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4"/>
  </p:notesMasterIdLst>
  <p:sldIdLst>
    <p:sldId id="283" r:id="rId3"/>
    <p:sldId id="256" r:id="rId4"/>
    <p:sldId id="257" r:id="rId5"/>
    <p:sldId id="258" r:id="rId6"/>
    <p:sldId id="259" r:id="rId7"/>
    <p:sldId id="260" r:id="rId8"/>
    <p:sldId id="262" r:id="rId9"/>
    <p:sldId id="278" r:id="rId10"/>
    <p:sldId id="265" r:id="rId11"/>
    <p:sldId id="280" r:id="rId12"/>
    <p:sldId id="281" r:id="rId13"/>
    <p:sldId id="268" r:id="rId14"/>
    <p:sldId id="28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42764-DE09-4B32-A2C0-0C97F258148F}" v="1" dt="2024-05-07T14:19:03.12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7" d="100"/>
          <a:sy n="107" d="100"/>
        </p:scale>
        <p:origin x="61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y Seymore" userId="1477712c-25c9-49c5-b84f-1ed98ccb23e4" providerId="ADAL" clId="{02342764-DE09-4B32-A2C0-0C97F258148F}"/>
    <pc:docChg chg="modSld">
      <pc:chgData name="Brady Seymore" userId="1477712c-25c9-49c5-b84f-1ed98ccb23e4" providerId="ADAL" clId="{02342764-DE09-4B32-A2C0-0C97F258148F}" dt="2024-05-07T14:20:40.125" v="162" actId="114"/>
      <pc:docMkLst>
        <pc:docMk/>
      </pc:docMkLst>
      <pc:sldChg chg="modSp mod">
        <pc:chgData name="Brady Seymore" userId="1477712c-25c9-49c5-b84f-1ed98ccb23e4" providerId="ADAL" clId="{02342764-DE09-4B32-A2C0-0C97F258148F}" dt="2024-05-07T14:20:40.125" v="162" actId="114"/>
        <pc:sldMkLst>
          <pc:docMk/>
          <pc:sldMk cId="0" sldId="283"/>
        </pc:sldMkLst>
        <pc:spChg chg="mod">
          <ac:chgData name="Brady Seymore" userId="1477712c-25c9-49c5-b84f-1ed98ccb23e4" providerId="ADAL" clId="{02342764-DE09-4B32-A2C0-0C97F258148F}" dt="2024-05-07T14:19:46.537" v="83" actId="1035"/>
          <ac:spMkLst>
            <pc:docMk/>
            <pc:sldMk cId="0" sldId="283"/>
            <ac:spMk id="22" creationId="{00000000-0000-0000-0000-000000000000}"/>
          </ac:spMkLst>
        </pc:spChg>
        <pc:spChg chg="mod">
          <ac:chgData name="Brady Seymore" userId="1477712c-25c9-49c5-b84f-1ed98ccb23e4" providerId="ADAL" clId="{02342764-DE09-4B32-A2C0-0C97F258148F}" dt="2024-05-07T14:20:40.125" v="162" actId="114"/>
          <ac:spMkLst>
            <pc:docMk/>
            <pc:sldMk cId="0" sldId="283"/>
            <ac:spMk id="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4E1AA-5297-4FAE-971F-380EE98934D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3F581-BC33-4998-AA7B-D8A24FE6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5C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2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0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7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1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77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3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2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5C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5C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5C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4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3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574790"/>
            <a:ext cx="12192000" cy="128320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9600" y="5574790"/>
            <a:ext cx="2014727" cy="12832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0913" y="515238"/>
            <a:ext cx="825017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5C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59661"/>
            <a:ext cx="9849485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1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fj.org/bolder-advocacy/" TargetMode="External"/><Relationship Id="rId2" Type="http://schemas.openxmlformats.org/officeDocument/2006/relationships/hyperlink" Target="https://www.nonprofitvote.org/voting-in-your-stat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a.gov/register-to-vote" TargetMode="External"/><Relationship Id="rId3" Type="http://schemas.openxmlformats.org/officeDocument/2006/relationships/hyperlink" Target="https://www.nonprofitvote.org/voting-in-your-state/" TargetMode="External"/><Relationship Id="rId7" Type="http://schemas.openxmlformats.org/officeDocument/2006/relationships/hyperlink" Target="https://www.nonprofitvote.org/nonprofits-voting-elections-online/voter-registration/" TargetMode="External"/><Relationship Id="rId2" Type="http://schemas.openxmlformats.org/officeDocument/2006/relationships/hyperlink" Target="https://endhomelessness.org/wp-content/uploads/2024/02/NAEH_EveryOneVotes_202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sl.org/research/elections-and-campaigns/felon-voting-rights.aspx" TargetMode="External"/><Relationship Id="rId5" Type="http://schemas.openxmlformats.org/officeDocument/2006/relationships/hyperlink" Target="http://www.ncsl.org/research/elections-and-campaigns/voter-id.aspx" TargetMode="External"/><Relationship Id="rId10" Type="http://schemas.openxmlformats.org/officeDocument/2006/relationships/hyperlink" Target="https://nationalvoterregistrationday.org/" TargetMode="External"/><Relationship Id="rId4" Type="http://schemas.openxmlformats.org/officeDocument/2006/relationships/hyperlink" Target="https://www.usvotefoundation.org/vote/state-elections/state-election-dates-deadlines.htm" TargetMode="External"/><Relationship Id="rId9" Type="http://schemas.openxmlformats.org/officeDocument/2006/relationships/hyperlink" Target="https://www.lwv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osephJr.Benson@bcm.edu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347432" y="1708273"/>
            <a:ext cx="3809863" cy="380986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D6D6"/>
            </a:solidFill>
          </p:spPr>
          <p:txBody>
            <a:bodyPr/>
            <a:lstStyle/>
            <a:p>
              <a:pPr algn="l" defTabSz="609630" rtl="0"/>
              <a:endPara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6165" tIns="6165" rIns="6165" bIns="6165" rtlCol="0" anchor="ctr"/>
            <a:lstStyle/>
            <a:p>
              <a:pPr algn="ctr" defTabSz="609630" rtl="0">
                <a:lnSpc>
                  <a:spcPts val="153"/>
                </a:lnSpc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7840410" y="2634584"/>
            <a:ext cx="1385238" cy="2585117"/>
          </a:xfrm>
          <a:custGeom>
            <a:avLst/>
            <a:gdLst/>
            <a:ahLst/>
            <a:cxnLst/>
            <a:rect l="l" t="t" r="r" b="b"/>
            <a:pathLst>
              <a:path w="2077857" h="3877675">
                <a:moveTo>
                  <a:pt x="2077857" y="0"/>
                </a:moveTo>
                <a:lnTo>
                  <a:pt x="0" y="0"/>
                </a:lnTo>
                <a:lnTo>
                  <a:pt x="0" y="3877675"/>
                </a:lnTo>
                <a:lnTo>
                  <a:pt x="2077857" y="3877675"/>
                </a:lnTo>
                <a:lnTo>
                  <a:pt x="2077857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934864" y="1853678"/>
            <a:ext cx="1824441" cy="3404752"/>
          </a:xfrm>
          <a:custGeom>
            <a:avLst/>
            <a:gdLst/>
            <a:ahLst/>
            <a:cxnLst/>
            <a:rect l="l" t="t" r="r" b="b"/>
            <a:pathLst>
              <a:path w="2736661" h="5107128">
                <a:moveTo>
                  <a:pt x="0" y="0"/>
                </a:moveTo>
                <a:lnTo>
                  <a:pt x="2736661" y="0"/>
                </a:lnTo>
                <a:lnTo>
                  <a:pt x="2736661" y="5107129"/>
                </a:lnTo>
                <a:lnTo>
                  <a:pt x="0" y="51071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723529" y="2540001"/>
            <a:ext cx="1098402" cy="892035"/>
          </a:xfrm>
          <a:custGeom>
            <a:avLst/>
            <a:gdLst/>
            <a:ahLst/>
            <a:cxnLst/>
            <a:rect l="l" t="t" r="r" b="b"/>
            <a:pathLst>
              <a:path w="1647603" h="1338053">
                <a:moveTo>
                  <a:pt x="0" y="0"/>
                </a:moveTo>
                <a:lnTo>
                  <a:pt x="1647603" y="0"/>
                </a:lnTo>
                <a:lnTo>
                  <a:pt x="1647603" y="1338053"/>
                </a:lnTo>
                <a:lnTo>
                  <a:pt x="0" y="13380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157532" y="3485688"/>
            <a:ext cx="4173549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 rtl="0">
              <a:lnSpc>
                <a:spcPts val="5241"/>
              </a:lnSpc>
            </a:pPr>
            <a:r>
              <a:rPr lang="en-US" sz="5403" kern="1200" spc="-297" dirty="0">
                <a:solidFill>
                  <a:srgbClr val="01594B"/>
                </a:solidFill>
                <a:latin typeface="Century Gothic 1"/>
                <a:ea typeface="+mn-ea"/>
                <a:cs typeface="+mn-cs"/>
              </a:rPr>
              <a:t>HCH2024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157532" y="4193912"/>
            <a:ext cx="4189663" cy="269493"/>
            <a:chOff x="0" y="0"/>
            <a:chExt cx="8379326" cy="538986"/>
          </a:xfrm>
        </p:grpSpPr>
        <p:grpSp>
          <p:nvGrpSpPr>
            <p:cNvPr id="14" name="Group 14"/>
            <p:cNvGrpSpPr/>
            <p:nvPr/>
          </p:nvGrpSpPr>
          <p:grpSpPr>
            <a:xfrm>
              <a:off x="1487337" y="0"/>
              <a:ext cx="5405849" cy="538986"/>
              <a:chOff x="0" y="0"/>
              <a:chExt cx="2339535" cy="23326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339535" cy="233262"/>
              </a:xfrm>
              <a:custGeom>
                <a:avLst/>
                <a:gdLst/>
                <a:ahLst/>
                <a:cxnLst/>
                <a:rect l="l" t="t" r="r" b="b"/>
                <a:pathLst>
                  <a:path w="2339535" h="233262">
                    <a:moveTo>
                      <a:pt x="0" y="0"/>
                    </a:moveTo>
                    <a:lnTo>
                      <a:pt x="2339535" y="0"/>
                    </a:lnTo>
                    <a:lnTo>
                      <a:pt x="2339535" y="233262"/>
                    </a:lnTo>
                    <a:lnTo>
                      <a:pt x="0" y="233262"/>
                    </a:lnTo>
                    <a:close/>
                  </a:path>
                </a:pathLst>
              </a:custGeom>
              <a:solidFill>
                <a:srgbClr val="01594B"/>
              </a:solidFill>
            </p:spPr>
            <p:txBody>
              <a:bodyPr/>
              <a:lstStyle/>
              <a:p>
                <a:pPr algn="l" defTabSz="609630" rtl="0"/>
                <a:endParaRPr lang="en-US" sz="120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9525"/>
                <a:ext cx="2339535" cy="22373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824"/>
                  </a:lnSpc>
                </a:pPr>
                <a:endParaRPr sz="120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94884"/>
              <a:ext cx="8379326" cy="333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 rtl="0">
                <a:lnSpc>
                  <a:spcPts val="1266"/>
                </a:lnSpc>
              </a:pPr>
              <a:r>
                <a:rPr lang="en-US" sz="1141" kern="1200" spc="76">
                  <a:solidFill>
                    <a:srgbClr val="F0F8F7"/>
                  </a:solidFill>
                  <a:latin typeface="Century Gothic 1"/>
                  <a:ea typeface="+mn-ea"/>
                  <a:cs typeface="+mn-cs"/>
                </a:rPr>
                <a:t>PHOENIX, AZ • MAY 13-16, 2024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3238105" y="5441937"/>
            <a:ext cx="930527" cy="930527"/>
          </a:xfrm>
          <a:custGeom>
            <a:avLst/>
            <a:gdLst/>
            <a:ahLst/>
            <a:cxnLst/>
            <a:rect l="l" t="t" r="r" b="b"/>
            <a:pathLst>
              <a:path w="1395791" h="1395791">
                <a:moveTo>
                  <a:pt x="0" y="0"/>
                </a:moveTo>
                <a:lnTo>
                  <a:pt x="1395791" y="0"/>
                </a:lnTo>
                <a:lnTo>
                  <a:pt x="1395791" y="1395790"/>
                </a:lnTo>
                <a:lnTo>
                  <a:pt x="0" y="1395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 flipH="1">
            <a:off x="1724273" y="5448787"/>
            <a:ext cx="468704" cy="342580"/>
          </a:xfrm>
          <a:custGeom>
            <a:avLst/>
            <a:gdLst/>
            <a:ahLst/>
            <a:cxnLst/>
            <a:rect l="l" t="t" r="r" b="b"/>
            <a:pathLst>
              <a:path w="703056" h="513870">
                <a:moveTo>
                  <a:pt x="703056" y="0"/>
                </a:moveTo>
                <a:lnTo>
                  <a:pt x="0" y="0"/>
                </a:lnTo>
                <a:lnTo>
                  <a:pt x="0" y="513870"/>
                </a:lnTo>
                <a:lnTo>
                  <a:pt x="703056" y="513870"/>
                </a:lnTo>
                <a:lnTo>
                  <a:pt x="70305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 flipH="1">
            <a:off x="4379639" y="5480176"/>
            <a:ext cx="468704" cy="342580"/>
          </a:xfrm>
          <a:custGeom>
            <a:avLst/>
            <a:gdLst/>
            <a:ahLst/>
            <a:cxnLst/>
            <a:rect l="l" t="t" r="r" b="b"/>
            <a:pathLst>
              <a:path w="703056" h="513870">
                <a:moveTo>
                  <a:pt x="703057" y="0"/>
                </a:moveTo>
                <a:lnTo>
                  <a:pt x="0" y="0"/>
                </a:lnTo>
                <a:lnTo>
                  <a:pt x="0" y="513870"/>
                </a:lnTo>
                <a:lnTo>
                  <a:pt x="703057" y="513870"/>
                </a:lnTo>
                <a:lnTo>
                  <a:pt x="70305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622297" y="5441937"/>
            <a:ext cx="930527" cy="930527"/>
          </a:xfrm>
          <a:custGeom>
            <a:avLst/>
            <a:gdLst/>
            <a:ahLst/>
            <a:cxnLst/>
            <a:rect l="l" t="t" r="r" b="b"/>
            <a:pathLst>
              <a:path w="1395791" h="1395791">
                <a:moveTo>
                  <a:pt x="0" y="0"/>
                </a:moveTo>
                <a:lnTo>
                  <a:pt x="1395791" y="0"/>
                </a:lnTo>
                <a:lnTo>
                  <a:pt x="1395791" y="1395790"/>
                </a:lnTo>
                <a:lnTo>
                  <a:pt x="0" y="13957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DFA79FF-AC97-CD3F-00BE-4D5C8FB220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888860" y="3153905"/>
            <a:ext cx="6064967" cy="824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 rtl="0">
              <a:lnSpc>
                <a:spcPts val="2183"/>
              </a:lnSpc>
            </a:pPr>
            <a:r>
              <a:rPr lang="en-US" sz="1666" kern="1200" dirty="0">
                <a:solidFill>
                  <a:srgbClr val="272727"/>
                </a:solidFill>
                <a:latin typeface="Century Gothic 2"/>
                <a:ea typeface="+mn-ea"/>
                <a:cs typeface="+mn-cs"/>
              </a:rPr>
              <a:t>Joseph Benson</a:t>
            </a:r>
          </a:p>
          <a:p>
            <a:pPr algn="ctr" defTabSz="609630" rtl="0">
              <a:lnSpc>
                <a:spcPts val="2183"/>
              </a:lnSpc>
            </a:pPr>
            <a:r>
              <a:rPr lang="en-US" sz="1666" kern="1200" dirty="0">
                <a:solidFill>
                  <a:srgbClr val="272727"/>
                </a:solidFill>
                <a:latin typeface="Century Gothic 2"/>
                <a:ea typeface="+mn-ea"/>
                <a:cs typeface="+mn-cs"/>
              </a:rPr>
              <a:t>Community Health Worker</a:t>
            </a:r>
          </a:p>
          <a:p>
            <a:pPr algn="ctr" defTabSz="609630" rtl="0">
              <a:lnSpc>
                <a:spcPts val="2183"/>
              </a:lnSpc>
            </a:pPr>
            <a:r>
              <a:rPr lang="en-US" sz="1666" i="1" kern="1200" dirty="0">
                <a:solidFill>
                  <a:srgbClr val="272727"/>
                </a:solidFill>
                <a:latin typeface="Century Gothic 2"/>
                <a:ea typeface="+mn-ea"/>
                <a:cs typeface="+mn-cs"/>
              </a:rPr>
              <a:t>Health Care for the Homeless Houston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88860" y="1676400"/>
            <a:ext cx="6064967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 rtl="0">
              <a:lnSpc>
                <a:spcPts val="3667"/>
              </a:lnSpc>
            </a:pPr>
            <a:r>
              <a:rPr lang="en-US" sz="3334" kern="1200" spc="-110" dirty="0">
                <a:solidFill>
                  <a:srgbClr val="272727"/>
                </a:solidFill>
                <a:latin typeface="Century Gothic 1"/>
                <a:ea typeface="+mn-ea"/>
                <a:cs typeface="+mn-cs"/>
              </a:rPr>
              <a:t>Voter Registration and Engagement for People Experiencing Homelessness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5A9E4-8600-7356-F968-4872E49B4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CB693-9E94-E155-87E8-025F119E8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04800"/>
            <a:ext cx="8250173" cy="861774"/>
          </a:xfrm>
        </p:spPr>
        <p:txBody>
          <a:bodyPr/>
          <a:lstStyle/>
          <a:p>
            <a:r>
              <a:rPr lang="en-US" sz="2800" dirty="0"/>
              <a:t>Whether you are a health center or a nonprofit train your staff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9DE7A-90E6-E537-E6B5-86552464F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943" y="1447800"/>
            <a:ext cx="9849485" cy="4744889"/>
          </a:xfrm>
        </p:spPr>
        <p:txBody>
          <a:bodyPr/>
          <a:lstStyle/>
          <a:p>
            <a:pPr marL="240029" marR="2505075" indent="-227329">
              <a:lnSpc>
                <a:spcPts val="299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130" dirty="0">
                <a:latin typeface="Century Gothic"/>
                <a:cs typeface="Century Gothic"/>
              </a:rPr>
              <a:t>Learn abou</a:t>
            </a:r>
            <a:r>
              <a:rPr lang="en-US" sz="2000" spc="130" dirty="0"/>
              <a:t>t the state-to-state registration laws, guides to voter engagement, and voter registration forms at</a:t>
            </a:r>
            <a:r>
              <a:rPr lang="en-US" sz="2000" spc="130" dirty="0">
                <a:latin typeface="Century Gothic"/>
                <a:cs typeface="Century Gothic"/>
              </a:rPr>
              <a:t>: </a:t>
            </a:r>
            <a:r>
              <a:rPr lang="en-US" sz="2000" b="1" spc="95" dirty="0">
                <a:latin typeface="Century Gothic"/>
                <a:cs typeface="Century Gothic"/>
                <a:hlinkClick r:id="rId2"/>
              </a:rPr>
              <a:t>Voting In Your State</a:t>
            </a:r>
            <a:endParaRPr lang="en-US" sz="2000" b="1" dirty="0">
              <a:latin typeface="Century Gothic"/>
              <a:cs typeface="Century Gothic"/>
            </a:endParaRPr>
          </a:p>
          <a:p>
            <a:pPr marL="240029" marR="5080" indent="-227329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165" dirty="0"/>
              <a:t>Educate staff engaged in registration efforts to </a:t>
            </a:r>
            <a:r>
              <a:rPr lang="en-US" sz="2000" spc="60" dirty="0">
                <a:latin typeface="Century Gothic"/>
                <a:cs typeface="Century Gothic"/>
              </a:rPr>
              <a:t>understand</a:t>
            </a:r>
            <a:r>
              <a:rPr lang="en-US" sz="2000" spc="65" dirty="0">
                <a:latin typeface="Century Gothic"/>
                <a:cs typeface="Century Gothic"/>
              </a:rPr>
              <a:t> </a:t>
            </a:r>
            <a:r>
              <a:rPr lang="en-US" sz="2000" spc="160" dirty="0">
                <a:latin typeface="Century Gothic"/>
                <a:cs typeface="Century Gothic"/>
              </a:rPr>
              <a:t>rules</a:t>
            </a:r>
            <a:r>
              <a:rPr lang="en-US" sz="2000" spc="35" dirty="0">
                <a:latin typeface="Century Gothic"/>
                <a:cs typeface="Century Gothic"/>
              </a:rPr>
              <a:t> </a:t>
            </a:r>
            <a:r>
              <a:rPr lang="en-US" sz="2000" dirty="0">
                <a:latin typeface="Century Gothic"/>
                <a:cs typeface="Century Gothic"/>
              </a:rPr>
              <a:t>regarding</a:t>
            </a:r>
            <a:r>
              <a:rPr lang="en-US" sz="2000" spc="30" dirty="0">
                <a:latin typeface="Century Gothic"/>
                <a:cs typeface="Century Gothic"/>
              </a:rPr>
              <a:t> </a:t>
            </a:r>
            <a:r>
              <a:rPr lang="en-US" sz="2000" spc="65" dirty="0">
                <a:latin typeface="Century Gothic"/>
                <a:cs typeface="Century Gothic"/>
              </a:rPr>
              <a:t>remaining</a:t>
            </a:r>
            <a:r>
              <a:rPr lang="en-US" sz="2000" spc="35" dirty="0">
                <a:latin typeface="Century Gothic"/>
                <a:cs typeface="Century Gothic"/>
              </a:rPr>
              <a:t> </a:t>
            </a:r>
            <a:r>
              <a:rPr lang="en-US" sz="2000" spc="60" dirty="0">
                <a:latin typeface="Century Gothic"/>
                <a:cs typeface="Century Gothic"/>
              </a:rPr>
              <a:t>nonpartisan </a:t>
            </a:r>
            <a:r>
              <a:rPr lang="en-US" sz="2000" spc="-25" dirty="0">
                <a:latin typeface="Century Gothic"/>
                <a:cs typeface="Century Gothic"/>
              </a:rPr>
              <a:t>and </a:t>
            </a:r>
            <a:r>
              <a:rPr lang="en-US" sz="2000" spc="114" dirty="0">
                <a:latin typeface="Century Gothic"/>
                <a:cs typeface="Century Gothic"/>
              </a:rPr>
              <a:t>eligibility</a:t>
            </a:r>
            <a:r>
              <a:rPr lang="en-US" sz="2000" spc="-10" dirty="0">
                <a:latin typeface="Century Gothic"/>
                <a:cs typeface="Century Gothic"/>
              </a:rPr>
              <a:t> </a:t>
            </a:r>
            <a:r>
              <a:rPr lang="en-US" sz="2000" spc="100" dirty="0">
                <a:latin typeface="Century Gothic"/>
                <a:cs typeface="Century Gothic"/>
              </a:rPr>
              <a:t>requirements. Invite Bolder Advocacy from </a:t>
            </a:r>
            <a:r>
              <a:rPr lang="en-US" sz="2000" spc="100" dirty="0">
                <a:latin typeface="Century Gothic"/>
                <a:cs typeface="Century Gothic"/>
                <a:hlinkClick r:id="rId3"/>
              </a:rPr>
              <a:t>Alliance For Justice </a:t>
            </a:r>
            <a:r>
              <a:rPr lang="en-US" sz="2000" spc="100" dirty="0">
                <a:latin typeface="Century Gothic"/>
                <a:cs typeface="Century Gothic"/>
              </a:rPr>
              <a:t>to provide training or connect with local election commission</a:t>
            </a:r>
            <a:r>
              <a:rPr lang="en-US" sz="2000" spc="100" dirty="0"/>
              <a:t>. </a:t>
            </a:r>
            <a:endParaRPr lang="en-US" sz="2000" dirty="0">
              <a:latin typeface="Century Gothic"/>
              <a:cs typeface="Century Gothic"/>
            </a:endParaRPr>
          </a:p>
          <a:p>
            <a:pPr marL="240029" marR="84455" indent="-227329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50" dirty="0">
                <a:latin typeface="Century Gothic"/>
                <a:cs typeface="Century Gothic"/>
              </a:rPr>
              <a:t>Learn</a:t>
            </a:r>
            <a:r>
              <a:rPr lang="en-US" sz="2000" spc="25" dirty="0">
                <a:latin typeface="Century Gothic"/>
                <a:cs typeface="Century Gothic"/>
              </a:rPr>
              <a:t> </a:t>
            </a:r>
            <a:r>
              <a:rPr lang="en-US" sz="2000" spc="105" dirty="0">
                <a:latin typeface="Century Gothic"/>
                <a:cs typeface="Century Gothic"/>
              </a:rPr>
              <a:t>your</a:t>
            </a:r>
            <a:r>
              <a:rPr lang="en-US" sz="2000" spc="40" dirty="0">
                <a:latin typeface="Century Gothic"/>
                <a:cs typeface="Century Gothic"/>
              </a:rPr>
              <a:t> </a:t>
            </a:r>
            <a:r>
              <a:rPr lang="en-US" sz="2000" dirty="0">
                <a:latin typeface="Century Gothic"/>
                <a:cs typeface="Century Gothic"/>
              </a:rPr>
              <a:t>deadlines, early</a:t>
            </a:r>
            <a:r>
              <a:rPr lang="en-US" sz="2000" spc="10" dirty="0">
                <a:latin typeface="Century Gothic"/>
                <a:cs typeface="Century Gothic"/>
              </a:rPr>
              <a:t> </a:t>
            </a:r>
            <a:r>
              <a:rPr lang="en-US" sz="2000" spc="70" dirty="0">
                <a:latin typeface="Century Gothic"/>
                <a:cs typeface="Century Gothic"/>
              </a:rPr>
              <a:t>voting</a:t>
            </a:r>
            <a:r>
              <a:rPr lang="en-US" sz="2000" spc="45" dirty="0">
                <a:latin typeface="Century Gothic"/>
                <a:cs typeface="Century Gothic"/>
              </a:rPr>
              <a:t> </a:t>
            </a:r>
            <a:r>
              <a:rPr lang="en-US" sz="2000" spc="70" dirty="0">
                <a:latin typeface="Century Gothic"/>
                <a:cs typeface="Century Gothic"/>
              </a:rPr>
              <a:t>periods,</a:t>
            </a:r>
            <a:r>
              <a:rPr lang="en-US" sz="2000" spc="30" dirty="0">
                <a:latin typeface="Century Gothic"/>
                <a:cs typeface="Century Gothic"/>
              </a:rPr>
              <a:t> </a:t>
            </a:r>
            <a:r>
              <a:rPr lang="en-US" sz="2000" spc="-20" dirty="0">
                <a:latin typeface="Century Gothic"/>
                <a:cs typeface="Century Gothic"/>
              </a:rPr>
              <a:t>and</a:t>
            </a:r>
            <a:r>
              <a:rPr lang="en-US" sz="2000" spc="25" dirty="0">
                <a:latin typeface="Century Gothic"/>
                <a:cs typeface="Century Gothic"/>
              </a:rPr>
              <a:t> </a:t>
            </a:r>
            <a:r>
              <a:rPr lang="en-US" sz="2000" spc="95" dirty="0">
                <a:latin typeface="Century Gothic"/>
                <a:cs typeface="Century Gothic"/>
              </a:rPr>
              <a:t>how</a:t>
            </a:r>
            <a:r>
              <a:rPr lang="en-US" sz="2000" spc="30" dirty="0">
                <a:latin typeface="Century Gothic"/>
                <a:cs typeface="Century Gothic"/>
              </a:rPr>
              <a:t> </a:t>
            </a:r>
            <a:r>
              <a:rPr lang="en-US" sz="2000" spc="70" dirty="0">
                <a:latin typeface="Century Gothic"/>
                <a:cs typeface="Century Gothic"/>
              </a:rPr>
              <a:t>to 	</a:t>
            </a:r>
            <a:r>
              <a:rPr lang="en-US" sz="2000" dirty="0">
                <a:latin typeface="Century Gothic"/>
                <a:cs typeface="Century Gothic"/>
              </a:rPr>
              <a:t>secure</a:t>
            </a:r>
            <a:r>
              <a:rPr lang="en-US" sz="2000" spc="105" dirty="0">
                <a:latin typeface="Century Gothic"/>
                <a:cs typeface="Century Gothic"/>
              </a:rPr>
              <a:t> </a:t>
            </a:r>
            <a:r>
              <a:rPr lang="en-US" sz="2000" spc="50" dirty="0">
                <a:latin typeface="Century Gothic"/>
                <a:cs typeface="Century Gothic"/>
              </a:rPr>
              <a:t>absentee/mail</a:t>
            </a:r>
            <a:r>
              <a:rPr lang="en-US" sz="2000" spc="85" dirty="0">
                <a:latin typeface="Century Gothic"/>
                <a:cs typeface="Century Gothic"/>
              </a:rPr>
              <a:t> </a:t>
            </a:r>
            <a:r>
              <a:rPr lang="en-US" sz="2000" spc="145" dirty="0">
                <a:latin typeface="Century Gothic"/>
                <a:cs typeface="Century Gothic"/>
              </a:rPr>
              <a:t>in</a:t>
            </a:r>
            <a:r>
              <a:rPr lang="en-US" sz="2000" spc="105" dirty="0">
                <a:latin typeface="Century Gothic"/>
                <a:cs typeface="Century Gothic"/>
              </a:rPr>
              <a:t> </a:t>
            </a:r>
            <a:r>
              <a:rPr lang="en-US" sz="2000" spc="75" dirty="0">
                <a:latin typeface="Century Gothic"/>
                <a:cs typeface="Century Gothic"/>
              </a:rPr>
              <a:t>ballots.</a:t>
            </a:r>
            <a:endParaRPr lang="en-US" sz="2000" dirty="0">
              <a:latin typeface="Century Gothic"/>
              <a:cs typeface="Century Gothic"/>
            </a:endParaRPr>
          </a:p>
          <a:p>
            <a:pPr marL="241300" marR="501015" indent="-2286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endParaRPr lang="en-US" spc="-20" dirty="0"/>
          </a:p>
          <a:p>
            <a:pPr marL="241300" marR="501015" indent="-2286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endParaRPr lang="en-US" sz="2800" spc="-2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0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91678-A2D6-5546-7A31-E5109F3B3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0B01-796E-5390-C5A3-047DE154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04800"/>
            <a:ext cx="8250173" cy="430887"/>
          </a:xfrm>
        </p:spPr>
        <p:txBody>
          <a:bodyPr/>
          <a:lstStyle/>
          <a:p>
            <a:r>
              <a:rPr lang="en-US" sz="2800" dirty="0"/>
              <a:t>Best practices for successful voter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11252-EFF2-46F8-B31D-44F25BFE5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10820400" cy="4534575"/>
          </a:xfrm>
        </p:spPr>
        <p:txBody>
          <a:bodyPr/>
          <a:lstStyle/>
          <a:p>
            <a:pPr marL="240029" marR="2505075" indent="-227329">
              <a:lnSpc>
                <a:spcPts val="299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130" dirty="0">
                <a:latin typeface="Century Gothic"/>
                <a:cs typeface="Century Gothic"/>
              </a:rPr>
              <a:t>Get buy-in from your board, leadership &amp;staff on the </a:t>
            </a:r>
            <a:r>
              <a:rPr lang="en-US" sz="2000" spc="130" dirty="0"/>
              <a:t>benefits of turning out your constituency to vote.</a:t>
            </a:r>
          </a:p>
          <a:p>
            <a:pPr marL="240029" marR="2505075" indent="-227329">
              <a:lnSpc>
                <a:spcPts val="299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100" dirty="0"/>
              <a:t>Designate a person that can lead  voter registration drives &amp; voter turnout efforts on election day. Voter registration can be done during intakes, or simply by having a voter registration booth in your lobby.</a:t>
            </a:r>
          </a:p>
          <a:p>
            <a:pPr marL="240029" marR="2505075" indent="-227329">
              <a:lnSpc>
                <a:spcPts val="299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100" dirty="0">
                <a:latin typeface="Century Gothic"/>
                <a:cs typeface="Century Gothic"/>
              </a:rPr>
              <a:t>Depending on your circumstances, you can register people online or through paper. Make sure to turn in your voter registration forms on time </a:t>
            </a:r>
          </a:p>
          <a:p>
            <a:pPr marL="12700" marR="501015">
              <a:lnSpc>
                <a:spcPts val="3460"/>
              </a:lnSpc>
              <a:spcBef>
                <a:spcPts val="535"/>
              </a:spcBef>
              <a:tabLst>
                <a:tab pos="241300" algn="l"/>
              </a:tabLst>
            </a:pPr>
            <a:endParaRPr lang="en-US" sz="2800" spc="-2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2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9872" y="5411215"/>
            <a:ext cx="48717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800000"/>
                </a:solidFill>
                <a:latin typeface="Calibri"/>
                <a:cs typeface="Calibri"/>
              </a:rPr>
              <a:t>Beyond</a:t>
            </a:r>
            <a:r>
              <a:rPr sz="4800" spc="-18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4800" spc="-20" dirty="0">
                <a:solidFill>
                  <a:srgbClr val="800000"/>
                </a:solidFill>
                <a:latin typeface="Calibri"/>
                <a:cs typeface="Calibri"/>
              </a:rPr>
              <a:t>registration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F157D-6F1E-EA99-5673-810DB1A22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1B89-495E-486C-F150-BCB08448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04800"/>
            <a:ext cx="8250173" cy="430887"/>
          </a:xfrm>
        </p:spPr>
        <p:txBody>
          <a:bodyPr/>
          <a:lstStyle/>
          <a:p>
            <a:r>
              <a:rPr lang="en-US" sz="2800" dirty="0"/>
              <a:t>Get Out the Vote (GOTV)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EEC5F-D18B-D654-6C4B-F9AAEE0E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10820400" cy="4572000"/>
          </a:xfrm>
        </p:spPr>
        <p:txBody>
          <a:bodyPr/>
          <a:lstStyle/>
          <a:p>
            <a:pPr marL="240029" marR="2505075" indent="-227329">
              <a:lnSpc>
                <a:spcPts val="299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b="1" spc="130" dirty="0"/>
              <a:t>Getting voters to the polls requires transportation and coordination:</a:t>
            </a:r>
          </a:p>
          <a:p>
            <a:pPr marL="697229" marR="2505075" lvl="1" indent="-227329">
              <a:lnSpc>
                <a:spcPts val="299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130" dirty="0"/>
              <a:t>Provide transportation (you cannot have partisan bumper stickers/signs in your organization’s vehicle) or collaborate with community groups offering rides</a:t>
            </a:r>
          </a:p>
          <a:p>
            <a:pPr marL="697229" marR="2505075" lvl="1" indent="-227329">
              <a:lnSpc>
                <a:spcPts val="299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130" dirty="0"/>
              <a:t>Remind people to bring their ID to the polling location</a:t>
            </a:r>
          </a:p>
          <a:p>
            <a:pPr marL="697229" marR="2505075" lvl="1" indent="-227329">
              <a:lnSpc>
                <a:spcPts val="299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130" dirty="0"/>
              <a:t>Provide reminders the night before and the morning of Election Day</a:t>
            </a:r>
          </a:p>
          <a:p>
            <a:pPr marL="240029" marR="2505075" indent="-227329">
              <a:lnSpc>
                <a:spcPts val="299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b="1" spc="100" dirty="0"/>
              <a:t>Educate voters about WHERE to vote but not WHO to vote for:</a:t>
            </a:r>
          </a:p>
          <a:p>
            <a:pPr marL="697229" marR="2505075" lvl="1" indent="-227329">
              <a:lnSpc>
                <a:spcPts val="299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100" dirty="0"/>
              <a:t>You can share information about who is on the ballot </a:t>
            </a:r>
          </a:p>
          <a:p>
            <a:pPr marL="697229" marR="2505075" lvl="1" indent="-227329">
              <a:lnSpc>
                <a:spcPts val="299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100" dirty="0"/>
              <a:t>You cannot tell people WHO to vote for</a:t>
            </a:r>
            <a:endParaRPr lang="en-US" sz="2800" spc="-2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3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8636" y="272922"/>
            <a:ext cx="80937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50770" marR="5080" indent="-233870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OPTIONS</a:t>
            </a:r>
            <a:r>
              <a:rPr sz="3600" spc="-65" dirty="0"/>
              <a:t> </a:t>
            </a:r>
            <a:r>
              <a:rPr sz="3600" dirty="0"/>
              <a:t>FOR</a:t>
            </a:r>
            <a:r>
              <a:rPr sz="3600" spc="-55" dirty="0"/>
              <a:t> </a:t>
            </a:r>
            <a:r>
              <a:rPr sz="3600" spc="-10" dirty="0"/>
              <a:t>INTEGRATING</a:t>
            </a:r>
            <a:r>
              <a:rPr sz="3600" spc="-55" dirty="0"/>
              <a:t> </a:t>
            </a:r>
            <a:r>
              <a:rPr sz="3600" spc="-10" dirty="0"/>
              <a:t>VOTER REGISTRATION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340" y="1352169"/>
            <a:ext cx="5036820" cy="377507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820"/>
              </a:spcBef>
              <a:buClr>
                <a:srgbClr val="49452A"/>
              </a:buClr>
              <a:buFont typeface="Arial"/>
              <a:buChar char="•"/>
              <a:tabLst>
                <a:tab pos="469265" algn="l"/>
              </a:tabLst>
            </a:pPr>
            <a:r>
              <a:rPr sz="3000" dirty="0">
                <a:solidFill>
                  <a:srgbClr val="585858"/>
                </a:solidFill>
                <a:latin typeface="Century Gothic"/>
                <a:cs typeface="Century Gothic"/>
              </a:rPr>
              <a:t>Materials</a:t>
            </a:r>
            <a:r>
              <a:rPr sz="30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585858"/>
                </a:solidFill>
                <a:latin typeface="Century Gothic"/>
                <a:cs typeface="Century Gothic"/>
              </a:rPr>
              <a:t>in</a:t>
            </a:r>
            <a:r>
              <a:rPr sz="30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3000" spc="-10" dirty="0">
                <a:solidFill>
                  <a:srgbClr val="585858"/>
                </a:solidFill>
                <a:latin typeface="Century Gothic"/>
                <a:cs typeface="Century Gothic"/>
              </a:rPr>
              <a:t>lobby</a:t>
            </a:r>
            <a:endParaRPr sz="3000" dirty="0">
              <a:latin typeface="Century Gothic"/>
              <a:cs typeface="Century Gothic"/>
            </a:endParaRPr>
          </a:p>
          <a:p>
            <a:pPr marL="469265" indent="-456565">
              <a:lnSpc>
                <a:spcPct val="100000"/>
              </a:lnSpc>
              <a:spcBef>
                <a:spcPts val="720"/>
              </a:spcBef>
              <a:buClr>
                <a:srgbClr val="49452A"/>
              </a:buClr>
              <a:buFont typeface="Arial"/>
              <a:buChar char="•"/>
              <a:tabLst>
                <a:tab pos="469265" algn="l"/>
              </a:tabLst>
            </a:pPr>
            <a:r>
              <a:rPr sz="3000" dirty="0">
                <a:solidFill>
                  <a:srgbClr val="585858"/>
                </a:solidFill>
                <a:latin typeface="Century Gothic"/>
                <a:cs typeface="Century Gothic"/>
              </a:rPr>
              <a:t>Registering</a:t>
            </a:r>
            <a:r>
              <a:rPr sz="30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585858"/>
                </a:solidFill>
                <a:latin typeface="Century Gothic"/>
                <a:cs typeface="Century Gothic"/>
              </a:rPr>
              <a:t>during</a:t>
            </a:r>
            <a:r>
              <a:rPr sz="30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3000" spc="-10" dirty="0">
                <a:solidFill>
                  <a:srgbClr val="585858"/>
                </a:solidFill>
                <a:latin typeface="Century Gothic"/>
                <a:cs typeface="Century Gothic"/>
              </a:rPr>
              <a:t>intake</a:t>
            </a:r>
            <a:endParaRPr sz="3000" dirty="0">
              <a:latin typeface="Century Gothic"/>
              <a:cs typeface="Century Gothic"/>
            </a:endParaRPr>
          </a:p>
          <a:p>
            <a:pPr marL="469900" marR="1755775" indent="-457200">
              <a:lnSpc>
                <a:spcPct val="100000"/>
              </a:lnSpc>
              <a:spcBef>
                <a:spcPts val="720"/>
              </a:spcBef>
              <a:buClr>
                <a:srgbClr val="49452A"/>
              </a:buClr>
              <a:buFont typeface="Arial"/>
              <a:buChar char="•"/>
              <a:tabLst>
                <a:tab pos="469900" algn="l"/>
              </a:tabLst>
            </a:pPr>
            <a:r>
              <a:rPr sz="3000" dirty="0">
                <a:solidFill>
                  <a:srgbClr val="585858"/>
                </a:solidFill>
                <a:latin typeface="Century Gothic"/>
                <a:cs typeface="Century Gothic"/>
              </a:rPr>
              <a:t>Include</a:t>
            </a:r>
            <a:r>
              <a:rPr sz="30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585858"/>
                </a:solidFill>
                <a:latin typeface="Century Gothic"/>
                <a:cs typeface="Century Gothic"/>
              </a:rPr>
              <a:t>in</a:t>
            </a:r>
            <a:r>
              <a:rPr sz="30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3000" spc="-20" dirty="0">
                <a:solidFill>
                  <a:srgbClr val="585858"/>
                </a:solidFill>
                <a:latin typeface="Century Gothic"/>
                <a:cs typeface="Century Gothic"/>
              </a:rPr>
              <a:t>case </a:t>
            </a:r>
            <a:r>
              <a:rPr sz="3000" spc="-10" dirty="0">
                <a:solidFill>
                  <a:srgbClr val="585858"/>
                </a:solidFill>
                <a:latin typeface="Century Gothic"/>
                <a:cs typeface="Century Gothic"/>
              </a:rPr>
              <a:t>management</a:t>
            </a:r>
            <a:endParaRPr sz="3000" dirty="0">
              <a:latin typeface="Century Gothic"/>
              <a:cs typeface="Century Gothic"/>
            </a:endParaRPr>
          </a:p>
          <a:p>
            <a:pPr marL="469265" indent="-456565">
              <a:lnSpc>
                <a:spcPct val="100000"/>
              </a:lnSpc>
              <a:spcBef>
                <a:spcPts val="720"/>
              </a:spcBef>
              <a:buClr>
                <a:srgbClr val="49452A"/>
              </a:buClr>
              <a:buFont typeface="Arial"/>
              <a:buChar char="•"/>
              <a:tabLst>
                <a:tab pos="469265" algn="l"/>
              </a:tabLst>
            </a:pPr>
            <a:r>
              <a:rPr sz="3000" dirty="0">
                <a:solidFill>
                  <a:srgbClr val="585858"/>
                </a:solidFill>
                <a:latin typeface="Century Gothic"/>
                <a:cs typeface="Century Gothic"/>
              </a:rPr>
              <a:t>Voter</a:t>
            </a:r>
            <a:r>
              <a:rPr sz="30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585858"/>
                </a:solidFill>
                <a:latin typeface="Century Gothic"/>
                <a:cs typeface="Century Gothic"/>
              </a:rPr>
              <a:t>registration</a:t>
            </a:r>
            <a:r>
              <a:rPr sz="30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3000" spc="-10" dirty="0">
                <a:solidFill>
                  <a:srgbClr val="585858"/>
                </a:solidFill>
                <a:latin typeface="Century Gothic"/>
                <a:cs typeface="Century Gothic"/>
              </a:rPr>
              <a:t>drives</a:t>
            </a:r>
            <a:endParaRPr sz="3000" dirty="0">
              <a:latin typeface="Century Gothic"/>
              <a:cs typeface="Century Gothic"/>
            </a:endParaRPr>
          </a:p>
          <a:p>
            <a:pPr marL="469265" indent="-456565">
              <a:lnSpc>
                <a:spcPct val="100000"/>
              </a:lnSpc>
              <a:spcBef>
                <a:spcPts val="725"/>
              </a:spcBef>
              <a:buClr>
                <a:srgbClr val="49452A"/>
              </a:buClr>
              <a:buFont typeface="Arial"/>
              <a:buChar char="•"/>
              <a:tabLst>
                <a:tab pos="469265" algn="l"/>
              </a:tabLst>
            </a:pPr>
            <a:r>
              <a:rPr sz="3000" dirty="0">
                <a:solidFill>
                  <a:srgbClr val="585858"/>
                </a:solidFill>
                <a:latin typeface="Century Gothic"/>
                <a:cs typeface="Century Gothic"/>
              </a:rPr>
              <a:t>CAB</a:t>
            </a:r>
            <a:r>
              <a:rPr sz="3000" spc="-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3000" spc="-10" dirty="0">
                <a:solidFill>
                  <a:srgbClr val="585858"/>
                </a:solidFill>
                <a:latin typeface="Century Gothic"/>
                <a:cs typeface="Century Gothic"/>
              </a:rPr>
              <a:t>sponsorship</a:t>
            </a:r>
            <a:endParaRPr sz="3000" dirty="0">
              <a:latin typeface="Century Gothic"/>
              <a:cs typeface="Century Gothic"/>
            </a:endParaRPr>
          </a:p>
          <a:p>
            <a:pPr marL="469265" indent="-456565">
              <a:lnSpc>
                <a:spcPct val="100000"/>
              </a:lnSpc>
              <a:spcBef>
                <a:spcPts val="720"/>
              </a:spcBef>
              <a:buClr>
                <a:srgbClr val="49452A"/>
              </a:buClr>
              <a:buFont typeface="Arial"/>
              <a:buChar char="•"/>
              <a:tabLst>
                <a:tab pos="469265" algn="l"/>
              </a:tabLst>
            </a:pPr>
            <a:r>
              <a:rPr sz="3000" dirty="0">
                <a:solidFill>
                  <a:srgbClr val="585858"/>
                </a:solidFill>
                <a:latin typeface="Century Gothic"/>
                <a:cs typeface="Century Gothic"/>
              </a:rPr>
              <a:t>Find</a:t>
            </a:r>
            <a:r>
              <a:rPr sz="30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585858"/>
                </a:solidFill>
                <a:latin typeface="Century Gothic"/>
                <a:cs typeface="Century Gothic"/>
              </a:rPr>
              <a:t>community</a:t>
            </a:r>
            <a:r>
              <a:rPr sz="30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3000" spc="-10" dirty="0">
                <a:solidFill>
                  <a:srgbClr val="585858"/>
                </a:solidFill>
                <a:latin typeface="Century Gothic"/>
                <a:cs typeface="Century Gothic"/>
              </a:rPr>
              <a:t>partners</a:t>
            </a:r>
            <a:endParaRPr sz="30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3388" y="1545336"/>
            <a:ext cx="4762500" cy="35722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74790"/>
            <a:ext cx="12192000" cy="1283335"/>
            <a:chOff x="0" y="5574790"/>
            <a:chExt cx="12192000" cy="1283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574790"/>
              <a:ext cx="12192000" cy="12832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5574790"/>
              <a:ext cx="2014727" cy="128320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24178" y="515238"/>
            <a:ext cx="8775700" cy="4179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853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5C46"/>
                </a:solidFill>
                <a:latin typeface="Arial"/>
                <a:cs typeface="Arial"/>
              </a:rPr>
              <a:t>PLAN</a:t>
            </a:r>
            <a:r>
              <a:rPr sz="4000" spc="-105" dirty="0">
                <a:solidFill>
                  <a:srgbClr val="005C46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5C46"/>
                </a:solidFill>
                <a:latin typeface="Arial"/>
                <a:cs typeface="Arial"/>
              </a:rPr>
              <a:t>FOR</a:t>
            </a:r>
            <a:r>
              <a:rPr sz="4000" spc="-100" dirty="0">
                <a:solidFill>
                  <a:srgbClr val="005C46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5C46"/>
                </a:solidFill>
                <a:latin typeface="Arial"/>
                <a:cs typeface="Arial"/>
              </a:rPr>
              <a:t>COMMON</a:t>
            </a:r>
            <a:r>
              <a:rPr sz="4000" spc="-60" dirty="0">
                <a:solidFill>
                  <a:srgbClr val="005C46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005C46"/>
                </a:solidFill>
                <a:latin typeface="Arial"/>
                <a:cs typeface="Arial"/>
              </a:rPr>
              <a:t>BARRIERS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4000">
              <a:latin typeface="Arial"/>
              <a:cs typeface="Arial"/>
            </a:endParaRPr>
          </a:p>
          <a:p>
            <a:pPr marL="583565" indent="-570865">
              <a:lnSpc>
                <a:spcPct val="100000"/>
              </a:lnSpc>
              <a:buClr>
                <a:srgbClr val="49452A"/>
              </a:buClr>
              <a:buFont typeface="Arial"/>
              <a:buChar char="•"/>
              <a:tabLst>
                <a:tab pos="583565" algn="l"/>
              </a:tabLst>
            </a:pPr>
            <a:r>
              <a:rPr sz="4000" b="1" dirty="0">
                <a:solidFill>
                  <a:srgbClr val="585858"/>
                </a:solidFill>
                <a:latin typeface="Century Gothic"/>
                <a:cs typeface="Century Gothic"/>
              </a:rPr>
              <a:t>No</a:t>
            </a:r>
            <a:r>
              <a:rPr sz="4000" b="1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4000" b="1" spc="-20" dirty="0">
                <a:solidFill>
                  <a:srgbClr val="585858"/>
                </a:solidFill>
                <a:latin typeface="Century Gothic"/>
                <a:cs typeface="Century Gothic"/>
              </a:rPr>
              <a:t>Time</a:t>
            </a:r>
            <a:endParaRPr sz="4000">
              <a:latin typeface="Century Gothic"/>
              <a:cs typeface="Century Gothic"/>
            </a:endParaRPr>
          </a:p>
          <a:p>
            <a:pPr marL="583565" indent="-570865">
              <a:lnSpc>
                <a:spcPct val="100000"/>
              </a:lnSpc>
              <a:spcBef>
                <a:spcPts val="960"/>
              </a:spcBef>
              <a:buClr>
                <a:srgbClr val="49452A"/>
              </a:buClr>
              <a:buFont typeface="Arial"/>
              <a:buChar char="•"/>
              <a:tabLst>
                <a:tab pos="583565" algn="l"/>
              </a:tabLst>
            </a:pPr>
            <a:r>
              <a:rPr sz="4000" b="1" dirty="0">
                <a:solidFill>
                  <a:srgbClr val="585858"/>
                </a:solidFill>
                <a:latin typeface="Century Gothic"/>
                <a:cs typeface="Century Gothic"/>
              </a:rPr>
              <a:t>No</a:t>
            </a:r>
            <a:r>
              <a:rPr sz="4000" b="1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4000" b="1" spc="-25" dirty="0">
                <a:solidFill>
                  <a:srgbClr val="585858"/>
                </a:solidFill>
                <a:latin typeface="Century Gothic"/>
                <a:cs typeface="Century Gothic"/>
              </a:rPr>
              <a:t>ID</a:t>
            </a:r>
            <a:endParaRPr sz="4000">
              <a:latin typeface="Century Gothic"/>
              <a:cs typeface="Century Gothic"/>
            </a:endParaRPr>
          </a:p>
          <a:p>
            <a:pPr marL="583565" indent="-570865">
              <a:lnSpc>
                <a:spcPct val="100000"/>
              </a:lnSpc>
              <a:spcBef>
                <a:spcPts val="960"/>
              </a:spcBef>
              <a:buClr>
                <a:srgbClr val="49452A"/>
              </a:buClr>
              <a:buFont typeface="Arial"/>
              <a:buChar char="•"/>
              <a:tabLst>
                <a:tab pos="583565" algn="l"/>
              </a:tabLst>
            </a:pPr>
            <a:r>
              <a:rPr sz="4000" b="1" dirty="0">
                <a:solidFill>
                  <a:srgbClr val="585858"/>
                </a:solidFill>
                <a:latin typeface="Century Gothic"/>
                <a:cs typeface="Century Gothic"/>
              </a:rPr>
              <a:t>No</a:t>
            </a:r>
            <a:r>
              <a:rPr sz="4000" b="1" spc="-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4000" b="1" spc="-20" dirty="0">
                <a:solidFill>
                  <a:srgbClr val="585858"/>
                </a:solidFill>
                <a:latin typeface="Century Gothic"/>
                <a:cs typeface="Century Gothic"/>
              </a:rPr>
              <a:t>Home</a:t>
            </a:r>
            <a:endParaRPr sz="4000">
              <a:latin typeface="Century Gothic"/>
              <a:cs typeface="Century Gothic"/>
            </a:endParaRPr>
          </a:p>
          <a:p>
            <a:pPr marL="583565" indent="-570865">
              <a:lnSpc>
                <a:spcPct val="100000"/>
              </a:lnSpc>
              <a:spcBef>
                <a:spcPts val="965"/>
              </a:spcBef>
              <a:buClr>
                <a:srgbClr val="49452A"/>
              </a:buClr>
              <a:buFont typeface="Arial"/>
              <a:buChar char="•"/>
              <a:tabLst>
                <a:tab pos="583565" algn="l"/>
              </a:tabLst>
            </a:pPr>
            <a:r>
              <a:rPr sz="4000" b="1" dirty="0">
                <a:solidFill>
                  <a:srgbClr val="585858"/>
                </a:solidFill>
                <a:latin typeface="Century Gothic"/>
                <a:cs typeface="Century Gothic"/>
              </a:rPr>
              <a:t>Criminal</a:t>
            </a:r>
            <a:r>
              <a:rPr sz="4000" b="1" spc="-1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40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Record</a:t>
            </a:r>
            <a:endParaRPr sz="4000">
              <a:latin typeface="Century Gothic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1819" y="1947672"/>
            <a:ext cx="3938016" cy="28117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2428" y="324358"/>
            <a:ext cx="57308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4255" marR="5080" indent="-101219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CHECK</a:t>
            </a:r>
            <a:r>
              <a:rPr sz="3600" spc="-125" dirty="0"/>
              <a:t> </a:t>
            </a:r>
            <a:r>
              <a:rPr sz="3600" dirty="0"/>
              <a:t>LOCAL</a:t>
            </a:r>
            <a:r>
              <a:rPr sz="3600" spc="-215" dirty="0"/>
              <a:t> </a:t>
            </a:r>
            <a:r>
              <a:rPr sz="3600" dirty="0"/>
              <a:t>LAWS</a:t>
            </a:r>
            <a:r>
              <a:rPr sz="3600" spc="-110" dirty="0"/>
              <a:t> </a:t>
            </a:r>
            <a:r>
              <a:rPr sz="3600" spc="-25" dirty="0"/>
              <a:t>FOR </a:t>
            </a:r>
            <a:r>
              <a:rPr sz="3600" spc="-10" dirty="0"/>
              <a:t>REQUIREMENTS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443989" y="2174303"/>
            <a:ext cx="4275455" cy="22212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3000" dirty="0">
                <a:solidFill>
                  <a:srgbClr val="938953"/>
                </a:solidFill>
                <a:latin typeface="Century Gothic"/>
                <a:cs typeface="Century Gothic"/>
              </a:rPr>
              <a:t>→</a:t>
            </a:r>
            <a:r>
              <a:rPr sz="3000" dirty="0">
                <a:solidFill>
                  <a:srgbClr val="585858"/>
                </a:solidFill>
                <a:latin typeface="Century Gothic"/>
                <a:cs typeface="Century Gothic"/>
              </a:rPr>
              <a:t>Mailing</a:t>
            </a:r>
            <a:r>
              <a:rPr sz="30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3000" spc="-10" dirty="0">
                <a:solidFill>
                  <a:srgbClr val="585858"/>
                </a:solidFill>
                <a:latin typeface="Century Gothic"/>
                <a:cs typeface="Century Gothic"/>
              </a:rPr>
              <a:t>Address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dirty="0">
                <a:solidFill>
                  <a:srgbClr val="938953"/>
                </a:solidFill>
                <a:latin typeface="Century Gothic"/>
                <a:cs typeface="Century Gothic"/>
              </a:rPr>
              <a:t>→</a:t>
            </a:r>
            <a:r>
              <a:rPr sz="3000" dirty="0">
                <a:solidFill>
                  <a:srgbClr val="585858"/>
                </a:solidFill>
                <a:latin typeface="Century Gothic"/>
                <a:cs typeface="Century Gothic"/>
              </a:rPr>
              <a:t>Photo</a:t>
            </a:r>
            <a:r>
              <a:rPr sz="30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3000" spc="-10" dirty="0">
                <a:solidFill>
                  <a:srgbClr val="585858"/>
                </a:solidFill>
                <a:latin typeface="Century Gothic"/>
                <a:cs typeface="Century Gothic"/>
              </a:rPr>
              <a:t>Identification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spc="-10" dirty="0">
                <a:solidFill>
                  <a:srgbClr val="938953"/>
                </a:solidFill>
                <a:latin typeface="Century Gothic"/>
                <a:cs typeface="Century Gothic"/>
              </a:rPr>
              <a:t>→</a:t>
            </a:r>
            <a:r>
              <a:rPr sz="3000" spc="-10" dirty="0">
                <a:solidFill>
                  <a:srgbClr val="585858"/>
                </a:solidFill>
                <a:latin typeface="Century Gothic"/>
                <a:cs typeface="Century Gothic"/>
              </a:rPr>
              <a:t>Citizenship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000" dirty="0">
                <a:solidFill>
                  <a:srgbClr val="938953"/>
                </a:solidFill>
                <a:latin typeface="Century Gothic"/>
                <a:cs typeface="Century Gothic"/>
              </a:rPr>
              <a:t>→</a:t>
            </a:r>
            <a:r>
              <a:rPr sz="3000" dirty="0">
                <a:solidFill>
                  <a:srgbClr val="585858"/>
                </a:solidFill>
                <a:latin typeface="Century Gothic"/>
                <a:cs typeface="Century Gothic"/>
              </a:rPr>
              <a:t>Criminal</a:t>
            </a:r>
            <a:r>
              <a:rPr sz="30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3000" spc="-10" dirty="0">
                <a:solidFill>
                  <a:srgbClr val="585858"/>
                </a:solidFill>
                <a:latin typeface="Century Gothic"/>
                <a:cs typeface="Century Gothic"/>
              </a:rPr>
              <a:t>Background</a:t>
            </a:r>
            <a:endParaRPr sz="30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8792" y="2240279"/>
            <a:ext cx="3378707" cy="25313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REGISTRATION</a:t>
            </a:r>
            <a:r>
              <a:rPr spc="-120" dirty="0"/>
              <a:t> </a:t>
            </a:r>
            <a:r>
              <a:rPr spc="-20" dirty="0"/>
              <a:t>DOS</a:t>
            </a:r>
            <a:r>
              <a:rPr spc="-254" dirty="0"/>
              <a:t> </a:t>
            </a:r>
            <a:r>
              <a:rPr dirty="0"/>
              <a:t>AND</a:t>
            </a:r>
            <a:r>
              <a:rPr spc="-95" dirty="0"/>
              <a:t> </a:t>
            </a:r>
            <a:r>
              <a:rPr spc="-10" dirty="0"/>
              <a:t>DON’TS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4569" y="2069782"/>
            <a:ext cx="4958080" cy="30264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80"/>
              </a:spcBef>
              <a:buClr>
                <a:srgbClr val="49452A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Assist</a:t>
            </a:r>
            <a:r>
              <a:rPr sz="2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with</a:t>
            </a:r>
            <a:r>
              <a:rPr sz="2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entury Gothic"/>
                <a:cs typeface="Century Gothic"/>
              </a:rPr>
              <a:t>forms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49452A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Educate</a:t>
            </a:r>
            <a:r>
              <a:rPr sz="24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about</a:t>
            </a:r>
            <a:r>
              <a:rPr sz="24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voting</a:t>
            </a:r>
            <a:r>
              <a:rPr sz="2400" spc="-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entury Gothic"/>
                <a:cs typeface="Century Gothic"/>
              </a:rPr>
              <a:t>process</a:t>
            </a:r>
            <a:endParaRPr sz="2400">
              <a:latin typeface="Century Gothic"/>
              <a:cs typeface="Century Gothic"/>
            </a:endParaRPr>
          </a:p>
          <a:p>
            <a:pPr marL="469900" marR="567055" indent="-457834">
              <a:lnSpc>
                <a:spcPct val="100000"/>
              </a:lnSpc>
              <a:spcBef>
                <a:spcPts val="580"/>
              </a:spcBef>
              <a:buClr>
                <a:srgbClr val="49452A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Offer</a:t>
            </a:r>
            <a:r>
              <a:rPr sz="2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the</a:t>
            </a:r>
            <a:r>
              <a:rPr sz="2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HCH</a:t>
            </a:r>
            <a:r>
              <a:rPr sz="2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project</a:t>
            </a:r>
            <a:r>
              <a:rPr sz="2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as</a:t>
            </a:r>
            <a:r>
              <a:rPr sz="24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50" dirty="0">
                <a:solidFill>
                  <a:srgbClr val="585858"/>
                </a:solidFill>
                <a:latin typeface="Century Gothic"/>
                <a:cs typeface="Century Gothic"/>
              </a:rPr>
              <a:t>a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mailing</a:t>
            </a:r>
            <a:r>
              <a:rPr sz="2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entury Gothic"/>
                <a:cs typeface="Century Gothic"/>
              </a:rPr>
              <a:t>address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49452A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Discuss</a:t>
            </a:r>
            <a:r>
              <a:rPr sz="2400" spc="-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importance</a:t>
            </a:r>
            <a:r>
              <a:rPr sz="2400" spc="-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of</a:t>
            </a:r>
            <a:r>
              <a:rPr sz="24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entury Gothic"/>
                <a:cs typeface="Century Gothic"/>
              </a:rPr>
              <a:t>policy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49452A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Offer</a:t>
            </a:r>
            <a:r>
              <a:rPr sz="24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to</a:t>
            </a:r>
            <a:r>
              <a:rPr sz="24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mail</a:t>
            </a:r>
            <a:r>
              <a:rPr sz="2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in</a:t>
            </a:r>
            <a:r>
              <a:rPr sz="24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entury Gothic"/>
                <a:cs typeface="Century Gothic"/>
              </a:rPr>
              <a:t>forms</a:t>
            </a:r>
            <a:endParaRPr sz="240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lr>
                <a:srgbClr val="49452A"/>
              </a:buClr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Check</a:t>
            </a:r>
            <a:r>
              <a:rPr sz="2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entury Gothic"/>
                <a:cs typeface="Century Gothic"/>
              </a:rPr>
              <a:t>state/county</a:t>
            </a:r>
            <a:r>
              <a:rPr sz="24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Century Gothic"/>
                <a:cs typeface="Century Gothic"/>
              </a:rPr>
              <a:t>law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569" y="1643633"/>
            <a:ext cx="6527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55920" algn="l"/>
              </a:tabLst>
            </a:pPr>
            <a:r>
              <a:rPr sz="2800" b="1" u="sng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entury Gothic"/>
                <a:cs typeface="Century Gothic"/>
              </a:rPr>
              <a:t>DO</a:t>
            </a:r>
            <a:r>
              <a:rPr sz="2800" b="1" dirty="0">
                <a:solidFill>
                  <a:srgbClr val="585858"/>
                </a:solidFill>
                <a:latin typeface="Century Gothic"/>
                <a:cs typeface="Century Gothic"/>
              </a:rPr>
              <a:t>	</a:t>
            </a:r>
            <a:r>
              <a:rPr sz="2800" b="1" u="sng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entury Gothic"/>
                <a:cs typeface="Century Gothic"/>
              </a:rPr>
              <a:t>DON’T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8296" y="2143201"/>
            <a:ext cx="4752975" cy="317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49452A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Refuse</a:t>
            </a:r>
            <a:r>
              <a:rPr sz="2400" spc="-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anyone</a:t>
            </a:r>
            <a:r>
              <a:rPr sz="2400" spc="-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Century Gothic"/>
                <a:cs typeface="Century Gothic"/>
              </a:rPr>
              <a:t>the</a:t>
            </a:r>
            <a:endParaRPr sz="24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opportunity</a:t>
            </a:r>
            <a:r>
              <a:rPr sz="24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to</a:t>
            </a:r>
            <a:r>
              <a:rPr sz="2400" spc="-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entury Gothic"/>
                <a:cs typeface="Century Gothic"/>
              </a:rPr>
              <a:t>register</a:t>
            </a:r>
            <a:endParaRPr sz="2400">
              <a:latin typeface="Century Gothic"/>
              <a:cs typeface="Century Gothic"/>
            </a:endParaRPr>
          </a:p>
          <a:p>
            <a:pPr marL="355600" marR="648970" indent="-342900">
              <a:lnSpc>
                <a:spcPct val="100000"/>
              </a:lnSpc>
              <a:spcBef>
                <a:spcPts val="575"/>
              </a:spcBef>
              <a:buClr>
                <a:srgbClr val="49452A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Attach</a:t>
            </a:r>
            <a:r>
              <a:rPr sz="2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information</a:t>
            </a:r>
            <a:r>
              <a:rPr sz="2400" spc="-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to</a:t>
            </a:r>
            <a:r>
              <a:rPr sz="24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Century Gothic"/>
                <a:cs typeface="Century Gothic"/>
              </a:rPr>
              <a:t>the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registration</a:t>
            </a:r>
            <a:r>
              <a:rPr sz="24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entury Gothic"/>
                <a:cs typeface="Century Gothic"/>
              </a:rPr>
              <a:t>forms</a:t>
            </a:r>
            <a:endParaRPr sz="24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49452A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Discuss</a:t>
            </a:r>
            <a:r>
              <a:rPr sz="2400" spc="-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the</a:t>
            </a:r>
            <a:r>
              <a:rPr sz="2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entury Gothic"/>
                <a:cs typeface="Century Gothic"/>
              </a:rPr>
              <a:t>candidates’</a:t>
            </a:r>
            <a:endParaRPr sz="24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positions</a:t>
            </a:r>
            <a:r>
              <a:rPr sz="24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on</a:t>
            </a:r>
            <a:r>
              <a:rPr sz="24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entury Gothic"/>
                <a:cs typeface="Century Gothic"/>
              </a:rPr>
              <a:t>issues</a:t>
            </a:r>
            <a:endParaRPr sz="24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lr>
                <a:srgbClr val="49452A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Have</a:t>
            </a:r>
            <a:r>
              <a:rPr sz="2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any</a:t>
            </a:r>
            <a:r>
              <a:rPr sz="24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materials</a:t>
            </a:r>
            <a:r>
              <a:rPr sz="24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entury Gothic"/>
                <a:cs typeface="Century Gothic"/>
              </a:rPr>
              <a:t>endorsing</a:t>
            </a:r>
            <a:endParaRPr sz="24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candidates</a:t>
            </a:r>
            <a:r>
              <a:rPr sz="2400" spc="-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585858"/>
                </a:solidFill>
                <a:latin typeface="Century Gothic"/>
                <a:cs typeface="Century Gothic"/>
              </a:rPr>
              <a:t>or</a:t>
            </a:r>
            <a:r>
              <a:rPr sz="24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entury Gothic"/>
                <a:cs typeface="Century Gothic"/>
              </a:rPr>
              <a:t>parties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9105">
              <a:lnSpc>
                <a:spcPct val="100000"/>
              </a:lnSpc>
              <a:spcBef>
                <a:spcPts val="95"/>
              </a:spcBef>
            </a:pPr>
            <a:r>
              <a:rPr dirty="0"/>
              <a:t>OTHER</a:t>
            </a:r>
            <a:r>
              <a:rPr spc="-30" dirty="0"/>
              <a:t> </a:t>
            </a:r>
            <a:r>
              <a:rPr spc="-10" dirty="0"/>
              <a:t>ELECTION</a:t>
            </a:r>
            <a:r>
              <a:rPr spc="-225" dirty="0"/>
              <a:t> </a:t>
            </a:r>
            <a:r>
              <a:rPr spc="-10" dirty="0"/>
              <a:t>ACTIVITIES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311" y="1507337"/>
            <a:ext cx="6002020" cy="28759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600" b="1" dirty="0">
                <a:latin typeface="Century Gothic"/>
                <a:cs typeface="Century Gothic"/>
              </a:rPr>
              <a:t>Leading</a:t>
            </a:r>
            <a:r>
              <a:rPr sz="2600" b="1" spc="-30" dirty="0">
                <a:latin typeface="Century Gothic"/>
                <a:cs typeface="Century Gothic"/>
              </a:rPr>
              <a:t> </a:t>
            </a:r>
            <a:r>
              <a:rPr sz="2600" b="1" dirty="0">
                <a:latin typeface="Century Gothic"/>
                <a:cs typeface="Century Gothic"/>
              </a:rPr>
              <a:t>up</a:t>
            </a:r>
            <a:r>
              <a:rPr sz="2600" b="1" spc="-10" dirty="0">
                <a:latin typeface="Century Gothic"/>
                <a:cs typeface="Century Gothic"/>
              </a:rPr>
              <a:t> </a:t>
            </a:r>
            <a:r>
              <a:rPr sz="2600" b="1" dirty="0">
                <a:latin typeface="Century Gothic"/>
                <a:cs typeface="Century Gothic"/>
              </a:rPr>
              <a:t>to</a:t>
            </a:r>
            <a:r>
              <a:rPr sz="2600" b="1" spc="-30" dirty="0">
                <a:latin typeface="Century Gothic"/>
                <a:cs typeface="Century Gothic"/>
              </a:rPr>
              <a:t> </a:t>
            </a:r>
            <a:r>
              <a:rPr sz="2600" b="1" dirty="0">
                <a:latin typeface="Century Gothic"/>
                <a:cs typeface="Century Gothic"/>
              </a:rPr>
              <a:t>the</a:t>
            </a:r>
            <a:r>
              <a:rPr sz="2600" b="1" spc="-10" dirty="0">
                <a:latin typeface="Century Gothic"/>
                <a:cs typeface="Century Gothic"/>
              </a:rPr>
              <a:t> election</a:t>
            </a:r>
            <a:endParaRPr sz="2600">
              <a:latin typeface="Century Gothic"/>
              <a:cs typeface="Century Gothic"/>
            </a:endParaRPr>
          </a:p>
          <a:p>
            <a:pPr marL="812165" indent="-342265">
              <a:lnSpc>
                <a:spcPct val="100000"/>
              </a:lnSpc>
              <a:spcBef>
                <a:spcPts val="610"/>
              </a:spcBef>
              <a:buClr>
                <a:srgbClr val="938953"/>
              </a:buClr>
              <a:buFont typeface="Wingdings"/>
              <a:buChar char=""/>
              <a:tabLst>
                <a:tab pos="812165" algn="l"/>
              </a:tabLst>
            </a:pPr>
            <a:r>
              <a:rPr sz="2600" dirty="0">
                <a:latin typeface="Century Gothic"/>
                <a:cs typeface="Century Gothic"/>
              </a:rPr>
              <a:t>Early</a:t>
            </a:r>
            <a:r>
              <a:rPr sz="2600" spc="-5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voting</a:t>
            </a:r>
            <a:endParaRPr sz="2600">
              <a:latin typeface="Century Gothic"/>
              <a:cs typeface="Century Gothic"/>
            </a:endParaRPr>
          </a:p>
          <a:p>
            <a:pPr marL="812165" indent="-342265">
              <a:lnSpc>
                <a:spcPct val="100000"/>
              </a:lnSpc>
              <a:spcBef>
                <a:spcPts val="630"/>
              </a:spcBef>
              <a:buClr>
                <a:srgbClr val="938953"/>
              </a:buClr>
              <a:buFont typeface="Wingdings"/>
              <a:buChar char=""/>
              <a:tabLst>
                <a:tab pos="812165" algn="l"/>
              </a:tabLst>
            </a:pPr>
            <a:r>
              <a:rPr sz="2600" dirty="0">
                <a:latin typeface="Century Gothic"/>
                <a:cs typeface="Century Gothic"/>
              </a:rPr>
              <a:t>Absentee</a:t>
            </a:r>
            <a:r>
              <a:rPr sz="2600" spc="-2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ballots</a:t>
            </a:r>
            <a:endParaRPr sz="2600">
              <a:latin typeface="Century Gothic"/>
              <a:cs typeface="Century Gothic"/>
            </a:endParaRPr>
          </a:p>
          <a:p>
            <a:pPr marL="812165" indent="-342265">
              <a:lnSpc>
                <a:spcPct val="100000"/>
              </a:lnSpc>
              <a:spcBef>
                <a:spcPts val="620"/>
              </a:spcBef>
              <a:buClr>
                <a:srgbClr val="938953"/>
              </a:buClr>
              <a:buFont typeface="Wingdings"/>
              <a:buChar char=""/>
              <a:tabLst>
                <a:tab pos="812165" algn="l"/>
              </a:tabLst>
            </a:pPr>
            <a:r>
              <a:rPr sz="2600" dirty="0">
                <a:latin typeface="Century Gothic"/>
                <a:cs typeface="Century Gothic"/>
              </a:rPr>
              <a:t>Locating</a:t>
            </a:r>
            <a:r>
              <a:rPr sz="2600" spc="-7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polling</a:t>
            </a:r>
            <a:r>
              <a:rPr sz="2600" spc="-3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places</a:t>
            </a:r>
            <a:endParaRPr sz="2600">
              <a:latin typeface="Century Gothic"/>
              <a:cs typeface="Century Gothic"/>
            </a:endParaRPr>
          </a:p>
          <a:p>
            <a:pPr marL="812165" indent="-342265">
              <a:lnSpc>
                <a:spcPct val="100000"/>
              </a:lnSpc>
              <a:spcBef>
                <a:spcPts val="625"/>
              </a:spcBef>
              <a:buClr>
                <a:srgbClr val="938953"/>
              </a:buClr>
              <a:buFont typeface="Wingdings"/>
              <a:buChar char=""/>
              <a:tabLst>
                <a:tab pos="812165" algn="l"/>
              </a:tabLst>
            </a:pPr>
            <a:r>
              <a:rPr sz="2600" dirty="0">
                <a:latin typeface="Century Gothic"/>
                <a:cs typeface="Century Gothic"/>
              </a:rPr>
              <a:t>Sample</a:t>
            </a:r>
            <a:r>
              <a:rPr sz="2600" spc="-3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ballots,</a:t>
            </a:r>
            <a:r>
              <a:rPr sz="2600" spc="-2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voting</a:t>
            </a:r>
            <a:r>
              <a:rPr sz="2600" spc="-60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machines</a:t>
            </a:r>
            <a:endParaRPr sz="2600">
              <a:latin typeface="Century Gothic"/>
              <a:cs typeface="Century Gothic"/>
            </a:endParaRPr>
          </a:p>
          <a:p>
            <a:pPr marL="812165" indent="-342265">
              <a:lnSpc>
                <a:spcPct val="100000"/>
              </a:lnSpc>
              <a:spcBef>
                <a:spcPts val="630"/>
              </a:spcBef>
              <a:buClr>
                <a:srgbClr val="938953"/>
              </a:buClr>
              <a:buFont typeface="Wingdings"/>
              <a:buChar char=""/>
              <a:tabLst>
                <a:tab pos="812165" algn="l"/>
              </a:tabLst>
            </a:pPr>
            <a:r>
              <a:rPr sz="2600" spc="-10" dirty="0">
                <a:latin typeface="Century Gothic"/>
                <a:cs typeface="Century Gothic"/>
              </a:rPr>
              <a:t>Non-</a:t>
            </a:r>
            <a:r>
              <a:rPr sz="2600" dirty="0">
                <a:latin typeface="Century Gothic"/>
                <a:cs typeface="Century Gothic"/>
              </a:rPr>
              <a:t>partisan</a:t>
            </a:r>
            <a:r>
              <a:rPr sz="2600" spc="-4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issue</a:t>
            </a:r>
            <a:r>
              <a:rPr sz="2600" spc="-2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education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9495" y="1463163"/>
            <a:ext cx="4718685" cy="263906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600" b="1" dirty="0">
                <a:solidFill>
                  <a:srgbClr val="252525"/>
                </a:solidFill>
                <a:latin typeface="Century Gothic"/>
                <a:cs typeface="Century Gothic"/>
              </a:rPr>
              <a:t>On</a:t>
            </a:r>
            <a:r>
              <a:rPr sz="2600" b="1" spc="-3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b="1" dirty="0">
                <a:solidFill>
                  <a:srgbClr val="252525"/>
                </a:solidFill>
                <a:latin typeface="Century Gothic"/>
                <a:cs typeface="Century Gothic"/>
              </a:rPr>
              <a:t>election</a:t>
            </a:r>
            <a:r>
              <a:rPr sz="2600" b="1" spc="-5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b="1" spc="-25" dirty="0">
                <a:solidFill>
                  <a:srgbClr val="252525"/>
                </a:solidFill>
                <a:latin typeface="Century Gothic"/>
                <a:cs typeface="Century Gothic"/>
              </a:rPr>
              <a:t>day</a:t>
            </a:r>
            <a:endParaRPr sz="2600">
              <a:latin typeface="Century Gothic"/>
              <a:cs typeface="Century Gothic"/>
            </a:endParaRPr>
          </a:p>
          <a:p>
            <a:pPr marL="271145" indent="-262255">
              <a:lnSpc>
                <a:spcPct val="100000"/>
              </a:lnSpc>
              <a:spcBef>
                <a:spcPts val="990"/>
              </a:spcBef>
              <a:buClr>
                <a:srgbClr val="C0504D"/>
              </a:buClr>
              <a:buSzPct val="96153"/>
              <a:buFont typeface="Wingdings"/>
              <a:buChar char=""/>
              <a:tabLst>
                <a:tab pos="271145" algn="l"/>
              </a:tabLst>
            </a:pPr>
            <a:r>
              <a:rPr sz="2600" dirty="0">
                <a:solidFill>
                  <a:srgbClr val="252525"/>
                </a:solidFill>
                <a:latin typeface="Century Gothic"/>
                <a:cs typeface="Century Gothic"/>
              </a:rPr>
              <a:t>Transportation</a:t>
            </a:r>
            <a:r>
              <a:rPr sz="2600" spc="-1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252525"/>
                </a:solidFill>
                <a:latin typeface="Century Gothic"/>
                <a:cs typeface="Century Gothic"/>
              </a:rPr>
              <a:t>to</a:t>
            </a:r>
            <a:r>
              <a:rPr sz="2600" spc="-1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252525"/>
                </a:solidFill>
                <a:latin typeface="Century Gothic"/>
                <a:cs typeface="Century Gothic"/>
              </a:rPr>
              <a:t>the</a:t>
            </a:r>
            <a:r>
              <a:rPr sz="2600" spc="-1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252525"/>
                </a:solidFill>
                <a:latin typeface="Century Gothic"/>
                <a:cs typeface="Century Gothic"/>
              </a:rPr>
              <a:t>polls</a:t>
            </a:r>
            <a:endParaRPr sz="2600">
              <a:latin typeface="Century Gothic"/>
              <a:cs typeface="Century Gothic"/>
            </a:endParaRPr>
          </a:p>
          <a:p>
            <a:pPr marL="271145" indent="-261620">
              <a:lnSpc>
                <a:spcPct val="100000"/>
              </a:lnSpc>
              <a:spcBef>
                <a:spcPts val="1005"/>
              </a:spcBef>
              <a:buClr>
                <a:srgbClr val="C0504D"/>
              </a:buClr>
              <a:buSzPct val="96153"/>
              <a:buFont typeface="Wingdings"/>
              <a:buChar char=""/>
              <a:tabLst>
                <a:tab pos="271145" algn="l"/>
              </a:tabLst>
            </a:pPr>
            <a:r>
              <a:rPr sz="2600" dirty="0">
                <a:solidFill>
                  <a:srgbClr val="252525"/>
                </a:solidFill>
                <a:latin typeface="Century Gothic"/>
                <a:cs typeface="Century Gothic"/>
              </a:rPr>
              <a:t>Go</a:t>
            </a:r>
            <a:r>
              <a:rPr sz="2600" spc="-3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252525"/>
                </a:solidFill>
                <a:latin typeface="Century Gothic"/>
                <a:cs typeface="Century Gothic"/>
              </a:rPr>
              <a:t>the</a:t>
            </a:r>
            <a:r>
              <a:rPr sz="2600" spc="-3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252525"/>
                </a:solidFill>
                <a:latin typeface="Century Gothic"/>
                <a:cs typeface="Century Gothic"/>
              </a:rPr>
              <a:t>polls</a:t>
            </a:r>
            <a:r>
              <a:rPr sz="2600" spc="-10" dirty="0">
                <a:solidFill>
                  <a:srgbClr val="252525"/>
                </a:solidFill>
                <a:latin typeface="Century Gothic"/>
                <a:cs typeface="Century Gothic"/>
              </a:rPr>
              <a:t> together</a:t>
            </a:r>
            <a:endParaRPr sz="2600">
              <a:latin typeface="Century Gothic"/>
              <a:cs typeface="Century Gothic"/>
            </a:endParaRPr>
          </a:p>
          <a:p>
            <a:pPr marL="271145" indent="-262255">
              <a:lnSpc>
                <a:spcPct val="100000"/>
              </a:lnSpc>
              <a:spcBef>
                <a:spcPts val="1000"/>
              </a:spcBef>
              <a:buClr>
                <a:srgbClr val="C0504D"/>
              </a:buClr>
              <a:buSzPct val="96153"/>
              <a:buFont typeface="Wingdings"/>
              <a:buChar char=""/>
              <a:tabLst>
                <a:tab pos="271145" algn="l"/>
              </a:tabLst>
            </a:pPr>
            <a:r>
              <a:rPr sz="2600" dirty="0">
                <a:solidFill>
                  <a:srgbClr val="252525"/>
                </a:solidFill>
                <a:latin typeface="Century Gothic"/>
                <a:cs typeface="Century Gothic"/>
              </a:rPr>
              <a:t>Get</a:t>
            </a:r>
            <a:r>
              <a:rPr sz="2600" spc="-2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252525"/>
                </a:solidFill>
                <a:latin typeface="Century Gothic"/>
                <a:cs typeface="Century Gothic"/>
              </a:rPr>
              <a:t>out</a:t>
            </a:r>
            <a:r>
              <a:rPr sz="2600" spc="-1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252525"/>
                </a:solidFill>
                <a:latin typeface="Century Gothic"/>
                <a:cs typeface="Century Gothic"/>
              </a:rPr>
              <a:t>the</a:t>
            </a:r>
            <a:r>
              <a:rPr sz="2600" spc="-1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252525"/>
                </a:solidFill>
                <a:latin typeface="Century Gothic"/>
                <a:cs typeface="Century Gothic"/>
              </a:rPr>
              <a:t>vote</a:t>
            </a:r>
            <a:r>
              <a:rPr sz="2600" spc="-3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252525"/>
                </a:solidFill>
                <a:latin typeface="Century Gothic"/>
                <a:cs typeface="Century Gothic"/>
              </a:rPr>
              <a:t>rally</a:t>
            </a:r>
            <a:endParaRPr sz="2600">
              <a:latin typeface="Century Gothic"/>
              <a:cs typeface="Century Gothic"/>
            </a:endParaRPr>
          </a:p>
          <a:p>
            <a:pPr marL="271145" indent="-262255">
              <a:lnSpc>
                <a:spcPct val="100000"/>
              </a:lnSpc>
              <a:spcBef>
                <a:spcPts val="994"/>
              </a:spcBef>
              <a:buClr>
                <a:srgbClr val="C0504D"/>
              </a:buClr>
              <a:buSzPct val="96153"/>
              <a:buFont typeface="Wingdings"/>
              <a:buChar char=""/>
              <a:tabLst>
                <a:tab pos="271145" algn="l"/>
              </a:tabLst>
            </a:pPr>
            <a:r>
              <a:rPr sz="2600" dirty="0">
                <a:solidFill>
                  <a:srgbClr val="252525"/>
                </a:solidFill>
                <a:latin typeface="Century Gothic"/>
                <a:cs typeface="Century Gothic"/>
              </a:rPr>
              <a:t>Volunteers</a:t>
            </a:r>
            <a:r>
              <a:rPr sz="2600" spc="-6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252525"/>
                </a:solidFill>
                <a:latin typeface="Century Gothic"/>
                <a:cs typeface="Century Gothic"/>
              </a:rPr>
              <a:t>at</a:t>
            </a:r>
            <a:r>
              <a:rPr sz="2600" spc="-6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252525"/>
                </a:solidFill>
                <a:latin typeface="Century Gothic"/>
                <a:cs typeface="Century Gothic"/>
              </a:rPr>
              <a:t>polling</a:t>
            </a:r>
            <a:r>
              <a:rPr sz="2600" spc="-4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252525"/>
                </a:solidFill>
                <a:latin typeface="Century Gothic"/>
                <a:cs typeface="Century Gothic"/>
              </a:rPr>
              <a:t>places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9957" y="521969"/>
            <a:ext cx="8011795" cy="1188720"/>
          </a:xfrm>
          <a:prstGeom prst="rect">
            <a:avLst/>
          </a:prstGeom>
          <a:solidFill>
            <a:srgbClr val="FFFFFF"/>
          </a:solidFill>
          <a:ln w="32003">
            <a:solidFill>
              <a:srgbClr val="404040"/>
            </a:solidFill>
          </a:ln>
        </p:spPr>
        <p:txBody>
          <a:bodyPr vert="horz" wrap="square" lIns="0" tIns="344805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2715"/>
              </a:spcBef>
              <a:tabLst>
                <a:tab pos="6957059" algn="l"/>
              </a:tabLst>
            </a:pPr>
            <a:r>
              <a:rPr sz="2800" spc="100" dirty="0">
                <a:solidFill>
                  <a:srgbClr val="252525"/>
                </a:solidFill>
                <a:latin typeface="Gill Sans MT"/>
                <a:cs typeface="Gill Sans MT"/>
              </a:rPr>
              <a:t>VOTER</a:t>
            </a:r>
            <a:r>
              <a:rPr sz="2800" spc="31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800" spc="150" dirty="0">
                <a:solidFill>
                  <a:srgbClr val="252525"/>
                </a:solidFill>
                <a:latin typeface="Gill Sans MT"/>
                <a:cs typeface="Gill Sans MT"/>
              </a:rPr>
              <a:t>REGISTRATION</a:t>
            </a:r>
            <a:r>
              <a:rPr sz="2800" spc="60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52525"/>
                </a:solidFill>
                <a:latin typeface="Gill Sans MT"/>
                <a:cs typeface="Gill Sans MT"/>
              </a:rPr>
              <a:t>AT</a:t>
            </a:r>
            <a:r>
              <a:rPr sz="2800" spc="35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2800" spc="125" dirty="0">
                <a:solidFill>
                  <a:srgbClr val="252525"/>
                </a:solidFill>
                <a:latin typeface="Gill Sans MT"/>
                <a:cs typeface="Gill Sans MT"/>
              </a:rPr>
              <a:t>HOUSTON</a:t>
            </a:r>
            <a:r>
              <a:rPr sz="2800" dirty="0">
                <a:solidFill>
                  <a:srgbClr val="252525"/>
                </a:solidFill>
                <a:latin typeface="Gill Sans MT"/>
                <a:cs typeface="Gill Sans MT"/>
              </a:rPr>
              <a:t>	</a:t>
            </a:r>
            <a:r>
              <a:rPr sz="2800" spc="100" dirty="0">
                <a:solidFill>
                  <a:srgbClr val="252525"/>
                </a:solidFill>
                <a:latin typeface="Gill Sans MT"/>
                <a:cs typeface="Gill Sans MT"/>
              </a:rPr>
              <a:t>HCH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4560" y="2434606"/>
            <a:ext cx="6974205" cy="248666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1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</a:tabLst>
            </a:pPr>
            <a:r>
              <a:rPr sz="3200" dirty="0">
                <a:solidFill>
                  <a:srgbClr val="252525"/>
                </a:solidFill>
                <a:latin typeface="Gill Sans MT"/>
                <a:cs typeface="Gill Sans MT"/>
              </a:rPr>
              <a:t>Consumer</a:t>
            </a:r>
            <a:r>
              <a:rPr sz="3200" spc="-3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Gill Sans MT"/>
                <a:cs typeface="Gill Sans MT"/>
              </a:rPr>
              <a:t>Driven</a:t>
            </a:r>
            <a:endParaRPr sz="32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1010"/>
              </a:spcBef>
              <a:buClr>
                <a:srgbClr val="9BAEB5"/>
              </a:buClr>
              <a:buFont typeface="Arial"/>
              <a:buChar char="•"/>
              <a:tabLst>
                <a:tab pos="240029" algn="l"/>
              </a:tabLst>
            </a:pPr>
            <a:r>
              <a:rPr sz="3200" dirty="0">
                <a:solidFill>
                  <a:srgbClr val="252525"/>
                </a:solidFill>
                <a:latin typeface="Gill Sans MT"/>
                <a:cs typeface="Gill Sans MT"/>
              </a:rPr>
              <a:t>Every</a:t>
            </a:r>
            <a:r>
              <a:rPr sz="3200" spc="-70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252525"/>
                </a:solidFill>
                <a:latin typeface="Gill Sans MT"/>
                <a:cs typeface="Gill Sans MT"/>
              </a:rPr>
              <a:t>Monday</a:t>
            </a:r>
            <a:r>
              <a:rPr sz="3200" spc="-5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3200" spc="-75" dirty="0">
                <a:solidFill>
                  <a:srgbClr val="252525"/>
                </a:solidFill>
                <a:latin typeface="Gill Sans MT"/>
                <a:cs typeface="Gill Sans MT"/>
              </a:rPr>
              <a:t>year-</a:t>
            </a:r>
            <a:r>
              <a:rPr sz="3200" spc="-20" dirty="0">
                <a:solidFill>
                  <a:srgbClr val="252525"/>
                </a:solidFill>
                <a:latin typeface="Gill Sans MT"/>
                <a:cs typeface="Gill Sans MT"/>
              </a:rPr>
              <a:t>round</a:t>
            </a:r>
            <a:endParaRPr sz="32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</a:tabLst>
            </a:pPr>
            <a:r>
              <a:rPr sz="3200" dirty="0">
                <a:solidFill>
                  <a:srgbClr val="252525"/>
                </a:solidFill>
                <a:latin typeface="Gill Sans MT"/>
                <a:cs typeface="Gill Sans MT"/>
              </a:rPr>
              <a:t>Extensive</a:t>
            </a:r>
            <a:r>
              <a:rPr sz="3200" spc="-70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252525"/>
                </a:solidFill>
                <a:latin typeface="Gill Sans MT"/>
                <a:cs typeface="Gill Sans MT"/>
              </a:rPr>
              <a:t>work</a:t>
            </a:r>
            <a:r>
              <a:rPr sz="3200" spc="-70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252525"/>
                </a:solidFill>
                <a:latin typeface="Gill Sans MT"/>
                <a:cs typeface="Gill Sans MT"/>
              </a:rPr>
              <a:t>with</a:t>
            </a:r>
            <a:r>
              <a:rPr sz="3200" spc="-60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252525"/>
                </a:solidFill>
                <a:latin typeface="Gill Sans MT"/>
                <a:cs typeface="Gill Sans MT"/>
              </a:rPr>
              <a:t>local</a:t>
            </a:r>
            <a:r>
              <a:rPr sz="3200" spc="-6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252525"/>
                </a:solidFill>
                <a:latin typeface="Gill Sans MT"/>
                <a:cs typeface="Gill Sans MT"/>
              </a:rPr>
              <a:t>election</a:t>
            </a:r>
            <a:r>
              <a:rPr sz="3200" spc="-80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Gill Sans MT"/>
                <a:cs typeface="Gill Sans MT"/>
              </a:rPr>
              <a:t>board</a:t>
            </a:r>
            <a:endParaRPr sz="320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1000"/>
              </a:spcBef>
              <a:buClr>
                <a:srgbClr val="9BAEB5"/>
              </a:buClr>
              <a:buFont typeface="Arial"/>
              <a:buChar char="•"/>
              <a:tabLst>
                <a:tab pos="240029" algn="l"/>
              </a:tabLst>
            </a:pPr>
            <a:r>
              <a:rPr sz="3200" dirty="0">
                <a:solidFill>
                  <a:srgbClr val="252525"/>
                </a:solidFill>
                <a:latin typeface="Gill Sans MT"/>
                <a:cs typeface="Gill Sans MT"/>
              </a:rPr>
              <a:t>Get</a:t>
            </a:r>
            <a:r>
              <a:rPr sz="3200" spc="-3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252525"/>
                </a:solidFill>
                <a:latin typeface="Gill Sans MT"/>
                <a:cs typeface="Gill Sans MT"/>
              </a:rPr>
              <a:t>out</a:t>
            </a:r>
            <a:r>
              <a:rPr sz="3200" spc="-4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252525"/>
                </a:solidFill>
                <a:latin typeface="Gill Sans MT"/>
                <a:cs typeface="Gill Sans MT"/>
              </a:rPr>
              <a:t>the</a:t>
            </a:r>
            <a:r>
              <a:rPr sz="3200" spc="-30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252525"/>
                </a:solidFill>
                <a:latin typeface="Gill Sans MT"/>
                <a:cs typeface="Gill Sans MT"/>
              </a:rPr>
              <a:t>vote</a:t>
            </a:r>
            <a:r>
              <a:rPr sz="3200" spc="-4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Gill Sans MT"/>
                <a:cs typeface="Gill Sans MT"/>
              </a:rPr>
              <a:t>campaign</a:t>
            </a:r>
            <a:endParaRPr sz="3200">
              <a:latin typeface="Gill Sans MT"/>
              <a:cs typeface="Gill Sans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2564" y="1833372"/>
            <a:ext cx="2322576" cy="26075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4035" y="4858511"/>
            <a:ext cx="365607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0" y="5715000"/>
            <a:ext cx="2028443" cy="10881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05582" y="217170"/>
            <a:ext cx="7417434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VOTER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spc="-25" dirty="0">
                <a:latin typeface="Arial"/>
                <a:cs typeface="Arial"/>
              </a:rPr>
              <a:t>REGISTRATION</a:t>
            </a:r>
            <a:r>
              <a:rPr sz="3600" b="1" spc="-170" dirty="0">
                <a:latin typeface="Arial"/>
                <a:cs typeface="Arial"/>
              </a:rPr>
              <a:t> </a:t>
            </a:r>
            <a:r>
              <a:rPr sz="3600" b="1" spc="-25" dirty="0">
                <a:latin typeface="Arial"/>
                <a:cs typeface="Arial"/>
              </a:rPr>
              <a:t>AND </a:t>
            </a:r>
            <a:r>
              <a:rPr sz="3600" b="1" dirty="0">
                <a:latin typeface="Arial"/>
                <a:cs typeface="Arial"/>
              </a:rPr>
              <a:t>ENGAGEMENT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FOR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PEOPLE </a:t>
            </a:r>
            <a:r>
              <a:rPr sz="3600" b="1" dirty="0">
                <a:latin typeface="Arial"/>
                <a:cs typeface="Arial"/>
              </a:rPr>
              <a:t>EXPERIENCING </a:t>
            </a:r>
            <a:r>
              <a:rPr sz="3600" b="1" spc="-10" dirty="0">
                <a:latin typeface="Arial"/>
                <a:cs typeface="Arial"/>
              </a:rPr>
              <a:t>HOMELESSNESS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62398" y="3835984"/>
            <a:ext cx="3291840" cy="912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entury Gothic"/>
                <a:cs typeface="Century Gothic"/>
              </a:rPr>
              <a:t>Joseph</a:t>
            </a:r>
            <a:r>
              <a:rPr sz="2800" b="1" spc="-120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Benson</a:t>
            </a:r>
            <a:endParaRPr sz="2800" dirty="0">
              <a:latin typeface="Century Gothic"/>
              <a:cs typeface="Century Gothic"/>
            </a:endParaRPr>
          </a:p>
          <a:p>
            <a:pPr marL="635" algn="ctr"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latin typeface="Century Gothic"/>
                <a:cs typeface="Century Gothic"/>
              </a:rPr>
              <a:t>Community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Health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Worker</a:t>
            </a:r>
            <a:endParaRPr sz="1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400" i="1" dirty="0">
                <a:latin typeface="Century Gothic"/>
                <a:cs typeface="Century Gothic"/>
              </a:rPr>
              <a:t>Health</a:t>
            </a:r>
            <a:r>
              <a:rPr sz="1400" i="1" spc="-55" dirty="0">
                <a:latin typeface="Century Gothic"/>
                <a:cs typeface="Century Gothic"/>
              </a:rPr>
              <a:t> </a:t>
            </a:r>
            <a:r>
              <a:rPr sz="1400" i="1" dirty="0">
                <a:latin typeface="Century Gothic"/>
                <a:cs typeface="Century Gothic"/>
              </a:rPr>
              <a:t>Care</a:t>
            </a:r>
            <a:r>
              <a:rPr sz="1400" i="1" spc="-15" dirty="0">
                <a:latin typeface="Century Gothic"/>
                <a:cs typeface="Century Gothic"/>
              </a:rPr>
              <a:t> </a:t>
            </a:r>
            <a:r>
              <a:rPr sz="1400" i="1" dirty="0">
                <a:latin typeface="Century Gothic"/>
                <a:cs typeface="Century Gothic"/>
              </a:rPr>
              <a:t>for</a:t>
            </a:r>
            <a:r>
              <a:rPr sz="1400" i="1" spc="-40" dirty="0">
                <a:latin typeface="Century Gothic"/>
                <a:cs typeface="Century Gothic"/>
              </a:rPr>
              <a:t> </a:t>
            </a:r>
            <a:r>
              <a:rPr sz="1400" i="1" dirty="0">
                <a:latin typeface="Century Gothic"/>
                <a:cs typeface="Century Gothic"/>
              </a:rPr>
              <a:t>the</a:t>
            </a:r>
            <a:r>
              <a:rPr sz="1400" i="1" spc="-40" dirty="0">
                <a:latin typeface="Century Gothic"/>
                <a:cs typeface="Century Gothic"/>
              </a:rPr>
              <a:t> </a:t>
            </a:r>
            <a:r>
              <a:rPr sz="1400" i="1" dirty="0">
                <a:latin typeface="Century Gothic"/>
                <a:cs typeface="Century Gothic"/>
              </a:rPr>
              <a:t>Homeless</a:t>
            </a:r>
            <a:r>
              <a:rPr sz="1400" i="1" spc="-60" dirty="0">
                <a:latin typeface="Century Gothic"/>
                <a:cs typeface="Century Gothic"/>
              </a:rPr>
              <a:t> </a:t>
            </a:r>
            <a:r>
              <a:rPr sz="1400" i="1" spc="-10" dirty="0">
                <a:latin typeface="Century Gothic"/>
                <a:cs typeface="Century Gothic"/>
              </a:rPr>
              <a:t>Houston</a:t>
            </a:r>
            <a:endParaRPr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4654" y="-1524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7701" y="253745"/>
            <a:ext cx="7729855" cy="1188720"/>
          </a:xfrm>
          <a:prstGeom prst="rect">
            <a:avLst/>
          </a:prstGeom>
          <a:solidFill>
            <a:srgbClr val="FFFFFF"/>
          </a:solidFill>
          <a:ln w="32003">
            <a:solidFill>
              <a:srgbClr val="404040"/>
            </a:solidFill>
          </a:ln>
        </p:spPr>
        <p:txBody>
          <a:bodyPr vert="horz" wrap="square" lIns="0" tIns="345440" rIns="0" bIns="0" rtlCol="0">
            <a:spAutoFit/>
          </a:bodyPr>
          <a:lstStyle/>
          <a:p>
            <a:pPr marR="20320" algn="ctr">
              <a:lnSpc>
                <a:spcPct val="100000"/>
              </a:lnSpc>
              <a:spcBef>
                <a:spcPts val="2720"/>
              </a:spcBef>
            </a:pPr>
            <a:r>
              <a:rPr sz="2800" spc="155" dirty="0">
                <a:solidFill>
                  <a:srgbClr val="252525"/>
                </a:solidFill>
                <a:latin typeface="Gill Sans MT"/>
                <a:cs typeface="Gill Sans MT"/>
              </a:rPr>
              <a:t>RESOURCES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654" y="1602245"/>
            <a:ext cx="11572545" cy="4909677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indent="-227329">
              <a:spcBef>
                <a:spcPts val="805"/>
              </a:spcBef>
              <a:buClr>
                <a:srgbClr val="9BAEB5"/>
              </a:buClr>
              <a:buFont typeface="Arial"/>
              <a:buChar char="•"/>
              <a:tabLst>
                <a:tab pos="240029" algn="l"/>
              </a:tabLst>
            </a:pPr>
            <a:r>
              <a:rPr lang="en-US" sz="2400" dirty="0">
                <a:solidFill>
                  <a:srgbClr val="585858"/>
                </a:solidFill>
                <a:latin typeface="Gill Sans MT"/>
                <a:cs typeface="Gill Sans MT"/>
              </a:rPr>
              <a:t>National Alliance to End Homelessness Toolkit for People Experiencing Homelessness</a:t>
            </a:r>
            <a:r>
              <a:rPr lang="en-US" sz="2000" dirty="0">
                <a:solidFill>
                  <a:srgbClr val="585858"/>
                </a:solidFill>
                <a:latin typeface="Wingdings"/>
                <a:cs typeface="Wingdings"/>
              </a:rPr>
              <a:t></a:t>
            </a:r>
            <a:r>
              <a:rPr lang="en-US" sz="2000" spc="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en-US" sz="160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2"/>
              </a:rPr>
              <a:t>https://endhomelessness.org/wp-content/uploads/2024/02/NAEH_EveryOneVotes_2024.pdf</a:t>
            </a:r>
            <a:endParaRPr lang="en-US" sz="1600" dirty="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805"/>
              </a:spcBef>
              <a:buClr>
                <a:srgbClr val="9BAEB5"/>
              </a:buClr>
              <a:buFont typeface="Arial"/>
              <a:buChar char="•"/>
              <a:tabLst>
                <a:tab pos="240029" algn="l"/>
              </a:tabLst>
            </a:pPr>
            <a:r>
              <a:rPr lang="en-US" sz="2400" dirty="0">
                <a:solidFill>
                  <a:srgbClr val="585858"/>
                </a:solidFill>
                <a:latin typeface="Gill Sans MT"/>
                <a:cs typeface="Wingdings"/>
              </a:rPr>
              <a:t>Voting in Your State</a:t>
            </a:r>
            <a:r>
              <a:rPr sz="2400" dirty="0">
                <a:solidFill>
                  <a:srgbClr val="585858"/>
                </a:solidFill>
                <a:latin typeface="Wingdings"/>
                <a:cs typeface="Wingdings"/>
              </a:rPr>
              <a:t></a:t>
            </a:r>
            <a:r>
              <a:rPr sz="2400" spc="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en-US" sz="1600" u="sng" spc="-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3"/>
              </a:rPr>
              <a:t>https://www.nonprofitvote.org/voting-in-your-state/</a:t>
            </a:r>
            <a:endParaRPr sz="1600" dirty="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Clr>
                <a:srgbClr val="9BAEB5"/>
              </a:buClr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Election</a:t>
            </a:r>
            <a:r>
              <a:rPr sz="2400" spc="14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lang="en-US" sz="2400" spc="140" dirty="0">
                <a:solidFill>
                  <a:srgbClr val="585858"/>
                </a:solidFill>
                <a:latin typeface="Gill Sans MT"/>
                <a:cs typeface="Gill Sans MT"/>
              </a:rPr>
              <a:t>D</a:t>
            </a: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ates</a:t>
            </a:r>
            <a:r>
              <a:rPr lang="en-US" sz="2400" dirty="0">
                <a:solidFill>
                  <a:srgbClr val="585858"/>
                </a:solidFill>
                <a:latin typeface="Gill Sans MT"/>
                <a:cs typeface="Gill Sans MT"/>
              </a:rPr>
              <a:t> and Deadlines</a:t>
            </a:r>
            <a:r>
              <a:rPr sz="2400" spc="1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585858"/>
                </a:solidFill>
                <a:latin typeface="Wingdings"/>
                <a:cs typeface="Wingdings"/>
              </a:rPr>
              <a:t></a:t>
            </a:r>
            <a:r>
              <a:rPr sz="2400" spc="229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u="sng" spc="-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4"/>
              </a:rPr>
              <a:t>https://www.usvotefoundation.org/vote/state-</a:t>
            </a:r>
            <a:r>
              <a:rPr sz="160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4"/>
              </a:rPr>
              <a:t>elections/state-election-dates-deadlines.htm</a:t>
            </a:r>
            <a:endParaRPr sz="1600" dirty="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Clr>
                <a:srgbClr val="9BAEB5"/>
              </a:buClr>
              <a:buFont typeface="Arial"/>
              <a:buChar char="•"/>
              <a:tabLst>
                <a:tab pos="240029" algn="l"/>
              </a:tabLst>
            </a:pPr>
            <a:r>
              <a:rPr sz="2400" spc="-45" dirty="0">
                <a:solidFill>
                  <a:srgbClr val="585858"/>
                </a:solidFill>
                <a:latin typeface="Gill Sans MT"/>
                <a:cs typeface="Gill Sans MT"/>
              </a:rPr>
              <a:t>Voter</a:t>
            </a:r>
            <a:r>
              <a:rPr sz="240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ID</a:t>
            </a:r>
            <a:r>
              <a:rPr sz="240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lang="en-US" sz="2400" spc="65" dirty="0">
                <a:solidFill>
                  <a:srgbClr val="585858"/>
                </a:solidFill>
                <a:latin typeface="Gill Sans MT"/>
                <a:cs typeface="Gill Sans MT"/>
              </a:rPr>
              <a:t>L</a:t>
            </a: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aws</a:t>
            </a:r>
            <a:r>
              <a:rPr sz="24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585858"/>
                </a:solidFill>
                <a:latin typeface="Wingdings"/>
                <a:cs typeface="Wingdings"/>
              </a:rPr>
              <a:t></a:t>
            </a:r>
            <a:r>
              <a:rPr sz="2400" spc="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u="sng" spc="-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5"/>
              </a:rPr>
              <a:t>http://www.ncsl.org/research/elections-</a:t>
            </a:r>
            <a:r>
              <a:rPr sz="160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5"/>
              </a:rPr>
              <a:t>and-</a:t>
            </a:r>
            <a:r>
              <a:rPr sz="1600" u="sng" spc="-2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5"/>
              </a:rPr>
              <a:t>campaigns/voter-</a:t>
            </a:r>
            <a:r>
              <a:rPr sz="160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5"/>
              </a:rPr>
              <a:t>id.aspx</a:t>
            </a:r>
            <a:endParaRPr sz="1600" dirty="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Clr>
                <a:srgbClr val="9BAEB5"/>
              </a:buClr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585858"/>
                </a:solidFill>
                <a:latin typeface="Gill Sans MT"/>
                <a:cs typeface="Gill Sans MT"/>
              </a:rPr>
              <a:t>Felon</a:t>
            </a:r>
            <a:r>
              <a:rPr sz="2400" spc="-33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Gill Sans MT"/>
                <a:cs typeface="Gill Sans MT"/>
              </a:rPr>
              <a:t>Voting</a:t>
            </a:r>
            <a:r>
              <a:rPr sz="2400" spc="10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lang="en-US" sz="2400" spc="100" dirty="0">
                <a:solidFill>
                  <a:srgbClr val="585858"/>
                </a:solidFill>
                <a:latin typeface="Gill Sans MT"/>
                <a:cs typeface="Gill Sans MT"/>
              </a:rPr>
              <a:t>R</a:t>
            </a: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ights</a:t>
            </a:r>
            <a:r>
              <a:rPr sz="2400" spc="11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585858"/>
                </a:solidFill>
                <a:latin typeface="Wingdings"/>
                <a:cs typeface="Wingdings"/>
              </a:rPr>
              <a:t></a:t>
            </a:r>
            <a:r>
              <a:rPr sz="2400" spc="1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u="sng" spc="-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6"/>
              </a:rPr>
              <a:t>http://www.ncsl.org/research/elections-</a:t>
            </a:r>
            <a:r>
              <a:rPr sz="160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6"/>
              </a:rPr>
              <a:t>and-campaigns/felon-</a:t>
            </a:r>
            <a:r>
              <a:rPr sz="1600" u="sng" spc="-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6"/>
              </a:rPr>
              <a:t>voting-</a:t>
            </a:r>
            <a:r>
              <a:rPr sz="160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6"/>
              </a:rPr>
              <a:t>rights.aspx</a:t>
            </a:r>
            <a:endParaRPr sz="1600" dirty="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Clr>
                <a:srgbClr val="9BAEB5"/>
              </a:buClr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Nonprofit</a:t>
            </a:r>
            <a:r>
              <a:rPr sz="2400" spc="-1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lang="en-US" sz="2400" spc="-10" dirty="0">
                <a:solidFill>
                  <a:srgbClr val="585858"/>
                </a:solidFill>
                <a:latin typeface="Gill Sans MT"/>
                <a:cs typeface="Gill Sans MT"/>
              </a:rPr>
              <a:t>G</a:t>
            </a: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uide</a:t>
            </a:r>
            <a:r>
              <a:rPr sz="2400" spc="-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to</a:t>
            </a:r>
            <a:r>
              <a:rPr sz="2400" spc="-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lang="en-US" sz="2400" spc="-5" dirty="0">
                <a:solidFill>
                  <a:srgbClr val="585858"/>
                </a:solidFill>
                <a:latin typeface="Gill Sans MT"/>
                <a:cs typeface="Gill Sans MT"/>
              </a:rPr>
              <a:t>N</a:t>
            </a: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onpartisan</a:t>
            </a:r>
            <a:r>
              <a:rPr sz="2400" spc="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lang="en-US" sz="2400" spc="5" dirty="0">
                <a:solidFill>
                  <a:srgbClr val="585858"/>
                </a:solidFill>
                <a:latin typeface="Gill Sans MT"/>
                <a:cs typeface="Gill Sans MT"/>
              </a:rPr>
              <a:t>A</a:t>
            </a: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ctivities</a:t>
            </a:r>
            <a:r>
              <a:rPr sz="2400" spc="-1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585858"/>
                </a:solidFill>
                <a:latin typeface="Wingdings"/>
                <a:cs typeface="Wingdings"/>
              </a:rPr>
              <a:t></a:t>
            </a:r>
            <a:r>
              <a:rPr sz="2400" spc="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7"/>
              </a:rPr>
              <a:t>https://www.nonprofitvote.org/nonprofits-voting-elections-</a:t>
            </a:r>
            <a:r>
              <a:rPr sz="1600" u="sng" spc="-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7"/>
              </a:rPr>
              <a:t>online/voter-</a:t>
            </a:r>
            <a:r>
              <a:rPr sz="160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7"/>
              </a:rPr>
              <a:t>registration/</a:t>
            </a:r>
            <a:endParaRPr sz="1600" dirty="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Clr>
                <a:srgbClr val="9BAEB5"/>
              </a:buClr>
              <a:buFont typeface="Arial"/>
              <a:buChar char="•"/>
              <a:tabLst>
                <a:tab pos="240029" algn="l"/>
              </a:tabLst>
            </a:pPr>
            <a:r>
              <a:rPr lang="en-US" sz="2400" dirty="0">
                <a:solidFill>
                  <a:srgbClr val="585858"/>
                </a:solidFill>
                <a:latin typeface="Gill Sans MT"/>
                <a:cs typeface="Gill Sans MT"/>
              </a:rPr>
              <a:t>How to Register to Vote</a:t>
            </a:r>
            <a:r>
              <a:rPr sz="2400" dirty="0">
                <a:solidFill>
                  <a:srgbClr val="585858"/>
                </a:solidFill>
                <a:latin typeface="Wingdings"/>
                <a:cs typeface="Wingdings"/>
              </a:rPr>
              <a:t></a:t>
            </a:r>
            <a:r>
              <a:rPr sz="2400" spc="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u="sng" spc="-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8"/>
              </a:rPr>
              <a:t>https://www.usa.gov/register-</a:t>
            </a:r>
            <a:r>
              <a:rPr sz="160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8"/>
              </a:rPr>
              <a:t>to-</a:t>
            </a:r>
            <a:r>
              <a:rPr sz="1600" u="sng" spc="-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8"/>
              </a:rPr>
              <a:t>vote</a:t>
            </a:r>
            <a:endParaRPr sz="1600" dirty="0">
              <a:latin typeface="Gill Sans MT"/>
              <a:cs typeface="Gill Sans MT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Clr>
                <a:srgbClr val="9BAEB5"/>
              </a:buClr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League</a:t>
            </a:r>
            <a:r>
              <a:rPr sz="2400" spc="-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of</a:t>
            </a:r>
            <a:r>
              <a:rPr sz="2400" spc="-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lang="en-US" sz="2400" spc="-75" dirty="0">
                <a:solidFill>
                  <a:srgbClr val="585858"/>
                </a:solidFill>
                <a:latin typeface="Gill Sans MT"/>
                <a:cs typeface="Gill Sans MT"/>
              </a:rPr>
              <a:t>W</a:t>
            </a: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omen</a:t>
            </a:r>
            <a:r>
              <a:rPr sz="2400" spc="-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lang="en-US" sz="2400" spc="-65" dirty="0">
                <a:solidFill>
                  <a:srgbClr val="585858"/>
                </a:solidFill>
                <a:latin typeface="Gill Sans MT"/>
                <a:cs typeface="Gill Sans MT"/>
              </a:rPr>
              <a:t>V</a:t>
            </a: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oters</a:t>
            </a:r>
            <a:r>
              <a:rPr sz="2400" dirty="0">
                <a:solidFill>
                  <a:srgbClr val="585858"/>
                </a:solidFill>
                <a:latin typeface="Wingdings"/>
                <a:cs typeface="Wingdings"/>
              </a:rPr>
              <a:t></a:t>
            </a:r>
            <a:r>
              <a:rPr sz="24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9"/>
              </a:rPr>
              <a:t>https://www.lwv.org</a:t>
            </a:r>
            <a:endParaRPr sz="1600" dirty="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81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</a:tabLst>
            </a:pPr>
            <a:r>
              <a:rPr lang="en-US" sz="2400" spc="-10" dirty="0">
                <a:solidFill>
                  <a:srgbClr val="585858"/>
                </a:solidFill>
                <a:latin typeface="Gill Sans MT"/>
                <a:cs typeface="Gill Sans MT"/>
              </a:rPr>
              <a:t>2024 </a:t>
            </a:r>
            <a:r>
              <a:rPr sz="2400" spc="-10" dirty="0">
                <a:solidFill>
                  <a:srgbClr val="585858"/>
                </a:solidFill>
                <a:latin typeface="Gill Sans MT"/>
                <a:cs typeface="Gill Sans MT"/>
              </a:rPr>
              <a:t>National</a:t>
            </a:r>
            <a:r>
              <a:rPr sz="2400" spc="-2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Gill Sans MT"/>
                <a:cs typeface="Gill Sans MT"/>
              </a:rPr>
              <a:t>Voter</a:t>
            </a:r>
            <a:r>
              <a:rPr sz="2400" spc="3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Registration</a:t>
            </a:r>
            <a:r>
              <a:rPr sz="2400" spc="2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Day</a:t>
            </a:r>
            <a:r>
              <a:rPr sz="2400" spc="2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lang="en-US" sz="2400" spc="20" dirty="0">
                <a:solidFill>
                  <a:srgbClr val="585858"/>
                </a:solidFill>
                <a:latin typeface="Gill Sans MT"/>
                <a:cs typeface="Gill Sans MT"/>
              </a:rPr>
              <a:t>S</a:t>
            </a:r>
            <a:r>
              <a:rPr sz="2400" dirty="0">
                <a:solidFill>
                  <a:srgbClr val="585858"/>
                </a:solidFill>
                <a:latin typeface="Gill Sans MT"/>
                <a:cs typeface="Gill Sans MT"/>
              </a:rPr>
              <a:t>ign</a:t>
            </a:r>
            <a:r>
              <a:rPr sz="2400" spc="4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lang="en-US" sz="2400" spc="-20" dirty="0">
                <a:solidFill>
                  <a:srgbClr val="585858"/>
                </a:solidFill>
                <a:latin typeface="Gill Sans MT"/>
                <a:cs typeface="Gill Sans MT"/>
              </a:rPr>
              <a:t>U</a:t>
            </a:r>
            <a:r>
              <a:rPr sz="2400" spc="-20" dirty="0">
                <a:solidFill>
                  <a:srgbClr val="585858"/>
                </a:solidFill>
                <a:latin typeface="Gill Sans MT"/>
                <a:cs typeface="Gill Sans MT"/>
              </a:rPr>
              <a:t>p:</a:t>
            </a:r>
            <a:r>
              <a:rPr sz="2400" spc="-14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dirty="0">
                <a:solidFill>
                  <a:srgbClr val="585858"/>
                </a:solidFill>
                <a:latin typeface="Wingdings"/>
                <a:cs typeface="Wingdings"/>
              </a:rPr>
              <a:t></a:t>
            </a:r>
            <a:r>
              <a:rPr spc="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en-US" sz="1600" u="sng" spc="-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MT"/>
                <a:cs typeface="Gill Sans MT"/>
                <a:hlinkClick r:id="rId10"/>
              </a:rPr>
              <a:t>https://nationalvoterregistrationday.org/</a:t>
            </a:r>
            <a:endParaRPr sz="1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0" y="5715000"/>
            <a:ext cx="2028444" cy="10866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9317" y="290829"/>
            <a:ext cx="3295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QUESTIONS?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49317" y="3495547"/>
            <a:ext cx="3292475" cy="18218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entury Gothic"/>
                <a:cs typeface="Century Gothic"/>
              </a:rPr>
              <a:t>Joseph</a:t>
            </a:r>
            <a:r>
              <a:rPr sz="2800" b="1" spc="-114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Benson</a:t>
            </a:r>
            <a:endParaRPr sz="2800" dirty="0">
              <a:latin typeface="Century Gothic"/>
              <a:cs typeface="Century Gothic"/>
            </a:endParaRPr>
          </a:p>
          <a:p>
            <a:pPr marL="2540" algn="ctr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latin typeface="Century Gothic"/>
                <a:cs typeface="Century Gothic"/>
              </a:rPr>
              <a:t>Board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Member</a:t>
            </a:r>
            <a:endParaRPr sz="1400" dirty="0">
              <a:latin typeface="Century Gothic"/>
              <a:cs typeface="Century Gothic"/>
            </a:endParaRPr>
          </a:p>
          <a:p>
            <a:pPr marL="1905" algn="ctr">
              <a:lnSpc>
                <a:spcPct val="100000"/>
              </a:lnSpc>
            </a:pPr>
            <a:r>
              <a:rPr sz="1400" i="1" dirty="0">
                <a:latin typeface="Century Gothic"/>
                <a:cs typeface="Century Gothic"/>
              </a:rPr>
              <a:t>National</a:t>
            </a:r>
            <a:r>
              <a:rPr sz="1400" i="1" spc="-70" dirty="0">
                <a:latin typeface="Century Gothic"/>
                <a:cs typeface="Century Gothic"/>
              </a:rPr>
              <a:t> </a:t>
            </a:r>
            <a:r>
              <a:rPr sz="1400" i="1" dirty="0">
                <a:latin typeface="Century Gothic"/>
                <a:cs typeface="Century Gothic"/>
              </a:rPr>
              <a:t>HCH</a:t>
            </a:r>
            <a:r>
              <a:rPr sz="1400" i="1" spc="-20" dirty="0">
                <a:latin typeface="Century Gothic"/>
                <a:cs typeface="Century Gothic"/>
              </a:rPr>
              <a:t> </a:t>
            </a:r>
            <a:r>
              <a:rPr sz="1400" i="1" spc="-10" dirty="0">
                <a:latin typeface="Century Gothic"/>
                <a:cs typeface="Century Gothic"/>
              </a:rPr>
              <a:t>Council</a:t>
            </a:r>
            <a:endParaRPr sz="1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latin typeface="Century Gothic"/>
                <a:cs typeface="Century Gothic"/>
              </a:rPr>
              <a:t>Community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Health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Worker</a:t>
            </a:r>
            <a:endParaRPr sz="1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400" i="1" dirty="0">
                <a:latin typeface="Century Gothic"/>
                <a:cs typeface="Century Gothic"/>
              </a:rPr>
              <a:t>Health</a:t>
            </a:r>
            <a:r>
              <a:rPr sz="1400" i="1" spc="-40" dirty="0">
                <a:latin typeface="Century Gothic"/>
                <a:cs typeface="Century Gothic"/>
              </a:rPr>
              <a:t> </a:t>
            </a:r>
            <a:r>
              <a:rPr sz="1400" i="1" dirty="0">
                <a:latin typeface="Century Gothic"/>
                <a:cs typeface="Century Gothic"/>
              </a:rPr>
              <a:t>Care</a:t>
            </a:r>
            <a:r>
              <a:rPr sz="1400" i="1" spc="-5" dirty="0">
                <a:latin typeface="Century Gothic"/>
                <a:cs typeface="Century Gothic"/>
              </a:rPr>
              <a:t> </a:t>
            </a:r>
            <a:r>
              <a:rPr sz="1400" i="1" dirty="0">
                <a:latin typeface="Century Gothic"/>
                <a:cs typeface="Century Gothic"/>
              </a:rPr>
              <a:t>for</a:t>
            </a:r>
            <a:r>
              <a:rPr sz="1400" i="1" spc="-25" dirty="0">
                <a:latin typeface="Century Gothic"/>
                <a:cs typeface="Century Gothic"/>
              </a:rPr>
              <a:t> </a:t>
            </a:r>
            <a:r>
              <a:rPr sz="1400" i="1" dirty="0">
                <a:latin typeface="Century Gothic"/>
                <a:cs typeface="Century Gothic"/>
              </a:rPr>
              <a:t>the</a:t>
            </a:r>
            <a:r>
              <a:rPr sz="1400" i="1" spc="-25" dirty="0">
                <a:latin typeface="Century Gothic"/>
                <a:cs typeface="Century Gothic"/>
              </a:rPr>
              <a:t> </a:t>
            </a:r>
            <a:r>
              <a:rPr sz="1400" i="1" dirty="0">
                <a:latin typeface="Century Gothic"/>
                <a:cs typeface="Century Gothic"/>
              </a:rPr>
              <a:t>Homeless</a:t>
            </a:r>
            <a:r>
              <a:rPr sz="1400" i="1" spc="-55" dirty="0">
                <a:latin typeface="Century Gothic"/>
                <a:cs typeface="Century Gothic"/>
              </a:rPr>
              <a:t> </a:t>
            </a:r>
            <a:r>
              <a:rPr sz="1400" i="1" spc="-10" dirty="0">
                <a:latin typeface="Century Gothic"/>
                <a:cs typeface="Century Gothic"/>
              </a:rPr>
              <a:t>Houston</a:t>
            </a:r>
            <a:endParaRPr sz="1400" dirty="0">
              <a:latin typeface="Century Gothic"/>
              <a:cs typeface="Century Gothic"/>
            </a:endParaRPr>
          </a:p>
          <a:p>
            <a:pPr marL="2540" algn="ctr">
              <a:lnSpc>
                <a:spcPct val="100000"/>
              </a:lnSpc>
              <a:spcBef>
                <a:spcPts val="10"/>
              </a:spcBef>
            </a:pPr>
            <a:r>
              <a:rPr sz="1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entury Gothic"/>
                <a:cs typeface="Century Gothic"/>
                <a:hlinkClick r:id="rId3"/>
              </a:rPr>
              <a:t>JosephJr.Benson@bcm.edu</a:t>
            </a:r>
            <a:endParaRPr sz="1400" dirty="0">
              <a:latin typeface="Century Gothic"/>
              <a:cs typeface="Century Gothic"/>
            </a:endParaRPr>
          </a:p>
          <a:p>
            <a:pPr marL="3810" algn="ctr">
              <a:lnSpc>
                <a:spcPct val="100000"/>
              </a:lnSpc>
              <a:spcBef>
                <a:spcPts val="325"/>
              </a:spcBef>
            </a:pPr>
            <a:r>
              <a:rPr sz="1400" b="1" spc="-10" dirty="0">
                <a:latin typeface="Century Gothic"/>
                <a:cs typeface="Century Gothic"/>
              </a:rPr>
              <a:t>713-286-</a:t>
            </a:r>
            <a:r>
              <a:rPr sz="1400" b="1" spc="-20" dirty="0">
                <a:latin typeface="Century Gothic"/>
                <a:cs typeface="Century Gothic"/>
              </a:rPr>
              <a:t>6064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9004" y="984503"/>
            <a:ext cx="6794500" cy="2493645"/>
          </a:xfrm>
          <a:prstGeom prst="rect">
            <a:avLst/>
          </a:prstGeom>
          <a:solidFill>
            <a:srgbClr val="E6B8B8"/>
          </a:solidFill>
          <a:ln w="57911">
            <a:solidFill>
              <a:srgbClr val="C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698500" marR="689610" algn="ctr">
              <a:lnSpc>
                <a:spcPct val="101400"/>
              </a:lnSpc>
              <a:spcBef>
                <a:spcPts val="15"/>
              </a:spcBef>
            </a:pPr>
            <a:r>
              <a:rPr sz="3600" i="1" dirty="0">
                <a:solidFill>
                  <a:srgbClr val="001F5F"/>
                </a:solidFill>
                <a:latin typeface="Book Antiqua"/>
                <a:cs typeface="Book Antiqua"/>
              </a:rPr>
              <a:t>The</a:t>
            </a:r>
            <a:r>
              <a:rPr sz="3600" i="1" spc="-40" dirty="0">
                <a:solidFill>
                  <a:srgbClr val="001F5F"/>
                </a:solidFill>
                <a:latin typeface="Book Antiqua"/>
                <a:cs typeface="Book Antiqua"/>
              </a:rPr>
              <a:t> </a:t>
            </a:r>
            <a:r>
              <a:rPr sz="3600" i="1" dirty="0">
                <a:solidFill>
                  <a:srgbClr val="001F5F"/>
                </a:solidFill>
                <a:latin typeface="Book Antiqua"/>
                <a:cs typeface="Book Antiqua"/>
              </a:rPr>
              <a:t>vote</a:t>
            </a:r>
            <a:r>
              <a:rPr sz="3600" i="1" spc="-40" dirty="0">
                <a:solidFill>
                  <a:srgbClr val="001F5F"/>
                </a:solidFill>
                <a:latin typeface="Book Antiqua"/>
                <a:cs typeface="Book Antiqua"/>
              </a:rPr>
              <a:t> </a:t>
            </a:r>
            <a:r>
              <a:rPr sz="3600" i="1" dirty="0">
                <a:solidFill>
                  <a:srgbClr val="001F5F"/>
                </a:solidFill>
                <a:latin typeface="Book Antiqua"/>
                <a:cs typeface="Book Antiqua"/>
              </a:rPr>
              <a:t>is</a:t>
            </a:r>
            <a:r>
              <a:rPr sz="3600" i="1" spc="-40" dirty="0">
                <a:solidFill>
                  <a:srgbClr val="001F5F"/>
                </a:solidFill>
                <a:latin typeface="Book Antiqua"/>
                <a:cs typeface="Book Antiqua"/>
              </a:rPr>
              <a:t> </a:t>
            </a:r>
            <a:r>
              <a:rPr sz="3600" i="1" dirty="0">
                <a:solidFill>
                  <a:srgbClr val="001F5F"/>
                </a:solidFill>
                <a:latin typeface="Book Antiqua"/>
                <a:cs typeface="Book Antiqua"/>
              </a:rPr>
              <a:t>the</a:t>
            </a:r>
            <a:r>
              <a:rPr sz="3600" i="1" spc="-40" dirty="0">
                <a:solidFill>
                  <a:srgbClr val="001F5F"/>
                </a:solidFill>
                <a:latin typeface="Book Antiqua"/>
                <a:cs typeface="Book Antiqua"/>
              </a:rPr>
              <a:t> </a:t>
            </a:r>
            <a:r>
              <a:rPr sz="3600" i="1" dirty="0">
                <a:solidFill>
                  <a:srgbClr val="001F5F"/>
                </a:solidFill>
                <a:latin typeface="Book Antiqua"/>
                <a:cs typeface="Book Antiqua"/>
              </a:rPr>
              <a:t>most</a:t>
            </a:r>
            <a:r>
              <a:rPr sz="3600" i="1" spc="-30" dirty="0">
                <a:solidFill>
                  <a:srgbClr val="001F5F"/>
                </a:solidFill>
                <a:latin typeface="Book Antiqua"/>
                <a:cs typeface="Book Antiqua"/>
              </a:rPr>
              <a:t> </a:t>
            </a:r>
            <a:r>
              <a:rPr sz="3600" i="1" spc="-10" dirty="0">
                <a:solidFill>
                  <a:srgbClr val="001F5F"/>
                </a:solidFill>
                <a:latin typeface="Book Antiqua"/>
                <a:cs typeface="Book Antiqua"/>
              </a:rPr>
              <a:t>powerful </a:t>
            </a:r>
            <a:r>
              <a:rPr sz="3600" i="1" dirty="0">
                <a:solidFill>
                  <a:srgbClr val="001F5F"/>
                </a:solidFill>
                <a:latin typeface="Book Antiqua"/>
                <a:cs typeface="Book Antiqua"/>
              </a:rPr>
              <a:t>nonviolent</a:t>
            </a:r>
            <a:r>
              <a:rPr sz="3600" i="1" spc="-25" dirty="0">
                <a:solidFill>
                  <a:srgbClr val="001F5F"/>
                </a:solidFill>
                <a:latin typeface="Book Antiqua"/>
                <a:cs typeface="Book Antiqua"/>
              </a:rPr>
              <a:t> </a:t>
            </a:r>
            <a:r>
              <a:rPr sz="3600" i="1" dirty="0">
                <a:solidFill>
                  <a:srgbClr val="001F5F"/>
                </a:solidFill>
                <a:latin typeface="Book Antiqua"/>
                <a:cs typeface="Book Antiqua"/>
              </a:rPr>
              <a:t>tool</a:t>
            </a:r>
            <a:r>
              <a:rPr sz="3600" i="1" spc="-35" dirty="0">
                <a:solidFill>
                  <a:srgbClr val="001F5F"/>
                </a:solidFill>
                <a:latin typeface="Book Antiqua"/>
                <a:cs typeface="Book Antiqua"/>
              </a:rPr>
              <a:t> </a:t>
            </a:r>
            <a:r>
              <a:rPr sz="3600" i="1" dirty="0">
                <a:solidFill>
                  <a:srgbClr val="001F5F"/>
                </a:solidFill>
                <a:latin typeface="Book Antiqua"/>
                <a:cs typeface="Book Antiqua"/>
              </a:rPr>
              <a:t>we</a:t>
            </a:r>
            <a:r>
              <a:rPr sz="3600" i="1" spc="-25" dirty="0">
                <a:solidFill>
                  <a:srgbClr val="001F5F"/>
                </a:solidFill>
                <a:latin typeface="Book Antiqua"/>
                <a:cs typeface="Book Antiqua"/>
              </a:rPr>
              <a:t> </a:t>
            </a:r>
            <a:r>
              <a:rPr sz="3600" i="1" spc="-10" dirty="0">
                <a:solidFill>
                  <a:srgbClr val="001F5F"/>
                </a:solidFill>
                <a:latin typeface="Book Antiqua"/>
                <a:cs typeface="Book Antiqua"/>
              </a:rPr>
              <a:t>have.</a:t>
            </a:r>
            <a:endParaRPr sz="36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2800" spc="-10" dirty="0">
                <a:solidFill>
                  <a:srgbClr val="001F5F"/>
                </a:solidFill>
                <a:latin typeface="Agency FB"/>
                <a:cs typeface="Agency FB"/>
              </a:rPr>
              <a:t>-</a:t>
            </a:r>
            <a:r>
              <a:rPr sz="2800" dirty="0">
                <a:solidFill>
                  <a:srgbClr val="001F5F"/>
                </a:solidFill>
                <a:latin typeface="Agency FB"/>
                <a:cs typeface="Agency FB"/>
              </a:rPr>
              <a:t>John</a:t>
            </a:r>
            <a:r>
              <a:rPr sz="2800" spc="-35" dirty="0">
                <a:solidFill>
                  <a:srgbClr val="001F5F"/>
                </a:solidFill>
                <a:latin typeface="Agency FB"/>
                <a:cs typeface="Agency FB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gency FB"/>
                <a:cs typeface="Agency FB"/>
              </a:rPr>
              <a:t>Lewis</a:t>
            </a:r>
            <a:endParaRPr sz="28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571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23186"/>
            <a:ext cx="10547350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673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19430" algn="l"/>
              </a:tabLst>
            </a:pPr>
            <a:r>
              <a:rPr sz="3600" dirty="0">
                <a:latin typeface="Century Gothic"/>
                <a:cs typeface="Century Gothic"/>
              </a:rPr>
              <a:t>Know</a:t>
            </a:r>
            <a:r>
              <a:rPr sz="3600" spc="-95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ways</a:t>
            </a:r>
            <a:r>
              <a:rPr sz="3600" spc="-10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that</a:t>
            </a:r>
            <a:r>
              <a:rPr sz="3600" spc="-9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individuals</a:t>
            </a:r>
            <a:r>
              <a:rPr sz="3600" spc="-85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and</a:t>
            </a:r>
            <a:r>
              <a:rPr sz="3600" spc="-95" dirty="0">
                <a:latin typeface="Century Gothic"/>
                <a:cs typeface="Century Gothic"/>
              </a:rPr>
              <a:t> </a:t>
            </a:r>
            <a:r>
              <a:rPr sz="3600" spc="-10" dirty="0">
                <a:latin typeface="Century Gothic"/>
                <a:cs typeface="Century Gothic"/>
              </a:rPr>
              <a:t>organizations </a:t>
            </a:r>
            <a:r>
              <a:rPr sz="3600" dirty="0">
                <a:latin typeface="Century Gothic"/>
                <a:cs typeface="Century Gothic"/>
              </a:rPr>
              <a:t>can</a:t>
            </a:r>
            <a:r>
              <a:rPr sz="3600" spc="-85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participate</a:t>
            </a:r>
            <a:r>
              <a:rPr sz="3600" spc="-85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in</a:t>
            </a:r>
            <a:r>
              <a:rPr sz="3600" spc="-9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voter</a:t>
            </a:r>
            <a:r>
              <a:rPr sz="3600" spc="-70" dirty="0">
                <a:latin typeface="Century Gothic"/>
                <a:cs typeface="Century Gothic"/>
              </a:rPr>
              <a:t> </a:t>
            </a:r>
            <a:r>
              <a:rPr sz="3600" spc="-10" dirty="0">
                <a:latin typeface="Century Gothic"/>
                <a:cs typeface="Century Gothic"/>
              </a:rPr>
              <a:t>registration</a:t>
            </a:r>
            <a:endParaRPr sz="3600" dirty="0">
              <a:latin typeface="Century Gothic"/>
              <a:cs typeface="Century Gothic"/>
            </a:endParaRPr>
          </a:p>
          <a:p>
            <a:pPr marL="12700" marR="275590" indent="50673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519430" algn="l"/>
              </a:tabLst>
            </a:pPr>
            <a:r>
              <a:rPr sz="3600" dirty="0">
                <a:latin typeface="Century Gothic"/>
                <a:cs typeface="Century Gothic"/>
              </a:rPr>
              <a:t>Understand</a:t>
            </a:r>
            <a:r>
              <a:rPr sz="3600" spc="-15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legal</a:t>
            </a:r>
            <a:r>
              <a:rPr sz="3600" spc="-155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and</a:t>
            </a:r>
            <a:r>
              <a:rPr sz="3600" spc="-17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logistical</a:t>
            </a:r>
            <a:r>
              <a:rPr sz="3600" spc="-13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limitations</a:t>
            </a:r>
            <a:r>
              <a:rPr sz="3600" spc="-130" dirty="0">
                <a:latin typeface="Century Gothic"/>
                <a:cs typeface="Century Gothic"/>
              </a:rPr>
              <a:t> </a:t>
            </a:r>
            <a:r>
              <a:rPr sz="3600" spc="-25" dirty="0">
                <a:latin typeface="Century Gothic"/>
                <a:cs typeface="Century Gothic"/>
              </a:rPr>
              <a:t>of </a:t>
            </a:r>
            <a:r>
              <a:rPr sz="3600" dirty="0">
                <a:latin typeface="Century Gothic"/>
                <a:cs typeface="Century Gothic"/>
              </a:rPr>
              <a:t>voter</a:t>
            </a:r>
            <a:r>
              <a:rPr sz="3600" spc="-13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registration</a:t>
            </a:r>
            <a:r>
              <a:rPr sz="3600" spc="-100" dirty="0">
                <a:latin typeface="Century Gothic"/>
                <a:cs typeface="Century Gothic"/>
              </a:rPr>
              <a:t> </a:t>
            </a:r>
            <a:r>
              <a:rPr sz="3600" spc="-10" dirty="0">
                <a:latin typeface="Century Gothic"/>
                <a:cs typeface="Century Gothic"/>
              </a:rPr>
              <a:t>activities</a:t>
            </a:r>
            <a:endParaRPr sz="3600" dirty="0">
              <a:latin typeface="Century Gothic"/>
              <a:cs typeface="Century Gothic"/>
            </a:endParaRPr>
          </a:p>
          <a:p>
            <a:pPr marL="12700" marR="1151255" indent="50673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519430" algn="l"/>
              </a:tabLst>
            </a:pPr>
            <a:r>
              <a:rPr sz="3600" dirty="0">
                <a:latin typeface="Century Gothic"/>
                <a:cs typeface="Century Gothic"/>
              </a:rPr>
              <a:t>Locate</a:t>
            </a:r>
            <a:r>
              <a:rPr sz="3600" spc="-9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resources</a:t>
            </a:r>
            <a:r>
              <a:rPr sz="3600" spc="-7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that</a:t>
            </a:r>
            <a:r>
              <a:rPr sz="3600" spc="-75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will</a:t>
            </a:r>
            <a:r>
              <a:rPr sz="3600" spc="-8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help</a:t>
            </a:r>
            <a:r>
              <a:rPr sz="3600" spc="-90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plan</a:t>
            </a:r>
            <a:r>
              <a:rPr sz="3600" spc="-85" dirty="0">
                <a:latin typeface="Century Gothic"/>
                <a:cs typeface="Century Gothic"/>
              </a:rPr>
              <a:t> </a:t>
            </a:r>
            <a:r>
              <a:rPr sz="3600" spc="-25" dirty="0">
                <a:latin typeface="Century Gothic"/>
                <a:cs typeface="Century Gothic"/>
              </a:rPr>
              <a:t>and </a:t>
            </a:r>
            <a:r>
              <a:rPr sz="3600" dirty="0">
                <a:latin typeface="Century Gothic"/>
                <a:cs typeface="Century Gothic"/>
              </a:rPr>
              <a:t>implement</a:t>
            </a:r>
            <a:r>
              <a:rPr sz="3600" spc="-155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voter</a:t>
            </a:r>
            <a:r>
              <a:rPr sz="3600" spc="-135" dirty="0">
                <a:latin typeface="Century Gothic"/>
                <a:cs typeface="Century Gothic"/>
              </a:rPr>
              <a:t> </a:t>
            </a:r>
            <a:r>
              <a:rPr sz="3600" dirty="0">
                <a:latin typeface="Century Gothic"/>
                <a:cs typeface="Century Gothic"/>
              </a:rPr>
              <a:t>registration</a:t>
            </a:r>
            <a:r>
              <a:rPr sz="3600" spc="-120" dirty="0">
                <a:latin typeface="Century Gothic"/>
                <a:cs typeface="Century Gothic"/>
              </a:rPr>
              <a:t> </a:t>
            </a:r>
            <a:r>
              <a:rPr sz="3600" spc="-10" dirty="0">
                <a:latin typeface="Century Gothic"/>
                <a:cs typeface="Century Gothic"/>
              </a:rPr>
              <a:t>activities</a:t>
            </a:r>
            <a:endParaRPr sz="3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5626" y="410717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</a:t>
            </a:r>
            <a:r>
              <a:rPr spc="-280" dirty="0"/>
              <a:t> </a:t>
            </a:r>
            <a:r>
              <a:rPr dirty="0"/>
              <a:t>QUICK</a:t>
            </a:r>
            <a:r>
              <a:rPr spc="-75" dirty="0"/>
              <a:t> </a:t>
            </a:r>
            <a:r>
              <a:rPr spc="-10" dirty="0"/>
              <a:t>HISTORY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264" y="1267460"/>
            <a:ext cx="6530975" cy="283603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Century Gothic"/>
                <a:cs typeface="Century Gothic"/>
              </a:rPr>
              <a:t>1776-</a:t>
            </a:r>
            <a:r>
              <a:rPr sz="2400" spc="-10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DECLARATION</a:t>
            </a:r>
            <a:r>
              <a:rPr sz="2400" spc="-5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OF</a:t>
            </a:r>
            <a:r>
              <a:rPr sz="2400" spc="-80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IN</a:t>
            </a:r>
            <a:r>
              <a:rPr lang="en-US" sz="2400" spc="-10" dirty="0">
                <a:latin typeface="Century Gothic"/>
                <a:cs typeface="Century Gothic"/>
              </a:rPr>
              <a:t>DE</a:t>
            </a:r>
            <a:r>
              <a:rPr sz="2400" spc="-10" dirty="0">
                <a:latin typeface="Century Gothic"/>
                <a:cs typeface="Century Gothic"/>
              </a:rPr>
              <a:t>PENDENCE</a:t>
            </a:r>
            <a:endParaRPr sz="2400" dirty="0">
              <a:latin typeface="Century Gothic"/>
              <a:cs typeface="Century Gothic"/>
            </a:endParaRPr>
          </a:p>
          <a:p>
            <a:pPr marL="254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entury Gothic"/>
                <a:cs typeface="Century Gothic"/>
              </a:rPr>
              <a:t>1788-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CONSTIT</a:t>
            </a:r>
            <a:r>
              <a:rPr lang="en-US" sz="2400" spc="-10" dirty="0">
                <a:latin typeface="Century Gothic"/>
                <a:cs typeface="Century Gothic"/>
              </a:rPr>
              <a:t>UTION</a:t>
            </a:r>
            <a:endParaRPr sz="2400" dirty="0">
              <a:latin typeface="Century Gothic"/>
              <a:cs typeface="Century Gothic"/>
            </a:endParaRPr>
          </a:p>
          <a:p>
            <a:pPr marL="1168400" indent="-2286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68400" algn="l"/>
              </a:tabLst>
            </a:pPr>
            <a:r>
              <a:rPr sz="2000" dirty="0">
                <a:latin typeface="Century Gothic"/>
                <a:cs typeface="Century Gothic"/>
              </a:rPr>
              <a:t>15</a:t>
            </a:r>
            <a:r>
              <a:rPr sz="1950" baseline="25641" dirty="0">
                <a:latin typeface="Century Gothic"/>
                <a:cs typeface="Century Gothic"/>
              </a:rPr>
              <a:t>th</a:t>
            </a:r>
            <a:r>
              <a:rPr sz="1950" spc="232" baseline="25641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Amendment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(1870)-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African-Americans</a:t>
            </a:r>
            <a:endParaRPr sz="2000" dirty="0">
              <a:latin typeface="Century Gothic"/>
              <a:cs typeface="Century Gothic"/>
            </a:endParaRPr>
          </a:p>
          <a:p>
            <a:pPr marL="11684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68400" algn="l"/>
              </a:tabLst>
            </a:pPr>
            <a:r>
              <a:rPr sz="2000" dirty="0">
                <a:latin typeface="Century Gothic"/>
                <a:cs typeface="Century Gothic"/>
              </a:rPr>
              <a:t>19</a:t>
            </a:r>
            <a:r>
              <a:rPr sz="1950" baseline="25641" dirty="0">
                <a:latin typeface="Century Gothic"/>
                <a:cs typeface="Century Gothic"/>
              </a:rPr>
              <a:t>th</a:t>
            </a:r>
            <a:r>
              <a:rPr sz="1950" spc="217" baseline="25641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Amendment</a:t>
            </a:r>
            <a:r>
              <a:rPr sz="2000" spc="-6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(1920)-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Women</a:t>
            </a:r>
            <a:endParaRPr sz="2000" dirty="0">
              <a:latin typeface="Century Gothic"/>
              <a:cs typeface="Century Gothic"/>
            </a:endParaRPr>
          </a:p>
          <a:p>
            <a:pPr marL="11684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68400" algn="l"/>
              </a:tabLst>
            </a:pPr>
            <a:r>
              <a:rPr sz="2000" dirty="0">
                <a:latin typeface="Century Gothic"/>
                <a:cs typeface="Century Gothic"/>
              </a:rPr>
              <a:t>24</a:t>
            </a:r>
            <a:r>
              <a:rPr sz="1950" baseline="25641" dirty="0">
                <a:latin typeface="Century Gothic"/>
                <a:cs typeface="Century Gothic"/>
              </a:rPr>
              <a:t>th</a:t>
            </a:r>
            <a:r>
              <a:rPr sz="1950" spc="217" baseline="25641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Amendment</a:t>
            </a:r>
            <a:r>
              <a:rPr sz="2000" spc="-6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(1964)- Poll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Taxes</a:t>
            </a:r>
            <a:endParaRPr sz="2000" dirty="0">
              <a:latin typeface="Century Gothic"/>
              <a:cs typeface="Century Gothic"/>
            </a:endParaRPr>
          </a:p>
          <a:p>
            <a:pPr marL="11684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68400" algn="l"/>
              </a:tabLst>
            </a:pPr>
            <a:r>
              <a:rPr sz="2000" dirty="0">
                <a:latin typeface="Century Gothic"/>
                <a:cs typeface="Century Gothic"/>
              </a:rPr>
              <a:t>26</a:t>
            </a:r>
            <a:r>
              <a:rPr sz="1950" baseline="25641" dirty="0">
                <a:latin typeface="Century Gothic"/>
                <a:cs typeface="Century Gothic"/>
              </a:rPr>
              <a:t>th</a:t>
            </a:r>
            <a:r>
              <a:rPr sz="1950" spc="225" baseline="25641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Amendment</a:t>
            </a:r>
            <a:r>
              <a:rPr sz="2000" spc="-6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(1971)-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Voting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Age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25" dirty="0">
                <a:latin typeface="Century Gothic"/>
                <a:cs typeface="Century Gothic"/>
              </a:rPr>
              <a:t>18</a:t>
            </a:r>
            <a:endParaRPr sz="2000" dirty="0">
              <a:latin typeface="Century Gothic"/>
              <a:cs typeface="Century Gothic"/>
            </a:endParaRPr>
          </a:p>
          <a:p>
            <a:pPr marL="254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entury Gothic"/>
                <a:cs typeface="Century Gothic"/>
              </a:rPr>
              <a:t>1965-</a:t>
            </a:r>
            <a:r>
              <a:rPr sz="2400" spc="-8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VOTING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RIGHTS</a:t>
            </a:r>
            <a:r>
              <a:rPr sz="2400" spc="-25" dirty="0">
                <a:latin typeface="Century Gothic"/>
                <a:cs typeface="Century Gothic"/>
              </a:rPr>
              <a:t> ACT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964" y="4121022"/>
            <a:ext cx="3561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entury Gothic"/>
                <a:cs typeface="Century Gothic"/>
              </a:rPr>
              <a:t>2013-</a:t>
            </a:r>
            <a:r>
              <a:rPr sz="2400" spc="-6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SHELBY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V.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HOLDER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8688" y="1313688"/>
            <a:ext cx="4553711" cy="2839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96708" y="4347464"/>
            <a:ext cx="37979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“This</a:t>
            </a:r>
            <a:r>
              <a:rPr sz="1800" i="1" spc="-6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is</a:t>
            </a:r>
            <a:r>
              <a:rPr sz="1800" i="1" spc="-3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Selma,</a:t>
            </a:r>
            <a:r>
              <a:rPr sz="1800" i="1" spc="-2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Alabama.</a:t>
            </a:r>
            <a:r>
              <a:rPr sz="1800" i="1" spc="-2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There</a:t>
            </a:r>
            <a:r>
              <a:rPr sz="1800" i="1" spc="-4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spc="-25" dirty="0">
                <a:solidFill>
                  <a:srgbClr val="C00000"/>
                </a:solidFill>
                <a:latin typeface="Century Gothic"/>
                <a:cs typeface="Century Gothic"/>
              </a:rPr>
              <a:t>are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more</a:t>
            </a:r>
            <a:r>
              <a:rPr sz="1800" i="1" spc="-3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negroes</a:t>
            </a:r>
            <a:r>
              <a:rPr sz="1800" i="1" spc="-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in</a:t>
            </a:r>
            <a:r>
              <a:rPr sz="1800" i="1" spc="-3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jail</a:t>
            </a:r>
            <a:r>
              <a:rPr sz="1800" i="1" spc="-3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with</a:t>
            </a:r>
            <a:r>
              <a:rPr sz="1800" i="1" spc="-1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me</a:t>
            </a:r>
            <a:r>
              <a:rPr sz="1800" i="1" spc="-2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spc="-20" dirty="0">
                <a:solidFill>
                  <a:srgbClr val="C00000"/>
                </a:solidFill>
                <a:latin typeface="Century Gothic"/>
                <a:cs typeface="Century Gothic"/>
              </a:rPr>
              <a:t>than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there</a:t>
            </a:r>
            <a:r>
              <a:rPr sz="1800" i="1" spc="-3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are</a:t>
            </a:r>
            <a:r>
              <a:rPr sz="1800" i="1" spc="-4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on</a:t>
            </a:r>
            <a:r>
              <a:rPr sz="1800" i="1" spc="-2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the</a:t>
            </a:r>
            <a:r>
              <a:rPr sz="1800" i="1" spc="-4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dirty="0">
                <a:solidFill>
                  <a:srgbClr val="C00000"/>
                </a:solidFill>
                <a:latin typeface="Century Gothic"/>
                <a:cs typeface="Century Gothic"/>
              </a:rPr>
              <a:t>voting</a:t>
            </a:r>
            <a:r>
              <a:rPr sz="1800" i="1" spc="-3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i="1" spc="-10" dirty="0">
                <a:solidFill>
                  <a:srgbClr val="C00000"/>
                </a:solidFill>
                <a:latin typeface="Century Gothic"/>
                <a:cs typeface="Century Gothic"/>
              </a:rPr>
              <a:t>rolls”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entury Gothic"/>
                <a:cs typeface="Century Gothic"/>
              </a:rPr>
              <a:t>-</a:t>
            </a:r>
            <a:r>
              <a:rPr sz="1800" spc="-2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C00000"/>
                </a:solidFill>
                <a:latin typeface="Century Gothic"/>
                <a:cs typeface="Century Gothic"/>
              </a:rPr>
              <a:t>Martin</a:t>
            </a:r>
            <a:r>
              <a:rPr sz="1800" spc="-5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C00000"/>
                </a:solidFill>
                <a:latin typeface="Century Gothic"/>
                <a:cs typeface="Century Gothic"/>
              </a:rPr>
              <a:t>Luther</a:t>
            </a:r>
            <a:r>
              <a:rPr sz="1800" spc="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C00000"/>
                </a:solidFill>
                <a:latin typeface="Century Gothic"/>
                <a:cs typeface="Century Gothic"/>
              </a:rPr>
              <a:t>King</a:t>
            </a:r>
            <a:r>
              <a:rPr sz="1800" spc="-4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C00000"/>
                </a:solidFill>
                <a:latin typeface="Century Gothic"/>
                <a:cs typeface="Century Gothic"/>
              </a:rPr>
              <a:t>Jr.</a:t>
            </a:r>
            <a:r>
              <a:rPr sz="1800" spc="-3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entury Gothic"/>
                <a:cs typeface="Century Gothic"/>
              </a:rPr>
              <a:t>(1965)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133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TODAY…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7387" y="1540281"/>
            <a:ext cx="7382509" cy="30988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770"/>
              </a:spcBef>
              <a:buClr>
                <a:srgbClr val="938953"/>
              </a:buClr>
              <a:buFont typeface="Courier New"/>
              <a:buChar char="o"/>
              <a:tabLst>
                <a:tab pos="354330" algn="l"/>
              </a:tabLst>
            </a:pP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Banning</a:t>
            </a:r>
            <a:r>
              <a:rPr sz="28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of</a:t>
            </a:r>
            <a:r>
              <a:rPr sz="2800" spc="-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people</a:t>
            </a:r>
            <a:r>
              <a:rPr sz="28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convicted</a:t>
            </a:r>
            <a:r>
              <a:rPr sz="2800" spc="-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of</a:t>
            </a:r>
            <a:r>
              <a:rPr sz="2800" spc="-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2800" spc="-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Century Gothic"/>
                <a:cs typeface="Century Gothic"/>
              </a:rPr>
              <a:t>felony</a:t>
            </a:r>
            <a:endParaRPr sz="2800">
              <a:latin typeface="Century Gothic"/>
              <a:cs typeface="Century Gothic"/>
            </a:endParaRPr>
          </a:p>
          <a:p>
            <a:pPr marL="354330" indent="-341630">
              <a:lnSpc>
                <a:spcPct val="100000"/>
              </a:lnSpc>
              <a:spcBef>
                <a:spcPts val="675"/>
              </a:spcBef>
              <a:buClr>
                <a:srgbClr val="938953"/>
              </a:buClr>
              <a:buFont typeface="Courier New"/>
              <a:buChar char="o"/>
              <a:tabLst>
                <a:tab pos="354330" algn="l"/>
              </a:tabLst>
            </a:pP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Requiring</a:t>
            </a:r>
            <a:r>
              <a:rPr sz="2800" spc="-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photo</a:t>
            </a:r>
            <a:r>
              <a:rPr sz="2800" spc="-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585858"/>
                </a:solidFill>
                <a:latin typeface="Century Gothic"/>
                <a:cs typeface="Century Gothic"/>
              </a:rPr>
              <a:t>ID</a:t>
            </a:r>
            <a:endParaRPr sz="2800">
              <a:latin typeface="Century Gothic"/>
              <a:cs typeface="Century Gothic"/>
            </a:endParaRPr>
          </a:p>
          <a:p>
            <a:pPr marL="354330" indent="-341630">
              <a:lnSpc>
                <a:spcPct val="100000"/>
              </a:lnSpc>
              <a:spcBef>
                <a:spcPts val="670"/>
              </a:spcBef>
              <a:buClr>
                <a:srgbClr val="938953"/>
              </a:buClr>
              <a:buFont typeface="Courier New"/>
              <a:buChar char="o"/>
              <a:tabLst>
                <a:tab pos="354330" algn="l"/>
              </a:tabLst>
            </a:pP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Requiring</a:t>
            </a:r>
            <a:r>
              <a:rPr sz="2800" spc="-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proof</a:t>
            </a:r>
            <a:r>
              <a:rPr sz="2800" spc="-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of</a:t>
            </a:r>
            <a:r>
              <a:rPr sz="2800" spc="-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Century Gothic"/>
                <a:cs typeface="Century Gothic"/>
              </a:rPr>
              <a:t>citizenship</a:t>
            </a:r>
            <a:endParaRPr sz="2800">
              <a:latin typeface="Century Gothic"/>
              <a:cs typeface="Century Gothic"/>
            </a:endParaRPr>
          </a:p>
          <a:p>
            <a:pPr marL="354330" indent="-341630">
              <a:lnSpc>
                <a:spcPct val="100000"/>
              </a:lnSpc>
              <a:spcBef>
                <a:spcPts val="675"/>
              </a:spcBef>
              <a:buClr>
                <a:srgbClr val="938953"/>
              </a:buClr>
              <a:buFont typeface="Courier New"/>
              <a:buChar char="o"/>
              <a:tabLst>
                <a:tab pos="354330" algn="l"/>
              </a:tabLst>
            </a:pP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Reducing</a:t>
            </a:r>
            <a:r>
              <a:rPr sz="28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early</a:t>
            </a:r>
            <a:r>
              <a:rPr sz="2800" spc="-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and</a:t>
            </a:r>
            <a:r>
              <a:rPr sz="2800" spc="-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absentee</a:t>
            </a:r>
            <a:r>
              <a:rPr sz="28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585858"/>
                </a:solidFill>
                <a:latin typeface="Century Gothic"/>
                <a:cs typeface="Century Gothic"/>
              </a:rPr>
              <a:t>days</a:t>
            </a:r>
            <a:endParaRPr sz="2800">
              <a:latin typeface="Century Gothic"/>
              <a:cs typeface="Century Gothic"/>
            </a:endParaRPr>
          </a:p>
          <a:p>
            <a:pPr marL="354330" indent="-341630">
              <a:lnSpc>
                <a:spcPct val="100000"/>
              </a:lnSpc>
              <a:spcBef>
                <a:spcPts val="670"/>
              </a:spcBef>
              <a:buClr>
                <a:srgbClr val="938953"/>
              </a:buClr>
              <a:buFont typeface="Courier New"/>
              <a:buChar char="o"/>
              <a:tabLst>
                <a:tab pos="354330" algn="l"/>
              </a:tabLst>
            </a:pPr>
            <a:r>
              <a:rPr sz="2800" spc="-10" dirty="0">
                <a:solidFill>
                  <a:srgbClr val="585858"/>
                </a:solidFill>
                <a:latin typeface="Century Gothic"/>
                <a:cs typeface="Century Gothic"/>
              </a:rPr>
              <a:t>Misinformation</a:t>
            </a:r>
            <a:r>
              <a:rPr sz="2800" spc="-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Century Gothic"/>
                <a:cs typeface="Century Gothic"/>
              </a:rPr>
              <a:t>campaigns</a:t>
            </a:r>
            <a:endParaRPr sz="2800">
              <a:latin typeface="Century Gothic"/>
              <a:cs typeface="Century Gothic"/>
            </a:endParaRPr>
          </a:p>
          <a:p>
            <a:pPr marL="354330" indent="-341630">
              <a:lnSpc>
                <a:spcPct val="100000"/>
              </a:lnSpc>
              <a:spcBef>
                <a:spcPts val="675"/>
              </a:spcBef>
              <a:buClr>
                <a:srgbClr val="938953"/>
              </a:buClr>
              <a:buFont typeface="Courier New"/>
              <a:buChar char="o"/>
              <a:tabLst>
                <a:tab pos="354330" algn="l"/>
              </a:tabLst>
            </a:pPr>
            <a:r>
              <a:rPr sz="2800" dirty="0">
                <a:solidFill>
                  <a:srgbClr val="585858"/>
                </a:solidFill>
                <a:latin typeface="Century Gothic"/>
                <a:cs typeface="Century Gothic"/>
              </a:rPr>
              <a:t>US</a:t>
            </a:r>
            <a:r>
              <a:rPr sz="28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Century Gothic"/>
                <a:cs typeface="Century Gothic"/>
              </a:rPr>
              <a:t>Territories</a:t>
            </a:r>
            <a:endParaRPr sz="28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7223" y="2209800"/>
            <a:ext cx="4546091" cy="2456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0216" y="515238"/>
            <a:ext cx="5673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VOTING</a:t>
            </a:r>
            <a:r>
              <a:rPr spc="-85" dirty="0"/>
              <a:t> </a:t>
            </a:r>
            <a:r>
              <a:rPr dirty="0"/>
              <a:t>IS</a:t>
            </a:r>
            <a:r>
              <a:rPr spc="-85" dirty="0"/>
              <a:t> </a:t>
            </a:r>
            <a:r>
              <a:rPr spc="-25" dirty="0"/>
              <a:t>IMPORTANT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126528"/>
            <a:ext cx="6692265" cy="400494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800"/>
              </a:spcBef>
              <a:buClr>
                <a:srgbClr val="49452A"/>
              </a:buClr>
              <a:buFont typeface="Arial"/>
              <a:buChar char="•"/>
              <a:tabLst>
                <a:tab pos="469265" algn="l"/>
              </a:tabLst>
            </a:pP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It</a:t>
            </a:r>
            <a:r>
              <a:rPr sz="29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is</a:t>
            </a:r>
            <a:r>
              <a:rPr sz="29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our</a:t>
            </a:r>
            <a:r>
              <a:rPr sz="29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spc="-10" dirty="0">
                <a:solidFill>
                  <a:srgbClr val="585858"/>
                </a:solidFill>
                <a:latin typeface="Century Gothic"/>
                <a:cs typeface="Century Gothic"/>
              </a:rPr>
              <a:t>mission.</a:t>
            </a:r>
            <a:endParaRPr sz="2900">
              <a:latin typeface="Century Gothic"/>
              <a:cs typeface="Century Gothic"/>
            </a:endParaRPr>
          </a:p>
          <a:p>
            <a:pPr marL="469265" indent="-456565">
              <a:lnSpc>
                <a:spcPct val="100000"/>
              </a:lnSpc>
              <a:spcBef>
                <a:spcPts val="700"/>
              </a:spcBef>
              <a:buClr>
                <a:srgbClr val="49452A"/>
              </a:buClr>
              <a:buFont typeface="Arial"/>
              <a:buChar char="•"/>
              <a:tabLst>
                <a:tab pos="469265" algn="l"/>
              </a:tabLst>
            </a:pP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It is</a:t>
            </a:r>
            <a:r>
              <a:rPr sz="29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spc="-10" dirty="0">
                <a:solidFill>
                  <a:srgbClr val="585858"/>
                </a:solidFill>
                <a:latin typeface="Century Gothic"/>
                <a:cs typeface="Century Gothic"/>
              </a:rPr>
              <a:t>empowering.</a:t>
            </a:r>
            <a:endParaRPr sz="2900">
              <a:latin typeface="Century Gothic"/>
              <a:cs typeface="Century Gothic"/>
            </a:endParaRPr>
          </a:p>
          <a:p>
            <a:pPr marL="469265" indent="-456565">
              <a:lnSpc>
                <a:spcPct val="100000"/>
              </a:lnSpc>
              <a:spcBef>
                <a:spcPts val="695"/>
              </a:spcBef>
              <a:buClr>
                <a:srgbClr val="49452A"/>
              </a:buClr>
              <a:buFont typeface="Arial"/>
              <a:buChar char="•"/>
              <a:tabLst>
                <a:tab pos="469265" algn="l"/>
              </a:tabLst>
            </a:pP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We</a:t>
            </a:r>
            <a:r>
              <a:rPr sz="29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are</a:t>
            </a:r>
            <a:r>
              <a:rPr sz="29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all</a:t>
            </a:r>
            <a:r>
              <a:rPr sz="29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impacted</a:t>
            </a:r>
            <a:r>
              <a:rPr sz="29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by</a:t>
            </a:r>
            <a:r>
              <a:rPr sz="29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spc="-25" dirty="0">
                <a:solidFill>
                  <a:srgbClr val="585858"/>
                </a:solidFill>
                <a:latin typeface="Century Gothic"/>
                <a:cs typeface="Century Gothic"/>
              </a:rPr>
              <a:t>the</a:t>
            </a:r>
            <a:endParaRPr sz="29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</a:pP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decisions</a:t>
            </a:r>
            <a:r>
              <a:rPr sz="29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of</a:t>
            </a:r>
            <a:r>
              <a:rPr sz="29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who</a:t>
            </a:r>
            <a:r>
              <a:rPr sz="29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we</a:t>
            </a:r>
            <a:r>
              <a:rPr sz="29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vote</a:t>
            </a:r>
            <a:r>
              <a:rPr sz="29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(or</a:t>
            </a:r>
            <a:r>
              <a:rPr sz="29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spc="-10" dirty="0">
                <a:solidFill>
                  <a:srgbClr val="585858"/>
                </a:solidFill>
                <a:latin typeface="Century Gothic"/>
                <a:cs typeface="Century Gothic"/>
              </a:rPr>
              <a:t>don’t</a:t>
            </a:r>
            <a:endParaRPr sz="29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</a:pP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vote)</a:t>
            </a:r>
            <a:r>
              <a:rPr sz="2900" spc="-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spc="-20" dirty="0">
                <a:solidFill>
                  <a:srgbClr val="585858"/>
                </a:solidFill>
                <a:latin typeface="Century Gothic"/>
                <a:cs typeface="Century Gothic"/>
              </a:rPr>
              <a:t>for.</a:t>
            </a:r>
            <a:endParaRPr sz="2900">
              <a:latin typeface="Century Gothic"/>
              <a:cs typeface="Century Gothic"/>
            </a:endParaRPr>
          </a:p>
          <a:p>
            <a:pPr marL="469900" marR="5080" indent="-457200">
              <a:lnSpc>
                <a:spcPct val="100000"/>
              </a:lnSpc>
              <a:spcBef>
                <a:spcPts val="695"/>
              </a:spcBef>
              <a:buClr>
                <a:srgbClr val="49452A"/>
              </a:buClr>
              <a:buFont typeface="Arial"/>
              <a:buChar char="•"/>
              <a:tabLst>
                <a:tab pos="469900" algn="l"/>
              </a:tabLst>
            </a:pP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People</a:t>
            </a:r>
            <a:r>
              <a:rPr sz="29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experiencing</a:t>
            </a:r>
            <a:r>
              <a:rPr sz="29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spc="-10" dirty="0">
                <a:solidFill>
                  <a:srgbClr val="585858"/>
                </a:solidFill>
                <a:latin typeface="Century Gothic"/>
                <a:cs typeface="Century Gothic"/>
              </a:rPr>
              <a:t>homelessness </a:t>
            </a:r>
            <a:r>
              <a:rPr sz="2900" dirty="0">
                <a:solidFill>
                  <a:srgbClr val="585858"/>
                </a:solidFill>
                <a:latin typeface="Century Gothic"/>
                <a:cs typeface="Century Gothic"/>
              </a:rPr>
              <a:t>are</a:t>
            </a:r>
            <a:r>
              <a:rPr sz="29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spc="-10" dirty="0">
                <a:solidFill>
                  <a:srgbClr val="585858"/>
                </a:solidFill>
                <a:latin typeface="Century Gothic"/>
                <a:cs typeface="Century Gothic"/>
              </a:rPr>
              <a:t>underrepresented.</a:t>
            </a:r>
            <a:endParaRPr sz="2900">
              <a:latin typeface="Century Gothic"/>
              <a:cs typeface="Century Gothic"/>
            </a:endParaRPr>
          </a:p>
          <a:p>
            <a:pPr marL="1675130">
              <a:lnSpc>
                <a:spcPct val="100000"/>
              </a:lnSpc>
              <a:spcBef>
                <a:spcPts val="700"/>
              </a:spcBef>
            </a:pPr>
            <a:r>
              <a:rPr sz="2900" i="1" dirty="0">
                <a:solidFill>
                  <a:srgbClr val="585858"/>
                </a:solidFill>
                <a:latin typeface="Century Gothic"/>
                <a:cs typeface="Century Gothic"/>
              </a:rPr>
              <a:t>And</a:t>
            </a:r>
            <a:r>
              <a:rPr sz="2900" i="1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i="1" dirty="0">
                <a:solidFill>
                  <a:srgbClr val="585858"/>
                </a:solidFill>
                <a:latin typeface="Century Gothic"/>
                <a:cs typeface="Century Gothic"/>
              </a:rPr>
              <a:t>yes…</a:t>
            </a:r>
            <a:r>
              <a:rPr sz="2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i="1" dirty="0">
                <a:solidFill>
                  <a:srgbClr val="585858"/>
                </a:solidFill>
                <a:latin typeface="Century Gothic"/>
                <a:cs typeface="Century Gothic"/>
              </a:rPr>
              <a:t>it</a:t>
            </a:r>
            <a:r>
              <a:rPr sz="2900" i="1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i="1" dirty="0">
                <a:solidFill>
                  <a:srgbClr val="585858"/>
                </a:solidFill>
                <a:latin typeface="Century Gothic"/>
                <a:cs typeface="Century Gothic"/>
              </a:rPr>
              <a:t>is</a:t>
            </a:r>
            <a:r>
              <a:rPr sz="2900" i="1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900" i="1" spc="-10" dirty="0">
                <a:solidFill>
                  <a:srgbClr val="585858"/>
                </a:solidFill>
                <a:latin typeface="Century Gothic"/>
                <a:cs typeface="Century Gothic"/>
              </a:rPr>
              <a:t>legal!</a:t>
            </a:r>
            <a:endParaRPr sz="29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6095" y="1417319"/>
            <a:ext cx="3797808" cy="3535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4060" y="5336235"/>
            <a:ext cx="58591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800000"/>
                </a:solidFill>
                <a:latin typeface="Calibri"/>
                <a:cs typeface="Calibri"/>
              </a:rPr>
              <a:t>Why</a:t>
            </a:r>
            <a:r>
              <a:rPr sz="4800" spc="-16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4800" dirty="0">
                <a:solidFill>
                  <a:srgbClr val="800000"/>
                </a:solidFill>
                <a:latin typeface="Calibri"/>
                <a:cs typeface="Calibri"/>
              </a:rPr>
              <a:t>voter</a:t>
            </a:r>
            <a:r>
              <a:rPr sz="4800" spc="-16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4800" spc="-10" dirty="0">
                <a:solidFill>
                  <a:srgbClr val="800000"/>
                </a:solidFill>
                <a:latin typeface="Calibri"/>
                <a:cs typeface="Calibri"/>
              </a:rPr>
              <a:t>registration?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2D38-324F-C788-D73B-5B108443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913" y="515238"/>
            <a:ext cx="8250173" cy="430887"/>
          </a:xfrm>
        </p:spPr>
        <p:txBody>
          <a:bodyPr/>
          <a:lstStyle/>
          <a:p>
            <a:r>
              <a:rPr lang="en-US" sz="2800" dirty="0"/>
              <a:t>Community Health Centers play an important role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7C51A-6BE4-03EC-578A-088C5ED84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939" y="1759661"/>
            <a:ext cx="9849485" cy="4726935"/>
          </a:xfrm>
        </p:spPr>
        <p:txBody>
          <a:bodyPr/>
          <a:lstStyle/>
          <a:p>
            <a:pPr marL="241300" marR="501015" indent="-2286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spc="-20" dirty="0"/>
              <a:t>Community reach</a:t>
            </a:r>
            <a:r>
              <a:rPr lang="en-US" sz="2400" spc="-20" dirty="0"/>
              <a:t>:</a:t>
            </a:r>
            <a:r>
              <a:rPr lang="en-US" sz="2000" spc="-20" dirty="0"/>
              <a:t> Community Health Centers already engage with disenfranchised communities and can have an impact on voter turnout</a:t>
            </a:r>
          </a:p>
          <a:p>
            <a:pPr marL="241300" marR="501015" indent="-2286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spc="-20" dirty="0"/>
              <a:t>Non-partisan voter education</a:t>
            </a:r>
            <a:r>
              <a:rPr lang="en-US" sz="2400" spc="-20" dirty="0"/>
              <a:t>: </a:t>
            </a:r>
            <a:r>
              <a:rPr lang="en-US" sz="2000" spc="-20" dirty="0"/>
              <a:t>HRSA allows health centers to conduct </a:t>
            </a:r>
            <a:r>
              <a:rPr lang="en-US" sz="2000" b="1" i="1" spc="-20" dirty="0"/>
              <a:t>nonpartisan </a:t>
            </a:r>
            <a:r>
              <a:rPr lang="en-US" sz="2000" spc="-20" dirty="0"/>
              <a:t>voter education and registration</a:t>
            </a:r>
          </a:p>
          <a:p>
            <a:pPr marL="241300" marR="501015" indent="-2286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b="1" spc="-20" dirty="0"/>
              <a:t>Trusted agents</a:t>
            </a:r>
            <a:r>
              <a:rPr lang="en-US" sz="2400" spc="-20" dirty="0"/>
              <a:t>: </a:t>
            </a:r>
            <a:r>
              <a:rPr lang="en-US" sz="2000" spc="-20" dirty="0"/>
              <a:t>Health Centers are uniquely positioned to support people experiencing homelessness, non-citizens eligible to vote, and special populations engage in the electoral process</a:t>
            </a:r>
          </a:p>
          <a:p>
            <a:pPr marL="241300" marR="501015" indent="-2286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endParaRPr lang="en-US" spc="-20" dirty="0"/>
          </a:p>
          <a:p>
            <a:pPr marL="241300" marR="501015" indent="-2286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endParaRPr lang="en-US" sz="2800" spc="-2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8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3953" y="5310327"/>
            <a:ext cx="54324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800000"/>
                </a:solidFill>
                <a:latin typeface="Calibri"/>
                <a:cs typeface="Calibri"/>
              </a:rPr>
              <a:t>From</a:t>
            </a:r>
            <a:r>
              <a:rPr sz="4800" spc="-1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4800" dirty="0">
                <a:solidFill>
                  <a:srgbClr val="800000"/>
                </a:solidFill>
                <a:latin typeface="Calibri"/>
                <a:cs typeface="Calibri"/>
              </a:rPr>
              <a:t>theory</a:t>
            </a:r>
            <a:r>
              <a:rPr sz="4800" spc="-9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4800" dirty="0">
                <a:solidFill>
                  <a:srgbClr val="800000"/>
                </a:solidFill>
                <a:latin typeface="Calibri"/>
                <a:cs typeface="Calibri"/>
              </a:rPr>
              <a:t>to</a:t>
            </a:r>
            <a:r>
              <a:rPr sz="4800" spc="-1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4800" spc="-10" dirty="0">
                <a:solidFill>
                  <a:srgbClr val="800000"/>
                </a:solidFill>
                <a:latin typeface="Calibri"/>
                <a:cs typeface="Calibri"/>
              </a:rPr>
              <a:t>action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H2024 Presentation Splash Page Template" id="{A1F5CB64-EA74-5445-A357-87962712470F}" vid="{4D637181-3A29-9741-AA05-FE09FF53ED6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966</Words>
  <Application>Microsoft Office PowerPoint</Application>
  <PresentationFormat>Widescreen</PresentationFormat>
  <Paragraphs>137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Agency FB</vt:lpstr>
      <vt:lpstr>Aptos</vt:lpstr>
      <vt:lpstr>Arial</vt:lpstr>
      <vt:lpstr>Book Antiqua</vt:lpstr>
      <vt:lpstr>Calibri</vt:lpstr>
      <vt:lpstr>Century Gothic</vt:lpstr>
      <vt:lpstr>Century Gothic 1</vt:lpstr>
      <vt:lpstr>Century Gothic 2</vt:lpstr>
      <vt:lpstr>Courier New</vt:lpstr>
      <vt:lpstr>Gill Sans MT</vt:lpstr>
      <vt:lpstr>Times New Roman</vt:lpstr>
      <vt:lpstr>Wingdings</vt:lpstr>
      <vt:lpstr>Office Theme</vt:lpstr>
      <vt:lpstr>1_Office Theme</vt:lpstr>
      <vt:lpstr>PowerPoint Presentation</vt:lpstr>
      <vt:lpstr>VOTER REGISTRATION AND ENGAGEMENT FOR PEOPLE EXPERIENCING HOMELESSNESS</vt:lpstr>
      <vt:lpstr>OBJECTIVES</vt:lpstr>
      <vt:lpstr>A QUICK HISTORY</vt:lpstr>
      <vt:lpstr>TODAY…</vt:lpstr>
      <vt:lpstr>VOTING IS IMPORTANT</vt:lpstr>
      <vt:lpstr>Why voter registration?</vt:lpstr>
      <vt:lpstr>Community Health Centers play an important role</vt:lpstr>
      <vt:lpstr>From theory to action</vt:lpstr>
      <vt:lpstr>Whether you are a health center or a nonprofit train your staff</vt:lpstr>
      <vt:lpstr>Best practices for successful voter engagement</vt:lpstr>
      <vt:lpstr>Beyond registration</vt:lpstr>
      <vt:lpstr>Get Out the Vote (GOTV) </vt:lpstr>
      <vt:lpstr>OPTIONS FOR INTEGRATING VOTER REGISTRATION</vt:lpstr>
      <vt:lpstr>PowerPoint Presentation</vt:lpstr>
      <vt:lpstr>CHECK LOCAL LAWS FOR REQUIREMENTS</vt:lpstr>
      <vt:lpstr>REGISTRATION DOS AND DON’TS</vt:lpstr>
      <vt:lpstr>OTHER ELECTION ACTIVITIES</vt:lpstr>
      <vt:lpstr>VOTER REGISTRATION AT HOUSTON HCH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VOTER REGISTRATION AND ENGAGEMENT FOR PEOPLE EXPERIENCING HOMELESSNESS</dc:title>
  <dc:creator>Etel Haxhiaj</dc:creator>
  <cp:lastModifiedBy>Brady Seymore</cp:lastModifiedBy>
  <cp:revision>11</cp:revision>
  <dcterms:created xsi:type="dcterms:W3CDTF">2024-02-26T17:37:42Z</dcterms:created>
  <dcterms:modified xsi:type="dcterms:W3CDTF">2024-05-07T14:20:48Z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2018-07-23T00:00:00Z</vt:filetime>
  </property>
  <property fmtid="{D5CDD505-2E9C-101B-9397-08002B2CF9AE}" pid="3" name="LastSaved">
    <vt:filetime>2024-02-26T00:00:00Z</vt:filetime>
  </property>
  <property fmtid="{D5CDD505-2E9C-101B-9397-08002B2CF9AE}" pid="4" name="Producer">
    <vt:lpwstr>Foxit Reader Printer Version 8.0.2.0718</vt:lpwstr>
  </property>
</Properties>
</file>