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8" r:id="rId5"/>
    <p:sldId id="257" r:id="rId6"/>
    <p:sldId id="282" r:id="rId7"/>
    <p:sldId id="279" r:id="rId8"/>
    <p:sldId id="283" r:id="rId9"/>
    <p:sldId id="284" r:id="rId10"/>
    <p:sldId id="285" r:id="rId11"/>
    <p:sldId id="280" r:id="rId12"/>
    <p:sldId id="281" r:id="rId13"/>
    <p:sldId id="28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152F5B-A5C0-49AC-B6F7-BF18F1071565}" v="7" dt="2024-04-16T19:50:06.1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6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wel Krueger" userId="d5e28ca1-8ab4-432d-a171-e1e9a8f46a6e" providerId="ADAL" clId="{8E152F5B-A5C0-49AC-B6F7-BF18F1071565}"/>
    <pc:docChg chg="modSld">
      <pc:chgData name="Lowel Krueger" userId="d5e28ca1-8ab4-432d-a171-e1e9a8f46a6e" providerId="ADAL" clId="{8E152F5B-A5C0-49AC-B6F7-BF18F1071565}" dt="2024-04-16T19:53:33.481" v="82" actId="20577"/>
      <pc:docMkLst>
        <pc:docMk/>
      </pc:docMkLst>
      <pc:sldChg chg="modSp mod">
        <pc:chgData name="Lowel Krueger" userId="d5e28ca1-8ab4-432d-a171-e1e9a8f46a6e" providerId="ADAL" clId="{8E152F5B-A5C0-49AC-B6F7-BF18F1071565}" dt="2024-04-16T19:46:54.443" v="68" actId="20577"/>
        <pc:sldMkLst>
          <pc:docMk/>
          <pc:sldMk cId="1099093752" sldId="278"/>
        </pc:sldMkLst>
        <pc:spChg chg="mod">
          <ac:chgData name="Lowel Krueger" userId="d5e28ca1-8ab4-432d-a171-e1e9a8f46a6e" providerId="ADAL" clId="{8E152F5B-A5C0-49AC-B6F7-BF18F1071565}" dt="2024-04-16T19:46:54.443" v="68" actId="20577"/>
          <ac:spMkLst>
            <pc:docMk/>
            <pc:sldMk cId="1099093752" sldId="278"/>
            <ac:spMk id="112" creationId="{0FA07ACE-DDBA-FBD5-32B1-7C4BF129D611}"/>
          </ac:spMkLst>
        </pc:spChg>
      </pc:sldChg>
      <pc:sldChg chg="modSp mod">
        <pc:chgData name="Lowel Krueger" userId="d5e28ca1-8ab4-432d-a171-e1e9a8f46a6e" providerId="ADAL" clId="{8E152F5B-A5C0-49AC-B6F7-BF18F1071565}" dt="2024-04-16T19:53:33.481" v="82" actId="20577"/>
        <pc:sldMkLst>
          <pc:docMk/>
          <pc:sldMk cId="556777481" sldId="283"/>
        </pc:sldMkLst>
        <pc:spChg chg="mod">
          <ac:chgData name="Lowel Krueger" userId="d5e28ca1-8ab4-432d-a171-e1e9a8f46a6e" providerId="ADAL" clId="{8E152F5B-A5C0-49AC-B6F7-BF18F1071565}" dt="2024-04-16T19:53:33.481" v="82" actId="20577"/>
          <ac:spMkLst>
            <pc:docMk/>
            <pc:sldMk cId="556777481" sldId="283"/>
            <ac:spMk id="3" creationId="{B2780B96-5A11-2285-32C0-98F2373FB88F}"/>
          </ac:spMkLst>
        </pc:spChg>
      </pc:sldChg>
      <pc:sldChg chg="modSp">
        <pc:chgData name="Lowel Krueger" userId="d5e28ca1-8ab4-432d-a171-e1e9a8f46a6e" providerId="ADAL" clId="{8E152F5B-A5C0-49AC-B6F7-BF18F1071565}" dt="2024-04-16T19:50:06.138" v="78" actId="20577"/>
        <pc:sldMkLst>
          <pc:docMk/>
          <pc:sldMk cId="2524518020" sldId="284"/>
        </pc:sldMkLst>
        <pc:graphicFrameChg chg="mod">
          <ac:chgData name="Lowel Krueger" userId="d5e28ca1-8ab4-432d-a171-e1e9a8f46a6e" providerId="ADAL" clId="{8E152F5B-A5C0-49AC-B6F7-BF18F1071565}" dt="2024-04-16T19:50:06.138" v="78" actId="20577"/>
          <ac:graphicFrameMkLst>
            <pc:docMk/>
            <pc:sldMk cId="2524518020" sldId="284"/>
            <ac:graphicFrameMk id="5" creationId="{ED05B85A-EC24-B9E1-D7BE-F9C959330106}"/>
          </ac:graphicFrameMkLst>
        </pc:graphicFrame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6.svg"/><Relationship Id="rId9" Type="http://schemas.openxmlformats.org/officeDocument/2006/relationships/image" Target="../media/image19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6.svg"/><Relationship Id="rId9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9AD15B-7C98-42F3-B6A2-F16D8AC2E1B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4B34BBF-D3DB-4D69-99C7-EC108BCDA8C2}">
      <dgm:prSet/>
      <dgm:spPr/>
      <dgm:t>
        <a:bodyPr/>
        <a:lstStyle/>
        <a:p>
          <a:r>
            <a:rPr lang="en-US"/>
            <a:t>HUD Programs</a:t>
          </a:r>
        </a:p>
      </dgm:t>
    </dgm:pt>
    <dgm:pt modelId="{E4F62064-5ECB-44D0-BFC5-FACBC9696D9C}" type="parTrans" cxnId="{EF861FC3-031D-4F1A-9E78-D1A30DEA2DED}">
      <dgm:prSet/>
      <dgm:spPr/>
      <dgm:t>
        <a:bodyPr/>
        <a:lstStyle/>
        <a:p>
          <a:endParaRPr lang="en-US"/>
        </a:p>
      </dgm:t>
    </dgm:pt>
    <dgm:pt modelId="{A2A5044D-3629-4786-B0BC-27FF925502F5}" type="sibTrans" cxnId="{EF861FC3-031D-4F1A-9E78-D1A30DEA2DED}">
      <dgm:prSet/>
      <dgm:spPr/>
      <dgm:t>
        <a:bodyPr/>
        <a:lstStyle/>
        <a:p>
          <a:endParaRPr lang="en-US"/>
        </a:p>
      </dgm:t>
    </dgm:pt>
    <dgm:pt modelId="{D7DEA6C7-9955-4A4A-9961-9D2DCC1A82AC}">
      <dgm:prSet/>
      <dgm:spPr/>
      <dgm:t>
        <a:bodyPr/>
        <a:lstStyle/>
        <a:p>
          <a:r>
            <a:rPr lang="en-US"/>
            <a:t>Public Housing (Section 9)</a:t>
          </a:r>
        </a:p>
      </dgm:t>
    </dgm:pt>
    <dgm:pt modelId="{83FCB34D-96C6-4372-92A8-B5D6819A3D81}" type="parTrans" cxnId="{69DA4108-C0C0-4AC9-AADC-E987296CF317}">
      <dgm:prSet/>
      <dgm:spPr/>
      <dgm:t>
        <a:bodyPr/>
        <a:lstStyle/>
        <a:p>
          <a:endParaRPr lang="en-US"/>
        </a:p>
      </dgm:t>
    </dgm:pt>
    <dgm:pt modelId="{495785F2-41B5-44F2-BDB7-1BA45E48DBFF}" type="sibTrans" cxnId="{69DA4108-C0C0-4AC9-AADC-E987296CF317}">
      <dgm:prSet/>
      <dgm:spPr/>
      <dgm:t>
        <a:bodyPr/>
        <a:lstStyle/>
        <a:p>
          <a:endParaRPr lang="en-US"/>
        </a:p>
      </dgm:t>
    </dgm:pt>
    <dgm:pt modelId="{88151ED6-60D6-4AB8-9303-B98A0CF193DD}">
      <dgm:prSet/>
      <dgm:spPr/>
      <dgm:t>
        <a:bodyPr/>
        <a:lstStyle/>
        <a:p>
          <a:r>
            <a:rPr lang="en-US"/>
            <a:t>Housing Choice Vouchers (Section 8)</a:t>
          </a:r>
        </a:p>
      </dgm:t>
    </dgm:pt>
    <dgm:pt modelId="{17EE638D-93A4-4BBF-B043-D271ADCA1511}" type="parTrans" cxnId="{00020899-E1A0-407D-9502-6523C9ABE1FE}">
      <dgm:prSet/>
      <dgm:spPr/>
      <dgm:t>
        <a:bodyPr/>
        <a:lstStyle/>
        <a:p>
          <a:endParaRPr lang="en-US"/>
        </a:p>
      </dgm:t>
    </dgm:pt>
    <dgm:pt modelId="{FD9E6E67-A100-4D35-8F0F-8EC5EDD37C9E}" type="sibTrans" cxnId="{00020899-E1A0-407D-9502-6523C9ABE1FE}">
      <dgm:prSet/>
      <dgm:spPr/>
      <dgm:t>
        <a:bodyPr/>
        <a:lstStyle/>
        <a:p>
          <a:endParaRPr lang="en-US"/>
        </a:p>
      </dgm:t>
    </dgm:pt>
    <dgm:pt modelId="{7DA4BD61-3CA1-48E0-AC4F-CDFBEBCA31BC}">
      <dgm:prSet/>
      <dgm:spPr/>
      <dgm:t>
        <a:bodyPr/>
        <a:lstStyle/>
        <a:p>
          <a:r>
            <a:rPr lang="en-US"/>
            <a:t>Project Based Vouchers</a:t>
          </a:r>
        </a:p>
      </dgm:t>
    </dgm:pt>
    <dgm:pt modelId="{B2E2E398-CFDE-488F-A4F6-4AAAF65F5630}" type="parTrans" cxnId="{9948D977-D4AE-484D-BC4A-D31F84E7FF8C}">
      <dgm:prSet/>
      <dgm:spPr/>
      <dgm:t>
        <a:bodyPr/>
        <a:lstStyle/>
        <a:p>
          <a:endParaRPr lang="en-US"/>
        </a:p>
      </dgm:t>
    </dgm:pt>
    <dgm:pt modelId="{1190638B-1232-4EE6-8544-923582C4EDFE}" type="sibTrans" cxnId="{9948D977-D4AE-484D-BC4A-D31F84E7FF8C}">
      <dgm:prSet/>
      <dgm:spPr/>
      <dgm:t>
        <a:bodyPr/>
        <a:lstStyle/>
        <a:p>
          <a:endParaRPr lang="en-US"/>
        </a:p>
      </dgm:t>
    </dgm:pt>
    <dgm:pt modelId="{B403E1E0-FE90-4E56-9144-685496F1B15D}">
      <dgm:prSet/>
      <dgm:spPr/>
      <dgm:t>
        <a:bodyPr/>
        <a:lstStyle/>
        <a:p>
          <a:r>
            <a:rPr lang="en-US"/>
            <a:t>Specialty Vouchers (FUP, FYI, VASH, NED, Stability)</a:t>
          </a:r>
        </a:p>
      </dgm:t>
    </dgm:pt>
    <dgm:pt modelId="{43BD9DF2-D813-4CB1-B26E-27FA80487012}" type="parTrans" cxnId="{4344504D-42E3-4E94-85B9-33B7EE4E779F}">
      <dgm:prSet/>
      <dgm:spPr/>
      <dgm:t>
        <a:bodyPr/>
        <a:lstStyle/>
        <a:p>
          <a:endParaRPr lang="en-US"/>
        </a:p>
      </dgm:t>
    </dgm:pt>
    <dgm:pt modelId="{EE805256-1FAC-4003-BB2F-F049172CC5E6}" type="sibTrans" cxnId="{4344504D-42E3-4E94-85B9-33B7EE4E779F}">
      <dgm:prSet/>
      <dgm:spPr/>
      <dgm:t>
        <a:bodyPr/>
        <a:lstStyle/>
        <a:p>
          <a:endParaRPr lang="en-US"/>
        </a:p>
      </dgm:t>
    </dgm:pt>
    <dgm:pt modelId="{7457C3C8-2CC8-4D31-83AF-48D48B4CE7EF}">
      <dgm:prSet/>
      <dgm:spPr/>
      <dgm:t>
        <a:bodyPr/>
        <a:lstStyle/>
        <a:p>
          <a:r>
            <a:rPr lang="en-US"/>
            <a:t>Mainstream Vouchers</a:t>
          </a:r>
        </a:p>
      </dgm:t>
    </dgm:pt>
    <dgm:pt modelId="{F366CCAC-8758-4260-995E-820887D4C3E7}" type="parTrans" cxnId="{54E6ABDA-CCBE-47FB-8C05-9CD01F035B38}">
      <dgm:prSet/>
      <dgm:spPr/>
      <dgm:t>
        <a:bodyPr/>
        <a:lstStyle/>
        <a:p>
          <a:endParaRPr lang="en-US"/>
        </a:p>
      </dgm:t>
    </dgm:pt>
    <dgm:pt modelId="{8BFFCAAD-2718-4119-80C7-5AF920C29A05}" type="sibTrans" cxnId="{54E6ABDA-CCBE-47FB-8C05-9CD01F035B38}">
      <dgm:prSet/>
      <dgm:spPr/>
      <dgm:t>
        <a:bodyPr/>
        <a:lstStyle/>
        <a:p>
          <a:endParaRPr lang="en-US"/>
        </a:p>
      </dgm:t>
    </dgm:pt>
    <dgm:pt modelId="{167D77E0-3D7E-491E-AE9E-F595DE5EF45E}">
      <dgm:prSet/>
      <dgm:spPr/>
      <dgm:t>
        <a:bodyPr/>
        <a:lstStyle/>
        <a:p>
          <a:r>
            <a:rPr lang="en-US"/>
            <a:t>Emergency Housing Vouchers</a:t>
          </a:r>
        </a:p>
      </dgm:t>
    </dgm:pt>
    <dgm:pt modelId="{AFC493EF-F09E-4BB5-9E44-C69A55FD78F6}" type="parTrans" cxnId="{CE8E90D0-0084-4C18-A17D-58ABAA1B1B26}">
      <dgm:prSet/>
      <dgm:spPr/>
      <dgm:t>
        <a:bodyPr/>
        <a:lstStyle/>
        <a:p>
          <a:endParaRPr lang="en-US"/>
        </a:p>
      </dgm:t>
    </dgm:pt>
    <dgm:pt modelId="{688A18A1-297C-4704-8672-C9A1E669CAA6}" type="sibTrans" cxnId="{CE8E90D0-0084-4C18-A17D-58ABAA1B1B26}">
      <dgm:prSet/>
      <dgm:spPr/>
      <dgm:t>
        <a:bodyPr/>
        <a:lstStyle/>
        <a:p>
          <a:endParaRPr lang="en-US"/>
        </a:p>
      </dgm:t>
    </dgm:pt>
    <dgm:pt modelId="{4E3771CF-0585-4151-8AFF-D7495B4C63D2}">
      <dgm:prSet/>
      <dgm:spPr/>
      <dgm:t>
        <a:bodyPr/>
        <a:lstStyle/>
        <a:p>
          <a:r>
            <a:rPr lang="en-US"/>
            <a:t>Project Based Rental Assistance (also Section 8)</a:t>
          </a:r>
        </a:p>
      </dgm:t>
    </dgm:pt>
    <dgm:pt modelId="{137E2AB5-E183-4839-9FFA-4C58B305196C}" type="parTrans" cxnId="{F310FFF9-15E5-4247-AAE2-6B866B0EF0B7}">
      <dgm:prSet/>
      <dgm:spPr/>
      <dgm:t>
        <a:bodyPr/>
        <a:lstStyle/>
        <a:p>
          <a:endParaRPr lang="en-US"/>
        </a:p>
      </dgm:t>
    </dgm:pt>
    <dgm:pt modelId="{9FA12859-1F1A-471C-94E9-56585CC54E02}" type="sibTrans" cxnId="{F310FFF9-15E5-4247-AAE2-6B866B0EF0B7}">
      <dgm:prSet/>
      <dgm:spPr/>
      <dgm:t>
        <a:bodyPr/>
        <a:lstStyle/>
        <a:p>
          <a:endParaRPr lang="en-US"/>
        </a:p>
      </dgm:t>
    </dgm:pt>
    <dgm:pt modelId="{9A22FFD6-C4E7-43C6-AC66-228C9F1E638B}">
      <dgm:prSet/>
      <dgm:spPr/>
      <dgm:t>
        <a:bodyPr/>
        <a:lstStyle/>
        <a:p>
          <a:r>
            <a:rPr lang="en-US"/>
            <a:t>Family Self-Sufficiency</a:t>
          </a:r>
        </a:p>
      </dgm:t>
    </dgm:pt>
    <dgm:pt modelId="{6E7C3277-E7EF-438E-92CF-6FFA2CB864F6}" type="parTrans" cxnId="{4D99BFC7-3802-4D89-89A3-31881987F4CD}">
      <dgm:prSet/>
      <dgm:spPr/>
      <dgm:t>
        <a:bodyPr/>
        <a:lstStyle/>
        <a:p>
          <a:endParaRPr lang="en-US"/>
        </a:p>
      </dgm:t>
    </dgm:pt>
    <dgm:pt modelId="{6C213573-BAE4-4024-817E-3423EE7B7816}" type="sibTrans" cxnId="{4D99BFC7-3802-4D89-89A3-31881987F4CD}">
      <dgm:prSet/>
      <dgm:spPr/>
      <dgm:t>
        <a:bodyPr/>
        <a:lstStyle/>
        <a:p>
          <a:endParaRPr lang="en-US"/>
        </a:p>
      </dgm:t>
    </dgm:pt>
    <dgm:pt modelId="{25DAD77E-A538-4059-BCDD-053BE94D632C}">
      <dgm:prSet/>
      <dgm:spPr/>
      <dgm:t>
        <a:bodyPr/>
        <a:lstStyle/>
        <a:p>
          <a:r>
            <a:rPr lang="en-US"/>
            <a:t>USDA Rural Development Programs</a:t>
          </a:r>
        </a:p>
      </dgm:t>
    </dgm:pt>
    <dgm:pt modelId="{7BD61E01-2DC8-4C30-833A-BE14AFF7D7E2}" type="parTrans" cxnId="{35864354-A716-47EF-BD81-E9245F8EC53D}">
      <dgm:prSet/>
      <dgm:spPr/>
      <dgm:t>
        <a:bodyPr/>
        <a:lstStyle/>
        <a:p>
          <a:endParaRPr lang="en-US"/>
        </a:p>
      </dgm:t>
    </dgm:pt>
    <dgm:pt modelId="{14A9351C-CFEE-4142-B4F6-803EC49497E4}" type="sibTrans" cxnId="{35864354-A716-47EF-BD81-E9245F8EC53D}">
      <dgm:prSet/>
      <dgm:spPr/>
      <dgm:t>
        <a:bodyPr/>
        <a:lstStyle/>
        <a:p>
          <a:endParaRPr lang="en-US"/>
        </a:p>
      </dgm:t>
    </dgm:pt>
    <dgm:pt modelId="{BAA80C43-0A59-4494-8743-30AB54AA2F58}">
      <dgm:prSet/>
      <dgm:spPr/>
      <dgm:t>
        <a:bodyPr/>
        <a:lstStyle/>
        <a:p>
          <a:r>
            <a:rPr lang="en-US"/>
            <a:t>Farm Labor Housing (Section 514/516)</a:t>
          </a:r>
        </a:p>
      </dgm:t>
    </dgm:pt>
    <dgm:pt modelId="{A93C3EE4-8968-4F8B-9031-5FD11E2BAA6C}" type="parTrans" cxnId="{A5CCB15C-7A3C-4552-AF3E-A244FE4659CE}">
      <dgm:prSet/>
      <dgm:spPr/>
      <dgm:t>
        <a:bodyPr/>
        <a:lstStyle/>
        <a:p>
          <a:endParaRPr lang="en-US"/>
        </a:p>
      </dgm:t>
    </dgm:pt>
    <dgm:pt modelId="{848F16BC-15D9-4C84-A94F-FEEB827BCA97}" type="sibTrans" cxnId="{A5CCB15C-7A3C-4552-AF3E-A244FE4659CE}">
      <dgm:prSet/>
      <dgm:spPr/>
      <dgm:t>
        <a:bodyPr/>
        <a:lstStyle/>
        <a:p>
          <a:endParaRPr lang="en-US"/>
        </a:p>
      </dgm:t>
    </dgm:pt>
    <dgm:pt modelId="{31DAA3BC-7E57-4A18-B2D2-281E185D3132}">
      <dgm:prSet/>
      <dgm:spPr/>
      <dgm:t>
        <a:bodyPr/>
        <a:lstStyle/>
        <a:p>
          <a:r>
            <a:rPr lang="en-US"/>
            <a:t>Rural Housing (Section 515)</a:t>
          </a:r>
        </a:p>
      </dgm:t>
    </dgm:pt>
    <dgm:pt modelId="{704E7838-EFF9-4C47-A55E-0CD3170A5F1C}" type="parTrans" cxnId="{8A6ECC0B-6F04-40FA-AC0A-B5A30684E700}">
      <dgm:prSet/>
      <dgm:spPr/>
      <dgm:t>
        <a:bodyPr/>
        <a:lstStyle/>
        <a:p>
          <a:endParaRPr lang="en-US"/>
        </a:p>
      </dgm:t>
    </dgm:pt>
    <dgm:pt modelId="{212BF43F-F417-4947-88AC-BE736954F073}" type="sibTrans" cxnId="{8A6ECC0B-6F04-40FA-AC0A-B5A30684E700}">
      <dgm:prSet/>
      <dgm:spPr/>
      <dgm:t>
        <a:bodyPr/>
        <a:lstStyle/>
        <a:p>
          <a:endParaRPr lang="en-US"/>
        </a:p>
      </dgm:t>
    </dgm:pt>
    <dgm:pt modelId="{C47B79B1-3501-4790-AA51-58987679CE56}" type="pres">
      <dgm:prSet presAssocID="{609AD15B-7C98-42F3-B6A2-F16D8AC2E1BA}" presName="linear" presStyleCnt="0">
        <dgm:presLayoutVars>
          <dgm:animLvl val="lvl"/>
          <dgm:resizeHandles val="exact"/>
        </dgm:presLayoutVars>
      </dgm:prSet>
      <dgm:spPr/>
    </dgm:pt>
    <dgm:pt modelId="{ADF96E57-446F-42CA-91EF-9B8B7A924B23}" type="pres">
      <dgm:prSet presAssocID="{74B34BBF-D3DB-4D69-99C7-EC108BCDA8C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7355EAD-28C7-43B1-9FBB-25568A26044D}" type="pres">
      <dgm:prSet presAssocID="{74B34BBF-D3DB-4D69-99C7-EC108BCDA8C2}" presName="childText" presStyleLbl="revTx" presStyleIdx="0" presStyleCnt="2">
        <dgm:presLayoutVars>
          <dgm:bulletEnabled val="1"/>
        </dgm:presLayoutVars>
      </dgm:prSet>
      <dgm:spPr/>
    </dgm:pt>
    <dgm:pt modelId="{DB1E652E-4FD6-4836-9A0B-02CFC4776F23}" type="pres">
      <dgm:prSet presAssocID="{25DAD77E-A538-4059-BCDD-053BE94D632C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CC31F00F-A368-4F4B-982C-F7EE7FBD9A01}" type="pres">
      <dgm:prSet presAssocID="{25DAD77E-A538-4059-BCDD-053BE94D632C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69DA4108-C0C0-4AC9-AADC-E987296CF317}" srcId="{74B34BBF-D3DB-4D69-99C7-EC108BCDA8C2}" destId="{D7DEA6C7-9955-4A4A-9961-9D2DCC1A82AC}" srcOrd="0" destOrd="0" parTransId="{83FCB34D-96C6-4372-92A8-B5D6819A3D81}" sibTransId="{495785F2-41B5-44F2-BDB7-1BA45E48DBFF}"/>
    <dgm:cxn modelId="{8A6ECC0B-6F04-40FA-AC0A-B5A30684E700}" srcId="{25DAD77E-A538-4059-BCDD-053BE94D632C}" destId="{31DAA3BC-7E57-4A18-B2D2-281E185D3132}" srcOrd="1" destOrd="0" parTransId="{704E7838-EFF9-4C47-A55E-0CD3170A5F1C}" sibTransId="{212BF43F-F417-4947-88AC-BE736954F073}"/>
    <dgm:cxn modelId="{D532DC13-9161-4E86-878D-5B8B13849287}" type="presOf" srcId="{609AD15B-7C98-42F3-B6A2-F16D8AC2E1BA}" destId="{C47B79B1-3501-4790-AA51-58987679CE56}" srcOrd="0" destOrd="0" presId="urn:microsoft.com/office/officeart/2005/8/layout/vList2"/>
    <dgm:cxn modelId="{5D79AE15-E036-4488-AE99-828116665622}" type="presOf" srcId="{B403E1E0-FE90-4E56-9144-685496F1B15D}" destId="{07355EAD-28C7-43B1-9FBB-25568A26044D}" srcOrd="0" destOrd="3" presId="urn:microsoft.com/office/officeart/2005/8/layout/vList2"/>
    <dgm:cxn modelId="{A5CCB15C-7A3C-4552-AF3E-A244FE4659CE}" srcId="{25DAD77E-A538-4059-BCDD-053BE94D632C}" destId="{BAA80C43-0A59-4494-8743-30AB54AA2F58}" srcOrd="0" destOrd="0" parTransId="{A93C3EE4-8968-4F8B-9031-5FD11E2BAA6C}" sibTransId="{848F16BC-15D9-4C84-A94F-FEEB827BCA97}"/>
    <dgm:cxn modelId="{C7DB7347-CEE1-4E34-BF33-93D29C406DDB}" type="presOf" srcId="{7457C3C8-2CC8-4D31-83AF-48D48B4CE7EF}" destId="{07355EAD-28C7-43B1-9FBB-25568A26044D}" srcOrd="0" destOrd="4" presId="urn:microsoft.com/office/officeart/2005/8/layout/vList2"/>
    <dgm:cxn modelId="{73CFE049-1C6E-4468-A1A6-0ED7453957AF}" type="presOf" srcId="{BAA80C43-0A59-4494-8743-30AB54AA2F58}" destId="{CC31F00F-A368-4F4B-982C-F7EE7FBD9A01}" srcOrd="0" destOrd="0" presId="urn:microsoft.com/office/officeart/2005/8/layout/vList2"/>
    <dgm:cxn modelId="{4344504D-42E3-4E94-85B9-33B7EE4E779F}" srcId="{88151ED6-60D6-4AB8-9303-B98A0CF193DD}" destId="{B403E1E0-FE90-4E56-9144-685496F1B15D}" srcOrd="1" destOrd="0" parTransId="{43BD9DF2-D813-4CB1-B26E-27FA80487012}" sibTransId="{EE805256-1FAC-4003-BB2F-F049172CC5E6}"/>
    <dgm:cxn modelId="{35864354-A716-47EF-BD81-E9245F8EC53D}" srcId="{609AD15B-7C98-42F3-B6A2-F16D8AC2E1BA}" destId="{25DAD77E-A538-4059-BCDD-053BE94D632C}" srcOrd="1" destOrd="0" parTransId="{7BD61E01-2DC8-4C30-833A-BE14AFF7D7E2}" sibTransId="{14A9351C-CFEE-4142-B4F6-803EC49497E4}"/>
    <dgm:cxn modelId="{9948D977-D4AE-484D-BC4A-D31F84E7FF8C}" srcId="{88151ED6-60D6-4AB8-9303-B98A0CF193DD}" destId="{7DA4BD61-3CA1-48E0-AC4F-CDFBEBCA31BC}" srcOrd="0" destOrd="0" parTransId="{B2E2E398-CFDE-488F-A4F6-4AAAF65F5630}" sibTransId="{1190638B-1232-4EE6-8544-923582C4EDFE}"/>
    <dgm:cxn modelId="{ACFBED78-AE4B-4B0E-A177-0A4AA872B7B8}" type="presOf" srcId="{7DA4BD61-3CA1-48E0-AC4F-CDFBEBCA31BC}" destId="{07355EAD-28C7-43B1-9FBB-25568A26044D}" srcOrd="0" destOrd="2" presId="urn:microsoft.com/office/officeart/2005/8/layout/vList2"/>
    <dgm:cxn modelId="{E772EE7C-B8A8-4ED0-BDFC-62348A9FFBA4}" type="presOf" srcId="{88151ED6-60D6-4AB8-9303-B98A0CF193DD}" destId="{07355EAD-28C7-43B1-9FBB-25568A26044D}" srcOrd="0" destOrd="1" presId="urn:microsoft.com/office/officeart/2005/8/layout/vList2"/>
    <dgm:cxn modelId="{6C2E3082-ECD0-44B4-83C5-14FEFE491315}" type="presOf" srcId="{25DAD77E-A538-4059-BCDD-053BE94D632C}" destId="{DB1E652E-4FD6-4836-9A0B-02CFC4776F23}" srcOrd="0" destOrd="0" presId="urn:microsoft.com/office/officeart/2005/8/layout/vList2"/>
    <dgm:cxn modelId="{404B5082-748A-4A63-A5D2-431631230D00}" type="presOf" srcId="{4E3771CF-0585-4151-8AFF-D7495B4C63D2}" destId="{07355EAD-28C7-43B1-9FBB-25568A26044D}" srcOrd="0" destOrd="6" presId="urn:microsoft.com/office/officeart/2005/8/layout/vList2"/>
    <dgm:cxn modelId="{BE67A483-0122-46BA-BEDE-DC87F9320598}" type="presOf" srcId="{D7DEA6C7-9955-4A4A-9961-9D2DCC1A82AC}" destId="{07355EAD-28C7-43B1-9FBB-25568A26044D}" srcOrd="0" destOrd="0" presId="urn:microsoft.com/office/officeart/2005/8/layout/vList2"/>
    <dgm:cxn modelId="{491D8B88-FC85-4BE4-B389-6C68196BF1E2}" type="presOf" srcId="{167D77E0-3D7E-491E-AE9E-F595DE5EF45E}" destId="{07355EAD-28C7-43B1-9FBB-25568A26044D}" srcOrd="0" destOrd="5" presId="urn:microsoft.com/office/officeart/2005/8/layout/vList2"/>
    <dgm:cxn modelId="{00020899-E1A0-407D-9502-6523C9ABE1FE}" srcId="{74B34BBF-D3DB-4D69-99C7-EC108BCDA8C2}" destId="{88151ED6-60D6-4AB8-9303-B98A0CF193DD}" srcOrd="1" destOrd="0" parTransId="{17EE638D-93A4-4BBF-B043-D271ADCA1511}" sibTransId="{FD9E6E67-A100-4D35-8F0F-8EC5EDD37C9E}"/>
    <dgm:cxn modelId="{EF861FC3-031D-4F1A-9E78-D1A30DEA2DED}" srcId="{609AD15B-7C98-42F3-B6A2-F16D8AC2E1BA}" destId="{74B34BBF-D3DB-4D69-99C7-EC108BCDA8C2}" srcOrd="0" destOrd="0" parTransId="{E4F62064-5ECB-44D0-BFC5-FACBC9696D9C}" sibTransId="{A2A5044D-3629-4786-B0BC-27FF925502F5}"/>
    <dgm:cxn modelId="{12F4ACC5-77F0-40B6-A08E-F33CDD7FC80A}" type="presOf" srcId="{31DAA3BC-7E57-4A18-B2D2-281E185D3132}" destId="{CC31F00F-A368-4F4B-982C-F7EE7FBD9A01}" srcOrd="0" destOrd="1" presId="urn:microsoft.com/office/officeart/2005/8/layout/vList2"/>
    <dgm:cxn modelId="{4D99BFC7-3802-4D89-89A3-31881987F4CD}" srcId="{74B34BBF-D3DB-4D69-99C7-EC108BCDA8C2}" destId="{9A22FFD6-C4E7-43C6-AC66-228C9F1E638B}" srcOrd="3" destOrd="0" parTransId="{6E7C3277-E7EF-438E-92CF-6FFA2CB864F6}" sibTransId="{6C213573-BAE4-4024-817E-3423EE7B7816}"/>
    <dgm:cxn modelId="{CE8E90D0-0084-4C18-A17D-58ABAA1B1B26}" srcId="{88151ED6-60D6-4AB8-9303-B98A0CF193DD}" destId="{167D77E0-3D7E-491E-AE9E-F595DE5EF45E}" srcOrd="3" destOrd="0" parTransId="{AFC493EF-F09E-4BB5-9E44-C69A55FD78F6}" sibTransId="{688A18A1-297C-4704-8672-C9A1E669CAA6}"/>
    <dgm:cxn modelId="{A55AB9D6-A515-4C91-B53C-CBB7DB8D4B1D}" type="presOf" srcId="{9A22FFD6-C4E7-43C6-AC66-228C9F1E638B}" destId="{07355EAD-28C7-43B1-9FBB-25568A26044D}" srcOrd="0" destOrd="7" presId="urn:microsoft.com/office/officeart/2005/8/layout/vList2"/>
    <dgm:cxn modelId="{54E6ABDA-CCBE-47FB-8C05-9CD01F035B38}" srcId="{88151ED6-60D6-4AB8-9303-B98A0CF193DD}" destId="{7457C3C8-2CC8-4D31-83AF-48D48B4CE7EF}" srcOrd="2" destOrd="0" parTransId="{F366CCAC-8758-4260-995E-820887D4C3E7}" sibTransId="{8BFFCAAD-2718-4119-80C7-5AF920C29A05}"/>
    <dgm:cxn modelId="{F310FFF9-15E5-4247-AAE2-6B866B0EF0B7}" srcId="{74B34BBF-D3DB-4D69-99C7-EC108BCDA8C2}" destId="{4E3771CF-0585-4151-8AFF-D7495B4C63D2}" srcOrd="2" destOrd="0" parTransId="{137E2AB5-E183-4839-9FFA-4C58B305196C}" sibTransId="{9FA12859-1F1A-471C-94E9-56585CC54E02}"/>
    <dgm:cxn modelId="{7D6886FE-33C1-4D3F-AF64-9E3631EF385A}" type="presOf" srcId="{74B34BBF-D3DB-4D69-99C7-EC108BCDA8C2}" destId="{ADF96E57-446F-42CA-91EF-9B8B7A924B23}" srcOrd="0" destOrd="0" presId="urn:microsoft.com/office/officeart/2005/8/layout/vList2"/>
    <dgm:cxn modelId="{2B55E374-C277-4A66-B9AD-BAA8867F0932}" type="presParOf" srcId="{C47B79B1-3501-4790-AA51-58987679CE56}" destId="{ADF96E57-446F-42CA-91EF-9B8B7A924B23}" srcOrd="0" destOrd="0" presId="urn:microsoft.com/office/officeart/2005/8/layout/vList2"/>
    <dgm:cxn modelId="{CE4C5651-0E9C-46ED-8540-36395B809C32}" type="presParOf" srcId="{C47B79B1-3501-4790-AA51-58987679CE56}" destId="{07355EAD-28C7-43B1-9FBB-25568A26044D}" srcOrd="1" destOrd="0" presId="urn:microsoft.com/office/officeart/2005/8/layout/vList2"/>
    <dgm:cxn modelId="{07912899-0A5C-409E-8400-EDA821DE0CC1}" type="presParOf" srcId="{C47B79B1-3501-4790-AA51-58987679CE56}" destId="{DB1E652E-4FD6-4836-9A0B-02CFC4776F23}" srcOrd="2" destOrd="0" presId="urn:microsoft.com/office/officeart/2005/8/layout/vList2"/>
    <dgm:cxn modelId="{8703E887-CF24-4239-9CAC-F5C03EBA23FE}" type="presParOf" srcId="{C47B79B1-3501-4790-AA51-58987679CE56}" destId="{CC31F00F-A368-4F4B-982C-F7EE7FBD9A0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D531B2-E531-40BF-AD6C-F67B592D717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08762B79-6E49-4172-8980-4F07593219F2}">
      <dgm:prSet/>
      <dgm:spPr/>
      <dgm:t>
        <a:bodyPr/>
        <a:lstStyle/>
        <a:p>
          <a:r>
            <a:rPr lang="en-US"/>
            <a:t>Established in 1977 by the City of Yakima Resolution No. D-1575</a:t>
          </a:r>
        </a:p>
      </dgm:t>
    </dgm:pt>
    <dgm:pt modelId="{A8882237-585E-47CC-A183-AAB19DDB2126}" type="parTrans" cxnId="{865FCDB3-8BBD-43C8-9F20-AA92DEA2EBC4}">
      <dgm:prSet/>
      <dgm:spPr/>
      <dgm:t>
        <a:bodyPr/>
        <a:lstStyle/>
        <a:p>
          <a:endParaRPr lang="en-US"/>
        </a:p>
      </dgm:t>
    </dgm:pt>
    <dgm:pt modelId="{00030A18-9EAA-4209-A4A6-DC5BE7368515}" type="sibTrans" cxnId="{865FCDB3-8BBD-43C8-9F20-AA92DEA2EBC4}">
      <dgm:prSet/>
      <dgm:spPr/>
      <dgm:t>
        <a:bodyPr/>
        <a:lstStyle/>
        <a:p>
          <a:endParaRPr lang="en-US"/>
        </a:p>
      </dgm:t>
    </dgm:pt>
    <dgm:pt modelId="{F97E4A20-2777-4BE8-BB98-8C6E2268437D}">
      <dgm:prSet/>
      <dgm:spPr/>
      <dgm:t>
        <a:bodyPr/>
        <a:lstStyle/>
        <a:p>
          <a:r>
            <a:rPr lang="en-US"/>
            <a:t>Operates in accordance with Washington State Revised Code Chapter 35.82</a:t>
          </a:r>
        </a:p>
      </dgm:t>
    </dgm:pt>
    <dgm:pt modelId="{9441D551-A3ED-456E-BD3C-7C4F068DEA57}" type="parTrans" cxnId="{58060919-4874-4266-B1B3-FD85030E04E9}">
      <dgm:prSet/>
      <dgm:spPr/>
      <dgm:t>
        <a:bodyPr/>
        <a:lstStyle/>
        <a:p>
          <a:endParaRPr lang="en-US"/>
        </a:p>
      </dgm:t>
    </dgm:pt>
    <dgm:pt modelId="{82E3D2A6-D641-4451-A93C-D11756A0E80B}" type="sibTrans" cxnId="{58060919-4874-4266-B1B3-FD85030E04E9}">
      <dgm:prSet/>
      <dgm:spPr/>
      <dgm:t>
        <a:bodyPr/>
        <a:lstStyle/>
        <a:p>
          <a:endParaRPr lang="en-US"/>
        </a:p>
      </dgm:t>
    </dgm:pt>
    <dgm:pt modelId="{2DFEDA9C-7B3A-4A31-80A0-1B4E561B1E97}">
      <dgm:prSet/>
      <dgm:spPr/>
      <dgm:t>
        <a:bodyPr/>
        <a:lstStyle/>
        <a:p>
          <a:r>
            <a:rPr lang="en-US"/>
            <a:t>Resources received from U.S. Departments of Housing and Urban Development and Agriculture’s Rural Development</a:t>
          </a:r>
        </a:p>
      </dgm:t>
    </dgm:pt>
    <dgm:pt modelId="{D3C8E37D-563C-45A3-84A0-6DF4535BA6B1}" type="parTrans" cxnId="{074CD0F1-39E2-49F3-BA07-A460F6F41F49}">
      <dgm:prSet/>
      <dgm:spPr/>
      <dgm:t>
        <a:bodyPr/>
        <a:lstStyle/>
        <a:p>
          <a:endParaRPr lang="en-US"/>
        </a:p>
      </dgm:t>
    </dgm:pt>
    <dgm:pt modelId="{F9F2D5AF-22B8-4CD3-9950-BB986D4B7C32}" type="sibTrans" cxnId="{074CD0F1-39E2-49F3-BA07-A460F6F41F49}">
      <dgm:prSet/>
      <dgm:spPr/>
      <dgm:t>
        <a:bodyPr/>
        <a:lstStyle/>
        <a:p>
          <a:endParaRPr lang="en-US"/>
        </a:p>
      </dgm:t>
    </dgm:pt>
    <dgm:pt modelId="{DA1BBB05-2A8D-4CE6-BA29-BE2DA856F885}">
      <dgm:prSet/>
      <dgm:spPr/>
      <dgm:t>
        <a:bodyPr/>
        <a:lstStyle/>
        <a:p>
          <a:r>
            <a:rPr lang="en-US"/>
            <a:t>Annual budget of approximately $17 million</a:t>
          </a:r>
        </a:p>
      </dgm:t>
    </dgm:pt>
    <dgm:pt modelId="{052F2166-1458-4FEF-A6E1-BF850E032605}" type="parTrans" cxnId="{842CFECF-A355-41FF-82D4-34A1AFD36E9F}">
      <dgm:prSet/>
      <dgm:spPr/>
      <dgm:t>
        <a:bodyPr/>
        <a:lstStyle/>
        <a:p>
          <a:endParaRPr lang="en-US"/>
        </a:p>
      </dgm:t>
    </dgm:pt>
    <dgm:pt modelId="{0952408D-47FD-4BEE-BDF1-CAA966217654}" type="sibTrans" cxnId="{842CFECF-A355-41FF-82D4-34A1AFD36E9F}">
      <dgm:prSet/>
      <dgm:spPr/>
      <dgm:t>
        <a:bodyPr/>
        <a:lstStyle/>
        <a:p>
          <a:endParaRPr lang="en-US"/>
        </a:p>
      </dgm:t>
    </dgm:pt>
    <dgm:pt modelId="{F58E0EAF-0446-49DE-96F5-E13A48E4158A}">
      <dgm:prSet/>
      <dgm:spPr/>
      <dgm:t>
        <a:bodyPr/>
        <a:lstStyle/>
        <a:p>
          <a:r>
            <a:rPr lang="en-US"/>
            <a:t>Serving nearly 3,000 residents throughout Yakima and Kittitas Counties</a:t>
          </a:r>
        </a:p>
      </dgm:t>
    </dgm:pt>
    <dgm:pt modelId="{235DE369-DF9A-4D56-B6B9-226649721B07}" type="parTrans" cxnId="{FC1C9B82-8897-40AE-99E6-360FE4C01CF8}">
      <dgm:prSet/>
      <dgm:spPr/>
      <dgm:t>
        <a:bodyPr/>
        <a:lstStyle/>
        <a:p>
          <a:endParaRPr lang="en-US"/>
        </a:p>
      </dgm:t>
    </dgm:pt>
    <dgm:pt modelId="{46A673FD-662A-4925-A83A-2261E25CA01B}" type="sibTrans" cxnId="{FC1C9B82-8897-40AE-99E6-360FE4C01CF8}">
      <dgm:prSet/>
      <dgm:spPr/>
      <dgm:t>
        <a:bodyPr/>
        <a:lstStyle/>
        <a:p>
          <a:endParaRPr lang="en-US"/>
        </a:p>
      </dgm:t>
    </dgm:pt>
    <dgm:pt modelId="{BD9FEA3A-E72B-4369-821D-C17BE81D660F}" type="pres">
      <dgm:prSet presAssocID="{17D531B2-E531-40BF-AD6C-F67B592D717E}" presName="root" presStyleCnt="0">
        <dgm:presLayoutVars>
          <dgm:dir/>
          <dgm:resizeHandles val="exact"/>
        </dgm:presLayoutVars>
      </dgm:prSet>
      <dgm:spPr/>
    </dgm:pt>
    <dgm:pt modelId="{F4D63F04-2730-466E-96D6-D8533EB315B1}" type="pres">
      <dgm:prSet presAssocID="{08762B79-6E49-4172-8980-4F07593219F2}" presName="compNode" presStyleCnt="0"/>
      <dgm:spPr/>
    </dgm:pt>
    <dgm:pt modelId="{5447F3EE-4620-4169-8874-7833704F79ED}" type="pres">
      <dgm:prSet presAssocID="{08762B79-6E49-4172-8980-4F07593219F2}" presName="bgRect" presStyleLbl="bgShp" presStyleIdx="0" presStyleCnt="5"/>
      <dgm:spPr/>
    </dgm:pt>
    <dgm:pt modelId="{7AF6D099-1D4E-4DC7-93BC-50196B76C7D7}" type="pres">
      <dgm:prSet presAssocID="{08762B79-6E49-4172-8980-4F07593219F2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ty"/>
        </a:ext>
      </dgm:extLst>
    </dgm:pt>
    <dgm:pt modelId="{B487EFC7-BE4F-48F0-A1AC-6375C7C5568E}" type="pres">
      <dgm:prSet presAssocID="{08762B79-6E49-4172-8980-4F07593219F2}" presName="spaceRect" presStyleCnt="0"/>
      <dgm:spPr/>
    </dgm:pt>
    <dgm:pt modelId="{521E5EB8-8958-4684-A6FA-F7AE2B68765F}" type="pres">
      <dgm:prSet presAssocID="{08762B79-6E49-4172-8980-4F07593219F2}" presName="parTx" presStyleLbl="revTx" presStyleIdx="0" presStyleCnt="5">
        <dgm:presLayoutVars>
          <dgm:chMax val="0"/>
          <dgm:chPref val="0"/>
        </dgm:presLayoutVars>
      </dgm:prSet>
      <dgm:spPr/>
    </dgm:pt>
    <dgm:pt modelId="{D8C1A99D-EE4E-4FCC-B598-698A109EB03B}" type="pres">
      <dgm:prSet presAssocID="{00030A18-9EAA-4209-A4A6-DC5BE7368515}" presName="sibTrans" presStyleCnt="0"/>
      <dgm:spPr/>
    </dgm:pt>
    <dgm:pt modelId="{D6584605-5CEF-4B46-8DF7-0B7BD85164CB}" type="pres">
      <dgm:prSet presAssocID="{F97E4A20-2777-4BE8-BB98-8C6E2268437D}" presName="compNode" presStyleCnt="0"/>
      <dgm:spPr/>
    </dgm:pt>
    <dgm:pt modelId="{60D6910C-7918-4EA5-87DC-C9581A706069}" type="pres">
      <dgm:prSet presAssocID="{F97E4A20-2777-4BE8-BB98-8C6E2268437D}" presName="bgRect" presStyleLbl="bgShp" presStyleIdx="1" presStyleCnt="5"/>
      <dgm:spPr/>
    </dgm:pt>
    <dgm:pt modelId="{E7CA8E62-7EB2-4230-A759-11092FBC82ED}" type="pres">
      <dgm:prSet presAssocID="{F97E4A20-2777-4BE8-BB98-8C6E2268437D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648A7DEE-19BA-40AB-B7F1-B6F80B365699}" type="pres">
      <dgm:prSet presAssocID="{F97E4A20-2777-4BE8-BB98-8C6E2268437D}" presName="spaceRect" presStyleCnt="0"/>
      <dgm:spPr/>
    </dgm:pt>
    <dgm:pt modelId="{8D12C0F9-D974-4408-BA39-BCE1DF3F4900}" type="pres">
      <dgm:prSet presAssocID="{F97E4A20-2777-4BE8-BB98-8C6E2268437D}" presName="parTx" presStyleLbl="revTx" presStyleIdx="1" presStyleCnt="5">
        <dgm:presLayoutVars>
          <dgm:chMax val="0"/>
          <dgm:chPref val="0"/>
        </dgm:presLayoutVars>
      </dgm:prSet>
      <dgm:spPr/>
    </dgm:pt>
    <dgm:pt modelId="{774BFB27-B42F-4219-A7D5-3336E2C6B3CD}" type="pres">
      <dgm:prSet presAssocID="{82E3D2A6-D641-4451-A93C-D11756A0E80B}" presName="sibTrans" presStyleCnt="0"/>
      <dgm:spPr/>
    </dgm:pt>
    <dgm:pt modelId="{94203520-9776-4BCC-9022-16E3F48CD399}" type="pres">
      <dgm:prSet presAssocID="{2DFEDA9C-7B3A-4A31-80A0-1B4E561B1E97}" presName="compNode" presStyleCnt="0"/>
      <dgm:spPr/>
    </dgm:pt>
    <dgm:pt modelId="{22C175FE-9696-4902-886F-2AEC852E27E3}" type="pres">
      <dgm:prSet presAssocID="{2DFEDA9C-7B3A-4A31-80A0-1B4E561B1E97}" presName="bgRect" presStyleLbl="bgShp" presStyleIdx="2" presStyleCnt="5"/>
      <dgm:spPr/>
    </dgm:pt>
    <dgm:pt modelId="{CCE4877A-14DE-4A30-B45E-38BFB0919356}" type="pres">
      <dgm:prSet presAssocID="{2DFEDA9C-7B3A-4A31-80A0-1B4E561B1E97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rm scene"/>
        </a:ext>
      </dgm:extLst>
    </dgm:pt>
    <dgm:pt modelId="{A3A96872-DE82-4A7D-BBB7-E3E0B2C00E82}" type="pres">
      <dgm:prSet presAssocID="{2DFEDA9C-7B3A-4A31-80A0-1B4E561B1E97}" presName="spaceRect" presStyleCnt="0"/>
      <dgm:spPr/>
    </dgm:pt>
    <dgm:pt modelId="{790B4C8C-0EC7-45D3-A07F-D13EADB29080}" type="pres">
      <dgm:prSet presAssocID="{2DFEDA9C-7B3A-4A31-80A0-1B4E561B1E97}" presName="parTx" presStyleLbl="revTx" presStyleIdx="2" presStyleCnt="5">
        <dgm:presLayoutVars>
          <dgm:chMax val="0"/>
          <dgm:chPref val="0"/>
        </dgm:presLayoutVars>
      </dgm:prSet>
      <dgm:spPr/>
    </dgm:pt>
    <dgm:pt modelId="{3752BB8D-009E-4726-A358-24A2D76259E5}" type="pres">
      <dgm:prSet presAssocID="{F9F2D5AF-22B8-4CD3-9950-BB986D4B7C32}" presName="sibTrans" presStyleCnt="0"/>
      <dgm:spPr/>
    </dgm:pt>
    <dgm:pt modelId="{F602941E-F593-4877-AF25-05ABEAF0EC62}" type="pres">
      <dgm:prSet presAssocID="{DA1BBB05-2A8D-4CE6-BA29-BE2DA856F885}" presName="compNode" presStyleCnt="0"/>
      <dgm:spPr/>
    </dgm:pt>
    <dgm:pt modelId="{EF45A2C7-001F-4C87-844E-CD2DD9689F02}" type="pres">
      <dgm:prSet presAssocID="{DA1BBB05-2A8D-4CE6-BA29-BE2DA856F885}" presName="bgRect" presStyleLbl="bgShp" presStyleIdx="3" presStyleCnt="5"/>
      <dgm:spPr/>
    </dgm:pt>
    <dgm:pt modelId="{58B865AE-75DC-4CD1-BEBA-1423212D2ACE}" type="pres">
      <dgm:prSet presAssocID="{DA1BBB05-2A8D-4CE6-BA29-BE2DA856F885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462D02C0-E050-4F0D-A354-268DA619B469}" type="pres">
      <dgm:prSet presAssocID="{DA1BBB05-2A8D-4CE6-BA29-BE2DA856F885}" presName="spaceRect" presStyleCnt="0"/>
      <dgm:spPr/>
    </dgm:pt>
    <dgm:pt modelId="{BD2D3344-80BF-4E56-8E53-6755E1EC5185}" type="pres">
      <dgm:prSet presAssocID="{DA1BBB05-2A8D-4CE6-BA29-BE2DA856F885}" presName="parTx" presStyleLbl="revTx" presStyleIdx="3" presStyleCnt="5">
        <dgm:presLayoutVars>
          <dgm:chMax val="0"/>
          <dgm:chPref val="0"/>
        </dgm:presLayoutVars>
      </dgm:prSet>
      <dgm:spPr/>
    </dgm:pt>
    <dgm:pt modelId="{369F6E28-B109-4B88-B399-0F2EAF4C1114}" type="pres">
      <dgm:prSet presAssocID="{0952408D-47FD-4BEE-BDF1-CAA966217654}" presName="sibTrans" presStyleCnt="0"/>
      <dgm:spPr/>
    </dgm:pt>
    <dgm:pt modelId="{1A1B6412-3553-425F-90FE-49239883D2BB}" type="pres">
      <dgm:prSet presAssocID="{F58E0EAF-0446-49DE-96F5-E13A48E4158A}" presName="compNode" presStyleCnt="0"/>
      <dgm:spPr/>
    </dgm:pt>
    <dgm:pt modelId="{7181CCBC-FA83-4FA1-8783-812B5F5DE38C}" type="pres">
      <dgm:prSet presAssocID="{F58E0EAF-0446-49DE-96F5-E13A48E4158A}" presName="bgRect" presStyleLbl="bgShp" presStyleIdx="4" presStyleCnt="5"/>
      <dgm:spPr/>
    </dgm:pt>
    <dgm:pt modelId="{8DB2A5DE-1A8E-4F97-B9B3-5B6743199C8D}" type="pres">
      <dgm:prSet presAssocID="{F58E0EAF-0446-49DE-96F5-E13A48E4158A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4F2E8B7A-9043-4B5C-B068-638ADF79E92A}" type="pres">
      <dgm:prSet presAssocID="{F58E0EAF-0446-49DE-96F5-E13A48E4158A}" presName="spaceRect" presStyleCnt="0"/>
      <dgm:spPr/>
    </dgm:pt>
    <dgm:pt modelId="{CE966ADF-E3B2-4DD2-940A-3CC8C24816F9}" type="pres">
      <dgm:prSet presAssocID="{F58E0EAF-0446-49DE-96F5-E13A48E4158A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A718E202-C60B-47D3-932D-A790CD388DED}" type="presOf" srcId="{17D531B2-E531-40BF-AD6C-F67B592D717E}" destId="{BD9FEA3A-E72B-4369-821D-C17BE81D660F}" srcOrd="0" destOrd="0" presId="urn:microsoft.com/office/officeart/2018/2/layout/IconVerticalSolidList"/>
    <dgm:cxn modelId="{58060919-4874-4266-B1B3-FD85030E04E9}" srcId="{17D531B2-E531-40BF-AD6C-F67B592D717E}" destId="{F97E4A20-2777-4BE8-BB98-8C6E2268437D}" srcOrd="1" destOrd="0" parTransId="{9441D551-A3ED-456E-BD3C-7C4F068DEA57}" sibTransId="{82E3D2A6-D641-4451-A93C-D11756A0E80B}"/>
    <dgm:cxn modelId="{7665BC41-C05B-4399-8FED-5434C0A88656}" type="presOf" srcId="{08762B79-6E49-4172-8980-4F07593219F2}" destId="{521E5EB8-8958-4684-A6FA-F7AE2B68765F}" srcOrd="0" destOrd="0" presId="urn:microsoft.com/office/officeart/2018/2/layout/IconVerticalSolidList"/>
    <dgm:cxn modelId="{A593AC4A-2464-4C02-A647-2F8E4A81CB5D}" type="presOf" srcId="{F97E4A20-2777-4BE8-BB98-8C6E2268437D}" destId="{8D12C0F9-D974-4408-BA39-BCE1DF3F4900}" srcOrd="0" destOrd="0" presId="urn:microsoft.com/office/officeart/2018/2/layout/IconVerticalSolidList"/>
    <dgm:cxn modelId="{FC1C9B82-8897-40AE-99E6-360FE4C01CF8}" srcId="{17D531B2-E531-40BF-AD6C-F67B592D717E}" destId="{F58E0EAF-0446-49DE-96F5-E13A48E4158A}" srcOrd="4" destOrd="0" parTransId="{235DE369-DF9A-4D56-B6B9-226649721B07}" sibTransId="{46A673FD-662A-4925-A83A-2261E25CA01B}"/>
    <dgm:cxn modelId="{BA68B7A2-FC9F-423E-9015-EDD73AA85E0F}" type="presOf" srcId="{2DFEDA9C-7B3A-4A31-80A0-1B4E561B1E97}" destId="{790B4C8C-0EC7-45D3-A07F-D13EADB29080}" srcOrd="0" destOrd="0" presId="urn:microsoft.com/office/officeart/2018/2/layout/IconVerticalSolidList"/>
    <dgm:cxn modelId="{865FCDB3-8BBD-43C8-9F20-AA92DEA2EBC4}" srcId="{17D531B2-E531-40BF-AD6C-F67B592D717E}" destId="{08762B79-6E49-4172-8980-4F07593219F2}" srcOrd="0" destOrd="0" parTransId="{A8882237-585E-47CC-A183-AAB19DDB2126}" sibTransId="{00030A18-9EAA-4209-A4A6-DC5BE7368515}"/>
    <dgm:cxn modelId="{842CFECF-A355-41FF-82D4-34A1AFD36E9F}" srcId="{17D531B2-E531-40BF-AD6C-F67B592D717E}" destId="{DA1BBB05-2A8D-4CE6-BA29-BE2DA856F885}" srcOrd="3" destOrd="0" parTransId="{052F2166-1458-4FEF-A6E1-BF850E032605}" sibTransId="{0952408D-47FD-4BEE-BDF1-CAA966217654}"/>
    <dgm:cxn modelId="{F6C74FEB-5101-462D-9786-222DE2BF12A7}" type="presOf" srcId="{DA1BBB05-2A8D-4CE6-BA29-BE2DA856F885}" destId="{BD2D3344-80BF-4E56-8E53-6755E1EC5185}" srcOrd="0" destOrd="0" presId="urn:microsoft.com/office/officeart/2018/2/layout/IconVerticalSolidList"/>
    <dgm:cxn modelId="{074CD0F1-39E2-49F3-BA07-A460F6F41F49}" srcId="{17D531B2-E531-40BF-AD6C-F67B592D717E}" destId="{2DFEDA9C-7B3A-4A31-80A0-1B4E561B1E97}" srcOrd="2" destOrd="0" parTransId="{D3C8E37D-563C-45A3-84A0-6DF4535BA6B1}" sibTransId="{F9F2D5AF-22B8-4CD3-9950-BB986D4B7C32}"/>
    <dgm:cxn modelId="{05F48CF6-D3B1-480C-9FF8-1A8033DC894A}" type="presOf" srcId="{F58E0EAF-0446-49DE-96F5-E13A48E4158A}" destId="{CE966ADF-E3B2-4DD2-940A-3CC8C24816F9}" srcOrd="0" destOrd="0" presId="urn:microsoft.com/office/officeart/2018/2/layout/IconVerticalSolidList"/>
    <dgm:cxn modelId="{0F6F9978-B2EE-44FC-ABF5-911877214C32}" type="presParOf" srcId="{BD9FEA3A-E72B-4369-821D-C17BE81D660F}" destId="{F4D63F04-2730-466E-96D6-D8533EB315B1}" srcOrd="0" destOrd="0" presId="urn:microsoft.com/office/officeart/2018/2/layout/IconVerticalSolidList"/>
    <dgm:cxn modelId="{CCD90D67-D6BF-451D-87F4-F48A5AEBB7FA}" type="presParOf" srcId="{F4D63F04-2730-466E-96D6-D8533EB315B1}" destId="{5447F3EE-4620-4169-8874-7833704F79ED}" srcOrd="0" destOrd="0" presId="urn:microsoft.com/office/officeart/2018/2/layout/IconVerticalSolidList"/>
    <dgm:cxn modelId="{A4F2747F-6E11-469F-B6A9-BAE9078E15C0}" type="presParOf" srcId="{F4D63F04-2730-466E-96D6-D8533EB315B1}" destId="{7AF6D099-1D4E-4DC7-93BC-50196B76C7D7}" srcOrd="1" destOrd="0" presId="urn:microsoft.com/office/officeart/2018/2/layout/IconVerticalSolidList"/>
    <dgm:cxn modelId="{F27E6B5F-93EC-4924-8C11-46475DD2A43F}" type="presParOf" srcId="{F4D63F04-2730-466E-96D6-D8533EB315B1}" destId="{B487EFC7-BE4F-48F0-A1AC-6375C7C5568E}" srcOrd="2" destOrd="0" presId="urn:microsoft.com/office/officeart/2018/2/layout/IconVerticalSolidList"/>
    <dgm:cxn modelId="{D920492A-F5D6-4E02-A42B-77F4CBA1DDDC}" type="presParOf" srcId="{F4D63F04-2730-466E-96D6-D8533EB315B1}" destId="{521E5EB8-8958-4684-A6FA-F7AE2B68765F}" srcOrd="3" destOrd="0" presId="urn:microsoft.com/office/officeart/2018/2/layout/IconVerticalSolidList"/>
    <dgm:cxn modelId="{098670A7-F965-4C38-A0E9-190B0CF4D194}" type="presParOf" srcId="{BD9FEA3A-E72B-4369-821D-C17BE81D660F}" destId="{D8C1A99D-EE4E-4FCC-B598-698A109EB03B}" srcOrd="1" destOrd="0" presId="urn:microsoft.com/office/officeart/2018/2/layout/IconVerticalSolidList"/>
    <dgm:cxn modelId="{4C2F4548-0DA4-488C-A6E8-EAB664607DD3}" type="presParOf" srcId="{BD9FEA3A-E72B-4369-821D-C17BE81D660F}" destId="{D6584605-5CEF-4B46-8DF7-0B7BD85164CB}" srcOrd="2" destOrd="0" presId="urn:microsoft.com/office/officeart/2018/2/layout/IconVerticalSolidList"/>
    <dgm:cxn modelId="{DADA7E35-5EBB-4103-88F3-416E8F2096F5}" type="presParOf" srcId="{D6584605-5CEF-4B46-8DF7-0B7BD85164CB}" destId="{60D6910C-7918-4EA5-87DC-C9581A706069}" srcOrd="0" destOrd="0" presId="urn:microsoft.com/office/officeart/2018/2/layout/IconVerticalSolidList"/>
    <dgm:cxn modelId="{F2A4249F-4E83-4FC3-8522-4914422446DA}" type="presParOf" srcId="{D6584605-5CEF-4B46-8DF7-0B7BD85164CB}" destId="{E7CA8E62-7EB2-4230-A759-11092FBC82ED}" srcOrd="1" destOrd="0" presId="urn:microsoft.com/office/officeart/2018/2/layout/IconVerticalSolidList"/>
    <dgm:cxn modelId="{C3B919CA-5504-4EA4-9B35-2A0CE4DDBBF7}" type="presParOf" srcId="{D6584605-5CEF-4B46-8DF7-0B7BD85164CB}" destId="{648A7DEE-19BA-40AB-B7F1-B6F80B365699}" srcOrd="2" destOrd="0" presId="urn:microsoft.com/office/officeart/2018/2/layout/IconVerticalSolidList"/>
    <dgm:cxn modelId="{0580FF84-5306-4BF2-A7BC-4E0E5D1A1653}" type="presParOf" srcId="{D6584605-5CEF-4B46-8DF7-0B7BD85164CB}" destId="{8D12C0F9-D974-4408-BA39-BCE1DF3F4900}" srcOrd="3" destOrd="0" presId="urn:microsoft.com/office/officeart/2018/2/layout/IconVerticalSolidList"/>
    <dgm:cxn modelId="{7CC9F2C4-CA84-4B8F-A63F-8CFDC69B910B}" type="presParOf" srcId="{BD9FEA3A-E72B-4369-821D-C17BE81D660F}" destId="{774BFB27-B42F-4219-A7D5-3336E2C6B3CD}" srcOrd="3" destOrd="0" presId="urn:microsoft.com/office/officeart/2018/2/layout/IconVerticalSolidList"/>
    <dgm:cxn modelId="{AB9942BE-83EE-4A7D-A171-8A92BE3B75A7}" type="presParOf" srcId="{BD9FEA3A-E72B-4369-821D-C17BE81D660F}" destId="{94203520-9776-4BCC-9022-16E3F48CD399}" srcOrd="4" destOrd="0" presId="urn:microsoft.com/office/officeart/2018/2/layout/IconVerticalSolidList"/>
    <dgm:cxn modelId="{198641AD-9C49-4AD1-AF23-C33151A494CB}" type="presParOf" srcId="{94203520-9776-4BCC-9022-16E3F48CD399}" destId="{22C175FE-9696-4902-886F-2AEC852E27E3}" srcOrd="0" destOrd="0" presId="urn:microsoft.com/office/officeart/2018/2/layout/IconVerticalSolidList"/>
    <dgm:cxn modelId="{EC2625FA-819D-4231-8048-C12BABE15B07}" type="presParOf" srcId="{94203520-9776-4BCC-9022-16E3F48CD399}" destId="{CCE4877A-14DE-4A30-B45E-38BFB0919356}" srcOrd="1" destOrd="0" presId="urn:microsoft.com/office/officeart/2018/2/layout/IconVerticalSolidList"/>
    <dgm:cxn modelId="{7B48B353-F517-45DD-9F33-ABF9460FAC83}" type="presParOf" srcId="{94203520-9776-4BCC-9022-16E3F48CD399}" destId="{A3A96872-DE82-4A7D-BBB7-E3E0B2C00E82}" srcOrd="2" destOrd="0" presId="urn:microsoft.com/office/officeart/2018/2/layout/IconVerticalSolidList"/>
    <dgm:cxn modelId="{5E1692F2-960B-4180-A2AB-A3005C93CC04}" type="presParOf" srcId="{94203520-9776-4BCC-9022-16E3F48CD399}" destId="{790B4C8C-0EC7-45D3-A07F-D13EADB29080}" srcOrd="3" destOrd="0" presId="urn:microsoft.com/office/officeart/2018/2/layout/IconVerticalSolidList"/>
    <dgm:cxn modelId="{FAB30E7E-E46B-4195-8EB2-133EE4E63FB2}" type="presParOf" srcId="{BD9FEA3A-E72B-4369-821D-C17BE81D660F}" destId="{3752BB8D-009E-4726-A358-24A2D76259E5}" srcOrd="5" destOrd="0" presId="urn:microsoft.com/office/officeart/2018/2/layout/IconVerticalSolidList"/>
    <dgm:cxn modelId="{20E32D8F-94E4-4929-B4F8-3968F382CC79}" type="presParOf" srcId="{BD9FEA3A-E72B-4369-821D-C17BE81D660F}" destId="{F602941E-F593-4877-AF25-05ABEAF0EC62}" srcOrd="6" destOrd="0" presId="urn:microsoft.com/office/officeart/2018/2/layout/IconVerticalSolidList"/>
    <dgm:cxn modelId="{9CDFC2A5-14D0-4A8A-915D-5EC03F5564F8}" type="presParOf" srcId="{F602941E-F593-4877-AF25-05ABEAF0EC62}" destId="{EF45A2C7-001F-4C87-844E-CD2DD9689F02}" srcOrd="0" destOrd="0" presId="urn:microsoft.com/office/officeart/2018/2/layout/IconVerticalSolidList"/>
    <dgm:cxn modelId="{1E53ECB0-DD08-4877-8ABE-3B6A382D2DC0}" type="presParOf" srcId="{F602941E-F593-4877-AF25-05ABEAF0EC62}" destId="{58B865AE-75DC-4CD1-BEBA-1423212D2ACE}" srcOrd="1" destOrd="0" presId="urn:microsoft.com/office/officeart/2018/2/layout/IconVerticalSolidList"/>
    <dgm:cxn modelId="{6383F315-1916-4E2E-9DED-0BF19BBB41F6}" type="presParOf" srcId="{F602941E-F593-4877-AF25-05ABEAF0EC62}" destId="{462D02C0-E050-4F0D-A354-268DA619B469}" srcOrd="2" destOrd="0" presId="urn:microsoft.com/office/officeart/2018/2/layout/IconVerticalSolidList"/>
    <dgm:cxn modelId="{4AB43F42-331D-4408-9787-C927044EFD28}" type="presParOf" srcId="{F602941E-F593-4877-AF25-05ABEAF0EC62}" destId="{BD2D3344-80BF-4E56-8E53-6755E1EC5185}" srcOrd="3" destOrd="0" presId="urn:microsoft.com/office/officeart/2018/2/layout/IconVerticalSolidList"/>
    <dgm:cxn modelId="{D31116EF-5DD4-4CE2-8907-8797037A9626}" type="presParOf" srcId="{BD9FEA3A-E72B-4369-821D-C17BE81D660F}" destId="{369F6E28-B109-4B88-B399-0F2EAF4C1114}" srcOrd="7" destOrd="0" presId="urn:microsoft.com/office/officeart/2018/2/layout/IconVerticalSolidList"/>
    <dgm:cxn modelId="{B6AC5E14-8BA4-4064-96A9-868CC4FB8D8D}" type="presParOf" srcId="{BD9FEA3A-E72B-4369-821D-C17BE81D660F}" destId="{1A1B6412-3553-425F-90FE-49239883D2BB}" srcOrd="8" destOrd="0" presId="urn:microsoft.com/office/officeart/2018/2/layout/IconVerticalSolidList"/>
    <dgm:cxn modelId="{AEAA040D-FC2F-45B9-8545-7107D27E4553}" type="presParOf" srcId="{1A1B6412-3553-425F-90FE-49239883D2BB}" destId="{7181CCBC-FA83-4FA1-8783-812B5F5DE38C}" srcOrd="0" destOrd="0" presId="urn:microsoft.com/office/officeart/2018/2/layout/IconVerticalSolidList"/>
    <dgm:cxn modelId="{728F036C-0889-4508-8ECE-1697F5337026}" type="presParOf" srcId="{1A1B6412-3553-425F-90FE-49239883D2BB}" destId="{8DB2A5DE-1A8E-4F97-B9B3-5B6743199C8D}" srcOrd="1" destOrd="0" presId="urn:microsoft.com/office/officeart/2018/2/layout/IconVerticalSolidList"/>
    <dgm:cxn modelId="{36F48B0D-2128-48BA-A493-72F57772B4FA}" type="presParOf" srcId="{1A1B6412-3553-425F-90FE-49239883D2BB}" destId="{4F2E8B7A-9043-4B5C-B068-638ADF79E92A}" srcOrd="2" destOrd="0" presId="urn:microsoft.com/office/officeart/2018/2/layout/IconVerticalSolidList"/>
    <dgm:cxn modelId="{EE8BC310-2A9F-4EF0-99EC-E4079C42B4EF}" type="presParOf" srcId="{1A1B6412-3553-425F-90FE-49239883D2BB}" destId="{CE966ADF-E3B2-4DD2-940A-3CC8C24816F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9DA038-A380-4844-8C23-E538AFB80839}" type="doc">
      <dgm:prSet loTypeId="urn:microsoft.com/office/officeart/2005/8/layout/cycle8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1F81683-8484-4020-8638-ECDD2EA7D99F}">
      <dgm:prSet/>
      <dgm:spPr/>
      <dgm:t>
        <a:bodyPr/>
        <a:lstStyle/>
        <a:p>
          <a:r>
            <a:rPr lang="en-US"/>
            <a:t>Farmworker Housing – 198 rental units</a:t>
          </a:r>
        </a:p>
      </dgm:t>
    </dgm:pt>
    <dgm:pt modelId="{23A78718-C95D-4EE5-AF96-3313B23BB703}" type="parTrans" cxnId="{1E416B1D-8604-41B2-B4EE-463AB59C7DF4}">
      <dgm:prSet/>
      <dgm:spPr/>
      <dgm:t>
        <a:bodyPr/>
        <a:lstStyle/>
        <a:p>
          <a:endParaRPr lang="en-US"/>
        </a:p>
      </dgm:t>
    </dgm:pt>
    <dgm:pt modelId="{AB480697-3EC7-4831-B55F-398758823117}" type="sibTrans" cxnId="{1E416B1D-8604-41B2-B4EE-463AB59C7DF4}">
      <dgm:prSet/>
      <dgm:spPr/>
      <dgm:t>
        <a:bodyPr/>
        <a:lstStyle/>
        <a:p>
          <a:endParaRPr lang="en-US"/>
        </a:p>
      </dgm:t>
    </dgm:pt>
    <dgm:pt modelId="{3829DD61-56EC-42F5-8705-475D0BBAE626}">
      <dgm:prSet/>
      <dgm:spPr/>
      <dgm:t>
        <a:bodyPr/>
        <a:lstStyle/>
        <a:p>
          <a:r>
            <a:rPr lang="en-US"/>
            <a:t>Seasonal Farmwork Housing – 20 rental units (252 beds)</a:t>
          </a:r>
        </a:p>
      </dgm:t>
    </dgm:pt>
    <dgm:pt modelId="{EEF9C097-05AF-4115-A312-0DE9B59A4D91}" type="parTrans" cxnId="{8968FFC6-45F8-4246-973B-6CB0D9D87925}">
      <dgm:prSet/>
      <dgm:spPr/>
      <dgm:t>
        <a:bodyPr/>
        <a:lstStyle/>
        <a:p>
          <a:endParaRPr lang="en-US"/>
        </a:p>
      </dgm:t>
    </dgm:pt>
    <dgm:pt modelId="{9E767991-165A-4135-9D84-F36A6C49EA2A}" type="sibTrans" cxnId="{8968FFC6-45F8-4246-973B-6CB0D9D87925}">
      <dgm:prSet/>
      <dgm:spPr/>
      <dgm:t>
        <a:bodyPr/>
        <a:lstStyle/>
        <a:p>
          <a:endParaRPr lang="en-US"/>
        </a:p>
      </dgm:t>
    </dgm:pt>
    <dgm:pt modelId="{278ACA30-1B7A-4D2E-A48F-4795607DDBFB}">
      <dgm:prSet/>
      <dgm:spPr/>
      <dgm:t>
        <a:bodyPr/>
        <a:lstStyle/>
        <a:p>
          <a:r>
            <a:rPr lang="en-US" dirty="0"/>
            <a:t>Elderly/Disabled Housing – 139 rental units</a:t>
          </a:r>
        </a:p>
      </dgm:t>
    </dgm:pt>
    <dgm:pt modelId="{5E2A32EB-1D14-43AE-8D8B-301638F0FFE3}" type="parTrans" cxnId="{A3DAE709-1E19-4F92-9F88-41A8FEAC96BF}">
      <dgm:prSet/>
      <dgm:spPr/>
      <dgm:t>
        <a:bodyPr/>
        <a:lstStyle/>
        <a:p>
          <a:endParaRPr lang="en-US"/>
        </a:p>
      </dgm:t>
    </dgm:pt>
    <dgm:pt modelId="{D744EFE3-D747-458B-85FD-D269317D558D}" type="sibTrans" cxnId="{A3DAE709-1E19-4F92-9F88-41A8FEAC96BF}">
      <dgm:prSet/>
      <dgm:spPr/>
      <dgm:t>
        <a:bodyPr/>
        <a:lstStyle/>
        <a:p>
          <a:endParaRPr lang="en-US"/>
        </a:p>
      </dgm:t>
    </dgm:pt>
    <dgm:pt modelId="{6836D980-8F5D-4702-8653-D5F30695196B}">
      <dgm:prSet/>
      <dgm:spPr/>
      <dgm:t>
        <a:bodyPr/>
        <a:lstStyle/>
        <a:p>
          <a:r>
            <a:rPr lang="en-US" dirty="0"/>
            <a:t>Family Housing – 246 rental units</a:t>
          </a:r>
        </a:p>
      </dgm:t>
    </dgm:pt>
    <dgm:pt modelId="{39CDE211-37C2-4D43-A776-3BDD5592D2EF}" type="parTrans" cxnId="{41ACA74E-5E7B-462F-BE8D-1653FFDB78C0}">
      <dgm:prSet/>
      <dgm:spPr/>
      <dgm:t>
        <a:bodyPr/>
        <a:lstStyle/>
        <a:p>
          <a:endParaRPr lang="en-US"/>
        </a:p>
      </dgm:t>
    </dgm:pt>
    <dgm:pt modelId="{D6502C53-A890-44B0-A8E8-DB6972FD8318}" type="sibTrans" cxnId="{41ACA74E-5E7B-462F-BE8D-1653FFDB78C0}">
      <dgm:prSet/>
      <dgm:spPr/>
      <dgm:t>
        <a:bodyPr/>
        <a:lstStyle/>
        <a:p>
          <a:endParaRPr lang="en-US"/>
        </a:p>
      </dgm:t>
    </dgm:pt>
    <dgm:pt modelId="{A13A9B37-4D73-4AD8-80D7-34105598781C}">
      <dgm:prSet/>
      <dgm:spPr/>
      <dgm:t>
        <a:bodyPr/>
        <a:lstStyle/>
        <a:p>
          <a:r>
            <a:rPr lang="en-US"/>
            <a:t>Permanent Supportive Housing – 41 rental units</a:t>
          </a:r>
        </a:p>
      </dgm:t>
    </dgm:pt>
    <dgm:pt modelId="{D2E91AFF-0F2B-4AC7-BCB9-961B524C3E2A}" type="parTrans" cxnId="{62D029D1-AC84-4EA1-A98A-EB8E41D5CD4E}">
      <dgm:prSet/>
      <dgm:spPr/>
      <dgm:t>
        <a:bodyPr/>
        <a:lstStyle/>
        <a:p>
          <a:endParaRPr lang="en-US"/>
        </a:p>
      </dgm:t>
    </dgm:pt>
    <dgm:pt modelId="{846868E8-FD6D-4C3A-8F77-1CDD5F6D78AF}" type="sibTrans" cxnId="{62D029D1-AC84-4EA1-A98A-EB8E41D5CD4E}">
      <dgm:prSet/>
      <dgm:spPr/>
      <dgm:t>
        <a:bodyPr/>
        <a:lstStyle/>
        <a:p>
          <a:endParaRPr lang="en-US"/>
        </a:p>
      </dgm:t>
    </dgm:pt>
    <dgm:pt modelId="{82CCFFE0-6F61-4EBB-921C-3783F7D30905}" type="pres">
      <dgm:prSet presAssocID="{549DA038-A380-4844-8C23-E538AFB80839}" presName="compositeShape" presStyleCnt="0">
        <dgm:presLayoutVars>
          <dgm:chMax val="7"/>
          <dgm:dir/>
          <dgm:resizeHandles val="exact"/>
        </dgm:presLayoutVars>
      </dgm:prSet>
      <dgm:spPr/>
    </dgm:pt>
    <dgm:pt modelId="{7636413A-9081-4C08-9C4D-28FABD3A32B8}" type="pres">
      <dgm:prSet presAssocID="{549DA038-A380-4844-8C23-E538AFB80839}" presName="wedge1" presStyleLbl="node1" presStyleIdx="0" presStyleCnt="5"/>
      <dgm:spPr/>
    </dgm:pt>
    <dgm:pt modelId="{4B313C53-A3C5-42B6-A6B0-8E32E380AAB5}" type="pres">
      <dgm:prSet presAssocID="{549DA038-A380-4844-8C23-E538AFB80839}" presName="dummy1a" presStyleCnt="0"/>
      <dgm:spPr/>
    </dgm:pt>
    <dgm:pt modelId="{6D74A0B4-2A97-43DE-B244-6EF4E79B70E7}" type="pres">
      <dgm:prSet presAssocID="{549DA038-A380-4844-8C23-E538AFB80839}" presName="dummy1b" presStyleCnt="0"/>
      <dgm:spPr/>
    </dgm:pt>
    <dgm:pt modelId="{26EE21BE-C3C9-4E19-BC12-7747A980BCAB}" type="pres">
      <dgm:prSet presAssocID="{549DA038-A380-4844-8C23-E538AFB80839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C3A4D20F-C792-4B0B-A8DB-8D8935901EE4}" type="pres">
      <dgm:prSet presAssocID="{549DA038-A380-4844-8C23-E538AFB80839}" presName="wedge2" presStyleLbl="node1" presStyleIdx="1" presStyleCnt="5"/>
      <dgm:spPr/>
    </dgm:pt>
    <dgm:pt modelId="{655B7814-8290-47F2-98CE-AC898E196346}" type="pres">
      <dgm:prSet presAssocID="{549DA038-A380-4844-8C23-E538AFB80839}" presName="dummy2a" presStyleCnt="0"/>
      <dgm:spPr/>
    </dgm:pt>
    <dgm:pt modelId="{A5A3AE6D-667B-44D6-8172-7FCFE736DE62}" type="pres">
      <dgm:prSet presAssocID="{549DA038-A380-4844-8C23-E538AFB80839}" presName="dummy2b" presStyleCnt="0"/>
      <dgm:spPr/>
    </dgm:pt>
    <dgm:pt modelId="{9BF31E76-01DC-4960-8DFF-ABFF9085FF96}" type="pres">
      <dgm:prSet presAssocID="{549DA038-A380-4844-8C23-E538AFB80839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FDAF2146-7C72-4857-9FD6-AC3421F65D08}" type="pres">
      <dgm:prSet presAssocID="{549DA038-A380-4844-8C23-E538AFB80839}" presName="wedge3" presStyleLbl="node1" presStyleIdx="2" presStyleCnt="5"/>
      <dgm:spPr/>
    </dgm:pt>
    <dgm:pt modelId="{D943492C-7D50-46BD-9267-629F8D4027B4}" type="pres">
      <dgm:prSet presAssocID="{549DA038-A380-4844-8C23-E538AFB80839}" presName="dummy3a" presStyleCnt="0"/>
      <dgm:spPr/>
    </dgm:pt>
    <dgm:pt modelId="{E0DFC6F9-F8C8-4B92-AA81-5DCFFF998D18}" type="pres">
      <dgm:prSet presAssocID="{549DA038-A380-4844-8C23-E538AFB80839}" presName="dummy3b" presStyleCnt="0"/>
      <dgm:spPr/>
    </dgm:pt>
    <dgm:pt modelId="{F5AD9731-DAF5-4BC7-B04A-98FC09572AC3}" type="pres">
      <dgm:prSet presAssocID="{549DA038-A380-4844-8C23-E538AFB80839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97481614-27EF-49C4-AC40-32F738460ACA}" type="pres">
      <dgm:prSet presAssocID="{549DA038-A380-4844-8C23-E538AFB80839}" presName="wedge4" presStyleLbl="node1" presStyleIdx="3" presStyleCnt="5"/>
      <dgm:spPr/>
    </dgm:pt>
    <dgm:pt modelId="{1E3E567B-5FFA-451D-9439-5D82376F9C68}" type="pres">
      <dgm:prSet presAssocID="{549DA038-A380-4844-8C23-E538AFB80839}" presName="dummy4a" presStyleCnt="0"/>
      <dgm:spPr/>
    </dgm:pt>
    <dgm:pt modelId="{ED717E0D-20FE-4CFC-8403-F2641EF2C83F}" type="pres">
      <dgm:prSet presAssocID="{549DA038-A380-4844-8C23-E538AFB80839}" presName="dummy4b" presStyleCnt="0"/>
      <dgm:spPr/>
    </dgm:pt>
    <dgm:pt modelId="{26A3D053-EE37-4126-9411-1F967806228F}" type="pres">
      <dgm:prSet presAssocID="{549DA038-A380-4844-8C23-E538AFB80839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8EF7FB63-7E1C-45F3-8C56-D8092B1F073B}" type="pres">
      <dgm:prSet presAssocID="{549DA038-A380-4844-8C23-E538AFB80839}" presName="wedge5" presStyleLbl="node1" presStyleIdx="4" presStyleCnt="5"/>
      <dgm:spPr/>
    </dgm:pt>
    <dgm:pt modelId="{1886041D-6C7A-4410-AB4A-EC4D7F5E3A59}" type="pres">
      <dgm:prSet presAssocID="{549DA038-A380-4844-8C23-E538AFB80839}" presName="dummy5a" presStyleCnt="0"/>
      <dgm:spPr/>
    </dgm:pt>
    <dgm:pt modelId="{983017E7-A85C-4B33-8991-C40404B568CA}" type="pres">
      <dgm:prSet presAssocID="{549DA038-A380-4844-8C23-E538AFB80839}" presName="dummy5b" presStyleCnt="0"/>
      <dgm:spPr/>
    </dgm:pt>
    <dgm:pt modelId="{1085879D-D20C-411D-B9E0-A6F3FBF30D57}" type="pres">
      <dgm:prSet presAssocID="{549DA038-A380-4844-8C23-E538AFB80839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CE99156C-6DB9-45F1-86CF-93F095FA56D4}" type="pres">
      <dgm:prSet presAssocID="{AB480697-3EC7-4831-B55F-398758823117}" presName="arrowWedge1" presStyleLbl="fgSibTrans2D1" presStyleIdx="0" presStyleCnt="5"/>
      <dgm:spPr/>
    </dgm:pt>
    <dgm:pt modelId="{13E6DB28-78C7-46CB-BB0E-AEB510641793}" type="pres">
      <dgm:prSet presAssocID="{9E767991-165A-4135-9D84-F36A6C49EA2A}" presName="arrowWedge2" presStyleLbl="fgSibTrans2D1" presStyleIdx="1" presStyleCnt="5"/>
      <dgm:spPr/>
    </dgm:pt>
    <dgm:pt modelId="{B8A34481-6461-4616-852E-FE6A8CFA5983}" type="pres">
      <dgm:prSet presAssocID="{D744EFE3-D747-458B-85FD-D269317D558D}" presName="arrowWedge3" presStyleLbl="fgSibTrans2D1" presStyleIdx="2" presStyleCnt="5"/>
      <dgm:spPr/>
    </dgm:pt>
    <dgm:pt modelId="{93407CB7-9299-4952-8DA9-BB42A3000565}" type="pres">
      <dgm:prSet presAssocID="{D6502C53-A890-44B0-A8E8-DB6972FD8318}" presName="arrowWedge4" presStyleLbl="fgSibTrans2D1" presStyleIdx="3" presStyleCnt="5"/>
      <dgm:spPr/>
    </dgm:pt>
    <dgm:pt modelId="{717A0F81-F2C1-4C2F-A7D1-93F2B1E1E324}" type="pres">
      <dgm:prSet presAssocID="{846868E8-FD6D-4C3A-8F77-1CDD5F6D78AF}" presName="arrowWedge5" presStyleLbl="fgSibTrans2D1" presStyleIdx="4" presStyleCnt="5"/>
      <dgm:spPr/>
    </dgm:pt>
  </dgm:ptLst>
  <dgm:cxnLst>
    <dgm:cxn modelId="{A3DAE709-1E19-4F92-9F88-41A8FEAC96BF}" srcId="{549DA038-A380-4844-8C23-E538AFB80839}" destId="{278ACA30-1B7A-4D2E-A48F-4795607DDBFB}" srcOrd="2" destOrd="0" parTransId="{5E2A32EB-1D14-43AE-8D8B-301638F0FFE3}" sibTransId="{D744EFE3-D747-458B-85FD-D269317D558D}"/>
    <dgm:cxn modelId="{F70A4E0A-8634-47F8-8BF1-ADA69EEB3FDB}" type="presOf" srcId="{3829DD61-56EC-42F5-8705-475D0BBAE626}" destId="{9BF31E76-01DC-4960-8DFF-ABFF9085FF96}" srcOrd="1" destOrd="0" presId="urn:microsoft.com/office/officeart/2005/8/layout/cycle8"/>
    <dgm:cxn modelId="{4D7CBC17-E541-4534-BDD2-D8EF2EC4A14A}" type="presOf" srcId="{81F81683-8484-4020-8638-ECDD2EA7D99F}" destId="{7636413A-9081-4C08-9C4D-28FABD3A32B8}" srcOrd="0" destOrd="0" presId="urn:microsoft.com/office/officeart/2005/8/layout/cycle8"/>
    <dgm:cxn modelId="{9D513A19-A041-49DC-B637-A10582765704}" type="presOf" srcId="{278ACA30-1B7A-4D2E-A48F-4795607DDBFB}" destId="{FDAF2146-7C72-4857-9FD6-AC3421F65D08}" srcOrd="0" destOrd="0" presId="urn:microsoft.com/office/officeart/2005/8/layout/cycle8"/>
    <dgm:cxn modelId="{1E416B1D-8604-41B2-B4EE-463AB59C7DF4}" srcId="{549DA038-A380-4844-8C23-E538AFB80839}" destId="{81F81683-8484-4020-8638-ECDD2EA7D99F}" srcOrd="0" destOrd="0" parTransId="{23A78718-C95D-4EE5-AF96-3313B23BB703}" sibTransId="{AB480697-3EC7-4831-B55F-398758823117}"/>
    <dgm:cxn modelId="{AD8C4E24-8CB5-47E5-B33E-BBCD6AD7C563}" type="presOf" srcId="{A13A9B37-4D73-4AD8-80D7-34105598781C}" destId="{1085879D-D20C-411D-B9E0-A6F3FBF30D57}" srcOrd="1" destOrd="0" presId="urn:microsoft.com/office/officeart/2005/8/layout/cycle8"/>
    <dgm:cxn modelId="{22CACA28-B0D9-4472-88A6-B11A6B621CBD}" type="presOf" srcId="{81F81683-8484-4020-8638-ECDD2EA7D99F}" destId="{26EE21BE-C3C9-4E19-BC12-7747A980BCAB}" srcOrd="1" destOrd="0" presId="urn:microsoft.com/office/officeart/2005/8/layout/cycle8"/>
    <dgm:cxn modelId="{C6D42831-C208-4EF6-9042-45A85862DFEF}" type="presOf" srcId="{6836D980-8F5D-4702-8653-D5F30695196B}" destId="{97481614-27EF-49C4-AC40-32F738460ACA}" srcOrd="0" destOrd="0" presId="urn:microsoft.com/office/officeart/2005/8/layout/cycle8"/>
    <dgm:cxn modelId="{41ACA74E-5E7B-462F-BE8D-1653FFDB78C0}" srcId="{549DA038-A380-4844-8C23-E538AFB80839}" destId="{6836D980-8F5D-4702-8653-D5F30695196B}" srcOrd="3" destOrd="0" parTransId="{39CDE211-37C2-4D43-A776-3BDD5592D2EF}" sibTransId="{D6502C53-A890-44B0-A8E8-DB6972FD8318}"/>
    <dgm:cxn modelId="{7AC07259-4A8C-4245-B56C-C0E83B4BF0E6}" type="presOf" srcId="{549DA038-A380-4844-8C23-E538AFB80839}" destId="{82CCFFE0-6F61-4EBB-921C-3783F7D30905}" srcOrd="0" destOrd="0" presId="urn:microsoft.com/office/officeart/2005/8/layout/cycle8"/>
    <dgm:cxn modelId="{D7D7FBA0-88EB-4144-9763-51F0FE4ACC20}" type="presOf" srcId="{278ACA30-1B7A-4D2E-A48F-4795607DDBFB}" destId="{F5AD9731-DAF5-4BC7-B04A-98FC09572AC3}" srcOrd="1" destOrd="0" presId="urn:microsoft.com/office/officeart/2005/8/layout/cycle8"/>
    <dgm:cxn modelId="{E149DDA9-6ADB-4509-AE4A-88172F3391CD}" type="presOf" srcId="{3829DD61-56EC-42F5-8705-475D0BBAE626}" destId="{C3A4D20F-C792-4B0B-A8DB-8D8935901EE4}" srcOrd="0" destOrd="0" presId="urn:microsoft.com/office/officeart/2005/8/layout/cycle8"/>
    <dgm:cxn modelId="{DB2706C6-3AA4-4647-A5D6-E51D0F93CBA9}" type="presOf" srcId="{6836D980-8F5D-4702-8653-D5F30695196B}" destId="{26A3D053-EE37-4126-9411-1F967806228F}" srcOrd="1" destOrd="0" presId="urn:microsoft.com/office/officeart/2005/8/layout/cycle8"/>
    <dgm:cxn modelId="{8968FFC6-45F8-4246-973B-6CB0D9D87925}" srcId="{549DA038-A380-4844-8C23-E538AFB80839}" destId="{3829DD61-56EC-42F5-8705-475D0BBAE626}" srcOrd="1" destOrd="0" parTransId="{EEF9C097-05AF-4115-A312-0DE9B59A4D91}" sibTransId="{9E767991-165A-4135-9D84-F36A6C49EA2A}"/>
    <dgm:cxn modelId="{62D029D1-AC84-4EA1-A98A-EB8E41D5CD4E}" srcId="{549DA038-A380-4844-8C23-E538AFB80839}" destId="{A13A9B37-4D73-4AD8-80D7-34105598781C}" srcOrd="4" destOrd="0" parTransId="{D2E91AFF-0F2B-4AC7-BCB9-961B524C3E2A}" sibTransId="{846868E8-FD6D-4C3A-8F77-1CDD5F6D78AF}"/>
    <dgm:cxn modelId="{5F8A94F7-82A5-4822-B316-88BF474D59BD}" type="presOf" srcId="{A13A9B37-4D73-4AD8-80D7-34105598781C}" destId="{8EF7FB63-7E1C-45F3-8C56-D8092B1F073B}" srcOrd="0" destOrd="0" presId="urn:microsoft.com/office/officeart/2005/8/layout/cycle8"/>
    <dgm:cxn modelId="{AE1FA46A-2404-44A8-B476-FD5EDA415115}" type="presParOf" srcId="{82CCFFE0-6F61-4EBB-921C-3783F7D30905}" destId="{7636413A-9081-4C08-9C4D-28FABD3A32B8}" srcOrd="0" destOrd="0" presId="urn:microsoft.com/office/officeart/2005/8/layout/cycle8"/>
    <dgm:cxn modelId="{2AA0E59E-DFED-4A12-AC63-4BF95FB04CA3}" type="presParOf" srcId="{82CCFFE0-6F61-4EBB-921C-3783F7D30905}" destId="{4B313C53-A3C5-42B6-A6B0-8E32E380AAB5}" srcOrd="1" destOrd="0" presId="urn:microsoft.com/office/officeart/2005/8/layout/cycle8"/>
    <dgm:cxn modelId="{68F3B3AA-2B70-4719-B105-896446291804}" type="presParOf" srcId="{82CCFFE0-6F61-4EBB-921C-3783F7D30905}" destId="{6D74A0B4-2A97-43DE-B244-6EF4E79B70E7}" srcOrd="2" destOrd="0" presId="urn:microsoft.com/office/officeart/2005/8/layout/cycle8"/>
    <dgm:cxn modelId="{96F6592F-B357-4970-8470-3F4A7DDE39F1}" type="presParOf" srcId="{82CCFFE0-6F61-4EBB-921C-3783F7D30905}" destId="{26EE21BE-C3C9-4E19-BC12-7747A980BCAB}" srcOrd="3" destOrd="0" presId="urn:microsoft.com/office/officeart/2005/8/layout/cycle8"/>
    <dgm:cxn modelId="{2A339D30-F126-4478-81F4-45709D2087CD}" type="presParOf" srcId="{82CCFFE0-6F61-4EBB-921C-3783F7D30905}" destId="{C3A4D20F-C792-4B0B-A8DB-8D8935901EE4}" srcOrd="4" destOrd="0" presId="urn:microsoft.com/office/officeart/2005/8/layout/cycle8"/>
    <dgm:cxn modelId="{D88FDE9F-AD5C-48D6-AA57-4E893FBE075B}" type="presParOf" srcId="{82CCFFE0-6F61-4EBB-921C-3783F7D30905}" destId="{655B7814-8290-47F2-98CE-AC898E196346}" srcOrd="5" destOrd="0" presId="urn:microsoft.com/office/officeart/2005/8/layout/cycle8"/>
    <dgm:cxn modelId="{2D97EB3D-5724-4363-89CF-8E5E3695D6CD}" type="presParOf" srcId="{82CCFFE0-6F61-4EBB-921C-3783F7D30905}" destId="{A5A3AE6D-667B-44D6-8172-7FCFE736DE62}" srcOrd="6" destOrd="0" presId="urn:microsoft.com/office/officeart/2005/8/layout/cycle8"/>
    <dgm:cxn modelId="{9EEBEEDA-6772-40A8-8E88-43E35FAE2953}" type="presParOf" srcId="{82CCFFE0-6F61-4EBB-921C-3783F7D30905}" destId="{9BF31E76-01DC-4960-8DFF-ABFF9085FF96}" srcOrd="7" destOrd="0" presId="urn:microsoft.com/office/officeart/2005/8/layout/cycle8"/>
    <dgm:cxn modelId="{2FD6CA6B-44C9-4ACB-B855-3CBE8623577D}" type="presParOf" srcId="{82CCFFE0-6F61-4EBB-921C-3783F7D30905}" destId="{FDAF2146-7C72-4857-9FD6-AC3421F65D08}" srcOrd="8" destOrd="0" presId="urn:microsoft.com/office/officeart/2005/8/layout/cycle8"/>
    <dgm:cxn modelId="{313925C3-B6D0-466B-9CA1-99604E7E4C21}" type="presParOf" srcId="{82CCFFE0-6F61-4EBB-921C-3783F7D30905}" destId="{D943492C-7D50-46BD-9267-629F8D4027B4}" srcOrd="9" destOrd="0" presId="urn:microsoft.com/office/officeart/2005/8/layout/cycle8"/>
    <dgm:cxn modelId="{9750AC90-9150-4A69-97F2-47B75AF62A8D}" type="presParOf" srcId="{82CCFFE0-6F61-4EBB-921C-3783F7D30905}" destId="{E0DFC6F9-F8C8-4B92-AA81-5DCFFF998D18}" srcOrd="10" destOrd="0" presId="urn:microsoft.com/office/officeart/2005/8/layout/cycle8"/>
    <dgm:cxn modelId="{69A2B4E1-9BA2-4E50-8BED-32E735CA0EB4}" type="presParOf" srcId="{82CCFFE0-6F61-4EBB-921C-3783F7D30905}" destId="{F5AD9731-DAF5-4BC7-B04A-98FC09572AC3}" srcOrd="11" destOrd="0" presId="urn:microsoft.com/office/officeart/2005/8/layout/cycle8"/>
    <dgm:cxn modelId="{68AC23B1-278F-4CB5-8F4D-64446A24C850}" type="presParOf" srcId="{82CCFFE0-6F61-4EBB-921C-3783F7D30905}" destId="{97481614-27EF-49C4-AC40-32F738460ACA}" srcOrd="12" destOrd="0" presId="urn:microsoft.com/office/officeart/2005/8/layout/cycle8"/>
    <dgm:cxn modelId="{55AEFD48-95D4-4599-B1E0-AAB87132E54D}" type="presParOf" srcId="{82CCFFE0-6F61-4EBB-921C-3783F7D30905}" destId="{1E3E567B-5FFA-451D-9439-5D82376F9C68}" srcOrd="13" destOrd="0" presId="urn:microsoft.com/office/officeart/2005/8/layout/cycle8"/>
    <dgm:cxn modelId="{C189086D-F06D-4DEC-BAB2-AC2EB99E3DD5}" type="presParOf" srcId="{82CCFFE0-6F61-4EBB-921C-3783F7D30905}" destId="{ED717E0D-20FE-4CFC-8403-F2641EF2C83F}" srcOrd="14" destOrd="0" presId="urn:microsoft.com/office/officeart/2005/8/layout/cycle8"/>
    <dgm:cxn modelId="{13450201-4043-4F79-AF9C-5C34B7560EBC}" type="presParOf" srcId="{82CCFFE0-6F61-4EBB-921C-3783F7D30905}" destId="{26A3D053-EE37-4126-9411-1F967806228F}" srcOrd="15" destOrd="0" presId="urn:microsoft.com/office/officeart/2005/8/layout/cycle8"/>
    <dgm:cxn modelId="{F1AC226F-05C7-40D1-99D0-8F98B31E3FD0}" type="presParOf" srcId="{82CCFFE0-6F61-4EBB-921C-3783F7D30905}" destId="{8EF7FB63-7E1C-45F3-8C56-D8092B1F073B}" srcOrd="16" destOrd="0" presId="urn:microsoft.com/office/officeart/2005/8/layout/cycle8"/>
    <dgm:cxn modelId="{044ECF8F-8A5C-4441-8455-9219FD8049DB}" type="presParOf" srcId="{82CCFFE0-6F61-4EBB-921C-3783F7D30905}" destId="{1886041D-6C7A-4410-AB4A-EC4D7F5E3A59}" srcOrd="17" destOrd="0" presId="urn:microsoft.com/office/officeart/2005/8/layout/cycle8"/>
    <dgm:cxn modelId="{81374D5B-3A8E-4178-B691-D25504E7D62E}" type="presParOf" srcId="{82CCFFE0-6F61-4EBB-921C-3783F7D30905}" destId="{983017E7-A85C-4B33-8991-C40404B568CA}" srcOrd="18" destOrd="0" presId="urn:microsoft.com/office/officeart/2005/8/layout/cycle8"/>
    <dgm:cxn modelId="{3C675410-2B93-4FF5-8153-AA1D08436D7B}" type="presParOf" srcId="{82CCFFE0-6F61-4EBB-921C-3783F7D30905}" destId="{1085879D-D20C-411D-B9E0-A6F3FBF30D57}" srcOrd="19" destOrd="0" presId="urn:microsoft.com/office/officeart/2005/8/layout/cycle8"/>
    <dgm:cxn modelId="{95DE4A2D-FCB6-4C64-9666-B45B81E8CB7C}" type="presParOf" srcId="{82CCFFE0-6F61-4EBB-921C-3783F7D30905}" destId="{CE99156C-6DB9-45F1-86CF-93F095FA56D4}" srcOrd="20" destOrd="0" presId="urn:microsoft.com/office/officeart/2005/8/layout/cycle8"/>
    <dgm:cxn modelId="{5A4845D4-4C79-498B-844E-B92C06BF67C1}" type="presParOf" srcId="{82CCFFE0-6F61-4EBB-921C-3783F7D30905}" destId="{13E6DB28-78C7-46CB-BB0E-AEB510641793}" srcOrd="21" destOrd="0" presId="urn:microsoft.com/office/officeart/2005/8/layout/cycle8"/>
    <dgm:cxn modelId="{063C6E01-A20D-46A8-8703-161085050294}" type="presParOf" srcId="{82CCFFE0-6F61-4EBB-921C-3783F7D30905}" destId="{B8A34481-6461-4616-852E-FE6A8CFA5983}" srcOrd="22" destOrd="0" presId="urn:microsoft.com/office/officeart/2005/8/layout/cycle8"/>
    <dgm:cxn modelId="{71C72162-EFF4-46C5-98B3-4787F484E88A}" type="presParOf" srcId="{82CCFFE0-6F61-4EBB-921C-3783F7D30905}" destId="{93407CB7-9299-4952-8DA9-BB42A3000565}" srcOrd="23" destOrd="0" presId="urn:microsoft.com/office/officeart/2005/8/layout/cycle8"/>
    <dgm:cxn modelId="{2271720B-6040-4DDC-8D57-982E6892AA76}" type="presParOf" srcId="{82CCFFE0-6F61-4EBB-921C-3783F7D30905}" destId="{717A0F81-F2C1-4C2F-A7D1-93F2B1E1E324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1668AE3-854A-4E49-9846-2B5C1B6DA869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B69E7CC-8E56-4ABB-8FA8-5293A62E008C}">
      <dgm:prSet/>
      <dgm:spPr/>
      <dgm:t>
        <a:bodyPr/>
        <a:lstStyle/>
        <a:p>
          <a:r>
            <a:rPr lang="en-US"/>
            <a:t>Other Service Provided to Residents</a:t>
          </a:r>
        </a:p>
      </dgm:t>
    </dgm:pt>
    <dgm:pt modelId="{E3CAEDE8-33FA-41EB-A1FD-DE4C5C91EBA1}" type="parTrans" cxnId="{1F6727BE-C063-41E5-AAF9-652191328560}">
      <dgm:prSet/>
      <dgm:spPr/>
      <dgm:t>
        <a:bodyPr/>
        <a:lstStyle/>
        <a:p>
          <a:endParaRPr lang="en-US"/>
        </a:p>
      </dgm:t>
    </dgm:pt>
    <dgm:pt modelId="{03259281-4E81-43A7-9B58-D98878B1524B}" type="sibTrans" cxnId="{1F6727BE-C063-41E5-AAF9-652191328560}">
      <dgm:prSet/>
      <dgm:spPr/>
      <dgm:t>
        <a:bodyPr/>
        <a:lstStyle/>
        <a:p>
          <a:endParaRPr lang="en-US"/>
        </a:p>
      </dgm:t>
    </dgm:pt>
    <dgm:pt modelId="{7966A6A4-2AB1-4AB0-B663-A8D69F233E2A}">
      <dgm:prSet/>
      <dgm:spPr/>
      <dgm:t>
        <a:bodyPr/>
        <a:lstStyle/>
        <a:p>
          <a:r>
            <a:rPr lang="en-US"/>
            <a:t>Self-Sufficiency Program – 115 residents enrolled</a:t>
          </a:r>
        </a:p>
      </dgm:t>
    </dgm:pt>
    <dgm:pt modelId="{BB1CB2B4-A09A-4F9D-B69C-83A023D3F80A}" type="parTrans" cxnId="{DECDE6AF-08B2-4848-9A21-D33023CB7853}">
      <dgm:prSet/>
      <dgm:spPr/>
      <dgm:t>
        <a:bodyPr/>
        <a:lstStyle/>
        <a:p>
          <a:endParaRPr lang="en-US"/>
        </a:p>
      </dgm:t>
    </dgm:pt>
    <dgm:pt modelId="{BFAAD8AD-B177-4EC4-B84E-965DB8FED6BF}" type="sibTrans" cxnId="{DECDE6AF-08B2-4848-9A21-D33023CB7853}">
      <dgm:prSet/>
      <dgm:spPr/>
      <dgm:t>
        <a:bodyPr/>
        <a:lstStyle/>
        <a:p>
          <a:endParaRPr lang="en-US"/>
        </a:p>
      </dgm:t>
    </dgm:pt>
    <dgm:pt modelId="{E6585D8E-9CC9-4764-8BAD-030E2257BF3E}">
      <dgm:prSet/>
      <dgm:spPr/>
      <dgm:t>
        <a:bodyPr/>
        <a:lstStyle/>
        <a:p>
          <a:r>
            <a:rPr lang="en-US"/>
            <a:t>Supported Employment – 15 residents enrolled</a:t>
          </a:r>
        </a:p>
      </dgm:t>
    </dgm:pt>
    <dgm:pt modelId="{BE42D9EE-9B4F-420A-B7F3-1CFDB3CB1B9D}" type="parTrans" cxnId="{6A17AFA3-FC0F-4006-8831-1722CA88BD19}">
      <dgm:prSet/>
      <dgm:spPr/>
      <dgm:t>
        <a:bodyPr/>
        <a:lstStyle/>
        <a:p>
          <a:endParaRPr lang="en-US"/>
        </a:p>
      </dgm:t>
    </dgm:pt>
    <dgm:pt modelId="{515BF58C-DADE-48BB-8FF5-C18396746D4F}" type="sibTrans" cxnId="{6A17AFA3-FC0F-4006-8831-1722CA88BD19}">
      <dgm:prSet/>
      <dgm:spPr/>
      <dgm:t>
        <a:bodyPr/>
        <a:lstStyle/>
        <a:p>
          <a:endParaRPr lang="en-US"/>
        </a:p>
      </dgm:t>
    </dgm:pt>
    <dgm:pt modelId="{3309DE1B-02C6-4191-BC90-BFE2CFB4B103}">
      <dgm:prSet/>
      <dgm:spPr/>
      <dgm:t>
        <a:bodyPr/>
        <a:lstStyle/>
        <a:p>
          <a:r>
            <a:rPr lang="en-US"/>
            <a:t>Housing Development and Preservation</a:t>
          </a:r>
        </a:p>
      </dgm:t>
    </dgm:pt>
    <dgm:pt modelId="{F372011C-96B1-4BA1-AC4E-1F2C4E65CE7E}" type="parTrans" cxnId="{28C085E3-AE64-4354-981B-3DB724628051}">
      <dgm:prSet/>
      <dgm:spPr/>
      <dgm:t>
        <a:bodyPr/>
        <a:lstStyle/>
        <a:p>
          <a:endParaRPr lang="en-US"/>
        </a:p>
      </dgm:t>
    </dgm:pt>
    <dgm:pt modelId="{CCEDA026-FA4F-4FA5-B781-B88A972B321D}" type="sibTrans" cxnId="{28C085E3-AE64-4354-981B-3DB724628051}">
      <dgm:prSet/>
      <dgm:spPr/>
      <dgm:t>
        <a:bodyPr/>
        <a:lstStyle/>
        <a:p>
          <a:endParaRPr lang="en-US"/>
        </a:p>
      </dgm:t>
    </dgm:pt>
    <dgm:pt modelId="{FDB0C7B9-FE40-47E2-A1CF-714301F6FF02}">
      <dgm:prSet/>
      <dgm:spPr/>
      <dgm:t>
        <a:bodyPr/>
        <a:lstStyle/>
        <a:p>
          <a:r>
            <a:rPr lang="en-US"/>
            <a:t>New Affordable Housing Development</a:t>
          </a:r>
        </a:p>
      </dgm:t>
    </dgm:pt>
    <dgm:pt modelId="{5A197D89-4823-48EA-BDD1-C2690C11B95B}" type="parTrans" cxnId="{7E68D172-7223-497D-A8D7-36B08F8A505A}">
      <dgm:prSet/>
      <dgm:spPr/>
      <dgm:t>
        <a:bodyPr/>
        <a:lstStyle/>
        <a:p>
          <a:endParaRPr lang="en-US"/>
        </a:p>
      </dgm:t>
    </dgm:pt>
    <dgm:pt modelId="{322960C9-9960-4DF8-87B9-B907D5CDCA75}" type="sibTrans" cxnId="{7E68D172-7223-497D-A8D7-36B08F8A505A}">
      <dgm:prSet/>
      <dgm:spPr/>
      <dgm:t>
        <a:bodyPr/>
        <a:lstStyle/>
        <a:p>
          <a:endParaRPr lang="en-US"/>
        </a:p>
      </dgm:t>
    </dgm:pt>
    <dgm:pt modelId="{F336E82C-74A5-49A0-B92A-FF9107E7D6E9}">
      <dgm:prSet/>
      <dgm:spPr/>
      <dgm:t>
        <a:bodyPr/>
        <a:lstStyle/>
        <a:p>
          <a:r>
            <a:rPr lang="en-US"/>
            <a:t>Fruitvale Housing – 54 rental units</a:t>
          </a:r>
        </a:p>
      </dgm:t>
    </dgm:pt>
    <dgm:pt modelId="{348EE4CB-F41F-464A-9459-E57EAAFC563A}" type="parTrans" cxnId="{AD322078-33DA-4C6D-AADA-05E3596401C6}">
      <dgm:prSet/>
      <dgm:spPr/>
      <dgm:t>
        <a:bodyPr/>
        <a:lstStyle/>
        <a:p>
          <a:endParaRPr lang="en-US"/>
        </a:p>
      </dgm:t>
    </dgm:pt>
    <dgm:pt modelId="{662CEB74-6AAC-4182-8C17-5C9BCB23111F}" type="sibTrans" cxnId="{AD322078-33DA-4C6D-AADA-05E3596401C6}">
      <dgm:prSet/>
      <dgm:spPr/>
      <dgm:t>
        <a:bodyPr/>
        <a:lstStyle/>
        <a:p>
          <a:endParaRPr lang="en-US"/>
        </a:p>
      </dgm:t>
    </dgm:pt>
    <dgm:pt modelId="{9BFD7FB1-6CE1-4996-B5BF-4D5CE2428A6A}">
      <dgm:prSet/>
      <dgm:spPr/>
      <dgm:t>
        <a:bodyPr/>
        <a:lstStyle/>
        <a:p>
          <a:r>
            <a:rPr lang="en-US"/>
            <a:t>Cosecha Court II, Phase III – 64 beds for seasonal farmworkers</a:t>
          </a:r>
        </a:p>
      </dgm:t>
    </dgm:pt>
    <dgm:pt modelId="{AFE24859-ACB8-4BBE-A2DF-3D697CE19012}" type="parTrans" cxnId="{AED79334-AAF7-400E-A129-203FBD75FAA7}">
      <dgm:prSet/>
      <dgm:spPr/>
      <dgm:t>
        <a:bodyPr/>
        <a:lstStyle/>
        <a:p>
          <a:endParaRPr lang="en-US"/>
        </a:p>
      </dgm:t>
    </dgm:pt>
    <dgm:pt modelId="{30E6537A-1807-4EA6-AFC3-9765EAB42208}" type="sibTrans" cxnId="{AED79334-AAF7-400E-A129-203FBD75FAA7}">
      <dgm:prSet/>
      <dgm:spPr/>
      <dgm:t>
        <a:bodyPr/>
        <a:lstStyle/>
        <a:p>
          <a:endParaRPr lang="en-US"/>
        </a:p>
      </dgm:t>
    </dgm:pt>
    <dgm:pt modelId="{81CD1F8D-F4D3-4190-BF05-3131B2CC639C}">
      <dgm:prSet/>
      <dgm:spPr/>
      <dgm:t>
        <a:bodyPr/>
        <a:lstStyle/>
        <a:p>
          <a:r>
            <a:rPr lang="en-US"/>
            <a:t>Acquisition and Preservation</a:t>
          </a:r>
        </a:p>
      </dgm:t>
    </dgm:pt>
    <dgm:pt modelId="{98439A8A-974E-40F7-AB94-3C405E6B62E9}" type="parTrans" cxnId="{9B66C072-4CB9-45B0-9533-0B60590D1929}">
      <dgm:prSet/>
      <dgm:spPr/>
      <dgm:t>
        <a:bodyPr/>
        <a:lstStyle/>
        <a:p>
          <a:endParaRPr lang="en-US"/>
        </a:p>
      </dgm:t>
    </dgm:pt>
    <dgm:pt modelId="{FC4F50D6-B74A-413C-B807-B9A5020F73E6}" type="sibTrans" cxnId="{9B66C072-4CB9-45B0-9533-0B60590D1929}">
      <dgm:prSet/>
      <dgm:spPr/>
      <dgm:t>
        <a:bodyPr/>
        <a:lstStyle/>
        <a:p>
          <a:endParaRPr lang="en-US"/>
        </a:p>
      </dgm:t>
    </dgm:pt>
    <dgm:pt modelId="{8FBB6429-676F-4577-BB28-48E6D97E7A22}">
      <dgm:prSet/>
      <dgm:spPr/>
      <dgm:t>
        <a:bodyPr/>
        <a:lstStyle/>
        <a:p>
          <a:r>
            <a:rPr lang="en-US"/>
            <a:t>Rainier Vista – 40 rental units</a:t>
          </a:r>
        </a:p>
      </dgm:t>
    </dgm:pt>
    <dgm:pt modelId="{E35ED1E6-A626-49E0-B324-1232758C1FDB}" type="parTrans" cxnId="{CD35F3F5-A817-49C7-ADE1-122A6B297DFF}">
      <dgm:prSet/>
      <dgm:spPr/>
      <dgm:t>
        <a:bodyPr/>
        <a:lstStyle/>
        <a:p>
          <a:endParaRPr lang="en-US"/>
        </a:p>
      </dgm:t>
    </dgm:pt>
    <dgm:pt modelId="{987A83DB-E4F9-4153-9868-D076A21435BF}" type="sibTrans" cxnId="{CD35F3F5-A817-49C7-ADE1-122A6B297DFF}">
      <dgm:prSet/>
      <dgm:spPr/>
      <dgm:t>
        <a:bodyPr/>
        <a:lstStyle/>
        <a:p>
          <a:endParaRPr lang="en-US"/>
        </a:p>
      </dgm:t>
    </dgm:pt>
    <dgm:pt modelId="{7D6A4D0B-85D7-4C11-B687-374135400A84}">
      <dgm:prSet/>
      <dgm:spPr/>
      <dgm:t>
        <a:bodyPr/>
        <a:lstStyle/>
        <a:p>
          <a:r>
            <a:rPr lang="en-US"/>
            <a:t>Zillah Gardens – 24 rental units</a:t>
          </a:r>
        </a:p>
      </dgm:t>
    </dgm:pt>
    <dgm:pt modelId="{89C660DA-80C7-4601-87D1-5D44C1A35BEA}" type="parTrans" cxnId="{F9E2FD61-81EC-4E85-84D2-496A2A0FE021}">
      <dgm:prSet/>
      <dgm:spPr/>
      <dgm:t>
        <a:bodyPr/>
        <a:lstStyle/>
        <a:p>
          <a:endParaRPr lang="en-US"/>
        </a:p>
      </dgm:t>
    </dgm:pt>
    <dgm:pt modelId="{4B374306-8682-4E20-B416-702056996941}" type="sibTrans" cxnId="{F9E2FD61-81EC-4E85-84D2-496A2A0FE021}">
      <dgm:prSet/>
      <dgm:spPr/>
      <dgm:t>
        <a:bodyPr/>
        <a:lstStyle/>
        <a:p>
          <a:endParaRPr lang="en-US"/>
        </a:p>
      </dgm:t>
    </dgm:pt>
    <dgm:pt modelId="{3C34DFA2-61B6-47CA-9EBC-7EA570C9A31E}">
      <dgm:prSet/>
      <dgm:spPr/>
      <dgm:t>
        <a:bodyPr/>
        <a:lstStyle/>
        <a:p>
          <a:r>
            <a:rPr lang="en-US"/>
            <a:t>Meadows Annex – 20 rental units </a:t>
          </a:r>
        </a:p>
      </dgm:t>
    </dgm:pt>
    <dgm:pt modelId="{6E6CCB8B-6422-4031-A32B-AC37EDE68153}" type="parTrans" cxnId="{44EAF404-BA4A-4F61-8564-EB320547E52E}">
      <dgm:prSet/>
      <dgm:spPr/>
      <dgm:t>
        <a:bodyPr/>
        <a:lstStyle/>
        <a:p>
          <a:endParaRPr lang="en-US"/>
        </a:p>
      </dgm:t>
    </dgm:pt>
    <dgm:pt modelId="{F5C2C9D2-6172-47DF-8274-429689572387}" type="sibTrans" cxnId="{44EAF404-BA4A-4F61-8564-EB320547E52E}">
      <dgm:prSet/>
      <dgm:spPr/>
      <dgm:t>
        <a:bodyPr/>
        <a:lstStyle/>
        <a:p>
          <a:endParaRPr lang="en-US"/>
        </a:p>
      </dgm:t>
    </dgm:pt>
    <dgm:pt modelId="{0739C500-79DC-45AE-95BE-5DF94E8E89D1}" type="pres">
      <dgm:prSet presAssocID="{51668AE3-854A-4E49-9846-2B5C1B6DA869}" presName="linear" presStyleCnt="0">
        <dgm:presLayoutVars>
          <dgm:dir/>
          <dgm:animLvl val="lvl"/>
          <dgm:resizeHandles val="exact"/>
        </dgm:presLayoutVars>
      </dgm:prSet>
      <dgm:spPr/>
    </dgm:pt>
    <dgm:pt modelId="{B783C4DA-2ECE-49DD-BDAF-3956ADFFA0BF}" type="pres">
      <dgm:prSet presAssocID="{CB69E7CC-8E56-4ABB-8FA8-5293A62E008C}" presName="parentLin" presStyleCnt="0"/>
      <dgm:spPr/>
    </dgm:pt>
    <dgm:pt modelId="{3F2F20F2-8230-4F05-881C-F0CA725BB650}" type="pres">
      <dgm:prSet presAssocID="{CB69E7CC-8E56-4ABB-8FA8-5293A62E008C}" presName="parentLeftMargin" presStyleLbl="node1" presStyleIdx="0" presStyleCnt="2"/>
      <dgm:spPr/>
    </dgm:pt>
    <dgm:pt modelId="{7D3165FA-3684-4005-AA38-D7D25239EC71}" type="pres">
      <dgm:prSet presAssocID="{CB69E7CC-8E56-4ABB-8FA8-5293A62E008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0466E68-A763-4759-8951-4EDA06FBD66A}" type="pres">
      <dgm:prSet presAssocID="{CB69E7CC-8E56-4ABB-8FA8-5293A62E008C}" presName="negativeSpace" presStyleCnt="0"/>
      <dgm:spPr/>
    </dgm:pt>
    <dgm:pt modelId="{A9C6D48E-F5B4-49BD-A28D-52F7AEE14D3E}" type="pres">
      <dgm:prSet presAssocID="{CB69E7CC-8E56-4ABB-8FA8-5293A62E008C}" presName="childText" presStyleLbl="conFgAcc1" presStyleIdx="0" presStyleCnt="2">
        <dgm:presLayoutVars>
          <dgm:bulletEnabled val="1"/>
        </dgm:presLayoutVars>
      </dgm:prSet>
      <dgm:spPr/>
    </dgm:pt>
    <dgm:pt modelId="{EA3E3017-72A3-4F9F-BED9-03414B57EC1C}" type="pres">
      <dgm:prSet presAssocID="{03259281-4E81-43A7-9B58-D98878B1524B}" presName="spaceBetweenRectangles" presStyleCnt="0"/>
      <dgm:spPr/>
    </dgm:pt>
    <dgm:pt modelId="{20E6A7C6-C679-4600-8B6B-F71CED58320D}" type="pres">
      <dgm:prSet presAssocID="{3309DE1B-02C6-4191-BC90-BFE2CFB4B103}" presName="parentLin" presStyleCnt="0"/>
      <dgm:spPr/>
    </dgm:pt>
    <dgm:pt modelId="{98F6737B-F31C-4FAC-A45D-F48CDBD6BCD5}" type="pres">
      <dgm:prSet presAssocID="{3309DE1B-02C6-4191-BC90-BFE2CFB4B103}" presName="parentLeftMargin" presStyleLbl="node1" presStyleIdx="0" presStyleCnt="2"/>
      <dgm:spPr/>
    </dgm:pt>
    <dgm:pt modelId="{C860E4D4-3C7B-4002-9D6D-33C876DEBC60}" type="pres">
      <dgm:prSet presAssocID="{3309DE1B-02C6-4191-BC90-BFE2CFB4B103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73AD1E9E-1A92-4119-B707-CBDC14C0BFE6}" type="pres">
      <dgm:prSet presAssocID="{3309DE1B-02C6-4191-BC90-BFE2CFB4B103}" presName="negativeSpace" presStyleCnt="0"/>
      <dgm:spPr/>
    </dgm:pt>
    <dgm:pt modelId="{85FDE75E-41AE-4D3B-9630-BA8103BA7681}" type="pres">
      <dgm:prSet presAssocID="{3309DE1B-02C6-4191-BC90-BFE2CFB4B103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44EAF404-BA4A-4F61-8564-EB320547E52E}" srcId="{81CD1F8D-F4D3-4190-BF05-3131B2CC639C}" destId="{3C34DFA2-61B6-47CA-9EBC-7EA570C9A31E}" srcOrd="2" destOrd="0" parTransId="{6E6CCB8B-6422-4031-A32B-AC37EDE68153}" sibTransId="{F5C2C9D2-6172-47DF-8274-429689572387}"/>
    <dgm:cxn modelId="{8D839B1F-BA2F-4B3C-9E3C-4076D3A31C3D}" type="presOf" srcId="{81CD1F8D-F4D3-4190-BF05-3131B2CC639C}" destId="{85FDE75E-41AE-4D3B-9630-BA8103BA7681}" srcOrd="0" destOrd="3" presId="urn:microsoft.com/office/officeart/2005/8/layout/list1"/>
    <dgm:cxn modelId="{4156D020-BEDC-4400-B9C5-2459E106FF76}" type="presOf" srcId="{51668AE3-854A-4E49-9846-2B5C1B6DA869}" destId="{0739C500-79DC-45AE-95BE-5DF94E8E89D1}" srcOrd="0" destOrd="0" presId="urn:microsoft.com/office/officeart/2005/8/layout/list1"/>
    <dgm:cxn modelId="{528A7C29-8F07-4BB7-8C50-FB7E0DF23E33}" type="presOf" srcId="{E6585D8E-9CC9-4764-8BAD-030E2257BF3E}" destId="{A9C6D48E-F5B4-49BD-A28D-52F7AEE14D3E}" srcOrd="0" destOrd="1" presId="urn:microsoft.com/office/officeart/2005/8/layout/list1"/>
    <dgm:cxn modelId="{AED79334-AAF7-400E-A129-203FBD75FAA7}" srcId="{FDB0C7B9-FE40-47E2-A1CF-714301F6FF02}" destId="{9BFD7FB1-6CE1-4996-B5BF-4D5CE2428A6A}" srcOrd="1" destOrd="0" parTransId="{AFE24859-ACB8-4BBE-A2DF-3D697CE19012}" sibTransId="{30E6537A-1807-4EA6-AFC3-9765EAB42208}"/>
    <dgm:cxn modelId="{9BE5DD3B-468B-4328-9AF7-B862BDD231FE}" type="presOf" srcId="{7D6A4D0B-85D7-4C11-B687-374135400A84}" destId="{85FDE75E-41AE-4D3B-9630-BA8103BA7681}" srcOrd="0" destOrd="5" presId="urn:microsoft.com/office/officeart/2005/8/layout/list1"/>
    <dgm:cxn modelId="{F9E2FD61-81EC-4E85-84D2-496A2A0FE021}" srcId="{81CD1F8D-F4D3-4190-BF05-3131B2CC639C}" destId="{7D6A4D0B-85D7-4C11-B687-374135400A84}" srcOrd="1" destOrd="0" parTransId="{89C660DA-80C7-4601-87D1-5D44C1A35BEA}" sibTransId="{4B374306-8682-4E20-B416-702056996941}"/>
    <dgm:cxn modelId="{75729542-8E3C-467E-84C8-23D3AE152173}" type="presOf" srcId="{8FBB6429-676F-4577-BB28-48E6D97E7A22}" destId="{85FDE75E-41AE-4D3B-9630-BA8103BA7681}" srcOrd="0" destOrd="4" presId="urn:microsoft.com/office/officeart/2005/8/layout/list1"/>
    <dgm:cxn modelId="{2A8E2F43-F7BB-4FC9-9EC0-DA94517FBD7D}" type="presOf" srcId="{CB69E7CC-8E56-4ABB-8FA8-5293A62E008C}" destId="{7D3165FA-3684-4005-AA38-D7D25239EC71}" srcOrd="1" destOrd="0" presId="urn:microsoft.com/office/officeart/2005/8/layout/list1"/>
    <dgm:cxn modelId="{E420D050-B98E-456B-A8EC-B704FC49D5DA}" type="presOf" srcId="{CB69E7CC-8E56-4ABB-8FA8-5293A62E008C}" destId="{3F2F20F2-8230-4F05-881C-F0CA725BB650}" srcOrd="0" destOrd="0" presId="urn:microsoft.com/office/officeart/2005/8/layout/list1"/>
    <dgm:cxn modelId="{9B66C072-4CB9-45B0-9533-0B60590D1929}" srcId="{3309DE1B-02C6-4191-BC90-BFE2CFB4B103}" destId="{81CD1F8D-F4D3-4190-BF05-3131B2CC639C}" srcOrd="1" destOrd="0" parTransId="{98439A8A-974E-40F7-AB94-3C405E6B62E9}" sibTransId="{FC4F50D6-B74A-413C-B807-B9A5020F73E6}"/>
    <dgm:cxn modelId="{7E68D172-7223-497D-A8D7-36B08F8A505A}" srcId="{3309DE1B-02C6-4191-BC90-BFE2CFB4B103}" destId="{FDB0C7B9-FE40-47E2-A1CF-714301F6FF02}" srcOrd="0" destOrd="0" parTransId="{5A197D89-4823-48EA-BDD1-C2690C11B95B}" sibTransId="{322960C9-9960-4DF8-87B9-B907D5CDCA75}"/>
    <dgm:cxn modelId="{893A9077-8270-42EE-9B6A-B511255B1E78}" type="presOf" srcId="{F336E82C-74A5-49A0-B92A-FF9107E7D6E9}" destId="{85FDE75E-41AE-4D3B-9630-BA8103BA7681}" srcOrd="0" destOrd="1" presId="urn:microsoft.com/office/officeart/2005/8/layout/list1"/>
    <dgm:cxn modelId="{AD322078-33DA-4C6D-AADA-05E3596401C6}" srcId="{FDB0C7B9-FE40-47E2-A1CF-714301F6FF02}" destId="{F336E82C-74A5-49A0-B92A-FF9107E7D6E9}" srcOrd="0" destOrd="0" parTransId="{348EE4CB-F41F-464A-9459-E57EAAFC563A}" sibTransId="{662CEB74-6AAC-4182-8C17-5C9BCB23111F}"/>
    <dgm:cxn modelId="{72CC5883-66E0-46B9-A761-DFD24A37130A}" type="presOf" srcId="{3C34DFA2-61B6-47CA-9EBC-7EA570C9A31E}" destId="{85FDE75E-41AE-4D3B-9630-BA8103BA7681}" srcOrd="0" destOrd="6" presId="urn:microsoft.com/office/officeart/2005/8/layout/list1"/>
    <dgm:cxn modelId="{23733598-ACF9-4899-B8D5-3B67B04C02FD}" type="presOf" srcId="{9BFD7FB1-6CE1-4996-B5BF-4D5CE2428A6A}" destId="{85FDE75E-41AE-4D3B-9630-BA8103BA7681}" srcOrd="0" destOrd="2" presId="urn:microsoft.com/office/officeart/2005/8/layout/list1"/>
    <dgm:cxn modelId="{EA779998-0EB2-4A37-B7A8-4A019AB15FF7}" type="presOf" srcId="{7966A6A4-2AB1-4AB0-B663-A8D69F233E2A}" destId="{A9C6D48E-F5B4-49BD-A28D-52F7AEE14D3E}" srcOrd="0" destOrd="0" presId="urn:microsoft.com/office/officeart/2005/8/layout/list1"/>
    <dgm:cxn modelId="{76B680A3-EACC-4040-AC31-A9283AF23EFF}" type="presOf" srcId="{3309DE1B-02C6-4191-BC90-BFE2CFB4B103}" destId="{C860E4D4-3C7B-4002-9D6D-33C876DEBC60}" srcOrd="1" destOrd="0" presId="urn:microsoft.com/office/officeart/2005/8/layout/list1"/>
    <dgm:cxn modelId="{6A17AFA3-FC0F-4006-8831-1722CA88BD19}" srcId="{CB69E7CC-8E56-4ABB-8FA8-5293A62E008C}" destId="{E6585D8E-9CC9-4764-8BAD-030E2257BF3E}" srcOrd="1" destOrd="0" parTransId="{BE42D9EE-9B4F-420A-B7F3-1CFDB3CB1B9D}" sibTransId="{515BF58C-DADE-48BB-8FF5-C18396746D4F}"/>
    <dgm:cxn modelId="{DECDE6AF-08B2-4848-9A21-D33023CB7853}" srcId="{CB69E7CC-8E56-4ABB-8FA8-5293A62E008C}" destId="{7966A6A4-2AB1-4AB0-B663-A8D69F233E2A}" srcOrd="0" destOrd="0" parTransId="{BB1CB2B4-A09A-4F9D-B69C-83A023D3F80A}" sibTransId="{BFAAD8AD-B177-4EC4-B84E-965DB8FED6BF}"/>
    <dgm:cxn modelId="{1F6727BE-C063-41E5-AAF9-652191328560}" srcId="{51668AE3-854A-4E49-9846-2B5C1B6DA869}" destId="{CB69E7CC-8E56-4ABB-8FA8-5293A62E008C}" srcOrd="0" destOrd="0" parTransId="{E3CAEDE8-33FA-41EB-A1FD-DE4C5C91EBA1}" sibTransId="{03259281-4E81-43A7-9B58-D98878B1524B}"/>
    <dgm:cxn modelId="{051ACBDA-2150-4E99-B10F-E9C2E1956249}" type="presOf" srcId="{FDB0C7B9-FE40-47E2-A1CF-714301F6FF02}" destId="{85FDE75E-41AE-4D3B-9630-BA8103BA7681}" srcOrd="0" destOrd="0" presId="urn:microsoft.com/office/officeart/2005/8/layout/list1"/>
    <dgm:cxn modelId="{28C085E3-AE64-4354-981B-3DB724628051}" srcId="{51668AE3-854A-4E49-9846-2B5C1B6DA869}" destId="{3309DE1B-02C6-4191-BC90-BFE2CFB4B103}" srcOrd="1" destOrd="0" parTransId="{F372011C-96B1-4BA1-AC4E-1F2C4E65CE7E}" sibTransId="{CCEDA026-FA4F-4FA5-B781-B88A972B321D}"/>
    <dgm:cxn modelId="{CD35F3F5-A817-49C7-ADE1-122A6B297DFF}" srcId="{81CD1F8D-F4D3-4190-BF05-3131B2CC639C}" destId="{8FBB6429-676F-4577-BB28-48E6D97E7A22}" srcOrd="0" destOrd="0" parTransId="{E35ED1E6-A626-49E0-B324-1232758C1FDB}" sibTransId="{987A83DB-E4F9-4153-9868-D076A21435BF}"/>
    <dgm:cxn modelId="{1E881EF8-5681-45BE-AFF4-80E1D3EE9E40}" type="presOf" srcId="{3309DE1B-02C6-4191-BC90-BFE2CFB4B103}" destId="{98F6737B-F31C-4FAC-A45D-F48CDBD6BCD5}" srcOrd="0" destOrd="0" presId="urn:microsoft.com/office/officeart/2005/8/layout/list1"/>
    <dgm:cxn modelId="{25EFBA6E-3207-46F7-85CD-AF96481F3203}" type="presParOf" srcId="{0739C500-79DC-45AE-95BE-5DF94E8E89D1}" destId="{B783C4DA-2ECE-49DD-BDAF-3956ADFFA0BF}" srcOrd="0" destOrd="0" presId="urn:microsoft.com/office/officeart/2005/8/layout/list1"/>
    <dgm:cxn modelId="{D53385A0-F6C4-4194-BB8C-67905A216FBE}" type="presParOf" srcId="{B783C4DA-2ECE-49DD-BDAF-3956ADFFA0BF}" destId="{3F2F20F2-8230-4F05-881C-F0CA725BB650}" srcOrd="0" destOrd="0" presId="urn:microsoft.com/office/officeart/2005/8/layout/list1"/>
    <dgm:cxn modelId="{00E111FD-D972-4905-BD0B-880B2E7BEFF9}" type="presParOf" srcId="{B783C4DA-2ECE-49DD-BDAF-3956ADFFA0BF}" destId="{7D3165FA-3684-4005-AA38-D7D25239EC71}" srcOrd="1" destOrd="0" presId="urn:microsoft.com/office/officeart/2005/8/layout/list1"/>
    <dgm:cxn modelId="{C0BBE70B-B190-4DA9-BD28-E7D1542CEF4B}" type="presParOf" srcId="{0739C500-79DC-45AE-95BE-5DF94E8E89D1}" destId="{90466E68-A763-4759-8951-4EDA06FBD66A}" srcOrd="1" destOrd="0" presId="urn:microsoft.com/office/officeart/2005/8/layout/list1"/>
    <dgm:cxn modelId="{8F4100AA-283F-45B5-8470-41E8A2FC274C}" type="presParOf" srcId="{0739C500-79DC-45AE-95BE-5DF94E8E89D1}" destId="{A9C6D48E-F5B4-49BD-A28D-52F7AEE14D3E}" srcOrd="2" destOrd="0" presId="urn:microsoft.com/office/officeart/2005/8/layout/list1"/>
    <dgm:cxn modelId="{C25622A7-7571-4F41-9C3D-FF581605912E}" type="presParOf" srcId="{0739C500-79DC-45AE-95BE-5DF94E8E89D1}" destId="{EA3E3017-72A3-4F9F-BED9-03414B57EC1C}" srcOrd="3" destOrd="0" presId="urn:microsoft.com/office/officeart/2005/8/layout/list1"/>
    <dgm:cxn modelId="{4211A060-79B4-47A9-8C0F-922567996444}" type="presParOf" srcId="{0739C500-79DC-45AE-95BE-5DF94E8E89D1}" destId="{20E6A7C6-C679-4600-8B6B-F71CED58320D}" srcOrd="4" destOrd="0" presId="urn:microsoft.com/office/officeart/2005/8/layout/list1"/>
    <dgm:cxn modelId="{D8D2C6BB-EC07-4EB4-B574-AE3F048BDB88}" type="presParOf" srcId="{20E6A7C6-C679-4600-8B6B-F71CED58320D}" destId="{98F6737B-F31C-4FAC-A45D-F48CDBD6BCD5}" srcOrd="0" destOrd="0" presId="urn:microsoft.com/office/officeart/2005/8/layout/list1"/>
    <dgm:cxn modelId="{188282AF-3FC3-4C79-938C-6B1D44765BA8}" type="presParOf" srcId="{20E6A7C6-C679-4600-8B6B-F71CED58320D}" destId="{C860E4D4-3C7B-4002-9D6D-33C876DEBC60}" srcOrd="1" destOrd="0" presId="urn:microsoft.com/office/officeart/2005/8/layout/list1"/>
    <dgm:cxn modelId="{232D0C5B-E26D-45E8-855D-C89EC8BA1041}" type="presParOf" srcId="{0739C500-79DC-45AE-95BE-5DF94E8E89D1}" destId="{73AD1E9E-1A92-4119-B707-CBDC14C0BFE6}" srcOrd="5" destOrd="0" presId="urn:microsoft.com/office/officeart/2005/8/layout/list1"/>
    <dgm:cxn modelId="{A3F2FCA8-679A-42B8-92D5-E0EDD5AD8CA9}" type="presParOf" srcId="{0739C500-79DC-45AE-95BE-5DF94E8E89D1}" destId="{85FDE75E-41AE-4D3B-9630-BA8103BA768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D89B342-3DD1-408A-B161-D054B076B8D4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3F7FA760-9A84-48C8-BDE9-8AC98D36B5EB}">
      <dgm:prSet/>
      <dgm:spPr/>
      <dgm:t>
        <a:bodyPr/>
        <a:lstStyle/>
        <a:p>
          <a:pPr>
            <a:defRPr cap="all"/>
          </a:pPr>
          <a:r>
            <a:rPr lang="en-US"/>
            <a:t>Housing – Healthcare – Education</a:t>
          </a:r>
        </a:p>
      </dgm:t>
    </dgm:pt>
    <dgm:pt modelId="{72C4E2EC-0A6B-429F-BC84-C713E8040DB3}" type="parTrans" cxnId="{9D5687E7-F181-47B6-B19B-AA9917529497}">
      <dgm:prSet/>
      <dgm:spPr/>
      <dgm:t>
        <a:bodyPr/>
        <a:lstStyle/>
        <a:p>
          <a:endParaRPr lang="en-US"/>
        </a:p>
      </dgm:t>
    </dgm:pt>
    <dgm:pt modelId="{B36323B0-CFDF-41FC-BAF2-79CF541B5309}" type="sibTrans" cxnId="{9D5687E7-F181-47B6-B19B-AA9917529497}">
      <dgm:prSet/>
      <dgm:spPr/>
      <dgm:t>
        <a:bodyPr/>
        <a:lstStyle/>
        <a:p>
          <a:endParaRPr lang="en-US"/>
        </a:p>
      </dgm:t>
    </dgm:pt>
    <dgm:pt modelId="{105915B2-722E-481E-9F6E-11D32B87C138}">
      <dgm:prSet/>
      <dgm:spPr/>
      <dgm:t>
        <a:bodyPr/>
        <a:lstStyle/>
        <a:p>
          <a:pPr>
            <a:defRPr cap="all"/>
          </a:pPr>
          <a:r>
            <a:rPr lang="en-US"/>
            <a:t>Serving the same clients</a:t>
          </a:r>
        </a:p>
      </dgm:t>
    </dgm:pt>
    <dgm:pt modelId="{A5B8B6D7-48A0-44F9-906F-EE26BC33836A}" type="parTrans" cxnId="{DA23BDDE-4DC4-48DE-8595-4B95A108731E}">
      <dgm:prSet/>
      <dgm:spPr/>
      <dgm:t>
        <a:bodyPr/>
        <a:lstStyle/>
        <a:p>
          <a:endParaRPr lang="en-US"/>
        </a:p>
      </dgm:t>
    </dgm:pt>
    <dgm:pt modelId="{032A231D-C3BB-4DB1-BBAD-8C87A973BAF8}" type="sibTrans" cxnId="{DA23BDDE-4DC4-48DE-8595-4B95A108731E}">
      <dgm:prSet/>
      <dgm:spPr/>
      <dgm:t>
        <a:bodyPr/>
        <a:lstStyle/>
        <a:p>
          <a:endParaRPr lang="en-US"/>
        </a:p>
      </dgm:t>
    </dgm:pt>
    <dgm:pt modelId="{CF73F9BA-FCFB-4EE0-A2DC-2D102C995263}">
      <dgm:prSet/>
      <dgm:spPr/>
      <dgm:t>
        <a:bodyPr/>
        <a:lstStyle/>
        <a:p>
          <a:pPr>
            <a:defRPr cap="all"/>
          </a:pPr>
          <a:r>
            <a:rPr lang="en-US"/>
            <a:t>Long-term sustainability</a:t>
          </a:r>
        </a:p>
      </dgm:t>
    </dgm:pt>
    <dgm:pt modelId="{4C74ED0E-0F4D-48C0-830F-F985573B7609}" type="parTrans" cxnId="{FDAF6D4E-E2D4-4650-BF1A-0F483B185D18}">
      <dgm:prSet/>
      <dgm:spPr/>
      <dgm:t>
        <a:bodyPr/>
        <a:lstStyle/>
        <a:p>
          <a:endParaRPr lang="en-US"/>
        </a:p>
      </dgm:t>
    </dgm:pt>
    <dgm:pt modelId="{A924D991-5A17-43EA-A3F9-D8A84306B17C}" type="sibTrans" cxnId="{FDAF6D4E-E2D4-4650-BF1A-0F483B185D18}">
      <dgm:prSet/>
      <dgm:spPr/>
      <dgm:t>
        <a:bodyPr/>
        <a:lstStyle/>
        <a:p>
          <a:endParaRPr lang="en-US"/>
        </a:p>
      </dgm:t>
    </dgm:pt>
    <dgm:pt modelId="{CBF6DF6A-F50C-4D39-962D-E4470AD8490D}">
      <dgm:prSet/>
      <dgm:spPr/>
      <dgm:t>
        <a:bodyPr/>
        <a:lstStyle/>
        <a:p>
          <a:pPr>
            <a:defRPr cap="all"/>
          </a:pPr>
          <a:r>
            <a:rPr lang="en-US"/>
            <a:t>Limited Resources</a:t>
          </a:r>
        </a:p>
      </dgm:t>
    </dgm:pt>
    <dgm:pt modelId="{31F003E7-B521-42B7-95C8-690ECEE9B1EB}" type="parTrans" cxnId="{4DD171B4-4826-45A6-9CDD-AAC7A48A2E34}">
      <dgm:prSet/>
      <dgm:spPr/>
      <dgm:t>
        <a:bodyPr/>
        <a:lstStyle/>
        <a:p>
          <a:endParaRPr lang="en-US"/>
        </a:p>
      </dgm:t>
    </dgm:pt>
    <dgm:pt modelId="{C9B31C35-4D53-43BD-B57D-8DEFEBE091ED}" type="sibTrans" cxnId="{4DD171B4-4826-45A6-9CDD-AAC7A48A2E34}">
      <dgm:prSet/>
      <dgm:spPr/>
      <dgm:t>
        <a:bodyPr/>
        <a:lstStyle/>
        <a:p>
          <a:endParaRPr lang="en-US"/>
        </a:p>
      </dgm:t>
    </dgm:pt>
    <dgm:pt modelId="{350E6F34-EF19-4257-B022-60BFD8765BD0}">
      <dgm:prSet/>
      <dgm:spPr/>
      <dgm:t>
        <a:bodyPr/>
        <a:lstStyle/>
        <a:p>
          <a:pPr>
            <a:defRPr cap="all"/>
          </a:pPr>
          <a:r>
            <a:rPr lang="en-US"/>
            <a:t>Housing is Healthcare</a:t>
          </a:r>
        </a:p>
      </dgm:t>
    </dgm:pt>
    <dgm:pt modelId="{AC6AACAD-D454-4459-8ED8-31527AB79C2E}" type="parTrans" cxnId="{90B49F3A-A7CF-43D4-A11F-F96E5AD602E1}">
      <dgm:prSet/>
      <dgm:spPr/>
      <dgm:t>
        <a:bodyPr/>
        <a:lstStyle/>
        <a:p>
          <a:endParaRPr lang="en-US"/>
        </a:p>
      </dgm:t>
    </dgm:pt>
    <dgm:pt modelId="{973E1A63-86BB-447E-943B-D18E1C2F7E56}" type="sibTrans" cxnId="{90B49F3A-A7CF-43D4-A11F-F96E5AD602E1}">
      <dgm:prSet/>
      <dgm:spPr/>
      <dgm:t>
        <a:bodyPr/>
        <a:lstStyle/>
        <a:p>
          <a:endParaRPr lang="en-US"/>
        </a:p>
      </dgm:t>
    </dgm:pt>
    <dgm:pt modelId="{38F79843-0E3C-450A-82F1-AFFBAFB76A56}" type="pres">
      <dgm:prSet presAssocID="{4D89B342-3DD1-408A-B161-D054B076B8D4}" presName="root" presStyleCnt="0">
        <dgm:presLayoutVars>
          <dgm:dir/>
          <dgm:resizeHandles val="exact"/>
        </dgm:presLayoutVars>
      </dgm:prSet>
      <dgm:spPr/>
    </dgm:pt>
    <dgm:pt modelId="{28F38AF9-4C55-4127-9617-794FC501FBCE}" type="pres">
      <dgm:prSet presAssocID="{3F7FA760-9A84-48C8-BDE9-8AC98D36B5EB}" presName="compNode" presStyleCnt="0"/>
      <dgm:spPr/>
    </dgm:pt>
    <dgm:pt modelId="{BB9F7443-04B4-4125-9D6A-E997A6D8119D}" type="pres">
      <dgm:prSet presAssocID="{3F7FA760-9A84-48C8-BDE9-8AC98D36B5EB}" presName="iconBgRect" presStyleLbl="bgShp" presStyleIdx="0" presStyleCnt="5"/>
      <dgm:spPr/>
    </dgm:pt>
    <dgm:pt modelId="{CA4EA4A7-2834-4EC9-A1F2-AA2AE21B4009}" type="pres">
      <dgm:prSet presAssocID="{3F7FA760-9A84-48C8-BDE9-8AC98D36B5EB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use"/>
        </a:ext>
      </dgm:extLst>
    </dgm:pt>
    <dgm:pt modelId="{BFF48BF3-E900-4C8A-A938-0B678E8D6AE4}" type="pres">
      <dgm:prSet presAssocID="{3F7FA760-9A84-48C8-BDE9-8AC98D36B5EB}" presName="spaceRect" presStyleCnt="0"/>
      <dgm:spPr/>
    </dgm:pt>
    <dgm:pt modelId="{B30FE159-5142-4165-B86C-26F4B3758B14}" type="pres">
      <dgm:prSet presAssocID="{3F7FA760-9A84-48C8-BDE9-8AC98D36B5EB}" presName="textRect" presStyleLbl="revTx" presStyleIdx="0" presStyleCnt="5">
        <dgm:presLayoutVars>
          <dgm:chMax val="1"/>
          <dgm:chPref val="1"/>
        </dgm:presLayoutVars>
      </dgm:prSet>
      <dgm:spPr/>
    </dgm:pt>
    <dgm:pt modelId="{05D89BB5-0919-4DA8-8040-32C1800E5BFB}" type="pres">
      <dgm:prSet presAssocID="{B36323B0-CFDF-41FC-BAF2-79CF541B5309}" presName="sibTrans" presStyleCnt="0"/>
      <dgm:spPr/>
    </dgm:pt>
    <dgm:pt modelId="{80976FAE-DDEB-48AF-9964-BD13D2D939FE}" type="pres">
      <dgm:prSet presAssocID="{105915B2-722E-481E-9F6E-11D32B87C138}" presName="compNode" presStyleCnt="0"/>
      <dgm:spPr/>
    </dgm:pt>
    <dgm:pt modelId="{A6FB05B9-B4F9-4474-B441-81AACFCC63B9}" type="pres">
      <dgm:prSet presAssocID="{105915B2-722E-481E-9F6E-11D32B87C138}" presName="iconBgRect" presStyleLbl="bgShp" presStyleIdx="1" presStyleCnt="5"/>
      <dgm:spPr/>
    </dgm:pt>
    <dgm:pt modelId="{A7CA7CD3-8D0E-458D-92FF-B9010EC7DDF0}" type="pres">
      <dgm:prSet presAssocID="{105915B2-722E-481E-9F6E-11D32B87C138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5A3E203E-2EE1-40CF-989F-81A27A222AA6}" type="pres">
      <dgm:prSet presAssocID="{105915B2-722E-481E-9F6E-11D32B87C138}" presName="spaceRect" presStyleCnt="0"/>
      <dgm:spPr/>
    </dgm:pt>
    <dgm:pt modelId="{4DA17817-6DF5-4C78-9291-0F5C0F76F1A3}" type="pres">
      <dgm:prSet presAssocID="{105915B2-722E-481E-9F6E-11D32B87C138}" presName="textRect" presStyleLbl="revTx" presStyleIdx="1" presStyleCnt="5">
        <dgm:presLayoutVars>
          <dgm:chMax val="1"/>
          <dgm:chPref val="1"/>
        </dgm:presLayoutVars>
      </dgm:prSet>
      <dgm:spPr/>
    </dgm:pt>
    <dgm:pt modelId="{B23F1097-23A7-467D-BBC2-A6C83BC6F576}" type="pres">
      <dgm:prSet presAssocID="{032A231D-C3BB-4DB1-BBAD-8C87A973BAF8}" presName="sibTrans" presStyleCnt="0"/>
      <dgm:spPr/>
    </dgm:pt>
    <dgm:pt modelId="{3703C470-98B1-48EB-B893-F19762D0EA5A}" type="pres">
      <dgm:prSet presAssocID="{CF73F9BA-FCFB-4EE0-A2DC-2D102C995263}" presName="compNode" presStyleCnt="0"/>
      <dgm:spPr/>
    </dgm:pt>
    <dgm:pt modelId="{CE403B40-0A58-4F10-ADF0-78476C6BA7E9}" type="pres">
      <dgm:prSet presAssocID="{CF73F9BA-FCFB-4EE0-A2DC-2D102C995263}" presName="iconBgRect" presStyleLbl="bgShp" presStyleIdx="2" presStyleCnt="5"/>
      <dgm:spPr/>
    </dgm:pt>
    <dgm:pt modelId="{77FBBB12-B9E9-4475-924A-23072A0A97A7}" type="pres">
      <dgm:prSet presAssocID="{CF73F9BA-FCFB-4EE0-A2DC-2D102C995263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nt"/>
        </a:ext>
      </dgm:extLst>
    </dgm:pt>
    <dgm:pt modelId="{FE6050FA-BB8A-488F-9A57-211037AD691A}" type="pres">
      <dgm:prSet presAssocID="{CF73F9BA-FCFB-4EE0-A2DC-2D102C995263}" presName="spaceRect" presStyleCnt="0"/>
      <dgm:spPr/>
    </dgm:pt>
    <dgm:pt modelId="{A619BF31-661C-40D5-A502-8CFF12EF827B}" type="pres">
      <dgm:prSet presAssocID="{CF73F9BA-FCFB-4EE0-A2DC-2D102C995263}" presName="textRect" presStyleLbl="revTx" presStyleIdx="2" presStyleCnt="5">
        <dgm:presLayoutVars>
          <dgm:chMax val="1"/>
          <dgm:chPref val="1"/>
        </dgm:presLayoutVars>
      </dgm:prSet>
      <dgm:spPr/>
    </dgm:pt>
    <dgm:pt modelId="{14119F1A-335D-4ABD-AB27-377C31940FDD}" type="pres">
      <dgm:prSet presAssocID="{A924D991-5A17-43EA-A3F9-D8A84306B17C}" presName="sibTrans" presStyleCnt="0"/>
      <dgm:spPr/>
    </dgm:pt>
    <dgm:pt modelId="{69FDCEAF-D952-4FD4-BCB4-DFE83B99986E}" type="pres">
      <dgm:prSet presAssocID="{CBF6DF6A-F50C-4D39-962D-E4470AD8490D}" presName="compNode" presStyleCnt="0"/>
      <dgm:spPr/>
    </dgm:pt>
    <dgm:pt modelId="{99E19F73-BF67-4EA8-B3EA-48DA81D1076B}" type="pres">
      <dgm:prSet presAssocID="{CBF6DF6A-F50C-4D39-962D-E4470AD8490D}" presName="iconBgRect" presStyleLbl="bgShp" presStyleIdx="3" presStyleCnt="5"/>
      <dgm:spPr/>
    </dgm:pt>
    <dgm:pt modelId="{3A187914-1B8A-43F2-BB47-69FD54F9652C}" type="pres">
      <dgm:prSet presAssocID="{CBF6DF6A-F50C-4D39-962D-E4470AD8490D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newableEnergy"/>
        </a:ext>
      </dgm:extLst>
    </dgm:pt>
    <dgm:pt modelId="{559D8657-8F54-42A4-B1AA-37DCCE75DFFB}" type="pres">
      <dgm:prSet presAssocID="{CBF6DF6A-F50C-4D39-962D-E4470AD8490D}" presName="spaceRect" presStyleCnt="0"/>
      <dgm:spPr/>
    </dgm:pt>
    <dgm:pt modelId="{E101C016-4F8F-442F-BDAE-5D90D8D507D4}" type="pres">
      <dgm:prSet presAssocID="{CBF6DF6A-F50C-4D39-962D-E4470AD8490D}" presName="textRect" presStyleLbl="revTx" presStyleIdx="3" presStyleCnt="5">
        <dgm:presLayoutVars>
          <dgm:chMax val="1"/>
          <dgm:chPref val="1"/>
        </dgm:presLayoutVars>
      </dgm:prSet>
      <dgm:spPr/>
    </dgm:pt>
    <dgm:pt modelId="{D91DD5DB-C117-478D-B49E-2683C120645C}" type="pres">
      <dgm:prSet presAssocID="{C9B31C35-4D53-43BD-B57D-8DEFEBE091ED}" presName="sibTrans" presStyleCnt="0"/>
      <dgm:spPr/>
    </dgm:pt>
    <dgm:pt modelId="{64964DBF-C622-46BF-8CD0-7324C657DFC7}" type="pres">
      <dgm:prSet presAssocID="{350E6F34-EF19-4257-B022-60BFD8765BD0}" presName="compNode" presStyleCnt="0"/>
      <dgm:spPr/>
    </dgm:pt>
    <dgm:pt modelId="{20E2C67A-FE95-4F8C-BAC5-673B5C4F05DA}" type="pres">
      <dgm:prSet presAssocID="{350E6F34-EF19-4257-B022-60BFD8765BD0}" presName="iconBgRect" presStyleLbl="bgShp" presStyleIdx="4" presStyleCnt="5"/>
      <dgm:spPr/>
    </dgm:pt>
    <dgm:pt modelId="{52966F0D-DB4E-4E48-95B9-4F629B36315F}" type="pres">
      <dgm:prSet presAssocID="{350E6F34-EF19-4257-B022-60BFD8765BD0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me"/>
        </a:ext>
      </dgm:extLst>
    </dgm:pt>
    <dgm:pt modelId="{731478EA-DC54-4DCD-A327-57276B2CD1FA}" type="pres">
      <dgm:prSet presAssocID="{350E6F34-EF19-4257-B022-60BFD8765BD0}" presName="spaceRect" presStyleCnt="0"/>
      <dgm:spPr/>
    </dgm:pt>
    <dgm:pt modelId="{993E5713-9C5A-479A-B0EC-539897958F11}" type="pres">
      <dgm:prSet presAssocID="{350E6F34-EF19-4257-B022-60BFD8765BD0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F2067F2C-78CF-49F3-9B94-05E9A1879DFE}" type="presOf" srcId="{CBF6DF6A-F50C-4D39-962D-E4470AD8490D}" destId="{E101C016-4F8F-442F-BDAE-5D90D8D507D4}" srcOrd="0" destOrd="0" presId="urn:microsoft.com/office/officeart/2018/5/layout/IconCircleLabelList"/>
    <dgm:cxn modelId="{0273FF37-4D30-42C2-B90F-6B451C66E08D}" type="presOf" srcId="{105915B2-722E-481E-9F6E-11D32B87C138}" destId="{4DA17817-6DF5-4C78-9291-0F5C0F76F1A3}" srcOrd="0" destOrd="0" presId="urn:microsoft.com/office/officeart/2018/5/layout/IconCircleLabelList"/>
    <dgm:cxn modelId="{90B49F3A-A7CF-43D4-A11F-F96E5AD602E1}" srcId="{4D89B342-3DD1-408A-B161-D054B076B8D4}" destId="{350E6F34-EF19-4257-B022-60BFD8765BD0}" srcOrd="4" destOrd="0" parTransId="{AC6AACAD-D454-4459-8ED8-31527AB79C2E}" sibTransId="{973E1A63-86BB-447E-943B-D18E1C2F7E56}"/>
    <dgm:cxn modelId="{F3C7B83F-E437-4FFF-90A0-2945EBB067D6}" type="presOf" srcId="{4D89B342-3DD1-408A-B161-D054B076B8D4}" destId="{38F79843-0E3C-450A-82F1-AFFBAFB76A56}" srcOrd="0" destOrd="0" presId="urn:microsoft.com/office/officeart/2018/5/layout/IconCircleLabelList"/>
    <dgm:cxn modelId="{FDAF6D4E-E2D4-4650-BF1A-0F483B185D18}" srcId="{4D89B342-3DD1-408A-B161-D054B076B8D4}" destId="{CF73F9BA-FCFB-4EE0-A2DC-2D102C995263}" srcOrd="2" destOrd="0" parTransId="{4C74ED0E-0F4D-48C0-830F-F985573B7609}" sibTransId="{A924D991-5A17-43EA-A3F9-D8A84306B17C}"/>
    <dgm:cxn modelId="{E5AA967F-B4D0-4716-88AF-FA77BC96D363}" type="presOf" srcId="{350E6F34-EF19-4257-B022-60BFD8765BD0}" destId="{993E5713-9C5A-479A-B0EC-539897958F11}" srcOrd="0" destOrd="0" presId="urn:microsoft.com/office/officeart/2018/5/layout/IconCircleLabelList"/>
    <dgm:cxn modelId="{4DD171B4-4826-45A6-9CDD-AAC7A48A2E34}" srcId="{4D89B342-3DD1-408A-B161-D054B076B8D4}" destId="{CBF6DF6A-F50C-4D39-962D-E4470AD8490D}" srcOrd="3" destOrd="0" parTransId="{31F003E7-B521-42B7-95C8-690ECEE9B1EB}" sibTransId="{C9B31C35-4D53-43BD-B57D-8DEFEBE091ED}"/>
    <dgm:cxn modelId="{DA23BDDE-4DC4-48DE-8595-4B95A108731E}" srcId="{4D89B342-3DD1-408A-B161-D054B076B8D4}" destId="{105915B2-722E-481E-9F6E-11D32B87C138}" srcOrd="1" destOrd="0" parTransId="{A5B8B6D7-48A0-44F9-906F-EE26BC33836A}" sibTransId="{032A231D-C3BB-4DB1-BBAD-8C87A973BAF8}"/>
    <dgm:cxn modelId="{9D5687E7-F181-47B6-B19B-AA9917529497}" srcId="{4D89B342-3DD1-408A-B161-D054B076B8D4}" destId="{3F7FA760-9A84-48C8-BDE9-8AC98D36B5EB}" srcOrd="0" destOrd="0" parTransId="{72C4E2EC-0A6B-429F-BC84-C713E8040DB3}" sibTransId="{B36323B0-CFDF-41FC-BAF2-79CF541B5309}"/>
    <dgm:cxn modelId="{C3EC40F6-54B2-494D-8F05-CE4C04140698}" type="presOf" srcId="{3F7FA760-9A84-48C8-BDE9-8AC98D36B5EB}" destId="{B30FE159-5142-4165-B86C-26F4B3758B14}" srcOrd="0" destOrd="0" presId="urn:microsoft.com/office/officeart/2018/5/layout/IconCircleLabelList"/>
    <dgm:cxn modelId="{23091BFC-24BE-4535-A0DC-145F89F70B2B}" type="presOf" srcId="{CF73F9BA-FCFB-4EE0-A2DC-2D102C995263}" destId="{A619BF31-661C-40D5-A502-8CFF12EF827B}" srcOrd="0" destOrd="0" presId="urn:microsoft.com/office/officeart/2018/5/layout/IconCircleLabelList"/>
    <dgm:cxn modelId="{BBF49507-AE88-4997-B1BA-12CF74F372F2}" type="presParOf" srcId="{38F79843-0E3C-450A-82F1-AFFBAFB76A56}" destId="{28F38AF9-4C55-4127-9617-794FC501FBCE}" srcOrd="0" destOrd="0" presId="urn:microsoft.com/office/officeart/2018/5/layout/IconCircleLabelList"/>
    <dgm:cxn modelId="{EFA2C5D3-D582-4A88-95A2-82BB4CBD553C}" type="presParOf" srcId="{28F38AF9-4C55-4127-9617-794FC501FBCE}" destId="{BB9F7443-04B4-4125-9D6A-E997A6D8119D}" srcOrd="0" destOrd="0" presId="urn:microsoft.com/office/officeart/2018/5/layout/IconCircleLabelList"/>
    <dgm:cxn modelId="{BE8463EA-9A06-43CA-9343-C77E5BB9EC2C}" type="presParOf" srcId="{28F38AF9-4C55-4127-9617-794FC501FBCE}" destId="{CA4EA4A7-2834-4EC9-A1F2-AA2AE21B4009}" srcOrd="1" destOrd="0" presId="urn:microsoft.com/office/officeart/2018/5/layout/IconCircleLabelList"/>
    <dgm:cxn modelId="{78F38895-791D-4F86-9347-F5919D04ACB9}" type="presParOf" srcId="{28F38AF9-4C55-4127-9617-794FC501FBCE}" destId="{BFF48BF3-E900-4C8A-A938-0B678E8D6AE4}" srcOrd="2" destOrd="0" presId="urn:microsoft.com/office/officeart/2018/5/layout/IconCircleLabelList"/>
    <dgm:cxn modelId="{25C9D3DA-DA3A-4B0C-9561-371CCB439232}" type="presParOf" srcId="{28F38AF9-4C55-4127-9617-794FC501FBCE}" destId="{B30FE159-5142-4165-B86C-26F4B3758B14}" srcOrd="3" destOrd="0" presId="urn:microsoft.com/office/officeart/2018/5/layout/IconCircleLabelList"/>
    <dgm:cxn modelId="{944115B1-0C4E-421F-BEB0-BE0F7ACB06BE}" type="presParOf" srcId="{38F79843-0E3C-450A-82F1-AFFBAFB76A56}" destId="{05D89BB5-0919-4DA8-8040-32C1800E5BFB}" srcOrd="1" destOrd="0" presId="urn:microsoft.com/office/officeart/2018/5/layout/IconCircleLabelList"/>
    <dgm:cxn modelId="{33121B96-74F8-490E-A01D-1B115FCB1B9A}" type="presParOf" srcId="{38F79843-0E3C-450A-82F1-AFFBAFB76A56}" destId="{80976FAE-DDEB-48AF-9964-BD13D2D939FE}" srcOrd="2" destOrd="0" presId="urn:microsoft.com/office/officeart/2018/5/layout/IconCircleLabelList"/>
    <dgm:cxn modelId="{0B293A34-2C99-4C5F-8375-A7ED4A2D3F6C}" type="presParOf" srcId="{80976FAE-DDEB-48AF-9964-BD13D2D939FE}" destId="{A6FB05B9-B4F9-4474-B441-81AACFCC63B9}" srcOrd="0" destOrd="0" presId="urn:microsoft.com/office/officeart/2018/5/layout/IconCircleLabelList"/>
    <dgm:cxn modelId="{7FA45C4A-EB5D-4356-B6F5-62FE3B383C1A}" type="presParOf" srcId="{80976FAE-DDEB-48AF-9964-BD13D2D939FE}" destId="{A7CA7CD3-8D0E-458D-92FF-B9010EC7DDF0}" srcOrd="1" destOrd="0" presId="urn:microsoft.com/office/officeart/2018/5/layout/IconCircleLabelList"/>
    <dgm:cxn modelId="{86B80618-AA9F-41C6-879E-BDF5FB13503C}" type="presParOf" srcId="{80976FAE-DDEB-48AF-9964-BD13D2D939FE}" destId="{5A3E203E-2EE1-40CF-989F-81A27A222AA6}" srcOrd="2" destOrd="0" presId="urn:microsoft.com/office/officeart/2018/5/layout/IconCircleLabelList"/>
    <dgm:cxn modelId="{F743AFCA-96A2-4373-91D4-7201FC102A5B}" type="presParOf" srcId="{80976FAE-DDEB-48AF-9964-BD13D2D939FE}" destId="{4DA17817-6DF5-4C78-9291-0F5C0F76F1A3}" srcOrd="3" destOrd="0" presId="urn:microsoft.com/office/officeart/2018/5/layout/IconCircleLabelList"/>
    <dgm:cxn modelId="{22E7482F-0723-4F65-B11D-3E43F72F2FAE}" type="presParOf" srcId="{38F79843-0E3C-450A-82F1-AFFBAFB76A56}" destId="{B23F1097-23A7-467D-BBC2-A6C83BC6F576}" srcOrd="3" destOrd="0" presId="urn:microsoft.com/office/officeart/2018/5/layout/IconCircleLabelList"/>
    <dgm:cxn modelId="{EBEF80A9-57A5-4871-B2AD-F55A55E227C4}" type="presParOf" srcId="{38F79843-0E3C-450A-82F1-AFFBAFB76A56}" destId="{3703C470-98B1-48EB-B893-F19762D0EA5A}" srcOrd="4" destOrd="0" presId="urn:microsoft.com/office/officeart/2018/5/layout/IconCircleLabelList"/>
    <dgm:cxn modelId="{0EB3DE70-6722-4F35-AC6A-D4795F6DC168}" type="presParOf" srcId="{3703C470-98B1-48EB-B893-F19762D0EA5A}" destId="{CE403B40-0A58-4F10-ADF0-78476C6BA7E9}" srcOrd="0" destOrd="0" presId="urn:microsoft.com/office/officeart/2018/5/layout/IconCircleLabelList"/>
    <dgm:cxn modelId="{491EBD8E-CC92-4DC4-AA9E-A185674DFC69}" type="presParOf" srcId="{3703C470-98B1-48EB-B893-F19762D0EA5A}" destId="{77FBBB12-B9E9-4475-924A-23072A0A97A7}" srcOrd="1" destOrd="0" presId="urn:microsoft.com/office/officeart/2018/5/layout/IconCircleLabelList"/>
    <dgm:cxn modelId="{22467B16-66FB-40BE-A171-EDF7EE8D95ED}" type="presParOf" srcId="{3703C470-98B1-48EB-B893-F19762D0EA5A}" destId="{FE6050FA-BB8A-488F-9A57-211037AD691A}" srcOrd="2" destOrd="0" presId="urn:microsoft.com/office/officeart/2018/5/layout/IconCircleLabelList"/>
    <dgm:cxn modelId="{EBC0690C-6456-4FB6-A87C-D3F7246C21BC}" type="presParOf" srcId="{3703C470-98B1-48EB-B893-F19762D0EA5A}" destId="{A619BF31-661C-40D5-A502-8CFF12EF827B}" srcOrd="3" destOrd="0" presId="urn:microsoft.com/office/officeart/2018/5/layout/IconCircleLabelList"/>
    <dgm:cxn modelId="{CF99F808-0302-4BAF-93BC-EE17D7021B6F}" type="presParOf" srcId="{38F79843-0E3C-450A-82F1-AFFBAFB76A56}" destId="{14119F1A-335D-4ABD-AB27-377C31940FDD}" srcOrd="5" destOrd="0" presId="urn:microsoft.com/office/officeart/2018/5/layout/IconCircleLabelList"/>
    <dgm:cxn modelId="{CC56F322-1339-4E6A-B097-14B033A9EB65}" type="presParOf" srcId="{38F79843-0E3C-450A-82F1-AFFBAFB76A56}" destId="{69FDCEAF-D952-4FD4-BCB4-DFE83B99986E}" srcOrd="6" destOrd="0" presId="urn:microsoft.com/office/officeart/2018/5/layout/IconCircleLabelList"/>
    <dgm:cxn modelId="{5560E5B4-1564-48B6-8414-9E17ADA1C9DA}" type="presParOf" srcId="{69FDCEAF-D952-4FD4-BCB4-DFE83B99986E}" destId="{99E19F73-BF67-4EA8-B3EA-48DA81D1076B}" srcOrd="0" destOrd="0" presId="urn:microsoft.com/office/officeart/2018/5/layout/IconCircleLabelList"/>
    <dgm:cxn modelId="{1C3FCC30-8C74-403C-B74D-C4C04C05B1CE}" type="presParOf" srcId="{69FDCEAF-D952-4FD4-BCB4-DFE83B99986E}" destId="{3A187914-1B8A-43F2-BB47-69FD54F9652C}" srcOrd="1" destOrd="0" presId="urn:microsoft.com/office/officeart/2018/5/layout/IconCircleLabelList"/>
    <dgm:cxn modelId="{490FAA07-D352-4A85-BDFF-8C68E1F0319E}" type="presParOf" srcId="{69FDCEAF-D952-4FD4-BCB4-DFE83B99986E}" destId="{559D8657-8F54-42A4-B1AA-37DCCE75DFFB}" srcOrd="2" destOrd="0" presId="urn:microsoft.com/office/officeart/2018/5/layout/IconCircleLabelList"/>
    <dgm:cxn modelId="{84F6A757-F1D5-4B09-8CF8-77DE3C5E63B6}" type="presParOf" srcId="{69FDCEAF-D952-4FD4-BCB4-DFE83B99986E}" destId="{E101C016-4F8F-442F-BDAE-5D90D8D507D4}" srcOrd="3" destOrd="0" presId="urn:microsoft.com/office/officeart/2018/5/layout/IconCircleLabelList"/>
    <dgm:cxn modelId="{73AC647D-D232-4363-8FE3-1DA9AE8245D0}" type="presParOf" srcId="{38F79843-0E3C-450A-82F1-AFFBAFB76A56}" destId="{D91DD5DB-C117-478D-B49E-2683C120645C}" srcOrd="7" destOrd="0" presId="urn:microsoft.com/office/officeart/2018/5/layout/IconCircleLabelList"/>
    <dgm:cxn modelId="{B4F7D8A2-4FAB-4827-A67D-61E5DFA5F3D4}" type="presParOf" srcId="{38F79843-0E3C-450A-82F1-AFFBAFB76A56}" destId="{64964DBF-C622-46BF-8CD0-7324C657DFC7}" srcOrd="8" destOrd="0" presId="urn:microsoft.com/office/officeart/2018/5/layout/IconCircleLabelList"/>
    <dgm:cxn modelId="{E21A5585-1202-4E8B-9746-03C2449AEB86}" type="presParOf" srcId="{64964DBF-C622-46BF-8CD0-7324C657DFC7}" destId="{20E2C67A-FE95-4F8C-BAC5-673B5C4F05DA}" srcOrd="0" destOrd="0" presId="urn:microsoft.com/office/officeart/2018/5/layout/IconCircleLabelList"/>
    <dgm:cxn modelId="{7C5DA7B8-2339-493D-A762-204DB7AD4EDD}" type="presParOf" srcId="{64964DBF-C622-46BF-8CD0-7324C657DFC7}" destId="{52966F0D-DB4E-4E48-95B9-4F629B36315F}" srcOrd="1" destOrd="0" presId="urn:microsoft.com/office/officeart/2018/5/layout/IconCircleLabelList"/>
    <dgm:cxn modelId="{E9F9E540-06B9-468F-B172-278B0F1515C3}" type="presParOf" srcId="{64964DBF-C622-46BF-8CD0-7324C657DFC7}" destId="{731478EA-DC54-4DCD-A327-57276B2CD1FA}" srcOrd="2" destOrd="0" presId="urn:microsoft.com/office/officeart/2018/5/layout/IconCircleLabelList"/>
    <dgm:cxn modelId="{EE323ED6-240A-4FE5-96B2-C2863F310AB8}" type="presParOf" srcId="{64964DBF-C622-46BF-8CD0-7324C657DFC7}" destId="{993E5713-9C5A-479A-B0EC-539897958F11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F96E57-446F-42CA-91EF-9B8B7A924B23}">
      <dsp:nvSpPr>
        <dsp:cNvPr id="0" name=""/>
        <dsp:cNvSpPr/>
      </dsp:nvSpPr>
      <dsp:spPr>
        <a:xfrm>
          <a:off x="0" y="27756"/>
          <a:ext cx="6364224" cy="6715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HUD Programs</a:t>
          </a:r>
        </a:p>
      </dsp:txBody>
      <dsp:txXfrm>
        <a:off x="32784" y="60540"/>
        <a:ext cx="6298656" cy="606012"/>
      </dsp:txXfrm>
    </dsp:sp>
    <dsp:sp modelId="{07355EAD-28C7-43B1-9FBB-25568A26044D}">
      <dsp:nvSpPr>
        <dsp:cNvPr id="0" name=""/>
        <dsp:cNvSpPr/>
      </dsp:nvSpPr>
      <dsp:spPr>
        <a:xfrm>
          <a:off x="0" y="699336"/>
          <a:ext cx="6364224" cy="3361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064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/>
            <a:t>Public Housing (Section 9)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/>
            <a:t>Housing Choice Vouchers (Section 8)</a:t>
          </a: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/>
            <a:t>Project Based Vouchers</a:t>
          </a: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/>
            <a:t>Specialty Vouchers (FUP, FYI, VASH, NED, Stability)</a:t>
          </a: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/>
            <a:t>Mainstream Vouchers</a:t>
          </a: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/>
            <a:t>Emergency Housing Vouchers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/>
            <a:t>Project Based Rental Assistance (also Section 8)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/>
            <a:t>Family Self-Sufficiency</a:t>
          </a:r>
        </a:p>
      </dsp:txBody>
      <dsp:txXfrm>
        <a:off x="0" y="699336"/>
        <a:ext cx="6364224" cy="3361680"/>
      </dsp:txXfrm>
    </dsp:sp>
    <dsp:sp modelId="{DB1E652E-4FD6-4836-9A0B-02CFC4776F23}">
      <dsp:nvSpPr>
        <dsp:cNvPr id="0" name=""/>
        <dsp:cNvSpPr/>
      </dsp:nvSpPr>
      <dsp:spPr>
        <a:xfrm>
          <a:off x="0" y="4061016"/>
          <a:ext cx="6364224" cy="67158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USDA Rural Development Programs</a:t>
          </a:r>
        </a:p>
      </dsp:txBody>
      <dsp:txXfrm>
        <a:off x="32784" y="4093800"/>
        <a:ext cx="6298656" cy="606012"/>
      </dsp:txXfrm>
    </dsp:sp>
    <dsp:sp modelId="{CC31F00F-A368-4F4B-982C-F7EE7FBD9A01}">
      <dsp:nvSpPr>
        <dsp:cNvPr id="0" name=""/>
        <dsp:cNvSpPr/>
      </dsp:nvSpPr>
      <dsp:spPr>
        <a:xfrm>
          <a:off x="0" y="4732596"/>
          <a:ext cx="6364224" cy="753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064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/>
            <a:t>Farm Labor Housing (Section 514/516)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/>
            <a:t>Rural Housing (Section 515)</a:t>
          </a:r>
        </a:p>
      </dsp:txBody>
      <dsp:txXfrm>
        <a:off x="0" y="4732596"/>
        <a:ext cx="6364224" cy="7534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47F3EE-4620-4169-8874-7833704F79ED}">
      <dsp:nvSpPr>
        <dsp:cNvPr id="0" name=""/>
        <dsp:cNvSpPr/>
      </dsp:nvSpPr>
      <dsp:spPr>
        <a:xfrm>
          <a:off x="0" y="4349"/>
          <a:ext cx="6651253" cy="9264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F6D099-1D4E-4DC7-93BC-50196B76C7D7}">
      <dsp:nvSpPr>
        <dsp:cNvPr id="0" name=""/>
        <dsp:cNvSpPr/>
      </dsp:nvSpPr>
      <dsp:spPr>
        <a:xfrm>
          <a:off x="280249" y="212799"/>
          <a:ext cx="509544" cy="5095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1E5EB8-8958-4684-A6FA-F7AE2B68765F}">
      <dsp:nvSpPr>
        <dsp:cNvPr id="0" name=""/>
        <dsp:cNvSpPr/>
      </dsp:nvSpPr>
      <dsp:spPr>
        <a:xfrm>
          <a:off x="1070043" y="4349"/>
          <a:ext cx="5581209" cy="9264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049" tIns="98049" rIns="98049" bIns="9804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Established in 1977 by the City of Yakima Resolution No. D-1575</a:t>
          </a:r>
        </a:p>
      </dsp:txBody>
      <dsp:txXfrm>
        <a:off x="1070043" y="4349"/>
        <a:ext cx="5581209" cy="926444"/>
      </dsp:txXfrm>
    </dsp:sp>
    <dsp:sp modelId="{60D6910C-7918-4EA5-87DC-C9581A706069}">
      <dsp:nvSpPr>
        <dsp:cNvPr id="0" name=""/>
        <dsp:cNvSpPr/>
      </dsp:nvSpPr>
      <dsp:spPr>
        <a:xfrm>
          <a:off x="0" y="1162404"/>
          <a:ext cx="6651253" cy="92644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CA8E62-7EB2-4230-A759-11092FBC82ED}">
      <dsp:nvSpPr>
        <dsp:cNvPr id="0" name=""/>
        <dsp:cNvSpPr/>
      </dsp:nvSpPr>
      <dsp:spPr>
        <a:xfrm>
          <a:off x="280249" y="1370854"/>
          <a:ext cx="509544" cy="5095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12C0F9-D974-4408-BA39-BCE1DF3F4900}">
      <dsp:nvSpPr>
        <dsp:cNvPr id="0" name=""/>
        <dsp:cNvSpPr/>
      </dsp:nvSpPr>
      <dsp:spPr>
        <a:xfrm>
          <a:off x="1070043" y="1162404"/>
          <a:ext cx="5581209" cy="9264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049" tIns="98049" rIns="98049" bIns="9804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Operates in accordance with Washington State Revised Code Chapter 35.82</a:t>
          </a:r>
        </a:p>
      </dsp:txBody>
      <dsp:txXfrm>
        <a:off x="1070043" y="1162404"/>
        <a:ext cx="5581209" cy="926444"/>
      </dsp:txXfrm>
    </dsp:sp>
    <dsp:sp modelId="{22C175FE-9696-4902-886F-2AEC852E27E3}">
      <dsp:nvSpPr>
        <dsp:cNvPr id="0" name=""/>
        <dsp:cNvSpPr/>
      </dsp:nvSpPr>
      <dsp:spPr>
        <a:xfrm>
          <a:off x="0" y="2320459"/>
          <a:ext cx="6651253" cy="92644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E4877A-14DE-4A30-B45E-38BFB0919356}">
      <dsp:nvSpPr>
        <dsp:cNvPr id="0" name=""/>
        <dsp:cNvSpPr/>
      </dsp:nvSpPr>
      <dsp:spPr>
        <a:xfrm>
          <a:off x="280249" y="2528909"/>
          <a:ext cx="509544" cy="50954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0B4C8C-0EC7-45D3-A07F-D13EADB29080}">
      <dsp:nvSpPr>
        <dsp:cNvPr id="0" name=""/>
        <dsp:cNvSpPr/>
      </dsp:nvSpPr>
      <dsp:spPr>
        <a:xfrm>
          <a:off x="1070043" y="2320459"/>
          <a:ext cx="5581209" cy="9264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049" tIns="98049" rIns="98049" bIns="9804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Resources received from U.S. Departments of Housing and Urban Development and Agriculture’s Rural Development</a:t>
          </a:r>
        </a:p>
      </dsp:txBody>
      <dsp:txXfrm>
        <a:off x="1070043" y="2320459"/>
        <a:ext cx="5581209" cy="926444"/>
      </dsp:txXfrm>
    </dsp:sp>
    <dsp:sp modelId="{EF45A2C7-001F-4C87-844E-CD2DD9689F02}">
      <dsp:nvSpPr>
        <dsp:cNvPr id="0" name=""/>
        <dsp:cNvSpPr/>
      </dsp:nvSpPr>
      <dsp:spPr>
        <a:xfrm>
          <a:off x="0" y="3478515"/>
          <a:ext cx="6651253" cy="92644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B865AE-75DC-4CD1-BEBA-1423212D2ACE}">
      <dsp:nvSpPr>
        <dsp:cNvPr id="0" name=""/>
        <dsp:cNvSpPr/>
      </dsp:nvSpPr>
      <dsp:spPr>
        <a:xfrm>
          <a:off x="280249" y="3686965"/>
          <a:ext cx="509544" cy="50954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2D3344-80BF-4E56-8E53-6755E1EC5185}">
      <dsp:nvSpPr>
        <dsp:cNvPr id="0" name=""/>
        <dsp:cNvSpPr/>
      </dsp:nvSpPr>
      <dsp:spPr>
        <a:xfrm>
          <a:off x="1070043" y="3478515"/>
          <a:ext cx="5581209" cy="9264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049" tIns="98049" rIns="98049" bIns="9804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Annual budget of approximately $17 million</a:t>
          </a:r>
        </a:p>
      </dsp:txBody>
      <dsp:txXfrm>
        <a:off x="1070043" y="3478515"/>
        <a:ext cx="5581209" cy="926444"/>
      </dsp:txXfrm>
    </dsp:sp>
    <dsp:sp modelId="{7181CCBC-FA83-4FA1-8783-812B5F5DE38C}">
      <dsp:nvSpPr>
        <dsp:cNvPr id="0" name=""/>
        <dsp:cNvSpPr/>
      </dsp:nvSpPr>
      <dsp:spPr>
        <a:xfrm>
          <a:off x="0" y="4636570"/>
          <a:ext cx="6651253" cy="92644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B2A5DE-1A8E-4F97-B9B3-5B6743199C8D}">
      <dsp:nvSpPr>
        <dsp:cNvPr id="0" name=""/>
        <dsp:cNvSpPr/>
      </dsp:nvSpPr>
      <dsp:spPr>
        <a:xfrm>
          <a:off x="280249" y="4845020"/>
          <a:ext cx="509544" cy="50954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966ADF-E3B2-4DD2-940A-3CC8C24816F9}">
      <dsp:nvSpPr>
        <dsp:cNvPr id="0" name=""/>
        <dsp:cNvSpPr/>
      </dsp:nvSpPr>
      <dsp:spPr>
        <a:xfrm>
          <a:off x="1070043" y="4636570"/>
          <a:ext cx="5581209" cy="9264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049" tIns="98049" rIns="98049" bIns="9804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Serving nearly 3,000 residents throughout Yakima and Kittitas Counties</a:t>
          </a:r>
        </a:p>
      </dsp:txBody>
      <dsp:txXfrm>
        <a:off x="1070043" y="4636570"/>
        <a:ext cx="5581209" cy="9264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36413A-9081-4C08-9C4D-28FABD3A32B8}">
      <dsp:nvSpPr>
        <dsp:cNvPr id="0" name=""/>
        <dsp:cNvSpPr/>
      </dsp:nvSpPr>
      <dsp:spPr>
        <a:xfrm>
          <a:off x="587715" y="351481"/>
          <a:ext cx="4769703" cy="4769703"/>
        </a:xfrm>
        <a:prstGeom prst="pie">
          <a:avLst>
            <a:gd name="adj1" fmla="val 16200000"/>
            <a:gd name="adj2" fmla="val 2052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Farmworker Housing – 198 rental units</a:t>
          </a:r>
        </a:p>
      </dsp:txBody>
      <dsp:txXfrm>
        <a:off x="3075910" y="1153246"/>
        <a:ext cx="1533119" cy="1022079"/>
      </dsp:txXfrm>
    </dsp:sp>
    <dsp:sp modelId="{C3A4D20F-C792-4B0B-A8DB-8D8935901EE4}">
      <dsp:nvSpPr>
        <dsp:cNvPr id="0" name=""/>
        <dsp:cNvSpPr/>
      </dsp:nvSpPr>
      <dsp:spPr>
        <a:xfrm>
          <a:off x="628598" y="478673"/>
          <a:ext cx="4769703" cy="4769703"/>
        </a:xfrm>
        <a:prstGeom prst="pie">
          <a:avLst>
            <a:gd name="adj1" fmla="val 20520000"/>
            <a:gd name="adj2" fmla="val 324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Seasonal Farmwork Housing – 20 rental units (252 beds)</a:t>
          </a:r>
        </a:p>
      </dsp:txBody>
      <dsp:txXfrm>
        <a:off x="3700514" y="2657974"/>
        <a:ext cx="1419554" cy="1135643"/>
      </dsp:txXfrm>
    </dsp:sp>
    <dsp:sp modelId="{FDAF2146-7C72-4857-9FD6-AC3421F65D08}">
      <dsp:nvSpPr>
        <dsp:cNvPr id="0" name=""/>
        <dsp:cNvSpPr/>
      </dsp:nvSpPr>
      <dsp:spPr>
        <a:xfrm>
          <a:off x="520712" y="557033"/>
          <a:ext cx="4769703" cy="4769703"/>
        </a:xfrm>
        <a:prstGeom prst="pie">
          <a:avLst>
            <a:gd name="adj1" fmla="val 3240000"/>
            <a:gd name="adj2" fmla="val 756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Elderly/Disabled Housing – 139 rental units</a:t>
          </a:r>
        </a:p>
      </dsp:txBody>
      <dsp:txXfrm>
        <a:off x="2224177" y="3907182"/>
        <a:ext cx="1362772" cy="1249208"/>
      </dsp:txXfrm>
    </dsp:sp>
    <dsp:sp modelId="{97481614-27EF-49C4-AC40-32F738460ACA}">
      <dsp:nvSpPr>
        <dsp:cNvPr id="0" name=""/>
        <dsp:cNvSpPr/>
      </dsp:nvSpPr>
      <dsp:spPr>
        <a:xfrm>
          <a:off x="412825" y="478673"/>
          <a:ext cx="4769703" cy="4769703"/>
        </a:xfrm>
        <a:prstGeom prst="pie">
          <a:avLst>
            <a:gd name="adj1" fmla="val 7560000"/>
            <a:gd name="adj2" fmla="val 1188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Family Housing – 246 rental units</a:t>
          </a:r>
        </a:p>
      </dsp:txBody>
      <dsp:txXfrm>
        <a:off x="691058" y="2657974"/>
        <a:ext cx="1419554" cy="1135643"/>
      </dsp:txXfrm>
    </dsp:sp>
    <dsp:sp modelId="{8EF7FB63-7E1C-45F3-8C56-D8092B1F073B}">
      <dsp:nvSpPr>
        <dsp:cNvPr id="0" name=""/>
        <dsp:cNvSpPr/>
      </dsp:nvSpPr>
      <dsp:spPr>
        <a:xfrm>
          <a:off x="453709" y="351481"/>
          <a:ext cx="4769703" cy="4769703"/>
        </a:xfrm>
        <a:prstGeom prst="pie">
          <a:avLst>
            <a:gd name="adj1" fmla="val 11880000"/>
            <a:gd name="adj2" fmla="val 162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Permanent Supportive Housing – 41 rental units</a:t>
          </a:r>
        </a:p>
      </dsp:txBody>
      <dsp:txXfrm>
        <a:off x="1202098" y="1153246"/>
        <a:ext cx="1533119" cy="1022079"/>
      </dsp:txXfrm>
    </dsp:sp>
    <dsp:sp modelId="{CE99156C-6DB9-45F1-86CF-93F095FA56D4}">
      <dsp:nvSpPr>
        <dsp:cNvPr id="0" name=""/>
        <dsp:cNvSpPr/>
      </dsp:nvSpPr>
      <dsp:spPr>
        <a:xfrm>
          <a:off x="292222" y="56214"/>
          <a:ext cx="5360238" cy="5360238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E6DB28-78C7-46CB-BB0E-AEB510641793}">
      <dsp:nvSpPr>
        <dsp:cNvPr id="0" name=""/>
        <dsp:cNvSpPr/>
      </dsp:nvSpPr>
      <dsp:spPr>
        <a:xfrm>
          <a:off x="333660" y="183364"/>
          <a:ext cx="5360238" cy="5360238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A34481-6461-4616-852E-FE6A8CFA5983}">
      <dsp:nvSpPr>
        <dsp:cNvPr id="0" name=""/>
        <dsp:cNvSpPr/>
      </dsp:nvSpPr>
      <dsp:spPr>
        <a:xfrm>
          <a:off x="225444" y="261963"/>
          <a:ext cx="5360238" cy="5360238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407CB7-9299-4952-8DA9-BB42A3000565}">
      <dsp:nvSpPr>
        <dsp:cNvPr id="0" name=""/>
        <dsp:cNvSpPr/>
      </dsp:nvSpPr>
      <dsp:spPr>
        <a:xfrm>
          <a:off x="117228" y="183364"/>
          <a:ext cx="5360238" cy="5360238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7A0F81-F2C1-4C2F-A7D1-93F2B1E1E324}">
      <dsp:nvSpPr>
        <dsp:cNvPr id="0" name=""/>
        <dsp:cNvSpPr/>
      </dsp:nvSpPr>
      <dsp:spPr>
        <a:xfrm>
          <a:off x="158666" y="56214"/>
          <a:ext cx="5360238" cy="5360238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C6D48E-F5B4-49BD-A28D-52F7AEE14D3E}">
      <dsp:nvSpPr>
        <dsp:cNvPr id="0" name=""/>
        <dsp:cNvSpPr/>
      </dsp:nvSpPr>
      <dsp:spPr>
        <a:xfrm>
          <a:off x="0" y="546709"/>
          <a:ext cx="6666833" cy="1165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7420" tIns="416560" rIns="51742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Self-Sufficiency Program – 115 residents enrolled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Supported Employment – 15 residents enrolled</a:t>
          </a:r>
        </a:p>
      </dsp:txBody>
      <dsp:txXfrm>
        <a:off x="0" y="546709"/>
        <a:ext cx="6666833" cy="1165500"/>
      </dsp:txXfrm>
    </dsp:sp>
    <dsp:sp modelId="{7D3165FA-3684-4005-AA38-D7D25239EC71}">
      <dsp:nvSpPr>
        <dsp:cNvPr id="0" name=""/>
        <dsp:cNvSpPr/>
      </dsp:nvSpPr>
      <dsp:spPr>
        <a:xfrm>
          <a:off x="333341" y="251509"/>
          <a:ext cx="4666783" cy="5904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Other Service Provided to Residents</a:t>
          </a:r>
        </a:p>
      </dsp:txBody>
      <dsp:txXfrm>
        <a:off x="362162" y="280330"/>
        <a:ext cx="4609141" cy="532758"/>
      </dsp:txXfrm>
    </dsp:sp>
    <dsp:sp modelId="{85FDE75E-41AE-4D3B-9630-BA8103BA7681}">
      <dsp:nvSpPr>
        <dsp:cNvPr id="0" name=""/>
        <dsp:cNvSpPr/>
      </dsp:nvSpPr>
      <dsp:spPr>
        <a:xfrm>
          <a:off x="0" y="2115409"/>
          <a:ext cx="6666833" cy="3087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7420" tIns="416560" rIns="51742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New Affordable Housing Development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Fruitvale Housing – 54 rental units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Cosecha Court II, Phase III – 64 beds for seasonal farmworkers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Acquisition and Preservation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Rainier Vista – 40 rental units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Zillah Gardens – 24 rental units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Meadows Annex – 20 rental units </a:t>
          </a:r>
        </a:p>
      </dsp:txBody>
      <dsp:txXfrm>
        <a:off x="0" y="2115409"/>
        <a:ext cx="6666833" cy="3087000"/>
      </dsp:txXfrm>
    </dsp:sp>
    <dsp:sp modelId="{C860E4D4-3C7B-4002-9D6D-33C876DEBC60}">
      <dsp:nvSpPr>
        <dsp:cNvPr id="0" name=""/>
        <dsp:cNvSpPr/>
      </dsp:nvSpPr>
      <dsp:spPr>
        <a:xfrm>
          <a:off x="333341" y="1820209"/>
          <a:ext cx="4666783" cy="590400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Housing Development and Preservation</a:t>
          </a:r>
        </a:p>
      </dsp:txBody>
      <dsp:txXfrm>
        <a:off x="362162" y="1849030"/>
        <a:ext cx="4609141" cy="5327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9F7443-04B4-4125-9D6A-E997A6D8119D}">
      <dsp:nvSpPr>
        <dsp:cNvPr id="0" name=""/>
        <dsp:cNvSpPr/>
      </dsp:nvSpPr>
      <dsp:spPr>
        <a:xfrm>
          <a:off x="478800" y="894438"/>
          <a:ext cx="1098000" cy="1098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4EA4A7-2834-4EC9-A1F2-AA2AE21B4009}">
      <dsp:nvSpPr>
        <dsp:cNvPr id="0" name=""/>
        <dsp:cNvSpPr/>
      </dsp:nvSpPr>
      <dsp:spPr>
        <a:xfrm>
          <a:off x="712800" y="1128438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0FE159-5142-4165-B86C-26F4B3758B14}">
      <dsp:nvSpPr>
        <dsp:cNvPr id="0" name=""/>
        <dsp:cNvSpPr/>
      </dsp:nvSpPr>
      <dsp:spPr>
        <a:xfrm>
          <a:off x="127800" y="2334438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Housing – Healthcare – Education</a:t>
          </a:r>
        </a:p>
      </dsp:txBody>
      <dsp:txXfrm>
        <a:off x="127800" y="2334438"/>
        <a:ext cx="1800000" cy="720000"/>
      </dsp:txXfrm>
    </dsp:sp>
    <dsp:sp modelId="{A6FB05B9-B4F9-4474-B441-81AACFCC63B9}">
      <dsp:nvSpPr>
        <dsp:cNvPr id="0" name=""/>
        <dsp:cNvSpPr/>
      </dsp:nvSpPr>
      <dsp:spPr>
        <a:xfrm>
          <a:off x="2593800" y="894438"/>
          <a:ext cx="1098000" cy="1098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CA7CD3-8D0E-458D-92FF-B9010EC7DDF0}">
      <dsp:nvSpPr>
        <dsp:cNvPr id="0" name=""/>
        <dsp:cNvSpPr/>
      </dsp:nvSpPr>
      <dsp:spPr>
        <a:xfrm>
          <a:off x="2827800" y="1128438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A17817-6DF5-4C78-9291-0F5C0F76F1A3}">
      <dsp:nvSpPr>
        <dsp:cNvPr id="0" name=""/>
        <dsp:cNvSpPr/>
      </dsp:nvSpPr>
      <dsp:spPr>
        <a:xfrm>
          <a:off x="2242800" y="2334438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Serving the same clients</a:t>
          </a:r>
        </a:p>
      </dsp:txBody>
      <dsp:txXfrm>
        <a:off x="2242800" y="2334438"/>
        <a:ext cx="1800000" cy="720000"/>
      </dsp:txXfrm>
    </dsp:sp>
    <dsp:sp modelId="{CE403B40-0A58-4F10-ADF0-78476C6BA7E9}">
      <dsp:nvSpPr>
        <dsp:cNvPr id="0" name=""/>
        <dsp:cNvSpPr/>
      </dsp:nvSpPr>
      <dsp:spPr>
        <a:xfrm>
          <a:off x="4708800" y="894438"/>
          <a:ext cx="1098000" cy="10980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FBBB12-B9E9-4475-924A-23072A0A97A7}">
      <dsp:nvSpPr>
        <dsp:cNvPr id="0" name=""/>
        <dsp:cNvSpPr/>
      </dsp:nvSpPr>
      <dsp:spPr>
        <a:xfrm>
          <a:off x="4942800" y="1128438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19BF31-661C-40D5-A502-8CFF12EF827B}">
      <dsp:nvSpPr>
        <dsp:cNvPr id="0" name=""/>
        <dsp:cNvSpPr/>
      </dsp:nvSpPr>
      <dsp:spPr>
        <a:xfrm>
          <a:off x="4357800" y="2334438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Long-term sustainability</a:t>
          </a:r>
        </a:p>
      </dsp:txBody>
      <dsp:txXfrm>
        <a:off x="4357800" y="2334438"/>
        <a:ext cx="1800000" cy="720000"/>
      </dsp:txXfrm>
    </dsp:sp>
    <dsp:sp modelId="{99E19F73-BF67-4EA8-B3EA-48DA81D1076B}">
      <dsp:nvSpPr>
        <dsp:cNvPr id="0" name=""/>
        <dsp:cNvSpPr/>
      </dsp:nvSpPr>
      <dsp:spPr>
        <a:xfrm>
          <a:off x="6823800" y="894438"/>
          <a:ext cx="1098000" cy="10980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187914-1B8A-43F2-BB47-69FD54F9652C}">
      <dsp:nvSpPr>
        <dsp:cNvPr id="0" name=""/>
        <dsp:cNvSpPr/>
      </dsp:nvSpPr>
      <dsp:spPr>
        <a:xfrm>
          <a:off x="7057800" y="1128438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01C016-4F8F-442F-BDAE-5D90D8D507D4}">
      <dsp:nvSpPr>
        <dsp:cNvPr id="0" name=""/>
        <dsp:cNvSpPr/>
      </dsp:nvSpPr>
      <dsp:spPr>
        <a:xfrm>
          <a:off x="6472800" y="2334438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Limited Resources</a:t>
          </a:r>
        </a:p>
      </dsp:txBody>
      <dsp:txXfrm>
        <a:off x="6472800" y="2334438"/>
        <a:ext cx="1800000" cy="720000"/>
      </dsp:txXfrm>
    </dsp:sp>
    <dsp:sp modelId="{20E2C67A-FE95-4F8C-BAC5-673B5C4F05DA}">
      <dsp:nvSpPr>
        <dsp:cNvPr id="0" name=""/>
        <dsp:cNvSpPr/>
      </dsp:nvSpPr>
      <dsp:spPr>
        <a:xfrm>
          <a:off x="8938800" y="894438"/>
          <a:ext cx="1098000" cy="109800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966F0D-DB4E-4E48-95B9-4F629B36315F}">
      <dsp:nvSpPr>
        <dsp:cNvPr id="0" name=""/>
        <dsp:cNvSpPr/>
      </dsp:nvSpPr>
      <dsp:spPr>
        <a:xfrm>
          <a:off x="9172800" y="1128438"/>
          <a:ext cx="630000" cy="63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3E5713-9C5A-479A-B0EC-539897958F11}">
      <dsp:nvSpPr>
        <dsp:cNvPr id="0" name=""/>
        <dsp:cNvSpPr/>
      </dsp:nvSpPr>
      <dsp:spPr>
        <a:xfrm>
          <a:off x="8587800" y="2334438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Housing is Healthcare</a:t>
          </a:r>
        </a:p>
      </dsp:txBody>
      <dsp:txXfrm>
        <a:off x="8587800" y="2334438"/>
        <a:ext cx="18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FCADC-10A0-ECFE-E0C0-26616CB27B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BEB51-6234-F0E7-0B2C-48AB068883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E6314F-89D7-3570-28D2-5FE793CC2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5D7E-B607-4E3E-AB6A-327237F4F83A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E9DB87-9F04-8EF4-C550-6420EE18B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828C3-5090-7ADF-1072-204040FE5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8F38-5088-4ADF-99AE-C7530FDF7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82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D151E-79C1-85F7-1212-14EFEF7BF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FE50F1-4300-62DA-1AB3-6BD9F9A870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E2290F-3495-F0CE-EB02-453463391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5D7E-B607-4E3E-AB6A-327237F4F83A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5448A-EE0D-BB5B-35FE-F8E5AA330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54520-3DBF-B433-C903-C42313A5D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8F38-5088-4ADF-99AE-C7530FDF7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35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C57DD7-3E37-617A-B833-61D2C61713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B86BAB-DC89-FE1C-9B89-66592F067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59574A-B782-1B35-FA3B-EA1A6BC69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5D7E-B607-4E3E-AB6A-327237F4F83A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0CBA42-F784-9A42-9606-F852DC6DF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2F658E-7672-2104-5A1F-B862C978B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8F38-5088-4ADF-99AE-C7530FDF7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184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D1DB8-2765-70DE-C499-31826D8C7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CF16B-3A98-8C87-4C1B-EA132A6EDC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0C0474-7FC3-ED3C-7833-F00555F94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5D7E-B607-4E3E-AB6A-327237F4F83A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768081-10DC-8DA6-34B5-52A24CD08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712E82-781C-D2ED-B7E9-F5DC2FAA8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8F38-5088-4ADF-99AE-C7530FDF7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66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E9951-75C8-4C9E-C3E9-11E608DAE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65A654-6811-3E2E-BB22-420F5287F2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D2E906-7926-3A15-B14E-960DBCA7A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5D7E-B607-4E3E-AB6A-327237F4F83A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72348-DC38-BCAB-E8C7-879FDD214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055FAA-0F67-0D00-FC60-F7CF13DAA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8F38-5088-4ADF-99AE-C7530FDF7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6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C54B6-685B-5353-BF07-A1AB4A210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CEF29-118F-55DA-4E83-C424E9749F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AA5D82-E45E-0D39-1828-290DE390D5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38F809-3532-D0CE-C38E-8046EA0EC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5D7E-B607-4E3E-AB6A-327237F4F83A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60985A-C4D5-528C-35C3-6E5DE79B5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69CABB-5BCF-BB94-F1AE-A59983E4A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8F38-5088-4ADF-99AE-C7530FDF7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340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9ED32-4760-4848-04CE-F02D25EA7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1EF908-FBBC-6A16-7746-CF86CD80A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5B4AD6-B87F-DFE7-A36B-AFC66D9BEB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CD75AA-458F-8177-025B-61DFDDDCBE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B2EBAA-85BB-94D4-E600-5700B86A6F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A5B3F0-91F2-AC68-4D20-A5F90CADA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5D7E-B607-4E3E-AB6A-327237F4F83A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F52770-94DB-8D51-3AAF-0F9C7C8AA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172A16-E235-4203-FCF3-9E43E5FF0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8F38-5088-4ADF-99AE-C7530FDF7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02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6A111-08C8-8C1A-0232-5E205E552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1375B8-D695-065E-DEF1-BBC204932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5D7E-B607-4E3E-AB6A-327237F4F83A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8C9E36-039C-CE79-87BC-BE1F80125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FF3F1F-BC3C-E091-63F7-B33BCDE2F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8F38-5088-4ADF-99AE-C7530FDF7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25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01B0B5-8F77-AFC5-C465-34A0C131A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5D7E-B607-4E3E-AB6A-327237F4F83A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905888-E85F-E1F7-2D6D-AC5A1AE9E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5A61FE-0F71-C7AE-1EF5-D621D0730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8F38-5088-4ADF-99AE-C7530FDF7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171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A9CDD-2CA6-C7C9-7C8A-C41B73EF2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73613-B601-938E-6B8E-9EDC1788A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2E1153-74AE-6E1F-8BED-B9305F99A9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E75DE1-915B-386B-B8F0-490BE62D7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5D7E-B607-4E3E-AB6A-327237F4F83A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C0DEDB-BCC6-2493-EED3-ACCA049A4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44A634-B536-8248-8091-F0B0E36C5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8F38-5088-4ADF-99AE-C7530FDF7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70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8E01A-A9BC-1192-2EF3-00A087695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7107F3-1D89-340E-F8C5-8BF2C2A406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6B0A20-04CA-50F1-984B-794C163F1C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8B5492-473A-6295-4932-816DA181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5D7E-B607-4E3E-AB6A-327237F4F83A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9E65D5-E675-12D4-B13C-45C9F52A5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99A113-D49F-0FB7-4302-7581C5390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8F38-5088-4ADF-99AE-C7530FDF7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277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F36417-9E40-ECFA-8E48-BF7DED823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A0A60A-C638-8B26-6CBF-8C37392F0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3BE5AC-1798-86A6-C3A9-6A2B6CE5F1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85D7E-B607-4E3E-AB6A-327237F4F83A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DC22AB-6D08-29C2-9EA7-71EEEA6C7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2B3764-58EB-4FF2-62D7-59ABC67685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68F38-5088-4ADF-99AE-C7530FDF7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156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hyperlink" Target="mailto:lowel.krueger@yakimahousing.org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1" name="Rectangle 24">
            <a:extLst>
              <a:ext uri="{FF2B5EF4-FFF2-40B4-BE49-F238E27FC236}">
                <a16:creationId xmlns:a16="http://schemas.microsoft.com/office/drawing/2014/main" id="{129F4FEF-3F4E-4042-8E6D-C24E201FB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Title 5">
            <a:extLst>
              <a:ext uri="{FF2B5EF4-FFF2-40B4-BE49-F238E27FC236}">
                <a16:creationId xmlns:a16="http://schemas.microsoft.com/office/drawing/2014/main" id="{0FA07ACE-DDBA-FBD5-32B1-7C4BF129D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8400" y="365125"/>
            <a:ext cx="5105400" cy="257969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Maximizing the Synergy of Health Care, Housing, and Value Based Care</a:t>
            </a:r>
          </a:p>
        </p:txBody>
      </p:sp>
      <p:pic>
        <p:nvPicPr>
          <p:cNvPr id="9" name="Picture Placeholder 8" descr="A person standing in front of two metal pillars&#10;&#10;Description automatically generated">
            <a:extLst>
              <a:ext uri="{FF2B5EF4-FFF2-40B4-BE49-F238E27FC236}">
                <a16:creationId xmlns:a16="http://schemas.microsoft.com/office/drawing/2014/main" id="{C01CD3E9-33A0-2B51-1E4A-6CEDD76FD28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" r="1388" b="-2"/>
          <a:stretch/>
        </p:blipFill>
        <p:spPr>
          <a:xfrm>
            <a:off x="20" y="10"/>
            <a:ext cx="6105116" cy="4191736"/>
          </a:xfrm>
          <a:custGeom>
            <a:avLst/>
            <a:gdLst/>
            <a:ahLst/>
            <a:cxnLst/>
            <a:rect l="l" t="t" r="r" b="b"/>
            <a:pathLst>
              <a:path w="6105136" h="4191746">
                <a:moveTo>
                  <a:pt x="0" y="0"/>
                </a:moveTo>
                <a:lnTo>
                  <a:pt x="5607799" y="0"/>
                </a:lnTo>
                <a:lnTo>
                  <a:pt x="5571513" y="27327"/>
                </a:lnTo>
                <a:cubicBezTo>
                  <a:pt x="5516855" y="89886"/>
                  <a:pt x="5497833" y="180727"/>
                  <a:pt x="5456712" y="261788"/>
                </a:cubicBezTo>
                <a:cubicBezTo>
                  <a:pt x="5516289" y="304550"/>
                  <a:pt x="5587520" y="313948"/>
                  <a:pt x="5651844" y="341674"/>
                </a:cubicBezTo>
                <a:cubicBezTo>
                  <a:pt x="5718760" y="370809"/>
                  <a:pt x="5718760" y="392425"/>
                  <a:pt x="5663501" y="477009"/>
                </a:cubicBezTo>
                <a:cubicBezTo>
                  <a:pt x="5807259" y="495339"/>
                  <a:pt x="5807259" y="495339"/>
                  <a:pt x="5762794" y="628324"/>
                </a:cubicBezTo>
                <a:cubicBezTo>
                  <a:pt x="5883243" y="640542"/>
                  <a:pt x="5962676" y="703511"/>
                  <a:pt x="5981237" y="841197"/>
                </a:cubicBezTo>
                <a:cubicBezTo>
                  <a:pt x="5990305" y="907926"/>
                  <a:pt x="6044700" y="939409"/>
                  <a:pt x="6105136" y="984052"/>
                </a:cubicBezTo>
                <a:cubicBezTo>
                  <a:pt x="6030022" y="1027286"/>
                  <a:pt x="5979081" y="1117509"/>
                  <a:pt x="5891443" y="1022115"/>
                </a:cubicBezTo>
                <a:cubicBezTo>
                  <a:pt x="5859498" y="987342"/>
                  <a:pt x="5862517" y="1031513"/>
                  <a:pt x="5858202" y="1044202"/>
                </a:cubicBezTo>
                <a:cubicBezTo>
                  <a:pt x="5847842" y="1075215"/>
                  <a:pt x="5869424" y="1095893"/>
                  <a:pt x="5883673" y="1119387"/>
                </a:cubicBezTo>
                <a:cubicBezTo>
                  <a:pt x="5897486" y="1142885"/>
                  <a:pt x="5913893" y="1167789"/>
                  <a:pt x="5917778" y="1194108"/>
                </a:cubicBezTo>
                <a:cubicBezTo>
                  <a:pt x="5920365" y="1212434"/>
                  <a:pt x="5907848" y="1239216"/>
                  <a:pt x="5894034" y="1252846"/>
                </a:cubicBezTo>
                <a:cubicBezTo>
                  <a:pt x="5821506" y="1324743"/>
                  <a:pt x="5864677" y="1486396"/>
                  <a:pt x="5727393" y="1507074"/>
                </a:cubicBezTo>
                <a:cubicBezTo>
                  <a:pt x="5665659" y="1516469"/>
                  <a:pt x="5635872" y="1575680"/>
                  <a:pt x="5590543" y="1608104"/>
                </a:cubicBezTo>
                <a:cubicBezTo>
                  <a:pt x="5432970" y="1721355"/>
                  <a:pt x="5327632" y="1867030"/>
                  <a:pt x="5278850" y="2067214"/>
                </a:cubicBezTo>
                <a:cubicBezTo>
                  <a:pt x="5265468" y="2122664"/>
                  <a:pt x="5214092" y="2167309"/>
                  <a:pt x="5180851" y="2216179"/>
                </a:cubicBezTo>
                <a:cubicBezTo>
                  <a:pt x="5196826" y="2251892"/>
                  <a:pt x="5284029" y="2174826"/>
                  <a:pt x="5253380" y="2268808"/>
                </a:cubicBezTo>
                <a:cubicBezTo>
                  <a:pt x="5230067" y="2339298"/>
                  <a:pt x="5170490" y="2383001"/>
                  <a:pt x="5114368" y="2424825"/>
                </a:cubicBezTo>
                <a:cubicBezTo>
                  <a:pt x="5050475" y="2472284"/>
                  <a:pt x="4979676" y="2510347"/>
                  <a:pt x="4950749" y="2598221"/>
                </a:cubicBezTo>
                <a:cubicBezTo>
                  <a:pt x="4944706" y="2617020"/>
                  <a:pt x="4925279" y="2636755"/>
                  <a:pt x="4908013" y="2644276"/>
                </a:cubicBezTo>
                <a:cubicBezTo>
                  <a:pt x="4007468" y="4190779"/>
                  <a:pt x="1790648" y="4201115"/>
                  <a:pt x="1535079" y="4190306"/>
                </a:cubicBezTo>
                <a:cubicBezTo>
                  <a:pt x="1225543" y="4176680"/>
                  <a:pt x="932844" y="4081285"/>
                  <a:pt x="645760" y="3962397"/>
                </a:cubicBezTo>
                <a:cubicBezTo>
                  <a:pt x="524448" y="3912117"/>
                  <a:pt x="411775" y="3840689"/>
                  <a:pt x="293915" y="3785239"/>
                </a:cubicBezTo>
                <a:cubicBezTo>
                  <a:pt x="212539" y="3746940"/>
                  <a:pt x="140444" y="3691254"/>
                  <a:pt x="68403" y="3637448"/>
                </a:cubicBezTo>
                <a:lnTo>
                  <a:pt x="0" y="3589272"/>
                </a:lnTo>
                <a:close/>
              </a:path>
            </a:pathLst>
          </a:custGeom>
        </p:spPr>
      </p:pic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28F4C48C-704F-4C06-B10B-A73D364540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" r="-2" b="-2"/>
          <a:stretch/>
        </p:blipFill>
        <p:spPr>
          <a:xfrm>
            <a:off x="462420" y="4304418"/>
            <a:ext cx="5414116" cy="2553582"/>
          </a:xfrm>
          <a:custGeom>
            <a:avLst/>
            <a:gdLst/>
            <a:ahLst/>
            <a:cxnLst/>
            <a:rect l="l" t="t" r="r" b="b"/>
            <a:pathLst>
              <a:path w="5414116" h="2553582">
                <a:moveTo>
                  <a:pt x="158526" y="1316979"/>
                </a:moveTo>
                <a:lnTo>
                  <a:pt x="156754" y="1330318"/>
                </a:lnTo>
                <a:lnTo>
                  <a:pt x="150357" y="1343402"/>
                </a:lnTo>
                <a:cubicBezTo>
                  <a:pt x="148595" y="1346671"/>
                  <a:pt x="147784" y="1347597"/>
                  <a:pt x="148224" y="1345403"/>
                </a:cubicBezTo>
                <a:cubicBezTo>
                  <a:pt x="148536" y="1343890"/>
                  <a:pt x="150150" y="1339188"/>
                  <a:pt x="152759" y="1332109"/>
                </a:cubicBezTo>
                <a:close/>
                <a:moveTo>
                  <a:pt x="183999" y="1247985"/>
                </a:moveTo>
                <a:lnTo>
                  <a:pt x="185425" y="1249095"/>
                </a:lnTo>
                <a:lnTo>
                  <a:pt x="177909" y="1267545"/>
                </a:lnTo>
                <a:cubicBezTo>
                  <a:pt x="172543" y="1280910"/>
                  <a:pt x="167559" y="1293511"/>
                  <a:pt x="163267" y="1304542"/>
                </a:cubicBezTo>
                <a:lnTo>
                  <a:pt x="158526" y="1316979"/>
                </a:lnTo>
                <a:lnTo>
                  <a:pt x="160096" y="1305161"/>
                </a:lnTo>
                <a:cubicBezTo>
                  <a:pt x="166154" y="1273946"/>
                  <a:pt x="174799" y="1251295"/>
                  <a:pt x="183999" y="1247985"/>
                </a:cubicBezTo>
                <a:close/>
                <a:moveTo>
                  <a:pt x="2747400" y="406"/>
                </a:moveTo>
                <a:cubicBezTo>
                  <a:pt x="3035071" y="-4281"/>
                  <a:pt x="3341945" y="31161"/>
                  <a:pt x="3649095" y="133697"/>
                </a:cubicBezTo>
                <a:cubicBezTo>
                  <a:pt x="3849864" y="200721"/>
                  <a:pt x="4603144" y="576730"/>
                  <a:pt x="4698157" y="641897"/>
                </a:cubicBezTo>
                <a:cubicBezTo>
                  <a:pt x="4795794" y="709015"/>
                  <a:pt x="4865356" y="805949"/>
                  <a:pt x="4969229" y="864848"/>
                </a:cubicBezTo>
                <a:cubicBezTo>
                  <a:pt x="5024230" y="895855"/>
                  <a:pt x="5072076" y="940214"/>
                  <a:pt x="5031717" y="1024948"/>
                </a:cubicBezTo>
                <a:cubicBezTo>
                  <a:pt x="5020170" y="1048963"/>
                  <a:pt x="5029183" y="1072811"/>
                  <a:pt x="5057014" y="1071682"/>
                </a:cubicBezTo>
                <a:cubicBezTo>
                  <a:pt x="5109680" y="1069387"/>
                  <a:pt x="5118666" y="1110271"/>
                  <a:pt x="5135838" y="1143392"/>
                </a:cubicBezTo>
                <a:cubicBezTo>
                  <a:pt x="5166252" y="1202027"/>
                  <a:pt x="5193622" y="1263285"/>
                  <a:pt x="5266156" y="1289064"/>
                </a:cubicBezTo>
                <a:cubicBezTo>
                  <a:pt x="5238324" y="1323279"/>
                  <a:pt x="5215649" y="1311585"/>
                  <a:pt x="5195858" y="1298567"/>
                </a:cubicBezTo>
                <a:cubicBezTo>
                  <a:pt x="5143669" y="1263879"/>
                  <a:pt x="5093474" y="1226987"/>
                  <a:pt x="5041179" y="1192607"/>
                </a:cubicBezTo>
                <a:cubicBezTo>
                  <a:pt x="5007224" y="1170236"/>
                  <a:pt x="4975133" y="1142623"/>
                  <a:pt x="4918135" y="1145234"/>
                </a:cubicBezTo>
                <a:cubicBezTo>
                  <a:pt x="4935797" y="1231274"/>
                  <a:pt x="5007025" y="1262427"/>
                  <a:pt x="5060171" y="1300349"/>
                </a:cubicBezTo>
                <a:cubicBezTo>
                  <a:pt x="5126536" y="1347737"/>
                  <a:pt x="5152263" y="1413621"/>
                  <a:pt x="5184421" y="1487704"/>
                </a:cubicBezTo>
                <a:cubicBezTo>
                  <a:pt x="5122415" y="1489134"/>
                  <a:pt x="5103753" y="1435610"/>
                  <a:pt x="5058648" y="1427657"/>
                </a:cubicBezTo>
                <a:cubicBezTo>
                  <a:pt x="5053296" y="1435084"/>
                  <a:pt x="5045346" y="1445577"/>
                  <a:pt x="5045794" y="1446015"/>
                </a:cubicBezTo>
                <a:cubicBezTo>
                  <a:pt x="5106451" y="1496737"/>
                  <a:pt x="5117537" y="1568193"/>
                  <a:pt x="5101767" y="1647359"/>
                </a:cubicBezTo>
                <a:cubicBezTo>
                  <a:pt x="5093584" y="1688209"/>
                  <a:pt x="5115626" y="1706770"/>
                  <a:pt x="5135030" y="1731061"/>
                </a:cubicBezTo>
                <a:cubicBezTo>
                  <a:pt x="5203090" y="1816944"/>
                  <a:pt x="5278566" y="1897224"/>
                  <a:pt x="5321944" y="2003361"/>
                </a:cubicBezTo>
                <a:cubicBezTo>
                  <a:pt x="5239878" y="1971324"/>
                  <a:pt x="5191106" y="1897335"/>
                  <a:pt x="5107240" y="1850840"/>
                </a:cubicBezTo>
                <a:cubicBezTo>
                  <a:pt x="5146549" y="1965041"/>
                  <a:pt x="5224816" y="2036621"/>
                  <a:pt x="5290952" y="2116036"/>
                </a:cubicBezTo>
                <a:cubicBezTo>
                  <a:pt x="5321198" y="2152238"/>
                  <a:pt x="5345753" y="2195120"/>
                  <a:pt x="5388446" y="2220887"/>
                </a:cubicBezTo>
                <a:cubicBezTo>
                  <a:pt x="5403552" y="2230128"/>
                  <a:pt x="5428090" y="2247608"/>
                  <a:pt x="5403992" y="2273010"/>
                </a:cubicBezTo>
                <a:cubicBezTo>
                  <a:pt x="5383871" y="2294002"/>
                  <a:pt x="5363583" y="2281535"/>
                  <a:pt x="5345240" y="2269525"/>
                </a:cubicBezTo>
                <a:cubicBezTo>
                  <a:pt x="5301305" y="2240459"/>
                  <a:pt x="5249677" y="2227961"/>
                  <a:pt x="5181971" y="2212341"/>
                </a:cubicBezTo>
                <a:cubicBezTo>
                  <a:pt x="5210776" y="2304349"/>
                  <a:pt x="5323140" y="2305426"/>
                  <a:pt x="5342451" y="2399541"/>
                </a:cubicBezTo>
                <a:cubicBezTo>
                  <a:pt x="5276493" y="2399374"/>
                  <a:pt x="5240279" y="2358756"/>
                  <a:pt x="5193127" y="2341296"/>
                </a:cubicBezTo>
                <a:cubicBezTo>
                  <a:pt x="5150483" y="2325566"/>
                  <a:pt x="5134316" y="2337131"/>
                  <a:pt x="5128778" y="2384953"/>
                </a:cubicBezTo>
                <a:cubicBezTo>
                  <a:pt x="5120098" y="2459440"/>
                  <a:pt x="5082689" y="2490060"/>
                  <a:pt x="5024779" y="2455361"/>
                </a:cubicBezTo>
                <a:cubicBezTo>
                  <a:pt x="4971160" y="2423009"/>
                  <a:pt x="4955618" y="2448088"/>
                  <a:pt x="4957119" y="2492221"/>
                </a:cubicBezTo>
                <a:cubicBezTo>
                  <a:pt x="4957659" y="2508307"/>
                  <a:pt x="4955422" y="2522819"/>
                  <a:pt x="4951208" y="2536243"/>
                </a:cubicBezTo>
                <a:lnTo>
                  <a:pt x="4942986" y="2553582"/>
                </a:lnTo>
                <a:lnTo>
                  <a:pt x="0" y="2553582"/>
                </a:lnTo>
                <a:lnTo>
                  <a:pt x="10415" y="2540282"/>
                </a:lnTo>
                <a:cubicBezTo>
                  <a:pt x="21321" y="2529317"/>
                  <a:pt x="34083" y="2520126"/>
                  <a:pt x="50390" y="2514109"/>
                </a:cubicBezTo>
                <a:cubicBezTo>
                  <a:pt x="60150" y="2510393"/>
                  <a:pt x="69288" y="2504190"/>
                  <a:pt x="78593" y="2498362"/>
                </a:cubicBezTo>
                <a:cubicBezTo>
                  <a:pt x="79663" y="2490260"/>
                  <a:pt x="77016" y="2483287"/>
                  <a:pt x="68604" y="2478966"/>
                </a:cubicBezTo>
                <a:cubicBezTo>
                  <a:pt x="15119" y="2451323"/>
                  <a:pt x="33815" y="2412284"/>
                  <a:pt x="51592" y="2367344"/>
                </a:cubicBezTo>
                <a:cubicBezTo>
                  <a:pt x="73482" y="2311677"/>
                  <a:pt x="117178" y="2293901"/>
                  <a:pt x="167239" y="2281968"/>
                </a:cubicBezTo>
                <a:cubicBezTo>
                  <a:pt x="184333" y="2277976"/>
                  <a:pt x="204809" y="2283134"/>
                  <a:pt x="218700" y="2261009"/>
                </a:cubicBezTo>
                <a:cubicBezTo>
                  <a:pt x="202945" y="2233233"/>
                  <a:pt x="167661" y="2244301"/>
                  <a:pt x="144260" y="2232104"/>
                </a:cubicBezTo>
                <a:cubicBezTo>
                  <a:pt x="124982" y="2221882"/>
                  <a:pt x="89225" y="2216464"/>
                  <a:pt x="132450" y="2182200"/>
                </a:cubicBezTo>
                <a:cubicBezTo>
                  <a:pt x="145069" y="2172139"/>
                  <a:pt x="138401" y="2161211"/>
                  <a:pt x="128269" y="2157485"/>
                </a:cubicBezTo>
                <a:cubicBezTo>
                  <a:pt x="45771" y="2128357"/>
                  <a:pt x="114856" y="2054401"/>
                  <a:pt x="102768" y="2004430"/>
                </a:cubicBezTo>
                <a:cubicBezTo>
                  <a:pt x="99143" y="1990876"/>
                  <a:pt x="114661" y="1971808"/>
                  <a:pt x="128485" y="1969383"/>
                </a:cubicBezTo>
                <a:cubicBezTo>
                  <a:pt x="216478" y="1953355"/>
                  <a:pt x="255260" y="1875600"/>
                  <a:pt x="316632" y="1814867"/>
                </a:cubicBezTo>
                <a:cubicBezTo>
                  <a:pt x="286607" y="1778049"/>
                  <a:pt x="240843" y="1760915"/>
                  <a:pt x="204084" y="1732869"/>
                </a:cubicBezTo>
                <a:cubicBezTo>
                  <a:pt x="165873" y="1703815"/>
                  <a:pt x="170805" y="1689937"/>
                  <a:pt x="227085" y="1644378"/>
                </a:cubicBezTo>
                <a:cubicBezTo>
                  <a:pt x="135002" y="1609983"/>
                  <a:pt x="135002" y="1609983"/>
                  <a:pt x="194840" y="1531510"/>
                </a:cubicBezTo>
                <a:cubicBezTo>
                  <a:pt x="155738" y="1518118"/>
                  <a:pt x="147268" y="1431235"/>
                  <a:pt x="153201" y="1357062"/>
                </a:cubicBezTo>
                <a:lnTo>
                  <a:pt x="156754" y="1330318"/>
                </a:lnTo>
                <a:lnTo>
                  <a:pt x="158203" y="1327353"/>
                </a:lnTo>
                <a:cubicBezTo>
                  <a:pt x="164944" y="1313010"/>
                  <a:pt x="174305" y="1292418"/>
                  <a:pt x="183908" y="1271808"/>
                </a:cubicBezTo>
                <a:lnTo>
                  <a:pt x="192178" y="1254359"/>
                </a:lnTo>
                <a:lnTo>
                  <a:pt x="197963" y="1258870"/>
                </a:lnTo>
                <a:cubicBezTo>
                  <a:pt x="201319" y="1265759"/>
                  <a:pt x="204343" y="1269123"/>
                  <a:pt x="207082" y="1270177"/>
                </a:cubicBezTo>
                <a:cubicBezTo>
                  <a:pt x="215301" y="1273335"/>
                  <a:pt x="220953" y="1255680"/>
                  <a:pt x="225258" y="1249926"/>
                </a:cubicBezTo>
                <a:cubicBezTo>
                  <a:pt x="239225" y="1231830"/>
                  <a:pt x="229470" y="1215162"/>
                  <a:pt x="225383" y="1197822"/>
                </a:cubicBezTo>
                <a:cubicBezTo>
                  <a:pt x="223809" y="1191435"/>
                  <a:pt x="212069" y="1213060"/>
                  <a:pt x="198195" y="1241661"/>
                </a:cubicBezTo>
                <a:lnTo>
                  <a:pt x="192178" y="1254359"/>
                </a:lnTo>
                <a:lnTo>
                  <a:pt x="185425" y="1249095"/>
                </a:lnTo>
                <a:lnTo>
                  <a:pt x="194847" y="1225969"/>
                </a:lnTo>
                <a:cubicBezTo>
                  <a:pt x="218144" y="1169629"/>
                  <a:pt x="242658" y="1113997"/>
                  <a:pt x="248781" y="1110761"/>
                </a:cubicBezTo>
                <a:cubicBezTo>
                  <a:pt x="313786" y="1076283"/>
                  <a:pt x="321395" y="965784"/>
                  <a:pt x="418181" y="974220"/>
                </a:cubicBezTo>
                <a:cubicBezTo>
                  <a:pt x="461819" y="977818"/>
                  <a:pt x="495215" y="944914"/>
                  <a:pt x="532987" y="931088"/>
                </a:cubicBezTo>
                <a:cubicBezTo>
                  <a:pt x="664440" y="883526"/>
                  <a:pt x="768295" y="806734"/>
                  <a:pt x="846702" y="686183"/>
                </a:cubicBezTo>
                <a:cubicBezTo>
                  <a:pt x="868484" y="652881"/>
                  <a:pt x="913166" y="632329"/>
                  <a:pt x="946487" y="606427"/>
                </a:cubicBezTo>
                <a:cubicBezTo>
                  <a:pt x="943857" y="580742"/>
                  <a:pt x="867909" y="616319"/>
                  <a:pt x="909859" y="561037"/>
                </a:cubicBezTo>
                <a:cubicBezTo>
                  <a:pt x="941546" y="519374"/>
                  <a:pt x="991572" y="500749"/>
                  <a:pt x="1038549" y="483076"/>
                </a:cubicBezTo>
                <a:cubicBezTo>
                  <a:pt x="1092404" y="463016"/>
                  <a:pt x="1148626" y="449861"/>
                  <a:pt x="1187871" y="397948"/>
                </a:cubicBezTo>
                <a:cubicBezTo>
                  <a:pt x="1194206" y="389666"/>
                  <a:pt x="1884389" y="14461"/>
                  <a:pt x="2747400" y="406"/>
                </a:cubicBezTo>
                <a:close/>
              </a:path>
            </a:pathLst>
          </a:cu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E5814493-5BE0-43DA-A383-D92F548A53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48399" y="3124205"/>
            <a:ext cx="5105400" cy="3052757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spcBef>
                <a:spcPts val="810"/>
              </a:spcBef>
              <a:buFont typeface="Arial" panose="020B0604020202020204" pitchFamily="34" charset="0"/>
              <a:buChar char="•"/>
            </a:pPr>
            <a:r>
              <a:rPr lang="en-US" sz="2000"/>
              <a:t>Lowel Krueger, Executive Director</a:t>
            </a:r>
          </a:p>
          <a:p>
            <a:pPr indent="-228600">
              <a:spcBef>
                <a:spcPts val="810"/>
              </a:spcBef>
              <a:buFont typeface="Arial" panose="020B0604020202020204" pitchFamily="34" charset="0"/>
              <a:buChar char="•"/>
            </a:pPr>
            <a:r>
              <a:rPr lang="en-US" sz="2000">
                <a:hlinkClick r:id="rId4"/>
              </a:rPr>
              <a:t>lowel.krueger@yakimahousing.org</a:t>
            </a:r>
            <a:endParaRPr lang="en-US" sz="2000"/>
          </a:p>
          <a:p>
            <a:pPr indent="-228600">
              <a:spcBef>
                <a:spcPts val="810"/>
              </a:spcBef>
              <a:buFont typeface="Arial" panose="020B0604020202020204" pitchFamily="34" charset="0"/>
              <a:buChar char="•"/>
            </a:pPr>
            <a:endParaRPr lang="en-US" sz="2000"/>
          </a:p>
          <a:p>
            <a:pPr indent="-228600">
              <a:spcBef>
                <a:spcPts val="810"/>
              </a:spcBef>
              <a:buFont typeface="Arial" panose="020B0604020202020204" pitchFamily="34" charset="0"/>
              <a:buChar char="•"/>
            </a:pPr>
            <a:endParaRPr lang="en-US" sz="2000"/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099093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5" descr="A group of buildings with a green lawn and trees&#10;&#10;Description automatically generated">
            <a:extLst>
              <a:ext uri="{FF2B5EF4-FFF2-40B4-BE49-F238E27FC236}">
                <a16:creationId xmlns:a16="http://schemas.microsoft.com/office/drawing/2014/main" id="{EA4B7AD4-CBC7-BD74-5489-52BA3E8A332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8" t="23391" r="2253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5" y="-1524511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D5C849-7889-928E-B299-0551B17F1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>
                <a:solidFill>
                  <a:schemeClr val="bg1"/>
                </a:solidFill>
              </a:rPr>
              <a:t>Thank you!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4C0084-9325-CA67-70DD-B9C0065E72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4553" y="5624945"/>
            <a:ext cx="9078562" cy="592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2185292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24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26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258626-523C-3A41-BFD7-5EC11BF11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r>
              <a:rPr lang="en-US" sz="5600">
                <a:solidFill>
                  <a:srgbClr val="FFFFFF"/>
                </a:solidFill>
              </a:rPr>
              <a:t>What is Public Housing?</a:t>
            </a:r>
          </a:p>
        </p:txBody>
      </p:sp>
      <p:sp>
        <p:nvSpPr>
          <p:cNvPr id="74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5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35C90-B62A-1847-8106-72B15FA3C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233" y="518400"/>
            <a:ext cx="4771607" cy="5837949"/>
          </a:xfrm>
        </p:spPr>
        <p:txBody>
          <a:bodyPr anchor="ctr">
            <a:normAutofit/>
          </a:bodyPr>
          <a:lstStyle/>
          <a:p>
            <a:r>
              <a:rPr lang="en-US" sz="2000">
                <a:solidFill>
                  <a:schemeClr val="tx1">
                    <a:alpha val="80000"/>
                  </a:schemeClr>
                </a:solidFill>
              </a:rPr>
              <a:t>History of Public Housing</a:t>
            </a:r>
          </a:p>
          <a:p>
            <a:pPr lvl="1"/>
            <a:r>
              <a:rPr lang="en-US" sz="2000">
                <a:solidFill>
                  <a:schemeClr val="tx1">
                    <a:alpha val="80000"/>
                  </a:schemeClr>
                </a:solidFill>
              </a:rPr>
              <a:t>1935 – Techwood Homes build in Atlanta</a:t>
            </a:r>
          </a:p>
          <a:p>
            <a:pPr lvl="1"/>
            <a:r>
              <a:rPr lang="en-US" sz="2000">
                <a:solidFill>
                  <a:schemeClr val="tx1">
                    <a:alpha val="80000"/>
                  </a:schemeClr>
                </a:solidFill>
              </a:rPr>
              <a:t>1937 – U.S. Housing Act of 1937</a:t>
            </a:r>
          </a:p>
          <a:p>
            <a:pPr lvl="1"/>
            <a:r>
              <a:rPr lang="en-US" sz="2000">
                <a:solidFill>
                  <a:schemeClr val="tx1">
                    <a:alpha val="80000"/>
                  </a:schemeClr>
                </a:solidFill>
              </a:rPr>
              <a:t>1965 – HUD becomes Cabinet-level agency</a:t>
            </a:r>
          </a:p>
          <a:p>
            <a:pPr lvl="1"/>
            <a:r>
              <a:rPr lang="en-US" sz="2000">
                <a:solidFill>
                  <a:schemeClr val="tx1">
                    <a:alpha val="80000"/>
                  </a:schemeClr>
                </a:solidFill>
              </a:rPr>
              <a:t>1972 – Pruitt-Igoe public housing buildings demolished in St. Louis</a:t>
            </a:r>
          </a:p>
          <a:p>
            <a:pPr lvl="1"/>
            <a:r>
              <a:rPr lang="en-US" sz="2000">
                <a:solidFill>
                  <a:schemeClr val="tx1">
                    <a:alpha val="80000"/>
                  </a:schemeClr>
                </a:solidFill>
              </a:rPr>
              <a:t>1973 – President Nixon declares moratorium on housing and community development assistance</a:t>
            </a:r>
          </a:p>
          <a:p>
            <a:pPr lvl="1"/>
            <a:r>
              <a:rPr lang="en-US" sz="2000">
                <a:solidFill>
                  <a:schemeClr val="tx1">
                    <a:alpha val="80000"/>
                  </a:schemeClr>
                </a:solidFill>
              </a:rPr>
              <a:t>1998 – Faircloth amendment limits construction of new public housing</a:t>
            </a:r>
          </a:p>
          <a:p>
            <a:pPr lvl="1"/>
            <a:r>
              <a:rPr lang="en-US" sz="2000">
                <a:solidFill>
                  <a:schemeClr val="tx1">
                    <a:alpha val="80000"/>
                  </a:schemeClr>
                </a:solidFill>
              </a:rPr>
              <a:t>2012 – Rental Assistance Demonstration created to redevelop public housing</a:t>
            </a:r>
          </a:p>
          <a:p>
            <a:pPr lvl="1"/>
            <a:endParaRPr lang="en-US" sz="2000">
              <a:solidFill>
                <a:schemeClr val="tx1">
                  <a:alpha val="80000"/>
                </a:schemeClr>
              </a:solidFill>
            </a:endParaRPr>
          </a:p>
          <a:p>
            <a:pPr lvl="1"/>
            <a:endParaRPr lang="en-US" sz="200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7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77" name="Straight Connector 34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0339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8A0F80-F51E-899F-CC59-DC9CFFC37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US" sz="4000"/>
              <a:t>Public Housing Programs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18FB5BA-A350-9E7F-EDD5-5D9C496511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941143"/>
              </p:ext>
            </p:extLst>
          </p:nvPr>
        </p:nvGraphicFramePr>
        <p:xfrm>
          <a:off x="5303520" y="676656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8264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8">
            <a:extLst>
              <a:ext uri="{FF2B5EF4-FFF2-40B4-BE49-F238E27FC236}">
                <a16:creationId xmlns:a16="http://schemas.microsoft.com/office/drawing/2014/main" id="{92070828-E616-4355-9C8A-A1065032B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10">
            <a:extLst>
              <a:ext uri="{FF2B5EF4-FFF2-40B4-BE49-F238E27FC236}">
                <a16:creationId xmlns:a16="http://schemas.microsoft.com/office/drawing/2014/main" id="{355161C6-1218-4EAF-A9E9-A319CFD76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747" y="1905000"/>
            <a:ext cx="4536800" cy="3141047"/>
          </a:xfrm>
          <a:custGeom>
            <a:avLst/>
            <a:gdLst>
              <a:gd name="connsiteX0" fmla="*/ 3362388 w 6230568"/>
              <a:gd name="connsiteY0" fmla="*/ 861 h 4239440"/>
              <a:gd name="connsiteX1" fmla="*/ 4026621 w 6230568"/>
              <a:gd name="connsiteY1" fmla="*/ 15392 h 4239440"/>
              <a:gd name="connsiteX2" fmla="*/ 5114556 w 6230568"/>
              <a:gd name="connsiteY2" fmla="*/ 34130 h 4239440"/>
              <a:gd name="connsiteX3" fmla="*/ 5776495 w 6230568"/>
              <a:gd name="connsiteY3" fmla="*/ 112905 h 4239440"/>
              <a:gd name="connsiteX4" fmla="*/ 5862918 w 6230568"/>
              <a:gd name="connsiteY4" fmla="*/ 141585 h 4239440"/>
              <a:gd name="connsiteX5" fmla="*/ 5840738 w 6230568"/>
              <a:gd name="connsiteY5" fmla="*/ 200475 h 4239440"/>
              <a:gd name="connsiteX6" fmla="*/ 5691219 w 6230568"/>
              <a:gd name="connsiteY6" fmla="*/ 216153 h 4239440"/>
              <a:gd name="connsiteX7" fmla="*/ 5773053 w 6230568"/>
              <a:gd name="connsiteY7" fmla="*/ 260130 h 4239440"/>
              <a:gd name="connsiteX8" fmla="*/ 5593324 w 6230568"/>
              <a:gd name="connsiteY8" fmla="*/ 293781 h 4239440"/>
              <a:gd name="connsiteX9" fmla="*/ 5617033 w 6230568"/>
              <a:gd name="connsiteY9" fmla="*/ 317108 h 4239440"/>
              <a:gd name="connsiteX10" fmla="*/ 5641124 w 6230568"/>
              <a:gd name="connsiteY10" fmla="*/ 339287 h 4239440"/>
              <a:gd name="connsiteX11" fmla="*/ 5299256 w 6230568"/>
              <a:gd name="connsiteY11" fmla="*/ 396265 h 4239440"/>
              <a:gd name="connsiteX12" fmla="*/ 5703073 w 6230568"/>
              <a:gd name="connsiteY12" fmla="*/ 500661 h 4239440"/>
              <a:gd name="connsiteX13" fmla="*/ 5629652 w 6230568"/>
              <a:gd name="connsiteY13" fmla="*/ 556874 h 4239440"/>
              <a:gd name="connsiteX14" fmla="*/ 5862918 w 6230568"/>
              <a:gd name="connsiteY14" fmla="*/ 645591 h 4239440"/>
              <a:gd name="connsiteX15" fmla="*/ 6052207 w 6230568"/>
              <a:gd name="connsiteY15" fmla="*/ 756106 h 4239440"/>
              <a:gd name="connsiteX16" fmla="*/ 6158515 w 6230568"/>
              <a:gd name="connsiteY16" fmla="*/ 901419 h 4239440"/>
              <a:gd name="connsiteX17" fmla="*/ 6195990 w 6230568"/>
              <a:gd name="connsiteY17" fmla="*/ 966427 h 4239440"/>
              <a:gd name="connsiteX18" fmla="*/ 6229642 w 6230568"/>
              <a:gd name="connsiteY18" fmla="*/ 1034878 h 4239440"/>
              <a:gd name="connsiteX19" fmla="*/ 6171516 w 6230568"/>
              <a:gd name="connsiteY19" fmla="*/ 1102946 h 4239440"/>
              <a:gd name="connsiteX20" fmla="*/ 6133659 w 6230568"/>
              <a:gd name="connsiteY20" fmla="*/ 1185545 h 4239440"/>
              <a:gd name="connsiteX21" fmla="*/ 6168458 w 6230568"/>
              <a:gd name="connsiteY21" fmla="*/ 1234110 h 4239440"/>
              <a:gd name="connsiteX22" fmla="*/ 6169222 w 6230568"/>
              <a:gd name="connsiteY22" fmla="*/ 1342712 h 4239440"/>
              <a:gd name="connsiteX23" fmla="*/ 6145131 w 6230568"/>
              <a:gd name="connsiteY23" fmla="*/ 1393954 h 4239440"/>
              <a:gd name="connsiteX24" fmla="*/ 6071709 w 6230568"/>
              <a:gd name="connsiteY24" fmla="*/ 1505233 h 4239440"/>
              <a:gd name="connsiteX25" fmla="*/ 6009378 w 6230568"/>
              <a:gd name="connsiteY25" fmla="*/ 1530089 h 4239440"/>
              <a:gd name="connsiteX26" fmla="*/ 6015879 w 6230568"/>
              <a:gd name="connsiteY26" fmla="*/ 1979030 h 4239440"/>
              <a:gd name="connsiteX27" fmla="*/ 6061385 w 6230568"/>
              <a:gd name="connsiteY27" fmla="*/ 2196234 h 4239440"/>
              <a:gd name="connsiteX28" fmla="*/ 6029263 w 6230568"/>
              <a:gd name="connsiteY28" fmla="*/ 2440972 h 4239440"/>
              <a:gd name="connsiteX29" fmla="*/ 6135571 w 6230568"/>
              <a:gd name="connsiteY29" fmla="*/ 2621848 h 4239440"/>
              <a:gd name="connsiteX30" fmla="*/ 6091594 w 6230568"/>
              <a:gd name="connsiteY30" fmla="*/ 2691446 h 4239440"/>
              <a:gd name="connsiteX31" fmla="*/ 6215493 w 6230568"/>
              <a:gd name="connsiteY31" fmla="*/ 2769456 h 4239440"/>
              <a:gd name="connsiteX32" fmla="*/ 6100389 w 6230568"/>
              <a:gd name="connsiteY32" fmla="*/ 2880352 h 4239440"/>
              <a:gd name="connsiteX33" fmla="*/ 5909953 w 6230568"/>
              <a:gd name="connsiteY33" fmla="*/ 3053963 h 4239440"/>
              <a:gd name="connsiteX34" fmla="*/ 5741696 w 6230568"/>
              <a:gd name="connsiteY34" fmla="*/ 3798118 h 4239440"/>
              <a:gd name="connsiteX35" fmla="*/ 5493899 w 6230568"/>
              <a:gd name="connsiteY35" fmla="*/ 4026795 h 4239440"/>
              <a:gd name="connsiteX36" fmla="*/ 3773471 w 6230568"/>
              <a:gd name="connsiteY36" fmla="*/ 4239028 h 4239440"/>
              <a:gd name="connsiteX37" fmla="*/ 2569285 w 6230568"/>
              <a:gd name="connsiteY37" fmla="*/ 4103275 h 4239440"/>
              <a:gd name="connsiteX38" fmla="*/ 2693948 w 6230568"/>
              <a:gd name="connsiteY38" fmla="*/ 4061593 h 4239440"/>
              <a:gd name="connsiteX39" fmla="*/ 2588788 w 6230568"/>
              <a:gd name="connsiteY39" fmla="*/ 4062358 h 4239440"/>
              <a:gd name="connsiteX40" fmla="*/ 2300073 w 6230568"/>
              <a:gd name="connsiteY40" fmla="*/ 4008822 h 4239440"/>
              <a:gd name="connsiteX41" fmla="*/ 1508500 w 6230568"/>
              <a:gd name="connsiteY41" fmla="*/ 3798118 h 4239440"/>
              <a:gd name="connsiteX42" fmla="*/ 1061089 w 6230568"/>
              <a:gd name="connsiteY42" fmla="*/ 3697546 h 4239440"/>
              <a:gd name="connsiteX43" fmla="*/ 939102 w 6230568"/>
              <a:gd name="connsiteY43" fmla="*/ 3648216 h 4239440"/>
              <a:gd name="connsiteX44" fmla="*/ 1243495 w 6230568"/>
              <a:gd name="connsiteY44" fmla="*/ 3624890 h 4239440"/>
              <a:gd name="connsiteX45" fmla="*/ 1083651 w 6230568"/>
              <a:gd name="connsiteY45" fmla="*/ 3595827 h 4239440"/>
              <a:gd name="connsiteX46" fmla="*/ 966636 w 6230568"/>
              <a:gd name="connsiteY46" fmla="*/ 3605770 h 4239440"/>
              <a:gd name="connsiteX47" fmla="*/ 885566 w 6230568"/>
              <a:gd name="connsiteY47" fmla="*/ 3609976 h 4239440"/>
              <a:gd name="connsiteX48" fmla="*/ 641976 w 6230568"/>
              <a:gd name="connsiteY48" fmla="*/ 3567912 h 4239440"/>
              <a:gd name="connsiteX49" fmla="*/ 399533 w 6230568"/>
              <a:gd name="connsiteY49" fmla="*/ 3583590 h 4239440"/>
              <a:gd name="connsiteX50" fmla="*/ 409093 w 6230568"/>
              <a:gd name="connsiteY50" fmla="*/ 3548792 h 4239440"/>
              <a:gd name="connsiteX51" fmla="*/ 792642 w 6230568"/>
              <a:gd name="connsiteY51" fmla="*/ 3417628 h 4239440"/>
              <a:gd name="connsiteX52" fmla="*/ 771610 w 6230568"/>
              <a:gd name="connsiteY52" fmla="*/ 3345736 h 4239440"/>
              <a:gd name="connsiteX53" fmla="*/ 945986 w 6230568"/>
              <a:gd name="connsiteY53" fmla="*/ 3317056 h 4239440"/>
              <a:gd name="connsiteX54" fmla="*/ 892449 w 6230568"/>
              <a:gd name="connsiteY54" fmla="*/ 3285316 h 4239440"/>
              <a:gd name="connsiteX55" fmla="*/ 949045 w 6230568"/>
              <a:gd name="connsiteY55" fmla="*/ 3262755 h 4239440"/>
              <a:gd name="connsiteX56" fmla="*/ 1252673 w 6230568"/>
              <a:gd name="connsiteY56" fmla="*/ 3200041 h 4239440"/>
              <a:gd name="connsiteX57" fmla="*/ 388825 w 6230568"/>
              <a:gd name="connsiteY57" fmla="*/ 3176714 h 4239440"/>
              <a:gd name="connsiteX58" fmla="*/ 127644 w 6230568"/>
              <a:gd name="connsiteY58" fmla="*/ 3111323 h 4239440"/>
              <a:gd name="connsiteX59" fmla="*/ 437008 w 6230568"/>
              <a:gd name="connsiteY59" fmla="*/ 2921652 h 4239440"/>
              <a:gd name="connsiteX60" fmla="*/ 601441 w 6230568"/>
              <a:gd name="connsiteY60" fmla="*/ 2840965 h 4239440"/>
              <a:gd name="connsiteX61" fmla="*/ 330700 w 6230568"/>
              <a:gd name="connsiteY61" fmla="*/ 2859320 h 4239440"/>
              <a:gd name="connsiteX62" fmla="*/ 534521 w 6230568"/>
              <a:gd name="connsiteY62" fmla="*/ 2720126 h 4239440"/>
              <a:gd name="connsiteX63" fmla="*/ 492839 w 6230568"/>
              <a:gd name="connsiteY63" fmla="*/ 2694505 h 4239440"/>
              <a:gd name="connsiteX64" fmla="*/ 416358 w 6230568"/>
              <a:gd name="connsiteY64" fmla="*/ 2677297 h 4239440"/>
              <a:gd name="connsiteX65" fmla="*/ 761285 w 6230568"/>
              <a:gd name="connsiteY65" fmla="*/ 2589726 h 4239440"/>
              <a:gd name="connsiteX66" fmla="*/ 664920 w 6230568"/>
              <a:gd name="connsiteY66" fmla="*/ 2466593 h 4239440"/>
              <a:gd name="connsiteX67" fmla="*/ 740253 w 6230568"/>
              <a:gd name="connsiteY67" fmla="*/ 2438677 h 4239440"/>
              <a:gd name="connsiteX68" fmla="*/ 650006 w 6230568"/>
              <a:gd name="connsiteY68" fmla="*/ 2435236 h 4239440"/>
              <a:gd name="connsiteX69" fmla="*/ 578879 w 6230568"/>
              <a:gd name="connsiteY69" fmla="*/ 2435618 h 4239440"/>
              <a:gd name="connsiteX70" fmla="*/ 451157 w 6230568"/>
              <a:gd name="connsiteY70" fmla="*/ 2404644 h 4239440"/>
              <a:gd name="connsiteX71" fmla="*/ 2216 w 6230568"/>
              <a:gd name="connsiteY71" fmla="*/ 2456650 h 4239440"/>
              <a:gd name="connsiteX72" fmla="*/ 97052 w 6230568"/>
              <a:gd name="connsiteY72" fmla="*/ 2383611 h 4239440"/>
              <a:gd name="connsiteX73" fmla="*/ 210626 w 6230568"/>
              <a:gd name="connsiteY73" fmla="*/ 2341930 h 4239440"/>
              <a:gd name="connsiteX74" fmla="*/ 57282 w 6230568"/>
              <a:gd name="connsiteY74" fmla="*/ 2319750 h 4239440"/>
              <a:gd name="connsiteX75" fmla="*/ 365499 w 6230568"/>
              <a:gd name="connsiteY75" fmla="*/ 2250153 h 4239440"/>
              <a:gd name="connsiteX76" fmla="*/ 290548 w 6230568"/>
              <a:gd name="connsiteY76" fmla="*/ 2187821 h 4239440"/>
              <a:gd name="connsiteX77" fmla="*/ 482896 w 6230568"/>
              <a:gd name="connsiteY77" fmla="*/ 1906755 h 4239440"/>
              <a:gd name="connsiteX78" fmla="*/ 867211 w 6230568"/>
              <a:gd name="connsiteY78" fmla="*/ 1747294 h 4239440"/>
              <a:gd name="connsiteX79" fmla="*/ 1063766 w 6230568"/>
              <a:gd name="connsiteY79" fmla="*/ 1734674 h 4239440"/>
              <a:gd name="connsiteX80" fmla="*/ 1008701 w 6230568"/>
              <a:gd name="connsiteY80" fmla="*/ 1683432 h 4239440"/>
              <a:gd name="connsiteX81" fmla="*/ 1152865 w 6230568"/>
              <a:gd name="connsiteY81" fmla="*/ 1394719 h 4239440"/>
              <a:gd name="connsiteX82" fmla="*/ 998376 w 6230568"/>
              <a:gd name="connsiteY82" fmla="*/ 1411927 h 4239440"/>
              <a:gd name="connsiteX83" fmla="*/ 206419 w 6230568"/>
              <a:gd name="connsiteY83" fmla="*/ 1424164 h 4239440"/>
              <a:gd name="connsiteX84" fmla="*/ 128027 w 6230568"/>
              <a:gd name="connsiteY84" fmla="*/ 1413074 h 4239440"/>
              <a:gd name="connsiteX85" fmla="*/ 672950 w 6230568"/>
              <a:gd name="connsiteY85" fmla="*/ 1268143 h 4239440"/>
              <a:gd name="connsiteX86" fmla="*/ 457658 w 6230568"/>
              <a:gd name="connsiteY86" fmla="*/ 1229138 h 4239440"/>
              <a:gd name="connsiteX87" fmla="*/ 407945 w 6230568"/>
              <a:gd name="connsiteY87" fmla="*/ 1213459 h 4239440"/>
              <a:gd name="connsiteX88" fmla="*/ 453451 w 6230568"/>
              <a:gd name="connsiteY88" fmla="*/ 1172924 h 4239440"/>
              <a:gd name="connsiteX89" fmla="*/ 568172 w 6230568"/>
              <a:gd name="connsiteY89" fmla="*/ 1132007 h 4239440"/>
              <a:gd name="connsiteX90" fmla="*/ 255367 w 6230568"/>
              <a:gd name="connsiteY90" fmla="*/ 1190898 h 4239440"/>
              <a:gd name="connsiteX91" fmla="*/ 277546 w 6230568"/>
              <a:gd name="connsiteY91" fmla="*/ 1128567 h 4239440"/>
              <a:gd name="connsiteX92" fmla="*/ 246572 w 6230568"/>
              <a:gd name="connsiteY92" fmla="*/ 1072353 h 4239440"/>
              <a:gd name="connsiteX93" fmla="*/ 422859 w 6230568"/>
              <a:gd name="connsiteY93" fmla="*/ 1000078 h 4239440"/>
              <a:gd name="connsiteX94" fmla="*/ 668362 w 6230568"/>
              <a:gd name="connsiteY94" fmla="*/ 858972 h 4239440"/>
              <a:gd name="connsiteX95" fmla="*/ 914629 w 6230568"/>
              <a:gd name="connsiteY95" fmla="*/ 768725 h 4239440"/>
              <a:gd name="connsiteX96" fmla="*/ 1117684 w 6230568"/>
              <a:gd name="connsiteY96" fmla="*/ 688420 h 4239440"/>
              <a:gd name="connsiteX97" fmla="*/ 928778 w 6230568"/>
              <a:gd name="connsiteY97" fmla="*/ 701040 h 4239440"/>
              <a:gd name="connsiteX98" fmla="*/ 1243877 w 6230568"/>
              <a:gd name="connsiteY98" fmla="*/ 574464 h 4239440"/>
              <a:gd name="connsiteX99" fmla="*/ 1291678 w 6230568"/>
              <a:gd name="connsiteY99" fmla="*/ 566434 h 4239440"/>
              <a:gd name="connsiteX100" fmla="*/ 1797596 w 6230568"/>
              <a:gd name="connsiteY100" fmla="*/ 476952 h 4239440"/>
              <a:gd name="connsiteX101" fmla="*/ 1895491 w 6230568"/>
              <a:gd name="connsiteY101" fmla="*/ 432593 h 4239440"/>
              <a:gd name="connsiteX102" fmla="*/ 1782682 w 6230568"/>
              <a:gd name="connsiteY102" fmla="*/ 423033 h 4239440"/>
              <a:gd name="connsiteX103" fmla="*/ 1406781 w 6230568"/>
              <a:gd name="connsiteY103" fmla="*/ 449419 h 4239440"/>
              <a:gd name="connsiteX104" fmla="*/ 1662226 w 6230568"/>
              <a:gd name="connsiteY104" fmla="*/ 393970 h 4239440"/>
              <a:gd name="connsiteX105" fmla="*/ 1383837 w 6230568"/>
              <a:gd name="connsiteY105" fmla="*/ 376762 h 4239440"/>
              <a:gd name="connsiteX106" fmla="*/ 1318063 w 6230568"/>
              <a:gd name="connsiteY106" fmla="*/ 333168 h 4239440"/>
              <a:gd name="connsiteX107" fmla="*/ 1365099 w 6230568"/>
              <a:gd name="connsiteY107" fmla="*/ 290722 h 4239440"/>
              <a:gd name="connsiteX108" fmla="*/ 1536798 w 6230568"/>
              <a:gd name="connsiteY108" fmla="*/ 244069 h 4239440"/>
              <a:gd name="connsiteX109" fmla="*/ 1711938 w 6230568"/>
              <a:gd name="connsiteY109" fmla="*/ 175619 h 4239440"/>
              <a:gd name="connsiteX110" fmla="*/ 2273687 w 6230568"/>
              <a:gd name="connsiteY110" fmla="*/ 78488 h 4239440"/>
              <a:gd name="connsiteX111" fmla="*/ 2646913 w 6230568"/>
              <a:gd name="connsiteY111" fmla="*/ 46749 h 4239440"/>
              <a:gd name="connsiteX112" fmla="*/ 3362388 w 6230568"/>
              <a:gd name="connsiteY112" fmla="*/ 861 h 423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230568" h="4239440">
                <a:moveTo>
                  <a:pt x="3362388" y="861"/>
                </a:moveTo>
                <a:cubicBezTo>
                  <a:pt x="3584946" y="-3346"/>
                  <a:pt x="3805210" y="8891"/>
                  <a:pt x="4026621" y="15392"/>
                </a:cubicBezTo>
                <a:cubicBezTo>
                  <a:pt x="4388374" y="26482"/>
                  <a:pt x="4752039" y="26099"/>
                  <a:pt x="5114556" y="34130"/>
                </a:cubicBezTo>
                <a:cubicBezTo>
                  <a:pt x="5340556" y="39101"/>
                  <a:pt x="5563879" y="57074"/>
                  <a:pt x="5776495" y="112905"/>
                </a:cubicBezTo>
                <a:cubicBezTo>
                  <a:pt x="5806322" y="120935"/>
                  <a:pt x="5839973" y="122465"/>
                  <a:pt x="5862918" y="141585"/>
                </a:cubicBezTo>
                <a:cubicBezTo>
                  <a:pt x="5888539" y="162999"/>
                  <a:pt x="5878214" y="194356"/>
                  <a:pt x="5840738" y="200475"/>
                </a:cubicBezTo>
                <a:cubicBezTo>
                  <a:pt x="5792938" y="208505"/>
                  <a:pt x="5743991" y="210800"/>
                  <a:pt x="5691219" y="216153"/>
                </a:cubicBezTo>
                <a:cubicBezTo>
                  <a:pt x="5711486" y="245598"/>
                  <a:pt x="5760434" y="223419"/>
                  <a:pt x="5773053" y="260130"/>
                </a:cubicBezTo>
                <a:cubicBezTo>
                  <a:pt x="5716458" y="285368"/>
                  <a:pt x="5648008" y="268925"/>
                  <a:pt x="5593324" y="293781"/>
                </a:cubicBezTo>
                <a:cubicBezTo>
                  <a:pt x="5594854" y="310989"/>
                  <a:pt x="5607090" y="312519"/>
                  <a:pt x="5617033" y="317108"/>
                </a:cubicBezTo>
                <a:cubicBezTo>
                  <a:pt x="5626976" y="321314"/>
                  <a:pt x="5651831" y="315196"/>
                  <a:pt x="5641124" y="339287"/>
                </a:cubicBezTo>
                <a:cubicBezTo>
                  <a:pt x="5527551" y="353818"/>
                  <a:pt x="5418949" y="403148"/>
                  <a:pt x="5299256" y="396265"/>
                </a:cubicBezTo>
                <a:cubicBezTo>
                  <a:pt x="5447247" y="409649"/>
                  <a:pt x="5572292" y="464333"/>
                  <a:pt x="5703073" y="500661"/>
                </a:cubicBezTo>
                <a:cubicBezTo>
                  <a:pt x="5697720" y="543490"/>
                  <a:pt x="5644949" y="526282"/>
                  <a:pt x="5629652" y="556874"/>
                </a:cubicBezTo>
                <a:cubicBezTo>
                  <a:pt x="5713398" y="578288"/>
                  <a:pt x="5793703" y="603527"/>
                  <a:pt x="5862918" y="645591"/>
                </a:cubicBezTo>
                <a:cubicBezTo>
                  <a:pt x="5925250" y="683449"/>
                  <a:pt x="5984521" y="725131"/>
                  <a:pt x="6052207" y="756106"/>
                </a:cubicBezTo>
                <a:cubicBezTo>
                  <a:pt x="6123334" y="788611"/>
                  <a:pt x="6166545" y="830293"/>
                  <a:pt x="6158515" y="901419"/>
                </a:cubicBezTo>
                <a:cubicBezTo>
                  <a:pt x="6155073" y="930482"/>
                  <a:pt x="6164251" y="954955"/>
                  <a:pt x="6195990" y="966427"/>
                </a:cubicBezTo>
                <a:cubicBezTo>
                  <a:pt x="6235378" y="980576"/>
                  <a:pt x="6231172" y="1001990"/>
                  <a:pt x="6229642" y="1034878"/>
                </a:cubicBezTo>
                <a:cubicBezTo>
                  <a:pt x="6227347" y="1074265"/>
                  <a:pt x="6207080" y="1089562"/>
                  <a:pt x="6171516" y="1102946"/>
                </a:cubicBezTo>
                <a:cubicBezTo>
                  <a:pt x="6120657" y="1121682"/>
                  <a:pt x="6120274" y="1150745"/>
                  <a:pt x="6133659" y="1185545"/>
                </a:cubicBezTo>
                <a:cubicBezTo>
                  <a:pt x="6140925" y="1204664"/>
                  <a:pt x="6152014" y="1219961"/>
                  <a:pt x="6168458" y="1234110"/>
                </a:cubicBezTo>
                <a:cubicBezTo>
                  <a:pt x="6225435" y="1283439"/>
                  <a:pt x="6225053" y="1284204"/>
                  <a:pt x="6169222" y="1342712"/>
                </a:cubicBezTo>
                <a:cubicBezTo>
                  <a:pt x="6154308" y="1358390"/>
                  <a:pt x="6138247" y="1368715"/>
                  <a:pt x="6145131" y="1393954"/>
                </a:cubicBezTo>
                <a:cubicBezTo>
                  <a:pt x="6168458" y="1477700"/>
                  <a:pt x="6165398" y="1477700"/>
                  <a:pt x="6071709" y="1505233"/>
                </a:cubicBezTo>
                <a:cubicBezTo>
                  <a:pt x="6050295" y="1511734"/>
                  <a:pt x="6021615" y="1505998"/>
                  <a:pt x="6009378" y="1530089"/>
                </a:cubicBezTo>
                <a:cubicBezTo>
                  <a:pt x="6017026" y="1547680"/>
                  <a:pt x="5999053" y="1972146"/>
                  <a:pt x="6015879" y="1979030"/>
                </a:cubicBezTo>
                <a:cubicBezTo>
                  <a:pt x="6147425" y="2032948"/>
                  <a:pt x="6163868" y="2096427"/>
                  <a:pt x="6061385" y="2196234"/>
                </a:cubicBezTo>
                <a:cubicBezTo>
                  <a:pt x="5992552" y="2263155"/>
                  <a:pt x="6000582" y="2372522"/>
                  <a:pt x="6029263" y="2440972"/>
                </a:cubicBezTo>
                <a:cubicBezTo>
                  <a:pt x="6137482" y="2471182"/>
                  <a:pt x="6113774" y="2551486"/>
                  <a:pt x="6135571" y="2621848"/>
                </a:cubicBezTo>
                <a:cubicBezTo>
                  <a:pt x="6151632" y="2674620"/>
                  <a:pt x="6088535" y="2667354"/>
                  <a:pt x="6091594" y="2691446"/>
                </a:cubicBezTo>
                <a:cubicBezTo>
                  <a:pt x="6131364" y="2720508"/>
                  <a:pt x="6184518" y="2729686"/>
                  <a:pt x="6215493" y="2769456"/>
                </a:cubicBezTo>
                <a:cubicBezTo>
                  <a:pt x="6159662" y="2798518"/>
                  <a:pt x="6131364" y="2839435"/>
                  <a:pt x="6100389" y="2880352"/>
                </a:cubicBezTo>
                <a:cubicBezTo>
                  <a:pt x="6050295" y="2946890"/>
                  <a:pt x="5982227" y="3003103"/>
                  <a:pt x="5909953" y="3053963"/>
                </a:cubicBezTo>
                <a:cubicBezTo>
                  <a:pt x="5873243" y="3408068"/>
                  <a:pt x="5754698" y="3779763"/>
                  <a:pt x="5741696" y="3798118"/>
                </a:cubicBezTo>
                <a:cubicBezTo>
                  <a:pt x="5688160" y="3792764"/>
                  <a:pt x="5584146" y="4006910"/>
                  <a:pt x="5493899" y="4026795"/>
                </a:cubicBezTo>
                <a:cubicBezTo>
                  <a:pt x="5399063" y="4048592"/>
                  <a:pt x="3988763" y="4249736"/>
                  <a:pt x="3773471" y="4239028"/>
                </a:cubicBezTo>
                <a:cubicBezTo>
                  <a:pt x="2603319" y="4182050"/>
                  <a:pt x="2569285" y="4103275"/>
                  <a:pt x="2569285" y="4103275"/>
                </a:cubicBezTo>
                <a:cubicBezTo>
                  <a:pt x="2569285" y="4103275"/>
                  <a:pt x="2635823" y="4083773"/>
                  <a:pt x="2693948" y="4061593"/>
                </a:cubicBezTo>
                <a:cubicBezTo>
                  <a:pt x="2658767" y="4062741"/>
                  <a:pt x="2623587" y="4063505"/>
                  <a:pt x="2588788" y="4062358"/>
                </a:cubicBezTo>
                <a:cubicBezTo>
                  <a:pt x="2319193" y="4054328"/>
                  <a:pt x="2565461" y="4039414"/>
                  <a:pt x="2300073" y="4008822"/>
                </a:cubicBezTo>
                <a:cubicBezTo>
                  <a:pt x="1852280" y="3957198"/>
                  <a:pt x="1919582" y="3943813"/>
                  <a:pt x="1508500" y="3798118"/>
                </a:cubicBezTo>
                <a:cubicBezTo>
                  <a:pt x="1472171" y="3785116"/>
                  <a:pt x="1217109" y="3706342"/>
                  <a:pt x="1061089" y="3697546"/>
                </a:cubicBezTo>
                <a:cubicBezTo>
                  <a:pt x="1019790" y="3695252"/>
                  <a:pt x="974667" y="3696017"/>
                  <a:pt x="939102" y="3648216"/>
                </a:cubicBezTo>
                <a:cubicBezTo>
                  <a:pt x="1048088" y="3649746"/>
                  <a:pt x="1141776" y="3649746"/>
                  <a:pt x="1243495" y="3624890"/>
                </a:cubicBezTo>
                <a:cubicBezTo>
                  <a:pt x="1189194" y="3590473"/>
                  <a:pt x="1126862" y="3619919"/>
                  <a:pt x="1083651" y="3595827"/>
                </a:cubicBezTo>
                <a:cubicBezTo>
                  <a:pt x="1043116" y="3573648"/>
                  <a:pt x="1007935" y="3570589"/>
                  <a:pt x="966636" y="3605770"/>
                </a:cubicBezTo>
                <a:cubicBezTo>
                  <a:pt x="945221" y="3624125"/>
                  <a:pt x="907363" y="3620683"/>
                  <a:pt x="885566" y="3609976"/>
                </a:cubicBezTo>
                <a:cubicBezTo>
                  <a:pt x="768933" y="3552233"/>
                  <a:pt x="771610" y="3552998"/>
                  <a:pt x="641976" y="3567912"/>
                </a:cubicBezTo>
                <a:cubicBezTo>
                  <a:pt x="559377" y="3577089"/>
                  <a:pt x="475248" y="3593533"/>
                  <a:pt x="399533" y="3583590"/>
                </a:cubicBezTo>
                <a:cubicBezTo>
                  <a:pt x="389973" y="3561793"/>
                  <a:pt x="398385" y="3551851"/>
                  <a:pt x="409093" y="3548792"/>
                </a:cubicBezTo>
                <a:cubicBezTo>
                  <a:pt x="583468" y="3501374"/>
                  <a:pt x="615972" y="3447073"/>
                  <a:pt x="792642" y="3417628"/>
                </a:cubicBezTo>
                <a:cubicBezTo>
                  <a:pt x="805644" y="3384359"/>
                  <a:pt x="741400" y="3378622"/>
                  <a:pt x="771610" y="3345736"/>
                </a:cubicBezTo>
                <a:cubicBezTo>
                  <a:pt x="826676" y="3320115"/>
                  <a:pt x="891302" y="3350325"/>
                  <a:pt x="945986" y="3317056"/>
                </a:cubicBezTo>
                <a:cubicBezTo>
                  <a:pt x="936426" y="3293347"/>
                  <a:pt x="890537" y="3310555"/>
                  <a:pt x="892449" y="3285316"/>
                </a:cubicBezTo>
                <a:cubicBezTo>
                  <a:pt x="894744" y="3256254"/>
                  <a:pt x="926866" y="3260843"/>
                  <a:pt x="949045" y="3262755"/>
                </a:cubicBezTo>
                <a:cubicBezTo>
                  <a:pt x="1056500" y="3272697"/>
                  <a:pt x="1149806" y="3218396"/>
                  <a:pt x="1252673" y="3200041"/>
                </a:cubicBezTo>
                <a:cubicBezTo>
                  <a:pt x="1142923" y="3154152"/>
                  <a:pt x="503164" y="3190863"/>
                  <a:pt x="388825" y="3176714"/>
                </a:cubicBezTo>
                <a:cubicBezTo>
                  <a:pt x="269133" y="3162183"/>
                  <a:pt x="78697" y="3123560"/>
                  <a:pt x="127644" y="3111323"/>
                </a:cubicBezTo>
                <a:cubicBezTo>
                  <a:pt x="183093" y="3097175"/>
                  <a:pt x="380795" y="2929300"/>
                  <a:pt x="437008" y="2921652"/>
                </a:cubicBezTo>
                <a:cubicBezTo>
                  <a:pt x="502399" y="2912857"/>
                  <a:pt x="515401" y="2901002"/>
                  <a:pt x="601441" y="2840965"/>
                </a:cubicBezTo>
                <a:cubicBezTo>
                  <a:pt x="658037" y="2801577"/>
                  <a:pt x="422477" y="2887235"/>
                  <a:pt x="330700" y="2859320"/>
                </a:cubicBezTo>
                <a:cubicBezTo>
                  <a:pt x="297049" y="2848995"/>
                  <a:pt x="534521" y="2740010"/>
                  <a:pt x="534521" y="2720126"/>
                </a:cubicBezTo>
                <a:cubicBezTo>
                  <a:pt x="534521" y="2699093"/>
                  <a:pt x="513106" y="2694505"/>
                  <a:pt x="492839" y="2694505"/>
                </a:cubicBezTo>
                <a:cubicBezTo>
                  <a:pt x="447715" y="2694505"/>
                  <a:pt x="461482" y="2676149"/>
                  <a:pt x="416358" y="2677297"/>
                </a:cubicBezTo>
                <a:cubicBezTo>
                  <a:pt x="548670" y="2624143"/>
                  <a:pt x="630504" y="2638292"/>
                  <a:pt x="761285" y="2589726"/>
                </a:cubicBezTo>
                <a:cubicBezTo>
                  <a:pt x="825147" y="2566017"/>
                  <a:pt x="599147" y="2487242"/>
                  <a:pt x="664920" y="2466593"/>
                </a:cubicBezTo>
                <a:cubicBezTo>
                  <a:pt x="689776" y="2458562"/>
                  <a:pt x="723045" y="2466975"/>
                  <a:pt x="740253" y="2438677"/>
                </a:cubicBezTo>
                <a:cubicBezTo>
                  <a:pt x="713103" y="2416116"/>
                  <a:pt x="677157" y="2426058"/>
                  <a:pt x="650006" y="2435236"/>
                </a:cubicBezTo>
                <a:cubicBezTo>
                  <a:pt x="580791" y="2458945"/>
                  <a:pt x="585763" y="2453209"/>
                  <a:pt x="578879" y="2435618"/>
                </a:cubicBezTo>
                <a:cubicBezTo>
                  <a:pt x="556318" y="2375581"/>
                  <a:pt x="500487" y="2394701"/>
                  <a:pt x="451157" y="2404644"/>
                </a:cubicBezTo>
                <a:cubicBezTo>
                  <a:pt x="302020" y="2434471"/>
                  <a:pt x="150971" y="2426058"/>
                  <a:pt x="2216" y="2456650"/>
                </a:cubicBezTo>
                <a:cubicBezTo>
                  <a:pt x="-13844" y="2460092"/>
                  <a:pt x="61489" y="2391642"/>
                  <a:pt x="97052" y="2383611"/>
                </a:cubicBezTo>
                <a:cubicBezTo>
                  <a:pt x="135675" y="2375199"/>
                  <a:pt x="183093" y="2381317"/>
                  <a:pt x="210626" y="2341930"/>
                </a:cubicBezTo>
                <a:cubicBezTo>
                  <a:pt x="161678" y="2331987"/>
                  <a:pt x="105848" y="2351107"/>
                  <a:pt x="57282" y="2319750"/>
                </a:cubicBezTo>
                <a:cubicBezTo>
                  <a:pt x="165120" y="2276539"/>
                  <a:pt x="272575" y="2278068"/>
                  <a:pt x="365499" y="2250153"/>
                </a:cubicBezTo>
                <a:cubicBezTo>
                  <a:pt x="373912" y="2198529"/>
                  <a:pt x="312727" y="2217266"/>
                  <a:pt x="290548" y="2187821"/>
                </a:cubicBezTo>
                <a:cubicBezTo>
                  <a:pt x="990345" y="2137344"/>
                  <a:pt x="599529" y="1988207"/>
                  <a:pt x="482896" y="1906755"/>
                </a:cubicBezTo>
                <a:cubicBezTo>
                  <a:pt x="443891" y="1879605"/>
                  <a:pt x="853827" y="1750735"/>
                  <a:pt x="867211" y="1747294"/>
                </a:cubicBezTo>
                <a:cubicBezTo>
                  <a:pt x="901245" y="1739263"/>
                  <a:pt x="1036233" y="1744999"/>
                  <a:pt x="1063766" y="1734674"/>
                </a:cubicBezTo>
                <a:cubicBezTo>
                  <a:pt x="1098947" y="1721673"/>
                  <a:pt x="982696" y="1699111"/>
                  <a:pt x="1008701" y="1683432"/>
                </a:cubicBezTo>
                <a:cubicBezTo>
                  <a:pt x="1191107" y="1572918"/>
                  <a:pt x="1204107" y="1406573"/>
                  <a:pt x="1152865" y="1394719"/>
                </a:cubicBezTo>
                <a:cubicBezTo>
                  <a:pt x="1099712" y="1382482"/>
                  <a:pt x="1047706" y="1392042"/>
                  <a:pt x="998376" y="1411927"/>
                </a:cubicBezTo>
                <a:cubicBezTo>
                  <a:pt x="918070" y="1444431"/>
                  <a:pt x="362057" y="1398160"/>
                  <a:pt x="206419" y="1424164"/>
                </a:cubicBezTo>
                <a:cubicBezTo>
                  <a:pt x="182710" y="1427988"/>
                  <a:pt x="150589" y="1445196"/>
                  <a:pt x="128027" y="1413074"/>
                </a:cubicBezTo>
                <a:cubicBezTo>
                  <a:pt x="288254" y="1309060"/>
                  <a:pt x="493986" y="1338888"/>
                  <a:pt x="672950" y="1268143"/>
                </a:cubicBezTo>
                <a:cubicBezTo>
                  <a:pt x="602588" y="1219578"/>
                  <a:pt x="531079" y="1221873"/>
                  <a:pt x="457658" y="1229138"/>
                </a:cubicBezTo>
                <a:cubicBezTo>
                  <a:pt x="438538" y="1231050"/>
                  <a:pt x="412534" y="1233727"/>
                  <a:pt x="407945" y="1213459"/>
                </a:cubicBezTo>
                <a:cubicBezTo>
                  <a:pt x="402209" y="1187838"/>
                  <a:pt x="433184" y="1183250"/>
                  <a:pt x="453451" y="1172924"/>
                </a:cubicBezTo>
                <a:cubicBezTo>
                  <a:pt x="484426" y="1156863"/>
                  <a:pt x="530314" y="1175984"/>
                  <a:pt x="568172" y="1132007"/>
                </a:cubicBezTo>
                <a:cubicBezTo>
                  <a:pt x="453451" y="1142333"/>
                  <a:pt x="356704" y="1160305"/>
                  <a:pt x="255367" y="1190898"/>
                </a:cubicBezTo>
                <a:cubicBezTo>
                  <a:pt x="264162" y="1163747"/>
                  <a:pt x="294754" y="1151128"/>
                  <a:pt x="277546" y="1128567"/>
                </a:cubicBezTo>
                <a:cubicBezTo>
                  <a:pt x="264545" y="1111740"/>
                  <a:pt x="227452" y="1103709"/>
                  <a:pt x="246572" y="1072353"/>
                </a:cubicBezTo>
                <a:cubicBezTo>
                  <a:pt x="300490" y="1039083"/>
                  <a:pt x="376971" y="1047879"/>
                  <a:pt x="422859" y="1000078"/>
                </a:cubicBezTo>
                <a:cubicBezTo>
                  <a:pt x="487868" y="932012"/>
                  <a:pt x="588822" y="908684"/>
                  <a:pt x="668362" y="858972"/>
                </a:cubicBezTo>
                <a:cubicBezTo>
                  <a:pt x="694747" y="842911"/>
                  <a:pt x="867976" y="786699"/>
                  <a:pt x="914629" y="768725"/>
                </a:cubicBezTo>
                <a:cubicBezTo>
                  <a:pt x="979637" y="743486"/>
                  <a:pt x="1053823" y="734691"/>
                  <a:pt x="1117684" y="688420"/>
                </a:cubicBezTo>
                <a:cubicBezTo>
                  <a:pt x="1054970" y="678860"/>
                  <a:pt x="1004112" y="722072"/>
                  <a:pt x="928778" y="701040"/>
                </a:cubicBezTo>
                <a:cubicBezTo>
                  <a:pt x="1048088" y="656299"/>
                  <a:pt x="1157454" y="636031"/>
                  <a:pt x="1243877" y="574464"/>
                </a:cubicBezTo>
                <a:cubicBezTo>
                  <a:pt x="1254585" y="566816"/>
                  <a:pt x="1275617" y="569111"/>
                  <a:pt x="1291678" y="566434"/>
                </a:cubicBezTo>
                <a:cubicBezTo>
                  <a:pt x="1460699" y="539283"/>
                  <a:pt x="1630486" y="516339"/>
                  <a:pt x="1797596" y="476952"/>
                </a:cubicBezTo>
                <a:cubicBezTo>
                  <a:pt x="1835454" y="467774"/>
                  <a:pt x="1902374" y="465480"/>
                  <a:pt x="1895491" y="432593"/>
                </a:cubicBezTo>
                <a:cubicBezTo>
                  <a:pt x="1885166" y="383263"/>
                  <a:pt x="1822835" y="418444"/>
                  <a:pt x="1782682" y="423033"/>
                </a:cubicBezTo>
                <a:cubicBezTo>
                  <a:pt x="1658019" y="437947"/>
                  <a:pt x="1533356" y="463950"/>
                  <a:pt x="1406781" y="449419"/>
                </a:cubicBezTo>
                <a:cubicBezTo>
                  <a:pt x="1492056" y="431064"/>
                  <a:pt x="1576950" y="412326"/>
                  <a:pt x="1662226" y="393970"/>
                </a:cubicBezTo>
                <a:cubicBezTo>
                  <a:pt x="1564330" y="400471"/>
                  <a:pt x="1479055" y="357642"/>
                  <a:pt x="1383837" y="376762"/>
                </a:cubicBezTo>
                <a:cubicBezTo>
                  <a:pt x="1353244" y="382881"/>
                  <a:pt x="1321123" y="363378"/>
                  <a:pt x="1318063" y="333168"/>
                </a:cubicBezTo>
                <a:cubicBezTo>
                  <a:pt x="1314622" y="309077"/>
                  <a:pt x="1343302" y="298370"/>
                  <a:pt x="1365099" y="290722"/>
                </a:cubicBezTo>
                <a:cubicBezTo>
                  <a:pt x="1420930" y="271219"/>
                  <a:pt x="1465288" y="213477"/>
                  <a:pt x="1536798" y="244069"/>
                </a:cubicBezTo>
                <a:cubicBezTo>
                  <a:pt x="1581921" y="195886"/>
                  <a:pt x="1653813" y="188238"/>
                  <a:pt x="1711938" y="175619"/>
                </a:cubicBezTo>
                <a:cubicBezTo>
                  <a:pt x="1897403" y="135849"/>
                  <a:pt x="2085546" y="104874"/>
                  <a:pt x="2273687" y="78488"/>
                </a:cubicBezTo>
                <a:cubicBezTo>
                  <a:pt x="2397204" y="61280"/>
                  <a:pt x="2524544" y="68546"/>
                  <a:pt x="2646913" y="46749"/>
                </a:cubicBezTo>
                <a:cubicBezTo>
                  <a:pt x="2886297" y="4302"/>
                  <a:pt x="3124151" y="5450"/>
                  <a:pt x="3362388" y="861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823516-32B9-48A3-8907-820BE4AC0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5427"/>
            <a:ext cx="3733800" cy="4024310"/>
          </a:xfrm>
        </p:spPr>
        <p:txBody>
          <a:bodyPr>
            <a:normAutofit/>
          </a:bodyPr>
          <a:lstStyle/>
          <a:p>
            <a:r>
              <a:rPr lang="en-US"/>
              <a:t>About the Yakima Housing Authority</a:t>
            </a:r>
            <a:endParaRPr lang="en-US" dirty="0"/>
          </a:p>
        </p:txBody>
      </p:sp>
      <p:graphicFrame>
        <p:nvGraphicFramePr>
          <p:cNvPr id="30" name="Content Placeholder 2">
            <a:extLst>
              <a:ext uri="{FF2B5EF4-FFF2-40B4-BE49-F238E27FC236}">
                <a16:creationId xmlns:a16="http://schemas.microsoft.com/office/drawing/2014/main" id="{7F962F4B-F69A-7872-63FB-DE31E0BE79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0560053"/>
              </p:ext>
            </p:extLst>
          </p:nvPr>
        </p:nvGraphicFramePr>
        <p:xfrm>
          <a:off x="4702547" y="609600"/>
          <a:ext cx="6651253" cy="5567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6822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2135B6-86D1-980C-412C-392CE65D3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Housing Choice Voucher Program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80B96-5A11-2285-32C0-98F2373FB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Over $8 million invested in our community through housing assistance payments</a:t>
            </a:r>
          </a:p>
          <a:p>
            <a:r>
              <a:rPr lang="en-US" dirty="0"/>
              <a:t>Approximately 1,400 individuals served</a:t>
            </a:r>
          </a:p>
          <a:p>
            <a:r>
              <a:rPr lang="en-US"/>
              <a:t>Administer 1,312 </a:t>
            </a:r>
            <a:r>
              <a:rPr lang="en-US" dirty="0"/>
              <a:t>vouchers (Annual Contributions Contract)</a:t>
            </a:r>
          </a:p>
          <a:p>
            <a:pPr lvl="1"/>
            <a:r>
              <a:rPr lang="en-US" dirty="0"/>
              <a:t>Mainstream – 115 vouchers</a:t>
            </a:r>
          </a:p>
          <a:p>
            <a:pPr lvl="1"/>
            <a:r>
              <a:rPr lang="en-US" dirty="0"/>
              <a:t>Veteran Affairs Supportive Housing – 113 vouchers</a:t>
            </a:r>
          </a:p>
          <a:p>
            <a:pPr lvl="1"/>
            <a:r>
              <a:rPr lang="en-US" dirty="0"/>
              <a:t>Non-Elderly Disabled – 15 vouchers</a:t>
            </a:r>
          </a:p>
          <a:p>
            <a:pPr lvl="1"/>
            <a:r>
              <a:rPr lang="en-US" dirty="0"/>
              <a:t>Foster Youth Initiative – 10 vouchers</a:t>
            </a:r>
          </a:p>
          <a:p>
            <a:pPr lvl="1"/>
            <a:r>
              <a:rPr lang="en-US" dirty="0"/>
              <a:t>Stability – 10 vouchers</a:t>
            </a:r>
          </a:p>
        </p:txBody>
      </p:sp>
    </p:spTree>
    <p:extLst>
      <p:ext uri="{BB962C8B-B14F-4D97-AF65-F5344CB8AC3E}">
        <p14:creationId xmlns:p14="http://schemas.microsoft.com/office/powerpoint/2010/main" val="556777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217023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B71AF8-EFEA-CB22-EFC8-905D32C78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770"/>
            <a:ext cx="3220329" cy="2027227"/>
          </a:xfrm>
        </p:spPr>
        <p:txBody>
          <a:bodyPr anchor="t">
            <a:normAutofit/>
          </a:bodyPr>
          <a:lstStyle/>
          <a:p>
            <a:r>
              <a:rPr lang="en-US" sz="4600">
                <a:solidFill>
                  <a:srgbClr val="FFFFFF"/>
                </a:solidFill>
              </a:rPr>
              <a:t>Rentals Owned by the Agency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D05B85A-EC24-B9E1-D7BE-F9C9593301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825150"/>
              </p:ext>
            </p:extLst>
          </p:nvPr>
        </p:nvGraphicFramePr>
        <p:xfrm>
          <a:off x="5542672" y="541606"/>
          <a:ext cx="5811128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4518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A4A873-966A-689C-3860-6FB10C941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Additional Agency Programs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3358BFE-DC96-D9C7-4ECF-7EB7DA1FBC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0773164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4969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04C9D1-F2BB-4F6C-7C93-6F1ABCAA4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78" y="1233241"/>
            <a:ext cx="3240506" cy="406462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Partnering with YNHS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F4115-C875-1AE0-4466-DB193723C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r>
              <a:rPr lang="en-US" dirty="0"/>
              <a:t>Washington Families Fund</a:t>
            </a:r>
          </a:p>
          <a:p>
            <a:r>
              <a:rPr lang="en-US" dirty="0"/>
              <a:t>Resident Health Clinics</a:t>
            </a:r>
          </a:p>
          <a:p>
            <a:r>
              <a:rPr lang="en-US" dirty="0"/>
              <a:t>Winter Shelter – </a:t>
            </a:r>
            <a:r>
              <a:rPr lang="en-US" dirty="0" err="1"/>
              <a:t>Cosecha</a:t>
            </a:r>
            <a:r>
              <a:rPr lang="en-US" dirty="0"/>
              <a:t> Court</a:t>
            </a:r>
          </a:p>
          <a:p>
            <a:r>
              <a:rPr lang="en-US" dirty="0"/>
              <a:t>Foster Youth Initiative</a:t>
            </a:r>
          </a:p>
          <a:p>
            <a:r>
              <a:rPr lang="en-US" dirty="0"/>
              <a:t>Onsite Clinic – Chuck Austin Place</a:t>
            </a:r>
          </a:p>
          <a:p>
            <a:r>
              <a:rPr lang="en-US" dirty="0"/>
              <a:t>Referrals for Emergency Housing Vouchers</a:t>
            </a:r>
          </a:p>
          <a:p>
            <a:r>
              <a:rPr lang="en-US" dirty="0"/>
              <a:t>Stability Vouchers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672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48B467-84E5-A21F-B3F3-24ED1F223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Why Partner with a Health Center?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8A2EE41-2D17-0094-5890-EA81ADD809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467716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80963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9B5EEBC0373C47AB186284BA1F6246" ma:contentTypeVersion="4" ma:contentTypeDescription="Create a new document." ma:contentTypeScope="" ma:versionID="e664128c7a7a5ed1cd98ad88322063ae">
  <xsd:schema xmlns:xsd="http://www.w3.org/2001/XMLSchema" xmlns:xs="http://www.w3.org/2001/XMLSchema" xmlns:p="http://schemas.microsoft.com/office/2006/metadata/properties" xmlns:ns3="306f62e4-7148-4620-ba11-21811f54ab68" targetNamespace="http://schemas.microsoft.com/office/2006/metadata/properties" ma:root="true" ma:fieldsID="0494361d703fe3ea871a110de987814a" ns3:_="">
    <xsd:import namespace="306f62e4-7148-4620-ba11-21811f54ab6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6f62e4-7148-4620-ba11-21811f54ab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201266C-E69A-41B2-ADFE-D3044766F44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17FDB99-F710-4BBC-A1AD-D6FE2577EF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06f62e4-7148-4620-ba11-21811f54ab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DE85846-1303-4702-9F10-BD5F18ABC0FE}">
  <ds:schemaRefs>
    <ds:schemaRef ds:uri="http://schemas.microsoft.com/office/infopath/2007/PartnerControls"/>
    <ds:schemaRef ds:uri="306f62e4-7148-4620-ba11-21811f54ab68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450</Words>
  <Application>Microsoft Office PowerPoint</Application>
  <PresentationFormat>Widescreen</PresentationFormat>
  <Paragraphs>75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Maximizing the Synergy of Health Care, Housing, and Value Based Care</vt:lpstr>
      <vt:lpstr>What is Public Housing?</vt:lpstr>
      <vt:lpstr>Public Housing Programs</vt:lpstr>
      <vt:lpstr>About the Yakima Housing Authority</vt:lpstr>
      <vt:lpstr>Housing Choice Voucher Program</vt:lpstr>
      <vt:lpstr>Rentals Owned by the Agency</vt:lpstr>
      <vt:lpstr>Additional Agency Programs</vt:lpstr>
      <vt:lpstr>Partnering with YNHS</vt:lpstr>
      <vt:lpstr>Why Partner with a Health Center?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Lowel Krueger</dc:creator>
  <cp:lastModifiedBy>Lowel Krueger</cp:lastModifiedBy>
  <cp:revision>4</cp:revision>
  <dcterms:created xsi:type="dcterms:W3CDTF">2023-08-07T17:38:39Z</dcterms:created>
  <dcterms:modified xsi:type="dcterms:W3CDTF">2024-04-16T19:53:35Z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0x0101002C9B5EEBC0373C47AB186284BA1F6246</vt:lpwstr>
  </property>
</Properties>
</file>