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F77_D9DC986D.xml" ContentType="application/vnd.ms-powerpoint.comment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965" r:id="rId5"/>
    <p:sldId id="3948" r:id="rId6"/>
    <p:sldId id="3954" r:id="rId7"/>
    <p:sldId id="3969" r:id="rId8"/>
    <p:sldId id="3972" r:id="rId9"/>
    <p:sldId id="3961" r:id="rId10"/>
    <p:sldId id="3956" r:id="rId11"/>
    <p:sldId id="3967" r:id="rId12"/>
    <p:sldId id="3963" r:id="rId13"/>
    <p:sldId id="3953" r:id="rId14"/>
    <p:sldId id="3973" r:id="rId15"/>
    <p:sldId id="3959" r:id="rId16"/>
    <p:sldId id="3952" r:id="rId17"/>
    <p:sldId id="3958" r:id="rId18"/>
    <p:sldId id="3975" r:id="rId19"/>
    <p:sldId id="3976" r:id="rId20"/>
    <p:sldId id="3960" r:id="rId21"/>
    <p:sldId id="3962" r:id="rId22"/>
    <p:sldId id="39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7ECC43-964C-801D-D271-13865FC56BE9}" name="Sara Galvez" initials="SG" userId="S::sara.galvez@phhs.org::274ed045-534c-4964-8233-af5d01f089c6" providerId="AD"/>
  <p188:author id="{20BECB6F-0255-3FEF-0C08-8853623759CC}" name="Donna Persaud" initials="DP" userId="S::DONNA.PERSAUD@phhs.org::8072b36d-a500-461a-ad6c-8bd5fddb44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6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FC536B-A19C-0527-8813-07DC7AB36A4D}" v="1178" dt="2024-05-13T01:28:06.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4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phhs.sharepoint.com/teams/clin/Ambulatory/CM/HOMES%20Admin/Operations/HOMES%20services%20tracki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v>Total Patients Seen</c:v>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'[HOMES services tracking.xlsx]Telehealth backpack visits'!$K$25:$K$29</c:f>
              <c:strCache>
                <c:ptCount val="5"/>
                <c:pt idx="0">
                  <c:v>Deflection Center/Homeward Bound</c:v>
                </c:pt>
                <c:pt idx="1">
                  <c:v>Austin Street</c:v>
                </c:pt>
                <c:pt idx="2">
                  <c:v>Grand Prairie Homeless Outreach Organization</c:v>
                </c:pt>
                <c:pt idx="3">
                  <c:v>Encampment</c:v>
                </c:pt>
                <c:pt idx="4">
                  <c:v>24 Hour Club</c:v>
                </c:pt>
              </c:strCache>
            </c:strRef>
          </c:cat>
          <c:val>
            <c:numRef>
              <c:f>'[HOMES services tracking.xlsx]Telehealth backpack visits'!$L$25:$L$29</c:f>
              <c:numCache>
                <c:formatCode>General</c:formatCode>
                <c:ptCount val="5"/>
                <c:pt idx="0">
                  <c:v>150</c:v>
                </c:pt>
                <c:pt idx="1">
                  <c:v>84</c:v>
                </c:pt>
                <c:pt idx="2">
                  <c:v>33</c:v>
                </c:pt>
                <c:pt idx="3">
                  <c:v>11</c:v>
                </c:pt>
                <c:pt idx="4">
                  <c:v>2</c:v>
                </c:pt>
              </c:numCache>
            </c:numRef>
          </c:val>
          <c:extLst>
            <c:ext xmlns:c16="http://schemas.microsoft.com/office/drawing/2014/chart" uri="{C3380CC4-5D6E-409C-BE32-E72D297353CC}">
              <c16:uniqueId val="{00000000-CA9B-43FD-BBEA-662E144FD793}"/>
            </c:ext>
          </c:extLst>
        </c:ser>
        <c:ser>
          <c:idx val="1"/>
          <c:order val="1"/>
          <c:tx>
            <c:v>Clinic Sessions</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'[HOMES services tracking.xlsx]Telehealth backpack visits'!$K$25:$K$29</c:f>
              <c:strCache>
                <c:ptCount val="5"/>
                <c:pt idx="0">
                  <c:v>Deflection Center/Homeward Bound</c:v>
                </c:pt>
                <c:pt idx="1">
                  <c:v>Austin Street</c:v>
                </c:pt>
                <c:pt idx="2">
                  <c:v>Grand Prairie Homeless Outreach Organization</c:v>
                </c:pt>
                <c:pt idx="3">
                  <c:v>Encampment</c:v>
                </c:pt>
                <c:pt idx="4">
                  <c:v>24 Hour Club</c:v>
                </c:pt>
              </c:strCache>
            </c:strRef>
          </c:cat>
          <c:val>
            <c:numRef>
              <c:f>'[HOMES services tracking.xlsx]Telehealth backpack visits'!$M$25:$M$29</c:f>
              <c:numCache>
                <c:formatCode>General</c:formatCode>
                <c:ptCount val="5"/>
                <c:pt idx="0">
                  <c:v>36</c:v>
                </c:pt>
                <c:pt idx="1">
                  <c:v>24</c:v>
                </c:pt>
                <c:pt idx="2">
                  <c:v>12</c:v>
                </c:pt>
                <c:pt idx="3">
                  <c:v>3</c:v>
                </c:pt>
                <c:pt idx="4">
                  <c:v>1</c:v>
                </c:pt>
              </c:numCache>
            </c:numRef>
          </c:val>
          <c:extLst>
            <c:ext xmlns:c16="http://schemas.microsoft.com/office/drawing/2014/chart" uri="{C3380CC4-5D6E-409C-BE32-E72D297353CC}">
              <c16:uniqueId val="{00000001-CA9B-43FD-BBEA-662E144FD793}"/>
            </c:ext>
          </c:extLst>
        </c:ser>
        <c:dLbls>
          <c:showLegendKey val="0"/>
          <c:showVal val="0"/>
          <c:showCatName val="0"/>
          <c:showSerName val="0"/>
          <c:showPercent val="0"/>
          <c:showBubbleSize val="0"/>
        </c:dLbls>
        <c:gapWidth val="150"/>
        <c:axId val="1552896007"/>
        <c:axId val="1552898055"/>
      </c:barChart>
      <c:catAx>
        <c:axId val="15528960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crossAx val="1552898055"/>
        <c:crosses val="autoZero"/>
        <c:auto val="1"/>
        <c:lblAlgn val="ctr"/>
        <c:lblOffset val="100"/>
        <c:noMultiLvlLbl val="0"/>
      </c:catAx>
      <c:valAx>
        <c:axId val="15528980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552896007"/>
        <c:crosses val="autoZero"/>
        <c:crossBetween val="between"/>
      </c:valAx>
      <c:spPr>
        <a:noFill/>
        <a:ln>
          <a:noFill/>
        </a:ln>
        <a:effectLst/>
      </c:spPr>
    </c:plotArea>
    <c:legend>
      <c:legendPos val="r"/>
      <c:layout>
        <c:manualLayout>
          <c:xMode val="edge"/>
          <c:yMode val="edge"/>
          <c:x val="0.64960742292534535"/>
          <c:y val="0.20596757499848975"/>
          <c:w val="0.11253193350831146"/>
          <c:h val="0.12820602552886018"/>
        </c:manualLayout>
      </c:layout>
      <c:overlay val="1"/>
      <c:spPr>
        <a:noFill/>
        <a:ln>
          <a:noFill/>
        </a:ln>
        <a:effectLst/>
      </c:spPr>
      <c:txPr>
        <a:bodyPr rot="0" spcFirstLastPara="1" vertOverflow="ellipsis" vert="horz" wrap="square" anchor="ctr" anchorCtr="1"/>
        <a:lstStyle/>
        <a:p>
          <a:pPr>
            <a:defRPr sz="1200" b="1"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F77_D9DC986D.xml><?xml version="1.0" encoding="utf-8"?>
<p188:cmLst xmlns:a="http://schemas.openxmlformats.org/drawingml/2006/main" xmlns:r="http://schemas.openxmlformats.org/officeDocument/2006/relationships" xmlns:p188="http://schemas.microsoft.com/office/powerpoint/2018/8/main">
  <p188:cm id="{995FB42F-0714-438B-9415-277387D6C208}" authorId="{437ECC43-964C-801D-D271-13865FC56BE9}" status="resolved" created="2024-04-18T17:16:34.900" complete="100000">
    <ac:txMkLst xmlns:ac="http://schemas.microsoft.com/office/drawing/2013/main/command">
      <pc:docMk xmlns:pc="http://schemas.microsoft.com/office/powerpoint/2013/main/command"/>
      <pc:sldMk xmlns:pc="http://schemas.microsoft.com/office/powerpoint/2013/main/command" cId="3655112813" sldId="3959"/>
      <ac:spMk id="2" creationId="{25CCAAEB-66E4-859C-BE33-60FF538154B5}"/>
      <ac:txMk cp="155">
        <ac:context len="218" hash="4024994184"/>
      </ac:txMk>
    </ac:txMkLst>
    <p188:pos x="9931400" y="1612900"/>
    <p188:txBody>
      <a:bodyPr/>
      <a:lstStyle/>
      <a:p>
        <a:r>
          <a:rPr lang="en-US"/>
          <a:t>Is this relevant since we are talking about telehealth....they have to come to us for telehealth</a:t>
        </a:r>
      </a:p>
    </p188:txBody>
  </p188:cm>
  <p188:cm id="{94D762A6-0FF5-4508-827D-7A541FA8CF7F}" authorId="{437ECC43-964C-801D-D271-13865FC56BE9}" status="resolved" created="2024-04-18T17:16:58.823" complete="100000">
    <ac:txMkLst xmlns:ac="http://schemas.microsoft.com/office/drawing/2013/main/command">
      <pc:docMk xmlns:pc="http://schemas.microsoft.com/office/powerpoint/2013/main/command"/>
      <pc:sldMk xmlns:pc="http://schemas.microsoft.com/office/powerpoint/2013/main/command" cId="3655112813" sldId="3959"/>
      <ac:spMk id="2" creationId="{25CCAAEB-66E4-859C-BE33-60FF538154B5}"/>
      <ac:txMk cp="201">
        <ac:context len="218" hash="4024994184"/>
      </ac:txMk>
    </ac:txMkLst>
    <p188:pos x="9283700" y="2273300"/>
    <p188:txBody>
      <a:bodyPr/>
      <a:lstStyle/>
      <a:p>
        <a:r>
          <a:rPr lang="en-US"/>
          <a:t>I don't know that this is relevant for our population and setting?</a:t>
        </a:r>
      </a:p>
    </p188:txBody>
  </p188:cm>
  <p188:cm id="{A897AB0B-3E99-41F3-B120-DDB6D7CCA4F5}" authorId="{437ECC43-964C-801D-D271-13865FC56BE9}" status="resolved" created="2024-04-18T17:17:20.042" complete="100000">
    <ac:txMkLst xmlns:ac="http://schemas.microsoft.com/office/drawing/2013/main/command">
      <pc:docMk xmlns:pc="http://schemas.microsoft.com/office/powerpoint/2013/main/command"/>
      <pc:sldMk xmlns:pc="http://schemas.microsoft.com/office/powerpoint/2013/main/command" cId="3655112813" sldId="3959"/>
      <ac:spMk id="2" creationId="{25CCAAEB-66E4-859C-BE33-60FF538154B5}"/>
      <ac:txMk cp="201">
        <ac:context len="218" hash="4024994184"/>
      </ac:txMk>
    </ac:txMkLst>
    <p188:pos x="6959600" y="2603500"/>
    <p188:txBody>
      <a:bodyPr/>
      <a:lstStyle/>
      <a:p>
        <a:r>
          <a:rPr lang="en-US"/>
          <a:t>relevance considering telehealth still requires in person visit with nurse?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6DBA9-6667-40C8-B0B9-E8B7A72CD09A}"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A3755CFE-1CE7-46E7-84A9-2B1B1ABE0986}">
      <dgm:prSet phldrT="[Text]"/>
      <dgm:spPr/>
      <dgm:t>
        <a:bodyPr/>
        <a:lstStyle/>
        <a:p>
          <a:r>
            <a:rPr lang="en-US"/>
            <a:t>Pandemic Induced Telehealth Burst</a:t>
          </a:r>
        </a:p>
      </dgm:t>
    </dgm:pt>
    <dgm:pt modelId="{C3C15964-3679-4EDA-901B-23ED5362EE0C}" type="parTrans" cxnId="{4F6832EE-7AF5-42A3-B8D8-809C8A01BD15}">
      <dgm:prSet/>
      <dgm:spPr/>
      <dgm:t>
        <a:bodyPr/>
        <a:lstStyle/>
        <a:p>
          <a:endParaRPr lang="en-US"/>
        </a:p>
      </dgm:t>
    </dgm:pt>
    <dgm:pt modelId="{43F86475-4B08-40C4-8CE3-6B5D341148BA}" type="sibTrans" cxnId="{4F6832EE-7AF5-42A3-B8D8-809C8A01BD15}">
      <dgm:prSet/>
      <dgm:spPr/>
      <dgm:t>
        <a:bodyPr/>
        <a:lstStyle/>
        <a:p>
          <a:endParaRPr lang="en-US"/>
        </a:p>
      </dgm:t>
    </dgm:pt>
    <dgm:pt modelId="{793BD777-984A-4AF4-B668-76314FC06F41}">
      <dgm:prSet phldrT="[Text]"/>
      <dgm:spPr/>
      <dgm:t>
        <a:bodyPr/>
        <a:lstStyle/>
        <a:p>
          <a:r>
            <a:rPr lang="en-US"/>
            <a:t>Care outside traditional settings</a:t>
          </a:r>
        </a:p>
      </dgm:t>
    </dgm:pt>
    <dgm:pt modelId="{34BB9DF6-5A26-4C0D-A57C-94FEDC756480}" type="parTrans" cxnId="{45137DD7-3C4E-42F2-9537-7A315BDFC8DE}">
      <dgm:prSet/>
      <dgm:spPr/>
      <dgm:t>
        <a:bodyPr/>
        <a:lstStyle/>
        <a:p>
          <a:endParaRPr lang="en-US"/>
        </a:p>
      </dgm:t>
    </dgm:pt>
    <dgm:pt modelId="{7CFE5C54-0E09-47AD-B717-233C3162180A}" type="sibTrans" cxnId="{45137DD7-3C4E-42F2-9537-7A315BDFC8DE}">
      <dgm:prSet/>
      <dgm:spPr/>
      <dgm:t>
        <a:bodyPr/>
        <a:lstStyle/>
        <a:p>
          <a:endParaRPr lang="en-US"/>
        </a:p>
      </dgm:t>
    </dgm:pt>
    <dgm:pt modelId="{FCAA9C69-752D-4135-BB1F-6462ABB78241}">
      <dgm:prSet phldrT="[Text]"/>
      <dgm:spPr/>
      <dgm:t>
        <a:bodyPr/>
        <a:lstStyle/>
        <a:p>
          <a:r>
            <a:rPr lang="en-US"/>
            <a:t>Communication platforms</a:t>
          </a:r>
        </a:p>
      </dgm:t>
    </dgm:pt>
    <dgm:pt modelId="{944DD3ED-126C-4132-A810-660554B72F9D}" type="parTrans" cxnId="{1B84C2E1-CA70-4434-A646-2B0AA3AE2137}">
      <dgm:prSet/>
      <dgm:spPr/>
      <dgm:t>
        <a:bodyPr/>
        <a:lstStyle/>
        <a:p>
          <a:endParaRPr lang="en-US"/>
        </a:p>
      </dgm:t>
    </dgm:pt>
    <dgm:pt modelId="{4FBADD36-AE03-4D2E-A088-66CF3453018E}" type="sibTrans" cxnId="{1B84C2E1-CA70-4434-A646-2B0AA3AE2137}">
      <dgm:prSet/>
      <dgm:spPr/>
      <dgm:t>
        <a:bodyPr/>
        <a:lstStyle/>
        <a:p>
          <a:endParaRPr lang="en-US"/>
        </a:p>
      </dgm:t>
    </dgm:pt>
    <dgm:pt modelId="{74DE2E32-4DBC-4DAC-9A6A-750942CDC8EB}">
      <dgm:prSet phldrT="[Text]"/>
      <dgm:spPr/>
      <dgm:t>
        <a:bodyPr/>
        <a:lstStyle/>
        <a:p>
          <a:r>
            <a:rPr lang="en-US"/>
            <a:t>Technology Trials</a:t>
          </a:r>
        </a:p>
      </dgm:t>
    </dgm:pt>
    <dgm:pt modelId="{B68F1720-A7A0-46D2-B1FC-61599943B916}" type="parTrans" cxnId="{CB6D631B-4754-40DA-A67C-9F0586B7B937}">
      <dgm:prSet/>
      <dgm:spPr/>
      <dgm:t>
        <a:bodyPr/>
        <a:lstStyle/>
        <a:p>
          <a:endParaRPr lang="en-US"/>
        </a:p>
      </dgm:t>
    </dgm:pt>
    <dgm:pt modelId="{4E46DBB4-0D89-49DD-82D8-7F6FC4ECAA29}" type="sibTrans" cxnId="{CB6D631B-4754-40DA-A67C-9F0586B7B937}">
      <dgm:prSet/>
      <dgm:spPr/>
      <dgm:t>
        <a:bodyPr/>
        <a:lstStyle/>
        <a:p>
          <a:endParaRPr lang="en-US"/>
        </a:p>
      </dgm:t>
    </dgm:pt>
    <dgm:pt modelId="{0A206337-2F99-47DD-A04D-E74F4B817CB1}">
      <dgm:prSet phldrT="[Text]"/>
      <dgm:spPr/>
      <dgm:t>
        <a:bodyPr/>
        <a:lstStyle/>
        <a:p>
          <a:r>
            <a:rPr lang="en-US"/>
            <a:t>Comparing transmitted exam components and real-life</a:t>
          </a:r>
        </a:p>
      </dgm:t>
    </dgm:pt>
    <dgm:pt modelId="{FDC92CE1-3F86-4F5E-8265-AB92BE31BAE6}" type="parTrans" cxnId="{67FB733F-BBE0-4E8D-8926-BB9399AE49B8}">
      <dgm:prSet/>
      <dgm:spPr/>
      <dgm:t>
        <a:bodyPr/>
        <a:lstStyle/>
        <a:p>
          <a:endParaRPr lang="en-US"/>
        </a:p>
      </dgm:t>
    </dgm:pt>
    <dgm:pt modelId="{0C8170FA-A8C5-4DDF-9C0B-B592F081DE0E}" type="sibTrans" cxnId="{67FB733F-BBE0-4E8D-8926-BB9399AE49B8}">
      <dgm:prSet/>
      <dgm:spPr/>
      <dgm:t>
        <a:bodyPr/>
        <a:lstStyle/>
        <a:p>
          <a:endParaRPr lang="en-US"/>
        </a:p>
      </dgm:t>
    </dgm:pt>
    <dgm:pt modelId="{2477D008-A53B-4074-BE9E-1E57AC7B6B96}">
      <dgm:prSet phldrT="[Text]"/>
      <dgm:spPr/>
      <dgm:t>
        <a:bodyPr/>
        <a:lstStyle/>
        <a:p>
          <a:r>
            <a:rPr lang="en-US"/>
            <a:t>Remote auscultation, otoscopy, lung, ears, eyes, skin</a:t>
          </a:r>
        </a:p>
      </dgm:t>
    </dgm:pt>
    <dgm:pt modelId="{6CEF6450-CE8A-4C93-8C21-6517AC37F708}" type="parTrans" cxnId="{AD59E7C2-362C-4EB8-B0FE-F139305B5D35}">
      <dgm:prSet/>
      <dgm:spPr/>
      <dgm:t>
        <a:bodyPr/>
        <a:lstStyle/>
        <a:p>
          <a:endParaRPr lang="en-US"/>
        </a:p>
      </dgm:t>
    </dgm:pt>
    <dgm:pt modelId="{9807E168-35CA-474F-B351-6167E07F9876}" type="sibTrans" cxnId="{AD59E7C2-362C-4EB8-B0FE-F139305B5D35}">
      <dgm:prSet/>
      <dgm:spPr/>
      <dgm:t>
        <a:bodyPr/>
        <a:lstStyle/>
        <a:p>
          <a:endParaRPr lang="en-US"/>
        </a:p>
      </dgm:t>
    </dgm:pt>
    <dgm:pt modelId="{4BE19FA4-0306-4F3D-A1FB-76D00505DF13}">
      <dgm:prSet phldrT="[Text]"/>
      <dgm:spPr/>
      <dgm:t>
        <a:bodyPr/>
        <a:lstStyle/>
        <a:p>
          <a:r>
            <a:rPr lang="en-US"/>
            <a:t>Assessment of Value</a:t>
          </a:r>
        </a:p>
      </dgm:t>
    </dgm:pt>
    <dgm:pt modelId="{A568D571-1FF4-4A1B-A96F-E987D9D1CC1F}" type="parTrans" cxnId="{98811336-95B3-45A6-A78C-46BB3B56AAD3}">
      <dgm:prSet/>
      <dgm:spPr/>
      <dgm:t>
        <a:bodyPr/>
        <a:lstStyle/>
        <a:p>
          <a:endParaRPr lang="en-US"/>
        </a:p>
      </dgm:t>
    </dgm:pt>
    <dgm:pt modelId="{EC6C38CC-D9F6-44EA-8373-FB7482CBDCAE}" type="sibTrans" cxnId="{98811336-95B3-45A6-A78C-46BB3B56AAD3}">
      <dgm:prSet/>
      <dgm:spPr/>
      <dgm:t>
        <a:bodyPr/>
        <a:lstStyle/>
        <a:p>
          <a:endParaRPr lang="en-US"/>
        </a:p>
      </dgm:t>
    </dgm:pt>
    <dgm:pt modelId="{0407BB46-BAFE-43B0-B704-8AF21A6B9B69}">
      <dgm:prSet phldrT="[Text]"/>
      <dgm:spPr/>
      <dgm:t>
        <a:bodyPr/>
        <a:lstStyle/>
        <a:p>
          <a:r>
            <a:rPr lang="en-US"/>
            <a:t>Incorporation of exam components increases quality of care</a:t>
          </a:r>
        </a:p>
      </dgm:t>
    </dgm:pt>
    <dgm:pt modelId="{75DDA739-3462-4E18-A63B-1D61B4C7D945}" type="parTrans" cxnId="{5BE6E8D7-A744-4B69-B0CF-4450227209B6}">
      <dgm:prSet/>
      <dgm:spPr/>
      <dgm:t>
        <a:bodyPr/>
        <a:lstStyle/>
        <a:p>
          <a:endParaRPr lang="en-US"/>
        </a:p>
      </dgm:t>
    </dgm:pt>
    <dgm:pt modelId="{A94365B6-2D97-4EA8-920B-A207B80EEC6F}" type="sibTrans" cxnId="{5BE6E8D7-A744-4B69-B0CF-4450227209B6}">
      <dgm:prSet/>
      <dgm:spPr/>
      <dgm:t>
        <a:bodyPr/>
        <a:lstStyle/>
        <a:p>
          <a:endParaRPr lang="en-US"/>
        </a:p>
      </dgm:t>
    </dgm:pt>
    <dgm:pt modelId="{76C007DE-E656-42D5-9FBF-9C94CC48BAD7}">
      <dgm:prSet phldrT="[Text]"/>
      <dgm:spPr/>
      <dgm:t>
        <a:bodyPr/>
        <a:lstStyle/>
        <a:p>
          <a:r>
            <a:rPr lang="en-US"/>
            <a:t>Ability to “see patient in person” not always possible</a:t>
          </a:r>
        </a:p>
      </dgm:t>
    </dgm:pt>
    <dgm:pt modelId="{A26D8D64-9CFF-4417-BECB-C7D4B11F911D}" type="parTrans" cxnId="{F781B74D-7AE2-4576-9391-BAC956824CC5}">
      <dgm:prSet/>
      <dgm:spPr/>
    </dgm:pt>
    <dgm:pt modelId="{E4690256-316A-4CCE-9BCB-409608DC5D9A}" type="sibTrans" cxnId="{F781B74D-7AE2-4576-9391-BAC956824CC5}">
      <dgm:prSet/>
      <dgm:spPr/>
    </dgm:pt>
    <dgm:pt modelId="{F5EB51D2-08E2-4246-AD3A-D37CD8435CD8}" type="pres">
      <dgm:prSet presAssocID="{D046DBA9-6667-40C8-B0B9-E8B7A72CD09A}" presName="linear" presStyleCnt="0">
        <dgm:presLayoutVars>
          <dgm:dir/>
          <dgm:resizeHandles val="exact"/>
        </dgm:presLayoutVars>
      </dgm:prSet>
      <dgm:spPr/>
    </dgm:pt>
    <dgm:pt modelId="{09C12D4F-B3F6-4D07-9D86-B1A6902D6198}" type="pres">
      <dgm:prSet presAssocID="{A3755CFE-1CE7-46E7-84A9-2B1B1ABE0986}" presName="comp" presStyleCnt="0"/>
      <dgm:spPr/>
    </dgm:pt>
    <dgm:pt modelId="{A192F51C-4179-4935-97AD-718CC566CF85}" type="pres">
      <dgm:prSet presAssocID="{A3755CFE-1CE7-46E7-84A9-2B1B1ABE0986}" presName="box" presStyleLbl="node1" presStyleIdx="0" presStyleCnt="3"/>
      <dgm:spPr/>
    </dgm:pt>
    <dgm:pt modelId="{AC869CE7-D08F-4C58-BF0A-6B84EA0D5163}" type="pres">
      <dgm:prSet presAssocID="{A3755CFE-1CE7-46E7-84A9-2B1B1ABE0986}" presName="img" presStyleLbl="fgImgPlace1" presStyleIdx="0" presStyleCnt="3" custScaleX="70295" custScaleY="126522" custLinFactNeighborX="-22616" custLinFactNeighborY="1053"/>
      <dgm:spPr/>
    </dgm:pt>
    <dgm:pt modelId="{F7345AF5-273C-4963-A431-7F095AF285D3}" type="pres">
      <dgm:prSet presAssocID="{A3755CFE-1CE7-46E7-84A9-2B1B1ABE0986}" presName="text" presStyleLbl="node1" presStyleIdx="0" presStyleCnt="3">
        <dgm:presLayoutVars>
          <dgm:bulletEnabled val="1"/>
        </dgm:presLayoutVars>
      </dgm:prSet>
      <dgm:spPr/>
    </dgm:pt>
    <dgm:pt modelId="{3B6814CE-7584-402B-811F-5D441FA97551}" type="pres">
      <dgm:prSet presAssocID="{43F86475-4B08-40C4-8CE3-6B5D341148BA}" presName="spacer" presStyleCnt="0"/>
      <dgm:spPr/>
    </dgm:pt>
    <dgm:pt modelId="{6BB4E890-DABE-4820-9E44-329D1E07D925}" type="pres">
      <dgm:prSet presAssocID="{74DE2E32-4DBC-4DAC-9A6A-750942CDC8EB}" presName="comp" presStyleCnt="0"/>
      <dgm:spPr/>
    </dgm:pt>
    <dgm:pt modelId="{7A929541-1AAD-4710-AFF4-43B75B0BA575}" type="pres">
      <dgm:prSet presAssocID="{74DE2E32-4DBC-4DAC-9A6A-750942CDC8EB}" presName="box" presStyleLbl="node1" presStyleIdx="1" presStyleCnt="3"/>
      <dgm:spPr/>
    </dgm:pt>
    <dgm:pt modelId="{B623BF81-C0CD-4C89-A7B7-754A3274B55F}" type="pres">
      <dgm:prSet presAssocID="{74DE2E32-4DBC-4DAC-9A6A-750942CDC8EB}" presName="img" presStyleLbl="fgImgPlace1" presStyleIdx="1" presStyleCnt="3" custScaleX="69564" custScaleY="119988" custLinFactNeighborX="-22583" custLinFactNeighborY="-1576"/>
      <dgm:spPr/>
    </dgm:pt>
    <dgm:pt modelId="{1AC9AF53-9CA6-4C98-AE61-60A42BE94697}" type="pres">
      <dgm:prSet presAssocID="{74DE2E32-4DBC-4DAC-9A6A-750942CDC8EB}" presName="text" presStyleLbl="node1" presStyleIdx="1" presStyleCnt="3">
        <dgm:presLayoutVars>
          <dgm:bulletEnabled val="1"/>
        </dgm:presLayoutVars>
      </dgm:prSet>
      <dgm:spPr/>
    </dgm:pt>
    <dgm:pt modelId="{80D9C569-0906-40E1-8D58-6217915C81FF}" type="pres">
      <dgm:prSet presAssocID="{4E46DBB4-0D89-49DD-82D8-7F6FC4ECAA29}" presName="spacer" presStyleCnt="0"/>
      <dgm:spPr/>
    </dgm:pt>
    <dgm:pt modelId="{E311933F-FE62-4942-9847-B0550A0A52F3}" type="pres">
      <dgm:prSet presAssocID="{4BE19FA4-0306-4F3D-A1FB-76D00505DF13}" presName="comp" presStyleCnt="0"/>
      <dgm:spPr/>
    </dgm:pt>
    <dgm:pt modelId="{62D52F0E-3B3B-412D-BDAD-F2E583E7F49B}" type="pres">
      <dgm:prSet presAssocID="{4BE19FA4-0306-4F3D-A1FB-76D00505DF13}" presName="box" presStyleLbl="node1" presStyleIdx="2" presStyleCnt="3" custLinFactNeighborY="6510"/>
      <dgm:spPr/>
    </dgm:pt>
    <dgm:pt modelId="{330126BF-E047-47DE-8F27-29F5A7B00734}" type="pres">
      <dgm:prSet presAssocID="{4BE19FA4-0306-4F3D-A1FB-76D00505DF13}" presName="img" presStyleLbl="fgImgPlace1" presStyleIdx="2" presStyleCnt="3" custScaleX="67989" custScaleY="118749" custLinFactNeighborX="-22583" custLinFactNeighborY="-454"/>
      <dgm:spPr/>
    </dgm:pt>
    <dgm:pt modelId="{C95953E7-5D35-401D-9587-49173BB5A627}" type="pres">
      <dgm:prSet presAssocID="{4BE19FA4-0306-4F3D-A1FB-76D00505DF13}" presName="text" presStyleLbl="node1" presStyleIdx="2" presStyleCnt="3">
        <dgm:presLayoutVars>
          <dgm:bulletEnabled val="1"/>
        </dgm:presLayoutVars>
      </dgm:prSet>
      <dgm:spPr/>
    </dgm:pt>
  </dgm:ptLst>
  <dgm:cxnLst>
    <dgm:cxn modelId="{149AB507-2A82-46D5-BCAD-8772D5B913C7}" type="presOf" srcId="{76C007DE-E656-42D5-9FBF-9C94CC48BAD7}" destId="{C95953E7-5D35-401D-9587-49173BB5A627}" srcOrd="1" destOrd="2" presId="urn:microsoft.com/office/officeart/2005/8/layout/vList4"/>
    <dgm:cxn modelId="{FDD5800B-F231-41E4-8911-BECD4961821F}" type="presOf" srcId="{793BD777-984A-4AF4-B668-76314FC06F41}" destId="{F7345AF5-273C-4963-A431-7F095AF285D3}" srcOrd="1" destOrd="1" presId="urn:microsoft.com/office/officeart/2005/8/layout/vList4"/>
    <dgm:cxn modelId="{8309C416-8635-498D-86B3-7DA78BA62603}" type="presOf" srcId="{4BE19FA4-0306-4F3D-A1FB-76D00505DF13}" destId="{C95953E7-5D35-401D-9587-49173BB5A627}" srcOrd="1" destOrd="0" presId="urn:microsoft.com/office/officeart/2005/8/layout/vList4"/>
    <dgm:cxn modelId="{CB6D631B-4754-40DA-A67C-9F0586B7B937}" srcId="{D046DBA9-6667-40C8-B0B9-E8B7A72CD09A}" destId="{74DE2E32-4DBC-4DAC-9A6A-750942CDC8EB}" srcOrd="1" destOrd="0" parTransId="{B68F1720-A7A0-46D2-B1FC-61599943B916}" sibTransId="{4E46DBB4-0D89-49DD-82D8-7F6FC4ECAA29}"/>
    <dgm:cxn modelId="{D6B86435-F0E4-44ED-8019-A1F8DF1133EF}" type="presOf" srcId="{FCAA9C69-752D-4135-BB1F-6462ABB78241}" destId="{F7345AF5-273C-4963-A431-7F095AF285D3}" srcOrd="1" destOrd="2" presId="urn:microsoft.com/office/officeart/2005/8/layout/vList4"/>
    <dgm:cxn modelId="{98811336-95B3-45A6-A78C-46BB3B56AAD3}" srcId="{D046DBA9-6667-40C8-B0B9-E8B7A72CD09A}" destId="{4BE19FA4-0306-4F3D-A1FB-76D00505DF13}" srcOrd="2" destOrd="0" parTransId="{A568D571-1FF4-4A1B-A96F-E987D9D1CC1F}" sibTransId="{EC6C38CC-D9F6-44EA-8373-FB7482CBDCAE}"/>
    <dgm:cxn modelId="{62DA7039-4A86-4B41-9496-FD988B9E8312}" type="presOf" srcId="{A3755CFE-1CE7-46E7-84A9-2B1B1ABE0986}" destId="{A192F51C-4179-4935-97AD-718CC566CF85}" srcOrd="0" destOrd="0" presId="urn:microsoft.com/office/officeart/2005/8/layout/vList4"/>
    <dgm:cxn modelId="{67FB733F-BBE0-4E8D-8926-BB9399AE49B8}" srcId="{74DE2E32-4DBC-4DAC-9A6A-750942CDC8EB}" destId="{0A206337-2F99-47DD-A04D-E74F4B817CB1}" srcOrd="0" destOrd="0" parTransId="{FDC92CE1-3F86-4F5E-8265-AB92BE31BAE6}" sibTransId="{0C8170FA-A8C5-4DDF-9C0B-B592F081DE0E}"/>
    <dgm:cxn modelId="{44DDC162-B3D3-47F3-B23D-336C8066E366}" type="presOf" srcId="{A3755CFE-1CE7-46E7-84A9-2B1B1ABE0986}" destId="{F7345AF5-273C-4963-A431-7F095AF285D3}" srcOrd="1" destOrd="0" presId="urn:microsoft.com/office/officeart/2005/8/layout/vList4"/>
    <dgm:cxn modelId="{30E6A94C-D3EB-48FF-9E1B-32087CD54278}" type="presOf" srcId="{2477D008-A53B-4074-BE9E-1E57AC7B6B96}" destId="{7A929541-1AAD-4710-AFF4-43B75B0BA575}" srcOrd="0" destOrd="2" presId="urn:microsoft.com/office/officeart/2005/8/layout/vList4"/>
    <dgm:cxn modelId="{107C296D-A96C-467D-A1DD-7AF12CD5F1C7}" type="presOf" srcId="{0407BB46-BAFE-43B0-B704-8AF21A6B9B69}" destId="{62D52F0E-3B3B-412D-BDAD-F2E583E7F49B}" srcOrd="0" destOrd="1" presId="urn:microsoft.com/office/officeart/2005/8/layout/vList4"/>
    <dgm:cxn modelId="{F781B74D-7AE2-4576-9391-BAC956824CC5}" srcId="{4BE19FA4-0306-4F3D-A1FB-76D00505DF13}" destId="{76C007DE-E656-42D5-9FBF-9C94CC48BAD7}" srcOrd="1" destOrd="0" parTransId="{A26D8D64-9CFF-4417-BECB-C7D4B11F911D}" sibTransId="{E4690256-316A-4CCE-9BCB-409608DC5D9A}"/>
    <dgm:cxn modelId="{0ACFA876-0C28-47C6-A3BD-8D23E8DAE41A}" type="presOf" srcId="{0A206337-2F99-47DD-A04D-E74F4B817CB1}" destId="{1AC9AF53-9CA6-4C98-AE61-60A42BE94697}" srcOrd="1" destOrd="1" presId="urn:microsoft.com/office/officeart/2005/8/layout/vList4"/>
    <dgm:cxn modelId="{671D7157-4411-4362-B35D-0FC1B1B4C1B7}" type="presOf" srcId="{2477D008-A53B-4074-BE9E-1E57AC7B6B96}" destId="{1AC9AF53-9CA6-4C98-AE61-60A42BE94697}" srcOrd="1" destOrd="2" presId="urn:microsoft.com/office/officeart/2005/8/layout/vList4"/>
    <dgm:cxn modelId="{AC955E81-4539-4F55-BDE4-6AD1F848209D}" type="presOf" srcId="{793BD777-984A-4AF4-B668-76314FC06F41}" destId="{A192F51C-4179-4935-97AD-718CC566CF85}" srcOrd="0" destOrd="1" presId="urn:microsoft.com/office/officeart/2005/8/layout/vList4"/>
    <dgm:cxn modelId="{55BDF081-92D9-4F84-AACD-5109AC970486}" type="presOf" srcId="{FCAA9C69-752D-4135-BB1F-6462ABB78241}" destId="{A192F51C-4179-4935-97AD-718CC566CF85}" srcOrd="0" destOrd="2" presId="urn:microsoft.com/office/officeart/2005/8/layout/vList4"/>
    <dgm:cxn modelId="{66E82285-B4BE-4927-AF42-DA9A434C50E7}" type="presOf" srcId="{4BE19FA4-0306-4F3D-A1FB-76D00505DF13}" destId="{62D52F0E-3B3B-412D-BDAD-F2E583E7F49B}" srcOrd="0" destOrd="0" presId="urn:microsoft.com/office/officeart/2005/8/layout/vList4"/>
    <dgm:cxn modelId="{891B169A-ADE0-4F2E-9A5A-F96A73CCDAA8}" type="presOf" srcId="{D046DBA9-6667-40C8-B0B9-E8B7A72CD09A}" destId="{F5EB51D2-08E2-4246-AD3A-D37CD8435CD8}" srcOrd="0" destOrd="0" presId="urn:microsoft.com/office/officeart/2005/8/layout/vList4"/>
    <dgm:cxn modelId="{2CED7D9C-6C53-4A14-9156-134683BB735C}" type="presOf" srcId="{76C007DE-E656-42D5-9FBF-9C94CC48BAD7}" destId="{62D52F0E-3B3B-412D-BDAD-F2E583E7F49B}" srcOrd="0" destOrd="2" presId="urn:microsoft.com/office/officeart/2005/8/layout/vList4"/>
    <dgm:cxn modelId="{9971B8A4-6782-46A2-9615-5ADC9FD48CE1}" type="presOf" srcId="{74DE2E32-4DBC-4DAC-9A6A-750942CDC8EB}" destId="{1AC9AF53-9CA6-4C98-AE61-60A42BE94697}" srcOrd="1" destOrd="0" presId="urn:microsoft.com/office/officeart/2005/8/layout/vList4"/>
    <dgm:cxn modelId="{A175A0BF-8426-4B71-84F0-F6D0A13301FE}" type="presOf" srcId="{0407BB46-BAFE-43B0-B704-8AF21A6B9B69}" destId="{C95953E7-5D35-401D-9587-49173BB5A627}" srcOrd="1" destOrd="1" presId="urn:microsoft.com/office/officeart/2005/8/layout/vList4"/>
    <dgm:cxn modelId="{AD59E7C2-362C-4EB8-B0FE-F139305B5D35}" srcId="{74DE2E32-4DBC-4DAC-9A6A-750942CDC8EB}" destId="{2477D008-A53B-4074-BE9E-1E57AC7B6B96}" srcOrd="1" destOrd="0" parTransId="{6CEF6450-CE8A-4C93-8C21-6517AC37F708}" sibTransId="{9807E168-35CA-474F-B351-6167E07F9876}"/>
    <dgm:cxn modelId="{68AAFCC8-0CE4-47F5-96B2-5EA076E39206}" type="presOf" srcId="{0A206337-2F99-47DD-A04D-E74F4B817CB1}" destId="{7A929541-1AAD-4710-AFF4-43B75B0BA575}" srcOrd="0" destOrd="1" presId="urn:microsoft.com/office/officeart/2005/8/layout/vList4"/>
    <dgm:cxn modelId="{45137DD7-3C4E-42F2-9537-7A315BDFC8DE}" srcId="{A3755CFE-1CE7-46E7-84A9-2B1B1ABE0986}" destId="{793BD777-984A-4AF4-B668-76314FC06F41}" srcOrd="0" destOrd="0" parTransId="{34BB9DF6-5A26-4C0D-A57C-94FEDC756480}" sibTransId="{7CFE5C54-0E09-47AD-B717-233C3162180A}"/>
    <dgm:cxn modelId="{5BE6E8D7-A744-4B69-B0CF-4450227209B6}" srcId="{4BE19FA4-0306-4F3D-A1FB-76D00505DF13}" destId="{0407BB46-BAFE-43B0-B704-8AF21A6B9B69}" srcOrd="0" destOrd="0" parTransId="{75DDA739-3462-4E18-A63B-1D61B4C7D945}" sibTransId="{A94365B6-2D97-4EA8-920B-A207B80EEC6F}"/>
    <dgm:cxn modelId="{7595EADD-C2A3-4F2B-97CC-B0B7AFCCB4A6}" type="presOf" srcId="{74DE2E32-4DBC-4DAC-9A6A-750942CDC8EB}" destId="{7A929541-1AAD-4710-AFF4-43B75B0BA575}" srcOrd="0" destOrd="0" presId="urn:microsoft.com/office/officeart/2005/8/layout/vList4"/>
    <dgm:cxn modelId="{1B84C2E1-CA70-4434-A646-2B0AA3AE2137}" srcId="{A3755CFE-1CE7-46E7-84A9-2B1B1ABE0986}" destId="{FCAA9C69-752D-4135-BB1F-6462ABB78241}" srcOrd="1" destOrd="0" parTransId="{944DD3ED-126C-4132-A810-660554B72F9D}" sibTransId="{4FBADD36-AE03-4D2E-A088-66CF3453018E}"/>
    <dgm:cxn modelId="{4F6832EE-7AF5-42A3-B8D8-809C8A01BD15}" srcId="{D046DBA9-6667-40C8-B0B9-E8B7A72CD09A}" destId="{A3755CFE-1CE7-46E7-84A9-2B1B1ABE0986}" srcOrd="0" destOrd="0" parTransId="{C3C15964-3679-4EDA-901B-23ED5362EE0C}" sibTransId="{43F86475-4B08-40C4-8CE3-6B5D341148BA}"/>
    <dgm:cxn modelId="{DCDF40BA-333F-49DE-90B3-E0D55F75EF01}" type="presParOf" srcId="{F5EB51D2-08E2-4246-AD3A-D37CD8435CD8}" destId="{09C12D4F-B3F6-4D07-9D86-B1A6902D6198}" srcOrd="0" destOrd="0" presId="urn:microsoft.com/office/officeart/2005/8/layout/vList4"/>
    <dgm:cxn modelId="{5391F133-C126-477D-9946-169F0B0DE537}" type="presParOf" srcId="{09C12D4F-B3F6-4D07-9D86-B1A6902D6198}" destId="{A192F51C-4179-4935-97AD-718CC566CF85}" srcOrd="0" destOrd="0" presId="urn:microsoft.com/office/officeart/2005/8/layout/vList4"/>
    <dgm:cxn modelId="{F675ABB2-7695-4E59-86BF-6B8F50CF281B}" type="presParOf" srcId="{09C12D4F-B3F6-4D07-9D86-B1A6902D6198}" destId="{AC869CE7-D08F-4C58-BF0A-6B84EA0D5163}" srcOrd="1" destOrd="0" presId="urn:microsoft.com/office/officeart/2005/8/layout/vList4"/>
    <dgm:cxn modelId="{FB4121E3-BABF-4F98-B869-12B18D22F714}" type="presParOf" srcId="{09C12D4F-B3F6-4D07-9D86-B1A6902D6198}" destId="{F7345AF5-273C-4963-A431-7F095AF285D3}" srcOrd="2" destOrd="0" presId="urn:microsoft.com/office/officeart/2005/8/layout/vList4"/>
    <dgm:cxn modelId="{5E8F7B2B-0FB4-47F8-A687-2460875A113A}" type="presParOf" srcId="{F5EB51D2-08E2-4246-AD3A-D37CD8435CD8}" destId="{3B6814CE-7584-402B-811F-5D441FA97551}" srcOrd="1" destOrd="0" presId="urn:microsoft.com/office/officeart/2005/8/layout/vList4"/>
    <dgm:cxn modelId="{E2CD9693-41C3-4DD8-847B-EF748F99092D}" type="presParOf" srcId="{F5EB51D2-08E2-4246-AD3A-D37CD8435CD8}" destId="{6BB4E890-DABE-4820-9E44-329D1E07D925}" srcOrd="2" destOrd="0" presId="urn:microsoft.com/office/officeart/2005/8/layout/vList4"/>
    <dgm:cxn modelId="{A0EF2F71-8840-4532-8251-F35F5B24E312}" type="presParOf" srcId="{6BB4E890-DABE-4820-9E44-329D1E07D925}" destId="{7A929541-1AAD-4710-AFF4-43B75B0BA575}" srcOrd="0" destOrd="0" presId="urn:microsoft.com/office/officeart/2005/8/layout/vList4"/>
    <dgm:cxn modelId="{89E839FA-A5D8-4938-8A98-BD9FDDF95CE4}" type="presParOf" srcId="{6BB4E890-DABE-4820-9E44-329D1E07D925}" destId="{B623BF81-C0CD-4C89-A7B7-754A3274B55F}" srcOrd="1" destOrd="0" presId="urn:microsoft.com/office/officeart/2005/8/layout/vList4"/>
    <dgm:cxn modelId="{77736D48-0C00-45D6-8FC4-AB20E62B59FE}" type="presParOf" srcId="{6BB4E890-DABE-4820-9E44-329D1E07D925}" destId="{1AC9AF53-9CA6-4C98-AE61-60A42BE94697}" srcOrd="2" destOrd="0" presId="urn:microsoft.com/office/officeart/2005/8/layout/vList4"/>
    <dgm:cxn modelId="{D0309D70-DAB4-40B0-8251-99D4A8AF0477}" type="presParOf" srcId="{F5EB51D2-08E2-4246-AD3A-D37CD8435CD8}" destId="{80D9C569-0906-40E1-8D58-6217915C81FF}" srcOrd="3" destOrd="0" presId="urn:microsoft.com/office/officeart/2005/8/layout/vList4"/>
    <dgm:cxn modelId="{E5DB9562-F7AA-42E8-ABC7-375A679F4C5E}" type="presParOf" srcId="{F5EB51D2-08E2-4246-AD3A-D37CD8435CD8}" destId="{E311933F-FE62-4942-9847-B0550A0A52F3}" srcOrd="4" destOrd="0" presId="urn:microsoft.com/office/officeart/2005/8/layout/vList4"/>
    <dgm:cxn modelId="{67D476B7-3C57-41AA-9501-7BB8AD600F22}" type="presParOf" srcId="{E311933F-FE62-4942-9847-B0550A0A52F3}" destId="{62D52F0E-3B3B-412D-BDAD-F2E583E7F49B}" srcOrd="0" destOrd="0" presId="urn:microsoft.com/office/officeart/2005/8/layout/vList4"/>
    <dgm:cxn modelId="{29AA50D0-2D4F-4C10-BB89-922D66FD1D01}" type="presParOf" srcId="{E311933F-FE62-4942-9847-B0550A0A52F3}" destId="{330126BF-E047-47DE-8F27-29F5A7B00734}" srcOrd="1" destOrd="0" presId="urn:microsoft.com/office/officeart/2005/8/layout/vList4"/>
    <dgm:cxn modelId="{0BD772DF-516A-43E7-9082-94A62DD69698}" type="presParOf" srcId="{E311933F-FE62-4942-9847-B0550A0A52F3}" destId="{C95953E7-5D35-401D-9587-49173BB5A62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2F51C-4179-4935-97AD-718CC566CF85}">
      <dsp:nvSpPr>
        <dsp:cNvPr id="0" name=""/>
        <dsp:cNvSpPr/>
      </dsp:nvSpPr>
      <dsp:spPr>
        <a:xfrm>
          <a:off x="0" y="8570"/>
          <a:ext cx="10160000" cy="14077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Pandemic Induced Telehealth Burst</a:t>
          </a:r>
        </a:p>
        <a:p>
          <a:pPr marL="228600" lvl="1" indent="-228600" algn="l" defTabSz="977900">
            <a:lnSpc>
              <a:spcPct val="90000"/>
            </a:lnSpc>
            <a:spcBef>
              <a:spcPct val="0"/>
            </a:spcBef>
            <a:spcAft>
              <a:spcPct val="15000"/>
            </a:spcAft>
            <a:buChar char="•"/>
          </a:pPr>
          <a:r>
            <a:rPr lang="en-US" sz="2200" kern="1200"/>
            <a:t>Care outside traditional settings</a:t>
          </a:r>
        </a:p>
        <a:p>
          <a:pPr marL="228600" lvl="1" indent="-228600" algn="l" defTabSz="977900">
            <a:lnSpc>
              <a:spcPct val="90000"/>
            </a:lnSpc>
            <a:spcBef>
              <a:spcPct val="0"/>
            </a:spcBef>
            <a:spcAft>
              <a:spcPct val="15000"/>
            </a:spcAft>
            <a:buChar char="•"/>
          </a:pPr>
          <a:r>
            <a:rPr lang="en-US" sz="2200" kern="1200"/>
            <a:t>Communication platforms</a:t>
          </a:r>
        </a:p>
      </dsp:txBody>
      <dsp:txXfrm>
        <a:off x="2172773" y="8570"/>
        <a:ext cx="7987226" cy="1407733"/>
      </dsp:txXfrm>
    </dsp:sp>
    <dsp:sp modelId="{AC869CE7-D08F-4C58-BF0A-6B84EA0D5163}">
      <dsp:nvSpPr>
        <dsp:cNvPr id="0" name=""/>
        <dsp:cNvSpPr/>
      </dsp:nvSpPr>
      <dsp:spPr>
        <a:xfrm>
          <a:off x="0" y="11858"/>
          <a:ext cx="1428394" cy="1424874"/>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929541-1AAD-4710-AFF4-43B75B0BA575}">
      <dsp:nvSpPr>
        <dsp:cNvPr id="0" name=""/>
        <dsp:cNvSpPr/>
      </dsp:nvSpPr>
      <dsp:spPr>
        <a:xfrm>
          <a:off x="0" y="1565647"/>
          <a:ext cx="10160000" cy="14077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Technology Trials</a:t>
          </a:r>
        </a:p>
        <a:p>
          <a:pPr marL="228600" lvl="1" indent="-228600" algn="l" defTabSz="977900">
            <a:lnSpc>
              <a:spcPct val="90000"/>
            </a:lnSpc>
            <a:spcBef>
              <a:spcPct val="0"/>
            </a:spcBef>
            <a:spcAft>
              <a:spcPct val="15000"/>
            </a:spcAft>
            <a:buChar char="•"/>
          </a:pPr>
          <a:r>
            <a:rPr lang="en-US" sz="2200" kern="1200"/>
            <a:t>Comparing transmitted exam components and real-life</a:t>
          </a:r>
        </a:p>
        <a:p>
          <a:pPr marL="228600" lvl="1" indent="-228600" algn="l" defTabSz="977900">
            <a:lnSpc>
              <a:spcPct val="90000"/>
            </a:lnSpc>
            <a:spcBef>
              <a:spcPct val="0"/>
            </a:spcBef>
            <a:spcAft>
              <a:spcPct val="15000"/>
            </a:spcAft>
            <a:buChar char="•"/>
          </a:pPr>
          <a:r>
            <a:rPr lang="en-US" sz="2200" kern="1200"/>
            <a:t>Remote auscultation, otoscopy, lung, ears, eyes, skin</a:t>
          </a:r>
        </a:p>
      </dsp:txBody>
      <dsp:txXfrm>
        <a:off x="2172773" y="1565647"/>
        <a:ext cx="7987226" cy="1407733"/>
      </dsp:txXfrm>
    </dsp:sp>
    <dsp:sp modelId="{B623BF81-C0CD-4C89-A7B7-754A3274B55F}">
      <dsp:nvSpPr>
        <dsp:cNvPr id="0" name=""/>
        <dsp:cNvSpPr/>
      </dsp:nvSpPr>
      <dsp:spPr>
        <a:xfrm>
          <a:off x="0" y="1576121"/>
          <a:ext cx="1413540" cy="1351289"/>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D52F0E-3B3B-412D-BDAD-F2E583E7F49B}">
      <dsp:nvSpPr>
        <dsp:cNvPr id="0" name=""/>
        <dsp:cNvSpPr/>
      </dsp:nvSpPr>
      <dsp:spPr>
        <a:xfrm>
          <a:off x="0" y="3118229"/>
          <a:ext cx="10160000" cy="14077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Assessment of Value</a:t>
          </a:r>
        </a:p>
        <a:p>
          <a:pPr marL="228600" lvl="1" indent="-228600" algn="l" defTabSz="977900">
            <a:lnSpc>
              <a:spcPct val="90000"/>
            </a:lnSpc>
            <a:spcBef>
              <a:spcPct val="0"/>
            </a:spcBef>
            <a:spcAft>
              <a:spcPct val="15000"/>
            </a:spcAft>
            <a:buChar char="•"/>
          </a:pPr>
          <a:r>
            <a:rPr lang="en-US" sz="2200" kern="1200"/>
            <a:t>Incorporation of exam components increases quality of care</a:t>
          </a:r>
        </a:p>
        <a:p>
          <a:pPr marL="228600" lvl="1" indent="-228600" algn="l" defTabSz="977900">
            <a:lnSpc>
              <a:spcPct val="90000"/>
            </a:lnSpc>
            <a:spcBef>
              <a:spcPct val="0"/>
            </a:spcBef>
            <a:spcAft>
              <a:spcPct val="15000"/>
            </a:spcAft>
            <a:buChar char="•"/>
          </a:pPr>
          <a:r>
            <a:rPr lang="en-US" sz="2200" kern="1200"/>
            <a:t>Ability to “see patient in person” not always possible</a:t>
          </a:r>
        </a:p>
      </dsp:txBody>
      <dsp:txXfrm>
        <a:off x="2172773" y="3118229"/>
        <a:ext cx="7987226" cy="1407733"/>
      </dsp:txXfrm>
    </dsp:sp>
    <dsp:sp modelId="{330126BF-E047-47DE-8F27-29F5A7B00734}">
      <dsp:nvSpPr>
        <dsp:cNvPr id="0" name=""/>
        <dsp:cNvSpPr/>
      </dsp:nvSpPr>
      <dsp:spPr>
        <a:xfrm>
          <a:off x="7118" y="3144240"/>
          <a:ext cx="1381536" cy="1337335"/>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FA513C-63D1-4D75-AC36-45AF7E5CAD1C}" type="datetimeFigureOut">
              <a:rPr lang="en-US" smtClean="0"/>
              <a:t>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870BB-FED8-4263-ADB9-01891B607F5F}" type="slidenum">
              <a:rPr lang="en-US" smtClean="0"/>
              <a:t>‹#›</a:t>
            </a:fld>
            <a:endParaRPr lang="en-US"/>
          </a:p>
        </p:txBody>
      </p:sp>
    </p:spTree>
    <p:extLst>
      <p:ext uri="{BB962C8B-B14F-4D97-AF65-F5344CB8AC3E}">
        <p14:creationId xmlns:p14="http://schemas.microsoft.com/office/powerpoint/2010/main" val="56721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88D75-4BE8-4061-A232-1DE7B8DB9255}" type="slidenum">
              <a:rPr lang="en-US" smtClean="0"/>
              <a:t>2</a:t>
            </a:fld>
            <a:endParaRPr lang="en-US"/>
          </a:p>
        </p:txBody>
      </p:sp>
    </p:spTree>
    <p:extLst>
      <p:ext uri="{BB962C8B-B14F-4D97-AF65-F5344CB8AC3E}">
        <p14:creationId xmlns:p14="http://schemas.microsoft.com/office/powerpoint/2010/main" val="400072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House over 10,000 individuals since our transformation in 2021</a:t>
            </a:r>
            <a:endParaRPr lang="en-US"/>
          </a:p>
        </p:txBody>
      </p:sp>
      <p:sp>
        <p:nvSpPr>
          <p:cNvPr id="4" name="Slide Number Placeholder 3"/>
          <p:cNvSpPr>
            <a:spLocks noGrp="1"/>
          </p:cNvSpPr>
          <p:nvPr>
            <p:ph type="sldNum" sz="quarter" idx="5"/>
          </p:nvPr>
        </p:nvSpPr>
        <p:spPr/>
        <p:txBody>
          <a:bodyPr/>
          <a:lstStyle/>
          <a:p>
            <a:fld id="{6E2870BB-FED8-4263-ADB9-01891B607F5F}" type="slidenum">
              <a:rPr lang="en-US" smtClean="0"/>
              <a:t>4</a:t>
            </a:fld>
            <a:endParaRPr lang="en-US"/>
          </a:p>
        </p:txBody>
      </p:sp>
    </p:spTree>
    <p:extLst>
      <p:ext uri="{BB962C8B-B14F-4D97-AF65-F5344CB8AC3E}">
        <p14:creationId xmlns:p14="http://schemas.microsoft.com/office/powerpoint/2010/main" val="1694362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2870BB-FED8-4263-ADB9-01891B607F5F}" type="slidenum">
              <a:rPr lang="en-US" smtClean="0"/>
              <a:t>5</a:t>
            </a:fld>
            <a:endParaRPr lang="en-US"/>
          </a:p>
        </p:txBody>
      </p:sp>
    </p:spTree>
    <p:extLst>
      <p:ext uri="{BB962C8B-B14F-4D97-AF65-F5344CB8AC3E}">
        <p14:creationId xmlns:p14="http://schemas.microsoft.com/office/powerpoint/2010/main" val="2402718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Modules provided and completed by team</a:t>
            </a:r>
          </a:p>
          <a:p>
            <a:pPr marL="285750" indent="-285750">
              <a:buFont typeface="Arial" panose="020B0604020202020204" pitchFamily="34" charset="0"/>
              <a:buChar char="•"/>
            </a:pPr>
            <a:r>
              <a:rPr lang="en-US" sz="1200"/>
              <a:t>On hand training with peripherals</a:t>
            </a:r>
          </a:p>
          <a:p>
            <a:pPr marL="285750" indent="-285750">
              <a:buFont typeface="Arial" panose="020B0604020202020204" pitchFamily="34" charset="0"/>
              <a:buChar char="•"/>
            </a:pPr>
            <a:r>
              <a:rPr lang="en-US" sz="1200"/>
              <a:t>Telehealth Inservice</a:t>
            </a:r>
          </a:p>
          <a:p>
            <a:pPr marL="285750" indent="-285750">
              <a:buFont typeface="Arial" panose="020B0604020202020204" pitchFamily="34" charset="0"/>
              <a:buChar char="•"/>
            </a:pPr>
            <a:r>
              <a:rPr lang="en-US" sz="1200"/>
              <a:t>Electronic Handbook provided </a:t>
            </a:r>
          </a:p>
          <a:p>
            <a:pPr marL="285750" indent="-285750">
              <a:buFont typeface="Arial" panose="020B0604020202020204" pitchFamily="34" charset="0"/>
              <a:buChar char="•"/>
            </a:pPr>
            <a:r>
              <a:rPr lang="en-US" sz="1200"/>
              <a:t>Trouble shooting resources provided</a:t>
            </a:r>
          </a:p>
          <a:p>
            <a:endParaRPr lang="en-US"/>
          </a:p>
        </p:txBody>
      </p:sp>
      <p:sp>
        <p:nvSpPr>
          <p:cNvPr id="4" name="Slide Number Placeholder 3"/>
          <p:cNvSpPr>
            <a:spLocks noGrp="1"/>
          </p:cNvSpPr>
          <p:nvPr>
            <p:ph type="sldNum" sz="quarter" idx="5"/>
          </p:nvPr>
        </p:nvSpPr>
        <p:spPr/>
        <p:txBody>
          <a:bodyPr/>
          <a:lstStyle/>
          <a:p>
            <a:fld id="{6E2870BB-FED8-4263-ADB9-01891B607F5F}" type="slidenum">
              <a:rPr lang="en-US" smtClean="0"/>
              <a:t>7</a:t>
            </a:fld>
            <a:endParaRPr lang="en-US"/>
          </a:p>
        </p:txBody>
      </p:sp>
    </p:spTree>
    <p:extLst>
      <p:ext uri="{BB962C8B-B14F-4D97-AF65-F5344CB8AC3E}">
        <p14:creationId xmlns:p14="http://schemas.microsoft.com/office/powerpoint/2010/main" val="334422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Dolores technique</a:t>
            </a:r>
          </a:p>
          <a:p>
            <a:r>
              <a:rPr lang="en-US">
                <a:ea typeface="Calibri"/>
                <a:cs typeface="Calibri"/>
              </a:rPr>
              <a:t>Donna value of images</a:t>
            </a:r>
          </a:p>
        </p:txBody>
      </p:sp>
      <p:sp>
        <p:nvSpPr>
          <p:cNvPr id="4" name="Slide Number Placeholder 3"/>
          <p:cNvSpPr>
            <a:spLocks noGrp="1"/>
          </p:cNvSpPr>
          <p:nvPr>
            <p:ph type="sldNum" sz="quarter" idx="5"/>
          </p:nvPr>
        </p:nvSpPr>
        <p:spPr/>
        <p:txBody>
          <a:bodyPr/>
          <a:lstStyle/>
          <a:p>
            <a:fld id="{6E2870BB-FED8-4263-ADB9-01891B607F5F}" type="slidenum">
              <a:rPr lang="en-US" smtClean="0"/>
              <a:t>8</a:t>
            </a:fld>
            <a:endParaRPr lang="en-US"/>
          </a:p>
        </p:txBody>
      </p:sp>
    </p:spTree>
    <p:extLst>
      <p:ext uri="{BB962C8B-B14F-4D97-AF65-F5344CB8AC3E}">
        <p14:creationId xmlns:p14="http://schemas.microsoft.com/office/powerpoint/2010/main" val="365702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solidFill>
                  <a:schemeClr val="tx1"/>
                </a:solidFill>
                <a:cs typeface="Arial"/>
              </a:rPr>
              <a:t>Provider is limited to certain workstations</a:t>
            </a:r>
            <a:endParaRPr lang="en-US" sz="1200" b="0">
              <a:solidFill>
                <a:srgbClr val="5F5F5F"/>
              </a:solidFill>
              <a:cs typeface="Arial"/>
            </a:endParaRPr>
          </a:p>
          <a:p>
            <a:r>
              <a:rPr lang="en-US" sz="1200" b="0">
                <a:solidFill>
                  <a:schemeClr val="tx1"/>
                </a:solidFill>
                <a:cs typeface="Arial"/>
              </a:rPr>
              <a:t>Unable to complete certain screenings (ex: cervical cancer screening, hands on physical assessment)</a:t>
            </a:r>
          </a:p>
          <a:p>
            <a:r>
              <a:rPr lang="en-US" sz="1200" b="0">
                <a:solidFill>
                  <a:schemeClr val="tx1"/>
                </a:solidFill>
                <a:cs typeface="Arial"/>
              </a:rPr>
              <a:t>Language barriers (use of language line)</a:t>
            </a:r>
          </a:p>
          <a:p>
            <a:r>
              <a:rPr lang="en-US" sz="1200" b="0">
                <a:solidFill>
                  <a:schemeClr val="tx1"/>
                </a:solidFill>
                <a:cs typeface="Arial"/>
              </a:rPr>
              <a:t>Patient resistance to virtual care</a:t>
            </a:r>
            <a:endParaRPr lang="en-US" sz="1200" b="0">
              <a:solidFill>
                <a:srgbClr val="5F5F5F"/>
              </a:solidFill>
              <a:cs typeface="Arial"/>
            </a:endParaRPr>
          </a:p>
          <a:p>
            <a:endParaRPr lang="en-US"/>
          </a:p>
        </p:txBody>
      </p:sp>
      <p:sp>
        <p:nvSpPr>
          <p:cNvPr id="4" name="Slide Number Placeholder 3"/>
          <p:cNvSpPr>
            <a:spLocks noGrp="1"/>
          </p:cNvSpPr>
          <p:nvPr>
            <p:ph type="sldNum" sz="quarter" idx="5"/>
          </p:nvPr>
        </p:nvSpPr>
        <p:spPr/>
        <p:txBody>
          <a:bodyPr/>
          <a:lstStyle/>
          <a:p>
            <a:fld id="{6E2870BB-FED8-4263-ADB9-01891B607F5F}" type="slidenum">
              <a:rPr lang="en-US" smtClean="0"/>
              <a:t>11</a:t>
            </a:fld>
            <a:endParaRPr lang="en-US"/>
          </a:p>
        </p:txBody>
      </p:sp>
    </p:spTree>
    <p:extLst>
      <p:ext uri="{BB962C8B-B14F-4D97-AF65-F5344CB8AC3E}">
        <p14:creationId xmlns:p14="http://schemas.microsoft.com/office/powerpoint/2010/main" val="1073159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Sara elaborate on details of each site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6E2870BB-FED8-4263-ADB9-01891B607F5F}" type="slidenum">
              <a:rPr lang="en-US" smtClean="0"/>
              <a:t>13</a:t>
            </a:fld>
            <a:endParaRPr lang="en-US"/>
          </a:p>
        </p:txBody>
      </p:sp>
    </p:spTree>
    <p:extLst>
      <p:ext uri="{BB962C8B-B14F-4D97-AF65-F5344CB8AC3E}">
        <p14:creationId xmlns:p14="http://schemas.microsoft.com/office/powerpoint/2010/main" val="226131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44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117600" y="1196976"/>
            <a:ext cx="10363200" cy="936625"/>
          </a:xfrm>
        </p:spPr>
        <p:txBody>
          <a:bodyPr/>
          <a:lstStyle>
            <a:lvl1pPr algn="l">
              <a:defRPr sz="3200">
                <a:latin typeface="Times New Roman" pitchFamily="18" charset="0"/>
              </a:defRPr>
            </a:lvl1pPr>
          </a:lstStyle>
          <a:p>
            <a:r>
              <a:rPr lang="en-US"/>
              <a:t>Click to edit Master title style</a:t>
            </a:r>
          </a:p>
        </p:txBody>
      </p:sp>
      <p:sp>
        <p:nvSpPr>
          <p:cNvPr id="4099" name="Rectangle 3"/>
          <p:cNvSpPr>
            <a:spLocks noGrp="1" noChangeArrowheads="1"/>
          </p:cNvSpPr>
          <p:nvPr>
            <p:ph type="subTitle" idx="1"/>
          </p:nvPr>
        </p:nvSpPr>
        <p:spPr>
          <a:xfrm>
            <a:off x="1117600" y="2286000"/>
            <a:ext cx="10363200" cy="1752600"/>
          </a:xfrm>
        </p:spPr>
        <p:txBody>
          <a:bodyPr lIns="0" tIns="0" rIns="0" bIns="0"/>
          <a:lstStyle>
            <a:lvl1pPr>
              <a:defRPr sz="1400" b="0" i="1">
                <a:solidFill>
                  <a:schemeClr val="tx1"/>
                </a:solidFill>
              </a:defRPr>
            </a:lvl1pPr>
          </a:lstStyle>
          <a:p>
            <a:r>
              <a:rPr lang="en-US"/>
              <a:t>Click to edit Master subtitle style</a:t>
            </a:r>
          </a:p>
        </p:txBody>
      </p:sp>
    </p:spTree>
    <p:extLst>
      <p:ext uri="{BB962C8B-B14F-4D97-AF65-F5344CB8AC3E}">
        <p14:creationId xmlns:p14="http://schemas.microsoft.com/office/powerpoint/2010/main" val="153358726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600201"/>
            <a:ext cx="4978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1"/>
            <a:ext cx="4978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028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117600" y="1600201"/>
            <a:ext cx="10160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027" name="Rectangle 8"/>
          <p:cNvSpPr>
            <a:spLocks noGrp="1" noChangeArrowheads="1"/>
          </p:cNvSpPr>
          <p:nvPr>
            <p:ph type="title"/>
          </p:nvPr>
        </p:nvSpPr>
        <p:spPr bwMode="auto">
          <a:xfrm>
            <a:off x="5080000" y="274638"/>
            <a:ext cx="6197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704" r:id="rId1"/>
    <p:sldLayoutId id="2147483701" r:id="rId2"/>
    <p:sldLayoutId id="2147483710" r:id="rId3"/>
    <p:sldLayoutId id="2147483711" r:id="rId4"/>
  </p:sldLayoutIdLst>
  <p:txStyles>
    <p:titleStyle>
      <a:lvl1pPr algn="r" rtl="0" eaLnBrk="1" fontAlgn="base" hangingPunct="1">
        <a:spcBef>
          <a:spcPct val="0"/>
        </a:spcBef>
        <a:spcAft>
          <a:spcPct val="0"/>
        </a:spcAft>
        <a:defRPr sz="2400" b="1">
          <a:solidFill>
            <a:schemeClr val="tx2"/>
          </a:solidFill>
          <a:latin typeface="+mj-lt"/>
          <a:ea typeface="+mj-ea"/>
          <a:cs typeface="+mj-cs"/>
        </a:defRPr>
      </a:lvl1pPr>
      <a:lvl2pPr algn="r" rtl="0" eaLnBrk="1" fontAlgn="base" hangingPunct="1">
        <a:spcBef>
          <a:spcPct val="0"/>
        </a:spcBef>
        <a:spcAft>
          <a:spcPct val="0"/>
        </a:spcAft>
        <a:defRPr sz="2400" b="1">
          <a:solidFill>
            <a:schemeClr val="tx2"/>
          </a:solidFill>
          <a:latin typeface="Arial" charset="0"/>
        </a:defRPr>
      </a:lvl2pPr>
      <a:lvl3pPr algn="r" rtl="0" eaLnBrk="1" fontAlgn="base" hangingPunct="1">
        <a:spcBef>
          <a:spcPct val="0"/>
        </a:spcBef>
        <a:spcAft>
          <a:spcPct val="0"/>
        </a:spcAft>
        <a:defRPr sz="2400" b="1">
          <a:solidFill>
            <a:schemeClr val="tx2"/>
          </a:solidFill>
          <a:latin typeface="Arial" charset="0"/>
        </a:defRPr>
      </a:lvl3pPr>
      <a:lvl4pPr algn="r" rtl="0" eaLnBrk="1" fontAlgn="base" hangingPunct="1">
        <a:spcBef>
          <a:spcPct val="0"/>
        </a:spcBef>
        <a:spcAft>
          <a:spcPct val="0"/>
        </a:spcAft>
        <a:defRPr sz="2400" b="1">
          <a:solidFill>
            <a:schemeClr val="tx2"/>
          </a:solidFill>
          <a:latin typeface="Arial" charset="0"/>
        </a:defRPr>
      </a:lvl4pPr>
      <a:lvl5pPr algn="r" rtl="0" eaLnBrk="1" fontAlgn="base" hangingPunct="1">
        <a:spcBef>
          <a:spcPct val="0"/>
        </a:spcBef>
        <a:spcAft>
          <a:spcPct val="0"/>
        </a:spcAft>
        <a:defRPr sz="2400" b="1">
          <a:solidFill>
            <a:schemeClr val="tx2"/>
          </a:solidFill>
          <a:latin typeface="Arial" charset="0"/>
        </a:defRPr>
      </a:lvl5pPr>
      <a:lvl6pPr marL="457200" algn="r" rtl="0" eaLnBrk="1" fontAlgn="base" hangingPunct="1">
        <a:spcBef>
          <a:spcPct val="0"/>
        </a:spcBef>
        <a:spcAft>
          <a:spcPct val="0"/>
        </a:spcAft>
        <a:defRPr sz="2400" b="1">
          <a:solidFill>
            <a:schemeClr val="tx2"/>
          </a:solidFill>
          <a:latin typeface="Arial" charset="0"/>
        </a:defRPr>
      </a:lvl6pPr>
      <a:lvl7pPr marL="914400" algn="r" rtl="0" eaLnBrk="1" fontAlgn="base" hangingPunct="1">
        <a:spcBef>
          <a:spcPct val="0"/>
        </a:spcBef>
        <a:spcAft>
          <a:spcPct val="0"/>
        </a:spcAft>
        <a:defRPr sz="2400" b="1">
          <a:solidFill>
            <a:schemeClr val="tx2"/>
          </a:solidFill>
          <a:latin typeface="Arial" charset="0"/>
        </a:defRPr>
      </a:lvl7pPr>
      <a:lvl8pPr marL="1371600" algn="r" rtl="0" eaLnBrk="1" fontAlgn="base" hangingPunct="1">
        <a:spcBef>
          <a:spcPct val="0"/>
        </a:spcBef>
        <a:spcAft>
          <a:spcPct val="0"/>
        </a:spcAft>
        <a:defRPr sz="2400" b="1">
          <a:solidFill>
            <a:schemeClr val="tx2"/>
          </a:solidFill>
          <a:latin typeface="Arial" charset="0"/>
        </a:defRPr>
      </a:lvl8pPr>
      <a:lvl9pPr marL="1828800" algn="r" rtl="0" eaLnBrk="1" fontAlgn="base" hangingPunct="1">
        <a:spcBef>
          <a:spcPct val="0"/>
        </a:spcBef>
        <a:spcAft>
          <a:spcPct val="0"/>
        </a:spcAft>
        <a:defRPr sz="2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2000" b="1">
          <a:solidFill>
            <a:schemeClr val="accent1"/>
          </a:solidFill>
          <a:latin typeface="+mn-lt"/>
          <a:ea typeface="+mn-ea"/>
          <a:cs typeface="+mn-cs"/>
        </a:defRPr>
      </a:lvl1pPr>
      <a:lvl2pPr marL="114300" indent="342900" algn="l" rtl="0" eaLnBrk="1" fontAlgn="base" hangingPunct="1">
        <a:spcBef>
          <a:spcPct val="20000"/>
        </a:spcBef>
        <a:spcAft>
          <a:spcPct val="0"/>
        </a:spcAft>
        <a:buChar char="–"/>
        <a:defRPr sz="2800">
          <a:solidFill>
            <a:schemeClr val="tx1"/>
          </a:solidFill>
          <a:latin typeface="Times New Roman" pitchFamily="18" charset="0"/>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Font typeface="Arial" charset="0"/>
        <a:buChar char="–"/>
        <a:defRPr sz="14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F77_D9DC986D.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vimeo.com/jonabalos/homes" TargetMode="External"/><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7.svg"/><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1FF8AB-0971-A441-3EE7-8BE35FE84931}"/>
              </a:ext>
            </a:extLst>
          </p:cNvPr>
          <p:cNvSpPr txBox="1"/>
          <p:nvPr/>
        </p:nvSpPr>
        <p:spPr>
          <a:xfrm>
            <a:off x="7034753" y="4262735"/>
            <a:ext cx="6094428" cy="923330"/>
          </a:xfrm>
          <a:prstGeom prst="rect">
            <a:avLst/>
          </a:prstGeom>
          <a:noFill/>
        </p:spPr>
        <p:txBody>
          <a:bodyPr wrap="square">
            <a:spAutoFit/>
          </a:bodyPr>
          <a:lstStyle/>
          <a:p>
            <a:pPr marL="0" indent="0">
              <a:buNone/>
            </a:pPr>
            <a:r>
              <a:rPr lang="en-US" sz="1800">
                <a:solidFill>
                  <a:srgbClr val="5F5F5F"/>
                </a:solidFill>
                <a:cs typeface="Arial"/>
              </a:rPr>
              <a:t>Donna Persaud, Medical Director, MD. MBA</a:t>
            </a:r>
            <a:endParaRPr lang="en-US" sz="1800">
              <a:cs typeface="Arial"/>
            </a:endParaRPr>
          </a:p>
          <a:p>
            <a:pPr marL="0" indent="0">
              <a:buNone/>
            </a:pPr>
            <a:r>
              <a:rPr lang="en-US" altLang="en-US" sz="1800">
                <a:solidFill>
                  <a:srgbClr val="5F5F5F"/>
                </a:solidFill>
              </a:rPr>
              <a:t>Dolores Diaz, Nurse Manager,  MSN,BSN,RN</a:t>
            </a:r>
            <a:endParaRPr lang="en-US" altLang="en-US" sz="1800">
              <a:solidFill>
                <a:srgbClr val="5F5F5F"/>
              </a:solidFill>
              <a:cs typeface="Arial"/>
            </a:endParaRPr>
          </a:p>
          <a:p>
            <a:pPr marL="0" indent="0">
              <a:buNone/>
            </a:pPr>
            <a:r>
              <a:rPr lang="en-US" sz="1800">
                <a:solidFill>
                  <a:srgbClr val="5F5F5F"/>
                </a:solidFill>
                <a:cs typeface="Arial"/>
              </a:rPr>
              <a:t>Sara Galvez, Operations Manager, LCSW</a:t>
            </a:r>
          </a:p>
        </p:txBody>
      </p:sp>
      <p:sp>
        <p:nvSpPr>
          <p:cNvPr id="6" name="TextBox 5">
            <a:extLst>
              <a:ext uri="{FF2B5EF4-FFF2-40B4-BE49-F238E27FC236}">
                <a16:creationId xmlns:a16="http://schemas.microsoft.com/office/drawing/2014/main" id="{9E7FAC9B-EF56-9484-5EEA-00B71EC6F5C5}"/>
              </a:ext>
            </a:extLst>
          </p:cNvPr>
          <p:cNvSpPr txBox="1"/>
          <p:nvPr/>
        </p:nvSpPr>
        <p:spPr>
          <a:xfrm>
            <a:off x="240135" y="4078069"/>
            <a:ext cx="6149130" cy="646331"/>
          </a:xfrm>
          <a:prstGeom prst="rect">
            <a:avLst/>
          </a:prstGeom>
          <a:noFill/>
        </p:spPr>
        <p:txBody>
          <a:bodyPr wrap="square" lIns="91440" tIns="45720" rIns="91440" bIns="45720" rtlCol="0" anchor="t">
            <a:spAutoFit/>
          </a:bodyPr>
          <a:lstStyle/>
          <a:p>
            <a:r>
              <a:rPr lang="en-US" b="1" dirty="0">
                <a:solidFill>
                  <a:schemeClr val="tx2"/>
                </a:solidFill>
              </a:rPr>
              <a:t>Virtual Care Enhancement with Tele Transmission of Auscultation, Ear, Skin Examination</a:t>
            </a:r>
          </a:p>
        </p:txBody>
      </p:sp>
      <p:sp>
        <p:nvSpPr>
          <p:cNvPr id="7" name="TextBox 6">
            <a:extLst>
              <a:ext uri="{FF2B5EF4-FFF2-40B4-BE49-F238E27FC236}">
                <a16:creationId xmlns:a16="http://schemas.microsoft.com/office/drawing/2014/main" id="{E13B5ED9-FD1F-FBCA-BAA5-B0527F992D63}"/>
              </a:ext>
            </a:extLst>
          </p:cNvPr>
          <p:cNvSpPr txBox="1"/>
          <p:nvPr/>
        </p:nvSpPr>
        <p:spPr>
          <a:xfrm>
            <a:off x="128047" y="4902581"/>
            <a:ext cx="5562600" cy="369332"/>
          </a:xfrm>
          <a:prstGeom prst="rect">
            <a:avLst/>
          </a:prstGeom>
          <a:noFill/>
        </p:spPr>
        <p:txBody>
          <a:bodyPr wrap="square" lIns="91440" tIns="45720" rIns="91440" bIns="45720" rtlCol="0" anchor="t">
            <a:spAutoFit/>
          </a:bodyPr>
          <a:lstStyle/>
          <a:p>
            <a:r>
              <a:rPr lang="en-US" i="1">
                <a:solidFill>
                  <a:schemeClr val="bg2">
                    <a:lumMod val="75000"/>
                  </a:schemeClr>
                </a:solidFill>
                <a:latin typeface="Arial"/>
                <a:cs typeface="Arial"/>
              </a:rPr>
              <a:t>National Health Care for the Homeless Council</a:t>
            </a:r>
            <a:r>
              <a:rPr lang="en-US" b="0" i="1">
                <a:solidFill>
                  <a:schemeClr val="bg2">
                    <a:lumMod val="75000"/>
                  </a:schemeClr>
                </a:solidFill>
                <a:latin typeface="Arial"/>
                <a:cs typeface="Arial"/>
              </a:rPr>
              <a:t> 2024</a:t>
            </a:r>
            <a:endParaRPr lang="en-US" b="0" i="1">
              <a:solidFill>
                <a:schemeClr val="bg2">
                  <a:lumMod val="75000"/>
                </a:schemeClr>
              </a:solidFill>
            </a:endParaRPr>
          </a:p>
        </p:txBody>
      </p:sp>
      <p:pic>
        <p:nvPicPr>
          <p:cNvPr id="8" name="Picture 7">
            <a:extLst>
              <a:ext uri="{FF2B5EF4-FFF2-40B4-BE49-F238E27FC236}">
                <a16:creationId xmlns:a16="http://schemas.microsoft.com/office/drawing/2014/main" id="{5D398997-6A22-2DD0-4B58-03AD96737BCB}"/>
              </a:ext>
            </a:extLst>
          </p:cNvPr>
          <p:cNvPicPr>
            <a:picLocks noChangeAspect="1"/>
          </p:cNvPicPr>
          <p:nvPr/>
        </p:nvPicPr>
        <p:blipFill rotWithShape="1">
          <a:blip r:embed="rId2"/>
          <a:srcRect l="6115" t="9869" r="55586" b="25233"/>
          <a:stretch/>
        </p:blipFill>
        <p:spPr>
          <a:xfrm>
            <a:off x="0" y="38497"/>
            <a:ext cx="12192000" cy="3861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253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9222-38B8-0083-A556-3DB24A392650}"/>
              </a:ext>
            </a:extLst>
          </p:cNvPr>
          <p:cNvSpPr>
            <a:spLocks noGrp="1"/>
          </p:cNvSpPr>
          <p:nvPr>
            <p:ph type="title"/>
          </p:nvPr>
        </p:nvSpPr>
        <p:spPr/>
        <p:txBody>
          <a:bodyPr/>
          <a:lstStyle/>
          <a:p>
            <a:r>
              <a:rPr lang="en-US"/>
              <a:t>Technical Hurdles</a:t>
            </a:r>
          </a:p>
        </p:txBody>
      </p:sp>
      <p:sp>
        <p:nvSpPr>
          <p:cNvPr id="4" name="Content Placeholder 3">
            <a:extLst>
              <a:ext uri="{FF2B5EF4-FFF2-40B4-BE49-F238E27FC236}">
                <a16:creationId xmlns:a16="http://schemas.microsoft.com/office/drawing/2014/main" id="{364B0AC8-3DA9-71AD-61D2-9EB43F87CE4E}"/>
              </a:ext>
            </a:extLst>
          </p:cNvPr>
          <p:cNvSpPr>
            <a:spLocks noGrp="1"/>
          </p:cNvSpPr>
          <p:nvPr>
            <p:ph sz="half" idx="2"/>
          </p:nvPr>
        </p:nvSpPr>
        <p:spPr>
          <a:xfrm>
            <a:off x="1117600" y="1600201"/>
            <a:ext cx="8959654" cy="4525963"/>
          </a:xfrm>
        </p:spPr>
        <p:txBody>
          <a:bodyPr/>
          <a:lstStyle/>
          <a:p>
            <a:r>
              <a:rPr lang="en-US" sz="2000" b="0">
                <a:solidFill>
                  <a:schemeClr val="tx1"/>
                </a:solidFill>
              </a:rPr>
              <a:t>IT issues</a:t>
            </a:r>
            <a:endParaRPr lang="en-US" sz="2000" b="0">
              <a:solidFill>
                <a:schemeClr val="tx1"/>
              </a:solidFill>
              <a:cs typeface="Arial"/>
            </a:endParaRPr>
          </a:p>
          <a:p>
            <a:pPr lvl="1">
              <a:buFont typeface="Courier New"/>
              <a:buChar char="o"/>
            </a:pPr>
            <a:r>
              <a:rPr lang="en-US" sz="1800">
                <a:latin typeface="Arial"/>
                <a:cs typeface="Arial"/>
              </a:rPr>
              <a:t>Software issues</a:t>
            </a:r>
            <a:endParaRPr lang="en-US" sz="1800" b="0">
              <a:latin typeface="Arial"/>
              <a:cs typeface="Arial"/>
            </a:endParaRPr>
          </a:p>
          <a:p>
            <a:pPr lvl="1">
              <a:buFont typeface="Courier New"/>
              <a:buChar char="o"/>
            </a:pPr>
            <a:r>
              <a:rPr lang="en-US" sz="1800">
                <a:latin typeface="Arial"/>
                <a:cs typeface="Arial"/>
              </a:rPr>
              <a:t>Equipment/hardware issues</a:t>
            </a:r>
          </a:p>
          <a:p>
            <a:pPr lvl="2">
              <a:buFont typeface="Wingdings"/>
              <a:buChar char="§"/>
            </a:pPr>
            <a:r>
              <a:rPr lang="en-US" sz="1800">
                <a:latin typeface="Arial"/>
                <a:cs typeface="Arial"/>
              </a:rPr>
              <a:t>Sound</a:t>
            </a:r>
          </a:p>
          <a:p>
            <a:pPr lvl="2">
              <a:buFont typeface="Wingdings"/>
              <a:buChar char="§"/>
            </a:pPr>
            <a:r>
              <a:rPr lang="en-US" sz="1800">
                <a:latin typeface="Arial"/>
                <a:cs typeface="Arial"/>
              </a:rPr>
              <a:t>Video</a:t>
            </a:r>
          </a:p>
          <a:p>
            <a:pPr lvl="2">
              <a:buFont typeface="Wingdings"/>
              <a:buChar char="§"/>
            </a:pPr>
            <a:r>
              <a:rPr lang="en-US" sz="1800">
                <a:latin typeface="Arial"/>
                <a:cs typeface="Arial"/>
              </a:rPr>
              <a:t>stethoscope</a:t>
            </a:r>
          </a:p>
          <a:p>
            <a:pPr lvl="1">
              <a:buFont typeface="Courier New"/>
              <a:buChar char="o"/>
            </a:pPr>
            <a:r>
              <a:rPr lang="en-US" sz="1800">
                <a:latin typeface="Arial"/>
                <a:cs typeface="Arial"/>
              </a:rPr>
              <a:t>Ongoing </a:t>
            </a:r>
            <a:r>
              <a:rPr lang="en-US" sz="1800" err="1">
                <a:latin typeface="Arial"/>
                <a:cs typeface="Arial"/>
              </a:rPr>
              <a:t>Wifi</a:t>
            </a:r>
            <a:r>
              <a:rPr lang="en-US" sz="1800">
                <a:latin typeface="Arial"/>
                <a:cs typeface="Arial"/>
              </a:rPr>
              <a:t>/network issues on the mobile unit</a:t>
            </a:r>
            <a:endParaRPr lang="en-US" sz="2000">
              <a:solidFill>
                <a:schemeClr val="tx1"/>
              </a:solidFill>
            </a:endParaRPr>
          </a:p>
        </p:txBody>
      </p:sp>
      <p:pic>
        <p:nvPicPr>
          <p:cNvPr id="6" name="Picture 5" descr="A person using an earpiece">
            <a:extLst>
              <a:ext uri="{FF2B5EF4-FFF2-40B4-BE49-F238E27FC236}">
                <a16:creationId xmlns:a16="http://schemas.microsoft.com/office/drawing/2014/main" id="{7D71007D-B188-F0F6-C206-C374937D6D1D}"/>
              </a:ext>
            </a:extLst>
          </p:cNvPr>
          <p:cNvPicPr>
            <a:picLocks noChangeAspect="1"/>
          </p:cNvPicPr>
          <p:nvPr/>
        </p:nvPicPr>
        <p:blipFill>
          <a:blip r:embed="rId2"/>
          <a:stretch>
            <a:fillRect/>
          </a:stretch>
        </p:blipFill>
        <p:spPr>
          <a:xfrm>
            <a:off x="6905515" y="2519317"/>
            <a:ext cx="2140417" cy="2677823"/>
          </a:xfrm>
          <a:prstGeom prst="rect">
            <a:avLst/>
          </a:prstGeom>
          <a:ln w="25400">
            <a:noFill/>
          </a:ln>
        </p:spPr>
      </p:pic>
      <p:pic>
        <p:nvPicPr>
          <p:cNvPr id="8" name="Picture 7" descr="A person holding a wrench and a spanner on a computer&#10;&#10;Description automatically generated">
            <a:extLst>
              <a:ext uri="{FF2B5EF4-FFF2-40B4-BE49-F238E27FC236}">
                <a16:creationId xmlns:a16="http://schemas.microsoft.com/office/drawing/2014/main" id="{74A5119E-41DE-EEA5-3E92-7D7B92741B51}"/>
              </a:ext>
            </a:extLst>
          </p:cNvPr>
          <p:cNvPicPr>
            <a:picLocks noChangeAspect="1"/>
          </p:cNvPicPr>
          <p:nvPr/>
        </p:nvPicPr>
        <p:blipFill>
          <a:blip r:embed="rId3"/>
          <a:stretch>
            <a:fillRect/>
          </a:stretch>
        </p:blipFill>
        <p:spPr>
          <a:xfrm>
            <a:off x="3187264" y="4133460"/>
            <a:ext cx="2905531" cy="2279877"/>
          </a:xfrm>
          <a:prstGeom prst="rect">
            <a:avLst/>
          </a:prstGeom>
        </p:spPr>
      </p:pic>
      <p:pic>
        <p:nvPicPr>
          <p:cNvPr id="9" name="Picture 8" descr="A person with her eyes closed and mouth open&#10;&#10;Description automatically generated">
            <a:extLst>
              <a:ext uri="{FF2B5EF4-FFF2-40B4-BE49-F238E27FC236}">
                <a16:creationId xmlns:a16="http://schemas.microsoft.com/office/drawing/2014/main" id="{71AFEBBD-E852-69E5-E5AF-1ECAB0DBB995}"/>
              </a:ext>
            </a:extLst>
          </p:cNvPr>
          <p:cNvPicPr>
            <a:picLocks noChangeAspect="1"/>
          </p:cNvPicPr>
          <p:nvPr/>
        </p:nvPicPr>
        <p:blipFill>
          <a:blip r:embed="rId4"/>
          <a:stretch>
            <a:fillRect/>
          </a:stretch>
        </p:blipFill>
        <p:spPr>
          <a:xfrm>
            <a:off x="9457466" y="2488367"/>
            <a:ext cx="2083788" cy="2730709"/>
          </a:xfrm>
          <a:prstGeom prst="rect">
            <a:avLst/>
          </a:prstGeom>
        </p:spPr>
      </p:pic>
    </p:spTree>
    <p:extLst>
      <p:ext uri="{BB962C8B-B14F-4D97-AF65-F5344CB8AC3E}">
        <p14:creationId xmlns:p14="http://schemas.microsoft.com/office/powerpoint/2010/main" val="2098982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DB662-7E4D-4240-E7FD-3943DC0B0F44}"/>
              </a:ext>
            </a:extLst>
          </p:cNvPr>
          <p:cNvSpPr>
            <a:spLocks noGrp="1"/>
          </p:cNvSpPr>
          <p:nvPr>
            <p:ph type="title"/>
          </p:nvPr>
        </p:nvSpPr>
        <p:spPr/>
        <p:txBody>
          <a:bodyPr/>
          <a:lstStyle/>
          <a:p>
            <a:r>
              <a:rPr lang="en-US">
                <a:cs typeface="Arial"/>
              </a:rPr>
              <a:t>Change Management and Logistics</a:t>
            </a:r>
          </a:p>
        </p:txBody>
      </p:sp>
      <p:graphicFrame>
        <p:nvGraphicFramePr>
          <p:cNvPr id="4" name="Table 4">
            <a:extLst>
              <a:ext uri="{FF2B5EF4-FFF2-40B4-BE49-F238E27FC236}">
                <a16:creationId xmlns:a16="http://schemas.microsoft.com/office/drawing/2014/main" id="{9B8CC07B-A7B0-2C78-E9CF-84C71FEAD1E2}"/>
              </a:ext>
            </a:extLst>
          </p:cNvPr>
          <p:cNvGraphicFramePr>
            <a:graphicFrameLocks noGrp="1"/>
          </p:cNvGraphicFramePr>
          <p:nvPr>
            <p:ph sz="half" idx="1"/>
            <p:extLst>
              <p:ext uri="{D42A27DB-BD31-4B8C-83A1-F6EECF244321}">
                <p14:modId xmlns:p14="http://schemas.microsoft.com/office/powerpoint/2010/main" val="1808391415"/>
              </p:ext>
            </p:extLst>
          </p:nvPr>
        </p:nvGraphicFramePr>
        <p:xfrm>
          <a:off x="1117599" y="1455938"/>
          <a:ext cx="9668770" cy="5127424"/>
        </p:xfrm>
        <a:graphic>
          <a:graphicData uri="http://schemas.openxmlformats.org/drawingml/2006/table">
            <a:tbl>
              <a:tblPr firstRow="1" bandRow="1">
                <a:tableStyleId>{5C22544A-7EE6-4342-B048-85BDC9FD1C3A}</a:tableStyleId>
              </a:tblPr>
              <a:tblGrid>
                <a:gridCol w="4834385">
                  <a:extLst>
                    <a:ext uri="{9D8B030D-6E8A-4147-A177-3AD203B41FA5}">
                      <a16:colId xmlns:a16="http://schemas.microsoft.com/office/drawing/2014/main" val="2062898566"/>
                    </a:ext>
                  </a:extLst>
                </a:gridCol>
                <a:gridCol w="4834385">
                  <a:extLst>
                    <a:ext uri="{9D8B030D-6E8A-4147-A177-3AD203B41FA5}">
                      <a16:colId xmlns:a16="http://schemas.microsoft.com/office/drawing/2014/main" val="2186179563"/>
                    </a:ext>
                  </a:extLst>
                </a:gridCol>
              </a:tblGrid>
              <a:tr h="2563712">
                <a:tc>
                  <a:txBody>
                    <a:bodyPr/>
                    <a:lstStyle/>
                    <a:p>
                      <a:endParaRPr lang="en-US"/>
                    </a:p>
                  </a:txBody>
                  <a:tcPr/>
                </a:tc>
                <a:tc>
                  <a:txBody>
                    <a:bodyPr/>
                    <a:lstStyle/>
                    <a:p>
                      <a:endParaRPr lang="en-US"/>
                    </a:p>
                  </a:txBody>
                  <a:tcPr/>
                </a:tc>
                <a:extLst>
                  <a:ext uri="{0D108BD9-81ED-4DB2-BD59-A6C34878D82A}">
                    <a16:rowId xmlns:a16="http://schemas.microsoft.com/office/drawing/2014/main" val="2133442929"/>
                  </a:ext>
                </a:extLst>
              </a:tr>
              <a:tr h="2563712">
                <a:tc>
                  <a:txBody>
                    <a:bodyPr/>
                    <a:lstStyle/>
                    <a:p>
                      <a:endParaRPr lang="en-US"/>
                    </a:p>
                  </a:txBody>
                  <a:tcPr/>
                </a:tc>
                <a:tc>
                  <a:txBody>
                    <a:bodyPr/>
                    <a:lstStyle/>
                    <a:p>
                      <a:endParaRPr lang="en-US"/>
                    </a:p>
                  </a:txBody>
                  <a:tcPr/>
                </a:tc>
                <a:extLst>
                  <a:ext uri="{0D108BD9-81ED-4DB2-BD59-A6C34878D82A}">
                    <a16:rowId xmlns:a16="http://schemas.microsoft.com/office/drawing/2014/main" val="4172905705"/>
                  </a:ext>
                </a:extLst>
              </a:tr>
            </a:tbl>
          </a:graphicData>
        </a:graphic>
      </p:graphicFrame>
      <p:pic>
        <p:nvPicPr>
          <p:cNvPr id="6" name="Picture 5">
            <a:extLst>
              <a:ext uri="{FF2B5EF4-FFF2-40B4-BE49-F238E27FC236}">
                <a16:creationId xmlns:a16="http://schemas.microsoft.com/office/drawing/2014/main" id="{C078BCAF-0731-9D11-5401-B75C265F365A}"/>
              </a:ext>
            </a:extLst>
          </p:cNvPr>
          <p:cNvPicPr>
            <a:picLocks noChangeAspect="1"/>
          </p:cNvPicPr>
          <p:nvPr/>
        </p:nvPicPr>
        <p:blipFill rotWithShape="1">
          <a:blip r:embed="rId3"/>
          <a:srcRect l="5469" t="-403" r="-5469" b="5492"/>
          <a:stretch/>
        </p:blipFill>
        <p:spPr>
          <a:xfrm>
            <a:off x="1117599" y="1454646"/>
            <a:ext cx="1749888" cy="2535483"/>
          </a:xfrm>
          <a:prstGeom prst="rect">
            <a:avLst/>
          </a:prstGeom>
        </p:spPr>
      </p:pic>
      <p:pic>
        <p:nvPicPr>
          <p:cNvPr id="8" name="Picture 7">
            <a:extLst>
              <a:ext uri="{FF2B5EF4-FFF2-40B4-BE49-F238E27FC236}">
                <a16:creationId xmlns:a16="http://schemas.microsoft.com/office/drawing/2014/main" id="{7337F315-9C28-4610-13F6-88FE47419FA1}"/>
              </a:ext>
            </a:extLst>
          </p:cNvPr>
          <p:cNvPicPr>
            <a:picLocks noChangeAspect="1"/>
          </p:cNvPicPr>
          <p:nvPr/>
        </p:nvPicPr>
        <p:blipFill rotWithShape="1">
          <a:blip r:embed="rId4"/>
          <a:srcRect t="906" r="1650" b="5747"/>
          <a:stretch/>
        </p:blipFill>
        <p:spPr>
          <a:xfrm>
            <a:off x="5951984" y="1464892"/>
            <a:ext cx="2428536" cy="2515157"/>
          </a:xfrm>
          <a:prstGeom prst="rect">
            <a:avLst/>
          </a:prstGeom>
        </p:spPr>
      </p:pic>
      <p:pic>
        <p:nvPicPr>
          <p:cNvPr id="10" name="Picture 9">
            <a:extLst>
              <a:ext uri="{FF2B5EF4-FFF2-40B4-BE49-F238E27FC236}">
                <a16:creationId xmlns:a16="http://schemas.microsoft.com/office/drawing/2014/main" id="{CA099D37-32BF-2DAF-A18F-04AF6ACEA7C7}"/>
              </a:ext>
            </a:extLst>
          </p:cNvPr>
          <p:cNvPicPr>
            <a:picLocks noChangeAspect="1"/>
          </p:cNvPicPr>
          <p:nvPr/>
        </p:nvPicPr>
        <p:blipFill rotWithShape="1">
          <a:blip r:embed="rId5"/>
          <a:srcRect l="10464" t="4445" r="10164" b="-4445"/>
          <a:stretch/>
        </p:blipFill>
        <p:spPr>
          <a:xfrm>
            <a:off x="1117599" y="4144483"/>
            <a:ext cx="1661111" cy="2515158"/>
          </a:xfrm>
          <a:prstGeom prst="rect">
            <a:avLst/>
          </a:prstGeom>
        </p:spPr>
      </p:pic>
      <p:pic>
        <p:nvPicPr>
          <p:cNvPr id="12" name="Picture 11">
            <a:extLst>
              <a:ext uri="{FF2B5EF4-FFF2-40B4-BE49-F238E27FC236}">
                <a16:creationId xmlns:a16="http://schemas.microsoft.com/office/drawing/2014/main" id="{A67CAD0F-39B5-C679-26EB-001E6B8180E2}"/>
              </a:ext>
            </a:extLst>
          </p:cNvPr>
          <p:cNvPicPr>
            <a:picLocks noChangeAspect="1"/>
          </p:cNvPicPr>
          <p:nvPr/>
        </p:nvPicPr>
        <p:blipFill>
          <a:blip r:embed="rId6"/>
          <a:stretch>
            <a:fillRect/>
          </a:stretch>
        </p:blipFill>
        <p:spPr>
          <a:xfrm>
            <a:off x="6023006" y="4048187"/>
            <a:ext cx="4482207" cy="2515158"/>
          </a:xfrm>
          <a:prstGeom prst="rect">
            <a:avLst/>
          </a:prstGeom>
        </p:spPr>
      </p:pic>
      <p:sp>
        <p:nvSpPr>
          <p:cNvPr id="14" name="TextBox 13">
            <a:extLst>
              <a:ext uri="{FF2B5EF4-FFF2-40B4-BE49-F238E27FC236}">
                <a16:creationId xmlns:a16="http://schemas.microsoft.com/office/drawing/2014/main" id="{2A6A6149-285A-CDFB-F63F-3B640C92AD19}"/>
              </a:ext>
            </a:extLst>
          </p:cNvPr>
          <p:cNvSpPr txBox="1"/>
          <p:nvPr/>
        </p:nvSpPr>
        <p:spPr>
          <a:xfrm>
            <a:off x="3275860" y="2352583"/>
            <a:ext cx="2201662" cy="646331"/>
          </a:xfrm>
          <a:prstGeom prst="rect">
            <a:avLst/>
          </a:prstGeom>
          <a:noFill/>
        </p:spPr>
        <p:txBody>
          <a:bodyPr wrap="square" rtlCol="0">
            <a:spAutoFit/>
          </a:bodyPr>
          <a:lstStyle/>
          <a:p>
            <a:r>
              <a:rPr lang="en-US">
                <a:solidFill>
                  <a:schemeClr val="bg1"/>
                </a:solidFill>
              </a:rPr>
              <a:t>Workstation location/Limitations</a:t>
            </a:r>
          </a:p>
        </p:txBody>
      </p:sp>
      <p:sp>
        <p:nvSpPr>
          <p:cNvPr id="15" name="TextBox 14">
            <a:extLst>
              <a:ext uri="{FF2B5EF4-FFF2-40B4-BE49-F238E27FC236}">
                <a16:creationId xmlns:a16="http://schemas.microsoft.com/office/drawing/2014/main" id="{56292B9C-2B6E-D32C-899F-F58532995834}"/>
              </a:ext>
            </a:extLst>
          </p:cNvPr>
          <p:cNvSpPr txBox="1"/>
          <p:nvPr/>
        </p:nvSpPr>
        <p:spPr>
          <a:xfrm>
            <a:off x="3170807" y="4544172"/>
            <a:ext cx="2201662" cy="369332"/>
          </a:xfrm>
          <a:prstGeom prst="rect">
            <a:avLst/>
          </a:prstGeom>
          <a:noFill/>
        </p:spPr>
        <p:txBody>
          <a:bodyPr wrap="square" rtlCol="0">
            <a:spAutoFit/>
          </a:bodyPr>
          <a:lstStyle/>
          <a:p>
            <a:r>
              <a:rPr lang="en-US">
                <a:solidFill>
                  <a:schemeClr val="bg1"/>
                </a:solidFill>
              </a:rPr>
              <a:t>Language Barriers</a:t>
            </a:r>
          </a:p>
        </p:txBody>
      </p:sp>
      <p:sp>
        <p:nvSpPr>
          <p:cNvPr id="16" name="TextBox 15">
            <a:extLst>
              <a:ext uri="{FF2B5EF4-FFF2-40B4-BE49-F238E27FC236}">
                <a16:creationId xmlns:a16="http://schemas.microsoft.com/office/drawing/2014/main" id="{0DCB5491-1E22-947B-CC4F-E587B063F839}"/>
              </a:ext>
            </a:extLst>
          </p:cNvPr>
          <p:cNvSpPr txBox="1"/>
          <p:nvPr/>
        </p:nvSpPr>
        <p:spPr>
          <a:xfrm>
            <a:off x="8482613" y="2352582"/>
            <a:ext cx="2201662" cy="646331"/>
          </a:xfrm>
          <a:prstGeom prst="rect">
            <a:avLst/>
          </a:prstGeom>
          <a:noFill/>
        </p:spPr>
        <p:txBody>
          <a:bodyPr wrap="square" rtlCol="0">
            <a:spAutoFit/>
          </a:bodyPr>
          <a:lstStyle/>
          <a:p>
            <a:r>
              <a:rPr lang="en-US">
                <a:solidFill>
                  <a:schemeClr val="bg1"/>
                </a:solidFill>
              </a:rPr>
              <a:t>Testing, hands on exam indications</a:t>
            </a:r>
          </a:p>
        </p:txBody>
      </p:sp>
      <p:sp>
        <p:nvSpPr>
          <p:cNvPr id="17" name="TextBox 16">
            <a:extLst>
              <a:ext uri="{FF2B5EF4-FFF2-40B4-BE49-F238E27FC236}">
                <a16:creationId xmlns:a16="http://schemas.microsoft.com/office/drawing/2014/main" id="{6059552B-D41D-C0B7-0E62-FBF6C2257C45}"/>
              </a:ext>
            </a:extLst>
          </p:cNvPr>
          <p:cNvSpPr txBox="1"/>
          <p:nvPr/>
        </p:nvSpPr>
        <p:spPr>
          <a:xfrm>
            <a:off x="8380520" y="4048187"/>
            <a:ext cx="2201662" cy="369332"/>
          </a:xfrm>
          <a:prstGeom prst="rect">
            <a:avLst/>
          </a:prstGeom>
          <a:noFill/>
        </p:spPr>
        <p:txBody>
          <a:bodyPr wrap="square" rtlCol="0">
            <a:spAutoFit/>
          </a:bodyPr>
          <a:lstStyle/>
          <a:p>
            <a:r>
              <a:rPr lang="en-US"/>
              <a:t>Patient Acceptance</a:t>
            </a:r>
          </a:p>
        </p:txBody>
      </p:sp>
    </p:spTree>
    <p:extLst>
      <p:ext uri="{BB962C8B-B14F-4D97-AF65-F5344CB8AC3E}">
        <p14:creationId xmlns:p14="http://schemas.microsoft.com/office/powerpoint/2010/main" val="1680128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5CCAAEB-66E4-859C-BE33-60FF538154B5}"/>
              </a:ext>
            </a:extLst>
          </p:cNvPr>
          <p:cNvSpPr txBox="1">
            <a:spLocks/>
          </p:cNvSpPr>
          <p:nvPr/>
        </p:nvSpPr>
        <p:spPr>
          <a:xfrm>
            <a:off x="854173" y="1587501"/>
            <a:ext cx="5710899" cy="4513263"/>
          </a:xfrm>
          <a:prstGeom prst="rect">
            <a:avLst/>
          </a:prstGeom>
        </p:spPr>
        <p:txBody>
          <a:bodyPr lIns="91440" tIns="45720" rIns="91440" bIns="45720" anchor="t"/>
          <a:lstStyle>
            <a:lvl1pPr marL="342900" indent="-342900" algn="l" rtl="0" eaLnBrk="1" fontAlgn="base" hangingPunct="1">
              <a:spcBef>
                <a:spcPct val="20000"/>
              </a:spcBef>
              <a:spcAft>
                <a:spcPct val="0"/>
              </a:spcAft>
              <a:buChar char="•"/>
              <a:defRPr sz="2000" b="1">
                <a:solidFill>
                  <a:schemeClr val="accent1"/>
                </a:solidFill>
                <a:latin typeface="+mn-lt"/>
                <a:ea typeface="+mn-ea"/>
                <a:cs typeface="+mn-cs"/>
              </a:defRPr>
            </a:lvl1pPr>
            <a:lvl2pPr marL="114300" indent="342900" algn="l" rtl="0" eaLnBrk="1" fontAlgn="base" hangingPunct="1">
              <a:spcBef>
                <a:spcPct val="20000"/>
              </a:spcBef>
              <a:spcAft>
                <a:spcPct val="0"/>
              </a:spcAft>
              <a:buChar char="–"/>
              <a:defRPr sz="2800">
                <a:solidFill>
                  <a:schemeClr val="tx1"/>
                </a:solidFill>
                <a:latin typeface="Times New Roman" pitchFamily="18" charset="0"/>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Font typeface="Arial" charset="0"/>
              <a:buChar char="–"/>
              <a:defRPr sz="14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b="0" kern="0">
                <a:solidFill>
                  <a:schemeClr val="tx1"/>
                </a:solidFill>
                <a:cs typeface="Arial"/>
              </a:rPr>
              <a:t>Increased access for patients by overcoming:</a:t>
            </a:r>
          </a:p>
          <a:p>
            <a:pPr lvl="1">
              <a:buFont typeface="Courier New"/>
              <a:buChar char="o"/>
            </a:pPr>
            <a:r>
              <a:rPr lang="en-US" sz="2000" kern="0">
                <a:latin typeface="Arial"/>
                <a:cs typeface="Arial"/>
              </a:rPr>
              <a:t>Transportation barriers</a:t>
            </a:r>
          </a:p>
          <a:p>
            <a:pPr lvl="1">
              <a:buFont typeface="Courier New"/>
              <a:buChar char="o"/>
            </a:pPr>
            <a:r>
              <a:rPr lang="en-US" sz="2000" kern="0">
                <a:latin typeface="Arial"/>
                <a:cs typeface="Arial"/>
              </a:rPr>
              <a:t>Technology barriers</a:t>
            </a:r>
            <a:endParaRPr lang="en-US" sz="2000" kern="0">
              <a:cs typeface="Arial"/>
            </a:endParaRPr>
          </a:p>
          <a:p>
            <a:pPr lvl="1">
              <a:buFont typeface="Courier New"/>
              <a:buChar char="o"/>
            </a:pPr>
            <a:r>
              <a:rPr lang="en-US" sz="2000" kern="0">
                <a:latin typeface="Arial"/>
                <a:cs typeface="Arial"/>
              </a:rPr>
              <a:t>Wait lists at other clinics</a:t>
            </a:r>
          </a:p>
          <a:p>
            <a:r>
              <a:rPr lang="en-US" b="0" kern="0">
                <a:solidFill>
                  <a:schemeClr val="tx1"/>
                </a:solidFill>
                <a:cs typeface="Arial"/>
              </a:rPr>
              <a:t>Conversion to video visit or phone visit when needed</a:t>
            </a:r>
          </a:p>
          <a:p>
            <a:r>
              <a:rPr lang="en-US" b="0" kern="0">
                <a:solidFill>
                  <a:schemeClr val="tx1"/>
                </a:solidFill>
                <a:latin typeface="+mj-lt"/>
              </a:rPr>
              <a:t>Collaboration with Parkland Virtual Care team</a:t>
            </a:r>
            <a:endParaRPr lang="en-US" b="0" kern="0">
              <a:solidFill>
                <a:schemeClr val="tx1"/>
              </a:solidFill>
              <a:latin typeface="+mj-lt"/>
              <a:cs typeface="Arial"/>
            </a:endParaRPr>
          </a:p>
          <a:p>
            <a:endParaRPr lang="en-US" sz="1800" b="0" kern="0">
              <a:solidFill>
                <a:schemeClr val="tx1"/>
              </a:solidFill>
              <a:latin typeface="+mj-lt"/>
              <a:cs typeface="Arial"/>
            </a:endParaRPr>
          </a:p>
          <a:p>
            <a:endParaRPr lang="en-US" sz="1800" kern="0">
              <a:solidFill>
                <a:srgbClr val="542988"/>
              </a:solidFill>
              <a:cs typeface="Arial"/>
            </a:endParaRPr>
          </a:p>
        </p:txBody>
      </p:sp>
      <p:sp>
        <p:nvSpPr>
          <p:cNvPr id="4" name="Title 1">
            <a:extLst>
              <a:ext uri="{FF2B5EF4-FFF2-40B4-BE49-F238E27FC236}">
                <a16:creationId xmlns:a16="http://schemas.microsoft.com/office/drawing/2014/main" id="{833D6B3C-138B-7A8D-509A-DACE4307C2F7}"/>
              </a:ext>
            </a:extLst>
          </p:cNvPr>
          <p:cNvSpPr txBox="1">
            <a:spLocks/>
          </p:cNvSpPr>
          <p:nvPr/>
        </p:nvSpPr>
        <p:spPr>
          <a:xfrm>
            <a:off x="5080000" y="274638"/>
            <a:ext cx="6197600" cy="639762"/>
          </a:xfrm>
          <a:prstGeom prst="rect">
            <a:avLst/>
          </a:prstGeom>
        </p:spPr>
        <p:txBody>
          <a:bodyPr lIns="91440" tIns="45720" rIns="91440" bIns="45720" anchor="t"/>
          <a:lstStyle>
            <a:lvl1pPr algn="r" rtl="0" eaLnBrk="1" fontAlgn="base" hangingPunct="1">
              <a:spcBef>
                <a:spcPct val="0"/>
              </a:spcBef>
              <a:spcAft>
                <a:spcPct val="0"/>
              </a:spcAft>
              <a:defRPr sz="2400" b="1">
                <a:solidFill>
                  <a:schemeClr val="tx2"/>
                </a:solidFill>
                <a:latin typeface="+mj-lt"/>
                <a:ea typeface="+mj-ea"/>
                <a:cs typeface="+mj-cs"/>
              </a:defRPr>
            </a:lvl1pPr>
            <a:lvl2pPr algn="r" rtl="0" eaLnBrk="1" fontAlgn="base" hangingPunct="1">
              <a:spcBef>
                <a:spcPct val="0"/>
              </a:spcBef>
              <a:spcAft>
                <a:spcPct val="0"/>
              </a:spcAft>
              <a:defRPr sz="2400" b="1">
                <a:solidFill>
                  <a:schemeClr val="tx2"/>
                </a:solidFill>
                <a:latin typeface="Arial" charset="0"/>
              </a:defRPr>
            </a:lvl2pPr>
            <a:lvl3pPr algn="r" rtl="0" eaLnBrk="1" fontAlgn="base" hangingPunct="1">
              <a:spcBef>
                <a:spcPct val="0"/>
              </a:spcBef>
              <a:spcAft>
                <a:spcPct val="0"/>
              </a:spcAft>
              <a:defRPr sz="2400" b="1">
                <a:solidFill>
                  <a:schemeClr val="tx2"/>
                </a:solidFill>
                <a:latin typeface="Arial" charset="0"/>
              </a:defRPr>
            </a:lvl3pPr>
            <a:lvl4pPr algn="r" rtl="0" eaLnBrk="1" fontAlgn="base" hangingPunct="1">
              <a:spcBef>
                <a:spcPct val="0"/>
              </a:spcBef>
              <a:spcAft>
                <a:spcPct val="0"/>
              </a:spcAft>
              <a:defRPr sz="2400" b="1">
                <a:solidFill>
                  <a:schemeClr val="tx2"/>
                </a:solidFill>
                <a:latin typeface="Arial" charset="0"/>
              </a:defRPr>
            </a:lvl4pPr>
            <a:lvl5pPr algn="r" rtl="0" eaLnBrk="1" fontAlgn="base" hangingPunct="1">
              <a:spcBef>
                <a:spcPct val="0"/>
              </a:spcBef>
              <a:spcAft>
                <a:spcPct val="0"/>
              </a:spcAft>
              <a:defRPr sz="2400" b="1">
                <a:solidFill>
                  <a:schemeClr val="tx2"/>
                </a:solidFill>
                <a:latin typeface="Arial" charset="0"/>
              </a:defRPr>
            </a:lvl5pPr>
            <a:lvl6pPr marL="457200" algn="r" rtl="0" eaLnBrk="1" fontAlgn="base" hangingPunct="1">
              <a:spcBef>
                <a:spcPct val="0"/>
              </a:spcBef>
              <a:spcAft>
                <a:spcPct val="0"/>
              </a:spcAft>
              <a:defRPr sz="2400" b="1">
                <a:solidFill>
                  <a:schemeClr val="tx2"/>
                </a:solidFill>
                <a:latin typeface="Arial" charset="0"/>
              </a:defRPr>
            </a:lvl6pPr>
            <a:lvl7pPr marL="914400" algn="r" rtl="0" eaLnBrk="1" fontAlgn="base" hangingPunct="1">
              <a:spcBef>
                <a:spcPct val="0"/>
              </a:spcBef>
              <a:spcAft>
                <a:spcPct val="0"/>
              </a:spcAft>
              <a:defRPr sz="2400" b="1">
                <a:solidFill>
                  <a:schemeClr val="tx2"/>
                </a:solidFill>
                <a:latin typeface="Arial" charset="0"/>
              </a:defRPr>
            </a:lvl7pPr>
            <a:lvl8pPr marL="1371600" algn="r" rtl="0" eaLnBrk="1" fontAlgn="base" hangingPunct="1">
              <a:spcBef>
                <a:spcPct val="0"/>
              </a:spcBef>
              <a:spcAft>
                <a:spcPct val="0"/>
              </a:spcAft>
              <a:defRPr sz="2400" b="1">
                <a:solidFill>
                  <a:schemeClr val="tx2"/>
                </a:solidFill>
                <a:latin typeface="Arial" charset="0"/>
              </a:defRPr>
            </a:lvl8pPr>
            <a:lvl9pPr marL="1828800" algn="r" rtl="0" eaLnBrk="1" fontAlgn="base" hangingPunct="1">
              <a:spcBef>
                <a:spcPct val="0"/>
              </a:spcBef>
              <a:spcAft>
                <a:spcPct val="0"/>
              </a:spcAft>
              <a:defRPr sz="2400" b="1">
                <a:solidFill>
                  <a:schemeClr val="tx2"/>
                </a:solidFill>
                <a:latin typeface="Arial" charset="0"/>
              </a:defRPr>
            </a:lvl9pPr>
          </a:lstStyle>
          <a:p>
            <a:r>
              <a:rPr lang="en-US" kern="0"/>
              <a:t>Wins</a:t>
            </a:r>
            <a:endParaRPr lang="en-US"/>
          </a:p>
        </p:txBody>
      </p:sp>
      <p:pic>
        <p:nvPicPr>
          <p:cNvPr id="5" name="Picture 4" descr="A purple van parked under a bridge&#10;&#10;Description automatically generated">
            <a:extLst>
              <a:ext uri="{FF2B5EF4-FFF2-40B4-BE49-F238E27FC236}">
                <a16:creationId xmlns:a16="http://schemas.microsoft.com/office/drawing/2014/main" id="{BF990EB9-2178-C909-5FA6-ED13DD51A3B5}"/>
              </a:ext>
            </a:extLst>
          </p:cNvPr>
          <p:cNvPicPr>
            <a:picLocks noChangeAspect="1"/>
          </p:cNvPicPr>
          <p:nvPr/>
        </p:nvPicPr>
        <p:blipFill>
          <a:blip r:embed="rId3"/>
          <a:stretch>
            <a:fillRect/>
          </a:stretch>
        </p:blipFill>
        <p:spPr>
          <a:xfrm>
            <a:off x="6815394" y="2502239"/>
            <a:ext cx="4801371" cy="2842568"/>
          </a:xfrm>
          <a:prstGeom prst="rect">
            <a:avLst/>
          </a:prstGeom>
        </p:spPr>
      </p:pic>
    </p:spTree>
    <p:extLst>
      <p:ext uri="{BB962C8B-B14F-4D97-AF65-F5344CB8AC3E}">
        <p14:creationId xmlns:p14="http://schemas.microsoft.com/office/powerpoint/2010/main" val="3655112813"/>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DF93-98FB-06CE-1FDA-AC4E278A3834}"/>
              </a:ext>
            </a:extLst>
          </p:cNvPr>
          <p:cNvSpPr>
            <a:spLocks noGrp="1"/>
          </p:cNvSpPr>
          <p:nvPr>
            <p:ph type="title"/>
          </p:nvPr>
        </p:nvSpPr>
        <p:spPr>
          <a:xfrm>
            <a:off x="5430108" y="1530909"/>
            <a:ext cx="6197600" cy="639762"/>
          </a:xfrm>
        </p:spPr>
        <p:txBody>
          <a:bodyPr/>
          <a:lstStyle/>
          <a:p>
            <a:r>
              <a:rPr lang="en-US" sz="2000" b="0">
                <a:solidFill>
                  <a:srgbClr val="0C0614"/>
                </a:solidFill>
              </a:rPr>
              <a:t>Telehealth Visits by Site – Apr 23–Mar 24</a:t>
            </a:r>
            <a:endParaRPr lang="en-US" sz="2000" b="0">
              <a:solidFill>
                <a:srgbClr val="0C0614"/>
              </a:solidFill>
              <a:cs typeface="Arial"/>
            </a:endParaRPr>
          </a:p>
        </p:txBody>
      </p:sp>
      <p:sp>
        <p:nvSpPr>
          <p:cNvPr id="4" name="Title 1">
            <a:extLst>
              <a:ext uri="{FF2B5EF4-FFF2-40B4-BE49-F238E27FC236}">
                <a16:creationId xmlns:a16="http://schemas.microsoft.com/office/drawing/2014/main" id="{E88C7AC7-4C07-7DEE-1555-37DF56717A15}"/>
              </a:ext>
            </a:extLst>
          </p:cNvPr>
          <p:cNvSpPr txBox="1">
            <a:spLocks/>
          </p:cNvSpPr>
          <p:nvPr/>
        </p:nvSpPr>
        <p:spPr bwMode="auto">
          <a:xfrm>
            <a:off x="5080000" y="274638"/>
            <a:ext cx="6197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r" rtl="0" eaLnBrk="1" fontAlgn="base" hangingPunct="1">
              <a:spcBef>
                <a:spcPct val="0"/>
              </a:spcBef>
              <a:spcAft>
                <a:spcPct val="0"/>
              </a:spcAft>
              <a:defRPr sz="2400" b="1">
                <a:solidFill>
                  <a:schemeClr val="tx2"/>
                </a:solidFill>
                <a:latin typeface="+mj-lt"/>
                <a:ea typeface="+mj-ea"/>
                <a:cs typeface="+mj-cs"/>
              </a:defRPr>
            </a:lvl1pPr>
            <a:lvl2pPr algn="r" rtl="0" eaLnBrk="1" fontAlgn="base" hangingPunct="1">
              <a:spcBef>
                <a:spcPct val="0"/>
              </a:spcBef>
              <a:spcAft>
                <a:spcPct val="0"/>
              </a:spcAft>
              <a:defRPr sz="2400" b="1">
                <a:solidFill>
                  <a:schemeClr val="tx2"/>
                </a:solidFill>
                <a:latin typeface="Arial" charset="0"/>
              </a:defRPr>
            </a:lvl2pPr>
            <a:lvl3pPr algn="r" rtl="0" eaLnBrk="1" fontAlgn="base" hangingPunct="1">
              <a:spcBef>
                <a:spcPct val="0"/>
              </a:spcBef>
              <a:spcAft>
                <a:spcPct val="0"/>
              </a:spcAft>
              <a:defRPr sz="2400" b="1">
                <a:solidFill>
                  <a:schemeClr val="tx2"/>
                </a:solidFill>
                <a:latin typeface="Arial" charset="0"/>
              </a:defRPr>
            </a:lvl3pPr>
            <a:lvl4pPr algn="r" rtl="0" eaLnBrk="1" fontAlgn="base" hangingPunct="1">
              <a:spcBef>
                <a:spcPct val="0"/>
              </a:spcBef>
              <a:spcAft>
                <a:spcPct val="0"/>
              </a:spcAft>
              <a:defRPr sz="2400" b="1">
                <a:solidFill>
                  <a:schemeClr val="tx2"/>
                </a:solidFill>
                <a:latin typeface="Arial" charset="0"/>
              </a:defRPr>
            </a:lvl4pPr>
            <a:lvl5pPr algn="r" rtl="0" eaLnBrk="1" fontAlgn="base" hangingPunct="1">
              <a:spcBef>
                <a:spcPct val="0"/>
              </a:spcBef>
              <a:spcAft>
                <a:spcPct val="0"/>
              </a:spcAft>
              <a:defRPr sz="2400" b="1">
                <a:solidFill>
                  <a:schemeClr val="tx2"/>
                </a:solidFill>
                <a:latin typeface="Arial" charset="0"/>
              </a:defRPr>
            </a:lvl5pPr>
            <a:lvl6pPr marL="457200" algn="r" rtl="0" eaLnBrk="1" fontAlgn="base" hangingPunct="1">
              <a:spcBef>
                <a:spcPct val="0"/>
              </a:spcBef>
              <a:spcAft>
                <a:spcPct val="0"/>
              </a:spcAft>
              <a:defRPr sz="2400" b="1">
                <a:solidFill>
                  <a:schemeClr val="tx2"/>
                </a:solidFill>
                <a:latin typeface="Arial" charset="0"/>
              </a:defRPr>
            </a:lvl6pPr>
            <a:lvl7pPr marL="914400" algn="r" rtl="0" eaLnBrk="1" fontAlgn="base" hangingPunct="1">
              <a:spcBef>
                <a:spcPct val="0"/>
              </a:spcBef>
              <a:spcAft>
                <a:spcPct val="0"/>
              </a:spcAft>
              <a:defRPr sz="2400" b="1">
                <a:solidFill>
                  <a:schemeClr val="tx2"/>
                </a:solidFill>
                <a:latin typeface="Arial" charset="0"/>
              </a:defRPr>
            </a:lvl7pPr>
            <a:lvl8pPr marL="1371600" algn="r" rtl="0" eaLnBrk="1" fontAlgn="base" hangingPunct="1">
              <a:spcBef>
                <a:spcPct val="0"/>
              </a:spcBef>
              <a:spcAft>
                <a:spcPct val="0"/>
              </a:spcAft>
              <a:defRPr sz="2400" b="1">
                <a:solidFill>
                  <a:schemeClr val="tx2"/>
                </a:solidFill>
                <a:latin typeface="Arial" charset="0"/>
              </a:defRPr>
            </a:lvl8pPr>
            <a:lvl9pPr marL="1828800" algn="r" rtl="0" eaLnBrk="1" fontAlgn="base" hangingPunct="1">
              <a:spcBef>
                <a:spcPct val="0"/>
              </a:spcBef>
              <a:spcAft>
                <a:spcPct val="0"/>
              </a:spcAft>
              <a:defRPr sz="2400" b="1">
                <a:solidFill>
                  <a:schemeClr val="tx2"/>
                </a:solidFill>
                <a:latin typeface="Arial" charset="0"/>
              </a:defRPr>
            </a:lvl9pPr>
          </a:lstStyle>
          <a:p>
            <a:r>
              <a:rPr lang="en-US" kern="0"/>
              <a:t>Outcomes</a:t>
            </a:r>
            <a:endParaRPr lang="en-US">
              <a:cs typeface="Arial"/>
            </a:endParaRPr>
          </a:p>
        </p:txBody>
      </p:sp>
      <p:graphicFrame>
        <p:nvGraphicFramePr>
          <p:cNvPr id="6" name="Chart 5">
            <a:extLst>
              <a:ext uri="{FF2B5EF4-FFF2-40B4-BE49-F238E27FC236}">
                <a16:creationId xmlns:a16="http://schemas.microsoft.com/office/drawing/2014/main" id="{C0B8F91C-6A8E-369C-0971-4A2423A81D6D}"/>
              </a:ext>
              <a:ext uri="{147F2762-F138-4A5C-976F-8EAC2B608ADB}">
                <a16:predDERef xmlns:a16="http://schemas.microsoft.com/office/drawing/2014/main" pred="{220DA507-C47B-B09F-A9E7-DC4D91575B44}"/>
              </a:ext>
            </a:extLst>
          </p:cNvPr>
          <p:cNvGraphicFramePr>
            <a:graphicFrameLocks/>
          </p:cNvGraphicFramePr>
          <p:nvPr>
            <p:extLst>
              <p:ext uri="{D42A27DB-BD31-4B8C-83A1-F6EECF244321}">
                <p14:modId xmlns:p14="http://schemas.microsoft.com/office/powerpoint/2010/main" val="1808993177"/>
              </p:ext>
            </p:extLst>
          </p:nvPr>
        </p:nvGraphicFramePr>
        <p:xfrm>
          <a:off x="373921" y="1249708"/>
          <a:ext cx="11250055" cy="54516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0028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F6A8-B5B2-248B-C91D-07E5E08FE334}"/>
              </a:ext>
            </a:extLst>
          </p:cNvPr>
          <p:cNvSpPr>
            <a:spLocks noGrp="1"/>
          </p:cNvSpPr>
          <p:nvPr>
            <p:ph type="title"/>
          </p:nvPr>
        </p:nvSpPr>
        <p:spPr/>
        <p:txBody>
          <a:bodyPr/>
          <a:lstStyle/>
          <a:p>
            <a:r>
              <a:rPr lang="en-US"/>
              <a:t>Patient and Staff Experience</a:t>
            </a:r>
          </a:p>
        </p:txBody>
      </p:sp>
      <p:sp>
        <p:nvSpPr>
          <p:cNvPr id="3" name="Content Placeholder 2">
            <a:extLst>
              <a:ext uri="{FF2B5EF4-FFF2-40B4-BE49-F238E27FC236}">
                <a16:creationId xmlns:a16="http://schemas.microsoft.com/office/drawing/2014/main" id="{845F7AE9-6B36-3C17-BBCF-6535284B3FFD}"/>
              </a:ext>
            </a:extLst>
          </p:cNvPr>
          <p:cNvSpPr>
            <a:spLocks noGrp="1"/>
          </p:cNvSpPr>
          <p:nvPr>
            <p:ph idx="1"/>
          </p:nvPr>
        </p:nvSpPr>
        <p:spPr>
          <a:xfrm>
            <a:off x="1117600" y="1600201"/>
            <a:ext cx="4537676" cy="4525963"/>
          </a:xfrm>
        </p:spPr>
        <p:txBody>
          <a:bodyPr/>
          <a:lstStyle/>
          <a:p>
            <a:r>
              <a:rPr lang="en-US" b="0">
                <a:solidFill>
                  <a:schemeClr val="tx1"/>
                </a:solidFill>
                <a:cs typeface="Arial"/>
              </a:rPr>
              <a:t>6-question anonymous survey was sent to HOMES staff that uses telehealth</a:t>
            </a:r>
          </a:p>
          <a:p>
            <a:pPr marL="0" indent="0">
              <a:buNone/>
            </a:pPr>
            <a:endParaRPr lang="en-US" b="0">
              <a:solidFill>
                <a:schemeClr val="tx1"/>
              </a:solidFill>
              <a:cs typeface="Arial"/>
            </a:endParaRPr>
          </a:p>
          <a:p>
            <a:r>
              <a:rPr lang="en-US" b="0">
                <a:solidFill>
                  <a:schemeClr val="tx1"/>
                </a:solidFill>
                <a:cs typeface="Arial"/>
              </a:rPr>
              <a:t>9 staff surveyed – 7 nurses and 2 providers</a:t>
            </a:r>
          </a:p>
          <a:p>
            <a:endParaRPr lang="en-US">
              <a:cs typeface="Arial"/>
            </a:endParaRPr>
          </a:p>
        </p:txBody>
      </p:sp>
      <p:pic>
        <p:nvPicPr>
          <p:cNvPr id="4" name="Picture 3" descr="A graph with blue and white text&#10;&#10;Description automatically generated">
            <a:extLst>
              <a:ext uri="{FF2B5EF4-FFF2-40B4-BE49-F238E27FC236}">
                <a16:creationId xmlns:a16="http://schemas.microsoft.com/office/drawing/2014/main" id="{A6590FAF-D9BD-5D37-757F-070FF109E12B}"/>
              </a:ext>
            </a:extLst>
          </p:cNvPr>
          <p:cNvPicPr>
            <a:picLocks noChangeAspect="1"/>
          </p:cNvPicPr>
          <p:nvPr/>
        </p:nvPicPr>
        <p:blipFill>
          <a:blip r:embed="rId2"/>
          <a:stretch>
            <a:fillRect/>
          </a:stretch>
        </p:blipFill>
        <p:spPr>
          <a:xfrm>
            <a:off x="6015680" y="2131027"/>
            <a:ext cx="5813853" cy="3460922"/>
          </a:xfrm>
          <a:prstGeom prst="rect">
            <a:avLst/>
          </a:prstGeom>
        </p:spPr>
      </p:pic>
      <p:pic>
        <p:nvPicPr>
          <p:cNvPr id="6" name="Picture 5" descr="A couple of women standing in front of a purple van&#10;&#10;Description automatically generated">
            <a:extLst>
              <a:ext uri="{FF2B5EF4-FFF2-40B4-BE49-F238E27FC236}">
                <a16:creationId xmlns:a16="http://schemas.microsoft.com/office/drawing/2014/main" id="{1F82C5CA-B303-220A-8894-734164C2D4E7}"/>
              </a:ext>
            </a:extLst>
          </p:cNvPr>
          <p:cNvPicPr>
            <a:picLocks noChangeAspect="1"/>
          </p:cNvPicPr>
          <p:nvPr/>
        </p:nvPicPr>
        <p:blipFill>
          <a:blip r:embed="rId3"/>
          <a:stretch>
            <a:fillRect/>
          </a:stretch>
        </p:blipFill>
        <p:spPr>
          <a:xfrm>
            <a:off x="646485" y="3869246"/>
            <a:ext cx="4565747" cy="2328801"/>
          </a:xfrm>
          <a:prstGeom prst="rect">
            <a:avLst/>
          </a:prstGeom>
        </p:spPr>
      </p:pic>
    </p:spTree>
    <p:extLst>
      <p:ext uri="{BB962C8B-B14F-4D97-AF65-F5344CB8AC3E}">
        <p14:creationId xmlns:p14="http://schemas.microsoft.com/office/powerpoint/2010/main" val="561963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F18EF-B053-15DE-58F5-44211FD2CFF3}"/>
              </a:ext>
            </a:extLst>
          </p:cNvPr>
          <p:cNvSpPr>
            <a:spLocks noGrp="1"/>
          </p:cNvSpPr>
          <p:nvPr>
            <p:ph type="title"/>
          </p:nvPr>
        </p:nvSpPr>
        <p:spPr/>
        <p:txBody>
          <a:bodyPr/>
          <a:lstStyle/>
          <a:p>
            <a:r>
              <a:rPr lang="en-US">
                <a:cs typeface="Arial"/>
              </a:rPr>
              <a:t>Patient and Staff Experience</a:t>
            </a:r>
            <a:endParaRPr lang="en-US"/>
          </a:p>
        </p:txBody>
      </p:sp>
      <p:sp>
        <p:nvSpPr>
          <p:cNvPr id="3" name="Content Placeholder 2">
            <a:extLst>
              <a:ext uri="{FF2B5EF4-FFF2-40B4-BE49-F238E27FC236}">
                <a16:creationId xmlns:a16="http://schemas.microsoft.com/office/drawing/2014/main" id="{2F8F1AEC-700A-59A3-6BF0-409510FADE37}"/>
              </a:ext>
            </a:extLst>
          </p:cNvPr>
          <p:cNvSpPr>
            <a:spLocks noGrp="1"/>
          </p:cNvSpPr>
          <p:nvPr>
            <p:ph idx="1"/>
          </p:nvPr>
        </p:nvSpPr>
        <p:spPr>
          <a:xfrm>
            <a:off x="561546" y="1600201"/>
            <a:ext cx="5165810" cy="1910449"/>
          </a:xfrm>
        </p:spPr>
        <p:txBody>
          <a:bodyPr/>
          <a:lstStyle/>
          <a:p>
            <a:pPr marL="0" indent="0" algn="ctr">
              <a:buNone/>
            </a:pPr>
            <a:r>
              <a:rPr lang="en-US" sz="2400" b="0">
                <a:solidFill>
                  <a:schemeClr val="tx1"/>
                </a:solidFill>
                <a:ea typeface="+mn-lt"/>
                <a:cs typeface="+mn-lt"/>
              </a:rPr>
              <a:t>"Patient can still see and hear provider, provider can still see and hear patient, very interactive. </a:t>
            </a:r>
            <a:endParaRPr lang="en-US" sz="2400">
              <a:solidFill>
                <a:schemeClr val="tx1"/>
              </a:solidFill>
              <a:ea typeface="+mn-lt"/>
              <a:cs typeface="+mn-lt"/>
            </a:endParaRPr>
          </a:p>
          <a:p>
            <a:pPr marL="0" indent="0" algn="ctr">
              <a:buNone/>
            </a:pPr>
            <a:r>
              <a:rPr lang="en-US" sz="2400" b="0">
                <a:solidFill>
                  <a:schemeClr val="tx1"/>
                </a:solidFill>
                <a:ea typeface="+mn-lt"/>
                <a:cs typeface="+mn-lt"/>
              </a:rPr>
              <a:t>Patient has a more 1 on 1 experience with the nurse too because nurse is present for the help with tele-health backpack instruments."</a:t>
            </a:r>
            <a:endParaRPr lang="en-US" sz="2400">
              <a:solidFill>
                <a:schemeClr val="tx1"/>
              </a:solidFill>
              <a:cs typeface="Arial"/>
            </a:endParaRPr>
          </a:p>
        </p:txBody>
      </p:sp>
      <p:sp>
        <p:nvSpPr>
          <p:cNvPr id="4" name="TextBox 3">
            <a:extLst>
              <a:ext uri="{FF2B5EF4-FFF2-40B4-BE49-F238E27FC236}">
                <a16:creationId xmlns:a16="http://schemas.microsoft.com/office/drawing/2014/main" id="{6AB84642-EC7D-03D6-ACB7-6FB964AA6ECC}"/>
              </a:ext>
            </a:extLst>
          </p:cNvPr>
          <p:cNvSpPr txBox="1"/>
          <p:nvPr/>
        </p:nvSpPr>
        <p:spPr>
          <a:xfrm>
            <a:off x="6679857" y="1600200"/>
            <a:ext cx="430941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"Telehealth reduces the travel time to each center physically for the providers. It also helps the patient to get provider's help in minor health issues without going to the ER or Urgent Care."</a:t>
            </a:r>
            <a:endParaRPr lang="en-US"/>
          </a:p>
        </p:txBody>
      </p:sp>
      <p:sp>
        <p:nvSpPr>
          <p:cNvPr id="5" name="TextBox 4">
            <a:extLst>
              <a:ext uri="{FF2B5EF4-FFF2-40B4-BE49-F238E27FC236}">
                <a16:creationId xmlns:a16="http://schemas.microsoft.com/office/drawing/2014/main" id="{B705564A-9BD0-1CB4-99C4-FA627DE19E70}"/>
              </a:ext>
            </a:extLst>
          </p:cNvPr>
          <p:cNvSpPr txBox="1"/>
          <p:nvPr/>
        </p:nvSpPr>
        <p:spPr>
          <a:xfrm>
            <a:off x="1419998" y="5067299"/>
            <a:ext cx="594462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"Reaching the homeless where the HOMES buses can't reach"</a:t>
            </a:r>
            <a:endParaRPr lang="en-US" sz="3200"/>
          </a:p>
        </p:txBody>
      </p:sp>
      <p:pic>
        <p:nvPicPr>
          <p:cNvPr id="7" name="Picture 6" descr="A person in blue uniform getting off a purple van&#10;&#10;Description automatically generated">
            <a:extLst>
              <a:ext uri="{FF2B5EF4-FFF2-40B4-BE49-F238E27FC236}">
                <a16:creationId xmlns:a16="http://schemas.microsoft.com/office/drawing/2014/main" id="{53C981E0-D87E-84E4-5C1D-539FA7973977}"/>
              </a:ext>
            </a:extLst>
          </p:cNvPr>
          <p:cNvPicPr>
            <a:picLocks noChangeAspect="1"/>
          </p:cNvPicPr>
          <p:nvPr/>
        </p:nvPicPr>
        <p:blipFill>
          <a:blip r:embed="rId2"/>
          <a:stretch>
            <a:fillRect/>
          </a:stretch>
        </p:blipFill>
        <p:spPr>
          <a:xfrm>
            <a:off x="8293744" y="4456594"/>
            <a:ext cx="2982136" cy="2039672"/>
          </a:xfrm>
          <a:prstGeom prst="rect">
            <a:avLst/>
          </a:prstGeom>
        </p:spPr>
      </p:pic>
    </p:spTree>
    <p:extLst>
      <p:ext uri="{BB962C8B-B14F-4D97-AF65-F5344CB8AC3E}">
        <p14:creationId xmlns:p14="http://schemas.microsoft.com/office/powerpoint/2010/main" val="1235665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79F24-B22E-D7B3-50C6-295DE27770D6}"/>
              </a:ext>
            </a:extLst>
          </p:cNvPr>
          <p:cNvSpPr>
            <a:spLocks noGrp="1"/>
          </p:cNvSpPr>
          <p:nvPr>
            <p:ph type="title"/>
          </p:nvPr>
        </p:nvSpPr>
        <p:spPr/>
        <p:txBody>
          <a:bodyPr/>
          <a:lstStyle/>
          <a:p>
            <a:r>
              <a:rPr lang="en-US">
                <a:cs typeface="Arial"/>
              </a:rPr>
              <a:t>Patient and Staff Experience</a:t>
            </a:r>
            <a:endParaRPr lang="en-US"/>
          </a:p>
        </p:txBody>
      </p:sp>
      <p:sp>
        <p:nvSpPr>
          <p:cNvPr id="3" name="Content Placeholder 2">
            <a:extLst>
              <a:ext uri="{FF2B5EF4-FFF2-40B4-BE49-F238E27FC236}">
                <a16:creationId xmlns:a16="http://schemas.microsoft.com/office/drawing/2014/main" id="{D3CE8F57-026F-B171-509E-53A5AF4A9C17}"/>
              </a:ext>
            </a:extLst>
          </p:cNvPr>
          <p:cNvSpPr>
            <a:spLocks noGrp="1"/>
          </p:cNvSpPr>
          <p:nvPr>
            <p:ph idx="1"/>
          </p:nvPr>
        </p:nvSpPr>
        <p:spPr>
          <a:xfrm>
            <a:off x="427682" y="1538417"/>
            <a:ext cx="6494163" cy="1889856"/>
          </a:xfrm>
        </p:spPr>
        <p:txBody>
          <a:bodyPr/>
          <a:lstStyle/>
          <a:p>
            <a:pPr marL="0" indent="0" algn="ctr">
              <a:buNone/>
            </a:pPr>
            <a:r>
              <a:rPr lang="en-US" sz="2400" b="0">
                <a:solidFill>
                  <a:schemeClr val="tx1"/>
                </a:solidFill>
                <a:cs typeface="Arial"/>
              </a:rPr>
              <a:t>"#1 challenge is peripheral connectivity. If device is not working then we have a visit delay and aren't able to see as many patients"</a:t>
            </a:r>
            <a:endParaRPr lang="en-US">
              <a:solidFill>
                <a:schemeClr val="tx1"/>
              </a:solidFill>
            </a:endParaRPr>
          </a:p>
        </p:txBody>
      </p:sp>
      <p:sp>
        <p:nvSpPr>
          <p:cNvPr id="4" name="TextBox 3">
            <a:extLst>
              <a:ext uri="{FF2B5EF4-FFF2-40B4-BE49-F238E27FC236}">
                <a16:creationId xmlns:a16="http://schemas.microsoft.com/office/drawing/2014/main" id="{44A29C79-3FA1-67A8-C2BB-0D8881111106}"/>
              </a:ext>
            </a:extLst>
          </p:cNvPr>
          <p:cNvSpPr txBox="1"/>
          <p:nvPr/>
        </p:nvSpPr>
        <p:spPr>
          <a:xfrm>
            <a:off x="6831227" y="2898689"/>
            <a:ext cx="457817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Arial"/>
              </a:rPr>
              <a:t>"Sometimes there are network issues, also there can be technical issues with the telehealth equipment itself. However HOMES staff is very flexible and we always keep it rolling." </a:t>
            </a:r>
            <a:endParaRPr lang="en-US">
              <a:cs typeface="Arial"/>
            </a:endParaRPr>
          </a:p>
        </p:txBody>
      </p:sp>
      <p:pic>
        <p:nvPicPr>
          <p:cNvPr id="5" name="Picture 4" descr="A person wearing headphones sitting at a desk with a computer&#10;&#10;Description automatically generated">
            <a:extLst>
              <a:ext uri="{FF2B5EF4-FFF2-40B4-BE49-F238E27FC236}">
                <a16:creationId xmlns:a16="http://schemas.microsoft.com/office/drawing/2014/main" id="{D8B5A0A2-1495-F0DD-68CC-4A1FF68602AE}"/>
              </a:ext>
            </a:extLst>
          </p:cNvPr>
          <p:cNvPicPr>
            <a:picLocks noChangeAspect="1"/>
          </p:cNvPicPr>
          <p:nvPr/>
        </p:nvPicPr>
        <p:blipFill>
          <a:blip r:embed="rId2"/>
          <a:stretch>
            <a:fillRect/>
          </a:stretch>
        </p:blipFill>
        <p:spPr>
          <a:xfrm>
            <a:off x="2431062" y="2901133"/>
            <a:ext cx="2850550" cy="3455002"/>
          </a:xfrm>
          <a:prstGeom prst="rect">
            <a:avLst/>
          </a:prstGeom>
        </p:spPr>
      </p:pic>
    </p:spTree>
    <p:extLst>
      <p:ext uri="{BB962C8B-B14F-4D97-AF65-F5344CB8AC3E}">
        <p14:creationId xmlns:p14="http://schemas.microsoft.com/office/powerpoint/2010/main" val="534009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0BA4-C335-0C53-7B4A-4971DC168E2D}"/>
              </a:ext>
            </a:extLst>
          </p:cNvPr>
          <p:cNvSpPr>
            <a:spLocks noGrp="1"/>
          </p:cNvSpPr>
          <p:nvPr>
            <p:ph type="title"/>
          </p:nvPr>
        </p:nvSpPr>
        <p:spPr/>
        <p:txBody>
          <a:bodyPr/>
          <a:lstStyle/>
          <a:p>
            <a:r>
              <a:rPr lang="en-US"/>
              <a:t>Where do we go from here?</a:t>
            </a:r>
          </a:p>
        </p:txBody>
      </p:sp>
      <p:sp>
        <p:nvSpPr>
          <p:cNvPr id="3" name="Content Placeholder 2">
            <a:extLst>
              <a:ext uri="{FF2B5EF4-FFF2-40B4-BE49-F238E27FC236}">
                <a16:creationId xmlns:a16="http://schemas.microsoft.com/office/drawing/2014/main" id="{7BE79D0E-CE8E-38AD-4E8F-B7B1720B0C04}"/>
              </a:ext>
            </a:extLst>
          </p:cNvPr>
          <p:cNvSpPr>
            <a:spLocks noGrp="1"/>
          </p:cNvSpPr>
          <p:nvPr>
            <p:ph idx="1"/>
          </p:nvPr>
        </p:nvSpPr>
        <p:spPr>
          <a:xfrm>
            <a:off x="1117600" y="1600201"/>
            <a:ext cx="5896919" cy="4525963"/>
          </a:xfrm>
        </p:spPr>
        <p:txBody>
          <a:bodyPr/>
          <a:lstStyle/>
          <a:p>
            <a:r>
              <a:rPr lang="en-US" b="0">
                <a:solidFill>
                  <a:schemeClr val="tx1"/>
                </a:solidFill>
                <a:latin typeface="+mj-lt"/>
                <a:cs typeface="Arial"/>
              </a:rPr>
              <a:t>Increased ability to capture patient experience via survey</a:t>
            </a:r>
          </a:p>
          <a:p>
            <a:pPr marL="0" indent="0">
              <a:buNone/>
            </a:pPr>
            <a:endParaRPr lang="en-US" b="0">
              <a:solidFill>
                <a:schemeClr val="tx1"/>
              </a:solidFill>
              <a:latin typeface="+mj-lt"/>
              <a:cs typeface="Arial"/>
            </a:endParaRPr>
          </a:p>
          <a:p>
            <a:r>
              <a:rPr lang="en-US" b="0">
                <a:solidFill>
                  <a:schemeClr val="tx1"/>
                </a:solidFill>
                <a:latin typeface="+mj-lt"/>
              </a:rPr>
              <a:t>Ongoing response to staff feedback to improve experience</a:t>
            </a:r>
            <a:endParaRPr lang="en-US" b="0">
              <a:solidFill>
                <a:schemeClr val="tx1"/>
              </a:solidFill>
              <a:latin typeface="+mj-lt"/>
              <a:cs typeface="Arial"/>
            </a:endParaRPr>
          </a:p>
          <a:p>
            <a:pPr marL="0" indent="0">
              <a:buNone/>
            </a:pPr>
            <a:endParaRPr lang="en-US" b="0">
              <a:solidFill>
                <a:schemeClr val="tx1"/>
              </a:solidFill>
              <a:latin typeface="+mj-lt"/>
              <a:cs typeface="Arial"/>
            </a:endParaRPr>
          </a:p>
          <a:p>
            <a:r>
              <a:rPr lang="en-US" b="0">
                <a:solidFill>
                  <a:schemeClr val="tx1"/>
                </a:solidFill>
                <a:latin typeface="+mj-lt"/>
              </a:rPr>
              <a:t>Expansion of virtual care services - increase the number of visits and locations</a:t>
            </a:r>
            <a:endParaRPr lang="en-US" b="0">
              <a:solidFill>
                <a:schemeClr val="tx1"/>
              </a:solidFill>
              <a:latin typeface="+mj-lt"/>
              <a:cs typeface="Arial"/>
            </a:endParaRPr>
          </a:p>
          <a:p>
            <a:pPr marL="0" indent="0">
              <a:buNone/>
            </a:pPr>
            <a:endParaRPr lang="en-US" b="0">
              <a:solidFill>
                <a:schemeClr val="tx1"/>
              </a:solidFill>
              <a:latin typeface="+mj-lt"/>
              <a:cs typeface="Arial"/>
            </a:endParaRPr>
          </a:p>
          <a:p>
            <a:r>
              <a:rPr lang="en-US" b="0">
                <a:solidFill>
                  <a:schemeClr val="tx1"/>
                </a:solidFill>
                <a:latin typeface="+mj-lt"/>
              </a:rPr>
              <a:t>Increase number of staff trained for backup</a:t>
            </a:r>
            <a:endParaRPr lang="en-US" b="0">
              <a:solidFill>
                <a:schemeClr val="tx1"/>
              </a:solidFill>
              <a:latin typeface="+mj-lt"/>
              <a:cs typeface="Arial"/>
            </a:endParaRPr>
          </a:p>
        </p:txBody>
      </p:sp>
      <p:pic>
        <p:nvPicPr>
          <p:cNvPr id="5" name="Picture 2" descr="Image preview">
            <a:extLst>
              <a:ext uri="{FF2B5EF4-FFF2-40B4-BE49-F238E27FC236}">
                <a16:creationId xmlns:a16="http://schemas.microsoft.com/office/drawing/2014/main" id="{5DD7AD3B-A596-3A62-DA45-0C305A915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3228" y="1964649"/>
            <a:ext cx="2852876" cy="3803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805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D4EA-EBE4-0111-ADC2-F3DD324B549C}"/>
              </a:ext>
            </a:extLst>
          </p:cNvPr>
          <p:cNvSpPr>
            <a:spLocks noGrp="1"/>
          </p:cNvSpPr>
          <p:nvPr>
            <p:ph type="title"/>
          </p:nvPr>
        </p:nvSpPr>
        <p:spPr/>
        <p:txBody>
          <a:bodyPr/>
          <a:lstStyle/>
          <a:p>
            <a:r>
              <a:rPr lang="en-US">
                <a:cs typeface="Arial"/>
              </a:rPr>
              <a:t>Considerations for starting a telehealth program</a:t>
            </a:r>
            <a:endParaRPr lang="en-US"/>
          </a:p>
        </p:txBody>
      </p:sp>
      <p:sp>
        <p:nvSpPr>
          <p:cNvPr id="3" name="Content Placeholder 2">
            <a:extLst>
              <a:ext uri="{FF2B5EF4-FFF2-40B4-BE49-F238E27FC236}">
                <a16:creationId xmlns:a16="http://schemas.microsoft.com/office/drawing/2014/main" id="{847EFCB3-1D1E-8B3B-191E-C453E1EA2440}"/>
              </a:ext>
            </a:extLst>
          </p:cNvPr>
          <p:cNvSpPr>
            <a:spLocks noGrp="1"/>
          </p:cNvSpPr>
          <p:nvPr>
            <p:ph idx="1"/>
          </p:nvPr>
        </p:nvSpPr>
        <p:spPr/>
        <p:txBody>
          <a:bodyPr/>
          <a:lstStyle/>
          <a:p>
            <a:r>
              <a:rPr lang="en-US" b="0">
                <a:solidFill>
                  <a:schemeClr val="tx1"/>
                </a:solidFill>
                <a:cs typeface="Arial"/>
              </a:rPr>
              <a:t>IT support</a:t>
            </a:r>
          </a:p>
          <a:p>
            <a:pPr lvl="1">
              <a:buFont typeface="Courier New"/>
              <a:buChar char="o"/>
            </a:pPr>
            <a:r>
              <a:rPr lang="en-US" sz="2000">
                <a:latin typeface="Arial"/>
                <a:cs typeface="Arial"/>
              </a:rPr>
              <a:t>Network stability, troubleshooting, training</a:t>
            </a:r>
          </a:p>
          <a:p>
            <a:pPr lvl="1" indent="0">
              <a:buNone/>
            </a:pPr>
            <a:endParaRPr lang="en-US">
              <a:cs typeface="Arial"/>
            </a:endParaRPr>
          </a:p>
          <a:p>
            <a:r>
              <a:rPr lang="en-US" b="0">
                <a:solidFill>
                  <a:schemeClr val="tx1"/>
                </a:solidFill>
                <a:cs typeface="Arial"/>
              </a:rPr>
              <a:t>Productivity goals/expectations</a:t>
            </a:r>
          </a:p>
          <a:p>
            <a:pPr marL="0" indent="0">
              <a:buNone/>
            </a:pPr>
            <a:endParaRPr lang="en-US" b="0">
              <a:solidFill>
                <a:schemeClr val="tx1"/>
              </a:solidFill>
              <a:cs typeface="Arial"/>
            </a:endParaRPr>
          </a:p>
          <a:p>
            <a:r>
              <a:rPr lang="en-US" b="0">
                <a:solidFill>
                  <a:schemeClr val="tx1"/>
                </a:solidFill>
                <a:cs typeface="Arial"/>
              </a:rPr>
              <a:t>Fixed site vs. Mobile</a:t>
            </a:r>
          </a:p>
          <a:p>
            <a:pPr marL="0" indent="0">
              <a:buNone/>
            </a:pPr>
            <a:endParaRPr lang="en-US" b="0">
              <a:solidFill>
                <a:schemeClr val="tx1"/>
              </a:solidFill>
              <a:cs typeface="Arial"/>
            </a:endParaRPr>
          </a:p>
          <a:p>
            <a:r>
              <a:rPr lang="en-US" b="0">
                <a:solidFill>
                  <a:schemeClr val="tx1"/>
                </a:solidFill>
                <a:cs typeface="Arial"/>
              </a:rPr>
              <a:t>Staffing levels and ratios</a:t>
            </a:r>
            <a:endParaRPr lang="en-US">
              <a:solidFill>
                <a:schemeClr val="tx1"/>
              </a:solidFill>
            </a:endParaRPr>
          </a:p>
          <a:p>
            <a:pPr marL="0" indent="0">
              <a:buNone/>
            </a:pPr>
            <a:endParaRPr lang="en-US" b="0">
              <a:solidFill>
                <a:schemeClr val="tx1"/>
              </a:solidFill>
              <a:cs typeface="Arial"/>
            </a:endParaRPr>
          </a:p>
          <a:p>
            <a:r>
              <a:rPr lang="en-US" b="0">
                <a:solidFill>
                  <a:schemeClr val="tx1"/>
                </a:solidFill>
                <a:cs typeface="Arial"/>
              </a:rPr>
              <a:t>Staff willingness and engagement</a:t>
            </a:r>
          </a:p>
          <a:p>
            <a:endParaRPr lang="en-US" b="0">
              <a:solidFill>
                <a:schemeClr val="tx1"/>
              </a:solidFill>
              <a:cs typeface="Arial"/>
            </a:endParaRPr>
          </a:p>
        </p:txBody>
      </p:sp>
      <p:pic>
        <p:nvPicPr>
          <p:cNvPr id="5" name="Picture 6" descr="A purple van with white text and a city skyline on the side&#10;&#10;Description automatically generated">
            <a:extLst>
              <a:ext uri="{FF2B5EF4-FFF2-40B4-BE49-F238E27FC236}">
                <a16:creationId xmlns:a16="http://schemas.microsoft.com/office/drawing/2014/main" id="{8C36A8B3-D534-1FAE-7691-1FF54CFD5B9E}"/>
              </a:ext>
            </a:extLst>
          </p:cNvPr>
          <p:cNvPicPr>
            <a:picLocks noChangeAspect="1"/>
          </p:cNvPicPr>
          <p:nvPr/>
        </p:nvPicPr>
        <p:blipFill>
          <a:blip r:embed="rId2"/>
          <a:stretch>
            <a:fillRect/>
          </a:stretch>
        </p:blipFill>
        <p:spPr>
          <a:xfrm>
            <a:off x="6666046" y="1516811"/>
            <a:ext cx="3010157" cy="1905376"/>
          </a:xfrm>
          <a:prstGeom prst="rect">
            <a:avLst/>
          </a:prstGeom>
          <a:ln w="38100" cap="sq">
            <a:noFill/>
            <a:prstDash val="solid"/>
            <a:miter lim="800000"/>
          </a:ln>
          <a:effectLst/>
        </p:spPr>
      </p:pic>
      <p:pic>
        <p:nvPicPr>
          <p:cNvPr id="7" name="Picture 9" descr="A black bag on a white chair&#10;&#10;Description automatically generated">
            <a:extLst>
              <a:ext uri="{FF2B5EF4-FFF2-40B4-BE49-F238E27FC236}">
                <a16:creationId xmlns:a16="http://schemas.microsoft.com/office/drawing/2014/main" id="{AC3DC5CA-9C73-B4E4-829D-2517747D8B7B}"/>
              </a:ext>
            </a:extLst>
          </p:cNvPr>
          <p:cNvPicPr>
            <a:picLocks noChangeAspect="1"/>
          </p:cNvPicPr>
          <p:nvPr/>
        </p:nvPicPr>
        <p:blipFill>
          <a:blip r:embed="rId3"/>
          <a:stretch>
            <a:fillRect/>
          </a:stretch>
        </p:blipFill>
        <p:spPr>
          <a:xfrm>
            <a:off x="7741298" y="3854709"/>
            <a:ext cx="1948912" cy="2268193"/>
          </a:xfrm>
          <a:prstGeom prst="rect">
            <a:avLst/>
          </a:prstGeom>
          <a:ln w="38100" cap="sq">
            <a:noFill/>
            <a:prstDash val="solid"/>
            <a:miter lim="800000"/>
          </a:ln>
          <a:effectLst/>
        </p:spPr>
      </p:pic>
      <p:pic>
        <p:nvPicPr>
          <p:cNvPr id="9" name="Picture 10" descr="A picture containing indoor, items&#10;&#10;Description automatically generated">
            <a:extLst>
              <a:ext uri="{FF2B5EF4-FFF2-40B4-BE49-F238E27FC236}">
                <a16:creationId xmlns:a16="http://schemas.microsoft.com/office/drawing/2014/main" id="{CC9438E4-F35C-FE8F-5721-B98B086DD85D}"/>
              </a:ext>
            </a:extLst>
          </p:cNvPr>
          <p:cNvPicPr>
            <a:picLocks noChangeAspect="1"/>
          </p:cNvPicPr>
          <p:nvPr/>
        </p:nvPicPr>
        <p:blipFill>
          <a:blip r:embed="rId4"/>
          <a:stretch>
            <a:fillRect/>
          </a:stretch>
        </p:blipFill>
        <p:spPr>
          <a:xfrm>
            <a:off x="10106355" y="3426250"/>
            <a:ext cx="1914311" cy="3175215"/>
          </a:xfrm>
          <a:prstGeom prst="rect">
            <a:avLst/>
          </a:prstGeom>
          <a:ln w="38100" cap="sq">
            <a:noFill/>
            <a:prstDash val="solid"/>
            <a:miter lim="800000"/>
          </a:ln>
          <a:effectLst/>
        </p:spPr>
      </p:pic>
    </p:spTree>
    <p:extLst>
      <p:ext uri="{BB962C8B-B14F-4D97-AF65-F5344CB8AC3E}">
        <p14:creationId xmlns:p14="http://schemas.microsoft.com/office/powerpoint/2010/main" val="1307928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paper with words cut out of it&#10;&#10;Description automatically generated">
            <a:extLst>
              <a:ext uri="{FF2B5EF4-FFF2-40B4-BE49-F238E27FC236}">
                <a16:creationId xmlns:a16="http://schemas.microsoft.com/office/drawing/2014/main" id="{1003C0DA-32ED-ADE6-CDD1-0BC91A005D3E}"/>
              </a:ext>
            </a:extLst>
          </p:cNvPr>
          <p:cNvPicPr>
            <a:picLocks noChangeAspect="1"/>
          </p:cNvPicPr>
          <p:nvPr/>
        </p:nvPicPr>
        <p:blipFill>
          <a:blip r:embed="rId2"/>
          <a:stretch>
            <a:fillRect/>
          </a:stretch>
        </p:blipFill>
        <p:spPr>
          <a:xfrm>
            <a:off x="4052888" y="2471738"/>
            <a:ext cx="4086225" cy="1914525"/>
          </a:xfrm>
          <a:prstGeom prst="rect">
            <a:avLst/>
          </a:prstGeom>
        </p:spPr>
      </p:pic>
      <p:sp>
        <p:nvSpPr>
          <p:cNvPr id="3" name="Content Placeholder 2">
            <a:extLst>
              <a:ext uri="{FF2B5EF4-FFF2-40B4-BE49-F238E27FC236}">
                <a16:creationId xmlns:a16="http://schemas.microsoft.com/office/drawing/2014/main" id="{EE09E885-F9B8-6833-EEF7-90D31644F2F3}"/>
              </a:ext>
            </a:extLst>
          </p:cNvPr>
          <p:cNvSpPr>
            <a:spLocks noGrp="1"/>
          </p:cNvSpPr>
          <p:nvPr/>
        </p:nvSpPr>
        <p:spPr bwMode="auto">
          <a:xfrm>
            <a:off x="5165296" y="4622161"/>
            <a:ext cx="2630214" cy="62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b="1">
                <a:solidFill>
                  <a:schemeClr val="accent1"/>
                </a:solidFill>
                <a:latin typeface="+mn-lt"/>
                <a:ea typeface="+mn-ea"/>
                <a:cs typeface="+mn-cs"/>
              </a:defRPr>
            </a:lvl1pPr>
            <a:lvl2pPr marL="114300" indent="342900" algn="l" rtl="0" eaLnBrk="1" fontAlgn="base" hangingPunct="1">
              <a:spcBef>
                <a:spcPct val="20000"/>
              </a:spcBef>
              <a:spcAft>
                <a:spcPct val="0"/>
              </a:spcAft>
              <a:buChar char="–"/>
              <a:defRPr sz="2400">
                <a:solidFill>
                  <a:schemeClr val="tx1"/>
                </a:solidFill>
                <a:latin typeface="Times New Roman" pitchFamily="18" charset="0"/>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Font typeface="Arial" charset="0"/>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buNone/>
            </a:pPr>
            <a:r>
              <a:rPr lang="en-US"/>
              <a:t>Questions?</a:t>
            </a:r>
          </a:p>
          <a:p>
            <a:pPr marL="0" indent="0">
              <a:buNone/>
            </a:pPr>
            <a:endParaRPr lang="en-US"/>
          </a:p>
        </p:txBody>
      </p:sp>
    </p:spTree>
    <p:extLst>
      <p:ext uri="{BB962C8B-B14F-4D97-AF65-F5344CB8AC3E}">
        <p14:creationId xmlns:p14="http://schemas.microsoft.com/office/powerpoint/2010/main" val="2658479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DC5CDAF-6B25-480A-8F91-CF1B4BB843AA}"/>
              </a:ext>
            </a:extLst>
          </p:cNvPr>
          <p:cNvSpPr txBox="1"/>
          <p:nvPr/>
        </p:nvSpPr>
        <p:spPr>
          <a:xfrm>
            <a:off x="3614974" y="1348005"/>
            <a:ext cx="4962052" cy="830997"/>
          </a:xfrm>
          <a:prstGeom prst="rect">
            <a:avLst/>
          </a:prstGeom>
          <a:noFill/>
        </p:spPr>
        <p:txBody>
          <a:bodyPr wrap="square" lIns="91440" tIns="45720" rIns="91440" bIns="45720" rtlCol="0" anchor="t">
            <a:spAutoFit/>
          </a:bodyPr>
          <a:lstStyle/>
          <a:p>
            <a:pPr algn="ctr"/>
            <a:r>
              <a:rPr lang="en-US" sz="2400" b="1">
                <a:solidFill>
                  <a:schemeClr val="bg2">
                    <a:lumMod val="50000"/>
                  </a:schemeClr>
                </a:solidFill>
                <a:latin typeface="Book Antiqua"/>
              </a:rPr>
              <a:t>HOMES</a:t>
            </a:r>
          </a:p>
          <a:p>
            <a:pPr algn="ctr"/>
            <a:r>
              <a:rPr lang="en-US" sz="2400" b="1">
                <a:solidFill>
                  <a:schemeClr val="bg2">
                    <a:lumMod val="50000"/>
                  </a:schemeClr>
                </a:solidFill>
                <a:latin typeface="Bradley Hand ITC"/>
              </a:rPr>
              <a:t>Homeless Outreach Medical Services</a:t>
            </a:r>
          </a:p>
        </p:txBody>
      </p:sp>
      <p:sp>
        <p:nvSpPr>
          <p:cNvPr id="15" name="TextBox 14">
            <a:extLst>
              <a:ext uri="{FF2B5EF4-FFF2-40B4-BE49-F238E27FC236}">
                <a16:creationId xmlns:a16="http://schemas.microsoft.com/office/drawing/2014/main" id="{68B0B579-91DB-4200-A96F-5A974A61BB7A}"/>
              </a:ext>
            </a:extLst>
          </p:cNvPr>
          <p:cNvSpPr txBox="1"/>
          <p:nvPr/>
        </p:nvSpPr>
        <p:spPr>
          <a:xfrm>
            <a:off x="2324651" y="2193229"/>
            <a:ext cx="7529997" cy="4401205"/>
          </a:xfrm>
          <a:prstGeom prst="rect">
            <a:avLst/>
          </a:prstGeom>
          <a:noFill/>
          <a:ln>
            <a:solidFill>
              <a:schemeClr val="tx1">
                <a:lumMod val="50000"/>
              </a:schemeClr>
            </a:solidFill>
          </a:ln>
        </p:spPr>
        <p:txBody>
          <a:bodyPr wrap="square" lIns="91440" tIns="45720" rIns="91440" bIns="45720" rtlCol="0" anchor="t">
            <a:spAutoFit/>
          </a:bodyPr>
          <a:lstStyle/>
          <a:p>
            <a:pPr algn="l"/>
            <a:r>
              <a:rPr lang="en-US" sz="1400" dirty="0">
                <a:solidFill>
                  <a:schemeClr val="bg2">
                    <a:lumMod val="50000"/>
                  </a:schemeClr>
                </a:solidFill>
                <a:latin typeface="+mj-lt"/>
                <a:cs typeface="Calibri"/>
              </a:rPr>
              <a:t>History</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Celebrating 33 years in 2024!</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Parkland Health</a:t>
            </a:r>
          </a:p>
          <a:p>
            <a:r>
              <a:rPr lang="en-US" sz="1400" dirty="0">
                <a:solidFill>
                  <a:schemeClr val="bg2">
                    <a:lumMod val="50000"/>
                  </a:schemeClr>
                </a:solidFill>
                <a:latin typeface="+mj-lt"/>
                <a:cs typeface="Calibri"/>
              </a:rPr>
              <a:t>Today</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Medical, Dental, Podiatry, Transgender, Vision, Behavioral Health, Social Work, Peer Support and Nutrition, Diabetes Program</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Seven mobile units, 3 fixed sites, and 1 outreach van</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25+ locations, including shelters, domestic violence shelters, transitional housing, and service organizations </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Service times 8-8:30 pm most days</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8522 Unduplicated Patients seen 2023</a:t>
            </a:r>
          </a:p>
          <a:p>
            <a:pPr marL="285750" indent="-285750">
              <a:buFont typeface="Arial" panose="020B0604020202020204" pitchFamily="34" charset="0"/>
              <a:buChar char="•"/>
            </a:pPr>
            <a:endParaRPr lang="en-US" sz="1400">
              <a:solidFill>
                <a:schemeClr val="bg2">
                  <a:lumMod val="50000"/>
                </a:schemeClr>
              </a:solidFill>
              <a:latin typeface="+mj-lt"/>
              <a:cs typeface="Times New Roman" panose="02020603050405020304" pitchFamily="18" charset="0"/>
            </a:endParaRPr>
          </a:p>
          <a:p>
            <a:pPr algn="l"/>
            <a:r>
              <a:rPr lang="en-US" sz="1400" dirty="0">
                <a:solidFill>
                  <a:schemeClr val="bg2">
                    <a:lumMod val="50000"/>
                  </a:schemeClr>
                </a:solidFill>
                <a:latin typeface="+mj-lt"/>
                <a:cs typeface="Calibri"/>
              </a:rPr>
              <a:t>Care Innovations</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Medication Assisted Treatment for Opioid Use Disorder</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HIV </a:t>
            </a:r>
            <a:r>
              <a:rPr lang="en-US" sz="1400" dirty="0" err="1">
                <a:solidFill>
                  <a:schemeClr val="bg2">
                    <a:lumMod val="50000"/>
                  </a:schemeClr>
                </a:solidFill>
                <a:latin typeface="+mj-lt"/>
                <a:cs typeface="Times New Roman"/>
              </a:rPr>
              <a:t>PrEP</a:t>
            </a:r>
            <a:endParaRPr lang="en-US" sz="1400" dirty="0">
              <a:solidFill>
                <a:schemeClr val="bg2">
                  <a:lumMod val="50000"/>
                </a:schemeClr>
              </a:solidFill>
              <a:latin typeface="+mj-lt"/>
              <a:cs typeface="Times New Roman"/>
            </a:endParaRP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Dallas County Deflection Center</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RN Led Clinic Hypertension</a:t>
            </a:r>
          </a:p>
          <a:p>
            <a:pPr marL="285750" indent="-285750">
              <a:buFont typeface="Arial" panose="020B0604020202020204" pitchFamily="34" charset="0"/>
              <a:buChar char="•"/>
            </a:pPr>
            <a:r>
              <a:rPr lang="en-US" sz="1400" dirty="0">
                <a:solidFill>
                  <a:schemeClr val="bg2">
                    <a:lumMod val="50000"/>
                  </a:schemeClr>
                </a:solidFill>
                <a:latin typeface="+mj-lt"/>
                <a:cs typeface="Times New Roman"/>
              </a:rPr>
              <a:t>Access to Healthcare via Telehealth </a:t>
            </a:r>
            <a:endParaRPr lang="en-US" sz="1400" dirty="0">
              <a:solidFill>
                <a:schemeClr val="bg2">
                  <a:lumMod val="50000"/>
                </a:schemeClr>
              </a:solidFill>
              <a:latin typeface="+mj-lt"/>
              <a:cs typeface="Times New Roman" panose="02020603050405020304" pitchFamily="18" charset="0"/>
            </a:endParaRPr>
          </a:p>
          <a:p>
            <a:r>
              <a:rPr lang="en-US" sz="1600" b="0" i="0" u="sng" strike="noStrike" dirty="0">
                <a:solidFill>
                  <a:schemeClr val="bg2">
                    <a:lumMod val="50000"/>
                  </a:schemeClr>
                </a:solidFill>
                <a:effectLst/>
                <a:latin typeface="Arial"/>
                <a:cs typeface="Arial"/>
                <a:hlinkClick r:id="rId3">
                  <a:extLst>
                    <a:ext uri="{A12FA001-AC4F-418D-AE19-62706E023703}">
                      <ahyp:hlinkClr xmlns:ahyp="http://schemas.microsoft.com/office/drawing/2018/hyperlinkcolor" val="tx"/>
                    </a:ext>
                  </a:extLst>
                </a:hlinkClick>
              </a:rPr>
              <a:t>https://vimeo.com/jonabalos/homes</a:t>
            </a:r>
            <a:endParaRPr lang="en-US" sz="1600" dirty="0">
              <a:solidFill>
                <a:schemeClr val="bg2">
                  <a:lumMod val="50000"/>
                </a:schemeClr>
              </a:solidFill>
              <a:latin typeface="Arial"/>
              <a:cs typeface="Arial"/>
              <a:hlinkClick r:id="rId3">
                <a:extLst>
                  <a:ext uri="{A12FA001-AC4F-418D-AE19-62706E023703}">
                    <ahyp:hlinkClr xmlns:ahyp="http://schemas.microsoft.com/office/drawing/2018/hyperlinkcolor" val="tx"/>
                  </a:ext>
                </a:extLst>
              </a:hlinkClick>
            </a:endParaRPr>
          </a:p>
          <a:p>
            <a:pPr algn="l"/>
            <a:endParaRPr lang="en-US" sz="1200">
              <a:solidFill>
                <a:schemeClr val="bg2">
                  <a:lumMod val="50000"/>
                </a:schemeClr>
              </a:solidFill>
              <a:latin typeface="Arial"/>
              <a:cs typeface="Calibri Light" panose="020F0302020204030204" pitchFamily="34" charset="0"/>
            </a:endParaRPr>
          </a:p>
        </p:txBody>
      </p:sp>
      <p:sp>
        <p:nvSpPr>
          <p:cNvPr id="10" name="TextBox 9">
            <a:extLst>
              <a:ext uri="{FF2B5EF4-FFF2-40B4-BE49-F238E27FC236}">
                <a16:creationId xmlns:a16="http://schemas.microsoft.com/office/drawing/2014/main" id="{B7F73A05-7FAC-49C4-982C-16F4813373B8}"/>
              </a:ext>
            </a:extLst>
          </p:cNvPr>
          <p:cNvSpPr txBox="1"/>
          <p:nvPr/>
        </p:nvSpPr>
        <p:spPr>
          <a:xfrm>
            <a:off x="1981200" y="3429000"/>
            <a:ext cx="1066800" cy="369332"/>
          </a:xfrm>
          <a:prstGeom prst="rect">
            <a:avLst/>
          </a:prstGeom>
          <a:noFill/>
        </p:spPr>
        <p:txBody>
          <a:bodyPr wrap="square" rtlCol="0">
            <a:spAutoFit/>
          </a:bodyPr>
          <a:lstStyle/>
          <a:p>
            <a:endParaRPr lang="en-US"/>
          </a:p>
        </p:txBody>
      </p:sp>
      <p:sp>
        <p:nvSpPr>
          <p:cNvPr id="2" name="TextBox 1"/>
          <p:cNvSpPr txBox="1"/>
          <p:nvPr/>
        </p:nvSpPr>
        <p:spPr>
          <a:xfrm>
            <a:off x="8838968" y="408616"/>
            <a:ext cx="2824395" cy="461665"/>
          </a:xfrm>
          <a:prstGeom prst="rect">
            <a:avLst/>
          </a:prstGeom>
          <a:noFill/>
        </p:spPr>
        <p:txBody>
          <a:bodyPr wrap="square" lIns="91440" tIns="45720" rIns="91440" bIns="45720" rtlCol="0" anchor="t">
            <a:spAutoFit/>
          </a:bodyPr>
          <a:lstStyle/>
          <a:p>
            <a:r>
              <a:rPr lang="en-US" sz="2400" b="1">
                <a:solidFill>
                  <a:schemeClr val="bg1"/>
                </a:solidFill>
                <a:latin typeface="+mj-lt"/>
                <a:cs typeface="Times New Roman"/>
              </a:rPr>
              <a:t>Service</a:t>
            </a:r>
            <a:r>
              <a:rPr lang="en-US" sz="2400">
                <a:solidFill>
                  <a:schemeClr val="bg1"/>
                </a:solidFill>
                <a:latin typeface="+mj-lt"/>
                <a:cs typeface="Times New Roman"/>
              </a:rPr>
              <a:t> </a:t>
            </a:r>
            <a:r>
              <a:rPr lang="en-US" sz="2400" b="1">
                <a:solidFill>
                  <a:schemeClr val="bg1"/>
                </a:solidFill>
                <a:latin typeface="+mj-lt"/>
                <a:cs typeface="Times New Roman"/>
              </a:rPr>
              <a:t>Overview </a:t>
            </a:r>
          </a:p>
        </p:txBody>
      </p:sp>
      <p:pic>
        <p:nvPicPr>
          <p:cNvPr id="5" name="Content Placeholder 5" descr="A group of women holding green bags">
            <a:extLst>
              <a:ext uri="{FF2B5EF4-FFF2-40B4-BE49-F238E27FC236}">
                <a16:creationId xmlns:a16="http://schemas.microsoft.com/office/drawing/2014/main" id="{26A3CDE9-B0C6-4095-21BE-70AB54D50301}"/>
              </a:ext>
            </a:extLst>
          </p:cNvPr>
          <p:cNvPicPr>
            <a:picLocks noGrp="1" noChangeAspect="1"/>
          </p:cNvPicPr>
          <p:nvPr>
            <p:ph idx="1"/>
          </p:nvPr>
        </p:nvPicPr>
        <p:blipFill rotWithShape="1">
          <a:blip r:embed="rId4"/>
          <a:srcRect l="27639"/>
          <a:stretch/>
        </p:blipFill>
        <p:spPr>
          <a:xfrm rot="5400000">
            <a:off x="10099010" y="4840560"/>
            <a:ext cx="1859883" cy="1997198"/>
          </a:xfrm>
        </p:spPr>
      </p:pic>
      <p:pic>
        <p:nvPicPr>
          <p:cNvPr id="11" name="Content Placeholder 10" descr="A group of people standing together">
            <a:extLst>
              <a:ext uri="{FF2B5EF4-FFF2-40B4-BE49-F238E27FC236}">
                <a16:creationId xmlns:a16="http://schemas.microsoft.com/office/drawing/2014/main" id="{AD31E07A-0025-4E91-0AB8-14FB4D65A21D}"/>
              </a:ext>
            </a:extLst>
          </p:cNvPr>
          <p:cNvPicPr>
            <a:picLocks noChangeAspect="1"/>
          </p:cNvPicPr>
          <p:nvPr/>
        </p:nvPicPr>
        <p:blipFill rotWithShape="1">
          <a:blip r:embed="rId5"/>
          <a:srcRect l="14869" t="14578" r="12917" b="1567"/>
          <a:stretch/>
        </p:blipFill>
        <p:spPr bwMode="auto">
          <a:xfrm>
            <a:off x="10030351" y="2823097"/>
            <a:ext cx="2015170" cy="2087204"/>
          </a:xfrm>
          <a:prstGeom prst="rect">
            <a:avLst/>
          </a:prstGeom>
          <a:noFill/>
          <a:ln w="9525">
            <a:noFill/>
            <a:miter lim="800000"/>
            <a:headEnd/>
            <a:tailEnd/>
          </a:ln>
        </p:spPr>
      </p:pic>
      <p:pic>
        <p:nvPicPr>
          <p:cNvPr id="12" name="Picture 11" descr="A group of people posing for a photo">
            <a:extLst>
              <a:ext uri="{FF2B5EF4-FFF2-40B4-BE49-F238E27FC236}">
                <a16:creationId xmlns:a16="http://schemas.microsoft.com/office/drawing/2014/main" id="{663DF62C-9CAB-4328-C041-43E82634B01B}"/>
              </a:ext>
            </a:extLst>
          </p:cNvPr>
          <p:cNvPicPr>
            <a:picLocks noChangeAspect="1"/>
          </p:cNvPicPr>
          <p:nvPr/>
        </p:nvPicPr>
        <p:blipFill rotWithShape="1">
          <a:blip r:embed="rId6"/>
          <a:srcRect l="22395" t="4596" r="15714" b="6490"/>
          <a:stretch/>
        </p:blipFill>
        <p:spPr>
          <a:xfrm>
            <a:off x="95827" y="1406534"/>
            <a:ext cx="2027593" cy="1570049"/>
          </a:xfrm>
          <a:prstGeom prst="rect">
            <a:avLst/>
          </a:prstGeom>
        </p:spPr>
      </p:pic>
      <p:pic>
        <p:nvPicPr>
          <p:cNvPr id="16" name="Picture 15" descr="A person wearing a mask and gloves sitting at a table with a child">
            <a:extLst>
              <a:ext uri="{FF2B5EF4-FFF2-40B4-BE49-F238E27FC236}">
                <a16:creationId xmlns:a16="http://schemas.microsoft.com/office/drawing/2014/main" id="{5C55079A-BAA4-0E6C-9343-D0DC7A8AC61B}"/>
              </a:ext>
            </a:extLst>
          </p:cNvPr>
          <p:cNvPicPr>
            <a:picLocks noChangeAspect="1"/>
          </p:cNvPicPr>
          <p:nvPr/>
        </p:nvPicPr>
        <p:blipFill>
          <a:blip r:embed="rId7"/>
          <a:stretch>
            <a:fillRect/>
          </a:stretch>
        </p:blipFill>
        <p:spPr>
          <a:xfrm>
            <a:off x="139047" y="2930697"/>
            <a:ext cx="1984372" cy="2029319"/>
          </a:xfrm>
          <a:prstGeom prst="rect">
            <a:avLst/>
          </a:prstGeom>
        </p:spPr>
      </p:pic>
      <p:pic>
        <p:nvPicPr>
          <p:cNvPr id="17" name="Content Placeholder 5" descr="A group of people standing in front of a bus">
            <a:extLst>
              <a:ext uri="{FF2B5EF4-FFF2-40B4-BE49-F238E27FC236}">
                <a16:creationId xmlns:a16="http://schemas.microsoft.com/office/drawing/2014/main" id="{7C6236F0-ACE4-AF3A-8F1C-E2953F12C457}"/>
              </a:ext>
            </a:extLst>
          </p:cNvPr>
          <p:cNvPicPr>
            <a:picLocks noChangeAspect="1"/>
          </p:cNvPicPr>
          <p:nvPr/>
        </p:nvPicPr>
        <p:blipFill rotWithShape="1">
          <a:blip r:embed="rId8"/>
          <a:srcRect l="2067" t="-1" r="2036" b="27810"/>
          <a:stretch/>
        </p:blipFill>
        <p:spPr bwMode="auto">
          <a:xfrm>
            <a:off x="139049" y="4961083"/>
            <a:ext cx="1984371" cy="183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preview">
            <a:extLst>
              <a:ext uri="{FF2B5EF4-FFF2-40B4-BE49-F238E27FC236}">
                <a16:creationId xmlns:a16="http://schemas.microsoft.com/office/drawing/2014/main" id="{0E0D5E44-7633-D33E-9AC4-4ACD1422E3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2449" y="1343034"/>
            <a:ext cx="2051172" cy="148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305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F071-1D98-948A-9A59-4375CE3035BD}"/>
              </a:ext>
            </a:extLst>
          </p:cNvPr>
          <p:cNvSpPr>
            <a:spLocks noGrp="1"/>
          </p:cNvSpPr>
          <p:nvPr>
            <p:ph type="title"/>
          </p:nvPr>
        </p:nvSpPr>
        <p:spPr/>
        <p:txBody>
          <a:bodyPr/>
          <a:lstStyle/>
          <a:p>
            <a:r>
              <a:rPr lang="en-US"/>
              <a:t>What led us here?</a:t>
            </a:r>
          </a:p>
        </p:txBody>
      </p:sp>
      <p:pic>
        <p:nvPicPr>
          <p:cNvPr id="4" name="Picture 3" descr="A close up of a virus&#10;&#10;Description automatically generated">
            <a:extLst>
              <a:ext uri="{FF2B5EF4-FFF2-40B4-BE49-F238E27FC236}">
                <a16:creationId xmlns:a16="http://schemas.microsoft.com/office/drawing/2014/main" id="{EE3C54B3-E8D7-23D4-8977-BD47ED9B7F1A}"/>
              </a:ext>
            </a:extLst>
          </p:cNvPr>
          <p:cNvPicPr>
            <a:picLocks noChangeAspect="1"/>
          </p:cNvPicPr>
          <p:nvPr/>
        </p:nvPicPr>
        <p:blipFill>
          <a:blip r:embed="rId2"/>
          <a:stretch>
            <a:fillRect/>
          </a:stretch>
        </p:blipFill>
        <p:spPr>
          <a:xfrm>
            <a:off x="7625364" y="5043273"/>
            <a:ext cx="2409825" cy="1612900"/>
          </a:xfrm>
          <a:prstGeom prst="rect">
            <a:avLst/>
          </a:prstGeom>
        </p:spPr>
      </p:pic>
      <p:pic>
        <p:nvPicPr>
          <p:cNvPr id="5" name="Picture 4" descr="A close up of text&#10;&#10;Description automatically generated">
            <a:extLst>
              <a:ext uri="{FF2B5EF4-FFF2-40B4-BE49-F238E27FC236}">
                <a16:creationId xmlns:a16="http://schemas.microsoft.com/office/drawing/2014/main" id="{4514427F-4478-F61E-1E09-873EB6EF5AC8}"/>
              </a:ext>
            </a:extLst>
          </p:cNvPr>
          <p:cNvPicPr>
            <a:picLocks noChangeAspect="1"/>
          </p:cNvPicPr>
          <p:nvPr/>
        </p:nvPicPr>
        <p:blipFill>
          <a:blip r:embed="rId3"/>
          <a:stretch>
            <a:fillRect/>
          </a:stretch>
        </p:blipFill>
        <p:spPr>
          <a:xfrm>
            <a:off x="5465763" y="1533525"/>
            <a:ext cx="5667375" cy="1619250"/>
          </a:xfrm>
          <a:prstGeom prst="rect">
            <a:avLst/>
          </a:prstGeom>
        </p:spPr>
      </p:pic>
      <p:pic>
        <p:nvPicPr>
          <p:cNvPr id="12" name="Picture 11" descr="A red and blue text&#10;&#10;Description automatically generated">
            <a:extLst>
              <a:ext uri="{FF2B5EF4-FFF2-40B4-BE49-F238E27FC236}">
                <a16:creationId xmlns:a16="http://schemas.microsoft.com/office/drawing/2014/main" id="{2C76A285-0BAE-873B-5F2F-081CE6F6E7E4}"/>
              </a:ext>
            </a:extLst>
          </p:cNvPr>
          <p:cNvPicPr>
            <a:picLocks noChangeAspect="1"/>
          </p:cNvPicPr>
          <p:nvPr/>
        </p:nvPicPr>
        <p:blipFill>
          <a:blip r:embed="rId4"/>
          <a:stretch>
            <a:fillRect/>
          </a:stretch>
        </p:blipFill>
        <p:spPr>
          <a:xfrm>
            <a:off x="6089650" y="3297238"/>
            <a:ext cx="4597400" cy="1622425"/>
          </a:xfrm>
          <a:prstGeom prst="rect">
            <a:avLst/>
          </a:prstGeom>
        </p:spPr>
      </p:pic>
      <p:sp>
        <p:nvSpPr>
          <p:cNvPr id="14" name="Content Placeholder 13">
            <a:extLst>
              <a:ext uri="{FF2B5EF4-FFF2-40B4-BE49-F238E27FC236}">
                <a16:creationId xmlns:a16="http://schemas.microsoft.com/office/drawing/2014/main" id="{221982EF-248F-082E-2D1D-A22D0BC3A35C}"/>
              </a:ext>
            </a:extLst>
          </p:cNvPr>
          <p:cNvSpPr>
            <a:spLocks noGrp="1"/>
          </p:cNvSpPr>
          <p:nvPr>
            <p:ph idx="1"/>
          </p:nvPr>
        </p:nvSpPr>
        <p:spPr>
          <a:xfrm>
            <a:off x="635000" y="1689101"/>
            <a:ext cx="4826000" cy="4564063"/>
          </a:xfrm>
        </p:spPr>
        <p:txBody>
          <a:bodyPr/>
          <a:lstStyle/>
          <a:p>
            <a:pPr>
              <a:spcBef>
                <a:spcPts val="0"/>
              </a:spcBef>
              <a:spcAft>
                <a:spcPts val="0"/>
              </a:spcAft>
              <a:buFont typeface="Arial,Sans-Serif"/>
            </a:pPr>
            <a:r>
              <a:rPr lang="en-US" sz="2400" b="0">
                <a:solidFill>
                  <a:schemeClr val="bg2">
                    <a:lumMod val="50000"/>
                  </a:schemeClr>
                </a:solidFill>
                <a:cs typeface="Arial"/>
              </a:rPr>
              <a:t>Shift from congregate living to scattered sites</a:t>
            </a:r>
          </a:p>
          <a:p>
            <a:pPr marL="0" indent="0">
              <a:spcBef>
                <a:spcPts val="0"/>
              </a:spcBef>
              <a:spcAft>
                <a:spcPts val="0"/>
              </a:spcAft>
              <a:buNone/>
            </a:pPr>
            <a:endParaRPr lang="en-US" sz="2400" b="0">
              <a:solidFill>
                <a:schemeClr val="bg2">
                  <a:lumMod val="50000"/>
                </a:schemeClr>
              </a:solidFill>
              <a:cs typeface="Arial"/>
            </a:endParaRPr>
          </a:p>
          <a:p>
            <a:pPr>
              <a:spcBef>
                <a:spcPts val="0"/>
              </a:spcBef>
              <a:spcAft>
                <a:spcPts val="0"/>
              </a:spcAft>
              <a:buFont typeface="Arial,Sans-Serif"/>
            </a:pPr>
            <a:r>
              <a:rPr lang="en-US" sz="2400" b="0">
                <a:solidFill>
                  <a:schemeClr val="bg2">
                    <a:lumMod val="50000"/>
                  </a:schemeClr>
                </a:solidFill>
                <a:cs typeface="Arial"/>
              </a:rPr>
              <a:t>COVID-19 pandemic</a:t>
            </a:r>
          </a:p>
          <a:p>
            <a:pPr marL="0" indent="0">
              <a:spcBef>
                <a:spcPts val="0"/>
              </a:spcBef>
              <a:spcAft>
                <a:spcPts val="0"/>
              </a:spcAft>
              <a:buNone/>
            </a:pPr>
            <a:endParaRPr lang="en-US" sz="2400" b="0">
              <a:solidFill>
                <a:schemeClr val="bg2">
                  <a:lumMod val="50000"/>
                </a:schemeClr>
              </a:solidFill>
              <a:cs typeface="Arial"/>
            </a:endParaRPr>
          </a:p>
          <a:p>
            <a:pPr>
              <a:spcBef>
                <a:spcPts val="0"/>
              </a:spcBef>
              <a:spcAft>
                <a:spcPts val="0"/>
              </a:spcAft>
              <a:buFont typeface="Arial,Sans-Serif"/>
            </a:pPr>
            <a:r>
              <a:rPr lang="en-US" sz="2400" b="0">
                <a:solidFill>
                  <a:schemeClr val="bg2">
                    <a:lumMod val="50000"/>
                  </a:schemeClr>
                </a:solidFill>
                <a:cs typeface="Arial"/>
              </a:rPr>
              <a:t>Examining our model</a:t>
            </a:r>
          </a:p>
          <a:p>
            <a:pPr marL="800100" lvl="1">
              <a:spcBef>
                <a:spcPts val="0"/>
              </a:spcBef>
              <a:spcAft>
                <a:spcPts val="0"/>
              </a:spcAft>
              <a:buFont typeface="Courier New,monospace"/>
              <a:buChar char="o"/>
            </a:pPr>
            <a:r>
              <a:rPr lang="en-US" sz="2400">
                <a:solidFill>
                  <a:schemeClr val="bg2">
                    <a:lumMod val="50000"/>
                  </a:schemeClr>
                </a:solidFill>
                <a:latin typeface="Arial"/>
                <a:cs typeface="Arial"/>
              </a:rPr>
              <a:t>Increase access</a:t>
            </a:r>
          </a:p>
          <a:p>
            <a:pPr marL="800100" lvl="1">
              <a:spcBef>
                <a:spcPts val="0"/>
              </a:spcBef>
              <a:spcAft>
                <a:spcPts val="0"/>
              </a:spcAft>
              <a:buFont typeface="Courier New,monospace"/>
              <a:buChar char="o"/>
            </a:pPr>
            <a:r>
              <a:rPr lang="en-US" sz="2400">
                <a:solidFill>
                  <a:schemeClr val="bg2">
                    <a:lumMod val="50000"/>
                  </a:schemeClr>
                </a:solidFill>
                <a:latin typeface="Arial"/>
                <a:cs typeface="Arial"/>
              </a:rPr>
              <a:t>Expand reach</a:t>
            </a:r>
          </a:p>
          <a:p>
            <a:pPr marL="800100" lvl="1">
              <a:spcBef>
                <a:spcPts val="0"/>
              </a:spcBef>
              <a:spcAft>
                <a:spcPts val="0"/>
              </a:spcAft>
              <a:buFont typeface="Courier New,monospace"/>
              <a:buChar char="o"/>
            </a:pPr>
            <a:r>
              <a:rPr lang="en-US" sz="2400">
                <a:solidFill>
                  <a:schemeClr val="bg2">
                    <a:lumMod val="50000"/>
                  </a:schemeClr>
                </a:solidFill>
                <a:latin typeface="Arial"/>
                <a:cs typeface="Arial"/>
              </a:rPr>
              <a:t>Guarantee quality care</a:t>
            </a:r>
          </a:p>
        </p:txBody>
      </p:sp>
    </p:spTree>
    <p:extLst>
      <p:ext uri="{BB962C8B-B14F-4D97-AF65-F5344CB8AC3E}">
        <p14:creationId xmlns:p14="http://schemas.microsoft.com/office/powerpoint/2010/main" val="1631701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7E8E-359A-0716-6FBC-3BB958A91031}"/>
              </a:ext>
            </a:extLst>
          </p:cNvPr>
          <p:cNvSpPr>
            <a:spLocks noGrp="1"/>
          </p:cNvSpPr>
          <p:nvPr>
            <p:ph type="title"/>
          </p:nvPr>
        </p:nvSpPr>
        <p:spPr/>
        <p:txBody>
          <a:bodyPr/>
          <a:lstStyle/>
          <a:p>
            <a:r>
              <a:rPr lang="en-US">
                <a:cs typeface="Arial"/>
              </a:rPr>
              <a:t>Dallas &amp; Collin Counties Point in Time Count 2024</a:t>
            </a:r>
            <a:endParaRPr lang="en-US"/>
          </a:p>
        </p:txBody>
      </p:sp>
      <p:pic>
        <p:nvPicPr>
          <p:cNvPr id="7" name="Picture 6">
            <a:extLst>
              <a:ext uri="{FF2B5EF4-FFF2-40B4-BE49-F238E27FC236}">
                <a16:creationId xmlns:a16="http://schemas.microsoft.com/office/drawing/2014/main" id="{AFA48337-3B29-27FD-1647-82981F1277F8}"/>
              </a:ext>
            </a:extLst>
          </p:cNvPr>
          <p:cNvPicPr>
            <a:picLocks noChangeAspect="1"/>
          </p:cNvPicPr>
          <p:nvPr/>
        </p:nvPicPr>
        <p:blipFill>
          <a:blip r:embed="rId3"/>
          <a:stretch>
            <a:fillRect/>
          </a:stretch>
        </p:blipFill>
        <p:spPr>
          <a:xfrm>
            <a:off x="1318054" y="1394244"/>
            <a:ext cx="8629136" cy="4522593"/>
          </a:xfrm>
          <a:prstGeom prst="rect">
            <a:avLst/>
          </a:prstGeom>
        </p:spPr>
      </p:pic>
      <p:sp>
        <p:nvSpPr>
          <p:cNvPr id="4" name="Content Placeholder 3">
            <a:extLst>
              <a:ext uri="{FF2B5EF4-FFF2-40B4-BE49-F238E27FC236}">
                <a16:creationId xmlns:a16="http://schemas.microsoft.com/office/drawing/2014/main" id="{2B6458AD-C57A-B004-73A7-4BFB91364104}"/>
              </a:ext>
            </a:extLst>
          </p:cNvPr>
          <p:cNvSpPr>
            <a:spLocks noGrp="1"/>
          </p:cNvSpPr>
          <p:nvPr>
            <p:ph idx="1"/>
          </p:nvPr>
        </p:nvSpPr>
        <p:spPr>
          <a:xfrm>
            <a:off x="1076411" y="6110417"/>
            <a:ext cx="11004379" cy="468828"/>
          </a:xfrm>
        </p:spPr>
        <p:txBody>
          <a:bodyPr/>
          <a:lstStyle/>
          <a:p>
            <a:pPr marL="0" indent="0">
              <a:buNone/>
            </a:pPr>
            <a:r>
              <a:rPr lang="en-US" sz="1600" b="0">
                <a:solidFill>
                  <a:schemeClr val="tx1"/>
                </a:solidFill>
                <a:ea typeface="+mn-lt"/>
                <a:cs typeface="+mn-lt"/>
              </a:rPr>
              <a:t>Source: 2024 Housing Forward State of Homelessness: https://housingforwardntx.org/wp-content/uploads/2024/04/2024-SOHA-Presentation-SLIDES.pdf</a:t>
            </a:r>
            <a:endParaRPr lang="en-US" sz="1600">
              <a:solidFill>
                <a:schemeClr val="tx1"/>
              </a:solidFill>
            </a:endParaRPr>
          </a:p>
        </p:txBody>
      </p:sp>
    </p:spTree>
    <p:extLst>
      <p:ext uri="{BB962C8B-B14F-4D97-AF65-F5344CB8AC3E}">
        <p14:creationId xmlns:p14="http://schemas.microsoft.com/office/powerpoint/2010/main" val="1894240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639D-914F-04C0-04B4-5904ADB1A097}"/>
              </a:ext>
            </a:extLst>
          </p:cNvPr>
          <p:cNvSpPr>
            <a:spLocks noGrp="1"/>
          </p:cNvSpPr>
          <p:nvPr>
            <p:ph type="title"/>
          </p:nvPr>
        </p:nvSpPr>
        <p:spPr>
          <a:xfrm>
            <a:off x="3959441" y="274638"/>
            <a:ext cx="7318159" cy="639762"/>
          </a:xfrm>
        </p:spPr>
        <p:txBody>
          <a:bodyPr/>
          <a:lstStyle/>
          <a:p>
            <a:r>
              <a:rPr lang="en-US"/>
              <a:t>Remote Tele Physical Examination Transmission</a:t>
            </a:r>
            <a:br>
              <a:rPr lang="en-US"/>
            </a:br>
            <a:r>
              <a:rPr lang="en-US"/>
              <a:t>Adoption, Study, Innovation</a:t>
            </a:r>
          </a:p>
        </p:txBody>
      </p:sp>
      <p:graphicFrame>
        <p:nvGraphicFramePr>
          <p:cNvPr id="5" name="Content Placeholder 4">
            <a:extLst>
              <a:ext uri="{FF2B5EF4-FFF2-40B4-BE49-F238E27FC236}">
                <a16:creationId xmlns:a16="http://schemas.microsoft.com/office/drawing/2014/main" id="{E34F0BFB-10BD-65CF-2D19-7219F3571F17}"/>
              </a:ext>
            </a:extLst>
          </p:cNvPr>
          <p:cNvGraphicFramePr>
            <a:graphicFrameLocks noGrp="1"/>
          </p:cNvGraphicFramePr>
          <p:nvPr>
            <p:ph idx="1"/>
            <p:extLst>
              <p:ext uri="{D42A27DB-BD31-4B8C-83A1-F6EECF244321}">
                <p14:modId xmlns:p14="http://schemas.microsoft.com/office/powerpoint/2010/main" val="1634165184"/>
              </p:ext>
            </p:extLst>
          </p:nvPr>
        </p:nvGraphicFramePr>
        <p:xfrm>
          <a:off x="1117600" y="1600200"/>
          <a:ext cx="101600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Lights On with solid fill">
            <a:extLst>
              <a:ext uri="{FF2B5EF4-FFF2-40B4-BE49-F238E27FC236}">
                <a16:creationId xmlns:a16="http://schemas.microsoft.com/office/drawing/2014/main" id="{3A53A591-4423-061F-3442-8AB603ECD8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78385" y="1782194"/>
            <a:ext cx="1074197" cy="1074197"/>
          </a:xfrm>
          <a:prstGeom prst="rect">
            <a:avLst/>
          </a:prstGeom>
        </p:spPr>
      </p:pic>
      <p:pic>
        <p:nvPicPr>
          <p:cNvPr id="13" name="Graphic 12" descr="Online meeting outline">
            <a:extLst>
              <a:ext uri="{FF2B5EF4-FFF2-40B4-BE49-F238E27FC236}">
                <a16:creationId xmlns:a16="http://schemas.microsoft.com/office/drawing/2014/main" id="{4A9E50C8-101E-74C4-F44F-13B1FD7840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8385" y="3417080"/>
            <a:ext cx="1074197" cy="1074197"/>
          </a:xfrm>
          <a:prstGeom prst="rect">
            <a:avLst/>
          </a:prstGeom>
        </p:spPr>
      </p:pic>
      <p:pic>
        <p:nvPicPr>
          <p:cNvPr id="15" name="Graphic 14" descr="Rating 3 Star with solid fill">
            <a:extLst>
              <a:ext uri="{FF2B5EF4-FFF2-40B4-BE49-F238E27FC236}">
                <a16:creationId xmlns:a16="http://schemas.microsoft.com/office/drawing/2014/main" id="{36EED0CC-2F7F-06B3-DBA9-63CDF4B662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08590" y="4933765"/>
            <a:ext cx="914400" cy="914400"/>
          </a:xfrm>
          <a:prstGeom prst="rect">
            <a:avLst/>
          </a:prstGeom>
        </p:spPr>
      </p:pic>
    </p:spTree>
    <p:extLst>
      <p:ext uri="{BB962C8B-B14F-4D97-AF65-F5344CB8AC3E}">
        <p14:creationId xmlns:p14="http://schemas.microsoft.com/office/powerpoint/2010/main" val="3467043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C0F2-1B39-1AAE-2667-1053B09FE8E0}"/>
              </a:ext>
            </a:extLst>
          </p:cNvPr>
          <p:cNvSpPr>
            <a:spLocks noGrp="1"/>
          </p:cNvSpPr>
          <p:nvPr>
            <p:ph type="title"/>
          </p:nvPr>
        </p:nvSpPr>
        <p:spPr>
          <a:xfrm>
            <a:off x="5198323" y="271757"/>
            <a:ext cx="6197600" cy="639762"/>
          </a:xfrm>
        </p:spPr>
        <p:txBody>
          <a:bodyPr/>
          <a:lstStyle/>
          <a:p>
            <a:r>
              <a:rPr lang="en-US">
                <a:cs typeface="Arial"/>
              </a:rPr>
              <a:t>Service Sites</a:t>
            </a:r>
            <a:endParaRPr lang="en-US"/>
          </a:p>
        </p:txBody>
      </p:sp>
      <p:pic>
        <p:nvPicPr>
          <p:cNvPr id="2052" name="Picture 4" descr="Image preview">
            <a:extLst>
              <a:ext uri="{FF2B5EF4-FFF2-40B4-BE49-F238E27FC236}">
                <a16:creationId xmlns:a16="http://schemas.microsoft.com/office/drawing/2014/main" id="{D755A563-CD78-3B70-4D52-3570DF6E45B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59654" y="2515649"/>
            <a:ext cx="3480358" cy="2945401"/>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46B2FD3-FE4C-9CE9-5FEF-E8BAED2BDD2E}"/>
              </a:ext>
            </a:extLst>
          </p:cNvPr>
          <p:cNvPicPr>
            <a:picLocks noGrp="1" noChangeAspect="1"/>
          </p:cNvPicPr>
          <p:nvPr>
            <p:ph sz="half" idx="2"/>
          </p:nvPr>
        </p:nvPicPr>
        <p:blipFill>
          <a:blip r:embed="rId3"/>
          <a:stretch>
            <a:fillRect/>
          </a:stretch>
        </p:blipFill>
        <p:spPr>
          <a:xfrm>
            <a:off x="4802235" y="2515648"/>
            <a:ext cx="3895725" cy="2945402"/>
          </a:xfrm>
          <a:prstGeom prst="rect">
            <a:avLst/>
          </a:prstGeom>
          <a:ln w="38100" cap="sq">
            <a:noFill/>
            <a:prstDash val="solid"/>
            <a:miter lim="800000"/>
          </a:ln>
          <a:effectLst/>
        </p:spPr>
      </p:pic>
      <p:sp>
        <p:nvSpPr>
          <p:cNvPr id="7" name="Content Placeholder 2">
            <a:extLst>
              <a:ext uri="{FF2B5EF4-FFF2-40B4-BE49-F238E27FC236}">
                <a16:creationId xmlns:a16="http://schemas.microsoft.com/office/drawing/2014/main" id="{C2899E87-15B6-8B3F-90D2-9A1C5106A370}"/>
              </a:ext>
            </a:extLst>
          </p:cNvPr>
          <p:cNvSpPr txBox="1">
            <a:spLocks/>
          </p:cNvSpPr>
          <p:nvPr/>
        </p:nvSpPr>
        <p:spPr bwMode="auto">
          <a:xfrm>
            <a:off x="339794" y="1718991"/>
            <a:ext cx="3843442" cy="35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b="1">
                <a:solidFill>
                  <a:schemeClr val="accent1"/>
                </a:solidFill>
                <a:latin typeface="+mn-lt"/>
                <a:ea typeface="+mn-ea"/>
                <a:cs typeface="+mn-cs"/>
              </a:defRPr>
            </a:lvl1pPr>
            <a:lvl2pPr marL="114300" indent="342900" algn="l" rtl="0" eaLnBrk="1" fontAlgn="base" hangingPunct="1">
              <a:spcBef>
                <a:spcPct val="20000"/>
              </a:spcBef>
              <a:spcAft>
                <a:spcPct val="0"/>
              </a:spcAft>
              <a:buChar char="–"/>
              <a:defRPr sz="2400">
                <a:solidFill>
                  <a:schemeClr val="tx1"/>
                </a:solidFill>
                <a:latin typeface="Times New Roman" pitchFamily="18" charset="0"/>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Font typeface="Arial" charset="0"/>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buNone/>
            </a:pPr>
            <a:r>
              <a:rPr lang="en-US" sz="2000" b="0" kern="0">
                <a:solidFill>
                  <a:srgbClr val="474D52"/>
                </a:solidFill>
                <a:latin typeface="Arial"/>
                <a:cs typeface="Calibri"/>
              </a:rPr>
              <a:t>Dallas County Deflection Center</a:t>
            </a:r>
          </a:p>
          <a:p>
            <a:pPr lvl="1" indent="0">
              <a:buFontTx/>
              <a:buNone/>
            </a:pPr>
            <a:endParaRPr lang="en-US" sz="1400" kern="0">
              <a:solidFill>
                <a:srgbClr val="474D52"/>
              </a:solidFill>
              <a:cs typeface="Times New Roman" panose="02020603050405020304" pitchFamily="18" charset="0"/>
            </a:endParaRPr>
          </a:p>
          <a:p>
            <a:pPr lvl="1"/>
            <a:endParaRPr lang="en-US" sz="1400" kern="0">
              <a:solidFill>
                <a:srgbClr val="474D52"/>
              </a:solidFill>
              <a:cs typeface="Times New Roman" panose="02020603050405020304" pitchFamily="18" charset="0"/>
            </a:endParaRPr>
          </a:p>
          <a:p>
            <a:pPr marL="0" indent="0">
              <a:buFontTx/>
              <a:buNone/>
            </a:pPr>
            <a:endParaRPr lang="en-US" kern="0">
              <a:solidFill>
                <a:srgbClr val="474D52"/>
              </a:solidFill>
              <a:cs typeface="Arial"/>
            </a:endParaRPr>
          </a:p>
        </p:txBody>
      </p:sp>
      <p:sp>
        <p:nvSpPr>
          <p:cNvPr id="8" name="Content Placeholder 2">
            <a:extLst>
              <a:ext uri="{FF2B5EF4-FFF2-40B4-BE49-F238E27FC236}">
                <a16:creationId xmlns:a16="http://schemas.microsoft.com/office/drawing/2014/main" id="{E599B8FF-9931-5738-45C1-7030C4FAB9DC}"/>
              </a:ext>
            </a:extLst>
          </p:cNvPr>
          <p:cNvSpPr txBox="1">
            <a:spLocks/>
          </p:cNvSpPr>
          <p:nvPr/>
        </p:nvSpPr>
        <p:spPr bwMode="auto">
          <a:xfrm>
            <a:off x="4498073" y="1716244"/>
            <a:ext cx="4369633" cy="35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b="1">
                <a:solidFill>
                  <a:schemeClr val="accent1"/>
                </a:solidFill>
                <a:latin typeface="+mn-lt"/>
                <a:ea typeface="+mn-ea"/>
                <a:cs typeface="+mn-cs"/>
              </a:defRPr>
            </a:lvl1pPr>
            <a:lvl2pPr marL="114300" indent="342900" algn="l" rtl="0" eaLnBrk="1" fontAlgn="base" hangingPunct="1">
              <a:spcBef>
                <a:spcPct val="20000"/>
              </a:spcBef>
              <a:spcAft>
                <a:spcPct val="0"/>
              </a:spcAft>
              <a:buChar char="–"/>
              <a:defRPr sz="2400">
                <a:solidFill>
                  <a:schemeClr val="tx1"/>
                </a:solidFill>
                <a:latin typeface="Times New Roman" pitchFamily="18" charset="0"/>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Font typeface="Arial" charset="0"/>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lgn="ctr">
              <a:buNone/>
            </a:pPr>
            <a:r>
              <a:rPr lang="en-US" sz="2000" b="0" kern="0">
                <a:solidFill>
                  <a:srgbClr val="474D52"/>
                </a:solidFill>
                <a:latin typeface="Arial"/>
                <a:cs typeface="Calibri"/>
              </a:rPr>
              <a:t>HOMES Outreach Van purchased 2022</a:t>
            </a:r>
            <a:endParaRPr lang="en-US" sz="2000"/>
          </a:p>
          <a:p>
            <a:pPr lvl="1" indent="0">
              <a:buFontTx/>
              <a:buNone/>
            </a:pPr>
            <a:endParaRPr lang="en-US" sz="1400" kern="0">
              <a:solidFill>
                <a:srgbClr val="474D52"/>
              </a:solidFill>
              <a:cs typeface="Times New Roman" panose="02020603050405020304" pitchFamily="18" charset="0"/>
            </a:endParaRPr>
          </a:p>
          <a:p>
            <a:pPr lvl="1"/>
            <a:endParaRPr lang="en-US" sz="1400" kern="0">
              <a:solidFill>
                <a:srgbClr val="474D52"/>
              </a:solidFill>
              <a:cs typeface="Times New Roman" panose="02020603050405020304" pitchFamily="18" charset="0"/>
            </a:endParaRPr>
          </a:p>
          <a:p>
            <a:pPr marL="0" indent="0">
              <a:buFontTx/>
              <a:buNone/>
            </a:pPr>
            <a:endParaRPr lang="en-US" kern="0">
              <a:solidFill>
                <a:srgbClr val="474D52"/>
              </a:solidFill>
              <a:cs typeface="Arial"/>
            </a:endParaRPr>
          </a:p>
        </p:txBody>
      </p:sp>
      <p:sp>
        <p:nvSpPr>
          <p:cNvPr id="3" name="Content Placeholder 2">
            <a:extLst>
              <a:ext uri="{FF2B5EF4-FFF2-40B4-BE49-F238E27FC236}">
                <a16:creationId xmlns:a16="http://schemas.microsoft.com/office/drawing/2014/main" id="{0B1BF2E6-1641-BA4B-A0F8-0CEBF51F83D2}"/>
              </a:ext>
            </a:extLst>
          </p:cNvPr>
          <p:cNvSpPr txBox="1">
            <a:spLocks/>
          </p:cNvSpPr>
          <p:nvPr/>
        </p:nvSpPr>
        <p:spPr bwMode="auto">
          <a:xfrm>
            <a:off x="1269639" y="5960790"/>
            <a:ext cx="10122733" cy="46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b="1">
                <a:solidFill>
                  <a:schemeClr val="accent1"/>
                </a:solidFill>
                <a:latin typeface="+mn-lt"/>
                <a:ea typeface="+mn-ea"/>
                <a:cs typeface="+mn-cs"/>
              </a:defRPr>
            </a:lvl1pPr>
            <a:lvl2pPr marL="114300" indent="342900" algn="l" rtl="0" eaLnBrk="1" fontAlgn="base" hangingPunct="1">
              <a:spcBef>
                <a:spcPct val="20000"/>
              </a:spcBef>
              <a:spcAft>
                <a:spcPct val="0"/>
              </a:spcAft>
              <a:buChar char="–"/>
              <a:defRPr sz="2400">
                <a:solidFill>
                  <a:schemeClr val="tx1"/>
                </a:solidFill>
                <a:latin typeface="Times New Roman" pitchFamily="18" charset="0"/>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Font typeface="Arial" charset="0"/>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buNone/>
            </a:pPr>
            <a:r>
              <a:rPr lang="en-US" sz="2400" b="0" kern="0">
                <a:solidFill>
                  <a:srgbClr val="474D52"/>
                </a:solidFill>
                <a:latin typeface="Arial"/>
                <a:cs typeface="Calibri"/>
              </a:rPr>
              <a:t>Since April 2022, added 2-3 telehealth sessions to our weekly schedule</a:t>
            </a:r>
          </a:p>
          <a:p>
            <a:pPr lvl="1" indent="0">
              <a:buFontTx/>
              <a:buNone/>
            </a:pPr>
            <a:endParaRPr lang="en-US" sz="1400" kern="0">
              <a:solidFill>
                <a:srgbClr val="474D52"/>
              </a:solidFill>
              <a:cs typeface="Times New Roman" panose="02020603050405020304" pitchFamily="18" charset="0"/>
            </a:endParaRPr>
          </a:p>
          <a:p>
            <a:pPr lvl="1"/>
            <a:endParaRPr lang="en-US" sz="1400" kern="0">
              <a:solidFill>
                <a:srgbClr val="474D52"/>
              </a:solidFill>
              <a:cs typeface="Times New Roman" panose="02020603050405020304" pitchFamily="18" charset="0"/>
            </a:endParaRPr>
          </a:p>
          <a:p>
            <a:pPr marL="0" indent="0">
              <a:buFontTx/>
              <a:buNone/>
            </a:pPr>
            <a:endParaRPr lang="en-US" kern="0">
              <a:solidFill>
                <a:srgbClr val="474D52"/>
              </a:solidFill>
              <a:cs typeface="Arial"/>
            </a:endParaRPr>
          </a:p>
        </p:txBody>
      </p:sp>
      <p:sp>
        <p:nvSpPr>
          <p:cNvPr id="4" name="Content Placeholder 2">
            <a:extLst>
              <a:ext uri="{FF2B5EF4-FFF2-40B4-BE49-F238E27FC236}">
                <a16:creationId xmlns:a16="http://schemas.microsoft.com/office/drawing/2014/main" id="{2F6F68DE-3398-86D8-3FB8-1975CED3D846}"/>
              </a:ext>
            </a:extLst>
          </p:cNvPr>
          <p:cNvSpPr txBox="1">
            <a:spLocks/>
          </p:cNvSpPr>
          <p:nvPr/>
        </p:nvSpPr>
        <p:spPr bwMode="auto">
          <a:xfrm>
            <a:off x="9284600" y="5161032"/>
            <a:ext cx="3010733" cy="46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b="1">
                <a:solidFill>
                  <a:schemeClr val="accent1"/>
                </a:solidFill>
                <a:latin typeface="+mn-lt"/>
                <a:ea typeface="+mn-ea"/>
                <a:cs typeface="+mn-cs"/>
              </a:defRPr>
            </a:lvl1pPr>
            <a:lvl2pPr marL="114300" indent="342900" algn="l" rtl="0" eaLnBrk="1" fontAlgn="base" hangingPunct="1">
              <a:spcBef>
                <a:spcPct val="20000"/>
              </a:spcBef>
              <a:spcAft>
                <a:spcPct val="0"/>
              </a:spcAft>
              <a:buChar char="–"/>
              <a:defRPr sz="2400">
                <a:solidFill>
                  <a:schemeClr val="tx1"/>
                </a:solidFill>
                <a:latin typeface="Times New Roman" pitchFamily="18" charset="0"/>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Font typeface="Arial" charset="0"/>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lgn="ctr">
              <a:buNone/>
            </a:pPr>
            <a:r>
              <a:rPr lang="en-US" sz="2000" b="0" kern="0">
                <a:solidFill>
                  <a:srgbClr val="474D52"/>
                </a:solidFill>
                <a:latin typeface="Arial"/>
                <a:cs typeface="Calibri"/>
              </a:rPr>
              <a:t>Current shelter partners</a:t>
            </a:r>
            <a:endParaRPr lang="en-US" sz="2000"/>
          </a:p>
          <a:p>
            <a:pPr lvl="1" indent="0">
              <a:buFontTx/>
              <a:buNone/>
            </a:pPr>
            <a:endParaRPr lang="en-US" sz="1400" kern="0">
              <a:solidFill>
                <a:srgbClr val="474D52"/>
              </a:solidFill>
              <a:cs typeface="Times New Roman" panose="02020603050405020304" pitchFamily="18" charset="0"/>
            </a:endParaRPr>
          </a:p>
          <a:p>
            <a:pPr lvl="1"/>
            <a:endParaRPr lang="en-US" sz="1400" kern="0">
              <a:solidFill>
                <a:srgbClr val="474D52"/>
              </a:solidFill>
              <a:cs typeface="Times New Roman" panose="02020603050405020304" pitchFamily="18" charset="0"/>
            </a:endParaRPr>
          </a:p>
          <a:p>
            <a:pPr marL="0" indent="0">
              <a:buFontTx/>
              <a:buNone/>
            </a:pPr>
            <a:endParaRPr lang="en-US" kern="0">
              <a:solidFill>
                <a:srgbClr val="474D52"/>
              </a:solidFill>
              <a:cs typeface="Arial"/>
            </a:endParaRPr>
          </a:p>
        </p:txBody>
      </p:sp>
      <p:sp>
        <p:nvSpPr>
          <p:cNvPr id="5" name="Content Placeholder 2">
            <a:extLst>
              <a:ext uri="{FF2B5EF4-FFF2-40B4-BE49-F238E27FC236}">
                <a16:creationId xmlns:a16="http://schemas.microsoft.com/office/drawing/2014/main" id="{D2F7A1AA-6BEB-DBE2-6859-FA7066668046}"/>
              </a:ext>
            </a:extLst>
          </p:cNvPr>
          <p:cNvSpPr txBox="1">
            <a:spLocks/>
          </p:cNvSpPr>
          <p:nvPr/>
        </p:nvSpPr>
        <p:spPr bwMode="auto">
          <a:xfrm>
            <a:off x="9140438" y="3679250"/>
            <a:ext cx="3000436" cy="75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b="1">
                <a:solidFill>
                  <a:schemeClr val="accent1"/>
                </a:solidFill>
                <a:latin typeface="+mn-lt"/>
                <a:ea typeface="+mn-ea"/>
                <a:cs typeface="+mn-cs"/>
              </a:defRPr>
            </a:lvl1pPr>
            <a:lvl2pPr marL="114300" indent="342900" algn="l" rtl="0" eaLnBrk="1" fontAlgn="base" hangingPunct="1">
              <a:spcBef>
                <a:spcPct val="20000"/>
              </a:spcBef>
              <a:spcAft>
                <a:spcPct val="0"/>
              </a:spcAft>
              <a:buChar char="–"/>
              <a:defRPr sz="2400">
                <a:solidFill>
                  <a:schemeClr val="tx1"/>
                </a:solidFill>
                <a:latin typeface="Times New Roman" pitchFamily="18" charset="0"/>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Font typeface="Arial" charset="0"/>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lgn="ctr">
              <a:buNone/>
            </a:pPr>
            <a:r>
              <a:rPr lang="en-US" sz="2000" b="0" kern="0">
                <a:solidFill>
                  <a:srgbClr val="474D52"/>
                </a:solidFill>
                <a:latin typeface="Arial"/>
                <a:cs typeface="Calibri"/>
              </a:rPr>
              <a:t>Grand Prairie Homeless Outreach Organization</a:t>
            </a:r>
            <a:endParaRPr lang="en-US" sz="2000" b="0" kern="0">
              <a:solidFill>
                <a:srgbClr val="474D52"/>
              </a:solidFill>
              <a:cs typeface="Calibri"/>
            </a:endParaRPr>
          </a:p>
          <a:p>
            <a:pPr lvl="1" indent="0">
              <a:buFontTx/>
              <a:buNone/>
            </a:pPr>
            <a:endParaRPr lang="en-US" sz="1400" kern="0">
              <a:solidFill>
                <a:srgbClr val="474D52"/>
              </a:solidFill>
              <a:cs typeface="Times New Roman" panose="02020603050405020304" pitchFamily="18" charset="0"/>
            </a:endParaRPr>
          </a:p>
          <a:p>
            <a:pPr lvl="1"/>
            <a:endParaRPr lang="en-US" sz="1400" kern="0">
              <a:solidFill>
                <a:srgbClr val="474D52"/>
              </a:solidFill>
              <a:cs typeface="Times New Roman" panose="02020603050405020304" pitchFamily="18" charset="0"/>
            </a:endParaRPr>
          </a:p>
          <a:p>
            <a:pPr marL="0" indent="0">
              <a:buFontTx/>
              <a:buNone/>
            </a:pPr>
            <a:endParaRPr lang="en-US" kern="0">
              <a:solidFill>
                <a:srgbClr val="474D52"/>
              </a:solidFill>
              <a:cs typeface="Arial"/>
            </a:endParaRPr>
          </a:p>
        </p:txBody>
      </p:sp>
      <p:sp>
        <p:nvSpPr>
          <p:cNvPr id="9" name="Content Placeholder 2">
            <a:extLst>
              <a:ext uri="{FF2B5EF4-FFF2-40B4-BE49-F238E27FC236}">
                <a16:creationId xmlns:a16="http://schemas.microsoft.com/office/drawing/2014/main" id="{FA3DA7F7-91D5-29CF-8AE1-630351300AE8}"/>
              </a:ext>
            </a:extLst>
          </p:cNvPr>
          <p:cNvSpPr txBox="1">
            <a:spLocks/>
          </p:cNvSpPr>
          <p:nvPr/>
        </p:nvSpPr>
        <p:spPr bwMode="auto">
          <a:xfrm>
            <a:off x="9171329" y="2721601"/>
            <a:ext cx="3000436" cy="75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b="1">
                <a:solidFill>
                  <a:schemeClr val="accent1"/>
                </a:solidFill>
                <a:latin typeface="+mn-lt"/>
                <a:ea typeface="+mn-ea"/>
                <a:cs typeface="+mn-cs"/>
              </a:defRPr>
            </a:lvl1pPr>
            <a:lvl2pPr marL="114300" indent="342900" algn="l" rtl="0" eaLnBrk="1" fontAlgn="base" hangingPunct="1">
              <a:spcBef>
                <a:spcPct val="20000"/>
              </a:spcBef>
              <a:spcAft>
                <a:spcPct val="0"/>
              </a:spcAft>
              <a:buChar char="–"/>
              <a:defRPr sz="2400">
                <a:solidFill>
                  <a:schemeClr val="tx1"/>
                </a:solidFill>
                <a:latin typeface="Times New Roman" pitchFamily="18" charset="0"/>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Font typeface="Arial" charset="0"/>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indent="0" algn="ctr">
              <a:buNone/>
            </a:pPr>
            <a:r>
              <a:rPr lang="en-US" sz="2000" b="0" kern="0">
                <a:solidFill>
                  <a:srgbClr val="474D52"/>
                </a:solidFill>
                <a:latin typeface="Arial"/>
                <a:cs typeface="Calibri"/>
              </a:rPr>
              <a:t>Encampment Decommissioning</a:t>
            </a:r>
            <a:endParaRPr lang="en-US" sz="2000" b="0" kern="0">
              <a:solidFill>
                <a:srgbClr val="474D52"/>
              </a:solidFill>
              <a:cs typeface="Calibri"/>
            </a:endParaRPr>
          </a:p>
          <a:p>
            <a:pPr lvl="1" indent="0">
              <a:buFontTx/>
              <a:buNone/>
            </a:pPr>
            <a:endParaRPr lang="en-US" sz="1400" kern="0">
              <a:solidFill>
                <a:srgbClr val="474D52"/>
              </a:solidFill>
              <a:cs typeface="Times New Roman" panose="02020603050405020304" pitchFamily="18" charset="0"/>
            </a:endParaRPr>
          </a:p>
          <a:p>
            <a:pPr lvl="1"/>
            <a:endParaRPr lang="en-US" sz="1400" kern="0">
              <a:solidFill>
                <a:srgbClr val="474D52"/>
              </a:solidFill>
              <a:cs typeface="Times New Roman" panose="02020603050405020304" pitchFamily="18" charset="0"/>
            </a:endParaRPr>
          </a:p>
          <a:p>
            <a:pPr marL="0" indent="0">
              <a:buFontTx/>
              <a:buNone/>
            </a:pPr>
            <a:endParaRPr lang="en-US" kern="0">
              <a:solidFill>
                <a:srgbClr val="474D52"/>
              </a:solidFill>
              <a:cs typeface="Arial"/>
            </a:endParaRPr>
          </a:p>
        </p:txBody>
      </p:sp>
      <p:sp>
        <p:nvSpPr>
          <p:cNvPr id="10" name="Arrow: Right 9">
            <a:extLst>
              <a:ext uri="{FF2B5EF4-FFF2-40B4-BE49-F238E27FC236}">
                <a16:creationId xmlns:a16="http://schemas.microsoft.com/office/drawing/2014/main" id="{69B01BDC-2954-AADD-40C6-184AFDA84EA0}"/>
              </a:ext>
            </a:extLst>
          </p:cNvPr>
          <p:cNvSpPr/>
          <p:nvPr/>
        </p:nvSpPr>
        <p:spPr bwMode="auto">
          <a:xfrm>
            <a:off x="5606796" y="3186683"/>
            <a:ext cx="978407" cy="484631"/>
          </a:xfrm>
          <a:prstGeom prst="rightArrow">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charset="0"/>
            </a:endParaRPr>
          </a:p>
        </p:txBody>
      </p:sp>
      <p:cxnSp>
        <p:nvCxnSpPr>
          <p:cNvPr id="12" name="Straight Arrow Connector 11">
            <a:extLst>
              <a:ext uri="{FF2B5EF4-FFF2-40B4-BE49-F238E27FC236}">
                <a16:creationId xmlns:a16="http://schemas.microsoft.com/office/drawing/2014/main" id="{2AA5D6D6-68D9-0365-1B84-A8ECC058BBB4}"/>
              </a:ext>
            </a:extLst>
          </p:cNvPr>
          <p:cNvCxnSpPr/>
          <p:nvPr/>
        </p:nvCxnSpPr>
        <p:spPr bwMode="auto">
          <a:xfrm flipV="1">
            <a:off x="8746010" y="2998878"/>
            <a:ext cx="600125" cy="979481"/>
          </a:xfrm>
          <a:prstGeom prst="straightConnector1">
            <a:avLst/>
          </a:prstGeom>
          <a:ln>
            <a:solidFill>
              <a:srgbClr val="0C0614"/>
            </a:solidFill>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A51C5AD2-A332-BCFD-C0B1-EAF710007D09}"/>
              </a:ext>
            </a:extLst>
          </p:cNvPr>
          <p:cNvCxnSpPr>
            <a:cxnSpLocks/>
          </p:cNvCxnSpPr>
          <p:nvPr/>
        </p:nvCxnSpPr>
        <p:spPr bwMode="auto">
          <a:xfrm>
            <a:off x="8746011" y="4204901"/>
            <a:ext cx="754584" cy="925518"/>
          </a:xfrm>
          <a:prstGeom prst="straightConnector1">
            <a:avLst/>
          </a:prstGeom>
          <a:ln>
            <a:solidFill>
              <a:srgbClr val="0C0614"/>
            </a:solidFill>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970F3D2E-F3BC-445A-F96E-2A924F9DA37F}"/>
              </a:ext>
            </a:extLst>
          </p:cNvPr>
          <p:cNvCxnSpPr>
            <a:cxnSpLocks/>
          </p:cNvCxnSpPr>
          <p:nvPr/>
        </p:nvCxnSpPr>
        <p:spPr bwMode="auto">
          <a:xfrm>
            <a:off x="8704822" y="4081332"/>
            <a:ext cx="455962" cy="9059"/>
          </a:xfrm>
          <a:prstGeom prst="straightConnector1">
            <a:avLst/>
          </a:prstGeom>
          <a:ln>
            <a:solidFill>
              <a:srgbClr val="0C0614"/>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9347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2FB4-25EB-6FD9-0059-A5EE664ED25F}"/>
              </a:ext>
            </a:extLst>
          </p:cNvPr>
          <p:cNvSpPr>
            <a:spLocks noGrp="1"/>
          </p:cNvSpPr>
          <p:nvPr>
            <p:ph type="title"/>
          </p:nvPr>
        </p:nvSpPr>
        <p:spPr/>
        <p:txBody>
          <a:bodyPr/>
          <a:lstStyle/>
          <a:p>
            <a:r>
              <a:rPr lang="en-US"/>
              <a:t>Equipment</a:t>
            </a:r>
          </a:p>
        </p:txBody>
      </p:sp>
      <p:pic>
        <p:nvPicPr>
          <p:cNvPr id="5" name="Picture 4">
            <a:extLst>
              <a:ext uri="{FF2B5EF4-FFF2-40B4-BE49-F238E27FC236}">
                <a16:creationId xmlns:a16="http://schemas.microsoft.com/office/drawing/2014/main" id="{61C91639-17B6-A038-DE6E-4803359DE189}"/>
              </a:ext>
            </a:extLst>
          </p:cNvPr>
          <p:cNvPicPr>
            <a:picLocks noChangeAspect="1"/>
          </p:cNvPicPr>
          <p:nvPr/>
        </p:nvPicPr>
        <p:blipFill>
          <a:blip r:embed="rId3"/>
          <a:stretch>
            <a:fillRect/>
          </a:stretch>
        </p:blipFill>
        <p:spPr>
          <a:xfrm>
            <a:off x="6334812" y="1329626"/>
            <a:ext cx="5798782" cy="4910918"/>
          </a:xfrm>
          <a:prstGeom prst="rect">
            <a:avLst/>
          </a:prstGeom>
        </p:spPr>
      </p:pic>
      <p:pic>
        <p:nvPicPr>
          <p:cNvPr id="9" name="Picture 8">
            <a:extLst>
              <a:ext uri="{FF2B5EF4-FFF2-40B4-BE49-F238E27FC236}">
                <a16:creationId xmlns:a16="http://schemas.microsoft.com/office/drawing/2014/main" id="{39236F48-B660-E156-2F1D-ABD8C28CC97E}"/>
              </a:ext>
            </a:extLst>
          </p:cNvPr>
          <p:cNvPicPr>
            <a:picLocks noChangeAspect="1"/>
          </p:cNvPicPr>
          <p:nvPr/>
        </p:nvPicPr>
        <p:blipFill>
          <a:blip r:embed="rId4"/>
          <a:stretch>
            <a:fillRect/>
          </a:stretch>
        </p:blipFill>
        <p:spPr>
          <a:xfrm>
            <a:off x="58405" y="1329626"/>
            <a:ext cx="5607103" cy="4910918"/>
          </a:xfrm>
          <a:prstGeom prst="rect">
            <a:avLst/>
          </a:prstGeom>
        </p:spPr>
      </p:pic>
    </p:spTree>
    <p:extLst>
      <p:ext uri="{BB962C8B-B14F-4D97-AF65-F5344CB8AC3E}">
        <p14:creationId xmlns:p14="http://schemas.microsoft.com/office/powerpoint/2010/main" val="229045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6B0D8C-77E7-A5C5-5940-73D1CEAAD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62" y="1350980"/>
            <a:ext cx="6046186" cy="3962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4187DFF-20FA-19FB-BD75-17256BD5B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811" y="1422165"/>
            <a:ext cx="5091163" cy="33109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E1E7674-CC07-FF53-B872-96BEFD1B4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220" y="3894876"/>
            <a:ext cx="4501650" cy="29681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55AE842D-4408-0D53-2E42-37A7A6CA85C7}"/>
              </a:ext>
            </a:extLst>
          </p:cNvPr>
          <p:cNvSpPr txBox="1">
            <a:spLocks/>
          </p:cNvSpPr>
          <p:nvPr/>
        </p:nvSpPr>
        <p:spPr>
          <a:xfrm>
            <a:off x="5080000" y="274638"/>
            <a:ext cx="6197600" cy="639762"/>
          </a:xfrm>
          <a:prstGeom prst="rect">
            <a:avLst/>
          </a:prstGeom>
        </p:spPr>
        <p:txBody>
          <a:bodyPr lIns="91440" tIns="45720" rIns="91440" bIns="45720" anchor="t"/>
          <a:lstStyle>
            <a:lvl1pPr algn="r" rtl="0" eaLnBrk="1" fontAlgn="base" hangingPunct="1">
              <a:spcBef>
                <a:spcPct val="0"/>
              </a:spcBef>
              <a:spcAft>
                <a:spcPct val="0"/>
              </a:spcAft>
              <a:defRPr sz="2400" b="1">
                <a:solidFill>
                  <a:schemeClr val="tx2"/>
                </a:solidFill>
                <a:latin typeface="+mj-lt"/>
                <a:ea typeface="+mj-ea"/>
                <a:cs typeface="+mj-cs"/>
              </a:defRPr>
            </a:lvl1pPr>
            <a:lvl2pPr algn="r" rtl="0" eaLnBrk="1" fontAlgn="base" hangingPunct="1">
              <a:spcBef>
                <a:spcPct val="0"/>
              </a:spcBef>
              <a:spcAft>
                <a:spcPct val="0"/>
              </a:spcAft>
              <a:defRPr sz="2400" b="1">
                <a:solidFill>
                  <a:schemeClr val="tx2"/>
                </a:solidFill>
                <a:latin typeface="Arial" charset="0"/>
              </a:defRPr>
            </a:lvl2pPr>
            <a:lvl3pPr algn="r" rtl="0" eaLnBrk="1" fontAlgn="base" hangingPunct="1">
              <a:spcBef>
                <a:spcPct val="0"/>
              </a:spcBef>
              <a:spcAft>
                <a:spcPct val="0"/>
              </a:spcAft>
              <a:defRPr sz="2400" b="1">
                <a:solidFill>
                  <a:schemeClr val="tx2"/>
                </a:solidFill>
                <a:latin typeface="Arial" charset="0"/>
              </a:defRPr>
            </a:lvl3pPr>
            <a:lvl4pPr algn="r" rtl="0" eaLnBrk="1" fontAlgn="base" hangingPunct="1">
              <a:spcBef>
                <a:spcPct val="0"/>
              </a:spcBef>
              <a:spcAft>
                <a:spcPct val="0"/>
              </a:spcAft>
              <a:defRPr sz="2400" b="1">
                <a:solidFill>
                  <a:schemeClr val="tx2"/>
                </a:solidFill>
                <a:latin typeface="Arial" charset="0"/>
              </a:defRPr>
            </a:lvl4pPr>
            <a:lvl5pPr algn="r" rtl="0" eaLnBrk="1" fontAlgn="base" hangingPunct="1">
              <a:spcBef>
                <a:spcPct val="0"/>
              </a:spcBef>
              <a:spcAft>
                <a:spcPct val="0"/>
              </a:spcAft>
              <a:defRPr sz="2400" b="1">
                <a:solidFill>
                  <a:schemeClr val="tx2"/>
                </a:solidFill>
                <a:latin typeface="Arial" charset="0"/>
              </a:defRPr>
            </a:lvl5pPr>
            <a:lvl6pPr marL="457200" algn="r" rtl="0" eaLnBrk="1" fontAlgn="base" hangingPunct="1">
              <a:spcBef>
                <a:spcPct val="0"/>
              </a:spcBef>
              <a:spcAft>
                <a:spcPct val="0"/>
              </a:spcAft>
              <a:defRPr sz="2400" b="1">
                <a:solidFill>
                  <a:schemeClr val="tx2"/>
                </a:solidFill>
                <a:latin typeface="Arial" charset="0"/>
              </a:defRPr>
            </a:lvl6pPr>
            <a:lvl7pPr marL="914400" algn="r" rtl="0" eaLnBrk="1" fontAlgn="base" hangingPunct="1">
              <a:spcBef>
                <a:spcPct val="0"/>
              </a:spcBef>
              <a:spcAft>
                <a:spcPct val="0"/>
              </a:spcAft>
              <a:defRPr sz="2400" b="1">
                <a:solidFill>
                  <a:schemeClr val="tx2"/>
                </a:solidFill>
                <a:latin typeface="Arial" charset="0"/>
              </a:defRPr>
            </a:lvl7pPr>
            <a:lvl8pPr marL="1371600" algn="r" rtl="0" eaLnBrk="1" fontAlgn="base" hangingPunct="1">
              <a:spcBef>
                <a:spcPct val="0"/>
              </a:spcBef>
              <a:spcAft>
                <a:spcPct val="0"/>
              </a:spcAft>
              <a:defRPr sz="2400" b="1">
                <a:solidFill>
                  <a:schemeClr val="tx2"/>
                </a:solidFill>
                <a:latin typeface="Arial" charset="0"/>
              </a:defRPr>
            </a:lvl8pPr>
            <a:lvl9pPr marL="1828800" algn="r" rtl="0" eaLnBrk="1" fontAlgn="base" hangingPunct="1">
              <a:spcBef>
                <a:spcPct val="0"/>
              </a:spcBef>
              <a:spcAft>
                <a:spcPct val="0"/>
              </a:spcAft>
              <a:defRPr sz="2400" b="1">
                <a:solidFill>
                  <a:schemeClr val="tx2"/>
                </a:solidFill>
                <a:latin typeface="Arial" charset="0"/>
              </a:defRPr>
            </a:lvl9pPr>
          </a:lstStyle>
          <a:p>
            <a:r>
              <a:rPr lang="en-US" kern="0"/>
              <a:t>Physical Exam Transmission</a:t>
            </a:r>
            <a:endParaRPr lang="en-US"/>
          </a:p>
        </p:txBody>
      </p:sp>
    </p:spTree>
    <p:extLst>
      <p:ext uri="{BB962C8B-B14F-4D97-AF65-F5344CB8AC3E}">
        <p14:creationId xmlns:p14="http://schemas.microsoft.com/office/powerpoint/2010/main" val="1145130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B820-871F-7803-47FA-0A2D0AA62080}"/>
              </a:ext>
            </a:extLst>
          </p:cNvPr>
          <p:cNvSpPr>
            <a:spLocks noGrp="1"/>
          </p:cNvSpPr>
          <p:nvPr>
            <p:ph type="title"/>
          </p:nvPr>
        </p:nvSpPr>
        <p:spPr/>
        <p:txBody>
          <a:bodyPr/>
          <a:lstStyle/>
          <a:p>
            <a:r>
              <a:rPr lang="en-US">
                <a:cs typeface="Arial"/>
              </a:rPr>
              <a:t>Implementation Training</a:t>
            </a:r>
            <a:endParaRPr lang="en-US"/>
          </a:p>
        </p:txBody>
      </p:sp>
      <p:sp>
        <p:nvSpPr>
          <p:cNvPr id="3" name="Content Placeholder 2">
            <a:extLst>
              <a:ext uri="{FF2B5EF4-FFF2-40B4-BE49-F238E27FC236}">
                <a16:creationId xmlns:a16="http://schemas.microsoft.com/office/drawing/2014/main" id="{179C4F7B-741A-E732-CEB8-5C29242CF71E}"/>
              </a:ext>
            </a:extLst>
          </p:cNvPr>
          <p:cNvSpPr>
            <a:spLocks noGrp="1"/>
          </p:cNvSpPr>
          <p:nvPr>
            <p:ph idx="1"/>
          </p:nvPr>
        </p:nvSpPr>
        <p:spPr/>
        <p:txBody>
          <a:bodyPr/>
          <a:lstStyle/>
          <a:p>
            <a:r>
              <a:rPr lang="en-US" b="0">
                <a:solidFill>
                  <a:schemeClr val="tx1"/>
                </a:solidFill>
                <a:cs typeface="Arial"/>
              </a:rPr>
              <a:t>Hands-on learning sessions with nurses and providers</a:t>
            </a:r>
          </a:p>
          <a:p>
            <a:r>
              <a:rPr lang="en-US" b="0">
                <a:solidFill>
                  <a:schemeClr val="tx1"/>
                </a:solidFill>
                <a:cs typeface="Arial"/>
              </a:rPr>
              <a:t>Support from Parkland Virtual Care team</a:t>
            </a:r>
          </a:p>
          <a:p>
            <a:r>
              <a:rPr lang="en-US" b="0">
                <a:solidFill>
                  <a:schemeClr val="tx1"/>
                </a:solidFill>
                <a:cs typeface="Arial"/>
              </a:rPr>
              <a:t>Vendor online modules</a:t>
            </a:r>
          </a:p>
          <a:p>
            <a:r>
              <a:rPr lang="en-US" b="0" i="1">
                <a:solidFill>
                  <a:schemeClr val="tx1"/>
                </a:solidFill>
                <a:cs typeface="Arial"/>
              </a:rPr>
              <a:t>Trial and Error</a:t>
            </a:r>
          </a:p>
        </p:txBody>
      </p:sp>
      <p:pic>
        <p:nvPicPr>
          <p:cNvPr id="5" name="Picture 10" descr="A picture containing indoor, items&#10;&#10;Description automatically generated">
            <a:extLst>
              <a:ext uri="{FF2B5EF4-FFF2-40B4-BE49-F238E27FC236}">
                <a16:creationId xmlns:a16="http://schemas.microsoft.com/office/drawing/2014/main" id="{A634C48C-7386-7E25-3C64-62F715815E7C}"/>
              </a:ext>
            </a:extLst>
          </p:cNvPr>
          <p:cNvPicPr>
            <a:picLocks noChangeAspect="1"/>
          </p:cNvPicPr>
          <p:nvPr/>
        </p:nvPicPr>
        <p:blipFill>
          <a:blip r:embed="rId2"/>
          <a:stretch>
            <a:fillRect/>
          </a:stretch>
        </p:blipFill>
        <p:spPr>
          <a:xfrm>
            <a:off x="8829491" y="1819871"/>
            <a:ext cx="2593932" cy="4318214"/>
          </a:xfrm>
          <a:prstGeom prst="rect">
            <a:avLst/>
          </a:prstGeom>
          <a:ln w="38100" cap="sq">
            <a:noFill/>
            <a:prstDash val="solid"/>
            <a:miter lim="800000"/>
          </a:ln>
          <a:effectLst/>
        </p:spPr>
      </p:pic>
      <p:pic>
        <p:nvPicPr>
          <p:cNvPr id="7" name="Picture 9" descr="A black bag on a white chair&#10;&#10;Description automatically generated">
            <a:extLst>
              <a:ext uri="{FF2B5EF4-FFF2-40B4-BE49-F238E27FC236}">
                <a16:creationId xmlns:a16="http://schemas.microsoft.com/office/drawing/2014/main" id="{9C62AD59-08CA-123B-7377-5D5ECF36C271}"/>
              </a:ext>
            </a:extLst>
          </p:cNvPr>
          <p:cNvPicPr>
            <a:picLocks noChangeAspect="1"/>
          </p:cNvPicPr>
          <p:nvPr/>
        </p:nvPicPr>
        <p:blipFill>
          <a:blip r:embed="rId3"/>
          <a:stretch>
            <a:fillRect/>
          </a:stretch>
        </p:blipFill>
        <p:spPr>
          <a:xfrm>
            <a:off x="5228757" y="2763196"/>
            <a:ext cx="2484371" cy="2896328"/>
          </a:xfrm>
          <a:prstGeom prst="rect">
            <a:avLst/>
          </a:prstGeom>
          <a:ln w="38100" cap="sq">
            <a:noFill/>
            <a:prstDash val="solid"/>
            <a:miter lim="800000"/>
          </a:ln>
          <a:effectLst/>
        </p:spPr>
      </p:pic>
    </p:spTree>
    <p:extLst>
      <p:ext uri="{BB962C8B-B14F-4D97-AF65-F5344CB8AC3E}">
        <p14:creationId xmlns:p14="http://schemas.microsoft.com/office/powerpoint/2010/main" val="2183061153"/>
      </p:ext>
    </p:extLst>
  </p:cSld>
  <p:clrMapOvr>
    <a:masterClrMapping/>
  </p:clrMapOvr>
</p:sld>
</file>

<file path=ppt/theme/theme1.xml><?xml version="1.0" encoding="utf-8"?>
<a:theme xmlns:a="http://schemas.openxmlformats.org/drawingml/2006/main" name="BLANK">
  <a:themeElements>
    <a:clrScheme name="Text Only Master 2">
      <a:dk1>
        <a:srgbClr val="5F5F5F"/>
      </a:dk1>
      <a:lt1>
        <a:srgbClr val="FFFFFF"/>
      </a:lt1>
      <a:dk2>
        <a:srgbClr val="FFFFFF"/>
      </a:dk2>
      <a:lt2>
        <a:srgbClr val="939BA1"/>
      </a:lt2>
      <a:accent1>
        <a:srgbClr val="542988"/>
      </a:accent1>
      <a:accent2>
        <a:srgbClr val="E8941A"/>
      </a:accent2>
      <a:accent3>
        <a:srgbClr val="FFFFFF"/>
      </a:accent3>
      <a:accent4>
        <a:srgbClr val="505050"/>
      </a:accent4>
      <a:accent5>
        <a:srgbClr val="B3ACC3"/>
      </a:accent5>
      <a:accent6>
        <a:srgbClr val="D28616"/>
      </a:accent6>
      <a:hlink>
        <a:srgbClr val="00467F"/>
      </a:hlink>
      <a:folHlink>
        <a:srgbClr val="98002E"/>
      </a:folHlink>
    </a:clrScheme>
    <a:fontScheme name="Text Only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Arial" charset="0"/>
          </a:defRPr>
        </a:defPPr>
      </a:lstStyle>
    </a:lnDef>
  </a:objectDefaults>
  <a:extraClrSchemeLst>
    <a:extraClrScheme>
      <a:clrScheme name="Text Only Master 1">
        <a:dk1>
          <a:srgbClr val="939BA1"/>
        </a:dk1>
        <a:lt1>
          <a:srgbClr val="FFFFFF"/>
        </a:lt1>
        <a:dk2>
          <a:srgbClr val="542988"/>
        </a:dk2>
        <a:lt2>
          <a:srgbClr val="939BA1"/>
        </a:lt2>
        <a:accent1>
          <a:srgbClr val="006225"/>
        </a:accent1>
        <a:accent2>
          <a:srgbClr val="E8941A"/>
        </a:accent2>
        <a:accent3>
          <a:srgbClr val="FFFFFF"/>
        </a:accent3>
        <a:accent4>
          <a:srgbClr val="7D8489"/>
        </a:accent4>
        <a:accent5>
          <a:srgbClr val="AAB7AC"/>
        </a:accent5>
        <a:accent6>
          <a:srgbClr val="D28616"/>
        </a:accent6>
        <a:hlink>
          <a:srgbClr val="00467F"/>
        </a:hlink>
        <a:folHlink>
          <a:srgbClr val="98002E"/>
        </a:folHlink>
      </a:clrScheme>
      <a:clrMap bg1="lt1" tx1="dk1" bg2="lt2" tx2="dk2" accent1="accent1" accent2="accent2" accent3="accent3" accent4="accent4" accent5="accent5" accent6="accent6" hlink="hlink" folHlink="folHlink"/>
    </a:extraClrScheme>
    <a:extraClrScheme>
      <a:clrScheme name="Text Only Master 2">
        <a:dk1>
          <a:srgbClr val="5F5F5F"/>
        </a:dk1>
        <a:lt1>
          <a:srgbClr val="FFFFFF"/>
        </a:lt1>
        <a:dk2>
          <a:srgbClr val="FFFFFF"/>
        </a:dk2>
        <a:lt2>
          <a:srgbClr val="939BA1"/>
        </a:lt2>
        <a:accent1>
          <a:srgbClr val="542988"/>
        </a:accent1>
        <a:accent2>
          <a:srgbClr val="E8941A"/>
        </a:accent2>
        <a:accent3>
          <a:srgbClr val="FFFFFF"/>
        </a:accent3>
        <a:accent4>
          <a:srgbClr val="505050"/>
        </a:accent4>
        <a:accent5>
          <a:srgbClr val="B3ACC3"/>
        </a:accent5>
        <a:accent6>
          <a:srgbClr val="D28616"/>
        </a:accent6>
        <a:hlink>
          <a:srgbClr val="00467F"/>
        </a:hlink>
        <a:folHlink>
          <a:srgbClr val="98002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xt Only Master 1">
    <a:dk1>
      <a:srgbClr val="939BA1"/>
    </a:dk1>
    <a:lt1>
      <a:srgbClr val="FFFFFF"/>
    </a:lt1>
    <a:dk2>
      <a:srgbClr val="542988"/>
    </a:dk2>
    <a:lt2>
      <a:srgbClr val="939BA1"/>
    </a:lt2>
    <a:accent1>
      <a:srgbClr val="006225"/>
    </a:accent1>
    <a:accent2>
      <a:srgbClr val="E8941A"/>
    </a:accent2>
    <a:accent3>
      <a:srgbClr val="FFFFFF"/>
    </a:accent3>
    <a:accent4>
      <a:srgbClr val="7D8489"/>
    </a:accent4>
    <a:accent5>
      <a:srgbClr val="AAB7AC"/>
    </a:accent5>
    <a:accent6>
      <a:srgbClr val="D28616"/>
    </a:accent6>
    <a:hlink>
      <a:srgbClr val="00467F"/>
    </a:hlink>
    <a:folHlink>
      <a:srgbClr val="98002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ebbb03-371a-4fc5-aed0-b712138e76b2">
      <Terms xmlns="http://schemas.microsoft.com/office/infopath/2007/PartnerControls"/>
    </lcf76f155ced4ddcb4097134ff3c332f>
    <TaxCatchAll xmlns="1d177dbc-3d3a-4a07-ac7f-652f8ac13f43" xsi:nil="true"/>
    <SharedWithUsers xmlns="b32a36fc-6eec-4b2f-b669-c246c02df747">
      <UserInfo>
        <DisplayName>Dolores Diaz</DisplayName>
        <AccountId>12575</AccountId>
        <AccountType/>
      </UserInfo>
      <UserInfo>
        <DisplayName>Sara Galvez</DisplayName>
        <AccountId>13332</AccountId>
        <AccountType/>
      </UserInfo>
      <UserInfo>
        <DisplayName>Donna Persaud</DisplayName>
        <AccountId>700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6A547797BCA847AC396F2A36A802F9" ma:contentTypeVersion="13" ma:contentTypeDescription="Create a new document." ma:contentTypeScope="" ma:versionID="6c46a5bddc15c26efea54fd0ea74f166">
  <xsd:schema xmlns:xsd="http://www.w3.org/2001/XMLSchema" xmlns:xs="http://www.w3.org/2001/XMLSchema" xmlns:p="http://schemas.microsoft.com/office/2006/metadata/properties" xmlns:ns2="2febbb03-371a-4fc5-aed0-b712138e76b2" xmlns:ns3="b32a36fc-6eec-4b2f-b669-c246c02df747" xmlns:ns4="1d177dbc-3d3a-4a07-ac7f-652f8ac13f43" targetNamespace="http://schemas.microsoft.com/office/2006/metadata/properties" ma:root="true" ma:fieldsID="21f1826cc2f34679e7d0127bf1c8bd97" ns2:_="" ns3:_="" ns4:_="">
    <xsd:import namespace="2febbb03-371a-4fc5-aed0-b712138e76b2"/>
    <xsd:import namespace="b32a36fc-6eec-4b2f-b669-c246c02df747"/>
    <xsd:import namespace="1d177dbc-3d3a-4a07-ac7f-652f8ac13f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ebbb03-371a-4fc5-aed0-b712138e76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a58f354-9628-4390-aa43-d1c06535f5d4"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2a36fc-6eec-4b2f-b669-c246c02df7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177dbc-3d3a-4a07-ac7f-652f8ac13f4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2c53b853-bc88-47f2-a524-1a1cfa5b0505}" ma:internalName="TaxCatchAll" ma:showField="CatchAllData" ma:web="1d177dbc-3d3a-4a07-ac7f-652f8ac13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D250AA-DEFD-472C-92E4-4DCF92305757}">
  <ds:schemaRefs>
    <ds:schemaRef ds:uri="1d177dbc-3d3a-4a07-ac7f-652f8ac13f43"/>
    <ds:schemaRef ds:uri="2febbb03-371a-4fc5-aed0-b712138e76b2"/>
    <ds:schemaRef ds:uri="b32a36fc-6eec-4b2f-b669-c246c02df7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6289E94-0A27-4730-87DE-6EBDB4DA3167}">
  <ds:schemaRefs>
    <ds:schemaRef ds:uri="http://schemas.microsoft.com/sharepoint/v3/contenttype/forms"/>
  </ds:schemaRefs>
</ds:datastoreItem>
</file>

<file path=customXml/itemProps3.xml><?xml version="1.0" encoding="utf-8"?>
<ds:datastoreItem xmlns:ds="http://schemas.openxmlformats.org/officeDocument/2006/customXml" ds:itemID="{3C05C3D1-184C-4296-9D20-CCF3077A1D60}">
  <ds:schemaRefs>
    <ds:schemaRef ds:uri="1d177dbc-3d3a-4a07-ac7f-652f8ac13f43"/>
    <ds:schemaRef ds:uri="2febbb03-371a-4fc5-aed0-b712138e76b2"/>
    <ds:schemaRef ds:uri="b32a36fc-6eec-4b2f-b669-c246c02df7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763</Words>
  <Application>Microsoft Office PowerPoint</Application>
  <PresentationFormat>Widescreen</PresentationFormat>
  <Paragraphs>140</Paragraphs>
  <Slides>19</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Arial,Sans-Serif</vt:lpstr>
      <vt:lpstr>Book Antiqua</vt:lpstr>
      <vt:lpstr>Bradley Hand ITC</vt:lpstr>
      <vt:lpstr>Calibri</vt:lpstr>
      <vt:lpstr>Courier New</vt:lpstr>
      <vt:lpstr>Courier New,monospace</vt:lpstr>
      <vt:lpstr>Times New Roman</vt:lpstr>
      <vt:lpstr>Wingdings</vt:lpstr>
      <vt:lpstr>BLANK</vt:lpstr>
      <vt:lpstr>PowerPoint Presentation</vt:lpstr>
      <vt:lpstr>PowerPoint Presentation</vt:lpstr>
      <vt:lpstr>What led us here?</vt:lpstr>
      <vt:lpstr>Dallas &amp; Collin Counties Point in Time Count 2024</vt:lpstr>
      <vt:lpstr>Remote Tele Physical Examination Transmission Adoption, Study, Innovation</vt:lpstr>
      <vt:lpstr>Service Sites</vt:lpstr>
      <vt:lpstr>Equipment</vt:lpstr>
      <vt:lpstr>PowerPoint Presentation</vt:lpstr>
      <vt:lpstr>Implementation Training</vt:lpstr>
      <vt:lpstr>Technical Hurdles</vt:lpstr>
      <vt:lpstr>Change Management and Logistics</vt:lpstr>
      <vt:lpstr>PowerPoint Presentation</vt:lpstr>
      <vt:lpstr>Telehealth Visits by Site – Apr 23–Mar 24</vt:lpstr>
      <vt:lpstr>Patient and Staff Experience</vt:lpstr>
      <vt:lpstr>Patient and Staff Experience</vt:lpstr>
      <vt:lpstr>Patient and Staff Experience</vt:lpstr>
      <vt:lpstr>Where do we go from here?</vt:lpstr>
      <vt:lpstr>Considerations for starting a telehealth program</vt:lpstr>
      <vt:lpstr>PowerPoint Presentation</vt:lpstr>
    </vt:vector>
  </TitlesOfParts>
  <Company>Parkland Health and Hospital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Martinez</dc:creator>
  <cp:lastModifiedBy>Sara Galvez</cp:lastModifiedBy>
  <cp:revision>10</cp:revision>
  <dcterms:created xsi:type="dcterms:W3CDTF">2024-04-01T17:20:32Z</dcterms:created>
  <dcterms:modified xsi:type="dcterms:W3CDTF">2024-05-13T01:31:46Z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0x010100EB6A547797BCA847AC396F2A36A802F9</vt:lpwstr>
  </property>
  <property fmtid="{D5CDD505-2E9C-101B-9397-08002B2CF9AE}" pid="3" name="MediaServiceImageTags">
    <vt:lpwstr/>
  </property>
</Properties>
</file>