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0" r:id="rId5"/>
    <p:sldMasterId id="2147483672" r:id="rId6"/>
    <p:sldMasterId id="214748368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68" roundtripDataSignature="AMtx7miTvAwJIdc74gYLaTF10YndohRCr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slide" Target="slides/slide58.xml"/><Relationship Id="rId21" Type="http://schemas.openxmlformats.org/officeDocument/2006/relationships/slide" Target="slides/slide13.xml"/><Relationship Id="rId65" Type="http://schemas.openxmlformats.org/officeDocument/2006/relationships/slide" Target="slides/slide57.xml"/><Relationship Id="rId24" Type="http://schemas.openxmlformats.org/officeDocument/2006/relationships/slide" Target="slides/slide16.xml"/><Relationship Id="rId68" Type="http://customschemas.google.com/relationships/presentationmetadata" Target="metadata"/><Relationship Id="rId23" Type="http://schemas.openxmlformats.org/officeDocument/2006/relationships/slide" Target="slides/slide15.xml"/><Relationship Id="rId67" Type="http://schemas.openxmlformats.org/officeDocument/2006/relationships/slide" Target="slides/slide59.xml"/><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db36c9e05c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g2db36c9e05c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304800" lvl="0" marL="457200" rtl="0" algn="l">
              <a:lnSpc>
                <a:spcPct val="100000"/>
              </a:lnSpc>
              <a:spcBef>
                <a:spcPts val="0"/>
              </a:spcBef>
              <a:spcAft>
                <a:spcPts val="0"/>
              </a:spcAft>
              <a:buClr>
                <a:srgbClr val="888888"/>
              </a:buClr>
              <a:buSzPts val="1200"/>
              <a:buChar char="●"/>
            </a:pPr>
            <a:r>
              <a:rPr lang="en-CA" sz="1200">
                <a:solidFill>
                  <a:srgbClr val="888888"/>
                </a:solidFill>
                <a:latin typeface="Calibri"/>
                <a:ea typeface="Calibri"/>
                <a:cs typeface="Calibri"/>
                <a:sym typeface="Calibri"/>
              </a:rPr>
              <a:t>Socialized as a white woman </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Char char="●"/>
            </a:pPr>
            <a:r>
              <a:rPr lang="en-CA" sz="1200">
                <a:solidFill>
                  <a:srgbClr val="888888"/>
                </a:solidFill>
                <a:latin typeface="Calibri"/>
                <a:ea typeface="Calibri"/>
                <a:cs typeface="Calibri"/>
                <a:sym typeface="Calibri"/>
              </a:rPr>
              <a:t>Educated in public schools in the U.S. </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Char char="●"/>
            </a:pPr>
            <a:r>
              <a:rPr lang="en-CA" sz="1200">
                <a:solidFill>
                  <a:srgbClr val="888888"/>
                </a:solidFill>
                <a:latin typeface="Calibri"/>
                <a:ea typeface="Calibri"/>
                <a:cs typeface="Calibri"/>
                <a:sym typeface="Calibri"/>
              </a:rPr>
              <a:t>Grew up in a middle-class family in a liberal city in the Midwest of the U.S. </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Char char="●"/>
            </a:pPr>
            <a:r>
              <a:rPr lang="en-CA" sz="1200">
                <a:solidFill>
                  <a:srgbClr val="888888"/>
                </a:solidFill>
                <a:latin typeface="Calibri"/>
                <a:ea typeface="Calibri"/>
                <a:cs typeface="Calibri"/>
                <a:sym typeface="Calibri"/>
              </a:rPr>
              <a:t>Only child </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Char char="●"/>
            </a:pPr>
            <a:r>
              <a:rPr lang="en-CA" sz="1200">
                <a:solidFill>
                  <a:srgbClr val="888888"/>
                </a:solidFill>
                <a:latin typeface="Calibri"/>
                <a:ea typeface="Calibri"/>
                <a:cs typeface="Calibri"/>
                <a:sym typeface="Calibri"/>
              </a:rPr>
              <a:t>Benefited from generational wealth (grew up in a 4th generation home we were gifted, had help paying for college and buying my first home, was able to buy land from my parents)</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Char char="●"/>
            </a:pPr>
            <a:r>
              <a:rPr lang="en-CA" sz="1200">
                <a:solidFill>
                  <a:srgbClr val="888888"/>
                </a:solidFill>
                <a:latin typeface="Calibri"/>
                <a:ea typeface="Calibri"/>
                <a:cs typeface="Calibri"/>
                <a:sym typeface="Calibri"/>
              </a:rPr>
              <a:t>Did not grow up in a religion but came into community with Unitarian Universalists</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Char char="●"/>
            </a:pPr>
            <a:r>
              <a:rPr lang="en-CA" sz="1200">
                <a:solidFill>
                  <a:srgbClr val="888888"/>
                </a:solidFill>
                <a:latin typeface="Calibri"/>
                <a:ea typeface="Calibri"/>
                <a:cs typeface="Calibri"/>
                <a:sym typeface="Calibri"/>
              </a:rPr>
              <a:t>Have lived in or worked within Indigenous communities in the U.S. &amp; Canada since age 18 (for almost 30 years)</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rPr lang="en-CA" sz="1200">
                <a:solidFill>
                  <a:srgbClr val="888888"/>
                </a:solidFill>
                <a:latin typeface="Calibri"/>
                <a:ea typeface="Calibri"/>
                <a:cs typeface="Calibri"/>
                <a:sym typeface="Calibri"/>
              </a:rPr>
              <a:t>Have raised my children primarily as a single mother </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rPr lang="en-CA" sz="1200">
                <a:solidFill>
                  <a:srgbClr val="888888"/>
                </a:solidFill>
                <a:latin typeface="Calibri"/>
                <a:ea typeface="Calibri"/>
                <a:cs typeface="Calibri"/>
                <a:sym typeface="Calibri"/>
              </a:rPr>
              <a:t>Divorced; currently polyamorous in relationships with women and men</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rPr lang="en-CA" sz="1200">
                <a:solidFill>
                  <a:srgbClr val="888888"/>
                </a:solidFill>
                <a:latin typeface="Calibri"/>
                <a:ea typeface="Calibri"/>
                <a:cs typeface="Calibri"/>
                <a:sym typeface="Calibri"/>
              </a:rPr>
              <a:t>My ancestors are Odawa (sliver) and North-Western European from the Celtic regions of Norway, Great Britian and Ireland. </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rPr lang="en-CA" sz="1200">
                <a:solidFill>
                  <a:srgbClr val="888888"/>
                </a:solidFill>
                <a:latin typeface="Calibri"/>
                <a:ea typeface="Calibri"/>
                <a:cs typeface="Calibri"/>
                <a:sym typeface="Calibri"/>
              </a:rPr>
              <a:t>I am highly educated and hold a title with status attached to it (Dr.)</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rPr lang="en-CA" sz="1200">
                <a:solidFill>
                  <a:srgbClr val="888888"/>
                </a:solidFill>
                <a:latin typeface="Calibri"/>
                <a:ea typeface="Calibri"/>
                <a:cs typeface="Calibri"/>
                <a:sym typeface="Calibri"/>
              </a:rPr>
              <a:t>I am a healer, artist, teacher, mother and midwife</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rPr lang="en-CA" sz="1200">
                <a:solidFill>
                  <a:srgbClr val="888888"/>
                </a:solidFill>
                <a:latin typeface="Calibri"/>
                <a:ea typeface="Calibri"/>
                <a:cs typeface="Calibri"/>
                <a:sym typeface="Calibri"/>
              </a:rPr>
              <a:t>Also a lover, dancer, adventurer, writer and photographer</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rPr lang="en-CA" sz="1200">
                <a:solidFill>
                  <a:srgbClr val="888888"/>
                </a:solidFill>
                <a:latin typeface="Calibri"/>
                <a:ea typeface="Calibri"/>
                <a:cs typeface="Calibri"/>
                <a:sym typeface="Calibri"/>
              </a:rPr>
              <a:t>I value being physically fit, financially independent, in right relationships with people </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rPr lang="en-CA" sz="1200">
                <a:solidFill>
                  <a:srgbClr val="888888"/>
                </a:solidFill>
                <a:latin typeface="Calibri"/>
                <a:ea typeface="Calibri"/>
                <a:cs typeface="Calibri"/>
                <a:sym typeface="Calibri"/>
              </a:rPr>
              <a:t>I value social justice, traditional ways of knowing and healing, and beauty</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rPr lang="en-CA" sz="1200">
                <a:solidFill>
                  <a:srgbClr val="888888"/>
                </a:solidFill>
                <a:latin typeface="Calibri"/>
                <a:ea typeface="Calibri"/>
                <a:cs typeface="Calibri"/>
                <a:sym typeface="Calibri"/>
              </a:rPr>
              <a:t>I identity with Indigenous worldviews more than Western/ colonizer </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rPr lang="en-CA" sz="1200">
                <a:solidFill>
                  <a:srgbClr val="888888"/>
                </a:solidFill>
                <a:latin typeface="Calibri"/>
                <a:ea typeface="Calibri"/>
                <a:cs typeface="Calibri"/>
                <a:sym typeface="Calibri"/>
              </a:rPr>
              <a:t>I aim to unlearn damaging narratives and learn the truth in the name of liberation and equity </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t/>
            </a:r>
            <a:endParaRPr sz="1200">
              <a:solidFill>
                <a:srgbClr val="888888"/>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457200" lvl="0" marL="0" rtl="0" algn="l">
              <a:lnSpc>
                <a:spcPct val="200000"/>
              </a:lnSpc>
              <a:spcBef>
                <a:spcPts val="0"/>
              </a:spcBef>
              <a:spcAft>
                <a:spcPts val="0"/>
              </a:spcAft>
              <a:buSzPts val="1100"/>
              <a:buNone/>
            </a:pPr>
            <a:r>
              <a:rPr lang="en-CA" sz="1200">
                <a:solidFill>
                  <a:schemeClr val="dk1"/>
                </a:solidFill>
                <a:latin typeface="Times New Roman"/>
                <a:ea typeface="Times New Roman"/>
                <a:cs typeface="Times New Roman"/>
                <a:sym typeface="Times New Roman"/>
              </a:rPr>
              <a:t>ERIN</a:t>
            </a:r>
            <a:endParaRPr sz="1200">
              <a:solidFill>
                <a:schemeClr val="dk1"/>
              </a:solidFill>
              <a:latin typeface="Times New Roman"/>
              <a:ea typeface="Times New Roman"/>
              <a:cs typeface="Times New Roman"/>
              <a:sym typeface="Times New Roman"/>
            </a:endParaRPr>
          </a:p>
          <a:p>
            <a:pPr indent="0" lvl="0" marL="0" rtl="0" algn="l">
              <a:lnSpc>
                <a:spcPct val="200000"/>
              </a:lnSpc>
              <a:spcBef>
                <a:spcPts val="1000"/>
              </a:spcBef>
              <a:spcAft>
                <a:spcPts val="0"/>
              </a:spcAft>
              <a:buSzPts val="1100"/>
              <a:buNone/>
            </a:pPr>
            <a:r>
              <a:rPr lang="en-CA" sz="1200">
                <a:solidFill>
                  <a:schemeClr val="dk1"/>
                </a:solidFill>
                <a:latin typeface="Times New Roman"/>
                <a:ea typeface="Times New Roman"/>
                <a:cs typeface="Times New Roman"/>
                <a:sym typeface="Times New Roman"/>
              </a:rPr>
              <a:t>As we begin the presentation about cultural safety we want to make it clear that our goal is show you what culturally safe care looks like and to experience moments of it together during the next several hours. We’ll start with an overview of what cultural safety IS and how it is different. </a:t>
            </a:r>
            <a:endParaRPr sz="1200">
              <a:solidFill>
                <a:schemeClr val="dk1"/>
              </a:solidFill>
              <a:latin typeface="Times New Roman"/>
              <a:ea typeface="Times New Roman"/>
              <a:cs typeface="Times New Roman"/>
              <a:sym typeface="Times New Roman"/>
            </a:endParaRPr>
          </a:p>
          <a:p>
            <a:pPr indent="457200" lvl="0" marL="0" rtl="0" algn="l">
              <a:lnSpc>
                <a:spcPct val="200000"/>
              </a:lnSpc>
              <a:spcBef>
                <a:spcPts val="1000"/>
              </a:spcBef>
              <a:spcAft>
                <a:spcPts val="0"/>
              </a:spcAft>
              <a:buSzPts val="1100"/>
              <a:buNone/>
            </a:pPr>
            <a:r>
              <a:rPr lang="en-CA" sz="1200">
                <a:solidFill>
                  <a:schemeClr val="dk1"/>
                </a:solidFill>
                <a:latin typeface="Times New Roman"/>
                <a:ea typeface="Times New Roman"/>
                <a:cs typeface="Times New Roman"/>
                <a:sym typeface="Times New Roman"/>
              </a:rPr>
              <a:t>This is not cultural competency or cultural sensitivity. It is different, and it’s important that we learn about it, but also that we experience it, so we can all truly enact it in our lives. </a:t>
            </a:r>
            <a:endParaRPr sz="1200">
              <a:solidFill>
                <a:schemeClr val="dk1"/>
              </a:solidFill>
              <a:latin typeface="Times New Roman"/>
              <a:ea typeface="Times New Roman"/>
              <a:cs typeface="Times New Roman"/>
              <a:sym typeface="Times New Roman"/>
            </a:endParaRPr>
          </a:p>
          <a:p>
            <a:pPr indent="457200" lvl="0" marL="0" rtl="0" algn="l">
              <a:lnSpc>
                <a:spcPct val="200000"/>
              </a:lnSpc>
              <a:spcBef>
                <a:spcPts val="1000"/>
              </a:spcBef>
              <a:spcAft>
                <a:spcPts val="0"/>
              </a:spcAft>
              <a:buSzPts val="1100"/>
              <a:buNone/>
            </a:pPr>
            <a:r>
              <a:rPr lang="en-CA" sz="1200">
                <a:solidFill>
                  <a:schemeClr val="dk1"/>
                </a:solidFill>
                <a:latin typeface="Times New Roman"/>
                <a:ea typeface="Times New Roman"/>
                <a:cs typeface="Times New Roman"/>
                <a:sym typeface="Times New Roman"/>
              </a:rPr>
              <a:t>We show this slide again to emphasize that cultural safety is not just about what </a:t>
            </a:r>
            <a:r>
              <a:rPr b="1" lang="en-CA" sz="1200">
                <a:solidFill>
                  <a:schemeClr val="dk1"/>
                </a:solidFill>
                <a:latin typeface="Times New Roman"/>
                <a:ea typeface="Times New Roman"/>
                <a:cs typeface="Times New Roman"/>
                <a:sym typeface="Times New Roman"/>
              </a:rPr>
              <a:t>we know</a:t>
            </a:r>
            <a:r>
              <a:rPr lang="en-CA" sz="1200">
                <a:solidFill>
                  <a:schemeClr val="dk1"/>
                </a:solidFill>
                <a:latin typeface="Times New Roman"/>
                <a:ea typeface="Times New Roman"/>
                <a:cs typeface="Times New Roman"/>
                <a:sym typeface="Times New Roman"/>
              </a:rPr>
              <a:t> about “others”, it’s how we ARE that impacts the experience for those we serve. </a:t>
            </a:r>
            <a:endParaRPr sz="1200">
              <a:solidFill>
                <a:schemeClr val="dk1"/>
              </a:solidFill>
              <a:latin typeface="Times New Roman"/>
              <a:ea typeface="Times New Roman"/>
              <a:cs typeface="Times New Roman"/>
              <a:sym typeface="Times New Roman"/>
            </a:endParaRPr>
          </a:p>
          <a:p>
            <a:pPr indent="457200" lvl="0" marL="0" rtl="0" algn="l">
              <a:lnSpc>
                <a:spcPct val="200000"/>
              </a:lnSpc>
              <a:spcBef>
                <a:spcPts val="1000"/>
              </a:spcBef>
              <a:spcAft>
                <a:spcPts val="0"/>
              </a:spcAft>
              <a:buSzPts val="1100"/>
              <a:buNone/>
            </a:pPr>
            <a:r>
              <a:rPr lang="en-CA" sz="1200">
                <a:solidFill>
                  <a:schemeClr val="dk1"/>
                </a:solidFill>
                <a:latin typeface="Times New Roman"/>
                <a:ea typeface="Times New Roman"/>
                <a:cs typeface="Times New Roman"/>
                <a:sym typeface="Times New Roman"/>
              </a:rPr>
              <a:t>To make this more concrete; think about if you were invited into this circle. </a:t>
            </a:r>
            <a:endParaRPr sz="1200">
              <a:solidFill>
                <a:schemeClr val="dk1"/>
              </a:solidFill>
              <a:latin typeface="Times New Roman"/>
              <a:ea typeface="Times New Roman"/>
              <a:cs typeface="Times New Roman"/>
              <a:sym typeface="Times New Roman"/>
            </a:endParaRPr>
          </a:p>
          <a:p>
            <a:pPr indent="457200" lvl="0" marL="0" rtl="0" algn="l">
              <a:lnSpc>
                <a:spcPct val="200000"/>
              </a:lnSpc>
              <a:spcBef>
                <a:spcPts val="1000"/>
              </a:spcBef>
              <a:spcAft>
                <a:spcPts val="0"/>
              </a:spcAft>
              <a:buSzPts val="1100"/>
              <a:buNone/>
            </a:pPr>
            <a:r>
              <a:rPr lang="en-CA" sz="1200">
                <a:solidFill>
                  <a:schemeClr val="dk1"/>
                </a:solidFill>
                <a:latin typeface="Times New Roman"/>
                <a:ea typeface="Times New Roman"/>
                <a:cs typeface="Times New Roman"/>
                <a:sym typeface="Times New Roman"/>
              </a:rPr>
              <a:t>As a white woman, would having studied the culture of the Cree Nation prepared me for this experience?  </a:t>
            </a:r>
            <a:endParaRPr sz="1200">
              <a:solidFill>
                <a:schemeClr val="dk1"/>
              </a:solidFill>
              <a:latin typeface="Times New Roman"/>
              <a:ea typeface="Times New Roman"/>
              <a:cs typeface="Times New Roman"/>
              <a:sym typeface="Times New Roman"/>
            </a:endParaRPr>
          </a:p>
          <a:p>
            <a:pPr indent="457200" lvl="0" marL="0" rtl="0" algn="l">
              <a:lnSpc>
                <a:spcPct val="200000"/>
              </a:lnSpc>
              <a:spcBef>
                <a:spcPts val="1000"/>
              </a:spcBef>
              <a:spcAft>
                <a:spcPts val="0"/>
              </a:spcAft>
              <a:buSzPts val="1100"/>
              <a:buNone/>
            </a:pPr>
            <a:r>
              <a:rPr lang="en-CA" sz="1200">
                <a:solidFill>
                  <a:schemeClr val="dk1"/>
                </a:solidFill>
                <a:latin typeface="Times New Roman"/>
                <a:ea typeface="Times New Roman"/>
                <a:cs typeface="Times New Roman"/>
                <a:sym typeface="Times New Roman"/>
              </a:rPr>
              <a:t>On day 3 as I was preparing to start teaching about breastfeeding support, the elder grandmothers started telling their stories about growing up in the boarding schools. They shared how it was and how when they became parents they didn’t know how to parent their children, or love their partners. They only knew abuse and the religion that was forced on them.  They spoke quietly and we all listened. They cried; feeling safe in this circle of women to share their stories and deep sorrows.</a:t>
            </a:r>
            <a:endParaRPr sz="1200">
              <a:solidFill>
                <a:schemeClr val="dk1"/>
              </a:solidFill>
              <a:latin typeface="Times New Roman"/>
              <a:ea typeface="Times New Roman"/>
              <a:cs typeface="Times New Roman"/>
              <a:sym typeface="Times New Roman"/>
            </a:endParaRPr>
          </a:p>
          <a:p>
            <a:pPr indent="457200" lvl="0" marL="0" rtl="0" algn="l">
              <a:lnSpc>
                <a:spcPct val="200000"/>
              </a:lnSpc>
              <a:spcBef>
                <a:spcPts val="1000"/>
              </a:spcBef>
              <a:spcAft>
                <a:spcPts val="0"/>
              </a:spcAft>
              <a:buSzPts val="1100"/>
              <a:buNone/>
            </a:pPr>
            <a:r>
              <a:rPr lang="en-CA" sz="1200">
                <a:solidFill>
                  <a:schemeClr val="dk1"/>
                </a:solidFill>
                <a:latin typeface="Times New Roman"/>
                <a:ea typeface="Times New Roman"/>
                <a:cs typeface="Times New Roman"/>
                <a:sym typeface="Times New Roman"/>
              </a:rPr>
              <a:t>Cultural safety is an approach that takes us beyond an academic exercise and into the realm of being able to relate respectfully across cultures, so that true healing can happen. </a:t>
            </a:r>
            <a:endParaRPr sz="1200">
              <a:solidFill>
                <a:schemeClr val="dk1"/>
              </a:solidFill>
              <a:latin typeface="Times New Roman"/>
              <a:ea typeface="Times New Roman"/>
              <a:cs typeface="Times New Roman"/>
              <a:sym typeface="Times New Roman"/>
            </a:endParaRPr>
          </a:p>
          <a:p>
            <a:pPr indent="457200" lvl="0" marL="0" rtl="0" algn="l">
              <a:lnSpc>
                <a:spcPct val="200000"/>
              </a:lnSpc>
              <a:spcBef>
                <a:spcPts val="1000"/>
              </a:spcBef>
              <a:spcAft>
                <a:spcPts val="0"/>
              </a:spcAft>
              <a:buSzPts val="1100"/>
              <a:buNone/>
            </a:pPr>
            <a:r>
              <a:rPr lang="en-CA" sz="1200">
                <a:solidFill>
                  <a:schemeClr val="dk1"/>
                </a:solidFill>
                <a:latin typeface="Times New Roman"/>
                <a:ea typeface="Times New Roman"/>
                <a:cs typeface="Times New Roman"/>
                <a:sym typeface="Times New Roman"/>
              </a:rPr>
              <a:t>By the end of the day, I think you’ll understand what I mean. </a:t>
            </a:r>
            <a:endParaRPr sz="1200">
              <a:solidFill>
                <a:schemeClr val="dk1"/>
              </a:solidFill>
              <a:latin typeface="Times New Roman"/>
              <a:ea typeface="Times New Roman"/>
              <a:cs typeface="Times New Roman"/>
              <a:sym typeface="Times New Roman"/>
            </a:endParaRPr>
          </a:p>
          <a:p>
            <a:pPr indent="0" lvl="0" marL="0" rtl="0" algn="l">
              <a:lnSpc>
                <a:spcPct val="200000"/>
              </a:lnSpc>
              <a:spcBef>
                <a:spcPts val="1000"/>
              </a:spcBef>
              <a:spcAft>
                <a:spcPts val="0"/>
              </a:spcAft>
              <a:buSzPts val="1100"/>
              <a:buNone/>
            </a:pPr>
            <a:r>
              <a:rPr lang="en-CA" sz="1200">
                <a:solidFill>
                  <a:schemeClr val="dk1"/>
                </a:solidFill>
                <a:latin typeface="Times New Roman"/>
                <a:ea typeface="Times New Roman"/>
                <a:cs typeface="Times New Roman"/>
                <a:sym typeface="Times New Roman"/>
              </a:rPr>
              <a:t>	But first, we need the background and theory. </a:t>
            </a:r>
            <a:endParaRPr sz="1200">
              <a:solidFill>
                <a:schemeClr val="dk1"/>
              </a:solidFill>
              <a:latin typeface="Times New Roman"/>
              <a:ea typeface="Times New Roman"/>
              <a:cs typeface="Times New Roman"/>
              <a:sym typeface="Times New Roman"/>
            </a:endParaRPr>
          </a:p>
          <a:p>
            <a:pPr indent="457200" lvl="0" marL="0" rtl="0" algn="l">
              <a:lnSpc>
                <a:spcPct val="200000"/>
              </a:lnSpc>
              <a:spcBef>
                <a:spcPts val="1000"/>
              </a:spcBef>
              <a:spcAft>
                <a:spcPts val="100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457200" lvl="0" marL="0" rtl="0" algn="l">
              <a:lnSpc>
                <a:spcPct val="200000"/>
              </a:lnSpc>
              <a:spcBef>
                <a:spcPts val="0"/>
              </a:spcBef>
              <a:spcAft>
                <a:spcPts val="0"/>
              </a:spcAft>
              <a:buSzPts val="1100"/>
              <a:buNone/>
            </a:pPr>
            <a:r>
              <a:t/>
            </a:r>
            <a:endParaRPr sz="1200">
              <a:latin typeface="Times New Roman"/>
              <a:ea typeface="Times New Roman"/>
              <a:cs typeface="Times New Roman"/>
              <a:sym typeface="Times New Roman"/>
            </a:endParaRPr>
          </a:p>
          <a:p>
            <a:pPr indent="457200" lvl="0" marL="0" rtl="0" algn="l">
              <a:lnSpc>
                <a:spcPct val="200000"/>
              </a:lnSpc>
              <a:spcBef>
                <a:spcPts val="1000"/>
              </a:spcBef>
              <a:spcAft>
                <a:spcPts val="0"/>
              </a:spcAft>
              <a:buClr>
                <a:schemeClr val="dk1"/>
              </a:buClr>
              <a:buSzPts val="1100"/>
              <a:buFont typeface="Arial"/>
              <a:buNone/>
            </a:pPr>
            <a:r>
              <a:rPr lang="en-CA" sz="1200">
                <a:solidFill>
                  <a:schemeClr val="dk1"/>
                </a:solidFill>
                <a:latin typeface="Times New Roman"/>
                <a:ea typeface="Times New Roman"/>
                <a:cs typeface="Times New Roman"/>
                <a:sym typeface="Times New Roman"/>
              </a:rPr>
              <a:t> The theory of cultural safety was developed by a Maori nurse researcher in the 1980’s to address persistent health inequities in New Zealand between the local Indigenous and the white non-Indigenous populations. </a:t>
            </a:r>
            <a:endParaRPr sz="1200">
              <a:latin typeface="Times New Roman"/>
              <a:ea typeface="Times New Roman"/>
              <a:cs typeface="Times New Roman"/>
              <a:sym typeface="Times New Roman"/>
            </a:endParaRPr>
          </a:p>
          <a:p>
            <a:pPr indent="457200" lvl="0" marL="0" rtl="0" algn="l">
              <a:lnSpc>
                <a:spcPct val="200000"/>
              </a:lnSpc>
              <a:spcBef>
                <a:spcPts val="1000"/>
              </a:spcBef>
              <a:spcAft>
                <a:spcPts val="0"/>
              </a:spcAft>
              <a:buSzPts val="1100"/>
              <a:buNone/>
            </a:pPr>
            <a:r>
              <a:rPr lang="en-CA" sz="1200">
                <a:latin typeface="Times New Roman"/>
                <a:ea typeface="Times New Roman"/>
                <a:cs typeface="Times New Roman"/>
                <a:sym typeface="Times New Roman"/>
              </a:rPr>
              <a:t>I was thrilled to discover this theory during my doctoral research. Since I had already been studying w Dorene and was learning about midwifery within Indigenous communities, I knew I needed a theoretical foundation that centered the Indigenous worldview/ experience. I was amazed to learn that it was a perfect “fit” for us since it also centers the social context of colonization.  </a:t>
            </a:r>
            <a:endParaRPr sz="1200">
              <a:latin typeface="Times New Roman"/>
              <a:ea typeface="Times New Roman"/>
              <a:cs typeface="Times New Roman"/>
              <a:sym typeface="Times New Roman"/>
            </a:endParaRPr>
          </a:p>
          <a:p>
            <a:pPr indent="457200" lvl="0" marL="0" rtl="0" algn="l">
              <a:lnSpc>
                <a:spcPct val="200000"/>
              </a:lnSpc>
              <a:spcBef>
                <a:spcPts val="1000"/>
              </a:spcBef>
              <a:spcAft>
                <a:spcPts val="0"/>
              </a:spcAft>
              <a:buSzPts val="1100"/>
              <a:buNone/>
            </a:pPr>
            <a:r>
              <a:rPr lang="en-CA" sz="1200">
                <a:latin typeface="Times New Roman"/>
                <a:ea typeface="Times New Roman"/>
                <a:cs typeface="Times New Roman"/>
                <a:sym typeface="Times New Roman"/>
              </a:rPr>
              <a:t>Like the U.S., Canada and Australia; New Zealand have large Indigenous populations which were healthy and whole prior to colonization.</a:t>
            </a:r>
            <a:endParaRPr sz="1200">
              <a:latin typeface="Times New Roman"/>
              <a:ea typeface="Times New Roman"/>
              <a:cs typeface="Times New Roman"/>
              <a:sym typeface="Times New Roman"/>
            </a:endParaRPr>
          </a:p>
          <a:p>
            <a:pPr indent="457200" lvl="0" marL="0" rtl="0" algn="l">
              <a:lnSpc>
                <a:spcPct val="200000"/>
              </a:lnSpc>
              <a:spcBef>
                <a:spcPts val="1000"/>
              </a:spcBef>
              <a:spcAft>
                <a:spcPts val="0"/>
              </a:spcAft>
              <a:buSzPts val="1100"/>
              <a:buNone/>
            </a:pPr>
            <a:r>
              <a:rPr lang="en-CA" sz="1200">
                <a:latin typeface="Times New Roman"/>
                <a:ea typeface="Times New Roman"/>
                <a:cs typeface="Times New Roman"/>
                <a:sym typeface="Times New Roman"/>
              </a:rPr>
              <a:t>Let’s take a little time out and talk about colonization. We may not be familiar with this term, or at least as familiar as we should be. Colonization (according to the Merriam-Webster dictionary) is: </a:t>
            </a:r>
            <a:endParaRPr sz="1200">
              <a:latin typeface="Times New Roman"/>
              <a:ea typeface="Times New Roman"/>
              <a:cs typeface="Times New Roman"/>
              <a:sym typeface="Times New Roman"/>
            </a:endParaRPr>
          </a:p>
          <a:p>
            <a:pPr indent="0" lvl="0" marL="0" rtl="0" algn="ctr">
              <a:lnSpc>
                <a:spcPct val="100000"/>
              </a:lnSpc>
              <a:spcBef>
                <a:spcPts val="1000"/>
              </a:spcBef>
              <a:spcAft>
                <a:spcPts val="0"/>
              </a:spcAft>
              <a:buSzPts val="1100"/>
              <a:buNone/>
            </a:pPr>
            <a:r>
              <a:rPr lang="en-CA" sz="1800">
                <a:solidFill>
                  <a:schemeClr val="dk1"/>
                </a:solidFill>
                <a:latin typeface="Calibri"/>
                <a:ea typeface="Calibri"/>
                <a:cs typeface="Calibri"/>
                <a:sym typeface="Calibri"/>
              </a:rPr>
              <a:t>“... the subjugation of a people or area especially as an extension of state power” </a:t>
            </a:r>
            <a:endParaRPr sz="1800">
              <a:solidFill>
                <a:schemeClr val="dk1"/>
              </a:solidFill>
              <a:latin typeface="Calibri"/>
              <a:ea typeface="Calibri"/>
              <a:cs typeface="Calibri"/>
              <a:sym typeface="Calibri"/>
            </a:endParaRPr>
          </a:p>
          <a:p>
            <a:pPr indent="0" lvl="0" marL="0" rtl="0" algn="ctr">
              <a:lnSpc>
                <a:spcPct val="100000"/>
              </a:lnSpc>
              <a:spcBef>
                <a:spcPts val="0"/>
              </a:spcBef>
              <a:spcAft>
                <a:spcPts val="0"/>
              </a:spcAft>
              <a:buSzPts val="1100"/>
              <a:buNone/>
            </a:pPr>
            <a:r>
              <a:t/>
            </a:r>
            <a:endParaRPr sz="18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rPr lang="en-CA" sz="1200">
                <a:solidFill>
                  <a:schemeClr val="dk1"/>
                </a:solidFill>
                <a:latin typeface="Calibri"/>
                <a:ea typeface="Calibri"/>
                <a:cs typeface="Calibri"/>
                <a:sym typeface="Calibri"/>
              </a:rPr>
              <a:t>The U.S. shares a long and dark history of colonization. In our country, over the past 500 years, that looked like (in a nutshell) genocide and land theft supported by papal bulls of the catholic church and the doctrine of discovery. Later,  further erasure policies turned to cultural assimilation via boarding schools (in which Native children were kidnapped and sent away; disallowed to speak their language and abused; emotionally, mentally, physically and sexually) and sterilization procedures performed on Native women without their consent.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rPr lang="en-CA" sz="1200">
                <a:solidFill>
                  <a:schemeClr val="dk1"/>
                </a:solidFill>
                <a:latin typeface="Calibri"/>
                <a:ea typeface="Calibri"/>
                <a:cs typeface="Calibri"/>
                <a:sym typeface="Calibri"/>
              </a:rPr>
              <a:t>While the specifics of colonization vary between countries and over time; the impacts are deeply traumatic and have created the significant health inequities that we see today in Indigenous populations throughout the world.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rPr lang="en-CA" sz="1200">
                <a:solidFill>
                  <a:schemeClr val="dk1"/>
                </a:solidFill>
                <a:latin typeface="Calibri"/>
                <a:ea typeface="Calibri"/>
                <a:cs typeface="Calibri"/>
                <a:sym typeface="Calibri"/>
              </a:rPr>
              <a:t>When Ms. Ramsden developed the theory of cultural safety in New Zealand, she did so for the purpose of training (non-Indigenous) health care providers to understand WHY these health inequities exist so that they (we) would avoid blaming our patients for their struggles, and so that we would be self-aware of our own positionality in the bigger picture.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457200" lvl="0" marL="0" rtl="0" algn="l">
              <a:lnSpc>
                <a:spcPct val="200000"/>
              </a:lnSpc>
              <a:spcBef>
                <a:spcPts val="0"/>
              </a:spcBef>
              <a:spcAft>
                <a:spcPts val="0"/>
              </a:spcAft>
              <a:buSzPts val="1100"/>
              <a:buNone/>
            </a:pPr>
            <a:r>
              <a:rPr b="1" lang="en-CA" sz="1200">
                <a:latin typeface="Times New Roman"/>
                <a:ea typeface="Times New Roman"/>
                <a:cs typeface="Times New Roman"/>
                <a:sym typeface="Times New Roman"/>
              </a:rPr>
              <a:t>She highlighted the overarching effects of social position, power imbalances and structural processes which continued to marginalize Indigenous peoples and cause negative health effects from colonization. </a:t>
            </a:r>
            <a:endParaRPr b="1" sz="1200">
              <a:latin typeface="Times New Roman"/>
              <a:ea typeface="Times New Roman"/>
              <a:cs typeface="Times New Roman"/>
              <a:sym typeface="Times New Roman"/>
            </a:endParaRPr>
          </a:p>
          <a:p>
            <a:pPr indent="457200" lvl="0" marL="0" rtl="0" algn="l">
              <a:lnSpc>
                <a:spcPct val="200000"/>
              </a:lnSpc>
              <a:spcBef>
                <a:spcPts val="1000"/>
              </a:spcBef>
              <a:spcAft>
                <a:spcPts val="0"/>
              </a:spcAft>
              <a:buSzPts val="1100"/>
              <a:buNone/>
            </a:pPr>
            <a:r>
              <a:rPr b="1" lang="en-CA" sz="1200">
                <a:latin typeface="Times New Roman"/>
                <a:ea typeface="Times New Roman"/>
                <a:cs typeface="Times New Roman"/>
                <a:sym typeface="Times New Roman"/>
              </a:rPr>
              <a:t>This theory was adopted by the Nursing Council of New Zealand and they define it as “the effective nursing practice of a person or family from another culture which is determined by that person or family, as opposed to unsafe cultural care which is any that includes action which demeans or disempowers the cultural well being of an individual”. This theory promotes the consideration of historical, economical and social contexts that affect not just health outcomes, but also the experience of care provided. </a:t>
            </a:r>
            <a:endParaRPr b="1" sz="1200">
              <a:latin typeface="Times New Roman"/>
              <a:ea typeface="Times New Roman"/>
              <a:cs typeface="Times New Roman"/>
              <a:sym typeface="Times New Roman"/>
            </a:endParaRPr>
          </a:p>
          <a:p>
            <a:pPr indent="457200" lvl="0" marL="0" rtl="0" algn="l">
              <a:lnSpc>
                <a:spcPct val="200000"/>
              </a:lnSpc>
              <a:spcBef>
                <a:spcPts val="1000"/>
              </a:spcBef>
              <a:spcAft>
                <a:spcPts val="1000"/>
              </a:spcAft>
              <a:buSzPts val="1100"/>
              <a:buNone/>
            </a:pPr>
            <a:r>
              <a:rPr lang="en-CA" sz="1200">
                <a:latin typeface="Times New Roman"/>
                <a:ea typeface="Times New Roman"/>
                <a:cs typeface="Times New Roman"/>
                <a:sym typeface="Times New Roman"/>
              </a:rPr>
              <a:t>In the U.S., we have not adopted this theory (yet) as primary, but frankly, we should. </a:t>
            </a:r>
            <a:endParaRPr sz="1200">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The goals of cultural safety are inform and enable the provision of health care that is safe not just physically, but also emotionally, spiritually and socially and to ensure that patients are free from any kind of threat or challenge to their identity while receiving care.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This offers a framework for an approach to redressing the systemic racism that exists in health care and being able to rebuild trust, where it has been lost.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This picture really exemplifies what it looks like when we achieve cultural safety. </a:t>
            </a:r>
            <a:endParaRPr/>
          </a:p>
          <a:p>
            <a:pPr indent="0" lvl="0" marL="0" rtl="0" algn="l">
              <a:lnSpc>
                <a:spcPct val="100000"/>
              </a:lnSpc>
              <a:spcBef>
                <a:spcPts val="0"/>
              </a:spcBef>
              <a:spcAft>
                <a:spcPts val="0"/>
              </a:spcAft>
              <a:buSzPts val="1100"/>
              <a:buNone/>
            </a:pPr>
            <a:r>
              <a:rPr lang="en-CA"/>
              <a:t>You can see by our smiles that are all happy and connected. During that week together we had all learned so much, and had built strong, trusting relationships.</a:t>
            </a:r>
            <a:endParaRPr/>
          </a:p>
          <a:p>
            <a:pPr indent="0" lvl="0" marL="0" rtl="0" algn="l">
              <a:lnSpc>
                <a:spcPct val="100000"/>
              </a:lnSpc>
              <a:spcBef>
                <a:spcPts val="0"/>
              </a:spcBef>
              <a:spcAft>
                <a:spcPts val="0"/>
              </a:spcAft>
              <a:buSzPts val="1100"/>
              <a:buNone/>
            </a:pPr>
            <a:r>
              <a:rPr lang="en-CA"/>
              <a:t>As an ally and someone who practices cultural safety, I was welcomed into this community and circle of women to be a part of their healing.</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CA">
                <a:solidFill>
                  <a:schemeClr val="dk1"/>
                </a:solidFill>
              </a:rPr>
              <a:t>There are 3 key tenets to this theory.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en-CA">
                <a:solidFill>
                  <a:schemeClr val="dk1"/>
                </a:solidFill>
              </a:rPr>
              <a:t>This theory can also be considered a framework.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CA">
                <a:solidFill>
                  <a:schemeClr val="dk1"/>
                </a:solidFill>
              </a:rPr>
              <a:t>When applying it on a personal level; I think of it as a journey.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The first core tenant of cultural safety is that we, the nurses and health care providers need to understand **the TRUE</a:t>
            </a:r>
            <a:endParaRPr/>
          </a:p>
          <a:p>
            <a:pPr indent="0" lvl="0" marL="0" rtl="0" algn="l">
              <a:lnSpc>
                <a:spcPct val="100000"/>
              </a:lnSpc>
              <a:spcBef>
                <a:spcPts val="0"/>
              </a:spcBef>
              <a:spcAft>
                <a:spcPts val="0"/>
              </a:spcAft>
              <a:buSzPts val="1100"/>
              <a:buNone/>
            </a:pPr>
            <a:r>
              <a:rPr lang="en-CA"/>
              <a:t>history and context of Indigenous (and African American) people and appreciate that colonization (and slavery) are the origins and cause of the health inequities between Indigenous and African American and white people.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Understanding how these deeply damaging social constructs have operated (and continue to do so) is key to understanding contemporary health challenges.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solidFill>
                  <a:schemeClr val="dk1"/>
                </a:solidFill>
              </a:rPr>
              <a:t>The trouble is that most of us were not taught this history in school.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CA">
                <a:solidFill>
                  <a:schemeClr val="dk1"/>
                </a:solidFill>
              </a:rPr>
              <a:t>Instead of learning the truth about colonization and slavery, we were taught an untrue &amp; whitewashed narrative of our history.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CA">
                <a:solidFill>
                  <a:schemeClr val="dk1"/>
                </a:solidFill>
              </a:rPr>
              <a:t>[Quick poll- raise your hands if: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CA">
                <a:solidFill>
                  <a:schemeClr val="dk1"/>
                </a:solidFill>
              </a:rPr>
              <a:t>You were educated in the U.S. public school system</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CA">
                <a:solidFill>
                  <a:schemeClr val="dk1"/>
                </a:solidFill>
              </a:rPr>
              <a:t>You learned that Christopher Colombus discovered America in 1492?</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CA">
                <a:solidFill>
                  <a:schemeClr val="dk1"/>
                </a:solidFill>
              </a:rPr>
              <a:t>You learned that in 1492 there were about 60 million (?) Indigenous people living here comprised of hundreds of distinct tribes with their own languages?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CA">
                <a:solidFill>
                  <a:schemeClr val="dk1"/>
                </a:solidFill>
              </a:rPr>
              <a:t>You learned that the model for democracy in the U.S. and the constitution was not actually developed by our “founding fathers” but was adopted from the Iroquois confederacy?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CA">
                <a:solidFill>
                  <a:schemeClr val="dk1"/>
                </a:solidFill>
              </a:rPr>
              <a:t>You learned that pilgrims heading west in covered wagons to find and settle new land were the courageous and rugged (the true/ unsung heros)?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CA">
                <a:solidFill>
                  <a:schemeClr val="dk1"/>
                </a:solidFill>
              </a:rPr>
              <a:t>You learned that the land they settled was was essentially stolen and a pre-requisite was genocide of the people and animals who had previously lived there?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CA">
                <a:solidFill>
                  <a:schemeClr val="dk1"/>
                </a:solidFill>
              </a:rPr>
              <a:t>The point is that many of us were not taught the truth of how our country was developed, nor the truth of how white supremacy as a social construct upheld colonization.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CA">
                <a:solidFill>
                  <a:schemeClr val="dk1"/>
                </a:solidFill>
              </a:rPr>
              <a:t>If we are people of color, we have learned the truth much earlier and out of necessity.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CA">
                <a:solidFill>
                  <a:schemeClr val="dk1"/>
                </a:solidFill>
              </a:rPr>
              <a:t>If we are white however, (and the majority of nurses in the U.S. are still white), we probably did not. </a:t>
            </a:r>
            <a:endParaRPr>
              <a:solidFill>
                <a:schemeClr val="dk1"/>
              </a:solidFill>
            </a:endParaRPr>
          </a:p>
          <a:p>
            <a:pPr indent="0" lvl="0" marL="0" rtl="0" algn="l">
              <a:lnSpc>
                <a:spcPct val="100000"/>
              </a:lnSpc>
              <a:spcBef>
                <a:spcPts val="0"/>
              </a:spcBef>
              <a:spcAft>
                <a:spcPts val="0"/>
              </a:spcAft>
              <a:buSzPts val="1100"/>
              <a:buNone/>
            </a:pPr>
            <a:r>
              <a:rPr lang="en-CA">
                <a:solidFill>
                  <a:schemeClr val="dk1"/>
                </a:solidFill>
              </a:rPr>
              <a:t>We have a lot of re-learning to do.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CA">
                <a:solidFill>
                  <a:schemeClr val="dk1"/>
                </a:solidFill>
              </a:rPr>
              <a:t>We have to know what what we’re dealing with and in order to do that, we have to understand where we’ve come from. </a:t>
            </a:r>
            <a:endParaRPr>
              <a:solidFill>
                <a:schemeClr val="dk1"/>
              </a:solidFill>
            </a:endParaRPr>
          </a:p>
          <a:p>
            <a:pPr indent="0" lvl="0" marL="0" rtl="0" algn="l">
              <a:lnSpc>
                <a:spcPct val="100000"/>
              </a:lnSpc>
              <a:spcBef>
                <a:spcPts val="0"/>
              </a:spcBef>
              <a:spcAft>
                <a:spcPts val="0"/>
              </a:spcAft>
              <a:buSzPts val="1100"/>
              <a:buNone/>
            </a:pPr>
            <a:r>
              <a:rPr lang="en-CA">
                <a:solidFill>
                  <a:schemeClr val="dk1"/>
                </a:solidFill>
              </a:rPr>
              <a:t>In this case we’re talking about our collective- historical/ political context. </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Colonization =&gt; Intergenerational trauma =&gt; health inequity </a:t>
            </a:r>
            <a:endParaRPr/>
          </a:p>
          <a:p>
            <a:pPr indent="0" lvl="0" marL="0" rtl="0" algn="l">
              <a:lnSpc>
                <a:spcPct val="100000"/>
              </a:lnSpc>
              <a:spcBef>
                <a:spcPts val="0"/>
              </a:spcBef>
              <a:spcAft>
                <a:spcPts val="0"/>
              </a:spcAft>
              <a:buSzPts val="1100"/>
              <a:buNone/>
            </a:pPr>
            <a:r>
              <a:rPr lang="en-CA"/>
              <a:t>This story is from Australia but is synonymous with that of Indigenous people in the U.S.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900"/>
              </a:spcBef>
              <a:spcAft>
                <a:spcPts val="0"/>
              </a:spcAft>
              <a:buSzPts val="1100"/>
              <a:buNone/>
            </a:pPr>
            <a:r>
              <a:rPr b="1" lang="en-CA" sz="1200">
                <a:solidFill>
                  <a:srgbClr val="2D3B45"/>
                </a:solidFill>
                <a:highlight>
                  <a:srgbClr val="FFFFFF"/>
                </a:highlight>
              </a:rPr>
              <a:t>Loss of life:</a:t>
            </a:r>
            <a:endParaRPr b="1" sz="1200">
              <a:solidFill>
                <a:srgbClr val="2D3B45"/>
              </a:solidFill>
              <a:highlight>
                <a:srgbClr val="FFFFFF"/>
              </a:highlight>
            </a:endParaRPr>
          </a:p>
          <a:p>
            <a:pPr indent="0" lvl="0" marL="0" rtl="0" algn="l">
              <a:lnSpc>
                <a:spcPct val="115000"/>
              </a:lnSpc>
              <a:spcBef>
                <a:spcPts val="900"/>
              </a:spcBef>
              <a:spcAft>
                <a:spcPts val="0"/>
              </a:spcAft>
              <a:buSzPts val="1100"/>
              <a:buNone/>
            </a:pPr>
            <a:r>
              <a:rPr lang="en-CA" sz="1200">
                <a:solidFill>
                  <a:srgbClr val="2D3B45"/>
                </a:solidFill>
                <a:highlight>
                  <a:srgbClr val="FFFFFF"/>
                </a:highlight>
              </a:rPr>
              <a:t>North America was fully inhabited when Colombus arrived in 1492 and at the time of colonial settler arrival. There are estimated to have been between 50-90 million people living in a sophisticated society complete with democratic governance structures, health and wellness practices, infrastructure for travel, and commerce, sustainable forestry etc. </a:t>
            </a:r>
            <a:endParaRPr sz="1200">
              <a:solidFill>
                <a:srgbClr val="2D3B45"/>
              </a:solidFill>
              <a:highlight>
                <a:srgbClr val="FFFFFF"/>
              </a:highlight>
            </a:endParaRPr>
          </a:p>
          <a:p>
            <a:pPr indent="0" lvl="0" marL="0" rtl="0" algn="l">
              <a:lnSpc>
                <a:spcPct val="115000"/>
              </a:lnSpc>
              <a:spcBef>
                <a:spcPts val="900"/>
              </a:spcBef>
              <a:spcAft>
                <a:spcPts val="0"/>
              </a:spcAft>
              <a:buSzPts val="1100"/>
              <a:buNone/>
            </a:pPr>
            <a:r>
              <a:rPr lang="en-CA" sz="1200">
                <a:solidFill>
                  <a:srgbClr val="2D3B45"/>
                </a:solidFill>
                <a:highlight>
                  <a:schemeClr val="lt1"/>
                </a:highlight>
              </a:rPr>
              <a:t>The next 500 years of conquest and attempted genocide resulted in the loss 90% of the approximately 60 million Indigenous people living here. </a:t>
            </a:r>
            <a:endParaRPr sz="1200">
              <a:solidFill>
                <a:srgbClr val="2D3B45"/>
              </a:solidFill>
              <a:highlight>
                <a:srgbClr val="FFFFFF"/>
              </a:highlight>
            </a:endParaRPr>
          </a:p>
          <a:p>
            <a:pPr indent="0" lvl="0" marL="0" rtl="0" algn="l">
              <a:lnSpc>
                <a:spcPct val="115000"/>
              </a:lnSpc>
              <a:spcBef>
                <a:spcPts val="900"/>
              </a:spcBef>
              <a:spcAft>
                <a:spcPts val="0"/>
              </a:spcAft>
              <a:buSzPts val="1100"/>
              <a:buNone/>
            </a:pPr>
            <a:r>
              <a:t/>
            </a:r>
            <a:endParaRPr sz="1200">
              <a:solidFill>
                <a:srgbClr val="2D3B45"/>
              </a:solidFill>
              <a:highlight>
                <a:srgbClr val="FFFFFF"/>
              </a:highlight>
            </a:endParaRPr>
          </a:p>
          <a:p>
            <a:pPr indent="0" lvl="0" marL="0" rtl="0" algn="l">
              <a:lnSpc>
                <a:spcPct val="115000"/>
              </a:lnSpc>
              <a:spcBef>
                <a:spcPts val="900"/>
              </a:spcBef>
              <a:spcAft>
                <a:spcPts val="0"/>
              </a:spcAft>
              <a:buSzPts val="1100"/>
              <a:buNone/>
            </a:pPr>
            <a:r>
              <a:rPr b="1" lang="en-CA" sz="1200">
                <a:solidFill>
                  <a:srgbClr val="2D3B45"/>
                </a:solidFill>
                <a:highlight>
                  <a:schemeClr val="lt1"/>
                </a:highlight>
              </a:rPr>
              <a:t>Loss of land:</a:t>
            </a:r>
            <a:endParaRPr sz="1400">
              <a:solidFill>
                <a:srgbClr val="2D3B45"/>
              </a:solidFill>
              <a:highlight>
                <a:srgbClr val="FFFFFF"/>
              </a:highlight>
            </a:endParaRPr>
          </a:p>
          <a:p>
            <a:pPr indent="0" lvl="0" marL="0" rtl="0" algn="l">
              <a:lnSpc>
                <a:spcPct val="115000"/>
              </a:lnSpc>
              <a:spcBef>
                <a:spcPts val="900"/>
              </a:spcBef>
              <a:spcAft>
                <a:spcPts val="0"/>
              </a:spcAft>
              <a:buSzPts val="1100"/>
              <a:buNone/>
            </a:pPr>
            <a:r>
              <a:rPr lang="en-CA" sz="1200">
                <a:solidFill>
                  <a:srgbClr val="2D3B45"/>
                </a:solidFill>
                <a:highlight>
                  <a:srgbClr val="FFFFFF"/>
                </a:highlight>
              </a:rPr>
              <a:t>of 1.5 billion acres after 1776. This map shows the impact of the U.S. invasion of Indigenous lands and how small current reservation allotments are.</a:t>
            </a:r>
            <a:endParaRPr b="1" sz="1200">
              <a:solidFill>
                <a:srgbClr val="2D3B45"/>
              </a:solidFill>
              <a:highlight>
                <a:srgbClr val="FFFFFF"/>
              </a:highlight>
            </a:endParaRPr>
          </a:p>
          <a:p>
            <a:pPr indent="0" lvl="0" marL="0" rtl="0" algn="l">
              <a:lnSpc>
                <a:spcPct val="100000"/>
              </a:lnSpc>
              <a:spcBef>
                <a:spcPts val="90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900"/>
              </a:spcBef>
              <a:spcAft>
                <a:spcPts val="0"/>
              </a:spcAft>
              <a:buSzPts val="1100"/>
              <a:buNone/>
            </a:pPr>
            <a:r>
              <a:rPr b="1" lang="en-CA" sz="1200">
                <a:solidFill>
                  <a:srgbClr val="2D3B45"/>
                </a:solidFill>
                <a:highlight>
                  <a:srgbClr val="FFFFFF"/>
                </a:highlight>
              </a:rPr>
              <a:t>These photos– </a:t>
            </a:r>
            <a:endParaRPr b="1" sz="1200">
              <a:solidFill>
                <a:srgbClr val="2D3B45"/>
              </a:solidFill>
              <a:highlight>
                <a:srgbClr val="FFFFFF"/>
              </a:highlight>
            </a:endParaRPr>
          </a:p>
          <a:p>
            <a:pPr indent="0" lvl="0" marL="0" rtl="0" algn="l">
              <a:lnSpc>
                <a:spcPct val="115000"/>
              </a:lnSpc>
              <a:spcBef>
                <a:spcPts val="900"/>
              </a:spcBef>
              <a:spcAft>
                <a:spcPts val="0"/>
              </a:spcAft>
              <a:buSzPts val="1100"/>
              <a:buNone/>
            </a:pPr>
            <a:r>
              <a:t/>
            </a:r>
            <a:endParaRPr b="1" sz="1200">
              <a:solidFill>
                <a:srgbClr val="2D3B45"/>
              </a:solidFill>
              <a:highlight>
                <a:srgbClr val="FFFFFF"/>
              </a:highlight>
            </a:endParaRPr>
          </a:p>
          <a:p>
            <a:pPr indent="0" lvl="0" marL="0" rtl="0" algn="l">
              <a:lnSpc>
                <a:spcPct val="115000"/>
              </a:lnSpc>
              <a:spcBef>
                <a:spcPts val="900"/>
              </a:spcBef>
              <a:spcAft>
                <a:spcPts val="0"/>
              </a:spcAft>
              <a:buSzPts val="1100"/>
              <a:buNone/>
            </a:pPr>
            <a:r>
              <a:rPr b="1" lang="en-CA" sz="1200">
                <a:solidFill>
                  <a:srgbClr val="2D3B45"/>
                </a:solidFill>
                <a:highlight>
                  <a:srgbClr val="FFFFFF"/>
                </a:highlight>
              </a:rPr>
              <a:t>Boarding school era (the lost generations): </a:t>
            </a:r>
            <a:endParaRPr b="1" sz="1200">
              <a:solidFill>
                <a:srgbClr val="2D3B45"/>
              </a:solidFill>
              <a:highlight>
                <a:srgbClr val="FFFFFF"/>
              </a:highlight>
            </a:endParaRPr>
          </a:p>
          <a:p>
            <a:pPr indent="0" lvl="0" marL="0" rtl="0" algn="l">
              <a:lnSpc>
                <a:spcPct val="115000"/>
              </a:lnSpc>
              <a:spcBef>
                <a:spcPts val="900"/>
              </a:spcBef>
              <a:spcAft>
                <a:spcPts val="0"/>
              </a:spcAft>
              <a:buClr>
                <a:schemeClr val="dk1"/>
              </a:buClr>
              <a:buSzPts val="1100"/>
              <a:buFont typeface="Arial"/>
              <a:buNone/>
            </a:pPr>
            <a:r>
              <a:rPr lang="en-CA" sz="1200">
                <a:solidFill>
                  <a:srgbClr val="2D3B45"/>
                </a:solidFill>
                <a:highlight>
                  <a:srgbClr val="FFFFFF"/>
                </a:highlight>
              </a:rPr>
              <a:t>"Beginning with the Indian Civilization Act Fund of March 3, 1819 and the Peace Policy of 1869 the United States, in concert with and at the urging of several denominations of the Christian Church, adopted an Indian Boarding School Policy expressly intended to implement cultural genocide through the removal and reprogramming of American Indian and Alaska Native children to accomplish the systematic destruction of Native cultures and communities. The stated purpose of this policy was to “Kill the Indian, Save the Man.”</a:t>
            </a:r>
            <a:endParaRPr sz="1200">
              <a:solidFill>
                <a:srgbClr val="2D3B45"/>
              </a:solidFill>
              <a:highlight>
                <a:srgbClr val="FFFFFF"/>
              </a:highlight>
            </a:endParaRPr>
          </a:p>
          <a:p>
            <a:pPr indent="0" lvl="0" marL="0" rtl="0" algn="l">
              <a:lnSpc>
                <a:spcPct val="115000"/>
              </a:lnSpc>
              <a:spcBef>
                <a:spcPts val="900"/>
              </a:spcBef>
              <a:spcAft>
                <a:spcPts val="0"/>
              </a:spcAft>
              <a:buClr>
                <a:schemeClr val="dk1"/>
              </a:buClr>
              <a:buSzPts val="1100"/>
              <a:buFont typeface="Arial"/>
              <a:buNone/>
            </a:pPr>
            <a:r>
              <a:rPr lang="en-CA" sz="1200">
                <a:solidFill>
                  <a:srgbClr val="2D3B45"/>
                </a:solidFill>
                <a:highlight>
                  <a:srgbClr val="FFFFFF"/>
                </a:highlight>
              </a:rPr>
              <a:t>Between 1869 and the 1960s, tens of thousands of Native American children were removed from their homes and families and placed in boarding schools operated by the federal government and churches. Though we don’t know precisely how many children were taken in total, by 1900 there were 20,000 children in Indian boarding schools, and by 1925 that number had more than tripled. The U.S. Native children that were voluntarily or forcibly removed from their homes, families, and communities during this time were taken to schools far away where they were punished for speaking their native language. They were banned from acting in any way that might be seen as representing traditional or cultural practices. They were stripped of their traditional clothing, had their hair cut and were not allowed to keep their personal belongings. They suffered (often extreme) physical, sexual, cultural and spiritual abuse and neglect. Many children never returned home and their fates have yet to be accounted for by the U.S. government.</a:t>
            </a:r>
            <a:endParaRPr sz="1200">
              <a:solidFill>
                <a:srgbClr val="2D3B45"/>
              </a:solidFill>
              <a:highlight>
                <a:srgbClr val="FFFFFF"/>
              </a:highlight>
            </a:endParaRPr>
          </a:p>
          <a:p>
            <a:pPr indent="0" lvl="0" marL="0" rtl="0" algn="l">
              <a:lnSpc>
                <a:spcPct val="115000"/>
              </a:lnSpc>
              <a:spcBef>
                <a:spcPts val="900"/>
              </a:spcBef>
              <a:spcAft>
                <a:spcPts val="0"/>
              </a:spcAft>
              <a:buClr>
                <a:schemeClr val="dk1"/>
              </a:buClr>
              <a:buSzPts val="1100"/>
              <a:buFont typeface="Arial"/>
              <a:buNone/>
            </a:pPr>
            <a:r>
              <a:rPr lang="en-CA" sz="1200">
                <a:solidFill>
                  <a:srgbClr val="2D3B45"/>
                </a:solidFill>
                <a:highlight>
                  <a:srgbClr val="FFFFFF"/>
                </a:highlight>
              </a:rPr>
              <a:t>According to Dunbar-Ortiz, "The experience of generations of Native Americans in on-and off-reservation boarding schools, run by the federal government or Christian missions, contributed significantly to the family and social dysfunction still found in Native communities. Generations of child abuse, including sexual abuse... traumatized survivors and their progeny." </a:t>
            </a:r>
            <a:endParaRPr sz="1200">
              <a:solidFill>
                <a:srgbClr val="2D3B45"/>
              </a:solidFill>
              <a:highlight>
                <a:srgbClr val="FFFFFF"/>
              </a:highlight>
            </a:endParaRPr>
          </a:p>
          <a:p>
            <a:pPr indent="0" lvl="0" marL="0" rtl="0" algn="l">
              <a:lnSpc>
                <a:spcPct val="100000"/>
              </a:lnSpc>
              <a:spcBef>
                <a:spcPts val="90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CA" sz="1400">
                <a:solidFill>
                  <a:srgbClr val="1A1818"/>
                </a:solidFill>
                <a:highlight>
                  <a:srgbClr val="FFFFFF"/>
                </a:highlight>
                <a:latin typeface="Georgia"/>
                <a:ea typeface="Georgia"/>
                <a:cs typeface="Georgia"/>
                <a:sym typeface="Georgia"/>
              </a:rPr>
              <a:t>In the U.S. during the 1960’s and 1970’s Native American women of reproductive age were forcibly sterilized in at least 4 out of 12 Indian Health Service clinics. Estimates include approximately 3500 women were sterilized without consent. </a:t>
            </a:r>
            <a:endParaRPr sz="2000">
              <a:solidFill>
                <a:srgbClr val="1A1818"/>
              </a:solidFill>
              <a:highlight>
                <a:srgbClr val="FFFFFF"/>
              </a:highlight>
              <a:latin typeface="Georgia"/>
              <a:ea typeface="Georgia"/>
              <a:cs typeface="Georgia"/>
              <a:sym typeface="Georgia"/>
            </a:endParaRPr>
          </a:p>
          <a:p>
            <a:pPr indent="0" lvl="0" marL="0" rtl="0" algn="l">
              <a:lnSpc>
                <a:spcPct val="115000"/>
              </a:lnSpc>
              <a:spcBef>
                <a:spcPts val="2700"/>
              </a:spcBef>
              <a:spcAft>
                <a:spcPts val="0"/>
              </a:spcAft>
              <a:buClr>
                <a:schemeClr val="dk1"/>
              </a:buClr>
              <a:buSzPts val="1100"/>
              <a:buFont typeface="Arial"/>
              <a:buNone/>
            </a:pPr>
            <a:r>
              <a:rPr lang="en-CA" sz="1400">
                <a:solidFill>
                  <a:srgbClr val="1A1818"/>
                </a:solidFill>
                <a:highlight>
                  <a:srgbClr val="FFFFFF"/>
                </a:highlight>
                <a:latin typeface="Georgia"/>
                <a:ea typeface="Georgia"/>
                <a:cs typeface="Georgia"/>
                <a:sym typeface="Georgia"/>
              </a:rPr>
              <a:t>A study by Dr. Connie Pinkerton-Uri, a Chocktaw/Cherokee physician, found that at least one in four American Indian women had been sterilized without consent. Dr. Pinkerton-Uri concluded that the Indian Health Service appeared to have “singled out full-blooded Indian women for sterilization procedures.” Some experts estimate that </a:t>
            </a:r>
            <a:r>
              <a:rPr i="1" lang="en-CA" sz="1400">
                <a:solidFill>
                  <a:srgbClr val="1A1818"/>
                </a:solidFill>
                <a:highlight>
                  <a:srgbClr val="FFFFFF"/>
                </a:highlight>
                <a:latin typeface="Georgia"/>
                <a:ea typeface="Georgia"/>
                <a:cs typeface="Georgia"/>
                <a:sym typeface="Georgia"/>
              </a:rPr>
              <a:t>the percent of American Indian women who were sterilized might even approach 50 percent</a:t>
            </a:r>
            <a:r>
              <a:rPr lang="en-CA" sz="1400">
                <a:solidFill>
                  <a:srgbClr val="1A1818"/>
                </a:solidFill>
                <a:highlight>
                  <a:srgbClr val="FFFFFF"/>
                </a:highlight>
                <a:latin typeface="Georgia"/>
                <a:ea typeface="Georgia"/>
                <a:cs typeface="Georgia"/>
                <a:sym typeface="Georgia"/>
              </a:rPr>
              <a:t>. </a:t>
            </a:r>
            <a:endParaRPr sz="1400">
              <a:solidFill>
                <a:srgbClr val="1A1818"/>
              </a:solidFill>
              <a:highlight>
                <a:srgbClr val="FFFFFF"/>
              </a:highlight>
              <a:latin typeface="Georgia"/>
              <a:ea typeface="Georgia"/>
              <a:cs typeface="Georgia"/>
              <a:sym typeface="Georgia"/>
            </a:endParaRPr>
          </a:p>
          <a:p>
            <a:pPr indent="0" lvl="0" marL="0" rtl="0" algn="l">
              <a:lnSpc>
                <a:spcPct val="115000"/>
              </a:lnSpc>
              <a:spcBef>
                <a:spcPts val="2700"/>
              </a:spcBef>
              <a:spcAft>
                <a:spcPts val="0"/>
              </a:spcAft>
              <a:buClr>
                <a:schemeClr val="dk1"/>
              </a:buClr>
              <a:buSzPts val="1100"/>
              <a:buFont typeface="Arial"/>
              <a:buNone/>
            </a:pPr>
            <a:r>
              <a:rPr lang="en-CA" sz="1400">
                <a:solidFill>
                  <a:srgbClr val="1A1818"/>
                </a:solidFill>
                <a:highlight>
                  <a:srgbClr val="FFFFFF"/>
                </a:highlight>
                <a:latin typeface="Georgia"/>
                <a:ea typeface="Georgia"/>
                <a:cs typeface="Georgia"/>
                <a:sym typeface="Georgia"/>
              </a:rPr>
              <a:t>This photo is not of the Indigenous women who were sterilized, but those who had been called in as a result of forced sterilization as recently as 2017 in a public hospital in Saskatoon, Saskatchewan. As a result of the rulings when this case favored the women who testified, the hospital had to bring in First Nations “Advocates” to be with First Nations women &amp; families when they birthed at this hospital. Dorene and I were invited by a Metis organization to train a group of Indigenous doulas to support women in this manner. This group of trained doulas were passionate about their work, but unfortunately, they also were not treated well in the hospital system, and the program seems to have ended. </a:t>
            </a:r>
            <a:endParaRPr sz="1400">
              <a:solidFill>
                <a:srgbClr val="1A1818"/>
              </a:solidFill>
              <a:highlight>
                <a:srgbClr val="FFFFFF"/>
              </a:highlight>
              <a:latin typeface="Georgia"/>
              <a:ea typeface="Georgia"/>
              <a:cs typeface="Georgia"/>
              <a:sym typeface="Georgia"/>
            </a:endParaRPr>
          </a:p>
          <a:p>
            <a:pPr indent="0" lvl="0" marL="0" rtl="0" algn="l">
              <a:lnSpc>
                <a:spcPct val="100000"/>
              </a:lnSpc>
              <a:spcBef>
                <a:spcPts val="270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Dorene to lead us in an opening prayer </a:t>
            </a:r>
            <a:endParaRPr/>
          </a:p>
          <a:p>
            <a:pPr indent="0" lvl="0" marL="0" rtl="0" algn="l">
              <a:lnSpc>
                <a:spcPct val="100000"/>
              </a:lnSpc>
              <a:spcBef>
                <a:spcPts val="0"/>
              </a:spcBef>
              <a:spcAft>
                <a:spcPts val="0"/>
              </a:spcAft>
              <a:buSzPts val="1100"/>
              <a:buNone/>
            </a:pPr>
            <a:r>
              <a:rPr lang="en-CA"/>
              <a:t>Introductions- </a:t>
            </a:r>
            <a:endParaRPr/>
          </a:p>
          <a:p>
            <a:pPr indent="0" lvl="0" marL="0" rtl="0" algn="l">
              <a:lnSpc>
                <a:spcPct val="100000"/>
              </a:lnSpc>
              <a:spcBef>
                <a:spcPts val="0"/>
              </a:spcBef>
              <a:spcAft>
                <a:spcPts val="0"/>
              </a:spcAft>
              <a:buSzPts val="1100"/>
              <a:buNone/>
            </a:pPr>
            <a:r>
              <a:rPr lang="en-CA"/>
              <a:t>Dorene</a:t>
            </a:r>
            <a:endParaRPr/>
          </a:p>
          <a:p>
            <a:pPr indent="0" lvl="0" marL="0" rtl="0" algn="l">
              <a:lnSpc>
                <a:spcPct val="100000"/>
              </a:lnSpc>
              <a:spcBef>
                <a:spcPts val="0"/>
              </a:spcBef>
              <a:spcAft>
                <a:spcPts val="0"/>
              </a:spcAft>
              <a:buSzPts val="1100"/>
              <a:buNone/>
            </a:pPr>
            <a:r>
              <a:rPr lang="en-CA"/>
              <a:t>Erin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 name="Google Shape;34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The second core tenant of cultural safety is that we- the health care providers need to have a critical self awareness of </a:t>
            </a:r>
            <a:r>
              <a:rPr b="1" lang="en-CA"/>
              <a:t>ourselves. </a:t>
            </a:r>
            <a:endParaRPr b="1"/>
          </a:p>
          <a:p>
            <a:pPr indent="0" lvl="0" marL="0" rtl="0" algn="l">
              <a:lnSpc>
                <a:spcPct val="100000"/>
              </a:lnSpc>
              <a:spcBef>
                <a:spcPts val="0"/>
              </a:spcBef>
              <a:spcAft>
                <a:spcPts val="0"/>
              </a:spcAft>
              <a:buSzPts val="1100"/>
              <a:buNone/>
            </a:pPr>
            <a:r>
              <a:rPr lang="en-CA"/>
              <a:t>(Pulling it in to a personal level)</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We need to be self-reflective and do the work to become aware of our</a:t>
            </a:r>
            <a:r>
              <a:rPr lang="en-CA">
                <a:solidFill>
                  <a:schemeClr val="dk1"/>
                </a:solidFill>
              </a:rPr>
              <a:t> biases </a:t>
            </a:r>
            <a:endParaRPr>
              <a:solidFill>
                <a:schemeClr val="dk1"/>
              </a:solidFill>
            </a:endParaRPr>
          </a:p>
          <a:p>
            <a:pPr indent="0" lvl="0" marL="0" rtl="0" algn="l">
              <a:lnSpc>
                <a:spcPct val="100000"/>
              </a:lnSpc>
              <a:spcBef>
                <a:spcPts val="0"/>
              </a:spcBef>
              <a:spcAft>
                <a:spcPts val="0"/>
              </a:spcAft>
              <a:buSzPts val="1100"/>
              <a:buNone/>
            </a:pPr>
            <a:r>
              <a:rPr lang="en-CA">
                <a:solidFill>
                  <a:schemeClr val="dk1"/>
                </a:solidFill>
              </a:rPr>
              <a:t>and our </a:t>
            </a:r>
            <a:r>
              <a:rPr lang="en-CA"/>
              <a:t>positionality; including how this leads to power imbalances.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Let’s take a moment and think about bias. We may think we’re not biased, after all, we’re nurses. We live to help people. :) </a:t>
            </a:r>
            <a:endParaRPr/>
          </a:p>
          <a:p>
            <a:pPr indent="0" lvl="0" marL="0" rtl="0" algn="l">
              <a:lnSpc>
                <a:spcPct val="100000"/>
              </a:lnSpc>
              <a:spcBef>
                <a:spcPts val="0"/>
              </a:spcBef>
              <a:spcAft>
                <a:spcPts val="0"/>
              </a:spcAft>
              <a:buSzPts val="1100"/>
              <a:buNone/>
            </a:pPr>
            <a:r>
              <a:rPr lang="en-CA"/>
              <a:t>And also, we live in the U.S. where whiteness is centered and normalized, anyone not white are “othered”. Our society upholds stereotypes to maintain the status quo and biases are embedded into our way of thinking and acting. We are usually not conscious of them and they’re hard to recognize until we really work at it.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Now how about positionality.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But first, … Identity.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Health providers need to know who we are (as a precursor to understanding our positionality and biases at the very least)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I’m going to ask a few questions. </a:t>
            </a:r>
            <a:endParaRPr/>
          </a:p>
          <a:p>
            <a:pPr indent="0" lvl="0" marL="0" rtl="0" algn="l">
              <a:lnSpc>
                <a:spcPct val="100000"/>
              </a:lnSpc>
              <a:spcBef>
                <a:spcPts val="0"/>
              </a:spcBef>
              <a:spcAft>
                <a:spcPts val="0"/>
              </a:spcAft>
              <a:buSzPts val="1100"/>
              <a:buNone/>
            </a:pPr>
            <a:r>
              <a:rPr lang="en-CA"/>
              <a:t>Trigger warning for all the white folks in the room: some of these questions might be uncomfortable.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What is your racial identity? </a:t>
            </a:r>
            <a:endParaRPr/>
          </a:p>
          <a:p>
            <a:pPr indent="0" lvl="0" marL="0" rtl="0" algn="l">
              <a:lnSpc>
                <a:spcPct val="100000"/>
              </a:lnSpc>
              <a:spcBef>
                <a:spcPts val="0"/>
              </a:spcBef>
              <a:spcAft>
                <a:spcPts val="0"/>
              </a:spcAft>
              <a:buSzPts val="1100"/>
              <a:buNone/>
            </a:pPr>
            <a:r>
              <a:rPr lang="en-CA"/>
              <a:t>What is your cultural identity?</a:t>
            </a:r>
            <a:endParaRPr/>
          </a:p>
          <a:p>
            <a:pPr indent="0" lvl="0" marL="0" rtl="0" algn="l">
              <a:lnSpc>
                <a:spcPct val="100000"/>
              </a:lnSpc>
              <a:spcBef>
                <a:spcPts val="0"/>
              </a:spcBef>
              <a:spcAft>
                <a:spcPts val="0"/>
              </a:spcAft>
              <a:buSzPts val="1100"/>
              <a:buNone/>
            </a:pPr>
            <a:r>
              <a:rPr lang="en-CA"/>
              <a:t>What are the aspects of your culture you take the most joy in?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[I’m going to tell a little story]</a:t>
            </a:r>
            <a:endParaRPr/>
          </a:p>
          <a:p>
            <a:pPr indent="0" lvl="0" marL="0" rtl="0" algn="l">
              <a:lnSpc>
                <a:spcPct val="100000"/>
              </a:lnSpc>
              <a:spcBef>
                <a:spcPts val="0"/>
              </a:spcBef>
              <a:spcAft>
                <a:spcPts val="0"/>
              </a:spcAft>
              <a:buSzPts val="1100"/>
              <a:buNone/>
            </a:pPr>
            <a:r>
              <a:rPr lang="en-CA"/>
              <a:t>I was at a diversity in higher education conference in Philidelphia before the pandemic. I was sitting around a table with about 6 other health related/ diversity professinals and were playing a game designed to help us explore issues related to diversity. The questions I asked you are the ones that were asked of us. We went around the table and each person shared about their racial and cultural identities and what they were most proud of. There was a LatinX woman who took the most joy out of the dancing in her culture. An African-American man spoke about the joy of his extended family connections and so on. When it came to me (the only white person at the table) I already had a lump in my throat as I said: I’m white. I don’t have a cultural identity and I don’t take joy in my culture &amp; heritage. I’m ashamed of it actually. I didn’t want to cry, but of course I did and asked that we move to the next person.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It’s rare, that as a white person, I am in a position of such intense discomfort due to my identity. In fact, this is the only time in my life that I can think of.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Stil, the most difficult part of giving a presentation or training, is the introduction.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I’m guessing that I’m not alone in feeling a void around identity of whiteness. </a:t>
            </a:r>
            <a:endParaRPr/>
          </a:p>
          <a:p>
            <a:pPr indent="0" lvl="0" marL="0" rtl="0" algn="l">
              <a:lnSpc>
                <a:spcPct val="100000"/>
              </a:lnSpc>
              <a:spcBef>
                <a:spcPts val="0"/>
              </a:spcBef>
              <a:spcAft>
                <a:spcPts val="0"/>
              </a:spcAft>
              <a:buSzPts val="1100"/>
              <a:buNone/>
            </a:pPr>
            <a:r>
              <a:rPr lang="en-CA"/>
              <a:t>Especially if we’re socially conscious, there are also probably feelings of guilt and shame, related to what our relatives did (or didn’t do) to uphold and benefit from the oppressive structures we’re talking about.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AND- we need to choose to be uncomfortable (a luxury we have) in order to do the work of learning who we truly are and undoing the colonial mindset we’ve been enculturated into.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We need to understand and continually reflect on our own identity and culture and consider how this contributes to our positionality </a:t>
            </a:r>
            <a:endParaRPr/>
          </a:p>
          <a:p>
            <a:pPr indent="0" lvl="0" marL="0" rtl="0" algn="l">
              <a:lnSpc>
                <a:spcPct val="100000"/>
              </a:lnSpc>
              <a:spcBef>
                <a:spcPts val="0"/>
              </a:spcBef>
              <a:spcAft>
                <a:spcPts val="0"/>
              </a:spcAft>
              <a:buSzPts val="1100"/>
              <a:buNone/>
            </a:pPr>
            <a:r>
              <a:rPr lang="en-CA"/>
              <a:t>and power within the inequitable society we live in. These dynamics impact our relationships with patients and the quality of care we provide.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Our positionality refers to how we relate to others given our various social positions and whether they are associated with privilege or marginalization in society. </a:t>
            </a:r>
            <a:endParaRPr/>
          </a:p>
          <a:p>
            <a:pPr indent="0" lvl="0" marL="0" rtl="0" algn="l">
              <a:lnSpc>
                <a:spcPct val="100000"/>
              </a:lnSpc>
              <a:spcBef>
                <a:spcPts val="0"/>
              </a:spcBef>
              <a:spcAft>
                <a:spcPts val="0"/>
              </a:spcAft>
              <a:buSzPts val="1100"/>
              <a:buNone/>
            </a:pPr>
            <a:r>
              <a:rPr lang="en-CA"/>
              <a:t>We all hold multiple, intersecting identities, so this is nuanced and complex.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There are power differentials based on our intersectional identities and we need to be aware of these.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For instance, in the U.S., men have more power than women. White people have more power than people of color. Doctors have more power than nurses. Nurses have more power than patients. Straight people have more power than trans people. Adults have more power than children. etc.</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When we are unaware of these dynamics, there is a good chance we will unknowingly uphold a power differential in which our patient is disempowered (in any number of ways) and is actually harmed, rather than helped by their experience of care with us.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This is culturally unsafe care, which perpetuates ill-health and inequitable health conditions.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371600" rtl="0" algn="l">
              <a:lnSpc>
                <a:spcPct val="100000"/>
              </a:lnSpc>
              <a:spcBef>
                <a:spcPts val="0"/>
              </a:spcBef>
              <a:spcAft>
                <a:spcPts val="0"/>
              </a:spcAft>
              <a:buClr>
                <a:schemeClr val="dk1"/>
              </a:buClr>
              <a:buSzPts val="1100"/>
              <a:buFont typeface="Arial"/>
              <a:buNone/>
            </a:pPr>
            <a:r>
              <a:rPr lang="en-CA"/>
              <a:t>Who am I and where do I come from? </a:t>
            </a:r>
            <a:endParaRPr/>
          </a:p>
          <a:p>
            <a:pPr indent="0" lvl="0" marL="1371600" rtl="0" algn="l">
              <a:lnSpc>
                <a:spcPct val="100000"/>
              </a:lnSpc>
              <a:spcBef>
                <a:spcPts val="0"/>
              </a:spcBef>
              <a:spcAft>
                <a:spcPts val="0"/>
              </a:spcAft>
              <a:buClr>
                <a:schemeClr val="dk1"/>
              </a:buClr>
              <a:buSzPts val="1100"/>
              <a:buFont typeface="Arial"/>
              <a:buNone/>
            </a:pPr>
            <a:r>
              <a:rPr lang="en-CA"/>
              <a:t>In a little bit, Dorene will lead us in an exercise where we can explore this. </a:t>
            </a:r>
            <a:endParaRPr/>
          </a:p>
          <a:p>
            <a:pPr indent="0" lvl="0" marL="1371600" rtl="0" algn="l">
              <a:lnSpc>
                <a:spcPct val="100000"/>
              </a:lnSpc>
              <a:spcBef>
                <a:spcPts val="0"/>
              </a:spcBef>
              <a:spcAft>
                <a:spcPts val="0"/>
              </a:spcAft>
              <a:buClr>
                <a:schemeClr val="dk1"/>
              </a:buClr>
              <a:buSzPts val="1100"/>
              <a:buFont typeface="Arial"/>
              <a:buNone/>
            </a:pPr>
            <a:r>
              <a:t/>
            </a:r>
            <a:endParaRPr/>
          </a:p>
          <a:p>
            <a:pPr indent="0" lvl="0" marL="1371600" rtl="0" algn="l">
              <a:lnSpc>
                <a:spcPct val="100000"/>
              </a:lnSpc>
              <a:spcBef>
                <a:spcPts val="0"/>
              </a:spcBef>
              <a:spcAft>
                <a:spcPts val="0"/>
              </a:spcAft>
              <a:buClr>
                <a:schemeClr val="dk1"/>
              </a:buClr>
              <a:buSzPts val="1100"/>
              <a:buFont typeface="Arial"/>
              <a:buNone/>
            </a:pPr>
            <a:r>
              <a:rPr lang="en-CA"/>
              <a:t>Let’s also consider some questions related to positionality: </a:t>
            </a:r>
            <a:endParaRPr/>
          </a:p>
          <a:p>
            <a:pPr indent="0" lvl="0" marL="1371600" rtl="0" algn="l">
              <a:lnSpc>
                <a:spcPct val="100000"/>
              </a:lnSpc>
              <a:spcBef>
                <a:spcPts val="0"/>
              </a:spcBef>
              <a:spcAft>
                <a:spcPts val="0"/>
              </a:spcAft>
              <a:buClr>
                <a:schemeClr val="dk1"/>
              </a:buClr>
              <a:buSzPts val="1100"/>
              <a:buFont typeface="Arial"/>
              <a:buNone/>
            </a:pPr>
            <a:r>
              <a:rPr lang="en-CA"/>
              <a:t>Since we live in a racialized, hierarchical society that is not equitable, or identities impact our life experiences. </a:t>
            </a:r>
            <a:endParaRPr/>
          </a:p>
          <a:p>
            <a:pPr indent="0" lvl="0" marL="1371600" rtl="0" algn="l">
              <a:lnSpc>
                <a:spcPct val="100000"/>
              </a:lnSpc>
              <a:spcBef>
                <a:spcPts val="0"/>
              </a:spcBef>
              <a:spcAft>
                <a:spcPts val="0"/>
              </a:spcAft>
              <a:buClr>
                <a:schemeClr val="dk1"/>
              </a:buClr>
              <a:buSzPts val="1100"/>
              <a:buFont typeface="Arial"/>
              <a:buNone/>
            </a:pPr>
            <a:r>
              <a:rPr lang="en-CA"/>
              <a:t>We may or may not be conscious of that.</a:t>
            </a:r>
            <a:endParaRPr/>
          </a:p>
          <a:p>
            <a:pPr indent="0" lvl="0" marL="1371600" rtl="0" algn="l">
              <a:lnSpc>
                <a:spcPct val="100000"/>
              </a:lnSpc>
              <a:spcBef>
                <a:spcPts val="0"/>
              </a:spcBef>
              <a:spcAft>
                <a:spcPts val="0"/>
              </a:spcAft>
              <a:buClr>
                <a:schemeClr val="dk1"/>
              </a:buClr>
              <a:buSzPts val="1100"/>
              <a:buFont typeface="Arial"/>
              <a:buNone/>
            </a:pPr>
            <a:r>
              <a:t/>
            </a:r>
            <a:endParaRPr/>
          </a:p>
          <a:p>
            <a:pPr indent="0" lvl="0" marL="1371600" rtl="0" algn="l">
              <a:lnSpc>
                <a:spcPct val="100000"/>
              </a:lnSpc>
              <a:spcBef>
                <a:spcPts val="0"/>
              </a:spcBef>
              <a:spcAft>
                <a:spcPts val="0"/>
              </a:spcAft>
              <a:buClr>
                <a:schemeClr val="dk1"/>
              </a:buClr>
              <a:buSzPts val="1100"/>
              <a:buFont typeface="Arial"/>
              <a:buNone/>
            </a:pPr>
            <a:r>
              <a:rPr lang="en-CA"/>
              <a:t>What are the various, intersectional identities I have and how do they intersect?</a:t>
            </a:r>
            <a:endParaRPr/>
          </a:p>
          <a:p>
            <a:pPr indent="457200" lvl="0" marL="1371600" rtl="0" algn="l">
              <a:lnSpc>
                <a:spcPct val="100000"/>
              </a:lnSpc>
              <a:spcBef>
                <a:spcPts val="0"/>
              </a:spcBef>
              <a:spcAft>
                <a:spcPts val="0"/>
              </a:spcAft>
              <a:buClr>
                <a:schemeClr val="dk1"/>
              </a:buClr>
              <a:buSzPts val="1100"/>
              <a:buFont typeface="Arial"/>
              <a:buNone/>
            </a:pPr>
            <a:r>
              <a:rPr lang="en-CA"/>
              <a:t>How does this position me in society? In what ways am I privileged? In what ways am I marginalized? </a:t>
            </a:r>
            <a:endParaRPr/>
          </a:p>
          <a:p>
            <a:pPr indent="457200" lvl="0" marL="1371600" rtl="0" algn="l">
              <a:lnSpc>
                <a:spcPct val="100000"/>
              </a:lnSpc>
              <a:spcBef>
                <a:spcPts val="0"/>
              </a:spcBef>
              <a:spcAft>
                <a:spcPts val="0"/>
              </a:spcAft>
              <a:buClr>
                <a:schemeClr val="dk1"/>
              </a:buClr>
              <a:buSzPts val="1100"/>
              <a:buFont typeface="Arial"/>
              <a:buNone/>
            </a:pPr>
            <a:r>
              <a:t/>
            </a:r>
            <a:endParaRPr/>
          </a:p>
          <a:p>
            <a:pPr indent="0" lvl="0" marL="1371600" rtl="0" algn="l">
              <a:lnSpc>
                <a:spcPct val="100000"/>
              </a:lnSpc>
              <a:spcBef>
                <a:spcPts val="0"/>
              </a:spcBef>
              <a:spcAft>
                <a:spcPts val="0"/>
              </a:spcAft>
              <a:buClr>
                <a:schemeClr val="dk1"/>
              </a:buClr>
              <a:buSzPts val="1100"/>
              <a:buFont typeface="Arial"/>
              <a:buNone/>
            </a:pPr>
            <a:r>
              <a:rPr lang="en-CA"/>
              <a:t>In the health equity course I teach, the first module asks students to list all the social, personal and cultural aspects of their identities, and then indicate whether they experience marginalization or privilege with each one. </a:t>
            </a:r>
            <a:endParaRPr/>
          </a:p>
          <a:p>
            <a:pPr indent="0" lvl="0" marL="1371600" rtl="0" algn="l">
              <a:lnSpc>
                <a:spcPct val="100000"/>
              </a:lnSpc>
              <a:spcBef>
                <a:spcPts val="0"/>
              </a:spcBef>
              <a:spcAft>
                <a:spcPts val="0"/>
              </a:spcAft>
              <a:buClr>
                <a:schemeClr val="dk1"/>
              </a:buClr>
              <a:buSzPts val="1100"/>
              <a:buFont typeface="Arial"/>
              <a:buNone/>
            </a:pPr>
            <a:r>
              <a:t/>
            </a:r>
            <a:endParaRPr/>
          </a:p>
          <a:p>
            <a:pPr indent="0" lvl="0" marL="1371600" rtl="0" algn="l">
              <a:lnSpc>
                <a:spcPct val="100000"/>
              </a:lnSpc>
              <a:spcBef>
                <a:spcPts val="0"/>
              </a:spcBef>
              <a:spcAft>
                <a:spcPts val="0"/>
              </a:spcAft>
              <a:buClr>
                <a:schemeClr val="dk1"/>
              </a:buClr>
              <a:buSzPts val="1100"/>
              <a:buFont typeface="Arial"/>
              <a:buNone/>
            </a:pPr>
            <a:r>
              <a:rPr lang="en-CA"/>
              <a:t>Then they write a reflection on the experience of completing that. </a:t>
            </a:r>
            <a:endParaRPr/>
          </a:p>
          <a:p>
            <a:pPr indent="0" lvl="0" marL="1371600" rtl="0" algn="l">
              <a:lnSpc>
                <a:spcPct val="100000"/>
              </a:lnSpc>
              <a:spcBef>
                <a:spcPts val="0"/>
              </a:spcBef>
              <a:spcAft>
                <a:spcPts val="0"/>
              </a:spcAft>
              <a:buClr>
                <a:schemeClr val="dk1"/>
              </a:buClr>
              <a:buSzPts val="1100"/>
              <a:buFont typeface="Arial"/>
              <a:buNone/>
            </a:pPr>
            <a:r>
              <a:rPr lang="en-CA"/>
              <a:t>Almost universally, those students who experience society as a person of color are well aware of how they experience marginalization (and sometimes surprised by areas where they experience privilege) and white folks are almost always surprised when they realize how much privilege we have. </a:t>
            </a:r>
            <a:endParaRPr/>
          </a:p>
          <a:p>
            <a:pPr indent="0" lvl="0" marL="1371600" rtl="0" algn="l">
              <a:lnSpc>
                <a:spcPct val="100000"/>
              </a:lnSpc>
              <a:spcBef>
                <a:spcPts val="0"/>
              </a:spcBef>
              <a:spcAft>
                <a:spcPts val="0"/>
              </a:spcAft>
              <a:buClr>
                <a:schemeClr val="dk1"/>
              </a:buClr>
              <a:buSzPts val="1100"/>
              <a:buFont typeface="Arial"/>
              <a:buNone/>
            </a:pPr>
            <a:r>
              <a:t/>
            </a:r>
            <a:endParaRPr/>
          </a:p>
          <a:p>
            <a:pPr indent="0" lvl="0" marL="1371600" rtl="0" algn="l">
              <a:lnSpc>
                <a:spcPct val="100000"/>
              </a:lnSpc>
              <a:spcBef>
                <a:spcPts val="0"/>
              </a:spcBef>
              <a:spcAft>
                <a:spcPts val="0"/>
              </a:spcAft>
              <a:buClr>
                <a:schemeClr val="dk1"/>
              </a:buClr>
              <a:buSzPts val="1100"/>
              <a:buFont typeface="Arial"/>
              <a:buNone/>
            </a:pPr>
            <a:r>
              <a:rPr lang="en-CA"/>
              <a:t>One of the characteristics of white privilege is that we are not aware of it, since whiteness is centered and normalized.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 name="Google Shape;35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The third core tenant is that the patient is the one who defines whether the care they received is culturally safe (not the health care provider).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This represents a paradigm shift from our current healthcare environment in which the provider and administrative bodies determine the safety and quality of care provided.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We talk about patient-centered-care but the reality is that the patient only has a few choices, within a standard set of options that are strictly upheld within a dense health care system reflecting western medical values and mediated via their care provider.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The exceptions I’ve seen are Tribal health centers that actually do center their own community members as patients and have community member leadership and incoporate cultural values and practices. These clinics are integrated and can be models for culturally safe health care.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It’s important to recognize here that even though we are talking about health care, this term, cultural safety, encompases </a:t>
            </a:r>
            <a:r>
              <a:rPr b="1" lang="en-CA"/>
              <a:t>more than the just physiological</a:t>
            </a:r>
            <a:r>
              <a:rPr lang="en-CA"/>
              <a:t> safety (which is clearly the focus within the dominant western medical paradigm).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It also includes </a:t>
            </a:r>
            <a:r>
              <a:rPr b="1" lang="en-CA"/>
              <a:t>emotional, spiritual and social elements of safety, </a:t>
            </a:r>
            <a:r>
              <a:rPr lang="en-CA"/>
              <a:t>which of course are personal and unique to each patient, and deeply connected with culture.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These are very important aspects of the health care experience and have great impacts on outcomes. Unfortunately, they are often overlooked in the current healthcare system.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This photo shows part of a list that doula students made during one of our trainings; sharing what they think of with their “Ideal Birth”</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Since cultural safety has not been widely adopted in the U.S. (yet), we don’t hear the term very often (probably never). More often we hear about cultural competency.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Let’s talk about why we want to move beyond cultural competency.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We have a growing awareness of the importance of culture in health care in the U.S. and there are a number of theories that aim to address the opportunities and challenges in intercultural care experiences. These have been incorporated into health care education to varying degrees, but unfortunately, we are not seeing an improvement in health equity as a result.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Cultural awareness, cultural sensitivity and cultural humility are all popular terms with similar but varied meanings. One of the most popular approaches in health care education is cultural competency, the definition of which is: </a:t>
            </a:r>
            <a:endParaRPr/>
          </a:p>
          <a:p>
            <a:pPr indent="0" lvl="0" marL="0" rtl="0" algn="l">
              <a:lnSpc>
                <a:spcPct val="100000"/>
              </a:lnSpc>
              <a:spcBef>
                <a:spcPts val="0"/>
              </a:spcBef>
              <a:spcAft>
                <a:spcPts val="0"/>
              </a:spcAft>
              <a:buSzPts val="1100"/>
              <a:buNone/>
            </a:pPr>
            <a:r>
              <a:rPr lang="en-CA"/>
              <a:t>A set of congruent behaviors, attitudes, and policies that come together in a system, agency or among professionals and enable that system, agency, or those professionals to work effectively in cross-cultural situations.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Now that sounds pretty good, but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Curtis et. al (2019) makes a solid case for moving beyond cultural competency and embracing cultural safety instead.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The author states: </a:t>
            </a:r>
            <a:br>
              <a:rPr lang="en-CA"/>
            </a:br>
            <a:r>
              <a:rPr lang="en-CA"/>
              <a:t>“.. it is not a lack of awareness about ‘the culture of other groups’ that is driving health care inequities- inequities are primarily due to unequal power relationships, unfair distribution of the social determinants of health, marginalisation, biases, unexamined privilege, and institutional racism. Health professional education and health institutions therefore need to address </a:t>
            </a:r>
            <a:r>
              <a:rPr b="1" lang="en-CA"/>
              <a:t>these</a:t>
            </a:r>
            <a:r>
              <a:rPr lang="en-CA"/>
              <a:t> factors through health professional education and training, organizational policies and practices, as well as broader systemic and structural reform.” </a:t>
            </a:r>
            <a:endParaRPr/>
          </a:p>
          <a:p>
            <a:pPr indent="0" lvl="0" marL="0" rtl="0" algn="l">
              <a:lnSpc>
                <a:spcPct val="100000"/>
              </a:lnSpc>
              <a:spcBef>
                <a:spcPts val="0"/>
              </a:spcBef>
              <a:spcAft>
                <a:spcPts val="0"/>
              </a:spcAft>
              <a:buSzPts val="1100"/>
              <a:buNone/>
            </a:pPr>
            <a:r>
              <a:t/>
            </a:r>
            <a:endParaRPr/>
          </a:p>
          <a:p>
            <a:pPr indent="0" lvl="0" marL="0" rtl="0" algn="ctr">
              <a:lnSpc>
                <a:spcPct val="115000"/>
              </a:lnSpc>
              <a:spcBef>
                <a:spcPts val="900"/>
              </a:spcBef>
              <a:spcAft>
                <a:spcPts val="0"/>
              </a:spcAft>
              <a:buClr>
                <a:schemeClr val="dk1"/>
              </a:buClr>
              <a:buSzPts val="1100"/>
              <a:buFont typeface="Arial"/>
              <a:buNone/>
            </a:pPr>
            <a:r>
              <a:t/>
            </a:r>
            <a:endParaRPr sz="1200">
              <a:solidFill>
                <a:srgbClr val="2D3B45"/>
              </a:solidFill>
              <a:highlight>
                <a:srgbClr val="FFFFFF"/>
              </a:highlight>
            </a:endParaRPr>
          </a:p>
          <a:p>
            <a:pPr indent="0" lvl="0" marL="0" rtl="0" algn="l">
              <a:lnSpc>
                <a:spcPct val="100000"/>
              </a:lnSpc>
              <a:spcBef>
                <a:spcPts val="900"/>
              </a:spcBef>
              <a:spcAft>
                <a:spcPts val="0"/>
              </a:spcAft>
              <a:buSzPts val="1100"/>
              <a:buNone/>
            </a:pPr>
            <a:r>
              <a:t/>
            </a:r>
            <a:endParaRPr b="1" u="sng"/>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CA">
                <a:solidFill>
                  <a:schemeClr val="dk1"/>
                </a:solidFill>
              </a:rPr>
              <a:t>This video is from British Colombia, Canada</a:t>
            </a:r>
            <a:endParaRPr>
              <a:solidFill>
                <a:schemeClr val="dk1"/>
              </a:solidFill>
            </a:endParaRPr>
          </a:p>
          <a:p>
            <a:pPr indent="0" lvl="0" marL="0" rtl="0" algn="l">
              <a:lnSpc>
                <a:spcPct val="115000"/>
              </a:lnSpc>
              <a:spcBef>
                <a:spcPts val="0"/>
              </a:spcBef>
              <a:spcAft>
                <a:spcPts val="0"/>
              </a:spcAft>
              <a:buSzPts val="1100"/>
              <a:buNone/>
            </a:pPr>
            <a:r>
              <a:rPr lang="en-CA">
                <a:solidFill>
                  <a:schemeClr val="dk1"/>
                </a:solidFill>
              </a:rPr>
              <a:t>They use the word “Aboriginal” where we would use “Native American” or Indigenous”</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en-CA">
                <a:solidFill>
                  <a:schemeClr val="dk1"/>
                </a:solidFill>
              </a:rPr>
              <a:t>This explains cultural safety well, and provides examples of what it would look life if our health system also adopted this framework.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One of the best ways to see if you taught something well, is to hear how your students have learned it. </a:t>
            </a:r>
            <a:endParaRPr/>
          </a:p>
          <a:p>
            <a:pPr indent="0" lvl="0" marL="0" rtl="0" algn="l">
              <a:lnSpc>
                <a:spcPct val="100000"/>
              </a:lnSpc>
              <a:spcBef>
                <a:spcPts val="0"/>
              </a:spcBef>
              <a:spcAft>
                <a:spcPts val="0"/>
              </a:spcAft>
              <a:buSzPts val="1100"/>
              <a:buNone/>
            </a:pPr>
            <a:r>
              <a:rPr lang="en-CA"/>
              <a:t>That’s why we’ll complete this section with a video reflection from one of my students, after taking our Introduction to Cultural safety course that Dorene and I created.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Introduce the relaxation and visualization exercise..</a:t>
            </a:r>
            <a:endParaRPr/>
          </a:p>
          <a:p>
            <a:pPr indent="0" lvl="0" marL="0" rtl="0" algn="l">
              <a:lnSpc>
                <a:spcPct val="100000"/>
              </a:lnSpc>
              <a:spcBef>
                <a:spcPts val="0"/>
              </a:spcBef>
              <a:spcAft>
                <a:spcPts val="0"/>
              </a:spcAft>
              <a:buSzPts val="1100"/>
              <a:buNone/>
            </a:pPr>
            <a:r>
              <a:t/>
            </a:r>
            <a:endParaRPr/>
          </a:p>
        </p:txBody>
      </p:sp>
      <p:sp>
        <p:nvSpPr>
          <p:cNvPr id="393" name="Google Shape;393;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7" name="Google Shape;40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Who?</a:t>
            </a:r>
            <a:endParaRPr/>
          </a:p>
          <a:p>
            <a:pPr indent="0" lvl="0" marL="0" rtl="0" algn="l">
              <a:lnSpc>
                <a:spcPct val="100000"/>
              </a:lnSpc>
              <a:spcBef>
                <a:spcPts val="0"/>
              </a:spcBef>
              <a:spcAft>
                <a:spcPts val="0"/>
              </a:spcAft>
              <a:buSzPts val="1100"/>
              <a:buNone/>
            </a:pPr>
            <a:r>
              <a:rPr lang="en-CA"/>
              <a:t>What have we been taught about our history?</a:t>
            </a:r>
            <a:endParaRPr/>
          </a:p>
          <a:p>
            <a:pPr indent="0" lvl="0" marL="0" rtl="0" algn="l">
              <a:lnSpc>
                <a:spcPct val="100000"/>
              </a:lnSpc>
              <a:spcBef>
                <a:spcPts val="0"/>
              </a:spcBef>
              <a:spcAft>
                <a:spcPts val="0"/>
              </a:spcAft>
              <a:buSzPts val="1100"/>
              <a:buNone/>
            </a:pPr>
            <a:r>
              <a:t/>
            </a:r>
            <a:endParaRPr/>
          </a:p>
          <a:p>
            <a:pPr indent="457200" lvl="0" marL="0" rtl="0" algn="l">
              <a:lnSpc>
                <a:spcPct val="100000"/>
              </a:lnSpc>
              <a:spcBef>
                <a:spcPts val="0"/>
              </a:spcBef>
              <a:spcAft>
                <a:spcPts val="0"/>
              </a:spcAft>
              <a:buSzPts val="1100"/>
              <a:buNone/>
            </a:pPr>
            <a:r>
              <a:rPr b="1" lang="en-CA"/>
              <a:t>Whose </a:t>
            </a:r>
            <a:r>
              <a:rPr lang="en-CA"/>
              <a:t>story have we been taught?</a:t>
            </a:r>
            <a:endParaRPr/>
          </a:p>
          <a:p>
            <a:pPr indent="0" lvl="0" marL="0" rtl="0" algn="l">
              <a:lnSpc>
                <a:spcPct val="100000"/>
              </a:lnSpc>
              <a:spcBef>
                <a:spcPts val="0"/>
              </a:spcBef>
              <a:spcAft>
                <a:spcPts val="0"/>
              </a:spcAft>
              <a:buSzPts val="1100"/>
              <a:buNone/>
            </a:pPr>
            <a:r>
              <a:t/>
            </a:r>
            <a:endParaRPr/>
          </a:p>
          <a:p>
            <a:pPr indent="45720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We know Indigenous people experience significantly worse health outcomes that white folks in the U.S..  Health inequity is a major problem in the U.S. but… do we know why?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How did we get here?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Dorene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C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419" name="Google Shape;419;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0" name="Google Shape;420;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5" name="Google Shape;435;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CA"/>
              <a:t>Birth-work, wishing for this time, the time is now! </a:t>
            </a:r>
            <a:endParaRPr/>
          </a:p>
        </p:txBody>
      </p:sp>
      <p:sp>
        <p:nvSpPr>
          <p:cNvPr id="441" name="Google Shape;441;p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C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p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CA"/>
              <a:t>My Teacher, trained in traditional midwifery by Katsi Cook, 3</a:t>
            </a:r>
            <a:r>
              <a:rPr baseline="30000" lang="en-CA"/>
              <a:t>rd</a:t>
            </a:r>
            <a:r>
              <a:rPr lang="en-CA"/>
              <a:t> generation Mohawk midwife. Among the Grandmother Society in my lodge, i also acknowledge many grandmothers that taught me, and my main teacher, my Mother, Miizhukiibainsii’ibun</a:t>
            </a:r>
            <a:endParaRPr/>
          </a:p>
        </p:txBody>
      </p:sp>
      <p:sp>
        <p:nvSpPr>
          <p:cNvPr id="455" name="Google Shape;455;p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C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CA"/>
              <a:t>This is one source of where I began my lifelong journey in learning our powerful Indigenous knowledges</a:t>
            </a:r>
            <a:endParaRPr/>
          </a:p>
        </p:txBody>
      </p:sp>
      <p:sp>
        <p:nvSpPr>
          <p:cNvPr id="465" name="Google Shape;465;p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C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CA"/>
              <a:t>My learning journey of learning my ways continued here... In our Mide lodge. There was a time when we couldn’t speak openly about our ways of being in the world.. But since 1978, when congress passed the American Indian Religious Freedom Act, we don’t have to hide anymore.</a:t>
            </a:r>
            <a:endParaRPr/>
          </a:p>
        </p:txBody>
      </p:sp>
      <p:sp>
        <p:nvSpPr>
          <p:cNvPr id="476" name="Google Shape;476;p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C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CA"/>
              <a:t>Our elders say that all Creation stories are true.  We know our Creation story, it takes 7 days and nights to tell, with 64 songs.. The information doesn’t change in our oral tradition.</a:t>
            </a:r>
            <a:endParaRPr/>
          </a:p>
        </p:txBody>
      </p:sp>
      <p:sp>
        <p:nvSpPr>
          <p:cNvPr id="485" name="Google Shape;485;p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C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CA"/>
              <a:t>The Standard of Indigenous Care in an Indigenous birth experience, Even this first goal is sometimes unattainable</a:t>
            </a:r>
            <a:endParaRPr/>
          </a:p>
        </p:txBody>
      </p:sp>
      <p:sp>
        <p:nvSpPr>
          <p:cNvPr id="493" name="Google Shape;493;p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C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Who?</a:t>
            </a:r>
            <a:endParaRPr/>
          </a:p>
          <a:p>
            <a:pPr indent="0" lvl="0" marL="0" rtl="0" algn="l">
              <a:lnSpc>
                <a:spcPct val="100000"/>
              </a:lnSpc>
              <a:spcBef>
                <a:spcPts val="0"/>
              </a:spcBef>
              <a:spcAft>
                <a:spcPts val="0"/>
              </a:spcAft>
              <a:buSzPts val="1100"/>
              <a:buNone/>
            </a:pPr>
            <a:r>
              <a:rPr lang="en-CA"/>
              <a:t>What have we been taught about our history?</a:t>
            </a:r>
            <a:endParaRPr/>
          </a:p>
          <a:p>
            <a:pPr indent="0" lvl="0" marL="0" rtl="0" algn="l">
              <a:lnSpc>
                <a:spcPct val="100000"/>
              </a:lnSpc>
              <a:spcBef>
                <a:spcPts val="0"/>
              </a:spcBef>
              <a:spcAft>
                <a:spcPts val="0"/>
              </a:spcAft>
              <a:buSzPts val="1100"/>
              <a:buNone/>
            </a:pPr>
            <a:r>
              <a:t/>
            </a:r>
            <a:endParaRPr/>
          </a:p>
          <a:p>
            <a:pPr indent="457200" lvl="0" marL="0" rtl="0" algn="l">
              <a:lnSpc>
                <a:spcPct val="100000"/>
              </a:lnSpc>
              <a:spcBef>
                <a:spcPts val="0"/>
              </a:spcBef>
              <a:spcAft>
                <a:spcPts val="0"/>
              </a:spcAft>
              <a:buSzPts val="1100"/>
              <a:buNone/>
            </a:pPr>
            <a:r>
              <a:rPr b="1" lang="en-CA"/>
              <a:t>Whose </a:t>
            </a:r>
            <a:r>
              <a:rPr lang="en-CA"/>
              <a:t>story have we been taught?</a:t>
            </a:r>
            <a:endParaRPr/>
          </a:p>
          <a:p>
            <a:pPr indent="0" lvl="0" marL="0" rtl="0" algn="l">
              <a:lnSpc>
                <a:spcPct val="100000"/>
              </a:lnSpc>
              <a:spcBef>
                <a:spcPts val="0"/>
              </a:spcBef>
              <a:spcAft>
                <a:spcPts val="0"/>
              </a:spcAft>
              <a:buSzPts val="1100"/>
              <a:buNone/>
            </a:pPr>
            <a:r>
              <a:t/>
            </a:r>
            <a:endParaRPr/>
          </a:p>
          <a:p>
            <a:pPr indent="45720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We know Indigenous people experience significantly worse health outcomes that white folks in the U.S..  Health inequity is a major problem in the U.S. but… do we know why?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How did we get here?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4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Why does the rape and pillaging of the Earth, relate to the maternal and infant mortality rates of Indigenous nations, and Missing and Murdered Indigenous Women?</a:t>
            </a:r>
            <a:endParaRPr/>
          </a:p>
        </p:txBody>
      </p:sp>
      <p:sp>
        <p:nvSpPr>
          <p:cNvPr id="502" name="Google Shape;502;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13" name="Google Shape;513;p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C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p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CA"/>
              <a:t>I wanted to show some of the movement toward reclaiming birth practices.  These next slides will show what is happening around birth. The young women are standing up! My daughter is learning, My grandmother, my mother, myself and now she is birthing at home.. I am happy to be part of a movement. Many young women are learning and taking the initiative to do this work.. But, like our elders before us, we need to take time to learn our protocols. </a:t>
            </a:r>
            <a:endParaRPr/>
          </a:p>
        </p:txBody>
      </p:sp>
      <p:sp>
        <p:nvSpPr>
          <p:cNvPr id="522" name="Google Shape;522;p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C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p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CA"/>
              <a:t>The work goes out from birth work groups.</a:t>
            </a:r>
            <a:endParaRPr/>
          </a:p>
        </p:txBody>
      </p:sp>
      <p:sp>
        <p:nvSpPr>
          <p:cNvPr id="537" name="Google Shape;537;p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C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p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CA"/>
              <a:t>Bawdwaywedun banaise ibun is the elder that fasted 30 some years ago, from LCO, Wisc.</a:t>
            </a:r>
            <a:endParaRPr/>
          </a:p>
        </p:txBody>
      </p:sp>
      <p:sp>
        <p:nvSpPr>
          <p:cNvPr id="565" name="Google Shape;565;p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C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CA"/>
              <a:t>The birth of these twins put more into motion, regarding the prophecy..</a:t>
            </a:r>
            <a:endParaRPr/>
          </a:p>
        </p:txBody>
      </p:sp>
      <p:sp>
        <p:nvSpPr>
          <p:cNvPr id="574" name="Google Shape;574;p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C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p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84" name="Google Shape;584;p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C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p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97" name="Google Shape;597;p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C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p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605" name="Google Shape;605;p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C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CA"/>
              <a:t>This is really what its about, safe births, healthy babies, reclaiming our practices for the health of our communities.</a:t>
            </a:r>
            <a:endParaRPr/>
          </a:p>
        </p:txBody>
      </p:sp>
      <p:sp>
        <p:nvSpPr>
          <p:cNvPr id="614" name="Google Shape;614;p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C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100"/>
              <a:buNone/>
            </a:pPr>
            <a:r>
              <a:rPr lang="en-CA" sz="1800">
                <a:solidFill>
                  <a:schemeClr val="dk1"/>
                </a:solidFill>
                <a:latin typeface="Calibri"/>
                <a:ea typeface="Calibri"/>
                <a:cs typeface="Calibri"/>
                <a:sym typeface="Calibri"/>
              </a:rPr>
              <a:t>Dorene</a:t>
            </a:r>
            <a:endParaRPr sz="1800">
              <a:solidFill>
                <a:schemeClr val="dk1"/>
              </a:solidFill>
              <a:latin typeface="Calibri"/>
              <a:ea typeface="Calibri"/>
              <a:cs typeface="Calibri"/>
              <a:sym typeface="Calibri"/>
            </a:endParaRPr>
          </a:p>
          <a:p>
            <a:pPr indent="0" lvl="0" marL="0" rtl="0" algn="l">
              <a:lnSpc>
                <a:spcPct val="100000"/>
              </a:lnSpc>
              <a:spcBef>
                <a:spcPts val="360"/>
              </a:spcBef>
              <a:spcAft>
                <a:spcPts val="0"/>
              </a:spcAft>
              <a:buSzPts val="1100"/>
              <a:buNone/>
            </a:pPr>
            <a:r>
              <a:rPr lang="en-CA" sz="1800">
                <a:solidFill>
                  <a:schemeClr val="dk1"/>
                </a:solidFill>
                <a:latin typeface="Calibri"/>
                <a:ea typeface="Calibri"/>
                <a:cs typeface="Calibri"/>
                <a:sym typeface="Calibri"/>
              </a:rPr>
              <a:t>I have been taught that knowledge sharing should be done, foremost, with consent of the Elders/Knowledge keepers. </a:t>
            </a:r>
            <a:r>
              <a:rPr b="1" i="1" lang="en-CA" sz="1800">
                <a:solidFill>
                  <a:schemeClr val="dk1"/>
                </a:solidFill>
                <a:latin typeface="Calibri"/>
                <a:ea typeface="Calibri"/>
                <a:cs typeface="Calibri"/>
                <a:sym typeface="Calibri"/>
              </a:rPr>
              <a:t>Sharing</a:t>
            </a:r>
            <a:r>
              <a:rPr lang="en-CA" sz="1800">
                <a:solidFill>
                  <a:schemeClr val="dk1"/>
                </a:solidFill>
                <a:latin typeface="Calibri"/>
                <a:ea typeface="Calibri"/>
                <a:cs typeface="Calibri"/>
                <a:sym typeface="Calibri"/>
              </a:rPr>
              <a:t> must be done thoughtfully and carefully. The exploitation of Indigenous spiritual ways and intellectual property for commercial and/or scientific purposes, and personal gain has had many destructive consequences for Anishinaabe and other Indigenous communities throughout the world. </a:t>
            </a:r>
            <a:endParaRPr sz="1800">
              <a:solidFill>
                <a:schemeClr val="dk1"/>
              </a:solidFill>
              <a:latin typeface="Calibri"/>
              <a:ea typeface="Calibri"/>
              <a:cs typeface="Calibri"/>
              <a:sym typeface="Calibri"/>
            </a:endParaRPr>
          </a:p>
          <a:p>
            <a:pPr indent="0" lvl="0" marL="0" rtl="0" algn="l">
              <a:lnSpc>
                <a:spcPct val="100000"/>
              </a:lnSpc>
              <a:spcBef>
                <a:spcPts val="360"/>
              </a:spcBef>
              <a:spcAft>
                <a:spcPts val="0"/>
              </a:spcAft>
              <a:buSzPts val="1100"/>
              <a:buNone/>
            </a:pPr>
            <a:r>
              <a:t/>
            </a:r>
            <a:endParaRPr sz="180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1100"/>
              <a:buNone/>
            </a:pPr>
            <a:r>
              <a:rPr lang="en-CA" sz="1400">
                <a:solidFill>
                  <a:schemeClr val="dk1"/>
                </a:solidFill>
                <a:latin typeface="Calibri"/>
                <a:ea typeface="Calibri"/>
                <a:cs typeface="Calibri"/>
                <a:sym typeface="Calibri"/>
              </a:rPr>
              <a:t>To protect these knowledges/teachings there are natural laws and protocols that we must respect and adhere to. These protocols are as important as the teachings they protect and are inextricably tied to the spiritual foundations of the knowledge and the knowledge keeper.  The purpose of these protocols is to provide spiritual and intellectual Indigenous guidance in the sharing of traditional birthing and medicinal knowledge. Specifically, the relevant protocols revolve around: </a:t>
            </a:r>
            <a:endParaRPr sz="1400">
              <a:solidFill>
                <a:schemeClr val="dk1"/>
              </a:solidFill>
            </a:endParaRPr>
          </a:p>
          <a:p>
            <a:pPr indent="0" lvl="0" marL="0" rtl="0" algn="l">
              <a:lnSpc>
                <a:spcPct val="90000"/>
              </a:lnSpc>
              <a:spcBef>
                <a:spcPts val="600"/>
              </a:spcBef>
              <a:spcAft>
                <a:spcPts val="0"/>
              </a:spcAft>
              <a:buSzPts val="1100"/>
              <a:buNone/>
            </a:pPr>
            <a:r>
              <a:t/>
            </a:r>
            <a:endParaRPr sz="1400">
              <a:solidFill>
                <a:schemeClr val="dk1"/>
              </a:solidFill>
              <a:latin typeface="Calibri"/>
              <a:ea typeface="Calibri"/>
              <a:cs typeface="Calibri"/>
              <a:sym typeface="Calibri"/>
            </a:endParaRPr>
          </a:p>
          <a:p>
            <a:pPr indent="0" lvl="0" marL="0" rtl="0" algn="l">
              <a:lnSpc>
                <a:spcPct val="90000"/>
              </a:lnSpc>
              <a:spcBef>
                <a:spcPts val="600"/>
              </a:spcBef>
              <a:spcAft>
                <a:spcPts val="0"/>
              </a:spcAft>
              <a:buSzPts val="1100"/>
              <a:buNone/>
            </a:pPr>
            <a:r>
              <a:rPr lang="en-CA" sz="1400">
                <a:solidFill>
                  <a:schemeClr val="dk1"/>
                </a:solidFill>
                <a:latin typeface="Calibri"/>
                <a:ea typeface="Calibri"/>
                <a:cs typeface="Calibri"/>
                <a:sym typeface="Calibri"/>
              </a:rPr>
              <a:t>Indigenous, Anishinaabe specific, spiritual teaching, which</a:t>
            </a:r>
            <a:r>
              <a:rPr lang="en-CA" sz="1400">
                <a:solidFill>
                  <a:schemeClr val="dk1"/>
                </a:solidFill>
              </a:rPr>
              <a:t> </a:t>
            </a:r>
            <a:r>
              <a:rPr lang="en-CA" sz="1400">
                <a:solidFill>
                  <a:schemeClr val="dk1"/>
                </a:solidFill>
                <a:latin typeface="Calibri"/>
                <a:ea typeface="Calibri"/>
                <a:cs typeface="Calibri"/>
                <a:sym typeface="Calibri"/>
              </a:rPr>
              <a:t>provide opportunities to learn about traditional birthing, and traditional medicines; </a:t>
            </a:r>
            <a:endParaRPr sz="1400">
              <a:solidFill>
                <a:schemeClr val="dk1"/>
              </a:solidFill>
              <a:latin typeface="Calibri"/>
              <a:ea typeface="Calibri"/>
              <a:cs typeface="Calibri"/>
              <a:sym typeface="Calibri"/>
            </a:endParaRPr>
          </a:p>
          <a:p>
            <a:pPr indent="0" lvl="0" marL="0" rtl="0" algn="l">
              <a:lnSpc>
                <a:spcPct val="90000"/>
              </a:lnSpc>
              <a:spcBef>
                <a:spcPts val="600"/>
              </a:spcBef>
              <a:spcAft>
                <a:spcPts val="0"/>
              </a:spcAft>
              <a:buSzPts val="1100"/>
              <a:buNone/>
            </a:pPr>
            <a:r>
              <a:t/>
            </a:r>
            <a:endParaRPr sz="1400">
              <a:solidFill>
                <a:schemeClr val="dk1"/>
              </a:solidFill>
              <a:latin typeface="Calibri"/>
              <a:ea typeface="Calibri"/>
              <a:cs typeface="Calibri"/>
              <a:sym typeface="Calibri"/>
            </a:endParaRPr>
          </a:p>
          <a:p>
            <a:pPr indent="0" lvl="0" marL="0" rtl="0" algn="l">
              <a:lnSpc>
                <a:spcPct val="90000"/>
              </a:lnSpc>
              <a:spcBef>
                <a:spcPts val="600"/>
              </a:spcBef>
              <a:spcAft>
                <a:spcPts val="0"/>
              </a:spcAft>
              <a:buSzPts val="1100"/>
              <a:buNone/>
            </a:pPr>
            <a:r>
              <a:rPr lang="en-CA" sz="1400">
                <a:solidFill>
                  <a:schemeClr val="dk1"/>
                </a:solidFill>
                <a:latin typeface="Calibri"/>
                <a:ea typeface="Calibri"/>
                <a:cs typeface="Calibri"/>
                <a:sym typeface="Calibri"/>
              </a:rPr>
              <a:t>Appropriately documenting and sharing knowledge/wisdom regarding traditional birth teachings, life knowledge, traditional medicines and practices in particular; and </a:t>
            </a:r>
            <a:endParaRPr sz="1400">
              <a:solidFill>
                <a:schemeClr val="dk1"/>
              </a:solidFill>
            </a:endParaRPr>
          </a:p>
          <a:p>
            <a:pPr indent="0" lvl="0" marL="0" rtl="0" algn="l">
              <a:lnSpc>
                <a:spcPct val="90000"/>
              </a:lnSpc>
              <a:spcBef>
                <a:spcPts val="600"/>
              </a:spcBef>
              <a:spcAft>
                <a:spcPts val="0"/>
              </a:spcAft>
              <a:buClr>
                <a:schemeClr val="dk1"/>
              </a:buClr>
              <a:buSzPts val="1100"/>
              <a:buFont typeface="Arial"/>
              <a:buNone/>
            </a:pPr>
            <a:r>
              <a:rPr lang="en-CA" sz="1400">
                <a:solidFill>
                  <a:schemeClr val="dk1"/>
                </a:solidFill>
                <a:latin typeface="Calibri"/>
                <a:ea typeface="Calibri"/>
                <a:cs typeface="Calibri"/>
                <a:sym typeface="Calibri"/>
              </a:rPr>
              <a:t> </a:t>
            </a:r>
            <a:endParaRPr sz="1400">
              <a:solidFill>
                <a:schemeClr val="dk1"/>
              </a:solidFill>
            </a:endParaRPr>
          </a:p>
          <a:p>
            <a:pPr indent="0" lvl="0" marL="0" rtl="0" algn="l">
              <a:lnSpc>
                <a:spcPct val="90000"/>
              </a:lnSpc>
              <a:spcBef>
                <a:spcPts val="600"/>
              </a:spcBef>
              <a:spcAft>
                <a:spcPts val="0"/>
              </a:spcAft>
              <a:buSzPts val="1100"/>
              <a:buNone/>
            </a:pPr>
            <a:r>
              <a:rPr lang="en-CA" sz="1400">
                <a:solidFill>
                  <a:schemeClr val="dk1"/>
                </a:solidFill>
                <a:latin typeface="Calibri"/>
                <a:ea typeface="Calibri"/>
                <a:cs typeface="Calibri"/>
                <a:sym typeface="Calibri"/>
              </a:rPr>
              <a:t>Developing mechanisms for sharing and developing the capacity of traditional learning that is appropriate and guards against exploitation.</a:t>
            </a:r>
            <a:endParaRPr sz="1800">
              <a:solidFill>
                <a:schemeClr val="dk1"/>
              </a:solidFill>
              <a:latin typeface="Calibri"/>
              <a:ea typeface="Calibri"/>
              <a:cs typeface="Calibri"/>
              <a:sym typeface="Calibri"/>
            </a:endParaRPr>
          </a:p>
        </p:txBody>
      </p:sp>
      <p:sp>
        <p:nvSpPr>
          <p:cNvPr id="242" name="Google Shape;242;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3" name="Google Shape;623;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7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9" name="Google Shape;629;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Erin 67-69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These are written from a non-Indigenous perspective </a:t>
            </a:r>
            <a:endParaRPr/>
          </a:p>
          <a:p>
            <a:pPr indent="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7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5" name="Google Shape;635;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7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1" name="Google Shape;641;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6" name="Google Shape;646;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7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2" name="Google Shape;652;p7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7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9" name="Google Shape;659;p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7" name="Google Shape;667;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3" name="Google Shape;673;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0" name="Google Shape;680;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Dorene - Have everyone stand up and stand in a circle – and say one word? </a:t>
            </a:r>
            <a:endParaRPr/>
          </a:p>
          <a:p>
            <a:pPr indent="0" lvl="0" marL="0" rtl="0" algn="l">
              <a:lnSpc>
                <a:spcPct val="100000"/>
              </a:lnSpc>
              <a:spcBef>
                <a:spcPts val="0"/>
              </a:spcBef>
              <a:spcAft>
                <a:spcPts val="0"/>
              </a:spcAft>
              <a:buSzPts val="1100"/>
              <a:buNone/>
            </a:pPr>
            <a:r>
              <a:rPr lang="en-CA"/>
              <a:t>Putting their action &amp; sacred voice- setting into action </a:t>
            </a:r>
            <a:endParaRPr/>
          </a:p>
          <a:p>
            <a:pPr indent="0" lvl="0" marL="0" rtl="0" algn="l">
              <a:lnSpc>
                <a:spcPct val="100000"/>
              </a:lnSpc>
              <a:spcBef>
                <a:spcPts val="0"/>
              </a:spcBef>
              <a:spcAft>
                <a:spcPts val="0"/>
              </a:spcAft>
              <a:buSzPts val="1100"/>
              <a:buNone/>
            </a:pPr>
            <a:r>
              <a:rPr lang="en-CA"/>
              <a:t>Actualize it by saying it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Who?</a:t>
            </a:r>
            <a:endParaRPr/>
          </a:p>
          <a:p>
            <a:pPr indent="0" lvl="0" marL="0" rtl="0" algn="l">
              <a:lnSpc>
                <a:spcPct val="100000"/>
              </a:lnSpc>
              <a:spcBef>
                <a:spcPts val="0"/>
              </a:spcBef>
              <a:spcAft>
                <a:spcPts val="0"/>
              </a:spcAft>
              <a:buSzPts val="1100"/>
              <a:buNone/>
            </a:pPr>
            <a:r>
              <a:rPr lang="en-CA"/>
              <a:t>What have we been taught about our history?</a:t>
            </a:r>
            <a:endParaRPr/>
          </a:p>
          <a:p>
            <a:pPr indent="0" lvl="0" marL="0" rtl="0" algn="l">
              <a:lnSpc>
                <a:spcPct val="100000"/>
              </a:lnSpc>
              <a:spcBef>
                <a:spcPts val="0"/>
              </a:spcBef>
              <a:spcAft>
                <a:spcPts val="0"/>
              </a:spcAft>
              <a:buSzPts val="1100"/>
              <a:buNone/>
            </a:pPr>
            <a:r>
              <a:t/>
            </a:r>
            <a:endParaRPr/>
          </a:p>
          <a:p>
            <a:pPr indent="457200" lvl="0" marL="0" rtl="0" algn="l">
              <a:lnSpc>
                <a:spcPct val="100000"/>
              </a:lnSpc>
              <a:spcBef>
                <a:spcPts val="0"/>
              </a:spcBef>
              <a:spcAft>
                <a:spcPts val="0"/>
              </a:spcAft>
              <a:buSzPts val="1100"/>
              <a:buNone/>
            </a:pPr>
            <a:r>
              <a:rPr b="1" lang="en-CA"/>
              <a:t>Whose </a:t>
            </a:r>
            <a:r>
              <a:rPr lang="en-CA"/>
              <a:t>story have we been taught?</a:t>
            </a:r>
            <a:endParaRPr/>
          </a:p>
          <a:p>
            <a:pPr indent="0" lvl="0" marL="0" rtl="0" algn="l">
              <a:lnSpc>
                <a:spcPct val="100000"/>
              </a:lnSpc>
              <a:spcBef>
                <a:spcPts val="0"/>
              </a:spcBef>
              <a:spcAft>
                <a:spcPts val="0"/>
              </a:spcAft>
              <a:buSzPts val="1100"/>
              <a:buNone/>
            </a:pPr>
            <a:r>
              <a:t/>
            </a:r>
            <a:endParaRPr/>
          </a:p>
          <a:p>
            <a:pPr indent="45720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We know Indigenous people experience significantly worse health outcomes that white folks in the U.S..  Health inequity is a major problem in the U.S. but… do we know why?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How did we get here?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You</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It’s important to understand - that we have differing worldviews. </a:t>
            </a:r>
            <a:endParaRPr/>
          </a:p>
          <a:p>
            <a:pPr indent="0" lvl="0" marL="0" rtl="0" algn="l">
              <a:lnSpc>
                <a:spcPct val="100000"/>
              </a:lnSpc>
              <a:spcBef>
                <a:spcPts val="0"/>
              </a:spcBef>
              <a:spcAft>
                <a:spcPts val="0"/>
              </a:spcAft>
              <a:buSzPts val="1100"/>
              <a:buNone/>
            </a:pPr>
            <a:r>
              <a:rPr lang="en-CA"/>
              <a:t>This photo is of Indigenous birthworker training in Sturgeon Lake, Saskatchewan, taken several years ago when Dorene and I went to work with the community. </a:t>
            </a:r>
            <a:endParaRPr/>
          </a:p>
          <a:p>
            <a:pPr indent="0" lvl="0" marL="0" rtl="0" algn="l">
              <a:lnSpc>
                <a:spcPct val="100000"/>
              </a:lnSpc>
              <a:spcBef>
                <a:spcPts val="0"/>
              </a:spcBef>
              <a:spcAft>
                <a:spcPts val="0"/>
              </a:spcAft>
              <a:buSzPts val="1100"/>
              <a:buNone/>
            </a:pPr>
            <a:r>
              <a:rPr lang="en-CA"/>
              <a:t>This shows so many aspects of what is ‘normal’ in the Indigenous worldview: sitting in a circle, ceremony/ medicine in the center. Women wearing skirts and facilitators in the circle. This is inside their healing lodge; used frequently for community gatherings and is the location of their traditional healers and plant medicines.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Me </a:t>
            </a:r>
            <a:endParaRPr/>
          </a:p>
          <a:p>
            <a:pPr indent="0" lvl="0" marL="0" rtl="0" algn="l">
              <a:lnSpc>
                <a:spcPct val="100000"/>
              </a:lnSpc>
              <a:spcBef>
                <a:spcPts val="0"/>
              </a:spcBef>
              <a:spcAft>
                <a:spcPts val="0"/>
              </a:spcAft>
              <a:buSzPts val="1100"/>
              <a:buNone/>
            </a:pPr>
            <a:r>
              <a:rPr lang="en-CA"/>
              <a:t>Slide credit to Dorene Day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Let’s consider these generalized differences of Indigenous vs. Western worldviews. </a:t>
            </a:r>
            <a:endParaRPr/>
          </a:p>
          <a:p>
            <a:pPr indent="0" lvl="0" marL="0" rtl="0" algn="l">
              <a:lnSpc>
                <a:spcPct val="100000"/>
              </a:lnSpc>
              <a:spcBef>
                <a:spcPts val="0"/>
              </a:spcBef>
              <a:spcAft>
                <a:spcPts val="0"/>
              </a:spcAft>
              <a:buSzPts val="1100"/>
              <a:buNone/>
            </a:pPr>
            <a:r>
              <a:rPr lang="en-CA"/>
              <a:t>As you read them- think about your own worldviews. What have you come to believe, based on how you were raised?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Do you think of your worldview as “normal” or “just the way it is”?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In terms of our roles as nurses: </a:t>
            </a:r>
            <a:endParaRPr/>
          </a:p>
          <a:p>
            <a:pPr indent="0" lvl="0" marL="0" rtl="0" algn="l">
              <a:lnSpc>
                <a:spcPct val="100000"/>
              </a:lnSpc>
              <a:spcBef>
                <a:spcPts val="0"/>
              </a:spcBef>
              <a:spcAft>
                <a:spcPts val="0"/>
              </a:spcAft>
              <a:buSzPts val="1100"/>
              <a:buNone/>
            </a:pPr>
            <a:r>
              <a:t/>
            </a:r>
            <a:endParaRPr/>
          </a:p>
          <a:p>
            <a:pPr indent="-298450" lvl="3" marL="1828800" rtl="0" algn="l">
              <a:lnSpc>
                <a:spcPct val="115000"/>
              </a:lnSpc>
              <a:spcBef>
                <a:spcPts val="0"/>
              </a:spcBef>
              <a:spcAft>
                <a:spcPts val="0"/>
              </a:spcAft>
              <a:buClr>
                <a:srgbClr val="31394D"/>
              </a:buClr>
              <a:buSzPts val="1100"/>
              <a:buAutoNum type="arabicPeriod"/>
            </a:pPr>
            <a:r>
              <a:rPr lang="en-CA">
                <a:solidFill>
                  <a:srgbClr val="31394D"/>
                </a:solidFill>
              </a:rPr>
              <a:t>What worldview does our medical system conform to and uphold? </a:t>
            </a:r>
            <a:endParaRPr>
              <a:solidFill>
                <a:srgbClr val="31394D"/>
              </a:solidFill>
            </a:endParaRPr>
          </a:p>
          <a:p>
            <a:pPr indent="-298450" lvl="3" marL="1828800" rtl="0" algn="l">
              <a:lnSpc>
                <a:spcPct val="115000"/>
              </a:lnSpc>
              <a:spcBef>
                <a:spcPts val="0"/>
              </a:spcBef>
              <a:spcAft>
                <a:spcPts val="0"/>
              </a:spcAft>
              <a:buClr>
                <a:srgbClr val="31394D"/>
              </a:buClr>
              <a:buSzPts val="1100"/>
              <a:buAutoNum type="arabicPeriod"/>
            </a:pPr>
            <a:r>
              <a:rPr lang="en-CA">
                <a:solidFill>
                  <a:srgbClr val="31394D"/>
                </a:solidFill>
              </a:rPr>
              <a:t>How might it feel to enter a health care system that does not align with your worldview? </a:t>
            </a:r>
            <a:endParaRPr>
              <a:solidFill>
                <a:srgbClr val="31394D"/>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304800" lvl="0" marL="457200" rtl="0" algn="l">
              <a:lnSpc>
                <a:spcPct val="100000"/>
              </a:lnSpc>
              <a:spcBef>
                <a:spcPts val="0"/>
              </a:spcBef>
              <a:spcAft>
                <a:spcPts val="0"/>
              </a:spcAft>
              <a:buClr>
                <a:srgbClr val="888888"/>
              </a:buClr>
              <a:buSzPts val="1200"/>
              <a:buChar char="●"/>
            </a:pPr>
            <a:r>
              <a:rPr lang="en-CA" sz="1200">
                <a:solidFill>
                  <a:srgbClr val="888888"/>
                </a:solidFill>
                <a:latin typeface="Calibri"/>
                <a:ea typeface="Calibri"/>
                <a:cs typeface="Calibri"/>
                <a:sym typeface="Calibri"/>
              </a:rPr>
              <a:t>Socialized as a white woman </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Char char="●"/>
            </a:pPr>
            <a:r>
              <a:rPr lang="en-CA" sz="1200">
                <a:solidFill>
                  <a:srgbClr val="888888"/>
                </a:solidFill>
                <a:latin typeface="Calibri"/>
                <a:ea typeface="Calibri"/>
                <a:cs typeface="Calibri"/>
                <a:sym typeface="Calibri"/>
              </a:rPr>
              <a:t>Educated in public schools in the U.S. </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Char char="●"/>
            </a:pPr>
            <a:r>
              <a:rPr lang="en-CA" sz="1200">
                <a:solidFill>
                  <a:srgbClr val="888888"/>
                </a:solidFill>
                <a:latin typeface="Calibri"/>
                <a:ea typeface="Calibri"/>
                <a:cs typeface="Calibri"/>
                <a:sym typeface="Calibri"/>
              </a:rPr>
              <a:t>Grew up in a middle-class family in a liberal city in the Midwest of the U.S. </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Char char="●"/>
            </a:pPr>
            <a:r>
              <a:rPr lang="en-CA" sz="1200">
                <a:solidFill>
                  <a:srgbClr val="888888"/>
                </a:solidFill>
                <a:latin typeface="Calibri"/>
                <a:ea typeface="Calibri"/>
                <a:cs typeface="Calibri"/>
                <a:sym typeface="Calibri"/>
              </a:rPr>
              <a:t>Only child </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Char char="●"/>
            </a:pPr>
            <a:r>
              <a:rPr lang="en-CA" sz="1200">
                <a:solidFill>
                  <a:srgbClr val="888888"/>
                </a:solidFill>
                <a:latin typeface="Calibri"/>
                <a:ea typeface="Calibri"/>
                <a:cs typeface="Calibri"/>
                <a:sym typeface="Calibri"/>
              </a:rPr>
              <a:t>Benefited from generational wealth (grew up in a 4th generation home we were gifted, had help paying for college and buying my first home, was able to buy land from my parents)</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Char char="●"/>
            </a:pPr>
            <a:r>
              <a:rPr lang="en-CA" sz="1200">
                <a:solidFill>
                  <a:srgbClr val="888888"/>
                </a:solidFill>
                <a:latin typeface="Calibri"/>
                <a:ea typeface="Calibri"/>
                <a:cs typeface="Calibri"/>
                <a:sym typeface="Calibri"/>
              </a:rPr>
              <a:t>Did not grow up in a religion but came into community with Unitarian Universalists</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Char char="●"/>
            </a:pPr>
            <a:r>
              <a:rPr lang="en-CA" sz="1200">
                <a:solidFill>
                  <a:srgbClr val="888888"/>
                </a:solidFill>
                <a:latin typeface="Calibri"/>
                <a:ea typeface="Calibri"/>
                <a:cs typeface="Calibri"/>
                <a:sym typeface="Calibri"/>
              </a:rPr>
              <a:t>Have lived in or worked within Indigenous communities in the U.S. &amp; Canada since age 18 (for almost 30 years)</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rPr lang="en-CA" sz="1200">
                <a:solidFill>
                  <a:srgbClr val="888888"/>
                </a:solidFill>
                <a:latin typeface="Calibri"/>
                <a:ea typeface="Calibri"/>
                <a:cs typeface="Calibri"/>
                <a:sym typeface="Calibri"/>
              </a:rPr>
              <a:t>Have raised my children primarily as a single mother </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rPr lang="en-CA" sz="1200">
                <a:solidFill>
                  <a:srgbClr val="888888"/>
                </a:solidFill>
                <a:latin typeface="Calibri"/>
                <a:ea typeface="Calibri"/>
                <a:cs typeface="Calibri"/>
                <a:sym typeface="Calibri"/>
              </a:rPr>
              <a:t>Divorced; currently polyamorous in relationships with women and men</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rPr lang="en-CA" sz="1200">
                <a:solidFill>
                  <a:srgbClr val="888888"/>
                </a:solidFill>
                <a:latin typeface="Calibri"/>
                <a:ea typeface="Calibri"/>
                <a:cs typeface="Calibri"/>
                <a:sym typeface="Calibri"/>
              </a:rPr>
              <a:t>My ancestors are Odawa (sliver) and North-Western European from the Celtic regions of Norway, Great Britian and Ireland. </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rPr lang="en-CA" sz="1200">
                <a:solidFill>
                  <a:srgbClr val="888888"/>
                </a:solidFill>
                <a:latin typeface="Calibri"/>
                <a:ea typeface="Calibri"/>
                <a:cs typeface="Calibri"/>
                <a:sym typeface="Calibri"/>
              </a:rPr>
              <a:t>I am highly educated and hold a title with status attached to it (Dr.)</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rPr lang="en-CA" sz="1200">
                <a:solidFill>
                  <a:srgbClr val="888888"/>
                </a:solidFill>
                <a:latin typeface="Calibri"/>
                <a:ea typeface="Calibri"/>
                <a:cs typeface="Calibri"/>
                <a:sym typeface="Calibri"/>
              </a:rPr>
              <a:t>I am a healer, artist, teacher, mother and midwife</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rPr lang="en-CA" sz="1200">
                <a:solidFill>
                  <a:srgbClr val="888888"/>
                </a:solidFill>
                <a:latin typeface="Calibri"/>
                <a:ea typeface="Calibri"/>
                <a:cs typeface="Calibri"/>
                <a:sym typeface="Calibri"/>
              </a:rPr>
              <a:t>Also a lover, dancer, adventurer, writer and photographer</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rPr lang="en-CA" sz="1200">
                <a:solidFill>
                  <a:srgbClr val="888888"/>
                </a:solidFill>
                <a:latin typeface="Calibri"/>
                <a:ea typeface="Calibri"/>
                <a:cs typeface="Calibri"/>
                <a:sym typeface="Calibri"/>
              </a:rPr>
              <a:t>I value being physically fit, financially independent, in right relationships with people </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rPr lang="en-CA" sz="1200">
                <a:solidFill>
                  <a:srgbClr val="888888"/>
                </a:solidFill>
                <a:latin typeface="Calibri"/>
                <a:ea typeface="Calibri"/>
                <a:cs typeface="Calibri"/>
                <a:sym typeface="Calibri"/>
              </a:rPr>
              <a:t>I value social justice, traditional ways of knowing and healing, and beauty</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rPr lang="en-CA" sz="1200">
                <a:solidFill>
                  <a:srgbClr val="888888"/>
                </a:solidFill>
                <a:latin typeface="Calibri"/>
                <a:ea typeface="Calibri"/>
                <a:cs typeface="Calibri"/>
                <a:sym typeface="Calibri"/>
              </a:rPr>
              <a:t>I identity with Indigenous worldviews more than Western/ colonizer </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rPr lang="en-CA" sz="1200">
                <a:solidFill>
                  <a:srgbClr val="888888"/>
                </a:solidFill>
                <a:latin typeface="Calibri"/>
                <a:ea typeface="Calibri"/>
                <a:cs typeface="Calibri"/>
                <a:sym typeface="Calibri"/>
              </a:rPr>
              <a:t>I aim to unlearn damaging narratives and learn the truth in the name of liberation and equity </a:t>
            </a:r>
            <a:endParaRPr sz="1200">
              <a:solidFill>
                <a:srgbClr val="888888"/>
              </a:solidFill>
              <a:latin typeface="Calibri"/>
              <a:ea typeface="Calibri"/>
              <a:cs typeface="Calibri"/>
              <a:sym typeface="Calibri"/>
            </a:endParaRPr>
          </a:p>
          <a:p>
            <a:pPr indent="-304800" lvl="0" marL="457200" rtl="0" algn="l">
              <a:lnSpc>
                <a:spcPct val="100000"/>
              </a:lnSpc>
              <a:spcBef>
                <a:spcPts val="0"/>
              </a:spcBef>
              <a:spcAft>
                <a:spcPts val="0"/>
              </a:spcAft>
              <a:buClr>
                <a:srgbClr val="888888"/>
              </a:buClr>
              <a:buSzPts val="1200"/>
              <a:buFont typeface="Calibri"/>
              <a:buChar char="●"/>
            </a:pPr>
            <a:r>
              <a:t/>
            </a:r>
            <a:endParaRPr sz="1200">
              <a:solidFill>
                <a:srgbClr val="888888"/>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8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8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8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0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0"/>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10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0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0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01"/>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01"/>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10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0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0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6" name="Shape 86"/>
        <p:cNvGrpSpPr/>
        <p:nvPr/>
      </p:nvGrpSpPr>
      <p:grpSpPr>
        <a:xfrm>
          <a:off x="0" y="0"/>
          <a:ext cx="0" cy="0"/>
          <a:chOff x="0" y="0"/>
          <a:chExt cx="0" cy="0"/>
        </a:xfrm>
      </p:grpSpPr>
      <p:sp>
        <p:nvSpPr>
          <p:cNvPr id="87" name="Google Shape;87;p83"/>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8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89" name="Google Shape;89;p8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8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8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sp>
        <p:nvSpPr>
          <p:cNvPr id="93" name="Google Shape;93;p8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8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5" name="Google Shape;95;p8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8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8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8" name="Shape 98"/>
        <p:cNvGrpSpPr/>
        <p:nvPr/>
      </p:nvGrpSpPr>
      <p:grpSpPr>
        <a:xfrm>
          <a:off x="0" y="0"/>
          <a:ext cx="0" cy="0"/>
          <a:chOff x="0" y="0"/>
          <a:chExt cx="0" cy="0"/>
        </a:xfrm>
      </p:grpSpPr>
      <p:sp>
        <p:nvSpPr>
          <p:cNvPr id="99" name="Google Shape;99;p9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9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9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2" name="Shape 102"/>
        <p:cNvGrpSpPr/>
        <p:nvPr/>
      </p:nvGrpSpPr>
      <p:grpSpPr>
        <a:xfrm>
          <a:off x="0" y="0"/>
          <a:ext cx="0" cy="0"/>
          <a:chOff x="0" y="0"/>
          <a:chExt cx="0" cy="0"/>
        </a:xfrm>
      </p:grpSpPr>
      <p:sp>
        <p:nvSpPr>
          <p:cNvPr id="103" name="Google Shape;103;p9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92"/>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05" name="Google Shape;105;p92"/>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06" name="Google Shape;106;p9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9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9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9" name="Shape 109"/>
        <p:cNvGrpSpPr/>
        <p:nvPr/>
      </p:nvGrpSpPr>
      <p:grpSpPr>
        <a:xfrm>
          <a:off x="0" y="0"/>
          <a:ext cx="0" cy="0"/>
          <a:chOff x="0" y="0"/>
          <a:chExt cx="0" cy="0"/>
        </a:xfrm>
      </p:grpSpPr>
      <p:sp>
        <p:nvSpPr>
          <p:cNvPr id="110" name="Google Shape;110;p9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9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9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9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4" name="Shape 114"/>
        <p:cNvGrpSpPr/>
        <p:nvPr/>
      </p:nvGrpSpPr>
      <p:grpSpPr>
        <a:xfrm>
          <a:off x="0" y="0"/>
          <a:ext cx="0" cy="0"/>
          <a:chOff x="0" y="0"/>
          <a:chExt cx="0" cy="0"/>
        </a:xfrm>
      </p:grpSpPr>
      <p:sp>
        <p:nvSpPr>
          <p:cNvPr id="115" name="Google Shape;115;p112"/>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112"/>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17" name="Google Shape;117;p11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11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11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0" name="Shape 120"/>
        <p:cNvGrpSpPr/>
        <p:nvPr/>
      </p:nvGrpSpPr>
      <p:grpSpPr>
        <a:xfrm>
          <a:off x="0" y="0"/>
          <a:ext cx="0" cy="0"/>
          <a:chOff x="0" y="0"/>
          <a:chExt cx="0" cy="0"/>
        </a:xfrm>
      </p:grpSpPr>
      <p:sp>
        <p:nvSpPr>
          <p:cNvPr id="121" name="Google Shape;121;p1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113"/>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23" name="Google Shape;123;p113"/>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24" name="Google Shape;124;p113"/>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25" name="Google Shape;125;p113"/>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26" name="Google Shape;126;p11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11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1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p114"/>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114"/>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132" name="Google Shape;132;p114"/>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33" name="Google Shape;133;p11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11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1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8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8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8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8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8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p115"/>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115"/>
          <p:cNvSpPr/>
          <p:nvPr>
            <p:ph idx="2" type="pic"/>
          </p:nvPr>
        </p:nvSpPr>
        <p:spPr>
          <a:xfrm>
            <a:off x="1792288" y="612775"/>
            <a:ext cx="5486400" cy="4114800"/>
          </a:xfrm>
          <a:prstGeom prst="rect">
            <a:avLst/>
          </a:prstGeom>
          <a:noFill/>
          <a:ln>
            <a:noFill/>
          </a:ln>
        </p:spPr>
      </p:sp>
      <p:sp>
        <p:nvSpPr>
          <p:cNvPr id="139" name="Google Shape;139;p115"/>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40" name="Google Shape;140;p11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11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11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p1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116"/>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46" name="Google Shape;146;p11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11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11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p117"/>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117"/>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2" name="Google Shape;152;p11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11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1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9" name="Shape 159"/>
        <p:cNvGrpSpPr/>
        <p:nvPr/>
      </p:nvGrpSpPr>
      <p:grpSpPr>
        <a:xfrm>
          <a:off x="0" y="0"/>
          <a:ext cx="0" cy="0"/>
          <a:chOff x="0" y="0"/>
          <a:chExt cx="0" cy="0"/>
        </a:xfrm>
      </p:grpSpPr>
      <p:sp>
        <p:nvSpPr>
          <p:cNvPr id="160" name="Google Shape;160;p8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1" name="Google Shape;161;p85"/>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2" name="Google Shape;162;p8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3" name="Shape 163"/>
        <p:cNvGrpSpPr/>
        <p:nvPr/>
      </p:nvGrpSpPr>
      <p:grpSpPr>
        <a:xfrm>
          <a:off x="0" y="0"/>
          <a:ext cx="0" cy="0"/>
          <a:chOff x="0" y="0"/>
          <a:chExt cx="0" cy="0"/>
        </a:xfrm>
      </p:grpSpPr>
      <p:sp>
        <p:nvSpPr>
          <p:cNvPr id="164" name="Google Shape;164;p102"/>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65" name="Google Shape;165;p102"/>
          <p:cNvSpPr txBox="1"/>
          <p:nvPr>
            <p:ph idx="1" type="subTitle"/>
          </p:nvPr>
        </p:nvSpPr>
        <p:spPr>
          <a:xfrm>
            <a:off x="311700" y="3778833"/>
            <a:ext cx="8520600" cy="1056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6" name="Google Shape;166;p10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7" name="Shape 167"/>
        <p:cNvGrpSpPr/>
        <p:nvPr/>
      </p:nvGrpSpPr>
      <p:grpSpPr>
        <a:xfrm>
          <a:off x="0" y="0"/>
          <a:ext cx="0" cy="0"/>
          <a:chOff x="0" y="0"/>
          <a:chExt cx="0" cy="0"/>
        </a:xfrm>
      </p:grpSpPr>
      <p:sp>
        <p:nvSpPr>
          <p:cNvPr id="168" name="Google Shape;168;p103"/>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69" name="Google Shape;169;p10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0" name="Shape 170"/>
        <p:cNvGrpSpPr/>
        <p:nvPr/>
      </p:nvGrpSpPr>
      <p:grpSpPr>
        <a:xfrm>
          <a:off x="0" y="0"/>
          <a:ext cx="0" cy="0"/>
          <a:chOff x="0" y="0"/>
          <a:chExt cx="0" cy="0"/>
        </a:xfrm>
      </p:grpSpPr>
      <p:sp>
        <p:nvSpPr>
          <p:cNvPr id="171" name="Google Shape;171;p10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2" name="Google Shape;172;p104"/>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73" name="Google Shape;173;p104"/>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74" name="Google Shape;174;p10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5" name="Shape 175"/>
        <p:cNvGrpSpPr/>
        <p:nvPr/>
      </p:nvGrpSpPr>
      <p:grpSpPr>
        <a:xfrm>
          <a:off x="0" y="0"/>
          <a:ext cx="0" cy="0"/>
          <a:chOff x="0" y="0"/>
          <a:chExt cx="0" cy="0"/>
        </a:xfrm>
      </p:grpSpPr>
      <p:sp>
        <p:nvSpPr>
          <p:cNvPr id="176" name="Google Shape;176;p10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7" name="Google Shape;177;p10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8" name="Shape 178"/>
        <p:cNvGrpSpPr/>
        <p:nvPr/>
      </p:nvGrpSpPr>
      <p:grpSpPr>
        <a:xfrm>
          <a:off x="0" y="0"/>
          <a:ext cx="0" cy="0"/>
          <a:chOff x="0" y="0"/>
          <a:chExt cx="0" cy="0"/>
        </a:xfrm>
      </p:grpSpPr>
      <p:sp>
        <p:nvSpPr>
          <p:cNvPr id="179" name="Google Shape;179;p106"/>
          <p:cNvSpPr txBox="1"/>
          <p:nvPr>
            <p:ph type="title"/>
          </p:nvPr>
        </p:nvSpPr>
        <p:spPr>
          <a:xfrm>
            <a:off x="311700" y="740800"/>
            <a:ext cx="2808000" cy="100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80" name="Google Shape;180;p106"/>
          <p:cNvSpPr txBox="1"/>
          <p:nvPr>
            <p:ph idx="1" type="body"/>
          </p:nvPr>
        </p:nvSpPr>
        <p:spPr>
          <a:xfrm>
            <a:off x="311700" y="1852800"/>
            <a:ext cx="2808000" cy="42393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81" name="Google Shape;181;p10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82" name="Shape 182"/>
        <p:cNvGrpSpPr/>
        <p:nvPr/>
      </p:nvGrpSpPr>
      <p:grpSpPr>
        <a:xfrm>
          <a:off x="0" y="0"/>
          <a:ext cx="0" cy="0"/>
          <a:chOff x="0" y="0"/>
          <a:chExt cx="0" cy="0"/>
        </a:xfrm>
      </p:grpSpPr>
      <p:sp>
        <p:nvSpPr>
          <p:cNvPr id="183" name="Google Shape;183;p107"/>
          <p:cNvSpPr txBox="1"/>
          <p:nvPr>
            <p:ph type="title"/>
          </p:nvPr>
        </p:nvSpPr>
        <p:spPr>
          <a:xfrm>
            <a:off x="490250" y="600200"/>
            <a:ext cx="6367800" cy="545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84" name="Google Shape;184;p10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8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8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8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8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8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5" name="Shape 185"/>
        <p:cNvGrpSpPr/>
        <p:nvPr/>
      </p:nvGrpSpPr>
      <p:grpSpPr>
        <a:xfrm>
          <a:off x="0" y="0"/>
          <a:ext cx="0" cy="0"/>
          <a:chOff x="0" y="0"/>
          <a:chExt cx="0" cy="0"/>
        </a:xfrm>
      </p:grpSpPr>
      <p:sp>
        <p:nvSpPr>
          <p:cNvPr id="186" name="Google Shape;186;p108"/>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108"/>
          <p:cNvSpPr txBox="1"/>
          <p:nvPr>
            <p:ph type="title"/>
          </p:nvPr>
        </p:nvSpPr>
        <p:spPr>
          <a:xfrm>
            <a:off x="265500" y="1644233"/>
            <a:ext cx="4045200" cy="1976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88" name="Google Shape;188;p108"/>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89" name="Google Shape;189;p108"/>
          <p:cNvSpPr txBox="1"/>
          <p:nvPr>
            <p:ph idx="2" type="body"/>
          </p:nvPr>
        </p:nvSpPr>
        <p:spPr>
          <a:xfrm>
            <a:off x="4939500" y="965433"/>
            <a:ext cx="3837000" cy="49269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90" name="Google Shape;190;p10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1" name="Shape 191"/>
        <p:cNvGrpSpPr/>
        <p:nvPr/>
      </p:nvGrpSpPr>
      <p:grpSpPr>
        <a:xfrm>
          <a:off x="0" y="0"/>
          <a:ext cx="0" cy="0"/>
          <a:chOff x="0" y="0"/>
          <a:chExt cx="0" cy="0"/>
        </a:xfrm>
      </p:grpSpPr>
      <p:sp>
        <p:nvSpPr>
          <p:cNvPr id="192" name="Google Shape;192;p109"/>
          <p:cNvSpPr txBox="1"/>
          <p:nvPr>
            <p:ph idx="1" type="body"/>
          </p:nvPr>
        </p:nvSpPr>
        <p:spPr>
          <a:xfrm>
            <a:off x="311700" y="5640767"/>
            <a:ext cx="5998800" cy="80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193" name="Google Shape;193;p10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94" name="Shape 194"/>
        <p:cNvGrpSpPr/>
        <p:nvPr/>
      </p:nvGrpSpPr>
      <p:grpSpPr>
        <a:xfrm>
          <a:off x="0" y="0"/>
          <a:ext cx="0" cy="0"/>
          <a:chOff x="0" y="0"/>
          <a:chExt cx="0" cy="0"/>
        </a:xfrm>
      </p:grpSpPr>
      <p:sp>
        <p:nvSpPr>
          <p:cNvPr id="195" name="Google Shape;195;p110"/>
          <p:cNvSpPr txBox="1"/>
          <p:nvPr>
            <p:ph hasCustomPrompt="1" type="title"/>
          </p:nvPr>
        </p:nvSpPr>
        <p:spPr>
          <a:xfrm>
            <a:off x="311700" y="1474833"/>
            <a:ext cx="8520600" cy="2618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96" name="Google Shape;196;p110"/>
          <p:cNvSpPr txBox="1"/>
          <p:nvPr>
            <p:ph idx="1" type="body"/>
          </p:nvPr>
        </p:nvSpPr>
        <p:spPr>
          <a:xfrm>
            <a:off x="311700" y="4202967"/>
            <a:ext cx="8520600" cy="17343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97" name="Google Shape;197;p11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8" name="Shape 198"/>
        <p:cNvGrpSpPr/>
        <p:nvPr/>
      </p:nvGrpSpPr>
      <p:grpSpPr>
        <a:xfrm>
          <a:off x="0" y="0"/>
          <a:ext cx="0" cy="0"/>
          <a:chOff x="0" y="0"/>
          <a:chExt cx="0" cy="0"/>
        </a:xfrm>
      </p:grpSpPr>
      <p:sp>
        <p:nvSpPr>
          <p:cNvPr id="199" name="Google Shape;199;p11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6" name="Shape 206"/>
        <p:cNvGrpSpPr/>
        <p:nvPr/>
      </p:nvGrpSpPr>
      <p:grpSpPr>
        <a:xfrm>
          <a:off x="0" y="0"/>
          <a:ext cx="0" cy="0"/>
          <a:chOff x="0" y="0"/>
          <a:chExt cx="0" cy="0"/>
        </a:xfrm>
      </p:grpSpPr>
      <p:sp>
        <p:nvSpPr>
          <p:cNvPr id="207" name="Google Shape;207;p8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8" name="Google Shape;208;p89"/>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209" name="Google Shape;209;p8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8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p8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2" name="Shape 212"/>
        <p:cNvGrpSpPr/>
        <p:nvPr/>
      </p:nvGrpSpPr>
      <p:grpSpPr>
        <a:xfrm>
          <a:off x="0" y="0"/>
          <a:ext cx="0" cy="0"/>
          <a:chOff x="0" y="0"/>
          <a:chExt cx="0" cy="0"/>
        </a:xfrm>
      </p:grpSpPr>
      <p:sp>
        <p:nvSpPr>
          <p:cNvPr id="213" name="Google Shape;213;p9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4" name="Google Shape;214;p9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5" name="Google Shape;215;p9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9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9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0" name="Google Shape;30;p9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1" name="Google Shape;31;p9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9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9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9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9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7" name="Google Shape;37;p9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9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9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9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9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9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9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9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9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9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9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9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9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9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9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9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9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9"/>
          <p:cNvSpPr/>
          <p:nvPr>
            <p:ph idx="2" type="pic"/>
          </p:nvPr>
        </p:nvSpPr>
        <p:spPr>
          <a:xfrm>
            <a:off x="1792288" y="612775"/>
            <a:ext cx="5486400" cy="4114800"/>
          </a:xfrm>
          <a:prstGeom prst="rect">
            <a:avLst/>
          </a:prstGeom>
          <a:noFill/>
          <a:ln>
            <a:noFill/>
          </a:ln>
        </p:spPr>
      </p:sp>
      <p:sp>
        <p:nvSpPr>
          <p:cNvPr id="64" name="Google Shape;64;p9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9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9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9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4.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7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7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7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7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7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8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 name="Google Shape;82;p8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p8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4" name="Google Shape;84;p8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5" name="Google Shape;85;p8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D5A6BD"/>
        </a:solidFill>
      </p:bgPr>
    </p:bg>
    <p:spTree>
      <p:nvGrpSpPr>
        <p:cNvPr id="155" name="Shape 155"/>
        <p:cNvGrpSpPr/>
        <p:nvPr/>
      </p:nvGrpSpPr>
      <p:grpSpPr>
        <a:xfrm>
          <a:off x="0" y="0"/>
          <a:ext cx="0" cy="0"/>
          <a:chOff x="0" y="0"/>
          <a:chExt cx="0" cy="0"/>
        </a:xfrm>
      </p:grpSpPr>
      <p:sp>
        <p:nvSpPr>
          <p:cNvPr id="156" name="Google Shape;156;p8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57" name="Google Shape;157;p8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58" name="Google Shape;158;p8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0" name="Shape 200"/>
        <p:cNvGrpSpPr/>
        <p:nvPr/>
      </p:nvGrpSpPr>
      <p:grpSpPr>
        <a:xfrm>
          <a:off x="0" y="0"/>
          <a:ext cx="0" cy="0"/>
          <a:chOff x="0" y="0"/>
          <a:chExt cx="0" cy="0"/>
        </a:xfrm>
      </p:grpSpPr>
      <p:sp>
        <p:nvSpPr>
          <p:cNvPr id="201" name="Google Shape;201;p8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2" name="Google Shape;202;p88"/>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203" name="Google Shape;203;p8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204" name="Google Shape;204;p8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205" name="Google Shape;205;p8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85" r:id="rId1"/>
    <p:sldLayoutId id="2147483686"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www.youtube.com/watch?v=vlqx8EYvRbQ" TargetMode="Externa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youtube.com/watch?v=pJxrTzfG2bo" TargetMode="Externa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www.youtube.com/watch?v=cLDkA2RIeCM" TargetMode="Externa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hyperlink" Target="https://drive.google.com/file/d/1SLlX12wrjG93dk5nMhXBsvb6P-TnCXGp/view?usp=share_link" TargetMode="Externa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4.jpg"/><Relationship Id="rId4" Type="http://schemas.openxmlformats.org/officeDocument/2006/relationships/image" Target="../media/image1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1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5.xml"/><Relationship Id="rId3" Type="http://schemas.openxmlformats.org/officeDocument/2006/relationships/image" Target="../media/image2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6.xml"/><Relationship Id="rId3" Type="http://schemas.openxmlformats.org/officeDocument/2006/relationships/image" Target="../media/image42.jpg"/><Relationship Id="rId4" Type="http://schemas.openxmlformats.org/officeDocument/2006/relationships/image" Target="../media/image3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2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1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 Id="rId3" Type="http://schemas.openxmlformats.org/officeDocument/2006/relationships/image" Target="../media/image36.jpg"/><Relationship Id="rId4" Type="http://schemas.openxmlformats.org/officeDocument/2006/relationships/image" Target="../media/image2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1.xml"/><Relationship Id="rId3" Type="http://schemas.openxmlformats.org/officeDocument/2006/relationships/image" Target="../media/image2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22.png"/><Relationship Id="rId4" Type="http://schemas.openxmlformats.org/officeDocument/2006/relationships/image" Target="../media/image50.jpg"/><Relationship Id="rId5" Type="http://schemas.openxmlformats.org/officeDocument/2006/relationships/image" Target="../media/image37.jpg"/><Relationship Id="rId6" Type="http://schemas.openxmlformats.org/officeDocument/2006/relationships/image" Target="../media/image4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4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3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34.jpg"/><Relationship Id="rId4" Type="http://schemas.openxmlformats.org/officeDocument/2006/relationships/image" Target="../media/image45.jpg"/><Relationship Id="rId5" Type="http://schemas.openxmlformats.org/officeDocument/2006/relationships/image" Target="../media/image3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9.xml"/><Relationship Id="rId3" Type="http://schemas.openxmlformats.org/officeDocument/2006/relationships/image" Target="../media/image51.jpg"/><Relationship Id="rId4" Type="http://schemas.openxmlformats.org/officeDocument/2006/relationships/image" Target="../media/image5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1.jpg"/><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0.xml"/><Relationship Id="rId3" Type="http://schemas.openxmlformats.org/officeDocument/2006/relationships/image" Target="../media/image2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hyperlink" Target="https://mailtrack.io/trace/link/17983e772251498e3adb0184215f21035aba88a2?url=https%3A%2F%2Fceu.catalog.instructure.com%2Fcourses%2Fintroduction2cultural-safety&amp;userId=8510200&amp;signature=0e05f36307ade39d" TargetMode="External"/><Relationship Id="rId4" Type="http://schemas.openxmlformats.org/officeDocument/2006/relationships/image" Target="../media/image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5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hyperlink" Target="mailto:erin.tenney@frontier.edu" TargetMode="External"/><Relationship Id="rId4" Type="http://schemas.openxmlformats.org/officeDocument/2006/relationships/image" Target="../media/image4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hyperlink" Target="https://doi.org/10.1186/s12939-019-1082-3" TargetMode="External"/><Relationship Id="rId4" Type="http://schemas.openxmlformats.org/officeDocument/2006/relationships/hyperlink" Target="https://doi.org/10.1016/j.wombi.2018.10.001"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hyperlink" Target="http://dx.doi.org/10.1016/j.midw.2013.03.012" TargetMode="External"/><Relationship Id="rId4" Type="http://schemas.openxmlformats.org/officeDocument/2006/relationships/hyperlink" Target="https://www.merriam-webster.com/dictionary/colonization"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g2db36c9e05c_0_1"/>
          <p:cNvPicPr preferRelativeResize="0"/>
          <p:nvPr/>
        </p:nvPicPr>
        <p:blipFill rotWithShape="1">
          <a:blip r:embed="rId3">
            <a:alphaModFix/>
          </a:blip>
          <a:srcRect b="0" l="0" r="0" t="0"/>
          <a:stretch/>
        </p:blipFill>
        <p:spPr>
          <a:xfrm>
            <a:off x="0" y="771525"/>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6DB"/>
            </a:gs>
            <a:gs pos="100000">
              <a:srgbClr val="FAD25C"/>
            </a:gs>
          </a:gsLst>
          <a:path path="circle">
            <a:fillToRect b="50%" l="50%" r="50%" t="50%"/>
          </a:path>
          <a:tileRect/>
        </a:gradFill>
      </p:bgPr>
    </p:bg>
    <p:spTree>
      <p:nvGrpSpPr>
        <p:cNvPr id="278" name="Shape 278"/>
        <p:cNvGrpSpPr/>
        <p:nvPr/>
      </p:nvGrpSpPr>
      <p:grpSpPr>
        <a:xfrm>
          <a:off x="0" y="0"/>
          <a:ext cx="0" cy="0"/>
          <a:chOff x="0" y="0"/>
          <a:chExt cx="0" cy="0"/>
        </a:xfrm>
      </p:grpSpPr>
      <p:sp>
        <p:nvSpPr>
          <p:cNvPr id="279" name="Google Shape;279;p9"/>
          <p:cNvSpPr txBox="1"/>
          <p:nvPr>
            <p:ph type="ctrTitle"/>
          </p:nvPr>
        </p:nvSpPr>
        <p:spPr>
          <a:xfrm>
            <a:off x="349950" y="395625"/>
            <a:ext cx="8011500" cy="720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CA" sz="4800"/>
              <a:t>Dorene’s lens/ perspective</a:t>
            </a:r>
            <a:endParaRPr sz="4800"/>
          </a:p>
        </p:txBody>
      </p:sp>
      <p:sp>
        <p:nvSpPr>
          <p:cNvPr id="280" name="Google Shape;280;p9"/>
          <p:cNvSpPr txBox="1"/>
          <p:nvPr>
            <p:ph idx="1" type="subTitle"/>
          </p:nvPr>
        </p:nvSpPr>
        <p:spPr>
          <a:xfrm>
            <a:off x="486950" y="1115925"/>
            <a:ext cx="8510400" cy="5336400"/>
          </a:xfrm>
          <a:prstGeom prst="rect">
            <a:avLst/>
          </a:prstGeom>
          <a:noFill/>
          <a:ln>
            <a:noFill/>
          </a:ln>
        </p:spPr>
        <p:txBody>
          <a:bodyPr anchorCtr="0" anchor="t" bIns="91425" lIns="91425" spcFirstLastPara="1" rIns="91425" wrap="square" tIns="91425">
            <a:noAutofit/>
          </a:bodyPr>
          <a:lstStyle/>
          <a:p>
            <a:pPr indent="-431800" lvl="0" marL="457200" rtl="0" algn="l">
              <a:lnSpc>
                <a:spcPct val="100000"/>
              </a:lnSpc>
              <a:spcBef>
                <a:spcPts val="0"/>
              </a:spcBef>
              <a:spcAft>
                <a:spcPts val="0"/>
              </a:spcAft>
              <a:buSzPts val="3200"/>
              <a:buChar char="●"/>
            </a:pPr>
            <a:r>
              <a:rPr lang="en-CA"/>
              <a:t>Socialized as Anishinaabe </a:t>
            </a:r>
            <a:endParaRPr/>
          </a:p>
          <a:p>
            <a:pPr indent="-431800" lvl="0" marL="457200" rtl="0" algn="l">
              <a:lnSpc>
                <a:spcPct val="100000"/>
              </a:lnSpc>
              <a:spcBef>
                <a:spcPts val="0"/>
              </a:spcBef>
              <a:spcAft>
                <a:spcPts val="0"/>
              </a:spcAft>
              <a:buSzPts val="3200"/>
              <a:buChar char="●"/>
            </a:pPr>
            <a:r>
              <a:rPr lang="en-CA"/>
              <a:t>Educated in Indigenous survival school and colleges  </a:t>
            </a:r>
            <a:endParaRPr/>
          </a:p>
          <a:p>
            <a:pPr indent="-431800" lvl="0" marL="457200" rtl="0" algn="l">
              <a:lnSpc>
                <a:spcPct val="100000"/>
              </a:lnSpc>
              <a:spcBef>
                <a:spcPts val="0"/>
              </a:spcBef>
              <a:spcAft>
                <a:spcPts val="0"/>
              </a:spcAft>
              <a:buSzPts val="3200"/>
              <a:buChar char="●"/>
            </a:pPr>
            <a:r>
              <a:rPr lang="en-CA"/>
              <a:t>Grew up Up North (Minnesota) in a large family and in St. Paul in the Native community </a:t>
            </a:r>
            <a:endParaRPr/>
          </a:p>
          <a:p>
            <a:pPr indent="-431800" lvl="0" marL="457200" rtl="0" algn="l">
              <a:lnSpc>
                <a:spcPct val="100000"/>
              </a:lnSpc>
              <a:spcBef>
                <a:spcPts val="0"/>
              </a:spcBef>
              <a:spcAft>
                <a:spcPts val="0"/>
              </a:spcAft>
              <a:buSzPts val="3200"/>
              <a:buChar char="●"/>
            </a:pPr>
            <a:r>
              <a:rPr lang="en-CA"/>
              <a:t>One of 17 children (youngest) </a:t>
            </a:r>
            <a:endParaRPr/>
          </a:p>
          <a:p>
            <a:pPr indent="-431800" lvl="0" marL="457200" rtl="0" algn="l">
              <a:lnSpc>
                <a:spcPct val="100000"/>
              </a:lnSpc>
              <a:spcBef>
                <a:spcPts val="0"/>
              </a:spcBef>
              <a:spcAft>
                <a:spcPts val="0"/>
              </a:spcAft>
              <a:buSzPts val="3200"/>
              <a:buChar char="●"/>
            </a:pPr>
            <a:r>
              <a:rPr lang="en-CA"/>
              <a:t>Struggled through discrimination &amp; poverty </a:t>
            </a:r>
            <a:endParaRPr/>
          </a:p>
          <a:p>
            <a:pPr indent="-431800" lvl="0" marL="457200" rtl="0" algn="l">
              <a:lnSpc>
                <a:spcPct val="100000"/>
              </a:lnSpc>
              <a:spcBef>
                <a:spcPts val="0"/>
              </a:spcBef>
              <a:spcAft>
                <a:spcPts val="0"/>
              </a:spcAft>
              <a:buSzPts val="3200"/>
              <a:buChar char="●"/>
            </a:pPr>
            <a:r>
              <a:rPr lang="en-CA"/>
              <a:t>Grew up in Native Lifeways (the Lodge) </a:t>
            </a:r>
            <a:endParaRPr/>
          </a:p>
          <a:p>
            <a:pPr indent="-431800" lvl="0" marL="457200" rtl="0" algn="l">
              <a:lnSpc>
                <a:spcPct val="100000"/>
              </a:lnSpc>
              <a:spcBef>
                <a:spcPts val="0"/>
              </a:spcBef>
              <a:spcAft>
                <a:spcPts val="0"/>
              </a:spcAft>
              <a:buSzPts val="3200"/>
              <a:buChar char="●"/>
            </a:pPr>
            <a:r>
              <a:rPr lang="en-CA"/>
              <a:t>Have lived in worked for my people through several careers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B8B7"/>
        </a:solidFill>
      </p:bgPr>
    </p:bg>
    <p:spTree>
      <p:nvGrpSpPr>
        <p:cNvPr id="284" name="Shape 284"/>
        <p:cNvGrpSpPr/>
        <p:nvPr/>
      </p:nvGrpSpPr>
      <p:grpSpPr>
        <a:xfrm>
          <a:off x="0" y="0"/>
          <a:ext cx="0" cy="0"/>
          <a:chOff x="0" y="0"/>
          <a:chExt cx="0" cy="0"/>
        </a:xfrm>
      </p:grpSpPr>
      <p:sp>
        <p:nvSpPr>
          <p:cNvPr id="285" name="Google Shape;285;p10"/>
          <p:cNvSpPr txBox="1"/>
          <p:nvPr>
            <p:ph type="ctrTitle"/>
          </p:nvPr>
        </p:nvSpPr>
        <p:spPr>
          <a:xfrm>
            <a:off x="685800" y="608000"/>
            <a:ext cx="7772400" cy="1470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CA"/>
              <a:t>Realizing the practice of </a:t>
            </a:r>
            <a:endParaRPr/>
          </a:p>
          <a:p>
            <a:pPr indent="0" lvl="0" marL="0" rtl="0" algn="ctr">
              <a:lnSpc>
                <a:spcPct val="100000"/>
              </a:lnSpc>
              <a:spcBef>
                <a:spcPts val="0"/>
              </a:spcBef>
              <a:spcAft>
                <a:spcPts val="0"/>
              </a:spcAft>
              <a:buSzPts val="1800"/>
              <a:buNone/>
            </a:pPr>
            <a:r>
              <a:rPr lang="en-CA"/>
              <a:t> Cultural Safety</a:t>
            </a:r>
            <a:endParaRPr/>
          </a:p>
        </p:txBody>
      </p:sp>
      <p:sp>
        <p:nvSpPr>
          <p:cNvPr id="286" name="Google Shape;286;p10"/>
          <p:cNvSpPr txBox="1"/>
          <p:nvPr/>
        </p:nvSpPr>
        <p:spPr>
          <a:xfrm>
            <a:off x="1572000" y="802525"/>
            <a:ext cx="3000000" cy="400200"/>
          </a:xfrm>
          <a:prstGeom prst="rect">
            <a:avLst/>
          </a:prstGeom>
          <a:noFill/>
          <a:ln>
            <a:noFill/>
          </a:ln>
        </p:spPr>
        <p:txBody>
          <a:bodyPr anchorCtr="0" anchor="t" bIns="91425" lIns="91425" spcFirstLastPara="1" rIns="91425" wrap="square" tIns="91425">
            <a:spAutoFit/>
          </a:bodyPr>
          <a:lstStyle/>
          <a:p>
            <a:pPr indent="457200" lvl="0" marL="0" marR="0" rtl="0" algn="l">
              <a:lnSpc>
                <a:spcPct val="200000"/>
              </a:lnSpc>
              <a:spcBef>
                <a:spcPts val="0"/>
              </a:spcBef>
              <a:spcAft>
                <a:spcPts val="100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7" name="Google Shape;287;p10"/>
          <p:cNvPicPr preferRelativeResize="0"/>
          <p:nvPr/>
        </p:nvPicPr>
        <p:blipFill rotWithShape="1">
          <a:blip r:embed="rId3">
            <a:alphaModFix/>
          </a:blip>
          <a:srcRect b="0" l="0" r="0" t="0"/>
          <a:stretch/>
        </p:blipFill>
        <p:spPr>
          <a:xfrm>
            <a:off x="1876575" y="2252250"/>
            <a:ext cx="5390874" cy="38088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DECDB"/>
            </a:gs>
            <a:gs pos="100000">
              <a:srgbClr val="F0A963"/>
            </a:gs>
          </a:gsLst>
          <a:path path="circle">
            <a:fillToRect b="50%" l="50%" r="50%" t="50%"/>
          </a:path>
          <a:tileRect/>
        </a:gradFill>
      </p:bgPr>
    </p:bg>
    <p:spTree>
      <p:nvGrpSpPr>
        <p:cNvPr id="291" name="Shape 291"/>
        <p:cNvGrpSpPr/>
        <p:nvPr/>
      </p:nvGrpSpPr>
      <p:grpSpPr>
        <a:xfrm>
          <a:off x="0" y="0"/>
          <a:ext cx="0" cy="0"/>
          <a:chOff x="0" y="0"/>
          <a:chExt cx="0" cy="0"/>
        </a:xfrm>
      </p:grpSpPr>
      <p:sp>
        <p:nvSpPr>
          <p:cNvPr id="292" name="Google Shape;292;p11"/>
          <p:cNvSpPr txBox="1"/>
          <p:nvPr>
            <p:ph type="ctrTitle"/>
          </p:nvPr>
        </p:nvSpPr>
        <p:spPr>
          <a:xfrm>
            <a:off x="199925" y="961900"/>
            <a:ext cx="8387700" cy="1335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CA" sz="4800"/>
              <a:t>The theory of cultural safety</a:t>
            </a:r>
            <a:endParaRPr sz="4800"/>
          </a:p>
        </p:txBody>
      </p:sp>
      <p:sp>
        <p:nvSpPr>
          <p:cNvPr id="293" name="Google Shape;293;p11"/>
          <p:cNvSpPr txBox="1"/>
          <p:nvPr>
            <p:ph idx="1" type="subTitle"/>
          </p:nvPr>
        </p:nvSpPr>
        <p:spPr>
          <a:xfrm>
            <a:off x="337250" y="2157228"/>
            <a:ext cx="6400800" cy="1802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CA" sz="2000">
                <a:solidFill>
                  <a:srgbClr val="404040"/>
                </a:solidFill>
              </a:rPr>
              <a:t>Developed by Irihapiti Ramsden, a Maori nurse researcher</a:t>
            </a:r>
            <a:r>
              <a:rPr lang="en-CA">
                <a:solidFill>
                  <a:srgbClr val="404040"/>
                </a:solidFill>
              </a:rPr>
              <a:t> </a:t>
            </a:r>
            <a:endParaRPr>
              <a:solidFill>
                <a:srgbClr val="404040"/>
              </a:solidFill>
            </a:endParaRPr>
          </a:p>
        </p:txBody>
      </p:sp>
      <p:pic>
        <p:nvPicPr>
          <p:cNvPr id="294" name="Google Shape;294;p11"/>
          <p:cNvPicPr preferRelativeResize="0"/>
          <p:nvPr/>
        </p:nvPicPr>
        <p:blipFill rotWithShape="1">
          <a:blip r:embed="rId3">
            <a:alphaModFix/>
          </a:blip>
          <a:srcRect b="0" l="0" r="0" t="0"/>
          <a:stretch/>
        </p:blipFill>
        <p:spPr>
          <a:xfrm>
            <a:off x="3861250" y="3154676"/>
            <a:ext cx="3894574" cy="2920950"/>
          </a:xfrm>
          <a:prstGeom prst="rect">
            <a:avLst/>
          </a:prstGeom>
          <a:noFill/>
          <a:ln>
            <a:noFill/>
          </a:ln>
        </p:spPr>
      </p:pic>
      <p:sp>
        <p:nvSpPr>
          <p:cNvPr id="295" name="Google Shape;295;p11"/>
          <p:cNvSpPr txBox="1"/>
          <p:nvPr/>
        </p:nvSpPr>
        <p:spPr>
          <a:xfrm>
            <a:off x="919975" y="4516250"/>
            <a:ext cx="2592600" cy="117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CA" sz="2100" u="none" cap="none" strike="noStrike">
                <a:solidFill>
                  <a:srgbClr val="000000"/>
                </a:solidFill>
                <a:latin typeface="Calibri"/>
                <a:ea typeface="Calibri"/>
                <a:cs typeface="Calibri"/>
                <a:sym typeface="Calibri"/>
              </a:rPr>
              <a:t>Presented by </a:t>
            </a:r>
            <a:endParaRPr b="0" i="0" sz="2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0" i="0" lang="en-CA" sz="2100" u="none" cap="none" strike="noStrike">
                <a:solidFill>
                  <a:srgbClr val="000000"/>
                </a:solidFill>
                <a:latin typeface="Calibri"/>
                <a:ea typeface="Calibri"/>
                <a:cs typeface="Calibri"/>
                <a:sym typeface="Calibri"/>
              </a:rPr>
              <a:t>Dr. Erin Tenney</a:t>
            </a:r>
            <a:endParaRPr b="0" i="0" sz="2100" u="none" cap="none" strike="noStrik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DECDB"/>
            </a:gs>
            <a:gs pos="100000">
              <a:srgbClr val="F0A963"/>
            </a:gs>
          </a:gsLst>
          <a:path path="circle">
            <a:fillToRect b="50%" l="50%" r="50%" t="50%"/>
          </a:path>
          <a:tileRect/>
        </a:gradFill>
      </p:bgPr>
    </p:bg>
    <p:spTree>
      <p:nvGrpSpPr>
        <p:cNvPr id="299" name="Shape 299"/>
        <p:cNvGrpSpPr/>
        <p:nvPr/>
      </p:nvGrpSpPr>
      <p:grpSpPr>
        <a:xfrm>
          <a:off x="0" y="0"/>
          <a:ext cx="0" cy="0"/>
          <a:chOff x="0" y="0"/>
          <a:chExt cx="0" cy="0"/>
        </a:xfrm>
      </p:grpSpPr>
      <p:sp>
        <p:nvSpPr>
          <p:cNvPr id="300" name="Google Shape;300;p12"/>
          <p:cNvSpPr txBox="1"/>
          <p:nvPr>
            <p:ph type="ctrTitle"/>
          </p:nvPr>
        </p:nvSpPr>
        <p:spPr>
          <a:xfrm>
            <a:off x="1514825" y="145994"/>
            <a:ext cx="7110300" cy="1286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CA" sz="4800"/>
              <a:t>Goals of cultural safety</a:t>
            </a:r>
            <a:r>
              <a:rPr lang="en-CA"/>
              <a:t> </a:t>
            </a:r>
            <a:endParaRPr/>
          </a:p>
        </p:txBody>
      </p:sp>
      <p:pic>
        <p:nvPicPr>
          <p:cNvPr id="301" name="Google Shape;301;p12"/>
          <p:cNvPicPr preferRelativeResize="0"/>
          <p:nvPr/>
        </p:nvPicPr>
        <p:blipFill rotWithShape="1">
          <a:blip r:embed="rId3">
            <a:alphaModFix/>
          </a:blip>
          <a:srcRect b="0" l="0" r="0" t="0"/>
          <a:stretch/>
        </p:blipFill>
        <p:spPr>
          <a:xfrm>
            <a:off x="2040300" y="1432400"/>
            <a:ext cx="5063400" cy="5063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DECDB"/>
            </a:gs>
            <a:gs pos="100000">
              <a:srgbClr val="F0A963"/>
            </a:gs>
          </a:gsLst>
          <a:path path="circle">
            <a:fillToRect b="50%" l="50%" r="50%" t="50%"/>
          </a:path>
          <a:tileRect/>
        </a:gradFill>
      </p:bgPr>
    </p:bg>
    <p:spTree>
      <p:nvGrpSpPr>
        <p:cNvPr id="305" name="Shape 305"/>
        <p:cNvGrpSpPr/>
        <p:nvPr/>
      </p:nvGrpSpPr>
      <p:grpSpPr>
        <a:xfrm>
          <a:off x="0" y="0"/>
          <a:ext cx="0" cy="0"/>
          <a:chOff x="0" y="0"/>
          <a:chExt cx="0" cy="0"/>
        </a:xfrm>
      </p:grpSpPr>
      <p:sp>
        <p:nvSpPr>
          <p:cNvPr id="306" name="Google Shape;306;p13"/>
          <p:cNvSpPr txBox="1"/>
          <p:nvPr>
            <p:ph type="ctrTitle"/>
          </p:nvPr>
        </p:nvSpPr>
        <p:spPr>
          <a:xfrm>
            <a:off x="645950" y="-398381"/>
            <a:ext cx="7110300" cy="1846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800"/>
              <a:buNone/>
            </a:pPr>
            <a:r>
              <a:rPr lang="en-CA" sz="4800"/>
              <a:t>Overview </a:t>
            </a:r>
            <a:r>
              <a:rPr lang="en-CA"/>
              <a:t> </a:t>
            </a:r>
            <a:endParaRPr/>
          </a:p>
        </p:txBody>
      </p:sp>
      <p:pic>
        <p:nvPicPr>
          <p:cNvPr id="307" name="Google Shape;307;p13"/>
          <p:cNvPicPr preferRelativeResize="0"/>
          <p:nvPr/>
        </p:nvPicPr>
        <p:blipFill rotWithShape="1">
          <a:blip r:embed="rId3">
            <a:alphaModFix/>
          </a:blip>
          <a:srcRect b="0" l="0" r="0" t="0"/>
          <a:stretch/>
        </p:blipFill>
        <p:spPr>
          <a:xfrm>
            <a:off x="1916563" y="1786050"/>
            <a:ext cx="5310874" cy="39831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6DB"/>
            </a:gs>
            <a:gs pos="100000">
              <a:srgbClr val="FAD25C"/>
            </a:gs>
          </a:gsLst>
          <a:path path="circle">
            <a:fillToRect b="50%" l="50%" r="50%" t="50%"/>
          </a:path>
          <a:tileRect/>
        </a:gradFill>
      </p:bgPr>
    </p:bg>
    <p:spTree>
      <p:nvGrpSpPr>
        <p:cNvPr id="311" name="Shape 311"/>
        <p:cNvGrpSpPr/>
        <p:nvPr/>
      </p:nvGrpSpPr>
      <p:grpSpPr>
        <a:xfrm>
          <a:off x="0" y="0"/>
          <a:ext cx="0" cy="0"/>
          <a:chOff x="0" y="0"/>
          <a:chExt cx="0" cy="0"/>
        </a:xfrm>
      </p:grpSpPr>
      <p:sp>
        <p:nvSpPr>
          <p:cNvPr id="312" name="Google Shape;312;p14"/>
          <p:cNvSpPr txBox="1"/>
          <p:nvPr>
            <p:ph type="ctrTitle"/>
          </p:nvPr>
        </p:nvSpPr>
        <p:spPr>
          <a:xfrm>
            <a:off x="390525" y="1450700"/>
            <a:ext cx="8011500" cy="1244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CA" sz="4800"/>
              <a:t>1st core tenant</a:t>
            </a:r>
            <a:endParaRPr sz="4800"/>
          </a:p>
        </p:txBody>
      </p:sp>
      <p:sp>
        <p:nvSpPr>
          <p:cNvPr id="313" name="Google Shape;313;p14"/>
          <p:cNvSpPr txBox="1"/>
          <p:nvPr>
            <p:ph idx="1" type="subTitle"/>
          </p:nvPr>
        </p:nvSpPr>
        <p:spPr>
          <a:xfrm>
            <a:off x="592749" y="2824393"/>
            <a:ext cx="8222100" cy="28569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800"/>
              <a:buNone/>
            </a:pPr>
            <a:r>
              <a:rPr lang="en-CA" sz="2600"/>
              <a:t>We understand the </a:t>
            </a:r>
            <a:r>
              <a:rPr b="1" lang="en-CA" sz="2600"/>
              <a:t>history &amp; context</a:t>
            </a:r>
            <a:r>
              <a:rPr lang="en-CA" sz="2600"/>
              <a:t> of Indigenous people and appreciate that colonization is the origin and </a:t>
            </a:r>
            <a:r>
              <a:rPr b="1" lang="en-CA" sz="2600"/>
              <a:t>cause of health inequity</a:t>
            </a:r>
            <a:endParaRPr b="1" sz="2600"/>
          </a:p>
          <a:p>
            <a:pPr indent="0" lvl="0" marL="0" rtl="0" algn="l">
              <a:lnSpc>
                <a:spcPct val="100000"/>
              </a:lnSpc>
              <a:spcBef>
                <a:spcPts val="0"/>
              </a:spcBef>
              <a:spcAft>
                <a:spcPts val="0"/>
              </a:spcAft>
              <a:buSzPts val="18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17" name="Shape 317"/>
        <p:cNvGrpSpPr/>
        <p:nvPr/>
      </p:nvGrpSpPr>
      <p:grpSpPr>
        <a:xfrm>
          <a:off x="0" y="0"/>
          <a:ext cx="0" cy="0"/>
          <a:chOff x="0" y="0"/>
          <a:chExt cx="0" cy="0"/>
        </a:xfrm>
      </p:grpSpPr>
      <p:sp>
        <p:nvSpPr>
          <p:cNvPr id="318" name="Google Shape;318;p15"/>
          <p:cNvSpPr txBox="1"/>
          <p:nvPr>
            <p:ph type="ctrTitle"/>
          </p:nvPr>
        </p:nvSpPr>
        <p:spPr>
          <a:xfrm>
            <a:off x="521425" y="457900"/>
            <a:ext cx="7674300" cy="935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SzPts val="1800"/>
              <a:buNone/>
            </a:pPr>
            <a:r>
              <a:rPr b="1" lang="en-CA" sz="4300">
                <a:solidFill>
                  <a:srgbClr val="000000"/>
                </a:solidFill>
                <a:latin typeface="Arial"/>
                <a:ea typeface="Arial"/>
                <a:cs typeface="Arial"/>
                <a:sym typeface="Arial"/>
              </a:rPr>
              <a:t>1st core tenant</a:t>
            </a:r>
            <a:endParaRPr b="1" sz="7600"/>
          </a:p>
        </p:txBody>
      </p:sp>
      <p:sp>
        <p:nvSpPr>
          <p:cNvPr id="319" name="Google Shape;319;p15"/>
          <p:cNvSpPr txBox="1"/>
          <p:nvPr>
            <p:ph idx="1" type="subTitle"/>
          </p:nvPr>
        </p:nvSpPr>
        <p:spPr>
          <a:xfrm>
            <a:off x="1154525" y="1393100"/>
            <a:ext cx="7674300" cy="2405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640"/>
              </a:spcBef>
              <a:spcAft>
                <a:spcPts val="0"/>
              </a:spcAft>
              <a:buSzPts val="3200"/>
              <a:buNone/>
            </a:pPr>
            <a:r>
              <a:rPr lang="en-CA" sz="2600"/>
              <a:t>We understand the </a:t>
            </a:r>
            <a:r>
              <a:rPr b="1" lang="en-CA" sz="2600"/>
              <a:t>history &amp; context</a:t>
            </a:r>
            <a:r>
              <a:rPr lang="en-CA" sz="2600"/>
              <a:t> of Indigenous people and appreciate that colonization is the origin and </a:t>
            </a:r>
            <a:r>
              <a:rPr b="1" lang="en-CA" sz="2600"/>
              <a:t>cause of health inequity</a:t>
            </a:r>
            <a:endParaRPr sz="2600"/>
          </a:p>
        </p:txBody>
      </p:sp>
      <p:pic>
        <p:nvPicPr>
          <p:cNvPr descr="If people don’t have the opportunity to heal from trauma, they may unknowingly pass it on to others through their behaviour. Their children may experience difficulties with attachment, disconnection from their extended families and culture and high levels of stress from family and community members who are dealing with the impacts of trauma. This can create developmental issues for children, who are particularly susceptible to distress at a young age. This creates a cycle of trauma, where the impact is passed from one generation to the next. &#10;&#10;In Australia, Intergenerational Trauma predominantly affects the children, grandchildren and future generations of the Stolen Generations. &#10;&#10;Stolen Generations members might also pass on the impacts of institutionalisation, finding it difficult to know how to nurture their children because they were denied the opportunity to be nurtured themselves.&#10;&#10;For more resources on Intergenerational Trauma head to our website: &#10;&#10;Find out about the impacts of Intergenerational Trauma by reading the Australian Institute of Health and Welfare (AIHW) reports: http://bit.ly/2KfjkaK&#10;&#10;Learn about OUR FUTURE webinar: http://bit.ly/2KhEDZy&#10;&#10;Learn about the Murri School: http://bit.ly/2ODrjmh#OurFuture" id="320" name="Google Shape;320;p15" title="Intergenerational Trauma Animation">
            <a:hlinkClick r:id="rId3"/>
          </p:cNvPr>
          <p:cNvPicPr preferRelativeResize="0"/>
          <p:nvPr/>
        </p:nvPicPr>
        <p:blipFill rotWithShape="1">
          <a:blip r:embed="rId4">
            <a:alphaModFix/>
          </a:blip>
          <a:srcRect b="0" l="0" r="0" t="0"/>
          <a:stretch/>
        </p:blipFill>
        <p:spPr>
          <a:xfrm>
            <a:off x="2906913" y="3178967"/>
            <a:ext cx="2903324" cy="2177500"/>
          </a:xfrm>
          <a:prstGeom prst="rect">
            <a:avLst/>
          </a:prstGeom>
          <a:noFill/>
          <a:ln>
            <a:noFill/>
          </a:ln>
        </p:spPr>
      </p:pic>
      <p:sp>
        <p:nvSpPr>
          <p:cNvPr id="321" name="Google Shape;321;p15"/>
          <p:cNvSpPr txBox="1"/>
          <p:nvPr/>
        </p:nvSpPr>
        <p:spPr>
          <a:xfrm>
            <a:off x="2858575" y="6082300"/>
            <a:ext cx="3000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CA" sz="1400" u="none" cap="none" strike="noStrike">
                <a:solidFill>
                  <a:srgbClr val="000000"/>
                </a:solidFill>
                <a:latin typeface="Arial"/>
                <a:ea typeface="Arial"/>
                <a:cs typeface="Arial"/>
                <a:sym typeface="Arial"/>
              </a:rPr>
              <a:t>https://www.youtube.com/watch?v=vlqx8EYvRbQ</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25" name="Shape 325"/>
        <p:cNvGrpSpPr/>
        <p:nvPr/>
      </p:nvGrpSpPr>
      <p:grpSpPr>
        <a:xfrm>
          <a:off x="0" y="0"/>
          <a:ext cx="0" cy="0"/>
          <a:chOff x="0" y="0"/>
          <a:chExt cx="0" cy="0"/>
        </a:xfrm>
      </p:grpSpPr>
      <p:sp>
        <p:nvSpPr>
          <p:cNvPr id="326" name="Google Shape;326;p16"/>
          <p:cNvSpPr txBox="1"/>
          <p:nvPr>
            <p:ph type="ctrTitle"/>
          </p:nvPr>
        </p:nvSpPr>
        <p:spPr>
          <a:xfrm>
            <a:off x="830050" y="301400"/>
            <a:ext cx="7674300" cy="935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SzPts val="1800"/>
              <a:buNone/>
            </a:pPr>
            <a:r>
              <a:rPr b="1" lang="en-CA" sz="4300">
                <a:solidFill>
                  <a:srgbClr val="000000"/>
                </a:solidFill>
                <a:latin typeface="Arial"/>
                <a:ea typeface="Arial"/>
                <a:cs typeface="Arial"/>
                <a:sym typeface="Arial"/>
              </a:rPr>
              <a:t>Colonization in the U.S.  </a:t>
            </a:r>
            <a:endParaRPr b="1" sz="7600"/>
          </a:p>
        </p:txBody>
      </p:sp>
      <p:pic>
        <p:nvPicPr>
          <p:cNvPr descr="Please visit our interactive map:&#10;invasionofamerica.ehistory.org&#10;&#10;Between 1776 and 1887, the United States seized over 1.5 billion acres from America's indigenous people by treaty and executive order. The Invasion of America shows how by mapping every treaty and executive order during that period. It concludes with a map of present-day federal Indian reservations." id="327" name="Google Shape;327;p16" title="The Invasion of America">
            <a:hlinkClick r:id="rId3"/>
          </p:cNvPr>
          <p:cNvPicPr preferRelativeResize="0"/>
          <p:nvPr/>
        </p:nvPicPr>
        <p:blipFill rotWithShape="1">
          <a:blip r:embed="rId4">
            <a:alphaModFix/>
          </a:blip>
          <a:srcRect b="0" l="0" r="0" t="0"/>
          <a:stretch/>
        </p:blipFill>
        <p:spPr>
          <a:xfrm>
            <a:off x="1960125" y="1968650"/>
            <a:ext cx="5223750" cy="3917800"/>
          </a:xfrm>
          <a:prstGeom prst="rect">
            <a:avLst/>
          </a:prstGeom>
          <a:noFill/>
          <a:ln>
            <a:noFill/>
          </a:ln>
        </p:spPr>
      </p:pic>
      <p:sp>
        <p:nvSpPr>
          <p:cNvPr id="328" name="Google Shape;328;p16"/>
          <p:cNvSpPr txBox="1"/>
          <p:nvPr/>
        </p:nvSpPr>
        <p:spPr>
          <a:xfrm>
            <a:off x="1960125" y="6013050"/>
            <a:ext cx="2667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CA" sz="1400" u="none" cap="none" strike="noStrike">
                <a:solidFill>
                  <a:srgbClr val="000000"/>
                </a:solidFill>
                <a:latin typeface="Arial"/>
                <a:ea typeface="Arial"/>
                <a:cs typeface="Arial"/>
                <a:sym typeface="Arial"/>
              </a:rPr>
              <a:t>https://www.youtube.com/watch?v=pJxrTzfG2bo</a:t>
            </a:r>
            <a:endParaRPr b="0" i="0" sz="1400" u="none" cap="none" strike="noStrike">
              <a:solidFill>
                <a:srgbClr val="000000"/>
              </a:solidFill>
              <a:latin typeface="Arial"/>
              <a:ea typeface="Arial"/>
              <a:cs typeface="Arial"/>
              <a:sym typeface="Arial"/>
            </a:endParaRPr>
          </a:p>
        </p:txBody>
      </p:sp>
      <p:sp>
        <p:nvSpPr>
          <p:cNvPr id="329" name="Google Shape;329;p16"/>
          <p:cNvSpPr txBox="1"/>
          <p:nvPr/>
        </p:nvSpPr>
        <p:spPr>
          <a:xfrm>
            <a:off x="1920800" y="1294775"/>
            <a:ext cx="5392500" cy="61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en-CA" sz="2600" u="none" cap="none" strike="noStrike">
                <a:solidFill>
                  <a:srgbClr val="000000"/>
                </a:solidFill>
                <a:latin typeface="Calibri"/>
                <a:ea typeface="Calibri"/>
                <a:cs typeface="Calibri"/>
                <a:sym typeface="Calibri"/>
              </a:rPr>
              <a:t>Land Theft </a:t>
            </a:r>
            <a:endParaRPr b="0" i="0" sz="26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33" name="Shape 333"/>
        <p:cNvGrpSpPr/>
        <p:nvPr/>
      </p:nvGrpSpPr>
      <p:grpSpPr>
        <a:xfrm>
          <a:off x="0" y="0"/>
          <a:ext cx="0" cy="0"/>
          <a:chOff x="0" y="0"/>
          <a:chExt cx="0" cy="0"/>
        </a:xfrm>
      </p:grpSpPr>
      <p:sp>
        <p:nvSpPr>
          <p:cNvPr id="334" name="Google Shape;334;p17"/>
          <p:cNvSpPr txBox="1"/>
          <p:nvPr>
            <p:ph type="ctrTitle"/>
          </p:nvPr>
        </p:nvSpPr>
        <p:spPr>
          <a:xfrm>
            <a:off x="844275" y="457900"/>
            <a:ext cx="7674300" cy="935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SzPts val="1800"/>
              <a:buNone/>
            </a:pPr>
            <a:r>
              <a:rPr b="1" lang="en-CA" sz="4300">
                <a:solidFill>
                  <a:srgbClr val="000000"/>
                </a:solidFill>
                <a:latin typeface="Arial"/>
                <a:ea typeface="Arial"/>
                <a:cs typeface="Arial"/>
                <a:sym typeface="Arial"/>
              </a:rPr>
              <a:t>Colonization in the U.S.  </a:t>
            </a:r>
            <a:endParaRPr b="1" sz="7600"/>
          </a:p>
        </p:txBody>
      </p:sp>
      <p:pic>
        <p:nvPicPr>
          <p:cNvPr id="335" name="Google Shape;335;p17"/>
          <p:cNvPicPr preferRelativeResize="0"/>
          <p:nvPr/>
        </p:nvPicPr>
        <p:blipFill rotWithShape="1">
          <a:blip r:embed="rId3">
            <a:alphaModFix/>
          </a:blip>
          <a:srcRect b="0" l="0" r="0" t="0"/>
          <a:stretch/>
        </p:blipFill>
        <p:spPr>
          <a:xfrm>
            <a:off x="5236551" y="1288125"/>
            <a:ext cx="1860825" cy="1222650"/>
          </a:xfrm>
          <a:prstGeom prst="rect">
            <a:avLst/>
          </a:prstGeom>
          <a:noFill/>
          <a:ln>
            <a:noFill/>
          </a:ln>
        </p:spPr>
      </p:pic>
      <p:pic>
        <p:nvPicPr>
          <p:cNvPr id="336" name="Google Shape;336;p17"/>
          <p:cNvPicPr preferRelativeResize="0"/>
          <p:nvPr/>
        </p:nvPicPr>
        <p:blipFill rotWithShape="1">
          <a:blip r:embed="rId4">
            <a:alphaModFix/>
          </a:blip>
          <a:srcRect b="0" l="0" r="0" t="0"/>
          <a:stretch/>
        </p:blipFill>
        <p:spPr>
          <a:xfrm>
            <a:off x="2265473" y="2704650"/>
            <a:ext cx="4831899" cy="4000450"/>
          </a:xfrm>
          <a:prstGeom prst="rect">
            <a:avLst/>
          </a:prstGeom>
          <a:noFill/>
          <a:ln>
            <a:noFill/>
          </a:ln>
        </p:spPr>
      </p:pic>
      <p:sp>
        <p:nvSpPr>
          <p:cNvPr id="337" name="Google Shape;337;p17"/>
          <p:cNvSpPr txBox="1"/>
          <p:nvPr/>
        </p:nvSpPr>
        <p:spPr>
          <a:xfrm>
            <a:off x="1992225" y="1479750"/>
            <a:ext cx="5378400" cy="83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CA" sz="3400" u="none" cap="none" strike="noStrike">
                <a:solidFill>
                  <a:srgbClr val="000000"/>
                </a:solidFill>
                <a:latin typeface="Calibri"/>
                <a:ea typeface="Calibri"/>
                <a:cs typeface="Calibri"/>
                <a:sym typeface="Calibri"/>
              </a:rPr>
              <a:t>Boarding Schools</a:t>
            </a:r>
            <a:r>
              <a:rPr b="0" i="0" lang="en-CA"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41" name="Shape 341"/>
        <p:cNvGrpSpPr/>
        <p:nvPr/>
      </p:nvGrpSpPr>
      <p:grpSpPr>
        <a:xfrm>
          <a:off x="0" y="0"/>
          <a:ext cx="0" cy="0"/>
          <a:chOff x="0" y="0"/>
          <a:chExt cx="0" cy="0"/>
        </a:xfrm>
      </p:grpSpPr>
      <p:sp>
        <p:nvSpPr>
          <p:cNvPr id="342" name="Google Shape;342;p18"/>
          <p:cNvSpPr txBox="1"/>
          <p:nvPr>
            <p:ph type="ctrTitle"/>
          </p:nvPr>
        </p:nvSpPr>
        <p:spPr>
          <a:xfrm>
            <a:off x="844275" y="457900"/>
            <a:ext cx="7674300" cy="935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SzPts val="1800"/>
              <a:buNone/>
            </a:pPr>
            <a:r>
              <a:rPr b="1" lang="en-CA" sz="4300">
                <a:solidFill>
                  <a:srgbClr val="000000"/>
                </a:solidFill>
                <a:latin typeface="Arial"/>
                <a:ea typeface="Arial"/>
                <a:cs typeface="Arial"/>
                <a:sym typeface="Arial"/>
              </a:rPr>
              <a:t>Colonization in the U.S.  </a:t>
            </a:r>
            <a:endParaRPr b="1" sz="7600"/>
          </a:p>
        </p:txBody>
      </p:sp>
      <p:sp>
        <p:nvSpPr>
          <p:cNvPr id="343" name="Google Shape;343;p18"/>
          <p:cNvSpPr txBox="1"/>
          <p:nvPr/>
        </p:nvSpPr>
        <p:spPr>
          <a:xfrm>
            <a:off x="1707375" y="1493975"/>
            <a:ext cx="5961600" cy="1195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CA" sz="2800" u="none" cap="none" strike="noStrike">
                <a:solidFill>
                  <a:srgbClr val="000000"/>
                </a:solidFill>
                <a:latin typeface="Calibri"/>
                <a:ea typeface="Calibri"/>
                <a:cs typeface="Calibri"/>
                <a:sym typeface="Calibri"/>
              </a:rPr>
              <a:t>Reproductive Health Abuses of Indigenous Women- forced sterilization</a:t>
            </a:r>
            <a:endParaRPr b="0" i="0" sz="2800" u="none" cap="none" strike="noStrike">
              <a:solidFill>
                <a:srgbClr val="000000"/>
              </a:solidFill>
              <a:latin typeface="Calibri"/>
              <a:ea typeface="Calibri"/>
              <a:cs typeface="Calibri"/>
              <a:sym typeface="Calibri"/>
            </a:endParaRPr>
          </a:p>
        </p:txBody>
      </p:sp>
      <p:pic>
        <p:nvPicPr>
          <p:cNvPr descr="A group of people posing for a photo&#10;&#10;Description automatically generated" id="344" name="Google Shape;344;p18"/>
          <p:cNvPicPr preferRelativeResize="0"/>
          <p:nvPr>
            <p:ph idx="4294967295" type="body"/>
          </p:nvPr>
        </p:nvPicPr>
        <p:blipFill rotWithShape="1">
          <a:blip r:embed="rId3">
            <a:alphaModFix/>
          </a:blip>
          <a:srcRect b="0" l="0" r="0" t="4760"/>
          <a:stretch/>
        </p:blipFill>
        <p:spPr>
          <a:xfrm>
            <a:off x="1038599" y="2790152"/>
            <a:ext cx="7413000" cy="3706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24" name="Shape 224"/>
        <p:cNvGrpSpPr/>
        <p:nvPr/>
      </p:nvGrpSpPr>
      <p:grpSpPr>
        <a:xfrm>
          <a:off x="0" y="0"/>
          <a:ext cx="0" cy="0"/>
          <a:chOff x="0" y="0"/>
          <a:chExt cx="0" cy="0"/>
        </a:xfrm>
      </p:grpSpPr>
      <p:sp>
        <p:nvSpPr>
          <p:cNvPr id="225" name="Google Shape;225;p1"/>
          <p:cNvSpPr txBox="1"/>
          <p:nvPr/>
        </p:nvSpPr>
        <p:spPr>
          <a:xfrm>
            <a:off x="45725" y="0"/>
            <a:ext cx="3931800" cy="685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700"/>
              <a:buFont typeface="Arial"/>
              <a:buNone/>
            </a:pPr>
            <a:r>
              <a:t/>
            </a:r>
            <a:endParaRPr b="0" i="0" sz="5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700"/>
              <a:buFont typeface="Arial"/>
              <a:buNone/>
            </a:pPr>
            <a:r>
              <a:rPr b="0" i="0" lang="en-CA" sz="5700" u="none" cap="none" strike="noStrike">
                <a:solidFill>
                  <a:srgbClr val="000000"/>
                </a:solidFill>
                <a:latin typeface="Arial"/>
                <a:ea typeface="Arial"/>
                <a:cs typeface="Arial"/>
                <a:sym typeface="Arial"/>
              </a:rPr>
              <a:t>Indigenous Lens: Providing </a:t>
            </a:r>
            <a:endParaRPr b="0" i="0" sz="5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700"/>
              <a:buFont typeface="Arial"/>
              <a:buNone/>
            </a:pPr>
            <a:r>
              <a:rPr b="0" i="0" lang="en-CA" sz="5700" u="none" cap="none" strike="noStrike">
                <a:solidFill>
                  <a:srgbClr val="000000"/>
                </a:solidFill>
                <a:latin typeface="Arial"/>
                <a:ea typeface="Arial"/>
                <a:cs typeface="Arial"/>
                <a:sym typeface="Arial"/>
              </a:rPr>
              <a:t>Culturally Safe care </a:t>
            </a:r>
            <a:endParaRPr b="0" i="0" sz="5700" u="none" cap="none" strike="noStrike">
              <a:solidFill>
                <a:srgbClr val="000000"/>
              </a:solidFill>
              <a:latin typeface="Arial"/>
              <a:ea typeface="Arial"/>
              <a:cs typeface="Arial"/>
              <a:sym typeface="Arial"/>
            </a:endParaRPr>
          </a:p>
        </p:txBody>
      </p:sp>
      <p:pic>
        <p:nvPicPr>
          <p:cNvPr id="226" name="Google Shape;226;p1"/>
          <p:cNvPicPr preferRelativeResize="0"/>
          <p:nvPr/>
        </p:nvPicPr>
        <p:blipFill rotWithShape="1">
          <a:blip r:embed="rId3">
            <a:alphaModFix/>
          </a:blip>
          <a:srcRect b="0" l="0" r="0" t="0"/>
          <a:stretch/>
        </p:blipFill>
        <p:spPr>
          <a:xfrm>
            <a:off x="3977525" y="1751000"/>
            <a:ext cx="4456351" cy="3538527"/>
          </a:xfrm>
          <a:prstGeom prst="rect">
            <a:avLst/>
          </a:prstGeom>
          <a:noFill/>
          <a:ln>
            <a:noFill/>
          </a:ln>
        </p:spPr>
      </p:pic>
      <p:sp>
        <p:nvSpPr>
          <p:cNvPr id="227" name="Google Shape;227;p1"/>
          <p:cNvSpPr txBox="1"/>
          <p:nvPr/>
        </p:nvSpPr>
        <p:spPr>
          <a:xfrm>
            <a:off x="481525" y="5588550"/>
            <a:ext cx="8258700" cy="890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CA" sz="3200" u="none" cap="none" strike="noStrike">
                <a:solidFill>
                  <a:schemeClr val="dk1"/>
                </a:solidFill>
                <a:latin typeface="Calibri"/>
                <a:ea typeface="Calibri"/>
                <a:cs typeface="Calibri"/>
                <a:sym typeface="Calibri"/>
              </a:rPr>
              <a:t>Dr. Erin Tenney &amp; Dorene Waubanewquay Day </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6DB"/>
            </a:gs>
            <a:gs pos="100000">
              <a:srgbClr val="FAD25C"/>
            </a:gs>
          </a:gsLst>
          <a:path path="circle">
            <a:fillToRect b="50%" l="50%" r="50%" t="50%"/>
          </a:path>
          <a:tileRect/>
        </a:gradFill>
      </p:bgPr>
    </p:bg>
    <p:spTree>
      <p:nvGrpSpPr>
        <p:cNvPr id="348" name="Shape 348"/>
        <p:cNvGrpSpPr/>
        <p:nvPr/>
      </p:nvGrpSpPr>
      <p:grpSpPr>
        <a:xfrm>
          <a:off x="0" y="0"/>
          <a:ext cx="0" cy="0"/>
          <a:chOff x="0" y="0"/>
          <a:chExt cx="0" cy="0"/>
        </a:xfrm>
      </p:grpSpPr>
      <p:sp>
        <p:nvSpPr>
          <p:cNvPr id="349" name="Google Shape;349;p19"/>
          <p:cNvSpPr txBox="1"/>
          <p:nvPr>
            <p:ph type="ctrTitle"/>
          </p:nvPr>
        </p:nvSpPr>
        <p:spPr>
          <a:xfrm>
            <a:off x="390525" y="1467233"/>
            <a:ext cx="8222100" cy="1244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CA" sz="4800"/>
              <a:t>2nd core tenant</a:t>
            </a:r>
            <a:endParaRPr sz="4800"/>
          </a:p>
        </p:txBody>
      </p:sp>
      <p:sp>
        <p:nvSpPr>
          <p:cNvPr id="350" name="Google Shape;350;p19"/>
          <p:cNvSpPr txBox="1"/>
          <p:nvPr>
            <p:ph idx="1" type="subTitle"/>
          </p:nvPr>
        </p:nvSpPr>
        <p:spPr>
          <a:xfrm>
            <a:off x="390525" y="2712032"/>
            <a:ext cx="8222100" cy="30240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800"/>
              <a:buNone/>
            </a:pPr>
            <a:r>
              <a:rPr lang="en-CA" sz="2600"/>
              <a:t>Health providers need to have a </a:t>
            </a:r>
            <a:r>
              <a:rPr b="1" lang="en-CA" sz="2600"/>
              <a:t>critical self- awareness</a:t>
            </a:r>
            <a:r>
              <a:rPr lang="en-CA" sz="2600"/>
              <a:t> of </a:t>
            </a:r>
            <a:r>
              <a:rPr b="1" lang="en-CA" sz="2600"/>
              <a:t>bias </a:t>
            </a:r>
            <a:r>
              <a:rPr lang="en-CA" sz="2600"/>
              <a:t>toward their patients</a:t>
            </a:r>
            <a:r>
              <a:rPr b="1" lang="en-CA" sz="2600"/>
              <a:t> and positionality &amp; power imbalances. </a:t>
            </a:r>
            <a:endParaRPr b="1" sz="2600"/>
          </a:p>
          <a:p>
            <a:pPr indent="0" lvl="0" marL="457200" rtl="0" algn="l">
              <a:lnSpc>
                <a:spcPct val="100000"/>
              </a:lnSpc>
              <a:spcBef>
                <a:spcPts val="0"/>
              </a:spcBef>
              <a:spcAft>
                <a:spcPts val="0"/>
              </a:spcAft>
              <a:buSzPts val="1800"/>
              <a:buNone/>
            </a:pPr>
            <a:r>
              <a:t/>
            </a:r>
            <a:endParaRPr b="1" sz="2600"/>
          </a:p>
          <a:p>
            <a:pPr indent="0" lvl="0" marL="457200" rtl="0" algn="l">
              <a:lnSpc>
                <a:spcPct val="100000"/>
              </a:lnSpc>
              <a:spcBef>
                <a:spcPts val="0"/>
              </a:spcBef>
              <a:spcAft>
                <a:spcPts val="0"/>
              </a:spcAft>
              <a:buSzPts val="1800"/>
              <a:buNone/>
            </a:pPr>
            <a:r>
              <a:rPr b="1" lang="en-CA" sz="2600"/>
              <a:t>Self-reflection</a:t>
            </a:r>
            <a:r>
              <a:rPr lang="en-CA" sz="2600"/>
              <a:t> is key to culturally safe care. </a:t>
            </a:r>
            <a:endParaRPr sz="2600"/>
          </a:p>
          <a:p>
            <a:pPr indent="0" lvl="0" marL="0" rtl="0" algn="l">
              <a:lnSpc>
                <a:spcPct val="100000"/>
              </a:lnSpc>
              <a:spcBef>
                <a:spcPts val="0"/>
              </a:spcBef>
              <a:spcAft>
                <a:spcPts val="0"/>
              </a:spcAft>
              <a:buSzPts val="1800"/>
              <a:buNone/>
            </a:pPr>
            <a:r>
              <a:t/>
            </a:r>
            <a:endParaRPr sz="2200"/>
          </a:p>
          <a:p>
            <a:pPr indent="0" lvl="0" marL="0" rtl="0" algn="l">
              <a:lnSpc>
                <a:spcPct val="100000"/>
              </a:lnSpc>
              <a:spcBef>
                <a:spcPts val="0"/>
              </a:spcBef>
              <a:spcAft>
                <a:spcPts val="0"/>
              </a:spcAft>
              <a:buSzPts val="1800"/>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54" name="Shape 354"/>
        <p:cNvGrpSpPr/>
        <p:nvPr/>
      </p:nvGrpSpPr>
      <p:grpSpPr>
        <a:xfrm>
          <a:off x="0" y="0"/>
          <a:ext cx="0" cy="0"/>
          <a:chOff x="0" y="0"/>
          <a:chExt cx="0" cy="0"/>
        </a:xfrm>
      </p:grpSpPr>
      <p:sp>
        <p:nvSpPr>
          <p:cNvPr id="355" name="Google Shape;355;p20"/>
          <p:cNvSpPr txBox="1"/>
          <p:nvPr>
            <p:ph type="ctrTitle"/>
          </p:nvPr>
        </p:nvSpPr>
        <p:spPr>
          <a:xfrm>
            <a:off x="521425" y="457900"/>
            <a:ext cx="7674300" cy="12789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SzPts val="1800"/>
              <a:buNone/>
            </a:pPr>
            <a:r>
              <a:rPr b="1" lang="en-CA" sz="4000">
                <a:solidFill>
                  <a:srgbClr val="000000"/>
                </a:solidFill>
                <a:latin typeface="Arial"/>
                <a:ea typeface="Arial"/>
                <a:cs typeface="Arial"/>
                <a:sym typeface="Arial"/>
              </a:rPr>
              <a:t>Self-reflection: Identity </a:t>
            </a:r>
            <a:endParaRPr b="1" sz="7300"/>
          </a:p>
        </p:txBody>
      </p:sp>
      <p:pic>
        <p:nvPicPr>
          <p:cNvPr id="356" name="Google Shape;356;p20"/>
          <p:cNvPicPr preferRelativeResize="0"/>
          <p:nvPr/>
        </p:nvPicPr>
        <p:blipFill rotWithShape="1">
          <a:blip r:embed="rId3">
            <a:alphaModFix/>
          </a:blip>
          <a:srcRect b="0" l="0" r="0" t="0"/>
          <a:stretch/>
        </p:blipFill>
        <p:spPr>
          <a:xfrm>
            <a:off x="2840388" y="1992700"/>
            <a:ext cx="3463230" cy="41672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6DB"/>
            </a:gs>
            <a:gs pos="100000">
              <a:srgbClr val="FAD25C"/>
            </a:gs>
          </a:gsLst>
          <a:path path="circle">
            <a:fillToRect b="50%" l="50%" r="50%" t="50%"/>
          </a:path>
          <a:tileRect/>
        </a:gradFill>
      </p:bgPr>
    </p:bg>
    <p:spTree>
      <p:nvGrpSpPr>
        <p:cNvPr id="360" name="Shape 360"/>
        <p:cNvGrpSpPr/>
        <p:nvPr/>
      </p:nvGrpSpPr>
      <p:grpSpPr>
        <a:xfrm>
          <a:off x="0" y="0"/>
          <a:ext cx="0" cy="0"/>
          <a:chOff x="0" y="0"/>
          <a:chExt cx="0" cy="0"/>
        </a:xfrm>
      </p:grpSpPr>
      <p:sp>
        <p:nvSpPr>
          <p:cNvPr id="361" name="Google Shape;361;p21"/>
          <p:cNvSpPr txBox="1"/>
          <p:nvPr>
            <p:ph type="ctrTitle"/>
          </p:nvPr>
        </p:nvSpPr>
        <p:spPr>
          <a:xfrm>
            <a:off x="390525" y="1489633"/>
            <a:ext cx="8222100" cy="1244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CA" sz="4800"/>
              <a:t>3rd core tenant</a:t>
            </a:r>
            <a:endParaRPr sz="4800"/>
          </a:p>
        </p:txBody>
      </p:sp>
      <p:sp>
        <p:nvSpPr>
          <p:cNvPr id="362" name="Google Shape;362;p21"/>
          <p:cNvSpPr txBox="1"/>
          <p:nvPr>
            <p:ph idx="1" type="subTitle"/>
          </p:nvPr>
        </p:nvSpPr>
        <p:spPr>
          <a:xfrm>
            <a:off x="390525" y="2893037"/>
            <a:ext cx="8222100" cy="17187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800"/>
              <a:buNone/>
            </a:pPr>
            <a:r>
              <a:rPr lang="en-CA" sz="2600"/>
              <a:t>The </a:t>
            </a:r>
            <a:r>
              <a:rPr b="1" lang="en-CA" sz="2600"/>
              <a:t>patient is the one who defines</a:t>
            </a:r>
            <a:r>
              <a:rPr lang="en-CA" sz="2600"/>
              <a:t> whether the care they received is culturally safe</a:t>
            </a:r>
            <a:endParaRPr sz="2600"/>
          </a:p>
          <a:p>
            <a:pPr indent="0" lvl="0" marL="457200" rtl="0" algn="l">
              <a:lnSpc>
                <a:spcPct val="100000"/>
              </a:lnSpc>
              <a:spcBef>
                <a:spcPts val="0"/>
              </a:spcBef>
              <a:spcAft>
                <a:spcPts val="0"/>
              </a:spcAft>
              <a:buSzPts val="1800"/>
              <a:buNone/>
            </a:pPr>
            <a:r>
              <a:t/>
            </a:r>
            <a:endParaRPr sz="2600"/>
          </a:p>
          <a:p>
            <a:pPr indent="0" lvl="0" marL="457200" rtl="0" algn="l">
              <a:lnSpc>
                <a:spcPct val="100000"/>
              </a:lnSpc>
              <a:spcBef>
                <a:spcPts val="0"/>
              </a:spcBef>
              <a:spcAft>
                <a:spcPts val="0"/>
              </a:spcAft>
              <a:buSzPts val="1800"/>
              <a:buNone/>
            </a:pPr>
            <a:r>
              <a:rPr lang="en-CA" sz="2600"/>
              <a:t> </a:t>
            </a:r>
            <a:r>
              <a:rPr lang="en-CA" sz="2200"/>
              <a:t>(not the health care provider)</a:t>
            </a:r>
            <a:endParaRPr sz="2200"/>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800"/>
              <a:buNone/>
            </a:pPr>
            <a:r>
              <a:t/>
            </a:r>
            <a:endParaRPr/>
          </a:p>
        </p:txBody>
      </p:sp>
      <p:pic>
        <p:nvPicPr>
          <p:cNvPr id="363" name="Google Shape;363;p21"/>
          <p:cNvPicPr preferRelativeResize="0"/>
          <p:nvPr/>
        </p:nvPicPr>
        <p:blipFill rotWithShape="1">
          <a:blip r:embed="rId3">
            <a:alphaModFix/>
          </a:blip>
          <a:srcRect b="0" l="0" r="0" t="0"/>
          <a:stretch/>
        </p:blipFill>
        <p:spPr>
          <a:xfrm>
            <a:off x="5145651" y="3859761"/>
            <a:ext cx="3466977" cy="260023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67" name="Shape 367"/>
        <p:cNvGrpSpPr/>
        <p:nvPr/>
      </p:nvGrpSpPr>
      <p:grpSpPr>
        <a:xfrm>
          <a:off x="0" y="0"/>
          <a:ext cx="0" cy="0"/>
          <a:chOff x="0" y="0"/>
          <a:chExt cx="0" cy="0"/>
        </a:xfrm>
      </p:grpSpPr>
      <p:sp>
        <p:nvSpPr>
          <p:cNvPr id="368" name="Google Shape;368;p22"/>
          <p:cNvSpPr txBox="1"/>
          <p:nvPr>
            <p:ph type="ctrTitle"/>
          </p:nvPr>
        </p:nvSpPr>
        <p:spPr>
          <a:xfrm>
            <a:off x="460950" y="0"/>
            <a:ext cx="8222100" cy="2166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CA" sz="4300"/>
              <a:t>The argument for moving beyond </a:t>
            </a:r>
            <a:endParaRPr sz="4300"/>
          </a:p>
          <a:p>
            <a:pPr indent="0" lvl="0" marL="0" rtl="0" algn="ctr">
              <a:lnSpc>
                <a:spcPct val="100000"/>
              </a:lnSpc>
              <a:spcBef>
                <a:spcPts val="0"/>
              </a:spcBef>
              <a:spcAft>
                <a:spcPts val="0"/>
              </a:spcAft>
              <a:buClr>
                <a:schemeClr val="dk1"/>
              </a:buClr>
              <a:buSzPts val="1100"/>
              <a:buFont typeface="Arial"/>
              <a:buNone/>
            </a:pPr>
            <a:r>
              <a:rPr lang="en-CA" sz="4300"/>
              <a:t>cultural competency</a:t>
            </a:r>
            <a:r>
              <a:rPr lang="en-CA" sz="5500"/>
              <a:t> </a:t>
            </a:r>
            <a:endParaRPr sz="5500"/>
          </a:p>
        </p:txBody>
      </p:sp>
      <p:pic>
        <p:nvPicPr>
          <p:cNvPr id="369" name="Google Shape;369;p22"/>
          <p:cNvPicPr preferRelativeResize="0"/>
          <p:nvPr/>
        </p:nvPicPr>
        <p:blipFill rotWithShape="1">
          <a:blip r:embed="rId3">
            <a:alphaModFix/>
          </a:blip>
          <a:srcRect b="0" l="0" r="0" t="0"/>
          <a:stretch/>
        </p:blipFill>
        <p:spPr>
          <a:xfrm>
            <a:off x="3038313" y="2463375"/>
            <a:ext cx="3067369" cy="40898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DECDB"/>
            </a:gs>
            <a:gs pos="100000">
              <a:srgbClr val="F0A963"/>
            </a:gs>
          </a:gsLst>
          <a:path path="circle">
            <a:fillToRect b="50%" l="50%" r="50%" t="50%"/>
          </a:path>
          <a:tileRect/>
        </a:gradFill>
      </p:bgPr>
    </p:bg>
    <p:spTree>
      <p:nvGrpSpPr>
        <p:cNvPr id="373" name="Shape 373"/>
        <p:cNvGrpSpPr/>
        <p:nvPr/>
      </p:nvGrpSpPr>
      <p:grpSpPr>
        <a:xfrm>
          <a:off x="0" y="0"/>
          <a:ext cx="0" cy="0"/>
          <a:chOff x="0" y="0"/>
          <a:chExt cx="0" cy="0"/>
        </a:xfrm>
      </p:grpSpPr>
      <p:sp>
        <p:nvSpPr>
          <p:cNvPr id="374" name="Google Shape;374;p23"/>
          <p:cNvSpPr txBox="1"/>
          <p:nvPr>
            <p:ph type="ctrTitle"/>
          </p:nvPr>
        </p:nvSpPr>
        <p:spPr>
          <a:xfrm>
            <a:off x="387475" y="690567"/>
            <a:ext cx="8292300" cy="15003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SzPts val="1800"/>
              <a:buNone/>
            </a:pPr>
            <a:r>
              <a:rPr b="1" lang="en-CA" sz="3200">
                <a:solidFill>
                  <a:srgbClr val="000000"/>
                </a:solidFill>
                <a:latin typeface="Arial"/>
                <a:ea typeface="Arial"/>
                <a:cs typeface="Arial"/>
                <a:sym typeface="Arial"/>
              </a:rPr>
              <a:t>The patient’s experience of health care</a:t>
            </a:r>
            <a:endParaRPr b="1" sz="3200">
              <a:solidFill>
                <a:srgbClr val="000000"/>
              </a:solidFill>
              <a:latin typeface="Arial"/>
              <a:ea typeface="Arial"/>
              <a:cs typeface="Arial"/>
              <a:sym typeface="Arial"/>
            </a:endParaRPr>
          </a:p>
          <a:p>
            <a:pPr indent="0" lvl="0" marL="0" rtl="0" algn="ctr">
              <a:lnSpc>
                <a:spcPct val="115000"/>
              </a:lnSpc>
              <a:spcBef>
                <a:spcPts val="0"/>
              </a:spcBef>
              <a:spcAft>
                <a:spcPts val="0"/>
              </a:spcAft>
              <a:buSzPts val="1800"/>
              <a:buNone/>
            </a:pPr>
            <a:r>
              <a:rPr b="1" lang="en-CA" sz="3200">
                <a:solidFill>
                  <a:srgbClr val="000000"/>
                </a:solidFill>
                <a:latin typeface="Arial"/>
                <a:ea typeface="Arial"/>
                <a:cs typeface="Arial"/>
                <a:sym typeface="Arial"/>
              </a:rPr>
              <a:t>And shifting the colonial narrative</a:t>
            </a:r>
            <a:endParaRPr b="1" sz="3200">
              <a:solidFill>
                <a:srgbClr val="000000"/>
              </a:solidFill>
              <a:latin typeface="Arial"/>
              <a:ea typeface="Arial"/>
              <a:cs typeface="Arial"/>
              <a:sym typeface="Arial"/>
            </a:endParaRPr>
          </a:p>
        </p:txBody>
      </p:sp>
      <p:sp>
        <p:nvSpPr>
          <p:cNvPr id="375" name="Google Shape;375;p23"/>
          <p:cNvSpPr txBox="1"/>
          <p:nvPr/>
        </p:nvSpPr>
        <p:spPr>
          <a:xfrm>
            <a:off x="3072000" y="632440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CA" sz="1400" u="none" cap="none" strike="noStrike">
                <a:solidFill>
                  <a:srgbClr val="000000"/>
                </a:solidFill>
                <a:latin typeface="Arial"/>
                <a:ea typeface="Arial"/>
                <a:cs typeface="Arial"/>
                <a:sym typeface="Arial"/>
              </a:rPr>
              <a:t>https://youtu.be/cLDkA2RIeCM</a:t>
            </a:r>
            <a:endParaRPr b="0" i="0" sz="1400" u="none" cap="none" strike="noStrike">
              <a:solidFill>
                <a:srgbClr val="000000"/>
              </a:solidFill>
              <a:latin typeface="Arial"/>
              <a:ea typeface="Arial"/>
              <a:cs typeface="Arial"/>
              <a:sym typeface="Arial"/>
            </a:endParaRPr>
          </a:p>
        </p:txBody>
      </p:sp>
      <p:pic>
        <p:nvPicPr>
          <p:cNvPr descr="This video explores:&#10;&#10;What Aboriginal cultural safety looks like in health care, and&#10;How health professionals can ensure the provision of culturally safe care to Aboriginal clients and their families.&#10;&#10;The video includes several examples, scenarios, and tips for allies. Witnessing culturally unsafe beahaviours can be daunting. The video provides information on how to “stand up” effectively to unsafe behaviours or comments directed at Aboriginal clients.&#10;&#10;Understanding the colonial narrative is fundamental to cultural safety and the health impacts on Aboriginal peoples in Canada. Being self-reflexive and self-aware of our own implicit biases within health care encounters is also important to health outcomes." id="376" name="Google Shape;376;p23" title="Aboriginal Cultural Safety: How to be an Ally">
            <a:hlinkClick r:id="rId3"/>
          </p:cNvPr>
          <p:cNvPicPr preferRelativeResize="0"/>
          <p:nvPr/>
        </p:nvPicPr>
        <p:blipFill rotWithShape="1">
          <a:blip r:embed="rId4">
            <a:alphaModFix/>
          </a:blip>
          <a:srcRect b="0" l="0" r="0" t="0"/>
          <a:stretch/>
        </p:blipFill>
        <p:spPr>
          <a:xfrm>
            <a:off x="2644875" y="2548083"/>
            <a:ext cx="3854233" cy="2890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80" name="Shape 380"/>
        <p:cNvGrpSpPr/>
        <p:nvPr/>
      </p:nvGrpSpPr>
      <p:grpSpPr>
        <a:xfrm>
          <a:off x="0" y="0"/>
          <a:ext cx="0" cy="0"/>
          <a:chOff x="0" y="0"/>
          <a:chExt cx="0" cy="0"/>
        </a:xfrm>
      </p:grpSpPr>
      <p:sp>
        <p:nvSpPr>
          <p:cNvPr id="381" name="Google Shape;381;p24"/>
          <p:cNvSpPr txBox="1"/>
          <p:nvPr>
            <p:ph type="title"/>
          </p:nvPr>
        </p:nvSpPr>
        <p:spPr>
          <a:xfrm>
            <a:off x="311700" y="811667"/>
            <a:ext cx="8520600" cy="763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CA" sz="3600"/>
              <a:t>Student reflection</a:t>
            </a:r>
            <a:r>
              <a:rPr lang="en-CA" sz="4100"/>
              <a:t> </a:t>
            </a:r>
            <a:endParaRPr sz="4100"/>
          </a:p>
        </p:txBody>
      </p:sp>
      <p:sp>
        <p:nvSpPr>
          <p:cNvPr id="382" name="Google Shape;382;p24"/>
          <p:cNvSpPr txBox="1"/>
          <p:nvPr>
            <p:ph idx="1" type="body"/>
          </p:nvPr>
        </p:nvSpPr>
        <p:spPr>
          <a:xfrm>
            <a:off x="311700" y="3762500"/>
            <a:ext cx="8520600" cy="1539300"/>
          </a:xfrm>
          <a:prstGeom prst="rect">
            <a:avLst/>
          </a:prstGeom>
          <a:solidFill>
            <a:schemeClr val="lt2"/>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0"/>
              </a:spcAft>
              <a:buSzPts val="1800"/>
              <a:buNone/>
            </a:pPr>
            <a:r>
              <a:rPr lang="en-CA" u="sng">
                <a:solidFill>
                  <a:schemeClr val="hlink"/>
                </a:solidFill>
                <a:hlinkClick r:id="rId3"/>
              </a:rPr>
              <a:t>https://drive.google.com/file/d/1SLlX12wrjG93dk5nMhXBsvb6P-TnCXGp/view?usp=share_link</a:t>
            </a:r>
            <a:endParaRPr/>
          </a:p>
          <a:p>
            <a:pPr indent="0" lvl="0" marL="0" rtl="0" algn="l">
              <a:lnSpc>
                <a:spcPct val="115000"/>
              </a:lnSpc>
              <a:spcBef>
                <a:spcPts val="1600"/>
              </a:spcBef>
              <a:spcAft>
                <a:spcPts val="1600"/>
              </a:spcAft>
              <a:buSzPts val="1800"/>
              <a:buNone/>
            </a:pPr>
            <a:r>
              <a:t/>
            </a:r>
            <a:endParaRPr/>
          </a:p>
        </p:txBody>
      </p:sp>
      <p:pic>
        <p:nvPicPr>
          <p:cNvPr id="383" name="Google Shape;383;p24"/>
          <p:cNvPicPr preferRelativeResize="0"/>
          <p:nvPr/>
        </p:nvPicPr>
        <p:blipFill rotWithShape="1">
          <a:blip r:embed="rId4">
            <a:alphaModFix/>
          </a:blip>
          <a:srcRect b="0" l="0" r="0" t="0"/>
          <a:stretch/>
        </p:blipFill>
        <p:spPr>
          <a:xfrm>
            <a:off x="2567088" y="2361875"/>
            <a:ext cx="4009836" cy="2284901"/>
          </a:xfrm>
          <a:prstGeom prst="rect">
            <a:avLst/>
          </a:prstGeom>
          <a:noFill/>
          <a:ln>
            <a:noFill/>
          </a:ln>
        </p:spPr>
      </p:pic>
      <p:sp>
        <p:nvSpPr>
          <p:cNvPr id="384" name="Google Shape;384;p24"/>
          <p:cNvSpPr txBox="1"/>
          <p:nvPr/>
        </p:nvSpPr>
        <p:spPr>
          <a:xfrm>
            <a:off x="2599550" y="1641825"/>
            <a:ext cx="3899400" cy="513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1"/>
              </a:buClr>
              <a:buSzPts val="1100"/>
              <a:buFont typeface="Arial"/>
              <a:buNone/>
            </a:pPr>
            <a:r>
              <a:rPr b="0" i="0" lang="en-CA" sz="2300" u="none" cap="none" strike="noStrike">
                <a:solidFill>
                  <a:schemeClr val="dk2"/>
                </a:solidFill>
                <a:latin typeface="Arial"/>
                <a:ea typeface="Arial"/>
                <a:cs typeface="Arial"/>
                <a:sym typeface="Arial"/>
              </a:rPr>
              <a:t>        Melissa Manuel </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2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CA"/>
              <a:t>Movement/ Stretch break </a:t>
            </a:r>
            <a:endParaRPr/>
          </a:p>
        </p:txBody>
      </p:sp>
      <p:pic>
        <p:nvPicPr>
          <p:cNvPr id="390" name="Google Shape;390;p25"/>
          <p:cNvPicPr preferRelativeResize="0"/>
          <p:nvPr/>
        </p:nvPicPr>
        <p:blipFill rotWithShape="1">
          <a:blip r:embed="rId3">
            <a:alphaModFix/>
          </a:blip>
          <a:srcRect b="0" l="0" r="0" t="0"/>
          <a:stretch/>
        </p:blipFill>
        <p:spPr>
          <a:xfrm>
            <a:off x="2996825" y="1698350"/>
            <a:ext cx="3505475" cy="46739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394" name="Shape 394"/>
        <p:cNvGrpSpPr/>
        <p:nvPr/>
      </p:nvGrpSpPr>
      <p:grpSpPr>
        <a:xfrm>
          <a:off x="0" y="0"/>
          <a:ext cx="0" cy="0"/>
          <a:chOff x="0" y="0"/>
          <a:chExt cx="0" cy="0"/>
        </a:xfrm>
      </p:grpSpPr>
      <p:pic>
        <p:nvPicPr>
          <p:cNvPr id="395" name="Google Shape;395;p26"/>
          <p:cNvPicPr preferRelativeResize="0"/>
          <p:nvPr/>
        </p:nvPicPr>
        <p:blipFill rotWithShape="1">
          <a:blip r:embed="rId4">
            <a:alphaModFix/>
          </a:blip>
          <a:srcRect b="0" l="0" r="0" t="0"/>
          <a:stretch/>
        </p:blipFill>
        <p:spPr>
          <a:xfrm>
            <a:off x="228600" y="1066800"/>
            <a:ext cx="8686800" cy="5271559"/>
          </a:xfrm>
          <a:prstGeom prst="rect">
            <a:avLst/>
          </a:prstGeom>
          <a:noFill/>
          <a:ln>
            <a:noFill/>
          </a:ln>
        </p:spPr>
      </p:pic>
      <p:sp>
        <p:nvSpPr>
          <p:cNvPr id="396" name="Google Shape;396;p26"/>
          <p:cNvSpPr txBox="1"/>
          <p:nvPr/>
        </p:nvSpPr>
        <p:spPr>
          <a:xfrm>
            <a:off x="417512" y="304800"/>
            <a:ext cx="8763000" cy="7694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CA" sz="2800" u="none" cap="none" strike="noStrike">
                <a:solidFill>
                  <a:srgbClr val="953734"/>
                </a:solidFill>
                <a:latin typeface="Calibri"/>
                <a:ea typeface="Calibri"/>
                <a:cs typeface="Calibri"/>
                <a:sym typeface="Calibri"/>
              </a:rPr>
              <a:t>CREATION ~ The interconnectedness of all living things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CA" sz="1600" u="none" cap="none" strike="noStrike">
                <a:solidFill>
                  <a:srgbClr val="953734"/>
                </a:solidFill>
                <a:latin typeface="Calibri"/>
                <a:ea typeface="Calibri"/>
                <a:cs typeface="Calibri"/>
                <a:sym typeface="Calibri"/>
              </a:rPr>
              <a:t>A Sacred Vessel that carries the Seed of Humankind… Regulation from our Grandmother Moon</a:t>
            </a:r>
            <a:endParaRPr b="1" i="0" sz="1600" u="none" cap="none" strike="noStrike">
              <a:solidFill>
                <a:srgbClr val="953734"/>
              </a:solidFill>
              <a:latin typeface="Calibri"/>
              <a:ea typeface="Calibri"/>
              <a:cs typeface="Calibri"/>
              <a:sym typeface="Calibri"/>
            </a:endParaRPr>
          </a:p>
        </p:txBody>
      </p:sp>
      <p:sp>
        <p:nvSpPr>
          <p:cNvPr id="397" name="Google Shape;397;p26"/>
          <p:cNvSpPr txBox="1"/>
          <p:nvPr/>
        </p:nvSpPr>
        <p:spPr>
          <a:xfrm>
            <a:off x="76200" y="6381690"/>
            <a:ext cx="9067800"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CA" sz="2000" u="none" cap="none" strike="noStrike">
                <a:solidFill>
                  <a:srgbClr val="632423"/>
                </a:solidFill>
                <a:latin typeface="Calibri"/>
                <a:ea typeface="Calibri"/>
                <a:cs typeface="Calibri"/>
                <a:sym typeface="Calibri"/>
              </a:rPr>
              <a:t>Our birth is the evident truth of our Creation story, just as it unfolded long ago..</a:t>
            </a:r>
            <a:endParaRPr b="1" i="0" sz="2000" u="none" cap="none" strike="noStrike">
              <a:solidFill>
                <a:srgbClr val="632423"/>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B8B7"/>
        </a:solidFill>
      </p:bgPr>
    </p:bg>
    <p:spTree>
      <p:nvGrpSpPr>
        <p:cNvPr id="401" name="Shape 401"/>
        <p:cNvGrpSpPr/>
        <p:nvPr/>
      </p:nvGrpSpPr>
      <p:grpSpPr>
        <a:xfrm>
          <a:off x="0" y="0"/>
          <a:ext cx="0" cy="0"/>
          <a:chOff x="0" y="0"/>
          <a:chExt cx="0" cy="0"/>
        </a:xfrm>
      </p:grpSpPr>
      <p:sp>
        <p:nvSpPr>
          <p:cNvPr id="402" name="Google Shape;402;p27"/>
          <p:cNvSpPr txBox="1"/>
          <p:nvPr/>
        </p:nvSpPr>
        <p:spPr>
          <a:xfrm>
            <a:off x="1369200" y="2144975"/>
            <a:ext cx="6405600" cy="299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CA" sz="14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Calibri"/>
              <a:ea typeface="Calibri"/>
              <a:cs typeface="Calibri"/>
              <a:sym typeface="Calibri"/>
            </a:endParaRPr>
          </a:p>
        </p:txBody>
      </p:sp>
      <p:sp>
        <p:nvSpPr>
          <p:cNvPr id="403" name="Google Shape;403;p27"/>
          <p:cNvSpPr txBox="1"/>
          <p:nvPr/>
        </p:nvSpPr>
        <p:spPr>
          <a:xfrm>
            <a:off x="722300" y="700400"/>
            <a:ext cx="7427100" cy="102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400"/>
              <a:buFont typeface="Arial"/>
              <a:buNone/>
            </a:pPr>
            <a:r>
              <a:rPr b="0" i="0" lang="en-CA" sz="4400" u="none" cap="none" strike="noStrike">
                <a:solidFill>
                  <a:srgbClr val="000000"/>
                </a:solidFill>
                <a:latin typeface="Calibri"/>
                <a:ea typeface="Calibri"/>
                <a:cs typeface="Calibri"/>
                <a:sym typeface="Calibri"/>
              </a:rPr>
              <a:t>Personal exploration</a:t>
            </a:r>
            <a:endParaRPr b="0" i="0" sz="4400" u="none" cap="none" strike="noStrike">
              <a:solidFill>
                <a:srgbClr val="000000"/>
              </a:solidFill>
              <a:latin typeface="Calibri"/>
              <a:ea typeface="Calibri"/>
              <a:cs typeface="Calibri"/>
              <a:sym typeface="Calibri"/>
            </a:endParaRPr>
          </a:p>
        </p:txBody>
      </p:sp>
      <p:sp>
        <p:nvSpPr>
          <p:cNvPr id="404" name="Google Shape;404;p27"/>
          <p:cNvSpPr txBox="1"/>
          <p:nvPr/>
        </p:nvSpPr>
        <p:spPr>
          <a:xfrm>
            <a:off x="722300" y="1809450"/>
            <a:ext cx="7908600" cy="417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CA" sz="2300" u="none" cap="none" strike="noStrike">
                <a:solidFill>
                  <a:srgbClr val="000000"/>
                </a:solidFill>
                <a:latin typeface="Calibri"/>
                <a:ea typeface="Calibri"/>
                <a:cs typeface="Calibri"/>
                <a:sym typeface="Calibri"/>
              </a:rPr>
              <a:t>What did you experience during the visualization? </a:t>
            </a:r>
            <a:endParaRPr b="0" i="0" sz="2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rPr b="0" i="0" lang="en-CA" sz="2300" u="none" cap="none" strike="noStrike">
                <a:solidFill>
                  <a:srgbClr val="000000"/>
                </a:solidFill>
                <a:latin typeface="Calibri"/>
                <a:ea typeface="Calibri"/>
                <a:cs typeface="Calibri"/>
                <a:sym typeface="Calibri"/>
              </a:rPr>
              <a:t>Reflect on your cultural roots: identity, ancestors, land &amp; language</a:t>
            </a:r>
            <a:endParaRPr b="0" i="0" sz="2300" u="none" cap="none" strike="noStrike">
              <a:solidFill>
                <a:srgbClr val="000000"/>
              </a:solidFill>
              <a:latin typeface="Calibri"/>
              <a:ea typeface="Calibri"/>
              <a:cs typeface="Calibri"/>
              <a:sym typeface="Calibri"/>
            </a:endParaRPr>
          </a:p>
          <a:p>
            <a:pPr indent="457200" lvl="0" marL="45720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b="0" i="0" lang="en-CA" sz="2300" u="none" cap="none" strike="noStrike">
                <a:solidFill>
                  <a:schemeClr val="dk1"/>
                </a:solidFill>
                <a:latin typeface="Calibri"/>
                <a:ea typeface="Calibri"/>
                <a:cs typeface="Calibri"/>
                <a:sym typeface="Calibri"/>
              </a:rPr>
              <a:t>10 min for personal reflection</a:t>
            </a:r>
            <a:endParaRPr b="0" i="0" sz="2300" u="none" cap="none" strike="noStrike">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b="0" i="0" lang="en-CA" sz="2300" u="none" cap="none" strike="noStrike">
                <a:solidFill>
                  <a:schemeClr val="dk1"/>
                </a:solidFill>
                <a:latin typeface="Calibri"/>
                <a:ea typeface="Calibri"/>
                <a:cs typeface="Calibri"/>
                <a:sym typeface="Calibri"/>
              </a:rPr>
              <a:t>10 min for group sharing</a:t>
            </a:r>
            <a:endParaRPr b="0" i="0" sz="2300" u="none" cap="none" strike="noStrike">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b="0" i="0" lang="en-CA" sz="2300" u="none" cap="none" strike="noStrike">
                <a:solidFill>
                  <a:schemeClr val="dk1"/>
                </a:solidFill>
                <a:latin typeface="Calibri"/>
                <a:ea typeface="Calibri"/>
                <a:cs typeface="Calibri"/>
                <a:sym typeface="Calibri"/>
              </a:rPr>
              <a:t>10 min for share back to the larger group</a:t>
            </a:r>
            <a:endParaRPr b="0" i="0" sz="2300" u="none" cap="none" strike="noStrik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DE7"/>
        </a:solidFill>
      </p:bgPr>
    </p:bg>
    <p:spTree>
      <p:nvGrpSpPr>
        <p:cNvPr id="408" name="Shape 408"/>
        <p:cNvGrpSpPr/>
        <p:nvPr/>
      </p:nvGrpSpPr>
      <p:grpSpPr>
        <a:xfrm>
          <a:off x="0" y="0"/>
          <a:ext cx="0" cy="0"/>
          <a:chOff x="0" y="0"/>
          <a:chExt cx="0" cy="0"/>
        </a:xfrm>
      </p:grpSpPr>
      <p:sp>
        <p:nvSpPr>
          <p:cNvPr id="409" name="Google Shape;409;p28"/>
          <p:cNvSpPr txBox="1"/>
          <p:nvPr/>
        </p:nvSpPr>
        <p:spPr>
          <a:xfrm>
            <a:off x="1089325" y="952675"/>
            <a:ext cx="7456200" cy="89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500"/>
              <a:buFont typeface="Arial"/>
              <a:buNone/>
            </a:pPr>
            <a:r>
              <a:rPr b="0" i="0" lang="en-CA" sz="4500" u="none" cap="none" strike="noStrike">
                <a:solidFill>
                  <a:srgbClr val="000000"/>
                </a:solidFill>
                <a:latin typeface="Calibri"/>
                <a:ea typeface="Calibri"/>
                <a:cs typeface="Calibri"/>
                <a:sym typeface="Calibri"/>
              </a:rPr>
              <a:t>15 Min. Refreshment Break</a:t>
            </a:r>
            <a:endParaRPr b="0" i="0" sz="4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500"/>
              <a:buFont typeface="Arial"/>
              <a:buNone/>
            </a:pPr>
            <a:r>
              <a:t/>
            </a:r>
            <a:endParaRPr b="0" i="0" sz="4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500"/>
              <a:buFont typeface="Arial"/>
              <a:buNone/>
            </a:pPr>
            <a:r>
              <a:rPr b="0" i="0" lang="en-CA" sz="4500" u="none" cap="none" strike="noStrike">
                <a:solidFill>
                  <a:srgbClr val="000000"/>
                </a:solidFill>
                <a:latin typeface="Calibri"/>
                <a:ea typeface="Calibri"/>
                <a:cs typeface="Calibri"/>
                <a:sym typeface="Calibri"/>
              </a:rPr>
              <a:t> </a:t>
            </a:r>
            <a:endParaRPr b="0" i="0" sz="4500" u="none" cap="none" strike="noStrike">
              <a:solidFill>
                <a:srgbClr val="000000"/>
              </a:solidFill>
              <a:latin typeface="Calibri"/>
              <a:ea typeface="Calibri"/>
              <a:cs typeface="Calibri"/>
              <a:sym typeface="Calibri"/>
            </a:endParaRPr>
          </a:p>
        </p:txBody>
      </p:sp>
      <p:pic>
        <p:nvPicPr>
          <p:cNvPr id="410" name="Google Shape;410;p28"/>
          <p:cNvPicPr preferRelativeResize="0"/>
          <p:nvPr/>
        </p:nvPicPr>
        <p:blipFill rotWithShape="1">
          <a:blip r:embed="rId3">
            <a:alphaModFix/>
          </a:blip>
          <a:srcRect b="0" l="0" r="0" t="0"/>
          <a:stretch/>
        </p:blipFill>
        <p:spPr>
          <a:xfrm>
            <a:off x="2973951" y="2035175"/>
            <a:ext cx="3196101" cy="426147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6DB"/>
            </a:gs>
            <a:gs pos="100000">
              <a:srgbClr val="FAD25C"/>
            </a:gs>
          </a:gsLst>
          <a:path path="circle">
            <a:fillToRect b="50%" l="50%" r="50%" t="50%"/>
          </a:path>
          <a:tileRect/>
        </a:gradFill>
      </p:bgPr>
    </p:bg>
    <p:spTree>
      <p:nvGrpSpPr>
        <p:cNvPr id="231" name="Shape 231"/>
        <p:cNvGrpSpPr/>
        <p:nvPr/>
      </p:nvGrpSpPr>
      <p:grpSpPr>
        <a:xfrm>
          <a:off x="0" y="0"/>
          <a:ext cx="0" cy="0"/>
          <a:chOff x="0" y="0"/>
          <a:chExt cx="0" cy="0"/>
        </a:xfrm>
      </p:grpSpPr>
      <p:sp>
        <p:nvSpPr>
          <p:cNvPr id="232" name="Google Shape;232;p2"/>
          <p:cNvSpPr txBox="1"/>
          <p:nvPr>
            <p:ph type="ctrTitle"/>
          </p:nvPr>
        </p:nvSpPr>
        <p:spPr>
          <a:xfrm>
            <a:off x="349950" y="532450"/>
            <a:ext cx="8011500" cy="613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CA" sz="4800"/>
              <a:t>Agenda</a:t>
            </a:r>
            <a:endParaRPr sz="4800"/>
          </a:p>
        </p:txBody>
      </p:sp>
      <p:sp>
        <p:nvSpPr>
          <p:cNvPr id="233" name="Google Shape;233;p2"/>
          <p:cNvSpPr txBox="1"/>
          <p:nvPr>
            <p:ph idx="1" type="subTitle"/>
          </p:nvPr>
        </p:nvSpPr>
        <p:spPr>
          <a:xfrm>
            <a:off x="547350" y="1265675"/>
            <a:ext cx="7814100" cy="540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CA" sz="1500">
                <a:solidFill>
                  <a:schemeClr val="dk1"/>
                </a:solidFill>
                <a:latin typeface="Arial"/>
                <a:ea typeface="Arial"/>
                <a:cs typeface="Arial"/>
                <a:sym typeface="Arial"/>
              </a:rPr>
              <a:t>8:30-8:45		Introduction &amp; Opening words		</a:t>
            </a:r>
            <a:endParaRPr sz="15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CA" sz="1500">
                <a:solidFill>
                  <a:schemeClr val="dk1"/>
                </a:solidFill>
                <a:latin typeface="Arial"/>
                <a:ea typeface="Arial"/>
                <a:cs typeface="Arial"/>
                <a:sym typeface="Arial"/>
              </a:rPr>
              <a:t>8:45- 9		Traditional Knowledge Protocols (Dorene)</a:t>
            </a:r>
            <a:endParaRPr sz="15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CA" sz="1500">
                <a:solidFill>
                  <a:schemeClr val="dk1"/>
                </a:solidFill>
                <a:latin typeface="Arial"/>
                <a:ea typeface="Arial"/>
                <a:cs typeface="Arial"/>
                <a:sym typeface="Arial"/>
              </a:rPr>
              <a:t>9- 9:45		Cultural Safety Overview (Erin)</a:t>
            </a:r>
            <a:endParaRPr sz="15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CA" sz="1500">
                <a:solidFill>
                  <a:schemeClr val="dk1"/>
                </a:solidFill>
                <a:latin typeface="Arial"/>
                <a:ea typeface="Arial"/>
                <a:cs typeface="Arial"/>
                <a:sym typeface="Arial"/>
              </a:rPr>
              <a:t>9:45-9:55			Stretch break (10 min)</a:t>
            </a:r>
            <a:endParaRPr sz="15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CA" sz="1500">
                <a:solidFill>
                  <a:schemeClr val="dk1"/>
                </a:solidFill>
                <a:latin typeface="Arial"/>
                <a:ea typeface="Arial"/>
                <a:cs typeface="Arial"/>
                <a:sym typeface="Arial"/>
              </a:rPr>
              <a:t>9:55- 10:20	Relaxation (shorter version) Creation Story Visualization  (Dorene)</a:t>
            </a:r>
            <a:endParaRPr sz="1500">
              <a:solidFill>
                <a:schemeClr val="dk1"/>
              </a:solidFill>
              <a:latin typeface="Arial"/>
              <a:ea typeface="Arial"/>
              <a:cs typeface="Arial"/>
              <a:sym typeface="Arial"/>
            </a:endParaRPr>
          </a:p>
          <a:p>
            <a:pPr indent="0" lvl="0" marL="0" rtl="0" algn="l">
              <a:lnSpc>
                <a:spcPct val="115000"/>
              </a:lnSpc>
              <a:spcBef>
                <a:spcPts val="0"/>
              </a:spcBef>
              <a:spcAft>
                <a:spcPts val="0"/>
              </a:spcAft>
              <a:buSzPts val="3200"/>
              <a:buNone/>
            </a:pPr>
            <a:r>
              <a:rPr lang="en-CA" sz="1500">
                <a:solidFill>
                  <a:schemeClr val="dk1"/>
                </a:solidFill>
                <a:latin typeface="Arial"/>
                <a:ea typeface="Arial"/>
                <a:cs typeface="Arial"/>
                <a:sym typeface="Arial"/>
              </a:rPr>
              <a:t>10:20-10:30	Personal exploration- Each person actively engages in reflection on their </a:t>
            </a:r>
            <a:endParaRPr sz="1500">
              <a:solidFill>
                <a:schemeClr val="dk1"/>
              </a:solidFill>
              <a:latin typeface="Arial"/>
              <a:ea typeface="Arial"/>
              <a:cs typeface="Arial"/>
              <a:sym typeface="Arial"/>
            </a:endParaRPr>
          </a:p>
          <a:p>
            <a:pPr indent="457200" lvl="0" marL="914400" rtl="0" algn="l">
              <a:lnSpc>
                <a:spcPct val="115000"/>
              </a:lnSpc>
              <a:spcBef>
                <a:spcPts val="0"/>
              </a:spcBef>
              <a:spcAft>
                <a:spcPts val="0"/>
              </a:spcAft>
              <a:buClr>
                <a:schemeClr val="dk1"/>
              </a:buClr>
              <a:buSzPts val="1100"/>
              <a:buFont typeface="Arial"/>
              <a:buNone/>
            </a:pPr>
            <a:r>
              <a:rPr lang="en-CA" sz="1500">
                <a:solidFill>
                  <a:schemeClr val="dk1"/>
                </a:solidFill>
                <a:latin typeface="Arial"/>
                <a:ea typeface="Arial"/>
                <a:cs typeface="Arial"/>
                <a:sym typeface="Arial"/>
              </a:rPr>
              <a:t>cultural roots; identity, ancestors, land and language </a:t>
            </a:r>
            <a:endParaRPr sz="1500">
              <a:solidFill>
                <a:schemeClr val="dk1"/>
              </a:solidFill>
              <a:latin typeface="Arial"/>
              <a:ea typeface="Arial"/>
              <a:cs typeface="Arial"/>
              <a:sym typeface="Arial"/>
            </a:endParaRPr>
          </a:p>
          <a:p>
            <a:pPr indent="457200" lvl="0" marL="457200" rtl="0" algn="l">
              <a:lnSpc>
                <a:spcPct val="115000"/>
              </a:lnSpc>
              <a:spcBef>
                <a:spcPts val="0"/>
              </a:spcBef>
              <a:spcAft>
                <a:spcPts val="0"/>
              </a:spcAft>
              <a:buClr>
                <a:schemeClr val="dk1"/>
              </a:buClr>
              <a:buSzPts val="1100"/>
              <a:buFont typeface="Arial"/>
              <a:buNone/>
            </a:pPr>
            <a:r>
              <a:t/>
            </a:r>
            <a:endParaRPr sz="15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CA" sz="1500">
                <a:solidFill>
                  <a:schemeClr val="dk1"/>
                </a:solidFill>
                <a:latin typeface="Arial"/>
                <a:ea typeface="Arial"/>
                <a:cs typeface="Arial"/>
                <a:sym typeface="Arial"/>
              </a:rPr>
              <a:t>10:30-10:45		Break</a:t>
            </a:r>
            <a:endParaRPr sz="15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CA" sz="1500">
                <a:solidFill>
                  <a:schemeClr val="dk1"/>
                </a:solidFill>
                <a:latin typeface="Arial"/>
                <a:ea typeface="Arial"/>
                <a:cs typeface="Arial"/>
                <a:sym typeface="Arial"/>
              </a:rPr>
              <a:t>	</a:t>
            </a:r>
            <a:endParaRPr sz="1500">
              <a:solidFill>
                <a:schemeClr val="dk1"/>
              </a:solidFill>
              <a:latin typeface="Arial"/>
              <a:ea typeface="Arial"/>
              <a:cs typeface="Arial"/>
              <a:sym typeface="Arial"/>
            </a:endParaRPr>
          </a:p>
          <a:p>
            <a:pPr indent="0" lvl="0" marL="0" rtl="0" algn="l">
              <a:lnSpc>
                <a:spcPct val="115000"/>
              </a:lnSpc>
              <a:spcBef>
                <a:spcPts val="0"/>
              </a:spcBef>
              <a:spcAft>
                <a:spcPts val="0"/>
              </a:spcAft>
              <a:buSzPts val="3200"/>
              <a:buNone/>
            </a:pPr>
            <a:r>
              <a:rPr lang="en-CA" sz="1500">
                <a:solidFill>
                  <a:schemeClr val="dk1"/>
                </a:solidFill>
                <a:latin typeface="Arial"/>
                <a:ea typeface="Arial"/>
                <a:cs typeface="Arial"/>
                <a:sym typeface="Arial"/>
              </a:rPr>
              <a:t>10:45- 11:15	Improving patient &amp; provider trust within contexts of collective &amp; </a:t>
            </a:r>
            <a:endParaRPr sz="1500">
              <a:solidFill>
                <a:schemeClr val="dk1"/>
              </a:solidFill>
              <a:latin typeface="Arial"/>
              <a:ea typeface="Arial"/>
              <a:cs typeface="Arial"/>
              <a:sym typeface="Arial"/>
            </a:endParaRPr>
          </a:p>
          <a:p>
            <a:pPr indent="457200" lvl="0" marL="914400" rtl="0" algn="l">
              <a:lnSpc>
                <a:spcPct val="115000"/>
              </a:lnSpc>
              <a:spcBef>
                <a:spcPts val="0"/>
              </a:spcBef>
              <a:spcAft>
                <a:spcPts val="0"/>
              </a:spcAft>
              <a:buClr>
                <a:schemeClr val="dk1"/>
              </a:buClr>
              <a:buSzPts val="1100"/>
              <a:buFont typeface="Arial"/>
              <a:buNone/>
            </a:pPr>
            <a:r>
              <a:rPr lang="en-CA" sz="1500">
                <a:solidFill>
                  <a:schemeClr val="dk1"/>
                </a:solidFill>
                <a:latin typeface="Arial"/>
                <a:ea typeface="Arial"/>
                <a:cs typeface="Arial"/>
                <a:sym typeface="Arial"/>
              </a:rPr>
              <a:t>Intergenerational Trauma (Dorene)</a:t>
            </a:r>
            <a:endParaRPr sz="15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CA" sz="1500">
                <a:solidFill>
                  <a:schemeClr val="dk1"/>
                </a:solidFill>
                <a:latin typeface="Arial"/>
                <a:ea typeface="Arial"/>
                <a:cs typeface="Arial"/>
                <a:sym typeface="Arial"/>
              </a:rPr>
              <a:t>11:15- 11:50	What does culturally-safe patient care and education look like? Doula and </a:t>
            </a:r>
            <a:endParaRPr sz="1500">
              <a:solidFill>
                <a:schemeClr val="dk1"/>
              </a:solidFill>
              <a:latin typeface="Arial"/>
              <a:ea typeface="Arial"/>
              <a:cs typeface="Arial"/>
              <a:sym typeface="Arial"/>
            </a:endParaRPr>
          </a:p>
          <a:p>
            <a:pPr indent="457200" lvl="0" marL="914400" rtl="0" algn="l">
              <a:lnSpc>
                <a:spcPct val="115000"/>
              </a:lnSpc>
              <a:spcBef>
                <a:spcPts val="0"/>
              </a:spcBef>
              <a:spcAft>
                <a:spcPts val="0"/>
              </a:spcAft>
              <a:buClr>
                <a:schemeClr val="dk1"/>
              </a:buClr>
              <a:buSzPts val="1100"/>
              <a:buFont typeface="Arial"/>
              <a:buNone/>
            </a:pPr>
            <a:r>
              <a:rPr lang="en-CA" sz="1500">
                <a:solidFill>
                  <a:schemeClr val="dk1"/>
                </a:solidFill>
                <a:latin typeface="Arial"/>
                <a:ea typeface="Arial"/>
                <a:cs typeface="Arial"/>
                <a:sym typeface="Arial"/>
              </a:rPr>
              <a:t>birthworker training &amp; community engagement (Dorene)</a:t>
            </a:r>
            <a:endParaRPr sz="15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CA" sz="1500">
                <a:solidFill>
                  <a:schemeClr val="dk1"/>
                </a:solidFill>
                <a:latin typeface="Arial"/>
                <a:ea typeface="Arial"/>
                <a:cs typeface="Arial"/>
                <a:sym typeface="Arial"/>
              </a:rPr>
              <a:t>11:50- 11:55		Stretch break (5 min)</a:t>
            </a:r>
            <a:endParaRPr sz="15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CA" sz="1500">
                <a:solidFill>
                  <a:schemeClr val="dk1"/>
                </a:solidFill>
                <a:latin typeface="Arial"/>
                <a:ea typeface="Arial"/>
                <a:cs typeface="Arial"/>
                <a:sym typeface="Arial"/>
              </a:rPr>
              <a:t>11:55- 12:10	Take homes (Erin)</a:t>
            </a:r>
            <a:endParaRPr sz="15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CA" sz="1500">
                <a:solidFill>
                  <a:schemeClr val="dk1"/>
                </a:solidFill>
                <a:latin typeface="Arial"/>
                <a:ea typeface="Arial"/>
                <a:cs typeface="Arial"/>
                <a:sym typeface="Arial"/>
              </a:rPr>
              <a:t>12:10-12:20	Q&amp;A</a:t>
            </a:r>
            <a:endParaRPr sz="15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CA" sz="1500">
                <a:solidFill>
                  <a:schemeClr val="dk1"/>
                </a:solidFill>
                <a:latin typeface="Arial"/>
                <a:ea typeface="Arial"/>
                <a:cs typeface="Arial"/>
                <a:sym typeface="Arial"/>
              </a:rPr>
              <a:t>12:20-12:30	Closing circle</a:t>
            </a:r>
            <a:endParaRPr sz="1500">
              <a:solidFill>
                <a:schemeClr val="dk1"/>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457200" rtl="0" algn="l">
              <a:lnSpc>
                <a:spcPct val="100000"/>
              </a:lnSpc>
              <a:spcBef>
                <a:spcPts val="0"/>
              </a:spcBef>
              <a:spcAft>
                <a:spcPts val="0"/>
              </a:spcAft>
              <a:buSzPts val="3200"/>
              <a:buNone/>
            </a:pPr>
            <a:r>
              <a:t/>
            </a:r>
            <a:endParaRPr/>
          </a:p>
          <a:p>
            <a:pPr indent="0" lvl="0" marL="457200" rtl="0" algn="l">
              <a:lnSpc>
                <a:spcPct val="100000"/>
              </a:lnSpc>
              <a:spcBef>
                <a:spcPts val="0"/>
              </a:spcBef>
              <a:spcAft>
                <a:spcPts val="0"/>
              </a:spcAft>
              <a:buSzPts val="32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14" name="Shape 414"/>
        <p:cNvGrpSpPr/>
        <p:nvPr/>
      </p:nvGrpSpPr>
      <p:grpSpPr>
        <a:xfrm>
          <a:off x="0" y="0"/>
          <a:ext cx="0" cy="0"/>
          <a:chOff x="0" y="0"/>
          <a:chExt cx="0" cy="0"/>
        </a:xfrm>
      </p:grpSpPr>
      <p:sp>
        <p:nvSpPr>
          <p:cNvPr id="415" name="Google Shape;415;p29"/>
          <p:cNvSpPr txBox="1"/>
          <p:nvPr/>
        </p:nvSpPr>
        <p:spPr>
          <a:xfrm>
            <a:off x="748625" y="1042725"/>
            <a:ext cx="7740300" cy="238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100"/>
              <a:buFont typeface="Arial"/>
              <a:buNone/>
            </a:pPr>
            <a:r>
              <a:rPr b="0" i="0" lang="en-CA" sz="3100" u="none" cap="none" strike="noStrike">
                <a:solidFill>
                  <a:schemeClr val="dk1"/>
                </a:solidFill>
                <a:latin typeface="Arial"/>
                <a:ea typeface="Arial"/>
                <a:cs typeface="Arial"/>
                <a:sym typeface="Arial"/>
              </a:rPr>
              <a:t>Improving patient &amp; provider trust within contexts of collective &amp; Intergenerational Trauma </a:t>
            </a:r>
            <a:endParaRPr b="0" i="0" sz="6100" u="none" cap="none" strike="noStrike">
              <a:solidFill>
                <a:srgbClr val="000000"/>
              </a:solidFill>
              <a:latin typeface="Calibri"/>
              <a:ea typeface="Calibri"/>
              <a:cs typeface="Calibri"/>
              <a:sym typeface="Calibri"/>
            </a:endParaRPr>
          </a:p>
        </p:txBody>
      </p:sp>
      <p:pic>
        <p:nvPicPr>
          <p:cNvPr descr="Logo Example" id="416" name="Google Shape;416;p29"/>
          <p:cNvPicPr preferRelativeResize="0"/>
          <p:nvPr/>
        </p:nvPicPr>
        <p:blipFill rotWithShape="1">
          <a:blip r:embed="rId3">
            <a:alphaModFix/>
          </a:blip>
          <a:srcRect b="0" l="0" r="0" t="0"/>
          <a:stretch/>
        </p:blipFill>
        <p:spPr>
          <a:xfrm>
            <a:off x="4060003" y="2871554"/>
            <a:ext cx="3307251" cy="29009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descr="orange1" id="422" name="Google Shape;422;p32"/>
          <p:cNvPicPr preferRelativeResize="0"/>
          <p:nvPr/>
        </p:nvPicPr>
        <p:blipFill rotWithShape="1">
          <a:blip r:embed="rId3">
            <a:alphaModFix/>
          </a:blip>
          <a:srcRect b="0" l="0" r="0" t="0"/>
          <a:stretch/>
        </p:blipFill>
        <p:spPr>
          <a:xfrm>
            <a:off x="0" y="442938"/>
            <a:ext cx="8915401" cy="6057896"/>
          </a:xfrm>
          <a:prstGeom prst="rect">
            <a:avLst/>
          </a:prstGeom>
          <a:noFill/>
          <a:ln>
            <a:noFill/>
          </a:ln>
        </p:spPr>
      </p:pic>
      <p:sp>
        <p:nvSpPr>
          <p:cNvPr id="423" name="Google Shape;423;p32"/>
          <p:cNvSpPr/>
          <p:nvPr/>
        </p:nvSpPr>
        <p:spPr>
          <a:xfrm>
            <a:off x="642910" y="904900"/>
            <a:ext cx="7967700" cy="5638800"/>
          </a:xfrm>
          <a:prstGeom prst="roundRect">
            <a:avLst>
              <a:gd fmla="val 16667" name="adj"/>
            </a:avLst>
          </a:prstGeom>
          <a:solidFill>
            <a:schemeClr val="lt1">
              <a:alpha val="78039"/>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4" name="Google Shape;424;p32"/>
          <p:cNvSpPr txBox="1"/>
          <p:nvPr>
            <p:ph idx="1" type="body"/>
          </p:nvPr>
        </p:nvSpPr>
        <p:spPr>
          <a:xfrm>
            <a:off x="1214414" y="1928802"/>
            <a:ext cx="6929400" cy="45006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800"/>
              <a:buNone/>
            </a:pPr>
            <a:r>
              <a:rPr lang="en-CA" sz="1800"/>
              <a:t>Affecting attitudes, values and ways of relating to each other</a:t>
            </a:r>
            <a:endParaRPr/>
          </a:p>
          <a:p>
            <a:pPr indent="-342900" lvl="0" marL="342900" rtl="0" algn="l">
              <a:lnSpc>
                <a:spcPct val="100000"/>
              </a:lnSpc>
              <a:spcBef>
                <a:spcPts val="360"/>
              </a:spcBef>
              <a:spcAft>
                <a:spcPts val="0"/>
              </a:spcAft>
              <a:buClr>
                <a:schemeClr val="dk1"/>
              </a:buClr>
              <a:buSzPts val="1800"/>
              <a:buNone/>
            </a:pPr>
            <a:r>
              <a:rPr lang="en-CA" sz="1800"/>
              <a:t>In Spirit</a:t>
            </a:r>
            <a:endParaRPr/>
          </a:p>
          <a:p>
            <a:pPr indent="-342900" lvl="0" marL="342900" rtl="0" algn="l">
              <a:lnSpc>
                <a:spcPct val="100000"/>
              </a:lnSpc>
              <a:spcBef>
                <a:spcPts val="360"/>
              </a:spcBef>
              <a:spcAft>
                <a:spcPts val="0"/>
              </a:spcAft>
              <a:buClr>
                <a:schemeClr val="dk1"/>
              </a:buClr>
              <a:buSzPts val="1800"/>
              <a:buNone/>
            </a:pPr>
            <a:r>
              <a:rPr lang="en-CA" sz="1800"/>
              <a:t>Valuing Diversity</a:t>
            </a:r>
            <a:endParaRPr/>
          </a:p>
          <a:p>
            <a:pPr indent="-342900" lvl="0" marL="342900" rtl="0" algn="l">
              <a:lnSpc>
                <a:spcPct val="100000"/>
              </a:lnSpc>
              <a:spcBef>
                <a:spcPts val="360"/>
              </a:spcBef>
              <a:spcAft>
                <a:spcPts val="0"/>
              </a:spcAft>
              <a:buClr>
                <a:schemeClr val="dk1"/>
              </a:buClr>
              <a:buSzPts val="1800"/>
              <a:buNone/>
            </a:pPr>
            <a:r>
              <a:rPr lang="en-CA" sz="1800"/>
              <a:t>Intercultural Teaching</a:t>
            </a:r>
            <a:endParaRPr/>
          </a:p>
          <a:p>
            <a:pPr indent="-342900" lvl="0" marL="342900" rtl="0" algn="l">
              <a:lnSpc>
                <a:spcPct val="100000"/>
              </a:lnSpc>
              <a:spcBef>
                <a:spcPts val="360"/>
              </a:spcBef>
              <a:spcAft>
                <a:spcPts val="0"/>
              </a:spcAft>
              <a:buClr>
                <a:schemeClr val="dk1"/>
              </a:buClr>
              <a:buSzPts val="1800"/>
              <a:buNone/>
            </a:pPr>
            <a:r>
              <a:rPr lang="en-CA" sz="1800"/>
              <a:t>Free from discrimination </a:t>
            </a:r>
            <a:endParaRPr/>
          </a:p>
          <a:p>
            <a:pPr indent="-342900" lvl="0" marL="342900" rtl="0" algn="l">
              <a:lnSpc>
                <a:spcPct val="100000"/>
              </a:lnSpc>
              <a:spcBef>
                <a:spcPts val="360"/>
              </a:spcBef>
              <a:spcAft>
                <a:spcPts val="0"/>
              </a:spcAft>
              <a:buClr>
                <a:schemeClr val="dk1"/>
              </a:buClr>
              <a:buSzPts val="1800"/>
              <a:buNone/>
            </a:pPr>
            <a:r>
              <a:rPr lang="en-CA" sz="1800"/>
              <a:t>Re-humanization</a:t>
            </a:r>
            <a:endParaRPr/>
          </a:p>
          <a:p>
            <a:pPr indent="-342900" lvl="0" marL="342900" rtl="0" algn="l">
              <a:lnSpc>
                <a:spcPct val="100000"/>
              </a:lnSpc>
              <a:spcBef>
                <a:spcPts val="360"/>
              </a:spcBef>
              <a:spcAft>
                <a:spcPts val="0"/>
              </a:spcAft>
              <a:buClr>
                <a:schemeClr val="dk1"/>
              </a:buClr>
              <a:buSzPts val="1800"/>
              <a:buNone/>
            </a:pPr>
            <a:r>
              <a:rPr lang="en-CA" sz="1800"/>
              <a:t>Spirit ~ Respect~ Life way</a:t>
            </a:r>
            <a:endParaRPr/>
          </a:p>
          <a:p>
            <a:pPr indent="-342900" lvl="0" marL="342900" rtl="0" algn="l">
              <a:lnSpc>
                <a:spcPct val="100000"/>
              </a:lnSpc>
              <a:spcBef>
                <a:spcPts val="360"/>
              </a:spcBef>
              <a:spcAft>
                <a:spcPts val="0"/>
              </a:spcAft>
              <a:buClr>
                <a:schemeClr val="dk1"/>
              </a:buClr>
              <a:buSzPts val="1800"/>
              <a:buNone/>
            </a:pPr>
            <a:r>
              <a:rPr lang="en-CA" sz="1800"/>
              <a:t>Status Quo</a:t>
            </a:r>
            <a:endParaRPr/>
          </a:p>
          <a:p>
            <a:pPr indent="-342900" lvl="0" marL="342900" rtl="0" algn="l">
              <a:lnSpc>
                <a:spcPct val="100000"/>
              </a:lnSpc>
              <a:spcBef>
                <a:spcPts val="360"/>
              </a:spcBef>
              <a:spcAft>
                <a:spcPts val="0"/>
              </a:spcAft>
              <a:buClr>
                <a:schemeClr val="dk1"/>
              </a:buClr>
              <a:buSzPts val="1800"/>
              <a:buNone/>
            </a:pPr>
            <a:r>
              <a:rPr lang="en-CA" sz="1800"/>
              <a:t>Cultural Dictionary</a:t>
            </a:r>
            <a:endParaRPr/>
          </a:p>
          <a:p>
            <a:pPr indent="-342900" lvl="0" marL="342900" rtl="0" algn="l">
              <a:lnSpc>
                <a:spcPct val="100000"/>
              </a:lnSpc>
              <a:spcBef>
                <a:spcPts val="360"/>
              </a:spcBef>
              <a:spcAft>
                <a:spcPts val="0"/>
              </a:spcAft>
              <a:buClr>
                <a:schemeClr val="dk1"/>
              </a:buClr>
              <a:buSzPts val="1800"/>
              <a:buNone/>
            </a:pPr>
            <a:r>
              <a:rPr lang="en-CA" sz="1800"/>
              <a:t>Transformation</a:t>
            </a:r>
            <a:endParaRPr/>
          </a:p>
          <a:p>
            <a:pPr indent="-342900" lvl="0" marL="342900" rtl="0" algn="l">
              <a:lnSpc>
                <a:spcPct val="100000"/>
              </a:lnSpc>
              <a:spcBef>
                <a:spcPts val="360"/>
              </a:spcBef>
              <a:spcAft>
                <a:spcPts val="0"/>
              </a:spcAft>
              <a:buClr>
                <a:schemeClr val="dk1"/>
              </a:buClr>
              <a:buSzPts val="1800"/>
              <a:buNone/>
            </a:pPr>
            <a:r>
              <a:rPr lang="en-CA" sz="1800"/>
              <a:t>Cultural </a:t>
            </a:r>
            <a:r>
              <a:rPr lang="en-CA" sz="1800"/>
              <a:t>safety</a:t>
            </a:r>
            <a:r>
              <a:rPr lang="en-CA" sz="1800"/>
              <a:t> lays in our ability to demonstrate respect and</a:t>
            </a:r>
            <a:endParaRPr/>
          </a:p>
          <a:p>
            <a:pPr indent="-342900" lvl="0" marL="342900" rtl="0" algn="l">
              <a:lnSpc>
                <a:spcPct val="100000"/>
              </a:lnSpc>
              <a:spcBef>
                <a:spcPts val="360"/>
              </a:spcBef>
              <a:spcAft>
                <a:spcPts val="0"/>
              </a:spcAft>
              <a:buClr>
                <a:schemeClr val="dk1"/>
              </a:buClr>
              <a:buSzPts val="1800"/>
              <a:buNone/>
            </a:pPr>
            <a:r>
              <a:rPr lang="en-CA" sz="1800"/>
              <a:t>understanding, to effectively communicate and work together</a:t>
            </a:r>
            <a:endParaRPr/>
          </a:p>
          <a:p>
            <a:pPr indent="-342900" lvl="0" marL="342900" rtl="0" algn="l">
              <a:lnSpc>
                <a:spcPct val="100000"/>
              </a:lnSpc>
              <a:spcBef>
                <a:spcPts val="400"/>
              </a:spcBef>
              <a:spcAft>
                <a:spcPts val="0"/>
              </a:spcAft>
              <a:buClr>
                <a:schemeClr val="dk1"/>
              </a:buClr>
              <a:buSzPts val="2000"/>
              <a:buNone/>
            </a:pPr>
            <a:r>
              <a:t/>
            </a:r>
            <a:endParaRPr sz="2000"/>
          </a:p>
          <a:p>
            <a:pPr indent="-342900" lvl="0" marL="342900" rtl="0" algn="l">
              <a:lnSpc>
                <a:spcPct val="100000"/>
              </a:lnSpc>
              <a:spcBef>
                <a:spcPts val="400"/>
              </a:spcBef>
              <a:spcAft>
                <a:spcPts val="0"/>
              </a:spcAft>
              <a:buClr>
                <a:schemeClr val="dk1"/>
              </a:buClr>
              <a:buSzPts val="2000"/>
              <a:buNone/>
            </a:pPr>
            <a:r>
              <a:t/>
            </a:r>
            <a:endParaRPr sz="2000"/>
          </a:p>
        </p:txBody>
      </p:sp>
      <p:sp>
        <p:nvSpPr>
          <p:cNvPr id="425" name="Google Shape;425;p32"/>
          <p:cNvSpPr txBox="1"/>
          <p:nvPr>
            <p:ph type="title"/>
          </p:nvPr>
        </p:nvSpPr>
        <p:spPr>
          <a:xfrm>
            <a:off x="685800" y="904900"/>
            <a:ext cx="77724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000"/>
              <a:buFont typeface="Calibri"/>
              <a:buNone/>
            </a:pPr>
            <a:r>
              <a:rPr lang="en-CA" sz="3000"/>
              <a:t>A Continuum of Cultural Safety </a:t>
            </a:r>
            <a:endParaRPr sz="30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DECDB"/>
            </a:gs>
            <a:gs pos="100000">
              <a:srgbClr val="F0A963"/>
            </a:gs>
          </a:gsLst>
          <a:path path="circle">
            <a:fillToRect b="50%" l="50%" r="50%" t="50%"/>
          </a:path>
          <a:tileRect/>
        </a:gradFill>
      </p:bgPr>
    </p:bg>
    <p:spTree>
      <p:nvGrpSpPr>
        <p:cNvPr id="429" name="Shape 429"/>
        <p:cNvGrpSpPr/>
        <p:nvPr/>
      </p:nvGrpSpPr>
      <p:grpSpPr>
        <a:xfrm>
          <a:off x="0" y="0"/>
          <a:ext cx="0" cy="0"/>
          <a:chOff x="0" y="0"/>
          <a:chExt cx="0" cy="0"/>
        </a:xfrm>
      </p:grpSpPr>
      <p:sp>
        <p:nvSpPr>
          <p:cNvPr id="430" name="Google Shape;430;p34"/>
          <p:cNvSpPr txBox="1"/>
          <p:nvPr/>
        </p:nvSpPr>
        <p:spPr>
          <a:xfrm>
            <a:off x="748625" y="1042725"/>
            <a:ext cx="7740300" cy="238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100"/>
              <a:buFont typeface="Arial"/>
              <a:buNone/>
            </a:pPr>
            <a:r>
              <a:rPr b="0" i="0" lang="en-CA" sz="4100" u="none" cap="none" strike="noStrike">
                <a:solidFill>
                  <a:srgbClr val="000000"/>
                </a:solidFill>
                <a:latin typeface="Calibri"/>
                <a:ea typeface="Calibri"/>
                <a:cs typeface="Calibri"/>
                <a:sym typeface="Calibri"/>
              </a:rPr>
              <a:t>Cultural safety while working in community  </a:t>
            </a:r>
            <a:endParaRPr b="0" i="0" sz="4100" u="none" cap="none" strike="noStrike">
              <a:solidFill>
                <a:srgbClr val="000000"/>
              </a:solidFill>
              <a:latin typeface="Calibri"/>
              <a:ea typeface="Calibri"/>
              <a:cs typeface="Calibri"/>
              <a:sym typeface="Calibri"/>
            </a:endParaRPr>
          </a:p>
        </p:txBody>
      </p:sp>
      <p:sp>
        <p:nvSpPr>
          <p:cNvPr id="431" name="Google Shape;431;p34"/>
          <p:cNvSpPr txBox="1"/>
          <p:nvPr/>
        </p:nvSpPr>
        <p:spPr>
          <a:xfrm>
            <a:off x="909050" y="2981150"/>
            <a:ext cx="2312700" cy="303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CA" sz="2800" u="none" cap="none" strike="noStrike">
                <a:solidFill>
                  <a:srgbClr val="000000"/>
                </a:solidFill>
                <a:latin typeface="Calibri"/>
                <a:ea typeface="Calibri"/>
                <a:cs typeface="Calibri"/>
                <a:sym typeface="Calibri"/>
              </a:rPr>
              <a:t>What does it look like?</a:t>
            </a:r>
            <a:endParaRPr b="0" i="0" sz="2800" u="none" cap="none" strike="noStrike">
              <a:solidFill>
                <a:srgbClr val="000000"/>
              </a:solidFill>
              <a:latin typeface="Calibri"/>
              <a:ea typeface="Calibri"/>
              <a:cs typeface="Calibri"/>
              <a:sym typeface="Calibri"/>
            </a:endParaRPr>
          </a:p>
        </p:txBody>
      </p:sp>
      <p:pic>
        <p:nvPicPr>
          <p:cNvPr id="432" name="Google Shape;432;p34"/>
          <p:cNvPicPr preferRelativeResize="0"/>
          <p:nvPr/>
        </p:nvPicPr>
        <p:blipFill rotWithShape="1">
          <a:blip r:embed="rId3">
            <a:alphaModFix/>
          </a:blip>
          <a:srcRect b="0" l="0" r="0" t="0"/>
          <a:stretch/>
        </p:blipFill>
        <p:spPr>
          <a:xfrm>
            <a:off x="3252174" y="2530938"/>
            <a:ext cx="5236751" cy="393522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36" name="Shape 436"/>
        <p:cNvGrpSpPr/>
        <p:nvPr/>
      </p:nvGrpSpPr>
      <p:grpSpPr>
        <a:xfrm>
          <a:off x="0" y="0"/>
          <a:ext cx="0" cy="0"/>
          <a:chOff x="0" y="0"/>
          <a:chExt cx="0" cy="0"/>
        </a:xfrm>
      </p:grpSpPr>
      <p:sp>
        <p:nvSpPr>
          <p:cNvPr id="437" name="Google Shape;437;p35"/>
          <p:cNvSpPr txBox="1"/>
          <p:nvPr/>
        </p:nvSpPr>
        <p:spPr>
          <a:xfrm>
            <a:off x="748625" y="279400"/>
            <a:ext cx="7740300" cy="63498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00000"/>
              </a:lnSpc>
              <a:spcBef>
                <a:spcPts val="0"/>
              </a:spcBef>
              <a:spcAft>
                <a:spcPts val="0"/>
              </a:spcAft>
              <a:buClr>
                <a:srgbClr val="000000"/>
              </a:buClr>
              <a:buSzPts val="3600"/>
              <a:buFont typeface="Calibri"/>
              <a:buChar char="●"/>
            </a:pPr>
            <a:r>
              <a:rPr b="0" i="0" lang="en-CA" sz="3600" u="none" cap="none" strike="noStrike">
                <a:solidFill>
                  <a:srgbClr val="000000"/>
                </a:solidFill>
                <a:latin typeface="Calibri"/>
                <a:ea typeface="Calibri"/>
                <a:cs typeface="Calibri"/>
                <a:sym typeface="Calibri"/>
              </a:rPr>
              <a:t>Centering Indigenous worldview</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Char char="●"/>
            </a:pPr>
            <a:r>
              <a:rPr b="0" i="0" lang="en-CA" sz="3600" u="none" cap="none" strike="noStrike">
                <a:solidFill>
                  <a:srgbClr val="000000"/>
                </a:solidFill>
                <a:latin typeface="Calibri"/>
                <a:ea typeface="Calibri"/>
                <a:cs typeface="Calibri"/>
                <a:sym typeface="Calibri"/>
              </a:rPr>
              <a:t>Acknowledging painful history</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Char char="●"/>
            </a:pPr>
            <a:r>
              <a:rPr b="0" i="0" lang="en-CA" sz="3600" u="none" cap="none" strike="noStrike">
                <a:solidFill>
                  <a:srgbClr val="000000"/>
                </a:solidFill>
                <a:latin typeface="Calibri"/>
                <a:ea typeface="Calibri"/>
                <a:cs typeface="Calibri"/>
                <a:sym typeface="Calibri"/>
              </a:rPr>
              <a:t>Re-learning and leaning into cultural strengths &amp; practices </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Char char="●"/>
            </a:pPr>
            <a:r>
              <a:rPr b="0" i="0" lang="en-CA" sz="3600" u="none" cap="none" strike="noStrike">
                <a:solidFill>
                  <a:srgbClr val="000000"/>
                </a:solidFill>
                <a:latin typeface="Calibri"/>
                <a:ea typeface="Calibri"/>
                <a:cs typeface="Calibri"/>
                <a:sym typeface="Calibri"/>
              </a:rPr>
              <a:t>Tobacco first: Ceremony to start</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Char char="●"/>
            </a:pPr>
            <a:r>
              <a:rPr b="0" i="0" lang="en-CA" sz="3600" u="none" cap="none" strike="noStrike">
                <a:solidFill>
                  <a:srgbClr val="000000"/>
                </a:solidFill>
                <a:latin typeface="Calibri"/>
                <a:ea typeface="Calibri"/>
                <a:cs typeface="Calibri"/>
                <a:sym typeface="Calibri"/>
              </a:rPr>
              <a:t>Being self-reflective &amp; humble </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Char char="●"/>
            </a:pPr>
            <a:r>
              <a:rPr b="0" i="0" lang="en-CA" sz="3600" u="none" cap="none" strike="noStrike">
                <a:solidFill>
                  <a:srgbClr val="000000"/>
                </a:solidFill>
                <a:latin typeface="Calibri"/>
                <a:ea typeface="Calibri"/>
                <a:cs typeface="Calibri"/>
                <a:sym typeface="Calibri"/>
              </a:rPr>
              <a:t>Connection with nature </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Char char="●"/>
            </a:pPr>
            <a:r>
              <a:rPr b="0" i="0" lang="en-CA" sz="3600" u="none" cap="none" strike="noStrike">
                <a:solidFill>
                  <a:srgbClr val="000000"/>
                </a:solidFill>
                <a:latin typeface="Calibri"/>
                <a:ea typeface="Calibri"/>
                <a:cs typeface="Calibri"/>
                <a:sym typeface="Calibri"/>
              </a:rPr>
              <a:t>Reclaiming women’s wisdom</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Char char="●"/>
            </a:pPr>
            <a:r>
              <a:rPr b="0" i="0" lang="en-CA" sz="3600" u="none" cap="none" strike="noStrike">
                <a:solidFill>
                  <a:srgbClr val="000000"/>
                </a:solidFill>
                <a:latin typeface="Calibri"/>
                <a:ea typeface="Calibri"/>
                <a:cs typeface="Calibri"/>
                <a:sym typeface="Calibri"/>
              </a:rPr>
              <a:t>Respect for elders </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Char char="●"/>
            </a:pPr>
            <a:r>
              <a:rPr b="0" i="0" lang="en-CA" sz="3600" u="none" cap="none" strike="noStrike">
                <a:solidFill>
                  <a:srgbClr val="000000"/>
                </a:solidFill>
                <a:latin typeface="Calibri"/>
                <a:ea typeface="Calibri"/>
                <a:cs typeface="Calibri"/>
                <a:sym typeface="Calibri"/>
              </a:rPr>
              <a:t>Community connections</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Char char="●"/>
            </a:pPr>
            <a:r>
              <a:rPr b="0" i="0" lang="en-CA" sz="3600" u="none" cap="none" strike="noStrike">
                <a:solidFill>
                  <a:srgbClr val="000000"/>
                </a:solidFill>
                <a:latin typeface="Calibri"/>
                <a:ea typeface="Calibri"/>
                <a:cs typeface="Calibri"/>
                <a:sym typeface="Calibri"/>
              </a:rPr>
              <a:t>Valuing Indigenous Healing Modalities</a:t>
            </a:r>
            <a:endParaRPr b="0" i="0" sz="3600" u="none" cap="none" strike="noStrike">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2" name="Shape 442"/>
        <p:cNvGrpSpPr/>
        <p:nvPr/>
      </p:nvGrpSpPr>
      <p:grpSpPr>
        <a:xfrm>
          <a:off x="0" y="0"/>
          <a:ext cx="0" cy="0"/>
          <a:chOff x="0" y="0"/>
          <a:chExt cx="0" cy="0"/>
        </a:xfrm>
      </p:grpSpPr>
      <p:sp>
        <p:nvSpPr>
          <p:cNvPr id="443" name="Google Shape;443;p36"/>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4" name="Google Shape;444;p36"/>
          <p:cNvSpPr/>
          <p:nvPr/>
        </p:nvSpPr>
        <p:spPr>
          <a:xfrm>
            <a:off x="0" y="0"/>
            <a:ext cx="9144000" cy="6858000"/>
          </a:xfrm>
          <a:prstGeom prst="rect">
            <a:avLst/>
          </a:prstGeom>
          <a:gradFill>
            <a:gsLst>
              <a:gs pos="0">
                <a:schemeClr val="accent1"/>
              </a:gs>
              <a:gs pos="100000">
                <a:schemeClr val="accent2"/>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5" name="Google Shape;445;p36"/>
          <p:cNvSpPr txBox="1"/>
          <p:nvPr>
            <p:ph type="title"/>
          </p:nvPr>
        </p:nvSpPr>
        <p:spPr>
          <a:xfrm>
            <a:off x="405005" y="332656"/>
            <a:ext cx="3247200" cy="36261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3300"/>
              <a:buFont typeface="Calibri"/>
              <a:buNone/>
            </a:pPr>
            <a:r>
              <a:rPr b="1" lang="en-CA" sz="3300">
                <a:solidFill>
                  <a:srgbClr val="FFFFFF"/>
                </a:solidFill>
                <a:latin typeface="Calibri"/>
                <a:ea typeface="Calibri"/>
                <a:cs typeface="Calibri"/>
                <a:sym typeface="Calibri"/>
              </a:rPr>
              <a:t>Ondaadiziikewin</a:t>
            </a:r>
            <a:br>
              <a:rPr b="1" lang="en-CA" sz="3300">
                <a:solidFill>
                  <a:srgbClr val="FFFFFF"/>
                </a:solidFill>
                <a:latin typeface="Calibri"/>
                <a:ea typeface="Calibri"/>
                <a:cs typeface="Calibri"/>
                <a:sym typeface="Calibri"/>
              </a:rPr>
            </a:br>
            <a:r>
              <a:rPr b="1" lang="en-CA" sz="3300">
                <a:solidFill>
                  <a:srgbClr val="FFFFFF"/>
                </a:solidFill>
                <a:latin typeface="Calibri"/>
                <a:ea typeface="Calibri"/>
                <a:cs typeface="Calibri"/>
                <a:sym typeface="Calibri"/>
              </a:rPr>
              <a:t>bagosendam</a:t>
            </a:r>
            <a:br>
              <a:rPr b="1" lang="en-CA" sz="3300">
                <a:solidFill>
                  <a:srgbClr val="FFFFFF"/>
                </a:solidFill>
                <a:latin typeface="Calibri"/>
                <a:ea typeface="Calibri"/>
                <a:cs typeface="Calibri"/>
                <a:sym typeface="Calibri"/>
              </a:rPr>
            </a:br>
            <a:r>
              <a:rPr b="1" lang="en-CA" sz="3300">
                <a:solidFill>
                  <a:srgbClr val="FFFFFF"/>
                </a:solidFill>
                <a:latin typeface="Calibri"/>
                <a:ea typeface="Calibri"/>
                <a:cs typeface="Calibri"/>
                <a:sym typeface="Calibri"/>
              </a:rPr>
              <a:t>azhigwa</a:t>
            </a:r>
            <a:endParaRPr b="1" sz="3300">
              <a:solidFill>
                <a:srgbClr val="FFFFFF"/>
              </a:solidFill>
              <a:latin typeface="Calibri"/>
              <a:ea typeface="Calibri"/>
              <a:cs typeface="Calibri"/>
              <a:sym typeface="Calibri"/>
            </a:endParaRPr>
          </a:p>
        </p:txBody>
      </p:sp>
      <p:pic>
        <p:nvPicPr>
          <p:cNvPr id="446" name="Google Shape;446;p36"/>
          <p:cNvPicPr preferRelativeResize="0"/>
          <p:nvPr/>
        </p:nvPicPr>
        <p:blipFill rotWithShape="1">
          <a:blip r:embed="rId3">
            <a:alphaModFix/>
          </a:blip>
          <a:srcRect b="0" l="0" r="0" t="0"/>
          <a:stretch/>
        </p:blipFill>
        <p:spPr>
          <a:xfrm>
            <a:off x="4092770" y="1081393"/>
            <a:ext cx="4646226" cy="4646226"/>
          </a:xfrm>
          <a:prstGeom prst="rect">
            <a:avLst/>
          </a:prstGeom>
          <a:noFill/>
          <a:ln>
            <a:noFill/>
          </a:ln>
        </p:spPr>
      </p:pic>
      <p:grpSp>
        <p:nvGrpSpPr>
          <p:cNvPr id="447" name="Google Shape;447;p36"/>
          <p:cNvGrpSpPr/>
          <p:nvPr/>
        </p:nvGrpSpPr>
        <p:grpSpPr>
          <a:xfrm>
            <a:off x="8206637" y="814999"/>
            <a:ext cx="349093" cy="581435"/>
            <a:chOff x="10942198" y="814999"/>
            <a:chExt cx="465458" cy="581435"/>
          </a:xfrm>
        </p:grpSpPr>
        <p:sp>
          <p:nvSpPr>
            <p:cNvPr id="448" name="Google Shape;448;p36"/>
            <p:cNvSpPr/>
            <p:nvPr/>
          </p:nvSpPr>
          <p:spPr>
            <a:xfrm>
              <a:off x="10957738" y="814999"/>
              <a:ext cx="139039" cy="139039"/>
            </a:xfrm>
            <a:custGeom>
              <a:rect b="b" l="l" r="r" t="t"/>
              <a:pathLst>
                <a:path extrusionOk="0" h="139039" w="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9" name="Google Shape;449;p36"/>
            <p:cNvSpPr/>
            <p:nvPr/>
          </p:nvSpPr>
          <p:spPr>
            <a:xfrm>
              <a:off x="11316518" y="1044294"/>
              <a:ext cx="91138" cy="91138"/>
            </a:xfrm>
            <a:custGeom>
              <a:rect b="b" l="l" r="r" t="t"/>
              <a:pathLst>
                <a:path extrusionOk="0" h="91138" w="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0" name="Google Shape;450;p36"/>
            <p:cNvSpPr/>
            <p:nvPr/>
          </p:nvSpPr>
          <p:spPr>
            <a:xfrm>
              <a:off x="10942198" y="1268720"/>
              <a:ext cx="127714" cy="127714"/>
            </a:xfrm>
            <a:custGeom>
              <a:rect b="b" l="l" r="r" t="t"/>
              <a:pathLst>
                <a:path extrusionOk="0" h="127714" w="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cxnSp>
        <p:nvCxnSpPr>
          <p:cNvPr id="451" name="Google Shape;451;p36"/>
          <p:cNvCxnSpPr/>
          <p:nvPr/>
        </p:nvCxnSpPr>
        <p:spPr>
          <a:xfrm rot="10800000">
            <a:off x="622141" y="6274341"/>
            <a:ext cx="8515200" cy="0"/>
          </a:xfrm>
          <a:prstGeom prst="straightConnector1">
            <a:avLst/>
          </a:prstGeom>
          <a:noFill/>
          <a:ln cap="sq" cmpd="sng" w="25400">
            <a:solidFill>
              <a:srgbClr val="FFFFFF"/>
            </a:solidFill>
            <a:prstDash val="solid"/>
            <a:bevel/>
            <a:headEnd len="sm" w="sm" type="none"/>
            <a:tailEnd len="sm" w="sm"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456" name="Shape 456"/>
        <p:cNvGrpSpPr/>
        <p:nvPr/>
      </p:nvGrpSpPr>
      <p:grpSpPr>
        <a:xfrm>
          <a:off x="0" y="0"/>
          <a:ext cx="0" cy="0"/>
          <a:chOff x="0" y="0"/>
          <a:chExt cx="0" cy="0"/>
        </a:xfrm>
      </p:grpSpPr>
      <p:sp>
        <p:nvSpPr>
          <p:cNvPr id="457" name="Google Shape;457;p37"/>
          <p:cNvSpPr/>
          <p:nvPr>
            <p:ph type="title"/>
          </p:nvPr>
        </p:nvSpPr>
        <p:spPr>
          <a:xfrm>
            <a:off x="4675747" y="803325"/>
            <a:ext cx="3985800" cy="1325700"/>
          </a:xfrm>
          <a:prstGeom prst="ellipse">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Calibri"/>
              <a:buNone/>
            </a:pPr>
            <a:r>
              <a:rPr b="1" i="1" lang="en-CA"/>
              <a:t>Katsi Cook</a:t>
            </a:r>
            <a:endParaRPr/>
          </a:p>
        </p:txBody>
      </p:sp>
      <p:sp>
        <p:nvSpPr>
          <p:cNvPr id="458" name="Google Shape;458;p37"/>
          <p:cNvSpPr/>
          <p:nvPr/>
        </p:nvSpPr>
        <p:spPr>
          <a:xfrm>
            <a:off x="0" y="-2008"/>
            <a:ext cx="4206915" cy="5840278"/>
          </a:xfrm>
          <a:custGeom>
            <a:rect b="b" l="l" r="r" t="t"/>
            <a:pathLst>
              <a:path extrusionOk="0" h="5840278" w="560922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erson wearing a purple shirt and smiling at the camera&#10;&#10;Description automatically generated" id="459" name="Google Shape;459;p37"/>
          <p:cNvPicPr preferRelativeResize="0"/>
          <p:nvPr/>
        </p:nvPicPr>
        <p:blipFill rotWithShape="1">
          <a:blip r:embed="rId3">
            <a:alphaModFix/>
          </a:blip>
          <a:srcRect b="0" l="5514" r="1652" t="0"/>
          <a:stretch/>
        </p:blipFill>
        <p:spPr>
          <a:xfrm>
            <a:off x="1" y="-2"/>
            <a:ext cx="4081394" cy="5654940"/>
          </a:xfrm>
          <a:custGeom>
            <a:rect b="b" l="l" r="r" t="t"/>
            <a:pathLst>
              <a:path extrusionOk="0" h="5654940" w="5441859">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ln>
            <a:noFill/>
          </a:ln>
        </p:spPr>
      </p:pic>
      <p:sp>
        <p:nvSpPr>
          <p:cNvPr id="460" name="Google Shape;460;p37"/>
          <p:cNvSpPr txBox="1"/>
          <p:nvPr>
            <p:ph idx="1" type="body"/>
          </p:nvPr>
        </p:nvSpPr>
        <p:spPr>
          <a:xfrm>
            <a:off x="4675746" y="2279018"/>
            <a:ext cx="3985800" cy="3375900"/>
          </a:xfrm>
          <a:prstGeom prst="rect">
            <a:avLst/>
          </a:prstGeom>
          <a:noFill/>
          <a:ln>
            <a:noFill/>
          </a:ln>
        </p:spPr>
        <p:txBody>
          <a:bodyPr anchorCtr="0" anchor="t" bIns="45700" lIns="91425" spcFirstLastPara="1" rIns="91425" wrap="square" tIns="45700">
            <a:normAutofit lnSpcReduction="20000"/>
          </a:bodyPr>
          <a:lstStyle/>
          <a:p>
            <a:pPr indent="-342900" lvl="0" marL="342900" rtl="0" algn="l">
              <a:lnSpc>
                <a:spcPct val="100000"/>
              </a:lnSpc>
              <a:spcBef>
                <a:spcPts val="0"/>
              </a:spcBef>
              <a:spcAft>
                <a:spcPts val="0"/>
              </a:spcAft>
              <a:buClr>
                <a:schemeClr val="lt1"/>
              </a:buClr>
              <a:buSzPts val="1600"/>
              <a:buChar char="•"/>
            </a:pPr>
            <a:r>
              <a:rPr lang="en-CA" sz="1600"/>
              <a:t>Trained in 1978-1980 by Katsi, Mohawk Midwife</a:t>
            </a:r>
            <a:endParaRPr/>
          </a:p>
          <a:p>
            <a:pPr indent="-342900" lvl="0" marL="342900" rtl="0" algn="l">
              <a:lnSpc>
                <a:spcPct val="100000"/>
              </a:lnSpc>
              <a:spcBef>
                <a:spcPts val="320"/>
              </a:spcBef>
              <a:spcAft>
                <a:spcPts val="0"/>
              </a:spcAft>
              <a:buClr>
                <a:schemeClr val="lt1"/>
              </a:buClr>
              <a:buSzPts val="1600"/>
              <a:buChar char="•"/>
            </a:pPr>
            <a:r>
              <a:rPr lang="en-CA" sz="1600"/>
              <a:t>Formed Women’s Dance Health Project</a:t>
            </a:r>
            <a:endParaRPr/>
          </a:p>
          <a:p>
            <a:pPr indent="-342900" lvl="0" marL="342900" rtl="0" algn="l">
              <a:lnSpc>
                <a:spcPct val="100000"/>
              </a:lnSpc>
              <a:spcBef>
                <a:spcPts val="320"/>
              </a:spcBef>
              <a:spcAft>
                <a:spcPts val="0"/>
              </a:spcAft>
              <a:buClr>
                <a:schemeClr val="lt1"/>
              </a:buClr>
              <a:buSzPts val="1600"/>
              <a:buChar char="•"/>
            </a:pPr>
            <a:r>
              <a:rPr lang="en-CA" sz="1600"/>
              <a:t>Addressed Community Health Issues</a:t>
            </a:r>
            <a:endParaRPr/>
          </a:p>
          <a:p>
            <a:pPr indent="-342900" lvl="0" marL="342900" rtl="0" algn="l">
              <a:lnSpc>
                <a:spcPct val="100000"/>
              </a:lnSpc>
              <a:spcBef>
                <a:spcPts val="320"/>
              </a:spcBef>
              <a:spcAft>
                <a:spcPts val="0"/>
              </a:spcAft>
              <a:buClr>
                <a:schemeClr val="lt1"/>
              </a:buClr>
              <a:buSzPts val="1600"/>
              <a:buChar char="•"/>
            </a:pPr>
            <a:r>
              <a:rPr lang="en-CA" sz="1600"/>
              <a:t>Had children at Home</a:t>
            </a:r>
            <a:endParaRPr/>
          </a:p>
          <a:p>
            <a:pPr indent="-342900" lvl="0" marL="342900" rtl="0" algn="l">
              <a:lnSpc>
                <a:spcPct val="100000"/>
              </a:lnSpc>
              <a:spcBef>
                <a:spcPts val="320"/>
              </a:spcBef>
              <a:spcAft>
                <a:spcPts val="0"/>
              </a:spcAft>
              <a:buClr>
                <a:schemeClr val="lt1"/>
              </a:buClr>
              <a:buSzPts val="1600"/>
              <a:buChar char="•"/>
            </a:pPr>
            <a:r>
              <a:rPr lang="en-CA" sz="1600"/>
              <a:t>Archie Mose’si’bun message from the Midewiwin Lodge</a:t>
            </a:r>
            <a:endParaRPr/>
          </a:p>
          <a:p>
            <a:pPr indent="0" lvl="0" marL="0" rtl="0" algn="l">
              <a:lnSpc>
                <a:spcPct val="100000"/>
              </a:lnSpc>
              <a:spcBef>
                <a:spcPts val="320"/>
              </a:spcBef>
              <a:spcAft>
                <a:spcPts val="0"/>
              </a:spcAft>
              <a:buClr>
                <a:schemeClr val="lt1"/>
              </a:buClr>
              <a:buSzPts val="1600"/>
              <a:buNone/>
            </a:pPr>
            <a:r>
              <a:t/>
            </a:r>
            <a:endParaRPr sz="1600"/>
          </a:p>
          <a:p>
            <a:pPr indent="-241300" lvl="0" marL="342900" rtl="0" algn="l">
              <a:lnSpc>
                <a:spcPct val="100000"/>
              </a:lnSpc>
              <a:spcBef>
                <a:spcPts val="320"/>
              </a:spcBef>
              <a:spcAft>
                <a:spcPts val="0"/>
              </a:spcAft>
              <a:buClr>
                <a:schemeClr val="lt1"/>
              </a:buClr>
              <a:buSzPts val="1600"/>
              <a:buNone/>
            </a:pPr>
            <a:r>
              <a:t/>
            </a:r>
            <a:endParaRPr sz="1600"/>
          </a:p>
        </p:txBody>
      </p:sp>
      <p:sp>
        <p:nvSpPr>
          <p:cNvPr id="461" name="Google Shape;461;p37"/>
          <p:cNvSpPr txBox="1"/>
          <p:nvPr/>
        </p:nvSpPr>
        <p:spPr>
          <a:xfrm>
            <a:off x="3912596" y="4725144"/>
            <a:ext cx="50520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1" lang="en-CA" sz="2000" u="none" cap="none" strike="noStrike">
                <a:solidFill>
                  <a:schemeClr val="lt1"/>
                </a:solidFill>
                <a:latin typeface="Calibri"/>
                <a:ea typeface="Calibri"/>
                <a:cs typeface="Calibri"/>
                <a:sym typeface="Calibri"/>
              </a:rPr>
              <a:t>”As a Mohawk midwife, time is everything in the course of care, military time, obstetrical time, physiological time and then there is also sacred time that is all part of that ceremony and medicine space of time…theory of three in the cycle “ –Katsi Cook, 2014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466" name="Shape 466"/>
        <p:cNvGrpSpPr/>
        <p:nvPr/>
      </p:nvGrpSpPr>
      <p:grpSpPr>
        <a:xfrm>
          <a:off x="0" y="0"/>
          <a:ext cx="0" cy="0"/>
          <a:chOff x="0" y="0"/>
          <a:chExt cx="0" cy="0"/>
        </a:xfrm>
      </p:grpSpPr>
      <p:sp>
        <p:nvSpPr>
          <p:cNvPr id="467" name="Google Shape;467;p39"/>
          <p:cNvSpPr/>
          <p:nvPr/>
        </p:nvSpPr>
        <p:spPr>
          <a:xfrm>
            <a:off x="0" y="-1"/>
            <a:ext cx="9144000" cy="6858000"/>
          </a:xfrm>
          <a:prstGeom prst="rect">
            <a:avLst/>
          </a:prstGeom>
          <a:solidFill>
            <a:srgbClr val="41414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468" name="Google Shape;468;p39"/>
          <p:cNvSpPr txBox="1"/>
          <p:nvPr>
            <p:ph type="title"/>
          </p:nvPr>
        </p:nvSpPr>
        <p:spPr>
          <a:xfrm>
            <a:off x="505311" y="4610244"/>
            <a:ext cx="2737200" cy="17145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chemeClr val="lt1"/>
              </a:buClr>
              <a:buSzPts val="2500"/>
              <a:buFont typeface="Calibri"/>
              <a:buNone/>
            </a:pPr>
            <a:r>
              <a:rPr b="1" lang="en-CA" sz="2500">
                <a:latin typeface="Calibri"/>
                <a:ea typeface="Calibri"/>
                <a:cs typeface="Calibri"/>
                <a:sym typeface="Calibri"/>
              </a:rPr>
              <a:t>Red School House </a:t>
            </a:r>
            <a:r>
              <a:rPr lang="en-CA" sz="2500">
                <a:latin typeface="Calibri"/>
                <a:ea typeface="Calibri"/>
                <a:cs typeface="Calibri"/>
                <a:sym typeface="Calibri"/>
              </a:rPr>
              <a:t>St. Paul, MN</a:t>
            </a:r>
            <a:endParaRPr/>
          </a:p>
        </p:txBody>
      </p:sp>
      <p:pic>
        <p:nvPicPr>
          <p:cNvPr id="469" name="Google Shape;469;p39"/>
          <p:cNvPicPr preferRelativeResize="0"/>
          <p:nvPr/>
        </p:nvPicPr>
        <p:blipFill rotWithShape="1">
          <a:blip r:embed="rId3">
            <a:alphaModFix/>
          </a:blip>
          <a:srcRect b="5891" l="0" r="0" t="0"/>
          <a:stretch/>
        </p:blipFill>
        <p:spPr>
          <a:xfrm>
            <a:off x="505311" y="370320"/>
            <a:ext cx="2787179" cy="4051012"/>
          </a:xfrm>
          <a:prstGeom prst="rect">
            <a:avLst/>
          </a:prstGeom>
          <a:noFill/>
          <a:ln>
            <a:noFill/>
          </a:ln>
        </p:spPr>
      </p:pic>
      <p:pic>
        <p:nvPicPr>
          <p:cNvPr id="470" name="Google Shape;470;p39"/>
          <p:cNvPicPr preferRelativeResize="0"/>
          <p:nvPr/>
        </p:nvPicPr>
        <p:blipFill rotWithShape="1">
          <a:blip r:embed="rId4">
            <a:alphaModFix/>
          </a:blip>
          <a:srcRect b="35270" l="0" r="0" t="11897"/>
          <a:stretch/>
        </p:blipFill>
        <p:spPr>
          <a:xfrm>
            <a:off x="3539508" y="370320"/>
            <a:ext cx="5099178" cy="4051010"/>
          </a:xfrm>
          <a:prstGeom prst="rect">
            <a:avLst/>
          </a:prstGeom>
          <a:noFill/>
          <a:ln>
            <a:noFill/>
          </a:ln>
        </p:spPr>
      </p:pic>
      <p:cxnSp>
        <p:nvCxnSpPr>
          <p:cNvPr id="471" name="Google Shape;471;p39"/>
          <p:cNvCxnSpPr/>
          <p:nvPr/>
        </p:nvCxnSpPr>
        <p:spPr>
          <a:xfrm>
            <a:off x="3410522" y="4750763"/>
            <a:ext cx="0" cy="1371600"/>
          </a:xfrm>
          <a:prstGeom prst="straightConnector1">
            <a:avLst/>
          </a:prstGeom>
          <a:noFill/>
          <a:ln cap="flat" cmpd="sng" w="15875">
            <a:solidFill>
              <a:schemeClr val="lt1"/>
            </a:solidFill>
            <a:prstDash val="solid"/>
            <a:round/>
            <a:headEnd len="sm" w="sm" type="none"/>
            <a:tailEnd len="sm" w="sm" type="none"/>
          </a:ln>
        </p:spPr>
      </p:cxnSp>
      <p:sp>
        <p:nvSpPr>
          <p:cNvPr id="472" name="Google Shape;472;p39"/>
          <p:cNvSpPr txBox="1"/>
          <p:nvPr/>
        </p:nvSpPr>
        <p:spPr>
          <a:xfrm>
            <a:off x="3563888" y="4797152"/>
            <a:ext cx="54726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CA" sz="1800" u="none" cap="none" strike="noStrike">
                <a:solidFill>
                  <a:schemeClr val="lt1"/>
                </a:solidFill>
                <a:latin typeface="Calibri"/>
                <a:ea typeface="Calibri"/>
                <a:cs typeface="Calibri"/>
                <a:sym typeface="Calibri"/>
              </a:rPr>
              <a:t>RSH 1970-1977 Indigenous grounded education began with the survival schools. The RSH was second in the nation. The building that housed the RSH, also had the St Paul AIM office, Indian Country Press, and a native clinic, the St. Paul Urban Indian Health Clinic.  This clinic is where we began talking about birth to the Indigenous community.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7" name="Shape 477"/>
        <p:cNvGrpSpPr/>
        <p:nvPr/>
      </p:nvGrpSpPr>
      <p:grpSpPr>
        <a:xfrm>
          <a:off x="0" y="0"/>
          <a:ext cx="0" cy="0"/>
          <a:chOff x="0" y="0"/>
          <a:chExt cx="0" cy="0"/>
        </a:xfrm>
      </p:grpSpPr>
      <p:sp>
        <p:nvSpPr>
          <p:cNvPr id="478" name="Google Shape;478;p40"/>
          <p:cNvSpPr/>
          <p:nvPr/>
        </p:nvSpPr>
        <p:spPr>
          <a:xfrm>
            <a:off x="240030" y="4892040"/>
            <a:ext cx="8661600" cy="16458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79" name="Google Shape;479;p40"/>
          <p:cNvSpPr txBox="1"/>
          <p:nvPr>
            <p:ph type="title"/>
          </p:nvPr>
        </p:nvSpPr>
        <p:spPr>
          <a:xfrm>
            <a:off x="539014" y="5091762"/>
            <a:ext cx="5613600" cy="126450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FFFFF"/>
              </a:buClr>
              <a:buSzPts val="2000"/>
              <a:buFont typeface="Calibri"/>
              <a:buNone/>
            </a:pPr>
            <a:r>
              <a:rPr b="1" lang="en-CA" sz="2000">
                <a:solidFill>
                  <a:srgbClr val="FFFFFF"/>
                </a:solidFill>
              </a:rPr>
              <a:t>Midewiwin Lodge </a:t>
            </a:r>
            <a:r>
              <a:rPr lang="en-CA" sz="2000">
                <a:solidFill>
                  <a:srgbClr val="FFFFFF"/>
                </a:solidFill>
              </a:rPr>
              <a:t>– The Heart Way</a:t>
            </a:r>
            <a:br>
              <a:rPr lang="en-CA" sz="2000">
                <a:solidFill>
                  <a:srgbClr val="FFFFFF"/>
                </a:solidFill>
              </a:rPr>
            </a:br>
            <a:r>
              <a:rPr lang="en-CA" sz="2000">
                <a:solidFill>
                  <a:srgbClr val="FFFFFF"/>
                </a:solidFill>
              </a:rPr>
              <a:t>This is where a received my most valuable education.  I Learned about our Creation Story, and how we came to be here on Turtle Island.</a:t>
            </a:r>
            <a:endParaRPr/>
          </a:p>
        </p:txBody>
      </p:sp>
      <p:pic>
        <p:nvPicPr>
          <p:cNvPr descr="Image result for Midewiwin Lodge&quot;" id="480" name="Google Shape;480;p40"/>
          <p:cNvPicPr preferRelativeResize="0"/>
          <p:nvPr/>
        </p:nvPicPr>
        <p:blipFill rotWithShape="1">
          <a:blip r:embed="rId3">
            <a:alphaModFix/>
          </a:blip>
          <a:srcRect b="31307" l="0" r="0" t="0"/>
          <a:stretch/>
        </p:blipFill>
        <p:spPr>
          <a:xfrm>
            <a:off x="240030" y="320040"/>
            <a:ext cx="8661654" cy="4462272"/>
          </a:xfrm>
          <a:prstGeom prst="rect">
            <a:avLst/>
          </a:prstGeom>
          <a:noFill/>
          <a:ln>
            <a:noFill/>
          </a:ln>
        </p:spPr>
      </p:pic>
      <p:cxnSp>
        <p:nvCxnSpPr>
          <p:cNvPr id="481" name="Google Shape;481;p40"/>
          <p:cNvCxnSpPr/>
          <p:nvPr/>
        </p:nvCxnSpPr>
        <p:spPr>
          <a:xfrm rot="10800000">
            <a:off x="6290132" y="5264106"/>
            <a:ext cx="0" cy="914400"/>
          </a:xfrm>
          <a:prstGeom prst="straightConnector1">
            <a:avLst/>
          </a:prstGeom>
          <a:noFill/>
          <a:ln cap="flat" cmpd="sng" w="19050">
            <a:solidFill>
              <a:srgbClr val="FFFFFF">
                <a:alpha val="80000"/>
              </a:srgbClr>
            </a:solidFill>
            <a:prstDash val="solid"/>
            <a:round/>
            <a:headEnd len="sm" w="sm" type="none"/>
            <a:tailEnd len="sm" w="sm" type="none"/>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alpha val="41176"/>
          </a:schemeClr>
        </a:solidFill>
      </p:bgPr>
    </p:bg>
    <p:spTree>
      <p:nvGrpSpPr>
        <p:cNvPr id="486" name="Shape 486"/>
        <p:cNvGrpSpPr/>
        <p:nvPr/>
      </p:nvGrpSpPr>
      <p:grpSpPr>
        <a:xfrm>
          <a:off x="0" y="0"/>
          <a:ext cx="0" cy="0"/>
          <a:chOff x="0" y="0"/>
          <a:chExt cx="0" cy="0"/>
        </a:xfrm>
      </p:grpSpPr>
      <p:pic>
        <p:nvPicPr>
          <p:cNvPr id="487" name="Google Shape;487;p41"/>
          <p:cNvPicPr preferRelativeResize="0"/>
          <p:nvPr/>
        </p:nvPicPr>
        <p:blipFill rotWithShape="1">
          <a:blip r:embed="rId3">
            <a:alphaModFix/>
          </a:blip>
          <a:srcRect b="0" l="0" r="0" t="0"/>
          <a:stretch/>
        </p:blipFill>
        <p:spPr>
          <a:xfrm>
            <a:off x="228600" y="1066800"/>
            <a:ext cx="8686800" cy="5271559"/>
          </a:xfrm>
          <a:prstGeom prst="rect">
            <a:avLst/>
          </a:prstGeom>
          <a:noFill/>
          <a:ln>
            <a:noFill/>
          </a:ln>
        </p:spPr>
      </p:pic>
      <p:sp>
        <p:nvSpPr>
          <p:cNvPr id="488" name="Google Shape;488;p41"/>
          <p:cNvSpPr txBox="1"/>
          <p:nvPr/>
        </p:nvSpPr>
        <p:spPr>
          <a:xfrm>
            <a:off x="417512" y="304800"/>
            <a:ext cx="87630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CA" sz="2800" u="none" cap="none" strike="noStrike">
                <a:solidFill>
                  <a:srgbClr val="953734"/>
                </a:solidFill>
                <a:latin typeface="Calibri"/>
                <a:ea typeface="Calibri"/>
                <a:cs typeface="Calibri"/>
                <a:sym typeface="Calibri"/>
              </a:rPr>
              <a:t>CREATION ~ The interconnectedness of all living things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CA" sz="1600" u="none" cap="none" strike="noStrike">
                <a:solidFill>
                  <a:srgbClr val="953734"/>
                </a:solidFill>
                <a:latin typeface="Calibri"/>
                <a:ea typeface="Calibri"/>
                <a:cs typeface="Calibri"/>
                <a:sym typeface="Calibri"/>
              </a:rPr>
              <a:t>A Sacred Vessel that carries the Seed of Humankind… Regulation from our Grandmother Moon</a:t>
            </a:r>
            <a:endParaRPr b="0" i="0" sz="1400" u="none" cap="none" strike="noStrike">
              <a:solidFill>
                <a:srgbClr val="000000"/>
              </a:solidFill>
              <a:latin typeface="Arial"/>
              <a:ea typeface="Arial"/>
              <a:cs typeface="Arial"/>
              <a:sym typeface="Arial"/>
            </a:endParaRPr>
          </a:p>
        </p:txBody>
      </p:sp>
      <p:sp>
        <p:nvSpPr>
          <p:cNvPr id="489" name="Google Shape;489;p41"/>
          <p:cNvSpPr txBox="1"/>
          <p:nvPr/>
        </p:nvSpPr>
        <p:spPr>
          <a:xfrm>
            <a:off x="76200" y="6381690"/>
            <a:ext cx="90678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CA" sz="2000" u="none" cap="none" strike="noStrike">
                <a:solidFill>
                  <a:srgbClr val="632423"/>
                </a:solidFill>
                <a:latin typeface="Calibri"/>
                <a:ea typeface="Calibri"/>
                <a:cs typeface="Calibri"/>
                <a:sym typeface="Calibri"/>
              </a:rPr>
              <a:t>Our birth is the evident truth of our Creation story, just as it unfolded long ago..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4" name="Shape 494"/>
        <p:cNvGrpSpPr/>
        <p:nvPr/>
      </p:nvGrpSpPr>
      <p:grpSpPr>
        <a:xfrm>
          <a:off x="0" y="0"/>
          <a:ext cx="0" cy="0"/>
          <a:chOff x="0" y="0"/>
          <a:chExt cx="0" cy="0"/>
        </a:xfrm>
      </p:grpSpPr>
      <p:sp>
        <p:nvSpPr>
          <p:cNvPr id="495" name="Google Shape;495;p45"/>
          <p:cNvSpPr/>
          <p:nvPr/>
        </p:nvSpPr>
        <p:spPr>
          <a:xfrm>
            <a:off x="245659" y="4572000"/>
            <a:ext cx="5293800" cy="1964400"/>
          </a:xfrm>
          <a:prstGeom prst="rect">
            <a:avLst/>
          </a:prstGeom>
          <a:solidFill>
            <a:srgbClr val="0F6C50">
              <a:alpha val="9411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96" name="Google Shape;496;p45"/>
          <p:cNvSpPr txBox="1"/>
          <p:nvPr>
            <p:ph type="title"/>
          </p:nvPr>
        </p:nvSpPr>
        <p:spPr>
          <a:xfrm>
            <a:off x="393192" y="4767072"/>
            <a:ext cx="4945500" cy="162510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FFFFF"/>
              </a:buClr>
              <a:buSzPts val="4400"/>
              <a:buFont typeface="Calibri"/>
              <a:buNone/>
            </a:pPr>
            <a:r>
              <a:rPr lang="en-CA">
                <a:solidFill>
                  <a:srgbClr val="FFFFFF"/>
                </a:solidFill>
              </a:rPr>
              <a:t>       </a:t>
            </a:r>
            <a:r>
              <a:rPr b="1" lang="en-CA">
                <a:solidFill>
                  <a:srgbClr val="FFFFFF"/>
                </a:solidFill>
              </a:rPr>
              <a:t>Traditional Birthing Practices</a:t>
            </a:r>
            <a:endParaRPr/>
          </a:p>
        </p:txBody>
      </p:sp>
      <p:pic>
        <p:nvPicPr>
          <p:cNvPr descr="Background pattern&#10;&#10;Description automatically generated" id="497" name="Google Shape;497;p45"/>
          <p:cNvPicPr preferRelativeResize="0"/>
          <p:nvPr>
            <p:ph idx="2" type="body"/>
          </p:nvPr>
        </p:nvPicPr>
        <p:blipFill rotWithShape="1">
          <a:blip r:embed="rId3">
            <a:alphaModFix/>
          </a:blip>
          <a:srcRect b="0" l="23718" r="23713" t="0"/>
          <a:stretch/>
        </p:blipFill>
        <p:spPr>
          <a:xfrm rot="5400000">
            <a:off x="838839" y="-271517"/>
            <a:ext cx="4107300" cy="5293800"/>
          </a:xfrm>
          <a:prstGeom prst="rect">
            <a:avLst/>
          </a:prstGeom>
          <a:noFill/>
          <a:ln>
            <a:noFill/>
          </a:ln>
        </p:spPr>
      </p:pic>
      <p:sp>
        <p:nvSpPr>
          <p:cNvPr id="498" name="Google Shape;498;p45"/>
          <p:cNvSpPr/>
          <p:nvPr/>
        </p:nvSpPr>
        <p:spPr>
          <a:xfrm>
            <a:off x="5650991" y="321732"/>
            <a:ext cx="3251700" cy="62145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99" name="Google Shape;499;p45"/>
          <p:cNvSpPr txBox="1"/>
          <p:nvPr>
            <p:ph idx="1" type="body"/>
          </p:nvPr>
        </p:nvSpPr>
        <p:spPr>
          <a:xfrm>
            <a:off x="5868144" y="764704"/>
            <a:ext cx="2722500" cy="5760600"/>
          </a:xfrm>
          <a:prstGeom prst="rect">
            <a:avLst/>
          </a:prstGeom>
          <a:noFill/>
          <a:ln>
            <a:noFill/>
          </a:ln>
        </p:spPr>
        <p:txBody>
          <a:bodyPr anchorCtr="0" anchor="ctr" bIns="45700" lIns="91425" spcFirstLastPara="1" rIns="91425" wrap="square" tIns="45700">
            <a:normAutofit lnSpcReduction="20000"/>
          </a:bodyPr>
          <a:lstStyle/>
          <a:p>
            <a:pPr indent="-171450" lvl="0" marL="285750" rtl="0" algn="l">
              <a:lnSpc>
                <a:spcPct val="90000"/>
              </a:lnSpc>
              <a:spcBef>
                <a:spcPts val="0"/>
              </a:spcBef>
              <a:spcAft>
                <a:spcPts val="0"/>
              </a:spcAft>
              <a:buClr>
                <a:srgbClr val="FFFFFF"/>
              </a:buClr>
              <a:buSzPts val="1200"/>
              <a:buChar char="•"/>
            </a:pPr>
            <a:r>
              <a:rPr b="1" lang="en-CA" sz="1200">
                <a:solidFill>
                  <a:srgbClr val="FFFFFF"/>
                </a:solidFill>
              </a:rPr>
              <a:t>Sacred </a:t>
            </a:r>
            <a:r>
              <a:rPr lang="en-CA" sz="1200">
                <a:solidFill>
                  <a:srgbClr val="FFFFFF"/>
                </a:solidFill>
              </a:rPr>
              <a:t>–</a:t>
            </a:r>
            <a:r>
              <a:rPr b="1" lang="en-CA" sz="1200">
                <a:solidFill>
                  <a:srgbClr val="FFFFFF"/>
                </a:solidFill>
              </a:rPr>
              <a:t> space  </a:t>
            </a:r>
            <a:r>
              <a:rPr lang="en-CA" sz="1200">
                <a:solidFill>
                  <a:srgbClr val="FFFFFF"/>
                </a:solidFill>
              </a:rPr>
              <a:t>It is important to use sacred Medicines~Miishkiki for      delivery,  Sweat grass,  cedar, sage to cleanse the birthing space.</a:t>
            </a:r>
            <a:endParaRPr/>
          </a:p>
          <a:p>
            <a:pPr indent="-171450" lvl="0" marL="228600" rtl="0" algn="l">
              <a:lnSpc>
                <a:spcPct val="90000"/>
              </a:lnSpc>
              <a:spcBef>
                <a:spcPts val="240"/>
              </a:spcBef>
              <a:spcAft>
                <a:spcPts val="0"/>
              </a:spcAft>
              <a:buClr>
                <a:srgbClr val="FFFFFF"/>
              </a:buClr>
              <a:buSzPts val="1200"/>
              <a:buChar char="•"/>
            </a:pPr>
            <a:r>
              <a:rPr b="1" lang="en-CA" sz="1200">
                <a:solidFill>
                  <a:srgbClr val="FFFFFF"/>
                </a:solidFill>
              </a:rPr>
              <a:t>  Songs</a:t>
            </a:r>
            <a:r>
              <a:rPr lang="en-CA" sz="1200">
                <a:solidFill>
                  <a:srgbClr val="FFFFFF"/>
                </a:solidFill>
              </a:rPr>
              <a:t> are song, prayers are said</a:t>
            </a:r>
            <a:endParaRPr b="1" sz="1200">
              <a:solidFill>
                <a:srgbClr val="FFFFFF"/>
              </a:solidFill>
            </a:endParaRPr>
          </a:p>
          <a:p>
            <a:pPr indent="-171450" lvl="0" marL="285750" rtl="0" algn="l">
              <a:lnSpc>
                <a:spcPct val="90000"/>
              </a:lnSpc>
              <a:spcBef>
                <a:spcPts val="240"/>
              </a:spcBef>
              <a:spcAft>
                <a:spcPts val="0"/>
              </a:spcAft>
              <a:buClr>
                <a:srgbClr val="FFFFFF"/>
              </a:buClr>
              <a:buSzPts val="1200"/>
              <a:buChar char="•"/>
            </a:pPr>
            <a:r>
              <a:rPr b="1" lang="en-CA" sz="1200">
                <a:solidFill>
                  <a:srgbClr val="FFFFFF"/>
                </a:solidFill>
              </a:rPr>
              <a:t>Preparing – </a:t>
            </a:r>
            <a:r>
              <a:rPr lang="en-CA" sz="1200">
                <a:solidFill>
                  <a:srgbClr val="FFFFFF"/>
                </a:solidFill>
              </a:rPr>
              <a:t>nutrition and exercise and rest, and making Dikinaagan</a:t>
            </a:r>
            <a:endParaRPr b="1" sz="1200">
              <a:solidFill>
                <a:srgbClr val="FFFFFF"/>
              </a:solidFill>
            </a:endParaRPr>
          </a:p>
          <a:p>
            <a:pPr indent="-171450" lvl="0" marL="285750" rtl="0" algn="l">
              <a:lnSpc>
                <a:spcPct val="90000"/>
              </a:lnSpc>
              <a:spcBef>
                <a:spcPts val="240"/>
              </a:spcBef>
              <a:spcAft>
                <a:spcPts val="0"/>
              </a:spcAft>
              <a:buClr>
                <a:srgbClr val="FFFFFF"/>
              </a:buClr>
              <a:buSzPts val="1200"/>
              <a:buChar char="•"/>
            </a:pPr>
            <a:r>
              <a:rPr b="1" lang="en-CA" sz="1200">
                <a:solidFill>
                  <a:srgbClr val="FFFFFF"/>
                </a:solidFill>
              </a:rPr>
              <a:t>Tobacco</a:t>
            </a:r>
            <a:r>
              <a:rPr lang="en-CA" sz="1200">
                <a:solidFill>
                  <a:srgbClr val="FFFFFF"/>
                </a:solidFill>
              </a:rPr>
              <a:t> –</a:t>
            </a:r>
            <a:r>
              <a:rPr b="1" lang="en-CA" sz="1200">
                <a:solidFill>
                  <a:srgbClr val="FFFFFF"/>
                </a:solidFill>
              </a:rPr>
              <a:t> Asemaa </a:t>
            </a:r>
            <a:r>
              <a:rPr lang="en-CA" sz="1200">
                <a:solidFill>
                  <a:srgbClr val="FFFFFF"/>
                </a:solidFill>
              </a:rPr>
              <a:t>offerings throughout pregnancy, and before delivery</a:t>
            </a:r>
            <a:endParaRPr b="1" sz="1200">
              <a:solidFill>
                <a:srgbClr val="FFFFFF"/>
              </a:solidFill>
            </a:endParaRPr>
          </a:p>
          <a:p>
            <a:pPr indent="-171450" lvl="0" marL="285750" rtl="0" algn="l">
              <a:lnSpc>
                <a:spcPct val="90000"/>
              </a:lnSpc>
              <a:spcBef>
                <a:spcPts val="240"/>
              </a:spcBef>
              <a:spcAft>
                <a:spcPts val="0"/>
              </a:spcAft>
              <a:buClr>
                <a:srgbClr val="FFFFFF"/>
              </a:buClr>
              <a:buSzPts val="1200"/>
              <a:buChar char="•"/>
            </a:pPr>
            <a:r>
              <a:rPr b="1" lang="en-CA" sz="1200">
                <a:solidFill>
                  <a:srgbClr val="FFFFFF"/>
                </a:solidFill>
              </a:rPr>
              <a:t>Water</a:t>
            </a:r>
            <a:r>
              <a:rPr lang="en-CA" sz="1200">
                <a:solidFill>
                  <a:srgbClr val="FFFFFF"/>
                </a:solidFill>
              </a:rPr>
              <a:t> - </a:t>
            </a:r>
            <a:r>
              <a:rPr b="1" lang="en-CA" sz="1200">
                <a:solidFill>
                  <a:srgbClr val="FFFFFF"/>
                </a:solidFill>
              </a:rPr>
              <a:t>Niibii </a:t>
            </a:r>
            <a:r>
              <a:rPr lang="en-CA" sz="1200">
                <a:solidFill>
                  <a:srgbClr val="FFFFFF"/>
                </a:solidFill>
              </a:rPr>
              <a:t> Carries whole history-memory-thoughts-prayers.. healing energy..  An acknowledging the life-giving force of the womb water is in order. </a:t>
            </a:r>
            <a:endParaRPr/>
          </a:p>
          <a:p>
            <a:pPr indent="-171450" lvl="0" marL="285750" rtl="0" algn="l">
              <a:lnSpc>
                <a:spcPct val="90000"/>
              </a:lnSpc>
              <a:spcBef>
                <a:spcPts val="240"/>
              </a:spcBef>
              <a:spcAft>
                <a:spcPts val="0"/>
              </a:spcAft>
              <a:buClr>
                <a:srgbClr val="FFFFFF"/>
              </a:buClr>
              <a:buSzPts val="1200"/>
              <a:buChar char="•"/>
            </a:pPr>
            <a:r>
              <a:rPr b="1" lang="en-CA" sz="1200">
                <a:solidFill>
                  <a:srgbClr val="FFFFFF"/>
                </a:solidFill>
              </a:rPr>
              <a:t>Placenta</a:t>
            </a:r>
            <a:r>
              <a:rPr lang="en-CA" sz="1200">
                <a:solidFill>
                  <a:srgbClr val="FFFFFF"/>
                </a:solidFill>
              </a:rPr>
              <a:t> – Bury the placenta, returning it to the Earth, Me-gwech for nurturing new life.</a:t>
            </a:r>
            <a:endParaRPr/>
          </a:p>
          <a:p>
            <a:pPr indent="-171450" lvl="0" marL="285750" rtl="0" algn="l">
              <a:lnSpc>
                <a:spcPct val="90000"/>
              </a:lnSpc>
              <a:spcBef>
                <a:spcPts val="240"/>
              </a:spcBef>
              <a:spcAft>
                <a:spcPts val="0"/>
              </a:spcAft>
              <a:buClr>
                <a:srgbClr val="FFFFFF"/>
              </a:buClr>
              <a:buSzPts val="1200"/>
              <a:buChar char="•"/>
            </a:pPr>
            <a:r>
              <a:rPr b="1" lang="en-CA" sz="1200">
                <a:solidFill>
                  <a:srgbClr val="FFFFFF"/>
                </a:solidFill>
              </a:rPr>
              <a:t>Cord</a:t>
            </a:r>
            <a:r>
              <a:rPr lang="en-CA" sz="1200">
                <a:solidFill>
                  <a:srgbClr val="FFFFFF"/>
                </a:solidFill>
              </a:rPr>
              <a:t> – </a:t>
            </a:r>
            <a:r>
              <a:rPr b="1" lang="en-CA" sz="1200">
                <a:solidFill>
                  <a:srgbClr val="FFFFFF"/>
                </a:solidFill>
              </a:rPr>
              <a:t>Odiseyaabiin </a:t>
            </a:r>
            <a:r>
              <a:rPr lang="en-CA" sz="1200">
                <a:solidFill>
                  <a:srgbClr val="FFFFFF"/>
                </a:solidFill>
              </a:rPr>
              <a:t> Take great care of it, when it falls off, place it in a leather pouch, and after baby walks, bury it close to home.</a:t>
            </a:r>
            <a:endParaRPr/>
          </a:p>
          <a:p>
            <a:pPr indent="-171450" lvl="0" marL="285750" rtl="0" algn="l">
              <a:lnSpc>
                <a:spcPct val="90000"/>
              </a:lnSpc>
              <a:spcBef>
                <a:spcPts val="240"/>
              </a:spcBef>
              <a:spcAft>
                <a:spcPts val="0"/>
              </a:spcAft>
              <a:buClr>
                <a:srgbClr val="FFFFFF"/>
              </a:buClr>
              <a:buSzPts val="1200"/>
              <a:buChar char="•"/>
            </a:pPr>
            <a:r>
              <a:rPr b="1" lang="en-CA" sz="1200">
                <a:solidFill>
                  <a:srgbClr val="FFFFFF"/>
                </a:solidFill>
              </a:rPr>
              <a:t>Medicines - Common teas – Mashkiki, </a:t>
            </a:r>
            <a:r>
              <a:rPr lang="en-CA" sz="1200">
                <a:solidFill>
                  <a:srgbClr val="FFFFFF"/>
                </a:solidFill>
              </a:rPr>
              <a:t>that can be used for pregnancy and delivery.  Sturgeon broth after delivery.. White fish broth to bathe baby..</a:t>
            </a:r>
            <a:endParaRPr/>
          </a:p>
          <a:p>
            <a:pPr indent="-171450" lvl="0" marL="285750" rtl="0" algn="l">
              <a:lnSpc>
                <a:spcPct val="90000"/>
              </a:lnSpc>
              <a:spcBef>
                <a:spcPts val="240"/>
              </a:spcBef>
              <a:spcAft>
                <a:spcPts val="0"/>
              </a:spcAft>
              <a:buClr>
                <a:srgbClr val="FFFFFF"/>
              </a:buClr>
              <a:buSzPts val="1200"/>
              <a:buChar char="•"/>
            </a:pPr>
            <a:r>
              <a:rPr b="1" lang="en-CA" sz="1200">
                <a:solidFill>
                  <a:srgbClr val="FFFFFF"/>
                </a:solidFill>
              </a:rPr>
              <a:t>Offerings  - </a:t>
            </a:r>
            <a:r>
              <a:rPr lang="en-CA" sz="1200">
                <a:solidFill>
                  <a:srgbClr val="FFFFFF"/>
                </a:solidFill>
              </a:rPr>
              <a:t>after the birth to express thanksgiving.</a:t>
            </a:r>
            <a:endParaRPr/>
          </a:p>
          <a:p>
            <a:pPr indent="-171450" lvl="0" marL="285750" rtl="0" algn="l">
              <a:lnSpc>
                <a:spcPct val="90000"/>
              </a:lnSpc>
              <a:spcBef>
                <a:spcPts val="240"/>
              </a:spcBef>
              <a:spcAft>
                <a:spcPts val="0"/>
              </a:spcAft>
              <a:buClr>
                <a:srgbClr val="FFFFFF"/>
              </a:buClr>
              <a:buSzPts val="1200"/>
              <a:buChar char="•"/>
            </a:pPr>
            <a:r>
              <a:rPr b="1" lang="en-CA" sz="1200">
                <a:solidFill>
                  <a:srgbClr val="FFFFFF"/>
                </a:solidFill>
              </a:rPr>
              <a:t>Naming Ceremony </a:t>
            </a:r>
            <a:r>
              <a:rPr lang="en-CA" sz="1200">
                <a:solidFill>
                  <a:srgbClr val="FFFFFF"/>
                </a:solidFill>
              </a:rPr>
              <a:t>  Receiving an Anishinaabe name allows our ancestors to see us, and it is announced to the Four Directions, binding us to Creation.</a:t>
            </a:r>
            <a:endParaRPr/>
          </a:p>
          <a:p>
            <a:pPr indent="0" lvl="0" marL="114300" rtl="0" algn="l">
              <a:lnSpc>
                <a:spcPct val="90000"/>
              </a:lnSpc>
              <a:spcBef>
                <a:spcPts val="240"/>
              </a:spcBef>
              <a:spcAft>
                <a:spcPts val="0"/>
              </a:spcAft>
              <a:buClr>
                <a:schemeClr val="dk1"/>
              </a:buClr>
              <a:buSzPts val="1200"/>
              <a:buNone/>
            </a:pPr>
            <a:r>
              <a:t/>
            </a:r>
            <a:endParaRPr sz="1200">
              <a:solidFill>
                <a:srgbClr val="FFFFFF"/>
              </a:solidFill>
            </a:endParaRPr>
          </a:p>
          <a:p>
            <a:pPr indent="-171450" lvl="0" marL="342900" rtl="0" algn="l">
              <a:lnSpc>
                <a:spcPct val="90000"/>
              </a:lnSpc>
              <a:spcBef>
                <a:spcPts val="180"/>
              </a:spcBef>
              <a:spcAft>
                <a:spcPts val="0"/>
              </a:spcAft>
              <a:buClr>
                <a:schemeClr val="dk1"/>
              </a:buClr>
              <a:buSzPts val="900"/>
              <a:buNone/>
            </a:pPr>
            <a:r>
              <a:t/>
            </a:r>
            <a:endParaRPr sz="9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6DB"/>
            </a:gs>
            <a:gs pos="100000">
              <a:srgbClr val="FAD25C"/>
            </a:gs>
          </a:gsLst>
          <a:path path="circle">
            <a:fillToRect b="50%" l="50%" r="50%" t="50%"/>
          </a:path>
          <a:tileRect/>
        </a:gradFill>
      </p:bgPr>
    </p:bg>
    <p:spTree>
      <p:nvGrpSpPr>
        <p:cNvPr id="237" name="Shape 237"/>
        <p:cNvGrpSpPr/>
        <p:nvPr/>
      </p:nvGrpSpPr>
      <p:grpSpPr>
        <a:xfrm>
          <a:off x="0" y="0"/>
          <a:ext cx="0" cy="0"/>
          <a:chOff x="0" y="0"/>
          <a:chExt cx="0" cy="0"/>
        </a:xfrm>
      </p:grpSpPr>
      <p:sp>
        <p:nvSpPr>
          <p:cNvPr id="238" name="Google Shape;238;p3"/>
          <p:cNvSpPr txBox="1"/>
          <p:nvPr>
            <p:ph type="ctrTitle"/>
          </p:nvPr>
        </p:nvSpPr>
        <p:spPr>
          <a:xfrm>
            <a:off x="349950" y="532450"/>
            <a:ext cx="8011500" cy="613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CA" sz="4800"/>
              <a:t>Learning Objectives </a:t>
            </a:r>
            <a:endParaRPr sz="4800"/>
          </a:p>
        </p:txBody>
      </p:sp>
      <p:sp>
        <p:nvSpPr>
          <p:cNvPr id="239" name="Google Shape;239;p3"/>
          <p:cNvSpPr txBox="1"/>
          <p:nvPr>
            <p:ph idx="1" type="subTitle"/>
          </p:nvPr>
        </p:nvSpPr>
        <p:spPr>
          <a:xfrm>
            <a:off x="547350" y="1248575"/>
            <a:ext cx="7814100" cy="54078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Clr>
                <a:schemeClr val="dk1"/>
              </a:buClr>
              <a:buSzPts val="2100"/>
              <a:buAutoNum type="arabicParenR"/>
            </a:pPr>
            <a:r>
              <a:rPr lang="en-CA" sz="2100">
                <a:solidFill>
                  <a:schemeClr val="dk1"/>
                </a:solidFill>
                <a:latin typeface="Arial"/>
                <a:ea typeface="Arial"/>
                <a:cs typeface="Arial"/>
                <a:sym typeface="Arial"/>
              </a:rPr>
              <a:t>Learn how Indigenous care can be improved through learning and applying key tenets of cultural safety </a:t>
            </a:r>
            <a:endParaRPr sz="2100">
              <a:solidFill>
                <a:schemeClr val="dk1"/>
              </a:solidFill>
              <a:latin typeface="Arial"/>
              <a:ea typeface="Arial"/>
              <a:cs typeface="Arial"/>
              <a:sym typeface="Arial"/>
            </a:endParaRPr>
          </a:p>
          <a:p>
            <a:pPr indent="0" lvl="0" marL="457200" rtl="0" algn="l">
              <a:lnSpc>
                <a:spcPct val="115000"/>
              </a:lnSpc>
              <a:spcBef>
                <a:spcPts val="0"/>
              </a:spcBef>
              <a:spcAft>
                <a:spcPts val="0"/>
              </a:spcAft>
              <a:buSzPts val="3200"/>
              <a:buNone/>
            </a:pPr>
            <a:r>
              <a:t/>
            </a:r>
            <a:endParaRPr sz="2100">
              <a:solidFill>
                <a:schemeClr val="dk1"/>
              </a:solidFill>
              <a:latin typeface="Arial"/>
              <a:ea typeface="Arial"/>
              <a:cs typeface="Arial"/>
              <a:sym typeface="Arial"/>
            </a:endParaRPr>
          </a:p>
          <a:p>
            <a:pPr indent="-361950" lvl="0" marL="457200" rtl="0" algn="l">
              <a:lnSpc>
                <a:spcPct val="115000"/>
              </a:lnSpc>
              <a:spcBef>
                <a:spcPts val="0"/>
              </a:spcBef>
              <a:spcAft>
                <a:spcPts val="0"/>
              </a:spcAft>
              <a:buClr>
                <a:schemeClr val="dk1"/>
              </a:buClr>
              <a:buSzPts val="2100"/>
              <a:buAutoNum type="arabicParenR"/>
            </a:pPr>
            <a:r>
              <a:rPr lang="en-CA" sz="2100">
                <a:solidFill>
                  <a:schemeClr val="dk1"/>
                </a:solidFill>
                <a:latin typeface="Arial"/>
                <a:ea typeface="Arial"/>
                <a:cs typeface="Arial"/>
                <a:sym typeface="Arial"/>
              </a:rPr>
              <a:t>Health care providers reflect upon their own cultures and identities; reflecting upon how these impact the patient/ provider relationship and quality of care</a:t>
            </a:r>
            <a:endParaRPr sz="2100">
              <a:solidFill>
                <a:schemeClr val="dk1"/>
              </a:solidFill>
              <a:latin typeface="Arial"/>
              <a:ea typeface="Arial"/>
              <a:cs typeface="Arial"/>
              <a:sym typeface="Arial"/>
            </a:endParaRPr>
          </a:p>
          <a:p>
            <a:pPr indent="0" lvl="0" marL="457200" rtl="0" algn="l">
              <a:lnSpc>
                <a:spcPct val="115000"/>
              </a:lnSpc>
              <a:spcBef>
                <a:spcPts val="0"/>
              </a:spcBef>
              <a:spcAft>
                <a:spcPts val="0"/>
              </a:spcAft>
              <a:buSzPts val="3200"/>
              <a:buNone/>
            </a:pPr>
            <a:r>
              <a:t/>
            </a:r>
            <a:endParaRPr sz="2100">
              <a:solidFill>
                <a:schemeClr val="dk1"/>
              </a:solidFill>
              <a:latin typeface="Arial"/>
              <a:ea typeface="Arial"/>
              <a:cs typeface="Arial"/>
              <a:sym typeface="Arial"/>
            </a:endParaRPr>
          </a:p>
          <a:p>
            <a:pPr indent="-361950" lvl="0" marL="457200" rtl="0" algn="l">
              <a:lnSpc>
                <a:spcPct val="115000"/>
              </a:lnSpc>
              <a:spcBef>
                <a:spcPts val="0"/>
              </a:spcBef>
              <a:spcAft>
                <a:spcPts val="0"/>
              </a:spcAft>
              <a:buClr>
                <a:schemeClr val="dk1"/>
              </a:buClr>
              <a:buSzPts val="2100"/>
              <a:buAutoNum type="arabicParenR"/>
            </a:pPr>
            <a:r>
              <a:rPr lang="en-CA" sz="2100">
                <a:solidFill>
                  <a:schemeClr val="dk1"/>
                </a:solidFill>
                <a:latin typeface="Arial"/>
                <a:ea typeface="Arial"/>
                <a:cs typeface="Arial"/>
                <a:sym typeface="Arial"/>
              </a:rPr>
              <a:t>Understand how collective and intergenerational trauma in Indigenous communities impacts health and interactions with western medical systems</a:t>
            </a:r>
            <a:endParaRPr sz="2100">
              <a:solidFill>
                <a:schemeClr val="dk1"/>
              </a:solidFill>
              <a:latin typeface="Arial"/>
              <a:ea typeface="Arial"/>
              <a:cs typeface="Arial"/>
              <a:sym typeface="Arial"/>
            </a:endParaRPr>
          </a:p>
          <a:p>
            <a:pPr indent="0" lvl="0" marL="457200" rtl="0" algn="l">
              <a:lnSpc>
                <a:spcPct val="115000"/>
              </a:lnSpc>
              <a:spcBef>
                <a:spcPts val="0"/>
              </a:spcBef>
              <a:spcAft>
                <a:spcPts val="0"/>
              </a:spcAft>
              <a:buSzPts val="3200"/>
              <a:buNone/>
            </a:pPr>
            <a:r>
              <a:t/>
            </a:r>
            <a:endParaRPr sz="2100">
              <a:solidFill>
                <a:schemeClr val="dk1"/>
              </a:solidFill>
              <a:latin typeface="Arial"/>
              <a:ea typeface="Arial"/>
              <a:cs typeface="Arial"/>
              <a:sym typeface="Arial"/>
            </a:endParaRPr>
          </a:p>
          <a:p>
            <a:pPr indent="-361950" lvl="0" marL="457200" rtl="0" algn="l">
              <a:lnSpc>
                <a:spcPct val="115000"/>
              </a:lnSpc>
              <a:spcBef>
                <a:spcPts val="0"/>
              </a:spcBef>
              <a:spcAft>
                <a:spcPts val="0"/>
              </a:spcAft>
              <a:buClr>
                <a:schemeClr val="dk1"/>
              </a:buClr>
              <a:buSzPts val="2100"/>
              <a:buAutoNum type="arabicParenR"/>
            </a:pPr>
            <a:r>
              <a:rPr lang="en-CA" sz="2100">
                <a:solidFill>
                  <a:schemeClr val="dk1"/>
                </a:solidFill>
                <a:latin typeface="Arial"/>
                <a:ea typeface="Arial"/>
                <a:cs typeface="Arial"/>
                <a:sym typeface="Arial"/>
              </a:rPr>
              <a:t>Learn what differentiates a culturally safe approach and what this looks like in practice </a:t>
            </a:r>
            <a:endParaRPr sz="24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3" name="Shape 503"/>
        <p:cNvGrpSpPr/>
        <p:nvPr/>
      </p:nvGrpSpPr>
      <p:grpSpPr>
        <a:xfrm>
          <a:off x="0" y="0"/>
          <a:ext cx="0" cy="0"/>
          <a:chOff x="0" y="0"/>
          <a:chExt cx="0" cy="0"/>
        </a:xfrm>
      </p:grpSpPr>
      <p:cxnSp>
        <p:nvCxnSpPr>
          <p:cNvPr id="504" name="Google Shape;504;p46"/>
          <p:cNvCxnSpPr/>
          <p:nvPr/>
        </p:nvCxnSpPr>
        <p:spPr>
          <a:xfrm>
            <a:off x="4572000" y="477749"/>
            <a:ext cx="0" cy="3657600"/>
          </a:xfrm>
          <a:prstGeom prst="straightConnector1">
            <a:avLst/>
          </a:prstGeom>
          <a:noFill/>
          <a:ln cap="flat" cmpd="dbl" w="101600">
            <a:solidFill>
              <a:srgbClr val="595959"/>
            </a:solidFill>
            <a:prstDash val="solid"/>
            <a:round/>
            <a:headEnd len="sm" w="sm" type="none"/>
            <a:tailEnd len="sm" w="sm" type="none"/>
          </a:ln>
        </p:spPr>
      </p:cxnSp>
      <p:sp>
        <p:nvSpPr>
          <p:cNvPr id="505" name="Google Shape;505;p46"/>
          <p:cNvSpPr/>
          <p:nvPr/>
        </p:nvSpPr>
        <p:spPr>
          <a:xfrm>
            <a:off x="283551" y="4633546"/>
            <a:ext cx="8579100" cy="1844400"/>
          </a:xfrm>
          <a:prstGeom prst="rect">
            <a:avLst/>
          </a:prstGeom>
          <a:solidFill>
            <a:srgbClr val="404040"/>
          </a:solidFill>
          <a:ln cap="sq" cmpd="thinThick" w="127000">
            <a:solidFill>
              <a:srgbClr val="4040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6" name="Google Shape;506;p46"/>
          <p:cNvSpPr txBox="1"/>
          <p:nvPr>
            <p:ph type="title"/>
          </p:nvPr>
        </p:nvSpPr>
        <p:spPr>
          <a:xfrm>
            <a:off x="395653" y="4756638"/>
            <a:ext cx="83550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2900"/>
              <a:buFont typeface="Calibri"/>
              <a:buNone/>
            </a:pPr>
            <a:r>
              <a:rPr b="1" lang="en-CA" sz="2900">
                <a:solidFill>
                  <a:srgbClr val="FFFFFF"/>
                </a:solidFill>
              </a:rPr>
              <a:t>MMIW</a:t>
            </a:r>
            <a:br>
              <a:rPr b="1" lang="en-CA" sz="2900">
                <a:solidFill>
                  <a:srgbClr val="FFFFFF"/>
                </a:solidFill>
              </a:rPr>
            </a:br>
            <a:r>
              <a:rPr b="1" lang="en-CA" sz="2900">
                <a:solidFill>
                  <a:srgbClr val="FFFFFF"/>
                </a:solidFill>
              </a:rPr>
              <a:t>Sacred Reproductive Organs, Artists, unknown</a:t>
            </a:r>
            <a:endParaRPr/>
          </a:p>
        </p:txBody>
      </p:sp>
      <p:pic>
        <p:nvPicPr>
          <p:cNvPr id="507" name="Google Shape;507;p46"/>
          <p:cNvPicPr preferRelativeResize="0"/>
          <p:nvPr/>
        </p:nvPicPr>
        <p:blipFill rotWithShape="1">
          <a:blip r:embed="rId3">
            <a:alphaModFix/>
          </a:blip>
          <a:srcRect b="0" l="0" r="0" t="0"/>
          <a:stretch/>
        </p:blipFill>
        <p:spPr>
          <a:xfrm>
            <a:off x="794572" y="307731"/>
            <a:ext cx="2982852" cy="3997637"/>
          </a:xfrm>
          <a:prstGeom prst="rect">
            <a:avLst/>
          </a:prstGeom>
          <a:noFill/>
          <a:ln>
            <a:noFill/>
          </a:ln>
        </p:spPr>
      </p:pic>
      <p:pic>
        <p:nvPicPr>
          <p:cNvPr descr="A close up of a logo&#10;&#10;Description automatically generated" id="508" name="Google Shape;508;p46"/>
          <p:cNvPicPr preferRelativeResize="0"/>
          <p:nvPr/>
        </p:nvPicPr>
        <p:blipFill rotWithShape="1">
          <a:blip r:embed="rId4">
            <a:alphaModFix/>
          </a:blip>
          <a:srcRect b="0" l="0" r="0" t="0"/>
          <a:stretch/>
        </p:blipFill>
        <p:spPr>
          <a:xfrm>
            <a:off x="4859182" y="307731"/>
            <a:ext cx="3997637" cy="3997637"/>
          </a:xfrm>
          <a:prstGeom prst="rect">
            <a:avLst/>
          </a:prstGeom>
          <a:noFill/>
          <a:ln>
            <a:noFill/>
          </a:ln>
        </p:spPr>
      </p:pic>
      <p:cxnSp>
        <p:nvCxnSpPr>
          <p:cNvPr id="509" name="Google Shape;509;p46"/>
          <p:cNvCxnSpPr/>
          <p:nvPr/>
        </p:nvCxnSpPr>
        <p:spPr>
          <a:xfrm>
            <a:off x="1657350" y="5738691"/>
            <a:ext cx="5829300" cy="0"/>
          </a:xfrm>
          <a:prstGeom prst="straightConnector1">
            <a:avLst/>
          </a:prstGeom>
          <a:noFill/>
          <a:ln cap="flat" cmpd="sng" w="22225">
            <a:solidFill>
              <a:srgbClr val="D9D9D9"/>
            </a:solidFill>
            <a:prstDash val="solid"/>
            <a:round/>
            <a:headEnd len="sm" w="sm" type="none"/>
            <a:tailEnd len="sm" w="sm" type="non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514" name="Shape 514"/>
        <p:cNvGrpSpPr/>
        <p:nvPr/>
      </p:nvGrpSpPr>
      <p:grpSpPr>
        <a:xfrm>
          <a:off x="0" y="0"/>
          <a:ext cx="0" cy="0"/>
          <a:chOff x="0" y="0"/>
          <a:chExt cx="0" cy="0"/>
        </a:xfrm>
      </p:grpSpPr>
      <p:sp>
        <p:nvSpPr>
          <p:cNvPr id="515" name="Google Shape;515;p47"/>
          <p:cNvSpPr txBox="1"/>
          <p:nvPr/>
        </p:nvSpPr>
        <p:spPr>
          <a:xfrm>
            <a:off x="323528" y="692697"/>
            <a:ext cx="3985800" cy="17904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3700"/>
              <a:buFont typeface="Arial"/>
              <a:buNone/>
            </a:pPr>
            <a:r>
              <a:rPr b="1" i="1" lang="en-CA" sz="3700" u="none" cap="none" strike="noStrike">
                <a:solidFill>
                  <a:schemeClr val="lt1"/>
                </a:solidFill>
                <a:latin typeface="Calibri"/>
                <a:ea typeface="Calibri"/>
                <a:cs typeface="Calibri"/>
                <a:sym typeface="Calibri"/>
              </a:rPr>
              <a:t>Birth-work</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600"/>
              </a:spcBef>
              <a:spcAft>
                <a:spcPts val="0"/>
              </a:spcAft>
              <a:buClr>
                <a:srgbClr val="000000"/>
              </a:buClr>
              <a:buSzPts val="3700"/>
              <a:buFont typeface="Arial"/>
              <a:buNone/>
            </a:pPr>
            <a:r>
              <a:rPr b="0" i="0" lang="en-CA" sz="3700" u="none" cap="none" strike="noStrike">
                <a:solidFill>
                  <a:schemeClr val="lt1"/>
                </a:solidFill>
                <a:latin typeface="Calibri"/>
                <a:ea typeface="Calibri"/>
                <a:cs typeface="Calibri"/>
                <a:sym typeface="Calibri"/>
              </a:rPr>
              <a:t>Healing for the next generations</a:t>
            </a:r>
            <a:endParaRPr b="0" i="0" sz="1400" u="none" cap="none" strike="noStrike">
              <a:solidFill>
                <a:srgbClr val="000000"/>
              </a:solidFill>
              <a:latin typeface="Arial"/>
              <a:ea typeface="Arial"/>
              <a:cs typeface="Arial"/>
              <a:sym typeface="Arial"/>
            </a:endParaRPr>
          </a:p>
        </p:txBody>
      </p:sp>
      <p:sp>
        <p:nvSpPr>
          <p:cNvPr id="516" name="Google Shape;516;p47"/>
          <p:cNvSpPr txBox="1"/>
          <p:nvPr/>
        </p:nvSpPr>
        <p:spPr>
          <a:xfrm>
            <a:off x="323528" y="2699123"/>
            <a:ext cx="3985800" cy="3466200"/>
          </a:xfrm>
          <a:prstGeom prst="rect">
            <a:avLst/>
          </a:prstGeom>
          <a:noFill/>
          <a:ln>
            <a:noFill/>
          </a:ln>
        </p:spPr>
        <p:txBody>
          <a:bodyPr anchorCtr="0" anchor="t" bIns="45700" lIns="91425" spcFirstLastPara="1" rIns="91425" wrap="square" tIns="45700">
            <a:normAutofit/>
          </a:bodyPr>
          <a:lstStyle/>
          <a:p>
            <a:pPr indent="-228600" lvl="0" marL="342900" marR="0" rtl="0" algn="l">
              <a:lnSpc>
                <a:spcPct val="90000"/>
              </a:lnSpc>
              <a:spcBef>
                <a:spcPts val="0"/>
              </a:spcBef>
              <a:spcAft>
                <a:spcPts val="0"/>
              </a:spcAft>
              <a:buClr>
                <a:schemeClr val="lt1"/>
              </a:buClr>
              <a:buSzPts val="1350"/>
              <a:buFont typeface="Arial"/>
              <a:buChar char="•"/>
            </a:pPr>
            <a:r>
              <a:rPr b="0" i="0" lang="en-CA" sz="1350" u="none" cap="none" strike="noStrike">
                <a:solidFill>
                  <a:schemeClr val="lt1"/>
                </a:solidFill>
                <a:latin typeface="Calibri"/>
                <a:ea typeface="Calibri"/>
                <a:cs typeface="Calibri"/>
                <a:sym typeface="Calibri"/>
              </a:rPr>
              <a:t>Indigenous Midwifery, birth and women’s lifeways are a retrieving of ceremony.  We need to holistic approaches, that address Body-Mind-Spirit-Heart, and greater access to ceremony in order to heal and become the hollow bone to do the work.</a:t>
            </a:r>
            <a:endParaRPr b="0" i="0" sz="1400" u="none" cap="none" strike="noStrike">
              <a:solidFill>
                <a:srgbClr val="000000"/>
              </a:solidFill>
              <a:latin typeface="Arial"/>
              <a:ea typeface="Arial"/>
              <a:cs typeface="Arial"/>
              <a:sym typeface="Arial"/>
            </a:endParaRPr>
          </a:p>
          <a:p>
            <a:pPr indent="-228600" lvl="0" marL="342900" marR="0" rtl="0" algn="l">
              <a:lnSpc>
                <a:spcPct val="90000"/>
              </a:lnSpc>
              <a:spcBef>
                <a:spcPts val="600"/>
              </a:spcBef>
              <a:spcAft>
                <a:spcPts val="0"/>
              </a:spcAft>
              <a:buClr>
                <a:schemeClr val="lt1"/>
              </a:buClr>
              <a:buSzPts val="1350"/>
              <a:buFont typeface="Arial"/>
              <a:buChar char="•"/>
            </a:pPr>
            <a:r>
              <a:rPr b="0" i="0" lang="en-CA" sz="1350" u="none" cap="none" strike="noStrike">
                <a:solidFill>
                  <a:schemeClr val="lt1"/>
                </a:solidFill>
                <a:latin typeface="Calibri"/>
                <a:ea typeface="Calibri"/>
                <a:cs typeface="Calibri"/>
                <a:sym typeface="Calibri"/>
              </a:rPr>
              <a:t>Healing the trauma impact begins when we reclaim our cultural and spiritual practices; Our births, rites of passage,  feasting, full moon, fasting,  cedar and flower ceremony, untying ceremony, baby loss ceremony.</a:t>
            </a:r>
            <a:endParaRPr b="0" i="0" sz="1400" u="none" cap="none" strike="noStrike">
              <a:solidFill>
                <a:srgbClr val="000000"/>
              </a:solidFill>
              <a:latin typeface="Arial"/>
              <a:ea typeface="Arial"/>
              <a:cs typeface="Arial"/>
              <a:sym typeface="Arial"/>
            </a:endParaRPr>
          </a:p>
          <a:p>
            <a:pPr indent="-228600" lvl="0" marL="342900" marR="0" rtl="0" algn="l">
              <a:lnSpc>
                <a:spcPct val="90000"/>
              </a:lnSpc>
              <a:spcBef>
                <a:spcPts val="600"/>
              </a:spcBef>
              <a:spcAft>
                <a:spcPts val="0"/>
              </a:spcAft>
              <a:buClr>
                <a:schemeClr val="lt1"/>
              </a:buClr>
              <a:buSzPts val="1350"/>
              <a:buFont typeface="Arial"/>
              <a:buChar char="•"/>
            </a:pPr>
            <a:r>
              <a:rPr b="0" i="0" lang="en-CA" sz="1350" u="none" cap="none" strike="noStrike">
                <a:solidFill>
                  <a:schemeClr val="lt1"/>
                </a:solidFill>
                <a:latin typeface="Calibri"/>
                <a:ea typeface="Calibri"/>
                <a:cs typeface="Calibri"/>
                <a:sym typeface="Calibri"/>
              </a:rPr>
              <a:t>All these ceremonies were intact before. As women participate in their own healing, they help to bring this back. </a:t>
            </a:r>
            <a:endParaRPr b="0" i="0" sz="1400" u="none" cap="none" strike="noStrike">
              <a:solidFill>
                <a:srgbClr val="000000"/>
              </a:solidFill>
              <a:latin typeface="Arial"/>
              <a:ea typeface="Arial"/>
              <a:cs typeface="Arial"/>
              <a:sym typeface="Arial"/>
            </a:endParaRPr>
          </a:p>
          <a:p>
            <a:pPr indent="-228600" lvl="0" marL="342900" marR="0" rtl="0" algn="l">
              <a:lnSpc>
                <a:spcPct val="90000"/>
              </a:lnSpc>
              <a:spcBef>
                <a:spcPts val="600"/>
              </a:spcBef>
              <a:spcAft>
                <a:spcPts val="0"/>
              </a:spcAft>
              <a:buClr>
                <a:schemeClr val="lt1"/>
              </a:buClr>
              <a:buSzPts val="1350"/>
              <a:buFont typeface="Arial"/>
              <a:buChar char="•"/>
            </a:pPr>
            <a:r>
              <a:rPr b="0" i="0" lang="en-CA" sz="1350" u="none" cap="none" strike="noStrike">
                <a:solidFill>
                  <a:schemeClr val="lt1"/>
                </a:solidFill>
                <a:latin typeface="Calibri"/>
                <a:ea typeface="Calibri"/>
                <a:cs typeface="Calibri"/>
                <a:sym typeface="Calibri"/>
              </a:rPr>
              <a:t>Community involvement and commitment are needed as the work is ongoing.</a:t>
            </a:r>
            <a:endParaRPr b="0" i="0" sz="1400" u="none" cap="none" strike="noStrike">
              <a:solidFill>
                <a:srgbClr val="000000"/>
              </a:solidFill>
              <a:latin typeface="Arial"/>
              <a:ea typeface="Arial"/>
              <a:cs typeface="Arial"/>
              <a:sym typeface="Arial"/>
            </a:endParaRPr>
          </a:p>
        </p:txBody>
      </p:sp>
      <p:sp>
        <p:nvSpPr>
          <p:cNvPr id="517" name="Google Shape;517;p47"/>
          <p:cNvSpPr/>
          <p:nvPr/>
        </p:nvSpPr>
        <p:spPr>
          <a:xfrm flipH="1">
            <a:off x="4544440" y="0"/>
            <a:ext cx="4599560" cy="4789028"/>
          </a:xfrm>
          <a:custGeom>
            <a:rect b="b" l="l" r="r" t="t"/>
            <a:pathLst>
              <a:path extrusionOk="0" h="5840278" w="560922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pic>
        <p:nvPicPr>
          <p:cNvPr descr="A picture containing indoor, person, child, baby&#10;&#10;Description automatically generated" id="518" name="Google Shape;518;p47"/>
          <p:cNvPicPr preferRelativeResize="0"/>
          <p:nvPr/>
        </p:nvPicPr>
        <p:blipFill rotWithShape="1">
          <a:blip r:embed="rId3">
            <a:alphaModFix/>
          </a:blip>
          <a:srcRect b="9711" l="0" r="0" t="12640"/>
          <a:stretch/>
        </p:blipFill>
        <p:spPr>
          <a:xfrm>
            <a:off x="5580112" y="136637"/>
            <a:ext cx="3312300" cy="4588500"/>
          </a:xfrm>
          <a:prstGeom prst="ellipse">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3" name="Shape 523"/>
        <p:cNvGrpSpPr/>
        <p:nvPr/>
      </p:nvGrpSpPr>
      <p:grpSpPr>
        <a:xfrm>
          <a:off x="0" y="0"/>
          <a:ext cx="0" cy="0"/>
          <a:chOff x="0" y="0"/>
          <a:chExt cx="0" cy="0"/>
        </a:xfrm>
      </p:grpSpPr>
      <p:sp>
        <p:nvSpPr>
          <p:cNvPr id="524" name="Google Shape;524;p48"/>
          <p:cNvSpPr/>
          <p:nvPr/>
        </p:nvSpPr>
        <p:spPr>
          <a:xfrm>
            <a:off x="0" y="-1"/>
            <a:ext cx="91416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5" name="Google Shape;525;p48"/>
          <p:cNvSpPr/>
          <p:nvPr/>
        </p:nvSpPr>
        <p:spPr>
          <a:xfrm>
            <a:off x="0" y="0"/>
            <a:ext cx="9141600" cy="6858000"/>
          </a:xfrm>
          <a:prstGeom prst="rect">
            <a:avLst/>
          </a:prstGeom>
          <a:solidFill>
            <a:schemeClr val="lt2">
              <a:alpha val="4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6" name="Google Shape;526;p48"/>
          <p:cNvSpPr/>
          <p:nvPr/>
        </p:nvSpPr>
        <p:spPr>
          <a:xfrm>
            <a:off x="0" y="0"/>
            <a:ext cx="91416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7" name="Google Shape;527;p48"/>
          <p:cNvSpPr/>
          <p:nvPr/>
        </p:nvSpPr>
        <p:spPr>
          <a:xfrm>
            <a:off x="0" y="0"/>
            <a:ext cx="9141600" cy="6858000"/>
          </a:xfrm>
          <a:prstGeom prst="rect">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8" name="Google Shape;528;p48"/>
          <p:cNvSpPr/>
          <p:nvPr/>
        </p:nvSpPr>
        <p:spPr>
          <a:xfrm>
            <a:off x="1143" y="0"/>
            <a:ext cx="91416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29" name="Google Shape;529;p48"/>
          <p:cNvPicPr preferRelativeResize="0"/>
          <p:nvPr/>
        </p:nvPicPr>
        <p:blipFill rotWithShape="1">
          <a:blip r:embed="rId3">
            <a:alphaModFix amt="40000"/>
          </a:blip>
          <a:srcRect b="0" l="0" r="0" t="0"/>
          <a:stretch/>
        </p:blipFill>
        <p:spPr>
          <a:xfrm>
            <a:off x="4060" y="0"/>
            <a:ext cx="9135880" cy="6857999"/>
          </a:xfrm>
          <a:prstGeom prst="rect">
            <a:avLst/>
          </a:prstGeom>
          <a:noFill/>
          <a:ln>
            <a:noFill/>
          </a:ln>
        </p:spPr>
      </p:pic>
      <p:pic>
        <p:nvPicPr>
          <p:cNvPr id="530" name="Google Shape;530;p48"/>
          <p:cNvPicPr preferRelativeResize="0"/>
          <p:nvPr/>
        </p:nvPicPr>
        <p:blipFill rotWithShape="1">
          <a:blip r:embed="rId4">
            <a:alphaModFix amt="60000"/>
          </a:blip>
          <a:srcRect b="0" l="0" r="20992" t="0"/>
          <a:stretch/>
        </p:blipFill>
        <p:spPr>
          <a:xfrm>
            <a:off x="20" y="10"/>
            <a:ext cx="3047821" cy="6857990"/>
          </a:xfrm>
          <a:prstGeom prst="rect">
            <a:avLst/>
          </a:prstGeom>
          <a:noFill/>
          <a:ln>
            <a:noFill/>
          </a:ln>
        </p:spPr>
      </p:pic>
      <p:pic>
        <p:nvPicPr>
          <p:cNvPr id="531" name="Google Shape;531;p48"/>
          <p:cNvPicPr preferRelativeResize="0"/>
          <p:nvPr/>
        </p:nvPicPr>
        <p:blipFill rotWithShape="1">
          <a:blip r:embed="rId5">
            <a:alphaModFix amt="60000"/>
          </a:blip>
          <a:srcRect b="0" l="0" r="20992" t="0"/>
          <a:stretch/>
        </p:blipFill>
        <p:spPr>
          <a:xfrm>
            <a:off x="3048318" y="10"/>
            <a:ext cx="3047841" cy="6857990"/>
          </a:xfrm>
          <a:prstGeom prst="rect">
            <a:avLst/>
          </a:prstGeom>
          <a:noFill/>
          <a:ln>
            <a:noFill/>
          </a:ln>
        </p:spPr>
      </p:pic>
      <p:pic>
        <p:nvPicPr>
          <p:cNvPr id="532" name="Google Shape;532;p48"/>
          <p:cNvPicPr preferRelativeResize="0"/>
          <p:nvPr/>
        </p:nvPicPr>
        <p:blipFill rotWithShape="1">
          <a:blip r:embed="rId6">
            <a:alphaModFix amt="60000"/>
          </a:blip>
          <a:srcRect b="0" l="19578" r="1412" t="0"/>
          <a:stretch/>
        </p:blipFill>
        <p:spPr>
          <a:xfrm>
            <a:off x="6096159" y="10"/>
            <a:ext cx="3047841" cy="6857990"/>
          </a:xfrm>
          <a:prstGeom prst="rect">
            <a:avLst/>
          </a:prstGeom>
          <a:noFill/>
          <a:ln>
            <a:noFill/>
          </a:ln>
        </p:spPr>
      </p:pic>
      <p:sp>
        <p:nvSpPr>
          <p:cNvPr id="533" name="Google Shape;533;p48"/>
          <p:cNvSpPr txBox="1"/>
          <p:nvPr>
            <p:ph type="title"/>
          </p:nvPr>
        </p:nvSpPr>
        <p:spPr>
          <a:xfrm>
            <a:off x="893973" y="4955022"/>
            <a:ext cx="7351500" cy="113820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rgbClr val="FFFFFF"/>
              </a:buClr>
              <a:buSzPts val="4200"/>
              <a:buFont typeface="Calibri"/>
              <a:buNone/>
            </a:pPr>
            <a:r>
              <a:rPr lang="en-CA" sz="4200">
                <a:solidFill>
                  <a:srgbClr val="FFFFFF"/>
                </a:solidFill>
              </a:rPr>
              <a:t>Red Cliff, WI. Birth-Work</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8" name="Shape 538"/>
        <p:cNvGrpSpPr/>
        <p:nvPr/>
      </p:nvGrpSpPr>
      <p:grpSpPr>
        <a:xfrm>
          <a:off x="0" y="0"/>
          <a:ext cx="0" cy="0"/>
          <a:chOff x="0" y="0"/>
          <a:chExt cx="0" cy="0"/>
        </a:xfrm>
      </p:grpSpPr>
      <p:sp>
        <p:nvSpPr>
          <p:cNvPr id="539" name="Google Shape;539;p52"/>
          <p:cNvSpPr/>
          <p:nvPr/>
        </p:nvSpPr>
        <p:spPr>
          <a:xfrm>
            <a:off x="0" y="0"/>
            <a:ext cx="9141600" cy="6858000"/>
          </a:xfrm>
          <a:prstGeom prst="rect">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540" name="Google Shape;540;p52"/>
          <p:cNvGrpSpPr/>
          <p:nvPr/>
        </p:nvGrpSpPr>
        <p:grpSpPr>
          <a:xfrm>
            <a:off x="-247255" y="-59376"/>
            <a:ext cx="9386888" cy="6923799"/>
            <a:chOff x="-329674" y="-51881"/>
            <a:chExt cx="12515851" cy="6923799"/>
          </a:xfrm>
        </p:grpSpPr>
        <p:sp>
          <p:nvSpPr>
            <p:cNvPr id="541" name="Google Shape;541;p52"/>
            <p:cNvSpPr/>
            <p:nvPr/>
          </p:nvSpPr>
          <p:spPr>
            <a:xfrm>
              <a:off x="-329674" y="1298404"/>
              <a:ext cx="9702801" cy="5573511"/>
            </a:xfrm>
            <a:custGeom>
              <a:rect b="b" l="l" r="r" t="t"/>
              <a:pathLst>
                <a:path extrusionOk="0" h="1169" w="2038">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cap="flat" cmpd="sng" w="9525">
              <a:solidFill>
                <a:schemeClr val="lt1">
                  <a:alpha val="34117"/>
                </a:schemeClr>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2" name="Google Shape;542;p52"/>
            <p:cNvSpPr/>
            <p:nvPr/>
          </p:nvSpPr>
          <p:spPr>
            <a:xfrm>
              <a:off x="670451" y="2018236"/>
              <a:ext cx="7373937" cy="4848891"/>
            </a:xfrm>
            <a:custGeom>
              <a:rect b="b" l="l" r="r" t="t"/>
              <a:pathLst>
                <a:path extrusionOk="0" h="1017" w="1549">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cap="flat" cmpd="sng" w="9525">
              <a:solidFill>
                <a:schemeClr val="lt1">
                  <a:alpha val="34117"/>
                </a:schemeClr>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3" name="Google Shape;543;p52"/>
            <p:cNvSpPr/>
            <p:nvPr/>
          </p:nvSpPr>
          <p:spPr>
            <a:xfrm>
              <a:off x="251351" y="1788400"/>
              <a:ext cx="8035927" cy="5083517"/>
            </a:xfrm>
            <a:custGeom>
              <a:rect b="b" l="l" r="r" t="t"/>
              <a:pathLst>
                <a:path extrusionOk="0" h="1066" w="1688">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cap="flat" cmpd="sng" w="9525">
              <a:solidFill>
                <a:schemeClr val="lt1">
                  <a:alpha val="34117"/>
                </a:schemeClr>
              </a:solidFill>
              <a:prstDash val="dash"/>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4" name="Google Shape;544;p52"/>
            <p:cNvSpPr/>
            <p:nvPr/>
          </p:nvSpPr>
          <p:spPr>
            <a:xfrm>
              <a:off x="-1061" y="549842"/>
              <a:ext cx="10334628" cy="6322076"/>
            </a:xfrm>
            <a:custGeom>
              <a:rect b="b" l="l" r="r" t="t"/>
              <a:pathLst>
                <a:path extrusionOk="0" h="1326" w="2171">
                  <a:moveTo>
                    <a:pt x="1873" y="1326"/>
                  </a:moveTo>
                  <a:cubicBezTo>
                    <a:pt x="2171" y="1045"/>
                    <a:pt x="1825" y="678"/>
                    <a:pt x="1609" y="473"/>
                  </a:cubicBezTo>
                  <a:cubicBezTo>
                    <a:pt x="1406" y="281"/>
                    <a:pt x="1159" y="116"/>
                    <a:pt x="880" y="63"/>
                  </a:cubicBezTo>
                  <a:cubicBezTo>
                    <a:pt x="545" y="0"/>
                    <a:pt x="214" y="161"/>
                    <a:pt x="0" y="423"/>
                  </a:cubicBezTo>
                </a:path>
              </a:pathLst>
            </a:custGeom>
            <a:noFill/>
            <a:ln cap="flat" cmpd="sng" w="9525">
              <a:solidFill>
                <a:schemeClr val="lt1">
                  <a:alpha val="34117"/>
                </a:schemeClr>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5" name="Google Shape;545;p52"/>
            <p:cNvSpPr/>
            <p:nvPr/>
          </p:nvSpPr>
          <p:spPr>
            <a:xfrm>
              <a:off x="3701" y="6186246"/>
              <a:ext cx="504825" cy="681527"/>
            </a:xfrm>
            <a:custGeom>
              <a:rect b="b" l="l" r="r" t="t"/>
              <a:pathLst>
                <a:path extrusionOk="0" h="143" w="106">
                  <a:moveTo>
                    <a:pt x="0" y="0"/>
                  </a:moveTo>
                  <a:cubicBezTo>
                    <a:pt x="35" y="54"/>
                    <a:pt x="70" y="101"/>
                    <a:pt x="106" y="143"/>
                  </a:cubicBezTo>
                </a:path>
              </a:pathLst>
            </a:custGeom>
            <a:noFill/>
            <a:ln cap="flat" cmpd="sng" w="9525">
              <a:solidFill>
                <a:schemeClr val="lt1">
                  <a:alpha val="34117"/>
                </a:schemeClr>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6" name="Google Shape;546;p52"/>
            <p:cNvSpPr/>
            <p:nvPr/>
          </p:nvSpPr>
          <p:spPr>
            <a:xfrm>
              <a:off x="-1061" y="-51881"/>
              <a:ext cx="11091860" cy="6923797"/>
            </a:xfrm>
            <a:custGeom>
              <a:rect b="b" l="l" r="r" t="t"/>
              <a:pathLst>
                <a:path extrusionOk="0" h="1452" w="2330">
                  <a:moveTo>
                    <a:pt x="2046" y="1452"/>
                  </a:moveTo>
                  <a:cubicBezTo>
                    <a:pt x="2330" y="1153"/>
                    <a:pt x="2049" y="821"/>
                    <a:pt x="1813" y="601"/>
                  </a:cubicBezTo>
                  <a:cubicBezTo>
                    <a:pt x="1569" y="375"/>
                    <a:pt x="1282" y="179"/>
                    <a:pt x="956" y="97"/>
                  </a:cubicBezTo>
                  <a:cubicBezTo>
                    <a:pt x="572" y="0"/>
                    <a:pt x="292" y="101"/>
                    <a:pt x="0" y="366"/>
                  </a:cubicBezTo>
                </a:path>
              </a:pathLst>
            </a:custGeom>
            <a:noFill/>
            <a:ln cap="flat" cmpd="sng" w="9525">
              <a:solidFill>
                <a:schemeClr val="lt1">
                  <a:alpha val="34117"/>
                </a:schemeClr>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7" name="Google Shape;547;p52"/>
            <p:cNvSpPr/>
            <p:nvPr/>
          </p:nvSpPr>
          <p:spPr>
            <a:xfrm>
              <a:off x="5426601" y="5579"/>
              <a:ext cx="5788026" cy="6847185"/>
            </a:xfrm>
            <a:custGeom>
              <a:rect b="b" l="l" r="r" t="t"/>
              <a:pathLst>
                <a:path extrusionOk="0" h="1436" w="1216">
                  <a:moveTo>
                    <a:pt x="1094" y="1436"/>
                  </a:moveTo>
                  <a:cubicBezTo>
                    <a:pt x="1216" y="1114"/>
                    <a:pt x="904" y="770"/>
                    <a:pt x="709" y="551"/>
                  </a:cubicBezTo>
                  <a:cubicBezTo>
                    <a:pt x="509" y="327"/>
                    <a:pt x="274" y="127"/>
                    <a:pt x="0" y="0"/>
                  </a:cubicBezTo>
                </a:path>
              </a:pathLst>
            </a:custGeom>
            <a:noFill/>
            <a:ln cap="flat" cmpd="sng" w="9525">
              <a:solidFill>
                <a:schemeClr val="lt1">
                  <a:alpha val="34117"/>
                </a:schemeClr>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8" name="Google Shape;548;p52"/>
            <p:cNvSpPr/>
            <p:nvPr/>
          </p:nvSpPr>
          <p:spPr>
            <a:xfrm>
              <a:off x="-1061" y="5579"/>
              <a:ext cx="1057275" cy="614491"/>
            </a:xfrm>
            <a:custGeom>
              <a:rect b="b" l="l" r="r" t="t"/>
              <a:pathLst>
                <a:path extrusionOk="0" h="129" w="222">
                  <a:moveTo>
                    <a:pt x="222" y="0"/>
                  </a:moveTo>
                  <a:cubicBezTo>
                    <a:pt x="152" y="35"/>
                    <a:pt x="76" y="78"/>
                    <a:pt x="0" y="129"/>
                  </a:cubicBezTo>
                </a:path>
              </a:pathLst>
            </a:custGeom>
            <a:noFill/>
            <a:ln cap="flat" cmpd="sng" w="9525">
              <a:solidFill>
                <a:schemeClr val="lt1">
                  <a:alpha val="34117"/>
                </a:schemeClr>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9" name="Google Shape;549;p52"/>
            <p:cNvSpPr/>
            <p:nvPr/>
          </p:nvSpPr>
          <p:spPr>
            <a:xfrm>
              <a:off x="5821889" y="5579"/>
              <a:ext cx="5587999" cy="6866338"/>
            </a:xfrm>
            <a:custGeom>
              <a:rect b="b" l="l" r="r" t="t"/>
              <a:pathLst>
                <a:path extrusionOk="0" h="1440" w="1174">
                  <a:moveTo>
                    <a:pt x="1067" y="1440"/>
                  </a:moveTo>
                  <a:cubicBezTo>
                    <a:pt x="1174" y="1124"/>
                    <a:pt x="887" y="797"/>
                    <a:pt x="698" y="577"/>
                  </a:cubicBezTo>
                  <a:cubicBezTo>
                    <a:pt x="500" y="348"/>
                    <a:pt x="270" y="141"/>
                    <a:pt x="0" y="0"/>
                  </a:cubicBezTo>
                </a:path>
              </a:pathLst>
            </a:custGeom>
            <a:noFill/>
            <a:ln cap="flat" cmpd="sng" w="9525">
              <a:solidFill>
                <a:schemeClr val="lt1">
                  <a:alpha val="34117"/>
                </a:schemeClr>
              </a:solidFill>
              <a:prstDash val="dash"/>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0" name="Google Shape;550;p52"/>
            <p:cNvSpPr/>
            <p:nvPr/>
          </p:nvSpPr>
          <p:spPr>
            <a:xfrm>
              <a:off x="3701" y="790"/>
              <a:ext cx="595313" cy="352734"/>
            </a:xfrm>
            <a:custGeom>
              <a:rect b="b" l="l" r="r" t="t"/>
              <a:pathLst>
                <a:path extrusionOk="0" h="74" w="125">
                  <a:moveTo>
                    <a:pt x="125" y="0"/>
                  </a:moveTo>
                  <a:cubicBezTo>
                    <a:pt x="85" y="22"/>
                    <a:pt x="43" y="47"/>
                    <a:pt x="0" y="74"/>
                  </a:cubicBezTo>
                </a:path>
              </a:pathLst>
            </a:custGeom>
            <a:noFill/>
            <a:ln cap="flat" cmpd="sng" w="9525">
              <a:solidFill>
                <a:schemeClr val="lt1">
                  <a:alpha val="34117"/>
                </a:schemeClr>
              </a:solidFill>
              <a:prstDash val="dash"/>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1" name="Google Shape;551;p52"/>
            <p:cNvSpPr/>
            <p:nvPr/>
          </p:nvSpPr>
          <p:spPr>
            <a:xfrm>
              <a:off x="6012389" y="5579"/>
              <a:ext cx="5497514" cy="6866338"/>
            </a:xfrm>
            <a:custGeom>
              <a:rect b="b" l="l" r="r" t="t"/>
              <a:pathLst>
                <a:path extrusionOk="0" h="1440" w="1155">
                  <a:moveTo>
                    <a:pt x="1056" y="1440"/>
                  </a:moveTo>
                  <a:cubicBezTo>
                    <a:pt x="1155" y="1123"/>
                    <a:pt x="875" y="801"/>
                    <a:pt x="686" y="580"/>
                  </a:cubicBezTo>
                  <a:cubicBezTo>
                    <a:pt x="491" y="352"/>
                    <a:pt x="264" y="145"/>
                    <a:pt x="0" y="0"/>
                  </a:cubicBezTo>
                </a:path>
              </a:pathLst>
            </a:custGeom>
            <a:noFill/>
            <a:ln cap="flat" cmpd="sng" w="12700">
              <a:solidFill>
                <a:schemeClr val="lt1">
                  <a:alpha val="34117"/>
                </a:schemeClr>
              </a:solidFill>
              <a:prstDash val="dashDot"/>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2" name="Google Shape;552;p52"/>
            <p:cNvSpPr/>
            <p:nvPr/>
          </p:nvSpPr>
          <p:spPr>
            <a:xfrm>
              <a:off x="-1061" y="5579"/>
              <a:ext cx="357188" cy="213875"/>
            </a:xfrm>
            <a:custGeom>
              <a:rect b="b" l="l" r="r" t="t"/>
              <a:pathLst>
                <a:path extrusionOk="0" h="45" w="75">
                  <a:moveTo>
                    <a:pt x="75" y="0"/>
                  </a:moveTo>
                  <a:cubicBezTo>
                    <a:pt x="50" y="14"/>
                    <a:pt x="25" y="29"/>
                    <a:pt x="0" y="45"/>
                  </a:cubicBezTo>
                </a:path>
              </a:pathLst>
            </a:custGeom>
            <a:noFill/>
            <a:ln cap="flat" cmpd="sng" w="12700">
              <a:solidFill>
                <a:schemeClr val="lt1">
                  <a:alpha val="34117"/>
                </a:schemeClr>
              </a:solidFill>
              <a:prstDash val="dashDot"/>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3" name="Google Shape;553;p52"/>
            <p:cNvSpPr/>
            <p:nvPr/>
          </p:nvSpPr>
          <p:spPr>
            <a:xfrm>
              <a:off x="6210826" y="790"/>
              <a:ext cx="5522914" cy="6871128"/>
            </a:xfrm>
            <a:custGeom>
              <a:rect b="b" l="l" r="r" t="t"/>
              <a:pathLst>
                <a:path extrusionOk="0" h="1441" w="1160">
                  <a:moveTo>
                    <a:pt x="1053" y="1441"/>
                  </a:moveTo>
                  <a:cubicBezTo>
                    <a:pt x="1160" y="1129"/>
                    <a:pt x="892" y="817"/>
                    <a:pt x="705" y="599"/>
                  </a:cubicBezTo>
                  <a:cubicBezTo>
                    <a:pt x="503" y="365"/>
                    <a:pt x="270" y="152"/>
                    <a:pt x="0" y="0"/>
                  </a:cubicBezTo>
                </a:path>
              </a:pathLst>
            </a:custGeom>
            <a:noFill/>
            <a:ln cap="flat" cmpd="sng" w="9525">
              <a:solidFill>
                <a:schemeClr val="lt1">
                  <a:alpha val="34117"/>
                </a:schemeClr>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4" name="Google Shape;554;p52"/>
            <p:cNvSpPr/>
            <p:nvPr/>
          </p:nvSpPr>
          <p:spPr>
            <a:xfrm>
              <a:off x="6463239" y="5579"/>
              <a:ext cx="5413376" cy="6866338"/>
            </a:xfrm>
            <a:custGeom>
              <a:rect b="b" l="l" r="r" t="t"/>
              <a:pathLst>
                <a:path extrusionOk="0" h="1440" w="1137">
                  <a:moveTo>
                    <a:pt x="1040" y="1440"/>
                  </a:moveTo>
                  <a:cubicBezTo>
                    <a:pt x="1137" y="1131"/>
                    <a:pt x="883" y="828"/>
                    <a:pt x="698" y="611"/>
                  </a:cubicBezTo>
                  <a:cubicBezTo>
                    <a:pt x="498" y="375"/>
                    <a:pt x="268" y="159"/>
                    <a:pt x="0" y="0"/>
                  </a:cubicBezTo>
                </a:path>
              </a:pathLst>
            </a:custGeom>
            <a:noFill/>
            <a:ln cap="flat" cmpd="sng" w="9525">
              <a:solidFill>
                <a:schemeClr val="lt1">
                  <a:alpha val="34117"/>
                </a:schemeClr>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5" name="Google Shape;555;p52"/>
            <p:cNvSpPr/>
            <p:nvPr/>
          </p:nvSpPr>
          <p:spPr>
            <a:xfrm>
              <a:off x="6877576" y="5579"/>
              <a:ext cx="5037138" cy="6861551"/>
            </a:xfrm>
            <a:custGeom>
              <a:rect b="b" l="l" r="r" t="t"/>
              <a:pathLst>
                <a:path extrusionOk="0" h="1439" w="1058">
                  <a:moveTo>
                    <a:pt x="1011" y="1439"/>
                  </a:moveTo>
                  <a:cubicBezTo>
                    <a:pt x="1058" y="1131"/>
                    <a:pt x="825" y="841"/>
                    <a:pt x="648" y="617"/>
                  </a:cubicBezTo>
                  <a:cubicBezTo>
                    <a:pt x="462" y="383"/>
                    <a:pt x="248" y="168"/>
                    <a:pt x="0" y="0"/>
                  </a:cubicBezTo>
                </a:path>
              </a:pathLst>
            </a:custGeom>
            <a:noFill/>
            <a:ln cap="flat" cmpd="sng" w="9525">
              <a:solidFill>
                <a:schemeClr val="lt1">
                  <a:alpha val="34117"/>
                </a:schemeClr>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6" name="Google Shape;556;p52"/>
            <p:cNvSpPr/>
            <p:nvPr/>
          </p:nvSpPr>
          <p:spPr>
            <a:xfrm>
              <a:off x="8768289" y="5579"/>
              <a:ext cx="3417888" cy="2742066"/>
            </a:xfrm>
            <a:custGeom>
              <a:rect b="b" l="l" r="r" t="t"/>
              <a:pathLst>
                <a:path extrusionOk="0" h="575" w="718">
                  <a:moveTo>
                    <a:pt x="718" y="575"/>
                  </a:moveTo>
                  <a:cubicBezTo>
                    <a:pt x="500" y="360"/>
                    <a:pt x="260" y="163"/>
                    <a:pt x="0" y="0"/>
                  </a:cubicBezTo>
                </a:path>
              </a:pathLst>
            </a:custGeom>
            <a:noFill/>
            <a:ln cap="flat" cmpd="sng" w="9525">
              <a:solidFill>
                <a:schemeClr val="lt1">
                  <a:alpha val="34117"/>
                </a:schemeClr>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7" name="Google Shape;557;p52"/>
            <p:cNvSpPr/>
            <p:nvPr/>
          </p:nvSpPr>
          <p:spPr>
            <a:xfrm>
              <a:off x="9235014" y="10367"/>
              <a:ext cx="2951163" cy="2555325"/>
            </a:xfrm>
            <a:custGeom>
              <a:rect b="b" l="l" r="r" t="t"/>
              <a:pathLst>
                <a:path extrusionOk="0" h="536" w="620">
                  <a:moveTo>
                    <a:pt x="620" y="536"/>
                  </a:moveTo>
                  <a:cubicBezTo>
                    <a:pt x="404" y="314"/>
                    <a:pt x="196" y="138"/>
                    <a:pt x="0" y="0"/>
                  </a:cubicBezTo>
                </a:path>
              </a:pathLst>
            </a:custGeom>
            <a:noFill/>
            <a:ln cap="flat" cmpd="sng" w="9525">
              <a:solidFill>
                <a:schemeClr val="lt1">
                  <a:alpha val="34117"/>
                </a:schemeClr>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8" name="Google Shape;558;p52"/>
            <p:cNvSpPr/>
            <p:nvPr/>
          </p:nvSpPr>
          <p:spPr>
            <a:xfrm>
              <a:off x="10020826" y="5579"/>
              <a:ext cx="2165350" cy="1358265"/>
            </a:xfrm>
            <a:custGeom>
              <a:rect b="b" l="l" r="r" t="t"/>
              <a:pathLst>
                <a:path extrusionOk="0" h="285" w="455">
                  <a:moveTo>
                    <a:pt x="0" y="0"/>
                  </a:moveTo>
                  <a:cubicBezTo>
                    <a:pt x="153" y="85"/>
                    <a:pt x="308" y="180"/>
                    <a:pt x="455" y="285"/>
                  </a:cubicBezTo>
                </a:path>
              </a:pathLst>
            </a:custGeom>
            <a:noFill/>
            <a:ln cap="flat" cmpd="sng" w="9525">
              <a:solidFill>
                <a:schemeClr val="lt1">
                  <a:alpha val="34117"/>
                </a:schemeClr>
              </a:solidFill>
              <a:prstDash val="dash"/>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9" name="Google Shape;559;p52"/>
            <p:cNvSpPr/>
            <p:nvPr/>
          </p:nvSpPr>
          <p:spPr>
            <a:xfrm>
              <a:off x="11290826" y="5579"/>
              <a:ext cx="895350" cy="534687"/>
            </a:xfrm>
            <a:custGeom>
              <a:rect b="b" l="l" r="r" t="t"/>
              <a:pathLst>
                <a:path extrusionOk="0" h="112" w="188">
                  <a:moveTo>
                    <a:pt x="0" y="0"/>
                  </a:moveTo>
                  <a:cubicBezTo>
                    <a:pt x="63" y="36"/>
                    <a:pt x="126" y="73"/>
                    <a:pt x="188" y="112"/>
                  </a:cubicBezTo>
                </a:path>
              </a:pathLst>
            </a:custGeom>
            <a:noFill/>
            <a:ln cap="flat" cmpd="sng" w="9525">
              <a:solidFill>
                <a:schemeClr val="lt1">
                  <a:alpha val="34117"/>
                </a:schemeClr>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560" name="Google Shape;560;p52"/>
          <p:cNvPicPr preferRelativeResize="0"/>
          <p:nvPr>
            <p:ph idx="1" type="body"/>
          </p:nvPr>
        </p:nvPicPr>
        <p:blipFill rotWithShape="1">
          <a:blip r:embed="rId3">
            <a:alphaModFix/>
          </a:blip>
          <a:srcRect b="10773" l="0" r="0" t="6146"/>
          <a:stretch/>
        </p:blipFill>
        <p:spPr>
          <a:xfrm>
            <a:off x="20" y="10"/>
            <a:ext cx="9141600" cy="5696100"/>
          </a:xfrm>
          <a:prstGeom prst="rect">
            <a:avLst/>
          </a:prstGeom>
          <a:noFill/>
          <a:ln>
            <a:noFill/>
          </a:ln>
        </p:spPr>
      </p:pic>
      <p:sp>
        <p:nvSpPr>
          <p:cNvPr id="561" name="Google Shape;561;p52"/>
          <p:cNvSpPr txBox="1"/>
          <p:nvPr>
            <p:ph type="title"/>
          </p:nvPr>
        </p:nvSpPr>
        <p:spPr>
          <a:xfrm>
            <a:off x="1035558" y="5522936"/>
            <a:ext cx="7077600" cy="786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Font typeface="Calibri"/>
              <a:buNone/>
            </a:pPr>
            <a:r>
              <a:rPr lang="en-CA" sz="2800">
                <a:solidFill>
                  <a:schemeClr val="lt1"/>
                </a:solidFill>
              </a:rPr>
              <a:t>Birth Teachings Presentation at Maternal Health Conference – White Earth, MN</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566" name="Shape 566"/>
        <p:cNvGrpSpPr/>
        <p:nvPr/>
      </p:nvGrpSpPr>
      <p:grpSpPr>
        <a:xfrm>
          <a:off x="0" y="0"/>
          <a:ext cx="0" cy="0"/>
          <a:chOff x="0" y="0"/>
          <a:chExt cx="0" cy="0"/>
        </a:xfrm>
      </p:grpSpPr>
      <p:sp>
        <p:nvSpPr>
          <p:cNvPr id="567" name="Google Shape;567;p53"/>
          <p:cNvSpPr/>
          <p:nvPr/>
        </p:nvSpPr>
        <p:spPr>
          <a:xfrm>
            <a:off x="659656" y="0"/>
            <a:ext cx="7824687" cy="6858000"/>
          </a:xfrm>
          <a:custGeom>
            <a:rect b="b" l="l" r="r" t="t"/>
            <a:pathLst>
              <a:path extrusionOk="0" h="6858000" w="10432916">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8" name="Google Shape;568;p53"/>
          <p:cNvSpPr/>
          <p:nvPr/>
        </p:nvSpPr>
        <p:spPr>
          <a:xfrm>
            <a:off x="851206" y="0"/>
            <a:ext cx="7441587" cy="6858000"/>
          </a:xfrm>
          <a:custGeom>
            <a:rect b="b" l="l" r="r" t="t"/>
            <a:pathLst>
              <a:path extrusionOk="0" h="6858000" w="9922116">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9" name="Google Shape;569;p53"/>
          <p:cNvSpPr txBox="1"/>
          <p:nvPr>
            <p:ph type="title"/>
          </p:nvPr>
        </p:nvSpPr>
        <p:spPr>
          <a:xfrm>
            <a:off x="1733360" y="365760"/>
            <a:ext cx="5677200" cy="1288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D99593"/>
              </a:buClr>
              <a:buSzPts val="4400"/>
              <a:buFont typeface="Calibri"/>
              <a:buNone/>
            </a:pPr>
            <a:r>
              <a:rPr b="1" lang="en-CA">
                <a:solidFill>
                  <a:srgbClr val="D99593"/>
                </a:solidFill>
              </a:rPr>
              <a:t>Modern Day Prophecy</a:t>
            </a:r>
            <a:endParaRPr b="1">
              <a:solidFill>
                <a:srgbClr val="D99593"/>
              </a:solidFill>
            </a:endParaRPr>
          </a:p>
        </p:txBody>
      </p:sp>
      <p:sp>
        <p:nvSpPr>
          <p:cNvPr id="570" name="Google Shape;570;p53"/>
          <p:cNvSpPr txBox="1"/>
          <p:nvPr>
            <p:ph idx="1" type="body"/>
          </p:nvPr>
        </p:nvSpPr>
        <p:spPr>
          <a:xfrm>
            <a:off x="1624176" y="2428452"/>
            <a:ext cx="5895600" cy="4024800"/>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00000"/>
              </a:lnSpc>
              <a:spcBef>
                <a:spcPts val="0"/>
              </a:spcBef>
              <a:spcAft>
                <a:spcPts val="0"/>
              </a:spcAft>
              <a:buClr>
                <a:schemeClr val="lt1"/>
              </a:buClr>
              <a:buSzPts val="2100"/>
              <a:buChar char="•"/>
            </a:pPr>
            <a:r>
              <a:rPr lang="en-CA" sz="2100"/>
              <a:t>In 1990, a leading elder in our lodge fasted, and came with a message about return of Traditional Birthing.</a:t>
            </a:r>
            <a:endParaRPr/>
          </a:p>
          <a:p>
            <a:pPr indent="-209550" lvl="0" marL="342900" rtl="0" algn="l">
              <a:lnSpc>
                <a:spcPct val="100000"/>
              </a:lnSpc>
              <a:spcBef>
                <a:spcPts val="420"/>
              </a:spcBef>
              <a:spcAft>
                <a:spcPts val="0"/>
              </a:spcAft>
              <a:buClr>
                <a:schemeClr val="lt1"/>
              </a:buClr>
              <a:buSzPts val="2100"/>
              <a:buNone/>
            </a:pPr>
            <a:r>
              <a:t/>
            </a:r>
            <a:endParaRPr sz="2100"/>
          </a:p>
          <a:p>
            <a:pPr indent="-342900" lvl="0" marL="342900" rtl="0" algn="l">
              <a:lnSpc>
                <a:spcPct val="100000"/>
              </a:lnSpc>
              <a:spcBef>
                <a:spcPts val="420"/>
              </a:spcBef>
              <a:spcAft>
                <a:spcPts val="0"/>
              </a:spcAft>
              <a:buClr>
                <a:schemeClr val="lt1"/>
              </a:buClr>
              <a:buSzPts val="2100"/>
              <a:buChar char="•"/>
            </a:pPr>
            <a:r>
              <a:rPr lang="en-CA" sz="2100"/>
              <a:t>“Twins,Niizhoodewag would come to the Lodge, bringing birthing back to the Anishinabeg”.</a:t>
            </a:r>
            <a:endParaRPr/>
          </a:p>
          <a:p>
            <a:pPr indent="-209550" lvl="0" marL="342900" rtl="0" algn="l">
              <a:lnSpc>
                <a:spcPct val="100000"/>
              </a:lnSpc>
              <a:spcBef>
                <a:spcPts val="420"/>
              </a:spcBef>
              <a:spcAft>
                <a:spcPts val="0"/>
              </a:spcAft>
              <a:buClr>
                <a:schemeClr val="lt1"/>
              </a:buClr>
              <a:buSzPts val="2100"/>
              <a:buNone/>
            </a:pPr>
            <a:r>
              <a:t/>
            </a:r>
            <a:endParaRPr sz="2100"/>
          </a:p>
          <a:p>
            <a:pPr indent="-342900" lvl="0" marL="342900" rtl="0" algn="l">
              <a:lnSpc>
                <a:spcPct val="100000"/>
              </a:lnSpc>
              <a:spcBef>
                <a:spcPts val="420"/>
              </a:spcBef>
              <a:spcAft>
                <a:spcPts val="0"/>
              </a:spcAft>
              <a:buClr>
                <a:schemeClr val="lt1"/>
              </a:buClr>
              <a:buSzPts val="2100"/>
              <a:buChar char="•"/>
            </a:pPr>
            <a:r>
              <a:rPr lang="en-CA" sz="2100"/>
              <a:t>Birthing is encouraged by the Grandmothers. They met and shared all the teachings that they could remember.</a:t>
            </a:r>
            <a:endParaRPr/>
          </a:p>
          <a:p>
            <a:pPr indent="-209550" lvl="0" marL="342900" rtl="0" algn="l">
              <a:lnSpc>
                <a:spcPct val="100000"/>
              </a:lnSpc>
              <a:spcBef>
                <a:spcPts val="420"/>
              </a:spcBef>
              <a:spcAft>
                <a:spcPts val="0"/>
              </a:spcAft>
              <a:buClr>
                <a:schemeClr val="lt1"/>
              </a:buClr>
              <a:buSzPts val="2100"/>
              <a:buNone/>
            </a:pPr>
            <a:r>
              <a:t/>
            </a:r>
            <a:endParaRPr sz="21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5" name="Shape 575"/>
        <p:cNvGrpSpPr/>
        <p:nvPr/>
      </p:nvGrpSpPr>
      <p:grpSpPr>
        <a:xfrm>
          <a:off x="0" y="0"/>
          <a:ext cx="0" cy="0"/>
          <a:chOff x="0" y="0"/>
          <a:chExt cx="0" cy="0"/>
        </a:xfrm>
      </p:grpSpPr>
      <p:sp>
        <p:nvSpPr>
          <p:cNvPr id="576" name="Google Shape;576;p54"/>
          <p:cNvSpPr/>
          <p:nvPr/>
        </p:nvSpPr>
        <p:spPr>
          <a:xfrm>
            <a:off x="245659" y="4572000"/>
            <a:ext cx="5293800" cy="1964400"/>
          </a:xfrm>
          <a:prstGeom prst="rect">
            <a:avLst/>
          </a:prstGeom>
          <a:solidFill>
            <a:srgbClr val="43655B">
              <a:alpha val="9411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77" name="Google Shape;577;p54"/>
          <p:cNvSpPr txBox="1"/>
          <p:nvPr>
            <p:ph type="title"/>
          </p:nvPr>
        </p:nvSpPr>
        <p:spPr>
          <a:xfrm>
            <a:off x="393192" y="4767072"/>
            <a:ext cx="4945500" cy="162510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FFFFFF"/>
              </a:buClr>
              <a:buSzPts val="2100"/>
              <a:buFont typeface="Calibri"/>
              <a:buNone/>
            </a:pPr>
            <a:r>
              <a:rPr lang="en-CA" sz="2100">
                <a:solidFill>
                  <a:srgbClr val="FFFFFF"/>
                </a:solidFill>
              </a:rPr>
              <a:t>Niizhoodewag-Twins</a:t>
            </a:r>
            <a:br>
              <a:rPr lang="en-CA" sz="2100">
                <a:solidFill>
                  <a:srgbClr val="FFFFFF"/>
                </a:solidFill>
              </a:rPr>
            </a:br>
            <a:r>
              <a:rPr lang="en-CA" sz="2100">
                <a:solidFill>
                  <a:srgbClr val="FFFFFF"/>
                </a:solidFill>
              </a:rPr>
              <a:t>Charlie and Maddie</a:t>
            </a:r>
            <a:br>
              <a:rPr lang="en-CA" sz="2100">
                <a:solidFill>
                  <a:srgbClr val="FFFFFF"/>
                </a:solidFill>
              </a:rPr>
            </a:br>
            <a:r>
              <a:rPr lang="en-CA" sz="2100">
                <a:solidFill>
                  <a:srgbClr val="FFFFFF"/>
                </a:solidFill>
              </a:rPr>
              <a:t>Born on Peshawbestown reservation, in a birth lodge on the shore of Traverse Bay, on July 12, 2007. They are now 13 yrs. old</a:t>
            </a:r>
            <a:endParaRPr/>
          </a:p>
        </p:txBody>
      </p:sp>
      <p:pic>
        <p:nvPicPr>
          <p:cNvPr descr="dorene and twins.jpg" id="578" name="Google Shape;578;p54"/>
          <p:cNvPicPr preferRelativeResize="0"/>
          <p:nvPr/>
        </p:nvPicPr>
        <p:blipFill rotWithShape="1">
          <a:blip r:embed="rId3">
            <a:alphaModFix/>
          </a:blip>
          <a:srcRect b="0" l="1672" r="1661" t="0"/>
          <a:stretch/>
        </p:blipFill>
        <p:spPr>
          <a:xfrm>
            <a:off x="245660" y="321733"/>
            <a:ext cx="5293730" cy="4107392"/>
          </a:xfrm>
          <a:prstGeom prst="rect">
            <a:avLst/>
          </a:prstGeom>
          <a:noFill/>
          <a:ln>
            <a:noFill/>
          </a:ln>
        </p:spPr>
      </p:pic>
      <p:sp>
        <p:nvSpPr>
          <p:cNvPr id="579" name="Google Shape;579;p54"/>
          <p:cNvSpPr/>
          <p:nvPr/>
        </p:nvSpPr>
        <p:spPr>
          <a:xfrm>
            <a:off x="5650991" y="321732"/>
            <a:ext cx="3251700" cy="62145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80" name="Google Shape;580;p54"/>
          <p:cNvSpPr txBox="1"/>
          <p:nvPr/>
        </p:nvSpPr>
        <p:spPr>
          <a:xfrm>
            <a:off x="6021989" y="917725"/>
            <a:ext cx="2568600" cy="48525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700"/>
              <a:buFont typeface="Arial"/>
              <a:buNone/>
            </a:pPr>
            <a:r>
              <a:rPr b="0" i="0" lang="en-CA" sz="1700" u="none" cap="none" strike="noStrike">
                <a:solidFill>
                  <a:srgbClr val="FFFFFF"/>
                </a:solidFill>
                <a:latin typeface="Calibri"/>
                <a:ea typeface="Calibri"/>
                <a:cs typeface="Calibri"/>
                <a:sym typeface="Calibri"/>
              </a:rPr>
              <a:t>Kris-Bedwayway Banais: </a:t>
            </a:r>
            <a:r>
              <a:rPr b="0" i="1" lang="en-CA" sz="1700" u="none" cap="none" strike="noStrike">
                <a:solidFill>
                  <a:srgbClr val="FFFFFF"/>
                </a:solidFill>
                <a:latin typeface="Calibri"/>
                <a:ea typeface="Calibri"/>
                <a:cs typeface="Calibri"/>
                <a:sym typeface="Calibri"/>
              </a:rPr>
              <a:t>“The birth lodge was full of love: Little boy water drums, my Mide family, my mom and my brother. I was told that people from the community was sitting and listening to the singing and the drum. There were spiritual songs being sung..”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5" name="Shape 585"/>
        <p:cNvGrpSpPr/>
        <p:nvPr/>
      </p:nvGrpSpPr>
      <p:grpSpPr>
        <a:xfrm>
          <a:off x="0" y="0"/>
          <a:ext cx="0" cy="0"/>
          <a:chOff x="0" y="0"/>
          <a:chExt cx="0" cy="0"/>
        </a:xfrm>
      </p:grpSpPr>
      <p:cxnSp>
        <p:nvCxnSpPr>
          <p:cNvPr id="586" name="Google Shape;586;p55"/>
          <p:cNvCxnSpPr/>
          <p:nvPr/>
        </p:nvCxnSpPr>
        <p:spPr>
          <a:xfrm>
            <a:off x="3049266" y="477749"/>
            <a:ext cx="0" cy="3657600"/>
          </a:xfrm>
          <a:prstGeom prst="straightConnector1">
            <a:avLst/>
          </a:prstGeom>
          <a:noFill/>
          <a:ln cap="flat" cmpd="dbl" w="101600">
            <a:solidFill>
              <a:srgbClr val="595959"/>
            </a:solidFill>
            <a:prstDash val="solid"/>
            <a:round/>
            <a:headEnd len="sm" w="sm" type="none"/>
            <a:tailEnd len="sm" w="sm" type="none"/>
          </a:ln>
        </p:spPr>
      </p:cxnSp>
      <p:sp>
        <p:nvSpPr>
          <p:cNvPr id="587" name="Google Shape;587;p55"/>
          <p:cNvSpPr/>
          <p:nvPr/>
        </p:nvSpPr>
        <p:spPr>
          <a:xfrm>
            <a:off x="283551" y="4633546"/>
            <a:ext cx="8579100" cy="1844400"/>
          </a:xfrm>
          <a:prstGeom prst="rect">
            <a:avLst/>
          </a:prstGeom>
          <a:solidFill>
            <a:srgbClr val="404040"/>
          </a:solidFill>
          <a:ln cap="sq" cmpd="thinThick" w="127000">
            <a:solidFill>
              <a:srgbClr val="4040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8" name="Google Shape;588;p55"/>
          <p:cNvSpPr txBox="1"/>
          <p:nvPr>
            <p:ph type="title"/>
          </p:nvPr>
        </p:nvSpPr>
        <p:spPr>
          <a:xfrm>
            <a:off x="395653" y="4756638"/>
            <a:ext cx="8355000" cy="93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1900"/>
              <a:buFont typeface="Calibri"/>
              <a:buNone/>
            </a:pPr>
            <a:r>
              <a:rPr lang="en-CA" sz="1900">
                <a:solidFill>
                  <a:srgbClr val="FFFFFF"/>
                </a:solidFill>
              </a:rPr>
              <a:t>Home birth babies in Dikinaagan - Resurgence of the Dikinaagan</a:t>
            </a:r>
            <a:br>
              <a:rPr lang="en-CA" sz="1900">
                <a:solidFill>
                  <a:srgbClr val="FFFFFF"/>
                </a:solidFill>
              </a:rPr>
            </a:br>
            <a:r>
              <a:rPr lang="en-CA" sz="1900">
                <a:solidFill>
                  <a:srgbClr val="FFFFFF"/>
                </a:solidFill>
              </a:rPr>
              <a:t>Sagkeeng, Manitoba, Mille Lake, MN., Minneapolis, MN., Red Cliff, Wisc., </a:t>
            </a:r>
            <a:br>
              <a:rPr lang="en-CA" sz="1900">
                <a:solidFill>
                  <a:srgbClr val="FFFFFF"/>
                </a:solidFill>
              </a:rPr>
            </a:br>
            <a:r>
              <a:rPr lang="en-CA" sz="1900">
                <a:solidFill>
                  <a:srgbClr val="FFFFFF"/>
                </a:solidFill>
              </a:rPr>
              <a:t>Gun Lake MI., Sturgeon Lake, Saskatchewan, CA,  Saskatoon, Saskatchewan, CA</a:t>
            </a:r>
            <a:endParaRPr/>
          </a:p>
        </p:txBody>
      </p:sp>
      <p:pic>
        <p:nvPicPr>
          <p:cNvPr id="589" name="Google Shape;589;p55"/>
          <p:cNvPicPr preferRelativeResize="0"/>
          <p:nvPr>
            <p:ph idx="1" type="body"/>
          </p:nvPr>
        </p:nvPicPr>
        <p:blipFill rotWithShape="1">
          <a:blip r:embed="rId3">
            <a:alphaModFix/>
          </a:blip>
          <a:srcRect b="0" l="0" r="0" t="0"/>
          <a:stretch/>
        </p:blipFill>
        <p:spPr>
          <a:xfrm>
            <a:off x="400298" y="307731"/>
            <a:ext cx="2248800" cy="3997500"/>
          </a:xfrm>
          <a:prstGeom prst="rect">
            <a:avLst/>
          </a:prstGeom>
          <a:noFill/>
          <a:ln>
            <a:noFill/>
          </a:ln>
        </p:spPr>
      </p:pic>
      <p:pic>
        <p:nvPicPr>
          <p:cNvPr id="590" name="Google Shape;590;p55"/>
          <p:cNvPicPr preferRelativeResize="0"/>
          <p:nvPr/>
        </p:nvPicPr>
        <p:blipFill rotWithShape="1">
          <a:blip r:embed="rId4">
            <a:alphaModFix/>
          </a:blip>
          <a:srcRect b="19791" l="30060" r="9851" t="2704"/>
          <a:stretch/>
        </p:blipFill>
        <p:spPr>
          <a:xfrm>
            <a:off x="3414578" y="307731"/>
            <a:ext cx="2324428" cy="3997637"/>
          </a:xfrm>
          <a:prstGeom prst="rect">
            <a:avLst/>
          </a:prstGeom>
          <a:noFill/>
          <a:ln>
            <a:noFill/>
          </a:ln>
        </p:spPr>
      </p:pic>
      <p:cxnSp>
        <p:nvCxnSpPr>
          <p:cNvPr id="591" name="Google Shape;591;p55"/>
          <p:cNvCxnSpPr/>
          <p:nvPr/>
        </p:nvCxnSpPr>
        <p:spPr>
          <a:xfrm>
            <a:off x="6115050" y="477749"/>
            <a:ext cx="0" cy="3657600"/>
          </a:xfrm>
          <a:prstGeom prst="straightConnector1">
            <a:avLst/>
          </a:prstGeom>
          <a:noFill/>
          <a:ln cap="flat" cmpd="dbl" w="101600">
            <a:solidFill>
              <a:srgbClr val="595959"/>
            </a:solidFill>
            <a:prstDash val="solid"/>
            <a:round/>
            <a:headEnd len="sm" w="sm" type="none"/>
            <a:tailEnd len="sm" w="sm" type="none"/>
          </a:ln>
        </p:spPr>
      </p:cxnSp>
      <p:pic>
        <p:nvPicPr>
          <p:cNvPr id="592" name="Google Shape;592;p55"/>
          <p:cNvPicPr preferRelativeResize="0"/>
          <p:nvPr/>
        </p:nvPicPr>
        <p:blipFill rotWithShape="1">
          <a:blip r:embed="rId5">
            <a:alphaModFix/>
          </a:blip>
          <a:srcRect b="0" l="0" r="0" t="0"/>
          <a:stretch/>
        </p:blipFill>
        <p:spPr>
          <a:xfrm>
            <a:off x="6496926" y="330045"/>
            <a:ext cx="2248670" cy="3997638"/>
          </a:xfrm>
          <a:prstGeom prst="rect">
            <a:avLst/>
          </a:prstGeom>
          <a:noFill/>
          <a:ln>
            <a:noFill/>
          </a:ln>
        </p:spPr>
      </p:pic>
      <p:cxnSp>
        <p:nvCxnSpPr>
          <p:cNvPr id="593" name="Google Shape;593;p55"/>
          <p:cNvCxnSpPr/>
          <p:nvPr/>
        </p:nvCxnSpPr>
        <p:spPr>
          <a:xfrm>
            <a:off x="1657350" y="5738691"/>
            <a:ext cx="5829300" cy="0"/>
          </a:xfrm>
          <a:prstGeom prst="straightConnector1">
            <a:avLst/>
          </a:prstGeom>
          <a:noFill/>
          <a:ln cap="flat" cmpd="sng" w="22225">
            <a:solidFill>
              <a:srgbClr val="D9D9D9"/>
            </a:solidFill>
            <a:prstDash val="solid"/>
            <a:round/>
            <a:headEnd len="sm" w="sm" type="none"/>
            <a:tailEnd len="sm" w="sm" type="none"/>
          </a:ln>
        </p:spPr>
      </p:cxn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8" name="Shape 598"/>
        <p:cNvGrpSpPr/>
        <p:nvPr/>
      </p:nvGrpSpPr>
      <p:grpSpPr>
        <a:xfrm>
          <a:off x="0" y="0"/>
          <a:ext cx="0" cy="0"/>
          <a:chOff x="0" y="0"/>
          <a:chExt cx="0" cy="0"/>
        </a:xfrm>
      </p:grpSpPr>
      <p:sp>
        <p:nvSpPr>
          <p:cNvPr id="599" name="Google Shape;599;p58"/>
          <p:cNvSpPr/>
          <p:nvPr/>
        </p:nvSpPr>
        <p:spPr>
          <a:xfrm>
            <a:off x="0" y="2917370"/>
            <a:ext cx="9144000" cy="3940500"/>
          </a:xfrm>
          <a:prstGeom prst="rect">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0" name="Google Shape;600;p58"/>
          <p:cNvSpPr txBox="1"/>
          <p:nvPr>
            <p:ph type="title"/>
          </p:nvPr>
        </p:nvSpPr>
        <p:spPr>
          <a:xfrm>
            <a:off x="487836" y="4559523"/>
            <a:ext cx="8176200" cy="1236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Font typeface="Calibri"/>
              <a:buNone/>
            </a:pPr>
            <a:r>
              <a:rPr lang="en-CA" sz="3200">
                <a:solidFill>
                  <a:schemeClr val="lt1"/>
                </a:solidFill>
              </a:rPr>
              <a:t>Sturgeon Lake Cradleboards 2019-20</a:t>
            </a:r>
            <a:endParaRPr/>
          </a:p>
        </p:txBody>
      </p:sp>
      <p:pic>
        <p:nvPicPr>
          <p:cNvPr id="601" name="Google Shape;601;p58"/>
          <p:cNvPicPr preferRelativeResize="0"/>
          <p:nvPr>
            <p:ph idx="1" type="body"/>
          </p:nvPr>
        </p:nvPicPr>
        <p:blipFill rotWithShape="1">
          <a:blip r:embed="rId3">
            <a:alphaModFix/>
          </a:blip>
          <a:srcRect b="26519" l="0" r="0" t="11664"/>
          <a:stretch/>
        </p:blipFill>
        <p:spPr>
          <a:xfrm>
            <a:off x="20" y="1"/>
            <a:ext cx="9144000" cy="4239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606" name="Shape 606"/>
        <p:cNvGrpSpPr/>
        <p:nvPr/>
      </p:nvGrpSpPr>
      <p:grpSpPr>
        <a:xfrm>
          <a:off x="0" y="0"/>
          <a:ext cx="0" cy="0"/>
          <a:chOff x="0" y="0"/>
          <a:chExt cx="0" cy="0"/>
        </a:xfrm>
      </p:grpSpPr>
      <p:sp>
        <p:nvSpPr>
          <p:cNvPr id="607" name="Google Shape;607;p59"/>
          <p:cNvSpPr/>
          <p:nvPr/>
        </p:nvSpPr>
        <p:spPr>
          <a:xfrm>
            <a:off x="659656" y="0"/>
            <a:ext cx="7824687" cy="6858000"/>
          </a:xfrm>
          <a:custGeom>
            <a:rect b="b" l="l" r="r" t="t"/>
            <a:pathLst>
              <a:path extrusionOk="0" h="6858000" w="10432916">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8" name="Google Shape;608;p59"/>
          <p:cNvSpPr/>
          <p:nvPr/>
        </p:nvSpPr>
        <p:spPr>
          <a:xfrm>
            <a:off x="851206" y="0"/>
            <a:ext cx="7441587" cy="6858000"/>
          </a:xfrm>
          <a:custGeom>
            <a:rect b="b" l="l" r="r" t="t"/>
            <a:pathLst>
              <a:path extrusionOk="0" h="6858000" w="9922116">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9" name="Google Shape;609;p59"/>
          <p:cNvSpPr txBox="1"/>
          <p:nvPr>
            <p:ph type="title"/>
          </p:nvPr>
        </p:nvSpPr>
        <p:spPr>
          <a:xfrm>
            <a:off x="1733360" y="365760"/>
            <a:ext cx="5677200" cy="1288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accent6"/>
              </a:buClr>
              <a:buSzPts val="4400"/>
              <a:buFont typeface="Calibri"/>
              <a:buNone/>
            </a:pPr>
            <a:r>
              <a:rPr b="1" lang="en-CA">
                <a:solidFill>
                  <a:schemeClr val="accent6"/>
                </a:solidFill>
              </a:rPr>
              <a:t>Doula Trainings </a:t>
            </a:r>
            <a:endParaRPr/>
          </a:p>
        </p:txBody>
      </p:sp>
      <p:sp>
        <p:nvSpPr>
          <p:cNvPr id="610" name="Google Shape;610;p59"/>
          <p:cNvSpPr txBox="1"/>
          <p:nvPr>
            <p:ph idx="1" type="body"/>
          </p:nvPr>
        </p:nvSpPr>
        <p:spPr>
          <a:xfrm>
            <a:off x="2348760" y="2388864"/>
            <a:ext cx="5247600" cy="3488400"/>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00000"/>
              </a:lnSpc>
              <a:spcBef>
                <a:spcPts val="0"/>
              </a:spcBef>
              <a:spcAft>
                <a:spcPts val="0"/>
              </a:spcAft>
              <a:buClr>
                <a:schemeClr val="lt1"/>
              </a:buClr>
              <a:buSzPts val="2100"/>
              <a:buChar char="•"/>
            </a:pPr>
            <a:r>
              <a:rPr lang="en-CA" sz="2100"/>
              <a:t>Red Cliff, Wisconsin - 2007</a:t>
            </a:r>
            <a:endParaRPr/>
          </a:p>
          <a:p>
            <a:pPr indent="-342900" lvl="0" marL="342900" rtl="0" algn="l">
              <a:lnSpc>
                <a:spcPct val="100000"/>
              </a:lnSpc>
              <a:spcBef>
                <a:spcPts val="420"/>
              </a:spcBef>
              <a:spcAft>
                <a:spcPts val="0"/>
              </a:spcAft>
              <a:buClr>
                <a:schemeClr val="lt1"/>
              </a:buClr>
              <a:buSzPts val="2100"/>
              <a:buChar char="•"/>
            </a:pPr>
            <a:r>
              <a:rPr lang="en-CA" sz="2100"/>
              <a:t>Bemidji, MN - 2016</a:t>
            </a:r>
            <a:endParaRPr/>
          </a:p>
          <a:p>
            <a:pPr indent="-342900" lvl="0" marL="342900" rtl="0" algn="l">
              <a:lnSpc>
                <a:spcPct val="100000"/>
              </a:lnSpc>
              <a:spcBef>
                <a:spcPts val="420"/>
              </a:spcBef>
              <a:spcAft>
                <a:spcPts val="0"/>
              </a:spcAft>
              <a:buClr>
                <a:schemeClr val="lt1"/>
              </a:buClr>
              <a:buSzPts val="2100"/>
              <a:buChar char="•"/>
            </a:pPr>
            <a:r>
              <a:rPr lang="en-CA" sz="2100"/>
              <a:t>Fond Du Lac, MN - 2018</a:t>
            </a:r>
            <a:endParaRPr/>
          </a:p>
          <a:p>
            <a:pPr indent="-342900" lvl="0" marL="342900" rtl="0" algn="l">
              <a:lnSpc>
                <a:spcPct val="100000"/>
              </a:lnSpc>
              <a:spcBef>
                <a:spcPts val="420"/>
              </a:spcBef>
              <a:spcAft>
                <a:spcPts val="0"/>
              </a:spcAft>
              <a:buClr>
                <a:schemeClr val="lt1"/>
              </a:buClr>
              <a:buSzPts val="2100"/>
              <a:buChar char="•"/>
            </a:pPr>
            <a:r>
              <a:rPr lang="en-CA" sz="2100"/>
              <a:t>Sturgeon Lake, Saskatchewan 2018</a:t>
            </a:r>
            <a:endParaRPr/>
          </a:p>
          <a:p>
            <a:pPr indent="-342900" lvl="0" marL="342900" rtl="0" algn="l">
              <a:lnSpc>
                <a:spcPct val="100000"/>
              </a:lnSpc>
              <a:spcBef>
                <a:spcPts val="420"/>
              </a:spcBef>
              <a:spcAft>
                <a:spcPts val="0"/>
              </a:spcAft>
              <a:buClr>
                <a:schemeClr val="lt1"/>
              </a:buClr>
              <a:buSzPts val="2100"/>
              <a:buChar char="•"/>
            </a:pPr>
            <a:r>
              <a:rPr lang="en-CA" sz="2100"/>
              <a:t>Lac Du Flambeau, Wisconsin - 2019</a:t>
            </a:r>
            <a:endParaRPr/>
          </a:p>
          <a:p>
            <a:pPr indent="-342900" lvl="0" marL="342900" rtl="0" algn="l">
              <a:lnSpc>
                <a:spcPct val="100000"/>
              </a:lnSpc>
              <a:spcBef>
                <a:spcPts val="420"/>
              </a:spcBef>
              <a:spcAft>
                <a:spcPts val="0"/>
              </a:spcAft>
              <a:buClr>
                <a:schemeClr val="lt1"/>
              </a:buClr>
              <a:buSzPts val="2100"/>
              <a:buChar char="•"/>
            </a:pPr>
            <a:r>
              <a:rPr lang="en-CA" sz="2100"/>
              <a:t>Saskatoon, Saskatchewan - 2019 </a:t>
            </a:r>
            <a:endParaRPr/>
          </a:p>
          <a:p>
            <a:pPr indent="-342900" lvl="0" marL="342900" rtl="0" algn="l">
              <a:lnSpc>
                <a:spcPct val="100000"/>
              </a:lnSpc>
              <a:spcBef>
                <a:spcPts val="420"/>
              </a:spcBef>
              <a:spcAft>
                <a:spcPts val="0"/>
              </a:spcAft>
              <a:buClr>
                <a:schemeClr val="lt1"/>
              </a:buClr>
              <a:buSzPts val="2100"/>
              <a:buChar char="•"/>
            </a:pPr>
            <a:r>
              <a:rPr lang="en-CA" sz="2100"/>
              <a:t>Minneapolis, MN 2019/20</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615" name="Shape 615"/>
        <p:cNvGrpSpPr/>
        <p:nvPr/>
      </p:nvGrpSpPr>
      <p:grpSpPr>
        <a:xfrm>
          <a:off x="0" y="0"/>
          <a:ext cx="0" cy="0"/>
          <a:chOff x="0" y="0"/>
          <a:chExt cx="0" cy="0"/>
        </a:xfrm>
      </p:grpSpPr>
      <p:sp>
        <p:nvSpPr>
          <p:cNvPr id="616" name="Google Shape;616;p65"/>
          <p:cNvSpPr txBox="1"/>
          <p:nvPr>
            <p:ph type="title"/>
          </p:nvPr>
        </p:nvSpPr>
        <p:spPr>
          <a:xfrm>
            <a:off x="395536" y="4919678"/>
            <a:ext cx="8352900" cy="15336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alibri"/>
              <a:buNone/>
            </a:pPr>
            <a:r>
              <a:rPr lang="en-CA" sz="2400">
                <a:solidFill>
                  <a:schemeClr val="lt1"/>
                </a:solidFill>
                <a:latin typeface="Calibri"/>
                <a:ea typeface="Calibri"/>
                <a:cs typeface="Calibri"/>
                <a:sym typeface="Calibri"/>
              </a:rPr>
              <a:t>This is really what it’s about: The ceremony of birth, safe births, healthy babies, indigenous birth songs and lullabies, moccasins, cradleboards and swings and nooni-breastfeeding for our babies.. </a:t>
            </a:r>
            <a:r>
              <a:rPr lang="en-CA" sz="2400"/>
              <a:t>R</a:t>
            </a:r>
            <a:r>
              <a:rPr lang="en-CA" sz="2400">
                <a:solidFill>
                  <a:schemeClr val="lt1"/>
                </a:solidFill>
                <a:latin typeface="Calibri"/>
                <a:ea typeface="Calibri"/>
                <a:cs typeface="Calibri"/>
                <a:sym typeface="Calibri"/>
              </a:rPr>
              <a:t>eclaiming our practices for the health of our communities.</a:t>
            </a:r>
            <a:br>
              <a:rPr lang="en-CA" sz="2400">
                <a:solidFill>
                  <a:schemeClr val="lt1"/>
                </a:solidFill>
                <a:latin typeface="Calibri"/>
                <a:ea typeface="Calibri"/>
                <a:cs typeface="Calibri"/>
                <a:sym typeface="Calibri"/>
              </a:rPr>
            </a:br>
            <a:r>
              <a:rPr lang="en-CA" sz="2400">
                <a:solidFill>
                  <a:schemeClr val="lt1"/>
                </a:solidFill>
                <a:latin typeface="Calibri"/>
                <a:ea typeface="Calibri"/>
                <a:cs typeface="Calibri"/>
                <a:sym typeface="Calibri"/>
              </a:rPr>
              <a:t> </a:t>
            </a:r>
            <a:endParaRPr/>
          </a:p>
        </p:txBody>
      </p:sp>
      <p:pic>
        <p:nvPicPr>
          <p:cNvPr id="617" name="Google Shape;617;p65"/>
          <p:cNvPicPr preferRelativeResize="0"/>
          <p:nvPr>
            <p:ph idx="1" type="body"/>
          </p:nvPr>
        </p:nvPicPr>
        <p:blipFill rotWithShape="1">
          <a:blip r:embed="rId3">
            <a:alphaModFix/>
          </a:blip>
          <a:srcRect b="24394" l="0" r="0" t="5845"/>
          <a:stretch/>
        </p:blipFill>
        <p:spPr>
          <a:xfrm>
            <a:off x="20" y="10"/>
            <a:ext cx="4572000" cy="4252500"/>
          </a:xfrm>
          <a:prstGeom prst="rect">
            <a:avLst/>
          </a:prstGeom>
          <a:noFill/>
          <a:ln>
            <a:noFill/>
          </a:ln>
        </p:spPr>
      </p:pic>
      <p:pic>
        <p:nvPicPr>
          <p:cNvPr id="618" name="Google Shape;618;p65"/>
          <p:cNvPicPr preferRelativeResize="0"/>
          <p:nvPr/>
        </p:nvPicPr>
        <p:blipFill rotWithShape="1">
          <a:blip r:embed="rId4">
            <a:alphaModFix/>
          </a:blip>
          <a:srcRect b="28736" l="0" r="0" t="1492"/>
          <a:stretch/>
        </p:blipFill>
        <p:spPr>
          <a:xfrm>
            <a:off x="4571999" y="-681"/>
            <a:ext cx="4572001" cy="4253215"/>
          </a:xfrm>
          <a:prstGeom prst="rect">
            <a:avLst/>
          </a:prstGeom>
          <a:noFill/>
          <a:ln>
            <a:noFill/>
          </a:ln>
        </p:spPr>
      </p:pic>
      <p:cxnSp>
        <p:nvCxnSpPr>
          <p:cNvPr id="619" name="Google Shape;619;p65"/>
          <p:cNvCxnSpPr/>
          <p:nvPr/>
        </p:nvCxnSpPr>
        <p:spPr>
          <a:xfrm>
            <a:off x="4572000" y="-680"/>
            <a:ext cx="0" cy="4242900"/>
          </a:xfrm>
          <a:prstGeom prst="straightConnector1">
            <a:avLst/>
          </a:prstGeom>
          <a:noFill/>
          <a:ln cap="flat" cmpd="sng" w="101600">
            <a:solidFill>
              <a:schemeClr val="lt1"/>
            </a:solidFill>
            <a:prstDash val="solid"/>
            <a:round/>
            <a:headEnd len="sm" w="sm" type="none"/>
            <a:tailEnd len="sm" w="sm" type="none"/>
          </a:ln>
        </p:spPr>
      </p:cxnSp>
      <p:cxnSp>
        <p:nvCxnSpPr>
          <p:cNvPr id="620" name="Google Shape;620;p65"/>
          <p:cNvCxnSpPr/>
          <p:nvPr/>
        </p:nvCxnSpPr>
        <p:spPr>
          <a:xfrm>
            <a:off x="-1" y="4242136"/>
            <a:ext cx="9144000" cy="0"/>
          </a:xfrm>
          <a:prstGeom prst="straightConnector1">
            <a:avLst/>
          </a:prstGeom>
          <a:noFill/>
          <a:ln cap="flat" cmpd="sng" w="101600">
            <a:solidFill>
              <a:schemeClr val="lt1"/>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3" name="Shape 243"/>
        <p:cNvGrpSpPr/>
        <p:nvPr/>
      </p:nvGrpSpPr>
      <p:grpSpPr>
        <a:xfrm>
          <a:off x="0" y="0"/>
          <a:ext cx="0" cy="0"/>
          <a:chOff x="0" y="0"/>
          <a:chExt cx="0" cy="0"/>
        </a:xfrm>
      </p:grpSpPr>
      <p:sp>
        <p:nvSpPr>
          <p:cNvPr id="244" name="Google Shape;244;p4"/>
          <p:cNvSpPr/>
          <p:nvPr/>
        </p:nvSpPr>
        <p:spPr>
          <a:xfrm>
            <a:off x="0" y="0"/>
            <a:ext cx="9144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5" name="Google Shape;245;p4"/>
          <p:cNvSpPr txBox="1"/>
          <p:nvPr>
            <p:ph type="ctrTitle"/>
          </p:nvPr>
        </p:nvSpPr>
        <p:spPr>
          <a:xfrm>
            <a:off x="628649" y="3990205"/>
            <a:ext cx="7889100" cy="1200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Calibri"/>
              <a:buNone/>
            </a:pPr>
            <a:r>
              <a:rPr b="1" lang="en-CA" sz="3000">
                <a:solidFill>
                  <a:schemeClr val="lt1"/>
                </a:solidFill>
              </a:rPr>
              <a:t>Oondaadiziikewin (Birth work)</a:t>
            </a:r>
            <a:br>
              <a:rPr lang="en-CA" sz="3000">
                <a:solidFill>
                  <a:schemeClr val="lt1"/>
                </a:solidFill>
              </a:rPr>
            </a:br>
            <a:r>
              <a:rPr b="1" lang="en-CA" sz="3000">
                <a:solidFill>
                  <a:schemeClr val="lt1"/>
                </a:solidFill>
              </a:rPr>
              <a:t>Protocols for Sharing Traditional Knowledge</a:t>
            </a:r>
            <a:endParaRPr sz="3000">
              <a:solidFill>
                <a:schemeClr val="lt1"/>
              </a:solidFill>
            </a:endParaRPr>
          </a:p>
        </p:txBody>
      </p:sp>
      <p:pic>
        <p:nvPicPr>
          <p:cNvPr id="246" name="Google Shape;246;p4"/>
          <p:cNvPicPr preferRelativeResize="0"/>
          <p:nvPr/>
        </p:nvPicPr>
        <p:blipFill rotWithShape="1">
          <a:blip r:embed="rId3">
            <a:alphaModFix/>
          </a:blip>
          <a:srcRect b="0" l="2496" r="0" t="0"/>
          <a:stretch/>
        </p:blipFill>
        <p:spPr>
          <a:xfrm>
            <a:off x="20" y="10"/>
            <a:ext cx="9144000" cy="3657600"/>
          </a:xfrm>
          <a:custGeom>
            <a:rect b="b" l="l" r="r" t="t"/>
            <a:pathLst>
              <a:path extrusionOk="0" h="3657600" w="12192000">
                <a:moveTo>
                  <a:pt x="7230262" y="3468462"/>
                </a:moveTo>
                <a:lnTo>
                  <a:pt x="7197115" y="3474938"/>
                </a:lnTo>
                <a:lnTo>
                  <a:pt x="7214545" y="3473344"/>
                </a:lnTo>
                <a:cubicBezTo>
                  <a:pt x="7220308" y="3472558"/>
                  <a:pt x="7225785" y="3471224"/>
                  <a:pt x="7230262" y="3468462"/>
                </a:cubicBezTo>
                <a:close/>
                <a:moveTo>
                  <a:pt x="7009120" y="3411863"/>
                </a:moveTo>
                <a:lnTo>
                  <a:pt x="7021563" y="3422955"/>
                </a:lnTo>
                <a:lnTo>
                  <a:pt x="7021563" y="3422954"/>
                </a:lnTo>
                <a:close/>
                <a:moveTo>
                  <a:pt x="7768443" y="3303674"/>
                </a:moveTo>
                <a:lnTo>
                  <a:pt x="7768443" y="3303675"/>
                </a:lnTo>
                <a:lnTo>
                  <a:pt x="7792447" y="3326153"/>
                </a:lnTo>
                <a:cubicBezTo>
                  <a:pt x="7785969" y="3320057"/>
                  <a:pt x="7779301" y="3313961"/>
                  <a:pt x="7768443" y="3303674"/>
                </a:cubicBezTo>
                <a:close/>
                <a:moveTo>
                  <a:pt x="4038748" y="3301555"/>
                </a:moveTo>
                <a:lnTo>
                  <a:pt x="4030517" y="3313199"/>
                </a:lnTo>
                <a:cubicBezTo>
                  <a:pt x="4026230" y="3321105"/>
                  <a:pt x="4021242" y="3327345"/>
                  <a:pt x="4015609" y="3332050"/>
                </a:cubicBezTo>
                <a:lnTo>
                  <a:pt x="3996845" y="3341704"/>
                </a:lnTo>
                <a:cubicBezTo>
                  <a:pt x="4010562" y="3338155"/>
                  <a:pt x="4021944" y="3329011"/>
                  <a:pt x="4030518" y="3313199"/>
                </a:cubicBezTo>
                <a:close/>
                <a:moveTo>
                  <a:pt x="6245343" y="3298149"/>
                </a:moveTo>
                <a:lnTo>
                  <a:pt x="6274406" y="3304945"/>
                </a:lnTo>
                <a:lnTo>
                  <a:pt x="6291247" y="3311262"/>
                </a:lnTo>
                <a:lnTo>
                  <a:pt x="6291385" y="3311314"/>
                </a:lnTo>
                <a:lnTo>
                  <a:pt x="6306284" y="3317152"/>
                </a:lnTo>
                <a:lnTo>
                  <a:pt x="6308075" y="3317568"/>
                </a:lnTo>
                <a:lnTo>
                  <a:pt x="6313855" y="3319733"/>
                </a:lnTo>
                <a:cubicBezTo>
                  <a:pt x="6321454" y="3322121"/>
                  <a:pt x="6329151" y="3323858"/>
                  <a:pt x="6337048" y="3324296"/>
                </a:cubicBezTo>
                <a:lnTo>
                  <a:pt x="6308075" y="3317568"/>
                </a:lnTo>
                <a:lnTo>
                  <a:pt x="6291385" y="3311314"/>
                </a:lnTo>
                <a:lnTo>
                  <a:pt x="6276197" y="3305364"/>
                </a:lnTo>
                <a:lnTo>
                  <a:pt x="6274406" y="3304945"/>
                </a:lnTo>
                <a:lnTo>
                  <a:pt x="6268613" y="3302771"/>
                </a:lnTo>
                <a:cubicBezTo>
                  <a:pt x="6260996" y="3300370"/>
                  <a:pt x="6253273" y="3298613"/>
                  <a:pt x="6245343" y="3298149"/>
                </a:cubicBezTo>
                <a:close/>
                <a:moveTo>
                  <a:pt x="6558837" y="3268317"/>
                </a:moveTo>
                <a:cubicBezTo>
                  <a:pt x="6548970" y="3267668"/>
                  <a:pt x="6539355" y="3268073"/>
                  <a:pt x="6529984" y="3269763"/>
                </a:cubicBezTo>
                <a:lnTo>
                  <a:pt x="6589207" y="3273193"/>
                </a:lnTo>
                <a:cubicBezTo>
                  <a:pt x="6578825" y="3270668"/>
                  <a:pt x="6568705" y="3268966"/>
                  <a:pt x="6558837" y="3268317"/>
                </a:cubicBezTo>
                <a:close/>
                <a:moveTo>
                  <a:pt x="4834454" y="3207659"/>
                </a:moveTo>
                <a:cubicBezTo>
                  <a:pt x="4849504" y="3224138"/>
                  <a:pt x="4866316" y="3230376"/>
                  <a:pt x="4883986" y="3231901"/>
                </a:cubicBezTo>
                <a:lnTo>
                  <a:pt x="4858238" y="3225387"/>
                </a:lnTo>
                <a:cubicBezTo>
                  <a:pt x="4849945" y="3221578"/>
                  <a:pt x="4841981" y="3215898"/>
                  <a:pt x="4834454" y="3207659"/>
                </a:cubicBezTo>
                <a:close/>
                <a:moveTo>
                  <a:pt x="5056443" y="3205325"/>
                </a:moveTo>
                <a:lnTo>
                  <a:pt x="5072589" y="3206105"/>
                </a:lnTo>
                <a:cubicBezTo>
                  <a:pt x="5078053" y="3207563"/>
                  <a:pt x="5083590" y="3210326"/>
                  <a:pt x="5089162" y="3214707"/>
                </a:cubicBezTo>
                <a:cubicBezTo>
                  <a:pt x="5078020" y="3205944"/>
                  <a:pt x="5067015" y="3203658"/>
                  <a:pt x="5056443" y="3205325"/>
                </a:cubicBezTo>
                <a:close/>
                <a:moveTo>
                  <a:pt x="739852" y="2905443"/>
                </a:moveTo>
                <a:cubicBezTo>
                  <a:pt x="733899" y="2911992"/>
                  <a:pt x="728660" y="2919613"/>
                  <a:pt x="724278" y="2926662"/>
                </a:cubicBezTo>
                <a:cubicBezTo>
                  <a:pt x="719849" y="2933806"/>
                  <a:pt x="714527" y="2939152"/>
                  <a:pt x="708621" y="2942822"/>
                </a:cubicBezTo>
                <a:lnTo>
                  <a:pt x="691439" y="2948297"/>
                </a:lnTo>
                <a:lnTo>
                  <a:pt x="708622" y="2942822"/>
                </a:lnTo>
                <a:cubicBezTo>
                  <a:pt x="714527" y="2939152"/>
                  <a:pt x="719849" y="2933806"/>
                  <a:pt x="724279" y="2926662"/>
                </a:cubicBezTo>
                <a:cubicBezTo>
                  <a:pt x="728660" y="2919613"/>
                  <a:pt x="733899" y="2911992"/>
                  <a:pt x="739852" y="2905443"/>
                </a:cubicBezTo>
                <a:close/>
                <a:moveTo>
                  <a:pt x="8934151" y="2836933"/>
                </a:moveTo>
                <a:cubicBezTo>
                  <a:pt x="8940248" y="2842173"/>
                  <a:pt x="8947058" y="2847506"/>
                  <a:pt x="8954249" y="2851864"/>
                </a:cubicBezTo>
                <a:lnTo>
                  <a:pt x="8962389" y="2855163"/>
                </a:lnTo>
                <a:lnTo>
                  <a:pt x="8954250" y="2851864"/>
                </a:lnTo>
                <a:cubicBezTo>
                  <a:pt x="8947058" y="2847506"/>
                  <a:pt x="8940248" y="2842173"/>
                  <a:pt x="8934151" y="2836933"/>
                </a:cubicBezTo>
                <a:close/>
                <a:moveTo>
                  <a:pt x="2314816" y="2835337"/>
                </a:moveTo>
                <a:cubicBezTo>
                  <a:pt x="2309720" y="2836314"/>
                  <a:pt x="2304339" y="2838362"/>
                  <a:pt x="2300909" y="2840743"/>
                </a:cubicBezTo>
                <a:cubicBezTo>
                  <a:pt x="2267856" y="2863985"/>
                  <a:pt x="2242281" y="2875891"/>
                  <a:pt x="2216515" y="2876487"/>
                </a:cubicBezTo>
                <a:cubicBezTo>
                  <a:pt x="2242281" y="2875891"/>
                  <a:pt x="2267856" y="2863985"/>
                  <a:pt x="2300910" y="2840743"/>
                </a:cubicBezTo>
                <a:close/>
                <a:moveTo>
                  <a:pt x="1916629" y="2813600"/>
                </a:moveTo>
                <a:lnTo>
                  <a:pt x="1907132" y="2816930"/>
                </a:lnTo>
                <a:lnTo>
                  <a:pt x="1866619" y="2826615"/>
                </a:lnTo>
                <a:lnTo>
                  <a:pt x="1907133" y="2816930"/>
                </a:lnTo>
                <a:close/>
                <a:moveTo>
                  <a:pt x="2058204" y="2802832"/>
                </a:moveTo>
                <a:cubicBezTo>
                  <a:pt x="2076636" y="2804546"/>
                  <a:pt x="2095174" y="2805403"/>
                  <a:pt x="2108194" y="2817539"/>
                </a:cubicBezTo>
                <a:cubicBezTo>
                  <a:pt x="2095175" y="2805403"/>
                  <a:pt x="2076636" y="2804546"/>
                  <a:pt x="2058204" y="2802832"/>
                </a:cubicBezTo>
                <a:close/>
                <a:moveTo>
                  <a:pt x="0" y="0"/>
                </a:moveTo>
                <a:lnTo>
                  <a:pt x="12192000" y="0"/>
                </a:lnTo>
                <a:lnTo>
                  <a:pt x="12192000" y="810707"/>
                </a:lnTo>
                <a:cubicBezTo>
                  <a:pt x="12192000" y="826330"/>
                  <a:pt x="12192000" y="835855"/>
                  <a:pt x="12192000" y="845570"/>
                </a:cubicBezTo>
                <a:lnTo>
                  <a:pt x="12192000" y="1243302"/>
                </a:lnTo>
                <a:lnTo>
                  <a:pt x="12160947" y="1271923"/>
                </a:lnTo>
                <a:cubicBezTo>
                  <a:pt x="12118083" y="1293449"/>
                  <a:pt x="12072360" y="1312882"/>
                  <a:pt x="12026448" y="1332123"/>
                </a:cubicBezTo>
                <a:cubicBezTo>
                  <a:pt x="12013114" y="1337649"/>
                  <a:pt x="11998443" y="1340697"/>
                  <a:pt x="11986443" y="1348126"/>
                </a:cubicBezTo>
                <a:cubicBezTo>
                  <a:pt x="11931195" y="1382036"/>
                  <a:pt x="11877664" y="1418614"/>
                  <a:pt x="11821656" y="1451191"/>
                </a:cubicBezTo>
                <a:cubicBezTo>
                  <a:pt x="11763931" y="1484910"/>
                  <a:pt x="11712304" y="1524726"/>
                  <a:pt x="11672489" y="1578639"/>
                </a:cubicBezTo>
                <a:cubicBezTo>
                  <a:pt x="11635529" y="1628743"/>
                  <a:pt x="11599714" y="1679607"/>
                  <a:pt x="11562947" y="1729900"/>
                </a:cubicBezTo>
                <a:cubicBezTo>
                  <a:pt x="11553613" y="1742665"/>
                  <a:pt x="11545039" y="1757715"/>
                  <a:pt x="11532275" y="1765907"/>
                </a:cubicBezTo>
                <a:cubicBezTo>
                  <a:pt x="11505795" y="1783052"/>
                  <a:pt x="11476838" y="1796959"/>
                  <a:pt x="11448453" y="1811057"/>
                </a:cubicBezTo>
                <a:cubicBezTo>
                  <a:pt x="11424069" y="1823059"/>
                  <a:pt x="11398160" y="1832011"/>
                  <a:pt x="11374346" y="1844966"/>
                </a:cubicBezTo>
                <a:cubicBezTo>
                  <a:pt x="11355296" y="1855255"/>
                  <a:pt x="11338339" y="1869543"/>
                  <a:pt x="11320623" y="1882497"/>
                </a:cubicBezTo>
                <a:cubicBezTo>
                  <a:pt x="11305192" y="1893736"/>
                  <a:pt x="11288238" y="1903452"/>
                  <a:pt x="11275283" y="1916978"/>
                </a:cubicBezTo>
                <a:cubicBezTo>
                  <a:pt x="11243658" y="1949745"/>
                  <a:pt x="11211843" y="1981940"/>
                  <a:pt x="11172600" y="2006136"/>
                </a:cubicBezTo>
                <a:cubicBezTo>
                  <a:pt x="11133927" y="2030138"/>
                  <a:pt x="11097350" y="2057001"/>
                  <a:pt x="11058869" y="2081386"/>
                </a:cubicBezTo>
                <a:cubicBezTo>
                  <a:pt x="11021146" y="2105199"/>
                  <a:pt x="10987046" y="2131297"/>
                  <a:pt x="10967423" y="2173591"/>
                </a:cubicBezTo>
                <a:cubicBezTo>
                  <a:pt x="10958661" y="2192259"/>
                  <a:pt x="10946279" y="2212644"/>
                  <a:pt x="10929704" y="2223503"/>
                </a:cubicBezTo>
                <a:cubicBezTo>
                  <a:pt x="10906081" y="2238934"/>
                  <a:pt x="10876171" y="2244459"/>
                  <a:pt x="10850453" y="2257603"/>
                </a:cubicBezTo>
                <a:cubicBezTo>
                  <a:pt x="10820162" y="2273034"/>
                  <a:pt x="10785111" y="2286370"/>
                  <a:pt x="10764534" y="2310945"/>
                </a:cubicBezTo>
                <a:cubicBezTo>
                  <a:pt x="10746246" y="2332855"/>
                  <a:pt x="10727767" y="2349999"/>
                  <a:pt x="10703573" y="2363905"/>
                </a:cubicBezTo>
                <a:cubicBezTo>
                  <a:pt x="10686617" y="2373622"/>
                  <a:pt x="10674046" y="2391338"/>
                  <a:pt x="10656519" y="2399340"/>
                </a:cubicBezTo>
                <a:cubicBezTo>
                  <a:pt x="10633467" y="2410009"/>
                  <a:pt x="10610225" y="2418391"/>
                  <a:pt x="10590031" y="2434966"/>
                </a:cubicBezTo>
                <a:cubicBezTo>
                  <a:pt x="10569075" y="2452110"/>
                  <a:pt x="10545263" y="2465636"/>
                  <a:pt x="10523354" y="2481639"/>
                </a:cubicBezTo>
                <a:cubicBezTo>
                  <a:pt x="10511734" y="2490211"/>
                  <a:pt x="10502208" y="2501451"/>
                  <a:pt x="10490969" y="2510406"/>
                </a:cubicBezTo>
                <a:cubicBezTo>
                  <a:pt x="10470394" y="2526788"/>
                  <a:pt x="10449438" y="2542791"/>
                  <a:pt x="10428291" y="2558222"/>
                </a:cubicBezTo>
                <a:cubicBezTo>
                  <a:pt x="10407146" y="2573655"/>
                  <a:pt x="10386952" y="2591561"/>
                  <a:pt x="10363709" y="2602801"/>
                </a:cubicBezTo>
                <a:cubicBezTo>
                  <a:pt x="10324086" y="2621851"/>
                  <a:pt x="10280840" y="2633282"/>
                  <a:pt x="10242357" y="2653857"/>
                </a:cubicBezTo>
                <a:cubicBezTo>
                  <a:pt x="10203304" y="2674811"/>
                  <a:pt x="10166536" y="2701103"/>
                  <a:pt x="10131863" y="2728915"/>
                </a:cubicBezTo>
                <a:cubicBezTo>
                  <a:pt x="10104430" y="2750824"/>
                  <a:pt x="10078713" y="2772543"/>
                  <a:pt x="10044230" y="2783782"/>
                </a:cubicBezTo>
                <a:cubicBezTo>
                  <a:pt x="10024990" y="2790070"/>
                  <a:pt x="10004797" y="2803786"/>
                  <a:pt x="9993175" y="2819789"/>
                </a:cubicBezTo>
                <a:cubicBezTo>
                  <a:pt x="9968027" y="2854649"/>
                  <a:pt x="9935832" y="2879226"/>
                  <a:pt x="9899446" y="2900182"/>
                </a:cubicBezTo>
                <a:cubicBezTo>
                  <a:pt x="9850865" y="2928376"/>
                  <a:pt x="9802858" y="2957143"/>
                  <a:pt x="9754088" y="2984766"/>
                </a:cubicBezTo>
                <a:cubicBezTo>
                  <a:pt x="9725323" y="3001151"/>
                  <a:pt x="9696749" y="3018485"/>
                  <a:pt x="9666265" y="3030488"/>
                </a:cubicBezTo>
                <a:cubicBezTo>
                  <a:pt x="9603971" y="3055255"/>
                  <a:pt x="9540152" y="3076399"/>
                  <a:pt x="9477283" y="3099451"/>
                </a:cubicBezTo>
                <a:cubicBezTo>
                  <a:pt x="9456709" y="3106880"/>
                  <a:pt x="9437278" y="3117549"/>
                  <a:pt x="9416321" y="3124026"/>
                </a:cubicBezTo>
                <a:cubicBezTo>
                  <a:pt x="9393650" y="3131075"/>
                  <a:pt x="9369267" y="3133171"/>
                  <a:pt x="9346597" y="3140219"/>
                </a:cubicBezTo>
                <a:cubicBezTo>
                  <a:pt x="9308875" y="3151840"/>
                  <a:pt x="9272298" y="3166701"/>
                  <a:pt x="9234579" y="3178511"/>
                </a:cubicBezTo>
                <a:cubicBezTo>
                  <a:pt x="9161805" y="3201182"/>
                  <a:pt x="9088840" y="3222899"/>
                  <a:pt x="9015878" y="3244426"/>
                </a:cubicBezTo>
                <a:cubicBezTo>
                  <a:pt x="9000257" y="3248999"/>
                  <a:pt x="8983301" y="3249570"/>
                  <a:pt x="8967871" y="3254523"/>
                </a:cubicBezTo>
                <a:cubicBezTo>
                  <a:pt x="8926911" y="3267859"/>
                  <a:pt x="8886142" y="3282336"/>
                  <a:pt x="8845565" y="3297007"/>
                </a:cubicBezTo>
                <a:cubicBezTo>
                  <a:pt x="8820990" y="3305961"/>
                  <a:pt x="8796985" y="3317009"/>
                  <a:pt x="8772219" y="3325582"/>
                </a:cubicBezTo>
                <a:cubicBezTo>
                  <a:pt x="8752407" y="3332440"/>
                  <a:pt x="8732023" y="3337774"/>
                  <a:pt x="8711448" y="3341966"/>
                </a:cubicBezTo>
                <a:cubicBezTo>
                  <a:pt x="8693731" y="3345586"/>
                  <a:pt x="8675253" y="3345203"/>
                  <a:pt x="8657726" y="3349586"/>
                </a:cubicBezTo>
                <a:cubicBezTo>
                  <a:pt x="8610288" y="3361397"/>
                  <a:pt x="8563425" y="3374733"/>
                  <a:pt x="8516369" y="3387305"/>
                </a:cubicBezTo>
                <a:cubicBezTo>
                  <a:pt x="8497511" y="3392259"/>
                  <a:pt x="8478269" y="3395880"/>
                  <a:pt x="8459979" y="3402166"/>
                </a:cubicBezTo>
                <a:cubicBezTo>
                  <a:pt x="8411019" y="3418741"/>
                  <a:pt x="8362822" y="3437599"/>
                  <a:pt x="8313671" y="3453222"/>
                </a:cubicBezTo>
                <a:cubicBezTo>
                  <a:pt x="8272903" y="3466176"/>
                  <a:pt x="8230992" y="3475510"/>
                  <a:pt x="8189651" y="3486941"/>
                </a:cubicBezTo>
                <a:cubicBezTo>
                  <a:pt x="8172124" y="3491895"/>
                  <a:pt x="8155359" y="3498943"/>
                  <a:pt x="8137835" y="3503134"/>
                </a:cubicBezTo>
                <a:cubicBezTo>
                  <a:pt x="8098590" y="3512659"/>
                  <a:pt x="8058774" y="3520659"/>
                  <a:pt x="8019339" y="3530186"/>
                </a:cubicBezTo>
                <a:cubicBezTo>
                  <a:pt x="7996859" y="3535710"/>
                  <a:pt x="7975142" y="3545617"/>
                  <a:pt x="7952280" y="3549237"/>
                </a:cubicBezTo>
                <a:cubicBezTo>
                  <a:pt x="7897987" y="3557809"/>
                  <a:pt x="7843311" y="3563905"/>
                  <a:pt x="7788636" y="3570763"/>
                </a:cubicBezTo>
                <a:cubicBezTo>
                  <a:pt x="7732247" y="3577811"/>
                  <a:pt x="7676047" y="3585242"/>
                  <a:pt x="7619655" y="3591528"/>
                </a:cubicBezTo>
                <a:cubicBezTo>
                  <a:pt x="7588795" y="3594768"/>
                  <a:pt x="7557742" y="3595338"/>
                  <a:pt x="7526880" y="3598386"/>
                </a:cubicBezTo>
                <a:cubicBezTo>
                  <a:pt x="7499828" y="3601055"/>
                  <a:pt x="7472967" y="3606007"/>
                  <a:pt x="7445916" y="3609247"/>
                </a:cubicBezTo>
                <a:cubicBezTo>
                  <a:pt x="7422483" y="3611913"/>
                  <a:pt x="7398860" y="3613437"/>
                  <a:pt x="7375428" y="3616105"/>
                </a:cubicBezTo>
                <a:cubicBezTo>
                  <a:pt x="7337899" y="3620485"/>
                  <a:pt x="7300559" y="3625439"/>
                  <a:pt x="7263220" y="3630011"/>
                </a:cubicBezTo>
                <a:cubicBezTo>
                  <a:pt x="7247599" y="3631726"/>
                  <a:pt x="7231214" y="3636488"/>
                  <a:pt x="7216547" y="3633632"/>
                </a:cubicBezTo>
                <a:cubicBezTo>
                  <a:pt x="7179587" y="3626391"/>
                  <a:pt x="7143199" y="3628487"/>
                  <a:pt x="7106432" y="3633440"/>
                </a:cubicBezTo>
                <a:cubicBezTo>
                  <a:pt x="7093860" y="3635155"/>
                  <a:pt x="7080334" y="3634774"/>
                  <a:pt x="7068141" y="3631536"/>
                </a:cubicBezTo>
                <a:cubicBezTo>
                  <a:pt x="7043184" y="3625057"/>
                  <a:pt x="7018991" y="3615913"/>
                  <a:pt x="6994415" y="3607913"/>
                </a:cubicBezTo>
                <a:cubicBezTo>
                  <a:pt x="6991747" y="3606961"/>
                  <a:pt x="6988509" y="3606769"/>
                  <a:pt x="6985653" y="3606199"/>
                </a:cubicBezTo>
                <a:cubicBezTo>
                  <a:pt x="6969457" y="3602959"/>
                  <a:pt x="6953457" y="3599720"/>
                  <a:pt x="6937263" y="3596863"/>
                </a:cubicBezTo>
                <a:cubicBezTo>
                  <a:pt x="6928501" y="3595338"/>
                  <a:pt x="6919547" y="3595149"/>
                  <a:pt x="6910782" y="3593814"/>
                </a:cubicBezTo>
                <a:cubicBezTo>
                  <a:pt x="6876872" y="3588480"/>
                  <a:pt x="6839534" y="3597434"/>
                  <a:pt x="6810195" y="3574384"/>
                </a:cubicBezTo>
                <a:cubicBezTo>
                  <a:pt x="6791144" y="3559523"/>
                  <a:pt x="6772665" y="3562953"/>
                  <a:pt x="6752283" y="3565239"/>
                </a:cubicBezTo>
                <a:cubicBezTo>
                  <a:pt x="6736851" y="3566953"/>
                  <a:pt x="6721038" y="3566382"/>
                  <a:pt x="6705417" y="3566574"/>
                </a:cubicBezTo>
                <a:cubicBezTo>
                  <a:pt x="6677984" y="3567143"/>
                  <a:pt x="6650551" y="3567335"/>
                  <a:pt x="6623118" y="3568287"/>
                </a:cubicBezTo>
                <a:cubicBezTo>
                  <a:pt x="6614353" y="3568667"/>
                  <a:pt x="6605401" y="3573432"/>
                  <a:pt x="6596828" y="3572670"/>
                </a:cubicBezTo>
                <a:cubicBezTo>
                  <a:pt x="6557201" y="3569049"/>
                  <a:pt x="6517576" y="3563334"/>
                  <a:pt x="6477951" y="3560095"/>
                </a:cubicBezTo>
                <a:cubicBezTo>
                  <a:pt x="6455472" y="3558191"/>
                  <a:pt x="6432420" y="3561809"/>
                  <a:pt x="6410131" y="3559143"/>
                </a:cubicBezTo>
                <a:cubicBezTo>
                  <a:pt x="6384414" y="3556095"/>
                  <a:pt x="6359268" y="3548285"/>
                  <a:pt x="6333739" y="3543520"/>
                </a:cubicBezTo>
                <a:cubicBezTo>
                  <a:pt x="6326691" y="3542189"/>
                  <a:pt x="6318880" y="3543903"/>
                  <a:pt x="6311449" y="3544282"/>
                </a:cubicBezTo>
                <a:cubicBezTo>
                  <a:pt x="6303068" y="3544664"/>
                  <a:pt x="6294876" y="3545426"/>
                  <a:pt x="6286493" y="3545617"/>
                </a:cubicBezTo>
                <a:cubicBezTo>
                  <a:pt x="6260964" y="3545999"/>
                  <a:pt x="6235437" y="3545426"/>
                  <a:pt x="6209909" y="3546761"/>
                </a:cubicBezTo>
                <a:cubicBezTo>
                  <a:pt x="6194288" y="3547522"/>
                  <a:pt x="6177905" y="3555333"/>
                  <a:pt x="6163425" y="3552474"/>
                </a:cubicBezTo>
                <a:cubicBezTo>
                  <a:pt x="6133897" y="3546951"/>
                  <a:pt x="6104368" y="3559333"/>
                  <a:pt x="6074842" y="3549047"/>
                </a:cubicBezTo>
                <a:cubicBezTo>
                  <a:pt x="6065695" y="3545999"/>
                  <a:pt x="6053124" y="3553619"/>
                  <a:pt x="6042072" y="3553999"/>
                </a:cubicBezTo>
                <a:cubicBezTo>
                  <a:pt x="6014449" y="3554951"/>
                  <a:pt x="5986828" y="3554761"/>
                  <a:pt x="5959204" y="3554571"/>
                </a:cubicBezTo>
                <a:cubicBezTo>
                  <a:pt x="5934438" y="3554381"/>
                  <a:pt x="5908719" y="3557047"/>
                  <a:pt x="5884906" y="3551713"/>
                </a:cubicBezTo>
                <a:cubicBezTo>
                  <a:pt x="5859949" y="3545999"/>
                  <a:pt x="5837472" y="3546761"/>
                  <a:pt x="5813276" y="3553237"/>
                </a:cubicBezTo>
                <a:cubicBezTo>
                  <a:pt x="5796702" y="3557619"/>
                  <a:pt x="5779174" y="3558191"/>
                  <a:pt x="5762029" y="3559523"/>
                </a:cubicBezTo>
                <a:cubicBezTo>
                  <a:pt x="5743551" y="3561047"/>
                  <a:pt x="5723166" y="3557047"/>
                  <a:pt x="5706401" y="3563334"/>
                </a:cubicBezTo>
                <a:cubicBezTo>
                  <a:pt x="5656488" y="3582003"/>
                  <a:pt x="5605244" y="3586003"/>
                  <a:pt x="5553045" y="3586003"/>
                </a:cubicBezTo>
                <a:cubicBezTo>
                  <a:pt x="5543518" y="3586003"/>
                  <a:pt x="5533802" y="3583338"/>
                  <a:pt x="5524660" y="3580480"/>
                </a:cubicBezTo>
                <a:cubicBezTo>
                  <a:pt x="5471316" y="3563334"/>
                  <a:pt x="5417784" y="3564857"/>
                  <a:pt x="5363491" y="3575336"/>
                </a:cubicBezTo>
                <a:cubicBezTo>
                  <a:pt x="5352250" y="3577622"/>
                  <a:pt x="5339677" y="3578003"/>
                  <a:pt x="5328438" y="3575718"/>
                </a:cubicBezTo>
                <a:cubicBezTo>
                  <a:pt x="5296812" y="3569049"/>
                  <a:pt x="5266141" y="3557999"/>
                  <a:pt x="5234326" y="3553237"/>
                </a:cubicBezTo>
                <a:cubicBezTo>
                  <a:pt x="5181748" y="3545426"/>
                  <a:pt x="5136216" y="3571715"/>
                  <a:pt x="5089162" y="3588862"/>
                </a:cubicBezTo>
                <a:cubicBezTo>
                  <a:pt x="5044391" y="3605055"/>
                  <a:pt x="5006292" y="3641632"/>
                  <a:pt x="4953328" y="3633440"/>
                </a:cubicBezTo>
                <a:cubicBezTo>
                  <a:pt x="4947996" y="3632678"/>
                  <a:pt x="4942089" y="3637822"/>
                  <a:pt x="4936184" y="3639155"/>
                </a:cubicBezTo>
                <a:cubicBezTo>
                  <a:pt x="4919991" y="3642776"/>
                  <a:pt x="4903799" y="3647155"/>
                  <a:pt x="4887415" y="3648872"/>
                </a:cubicBezTo>
                <a:cubicBezTo>
                  <a:pt x="4867412" y="3651158"/>
                  <a:pt x="4847027" y="3650397"/>
                  <a:pt x="4827024" y="3652301"/>
                </a:cubicBezTo>
                <a:cubicBezTo>
                  <a:pt x="4814166" y="3653444"/>
                  <a:pt x="4801401" y="3655539"/>
                  <a:pt x="4788661" y="3657349"/>
                </a:cubicBezTo>
                <a:lnTo>
                  <a:pt x="4785776" y="3657600"/>
                </a:lnTo>
                <a:lnTo>
                  <a:pt x="4726469" y="3657600"/>
                </a:lnTo>
                <a:lnTo>
                  <a:pt x="4719697" y="3656730"/>
                </a:lnTo>
                <a:cubicBezTo>
                  <a:pt x="4709482" y="3654539"/>
                  <a:pt x="4699289" y="3651920"/>
                  <a:pt x="4689098" y="3650205"/>
                </a:cubicBezTo>
                <a:cubicBezTo>
                  <a:pt x="4660331" y="3645442"/>
                  <a:pt x="4628705" y="3646776"/>
                  <a:pt x="4603368" y="3634584"/>
                </a:cubicBezTo>
                <a:cubicBezTo>
                  <a:pt x="4576318" y="3621629"/>
                  <a:pt x="4550599" y="3615723"/>
                  <a:pt x="4522596" y="3619723"/>
                </a:cubicBezTo>
                <a:cubicBezTo>
                  <a:pt x="4513260" y="3621057"/>
                  <a:pt x="4501257" y="3629059"/>
                  <a:pt x="4497068" y="3637249"/>
                </a:cubicBezTo>
                <a:cubicBezTo>
                  <a:pt x="4487731" y="3655538"/>
                  <a:pt x="4474969" y="3658778"/>
                  <a:pt x="4457632" y="3652490"/>
                </a:cubicBezTo>
                <a:cubicBezTo>
                  <a:pt x="4442581" y="3647155"/>
                  <a:pt x="4424104" y="3644490"/>
                  <a:pt x="4413817" y="3634201"/>
                </a:cubicBezTo>
                <a:cubicBezTo>
                  <a:pt x="4384668" y="3605055"/>
                  <a:pt x="4347518" y="3604103"/>
                  <a:pt x="4311323" y="3596293"/>
                </a:cubicBezTo>
                <a:cubicBezTo>
                  <a:pt x="4289227" y="3591528"/>
                  <a:pt x="4268649" y="3591338"/>
                  <a:pt x="4246551" y="3594576"/>
                </a:cubicBezTo>
                <a:cubicBezTo>
                  <a:pt x="4198546" y="3601816"/>
                  <a:pt x="4151870" y="3591528"/>
                  <a:pt x="4105766" y="3578384"/>
                </a:cubicBezTo>
                <a:cubicBezTo>
                  <a:pt x="4075285" y="3569622"/>
                  <a:pt x="4044043" y="3564287"/>
                  <a:pt x="4013753" y="3555333"/>
                </a:cubicBezTo>
                <a:cubicBezTo>
                  <a:pt x="3991083" y="3548474"/>
                  <a:pt x="3968414" y="3540282"/>
                  <a:pt x="3947648" y="3529234"/>
                </a:cubicBezTo>
                <a:cubicBezTo>
                  <a:pt x="3917546" y="3513040"/>
                  <a:pt x="3891259" y="3488655"/>
                  <a:pt x="3852966" y="3495133"/>
                </a:cubicBezTo>
                <a:cubicBezTo>
                  <a:pt x="3819245" y="3500847"/>
                  <a:pt x="3788766" y="3488847"/>
                  <a:pt x="3757902" y="3477416"/>
                </a:cubicBezTo>
                <a:cubicBezTo>
                  <a:pt x="3735231" y="3469034"/>
                  <a:pt x="3712565" y="3460459"/>
                  <a:pt x="3689131" y="3455126"/>
                </a:cubicBezTo>
                <a:cubicBezTo>
                  <a:pt x="3661315" y="3448839"/>
                  <a:pt x="3629882" y="3451507"/>
                  <a:pt x="3605116" y="3439885"/>
                </a:cubicBezTo>
                <a:cubicBezTo>
                  <a:pt x="3579206" y="3427693"/>
                  <a:pt x="3557682" y="3435885"/>
                  <a:pt x="3534629" y="3439315"/>
                </a:cubicBezTo>
                <a:cubicBezTo>
                  <a:pt x="3497862" y="3444649"/>
                  <a:pt x="3461282" y="3454555"/>
                  <a:pt x="3424135" y="3441982"/>
                </a:cubicBezTo>
                <a:cubicBezTo>
                  <a:pt x="3378986" y="3426741"/>
                  <a:pt x="3334216" y="3410358"/>
                  <a:pt x="3288877" y="3395880"/>
                </a:cubicBezTo>
                <a:cubicBezTo>
                  <a:pt x="3271348" y="3390353"/>
                  <a:pt x="3252492" y="3388067"/>
                  <a:pt x="3234202" y="3385591"/>
                </a:cubicBezTo>
                <a:cubicBezTo>
                  <a:pt x="3216867" y="3383495"/>
                  <a:pt x="3196102" y="3388830"/>
                  <a:pt x="3182763" y="3380829"/>
                </a:cubicBezTo>
                <a:cubicBezTo>
                  <a:pt x="3148472" y="3360255"/>
                  <a:pt x="3113231" y="3350158"/>
                  <a:pt x="3073604" y="3350158"/>
                </a:cubicBezTo>
                <a:cubicBezTo>
                  <a:pt x="3058743" y="3350158"/>
                  <a:pt x="3044264" y="3341584"/>
                  <a:pt x="3029216" y="3340059"/>
                </a:cubicBezTo>
                <a:cubicBezTo>
                  <a:pt x="3008639" y="3338155"/>
                  <a:pt x="2985016" y="3333011"/>
                  <a:pt x="2967110" y="3340251"/>
                </a:cubicBezTo>
                <a:cubicBezTo>
                  <a:pt x="2925008" y="3357397"/>
                  <a:pt x="2890910" y="3343107"/>
                  <a:pt x="2854140" y="3326153"/>
                </a:cubicBezTo>
                <a:cubicBezTo>
                  <a:pt x="2817943" y="3309389"/>
                  <a:pt x="2779842" y="3296055"/>
                  <a:pt x="2741360" y="3285003"/>
                </a:cubicBezTo>
                <a:cubicBezTo>
                  <a:pt x="2726882" y="3281003"/>
                  <a:pt x="2709548" y="3287672"/>
                  <a:pt x="2693543" y="3289005"/>
                </a:cubicBezTo>
                <a:cubicBezTo>
                  <a:pt x="2687827" y="3289386"/>
                  <a:pt x="2681540" y="3289958"/>
                  <a:pt x="2676398" y="3288053"/>
                </a:cubicBezTo>
                <a:cubicBezTo>
                  <a:pt x="2626677" y="3269763"/>
                  <a:pt x="2576191" y="3255857"/>
                  <a:pt x="2522279" y="3265382"/>
                </a:cubicBezTo>
                <a:cubicBezTo>
                  <a:pt x="2517327" y="3266335"/>
                  <a:pt x="2511800" y="3264239"/>
                  <a:pt x="2506847" y="3262905"/>
                </a:cubicBezTo>
                <a:cubicBezTo>
                  <a:pt x="2482652" y="3256047"/>
                  <a:pt x="2459029" y="3245189"/>
                  <a:pt x="2434456" y="3242712"/>
                </a:cubicBezTo>
                <a:cubicBezTo>
                  <a:pt x="2373874" y="3236616"/>
                  <a:pt x="2312915" y="3234138"/>
                  <a:pt x="2251948" y="3230138"/>
                </a:cubicBezTo>
                <a:cubicBezTo>
                  <a:pt x="2248138" y="3229949"/>
                  <a:pt x="2244137" y="3229949"/>
                  <a:pt x="2240710" y="3228614"/>
                </a:cubicBezTo>
                <a:cubicBezTo>
                  <a:pt x="2218229" y="3220422"/>
                  <a:pt x="2198608" y="3223090"/>
                  <a:pt x="2179556" y="3238711"/>
                </a:cubicBezTo>
                <a:cubicBezTo>
                  <a:pt x="2171173" y="3245569"/>
                  <a:pt x="2159743" y="3249189"/>
                  <a:pt x="2149267" y="3252999"/>
                </a:cubicBezTo>
                <a:cubicBezTo>
                  <a:pt x="2133834" y="3258715"/>
                  <a:pt x="2118023" y="3264239"/>
                  <a:pt x="2102021" y="3267859"/>
                </a:cubicBezTo>
                <a:cubicBezTo>
                  <a:pt x="2086208" y="3271288"/>
                  <a:pt x="2069254" y="3276049"/>
                  <a:pt x="2054013" y="3273384"/>
                </a:cubicBezTo>
                <a:cubicBezTo>
                  <a:pt x="2026581" y="3268622"/>
                  <a:pt x="2000479" y="3257953"/>
                  <a:pt x="1973429" y="3250903"/>
                </a:cubicBezTo>
                <a:cubicBezTo>
                  <a:pt x="1964094" y="3248426"/>
                  <a:pt x="1953806" y="3248809"/>
                  <a:pt x="1944092" y="3248617"/>
                </a:cubicBezTo>
                <a:cubicBezTo>
                  <a:pt x="1921800" y="3248047"/>
                  <a:pt x="1898940" y="3253571"/>
                  <a:pt x="1878748" y="3237759"/>
                </a:cubicBezTo>
                <a:cubicBezTo>
                  <a:pt x="1860079" y="3222899"/>
                  <a:pt x="1841216" y="3227280"/>
                  <a:pt x="1821596" y="3238520"/>
                </a:cubicBezTo>
                <a:cubicBezTo>
                  <a:pt x="1807497" y="3246522"/>
                  <a:pt x="1791496" y="3252809"/>
                  <a:pt x="1775684" y="3255857"/>
                </a:cubicBezTo>
                <a:cubicBezTo>
                  <a:pt x="1753965" y="3260047"/>
                  <a:pt x="1732439" y="3261763"/>
                  <a:pt x="1709006" y="3259285"/>
                </a:cubicBezTo>
                <a:cubicBezTo>
                  <a:pt x="1692431" y="3257571"/>
                  <a:pt x="1678904" y="3256809"/>
                  <a:pt x="1665950" y="3246713"/>
                </a:cubicBezTo>
                <a:cubicBezTo>
                  <a:pt x="1663856" y="3245189"/>
                  <a:pt x="1660046" y="3244807"/>
                  <a:pt x="1657188" y="3244999"/>
                </a:cubicBezTo>
                <a:cubicBezTo>
                  <a:pt x="1619658" y="3248237"/>
                  <a:pt x="1582510" y="3246522"/>
                  <a:pt x="1544598" y="3244234"/>
                </a:cubicBezTo>
                <a:cubicBezTo>
                  <a:pt x="1496403" y="3241189"/>
                  <a:pt x="1445725" y="3250141"/>
                  <a:pt x="1404006" y="3282146"/>
                </a:cubicBezTo>
                <a:cubicBezTo>
                  <a:pt x="1397909" y="3286910"/>
                  <a:pt x="1388765" y="3289005"/>
                  <a:pt x="1380762" y="3290149"/>
                </a:cubicBezTo>
                <a:cubicBezTo>
                  <a:pt x="1343044" y="3295101"/>
                  <a:pt x="1305132" y="3298530"/>
                  <a:pt x="1267411" y="3304055"/>
                </a:cubicBezTo>
                <a:cubicBezTo>
                  <a:pt x="1246837" y="3307103"/>
                  <a:pt x="1225310" y="3309770"/>
                  <a:pt x="1206641" y="3318153"/>
                </a:cubicBezTo>
                <a:cubicBezTo>
                  <a:pt x="1188354" y="3326343"/>
                  <a:pt x="1173681" y="3336059"/>
                  <a:pt x="1162823" y="3318915"/>
                </a:cubicBezTo>
                <a:cubicBezTo>
                  <a:pt x="1143394" y="3328059"/>
                  <a:pt x="1126437" y="3335680"/>
                  <a:pt x="1109865" y="3343870"/>
                </a:cubicBezTo>
                <a:cubicBezTo>
                  <a:pt x="1103767" y="3346918"/>
                  <a:pt x="1098623" y="3351872"/>
                  <a:pt x="1092527" y="3354730"/>
                </a:cubicBezTo>
                <a:cubicBezTo>
                  <a:pt x="1086048" y="3357778"/>
                  <a:pt x="1078810" y="3359682"/>
                  <a:pt x="1071762" y="3361207"/>
                </a:cubicBezTo>
                <a:cubicBezTo>
                  <a:pt x="1040327" y="3368065"/>
                  <a:pt x="1008894" y="3374351"/>
                  <a:pt x="977653" y="3381782"/>
                </a:cubicBezTo>
                <a:cubicBezTo>
                  <a:pt x="971554" y="3383305"/>
                  <a:pt x="966411" y="3389401"/>
                  <a:pt x="960887" y="3393401"/>
                </a:cubicBezTo>
                <a:cubicBezTo>
                  <a:pt x="957266" y="3396070"/>
                  <a:pt x="953648" y="3400070"/>
                  <a:pt x="949646" y="3400642"/>
                </a:cubicBezTo>
                <a:cubicBezTo>
                  <a:pt x="919165" y="3405214"/>
                  <a:pt x="888877" y="3410549"/>
                  <a:pt x="858205" y="3412834"/>
                </a:cubicBezTo>
                <a:cubicBezTo>
                  <a:pt x="832486" y="3414738"/>
                  <a:pt x="807719" y="3414168"/>
                  <a:pt x="801053" y="3447315"/>
                </a:cubicBezTo>
                <a:cubicBezTo>
                  <a:pt x="799909" y="3453032"/>
                  <a:pt x="791717" y="3459128"/>
                  <a:pt x="785432" y="3461984"/>
                </a:cubicBezTo>
                <a:cubicBezTo>
                  <a:pt x="767524" y="3470176"/>
                  <a:pt x="748471" y="3475701"/>
                  <a:pt x="730754" y="3484082"/>
                </a:cubicBezTo>
                <a:cubicBezTo>
                  <a:pt x="672650" y="3512088"/>
                  <a:pt x="611880" y="3529805"/>
                  <a:pt x="546917" y="3526566"/>
                </a:cubicBezTo>
                <a:cubicBezTo>
                  <a:pt x="526724" y="3525614"/>
                  <a:pt x="507102" y="3515326"/>
                  <a:pt x="494337" y="3511515"/>
                </a:cubicBezTo>
                <a:cubicBezTo>
                  <a:pt x="457572" y="3526566"/>
                  <a:pt x="426709" y="3541045"/>
                  <a:pt x="394511" y="3551903"/>
                </a:cubicBezTo>
                <a:cubicBezTo>
                  <a:pt x="366127" y="3561619"/>
                  <a:pt x="336408" y="3567715"/>
                  <a:pt x="307259" y="3574763"/>
                </a:cubicBezTo>
                <a:cubicBezTo>
                  <a:pt x="296590" y="3577432"/>
                  <a:pt x="285732" y="3578955"/>
                  <a:pt x="274873" y="3580290"/>
                </a:cubicBezTo>
                <a:cubicBezTo>
                  <a:pt x="240965" y="3584480"/>
                  <a:pt x="205529" y="3574384"/>
                  <a:pt x="172384" y="3590386"/>
                </a:cubicBezTo>
                <a:cubicBezTo>
                  <a:pt x="155046" y="3598768"/>
                  <a:pt x="137898" y="3608865"/>
                  <a:pt x="119613" y="3613247"/>
                </a:cubicBezTo>
                <a:cubicBezTo>
                  <a:pt x="99990" y="3618009"/>
                  <a:pt x="80794" y="3625439"/>
                  <a:pt x="61197" y="3630750"/>
                </a:cubicBezTo>
                <a:lnTo>
                  <a:pt x="544" y="3635521"/>
                </a:lnTo>
                <a:lnTo>
                  <a:pt x="544" y="3508282"/>
                </a:lnTo>
                <a:lnTo>
                  <a:pt x="0" y="3508282"/>
                </a:lnTo>
                <a:close/>
              </a:path>
            </a:pathLst>
          </a:custGeom>
          <a:noFill/>
          <a:ln>
            <a:noFill/>
          </a:ln>
          <a:effectLst>
            <a:outerShdw blurRad="381000" rotWithShape="0" algn="t" dir="5400000" dist="152400">
              <a:srgbClr val="000000">
                <a:alpha val="20000"/>
              </a:srgbClr>
            </a:outerShdw>
          </a:effectLst>
        </p:spPr>
      </p:pic>
      <p:grpSp>
        <p:nvGrpSpPr>
          <p:cNvPr id="247" name="Google Shape;247;p4"/>
          <p:cNvGrpSpPr/>
          <p:nvPr/>
        </p:nvGrpSpPr>
        <p:grpSpPr>
          <a:xfrm>
            <a:off x="408" y="857442"/>
            <a:ext cx="9142829" cy="2849988"/>
            <a:chOff x="476" y="-3923157"/>
            <a:chExt cx="10667167" cy="2493646"/>
          </a:xfrm>
        </p:grpSpPr>
        <p:sp>
          <p:nvSpPr>
            <p:cNvPr id="248" name="Google Shape;248;p4"/>
            <p:cNvSpPr/>
            <p:nvPr/>
          </p:nvSpPr>
          <p:spPr>
            <a:xfrm>
              <a:off x="476" y="-3923156"/>
              <a:ext cx="10667167" cy="2493645"/>
            </a:xfrm>
            <a:custGeom>
              <a:rect b="b" l="l" r="r" t="t"/>
              <a:pathLst>
                <a:path extrusionOk="0" h="1424940" w="6095524">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9" name="Google Shape;249;p4"/>
            <p:cNvSpPr/>
            <p:nvPr/>
          </p:nvSpPr>
          <p:spPr>
            <a:xfrm>
              <a:off x="476" y="-3923157"/>
              <a:ext cx="10667167" cy="2493645"/>
            </a:xfrm>
            <a:custGeom>
              <a:rect b="b" l="l" r="r" t="t"/>
              <a:pathLst>
                <a:path extrusionOk="0" h="1424940" w="6095524">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rotWithShape="1">
              <a:blip r:embed="rId4">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700"/>
                                        <p:tgtEl>
                                          <p:spTgt spid="246"/>
                                        </p:tgtEl>
                                      </p:cBhvr>
                                    </p:animEffect>
                                  </p:childTnLst>
                                </p:cTn>
                              </p:par>
                              <p:par>
                                <p:cTn fill="hold" nodeType="withEffect" presetClass="entr" presetID="10" presetSubtype="0">
                                  <p:stCondLst>
                                    <p:cond delay="1000"/>
                                  </p:stCondLst>
                                  <p:childTnLst>
                                    <p:set>
                                      <p:cBhvr>
                                        <p:cTn dur="1" fill="hold">
                                          <p:stCondLst>
                                            <p:cond delay="0"/>
                                          </p:stCondLst>
                                        </p:cTn>
                                        <p:tgtEl>
                                          <p:spTgt spid="245"/>
                                        </p:tgtEl>
                                        <p:attrNameLst>
                                          <p:attrName>style.visibility</p:attrName>
                                        </p:attrNameLst>
                                      </p:cBhvr>
                                      <p:to>
                                        <p:strVal val="visible"/>
                                      </p:to>
                                    </p:set>
                                    <p:animEffect filter="fade" transition="in">
                                      <p:cBhvr>
                                        <p:cTn dur="700"/>
                                        <p:tgtEl>
                                          <p:spTgt spid="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69"/>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CA"/>
              <a:t>Movement/ Stretch break </a:t>
            </a:r>
            <a:endParaRPr/>
          </a:p>
        </p:txBody>
      </p:sp>
      <p:pic>
        <p:nvPicPr>
          <p:cNvPr id="626" name="Google Shape;626;p69"/>
          <p:cNvPicPr preferRelativeResize="0"/>
          <p:nvPr/>
        </p:nvPicPr>
        <p:blipFill rotWithShape="1">
          <a:blip r:embed="rId3">
            <a:alphaModFix/>
          </a:blip>
          <a:srcRect b="0" l="0" r="0" t="0"/>
          <a:stretch/>
        </p:blipFill>
        <p:spPr>
          <a:xfrm>
            <a:off x="2996825" y="1698350"/>
            <a:ext cx="3505475" cy="467397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DECDB"/>
            </a:gs>
            <a:gs pos="100000">
              <a:srgbClr val="F0A963"/>
            </a:gs>
          </a:gsLst>
          <a:path path="circle">
            <a:fillToRect b="50%" l="50%" r="50%" t="50%"/>
          </a:path>
          <a:tileRect/>
        </a:gradFill>
      </p:bgPr>
    </p:bg>
    <p:spTree>
      <p:nvGrpSpPr>
        <p:cNvPr id="630" name="Shape 630"/>
        <p:cNvGrpSpPr/>
        <p:nvPr/>
      </p:nvGrpSpPr>
      <p:grpSpPr>
        <a:xfrm>
          <a:off x="0" y="0"/>
          <a:ext cx="0" cy="0"/>
          <a:chOff x="0" y="0"/>
          <a:chExt cx="0" cy="0"/>
        </a:xfrm>
      </p:grpSpPr>
      <p:sp>
        <p:nvSpPr>
          <p:cNvPr id="631" name="Google Shape;631;p70"/>
          <p:cNvSpPr txBox="1"/>
          <p:nvPr>
            <p:ph type="ctrTitle"/>
          </p:nvPr>
        </p:nvSpPr>
        <p:spPr>
          <a:xfrm>
            <a:off x="458100" y="-3443600"/>
            <a:ext cx="8108100" cy="99381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SzPts val="1800"/>
              <a:buNone/>
            </a:pPr>
            <a:r>
              <a:t/>
            </a:r>
            <a:endParaRPr b="1">
              <a:solidFill>
                <a:srgbClr val="000000"/>
              </a:solidFill>
              <a:latin typeface="Arial"/>
              <a:ea typeface="Arial"/>
              <a:cs typeface="Arial"/>
              <a:sym typeface="Arial"/>
            </a:endParaRPr>
          </a:p>
          <a:p>
            <a:pPr indent="0" lvl="0" marL="0" rtl="0" algn="l">
              <a:lnSpc>
                <a:spcPct val="115000"/>
              </a:lnSpc>
              <a:spcBef>
                <a:spcPts val="0"/>
              </a:spcBef>
              <a:spcAft>
                <a:spcPts val="0"/>
              </a:spcAft>
              <a:buSzPts val="1800"/>
              <a:buNone/>
            </a:pPr>
            <a:r>
              <a:t/>
            </a:r>
            <a:endParaRPr b="1">
              <a:solidFill>
                <a:srgbClr val="000000"/>
              </a:solidFill>
              <a:latin typeface="Arial"/>
              <a:ea typeface="Arial"/>
              <a:cs typeface="Arial"/>
              <a:sym typeface="Arial"/>
            </a:endParaRPr>
          </a:p>
          <a:p>
            <a:pPr indent="0" lvl="0" marL="0" rtl="0" algn="l">
              <a:lnSpc>
                <a:spcPct val="115000"/>
              </a:lnSpc>
              <a:spcBef>
                <a:spcPts val="0"/>
              </a:spcBef>
              <a:spcAft>
                <a:spcPts val="0"/>
              </a:spcAft>
              <a:buSzPts val="1800"/>
              <a:buNone/>
            </a:pPr>
            <a:r>
              <a:t/>
            </a:r>
            <a:endParaRPr b="1">
              <a:solidFill>
                <a:srgbClr val="000000"/>
              </a:solidFill>
              <a:latin typeface="Arial"/>
              <a:ea typeface="Arial"/>
              <a:cs typeface="Arial"/>
              <a:sym typeface="Arial"/>
            </a:endParaRPr>
          </a:p>
          <a:p>
            <a:pPr indent="0" lvl="0" marL="0" rtl="0" algn="l">
              <a:lnSpc>
                <a:spcPct val="115000"/>
              </a:lnSpc>
              <a:spcBef>
                <a:spcPts val="0"/>
              </a:spcBef>
              <a:spcAft>
                <a:spcPts val="0"/>
              </a:spcAft>
              <a:buSzPts val="1800"/>
              <a:buNone/>
            </a:pPr>
            <a:r>
              <a:t/>
            </a:r>
            <a:endParaRPr b="1">
              <a:solidFill>
                <a:srgbClr val="000000"/>
              </a:solidFill>
              <a:latin typeface="Arial"/>
              <a:ea typeface="Arial"/>
              <a:cs typeface="Arial"/>
              <a:sym typeface="Arial"/>
            </a:endParaRPr>
          </a:p>
          <a:p>
            <a:pPr indent="0" lvl="0" marL="0" rtl="0" algn="l">
              <a:lnSpc>
                <a:spcPct val="115000"/>
              </a:lnSpc>
              <a:spcBef>
                <a:spcPts val="0"/>
              </a:spcBef>
              <a:spcAft>
                <a:spcPts val="0"/>
              </a:spcAft>
              <a:buSzPts val="1800"/>
              <a:buNone/>
            </a:pPr>
            <a:r>
              <a:t/>
            </a:r>
            <a:endParaRPr b="1">
              <a:solidFill>
                <a:srgbClr val="000000"/>
              </a:solidFill>
              <a:latin typeface="Arial"/>
              <a:ea typeface="Arial"/>
              <a:cs typeface="Arial"/>
              <a:sym typeface="Arial"/>
            </a:endParaRPr>
          </a:p>
          <a:p>
            <a:pPr indent="0" lvl="0" marL="0" rtl="0" algn="l">
              <a:lnSpc>
                <a:spcPct val="115000"/>
              </a:lnSpc>
              <a:spcBef>
                <a:spcPts val="0"/>
              </a:spcBef>
              <a:spcAft>
                <a:spcPts val="0"/>
              </a:spcAft>
              <a:buSzPts val="1800"/>
              <a:buNone/>
            </a:pPr>
            <a:r>
              <a:t/>
            </a:r>
            <a:endParaRPr b="1">
              <a:solidFill>
                <a:srgbClr val="000000"/>
              </a:solidFill>
              <a:latin typeface="Arial"/>
              <a:ea typeface="Arial"/>
              <a:cs typeface="Arial"/>
              <a:sym typeface="Arial"/>
            </a:endParaRPr>
          </a:p>
          <a:p>
            <a:pPr indent="0" lvl="0" marL="0" rtl="0" algn="l">
              <a:lnSpc>
                <a:spcPct val="115000"/>
              </a:lnSpc>
              <a:spcBef>
                <a:spcPts val="0"/>
              </a:spcBef>
              <a:spcAft>
                <a:spcPts val="0"/>
              </a:spcAft>
              <a:buSzPts val="1800"/>
              <a:buNone/>
            </a:pPr>
            <a:r>
              <a:t/>
            </a:r>
            <a:endParaRPr b="1">
              <a:solidFill>
                <a:srgbClr val="000000"/>
              </a:solidFill>
              <a:latin typeface="Arial"/>
              <a:ea typeface="Arial"/>
              <a:cs typeface="Arial"/>
              <a:sym typeface="Arial"/>
            </a:endParaRPr>
          </a:p>
          <a:p>
            <a:pPr indent="0" lvl="0" marL="0" rtl="0" algn="l">
              <a:lnSpc>
                <a:spcPct val="115000"/>
              </a:lnSpc>
              <a:spcBef>
                <a:spcPts val="0"/>
              </a:spcBef>
              <a:spcAft>
                <a:spcPts val="0"/>
              </a:spcAft>
              <a:buSzPts val="1800"/>
              <a:buNone/>
            </a:pPr>
            <a:r>
              <a:rPr b="1" lang="en-CA" sz="3700">
                <a:solidFill>
                  <a:srgbClr val="000000"/>
                </a:solidFill>
                <a:latin typeface="Arial"/>
                <a:ea typeface="Arial"/>
                <a:cs typeface="Arial"/>
                <a:sym typeface="Arial"/>
              </a:rPr>
              <a:t>Working to enact </a:t>
            </a:r>
            <a:endParaRPr b="1" sz="3700">
              <a:solidFill>
                <a:srgbClr val="000000"/>
              </a:solidFill>
              <a:latin typeface="Arial"/>
              <a:ea typeface="Arial"/>
              <a:cs typeface="Arial"/>
              <a:sym typeface="Arial"/>
            </a:endParaRPr>
          </a:p>
          <a:p>
            <a:pPr indent="0" lvl="0" marL="0" rtl="0" algn="ctr">
              <a:lnSpc>
                <a:spcPct val="115000"/>
              </a:lnSpc>
              <a:spcBef>
                <a:spcPts val="0"/>
              </a:spcBef>
              <a:spcAft>
                <a:spcPts val="0"/>
              </a:spcAft>
              <a:buSzPts val="1800"/>
              <a:buNone/>
            </a:pPr>
            <a:r>
              <a:rPr b="1" lang="en-CA" sz="3700">
                <a:solidFill>
                  <a:srgbClr val="000000"/>
                </a:solidFill>
                <a:latin typeface="Arial"/>
                <a:ea typeface="Arial"/>
                <a:cs typeface="Arial"/>
                <a:sym typeface="Arial"/>
              </a:rPr>
              <a:t>culturally safe care: </a:t>
            </a:r>
            <a:endParaRPr b="1" sz="3700">
              <a:solidFill>
                <a:srgbClr val="000000"/>
              </a:solidFill>
              <a:latin typeface="Arial"/>
              <a:ea typeface="Arial"/>
              <a:cs typeface="Arial"/>
              <a:sym typeface="Arial"/>
            </a:endParaRPr>
          </a:p>
          <a:p>
            <a:pPr indent="0" lvl="0" marL="0" rtl="0" algn="l">
              <a:lnSpc>
                <a:spcPct val="115000"/>
              </a:lnSpc>
              <a:spcBef>
                <a:spcPts val="0"/>
              </a:spcBef>
              <a:spcAft>
                <a:spcPts val="0"/>
              </a:spcAft>
              <a:buSzPts val="1800"/>
              <a:buNone/>
            </a:pPr>
            <a:r>
              <a:t/>
            </a:r>
            <a:endParaRPr b="1" sz="3700">
              <a:solidFill>
                <a:srgbClr val="000000"/>
              </a:solidFill>
              <a:latin typeface="Arial"/>
              <a:ea typeface="Arial"/>
              <a:cs typeface="Arial"/>
              <a:sym typeface="Arial"/>
            </a:endParaRPr>
          </a:p>
          <a:p>
            <a:pPr indent="-374650" lvl="0" marL="457200" rtl="0" algn="l">
              <a:lnSpc>
                <a:spcPct val="115000"/>
              </a:lnSpc>
              <a:spcBef>
                <a:spcPts val="0"/>
              </a:spcBef>
              <a:spcAft>
                <a:spcPts val="0"/>
              </a:spcAft>
              <a:buClr>
                <a:srgbClr val="000000"/>
              </a:buClr>
              <a:buSzPts val="2300"/>
              <a:buFont typeface="Arial"/>
              <a:buChar char="-"/>
            </a:pPr>
            <a:r>
              <a:rPr b="1" lang="en-CA" sz="2300">
                <a:solidFill>
                  <a:srgbClr val="000000"/>
                </a:solidFill>
                <a:latin typeface="Arial"/>
                <a:ea typeface="Arial"/>
                <a:cs typeface="Arial"/>
                <a:sym typeface="Arial"/>
              </a:rPr>
              <a:t>Be open</a:t>
            </a:r>
            <a:endParaRPr b="1" sz="2300">
              <a:solidFill>
                <a:srgbClr val="000000"/>
              </a:solidFill>
              <a:latin typeface="Arial"/>
              <a:ea typeface="Arial"/>
              <a:cs typeface="Arial"/>
              <a:sym typeface="Arial"/>
            </a:endParaRPr>
          </a:p>
          <a:p>
            <a:pPr indent="-374650" lvl="0" marL="457200" rtl="0" algn="l">
              <a:lnSpc>
                <a:spcPct val="115000"/>
              </a:lnSpc>
              <a:spcBef>
                <a:spcPts val="0"/>
              </a:spcBef>
              <a:spcAft>
                <a:spcPts val="0"/>
              </a:spcAft>
              <a:buClr>
                <a:srgbClr val="000000"/>
              </a:buClr>
              <a:buSzPts val="2300"/>
              <a:buFont typeface="Arial"/>
              <a:buChar char="-"/>
            </a:pPr>
            <a:r>
              <a:rPr b="1" lang="en-CA" sz="2300">
                <a:solidFill>
                  <a:srgbClr val="000000"/>
                </a:solidFill>
                <a:latin typeface="Arial"/>
                <a:ea typeface="Arial"/>
                <a:cs typeface="Arial"/>
                <a:sym typeface="Arial"/>
              </a:rPr>
              <a:t>Be respectful </a:t>
            </a:r>
            <a:endParaRPr b="1" sz="2300">
              <a:solidFill>
                <a:srgbClr val="000000"/>
              </a:solidFill>
              <a:latin typeface="Arial"/>
              <a:ea typeface="Arial"/>
              <a:cs typeface="Arial"/>
              <a:sym typeface="Arial"/>
            </a:endParaRPr>
          </a:p>
          <a:p>
            <a:pPr indent="-374650" lvl="0" marL="457200" rtl="0" algn="l">
              <a:lnSpc>
                <a:spcPct val="115000"/>
              </a:lnSpc>
              <a:spcBef>
                <a:spcPts val="0"/>
              </a:spcBef>
              <a:spcAft>
                <a:spcPts val="0"/>
              </a:spcAft>
              <a:buClr>
                <a:srgbClr val="000000"/>
              </a:buClr>
              <a:buSzPts val="2300"/>
              <a:buFont typeface="Arial"/>
              <a:buChar char="-"/>
            </a:pPr>
            <a:r>
              <a:rPr b="1" lang="en-CA" sz="2300">
                <a:solidFill>
                  <a:srgbClr val="000000"/>
                </a:solidFill>
                <a:latin typeface="Arial"/>
                <a:ea typeface="Arial"/>
                <a:cs typeface="Arial"/>
                <a:sym typeface="Arial"/>
              </a:rPr>
              <a:t>Lifelong journey </a:t>
            </a:r>
            <a:endParaRPr b="1" sz="2300">
              <a:solidFill>
                <a:srgbClr val="000000"/>
              </a:solidFill>
              <a:latin typeface="Arial"/>
              <a:ea typeface="Arial"/>
              <a:cs typeface="Arial"/>
              <a:sym typeface="Arial"/>
            </a:endParaRPr>
          </a:p>
          <a:p>
            <a:pPr indent="-374650" lvl="0" marL="457200" rtl="0" algn="l">
              <a:lnSpc>
                <a:spcPct val="115000"/>
              </a:lnSpc>
              <a:spcBef>
                <a:spcPts val="0"/>
              </a:spcBef>
              <a:spcAft>
                <a:spcPts val="0"/>
              </a:spcAft>
              <a:buClr>
                <a:srgbClr val="000000"/>
              </a:buClr>
              <a:buSzPts val="2300"/>
              <a:buFont typeface="Arial"/>
              <a:buChar char="-"/>
            </a:pPr>
            <a:r>
              <a:rPr b="1" lang="en-CA" sz="2300">
                <a:solidFill>
                  <a:srgbClr val="000000"/>
                </a:solidFill>
                <a:latin typeface="Arial"/>
                <a:ea typeface="Arial"/>
                <a:cs typeface="Arial"/>
                <a:sym typeface="Arial"/>
              </a:rPr>
              <a:t>Un-learning is required </a:t>
            </a:r>
            <a:endParaRPr b="1" sz="2300">
              <a:solidFill>
                <a:srgbClr val="000000"/>
              </a:solidFill>
              <a:latin typeface="Arial"/>
              <a:ea typeface="Arial"/>
              <a:cs typeface="Arial"/>
              <a:sym typeface="Arial"/>
            </a:endParaRPr>
          </a:p>
          <a:p>
            <a:pPr indent="-374650" lvl="0" marL="457200" rtl="0" algn="l">
              <a:lnSpc>
                <a:spcPct val="115000"/>
              </a:lnSpc>
              <a:spcBef>
                <a:spcPts val="0"/>
              </a:spcBef>
              <a:spcAft>
                <a:spcPts val="0"/>
              </a:spcAft>
              <a:buClr>
                <a:srgbClr val="000000"/>
              </a:buClr>
              <a:buSzPts val="2300"/>
              <a:buFont typeface="Arial"/>
              <a:buChar char="-"/>
            </a:pPr>
            <a:r>
              <a:rPr b="1" lang="en-CA" sz="2300">
                <a:solidFill>
                  <a:srgbClr val="000000"/>
                </a:solidFill>
                <a:latin typeface="Arial"/>
                <a:ea typeface="Arial"/>
                <a:cs typeface="Arial"/>
                <a:sym typeface="Arial"/>
              </a:rPr>
              <a:t>Be self-reflexive &amp; humble</a:t>
            </a:r>
            <a:endParaRPr b="1" sz="2300">
              <a:solidFill>
                <a:srgbClr val="000000"/>
              </a:solidFill>
              <a:latin typeface="Arial"/>
              <a:ea typeface="Arial"/>
              <a:cs typeface="Arial"/>
              <a:sym typeface="Arial"/>
            </a:endParaRPr>
          </a:p>
          <a:p>
            <a:pPr indent="-374650" lvl="0" marL="457200" rtl="0" algn="l">
              <a:lnSpc>
                <a:spcPct val="115000"/>
              </a:lnSpc>
              <a:spcBef>
                <a:spcPts val="0"/>
              </a:spcBef>
              <a:spcAft>
                <a:spcPts val="0"/>
              </a:spcAft>
              <a:buClr>
                <a:srgbClr val="000000"/>
              </a:buClr>
              <a:buSzPts val="2300"/>
              <a:buFont typeface="Arial"/>
              <a:buChar char="-"/>
            </a:pPr>
            <a:r>
              <a:rPr b="1" lang="en-CA" sz="2300">
                <a:solidFill>
                  <a:srgbClr val="000000"/>
                </a:solidFill>
                <a:latin typeface="Arial"/>
                <a:ea typeface="Arial"/>
                <a:cs typeface="Arial"/>
                <a:sym typeface="Arial"/>
              </a:rPr>
              <a:t>Acknowledge the world views we hold (personal &amp; professional) are not universal </a:t>
            </a:r>
            <a:r>
              <a:rPr b="1" i="1" lang="en-CA" sz="2300">
                <a:solidFill>
                  <a:srgbClr val="000000"/>
                </a:solidFill>
                <a:latin typeface="Arial"/>
                <a:ea typeface="Arial"/>
                <a:cs typeface="Arial"/>
                <a:sym typeface="Arial"/>
              </a:rPr>
              <a:t>nor are they superior</a:t>
            </a:r>
            <a:endParaRPr b="1" i="1" sz="2300">
              <a:solidFill>
                <a:srgbClr val="000000"/>
              </a:solidFill>
              <a:latin typeface="Arial"/>
              <a:ea typeface="Arial"/>
              <a:cs typeface="Arial"/>
              <a:sym typeface="Arial"/>
            </a:endParaRPr>
          </a:p>
          <a:p>
            <a:pPr indent="-374650" lvl="0" marL="457200" rtl="0" algn="l">
              <a:lnSpc>
                <a:spcPct val="115000"/>
              </a:lnSpc>
              <a:spcBef>
                <a:spcPts val="0"/>
              </a:spcBef>
              <a:spcAft>
                <a:spcPts val="0"/>
              </a:spcAft>
              <a:buClr>
                <a:srgbClr val="000000"/>
              </a:buClr>
              <a:buSzPts val="2300"/>
              <a:buFont typeface="Arial"/>
              <a:buChar char="-"/>
            </a:pPr>
            <a:r>
              <a:rPr b="1" lang="en-CA" sz="2300">
                <a:solidFill>
                  <a:srgbClr val="000000"/>
                </a:solidFill>
                <a:latin typeface="Arial"/>
                <a:ea typeface="Arial"/>
                <a:cs typeface="Arial"/>
                <a:sym typeface="Arial"/>
              </a:rPr>
              <a:t>Ask &amp; learn from others with respect and an open mind</a:t>
            </a:r>
            <a:endParaRPr b="1" sz="2300">
              <a:solidFill>
                <a:srgbClr val="000000"/>
              </a:solidFill>
              <a:latin typeface="Arial"/>
              <a:ea typeface="Arial"/>
              <a:cs typeface="Arial"/>
              <a:sym typeface="Arial"/>
            </a:endParaRPr>
          </a:p>
          <a:p>
            <a:pPr indent="-374650" lvl="0" marL="457200" rtl="0" algn="l">
              <a:lnSpc>
                <a:spcPct val="115000"/>
              </a:lnSpc>
              <a:spcBef>
                <a:spcPts val="0"/>
              </a:spcBef>
              <a:spcAft>
                <a:spcPts val="0"/>
              </a:spcAft>
              <a:buClr>
                <a:srgbClr val="000000"/>
              </a:buClr>
              <a:buSzPts val="2300"/>
              <a:buFont typeface="Arial"/>
              <a:buChar char="-"/>
            </a:pPr>
            <a:r>
              <a:rPr b="1" lang="en-CA" sz="2300">
                <a:solidFill>
                  <a:srgbClr val="000000"/>
                </a:solidFill>
                <a:latin typeface="Arial"/>
                <a:ea typeface="Arial"/>
                <a:cs typeface="Arial"/>
                <a:sym typeface="Arial"/>
              </a:rPr>
              <a:t>Adopt a relational approach (working collaboratively with patients &amp; families) </a:t>
            </a:r>
            <a:endParaRPr b="1" sz="4800">
              <a:solidFill>
                <a:srgbClr val="000000"/>
              </a:solidFill>
              <a:latin typeface="Arial"/>
              <a:ea typeface="Arial"/>
              <a:cs typeface="Arial"/>
              <a:sym typeface="Arial"/>
            </a:endParaRPr>
          </a:p>
        </p:txBody>
      </p:sp>
      <p:pic>
        <p:nvPicPr>
          <p:cNvPr id="632" name="Google Shape;632;p70"/>
          <p:cNvPicPr preferRelativeResize="0"/>
          <p:nvPr/>
        </p:nvPicPr>
        <p:blipFill rotWithShape="1">
          <a:blip r:embed="rId3">
            <a:alphaModFix/>
          </a:blip>
          <a:srcRect b="0" l="0" r="0" t="0"/>
          <a:stretch/>
        </p:blipFill>
        <p:spPr>
          <a:xfrm>
            <a:off x="5159868" y="1607976"/>
            <a:ext cx="3035576" cy="22767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DECDB"/>
            </a:gs>
            <a:gs pos="100000">
              <a:srgbClr val="F0A963"/>
            </a:gs>
          </a:gsLst>
          <a:path path="circle">
            <a:fillToRect b="50%" l="50%" r="50%" t="50%"/>
          </a:path>
          <a:tileRect/>
        </a:gradFill>
      </p:bgPr>
    </p:bg>
    <p:spTree>
      <p:nvGrpSpPr>
        <p:cNvPr id="636" name="Shape 636"/>
        <p:cNvGrpSpPr/>
        <p:nvPr/>
      </p:nvGrpSpPr>
      <p:grpSpPr>
        <a:xfrm>
          <a:off x="0" y="0"/>
          <a:ext cx="0" cy="0"/>
          <a:chOff x="0" y="0"/>
          <a:chExt cx="0" cy="0"/>
        </a:xfrm>
      </p:grpSpPr>
      <p:sp>
        <p:nvSpPr>
          <p:cNvPr id="637" name="Google Shape;637;p71"/>
          <p:cNvSpPr txBox="1"/>
          <p:nvPr>
            <p:ph type="ctrTitle"/>
          </p:nvPr>
        </p:nvSpPr>
        <p:spPr>
          <a:xfrm>
            <a:off x="416075" y="791050"/>
            <a:ext cx="3464400" cy="5002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SzPts val="1800"/>
              <a:buNone/>
            </a:pPr>
            <a:r>
              <a:t/>
            </a:r>
            <a:endParaRPr b="1" sz="3700">
              <a:solidFill>
                <a:srgbClr val="000000"/>
              </a:solidFill>
              <a:latin typeface="Arial"/>
              <a:ea typeface="Arial"/>
              <a:cs typeface="Arial"/>
              <a:sym typeface="Arial"/>
            </a:endParaRPr>
          </a:p>
          <a:p>
            <a:pPr indent="0" lvl="0" marL="0" rtl="0" algn="l">
              <a:lnSpc>
                <a:spcPct val="115000"/>
              </a:lnSpc>
              <a:spcBef>
                <a:spcPts val="0"/>
              </a:spcBef>
              <a:spcAft>
                <a:spcPts val="0"/>
              </a:spcAft>
              <a:buSzPts val="1800"/>
              <a:buNone/>
            </a:pPr>
            <a:r>
              <a:t/>
            </a:r>
            <a:endParaRPr b="1" sz="3700">
              <a:solidFill>
                <a:srgbClr val="000000"/>
              </a:solidFill>
              <a:latin typeface="Arial"/>
              <a:ea typeface="Arial"/>
              <a:cs typeface="Arial"/>
              <a:sym typeface="Arial"/>
            </a:endParaRPr>
          </a:p>
          <a:p>
            <a:pPr indent="-412750" lvl="0" marL="457200" rtl="0" algn="l">
              <a:lnSpc>
                <a:spcPct val="115000"/>
              </a:lnSpc>
              <a:spcBef>
                <a:spcPts val="0"/>
              </a:spcBef>
              <a:spcAft>
                <a:spcPts val="0"/>
              </a:spcAft>
              <a:buClr>
                <a:srgbClr val="000000"/>
              </a:buClr>
              <a:buSzPts val="2900"/>
              <a:buFont typeface="Arial"/>
              <a:buChar char="-"/>
            </a:pPr>
            <a:r>
              <a:rPr b="1" lang="en-CA" sz="2900">
                <a:solidFill>
                  <a:srgbClr val="000000"/>
                </a:solidFill>
                <a:latin typeface="Arial"/>
                <a:ea typeface="Arial"/>
                <a:cs typeface="Arial"/>
                <a:sym typeface="Arial"/>
              </a:rPr>
              <a:t>Listen</a:t>
            </a:r>
            <a:endParaRPr b="1" sz="2900">
              <a:solidFill>
                <a:srgbClr val="000000"/>
              </a:solidFill>
              <a:latin typeface="Arial"/>
              <a:ea typeface="Arial"/>
              <a:cs typeface="Arial"/>
              <a:sym typeface="Arial"/>
            </a:endParaRPr>
          </a:p>
          <a:p>
            <a:pPr indent="0" lvl="0" marL="457200" rtl="0" algn="l">
              <a:lnSpc>
                <a:spcPct val="115000"/>
              </a:lnSpc>
              <a:spcBef>
                <a:spcPts val="0"/>
              </a:spcBef>
              <a:spcAft>
                <a:spcPts val="0"/>
              </a:spcAft>
              <a:buSzPts val="1800"/>
              <a:buNone/>
            </a:pPr>
            <a:r>
              <a:t/>
            </a:r>
            <a:endParaRPr b="1" sz="2900" u="sng">
              <a:solidFill>
                <a:srgbClr val="000000"/>
              </a:solidFill>
              <a:latin typeface="Arial"/>
              <a:ea typeface="Arial"/>
              <a:cs typeface="Arial"/>
              <a:sym typeface="Arial"/>
            </a:endParaRPr>
          </a:p>
          <a:p>
            <a:pPr indent="-412750" lvl="0" marL="457200" rtl="0" algn="l">
              <a:lnSpc>
                <a:spcPct val="115000"/>
              </a:lnSpc>
              <a:spcBef>
                <a:spcPts val="0"/>
              </a:spcBef>
              <a:spcAft>
                <a:spcPts val="0"/>
              </a:spcAft>
              <a:buClr>
                <a:srgbClr val="000000"/>
              </a:buClr>
              <a:buSzPts val="2900"/>
              <a:buFont typeface="Arial"/>
              <a:buChar char="-"/>
            </a:pPr>
            <a:r>
              <a:rPr b="1" lang="en-CA" sz="2900">
                <a:solidFill>
                  <a:srgbClr val="000000"/>
                </a:solidFill>
                <a:latin typeface="Arial"/>
                <a:ea typeface="Arial"/>
                <a:cs typeface="Arial"/>
                <a:sym typeface="Arial"/>
              </a:rPr>
              <a:t>Do </a:t>
            </a:r>
            <a:r>
              <a:rPr b="1" lang="en-CA" sz="2900" u="sng">
                <a:solidFill>
                  <a:srgbClr val="000000"/>
                </a:solidFill>
                <a:latin typeface="Arial"/>
                <a:ea typeface="Arial"/>
                <a:cs typeface="Arial"/>
                <a:sym typeface="Arial"/>
              </a:rPr>
              <a:t>The Work</a:t>
            </a:r>
            <a:r>
              <a:rPr b="1" lang="en-CA" sz="2900">
                <a:solidFill>
                  <a:srgbClr val="000000"/>
                </a:solidFill>
                <a:latin typeface="Arial"/>
                <a:ea typeface="Arial"/>
                <a:cs typeface="Arial"/>
                <a:sym typeface="Arial"/>
              </a:rPr>
              <a:t> to reduce bias</a:t>
            </a:r>
            <a:endParaRPr b="1" sz="2900">
              <a:solidFill>
                <a:srgbClr val="000000"/>
              </a:solidFill>
              <a:latin typeface="Arial"/>
              <a:ea typeface="Arial"/>
              <a:cs typeface="Arial"/>
              <a:sym typeface="Arial"/>
            </a:endParaRPr>
          </a:p>
          <a:p>
            <a:pPr indent="0" lvl="0" marL="457200" rtl="0" algn="l">
              <a:lnSpc>
                <a:spcPct val="115000"/>
              </a:lnSpc>
              <a:spcBef>
                <a:spcPts val="0"/>
              </a:spcBef>
              <a:spcAft>
                <a:spcPts val="0"/>
              </a:spcAft>
              <a:buSzPts val="1800"/>
              <a:buNone/>
            </a:pPr>
            <a:r>
              <a:t/>
            </a:r>
            <a:endParaRPr b="1" sz="2900">
              <a:solidFill>
                <a:srgbClr val="000000"/>
              </a:solidFill>
              <a:latin typeface="Arial"/>
              <a:ea typeface="Arial"/>
              <a:cs typeface="Arial"/>
              <a:sym typeface="Arial"/>
            </a:endParaRPr>
          </a:p>
          <a:p>
            <a:pPr indent="-412750" lvl="0" marL="457200" rtl="0" algn="l">
              <a:lnSpc>
                <a:spcPct val="115000"/>
              </a:lnSpc>
              <a:spcBef>
                <a:spcPts val="0"/>
              </a:spcBef>
              <a:spcAft>
                <a:spcPts val="0"/>
              </a:spcAft>
              <a:buClr>
                <a:srgbClr val="000000"/>
              </a:buClr>
              <a:buSzPts val="2900"/>
              <a:buFont typeface="Arial"/>
              <a:buChar char="-"/>
            </a:pPr>
            <a:r>
              <a:rPr b="1" lang="en-CA" sz="2900">
                <a:solidFill>
                  <a:srgbClr val="000000"/>
                </a:solidFill>
                <a:latin typeface="Arial"/>
                <a:ea typeface="Arial"/>
                <a:cs typeface="Arial"/>
                <a:sym typeface="Arial"/>
              </a:rPr>
              <a:t>Build trust &amp; form safe </a:t>
            </a:r>
            <a:endParaRPr b="1" sz="2900">
              <a:solidFill>
                <a:srgbClr val="000000"/>
              </a:solidFill>
              <a:latin typeface="Arial"/>
              <a:ea typeface="Arial"/>
              <a:cs typeface="Arial"/>
              <a:sym typeface="Arial"/>
            </a:endParaRPr>
          </a:p>
          <a:p>
            <a:pPr indent="0" lvl="0" marL="0" rtl="0" algn="l">
              <a:lnSpc>
                <a:spcPct val="115000"/>
              </a:lnSpc>
              <a:spcBef>
                <a:spcPts val="0"/>
              </a:spcBef>
              <a:spcAft>
                <a:spcPts val="0"/>
              </a:spcAft>
              <a:buSzPts val="1800"/>
              <a:buNone/>
            </a:pPr>
            <a:r>
              <a:rPr b="1" lang="en-CA" sz="2900">
                <a:solidFill>
                  <a:srgbClr val="000000"/>
                </a:solidFill>
                <a:latin typeface="Arial"/>
                <a:ea typeface="Arial"/>
                <a:cs typeface="Arial"/>
                <a:sym typeface="Arial"/>
              </a:rPr>
              <a:t>    relationships</a:t>
            </a:r>
            <a:endParaRPr b="1" sz="2900">
              <a:solidFill>
                <a:srgbClr val="000000"/>
              </a:solidFill>
              <a:latin typeface="Arial"/>
              <a:ea typeface="Arial"/>
              <a:cs typeface="Arial"/>
              <a:sym typeface="Arial"/>
            </a:endParaRPr>
          </a:p>
          <a:p>
            <a:pPr indent="0" lvl="0" marL="457200" rtl="0" algn="l">
              <a:lnSpc>
                <a:spcPct val="115000"/>
              </a:lnSpc>
              <a:spcBef>
                <a:spcPts val="0"/>
              </a:spcBef>
              <a:spcAft>
                <a:spcPts val="0"/>
              </a:spcAft>
              <a:buSzPts val="1800"/>
              <a:buNone/>
            </a:pPr>
            <a:r>
              <a:t/>
            </a:r>
            <a:endParaRPr b="1" sz="2900">
              <a:solidFill>
                <a:srgbClr val="000000"/>
              </a:solidFill>
              <a:latin typeface="Arial"/>
              <a:ea typeface="Arial"/>
              <a:cs typeface="Arial"/>
              <a:sym typeface="Arial"/>
            </a:endParaRPr>
          </a:p>
          <a:p>
            <a:pPr indent="-412750" lvl="0" marL="457200" rtl="0" algn="l">
              <a:lnSpc>
                <a:spcPct val="115000"/>
              </a:lnSpc>
              <a:spcBef>
                <a:spcPts val="0"/>
              </a:spcBef>
              <a:spcAft>
                <a:spcPts val="0"/>
              </a:spcAft>
              <a:buClr>
                <a:srgbClr val="000000"/>
              </a:buClr>
              <a:buSzPts val="2900"/>
              <a:buFont typeface="Arial"/>
              <a:buChar char="-"/>
            </a:pPr>
            <a:r>
              <a:rPr b="1" lang="en-CA" sz="2900">
                <a:solidFill>
                  <a:srgbClr val="000000"/>
                </a:solidFill>
                <a:latin typeface="Arial"/>
                <a:ea typeface="Arial"/>
                <a:cs typeface="Arial"/>
                <a:sym typeface="Arial"/>
              </a:rPr>
              <a:t>Make changes </a:t>
            </a:r>
            <a:endParaRPr b="1" sz="2900">
              <a:solidFill>
                <a:srgbClr val="000000"/>
              </a:solidFill>
              <a:latin typeface="Arial"/>
              <a:ea typeface="Arial"/>
              <a:cs typeface="Arial"/>
              <a:sym typeface="Arial"/>
            </a:endParaRPr>
          </a:p>
        </p:txBody>
      </p:sp>
      <p:pic>
        <p:nvPicPr>
          <p:cNvPr id="638" name="Google Shape;638;p71"/>
          <p:cNvPicPr preferRelativeResize="0"/>
          <p:nvPr/>
        </p:nvPicPr>
        <p:blipFill rotWithShape="1">
          <a:blip r:embed="rId3">
            <a:alphaModFix/>
          </a:blip>
          <a:srcRect b="0" l="0" r="0" t="0"/>
          <a:stretch/>
        </p:blipFill>
        <p:spPr>
          <a:xfrm>
            <a:off x="4093975" y="1208250"/>
            <a:ext cx="4728673" cy="35465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DECDB"/>
            </a:gs>
            <a:gs pos="100000">
              <a:srgbClr val="F0A963"/>
            </a:gs>
          </a:gsLst>
          <a:path path="circle">
            <a:fillToRect b="50%" l="50%" r="50%" t="50%"/>
          </a:path>
          <a:tileRect/>
        </a:gradFill>
      </p:bgPr>
    </p:bg>
    <p:spTree>
      <p:nvGrpSpPr>
        <p:cNvPr id="642" name="Shape 642"/>
        <p:cNvGrpSpPr/>
        <p:nvPr/>
      </p:nvGrpSpPr>
      <p:grpSpPr>
        <a:xfrm>
          <a:off x="0" y="0"/>
          <a:ext cx="0" cy="0"/>
          <a:chOff x="0" y="0"/>
          <a:chExt cx="0" cy="0"/>
        </a:xfrm>
      </p:grpSpPr>
      <p:sp>
        <p:nvSpPr>
          <p:cNvPr id="643" name="Google Shape;643;p72"/>
          <p:cNvSpPr txBox="1"/>
          <p:nvPr>
            <p:ph type="ctrTitle"/>
          </p:nvPr>
        </p:nvSpPr>
        <p:spPr>
          <a:xfrm>
            <a:off x="240900" y="-408050"/>
            <a:ext cx="7317600" cy="69426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SzPts val="1800"/>
              <a:buNone/>
            </a:pPr>
            <a:r>
              <a:rPr b="1" lang="en-CA" sz="2900">
                <a:solidFill>
                  <a:srgbClr val="000000"/>
                </a:solidFill>
                <a:latin typeface="Arial"/>
                <a:ea typeface="Arial"/>
                <a:cs typeface="Arial"/>
                <a:sym typeface="Arial"/>
              </a:rPr>
              <a:t>What is </a:t>
            </a:r>
            <a:r>
              <a:rPr b="1" lang="en-CA" sz="2900" u="sng">
                <a:solidFill>
                  <a:srgbClr val="000000"/>
                </a:solidFill>
                <a:latin typeface="Arial"/>
                <a:ea typeface="Arial"/>
                <a:cs typeface="Arial"/>
                <a:sym typeface="Arial"/>
              </a:rPr>
              <a:t>The Work</a:t>
            </a:r>
            <a:r>
              <a:rPr b="1" lang="en-CA" sz="2900">
                <a:solidFill>
                  <a:srgbClr val="000000"/>
                </a:solidFill>
                <a:latin typeface="Arial"/>
                <a:ea typeface="Arial"/>
                <a:cs typeface="Arial"/>
                <a:sym typeface="Arial"/>
              </a:rPr>
              <a:t>?</a:t>
            </a:r>
            <a:endParaRPr b="1" sz="2900">
              <a:solidFill>
                <a:srgbClr val="000000"/>
              </a:solidFill>
              <a:latin typeface="Arial"/>
              <a:ea typeface="Arial"/>
              <a:cs typeface="Arial"/>
              <a:sym typeface="Arial"/>
            </a:endParaRPr>
          </a:p>
          <a:p>
            <a:pPr indent="0" lvl="0" marL="457200" rtl="0" algn="l">
              <a:lnSpc>
                <a:spcPct val="115000"/>
              </a:lnSpc>
              <a:spcBef>
                <a:spcPts val="0"/>
              </a:spcBef>
              <a:spcAft>
                <a:spcPts val="0"/>
              </a:spcAft>
              <a:buSzPts val="1800"/>
              <a:buNone/>
            </a:pPr>
            <a:r>
              <a:t/>
            </a:r>
            <a:endParaRPr b="1" sz="2900">
              <a:solidFill>
                <a:srgbClr val="000000"/>
              </a:solidFill>
              <a:latin typeface="Arial"/>
              <a:ea typeface="Arial"/>
              <a:cs typeface="Arial"/>
              <a:sym typeface="Arial"/>
            </a:endParaRPr>
          </a:p>
          <a:p>
            <a:pPr indent="-412750" lvl="0" marL="457200" rtl="0" algn="l">
              <a:lnSpc>
                <a:spcPct val="115000"/>
              </a:lnSpc>
              <a:spcBef>
                <a:spcPts val="0"/>
              </a:spcBef>
              <a:spcAft>
                <a:spcPts val="0"/>
              </a:spcAft>
              <a:buClr>
                <a:srgbClr val="000000"/>
              </a:buClr>
              <a:buSzPts val="2900"/>
              <a:buFont typeface="Arial"/>
              <a:buChar char="-"/>
            </a:pPr>
            <a:r>
              <a:rPr b="1" lang="en-CA" sz="2900">
                <a:solidFill>
                  <a:srgbClr val="000000"/>
                </a:solidFill>
                <a:latin typeface="Arial"/>
                <a:ea typeface="Arial"/>
                <a:cs typeface="Arial"/>
                <a:sym typeface="Arial"/>
              </a:rPr>
              <a:t>Know ourselves (identity, positionality, bias)</a:t>
            </a:r>
            <a:endParaRPr b="1" sz="2900">
              <a:solidFill>
                <a:srgbClr val="000000"/>
              </a:solidFill>
              <a:latin typeface="Arial"/>
              <a:ea typeface="Arial"/>
              <a:cs typeface="Arial"/>
              <a:sym typeface="Arial"/>
            </a:endParaRPr>
          </a:p>
          <a:p>
            <a:pPr indent="0" lvl="0" marL="457200" rtl="0" algn="l">
              <a:lnSpc>
                <a:spcPct val="115000"/>
              </a:lnSpc>
              <a:spcBef>
                <a:spcPts val="0"/>
              </a:spcBef>
              <a:spcAft>
                <a:spcPts val="0"/>
              </a:spcAft>
              <a:buSzPts val="1800"/>
              <a:buNone/>
            </a:pPr>
            <a:r>
              <a:t/>
            </a:r>
            <a:endParaRPr b="1" sz="2900">
              <a:solidFill>
                <a:srgbClr val="000000"/>
              </a:solidFill>
              <a:latin typeface="Arial"/>
              <a:ea typeface="Arial"/>
              <a:cs typeface="Arial"/>
              <a:sym typeface="Arial"/>
            </a:endParaRPr>
          </a:p>
          <a:p>
            <a:pPr indent="-412750" lvl="0" marL="457200" rtl="0" algn="l">
              <a:lnSpc>
                <a:spcPct val="115000"/>
              </a:lnSpc>
              <a:spcBef>
                <a:spcPts val="0"/>
              </a:spcBef>
              <a:spcAft>
                <a:spcPts val="0"/>
              </a:spcAft>
              <a:buClr>
                <a:srgbClr val="000000"/>
              </a:buClr>
              <a:buSzPts val="2900"/>
              <a:buFont typeface="Arial"/>
              <a:buChar char="-"/>
            </a:pPr>
            <a:r>
              <a:rPr b="1" lang="en-CA" sz="2900">
                <a:solidFill>
                  <a:srgbClr val="000000"/>
                </a:solidFill>
                <a:latin typeface="Arial"/>
                <a:ea typeface="Arial"/>
                <a:cs typeface="Arial"/>
                <a:sym typeface="Arial"/>
              </a:rPr>
              <a:t>Learn the history, culture &amp; context (U.S. &amp; populations we serve)</a:t>
            </a:r>
            <a:endParaRPr b="1" sz="2900">
              <a:solidFill>
                <a:srgbClr val="000000"/>
              </a:solidFill>
              <a:latin typeface="Arial"/>
              <a:ea typeface="Arial"/>
              <a:cs typeface="Arial"/>
              <a:sym typeface="Arial"/>
            </a:endParaRPr>
          </a:p>
          <a:p>
            <a:pPr indent="0" lvl="0" marL="0" rtl="0" algn="l">
              <a:lnSpc>
                <a:spcPct val="115000"/>
              </a:lnSpc>
              <a:spcBef>
                <a:spcPts val="0"/>
              </a:spcBef>
              <a:spcAft>
                <a:spcPts val="0"/>
              </a:spcAft>
              <a:buSzPts val="1800"/>
              <a:buNone/>
            </a:pPr>
            <a:r>
              <a:t/>
            </a:r>
            <a:endParaRPr b="1" sz="2900">
              <a:solidFill>
                <a:srgbClr val="000000"/>
              </a:solidFill>
              <a:latin typeface="Arial"/>
              <a:ea typeface="Arial"/>
              <a:cs typeface="Arial"/>
              <a:sym typeface="Arial"/>
            </a:endParaRPr>
          </a:p>
          <a:p>
            <a:pPr indent="-412750" lvl="0" marL="457200" rtl="0" algn="l">
              <a:lnSpc>
                <a:spcPct val="115000"/>
              </a:lnSpc>
              <a:spcBef>
                <a:spcPts val="0"/>
              </a:spcBef>
              <a:spcAft>
                <a:spcPts val="0"/>
              </a:spcAft>
              <a:buClr>
                <a:srgbClr val="000000"/>
              </a:buClr>
              <a:buSzPts val="2900"/>
              <a:buFont typeface="Arial"/>
              <a:buChar char="-"/>
            </a:pPr>
            <a:r>
              <a:rPr b="1" lang="en-CA" sz="2900">
                <a:solidFill>
                  <a:srgbClr val="000000"/>
                </a:solidFill>
                <a:latin typeface="Arial"/>
                <a:ea typeface="Arial"/>
                <a:cs typeface="Arial"/>
                <a:sym typeface="Arial"/>
              </a:rPr>
              <a:t>Understand the oppressive structures we live in and work to dismantle them so that ALL can be safe and thrive </a:t>
            </a:r>
            <a:endParaRPr b="1" sz="2900">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DE7"/>
        </a:solidFill>
      </p:bgPr>
    </p:bg>
    <p:spTree>
      <p:nvGrpSpPr>
        <p:cNvPr id="647" name="Shape 647"/>
        <p:cNvGrpSpPr/>
        <p:nvPr/>
      </p:nvGrpSpPr>
      <p:grpSpPr>
        <a:xfrm>
          <a:off x="0" y="0"/>
          <a:ext cx="0" cy="0"/>
          <a:chOff x="0" y="0"/>
          <a:chExt cx="0" cy="0"/>
        </a:xfrm>
      </p:grpSpPr>
      <p:sp>
        <p:nvSpPr>
          <p:cNvPr id="648" name="Google Shape;648;p73"/>
          <p:cNvSpPr txBox="1"/>
          <p:nvPr/>
        </p:nvSpPr>
        <p:spPr>
          <a:xfrm>
            <a:off x="748625" y="1042725"/>
            <a:ext cx="7740300" cy="489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100"/>
              <a:buFont typeface="Arial"/>
              <a:buNone/>
            </a:pPr>
            <a:r>
              <a:rPr b="0" i="0" lang="en-CA" sz="4100" u="none" cap="none" strike="noStrike">
                <a:solidFill>
                  <a:srgbClr val="000000"/>
                </a:solidFill>
                <a:latin typeface="Calibri"/>
                <a:ea typeface="Calibri"/>
                <a:cs typeface="Calibri"/>
                <a:sym typeface="Calibri"/>
              </a:rPr>
              <a:t>Cultural safety course link here:</a:t>
            </a:r>
            <a:endParaRPr b="0" i="0" sz="4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190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90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CA" sz="1900" u="sng" cap="none" strike="noStrike">
                <a:solidFill>
                  <a:srgbClr val="1155CC"/>
                </a:solidFill>
                <a:highlight>
                  <a:srgbClr val="FFFFFF"/>
                </a:highlight>
                <a:latin typeface="Arial"/>
                <a:ea typeface="Arial"/>
                <a:cs typeface="Arial"/>
                <a:sym typeface="Arial"/>
                <a:hlinkClick r:id="rId3">
                  <a:extLst>
                    <a:ext uri="{A12FA001-AC4F-418D-AE19-62706E023703}">
                      <ahyp:hlinkClr val="tx"/>
                    </a:ext>
                  </a:extLst>
                </a:hlinkClick>
              </a:rPr>
              <a:t>https://ceu.catalog.instructure.com/courses/introduction2cultural-safety</a:t>
            </a:r>
            <a:endParaRPr b="0" i="0" sz="1900" u="sng" cap="none" strike="noStrike">
              <a:solidFill>
                <a:srgbClr val="1155CC"/>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4100"/>
              <a:buFont typeface="Arial"/>
              <a:buNone/>
            </a:pPr>
            <a:r>
              <a:t/>
            </a:r>
            <a:endParaRPr b="0" i="0" sz="4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100"/>
              <a:buFont typeface="Arial"/>
              <a:buNone/>
            </a:pPr>
            <a:r>
              <a:rPr b="0" i="0" lang="en-CA" sz="4100" u="none" cap="none" strike="noStrike">
                <a:solidFill>
                  <a:srgbClr val="000000"/>
                </a:solidFill>
                <a:latin typeface="Calibri"/>
                <a:ea typeface="Calibri"/>
                <a:cs typeface="Calibri"/>
                <a:sym typeface="Calibri"/>
              </a:rPr>
              <a:t>  </a:t>
            </a:r>
            <a:endParaRPr b="0" i="0" sz="4100" u="none" cap="none" strike="noStrike">
              <a:solidFill>
                <a:srgbClr val="000000"/>
              </a:solidFill>
              <a:latin typeface="Calibri"/>
              <a:ea typeface="Calibri"/>
              <a:cs typeface="Calibri"/>
              <a:sym typeface="Calibri"/>
            </a:endParaRPr>
          </a:p>
        </p:txBody>
      </p:sp>
      <p:pic>
        <p:nvPicPr>
          <p:cNvPr id="649" name="Google Shape;649;p73"/>
          <p:cNvPicPr preferRelativeResize="0"/>
          <p:nvPr/>
        </p:nvPicPr>
        <p:blipFill rotWithShape="1">
          <a:blip r:embed="rId4">
            <a:alphaModFix/>
          </a:blip>
          <a:srcRect b="0" l="0" r="0" t="0"/>
          <a:stretch/>
        </p:blipFill>
        <p:spPr>
          <a:xfrm>
            <a:off x="2343825" y="3060000"/>
            <a:ext cx="4456351" cy="353852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3" name="Shape 653"/>
        <p:cNvGrpSpPr/>
        <p:nvPr/>
      </p:nvGrpSpPr>
      <p:grpSpPr>
        <a:xfrm>
          <a:off x="0" y="0"/>
          <a:ext cx="0" cy="0"/>
          <a:chOff x="0" y="0"/>
          <a:chExt cx="0" cy="0"/>
        </a:xfrm>
      </p:grpSpPr>
      <p:sp>
        <p:nvSpPr>
          <p:cNvPr id="654" name="Google Shape;654;p74"/>
          <p:cNvSpPr/>
          <p:nvPr/>
        </p:nvSpPr>
        <p:spPr>
          <a:xfrm rot="-5400000">
            <a:off x="183467" y="1928769"/>
            <a:ext cx="3333600" cy="2624400"/>
          </a:xfrm>
          <a:prstGeom prst="downArrow">
            <a:avLst>
              <a:gd fmla="val 100000" name="adj1"/>
              <a:gd fmla="val 15788" name="adj2"/>
            </a:avLst>
          </a:prstGeom>
          <a:solidFill>
            <a:srgbClr val="40404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5" name="Google Shape;655;p74"/>
          <p:cNvSpPr txBox="1"/>
          <p:nvPr>
            <p:ph type="title"/>
          </p:nvPr>
        </p:nvSpPr>
        <p:spPr>
          <a:xfrm>
            <a:off x="771525" y="1967266"/>
            <a:ext cx="1971600" cy="2547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3100"/>
              <a:buFont typeface="Calibri"/>
              <a:buNone/>
            </a:pPr>
            <a:r>
              <a:rPr lang="en-CA" sz="3100">
                <a:solidFill>
                  <a:srgbClr val="FFFFFF"/>
                </a:solidFill>
                <a:latin typeface="Calibri"/>
                <a:ea typeface="Calibri"/>
                <a:cs typeface="Calibri"/>
                <a:sym typeface="Calibri"/>
              </a:rPr>
              <a:t>Contact Info:</a:t>
            </a:r>
            <a:endParaRPr/>
          </a:p>
        </p:txBody>
      </p:sp>
      <p:pic>
        <p:nvPicPr>
          <p:cNvPr descr="A screenshot of a cell phone&#10;&#10;Description automatically generated" id="656" name="Google Shape;656;p74"/>
          <p:cNvPicPr preferRelativeResize="0"/>
          <p:nvPr>
            <p:ph idx="1" type="body"/>
          </p:nvPr>
        </p:nvPicPr>
        <p:blipFill rotWithShape="1">
          <a:blip r:embed="rId3">
            <a:alphaModFix/>
          </a:blip>
          <a:srcRect b="0" l="0" r="0" t="0"/>
          <a:stretch/>
        </p:blipFill>
        <p:spPr>
          <a:xfrm rot="-5400000">
            <a:off x="4042656" y="766119"/>
            <a:ext cx="3979200" cy="52728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0" name="Shape 660"/>
        <p:cNvGrpSpPr/>
        <p:nvPr/>
      </p:nvGrpSpPr>
      <p:grpSpPr>
        <a:xfrm>
          <a:off x="0" y="0"/>
          <a:ext cx="0" cy="0"/>
          <a:chOff x="0" y="0"/>
          <a:chExt cx="0" cy="0"/>
        </a:xfrm>
      </p:grpSpPr>
      <p:sp>
        <p:nvSpPr>
          <p:cNvPr id="661" name="Google Shape;661;p75"/>
          <p:cNvSpPr/>
          <p:nvPr/>
        </p:nvSpPr>
        <p:spPr>
          <a:xfrm rot="-5400000">
            <a:off x="183467" y="1928769"/>
            <a:ext cx="3333600" cy="2624400"/>
          </a:xfrm>
          <a:prstGeom prst="downArrow">
            <a:avLst>
              <a:gd fmla="val 100000" name="adj1"/>
              <a:gd fmla="val 15788" name="adj2"/>
            </a:avLst>
          </a:prstGeom>
          <a:solidFill>
            <a:srgbClr val="40404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2" name="Google Shape;662;p75"/>
          <p:cNvSpPr txBox="1"/>
          <p:nvPr>
            <p:ph type="title"/>
          </p:nvPr>
        </p:nvSpPr>
        <p:spPr>
          <a:xfrm>
            <a:off x="771525" y="1967266"/>
            <a:ext cx="1971600" cy="2547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3100"/>
              <a:buFont typeface="Calibri"/>
              <a:buNone/>
            </a:pPr>
            <a:r>
              <a:rPr lang="en-CA" sz="3100">
                <a:solidFill>
                  <a:srgbClr val="FFFFFF"/>
                </a:solidFill>
                <a:latin typeface="Calibri"/>
                <a:ea typeface="Calibri"/>
                <a:cs typeface="Calibri"/>
                <a:sym typeface="Calibri"/>
              </a:rPr>
              <a:t>Contact Info:</a:t>
            </a:r>
            <a:endParaRPr/>
          </a:p>
        </p:txBody>
      </p:sp>
      <p:sp>
        <p:nvSpPr>
          <p:cNvPr id="663" name="Google Shape;663;p75"/>
          <p:cNvSpPr txBox="1"/>
          <p:nvPr/>
        </p:nvSpPr>
        <p:spPr>
          <a:xfrm>
            <a:off x="3604100" y="1619650"/>
            <a:ext cx="4815300" cy="333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CA" sz="2400" u="none" cap="none" strike="noStrike">
                <a:solidFill>
                  <a:srgbClr val="000000"/>
                </a:solidFill>
                <a:latin typeface="Calibri"/>
                <a:ea typeface="Calibri"/>
                <a:cs typeface="Calibri"/>
                <a:sym typeface="Calibri"/>
              </a:rPr>
              <a:t>Dr. Erin Tenney</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CA" sz="2400" u="sng" cap="none" strike="noStrike">
                <a:solidFill>
                  <a:schemeClr val="hlink"/>
                </a:solidFill>
                <a:latin typeface="Calibri"/>
                <a:ea typeface="Calibri"/>
                <a:cs typeface="Calibri"/>
                <a:sym typeface="Calibri"/>
                <a:hlinkClick r:id="rId3"/>
              </a:rPr>
              <a:t>erin.tenney@frontier.edu</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pic>
        <p:nvPicPr>
          <p:cNvPr id="664" name="Google Shape;664;p75"/>
          <p:cNvPicPr preferRelativeResize="0"/>
          <p:nvPr/>
        </p:nvPicPr>
        <p:blipFill rotWithShape="1">
          <a:blip r:embed="rId4">
            <a:alphaModFix/>
          </a:blip>
          <a:srcRect b="0" l="0" r="0" t="0"/>
          <a:stretch/>
        </p:blipFill>
        <p:spPr>
          <a:xfrm>
            <a:off x="5732010" y="3097550"/>
            <a:ext cx="2687390" cy="333360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8" name="Shape 668"/>
        <p:cNvGrpSpPr/>
        <p:nvPr/>
      </p:nvGrpSpPr>
      <p:grpSpPr>
        <a:xfrm>
          <a:off x="0" y="0"/>
          <a:ext cx="0" cy="0"/>
          <a:chOff x="0" y="0"/>
          <a:chExt cx="0" cy="0"/>
        </a:xfrm>
      </p:grpSpPr>
      <p:sp>
        <p:nvSpPr>
          <p:cNvPr id="669" name="Google Shape;669;p76"/>
          <p:cNvSpPr txBox="1"/>
          <p:nvPr/>
        </p:nvSpPr>
        <p:spPr>
          <a:xfrm>
            <a:off x="748625" y="1042725"/>
            <a:ext cx="7740300" cy="90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100"/>
              <a:buFont typeface="Arial"/>
              <a:buNone/>
            </a:pPr>
            <a:r>
              <a:rPr b="0" i="0" lang="en-CA" sz="4100" u="none" cap="none" strike="noStrike">
                <a:solidFill>
                  <a:srgbClr val="000000"/>
                </a:solidFill>
                <a:latin typeface="Calibri"/>
                <a:ea typeface="Calibri"/>
                <a:cs typeface="Calibri"/>
                <a:sym typeface="Calibri"/>
              </a:rPr>
              <a:t>References  </a:t>
            </a:r>
            <a:endParaRPr b="0" i="0" sz="4100" u="none" cap="none" strike="noStrike">
              <a:solidFill>
                <a:srgbClr val="000000"/>
              </a:solidFill>
              <a:latin typeface="Calibri"/>
              <a:ea typeface="Calibri"/>
              <a:cs typeface="Calibri"/>
              <a:sym typeface="Calibri"/>
            </a:endParaRPr>
          </a:p>
        </p:txBody>
      </p:sp>
      <p:sp>
        <p:nvSpPr>
          <p:cNvPr id="670" name="Google Shape;670;p76"/>
          <p:cNvSpPr txBox="1"/>
          <p:nvPr/>
        </p:nvSpPr>
        <p:spPr>
          <a:xfrm>
            <a:off x="771025" y="1947825"/>
            <a:ext cx="7791300" cy="42405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15000"/>
              </a:lnSpc>
              <a:spcBef>
                <a:spcPts val="0"/>
              </a:spcBef>
              <a:spcAft>
                <a:spcPts val="0"/>
              </a:spcAft>
              <a:buClr>
                <a:schemeClr val="dk1"/>
              </a:buClr>
              <a:buSzPts val="1100"/>
              <a:buFont typeface="Arial"/>
              <a:buNone/>
            </a:pPr>
            <a:r>
              <a:rPr b="0" i="0" lang="en-CA" sz="1200" u="none" cap="none" strike="noStrike">
                <a:solidFill>
                  <a:schemeClr val="dk1"/>
                </a:solidFill>
                <a:latin typeface="Calibri"/>
                <a:ea typeface="Calibri"/>
                <a:cs typeface="Calibri"/>
                <a:sym typeface="Calibri"/>
              </a:rPr>
              <a:t>Baldwin, L. M., Grossman, D., Murowchick, E., Larson, E., Hollow, W., Sugarman, J., Hart, G. (2009, April). Trends in perinatal and infant health disparities between rural American Indians and Alaska Natives and rural Whites. </a:t>
            </a:r>
            <a:r>
              <a:rPr b="0" i="1" lang="en-CA" sz="1200" u="none" cap="none" strike="noStrike">
                <a:solidFill>
                  <a:schemeClr val="dk1"/>
                </a:solidFill>
                <a:latin typeface="Calibri"/>
                <a:ea typeface="Calibri"/>
                <a:cs typeface="Calibri"/>
                <a:sym typeface="Calibri"/>
              </a:rPr>
              <a:t>American Journal of Public Health</a:t>
            </a:r>
            <a:r>
              <a:rPr b="0" i="0" lang="en-CA" sz="1200" u="none" cap="none" strike="noStrike">
                <a:solidFill>
                  <a:schemeClr val="dk1"/>
                </a:solidFill>
                <a:latin typeface="Calibri"/>
                <a:ea typeface="Calibri"/>
                <a:cs typeface="Calibri"/>
                <a:sym typeface="Calibri"/>
              </a:rPr>
              <a:t>, </a:t>
            </a:r>
            <a:r>
              <a:rPr b="0" i="1" lang="en-CA" sz="1200" u="none" cap="none" strike="noStrike">
                <a:solidFill>
                  <a:schemeClr val="dk1"/>
                </a:solidFill>
                <a:latin typeface="Calibri"/>
                <a:ea typeface="Calibri"/>
                <a:cs typeface="Calibri"/>
                <a:sym typeface="Calibri"/>
              </a:rPr>
              <a:t>99</a:t>
            </a:r>
            <a:r>
              <a:rPr b="0" i="0" lang="en-CA" sz="1200" u="none" cap="none" strike="noStrike">
                <a:solidFill>
                  <a:schemeClr val="dk1"/>
                </a:solidFill>
                <a:latin typeface="Calibri"/>
                <a:ea typeface="Calibri"/>
                <a:cs typeface="Calibri"/>
                <a:sym typeface="Calibri"/>
              </a:rPr>
              <a:t>, 638-646. Retrieved from http://dx.doi.org/10.2105/AJPH.2007.119735</a:t>
            </a:r>
            <a:endParaRPr b="0" i="0" sz="12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rPr b="0" i="0" lang="en-CA" sz="1200" u="none" cap="none" strike="noStrike">
                <a:solidFill>
                  <a:schemeClr val="dk1"/>
                </a:solidFill>
                <a:highlight>
                  <a:srgbClr val="FFFFFF"/>
                </a:highlight>
                <a:latin typeface="Calibri"/>
                <a:ea typeface="Calibri"/>
                <a:cs typeface="Calibri"/>
                <a:sym typeface="Calibri"/>
              </a:rPr>
              <a:t>Curtis, E., Jones, R., Tipene-Leach, D. </a:t>
            </a:r>
            <a:r>
              <a:rPr b="0" i="1" lang="en-CA" sz="1200" u="none" cap="none" strike="noStrike">
                <a:solidFill>
                  <a:schemeClr val="dk1"/>
                </a:solidFill>
                <a:highlight>
                  <a:srgbClr val="FFFFFF"/>
                </a:highlight>
                <a:latin typeface="Calibri"/>
                <a:ea typeface="Calibri"/>
                <a:cs typeface="Calibri"/>
                <a:sym typeface="Calibri"/>
              </a:rPr>
              <a:t>et al.</a:t>
            </a:r>
            <a:r>
              <a:rPr b="0" i="0" lang="en-CA" sz="1200" u="none" cap="none" strike="noStrike">
                <a:solidFill>
                  <a:schemeClr val="dk1"/>
                </a:solidFill>
                <a:highlight>
                  <a:srgbClr val="FFFFFF"/>
                </a:highlight>
                <a:latin typeface="Calibri"/>
                <a:ea typeface="Calibri"/>
                <a:cs typeface="Calibri"/>
                <a:sym typeface="Calibri"/>
              </a:rPr>
              <a:t> Why cultural safety rather than cultural competency is required to achieve </a:t>
            </a:r>
            <a:endParaRPr b="0" i="0" sz="1200" u="none" cap="none" strike="noStrike">
              <a:solidFill>
                <a:schemeClr val="dk1"/>
              </a:solidFill>
              <a:highlight>
                <a:srgbClr val="FFFFFF"/>
              </a:highlight>
              <a:latin typeface="Calibri"/>
              <a:ea typeface="Calibri"/>
              <a:cs typeface="Calibri"/>
              <a:sym typeface="Calibri"/>
            </a:endParaRPr>
          </a:p>
          <a:p>
            <a:pPr indent="457200" lvl="0" marL="0" marR="0" rtl="0" algn="l">
              <a:lnSpc>
                <a:spcPct val="150000"/>
              </a:lnSpc>
              <a:spcBef>
                <a:spcPts val="0"/>
              </a:spcBef>
              <a:spcAft>
                <a:spcPts val="0"/>
              </a:spcAft>
              <a:buClr>
                <a:schemeClr val="dk1"/>
              </a:buClr>
              <a:buSzPts val="1100"/>
              <a:buFont typeface="Arial"/>
              <a:buNone/>
            </a:pPr>
            <a:r>
              <a:rPr b="0" i="0" lang="en-CA" sz="1200" u="none" cap="none" strike="noStrike">
                <a:solidFill>
                  <a:schemeClr val="dk1"/>
                </a:solidFill>
                <a:highlight>
                  <a:srgbClr val="FFFFFF"/>
                </a:highlight>
                <a:latin typeface="Calibri"/>
                <a:ea typeface="Calibri"/>
                <a:cs typeface="Calibri"/>
                <a:sym typeface="Calibri"/>
              </a:rPr>
              <a:t>health equity: A literature review and recommended definition. </a:t>
            </a:r>
            <a:r>
              <a:rPr b="0" i="1" lang="en-CA" sz="1200" u="none" cap="none" strike="noStrike">
                <a:solidFill>
                  <a:schemeClr val="dk1"/>
                </a:solidFill>
                <a:highlight>
                  <a:srgbClr val="FFFFFF"/>
                </a:highlight>
                <a:latin typeface="Calibri"/>
                <a:ea typeface="Calibri"/>
                <a:cs typeface="Calibri"/>
                <a:sym typeface="Calibri"/>
              </a:rPr>
              <a:t>International Journal of Equity Health</a:t>
            </a:r>
            <a:r>
              <a:rPr b="0" i="0" lang="en-CA" sz="1200" u="none" cap="none" strike="noStrike">
                <a:solidFill>
                  <a:schemeClr val="dk1"/>
                </a:solidFill>
                <a:highlight>
                  <a:srgbClr val="FFFFFF"/>
                </a:highlight>
                <a:latin typeface="Calibri"/>
                <a:ea typeface="Calibri"/>
                <a:cs typeface="Calibri"/>
                <a:sym typeface="Calibri"/>
              </a:rPr>
              <a:t> 18, 174 </a:t>
            </a:r>
            <a:endParaRPr b="0" i="0" sz="1200" u="none" cap="none" strike="noStrike">
              <a:solidFill>
                <a:schemeClr val="dk1"/>
              </a:solidFill>
              <a:highlight>
                <a:srgbClr val="FFFFFF"/>
              </a:highlight>
              <a:latin typeface="Calibri"/>
              <a:ea typeface="Calibri"/>
              <a:cs typeface="Calibri"/>
              <a:sym typeface="Calibri"/>
            </a:endParaRPr>
          </a:p>
          <a:p>
            <a:pPr indent="457200" lvl="0" marL="0" marR="0" rtl="0" algn="l">
              <a:lnSpc>
                <a:spcPct val="150000"/>
              </a:lnSpc>
              <a:spcBef>
                <a:spcPts val="0"/>
              </a:spcBef>
              <a:spcAft>
                <a:spcPts val="0"/>
              </a:spcAft>
              <a:buClr>
                <a:schemeClr val="dk1"/>
              </a:buClr>
              <a:buSzPts val="1100"/>
              <a:buFont typeface="Arial"/>
              <a:buNone/>
            </a:pPr>
            <a:r>
              <a:rPr b="0" i="0" lang="en-CA" sz="1200" u="none" cap="none" strike="noStrike">
                <a:solidFill>
                  <a:schemeClr val="dk1"/>
                </a:solidFill>
                <a:highlight>
                  <a:srgbClr val="FFFFFF"/>
                </a:highlight>
                <a:latin typeface="Calibri"/>
                <a:ea typeface="Calibri"/>
                <a:cs typeface="Calibri"/>
                <a:sym typeface="Calibri"/>
              </a:rPr>
              <a:t>(2019). </a:t>
            </a:r>
            <a:r>
              <a:rPr b="0" i="0" lang="en-CA" sz="1200" u="sng" cap="none" strike="noStrike">
                <a:solidFill>
                  <a:schemeClr val="dk1"/>
                </a:solidFill>
                <a:highlight>
                  <a:srgbClr val="FFFFFF"/>
                </a:highlight>
                <a:latin typeface="Calibri"/>
                <a:ea typeface="Calibri"/>
                <a:cs typeface="Calibri"/>
                <a:sym typeface="Calibri"/>
                <a:hlinkClick r:id="rId3">
                  <a:extLst>
                    <a:ext uri="{A12FA001-AC4F-418D-AE19-62706E023703}">
                      <ahyp:hlinkClr val="tx"/>
                    </a:ext>
                  </a:extLst>
                </a:hlinkClick>
              </a:rPr>
              <a:t>https://doi.org/10.1186/s12939-019-1082-3</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342900" lvl="0" marL="342900" marR="0" rtl="0" algn="l">
              <a:lnSpc>
                <a:spcPct val="115000"/>
              </a:lnSpc>
              <a:spcBef>
                <a:spcPts val="0"/>
              </a:spcBef>
              <a:spcAft>
                <a:spcPts val="0"/>
              </a:spcAft>
              <a:buClr>
                <a:schemeClr val="dk1"/>
              </a:buClr>
              <a:buSzPts val="1100"/>
              <a:buFont typeface="Arial"/>
              <a:buNone/>
            </a:pPr>
            <a:r>
              <a:rPr b="0" i="0" lang="en-CA" sz="1200" u="none" cap="none" strike="noStrike">
                <a:solidFill>
                  <a:schemeClr val="dk1"/>
                </a:solidFill>
                <a:latin typeface="Calibri"/>
                <a:ea typeface="Calibri"/>
                <a:cs typeface="Calibri"/>
                <a:sym typeface="Calibri"/>
              </a:rPr>
              <a:t>Davis-Floyd, R., Barclay, L., Daviss, B., &amp; Tritten, J. (Eds.). (2009). </a:t>
            </a:r>
            <a:r>
              <a:rPr b="0" i="1" lang="en-CA" sz="1200" u="none" cap="none" strike="noStrike">
                <a:solidFill>
                  <a:schemeClr val="dk1"/>
                </a:solidFill>
                <a:latin typeface="Calibri"/>
                <a:ea typeface="Calibri"/>
                <a:cs typeface="Calibri"/>
                <a:sym typeface="Calibri"/>
              </a:rPr>
              <a:t>Birth models that work </a:t>
            </a:r>
            <a:r>
              <a:rPr b="0" i="0" lang="en-CA" sz="1200" u="none" cap="none" strike="noStrike">
                <a:solidFill>
                  <a:schemeClr val="dk1"/>
                </a:solidFill>
                <a:latin typeface="Calibri"/>
                <a:ea typeface="Calibri"/>
                <a:cs typeface="Calibri"/>
                <a:sym typeface="Calibri"/>
              </a:rPr>
              <a:t>London, England: University of California Press</a:t>
            </a:r>
            <a:endParaRPr b="0" i="0" sz="12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342900" lvl="0" marL="342900" marR="0" rtl="0" algn="l">
              <a:lnSpc>
                <a:spcPct val="115000"/>
              </a:lnSpc>
              <a:spcBef>
                <a:spcPts val="0"/>
              </a:spcBef>
              <a:spcAft>
                <a:spcPts val="0"/>
              </a:spcAft>
              <a:buClr>
                <a:schemeClr val="dk1"/>
              </a:buClr>
              <a:buSzPts val="1100"/>
              <a:buFont typeface="Arial"/>
              <a:buNone/>
            </a:pPr>
            <a:r>
              <a:rPr b="0" i="0" lang="en-CA" sz="1200" u="none" cap="none" strike="noStrike">
                <a:solidFill>
                  <a:schemeClr val="dk1"/>
                </a:solidFill>
                <a:latin typeface="Calibri"/>
                <a:ea typeface="Calibri"/>
                <a:cs typeface="Calibri"/>
                <a:sym typeface="Calibri"/>
              </a:rPr>
              <a:t>Downing, R., &amp; Kowal, E. (2011, March). A postcolonial analysis of Indigenous cultural awareness training for health workers. </a:t>
            </a:r>
            <a:r>
              <a:rPr b="0" i="1" lang="en-CA" sz="1200" u="none" cap="none" strike="noStrike">
                <a:solidFill>
                  <a:schemeClr val="dk1"/>
                </a:solidFill>
                <a:latin typeface="Calibri"/>
                <a:ea typeface="Calibri"/>
                <a:cs typeface="Calibri"/>
                <a:sym typeface="Calibri"/>
              </a:rPr>
              <a:t>Health Sociology Review</a:t>
            </a:r>
            <a:r>
              <a:rPr b="0" i="0" lang="en-CA" sz="1200" u="none" cap="none" strike="noStrike">
                <a:solidFill>
                  <a:schemeClr val="dk1"/>
                </a:solidFill>
                <a:latin typeface="Calibri"/>
                <a:ea typeface="Calibri"/>
                <a:cs typeface="Calibri"/>
                <a:sym typeface="Calibri"/>
              </a:rPr>
              <a:t>, 20(1), 5-15. </a:t>
            </a:r>
            <a:endParaRPr b="0" i="0" sz="12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rPr b="0" i="0" lang="en-CA" sz="1200" u="none" cap="none" strike="noStrike">
                <a:solidFill>
                  <a:schemeClr val="dk1"/>
                </a:solidFill>
                <a:highlight>
                  <a:srgbClr val="FFFFFF"/>
                </a:highlight>
                <a:latin typeface="Calibri"/>
                <a:ea typeface="Calibri"/>
                <a:cs typeface="Calibri"/>
                <a:sym typeface="Calibri"/>
              </a:rPr>
              <a:t>Fleming, T., Creedy, D. K. &amp; West, R. (2019). Cultural safety continuing professional development for midwifery aca</a:t>
            </a:r>
            <a:r>
              <a:rPr b="0" i="0" lang="en-CA" sz="1200" u="none" cap="none" strike="noStrike">
                <a:solidFill>
                  <a:srgbClr val="212121"/>
                </a:solidFill>
                <a:highlight>
                  <a:srgbClr val="FFFFFF"/>
                </a:highlight>
                <a:latin typeface="Calibri"/>
                <a:ea typeface="Calibri"/>
                <a:cs typeface="Calibri"/>
                <a:sym typeface="Calibri"/>
              </a:rPr>
              <a:t>demics: </a:t>
            </a:r>
            <a:endParaRPr b="0" i="0" sz="1200" u="none" cap="none" strike="noStrike">
              <a:solidFill>
                <a:srgbClr val="212121"/>
              </a:solidFill>
              <a:highlight>
                <a:srgbClr val="FFFFFF"/>
              </a:highlight>
              <a:latin typeface="Calibri"/>
              <a:ea typeface="Calibri"/>
              <a:cs typeface="Calibri"/>
              <a:sym typeface="Calibri"/>
            </a:endParaRPr>
          </a:p>
          <a:p>
            <a:pPr indent="457200" lvl="0" marL="0" marR="0" rtl="0" algn="l">
              <a:lnSpc>
                <a:spcPct val="150000"/>
              </a:lnSpc>
              <a:spcBef>
                <a:spcPts val="0"/>
              </a:spcBef>
              <a:spcAft>
                <a:spcPts val="0"/>
              </a:spcAft>
              <a:buClr>
                <a:schemeClr val="dk1"/>
              </a:buClr>
              <a:buSzPts val="1100"/>
              <a:buFont typeface="Arial"/>
              <a:buNone/>
            </a:pPr>
            <a:r>
              <a:rPr b="0" i="0" lang="en-CA" sz="1200" u="none" cap="none" strike="noStrike">
                <a:solidFill>
                  <a:srgbClr val="212121"/>
                </a:solidFill>
                <a:highlight>
                  <a:srgbClr val="FFFFFF"/>
                </a:highlight>
                <a:latin typeface="Calibri"/>
                <a:ea typeface="Calibri"/>
                <a:cs typeface="Calibri"/>
                <a:sym typeface="Calibri"/>
              </a:rPr>
              <a:t>An integrative literature review. </a:t>
            </a:r>
            <a:r>
              <a:rPr b="0" i="1" lang="en-CA" sz="1200" u="none" cap="none" strike="noStrike">
                <a:solidFill>
                  <a:srgbClr val="212121"/>
                </a:solidFill>
                <a:highlight>
                  <a:srgbClr val="FFFFFF"/>
                </a:highlight>
                <a:latin typeface="Calibri"/>
                <a:ea typeface="Calibri"/>
                <a:cs typeface="Calibri"/>
                <a:sym typeface="Calibri"/>
              </a:rPr>
              <a:t>Women and Birth</a:t>
            </a:r>
            <a:r>
              <a:rPr b="0" i="0" lang="en-CA" sz="1200" u="none" cap="none" strike="noStrike">
                <a:solidFill>
                  <a:srgbClr val="212121"/>
                </a:solidFill>
                <a:highlight>
                  <a:srgbClr val="FFFFFF"/>
                </a:highlight>
                <a:latin typeface="Calibri"/>
                <a:ea typeface="Calibri"/>
                <a:cs typeface="Calibri"/>
                <a:sym typeface="Calibri"/>
              </a:rPr>
              <a:t> (32), 318- 329. </a:t>
            </a:r>
            <a:r>
              <a:rPr b="0" i="0" lang="en-CA" sz="1200" u="sng" cap="none" strike="noStrike">
                <a:solidFill>
                  <a:srgbClr val="25549D"/>
                </a:solidFill>
                <a:highlight>
                  <a:srgbClr val="F5F5F5"/>
                </a:highlight>
                <a:latin typeface="Calibri"/>
                <a:ea typeface="Calibri"/>
                <a:cs typeface="Calibri"/>
                <a:sym typeface="Calibri"/>
                <a:hlinkClick r:id="rId4">
                  <a:extLst>
                    <a:ext uri="{A12FA001-AC4F-418D-AE19-62706E023703}">
                      <ahyp:hlinkClr val="tx"/>
                    </a:ext>
                  </a:extLst>
                </a:hlinkClick>
              </a:rPr>
              <a:t>https://doi.org/10.1016/j.wombi.2018.10.001</a:t>
            </a:r>
            <a:endParaRPr b="0" i="0" sz="1200" u="none" cap="none" strike="noStrike">
              <a:solidFill>
                <a:srgbClr val="212121"/>
              </a:solidFill>
              <a:highlight>
                <a:srgbClr val="FFFFFF"/>
              </a:highlight>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t/>
            </a:r>
            <a:endParaRPr b="0" i="0" sz="1300" u="none" cap="none" strike="noStrike">
              <a:solidFill>
                <a:srgbClr val="212121"/>
              </a:solidFill>
              <a:highlight>
                <a:srgbClr val="FFFFFF"/>
              </a:highlight>
              <a:latin typeface="Cambria"/>
              <a:ea typeface="Cambria"/>
              <a:cs typeface="Cambria"/>
              <a:sym typeface="Cambria"/>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4" name="Shape 674"/>
        <p:cNvGrpSpPr/>
        <p:nvPr/>
      </p:nvGrpSpPr>
      <p:grpSpPr>
        <a:xfrm>
          <a:off x="0" y="0"/>
          <a:ext cx="0" cy="0"/>
          <a:chOff x="0" y="0"/>
          <a:chExt cx="0" cy="0"/>
        </a:xfrm>
      </p:grpSpPr>
      <p:sp>
        <p:nvSpPr>
          <p:cNvPr id="675" name="Google Shape;675;p77"/>
          <p:cNvSpPr txBox="1"/>
          <p:nvPr/>
        </p:nvSpPr>
        <p:spPr>
          <a:xfrm>
            <a:off x="748625" y="1042725"/>
            <a:ext cx="7740300" cy="90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100"/>
              <a:buFont typeface="Arial"/>
              <a:buNone/>
            </a:pPr>
            <a:r>
              <a:rPr b="0" i="0" lang="en-CA" sz="4100" u="none" cap="none" strike="noStrike">
                <a:solidFill>
                  <a:srgbClr val="000000"/>
                </a:solidFill>
                <a:latin typeface="Calibri"/>
                <a:ea typeface="Calibri"/>
                <a:cs typeface="Calibri"/>
                <a:sym typeface="Calibri"/>
              </a:rPr>
              <a:t>References  </a:t>
            </a:r>
            <a:endParaRPr b="0" i="0" sz="4100" u="none" cap="none" strike="noStrike">
              <a:solidFill>
                <a:srgbClr val="000000"/>
              </a:solidFill>
              <a:latin typeface="Calibri"/>
              <a:ea typeface="Calibri"/>
              <a:cs typeface="Calibri"/>
              <a:sym typeface="Calibri"/>
            </a:endParaRPr>
          </a:p>
        </p:txBody>
      </p:sp>
      <p:sp>
        <p:nvSpPr>
          <p:cNvPr id="676" name="Google Shape;676;p77"/>
          <p:cNvSpPr txBox="1"/>
          <p:nvPr/>
        </p:nvSpPr>
        <p:spPr>
          <a:xfrm>
            <a:off x="771025" y="1947825"/>
            <a:ext cx="7791300" cy="4240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t/>
            </a:r>
            <a:endParaRPr b="0" i="0" sz="1200" u="none" cap="none" strike="noStrike">
              <a:solidFill>
                <a:srgbClr val="535353"/>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chemeClr val="dk1"/>
              </a:solidFill>
              <a:latin typeface="Calibri"/>
              <a:ea typeface="Calibri"/>
              <a:cs typeface="Calibri"/>
              <a:sym typeface="Calibri"/>
            </a:endParaRPr>
          </a:p>
        </p:txBody>
      </p:sp>
      <p:sp>
        <p:nvSpPr>
          <p:cNvPr id="677" name="Google Shape;677;p77"/>
          <p:cNvSpPr txBox="1"/>
          <p:nvPr/>
        </p:nvSpPr>
        <p:spPr>
          <a:xfrm>
            <a:off x="632775" y="1966750"/>
            <a:ext cx="8055300" cy="43440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15000"/>
              </a:lnSpc>
              <a:spcBef>
                <a:spcPts val="0"/>
              </a:spcBef>
              <a:spcAft>
                <a:spcPts val="0"/>
              </a:spcAft>
              <a:buClr>
                <a:srgbClr val="000000"/>
              </a:buClr>
              <a:buSzPts val="1200"/>
              <a:buFont typeface="Arial"/>
              <a:buNone/>
            </a:pPr>
            <a:r>
              <a:rPr b="0" i="0" lang="en-CA" sz="1200" u="none" cap="none" strike="noStrike">
                <a:solidFill>
                  <a:schemeClr val="dk1"/>
                </a:solidFill>
                <a:latin typeface="Calibri"/>
                <a:ea typeface="Calibri"/>
                <a:cs typeface="Calibri"/>
                <a:sym typeface="Calibri"/>
              </a:rPr>
              <a:t>Josif, C., Barclay, L., Kruske, S., &amp; Kildea, S. (2013, March 17). ’No more strangers’: Investigating the experiences of women, midwives and others during the establishment of a new model of maternity care for remote dwelling aborigial women in northern Australia. </a:t>
            </a:r>
            <a:r>
              <a:rPr b="0" i="1" lang="en-CA" sz="1200" u="none" cap="none" strike="noStrike">
                <a:solidFill>
                  <a:schemeClr val="dk1"/>
                </a:solidFill>
                <a:latin typeface="Calibri"/>
                <a:ea typeface="Calibri"/>
                <a:cs typeface="Calibri"/>
                <a:sym typeface="Calibri"/>
              </a:rPr>
              <a:t>Midwifery</a:t>
            </a:r>
            <a:r>
              <a:rPr b="0" i="0" lang="en-CA" sz="1200" u="none" cap="none" strike="noStrike">
                <a:solidFill>
                  <a:schemeClr val="dk1"/>
                </a:solidFill>
                <a:latin typeface="Calibri"/>
                <a:ea typeface="Calibri"/>
                <a:cs typeface="Calibri"/>
                <a:sym typeface="Calibri"/>
              </a:rPr>
              <a:t>, </a:t>
            </a:r>
            <a:r>
              <a:rPr b="0" i="1" lang="en-CA" sz="1200" u="none" cap="none" strike="noStrike">
                <a:solidFill>
                  <a:schemeClr val="dk1"/>
                </a:solidFill>
                <a:latin typeface="Calibri"/>
                <a:ea typeface="Calibri"/>
                <a:cs typeface="Calibri"/>
                <a:sym typeface="Calibri"/>
              </a:rPr>
              <a:t>30</a:t>
            </a:r>
            <a:r>
              <a:rPr b="0" i="0" lang="en-CA" sz="1200" u="none" cap="none" strike="noStrike">
                <a:solidFill>
                  <a:schemeClr val="dk1"/>
                </a:solidFill>
                <a:latin typeface="Calibri"/>
                <a:ea typeface="Calibri"/>
                <a:cs typeface="Calibri"/>
                <a:sym typeface="Calibri"/>
              </a:rPr>
              <a:t>, 317-323. Retrieved from </a:t>
            </a:r>
            <a:r>
              <a:rPr b="0" i="0" lang="en-CA" sz="1200" u="sng" cap="none" strike="noStrike">
                <a:solidFill>
                  <a:schemeClr val="hlink"/>
                </a:solidFill>
                <a:latin typeface="Calibri"/>
                <a:ea typeface="Calibri"/>
                <a:cs typeface="Calibri"/>
                <a:sym typeface="Calibri"/>
                <a:hlinkClick r:id="rId3"/>
              </a:rPr>
              <a:t>http://dx.doi.org/10.1016/j.midw.2013.03.012</a:t>
            </a:r>
            <a:endParaRPr b="0" i="0" sz="1200" u="none" cap="none" strike="noStrike">
              <a:solidFill>
                <a:schemeClr val="dk1"/>
              </a:solidFill>
              <a:latin typeface="Calibri"/>
              <a:ea typeface="Calibri"/>
              <a:cs typeface="Calibri"/>
              <a:sym typeface="Calibri"/>
            </a:endParaRPr>
          </a:p>
          <a:p>
            <a:pPr indent="-342900" lvl="0" marL="34290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342900" lvl="0" marL="342900" marR="0" rtl="0" algn="l">
              <a:lnSpc>
                <a:spcPct val="115000"/>
              </a:lnSpc>
              <a:spcBef>
                <a:spcPts val="0"/>
              </a:spcBef>
              <a:spcAft>
                <a:spcPts val="0"/>
              </a:spcAft>
              <a:buClr>
                <a:srgbClr val="000000"/>
              </a:buClr>
              <a:buSzPts val="1200"/>
              <a:buFont typeface="Arial"/>
              <a:buNone/>
            </a:pPr>
            <a:r>
              <a:rPr b="0" i="0" lang="en-CA" sz="1200" u="none" cap="none" strike="noStrike">
                <a:solidFill>
                  <a:schemeClr val="dk1"/>
                </a:solidFill>
                <a:latin typeface="Calibri"/>
                <a:ea typeface="Calibri"/>
                <a:cs typeface="Calibri"/>
                <a:sym typeface="Calibri"/>
              </a:rPr>
              <a:t>Kornelsen, J., &amp; McCartney, K. (2015). </a:t>
            </a:r>
            <a:r>
              <a:rPr b="0" i="1" lang="en-CA" sz="1200" u="none" cap="none" strike="noStrike">
                <a:solidFill>
                  <a:schemeClr val="dk1"/>
                </a:solidFill>
                <a:latin typeface="Calibri"/>
                <a:ea typeface="Calibri"/>
                <a:cs typeface="Calibri"/>
                <a:sym typeface="Calibri"/>
              </a:rPr>
              <a:t>System enablers of distributed maternity care for Aboriginal communities in British Colombia: Findings from a realist review</a:t>
            </a:r>
            <a:r>
              <a:rPr b="0" i="0" lang="en-CA" sz="1200" u="none" cap="none" strike="noStrike">
                <a:solidFill>
                  <a:schemeClr val="dk1"/>
                </a:solidFill>
                <a:latin typeface="Calibri"/>
                <a:ea typeface="Calibri"/>
                <a:cs typeface="Calibri"/>
                <a:sym typeface="Calibri"/>
              </a:rPr>
              <a:t>. British Colombia, Canada: Applied Policy Research Unit.</a:t>
            </a:r>
            <a:endParaRPr b="0" i="0" sz="1200" u="none" cap="none" strike="noStrike">
              <a:solidFill>
                <a:schemeClr val="dk1"/>
              </a:solidFill>
              <a:latin typeface="Calibri"/>
              <a:ea typeface="Calibri"/>
              <a:cs typeface="Calibri"/>
              <a:sym typeface="Calibri"/>
            </a:endParaRPr>
          </a:p>
          <a:p>
            <a:pPr indent="-342900" lvl="0" marL="34290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342900" lvl="0" marL="342900" marR="0" rtl="0" algn="l">
              <a:lnSpc>
                <a:spcPct val="115000"/>
              </a:lnSpc>
              <a:spcBef>
                <a:spcPts val="0"/>
              </a:spcBef>
              <a:spcAft>
                <a:spcPts val="0"/>
              </a:spcAft>
              <a:buClr>
                <a:srgbClr val="000000"/>
              </a:buClr>
              <a:buSzPts val="1200"/>
              <a:buFont typeface="Arial"/>
              <a:buNone/>
            </a:pPr>
            <a:r>
              <a:rPr b="0" i="0" lang="en-CA" sz="1200" u="none" cap="none" strike="noStrike">
                <a:solidFill>
                  <a:schemeClr val="dk1"/>
                </a:solidFill>
                <a:latin typeface="Calibri"/>
                <a:ea typeface="Calibri"/>
                <a:cs typeface="Calibri"/>
                <a:sym typeface="Calibri"/>
              </a:rPr>
              <a:t>Lu, M., &amp; Johnson, K. (2014). Toward a national strategy on infant mortality []. </a:t>
            </a:r>
            <a:r>
              <a:rPr b="0" i="1" lang="en-CA" sz="1200" u="none" cap="none" strike="noStrike">
                <a:solidFill>
                  <a:schemeClr val="dk1"/>
                </a:solidFill>
                <a:latin typeface="Calibri"/>
                <a:ea typeface="Calibri"/>
                <a:cs typeface="Calibri"/>
                <a:sym typeface="Calibri"/>
              </a:rPr>
              <a:t>American Journal of Public Health</a:t>
            </a:r>
            <a:r>
              <a:rPr b="0" i="0" lang="en-CA" sz="1200" u="none" cap="none" strike="noStrike">
                <a:solidFill>
                  <a:schemeClr val="dk1"/>
                </a:solidFill>
                <a:latin typeface="Calibri"/>
                <a:ea typeface="Calibri"/>
                <a:cs typeface="Calibri"/>
                <a:sym typeface="Calibri"/>
              </a:rPr>
              <a:t>, </a:t>
            </a:r>
            <a:r>
              <a:rPr b="0" i="1" lang="en-CA" sz="1200" u="none" cap="none" strike="noStrike">
                <a:solidFill>
                  <a:schemeClr val="dk1"/>
                </a:solidFill>
                <a:latin typeface="Calibri"/>
                <a:ea typeface="Calibri"/>
                <a:cs typeface="Calibri"/>
                <a:sym typeface="Calibri"/>
              </a:rPr>
              <a:t>104</a:t>
            </a:r>
            <a:r>
              <a:rPr b="0" i="0" lang="en-CA" sz="1200" u="none" cap="none" strike="noStrike">
                <a:solidFill>
                  <a:schemeClr val="dk1"/>
                </a:solidFill>
                <a:latin typeface="Calibri"/>
                <a:ea typeface="Calibri"/>
                <a:cs typeface="Calibri"/>
                <a:sym typeface="Calibri"/>
              </a:rPr>
              <a:t>(S1), S13-S16.</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342900" lvl="0" marL="342900" marR="0" rtl="0" algn="l">
              <a:lnSpc>
                <a:spcPct val="115000"/>
              </a:lnSpc>
              <a:spcBef>
                <a:spcPts val="0"/>
              </a:spcBef>
              <a:spcAft>
                <a:spcPts val="0"/>
              </a:spcAft>
              <a:buClr>
                <a:srgbClr val="000000"/>
              </a:buClr>
              <a:buSzPts val="1200"/>
              <a:buFont typeface="Arial"/>
              <a:buNone/>
            </a:pPr>
            <a:r>
              <a:rPr b="0" i="0" lang="en-CA" sz="1200" u="none" cap="none" strike="noStrike">
                <a:solidFill>
                  <a:schemeClr val="dk1"/>
                </a:solidFill>
                <a:latin typeface="Calibri"/>
                <a:ea typeface="Calibri"/>
                <a:cs typeface="Calibri"/>
                <a:sym typeface="Calibri"/>
              </a:rPr>
              <a:t>McEldowney, R., &amp; Connor, M. (2011). Cultural safety as an ethic of care: A praxiological process. </a:t>
            </a:r>
            <a:r>
              <a:rPr b="0" i="1" lang="en-CA" sz="1200" u="none" cap="none" strike="noStrike">
                <a:solidFill>
                  <a:schemeClr val="dk1"/>
                </a:solidFill>
                <a:latin typeface="Calibri"/>
                <a:ea typeface="Calibri"/>
                <a:cs typeface="Calibri"/>
                <a:sym typeface="Calibri"/>
              </a:rPr>
              <a:t>Journal of Transcultural Nursing</a:t>
            </a:r>
            <a:r>
              <a:rPr b="0" i="0" lang="en-CA" sz="1200" u="none" cap="none" strike="noStrike">
                <a:solidFill>
                  <a:schemeClr val="dk1"/>
                </a:solidFill>
                <a:latin typeface="Calibri"/>
                <a:ea typeface="Calibri"/>
                <a:cs typeface="Calibri"/>
                <a:sym typeface="Calibri"/>
              </a:rPr>
              <a:t>, </a:t>
            </a:r>
            <a:r>
              <a:rPr b="0" i="1" lang="en-CA" sz="1200" u="none" cap="none" strike="noStrike">
                <a:solidFill>
                  <a:schemeClr val="dk1"/>
                </a:solidFill>
                <a:latin typeface="Calibri"/>
                <a:ea typeface="Calibri"/>
                <a:cs typeface="Calibri"/>
                <a:sym typeface="Calibri"/>
              </a:rPr>
              <a:t>22</a:t>
            </a:r>
            <a:r>
              <a:rPr b="0" i="0" lang="en-CA" sz="1200" u="none" cap="none" strike="noStrike">
                <a:solidFill>
                  <a:schemeClr val="dk1"/>
                </a:solidFill>
                <a:latin typeface="Calibri"/>
                <a:ea typeface="Calibri"/>
                <a:cs typeface="Calibri"/>
                <a:sym typeface="Calibri"/>
              </a:rPr>
              <a:t>, 342-349. Retrieved from http://dx.doi.org/10.1177/1043659611414139</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CA" sz="1200" u="none" cap="none" strike="noStrike">
                <a:solidFill>
                  <a:schemeClr val="dk1"/>
                </a:solidFill>
                <a:latin typeface="Calibri"/>
                <a:ea typeface="Calibri"/>
                <a:cs typeface="Calibri"/>
                <a:sym typeface="Calibri"/>
              </a:rPr>
              <a:t>Merriam Webster (2023). Colonization. Retrieved September 7, 2023. </a:t>
            </a:r>
            <a:r>
              <a:rPr b="0" i="0" lang="en-CA" sz="1200" u="sng" cap="none" strike="noStrike">
                <a:solidFill>
                  <a:schemeClr val="hlink"/>
                </a:solidFill>
                <a:latin typeface="Calibri"/>
                <a:ea typeface="Calibri"/>
                <a:cs typeface="Calibri"/>
                <a:sym typeface="Calibri"/>
                <a:hlinkClick r:id="rId4"/>
              </a:rPr>
              <a:t>https://www.merriam-webster.com/dictionary/colonization</a:t>
            </a:r>
            <a:endParaRPr b="0" i="0" sz="1200" u="none" cap="none" strike="noStrike">
              <a:solidFill>
                <a:srgbClr val="212121"/>
              </a:solidFill>
              <a:highlight>
                <a:schemeClr val="lt1"/>
              </a:highlight>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t/>
            </a:r>
            <a:endParaRPr b="0" i="0" sz="1200" u="none" cap="none" strike="noStrike">
              <a:solidFill>
                <a:srgbClr val="535353"/>
              </a:solidFill>
              <a:highlight>
                <a:schemeClr val="lt1"/>
              </a:highlight>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rPr b="0" i="0" lang="en-CA" sz="1200" u="none" cap="none" strike="noStrike">
                <a:solidFill>
                  <a:srgbClr val="535353"/>
                </a:solidFill>
                <a:highlight>
                  <a:schemeClr val="lt1"/>
                </a:highlight>
                <a:latin typeface="Calibri"/>
                <a:ea typeface="Calibri"/>
                <a:cs typeface="Calibri"/>
                <a:sym typeface="Calibri"/>
              </a:rPr>
              <a:t>Mkandawire-Valhmu, L. (2018). </a:t>
            </a:r>
            <a:r>
              <a:rPr b="0" i="1" lang="en-CA" sz="1200" u="none" cap="none" strike="noStrike">
                <a:solidFill>
                  <a:srgbClr val="535353"/>
                </a:solidFill>
                <a:highlight>
                  <a:schemeClr val="lt1"/>
                </a:highlight>
                <a:latin typeface="Calibri"/>
                <a:ea typeface="Calibri"/>
                <a:cs typeface="Calibri"/>
                <a:sym typeface="Calibri"/>
              </a:rPr>
              <a:t>Cultural safety, Healthcare &amp; Vulnerable populations. </a:t>
            </a:r>
            <a:r>
              <a:rPr b="0" i="0" lang="en-CA" sz="1200" u="none" cap="none" strike="noStrike">
                <a:solidFill>
                  <a:srgbClr val="535353"/>
                </a:solidFill>
                <a:highlight>
                  <a:schemeClr val="lt1"/>
                </a:highlight>
                <a:latin typeface="Calibri"/>
                <a:ea typeface="Calibri"/>
                <a:cs typeface="Calibri"/>
                <a:sym typeface="Calibri"/>
              </a:rPr>
              <a:t>Routlage.</a:t>
            </a:r>
            <a:endParaRPr b="0" i="0" sz="1200" u="none" cap="none" strike="noStrike">
              <a:solidFill>
                <a:srgbClr val="535353"/>
              </a:solidFill>
              <a:highlight>
                <a:schemeClr val="lt1"/>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81" name="Shape 681"/>
        <p:cNvGrpSpPr/>
        <p:nvPr/>
      </p:nvGrpSpPr>
      <p:grpSpPr>
        <a:xfrm>
          <a:off x="0" y="0"/>
          <a:ext cx="0" cy="0"/>
          <a:chOff x="0" y="0"/>
          <a:chExt cx="0" cy="0"/>
        </a:xfrm>
      </p:grpSpPr>
      <p:sp>
        <p:nvSpPr>
          <p:cNvPr id="682" name="Google Shape;682;p78"/>
          <p:cNvSpPr txBox="1"/>
          <p:nvPr/>
        </p:nvSpPr>
        <p:spPr>
          <a:xfrm>
            <a:off x="748625" y="1042725"/>
            <a:ext cx="7740300" cy="463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100"/>
              <a:buFont typeface="Arial"/>
              <a:buNone/>
            </a:pPr>
            <a:r>
              <a:rPr b="0" i="0" lang="en-CA" sz="4100" u="none" cap="none" strike="noStrike">
                <a:solidFill>
                  <a:srgbClr val="000000"/>
                </a:solidFill>
                <a:latin typeface="Calibri"/>
                <a:ea typeface="Calibri"/>
                <a:cs typeface="Calibri"/>
                <a:sym typeface="Calibri"/>
              </a:rPr>
              <a:t>As we conclude: </a:t>
            </a:r>
            <a:endParaRPr b="0" i="0" sz="4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100"/>
              <a:buFont typeface="Arial"/>
              <a:buNone/>
            </a:pPr>
            <a:r>
              <a:t/>
            </a:r>
            <a:endParaRPr b="0" i="0" sz="4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100"/>
              <a:buFont typeface="Arial"/>
              <a:buNone/>
            </a:pPr>
            <a:r>
              <a:rPr b="0" i="0" lang="en-CA" sz="4100" u="none" cap="none" strike="noStrike">
                <a:solidFill>
                  <a:srgbClr val="000000"/>
                </a:solidFill>
                <a:latin typeface="Calibri"/>
                <a:ea typeface="Calibri"/>
                <a:cs typeface="Calibri"/>
                <a:sym typeface="Calibri"/>
              </a:rPr>
              <a:t>Please think of one word that summarizes your learning, or how you are feeling about this session </a:t>
            </a:r>
            <a:endParaRPr b="0" i="0" sz="4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100"/>
              <a:buFont typeface="Arial"/>
              <a:buNone/>
            </a:pPr>
            <a:r>
              <a:t/>
            </a:r>
            <a:endParaRPr b="0" i="0" sz="4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100"/>
              <a:buFont typeface="Arial"/>
              <a:buNone/>
            </a:pPr>
            <a:r>
              <a:t/>
            </a:r>
            <a:endParaRPr b="0" i="0" sz="4100" u="none" cap="none" strike="noStrik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6DB"/>
            </a:gs>
            <a:gs pos="100000">
              <a:srgbClr val="FAD25C"/>
            </a:gs>
          </a:gsLst>
          <a:path path="circle">
            <a:fillToRect b="50%" l="50%" r="50%" t="50%"/>
          </a:path>
          <a:tileRect/>
        </a:gradFill>
      </p:bgPr>
    </p:bg>
    <p:spTree>
      <p:nvGrpSpPr>
        <p:cNvPr id="253" name="Shape 253"/>
        <p:cNvGrpSpPr/>
        <p:nvPr/>
      </p:nvGrpSpPr>
      <p:grpSpPr>
        <a:xfrm>
          <a:off x="0" y="0"/>
          <a:ext cx="0" cy="0"/>
          <a:chOff x="0" y="0"/>
          <a:chExt cx="0" cy="0"/>
        </a:xfrm>
      </p:grpSpPr>
      <p:sp>
        <p:nvSpPr>
          <p:cNvPr id="254" name="Google Shape;254;p5"/>
          <p:cNvSpPr txBox="1"/>
          <p:nvPr>
            <p:ph type="ctrTitle"/>
          </p:nvPr>
        </p:nvSpPr>
        <p:spPr>
          <a:xfrm>
            <a:off x="349950" y="395625"/>
            <a:ext cx="8011500" cy="1244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CA" sz="4800"/>
              <a:t>Assumptions</a:t>
            </a:r>
            <a:endParaRPr sz="4800"/>
          </a:p>
        </p:txBody>
      </p:sp>
      <p:sp>
        <p:nvSpPr>
          <p:cNvPr id="255" name="Google Shape;255;p5"/>
          <p:cNvSpPr txBox="1"/>
          <p:nvPr>
            <p:ph idx="1" type="subTitle"/>
          </p:nvPr>
        </p:nvSpPr>
        <p:spPr>
          <a:xfrm>
            <a:off x="1225675" y="1522425"/>
            <a:ext cx="7135800" cy="4894500"/>
          </a:xfrm>
          <a:prstGeom prst="rect">
            <a:avLst/>
          </a:prstGeom>
          <a:noFill/>
          <a:ln>
            <a:noFill/>
          </a:ln>
        </p:spPr>
        <p:txBody>
          <a:bodyPr anchorCtr="0" anchor="t" bIns="91425" lIns="91425" spcFirstLastPara="1" rIns="91425" wrap="square" tIns="91425">
            <a:noAutofit/>
          </a:bodyPr>
          <a:lstStyle/>
          <a:p>
            <a:pPr indent="-431800" lvl="0" marL="457200" rtl="0" algn="l">
              <a:lnSpc>
                <a:spcPct val="100000"/>
              </a:lnSpc>
              <a:spcBef>
                <a:spcPts val="0"/>
              </a:spcBef>
              <a:spcAft>
                <a:spcPts val="0"/>
              </a:spcAft>
              <a:buSzPts val="3200"/>
              <a:buChar char="●"/>
            </a:pPr>
            <a:r>
              <a:rPr lang="en-CA"/>
              <a:t>Many of us are nurses </a:t>
            </a:r>
            <a:endParaRPr/>
          </a:p>
          <a:p>
            <a:pPr indent="-431800" lvl="0" marL="457200" rtl="0" algn="l">
              <a:lnSpc>
                <a:spcPct val="100000"/>
              </a:lnSpc>
              <a:spcBef>
                <a:spcPts val="0"/>
              </a:spcBef>
              <a:spcAft>
                <a:spcPts val="0"/>
              </a:spcAft>
              <a:buSzPts val="3200"/>
              <a:buChar char="●"/>
            </a:pPr>
            <a:r>
              <a:rPr lang="en-CA"/>
              <a:t>We are “good” people and want to help people, not hurt them </a:t>
            </a:r>
            <a:endParaRPr/>
          </a:p>
          <a:p>
            <a:pPr indent="-431800" lvl="0" marL="457200" rtl="0" algn="l">
              <a:lnSpc>
                <a:spcPct val="100000"/>
              </a:lnSpc>
              <a:spcBef>
                <a:spcPts val="0"/>
              </a:spcBef>
              <a:spcAft>
                <a:spcPts val="0"/>
              </a:spcAft>
              <a:buSzPts val="3200"/>
              <a:buChar char="●"/>
            </a:pPr>
            <a:r>
              <a:rPr lang="en-CA"/>
              <a:t>Many of us grew up and were educated in the U.S. </a:t>
            </a:r>
            <a:endParaRPr/>
          </a:p>
          <a:p>
            <a:pPr indent="0" lvl="0" marL="457200" rtl="0" algn="l">
              <a:lnSpc>
                <a:spcPct val="100000"/>
              </a:lnSpc>
              <a:spcBef>
                <a:spcPts val="0"/>
              </a:spcBef>
              <a:spcAft>
                <a:spcPts val="0"/>
              </a:spcAft>
              <a:buSzPts val="3200"/>
              <a:buNone/>
            </a:pPr>
            <a:r>
              <a:t/>
            </a:r>
            <a:endParaRPr/>
          </a:p>
          <a:p>
            <a:pPr indent="-431800" lvl="0" marL="457200" rtl="0" algn="l">
              <a:lnSpc>
                <a:spcPct val="100000"/>
              </a:lnSpc>
              <a:spcBef>
                <a:spcPts val="0"/>
              </a:spcBef>
              <a:spcAft>
                <a:spcPts val="0"/>
              </a:spcAft>
              <a:buSzPts val="3200"/>
              <a:buChar char="●"/>
            </a:pPr>
            <a:r>
              <a:rPr lang="en-CA"/>
              <a:t>Do we </a:t>
            </a:r>
            <a:r>
              <a:rPr i="1" lang="en-CA"/>
              <a:t>really </a:t>
            </a:r>
            <a:r>
              <a:rPr lang="en-CA"/>
              <a:t>understand the health inequities of the Indigenous people in this country ? </a:t>
            </a:r>
            <a:endParaRPr/>
          </a:p>
          <a:p>
            <a:pPr indent="0" lvl="0" marL="457200" rtl="0" algn="l">
              <a:lnSpc>
                <a:spcPct val="100000"/>
              </a:lnSpc>
              <a:spcBef>
                <a:spcPts val="0"/>
              </a:spcBef>
              <a:spcAft>
                <a:spcPts val="0"/>
              </a:spcAft>
              <a:buSzPts val="32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DECDB"/>
            </a:gs>
            <a:gs pos="100000">
              <a:srgbClr val="F0A963"/>
            </a:gs>
          </a:gsLst>
          <a:path path="circle">
            <a:fillToRect b="50%" l="50%" r="50%" t="50%"/>
          </a:path>
          <a:tileRect/>
        </a:gradFill>
      </p:bgPr>
    </p:bg>
    <p:spTree>
      <p:nvGrpSpPr>
        <p:cNvPr id="259" name="Shape 259"/>
        <p:cNvGrpSpPr/>
        <p:nvPr/>
      </p:nvGrpSpPr>
      <p:grpSpPr>
        <a:xfrm>
          <a:off x="0" y="0"/>
          <a:ext cx="0" cy="0"/>
          <a:chOff x="0" y="0"/>
          <a:chExt cx="0" cy="0"/>
        </a:xfrm>
      </p:grpSpPr>
      <p:sp>
        <p:nvSpPr>
          <p:cNvPr id="260" name="Google Shape;260;p6"/>
          <p:cNvSpPr txBox="1"/>
          <p:nvPr>
            <p:ph type="ctrTitle"/>
          </p:nvPr>
        </p:nvSpPr>
        <p:spPr>
          <a:xfrm>
            <a:off x="319000" y="589200"/>
            <a:ext cx="8348400" cy="6510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SzPts val="1800"/>
              <a:buNone/>
            </a:pPr>
            <a:r>
              <a:t/>
            </a:r>
            <a:endParaRPr b="1" sz="4000">
              <a:solidFill>
                <a:srgbClr val="000000"/>
              </a:solidFill>
              <a:latin typeface="Arial"/>
              <a:ea typeface="Arial"/>
              <a:cs typeface="Arial"/>
              <a:sym typeface="Arial"/>
            </a:endParaRPr>
          </a:p>
          <a:p>
            <a:pPr indent="0" lvl="0" marL="0" rtl="0" algn="ctr">
              <a:lnSpc>
                <a:spcPct val="115000"/>
              </a:lnSpc>
              <a:spcBef>
                <a:spcPts val="0"/>
              </a:spcBef>
              <a:spcAft>
                <a:spcPts val="0"/>
              </a:spcAft>
              <a:buSzPts val="1800"/>
              <a:buNone/>
            </a:pPr>
            <a:r>
              <a:rPr b="1" lang="en-CA" sz="2700">
                <a:solidFill>
                  <a:srgbClr val="000000"/>
                </a:solidFill>
                <a:latin typeface="Arial"/>
                <a:ea typeface="Arial"/>
                <a:cs typeface="Arial"/>
                <a:sym typeface="Arial"/>
              </a:rPr>
              <a:t>Cultural differences: </a:t>
            </a:r>
            <a:endParaRPr b="1" sz="2700">
              <a:solidFill>
                <a:srgbClr val="000000"/>
              </a:solidFill>
              <a:latin typeface="Arial"/>
              <a:ea typeface="Arial"/>
              <a:cs typeface="Arial"/>
              <a:sym typeface="Arial"/>
            </a:endParaRPr>
          </a:p>
          <a:p>
            <a:pPr indent="0" lvl="0" marL="0" rtl="0" algn="ctr">
              <a:lnSpc>
                <a:spcPct val="115000"/>
              </a:lnSpc>
              <a:spcBef>
                <a:spcPts val="0"/>
              </a:spcBef>
              <a:spcAft>
                <a:spcPts val="0"/>
              </a:spcAft>
              <a:buSzPts val="1800"/>
              <a:buNone/>
            </a:pPr>
            <a:r>
              <a:rPr b="1" lang="en-CA" sz="2700">
                <a:solidFill>
                  <a:srgbClr val="000000"/>
                </a:solidFill>
                <a:latin typeface="Arial"/>
                <a:ea typeface="Arial"/>
                <a:cs typeface="Arial"/>
                <a:sym typeface="Arial"/>
              </a:rPr>
              <a:t>Western vs. Indigenous worldviews</a:t>
            </a:r>
            <a:endParaRPr b="1" sz="4000">
              <a:solidFill>
                <a:srgbClr val="000000"/>
              </a:solidFill>
              <a:latin typeface="Arial"/>
              <a:ea typeface="Arial"/>
              <a:cs typeface="Arial"/>
              <a:sym typeface="Arial"/>
            </a:endParaRPr>
          </a:p>
        </p:txBody>
      </p:sp>
      <p:pic>
        <p:nvPicPr>
          <p:cNvPr id="261" name="Google Shape;261;p6"/>
          <p:cNvPicPr preferRelativeResize="0"/>
          <p:nvPr/>
        </p:nvPicPr>
        <p:blipFill rotWithShape="1">
          <a:blip r:embed="rId3">
            <a:alphaModFix/>
          </a:blip>
          <a:srcRect b="0" l="0" r="0" t="0"/>
          <a:stretch/>
        </p:blipFill>
        <p:spPr>
          <a:xfrm>
            <a:off x="1324849" y="1429925"/>
            <a:ext cx="6494326" cy="45885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7"/>
          <p:cNvSpPr txBox="1"/>
          <p:nvPr>
            <p:ph type="title"/>
          </p:nvPr>
        </p:nvSpPr>
        <p:spPr>
          <a:xfrm>
            <a:off x="311700" y="196333"/>
            <a:ext cx="8520600" cy="897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CA" sz="3300">
                <a:solidFill>
                  <a:srgbClr val="474B57"/>
                </a:solidFill>
                <a:latin typeface="Times New Roman"/>
                <a:ea typeface="Times New Roman"/>
                <a:cs typeface="Times New Roman"/>
                <a:sym typeface="Times New Roman"/>
              </a:rPr>
              <a:t>Indigenous vs. Western worldviews</a:t>
            </a:r>
            <a:endParaRPr/>
          </a:p>
        </p:txBody>
      </p:sp>
      <p:sp>
        <p:nvSpPr>
          <p:cNvPr id="267" name="Google Shape;267;p7"/>
          <p:cNvSpPr txBox="1"/>
          <p:nvPr>
            <p:ph idx="1" type="body"/>
          </p:nvPr>
        </p:nvSpPr>
        <p:spPr>
          <a:xfrm>
            <a:off x="311700" y="1093933"/>
            <a:ext cx="5113200" cy="552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CA"/>
              <a:t>Spirituality			Scientific</a:t>
            </a:r>
            <a:endParaRPr/>
          </a:p>
          <a:p>
            <a:pPr indent="0" lvl="0" marL="0" rtl="0" algn="l">
              <a:lnSpc>
                <a:spcPct val="115000"/>
              </a:lnSpc>
              <a:spcBef>
                <a:spcPts val="1600"/>
              </a:spcBef>
              <a:spcAft>
                <a:spcPts val="0"/>
              </a:spcAft>
              <a:buSzPts val="1800"/>
              <a:buNone/>
            </a:pPr>
            <a:r>
              <a:rPr lang="en-CA"/>
              <a:t>Many truths			One truth</a:t>
            </a:r>
            <a:endParaRPr/>
          </a:p>
          <a:p>
            <a:pPr indent="0" lvl="0" marL="0" rtl="0" algn="l">
              <a:lnSpc>
                <a:spcPct val="115000"/>
              </a:lnSpc>
              <a:spcBef>
                <a:spcPts val="1600"/>
              </a:spcBef>
              <a:spcAft>
                <a:spcPts val="0"/>
              </a:spcAft>
              <a:buSzPts val="1800"/>
              <a:buNone/>
            </a:pPr>
            <a:r>
              <a:rPr lang="en-CA"/>
              <a:t>Relatedness			Compartmentalized</a:t>
            </a:r>
            <a:endParaRPr/>
          </a:p>
          <a:p>
            <a:pPr indent="0" lvl="0" marL="0" rtl="0" algn="l">
              <a:lnSpc>
                <a:spcPct val="115000"/>
              </a:lnSpc>
              <a:spcBef>
                <a:spcPts val="1600"/>
              </a:spcBef>
              <a:spcAft>
                <a:spcPts val="0"/>
              </a:spcAft>
              <a:buSzPts val="1800"/>
              <a:buNone/>
            </a:pPr>
            <a:r>
              <a:rPr lang="en-CA"/>
              <a:t>Sacred Land			Land is resource</a:t>
            </a:r>
            <a:endParaRPr/>
          </a:p>
          <a:p>
            <a:pPr indent="0" lvl="0" marL="0" rtl="0" algn="l">
              <a:lnSpc>
                <a:spcPct val="115000"/>
              </a:lnSpc>
              <a:spcBef>
                <a:spcPts val="1600"/>
              </a:spcBef>
              <a:spcAft>
                <a:spcPts val="0"/>
              </a:spcAft>
              <a:buSzPts val="1800"/>
              <a:buNone/>
            </a:pPr>
            <a:r>
              <a:rPr lang="en-CA"/>
              <a:t>Cyclical Time			Structured Time</a:t>
            </a:r>
            <a:endParaRPr/>
          </a:p>
          <a:p>
            <a:pPr indent="0" lvl="0" marL="0" rtl="0" algn="l">
              <a:lnSpc>
                <a:spcPct val="115000"/>
              </a:lnSpc>
              <a:spcBef>
                <a:spcPts val="1600"/>
              </a:spcBef>
              <a:spcAft>
                <a:spcPts val="0"/>
              </a:spcAft>
              <a:buSzPts val="1800"/>
              <a:buNone/>
            </a:pPr>
            <a:r>
              <a:rPr lang="en-CA"/>
              <a:t>Comfort-Relational	Comfort-Success</a:t>
            </a:r>
            <a:endParaRPr/>
          </a:p>
          <a:p>
            <a:pPr indent="0" lvl="0" marL="0" rtl="0" algn="l">
              <a:lnSpc>
                <a:spcPct val="115000"/>
              </a:lnSpc>
              <a:spcBef>
                <a:spcPts val="1600"/>
              </a:spcBef>
              <a:spcAft>
                <a:spcPts val="0"/>
              </a:spcAft>
              <a:buSzPts val="1800"/>
              <a:buNone/>
            </a:pPr>
            <a:r>
              <a:rPr lang="en-CA"/>
              <a:t>Important Creation	Important Human being</a:t>
            </a:r>
            <a:endParaRPr/>
          </a:p>
          <a:p>
            <a:pPr indent="0" lvl="0" marL="0" rtl="0" algn="l">
              <a:lnSpc>
                <a:spcPct val="115000"/>
              </a:lnSpc>
              <a:spcBef>
                <a:spcPts val="1600"/>
              </a:spcBef>
              <a:spcAft>
                <a:spcPts val="0"/>
              </a:spcAft>
              <a:buSzPts val="1800"/>
              <a:buNone/>
            </a:pPr>
            <a:r>
              <a:rPr lang="en-CA"/>
              <a:t>Wealth=Community	Wealth=personal</a:t>
            </a:r>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1600"/>
              </a:spcAft>
              <a:buSzPts val="1800"/>
              <a:buNone/>
            </a:pPr>
            <a:r>
              <a:t/>
            </a:r>
            <a:endParaRPr/>
          </a:p>
        </p:txBody>
      </p:sp>
      <p:pic>
        <p:nvPicPr>
          <p:cNvPr id="268" name="Google Shape;268;p7"/>
          <p:cNvPicPr preferRelativeResize="0"/>
          <p:nvPr/>
        </p:nvPicPr>
        <p:blipFill rotWithShape="1">
          <a:blip r:embed="rId3">
            <a:alphaModFix/>
          </a:blip>
          <a:srcRect b="0" l="0" r="0" t="0"/>
          <a:stretch/>
        </p:blipFill>
        <p:spPr>
          <a:xfrm>
            <a:off x="5122550" y="1562067"/>
            <a:ext cx="3709752" cy="28004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6DB"/>
            </a:gs>
            <a:gs pos="100000">
              <a:srgbClr val="FAD25C"/>
            </a:gs>
          </a:gsLst>
          <a:path path="circle">
            <a:fillToRect b="50%" l="50%" r="50%" t="50%"/>
          </a:path>
          <a:tileRect/>
        </a:gradFill>
      </p:bgPr>
    </p:bg>
    <p:spTree>
      <p:nvGrpSpPr>
        <p:cNvPr id="272" name="Shape 272"/>
        <p:cNvGrpSpPr/>
        <p:nvPr/>
      </p:nvGrpSpPr>
      <p:grpSpPr>
        <a:xfrm>
          <a:off x="0" y="0"/>
          <a:ext cx="0" cy="0"/>
          <a:chOff x="0" y="0"/>
          <a:chExt cx="0" cy="0"/>
        </a:xfrm>
      </p:grpSpPr>
      <p:sp>
        <p:nvSpPr>
          <p:cNvPr id="273" name="Google Shape;273;p8"/>
          <p:cNvSpPr txBox="1"/>
          <p:nvPr>
            <p:ph type="ctrTitle"/>
          </p:nvPr>
        </p:nvSpPr>
        <p:spPr>
          <a:xfrm>
            <a:off x="349950" y="395625"/>
            <a:ext cx="8011500" cy="720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CA" sz="4800"/>
              <a:t>Erin’s lens/ perspective</a:t>
            </a:r>
            <a:endParaRPr sz="4800"/>
          </a:p>
        </p:txBody>
      </p:sp>
      <p:sp>
        <p:nvSpPr>
          <p:cNvPr id="274" name="Google Shape;274;p8"/>
          <p:cNvSpPr txBox="1"/>
          <p:nvPr>
            <p:ph idx="1" type="subTitle"/>
          </p:nvPr>
        </p:nvSpPr>
        <p:spPr>
          <a:xfrm>
            <a:off x="486950" y="1115925"/>
            <a:ext cx="8510400" cy="5336400"/>
          </a:xfrm>
          <a:prstGeom prst="rect">
            <a:avLst/>
          </a:prstGeom>
          <a:noFill/>
          <a:ln>
            <a:noFill/>
          </a:ln>
        </p:spPr>
        <p:txBody>
          <a:bodyPr anchorCtr="0" anchor="t" bIns="91425" lIns="91425" spcFirstLastPara="1" rIns="91425" wrap="square" tIns="91425">
            <a:noAutofit/>
          </a:bodyPr>
          <a:lstStyle/>
          <a:p>
            <a:pPr indent="-431800" lvl="0" marL="457200" rtl="0" algn="l">
              <a:lnSpc>
                <a:spcPct val="100000"/>
              </a:lnSpc>
              <a:spcBef>
                <a:spcPts val="0"/>
              </a:spcBef>
              <a:spcAft>
                <a:spcPts val="0"/>
              </a:spcAft>
              <a:buSzPts val="3200"/>
              <a:buChar char="●"/>
            </a:pPr>
            <a:r>
              <a:rPr lang="en-CA"/>
              <a:t>Socialized as a white woman </a:t>
            </a:r>
            <a:endParaRPr/>
          </a:p>
          <a:p>
            <a:pPr indent="-431800" lvl="0" marL="457200" rtl="0" algn="l">
              <a:lnSpc>
                <a:spcPct val="100000"/>
              </a:lnSpc>
              <a:spcBef>
                <a:spcPts val="0"/>
              </a:spcBef>
              <a:spcAft>
                <a:spcPts val="0"/>
              </a:spcAft>
              <a:buSzPts val="3200"/>
              <a:buChar char="●"/>
            </a:pPr>
            <a:r>
              <a:rPr lang="en-CA"/>
              <a:t>Educated in public schools in the U.S. </a:t>
            </a:r>
            <a:endParaRPr/>
          </a:p>
          <a:p>
            <a:pPr indent="-431800" lvl="0" marL="457200" rtl="0" algn="l">
              <a:lnSpc>
                <a:spcPct val="100000"/>
              </a:lnSpc>
              <a:spcBef>
                <a:spcPts val="0"/>
              </a:spcBef>
              <a:spcAft>
                <a:spcPts val="0"/>
              </a:spcAft>
              <a:buSzPts val="3200"/>
              <a:buChar char="●"/>
            </a:pPr>
            <a:r>
              <a:rPr lang="en-CA"/>
              <a:t>Grew up in a middle-class family in a liberal city in the Midwest of the U.S. </a:t>
            </a:r>
            <a:endParaRPr/>
          </a:p>
          <a:p>
            <a:pPr indent="-431800" lvl="0" marL="457200" rtl="0" algn="l">
              <a:lnSpc>
                <a:spcPct val="100000"/>
              </a:lnSpc>
              <a:spcBef>
                <a:spcPts val="0"/>
              </a:spcBef>
              <a:spcAft>
                <a:spcPts val="0"/>
              </a:spcAft>
              <a:buSzPts val="3200"/>
              <a:buChar char="●"/>
            </a:pPr>
            <a:r>
              <a:rPr lang="en-CA"/>
              <a:t>Only child </a:t>
            </a:r>
            <a:endParaRPr/>
          </a:p>
          <a:p>
            <a:pPr indent="-431800" lvl="0" marL="457200" rtl="0" algn="l">
              <a:lnSpc>
                <a:spcPct val="100000"/>
              </a:lnSpc>
              <a:spcBef>
                <a:spcPts val="0"/>
              </a:spcBef>
              <a:spcAft>
                <a:spcPts val="0"/>
              </a:spcAft>
              <a:buSzPts val="3200"/>
              <a:buChar char="●"/>
            </a:pPr>
            <a:r>
              <a:rPr lang="en-CA"/>
              <a:t>Benefited from generational wealth </a:t>
            </a:r>
            <a:endParaRPr/>
          </a:p>
          <a:p>
            <a:pPr indent="-431800" lvl="0" marL="457200" rtl="0" algn="l">
              <a:lnSpc>
                <a:spcPct val="100000"/>
              </a:lnSpc>
              <a:spcBef>
                <a:spcPts val="0"/>
              </a:spcBef>
              <a:spcAft>
                <a:spcPts val="0"/>
              </a:spcAft>
              <a:buSzPts val="3200"/>
              <a:buChar char="●"/>
            </a:pPr>
            <a:r>
              <a:rPr lang="en-CA"/>
              <a:t>Did not grow up in a religion but came into community with Unitarian Universalists</a:t>
            </a:r>
            <a:endParaRPr/>
          </a:p>
          <a:p>
            <a:pPr indent="-431800" lvl="0" marL="457200" rtl="0" algn="l">
              <a:lnSpc>
                <a:spcPct val="100000"/>
              </a:lnSpc>
              <a:spcBef>
                <a:spcPts val="0"/>
              </a:spcBef>
              <a:spcAft>
                <a:spcPts val="0"/>
              </a:spcAft>
              <a:buSzPts val="3200"/>
              <a:buChar char="●"/>
            </a:pPr>
            <a:r>
              <a:rPr lang="en-CA"/>
              <a:t>Have lived in or worked within Indigenous communities in the U.S. &amp; Canada since age 18</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