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8288000" cy="10287000"/>
  <p:notesSz cx="6858000" cy="9144000"/>
  <p:embeddedFontLst>
    <p:embeddedFont>
      <p:font typeface="Century Gothic 1" panose="020B0702020202020204" pitchFamily="34" charset="0"/>
      <p:regular r:id="rId12"/>
      <p:bold r:id="rId13"/>
      <p:italic r:id="rId14"/>
      <p:boldItalic r:id="rId15"/>
    </p:embeddedFont>
    <p:embeddedFont>
      <p:font typeface="Century Gothic 2" panose="020B0502020202020204" pitchFamily="34" charset="0"/>
      <p:regular r:id="rId16"/>
      <p:bold r:id="rId17"/>
      <p:italic r:id="rId18"/>
      <p:boldItalic r:id="rId19"/>
    </p:embeddedFont>
    <p:embeddedFont>
      <p:font typeface="Montserrat" pitchFamily="2" charset="77"/>
      <p:regular r:id="rId20"/>
    </p:embeddedFont>
    <p:embeddedFont>
      <p:font typeface="Now" pitchFamily="2" charset="77"/>
      <p:regular r:id="rId21"/>
    </p:embeddedFont>
    <p:embeddedFont>
      <p:font typeface="Now Medium" pitchFamily="2" charset="77"/>
      <p:regular r:id="rId22"/>
    </p:embeddedFont>
    <p:embeddedFont>
      <p:font typeface="Roca One Bold" pitchFamily="2" charset="77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09" autoAdjust="0"/>
  </p:normalViewPr>
  <p:slideViewPr>
    <p:cSldViewPr>
      <p:cViewPr varScale="1">
        <p:scale>
          <a:sx n="69" d="100"/>
          <a:sy n="69" d="100"/>
        </p:scale>
        <p:origin x="92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8E0FF-4FA7-F34F-8A42-2D4D619E3690}" type="datetimeFigureOut">
              <a:rPr lang="en-US" smtClean="0"/>
              <a:t>4/30/24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05F9C-B953-0640-A4D7-B52367399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34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021148" y="2562410"/>
            <a:ext cx="5714794" cy="571479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D6D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9248" tIns="9248" rIns="9248" bIns="9248" rtlCol="0" anchor="ctr"/>
            <a:lstStyle/>
            <a:p>
              <a:pPr algn="ctr">
                <a:lnSpc>
                  <a:spcPts val="22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1760615" y="3951875"/>
            <a:ext cx="2077857" cy="3877675"/>
          </a:xfrm>
          <a:custGeom>
            <a:avLst/>
            <a:gdLst/>
            <a:ahLst/>
            <a:cxnLst/>
            <a:rect l="l" t="t" r="r" b="b"/>
            <a:pathLst>
              <a:path w="2077857" h="3877675">
                <a:moveTo>
                  <a:pt x="2077857" y="0"/>
                </a:moveTo>
                <a:lnTo>
                  <a:pt x="0" y="0"/>
                </a:lnTo>
                <a:lnTo>
                  <a:pt x="0" y="3877675"/>
                </a:lnTo>
                <a:lnTo>
                  <a:pt x="2077857" y="3877675"/>
                </a:lnTo>
                <a:lnTo>
                  <a:pt x="2077857" y="0"/>
                </a:lnTo>
                <a:close/>
              </a:path>
            </a:pathLst>
          </a:custGeom>
          <a:blipFill>
            <a:blip r:embed="rId3">
              <a:alphaModFix amt="1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402295" y="2780517"/>
            <a:ext cx="2736661" cy="5107128"/>
          </a:xfrm>
          <a:custGeom>
            <a:avLst/>
            <a:gdLst/>
            <a:ahLst/>
            <a:cxnLst/>
            <a:rect l="l" t="t" r="r" b="b"/>
            <a:pathLst>
              <a:path w="2736661" h="5107128">
                <a:moveTo>
                  <a:pt x="0" y="0"/>
                </a:moveTo>
                <a:lnTo>
                  <a:pt x="2736661" y="0"/>
                </a:lnTo>
                <a:lnTo>
                  <a:pt x="2736661" y="5107129"/>
                </a:lnTo>
                <a:lnTo>
                  <a:pt x="0" y="5107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085293" y="3810000"/>
            <a:ext cx="1647603" cy="1338053"/>
          </a:xfrm>
          <a:custGeom>
            <a:avLst/>
            <a:gdLst/>
            <a:ahLst/>
            <a:cxnLst/>
            <a:rect l="l" t="t" r="r" b="b"/>
            <a:pathLst>
              <a:path w="1647603" h="1338053">
                <a:moveTo>
                  <a:pt x="0" y="0"/>
                </a:moveTo>
                <a:lnTo>
                  <a:pt x="1647603" y="0"/>
                </a:lnTo>
                <a:lnTo>
                  <a:pt x="1647603" y="1338053"/>
                </a:lnTo>
                <a:lnTo>
                  <a:pt x="0" y="13380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736298" y="5228531"/>
            <a:ext cx="6260324" cy="1062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1"/>
              </a:lnSpc>
            </a:pPr>
            <a:r>
              <a:rPr lang="en-US" sz="8104" spc="-445" dirty="0">
                <a:solidFill>
                  <a:srgbClr val="01594B"/>
                </a:solidFill>
                <a:latin typeface="Century Gothic 1"/>
              </a:rPr>
              <a:t>HCH2024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736298" y="6290867"/>
            <a:ext cx="6284494" cy="404240"/>
            <a:chOff x="0" y="0"/>
            <a:chExt cx="8379326" cy="538986"/>
          </a:xfrm>
        </p:grpSpPr>
        <p:grpSp>
          <p:nvGrpSpPr>
            <p:cNvPr id="14" name="Group 14"/>
            <p:cNvGrpSpPr/>
            <p:nvPr/>
          </p:nvGrpSpPr>
          <p:grpSpPr>
            <a:xfrm>
              <a:off x="1487337" y="0"/>
              <a:ext cx="5405849" cy="538986"/>
              <a:chOff x="0" y="0"/>
              <a:chExt cx="2339535" cy="233262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339535" cy="233262"/>
              </a:xfrm>
              <a:custGeom>
                <a:avLst/>
                <a:gdLst/>
                <a:ahLst/>
                <a:cxnLst/>
                <a:rect l="l" t="t" r="r" b="b"/>
                <a:pathLst>
                  <a:path w="2339535" h="233262">
                    <a:moveTo>
                      <a:pt x="0" y="0"/>
                    </a:moveTo>
                    <a:lnTo>
                      <a:pt x="2339535" y="0"/>
                    </a:lnTo>
                    <a:lnTo>
                      <a:pt x="2339535" y="233262"/>
                    </a:lnTo>
                    <a:lnTo>
                      <a:pt x="0" y="233262"/>
                    </a:lnTo>
                    <a:close/>
                  </a:path>
                </a:pathLst>
              </a:custGeom>
              <a:solidFill>
                <a:srgbClr val="01594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9525"/>
                <a:ext cx="2339535" cy="2237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36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94883"/>
              <a:ext cx="8379326" cy="322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9"/>
                </a:lnSpc>
              </a:pPr>
              <a:r>
                <a:rPr lang="en-US" sz="1711" spc="114">
                  <a:solidFill>
                    <a:srgbClr val="F0F8F7"/>
                  </a:solidFill>
                  <a:latin typeface="Century Gothic 1"/>
                </a:rPr>
                <a:t>PHOENIX, AZ • MAY 13-16, 2024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4857156" y="8162904"/>
            <a:ext cx="1395791" cy="1395791"/>
          </a:xfrm>
          <a:custGeom>
            <a:avLst/>
            <a:gdLst/>
            <a:ahLst/>
            <a:cxnLst/>
            <a:rect l="l" t="t" r="r" b="b"/>
            <a:pathLst>
              <a:path w="1395791" h="1395791">
                <a:moveTo>
                  <a:pt x="0" y="0"/>
                </a:moveTo>
                <a:lnTo>
                  <a:pt x="1395791" y="0"/>
                </a:lnTo>
                <a:lnTo>
                  <a:pt x="1395791" y="1395790"/>
                </a:lnTo>
                <a:lnTo>
                  <a:pt x="0" y="13957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flipH="1">
            <a:off x="2586410" y="8173180"/>
            <a:ext cx="703056" cy="513870"/>
          </a:xfrm>
          <a:custGeom>
            <a:avLst/>
            <a:gdLst/>
            <a:ahLst/>
            <a:cxnLst/>
            <a:rect l="l" t="t" r="r" b="b"/>
            <a:pathLst>
              <a:path w="703056" h="513870">
                <a:moveTo>
                  <a:pt x="703056" y="0"/>
                </a:moveTo>
                <a:lnTo>
                  <a:pt x="0" y="0"/>
                </a:lnTo>
                <a:lnTo>
                  <a:pt x="0" y="513870"/>
                </a:lnTo>
                <a:lnTo>
                  <a:pt x="703056" y="513870"/>
                </a:lnTo>
                <a:lnTo>
                  <a:pt x="70305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6569458" y="8220264"/>
            <a:ext cx="703056" cy="513870"/>
          </a:xfrm>
          <a:custGeom>
            <a:avLst/>
            <a:gdLst/>
            <a:ahLst/>
            <a:cxnLst/>
            <a:rect l="l" t="t" r="r" b="b"/>
            <a:pathLst>
              <a:path w="703056" h="513870">
                <a:moveTo>
                  <a:pt x="703057" y="0"/>
                </a:moveTo>
                <a:lnTo>
                  <a:pt x="0" y="0"/>
                </a:lnTo>
                <a:lnTo>
                  <a:pt x="0" y="513870"/>
                </a:lnTo>
                <a:lnTo>
                  <a:pt x="703057" y="513870"/>
                </a:lnTo>
                <a:lnTo>
                  <a:pt x="70305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33444" y="8162904"/>
            <a:ext cx="1395791" cy="1395791"/>
          </a:xfrm>
          <a:custGeom>
            <a:avLst/>
            <a:gdLst/>
            <a:ahLst/>
            <a:cxnLst/>
            <a:rect l="l" t="t" r="r" b="b"/>
            <a:pathLst>
              <a:path w="1395791" h="1395791">
                <a:moveTo>
                  <a:pt x="0" y="0"/>
                </a:moveTo>
                <a:lnTo>
                  <a:pt x="1395791" y="0"/>
                </a:lnTo>
                <a:lnTo>
                  <a:pt x="1395791" y="1395790"/>
                </a:lnTo>
                <a:lnTo>
                  <a:pt x="0" y="13957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DFA79FF-AC97-CD3F-00BE-4D5C8FB220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056663" y="4779678"/>
            <a:ext cx="9626634" cy="81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74"/>
              </a:lnSpc>
            </a:pPr>
            <a:r>
              <a:rPr lang="en-US" sz="2499" dirty="0">
                <a:solidFill>
                  <a:srgbClr val="272727"/>
                </a:solidFill>
                <a:latin typeface="Century Gothic 2"/>
              </a:rPr>
              <a:t>Raven </a:t>
            </a:r>
            <a:r>
              <a:rPr lang="en-US" sz="2499" dirty="0" err="1">
                <a:solidFill>
                  <a:srgbClr val="272727"/>
                </a:solidFill>
                <a:latin typeface="Century Gothic 2"/>
              </a:rPr>
              <a:t>Scrivner</a:t>
            </a:r>
            <a:r>
              <a:rPr lang="en-US" sz="2499" dirty="0">
                <a:solidFill>
                  <a:srgbClr val="272727"/>
                </a:solidFill>
                <a:latin typeface="Century Gothic 2"/>
              </a:rPr>
              <a:t> (they/them), Interfaith Works Homeless Services</a:t>
            </a:r>
          </a:p>
          <a:p>
            <a:pPr algn="ctr">
              <a:lnSpc>
                <a:spcPts val="3274"/>
              </a:lnSpc>
            </a:pPr>
            <a:r>
              <a:rPr lang="en-US" sz="2499" dirty="0">
                <a:solidFill>
                  <a:srgbClr val="272727"/>
                </a:solidFill>
                <a:latin typeface="Century Gothic 2"/>
              </a:rPr>
              <a:t>Ti’eri Lino (she/her), Interfaith Works Homeless Services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33290" y="3115946"/>
            <a:ext cx="9097450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spc="-165" dirty="0">
                <a:solidFill>
                  <a:srgbClr val="272727"/>
                </a:solidFill>
                <a:latin typeface="Century Gothic 1"/>
              </a:rPr>
              <a:t>REST: Low Barrier Respite Care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006551" y="1028700"/>
            <a:ext cx="5486400" cy="8229600"/>
            <a:chOff x="0" y="0"/>
            <a:chExt cx="6350000" cy="9525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62429" r="-62429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5536101" y="-717475"/>
            <a:ext cx="1913699" cy="2797067"/>
            <a:chOff x="0" y="0"/>
            <a:chExt cx="612384" cy="8950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2384" cy="895061"/>
            </a:xfrm>
            <a:custGeom>
              <a:avLst/>
              <a:gdLst/>
              <a:ahLst/>
              <a:cxnLst/>
              <a:rect l="l" t="t" r="r" b="b"/>
              <a:pathLst>
                <a:path w="612384" h="895061">
                  <a:moveTo>
                    <a:pt x="121366" y="0"/>
                  </a:moveTo>
                  <a:lnTo>
                    <a:pt x="491018" y="0"/>
                  </a:lnTo>
                  <a:cubicBezTo>
                    <a:pt x="523206" y="0"/>
                    <a:pt x="554076" y="12787"/>
                    <a:pt x="576836" y="35547"/>
                  </a:cubicBezTo>
                  <a:cubicBezTo>
                    <a:pt x="599597" y="58308"/>
                    <a:pt x="612384" y="89178"/>
                    <a:pt x="612384" y="121366"/>
                  </a:cubicBezTo>
                  <a:lnTo>
                    <a:pt x="612384" y="773696"/>
                  </a:lnTo>
                  <a:cubicBezTo>
                    <a:pt x="612384" y="840724"/>
                    <a:pt x="558046" y="895061"/>
                    <a:pt x="491018" y="895061"/>
                  </a:cubicBezTo>
                  <a:lnTo>
                    <a:pt x="121366" y="895061"/>
                  </a:lnTo>
                  <a:cubicBezTo>
                    <a:pt x="54337" y="895061"/>
                    <a:pt x="0" y="840724"/>
                    <a:pt x="0" y="773696"/>
                  </a:cubicBezTo>
                  <a:lnTo>
                    <a:pt x="0" y="121366"/>
                  </a:lnTo>
                  <a:cubicBezTo>
                    <a:pt x="0" y="54337"/>
                    <a:pt x="54337" y="0"/>
                    <a:pt x="121366" y="0"/>
                  </a:cubicBezTo>
                  <a:close/>
                </a:path>
              </a:pathLst>
            </a:custGeom>
            <a:solidFill>
              <a:srgbClr val="B0BF9D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612384" cy="923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631351" y="819267"/>
            <a:ext cx="1723199" cy="818078"/>
          </a:xfrm>
          <a:custGeom>
            <a:avLst/>
            <a:gdLst/>
            <a:ahLst/>
            <a:cxnLst/>
            <a:rect l="l" t="t" r="r" b="b"/>
            <a:pathLst>
              <a:path w="1723199" h="818078">
                <a:moveTo>
                  <a:pt x="0" y="0"/>
                </a:moveTo>
                <a:lnTo>
                  <a:pt x="1723199" y="0"/>
                </a:lnTo>
                <a:lnTo>
                  <a:pt x="1723199" y="818078"/>
                </a:lnTo>
                <a:lnTo>
                  <a:pt x="0" y="818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2" r="-612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79406" y="2942255"/>
            <a:ext cx="9977851" cy="450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12"/>
              </a:lnSpc>
            </a:pPr>
            <a:r>
              <a:rPr lang="en-US" sz="10745">
                <a:solidFill>
                  <a:srgbClr val="FFFFFF"/>
                </a:solidFill>
                <a:latin typeface="Roca One Bold"/>
              </a:rPr>
              <a:t>REST: Low Barrier Respite Care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033996"/>
            <a:ext cx="9479263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5"/>
              </a:lnSpc>
            </a:pPr>
            <a:r>
              <a:rPr lang="en-US" sz="2700" spc="151">
                <a:solidFill>
                  <a:srgbClr val="FFFFFF"/>
                </a:solidFill>
                <a:latin typeface="Now Medium"/>
              </a:rPr>
              <a:t>INTERFAITH WORKS HOMELESS SERVICES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8860155"/>
            <a:ext cx="9479263" cy="78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5"/>
              </a:lnSpc>
            </a:pPr>
            <a:r>
              <a:rPr lang="en-US" sz="2700" spc="151">
                <a:solidFill>
                  <a:srgbClr val="FFFFFF"/>
                </a:solidFill>
                <a:latin typeface="Now"/>
              </a:rPr>
              <a:t>RAVEN SCRIVNER, CPC (THEY/THEM)</a:t>
            </a:r>
          </a:p>
          <a:p>
            <a:pPr>
              <a:lnSpc>
                <a:spcPts val="3105"/>
              </a:lnSpc>
            </a:pPr>
            <a:r>
              <a:rPr lang="en-US" sz="2700" spc="151">
                <a:solidFill>
                  <a:srgbClr val="FFFFFF"/>
                </a:solidFill>
                <a:latin typeface="Now"/>
              </a:rPr>
              <a:t>TI’ERI LINO (SHE/HER)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04752" y="-331733"/>
            <a:ext cx="11845513" cy="10950466"/>
          </a:xfrm>
          <a:custGeom>
            <a:avLst/>
            <a:gdLst/>
            <a:ahLst/>
            <a:cxnLst/>
            <a:rect l="l" t="t" r="r" b="b"/>
            <a:pathLst>
              <a:path w="11845513" h="10950466">
                <a:moveTo>
                  <a:pt x="0" y="0"/>
                </a:moveTo>
                <a:lnTo>
                  <a:pt x="11845513" y="0"/>
                </a:lnTo>
                <a:lnTo>
                  <a:pt x="11845513" y="10950466"/>
                </a:lnTo>
                <a:lnTo>
                  <a:pt x="0" y="109504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608" b="-1760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64416" y="-255864"/>
            <a:ext cx="12196903" cy="10542864"/>
          </a:xfrm>
          <a:custGeom>
            <a:avLst/>
            <a:gdLst/>
            <a:ahLst/>
            <a:cxnLst/>
            <a:rect l="l" t="t" r="r" b="b"/>
            <a:pathLst>
              <a:path w="12196903" h="10542864">
                <a:moveTo>
                  <a:pt x="0" y="0"/>
                </a:moveTo>
                <a:lnTo>
                  <a:pt x="12196903" y="0"/>
                </a:lnTo>
                <a:lnTo>
                  <a:pt x="12196903" y="10542864"/>
                </a:lnTo>
                <a:lnTo>
                  <a:pt x="0" y="10542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57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06470" y="1666261"/>
            <a:ext cx="8567081" cy="153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0"/>
              </a:lnSpc>
            </a:pPr>
            <a:r>
              <a:rPr lang="en-US" sz="8000">
                <a:solidFill>
                  <a:srgbClr val="FFFFFF"/>
                </a:solidFill>
                <a:latin typeface="Roca One Bold"/>
              </a:rPr>
              <a:t>REST</a:t>
            </a:r>
          </a:p>
          <a:p>
            <a:pPr>
              <a:lnSpc>
                <a:spcPts val="3330"/>
              </a:lnSpc>
            </a:pPr>
            <a:r>
              <a:rPr lang="en-US" sz="3000">
                <a:solidFill>
                  <a:srgbClr val="FFFFFF"/>
                </a:solidFill>
                <a:latin typeface="Roca One Bold"/>
              </a:rPr>
              <a:t>Restorative Experience for a Safer Transition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06470" y="3395905"/>
            <a:ext cx="7512993" cy="501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Based in Olympia, WA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Started in 2021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Medical respite program in partnership with local hospitals  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6 discharge beds for individuals with acute medical conditions who otherwise would be discharging to the streets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90 day length of stay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Located in a “dorm” within our congregant shelter</a:t>
            </a:r>
          </a:p>
          <a:p>
            <a:pPr marL="539746" lvl="1" indent="-269873">
              <a:lnSpc>
                <a:spcPts val="3374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Staffed using a peer model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006551" y="1028700"/>
            <a:ext cx="5486400" cy="8229600"/>
            <a:chOff x="0" y="0"/>
            <a:chExt cx="6350000" cy="9525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6249" r="-6250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606470" y="466362"/>
            <a:ext cx="7537530" cy="3396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8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Roca One Bold"/>
              </a:rPr>
              <a:t>What low barrier means to us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06470" y="3600450"/>
            <a:ext cx="8901651" cy="584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4"/>
              </a:lnSpc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We aim to provide the lowest barriers to our guests to screen people “in” rather than “out”</a:t>
            </a:r>
          </a:p>
          <a:p>
            <a:pPr>
              <a:lnSpc>
                <a:spcPts val="3374"/>
              </a:lnSpc>
            </a:pPr>
            <a:endParaRPr lang="en-US" sz="2499" spc="149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3374"/>
              </a:lnSpc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A few aspects of our services that we see as low barrier: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No sobriety requirements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No ID or verification required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Freedom to come and go during the day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24/7 facility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Pets allowed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Always offer a path to return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CPC model peer services </a:t>
            </a:r>
          </a:p>
          <a:p>
            <a:pPr>
              <a:lnSpc>
                <a:spcPts val="3374"/>
              </a:lnSpc>
            </a:pPr>
            <a:endParaRPr lang="en-US" sz="2499" spc="149">
              <a:solidFill>
                <a:srgbClr val="FFFFFF"/>
              </a:solidFill>
              <a:latin typeface="Montserrat"/>
            </a:endParaRPr>
          </a:p>
          <a:p>
            <a:pPr marL="0" lvl="0" indent="0">
              <a:lnSpc>
                <a:spcPts val="3374"/>
              </a:lnSpc>
              <a:spcBef>
                <a:spcPct val="0"/>
              </a:spcBef>
            </a:pPr>
            <a:endParaRPr lang="en-US" sz="2499" spc="149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681750" y="2230698"/>
            <a:ext cx="7760889" cy="5825604"/>
            <a:chOff x="0" y="0"/>
            <a:chExt cx="1082815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2815" cy="812800"/>
            </a:xfrm>
            <a:custGeom>
              <a:avLst/>
              <a:gdLst/>
              <a:ahLst/>
              <a:cxnLst/>
              <a:rect l="l" t="t" r="r" b="b"/>
              <a:pathLst>
                <a:path w="1082815" h="812800">
                  <a:moveTo>
                    <a:pt x="22944" y="0"/>
                  </a:moveTo>
                  <a:lnTo>
                    <a:pt x="1059871" y="0"/>
                  </a:lnTo>
                  <a:cubicBezTo>
                    <a:pt x="1065956" y="0"/>
                    <a:pt x="1071792" y="2417"/>
                    <a:pt x="1076095" y="6720"/>
                  </a:cubicBezTo>
                  <a:cubicBezTo>
                    <a:pt x="1080398" y="11023"/>
                    <a:pt x="1082815" y="16859"/>
                    <a:pt x="1082815" y="22944"/>
                  </a:cubicBezTo>
                  <a:lnTo>
                    <a:pt x="1082815" y="789856"/>
                  </a:lnTo>
                  <a:cubicBezTo>
                    <a:pt x="1082815" y="802528"/>
                    <a:pt x="1072543" y="812800"/>
                    <a:pt x="1059871" y="812800"/>
                  </a:cubicBezTo>
                  <a:lnTo>
                    <a:pt x="22944" y="812800"/>
                  </a:lnTo>
                  <a:cubicBezTo>
                    <a:pt x="10272" y="812800"/>
                    <a:pt x="0" y="802528"/>
                    <a:pt x="0" y="789856"/>
                  </a:cubicBezTo>
                  <a:lnTo>
                    <a:pt x="0" y="22944"/>
                  </a:lnTo>
                  <a:cubicBezTo>
                    <a:pt x="0" y="10272"/>
                    <a:pt x="10272" y="0"/>
                    <a:pt x="22944" y="0"/>
                  </a:cubicBezTo>
                  <a:close/>
                </a:path>
              </a:pathLst>
            </a:custGeom>
            <a:blipFill>
              <a:blip r:embed="rId3"/>
              <a:stretch>
                <a:fillRect l="-7686" t="-12359" r="-4703" b="-30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114206" y="565987"/>
            <a:ext cx="8567544" cy="2272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0"/>
              </a:lnSpc>
            </a:pPr>
            <a:r>
              <a:rPr lang="en-US" sz="8000">
                <a:solidFill>
                  <a:srgbClr val="FFFFFF"/>
                </a:solidFill>
                <a:latin typeface="Roca One Bold"/>
              </a:rPr>
              <a:t>Peer Navigation Model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608880"/>
            <a:ext cx="8517251" cy="710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Certified Peer Counselors 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Coordinate hospital referrals to REST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Intensive Case Management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Client-Centered Approach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Frequent goals:</a:t>
            </a:r>
          </a:p>
          <a:p>
            <a:pPr marL="1079492" lvl="2" indent="-359831">
              <a:lnSpc>
                <a:spcPts val="3374"/>
              </a:lnSpc>
              <a:buFont typeface="Arial"/>
              <a:buChar char="⚬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ID replacement</a:t>
            </a:r>
          </a:p>
          <a:p>
            <a:pPr marL="1079492" lvl="2" indent="-359831">
              <a:lnSpc>
                <a:spcPts val="3374"/>
              </a:lnSpc>
              <a:buFont typeface="Arial"/>
              <a:buChar char="⚬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Connection to PCP or Specialists</a:t>
            </a:r>
          </a:p>
          <a:p>
            <a:pPr marL="1079492" lvl="2" indent="-359831">
              <a:lnSpc>
                <a:spcPts val="3374"/>
              </a:lnSpc>
              <a:buFont typeface="Arial"/>
              <a:buChar char="⚬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Housing/Shelter</a:t>
            </a:r>
          </a:p>
          <a:p>
            <a:pPr marL="1079492" lvl="2" indent="-359831">
              <a:lnSpc>
                <a:spcPts val="3374"/>
              </a:lnSpc>
              <a:buFont typeface="Arial"/>
              <a:buChar char="⚬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Transportation to Medical Appointments</a:t>
            </a:r>
          </a:p>
          <a:p>
            <a:pPr marL="1079492" lvl="2" indent="-359831">
              <a:lnSpc>
                <a:spcPts val="3374"/>
              </a:lnSpc>
              <a:buFont typeface="Arial"/>
              <a:buChar char="⚬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Re-Connection with Families</a:t>
            </a:r>
          </a:p>
          <a:p>
            <a:pPr marL="1079492" lvl="2" indent="-359831">
              <a:lnSpc>
                <a:spcPts val="3374"/>
              </a:lnSpc>
              <a:buFont typeface="Arial"/>
              <a:buChar char="⚬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Connection to Homeless Services in Community</a:t>
            </a:r>
          </a:p>
          <a:p>
            <a:pPr marL="1079492" lvl="2" indent="-359831">
              <a:lnSpc>
                <a:spcPts val="3374"/>
              </a:lnSpc>
              <a:buFont typeface="Arial"/>
              <a:buChar char="⚬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Medicare/Medicaid Navigation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Client-led model challenges: medical literacy, fearful or unable to vocalize needs/wants, supporting guests without dictating their goals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7218777" y="-1375070"/>
            <a:ext cx="12341165" cy="12341165"/>
          </a:xfrm>
          <a:custGeom>
            <a:avLst/>
            <a:gdLst/>
            <a:ahLst/>
            <a:cxnLst/>
            <a:rect l="l" t="t" r="r" b="b"/>
            <a:pathLst>
              <a:path w="12341165" h="12341165">
                <a:moveTo>
                  <a:pt x="0" y="0"/>
                </a:moveTo>
                <a:lnTo>
                  <a:pt x="12341165" y="0"/>
                </a:lnTo>
                <a:lnTo>
                  <a:pt x="12341165" y="12341165"/>
                </a:lnTo>
                <a:lnTo>
                  <a:pt x="0" y="123411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006551" y="1028700"/>
            <a:ext cx="5486400" cy="8229600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103744" r="-21255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606470" y="1095375"/>
            <a:ext cx="8101878" cy="3396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0"/>
              </a:lnSpc>
            </a:pPr>
            <a:r>
              <a:rPr lang="en-US" sz="8000">
                <a:solidFill>
                  <a:srgbClr val="FFFFFF"/>
                </a:solidFill>
                <a:latin typeface="Roca One Bold"/>
              </a:rPr>
              <a:t>Serving Active Drug Users in Respite Care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81791" y="4285483"/>
            <a:ext cx="7537530" cy="542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Harm reduction model of services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Support individuals not interested in seeking sobriety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Assist guests in navigating treatment when wanted, including medical interventions (suboxone, methodone, etc)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Advocate with our hospital partners for better care and treatment for drug users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Safety and training in naloxone administration, distribute kits</a:t>
            </a:r>
          </a:p>
          <a:p>
            <a:pPr marL="539746" lvl="1" indent="-269873">
              <a:lnSpc>
                <a:spcPts val="3374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Advocacy in the healthcare system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06470" y="4311968"/>
            <a:ext cx="6715781" cy="5621655"/>
            <a:chOff x="0" y="0"/>
            <a:chExt cx="1768765" cy="14806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68765" cy="1480601"/>
            </a:xfrm>
            <a:custGeom>
              <a:avLst/>
              <a:gdLst/>
              <a:ahLst/>
              <a:cxnLst/>
              <a:rect l="l" t="t" r="r" b="b"/>
              <a:pathLst>
                <a:path w="1768765" h="1480601">
                  <a:moveTo>
                    <a:pt x="58793" y="0"/>
                  </a:moveTo>
                  <a:lnTo>
                    <a:pt x="1709973" y="0"/>
                  </a:lnTo>
                  <a:cubicBezTo>
                    <a:pt x="1725565" y="0"/>
                    <a:pt x="1740520" y="6194"/>
                    <a:pt x="1751545" y="17220"/>
                  </a:cubicBezTo>
                  <a:cubicBezTo>
                    <a:pt x="1762571" y="28246"/>
                    <a:pt x="1768765" y="43200"/>
                    <a:pt x="1768765" y="58793"/>
                  </a:cubicBezTo>
                  <a:lnTo>
                    <a:pt x="1768765" y="1421808"/>
                  </a:lnTo>
                  <a:cubicBezTo>
                    <a:pt x="1768765" y="1454278"/>
                    <a:pt x="1742443" y="1480601"/>
                    <a:pt x="1709973" y="1480601"/>
                  </a:cubicBezTo>
                  <a:lnTo>
                    <a:pt x="58793" y="1480601"/>
                  </a:lnTo>
                  <a:cubicBezTo>
                    <a:pt x="26322" y="1480601"/>
                    <a:pt x="0" y="1454278"/>
                    <a:pt x="0" y="1421808"/>
                  </a:cubicBezTo>
                  <a:lnTo>
                    <a:pt x="0" y="58793"/>
                  </a:lnTo>
                  <a:cubicBezTo>
                    <a:pt x="0" y="26322"/>
                    <a:pt x="26322" y="0"/>
                    <a:pt x="58793" y="0"/>
                  </a:cubicBezTo>
                  <a:close/>
                </a:path>
              </a:pathLst>
            </a:custGeom>
            <a:solidFill>
              <a:srgbClr val="B0BF9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768765" cy="150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06470" y="5232082"/>
            <a:ext cx="6715781" cy="291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Connection to service providers 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Homeless services network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Sense of community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Holistic approach to goals and needs</a:t>
            </a:r>
          </a:p>
          <a:p>
            <a:pPr marL="539746" lvl="1" indent="-269873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Less strict boundaries for services</a:t>
            </a:r>
          </a:p>
          <a:p>
            <a:pPr marL="539746" lvl="1" indent="-269873">
              <a:lnSpc>
                <a:spcPts val="3374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24 hour staff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06470" y="1715621"/>
            <a:ext cx="15938631" cy="2272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0"/>
              </a:lnSpc>
            </a:pPr>
            <a:r>
              <a:rPr lang="en-US" sz="8000">
                <a:solidFill>
                  <a:srgbClr val="FFFFFF"/>
                </a:solidFill>
                <a:latin typeface="Roca One Bold"/>
              </a:rPr>
              <a:t>Pros and Cons of Congregant Sheltering in Our Model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874025" y="4311968"/>
            <a:ext cx="6393075" cy="5621655"/>
            <a:chOff x="0" y="0"/>
            <a:chExt cx="1683773" cy="14806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83773" cy="1480601"/>
            </a:xfrm>
            <a:custGeom>
              <a:avLst/>
              <a:gdLst/>
              <a:ahLst/>
              <a:cxnLst/>
              <a:rect l="l" t="t" r="r" b="b"/>
              <a:pathLst>
                <a:path w="1683773" h="1480601">
                  <a:moveTo>
                    <a:pt x="61760" y="0"/>
                  </a:moveTo>
                  <a:lnTo>
                    <a:pt x="1622013" y="0"/>
                  </a:lnTo>
                  <a:cubicBezTo>
                    <a:pt x="1638392" y="0"/>
                    <a:pt x="1654101" y="6507"/>
                    <a:pt x="1665684" y="18089"/>
                  </a:cubicBezTo>
                  <a:cubicBezTo>
                    <a:pt x="1677266" y="29671"/>
                    <a:pt x="1683773" y="45380"/>
                    <a:pt x="1683773" y="61760"/>
                  </a:cubicBezTo>
                  <a:lnTo>
                    <a:pt x="1683773" y="1418840"/>
                  </a:lnTo>
                  <a:cubicBezTo>
                    <a:pt x="1683773" y="1435220"/>
                    <a:pt x="1677266" y="1450929"/>
                    <a:pt x="1665684" y="1462511"/>
                  </a:cubicBezTo>
                  <a:cubicBezTo>
                    <a:pt x="1654101" y="1474094"/>
                    <a:pt x="1638392" y="1480601"/>
                    <a:pt x="1622013" y="1480601"/>
                  </a:cubicBezTo>
                  <a:lnTo>
                    <a:pt x="61760" y="1480601"/>
                  </a:lnTo>
                  <a:cubicBezTo>
                    <a:pt x="45380" y="1480601"/>
                    <a:pt x="29671" y="1474094"/>
                    <a:pt x="18089" y="1462511"/>
                  </a:cubicBezTo>
                  <a:cubicBezTo>
                    <a:pt x="6507" y="1450929"/>
                    <a:pt x="0" y="1435220"/>
                    <a:pt x="0" y="1418840"/>
                  </a:cubicBezTo>
                  <a:lnTo>
                    <a:pt x="0" y="61760"/>
                  </a:lnTo>
                  <a:cubicBezTo>
                    <a:pt x="0" y="45380"/>
                    <a:pt x="6507" y="29671"/>
                    <a:pt x="18089" y="18089"/>
                  </a:cubicBezTo>
                  <a:cubicBezTo>
                    <a:pt x="29671" y="6507"/>
                    <a:pt x="45380" y="0"/>
                    <a:pt x="61760" y="0"/>
                  </a:cubicBezTo>
                  <a:close/>
                </a:path>
              </a:pathLst>
            </a:custGeom>
            <a:solidFill>
              <a:srgbClr val="B0BF9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683773" cy="150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104503" y="4372625"/>
            <a:ext cx="1118592" cy="67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Roca One Bold"/>
              </a:rPr>
              <a:t>Pros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54117" y="4372625"/>
            <a:ext cx="1232892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Roca One Bold"/>
              </a:rPr>
              <a:t>Cons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874025" y="5023500"/>
            <a:ext cx="6393075" cy="417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Unable to directly provide medical services</a:t>
            </a:r>
          </a:p>
          <a:p>
            <a:pPr marL="539749" lvl="1" indent="-269875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Sharing space with people with varying and different needs</a:t>
            </a:r>
          </a:p>
          <a:p>
            <a:pPr marL="539749" lvl="1" indent="-269875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Managing escalations in the space</a:t>
            </a:r>
          </a:p>
          <a:p>
            <a:pPr marL="539749" lvl="1" indent="-269875">
              <a:lnSpc>
                <a:spcPts val="3374"/>
              </a:lnSpc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Percieved easier access to drugs and challenges for sober individuals</a:t>
            </a:r>
          </a:p>
          <a:p>
            <a:pPr>
              <a:lnSpc>
                <a:spcPts val="3374"/>
              </a:lnSpc>
              <a:spcBef>
                <a:spcPct val="0"/>
              </a:spcBef>
            </a:pPr>
            <a:endParaRPr lang="en-US" sz="2499" spc="149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86273" y="805042"/>
            <a:ext cx="5486400" cy="8229600"/>
            <a:chOff x="0" y="0"/>
            <a:chExt cx="6350000" cy="9525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93" r="-93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8691756" y="1512848"/>
            <a:ext cx="8567544" cy="114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0"/>
              </a:lnSpc>
            </a:pPr>
            <a:r>
              <a:rPr lang="en-US" sz="8000">
                <a:solidFill>
                  <a:srgbClr val="FFFFFF"/>
                </a:solidFill>
                <a:latin typeface="Roca One Bold"/>
              </a:rPr>
              <a:t>Challenges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90267" y="2571750"/>
            <a:ext cx="9769033" cy="542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6" lvl="1" indent="-269873">
              <a:lnSpc>
                <a:spcPts val="3374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149">
                <a:solidFill>
                  <a:srgbClr val="FFFFFF"/>
                </a:solidFill>
                <a:latin typeface="Montserrat"/>
              </a:rPr>
              <a:t>F</a:t>
            </a:r>
            <a:r>
              <a:rPr lang="en-US" sz="2499" u="none" spc="149">
                <a:solidFill>
                  <a:srgbClr val="FFFFFF"/>
                </a:solidFill>
                <a:latin typeface="Montserrat"/>
              </a:rPr>
              <a:t>orced abstinence and withdrawal symptoms</a:t>
            </a:r>
          </a:p>
          <a:p>
            <a:pPr marL="539746" lvl="1" indent="-269873">
              <a:lnSpc>
                <a:spcPts val="3374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 spc="149">
                <a:solidFill>
                  <a:srgbClr val="FFFFFF"/>
                </a:solidFill>
                <a:latin typeface="Montserrat"/>
              </a:rPr>
              <a:t>Stigma around drug users </a:t>
            </a:r>
          </a:p>
          <a:p>
            <a:pPr marL="539746" lvl="1" indent="-269873">
              <a:lnSpc>
                <a:spcPts val="3374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 spc="149">
                <a:solidFill>
                  <a:srgbClr val="FFFFFF"/>
                </a:solidFill>
                <a:latin typeface="Montserrat"/>
              </a:rPr>
              <a:t>Methadone or suboxone prescriptions without discharge coordination</a:t>
            </a:r>
          </a:p>
          <a:p>
            <a:pPr marL="539746" lvl="1" indent="-269873">
              <a:lnSpc>
                <a:spcPts val="3374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 spc="149">
                <a:solidFill>
                  <a:srgbClr val="FFFFFF"/>
                </a:solidFill>
                <a:latin typeface="Montserrat"/>
              </a:rPr>
              <a:t>Methadone or suboxone accessibility outside of the hospital</a:t>
            </a:r>
          </a:p>
          <a:p>
            <a:pPr marL="539746" lvl="1" indent="-269873">
              <a:lnSpc>
                <a:spcPts val="3374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 spc="149">
                <a:solidFill>
                  <a:srgbClr val="FFFFFF"/>
                </a:solidFill>
                <a:latin typeface="Montserrat"/>
              </a:rPr>
              <a:t>Pain management for guests</a:t>
            </a:r>
          </a:p>
          <a:p>
            <a:pPr marL="539746" lvl="1" indent="-269873">
              <a:lnSpc>
                <a:spcPts val="3374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 spc="149">
                <a:solidFill>
                  <a:srgbClr val="FFFFFF"/>
                </a:solidFill>
                <a:latin typeface="Montserrat"/>
              </a:rPr>
              <a:t>Lack of mental health treatment options</a:t>
            </a:r>
          </a:p>
          <a:p>
            <a:pPr marL="539746" lvl="1" indent="-269873">
              <a:lnSpc>
                <a:spcPts val="3374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 spc="149">
                <a:solidFill>
                  <a:srgbClr val="FFFFFF"/>
                </a:solidFill>
                <a:latin typeface="Montserrat"/>
              </a:rPr>
              <a:t>Timing issues: referrals, specialists, prescriptions, exit referrals</a:t>
            </a:r>
          </a:p>
          <a:p>
            <a:pPr marL="539746" lvl="1" indent="-269873">
              <a:lnSpc>
                <a:spcPts val="3374"/>
              </a:lnSpc>
              <a:spcBef>
                <a:spcPct val="0"/>
              </a:spcBef>
              <a:buFont typeface="Arial"/>
              <a:buChar char="•"/>
            </a:pPr>
            <a:r>
              <a:rPr lang="en-US" sz="2499" u="none" spc="149">
                <a:solidFill>
                  <a:srgbClr val="FFFFFF"/>
                </a:solidFill>
                <a:latin typeface="Montserrat"/>
              </a:rPr>
              <a:t>Up to 90 day length of stay means some people are discharged to the streets</a:t>
            </a:r>
          </a:p>
          <a:p>
            <a:pPr marL="0" lvl="0" indent="0">
              <a:lnSpc>
                <a:spcPts val="3374"/>
              </a:lnSpc>
              <a:spcBef>
                <a:spcPct val="0"/>
              </a:spcBef>
            </a:pPr>
            <a:endParaRPr lang="en-US" sz="2499" u="none" spc="149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006551" y="1028700"/>
            <a:ext cx="5486400" cy="8229600"/>
            <a:chOff x="0" y="0"/>
            <a:chExt cx="6350000" cy="9525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5536101" y="-717475"/>
            <a:ext cx="1913699" cy="2797067"/>
            <a:chOff x="0" y="0"/>
            <a:chExt cx="612384" cy="8950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2384" cy="895061"/>
            </a:xfrm>
            <a:custGeom>
              <a:avLst/>
              <a:gdLst/>
              <a:ahLst/>
              <a:cxnLst/>
              <a:rect l="l" t="t" r="r" b="b"/>
              <a:pathLst>
                <a:path w="612384" h="895061">
                  <a:moveTo>
                    <a:pt x="121366" y="0"/>
                  </a:moveTo>
                  <a:lnTo>
                    <a:pt x="491018" y="0"/>
                  </a:lnTo>
                  <a:cubicBezTo>
                    <a:pt x="523206" y="0"/>
                    <a:pt x="554076" y="12787"/>
                    <a:pt x="576836" y="35547"/>
                  </a:cubicBezTo>
                  <a:cubicBezTo>
                    <a:pt x="599597" y="58308"/>
                    <a:pt x="612384" y="89178"/>
                    <a:pt x="612384" y="121366"/>
                  </a:cubicBezTo>
                  <a:lnTo>
                    <a:pt x="612384" y="773696"/>
                  </a:lnTo>
                  <a:cubicBezTo>
                    <a:pt x="612384" y="840724"/>
                    <a:pt x="558046" y="895061"/>
                    <a:pt x="491018" y="895061"/>
                  </a:cubicBezTo>
                  <a:lnTo>
                    <a:pt x="121366" y="895061"/>
                  </a:lnTo>
                  <a:cubicBezTo>
                    <a:pt x="54337" y="895061"/>
                    <a:pt x="0" y="840724"/>
                    <a:pt x="0" y="773696"/>
                  </a:cubicBezTo>
                  <a:lnTo>
                    <a:pt x="0" y="121366"/>
                  </a:lnTo>
                  <a:cubicBezTo>
                    <a:pt x="0" y="54337"/>
                    <a:pt x="54337" y="0"/>
                    <a:pt x="121366" y="0"/>
                  </a:cubicBezTo>
                  <a:close/>
                </a:path>
              </a:pathLst>
            </a:custGeom>
            <a:solidFill>
              <a:srgbClr val="B0BF9D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612384" cy="923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68210" y="1160554"/>
            <a:ext cx="9215688" cy="8097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881"/>
              </a:lnSpc>
            </a:pPr>
            <a:r>
              <a:rPr lang="en-US" sz="14311">
                <a:solidFill>
                  <a:srgbClr val="FFFFFF"/>
                </a:solidFill>
                <a:latin typeface="Roca One Bold"/>
              </a:rPr>
              <a:t>Thank you!</a:t>
            </a:r>
          </a:p>
          <a:p>
            <a:pPr>
              <a:lnSpc>
                <a:spcPts val="13881"/>
              </a:lnSpc>
            </a:pPr>
            <a:endParaRPr lang="en-US" sz="14311">
              <a:solidFill>
                <a:srgbClr val="FFFFFF"/>
              </a:solidFill>
              <a:latin typeface="Roca One Bold"/>
            </a:endParaRPr>
          </a:p>
          <a:p>
            <a:pPr>
              <a:lnSpc>
                <a:spcPts val="3298"/>
              </a:lnSpc>
            </a:pPr>
            <a:r>
              <a:rPr lang="en-US" sz="3400">
                <a:solidFill>
                  <a:srgbClr val="FFFFFF"/>
                </a:solidFill>
                <a:latin typeface="Roca One Bold"/>
              </a:rPr>
              <a:t>Raven Scrivner: raven.scrivner@iwshelter.org</a:t>
            </a:r>
          </a:p>
          <a:p>
            <a:pPr>
              <a:lnSpc>
                <a:spcPts val="3298"/>
              </a:lnSpc>
            </a:pPr>
            <a:endParaRPr lang="en-US" sz="3400">
              <a:solidFill>
                <a:srgbClr val="FFFFFF"/>
              </a:solidFill>
              <a:latin typeface="Roca One Bold"/>
            </a:endParaRPr>
          </a:p>
          <a:p>
            <a:pPr>
              <a:lnSpc>
                <a:spcPts val="3298"/>
              </a:lnSpc>
            </a:pPr>
            <a:r>
              <a:rPr lang="en-US" sz="3400">
                <a:solidFill>
                  <a:srgbClr val="FFFFFF"/>
                </a:solidFill>
                <a:latin typeface="Roca One Bold"/>
              </a:rPr>
              <a:t>Ti’eri Lino: </a:t>
            </a:r>
          </a:p>
          <a:p>
            <a:pPr>
              <a:lnSpc>
                <a:spcPts val="3298"/>
              </a:lnSpc>
            </a:pPr>
            <a:r>
              <a:rPr lang="en-US" sz="3400">
                <a:solidFill>
                  <a:srgbClr val="FFFFFF"/>
                </a:solidFill>
                <a:latin typeface="Roca One Bold"/>
              </a:rPr>
              <a:t>tieri.lino@iwshelter.org</a:t>
            </a:r>
          </a:p>
          <a:p>
            <a:pPr>
              <a:lnSpc>
                <a:spcPts val="3298"/>
              </a:lnSpc>
            </a:pPr>
            <a:endParaRPr lang="en-US" sz="3400">
              <a:solidFill>
                <a:srgbClr val="FFFFFF"/>
              </a:solidFill>
              <a:latin typeface="Roca One Bold"/>
            </a:endParaRPr>
          </a:p>
          <a:p>
            <a:pPr>
              <a:lnSpc>
                <a:spcPts val="3298"/>
              </a:lnSpc>
            </a:pPr>
            <a:r>
              <a:rPr lang="en-US" sz="3400">
                <a:solidFill>
                  <a:srgbClr val="FFFFFF"/>
                </a:solidFill>
                <a:latin typeface="Roca One Bold"/>
              </a:rPr>
              <a:t>iwshelter.org</a:t>
            </a:r>
          </a:p>
        </p:txBody>
      </p:sp>
      <p:sp>
        <p:nvSpPr>
          <p:cNvPr id="9" name="Freeform 9"/>
          <p:cNvSpPr/>
          <p:nvPr/>
        </p:nvSpPr>
        <p:spPr>
          <a:xfrm>
            <a:off x="15631351" y="681059"/>
            <a:ext cx="1723199" cy="818078"/>
          </a:xfrm>
          <a:custGeom>
            <a:avLst/>
            <a:gdLst/>
            <a:ahLst/>
            <a:cxnLst/>
            <a:rect l="l" t="t" r="r" b="b"/>
            <a:pathLst>
              <a:path w="1723199" h="818078">
                <a:moveTo>
                  <a:pt x="0" y="0"/>
                </a:moveTo>
                <a:lnTo>
                  <a:pt x="1723199" y="0"/>
                </a:lnTo>
                <a:lnTo>
                  <a:pt x="1723199" y="818078"/>
                </a:lnTo>
                <a:lnTo>
                  <a:pt x="0" y="818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2" r="-612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479</Words>
  <Application>Microsoft Macintosh PowerPoint</Application>
  <PresentationFormat>Custom</PresentationFormat>
  <Paragraphs>82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Aptos</vt:lpstr>
      <vt:lpstr>Arial</vt:lpstr>
      <vt:lpstr>Century Gothic 2</vt:lpstr>
      <vt:lpstr>Roca One Bold</vt:lpstr>
      <vt:lpstr>Montserrat</vt:lpstr>
      <vt:lpstr>Century Gothic 1</vt:lpstr>
      <vt:lpstr>Calibri</vt:lpstr>
      <vt:lpstr>Now Medium</vt:lpstr>
      <vt:lpstr>Now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 NHCHC 2024</dc:title>
  <cp:lastModifiedBy>Ti'eri Lino</cp:lastModifiedBy>
  <cp:revision>2</cp:revision>
  <dcterms:created xsi:type="dcterms:W3CDTF">2006-08-16T00:00:00Z</dcterms:created>
  <dcterms:modified xsi:type="dcterms:W3CDTF">2024-04-30T23:27:43Z</dcterms:modified>
  <dc:identifier>DAGCOd5RzOE</dc:identifier>
</cp:coreProperties>
</file>