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5" r:id="rId15"/>
    <p:sldId id="269" r:id="rId16"/>
    <p:sldId id="270" r:id="rId17"/>
    <p:sldId id="271" r:id="rId18"/>
    <p:sldId id="272" r:id="rId19"/>
    <p:sldId id="273" r:id="rId20"/>
    <p:sldId id="274" r:id="rId21"/>
  </p:sldIdLst>
  <p:sldSz cx="12192000" cy="6858000"/>
  <p:notesSz cx="7010400" cy="92964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Corbel" panose="020B0503020204020204" pitchFamily="34" charset="0"/>
      <p:regular r:id="rId31"/>
      <p:bold r:id="rId32"/>
      <p:italic r:id="rId33"/>
      <p:boldItalic r:id="rId34"/>
    </p:embeddedFont>
    <p:embeddedFont>
      <p:font typeface="PT Sans" panose="020B0503020203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jsnru8TecnWtvB49QKVXSBXEm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77" autoAdjust="0"/>
  </p:normalViewPr>
  <p:slideViewPr>
    <p:cSldViewPr snapToGrid="0">
      <p:cViewPr varScale="1">
        <p:scale>
          <a:sx n="47" d="100"/>
          <a:sy n="47" d="100"/>
        </p:scale>
        <p:origin x="13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0" name="Google Shape;90;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91" name="Google Shape;91;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4" name="Google Shape;94;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4" name="Google Shape;18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Over 180 followers. 22:50 states but 81 </a:t>
            </a:r>
            <a:r>
              <a:rPr lang="en-US" dirty="0" err="1"/>
              <a:t>gmail</a:t>
            </a:r>
            <a:r>
              <a:rPr lang="en-US" dirty="0"/>
              <a:t>-type users. + Canada, Spain, Australia, Brazil and Argentina. mostly vet contacts, meet quarterly as a group but also support as needed, Modify to fit needs of community</a:t>
            </a:r>
            <a:endParaRPr dirty="0"/>
          </a:p>
        </p:txBody>
      </p:sp>
      <p:sp>
        <p:nvSpPr>
          <p:cNvPr id="192" name="Google Shape;192;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John </a:t>
            </a:r>
            <a:r>
              <a:rPr lang="en-US" dirty="0" err="1"/>
              <a:t>betts</a:t>
            </a:r>
            <a:r>
              <a:rPr lang="en-US" dirty="0"/>
              <a:t>, 8:30 May 15</a:t>
            </a:r>
            <a:r>
              <a:rPr lang="en-US" baseline="30000" dirty="0"/>
              <a:t>th </a:t>
            </a:r>
            <a:r>
              <a:rPr lang="en-US" b="0" i="0" dirty="0">
                <a:solidFill>
                  <a:srgbClr val="0D6152"/>
                </a:solidFill>
                <a:latin typeface="PT Sans"/>
                <a:ea typeface="PT Sans"/>
                <a:cs typeface="PT Sans"/>
                <a:sym typeface="PT Sans"/>
              </a:rPr>
              <a:t>Providing Support to High-Needs Clients in Transitional Housing</a:t>
            </a:r>
            <a:endParaRPr dirty="0"/>
          </a:p>
          <a:p>
            <a:pPr marL="0" lvl="0" indent="0" algn="l" rtl="0">
              <a:spcBef>
                <a:spcPts val="0"/>
              </a:spcBef>
              <a:spcAft>
                <a:spcPts val="0"/>
              </a:spcAft>
              <a:buNone/>
            </a:pPr>
            <a:r>
              <a:rPr lang="en-US" dirty="0"/>
              <a:t>Amanda 3:30 May 15</a:t>
            </a:r>
            <a:r>
              <a:rPr lang="en-US" baseline="30000" dirty="0"/>
              <a:t>th</a:t>
            </a:r>
            <a:r>
              <a:rPr lang="en-US" dirty="0"/>
              <a:t> TBI and homelessness</a:t>
            </a:r>
            <a:endParaRPr dirty="0"/>
          </a:p>
        </p:txBody>
      </p:sp>
      <p:sp>
        <p:nvSpPr>
          <p:cNvPr id="202" name="Google Shape;202;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John </a:t>
            </a:r>
            <a:r>
              <a:rPr lang="en-US" dirty="0" err="1"/>
              <a:t>betts</a:t>
            </a:r>
            <a:r>
              <a:rPr lang="en-US" dirty="0"/>
              <a:t>, 8:30 May 15</a:t>
            </a:r>
            <a:r>
              <a:rPr lang="en-US" baseline="30000" dirty="0"/>
              <a:t>th </a:t>
            </a:r>
            <a:r>
              <a:rPr lang="en-US" b="0" i="0" dirty="0">
                <a:solidFill>
                  <a:srgbClr val="0D6152"/>
                </a:solidFill>
                <a:latin typeface="PT Sans"/>
                <a:ea typeface="PT Sans"/>
                <a:cs typeface="PT Sans"/>
                <a:sym typeface="PT Sans"/>
              </a:rPr>
              <a:t>Providing Support to High-Needs Clients in Transitional Housing</a:t>
            </a:r>
            <a:endParaRPr dirty="0"/>
          </a:p>
          <a:p>
            <a:pPr marL="0" lvl="0" indent="0" algn="l" rtl="0">
              <a:spcBef>
                <a:spcPts val="0"/>
              </a:spcBef>
              <a:spcAft>
                <a:spcPts val="0"/>
              </a:spcAft>
              <a:buNone/>
            </a:pPr>
            <a:r>
              <a:rPr lang="en-US" dirty="0"/>
              <a:t>Amanda 3:30 May 15</a:t>
            </a:r>
            <a:r>
              <a:rPr lang="en-US" baseline="30000" dirty="0"/>
              <a:t>th</a:t>
            </a:r>
            <a:r>
              <a:rPr lang="en-US" dirty="0"/>
              <a:t> TBI and homelessness</a:t>
            </a:r>
            <a:endParaRPr dirty="0"/>
          </a:p>
        </p:txBody>
      </p:sp>
      <p:sp>
        <p:nvSpPr>
          <p:cNvPr id="216" name="Google Shape;216;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236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b="0">
              <a:solidFill>
                <a:schemeClr val="dk1"/>
              </a:solidFill>
            </a:endParaRPr>
          </a:p>
        </p:txBody>
      </p:sp>
      <p:sp>
        <p:nvSpPr>
          <p:cNvPr id="231" name="Google Shape;231;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b="0">
              <a:solidFill>
                <a:schemeClr val="dk1"/>
              </a:solidFill>
            </a:endParaRPr>
          </a:p>
        </p:txBody>
      </p:sp>
      <p:sp>
        <p:nvSpPr>
          <p:cNvPr id="242" name="Google Shape;242;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solidFill>
                  <a:schemeClr val="dk1"/>
                </a:solidFill>
              </a:rPr>
              <a:t>“</a:t>
            </a:r>
            <a:r>
              <a:rPr lang="en-US"/>
              <a:t>We have significant support from local human health care and homeless advocacy, but competing with other funding priorities of local foundations is the main obstacle.”</a:t>
            </a:r>
            <a:endParaRPr/>
          </a:p>
        </p:txBody>
      </p:sp>
      <p:sp>
        <p:nvSpPr>
          <p:cNvPr id="251" name="Google Shape;251;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b="0">
              <a:solidFill>
                <a:schemeClr val="dk1"/>
              </a:solidFill>
            </a:endParaRPr>
          </a:p>
        </p:txBody>
      </p:sp>
      <p:sp>
        <p:nvSpPr>
          <p:cNvPr id="259" name="Google Shape;259;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b="0">
              <a:solidFill>
                <a:schemeClr val="dk1"/>
              </a:solidFill>
            </a:endParaRPr>
          </a:p>
        </p:txBody>
      </p:sp>
      <p:sp>
        <p:nvSpPr>
          <p:cNvPr id="268" name="Google Shape;268;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 name="Google Shape;11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5" name="Google Shape;275;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01bd77efd_0_0:notes"/>
          <p:cNvSpPr>
            <a:spLocks noGrp="1" noRot="1" noChangeAspect="1"/>
          </p:cNvSpPr>
          <p:nvPr>
            <p:ph type="sldImg" idx="2"/>
          </p:nvPr>
        </p:nvSpPr>
        <p:spPr>
          <a:xfrm>
            <a:off x="717550" y="1162050"/>
            <a:ext cx="55752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701bd77efd_0_0: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 name="Google Shape;147;g2701bd77efd_0_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7" name="Google Shape;167;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7" name="Google Shape;177;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
        <p:cNvGrpSpPr/>
        <p:nvPr/>
      </p:nvGrpSpPr>
      <p:grpSpPr>
        <a:xfrm>
          <a:off x="0" y="0"/>
          <a:ext cx="0" cy="0"/>
          <a:chOff x="0" y="0"/>
          <a:chExt cx="0" cy="0"/>
        </a:xfrm>
      </p:grpSpPr>
      <p:sp>
        <p:nvSpPr>
          <p:cNvPr id="18" name="Google Shape;18;p2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9"/>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9" name="Google Shape;79;p2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0"/>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0"/>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5" name="Google Shape;85;p3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4" name="Google Shape;24;p2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2"/>
        <p:cNvGrpSpPr/>
        <p:nvPr/>
      </p:nvGrpSpPr>
      <p:grpSpPr>
        <a:xfrm>
          <a:off x="0" y="0"/>
          <a:ext cx="0" cy="0"/>
          <a:chOff x="0" y="0"/>
          <a:chExt cx="0" cy="0"/>
        </a:xfrm>
      </p:grpSpPr>
      <p:sp>
        <p:nvSpPr>
          <p:cNvPr id="33" name="Google Shape;33;p23"/>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3"/>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3"/>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3"/>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7F0F6"/>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37" name="Google Shape;37;p2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5900"/>
              <a:buFont typeface="Corbel"/>
              <a:buNone/>
              <a:defRPr sz="5900" b="0">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rgbClr val="595959"/>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43" name="Google Shape;43;p2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9" name="Google Shape;49;p25"/>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0" name="Google Shape;50;p2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6" name="Google Shape;56;p26"/>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7" name="Google Shape;57;p26"/>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58" name="Google Shape;58;p26"/>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9" name="Google Shape;59;p2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7"/>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7"/>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5" name="Google Shape;65;p27"/>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6" name="Google Shape;66;p2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8"/>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8"/>
          <p:cNvSpPr>
            <a:spLocks noGrp="1"/>
          </p:cNvSpPr>
          <p:nvPr>
            <p:ph type="pic" idx="2"/>
          </p:nvPr>
        </p:nvSpPr>
        <p:spPr>
          <a:xfrm>
            <a:off x="3570644" y="767419"/>
            <a:ext cx="8115230" cy="5330952"/>
          </a:xfrm>
          <a:prstGeom prst="rect">
            <a:avLst/>
          </a:prstGeom>
          <a:solidFill>
            <a:srgbClr val="BFBFBF"/>
          </a:solidFill>
          <a:ln>
            <a:noFill/>
          </a:ln>
        </p:spPr>
      </p:sp>
      <p:sp>
        <p:nvSpPr>
          <p:cNvPr id="72" name="Google Shape;72;p28"/>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3" name="Google Shape;73;p2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8"/>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9"/>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9"/>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595959"/>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595959"/>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595959"/>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4" name="Google Shape;14;p1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Google Shape;15;p1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1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ULvYIN-vS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onehealthclinicseattle@gmail.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1"/>
          <p:cNvGrpSpPr/>
          <p:nvPr/>
        </p:nvGrpSpPr>
        <p:grpSpPr>
          <a:xfrm>
            <a:off x="7347432" y="1708273"/>
            <a:ext cx="3809863" cy="3809863"/>
            <a:chOff x="0" y="0"/>
            <a:chExt cx="812800" cy="812800"/>
          </a:xfrm>
        </p:grpSpPr>
        <p:sp>
          <p:nvSpPr>
            <p:cNvPr id="97" name="Google Shape;9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98" name="Google Shape;98;p1"/>
            <p:cNvSpPr txBox="1"/>
            <p:nvPr/>
          </p:nvSpPr>
          <p:spPr>
            <a:xfrm>
              <a:off x="76200" y="66675"/>
              <a:ext cx="660400" cy="669925"/>
            </a:xfrm>
            <a:prstGeom prst="rect">
              <a:avLst/>
            </a:prstGeom>
            <a:noFill/>
            <a:ln>
              <a:noFill/>
            </a:ln>
          </p:spPr>
          <p:txBody>
            <a:bodyPr spcFirstLastPara="1" wrap="square" lIns="6150" tIns="6150" rIns="6150" bIns="6150" anchor="ctr" anchorCtr="0">
              <a:noAutofit/>
            </a:bodyPr>
            <a:lstStyle/>
            <a:p>
              <a:pPr marL="0" marR="0" lvl="0" indent="0" algn="ctr" rtl="0">
                <a:lnSpc>
                  <a:spcPct val="12750"/>
                </a:lnSpc>
                <a:spcBef>
                  <a:spcPts val="0"/>
                </a:spcBef>
                <a:spcAft>
                  <a:spcPts val="0"/>
                </a:spcAft>
                <a:buNone/>
              </a:pPr>
              <a:endParaRPr sz="1200">
                <a:solidFill>
                  <a:schemeClr val="dk1"/>
                </a:solidFill>
                <a:latin typeface="Corbel"/>
                <a:ea typeface="Corbel"/>
                <a:cs typeface="Corbel"/>
                <a:sym typeface="Corbel"/>
              </a:endParaRPr>
            </a:p>
          </p:txBody>
        </p:sp>
      </p:grpSp>
      <p:sp>
        <p:nvSpPr>
          <p:cNvPr id="99" name="Google Shape;99;p1"/>
          <p:cNvSpPr/>
          <p:nvPr/>
        </p:nvSpPr>
        <p:spPr>
          <a:xfrm flipH="1">
            <a:off x="7840410" y="2634584"/>
            <a:ext cx="1385238" cy="2585117"/>
          </a:xfrm>
          <a:custGeom>
            <a:avLst/>
            <a:gdLst/>
            <a:ahLst/>
            <a:cxnLst/>
            <a:rect l="l" t="t" r="r" b="b"/>
            <a:pathLst>
              <a:path w="2077857" h="3877675" extrusionOk="0">
                <a:moveTo>
                  <a:pt x="2077857" y="0"/>
                </a:moveTo>
                <a:lnTo>
                  <a:pt x="0" y="0"/>
                </a:lnTo>
                <a:lnTo>
                  <a:pt x="0" y="3877675"/>
                </a:lnTo>
                <a:lnTo>
                  <a:pt x="2077857" y="3877675"/>
                </a:lnTo>
                <a:lnTo>
                  <a:pt x="2077857" y="0"/>
                </a:lnTo>
                <a:close/>
              </a:path>
            </a:pathLst>
          </a:custGeom>
          <a:blipFill rotWithShape="1">
            <a:blip r:embed="rId3">
              <a:alphaModFix amt="14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00" name="Google Shape;100;p1"/>
          <p:cNvSpPr/>
          <p:nvPr/>
        </p:nvSpPr>
        <p:spPr>
          <a:xfrm>
            <a:off x="8934864" y="1853678"/>
            <a:ext cx="1824441" cy="3404752"/>
          </a:xfrm>
          <a:custGeom>
            <a:avLst/>
            <a:gdLst/>
            <a:ahLst/>
            <a:cxnLst/>
            <a:rect l="l" t="t" r="r" b="b"/>
            <a:pathLst>
              <a:path w="2736661" h="5107128" extrusionOk="0">
                <a:moveTo>
                  <a:pt x="0" y="0"/>
                </a:moveTo>
                <a:lnTo>
                  <a:pt x="2736661" y="0"/>
                </a:lnTo>
                <a:lnTo>
                  <a:pt x="2736661" y="5107129"/>
                </a:lnTo>
                <a:lnTo>
                  <a:pt x="0" y="5107129"/>
                </a:lnTo>
                <a:lnTo>
                  <a:pt x="0" y="0"/>
                </a:lnTo>
                <a:close/>
              </a:path>
            </a:pathLst>
          </a:custGeom>
          <a:blipFill rotWithShape="1">
            <a:blip r:embed="rId3">
              <a:alphaModFix amt="14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01" name="Google Shape;101;p1"/>
          <p:cNvSpPr/>
          <p:nvPr/>
        </p:nvSpPr>
        <p:spPr>
          <a:xfrm>
            <a:off x="8723529" y="2540001"/>
            <a:ext cx="1098402" cy="892035"/>
          </a:xfrm>
          <a:custGeom>
            <a:avLst/>
            <a:gdLst/>
            <a:ahLst/>
            <a:cxnLst/>
            <a:rect l="l" t="t" r="r" b="b"/>
            <a:pathLst>
              <a:path w="1647603" h="1338053" extrusionOk="0">
                <a:moveTo>
                  <a:pt x="0" y="0"/>
                </a:moveTo>
                <a:lnTo>
                  <a:pt x="1647603" y="0"/>
                </a:lnTo>
                <a:lnTo>
                  <a:pt x="1647603" y="1338053"/>
                </a:lnTo>
                <a:lnTo>
                  <a:pt x="0" y="133805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02" name="Google Shape;102;p1"/>
          <p:cNvSpPr txBox="1"/>
          <p:nvPr/>
        </p:nvSpPr>
        <p:spPr>
          <a:xfrm>
            <a:off x="7157532" y="3485688"/>
            <a:ext cx="4173549" cy="666849"/>
          </a:xfrm>
          <a:prstGeom prst="rect">
            <a:avLst/>
          </a:prstGeom>
          <a:noFill/>
          <a:ln>
            <a:noFill/>
          </a:ln>
        </p:spPr>
        <p:txBody>
          <a:bodyPr spcFirstLastPara="1" wrap="square" lIns="0" tIns="0" rIns="0" bIns="0" anchor="t" anchorCtr="0">
            <a:spAutoFit/>
          </a:bodyPr>
          <a:lstStyle/>
          <a:p>
            <a:pPr marL="0" marR="0" lvl="0" indent="0" algn="ctr" rtl="0">
              <a:lnSpc>
                <a:spcPct val="97001"/>
              </a:lnSpc>
              <a:spcBef>
                <a:spcPts val="0"/>
              </a:spcBef>
              <a:spcAft>
                <a:spcPts val="0"/>
              </a:spcAft>
              <a:buNone/>
            </a:pPr>
            <a:r>
              <a:rPr lang="en-US" sz="5403">
                <a:solidFill>
                  <a:srgbClr val="01594B"/>
                </a:solidFill>
                <a:latin typeface="Century Gothic"/>
                <a:ea typeface="Century Gothic"/>
                <a:cs typeface="Century Gothic"/>
                <a:sym typeface="Century Gothic"/>
              </a:rPr>
              <a:t>HCH2024</a:t>
            </a:r>
            <a:endParaRPr/>
          </a:p>
        </p:txBody>
      </p:sp>
      <p:grpSp>
        <p:nvGrpSpPr>
          <p:cNvPr id="103" name="Google Shape;103;p1"/>
          <p:cNvGrpSpPr/>
          <p:nvPr/>
        </p:nvGrpSpPr>
        <p:grpSpPr>
          <a:xfrm>
            <a:off x="7157532" y="4193912"/>
            <a:ext cx="4189663" cy="269493"/>
            <a:chOff x="0" y="0"/>
            <a:chExt cx="8379326" cy="538986"/>
          </a:xfrm>
        </p:grpSpPr>
        <p:grpSp>
          <p:nvGrpSpPr>
            <p:cNvPr id="104" name="Google Shape;104;p1"/>
            <p:cNvGrpSpPr/>
            <p:nvPr/>
          </p:nvGrpSpPr>
          <p:grpSpPr>
            <a:xfrm>
              <a:off x="1487337" y="0"/>
              <a:ext cx="5405849" cy="538986"/>
              <a:chOff x="0" y="0"/>
              <a:chExt cx="2339535" cy="233262"/>
            </a:xfrm>
          </p:grpSpPr>
          <p:sp>
            <p:nvSpPr>
              <p:cNvPr id="105" name="Google Shape;105;p1"/>
              <p:cNvSpPr/>
              <p:nvPr/>
            </p:nvSpPr>
            <p:spPr>
              <a:xfrm>
                <a:off x="0" y="0"/>
                <a:ext cx="2339535" cy="233262"/>
              </a:xfrm>
              <a:custGeom>
                <a:avLst/>
                <a:gdLst/>
                <a:ahLst/>
                <a:cxnLst/>
                <a:rect l="l" t="t" r="r" b="b"/>
                <a:pathLst>
                  <a:path w="2339535" h="233262" extrusionOk="0">
                    <a:moveTo>
                      <a:pt x="0" y="0"/>
                    </a:moveTo>
                    <a:lnTo>
                      <a:pt x="2339535" y="0"/>
                    </a:lnTo>
                    <a:lnTo>
                      <a:pt x="2339535" y="233262"/>
                    </a:lnTo>
                    <a:lnTo>
                      <a:pt x="0" y="233262"/>
                    </a:lnTo>
                    <a:close/>
                  </a:path>
                </a:pathLst>
              </a:custGeom>
              <a:solidFill>
                <a:srgbClr val="01594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06" name="Google Shape;106;p1"/>
              <p:cNvSpPr txBox="1"/>
              <p:nvPr/>
            </p:nvSpPr>
            <p:spPr>
              <a:xfrm>
                <a:off x="0" y="9525"/>
                <a:ext cx="2339535" cy="223737"/>
              </a:xfrm>
              <a:prstGeom prst="rect">
                <a:avLst/>
              </a:prstGeom>
              <a:noFill/>
              <a:ln>
                <a:noFill/>
              </a:ln>
            </p:spPr>
            <p:txBody>
              <a:bodyPr spcFirstLastPara="1" wrap="square" lIns="33850" tIns="33850" rIns="33850" bIns="33850" anchor="ctr" anchorCtr="0">
                <a:noAutofit/>
              </a:bodyPr>
              <a:lstStyle/>
              <a:p>
                <a:pPr marL="0" marR="0" lvl="0" indent="0" algn="ctr" rtl="0">
                  <a:lnSpc>
                    <a:spcPct val="68666"/>
                  </a:lnSpc>
                  <a:spcBef>
                    <a:spcPts val="0"/>
                  </a:spcBef>
                  <a:spcAft>
                    <a:spcPts val="0"/>
                  </a:spcAft>
                  <a:buNone/>
                </a:pPr>
                <a:endParaRPr sz="1200">
                  <a:solidFill>
                    <a:schemeClr val="dk1"/>
                  </a:solidFill>
                  <a:latin typeface="Corbel"/>
                  <a:ea typeface="Corbel"/>
                  <a:cs typeface="Corbel"/>
                  <a:sym typeface="Corbel"/>
                </a:endParaRPr>
              </a:p>
            </p:txBody>
          </p:sp>
        </p:grpSp>
        <p:sp>
          <p:nvSpPr>
            <p:cNvPr id="107" name="Google Shape;107;p1"/>
            <p:cNvSpPr txBox="1"/>
            <p:nvPr/>
          </p:nvSpPr>
          <p:spPr>
            <a:xfrm>
              <a:off x="0" y="94884"/>
              <a:ext cx="8379326" cy="333424"/>
            </a:xfrm>
            <a:prstGeom prst="rect">
              <a:avLst/>
            </a:prstGeom>
            <a:noFill/>
            <a:ln>
              <a:noFill/>
            </a:ln>
          </p:spPr>
          <p:txBody>
            <a:bodyPr spcFirstLastPara="1" wrap="square" lIns="0" tIns="0" rIns="0" bIns="0" anchor="t" anchorCtr="0">
              <a:spAutoFit/>
            </a:bodyPr>
            <a:lstStyle/>
            <a:p>
              <a:pPr marL="0" marR="0" lvl="0" indent="0" algn="ctr" rtl="0">
                <a:lnSpc>
                  <a:spcPct val="110955"/>
                </a:lnSpc>
                <a:spcBef>
                  <a:spcPts val="0"/>
                </a:spcBef>
                <a:spcAft>
                  <a:spcPts val="0"/>
                </a:spcAft>
                <a:buNone/>
              </a:pPr>
              <a:r>
                <a:rPr lang="en-US" sz="1141">
                  <a:solidFill>
                    <a:srgbClr val="F0F8F7"/>
                  </a:solidFill>
                  <a:latin typeface="Century Gothic"/>
                  <a:ea typeface="Century Gothic"/>
                  <a:cs typeface="Century Gothic"/>
                  <a:sym typeface="Century Gothic"/>
                </a:rPr>
                <a:t>PHOENIX, AZ • MAY 13-16, 2024</a:t>
              </a:r>
              <a:endParaRPr/>
            </a:p>
          </p:txBody>
        </p:sp>
      </p:grpSp>
      <p:sp>
        <p:nvSpPr>
          <p:cNvPr id="108" name="Google Shape;108;p1"/>
          <p:cNvSpPr/>
          <p:nvPr/>
        </p:nvSpPr>
        <p:spPr>
          <a:xfrm>
            <a:off x="3238105" y="5441937"/>
            <a:ext cx="930527" cy="930527"/>
          </a:xfrm>
          <a:custGeom>
            <a:avLst/>
            <a:gdLst/>
            <a:ahLst/>
            <a:cxnLst/>
            <a:rect l="l" t="t" r="r" b="b"/>
            <a:pathLst>
              <a:path w="1395791" h="1395791" extrusionOk="0">
                <a:moveTo>
                  <a:pt x="0" y="0"/>
                </a:moveTo>
                <a:lnTo>
                  <a:pt x="1395791" y="0"/>
                </a:lnTo>
                <a:lnTo>
                  <a:pt x="1395791" y="1395790"/>
                </a:lnTo>
                <a:lnTo>
                  <a:pt x="0" y="139579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09" name="Google Shape;109;p1"/>
          <p:cNvSpPr/>
          <p:nvPr/>
        </p:nvSpPr>
        <p:spPr>
          <a:xfrm flipH="1">
            <a:off x="1724273" y="5448787"/>
            <a:ext cx="468704" cy="342580"/>
          </a:xfrm>
          <a:custGeom>
            <a:avLst/>
            <a:gdLst/>
            <a:ahLst/>
            <a:cxnLst/>
            <a:rect l="l" t="t" r="r" b="b"/>
            <a:pathLst>
              <a:path w="703056" h="513870" extrusionOk="0">
                <a:moveTo>
                  <a:pt x="703056" y="0"/>
                </a:moveTo>
                <a:lnTo>
                  <a:pt x="0" y="0"/>
                </a:lnTo>
                <a:lnTo>
                  <a:pt x="0" y="513870"/>
                </a:lnTo>
                <a:lnTo>
                  <a:pt x="703056" y="513870"/>
                </a:lnTo>
                <a:lnTo>
                  <a:pt x="703056"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10" name="Google Shape;110;p1"/>
          <p:cNvSpPr/>
          <p:nvPr/>
        </p:nvSpPr>
        <p:spPr>
          <a:xfrm flipH="1">
            <a:off x="4379639" y="5480176"/>
            <a:ext cx="468704" cy="342580"/>
          </a:xfrm>
          <a:custGeom>
            <a:avLst/>
            <a:gdLst/>
            <a:ahLst/>
            <a:cxnLst/>
            <a:rect l="l" t="t" r="r" b="b"/>
            <a:pathLst>
              <a:path w="703056" h="513870" extrusionOk="0">
                <a:moveTo>
                  <a:pt x="703057" y="0"/>
                </a:moveTo>
                <a:lnTo>
                  <a:pt x="0" y="0"/>
                </a:lnTo>
                <a:lnTo>
                  <a:pt x="0" y="513870"/>
                </a:lnTo>
                <a:lnTo>
                  <a:pt x="703057" y="513870"/>
                </a:lnTo>
                <a:lnTo>
                  <a:pt x="703057"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sp>
        <p:nvSpPr>
          <p:cNvPr id="111" name="Google Shape;111;p1"/>
          <p:cNvSpPr/>
          <p:nvPr/>
        </p:nvSpPr>
        <p:spPr>
          <a:xfrm>
            <a:off x="622297" y="5441937"/>
            <a:ext cx="930527" cy="930527"/>
          </a:xfrm>
          <a:custGeom>
            <a:avLst/>
            <a:gdLst/>
            <a:ahLst/>
            <a:cxnLst/>
            <a:rect l="l" t="t" r="r" b="b"/>
            <a:pathLst>
              <a:path w="1395791" h="1395791" extrusionOk="0">
                <a:moveTo>
                  <a:pt x="0" y="0"/>
                </a:moveTo>
                <a:lnTo>
                  <a:pt x="1395791" y="0"/>
                </a:lnTo>
                <a:lnTo>
                  <a:pt x="1395791" y="1395790"/>
                </a:lnTo>
                <a:lnTo>
                  <a:pt x="0" y="139579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orbel"/>
              <a:ea typeface="Corbel"/>
              <a:cs typeface="Corbel"/>
              <a:sym typeface="Corbel"/>
            </a:endParaRPr>
          </a:p>
        </p:txBody>
      </p:sp>
      <p:pic>
        <p:nvPicPr>
          <p:cNvPr id="112" name="Google Shape;112;p1"/>
          <p:cNvPicPr preferRelativeResize="0"/>
          <p:nvPr/>
        </p:nvPicPr>
        <p:blipFill rotWithShape="1">
          <a:blip r:embed="rId8">
            <a:alphaModFix/>
          </a:blip>
          <a:srcRect/>
          <a:stretch/>
        </p:blipFill>
        <p:spPr>
          <a:xfrm>
            <a:off x="0" y="0"/>
            <a:ext cx="12192000" cy="6858000"/>
          </a:xfrm>
          <a:prstGeom prst="rect">
            <a:avLst/>
          </a:prstGeom>
          <a:noFill/>
          <a:ln>
            <a:noFill/>
          </a:ln>
        </p:spPr>
      </p:pic>
      <p:sp>
        <p:nvSpPr>
          <p:cNvPr id="113" name="Google Shape;113;p1"/>
          <p:cNvSpPr txBox="1"/>
          <p:nvPr/>
        </p:nvSpPr>
        <p:spPr>
          <a:xfrm>
            <a:off x="937386" y="3327400"/>
            <a:ext cx="6064967" cy="1106585"/>
          </a:xfrm>
          <a:prstGeom prst="rect">
            <a:avLst/>
          </a:prstGeom>
          <a:noFill/>
          <a:ln>
            <a:noFill/>
          </a:ln>
        </p:spPr>
        <p:txBody>
          <a:bodyPr spcFirstLastPara="1" wrap="square" lIns="0" tIns="0" rIns="0" bIns="0" anchor="t" anchorCtr="0">
            <a:spAutoFit/>
          </a:bodyPr>
          <a:lstStyle/>
          <a:p>
            <a:pPr marL="0" marR="0" lvl="0" indent="0" algn="ctr" rtl="0">
              <a:lnSpc>
                <a:spcPct val="131032"/>
              </a:lnSpc>
              <a:spcBef>
                <a:spcPts val="0"/>
              </a:spcBef>
              <a:spcAft>
                <a:spcPts val="0"/>
              </a:spcAft>
              <a:buNone/>
            </a:pPr>
            <a:r>
              <a:rPr lang="en-US" sz="1666">
                <a:solidFill>
                  <a:srgbClr val="272727"/>
                </a:solidFill>
                <a:latin typeface="Century Gothic"/>
                <a:ea typeface="Century Gothic"/>
                <a:cs typeface="Century Gothic"/>
                <a:sym typeface="Century Gothic"/>
              </a:rPr>
              <a:t>Vickie Ramirez, Program Manager/One Health Clinic          University of Washington</a:t>
            </a:r>
            <a:endParaRPr/>
          </a:p>
          <a:p>
            <a:pPr marL="0" marR="0" lvl="0" indent="0" algn="ctr" rtl="0">
              <a:lnSpc>
                <a:spcPct val="131032"/>
              </a:lnSpc>
              <a:spcBef>
                <a:spcPts val="0"/>
              </a:spcBef>
              <a:spcAft>
                <a:spcPts val="0"/>
              </a:spcAft>
              <a:buNone/>
            </a:pPr>
            <a:r>
              <a:rPr lang="en-US" sz="1666">
                <a:solidFill>
                  <a:srgbClr val="272727"/>
                </a:solidFill>
                <a:latin typeface="Century Gothic"/>
                <a:ea typeface="Century Gothic"/>
                <a:cs typeface="Century Gothic"/>
                <a:sym typeface="Century Gothic"/>
              </a:rPr>
              <a:t>Katie Kuehl, DVM, Director of Animal Health/One Health Clinic</a:t>
            </a:r>
            <a:endParaRPr/>
          </a:p>
          <a:p>
            <a:pPr marL="0" marR="0" lvl="0" indent="0" algn="ctr" rtl="0">
              <a:lnSpc>
                <a:spcPct val="131032"/>
              </a:lnSpc>
              <a:spcBef>
                <a:spcPts val="0"/>
              </a:spcBef>
              <a:spcAft>
                <a:spcPts val="0"/>
              </a:spcAft>
              <a:buNone/>
            </a:pPr>
            <a:r>
              <a:rPr lang="en-US" sz="1666">
                <a:solidFill>
                  <a:srgbClr val="272727"/>
                </a:solidFill>
                <a:latin typeface="Century Gothic"/>
                <a:ea typeface="Century Gothic"/>
                <a:cs typeface="Century Gothic"/>
                <a:sym typeface="Century Gothic"/>
              </a:rPr>
              <a:t>Washington State University</a:t>
            </a:r>
            <a:endParaRPr/>
          </a:p>
        </p:txBody>
      </p:sp>
      <p:sp>
        <p:nvSpPr>
          <p:cNvPr id="114" name="Google Shape;114;p1"/>
          <p:cNvSpPr txBox="1"/>
          <p:nvPr/>
        </p:nvSpPr>
        <p:spPr>
          <a:xfrm>
            <a:off x="888860" y="2077298"/>
            <a:ext cx="6064967" cy="948978"/>
          </a:xfrm>
          <a:prstGeom prst="rect">
            <a:avLst/>
          </a:prstGeom>
          <a:noFill/>
          <a:ln>
            <a:noFill/>
          </a:ln>
        </p:spPr>
        <p:txBody>
          <a:bodyPr spcFirstLastPara="1" wrap="square" lIns="0" tIns="0" rIns="0" bIns="0" anchor="t" anchorCtr="0">
            <a:spAutoFit/>
          </a:bodyPr>
          <a:lstStyle/>
          <a:p>
            <a:pPr marL="0" marR="0" lvl="0" indent="0" algn="ctr" rtl="0">
              <a:lnSpc>
                <a:spcPct val="109988"/>
              </a:lnSpc>
              <a:spcBef>
                <a:spcPts val="0"/>
              </a:spcBef>
              <a:spcAft>
                <a:spcPts val="0"/>
              </a:spcAft>
              <a:buNone/>
            </a:pPr>
            <a:r>
              <a:rPr lang="en-US" sz="3334">
                <a:solidFill>
                  <a:srgbClr val="272727"/>
                </a:solidFill>
                <a:latin typeface="Century Gothic"/>
                <a:ea typeface="Century Gothic"/>
                <a:cs typeface="Century Gothic"/>
                <a:sym typeface="Century Gothic"/>
              </a:rPr>
              <a:t>Implementing a                       One Health Clinic</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Grace &amp; Nugget</a:t>
            </a:r>
            <a:endParaRPr/>
          </a:p>
        </p:txBody>
      </p:sp>
      <p:sp>
        <p:nvSpPr>
          <p:cNvPr id="187" name="Google Shape;187;p9"/>
          <p:cNvSpPr txBox="1"/>
          <p:nvPr/>
        </p:nvSpPr>
        <p:spPr>
          <a:xfrm>
            <a:off x="5248897" y="5721239"/>
            <a:ext cx="61014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orbel"/>
                <a:ea typeface="Corbel"/>
                <a:cs typeface="Corbel"/>
                <a:sym typeface="Corbel"/>
                <a:hlinkClick r:id="rId3">
                  <a:extLst>
                    <a:ext uri="{A12FA001-AC4F-418D-AE19-62706E023703}">
                      <ahyp:hlinkClr xmlns:ahyp="http://schemas.microsoft.com/office/drawing/2018/hyperlinkcolor" val="tx"/>
                    </a:ext>
                  </a:extLst>
                </a:hlinkClick>
              </a:rPr>
              <a:t>https://www.youtube.com/watch?v=NULvYIN-vSs</a:t>
            </a:r>
            <a:r>
              <a:rPr lang="en-US" sz="1800">
                <a:solidFill>
                  <a:schemeClr val="dk1"/>
                </a:solidFill>
                <a:latin typeface="Corbel"/>
                <a:ea typeface="Corbel"/>
                <a:cs typeface="Corbel"/>
                <a:sym typeface="Corbel"/>
              </a:rPr>
              <a:t> </a:t>
            </a:r>
            <a:endParaRPr/>
          </a:p>
        </p:txBody>
      </p:sp>
      <p:pic>
        <p:nvPicPr>
          <p:cNvPr id="188" name="Google Shape;188;p9"/>
          <p:cNvPicPr preferRelativeResize="0"/>
          <p:nvPr/>
        </p:nvPicPr>
        <p:blipFill rotWithShape="1">
          <a:blip r:embed="rId4">
            <a:alphaModFix/>
          </a:blip>
          <a:srcRect/>
          <a:stretch/>
        </p:blipFill>
        <p:spPr>
          <a:xfrm>
            <a:off x="5248897" y="952095"/>
            <a:ext cx="4480948" cy="43224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The Toolkit</a:t>
            </a:r>
            <a:endParaRPr sz="2800"/>
          </a:p>
        </p:txBody>
      </p:sp>
      <p:pic>
        <p:nvPicPr>
          <p:cNvPr id="195" name="Google Shape;195;p10"/>
          <p:cNvPicPr preferRelativeResize="0"/>
          <p:nvPr/>
        </p:nvPicPr>
        <p:blipFill rotWithShape="1">
          <a:blip r:embed="rId3">
            <a:alphaModFix/>
          </a:blip>
          <a:srcRect/>
          <a:stretch/>
        </p:blipFill>
        <p:spPr>
          <a:xfrm>
            <a:off x="4100173" y="363761"/>
            <a:ext cx="6734935" cy="2992503"/>
          </a:xfrm>
          <a:prstGeom prst="rect">
            <a:avLst/>
          </a:prstGeom>
          <a:noFill/>
          <a:ln>
            <a:noFill/>
          </a:ln>
        </p:spPr>
      </p:pic>
      <p:pic>
        <p:nvPicPr>
          <p:cNvPr id="196" name="Google Shape;196;p10"/>
          <p:cNvPicPr preferRelativeResize="0"/>
          <p:nvPr/>
        </p:nvPicPr>
        <p:blipFill rotWithShape="1">
          <a:blip r:embed="rId4">
            <a:alphaModFix/>
          </a:blip>
          <a:srcRect/>
          <a:stretch/>
        </p:blipFill>
        <p:spPr>
          <a:xfrm>
            <a:off x="3525675" y="3424428"/>
            <a:ext cx="4053177" cy="2368629"/>
          </a:xfrm>
          <a:prstGeom prst="rect">
            <a:avLst/>
          </a:prstGeom>
          <a:noFill/>
          <a:ln>
            <a:noFill/>
          </a:ln>
        </p:spPr>
      </p:pic>
      <p:pic>
        <p:nvPicPr>
          <p:cNvPr id="197" name="Google Shape;197;p10"/>
          <p:cNvPicPr preferRelativeResize="0"/>
          <p:nvPr/>
        </p:nvPicPr>
        <p:blipFill rotWithShape="1">
          <a:blip r:embed="rId5">
            <a:alphaModFix/>
          </a:blip>
          <a:srcRect/>
          <a:stretch/>
        </p:blipFill>
        <p:spPr>
          <a:xfrm>
            <a:off x="7467640" y="3424428"/>
            <a:ext cx="4082918" cy="3323006"/>
          </a:xfrm>
          <a:prstGeom prst="rect">
            <a:avLst/>
          </a:prstGeom>
          <a:noFill/>
          <a:ln>
            <a:noFill/>
          </a:ln>
        </p:spPr>
      </p:pic>
      <p:pic>
        <p:nvPicPr>
          <p:cNvPr id="198" name="Google Shape;198;p10"/>
          <p:cNvPicPr preferRelativeResize="0"/>
          <p:nvPr/>
        </p:nvPicPr>
        <p:blipFill rotWithShape="1">
          <a:blip r:embed="rId6">
            <a:alphaModFix/>
          </a:blip>
          <a:srcRect/>
          <a:stretch/>
        </p:blipFill>
        <p:spPr>
          <a:xfrm>
            <a:off x="1055914" y="5510979"/>
            <a:ext cx="1336135" cy="4280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1"/>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NYC, NY</a:t>
            </a:r>
            <a:br>
              <a:rPr lang="en-US"/>
            </a:br>
            <a:r>
              <a:rPr lang="en-US">
                <a:latin typeface="Calibri"/>
                <a:ea typeface="Calibri"/>
                <a:cs typeface="Calibri"/>
                <a:sym typeface="Calibri"/>
              </a:rPr>
              <a:t>●</a:t>
            </a:r>
            <a:br>
              <a:rPr lang="en-US">
                <a:latin typeface="Calibri"/>
                <a:ea typeface="Calibri"/>
                <a:cs typeface="Calibri"/>
                <a:sym typeface="Calibri"/>
              </a:rPr>
            </a:br>
            <a:r>
              <a:rPr lang="en-US"/>
              <a:t> OHC</a:t>
            </a:r>
            <a:endParaRPr/>
          </a:p>
        </p:txBody>
      </p:sp>
      <p:pic>
        <p:nvPicPr>
          <p:cNvPr id="205" name="Google Shape;205;p11"/>
          <p:cNvPicPr preferRelativeResize="0"/>
          <p:nvPr/>
        </p:nvPicPr>
        <p:blipFill rotWithShape="1">
          <a:blip r:embed="rId3">
            <a:alphaModFix/>
          </a:blip>
          <a:srcRect/>
          <a:stretch/>
        </p:blipFill>
        <p:spPr>
          <a:xfrm>
            <a:off x="-18592800" y="-13030200"/>
            <a:ext cx="10972800" cy="7315200"/>
          </a:xfrm>
          <a:prstGeom prst="rect">
            <a:avLst/>
          </a:prstGeom>
          <a:noFill/>
          <a:ln>
            <a:noFill/>
          </a:ln>
        </p:spPr>
      </p:pic>
      <p:pic>
        <p:nvPicPr>
          <p:cNvPr id="206" name="Google Shape;206;p11"/>
          <p:cNvPicPr preferRelativeResize="0">
            <a:picLocks noGrp="1"/>
          </p:cNvPicPr>
          <p:nvPr>
            <p:ph type="body" idx="1"/>
          </p:nvPr>
        </p:nvPicPr>
        <p:blipFill rotWithShape="1">
          <a:blip r:embed="rId4">
            <a:alphaModFix/>
          </a:blip>
          <a:srcRect/>
          <a:stretch/>
        </p:blipFill>
        <p:spPr>
          <a:xfrm>
            <a:off x="6716575" y="224567"/>
            <a:ext cx="2420800" cy="1523435"/>
          </a:xfrm>
          <a:prstGeom prst="rect">
            <a:avLst/>
          </a:prstGeom>
          <a:noFill/>
          <a:ln>
            <a:noFill/>
          </a:ln>
        </p:spPr>
      </p:pic>
      <p:pic>
        <p:nvPicPr>
          <p:cNvPr id="207" name="Google Shape;207;p11"/>
          <p:cNvPicPr preferRelativeResize="0"/>
          <p:nvPr/>
        </p:nvPicPr>
        <p:blipFill rotWithShape="1">
          <a:blip r:embed="rId5">
            <a:alphaModFix/>
          </a:blip>
          <a:srcRect/>
          <a:stretch/>
        </p:blipFill>
        <p:spPr>
          <a:xfrm>
            <a:off x="3709202" y="1622561"/>
            <a:ext cx="2498571" cy="1597923"/>
          </a:xfrm>
          <a:prstGeom prst="rect">
            <a:avLst/>
          </a:prstGeom>
          <a:noFill/>
          <a:ln>
            <a:noFill/>
          </a:ln>
        </p:spPr>
      </p:pic>
      <p:pic>
        <p:nvPicPr>
          <p:cNvPr id="208" name="Google Shape;208;p11"/>
          <p:cNvPicPr preferRelativeResize="0"/>
          <p:nvPr/>
        </p:nvPicPr>
        <p:blipFill rotWithShape="1">
          <a:blip r:embed="rId6">
            <a:alphaModFix/>
          </a:blip>
          <a:srcRect/>
          <a:stretch/>
        </p:blipFill>
        <p:spPr>
          <a:xfrm>
            <a:off x="3648181" y="3380599"/>
            <a:ext cx="2867025" cy="1581150"/>
          </a:xfrm>
          <a:prstGeom prst="rect">
            <a:avLst/>
          </a:prstGeom>
          <a:noFill/>
          <a:ln>
            <a:noFill/>
          </a:ln>
        </p:spPr>
      </p:pic>
      <p:pic>
        <p:nvPicPr>
          <p:cNvPr id="209" name="Google Shape;209;p11"/>
          <p:cNvPicPr preferRelativeResize="0"/>
          <p:nvPr/>
        </p:nvPicPr>
        <p:blipFill rotWithShape="1">
          <a:blip r:embed="rId7">
            <a:alphaModFix/>
          </a:blip>
          <a:srcRect/>
          <a:stretch/>
        </p:blipFill>
        <p:spPr>
          <a:xfrm>
            <a:off x="3648181" y="5250440"/>
            <a:ext cx="3083822" cy="1204237"/>
          </a:xfrm>
          <a:prstGeom prst="rect">
            <a:avLst/>
          </a:prstGeom>
          <a:noFill/>
          <a:ln>
            <a:noFill/>
          </a:ln>
        </p:spPr>
      </p:pic>
      <p:sp>
        <p:nvSpPr>
          <p:cNvPr id="210" name="Google Shape;210;p11"/>
          <p:cNvSpPr txBox="1"/>
          <p:nvPr/>
        </p:nvSpPr>
        <p:spPr>
          <a:xfrm>
            <a:off x="4850297" y="2995879"/>
            <a:ext cx="4527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a:t>
            </a:r>
            <a:endParaRPr sz="4400" b="1">
              <a:solidFill>
                <a:schemeClr val="dk1"/>
              </a:solidFill>
              <a:latin typeface="Corbel"/>
              <a:ea typeface="Corbel"/>
              <a:cs typeface="Corbel"/>
              <a:sym typeface="Corbel"/>
            </a:endParaRPr>
          </a:p>
        </p:txBody>
      </p:sp>
      <p:sp>
        <p:nvSpPr>
          <p:cNvPr id="211" name="Google Shape;211;p11"/>
          <p:cNvSpPr txBox="1"/>
          <p:nvPr/>
        </p:nvSpPr>
        <p:spPr>
          <a:xfrm>
            <a:off x="4958487" y="4725278"/>
            <a:ext cx="4527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a:t>
            </a:r>
            <a:endParaRPr sz="4400" b="1">
              <a:solidFill>
                <a:schemeClr val="dk1"/>
              </a:solidFill>
              <a:latin typeface="Corbel"/>
              <a:ea typeface="Corbel"/>
              <a:cs typeface="Corbel"/>
              <a:sym typeface="Corbel"/>
            </a:endParaRPr>
          </a:p>
        </p:txBody>
      </p:sp>
      <p:pic>
        <p:nvPicPr>
          <p:cNvPr id="212" name="Google Shape;212;p11"/>
          <p:cNvPicPr preferRelativeResize="0"/>
          <p:nvPr/>
        </p:nvPicPr>
        <p:blipFill rotWithShape="1">
          <a:blip r:embed="rId8">
            <a:alphaModFix/>
          </a:blip>
          <a:srcRect/>
          <a:stretch/>
        </p:blipFill>
        <p:spPr>
          <a:xfrm>
            <a:off x="1055914" y="5510979"/>
            <a:ext cx="1336135" cy="4280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NYC, NY</a:t>
            </a:r>
            <a:br>
              <a:rPr lang="en-US"/>
            </a:br>
            <a:r>
              <a:rPr lang="en-US">
                <a:latin typeface="Calibri"/>
                <a:ea typeface="Calibri"/>
                <a:cs typeface="Calibri"/>
                <a:sym typeface="Calibri"/>
              </a:rPr>
              <a:t>●</a:t>
            </a:r>
            <a:br>
              <a:rPr lang="en-US"/>
            </a:br>
            <a:r>
              <a:rPr lang="en-US"/>
              <a:t>OHC</a:t>
            </a:r>
            <a:endParaRPr/>
          </a:p>
        </p:txBody>
      </p:sp>
      <p:pic>
        <p:nvPicPr>
          <p:cNvPr id="219" name="Google Shape;219;p12"/>
          <p:cNvPicPr preferRelativeResize="0"/>
          <p:nvPr/>
        </p:nvPicPr>
        <p:blipFill rotWithShape="1">
          <a:blip r:embed="rId3">
            <a:alphaModFix/>
          </a:blip>
          <a:srcRect/>
          <a:stretch/>
        </p:blipFill>
        <p:spPr>
          <a:xfrm>
            <a:off x="-18592800" y="-13030200"/>
            <a:ext cx="10972800" cy="7315200"/>
          </a:xfrm>
          <a:prstGeom prst="rect">
            <a:avLst/>
          </a:prstGeom>
          <a:noFill/>
          <a:ln>
            <a:noFill/>
          </a:ln>
        </p:spPr>
      </p:pic>
      <p:pic>
        <p:nvPicPr>
          <p:cNvPr id="220" name="Google Shape;220;p12"/>
          <p:cNvPicPr preferRelativeResize="0"/>
          <p:nvPr/>
        </p:nvPicPr>
        <p:blipFill rotWithShape="1">
          <a:blip r:embed="rId4">
            <a:alphaModFix/>
          </a:blip>
          <a:srcRect/>
          <a:stretch/>
        </p:blipFill>
        <p:spPr>
          <a:xfrm>
            <a:off x="3932682" y="851456"/>
            <a:ext cx="2498571" cy="1597923"/>
          </a:xfrm>
          <a:prstGeom prst="rect">
            <a:avLst/>
          </a:prstGeom>
          <a:noFill/>
          <a:ln>
            <a:noFill/>
          </a:ln>
        </p:spPr>
      </p:pic>
      <p:pic>
        <p:nvPicPr>
          <p:cNvPr id="221" name="Google Shape;221;p12"/>
          <p:cNvPicPr preferRelativeResize="0"/>
          <p:nvPr/>
        </p:nvPicPr>
        <p:blipFill rotWithShape="1">
          <a:blip r:embed="rId5">
            <a:alphaModFix/>
          </a:blip>
          <a:srcRect/>
          <a:stretch/>
        </p:blipFill>
        <p:spPr>
          <a:xfrm>
            <a:off x="3786066" y="3016305"/>
            <a:ext cx="2867025" cy="1581150"/>
          </a:xfrm>
          <a:prstGeom prst="rect">
            <a:avLst/>
          </a:prstGeom>
          <a:noFill/>
          <a:ln>
            <a:noFill/>
          </a:ln>
        </p:spPr>
      </p:pic>
      <p:pic>
        <p:nvPicPr>
          <p:cNvPr id="222" name="Google Shape;222;p12"/>
          <p:cNvPicPr preferRelativeResize="0"/>
          <p:nvPr/>
        </p:nvPicPr>
        <p:blipFill rotWithShape="1">
          <a:blip r:embed="rId6">
            <a:alphaModFix/>
          </a:blip>
          <a:srcRect/>
          <a:stretch/>
        </p:blipFill>
        <p:spPr>
          <a:xfrm>
            <a:off x="3750116" y="5404425"/>
            <a:ext cx="3083822" cy="1204237"/>
          </a:xfrm>
          <a:prstGeom prst="rect">
            <a:avLst/>
          </a:prstGeom>
          <a:noFill/>
          <a:ln>
            <a:noFill/>
          </a:ln>
        </p:spPr>
      </p:pic>
      <p:sp>
        <p:nvSpPr>
          <p:cNvPr id="223" name="Google Shape;223;p12"/>
          <p:cNvSpPr txBox="1"/>
          <p:nvPr/>
        </p:nvSpPr>
        <p:spPr>
          <a:xfrm>
            <a:off x="4993205" y="2392786"/>
            <a:ext cx="4527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a:t>
            </a:r>
            <a:endParaRPr sz="4400" b="1">
              <a:solidFill>
                <a:schemeClr val="dk1"/>
              </a:solidFill>
              <a:latin typeface="Corbel"/>
              <a:ea typeface="Corbel"/>
              <a:cs typeface="Corbel"/>
              <a:sym typeface="Corbel"/>
            </a:endParaRPr>
          </a:p>
        </p:txBody>
      </p:sp>
      <p:sp>
        <p:nvSpPr>
          <p:cNvPr id="224" name="Google Shape;224;p12"/>
          <p:cNvSpPr txBox="1"/>
          <p:nvPr/>
        </p:nvSpPr>
        <p:spPr>
          <a:xfrm>
            <a:off x="4993205" y="4779660"/>
            <a:ext cx="4527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a:t>
            </a:r>
            <a:endParaRPr sz="4400" b="1">
              <a:solidFill>
                <a:schemeClr val="dk1"/>
              </a:solidFill>
              <a:latin typeface="Corbel"/>
              <a:ea typeface="Corbel"/>
              <a:cs typeface="Corbel"/>
              <a:sym typeface="Corbel"/>
            </a:endParaRPr>
          </a:p>
        </p:txBody>
      </p:sp>
      <p:sp>
        <p:nvSpPr>
          <p:cNvPr id="225" name="Google Shape;225;p12"/>
          <p:cNvSpPr txBox="1"/>
          <p:nvPr/>
        </p:nvSpPr>
        <p:spPr>
          <a:xfrm>
            <a:off x="7321114" y="3571117"/>
            <a:ext cx="4527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Calibri"/>
                <a:ea typeface="Calibri"/>
                <a:cs typeface="Calibri"/>
                <a:sym typeface="Calibri"/>
              </a:rPr>
              <a:t>+</a:t>
            </a:r>
            <a:endParaRPr sz="4400" b="1">
              <a:solidFill>
                <a:schemeClr val="dk1"/>
              </a:solidFill>
              <a:latin typeface="Corbel"/>
              <a:ea typeface="Corbel"/>
              <a:cs typeface="Corbel"/>
              <a:sym typeface="Corbel"/>
            </a:endParaRPr>
          </a:p>
        </p:txBody>
      </p:sp>
      <p:pic>
        <p:nvPicPr>
          <p:cNvPr id="226" name="Google Shape;226;p12"/>
          <p:cNvPicPr preferRelativeResize="0"/>
          <p:nvPr/>
        </p:nvPicPr>
        <p:blipFill rotWithShape="1">
          <a:blip r:embed="rId7">
            <a:alphaModFix/>
          </a:blip>
          <a:srcRect/>
          <a:stretch/>
        </p:blipFill>
        <p:spPr>
          <a:xfrm>
            <a:off x="8441885" y="1550726"/>
            <a:ext cx="3018661" cy="3955681"/>
          </a:xfrm>
          <a:prstGeom prst="rect">
            <a:avLst/>
          </a:prstGeom>
          <a:noFill/>
          <a:ln>
            <a:noFill/>
          </a:ln>
        </p:spPr>
      </p:pic>
      <p:pic>
        <p:nvPicPr>
          <p:cNvPr id="227" name="Google Shape;227;p12"/>
          <p:cNvPicPr preferRelativeResize="0"/>
          <p:nvPr/>
        </p:nvPicPr>
        <p:blipFill rotWithShape="1">
          <a:blip r:embed="rId8">
            <a:alphaModFix/>
          </a:blip>
          <a:srcRect/>
          <a:stretch/>
        </p:blipFill>
        <p:spPr>
          <a:xfrm>
            <a:off x="1055914" y="5510979"/>
            <a:ext cx="1336135" cy="4280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68A1-3578-48E0-9F83-5444A5E4BB87}"/>
              </a:ext>
            </a:extLst>
          </p:cNvPr>
          <p:cNvSpPr>
            <a:spLocks noGrp="1"/>
          </p:cNvSpPr>
          <p:nvPr>
            <p:ph type="title"/>
          </p:nvPr>
        </p:nvSpPr>
        <p:spPr/>
        <p:txBody>
          <a:bodyPr/>
          <a:lstStyle/>
          <a:p>
            <a:r>
              <a:rPr lang="en-US" dirty="0"/>
              <a:t>Greg &amp; Coffee</a:t>
            </a:r>
          </a:p>
        </p:txBody>
      </p:sp>
      <p:sp>
        <p:nvSpPr>
          <p:cNvPr id="3" name="Text Placeholder 2">
            <a:extLst>
              <a:ext uri="{FF2B5EF4-FFF2-40B4-BE49-F238E27FC236}">
                <a16:creationId xmlns:a16="http://schemas.microsoft.com/office/drawing/2014/main" id="{CA9CA7F6-6CAA-47F7-B216-C490C80644C4}"/>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BB70DB97-350B-4C0F-A2E4-67DCABAB4D17}"/>
              </a:ext>
            </a:extLst>
          </p:cNvPr>
          <p:cNvPicPr>
            <a:picLocks noChangeAspect="1"/>
          </p:cNvPicPr>
          <p:nvPr/>
        </p:nvPicPr>
        <p:blipFill>
          <a:blip r:embed="rId3"/>
          <a:stretch>
            <a:fillRect/>
          </a:stretch>
        </p:blipFill>
        <p:spPr>
          <a:xfrm>
            <a:off x="6097918" y="1990715"/>
            <a:ext cx="2857899" cy="2867425"/>
          </a:xfrm>
          <a:prstGeom prst="rect">
            <a:avLst/>
          </a:prstGeom>
        </p:spPr>
      </p:pic>
    </p:spTree>
    <p:extLst>
      <p:ext uri="{BB962C8B-B14F-4D97-AF65-F5344CB8AC3E}">
        <p14:creationId xmlns:p14="http://schemas.microsoft.com/office/powerpoint/2010/main" val="1986537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Tucson, AZ</a:t>
            </a:r>
            <a:br>
              <a:rPr lang="en-US"/>
            </a:br>
            <a:r>
              <a:rPr lang="en-US">
                <a:latin typeface="Calibri"/>
                <a:ea typeface="Calibri"/>
                <a:cs typeface="Calibri"/>
                <a:sym typeface="Calibri"/>
              </a:rPr>
              <a:t>●</a:t>
            </a:r>
            <a:br>
              <a:rPr lang="en-US"/>
            </a:br>
            <a:r>
              <a:rPr lang="en-US"/>
              <a:t>PCOHC</a:t>
            </a:r>
            <a:endParaRPr/>
          </a:p>
        </p:txBody>
      </p:sp>
      <p:sp>
        <p:nvSpPr>
          <p:cNvPr id="234" name="Google Shape;234;p13" descr="image.png"/>
          <p:cNvSpPr/>
          <p:nvPr/>
        </p:nvSpPr>
        <p:spPr>
          <a:xfrm>
            <a:off x="155575" y="-144463"/>
            <a:ext cx="5568820" cy="5568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pic>
        <p:nvPicPr>
          <p:cNvPr id="235" name="Google Shape;235;p13"/>
          <p:cNvPicPr preferRelativeResize="0"/>
          <p:nvPr/>
        </p:nvPicPr>
        <p:blipFill rotWithShape="1">
          <a:blip r:embed="rId3">
            <a:alphaModFix/>
          </a:blip>
          <a:srcRect/>
          <a:stretch/>
        </p:blipFill>
        <p:spPr>
          <a:xfrm>
            <a:off x="1055914" y="5510979"/>
            <a:ext cx="1336135" cy="428082"/>
          </a:xfrm>
          <a:prstGeom prst="rect">
            <a:avLst/>
          </a:prstGeom>
          <a:noFill/>
          <a:ln>
            <a:noFill/>
          </a:ln>
        </p:spPr>
      </p:pic>
      <p:pic>
        <p:nvPicPr>
          <p:cNvPr id="236" name="Google Shape;236;p13"/>
          <p:cNvPicPr preferRelativeResize="0"/>
          <p:nvPr/>
        </p:nvPicPr>
        <p:blipFill rotWithShape="1">
          <a:blip r:embed="rId4">
            <a:alphaModFix/>
          </a:blip>
          <a:srcRect/>
          <a:stretch/>
        </p:blipFill>
        <p:spPr>
          <a:xfrm>
            <a:off x="5889773" y="182267"/>
            <a:ext cx="2356757" cy="2356757"/>
          </a:xfrm>
          <a:prstGeom prst="rect">
            <a:avLst/>
          </a:prstGeom>
          <a:noFill/>
          <a:ln>
            <a:noFill/>
          </a:ln>
        </p:spPr>
      </p:pic>
      <p:pic>
        <p:nvPicPr>
          <p:cNvPr id="237" name="Google Shape;237;p13"/>
          <p:cNvPicPr preferRelativeResize="0"/>
          <p:nvPr/>
        </p:nvPicPr>
        <p:blipFill rotWithShape="1">
          <a:blip r:embed="rId5">
            <a:alphaModFix/>
          </a:blip>
          <a:srcRect/>
          <a:stretch/>
        </p:blipFill>
        <p:spPr>
          <a:xfrm>
            <a:off x="5108800" y="2896146"/>
            <a:ext cx="5457825" cy="838200"/>
          </a:xfrm>
          <a:prstGeom prst="rect">
            <a:avLst/>
          </a:prstGeom>
          <a:noFill/>
          <a:ln>
            <a:noFill/>
          </a:ln>
        </p:spPr>
      </p:pic>
      <p:pic>
        <p:nvPicPr>
          <p:cNvPr id="238" name="Google Shape;238;p13"/>
          <p:cNvPicPr preferRelativeResize="0"/>
          <p:nvPr/>
        </p:nvPicPr>
        <p:blipFill rotWithShape="1">
          <a:blip r:embed="rId6">
            <a:alphaModFix/>
          </a:blip>
          <a:srcRect/>
          <a:stretch/>
        </p:blipFill>
        <p:spPr>
          <a:xfrm>
            <a:off x="5748742" y="4091469"/>
            <a:ext cx="2481943" cy="16335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Tucson, AZ</a:t>
            </a:r>
            <a:br>
              <a:rPr lang="en-US"/>
            </a:br>
            <a:r>
              <a:rPr lang="en-US">
                <a:latin typeface="Calibri"/>
                <a:ea typeface="Calibri"/>
                <a:cs typeface="Calibri"/>
                <a:sym typeface="Calibri"/>
              </a:rPr>
              <a:t>●</a:t>
            </a:r>
            <a:br>
              <a:rPr lang="en-US"/>
            </a:br>
            <a:r>
              <a:rPr lang="en-US"/>
              <a:t>PCOHC</a:t>
            </a:r>
            <a:endParaRPr/>
          </a:p>
        </p:txBody>
      </p:sp>
      <p:sp>
        <p:nvSpPr>
          <p:cNvPr id="245" name="Google Shape;245;p14" descr="image.png"/>
          <p:cNvSpPr/>
          <p:nvPr/>
        </p:nvSpPr>
        <p:spPr>
          <a:xfrm>
            <a:off x="155575" y="-144463"/>
            <a:ext cx="5568820" cy="5568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pic>
        <p:nvPicPr>
          <p:cNvPr id="246" name="Google Shape;246;p14"/>
          <p:cNvPicPr preferRelativeResize="0"/>
          <p:nvPr/>
        </p:nvPicPr>
        <p:blipFill rotWithShape="1">
          <a:blip r:embed="rId3">
            <a:alphaModFix/>
          </a:blip>
          <a:srcRect/>
          <a:stretch/>
        </p:blipFill>
        <p:spPr>
          <a:xfrm>
            <a:off x="1055914" y="5510979"/>
            <a:ext cx="1336135" cy="428082"/>
          </a:xfrm>
          <a:prstGeom prst="rect">
            <a:avLst/>
          </a:prstGeom>
          <a:noFill/>
          <a:ln>
            <a:noFill/>
          </a:ln>
        </p:spPr>
      </p:pic>
      <p:pic>
        <p:nvPicPr>
          <p:cNvPr id="247" name="Google Shape;247;p14"/>
          <p:cNvPicPr preferRelativeResize="0"/>
          <p:nvPr/>
        </p:nvPicPr>
        <p:blipFill rotWithShape="1">
          <a:blip r:embed="rId4">
            <a:alphaModFix/>
          </a:blip>
          <a:srcRect/>
          <a:stretch/>
        </p:blipFill>
        <p:spPr>
          <a:xfrm>
            <a:off x="3618913" y="718026"/>
            <a:ext cx="8068188" cy="54219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Survey of Toolkit Users</a:t>
            </a:r>
            <a:br>
              <a:rPr lang="en-US"/>
            </a:br>
            <a:r>
              <a:rPr lang="en-US">
                <a:latin typeface="Calibri"/>
                <a:ea typeface="Calibri"/>
                <a:cs typeface="Calibri"/>
                <a:sym typeface="Calibri"/>
              </a:rPr>
              <a:t>●</a:t>
            </a:r>
            <a:br>
              <a:rPr lang="en-US">
                <a:latin typeface="Calibri"/>
                <a:ea typeface="Calibri"/>
                <a:cs typeface="Calibri"/>
                <a:sym typeface="Calibri"/>
              </a:rPr>
            </a:br>
            <a:r>
              <a:rPr lang="en-US">
                <a:latin typeface="Calibri"/>
                <a:ea typeface="Calibri"/>
                <a:cs typeface="Calibri"/>
                <a:sym typeface="Calibri"/>
              </a:rPr>
              <a:t>Barriers</a:t>
            </a:r>
            <a:endParaRPr/>
          </a:p>
        </p:txBody>
      </p:sp>
      <p:sp>
        <p:nvSpPr>
          <p:cNvPr id="254" name="Google Shape;254;p15" descr="image.png"/>
          <p:cNvSpPr/>
          <p:nvPr/>
        </p:nvSpPr>
        <p:spPr>
          <a:xfrm>
            <a:off x="155575" y="-144463"/>
            <a:ext cx="5568820" cy="5568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255" name="Google Shape;255;p15"/>
          <p:cNvSpPr txBox="1"/>
          <p:nvPr/>
        </p:nvSpPr>
        <p:spPr>
          <a:xfrm>
            <a:off x="4275848" y="1433625"/>
            <a:ext cx="5900058" cy="45242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chemeClr val="dk1"/>
              </a:buClr>
              <a:buSzPts val="2000"/>
              <a:buFont typeface="Arial"/>
              <a:buChar char="•"/>
            </a:pPr>
            <a:r>
              <a:rPr lang="en-US" sz="2400" dirty="0">
                <a:solidFill>
                  <a:schemeClr val="dk1"/>
                </a:solidFill>
                <a:latin typeface="Corbel"/>
                <a:ea typeface="Corbel"/>
                <a:cs typeface="Corbel"/>
                <a:sym typeface="Corbel"/>
              </a:rPr>
              <a:t>Lack of time</a:t>
            </a:r>
            <a:endParaRPr lang="en-US" sz="2400" dirty="0"/>
          </a:p>
          <a:p>
            <a:pPr marL="342900" marR="0" lvl="0" indent="-342900" algn="l" rtl="0">
              <a:lnSpc>
                <a:spcPct val="200000"/>
              </a:lnSpc>
              <a:spcBef>
                <a:spcPts val="0"/>
              </a:spcBef>
              <a:spcAft>
                <a:spcPts val="0"/>
              </a:spcAft>
              <a:buClr>
                <a:schemeClr val="dk1"/>
              </a:buClr>
              <a:buSzPts val="2000"/>
              <a:buFont typeface="Arial"/>
              <a:buChar char="•"/>
            </a:pPr>
            <a:r>
              <a:rPr lang="en-US" sz="2400" dirty="0">
                <a:solidFill>
                  <a:schemeClr val="dk1"/>
                </a:solidFill>
                <a:latin typeface="Corbel"/>
                <a:ea typeface="Corbel"/>
                <a:cs typeface="Corbel"/>
                <a:sym typeface="Corbel"/>
              </a:rPr>
              <a:t>Lack of known resources</a:t>
            </a:r>
            <a:endParaRPr lang="en-US" sz="2400" dirty="0"/>
          </a:p>
          <a:p>
            <a:pPr marL="342900" marR="0" lvl="0" indent="-342900" algn="l" rtl="0">
              <a:lnSpc>
                <a:spcPct val="200000"/>
              </a:lnSpc>
              <a:spcBef>
                <a:spcPts val="0"/>
              </a:spcBef>
              <a:spcAft>
                <a:spcPts val="0"/>
              </a:spcAft>
              <a:buClr>
                <a:schemeClr val="dk1"/>
              </a:buClr>
              <a:buSzPts val="2000"/>
              <a:buFont typeface="Arial"/>
              <a:buChar char="•"/>
            </a:pPr>
            <a:r>
              <a:rPr lang="en-US" sz="2400" dirty="0">
                <a:solidFill>
                  <a:schemeClr val="dk1"/>
                </a:solidFill>
                <a:latin typeface="Corbel"/>
                <a:ea typeface="Corbel"/>
                <a:cs typeface="Corbel"/>
                <a:sym typeface="Corbel"/>
              </a:rPr>
              <a:t>Lack of resources in general</a:t>
            </a:r>
            <a:endParaRPr lang="en-US" sz="2400" dirty="0"/>
          </a:p>
          <a:p>
            <a:pPr marL="342900" marR="0" lvl="0" indent="-342900" algn="l" rtl="0">
              <a:lnSpc>
                <a:spcPct val="200000"/>
              </a:lnSpc>
              <a:spcBef>
                <a:spcPts val="0"/>
              </a:spcBef>
              <a:spcAft>
                <a:spcPts val="0"/>
              </a:spcAft>
              <a:buClr>
                <a:schemeClr val="dk1"/>
              </a:buClr>
              <a:buSzPts val="2000"/>
              <a:buFont typeface="Arial"/>
              <a:buChar char="•"/>
            </a:pPr>
            <a:r>
              <a:rPr lang="en-US" sz="2400" dirty="0">
                <a:solidFill>
                  <a:schemeClr val="dk1"/>
                </a:solidFill>
                <a:latin typeface="Corbel"/>
                <a:ea typeface="Corbel"/>
                <a:cs typeface="Corbel"/>
                <a:sym typeface="Corbel"/>
              </a:rPr>
              <a:t>Lack of space</a:t>
            </a:r>
            <a:endParaRPr lang="en-US" sz="2400" dirty="0"/>
          </a:p>
          <a:p>
            <a:pPr marL="342900" marR="0" lvl="0" indent="-342900" algn="l" rtl="0">
              <a:lnSpc>
                <a:spcPct val="200000"/>
              </a:lnSpc>
              <a:spcBef>
                <a:spcPts val="0"/>
              </a:spcBef>
              <a:spcAft>
                <a:spcPts val="0"/>
              </a:spcAft>
              <a:buClr>
                <a:schemeClr val="dk1"/>
              </a:buClr>
              <a:buSzPts val="2000"/>
              <a:buFont typeface="Arial"/>
              <a:buChar char="•"/>
            </a:pPr>
            <a:r>
              <a:rPr lang="en-US" sz="2400" dirty="0">
                <a:solidFill>
                  <a:schemeClr val="dk1"/>
                </a:solidFill>
                <a:latin typeface="Corbel"/>
                <a:ea typeface="Corbel"/>
                <a:cs typeface="Corbel"/>
                <a:sym typeface="Corbel"/>
              </a:rPr>
              <a:t>Competition for resources</a:t>
            </a:r>
            <a:endParaRPr lang="en-US" sz="2400" dirty="0"/>
          </a:p>
          <a:p>
            <a:pPr marL="342900" marR="0" lvl="0" indent="-342900" algn="l" rtl="0">
              <a:lnSpc>
                <a:spcPct val="200000"/>
              </a:lnSpc>
              <a:spcBef>
                <a:spcPts val="0"/>
              </a:spcBef>
              <a:spcAft>
                <a:spcPts val="0"/>
              </a:spcAft>
              <a:buClr>
                <a:schemeClr val="dk1"/>
              </a:buClr>
              <a:buSzPts val="2000"/>
              <a:buFont typeface="Arial"/>
              <a:buChar char="•"/>
            </a:pPr>
            <a:r>
              <a:rPr lang="en-US" sz="2400" dirty="0">
                <a:solidFill>
                  <a:schemeClr val="dk1"/>
                </a:solidFill>
                <a:latin typeface="Corbel"/>
                <a:ea typeface="Corbel"/>
                <a:cs typeface="Corbel"/>
                <a:sym typeface="Corbel"/>
              </a:rPr>
              <a:t>Funding for administration, evaluation, </a:t>
            </a:r>
            <a:r>
              <a:rPr lang="en-US" sz="2400" dirty="0" err="1">
                <a:solidFill>
                  <a:schemeClr val="dk1"/>
                </a:solidFill>
                <a:latin typeface="Corbel"/>
                <a:ea typeface="Corbel"/>
                <a:cs typeface="Corbel"/>
                <a:sym typeface="Corbel"/>
              </a:rPr>
              <a:t>etc</a:t>
            </a:r>
            <a:endParaRPr lang="en-US" sz="2400" dirty="0">
              <a:solidFill>
                <a:schemeClr val="dk1"/>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Survey of Toolkit Users</a:t>
            </a:r>
            <a:br>
              <a:rPr lang="en-US"/>
            </a:br>
            <a:r>
              <a:rPr lang="en-US">
                <a:latin typeface="Calibri"/>
                <a:ea typeface="Calibri"/>
                <a:cs typeface="Calibri"/>
                <a:sym typeface="Calibri"/>
              </a:rPr>
              <a:t>●</a:t>
            </a:r>
            <a:br>
              <a:rPr lang="en-US">
                <a:latin typeface="Calibri"/>
                <a:ea typeface="Calibri"/>
                <a:cs typeface="Calibri"/>
                <a:sym typeface="Calibri"/>
              </a:rPr>
            </a:br>
            <a:r>
              <a:rPr lang="en-US">
                <a:latin typeface="Calibri"/>
                <a:ea typeface="Calibri"/>
                <a:cs typeface="Calibri"/>
                <a:sym typeface="Calibri"/>
              </a:rPr>
              <a:t>Successes</a:t>
            </a:r>
            <a:endParaRPr/>
          </a:p>
        </p:txBody>
      </p:sp>
      <p:sp>
        <p:nvSpPr>
          <p:cNvPr id="262" name="Google Shape;262;p16" descr="image.png"/>
          <p:cNvSpPr/>
          <p:nvPr/>
        </p:nvSpPr>
        <p:spPr>
          <a:xfrm>
            <a:off x="155575" y="-144463"/>
            <a:ext cx="5568820" cy="5568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263" name="Google Shape;263;p16"/>
          <p:cNvSpPr txBox="1"/>
          <p:nvPr/>
        </p:nvSpPr>
        <p:spPr>
          <a:xfrm>
            <a:off x="4041322" y="726638"/>
            <a:ext cx="6101442"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orbel"/>
                <a:ea typeface="Corbel"/>
                <a:cs typeface="Corbel"/>
                <a:sym typeface="Corbel"/>
              </a:rPr>
              <a:t>I'm always surprised to see how nicely the services flow together. People seem to really enjoy working with a navigator. I'm also surprised at how many people are interested in utilizing vet services and ensuring their pets are in good health. </a:t>
            </a:r>
            <a:endParaRPr/>
          </a:p>
        </p:txBody>
      </p:sp>
      <p:sp>
        <p:nvSpPr>
          <p:cNvPr id="264" name="Google Shape;264;p16"/>
          <p:cNvSpPr txBox="1"/>
          <p:nvPr/>
        </p:nvSpPr>
        <p:spPr>
          <a:xfrm>
            <a:off x="4041322" y="3521174"/>
            <a:ext cx="6101442" cy="267765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orbel"/>
                <a:ea typeface="Corbel"/>
                <a:cs typeface="Corbel"/>
                <a:sym typeface="Corbel"/>
              </a:rPr>
              <a:t>I have heard anecdotally how people who are homeless value their pets, and in talking to people this seemed to be true across the board. And people who were hesitant to get services for themselves sought out care for their pets - and then often changed their minds about getting services for themselves.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Survey of Toolkit Users</a:t>
            </a:r>
            <a:br>
              <a:rPr lang="en-US"/>
            </a:br>
            <a:r>
              <a:rPr lang="en-US">
                <a:latin typeface="Calibri"/>
                <a:ea typeface="Calibri"/>
                <a:cs typeface="Calibri"/>
                <a:sym typeface="Calibri"/>
              </a:rPr>
              <a:t>●</a:t>
            </a:r>
            <a:br>
              <a:rPr lang="en-US">
                <a:latin typeface="Calibri"/>
                <a:ea typeface="Calibri"/>
                <a:cs typeface="Calibri"/>
                <a:sym typeface="Calibri"/>
              </a:rPr>
            </a:br>
            <a:r>
              <a:rPr lang="en-US">
                <a:latin typeface="Calibri"/>
                <a:ea typeface="Calibri"/>
                <a:cs typeface="Calibri"/>
                <a:sym typeface="Calibri"/>
              </a:rPr>
              <a:t>Lessons Learned</a:t>
            </a:r>
            <a:endParaRPr/>
          </a:p>
        </p:txBody>
      </p:sp>
      <p:sp>
        <p:nvSpPr>
          <p:cNvPr id="271" name="Google Shape;271;p17" descr="image.png"/>
          <p:cNvSpPr/>
          <p:nvPr/>
        </p:nvSpPr>
        <p:spPr>
          <a:xfrm>
            <a:off x="155575" y="-144463"/>
            <a:ext cx="5568820" cy="55688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272" name="Google Shape;272;p17"/>
          <p:cNvSpPr txBox="1"/>
          <p:nvPr/>
        </p:nvSpPr>
        <p:spPr>
          <a:xfrm>
            <a:off x="4077304" y="331293"/>
            <a:ext cx="7064829" cy="61862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1800"/>
              <a:buFont typeface="Arial"/>
              <a:buChar char="•"/>
            </a:pPr>
            <a:r>
              <a:rPr lang="en-US" sz="2200" dirty="0">
                <a:solidFill>
                  <a:schemeClr val="dk1"/>
                </a:solidFill>
                <a:latin typeface="Corbel"/>
                <a:ea typeface="Corbel"/>
                <a:cs typeface="Corbel"/>
                <a:sym typeface="Corbel"/>
              </a:rPr>
              <a:t>Patients are so proud of their pets.</a:t>
            </a:r>
            <a:endParaRPr sz="2200" dirty="0"/>
          </a:p>
          <a:p>
            <a:pPr marL="285750" marR="0" lvl="0" indent="-285750" algn="l" rtl="0">
              <a:lnSpc>
                <a:spcPct val="150000"/>
              </a:lnSpc>
              <a:spcBef>
                <a:spcPts val="0"/>
              </a:spcBef>
              <a:spcAft>
                <a:spcPts val="0"/>
              </a:spcAft>
              <a:buClr>
                <a:schemeClr val="dk1"/>
              </a:buClr>
              <a:buSzPts val="1800"/>
              <a:buFont typeface="Arial"/>
              <a:buChar char="•"/>
            </a:pPr>
            <a:r>
              <a:rPr lang="en-US" sz="2200" dirty="0">
                <a:solidFill>
                  <a:schemeClr val="dk1"/>
                </a:solidFill>
                <a:latin typeface="Corbel"/>
                <a:ea typeface="Corbel"/>
                <a:cs typeface="Corbel"/>
                <a:sym typeface="Corbel"/>
              </a:rPr>
              <a:t>It's a great way to engage human patients. It's a very positive environment.</a:t>
            </a:r>
            <a:endParaRPr sz="2200" dirty="0"/>
          </a:p>
          <a:p>
            <a:pPr marL="285750" marR="0" lvl="0" indent="-285750" algn="l" rtl="0">
              <a:lnSpc>
                <a:spcPct val="150000"/>
              </a:lnSpc>
              <a:spcBef>
                <a:spcPts val="0"/>
              </a:spcBef>
              <a:spcAft>
                <a:spcPts val="0"/>
              </a:spcAft>
              <a:buClr>
                <a:schemeClr val="dk1"/>
              </a:buClr>
              <a:buSzPts val="1800"/>
              <a:buFont typeface="Arial"/>
              <a:buChar char="•"/>
            </a:pPr>
            <a:r>
              <a:rPr lang="en-US" sz="2200" dirty="0">
                <a:solidFill>
                  <a:schemeClr val="dk1"/>
                </a:solidFill>
                <a:latin typeface="Corbel"/>
                <a:ea typeface="Corbel"/>
                <a:cs typeface="Corbel"/>
                <a:sym typeface="Corbel"/>
              </a:rPr>
              <a:t>The variety of services that are available for people who are homeless. There is of course, not enough services for the demand, but there were more types of services available than I was aware of. </a:t>
            </a:r>
            <a:endParaRPr sz="2200" dirty="0"/>
          </a:p>
          <a:p>
            <a:pPr marL="285750" marR="0" lvl="0" indent="-285750" algn="l" rtl="0">
              <a:lnSpc>
                <a:spcPct val="150000"/>
              </a:lnSpc>
              <a:spcBef>
                <a:spcPts val="0"/>
              </a:spcBef>
              <a:spcAft>
                <a:spcPts val="0"/>
              </a:spcAft>
              <a:buClr>
                <a:schemeClr val="dk1"/>
              </a:buClr>
              <a:buSzPts val="1800"/>
              <a:buFont typeface="Arial"/>
              <a:buChar char="•"/>
            </a:pPr>
            <a:r>
              <a:rPr lang="en-US" sz="2200" dirty="0">
                <a:solidFill>
                  <a:schemeClr val="dk1"/>
                </a:solidFill>
                <a:latin typeface="Corbel"/>
                <a:ea typeface="Corbel"/>
                <a:cs typeface="Corbel"/>
                <a:sym typeface="Corbel"/>
              </a:rPr>
              <a:t>That there is only one homeless shelter in our jurisdiction which allows pets and it is a female only shelter </a:t>
            </a:r>
            <a:endParaRPr sz="2200" dirty="0"/>
          </a:p>
          <a:p>
            <a:pPr marL="285750" marR="0" lvl="0" indent="-285750" algn="l" rtl="0">
              <a:lnSpc>
                <a:spcPct val="150000"/>
              </a:lnSpc>
              <a:spcBef>
                <a:spcPts val="0"/>
              </a:spcBef>
              <a:spcAft>
                <a:spcPts val="0"/>
              </a:spcAft>
              <a:buClr>
                <a:schemeClr val="dk1"/>
              </a:buClr>
              <a:buSzPts val="1800"/>
              <a:buFont typeface="Arial"/>
              <a:buChar char="•"/>
            </a:pPr>
            <a:r>
              <a:rPr lang="en-US" sz="2200" dirty="0">
                <a:solidFill>
                  <a:schemeClr val="dk1"/>
                </a:solidFill>
                <a:latin typeface="Corbel"/>
                <a:ea typeface="Corbel"/>
                <a:cs typeface="Corbel"/>
                <a:sym typeface="Corbel"/>
              </a:rPr>
              <a:t>How excited people are to volunteer</a:t>
            </a:r>
            <a:endParaRPr sz="2200" dirty="0"/>
          </a:p>
          <a:p>
            <a:pPr marL="285750" marR="0" lvl="0" indent="-285750" algn="l" rtl="0">
              <a:lnSpc>
                <a:spcPct val="150000"/>
              </a:lnSpc>
              <a:spcBef>
                <a:spcPts val="0"/>
              </a:spcBef>
              <a:spcAft>
                <a:spcPts val="0"/>
              </a:spcAft>
              <a:buClr>
                <a:schemeClr val="dk1"/>
              </a:buClr>
              <a:buSzPts val="1800"/>
              <a:buFont typeface="Arial"/>
              <a:buChar char="•"/>
            </a:pPr>
            <a:r>
              <a:rPr lang="en-US" sz="2200" dirty="0">
                <a:solidFill>
                  <a:schemeClr val="dk1"/>
                </a:solidFill>
                <a:latin typeface="Corbel"/>
                <a:ea typeface="Corbel"/>
                <a:cs typeface="Corbel"/>
                <a:sym typeface="Corbel"/>
              </a:rPr>
              <a:t>It was surprising how many people did not want healthcare services for themselves. </a:t>
            </a:r>
            <a:endParaRPr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Land &amp; Labor</a:t>
            </a:r>
            <a:br>
              <a:rPr lang="en-US"/>
            </a:br>
            <a:r>
              <a:rPr lang="en-US">
                <a:latin typeface="Calibri"/>
                <a:ea typeface="Calibri"/>
                <a:cs typeface="Calibri"/>
                <a:sym typeface="Calibri"/>
              </a:rPr>
              <a:t>●</a:t>
            </a:r>
            <a:br>
              <a:rPr lang="en-US">
                <a:latin typeface="Calibri"/>
                <a:ea typeface="Calibri"/>
                <a:cs typeface="Calibri"/>
                <a:sym typeface="Calibri"/>
              </a:rPr>
            </a:br>
            <a:r>
              <a:rPr lang="en-US">
                <a:latin typeface="Calibri"/>
                <a:ea typeface="Calibri"/>
                <a:cs typeface="Calibri"/>
                <a:sym typeface="Calibri"/>
              </a:rPr>
              <a:t>About Me</a:t>
            </a:r>
            <a:endParaRPr/>
          </a:p>
        </p:txBody>
      </p:sp>
      <p:pic>
        <p:nvPicPr>
          <p:cNvPr id="121" name="Google Shape;121;p2"/>
          <p:cNvPicPr preferRelativeResize="0">
            <a:picLocks noGrp="1"/>
          </p:cNvPicPr>
          <p:nvPr>
            <p:ph type="body" idx="1"/>
          </p:nvPr>
        </p:nvPicPr>
        <p:blipFill rotWithShape="1">
          <a:blip r:embed="rId3">
            <a:alphaModFix/>
          </a:blip>
          <a:srcRect/>
          <a:stretch/>
        </p:blipFill>
        <p:spPr>
          <a:xfrm>
            <a:off x="3868738" y="1509360"/>
            <a:ext cx="7315200" cy="382975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Thank you!</a:t>
            </a:r>
            <a:endParaRPr/>
          </a:p>
        </p:txBody>
      </p:sp>
      <p:sp>
        <p:nvSpPr>
          <p:cNvPr id="278" name="Google Shape;278;p18"/>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endParaRPr sz="3600" u="sng">
              <a:solidFill>
                <a:schemeClr val="hlink"/>
              </a:solidFill>
              <a:hlinkClick r:id="rId3"/>
            </a:endParaRPr>
          </a:p>
          <a:p>
            <a:pPr marL="0" lvl="0" indent="0" algn="l" rtl="0">
              <a:lnSpc>
                <a:spcPct val="90000"/>
              </a:lnSpc>
              <a:spcBef>
                <a:spcPts val="1200"/>
              </a:spcBef>
              <a:spcAft>
                <a:spcPts val="0"/>
              </a:spcAft>
              <a:buSzPts val="3600"/>
              <a:buNone/>
            </a:pPr>
            <a:endParaRPr sz="3600" u="sng">
              <a:solidFill>
                <a:schemeClr val="hlink"/>
              </a:solidFill>
              <a:hlinkClick r:id="rId3"/>
            </a:endParaRPr>
          </a:p>
          <a:p>
            <a:pPr marL="0" lvl="0" indent="0" algn="l" rtl="0">
              <a:lnSpc>
                <a:spcPct val="90000"/>
              </a:lnSpc>
              <a:spcBef>
                <a:spcPts val="1200"/>
              </a:spcBef>
              <a:spcAft>
                <a:spcPts val="0"/>
              </a:spcAft>
              <a:buSzPts val="3600"/>
              <a:buNone/>
            </a:pPr>
            <a:endParaRPr sz="3600" u="sng">
              <a:solidFill>
                <a:schemeClr val="hlink"/>
              </a:solidFill>
              <a:hlinkClick r:id="rId3"/>
            </a:endParaRPr>
          </a:p>
          <a:p>
            <a:pPr marL="0" lvl="0" indent="0" algn="l" rtl="0">
              <a:lnSpc>
                <a:spcPct val="90000"/>
              </a:lnSpc>
              <a:spcBef>
                <a:spcPts val="1200"/>
              </a:spcBef>
              <a:spcAft>
                <a:spcPts val="0"/>
              </a:spcAft>
              <a:buSzPts val="3600"/>
              <a:buNone/>
            </a:pPr>
            <a:r>
              <a:rPr lang="en-US" sz="3600" u="sng">
                <a:solidFill>
                  <a:schemeClr val="hlink"/>
                </a:solidFill>
                <a:hlinkClick r:id="rId3"/>
              </a:rPr>
              <a:t>onehealthclinicseattle@gmail.com</a:t>
            </a:r>
            <a:endParaRPr sz="3600"/>
          </a:p>
          <a:p>
            <a:pPr marL="0" lvl="0" indent="0" algn="l" rtl="0">
              <a:lnSpc>
                <a:spcPct val="90000"/>
              </a:lnSpc>
              <a:spcBef>
                <a:spcPts val="1200"/>
              </a:spcBef>
              <a:spcAft>
                <a:spcPts val="0"/>
              </a:spcAft>
              <a:buSzPts val="3600"/>
              <a:buNone/>
            </a:pPr>
            <a:endParaRPr sz="3600"/>
          </a:p>
          <a:p>
            <a:pPr marL="0" lvl="0" indent="0" algn="ctr" rtl="0">
              <a:lnSpc>
                <a:spcPct val="90000"/>
              </a:lnSpc>
              <a:spcBef>
                <a:spcPts val="1200"/>
              </a:spcBef>
              <a:spcAft>
                <a:spcPts val="0"/>
              </a:spcAft>
              <a:buSzPts val="3600"/>
              <a:buNone/>
            </a:pPr>
            <a:r>
              <a:rPr lang="en-US" sz="3600"/>
              <a:t>Meet Up?</a:t>
            </a:r>
            <a:endParaRPr/>
          </a:p>
        </p:txBody>
      </p:sp>
      <p:pic>
        <p:nvPicPr>
          <p:cNvPr id="279" name="Google Shape;279;p18"/>
          <p:cNvPicPr preferRelativeResize="0"/>
          <p:nvPr/>
        </p:nvPicPr>
        <p:blipFill rotWithShape="1">
          <a:blip r:embed="rId4">
            <a:alphaModFix/>
          </a:blip>
          <a:srcRect/>
          <a:stretch/>
        </p:blipFill>
        <p:spPr>
          <a:xfrm>
            <a:off x="6008914" y="389164"/>
            <a:ext cx="2857500" cy="285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What does our audience look like?</a:t>
            </a:r>
            <a:endParaRPr/>
          </a:p>
        </p:txBody>
      </p:sp>
      <p:sp>
        <p:nvSpPr>
          <p:cNvPr id="128" name="Google Shape;128;p3"/>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800"/>
              <a:buChar char="●"/>
            </a:pPr>
            <a:r>
              <a:rPr lang="en-US" sz="2800" dirty="0"/>
              <a:t>Lived Experience with Homelessness</a:t>
            </a:r>
            <a:endParaRPr dirty="0"/>
          </a:p>
          <a:p>
            <a:pPr marL="182880" lvl="0" indent="-182880" algn="l" rtl="0">
              <a:lnSpc>
                <a:spcPct val="90000"/>
              </a:lnSpc>
              <a:spcBef>
                <a:spcPts val="1200"/>
              </a:spcBef>
              <a:spcAft>
                <a:spcPts val="0"/>
              </a:spcAft>
              <a:buSzPts val="2800"/>
              <a:buChar char="●"/>
            </a:pPr>
            <a:r>
              <a:rPr lang="en-US" sz="2800" dirty="0"/>
              <a:t>Healthcare Providers (Human)</a:t>
            </a:r>
            <a:endParaRPr dirty="0"/>
          </a:p>
          <a:p>
            <a:pPr marL="182880" lvl="0" indent="-182880" algn="l" rtl="0">
              <a:lnSpc>
                <a:spcPct val="90000"/>
              </a:lnSpc>
              <a:spcBef>
                <a:spcPts val="1200"/>
              </a:spcBef>
              <a:spcAft>
                <a:spcPts val="0"/>
              </a:spcAft>
              <a:buSzPts val="2800"/>
              <a:buChar char="●"/>
            </a:pPr>
            <a:r>
              <a:rPr lang="en-US" sz="2800" dirty="0"/>
              <a:t>Homeless Service Providers (non-shelter)</a:t>
            </a:r>
            <a:endParaRPr dirty="0"/>
          </a:p>
          <a:p>
            <a:pPr marL="182880" lvl="0" indent="-182880" algn="l" rtl="0">
              <a:lnSpc>
                <a:spcPct val="90000"/>
              </a:lnSpc>
              <a:spcBef>
                <a:spcPts val="1200"/>
              </a:spcBef>
              <a:spcAft>
                <a:spcPts val="0"/>
              </a:spcAft>
              <a:buSzPts val="2800"/>
              <a:buChar char="●"/>
            </a:pPr>
            <a:r>
              <a:rPr lang="en-US" sz="2800" dirty="0"/>
              <a:t>Shelter Support Services</a:t>
            </a:r>
            <a:endParaRPr dirty="0"/>
          </a:p>
          <a:p>
            <a:pPr marL="182880" lvl="0" indent="-182880" algn="l" rtl="0">
              <a:lnSpc>
                <a:spcPct val="90000"/>
              </a:lnSpc>
              <a:spcBef>
                <a:spcPts val="1200"/>
              </a:spcBef>
              <a:spcAft>
                <a:spcPts val="0"/>
              </a:spcAft>
              <a:buSzPts val="2800"/>
              <a:buChar char="●"/>
            </a:pPr>
            <a:r>
              <a:rPr lang="en-US" sz="2800" dirty="0"/>
              <a:t>Housing Support Services</a:t>
            </a:r>
            <a:endParaRPr dirty="0"/>
          </a:p>
          <a:p>
            <a:pPr marL="182880" lvl="0" indent="-182880" algn="l" rtl="0">
              <a:lnSpc>
                <a:spcPct val="90000"/>
              </a:lnSpc>
              <a:spcBef>
                <a:spcPts val="1200"/>
              </a:spcBef>
              <a:spcAft>
                <a:spcPts val="0"/>
              </a:spcAft>
              <a:buSzPts val="2800"/>
              <a:buChar char="●"/>
            </a:pPr>
            <a:r>
              <a:rPr lang="en-US" sz="2800" dirty="0"/>
              <a:t>Veterinary Healthcare Providers </a:t>
            </a:r>
            <a:endParaRPr dirty="0"/>
          </a:p>
          <a:p>
            <a:pPr marL="182880" lvl="0" indent="-182880" algn="l" rtl="0">
              <a:lnSpc>
                <a:spcPct val="90000"/>
              </a:lnSpc>
              <a:spcBef>
                <a:spcPts val="1200"/>
              </a:spcBef>
              <a:spcAft>
                <a:spcPts val="0"/>
              </a:spcAft>
              <a:buSzPts val="2800"/>
              <a:buChar char="●"/>
            </a:pPr>
            <a:r>
              <a:rPr lang="en-US" sz="2800" dirty="0"/>
              <a:t>Other</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What does our audience look like?</a:t>
            </a:r>
            <a:endParaRPr/>
          </a:p>
        </p:txBody>
      </p:sp>
      <p:sp>
        <p:nvSpPr>
          <p:cNvPr id="135" name="Google Shape;135;p4"/>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182880" lvl="0" indent="-182880" algn="l" rtl="0">
              <a:lnSpc>
                <a:spcPct val="90000"/>
              </a:lnSpc>
              <a:spcBef>
                <a:spcPts val="0"/>
              </a:spcBef>
              <a:spcAft>
                <a:spcPts val="0"/>
              </a:spcAft>
              <a:buSzPts val="2000"/>
              <a:buChar char="●"/>
            </a:pPr>
            <a:r>
              <a:rPr lang="en-US" dirty="0">
                <a:solidFill>
                  <a:srgbClr val="BFBFBF"/>
                </a:solidFill>
              </a:rPr>
              <a:t>Lived Experience with Homelessness</a:t>
            </a:r>
            <a:endParaRPr dirty="0"/>
          </a:p>
          <a:p>
            <a:pPr marL="182880" lvl="0" indent="-182880" algn="l" rtl="0">
              <a:lnSpc>
                <a:spcPct val="90000"/>
              </a:lnSpc>
              <a:spcBef>
                <a:spcPts val="1200"/>
              </a:spcBef>
              <a:spcAft>
                <a:spcPts val="0"/>
              </a:spcAft>
              <a:buSzPts val="2000"/>
              <a:buChar char="●"/>
            </a:pPr>
            <a:r>
              <a:rPr lang="en-US" dirty="0">
                <a:solidFill>
                  <a:srgbClr val="BFBFBF"/>
                </a:solidFill>
              </a:rPr>
              <a:t>Healthcare Providers (Human)</a:t>
            </a:r>
            <a:endParaRPr dirty="0"/>
          </a:p>
          <a:p>
            <a:pPr marL="182880" lvl="0" indent="-182880" algn="l" rtl="0">
              <a:lnSpc>
                <a:spcPct val="90000"/>
              </a:lnSpc>
              <a:spcBef>
                <a:spcPts val="1200"/>
              </a:spcBef>
              <a:spcAft>
                <a:spcPts val="0"/>
              </a:spcAft>
              <a:buSzPts val="2000"/>
              <a:buChar char="●"/>
            </a:pPr>
            <a:r>
              <a:rPr lang="en-US" dirty="0">
                <a:solidFill>
                  <a:srgbClr val="BFBFBF"/>
                </a:solidFill>
              </a:rPr>
              <a:t>Homeless Service Providers (non-shelter)</a:t>
            </a:r>
            <a:endParaRPr dirty="0"/>
          </a:p>
          <a:p>
            <a:pPr marL="182880" lvl="0" indent="-182880" algn="l" rtl="0">
              <a:lnSpc>
                <a:spcPct val="90000"/>
              </a:lnSpc>
              <a:spcBef>
                <a:spcPts val="1200"/>
              </a:spcBef>
              <a:spcAft>
                <a:spcPts val="0"/>
              </a:spcAft>
              <a:buSzPts val="2000"/>
              <a:buChar char="●"/>
            </a:pPr>
            <a:r>
              <a:rPr lang="en-US" dirty="0">
                <a:solidFill>
                  <a:srgbClr val="BFBFBF"/>
                </a:solidFill>
              </a:rPr>
              <a:t>Shelter Support Services</a:t>
            </a:r>
            <a:endParaRPr dirty="0"/>
          </a:p>
          <a:p>
            <a:pPr marL="182880" lvl="0" indent="-182880" algn="l" rtl="0">
              <a:lnSpc>
                <a:spcPct val="90000"/>
              </a:lnSpc>
              <a:spcBef>
                <a:spcPts val="1200"/>
              </a:spcBef>
              <a:spcAft>
                <a:spcPts val="0"/>
              </a:spcAft>
              <a:buSzPts val="2000"/>
              <a:buChar char="●"/>
            </a:pPr>
            <a:r>
              <a:rPr lang="en-US" dirty="0">
                <a:solidFill>
                  <a:srgbClr val="BFBFBF"/>
                </a:solidFill>
              </a:rPr>
              <a:t>Housing Support Services</a:t>
            </a:r>
            <a:endParaRPr dirty="0"/>
          </a:p>
          <a:p>
            <a:pPr marL="182880" lvl="0" indent="-182880" algn="l" rtl="0">
              <a:lnSpc>
                <a:spcPct val="90000"/>
              </a:lnSpc>
              <a:spcBef>
                <a:spcPts val="1200"/>
              </a:spcBef>
              <a:spcAft>
                <a:spcPts val="0"/>
              </a:spcAft>
              <a:buSzPts val="2000"/>
              <a:buChar char="●"/>
            </a:pPr>
            <a:r>
              <a:rPr lang="en-US" dirty="0">
                <a:solidFill>
                  <a:srgbClr val="BFBFBF"/>
                </a:solidFill>
              </a:rPr>
              <a:t>Veterinary Healthcare Providers </a:t>
            </a:r>
            <a:endParaRPr dirty="0"/>
          </a:p>
          <a:p>
            <a:pPr marL="182880" lvl="0" indent="-182880" algn="l" rtl="0">
              <a:lnSpc>
                <a:spcPct val="90000"/>
              </a:lnSpc>
              <a:spcBef>
                <a:spcPts val="1200"/>
              </a:spcBef>
              <a:spcAft>
                <a:spcPts val="0"/>
              </a:spcAft>
              <a:buSzPts val="2000"/>
              <a:buChar char="●"/>
            </a:pPr>
            <a:r>
              <a:rPr lang="en-US" dirty="0">
                <a:solidFill>
                  <a:srgbClr val="BFBFBF"/>
                </a:solidFill>
              </a:rPr>
              <a:t>Other</a:t>
            </a:r>
            <a:endParaRPr dirty="0"/>
          </a:p>
          <a:p>
            <a:pPr marL="182880" lvl="0" indent="-182880" algn="l" rtl="0">
              <a:lnSpc>
                <a:spcPct val="90000"/>
              </a:lnSpc>
              <a:spcBef>
                <a:spcPts val="1200"/>
              </a:spcBef>
              <a:spcAft>
                <a:spcPts val="0"/>
              </a:spcAft>
              <a:buSzPts val="2800"/>
              <a:buChar char="●"/>
            </a:pPr>
            <a:r>
              <a:rPr lang="en-US" sz="2800" b="1" dirty="0"/>
              <a:t>Are currently benefitting/Have benefited from pet companionship or support</a:t>
            </a:r>
            <a:endParaRPr dirty="0"/>
          </a:p>
          <a:p>
            <a:pPr marL="182880" lvl="0" indent="-55879" algn="l" rtl="0">
              <a:lnSpc>
                <a:spcPct val="90000"/>
              </a:lnSpc>
              <a:spcBef>
                <a:spcPts val="1200"/>
              </a:spcBef>
              <a:spcAft>
                <a:spcPts val="0"/>
              </a:spcAft>
              <a:buSzPts val="2000"/>
              <a:buNone/>
            </a:pPr>
            <a:endParaRPr dirty="0"/>
          </a:p>
          <a:p>
            <a:pPr marL="182880" lvl="0" indent="-55879" algn="l" rtl="0">
              <a:lnSpc>
                <a:spcPct val="90000"/>
              </a:lnSpc>
              <a:spcBef>
                <a:spcPts val="1200"/>
              </a:spcBef>
              <a:spcAft>
                <a:spcPts val="0"/>
              </a:spcAft>
              <a:buSzPts val="20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Background</a:t>
            </a:r>
            <a:endParaRPr/>
          </a:p>
        </p:txBody>
      </p:sp>
      <p:pic>
        <p:nvPicPr>
          <p:cNvPr id="142" name="Google Shape;142;p5"/>
          <p:cNvPicPr preferRelativeResize="0">
            <a:picLocks noGrp="1"/>
          </p:cNvPicPr>
          <p:nvPr>
            <p:ph type="body" idx="1"/>
          </p:nvPr>
        </p:nvPicPr>
        <p:blipFill rotWithShape="1">
          <a:blip r:embed="rId3">
            <a:alphaModFix/>
          </a:blip>
          <a:srcRect/>
          <a:stretch/>
        </p:blipFill>
        <p:spPr>
          <a:xfrm>
            <a:off x="3868738" y="1602211"/>
            <a:ext cx="7315200" cy="3644053"/>
          </a:xfrm>
          <a:prstGeom prst="rect">
            <a:avLst/>
          </a:prstGeom>
          <a:noFill/>
          <a:ln>
            <a:noFill/>
          </a:ln>
        </p:spPr>
      </p:pic>
      <p:sp>
        <p:nvSpPr>
          <p:cNvPr id="143" name="Google Shape;143;p5"/>
          <p:cNvSpPr/>
          <p:nvPr/>
        </p:nvSpPr>
        <p:spPr>
          <a:xfrm>
            <a:off x="3887672" y="5464416"/>
            <a:ext cx="3262936" cy="521208"/>
          </a:xfrm>
          <a:prstGeom prst="wedgeRoundRectCallout">
            <a:avLst>
              <a:gd name="adj1" fmla="val -36902"/>
              <a:gd name="adj2" fmla="val -86939"/>
              <a:gd name="adj3" fmla="val 16667"/>
            </a:avLst>
          </a:prstGeom>
          <a:solidFill>
            <a:schemeClr val="l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orbel"/>
                <a:ea typeface="Corbel"/>
                <a:cs typeface="Corbel"/>
                <a:sym typeface="Corbel"/>
              </a:rPr>
              <a:t>www.everythingtome.org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701bd77efd_0_0"/>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Background</a:t>
            </a:r>
            <a:endParaRPr/>
          </a:p>
        </p:txBody>
      </p:sp>
      <p:pic>
        <p:nvPicPr>
          <p:cNvPr id="150" name="Google Shape;150;g2701bd77efd_0_0"/>
          <p:cNvPicPr preferRelativeResize="0">
            <a:picLocks noGrp="1"/>
          </p:cNvPicPr>
          <p:nvPr>
            <p:ph type="body" idx="1"/>
          </p:nvPr>
        </p:nvPicPr>
        <p:blipFill rotWithShape="1">
          <a:blip r:embed="rId3">
            <a:alphaModFix/>
          </a:blip>
          <a:srcRect/>
          <a:stretch/>
        </p:blipFill>
        <p:spPr>
          <a:xfrm>
            <a:off x="3636013" y="872961"/>
            <a:ext cx="7315200" cy="3644100"/>
          </a:xfrm>
          <a:prstGeom prst="rect">
            <a:avLst/>
          </a:prstGeom>
          <a:noFill/>
          <a:ln>
            <a:noFill/>
          </a:ln>
        </p:spPr>
      </p:pic>
      <p:sp>
        <p:nvSpPr>
          <p:cNvPr id="151" name="Google Shape;151;g2701bd77efd_0_0"/>
          <p:cNvSpPr/>
          <p:nvPr/>
        </p:nvSpPr>
        <p:spPr>
          <a:xfrm>
            <a:off x="3698097" y="5406454"/>
            <a:ext cx="3262800" cy="521100"/>
          </a:xfrm>
          <a:prstGeom prst="wedgeRoundRectCallout">
            <a:avLst>
              <a:gd name="adj1" fmla="val -1102"/>
              <a:gd name="adj2" fmla="val -160455"/>
              <a:gd name="adj3" fmla="val 16667"/>
            </a:avLst>
          </a:prstGeom>
          <a:solidFill>
            <a:schemeClr val="lt1"/>
          </a:solidFill>
          <a:ln w="107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100">
                <a:solidFill>
                  <a:schemeClr val="dk1"/>
                </a:solidFill>
                <a:latin typeface="Corbel"/>
                <a:ea typeface="Corbel"/>
                <a:cs typeface="Corbel"/>
                <a:sym typeface="Corbel"/>
              </a:rPr>
              <a:t>www.everythingtome.org</a:t>
            </a:r>
            <a:endParaRPr sz="1700"/>
          </a:p>
        </p:txBody>
      </p:sp>
      <p:pic>
        <p:nvPicPr>
          <p:cNvPr id="152" name="Google Shape;152;g2701bd77efd_0_0"/>
          <p:cNvPicPr preferRelativeResize="0"/>
          <p:nvPr/>
        </p:nvPicPr>
        <p:blipFill>
          <a:blip r:embed="rId4">
            <a:alphaModFix/>
          </a:blip>
          <a:stretch>
            <a:fillRect/>
          </a:stretch>
        </p:blipFill>
        <p:spPr>
          <a:xfrm>
            <a:off x="8837522" y="4610149"/>
            <a:ext cx="2113714" cy="21137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The One Health Clinic</a:t>
            </a:r>
            <a:endParaRPr sz="2800"/>
          </a:p>
        </p:txBody>
      </p:sp>
      <p:pic>
        <p:nvPicPr>
          <p:cNvPr id="159" name="Google Shape;159;p6"/>
          <p:cNvPicPr preferRelativeResize="0"/>
          <p:nvPr/>
        </p:nvPicPr>
        <p:blipFill rotWithShape="1">
          <a:blip r:embed="rId3">
            <a:alphaModFix/>
          </a:blip>
          <a:srcRect/>
          <a:stretch/>
        </p:blipFill>
        <p:spPr>
          <a:xfrm>
            <a:off x="5107640" y="103004"/>
            <a:ext cx="4982135" cy="6642847"/>
          </a:xfrm>
          <a:prstGeom prst="rect">
            <a:avLst/>
          </a:prstGeom>
          <a:noFill/>
          <a:ln>
            <a:noFill/>
          </a:ln>
        </p:spPr>
      </p:pic>
      <p:pic>
        <p:nvPicPr>
          <p:cNvPr id="160" name="Google Shape;160;p6"/>
          <p:cNvPicPr preferRelativeResize="0"/>
          <p:nvPr/>
        </p:nvPicPr>
        <p:blipFill rotWithShape="1">
          <a:blip r:embed="rId4">
            <a:alphaModFix/>
          </a:blip>
          <a:srcRect/>
          <a:stretch/>
        </p:blipFill>
        <p:spPr>
          <a:xfrm>
            <a:off x="1055914" y="5510979"/>
            <a:ext cx="1336135" cy="428082"/>
          </a:xfrm>
          <a:prstGeom prst="rect">
            <a:avLst/>
          </a:prstGeom>
          <a:noFill/>
          <a:ln>
            <a:noFill/>
          </a:ln>
        </p:spPr>
      </p:pic>
      <p:pic>
        <p:nvPicPr>
          <p:cNvPr id="161" name="Google Shape;161;p6"/>
          <p:cNvPicPr preferRelativeResize="0"/>
          <p:nvPr/>
        </p:nvPicPr>
        <p:blipFill rotWithShape="1">
          <a:blip r:embed="rId5">
            <a:alphaModFix/>
          </a:blip>
          <a:srcRect/>
          <a:stretch/>
        </p:blipFill>
        <p:spPr>
          <a:xfrm>
            <a:off x="10352314" y="2591638"/>
            <a:ext cx="1360714" cy="837362"/>
          </a:xfrm>
          <a:prstGeom prst="rect">
            <a:avLst/>
          </a:prstGeom>
          <a:noFill/>
          <a:ln>
            <a:noFill/>
          </a:ln>
        </p:spPr>
      </p:pic>
      <p:pic>
        <p:nvPicPr>
          <p:cNvPr id="162" name="Google Shape;162;p6"/>
          <p:cNvPicPr preferRelativeResize="0"/>
          <p:nvPr/>
        </p:nvPicPr>
        <p:blipFill rotWithShape="1">
          <a:blip r:embed="rId6">
            <a:alphaModFix/>
          </a:blip>
          <a:srcRect/>
          <a:stretch/>
        </p:blipFill>
        <p:spPr>
          <a:xfrm>
            <a:off x="10416364" y="1665514"/>
            <a:ext cx="1232613" cy="312284"/>
          </a:xfrm>
          <a:prstGeom prst="rect">
            <a:avLst/>
          </a:prstGeom>
          <a:noFill/>
          <a:ln>
            <a:noFill/>
          </a:ln>
        </p:spPr>
      </p:pic>
      <p:pic>
        <p:nvPicPr>
          <p:cNvPr id="163" name="Google Shape;163;p6"/>
          <p:cNvPicPr preferRelativeResize="0"/>
          <p:nvPr/>
        </p:nvPicPr>
        <p:blipFill rotWithShape="1">
          <a:blip r:embed="rId7">
            <a:alphaModFix/>
          </a:blip>
          <a:srcRect/>
          <a:stretch/>
        </p:blipFill>
        <p:spPr>
          <a:xfrm>
            <a:off x="10352314" y="3584122"/>
            <a:ext cx="1360714" cy="13607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7"/>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a:t>Integrated Care </a:t>
            </a:r>
            <a:br>
              <a:rPr lang="en-US"/>
            </a:br>
            <a:r>
              <a:rPr lang="en-US">
                <a:latin typeface="Calibri"/>
                <a:ea typeface="Calibri"/>
                <a:cs typeface="Calibri"/>
                <a:sym typeface="Calibri"/>
              </a:rPr>
              <a:t>●</a:t>
            </a:r>
            <a:br>
              <a:rPr lang="en-US"/>
            </a:br>
            <a:r>
              <a:rPr lang="en-US"/>
              <a:t>Beyond         Co-Location</a:t>
            </a:r>
            <a:endParaRPr/>
          </a:p>
        </p:txBody>
      </p:sp>
      <p:pic>
        <p:nvPicPr>
          <p:cNvPr id="170" name="Google Shape;170;p7"/>
          <p:cNvPicPr preferRelativeResize="0"/>
          <p:nvPr/>
        </p:nvPicPr>
        <p:blipFill rotWithShape="1">
          <a:blip r:embed="rId3">
            <a:alphaModFix/>
          </a:blip>
          <a:srcRect/>
          <a:stretch/>
        </p:blipFill>
        <p:spPr>
          <a:xfrm>
            <a:off x="3750367" y="791817"/>
            <a:ext cx="4835388" cy="3223592"/>
          </a:xfrm>
          <a:prstGeom prst="rect">
            <a:avLst/>
          </a:prstGeom>
          <a:noFill/>
          <a:ln>
            <a:noFill/>
          </a:ln>
        </p:spPr>
      </p:pic>
      <p:pic>
        <p:nvPicPr>
          <p:cNvPr id="171" name="Google Shape;171;p7"/>
          <p:cNvPicPr preferRelativeResize="0"/>
          <p:nvPr/>
        </p:nvPicPr>
        <p:blipFill rotWithShape="1">
          <a:blip r:embed="rId4">
            <a:alphaModFix/>
          </a:blip>
          <a:srcRect/>
          <a:stretch/>
        </p:blipFill>
        <p:spPr>
          <a:xfrm>
            <a:off x="7073345" y="3782391"/>
            <a:ext cx="4444449" cy="2962965"/>
          </a:xfrm>
          <a:prstGeom prst="rect">
            <a:avLst/>
          </a:prstGeom>
          <a:noFill/>
          <a:ln>
            <a:noFill/>
          </a:ln>
        </p:spPr>
      </p:pic>
      <p:sp>
        <p:nvSpPr>
          <p:cNvPr id="172" name="Google Shape;172;p7"/>
          <p:cNvSpPr/>
          <p:nvPr/>
        </p:nvSpPr>
        <p:spPr>
          <a:xfrm>
            <a:off x="7249886" y="1052444"/>
            <a:ext cx="287383" cy="266905"/>
          </a:xfrm>
          <a:prstGeom prst="ellipse">
            <a:avLst/>
          </a:prstGeom>
          <a:solidFill>
            <a:srgbClr val="B8965A">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173" name="Google Shape;173;p7"/>
          <p:cNvPicPr preferRelativeResize="0"/>
          <p:nvPr/>
        </p:nvPicPr>
        <p:blipFill rotWithShape="1">
          <a:blip r:embed="rId5">
            <a:alphaModFix/>
          </a:blip>
          <a:srcRect/>
          <a:stretch/>
        </p:blipFill>
        <p:spPr>
          <a:xfrm>
            <a:off x="1055914" y="5510979"/>
            <a:ext cx="1336135" cy="4280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252925" y="1123825"/>
            <a:ext cx="3039000" cy="4601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200"/>
              <a:buFont typeface="Corbel"/>
              <a:buNone/>
            </a:pPr>
            <a:r>
              <a:rPr lang="en-US" sz="3200"/>
              <a:t>Interprofessional Education</a:t>
            </a:r>
            <a:endParaRPr/>
          </a:p>
        </p:txBody>
      </p:sp>
      <p:pic>
        <p:nvPicPr>
          <p:cNvPr id="180" name="Google Shape;180;p8"/>
          <p:cNvPicPr preferRelativeResize="0"/>
          <p:nvPr/>
        </p:nvPicPr>
        <p:blipFill rotWithShape="1">
          <a:blip r:embed="rId3">
            <a:alphaModFix/>
          </a:blip>
          <a:srcRect/>
          <a:stretch/>
        </p:blipFill>
        <p:spPr>
          <a:xfrm>
            <a:off x="1055914" y="5510979"/>
            <a:ext cx="1336135" cy="428082"/>
          </a:xfrm>
          <a:prstGeom prst="rect">
            <a:avLst/>
          </a:prstGeom>
          <a:noFill/>
          <a:ln>
            <a:noFill/>
          </a:ln>
        </p:spPr>
      </p:pic>
      <p:pic>
        <p:nvPicPr>
          <p:cNvPr id="181" name="Google Shape;181;p8"/>
          <p:cNvPicPr preferRelativeResize="0"/>
          <p:nvPr/>
        </p:nvPicPr>
        <p:blipFill>
          <a:blip r:embed="rId4">
            <a:alphaModFix/>
          </a:blip>
          <a:stretch>
            <a:fillRect/>
          </a:stretch>
        </p:blipFill>
        <p:spPr>
          <a:xfrm>
            <a:off x="4284565" y="1128452"/>
            <a:ext cx="6901659" cy="4601100"/>
          </a:xfrm>
          <a:prstGeom prst="rect">
            <a:avLst/>
          </a:prstGeom>
          <a:noFill/>
          <a:ln>
            <a:noFill/>
          </a:ln>
        </p:spPr>
      </p:pic>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600</Words>
  <Application>Microsoft Office PowerPoint</Application>
  <PresentationFormat>Widescreen</PresentationFormat>
  <Paragraphs>93</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Corbel</vt:lpstr>
      <vt:lpstr>PT Sans</vt:lpstr>
      <vt:lpstr>Calibri</vt:lpstr>
      <vt:lpstr>Arial</vt:lpstr>
      <vt:lpstr>Century Gothic</vt:lpstr>
      <vt:lpstr>Noto Sans Symbols</vt:lpstr>
      <vt:lpstr>Frame</vt:lpstr>
      <vt:lpstr>PowerPoint Presentation</vt:lpstr>
      <vt:lpstr>Land &amp; Labor ● About Me</vt:lpstr>
      <vt:lpstr>What does our audience look like?</vt:lpstr>
      <vt:lpstr>What does our audience look like?</vt:lpstr>
      <vt:lpstr>Background</vt:lpstr>
      <vt:lpstr>Background</vt:lpstr>
      <vt:lpstr>The One Health Clinic</vt:lpstr>
      <vt:lpstr>Integrated Care  ● Beyond         Co-Location</vt:lpstr>
      <vt:lpstr>Interprofessional Education</vt:lpstr>
      <vt:lpstr>Grace &amp; Nugget</vt:lpstr>
      <vt:lpstr>The Toolkit</vt:lpstr>
      <vt:lpstr>NYC, NY ●  OHC</vt:lpstr>
      <vt:lpstr>NYC, NY ● OHC</vt:lpstr>
      <vt:lpstr>Greg &amp; Coffee</vt:lpstr>
      <vt:lpstr>Tucson, AZ ● PCOHC</vt:lpstr>
      <vt:lpstr>Tucson, AZ ● PCOHC</vt:lpstr>
      <vt:lpstr>Survey of Toolkit Users ● Barriers</vt:lpstr>
      <vt:lpstr>Survey of Toolkit Users ● Successes</vt:lpstr>
      <vt:lpstr>Survey of Toolkit Users ● Lessons Learned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Vickie Ramirez</dc:creator>
  <cp:lastModifiedBy>Vickie E Ramirez</cp:lastModifiedBy>
  <cp:revision>2</cp:revision>
  <dcterms:created xsi:type="dcterms:W3CDTF">2019-09-05T23:13:03Z</dcterms:created>
  <dcterms:modified xsi:type="dcterms:W3CDTF">2024-05-13T04:51:44Z</dcterms:modified>
</cp:coreProperties>
</file>