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31_3F437D5E.xml" ContentType="application/vnd.ms-powerpoint.comments+xml"/>
  <Override PartName="/ppt/comments/modernComment_14C_8F21247C.xml" ContentType="application/vnd.ms-powerpoint.comments+xml"/>
  <Override PartName="/ppt/comments/modernComment_132_8174331D.xml" ContentType="application/vnd.ms-powerpoint.comments+xml"/>
  <Override PartName="/ppt/comments/modernComment_133_F6335B74.xml" ContentType="application/vnd.ms-powerpoint.comments+xml"/>
  <Override PartName="/ppt/comments/modernComment_13F_F99B4AAE.xml" ContentType="application/vnd.ms-powerpoint.comments+xml"/>
  <Override PartName="/ppt/comments/modernComment_142_44D2D46C.xml" ContentType="application/vnd.ms-powerpoint.comments+xml"/>
  <Override PartName="/ppt/comments/modernComment_145_674AAF1F.xml" ContentType="application/vnd.ms-powerpoint.comments+xml"/>
  <Override PartName="/ppt/comments/modernComment_147_E6AF2D5C.xml" ContentType="application/vnd.ms-powerpoint.comments+xml"/>
  <Override PartName="/ppt/comments/modernComment_148_A8FE1BDA.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338" r:id="rId2"/>
    <p:sldId id="302" r:id="rId3"/>
    <p:sldId id="303" r:id="rId4"/>
    <p:sldId id="304" r:id="rId5"/>
    <p:sldId id="305" r:id="rId6"/>
    <p:sldId id="331" r:id="rId7"/>
    <p:sldId id="332" r:id="rId8"/>
    <p:sldId id="306" r:id="rId9"/>
    <p:sldId id="307" r:id="rId10"/>
    <p:sldId id="308" r:id="rId11"/>
    <p:sldId id="309" r:id="rId12"/>
    <p:sldId id="310" r:id="rId13"/>
    <p:sldId id="311" r:id="rId14"/>
    <p:sldId id="341" r:id="rId15"/>
    <p:sldId id="313" r:id="rId16"/>
    <p:sldId id="312" r:id="rId17"/>
    <p:sldId id="314" r:id="rId18"/>
    <p:sldId id="337" r:id="rId19"/>
    <p:sldId id="316" r:id="rId20"/>
    <p:sldId id="333"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3B7E36-B110-6483-34CA-260A5D4923E4}" name="Nirah Johnson" initials="NJ" userId="S-1-5-21-2249995447-3962859014-4105452127-51560" providerId="AD"/>
  <p188:author id="{AE1D7855-0E61-876B-DAB6-70AFDA093316}" name="Gandhi, Shaili" initials="GS" userId="S::shaili.gandhi@nyulangone.org::dba144aa-bbf2-4ee9-8109-4e152897fd90" providerId="AD"/>
  <p188:author id="{9EC9CC77-4176-AE59-0B29-3E6E695FC9A1}" name="Routhier, Giselle" initials="RG" userId="S::giselle.routhier@nyulangone.org::381cb648-1a4a-4f52-8f76-11061fc322c9" providerId="AD"/>
  <p188:author id="{52482C88-CEF7-5149-6DC1-AE522D6B4DED}" name="Fabienne Laraque" initials="FL" userId="S::FLARAQUE@DHS.NYC.GOV::0fe76d05-1cbb-42ce-9973-ea36d6cfd038" providerId="AD"/>
  <p188:author id="{8C8AE995-DEA3-E195-9086-49443E8031CD}" name="Freeman, Amy" initials="FA" userId="S::amy.freeman@nyulangone.org::38db7d1e-6cae-44b9-87fb-342f465e19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ndhi, Shaili" initials="GS" lastIdx="5" clrIdx="0">
    <p:extLst>
      <p:ext uri="{19B8F6BF-5375-455C-9EA6-DF929625EA0E}">
        <p15:presenceInfo xmlns:p15="http://schemas.microsoft.com/office/powerpoint/2012/main" userId="S-1-5-21-117609710-1958367476-725345543-667997" providerId="AD"/>
      </p:ext>
    </p:extLst>
  </p:cmAuthor>
  <p:cmAuthor id="2" name="Freeman, Amy" initials="FA" lastIdx="2" clrIdx="1">
    <p:extLst>
      <p:ext uri="{19B8F6BF-5375-455C-9EA6-DF929625EA0E}">
        <p15:presenceInfo xmlns:p15="http://schemas.microsoft.com/office/powerpoint/2012/main" userId="S-1-5-21-117609710-1958367476-725345543-2160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7EA"/>
    <a:srgbClr val="E7E7FF"/>
    <a:srgbClr val="EEE7F3"/>
    <a:srgbClr val="D3BCE8"/>
    <a:srgbClr val="AE73FF"/>
    <a:srgbClr val="E600FF"/>
    <a:srgbClr val="8000FF"/>
    <a:srgbClr val="4DE5FF"/>
    <a:srgbClr val="E7A12D"/>
    <a:srgbClr val="0592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50" autoAdjust="0"/>
  </p:normalViewPr>
  <p:slideViewPr>
    <p:cSldViewPr snapToGrid="0">
      <p:cViewPr varScale="1">
        <p:scale>
          <a:sx n="81" d="100"/>
          <a:sy n="81" d="100"/>
        </p:scale>
        <p:origin x="13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a:solidFill>
                  <a:schemeClr val="tx2"/>
                </a:solidFill>
              </a:rPr>
              <a:t>Race/ethnicity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Black</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4BC-4BAB-A5D1-0044456ECC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Shelter Staff</c:v>
                </c:pt>
                <c:pt idx="1">
                  <c:v>Shelter Resident</c:v>
                </c:pt>
                <c:pt idx="2">
                  <c:v>Vendor Staff</c:v>
                </c:pt>
              </c:strCache>
            </c:strRef>
          </c:cat>
          <c:val>
            <c:numRef>
              <c:f>Sheet1!$B$2:$B$4</c:f>
              <c:numCache>
                <c:formatCode>General</c:formatCode>
                <c:ptCount val="3"/>
                <c:pt idx="0">
                  <c:v>4</c:v>
                </c:pt>
                <c:pt idx="1">
                  <c:v>6</c:v>
                </c:pt>
                <c:pt idx="2">
                  <c:v>0</c:v>
                </c:pt>
              </c:numCache>
            </c:numRef>
          </c:val>
          <c:extLst>
            <c:ext xmlns:c16="http://schemas.microsoft.com/office/drawing/2014/chart" uri="{C3380CC4-5D6E-409C-BE32-E72D297353CC}">
              <c16:uniqueId val="{00000001-04BC-4BAB-A5D1-0044456ECCDC}"/>
            </c:ext>
          </c:extLst>
        </c:ser>
        <c:ser>
          <c:idx val="1"/>
          <c:order val="1"/>
          <c:tx>
            <c:strRef>
              <c:f>Sheet1!$C$1</c:f>
              <c:strCache>
                <c:ptCount val="1"/>
                <c:pt idx="0">
                  <c:v>White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Shelter Staff</c:v>
                </c:pt>
                <c:pt idx="1">
                  <c:v>Shelter Resident</c:v>
                </c:pt>
                <c:pt idx="2">
                  <c:v>Vendor Staff</c:v>
                </c:pt>
              </c:strCache>
            </c:strRef>
          </c:cat>
          <c:val>
            <c:numRef>
              <c:f>Sheet1!$C$2:$C$4</c:f>
              <c:numCache>
                <c:formatCode>General</c:formatCode>
                <c:ptCount val="3"/>
                <c:pt idx="0">
                  <c:v>2</c:v>
                </c:pt>
                <c:pt idx="1">
                  <c:v>2</c:v>
                </c:pt>
                <c:pt idx="2">
                  <c:v>3</c:v>
                </c:pt>
              </c:numCache>
            </c:numRef>
          </c:val>
          <c:extLst>
            <c:ext xmlns:c16="http://schemas.microsoft.com/office/drawing/2014/chart" uri="{C3380CC4-5D6E-409C-BE32-E72D297353CC}">
              <c16:uniqueId val="{00000002-04BC-4BAB-A5D1-0044456ECCDC}"/>
            </c:ext>
          </c:extLst>
        </c:ser>
        <c:ser>
          <c:idx val="2"/>
          <c:order val="2"/>
          <c:tx>
            <c:strRef>
              <c:f>Sheet1!$D$1</c:f>
              <c:strCache>
                <c:ptCount val="1"/>
                <c:pt idx="0">
                  <c:v>Hispanic/Latinx</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04BC-4BAB-A5D1-0044456ECC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Shelter Staff</c:v>
                </c:pt>
                <c:pt idx="1">
                  <c:v>Shelter Resident</c:v>
                </c:pt>
                <c:pt idx="2">
                  <c:v>Vendor Staff</c:v>
                </c:pt>
              </c:strCache>
            </c:strRef>
          </c:cat>
          <c:val>
            <c:numRef>
              <c:f>Sheet1!$D$2:$D$4</c:f>
              <c:numCache>
                <c:formatCode>General</c:formatCode>
                <c:ptCount val="3"/>
                <c:pt idx="0">
                  <c:v>3</c:v>
                </c:pt>
                <c:pt idx="1">
                  <c:v>3</c:v>
                </c:pt>
                <c:pt idx="2">
                  <c:v>0</c:v>
                </c:pt>
              </c:numCache>
            </c:numRef>
          </c:val>
          <c:extLst>
            <c:ext xmlns:c16="http://schemas.microsoft.com/office/drawing/2014/chart" uri="{C3380CC4-5D6E-409C-BE32-E72D297353CC}">
              <c16:uniqueId val="{00000004-04BC-4BAB-A5D1-0044456ECCDC}"/>
            </c:ext>
          </c:extLst>
        </c:ser>
        <c:ser>
          <c:idx val="3"/>
          <c:order val="3"/>
          <c:tx>
            <c:strRef>
              <c:f>Sheet1!$E$1</c:f>
              <c:strCache>
                <c:ptCount val="1"/>
                <c:pt idx="0">
                  <c:v>Other</c:v>
                </c:pt>
              </c:strCache>
            </c:strRef>
          </c:tx>
          <c:spPr>
            <a:solidFill>
              <a:schemeClr val="accent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BC-4BAB-A5D1-0044456ECCD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BC-4BAB-A5D1-0044456ECC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Shelter Staff</c:v>
                </c:pt>
                <c:pt idx="1">
                  <c:v>Shelter Resident</c:v>
                </c:pt>
                <c:pt idx="2">
                  <c:v>Vendor Staff</c:v>
                </c:pt>
              </c:strCache>
            </c:strRef>
          </c:cat>
          <c:val>
            <c:numRef>
              <c:f>Sheet1!$E$2:$E$4</c:f>
              <c:numCache>
                <c:formatCode>General</c:formatCode>
                <c:ptCount val="3"/>
                <c:pt idx="0">
                  <c:v>1</c:v>
                </c:pt>
                <c:pt idx="1">
                  <c:v>1</c:v>
                </c:pt>
                <c:pt idx="2">
                  <c:v>0</c:v>
                </c:pt>
              </c:numCache>
            </c:numRef>
          </c:val>
          <c:extLst>
            <c:ext xmlns:c16="http://schemas.microsoft.com/office/drawing/2014/chart" uri="{C3380CC4-5D6E-409C-BE32-E72D297353CC}">
              <c16:uniqueId val="{00000007-04BC-4BAB-A5D1-0044456ECCDC}"/>
            </c:ext>
          </c:extLst>
        </c:ser>
        <c:dLbls>
          <c:showLegendKey val="0"/>
          <c:showVal val="0"/>
          <c:showCatName val="0"/>
          <c:showSerName val="0"/>
          <c:showPercent val="0"/>
          <c:showBubbleSize val="0"/>
        </c:dLbls>
        <c:gapWidth val="150"/>
        <c:overlap val="100"/>
        <c:axId val="596389960"/>
        <c:axId val="596390288"/>
      </c:barChart>
      <c:catAx>
        <c:axId val="59638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6390288"/>
        <c:crosses val="autoZero"/>
        <c:auto val="1"/>
        <c:lblAlgn val="ctr"/>
        <c:lblOffset val="100"/>
        <c:noMultiLvlLbl val="0"/>
      </c:catAx>
      <c:valAx>
        <c:axId val="59639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6389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a:solidFill>
                  <a:schemeClr val="tx2"/>
                </a:solidFill>
              </a:rPr>
              <a:t>Gender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Woman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Shelter Staff</c:v>
                </c:pt>
                <c:pt idx="1">
                  <c:v>Shelter Resident</c:v>
                </c:pt>
                <c:pt idx="2">
                  <c:v>Vendor Staff</c:v>
                </c:pt>
              </c:strCache>
            </c:strRef>
          </c:cat>
          <c:val>
            <c:numRef>
              <c:f>Sheet1!$B$2:$B$4</c:f>
              <c:numCache>
                <c:formatCode>General</c:formatCode>
                <c:ptCount val="3"/>
                <c:pt idx="0">
                  <c:v>8</c:v>
                </c:pt>
                <c:pt idx="1">
                  <c:v>7</c:v>
                </c:pt>
                <c:pt idx="2">
                  <c:v>3</c:v>
                </c:pt>
              </c:numCache>
            </c:numRef>
          </c:val>
          <c:extLst>
            <c:ext xmlns:c16="http://schemas.microsoft.com/office/drawing/2014/chart" uri="{C3380CC4-5D6E-409C-BE32-E72D297353CC}">
              <c16:uniqueId val="{00000000-616E-4580-94A8-3057D11C4EFD}"/>
            </c:ext>
          </c:extLst>
        </c:ser>
        <c:ser>
          <c:idx val="1"/>
          <c:order val="1"/>
          <c:tx>
            <c:strRef>
              <c:f>Sheet1!$C$1</c:f>
              <c:strCache>
                <c:ptCount val="1"/>
                <c:pt idx="0">
                  <c:v>Man</c:v>
                </c:pt>
              </c:strCache>
            </c:strRef>
          </c:tx>
          <c:spPr>
            <a:solidFill>
              <a:schemeClr val="accent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616E-4580-94A8-3057D11C4E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Shelter Staff</c:v>
                </c:pt>
                <c:pt idx="1">
                  <c:v>Shelter Resident</c:v>
                </c:pt>
                <c:pt idx="2">
                  <c:v>Vendor Staff</c:v>
                </c:pt>
              </c:strCache>
            </c:strRef>
          </c:cat>
          <c:val>
            <c:numRef>
              <c:f>Sheet1!$C$2:$C$4</c:f>
              <c:numCache>
                <c:formatCode>General</c:formatCode>
                <c:ptCount val="3"/>
                <c:pt idx="0">
                  <c:v>1</c:v>
                </c:pt>
                <c:pt idx="1">
                  <c:v>4</c:v>
                </c:pt>
                <c:pt idx="2">
                  <c:v>0</c:v>
                </c:pt>
              </c:numCache>
            </c:numRef>
          </c:val>
          <c:extLst>
            <c:ext xmlns:c16="http://schemas.microsoft.com/office/drawing/2014/chart" uri="{C3380CC4-5D6E-409C-BE32-E72D297353CC}">
              <c16:uniqueId val="{00000002-616E-4580-94A8-3057D11C4EFD}"/>
            </c:ext>
          </c:extLst>
        </c:ser>
        <c:ser>
          <c:idx val="2"/>
          <c:order val="2"/>
          <c:tx>
            <c:strRef>
              <c:f>Sheet1!$D$1</c:f>
              <c:strCache>
                <c:ptCount val="1"/>
                <c:pt idx="0">
                  <c:v>Non-Binary</c:v>
                </c:pt>
              </c:strCache>
            </c:strRef>
          </c:tx>
          <c:spPr>
            <a:solidFill>
              <a:schemeClr val="tx2">
                <a:lumMod val="40000"/>
                <a:lumOff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616E-4580-94A8-3057D11C4EF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616E-4580-94A8-3057D11C4EFD}"/>
                </c:ext>
              </c:extLst>
            </c:dLbl>
            <c:dLbl>
              <c:idx val="2"/>
              <c:delete val="1"/>
              <c:extLst>
                <c:ext xmlns:c15="http://schemas.microsoft.com/office/drawing/2012/chart" uri="{CE6537A1-D6FC-4f65-9D91-7224C49458BB}"/>
                <c:ext xmlns:c16="http://schemas.microsoft.com/office/drawing/2014/chart" uri="{C3380CC4-5D6E-409C-BE32-E72D297353CC}">
                  <c16:uniqueId val="{00000005-616E-4580-94A8-3057D11C4E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Shelter Staff</c:v>
                </c:pt>
                <c:pt idx="1">
                  <c:v>Shelter Resident</c:v>
                </c:pt>
                <c:pt idx="2">
                  <c:v>Vendor Staff</c:v>
                </c:pt>
              </c:strCache>
            </c:strRef>
          </c:cat>
          <c:val>
            <c:numRef>
              <c:f>Sheet1!$D$2:$D$4</c:f>
              <c:numCache>
                <c:formatCode>General</c:formatCode>
                <c:ptCount val="3"/>
                <c:pt idx="0">
                  <c:v>0</c:v>
                </c:pt>
                <c:pt idx="1">
                  <c:v>1</c:v>
                </c:pt>
                <c:pt idx="2">
                  <c:v>0</c:v>
                </c:pt>
              </c:numCache>
            </c:numRef>
          </c:val>
          <c:extLst>
            <c:ext xmlns:c16="http://schemas.microsoft.com/office/drawing/2014/chart" uri="{C3380CC4-5D6E-409C-BE32-E72D297353CC}">
              <c16:uniqueId val="{00000006-616E-4580-94A8-3057D11C4EFD}"/>
            </c:ext>
          </c:extLst>
        </c:ser>
        <c:dLbls>
          <c:showLegendKey val="0"/>
          <c:showVal val="0"/>
          <c:showCatName val="0"/>
          <c:showSerName val="0"/>
          <c:showPercent val="0"/>
          <c:showBubbleSize val="0"/>
        </c:dLbls>
        <c:gapWidth val="150"/>
        <c:overlap val="100"/>
        <c:axId val="733223480"/>
        <c:axId val="733222824"/>
      </c:barChart>
      <c:catAx>
        <c:axId val="73322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3222824"/>
        <c:crosses val="autoZero"/>
        <c:auto val="1"/>
        <c:lblAlgn val="ctr"/>
        <c:lblOffset val="100"/>
        <c:noMultiLvlLbl val="0"/>
      </c:catAx>
      <c:valAx>
        <c:axId val="733222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3223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31_3F437D5E.xml><?xml version="1.0" encoding="utf-8"?>
<p188:cmLst xmlns:a="http://schemas.openxmlformats.org/drawingml/2006/main" xmlns:r="http://schemas.openxmlformats.org/officeDocument/2006/relationships" xmlns:p188="http://schemas.microsoft.com/office/powerpoint/2018/8/main">
  <p188:cm id="{7C94E720-4BA1-42D9-B3F6-0AD5CA721BC6}" authorId="{52482C88-CEF7-5149-6DC1-AE522D6B4DED}" status="resolved" created="2024-04-25T20:30:44.844" complete="100000">
    <ac:deMkLst xmlns:ac="http://schemas.microsoft.com/office/drawing/2013/main/command">
      <pc:docMk xmlns:pc="http://schemas.microsoft.com/office/powerpoint/2013/main/command"/>
      <pc:sldMk xmlns:pc="http://schemas.microsoft.com/office/powerpoint/2013/main/command" cId="1061387614" sldId="305"/>
      <ac:graphicFrameMk id="6" creationId="{00000000-0000-0000-0000-000000000000}"/>
    </ac:deMkLst>
    <p188:replyLst>
      <p188:reply id="{CF96CF5E-DA0C-41FC-9838-2766D3DF4728}" authorId="{AE1D7855-0E61-876B-DAB6-70AFDA093316}" created="2024-04-30T19:57:07.276">
        <p188:txBody>
          <a:bodyPr/>
          <a:lstStyle/>
          <a:p>
            <a:r>
              <a:rPr lang="en-US"/>
              <a:t>[@Giselle] [@Amy] thoughts?</a:t>
            </a:r>
          </a:p>
        </p188:txBody>
      </p188:reply>
      <p188:reply id="{CD384BDC-0D38-4A28-8E15-68D40A839E14}" authorId="{8C8AE995-DEA3-E195-9086-49443E8031CD}" created="2024-04-30T20:05:03.038">
        <p188:txBody>
          <a:bodyPr/>
          <a:lstStyle/>
          <a:p>
            <a:r>
              <a:rPr lang="en-US"/>
              <a:t>[@Gandhi, Shaili] I'm fine with that!</a:t>
            </a:r>
          </a:p>
        </p188:txBody>
      </p188:reply>
      <p188:reply id="{AA2AD894-2A2F-44B5-8AFD-11892C4AB714}" authorId="{9EC9CC77-4176-AE59-0B29-3E6E695FC9A1}" created="2024-05-01T18:58:11.644">
        <p188:txBody>
          <a:bodyPr/>
          <a:lstStyle/>
          <a:p>
            <a:r>
              <a:rPr lang="en-US"/>
              <a:t>agree!</a:t>
            </a:r>
          </a:p>
        </p188:txBody>
      </p188:reply>
    </p188:replyLst>
    <p188:txBody>
      <a:bodyPr/>
      <a:lstStyle/>
      <a:p>
        <a:r>
          <a:rPr lang="en-US"/>
          <a:t>I would say of 'chronic health conditions'</a:t>
        </a:r>
      </a:p>
    </p188:txBody>
  </p188:cm>
</p188:cmLst>
</file>

<file path=ppt/comments/modernComment_132_8174331D.xml><?xml version="1.0" encoding="utf-8"?>
<p188:cmLst xmlns:a="http://schemas.openxmlformats.org/drawingml/2006/main" xmlns:r="http://schemas.openxmlformats.org/officeDocument/2006/relationships" xmlns:p188="http://schemas.microsoft.com/office/powerpoint/2018/8/main">
  <p188:cm id="{50CCD6DC-4867-4CB2-A642-E4F22286CB58}" authorId="{E63B7E36-B110-6483-34CA-260A5D4923E4}" created="2024-04-25T16:24:10.789">
    <pc:sldMkLst xmlns:pc="http://schemas.microsoft.com/office/powerpoint/2013/main/command">
      <pc:docMk/>
      <pc:sldMk cId="2171876125" sldId="306"/>
    </pc:sldMkLst>
    <p188:replyLst>
      <p188:reply id="{E9B27A5B-3D1B-470A-9BBD-28BB8DABA21A}" authorId="{AE1D7855-0E61-876B-DAB6-70AFDA093316}" created="2024-04-30T19:57:34.949">
        <p188:txBody>
          <a:bodyPr/>
          <a:lstStyle/>
          <a:p>
            <a:r>
              <a:rPr lang="en-US"/>
              <a:t>rearranged</a:t>
            </a:r>
          </a:p>
        </p188:txBody>
      </p188:reply>
    </p188:replyLst>
    <p188:txBody>
      <a:bodyPr/>
      <a:lstStyle/>
      <a:p>
        <a:r>
          <a:rPr lang="en-US"/>
          <a:t>Consider reordering to lowest threashold to highest:
- homecare advice
-connection to telehealth
-Referrals and assistance with scheduling in-person appointment with provider
-Transportation to urgent care or ED</a:t>
        </a:r>
      </a:p>
    </p188:txBody>
  </p188:cm>
  <p188:cm id="{84AFFD22-8F9D-4A6D-B9DF-23E2187919D1}" authorId="{52482C88-CEF7-5149-6DC1-AE522D6B4DED}" created="2024-04-25T20:57:06.934">
    <pc:sldMkLst xmlns:pc="http://schemas.microsoft.com/office/powerpoint/2013/main/command">
      <pc:docMk/>
      <pc:sldMk cId="2171876125" sldId="306"/>
    </pc:sldMkLst>
    <p188:replyLst>
      <p188:reply id="{8577F18E-2D8E-48F1-82DC-083A09F3A09C}" authorId="{AE1D7855-0E61-876B-DAB6-70AFDA093316}" created="2024-04-30T19:59:59.486">
        <p188:txBody>
          <a:bodyPr/>
          <a:lstStyle/>
          <a:p>
            <a:r>
              <a:rPr lang="en-US"/>
              <a:t>[@Giselle] [@Amy] - I talk about shelter selection and program history in the next slide, and services are listed here. Do you think I need to add info about marketing and project coordinator? We aren't including call log data so I don't think I can comment on call duration or data collected</a:t>
            </a:r>
          </a:p>
        </p188:txBody>
      </p188:reply>
      <p188:reply id="{03B73CEE-A5C9-45E8-813E-A8A7CD761418}" authorId="{9EC9CC77-4176-AE59-0B29-3E6E695FC9A1}" created="2024-05-01T19:01:58.189">
        <p188:txBody>
          <a:bodyPr/>
          <a:lstStyle/>
          <a:p>
            <a:r>
              <a:rPr lang="en-US"/>
              <a:t>i think mentioning the project coordinator on the next slide (in the notes) could be useful. I think we could also probably talk a little bit about marketing (flyers, trainings by Megan), also in notes on next slide. [@Freeman, Amy] ? </a:t>
            </a:r>
          </a:p>
        </p188:txBody>
      </p188:reply>
      <p188:reply id="{315B1BB4-4CE8-436C-BE21-75B6A7ACF86E}" authorId="{8C8AE995-DEA3-E195-9086-49443E8031CD}" created="2024-05-03T15:31:34.826">
        <p188:txBody>
          <a:bodyPr/>
          <a:lstStyle/>
          <a:p>
            <a:r>
              <a:rPr lang="en-US"/>
              <a:t>yes, this sounds good - i edited the notes on the next slide slightly to talk about promotion rather than marketing, etc.</a:t>
            </a:r>
          </a:p>
        </p188:txBody>
      </p188:reply>
    </p188:replyLst>
    <p188:txBody>
      <a:bodyPr/>
      <a:lstStyle/>
      <a:p>
        <a:r>
          <a:rPr lang="en-US"/>
          <a:t>Consider describing how the NCL worked and the implementation of the program (ex., shelter selection, marketing, the use of the project coordinator, services provided, call duration, data collected  etc)</a:t>
        </a:r>
      </a:p>
    </p188:txBody>
  </p188:cm>
</p188:cmLst>
</file>

<file path=ppt/comments/modernComment_133_F6335B74.xml><?xml version="1.0" encoding="utf-8"?>
<p188:cmLst xmlns:a="http://schemas.openxmlformats.org/drawingml/2006/main" xmlns:r="http://schemas.openxmlformats.org/officeDocument/2006/relationships" xmlns:p188="http://schemas.microsoft.com/office/powerpoint/2018/8/main">
  <p188:cm id="{78A56834-62EC-4F36-8669-FF19F3147EE2}" authorId="{E63B7E36-B110-6483-34CA-260A5D4923E4}" created="2024-04-25T16:24:59.283">
    <ac:deMkLst xmlns:ac="http://schemas.microsoft.com/office/drawing/2013/main/command">
      <pc:docMk xmlns:pc="http://schemas.microsoft.com/office/powerpoint/2013/main/command"/>
      <pc:sldMk xmlns:pc="http://schemas.microsoft.com/office/powerpoint/2013/main/command" cId="4130560884" sldId="307"/>
      <ac:spMk id="30" creationId="{00000000-0000-0000-0000-000000000000}"/>
    </ac:deMkLst>
    <p188:replyLst>
      <p188:reply id="{FB817DB7-A975-4511-9B43-1EF14A495DEA}" authorId="{AE1D7855-0E61-876B-DAB6-70AFDA093316}" created="2024-04-30T20:00:16.471">
        <p188:txBody>
          <a:bodyPr/>
          <a:lstStyle/>
          <a:p>
            <a:r>
              <a:rPr lang="en-US"/>
              <a:t>added to speaker notes</a:t>
            </a:r>
          </a:p>
        </p188:txBody>
      </p188:reply>
    </p188:replyLst>
    <p188:txBody>
      <a:bodyPr/>
      <a:lstStyle/>
      <a:p>
        <a:r>
          <a:rPr lang="en-US"/>
          <a:t>Consider adding that until the system wide expansion, we reached approximately 80 shelters</a:t>
        </a:r>
      </a:p>
    </p188:txBody>
  </p188:cm>
</p188:cmLst>
</file>

<file path=ppt/comments/modernComment_13F_F99B4AAE.xml><?xml version="1.0" encoding="utf-8"?>
<p188:cmLst xmlns:a="http://schemas.openxmlformats.org/drawingml/2006/main" xmlns:r="http://schemas.openxmlformats.org/officeDocument/2006/relationships" xmlns:p188="http://schemas.microsoft.com/office/powerpoint/2018/8/main">
  <p188:cm id="{D999A747-89FF-467A-96E6-2B762B0B504E}" authorId="{E63B7E36-B110-6483-34CA-260A5D4923E4}" status="resolved" created="2024-04-25T16:27:44.356" complete="100000">
    <ac:deMkLst xmlns:ac="http://schemas.microsoft.com/office/drawing/2013/main/command">
      <pc:docMk xmlns:pc="http://schemas.microsoft.com/office/powerpoint/2013/main/command"/>
      <pc:sldMk xmlns:pc="http://schemas.microsoft.com/office/powerpoint/2013/main/command" cId="4187703982" sldId="319"/>
      <ac:spMk id="3" creationId="{00000000-0000-0000-0000-000000000000}"/>
    </ac:deMkLst>
    <p188:replyLst>
      <p188:reply id="{6ED6B917-84E8-4FEB-93F8-2DF62AD3DEAD}" authorId="{AE1D7855-0E61-876B-DAB6-70AFDA093316}" created="2024-04-30T20:02:34.117">
        <p188:txBody>
          <a:bodyPr/>
          <a:lstStyle/>
          <a:p>
            <a:r>
              <a:rPr lang="en-US"/>
              <a:t>[@Giselle] [@Amy] I reorganized to say transport to urgent care before hospital. Is that enough? Can't really emphasize any more than that because no one interviewed actually used transportation to urgent care</a:t>
            </a:r>
          </a:p>
        </p188:txBody>
      </p188:reply>
      <p188:reply id="{3349380C-1D6B-46E8-9CAC-7BFD4B3020BD}" authorId="{9EC9CC77-4176-AE59-0B29-3E6E695FC9A1}" created="2024-05-01T19:06:26.066">
        <p188:txBody>
          <a:bodyPr/>
          <a:lstStyle/>
          <a:p>
            <a:r>
              <a:rPr lang="en-US"/>
              <a:t>i think that's fine</a:t>
            </a:r>
          </a:p>
        </p188:txBody>
      </p188:reply>
      <p188:reply id="{25235108-4924-4CD5-BD6D-F120F44F0069}" authorId="{8C8AE995-DEA3-E195-9086-49443E8031CD}" created="2024-05-03T15:32:19.562">
        <p188:txBody>
          <a:bodyPr/>
          <a:lstStyle/>
          <a:p>
            <a:r>
              <a:rPr lang="en-US"/>
              <a:t>agree</a:t>
            </a:r>
          </a:p>
        </p188:txBody>
      </p188:reply>
    </p188:replyLst>
    <p188:txBody>
      <a:bodyPr/>
      <a:lstStyle/>
      <a:p>
        <a:r>
          <a:rPr lang="en-US"/>
          <a:t>Emphasize transportation to urgent care</a:t>
        </a:r>
      </a:p>
    </p188:txBody>
  </p188:cm>
  <p188:cm id="{D900A32C-8022-4733-84B3-726A52781B3C}" authorId="{52482C88-CEF7-5149-6DC1-AE522D6B4DED}" status="resolved" created="2024-04-25T20:47:20.604" complete="100000">
    <ac:txMkLst xmlns:ac="http://schemas.microsoft.com/office/drawing/2013/main/command">
      <pc:docMk xmlns:pc="http://schemas.microsoft.com/office/powerpoint/2013/main/command"/>
      <pc:sldMk xmlns:pc="http://schemas.microsoft.com/office/powerpoint/2013/main/command" cId="4187703982" sldId="319"/>
      <ac:spMk id="3" creationId="{00000000-0000-0000-0000-000000000000}"/>
      <ac:txMk cp="253" len="100">
        <ac:context len="462" hash="589485603"/>
      </ac:txMk>
    </ac:txMkLst>
    <p188:pos x="5064986" y="2190518"/>
    <p188:replyLst>
      <p188:reply id="{5794F0B4-DCB2-4A6E-92D2-5C86628EED26}" authorId="{AE1D7855-0E61-876B-DAB6-70AFDA093316}" created="2024-04-30T20:04:38.015">
        <p188:txBody>
          <a:bodyPr/>
          <a:lstStyle/>
          <a:p>
            <a:r>
              <a:rPr lang="en-US"/>
              <a:t>[@Amy] [@Giselle] let me know what you think of this language (out of scope part is included in speaker notes)</a:t>
            </a:r>
          </a:p>
        </p188:txBody>
      </p188:reply>
      <p188:reply id="{53D097BE-364C-4638-BF1C-D13D683A3F85}" authorId="{9EC9CC77-4176-AE59-0B29-3E6E695FC9A1}" created="2024-05-01T19:07:17.647">
        <p188:txBody>
          <a:bodyPr/>
          <a:lstStyle/>
          <a:p>
            <a:r>
              <a:rPr lang="en-US"/>
              <a:t>i like her suggestion and think we could include it on the slide in replacement of bullet 3.</a:t>
            </a:r>
          </a:p>
        </p188:txBody>
      </p188:reply>
      <p188:reply id="{6D297859-D0ED-4464-BD4F-64F87498E2B4}" authorId="{AE1D7855-0E61-876B-DAB6-70AFDA093316}" created="2024-05-01T21:28:21.358">
        <p188:txBody>
          <a:bodyPr/>
          <a:lstStyle/>
          <a:p>
            <a:r>
              <a:rPr lang="en-US"/>
              <a:t>because this is the results section I don't think we can comment on the success or failure of the transportation service because (to kelly's point) we don't know if transportation is necessarily leading to appropriate care. could say "popularity of transportation service" ? [@Amy] let me know if you have other thoughts as well</a:t>
            </a:r>
          </a:p>
        </p188:txBody>
      </p188:reply>
      <p188:reply id="{3A4C65D3-67E1-403E-AF5F-CEB0433C303C}" authorId="{8C8AE995-DEA3-E195-9086-49443E8031CD}" created="2024-05-03T15:36:39.662">
        <p188:txBody>
          <a:bodyPr/>
          <a:lstStyle/>
          <a:p>
            <a:r>
              <a:rPr lang="en-US"/>
              <a:t>[@Gandhi, Shaili] i wonder if we could say "the popularity" of the services rather than "success"? since we do know that most of the people we spoke with liked this part of the program, so that is a type of success as far as uptake was concerned. So maybe "Popularity of transportation services led to requests for no-cost transportation to non-urgent healthcare appointments"</a:t>
            </a:r>
          </a:p>
        </p188:txBody>
      </p188:reply>
    </p188:replyLst>
    <p188:txBody>
      <a:bodyPr/>
      <a:lstStyle/>
      <a:p>
        <a:r>
          <a:rPr lang="en-US"/>
          <a:t>I am not sure this sentence says what I think it's meant to say. Suggestion:
"The success to the transportation service led to request for free transportation to non-urgent, pre-scheduled medical appointments - which was not in the scope of the program"</a:t>
        </a:r>
      </a:p>
    </p188:txBody>
  </p188:cm>
</p188:cmLst>
</file>

<file path=ppt/comments/modernComment_142_44D2D46C.xml><?xml version="1.0" encoding="utf-8"?>
<p188:cmLst xmlns:a="http://schemas.openxmlformats.org/drawingml/2006/main" xmlns:r="http://schemas.openxmlformats.org/officeDocument/2006/relationships" xmlns:p188="http://schemas.microsoft.com/office/powerpoint/2018/8/main">
  <p188:cm id="{772C6DBA-A562-442C-A2CA-68BD31FB6AFF}" authorId="{52482C88-CEF7-5149-6DC1-AE522D6B4DED}" created="2024-04-25T20:49:57.577">
    <pc:sldMkLst xmlns:pc="http://schemas.microsoft.com/office/powerpoint/2013/main/command">
      <pc:docMk/>
      <pc:sldMk cId="1154667628" sldId="322"/>
    </pc:sldMkLst>
    <p188:replyLst>
      <p188:reply id="{FE949375-2163-4BA8-ABCC-F237EE075D2F}" authorId="{AE1D7855-0E61-876B-DAB6-70AFDA093316}" created="2024-04-30T20:04:57.500">
        <p188:txBody>
          <a:bodyPr/>
          <a:lstStyle/>
          <a:p>
            <a:r>
              <a:rPr lang="en-US"/>
              <a:t>added more context to quote from resident 10</a:t>
            </a:r>
          </a:p>
        </p188:txBody>
      </p188:reply>
      <p188:reply id="{E8C9FF5D-5EEA-45B5-8D85-EB7B601B1B43}" authorId="{9EC9CC77-4176-AE59-0B29-3E6E695FC9A1}" created="2024-05-01T19:08:53.887">
        <p188:txBody>
          <a:bodyPr/>
          <a:lstStyle/>
          <a:p>
            <a:r>
              <a:rPr lang="en-US"/>
              <a:t>This was an issue for me too. How about we keep Resident 10's quote on this slide and then pick another one to replace the other two -- anything related to usefulness of the program for med refills?</a:t>
            </a:r>
          </a:p>
        </p188:txBody>
      </p188:reply>
      <p188:reply id="{9418FEE7-A864-4FB0-B49A-A2D868086C67}" authorId="{AE1D7855-0E61-876B-DAB6-70AFDA093316}" created="2024-05-01T21:23:57.515">
        <p188:txBody>
          <a:bodyPr/>
          <a:lstStyle/>
          <a:p>
            <a:r>
              <a:rPr lang="en-US"/>
              <a:t>Does it still seem too negative after new resident 10 quote? </a:t>
            </a:r>
          </a:p>
        </p188:txBody>
      </p188:reply>
      <p188:reply id="{999820BD-7FC2-4457-819B-E89A7E8D47F8}" authorId="{8C8AE995-DEA3-E195-9086-49443E8031CD}" created="2024-05-03T15:38:36.650">
        <p188:txBody>
          <a:bodyPr/>
          <a:lstStyle/>
          <a:p>
            <a:r>
              <a:rPr lang="en-US"/>
              <a:t>looks ok to me; do we have the med refill quote somewhere already tho? if not, could be good to add here</a:t>
            </a:r>
          </a:p>
        </p188:txBody>
      </p188:reply>
    </p188:replyLst>
    <p188:txBody>
      <a:bodyPr/>
      <a:lstStyle/>
      <a:p>
        <a:r>
          <a:rPr lang="en-US"/>
          <a:t>The prior slide is mostly positive but these quotes are mostly negative. Was that intentional?</a:t>
        </a:r>
      </a:p>
    </p188:txBody>
  </p188:cm>
</p188:cmLst>
</file>

<file path=ppt/comments/modernComment_145_674AAF1F.xml><?xml version="1.0" encoding="utf-8"?>
<p188:cmLst xmlns:a="http://schemas.openxmlformats.org/drawingml/2006/main" xmlns:r="http://schemas.openxmlformats.org/officeDocument/2006/relationships" xmlns:p188="http://schemas.microsoft.com/office/powerpoint/2018/8/main">
  <p188:cm id="{6B02D59C-E73F-49FD-B6D7-11C237E90B64}" authorId="{52482C88-CEF7-5149-6DC1-AE522D6B4DED}" created="2024-04-25T20:51:26.759">
    <ac:deMkLst xmlns:ac="http://schemas.microsoft.com/office/drawing/2013/main/command">
      <pc:docMk xmlns:pc="http://schemas.microsoft.com/office/powerpoint/2013/main/command"/>
      <pc:sldMk xmlns:pc="http://schemas.microsoft.com/office/powerpoint/2013/main/command" cId="1732947743" sldId="325"/>
      <ac:spMk id="9" creationId="{EFFEE2C8-8710-21E0-7662-C9DE071F9B7A}"/>
    </ac:deMkLst>
    <p188:txBody>
      <a:bodyPr/>
      <a:lstStyle/>
      <a:p>
        <a:r>
          <a:rPr lang="en-US"/>
          <a:t>Were these specifically excluded?</a:t>
        </a:r>
      </a:p>
    </p188:txBody>
  </p188:cm>
  <p188:cm id="{AB0EA0FF-FE28-435F-93D1-F5891E90C324}" authorId="{52482C88-CEF7-5149-6DC1-AE522D6B4DED}" created="2024-04-25T20:52:41.140">
    <ac:txMkLst xmlns:ac="http://schemas.microsoft.com/office/drawing/2013/main/command">
      <pc:docMk xmlns:pc="http://schemas.microsoft.com/office/powerpoint/2013/main/command"/>
      <pc:sldMk xmlns:pc="http://schemas.microsoft.com/office/powerpoint/2013/main/command" cId="1732947743" sldId="325"/>
      <ac:spMk id="9" creationId="{EFFEE2C8-8710-21E0-7662-C9DE071F9B7A}"/>
      <ac:txMk cp="77" len="113">
        <ac:context len="494" hash="614857768"/>
      </ac:txMk>
    </ac:txMkLst>
    <p188:pos x="7519849" y="887096"/>
    <p188:replyLst>
      <p188:reply id="{FF7BA995-D36D-4EE7-8225-272CDBF2A2DF}" authorId="{AE1D7855-0E61-876B-DAB6-70AFDA093316}" created="2024-04-30T20:05:12.970">
        <p188:txBody>
          <a:bodyPr/>
          <a:lstStyle/>
          <a:p>
            <a:r>
              <a:rPr lang="en-US"/>
              <a:t>added to speaker notes</a:t>
            </a:r>
          </a:p>
        </p188:txBody>
      </p188:reply>
      <p188:reply id="{5BB0BDAB-0562-4CA7-BF88-54E0F3C976AD}" authorId="{8C8AE995-DEA3-E195-9086-49443E8031CD}" created="2024-05-03T15:41:48.795">
        <p188:txBody>
          <a:bodyPr/>
          <a:lstStyle/>
          <a:p>
            <a:r>
              <a:rPr lang="en-US"/>
              <a:t>i also added to the third bullet point that not speaking to people who hadn't used the line may have also biased our results toward more positive experiences</a:t>
            </a:r>
          </a:p>
        </p188:txBody>
      </p188:reply>
    </p188:replyLst>
    <p188:txBody>
      <a:bodyPr/>
      <a:lstStyle/>
      <a:p>
        <a:r>
          <a:rPr lang="en-US"/>
          <a:t>Why? Can you explain how the recruitment methods did that?</a:t>
        </a:r>
      </a:p>
    </p188:txBody>
  </p188:cm>
</p188:cmLst>
</file>

<file path=ppt/comments/modernComment_147_E6AF2D5C.xml><?xml version="1.0" encoding="utf-8"?>
<p188:cmLst xmlns:a="http://schemas.openxmlformats.org/drawingml/2006/main" xmlns:r="http://schemas.openxmlformats.org/officeDocument/2006/relationships" xmlns:p188="http://schemas.microsoft.com/office/powerpoint/2018/8/main">
  <p188:cm id="{280DF99E-1D2D-4E82-8866-151197084A6F}" authorId="{E63B7E36-B110-6483-34CA-260A5D4923E4}" created="2024-04-25T16:32:29.464">
    <ac:deMkLst xmlns:ac="http://schemas.microsoft.com/office/drawing/2013/main/command">
      <pc:docMk xmlns:pc="http://schemas.microsoft.com/office/powerpoint/2013/main/command"/>
      <pc:sldMk xmlns:pc="http://schemas.microsoft.com/office/powerpoint/2013/main/command" cId="3870240092" sldId="327"/>
      <ac:spMk id="3" creationId="{E97E6D1E-1D43-C405-2E1F-BBBC0D5EB225}"/>
    </ac:deMkLst>
    <p188:replyLst>
      <p188:reply id="{1CB77C70-9452-4190-8451-DE100D0A3F4D}" authorId="{AE1D7855-0E61-876B-DAB6-70AFDA093316}" created="2024-04-30T20:05:35.377">
        <p188:txBody>
          <a:bodyPr/>
          <a:lstStyle/>
          <a:p>
            <a:r>
              <a:rPr lang="en-US"/>
              <a:t>added to speaker notes</a:t>
            </a:r>
          </a:p>
        </p188:txBody>
      </p188:reply>
      <p188:reply id="{E65EB237-C440-4EF7-8962-B58D09209458}" authorId="{9EC9CC77-4176-AE59-0B29-3E6E695FC9A1}" created="2024-05-01T19:12:38.558">
        <p188:txBody>
          <a:bodyPr/>
          <a:lstStyle/>
          <a:p>
            <a:r>
              <a:rPr lang="en-US"/>
              <a:t>I would add to the slide in this case, so we are not only adding their comments to the notes sections. Perhaps: "DHS's ability to promote the service system-wide was limited in the early phases, when it was targeted to specific shelters." or something like that.</a:t>
            </a:r>
          </a:p>
        </p188:txBody>
      </p188:reply>
      <p188:reply id="{13EE3AFC-851B-4BA5-A895-DD964E6A67C7}" authorId="{8C8AE995-DEA3-E195-9086-49443E8031CD}" created="2024-05-03T15:42:36.890">
        <p188:txBody>
          <a:bodyPr/>
          <a:lstStyle/>
          <a:p>
            <a:r>
              <a:rPr lang="en-US"/>
              <a:t>[@Gandhi, Shaili] i agree with Giselle about adding it to the slide</a:t>
            </a:r>
          </a:p>
        </p188:txBody>
      </p188:reply>
    </p188:replyLst>
    <p188:txBody>
      <a:bodyPr/>
      <a:lstStyle/>
      <a:p>
        <a:r>
          <a:rPr lang="en-US"/>
          <a:t>Consider adding:
Limitations on DHS's ability to promote the service system wide, since it was only available in select shelters likely limited awareness</a:t>
        </a:r>
      </a:p>
    </p188:txBody>
  </p188:cm>
</p188:cmLst>
</file>

<file path=ppt/comments/modernComment_148_A8FE1BDA.xml><?xml version="1.0" encoding="utf-8"?>
<p188:cmLst xmlns:a="http://schemas.openxmlformats.org/drawingml/2006/main" xmlns:r="http://schemas.openxmlformats.org/officeDocument/2006/relationships" xmlns:p188="http://schemas.microsoft.com/office/powerpoint/2018/8/main">
  <p188:cm id="{20F67F39-3E3A-4972-91ED-E1155370411F}" authorId="{52482C88-CEF7-5149-6DC1-AE522D6B4DED}" created="2024-04-25T20:58:58.006">
    <pc:sldMkLst xmlns:pc="http://schemas.microsoft.com/office/powerpoint/2013/main/command">
      <pc:docMk/>
      <pc:sldMk cId="2835225562" sldId="328"/>
    </pc:sldMkLst>
    <p188:replyLst>
      <p188:reply id="{440FBE36-8A64-422A-A71B-7E67DA363A54}" authorId="{AE1D7855-0E61-876B-DAB6-70AFDA093316}" created="2024-04-30T20:06:04.003">
        <p188:txBody>
          <a:bodyPr/>
          <a:lstStyle/>
          <a:p>
            <a:r>
              <a:rPr lang="en-US"/>
              <a:t>[@Amy] [@Giselle] thoughts?</a:t>
            </a:r>
          </a:p>
        </p188:txBody>
      </p188:reply>
      <p188:reply id="{B2F81E1D-CD22-4ECC-A05F-DBC7C66165F2}" authorId="{9EC9CC77-4176-AE59-0B29-3E6E695FC9A1}" created="2024-05-01T19:13:38.577">
        <p188:txBody>
          <a:bodyPr/>
          <a:lstStyle/>
          <a:p>
            <a:r>
              <a:rPr lang="en-US"/>
              <a:t>Agree, and this gets to Kelly's point where we can mention this was one part of a larger evaluation, that will include a quantitative analysis of health-related metrics.</a:t>
            </a:r>
          </a:p>
        </p188:txBody>
      </p188:reply>
      <p188:reply id="{4DD0C3A3-99F7-4417-8CB4-E0BC553CBB5D}" authorId="{AE1D7855-0E61-876B-DAB6-70AFDA093316}" created="2024-05-01T21:25:18.796">
        <p188:txBody>
          <a:bodyPr/>
          <a:lstStyle/>
          <a:p>
            <a:r>
              <a:rPr lang="en-US"/>
              <a:t>I addressed kelly's point in slide 10, should I mention again?</a:t>
            </a:r>
          </a:p>
        </p188:txBody>
      </p188:reply>
      <p188:reply id="{9A7262C7-C34F-4690-B7F1-41CA1657F90D}" authorId="{8C8AE995-DEA3-E195-9086-49443E8031CD}" created="2024-05-03T15:44:15.033">
        <p188:txBody>
          <a:bodyPr/>
          <a:lstStyle/>
          <a:p>
            <a:r>
              <a:rPr lang="en-US"/>
              <a:t>[@Gandhi, Shaili] yes as a wrap up, good idea to add again here. I also think per Fabienne's note, you could reiterate that overall staff and clients found the service useful</a:t>
            </a:r>
          </a:p>
        </p188:txBody>
      </p188:reply>
    </p188:replyLst>
    <p188:txBody>
      <a:bodyPr/>
      <a:lstStyle/>
      <a:p>
        <a:r>
          <a:rPr lang="en-US"/>
          <a:t>Consider adding a conclusion to that effect:
- staff and clients found it useful
- quantitative analysis needed
Or something to that effect</a:t>
        </a:r>
      </a:p>
    </p188:txBody>
  </p188:cm>
  <p188:cm id="{2F90B95F-5E02-4E05-8D5B-AA2EFC03FD3C}" authorId="{52482C88-CEF7-5149-6DC1-AE522D6B4DED}" created="2024-04-25T20:59:17.098">
    <pc:sldMkLst xmlns:pc="http://schemas.microsoft.com/office/powerpoint/2013/main/command">
      <pc:docMk/>
      <pc:sldMk cId="2835225562" sldId="328"/>
    </pc:sldMkLst>
    <p188:replyLst>
      <p188:reply id="{F89D6FD3-BA4D-4237-92ED-92172AF1EC2F}" authorId="{AE1D7855-0E61-876B-DAB6-70AFDA093316}" created="2024-04-30T20:06:20.769">
        <p188:txBody>
          <a:bodyPr/>
          <a:lstStyle/>
          <a:p>
            <a:r>
              <a:rPr lang="en-US"/>
              <a:t>[@Amy] [@Giselle] thoughts?</a:t>
            </a:r>
          </a:p>
        </p188:txBody>
      </p188:reply>
      <p188:reply id="{EAB47A4E-D619-4F99-BC38-385AF93BC7D9}" authorId="{9EC9CC77-4176-AE59-0B29-3E6E695FC9A1}" created="2024-05-01T19:15:44.820">
        <p188:txBody>
          <a:bodyPr/>
          <a:lstStyle/>
          <a:p>
            <a:r>
              <a:rPr lang="en-US"/>
              <a:t>I guess that is a good point. We could frame some of these as recommendations, instead of just lessons learned? [@Freeman, Amy] thoughts?</a:t>
            </a:r>
          </a:p>
        </p188:txBody>
      </p188:reply>
      <p188:reply id="{44D834F5-AA58-4264-94E5-B67B98005599}" authorId="{8C8AE995-DEA3-E195-9086-49443E8031CD}" created="2024-05-03T15:45:50.411">
        <p188:txBody>
          <a:bodyPr/>
          <a:lstStyle/>
          <a:p>
            <a:r>
              <a:rPr lang="en-US"/>
              <a:t>yes agree - slide 30 could be key take aways and 31 recommendations? In that case reword slide 29 as well</a:t>
            </a:r>
          </a:p>
        </p188:txBody>
      </p188:reply>
    </p188:replyLst>
    <p188:txBody>
      <a:bodyPr/>
      <a:lstStyle/>
      <a:p>
        <a:r>
          <a:rPr lang="en-US"/>
          <a:t>Consider recommendations?</a:t>
        </a:r>
      </a:p>
    </p188:txBody>
  </p188:cm>
</p188:cmLst>
</file>

<file path=ppt/comments/modernComment_14C_8F21247C.xml><?xml version="1.0" encoding="utf-8"?>
<p188:cmLst xmlns:a="http://schemas.openxmlformats.org/drawingml/2006/main" xmlns:r="http://schemas.openxmlformats.org/officeDocument/2006/relationships" xmlns:p188="http://schemas.microsoft.com/office/powerpoint/2018/8/main">
  <p188:cm id="{FA17A77B-CA66-4505-AEC3-83B1ACFE1DA5}" authorId="{52482C88-CEF7-5149-6DC1-AE522D6B4DED}" created="2024-04-25T20:31:55.141">
    <ac:deMkLst xmlns:ac="http://schemas.microsoft.com/office/drawing/2013/main/command">
      <pc:docMk xmlns:pc="http://schemas.microsoft.com/office/powerpoint/2013/main/command"/>
      <pc:sldMk xmlns:pc="http://schemas.microsoft.com/office/powerpoint/2013/main/command" cId="2401313916" sldId="332"/>
      <ac:spMk id="3" creationId="{00000000-0000-0000-0000-000000000000}"/>
    </ac:deMkLst>
    <p188:replyLst>
      <p188:reply id="{CB34881C-CA15-483F-88CA-1F99B7713641}" authorId="{AE1D7855-0E61-876B-DAB6-70AFDA093316}" created="2024-04-30T19:57:21.151">
        <p188:txBody>
          <a:bodyPr/>
          <a:lstStyle/>
          <a:p>
            <a:r>
              <a:rPr lang="en-US"/>
              <a:t>added to notes</a:t>
            </a:r>
          </a:p>
        </p188:txBody>
      </p188:reply>
    </p188:replyLst>
    <p188:txBody>
      <a:bodyPr/>
      <a:lstStyle/>
      <a:p>
        <a:r>
          <a:rPr lang="en-US"/>
          <a:t>Provide a time, for ex, as of April 2024</a:t>
        </a:r>
      </a:p>
    </p188:txBody>
  </p188:cm>
  <p188:cm id="{C6A83721-E043-4F82-A038-6FB46441ADC9}" authorId="{52482C88-CEF7-5149-6DC1-AE522D6B4DED}" status="resolved" created="2024-04-25T20:35:19.557" complete="100000">
    <ac:txMkLst xmlns:ac="http://schemas.microsoft.com/office/drawing/2013/main/command">
      <pc:docMk xmlns:pc="http://schemas.microsoft.com/office/powerpoint/2013/main/command"/>
      <pc:sldMk xmlns:pc="http://schemas.microsoft.com/office/powerpoint/2013/main/command" cId="2401313916" sldId="332"/>
      <ac:spMk id="3" creationId="{00000000-0000-0000-0000-000000000000}"/>
      <ac:txMk cp="71" len="33">
        <ac:context len="106" hash="1171699868"/>
      </ac:txMk>
    </ac:txMkLst>
    <p188:pos x="3845194" y="1052366"/>
    <p188:replyLst>
      <p188:reply id="{B23D51BF-D3F8-4F14-99C1-CFBBCC19F24E}" authorId="{AE1D7855-0E61-876B-DAB6-70AFDA093316}" created="2024-04-30T19:57:26.136">
        <p188:txBody>
          <a:bodyPr/>
          <a:lstStyle/>
          <a:p>
            <a:r>
              <a:rPr lang="en-US"/>
              <a:t>added to notes</a:t>
            </a:r>
          </a:p>
        </p188:txBody>
      </p188:reply>
      <p188:reply id="{D80FFC8C-1A23-4171-84A4-AFE30980CC52}" authorId="{9EC9CC77-4176-AE59-0B29-3E6E695FC9A1}" created="2024-05-01T19:05:31.937">
        <p188:txBody>
          <a:bodyPr/>
          <a:lstStyle/>
          <a:p>
            <a:r>
              <a:rPr lang="en-US"/>
              <a:t>[@Gandhi, Shaili]  - I actually think we should put the 2022 shelter census numbers up here and mention the current ones verbally, given that the 2022 numbers align more with the ramping up of the line and closer to the period that we studied.</a:t>
            </a:r>
          </a:p>
        </p188:txBody>
      </p188:reply>
    </p188:replyLst>
    <p188:txBody>
      <a:bodyPr/>
      <a:lstStyle/>
      <a:p>
        <a:r>
          <a:rPr lang="en-US"/>
          <a:t>Provide context:
- DHS had a little over 300 shelters and ~ 46,000 clients nightly in spring of 2022
- since the migrant influx, DHS had to open a large number of shelters 
- the current number of clients and shelters reflect the migrant crisis, at least in large part</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png"/><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EDB4D-7C38-4B04-A681-FCE3794E7224}" type="doc">
      <dgm:prSet loTypeId="urn:microsoft.com/office/officeart/2005/8/layout/vList3" loCatId="list" qsTypeId="urn:microsoft.com/office/officeart/2005/8/quickstyle/simple1" qsCatId="simple" csTypeId="urn:microsoft.com/office/officeart/2005/8/colors/accent1_2" csCatId="accent1" phldr="1"/>
      <dgm:spPr/>
    </dgm:pt>
    <dgm:pt modelId="{2EDF3C3D-DDF8-476F-A405-4535A5B37029}">
      <dgm:prSet phldrT="[Text]" custT="1"/>
      <dgm:spPr>
        <a:solidFill>
          <a:schemeClr val="accent1">
            <a:lumMod val="75000"/>
          </a:schemeClr>
        </a:solidFill>
      </dgm:spPr>
      <dgm:t>
        <a:bodyPr/>
        <a:lstStyle/>
        <a:p>
          <a:pPr algn="l"/>
          <a:r>
            <a:rPr lang="en-US" sz="1600" dirty="0"/>
            <a:t>Conducting </a:t>
          </a:r>
          <a:r>
            <a:rPr lang="en-US" sz="1600" b="1" dirty="0"/>
            <a:t>research</a:t>
          </a:r>
          <a:r>
            <a:rPr lang="en-US" sz="1600" dirty="0"/>
            <a:t> </a:t>
          </a:r>
          <a:r>
            <a:rPr lang="en-US" sz="1600" b="0" i="0" dirty="0"/>
            <a:t>to build the evidence base for initiatives, programs, and policies at the intersection of health and housing</a:t>
          </a:r>
          <a:endParaRPr lang="en-US" sz="1600" dirty="0"/>
        </a:p>
      </dgm:t>
    </dgm:pt>
    <dgm:pt modelId="{1E4A4726-2C1A-4360-A7AB-4872D58BA763}" type="parTrans" cxnId="{BE9146A6-F145-4DCE-9673-EA17BE27DC24}">
      <dgm:prSet/>
      <dgm:spPr/>
      <dgm:t>
        <a:bodyPr/>
        <a:lstStyle/>
        <a:p>
          <a:endParaRPr lang="en-US"/>
        </a:p>
      </dgm:t>
    </dgm:pt>
    <dgm:pt modelId="{6BCEA9DF-E5D0-4968-9B2A-DA5C99984C7C}" type="sibTrans" cxnId="{BE9146A6-F145-4DCE-9673-EA17BE27DC24}">
      <dgm:prSet/>
      <dgm:spPr/>
      <dgm:t>
        <a:bodyPr/>
        <a:lstStyle/>
        <a:p>
          <a:endParaRPr lang="en-US"/>
        </a:p>
      </dgm:t>
    </dgm:pt>
    <dgm:pt modelId="{A1567DB5-4F5E-4B86-879B-40BA67DD5B26}">
      <dgm:prSet phldrT="[Text]" custT="1"/>
      <dgm:spPr>
        <a:solidFill>
          <a:schemeClr val="accent1">
            <a:lumMod val="75000"/>
          </a:schemeClr>
        </a:solidFill>
      </dgm:spPr>
      <dgm:t>
        <a:bodyPr/>
        <a:lstStyle/>
        <a:p>
          <a:pPr algn="l"/>
          <a:r>
            <a:rPr lang="en-US" sz="1600" b="0" i="0"/>
            <a:t>Informing </a:t>
          </a:r>
          <a:r>
            <a:rPr lang="en-US" sz="1600" b="1" i="0"/>
            <a:t>policy</a:t>
          </a:r>
          <a:r>
            <a:rPr lang="en-US" sz="1600" b="0" i="0"/>
            <a:t> and programs related to health and housing through evidence-based advising and research dissemination</a:t>
          </a:r>
          <a:endParaRPr lang="en-US" sz="1600"/>
        </a:p>
      </dgm:t>
    </dgm:pt>
    <dgm:pt modelId="{A15D0339-BB2E-4D94-A2E7-BB22EC68CE94}" type="parTrans" cxnId="{285B6523-C929-40FB-B02D-09FB96A98ABC}">
      <dgm:prSet/>
      <dgm:spPr/>
      <dgm:t>
        <a:bodyPr/>
        <a:lstStyle/>
        <a:p>
          <a:endParaRPr lang="en-US"/>
        </a:p>
      </dgm:t>
    </dgm:pt>
    <dgm:pt modelId="{3614AC6B-F07E-4C8E-832C-C6366A61A18C}" type="sibTrans" cxnId="{285B6523-C929-40FB-B02D-09FB96A98ABC}">
      <dgm:prSet/>
      <dgm:spPr/>
      <dgm:t>
        <a:bodyPr/>
        <a:lstStyle/>
        <a:p>
          <a:endParaRPr lang="en-US"/>
        </a:p>
      </dgm:t>
    </dgm:pt>
    <dgm:pt modelId="{DA87D7BA-E897-45A1-BB3A-8C75BF5AB330}">
      <dgm:prSet phldrT="[Text]" custT="1"/>
      <dgm:spPr>
        <a:solidFill>
          <a:schemeClr val="accent1">
            <a:lumMod val="75000"/>
          </a:schemeClr>
        </a:solidFill>
      </dgm:spPr>
      <dgm:t>
        <a:bodyPr/>
        <a:lstStyle/>
        <a:p>
          <a:pPr algn="l"/>
          <a:r>
            <a:rPr lang="en-US" sz="1600" b="0" i="0"/>
            <a:t>Providing </a:t>
          </a:r>
          <a:r>
            <a:rPr lang="en-US" sz="1600" b="1" i="0"/>
            <a:t>education</a:t>
          </a:r>
          <a:r>
            <a:rPr lang="en-US" sz="1600" b="0" i="0"/>
            <a:t> to expand the reach of practice-relevant evidence on health and housing</a:t>
          </a:r>
          <a:endParaRPr lang="en-US" sz="1600"/>
        </a:p>
      </dgm:t>
    </dgm:pt>
    <dgm:pt modelId="{858DC376-A2D5-4C5D-BE92-F2EAD9C836BA}" type="parTrans" cxnId="{25B55E5C-CE74-444C-9C9E-3C245C87737E}">
      <dgm:prSet/>
      <dgm:spPr/>
      <dgm:t>
        <a:bodyPr/>
        <a:lstStyle/>
        <a:p>
          <a:endParaRPr lang="en-US"/>
        </a:p>
      </dgm:t>
    </dgm:pt>
    <dgm:pt modelId="{64AFCD92-A2C0-47FD-A16D-AD6C4E517C14}" type="sibTrans" cxnId="{25B55E5C-CE74-444C-9C9E-3C245C87737E}">
      <dgm:prSet/>
      <dgm:spPr/>
      <dgm:t>
        <a:bodyPr/>
        <a:lstStyle/>
        <a:p>
          <a:endParaRPr lang="en-US"/>
        </a:p>
      </dgm:t>
    </dgm:pt>
    <dgm:pt modelId="{B19149DE-03A5-4069-9E82-67F4754A9655}" type="pres">
      <dgm:prSet presAssocID="{200EDB4D-7C38-4B04-A681-FCE3794E7224}" presName="linearFlow" presStyleCnt="0">
        <dgm:presLayoutVars>
          <dgm:dir/>
          <dgm:resizeHandles val="exact"/>
        </dgm:presLayoutVars>
      </dgm:prSet>
      <dgm:spPr/>
    </dgm:pt>
    <dgm:pt modelId="{1B7083E8-BA09-4EBD-8F40-6D121FD7148D}" type="pres">
      <dgm:prSet presAssocID="{2EDF3C3D-DDF8-476F-A405-4535A5B37029}" presName="composite" presStyleCnt="0"/>
      <dgm:spPr/>
    </dgm:pt>
    <dgm:pt modelId="{6634A9B5-2D43-48E4-BB27-9621A335033E}" type="pres">
      <dgm:prSet presAssocID="{2EDF3C3D-DDF8-476F-A405-4535A5B37029}" presName="imgShp" presStyleLbl="fgImgPlace1" presStyleIdx="0" presStyleCnt="3" custScaleX="43390" custScaleY="51135" custLinFactNeighborX="-54310" custLinFactNeighborY="3680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7CC6319B-E3F1-4E16-841B-39D3DFDF2096}" type="pres">
      <dgm:prSet presAssocID="{2EDF3C3D-DDF8-476F-A405-4535A5B37029}" presName="txShp" presStyleLbl="node1" presStyleIdx="0" presStyleCnt="3" custScaleX="131794" custScaleY="60087" custLinFactNeighborX="6726" custLinFactNeighborY="37171">
        <dgm:presLayoutVars>
          <dgm:bulletEnabled val="1"/>
        </dgm:presLayoutVars>
      </dgm:prSet>
      <dgm:spPr/>
      <dgm:t>
        <a:bodyPr/>
        <a:lstStyle/>
        <a:p>
          <a:endParaRPr lang="en-US"/>
        </a:p>
      </dgm:t>
    </dgm:pt>
    <dgm:pt modelId="{55DD246C-BD35-4290-9ECA-4B8EEDE19420}" type="pres">
      <dgm:prSet presAssocID="{6BCEA9DF-E5D0-4968-9B2A-DA5C99984C7C}" presName="spacing" presStyleCnt="0"/>
      <dgm:spPr/>
    </dgm:pt>
    <dgm:pt modelId="{CC914F32-1DAC-4562-9526-F77D9B855B97}" type="pres">
      <dgm:prSet presAssocID="{A1567DB5-4F5E-4B86-879B-40BA67DD5B26}" presName="composite" presStyleCnt="0"/>
      <dgm:spPr/>
    </dgm:pt>
    <dgm:pt modelId="{A003151B-83D6-48E6-8909-E05EB8E0ECA4}" type="pres">
      <dgm:prSet presAssocID="{A1567DB5-4F5E-4B86-879B-40BA67DD5B26}" presName="imgShp" presStyleLbl="fgImgPlace1" presStyleIdx="1" presStyleCnt="3" custScaleX="48827" custScaleY="48098" custLinFactNeighborX="-54452" custLinFactNeighborY="19077"/>
      <dgm:spPr>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pt>
    <dgm:pt modelId="{2829B45D-30DB-45A1-A3F7-B9AA8E27DA6E}" type="pres">
      <dgm:prSet presAssocID="{A1567DB5-4F5E-4B86-879B-40BA67DD5B26}" presName="txShp" presStyleLbl="node1" presStyleIdx="1" presStyleCnt="3" custScaleX="131647" custScaleY="63675" custLinFactNeighborX="6872" custLinFactNeighborY="19077">
        <dgm:presLayoutVars>
          <dgm:bulletEnabled val="1"/>
        </dgm:presLayoutVars>
      </dgm:prSet>
      <dgm:spPr/>
      <dgm:t>
        <a:bodyPr/>
        <a:lstStyle/>
        <a:p>
          <a:endParaRPr lang="en-US"/>
        </a:p>
      </dgm:t>
    </dgm:pt>
    <dgm:pt modelId="{BF9085D1-CC6F-40DB-96FC-DBE3949FE5FA}" type="pres">
      <dgm:prSet presAssocID="{3614AC6B-F07E-4C8E-832C-C6366A61A18C}" presName="spacing" presStyleCnt="0"/>
      <dgm:spPr/>
    </dgm:pt>
    <dgm:pt modelId="{FE99089C-0001-4771-9B21-42108EE31C23}" type="pres">
      <dgm:prSet presAssocID="{DA87D7BA-E897-45A1-BB3A-8C75BF5AB330}" presName="composite" presStyleCnt="0"/>
      <dgm:spPr/>
    </dgm:pt>
    <dgm:pt modelId="{E29E8B72-4F19-4EAC-8835-FA900721EBC6}" type="pres">
      <dgm:prSet presAssocID="{DA87D7BA-E897-45A1-BB3A-8C75BF5AB330}" presName="imgShp" presStyleLbl="fgImgPlace1" presStyleIdx="2" presStyleCnt="3" custScaleX="53337" custScaleY="50009" custLinFactNeighborX="-54731" custLinFactNeighborY="-80"/>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a:noFill/>
        </a:ln>
      </dgm:spPr>
    </dgm:pt>
    <dgm:pt modelId="{D2DA7F29-0DCD-44B6-A285-ECCCF1C9821A}" type="pres">
      <dgm:prSet presAssocID="{DA87D7BA-E897-45A1-BB3A-8C75BF5AB330}" presName="txShp" presStyleLbl="node1" presStyleIdx="2" presStyleCnt="3" custScaleX="131836" custScaleY="60870" custLinFactNeighborX="6778" custLinFactNeighborY="128">
        <dgm:presLayoutVars>
          <dgm:bulletEnabled val="1"/>
        </dgm:presLayoutVars>
      </dgm:prSet>
      <dgm:spPr/>
      <dgm:t>
        <a:bodyPr/>
        <a:lstStyle/>
        <a:p>
          <a:endParaRPr lang="en-US"/>
        </a:p>
      </dgm:t>
    </dgm:pt>
  </dgm:ptLst>
  <dgm:cxnLst>
    <dgm:cxn modelId="{8916C84B-5CF2-40A4-839D-2BAE6FD281A7}" type="presOf" srcId="{A1567DB5-4F5E-4B86-879B-40BA67DD5B26}" destId="{2829B45D-30DB-45A1-A3F7-B9AA8E27DA6E}" srcOrd="0" destOrd="0" presId="urn:microsoft.com/office/officeart/2005/8/layout/vList3"/>
    <dgm:cxn modelId="{E1B3B878-4C9A-4C94-A57A-E5B0DCC440AC}" type="presOf" srcId="{2EDF3C3D-DDF8-476F-A405-4535A5B37029}" destId="{7CC6319B-E3F1-4E16-841B-39D3DFDF2096}" srcOrd="0" destOrd="0" presId="urn:microsoft.com/office/officeart/2005/8/layout/vList3"/>
    <dgm:cxn modelId="{285B6523-C929-40FB-B02D-09FB96A98ABC}" srcId="{200EDB4D-7C38-4B04-A681-FCE3794E7224}" destId="{A1567DB5-4F5E-4B86-879B-40BA67DD5B26}" srcOrd="1" destOrd="0" parTransId="{A15D0339-BB2E-4D94-A2E7-BB22EC68CE94}" sibTransId="{3614AC6B-F07E-4C8E-832C-C6366A61A18C}"/>
    <dgm:cxn modelId="{2030EBFC-F937-4949-8EF5-F09A3DF9F302}" type="presOf" srcId="{200EDB4D-7C38-4B04-A681-FCE3794E7224}" destId="{B19149DE-03A5-4069-9E82-67F4754A9655}" srcOrd="0" destOrd="0" presId="urn:microsoft.com/office/officeart/2005/8/layout/vList3"/>
    <dgm:cxn modelId="{25B55E5C-CE74-444C-9C9E-3C245C87737E}" srcId="{200EDB4D-7C38-4B04-A681-FCE3794E7224}" destId="{DA87D7BA-E897-45A1-BB3A-8C75BF5AB330}" srcOrd="2" destOrd="0" parTransId="{858DC376-A2D5-4C5D-BE92-F2EAD9C836BA}" sibTransId="{64AFCD92-A2C0-47FD-A16D-AD6C4E517C14}"/>
    <dgm:cxn modelId="{BE9146A6-F145-4DCE-9673-EA17BE27DC24}" srcId="{200EDB4D-7C38-4B04-A681-FCE3794E7224}" destId="{2EDF3C3D-DDF8-476F-A405-4535A5B37029}" srcOrd="0" destOrd="0" parTransId="{1E4A4726-2C1A-4360-A7AB-4872D58BA763}" sibTransId="{6BCEA9DF-E5D0-4968-9B2A-DA5C99984C7C}"/>
    <dgm:cxn modelId="{0886D5A4-1A27-491A-BD8B-B5B7D09C4894}" type="presOf" srcId="{DA87D7BA-E897-45A1-BB3A-8C75BF5AB330}" destId="{D2DA7F29-0DCD-44B6-A285-ECCCF1C9821A}" srcOrd="0" destOrd="0" presId="urn:microsoft.com/office/officeart/2005/8/layout/vList3"/>
    <dgm:cxn modelId="{94A2D670-33A0-47DD-AF49-7D33776681F6}" type="presParOf" srcId="{B19149DE-03A5-4069-9E82-67F4754A9655}" destId="{1B7083E8-BA09-4EBD-8F40-6D121FD7148D}" srcOrd="0" destOrd="0" presId="urn:microsoft.com/office/officeart/2005/8/layout/vList3"/>
    <dgm:cxn modelId="{34ED2FD8-076B-4B0E-9D98-6E12955D0573}" type="presParOf" srcId="{1B7083E8-BA09-4EBD-8F40-6D121FD7148D}" destId="{6634A9B5-2D43-48E4-BB27-9621A335033E}" srcOrd="0" destOrd="0" presId="urn:microsoft.com/office/officeart/2005/8/layout/vList3"/>
    <dgm:cxn modelId="{364095B2-A90B-45A5-9626-14E8DAA974E0}" type="presParOf" srcId="{1B7083E8-BA09-4EBD-8F40-6D121FD7148D}" destId="{7CC6319B-E3F1-4E16-841B-39D3DFDF2096}" srcOrd="1" destOrd="0" presId="urn:microsoft.com/office/officeart/2005/8/layout/vList3"/>
    <dgm:cxn modelId="{21D18E3E-B092-483C-ADF1-C24111666078}" type="presParOf" srcId="{B19149DE-03A5-4069-9E82-67F4754A9655}" destId="{55DD246C-BD35-4290-9ECA-4B8EEDE19420}" srcOrd="1" destOrd="0" presId="urn:microsoft.com/office/officeart/2005/8/layout/vList3"/>
    <dgm:cxn modelId="{4D8B7932-8375-4206-BD8A-C1DD51047736}" type="presParOf" srcId="{B19149DE-03A5-4069-9E82-67F4754A9655}" destId="{CC914F32-1DAC-4562-9526-F77D9B855B97}" srcOrd="2" destOrd="0" presId="urn:microsoft.com/office/officeart/2005/8/layout/vList3"/>
    <dgm:cxn modelId="{AC625455-D497-4F22-9C5A-F0147A17E0FD}" type="presParOf" srcId="{CC914F32-1DAC-4562-9526-F77D9B855B97}" destId="{A003151B-83D6-48E6-8909-E05EB8E0ECA4}" srcOrd="0" destOrd="0" presId="urn:microsoft.com/office/officeart/2005/8/layout/vList3"/>
    <dgm:cxn modelId="{482EE980-9025-40CC-B701-B8233A458D51}" type="presParOf" srcId="{CC914F32-1DAC-4562-9526-F77D9B855B97}" destId="{2829B45D-30DB-45A1-A3F7-B9AA8E27DA6E}" srcOrd="1" destOrd="0" presId="urn:microsoft.com/office/officeart/2005/8/layout/vList3"/>
    <dgm:cxn modelId="{905AB284-340F-4D6D-A548-CAC45F64282D}" type="presParOf" srcId="{B19149DE-03A5-4069-9E82-67F4754A9655}" destId="{BF9085D1-CC6F-40DB-96FC-DBE3949FE5FA}" srcOrd="3" destOrd="0" presId="urn:microsoft.com/office/officeart/2005/8/layout/vList3"/>
    <dgm:cxn modelId="{1118C44C-243C-4BFE-A7FE-2D8720B046C4}" type="presParOf" srcId="{B19149DE-03A5-4069-9E82-67F4754A9655}" destId="{FE99089C-0001-4771-9B21-42108EE31C23}" srcOrd="4" destOrd="0" presId="urn:microsoft.com/office/officeart/2005/8/layout/vList3"/>
    <dgm:cxn modelId="{31071221-F358-497B-8F01-ACA1246880E3}" type="presParOf" srcId="{FE99089C-0001-4771-9B21-42108EE31C23}" destId="{E29E8B72-4F19-4EAC-8835-FA900721EBC6}" srcOrd="0" destOrd="0" presId="urn:microsoft.com/office/officeart/2005/8/layout/vList3"/>
    <dgm:cxn modelId="{8B291F74-4BD8-4892-B340-FE32F6A075C1}" type="presParOf" srcId="{FE99089C-0001-4771-9B21-42108EE31C23}" destId="{D2DA7F29-0DCD-44B6-A285-ECCCF1C9821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4DA5CB-5456-4251-AE81-29C4B6F13127}" type="doc">
      <dgm:prSet loTypeId="urn:microsoft.com/office/officeart/2005/8/layout/vList3" loCatId="list" qsTypeId="urn:microsoft.com/office/officeart/2005/8/quickstyle/simple1" qsCatId="simple" csTypeId="urn:microsoft.com/office/officeart/2005/8/colors/accent1_2" csCatId="accent1" phldr="1"/>
      <dgm:spPr/>
    </dgm:pt>
    <dgm:pt modelId="{D7D912B6-A08D-4748-AC7F-6998399CBE0D}">
      <dgm:prSet phldrT="[Text]" custT="1"/>
      <dgm:spPr>
        <a:solidFill>
          <a:schemeClr val="tx2"/>
        </a:solidFill>
      </dgm:spPr>
      <dgm:t>
        <a:bodyPr/>
        <a:lstStyle/>
        <a:p>
          <a:pPr algn="l" rtl="0"/>
          <a:r>
            <a:rPr lang="en-US" sz="2000">
              <a:solidFill>
                <a:schemeClr val="bg1"/>
              </a:solidFill>
            </a:rPr>
            <a:t>Have high prevalence of</a:t>
          </a:r>
          <a:r>
            <a:rPr lang="en-US" sz="2000">
              <a:solidFill>
                <a:schemeClr val="bg1"/>
              </a:solidFill>
              <a:latin typeface="Arial"/>
            </a:rPr>
            <a:t> chronic</a:t>
          </a:r>
          <a:r>
            <a:rPr lang="en-US" sz="2000">
              <a:solidFill>
                <a:schemeClr val="bg1"/>
              </a:solidFill>
            </a:rPr>
            <a:t> health conditions</a:t>
          </a:r>
        </a:p>
      </dgm:t>
    </dgm:pt>
    <dgm:pt modelId="{427003C8-1761-4560-ABA1-E222C5CED87B}" type="parTrans" cxnId="{A2B95C83-DEF9-48C9-9B39-03B24B40EFE4}">
      <dgm:prSet/>
      <dgm:spPr/>
      <dgm:t>
        <a:bodyPr/>
        <a:lstStyle/>
        <a:p>
          <a:endParaRPr lang="en-US"/>
        </a:p>
      </dgm:t>
    </dgm:pt>
    <dgm:pt modelId="{600022D8-DFB7-43A9-A0B3-21E49060CC4B}" type="sibTrans" cxnId="{A2B95C83-DEF9-48C9-9B39-03B24B40EFE4}">
      <dgm:prSet/>
      <dgm:spPr/>
      <dgm:t>
        <a:bodyPr/>
        <a:lstStyle/>
        <a:p>
          <a:endParaRPr lang="en-US"/>
        </a:p>
      </dgm:t>
    </dgm:pt>
    <dgm:pt modelId="{CF61EBE6-5B51-4918-B32A-C0E9F55FFD68}">
      <dgm:prSet phldrT="[Text]" custT="1"/>
      <dgm:spPr>
        <a:solidFill>
          <a:schemeClr val="tx2"/>
        </a:solidFill>
      </dgm:spPr>
      <dgm:t>
        <a:bodyPr/>
        <a:lstStyle/>
        <a:p>
          <a:pPr algn="l"/>
          <a:r>
            <a:rPr lang="en-US" sz="2000">
              <a:solidFill>
                <a:schemeClr val="bg1"/>
              </a:solidFill>
            </a:rPr>
            <a:t>Face challenges establishing and maintaining connections to care</a:t>
          </a:r>
        </a:p>
      </dgm:t>
    </dgm:pt>
    <dgm:pt modelId="{BBE0279D-8268-4891-B131-4382F6FB03EA}" type="parTrans" cxnId="{8365A547-8DA6-40D6-A021-4E785E854824}">
      <dgm:prSet/>
      <dgm:spPr/>
      <dgm:t>
        <a:bodyPr/>
        <a:lstStyle/>
        <a:p>
          <a:endParaRPr lang="en-US"/>
        </a:p>
      </dgm:t>
    </dgm:pt>
    <dgm:pt modelId="{4806854F-6D92-4C4F-95FD-3A3121969D7F}" type="sibTrans" cxnId="{8365A547-8DA6-40D6-A021-4E785E854824}">
      <dgm:prSet/>
      <dgm:spPr/>
      <dgm:t>
        <a:bodyPr/>
        <a:lstStyle/>
        <a:p>
          <a:endParaRPr lang="en-US"/>
        </a:p>
      </dgm:t>
    </dgm:pt>
    <dgm:pt modelId="{C8B2B700-3B29-4731-9209-20CFF072D9CD}">
      <dgm:prSet phldrT="[Text]" custT="1"/>
      <dgm:spPr>
        <a:solidFill>
          <a:schemeClr val="tx2"/>
        </a:solidFill>
      </dgm:spPr>
      <dgm:t>
        <a:bodyPr/>
        <a:lstStyle/>
        <a:p>
          <a:pPr algn="l" rtl="0"/>
          <a:r>
            <a:rPr lang="en-US" sz="2000">
              <a:solidFill>
                <a:schemeClr val="bg1"/>
              </a:solidFill>
            </a:rPr>
            <a:t>Utilize ED at higher rates</a:t>
          </a:r>
          <a:r>
            <a:rPr lang="en-US" sz="2000">
              <a:solidFill>
                <a:schemeClr val="bg1"/>
              </a:solidFill>
              <a:latin typeface="Arial"/>
            </a:rPr>
            <a:t> </a:t>
          </a:r>
          <a:endParaRPr lang="en-US" sz="2000">
            <a:solidFill>
              <a:schemeClr val="bg1"/>
            </a:solidFill>
          </a:endParaRPr>
        </a:p>
      </dgm:t>
    </dgm:pt>
    <dgm:pt modelId="{98900EA5-E877-4E38-BC94-5FBAD50751B8}" type="parTrans" cxnId="{F2D7CCEE-FD7F-42EF-89A2-30D1FD55D7C7}">
      <dgm:prSet/>
      <dgm:spPr/>
      <dgm:t>
        <a:bodyPr/>
        <a:lstStyle/>
        <a:p>
          <a:endParaRPr lang="en-US"/>
        </a:p>
      </dgm:t>
    </dgm:pt>
    <dgm:pt modelId="{0C439B71-18E7-4C20-BB01-856AF8A0030B}" type="sibTrans" cxnId="{F2D7CCEE-FD7F-42EF-89A2-30D1FD55D7C7}">
      <dgm:prSet/>
      <dgm:spPr/>
      <dgm:t>
        <a:bodyPr/>
        <a:lstStyle/>
        <a:p>
          <a:endParaRPr lang="en-US"/>
        </a:p>
      </dgm:t>
    </dgm:pt>
    <dgm:pt modelId="{77061BBE-9519-4F0A-B2C2-DC851E452C8A}" type="pres">
      <dgm:prSet presAssocID="{104DA5CB-5456-4251-AE81-29C4B6F13127}" presName="linearFlow" presStyleCnt="0">
        <dgm:presLayoutVars>
          <dgm:dir/>
          <dgm:resizeHandles val="exact"/>
        </dgm:presLayoutVars>
      </dgm:prSet>
      <dgm:spPr/>
    </dgm:pt>
    <dgm:pt modelId="{2BD6B197-E521-465B-9B1C-31D1A2FC2682}" type="pres">
      <dgm:prSet presAssocID="{D7D912B6-A08D-4748-AC7F-6998399CBE0D}" presName="composite" presStyleCnt="0"/>
      <dgm:spPr/>
    </dgm:pt>
    <dgm:pt modelId="{17536E23-074D-41D8-99C8-F3EE91C49440}" type="pres">
      <dgm:prSet presAssocID="{D7D912B6-A08D-4748-AC7F-6998399CBE0D}" presName="imgShp" presStyleLbl="fgImgPlace1" presStyleIdx="0" presStyleCnt="3" custLinFactX="400000" custLinFactNeighborX="422052" custLinFactNeighborY="-1083"/>
      <dgm:spPr>
        <a:blipFill>
          <a:blip xmlns:r="http://schemas.openxmlformats.org/officeDocument/2006/relationships" r:embed="rId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27339D45-73FE-4EDE-88EB-BE6406AE6B03}" type="pres">
      <dgm:prSet presAssocID="{D7D912B6-A08D-4748-AC7F-6998399CBE0D}" presName="txShp" presStyleLbl="node1" presStyleIdx="0" presStyleCnt="3" custScaleX="125740">
        <dgm:presLayoutVars>
          <dgm:bulletEnabled val="1"/>
        </dgm:presLayoutVars>
      </dgm:prSet>
      <dgm:spPr>
        <a:prstGeom prst="roundRect">
          <a:avLst/>
        </a:prstGeom>
      </dgm:spPr>
      <dgm:t>
        <a:bodyPr/>
        <a:lstStyle/>
        <a:p>
          <a:endParaRPr lang="en-US"/>
        </a:p>
      </dgm:t>
    </dgm:pt>
    <dgm:pt modelId="{E84AC622-6B44-4FF5-9F73-2D39B007AC78}" type="pres">
      <dgm:prSet presAssocID="{600022D8-DFB7-43A9-A0B3-21E49060CC4B}" presName="spacing" presStyleCnt="0"/>
      <dgm:spPr/>
    </dgm:pt>
    <dgm:pt modelId="{D3F1B1DF-CD61-45B3-9E2F-7D0DF57B94B9}" type="pres">
      <dgm:prSet presAssocID="{CF61EBE6-5B51-4918-B32A-C0E9F55FFD68}" presName="composite" presStyleCnt="0"/>
      <dgm:spPr/>
    </dgm:pt>
    <dgm:pt modelId="{ED815AB4-F912-4ED3-AD09-BA66AA48C764}" type="pres">
      <dgm:prSet presAssocID="{CF61EBE6-5B51-4918-B32A-C0E9F55FFD68}" presName="imgShp" presStyleLbl="fgImgPlace1" presStyleIdx="1" presStyleCnt="3" custLinFactX="400000" custLinFactNeighborX="422052" custLinFactNeighborY="-5185"/>
      <dgm:spPr>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ECF9E056-2B0A-455D-A234-A7CC60D4597C}" type="pres">
      <dgm:prSet presAssocID="{CF61EBE6-5B51-4918-B32A-C0E9F55FFD68}" presName="txShp" presStyleLbl="node1" presStyleIdx="1" presStyleCnt="3" custScaleX="125161">
        <dgm:presLayoutVars>
          <dgm:bulletEnabled val="1"/>
        </dgm:presLayoutVars>
      </dgm:prSet>
      <dgm:spPr>
        <a:prstGeom prst="roundRect">
          <a:avLst/>
        </a:prstGeom>
      </dgm:spPr>
      <dgm:t>
        <a:bodyPr/>
        <a:lstStyle/>
        <a:p>
          <a:endParaRPr lang="en-US"/>
        </a:p>
      </dgm:t>
    </dgm:pt>
    <dgm:pt modelId="{202F8DB6-87C0-496C-A499-C4741D6F6FD4}" type="pres">
      <dgm:prSet presAssocID="{4806854F-6D92-4C4F-95FD-3A3121969D7F}" presName="spacing" presStyleCnt="0"/>
      <dgm:spPr/>
    </dgm:pt>
    <dgm:pt modelId="{6252EA3B-F428-4CF0-8E16-4A03E4ABEC5F}" type="pres">
      <dgm:prSet presAssocID="{C8B2B700-3B29-4731-9209-20CFF072D9CD}" presName="composite" presStyleCnt="0"/>
      <dgm:spPr/>
    </dgm:pt>
    <dgm:pt modelId="{15472862-046F-497B-ADF6-D346CF6B261A}" type="pres">
      <dgm:prSet presAssocID="{C8B2B700-3B29-4731-9209-20CFF072D9CD}" presName="imgShp" presStyleLbl="fgImgPlace1" presStyleIdx="2" presStyleCnt="3" custLinFactX="400000" custLinFactNeighborX="422052" custLinFactNeighborY="-2081"/>
      <dgm:spPr>
        <a:blipFill>
          <a:blip xmlns:r="http://schemas.openxmlformats.org/officeDocument/2006/relationships"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9CDE857-CCDE-4FC4-8ED5-EE80CE58E7A2}" type="pres">
      <dgm:prSet presAssocID="{C8B2B700-3B29-4731-9209-20CFF072D9CD}" presName="txShp" presStyleLbl="node1" presStyleIdx="2" presStyleCnt="3" custScaleX="124867">
        <dgm:presLayoutVars>
          <dgm:bulletEnabled val="1"/>
        </dgm:presLayoutVars>
      </dgm:prSet>
      <dgm:spPr>
        <a:prstGeom prst="roundRect">
          <a:avLst/>
        </a:prstGeom>
      </dgm:spPr>
      <dgm:t>
        <a:bodyPr/>
        <a:lstStyle/>
        <a:p>
          <a:endParaRPr lang="en-US"/>
        </a:p>
      </dgm:t>
    </dgm:pt>
  </dgm:ptLst>
  <dgm:cxnLst>
    <dgm:cxn modelId="{D61B9EF5-71BA-4C7F-8625-6F307FD3AAAE}" type="presOf" srcId="{C8B2B700-3B29-4731-9209-20CFF072D9CD}" destId="{59CDE857-CCDE-4FC4-8ED5-EE80CE58E7A2}" srcOrd="0" destOrd="0" presId="urn:microsoft.com/office/officeart/2005/8/layout/vList3"/>
    <dgm:cxn modelId="{F2D7CCEE-FD7F-42EF-89A2-30D1FD55D7C7}" srcId="{104DA5CB-5456-4251-AE81-29C4B6F13127}" destId="{C8B2B700-3B29-4731-9209-20CFF072D9CD}" srcOrd="2" destOrd="0" parTransId="{98900EA5-E877-4E38-BC94-5FBAD50751B8}" sibTransId="{0C439B71-18E7-4C20-BB01-856AF8A0030B}"/>
    <dgm:cxn modelId="{8365A547-8DA6-40D6-A021-4E785E854824}" srcId="{104DA5CB-5456-4251-AE81-29C4B6F13127}" destId="{CF61EBE6-5B51-4918-B32A-C0E9F55FFD68}" srcOrd="1" destOrd="0" parTransId="{BBE0279D-8268-4891-B131-4382F6FB03EA}" sibTransId="{4806854F-6D92-4C4F-95FD-3A3121969D7F}"/>
    <dgm:cxn modelId="{2F495CED-51B6-41B9-9599-330F758240B8}" type="presOf" srcId="{CF61EBE6-5B51-4918-B32A-C0E9F55FFD68}" destId="{ECF9E056-2B0A-455D-A234-A7CC60D4597C}" srcOrd="0" destOrd="0" presId="urn:microsoft.com/office/officeart/2005/8/layout/vList3"/>
    <dgm:cxn modelId="{F99ED9B4-DED2-4D3C-95E0-5EF2F0F51D4C}" type="presOf" srcId="{104DA5CB-5456-4251-AE81-29C4B6F13127}" destId="{77061BBE-9519-4F0A-B2C2-DC851E452C8A}" srcOrd="0" destOrd="0" presId="urn:microsoft.com/office/officeart/2005/8/layout/vList3"/>
    <dgm:cxn modelId="{925CA954-E694-4F9B-8196-EF30342F5329}" type="presOf" srcId="{D7D912B6-A08D-4748-AC7F-6998399CBE0D}" destId="{27339D45-73FE-4EDE-88EB-BE6406AE6B03}" srcOrd="0" destOrd="0" presId="urn:microsoft.com/office/officeart/2005/8/layout/vList3"/>
    <dgm:cxn modelId="{A2B95C83-DEF9-48C9-9B39-03B24B40EFE4}" srcId="{104DA5CB-5456-4251-AE81-29C4B6F13127}" destId="{D7D912B6-A08D-4748-AC7F-6998399CBE0D}" srcOrd="0" destOrd="0" parTransId="{427003C8-1761-4560-ABA1-E222C5CED87B}" sibTransId="{600022D8-DFB7-43A9-A0B3-21E49060CC4B}"/>
    <dgm:cxn modelId="{04EC27C2-FDEC-45D0-B263-14A43B84A39D}" type="presParOf" srcId="{77061BBE-9519-4F0A-B2C2-DC851E452C8A}" destId="{2BD6B197-E521-465B-9B1C-31D1A2FC2682}" srcOrd="0" destOrd="0" presId="urn:microsoft.com/office/officeart/2005/8/layout/vList3"/>
    <dgm:cxn modelId="{C0CC34B7-1102-4083-9C9F-724A5A32E0C9}" type="presParOf" srcId="{2BD6B197-E521-465B-9B1C-31D1A2FC2682}" destId="{17536E23-074D-41D8-99C8-F3EE91C49440}" srcOrd="0" destOrd="0" presId="urn:microsoft.com/office/officeart/2005/8/layout/vList3"/>
    <dgm:cxn modelId="{1D626B75-4FE8-4436-BD68-D72C3DA61040}" type="presParOf" srcId="{2BD6B197-E521-465B-9B1C-31D1A2FC2682}" destId="{27339D45-73FE-4EDE-88EB-BE6406AE6B03}" srcOrd="1" destOrd="0" presId="urn:microsoft.com/office/officeart/2005/8/layout/vList3"/>
    <dgm:cxn modelId="{DB9E5248-47FC-43C5-A563-65F96F25BFFE}" type="presParOf" srcId="{77061BBE-9519-4F0A-B2C2-DC851E452C8A}" destId="{E84AC622-6B44-4FF5-9F73-2D39B007AC78}" srcOrd="1" destOrd="0" presId="urn:microsoft.com/office/officeart/2005/8/layout/vList3"/>
    <dgm:cxn modelId="{DF8A787D-46F9-447C-9CDE-77BE18B3F112}" type="presParOf" srcId="{77061BBE-9519-4F0A-B2C2-DC851E452C8A}" destId="{D3F1B1DF-CD61-45B3-9E2F-7D0DF57B94B9}" srcOrd="2" destOrd="0" presId="urn:microsoft.com/office/officeart/2005/8/layout/vList3"/>
    <dgm:cxn modelId="{EE6DD4AE-0B5C-49BD-A3EB-10B2D4591397}" type="presParOf" srcId="{D3F1B1DF-CD61-45B3-9E2F-7D0DF57B94B9}" destId="{ED815AB4-F912-4ED3-AD09-BA66AA48C764}" srcOrd="0" destOrd="0" presId="urn:microsoft.com/office/officeart/2005/8/layout/vList3"/>
    <dgm:cxn modelId="{4B0E4340-8F26-4816-88C1-28112DB04625}" type="presParOf" srcId="{D3F1B1DF-CD61-45B3-9E2F-7D0DF57B94B9}" destId="{ECF9E056-2B0A-455D-A234-A7CC60D4597C}" srcOrd="1" destOrd="0" presId="urn:microsoft.com/office/officeart/2005/8/layout/vList3"/>
    <dgm:cxn modelId="{BBFE7DF8-07AD-4A97-BEC5-42A7B36F53BA}" type="presParOf" srcId="{77061BBE-9519-4F0A-B2C2-DC851E452C8A}" destId="{202F8DB6-87C0-496C-A499-C4741D6F6FD4}" srcOrd="3" destOrd="0" presId="urn:microsoft.com/office/officeart/2005/8/layout/vList3"/>
    <dgm:cxn modelId="{AB70DA5F-15A6-437F-89AB-BF668CB3F254}" type="presParOf" srcId="{77061BBE-9519-4F0A-B2C2-DC851E452C8A}" destId="{6252EA3B-F428-4CF0-8E16-4A03E4ABEC5F}" srcOrd="4" destOrd="0" presId="urn:microsoft.com/office/officeart/2005/8/layout/vList3"/>
    <dgm:cxn modelId="{DC7FA18B-2023-40D2-8892-255F94C2ECA3}" type="presParOf" srcId="{6252EA3B-F428-4CF0-8E16-4A03E4ABEC5F}" destId="{15472862-046F-497B-ADF6-D346CF6B261A}" srcOrd="0" destOrd="0" presId="urn:microsoft.com/office/officeart/2005/8/layout/vList3"/>
    <dgm:cxn modelId="{BEF913A6-F179-4561-84C8-B7C024F71800}" type="presParOf" srcId="{6252EA3B-F428-4CF0-8E16-4A03E4ABEC5F}" destId="{59CDE857-CCDE-4FC4-8ED5-EE80CE58E7A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8FBF3E-A3BB-4416-874D-D93AB6F706E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34F13AE-371F-4944-8F03-E75818579EFE}">
      <dgm:prSet phldrT="[Text]" custT="1"/>
      <dgm:spPr>
        <a:ln>
          <a:noFill/>
        </a:ln>
      </dgm:spPr>
      <dgm:t>
        <a:bodyPr/>
        <a:lstStyle/>
        <a:p>
          <a:r>
            <a:rPr lang="en-US" sz="2000"/>
            <a:t>Role of staff in program success</a:t>
          </a:r>
        </a:p>
      </dgm:t>
    </dgm:pt>
    <dgm:pt modelId="{168F2A56-04F9-4819-AFFD-72FD33D3203D}" type="parTrans" cxnId="{B26BCE97-4F9D-4A45-9357-9E50C628576B}">
      <dgm:prSet/>
      <dgm:spPr/>
      <dgm:t>
        <a:bodyPr/>
        <a:lstStyle/>
        <a:p>
          <a:endParaRPr lang="en-US"/>
        </a:p>
      </dgm:t>
    </dgm:pt>
    <dgm:pt modelId="{66DF0F5A-B213-42D0-AF88-FAC2508C5C98}" type="sibTrans" cxnId="{B26BCE97-4F9D-4A45-9357-9E50C628576B}">
      <dgm:prSet/>
      <dgm:spPr/>
      <dgm:t>
        <a:bodyPr/>
        <a:lstStyle/>
        <a:p>
          <a:endParaRPr lang="en-US"/>
        </a:p>
      </dgm:t>
    </dgm:pt>
    <dgm:pt modelId="{D0BC7CE0-3267-488F-9038-0CB0834653C9}">
      <dgm:prSet phldrT="[Text]" custT="1"/>
      <dgm:spPr>
        <a:ln>
          <a:noFill/>
        </a:ln>
      </dgm:spPr>
      <dgm:t>
        <a:bodyPr/>
        <a:lstStyle/>
        <a:p>
          <a:r>
            <a:rPr lang="en-US" sz="2000"/>
            <a:t>Provision of transportation</a:t>
          </a:r>
        </a:p>
      </dgm:t>
    </dgm:pt>
    <dgm:pt modelId="{8375E1BE-73CE-4B88-BCAA-6E7E3BD2497D}" type="parTrans" cxnId="{0985C4ED-662E-4EC1-9F60-5F58DA6AAD29}">
      <dgm:prSet/>
      <dgm:spPr/>
      <dgm:t>
        <a:bodyPr/>
        <a:lstStyle/>
        <a:p>
          <a:endParaRPr lang="en-US"/>
        </a:p>
      </dgm:t>
    </dgm:pt>
    <dgm:pt modelId="{71C4DE2B-090E-4E3F-928D-4C64798D6191}" type="sibTrans" cxnId="{0985C4ED-662E-4EC1-9F60-5F58DA6AAD29}">
      <dgm:prSet/>
      <dgm:spPr/>
      <dgm:t>
        <a:bodyPr/>
        <a:lstStyle/>
        <a:p>
          <a:endParaRPr lang="en-US"/>
        </a:p>
      </dgm:t>
    </dgm:pt>
    <dgm:pt modelId="{1E0CC707-FF99-4FB2-BD67-5E6CD25FF152}">
      <dgm:prSet phldrT="[Text]" custT="1"/>
      <dgm:spPr>
        <a:ln>
          <a:noFill/>
        </a:ln>
      </dgm:spPr>
      <dgm:t>
        <a:bodyPr/>
        <a:lstStyle/>
        <a:p>
          <a:r>
            <a:rPr lang="en-US" sz="2000"/>
            <a:t>Technology &amp; telehealth</a:t>
          </a:r>
        </a:p>
      </dgm:t>
    </dgm:pt>
    <dgm:pt modelId="{02AE665F-6CC7-450C-B393-1B3E84912154}" type="parTrans" cxnId="{7BD3BA3B-4054-4507-A9E0-E4E6D3E0A30E}">
      <dgm:prSet/>
      <dgm:spPr/>
      <dgm:t>
        <a:bodyPr/>
        <a:lstStyle/>
        <a:p>
          <a:endParaRPr lang="en-US"/>
        </a:p>
      </dgm:t>
    </dgm:pt>
    <dgm:pt modelId="{C287376F-781D-457A-8573-1889106FE815}" type="sibTrans" cxnId="{7BD3BA3B-4054-4507-A9E0-E4E6D3E0A30E}">
      <dgm:prSet/>
      <dgm:spPr/>
      <dgm:t>
        <a:bodyPr/>
        <a:lstStyle/>
        <a:p>
          <a:endParaRPr lang="en-US"/>
        </a:p>
      </dgm:t>
    </dgm:pt>
    <dgm:pt modelId="{8C6D5B9D-48E7-499F-BDAD-5380F3F51E70}">
      <dgm:prSet phldrT="[Text]" custT="1"/>
      <dgm:spPr>
        <a:ln>
          <a:noFill/>
        </a:ln>
      </dgm:spPr>
      <dgm:t>
        <a:bodyPr/>
        <a:lstStyle/>
        <a:p>
          <a:r>
            <a:rPr lang="en-US" sz="2000"/>
            <a:t>Accessing care</a:t>
          </a:r>
        </a:p>
      </dgm:t>
    </dgm:pt>
    <dgm:pt modelId="{BBE48A4A-D136-4215-943F-EF30315DAD54}" type="parTrans" cxnId="{5428D65C-269E-4162-8EEF-10CCDEFA7D76}">
      <dgm:prSet/>
      <dgm:spPr/>
      <dgm:t>
        <a:bodyPr/>
        <a:lstStyle/>
        <a:p>
          <a:endParaRPr lang="en-US"/>
        </a:p>
      </dgm:t>
    </dgm:pt>
    <dgm:pt modelId="{10887E55-6971-4170-9FBB-FC6B160BFBCD}" type="sibTrans" cxnId="{5428D65C-269E-4162-8EEF-10CCDEFA7D76}">
      <dgm:prSet/>
      <dgm:spPr/>
      <dgm:t>
        <a:bodyPr/>
        <a:lstStyle/>
        <a:p>
          <a:endParaRPr lang="en-US"/>
        </a:p>
      </dgm:t>
    </dgm:pt>
    <dgm:pt modelId="{F137E819-8C6D-4C22-82B0-1AAFFE83BD90}" type="pres">
      <dgm:prSet presAssocID="{678FBF3E-A3BB-4416-874D-D93AB6F706EA}" presName="Name0" presStyleCnt="0">
        <dgm:presLayoutVars>
          <dgm:dir/>
          <dgm:resizeHandles val="exact"/>
        </dgm:presLayoutVars>
      </dgm:prSet>
      <dgm:spPr/>
      <dgm:t>
        <a:bodyPr/>
        <a:lstStyle/>
        <a:p>
          <a:endParaRPr lang="en-US"/>
        </a:p>
      </dgm:t>
    </dgm:pt>
    <dgm:pt modelId="{D9CD0671-7650-4DB7-884E-76FD5BBA095B}" type="pres">
      <dgm:prSet presAssocID="{E34F13AE-371F-4944-8F03-E75818579EFE}" presName="composite" presStyleCnt="0"/>
      <dgm:spPr/>
    </dgm:pt>
    <dgm:pt modelId="{9677D44F-4C79-441D-BB7B-CF8879DF908A}" type="pres">
      <dgm:prSet presAssocID="{E34F13AE-371F-4944-8F03-E75818579EFE}" presName="rect1" presStyleLbl="trAlignAcc1" presStyleIdx="0" presStyleCnt="4">
        <dgm:presLayoutVars>
          <dgm:bulletEnabled val="1"/>
        </dgm:presLayoutVars>
      </dgm:prSet>
      <dgm:spPr/>
      <dgm:t>
        <a:bodyPr/>
        <a:lstStyle/>
        <a:p>
          <a:endParaRPr lang="en-US"/>
        </a:p>
      </dgm:t>
    </dgm:pt>
    <dgm:pt modelId="{20A72B0F-BDD5-4311-9F74-56BC0FA524F5}" type="pres">
      <dgm:prSet presAssocID="{E34F13AE-371F-4944-8F03-E75818579EFE}" presName="rect2" presStyleLbl="fgImgPlace1" presStyleIdx="0" presStyleCnt="4" custScaleX="127308"/>
      <dgm:spPr>
        <a:prstGeom prst="rect">
          <a:avLst/>
        </a:prstGeom>
        <a:blipFill dpi="0" rotWithShape="1">
          <a:blip xmlns:r="http://schemas.openxmlformats.org/officeDocument/2006/relationships"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l="10878" t="21041" r="10052" b="11950"/>
          </a:stretch>
        </a:blipFill>
      </dgm:spPr>
      <dgm:t>
        <a:bodyPr/>
        <a:lstStyle/>
        <a:p>
          <a:endParaRPr lang="en-US"/>
        </a:p>
      </dgm:t>
    </dgm:pt>
    <dgm:pt modelId="{144FF355-2194-4FAF-B41E-BEDD1E467025}" type="pres">
      <dgm:prSet presAssocID="{66DF0F5A-B213-42D0-AF88-FAC2508C5C98}" presName="sibTrans" presStyleCnt="0"/>
      <dgm:spPr/>
    </dgm:pt>
    <dgm:pt modelId="{6CCE9370-0D22-4BF6-B177-7EE564E464CA}" type="pres">
      <dgm:prSet presAssocID="{D0BC7CE0-3267-488F-9038-0CB0834653C9}" presName="composite" presStyleCnt="0"/>
      <dgm:spPr/>
    </dgm:pt>
    <dgm:pt modelId="{97F09310-99F3-4F96-9D64-433804A9AAD9}" type="pres">
      <dgm:prSet presAssocID="{D0BC7CE0-3267-488F-9038-0CB0834653C9}" presName="rect1" presStyleLbl="trAlignAcc1" presStyleIdx="1" presStyleCnt="4">
        <dgm:presLayoutVars>
          <dgm:bulletEnabled val="1"/>
        </dgm:presLayoutVars>
      </dgm:prSet>
      <dgm:spPr/>
      <dgm:t>
        <a:bodyPr/>
        <a:lstStyle/>
        <a:p>
          <a:endParaRPr lang="en-US"/>
        </a:p>
      </dgm:t>
    </dgm:pt>
    <dgm:pt modelId="{CF3B5A5F-8830-4759-A8B4-EABE601CC1EF}" type="pres">
      <dgm:prSet presAssocID="{D0BC7CE0-3267-488F-9038-0CB0834653C9}" presName="rect2" presStyleLbl="fgImgPlace1" presStyleIdx="1" presStyleCnt="4"/>
      <dgm:spPr>
        <a:blipFill dpi="0" rotWithShape="1">
          <a:blip xmlns:r="http://schemas.openxmlformats.org/officeDocument/2006/relationships"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t="15169" b="1574"/>
          </a:stretch>
        </a:blipFill>
      </dgm:spPr>
      <dgm:t>
        <a:bodyPr/>
        <a:lstStyle/>
        <a:p>
          <a:endParaRPr lang="en-US"/>
        </a:p>
      </dgm:t>
    </dgm:pt>
    <dgm:pt modelId="{5C3D258E-5186-405D-B3EB-43C8F970369A}" type="pres">
      <dgm:prSet presAssocID="{71C4DE2B-090E-4E3F-928D-4C64798D6191}" presName="sibTrans" presStyleCnt="0"/>
      <dgm:spPr/>
    </dgm:pt>
    <dgm:pt modelId="{741EA9DC-5C98-4DB4-9134-BF3280038C54}" type="pres">
      <dgm:prSet presAssocID="{1E0CC707-FF99-4FB2-BD67-5E6CD25FF152}" presName="composite" presStyleCnt="0"/>
      <dgm:spPr/>
    </dgm:pt>
    <dgm:pt modelId="{9EBF9AD6-2025-49C1-B6CF-E95F5E225DCB}" type="pres">
      <dgm:prSet presAssocID="{1E0CC707-FF99-4FB2-BD67-5E6CD25FF152}" presName="rect1" presStyleLbl="trAlignAcc1" presStyleIdx="2" presStyleCnt="4">
        <dgm:presLayoutVars>
          <dgm:bulletEnabled val="1"/>
        </dgm:presLayoutVars>
      </dgm:prSet>
      <dgm:spPr/>
      <dgm:t>
        <a:bodyPr/>
        <a:lstStyle/>
        <a:p>
          <a:endParaRPr lang="en-US"/>
        </a:p>
      </dgm:t>
    </dgm:pt>
    <dgm:pt modelId="{879D413A-BFAE-40BD-8675-04E477DE7308}" type="pres">
      <dgm:prSet presAssocID="{1E0CC707-FF99-4FB2-BD67-5E6CD25FF152}" presName="rect2" presStyleLbl="fgImgPlace1" presStyleIdx="2" presStyleCnt="4"/>
      <dgm:spPr>
        <a:prstGeom prst="flowChartProcess">
          <a:avLst/>
        </a:prstGeom>
        <a:blipFill dpi="0" rotWithShape="1">
          <a:blip xmlns:r="http://schemas.openxmlformats.org/officeDocument/2006/relationships"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l="1552" t="18802" r="1239" b="16393"/>
          </a:stretch>
        </a:blipFill>
      </dgm:spPr>
      <dgm:t>
        <a:bodyPr/>
        <a:lstStyle/>
        <a:p>
          <a:endParaRPr lang="en-US"/>
        </a:p>
      </dgm:t>
    </dgm:pt>
    <dgm:pt modelId="{CA34D5DE-53B1-4FCA-9BA1-0293CAB38928}" type="pres">
      <dgm:prSet presAssocID="{C287376F-781D-457A-8573-1889106FE815}" presName="sibTrans" presStyleCnt="0"/>
      <dgm:spPr/>
    </dgm:pt>
    <dgm:pt modelId="{DAA118B1-F0BD-4D30-B0BD-FB8E7BD749DE}" type="pres">
      <dgm:prSet presAssocID="{8C6D5B9D-48E7-499F-BDAD-5380F3F51E70}" presName="composite" presStyleCnt="0"/>
      <dgm:spPr/>
    </dgm:pt>
    <dgm:pt modelId="{0A2AC5FC-B97E-4CF3-B011-80883F2AF623}" type="pres">
      <dgm:prSet presAssocID="{8C6D5B9D-48E7-499F-BDAD-5380F3F51E70}" presName="rect1" presStyleLbl="trAlignAcc1" presStyleIdx="3" presStyleCnt="4">
        <dgm:presLayoutVars>
          <dgm:bulletEnabled val="1"/>
        </dgm:presLayoutVars>
      </dgm:prSet>
      <dgm:spPr/>
      <dgm:t>
        <a:bodyPr/>
        <a:lstStyle/>
        <a:p>
          <a:endParaRPr lang="en-US"/>
        </a:p>
      </dgm:t>
    </dgm:pt>
    <dgm:pt modelId="{54240B98-40E6-4A8F-A83A-D27E81D47844}" type="pres">
      <dgm:prSet presAssocID="{8C6D5B9D-48E7-499F-BDAD-5380F3F51E70}" presName="rect2" presStyleLbl="fgImgPlace1" presStyleIdx="3" presStyleCnt="4" custScaleX="104106" custScaleY="90160"/>
      <dgm:spPr>
        <a:blipFill dpi="0" rotWithShape="1">
          <a:blip xmlns:r="http://schemas.openxmlformats.org/officeDocument/2006/relationships"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l="6237" t="16426" r="5061" b="19297"/>
          </a:stretch>
        </a:blipFill>
      </dgm:spPr>
      <dgm:t>
        <a:bodyPr/>
        <a:lstStyle/>
        <a:p>
          <a:endParaRPr lang="en-US"/>
        </a:p>
      </dgm:t>
    </dgm:pt>
  </dgm:ptLst>
  <dgm:cxnLst>
    <dgm:cxn modelId="{B26BCE97-4F9D-4A45-9357-9E50C628576B}" srcId="{678FBF3E-A3BB-4416-874D-D93AB6F706EA}" destId="{E34F13AE-371F-4944-8F03-E75818579EFE}" srcOrd="0" destOrd="0" parTransId="{168F2A56-04F9-4819-AFFD-72FD33D3203D}" sibTransId="{66DF0F5A-B213-42D0-AF88-FAC2508C5C98}"/>
    <dgm:cxn modelId="{5428D65C-269E-4162-8EEF-10CCDEFA7D76}" srcId="{678FBF3E-A3BB-4416-874D-D93AB6F706EA}" destId="{8C6D5B9D-48E7-499F-BDAD-5380F3F51E70}" srcOrd="3" destOrd="0" parTransId="{BBE48A4A-D136-4215-943F-EF30315DAD54}" sibTransId="{10887E55-6971-4170-9FBB-FC6B160BFBCD}"/>
    <dgm:cxn modelId="{7BD3BA3B-4054-4507-A9E0-E4E6D3E0A30E}" srcId="{678FBF3E-A3BB-4416-874D-D93AB6F706EA}" destId="{1E0CC707-FF99-4FB2-BD67-5E6CD25FF152}" srcOrd="2" destOrd="0" parTransId="{02AE665F-6CC7-450C-B393-1B3E84912154}" sibTransId="{C287376F-781D-457A-8573-1889106FE815}"/>
    <dgm:cxn modelId="{A37A0135-F427-48FE-9AB0-C6CCB04D9832}" type="presOf" srcId="{D0BC7CE0-3267-488F-9038-0CB0834653C9}" destId="{97F09310-99F3-4F96-9D64-433804A9AAD9}" srcOrd="0" destOrd="0" presId="urn:microsoft.com/office/officeart/2008/layout/PictureStrips"/>
    <dgm:cxn modelId="{444D2A47-37FC-4B26-AC2F-6BE871FDCEFA}" type="presOf" srcId="{8C6D5B9D-48E7-499F-BDAD-5380F3F51E70}" destId="{0A2AC5FC-B97E-4CF3-B011-80883F2AF623}" srcOrd="0" destOrd="0" presId="urn:microsoft.com/office/officeart/2008/layout/PictureStrips"/>
    <dgm:cxn modelId="{0985C4ED-662E-4EC1-9F60-5F58DA6AAD29}" srcId="{678FBF3E-A3BB-4416-874D-D93AB6F706EA}" destId="{D0BC7CE0-3267-488F-9038-0CB0834653C9}" srcOrd="1" destOrd="0" parTransId="{8375E1BE-73CE-4B88-BCAA-6E7E3BD2497D}" sibTransId="{71C4DE2B-090E-4E3F-928D-4C64798D6191}"/>
    <dgm:cxn modelId="{A28E8CC3-4274-420C-8E0C-938AFD369B4B}" type="presOf" srcId="{E34F13AE-371F-4944-8F03-E75818579EFE}" destId="{9677D44F-4C79-441D-BB7B-CF8879DF908A}" srcOrd="0" destOrd="0" presId="urn:microsoft.com/office/officeart/2008/layout/PictureStrips"/>
    <dgm:cxn modelId="{43778C3C-841E-431F-B1B2-C3CFDC97FC69}" type="presOf" srcId="{678FBF3E-A3BB-4416-874D-D93AB6F706EA}" destId="{F137E819-8C6D-4C22-82B0-1AAFFE83BD90}" srcOrd="0" destOrd="0" presId="urn:microsoft.com/office/officeart/2008/layout/PictureStrips"/>
    <dgm:cxn modelId="{261E34EC-6D8C-4D6F-A851-93896855E024}" type="presOf" srcId="{1E0CC707-FF99-4FB2-BD67-5E6CD25FF152}" destId="{9EBF9AD6-2025-49C1-B6CF-E95F5E225DCB}" srcOrd="0" destOrd="0" presId="urn:microsoft.com/office/officeart/2008/layout/PictureStrips"/>
    <dgm:cxn modelId="{F7CCA448-4233-4B46-801B-6182DF7F8FB4}" type="presParOf" srcId="{F137E819-8C6D-4C22-82B0-1AAFFE83BD90}" destId="{D9CD0671-7650-4DB7-884E-76FD5BBA095B}" srcOrd="0" destOrd="0" presId="urn:microsoft.com/office/officeart/2008/layout/PictureStrips"/>
    <dgm:cxn modelId="{A9ADB0C2-921C-4BB1-A7DF-595428B4BEA1}" type="presParOf" srcId="{D9CD0671-7650-4DB7-884E-76FD5BBA095B}" destId="{9677D44F-4C79-441D-BB7B-CF8879DF908A}" srcOrd="0" destOrd="0" presId="urn:microsoft.com/office/officeart/2008/layout/PictureStrips"/>
    <dgm:cxn modelId="{9A49473C-EE9D-4C8C-9400-4735FB287CC4}" type="presParOf" srcId="{D9CD0671-7650-4DB7-884E-76FD5BBA095B}" destId="{20A72B0F-BDD5-4311-9F74-56BC0FA524F5}" srcOrd="1" destOrd="0" presId="urn:microsoft.com/office/officeart/2008/layout/PictureStrips"/>
    <dgm:cxn modelId="{255A6086-4A0F-4072-9AF7-5A6746D94B6D}" type="presParOf" srcId="{F137E819-8C6D-4C22-82B0-1AAFFE83BD90}" destId="{144FF355-2194-4FAF-B41E-BEDD1E467025}" srcOrd="1" destOrd="0" presId="urn:microsoft.com/office/officeart/2008/layout/PictureStrips"/>
    <dgm:cxn modelId="{16AEFA4F-5A8D-4ED0-83D0-62727A98F952}" type="presParOf" srcId="{F137E819-8C6D-4C22-82B0-1AAFFE83BD90}" destId="{6CCE9370-0D22-4BF6-B177-7EE564E464CA}" srcOrd="2" destOrd="0" presId="urn:microsoft.com/office/officeart/2008/layout/PictureStrips"/>
    <dgm:cxn modelId="{868C046D-A21C-4104-9B26-B461446D18E6}" type="presParOf" srcId="{6CCE9370-0D22-4BF6-B177-7EE564E464CA}" destId="{97F09310-99F3-4F96-9D64-433804A9AAD9}" srcOrd="0" destOrd="0" presId="urn:microsoft.com/office/officeart/2008/layout/PictureStrips"/>
    <dgm:cxn modelId="{D19D207E-A06B-4848-8252-1F807EA394E4}" type="presParOf" srcId="{6CCE9370-0D22-4BF6-B177-7EE564E464CA}" destId="{CF3B5A5F-8830-4759-A8B4-EABE601CC1EF}" srcOrd="1" destOrd="0" presId="urn:microsoft.com/office/officeart/2008/layout/PictureStrips"/>
    <dgm:cxn modelId="{87C3894B-1767-40D4-A254-21817EE1156F}" type="presParOf" srcId="{F137E819-8C6D-4C22-82B0-1AAFFE83BD90}" destId="{5C3D258E-5186-405D-B3EB-43C8F970369A}" srcOrd="3" destOrd="0" presId="urn:microsoft.com/office/officeart/2008/layout/PictureStrips"/>
    <dgm:cxn modelId="{73AEC758-61B4-47D0-A283-A8E91409219D}" type="presParOf" srcId="{F137E819-8C6D-4C22-82B0-1AAFFE83BD90}" destId="{741EA9DC-5C98-4DB4-9134-BF3280038C54}" srcOrd="4" destOrd="0" presId="urn:microsoft.com/office/officeart/2008/layout/PictureStrips"/>
    <dgm:cxn modelId="{F24FF184-C5B9-4528-8454-F787D6C7594C}" type="presParOf" srcId="{741EA9DC-5C98-4DB4-9134-BF3280038C54}" destId="{9EBF9AD6-2025-49C1-B6CF-E95F5E225DCB}" srcOrd="0" destOrd="0" presId="urn:microsoft.com/office/officeart/2008/layout/PictureStrips"/>
    <dgm:cxn modelId="{6EF27A12-CF35-4D23-9936-1FB4EAEF3102}" type="presParOf" srcId="{741EA9DC-5C98-4DB4-9134-BF3280038C54}" destId="{879D413A-BFAE-40BD-8675-04E477DE7308}" srcOrd="1" destOrd="0" presId="urn:microsoft.com/office/officeart/2008/layout/PictureStrips"/>
    <dgm:cxn modelId="{9CBAA8D7-244F-40C7-B11A-62EC6A888A16}" type="presParOf" srcId="{F137E819-8C6D-4C22-82B0-1AAFFE83BD90}" destId="{CA34D5DE-53B1-4FCA-9BA1-0293CAB38928}" srcOrd="5" destOrd="0" presId="urn:microsoft.com/office/officeart/2008/layout/PictureStrips"/>
    <dgm:cxn modelId="{DF714EF6-F64C-4061-AC23-5A2008E27244}" type="presParOf" srcId="{F137E819-8C6D-4C22-82B0-1AAFFE83BD90}" destId="{DAA118B1-F0BD-4D30-B0BD-FB8E7BD749DE}" srcOrd="6" destOrd="0" presId="urn:microsoft.com/office/officeart/2008/layout/PictureStrips"/>
    <dgm:cxn modelId="{068E41F9-390B-4CC7-AA5E-0A9B31AAB9A7}" type="presParOf" srcId="{DAA118B1-F0BD-4D30-B0BD-FB8E7BD749DE}" destId="{0A2AC5FC-B97E-4CF3-B011-80883F2AF623}" srcOrd="0" destOrd="0" presId="urn:microsoft.com/office/officeart/2008/layout/PictureStrips"/>
    <dgm:cxn modelId="{E36A9200-8B1D-4C9E-B09B-35BAEE6D4E62}" type="presParOf" srcId="{DAA118B1-F0BD-4D30-B0BD-FB8E7BD749DE}" destId="{54240B98-40E6-4A8F-A83A-D27E81D47844}" srcOrd="1" destOrd="0" presId="urn:microsoft.com/office/officeart/2008/layout/PictureStrip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6319B-E3F1-4E16-841B-39D3DFDF2096}">
      <dsp:nvSpPr>
        <dsp:cNvPr id="0" name=""/>
        <dsp:cNvSpPr/>
      </dsp:nvSpPr>
      <dsp:spPr>
        <a:xfrm rot="10800000">
          <a:off x="897961" y="522800"/>
          <a:ext cx="7388783" cy="844355"/>
        </a:xfrm>
        <a:prstGeom prst="homePlat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664" tIns="60960" rIns="113792" bIns="60960" numCol="1" spcCol="1270" anchor="ctr" anchorCtr="0">
          <a:noAutofit/>
        </a:bodyPr>
        <a:lstStyle/>
        <a:p>
          <a:pPr lvl="0" algn="l" defTabSz="711200">
            <a:lnSpc>
              <a:spcPct val="90000"/>
            </a:lnSpc>
            <a:spcBef>
              <a:spcPct val="0"/>
            </a:spcBef>
            <a:spcAft>
              <a:spcPct val="35000"/>
            </a:spcAft>
          </a:pPr>
          <a:r>
            <a:rPr lang="en-US" sz="1600" kern="1200" dirty="0"/>
            <a:t>Conducting </a:t>
          </a:r>
          <a:r>
            <a:rPr lang="en-US" sz="1600" b="1" kern="1200" dirty="0"/>
            <a:t>research</a:t>
          </a:r>
          <a:r>
            <a:rPr lang="en-US" sz="1600" kern="1200" dirty="0"/>
            <a:t> </a:t>
          </a:r>
          <a:r>
            <a:rPr lang="en-US" sz="1600" b="0" i="0" kern="1200" dirty="0"/>
            <a:t>to build the evidence base for initiatives, programs, and policies at the intersection of health and housing</a:t>
          </a:r>
          <a:endParaRPr lang="en-US" sz="1600" kern="1200" dirty="0"/>
        </a:p>
      </dsp:txBody>
      <dsp:txXfrm rot="10800000">
        <a:off x="1109050" y="522800"/>
        <a:ext cx="7177694" cy="844355"/>
      </dsp:txXfrm>
    </dsp:sp>
    <dsp:sp modelId="{6634A9B5-2D43-48E4-BB27-9621A335033E}">
      <dsp:nvSpPr>
        <dsp:cNvPr id="0" name=""/>
        <dsp:cNvSpPr/>
      </dsp:nvSpPr>
      <dsp:spPr>
        <a:xfrm>
          <a:off x="344077" y="580527"/>
          <a:ext cx="609725" cy="71855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829B45D-30DB-45A1-A3F7-B9AA8E27DA6E}">
      <dsp:nvSpPr>
        <dsp:cNvPr id="0" name=""/>
        <dsp:cNvSpPr/>
      </dsp:nvSpPr>
      <dsp:spPr>
        <a:xfrm rot="10800000">
          <a:off x="910267" y="1532364"/>
          <a:ext cx="7380542" cy="894774"/>
        </a:xfrm>
        <a:prstGeom prst="homePlat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664" tIns="60960" rIns="113792" bIns="60960" numCol="1" spcCol="1270" anchor="ctr" anchorCtr="0">
          <a:noAutofit/>
        </a:bodyPr>
        <a:lstStyle/>
        <a:p>
          <a:pPr lvl="0" algn="l" defTabSz="711200">
            <a:lnSpc>
              <a:spcPct val="90000"/>
            </a:lnSpc>
            <a:spcBef>
              <a:spcPct val="0"/>
            </a:spcBef>
            <a:spcAft>
              <a:spcPct val="35000"/>
            </a:spcAft>
          </a:pPr>
          <a:r>
            <a:rPr lang="en-US" sz="1600" b="0" i="0" kern="1200"/>
            <a:t>Informing </a:t>
          </a:r>
          <a:r>
            <a:rPr lang="en-US" sz="1600" b="1" i="0" kern="1200"/>
            <a:t>policy</a:t>
          </a:r>
          <a:r>
            <a:rPr lang="en-US" sz="1600" b="0" i="0" kern="1200"/>
            <a:t> and programs related to health and housing through evidence-based advising and research dissemination</a:t>
          </a:r>
          <a:endParaRPr lang="en-US" sz="1600" kern="1200"/>
        </a:p>
      </dsp:txBody>
      <dsp:txXfrm rot="10800000">
        <a:off x="1133960" y="1532364"/>
        <a:ext cx="7156849" cy="894774"/>
      </dsp:txXfrm>
    </dsp:sp>
    <dsp:sp modelId="{A003151B-83D6-48E6-8909-E05EB8E0ECA4}">
      <dsp:nvSpPr>
        <dsp:cNvPr id="0" name=""/>
        <dsp:cNvSpPr/>
      </dsp:nvSpPr>
      <dsp:spPr>
        <a:xfrm>
          <a:off x="303881" y="1641809"/>
          <a:ext cx="686127" cy="67588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DA7F29-0DCD-44B6-A285-ECCCF1C9821A}">
      <dsp:nvSpPr>
        <dsp:cNvPr id="0" name=""/>
        <dsp:cNvSpPr/>
      </dsp:nvSpPr>
      <dsp:spPr>
        <a:xfrm rot="10800000">
          <a:off x="899699" y="2578999"/>
          <a:ext cx="7391138" cy="855358"/>
        </a:xfrm>
        <a:prstGeom prst="homePlat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664" tIns="60960" rIns="113792" bIns="60960" numCol="1" spcCol="1270" anchor="ctr" anchorCtr="0">
          <a:noAutofit/>
        </a:bodyPr>
        <a:lstStyle/>
        <a:p>
          <a:pPr lvl="0" algn="l" defTabSz="711200">
            <a:lnSpc>
              <a:spcPct val="90000"/>
            </a:lnSpc>
            <a:spcBef>
              <a:spcPct val="0"/>
            </a:spcBef>
            <a:spcAft>
              <a:spcPct val="35000"/>
            </a:spcAft>
          </a:pPr>
          <a:r>
            <a:rPr lang="en-US" sz="1600" b="0" i="0" kern="1200"/>
            <a:t>Providing </a:t>
          </a:r>
          <a:r>
            <a:rPr lang="en-US" sz="1600" b="1" i="0" kern="1200"/>
            <a:t>education</a:t>
          </a:r>
          <a:r>
            <a:rPr lang="en-US" sz="1600" b="0" i="0" kern="1200"/>
            <a:t> to expand the reach of practice-relevant evidence on health and housing</a:t>
          </a:r>
          <a:endParaRPr lang="en-US" sz="1600" kern="1200"/>
        </a:p>
      </dsp:txBody>
      <dsp:txXfrm rot="10800000">
        <a:off x="1113538" y="2578999"/>
        <a:ext cx="7177299" cy="855358"/>
      </dsp:txXfrm>
    </dsp:sp>
    <dsp:sp modelId="{E29E8B72-4F19-4EAC-8835-FA900721EBC6}">
      <dsp:nvSpPr>
        <dsp:cNvPr id="0" name=""/>
        <dsp:cNvSpPr/>
      </dsp:nvSpPr>
      <dsp:spPr>
        <a:xfrm>
          <a:off x="268273" y="2653720"/>
          <a:ext cx="749502" cy="70273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39D45-73FE-4EDE-88EB-BE6406AE6B03}">
      <dsp:nvSpPr>
        <dsp:cNvPr id="0" name=""/>
        <dsp:cNvSpPr/>
      </dsp:nvSpPr>
      <dsp:spPr>
        <a:xfrm rot="10800000">
          <a:off x="624929" y="1090"/>
          <a:ext cx="6379190" cy="75998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30" tIns="76200" rIns="142240" bIns="76200" numCol="1" spcCol="1270" anchor="ctr" anchorCtr="0">
          <a:noAutofit/>
        </a:bodyPr>
        <a:lstStyle/>
        <a:p>
          <a:pPr lvl="0" algn="l" defTabSz="889000" rtl="0">
            <a:lnSpc>
              <a:spcPct val="90000"/>
            </a:lnSpc>
            <a:spcBef>
              <a:spcPct val="0"/>
            </a:spcBef>
            <a:spcAft>
              <a:spcPct val="35000"/>
            </a:spcAft>
          </a:pPr>
          <a:r>
            <a:rPr lang="en-US" sz="2000" kern="1200">
              <a:solidFill>
                <a:schemeClr val="bg1"/>
              </a:solidFill>
            </a:rPr>
            <a:t>Have high prevalence of</a:t>
          </a:r>
          <a:r>
            <a:rPr lang="en-US" sz="2000" kern="1200">
              <a:solidFill>
                <a:schemeClr val="bg1"/>
              </a:solidFill>
              <a:latin typeface="Arial"/>
            </a:rPr>
            <a:t> chronic</a:t>
          </a:r>
          <a:r>
            <a:rPr lang="en-US" sz="2000" kern="1200">
              <a:solidFill>
                <a:schemeClr val="bg1"/>
              </a:solidFill>
            </a:rPr>
            <a:t> health conditions</a:t>
          </a:r>
        </a:p>
      </dsp:txBody>
      <dsp:txXfrm rot="10800000">
        <a:off x="662028" y="38189"/>
        <a:ext cx="6304992" cy="685782"/>
      </dsp:txXfrm>
    </dsp:sp>
    <dsp:sp modelId="{17536E23-074D-41D8-99C8-F3EE91C49440}">
      <dsp:nvSpPr>
        <dsp:cNvPr id="0" name=""/>
        <dsp:cNvSpPr/>
      </dsp:nvSpPr>
      <dsp:spPr>
        <a:xfrm>
          <a:off x="6869069" y="0"/>
          <a:ext cx="759980" cy="759980"/>
        </a:xfrm>
        <a:prstGeom prst="ellipse">
          <a:avLst/>
        </a:prstGeom>
        <a:blipFill>
          <a:blip xmlns:r="http://schemas.openxmlformats.org/officeDocument/2006/relationships" r:embed="rId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F9E056-2B0A-455D-A234-A7CC60D4597C}">
      <dsp:nvSpPr>
        <dsp:cNvPr id="0" name=""/>
        <dsp:cNvSpPr/>
      </dsp:nvSpPr>
      <dsp:spPr>
        <a:xfrm rot="10800000">
          <a:off x="639617" y="960356"/>
          <a:ext cx="6349815" cy="75998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30" tIns="76200" rIns="142240" bIns="76200" numCol="1" spcCol="1270" anchor="ctr" anchorCtr="0">
          <a:noAutofit/>
        </a:bodyPr>
        <a:lstStyle/>
        <a:p>
          <a:pPr lvl="0" algn="l" defTabSz="889000">
            <a:lnSpc>
              <a:spcPct val="90000"/>
            </a:lnSpc>
            <a:spcBef>
              <a:spcPct val="0"/>
            </a:spcBef>
            <a:spcAft>
              <a:spcPct val="35000"/>
            </a:spcAft>
          </a:pPr>
          <a:r>
            <a:rPr lang="en-US" sz="2000" kern="1200">
              <a:solidFill>
                <a:schemeClr val="bg1"/>
              </a:solidFill>
            </a:rPr>
            <a:t>Face challenges establishing and maintaining connections to care</a:t>
          </a:r>
        </a:p>
      </dsp:txBody>
      <dsp:txXfrm rot="10800000">
        <a:off x="676716" y="997455"/>
        <a:ext cx="6275617" cy="685782"/>
      </dsp:txXfrm>
    </dsp:sp>
    <dsp:sp modelId="{ED815AB4-F912-4ED3-AD09-BA66AA48C764}">
      <dsp:nvSpPr>
        <dsp:cNvPr id="0" name=""/>
        <dsp:cNvSpPr/>
      </dsp:nvSpPr>
      <dsp:spPr>
        <a:xfrm>
          <a:off x="6869069" y="920951"/>
          <a:ext cx="759980" cy="759980"/>
        </a:xfrm>
        <a:prstGeom prst="ellipse">
          <a:avLst/>
        </a:prstGeom>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CDE857-CCDE-4FC4-8ED5-EE80CE58E7A2}">
      <dsp:nvSpPr>
        <dsp:cNvPr id="0" name=""/>
        <dsp:cNvSpPr/>
      </dsp:nvSpPr>
      <dsp:spPr>
        <a:xfrm rot="10800000">
          <a:off x="647074" y="1919622"/>
          <a:ext cx="6334900" cy="75998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30" tIns="76200" rIns="142240" bIns="76200" numCol="1" spcCol="1270" anchor="ctr" anchorCtr="0">
          <a:noAutofit/>
        </a:bodyPr>
        <a:lstStyle/>
        <a:p>
          <a:pPr lvl="0" algn="l" defTabSz="889000" rtl="0">
            <a:lnSpc>
              <a:spcPct val="90000"/>
            </a:lnSpc>
            <a:spcBef>
              <a:spcPct val="0"/>
            </a:spcBef>
            <a:spcAft>
              <a:spcPct val="35000"/>
            </a:spcAft>
          </a:pPr>
          <a:r>
            <a:rPr lang="en-US" sz="2000" kern="1200">
              <a:solidFill>
                <a:schemeClr val="bg1"/>
              </a:solidFill>
            </a:rPr>
            <a:t>Utilize ED at higher rates</a:t>
          </a:r>
          <a:r>
            <a:rPr lang="en-US" sz="2000" kern="1200">
              <a:solidFill>
                <a:schemeClr val="bg1"/>
              </a:solidFill>
              <a:latin typeface="Arial"/>
            </a:rPr>
            <a:t> </a:t>
          </a:r>
          <a:endParaRPr lang="en-US" sz="2000" kern="1200">
            <a:solidFill>
              <a:schemeClr val="bg1"/>
            </a:solidFill>
          </a:endParaRPr>
        </a:p>
      </dsp:txBody>
      <dsp:txXfrm rot="10800000">
        <a:off x="684173" y="1956721"/>
        <a:ext cx="6260702" cy="685782"/>
      </dsp:txXfrm>
    </dsp:sp>
    <dsp:sp modelId="{15472862-046F-497B-ADF6-D346CF6B261A}">
      <dsp:nvSpPr>
        <dsp:cNvPr id="0" name=""/>
        <dsp:cNvSpPr/>
      </dsp:nvSpPr>
      <dsp:spPr>
        <a:xfrm>
          <a:off x="6869069" y="1903807"/>
          <a:ext cx="759980" cy="759980"/>
        </a:xfrm>
        <a:prstGeom prst="ellipse">
          <a:avLst/>
        </a:prstGeom>
        <a:blipFill>
          <a:blip xmlns:r="http://schemas.openxmlformats.org/officeDocument/2006/relationships"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7D44F-4C79-441D-BB7B-CF8879DF908A}">
      <dsp:nvSpPr>
        <dsp:cNvPr id="0" name=""/>
        <dsp:cNvSpPr/>
      </dsp:nvSpPr>
      <dsp:spPr>
        <a:xfrm>
          <a:off x="223444" y="1007068"/>
          <a:ext cx="3102262" cy="969457"/>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6646" tIns="76200" rIns="76200" bIns="76200" numCol="1" spcCol="1270" anchor="ctr" anchorCtr="0">
          <a:noAutofit/>
        </a:bodyPr>
        <a:lstStyle/>
        <a:p>
          <a:pPr lvl="0" algn="l" defTabSz="889000">
            <a:lnSpc>
              <a:spcPct val="90000"/>
            </a:lnSpc>
            <a:spcBef>
              <a:spcPct val="0"/>
            </a:spcBef>
            <a:spcAft>
              <a:spcPct val="35000"/>
            </a:spcAft>
          </a:pPr>
          <a:r>
            <a:rPr lang="en-US" sz="2000" kern="1200"/>
            <a:t>Role of staff in program success</a:t>
          </a:r>
        </a:p>
      </dsp:txBody>
      <dsp:txXfrm>
        <a:off x="223444" y="1007068"/>
        <a:ext cx="3102262" cy="969457"/>
      </dsp:txXfrm>
    </dsp:sp>
    <dsp:sp modelId="{20A72B0F-BDD5-4311-9F74-56BC0FA524F5}">
      <dsp:nvSpPr>
        <dsp:cNvPr id="0" name=""/>
        <dsp:cNvSpPr/>
      </dsp:nvSpPr>
      <dsp:spPr>
        <a:xfrm>
          <a:off x="1525" y="867035"/>
          <a:ext cx="863937" cy="1017929"/>
        </a:xfrm>
        <a:prstGeom prst="rect">
          <a:avLst/>
        </a:prstGeom>
        <a:blipFill dpi="0" rotWithShape="1">
          <a:blip xmlns:r="http://schemas.openxmlformats.org/officeDocument/2006/relationships"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l="10878" t="21041" r="10052" b="1195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F09310-99F3-4F96-9D64-433804A9AAD9}">
      <dsp:nvSpPr>
        <dsp:cNvPr id="0" name=""/>
        <dsp:cNvSpPr/>
      </dsp:nvSpPr>
      <dsp:spPr>
        <a:xfrm>
          <a:off x="3649437" y="1007068"/>
          <a:ext cx="3102262" cy="969457"/>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6646" tIns="76200" rIns="76200" bIns="76200" numCol="1" spcCol="1270" anchor="ctr" anchorCtr="0">
          <a:noAutofit/>
        </a:bodyPr>
        <a:lstStyle/>
        <a:p>
          <a:pPr lvl="0" algn="l" defTabSz="889000">
            <a:lnSpc>
              <a:spcPct val="90000"/>
            </a:lnSpc>
            <a:spcBef>
              <a:spcPct val="0"/>
            </a:spcBef>
            <a:spcAft>
              <a:spcPct val="35000"/>
            </a:spcAft>
          </a:pPr>
          <a:r>
            <a:rPr lang="en-US" sz="2000" kern="1200"/>
            <a:t>Provision of transportation</a:t>
          </a:r>
        </a:p>
      </dsp:txBody>
      <dsp:txXfrm>
        <a:off x="3649437" y="1007068"/>
        <a:ext cx="3102262" cy="969457"/>
      </dsp:txXfrm>
    </dsp:sp>
    <dsp:sp modelId="{CF3B5A5F-8830-4759-A8B4-EABE601CC1EF}">
      <dsp:nvSpPr>
        <dsp:cNvPr id="0" name=""/>
        <dsp:cNvSpPr/>
      </dsp:nvSpPr>
      <dsp:spPr>
        <a:xfrm>
          <a:off x="3520176" y="867035"/>
          <a:ext cx="678619" cy="1017929"/>
        </a:xfrm>
        <a:prstGeom prst="rect">
          <a:avLst/>
        </a:prstGeom>
        <a:blipFill dpi="0" rotWithShape="1">
          <a:blip xmlns:r="http://schemas.openxmlformats.org/officeDocument/2006/relationships"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t="15169" b="157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BF9AD6-2025-49C1-B6CF-E95F5E225DCB}">
      <dsp:nvSpPr>
        <dsp:cNvPr id="0" name=""/>
        <dsp:cNvSpPr/>
      </dsp:nvSpPr>
      <dsp:spPr>
        <a:xfrm>
          <a:off x="170149" y="2227507"/>
          <a:ext cx="3102262" cy="969457"/>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6646" tIns="76200" rIns="76200" bIns="76200" numCol="1" spcCol="1270" anchor="ctr" anchorCtr="0">
          <a:noAutofit/>
        </a:bodyPr>
        <a:lstStyle/>
        <a:p>
          <a:pPr lvl="0" algn="l" defTabSz="889000">
            <a:lnSpc>
              <a:spcPct val="90000"/>
            </a:lnSpc>
            <a:spcBef>
              <a:spcPct val="0"/>
            </a:spcBef>
            <a:spcAft>
              <a:spcPct val="35000"/>
            </a:spcAft>
          </a:pPr>
          <a:r>
            <a:rPr lang="en-US" sz="2000" kern="1200"/>
            <a:t>Technology &amp; telehealth</a:t>
          </a:r>
        </a:p>
      </dsp:txBody>
      <dsp:txXfrm>
        <a:off x="170149" y="2227507"/>
        <a:ext cx="3102262" cy="969457"/>
      </dsp:txXfrm>
    </dsp:sp>
    <dsp:sp modelId="{879D413A-BFAE-40BD-8675-04E477DE7308}">
      <dsp:nvSpPr>
        <dsp:cNvPr id="0" name=""/>
        <dsp:cNvSpPr/>
      </dsp:nvSpPr>
      <dsp:spPr>
        <a:xfrm>
          <a:off x="40888" y="2087474"/>
          <a:ext cx="678619" cy="1017929"/>
        </a:xfrm>
        <a:prstGeom prst="flowChartProcess">
          <a:avLst/>
        </a:prstGeom>
        <a:blipFill dpi="0" rotWithShape="1">
          <a:blip xmlns:r="http://schemas.openxmlformats.org/officeDocument/2006/relationships"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l="1552" t="18802" r="1239" b="163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2AC5FC-B97E-4CF3-B011-80883F2AF623}">
      <dsp:nvSpPr>
        <dsp:cNvPr id="0" name=""/>
        <dsp:cNvSpPr/>
      </dsp:nvSpPr>
      <dsp:spPr>
        <a:xfrm>
          <a:off x="3610073" y="2202466"/>
          <a:ext cx="3102262" cy="969457"/>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6646" tIns="76200" rIns="76200" bIns="76200" numCol="1" spcCol="1270" anchor="ctr" anchorCtr="0">
          <a:noAutofit/>
        </a:bodyPr>
        <a:lstStyle/>
        <a:p>
          <a:pPr lvl="0" algn="l" defTabSz="889000">
            <a:lnSpc>
              <a:spcPct val="90000"/>
            </a:lnSpc>
            <a:spcBef>
              <a:spcPct val="0"/>
            </a:spcBef>
            <a:spcAft>
              <a:spcPct val="35000"/>
            </a:spcAft>
          </a:pPr>
          <a:r>
            <a:rPr lang="en-US" sz="2000" kern="1200"/>
            <a:t>Accessing care</a:t>
          </a:r>
        </a:p>
      </dsp:txBody>
      <dsp:txXfrm>
        <a:off x="3610073" y="2202466"/>
        <a:ext cx="3102262" cy="969457"/>
      </dsp:txXfrm>
    </dsp:sp>
    <dsp:sp modelId="{54240B98-40E6-4A8F-A83A-D27E81D47844}">
      <dsp:nvSpPr>
        <dsp:cNvPr id="0" name=""/>
        <dsp:cNvSpPr/>
      </dsp:nvSpPr>
      <dsp:spPr>
        <a:xfrm>
          <a:off x="3466880" y="2112515"/>
          <a:ext cx="706484" cy="917765"/>
        </a:xfrm>
        <a:prstGeom prst="rect">
          <a:avLst/>
        </a:prstGeom>
        <a:blipFill dpi="0" rotWithShape="1">
          <a:blip xmlns:r="http://schemas.openxmlformats.org/officeDocument/2006/relationships"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l="6237" t="16426" r="5061" b="1929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A2BF871-0D49-4C7E-9A89-F956BEA96D6B}" type="datetimeFigureOut">
              <a:rPr lang="en-US" smtClean="0"/>
              <a:t>5/10/2024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298318-B992-49FF-8DD6-13ADAA9D46A8}" type="slidenum">
              <a:rPr lang="en-US" smtClean="0"/>
              <a:t>‹#›</a:t>
            </a:fld>
            <a:endParaRPr lang="en-US"/>
          </a:p>
        </p:txBody>
      </p:sp>
    </p:spTree>
    <p:extLst>
      <p:ext uri="{BB962C8B-B14F-4D97-AF65-F5344CB8AC3E}">
        <p14:creationId xmlns:p14="http://schemas.microsoft.com/office/powerpoint/2010/main" val="21416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458E55-220C-4A02-BF0F-A0728E13D1A8}" type="datetimeFigureOut">
              <a:rPr lang="en-US" smtClean="0"/>
              <a:t>5/10/2024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68654EF-92F4-4E94-BAAC-740D39558F51}" type="slidenum">
              <a:rPr lang="en-US" smtClean="0"/>
              <a:t>‹#›</a:t>
            </a:fld>
            <a:endParaRPr lang="en-US"/>
          </a:p>
        </p:txBody>
      </p:sp>
    </p:spTree>
    <p:extLst>
      <p:ext uri="{BB962C8B-B14F-4D97-AF65-F5344CB8AC3E}">
        <p14:creationId xmlns:p14="http://schemas.microsoft.com/office/powerpoint/2010/main" val="18915969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extLst>
      <p:ext uri="{BB962C8B-B14F-4D97-AF65-F5344CB8AC3E}">
        <p14:creationId xmlns:p14="http://schemas.microsoft.com/office/powerpoint/2010/main" val="243056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pPr marL="174708" indent="-174708">
              <a:buFont typeface="Arial" panose="020B0604020202020204" pitchFamily="34" charset="0"/>
              <a:buChar char="•"/>
            </a:pPr>
            <a:r>
              <a:rPr lang="en-US" sz="1200" dirty="0"/>
              <a:t>QUALITATIVE examination of early stages</a:t>
            </a:r>
            <a:r>
              <a:rPr lang="en-US" sz="1200" baseline="0" dirty="0"/>
              <a:t> of NCL pilot</a:t>
            </a:r>
          </a:p>
          <a:p>
            <a:pPr marL="174708" indent="-174708">
              <a:buFont typeface="Arial" panose="020B0604020202020204" pitchFamily="34" charset="0"/>
              <a:buChar char="•"/>
            </a:pPr>
            <a:endParaRPr lang="en-US" sz="1200" baseline="0" dirty="0"/>
          </a:p>
          <a:p>
            <a:pPr marL="174708" marR="0" lvl="0" indent="-17470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larger evaluation including quant analysis </a:t>
            </a:r>
            <a:r>
              <a:rPr lang="en-US" sz="1200" b="1" baseline="0" dirty="0"/>
              <a:t>NYU Wagner Graduate School of Public Service</a:t>
            </a:r>
            <a:r>
              <a:rPr lang="en-US" sz="1200" baseline="0" dirty="0"/>
              <a:t> which will look at emergency department use &amp; other quant outcomes</a:t>
            </a:r>
          </a:p>
          <a:p>
            <a:pPr marL="174708" marR="0" lvl="0" indent="-17470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4708" indent="-174708">
              <a:buFont typeface="Arial" panose="020B0604020202020204" pitchFamily="34" charset="0"/>
              <a:buChar char="•"/>
            </a:pPr>
            <a:r>
              <a:rPr lang="en-US" sz="1200" baseline="0" dirty="0"/>
              <a:t>Does </a:t>
            </a:r>
            <a:r>
              <a:rPr lang="en-US" sz="1200" b="1" baseline="0" dirty="0"/>
              <a:t>not</a:t>
            </a:r>
            <a:r>
              <a:rPr lang="en-US" sz="1200" baseline="0" dirty="0"/>
              <a:t> include data on health outcomes (that will come with quant analysis)</a:t>
            </a:r>
          </a:p>
          <a:p>
            <a:pPr marL="174708" indent="-174708">
              <a:buFont typeface="Arial" panose="020B0604020202020204" pitchFamily="34" charset="0"/>
              <a:buChar char="•"/>
            </a:pPr>
            <a:endParaRPr lang="en-US" sz="1200" baseline="0" dirty="0"/>
          </a:p>
          <a:p>
            <a:pPr marL="174708" indent="-174708">
              <a:buFont typeface="Arial" panose="020B0604020202020204" pitchFamily="34" charset="0"/>
              <a:buChar char="•"/>
            </a:pPr>
            <a:r>
              <a:rPr lang="en-US" sz="1200" baseline="0" dirty="0"/>
              <a:t>This  QUALITATIVE 	inquiry focuses on </a:t>
            </a:r>
            <a:r>
              <a:rPr lang="en-US" sz="1200" b="1" baseline="0" dirty="0"/>
              <a:t>user perceptions &amp; experiences </a:t>
            </a:r>
          </a:p>
          <a:p>
            <a:pPr marL="174708" indent="-174708">
              <a:buFont typeface="Arial" panose="020B0604020202020204" pitchFamily="34" charset="0"/>
              <a:buChar char="•"/>
            </a:pPr>
            <a:endParaRPr lang="en-US" sz="1200" baseline="0" dirty="0"/>
          </a:p>
          <a:p>
            <a:pPr marL="174708" indent="-174708">
              <a:buFont typeface="Arial" panose="020B0604020202020204" pitchFamily="34" charset="0"/>
              <a:buChar char="•"/>
            </a:pPr>
            <a:r>
              <a:rPr lang="en-US" sz="1200" baseline="0" dirty="0"/>
              <a:t>(read questions)</a:t>
            </a:r>
            <a:endParaRPr lang="en-US" sz="1200" dirty="0"/>
          </a:p>
          <a:p>
            <a:endParaRPr lang="en-US" dirty="0"/>
          </a:p>
          <a:p>
            <a:endParaRPr lang="en-US" dirty="0"/>
          </a:p>
          <a:p>
            <a:endParaRPr lang="en-US" baseline="0" dirty="0">
              <a:ea typeface="Calibri"/>
              <a:cs typeface="Calibri"/>
            </a:endParaRPr>
          </a:p>
          <a:p>
            <a:endParaRPr lang="en-US" dirty="0"/>
          </a:p>
          <a:p>
            <a:endParaRPr lang="en-US"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668654EF-92F4-4E94-BAAC-740D39558F51}" type="slidenum">
              <a:rPr lang="en-US" smtClean="0"/>
              <a:t>10</a:t>
            </a:fld>
            <a:endParaRPr lang="en-US"/>
          </a:p>
        </p:txBody>
      </p:sp>
    </p:spTree>
    <p:extLst>
      <p:ext uri="{BB962C8B-B14F-4D97-AF65-F5344CB8AC3E}">
        <p14:creationId xmlns:p14="http://schemas.microsoft.com/office/powerpoint/2010/main" val="4008201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a:t>
            </a:r>
            <a:r>
              <a:rPr lang="en-US" sz="1200" baseline="0" dirty="0"/>
              <a:t> I’m going to tell you about the methods we used</a:t>
            </a:r>
            <a:endParaRPr lang="en-US" sz="1200" dirty="0"/>
          </a:p>
        </p:txBody>
      </p:sp>
      <p:sp>
        <p:nvSpPr>
          <p:cNvPr id="4" name="Slide Number Placeholder 3"/>
          <p:cNvSpPr>
            <a:spLocks noGrp="1"/>
          </p:cNvSpPr>
          <p:nvPr>
            <p:ph type="sldNum" sz="quarter" idx="10"/>
          </p:nvPr>
        </p:nvSpPr>
        <p:spPr/>
        <p:txBody>
          <a:bodyPr/>
          <a:lstStyle/>
          <a:p>
            <a:fld id="{668654EF-92F4-4E94-BAAC-740D39558F51}" type="slidenum">
              <a:rPr lang="en-US" smtClean="0"/>
              <a:t>11</a:t>
            </a:fld>
            <a:endParaRPr lang="en-US"/>
          </a:p>
        </p:txBody>
      </p:sp>
    </p:spTree>
    <p:extLst>
      <p:ext uri="{BB962C8B-B14F-4D97-AF65-F5344CB8AC3E}">
        <p14:creationId xmlns:p14="http://schemas.microsoft.com/office/powerpoint/2010/main" val="552988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a:p>
            <a:pPr marL="174708" indent="-174708">
              <a:buFont typeface="Arial" panose="020B0604020202020204" pitchFamily="34" charset="0"/>
              <a:buChar char="•"/>
            </a:pPr>
            <a:r>
              <a:rPr lang="en-US" sz="1200" baseline="0" dirty="0"/>
              <a:t>In-depth interviews with shelter residents &amp; staff who had used NCL</a:t>
            </a:r>
          </a:p>
          <a:p>
            <a:pPr marL="517608" lvl="1" indent="-174708">
              <a:buFont typeface="Arial" panose="020B0604020202020204" pitchFamily="34" charset="0"/>
              <a:buChar char="•"/>
            </a:pPr>
            <a:r>
              <a:rPr lang="en-US" sz="1200" baseline="0" dirty="0"/>
              <a:t>People who were </a:t>
            </a:r>
            <a:r>
              <a:rPr lang="en-US" sz="1200" b="1" baseline="0" dirty="0"/>
              <a:t>currently living </a:t>
            </a:r>
            <a:r>
              <a:rPr lang="en-US" sz="1200" baseline="0" dirty="0"/>
              <a:t>in shelter </a:t>
            </a:r>
            <a:r>
              <a:rPr lang="en-US" sz="1200" b="1" baseline="0" dirty="0"/>
              <a:t>or working </a:t>
            </a:r>
            <a:r>
              <a:rPr lang="en-US" sz="1200" baseline="0" dirty="0"/>
              <a:t>at shelter</a:t>
            </a:r>
          </a:p>
          <a:p>
            <a:pPr marL="342900" lvl="1" indent="0">
              <a:buFont typeface="Arial" panose="020B0604020202020204" pitchFamily="34" charset="0"/>
              <a:buNone/>
            </a:pPr>
            <a:endParaRPr lang="en-US" sz="1200" baseline="0" dirty="0"/>
          </a:p>
          <a:p>
            <a:pPr marL="174708" indent="-174708">
              <a:buFont typeface="Arial" panose="020B0604020202020204" pitchFamily="34" charset="0"/>
              <a:buChar char="•"/>
            </a:pPr>
            <a:r>
              <a:rPr lang="en-US" sz="1200" baseline="0" dirty="0"/>
              <a:t>Focus group with reps from NCL vendor</a:t>
            </a:r>
          </a:p>
          <a:p>
            <a:pPr marL="524123" lvl="1" indent="-174708">
              <a:buFont typeface="Arial" panose="020B0604020202020204" pitchFamily="34" charset="0"/>
              <a:buChar char="•"/>
            </a:pPr>
            <a:r>
              <a:rPr lang="en-US" sz="1200" baseline="0" dirty="0"/>
              <a:t>NCL vendor = agency with experience providing nurse hotline services to variety of populations/groups. contracted to provide the NCL service in shelters</a:t>
            </a:r>
          </a:p>
          <a:p>
            <a:pPr marL="524123" lvl="1" indent="-174708">
              <a:buFont typeface="Arial" panose="020B0604020202020204" pitchFamily="34" charset="0"/>
              <a:buChar char="•"/>
            </a:pPr>
            <a:endParaRPr lang="en-US" sz="1200" baseline="0" dirty="0"/>
          </a:p>
          <a:p>
            <a:pPr marL="174708" indent="-174708">
              <a:buFont typeface="Arial" panose="020B0604020202020204" pitchFamily="34" charset="0"/>
              <a:buChar char="•"/>
            </a:pPr>
            <a:r>
              <a:rPr lang="en-US" sz="1200" baseline="0" dirty="0"/>
              <a:t>Audio recorded &amp; professionally transcribed</a:t>
            </a:r>
          </a:p>
          <a:p>
            <a:pPr marL="524123" lvl="1" indent="-174708">
              <a:buFont typeface="Arial" panose="020B0604020202020204" pitchFamily="34" charset="0"/>
              <a:buChar char="•"/>
            </a:pPr>
            <a:endParaRPr lang="en-US" baseline="0" dirty="0"/>
          </a:p>
          <a:p>
            <a:pPr marL="349415" lvl="1"/>
            <a:endParaRPr lang="en-US" dirty="0"/>
          </a:p>
        </p:txBody>
      </p:sp>
      <p:sp>
        <p:nvSpPr>
          <p:cNvPr id="4" name="Slide Number Placeholder 3"/>
          <p:cNvSpPr>
            <a:spLocks noGrp="1"/>
          </p:cNvSpPr>
          <p:nvPr>
            <p:ph type="sldNum" sz="quarter" idx="10"/>
          </p:nvPr>
        </p:nvSpPr>
        <p:spPr/>
        <p:txBody>
          <a:bodyPr/>
          <a:lstStyle/>
          <a:p>
            <a:fld id="{668654EF-92F4-4E94-BAAC-740D39558F51}" type="slidenum">
              <a:rPr lang="en-US" smtClean="0"/>
              <a:t>12</a:t>
            </a:fld>
            <a:endParaRPr lang="en-US"/>
          </a:p>
        </p:txBody>
      </p:sp>
    </p:spTree>
    <p:extLst>
      <p:ext uri="{BB962C8B-B14F-4D97-AF65-F5344CB8AC3E}">
        <p14:creationId xmlns:p14="http://schemas.microsoft.com/office/powerpoint/2010/main" val="3761222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Interview Guides</a:t>
            </a:r>
          </a:p>
          <a:p>
            <a:pPr marL="174708" indent="-174708">
              <a:buFont typeface="Arial" panose="020B0604020202020204" pitchFamily="34" charset="0"/>
              <a:buChar char="•"/>
            </a:pPr>
            <a:r>
              <a:rPr lang="en-US" sz="1200" dirty="0"/>
              <a:t>Interviews &amp; FG were semi-structured &amp; conducted with guides</a:t>
            </a:r>
          </a:p>
          <a:p>
            <a:pPr marL="174708" indent="-174708">
              <a:buFont typeface="Arial" panose="020B0604020202020204" pitchFamily="34" charset="0"/>
              <a:buChar char="•"/>
            </a:pPr>
            <a:endParaRPr lang="en-US" sz="1200" dirty="0"/>
          </a:p>
          <a:p>
            <a:pPr marL="174708" indent="-174708">
              <a:buFont typeface="Arial" panose="020B0604020202020204" pitchFamily="34" charset="0"/>
              <a:buChar char="•"/>
            </a:pPr>
            <a:r>
              <a:rPr lang="en-US" sz="1200" dirty="0"/>
              <a:t>2 different interview guides: shelter residents and shelter staff </a:t>
            </a:r>
          </a:p>
          <a:p>
            <a:pPr marL="174708" indent="-174708">
              <a:lnSpc>
                <a:spcPct val="100000"/>
              </a:lnSpc>
              <a:buFont typeface="Arial" panose="020B0604020202020204" pitchFamily="34" charset="0"/>
              <a:buChar char="•"/>
            </a:pPr>
            <a:endParaRPr lang="en-US" sz="1200" dirty="0"/>
          </a:p>
          <a:p>
            <a:pPr marL="524123" lvl="1" indent="-174708">
              <a:lnSpc>
                <a:spcPct val="100000"/>
              </a:lnSpc>
              <a:buFont typeface="Arial" panose="020B0604020202020204" pitchFamily="34" charset="0"/>
              <a:buChar char="•"/>
            </a:pPr>
            <a:r>
              <a:rPr lang="en-US" sz="1200" kern="1200" baseline="0" dirty="0">
                <a:solidFill>
                  <a:schemeClr val="tx1"/>
                </a:solidFill>
                <a:effectLst/>
                <a:latin typeface="+mn-lt"/>
                <a:ea typeface="+mn-ea"/>
                <a:cs typeface="+mn-cs"/>
              </a:rPr>
              <a:t>Developed based on </a:t>
            </a:r>
            <a:r>
              <a:rPr lang="en-US" sz="1200" b="1" kern="1200" baseline="0" dirty="0">
                <a:solidFill>
                  <a:schemeClr val="tx1"/>
                </a:solidFill>
                <a:effectLst/>
                <a:latin typeface="+mn-lt"/>
                <a:ea typeface="+mn-ea"/>
                <a:cs typeface="+mn-cs"/>
              </a:rPr>
              <a:t>study aims</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review of literature </a:t>
            </a:r>
            <a:r>
              <a:rPr lang="en-US" sz="1200" b="0" kern="1200" baseline="0" dirty="0">
                <a:solidFill>
                  <a:schemeClr val="tx1"/>
                </a:solidFill>
                <a:effectLst/>
                <a:latin typeface="+mn-lt"/>
                <a:ea typeface="+mn-ea"/>
                <a:cs typeface="+mn-cs"/>
              </a:rPr>
              <a:t>on</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healthcare access in PEH, &amp; input from </a:t>
            </a:r>
            <a:r>
              <a:rPr lang="en-US" sz="1200" b="1" kern="1200" baseline="0" dirty="0">
                <a:solidFill>
                  <a:schemeClr val="tx1"/>
                </a:solidFill>
                <a:effectLst/>
                <a:latin typeface="+mn-lt"/>
                <a:ea typeface="+mn-ea"/>
                <a:cs typeface="+mn-cs"/>
              </a:rPr>
              <a:t>DHS</a:t>
            </a:r>
            <a:r>
              <a:rPr lang="en-US" sz="1200" kern="1200" baseline="0" dirty="0">
                <a:solidFill>
                  <a:schemeClr val="tx1"/>
                </a:solidFill>
                <a:effectLst/>
                <a:latin typeface="+mn-lt"/>
                <a:ea typeface="+mn-ea"/>
                <a:cs typeface="+mn-cs"/>
              </a:rPr>
              <a:t> staff and </a:t>
            </a:r>
            <a:r>
              <a:rPr lang="en-US" sz="1200" b="1" kern="1200" baseline="0" dirty="0">
                <a:solidFill>
                  <a:schemeClr val="tx1"/>
                </a:solidFill>
                <a:effectLst/>
                <a:latin typeface="+mn-lt"/>
                <a:ea typeface="+mn-ea"/>
                <a:cs typeface="+mn-cs"/>
              </a:rPr>
              <a:t>PWLEH</a:t>
            </a:r>
          </a:p>
          <a:p>
            <a:pPr marL="524123" lvl="1" indent="-174708">
              <a:lnSpc>
                <a:spcPct val="100000"/>
              </a:lnSpc>
              <a:buFont typeface="Arial" panose="020B0604020202020204" pitchFamily="34" charset="0"/>
              <a:buChar char="•"/>
            </a:pPr>
            <a:r>
              <a:rPr lang="en-US" sz="1200" kern="1200" baseline="0" dirty="0">
                <a:solidFill>
                  <a:schemeClr val="tx1"/>
                </a:solidFill>
                <a:effectLst/>
                <a:latin typeface="+mn-lt"/>
                <a:ea typeface="+mn-ea"/>
                <a:cs typeface="+mn-cs"/>
              </a:rPr>
              <a:t>Garnered feedback from </a:t>
            </a:r>
            <a:r>
              <a:rPr lang="en-US" sz="1200" b="1" kern="1200" baseline="0" dirty="0">
                <a:solidFill>
                  <a:schemeClr val="tx1"/>
                </a:solidFill>
                <a:effectLst/>
                <a:latin typeface="+mn-lt"/>
                <a:ea typeface="+mn-ea"/>
                <a:cs typeface="+mn-cs"/>
              </a:rPr>
              <a:t>health x housing lab AC members </a:t>
            </a:r>
            <a:r>
              <a:rPr lang="en-US" sz="1200" kern="1200" baseline="0" dirty="0">
                <a:solidFill>
                  <a:schemeClr val="tx1"/>
                </a:solidFill>
                <a:effectLst/>
                <a:latin typeface="+mn-lt"/>
                <a:ea typeface="+mn-ea"/>
                <a:cs typeface="+mn-cs"/>
              </a:rPr>
              <a:t>with lived experience of homelessness &amp; refined accordingly</a:t>
            </a:r>
          </a:p>
          <a:p>
            <a:pPr marL="524123" lvl="1" indent="-174708">
              <a:buFont typeface="Arial" panose="020B0604020202020204" pitchFamily="34" charset="0"/>
              <a:buChar char="•"/>
            </a:pPr>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FG guide</a:t>
            </a:r>
          </a:p>
          <a:p>
            <a:pPr marL="174708" indent="-174708">
              <a:buFont typeface="Arial" panose="020B0604020202020204" pitchFamily="34" charset="0"/>
              <a:buChar char="•"/>
            </a:pPr>
            <a:r>
              <a:rPr lang="en-US" sz="1200" kern="1200" baseline="0" dirty="0">
                <a:solidFill>
                  <a:schemeClr val="tx1"/>
                </a:solidFill>
                <a:effectLst/>
                <a:latin typeface="+mn-lt"/>
                <a:ea typeface="+mn-ea"/>
                <a:cs typeface="+mn-cs"/>
              </a:rPr>
              <a:t>FG guide </a:t>
            </a:r>
            <a:r>
              <a:rPr lang="en-US" sz="1200" b="1" kern="1200" baseline="0" dirty="0">
                <a:solidFill>
                  <a:schemeClr val="tx1"/>
                </a:solidFill>
                <a:effectLst/>
                <a:latin typeface="+mn-lt"/>
                <a:ea typeface="+mn-ea"/>
                <a:cs typeface="+mn-cs"/>
              </a:rPr>
              <a:t>derived from staff interview guide </a:t>
            </a:r>
            <a:r>
              <a:rPr lang="en-US" sz="1200" kern="1200" baseline="0" dirty="0">
                <a:solidFill>
                  <a:schemeClr val="tx1"/>
                </a:solidFill>
                <a:effectLst/>
                <a:latin typeface="+mn-lt"/>
                <a:ea typeface="+mn-ea"/>
                <a:cs typeface="+mn-cs"/>
              </a:rPr>
              <a:t>&amp; </a:t>
            </a:r>
            <a:r>
              <a:rPr lang="en-US" sz="1200" b="1" kern="1200" baseline="0" dirty="0">
                <a:solidFill>
                  <a:schemeClr val="tx1"/>
                </a:solidFill>
                <a:effectLst/>
                <a:latin typeface="+mn-lt"/>
                <a:ea typeface="+mn-ea"/>
                <a:cs typeface="+mn-cs"/>
              </a:rPr>
              <a:t>informed by </a:t>
            </a:r>
            <a:r>
              <a:rPr lang="en-US" sz="1200" b="1" kern="1200" baseline="0" dirty="0" err="1">
                <a:solidFill>
                  <a:schemeClr val="tx1"/>
                </a:solidFill>
                <a:effectLst/>
                <a:latin typeface="+mn-lt"/>
                <a:ea typeface="+mn-ea"/>
                <a:cs typeface="+mn-cs"/>
              </a:rPr>
              <a:t>convos</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with key stakeholders (</a:t>
            </a:r>
            <a:r>
              <a:rPr lang="en-US" sz="1200" b="1" kern="1200" baseline="0" dirty="0">
                <a:solidFill>
                  <a:schemeClr val="tx1"/>
                </a:solidFill>
                <a:effectLst/>
                <a:latin typeface="+mn-lt"/>
                <a:ea typeface="+mn-ea"/>
                <a:cs typeface="+mn-cs"/>
              </a:rPr>
              <a:t>NCL program coordinator, DHS, </a:t>
            </a:r>
            <a:r>
              <a:rPr lang="en-US" sz="1200" b="0" kern="1200" baseline="0" dirty="0">
                <a:solidFill>
                  <a:schemeClr val="tx1"/>
                </a:solidFill>
                <a:effectLst/>
                <a:latin typeface="+mn-lt"/>
                <a:ea typeface="+mn-ea"/>
                <a:cs typeface="+mn-cs"/>
              </a:rPr>
              <a:t>&amp;</a:t>
            </a:r>
            <a:r>
              <a:rPr lang="en-US" sz="1200" b="1" kern="1200" baseline="0" dirty="0">
                <a:solidFill>
                  <a:schemeClr val="tx1"/>
                </a:solidFill>
                <a:effectLst/>
                <a:latin typeface="+mn-lt"/>
                <a:ea typeface="+mn-ea"/>
                <a:cs typeface="+mn-cs"/>
              </a:rPr>
              <a:t> Collaborative</a:t>
            </a:r>
            <a:r>
              <a:rPr lang="en-US" sz="1200" kern="1200" baseline="0" dirty="0">
                <a:solidFill>
                  <a:schemeClr val="tx1"/>
                </a:solidFill>
                <a:effectLst/>
                <a:latin typeface="+mn-lt"/>
                <a:ea typeface="+mn-ea"/>
                <a:cs typeface="+mn-cs"/>
              </a:rPr>
              <a:t>)</a:t>
            </a:r>
          </a:p>
          <a:p>
            <a:pPr marL="174708" indent="-174708">
              <a:buFont typeface="Arial" panose="020B0604020202020204" pitchFamily="34" charset="0"/>
              <a:buChar char="•"/>
            </a:pPr>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Guide content</a:t>
            </a:r>
          </a:p>
          <a:p>
            <a:pPr marL="524123" lvl="1" indent="-174708">
              <a:lnSpc>
                <a:spcPct val="100000"/>
              </a:lnSpc>
              <a:buFont typeface="Arial" panose="020B0604020202020204" pitchFamily="34" charset="0"/>
              <a:buChar char="•"/>
            </a:pPr>
            <a:r>
              <a:rPr lang="en-US" sz="1200" kern="1200" baseline="0" dirty="0">
                <a:solidFill>
                  <a:schemeClr val="tx1"/>
                </a:solidFill>
                <a:effectLst/>
                <a:latin typeface="+mn-lt"/>
                <a:ea typeface="+mn-ea"/>
                <a:cs typeface="+mn-cs"/>
              </a:rPr>
              <a:t>Participants’ </a:t>
            </a:r>
            <a:r>
              <a:rPr lang="en-US" sz="1200" b="1" kern="1200" baseline="0" dirty="0">
                <a:solidFill>
                  <a:schemeClr val="tx1"/>
                </a:solidFill>
                <a:effectLst/>
                <a:latin typeface="+mn-lt"/>
                <a:ea typeface="+mn-ea"/>
                <a:cs typeface="+mn-cs"/>
              </a:rPr>
              <a:t>experiences</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perceptions</a:t>
            </a:r>
            <a:r>
              <a:rPr lang="en-US" sz="1200" kern="1200" baseline="0" dirty="0">
                <a:solidFill>
                  <a:schemeClr val="tx1"/>
                </a:solidFill>
                <a:effectLst/>
                <a:latin typeface="+mn-lt"/>
                <a:ea typeface="+mn-ea"/>
                <a:cs typeface="+mn-cs"/>
              </a:rPr>
              <a:t>, and </a:t>
            </a:r>
            <a:r>
              <a:rPr lang="en-US" sz="1200" b="1" kern="1200" baseline="0" dirty="0">
                <a:solidFill>
                  <a:schemeClr val="tx1"/>
                </a:solidFill>
                <a:effectLst/>
                <a:latin typeface="+mn-lt"/>
                <a:ea typeface="+mn-ea"/>
                <a:cs typeface="+mn-cs"/>
              </a:rPr>
              <a:t>interactions</a:t>
            </a:r>
            <a:r>
              <a:rPr lang="en-US" sz="1200" kern="1200" baseline="0" dirty="0">
                <a:solidFill>
                  <a:schemeClr val="tx1"/>
                </a:solidFill>
                <a:effectLst/>
                <a:latin typeface="+mn-lt"/>
                <a:ea typeface="+mn-ea"/>
                <a:cs typeface="+mn-cs"/>
              </a:rPr>
              <a:t> with NCL</a:t>
            </a:r>
          </a:p>
          <a:p>
            <a:pPr marL="524123" lvl="1" indent="-174708">
              <a:lnSpc>
                <a:spcPct val="100000"/>
              </a:lnSpc>
              <a:buFont typeface="Arial" panose="020B0604020202020204" pitchFamily="34" charset="0"/>
              <a:buChar char="•"/>
            </a:pPr>
            <a:r>
              <a:rPr lang="en-US" sz="1200" b="1" kern="1200" baseline="0" dirty="0">
                <a:solidFill>
                  <a:schemeClr val="tx1"/>
                </a:solidFill>
                <a:effectLst/>
                <a:latin typeface="+mn-lt"/>
                <a:ea typeface="+mn-ea"/>
                <a:cs typeface="+mn-cs"/>
              </a:rPr>
              <a:t>Barriers</a:t>
            </a:r>
            <a:r>
              <a:rPr lang="en-US" sz="1200" kern="1200" baseline="0" dirty="0">
                <a:solidFill>
                  <a:schemeClr val="tx1"/>
                </a:solidFill>
                <a:effectLst/>
                <a:latin typeface="+mn-lt"/>
                <a:ea typeface="+mn-ea"/>
                <a:cs typeface="+mn-cs"/>
              </a:rPr>
              <a:t> and </a:t>
            </a:r>
            <a:r>
              <a:rPr lang="en-US" sz="1200" b="1" kern="1200" baseline="0" dirty="0">
                <a:solidFill>
                  <a:schemeClr val="tx1"/>
                </a:solidFill>
                <a:effectLst/>
                <a:latin typeface="+mn-lt"/>
                <a:ea typeface="+mn-ea"/>
                <a:cs typeface="+mn-cs"/>
              </a:rPr>
              <a:t>facilitators</a:t>
            </a:r>
            <a:r>
              <a:rPr lang="en-US" sz="1200" kern="1200" baseline="0" dirty="0">
                <a:solidFill>
                  <a:schemeClr val="tx1"/>
                </a:solidFill>
                <a:effectLst/>
                <a:latin typeface="+mn-lt"/>
                <a:ea typeface="+mn-ea"/>
                <a:cs typeface="+mn-cs"/>
              </a:rPr>
              <a:t> of NCL implementation and use</a:t>
            </a:r>
          </a:p>
          <a:p>
            <a:pPr marL="524123" lvl="1" indent="-174708">
              <a:lnSpc>
                <a:spcPct val="100000"/>
              </a:lnSpc>
              <a:buFont typeface="Arial" panose="020B0604020202020204" pitchFamily="34" charset="0"/>
              <a:buChar char="•"/>
            </a:pPr>
            <a:r>
              <a:rPr lang="en-US" sz="1200" kern="1200" baseline="0" dirty="0">
                <a:solidFill>
                  <a:schemeClr val="tx1"/>
                </a:solidFill>
                <a:effectLst/>
                <a:latin typeface="+mn-lt"/>
                <a:ea typeface="+mn-ea"/>
                <a:cs typeface="+mn-cs"/>
              </a:rPr>
              <a:t>Program </a:t>
            </a:r>
            <a:r>
              <a:rPr lang="en-US" sz="1200" b="1" kern="1200" baseline="0" dirty="0">
                <a:solidFill>
                  <a:schemeClr val="tx1"/>
                </a:solidFill>
                <a:effectLst/>
                <a:latin typeface="+mn-lt"/>
                <a:ea typeface="+mn-ea"/>
                <a:cs typeface="+mn-cs"/>
              </a:rPr>
              <a:t>recommendations</a:t>
            </a:r>
            <a:endParaRPr lang="en-US" sz="1200" b="1" dirty="0"/>
          </a:p>
        </p:txBody>
      </p:sp>
      <p:sp>
        <p:nvSpPr>
          <p:cNvPr id="4" name="Slide Number Placeholder 3"/>
          <p:cNvSpPr>
            <a:spLocks noGrp="1"/>
          </p:cNvSpPr>
          <p:nvPr>
            <p:ph type="sldNum" sz="quarter" idx="10"/>
          </p:nvPr>
        </p:nvSpPr>
        <p:spPr/>
        <p:txBody>
          <a:bodyPr/>
          <a:lstStyle/>
          <a:p>
            <a:fld id="{668654EF-92F4-4E94-BAAC-740D39558F51}" type="slidenum">
              <a:rPr lang="en-US" smtClean="0"/>
              <a:t>13</a:t>
            </a:fld>
            <a:endParaRPr lang="en-US"/>
          </a:p>
        </p:txBody>
      </p:sp>
    </p:spTree>
    <p:extLst>
      <p:ext uri="{BB962C8B-B14F-4D97-AF65-F5344CB8AC3E}">
        <p14:creationId xmlns:p14="http://schemas.microsoft.com/office/powerpoint/2010/main" val="379472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a:p>
            <a:pPr marL="174708" indent="-174708">
              <a:buFont typeface="Arial" panose="020B0604020202020204" pitchFamily="34" charset="0"/>
              <a:buChar char="•"/>
            </a:pPr>
            <a:r>
              <a:rPr lang="en-US" sz="1200" dirty="0"/>
              <a:t>only sampled from shelters serving </a:t>
            </a:r>
            <a:r>
              <a:rPr lang="en-US" sz="1200" b="1" dirty="0"/>
              <a:t>single adults</a:t>
            </a:r>
            <a:r>
              <a:rPr lang="en-US" sz="1200" dirty="0"/>
              <a:t>, as these were (initially prioritized for onboarding in the program)</a:t>
            </a:r>
          </a:p>
          <a:p>
            <a:pPr marL="0" indent="0">
              <a:buFont typeface="Arial" panose="020B0604020202020204" pitchFamily="34" charset="0"/>
              <a:buNone/>
            </a:pPr>
            <a:endParaRPr lang="en-US" sz="1200" dirty="0"/>
          </a:p>
          <a:p>
            <a:pPr marL="174708" indent="-174708">
              <a:buFont typeface="Arial" panose="020B0604020202020204" pitchFamily="34" charset="0"/>
              <a:buChar char="•"/>
            </a:pPr>
            <a:r>
              <a:rPr lang="en-US" sz="1200" dirty="0"/>
              <a:t>Wanted</a:t>
            </a:r>
            <a:r>
              <a:rPr lang="en-US" sz="1200" baseline="0" dirty="0"/>
              <a:t> to make sure we captured a range of experiences from shelters with varying levels of NCL use, so sorted shelters into </a:t>
            </a:r>
            <a:r>
              <a:rPr lang="en-US" sz="1200" b="1" baseline="0" dirty="0"/>
              <a:t>high use, low use, and inconsistent use categories </a:t>
            </a:r>
            <a:r>
              <a:rPr lang="en-US" sz="1200" baseline="0" dirty="0"/>
              <a:t>and </a:t>
            </a:r>
            <a:r>
              <a:rPr lang="en-US" sz="1200" b="1" baseline="0" dirty="0"/>
              <a:t>randomly selected </a:t>
            </a:r>
            <a:r>
              <a:rPr lang="en-US" sz="1200" baseline="0" dirty="0"/>
              <a:t>within those groups</a:t>
            </a:r>
          </a:p>
          <a:p>
            <a:pPr marL="174708" indent="-174708">
              <a:buFont typeface="Arial" panose="020B0604020202020204" pitchFamily="34" charset="0"/>
              <a:buChar char="•"/>
            </a:pPr>
            <a:endParaRPr lang="en-US" sz="1200" dirty="0"/>
          </a:p>
          <a:p>
            <a:pPr marL="174708" indent="-174708">
              <a:buFont typeface="Arial" panose="020B0604020202020204" pitchFamily="34" charset="0"/>
              <a:buChar char="•"/>
            </a:pPr>
            <a:r>
              <a:rPr lang="en-US" sz="1200" dirty="0"/>
              <a:t>From there, </a:t>
            </a:r>
            <a:r>
              <a:rPr lang="en-US" sz="1200" b="1" dirty="0"/>
              <a:t>purposive</a:t>
            </a:r>
            <a:r>
              <a:rPr lang="en-US" sz="1200" b="1" baseline="0" dirty="0"/>
              <a:t> </a:t>
            </a:r>
            <a:r>
              <a:rPr lang="en-US" sz="1200" b="1" dirty="0"/>
              <a:t>sample </a:t>
            </a:r>
            <a:r>
              <a:rPr lang="en-US" sz="1200" dirty="0"/>
              <a:t>of shelters that served </a:t>
            </a:r>
            <a:r>
              <a:rPr lang="en-US" sz="1200" b="1" dirty="0"/>
              <a:t>different populations </a:t>
            </a:r>
            <a:r>
              <a:rPr lang="en-US" sz="1200" dirty="0"/>
              <a:t>(men, women, specialty services, general population)</a:t>
            </a:r>
          </a:p>
        </p:txBody>
      </p:sp>
      <p:sp>
        <p:nvSpPr>
          <p:cNvPr id="4" name="Slide Number Placeholder 3"/>
          <p:cNvSpPr>
            <a:spLocks noGrp="1"/>
          </p:cNvSpPr>
          <p:nvPr>
            <p:ph type="sldNum" sz="quarter" idx="10"/>
          </p:nvPr>
        </p:nvSpPr>
        <p:spPr/>
        <p:txBody>
          <a:bodyPr/>
          <a:lstStyle/>
          <a:p>
            <a:fld id="{668654EF-92F4-4E94-BAAC-740D39558F51}" type="slidenum">
              <a:rPr lang="en-US" smtClean="0"/>
              <a:t>14</a:t>
            </a:fld>
            <a:endParaRPr lang="en-US"/>
          </a:p>
        </p:txBody>
      </p:sp>
    </p:spTree>
    <p:extLst>
      <p:ext uri="{BB962C8B-B14F-4D97-AF65-F5344CB8AC3E}">
        <p14:creationId xmlns:p14="http://schemas.microsoft.com/office/powerpoint/2010/main" val="2347060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a:p>
            <a:pPr marL="174708" indent="-174708">
              <a:buFont typeface="Arial" panose="020B0604020202020204" pitchFamily="34" charset="0"/>
              <a:buChar char="•"/>
            </a:pPr>
            <a:r>
              <a:rPr lang="en-US" sz="1200" baseline="0" dirty="0"/>
              <a:t>Shelter residents</a:t>
            </a:r>
          </a:p>
          <a:p>
            <a:pPr marL="524123" lvl="1" indent="-174708">
              <a:buFont typeface="Arial" panose="020B0604020202020204" pitchFamily="34" charset="0"/>
              <a:buChar char="•"/>
            </a:pPr>
            <a:r>
              <a:rPr lang="en-US" sz="1200" baseline="0" dirty="0"/>
              <a:t>Recruited from </a:t>
            </a:r>
            <a:r>
              <a:rPr lang="en-US" sz="1200" b="1" baseline="0" dirty="0"/>
              <a:t>4</a:t>
            </a:r>
            <a:r>
              <a:rPr lang="en-US" sz="1200" baseline="0" dirty="0"/>
              <a:t> different shelters</a:t>
            </a:r>
          </a:p>
          <a:p>
            <a:pPr marL="524123" lvl="1" indent="-174708">
              <a:buFont typeface="Arial" panose="020B0604020202020204" pitchFamily="34" charset="0"/>
              <a:buChar char="•"/>
            </a:pPr>
            <a:r>
              <a:rPr lang="en-US" sz="1200" baseline="0" dirty="0"/>
              <a:t>Contact with </a:t>
            </a:r>
            <a:r>
              <a:rPr lang="en-US" sz="1200" b="1" baseline="0" dirty="0"/>
              <a:t>25 </a:t>
            </a:r>
            <a:r>
              <a:rPr lang="en-US" sz="1200" baseline="0" dirty="0"/>
              <a:t>potential participants</a:t>
            </a:r>
          </a:p>
          <a:p>
            <a:pPr marL="524123" lvl="1" indent="-174708">
              <a:buFont typeface="Arial" panose="020B0604020202020204" pitchFamily="34" charset="0"/>
              <a:buChar char="•"/>
            </a:pPr>
            <a:r>
              <a:rPr lang="en-US" sz="1200" baseline="0" dirty="0"/>
              <a:t>Recruitment primarily via </a:t>
            </a:r>
            <a:r>
              <a:rPr lang="en-US" sz="1200" b="1" baseline="0" dirty="0"/>
              <a:t>self-selection from study flyers</a:t>
            </a:r>
            <a:r>
              <a:rPr lang="en-US" sz="1200" baseline="0" dirty="0"/>
              <a:t>, some </a:t>
            </a:r>
            <a:r>
              <a:rPr lang="en-US" sz="1200" b="1" baseline="0" dirty="0"/>
              <a:t>referrals from shelter directors</a:t>
            </a:r>
          </a:p>
          <a:p>
            <a:pPr marL="524123" lvl="1" indent="-174708">
              <a:buFont typeface="Arial" panose="020B0604020202020204" pitchFamily="34" charset="0"/>
              <a:buChar char="•"/>
            </a:pPr>
            <a:r>
              <a:rPr lang="en-US" sz="1200" baseline="0" dirty="0"/>
              <a:t>Exclusion due to ineligibility and other reasons (listed) </a:t>
            </a:r>
            <a:r>
              <a:rPr lang="en-US" sz="1200" baseline="0" dirty="0">
                <a:sym typeface="Wingdings" panose="05000000000000000000" pitchFamily="2" charset="2"/>
              </a:rPr>
              <a:t> </a:t>
            </a:r>
            <a:r>
              <a:rPr lang="en-US" sz="1200" b="1" baseline="0" dirty="0">
                <a:sym typeface="Wingdings" panose="05000000000000000000" pitchFamily="2" charset="2"/>
              </a:rPr>
              <a:t>12</a:t>
            </a:r>
            <a:r>
              <a:rPr lang="en-US" sz="1200" baseline="0" dirty="0">
                <a:sym typeface="Wingdings" panose="05000000000000000000" pitchFamily="2" charset="2"/>
              </a:rPr>
              <a:t> total interviews</a:t>
            </a:r>
          </a:p>
          <a:p>
            <a:pPr marL="524123" lvl="1" indent="-174708">
              <a:buFont typeface="Arial" panose="020B0604020202020204" pitchFamily="34" charset="0"/>
              <a:buChar char="•"/>
            </a:pPr>
            <a:endParaRPr lang="en-US" sz="1200" baseline="0" dirty="0">
              <a:sym typeface="Wingdings" panose="05000000000000000000" pitchFamily="2" charset="2"/>
            </a:endParaRPr>
          </a:p>
          <a:p>
            <a:pPr marL="174708" indent="-174708">
              <a:buFont typeface="Arial" panose="020B0604020202020204" pitchFamily="34" charset="0"/>
              <a:buChar char="•"/>
            </a:pPr>
            <a:r>
              <a:rPr lang="en-US" sz="1200" baseline="0" dirty="0">
                <a:sym typeface="Wingdings" panose="05000000000000000000" pitchFamily="2" charset="2"/>
              </a:rPr>
              <a:t>Shelter staff</a:t>
            </a:r>
          </a:p>
          <a:p>
            <a:pPr marL="524123" lvl="1" indent="-174708">
              <a:buFont typeface="Arial" panose="020B0604020202020204" pitchFamily="34" charset="0"/>
              <a:buChar char="•"/>
            </a:pPr>
            <a:r>
              <a:rPr lang="en-US" sz="1200" baseline="0" dirty="0"/>
              <a:t>Recruited from </a:t>
            </a:r>
            <a:r>
              <a:rPr lang="en-US" sz="1200" b="1" baseline="0" dirty="0"/>
              <a:t>5</a:t>
            </a:r>
            <a:r>
              <a:rPr lang="en-US" sz="1200" baseline="0" dirty="0"/>
              <a:t> shelters</a:t>
            </a:r>
          </a:p>
          <a:p>
            <a:pPr marL="524123" lvl="1" indent="-174708">
              <a:buFont typeface="Arial" panose="020B0604020202020204" pitchFamily="34" charset="0"/>
              <a:buChar char="•"/>
            </a:pPr>
            <a:r>
              <a:rPr lang="en-US" sz="1200" baseline="0" dirty="0"/>
              <a:t>Contact with </a:t>
            </a:r>
            <a:r>
              <a:rPr lang="en-US" sz="1200" b="1" baseline="0" dirty="0"/>
              <a:t>14</a:t>
            </a:r>
            <a:r>
              <a:rPr lang="en-US" sz="1200" baseline="0" dirty="0"/>
              <a:t> potential participants</a:t>
            </a:r>
          </a:p>
          <a:p>
            <a:pPr marL="524123" lvl="1" indent="-174708">
              <a:buFont typeface="Arial" panose="020B0604020202020204" pitchFamily="34" charset="0"/>
              <a:buChar char="•"/>
            </a:pPr>
            <a:r>
              <a:rPr lang="en-US" sz="1200" baseline="0" dirty="0"/>
              <a:t>Recruitment via </a:t>
            </a:r>
            <a:r>
              <a:rPr lang="en-US" sz="1200" b="1" baseline="0" dirty="0"/>
              <a:t>referral from shelter directors </a:t>
            </a:r>
          </a:p>
          <a:p>
            <a:pPr marL="524123" lvl="1" indent="-174708">
              <a:buFont typeface="Arial" panose="020B0604020202020204" pitchFamily="34" charset="0"/>
              <a:buChar char="•"/>
            </a:pPr>
            <a:r>
              <a:rPr lang="en-US" sz="1200" b="1" baseline="0" dirty="0"/>
              <a:t>9</a:t>
            </a:r>
            <a:r>
              <a:rPr lang="en-US" sz="1200" baseline="0" dirty="0"/>
              <a:t> total interviews</a:t>
            </a:r>
          </a:p>
          <a:p>
            <a:pPr marL="524123" lvl="1" indent="-174708">
              <a:buFont typeface="Arial" panose="020B0604020202020204" pitchFamily="34" charset="0"/>
              <a:buChar char="•"/>
            </a:pPr>
            <a:endParaRPr lang="en-US" sz="1200" baseline="0" dirty="0"/>
          </a:p>
          <a:p>
            <a:pPr marL="174708" indent="-174708">
              <a:buFont typeface="Arial" panose="020B0604020202020204" pitchFamily="34" charset="0"/>
              <a:buChar char="•"/>
            </a:pPr>
            <a:r>
              <a:rPr lang="en-US" sz="1200" baseline="0" dirty="0"/>
              <a:t>NCL vendor</a:t>
            </a:r>
          </a:p>
          <a:p>
            <a:pPr marL="524123" lvl="1" indent="-174708">
              <a:buFont typeface="Arial" panose="020B0604020202020204" pitchFamily="34" charset="0"/>
              <a:buChar char="•"/>
            </a:pPr>
            <a:r>
              <a:rPr lang="en-US" sz="1200" baseline="0" dirty="0"/>
              <a:t>Vendor identified </a:t>
            </a:r>
            <a:r>
              <a:rPr lang="en-US" sz="1200" b="1" baseline="0" dirty="0"/>
              <a:t>3</a:t>
            </a:r>
            <a:r>
              <a:rPr lang="en-US" sz="1200" baseline="0" dirty="0"/>
              <a:t> representatives to participate </a:t>
            </a:r>
          </a:p>
          <a:p>
            <a:pPr marL="524123" lvl="1" indent="-174708">
              <a:buFont typeface="Arial" panose="020B0604020202020204" pitchFamily="34" charset="0"/>
              <a:buChar char="•"/>
            </a:pPr>
            <a:r>
              <a:rPr lang="en-US" sz="1200" baseline="0" dirty="0"/>
              <a:t>All had worked on NCL pilot in some capacity since inception (answering calls or supervisory roles)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68654EF-92F4-4E94-BAAC-740D39558F51}" type="slidenum">
              <a:rPr lang="en-US" smtClean="0"/>
              <a:t>15</a:t>
            </a:fld>
            <a:endParaRPr lang="en-US"/>
          </a:p>
        </p:txBody>
      </p:sp>
    </p:spTree>
    <p:extLst>
      <p:ext uri="{BB962C8B-B14F-4D97-AF65-F5344CB8AC3E}">
        <p14:creationId xmlns:p14="http://schemas.microsoft.com/office/powerpoint/2010/main" val="3297095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baseline="0" dirty="0"/>
              <a:t>Outreach to </a:t>
            </a:r>
            <a:r>
              <a:rPr lang="en-US" sz="1200" b="1" baseline="0" dirty="0"/>
              <a:t>8 </a:t>
            </a:r>
            <a:r>
              <a:rPr lang="en-US" sz="1200" baseline="0" dirty="0"/>
              <a:t>shelters in total, recruitment from </a:t>
            </a:r>
            <a:r>
              <a:rPr lang="en-US" sz="1200" b="1" baseline="0" dirty="0"/>
              <a:t>5 </a:t>
            </a:r>
            <a:r>
              <a:rPr lang="en-US" sz="1200" baseline="0" dirty="0"/>
              <a:t>of them (</a:t>
            </a:r>
            <a:r>
              <a:rPr lang="en-US" sz="1200" b="1" baseline="0" dirty="0"/>
              <a:t>3</a:t>
            </a:r>
            <a:r>
              <a:rPr lang="en-US" sz="1200" baseline="0" dirty="0"/>
              <a:t> high use shelters, </a:t>
            </a:r>
            <a:r>
              <a:rPr lang="en-US" sz="1200" b="1" baseline="0" dirty="0"/>
              <a:t>1</a:t>
            </a:r>
            <a:r>
              <a:rPr lang="en-US" sz="1200" baseline="0" dirty="0"/>
              <a:t> inconsistent use, and </a:t>
            </a:r>
            <a:r>
              <a:rPr lang="en-US" sz="1200" b="1" baseline="0" dirty="0"/>
              <a:t>1</a:t>
            </a:r>
            <a:r>
              <a:rPr lang="en-US" sz="1200" baseline="0" dirty="0"/>
              <a:t> low use)</a:t>
            </a:r>
          </a:p>
          <a:p>
            <a:pPr marL="174708" indent="-174708">
              <a:buFont typeface="Arial" panose="020B0604020202020204" pitchFamily="34" charset="0"/>
              <a:buChar char="•"/>
            </a:pPr>
            <a:endParaRPr lang="en-US" sz="1200" baseline="0" dirty="0"/>
          </a:p>
          <a:p>
            <a:pPr marL="517608" lvl="1" indent="-174708">
              <a:buFont typeface="Arial" panose="020B0604020202020204" pitchFamily="34" charset="0"/>
              <a:buChar char="•"/>
            </a:pPr>
            <a:r>
              <a:rPr lang="en-US" sz="1200" b="1" baseline="0" dirty="0"/>
              <a:t>17</a:t>
            </a:r>
            <a:r>
              <a:rPr lang="en-US" sz="1200" baseline="0" dirty="0"/>
              <a:t> from high use</a:t>
            </a:r>
          </a:p>
          <a:p>
            <a:pPr marL="517608" lvl="1" indent="-174708">
              <a:buFont typeface="Arial" panose="020B0604020202020204" pitchFamily="34" charset="0"/>
              <a:buChar char="•"/>
            </a:pPr>
            <a:r>
              <a:rPr lang="en-US" sz="1200" b="1" baseline="0" dirty="0"/>
              <a:t>2</a:t>
            </a:r>
            <a:r>
              <a:rPr lang="en-US" sz="1200" baseline="0" dirty="0"/>
              <a:t> from inconsistent</a:t>
            </a:r>
          </a:p>
          <a:p>
            <a:pPr marL="517608" lvl="1" indent="-174708">
              <a:buFont typeface="Arial" panose="020B0604020202020204" pitchFamily="34" charset="0"/>
              <a:buChar char="•"/>
            </a:pPr>
            <a:r>
              <a:rPr lang="en-US" sz="1200" b="1" baseline="0" dirty="0"/>
              <a:t>2</a:t>
            </a:r>
            <a:r>
              <a:rPr lang="en-US" sz="1200" baseline="0" dirty="0"/>
              <a:t> from low use</a:t>
            </a:r>
          </a:p>
          <a:p>
            <a:pPr marL="517608" lvl="1" indent="-174708">
              <a:buFont typeface="Arial" panose="020B0604020202020204" pitchFamily="34" charset="0"/>
              <a:buChar char="•"/>
            </a:pPr>
            <a:r>
              <a:rPr lang="en-US" sz="1200" b="1" baseline="0" dirty="0"/>
              <a:t>3</a:t>
            </a:r>
            <a:r>
              <a:rPr lang="en-US" sz="1200" baseline="0" dirty="0"/>
              <a:t> from vendor</a:t>
            </a:r>
          </a:p>
          <a:p>
            <a:pPr marL="342900" lvl="1" indent="0">
              <a:buFont typeface="Arial" panose="020B0604020202020204" pitchFamily="34" charset="0"/>
              <a:buNone/>
            </a:pPr>
            <a:endParaRPr lang="en-US" sz="1200" baseline="0" dirty="0"/>
          </a:p>
          <a:p>
            <a:pPr marL="174708" indent="-174708">
              <a:buFont typeface="Arial" panose="020B0604020202020204" pitchFamily="34" charset="0"/>
              <a:buChar char="•"/>
            </a:pPr>
            <a:r>
              <a:rPr lang="en-US" sz="1200" baseline="0" dirty="0"/>
              <a:t>Majority of sample from high use shelters because of difficulty recruiting people who knew of the service at low and inconsistent use shelters</a:t>
            </a:r>
            <a:endParaRPr lang="en-US" sz="1200" dirty="0"/>
          </a:p>
        </p:txBody>
      </p:sp>
      <p:sp>
        <p:nvSpPr>
          <p:cNvPr id="4" name="Slide Number Placeholder 3"/>
          <p:cNvSpPr>
            <a:spLocks noGrp="1"/>
          </p:cNvSpPr>
          <p:nvPr>
            <p:ph type="sldNum" sz="quarter" idx="10"/>
          </p:nvPr>
        </p:nvSpPr>
        <p:spPr/>
        <p:txBody>
          <a:bodyPr/>
          <a:lstStyle/>
          <a:p>
            <a:fld id="{668654EF-92F4-4E94-BAAC-740D39558F51}" type="slidenum">
              <a:rPr lang="en-US" smtClean="0"/>
              <a:t>16</a:t>
            </a:fld>
            <a:endParaRPr lang="en-US"/>
          </a:p>
        </p:txBody>
      </p:sp>
    </p:spTree>
    <p:extLst>
      <p:ext uri="{BB962C8B-B14F-4D97-AF65-F5344CB8AC3E}">
        <p14:creationId xmlns:p14="http://schemas.microsoft.com/office/powerpoint/2010/main" val="79325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you</a:t>
            </a:r>
            <a:r>
              <a:rPr lang="en-US" sz="1200" baseline="0" dirty="0"/>
              <a:t> can see the demographic breakdown of the folks we spoke to</a:t>
            </a:r>
          </a:p>
          <a:p>
            <a:endParaRPr lang="en-US" sz="1200" baseline="0" dirty="0"/>
          </a:p>
          <a:p>
            <a:pPr marL="171450" indent="-171450">
              <a:buFont typeface="Arial" panose="020B0604020202020204" pitchFamily="34" charset="0"/>
              <a:buChar char="•"/>
            </a:pPr>
            <a:r>
              <a:rPr lang="en-US" sz="1200" baseline="0" dirty="0"/>
              <a:t>Residents: diverse along racial/ethnic and gender lines</a:t>
            </a:r>
          </a:p>
          <a:p>
            <a:pPr marL="171450" indent="-171450">
              <a:buFont typeface="Arial" panose="020B0604020202020204" pitchFamily="34" charset="0"/>
              <a:buChar char="•"/>
            </a:pPr>
            <a:r>
              <a:rPr lang="en-US" sz="1200" baseline="0" dirty="0"/>
              <a:t>Staff: diverse along racial/ethnic lines, less so in gender</a:t>
            </a:r>
          </a:p>
        </p:txBody>
      </p:sp>
      <p:sp>
        <p:nvSpPr>
          <p:cNvPr id="4" name="Slide Number Placeholder 3"/>
          <p:cNvSpPr>
            <a:spLocks noGrp="1"/>
          </p:cNvSpPr>
          <p:nvPr>
            <p:ph type="sldNum" sz="quarter" idx="10"/>
          </p:nvPr>
        </p:nvSpPr>
        <p:spPr/>
        <p:txBody>
          <a:bodyPr/>
          <a:lstStyle/>
          <a:p>
            <a:fld id="{668654EF-92F4-4E94-BAAC-740D39558F51}" type="slidenum">
              <a:rPr lang="en-US" smtClean="0"/>
              <a:t>17</a:t>
            </a:fld>
            <a:endParaRPr lang="en-US"/>
          </a:p>
        </p:txBody>
      </p:sp>
    </p:spTree>
    <p:extLst>
      <p:ext uri="{BB962C8B-B14F-4D97-AF65-F5344CB8AC3E}">
        <p14:creationId xmlns:p14="http://schemas.microsoft.com/office/powerpoint/2010/main" val="1351279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The findings I</a:t>
            </a:r>
            <a:r>
              <a:rPr lang="en-US" sz="1200" baseline="0" dirty="0"/>
              <a:t> am sharing with you today are based on </a:t>
            </a:r>
            <a:r>
              <a:rPr lang="en-US" sz="1200" b="1" baseline="0" dirty="0"/>
              <a:t>line-by-line analysis </a:t>
            </a:r>
            <a:r>
              <a:rPr lang="en-US" sz="1200" baseline="0" dirty="0"/>
              <a:t>of the interview transcripts</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Codebook</a:t>
            </a:r>
            <a:r>
              <a:rPr lang="en-US" sz="1200" baseline="0" dirty="0"/>
              <a:t> was developed through </a:t>
            </a:r>
            <a:r>
              <a:rPr lang="en-US" sz="1200" b="1" baseline="0" dirty="0"/>
              <a:t>inductive</a:t>
            </a:r>
            <a:r>
              <a:rPr lang="en-US" sz="1200" baseline="0" dirty="0"/>
              <a:t> and </a:t>
            </a:r>
            <a:r>
              <a:rPr lang="en-US" sz="1200" b="1" baseline="0" dirty="0"/>
              <a:t>deductive</a:t>
            </a:r>
            <a:r>
              <a:rPr lang="en-US" sz="1200" baseline="0" dirty="0"/>
              <a:t> processes, tested and refined through </a:t>
            </a:r>
            <a:r>
              <a:rPr lang="en-US" sz="1200" b="1" baseline="0" dirty="0"/>
              <a:t>preliminary rounds of coding 6 transcripts</a:t>
            </a:r>
          </a:p>
          <a:p>
            <a:pPr marL="0" indent="0">
              <a:buFont typeface="Arial" panose="020B0604020202020204" pitchFamily="34" charset="0"/>
              <a:buNone/>
            </a:pPr>
            <a:endParaRPr lang="en-US" sz="1200" baseline="0" dirty="0"/>
          </a:p>
          <a:p>
            <a:pPr marL="0" indent="0" defTabSz="698830">
              <a:buFont typeface="Arial" panose="020B0604020202020204" pitchFamily="34" charset="0"/>
              <a:buNone/>
              <a:defRPr/>
            </a:pPr>
            <a:r>
              <a:rPr lang="en-US" sz="1200" baseline="0" dirty="0"/>
              <a:t>All </a:t>
            </a:r>
            <a:r>
              <a:rPr lang="en-US" sz="1200" b="1" baseline="0" dirty="0"/>
              <a:t>de-identified transcripts </a:t>
            </a:r>
            <a:r>
              <a:rPr lang="en-US" sz="1200" baseline="0" dirty="0"/>
              <a:t>as well as the </a:t>
            </a:r>
            <a:r>
              <a:rPr lang="en-US" sz="1200" b="1" baseline="0" dirty="0"/>
              <a:t>final codebook </a:t>
            </a:r>
            <a:r>
              <a:rPr lang="en-US" sz="1200" baseline="0" dirty="0"/>
              <a:t>were uploaded to </a:t>
            </a:r>
            <a:r>
              <a:rPr lang="en-US" sz="1200" b="1" baseline="0" dirty="0" err="1"/>
              <a:t>Dedoose</a:t>
            </a:r>
            <a:r>
              <a:rPr lang="en-US" sz="1200" baseline="0" dirty="0"/>
              <a:t>, a secure web-based qualitative coding platform, for line-by-line analysis (FYI this is a generic screenshot of </a:t>
            </a:r>
            <a:r>
              <a:rPr lang="en-US" sz="1200" baseline="0" dirty="0" err="1"/>
              <a:t>dedoose</a:t>
            </a:r>
            <a:r>
              <a:rPr lang="en-US" sz="1200" baseline="0" dirty="0"/>
              <a:t> not actual data)</a:t>
            </a:r>
          </a:p>
          <a:p>
            <a:pPr marL="0" indent="0" defTabSz="698830">
              <a:buFont typeface="Arial" panose="020B0604020202020204" pitchFamily="34" charset="0"/>
              <a:buNone/>
              <a:defRPr/>
            </a:pPr>
            <a:endParaRPr lang="en-US" sz="1200" baseline="0" dirty="0"/>
          </a:p>
          <a:p>
            <a:pPr marL="0" indent="0" defTabSz="698830">
              <a:buFont typeface="Arial" panose="020B0604020202020204" pitchFamily="34" charset="0"/>
              <a:buNone/>
              <a:defRPr/>
            </a:pPr>
            <a:r>
              <a:rPr lang="en-US" sz="1200" baseline="0" dirty="0"/>
              <a:t>All transcripts well coded by </a:t>
            </a:r>
            <a:r>
              <a:rPr lang="en-US" sz="1200" b="1" baseline="0" dirty="0"/>
              <a:t>two independent coders </a:t>
            </a:r>
            <a:r>
              <a:rPr lang="en-US" sz="1200" baseline="0" dirty="0"/>
              <a:t>who met to </a:t>
            </a:r>
            <a:r>
              <a:rPr lang="en-US" sz="1200" b="1" baseline="0" dirty="0"/>
              <a:t>discuss &amp; reconcile any differences </a:t>
            </a:r>
            <a:r>
              <a:rPr lang="en-US" sz="1200" baseline="0" dirty="0"/>
              <a:t>in their codes</a:t>
            </a:r>
          </a:p>
          <a:p>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68654EF-92F4-4E94-BAAC-740D39558F51}" type="slidenum">
              <a:rPr lang="en-US" smtClean="0"/>
              <a:t>18</a:t>
            </a:fld>
            <a:endParaRPr lang="en-US"/>
          </a:p>
        </p:txBody>
      </p:sp>
    </p:spTree>
    <p:extLst>
      <p:ext uri="{BB962C8B-B14F-4D97-AF65-F5344CB8AC3E}">
        <p14:creationId xmlns:p14="http://schemas.microsoft.com/office/powerpoint/2010/main" val="292542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a:t>
            </a:r>
            <a:r>
              <a:rPr lang="en-US" sz="1200" baseline="0" dirty="0"/>
              <a:t> I’m going to tell you about our findings</a:t>
            </a:r>
            <a:endParaRPr lang="en-US" sz="1200" dirty="0"/>
          </a:p>
        </p:txBody>
      </p:sp>
      <p:sp>
        <p:nvSpPr>
          <p:cNvPr id="4" name="Slide Number Placeholder 3"/>
          <p:cNvSpPr>
            <a:spLocks noGrp="1"/>
          </p:cNvSpPr>
          <p:nvPr>
            <p:ph type="sldNum" sz="quarter" idx="10"/>
          </p:nvPr>
        </p:nvSpPr>
        <p:spPr/>
        <p:txBody>
          <a:bodyPr/>
          <a:lstStyle/>
          <a:p>
            <a:fld id="{668654EF-92F4-4E94-BAAC-740D39558F51}" type="slidenum">
              <a:rPr lang="en-US" smtClean="0"/>
              <a:t>19</a:t>
            </a:fld>
            <a:endParaRPr lang="en-US"/>
          </a:p>
        </p:txBody>
      </p:sp>
    </p:spTree>
    <p:extLst>
      <p:ext uri="{BB962C8B-B14F-4D97-AF65-F5344CB8AC3E}">
        <p14:creationId xmlns:p14="http://schemas.microsoft.com/office/powerpoint/2010/main" val="90134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8654EF-92F4-4E94-BAAC-740D39558F51}" type="slidenum">
              <a:rPr lang="en-US" smtClean="0"/>
              <a:t>2</a:t>
            </a:fld>
            <a:endParaRPr lang="en-US"/>
          </a:p>
        </p:txBody>
      </p:sp>
    </p:spTree>
    <p:extLst>
      <p:ext uri="{BB962C8B-B14F-4D97-AF65-F5344CB8AC3E}">
        <p14:creationId xmlns:p14="http://schemas.microsoft.com/office/powerpoint/2010/main" val="228583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Our</a:t>
            </a:r>
            <a:r>
              <a:rPr lang="en-US" sz="1200" baseline="0" dirty="0"/>
              <a:t> findings fell into </a:t>
            </a:r>
            <a:r>
              <a:rPr lang="en-US" sz="1200" b="1" baseline="0" dirty="0"/>
              <a:t>four</a:t>
            </a:r>
            <a:r>
              <a:rPr lang="en-US" sz="1200" baseline="0" dirty="0"/>
              <a:t> main themes: </a:t>
            </a:r>
          </a:p>
          <a:p>
            <a:pPr marL="171450" indent="-171450">
              <a:buFont typeface="Arial" panose="020B0604020202020204" pitchFamily="34" charset="0"/>
              <a:buChar char="•"/>
            </a:pPr>
            <a:r>
              <a:rPr lang="en-US" sz="1200" baseline="0" dirty="0"/>
              <a:t>the role of staff</a:t>
            </a:r>
          </a:p>
          <a:p>
            <a:pPr marL="171450" indent="-171450">
              <a:buFont typeface="Arial" panose="020B0604020202020204" pitchFamily="34" charset="0"/>
              <a:buChar char="•"/>
            </a:pPr>
            <a:r>
              <a:rPr lang="en-US" sz="1200" baseline="0" dirty="0"/>
              <a:t>provision of transportation</a:t>
            </a:r>
          </a:p>
          <a:p>
            <a:pPr marL="171450" indent="-171450">
              <a:buFont typeface="Arial" panose="020B0604020202020204" pitchFamily="34" charset="0"/>
              <a:buChar char="•"/>
            </a:pPr>
            <a:r>
              <a:rPr lang="en-US" sz="1200" baseline="0" dirty="0"/>
              <a:t>technology &amp; telehealth</a:t>
            </a:r>
          </a:p>
          <a:p>
            <a:pPr marL="171450" indent="-171450">
              <a:buFont typeface="Arial" panose="020B0604020202020204" pitchFamily="34" charset="0"/>
              <a:buChar char="•"/>
            </a:pPr>
            <a:r>
              <a:rPr lang="en-US" sz="1200" baseline="0" dirty="0"/>
              <a:t>accessing care</a:t>
            </a:r>
          </a:p>
          <a:p>
            <a:endParaRPr lang="en-US" sz="1200" baseline="0" dirty="0"/>
          </a:p>
          <a:p>
            <a:r>
              <a:rPr lang="en-US" sz="1200" baseline="0" dirty="0"/>
              <a:t>Findings within all of these themes touch on experiences with the NCL as well as barriers and facilitators to its use</a:t>
            </a:r>
            <a:endParaRPr lang="en-US" sz="1200" dirty="0"/>
          </a:p>
        </p:txBody>
      </p:sp>
      <p:sp>
        <p:nvSpPr>
          <p:cNvPr id="4" name="Slide Number Placeholder 3"/>
          <p:cNvSpPr>
            <a:spLocks noGrp="1"/>
          </p:cNvSpPr>
          <p:nvPr>
            <p:ph type="sldNum" sz="quarter" idx="10"/>
          </p:nvPr>
        </p:nvSpPr>
        <p:spPr/>
        <p:txBody>
          <a:bodyPr/>
          <a:lstStyle/>
          <a:p>
            <a:fld id="{668654EF-92F4-4E94-BAAC-740D39558F51}" type="slidenum">
              <a:rPr lang="en-US" smtClean="0"/>
              <a:t>20</a:t>
            </a:fld>
            <a:endParaRPr lang="en-US"/>
          </a:p>
        </p:txBody>
      </p:sp>
    </p:spTree>
    <p:extLst>
      <p:ext uri="{BB962C8B-B14F-4D97-AF65-F5344CB8AC3E}">
        <p14:creationId xmlns:p14="http://schemas.microsoft.com/office/powerpoint/2010/main" val="3007526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US" sz="1200" dirty="0"/>
              <a:t>Our first</a:t>
            </a:r>
            <a:r>
              <a:rPr lang="en-US" sz="1200" baseline="0" dirty="0"/>
              <a:t> theme is the role of staff</a:t>
            </a:r>
          </a:p>
          <a:p>
            <a:pPr marL="0" indent="0">
              <a:lnSpc>
                <a:spcPct val="100000"/>
              </a:lnSpc>
              <a:buFont typeface="Arial" panose="020B0604020202020204" pitchFamily="34" charset="0"/>
              <a:buNone/>
            </a:pPr>
            <a:endParaRPr lang="en-US" sz="1200" baseline="0" dirty="0"/>
          </a:p>
          <a:p>
            <a:pPr marL="0" indent="0">
              <a:lnSpc>
                <a:spcPct val="100000"/>
              </a:lnSpc>
              <a:buFont typeface="Arial" panose="020B0604020202020204" pitchFamily="34" charset="0"/>
              <a:buNone/>
            </a:pPr>
            <a:r>
              <a:rPr lang="en-US" sz="1200" baseline="0" dirty="0"/>
              <a:t>Staff were key to program success</a:t>
            </a:r>
          </a:p>
          <a:p>
            <a:pPr marL="0" indent="0">
              <a:lnSpc>
                <a:spcPct val="100000"/>
              </a:lnSpc>
              <a:buFont typeface="Arial" panose="020B0604020202020204" pitchFamily="34" charset="0"/>
              <a:buNone/>
            </a:pPr>
            <a:endParaRPr lang="en-US" sz="1200" baseline="0" dirty="0"/>
          </a:p>
          <a:p>
            <a:pPr marL="0" indent="0">
              <a:lnSpc>
                <a:spcPct val="100000"/>
              </a:lnSpc>
              <a:buFont typeface="Arial" panose="020B0604020202020204" pitchFamily="34" charset="0"/>
              <a:buNone/>
            </a:pPr>
            <a:r>
              <a:rPr lang="en-US" sz="1200" baseline="0" dirty="0"/>
              <a:t>Staff played an </a:t>
            </a:r>
            <a:r>
              <a:rPr lang="en-US" sz="1200" b="1" baseline="0" dirty="0"/>
              <a:t>integral role </a:t>
            </a:r>
            <a:r>
              <a:rPr lang="en-US" sz="1200" baseline="0" dirty="0"/>
              <a:t>in </a:t>
            </a:r>
            <a:r>
              <a:rPr lang="en-US" sz="1200" b="1" baseline="0" dirty="0"/>
              <a:t>introducing</a:t>
            </a:r>
            <a:r>
              <a:rPr lang="en-US" sz="1200" baseline="0" dirty="0"/>
              <a:t> the NCL to clients and, at times, </a:t>
            </a:r>
            <a:r>
              <a:rPr lang="en-US" sz="1200" b="1" baseline="0" dirty="0"/>
              <a:t>facilitating communication </a:t>
            </a:r>
            <a:r>
              <a:rPr lang="en-US" sz="1200" baseline="0" dirty="0"/>
              <a:t>with the nurse</a:t>
            </a:r>
          </a:p>
          <a:p>
            <a:pPr marL="0" indent="0">
              <a:lnSpc>
                <a:spcPct val="100000"/>
              </a:lnSpc>
              <a:buFont typeface="Arial" panose="020B0604020202020204" pitchFamily="34" charset="0"/>
              <a:buNone/>
            </a:pPr>
            <a:endParaRPr lang="en-US" sz="1200" baseline="0" dirty="0"/>
          </a:p>
          <a:p>
            <a:pPr marL="171450" indent="-171450">
              <a:lnSpc>
                <a:spcPct val="100000"/>
              </a:lnSpc>
              <a:buFont typeface="Arial" panose="020B0604020202020204" pitchFamily="34" charset="0"/>
              <a:buChar char="•"/>
            </a:pPr>
            <a:r>
              <a:rPr lang="en-US" sz="1200" baseline="0" dirty="0"/>
              <a:t>During calls: staff helped their clients </a:t>
            </a:r>
            <a:r>
              <a:rPr lang="en-US" sz="1200" b="1" baseline="0" dirty="0"/>
              <a:t>communicate their concerns </a:t>
            </a:r>
            <a:r>
              <a:rPr lang="en-US" sz="1200" baseline="0" dirty="0"/>
              <a:t>&amp; provided useful </a:t>
            </a:r>
            <a:r>
              <a:rPr lang="en-US" sz="1200" b="1" baseline="0" dirty="0"/>
              <a:t>context</a:t>
            </a:r>
            <a:r>
              <a:rPr lang="en-US" sz="1200" baseline="0" dirty="0"/>
              <a:t> about their </a:t>
            </a:r>
            <a:r>
              <a:rPr lang="en-US" sz="1200" b="1" baseline="0" dirty="0"/>
              <a:t>client’s situation </a:t>
            </a:r>
            <a:r>
              <a:rPr lang="en-US" sz="1200" baseline="0" dirty="0"/>
              <a:t>to the nurse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0" indent="0">
              <a:lnSpc>
                <a:spcPct val="100000"/>
              </a:lnSpc>
              <a:buFont typeface="Arial" panose="020B0604020202020204" pitchFamily="34" charset="0"/>
              <a:buNone/>
            </a:pPr>
            <a:r>
              <a:rPr lang="en-US" sz="1200" b="0" dirty="0">
                <a:solidFill>
                  <a:schemeClr val="tx1"/>
                </a:solidFill>
              </a:rPr>
              <a:t>Representatives from </a:t>
            </a:r>
            <a:r>
              <a:rPr lang="en-US" sz="1200" b="1" dirty="0">
                <a:solidFill>
                  <a:schemeClr val="tx1"/>
                </a:solidFill>
              </a:rPr>
              <a:t>NCL vendor </a:t>
            </a:r>
            <a:r>
              <a:rPr lang="en-US" sz="1200" b="0" dirty="0">
                <a:solidFill>
                  <a:schemeClr val="tx1"/>
                </a:solidFill>
              </a:rPr>
              <a:t>also emphasized that staff were helpful for communicating with clients and providing </a:t>
            </a:r>
            <a:r>
              <a:rPr lang="en-US" sz="1200" b="1" dirty="0">
                <a:solidFill>
                  <a:schemeClr val="tx1"/>
                </a:solidFill>
              </a:rPr>
              <a:t>essential context for their concerns</a:t>
            </a:r>
          </a:p>
          <a:p>
            <a:pPr marL="0" indent="0">
              <a:lnSpc>
                <a:spcPct val="100000"/>
              </a:lnSpc>
              <a:buFont typeface="Arial" panose="020B0604020202020204" pitchFamily="34" charset="0"/>
              <a:buNone/>
            </a:pPr>
            <a:endParaRPr lang="en-US" sz="1200" b="1" dirty="0">
              <a:solidFill>
                <a:schemeClr val="tx1"/>
              </a:solidFil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During our focus group, the NCL representatives found shelter staff to be an </a:t>
            </a:r>
            <a:r>
              <a:rPr lang="en-US" sz="1200" b="1" baseline="0" dirty="0"/>
              <a:t>invaluable resource on the call</a:t>
            </a:r>
            <a:r>
              <a:rPr lang="en-US" sz="1200" baseline="0" dirty="0"/>
              <a:t>, recognizing that staff are the people who are on the ground with shelter residents day in and day out, and have a </a:t>
            </a:r>
            <a:r>
              <a:rPr lang="en-US" sz="1200" b="1" baseline="0" dirty="0"/>
              <a:t>more holistic understanding of their clients’ situation and needs </a:t>
            </a:r>
          </a:p>
          <a:p>
            <a:pPr marL="171450" indent="-171450">
              <a:lnSpc>
                <a:spcPct val="100000"/>
              </a:lnSpc>
              <a:buFont typeface="Arial" panose="020B0604020202020204" pitchFamily="34" charset="0"/>
              <a:buChar char="•"/>
            </a:pPr>
            <a:endParaRPr lang="en-US" sz="1200" baseline="0" dirty="0"/>
          </a:p>
          <a:p>
            <a:pPr marL="0" indent="0">
              <a:lnSpc>
                <a:spcPct val="100000"/>
              </a:lnSpc>
              <a:buFont typeface="Arial" panose="020B0604020202020204" pitchFamily="34" charset="0"/>
              <a:buNone/>
            </a:pPr>
            <a:r>
              <a:rPr lang="en-US" sz="1200" baseline="0" dirty="0"/>
              <a:t>Staff who had </a:t>
            </a:r>
            <a:r>
              <a:rPr lang="en-US" sz="1200" b="1" baseline="0" dirty="0"/>
              <a:t>good rapport </a:t>
            </a:r>
            <a:r>
              <a:rPr lang="en-US" sz="1200" baseline="0" dirty="0"/>
              <a:t>with clients were more successful in engaging them to use the NCL </a:t>
            </a:r>
          </a:p>
          <a:p>
            <a:pPr>
              <a:lnSpc>
                <a:spcPct val="100000"/>
              </a:lnSpc>
            </a:pPr>
            <a:endParaRPr lang="en-US" sz="1200" baseline="0" dirty="0"/>
          </a:p>
          <a:p>
            <a:pPr marL="0" indent="0">
              <a:lnSpc>
                <a:spcPct val="100000"/>
              </a:lnSpc>
              <a:buFont typeface="Arial" panose="020B0604020202020204" pitchFamily="34" charset="0"/>
              <a:buNone/>
            </a:pPr>
            <a:r>
              <a:rPr lang="en-US" sz="1200" baseline="0" dirty="0"/>
              <a:t>Conversations with shelter staff also revealed that </a:t>
            </a:r>
            <a:r>
              <a:rPr lang="en-US" sz="1200" b="1" baseline="0" dirty="0"/>
              <a:t>preparing shelter residents </a:t>
            </a:r>
            <a:r>
              <a:rPr lang="en-US" sz="1200" baseline="0" dirty="0"/>
              <a:t>for the NCL call made </a:t>
            </a:r>
            <a:r>
              <a:rPr lang="en-US" sz="1200" b="1" baseline="0" dirty="0"/>
              <a:t>for more successful interactions </a:t>
            </a:r>
          </a:p>
          <a:p>
            <a:pPr marL="0" indent="0">
              <a:lnSpc>
                <a:spcPct val="100000"/>
              </a:lnSpc>
              <a:buFont typeface="Arial" panose="020B0604020202020204" pitchFamily="34" charset="0"/>
              <a:buNone/>
            </a:pPr>
            <a:endParaRPr lang="en-US" sz="1200" baseline="0" dirty="0"/>
          </a:p>
          <a:p>
            <a:pPr marL="174708" indent="-174708">
              <a:lnSpc>
                <a:spcPct val="100000"/>
              </a:lnSpc>
              <a:buFont typeface="Arial" panose="020B0604020202020204" pitchFamily="34" charset="0"/>
              <a:buChar char="•"/>
            </a:pPr>
            <a:r>
              <a:rPr lang="en-US" sz="1200" baseline="0" dirty="0"/>
              <a:t>Since the NCL was initially posed as an </a:t>
            </a:r>
            <a:r>
              <a:rPr lang="en-US" sz="1200" b="1" baseline="0" dirty="0"/>
              <a:t>alternative to 9-1-1, </a:t>
            </a:r>
            <a:r>
              <a:rPr lang="en-US" sz="1200" baseline="0" dirty="0"/>
              <a:t>shelter staff found it useful to </a:t>
            </a:r>
            <a:r>
              <a:rPr lang="en-US" sz="1200" b="1" baseline="0" dirty="0"/>
              <a:t>manage client expectations </a:t>
            </a:r>
            <a:r>
              <a:rPr lang="en-US" sz="1200" baseline="0" dirty="0"/>
              <a:t>by letting them know that, unlike with emergency services, they would have to </a:t>
            </a:r>
            <a:r>
              <a:rPr lang="en-US" sz="1200" b="1" baseline="0" dirty="0"/>
              <a:t>answer a certain amount of questions</a:t>
            </a:r>
            <a:r>
              <a:rPr lang="en-US" sz="1200" baseline="0" dirty="0"/>
              <a:t> before getting connected to services</a:t>
            </a:r>
          </a:p>
        </p:txBody>
      </p:sp>
      <p:sp>
        <p:nvSpPr>
          <p:cNvPr id="4" name="Slide Number Placeholder 3"/>
          <p:cNvSpPr>
            <a:spLocks noGrp="1"/>
          </p:cNvSpPr>
          <p:nvPr>
            <p:ph type="sldNum" sz="quarter" idx="10"/>
          </p:nvPr>
        </p:nvSpPr>
        <p:spPr/>
        <p:txBody>
          <a:bodyPr/>
          <a:lstStyle/>
          <a:p>
            <a:fld id="{668654EF-92F4-4E94-BAAC-740D39558F51}" type="slidenum">
              <a:rPr lang="en-US" smtClean="0"/>
              <a:t>21</a:t>
            </a:fld>
            <a:endParaRPr lang="en-US"/>
          </a:p>
        </p:txBody>
      </p:sp>
    </p:spTree>
    <p:extLst>
      <p:ext uri="{BB962C8B-B14F-4D97-AF65-F5344CB8AC3E}">
        <p14:creationId xmlns:p14="http://schemas.microsoft.com/office/powerpoint/2010/main" val="714884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r>
              <a:rPr lang="en-US" sz="1200" b="1" dirty="0">
                <a:solidFill>
                  <a:schemeClr val="tx1"/>
                </a:solidFill>
              </a:rPr>
              <a:t>Staff member 8: </a:t>
            </a:r>
            <a:r>
              <a:rPr lang="en-US" sz="1200" i="1" dirty="0">
                <a:solidFill>
                  <a:schemeClr val="tx1"/>
                </a:solidFill>
              </a:rPr>
              <a:t>I think it’s an easy process for the [shelter] client because before we give the Nurse Line a call, we speak to the client about what’s about to happen. So, they're pretty much prepared to answer questions. We advise them it could take a little minute, and just to be patient, and to answer all questions as clearly and as honest as possible so that they can get the service. </a:t>
            </a:r>
            <a:endParaRPr lang="en-US" sz="1200" b="0" dirty="0">
              <a:solidFill>
                <a:schemeClr val="tx1"/>
              </a:solidFill>
            </a:endParaRPr>
          </a:p>
          <a:p>
            <a:endParaRPr lang="en-US" sz="1200" dirty="0">
              <a:solidFill>
                <a:schemeClr val="tx1"/>
              </a:solidFill>
            </a:endParaRPr>
          </a:p>
          <a:p>
            <a:endParaRPr lang="en-US" sz="1200" dirty="0">
              <a:solidFill>
                <a:schemeClr val="tx1"/>
              </a:solidFill>
            </a:endParaRPr>
          </a:p>
          <a:p>
            <a:pPr defTabSz="698830"/>
            <a:r>
              <a:rPr lang="en-US" sz="1200" b="1" dirty="0">
                <a:solidFill>
                  <a:schemeClr val="tx1"/>
                </a:solidFill>
              </a:rPr>
              <a:t>Resident 11: </a:t>
            </a:r>
            <a:r>
              <a:rPr lang="en-US" sz="1200" i="1" dirty="0">
                <a:solidFill>
                  <a:schemeClr val="tx1"/>
                </a:solidFill>
              </a:rPr>
              <a:t>…if you know about [the NCL], you make the call yourself. Okay, cool. But at some point in time, you should have your [shelter] case manager there… </a:t>
            </a:r>
            <a:r>
              <a:rPr lang="en-US" sz="1200" b="1" i="1" dirty="0">
                <a:solidFill>
                  <a:schemeClr val="tx1"/>
                </a:solidFill>
              </a:rPr>
              <a:t>[the case manager] basically was my advocate</a:t>
            </a:r>
            <a:r>
              <a:rPr lang="en-US" sz="1200" i="1" dirty="0">
                <a:solidFill>
                  <a:schemeClr val="tx1"/>
                </a:solidFill>
              </a:rPr>
              <a:t>.</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668654EF-92F4-4E94-BAAC-740D39558F51}" type="slidenum">
              <a:rPr lang="en-US" smtClean="0"/>
              <a:t>22</a:t>
            </a:fld>
            <a:endParaRPr lang="en-US"/>
          </a:p>
        </p:txBody>
      </p:sp>
    </p:spTree>
    <p:extLst>
      <p:ext uri="{BB962C8B-B14F-4D97-AF65-F5344CB8AC3E}">
        <p14:creationId xmlns:p14="http://schemas.microsoft.com/office/powerpoint/2010/main" val="406565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US" sz="1200" dirty="0"/>
              <a:t>Our second theme is the provision of transportation </a:t>
            </a:r>
          </a:p>
          <a:p>
            <a:pPr marL="0" indent="0">
              <a:lnSpc>
                <a:spcPct val="100000"/>
              </a:lnSpc>
              <a:buFont typeface="Arial" panose="020B0604020202020204" pitchFamily="34" charset="0"/>
              <a:buNone/>
            </a:pPr>
            <a:endParaRPr lang="en-US" sz="1200" dirty="0"/>
          </a:p>
          <a:p>
            <a:pPr marL="0" indent="0">
              <a:lnSpc>
                <a:spcPct val="100000"/>
              </a:lnSpc>
              <a:buFont typeface="Arial" panose="020B0604020202020204" pitchFamily="34" charset="0"/>
              <a:buNone/>
            </a:pPr>
            <a:r>
              <a:rPr lang="en-US" sz="1200" dirty="0"/>
              <a:t>unique</a:t>
            </a:r>
            <a:r>
              <a:rPr lang="en-US" sz="1200" baseline="0" dirty="0"/>
              <a:t> aspect of the NCL that sets it apart from other </a:t>
            </a:r>
            <a:r>
              <a:rPr lang="en-US" sz="1200" b="1" baseline="0" dirty="0"/>
              <a:t>existing phone-based triage services </a:t>
            </a:r>
            <a:r>
              <a:rPr lang="en-US" sz="1200" baseline="0" dirty="0"/>
              <a:t>that serve </a:t>
            </a:r>
            <a:r>
              <a:rPr lang="en-US" sz="1200" b="1" baseline="0" dirty="0"/>
              <a:t>different populations </a:t>
            </a:r>
            <a:r>
              <a:rPr lang="en-US" sz="1200" baseline="0" dirty="0"/>
              <a:t>is the ability to arrange for </a:t>
            </a:r>
            <a:r>
              <a:rPr lang="en-US" sz="1200" b="1" baseline="0" dirty="0"/>
              <a:t>no-cost car transportation </a:t>
            </a:r>
            <a:r>
              <a:rPr lang="en-US" sz="1200" baseline="0" dirty="0"/>
              <a:t>to and from urgent care, the ED, or new appointments scheduled through the line. </a:t>
            </a:r>
          </a:p>
          <a:p>
            <a:pPr marL="174708" indent="-174708">
              <a:lnSpc>
                <a:spcPct val="100000"/>
              </a:lnSpc>
              <a:buFont typeface="Arial" panose="020B0604020202020204" pitchFamily="34" charset="0"/>
              <a:buChar char="•"/>
            </a:pPr>
            <a:endParaRPr lang="en-US" sz="1200" baseline="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solidFill>
              </a:rPr>
              <a:t>Study participants reported a high degree of satisfaction with the provision of no-cost car transportation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171450" indent="-171450">
              <a:lnSpc>
                <a:spcPct val="100000"/>
              </a:lnSpc>
              <a:buFont typeface="Arial" panose="020B0604020202020204" pitchFamily="34" charset="0"/>
              <a:buChar char="•"/>
            </a:pPr>
            <a:r>
              <a:rPr lang="en-US" sz="1200" baseline="0" dirty="0"/>
              <a:t>Shelter staff and residents alike </a:t>
            </a:r>
            <a:r>
              <a:rPr lang="en-US" sz="1200" b="1" baseline="0" dirty="0"/>
              <a:t>highlighted</a:t>
            </a:r>
            <a:r>
              <a:rPr lang="en-US" sz="1200" baseline="0" dirty="0"/>
              <a:t> this as a </a:t>
            </a:r>
            <a:r>
              <a:rPr lang="en-US" sz="1200" b="1" baseline="0" dirty="0"/>
              <a:t>major selling point of the line</a:t>
            </a:r>
          </a:p>
          <a:p>
            <a:pPr marL="171450" indent="-171450">
              <a:lnSpc>
                <a:spcPct val="100000"/>
              </a:lnSpc>
              <a:buFont typeface="Arial" panose="020B0604020202020204" pitchFamily="34" charset="0"/>
              <a:buChar char="•"/>
            </a:pPr>
            <a:endParaRPr lang="en-US" sz="1200" baseline="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solidFill>
              </a:rPr>
              <a:t>Car service allowed shelter residents to access emergency services discreetly when desired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174708" indent="-174708">
              <a:lnSpc>
                <a:spcPct val="100000"/>
              </a:lnSpc>
              <a:buFont typeface="Arial" panose="020B0604020202020204" pitchFamily="34" charset="0"/>
              <a:buChar char="•"/>
            </a:pPr>
            <a:r>
              <a:rPr lang="en-US" sz="1200" baseline="0" dirty="0"/>
              <a:t>In the case of </a:t>
            </a:r>
            <a:r>
              <a:rPr lang="en-US" sz="1200" b="1" baseline="0" dirty="0"/>
              <a:t>non-emergent issues </a:t>
            </a:r>
            <a:r>
              <a:rPr lang="en-US" sz="1200" baseline="0" dirty="0"/>
              <a:t>where shelter residents still preferred to be seen </a:t>
            </a:r>
            <a:r>
              <a:rPr lang="en-US" sz="1200" b="1" baseline="0" dirty="0"/>
              <a:t>immediately in a hospital</a:t>
            </a:r>
            <a:r>
              <a:rPr lang="en-US" sz="1200" baseline="0" dirty="0"/>
              <a:t>, the car service was a </a:t>
            </a:r>
            <a:r>
              <a:rPr lang="en-US" sz="1200" b="1" baseline="0" dirty="0"/>
              <a:t>more convenient way</a:t>
            </a:r>
            <a:r>
              <a:rPr lang="en-US" sz="1200" baseline="0" dirty="0"/>
              <a:t> to access emergency services than an ambulance.</a:t>
            </a:r>
          </a:p>
          <a:p>
            <a:pPr>
              <a:lnSpc>
                <a:spcPct val="100000"/>
              </a:lnSpc>
            </a:pPr>
            <a:endParaRPr lang="en-US" sz="12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The ability to get a free ride to urgent care, the hospital, or a new appointment acted as an </a:t>
            </a:r>
            <a:r>
              <a:rPr lang="en-US" sz="1200" b="1" dirty="0">
                <a:solidFill>
                  <a:schemeClr val="tx1"/>
                </a:solidFill>
              </a:rPr>
              <a:t>incentive</a:t>
            </a:r>
            <a:r>
              <a:rPr lang="en-US" sz="1200" b="0" dirty="0">
                <a:solidFill>
                  <a:schemeClr val="tx1"/>
                </a:solidFill>
              </a:rPr>
              <a:t> to get shelter residents to use the NCL</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p>
            <a:pPr marL="174708" indent="-174708">
              <a:lnSpc>
                <a:spcPct val="100000"/>
              </a:lnSpc>
              <a:buFont typeface="Arial" panose="020B0604020202020204" pitchFamily="34" charset="0"/>
              <a:buChar char="•"/>
            </a:pPr>
            <a:r>
              <a:rPr lang="en-US" sz="1200" baseline="0" dirty="0"/>
              <a:t>Multiple staff members described using the ability to get a free car ride to select services as a way to </a:t>
            </a:r>
            <a:r>
              <a:rPr lang="en-US" sz="1200" b="1" baseline="0" dirty="0"/>
              <a:t>get the conversation started </a:t>
            </a:r>
            <a:r>
              <a:rPr lang="en-US" sz="1200" baseline="0" dirty="0"/>
              <a:t>about the NCL</a:t>
            </a:r>
          </a:p>
          <a:p>
            <a:pPr marL="0" indent="0">
              <a:lnSpc>
                <a:spcPct val="100000"/>
              </a:lnSpc>
              <a:buFont typeface="Arial" panose="020B0604020202020204" pitchFamily="34" charset="0"/>
              <a:buNone/>
            </a:pPr>
            <a:endParaRPr lang="en-US" sz="1200" baseline="0" dirty="0">
              <a:ea typeface="Calibri"/>
              <a:cs typeface="Calibri"/>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solidFill>
              </a:rPr>
              <a:t>Popularity of transportation services led to requests for no-cost transport to </a:t>
            </a:r>
            <a:r>
              <a:rPr lang="en-US" sz="1200" b="1" dirty="0">
                <a:solidFill>
                  <a:schemeClr val="tx1"/>
                </a:solidFill>
              </a:rPr>
              <a:t>non-urgent healthcare appointments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baseline="0" dirty="0"/>
          </a:p>
          <a:p>
            <a:pPr marL="174708" indent="-174708">
              <a:lnSpc>
                <a:spcPct val="100000"/>
              </a:lnSpc>
              <a:buFont typeface="Arial" panose="020B0604020202020204" pitchFamily="34" charset="0"/>
              <a:buChar char="•"/>
            </a:pPr>
            <a:r>
              <a:rPr lang="en-US" sz="1200" baseline="0" dirty="0"/>
              <a:t>A number of participants mentioned recommendations for the NCL to </a:t>
            </a:r>
            <a:r>
              <a:rPr lang="en-US" sz="1200" b="1" baseline="0" dirty="0"/>
              <a:t>expand their transportation services to include rides to pre-existing PCP appointments</a:t>
            </a:r>
            <a:r>
              <a:rPr lang="en-US" sz="1200" baseline="0" dirty="0"/>
              <a:t>. While this is </a:t>
            </a:r>
            <a:r>
              <a:rPr lang="en-US" sz="1200" b="1" baseline="0" dirty="0"/>
              <a:t>out of scope </a:t>
            </a:r>
            <a:r>
              <a:rPr lang="en-US" sz="1200" baseline="0" dirty="0"/>
              <a:t>for this particular service,</a:t>
            </a:r>
            <a:r>
              <a:rPr lang="en-US" sz="1200" dirty="0"/>
              <a:t> which aims to address urgent needs,</a:t>
            </a:r>
            <a:r>
              <a:rPr lang="en-US" sz="1200" baseline="0" dirty="0"/>
              <a:t> this points to a </a:t>
            </a:r>
            <a:r>
              <a:rPr lang="en-US" sz="1200" b="1" baseline="0" dirty="0"/>
              <a:t>larger issue of transportation remaining a challenge </a:t>
            </a:r>
            <a:r>
              <a:rPr lang="en-US" sz="1200" baseline="0" dirty="0"/>
              <a:t>for people experiencing homelessness from accessing necessary services</a:t>
            </a:r>
            <a:endParaRPr lang="en-US" sz="1200" dirty="0">
              <a:ea typeface="Calibri"/>
              <a:cs typeface="Calibri"/>
            </a:endParaRPr>
          </a:p>
        </p:txBody>
      </p:sp>
      <p:sp>
        <p:nvSpPr>
          <p:cNvPr id="4" name="Slide Number Placeholder 3"/>
          <p:cNvSpPr>
            <a:spLocks noGrp="1"/>
          </p:cNvSpPr>
          <p:nvPr>
            <p:ph type="sldNum" sz="quarter" idx="10"/>
          </p:nvPr>
        </p:nvSpPr>
        <p:spPr/>
        <p:txBody>
          <a:bodyPr/>
          <a:lstStyle/>
          <a:p>
            <a:fld id="{668654EF-92F4-4E94-BAAC-740D39558F51}" type="slidenum">
              <a:rPr lang="en-US" smtClean="0"/>
              <a:t>23</a:t>
            </a:fld>
            <a:endParaRPr lang="en-US"/>
          </a:p>
        </p:txBody>
      </p:sp>
    </p:spTree>
    <p:extLst>
      <p:ext uri="{BB962C8B-B14F-4D97-AF65-F5344CB8AC3E}">
        <p14:creationId xmlns:p14="http://schemas.microsoft.com/office/powerpoint/2010/main" val="215885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r>
              <a:rPr lang="en-US" sz="1200" b="1" dirty="0">
                <a:solidFill>
                  <a:schemeClr val="tx1"/>
                </a:solidFill>
              </a:rPr>
              <a:t>Staff member 5: </a:t>
            </a:r>
            <a:r>
              <a:rPr lang="en-US" sz="1200" i="1" dirty="0">
                <a:solidFill>
                  <a:schemeClr val="tx1"/>
                </a:solidFill>
              </a:rPr>
              <a:t>…A lot of our [shelter] clients are very reserved and avoidant of going to the hospital, so with calling the nurse …it took away from the excitement of EMS and being shipped to a hospital </a:t>
            </a:r>
            <a:endParaRPr lang="en-US" sz="1200" dirty="0">
              <a:solidFill>
                <a:schemeClr val="tx1"/>
              </a:solidFill>
            </a:endParaRPr>
          </a:p>
          <a:p>
            <a:endParaRPr lang="en-US" sz="1200" dirty="0">
              <a:solidFill>
                <a:schemeClr val="tx1"/>
              </a:solidFill>
            </a:endParaRPr>
          </a:p>
          <a:p>
            <a:pPr defTabSz="698830"/>
            <a:r>
              <a:rPr lang="en-US" sz="1200" b="1" dirty="0">
                <a:solidFill>
                  <a:schemeClr val="tx1"/>
                </a:solidFill>
              </a:rPr>
              <a:t>Resident 9</a:t>
            </a:r>
            <a:r>
              <a:rPr lang="en-US" sz="1200" i="1" dirty="0">
                <a:solidFill>
                  <a:schemeClr val="tx1"/>
                </a:solidFill>
              </a:rPr>
              <a:t>: I was in a fearful state of mind and people on the nurse line were really helpful. </a:t>
            </a:r>
            <a:r>
              <a:rPr lang="en-US" sz="1200" b="1" i="1" dirty="0">
                <a:solidFill>
                  <a:schemeClr val="tx1"/>
                </a:solidFill>
              </a:rPr>
              <a:t>They helped me find a dermatologist and provided transport for me to get there</a:t>
            </a:r>
            <a:r>
              <a:rPr lang="en-US" sz="1200" i="1" dirty="0">
                <a:solidFill>
                  <a:schemeClr val="tx1"/>
                </a:solidFill>
              </a:rPr>
              <a:t>. So, all in all it was just a thank-God experience</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668654EF-92F4-4E94-BAAC-740D39558F51}" type="slidenum">
              <a:rPr lang="en-US" smtClean="0"/>
              <a:t>24</a:t>
            </a:fld>
            <a:endParaRPr lang="en-US"/>
          </a:p>
        </p:txBody>
      </p:sp>
    </p:spTree>
    <p:extLst>
      <p:ext uri="{BB962C8B-B14F-4D97-AF65-F5344CB8AC3E}">
        <p14:creationId xmlns:p14="http://schemas.microsoft.com/office/powerpoint/2010/main" val="3319874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US" sz="1200" baseline="0" dirty="0">
                <a:solidFill>
                  <a:schemeClr val="tx1"/>
                </a:solidFill>
              </a:rPr>
              <a:t>Our 3</a:t>
            </a:r>
            <a:r>
              <a:rPr lang="en-US" sz="1200" baseline="30000" dirty="0">
                <a:solidFill>
                  <a:schemeClr val="tx1"/>
                </a:solidFill>
              </a:rPr>
              <a:t>rd</a:t>
            </a:r>
            <a:r>
              <a:rPr lang="en-US" sz="1200" baseline="0" dirty="0">
                <a:solidFill>
                  <a:schemeClr val="tx1"/>
                </a:solidFill>
              </a:rPr>
              <a:t> theme was regarding technology and telehealth</a:t>
            </a:r>
          </a:p>
          <a:p>
            <a:pPr marL="0" indent="0">
              <a:lnSpc>
                <a:spcPct val="100000"/>
              </a:lnSpc>
              <a:buFont typeface="Arial" panose="020B0604020202020204" pitchFamily="34" charset="0"/>
              <a:buNone/>
            </a:pPr>
            <a:endParaRPr lang="en-US" sz="1200" baseline="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solidFill>
              </a:rPr>
              <a:t>Overall, participants found connecting with a nurse over the phone to be a </a:t>
            </a:r>
            <a:r>
              <a:rPr lang="en-US" sz="1200" b="1" dirty="0">
                <a:solidFill>
                  <a:schemeClr val="tx1"/>
                </a:solidFill>
              </a:rPr>
              <a:t>convenient way to access services</a:t>
            </a:r>
            <a:endParaRPr lang="en-US" sz="1200" b="1" baseline="0" dirty="0">
              <a:solidFill>
                <a:schemeClr val="tx1"/>
              </a:solidFill>
            </a:endParaRPr>
          </a:p>
          <a:p>
            <a:pPr marL="174708" indent="-174708">
              <a:lnSpc>
                <a:spcPct val="100000"/>
              </a:lnSpc>
              <a:buFont typeface="Arial" panose="020B0604020202020204" pitchFamily="34" charset="0"/>
              <a:buChar char="•"/>
            </a:pPr>
            <a:endParaRPr lang="en-US" sz="1200" baseline="0" dirty="0">
              <a:solidFill>
                <a:schemeClr val="tx1"/>
              </a:solidFill>
            </a:endParaRPr>
          </a:p>
          <a:p>
            <a:pPr marL="0" indent="0">
              <a:lnSpc>
                <a:spcPct val="100000"/>
              </a:lnSpc>
              <a:buFont typeface="Arial" panose="020B0604020202020204" pitchFamily="34" charset="0"/>
              <a:buNone/>
            </a:pPr>
            <a:r>
              <a:rPr lang="en-US" sz="1200" baseline="0" dirty="0">
                <a:solidFill>
                  <a:schemeClr val="tx1"/>
                </a:solidFill>
              </a:rPr>
              <a:t>The question of access to the necessary technology (in this case a phone) did come up, but </a:t>
            </a:r>
            <a:r>
              <a:rPr lang="en-US" sz="1200" b="0" dirty="0">
                <a:solidFill>
                  <a:schemeClr val="tx1"/>
                </a:solidFill>
              </a:rPr>
              <a:t>Clients without their own device were mostly able to access NCL via </a:t>
            </a:r>
            <a:r>
              <a:rPr lang="en-US" sz="1200" b="1" dirty="0">
                <a:solidFill>
                  <a:schemeClr val="tx1"/>
                </a:solidFill>
              </a:rPr>
              <a:t>staff personal phones</a:t>
            </a:r>
            <a:r>
              <a:rPr lang="en-US" sz="1200" b="0" dirty="0">
                <a:solidFill>
                  <a:schemeClr val="tx1"/>
                </a:solidFill>
              </a:rPr>
              <a:t>, </a:t>
            </a:r>
            <a:r>
              <a:rPr lang="en-US" sz="1200" b="1" dirty="0">
                <a:solidFill>
                  <a:schemeClr val="tx1"/>
                </a:solidFill>
              </a:rPr>
              <a:t>office phones</a:t>
            </a:r>
            <a:r>
              <a:rPr lang="en-US" sz="1200" b="0" dirty="0">
                <a:solidFill>
                  <a:schemeClr val="tx1"/>
                </a:solidFill>
              </a:rPr>
              <a:t>, or </a:t>
            </a:r>
            <a:r>
              <a:rPr lang="en-US" sz="1200" b="1" dirty="0">
                <a:solidFill>
                  <a:schemeClr val="tx1"/>
                </a:solidFill>
              </a:rPr>
              <a:t>personal phones of other residents</a:t>
            </a:r>
          </a:p>
          <a:p>
            <a:pPr marL="174708" indent="-174708">
              <a:lnSpc>
                <a:spcPct val="100000"/>
              </a:lnSpc>
              <a:buFont typeface="Arial" panose="020B0604020202020204" pitchFamily="34" charset="0"/>
              <a:buChar char="•"/>
            </a:pPr>
            <a:endParaRPr lang="en-US" sz="1200" baseline="0" dirty="0">
              <a:solidFill>
                <a:schemeClr val="tx1"/>
              </a:solidFill>
            </a:endParaRPr>
          </a:p>
          <a:p>
            <a:pPr marL="0" indent="0">
              <a:lnSpc>
                <a:spcPct val="100000"/>
              </a:lnSpc>
              <a:buFont typeface="Arial" panose="020B0604020202020204" pitchFamily="34" charset="0"/>
              <a:buNone/>
            </a:pPr>
            <a:r>
              <a:rPr lang="en-US" sz="1200" baseline="0" dirty="0">
                <a:solidFill>
                  <a:schemeClr val="tx1"/>
                </a:solidFill>
              </a:rPr>
              <a:t>Comfort with the virtual or telephone-based service modality also varied. </a:t>
            </a:r>
          </a:p>
          <a:p>
            <a:pPr marL="0" indent="0">
              <a:lnSpc>
                <a:spcPct val="100000"/>
              </a:lnSpc>
              <a:buFont typeface="Arial" panose="020B0604020202020204" pitchFamily="34" charset="0"/>
              <a:buNone/>
            </a:pPr>
            <a:endParaRPr lang="en-US" sz="1200" baseline="0" dirty="0">
              <a:solidFill>
                <a:schemeClr val="tx1"/>
              </a:solidFill>
            </a:endParaRPr>
          </a:p>
          <a:p>
            <a:pPr marL="174708" indent="-174708">
              <a:lnSpc>
                <a:spcPct val="100000"/>
              </a:lnSpc>
              <a:buFont typeface="Arial" panose="020B0604020202020204" pitchFamily="34" charset="0"/>
              <a:buChar char="•"/>
            </a:pPr>
            <a:r>
              <a:rPr lang="en-US" sz="1200" baseline="0" dirty="0">
                <a:solidFill>
                  <a:schemeClr val="tx1"/>
                </a:solidFill>
              </a:rPr>
              <a:t>Some participants highlighted the </a:t>
            </a:r>
            <a:r>
              <a:rPr lang="en-US" sz="1200" b="1" baseline="0" dirty="0">
                <a:solidFill>
                  <a:schemeClr val="tx1"/>
                </a:solidFill>
              </a:rPr>
              <a:t>convenience</a:t>
            </a:r>
            <a:r>
              <a:rPr lang="en-US" sz="1200" baseline="0" dirty="0">
                <a:solidFill>
                  <a:schemeClr val="tx1"/>
                </a:solidFill>
              </a:rPr>
              <a:t> of connecting with someone on the phone, while </a:t>
            </a:r>
            <a:r>
              <a:rPr lang="en-US" sz="1200" b="1" baseline="0" dirty="0">
                <a:solidFill>
                  <a:schemeClr val="tx1"/>
                </a:solidFill>
              </a:rPr>
              <a:t>some shelter staff </a:t>
            </a:r>
            <a:r>
              <a:rPr lang="en-US" sz="1200" baseline="0" dirty="0">
                <a:solidFill>
                  <a:schemeClr val="tx1"/>
                </a:solidFill>
              </a:rPr>
              <a:t>also mentioned some clients, especially those who may be </a:t>
            </a:r>
            <a:r>
              <a:rPr lang="en-US" sz="1200" b="1" baseline="0" dirty="0">
                <a:solidFill>
                  <a:schemeClr val="tx1"/>
                </a:solidFill>
              </a:rPr>
              <a:t>older</a:t>
            </a:r>
            <a:r>
              <a:rPr lang="en-US" sz="1200" baseline="0" dirty="0">
                <a:solidFill>
                  <a:schemeClr val="tx1"/>
                </a:solidFill>
              </a:rPr>
              <a:t> or </a:t>
            </a:r>
            <a:r>
              <a:rPr lang="en-US" sz="1200" b="1" baseline="0" dirty="0">
                <a:solidFill>
                  <a:schemeClr val="tx1"/>
                </a:solidFill>
              </a:rPr>
              <a:t>less tech-savvy</a:t>
            </a:r>
            <a:r>
              <a:rPr lang="en-US" sz="1200" baseline="0" dirty="0">
                <a:solidFill>
                  <a:schemeClr val="tx1"/>
                </a:solidFill>
              </a:rPr>
              <a:t>, needed </a:t>
            </a:r>
            <a:r>
              <a:rPr lang="en-US" sz="1200" b="1" baseline="0" dirty="0">
                <a:solidFill>
                  <a:schemeClr val="tx1"/>
                </a:solidFill>
              </a:rPr>
              <a:t>extra assistance </a:t>
            </a:r>
          </a:p>
          <a:p>
            <a:pPr marL="174708" indent="-174708">
              <a:lnSpc>
                <a:spcPct val="100000"/>
              </a:lnSpc>
              <a:buFont typeface="Arial" panose="020B0604020202020204" pitchFamily="34" charset="0"/>
              <a:buChar char="•"/>
            </a:pPr>
            <a:endParaRPr lang="en-US" sz="1200" baseline="0" dirty="0">
              <a:solidFill>
                <a:schemeClr val="tx1"/>
              </a:solidFill>
            </a:endParaRPr>
          </a:p>
          <a:p>
            <a:pPr marL="0" indent="0">
              <a:lnSpc>
                <a:spcPct val="100000"/>
              </a:lnSpc>
              <a:buFont typeface="Arial" panose="020B0604020202020204" pitchFamily="34" charset="0"/>
              <a:buNone/>
            </a:pPr>
            <a:r>
              <a:rPr lang="en-US" sz="1200" baseline="0" dirty="0">
                <a:solidFill>
                  <a:schemeClr val="tx1"/>
                </a:solidFill>
              </a:rPr>
              <a:t>The NCL is integrated with </a:t>
            </a:r>
            <a:r>
              <a:rPr lang="en-US" sz="1200" b="1" baseline="0" dirty="0">
                <a:solidFill>
                  <a:schemeClr val="tx1"/>
                </a:solidFill>
              </a:rPr>
              <a:t>telehealth services provided by Health + Hospitals</a:t>
            </a:r>
            <a:r>
              <a:rPr lang="en-US" sz="1200" baseline="0" dirty="0">
                <a:solidFill>
                  <a:schemeClr val="tx1"/>
                </a:solidFill>
              </a:rPr>
              <a:t>, NYC’s public hospital system. Participants found </a:t>
            </a:r>
            <a:r>
              <a:rPr lang="en-US" sz="1200" b="1" baseline="0" dirty="0">
                <a:solidFill>
                  <a:schemeClr val="tx1"/>
                </a:solidFill>
              </a:rPr>
              <a:t>immediate connection </a:t>
            </a:r>
            <a:r>
              <a:rPr lang="en-US" sz="1200" baseline="0" dirty="0">
                <a:solidFill>
                  <a:schemeClr val="tx1"/>
                </a:solidFill>
              </a:rPr>
              <a:t>to a provider via </a:t>
            </a:r>
            <a:r>
              <a:rPr lang="en-US" sz="1200" b="1" baseline="0" dirty="0">
                <a:solidFill>
                  <a:schemeClr val="tx1"/>
                </a:solidFill>
              </a:rPr>
              <a:t>telehealth</a:t>
            </a:r>
            <a:r>
              <a:rPr lang="en-US" sz="1200" baseline="0" dirty="0">
                <a:solidFill>
                  <a:schemeClr val="tx1"/>
                </a:solidFill>
              </a:rPr>
              <a:t> to be especially helpful for </a:t>
            </a:r>
            <a:r>
              <a:rPr lang="en-US" sz="1200" b="1" baseline="0" dirty="0">
                <a:solidFill>
                  <a:schemeClr val="tx1"/>
                </a:solidFill>
              </a:rPr>
              <a:t>accessing medication refills without having to be seen in person. </a:t>
            </a:r>
          </a:p>
          <a:p>
            <a:pPr marL="0" indent="0">
              <a:lnSpc>
                <a:spcPct val="100000"/>
              </a:lnSpc>
              <a:buFont typeface="Arial" panose="020B0604020202020204" pitchFamily="34" charset="0"/>
              <a:buNone/>
            </a:pPr>
            <a:endParaRPr lang="en-US" sz="1200" b="1" baseline="0" dirty="0">
              <a:solidFill>
                <a:schemeClr val="tx1"/>
              </a:solidFill>
            </a:endParaRPr>
          </a:p>
          <a:p>
            <a:pPr marL="174708" indent="-174708">
              <a:lnSpc>
                <a:spcPct val="100000"/>
              </a:lnSpc>
              <a:buFont typeface="Arial" panose="020B0604020202020204" pitchFamily="34" charset="0"/>
              <a:buChar char="•"/>
            </a:pPr>
            <a:r>
              <a:rPr lang="en-US" sz="1200" baseline="0" dirty="0">
                <a:solidFill>
                  <a:schemeClr val="tx1"/>
                </a:solidFill>
              </a:rPr>
              <a:t>especially useful at one shelter that had an </a:t>
            </a:r>
            <a:r>
              <a:rPr lang="en-US" sz="1200" b="1" baseline="0" dirty="0">
                <a:solidFill>
                  <a:schemeClr val="tx1"/>
                </a:solidFill>
              </a:rPr>
              <a:t>in-house medical technician </a:t>
            </a:r>
            <a:r>
              <a:rPr lang="en-US" sz="1200" baseline="0" dirty="0">
                <a:solidFill>
                  <a:schemeClr val="tx1"/>
                </a:solidFill>
              </a:rPr>
              <a:t>because shelter residents could get </a:t>
            </a:r>
            <a:r>
              <a:rPr lang="en-US" sz="1200" b="1" baseline="0" dirty="0">
                <a:solidFill>
                  <a:schemeClr val="tx1"/>
                </a:solidFill>
              </a:rPr>
              <a:t>connected to telehealth for medication refills via NCL</a:t>
            </a:r>
            <a:r>
              <a:rPr lang="en-US" sz="1200" baseline="0" dirty="0">
                <a:solidFill>
                  <a:schemeClr val="tx1"/>
                </a:solidFill>
              </a:rPr>
              <a:t> and get the </a:t>
            </a:r>
            <a:r>
              <a:rPr lang="en-US" sz="1200" b="1" baseline="0" dirty="0">
                <a:solidFill>
                  <a:schemeClr val="tx1"/>
                </a:solidFill>
              </a:rPr>
              <a:t>prescription filled on site </a:t>
            </a:r>
            <a:r>
              <a:rPr lang="en-US" sz="1200" baseline="0" dirty="0">
                <a:solidFill>
                  <a:schemeClr val="tx1"/>
                </a:solidFill>
              </a:rPr>
              <a:t>(so at this particular site shelter residents could access their medication without even having to leave the shelter). </a:t>
            </a:r>
          </a:p>
          <a:p>
            <a:pPr marL="174708" indent="-174708">
              <a:lnSpc>
                <a:spcPct val="100000"/>
              </a:lnSpc>
              <a:buFont typeface="Arial" panose="020B0604020202020204" pitchFamily="34" charset="0"/>
              <a:buChar char="•"/>
            </a:pPr>
            <a:endParaRPr lang="en-US" sz="1200" baseline="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While the ability to connect</a:t>
            </a:r>
            <a:r>
              <a:rPr lang="en-US" sz="1200" baseline="0" dirty="0">
                <a:solidFill>
                  <a:schemeClr val="tx1"/>
                </a:solidFill>
              </a:rPr>
              <a:t> to a provider via telehealth was perceived to be an asset of the NCL service, </a:t>
            </a:r>
            <a:r>
              <a:rPr lang="en-US" sz="1200" dirty="0">
                <a:solidFill>
                  <a:schemeClr val="tx1"/>
                </a:solidFill>
              </a:rPr>
              <a:t>Phone-based telehealth connection with a provider was more successful than video-based telehealth due to complex tech-related challenges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solidFill>
                <a:schemeClr val="tx1"/>
              </a:solidFill>
            </a:endParaRPr>
          </a:p>
          <a:p>
            <a:pPr marL="174708" indent="-174708">
              <a:lnSpc>
                <a:spcPct val="100000"/>
              </a:lnSpc>
              <a:buFont typeface="Arial" panose="020B0604020202020204" pitchFamily="34" charset="0"/>
              <a:buChar char="•"/>
            </a:pPr>
            <a:r>
              <a:rPr lang="en-US" sz="1200" baseline="0" dirty="0">
                <a:solidFill>
                  <a:schemeClr val="tx1"/>
                </a:solidFill>
              </a:rPr>
              <a:t>access to </a:t>
            </a:r>
            <a:r>
              <a:rPr lang="en-US" sz="1200" b="1" baseline="0" dirty="0">
                <a:solidFill>
                  <a:schemeClr val="tx1"/>
                </a:solidFill>
              </a:rPr>
              <a:t>appropriate technology </a:t>
            </a:r>
            <a:r>
              <a:rPr lang="en-US" sz="1200" baseline="0" dirty="0">
                <a:solidFill>
                  <a:schemeClr val="tx1"/>
                </a:solidFill>
              </a:rPr>
              <a:t>(such as tablets, smartphones) and </a:t>
            </a:r>
            <a:r>
              <a:rPr lang="en-US" sz="1200" b="1" baseline="0" dirty="0">
                <a:solidFill>
                  <a:schemeClr val="tx1"/>
                </a:solidFill>
              </a:rPr>
              <a:t>necessary infrastructure </a:t>
            </a:r>
            <a:r>
              <a:rPr lang="en-US" sz="1200" baseline="0" dirty="0">
                <a:solidFill>
                  <a:schemeClr val="tx1"/>
                </a:solidFill>
              </a:rPr>
              <a:t>(such as strong, stable </a:t>
            </a:r>
            <a:r>
              <a:rPr lang="en-US" sz="1200" baseline="0" dirty="0" err="1">
                <a:solidFill>
                  <a:schemeClr val="tx1"/>
                </a:solidFill>
              </a:rPr>
              <a:t>wifi</a:t>
            </a:r>
            <a:r>
              <a:rPr lang="en-US" sz="1200" baseline="0" dirty="0">
                <a:solidFill>
                  <a:schemeClr val="tx1"/>
                </a:solidFill>
              </a:rPr>
              <a:t>, data) – more on this later </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68654EF-92F4-4E94-BAAC-740D39558F51}" type="slidenum">
              <a:rPr lang="en-US" smtClean="0"/>
              <a:t>25</a:t>
            </a:fld>
            <a:endParaRPr lang="en-US"/>
          </a:p>
        </p:txBody>
      </p:sp>
    </p:spTree>
    <p:extLst>
      <p:ext uri="{BB962C8B-B14F-4D97-AF65-F5344CB8AC3E}">
        <p14:creationId xmlns:p14="http://schemas.microsoft.com/office/powerpoint/2010/main" val="1151519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r>
              <a:rPr lang="en-US" sz="1200" b="1" dirty="0">
                <a:solidFill>
                  <a:schemeClr val="tx1"/>
                </a:solidFill>
              </a:rPr>
              <a:t>Staff member 1: </a:t>
            </a:r>
            <a:r>
              <a:rPr lang="en-US" sz="1200" i="1" dirty="0">
                <a:solidFill>
                  <a:schemeClr val="tx1"/>
                </a:solidFill>
              </a:rPr>
              <a:t>Some [shelter] clients like it; others are used to doing in person stuff. Like the elderly [would] rather speak to somebody in person. </a:t>
            </a:r>
            <a:r>
              <a:rPr lang="en-US" sz="1200" b="1" i="1" dirty="0">
                <a:solidFill>
                  <a:schemeClr val="tx1"/>
                </a:solidFill>
              </a:rPr>
              <a:t>They don’t want to deal with the phone; they don’t trust it.</a:t>
            </a:r>
            <a:endParaRPr lang="en-US" sz="1200" b="1" dirty="0">
              <a:solidFill>
                <a:schemeClr val="tx1"/>
              </a:solidFill>
            </a:endParaRPr>
          </a:p>
          <a:p>
            <a:endParaRPr lang="en-US" sz="1200" dirty="0">
              <a:solidFill>
                <a:schemeClr val="tx1"/>
              </a:solidFill>
            </a:endParaRPr>
          </a:p>
          <a:p>
            <a:pPr defTabSz="698830"/>
            <a:r>
              <a:rPr lang="en-US" sz="1200" b="1" dirty="0">
                <a:solidFill>
                  <a:schemeClr val="tx1"/>
                </a:solidFill>
              </a:rPr>
              <a:t>Resident 10: </a:t>
            </a:r>
            <a:r>
              <a:rPr lang="en-US" sz="1200" i="1" dirty="0">
                <a:solidFill>
                  <a:schemeClr val="tx1"/>
                </a:solidFill>
              </a:rPr>
              <a:t>…[you can] </a:t>
            </a:r>
            <a:r>
              <a:rPr lang="en-US" sz="1200" b="1" i="1" dirty="0">
                <a:solidFill>
                  <a:schemeClr val="tx1"/>
                </a:solidFill>
              </a:rPr>
              <a:t>get the help that you need immediately and have someone go over your symptoms with you who knows what to do...</a:t>
            </a:r>
            <a:r>
              <a:rPr lang="en-US" sz="1200" i="1" dirty="0">
                <a:solidFill>
                  <a:schemeClr val="tx1"/>
                </a:solidFill>
              </a:rPr>
              <a:t> </a:t>
            </a:r>
            <a:r>
              <a:rPr lang="en-US" sz="1200" i="1" dirty="0">
                <a:solidFill>
                  <a:schemeClr val="tx1"/>
                </a:solidFill>
                <a:latin typeface="Arial"/>
                <a:cs typeface="Calibri"/>
              </a:rPr>
              <a:t>You could just pick up the phone and call a number, and they’re right there available to you. It’s very necessary. </a:t>
            </a:r>
            <a:endParaRPr lang="en-US" sz="1200" dirty="0">
              <a:solidFill>
                <a:schemeClr val="tx1"/>
              </a:solidFill>
              <a:latin typeface="Arial"/>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668654EF-92F4-4E94-BAAC-740D39558F51}" type="slidenum">
              <a:rPr lang="en-US" smtClean="0"/>
              <a:t>26</a:t>
            </a:fld>
            <a:endParaRPr lang="en-US"/>
          </a:p>
        </p:txBody>
      </p:sp>
    </p:spTree>
    <p:extLst>
      <p:ext uri="{BB962C8B-B14F-4D97-AF65-F5344CB8AC3E}">
        <p14:creationId xmlns:p14="http://schemas.microsoft.com/office/powerpoint/2010/main" val="970644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tx1"/>
                </a:solidFill>
              </a:rPr>
              <a:t>Our final theme was centered</a:t>
            </a:r>
            <a:r>
              <a:rPr lang="en-US" sz="1200" baseline="0" dirty="0">
                <a:solidFill>
                  <a:schemeClr val="tx1"/>
                </a:solidFill>
              </a:rPr>
              <a:t> on accessing care </a:t>
            </a:r>
          </a:p>
          <a:p>
            <a:pPr marL="0" indent="0">
              <a:buFont typeface="Arial" panose="020B0604020202020204" pitchFamily="34" charset="0"/>
              <a:buNone/>
            </a:pPr>
            <a:endParaRPr lang="en-US" sz="1200" baseline="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solidFill>
              </a:rPr>
              <a:t>Utilizing NCL </a:t>
            </a:r>
            <a:r>
              <a:rPr lang="en-US" sz="1200" b="1" dirty="0">
                <a:solidFill>
                  <a:schemeClr val="tx1"/>
                </a:solidFill>
              </a:rPr>
              <a:t>facilitated decision making process </a:t>
            </a:r>
            <a:r>
              <a:rPr lang="en-US" sz="1200" b="0" dirty="0">
                <a:solidFill>
                  <a:schemeClr val="tx1"/>
                </a:solidFill>
              </a:rPr>
              <a:t>for what type of healthcare a shelter resident should seek</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endParaRPr>
          </a:p>
          <a:p>
            <a:pPr marL="174708" indent="-174708">
              <a:lnSpc>
                <a:spcPct val="100000"/>
              </a:lnSpc>
              <a:buFont typeface="Arial" panose="020B0604020202020204" pitchFamily="34" charset="0"/>
              <a:buChar char="•"/>
            </a:pPr>
            <a:r>
              <a:rPr lang="en-US" sz="1200" baseline="0" dirty="0">
                <a:solidFill>
                  <a:schemeClr val="tx1"/>
                </a:solidFill>
              </a:rPr>
              <a:t>In some cases, the NCL suggested </a:t>
            </a:r>
            <a:r>
              <a:rPr lang="en-US" sz="1200" b="1" baseline="0" dirty="0">
                <a:solidFill>
                  <a:schemeClr val="tx1"/>
                </a:solidFill>
              </a:rPr>
              <a:t>a lower level of care </a:t>
            </a:r>
            <a:r>
              <a:rPr lang="en-US" sz="1200" baseline="0" dirty="0">
                <a:solidFill>
                  <a:schemeClr val="tx1"/>
                </a:solidFill>
              </a:rPr>
              <a:t>such as urgent care or telehealth instead of emergency services. In other cases, the NCL </a:t>
            </a:r>
            <a:r>
              <a:rPr lang="en-US" sz="1200" b="1" baseline="0" dirty="0">
                <a:solidFill>
                  <a:schemeClr val="tx1"/>
                </a:solidFill>
              </a:rPr>
              <a:t>encouraged clients to seek care </a:t>
            </a:r>
            <a:r>
              <a:rPr lang="en-US" sz="1200" baseline="0" dirty="0">
                <a:solidFill>
                  <a:schemeClr val="tx1"/>
                </a:solidFill>
              </a:rPr>
              <a:t>when they needed it when they were </a:t>
            </a:r>
            <a:r>
              <a:rPr lang="en-US" sz="1200" b="1" baseline="0" dirty="0">
                <a:solidFill>
                  <a:schemeClr val="tx1"/>
                </a:solidFill>
              </a:rPr>
              <a:t>hesitant to do so</a:t>
            </a:r>
            <a:r>
              <a:rPr lang="en-US" sz="1200" baseline="0" dirty="0">
                <a:solidFill>
                  <a:schemeClr val="tx1"/>
                </a:solidFill>
              </a:rPr>
              <a:t>.</a:t>
            </a:r>
          </a:p>
          <a:p>
            <a:pPr marL="174708" indent="-174708">
              <a:buFont typeface="Arial" panose="020B0604020202020204" pitchFamily="34" charset="0"/>
              <a:buChar char="•"/>
            </a:pPr>
            <a:endParaRPr lang="en-US" sz="1200" baseline="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solidFill>
              </a:rPr>
              <a:t>NCL helped to </a:t>
            </a:r>
            <a:r>
              <a:rPr lang="en-US" sz="1200" b="1" dirty="0">
                <a:solidFill>
                  <a:schemeClr val="tx1"/>
                </a:solidFill>
              </a:rPr>
              <a:t>filter emergent from non-emergent concerns </a:t>
            </a:r>
            <a:r>
              <a:rPr lang="en-US" sz="1200" b="0" dirty="0">
                <a:solidFill>
                  <a:schemeClr val="tx1"/>
                </a:solidFill>
              </a:rPr>
              <a:t>and helped both shelter staff</a:t>
            </a:r>
            <a:r>
              <a:rPr lang="en-US" sz="1200" b="0" baseline="0" dirty="0">
                <a:solidFill>
                  <a:schemeClr val="tx1"/>
                </a:solidFill>
              </a:rPr>
              <a:t> and residents respond more effectively to their immediate needs</a:t>
            </a:r>
          </a:p>
          <a:p>
            <a:pPr marL="174708" indent="-174708">
              <a:buFont typeface="Arial" panose="020B0604020202020204" pitchFamily="34" charset="0"/>
              <a:buChar char="•"/>
            </a:pPr>
            <a:endParaRPr lang="en-US" sz="1200" baseline="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chemeClr val="tx1"/>
                </a:solidFill>
              </a:rPr>
              <a:t>Finally, a few shelter residents noted that </a:t>
            </a:r>
            <a:r>
              <a:rPr lang="en-US" sz="1200" b="1" baseline="0" dirty="0">
                <a:solidFill>
                  <a:schemeClr val="tx1"/>
                </a:solidFill>
              </a:rPr>
              <a:t>c</a:t>
            </a:r>
            <a:r>
              <a:rPr lang="en-US" sz="1200" b="1" dirty="0">
                <a:solidFill>
                  <a:schemeClr val="tx1"/>
                </a:solidFill>
              </a:rPr>
              <a:t>onsulting NCL prior </a:t>
            </a:r>
            <a:r>
              <a:rPr lang="en-US" sz="1200" b="0" dirty="0">
                <a:solidFill>
                  <a:schemeClr val="tx1"/>
                </a:solidFill>
              </a:rPr>
              <a:t>to getting in-person care helped them </a:t>
            </a:r>
            <a:r>
              <a:rPr lang="en-US" sz="1200" b="1" dirty="0">
                <a:solidFill>
                  <a:schemeClr val="tx1"/>
                </a:solidFill>
              </a:rPr>
              <a:t>better advocate</a:t>
            </a:r>
            <a:r>
              <a:rPr lang="en-US" sz="1200" b="0" dirty="0">
                <a:solidFill>
                  <a:schemeClr val="tx1"/>
                </a:solidFill>
              </a:rPr>
              <a:t> for themselves in </a:t>
            </a:r>
            <a:r>
              <a:rPr lang="en-US" sz="1200" b="1" dirty="0">
                <a:solidFill>
                  <a:schemeClr val="tx1"/>
                </a:solidFill>
              </a:rPr>
              <a:t>healthcare settings</a:t>
            </a:r>
          </a:p>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68654EF-92F4-4E94-BAAC-740D39558F51}" type="slidenum">
              <a:rPr lang="en-US" smtClean="0"/>
              <a:t>27</a:t>
            </a:fld>
            <a:endParaRPr lang="en-US"/>
          </a:p>
        </p:txBody>
      </p:sp>
    </p:spTree>
    <p:extLst>
      <p:ext uri="{BB962C8B-B14F-4D97-AF65-F5344CB8AC3E}">
        <p14:creationId xmlns:p14="http://schemas.microsoft.com/office/powerpoint/2010/main" val="514801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r>
              <a:rPr lang="en-US" sz="1200" b="1" dirty="0">
                <a:solidFill>
                  <a:schemeClr val="tx1"/>
                </a:solidFill>
              </a:rPr>
              <a:t>Resident 7: </a:t>
            </a:r>
            <a:r>
              <a:rPr lang="en-US" sz="1200" b="1" i="1" dirty="0">
                <a:solidFill>
                  <a:schemeClr val="tx1"/>
                </a:solidFill>
              </a:rPr>
              <a:t>[The nurses] tell you good advice</a:t>
            </a:r>
            <a:r>
              <a:rPr lang="en-US" sz="1200" i="1" dirty="0">
                <a:solidFill>
                  <a:schemeClr val="tx1"/>
                </a:solidFill>
              </a:rPr>
              <a:t>. Like you don’t know, if the doctor doesn’t give you [your medicine], they tell you to go to the supervisor.</a:t>
            </a:r>
            <a:endParaRPr lang="en-US" sz="1200" dirty="0">
              <a:solidFill>
                <a:schemeClr val="tx1"/>
              </a:solidFill>
            </a:endParaRPr>
          </a:p>
          <a:p>
            <a:endParaRPr lang="en-US" sz="1200" b="1" dirty="0">
              <a:solidFill>
                <a:schemeClr val="tx1"/>
              </a:solidFill>
            </a:endParaRPr>
          </a:p>
          <a:p>
            <a:pPr defTabSz="698830"/>
            <a:r>
              <a:rPr lang="en-US" sz="1200" b="1" dirty="0">
                <a:solidFill>
                  <a:schemeClr val="tx1"/>
                </a:solidFill>
              </a:rPr>
              <a:t>Resident 5: </a:t>
            </a:r>
            <a:r>
              <a:rPr lang="en-US" sz="1200" i="1" dirty="0">
                <a:solidFill>
                  <a:schemeClr val="tx1"/>
                </a:solidFill>
              </a:rPr>
              <a:t>The convenience when you’re sick. You don’t really know if you need to go to a hospital or if you don’t</a:t>
            </a:r>
            <a:r>
              <a:rPr lang="en-US" sz="1200" b="1" i="1" dirty="0">
                <a:solidFill>
                  <a:schemeClr val="tx1"/>
                </a:solidFill>
              </a:rPr>
              <a:t>. [The nurse call line is] a third party that will kind of give you an informed decision</a:t>
            </a:r>
            <a:r>
              <a:rPr lang="en-US" sz="1200" i="1" dirty="0">
                <a:solidFill>
                  <a:schemeClr val="tx1"/>
                </a:solidFill>
              </a:rPr>
              <a:t>. </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668654EF-92F4-4E94-BAAC-740D39558F51}" type="slidenum">
              <a:rPr lang="en-US" smtClean="0"/>
              <a:t>28</a:t>
            </a:fld>
            <a:endParaRPr lang="en-US"/>
          </a:p>
        </p:txBody>
      </p:sp>
    </p:spTree>
    <p:extLst>
      <p:ext uri="{BB962C8B-B14F-4D97-AF65-F5344CB8AC3E}">
        <p14:creationId xmlns:p14="http://schemas.microsoft.com/office/powerpoint/2010/main" val="3190568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Our</a:t>
            </a:r>
            <a:r>
              <a:rPr lang="en-US" sz="1200" baseline="0" dirty="0">
                <a:solidFill>
                  <a:schemeClr val="tx1"/>
                </a:solidFill>
              </a:rPr>
              <a:t> study had a few limitations that are important to mention</a:t>
            </a:r>
          </a:p>
          <a:p>
            <a:endParaRPr lang="en-US" sz="1200" baseline="0" dirty="0">
              <a:solidFill>
                <a:schemeClr val="tx1"/>
              </a:solidFill>
            </a:endParaRPr>
          </a:p>
          <a:p>
            <a:r>
              <a:rPr lang="en-US" sz="1200" b="1" baseline="0" dirty="0">
                <a:solidFill>
                  <a:schemeClr val="tx1"/>
                </a:solidFill>
              </a:rPr>
              <a:t>Sampling</a:t>
            </a:r>
            <a:r>
              <a:rPr lang="en-US" sz="1200" baseline="0" dirty="0">
                <a:solidFill>
                  <a:schemeClr val="tx1"/>
                </a:solidFill>
              </a:rPr>
              <a:t>:</a:t>
            </a:r>
          </a:p>
          <a:p>
            <a:pPr marL="174708" indent="-174708">
              <a:buFont typeface="Arial" panose="020B0604020202020204" pitchFamily="34" charset="0"/>
              <a:buChar char="•"/>
            </a:pPr>
            <a:endParaRPr lang="en-US" sz="1200" baseline="0" dirty="0">
              <a:solidFill>
                <a:schemeClr val="tx1"/>
              </a:solidFill>
            </a:endParaRPr>
          </a:p>
          <a:p>
            <a:pPr marL="0" indent="0">
              <a:buFont typeface="Arial" panose="020B0604020202020204" pitchFamily="34" charset="0"/>
              <a:buNone/>
            </a:pPr>
            <a:r>
              <a:rPr lang="en-US" sz="1200" baseline="0" dirty="0">
                <a:solidFill>
                  <a:schemeClr val="tx1"/>
                </a:solidFill>
              </a:rPr>
              <a:t>Because our primary recruitment method was through </a:t>
            </a:r>
            <a:r>
              <a:rPr lang="en-US" sz="1200" b="1" baseline="0" dirty="0">
                <a:solidFill>
                  <a:schemeClr val="tx1"/>
                </a:solidFill>
              </a:rPr>
              <a:t>study flyers </a:t>
            </a:r>
            <a:r>
              <a:rPr lang="en-US" sz="1200" baseline="0" dirty="0">
                <a:solidFill>
                  <a:schemeClr val="tx1"/>
                </a:solidFill>
              </a:rPr>
              <a:t>and </a:t>
            </a:r>
            <a:r>
              <a:rPr lang="en-US" sz="1200" b="1" baseline="0" dirty="0">
                <a:solidFill>
                  <a:schemeClr val="tx1"/>
                </a:solidFill>
              </a:rPr>
              <a:t>referrals from shelter staff</a:t>
            </a:r>
            <a:r>
              <a:rPr lang="en-US" sz="1200" baseline="0" dirty="0">
                <a:solidFill>
                  <a:schemeClr val="tx1"/>
                </a:solidFill>
              </a:rPr>
              <a:t>, it is likely that we </a:t>
            </a:r>
            <a:r>
              <a:rPr lang="en-US" sz="1200" dirty="0">
                <a:solidFill>
                  <a:schemeClr val="tx1"/>
                </a:solidFill>
              </a:rPr>
              <a:t>did not</a:t>
            </a:r>
            <a:r>
              <a:rPr lang="en-US" sz="1200" baseline="0" dirty="0">
                <a:solidFill>
                  <a:schemeClr val="tx1"/>
                </a:solidFill>
              </a:rPr>
              <a:t> </a:t>
            </a:r>
            <a:r>
              <a:rPr lang="en-US" sz="1200" dirty="0">
                <a:solidFill>
                  <a:schemeClr val="tx1"/>
                </a:solidFill>
              </a:rPr>
              <a:t>end up speaking </a:t>
            </a:r>
            <a:r>
              <a:rPr lang="en-US" sz="1200" baseline="0" dirty="0">
                <a:solidFill>
                  <a:schemeClr val="tx1"/>
                </a:solidFill>
              </a:rPr>
              <a:t>to folks with </a:t>
            </a:r>
            <a:r>
              <a:rPr lang="en-US" sz="1200" b="1" baseline="0" dirty="0">
                <a:solidFill>
                  <a:schemeClr val="tx1"/>
                </a:solidFill>
              </a:rPr>
              <a:t>serious mental illness </a:t>
            </a:r>
            <a:r>
              <a:rPr lang="en-US" sz="1200" baseline="0" dirty="0">
                <a:solidFill>
                  <a:schemeClr val="tx1"/>
                </a:solidFill>
              </a:rPr>
              <a:t>or </a:t>
            </a:r>
            <a:r>
              <a:rPr lang="en-US" sz="1200" b="1" baseline="0" dirty="0">
                <a:solidFill>
                  <a:schemeClr val="tx1"/>
                </a:solidFill>
              </a:rPr>
              <a:t>substance use</a:t>
            </a:r>
            <a:r>
              <a:rPr lang="en-US" sz="1200" baseline="0" dirty="0">
                <a:solidFill>
                  <a:schemeClr val="tx1"/>
                </a:solidFill>
              </a:rPr>
              <a:t>. </a:t>
            </a:r>
          </a:p>
          <a:p>
            <a:pPr marL="0" indent="0">
              <a:buFont typeface="Arial" panose="020B0604020202020204" pitchFamily="34" charset="0"/>
              <a:buNone/>
            </a:pPr>
            <a:endParaRPr lang="en-US" sz="1200" baseline="0" dirty="0">
              <a:solidFill>
                <a:schemeClr val="tx1"/>
              </a:solidFill>
            </a:endParaRPr>
          </a:p>
          <a:p>
            <a:pPr marL="171450" indent="-171450">
              <a:buFont typeface="Arial" panose="020B0604020202020204" pitchFamily="34" charset="0"/>
              <a:buChar char="•"/>
            </a:pPr>
            <a:r>
              <a:rPr lang="en-US" sz="1200" baseline="0" dirty="0">
                <a:solidFill>
                  <a:schemeClr val="tx1"/>
                </a:solidFill>
              </a:rPr>
              <a:t>It is possible that these populations have had different experiences with the NCL that we can’t speak on</a:t>
            </a:r>
          </a:p>
          <a:p>
            <a:pPr marL="0" indent="0">
              <a:buFont typeface="Arial" panose="020B0604020202020204" pitchFamily="34" charset="0"/>
              <a:buNone/>
            </a:pPr>
            <a:endParaRPr lang="en-US" sz="1200" baseline="0" dirty="0">
              <a:solidFill>
                <a:schemeClr val="tx1"/>
              </a:solidFill>
              <a:cs typeface="Calibri"/>
            </a:endParaRPr>
          </a:p>
          <a:p>
            <a:pPr marL="0" indent="0">
              <a:buFont typeface="Arial" panose="020B0604020202020204" pitchFamily="34" charset="0"/>
              <a:buNone/>
            </a:pPr>
            <a:r>
              <a:rPr lang="en-US" sz="1200" baseline="0" dirty="0">
                <a:solidFill>
                  <a:schemeClr val="tx1"/>
                </a:solidFill>
              </a:rPr>
              <a:t>Our </a:t>
            </a:r>
            <a:r>
              <a:rPr lang="en-US" sz="1200" b="1" baseline="0" dirty="0">
                <a:solidFill>
                  <a:schemeClr val="tx1"/>
                </a:solidFill>
              </a:rPr>
              <a:t>recruitment methods </a:t>
            </a:r>
            <a:r>
              <a:rPr lang="en-US" sz="1200" baseline="0" dirty="0">
                <a:solidFill>
                  <a:schemeClr val="tx1"/>
                </a:solidFill>
              </a:rPr>
              <a:t>may have also led to a sample biased towards folks who had more positive experiences with the NCL</a:t>
            </a:r>
            <a:r>
              <a:rPr lang="en-US" sz="1200" dirty="0">
                <a:solidFill>
                  <a:schemeClr val="tx1"/>
                </a:solidFill>
              </a:rPr>
              <a:t> </a:t>
            </a:r>
          </a:p>
          <a:p>
            <a:pPr marL="0" indent="0">
              <a:buFont typeface="Arial" panose="020B0604020202020204" pitchFamily="34" charset="0"/>
              <a:buNone/>
            </a:pPr>
            <a:endParaRPr lang="en-US" sz="1200" dirty="0">
              <a:solidFill>
                <a:schemeClr val="tx1"/>
              </a:solidFill>
            </a:endParaRPr>
          </a:p>
          <a:p>
            <a:pPr marL="171450" indent="-171450">
              <a:buFont typeface="Arial" panose="020B0604020202020204" pitchFamily="34" charset="0"/>
              <a:buChar char="•"/>
            </a:pPr>
            <a:r>
              <a:rPr lang="en-US" sz="1200" b="1" dirty="0">
                <a:solidFill>
                  <a:schemeClr val="tx1"/>
                </a:solidFill>
              </a:rPr>
              <a:t>self selection bias</a:t>
            </a:r>
            <a:r>
              <a:rPr lang="en-US" sz="1200" dirty="0">
                <a:solidFill>
                  <a:schemeClr val="tx1"/>
                </a:solidFill>
              </a:rPr>
              <a:t>, </a:t>
            </a:r>
            <a:r>
              <a:rPr lang="en-US" sz="1200" b="1" dirty="0">
                <a:solidFill>
                  <a:schemeClr val="tx1"/>
                </a:solidFill>
              </a:rPr>
              <a:t>referrals</a:t>
            </a:r>
            <a:r>
              <a:rPr lang="en-US" sz="1200" dirty="0">
                <a:solidFill>
                  <a:schemeClr val="tx1"/>
                </a:solidFill>
              </a:rPr>
              <a:t> could be biased towards clients with positive feedback</a:t>
            </a:r>
          </a:p>
          <a:p>
            <a:pPr marL="0" indent="0">
              <a:buFont typeface="Arial" panose="020B0604020202020204" pitchFamily="34" charset="0"/>
              <a:buNone/>
            </a:pPr>
            <a:endParaRPr lang="en-US" sz="1200" baseline="0" dirty="0">
              <a:solidFill>
                <a:schemeClr val="tx1"/>
              </a:solidFill>
              <a:cs typeface="Calibri" panose="020F0502020204030204"/>
            </a:endParaRPr>
          </a:p>
          <a:p>
            <a:pPr marL="0" indent="0">
              <a:buFont typeface="Arial" panose="020B0604020202020204" pitchFamily="34" charset="0"/>
              <a:buNone/>
            </a:pPr>
            <a:r>
              <a:rPr lang="en-US" sz="1200" baseline="0" dirty="0">
                <a:solidFill>
                  <a:schemeClr val="tx1"/>
                </a:solidFill>
              </a:rPr>
              <a:t>We initially had hoped to also speak to folks who knew about the NCL service but </a:t>
            </a:r>
            <a:r>
              <a:rPr lang="en-US" sz="1200" b="1" baseline="0" dirty="0">
                <a:solidFill>
                  <a:schemeClr val="tx1"/>
                </a:solidFill>
              </a:rPr>
              <a:t>deliberately chose not to use it</a:t>
            </a:r>
            <a:r>
              <a:rPr lang="en-US" sz="1200" baseline="0" dirty="0">
                <a:solidFill>
                  <a:schemeClr val="tx1"/>
                </a:solidFill>
              </a:rPr>
              <a:t>. Because of </a:t>
            </a:r>
            <a:r>
              <a:rPr lang="en-US" sz="1200" b="1" baseline="0" dirty="0">
                <a:solidFill>
                  <a:schemeClr val="tx1"/>
                </a:solidFill>
              </a:rPr>
              <a:t>varying levels of awareness </a:t>
            </a:r>
            <a:r>
              <a:rPr lang="en-US" sz="1200" baseline="0" dirty="0">
                <a:solidFill>
                  <a:schemeClr val="tx1"/>
                </a:solidFill>
              </a:rPr>
              <a:t>of the NCL as an available service, we were only able to speak to people who had used the line</a:t>
            </a:r>
            <a:r>
              <a:rPr lang="en-US" sz="1200" dirty="0">
                <a:solidFill>
                  <a:schemeClr val="tx1"/>
                </a:solidFill>
              </a:rPr>
              <a:t> – also potentially biasing our results towards </a:t>
            </a:r>
            <a:r>
              <a:rPr lang="en-US" sz="1200" b="1" dirty="0">
                <a:solidFill>
                  <a:schemeClr val="tx1"/>
                </a:solidFill>
              </a:rPr>
              <a:t>more positive experiences</a:t>
            </a:r>
          </a:p>
          <a:p>
            <a:pPr marL="0" indent="0">
              <a:buFont typeface="Arial" panose="020B0604020202020204" pitchFamily="34" charset="0"/>
              <a:buNone/>
            </a:pPr>
            <a:endParaRPr lang="en-US" sz="1200" baseline="0" dirty="0">
              <a:solidFill>
                <a:schemeClr val="tx1"/>
              </a:solidFill>
              <a:cs typeface="Calibri"/>
            </a:endParaRPr>
          </a:p>
          <a:p>
            <a:pPr marL="0" indent="0">
              <a:buFont typeface="Arial" panose="020B0604020202020204" pitchFamily="34" charset="0"/>
              <a:buNone/>
            </a:pPr>
            <a:r>
              <a:rPr lang="en-US" sz="1200" baseline="0" dirty="0">
                <a:solidFill>
                  <a:schemeClr val="tx1"/>
                </a:solidFill>
                <a:cs typeface="Calibri"/>
              </a:rPr>
              <a:t>Some participants’ accounts may have been subject to </a:t>
            </a:r>
            <a:r>
              <a:rPr lang="en-US" sz="1200" b="1" baseline="0" dirty="0">
                <a:solidFill>
                  <a:schemeClr val="tx1"/>
                </a:solidFill>
                <a:cs typeface="Calibri"/>
              </a:rPr>
              <a:t>recall bias</a:t>
            </a:r>
          </a:p>
          <a:p>
            <a:pPr marL="0" indent="0">
              <a:buFont typeface="Arial" panose="020B0604020202020204" pitchFamily="34" charset="0"/>
              <a:buNone/>
            </a:pPr>
            <a:endParaRPr lang="en-US" sz="1200" b="1" baseline="0" dirty="0">
              <a:solidFill>
                <a:schemeClr val="tx1"/>
              </a:solidFill>
              <a:cs typeface="Calibri"/>
            </a:endParaRPr>
          </a:p>
          <a:p>
            <a:pPr marL="171450" indent="-171450">
              <a:buFont typeface="Arial" panose="020B0604020202020204" pitchFamily="34" charset="0"/>
              <a:buChar char="•"/>
            </a:pPr>
            <a:r>
              <a:rPr lang="en-US" sz="1200" baseline="0" dirty="0">
                <a:solidFill>
                  <a:schemeClr val="tx1"/>
                </a:solidFill>
              </a:rPr>
              <a:t>Participants were asked to think back to their last interaction with the NCL, which was a relatively short phone call that may have occurred months ago</a:t>
            </a:r>
          </a:p>
          <a:p>
            <a:pPr marL="171450" indent="-171450">
              <a:buFont typeface="Arial" panose="020B0604020202020204" pitchFamily="34" charset="0"/>
              <a:buChar char="•"/>
            </a:pPr>
            <a:r>
              <a:rPr lang="en-US" sz="1200" baseline="0" dirty="0">
                <a:solidFill>
                  <a:schemeClr val="tx1"/>
                </a:solidFill>
              </a:rPr>
              <a:t>In these cases their accounts could be subject to recall bias, which is when a participant may </a:t>
            </a:r>
            <a:r>
              <a:rPr lang="en-US" sz="1200" b="1" baseline="0" dirty="0">
                <a:solidFill>
                  <a:schemeClr val="tx1"/>
                </a:solidFill>
              </a:rPr>
              <a:t>not accurately recount </a:t>
            </a:r>
            <a:r>
              <a:rPr lang="en-US" sz="1200" baseline="0" dirty="0">
                <a:solidFill>
                  <a:schemeClr val="tx1"/>
                </a:solidFill>
              </a:rPr>
              <a:t>their experiences because of the </a:t>
            </a:r>
            <a:r>
              <a:rPr lang="en-US" sz="1200" b="1" baseline="0" dirty="0">
                <a:solidFill>
                  <a:schemeClr val="tx1"/>
                </a:solidFill>
              </a:rPr>
              <a:t>amount of time that has passed </a:t>
            </a:r>
            <a:r>
              <a:rPr lang="en-US" sz="1200" baseline="0" dirty="0">
                <a:solidFill>
                  <a:schemeClr val="tx1"/>
                </a:solidFill>
              </a:rPr>
              <a:t>between the </a:t>
            </a:r>
            <a:r>
              <a:rPr lang="en-US" sz="1200" b="1" baseline="0" dirty="0">
                <a:solidFill>
                  <a:schemeClr val="tx1"/>
                </a:solidFill>
              </a:rPr>
              <a:t>interview</a:t>
            </a:r>
            <a:r>
              <a:rPr lang="en-US" sz="1200" baseline="0" dirty="0">
                <a:solidFill>
                  <a:schemeClr val="tx1"/>
                </a:solidFill>
              </a:rPr>
              <a:t> and the </a:t>
            </a:r>
            <a:r>
              <a:rPr lang="en-US" sz="1200" b="1" baseline="0" dirty="0">
                <a:solidFill>
                  <a:schemeClr val="tx1"/>
                </a:solidFill>
              </a:rPr>
              <a:t>event discussed</a:t>
            </a:r>
          </a:p>
          <a:p>
            <a:pPr marL="0" indent="0">
              <a:buFont typeface="Arial" panose="020B0604020202020204" pitchFamily="34" charset="0"/>
              <a:buNone/>
            </a:pPr>
            <a:endParaRPr lang="en-US" sz="1200" baseline="0" dirty="0">
              <a:solidFill>
                <a:schemeClr val="tx1"/>
              </a:solidFill>
            </a:endParaRPr>
          </a:p>
          <a:p>
            <a:pPr marL="0" indent="0">
              <a:buFont typeface="Arial" panose="020B0604020202020204" pitchFamily="34" charset="0"/>
              <a:buNone/>
            </a:pPr>
            <a:r>
              <a:rPr lang="en-US" sz="1200" baseline="0" dirty="0">
                <a:solidFill>
                  <a:schemeClr val="tx1"/>
                </a:solidFill>
              </a:rPr>
              <a:t>Finally, findings are based on interviews collected </a:t>
            </a:r>
            <a:r>
              <a:rPr lang="en-US" sz="1200" b="1" baseline="0" dirty="0">
                <a:solidFill>
                  <a:schemeClr val="tx1"/>
                </a:solidFill>
              </a:rPr>
              <a:t>from January – May 2023 </a:t>
            </a:r>
            <a:r>
              <a:rPr lang="en-US" sz="1200" baseline="0" dirty="0">
                <a:solidFill>
                  <a:schemeClr val="tx1"/>
                </a:solidFill>
              </a:rPr>
              <a:t>and don’t necessarily reflect </a:t>
            </a:r>
            <a:r>
              <a:rPr lang="en-US" sz="1200" b="1" baseline="0" dirty="0">
                <a:solidFill>
                  <a:schemeClr val="tx1"/>
                </a:solidFill>
              </a:rPr>
              <a:t>user perceptions of the service as it operates today</a:t>
            </a:r>
            <a:r>
              <a:rPr lang="en-US" sz="1200" baseline="0" dirty="0">
                <a:solidFill>
                  <a:schemeClr val="tx1"/>
                </a:solidFill>
              </a:rPr>
              <a:t>. These interviews also do not take into account user perceptions </a:t>
            </a:r>
            <a:r>
              <a:rPr lang="en-US" sz="1200" b="1" baseline="0" dirty="0">
                <a:solidFill>
                  <a:schemeClr val="tx1"/>
                </a:solidFill>
              </a:rPr>
              <a:t>of changes made to the program made over time</a:t>
            </a:r>
            <a:endParaRPr lang="en-US" sz="1200" b="1" dirty="0">
              <a:solidFill>
                <a:schemeClr val="tx1"/>
              </a:solidFill>
              <a:cs typeface="Calibri"/>
            </a:endParaRPr>
          </a:p>
        </p:txBody>
      </p:sp>
      <p:sp>
        <p:nvSpPr>
          <p:cNvPr id="4" name="Slide Number Placeholder 3"/>
          <p:cNvSpPr>
            <a:spLocks noGrp="1"/>
          </p:cNvSpPr>
          <p:nvPr>
            <p:ph type="sldNum" sz="quarter" idx="10"/>
          </p:nvPr>
        </p:nvSpPr>
        <p:spPr/>
        <p:txBody>
          <a:bodyPr/>
          <a:lstStyle/>
          <a:p>
            <a:fld id="{668654EF-92F4-4E94-BAAC-740D39558F51}" type="slidenum">
              <a:rPr lang="en-US" smtClean="0"/>
              <a:t>29</a:t>
            </a:fld>
            <a:endParaRPr lang="en-US"/>
          </a:p>
        </p:txBody>
      </p:sp>
    </p:spTree>
    <p:extLst>
      <p:ext uri="{BB962C8B-B14F-4D97-AF65-F5344CB8AC3E}">
        <p14:creationId xmlns:p14="http://schemas.microsoft.com/office/powerpoint/2010/main" val="159179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Background</a:t>
            </a:r>
          </a:p>
          <a:p>
            <a:pPr>
              <a:lnSpc>
                <a:spcPct val="100000"/>
              </a:lnSpc>
            </a:pPr>
            <a:endParaRPr lang="en-US" sz="1200" b="1" dirty="0"/>
          </a:p>
          <a:p>
            <a:pPr marL="524123" lvl="1" indent="-174708">
              <a:lnSpc>
                <a:spcPct val="100000"/>
              </a:lnSpc>
              <a:buFont typeface="Arial" panose="020B0604020202020204" pitchFamily="34" charset="0"/>
              <a:buChar char="•"/>
            </a:pPr>
            <a:r>
              <a:rPr lang="en-US" sz="1200" dirty="0"/>
              <a:t>Launched in early 2021</a:t>
            </a:r>
          </a:p>
          <a:p>
            <a:pPr marL="524123" lvl="1" indent="-174708">
              <a:lnSpc>
                <a:spcPct val="100000"/>
              </a:lnSpc>
              <a:buFont typeface="Arial" panose="020B0604020202020204" pitchFamily="34" charset="0"/>
              <a:buChar char="•"/>
            </a:pPr>
            <a:r>
              <a:rPr lang="en-US" sz="1200" dirty="0"/>
              <a:t>Situated within the department of population health at NYU School of Medicine</a:t>
            </a:r>
          </a:p>
          <a:p>
            <a:pPr marL="524123" marR="0" lvl="1" indent="-17470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Focus on housing insecurity, homelessness and health</a:t>
            </a:r>
          </a:p>
          <a:p>
            <a:pPr marL="349415" lvl="1" indent="0">
              <a:lnSpc>
                <a:spcPct val="100000"/>
              </a:lnSpc>
              <a:buFont typeface="Arial" panose="020B0604020202020204" pitchFamily="34" charset="0"/>
              <a:buNone/>
            </a:pPr>
            <a:endParaRPr lang="en-US" sz="1200" dirty="0"/>
          </a:p>
          <a:p>
            <a:pPr marL="6515"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Main focus areas: research, policy, and education (read slide)</a:t>
            </a:r>
          </a:p>
          <a:p>
            <a:pPr>
              <a:lnSpc>
                <a:spcPct val="100000"/>
              </a:lnSpc>
            </a:pPr>
            <a:endParaRPr lang="en-US" sz="1200" b="1" dirty="0"/>
          </a:p>
          <a:p>
            <a:pPr marL="0" indent="0">
              <a:lnSpc>
                <a:spcPct val="100000"/>
              </a:lnSpc>
              <a:buFont typeface="Arial" panose="020B0604020202020204" pitchFamily="34" charset="0"/>
              <a:buNone/>
            </a:pPr>
            <a:r>
              <a:rPr lang="en-US" sz="1200" b="1" dirty="0"/>
              <a:t>Values</a:t>
            </a:r>
            <a:r>
              <a:rPr lang="en-US" sz="1200" dirty="0"/>
              <a:t>:</a:t>
            </a:r>
          </a:p>
          <a:p>
            <a:pPr marL="0" indent="0">
              <a:lnSpc>
                <a:spcPct val="100000"/>
              </a:lnSpc>
              <a:buFont typeface="Arial" panose="020B0604020202020204" pitchFamily="34" charset="0"/>
              <a:buNone/>
            </a:pPr>
            <a:endParaRPr lang="en-US" sz="1200" dirty="0"/>
          </a:p>
          <a:p>
            <a:pPr marL="181223" lvl="0" indent="-174708">
              <a:lnSpc>
                <a:spcPct val="100000"/>
              </a:lnSpc>
              <a:buFont typeface="Arial" panose="020B0604020202020204" pitchFamily="34" charset="0"/>
              <a:buChar char="•"/>
            </a:pPr>
            <a:r>
              <a:rPr lang="en-US" sz="1200" dirty="0"/>
              <a:t>Housing and healthcare are </a:t>
            </a:r>
            <a:r>
              <a:rPr lang="en-US" sz="1200" b="1" dirty="0"/>
              <a:t>human rights</a:t>
            </a:r>
          </a:p>
          <a:p>
            <a:pPr marL="181223" lvl="0" indent="-174708">
              <a:lnSpc>
                <a:spcPct val="100000"/>
              </a:lnSpc>
              <a:buFont typeface="Arial" panose="020B0604020202020204" pitchFamily="34" charset="0"/>
              <a:buChar char="•"/>
            </a:pPr>
            <a:r>
              <a:rPr lang="en-US" sz="1200" dirty="0"/>
              <a:t>Healthcare, housing, and homeless services should </a:t>
            </a:r>
            <a:r>
              <a:rPr lang="en-US" sz="1200" b="1" dirty="0"/>
              <a:t>do no harm</a:t>
            </a:r>
          </a:p>
          <a:p>
            <a:pPr marL="181223" lvl="0" indent="-174708">
              <a:lnSpc>
                <a:spcPct val="100000"/>
              </a:lnSpc>
              <a:buFont typeface="Arial" panose="020B0604020202020204" pitchFamily="34" charset="0"/>
              <a:buChar char="•"/>
            </a:pPr>
            <a:r>
              <a:rPr lang="en-US" sz="1200" dirty="0"/>
              <a:t>Housing and homeless services should </a:t>
            </a:r>
            <a:r>
              <a:rPr lang="en-US" sz="1200" b="1" dirty="0"/>
              <a:t>foster health and wellness across the lifespan</a:t>
            </a:r>
          </a:p>
          <a:p>
            <a:pPr marL="181223" lvl="0" indent="-174708">
              <a:lnSpc>
                <a:spcPct val="100000"/>
              </a:lnSpc>
              <a:buFont typeface="Arial" panose="020B0604020202020204" pitchFamily="34" charset="0"/>
              <a:buChar char="•"/>
            </a:pPr>
            <a:r>
              <a:rPr lang="en-US" sz="1200" dirty="0"/>
              <a:t>People who have experienced homelessness are </a:t>
            </a:r>
            <a:r>
              <a:rPr lang="en-US" sz="1200" b="1" dirty="0"/>
              <a:t>experts by experience </a:t>
            </a:r>
            <a:r>
              <a:rPr lang="en-US" sz="1200" dirty="0"/>
              <a:t>and </a:t>
            </a:r>
            <a:r>
              <a:rPr lang="en-US" sz="1200" b="1" dirty="0"/>
              <a:t>need to be at the table </a:t>
            </a:r>
            <a:r>
              <a:rPr lang="en-US" sz="1200" dirty="0"/>
              <a:t>when decisions around research, policy, and advocacy are being made</a:t>
            </a:r>
          </a:p>
          <a:p>
            <a:pPr marL="524123" lvl="1" indent="-174708">
              <a:lnSpc>
                <a:spcPct val="100000"/>
              </a:lnSpc>
              <a:buFont typeface="Arial" panose="020B0604020202020204" pitchFamily="34" charset="0"/>
              <a:buChar char="•"/>
            </a:pPr>
            <a:endParaRPr lang="en-US" sz="1200" dirty="0"/>
          </a:p>
          <a:p>
            <a:pPr marL="0" indent="0">
              <a:lnSpc>
                <a:spcPct val="100000"/>
              </a:lnSpc>
              <a:buFont typeface="Arial" panose="020B0604020202020204" pitchFamily="34" charset="0"/>
              <a:buNone/>
            </a:pPr>
            <a:r>
              <a:rPr lang="en-US" sz="1200" dirty="0"/>
              <a:t>Embedded across all our work is inclusion of PWLE of homelessness and housing insecurity</a:t>
            </a:r>
          </a:p>
          <a:p>
            <a:pPr marL="174708" indent="-174708">
              <a:lnSpc>
                <a:spcPct val="100000"/>
              </a:lnSpc>
              <a:buFont typeface="Arial" panose="020B0604020202020204" pitchFamily="34" charset="0"/>
              <a:buChar char="•"/>
            </a:pPr>
            <a:endParaRPr lang="en-US" sz="1200" dirty="0"/>
          </a:p>
          <a:p>
            <a:pPr marL="181223" lvl="0" indent="-174708">
              <a:lnSpc>
                <a:spcPct val="100000"/>
              </a:lnSpc>
              <a:buFont typeface="Arial" panose="020B0604020202020204" pitchFamily="34" charset="0"/>
              <a:buChar char="•"/>
            </a:pPr>
            <a:r>
              <a:rPr lang="en-US" sz="1200" dirty="0"/>
              <a:t>advisory committee: brings together people who work in </a:t>
            </a:r>
            <a:r>
              <a:rPr lang="en-US" sz="1200" b="1" dirty="0"/>
              <a:t>housing</a:t>
            </a:r>
            <a:r>
              <a:rPr lang="en-US" sz="1200" dirty="0"/>
              <a:t>, people who work in </a:t>
            </a:r>
            <a:r>
              <a:rPr lang="en-US" sz="1200" b="1" dirty="0"/>
              <a:t>healthcare</a:t>
            </a:r>
            <a:r>
              <a:rPr lang="en-US" sz="1200" dirty="0"/>
              <a:t>, and people with </a:t>
            </a:r>
            <a:r>
              <a:rPr lang="en-US" sz="1200" b="1" dirty="0"/>
              <a:t>lived experience of homelessness</a:t>
            </a:r>
          </a:p>
          <a:p>
            <a:pPr marL="181223" lvl="0" indent="-174708">
              <a:lnSpc>
                <a:spcPct val="100000"/>
              </a:lnSpc>
              <a:buFont typeface="Arial" panose="020B0604020202020204" pitchFamily="34" charset="0"/>
              <a:buChar char="•"/>
            </a:pPr>
            <a:r>
              <a:rPr lang="en-US" sz="1200" dirty="0"/>
              <a:t>community-engaged research (such as the study I will be talking about today)</a:t>
            </a:r>
          </a:p>
          <a:p>
            <a:pPr marL="181223" lvl="0" indent="-174708">
              <a:lnSpc>
                <a:spcPct val="100000"/>
              </a:lnSpc>
              <a:buFont typeface="Arial" panose="020B0604020202020204" pitchFamily="34" charset="0"/>
              <a:buChar char="•"/>
            </a:pPr>
            <a:r>
              <a:rPr lang="en-US" sz="1200" dirty="0"/>
              <a:t>community-engaged events </a:t>
            </a:r>
          </a:p>
          <a:p>
            <a:endParaRPr lang="en-US" dirty="0"/>
          </a:p>
        </p:txBody>
      </p:sp>
      <p:sp>
        <p:nvSpPr>
          <p:cNvPr id="4" name="Slide Number Placeholder 3"/>
          <p:cNvSpPr>
            <a:spLocks noGrp="1"/>
          </p:cNvSpPr>
          <p:nvPr>
            <p:ph type="sldNum" sz="quarter" idx="5"/>
          </p:nvPr>
        </p:nvSpPr>
        <p:spPr/>
        <p:txBody>
          <a:bodyPr/>
          <a:lstStyle/>
          <a:p>
            <a:fld id="{668654EF-92F4-4E94-BAAC-740D39558F51}" type="slidenum">
              <a:rPr lang="en-US" smtClean="0"/>
              <a:t>3</a:t>
            </a:fld>
            <a:endParaRPr lang="en-US"/>
          </a:p>
        </p:txBody>
      </p:sp>
    </p:spTree>
    <p:extLst>
      <p:ext uri="{BB962C8B-B14F-4D97-AF65-F5344CB8AC3E}">
        <p14:creationId xmlns:p14="http://schemas.microsoft.com/office/powerpoint/2010/main" val="654138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I’m going to move on</a:t>
            </a:r>
            <a:r>
              <a:rPr lang="en-US" sz="1200" baseline="0" dirty="0"/>
              <a:t> to discuss some of the lessons we learned in the process of conducting the NCL study and through conversations we have had with the collaborative, the NCL program coordinator, and DHS; as well as some recommendations</a:t>
            </a:r>
            <a:endParaRPr lang="en-US" sz="1200" dirty="0"/>
          </a:p>
        </p:txBody>
      </p:sp>
      <p:sp>
        <p:nvSpPr>
          <p:cNvPr id="4" name="Slide Number Placeholder 3"/>
          <p:cNvSpPr>
            <a:spLocks noGrp="1"/>
          </p:cNvSpPr>
          <p:nvPr>
            <p:ph type="sldNum" sz="quarter" idx="10"/>
          </p:nvPr>
        </p:nvSpPr>
        <p:spPr/>
        <p:txBody>
          <a:bodyPr/>
          <a:lstStyle/>
          <a:p>
            <a:fld id="{668654EF-92F4-4E94-BAAC-740D39558F51}" type="slidenum">
              <a:rPr lang="en-US" smtClean="0"/>
              <a:t>30</a:t>
            </a:fld>
            <a:endParaRPr lang="en-US"/>
          </a:p>
        </p:txBody>
      </p:sp>
    </p:spTree>
    <p:extLst>
      <p:ext uri="{BB962C8B-B14F-4D97-AF65-F5344CB8AC3E}">
        <p14:creationId xmlns:p14="http://schemas.microsoft.com/office/powerpoint/2010/main" val="1161041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US" sz="1200" b="1" dirty="0">
                <a:solidFill>
                  <a:schemeClr val="tx1"/>
                </a:solidFill>
              </a:rPr>
              <a:t>staff turnover</a:t>
            </a:r>
            <a:r>
              <a:rPr lang="en-US" sz="1200" dirty="0">
                <a:solidFill>
                  <a:schemeClr val="tx1"/>
                </a:solidFill>
              </a:rPr>
              <a:t>, and especially </a:t>
            </a:r>
            <a:r>
              <a:rPr lang="en-US" sz="1200" b="1" dirty="0">
                <a:solidFill>
                  <a:schemeClr val="tx1"/>
                </a:solidFill>
              </a:rPr>
              <a:t>changes</a:t>
            </a:r>
            <a:r>
              <a:rPr lang="en-US" sz="1200" b="1" baseline="0" dirty="0">
                <a:solidFill>
                  <a:schemeClr val="tx1"/>
                </a:solidFill>
              </a:rPr>
              <a:t> in leadership</a:t>
            </a:r>
            <a:r>
              <a:rPr lang="en-US" sz="1200" baseline="0" dirty="0">
                <a:solidFill>
                  <a:schemeClr val="tx1"/>
                </a:solidFill>
              </a:rPr>
              <a:t>, impacted resident </a:t>
            </a:r>
            <a:r>
              <a:rPr lang="en-US" sz="1200" b="1" baseline="0" dirty="0">
                <a:solidFill>
                  <a:schemeClr val="tx1"/>
                </a:solidFill>
              </a:rPr>
              <a:t>awareness and use </a:t>
            </a:r>
            <a:r>
              <a:rPr lang="en-US" sz="1200" baseline="0" dirty="0">
                <a:solidFill>
                  <a:schemeClr val="tx1"/>
                </a:solidFill>
              </a:rPr>
              <a:t>of the NCL because </a:t>
            </a:r>
            <a:r>
              <a:rPr lang="en-US" sz="1200" dirty="0">
                <a:solidFill>
                  <a:schemeClr val="tx1"/>
                </a:solidFill>
              </a:rPr>
              <a:t>it took some time for new staff to become aware of the service and effectively share it with clients.</a:t>
            </a:r>
          </a:p>
          <a:p>
            <a:pPr marL="0" indent="0">
              <a:lnSpc>
                <a:spcPct val="100000"/>
              </a:lnSpc>
              <a:buFont typeface="Arial" panose="020B0604020202020204" pitchFamily="34" charset="0"/>
              <a:buNone/>
            </a:pPr>
            <a:r>
              <a:rPr lang="en-US" sz="1200" dirty="0">
                <a:solidFill>
                  <a:schemeClr val="tx1"/>
                </a:solidFill>
              </a:rPr>
              <a:t> </a:t>
            </a:r>
          </a:p>
          <a:p>
            <a:pPr marL="171450" lvl="0" indent="-171450">
              <a:lnSpc>
                <a:spcPct val="100000"/>
              </a:lnSpc>
              <a:buFont typeface="Arial" panose="020B0604020202020204" pitchFamily="34" charset="0"/>
              <a:buChar char="•"/>
            </a:pPr>
            <a:r>
              <a:rPr lang="en-US" sz="1200" dirty="0">
                <a:solidFill>
                  <a:schemeClr val="tx1"/>
                </a:solidFill>
              </a:rPr>
              <a:t>Because staff turnover can be fairly common in shelter settings</a:t>
            </a:r>
            <a:r>
              <a:rPr lang="en-US" sz="1200" baseline="0" dirty="0">
                <a:solidFill>
                  <a:schemeClr val="tx1"/>
                </a:solidFill>
              </a:rPr>
              <a:t>, these changes</a:t>
            </a:r>
            <a:r>
              <a:rPr lang="en-US" sz="1200" dirty="0">
                <a:solidFill>
                  <a:schemeClr val="tx1"/>
                </a:solidFill>
              </a:rPr>
              <a:t> </a:t>
            </a:r>
            <a:r>
              <a:rPr lang="en-US" sz="1200" b="1" dirty="0">
                <a:solidFill>
                  <a:schemeClr val="tx1"/>
                </a:solidFill>
              </a:rPr>
              <a:t>may have affected the number of calls </a:t>
            </a:r>
            <a:r>
              <a:rPr lang="en-US" sz="1200" dirty="0">
                <a:solidFill>
                  <a:schemeClr val="tx1"/>
                </a:solidFill>
              </a:rPr>
              <a:t>made to the NCL </a:t>
            </a:r>
            <a:r>
              <a:rPr lang="en-US" sz="1200" b="1" dirty="0">
                <a:solidFill>
                  <a:schemeClr val="tx1"/>
                </a:solidFill>
              </a:rPr>
              <a:t>over a given period of time. </a:t>
            </a:r>
          </a:p>
          <a:p>
            <a:pPr marL="174708" indent="-174708">
              <a:lnSpc>
                <a:spcPct val="100000"/>
              </a:lnSpc>
              <a:buFont typeface="Arial" panose="020B0604020202020204" pitchFamily="34" charset="0"/>
              <a:buChar char="•"/>
            </a:pPr>
            <a:endParaRPr lang="en-US" sz="12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cs typeface="Arial"/>
              </a:rPr>
              <a:t>Scale</a:t>
            </a:r>
            <a:r>
              <a:rPr lang="en-US" sz="1200" b="0" dirty="0">
                <a:solidFill>
                  <a:schemeClr val="tx1"/>
                </a:solidFill>
                <a:cs typeface="Arial"/>
              </a:rPr>
              <a:t> of pilot limited ability of </a:t>
            </a:r>
            <a:r>
              <a:rPr lang="en-US" sz="1200" b="1" dirty="0">
                <a:solidFill>
                  <a:schemeClr val="tx1"/>
                </a:solidFill>
                <a:cs typeface="Arial"/>
              </a:rPr>
              <a:t>project coordinator </a:t>
            </a:r>
            <a:r>
              <a:rPr lang="en-US" sz="1200" b="0" dirty="0">
                <a:solidFill>
                  <a:schemeClr val="tx1"/>
                </a:solidFill>
                <a:cs typeface="Arial"/>
              </a:rPr>
              <a:t>&amp; </a:t>
            </a:r>
            <a:r>
              <a:rPr lang="en-US" sz="1200" b="1" dirty="0">
                <a:solidFill>
                  <a:schemeClr val="tx1"/>
                </a:solidFill>
                <a:cs typeface="Arial"/>
              </a:rPr>
              <a:t>DHS</a:t>
            </a:r>
            <a:r>
              <a:rPr lang="en-US" sz="1200" b="0" dirty="0">
                <a:solidFill>
                  <a:schemeClr val="tx1"/>
                </a:solidFill>
                <a:cs typeface="Arial"/>
              </a:rPr>
              <a:t> to promote the program </a:t>
            </a:r>
            <a:r>
              <a:rPr lang="en-US" sz="1200" b="1" dirty="0">
                <a:solidFill>
                  <a:schemeClr val="tx1"/>
                </a:solidFill>
                <a:cs typeface="Arial"/>
              </a:rPr>
              <a:t>broadly</a:t>
            </a:r>
            <a:r>
              <a:rPr lang="en-US" sz="1200" b="0" dirty="0">
                <a:solidFill>
                  <a:schemeClr val="tx1"/>
                </a:solidFill>
                <a:cs typeface="Arial"/>
              </a:rPr>
              <a:t> and </a:t>
            </a:r>
            <a:r>
              <a:rPr lang="en-US" sz="1200" b="1" dirty="0">
                <a:solidFill>
                  <a:schemeClr val="tx1"/>
                </a:solidFill>
                <a:cs typeface="Arial"/>
              </a:rPr>
              <a:t>consistently</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chemeClr val="tx1"/>
              </a:solidFill>
              <a:cs typeface="Arial"/>
            </a:endParaRPr>
          </a:p>
          <a:p>
            <a:pPr marL="174708" marR="0" lvl="0" indent="-17470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cs typeface="Arial"/>
              </a:rPr>
              <a:t>DHS’s ability to now</a:t>
            </a:r>
            <a:r>
              <a:rPr lang="en-US" sz="1200" b="0" baseline="0" dirty="0">
                <a:solidFill>
                  <a:schemeClr val="tx1"/>
                </a:solidFill>
                <a:cs typeface="Arial"/>
              </a:rPr>
              <a:t> </a:t>
            </a:r>
            <a:r>
              <a:rPr lang="en-US" sz="1200" b="1" baseline="0" dirty="0">
                <a:solidFill>
                  <a:schemeClr val="tx1"/>
                </a:solidFill>
                <a:cs typeface="Arial"/>
              </a:rPr>
              <a:t>promote the service system-wide </a:t>
            </a:r>
            <a:r>
              <a:rPr lang="en-US" sz="1200" dirty="0">
                <a:solidFill>
                  <a:schemeClr val="tx1"/>
                </a:solidFill>
              </a:rPr>
              <a:t>may temper some of the effects of </a:t>
            </a:r>
            <a:r>
              <a:rPr lang="en-US" sz="1200" b="1" dirty="0">
                <a:solidFill>
                  <a:schemeClr val="tx1"/>
                </a:solidFill>
              </a:rPr>
              <a:t>staff turnover on awareness</a:t>
            </a:r>
            <a:r>
              <a:rPr lang="en-US" sz="1200" dirty="0">
                <a:solidFill>
                  <a:schemeClr val="tx1"/>
                </a:solidFill>
              </a:rPr>
              <a:t> of the line, though these results cannot speak to that.</a:t>
            </a:r>
            <a:endParaRPr lang="en-US" sz="1200" dirty="0">
              <a:solidFill>
                <a:schemeClr val="tx1"/>
              </a:solidFill>
              <a:ea typeface="Calibri" panose="020F0502020204030204"/>
              <a:cs typeface="Calibri"/>
            </a:endParaRPr>
          </a:p>
          <a:p>
            <a:pPr marL="174708" indent="-174708">
              <a:lnSpc>
                <a:spcPct val="100000"/>
              </a:lnSpc>
              <a:buFont typeface="Arial" panose="020B0604020202020204" pitchFamily="34" charset="0"/>
              <a:buChar char="•"/>
            </a:pPr>
            <a:endParaRPr lang="en-US" sz="1200" baseline="0" dirty="0">
              <a:solidFill>
                <a:schemeClr val="tx1"/>
              </a:solidFill>
            </a:endParaRPr>
          </a:p>
          <a:p>
            <a:pPr marL="0" indent="0">
              <a:lnSpc>
                <a:spcPct val="100000"/>
              </a:lnSpc>
              <a:buFont typeface="Arial" panose="020B0604020202020204" pitchFamily="34" charset="0"/>
              <a:buNone/>
            </a:pPr>
            <a:r>
              <a:rPr lang="en-US" sz="1200" b="1" dirty="0">
                <a:solidFill>
                  <a:schemeClr val="tx1"/>
                </a:solidFill>
              </a:rPr>
              <a:t>widespread</a:t>
            </a:r>
            <a:r>
              <a:rPr lang="en-US" sz="1200" dirty="0">
                <a:solidFill>
                  <a:schemeClr val="tx1"/>
                </a:solidFill>
              </a:rPr>
              <a:t> access to </a:t>
            </a:r>
            <a:r>
              <a:rPr lang="en-US" sz="1200" b="1" dirty="0">
                <a:solidFill>
                  <a:schemeClr val="tx1"/>
                </a:solidFill>
              </a:rPr>
              <a:t>video-based telehealth </a:t>
            </a:r>
            <a:r>
              <a:rPr lang="en-US" sz="1200" dirty="0">
                <a:solidFill>
                  <a:schemeClr val="tx1"/>
                </a:solidFill>
              </a:rPr>
              <a:t>was ultimately </a:t>
            </a:r>
            <a:r>
              <a:rPr lang="en-US" sz="1200" b="1" dirty="0">
                <a:solidFill>
                  <a:schemeClr val="tx1"/>
                </a:solidFill>
              </a:rPr>
              <a:t>not feasible </a:t>
            </a:r>
          </a:p>
          <a:p>
            <a:pPr marL="0" indent="0">
              <a:lnSpc>
                <a:spcPct val="100000"/>
              </a:lnSpc>
              <a:buFont typeface="Arial" panose="020B0604020202020204" pitchFamily="34" charset="0"/>
              <a:buNone/>
            </a:pPr>
            <a:endParaRPr lang="en-US" sz="1200" b="1" dirty="0">
              <a:solidFill>
                <a:schemeClr val="tx1"/>
              </a:solidFill>
            </a:endParaRPr>
          </a:p>
          <a:p>
            <a:pPr marL="174708" lvl="0" indent="-174708">
              <a:lnSpc>
                <a:spcPct val="100000"/>
              </a:lnSpc>
              <a:buFont typeface="Arial" panose="020B0604020202020204" pitchFamily="34" charset="0"/>
              <a:buChar char="•"/>
            </a:pPr>
            <a:r>
              <a:rPr lang="en-US" sz="1200" dirty="0">
                <a:solidFill>
                  <a:schemeClr val="tx1"/>
                </a:solidFill>
              </a:rPr>
              <a:t>shelters onboarded early on to the NCL were given tablets to facilitate connection to video-based telehealth; however because of </a:t>
            </a:r>
            <a:r>
              <a:rPr lang="en-US" sz="1200" b="1" dirty="0">
                <a:solidFill>
                  <a:schemeClr val="tx1"/>
                </a:solidFill>
              </a:rPr>
              <a:t>challenges with storage and connection</a:t>
            </a:r>
            <a:r>
              <a:rPr lang="en-US" sz="1200" dirty="0">
                <a:solidFill>
                  <a:schemeClr val="tx1"/>
                </a:solidFill>
              </a:rPr>
              <a:t>, this</a:t>
            </a:r>
            <a:r>
              <a:rPr lang="en-US" sz="1200" baseline="0" dirty="0">
                <a:solidFill>
                  <a:schemeClr val="tx1"/>
                </a:solidFill>
              </a:rPr>
              <a:t> practice was discontinued</a:t>
            </a:r>
            <a:r>
              <a:rPr lang="en-US" sz="1200" dirty="0">
                <a:solidFill>
                  <a:schemeClr val="tx1"/>
                </a:solidFill>
              </a:rPr>
              <a:t>. Participants got around this by opting for </a:t>
            </a:r>
            <a:r>
              <a:rPr lang="en-US" sz="1200" b="1" dirty="0">
                <a:solidFill>
                  <a:schemeClr val="tx1"/>
                </a:solidFill>
              </a:rPr>
              <a:t>phone-based connection to providers via telehealth instead</a:t>
            </a:r>
            <a:r>
              <a:rPr lang="en-US" sz="1200" dirty="0">
                <a:solidFill>
                  <a:schemeClr val="tx1"/>
                </a:solidFill>
              </a:rPr>
              <a:t>.</a:t>
            </a:r>
            <a:endParaRPr lang="en-US" sz="1200" dirty="0">
              <a:solidFill>
                <a:schemeClr val="tx1"/>
              </a:solidFill>
              <a:ea typeface="Calibri"/>
              <a:cs typeface="Calibri"/>
            </a:endParaRPr>
          </a:p>
          <a:p>
            <a:pPr marL="174708" indent="-174708">
              <a:lnSpc>
                <a:spcPct val="100000"/>
              </a:lnSpc>
              <a:buFont typeface="Arial" panose="020B0604020202020204" pitchFamily="34" charset="0"/>
              <a:buChar char="•"/>
            </a:pPr>
            <a:endParaRPr lang="en-US" sz="12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solidFill>
              </a:rPr>
              <a:t>NCL vendor faced a </a:t>
            </a:r>
            <a:r>
              <a:rPr lang="en-US" sz="1200" b="1" dirty="0">
                <a:solidFill>
                  <a:schemeClr val="tx1"/>
                </a:solidFill>
              </a:rPr>
              <a:t>learning curve</a:t>
            </a:r>
            <a:r>
              <a:rPr lang="en-US" sz="1200" b="0" dirty="0">
                <a:solidFill>
                  <a:schemeClr val="tx1"/>
                </a:solidFill>
              </a:rPr>
              <a:t> adapting to </a:t>
            </a:r>
            <a:r>
              <a:rPr lang="en-US" sz="1200" b="1" dirty="0">
                <a:solidFill>
                  <a:schemeClr val="tx1"/>
                </a:solidFill>
              </a:rPr>
              <a:t>specific needs </a:t>
            </a:r>
            <a:r>
              <a:rPr lang="en-US" sz="1200" b="0" dirty="0">
                <a:solidFill>
                  <a:schemeClr val="tx1"/>
                </a:solidFill>
              </a:rPr>
              <a:t>of NYC shelter residents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solidFill>
                <a:schemeClr val="tx1"/>
              </a:solidFill>
            </a:endParaRPr>
          </a:p>
          <a:p>
            <a:pPr marL="174708" lvl="0" indent="-174708">
              <a:lnSpc>
                <a:spcPct val="100000"/>
              </a:lnSpc>
              <a:buFont typeface="Arial" panose="020B0604020202020204" pitchFamily="34" charset="0"/>
              <a:buChar char="•"/>
            </a:pPr>
            <a:r>
              <a:rPr lang="en-US" sz="1200" baseline="0" dirty="0">
                <a:solidFill>
                  <a:schemeClr val="tx1"/>
                </a:solidFill>
              </a:rPr>
              <a:t>While the NCL vendor had experience implementing </a:t>
            </a:r>
            <a:r>
              <a:rPr lang="en-US" sz="1200" b="1" baseline="0" dirty="0">
                <a:solidFill>
                  <a:schemeClr val="tx1"/>
                </a:solidFill>
              </a:rPr>
              <a:t>nurse triage services for different populations</a:t>
            </a:r>
            <a:r>
              <a:rPr lang="en-US" sz="1200" baseline="0" dirty="0">
                <a:solidFill>
                  <a:schemeClr val="tx1"/>
                </a:solidFill>
              </a:rPr>
              <a:t>, they had to adapt their services to </a:t>
            </a:r>
            <a:r>
              <a:rPr lang="en-US" sz="1200" b="1" baseline="0" dirty="0">
                <a:solidFill>
                  <a:schemeClr val="tx1"/>
                </a:solidFill>
              </a:rPr>
              <a:t>understand and better serve the NYC homeless population</a:t>
            </a:r>
            <a:r>
              <a:rPr lang="en-US" sz="1200" baseline="0" dirty="0">
                <a:solidFill>
                  <a:schemeClr val="tx1"/>
                </a:solidFill>
              </a:rPr>
              <a:t>. In order to do this, they implemented </a:t>
            </a:r>
            <a:r>
              <a:rPr lang="en-US" sz="1200" b="1" baseline="0" dirty="0">
                <a:solidFill>
                  <a:schemeClr val="tx1"/>
                </a:solidFill>
              </a:rPr>
              <a:t>trainings</a:t>
            </a:r>
            <a:r>
              <a:rPr lang="en-US" sz="1200" baseline="0" dirty="0">
                <a:solidFill>
                  <a:schemeClr val="tx1"/>
                </a:solidFill>
              </a:rPr>
              <a:t> to familiarize their call operators to the </a:t>
            </a:r>
            <a:r>
              <a:rPr lang="en-US" sz="1200" b="1" baseline="0" dirty="0">
                <a:solidFill>
                  <a:schemeClr val="tx1"/>
                </a:solidFill>
              </a:rPr>
              <a:t>specific experiences </a:t>
            </a:r>
            <a:r>
              <a:rPr lang="en-US" sz="1200" b="0" baseline="0" dirty="0">
                <a:solidFill>
                  <a:schemeClr val="tx1"/>
                </a:solidFill>
              </a:rPr>
              <a:t>of people experiencing homeless </a:t>
            </a:r>
            <a:r>
              <a:rPr lang="en-US" sz="1200" b="1" baseline="0" dirty="0">
                <a:solidFill>
                  <a:schemeClr val="tx1"/>
                </a:solidFill>
              </a:rPr>
              <a:t>in </a:t>
            </a:r>
            <a:r>
              <a:rPr lang="en-US" sz="1200" b="1" baseline="0" dirty="0" err="1">
                <a:solidFill>
                  <a:schemeClr val="tx1"/>
                </a:solidFill>
              </a:rPr>
              <a:t>nyc</a:t>
            </a:r>
            <a:r>
              <a:rPr lang="en-US" sz="1200" baseline="0" dirty="0">
                <a:solidFill>
                  <a:schemeClr val="tx1"/>
                </a:solidFill>
              </a:rPr>
              <a:t>. </a:t>
            </a:r>
          </a:p>
          <a:p>
            <a:pPr marL="174708" indent="-174708">
              <a:lnSpc>
                <a:spcPct val="100000"/>
              </a:lnSpc>
              <a:buFont typeface="Arial" panose="020B0604020202020204" pitchFamily="34" charset="0"/>
              <a:buChar char="•"/>
            </a:pPr>
            <a:endParaRPr lang="en-US" sz="1200" baseline="0" dirty="0">
              <a:solidFill>
                <a:schemeClr val="tx1"/>
              </a:solidFill>
            </a:endParaRPr>
          </a:p>
          <a:p>
            <a:pPr marL="0" indent="0">
              <a:lnSpc>
                <a:spcPct val="100000"/>
              </a:lnSpc>
              <a:buFont typeface="Arial" panose="020B0604020202020204" pitchFamily="34" charset="0"/>
              <a:buNone/>
            </a:pPr>
            <a:r>
              <a:rPr lang="en-US" sz="1200" b="1" baseline="0" dirty="0">
                <a:solidFill>
                  <a:schemeClr val="tx1"/>
                </a:solidFill>
              </a:rPr>
              <a:t>The collaborative</a:t>
            </a:r>
            <a:r>
              <a:rPr lang="en-US" sz="1200" baseline="0" dirty="0">
                <a:solidFill>
                  <a:schemeClr val="tx1"/>
                </a:solidFill>
              </a:rPr>
              <a:t>, </a:t>
            </a:r>
            <a:r>
              <a:rPr lang="en-US" sz="1200" b="1" baseline="0" dirty="0">
                <a:solidFill>
                  <a:schemeClr val="tx1"/>
                </a:solidFill>
              </a:rPr>
              <a:t>DHS</a:t>
            </a:r>
            <a:r>
              <a:rPr lang="en-US" sz="1200" baseline="0" dirty="0">
                <a:solidFill>
                  <a:schemeClr val="tx1"/>
                </a:solidFill>
              </a:rPr>
              <a:t>, and the </a:t>
            </a:r>
            <a:r>
              <a:rPr lang="en-US" sz="1200" b="1" baseline="0" dirty="0">
                <a:solidFill>
                  <a:schemeClr val="tx1"/>
                </a:solidFill>
              </a:rPr>
              <a:t>Nurse Line vendor </a:t>
            </a:r>
            <a:r>
              <a:rPr lang="en-US" sz="1200" baseline="0" dirty="0">
                <a:solidFill>
                  <a:schemeClr val="tx1"/>
                </a:solidFill>
              </a:rPr>
              <a:t>worked together closely, facilitating a </a:t>
            </a:r>
            <a:r>
              <a:rPr lang="en-US" sz="1200" b="1" baseline="0" dirty="0">
                <a:solidFill>
                  <a:schemeClr val="tx1"/>
                </a:solidFill>
              </a:rPr>
              <a:t>continuous quality improvement process </a:t>
            </a:r>
          </a:p>
          <a:p>
            <a:pPr marL="0" indent="0">
              <a:lnSpc>
                <a:spcPct val="100000"/>
              </a:lnSpc>
              <a:buFont typeface="Arial" panose="020B0604020202020204" pitchFamily="34" charset="0"/>
              <a:buNone/>
            </a:pPr>
            <a:endParaRPr lang="en-US" sz="1200" b="1" baseline="0" dirty="0">
              <a:solidFill>
                <a:schemeClr val="tx1"/>
              </a:solidFill>
            </a:endParaRPr>
          </a:p>
          <a:p>
            <a:pPr marL="171450" lvl="0" indent="-171450">
              <a:lnSpc>
                <a:spcPct val="100000"/>
              </a:lnSpc>
              <a:buFont typeface="Arial" panose="020B0604020202020204" pitchFamily="34" charset="0"/>
              <a:buChar char="•"/>
            </a:pPr>
            <a:r>
              <a:rPr lang="en-US" sz="1200" baseline="0" dirty="0">
                <a:solidFill>
                  <a:schemeClr val="tx1"/>
                </a:solidFill>
              </a:rPr>
              <a:t>For example, after receiving complaints about the </a:t>
            </a:r>
            <a:r>
              <a:rPr lang="en-US" sz="1200" b="1" baseline="0" dirty="0">
                <a:solidFill>
                  <a:schemeClr val="tx1"/>
                </a:solidFill>
              </a:rPr>
              <a:t>length of the NCL call</a:t>
            </a:r>
            <a:r>
              <a:rPr lang="en-US" sz="1200" baseline="0" dirty="0">
                <a:solidFill>
                  <a:schemeClr val="tx1"/>
                </a:solidFill>
              </a:rPr>
              <a:t>, stakeholders worked together to </a:t>
            </a:r>
            <a:r>
              <a:rPr lang="en-US" sz="1200" b="1" baseline="0" dirty="0">
                <a:solidFill>
                  <a:schemeClr val="tx1"/>
                </a:solidFill>
              </a:rPr>
              <a:t>shorten the number of intake </a:t>
            </a:r>
            <a:r>
              <a:rPr lang="en-US" sz="1200" baseline="0" dirty="0">
                <a:solidFill>
                  <a:schemeClr val="tx1"/>
                </a:solidFill>
              </a:rPr>
              <a:t>questions to </a:t>
            </a:r>
            <a:r>
              <a:rPr lang="en-US" sz="1200" b="1" baseline="0" dirty="0">
                <a:solidFill>
                  <a:schemeClr val="tx1"/>
                </a:solidFill>
              </a:rPr>
              <a:t>maintain engagement </a:t>
            </a:r>
            <a:r>
              <a:rPr lang="en-US" sz="1200" baseline="0" dirty="0">
                <a:solidFill>
                  <a:schemeClr val="tx1"/>
                </a:solidFill>
              </a:rPr>
              <a:t>of the line</a:t>
            </a:r>
            <a:endParaRPr lang="en-US" sz="1200" dirty="0">
              <a:solidFill>
                <a:schemeClr val="tx1"/>
              </a:solidFill>
              <a:ea typeface="Calibri"/>
              <a:cs typeface="Calibri"/>
            </a:endParaRPr>
          </a:p>
        </p:txBody>
      </p:sp>
      <p:sp>
        <p:nvSpPr>
          <p:cNvPr id="4" name="Slide Number Placeholder 3"/>
          <p:cNvSpPr>
            <a:spLocks noGrp="1"/>
          </p:cNvSpPr>
          <p:nvPr>
            <p:ph type="sldNum" sz="quarter" idx="10"/>
          </p:nvPr>
        </p:nvSpPr>
        <p:spPr/>
        <p:txBody>
          <a:bodyPr/>
          <a:lstStyle/>
          <a:p>
            <a:fld id="{668654EF-92F4-4E94-BAAC-740D39558F51}" type="slidenum">
              <a:rPr lang="en-US" smtClean="0"/>
              <a:t>31</a:t>
            </a:fld>
            <a:endParaRPr lang="en-US"/>
          </a:p>
        </p:txBody>
      </p:sp>
    </p:spTree>
    <p:extLst>
      <p:ext uri="{BB962C8B-B14F-4D97-AF65-F5344CB8AC3E}">
        <p14:creationId xmlns:p14="http://schemas.microsoft.com/office/powerpoint/2010/main" val="3408949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solidFill>
                  <a:schemeClr val="tx1"/>
                </a:solidFill>
              </a:rPr>
              <a:t>Recommendations</a:t>
            </a:r>
          </a:p>
          <a:p>
            <a:pPr>
              <a:lnSpc>
                <a:spcPct val="100000"/>
              </a:lnSpc>
            </a:pPr>
            <a:r>
              <a:rPr lang="en-US" sz="1200" b="0" dirty="0">
                <a:solidFill>
                  <a:schemeClr val="tx1"/>
                </a:solidFill>
              </a:rPr>
              <a:t>We</a:t>
            </a:r>
            <a:r>
              <a:rPr lang="en-US" sz="1200" b="0" baseline="0" dirty="0">
                <a:solidFill>
                  <a:schemeClr val="tx1"/>
                </a:solidFill>
              </a:rPr>
              <a:t> have three main recommendations </a:t>
            </a:r>
          </a:p>
          <a:p>
            <a:pPr>
              <a:lnSpc>
                <a:spcPct val="100000"/>
              </a:lnSpc>
            </a:pPr>
            <a:endParaRPr lang="en-US" sz="1200" b="0" dirty="0">
              <a:solidFill>
                <a:schemeClr val="tx1"/>
              </a:solidFill>
            </a:endParaRPr>
          </a:p>
          <a:p>
            <a:pPr marL="0" indent="0">
              <a:lnSpc>
                <a:spcPct val="100000"/>
              </a:lnSpc>
              <a:buFont typeface="Arial" panose="020B0604020202020204" pitchFamily="34" charset="0"/>
              <a:buNone/>
            </a:pPr>
            <a:r>
              <a:rPr lang="en-US" sz="1200" dirty="0">
                <a:solidFill>
                  <a:schemeClr val="tx1"/>
                </a:solidFill>
              </a:rPr>
              <a:t>As mentioned during the results section, transportation was</a:t>
            </a:r>
            <a:r>
              <a:rPr lang="en-US" sz="1200" baseline="0" dirty="0">
                <a:solidFill>
                  <a:schemeClr val="tx1"/>
                </a:solidFill>
              </a:rPr>
              <a:t> a key asset of the NCL service. The NCL is not intended to be a transportation service, but interviews with participants revealed the extent to which </a:t>
            </a:r>
            <a:r>
              <a:rPr lang="en-US" sz="1200" b="1" baseline="0" dirty="0">
                <a:solidFill>
                  <a:schemeClr val="tx1"/>
                </a:solidFill>
              </a:rPr>
              <a:t>transportation concerns continue to be a salient barrier </a:t>
            </a:r>
            <a:r>
              <a:rPr lang="en-US" sz="1200" baseline="0" dirty="0">
                <a:solidFill>
                  <a:schemeClr val="tx1"/>
                </a:solidFill>
              </a:rPr>
              <a:t>for folks seeking services. </a:t>
            </a:r>
          </a:p>
          <a:p>
            <a:pPr marL="0" indent="0">
              <a:lnSpc>
                <a:spcPct val="100000"/>
              </a:lnSpc>
              <a:buFont typeface="Arial" panose="020B0604020202020204" pitchFamily="34" charset="0"/>
              <a:buNone/>
            </a:pPr>
            <a:endParaRPr lang="en-US" sz="1200" b="0" i="1" baseline="0" dirty="0">
              <a:solidFill>
                <a:schemeClr val="tx1"/>
              </a:solidFill>
            </a:endParaRPr>
          </a:p>
          <a:p>
            <a:pPr marL="0" indent="0">
              <a:lnSpc>
                <a:spcPct val="100000"/>
              </a:lnSpc>
              <a:buFont typeface="Arial" panose="020B0604020202020204" pitchFamily="34" charset="0"/>
              <a:buNone/>
            </a:pPr>
            <a:r>
              <a:rPr lang="en-US" sz="1200" b="0" i="0" dirty="0">
                <a:solidFill>
                  <a:schemeClr val="tx1"/>
                </a:solidFill>
              </a:rPr>
              <a:t>Promoting awareness of </a:t>
            </a:r>
            <a:r>
              <a:rPr lang="en-US" sz="1200" b="1" i="0" dirty="0">
                <a:solidFill>
                  <a:schemeClr val="tx1"/>
                </a:solidFill>
              </a:rPr>
              <a:t>existing transportation services </a:t>
            </a:r>
            <a:r>
              <a:rPr lang="en-US" sz="1200" b="0" i="0" dirty="0">
                <a:solidFill>
                  <a:schemeClr val="tx1"/>
                </a:solidFill>
              </a:rPr>
              <a:t>(access a ride, free</a:t>
            </a:r>
            <a:r>
              <a:rPr lang="en-US" sz="1200" b="0" i="0" baseline="0" dirty="0">
                <a:solidFill>
                  <a:schemeClr val="tx1"/>
                </a:solidFill>
              </a:rPr>
              <a:t> </a:t>
            </a:r>
            <a:r>
              <a:rPr lang="en-US" sz="1200" b="0" i="0" baseline="0" dirty="0" err="1">
                <a:solidFill>
                  <a:schemeClr val="tx1"/>
                </a:solidFill>
              </a:rPr>
              <a:t>metrocards</a:t>
            </a:r>
            <a:r>
              <a:rPr lang="en-US" sz="1200" b="0" i="0" baseline="0" dirty="0">
                <a:solidFill>
                  <a:schemeClr val="tx1"/>
                </a:solidFill>
              </a:rPr>
              <a:t>)</a:t>
            </a:r>
            <a:r>
              <a:rPr lang="en-US" sz="1200" b="0" i="0" dirty="0">
                <a:solidFill>
                  <a:schemeClr val="tx1"/>
                </a:solidFill>
              </a:rPr>
              <a:t> may help </a:t>
            </a:r>
            <a:r>
              <a:rPr lang="en-US" sz="1200" b="1" i="0" dirty="0">
                <a:solidFill>
                  <a:schemeClr val="tx1"/>
                </a:solidFill>
              </a:rPr>
              <a:t>improve access </a:t>
            </a:r>
            <a:r>
              <a:rPr lang="en-US" sz="1200" b="0" i="0" dirty="0">
                <a:solidFill>
                  <a:schemeClr val="tx1"/>
                </a:solidFill>
              </a:rPr>
              <a:t>to </a:t>
            </a:r>
            <a:r>
              <a:rPr lang="en-US" sz="1200" b="1" i="0" dirty="0">
                <a:solidFill>
                  <a:schemeClr val="tx1"/>
                </a:solidFill>
              </a:rPr>
              <a:t>non-emergent care</a:t>
            </a:r>
            <a:r>
              <a:rPr lang="en-US" sz="1200" b="0" i="0" dirty="0">
                <a:solidFill>
                  <a:schemeClr val="tx1"/>
                </a:solidFill>
              </a:rPr>
              <a:t> for shelter residents</a:t>
            </a:r>
          </a:p>
          <a:p>
            <a:pPr marL="0" indent="0">
              <a:lnSpc>
                <a:spcPct val="100000"/>
              </a:lnSpc>
              <a:buFont typeface="Arial" panose="020B0604020202020204" pitchFamily="34" charset="0"/>
              <a:buNone/>
            </a:pPr>
            <a:endParaRPr lang="en-US" sz="1200" b="0" i="1" dirty="0">
              <a:solidFill>
                <a:schemeClr val="tx1"/>
              </a:solidFill>
            </a:endParaRPr>
          </a:p>
          <a:p>
            <a:pPr marL="0" indent="0">
              <a:lnSpc>
                <a:spcPct val="100000"/>
              </a:lnSpc>
              <a:buFont typeface="Arial" panose="020B0604020202020204" pitchFamily="34" charset="0"/>
              <a:buNone/>
            </a:pPr>
            <a:r>
              <a:rPr lang="en-US" sz="1200" b="0" i="0" dirty="0">
                <a:solidFill>
                  <a:schemeClr val="tx1"/>
                </a:solidFill>
              </a:rPr>
              <a:t>Fostering</a:t>
            </a:r>
            <a:r>
              <a:rPr lang="en-US" sz="1200" b="0" i="0" baseline="0" dirty="0">
                <a:solidFill>
                  <a:schemeClr val="tx1"/>
                </a:solidFill>
              </a:rPr>
              <a:t> shelter </a:t>
            </a:r>
            <a:r>
              <a:rPr lang="en-US" sz="1200" b="1" i="0" baseline="0" dirty="0">
                <a:solidFill>
                  <a:schemeClr val="tx1"/>
                </a:solidFill>
              </a:rPr>
              <a:t>staff support </a:t>
            </a:r>
            <a:r>
              <a:rPr lang="en-US" sz="1200" b="0" i="0" baseline="0" dirty="0">
                <a:solidFill>
                  <a:schemeClr val="tx1"/>
                </a:solidFill>
              </a:rPr>
              <a:t>&amp; </a:t>
            </a:r>
            <a:r>
              <a:rPr lang="en-US" sz="1200" b="1" i="0" baseline="0" dirty="0">
                <a:solidFill>
                  <a:schemeClr val="tx1"/>
                </a:solidFill>
              </a:rPr>
              <a:t>buy in</a:t>
            </a:r>
            <a:r>
              <a:rPr lang="en-US" sz="1200" b="0" i="0" baseline="0" dirty="0">
                <a:solidFill>
                  <a:schemeClr val="tx1"/>
                </a:solidFill>
              </a:rPr>
              <a:t> can help </a:t>
            </a:r>
            <a:r>
              <a:rPr lang="en-US" sz="1200" b="1" i="0" baseline="0" dirty="0">
                <a:solidFill>
                  <a:schemeClr val="tx1"/>
                </a:solidFill>
              </a:rPr>
              <a:t>boost utilization</a:t>
            </a:r>
          </a:p>
          <a:p>
            <a:pPr marL="0" indent="0">
              <a:lnSpc>
                <a:spcPct val="100000"/>
              </a:lnSpc>
              <a:buFont typeface="Arial" panose="020B0604020202020204" pitchFamily="34" charset="0"/>
              <a:buNone/>
            </a:pPr>
            <a:endParaRPr lang="en-US" sz="1200" b="0" dirty="0">
              <a:solidFill>
                <a:schemeClr val="tx1"/>
              </a:solidFill>
            </a:endParaRPr>
          </a:p>
          <a:p>
            <a:pPr marL="174708" marR="0" lvl="0" indent="-17470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Shelter staff play a critical role in the success of the program, are key to </a:t>
            </a:r>
            <a:r>
              <a:rPr lang="en-US" sz="1200" b="1" dirty="0">
                <a:solidFill>
                  <a:schemeClr val="tx1"/>
                </a:solidFill>
              </a:rPr>
              <a:t>maintaining program awareness </a:t>
            </a:r>
            <a:r>
              <a:rPr lang="en-US" sz="1200" dirty="0">
                <a:solidFill>
                  <a:schemeClr val="tx1"/>
                </a:solidFill>
              </a:rPr>
              <a:t>among their clients and </a:t>
            </a:r>
            <a:r>
              <a:rPr lang="en-US" sz="1200" b="1" dirty="0">
                <a:solidFill>
                  <a:schemeClr val="tx1"/>
                </a:solidFill>
              </a:rPr>
              <a:t>facilitating communication </a:t>
            </a:r>
            <a:r>
              <a:rPr lang="en-US" sz="1200" b="0" dirty="0">
                <a:solidFill>
                  <a:schemeClr val="tx1"/>
                </a:solidFill>
              </a:rPr>
              <a:t>on both ends </a:t>
            </a:r>
            <a:r>
              <a:rPr lang="en-US" sz="1200" dirty="0">
                <a:solidFill>
                  <a:schemeClr val="tx1"/>
                </a:solidFill>
              </a:rPr>
              <a:t>of the call. </a:t>
            </a:r>
            <a:r>
              <a:rPr lang="en-US" sz="1200" b="0" dirty="0">
                <a:solidFill>
                  <a:schemeClr val="tx1"/>
                </a:solidFill>
                <a:cs typeface="Arial"/>
              </a:rPr>
              <a:t>It will be important to </a:t>
            </a:r>
            <a:r>
              <a:rPr lang="en-US" sz="1200" dirty="0">
                <a:solidFill>
                  <a:schemeClr val="tx1"/>
                </a:solidFill>
              </a:rPr>
              <a:t>continue to tap into</a:t>
            </a:r>
            <a:r>
              <a:rPr lang="en-US" sz="1200" baseline="0" dirty="0">
                <a:solidFill>
                  <a:schemeClr val="tx1"/>
                </a:solidFill>
              </a:rPr>
              <a:t> staff as an </a:t>
            </a:r>
            <a:r>
              <a:rPr lang="en-US" sz="1200" b="1" baseline="0" dirty="0">
                <a:solidFill>
                  <a:schemeClr val="tx1"/>
                </a:solidFill>
              </a:rPr>
              <a:t>integral resource </a:t>
            </a:r>
            <a:r>
              <a:rPr lang="en-US" sz="1200" baseline="0" dirty="0">
                <a:solidFill>
                  <a:schemeClr val="tx1"/>
                </a:solidFill>
              </a:rPr>
              <a:t>for the success of the program (and make sure they are recognized for their work)</a:t>
            </a:r>
            <a:endParaRPr lang="en-US" sz="1200" dirty="0">
              <a:solidFill>
                <a:schemeClr val="tx1"/>
              </a:solidFill>
            </a:endParaRPr>
          </a:p>
          <a:p>
            <a:pPr marL="174708" indent="-174708">
              <a:lnSpc>
                <a:spcPct val="100000"/>
              </a:lnSpc>
              <a:buFont typeface="Arial" panose="020B0604020202020204" pitchFamily="34" charset="0"/>
              <a:buChar char="•"/>
            </a:pPr>
            <a:endParaRPr lang="en-US" sz="1200" dirty="0">
              <a:solidFill>
                <a:schemeClr val="tx1"/>
              </a:solidFill>
            </a:endParaRPr>
          </a:p>
          <a:p>
            <a:pPr marL="0" marR="0" lvl="0" indent="0" algn="l" defTabSz="6988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solidFill>
              </a:rPr>
              <a:t>Consistent </a:t>
            </a:r>
            <a:r>
              <a:rPr lang="en-US" sz="1200" b="1" dirty="0">
                <a:solidFill>
                  <a:schemeClr val="tx1"/>
                </a:solidFill>
              </a:rPr>
              <a:t>outreach</a:t>
            </a:r>
            <a:r>
              <a:rPr lang="en-US" sz="1200" b="0" dirty="0">
                <a:solidFill>
                  <a:schemeClr val="tx1"/>
                </a:solidFill>
              </a:rPr>
              <a:t> and </a:t>
            </a:r>
            <a:r>
              <a:rPr lang="en-US" sz="1200" b="1" dirty="0">
                <a:solidFill>
                  <a:schemeClr val="tx1"/>
                </a:solidFill>
              </a:rPr>
              <a:t>education</a:t>
            </a:r>
            <a:r>
              <a:rPr lang="en-US" sz="1200" b="0" dirty="0">
                <a:solidFill>
                  <a:schemeClr val="tx1"/>
                </a:solidFill>
              </a:rPr>
              <a:t> about the program is necessary to promote awareness and use of NCL</a:t>
            </a:r>
          </a:p>
          <a:p>
            <a:pPr marL="0" marR="0" lvl="0" indent="0" algn="l" defTabSz="69883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tx1"/>
              </a:solidFill>
              <a:cs typeface="Arial"/>
            </a:endParaRPr>
          </a:p>
          <a:p>
            <a:pPr marL="171450" lvl="0" indent="-171450" defTabSz="698830">
              <a:lnSpc>
                <a:spcPct val="100000"/>
              </a:lnSpc>
              <a:buFont typeface="Arial" panose="020B0604020202020204" pitchFamily="34" charset="0"/>
              <a:buChar char="•"/>
            </a:pPr>
            <a:r>
              <a:rPr lang="en-US" sz="1200" baseline="0" dirty="0">
                <a:solidFill>
                  <a:schemeClr val="tx1"/>
                </a:solidFill>
              </a:rPr>
              <a:t>Because of </a:t>
            </a:r>
            <a:r>
              <a:rPr lang="en-US" sz="1200" b="1" baseline="0" dirty="0">
                <a:solidFill>
                  <a:schemeClr val="tx1"/>
                </a:solidFill>
              </a:rPr>
              <a:t>high staff turnover </a:t>
            </a:r>
            <a:r>
              <a:rPr lang="en-US" sz="1200" baseline="0" dirty="0">
                <a:solidFill>
                  <a:schemeClr val="tx1"/>
                </a:solidFill>
              </a:rPr>
              <a:t>and a </a:t>
            </a:r>
            <a:r>
              <a:rPr lang="en-US" sz="1200" b="1" baseline="0" dirty="0">
                <a:solidFill>
                  <a:schemeClr val="tx1"/>
                </a:solidFill>
              </a:rPr>
              <a:t>complicated landscape of services</a:t>
            </a:r>
            <a:r>
              <a:rPr lang="en-US" sz="1200" baseline="0" dirty="0">
                <a:solidFill>
                  <a:schemeClr val="tx1"/>
                </a:solidFill>
              </a:rPr>
              <a:t> offered to shelter residents, </a:t>
            </a:r>
            <a:r>
              <a:rPr lang="en-US" sz="1200" b="1" baseline="0" dirty="0">
                <a:solidFill>
                  <a:schemeClr val="tx1"/>
                </a:solidFill>
              </a:rPr>
              <a:t>consistent outreach </a:t>
            </a:r>
            <a:r>
              <a:rPr lang="en-US" sz="1200" baseline="0" dirty="0">
                <a:solidFill>
                  <a:schemeClr val="tx1"/>
                </a:solidFill>
              </a:rPr>
              <a:t>is necessary, and so is </a:t>
            </a:r>
            <a:r>
              <a:rPr lang="en-US" sz="1200" b="1" baseline="0" dirty="0">
                <a:solidFill>
                  <a:schemeClr val="tx1"/>
                </a:solidFill>
              </a:rPr>
              <a:t>continued clarification of the services </a:t>
            </a:r>
            <a:r>
              <a:rPr lang="en-US" sz="1200" baseline="0" dirty="0">
                <a:solidFill>
                  <a:schemeClr val="tx1"/>
                </a:solidFill>
              </a:rPr>
              <a:t>offered through the NCL and </a:t>
            </a:r>
            <a:r>
              <a:rPr lang="en-US" sz="1200" b="1" baseline="0" dirty="0">
                <a:solidFill>
                  <a:schemeClr val="tx1"/>
                </a:solidFill>
              </a:rPr>
              <a:t>guidelines for its use</a:t>
            </a:r>
            <a:r>
              <a:rPr lang="en-US" sz="1200" baseline="0" dirty="0">
                <a:solidFill>
                  <a:schemeClr val="tx1"/>
                </a:solidFill>
              </a:rPr>
              <a:t> (for example, when to use NCL vs 9-1-1)</a:t>
            </a:r>
            <a:endParaRPr lang="en-US" sz="1200" baseline="0" dirty="0">
              <a:solidFill>
                <a:schemeClr val="tx1"/>
              </a:solidFill>
              <a:ea typeface="Calibri"/>
              <a:cs typeface="Calibri"/>
            </a:endParaRPr>
          </a:p>
          <a:p>
            <a:pPr marL="174708" indent="-174708" defTabSz="698830">
              <a:lnSpc>
                <a:spcPct val="100000"/>
              </a:lnSpc>
              <a:buFont typeface="Arial" panose="020B0604020202020204" pitchFamily="34" charset="0"/>
              <a:buChar char="•"/>
            </a:pPr>
            <a:endParaRPr lang="en-US" sz="1200" baseline="0" dirty="0">
              <a:solidFill>
                <a:schemeClr val="tx1"/>
              </a:solidFill>
              <a:ea typeface="Calibri"/>
              <a:cs typeface="Calibri"/>
            </a:endParaRPr>
          </a:p>
          <a:p>
            <a:pPr>
              <a:lnSpc>
                <a:spcPct val="100000"/>
              </a:lnSpc>
            </a:pPr>
            <a:r>
              <a:rPr lang="en-US" sz="1200" b="1" baseline="0" dirty="0">
                <a:solidFill>
                  <a:schemeClr val="tx1"/>
                </a:solidFill>
              </a:rPr>
              <a:t>Conclusions</a:t>
            </a:r>
          </a:p>
          <a:p>
            <a:pPr marL="174708" indent="-174708">
              <a:lnSpc>
                <a:spcPct val="100000"/>
              </a:lnSpc>
              <a:buFont typeface="Arial" panose="020B0604020202020204" pitchFamily="34" charset="0"/>
              <a:buChar char="•"/>
            </a:pPr>
            <a:r>
              <a:rPr lang="en-US" sz="1200" baseline="0" dirty="0">
                <a:solidFill>
                  <a:schemeClr val="tx1"/>
                </a:solidFill>
              </a:rPr>
              <a:t>Overall satisfaction with NCL for addressing immediate health needs</a:t>
            </a:r>
          </a:p>
          <a:p>
            <a:pPr marL="174708" indent="-174708">
              <a:lnSpc>
                <a:spcPct val="100000"/>
              </a:lnSpc>
              <a:buFont typeface="Arial" panose="020B0604020202020204" pitchFamily="34" charset="0"/>
              <a:buChar char="•"/>
            </a:pPr>
            <a:r>
              <a:rPr lang="en-US" sz="1200" baseline="0" dirty="0">
                <a:solidFill>
                  <a:schemeClr val="tx1"/>
                </a:solidFill>
              </a:rPr>
              <a:t>Quant analysis to come to better understand effects on health outcomes, emergency department use, etc.</a:t>
            </a:r>
          </a:p>
        </p:txBody>
      </p:sp>
      <p:sp>
        <p:nvSpPr>
          <p:cNvPr id="4" name="Slide Number Placeholder 3"/>
          <p:cNvSpPr>
            <a:spLocks noGrp="1"/>
          </p:cNvSpPr>
          <p:nvPr>
            <p:ph type="sldNum" sz="quarter" idx="10"/>
          </p:nvPr>
        </p:nvSpPr>
        <p:spPr/>
        <p:txBody>
          <a:bodyPr/>
          <a:lstStyle/>
          <a:p>
            <a:fld id="{668654EF-92F4-4E94-BAAC-740D39558F51}" type="slidenum">
              <a:rPr lang="en-US" smtClean="0"/>
              <a:t>32</a:t>
            </a:fld>
            <a:endParaRPr lang="en-US"/>
          </a:p>
        </p:txBody>
      </p:sp>
    </p:spTree>
    <p:extLst>
      <p:ext uri="{BB962C8B-B14F-4D97-AF65-F5344CB8AC3E}">
        <p14:creationId xmlns:p14="http://schemas.microsoft.com/office/powerpoint/2010/main" val="114365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Thank you to: </a:t>
            </a:r>
          </a:p>
          <a:p>
            <a:endParaRPr lang="en-US" sz="1200" baseline="0" dirty="0"/>
          </a:p>
          <a:p>
            <a:pPr marL="174708" indent="-174708">
              <a:buFont typeface="Arial" panose="020B0604020202020204" pitchFamily="34" charset="0"/>
              <a:buChar char="•"/>
            </a:pPr>
            <a:r>
              <a:rPr lang="en-US" sz="1200" baseline="0" dirty="0"/>
              <a:t>DHS – who allowed us to recruit from their shelters, facilitated introductions with program directors, and engaged in numerous conversations with us through the study process. </a:t>
            </a:r>
            <a:r>
              <a:rPr lang="en-US" sz="1200" baseline="0" dirty="0" err="1"/>
              <a:t>Nirah</a:t>
            </a:r>
            <a:r>
              <a:rPr lang="en-US" sz="1200" baseline="0" dirty="0"/>
              <a:t> Johnson, director of special populations at DHS has graciously joined us today to answer any questions about implementation of the Nurse Call Line</a:t>
            </a:r>
          </a:p>
          <a:p>
            <a:pPr marL="174708" indent="-174708">
              <a:buFont typeface="Arial" panose="020B0604020202020204" pitchFamily="34" charset="0"/>
              <a:buChar char="•"/>
            </a:pPr>
            <a:endParaRPr lang="en-US" sz="1200" baseline="0" dirty="0"/>
          </a:p>
          <a:p>
            <a:pPr marL="174708" indent="-174708">
              <a:buFont typeface="Arial" panose="020B0604020202020204" pitchFamily="34" charset="0"/>
              <a:buChar char="•"/>
            </a:pPr>
            <a:r>
              <a:rPr lang="en-US" sz="1200" baseline="0" dirty="0"/>
              <a:t>Helmsley (funder)</a:t>
            </a:r>
          </a:p>
          <a:p>
            <a:pPr marL="174708" indent="-174708">
              <a:buFont typeface="Arial" panose="020B0604020202020204" pitchFamily="34" charset="0"/>
              <a:buChar char="•"/>
            </a:pPr>
            <a:r>
              <a:rPr lang="en-US" sz="1200" baseline="0" dirty="0"/>
              <a:t>Health &amp; housing lab summer scholars</a:t>
            </a:r>
          </a:p>
          <a:p>
            <a:pPr marL="174708" indent="-174708">
              <a:buFont typeface="Arial" panose="020B0604020202020204" pitchFamily="34" charset="0"/>
              <a:buChar char="•"/>
            </a:pPr>
            <a:r>
              <a:rPr lang="en-US" sz="1200" baseline="0" dirty="0"/>
              <a:t>Partners at NYU Wagner</a:t>
            </a:r>
          </a:p>
          <a:p>
            <a:pPr marL="174708" indent="-174708">
              <a:buFont typeface="Arial" panose="020B0604020202020204" pitchFamily="34" charset="0"/>
              <a:buChar char="•"/>
            </a:pPr>
            <a:r>
              <a:rPr lang="en-US" sz="1200" baseline="0" dirty="0"/>
              <a:t>Shelter directors</a:t>
            </a:r>
          </a:p>
          <a:p>
            <a:pPr marL="174708" indent="-174708">
              <a:buFont typeface="Arial" panose="020B0604020202020204" pitchFamily="34" charset="0"/>
              <a:buChar char="•"/>
            </a:pPr>
            <a:r>
              <a:rPr lang="en-US" sz="1200" baseline="0" dirty="0"/>
              <a:t>Advisory committee</a:t>
            </a:r>
          </a:p>
          <a:p>
            <a:pPr marL="174708" indent="-174708">
              <a:buFont typeface="Arial" panose="020B0604020202020204" pitchFamily="34" charset="0"/>
              <a:buChar char="•"/>
            </a:pPr>
            <a:r>
              <a:rPr lang="en-US" sz="1200" baseline="0" dirty="0"/>
              <a:t>Study participants</a:t>
            </a:r>
          </a:p>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68654EF-92F4-4E94-BAAC-740D39558F51}" type="slidenum">
              <a:rPr lang="en-US" smtClean="0"/>
              <a:t>33</a:t>
            </a:fld>
            <a:endParaRPr lang="en-US"/>
          </a:p>
        </p:txBody>
      </p:sp>
    </p:spTree>
    <p:extLst>
      <p:ext uri="{BB962C8B-B14F-4D97-AF65-F5344CB8AC3E}">
        <p14:creationId xmlns:p14="http://schemas.microsoft.com/office/powerpoint/2010/main" val="520918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8654EF-92F4-4E94-BAAC-740D39558F51}" type="slidenum">
              <a:rPr lang="en-US" smtClean="0"/>
              <a:t>34</a:t>
            </a:fld>
            <a:endParaRPr lang="en-US"/>
          </a:p>
        </p:txBody>
      </p:sp>
    </p:spTree>
    <p:extLst>
      <p:ext uri="{BB962C8B-B14F-4D97-AF65-F5344CB8AC3E}">
        <p14:creationId xmlns:p14="http://schemas.microsoft.com/office/powerpoint/2010/main" val="341969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 going to provide</a:t>
            </a:r>
            <a:r>
              <a:rPr lang="en-US" sz="1200" baseline="0" dirty="0"/>
              <a:t> some background about the Nurse Call Line </a:t>
            </a:r>
            <a:endParaRPr lang="en-US" sz="1200" dirty="0"/>
          </a:p>
        </p:txBody>
      </p:sp>
      <p:sp>
        <p:nvSpPr>
          <p:cNvPr id="4" name="Slide Number Placeholder 3"/>
          <p:cNvSpPr>
            <a:spLocks noGrp="1"/>
          </p:cNvSpPr>
          <p:nvPr>
            <p:ph type="sldNum" sz="quarter" idx="10"/>
          </p:nvPr>
        </p:nvSpPr>
        <p:spPr/>
        <p:txBody>
          <a:bodyPr/>
          <a:lstStyle/>
          <a:p>
            <a:fld id="{668654EF-92F4-4E94-BAAC-740D39558F51}" type="slidenum">
              <a:rPr lang="en-US" smtClean="0"/>
              <a:t>4</a:t>
            </a:fld>
            <a:endParaRPr lang="en-US"/>
          </a:p>
        </p:txBody>
      </p:sp>
    </p:spTree>
    <p:extLst>
      <p:ext uri="{BB962C8B-B14F-4D97-AF65-F5344CB8AC3E}">
        <p14:creationId xmlns:p14="http://schemas.microsoft.com/office/powerpoint/2010/main" val="73081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dirty="0"/>
              <a:t>PEH have higher prevalence of </a:t>
            </a:r>
            <a:r>
              <a:rPr lang="en-US" sz="1200" b="1" dirty="0"/>
              <a:t>chronic</a:t>
            </a:r>
            <a:r>
              <a:rPr lang="en-US" sz="1200" dirty="0"/>
              <a:t> medical conditions and behavioral health conditions than housed counterparts</a:t>
            </a:r>
          </a:p>
          <a:p>
            <a:pPr marL="174708" indent="-174708">
              <a:buFont typeface="Arial" panose="020B0604020202020204" pitchFamily="34" charset="0"/>
              <a:buChar char="•"/>
            </a:pPr>
            <a:endParaRPr lang="en-US" sz="1200" dirty="0"/>
          </a:p>
          <a:p>
            <a:pPr marL="174708" indent="-174708">
              <a:buFont typeface="Arial" panose="020B0604020202020204" pitchFamily="34" charset="0"/>
              <a:buChar char="•"/>
            </a:pPr>
            <a:r>
              <a:rPr lang="en-US" sz="1200" dirty="0"/>
              <a:t>Despite elevated healthcare needs…</a:t>
            </a:r>
          </a:p>
          <a:p>
            <a:pPr marL="174708" indent="-174708">
              <a:buFont typeface="Arial" panose="020B0604020202020204" pitchFamily="34" charset="0"/>
              <a:buChar char="•"/>
            </a:pPr>
            <a:endParaRPr lang="en-US" sz="1200" dirty="0"/>
          </a:p>
          <a:p>
            <a:pPr marL="524123" lvl="1" indent="-174708">
              <a:buFont typeface="Arial" panose="020B0604020202020204" pitchFamily="34" charset="0"/>
              <a:buChar char="•"/>
            </a:pPr>
            <a:r>
              <a:rPr lang="en-US" sz="1200" dirty="0"/>
              <a:t>Barriers establishing connections to primary care</a:t>
            </a:r>
          </a:p>
          <a:p>
            <a:pPr marL="524123" lvl="1" indent="-174708">
              <a:buFont typeface="Arial" panose="020B0604020202020204" pitchFamily="34" charset="0"/>
              <a:buChar char="•"/>
            </a:pPr>
            <a:r>
              <a:rPr lang="en-US" sz="1200" dirty="0"/>
              <a:t>Visit ED at higher rates</a:t>
            </a:r>
          </a:p>
        </p:txBody>
      </p:sp>
      <p:sp>
        <p:nvSpPr>
          <p:cNvPr id="4" name="Slide Number Placeholder 3"/>
          <p:cNvSpPr>
            <a:spLocks noGrp="1"/>
          </p:cNvSpPr>
          <p:nvPr>
            <p:ph type="sldNum" sz="quarter" idx="10"/>
          </p:nvPr>
        </p:nvSpPr>
        <p:spPr/>
        <p:txBody>
          <a:bodyPr/>
          <a:lstStyle/>
          <a:p>
            <a:fld id="{668654EF-92F4-4E94-BAAC-740D39558F51}" type="slidenum">
              <a:rPr lang="en-US" smtClean="0"/>
              <a:t>5</a:t>
            </a:fld>
            <a:endParaRPr lang="en-US"/>
          </a:p>
        </p:txBody>
      </p:sp>
    </p:spTree>
    <p:extLst>
      <p:ext uri="{BB962C8B-B14F-4D97-AF65-F5344CB8AC3E}">
        <p14:creationId xmlns:p14="http://schemas.microsoft.com/office/powerpoint/2010/main" val="229504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response to challenges faced by PEH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b="0" dirty="0">
                <a:solidFill>
                  <a:schemeClr val="tx1"/>
                </a:solidFill>
              </a:rPr>
              <a:t>Launched in </a:t>
            </a:r>
            <a:r>
              <a:rPr lang="en-US" sz="1200" b="1" dirty="0">
                <a:solidFill>
                  <a:schemeClr val="tx1"/>
                </a:solidFill>
              </a:rPr>
              <a:t>January 2019</a:t>
            </a:r>
            <a:r>
              <a:rPr lang="en-US" sz="1200" b="0" dirty="0">
                <a:solidFill>
                  <a:schemeClr val="tx1"/>
                </a:solidFill>
              </a:rPr>
              <a:t> by Helmsley Charitable Trust to improve </a:t>
            </a:r>
            <a:r>
              <a:rPr lang="en-US" sz="1200" b="1" dirty="0">
                <a:solidFill>
                  <a:schemeClr val="tx1"/>
                </a:solidFill>
              </a:rPr>
              <a:t>healthcare access </a:t>
            </a:r>
            <a:r>
              <a:rPr lang="en-US" sz="1200" b="0" dirty="0">
                <a:solidFill>
                  <a:schemeClr val="tx1"/>
                </a:solidFill>
              </a:rPr>
              <a:t>and </a:t>
            </a:r>
            <a:r>
              <a:rPr lang="en-US" sz="1200" b="1" dirty="0">
                <a:solidFill>
                  <a:schemeClr val="tx1"/>
                </a:solidFill>
              </a:rPr>
              <a:t>continuity of care </a:t>
            </a:r>
            <a:r>
              <a:rPr lang="en-US" sz="1200" b="0" dirty="0">
                <a:solidFill>
                  <a:schemeClr val="tx1"/>
                </a:solidFill>
              </a:rPr>
              <a:t>for </a:t>
            </a:r>
            <a:r>
              <a:rPr lang="en-US" sz="1200" b="1" dirty="0">
                <a:solidFill>
                  <a:schemeClr val="tx1"/>
                </a:solidFill>
              </a:rPr>
              <a:t>homeless New Yorkers</a:t>
            </a:r>
          </a:p>
          <a:p>
            <a:pPr marL="0" indent="0">
              <a:buFont typeface="Arial" panose="020B0604020202020204" pitchFamily="34" charset="0"/>
              <a:buNone/>
            </a:pPr>
            <a:endParaRPr lang="en-US" sz="1200" b="0" dirty="0">
              <a:solidFill>
                <a:schemeClr val="tx1"/>
              </a:solidFill>
            </a:endParaRPr>
          </a:p>
          <a:p>
            <a:pPr marL="0" indent="0">
              <a:buFont typeface="Arial" panose="020B0604020202020204" pitchFamily="34" charset="0"/>
              <a:buNone/>
            </a:pPr>
            <a:r>
              <a:rPr lang="en-US" sz="1200" dirty="0"/>
              <a:t>composed of </a:t>
            </a:r>
            <a:r>
              <a:rPr lang="en-US" sz="1200" b="1" dirty="0"/>
              <a:t>Department of Homeless Services (DHS)</a:t>
            </a:r>
            <a:r>
              <a:rPr lang="en-US" sz="1200" dirty="0"/>
              <a:t> and 3 healthcare providers that serve homeless patients: </a:t>
            </a:r>
            <a:r>
              <a:rPr lang="en-US" sz="1200" b="1" dirty="0"/>
              <a:t>Care for the homeless</a:t>
            </a:r>
            <a:r>
              <a:rPr lang="en-US" sz="1200" dirty="0"/>
              <a:t>, </a:t>
            </a:r>
            <a:r>
              <a:rPr lang="en-US" sz="1200" b="1" dirty="0"/>
              <a:t>project renewal</a:t>
            </a:r>
            <a:r>
              <a:rPr lang="en-US" sz="1200" dirty="0"/>
              <a:t>, </a:t>
            </a:r>
            <a:r>
              <a:rPr lang="en-US" sz="1200" b="1" dirty="0"/>
              <a:t>center for urban community services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b="1" dirty="0"/>
              <a:t>3 pilot programs </a:t>
            </a:r>
            <a:r>
              <a:rPr lang="en-US" sz="1200" dirty="0"/>
              <a:t>to improve healthcare access and continuity of care for </a:t>
            </a:r>
            <a:r>
              <a:rPr lang="en-US" sz="1200" b="1" dirty="0"/>
              <a:t>New Yorkers residing in shelter</a:t>
            </a:r>
          </a:p>
        </p:txBody>
      </p:sp>
      <p:sp>
        <p:nvSpPr>
          <p:cNvPr id="4" name="Slide Number Placeholder 3"/>
          <p:cNvSpPr>
            <a:spLocks noGrp="1"/>
          </p:cNvSpPr>
          <p:nvPr>
            <p:ph type="sldNum" sz="quarter" idx="10"/>
          </p:nvPr>
        </p:nvSpPr>
        <p:spPr/>
        <p:txBody>
          <a:bodyPr/>
          <a:lstStyle/>
          <a:p>
            <a:fld id="{668654EF-92F4-4E94-BAAC-740D39558F51}" type="slidenum">
              <a:rPr lang="en-US" smtClean="0"/>
              <a:t>6</a:t>
            </a:fld>
            <a:endParaRPr lang="en-US"/>
          </a:p>
        </p:txBody>
      </p:sp>
    </p:spTree>
    <p:extLst>
      <p:ext uri="{BB962C8B-B14F-4D97-AF65-F5344CB8AC3E}">
        <p14:creationId xmlns:p14="http://schemas.microsoft.com/office/powerpoint/2010/main" val="406216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solidFill>
                  <a:schemeClr val="tx1"/>
                </a:solidFill>
                <a:ea typeface="Calibri"/>
                <a:cs typeface="Calibri"/>
              </a:rPr>
              <a:t>Program Launch</a:t>
            </a:r>
          </a:p>
          <a:p>
            <a:pPr>
              <a:lnSpc>
                <a:spcPct val="100000"/>
              </a:lnSpc>
            </a:pPr>
            <a:endParaRPr lang="en-US" sz="1200" b="1" dirty="0">
              <a:solidFill>
                <a:schemeClr val="tx1"/>
              </a:solidFill>
              <a:ea typeface="Calibri"/>
              <a:cs typeface="Calibri"/>
            </a:endParaRPr>
          </a:p>
          <a:p>
            <a:pPr marL="174708" indent="-174708">
              <a:lnSpc>
                <a:spcPct val="100000"/>
              </a:lnSpc>
              <a:buFont typeface="Arial" panose="020B0604020202020204" pitchFamily="34" charset="0"/>
              <a:buChar char="•"/>
            </a:pPr>
            <a:r>
              <a:rPr lang="en-US" sz="1200" dirty="0">
                <a:solidFill>
                  <a:schemeClr val="tx1"/>
                </a:solidFill>
                <a:ea typeface="Calibri"/>
                <a:cs typeface="Calibri"/>
              </a:rPr>
              <a:t>NYC has a robust shelter system, which is </a:t>
            </a:r>
            <a:r>
              <a:rPr lang="en-US" sz="1200" b="1" dirty="0">
                <a:solidFill>
                  <a:schemeClr val="tx1"/>
                </a:solidFill>
                <a:ea typeface="Calibri"/>
                <a:cs typeface="Calibri"/>
              </a:rPr>
              <a:t>managed</a:t>
            </a:r>
            <a:r>
              <a:rPr lang="en-US" sz="1200" dirty="0">
                <a:solidFill>
                  <a:schemeClr val="tx1"/>
                </a:solidFill>
                <a:ea typeface="Calibri"/>
                <a:cs typeface="Calibri"/>
              </a:rPr>
              <a:t> by the Department of Homeless Services (</a:t>
            </a:r>
            <a:r>
              <a:rPr lang="en-US" sz="1200" b="1" dirty="0">
                <a:solidFill>
                  <a:schemeClr val="tx1"/>
                </a:solidFill>
                <a:ea typeface="Calibri"/>
                <a:cs typeface="Calibri"/>
              </a:rPr>
              <a:t>DHS</a:t>
            </a:r>
            <a:r>
              <a:rPr lang="en-US" sz="1200" dirty="0">
                <a:solidFill>
                  <a:schemeClr val="tx1"/>
                </a:solidFill>
                <a:ea typeface="Calibri"/>
                <a:cs typeface="Calibri"/>
              </a:rPr>
              <a:t>)</a:t>
            </a:r>
            <a:endParaRPr lang="en-US" sz="1200" dirty="0">
              <a:solidFill>
                <a:schemeClr val="tx1"/>
              </a:solidFill>
            </a:endParaRPr>
          </a:p>
          <a:p>
            <a:pPr marL="174708" indent="-174708">
              <a:lnSpc>
                <a:spcPct val="100000"/>
              </a:lnSpc>
              <a:buFont typeface="Arial" panose="020B0604020202020204" pitchFamily="34" charset="0"/>
              <a:buChar char="•"/>
            </a:pPr>
            <a:r>
              <a:rPr lang="en-US" sz="1200" baseline="0" dirty="0">
                <a:solidFill>
                  <a:schemeClr val="tx1"/>
                </a:solidFill>
              </a:rPr>
              <a:t>Response to elevated rates of 9-1-1 utilization in their shelters</a:t>
            </a:r>
          </a:p>
          <a:p>
            <a:pPr marL="174708" indent="-174708">
              <a:lnSpc>
                <a:spcPct val="100000"/>
              </a:lnSpc>
              <a:buFont typeface="Arial" panose="020B0604020202020204" pitchFamily="34" charset="0"/>
              <a:buChar char="•"/>
            </a:pPr>
            <a:r>
              <a:rPr lang="en-US" sz="1200" baseline="0" dirty="0">
                <a:solidFill>
                  <a:schemeClr val="tx1"/>
                </a:solidFill>
              </a:rPr>
              <a:t>Developed </a:t>
            </a:r>
            <a:r>
              <a:rPr lang="en-US" sz="1200" b="1" baseline="0" dirty="0">
                <a:solidFill>
                  <a:schemeClr val="tx1"/>
                </a:solidFill>
              </a:rPr>
              <a:t>24/7 Nurse Call Line (NCL) </a:t>
            </a:r>
            <a:r>
              <a:rPr lang="en-US" sz="1200" baseline="0" dirty="0">
                <a:solidFill>
                  <a:schemeClr val="tx1"/>
                </a:solidFill>
              </a:rPr>
              <a:t>with </a:t>
            </a:r>
            <a:r>
              <a:rPr lang="en-US" sz="1200" b="1" baseline="0" dirty="0">
                <a:solidFill>
                  <a:schemeClr val="tx1"/>
                </a:solidFill>
              </a:rPr>
              <a:t>collaborative</a:t>
            </a:r>
            <a:r>
              <a:rPr lang="en-US" sz="1200" baseline="0" dirty="0">
                <a:solidFill>
                  <a:schemeClr val="tx1"/>
                </a:solidFill>
              </a:rPr>
              <a:t> as one of the pilot programs</a:t>
            </a:r>
          </a:p>
          <a:p>
            <a:pPr marL="174708" indent="-174708">
              <a:lnSpc>
                <a:spcPct val="100000"/>
              </a:lnSpc>
              <a:buFont typeface="Arial" panose="020B0604020202020204" pitchFamily="34" charset="0"/>
              <a:buChar char="•"/>
            </a:pPr>
            <a:r>
              <a:rPr lang="en-US" sz="1200" baseline="0" dirty="0">
                <a:solidFill>
                  <a:schemeClr val="tx1"/>
                </a:solidFill>
              </a:rPr>
              <a:t>launched in </a:t>
            </a:r>
            <a:r>
              <a:rPr lang="en-US" sz="1200" b="1" baseline="0" dirty="0">
                <a:solidFill>
                  <a:schemeClr val="tx1"/>
                </a:solidFill>
              </a:rPr>
              <a:t>April 2020</a:t>
            </a:r>
            <a:endParaRPr lang="en-US" sz="1200" b="1" dirty="0">
              <a:solidFill>
                <a:schemeClr val="tx1"/>
              </a:solidFill>
              <a:ea typeface="Calibri"/>
              <a:cs typeface="Calibri"/>
            </a:endParaRPr>
          </a:p>
          <a:p>
            <a:pPr>
              <a:lnSpc>
                <a:spcPct val="100000"/>
              </a:lnSpc>
            </a:pPr>
            <a:endParaRPr lang="en-US" sz="1200" dirty="0">
              <a:solidFill>
                <a:schemeClr val="tx1"/>
              </a:solidFill>
              <a:cs typeface="Calibri" panose="020F0502020204030204"/>
            </a:endParaRPr>
          </a:p>
          <a:p>
            <a:pPr>
              <a:lnSpc>
                <a:spcPct val="100000"/>
              </a:lnSpc>
            </a:pPr>
            <a:r>
              <a:rPr lang="en-US" sz="1200" b="1" dirty="0">
                <a:solidFill>
                  <a:schemeClr val="tx1"/>
                </a:solidFill>
                <a:cs typeface="Calibri" panose="020F0502020204030204"/>
              </a:rPr>
              <a:t>Context stats</a:t>
            </a:r>
          </a:p>
          <a:p>
            <a:pPr>
              <a:lnSpc>
                <a:spcPct val="100000"/>
              </a:lnSpc>
            </a:pPr>
            <a:endParaRPr lang="en-US" sz="1200" b="1" dirty="0">
              <a:solidFill>
                <a:schemeClr val="tx1"/>
              </a:solidFill>
              <a:cs typeface="Calibri" panose="020F0502020204030204"/>
            </a:endParaRPr>
          </a:p>
          <a:p>
            <a:pPr marL="174708" indent="-174708">
              <a:lnSpc>
                <a:spcPct val="100000"/>
              </a:lnSpc>
              <a:buFont typeface="Arial" panose="020B0604020202020204" pitchFamily="34" charset="0"/>
              <a:buChar char="•"/>
            </a:pPr>
            <a:r>
              <a:rPr lang="en-US" sz="1200" dirty="0">
                <a:solidFill>
                  <a:schemeClr val="tx1"/>
                </a:solidFill>
                <a:ea typeface="Calibri"/>
                <a:cs typeface="Calibri"/>
              </a:rPr>
              <a:t>In 2022</a:t>
            </a:r>
            <a:r>
              <a:rPr lang="en-US" sz="1200" baseline="0" dirty="0">
                <a:solidFill>
                  <a:schemeClr val="tx1"/>
                </a:solidFill>
                <a:ea typeface="Calibri"/>
                <a:cs typeface="Calibri"/>
              </a:rPr>
              <a:t> </a:t>
            </a:r>
            <a:r>
              <a:rPr lang="en-US" sz="1200" dirty="0">
                <a:solidFill>
                  <a:schemeClr val="tx1"/>
                </a:solidFill>
                <a:ea typeface="Calibri"/>
                <a:cs typeface="Calibri"/>
              </a:rPr>
              <a:t> </a:t>
            </a:r>
            <a:r>
              <a:rPr lang="en-US" sz="1200" dirty="0">
                <a:solidFill>
                  <a:schemeClr val="tx1"/>
                </a:solidFill>
              </a:rPr>
              <a:t>DHS operated </a:t>
            </a:r>
            <a:r>
              <a:rPr lang="en-US" sz="1200" b="1" dirty="0">
                <a:solidFill>
                  <a:schemeClr val="tx1"/>
                </a:solidFill>
              </a:rPr>
              <a:t>300+ shelters</a:t>
            </a:r>
            <a:r>
              <a:rPr lang="en-US" sz="1200" dirty="0">
                <a:solidFill>
                  <a:schemeClr val="tx1"/>
                </a:solidFill>
              </a:rPr>
              <a:t>, with approximately </a:t>
            </a:r>
            <a:r>
              <a:rPr lang="en-US" sz="1200" b="1" dirty="0">
                <a:solidFill>
                  <a:schemeClr val="tx1"/>
                </a:solidFill>
              </a:rPr>
              <a:t>46,000 residents nightly</a:t>
            </a:r>
          </a:p>
          <a:p>
            <a:pPr marL="174708" indent="-174708">
              <a:lnSpc>
                <a:spcPct val="100000"/>
              </a:lnSpc>
              <a:buFont typeface="Arial" panose="020B0604020202020204" pitchFamily="34" charset="0"/>
              <a:buChar char="•"/>
            </a:pPr>
            <a:r>
              <a:rPr lang="en-US" sz="1200" dirty="0">
                <a:solidFill>
                  <a:schemeClr val="tx1"/>
                </a:solidFill>
                <a:cs typeface="Calibri"/>
              </a:rPr>
              <a:t>now the shelter census is higher (influx of migrants)</a:t>
            </a:r>
            <a:r>
              <a:rPr lang="en-US" sz="1200" baseline="0" dirty="0">
                <a:solidFill>
                  <a:schemeClr val="tx1"/>
                </a:solidFill>
                <a:cs typeface="Calibri"/>
              </a:rPr>
              <a:t> - </a:t>
            </a:r>
            <a:r>
              <a:rPr lang="en-US" sz="1200" dirty="0">
                <a:solidFill>
                  <a:schemeClr val="tx1"/>
                </a:solidFill>
                <a:cs typeface="Calibri"/>
              </a:rPr>
              <a:t>DHS serving </a:t>
            </a:r>
            <a:r>
              <a:rPr lang="en-US" sz="1200" b="1" dirty="0">
                <a:solidFill>
                  <a:schemeClr val="tx1"/>
                </a:solidFill>
                <a:cs typeface="Calibri"/>
              </a:rPr>
              <a:t>85,000 New Yorkers </a:t>
            </a:r>
            <a:r>
              <a:rPr lang="en-US" sz="1200" dirty="0">
                <a:solidFill>
                  <a:schemeClr val="tx1"/>
                </a:solidFill>
                <a:cs typeface="Calibri"/>
              </a:rPr>
              <a:t>nightly across over </a:t>
            </a:r>
            <a:r>
              <a:rPr lang="en-US" sz="1200" b="1" dirty="0">
                <a:solidFill>
                  <a:schemeClr val="tx1"/>
                </a:solidFill>
                <a:cs typeface="Calibri"/>
              </a:rPr>
              <a:t>550 shelters</a:t>
            </a:r>
            <a:endParaRPr lang="en-US" sz="1200" b="1" dirty="0">
              <a:solidFill>
                <a:schemeClr val="tx1"/>
              </a:solidFill>
              <a:ea typeface="Calibri"/>
              <a:cs typeface="Calibri"/>
            </a:endParaRPr>
          </a:p>
        </p:txBody>
      </p:sp>
      <p:sp>
        <p:nvSpPr>
          <p:cNvPr id="4" name="Slide Number Placeholder 3"/>
          <p:cNvSpPr>
            <a:spLocks noGrp="1"/>
          </p:cNvSpPr>
          <p:nvPr>
            <p:ph type="sldNum" sz="quarter" idx="10"/>
          </p:nvPr>
        </p:nvSpPr>
        <p:spPr/>
        <p:txBody>
          <a:bodyPr/>
          <a:lstStyle/>
          <a:p>
            <a:fld id="{668654EF-92F4-4E94-BAAC-740D39558F51}" type="slidenum">
              <a:rPr lang="en-US" smtClean="0"/>
              <a:t>7</a:t>
            </a:fld>
            <a:endParaRPr lang="en-US"/>
          </a:p>
        </p:txBody>
      </p:sp>
    </p:spTree>
    <p:extLst>
      <p:ext uri="{BB962C8B-B14F-4D97-AF65-F5344CB8AC3E}">
        <p14:creationId xmlns:p14="http://schemas.microsoft.com/office/powerpoint/2010/main" val="18969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cs typeface="Calibri"/>
              </a:rPr>
              <a:t>The NCL is available 24/7 for shelter staff or residents to call about their health concerns or questions</a:t>
            </a:r>
          </a:p>
          <a:p>
            <a:endParaRPr lang="en-US" sz="1200" baseline="0" dirty="0">
              <a:cs typeface="Calibri"/>
            </a:endParaRPr>
          </a:p>
          <a:p>
            <a:r>
              <a:rPr lang="en-US" sz="1200" baseline="0" dirty="0">
                <a:cs typeface="Calibri"/>
              </a:rPr>
              <a:t>NCL staffed with nurses who use a standardized script to assess shelter residents’ symptoms</a:t>
            </a:r>
          </a:p>
          <a:p>
            <a:pPr marL="174708" indent="-174708">
              <a:buFont typeface="Arial" panose="020B0604020202020204" pitchFamily="34" charset="0"/>
              <a:buChar char="•"/>
            </a:pPr>
            <a:endParaRPr lang="en-US" sz="1200" baseline="0" dirty="0">
              <a:cs typeface="Calibri"/>
            </a:endParaRPr>
          </a:p>
          <a:p>
            <a:pPr>
              <a:lnSpc>
                <a:spcPct val="150000"/>
              </a:lnSpc>
            </a:pPr>
            <a:r>
              <a:rPr lang="en-US" sz="1200" baseline="0" dirty="0">
                <a:cs typeface="Calibri"/>
              </a:rPr>
              <a:t>NCL nurses can…</a:t>
            </a:r>
          </a:p>
          <a:p>
            <a:pPr>
              <a:lnSpc>
                <a:spcPct val="150000"/>
              </a:lnSpc>
            </a:pPr>
            <a:endParaRPr lang="en-US" sz="1200" baseline="0" dirty="0">
              <a:cs typeface="Calibri"/>
            </a:endParaRPr>
          </a:p>
          <a:p>
            <a:pPr marL="174708" indent="-174708">
              <a:lnSpc>
                <a:spcPct val="100000"/>
              </a:lnSpc>
              <a:buFont typeface="Arial" panose="020B0604020202020204" pitchFamily="34" charset="0"/>
              <a:buChar char="•"/>
            </a:pPr>
            <a:r>
              <a:rPr lang="en-US" sz="1200" baseline="0" dirty="0">
                <a:cs typeface="Calibri"/>
              </a:rPr>
              <a:t>Provide </a:t>
            </a:r>
            <a:r>
              <a:rPr lang="en-US" sz="1200" b="1" baseline="0" dirty="0">
                <a:cs typeface="Calibri"/>
              </a:rPr>
              <a:t>Homecare advice</a:t>
            </a:r>
          </a:p>
          <a:p>
            <a:pPr marL="174708" indent="-174708">
              <a:lnSpc>
                <a:spcPct val="100000"/>
              </a:lnSpc>
              <a:buFont typeface="Arial" panose="020B0604020202020204" pitchFamily="34" charset="0"/>
              <a:buChar char="•"/>
            </a:pPr>
            <a:r>
              <a:rPr lang="en-US" sz="1200" baseline="0" dirty="0">
                <a:cs typeface="Calibri"/>
              </a:rPr>
              <a:t>Connect callers immediately to </a:t>
            </a:r>
            <a:r>
              <a:rPr lang="en-US" sz="1200" b="1" baseline="0" dirty="0">
                <a:cs typeface="Calibri"/>
              </a:rPr>
              <a:t>telehealth</a:t>
            </a:r>
          </a:p>
          <a:p>
            <a:pPr marL="174708" indent="-174708">
              <a:lnSpc>
                <a:spcPct val="100000"/>
              </a:lnSpc>
              <a:buFont typeface="Arial" panose="020B0604020202020204" pitchFamily="34" charset="0"/>
              <a:buChar char="•"/>
            </a:pPr>
            <a:r>
              <a:rPr lang="en-US" sz="1200" baseline="0" dirty="0">
                <a:cs typeface="Calibri"/>
              </a:rPr>
              <a:t>Provide referrals and schedule appointments with </a:t>
            </a:r>
            <a:r>
              <a:rPr lang="en-US" sz="1200" b="1" baseline="0" dirty="0">
                <a:cs typeface="Calibri"/>
              </a:rPr>
              <a:t>specialists</a:t>
            </a:r>
          </a:p>
          <a:p>
            <a:pPr marL="174708" indent="-174708">
              <a:lnSpc>
                <a:spcPct val="100000"/>
              </a:lnSpc>
              <a:buFont typeface="Arial" panose="020B0604020202020204" pitchFamily="34" charset="0"/>
              <a:buChar char="•"/>
            </a:pPr>
            <a:r>
              <a:rPr lang="en-US" sz="1200" baseline="0" dirty="0">
                <a:cs typeface="Calibri"/>
              </a:rPr>
              <a:t>Arrange </a:t>
            </a:r>
            <a:r>
              <a:rPr lang="en-US" sz="1200" b="1" baseline="0" dirty="0">
                <a:cs typeface="Calibri"/>
              </a:rPr>
              <a:t>no-cost car transportation </a:t>
            </a:r>
            <a:r>
              <a:rPr lang="en-US" sz="1200" baseline="0" dirty="0">
                <a:cs typeface="Calibri"/>
              </a:rPr>
              <a:t>to urgent care or ED</a:t>
            </a:r>
          </a:p>
          <a:p>
            <a:pPr>
              <a:lnSpc>
                <a:spcPct val="150000"/>
              </a:lnSpc>
            </a:pPr>
            <a:endParaRPr lang="en-US" sz="1200" baseline="0" dirty="0">
              <a:cs typeface="Calibri"/>
            </a:endParaRPr>
          </a:p>
          <a:p>
            <a:pPr>
              <a:lnSpc>
                <a:spcPct val="150000"/>
              </a:lnSpc>
            </a:pPr>
            <a:r>
              <a:rPr lang="en-US" sz="1200" b="1" baseline="0" dirty="0">
                <a:cs typeface="Calibri"/>
              </a:rPr>
              <a:t>Purpose</a:t>
            </a:r>
          </a:p>
          <a:p>
            <a:pPr marL="174708" indent="-174708">
              <a:lnSpc>
                <a:spcPct val="100000"/>
              </a:lnSpc>
              <a:buFont typeface="Arial" panose="020B0604020202020204" pitchFamily="34" charset="0"/>
              <a:buChar char="•"/>
            </a:pPr>
            <a:r>
              <a:rPr lang="en-US" sz="1200" baseline="0" dirty="0">
                <a:cs typeface="Calibri"/>
              </a:rPr>
              <a:t>Originally designed to </a:t>
            </a:r>
            <a:r>
              <a:rPr lang="en-US" sz="1200" b="1" baseline="0" dirty="0">
                <a:cs typeface="Calibri"/>
              </a:rPr>
              <a:t>reduce 9-1-1 </a:t>
            </a:r>
            <a:r>
              <a:rPr lang="en-US" sz="1200" b="0" baseline="0" dirty="0">
                <a:cs typeface="Calibri"/>
              </a:rPr>
              <a:t>utilization</a:t>
            </a:r>
            <a:r>
              <a:rPr lang="en-US" sz="1200" b="1" baseline="0" dirty="0">
                <a:cs typeface="Calibri"/>
              </a:rPr>
              <a:t> </a:t>
            </a:r>
            <a:r>
              <a:rPr lang="en-US" sz="1200" baseline="0" dirty="0">
                <a:cs typeface="Calibri"/>
              </a:rPr>
              <a:t>for </a:t>
            </a:r>
            <a:r>
              <a:rPr lang="en-US" sz="1200" b="1" baseline="0" dirty="0">
                <a:cs typeface="Calibri"/>
              </a:rPr>
              <a:t>non-emergent</a:t>
            </a:r>
            <a:r>
              <a:rPr lang="en-US" sz="1200" baseline="0" dirty="0">
                <a:cs typeface="Calibri"/>
              </a:rPr>
              <a:t> concerns</a:t>
            </a:r>
          </a:p>
          <a:p>
            <a:pPr marL="174708" indent="-174708">
              <a:lnSpc>
                <a:spcPct val="100000"/>
              </a:lnSpc>
              <a:buFont typeface="Arial" panose="020B0604020202020204" pitchFamily="34" charset="0"/>
              <a:buChar char="•"/>
            </a:pPr>
            <a:r>
              <a:rPr lang="en-US" sz="1200" baseline="0" dirty="0">
                <a:cs typeface="Calibri"/>
              </a:rPr>
              <a:t>Evolved to provide residents with </a:t>
            </a:r>
            <a:r>
              <a:rPr lang="en-US" sz="1200" b="1" baseline="0" dirty="0">
                <a:cs typeface="Calibri"/>
              </a:rPr>
              <a:t>options</a:t>
            </a:r>
            <a:r>
              <a:rPr lang="en-US" sz="1200" baseline="0" dirty="0">
                <a:cs typeface="Calibri"/>
              </a:rPr>
              <a:t> when </a:t>
            </a:r>
            <a:r>
              <a:rPr lang="en-US" sz="1200" b="1" baseline="0" dirty="0">
                <a:cs typeface="Calibri"/>
              </a:rPr>
              <a:t>in-person care </a:t>
            </a:r>
            <a:r>
              <a:rPr lang="en-US" sz="1200" baseline="0" dirty="0">
                <a:cs typeface="Calibri"/>
              </a:rPr>
              <a:t>is not available</a:t>
            </a:r>
            <a:endParaRPr lang="en-US" sz="1200" dirty="0">
              <a:cs typeface="Calibri"/>
            </a:endParaRPr>
          </a:p>
        </p:txBody>
      </p:sp>
      <p:sp>
        <p:nvSpPr>
          <p:cNvPr id="4" name="Slide Number Placeholder 3"/>
          <p:cNvSpPr>
            <a:spLocks noGrp="1"/>
          </p:cNvSpPr>
          <p:nvPr>
            <p:ph type="sldNum" sz="quarter" idx="10"/>
          </p:nvPr>
        </p:nvSpPr>
        <p:spPr/>
        <p:txBody>
          <a:bodyPr/>
          <a:lstStyle/>
          <a:p>
            <a:fld id="{668654EF-92F4-4E94-BAAC-740D39558F51}" type="slidenum">
              <a:rPr lang="en-US" smtClean="0"/>
              <a:t>8</a:t>
            </a:fld>
            <a:endParaRPr lang="en-US"/>
          </a:p>
        </p:txBody>
      </p:sp>
    </p:spTree>
    <p:extLst>
      <p:ext uri="{BB962C8B-B14F-4D97-AF65-F5344CB8AC3E}">
        <p14:creationId xmlns:p14="http://schemas.microsoft.com/office/powerpoint/2010/main" val="595172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cs typeface="Calibri"/>
              </a:rPr>
              <a:t>Timeline</a:t>
            </a:r>
          </a:p>
          <a:p>
            <a:pPr marL="174708" indent="-174708">
              <a:buFont typeface="Arial" panose="020B0604020202020204" pitchFamily="34" charset="0"/>
              <a:buChar char="•"/>
            </a:pPr>
            <a:r>
              <a:rPr lang="en-US" sz="1200" baseline="0" dirty="0">
                <a:cs typeface="Calibri"/>
              </a:rPr>
              <a:t>Launched in </a:t>
            </a:r>
            <a:r>
              <a:rPr lang="en-US" sz="1200" b="1" baseline="0" dirty="0">
                <a:cs typeface="Calibri"/>
              </a:rPr>
              <a:t>April 2020 </a:t>
            </a:r>
            <a:r>
              <a:rPr lang="en-US" sz="1200" baseline="0" dirty="0">
                <a:cs typeface="Calibri"/>
              </a:rPr>
              <a:t>in </a:t>
            </a:r>
            <a:r>
              <a:rPr lang="en-US" sz="1200" b="1" baseline="0" dirty="0">
                <a:cs typeface="Calibri"/>
              </a:rPr>
              <a:t>9</a:t>
            </a:r>
            <a:r>
              <a:rPr lang="en-US" sz="1200" baseline="0" dirty="0">
                <a:cs typeface="Calibri"/>
              </a:rPr>
              <a:t> DHS shelters</a:t>
            </a:r>
          </a:p>
          <a:p>
            <a:pPr marL="524123" lvl="1" indent="-174708">
              <a:buFont typeface="Arial" panose="020B0604020202020204" pitchFamily="34" charset="0"/>
              <a:buChar char="•"/>
            </a:pPr>
            <a:r>
              <a:rPr lang="en-US" sz="1200" baseline="0" dirty="0">
                <a:cs typeface="Calibri"/>
              </a:rPr>
              <a:t>By </a:t>
            </a:r>
            <a:r>
              <a:rPr lang="en-US" sz="1200" b="1" baseline="0" dirty="0">
                <a:cs typeface="Calibri"/>
              </a:rPr>
              <a:t>August 2020</a:t>
            </a:r>
            <a:r>
              <a:rPr lang="en-US" sz="1200" baseline="0" dirty="0">
                <a:cs typeface="Calibri"/>
              </a:rPr>
              <a:t>, fully operational in </a:t>
            </a:r>
            <a:r>
              <a:rPr lang="en-US" sz="1200" b="1" baseline="0" dirty="0">
                <a:cs typeface="Calibri"/>
              </a:rPr>
              <a:t>40</a:t>
            </a:r>
            <a:r>
              <a:rPr lang="en-US" sz="1200" baseline="0" dirty="0">
                <a:cs typeface="Calibri"/>
              </a:rPr>
              <a:t> shelters</a:t>
            </a:r>
          </a:p>
          <a:p>
            <a:pPr marL="174708" indent="-174708">
              <a:buFont typeface="Arial" panose="020B0604020202020204" pitchFamily="34" charset="0"/>
              <a:buChar char="•"/>
            </a:pPr>
            <a:r>
              <a:rPr lang="en-US" sz="1200" b="1" baseline="0" dirty="0">
                <a:cs typeface="Calibri"/>
              </a:rPr>
              <a:t>2021 – 2023</a:t>
            </a:r>
            <a:r>
              <a:rPr lang="en-US" sz="1200" baseline="0" dirty="0">
                <a:cs typeface="Calibri"/>
              </a:rPr>
              <a:t>: program expansion. Prioritization of shelter with high 9-1-1 use (primarily single adult shelters), eventually expanded system-wide</a:t>
            </a:r>
          </a:p>
          <a:p>
            <a:pPr marL="0" indent="0">
              <a:buFont typeface="Arial" panose="020B0604020202020204" pitchFamily="34" charset="0"/>
              <a:buNone/>
            </a:pPr>
            <a:endParaRPr lang="en-US" sz="1200" baseline="0" dirty="0">
              <a:cs typeface="Calibri"/>
            </a:endParaRPr>
          </a:p>
          <a:p>
            <a:pPr marL="0" indent="0">
              <a:buFont typeface="Arial" panose="020B0604020202020204" pitchFamily="34" charset="0"/>
              <a:buNone/>
            </a:pPr>
            <a:r>
              <a:rPr lang="en-US" sz="1200" baseline="0" dirty="0">
                <a:cs typeface="Calibri"/>
              </a:rPr>
              <a:t>CLICK FOR ANIMATION</a:t>
            </a:r>
          </a:p>
          <a:p>
            <a:pPr marL="0" indent="0">
              <a:buFont typeface="Arial" panose="020B0604020202020204" pitchFamily="34" charset="0"/>
              <a:buNone/>
            </a:pPr>
            <a:endParaRPr lang="en-US" sz="1200" baseline="0" dirty="0">
              <a:cs typeface="Calibri"/>
            </a:endParaRPr>
          </a:p>
          <a:p>
            <a:pPr marL="174708" indent="-174708">
              <a:buFont typeface="Arial" panose="020B0604020202020204" pitchFamily="34" charset="0"/>
              <a:buChar char="•"/>
            </a:pPr>
            <a:r>
              <a:rPr lang="en-US" sz="1200" baseline="0" dirty="0">
                <a:cs typeface="Calibri"/>
              </a:rPr>
              <a:t>Data collection from </a:t>
            </a:r>
            <a:r>
              <a:rPr lang="en-US" sz="1200" b="1" baseline="0" dirty="0">
                <a:cs typeface="Calibri"/>
              </a:rPr>
              <a:t>January – May 2023</a:t>
            </a:r>
          </a:p>
          <a:p>
            <a:pPr marL="524123" lvl="1" indent="-174708">
              <a:buFont typeface="Arial" panose="020B0604020202020204" pitchFamily="34" charset="0"/>
              <a:buChar char="•"/>
            </a:pPr>
            <a:r>
              <a:rPr lang="en-US" sz="1200" baseline="0" dirty="0">
                <a:cs typeface="Calibri"/>
              </a:rPr>
              <a:t>NCL in </a:t>
            </a:r>
            <a:r>
              <a:rPr lang="en-US" sz="1200" b="1" baseline="0" dirty="0">
                <a:cs typeface="Calibri"/>
              </a:rPr>
              <a:t>80 shelters </a:t>
            </a:r>
            <a:r>
              <a:rPr lang="en-US" sz="1200" baseline="0" dirty="0">
                <a:cs typeface="Calibri"/>
              </a:rPr>
              <a:t>at beginning of data collection, just before system-wide expansion (</a:t>
            </a:r>
            <a:r>
              <a:rPr lang="en-US" sz="1200" b="1" baseline="0" dirty="0">
                <a:cs typeface="Calibri"/>
              </a:rPr>
              <a:t>550+ shelters</a:t>
            </a:r>
            <a:r>
              <a:rPr lang="en-US" sz="1200" baseline="0" dirty="0">
                <a:cs typeface="Calibri"/>
              </a:rPr>
              <a:t>)</a:t>
            </a:r>
          </a:p>
          <a:p>
            <a:pPr marL="174708" indent="-174708">
              <a:buFont typeface="Arial" panose="020B0604020202020204" pitchFamily="34" charset="0"/>
              <a:buChar char="•"/>
            </a:pPr>
            <a:r>
              <a:rPr lang="en-US" sz="1200" baseline="0" dirty="0">
                <a:cs typeface="Calibri"/>
              </a:rPr>
              <a:t>Study looking at </a:t>
            </a:r>
            <a:r>
              <a:rPr lang="en-US" sz="1200" b="1" i="1" baseline="0" dirty="0">
                <a:cs typeface="Calibri"/>
              </a:rPr>
              <a:t>early implementation</a:t>
            </a:r>
            <a:r>
              <a:rPr lang="en-US" sz="1200" b="1" baseline="0" dirty="0">
                <a:cs typeface="Calibri"/>
              </a:rPr>
              <a:t> </a:t>
            </a:r>
            <a:r>
              <a:rPr lang="en-US" sz="1200" baseline="0" dirty="0">
                <a:cs typeface="Calibri"/>
              </a:rPr>
              <a:t>of pilot</a:t>
            </a:r>
          </a:p>
          <a:p>
            <a:pPr marL="524123" lvl="1" indent="-174708">
              <a:buFont typeface="Arial" panose="020B0604020202020204" pitchFamily="34" charset="0"/>
              <a:buChar char="•"/>
            </a:pPr>
            <a:endParaRPr lang="en-US" sz="1200" baseline="0" dirty="0">
              <a:cs typeface="Calibri"/>
            </a:endParaRPr>
          </a:p>
          <a:p>
            <a:r>
              <a:rPr lang="en-US" sz="1200" b="1" baseline="0" dirty="0">
                <a:cs typeface="Calibri"/>
              </a:rPr>
              <a:t>About</a:t>
            </a:r>
          </a:p>
          <a:p>
            <a:pPr marL="174708" indent="-174708">
              <a:buFont typeface="Arial" panose="020B0604020202020204" pitchFamily="34" charset="0"/>
              <a:buChar char="•"/>
            </a:pPr>
            <a:r>
              <a:rPr lang="en-US" sz="1200" baseline="0" dirty="0">
                <a:cs typeface="Calibri"/>
              </a:rPr>
              <a:t>During early implementation: shelter onboarding, outreach, &amp; training done by a program coordinator at selected shelters</a:t>
            </a:r>
          </a:p>
          <a:p>
            <a:pPr marL="174708" indent="-174708">
              <a:buFont typeface="Arial" panose="020B0604020202020204" pitchFamily="34" charset="0"/>
              <a:buChar char="•"/>
            </a:pPr>
            <a:r>
              <a:rPr lang="en-US" sz="1200" baseline="0" dirty="0">
                <a:cs typeface="Calibri"/>
              </a:rPr>
              <a:t>Since expansion: more </a:t>
            </a:r>
            <a:r>
              <a:rPr lang="en-US" sz="1200" b="1" baseline="0" dirty="0">
                <a:cs typeface="Calibri"/>
              </a:rPr>
              <a:t>centralized promotion &amp; outreach </a:t>
            </a:r>
            <a:r>
              <a:rPr lang="en-US" sz="1200" baseline="0" dirty="0">
                <a:cs typeface="Calibri"/>
              </a:rPr>
              <a:t>within DHS</a:t>
            </a:r>
          </a:p>
          <a:p>
            <a:pPr marL="524123" lvl="1" indent="-174708">
              <a:buFont typeface="Arial" panose="020B0604020202020204" pitchFamily="34" charset="0"/>
              <a:buChar char="•"/>
            </a:pPr>
            <a:r>
              <a:rPr lang="en-US" sz="1200" b="1" baseline="0" dirty="0">
                <a:cs typeface="Calibri"/>
              </a:rPr>
              <a:t>Consistent messaging </a:t>
            </a:r>
            <a:r>
              <a:rPr lang="en-US" sz="1200" baseline="0" dirty="0">
                <a:cs typeface="Calibri"/>
              </a:rPr>
              <a:t>sent out system-wide (not just initial pilot shelters)</a:t>
            </a:r>
          </a:p>
          <a:p>
            <a:endParaRPr lang="en-US" baseline="0" dirty="0">
              <a:cs typeface="Calibri"/>
            </a:endParaRPr>
          </a:p>
        </p:txBody>
      </p:sp>
      <p:sp>
        <p:nvSpPr>
          <p:cNvPr id="4" name="Slide Number Placeholder 3"/>
          <p:cNvSpPr>
            <a:spLocks noGrp="1"/>
          </p:cNvSpPr>
          <p:nvPr>
            <p:ph type="sldNum" sz="quarter" idx="10"/>
          </p:nvPr>
        </p:nvSpPr>
        <p:spPr/>
        <p:txBody>
          <a:bodyPr/>
          <a:lstStyle/>
          <a:p>
            <a:fld id="{668654EF-92F4-4E94-BAAC-740D39558F51}" type="slidenum">
              <a:rPr lang="en-US" smtClean="0"/>
              <a:t>9</a:t>
            </a:fld>
            <a:endParaRPr lang="en-US"/>
          </a:p>
        </p:txBody>
      </p:sp>
    </p:spTree>
    <p:extLst>
      <p:ext uri="{BB962C8B-B14F-4D97-AF65-F5344CB8AC3E}">
        <p14:creationId xmlns:p14="http://schemas.microsoft.com/office/powerpoint/2010/main" val="272968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0896" y="1085262"/>
            <a:ext cx="5349240" cy="1846681"/>
          </a:xfrm>
        </p:spPr>
        <p:txBody>
          <a:bodyPr anchor="b" anchorCtr="0"/>
          <a:lstStyle>
            <a:lvl1pPr algn="l">
              <a:lnSpc>
                <a:spcPct val="83000"/>
              </a:lnSpc>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332072" y="3319544"/>
            <a:ext cx="4248150" cy="898923"/>
          </a:xfrm>
        </p:spPr>
        <p:txBody>
          <a:bodyPr>
            <a:noAutofit/>
          </a:bodyPr>
          <a:lstStyle>
            <a:lvl1pPr marL="0" indent="0" algn="l">
              <a:lnSpc>
                <a:spcPct val="105000"/>
              </a:lnSpc>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6103938" y="0"/>
            <a:ext cx="3040062" cy="51435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4" name="Footer Placeholder 4">
            <a:extLst>
              <a:ext uri="{FF2B5EF4-FFF2-40B4-BE49-F238E27FC236}">
                <a16:creationId xmlns:a16="http://schemas.microsoft.com/office/drawing/2014/main" id="{D5984376-7EF8-C4F2-8073-BB3214F92532}"/>
              </a:ext>
            </a:extLst>
          </p:cNvPr>
          <p:cNvSpPr>
            <a:spLocks noGrp="1"/>
          </p:cNvSpPr>
          <p:nvPr>
            <p:ph type="ftr" sz="quarter" idx="3"/>
          </p:nvPr>
        </p:nvSpPr>
        <p:spPr>
          <a:xfrm>
            <a:off x="347663" y="4663440"/>
            <a:ext cx="1828800" cy="219456"/>
          </a:xfrm>
          <a:prstGeom prst="roundRect">
            <a:avLst>
              <a:gd name="adj" fmla="val 50000"/>
            </a:avLst>
          </a:prstGeom>
          <a:ln w="19050">
            <a:solidFill>
              <a:schemeClr val="bg1"/>
            </a:solidFill>
          </a:ln>
        </p:spPr>
        <p:txBody>
          <a:bodyPr vert="horz" lIns="182880" tIns="45720" rIns="91440" bIns="45720" rtlCol="0" anchor="ctr"/>
          <a:lstStyle>
            <a:lvl1pPr algn="l">
              <a:defRPr sz="1100" b="1">
                <a:solidFill>
                  <a:schemeClr val="bg1"/>
                </a:solidFill>
              </a:defRPr>
            </a:lvl1pPr>
          </a:lstStyle>
          <a:p>
            <a:r>
              <a:rPr lang="en-US"/>
              <a:t>Division/Department</a:t>
            </a:r>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userDrawn="1"/>
        </p:nvGrpSpPr>
        <p:grpSpPr>
          <a:xfrm>
            <a:off x="246926" y="259491"/>
            <a:ext cx="1560876" cy="677363"/>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06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nd Full Page Imag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0" y="64295"/>
            <a:ext cx="9144001" cy="5079206"/>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326231" y="339586"/>
            <a:ext cx="6547104" cy="677108"/>
          </a:xfrm>
        </p:spPr>
        <p:txBody>
          <a:bodyPr/>
          <a:lstStyle>
            <a:lvl1pPr>
              <a:defRPr>
                <a:solidFill>
                  <a:schemeClr val="bg1"/>
                </a:solidFill>
              </a:defRPr>
            </a:lvl1pPr>
          </a:lstStyle>
          <a:p>
            <a:r>
              <a:rPr lang="en-US"/>
              <a:t>Click to edit Master title style</a:t>
            </a:r>
          </a:p>
        </p:txBody>
      </p:sp>
      <p:sp>
        <p:nvSpPr>
          <p:cNvPr id="13" name="Content Placeholder 2">
            <a:extLst>
              <a:ext uri="{FF2B5EF4-FFF2-40B4-BE49-F238E27FC236}">
                <a16:creationId xmlns:a16="http://schemas.microsoft.com/office/drawing/2014/main" id="{313CFE71-3F3A-F8D9-8EE4-516B6E1B2C9D}"/>
              </a:ext>
            </a:extLst>
          </p:cNvPr>
          <p:cNvSpPr>
            <a:spLocks noGrp="1"/>
          </p:cNvSpPr>
          <p:nvPr>
            <p:ph idx="13"/>
          </p:nvPr>
        </p:nvSpPr>
        <p:spPr>
          <a:xfrm>
            <a:off x="4899024" y="1542656"/>
            <a:ext cx="3978275" cy="2676918"/>
          </a:xfrm>
        </p:spPr>
        <p:txBody>
          <a:bodyPr/>
          <a:lstStyle>
            <a:lvl1pPr>
              <a:lnSpc>
                <a:spcPct val="82000"/>
              </a:lnSpc>
              <a:defRPr sz="3800">
                <a:solidFill>
                  <a:schemeClr val="bg1"/>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Edit Master text styles</a:t>
            </a:r>
          </a:p>
        </p:txBody>
      </p:sp>
      <p:sp>
        <p:nvSpPr>
          <p:cNvPr id="5" name="Slide Number Placeholder 5">
            <a:extLst>
              <a:ext uri="{FF2B5EF4-FFF2-40B4-BE49-F238E27FC236}">
                <a16:creationId xmlns:a16="http://schemas.microsoft.com/office/drawing/2014/main" id="{2182874F-C92B-945D-B692-C1B9B8C5B79A}"/>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bg1"/>
                </a:solidFill>
              </a:defRPr>
            </a:lvl1pPr>
          </a:lstStyle>
          <a:p>
            <a:fld id="{2441C0E6-2A71-4EB3-9E92-A3D15D26B6CA}" type="slidenum">
              <a:rPr lang="en-US" smtClean="0"/>
              <a:pPr/>
              <a:t>‹#›</a:t>
            </a:fld>
            <a:endParaRPr lang="en-US"/>
          </a:p>
        </p:txBody>
      </p:sp>
      <p:sp>
        <p:nvSpPr>
          <p:cNvPr id="6" name="Footer Placeholder 4">
            <a:extLst>
              <a:ext uri="{FF2B5EF4-FFF2-40B4-BE49-F238E27FC236}">
                <a16:creationId xmlns:a16="http://schemas.microsoft.com/office/drawing/2014/main" id="{7269D717-FC1D-BCA5-06DC-C482D1597C37}"/>
              </a:ext>
            </a:extLst>
          </p:cNvPr>
          <p:cNvSpPr>
            <a:spLocks noGrp="1"/>
          </p:cNvSpPr>
          <p:nvPr>
            <p:ph type="ftr" sz="quarter" idx="3"/>
          </p:nvPr>
        </p:nvSpPr>
        <p:spPr>
          <a:xfrm>
            <a:off x="7562088" y="4665770"/>
            <a:ext cx="822960" cy="95050"/>
          </a:xfrm>
          <a:prstGeom prst="roundRect">
            <a:avLst>
              <a:gd name="adj" fmla="val 50000"/>
            </a:avLst>
          </a:prstGeom>
          <a:ln>
            <a:solidFill>
              <a:schemeClr val="bg1"/>
            </a:solidFill>
          </a:ln>
        </p:spPr>
        <p:txBody>
          <a:bodyPr vert="horz" lIns="45720" tIns="45720" rIns="91440" bIns="45720" rtlCol="0" anchor="ctr"/>
          <a:lstStyle>
            <a:lvl1pPr algn="r">
              <a:defRPr sz="500" b="1">
                <a:solidFill>
                  <a:schemeClr val="bg1"/>
                </a:solidFill>
              </a:defRPr>
            </a:lvl1pPr>
          </a:lstStyle>
          <a:p>
            <a:r>
              <a:rPr lang="en-US"/>
              <a:t>Division/Department</a:t>
            </a:r>
          </a:p>
        </p:txBody>
      </p:sp>
      <p:sp>
        <p:nvSpPr>
          <p:cNvPr id="3" name="Text Placeholder 20">
            <a:extLst>
              <a:ext uri="{FF2B5EF4-FFF2-40B4-BE49-F238E27FC236}">
                <a16:creationId xmlns:a16="http://schemas.microsoft.com/office/drawing/2014/main" id="{76799307-424C-8A97-EDE0-544A13555A70}"/>
              </a:ext>
            </a:extLst>
          </p:cNvPr>
          <p:cNvSpPr>
            <a:spLocks noGrp="1"/>
          </p:cNvSpPr>
          <p:nvPr>
            <p:ph type="body" sz="quarter" idx="14" hasCustomPrompt="1"/>
          </p:nvPr>
        </p:nvSpPr>
        <p:spPr>
          <a:xfrm>
            <a:off x="266700" y="4546600"/>
            <a:ext cx="838200" cy="352425"/>
          </a:xfrm>
          <a:blipFill>
            <a:blip r:embed="rId2">
              <a:extLst>
                <a:ext uri="{96DAC541-7B7A-43D3-8B79-37D633B846F1}">
                  <asvg:svgBlip xmlns:asvg="http://schemas.microsoft.com/office/drawing/2016/SVG/main" xmlns="" r:embed="rId3"/>
                </a:ext>
              </a:extLst>
            </a:blip>
            <a:stretch>
              <a:fillRect/>
            </a:stretch>
          </a:blipFill>
        </p:spPr>
        <p:txBody>
          <a:bodyPr/>
          <a:lstStyle/>
          <a:p>
            <a:pPr lvl="0"/>
            <a:r>
              <a:rPr lang="en-US"/>
              <a:t> </a:t>
            </a:r>
          </a:p>
        </p:txBody>
      </p:sp>
      <p:sp>
        <p:nvSpPr>
          <p:cNvPr id="4" name="Rectangle 3">
            <a:extLst>
              <a:ext uri="{FF2B5EF4-FFF2-40B4-BE49-F238E27FC236}">
                <a16:creationId xmlns:a16="http://schemas.microsoft.com/office/drawing/2014/main" id="{F777252D-E244-E2BF-C971-BFCBE6E9ECDE}"/>
              </a:ext>
            </a:extLst>
          </p:cNvPr>
          <p:cNvSpPr/>
          <p:nvPr userDrawn="1"/>
        </p:nvSpPr>
        <p:spPr>
          <a:xfrm>
            <a:off x="-2" y="0"/>
            <a:ext cx="9143999" cy="6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78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323851" y="1285875"/>
            <a:ext cx="4108546" cy="2300288"/>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323849" y="3715519"/>
            <a:ext cx="4000501" cy="504057"/>
          </a:xfrm>
        </p:spPr>
        <p:txBody>
          <a:bodyPr/>
          <a:lstStyle>
            <a:lvl1pPr>
              <a:lnSpc>
                <a:spcPct val="115000"/>
              </a:lnSpc>
              <a:defRPr sz="900">
                <a:solidFill>
                  <a:schemeClr val="accent1"/>
                </a:solidFill>
              </a:defRPr>
            </a:lvl1pPr>
            <a:lvl2pPr>
              <a:lnSpc>
                <a:spcPct val="112000"/>
              </a:lnSpc>
              <a:defRPr sz="90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4733926" y="1285875"/>
            <a:ext cx="4108546" cy="2300288"/>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4733924" y="3715519"/>
            <a:ext cx="4000501" cy="504057"/>
          </a:xfrm>
        </p:spPr>
        <p:txBody>
          <a:bodyPr/>
          <a:lstStyle>
            <a:lvl1pPr>
              <a:lnSpc>
                <a:spcPct val="115000"/>
              </a:lnSpc>
              <a:defRPr sz="900">
                <a:solidFill>
                  <a:schemeClr val="accent1"/>
                </a:solidFill>
              </a:defRPr>
            </a:lvl1pPr>
            <a:lvl2pPr>
              <a:lnSpc>
                <a:spcPct val="112000"/>
              </a:lnSpc>
              <a:defRPr sz="90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sp>
        <p:nvSpPr>
          <p:cNvPr id="4" name="Footer Placeholder 4">
            <a:extLst>
              <a:ext uri="{FF2B5EF4-FFF2-40B4-BE49-F238E27FC236}">
                <a16:creationId xmlns:a16="http://schemas.microsoft.com/office/drawing/2014/main" id="{ED0B4290-54E2-3AC1-E4E5-72D1844E1B65}"/>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Tree>
    <p:extLst>
      <p:ext uri="{BB962C8B-B14F-4D97-AF65-F5344CB8AC3E}">
        <p14:creationId xmlns:p14="http://schemas.microsoft.com/office/powerpoint/2010/main" val="324059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323851" y="1285875"/>
            <a:ext cx="2633472" cy="2300288"/>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323849" y="3715519"/>
            <a:ext cx="2633472" cy="504057"/>
          </a:xfrm>
        </p:spPr>
        <p:txBody>
          <a:bodyPr/>
          <a:lstStyle>
            <a:lvl1pPr>
              <a:lnSpc>
                <a:spcPct val="115000"/>
              </a:lnSpc>
              <a:defRPr sz="900">
                <a:solidFill>
                  <a:schemeClr val="accent1"/>
                </a:solidFill>
              </a:defRPr>
            </a:lvl1pPr>
            <a:lvl2pPr>
              <a:lnSpc>
                <a:spcPct val="112000"/>
              </a:lnSpc>
              <a:defRPr sz="90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3266314" y="1285875"/>
            <a:ext cx="2633472" cy="2300288"/>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3266313" y="3715519"/>
            <a:ext cx="2633472" cy="504057"/>
          </a:xfrm>
        </p:spPr>
        <p:txBody>
          <a:bodyPr/>
          <a:lstStyle>
            <a:lvl1pPr>
              <a:lnSpc>
                <a:spcPct val="115000"/>
              </a:lnSpc>
              <a:defRPr sz="900">
                <a:solidFill>
                  <a:schemeClr val="accent1"/>
                </a:solidFill>
              </a:defRPr>
            </a:lvl1pPr>
            <a:lvl2pPr>
              <a:lnSpc>
                <a:spcPct val="112000"/>
              </a:lnSpc>
              <a:defRPr sz="90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sp>
        <p:nvSpPr>
          <p:cNvPr id="4" name="Footer Placeholder 4">
            <a:extLst>
              <a:ext uri="{FF2B5EF4-FFF2-40B4-BE49-F238E27FC236}">
                <a16:creationId xmlns:a16="http://schemas.microsoft.com/office/drawing/2014/main" id="{ED0B4290-54E2-3AC1-E4E5-72D1844E1B65}"/>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
        <p:nvSpPr>
          <p:cNvPr id="5" name="Picture Placeholder 13">
            <a:extLst>
              <a:ext uri="{FF2B5EF4-FFF2-40B4-BE49-F238E27FC236}">
                <a16:creationId xmlns:a16="http://schemas.microsoft.com/office/drawing/2014/main" id="{F1BDD536-E6BE-8F75-8E09-7164FBB4612B}"/>
              </a:ext>
            </a:extLst>
          </p:cNvPr>
          <p:cNvSpPr>
            <a:spLocks noGrp="1"/>
          </p:cNvSpPr>
          <p:nvPr>
            <p:ph type="pic" sz="quarter" idx="15"/>
          </p:nvPr>
        </p:nvSpPr>
        <p:spPr>
          <a:xfrm>
            <a:off x="6208776" y="1285875"/>
            <a:ext cx="2633472" cy="2300288"/>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6" name="Content Placeholder 2">
            <a:extLst>
              <a:ext uri="{FF2B5EF4-FFF2-40B4-BE49-F238E27FC236}">
                <a16:creationId xmlns:a16="http://schemas.microsoft.com/office/drawing/2014/main" id="{C9B4B917-387E-4074-A52F-4A3842B75A72}"/>
              </a:ext>
            </a:extLst>
          </p:cNvPr>
          <p:cNvSpPr>
            <a:spLocks noGrp="1"/>
          </p:cNvSpPr>
          <p:nvPr>
            <p:ph idx="16"/>
          </p:nvPr>
        </p:nvSpPr>
        <p:spPr>
          <a:xfrm>
            <a:off x="6208776" y="3715519"/>
            <a:ext cx="2633472" cy="504057"/>
          </a:xfrm>
        </p:spPr>
        <p:txBody>
          <a:bodyPr/>
          <a:lstStyle>
            <a:lvl1pPr>
              <a:lnSpc>
                <a:spcPct val="115000"/>
              </a:lnSpc>
              <a:defRPr sz="900">
                <a:solidFill>
                  <a:schemeClr val="accent1"/>
                </a:solidFill>
              </a:defRPr>
            </a:lvl1pPr>
            <a:lvl2pPr>
              <a:lnSpc>
                <a:spcPct val="112000"/>
              </a:lnSpc>
              <a:defRPr sz="90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897719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323851" y="1634470"/>
            <a:ext cx="1881877" cy="1053623"/>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323850" y="2828068"/>
            <a:ext cx="1881878" cy="1381982"/>
          </a:xfrm>
        </p:spPr>
        <p:txBody>
          <a:bodyPr/>
          <a:lstStyle>
            <a:lvl1pPr>
              <a:lnSpc>
                <a:spcPct val="115000"/>
              </a:lnSpc>
              <a:defRPr sz="900"/>
            </a:lvl1pPr>
            <a:lvl2pPr>
              <a:lnSpc>
                <a:spcPct val="112000"/>
              </a:lnSpc>
              <a:defRPr sz="90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p:txBody>
      </p:sp>
      <p:sp>
        <p:nvSpPr>
          <p:cNvPr id="11" name="Picture Placeholder 13">
            <a:extLst>
              <a:ext uri="{FF2B5EF4-FFF2-40B4-BE49-F238E27FC236}">
                <a16:creationId xmlns:a16="http://schemas.microsoft.com/office/drawing/2014/main" id="{798FC0FE-33D3-F2F7-29D8-BFB66F8FB500}"/>
              </a:ext>
            </a:extLst>
          </p:cNvPr>
          <p:cNvSpPr>
            <a:spLocks noGrp="1"/>
          </p:cNvSpPr>
          <p:nvPr>
            <p:ph type="pic" sz="quarter" idx="15"/>
          </p:nvPr>
        </p:nvSpPr>
        <p:spPr>
          <a:xfrm>
            <a:off x="2527738" y="1634470"/>
            <a:ext cx="1881877" cy="1053623"/>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2" name="Picture Placeholder 13">
            <a:extLst>
              <a:ext uri="{FF2B5EF4-FFF2-40B4-BE49-F238E27FC236}">
                <a16:creationId xmlns:a16="http://schemas.microsoft.com/office/drawing/2014/main" id="{6B9052FE-07F2-2318-FAED-8F93C55BB715}"/>
              </a:ext>
            </a:extLst>
          </p:cNvPr>
          <p:cNvSpPr>
            <a:spLocks noGrp="1"/>
          </p:cNvSpPr>
          <p:nvPr>
            <p:ph type="pic" sz="quarter" idx="16"/>
          </p:nvPr>
        </p:nvSpPr>
        <p:spPr>
          <a:xfrm>
            <a:off x="4731625" y="1634470"/>
            <a:ext cx="1881877" cy="1053623"/>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3" name="Picture Placeholder 13">
            <a:extLst>
              <a:ext uri="{FF2B5EF4-FFF2-40B4-BE49-F238E27FC236}">
                <a16:creationId xmlns:a16="http://schemas.microsoft.com/office/drawing/2014/main" id="{1B733EA3-1907-BCFF-411F-10B15B638E03}"/>
              </a:ext>
            </a:extLst>
          </p:cNvPr>
          <p:cNvSpPr>
            <a:spLocks noGrp="1"/>
          </p:cNvSpPr>
          <p:nvPr>
            <p:ph type="pic" sz="quarter" idx="17"/>
          </p:nvPr>
        </p:nvSpPr>
        <p:spPr>
          <a:xfrm>
            <a:off x="6935513" y="1634470"/>
            <a:ext cx="1881877" cy="1053623"/>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4" name="Content Placeholder 2">
            <a:extLst>
              <a:ext uri="{FF2B5EF4-FFF2-40B4-BE49-F238E27FC236}">
                <a16:creationId xmlns:a16="http://schemas.microsoft.com/office/drawing/2014/main" id="{F1B4BB71-3293-6CFC-9E86-D40C6FB8E839}"/>
              </a:ext>
            </a:extLst>
          </p:cNvPr>
          <p:cNvSpPr>
            <a:spLocks noGrp="1"/>
          </p:cNvSpPr>
          <p:nvPr>
            <p:ph idx="18"/>
          </p:nvPr>
        </p:nvSpPr>
        <p:spPr>
          <a:xfrm>
            <a:off x="2527738" y="2828068"/>
            <a:ext cx="1881878" cy="1381982"/>
          </a:xfrm>
        </p:spPr>
        <p:txBody>
          <a:bodyPr/>
          <a:lstStyle>
            <a:lvl1pPr>
              <a:lnSpc>
                <a:spcPct val="115000"/>
              </a:lnSpc>
              <a:defRPr sz="900"/>
            </a:lvl1pPr>
            <a:lvl2pPr>
              <a:lnSpc>
                <a:spcPct val="112000"/>
              </a:lnSpc>
              <a:defRPr sz="90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p:txBody>
      </p:sp>
      <p:sp>
        <p:nvSpPr>
          <p:cNvPr id="15" name="Content Placeholder 2">
            <a:extLst>
              <a:ext uri="{FF2B5EF4-FFF2-40B4-BE49-F238E27FC236}">
                <a16:creationId xmlns:a16="http://schemas.microsoft.com/office/drawing/2014/main" id="{113EDF18-D2BC-07DE-A7F8-CEA49F7C8A8F}"/>
              </a:ext>
            </a:extLst>
          </p:cNvPr>
          <p:cNvSpPr>
            <a:spLocks noGrp="1"/>
          </p:cNvSpPr>
          <p:nvPr>
            <p:ph idx="19"/>
          </p:nvPr>
        </p:nvSpPr>
        <p:spPr>
          <a:xfrm>
            <a:off x="4731625" y="2828068"/>
            <a:ext cx="1881878" cy="1381982"/>
          </a:xfrm>
        </p:spPr>
        <p:txBody>
          <a:bodyPr/>
          <a:lstStyle>
            <a:lvl1pPr>
              <a:lnSpc>
                <a:spcPct val="115000"/>
              </a:lnSpc>
              <a:defRPr sz="900"/>
            </a:lvl1pPr>
            <a:lvl2pPr>
              <a:lnSpc>
                <a:spcPct val="112000"/>
              </a:lnSpc>
              <a:defRPr sz="90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p:txBody>
      </p:sp>
      <p:sp>
        <p:nvSpPr>
          <p:cNvPr id="16" name="Content Placeholder 2">
            <a:extLst>
              <a:ext uri="{FF2B5EF4-FFF2-40B4-BE49-F238E27FC236}">
                <a16:creationId xmlns:a16="http://schemas.microsoft.com/office/drawing/2014/main" id="{3BCA7B80-B75F-A050-86EB-5459E1FFF963}"/>
              </a:ext>
            </a:extLst>
          </p:cNvPr>
          <p:cNvSpPr>
            <a:spLocks noGrp="1"/>
          </p:cNvSpPr>
          <p:nvPr>
            <p:ph idx="20"/>
          </p:nvPr>
        </p:nvSpPr>
        <p:spPr>
          <a:xfrm>
            <a:off x="6935512" y="2828068"/>
            <a:ext cx="1881878" cy="1381982"/>
          </a:xfrm>
        </p:spPr>
        <p:txBody>
          <a:bodyPr/>
          <a:lstStyle>
            <a:lvl1pPr>
              <a:lnSpc>
                <a:spcPct val="115000"/>
              </a:lnSpc>
              <a:defRPr sz="900"/>
            </a:lvl1pPr>
            <a:lvl2pPr>
              <a:lnSpc>
                <a:spcPct val="112000"/>
              </a:lnSpc>
              <a:defRPr sz="90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p:txBody>
      </p:sp>
      <p:sp>
        <p:nvSpPr>
          <p:cNvPr id="5" name="Slide Number Placeholder 5">
            <a:extLst>
              <a:ext uri="{FF2B5EF4-FFF2-40B4-BE49-F238E27FC236}">
                <a16:creationId xmlns:a16="http://schemas.microsoft.com/office/drawing/2014/main" id="{6E003EF9-3D7B-6B28-CFE9-B03186353ED1}"/>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sp>
        <p:nvSpPr>
          <p:cNvPr id="6" name="Footer Placeholder 4">
            <a:extLst>
              <a:ext uri="{FF2B5EF4-FFF2-40B4-BE49-F238E27FC236}">
                <a16:creationId xmlns:a16="http://schemas.microsoft.com/office/drawing/2014/main" id="{2DD5B95F-0E0C-BCE6-99F9-EEAB9BEFD687}"/>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Tree>
    <p:extLst>
      <p:ext uri="{BB962C8B-B14F-4D97-AF65-F5344CB8AC3E}">
        <p14:creationId xmlns:p14="http://schemas.microsoft.com/office/powerpoint/2010/main" val="2908559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108" y="306907"/>
            <a:ext cx="5175504" cy="2267712"/>
          </a:xfrm>
        </p:spPr>
        <p:txBody>
          <a:bodyPr anchor="b" anchorCtr="0"/>
          <a:lstStyle>
            <a:lvl1pPr>
              <a:lnSpc>
                <a:spcPct val="85000"/>
              </a:lnSpc>
              <a:defRPr sz="4500">
                <a:solidFill>
                  <a:schemeClr val="tx2"/>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72F7D3B8-F8F0-7738-693B-1FDED3B190DC}"/>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sp>
        <p:nvSpPr>
          <p:cNvPr id="4" name="Footer Placeholder 4">
            <a:extLst>
              <a:ext uri="{FF2B5EF4-FFF2-40B4-BE49-F238E27FC236}">
                <a16:creationId xmlns:a16="http://schemas.microsoft.com/office/drawing/2014/main" id="{2E869348-C125-19E7-ADD0-B37E17928236}"/>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Tree>
    <p:extLst>
      <p:ext uri="{BB962C8B-B14F-4D97-AF65-F5344CB8AC3E}">
        <p14:creationId xmlns:p14="http://schemas.microsoft.com/office/powerpoint/2010/main" val="4109047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347663" y="1597810"/>
            <a:ext cx="8238776" cy="2647182"/>
          </a:xfrm>
        </p:spPr>
        <p:txBody>
          <a:bodyPr/>
          <a:lstStyle>
            <a:lvl1pPr>
              <a:lnSpc>
                <a:spcPct val="85000"/>
              </a:lnSpc>
              <a:defRPr sz="5600">
                <a:solidFill>
                  <a:schemeClr val="accent1"/>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2D57F39-02AA-089A-80FD-60D144D0644A}"/>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sp>
        <p:nvSpPr>
          <p:cNvPr id="7" name="Footer Placeholder 4">
            <a:extLst>
              <a:ext uri="{FF2B5EF4-FFF2-40B4-BE49-F238E27FC236}">
                <a16:creationId xmlns:a16="http://schemas.microsoft.com/office/drawing/2014/main" id="{3922684E-2340-6A8F-4341-D611B4F4FC93}"/>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Tree>
    <p:extLst>
      <p:ext uri="{BB962C8B-B14F-4D97-AF65-F5344CB8AC3E}">
        <p14:creationId xmlns:p14="http://schemas.microsoft.com/office/powerpoint/2010/main" val="198798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mp;A/Thank you">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231" y="339582"/>
            <a:ext cx="2409990" cy="1321691"/>
          </a:xfrm>
        </p:spPr>
        <p:txBody>
          <a:bodyPr/>
          <a:lstStyle>
            <a:lvl1pPr>
              <a:lnSpc>
                <a:spcPct val="80000"/>
              </a:lnSpc>
              <a:defRPr sz="4600">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323849" y="2387560"/>
            <a:ext cx="2412371" cy="1822490"/>
          </a:xfrm>
        </p:spPr>
        <p:txBody>
          <a:bodyPr/>
          <a:lstStyle>
            <a:lvl1pPr>
              <a:lnSpc>
                <a:spcPct val="115000"/>
              </a:lnSpc>
              <a:defRPr sz="1300" b="0">
                <a:solidFill>
                  <a:schemeClr val="tx2"/>
                </a:solidFill>
              </a:defRPr>
            </a:lvl1pPr>
            <a:lvl2pPr>
              <a:lnSpc>
                <a:spcPct val="112000"/>
              </a:lnSpc>
              <a:defRPr sz="1050">
                <a:solidFill>
                  <a:schemeClr val="tx2"/>
                </a:solidFill>
              </a:defRPr>
            </a:lvl2pPr>
            <a:lvl3pPr>
              <a:lnSpc>
                <a:spcPct val="112000"/>
              </a:lnSpc>
              <a:defRPr sz="1050">
                <a:solidFill>
                  <a:schemeClr val="tx2"/>
                </a:solidFill>
              </a:defRPr>
            </a:lvl3pPr>
            <a:lvl4pPr>
              <a:lnSpc>
                <a:spcPct val="112000"/>
              </a:lnSpc>
              <a:defRPr sz="900">
                <a:solidFill>
                  <a:schemeClr val="tx2"/>
                </a:solidFill>
              </a:defRPr>
            </a:lvl4pPr>
            <a:lvl5pPr>
              <a:lnSpc>
                <a:spcPct val="112000"/>
              </a:lnSpc>
              <a:defRPr sz="8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3036367" y="64295"/>
            <a:ext cx="6107634" cy="5079206"/>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6" name="Slide Number Placeholder 5">
            <a:extLst>
              <a:ext uri="{FF2B5EF4-FFF2-40B4-BE49-F238E27FC236}">
                <a16:creationId xmlns:a16="http://schemas.microsoft.com/office/drawing/2014/main" id="{C35BB43B-1319-036D-5BDA-56D0F6DE0B73}"/>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bg1"/>
                </a:solidFill>
              </a:defRPr>
            </a:lvl1pPr>
          </a:lstStyle>
          <a:p>
            <a:fld id="{2441C0E6-2A71-4EB3-9E92-A3D15D26B6CA}" type="slidenum">
              <a:rPr lang="en-US" smtClean="0"/>
              <a:pPr/>
              <a:t>‹#›</a:t>
            </a:fld>
            <a:endParaRPr lang="en-US"/>
          </a:p>
        </p:txBody>
      </p:sp>
      <p:sp>
        <p:nvSpPr>
          <p:cNvPr id="13" name="Footer Placeholder 4">
            <a:extLst>
              <a:ext uri="{FF2B5EF4-FFF2-40B4-BE49-F238E27FC236}">
                <a16:creationId xmlns:a16="http://schemas.microsoft.com/office/drawing/2014/main" id="{FC1D2822-C365-D619-8C43-2320D6891250}"/>
              </a:ext>
            </a:extLst>
          </p:cNvPr>
          <p:cNvSpPr>
            <a:spLocks noGrp="1"/>
          </p:cNvSpPr>
          <p:nvPr>
            <p:ph type="ftr" sz="quarter" idx="3"/>
          </p:nvPr>
        </p:nvSpPr>
        <p:spPr>
          <a:xfrm>
            <a:off x="7562088" y="4665770"/>
            <a:ext cx="822960" cy="95050"/>
          </a:xfrm>
          <a:prstGeom prst="roundRect">
            <a:avLst>
              <a:gd name="adj" fmla="val 50000"/>
            </a:avLst>
          </a:prstGeom>
          <a:ln>
            <a:solidFill>
              <a:schemeClr val="bg1"/>
            </a:solidFill>
          </a:ln>
        </p:spPr>
        <p:txBody>
          <a:bodyPr vert="horz" lIns="45720" tIns="45720" rIns="91440" bIns="45720" rtlCol="0" anchor="ctr"/>
          <a:lstStyle>
            <a:lvl1pPr algn="r">
              <a:defRPr sz="500" b="1">
                <a:solidFill>
                  <a:schemeClr val="bg1"/>
                </a:solidFill>
              </a:defRPr>
            </a:lvl1pPr>
          </a:lstStyle>
          <a:p>
            <a:r>
              <a:rPr lang="en-US"/>
              <a:t>Division/Department</a:t>
            </a:r>
          </a:p>
        </p:txBody>
      </p:sp>
      <p:sp>
        <p:nvSpPr>
          <p:cNvPr id="3" name="Rectangle 2">
            <a:extLst>
              <a:ext uri="{FF2B5EF4-FFF2-40B4-BE49-F238E27FC236}">
                <a16:creationId xmlns:a16="http://schemas.microsoft.com/office/drawing/2014/main" id="{B46EDDDE-721E-6917-D32B-8000796FE054}"/>
              </a:ext>
            </a:extLst>
          </p:cNvPr>
          <p:cNvSpPr/>
          <p:nvPr userDrawn="1"/>
        </p:nvSpPr>
        <p:spPr>
          <a:xfrm>
            <a:off x="-2" y="0"/>
            <a:ext cx="9143999" cy="6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47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741B06AA-53AF-3F9D-598B-1507782FAEAF}"/>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sp>
        <p:nvSpPr>
          <p:cNvPr id="6" name="Footer Placeholder 4">
            <a:extLst>
              <a:ext uri="{FF2B5EF4-FFF2-40B4-BE49-F238E27FC236}">
                <a16:creationId xmlns:a16="http://schemas.microsoft.com/office/drawing/2014/main" id="{B31400FC-9419-F0A8-FFE4-EBFB9411A87F}"/>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Tree>
    <p:extLst>
      <p:ext uri="{BB962C8B-B14F-4D97-AF65-F5344CB8AC3E}">
        <p14:creationId xmlns:p14="http://schemas.microsoft.com/office/powerpoint/2010/main" val="2942833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Whit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B17E10C4-E4F6-FE65-E1C5-8F8A3C41E7ED}"/>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sp>
        <p:nvSpPr>
          <p:cNvPr id="6" name="Footer Placeholder 4">
            <a:extLst>
              <a:ext uri="{FF2B5EF4-FFF2-40B4-BE49-F238E27FC236}">
                <a16:creationId xmlns:a16="http://schemas.microsoft.com/office/drawing/2014/main" id="{59BBAF0E-4E98-CE1F-1567-1F63719E2C25}"/>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Tree>
    <p:extLst>
      <p:ext uri="{BB962C8B-B14F-4D97-AF65-F5344CB8AC3E}">
        <p14:creationId xmlns:p14="http://schemas.microsoft.com/office/powerpoint/2010/main" val="1595103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3BD8AE6-C2F0-35EB-8C96-26857916D76B}"/>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sp>
        <p:nvSpPr>
          <p:cNvPr id="5" name="Footer Placeholder 4">
            <a:extLst>
              <a:ext uri="{FF2B5EF4-FFF2-40B4-BE49-F238E27FC236}">
                <a16:creationId xmlns:a16="http://schemas.microsoft.com/office/drawing/2014/main" id="{D41A827C-0F55-D7E7-CD69-979D0EA686A8}"/>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Tree>
    <p:extLst>
      <p:ext uri="{BB962C8B-B14F-4D97-AF65-F5344CB8AC3E}">
        <p14:creationId xmlns:p14="http://schemas.microsoft.com/office/powerpoint/2010/main" val="27260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0896" y="1085262"/>
            <a:ext cx="7740904" cy="1846681"/>
          </a:xfrm>
        </p:spPr>
        <p:txBody>
          <a:bodyPr anchor="ctr" anchorCtr="0"/>
          <a:lstStyle>
            <a:lvl1pPr algn="l">
              <a:lnSpc>
                <a:spcPct val="83000"/>
              </a:lnSpc>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332072" y="2935224"/>
            <a:ext cx="4248150" cy="630936"/>
          </a:xfrm>
        </p:spPr>
        <p:txBody>
          <a:bodyPr anchor="b" anchorCtr="0">
            <a:noAutofit/>
          </a:bodyPr>
          <a:lstStyle>
            <a:lvl1pPr marL="0" indent="0" algn="l">
              <a:lnSpc>
                <a:spcPct val="105000"/>
              </a:lnSpc>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0" y="3891868"/>
            <a:ext cx="9144000" cy="1371600"/>
          </a:xfrm>
          <a:solidFill>
            <a:schemeClr val="bg1">
              <a:lumMod val="85000"/>
            </a:schemeClr>
          </a:solidFill>
        </p:spPr>
        <p:txBody>
          <a:bodyPr tIns="182880"/>
          <a:lstStyle>
            <a:lvl1pPr algn="ctr">
              <a:defRPr>
                <a:solidFill>
                  <a:schemeClr val="tx2"/>
                </a:solidFill>
              </a:defRPr>
            </a:lvl1pPr>
          </a:lstStyle>
          <a:p>
            <a:r>
              <a:rPr lang="en-US"/>
              <a:t>Click icon to add picture</a:t>
            </a:r>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userDrawn="1"/>
        </p:nvGrpSpPr>
        <p:grpSpPr>
          <a:xfrm>
            <a:off x="246926" y="259491"/>
            <a:ext cx="1560876" cy="677363"/>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4">
            <a:extLst>
              <a:ext uri="{FF2B5EF4-FFF2-40B4-BE49-F238E27FC236}">
                <a16:creationId xmlns:a16="http://schemas.microsoft.com/office/drawing/2014/main" id="{DC42F142-1CC9-4A6C-6B3D-902A8C626AB8}"/>
              </a:ext>
            </a:extLst>
          </p:cNvPr>
          <p:cNvSpPr>
            <a:spLocks noGrp="1"/>
          </p:cNvSpPr>
          <p:nvPr>
            <p:ph type="ftr" sz="quarter" idx="3"/>
          </p:nvPr>
        </p:nvSpPr>
        <p:spPr>
          <a:xfrm>
            <a:off x="6988623" y="453251"/>
            <a:ext cx="1828800" cy="219456"/>
          </a:xfrm>
          <a:prstGeom prst="roundRect">
            <a:avLst>
              <a:gd name="adj" fmla="val 50000"/>
            </a:avLst>
          </a:prstGeom>
          <a:ln w="19050">
            <a:solidFill>
              <a:schemeClr val="bg1"/>
            </a:solidFill>
          </a:ln>
        </p:spPr>
        <p:txBody>
          <a:bodyPr vert="horz" lIns="182880" tIns="45720" rIns="91440" bIns="45720" rtlCol="0" anchor="ctr"/>
          <a:lstStyle>
            <a:lvl1pPr algn="l">
              <a:defRPr sz="1100" b="1">
                <a:solidFill>
                  <a:schemeClr val="bg1"/>
                </a:solidFill>
              </a:defRPr>
            </a:lvl1pPr>
          </a:lstStyle>
          <a:p>
            <a:r>
              <a:rPr lang="en-US"/>
              <a:t>Division/Department</a:t>
            </a:r>
          </a:p>
        </p:txBody>
      </p:sp>
    </p:spTree>
    <p:extLst>
      <p:ext uri="{BB962C8B-B14F-4D97-AF65-F5344CB8AC3E}">
        <p14:creationId xmlns:p14="http://schemas.microsoft.com/office/powerpoint/2010/main" val="3737620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7565" y="1223790"/>
            <a:ext cx="4248150" cy="1846681"/>
          </a:xfrm>
        </p:spPr>
        <p:txBody>
          <a:bodyPr anchor="ctr" anchorCtr="0"/>
          <a:lstStyle>
            <a:lvl1pPr algn="l">
              <a:lnSpc>
                <a:spcPct val="83000"/>
              </a:lnSpc>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332072" y="3319544"/>
            <a:ext cx="4248150" cy="898923"/>
          </a:xfrm>
        </p:spPr>
        <p:txBody>
          <a:bodyPr>
            <a:noAutofit/>
          </a:bodyPr>
          <a:lstStyle>
            <a:lvl1pPr marL="0" indent="0" algn="l">
              <a:lnSpc>
                <a:spcPct val="105000"/>
              </a:lnSpc>
              <a:buNone/>
              <a:defRPr sz="13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6103938" y="0"/>
            <a:ext cx="3040062" cy="51435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grpSp>
        <p:nvGrpSpPr>
          <p:cNvPr id="5" name="Group 4">
            <a:extLst>
              <a:ext uri="{FF2B5EF4-FFF2-40B4-BE49-F238E27FC236}">
                <a16:creationId xmlns:a16="http://schemas.microsoft.com/office/drawing/2014/main" id="{A82DC41E-6230-78AA-F7B0-7A108A3D453C}"/>
              </a:ext>
            </a:extLst>
          </p:cNvPr>
          <p:cNvGrpSpPr>
            <a:grpSpLocks noChangeAspect="1"/>
          </p:cNvGrpSpPr>
          <p:nvPr userDrawn="1"/>
        </p:nvGrpSpPr>
        <p:grpSpPr>
          <a:xfrm>
            <a:off x="246926" y="259491"/>
            <a:ext cx="1560876" cy="677363"/>
            <a:chOff x="2138363" y="5326063"/>
            <a:chExt cx="1935162" cy="839788"/>
          </a:xfrm>
          <a:solidFill>
            <a:schemeClr val="bg1"/>
          </a:solidFill>
        </p:grpSpPr>
        <p:sp>
          <p:nvSpPr>
            <p:cNvPr id="6" name="Freeform 5">
              <a:extLst>
                <a:ext uri="{FF2B5EF4-FFF2-40B4-BE49-F238E27FC236}">
                  <a16:creationId xmlns:a16="http://schemas.microsoft.com/office/drawing/2014/main" id="{6ADCF475-B260-8B0C-F0D4-2EBE69AAE8EF}"/>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057DEF13-CFCD-1AFA-DA52-4EF7484DA2B7}"/>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EADC4D4A-70A9-D4E5-C340-9DBD4D96AFD3}"/>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ooter Placeholder 4">
            <a:extLst>
              <a:ext uri="{FF2B5EF4-FFF2-40B4-BE49-F238E27FC236}">
                <a16:creationId xmlns:a16="http://schemas.microsoft.com/office/drawing/2014/main" id="{38174009-F1AD-524C-D80E-4CAB996A7C10}"/>
              </a:ext>
            </a:extLst>
          </p:cNvPr>
          <p:cNvSpPr>
            <a:spLocks noGrp="1"/>
          </p:cNvSpPr>
          <p:nvPr>
            <p:ph type="ftr" sz="quarter" idx="3"/>
          </p:nvPr>
        </p:nvSpPr>
        <p:spPr>
          <a:xfrm>
            <a:off x="347663" y="4663440"/>
            <a:ext cx="1828800" cy="219456"/>
          </a:xfrm>
          <a:prstGeom prst="roundRect">
            <a:avLst>
              <a:gd name="adj" fmla="val 50000"/>
            </a:avLst>
          </a:prstGeom>
          <a:ln w="19050">
            <a:solidFill>
              <a:schemeClr val="bg1"/>
            </a:solidFill>
          </a:ln>
        </p:spPr>
        <p:txBody>
          <a:bodyPr vert="horz" lIns="182880" tIns="45720" rIns="91440" bIns="45720" rtlCol="0" anchor="ctr"/>
          <a:lstStyle>
            <a:lvl1pPr algn="l">
              <a:defRPr sz="1100" b="1">
                <a:solidFill>
                  <a:schemeClr val="bg1"/>
                </a:solidFill>
              </a:defRPr>
            </a:lvl1pPr>
          </a:lstStyle>
          <a:p>
            <a:r>
              <a:rPr lang="en-US"/>
              <a:t>Division/Department</a:t>
            </a:r>
          </a:p>
        </p:txBody>
      </p:sp>
    </p:spTree>
    <p:extLst>
      <p:ext uri="{BB962C8B-B14F-4D97-AF65-F5344CB8AC3E}">
        <p14:creationId xmlns:p14="http://schemas.microsoft.com/office/powerpoint/2010/main" val="279750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FB858942-9006-7DB7-7324-97FBE0354485}"/>
              </a:ext>
            </a:extLst>
          </p:cNvPr>
          <p:cNvSpPr>
            <a:spLocks noGrp="1"/>
          </p:cNvSpPr>
          <p:nvPr>
            <p:ph sz="quarter" idx="10"/>
          </p:nvPr>
        </p:nvSpPr>
        <p:spPr>
          <a:xfrm>
            <a:off x="325438" y="1554480"/>
            <a:ext cx="7446962" cy="2651760"/>
          </a:xfrm>
        </p:spPr>
        <p:txBody>
          <a:bodyPr/>
          <a:lstStyle>
            <a:lvl1pPr>
              <a:defRPr>
                <a:solidFill>
                  <a:schemeClr val="accent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18F5C714-8EA7-9E55-9977-F1AF1237AAFC}"/>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sp>
        <p:nvSpPr>
          <p:cNvPr id="4" name="Footer Placeholder 4">
            <a:extLst>
              <a:ext uri="{FF2B5EF4-FFF2-40B4-BE49-F238E27FC236}">
                <a16:creationId xmlns:a16="http://schemas.microsoft.com/office/drawing/2014/main" id="{C82DA2B3-B5AF-632C-5F39-B4DB388C1C05}"/>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Tree>
    <p:extLst>
      <p:ext uri="{BB962C8B-B14F-4D97-AF65-F5344CB8AC3E}">
        <p14:creationId xmlns:p14="http://schemas.microsoft.com/office/powerpoint/2010/main" val="5382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hit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FB858942-9006-7DB7-7324-97FBE0354485}"/>
              </a:ext>
            </a:extLst>
          </p:cNvPr>
          <p:cNvSpPr>
            <a:spLocks noGrp="1"/>
          </p:cNvSpPr>
          <p:nvPr>
            <p:ph sz="quarter" idx="10"/>
          </p:nvPr>
        </p:nvSpPr>
        <p:spPr>
          <a:xfrm>
            <a:off x="325438" y="1554480"/>
            <a:ext cx="7446962" cy="2651760"/>
          </a:xfrm>
        </p:spPr>
        <p:txBody>
          <a:bodyPr/>
          <a:lstStyle>
            <a:lvl1pPr>
              <a:defRPr>
                <a:solidFill>
                  <a:schemeClr val="accent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B0CBCABA-635A-9649-D0AC-CE05C3AACC56}"/>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sp>
        <p:nvSpPr>
          <p:cNvPr id="4" name="Footer Placeholder 4">
            <a:extLst>
              <a:ext uri="{FF2B5EF4-FFF2-40B4-BE49-F238E27FC236}">
                <a16:creationId xmlns:a16="http://schemas.microsoft.com/office/drawing/2014/main" id="{3DC5FA75-A5AC-B120-4591-521CF6D2CA24}"/>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Tree>
    <p:extLst>
      <p:ext uri="{BB962C8B-B14F-4D97-AF65-F5344CB8AC3E}">
        <p14:creationId xmlns:p14="http://schemas.microsoft.com/office/powerpoint/2010/main" val="256053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Heavy Text Whit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323850" y="1572392"/>
            <a:ext cx="3978140" cy="2647182"/>
          </a:xfrm>
        </p:spPr>
        <p:txBody>
          <a:bodyPr/>
          <a:lstStyle>
            <a:lvl1pPr>
              <a:lnSpc>
                <a:spcPct val="115000"/>
              </a:lnSpc>
              <a:defRPr sz="1100"/>
            </a:lvl1pPr>
            <a:lvl2pPr>
              <a:lnSpc>
                <a:spcPct val="112000"/>
              </a:lnSpc>
              <a:defRPr sz="105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07F52610-DBFC-9EDF-6011-28AA66529BA0}"/>
              </a:ext>
            </a:extLst>
          </p:cNvPr>
          <p:cNvSpPr>
            <a:spLocks noGrp="1"/>
          </p:cNvSpPr>
          <p:nvPr>
            <p:ph idx="13"/>
          </p:nvPr>
        </p:nvSpPr>
        <p:spPr>
          <a:xfrm>
            <a:off x="4899160" y="1572392"/>
            <a:ext cx="3978140" cy="2647182"/>
          </a:xfrm>
        </p:spPr>
        <p:txBody>
          <a:bodyPr/>
          <a:lstStyle>
            <a:lvl1pPr>
              <a:lnSpc>
                <a:spcPct val="115000"/>
              </a:lnSpc>
              <a:defRPr sz="1100"/>
            </a:lvl1pPr>
            <a:lvl2pPr>
              <a:lnSpc>
                <a:spcPct val="112000"/>
              </a:lnSpc>
              <a:defRPr sz="105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3FC6688-E25F-29B9-8DD2-7C7C3C4414E4}"/>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sp>
        <p:nvSpPr>
          <p:cNvPr id="6" name="Footer Placeholder 4">
            <a:extLst>
              <a:ext uri="{FF2B5EF4-FFF2-40B4-BE49-F238E27FC236}">
                <a16:creationId xmlns:a16="http://schemas.microsoft.com/office/drawing/2014/main" id="{13B839AD-D623-2C76-E6EB-BAA43204B0E1}"/>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Tree>
    <p:extLst>
      <p:ext uri="{BB962C8B-B14F-4D97-AF65-F5344CB8AC3E}">
        <p14:creationId xmlns:p14="http://schemas.microsoft.com/office/powerpoint/2010/main" val="456802864"/>
      </p:ext>
    </p:extLst>
  </p:cSld>
  <p:clrMapOvr>
    <a:masterClrMapping/>
  </p:clrMapOvr>
  <p:extLst>
    <p:ext uri="{DCECCB84-F9BA-43D5-87BE-67443E8EF086}">
      <p15:sldGuideLst xmlns:p15="http://schemas.microsoft.com/office/powerpoint/2012/main">
        <p15:guide id="1" pos="5592" userDrawn="1">
          <p15:clr>
            <a:srgbClr val="FBAE40"/>
          </p15:clr>
        </p15:guide>
        <p15:guide id="2" pos="2712" userDrawn="1">
          <p15:clr>
            <a:srgbClr val="FBAE40"/>
          </p15:clr>
        </p15:guide>
        <p15:guide id="3" pos="308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323850" y="1572392"/>
            <a:ext cx="3978140" cy="2647182"/>
          </a:xfrm>
        </p:spPr>
        <p:txBody>
          <a:bodyPr/>
          <a:lstStyle>
            <a:lvl1pPr>
              <a:lnSpc>
                <a:spcPct val="115000"/>
              </a:lnSpc>
              <a:defRPr sz="1100">
                <a:solidFill>
                  <a:schemeClr val="accent1"/>
                </a:solidFill>
              </a:defRPr>
            </a:lvl1pPr>
            <a:lvl2pPr>
              <a:lnSpc>
                <a:spcPct val="112000"/>
              </a:lnSpc>
              <a:defRPr sz="105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B576F7DD-4DB1-0669-5356-62659CD9B9F3}"/>
              </a:ext>
            </a:extLst>
          </p:cNvPr>
          <p:cNvSpPr>
            <a:spLocks noGrp="1"/>
          </p:cNvSpPr>
          <p:nvPr>
            <p:ph idx="13"/>
          </p:nvPr>
        </p:nvSpPr>
        <p:spPr>
          <a:xfrm>
            <a:off x="4899024" y="1542656"/>
            <a:ext cx="3978275" cy="2676918"/>
          </a:xfrm>
        </p:spPr>
        <p:txBody>
          <a:bodyPr/>
          <a:lstStyle>
            <a:lvl1pPr>
              <a:lnSpc>
                <a:spcPct val="82000"/>
              </a:lnSpc>
              <a:defRPr sz="3800">
                <a:solidFill>
                  <a:schemeClr val="accent1"/>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Edit Master text styles</a:t>
            </a:r>
          </a:p>
        </p:txBody>
      </p:sp>
      <p:sp>
        <p:nvSpPr>
          <p:cNvPr id="4" name="Slide Number Placeholder 5">
            <a:extLst>
              <a:ext uri="{FF2B5EF4-FFF2-40B4-BE49-F238E27FC236}">
                <a16:creationId xmlns:a16="http://schemas.microsoft.com/office/drawing/2014/main" id="{BE45C75C-DC9C-1D59-2DE3-017E4E9C0BDE}"/>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sp>
        <p:nvSpPr>
          <p:cNvPr id="6" name="Footer Placeholder 4">
            <a:extLst>
              <a:ext uri="{FF2B5EF4-FFF2-40B4-BE49-F238E27FC236}">
                <a16:creationId xmlns:a16="http://schemas.microsoft.com/office/drawing/2014/main" id="{F6EB0748-3735-1860-0B4C-FF2030008374}"/>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Tree>
    <p:extLst>
      <p:ext uri="{BB962C8B-B14F-4D97-AF65-F5344CB8AC3E}">
        <p14:creationId xmlns:p14="http://schemas.microsoft.com/office/powerpoint/2010/main" val="590424832"/>
      </p:ext>
    </p:extLst>
  </p:cSld>
  <p:clrMapOvr>
    <a:masterClrMapping/>
  </p:clrMapOvr>
  <p:extLst>
    <p:ext uri="{DCECCB84-F9BA-43D5-87BE-67443E8EF086}">
      <p15:sldGuideLst xmlns:p15="http://schemas.microsoft.com/office/powerpoint/2012/main">
        <p15:guide id="1" pos="5592" userDrawn="1">
          <p15:clr>
            <a:srgbClr val="FBAE40"/>
          </p15:clr>
        </p15:guide>
        <p15:guide id="2" pos="2712" userDrawn="1">
          <p15:clr>
            <a:srgbClr val="FBAE40"/>
          </p15:clr>
        </p15:guide>
        <p15:guide id="3" pos="308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901184" y="64294"/>
            <a:ext cx="4242816" cy="5079205"/>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326230" y="339586"/>
            <a:ext cx="4122825" cy="677108"/>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323849" y="1572392"/>
            <a:ext cx="3977640" cy="2647182"/>
          </a:xfrm>
        </p:spPr>
        <p:txBody>
          <a:bodyPr/>
          <a:lstStyle>
            <a:lvl1pPr>
              <a:lnSpc>
                <a:spcPct val="115000"/>
              </a:lnSpc>
              <a:defRPr sz="1100">
                <a:solidFill>
                  <a:schemeClr val="accent1"/>
                </a:solidFill>
              </a:defRPr>
            </a:lvl1pPr>
            <a:lvl2pPr>
              <a:lnSpc>
                <a:spcPct val="112000"/>
              </a:lnSpc>
              <a:defRPr sz="105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bg1"/>
                </a:solidFill>
              </a:defRPr>
            </a:lvl1pPr>
          </a:lstStyle>
          <a:p>
            <a:fld id="{2441C0E6-2A71-4EB3-9E92-A3D15D26B6CA}" type="slidenum">
              <a:rPr lang="en-US" smtClean="0"/>
              <a:pPr/>
              <a:t>‹#›</a:t>
            </a:fld>
            <a:endParaRPr lang="en-US"/>
          </a:p>
        </p:txBody>
      </p:sp>
      <p:sp>
        <p:nvSpPr>
          <p:cNvPr id="5" name="Footer Placeholder 4">
            <a:extLst>
              <a:ext uri="{FF2B5EF4-FFF2-40B4-BE49-F238E27FC236}">
                <a16:creationId xmlns:a16="http://schemas.microsoft.com/office/drawing/2014/main" id="{EF58ED2F-69A3-D0D3-F802-8E1908A7B30E}"/>
              </a:ext>
            </a:extLst>
          </p:cNvPr>
          <p:cNvSpPr>
            <a:spLocks noGrp="1"/>
          </p:cNvSpPr>
          <p:nvPr>
            <p:ph type="ftr" sz="quarter" idx="3"/>
          </p:nvPr>
        </p:nvSpPr>
        <p:spPr>
          <a:xfrm>
            <a:off x="7562088" y="4665770"/>
            <a:ext cx="822960" cy="95050"/>
          </a:xfrm>
          <a:prstGeom prst="roundRect">
            <a:avLst>
              <a:gd name="adj" fmla="val 50000"/>
            </a:avLst>
          </a:prstGeom>
          <a:ln>
            <a:solidFill>
              <a:schemeClr val="bg1"/>
            </a:solidFill>
          </a:ln>
        </p:spPr>
        <p:txBody>
          <a:bodyPr vert="horz" lIns="45720" tIns="45720" rIns="91440" bIns="45720" rtlCol="0" anchor="ctr"/>
          <a:lstStyle>
            <a:lvl1pPr algn="r">
              <a:defRPr sz="500" b="1">
                <a:solidFill>
                  <a:schemeClr val="bg1"/>
                </a:solidFill>
              </a:defRPr>
            </a:lvl1pPr>
          </a:lstStyle>
          <a:p>
            <a:r>
              <a:rPr lang="en-US"/>
              <a:t>Division/Department</a:t>
            </a:r>
          </a:p>
        </p:txBody>
      </p:sp>
      <p:sp>
        <p:nvSpPr>
          <p:cNvPr id="4" name="Rectangle 3">
            <a:extLst>
              <a:ext uri="{FF2B5EF4-FFF2-40B4-BE49-F238E27FC236}">
                <a16:creationId xmlns:a16="http://schemas.microsoft.com/office/drawing/2014/main" id="{3229C6FE-DCDC-57FA-7D2E-0B94B52D1438}"/>
              </a:ext>
            </a:extLst>
          </p:cNvPr>
          <p:cNvSpPr/>
          <p:nvPr userDrawn="1"/>
        </p:nvSpPr>
        <p:spPr>
          <a:xfrm>
            <a:off x="-2" y="0"/>
            <a:ext cx="9143999" cy="6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460971"/>
      </p:ext>
    </p:extLst>
  </p:cSld>
  <p:clrMapOvr>
    <a:masterClrMapping/>
  </p:clrMapOvr>
  <p:extLst>
    <p:ext uri="{DCECCB84-F9BA-43D5-87BE-67443E8EF086}">
      <p15:sldGuideLst xmlns:p15="http://schemas.microsoft.com/office/powerpoint/2012/main">
        <p15:guide id="1" pos="2712" userDrawn="1">
          <p15:clr>
            <a:srgbClr val="FBAE40"/>
          </p15:clr>
        </p15:guide>
        <p15:guide id="2" pos="308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nd Image Wid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1" y="3771900"/>
            <a:ext cx="9144000" cy="1371600"/>
          </a:xfrm>
          <a:solidFill>
            <a:schemeClr val="bg1">
              <a:lumMod val="85000"/>
            </a:schemeClr>
          </a:solidFill>
        </p:spPr>
        <p:txBody>
          <a:bodyPr tIns="18288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bg1"/>
                </a:solidFill>
              </a:defRPr>
            </a:lvl1pPr>
          </a:lstStyle>
          <a:p>
            <a:fld id="{2441C0E6-2A71-4EB3-9E92-A3D15D26B6CA}" type="slidenum">
              <a:rPr lang="en-US" smtClean="0"/>
              <a:pPr/>
              <a:t>‹#›</a:t>
            </a:fld>
            <a:endParaRPr lang="en-US"/>
          </a:p>
        </p:txBody>
      </p:sp>
      <p:sp>
        <p:nvSpPr>
          <p:cNvPr id="5" name="Footer Placeholder 4">
            <a:extLst>
              <a:ext uri="{FF2B5EF4-FFF2-40B4-BE49-F238E27FC236}">
                <a16:creationId xmlns:a16="http://schemas.microsoft.com/office/drawing/2014/main" id="{EF58ED2F-69A3-D0D3-F802-8E1908A7B30E}"/>
              </a:ext>
            </a:extLst>
          </p:cNvPr>
          <p:cNvSpPr>
            <a:spLocks noGrp="1"/>
          </p:cNvSpPr>
          <p:nvPr>
            <p:ph type="ftr" sz="quarter" idx="3"/>
          </p:nvPr>
        </p:nvSpPr>
        <p:spPr>
          <a:xfrm>
            <a:off x="7562088" y="4665770"/>
            <a:ext cx="822960" cy="95050"/>
          </a:xfrm>
          <a:prstGeom prst="roundRect">
            <a:avLst>
              <a:gd name="adj" fmla="val 50000"/>
            </a:avLst>
          </a:prstGeom>
          <a:ln>
            <a:solidFill>
              <a:schemeClr val="bg1"/>
            </a:solidFill>
          </a:ln>
        </p:spPr>
        <p:txBody>
          <a:bodyPr vert="horz" lIns="45720" tIns="45720" rIns="91440" bIns="45720" rtlCol="0" anchor="ctr"/>
          <a:lstStyle>
            <a:lvl1pPr algn="r">
              <a:defRPr sz="500" b="1">
                <a:solidFill>
                  <a:schemeClr val="bg1"/>
                </a:solidFill>
              </a:defRPr>
            </a:lvl1pPr>
          </a:lstStyle>
          <a:p>
            <a:r>
              <a:rPr lang="en-US"/>
              <a:t>Division/Department</a:t>
            </a:r>
          </a:p>
        </p:txBody>
      </p:sp>
      <p:sp>
        <p:nvSpPr>
          <p:cNvPr id="4" name="Content Placeholder 6">
            <a:extLst>
              <a:ext uri="{FF2B5EF4-FFF2-40B4-BE49-F238E27FC236}">
                <a16:creationId xmlns:a16="http://schemas.microsoft.com/office/drawing/2014/main" id="{16DF9D62-DA62-3653-DD38-9C9FB11C7698}"/>
              </a:ext>
            </a:extLst>
          </p:cNvPr>
          <p:cNvSpPr>
            <a:spLocks noGrp="1"/>
          </p:cNvSpPr>
          <p:nvPr>
            <p:ph sz="quarter" idx="11"/>
          </p:nvPr>
        </p:nvSpPr>
        <p:spPr>
          <a:xfrm>
            <a:off x="325438" y="1554481"/>
            <a:ext cx="7446962" cy="2057778"/>
          </a:xfrm>
        </p:spPr>
        <p:txBody>
          <a:bodyPr/>
          <a:lstStyle>
            <a:lvl1pPr>
              <a:defRPr>
                <a:solidFill>
                  <a:schemeClr val="accent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F611A463-0BD7-3ECD-268F-EE754B7914F1}"/>
              </a:ext>
            </a:extLst>
          </p:cNvPr>
          <p:cNvSpPr>
            <a:spLocks noGrp="1"/>
          </p:cNvSpPr>
          <p:nvPr>
            <p:ph type="body" sz="quarter" idx="14" hasCustomPrompt="1"/>
          </p:nvPr>
        </p:nvSpPr>
        <p:spPr>
          <a:xfrm>
            <a:off x="266700" y="4546600"/>
            <a:ext cx="838200" cy="352425"/>
          </a:xfrm>
          <a:blipFill>
            <a:blip r:embed="rId2">
              <a:extLst>
                <a:ext uri="{96DAC541-7B7A-43D3-8B79-37D633B846F1}">
                  <asvg:svgBlip xmlns:asvg="http://schemas.microsoft.com/office/drawing/2016/SVG/main" xmlns="" r:embed="rId3"/>
                </a:ext>
              </a:extLst>
            </a:blip>
            <a:stretch>
              <a:fillRect/>
            </a:stretch>
          </a:blipFill>
        </p:spPr>
        <p:txBody>
          <a:bodyPr/>
          <a:lstStyle/>
          <a:p>
            <a:pPr lvl="0"/>
            <a:r>
              <a:rPr lang="en-US"/>
              <a:t> </a:t>
            </a:r>
          </a:p>
        </p:txBody>
      </p:sp>
      <p:sp>
        <p:nvSpPr>
          <p:cNvPr id="6" name="Rectangle 5">
            <a:extLst>
              <a:ext uri="{FF2B5EF4-FFF2-40B4-BE49-F238E27FC236}">
                <a16:creationId xmlns:a16="http://schemas.microsoft.com/office/drawing/2014/main" id="{7D778616-5A96-737B-AFCB-A5B3589D5FDE}"/>
              </a:ext>
            </a:extLst>
          </p:cNvPr>
          <p:cNvSpPr/>
          <p:nvPr userDrawn="1"/>
        </p:nvSpPr>
        <p:spPr>
          <a:xfrm>
            <a:off x="-2" y="0"/>
            <a:ext cx="9143999" cy="6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93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326231" y="339586"/>
            <a:ext cx="2409990" cy="677108"/>
          </a:xfrm>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323849" y="1572392"/>
            <a:ext cx="2412371" cy="2647182"/>
          </a:xfrm>
        </p:spPr>
        <p:txBody>
          <a:bodyPr/>
          <a:lstStyle>
            <a:lvl1pPr>
              <a:lnSpc>
                <a:spcPct val="115000"/>
              </a:lnSpc>
              <a:defRPr sz="1100">
                <a:solidFill>
                  <a:schemeClr val="accent1"/>
                </a:solidFill>
              </a:defRPr>
            </a:lvl1pPr>
            <a:lvl2pPr>
              <a:lnSpc>
                <a:spcPct val="112000"/>
              </a:lnSpc>
              <a:defRPr sz="1050"/>
            </a:lvl2pPr>
            <a:lvl3pPr>
              <a:lnSpc>
                <a:spcPct val="112000"/>
              </a:lnSpc>
              <a:defRPr sz="1050"/>
            </a:lvl3pPr>
            <a:lvl4pPr>
              <a:lnSpc>
                <a:spcPct val="112000"/>
              </a:lnSpc>
              <a:defRPr sz="900"/>
            </a:lvl4pPr>
            <a:lvl5pPr>
              <a:lnSpc>
                <a:spcPct val="112000"/>
              </a:lnSpc>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3036367" y="64295"/>
            <a:ext cx="6107634" cy="5079206"/>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3" name="Slide Number Placeholder 5">
            <a:extLst>
              <a:ext uri="{FF2B5EF4-FFF2-40B4-BE49-F238E27FC236}">
                <a16:creationId xmlns:a16="http://schemas.microsoft.com/office/drawing/2014/main" id="{7ED6687E-E66B-5294-8095-3A1F08C6B870}"/>
              </a:ext>
            </a:extLst>
          </p:cNvPr>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bg1"/>
                </a:solidFill>
              </a:defRPr>
            </a:lvl1pPr>
          </a:lstStyle>
          <a:p>
            <a:fld id="{2441C0E6-2A71-4EB3-9E92-A3D15D26B6CA}" type="slidenum">
              <a:rPr lang="en-US" smtClean="0"/>
              <a:pPr/>
              <a:t>‹#›</a:t>
            </a:fld>
            <a:endParaRPr lang="en-US"/>
          </a:p>
        </p:txBody>
      </p:sp>
      <p:sp>
        <p:nvSpPr>
          <p:cNvPr id="4" name="Footer Placeholder 4">
            <a:extLst>
              <a:ext uri="{FF2B5EF4-FFF2-40B4-BE49-F238E27FC236}">
                <a16:creationId xmlns:a16="http://schemas.microsoft.com/office/drawing/2014/main" id="{97098B60-0C51-9EF5-A554-07CB38828B35}"/>
              </a:ext>
            </a:extLst>
          </p:cNvPr>
          <p:cNvSpPr>
            <a:spLocks noGrp="1"/>
          </p:cNvSpPr>
          <p:nvPr>
            <p:ph type="ftr" sz="quarter" idx="3"/>
          </p:nvPr>
        </p:nvSpPr>
        <p:spPr>
          <a:xfrm>
            <a:off x="7562088" y="4665770"/>
            <a:ext cx="822960" cy="95050"/>
          </a:xfrm>
          <a:prstGeom prst="roundRect">
            <a:avLst>
              <a:gd name="adj" fmla="val 50000"/>
            </a:avLst>
          </a:prstGeom>
          <a:ln>
            <a:solidFill>
              <a:schemeClr val="bg1"/>
            </a:solidFill>
          </a:ln>
        </p:spPr>
        <p:txBody>
          <a:bodyPr vert="horz" lIns="45720" tIns="45720" rIns="91440" bIns="45720" rtlCol="0" anchor="ctr"/>
          <a:lstStyle>
            <a:lvl1pPr algn="r">
              <a:defRPr sz="500" b="1">
                <a:solidFill>
                  <a:schemeClr val="bg1"/>
                </a:solidFill>
              </a:defRPr>
            </a:lvl1pPr>
          </a:lstStyle>
          <a:p>
            <a:r>
              <a:rPr lang="en-US"/>
              <a:t>Division/Department</a:t>
            </a:r>
          </a:p>
        </p:txBody>
      </p:sp>
      <p:sp>
        <p:nvSpPr>
          <p:cNvPr id="5" name="Rectangle 4">
            <a:extLst>
              <a:ext uri="{FF2B5EF4-FFF2-40B4-BE49-F238E27FC236}">
                <a16:creationId xmlns:a16="http://schemas.microsoft.com/office/drawing/2014/main" id="{8D7FD527-39E0-DB05-0D52-7C45E053CD77}"/>
              </a:ext>
            </a:extLst>
          </p:cNvPr>
          <p:cNvSpPr/>
          <p:nvPr userDrawn="1"/>
        </p:nvSpPr>
        <p:spPr>
          <a:xfrm>
            <a:off x="-2" y="0"/>
            <a:ext cx="9143999" cy="6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13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230" y="339586"/>
            <a:ext cx="7443103" cy="677108"/>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326231" y="1553204"/>
            <a:ext cx="7443102" cy="264718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18862" y="4642652"/>
            <a:ext cx="286597" cy="138499"/>
          </a:xfrm>
          <a:prstGeom prst="rect">
            <a:avLst/>
          </a:prstGeom>
        </p:spPr>
        <p:txBody>
          <a:bodyPr vert="horz" lIns="0" tIns="0" rIns="0" bIns="0" rtlCol="0" anchor="ctr">
            <a:noAutofit/>
          </a:bodyPr>
          <a:lstStyle>
            <a:lvl1pPr algn="r">
              <a:defRPr sz="1200">
                <a:solidFill>
                  <a:schemeClr val="tx2"/>
                </a:solidFill>
              </a:defRPr>
            </a:lvl1pPr>
          </a:lstStyle>
          <a:p>
            <a:fld id="{2441C0E6-2A71-4EB3-9E92-A3D15D26B6CA}" type="slidenum">
              <a:rPr lang="en-US" smtClean="0"/>
              <a:pPr/>
              <a:t>‹#›</a:t>
            </a:fld>
            <a:endParaRPr lang="en-US"/>
          </a:p>
        </p:txBody>
      </p:sp>
      <p:grpSp>
        <p:nvGrpSpPr>
          <p:cNvPr id="16" name="Group 15">
            <a:extLst>
              <a:ext uri="{FF2B5EF4-FFF2-40B4-BE49-F238E27FC236}">
                <a16:creationId xmlns:a16="http://schemas.microsoft.com/office/drawing/2014/main" id="{8B40E320-9252-35DD-A461-1244805E5666}"/>
              </a:ext>
            </a:extLst>
          </p:cNvPr>
          <p:cNvGrpSpPr>
            <a:grpSpLocks noChangeAspect="1"/>
          </p:cNvGrpSpPr>
          <p:nvPr userDrawn="1"/>
        </p:nvGrpSpPr>
        <p:grpSpPr>
          <a:xfrm>
            <a:off x="274396" y="4552949"/>
            <a:ext cx="823087" cy="357189"/>
            <a:chOff x="2138363" y="5326063"/>
            <a:chExt cx="1935162" cy="839788"/>
          </a:xfrm>
          <a:solidFill>
            <a:schemeClr val="tx2"/>
          </a:solidFill>
        </p:grpSpPr>
        <p:sp>
          <p:nvSpPr>
            <p:cNvPr id="13" name="Freeform 5">
              <a:extLst>
                <a:ext uri="{FF2B5EF4-FFF2-40B4-BE49-F238E27FC236}">
                  <a16:creationId xmlns:a16="http://schemas.microsoft.com/office/drawing/2014/main" id="{16A38F64-4CFF-1EA9-997B-4B019AD6F192}"/>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4F74CC9-405A-ABF5-330C-68277AB71636}"/>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C75903D-D1AD-9900-DAE0-61E7FC246A49}"/>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ooter Placeholder 4">
            <a:extLst>
              <a:ext uri="{FF2B5EF4-FFF2-40B4-BE49-F238E27FC236}">
                <a16:creationId xmlns:a16="http://schemas.microsoft.com/office/drawing/2014/main" id="{CEFCF305-E504-C584-60ED-B2792D61D0AB}"/>
              </a:ext>
            </a:extLst>
          </p:cNvPr>
          <p:cNvSpPr>
            <a:spLocks noGrp="1"/>
          </p:cNvSpPr>
          <p:nvPr>
            <p:ph type="ftr" sz="quarter" idx="3"/>
          </p:nvPr>
        </p:nvSpPr>
        <p:spPr>
          <a:xfrm>
            <a:off x="7562088" y="4665770"/>
            <a:ext cx="822960" cy="95050"/>
          </a:xfrm>
          <a:prstGeom prst="roundRect">
            <a:avLst>
              <a:gd name="adj" fmla="val 50000"/>
            </a:avLst>
          </a:prstGeom>
          <a:ln>
            <a:solidFill>
              <a:schemeClr val="tx2"/>
            </a:solidFill>
          </a:ln>
        </p:spPr>
        <p:txBody>
          <a:bodyPr vert="horz" lIns="45720" tIns="45720" rIns="91440" bIns="45720" rtlCol="0" anchor="ctr"/>
          <a:lstStyle>
            <a:lvl1pPr algn="r">
              <a:defRPr sz="500" b="1">
                <a:solidFill>
                  <a:schemeClr val="tx2"/>
                </a:solidFill>
              </a:defRPr>
            </a:lvl1pPr>
          </a:lstStyle>
          <a:p>
            <a:r>
              <a:rPr lang="en-US"/>
              <a:t>Division/Department</a:t>
            </a:r>
          </a:p>
        </p:txBody>
      </p:sp>
      <p:sp>
        <p:nvSpPr>
          <p:cNvPr id="17" name="Rectangle 16">
            <a:extLst>
              <a:ext uri="{FF2B5EF4-FFF2-40B4-BE49-F238E27FC236}">
                <a16:creationId xmlns:a16="http://schemas.microsoft.com/office/drawing/2014/main" id="{DA8757B1-699B-2F08-9B40-080BC32C47F1}"/>
              </a:ext>
            </a:extLst>
          </p:cNvPr>
          <p:cNvSpPr/>
          <p:nvPr userDrawn="1"/>
        </p:nvSpPr>
        <p:spPr>
          <a:xfrm>
            <a:off x="-2" y="0"/>
            <a:ext cx="9143999" cy="6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805410"/>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2" r:id="rId3"/>
    <p:sldLayoutId id="2147483679" r:id="rId4"/>
    <p:sldLayoutId id="2147483681" r:id="rId5"/>
    <p:sldLayoutId id="2147483670" r:id="rId6"/>
    <p:sldLayoutId id="2147483671" r:id="rId7"/>
    <p:sldLayoutId id="2147483684" r:id="rId8"/>
    <p:sldLayoutId id="2147483672" r:id="rId9"/>
    <p:sldLayoutId id="2147483673" r:id="rId10"/>
    <p:sldLayoutId id="2147483674" r:id="rId11"/>
    <p:sldLayoutId id="2147483685" r:id="rId12"/>
    <p:sldLayoutId id="2147483675" r:id="rId13"/>
    <p:sldLayoutId id="2147483663" r:id="rId14"/>
    <p:sldLayoutId id="2147483668" r:id="rId15"/>
    <p:sldLayoutId id="2147483676" r:id="rId16"/>
    <p:sldLayoutId id="2147483666" r:id="rId17"/>
    <p:sldLayoutId id="2147483680" r:id="rId18"/>
    <p:sldLayoutId id="2147483667" r:id="rId19"/>
    <p:sldLayoutId id="2147483678" r:id="rId20"/>
  </p:sldLayoutIdLst>
  <p:hf hdr="0" dt="0"/>
  <p:txStyles>
    <p:title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0" indent="0" algn="l" defTabSz="685800" rtl="0" eaLnBrk="1" latinLnBrk="0" hangingPunct="1">
        <a:lnSpc>
          <a:spcPct val="117000"/>
        </a:lnSpc>
        <a:spcBef>
          <a:spcPts val="0"/>
        </a:spcBef>
        <a:buFont typeface="Arial" panose="020B0604020202020204" pitchFamily="34" charset="0"/>
        <a:buNone/>
        <a:defRPr sz="1500" b="1" kern="1200">
          <a:solidFill>
            <a:schemeClr val="accent1"/>
          </a:solidFill>
          <a:latin typeface="+mn-lt"/>
          <a:ea typeface="+mn-ea"/>
          <a:cs typeface="+mn-cs"/>
        </a:defRPr>
      </a:lvl1pPr>
      <a:lvl2pPr marL="0" indent="0" algn="l" defTabSz="685800" rtl="0" eaLnBrk="1" latinLnBrk="0" hangingPunct="1">
        <a:lnSpc>
          <a:spcPct val="117000"/>
        </a:lnSpc>
        <a:spcBef>
          <a:spcPts val="0"/>
        </a:spcBef>
        <a:buFont typeface="Arial" panose="020B0604020202020204" pitchFamily="34" charset="0"/>
        <a:buNone/>
        <a:defRPr sz="1500" kern="1200">
          <a:solidFill>
            <a:schemeClr val="tx1"/>
          </a:solidFill>
          <a:latin typeface="+mn-lt"/>
          <a:ea typeface="+mn-ea"/>
          <a:cs typeface="+mn-cs"/>
        </a:defRPr>
      </a:lvl2pPr>
      <a:lvl3pPr marL="227013" indent="-227013" algn="l" defTabSz="685800" rtl="0" eaLnBrk="1" latinLnBrk="0" hangingPunct="1">
        <a:lnSpc>
          <a:spcPct val="117000"/>
        </a:lnSpc>
        <a:spcBef>
          <a:spcPts val="0"/>
        </a:spcBef>
        <a:buFont typeface="Arial" panose="020B0604020202020204" pitchFamily="34" charset="0"/>
        <a:buChar char="•"/>
        <a:defRPr sz="1500" kern="1200">
          <a:solidFill>
            <a:schemeClr val="tx1"/>
          </a:solidFill>
          <a:latin typeface="+mn-lt"/>
          <a:ea typeface="+mn-ea"/>
          <a:cs typeface="+mn-cs"/>
        </a:defRPr>
      </a:lvl3pPr>
      <a:lvl4pPr marL="460375" indent="-233363" algn="l" defTabSz="685800" rtl="0" eaLnBrk="1" latinLnBrk="0" hangingPunct="1">
        <a:lnSpc>
          <a:spcPct val="117000"/>
        </a:lnSpc>
        <a:spcBef>
          <a:spcPts val="0"/>
        </a:spcBef>
        <a:buFont typeface="Arial" panose="020B0604020202020204" pitchFamily="34" charset="0"/>
        <a:buChar char="–"/>
        <a:defRPr sz="1300" kern="1200">
          <a:solidFill>
            <a:schemeClr val="tx1"/>
          </a:solidFill>
          <a:latin typeface="+mn-lt"/>
          <a:ea typeface="+mn-ea"/>
          <a:cs typeface="+mn-cs"/>
        </a:defRPr>
      </a:lvl4pPr>
      <a:lvl5pPr marL="625475" indent="-165100" algn="l" defTabSz="685800" rtl="0" eaLnBrk="1" latinLnBrk="0" hangingPunct="1">
        <a:lnSpc>
          <a:spcPct val="117000"/>
        </a:lnSpc>
        <a:spcBef>
          <a:spcPts val="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52" userDrawn="1">
          <p15:clr>
            <a:srgbClr val="F26B43"/>
          </p15:clr>
        </p15:guide>
        <p15:guide id="2" pos="2880" userDrawn="1">
          <p15:clr>
            <a:srgbClr val="F26B43"/>
          </p15:clr>
        </p15:guide>
        <p15:guide id="3" orient="horz" pos="213" userDrawn="1">
          <p15:clr>
            <a:srgbClr val="F26B43"/>
          </p15:clr>
        </p15:guide>
        <p15:guide id="4" orient="horz" pos="641" userDrawn="1">
          <p15:clr>
            <a:srgbClr val="F26B43"/>
          </p15:clr>
        </p15:guide>
        <p15:guide id="5" pos="219" userDrawn="1">
          <p15:clr>
            <a:srgbClr val="F26B43"/>
          </p15:clr>
        </p15:guide>
        <p15:guide id="6" pos="204" userDrawn="1">
          <p15:clr>
            <a:srgbClr val="F26B43"/>
          </p15:clr>
        </p15:guide>
        <p15:guide id="7" pos="4896" userDrawn="1">
          <p15:clr>
            <a:srgbClr val="F26B43"/>
          </p15:clr>
        </p15:guide>
        <p15:guide id="8" orient="horz" pos="386" userDrawn="1">
          <p15:clr>
            <a:srgbClr val="F26B43"/>
          </p15:clr>
        </p15:guide>
        <p15:guide id="9" orient="horz" pos="97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microsoft.com/office/2018/10/relationships/comments" Target="../comments/modernComment_13F_F99B4AAE.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microsoft.com/office/2018/10/relationships/comments" Target="../comments/modernComment_142_44D2D46C.xml"/><Relationship Id="rId5" Type="http://schemas.openxmlformats.org/officeDocument/2006/relationships/image" Target="../media/image11.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microsoft.com/office/2018/10/relationships/comments" Target="../comments/modernComment_145_674AAF1F.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microsoft.com/office/2018/10/relationships/comments" Target="../comments/modernComment_147_E6AF2D5C.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18/10/relationships/comments" Target="../comments/modernComment_148_A8FE1BDA.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18/10/relationships/comments" Target="../comments/modernComment_131_3F437D5E.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18/10/relationships/comments" Target="../comments/modernComment_14C_8F21247C.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18/10/relationships/comments" Target="../comments/modernComment_132_8174331D.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18/10/relationships/comments" Target="../comments/modernComment_133_F6335B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510574" y="1281205"/>
            <a:ext cx="2857397" cy="285739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D6D6"/>
            </a:solidFill>
          </p:spPr>
          <p:txBody>
            <a:bodyPr/>
            <a:lstStyle/>
            <a:p>
              <a:endParaRPr lang="en-US" sz="900"/>
            </a:p>
          </p:txBody>
        </p:sp>
        <p:sp>
          <p:nvSpPr>
            <p:cNvPr id="5" name="TextBox 5"/>
            <p:cNvSpPr txBox="1"/>
            <p:nvPr/>
          </p:nvSpPr>
          <p:spPr>
            <a:xfrm>
              <a:off x="76200" y="66675"/>
              <a:ext cx="660400" cy="669925"/>
            </a:xfrm>
            <a:prstGeom prst="rect">
              <a:avLst/>
            </a:prstGeom>
          </p:spPr>
          <p:txBody>
            <a:bodyPr lIns="4624" tIns="4624" rIns="4624" bIns="4624" rtlCol="0" anchor="ctr"/>
            <a:lstStyle/>
            <a:p>
              <a:pPr algn="ctr">
                <a:lnSpc>
                  <a:spcPts val="115"/>
                </a:lnSpc>
              </a:pPr>
              <a:endParaRPr sz="900"/>
            </a:p>
          </p:txBody>
        </p:sp>
      </p:grpSp>
      <p:sp>
        <p:nvSpPr>
          <p:cNvPr id="9" name="Freeform 9"/>
          <p:cNvSpPr/>
          <p:nvPr/>
        </p:nvSpPr>
        <p:spPr>
          <a:xfrm flipH="1">
            <a:off x="5880308" y="1975938"/>
            <a:ext cx="1038929" cy="1938838"/>
          </a:xfrm>
          <a:custGeom>
            <a:avLst/>
            <a:gdLst/>
            <a:ahLst/>
            <a:cxnLst/>
            <a:rect l="l" t="t" r="r" b="b"/>
            <a:pathLst>
              <a:path w="2077857" h="3877675">
                <a:moveTo>
                  <a:pt x="2077857" y="0"/>
                </a:moveTo>
                <a:lnTo>
                  <a:pt x="0" y="0"/>
                </a:lnTo>
                <a:lnTo>
                  <a:pt x="0" y="3877675"/>
                </a:lnTo>
                <a:lnTo>
                  <a:pt x="2077857" y="3877675"/>
                </a:lnTo>
                <a:lnTo>
                  <a:pt x="2077857" y="0"/>
                </a:lnTo>
                <a:close/>
              </a:path>
            </a:pathLst>
          </a:custGeom>
          <a:blipFill>
            <a:blip r:embed="rId3">
              <a:alphaModFix amt="14000"/>
            </a:blip>
            <a:stretch>
              <a:fillRect/>
            </a:stretch>
          </a:blipFill>
        </p:spPr>
        <p:txBody>
          <a:bodyPr/>
          <a:lstStyle/>
          <a:p>
            <a:endParaRPr lang="en-US" sz="900"/>
          </a:p>
        </p:txBody>
      </p:sp>
      <p:sp>
        <p:nvSpPr>
          <p:cNvPr id="10" name="Freeform 10"/>
          <p:cNvSpPr/>
          <p:nvPr/>
        </p:nvSpPr>
        <p:spPr>
          <a:xfrm>
            <a:off x="6701148" y="1390259"/>
            <a:ext cx="1368331" cy="2553564"/>
          </a:xfrm>
          <a:custGeom>
            <a:avLst/>
            <a:gdLst/>
            <a:ahLst/>
            <a:cxnLst/>
            <a:rect l="l" t="t" r="r" b="b"/>
            <a:pathLst>
              <a:path w="2736661" h="5107128">
                <a:moveTo>
                  <a:pt x="0" y="0"/>
                </a:moveTo>
                <a:lnTo>
                  <a:pt x="2736661" y="0"/>
                </a:lnTo>
                <a:lnTo>
                  <a:pt x="2736661" y="5107129"/>
                </a:lnTo>
                <a:lnTo>
                  <a:pt x="0" y="5107129"/>
                </a:lnTo>
                <a:lnTo>
                  <a:pt x="0" y="0"/>
                </a:lnTo>
                <a:close/>
              </a:path>
            </a:pathLst>
          </a:custGeom>
          <a:blipFill>
            <a:blip r:embed="rId3">
              <a:alphaModFix amt="14000"/>
            </a:blip>
            <a:stretch>
              <a:fillRect/>
            </a:stretch>
          </a:blipFill>
        </p:spPr>
        <p:txBody>
          <a:bodyPr/>
          <a:lstStyle/>
          <a:p>
            <a:endParaRPr lang="en-US" sz="900"/>
          </a:p>
        </p:txBody>
      </p:sp>
      <p:sp>
        <p:nvSpPr>
          <p:cNvPr id="11" name="Freeform 11"/>
          <p:cNvSpPr/>
          <p:nvPr/>
        </p:nvSpPr>
        <p:spPr>
          <a:xfrm>
            <a:off x="6542647" y="1905000"/>
            <a:ext cx="823802" cy="669027"/>
          </a:xfrm>
          <a:custGeom>
            <a:avLst/>
            <a:gdLst/>
            <a:ahLst/>
            <a:cxnLst/>
            <a:rect l="l" t="t" r="r" b="b"/>
            <a:pathLst>
              <a:path w="1647603" h="1338053">
                <a:moveTo>
                  <a:pt x="0" y="0"/>
                </a:moveTo>
                <a:lnTo>
                  <a:pt x="1647603" y="0"/>
                </a:lnTo>
                <a:lnTo>
                  <a:pt x="1647603" y="1338053"/>
                </a:lnTo>
                <a:lnTo>
                  <a:pt x="0" y="1338053"/>
                </a:lnTo>
                <a:lnTo>
                  <a:pt x="0" y="0"/>
                </a:lnTo>
                <a:close/>
              </a:path>
            </a:pathLst>
          </a:custGeom>
          <a:blipFill>
            <a:blip r:embed="rId4"/>
            <a:stretch>
              <a:fillRect/>
            </a:stretch>
          </a:blipFill>
        </p:spPr>
        <p:txBody>
          <a:bodyPr/>
          <a:lstStyle/>
          <a:p>
            <a:endParaRPr lang="en-US" sz="900"/>
          </a:p>
        </p:txBody>
      </p:sp>
      <p:sp>
        <p:nvSpPr>
          <p:cNvPr id="12" name="TextBox 12"/>
          <p:cNvSpPr txBox="1"/>
          <p:nvPr/>
        </p:nvSpPr>
        <p:spPr>
          <a:xfrm>
            <a:off x="5368149" y="2614266"/>
            <a:ext cx="3130162" cy="500137"/>
          </a:xfrm>
          <a:prstGeom prst="rect">
            <a:avLst/>
          </a:prstGeom>
        </p:spPr>
        <p:txBody>
          <a:bodyPr lIns="0" tIns="0" rIns="0" bIns="0" rtlCol="0" anchor="t">
            <a:spAutoFit/>
          </a:bodyPr>
          <a:lstStyle/>
          <a:p>
            <a:pPr algn="ctr">
              <a:lnSpc>
                <a:spcPts val="3931"/>
              </a:lnSpc>
            </a:pPr>
            <a:r>
              <a:rPr lang="en-US" sz="4052" spc="-223" dirty="0">
                <a:solidFill>
                  <a:srgbClr val="01594B"/>
                </a:solidFill>
                <a:latin typeface="Century Gothic 1"/>
              </a:rPr>
              <a:t>HCH2024</a:t>
            </a:r>
          </a:p>
        </p:txBody>
      </p:sp>
      <p:grpSp>
        <p:nvGrpSpPr>
          <p:cNvPr id="13" name="Group 13"/>
          <p:cNvGrpSpPr/>
          <p:nvPr/>
        </p:nvGrpSpPr>
        <p:grpSpPr>
          <a:xfrm>
            <a:off x="5368149" y="3145434"/>
            <a:ext cx="3142247" cy="202120"/>
            <a:chOff x="0" y="0"/>
            <a:chExt cx="8379326" cy="538986"/>
          </a:xfrm>
        </p:grpSpPr>
        <p:grpSp>
          <p:nvGrpSpPr>
            <p:cNvPr id="14" name="Group 14"/>
            <p:cNvGrpSpPr/>
            <p:nvPr/>
          </p:nvGrpSpPr>
          <p:grpSpPr>
            <a:xfrm>
              <a:off x="1487337" y="0"/>
              <a:ext cx="5405849" cy="538986"/>
              <a:chOff x="0" y="0"/>
              <a:chExt cx="2339535" cy="233262"/>
            </a:xfrm>
          </p:grpSpPr>
          <p:sp>
            <p:nvSpPr>
              <p:cNvPr id="15" name="Freeform 15"/>
              <p:cNvSpPr/>
              <p:nvPr/>
            </p:nvSpPr>
            <p:spPr>
              <a:xfrm>
                <a:off x="0" y="0"/>
                <a:ext cx="2339535" cy="233262"/>
              </a:xfrm>
              <a:custGeom>
                <a:avLst/>
                <a:gdLst/>
                <a:ahLst/>
                <a:cxnLst/>
                <a:rect l="l" t="t" r="r" b="b"/>
                <a:pathLst>
                  <a:path w="2339535" h="233262">
                    <a:moveTo>
                      <a:pt x="0" y="0"/>
                    </a:moveTo>
                    <a:lnTo>
                      <a:pt x="2339535" y="0"/>
                    </a:lnTo>
                    <a:lnTo>
                      <a:pt x="2339535" y="233262"/>
                    </a:lnTo>
                    <a:lnTo>
                      <a:pt x="0" y="233262"/>
                    </a:lnTo>
                    <a:close/>
                  </a:path>
                </a:pathLst>
              </a:custGeom>
              <a:solidFill>
                <a:srgbClr val="01594B"/>
              </a:solidFill>
            </p:spPr>
            <p:txBody>
              <a:bodyPr/>
              <a:lstStyle/>
              <a:p>
                <a:endParaRPr lang="en-US" sz="900"/>
              </a:p>
            </p:txBody>
          </p:sp>
          <p:sp>
            <p:nvSpPr>
              <p:cNvPr id="16" name="TextBox 16"/>
              <p:cNvSpPr txBox="1"/>
              <p:nvPr/>
            </p:nvSpPr>
            <p:spPr>
              <a:xfrm>
                <a:off x="0" y="9525"/>
                <a:ext cx="2339535" cy="223737"/>
              </a:xfrm>
              <a:prstGeom prst="rect">
                <a:avLst/>
              </a:prstGeom>
            </p:spPr>
            <p:txBody>
              <a:bodyPr lIns="25400" tIns="25400" rIns="25400" bIns="25400" rtlCol="0" anchor="ctr"/>
              <a:lstStyle/>
              <a:p>
                <a:pPr algn="ctr">
                  <a:lnSpc>
                    <a:spcPts val="618"/>
                  </a:lnSpc>
                </a:pPr>
                <a:endParaRPr sz="900"/>
              </a:p>
            </p:txBody>
          </p:sp>
        </p:grpSp>
        <p:sp>
          <p:nvSpPr>
            <p:cNvPr id="17" name="TextBox 17"/>
            <p:cNvSpPr txBox="1"/>
            <p:nvPr/>
          </p:nvSpPr>
          <p:spPr>
            <a:xfrm>
              <a:off x="0" y="94883"/>
              <a:ext cx="8379326" cy="307776"/>
            </a:xfrm>
            <a:prstGeom prst="rect">
              <a:avLst/>
            </a:prstGeom>
          </p:spPr>
          <p:txBody>
            <a:bodyPr lIns="0" tIns="0" rIns="0" bIns="0" rtlCol="0" anchor="t">
              <a:spAutoFit/>
            </a:bodyPr>
            <a:lstStyle/>
            <a:p>
              <a:pPr algn="ctr">
                <a:lnSpc>
                  <a:spcPts val="949"/>
                </a:lnSpc>
              </a:pPr>
              <a:r>
                <a:rPr lang="en-US" sz="856" spc="57">
                  <a:solidFill>
                    <a:srgbClr val="F0F8F7"/>
                  </a:solidFill>
                  <a:latin typeface="Century Gothic 1"/>
                </a:rPr>
                <a:t>PHOENIX, AZ • MAY 13-16, 2024</a:t>
              </a:r>
            </a:p>
          </p:txBody>
        </p:sp>
      </p:grpSp>
      <p:sp>
        <p:nvSpPr>
          <p:cNvPr id="18" name="Freeform 18"/>
          <p:cNvSpPr/>
          <p:nvPr/>
        </p:nvSpPr>
        <p:spPr>
          <a:xfrm>
            <a:off x="2428578" y="4081452"/>
            <a:ext cx="697896" cy="697896"/>
          </a:xfrm>
          <a:custGeom>
            <a:avLst/>
            <a:gdLst/>
            <a:ahLst/>
            <a:cxnLst/>
            <a:rect l="l" t="t" r="r" b="b"/>
            <a:pathLst>
              <a:path w="1395791" h="1395791">
                <a:moveTo>
                  <a:pt x="0" y="0"/>
                </a:moveTo>
                <a:lnTo>
                  <a:pt x="1395791" y="0"/>
                </a:lnTo>
                <a:lnTo>
                  <a:pt x="1395791" y="1395790"/>
                </a:lnTo>
                <a:lnTo>
                  <a:pt x="0" y="1395790"/>
                </a:lnTo>
                <a:lnTo>
                  <a:pt x="0" y="0"/>
                </a:lnTo>
                <a:close/>
              </a:path>
            </a:pathLst>
          </a:custGeom>
          <a:blipFill>
            <a:blip r:embed="rId5"/>
            <a:stretch>
              <a:fillRect/>
            </a:stretch>
          </a:blipFill>
        </p:spPr>
        <p:txBody>
          <a:bodyPr/>
          <a:lstStyle/>
          <a:p>
            <a:endParaRPr lang="en-US" sz="900"/>
          </a:p>
        </p:txBody>
      </p:sp>
      <p:sp>
        <p:nvSpPr>
          <p:cNvPr id="19" name="Freeform 19"/>
          <p:cNvSpPr/>
          <p:nvPr/>
        </p:nvSpPr>
        <p:spPr>
          <a:xfrm flipH="1">
            <a:off x="1293205" y="4086590"/>
            <a:ext cx="351528" cy="256935"/>
          </a:xfrm>
          <a:custGeom>
            <a:avLst/>
            <a:gdLst/>
            <a:ahLst/>
            <a:cxnLst/>
            <a:rect l="l" t="t" r="r" b="b"/>
            <a:pathLst>
              <a:path w="703056" h="513870">
                <a:moveTo>
                  <a:pt x="703056" y="0"/>
                </a:moveTo>
                <a:lnTo>
                  <a:pt x="0" y="0"/>
                </a:lnTo>
                <a:lnTo>
                  <a:pt x="0" y="513870"/>
                </a:lnTo>
                <a:lnTo>
                  <a:pt x="703056" y="513870"/>
                </a:lnTo>
                <a:lnTo>
                  <a:pt x="703056"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900"/>
          </a:p>
        </p:txBody>
      </p:sp>
      <p:sp>
        <p:nvSpPr>
          <p:cNvPr id="20" name="Freeform 20"/>
          <p:cNvSpPr/>
          <p:nvPr/>
        </p:nvSpPr>
        <p:spPr>
          <a:xfrm flipH="1">
            <a:off x="3284729" y="4110132"/>
            <a:ext cx="351528" cy="256935"/>
          </a:xfrm>
          <a:custGeom>
            <a:avLst/>
            <a:gdLst/>
            <a:ahLst/>
            <a:cxnLst/>
            <a:rect l="l" t="t" r="r" b="b"/>
            <a:pathLst>
              <a:path w="703056" h="513870">
                <a:moveTo>
                  <a:pt x="703057" y="0"/>
                </a:moveTo>
                <a:lnTo>
                  <a:pt x="0" y="0"/>
                </a:lnTo>
                <a:lnTo>
                  <a:pt x="0" y="513870"/>
                </a:lnTo>
                <a:lnTo>
                  <a:pt x="703057" y="513870"/>
                </a:lnTo>
                <a:lnTo>
                  <a:pt x="70305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900"/>
          </a:p>
        </p:txBody>
      </p:sp>
      <p:sp>
        <p:nvSpPr>
          <p:cNvPr id="21" name="Freeform 21"/>
          <p:cNvSpPr/>
          <p:nvPr/>
        </p:nvSpPr>
        <p:spPr>
          <a:xfrm>
            <a:off x="466722" y="4081452"/>
            <a:ext cx="697896" cy="697896"/>
          </a:xfrm>
          <a:custGeom>
            <a:avLst/>
            <a:gdLst/>
            <a:ahLst/>
            <a:cxnLst/>
            <a:rect l="l" t="t" r="r" b="b"/>
            <a:pathLst>
              <a:path w="1395791" h="1395791">
                <a:moveTo>
                  <a:pt x="0" y="0"/>
                </a:moveTo>
                <a:lnTo>
                  <a:pt x="1395791" y="0"/>
                </a:lnTo>
                <a:lnTo>
                  <a:pt x="1395791" y="1395790"/>
                </a:lnTo>
                <a:lnTo>
                  <a:pt x="0" y="1395790"/>
                </a:lnTo>
                <a:lnTo>
                  <a:pt x="0" y="0"/>
                </a:lnTo>
                <a:close/>
              </a:path>
            </a:pathLst>
          </a:custGeom>
          <a:blipFill>
            <a:blip r:embed="rId8"/>
            <a:stretch>
              <a:fillRect/>
            </a:stretch>
          </a:blipFill>
        </p:spPr>
        <p:txBody>
          <a:bodyPr/>
          <a:lstStyle/>
          <a:p>
            <a:endParaRPr lang="en-US" sz="900"/>
          </a:p>
        </p:txBody>
      </p:sp>
      <p:pic>
        <p:nvPicPr>
          <p:cNvPr id="30" name="Picture 29">
            <a:extLst>
              <a:ext uri="{FF2B5EF4-FFF2-40B4-BE49-F238E27FC236}">
                <a16:creationId xmlns:a16="http://schemas.microsoft.com/office/drawing/2014/main" id="{FDFA79FF-AC97-CD3F-00BE-4D5C8FB22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3" name="TextBox 23"/>
          <p:cNvSpPr txBox="1"/>
          <p:nvPr/>
        </p:nvSpPr>
        <p:spPr>
          <a:xfrm>
            <a:off x="666645" y="2360277"/>
            <a:ext cx="4548725" cy="410369"/>
          </a:xfrm>
          <a:prstGeom prst="rect">
            <a:avLst/>
          </a:prstGeom>
        </p:spPr>
        <p:txBody>
          <a:bodyPr lIns="0" tIns="0" rIns="0" bIns="0" rtlCol="0" anchor="t">
            <a:spAutoFit/>
          </a:bodyPr>
          <a:lstStyle/>
          <a:p>
            <a:pPr algn="ctr">
              <a:lnSpc>
                <a:spcPts val="1637"/>
              </a:lnSpc>
            </a:pPr>
            <a:r>
              <a:rPr lang="en-US" sz="1400" dirty="0"/>
              <a:t>Presenter: </a:t>
            </a:r>
          </a:p>
          <a:p>
            <a:pPr algn="ctr">
              <a:lnSpc>
                <a:spcPts val="1637"/>
              </a:lnSpc>
            </a:pPr>
            <a:r>
              <a:rPr lang="en-US" sz="1400" dirty="0"/>
              <a:t>Shaili Gandhi, NYU </a:t>
            </a:r>
            <a:r>
              <a:rPr lang="en-US" sz="1400" dirty="0" err="1"/>
              <a:t>Langone</a:t>
            </a:r>
            <a:r>
              <a:rPr lang="en-US" sz="1400" dirty="0"/>
              <a:t> Health</a:t>
            </a:r>
          </a:p>
        </p:txBody>
      </p:sp>
      <p:sp>
        <p:nvSpPr>
          <p:cNvPr id="22" name="TextBox 22"/>
          <p:cNvSpPr txBox="1"/>
          <p:nvPr/>
        </p:nvSpPr>
        <p:spPr>
          <a:xfrm>
            <a:off x="666645" y="1557973"/>
            <a:ext cx="4548725" cy="718145"/>
          </a:xfrm>
          <a:prstGeom prst="rect">
            <a:avLst/>
          </a:prstGeom>
        </p:spPr>
        <p:txBody>
          <a:bodyPr lIns="0" tIns="0" rIns="0" bIns="0" rtlCol="0" anchor="t">
            <a:spAutoFit/>
          </a:bodyPr>
          <a:lstStyle/>
          <a:p>
            <a:pPr algn="ctr">
              <a:lnSpc>
                <a:spcPts val="2750"/>
              </a:lnSpc>
            </a:pPr>
            <a:r>
              <a:rPr lang="en-US" sz="2400" b="1" dirty="0"/>
              <a:t>Nurse Call Line (NCL) Pilot in Homeless Shelters in NYC</a:t>
            </a:r>
            <a:endParaRPr lang="en-US" sz="2500" b="1" spc="-83" dirty="0">
              <a:solidFill>
                <a:srgbClr val="272727"/>
              </a:solidFill>
              <a:latin typeface="Century Gothic 1"/>
            </a:endParaRPr>
          </a:p>
        </p:txBody>
      </p:sp>
      <p:sp>
        <p:nvSpPr>
          <p:cNvPr id="24" name="TextBox 23"/>
          <p:cNvSpPr txBox="1"/>
          <p:nvPr/>
        </p:nvSpPr>
        <p:spPr>
          <a:xfrm>
            <a:off x="663357" y="2909218"/>
            <a:ext cx="4548725" cy="646331"/>
          </a:xfrm>
          <a:prstGeom prst="rect">
            <a:avLst/>
          </a:prstGeom>
        </p:spPr>
        <p:txBody>
          <a:bodyPr lIns="0" tIns="0" rIns="0" bIns="0" rtlCol="0" anchor="t">
            <a:spAutoFit/>
          </a:bodyPr>
          <a:lstStyle/>
          <a:p>
            <a:pPr algn="ctr"/>
            <a:r>
              <a:rPr lang="en-US" sz="1400" dirty="0"/>
              <a:t>Co-Authors:</a:t>
            </a:r>
          </a:p>
          <a:p>
            <a:pPr algn="ctr"/>
            <a:r>
              <a:rPr lang="en-US" sz="1400" dirty="0"/>
              <a:t>Amy Freeman, Kelly Doran, </a:t>
            </a:r>
            <a:r>
              <a:rPr lang="en-US" sz="1400" dirty="0" err="1"/>
              <a:t>Fabienne</a:t>
            </a:r>
            <a:r>
              <a:rPr lang="en-US" sz="1400" dirty="0"/>
              <a:t> </a:t>
            </a:r>
            <a:r>
              <a:rPr lang="en-US" sz="1400" dirty="0" err="1"/>
              <a:t>Laraque</a:t>
            </a:r>
            <a:r>
              <a:rPr lang="en-US" sz="1400" dirty="0"/>
              <a:t>, Eve </a:t>
            </a:r>
            <a:r>
              <a:rPr lang="en-US" sz="1400" dirty="0" err="1"/>
              <a:t>Cleghorn</a:t>
            </a:r>
            <a:r>
              <a:rPr lang="en-US" sz="1400" dirty="0"/>
              <a:t>, </a:t>
            </a:r>
            <a:r>
              <a:rPr lang="en-US" sz="1400" dirty="0" err="1"/>
              <a:t>Nirah</a:t>
            </a:r>
            <a:r>
              <a:rPr lang="en-US" sz="1400" dirty="0"/>
              <a:t> Johnson, Giselle Routhier</a:t>
            </a:r>
          </a:p>
        </p:txBody>
      </p:sp>
    </p:spTree>
    <p:extLst>
      <p:ext uri="{BB962C8B-B14F-4D97-AF65-F5344CB8AC3E}">
        <p14:creationId xmlns:p14="http://schemas.microsoft.com/office/powerpoint/2010/main" val="344470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165" y="949451"/>
            <a:ext cx="7234866" cy="1907999"/>
          </a:xfrm>
        </p:spPr>
        <p:txBody>
          <a:bodyPr anchor="ctr"/>
          <a:lstStyle/>
          <a:p>
            <a:pPr algn="ctr"/>
            <a:r>
              <a:rPr lang="en-US" sz="2400"/>
              <a:t>1. How do shelter residents and staff perceive, experience, and interact with the NCL?</a:t>
            </a:r>
            <a:br>
              <a:rPr lang="en-US" sz="2400"/>
            </a:br>
            <a:r>
              <a:rPr lang="en-US" sz="2400"/>
              <a:t/>
            </a:r>
            <a:br>
              <a:rPr lang="en-US" sz="2400"/>
            </a:br>
            <a:r>
              <a:rPr lang="en-US" sz="2400"/>
              <a:t/>
            </a:r>
            <a:br>
              <a:rPr lang="en-US" sz="2400"/>
            </a:br>
            <a:r>
              <a:rPr lang="en-US" sz="2400"/>
              <a:t>2. What are barriers and facilitators to the NCL’s implementation and use?</a:t>
            </a:r>
          </a:p>
        </p:txBody>
      </p:sp>
      <p:sp>
        <p:nvSpPr>
          <p:cNvPr id="3" name="Slide Number Placeholder 2"/>
          <p:cNvSpPr>
            <a:spLocks noGrp="1"/>
          </p:cNvSpPr>
          <p:nvPr>
            <p:ph type="sldNum" sz="quarter" idx="4"/>
          </p:nvPr>
        </p:nvSpPr>
        <p:spPr/>
        <p:txBody>
          <a:bodyPr/>
          <a:lstStyle/>
          <a:p>
            <a:fld id="{2441C0E6-2A71-4EB3-9E92-A3D15D26B6CA}" type="slidenum">
              <a:rPr lang="en-US" smtClean="0"/>
              <a:pPr/>
              <a:t>10</a:t>
            </a:fld>
            <a:endParaRPr lang="en-US"/>
          </a:p>
        </p:txBody>
      </p:sp>
      <p:sp>
        <p:nvSpPr>
          <p:cNvPr id="4" name="Footer Placeholder 3"/>
          <p:cNvSpPr>
            <a:spLocks noGrp="1"/>
          </p:cNvSpPr>
          <p:nvPr>
            <p:ph type="ftr" sz="quarter" idx="3"/>
          </p:nvPr>
        </p:nvSpPr>
        <p:spPr>
          <a:xfrm>
            <a:off x="7213600" y="4665770"/>
            <a:ext cx="1171448" cy="79797"/>
          </a:xfrm>
        </p:spPr>
        <p:txBody>
          <a:bodyPr/>
          <a:lstStyle/>
          <a:p>
            <a:r>
              <a:rPr lang="en-US"/>
              <a:t>Department of Population Health</a:t>
            </a:r>
          </a:p>
        </p:txBody>
      </p:sp>
      <p:pic>
        <p:nvPicPr>
          <p:cNvPr id="5" name="Picture 4" descr="Isolated speech bubble graphic icon | Free vector - 4575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51199" y="2916265"/>
            <a:ext cx="3220939" cy="21064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164978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9449-9314-3045-4C03-CDF2BEE53B5B}"/>
              </a:ext>
            </a:extLst>
          </p:cNvPr>
          <p:cNvSpPr>
            <a:spLocks noGrp="1"/>
          </p:cNvSpPr>
          <p:nvPr>
            <p:ph type="title"/>
          </p:nvPr>
        </p:nvSpPr>
        <p:spPr>
          <a:xfrm>
            <a:off x="327107" y="306907"/>
            <a:ext cx="5395885" cy="2267712"/>
          </a:xfrm>
        </p:spPr>
        <p:txBody>
          <a:bodyPr/>
          <a:lstStyle/>
          <a:p>
            <a:r>
              <a:rPr lang="en-US"/>
              <a:t>Methods</a:t>
            </a:r>
          </a:p>
        </p:txBody>
      </p:sp>
      <p:sp>
        <p:nvSpPr>
          <p:cNvPr id="5" name="Footer Placeholder 4">
            <a:extLst>
              <a:ext uri="{FF2B5EF4-FFF2-40B4-BE49-F238E27FC236}">
                <a16:creationId xmlns:a16="http://schemas.microsoft.com/office/drawing/2014/main" id="{0D38AC54-77A2-D74A-9F57-4DBCE74814A8}"/>
              </a:ext>
            </a:extLst>
          </p:cNvPr>
          <p:cNvSpPr>
            <a:spLocks noGrp="1"/>
          </p:cNvSpPr>
          <p:nvPr>
            <p:ph type="ftr" sz="quarter" idx="3"/>
          </p:nvPr>
        </p:nvSpPr>
        <p:spPr>
          <a:xfrm>
            <a:off x="7213600" y="4665770"/>
            <a:ext cx="1171448" cy="79797"/>
          </a:xfrm>
        </p:spPr>
        <p:txBody>
          <a:bodyPr/>
          <a:lstStyle/>
          <a:p>
            <a:r>
              <a:rPr lang="en-US"/>
              <a:t>Department of Population Health</a:t>
            </a:r>
          </a:p>
        </p:txBody>
      </p:sp>
      <p:sp>
        <p:nvSpPr>
          <p:cNvPr id="6" name="Slide Number Placeholder 5">
            <a:extLst>
              <a:ext uri="{FF2B5EF4-FFF2-40B4-BE49-F238E27FC236}">
                <a16:creationId xmlns:a16="http://schemas.microsoft.com/office/drawing/2014/main" id="{8E0D24A6-0FE1-5002-24D6-029E03FF9BD6}"/>
              </a:ext>
            </a:extLst>
          </p:cNvPr>
          <p:cNvSpPr>
            <a:spLocks noGrp="1"/>
          </p:cNvSpPr>
          <p:nvPr>
            <p:ph type="sldNum" sz="quarter" idx="4"/>
          </p:nvPr>
        </p:nvSpPr>
        <p:spPr/>
        <p:txBody>
          <a:bodyPr/>
          <a:lstStyle/>
          <a:p>
            <a:fld id="{2441C0E6-2A71-4EB3-9E92-A3D15D26B6CA}" type="slidenum">
              <a:rPr lang="en-US" smtClean="0"/>
              <a:pPr/>
              <a:t>11</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423892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441C0E6-2A71-4EB3-9E92-A3D15D26B6CA}" type="slidenum">
              <a:rPr lang="en-US" smtClean="0"/>
              <a:pPr/>
              <a:t>12</a:t>
            </a:fld>
            <a:endParaRPr lang="en-US"/>
          </a:p>
        </p:txBody>
      </p:sp>
      <p:sp>
        <p:nvSpPr>
          <p:cNvPr id="5" name="Footer Placeholder 4"/>
          <p:cNvSpPr>
            <a:spLocks noGrp="1"/>
          </p:cNvSpPr>
          <p:nvPr>
            <p:ph type="ftr" sz="quarter" idx="3"/>
          </p:nvPr>
        </p:nvSpPr>
        <p:spPr>
          <a:xfrm>
            <a:off x="7222067" y="4665770"/>
            <a:ext cx="1162981" cy="67097"/>
          </a:xfrm>
        </p:spPr>
        <p:txBody>
          <a:bodyPr/>
          <a:lstStyle/>
          <a:p>
            <a:r>
              <a:rPr lang="en-US"/>
              <a:t>Department of Population Health</a:t>
            </a:r>
          </a:p>
        </p:txBody>
      </p:sp>
      <p:pic>
        <p:nvPicPr>
          <p:cNvPr id="2050" name="Picture 2" descr="Interview Images - Free Download on Freepi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023" y="652078"/>
            <a:ext cx="2647371" cy="165354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Focus group Vectors &amp; Illustrations for Free Download | Freepi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23" y="2419200"/>
            <a:ext cx="2387277" cy="18343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60889" y="3136301"/>
            <a:ext cx="3817512" cy="400110"/>
          </a:xfrm>
          <a:prstGeom prst="rect">
            <a:avLst/>
          </a:prstGeom>
          <a:noFill/>
        </p:spPr>
        <p:txBody>
          <a:bodyPr wrap="square" rtlCol="0">
            <a:spAutoFit/>
          </a:bodyPr>
          <a:lstStyle/>
          <a:p>
            <a:r>
              <a:rPr lang="en-US" sz="2000" b="1"/>
              <a:t>Focus group with NCL vendor</a:t>
            </a:r>
          </a:p>
        </p:txBody>
      </p:sp>
      <p:sp>
        <p:nvSpPr>
          <p:cNvPr id="8" name="TextBox 7"/>
          <p:cNvSpPr txBox="1"/>
          <p:nvPr/>
        </p:nvSpPr>
        <p:spPr>
          <a:xfrm>
            <a:off x="3360888" y="1124909"/>
            <a:ext cx="4026311" cy="707886"/>
          </a:xfrm>
          <a:prstGeom prst="rect">
            <a:avLst/>
          </a:prstGeom>
          <a:noFill/>
        </p:spPr>
        <p:txBody>
          <a:bodyPr wrap="square" rtlCol="0">
            <a:spAutoFit/>
          </a:bodyPr>
          <a:lstStyle/>
          <a:p>
            <a:r>
              <a:rPr lang="en-US" sz="2000" b="1"/>
              <a:t>In-depth interviews with shelter residents &amp; staff</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2500714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Study Materials</a:t>
            </a:r>
          </a:p>
        </p:txBody>
      </p:sp>
      <p:sp>
        <p:nvSpPr>
          <p:cNvPr id="4" name="Slide Number Placeholder 3"/>
          <p:cNvSpPr>
            <a:spLocks noGrp="1"/>
          </p:cNvSpPr>
          <p:nvPr>
            <p:ph type="sldNum" sz="quarter" idx="4"/>
          </p:nvPr>
        </p:nvSpPr>
        <p:spPr/>
        <p:txBody>
          <a:bodyPr/>
          <a:lstStyle/>
          <a:p>
            <a:fld id="{2441C0E6-2A71-4EB3-9E92-A3D15D26B6CA}" type="slidenum">
              <a:rPr lang="en-US" smtClean="0"/>
              <a:pPr/>
              <a:t>13</a:t>
            </a:fld>
            <a:endParaRPr lang="en-US"/>
          </a:p>
        </p:txBody>
      </p:sp>
      <p:sp>
        <p:nvSpPr>
          <p:cNvPr id="9" name="TextBox 8"/>
          <p:cNvSpPr txBox="1"/>
          <p:nvPr/>
        </p:nvSpPr>
        <p:spPr>
          <a:xfrm>
            <a:off x="2522400" y="3050026"/>
            <a:ext cx="5361600" cy="817245"/>
          </a:xfrm>
          <a:prstGeom prst="flowChartAlternateProcess">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l">
              <a:buFont typeface="Arial" panose="020B0604020202020204" pitchFamily="34" charset="0"/>
              <a:buChar char="•"/>
            </a:pPr>
            <a:r>
              <a:rPr lang="en-US" sz="1400">
                <a:solidFill>
                  <a:schemeClr val="bg1"/>
                </a:solidFill>
              </a:rPr>
              <a:t>Adapted from </a:t>
            </a:r>
            <a:r>
              <a:rPr lang="en-US" sz="1400" b="1">
                <a:solidFill>
                  <a:schemeClr val="bg1"/>
                </a:solidFill>
              </a:rPr>
              <a:t>interview guide</a:t>
            </a:r>
          </a:p>
          <a:p>
            <a:pPr algn="l"/>
            <a:endParaRPr lang="en-US" sz="1400">
              <a:solidFill>
                <a:schemeClr val="bg1"/>
              </a:solidFill>
            </a:endParaRPr>
          </a:p>
          <a:p>
            <a:pPr marL="285750" indent="-285750" algn="l">
              <a:buFont typeface="Arial" panose="020B0604020202020204" pitchFamily="34" charset="0"/>
              <a:buChar char="•"/>
            </a:pPr>
            <a:r>
              <a:rPr lang="en-US" sz="1400">
                <a:solidFill>
                  <a:schemeClr val="bg1"/>
                </a:solidFill>
              </a:rPr>
              <a:t>Informed by conversations with </a:t>
            </a:r>
            <a:r>
              <a:rPr lang="en-US" sz="1400" b="1">
                <a:solidFill>
                  <a:schemeClr val="bg1"/>
                </a:solidFill>
              </a:rPr>
              <a:t>key stakeholders</a:t>
            </a:r>
          </a:p>
        </p:txBody>
      </p:sp>
      <p:sp>
        <p:nvSpPr>
          <p:cNvPr id="10" name="TextBox 9"/>
          <p:cNvSpPr txBox="1"/>
          <p:nvPr/>
        </p:nvSpPr>
        <p:spPr>
          <a:xfrm>
            <a:off x="2522400" y="1374238"/>
            <a:ext cx="5361600" cy="1055608"/>
          </a:xfrm>
          <a:prstGeom prst="flowChartAlternateProcess">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l">
              <a:buFont typeface="Arial" panose="020B0604020202020204" pitchFamily="34" charset="0"/>
              <a:buChar char="•"/>
            </a:pPr>
            <a:r>
              <a:rPr lang="en-US" sz="1400">
                <a:solidFill>
                  <a:schemeClr val="bg1"/>
                </a:solidFill>
              </a:rPr>
              <a:t>Developed with </a:t>
            </a:r>
            <a:r>
              <a:rPr lang="en-US" sz="1400" b="1">
                <a:solidFill>
                  <a:schemeClr val="bg1"/>
                </a:solidFill>
              </a:rPr>
              <a:t>key stakeholders</a:t>
            </a:r>
          </a:p>
          <a:p>
            <a:pPr algn="l"/>
            <a:endParaRPr lang="en-US" sz="1400">
              <a:solidFill>
                <a:schemeClr val="bg1"/>
              </a:solidFill>
            </a:endParaRPr>
          </a:p>
          <a:p>
            <a:pPr marL="285750" indent="-285750" algn="l">
              <a:buFont typeface="Arial" panose="020B0604020202020204" pitchFamily="34" charset="0"/>
              <a:buChar char="•"/>
            </a:pPr>
            <a:r>
              <a:rPr lang="en-US" sz="1400">
                <a:solidFill>
                  <a:schemeClr val="bg1"/>
                </a:solidFill>
              </a:rPr>
              <a:t>Refined with feedback from </a:t>
            </a:r>
            <a:r>
              <a:rPr lang="en-US" sz="1400" b="1">
                <a:solidFill>
                  <a:schemeClr val="bg1"/>
                </a:solidFill>
              </a:rPr>
              <a:t>advisors with lived experience of homelessness</a:t>
            </a:r>
          </a:p>
        </p:txBody>
      </p:sp>
      <p:sp>
        <p:nvSpPr>
          <p:cNvPr id="11" name="Right Arrow Callout 10"/>
          <p:cNvSpPr/>
          <p:nvPr/>
        </p:nvSpPr>
        <p:spPr>
          <a:xfrm>
            <a:off x="326230" y="1502205"/>
            <a:ext cx="2088000" cy="797745"/>
          </a:xfrm>
          <a:prstGeom prst="rightArrowCallout">
            <a:avLst>
              <a:gd name="adj1" fmla="val 26805"/>
              <a:gd name="adj2" fmla="val 25000"/>
              <a:gd name="adj3" fmla="val 25000"/>
              <a:gd name="adj4" fmla="val 86356"/>
            </a:avLst>
          </a:pr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rPr>
              <a:t>Interview guides </a:t>
            </a:r>
            <a:r>
              <a:rPr lang="en-US" sz="1400" b="1">
                <a:solidFill>
                  <a:schemeClr val="tx2"/>
                </a:solidFill>
              </a:rPr>
              <a:t>(Shelter residents &amp; staff)</a:t>
            </a:r>
          </a:p>
        </p:txBody>
      </p:sp>
      <p:sp>
        <p:nvSpPr>
          <p:cNvPr id="12" name="Right Arrow Callout 11"/>
          <p:cNvSpPr/>
          <p:nvPr/>
        </p:nvSpPr>
        <p:spPr>
          <a:xfrm>
            <a:off x="326230" y="3008697"/>
            <a:ext cx="2088000" cy="797746"/>
          </a:xfrm>
          <a:prstGeom prst="rightArrowCallout">
            <a:avLst>
              <a:gd name="adj1" fmla="val 32220"/>
              <a:gd name="adj2" fmla="val 25000"/>
              <a:gd name="adj3" fmla="val 25000"/>
              <a:gd name="adj4" fmla="val 87047"/>
            </a:avLst>
          </a:pr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rPr>
              <a:t>Focus group guide</a:t>
            </a:r>
          </a:p>
        </p:txBody>
      </p:sp>
      <p:sp>
        <p:nvSpPr>
          <p:cNvPr id="5" name="Footer Placeholder 4"/>
          <p:cNvSpPr>
            <a:spLocks noGrp="1"/>
          </p:cNvSpPr>
          <p:nvPr>
            <p:ph type="ftr" sz="quarter" idx="3"/>
          </p:nvPr>
        </p:nvSpPr>
        <p:spPr>
          <a:xfrm>
            <a:off x="7234767" y="4665770"/>
            <a:ext cx="1150281" cy="79797"/>
          </a:xfrm>
        </p:spPr>
        <p:txBody>
          <a:bodyPr/>
          <a:lstStyle/>
          <a:p>
            <a:r>
              <a:rPr lang="en-US"/>
              <a:t>Department of Population Health</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425268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Shelter Selection</a:t>
            </a:r>
          </a:p>
        </p:txBody>
      </p:sp>
      <p:sp>
        <p:nvSpPr>
          <p:cNvPr id="4" name="Slide Number Placeholder 3"/>
          <p:cNvSpPr>
            <a:spLocks noGrp="1"/>
          </p:cNvSpPr>
          <p:nvPr>
            <p:ph type="sldNum" sz="quarter" idx="4"/>
          </p:nvPr>
        </p:nvSpPr>
        <p:spPr/>
        <p:txBody>
          <a:bodyPr/>
          <a:lstStyle/>
          <a:p>
            <a:fld id="{2441C0E6-2A71-4EB3-9E92-A3D15D26B6CA}" type="slidenum">
              <a:rPr lang="en-US" smtClean="0"/>
              <a:pPr/>
              <a:t>14</a:t>
            </a:fld>
            <a:endParaRPr lang="en-US"/>
          </a:p>
        </p:txBody>
      </p:sp>
      <p:sp>
        <p:nvSpPr>
          <p:cNvPr id="5" name="Footer Placeholder 4"/>
          <p:cNvSpPr>
            <a:spLocks noGrp="1"/>
          </p:cNvSpPr>
          <p:nvPr>
            <p:ph type="ftr" sz="quarter" idx="3"/>
          </p:nvPr>
        </p:nvSpPr>
        <p:spPr/>
        <p:txBody>
          <a:bodyPr/>
          <a:lstStyle/>
          <a:p>
            <a:r>
              <a:rPr lang="en-US"/>
              <a:t>Division/Department</a:t>
            </a:r>
          </a:p>
        </p:txBody>
      </p:sp>
      <p:sp>
        <p:nvSpPr>
          <p:cNvPr id="8" name="Rounded Rectangle 7"/>
          <p:cNvSpPr/>
          <p:nvPr/>
        </p:nvSpPr>
        <p:spPr>
          <a:xfrm>
            <a:off x="2885701" y="724395"/>
            <a:ext cx="3895109" cy="89589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Categorization of Single Adult </a:t>
            </a:r>
            <a:r>
              <a:rPr lang="en-US" b="1" dirty="0" smtClean="0"/>
              <a:t>Shelters by call volume</a:t>
            </a:r>
          </a:p>
          <a:p>
            <a:pPr algn="ctr"/>
            <a:r>
              <a:rPr lang="en-US" dirty="0" smtClean="0"/>
              <a:t>(high, inconsistent, low)</a:t>
            </a:r>
            <a:endParaRPr lang="en-US" dirty="0"/>
          </a:p>
        </p:txBody>
      </p:sp>
      <p:sp>
        <p:nvSpPr>
          <p:cNvPr id="19" name="Rounded Rectangle 18"/>
          <p:cNvSpPr/>
          <p:nvPr/>
        </p:nvSpPr>
        <p:spPr>
          <a:xfrm>
            <a:off x="2885702" y="2247908"/>
            <a:ext cx="3895108" cy="808689"/>
          </a:xfrm>
          <a:prstGeom prst="roundRect">
            <a:avLst/>
          </a:prstGeom>
          <a:solidFill>
            <a:srgbClr val="D6D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Random sampling within each category</a:t>
            </a:r>
          </a:p>
        </p:txBody>
      </p:sp>
      <p:sp>
        <p:nvSpPr>
          <p:cNvPr id="20" name="Rounded Rectangle 19"/>
          <p:cNvSpPr/>
          <p:nvPr/>
        </p:nvSpPr>
        <p:spPr>
          <a:xfrm>
            <a:off x="2885702" y="3707471"/>
            <a:ext cx="3895108" cy="80868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Purposive sampling based on population type</a:t>
            </a:r>
            <a:endParaRPr lang="en-US" b="1" dirty="0"/>
          </a:p>
        </p:txBody>
      </p:sp>
      <p:sp>
        <p:nvSpPr>
          <p:cNvPr id="6" name="Oval 5"/>
          <p:cNvSpPr/>
          <p:nvPr/>
        </p:nvSpPr>
        <p:spPr>
          <a:xfrm>
            <a:off x="2232561" y="942405"/>
            <a:ext cx="546265" cy="45987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21" name="Oval 20"/>
          <p:cNvSpPr/>
          <p:nvPr/>
        </p:nvSpPr>
        <p:spPr>
          <a:xfrm>
            <a:off x="2232561" y="2422313"/>
            <a:ext cx="546265" cy="45987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2" name="Oval 21"/>
          <p:cNvSpPr/>
          <p:nvPr/>
        </p:nvSpPr>
        <p:spPr>
          <a:xfrm>
            <a:off x="2232561" y="3881877"/>
            <a:ext cx="546265" cy="45987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cxnSp>
        <p:nvCxnSpPr>
          <p:cNvPr id="28" name="Straight Arrow Connector 27"/>
          <p:cNvCxnSpPr/>
          <p:nvPr/>
        </p:nvCxnSpPr>
        <p:spPr>
          <a:xfrm>
            <a:off x="4833253" y="3079857"/>
            <a:ext cx="0" cy="627614"/>
          </a:xfrm>
          <a:prstGeom prst="straightConnector1">
            <a:avLst/>
          </a:prstGeom>
          <a:ln>
            <a:solidFill>
              <a:schemeClr val="tx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29" name="TextBox 28"/>
          <p:cNvSpPr txBox="1"/>
          <p:nvPr/>
        </p:nvSpPr>
        <p:spPr>
          <a:xfrm>
            <a:off x="4061474" y="3222115"/>
            <a:ext cx="1543559" cy="307777"/>
          </a:xfrm>
          <a:prstGeom prst="rect">
            <a:avLst/>
          </a:prstGeom>
          <a:solidFill>
            <a:schemeClr val="bg1"/>
          </a:solidFill>
        </p:spPr>
        <p:txBody>
          <a:bodyPr wrap="square" rtlCol="0">
            <a:spAutoFit/>
          </a:bodyPr>
          <a:lstStyle/>
          <a:p>
            <a:pPr algn="l"/>
            <a:r>
              <a:rPr lang="en-US" sz="1400" b="1" dirty="0" smtClean="0">
                <a:solidFill>
                  <a:schemeClr val="tx1">
                    <a:lumMod val="50000"/>
                  </a:schemeClr>
                </a:solidFill>
              </a:rPr>
              <a:t>Iterative rounds</a:t>
            </a:r>
          </a:p>
        </p:txBody>
      </p:sp>
      <p:cxnSp>
        <p:nvCxnSpPr>
          <p:cNvPr id="32" name="Straight Arrow Connector 31"/>
          <p:cNvCxnSpPr/>
          <p:nvPr/>
        </p:nvCxnSpPr>
        <p:spPr>
          <a:xfrm>
            <a:off x="4807519" y="1620294"/>
            <a:ext cx="0" cy="627614"/>
          </a:xfrm>
          <a:prstGeom prst="straightConnector1">
            <a:avLst/>
          </a:prstGeom>
          <a:ln>
            <a:solidFill>
              <a:schemeClr val="tx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4233789" y="1774613"/>
            <a:ext cx="1198931" cy="307777"/>
          </a:xfrm>
          <a:prstGeom prst="rect">
            <a:avLst/>
          </a:prstGeom>
          <a:solidFill>
            <a:schemeClr val="bg1"/>
          </a:solidFill>
        </p:spPr>
        <p:txBody>
          <a:bodyPr wrap="square" rtlCol="0">
            <a:spAutoFit/>
          </a:bodyPr>
          <a:lstStyle/>
          <a:p>
            <a:pPr algn="l"/>
            <a:r>
              <a:rPr lang="en-US" sz="1400" b="1" dirty="0" smtClean="0">
                <a:solidFill>
                  <a:schemeClr val="tx1">
                    <a:lumMod val="50000"/>
                  </a:schemeClr>
                </a:solidFill>
              </a:rPr>
              <a:t>Initial round</a:t>
            </a:r>
          </a:p>
        </p:txBody>
      </p:sp>
    </p:spTree>
    <p:extLst>
      <p:ext uri="{BB962C8B-B14F-4D97-AF65-F5344CB8AC3E}">
        <p14:creationId xmlns:p14="http://schemas.microsoft.com/office/powerpoint/2010/main" val="226856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230" y="297383"/>
            <a:ext cx="7443103" cy="677108"/>
          </a:xfrm>
        </p:spPr>
        <p:txBody>
          <a:bodyPr/>
          <a:lstStyle/>
          <a:p>
            <a:r>
              <a:rPr lang="en-US"/>
              <a:t>Recruitment &amp; Screening</a:t>
            </a:r>
          </a:p>
        </p:txBody>
      </p:sp>
      <p:sp>
        <p:nvSpPr>
          <p:cNvPr id="4" name="Slide Number Placeholder 3"/>
          <p:cNvSpPr>
            <a:spLocks noGrp="1"/>
          </p:cNvSpPr>
          <p:nvPr>
            <p:ph type="sldNum" sz="quarter" idx="4"/>
          </p:nvPr>
        </p:nvSpPr>
        <p:spPr/>
        <p:txBody>
          <a:bodyPr/>
          <a:lstStyle/>
          <a:p>
            <a:fld id="{2441C0E6-2A71-4EB3-9E92-A3D15D26B6CA}" type="slidenum">
              <a:rPr lang="en-US" smtClean="0"/>
              <a:pPr/>
              <a:t>15</a:t>
            </a:fld>
            <a:endParaRPr lang="en-US"/>
          </a:p>
        </p:txBody>
      </p:sp>
      <p:sp>
        <p:nvSpPr>
          <p:cNvPr id="5" name="Footer Placeholder 4"/>
          <p:cNvSpPr>
            <a:spLocks noGrp="1"/>
          </p:cNvSpPr>
          <p:nvPr>
            <p:ph type="ftr" sz="quarter" idx="3"/>
          </p:nvPr>
        </p:nvSpPr>
        <p:spPr>
          <a:xfrm>
            <a:off x="7250207" y="4665770"/>
            <a:ext cx="1134841" cy="65912"/>
          </a:xfrm>
        </p:spPr>
        <p:txBody>
          <a:bodyPr/>
          <a:lstStyle/>
          <a:p>
            <a:r>
              <a:rPr lang="en-US"/>
              <a:t>Department of Population Health</a:t>
            </a:r>
          </a:p>
        </p:txBody>
      </p:sp>
      <p:sp>
        <p:nvSpPr>
          <p:cNvPr id="6" name="Content Placeholder 4"/>
          <p:cNvSpPr txBox="1">
            <a:spLocks/>
          </p:cNvSpPr>
          <p:nvPr/>
        </p:nvSpPr>
        <p:spPr>
          <a:xfrm>
            <a:off x="432559" y="1005245"/>
            <a:ext cx="8229601" cy="3014202"/>
          </a:xfrm>
          <a:prstGeom prst="rect">
            <a:avLst/>
          </a:prstGeom>
        </p:spPr>
        <p:txBody>
          <a:bodyPr/>
          <a:lstStyle>
            <a:lvl1pPr marL="0" indent="0" algn="l" defTabSz="685800" rtl="0" eaLnBrk="1" latinLnBrk="0" hangingPunct="1">
              <a:lnSpc>
                <a:spcPct val="117000"/>
              </a:lnSpc>
              <a:spcBef>
                <a:spcPts val="0"/>
              </a:spcBef>
              <a:buFont typeface="Arial" panose="020B0604020202020204" pitchFamily="34" charset="0"/>
              <a:buNone/>
              <a:defRPr sz="1500" b="1" kern="1200">
                <a:solidFill>
                  <a:schemeClr val="accent1"/>
                </a:solidFill>
                <a:latin typeface="+mn-lt"/>
                <a:ea typeface="+mn-ea"/>
                <a:cs typeface="+mn-cs"/>
              </a:defRPr>
            </a:lvl1pPr>
            <a:lvl2pPr marL="0" indent="0" algn="l" defTabSz="685800" rtl="0" eaLnBrk="1" latinLnBrk="0" hangingPunct="1">
              <a:lnSpc>
                <a:spcPct val="117000"/>
              </a:lnSpc>
              <a:spcBef>
                <a:spcPts val="0"/>
              </a:spcBef>
              <a:buFont typeface="Arial" panose="020B0604020202020204" pitchFamily="34" charset="0"/>
              <a:buNone/>
              <a:defRPr sz="1500" kern="1200">
                <a:solidFill>
                  <a:schemeClr val="tx1"/>
                </a:solidFill>
                <a:latin typeface="+mn-lt"/>
                <a:ea typeface="+mn-ea"/>
                <a:cs typeface="+mn-cs"/>
              </a:defRPr>
            </a:lvl2pPr>
            <a:lvl3pPr marL="227013" indent="-227013" algn="l" defTabSz="685800" rtl="0" eaLnBrk="1" latinLnBrk="0" hangingPunct="1">
              <a:lnSpc>
                <a:spcPct val="117000"/>
              </a:lnSpc>
              <a:spcBef>
                <a:spcPts val="0"/>
              </a:spcBef>
              <a:buFont typeface="Arial" panose="020B0604020202020204" pitchFamily="34" charset="0"/>
              <a:buChar char="•"/>
              <a:defRPr sz="1500" kern="1200">
                <a:solidFill>
                  <a:schemeClr val="tx1"/>
                </a:solidFill>
                <a:latin typeface="+mn-lt"/>
                <a:ea typeface="+mn-ea"/>
                <a:cs typeface="+mn-cs"/>
              </a:defRPr>
            </a:lvl3pPr>
            <a:lvl4pPr marL="460375" indent="-233363" algn="l" defTabSz="685800" rtl="0" eaLnBrk="1" latinLnBrk="0" hangingPunct="1">
              <a:lnSpc>
                <a:spcPct val="117000"/>
              </a:lnSpc>
              <a:spcBef>
                <a:spcPts val="0"/>
              </a:spcBef>
              <a:buFont typeface="Arial" panose="020B0604020202020204" pitchFamily="34" charset="0"/>
              <a:buChar char="–"/>
              <a:defRPr sz="1300" kern="1200">
                <a:solidFill>
                  <a:schemeClr val="tx1"/>
                </a:solidFill>
                <a:latin typeface="+mn-lt"/>
                <a:ea typeface="+mn-ea"/>
                <a:cs typeface="+mn-cs"/>
              </a:defRPr>
            </a:lvl4pPr>
            <a:lvl5pPr marL="625475" indent="-165100" algn="l" defTabSz="685800" rtl="0" eaLnBrk="1" latinLnBrk="0" hangingPunct="1">
              <a:lnSpc>
                <a:spcPct val="117000"/>
              </a:lnSpc>
              <a:spcBef>
                <a:spcPts val="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1"/>
                </a:solidFill>
              </a:rPr>
              <a:t>Shelter Residents (across 4 shelters)</a:t>
            </a:r>
          </a:p>
        </p:txBody>
      </p:sp>
      <p:cxnSp>
        <p:nvCxnSpPr>
          <p:cNvPr id="7" name="Straight Arrow Connector 6"/>
          <p:cNvCxnSpPr>
            <a:endCxn id="8" idx="1"/>
          </p:cNvCxnSpPr>
          <p:nvPr/>
        </p:nvCxnSpPr>
        <p:spPr>
          <a:xfrm flipV="1">
            <a:off x="2085874" y="1552642"/>
            <a:ext cx="685689" cy="3975"/>
          </a:xfrm>
          <a:prstGeom prst="straightConnector1">
            <a:avLst/>
          </a:prstGeom>
          <a:ln w="952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71563" y="1398753"/>
            <a:ext cx="39791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solidFill>
                  <a:schemeClr val="tx1"/>
                </a:solidFill>
              </a:rPr>
              <a:t>18</a:t>
            </a:r>
          </a:p>
        </p:txBody>
      </p:sp>
      <p:sp>
        <p:nvSpPr>
          <p:cNvPr id="9" name="TextBox 8"/>
          <p:cNvSpPr txBox="1"/>
          <p:nvPr/>
        </p:nvSpPr>
        <p:spPr>
          <a:xfrm>
            <a:off x="3972748" y="1389142"/>
            <a:ext cx="39881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solidFill>
                  <a:schemeClr val="tx1"/>
                </a:solidFill>
              </a:rPr>
              <a:t>16</a:t>
            </a:r>
          </a:p>
        </p:txBody>
      </p:sp>
      <p:sp>
        <p:nvSpPr>
          <p:cNvPr id="10" name="TextBox 9"/>
          <p:cNvSpPr txBox="1"/>
          <p:nvPr/>
        </p:nvSpPr>
        <p:spPr>
          <a:xfrm>
            <a:off x="5182372" y="1394777"/>
            <a:ext cx="40412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solidFill>
                  <a:schemeClr val="tx1"/>
                </a:solidFill>
              </a:rPr>
              <a:t>15</a:t>
            </a:r>
          </a:p>
        </p:txBody>
      </p:sp>
      <p:sp>
        <p:nvSpPr>
          <p:cNvPr id="11" name="TextBox 10"/>
          <p:cNvSpPr txBox="1"/>
          <p:nvPr/>
        </p:nvSpPr>
        <p:spPr>
          <a:xfrm>
            <a:off x="6391996" y="1394778"/>
            <a:ext cx="41006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solidFill>
                  <a:schemeClr val="tx1"/>
                </a:solidFill>
              </a:rPr>
              <a:t>13</a:t>
            </a:r>
          </a:p>
        </p:txBody>
      </p:sp>
      <p:sp>
        <p:nvSpPr>
          <p:cNvPr id="12" name="TextBox 11"/>
          <p:cNvSpPr txBox="1"/>
          <p:nvPr/>
        </p:nvSpPr>
        <p:spPr>
          <a:xfrm>
            <a:off x="7375927" y="1402728"/>
            <a:ext cx="1311681"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solidFill>
                  <a:schemeClr val="accent1"/>
                </a:solidFill>
              </a:rPr>
              <a:t>12 Interviews</a:t>
            </a:r>
          </a:p>
        </p:txBody>
      </p:sp>
      <p:cxnSp>
        <p:nvCxnSpPr>
          <p:cNvPr id="13" name="Straight Arrow Connector 12"/>
          <p:cNvCxnSpPr>
            <a:stCxn id="8" idx="3"/>
            <a:endCxn id="9" idx="1"/>
          </p:cNvCxnSpPr>
          <p:nvPr/>
        </p:nvCxnSpPr>
        <p:spPr>
          <a:xfrm flipV="1">
            <a:off x="3169477" y="1543031"/>
            <a:ext cx="803271" cy="9611"/>
          </a:xfrm>
          <a:prstGeom prst="straightConnector1">
            <a:avLst/>
          </a:prstGeom>
          <a:ln w="952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0" idx="1"/>
          </p:cNvCxnSpPr>
          <p:nvPr/>
        </p:nvCxnSpPr>
        <p:spPr>
          <a:xfrm>
            <a:off x="4371566" y="1543031"/>
            <a:ext cx="810806" cy="5635"/>
          </a:xfrm>
          <a:prstGeom prst="straightConnector1">
            <a:avLst/>
          </a:prstGeom>
          <a:ln w="952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a:endCxn id="11" idx="1"/>
          </p:cNvCxnSpPr>
          <p:nvPr/>
        </p:nvCxnSpPr>
        <p:spPr>
          <a:xfrm>
            <a:off x="5586496" y="1548666"/>
            <a:ext cx="805500" cy="1"/>
          </a:xfrm>
          <a:prstGeom prst="straightConnector1">
            <a:avLst/>
          </a:prstGeom>
          <a:ln w="952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3"/>
            <a:endCxn id="12" idx="1"/>
          </p:cNvCxnSpPr>
          <p:nvPr/>
        </p:nvCxnSpPr>
        <p:spPr>
          <a:xfrm>
            <a:off x="6802056" y="1548667"/>
            <a:ext cx="573871" cy="7950"/>
          </a:xfrm>
          <a:prstGeom prst="straightConnector1">
            <a:avLst/>
          </a:prstGeom>
          <a:ln w="952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97511" y="1882779"/>
            <a:ext cx="907822" cy="276999"/>
          </a:xfrm>
          <a:prstGeom prst="rect">
            <a:avLst/>
          </a:prstGeom>
          <a:noFill/>
        </p:spPr>
        <p:txBody>
          <a:bodyPr wrap="square" rtlCol="0">
            <a:spAutoFit/>
          </a:bodyPr>
          <a:lstStyle/>
          <a:p>
            <a:pPr algn="ctr"/>
            <a:r>
              <a:rPr lang="en-US" sz="1200"/>
              <a:t>7</a:t>
            </a:r>
            <a:r>
              <a:rPr lang="en-US" sz="1200">
                <a:solidFill>
                  <a:schemeClr val="tx1"/>
                </a:solidFill>
              </a:rPr>
              <a:t> ineligible</a:t>
            </a:r>
          </a:p>
        </p:txBody>
      </p:sp>
      <p:sp>
        <p:nvSpPr>
          <p:cNvPr id="18" name="TextBox 17"/>
          <p:cNvSpPr txBox="1"/>
          <p:nvPr/>
        </p:nvSpPr>
        <p:spPr>
          <a:xfrm>
            <a:off x="3088938" y="1884342"/>
            <a:ext cx="1095892" cy="276999"/>
          </a:xfrm>
          <a:prstGeom prst="rect">
            <a:avLst/>
          </a:prstGeom>
          <a:noFill/>
        </p:spPr>
        <p:txBody>
          <a:bodyPr wrap="square" rtlCol="0">
            <a:spAutoFit/>
          </a:bodyPr>
          <a:lstStyle/>
          <a:p>
            <a:r>
              <a:rPr lang="en-US" sz="1200">
                <a:solidFill>
                  <a:schemeClr val="tx1"/>
                </a:solidFill>
              </a:rPr>
              <a:t>2 no shows</a:t>
            </a:r>
          </a:p>
        </p:txBody>
      </p:sp>
      <p:sp>
        <p:nvSpPr>
          <p:cNvPr id="19" name="TextBox 18"/>
          <p:cNvSpPr txBox="1"/>
          <p:nvPr/>
        </p:nvSpPr>
        <p:spPr>
          <a:xfrm>
            <a:off x="4038472" y="1919850"/>
            <a:ext cx="1569309" cy="461665"/>
          </a:xfrm>
          <a:prstGeom prst="rect">
            <a:avLst/>
          </a:prstGeom>
          <a:noFill/>
        </p:spPr>
        <p:txBody>
          <a:bodyPr wrap="square" rtlCol="0">
            <a:spAutoFit/>
          </a:bodyPr>
          <a:lstStyle/>
          <a:p>
            <a:pPr algn="ctr"/>
            <a:r>
              <a:rPr lang="en-US" sz="1200">
                <a:solidFill>
                  <a:schemeClr val="tx1"/>
                </a:solidFill>
              </a:rPr>
              <a:t>1 excluded (target enrollment reached)</a:t>
            </a:r>
          </a:p>
        </p:txBody>
      </p:sp>
      <p:sp>
        <p:nvSpPr>
          <p:cNvPr id="20" name="TextBox 19"/>
          <p:cNvSpPr txBox="1"/>
          <p:nvPr/>
        </p:nvSpPr>
        <p:spPr>
          <a:xfrm>
            <a:off x="5607782" y="1881549"/>
            <a:ext cx="821816" cy="461665"/>
          </a:xfrm>
          <a:prstGeom prst="rect">
            <a:avLst/>
          </a:prstGeom>
          <a:noFill/>
        </p:spPr>
        <p:txBody>
          <a:bodyPr wrap="square" rtlCol="0">
            <a:spAutoFit/>
          </a:bodyPr>
          <a:lstStyle/>
          <a:p>
            <a:pPr algn="ctr"/>
            <a:r>
              <a:rPr lang="en-US" sz="1200">
                <a:solidFill>
                  <a:schemeClr val="tx1"/>
                </a:solidFill>
              </a:rPr>
              <a:t>2 screen failures</a:t>
            </a:r>
          </a:p>
        </p:txBody>
      </p:sp>
      <p:sp>
        <p:nvSpPr>
          <p:cNvPr id="21" name="TextBox 20"/>
          <p:cNvSpPr txBox="1"/>
          <p:nvPr/>
        </p:nvSpPr>
        <p:spPr>
          <a:xfrm>
            <a:off x="6655836" y="1926532"/>
            <a:ext cx="1151574" cy="276999"/>
          </a:xfrm>
          <a:prstGeom prst="rect">
            <a:avLst/>
          </a:prstGeom>
          <a:noFill/>
        </p:spPr>
        <p:txBody>
          <a:bodyPr wrap="square" rtlCol="0">
            <a:spAutoFit/>
          </a:bodyPr>
          <a:lstStyle/>
          <a:p>
            <a:r>
              <a:rPr lang="en-US" sz="1200"/>
              <a:t>1 no response</a:t>
            </a:r>
            <a:endParaRPr lang="en-US" sz="1200">
              <a:solidFill>
                <a:schemeClr val="tx1"/>
              </a:solidFill>
            </a:endParaRPr>
          </a:p>
        </p:txBody>
      </p:sp>
      <p:cxnSp>
        <p:nvCxnSpPr>
          <p:cNvPr id="22" name="Straight Arrow Connector 21"/>
          <p:cNvCxnSpPr/>
          <p:nvPr/>
        </p:nvCxnSpPr>
        <p:spPr>
          <a:xfrm>
            <a:off x="2408165" y="1556617"/>
            <a:ext cx="0" cy="326162"/>
          </a:xfrm>
          <a:prstGeom prst="straightConnector1">
            <a:avLst/>
          </a:prstGeom>
          <a:ln w="952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555485" y="1541865"/>
            <a:ext cx="0" cy="326162"/>
          </a:xfrm>
          <a:prstGeom prst="straightConnector1">
            <a:avLst/>
          </a:prstGeom>
          <a:ln w="952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03129" y="1556617"/>
            <a:ext cx="0" cy="326162"/>
          </a:xfrm>
          <a:prstGeom prst="straightConnector1">
            <a:avLst/>
          </a:prstGeom>
          <a:ln w="952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018690" y="1556617"/>
            <a:ext cx="0" cy="326162"/>
          </a:xfrm>
          <a:prstGeom prst="straightConnector1">
            <a:avLst/>
          </a:prstGeom>
          <a:ln w="952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130431" y="1548663"/>
            <a:ext cx="0" cy="326162"/>
          </a:xfrm>
          <a:prstGeom prst="straightConnector1">
            <a:avLst/>
          </a:prstGeom>
          <a:ln w="952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 Placeholder 6">
            <a:extLst>
              <a:ext uri="{FF2B5EF4-FFF2-40B4-BE49-F238E27FC236}">
                <a16:creationId xmlns:a16="http://schemas.microsoft.com/office/drawing/2014/main" id="{6631C2B5-1901-4996-BB63-213EC2AC450D}"/>
              </a:ext>
            </a:extLst>
          </p:cNvPr>
          <p:cNvSpPr txBox="1">
            <a:spLocks/>
          </p:cNvSpPr>
          <p:nvPr/>
        </p:nvSpPr>
        <p:spPr>
          <a:xfrm>
            <a:off x="407111" y="2327448"/>
            <a:ext cx="3857793" cy="304699"/>
          </a:xfrm>
          <a:prstGeom prst="rect">
            <a:avLst/>
          </a:prstGeom>
        </p:spPr>
        <p:txBody>
          <a:bodyPr/>
          <a:lstStyle>
            <a:lvl1pPr marL="228600" indent="-228600" algn="l" defTabSz="342900" rtl="0" eaLnBrk="1" latinLnBrk="0" hangingPunct="1">
              <a:lnSpc>
                <a:spcPct val="100000"/>
              </a:lnSpc>
              <a:spcBef>
                <a:spcPts val="800"/>
              </a:spcBef>
              <a:buClr>
                <a:schemeClr val="tx2"/>
              </a:buClr>
              <a:buFont typeface="Arial"/>
              <a:buChar char="•"/>
              <a:defRPr lang="en-US" sz="1600" kern="1200" dirty="0">
                <a:solidFill>
                  <a:schemeClr val="tx1"/>
                </a:solidFill>
                <a:latin typeface="+mn-lt"/>
                <a:ea typeface="+mn-ea"/>
                <a:cs typeface="+mn-cs"/>
              </a:defRPr>
            </a:lvl1pPr>
            <a:lvl2pPr marL="457200" indent="-228600" algn="l" defTabSz="342900" rtl="0" eaLnBrk="1" latinLnBrk="0" hangingPunct="1">
              <a:lnSpc>
                <a:spcPct val="100000"/>
              </a:lnSpc>
              <a:spcBef>
                <a:spcPts val="800"/>
              </a:spcBef>
              <a:buClr>
                <a:schemeClr val="tx2"/>
              </a:buClr>
              <a:buFont typeface="Arial"/>
              <a:buChar char="–"/>
              <a:defRPr lang="en-US" sz="1400" kern="1200" dirty="0">
                <a:solidFill>
                  <a:schemeClr val="tx1"/>
                </a:solidFill>
                <a:latin typeface="+mn-lt"/>
                <a:ea typeface="+mn-ea"/>
                <a:cs typeface="+mn-cs"/>
              </a:defRPr>
            </a:lvl2pPr>
            <a:lvl3pPr marL="685800" indent="-228600" algn="l" defTabSz="342900" rtl="0" eaLnBrk="1" latinLnBrk="0" hangingPunct="1">
              <a:lnSpc>
                <a:spcPct val="100000"/>
              </a:lnSpc>
              <a:spcBef>
                <a:spcPts val="800"/>
              </a:spcBef>
              <a:buClr>
                <a:schemeClr val="tx2"/>
              </a:buClr>
              <a:buFont typeface="Arial"/>
              <a:buChar char="•"/>
              <a:defRPr lang="en-US" sz="1200" kern="1200" dirty="0">
                <a:solidFill>
                  <a:schemeClr val="tx1"/>
                </a:solidFill>
                <a:latin typeface="+mn-lt"/>
                <a:ea typeface="+mn-ea"/>
                <a:cs typeface="+mn-cs"/>
              </a:defRPr>
            </a:lvl3pPr>
            <a:lvl4pPr marL="914400" indent="-228600" algn="l" defTabSz="342900" rtl="0" eaLnBrk="1" latinLnBrk="0" hangingPunct="1">
              <a:lnSpc>
                <a:spcPct val="100000"/>
              </a:lnSpc>
              <a:spcBef>
                <a:spcPts val="800"/>
              </a:spcBef>
              <a:buClr>
                <a:schemeClr val="tx2"/>
              </a:buClr>
              <a:buFont typeface="Arial"/>
              <a:buChar char="–"/>
              <a:defRPr lang="en-US" sz="1200" kern="1200" dirty="0">
                <a:solidFill>
                  <a:schemeClr val="tx1"/>
                </a:solidFill>
                <a:latin typeface="+mn-lt"/>
                <a:ea typeface="+mn-ea"/>
                <a:cs typeface="+mn-cs"/>
              </a:defRPr>
            </a:lvl4pPr>
            <a:lvl5pPr marL="1143000" indent="-228600" algn="l" defTabSz="342900" rtl="0" eaLnBrk="1" latinLnBrk="0" hangingPunct="1">
              <a:lnSpc>
                <a:spcPct val="100000"/>
              </a:lnSpc>
              <a:spcBef>
                <a:spcPts val="800"/>
              </a:spcBef>
              <a:buClr>
                <a:schemeClr val="tx2"/>
              </a:buClr>
              <a:buFont typeface="Arial" panose="020B0604020202020204" pitchFamily="34" charset="0"/>
              <a:buChar char="•"/>
              <a:defRPr lang="en-US" sz="1200" kern="1200" dirty="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500" b="1" dirty="0"/>
              <a:t>Shelter Staff (across 5 shelters)</a:t>
            </a:r>
          </a:p>
        </p:txBody>
      </p:sp>
      <p:sp>
        <p:nvSpPr>
          <p:cNvPr id="28" name="TextBox 27"/>
          <p:cNvSpPr txBox="1"/>
          <p:nvPr/>
        </p:nvSpPr>
        <p:spPr>
          <a:xfrm>
            <a:off x="420352" y="2679110"/>
            <a:ext cx="1680976" cy="307777"/>
          </a:xfrm>
          <a:prstGeom prst="rect">
            <a:avLst/>
          </a:prstGeom>
          <a:noFill/>
        </p:spPr>
        <p:txBody>
          <a:bodyPr wrap="square" rtlCol="0">
            <a:spAutoFit/>
          </a:bodyPr>
          <a:lstStyle/>
          <a:p>
            <a:r>
              <a:rPr lang="en-US" sz="1400" b="1" dirty="0">
                <a:solidFill>
                  <a:schemeClr val="accent1"/>
                </a:solidFill>
              </a:rPr>
              <a:t>Total contacts: 14</a:t>
            </a:r>
          </a:p>
        </p:txBody>
      </p:sp>
      <p:sp>
        <p:nvSpPr>
          <p:cNvPr id="29" name="TextBox 28"/>
          <p:cNvSpPr txBox="1"/>
          <p:nvPr/>
        </p:nvSpPr>
        <p:spPr>
          <a:xfrm>
            <a:off x="4547360" y="2679110"/>
            <a:ext cx="44686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solidFill>
                  <a:schemeClr val="tx1"/>
                </a:solidFill>
              </a:rPr>
              <a:t>12</a:t>
            </a:r>
          </a:p>
        </p:txBody>
      </p:sp>
      <p:sp>
        <p:nvSpPr>
          <p:cNvPr id="30" name="TextBox 29"/>
          <p:cNvSpPr txBox="1"/>
          <p:nvPr/>
        </p:nvSpPr>
        <p:spPr>
          <a:xfrm>
            <a:off x="7457944" y="2679110"/>
            <a:ext cx="1229664"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a:solidFill>
                  <a:schemeClr val="accent1"/>
                </a:solidFill>
              </a:rPr>
              <a:t>9 Interviews</a:t>
            </a:r>
          </a:p>
        </p:txBody>
      </p:sp>
      <p:cxnSp>
        <p:nvCxnSpPr>
          <p:cNvPr id="31" name="Straight Arrow Connector 30"/>
          <p:cNvCxnSpPr>
            <a:stCxn id="28" idx="3"/>
            <a:endCxn id="29" idx="1"/>
          </p:cNvCxnSpPr>
          <p:nvPr/>
        </p:nvCxnSpPr>
        <p:spPr>
          <a:xfrm>
            <a:off x="2101328" y="2832999"/>
            <a:ext cx="2446032"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9" idx="3"/>
            <a:endCxn id="30" idx="1"/>
          </p:cNvCxnSpPr>
          <p:nvPr/>
        </p:nvCxnSpPr>
        <p:spPr>
          <a:xfrm>
            <a:off x="4994226" y="2832999"/>
            <a:ext cx="2463718"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409117" y="3195649"/>
            <a:ext cx="1541130" cy="461665"/>
          </a:xfrm>
          <a:prstGeom prst="rect">
            <a:avLst/>
          </a:prstGeom>
          <a:noFill/>
        </p:spPr>
        <p:txBody>
          <a:bodyPr wrap="square" rtlCol="0">
            <a:spAutoFit/>
          </a:bodyPr>
          <a:lstStyle/>
          <a:p>
            <a:pPr algn="ctr"/>
            <a:r>
              <a:rPr lang="en-US" sz="1200"/>
              <a:t>3</a:t>
            </a:r>
            <a:r>
              <a:rPr lang="en-US" sz="1200">
                <a:solidFill>
                  <a:schemeClr val="tx1"/>
                </a:solidFill>
              </a:rPr>
              <a:t> excluded (target enrollment reached)</a:t>
            </a:r>
          </a:p>
        </p:txBody>
      </p:sp>
      <p:sp>
        <p:nvSpPr>
          <p:cNvPr id="34" name="TextBox 33"/>
          <p:cNvSpPr txBox="1"/>
          <p:nvPr/>
        </p:nvSpPr>
        <p:spPr>
          <a:xfrm>
            <a:off x="2714110" y="3202363"/>
            <a:ext cx="937214" cy="276999"/>
          </a:xfrm>
          <a:prstGeom prst="rect">
            <a:avLst/>
          </a:prstGeom>
          <a:noFill/>
        </p:spPr>
        <p:txBody>
          <a:bodyPr wrap="square" rtlCol="0">
            <a:spAutoFit/>
          </a:bodyPr>
          <a:lstStyle/>
          <a:p>
            <a:r>
              <a:rPr lang="en-US" sz="1200"/>
              <a:t>2</a:t>
            </a:r>
            <a:r>
              <a:rPr lang="en-US" sz="1200">
                <a:solidFill>
                  <a:schemeClr val="tx1"/>
                </a:solidFill>
              </a:rPr>
              <a:t> ineligible</a:t>
            </a:r>
          </a:p>
        </p:txBody>
      </p:sp>
      <p:cxnSp>
        <p:nvCxnSpPr>
          <p:cNvPr id="35" name="Straight Arrow Connector 34"/>
          <p:cNvCxnSpPr>
            <a:endCxn id="34" idx="0"/>
          </p:cNvCxnSpPr>
          <p:nvPr/>
        </p:nvCxnSpPr>
        <p:spPr>
          <a:xfrm>
            <a:off x="3182717" y="2832998"/>
            <a:ext cx="0" cy="369365"/>
          </a:xfrm>
          <a:prstGeom prst="straightConnector1">
            <a:avLst/>
          </a:prstGeom>
          <a:ln w="952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201451" y="2832998"/>
            <a:ext cx="0" cy="369365"/>
          </a:xfrm>
          <a:prstGeom prst="straightConnector1">
            <a:avLst/>
          </a:prstGeom>
          <a:ln w="952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 Placeholder 6">
            <a:extLst>
              <a:ext uri="{FF2B5EF4-FFF2-40B4-BE49-F238E27FC236}">
                <a16:creationId xmlns:a16="http://schemas.microsoft.com/office/drawing/2014/main" id="{6631C2B5-1901-4996-BB63-213EC2AC450D}"/>
              </a:ext>
            </a:extLst>
          </p:cNvPr>
          <p:cNvSpPr txBox="1">
            <a:spLocks/>
          </p:cNvSpPr>
          <p:nvPr/>
        </p:nvSpPr>
        <p:spPr>
          <a:xfrm>
            <a:off x="432559" y="3529283"/>
            <a:ext cx="1463074" cy="304699"/>
          </a:xfrm>
          <a:prstGeom prst="rect">
            <a:avLst/>
          </a:prstGeom>
        </p:spPr>
        <p:txBody>
          <a:bodyPr/>
          <a:lstStyle>
            <a:lvl1pPr marL="228600" indent="-228600" algn="l" defTabSz="342900" rtl="0" eaLnBrk="1" latinLnBrk="0" hangingPunct="1">
              <a:lnSpc>
                <a:spcPct val="100000"/>
              </a:lnSpc>
              <a:spcBef>
                <a:spcPts val="800"/>
              </a:spcBef>
              <a:buClr>
                <a:schemeClr val="tx2"/>
              </a:buClr>
              <a:buFont typeface="Arial"/>
              <a:buChar char="•"/>
              <a:defRPr lang="en-US" sz="1600" kern="1200" dirty="0">
                <a:solidFill>
                  <a:schemeClr val="tx1"/>
                </a:solidFill>
                <a:latin typeface="+mn-lt"/>
                <a:ea typeface="+mn-ea"/>
                <a:cs typeface="+mn-cs"/>
              </a:defRPr>
            </a:lvl1pPr>
            <a:lvl2pPr marL="457200" indent="-228600" algn="l" defTabSz="342900" rtl="0" eaLnBrk="1" latinLnBrk="0" hangingPunct="1">
              <a:lnSpc>
                <a:spcPct val="100000"/>
              </a:lnSpc>
              <a:spcBef>
                <a:spcPts val="800"/>
              </a:spcBef>
              <a:buClr>
                <a:schemeClr val="tx2"/>
              </a:buClr>
              <a:buFont typeface="Arial"/>
              <a:buChar char="–"/>
              <a:defRPr lang="en-US" sz="1400" kern="1200" dirty="0">
                <a:solidFill>
                  <a:schemeClr val="tx1"/>
                </a:solidFill>
                <a:latin typeface="+mn-lt"/>
                <a:ea typeface="+mn-ea"/>
                <a:cs typeface="+mn-cs"/>
              </a:defRPr>
            </a:lvl2pPr>
            <a:lvl3pPr marL="685800" indent="-228600" algn="l" defTabSz="342900" rtl="0" eaLnBrk="1" latinLnBrk="0" hangingPunct="1">
              <a:lnSpc>
                <a:spcPct val="100000"/>
              </a:lnSpc>
              <a:spcBef>
                <a:spcPts val="800"/>
              </a:spcBef>
              <a:buClr>
                <a:schemeClr val="tx2"/>
              </a:buClr>
              <a:buFont typeface="Arial"/>
              <a:buChar char="•"/>
              <a:defRPr lang="en-US" sz="1200" kern="1200" dirty="0">
                <a:solidFill>
                  <a:schemeClr val="tx1"/>
                </a:solidFill>
                <a:latin typeface="+mn-lt"/>
                <a:ea typeface="+mn-ea"/>
                <a:cs typeface="+mn-cs"/>
              </a:defRPr>
            </a:lvl3pPr>
            <a:lvl4pPr marL="914400" indent="-228600" algn="l" defTabSz="342900" rtl="0" eaLnBrk="1" latinLnBrk="0" hangingPunct="1">
              <a:lnSpc>
                <a:spcPct val="100000"/>
              </a:lnSpc>
              <a:spcBef>
                <a:spcPts val="800"/>
              </a:spcBef>
              <a:buClr>
                <a:schemeClr val="tx2"/>
              </a:buClr>
              <a:buFont typeface="Arial"/>
              <a:buChar char="–"/>
              <a:defRPr lang="en-US" sz="1200" kern="1200" dirty="0">
                <a:solidFill>
                  <a:schemeClr val="tx1"/>
                </a:solidFill>
                <a:latin typeface="+mn-lt"/>
                <a:ea typeface="+mn-ea"/>
                <a:cs typeface="+mn-cs"/>
              </a:defRPr>
            </a:lvl4pPr>
            <a:lvl5pPr marL="1143000" indent="-228600" algn="l" defTabSz="342900" rtl="0" eaLnBrk="1" latinLnBrk="0" hangingPunct="1">
              <a:lnSpc>
                <a:spcPct val="100000"/>
              </a:lnSpc>
              <a:spcBef>
                <a:spcPts val="800"/>
              </a:spcBef>
              <a:buClr>
                <a:schemeClr val="tx2"/>
              </a:buClr>
              <a:buFont typeface="Arial" panose="020B0604020202020204" pitchFamily="34" charset="0"/>
              <a:buChar char="•"/>
              <a:defRPr lang="en-US" sz="1200" kern="1200" dirty="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500" b="1" dirty="0"/>
              <a:t>NCL Vendor</a:t>
            </a:r>
          </a:p>
        </p:txBody>
      </p:sp>
      <p:sp>
        <p:nvSpPr>
          <p:cNvPr id="38" name="TextBox 37"/>
          <p:cNvSpPr txBox="1"/>
          <p:nvPr/>
        </p:nvSpPr>
        <p:spPr>
          <a:xfrm>
            <a:off x="387914" y="3833982"/>
            <a:ext cx="2701024" cy="307777"/>
          </a:xfrm>
          <a:prstGeom prst="rect">
            <a:avLst/>
          </a:prstGeom>
          <a:noFill/>
        </p:spPr>
        <p:txBody>
          <a:bodyPr wrap="square" rtlCol="0">
            <a:spAutoFit/>
          </a:bodyPr>
          <a:lstStyle/>
          <a:p>
            <a:r>
              <a:rPr lang="en-US" sz="1400" b="1" dirty="0">
                <a:solidFill>
                  <a:schemeClr val="accent1"/>
                </a:solidFill>
              </a:rPr>
              <a:t>1 vendor, 3 representatives</a:t>
            </a:r>
          </a:p>
        </p:txBody>
      </p:sp>
      <p:sp>
        <p:nvSpPr>
          <p:cNvPr id="39" name="TextBox 38"/>
          <p:cNvSpPr txBox="1"/>
          <p:nvPr/>
        </p:nvSpPr>
        <p:spPr>
          <a:xfrm>
            <a:off x="7237774" y="3833982"/>
            <a:ext cx="1436593"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a:solidFill>
                  <a:schemeClr val="accent1"/>
                </a:solidFill>
              </a:rPr>
              <a:t>1 Focus Group</a:t>
            </a:r>
          </a:p>
        </p:txBody>
      </p:sp>
      <p:cxnSp>
        <p:nvCxnSpPr>
          <p:cNvPr id="40" name="Straight Arrow Connector 39"/>
          <p:cNvCxnSpPr>
            <a:endCxn id="39" idx="1"/>
          </p:cNvCxnSpPr>
          <p:nvPr/>
        </p:nvCxnSpPr>
        <p:spPr>
          <a:xfrm>
            <a:off x="2813538" y="3984171"/>
            <a:ext cx="4424236" cy="370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
        <p:nvSpPr>
          <p:cNvPr id="41" name="TextBox 40"/>
          <p:cNvSpPr txBox="1"/>
          <p:nvPr/>
        </p:nvSpPr>
        <p:spPr>
          <a:xfrm>
            <a:off x="418040" y="1383479"/>
            <a:ext cx="1680976" cy="307777"/>
          </a:xfrm>
          <a:prstGeom prst="rect">
            <a:avLst/>
          </a:prstGeom>
          <a:noFill/>
        </p:spPr>
        <p:txBody>
          <a:bodyPr wrap="square" rtlCol="0">
            <a:spAutoFit/>
          </a:bodyPr>
          <a:lstStyle/>
          <a:p>
            <a:r>
              <a:rPr lang="en-US" sz="1400" b="1" dirty="0">
                <a:solidFill>
                  <a:schemeClr val="accent1"/>
                </a:solidFill>
              </a:rPr>
              <a:t>Total contacts: 25</a:t>
            </a:r>
          </a:p>
        </p:txBody>
      </p:sp>
    </p:spTree>
    <p:extLst>
      <p:ext uri="{BB962C8B-B14F-4D97-AF65-F5344CB8AC3E}">
        <p14:creationId xmlns:p14="http://schemas.microsoft.com/office/powerpoint/2010/main" val="3137801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Sample</a:t>
            </a:r>
          </a:p>
        </p:txBody>
      </p:sp>
      <p:sp>
        <p:nvSpPr>
          <p:cNvPr id="4" name="Slide Number Placeholder 3"/>
          <p:cNvSpPr>
            <a:spLocks noGrp="1"/>
          </p:cNvSpPr>
          <p:nvPr>
            <p:ph type="sldNum" sz="quarter" idx="4"/>
          </p:nvPr>
        </p:nvSpPr>
        <p:spPr/>
        <p:txBody>
          <a:bodyPr/>
          <a:lstStyle/>
          <a:p>
            <a:fld id="{2441C0E6-2A71-4EB3-9E92-A3D15D26B6CA}" type="slidenum">
              <a:rPr lang="en-US" smtClean="0"/>
              <a:pPr/>
              <a:t>16</a:t>
            </a:fld>
            <a:endParaRPr lang="en-US"/>
          </a:p>
        </p:txBody>
      </p:sp>
      <p:sp>
        <p:nvSpPr>
          <p:cNvPr id="5" name="Footer Placeholder 4"/>
          <p:cNvSpPr>
            <a:spLocks noGrp="1"/>
          </p:cNvSpPr>
          <p:nvPr>
            <p:ph type="ftr" sz="quarter" idx="3"/>
          </p:nvPr>
        </p:nvSpPr>
        <p:spPr>
          <a:xfrm>
            <a:off x="7222067" y="4665770"/>
            <a:ext cx="1162981" cy="67098"/>
          </a:xfrm>
        </p:spPr>
        <p:txBody>
          <a:bodyPr/>
          <a:lstStyle/>
          <a:p>
            <a:r>
              <a:rPr lang="en-US"/>
              <a:t>Department of Population Health</a:t>
            </a:r>
          </a:p>
        </p:txBody>
      </p:sp>
      <p:graphicFrame>
        <p:nvGraphicFramePr>
          <p:cNvPr id="6" name="Content Placeholder 5"/>
          <p:cNvGraphicFramePr>
            <a:graphicFrameLocks/>
          </p:cNvGraphicFramePr>
          <p:nvPr/>
        </p:nvGraphicFramePr>
        <p:xfrm>
          <a:off x="326230" y="1317525"/>
          <a:ext cx="8139343" cy="2490187"/>
        </p:xfrm>
        <a:graphic>
          <a:graphicData uri="http://schemas.openxmlformats.org/drawingml/2006/table">
            <a:tbl>
              <a:tblPr firstRow="1" firstCol="1" bandRow="1">
                <a:tableStyleId>{5C22544A-7EE6-4342-B048-85BDC9FD1C3A}</a:tableStyleId>
              </a:tblPr>
              <a:tblGrid>
                <a:gridCol w="2111006">
                  <a:extLst>
                    <a:ext uri="{9D8B030D-6E8A-4147-A177-3AD203B41FA5}">
                      <a16:colId xmlns:a16="http://schemas.microsoft.com/office/drawing/2014/main" val="3862044830"/>
                    </a:ext>
                  </a:extLst>
                </a:gridCol>
                <a:gridCol w="1249193">
                  <a:extLst>
                    <a:ext uri="{9D8B030D-6E8A-4147-A177-3AD203B41FA5}">
                      <a16:colId xmlns:a16="http://schemas.microsoft.com/office/drawing/2014/main" val="455837986"/>
                    </a:ext>
                  </a:extLst>
                </a:gridCol>
                <a:gridCol w="1690546">
                  <a:extLst>
                    <a:ext uri="{9D8B030D-6E8A-4147-A177-3AD203B41FA5}">
                      <a16:colId xmlns:a16="http://schemas.microsoft.com/office/drawing/2014/main" val="2703947870"/>
                    </a:ext>
                  </a:extLst>
                </a:gridCol>
                <a:gridCol w="1604365">
                  <a:extLst>
                    <a:ext uri="{9D8B030D-6E8A-4147-A177-3AD203B41FA5}">
                      <a16:colId xmlns:a16="http://schemas.microsoft.com/office/drawing/2014/main" val="392829326"/>
                    </a:ext>
                  </a:extLst>
                </a:gridCol>
                <a:gridCol w="1484233">
                  <a:extLst>
                    <a:ext uri="{9D8B030D-6E8A-4147-A177-3AD203B41FA5}">
                      <a16:colId xmlns:a16="http://schemas.microsoft.com/office/drawing/2014/main" val="1679369093"/>
                    </a:ext>
                  </a:extLst>
                </a:gridCol>
              </a:tblGrid>
              <a:tr h="755980">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107000"/>
                        </a:lnSpc>
                        <a:spcBef>
                          <a:spcPts val="0"/>
                        </a:spcBef>
                        <a:spcAft>
                          <a:spcPts val="0"/>
                        </a:spcAft>
                      </a:pPr>
                      <a:r>
                        <a:rPr lang="en-US" sz="1200">
                          <a:effectLst/>
                        </a:rPr>
                        <a:t>Shelter Staff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200">
                          <a:effectLst/>
                        </a:rPr>
                        <a:t>Shelter Resident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200">
                          <a:effectLst/>
                        </a:rPr>
                        <a:t>Focus Group/Key Stakeholder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2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1695142759"/>
                  </a:ext>
                </a:extLst>
              </a:tr>
              <a:tr h="243405">
                <a:tc>
                  <a:txBody>
                    <a:bodyPr/>
                    <a:lstStyle/>
                    <a:p>
                      <a:pPr marL="0" marR="0" algn="ctr">
                        <a:lnSpc>
                          <a:spcPct val="107000"/>
                        </a:lnSpc>
                        <a:spcBef>
                          <a:spcPts val="0"/>
                        </a:spcBef>
                        <a:spcAft>
                          <a:spcPts val="0"/>
                        </a:spcAft>
                      </a:pPr>
                      <a:r>
                        <a:rPr lang="en-US" sz="1100">
                          <a:effectLst/>
                        </a:rPr>
                        <a:t>High Use Shelter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6912670"/>
                  </a:ext>
                </a:extLst>
              </a:tr>
              <a:tr h="243405">
                <a:tc>
                  <a:txBody>
                    <a:bodyPr/>
                    <a:lstStyle/>
                    <a:p>
                      <a:pPr marL="0" marR="0" algn="ctr">
                        <a:lnSpc>
                          <a:spcPct val="107000"/>
                        </a:lnSpc>
                        <a:spcBef>
                          <a:spcPts val="0"/>
                        </a:spcBef>
                        <a:spcAft>
                          <a:spcPts val="0"/>
                        </a:spcAft>
                      </a:pPr>
                      <a:r>
                        <a:rPr lang="en-US" sz="1100">
                          <a:effectLst/>
                        </a:rPr>
                        <a:t>High Use Shelter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2047078"/>
                  </a:ext>
                </a:extLst>
              </a:tr>
              <a:tr h="243405">
                <a:tc>
                  <a:txBody>
                    <a:bodyPr/>
                    <a:lstStyle/>
                    <a:p>
                      <a:pPr marL="0" marR="0" algn="ctr">
                        <a:lnSpc>
                          <a:spcPct val="107000"/>
                        </a:lnSpc>
                        <a:spcBef>
                          <a:spcPts val="0"/>
                        </a:spcBef>
                        <a:spcAft>
                          <a:spcPts val="0"/>
                        </a:spcAft>
                      </a:pPr>
                      <a:r>
                        <a:rPr lang="en-US" sz="1100">
                          <a:effectLst/>
                        </a:rPr>
                        <a:t>High Use Shelter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285315"/>
                  </a:ext>
                </a:extLst>
              </a:tr>
              <a:tr h="273777">
                <a:tc>
                  <a:txBody>
                    <a:bodyPr/>
                    <a:lstStyle/>
                    <a:p>
                      <a:pPr marL="0" marR="0" algn="ctr">
                        <a:lnSpc>
                          <a:spcPct val="107000"/>
                        </a:lnSpc>
                        <a:spcBef>
                          <a:spcPts val="0"/>
                        </a:spcBef>
                        <a:spcAft>
                          <a:spcPts val="0"/>
                        </a:spcAft>
                      </a:pPr>
                      <a:r>
                        <a:rPr lang="en-US" sz="1100">
                          <a:effectLst/>
                        </a:rPr>
                        <a:t>Inconsistent Use Shelter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6590856"/>
                  </a:ext>
                </a:extLst>
              </a:tr>
              <a:tr h="243405">
                <a:tc>
                  <a:txBody>
                    <a:bodyPr/>
                    <a:lstStyle/>
                    <a:p>
                      <a:pPr marL="0" marR="0" algn="ctr">
                        <a:lnSpc>
                          <a:spcPct val="107000"/>
                        </a:lnSpc>
                        <a:spcBef>
                          <a:spcPts val="0"/>
                        </a:spcBef>
                        <a:spcAft>
                          <a:spcPts val="0"/>
                        </a:spcAft>
                      </a:pPr>
                      <a:r>
                        <a:rPr lang="en-US" sz="1100">
                          <a:effectLst/>
                        </a:rPr>
                        <a:t>Low Use Shelter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03220"/>
                  </a:ext>
                </a:extLst>
              </a:tr>
              <a:tr h="243405">
                <a:tc>
                  <a:txBody>
                    <a:bodyPr/>
                    <a:lstStyle/>
                    <a:p>
                      <a:pPr marL="0" marR="0" algn="ctr">
                        <a:lnSpc>
                          <a:spcPct val="107000"/>
                        </a:lnSpc>
                        <a:spcBef>
                          <a:spcPts val="0"/>
                        </a:spcBef>
                        <a:spcAft>
                          <a:spcPts val="0"/>
                        </a:spcAft>
                      </a:pPr>
                      <a:r>
                        <a:rPr lang="en-US" sz="1100">
                          <a:effectLst/>
                        </a:rPr>
                        <a:t>NCL Vendor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048872"/>
                  </a:ext>
                </a:extLst>
              </a:tr>
              <a:tr h="243405">
                <a:tc>
                  <a:txBody>
                    <a:bodyPr/>
                    <a:lstStyle/>
                    <a:p>
                      <a:pPr marL="0" marR="0" algn="ctr">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3738906"/>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244364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Demographics</a:t>
            </a:r>
          </a:p>
        </p:txBody>
      </p:sp>
      <p:sp>
        <p:nvSpPr>
          <p:cNvPr id="4" name="Slide Number Placeholder 3"/>
          <p:cNvSpPr>
            <a:spLocks noGrp="1"/>
          </p:cNvSpPr>
          <p:nvPr>
            <p:ph type="sldNum" sz="quarter" idx="4"/>
          </p:nvPr>
        </p:nvSpPr>
        <p:spPr/>
        <p:txBody>
          <a:bodyPr/>
          <a:lstStyle/>
          <a:p>
            <a:fld id="{2441C0E6-2A71-4EB3-9E92-A3D15D26B6CA}" type="slidenum">
              <a:rPr lang="en-US" smtClean="0"/>
              <a:pPr/>
              <a:t>17</a:t>
            </a:fld>
            <a:endParaRPr lang="en-US"/>
          </a:p>
        </p:txBody>
      </p:sp>
      <p:sp>
        <p:nvSpPr>
          <p:cNvPr id="5" name="Footer Placeholder 4"/>
          <p:cNvSpPr>
            <a:spLocks noGrp="1"/>
          </p:cNvSpPr>
          <p:nvPr>
            <p:ph type="ftr" sz="quarter" idx="3"/>
          </p:nvPr>
        </p:nvSpPr>
        <p:spPr>
          <a:xfrm>
            <a:off x="7188201" y="4665770"/>
            <a:ext cx="1196848" cy="75563"/>
          </a:xfrm>
        </p:spPr>
        <p:txBody>
          <a:bodyPr/>
          <a:lstStyle/>
          <a:p>
            <a:r>
              <a:rPr lang="en-US"/>
              <a:t>Department of Population Health</a:t>
            </a:r>
          </a:p>
        </p:txBody>
      </p:sp>
      <p:graphicFrame>
        <p:nvGraphicFramePr>
          <p:cNvPr id="6" name="Chart 5"/>
          <p:cNvGraphicFramePr/>
          <p:nvPr/>
        </p:nvGraphicFramePr>
        <p:xfrm>
          <a:off x="4609726" y="1062092"/>
          <a:ext cx="3610349" cy="3330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515194" y="1062025"/>
          <a:ext cx="3720235" cy="332926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372040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 by Line Analysis</a:t>
            </a:r>
          </a:p>
        </p:txBody>
      </p:sp>
      <p:sp>
        <p:nvSpPr>
          <p:cNvPr id="4" name="Slide Number Placeholder 3"/>
          <p:cNvSpPr>
            <a:spLocks noGrp="1"/>
          </p:cNvSpPr>
          <p:nvPr>
            <p:ph type="sldNum" sz="quarter" idx="4"/>
          </p:nvPr>
        </p:nvSpPr>
        <p:spPr/>
        <p:txBody>
          <a:bodyPr/>
          <a:lstStyle/>
          <a:p>
            <a:fld id="{2441C0E6-2A71-4EB3-9E92-A3D15D26B6CA}" type="slidenum">
              <a:rPr lang="en-US" smtClean="0"/>
              <a:pPr/>
              <a:t>18</a:t>
            </a:fld>
            <a:endParaRPr lang="en-US"/>
          </a:p>
        </p:txBody>
      </p:sp>
      <p:sp>
        <p:nvSpPr>
          <p:cNvPr id="5" name="Footer Placeholder 4"/>
          <p:cNvSpPr>
            <a:spLocks noGrp="1"/>
          </p:cNvSpPr>
          <p:nvPr>
            <p:ph type="ftr" sz="quarter" idx="3"/>
          </p:nvPr>
        </p:nvSpPr>
        <p:spPr>
          <a:xfrm>
            <a:off x="7243233" y="4665770"/>
            <a:ext cx="1141815" cy="79797"/>
          </a:xfrm>
        </p:spPr>
        <p:txBody>
          <a:bodyPr/>
          <a:lstStyle/>
          <a:p>
            <a:r>
              <a:rPr lang="en-US"/>
              <a:t>Department of Population Health</a:t>
            </a:r>
          </a:p>
        </p:txBody>
      </p:sp>
      <p:sp>
        <p:nvSpPr>
          <p:cNvPr id="7" name="Content Placeholder 6"/>
          <p:cNvSpPr>
            <a:spLocks noGrp="1"/>
          </p:cNvSpPr>
          <p:nvPr>
            <p:ph sz="quarter" idx="10"/>
          </p:nvPr>
        </p:nvSpPr>
        <p:spPr>
          <a:xfrm>
            <a:off x="325438" y="1554480"/>
            <a:ext cx="3630317" cy="2107741"/>
          </a:xfrm>
        </p:spPr>
        <p:txBody>
          <a:bodyPr/>
          <a:lstStyle/>
          <a:p>
            <a:pPr marL="285750" indent="-285750">
              <a:buFont typeface="Arial" panose="020B0604020202020204" pitchFamily="34" charset="0"/>
              <a:buChar char="•"/>
            </a:pPr>
            <a:r>
              <a:rPr lang="en-US" b="0">
                <a:solidFill>
                  <a:schemeClr val="tx1"/>
                </a:solidFill>
              </a:rPr>
              <a:t>Codebook development (deductive &amp; inductive codes)</a:t>
            </a:r>
          </a:p>
          <a:p>
            <a:pPr marL="285750" indent="-285750">
              <a:buFont typeface="Arial" panose="020B0604020202020204" pitchFamily="34" charset="0"/>
              <a:buChar char="•"/>
            </a:pPr>
            <a:endParaRPr lang="en-US" b="0">
              <a:solidFill>
                <a:schemeClr val="tx1"/>
              </a:solidFill>
            </a:endParaRPr>
          </a:p>
          <a:p>
            <a:pPr marL="285750" lvl="0" indent="-285750">
              <a:buFont typeface="Arial" panose="020B0604020202020204" pitchFamily="34" charset="0"/>
              <a:buChar char="•"/>
            </a:pPr>
            <a:r>
              <a:rPr lang="en-US" b="0">
                <a:solidFill>
                  <a:schemeClr val="tx1"/>
                </a:solidFill>
              </a:rPr>
              <a:t>Line-by-line coding in </a:t>
            </a:r>
            <a:r>
              <a:rPr lang="en-US" b="0" err="1">
                <a:solidFill>
                  <a:schemeClr val="tx1"/>
                </a:solidFill>
              </a:rPr>
              <a:t>Dedoose</a:t>
            </a:r>
            <a:endParaRPr lang="en-US" b="0">
              <a:solidFill>
                <a:schemeClr val="tx1"/>
              </a:solidFill>
            </a:endParaRPr>
          </a:p>
          <a:p>
            <a:pPr marL="285750" lvl="0" indent="-285750">
              <a:buFont typeface="Arial" panose="020B0604020202020204" pitchFamily="34" charset="0"/>
              <a:buChar char="•"/>
            </a:pPr>
            <a:endParaRPr lang="en-US" b="0">
              <a:solidFill>
                <a:schemeClr val="tx1"/>
              </a:solidFill>
            </a:endParaRPr>
          </a:p>
          <a:p>
            <a:pPr marL="285750" lvl="0" indent="-285750">
              <a:buFont typeface="Arial" panose="020B0604020202020204" pitchFamily="34" charset="0"/>
              <a:buChar char="•"/>
            </a:pPr>
            <a:r>
              <a:rPr lang="en-US" b="0">
                <a:solidFill>
                  <a:schemeClr val="tx1"/>
                </a:solidFill>
              </a:rPr>
              <a:t>2 independent coders per transcript</a:t>
            </a:r>
          </a:p>
          <a:p>
            <a:pPr marL="512763" lvl="2" indent="-285750"/>
            <a:endParaRPr lang="en-US"/>
          </a:p>
        </p:txBody>
      </p:sp>
      <p:pic>
        <p:nvPicPr>
          <p:cNvPr id="1026" name="Picture 2" descr="Dedoo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755" y="1249680"/>
            <a:ext cx="4563107" cy="241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94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Results</a:t>
            </a:r>
          </a:p>
        </p:txBody>
      </p:sp>
      <p:sp>
        <p:nvSpPr>
          <p:cNvPr id="3" name="Slide Number Placeholder 2"/>
          <p:cNvSpPr>
            <a:spLocks noGrp="1"/>
          </p:cNvSpPr>
          <p:nvPr>
            <p:ph type="sldNum" sz="quarter" idx="4"/>
          </p:nvPr>
        </p:nvSpPr>
        <p:spPr/>
        <p:txBody>
          <a:bodyPr/>
          <a:lstStyle/>
          <a:p>
            <a:fld id="{2441C0E6-2A71-4EB3-9E92-A3D15D26B6CA}" type="slidenum">
              <a:rPr lang="en-US" smtClean="0"/>
              <a:pPr/>
              <a:t>19</a:t>
            </a:fld>
            <a:endParaRPr lang="en-US"/>
          </a:p>
        </p:txBody>
      </p:sp>
      <p:sp>
        <p:nvSpPr>
          <p:cNvPr id="4" name="Footer Placeholder 3"/>
          <p:cNvSpPr>
            <a:spLocks noGrp="1"/>
          </p:cNvSpPr>
          <p:nvPr>
            <p:ph type="ftr" sz="quarter" idx="3"/>
          </p:nvPr>
        </p:nvSpPr>
        <p:spPr>
          <a:xfrm>
            <a:off x="7217833" y="4665770"/>
            <a:ext cx="1167215" cy="75563"/>
          </a:xfrm>
        </p:spPr>
        <p:txBody>
          <a:bodyPr/>
          <a:lstStyle/>
          <a:p>
            <a:r>
              <a:rPr lang="en-US"/>
              <a:t>Department of Population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399407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Us</a:t>
            </a:r>
          </a:p>
        </p:txBody>
      </p:sp>
      <p:sp>
        <p:nvSpPr>
          <p:cNvPr id="3" name="Slide Number Placeholder 2"/>
          <p:cNvSpPr>
            <a:spLocks noGrp="1"/>
          </p:cNvSpPr>
          <p:nvPr>
            <p:ph type="sldNum" sz="quarter" idx="4"/>
          </p:nvPr>
        </p:nvSpPr>
        <p:spPr/>
        <p:txBody>
          <a:bodyPr/>
          <a:lstStyle/>
          <a:p>
            <a:fld id="{2441C0E6-2A71-4EB3-9E92-A3D15D26B6CA}" type="slidenum">
              <a:rPr lang="en-US" smtClean="0"/>
              <a:pPr/>
              <a:t>2</a:t>
            </a:fld>
            <a:endParaRPr lang="en-US"/>
          </a:p>
        </p:txBody>
      </p:sp>
      <p:sp>
        <p:nvSpPr>
          <p:cNvPr id="4" name="Footer Placeholder 3"/>
          <p:cNvSpPr>
            <a:spLocks noGrp="1"/>
          </p:cNvSpPr>
          <p:nvPr>
            <p:ph type="ftr" sz="quarter" idx="3"/>
          </p:nvPr>
        </p:nvSpPr>
        <p:spPr>
          <a:xfrm>
            <a:off x="7046384" y="4644603"/>
            <a:ext cx="1338664" cy="136547"/>
          </a:xfrm>
        </p:spPr>
        <p:txBody>
          <a:bodyPr/>
          <a:lstStyle/>
          <a:p>
            <a:r>
              <a:rPr lang="en-US"/>
              <a:t>Department of Population Health</a:t>
            </a:r>
          </a:p>
        </p:txBody>
      </p:sp>
    </p:spTree>
    <p:extLst>
      <p:ext uri="{BB962C8B-B14F-4D97-AF65-F5344CB8AC3E}">
        <p14:creationId xmlns:p14="http://schemas.microsoft.com/office/powerpoint/2010/main" val="4199302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Themes</a:t>
            </a:r>
          </a:p>
        </p:txBody>
      </p:sp>
      <p:sp>
        <p:nvSpPr>
          <p:cNvPr id="4" name="Slide Number Placeholder 3"/>
          <p:cNvSpPr>
            <a:spLocks noGrp="1"/>
          </p:cNvSpPr>
          <p:nvPr>
            <p:ph type="sldNum" sz="quarter" idx="4"/>
          </p:nvPr>
        </p:nvSpPr>
        <p:spPr/>
        <p:txBody>
          <a:bodyPr/>
          <a:lstStyle/>
          <a:p>
            <a:fld id="{2441C0E6-2A71-4EB3-9E92-A3D15D26B6CA}" type="slidenum">
              <a:rPr lang="en-US" smtClean="0"/>
              <a:pPr/>
              <a:t>20</a:t>
            </a:fld>
            <a:endParaRPr lang="en-US"/>
          </a:p>
        </p:txBody>
      </p:sp>
      <p:sp>
        <p:nvSpPr>
          <p:cNvPr id="5" name="Footer Placeholder 4"/>
          <p:cNvSpPr>
            <a:spLocks noGrp="1"/>
          </p:cNvSpPr>
          <p:nvPr>
            <p:ph type="ftr" sz="quarter" idx="3"/>
          </p:nvPr>
        </p:nvSpPr>
        <p:spPr>
          <a:xfrm>
            <a:off x="7239000" y="4665770"/>
            <a:ext cx="1146048" cy="79797"/>
          </a:xfrm>
        </p:spPr>
        <p:txBody>
          <a:bodyPr/>
          <a:lstStyle/>
          <a:p>
            <a:r>
              <a:rPr lang="en-US"/>
              <a:t>Department of Population Health</a:t>
            </a:r>
          </a:p>
        </p:txBody>
      </p:sp>
      <p:graphicFrame>
        <p:nvGraphicFramePr>
          <p:cNvPr id="6" name="Diagram 5"/>
          <p:cNvGraphicFramePr/>
          <p:nvPr>
            <p:extLst>
              <p:ext uri="{D42A27DB-BD31-4B8C-83A1-F6EECF244321}">
                <p14:modId xmlns:p14="http://schemas.microsoft.com/office/powerpoint/2010/main" val="4057915762"/>
              </p:ext>
            </p:extLst>
          </p:nvPr>
        </p:nvGraphicFramePr>
        <p:xfrm>
          <a:off x="1220343" y="578652"/>
          <a:ext cx="675322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130908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52B7D6-D0F6-B395-CB9C-6CB7E009C4E7}"/>
              </a:ext>
            </a:extLst>
          </p:cNvPr>
          <p:cNvSpPr>
            <a:spLocks noGrp="1"/>
          </p:cNvSpPr>
          <p:nvPr>
            <p:ph type="title"/>
          </p:nvPr>
        </p:nvSpPr>
        <p:spPr/>
        <p:txBody>
          <a:bodyPr/>
          <a:lstStyle/>
          <a:p>
            <a:r>
              <a:rPr lang="en-US" dirty="0"/>
              <a:t>Role of Staff</a:t>
            </a:r>
          </a:p>
        </p:txBody>
      </p:sp>
      <p:sp>
        <p:nvSpPr>
          <p:cNvPr id="9" name="Content Placeholder 8">
            <a:extLst>
              <a:ext uri="{FF2B5EF4-FFF2-40B4-BE49-F238E27FC236}">
                <a16:creationId xmlns:a16="http://schemas.microsoft.com/office/drawing/2014/main" id="{EFFEE2C8-8710-21E0-7662-C9DE071F9B7A}"/>
              </a:ext>
            </a:extLst>
          </p:cNvPr>
          <p:cNvSpPr>
            <a:spLocks noGrp="1"/>
          </p:cNvSpPr>
          <p:nvPr>
            <p:ph idx="10"/>
          </p:nvPr>
        </p:nvSpPr>
        <p:spPr>
          <a:xfrm>
            <a:off x="326230" y="1113046"/>
            <a:ext cx="6027273" cy="3143644"/>
          </a:xfrm>
        </p:spPr>
        <p:txBody>
          <a:bodyPr/>
          <a:lstStyle/>
          <a:p>
            <a:pPr marL="285750" indent="-285750">
              <a:buFont typeface="Arial" panose="020B0604020202020204" pitchFamily="34" charset="0"/>
              <a:buChar char="•"/>
            </a:pPr>
            <a:r>
              <a:rPr lang="en-US" b="0" dirty="0">
                <a:solidFill>
                  <a:schemeClr val="tx1"/>
                </a:solidFill>
              </a:rPr>
              <a:t>Staff played integral role in introducing NCL to clients and, at times, facilitating communication with nurse</a:t>
            </a: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NCL vendor found staff to be helpful for communicating with clients and providing essential context for their concerns</a:t>
            </a:r>
          </a:p>
          <a:p>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Staff who had good rapport with clients were more successful in engaging them to use NCL</a:t>
            </a:r>
          </a:p>
          <a:p>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Staff found preparing clients for the call made for more successful interactions</a:t>
            </a:r>
          </a:p>
          <a:p>
            <a:endParaRPr lang="en-US" b="0" dirty="0">
              <a:solidFill>
                <a:schemeClr val="tx1"/>
              </a:solidFill>
            </a:endParaRPr>
          </a:p>
          <a:p>
            <a:pPr marL="285750" indent="-285750">
              <a:buFont typeface="Arial" panose="020B0604020202020204" pitchFamily="34" charset="0"/>
              <a:buChar char="•"/>
            </a:pPr>
            <a:endParaRPr lang="en-US" b="0" dirty="0"/>
          </a:p>
        </p:txBody>
      </p:sp>
      <p:sp>
        <p:nvSpPr>
          <p:cNvPr id="5" name="Footer Placeholder 4">
            <a:extLst>
              <a:ext uri="{FF2B5EF4-FFF2-40B4-BE49-F238E27FC236}">
                <a16:creationId xmlns:a16="http://schemas.microsoft.com/office/drawing/2014/main" id="{96DF249A-0230-6341-5524-80CE5675455B}"/>
              </a:ext>
            </a:extLst>
          </p:cNvPr>
          <p:cNvSpPr>
            <a:spLocks noGrp="1"/>
          </p:cNvSpPr>
          <p:nvPr>
            <p:ph type="ftr" sz="quarter" idx="3"/>
          </p:nvPr>
        </p:nvSpPr>
        <p:spPr>
          <a:xfrm>
            <a:off x="7239000" y="4665770"/>
            <a:ext cx="1146048" cy="71330"/>
          </a:xfrm>
        </p:spPr>
        <p:txBody>
          <a:bodyPr/>
          <a:lstStyle/>
          <a:p>
            <a:r>
              <a:rPr lang="en-US"/>
              <a:t>Department of Population Health</a:t>
            </a:r>
          </a:p>
        </p:txBody>
      </p:sp>
      <p:sp>
        <p:nvSpPr>
          <p:cNvPr id="6" name="Slide Number Placeholder 5">
            <a:extLst>
              <a:ext uri="{FF2B5EF4-FFF2-40B4-BE49-F238E27FC236}">
                <a16:creationId xmlns:a16="http://schemas.microsoft.com/office/drawing/2014/main" id="{1E715257-F9BD-3961-61D3-6B4956DCB77B}"/>
              </a:ext>
            </a:extLst>
          </p:cNvPr>
          <p:cNvSpPr>
            <a:spLocks noGrp="1"/>
          </p:cNvSpPr>
          <p:nvPr>
            <p:ph type="sldNum" sz="quarter" idx="4"/>
          </p:nvPr>
        </p:nvSpPr>
        <p:spPr/>
        <p:txBody>
          <a:bodyPr/>
          <a:lstStyle/>
          <a:p>
            <a:fld id="{2441C0E6-2A71-4EB3-9E92-A3D15D26B6CA}" type="slidenum">
              <a:rPr lang="en-US" smtClean="0"/>
              <a:pPr/>
              <a:t>21</a:t>
            </a:fld>
            <a:endParaRPr lang="en-US"/>
          </a:p>
        </p:txBody>
      </p:sp>
      <p:pic>
        <p:nvPicPr>
          <p:cNvPr id="2" name="Picture 1"/>
          <p:cNvPicPr>
            <a:picLocks noChangeAspect="1"/>
          </p:cNvPicPr>
          <p:nvPr/>
        </p:nvPicPr>
        <p:blipFill>
          <a:blip r:embed="rId3"/>
          <a:stretch>
            <a:fillRect/>
          </a:stretch>
        </p:blipFill>
        <p:spPr>
          <a:xfrm>
            <a:off x="6707799" y="1552904"/>
            <a:ext cx="1811063" cy="18110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2732426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017430" y="914400"/>
            <a:ext cx="6229190" cy="1433520"/>
          </a:xfrm>
          <a:prstGeom prst="wedgeRoundRectCallout">
            <a:avLst>
              <a:gd name="adj1" fmla="val -44229"/>
              <a:gd name="adj2" fmla="val 75560"/>
              <a:gd name="adj3" fmla="val 16667"/>
            </a:avLst>
          </a:prstGeom>
          <a:solidFill>
            <a:schemeClr val="dk1">
              <a:alpha val="50000"/>
            </a:schemeClr>
          </a:solidFill>
          <a:ln>
            <a:noFill/>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lstStyle/>
          <a:p>
            <a:r>
              <a:rPr lang="en-US" sz="1400" b="0" i="1" dirty="0">
                <a:solidFill>
                  <a:schemeClr val="bg1"/>
                </a:solidFill>
              </a:rPr>
              <a:t>I think it’s an easy process for the [shelter] client because before we give the Nurse Line a call, </a:t>
            </a:r>
            <a:r>
              <a:rPr lang="en-US" sz="1400" i="1" dirty="0">
                <a:solidFill>
                  <a:schemeClr val="bg1"/>
                </a:solidFill>
              </a:rPr>
              <a:t>we speak to the client about what’s about to happen. So, they're pretty much prepared to answer questions</a:t>
            </a:r>
            <a:r>
              <a:rPr lang="en-US" sz="1400" b="0" i="1" dirty="0">
                <a:solidFill>
                  <a:schemeClr val="bg1"/>
                </a:solidFill>
              </a:rPr>
              <a:t>. We advise them it could take a little minute, and just to be patient, and to answer all questions as clearly and as honest as possible so that they can get the service. </a:t>
            </a:r>
            <a:endParaRPr lang="en-US" b="0" dirty="0">
              <a:solidFill>
                <a:schemeClr val="bg1"/>
              </a:solidFill>
            </a:endParaRPr>
          </a:p>
        </p:txBody>
      </p:sp>
      <p:sp>
        <p:nvSpPr>
          <p:cNvPr id="4" name="Slide Number Placeholder 3"/>
          <p:cNvSpPr>
            <a:spLocks noGrp="1"/>
          </p:cNvSpPr>
          <p:nvPr>
            <p:ph type="sldNum" sz="quarter" idx="4"/>
          </p:nvPr>
        </p:nvSpPr>
        <p:spPr/>
        <p:txBody>
          <a:bodyPr/>
          <a:lstStyle/>
          <a:p>
            <a:fld id="{2441C0E6-2A71-4EB3-9E92-A3D15D26B6CA}" type="slidenum">
              <a:rPr lang="en-US" smtClean="0"/>
              <a:pPr/>
              <a:t>22</a:t>
            </a:fld>
            <a:endParaRPr lang="en-US"/>
          </a:p>
        </p:txBody>
      </p:sp>
      <p:sp>
        <p:nvSpPr>
          <p:cNvPr id="5" name="Footer Placeholder 4"/>
          <p:cNvSpPr>
            <a:spLocks noGrp="1"/>
          </p:cNvSpPr>
          <p:nvPr>
            <p:ph type="ftr" sz="quarter" idx="3"/>
          </p:nvPr>
        </p:nvSpPr>
        <p:spPr>
          <a:xfrm>
            <a:off x="7205133" y="4665770"/>
            <a:ext cx="1179915" cy="81458"/>
          </a:xfrm>
        </p:spPr>
        <p:txBody>
          <a:bodyPr/>
          <a:lstStyle/>
          <a:p>
            <a:r>
              <a:rPr lang="en-US"/>
              <a:t>Department of Population Health</a:t>
            </a:r>
          </a:p>
        </p:txBody>
      </p:sp>
      <p:sp>
        <p:nvSpPr>
          <p:cNvPr id="6" name="TextBox 5"/>
          <p:cNvSpPr txBox="1"/>
          <p:nvPr/>
        </p:nvSpPr>
        <p:spPr>
          <a:xfrm>
            <a:off x="3554730" y="2582539"/>
            <a:ext cx="4358070" cy="1055608"/>
          </a:xfrm>
          <a:prstGeom prst="wedgeRoundRectCallout">
            <a:avLst>
              <a:gd name="adj1" fmla="val 42011"/>
              <a:gd name="adj2" fmla="val 64062"/>
              <a:gd name="adj3" fmla="val 16667"/>
            </a:avLst>
          </a:prstGeom>
          <a:solidFill>
            <a:schemeClr val="tx2">
              <a:alpha val="50000"/>
            </a:schemeClr>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en-US" sz="1400" i="1" dirty="0"/>
              <a:t>…if you know about [the NCL], you make the call yourself. Okay, cool. But at some point in time, you should have your [shelter] case manager there… </a:t>
            </a:r>
            <a:r>
              <a:rPr lang="en-US" sz="1400" b="1" i="1" dirty="0"/>
              <a:t>[the case manager] basically was my advocate</a:t>
            </a:r>
            <a:r>
              <a:rPr lang="en-US" sz="1400" i="1" dirty="0"/>
              <a:t>.</a:t>
            </a:r>
            <a:endParaRPr lang="en-US" sz="1400" dirty="0"/>
          </a:p>
        </p:txBody>
      </p:sp>
      <p:pic>
        <p:nvPicPr>
          <p:cNvPr id="1026" name="Picture 2" descr="Bad person Generic Fla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42" y="2427120"/>
            <a:ext cx="669394" cy="6693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man - Free people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596" y="3463974"/>
            <a:ext cx="817583" cy="8175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8560" y="3096514"/>
            <a:ext cx="549958" cy="246221"/>
          </a:xfrm>
          <a:prstGeom prst="rect">
            <a:avLst/>
          </a:prstGeom>
          <a:noFill/>
        </p:spPr>
        <p:txBody>
          <a:bodyPr wrap="square" rtlCol="0">
            <a:spAutoFit/>
          </a:bodyPr>
          <a:lstStyle/>
          <a:p>
            <a:pPr algn="l"/>
            <a:r>
              <a:rPr lang="en-US" sz="1000"/>
              <a:t>Staff 8</a:t>
            </a:r>
          </a:p>
        </p:txBody>
      </p:sp>
      <p:sp>
        <p:nvSpPr>
          <p:cNvPr id="12" name="TextBox 11"/>
          <p:cNvSpPr txBox="1"/>
          <p:nvPr/>
        </p:nvSpPr>
        <p:spPr>
          <a:xfrm>
            <a:off x="7511573" y="4281557"/>
            <a:ext cx="873475" cy="246221"/>
          </a:xfrm>
          <a:prstGeom prst="rect">
            <a:avLst/>
          </a:prstGeom>
          <a:noFill/>
        </p:spPr>
        <p:txBody>
          <a:bodyPr wrap="square" rtlCol="0">
            <a:spAutoFit/>
          </a:bodyPr>
          <a:lstStyle/>
          <a:p>
            <a:pPr algn="l"/>
            <a:r>
              <a:rPr lang="en-US" sz="1000"/>
              <a:t>Resident 11</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
        <p:nvSpPr>
          <p:cNvPr id="11" name="Title 3">
            <a:extLst>
              <a:ext uri="{FF2B5EF4-FFF2-40B4-BE49-F238E27FC236}">
                <a16:creationId xmlns:a16="http://schemas.microsoft.com/office/drawing/2014/main" id="{FB52B7D6-D0F6-B395-CB9C-6CB7E009C4E7}"/>
              </a:ext>
            </a:extLst>
          </p:cNvPr>
          <p:cNvSpPr>
            <a:spLocks noGrp="1"/>
          </p:cNvSpPr>
          <p:nvPr>
            <p:ph type="title"/>
          </p:nvPr>
        </p:nvSpPr>
        <p:spPr>
          <a:xfrm>
            <a:off x="326230" y="339586"/>
            <a:ext cx="7443103" cy="677108"/>
          </a:xfrm>
        </p:spPr>
        <p:txBody>
          <a:bodyPr/>
          <a:lstStyle/>
          <a:p>
            <a:r>
              <a:rPr lang="en-US" dirty="0"/>
              <a:t>Role of Staff</a:t>
            </a:r>
          </a:p>
        </p:txBody>
      </p:sp>
    </p:spTree>
    <p:extLst>
      <p:ext uri="{BB962C8B-B14F-4D97-AF65-F5344CB8AC3E}">
        <p14:creationId xmlns:p14="http://schemas.microsoft.com/office/powerpoint/2010/main" val="555204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 of Transportation</a:t>
            </a:r>
          </a:p>
        </p:txBody>
      </p:sp>
      <p:sp>
        <p:nvSpPr>
          <p:cNvPr id="3" name="Content Placeholder 2"/>
          <p:cNvSpPr>
            <a:spLocks noGrp="1"/>
          </p:cNvSpPr>
          <p:nvPr>
            <p:ph sz="quarter" idx="10"/>
          </p:nvPr>
        </p:nvSpPr>
        <p:spPr>
          <a:xfrm>
            <a:off x="3071849" y="1202039"/>
            <a:ext cx="5590311" cy="3232150"/>
          </a:xfrm>
        </p:spPr>
        <p:txBody>
          <a:bodyPr vert="horz" lIns="0" tIns="0" rIns="0" bIns="0" rtlCol="0" anchor="t">
            <a:noAutofit/>
          </a:bodyPr>
          <a:lstStyle/>
          <a:p>
            <a:pPr marL="285750" indent="-285750">
              <a:buFont typeface="Arial" panose="020B0604020202020204" pitchFamily="34" charset="0"/>
              <a:buChar char="•"/>
            </a:pPr>
            <a:r>
              <a:rPr lang="en-US" b="0" dirty="0">
                <a:solidFill>
                  <a:schemeClr val="tx1"/>
                </a:solidFill>
              </a:rPr>
              <a:t>Study participants reported a high degree of satisfaction with the provision of no-cost car transportation</a:t>
            </a: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Car service allowed shelter residents to access emergency services discreetly when desired </a:t>
            </a:r>
          </a:p>
          <a:p>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The ability to get a free ride to urgent care, the hospital, or a new appointment acted as an incentive to get shelter residents to use the NCL</a:t>
            </a:r>
            <a:endParaRPr lang="en-US" b="0" dirty="0">
              <a:solidFill>
                <a:schemeClr val="tx1"/>
              </a:solidFill>
              <a:cs typeface="Arial"/>
            </a:endParaRPr>
          </a:p>
          <a:p>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Popularity of transportation services led to requests for no-cost transport to non-urgent healthcare appointments</a:t>
            </a:r>
            <a:endParaRPr lang="en-US" b="0" dirty="0">
              <a:solidFill>
                <a:schemeClr val="tx1"/>
              </a:solidFill>
              <a:cs typeface="Arial"/>
            </a:endParaRPr>
          </a:p>
          <a:p>
            <a:endParaRPr lang="en-US" b="0" dirty="0">
              <a:solidFill>
                <a:schemeClr val="tx1"/>
              </a:solidFill>
            </a:endParaRP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4"/>
          </p:nvPr>
        </p:nvSpPr>
        <p:spPr/>
        <p:txBody>
          <a:bodyPr/>
          <a:lstStyle/>
          <a:p>
            <a:fld id="{2441C0E6-2A71-4EB3-9E92-A3D15D26B6CA}" type="slidenum">
              <a:rPr lang="en-US" smtClean="0"/>
              <a:pPr/>
              <a:t>23</a:t>
            </a:fld>
            <a:endParaRPr lang="en-US"/>
          </a:p>
        </p:txBody>
      </p:sp>
      <p:sp>
        <p:nvSpPr>
          <p:cNvPr id="5" name="Footer Placeholder 4"/>
          <p:cNvSpPr>
            <a:spLocks noGrp="1"/>
          </p:cNvSpPr>
          <p:nvPr>
            <p:ph type="ftr" sz="quarter" idx="3"/>
          </p:nvPr>
        </p:nvSpPr>
        <p:spPr>
          <a:xfrm>
            <a:off x="7226300" y="4638555"/>
            <a:ext cx="1195033" cy="70025"/>
          </a:xfrm>
        </p:spPr>
        <p:txBody>
          <a:bodyPr/>
          <a:lstStyle/>
          <a:p>
            <a:r>
              <a:rPr lang="en-US"/>
              <a:t>Department of Population Health</a:t>
            </a:r>
          </a:p>
        </p:txBody>
      </p:sp>
      <p:pic>
        <p:nvPicPr>
          <p:cNvPr id="6" name="Picture 5" descr="GeekSV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07" y="1554112"/>
            <a:ext cx="2284235" cy="2284235"/>
          </a:xfrm>
          <a:prstGeom prst="ellipse">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4187703982"/>
      </p:ext>
    </p:extLst>
  </p:cSld>
  <p:clrMapOvr>
    <a:masterClrMapping/>
  </p:clrMapOvr>
  <p:extLst mod="1">
    <p:ext uri="{6950BFC3-D8DA-4A85-94F7-54DA5524770B}">
      <p188:commentRel xmlns:p188="http://schemas.microsoft.com/office/powerpoint/2018/8/main" xmlns="" r:id="rId5"/>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441C0E6-2A71-4EB3-9E92-A3D15D26B6CA}" type="slidenum">
              <a:rPr lang="en-US" smtClean="0"/>
              <a:pPr/>
              <a:t>24</a:t>
            </a:fld>
            <a:endParaRPr lang="en-US"/>
          </a:p>
        </p:txBody>
      </p:sp>
      <p:sp>
        <p:nvSpPr>
          <p:cNvPr id="5" name="Footer Placeholder 4"/>
          <p:cNvSpPr>
            <a:spLocks noGrp="1"/>
          </p:cNvSpPr>
          <p:nvPr>
            <p:ph type="ftr" sz="quarter" idx="3"/>
          </p:nvPr>
        </p:nvSpPr>
        <p:spPr>
          <a:xfrm>
            <a:off x="7229966" y="4665770"/>
            <a:ext cx="1155082" cy="75563"/>
          </a:xfrm>
        </p:spPr>
        <p:txBody>
          <a:bodyPr/>
          <a:lstStyle/>
          <a:p>
            <a:r>
              <a:rPr lang="en-US"/>
              <a:t>Department of Population Health</a:t>
            </a:r>
          </a:p>
        </p:txBody>
      </p:sp>
      <p:sp>
        <p:nvSpPr>
          <p:cNvPr id="7" name="TextBox 6"/>
          <p:cNvSpPr txBox="1"/>
          <p:nvPr/>
        </p:nvSpPr>
        <p:spPr>
          <a:xfrm>
            <a:off x="1226625" y="2623792"/>
            <a:ext cx="4879207" cy="1055608"/>
          </a:xfrm>
          <a:prstGeom prst="wedgeRoundRectCallout">
            <a:avLst>
              <a:gd name="adj1" fmla="val -55445"/>
              <a:gd name="adj2" fmla="val 19796"/>
              <a:gd name="adj3" fmla="val 16667"/>
            </a:avLst>
          </a:prstGeom>
          <a:solidFill>
            <a:schemeClr val="tx2">
              <a:alpha val="50000"/>
            </a:schemeClr>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i="1" dirty="0"/>
              <a:t> I was in a fearful state of mind and people on the nurse line were really helpful. </a:t>
            </a:r>
            <a:r>
              <a:rPr lang="en-US" sz="1400" b="1" i="1" dirty="0"/>
              <a:t>They helped me find a dermatologist and provided transport for me to get there</a:t>
            </a:r>
            <a:r>
              <a:rPr lang="en-US" sz="1400" i="1" dirty="0"/>
              <a:t>. So, all in all it was just a thank-God experience</a:t>
            </a:r>
            <a:endParaRPr lang="en-US" sz="1400" dirty="0"/>
          </a:p>
        </p:txBody>
      </p:sp>
      <p:sp>
        <p:nvSpPr>
          <p:cNvPr id="8" name="Content Placeholder 2"/>
          <p:cNvSpPr txBox="1">
            <a:spLocks/>
          </p:cNvSpPr>
          <p:nvPr/>
        </p:nvSpPr>
        <p:spPr>
          <a:xfrm>
            <a:off x="1786633" y="1502112"/>
            <a:ext cx="5443333" cy="906067"/>
          </a:xfrm>
          <a:prstGeom prst="wedgeRoundRectCallout">
            <a:avLst>
              <a:gd name="adj1" fmla="val 53420"/>
              <a:gd name="adj2" fmla="val 24715"/>
              <a:gd name="adj3" fmla="val 16667"/>
            </a:avLst>
          </a:prstGeom>
          <a:solidFill>
            <a:schemeClr val="dk1">
              <a:alpha val="50000"/>
            </a:schemeClr>
          </a:solidFill>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lIns="0" tIns="0" rIns="0" bIns="0" rtlCol="0">
            <a:noAutofit/>
          </a:bodyPr>
          <a:lstStyle>
            <a:lvl1pPr marL="0" indent="0" algn="l" defTabSz="685800" rtl="0" eaLnBrk="1" latinLnBrk="0" hangingPunct="1">
              <a:lnSpc>
                <a:spcPct val="117000"/>
              </a:lnSpc>
              <a:spcBef>
                <a:spcPts val="0"/>
              </a:spcBef>
              <a:buFont typeface="Arial" panose="020B0604020202020204" pitchFamily="34" charset="0"/>
              <a:buNone/>
              <a:defRPr sz="1500" b="1" kern="1200">
                <a:solidFill>
                  <a:schemeClr val="accent1"/>
                </a:solidFill>
                <a:latin typeface="+mn-lt"/>
                <a:ea typeface="+mn-ea"/>
                <a:cs typeface="+mn-cs"/>
              </a:defRPr>
            </a:lvl1pPr>
            <a:lvl2pPr marL="0" indent="0" algn="l" defTabSz="685800" rtl="0" eaLnBrk="1" latinLnBrk="0" hangingPunct="1">
              <a:lnSpc>
                <a:spcPct val="117000"/>
              </a:lnSpc>
              <a:spcBef>
                <a:spcPts val="0"/>
              </a:spcBef>
              <a:buFont typeface="Arial" panose="020B0604020202020204" pitchFamily="34" charset="0"/>
              <a:buNone/>
              <a:defRPr sz="1500" kern="1200">
                <a:solidFill>
                  <a:schemeClr val="lt1"/>
                </a:solidFill>
                <a:latin typeface="+mn-lt"/>
                <a:ea typeface="+mn-ea"/>
                <a:cs typeface="+mn-cs"/>
              </a:defRPr>
            </a:lvl2pPr>
            <a:lvl3pPr marL="227013" indent="-227013" algn="l" defTabSz="685800" rtl="0" eaLnBrk="1" latinLnBrk="0" hangingPunct="1">
              <a:lnSpc>
                <a:spcPct val="117000"/>
              </a:lnSpc>
              <a:spcBef>
                <a:spcPts val="0"/>
              </a:spcBef>
              <a:buFont typeface="Arial" panose="020B0604020202020204" pitchFamily="34" charset="0"/>
              <a:buChar char="•"/>
              <a:defRPr sz="1500" kern="1200">
                <a:solidFill>
                  <a:schemeClr val="lt1"/>
                </a:solidFill>
                <a:latin typeface="+mn-lt"/>
                <a:ea typeface="+mn-ea"/>
                <a:cs typeface="+mn-cs"/>
              </a:defRPr>
            </a:lvl3pPr>
            <a:lvl4pPr marL="460375" indent="-233363" algn="l" defTabSz="685800" rtl="0" eaLnBrk="1" latinLnBrk="0" hangingPunct="1">
              <a:lnSpc>
                <a:spcPct val="117000"/>
              </a:lnSpc>
              <a:spcBef>
                <a:spcPts val="0"/>
              </a:spcBef>
              <a:buFont typeface="Arial" panose="020B0604020202020204" pitchFamily="34" charset="0"/>
              <a:buChar char="–"/>
              <a:defRPr sz="1300" kern="1200">
                <a:solidFill>
                  <a:schemeClr val="lt1"/>
                </a:solidFill>
                <a:latin typeface="+mn-lt"/>
                <a:ea typeface="+mn-ea"/>
                <a:cs typeface="+mn-cs"/>
              </a:defRPr>
            </a:lvl4pPr>
            <a:lvl5pPr marL="625475" indent="-165100" algn="l" defTabSz="685800" rtl="0" eaLnBrk="1" latinLnBrk="0" hangingPunct="1">
              <a:lnSpc>
                <a:spcPct val="117000"/>
              </a:lnSpc>
              <a:spcBef>
                <a:spcPts val="0"/>
              </a:spcBef>
              <a:buFont typeface="Arial" panose="020B0604020202020204" pitchFamily="34" charset="0"/>
              <a:buChar char="•"/>
              <a:defRPr sz="11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1400" b="0" i="1" dirty="0">
                <a:solidFill>
                  <a:schemeClr val="bg1"/>
                </a:solidFill>
              </a:rPr>
              <a:t>…A lot of our [shelter] clients are very reserved and avoidant of going to the hospital, so with calling the nurse …</a:t>
            </a:r>
            <a:r>
              <a:rPr lang="en-US" sz="1400" i="1" dirty="0">
                <a:solidFill>
                  <a:schemeClr val="bg1"/>
                </a:solidFill>
              </a:rPr>
              <a:t>it took away from the excitement of EMS and being shipped to a hospital </a:t>
            </a:r>
            <a:endParaRPr lang="en-US" sz="1400" dirty="0">
              <a:solidFill>
                <a:schemeClr val="bg1"/>
              </a:solidFill>
            </a:endParaRPr>
          </a:p>
        </p:txBody>
      </p:sp>
      <p:pic>
        <p:nvPicPr>
          <p:cNvPr id="2052" name="Picture 4" descr="Woman - Free people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966" y="1798876"/>
            <a:ext cx="739842" cy="7398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ymnast - Free people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533" y="3233499"/>
            <a:ext cx="598337" cy="5983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8547" y="3831836"/>
            <a:ext cx="804307" cy="246221"/>
          </a:xfrm>
          <a:prstGeom prst="rect">
            <a:avLst/>
          </a:prstGeom>
          <a:noFill/>
        </p:spPr>
        <p:txBody>
          <a:bodyPr wrap="square" rtlCol="0">
            <a:spAutoFit/>
          </a:bodyPr>
          <a:lstStyle/>
          <a:p>
            <a:pPr algn="l"/>
            <a:r>
              <a:rPr lang="en-US" sz="1000"/>
              <a:t>Resident 9</a:t>
            </a:r>
          </a:p>
        </p:txBody>
      </p:sp>
      <p:sp>
        <p:nvSpPr>
          <p:cNvPr id="14" name="TextBox 13"/>
          <p:cNvSpPr txBox="1"/>
          <p:nvPr/>
        </p:nvSpPr>
        <p:spPr>
          <a:xfrm>
            <a:off x="7297217" y="2534665"/>
            <a:ext cx="547524" cy="246221"/>
          </a:xfrm>
          <a:prstGeom prst="rect">
            <a:avLst/>
          </a:prstGeom>
          <a:noFill/>
        </p:spPr>
        <p:txBody>
          <a:bodyPr wrap="square" rtlCol="0">
            <a:spAutoFit/>
          </a:bodyPr>
          <a:lstStyle/>
          <a:p>
            <a:pPr algn="l"/>
            <a:r>
              <a:rPr lang="en-US" sz="1000"/>
              <a:t>Staff 5</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
        <p:nvSpPr>
          <p:cNvPr id="16" name="Title 3">
            <a:extLst>
              <a:ext uri="{FF2B5EF4-FFF2-40B4-BE49-F238E27FC236}">
                <a16:creationId xmlns:a16="http://schemas.microsoft.com/office/drawing/2014/main" id="{FB52B7D6-D0F6-B395-CB9C-6CB7E009C4E7}"/>
              </a:ext>
            </a:extLst>
          </p:cNvPr>
          <p:cNvSpPr>
            <a:spLocks noGrp="1"/>
          </p:cNvSpPr>
          <p:nvPr>
            <p:ph type="title"/>
          </p:nvPr>
        </p:nvSpPr>
        <p:spPr>
          <a:xfrm>
            <a:off x="326230" y="339586"/>
            <a:ext cx="7443103" cy="677108"/>
          </a:xfrm>
        </p:spPr>
        <p:txBody>
          <a:bodyPr/>
          <a:lstStyle/>
          <a:p>
            <a:r>
              <a:rPr lang="en-US" dirty="0"/>
              <a:t>Provision of Transportation</a:t>
            </a:r>
          </a:p>
        </p:txBody>
      </p:sp>
    </p:spTree>
    <p:extLst>
      <p:ext uri="{BB962C8B-B14F-4D97-AF65-F5344CB8AC3E}">
        <p14:creationId xmlns:p14="http://schemas.microsoft.com/office/powerpoint/2010/main" val="69408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&amp; Telehealth</a:t>
            </a:r>
          </a:p>
        </p:txBody>
      </p:sp>
      <p:sp>
        <p:nvSpPr>
          <p:cNvPr id="3" name="Content Placeholder 2"/>
          <p:cNvSpPr>
            <a:spLocks noGrp="1"/>
          </p:cNvSpPr>
          <p:nvPr>
            <p:ph sz="quarter" idx="10"/>
          </p:nvPr>
        </p:nvSpPr>
        <p:spPr>
          <a:xfrm>
            <a:off x="326230" y="1028143"/>
            <a:ext cx="6568840" cy="3494430"/>
          </a:xfrm>
        </p:spPr>
        <p:txBody>
          <a:bodyPr/>
          <a:lstStyle/>
          <a:p>
            <a:pPr marL="285750" indent="-285750">
              <a:buFont typeface="Arial" panose="020B0604020202020204" pitchFamily="34" charset="0"/>
              <a:buChar char="•"/>
            </a:pPr>
            <a:r>
              <a:rPr lang="en-US" b="0" dirty="0">
                <a:solidFill>
                  <a:schemeClr val="tx1"/>
                </a:solidFill>
              </a:rPr>
              <a:t>Participants found connecting with a nurse over the phone to be a convenient way to access services</a:t>
            </a:r>
          </a:p>
          <a:p>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Clients without their own device were mostly able to access NCL via staff personal phones, office phones, or personal phones of other residents</a:t>
            </a: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Comfort with virtual/telephonic service modality varied</a:t>
            </a: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Connection to a provider via telehealth was especially useful for medication refills</a:t>
            </a:r>
          </a:p>
          <a:p>
            <a:pPr marL="285750" indent="-285750">
              <a:buFont typeface="Arial" panose="020B0604020202020204" pitchFamily="34" charset="0"/>
              <a:buChar char="•"/>
            </a:pPr>
            <a:endParaRPr lang="en-US" b="0" dirty="0">
              <a:solidFill>
                <a:schemeClr val="tx1"/>
              </a:solidFill>
            </a:endParaRPr>
          </a:p>
          <a:p>
            <a:pPr marL="285750" lvl="1" indent="-285750">
              <a:buFont typeface="Arial" panose="020B0604020202020204" pitchFamily="34" charset="0"/>
              <a:buChar char="•"/>
            </a:pPr>
            <a:r>
              <a:rPr lang="en-US" dirty="0"/>
              <a:t>Phone-based telehealth connection with a provider was more successful than video-based telehealth due to complex tech-related challenges</a:t>
            </a:r>
            <a:endParaRPr lang="en-US" b="0" dirty="0">
              <a:solidFill>
                <a:schemeClr val="tx1"/>
              </a:solidFill>
            </a:endParaRPr>
          </a:p>
        </p:txBody>
      </p:sp>
      <p:sp>
        <p:nvSpPr>
          <p:cNvPr id="4" name="Slide Number Placeholder 3"/>
          <p:cNvSpPr>
            <a:spLocks noGrp="1"/>
          </p:cNvSpPr>
          <p:nvPr>
            <p:ph type="sldNum" sz="quarter" idx="4"/>
          </p:nvPr>
        </p:nvSpPr>
        <p:spPr/>
        <p:txBody>
          <a:bodyPr/>
          <a:lstStyle/>
          <a:p>
            <a:fld id="{2441C0E6-2A71-4EB3-9E92-A3D15D26B6CA}" type="slidenum">
              <a:rPr lang="en-US" smtClean="0"/>
              <a:pPr/>
              <a:t>25</a:t>
            </a:fld>
            <a:endParaRPr lang="en-US"/>
          </a:p>
        </p:txBody>
      </p:sp>
      <p:sp>
        <p:nvSpPr>
          <p:cNvPr id="5" name="Footer Placeholder 4"/>
          <p:cNvSpPr>
            <a:spLocks noGrp="1"/>
          </p:cNvSpPr>
          <p:nvPr>
            <p:ph type="ftr" sz="quarter" idx="3"/>
          </p:nvPr>
        </p:nvSpPr>
        <p:spPr>
          <a:xfrm>
            <a:off x="7213601" y="4665770"/>
            <a:ext cx="1171448" cy="79798"/>
          </a:xfrm>
        </p:spPr>
        <p:txBody>
          <a:bodyPr/>
          <a:lstStyle/>
          <a:p>
            <a:r>
              <a:rPr lang="en-US"/>
              <a:t>Department of Population Health</a:t>
            </a:r>
          </a:p>
        </p:txBody>
      </p:sp>
      <p:pic>
        <p:nvPicPr>
          <p:cNvPr id="6" name="Picture 5" descr="7.9 Telemedicine - Informatica Medicala"/>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52888" y="2236574"/>
            <a:ext cx="2264002" cy="17066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438216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441C0E6-2A71-4EB3-9E92-A3D15D26B6CA}" type="slidenum">
              <a:rPr lang="en-US" smtClean="0"/>
              <a:pPr/>
              <a:t>26</a:t>
            </a:fld>
            <a:endParaRPr lang="en-US"/>
          </a:p>
        </p:txBody>
      </p:sp>
      <p:sp>
        <p:nvSpPr>
          <p:cNvPr id="5" name="Footer Placeholder 4"/>
          <p:cNvSpPr>
            <a:spLocks noGrp="1"/>
          </p:cNvSpPr>
          <p:nvPr>
            <p:ph type="ftr" sz="quarter" idx="3"/>
          </p:nvPr>
        </p:nvSpPr>
        <p:spPr>
          <a:xfrm>
            <a:off x="7230533" y="4665770"/>
            <a:ext cx="1154515" cy="71330"/>
          </a:xfrm>
        </p:spPr>
        <p:txBody>
          <a:bodyPr/>
          <a:lstStyle/>
          <a:p>
            <a:r>
              <a:rPr lang="en-US"/>
              <a:t>Department of Population Health</a:t>
            </a:r>
          </a:p>
        </p:txBody>
      </p:sp>
      <p:sp>
        <p:nvSpPr>
          <p:cNvPr id="11" name="TextBox 10"/>
          <p:cNvSpPr txBox="1"/>
          <p:nvPr/>
        </p:nvSpPr>
        <p:spPr>
          <a:xfrm>
            <a:off x="2210196" y="2599764"/>
            <a:ext cx="5384400" cy="1055608"/>
          </a:xfrm>
          <a:prstGeom prst="wedgeRoundRectCallout">
            <a:avLst>
              <a:gd name="adj1" fmla="val 55356"/>
              <a:gd name="adj2" fmla="val 36590"/>
              <a:gd name="adj3" fmla="val 16667"/>
            </a:avLst>
          </a:prstGeom>
          <a:solidFill>
            <a:schemeClr val="tx2">
              <a:alpha val="50000"/>
            </a:schemeClr>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r>
              <a:rPr lang="en-US" sz="1400" i="1" dirty="0"/>
              <a:t>…[you can] </a:t>
            </a:r>
            <a:r>
              <a:rPr lang="en-US" sz="1400" b="1" i="1" dirty="0"/>
              <a:t>get the help that you need immediately and have someone go over your symptoms with you who knows what to do...</a:t>
            </a:r>
            <a:r>
              <a:rPr lang="en-US" sz="1400" i="1" dirty="0"/>
              <a:t> </a:t>
            </a:r>
            <a:r>
              <a:rPr lang="en-US" sz="1400" i="1" dirty="0">
                <a:latin typeface="Arial"/>
                <a:cs typeface="Calibri"/>
              </a:rPr>
              <a:t>You could just pick up the phone and call a number, and they’re right there available to you. It’s very necessary. </a:t>
            </a:r>
            <a:endParaRPr lang="en-US" sz="1400" dirty="0">
              <a:latin typeface="Arial"/>
              <a:cs typeface="Calibri"/>
            </a:endParaRPr>
          </a:p>
        </p:txBody>
      </p:sp>
      <p:sp>
        <p:nvSpPr>
          <p:cNvPr id="12" name="TextBox 11"/>
          <p:cNvSpPr txBox="1"/>
          <p:nvPr/>
        </p:nvSpPr>
        <p:spPr>
          <a:xfrm>
            <a:off x="864736" y="1421696"/>
            <a:ext cx="5394400" cy="1055608"/>
          </a:xfrm>
          <a:prstGeom prst="wedgeRoundRectCallout">
            <a:avLst>
              <a:gd name="adj1" fmla="val -47533"/>
              <a:gd name="adj2" fmla="val 48191"/>
              <a:gd name="adj3" fmla="val 16667"/>
            </a:avLst>
          </a:prstGeom>
          <a:solidFill>
            <a:schemeClr val="tx1">
              <a:alpha val="50000"/>
            </a:schemeClr>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lvl="0" defTabSz="685800">
              <a:defRPr/>
            </a:pPr>
            <a:r>
              <a:rPr lang="en-US" sz="1400" i="1" dirty="0">
                <a:solidFill>
                  <a:schemeClr val="bg1"/>
                </a:solidFill>
              </a:rPr>
              <a:t>Some [shelter] clients like it; others are used to doing in person stuff. Like the elderly [would] rather speak to somebody in person. </a:t>
            </a:r>
            <a:r>
              <a:rPr lang="en-US" sz="1400" b="1" i="1" dirty="0">
                <a:solidFill>
                  <a:schemeClr val="bg1"/>
                </a:solidFill>
              </a:rPr>
              <a:t>They don’t want to deal with the phone; they don’t trust it.</a:t>
            </a:r>
            <a:endParaRPr lang="en-US" sz="1400" b="1" dirty="0">
              <a:solidFill>
                <a:schemeClr val="bg1"/>
              </a:solidFill>
            </a:endParaRPr>
          </a:p>
        </p:txBody>
      </p:sp>
      <p:pic>
        <p:nvPicPr>
          <p:cNvPr id="14" name="Picture 2" descr="Bad person Generic Fla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0546" y="3196801"/>
            <a:ext cx="669394" cy="6693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Woman - Free people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956" y="2336327"/>
            <a:ext cx="663876" cy="66387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732782" y="3866018"/>
            <a:ext cx="884923" cy="246221"/>
          </a:xfrm>
          <a:prstGeom prst="rect">
            <a:avLst/>
          </a:prstGeom>
          <a:noFill/>
        </p:spPr>
        <p:txBody>
          <a:bodyPr wrap="square" rtlCol="0">
            <a:spAutoFit/>
          </a:bodyPr>
          <a:lstStyle/>
          <a:p>
            <a:pPr algn="l"/>
            <a:r>
              <a:rPr lang="en-US" sz="1000"/>
              <a:t>Resident 10</a:t>
            </a:r>
          </a:p>
        </p:txBody>
      </p:sp>
      <p:sp>
        <p:nvSpPr>
          <p:cNvPr id="17" name="TextBox 16"/>
          <p:cNvSpPr txBox="1"/>
          <p:nvPr/>
        </p:nvSpPr>
        <p:spPr>
          <a:xfrm>
            <a:off x="570534" y="3004457"/>
            <a:ext cx="580719" cy="246221"/>
          </a:xfrm>
          <a:prstGeom prst="rect">
            <a:avLst/>
          </a:prstGeom>
          <a:noFill/>
        </p:spPr>
        <p:txBody>
          <a:bodyPr wrap="square" rtlCol="0">
            <a:spAutoFit/>
          </a:bodyPr>
          <a:lstStyle/>
          <a:p>
            <a:pPr algn="l"/>
            <a:r>
              <a:rPr lang="en-US" sz="1000" dirty="0"/>
              <a:t>Staff 1</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
        <p:nvSpPr>
          <p:cNvPr id="16" name="Title 1"/>
          <p:cNvSpPr>
            <a:spLocks noGrp="1"/>
          </p:cNvSpPr>
          <p:nvPr>
            <p:ph type="title"/>
          </p:nvPr>
        </p:nvSpPr>
        <p:spPr>
          <a:xfrm>
            <a:off x="326230" y="339586"/>
            <a:ext cx="7443103" cy="677108"/>
          </a:xfrm>
        </p:spPr>
        <p:txBody>
          <a:bodyPr/>
          <a:lstStyle/>
          <a:p>
            <a:r>
              <a:rPr lang="en-US" dirty="0"/>
              <a:t>Technology &amp; Telehealth</a:t>
            </a:r>
          </a:p>
        </p:txBody>
      </p:sp>
    </p:spTree>
    <p:extLst>
      <p:ext uri="{BB962C8B-B14F-4D97-AF65-F5344CB8AC3E}">
        <p14:creationId xmlns:p14="http://schemas.microsoft.com/office/powerpoint/2010/main" val="1154667628"/>
      </p:ext>
    </p:extLst>
  </p:cSld>
  <p:clrMapOvr>
    <a:masterClrMapping/>
  </p:clrMapOvr>
  <p:extLst mod="1">
    <p:ext uri="{6950BFC3-D8DA-4A85-94F7-54DA5524770B}">
      <p188:commentRel xmlns:p188="http://schemas.microsoft.com/office/powerpoint/2018/8/main" xmlns="" r:id="rId6"/>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Care</a:t>
            </a:r>
          </a:p>
        </p:txBody>
      </p:sp>
      <p:sp>
        <p:nvSpPr>
          <p:cNvPr id="3" name="Content Placeholder 2"/>
          <p:cNvSpPr>
            <a:spLocks noGrp="1"/>
          </p:cNvSpPr>
          <p:nvPr>
            <p:ph sz="quarter" idx="10"/>
          </p:nvPr>
        </p:nvSpPr>
        <p:spPr>
          <a:xfrm>
            <a:off x="326230" y="1368289"/>
            <a:ext cx="4808162" cy="2741295"/>
          </a:xfrm>
        </p:spPr>
        <p:txBody>
          <a:bodyPr/>
          <a:lstStyle/>
          <a:p>
            <a:pPr marL="285750" indent="-285750">
              <a:buFont typeface="Arial" panose="020B0604020202020204" pitchFamily="34" charset="0"/>
              <a:buChar char="•"/>
            </a:pPr>
            <a:r>
              <a:rPr lang="en-US" b="0" dirty="0">
                <a:solidFill>
                  <a:schemeClr val="tx1"/>
                </a:solidFill>
              </a:rPr>
              <a:t>Utilizing NCL facilitated decision-making process for what type of healthcare a shelter resident should seek</a:t>
            </a:r>
          </a:p>
          <a:p>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NCL helped to filter emergent from non-emergent concerns</a:t>
            </a:r>
          </a:p>
          <a:p>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Consulting NCL prior to getting in-person care helped some clients better advocate for themselves in healthcare settings</a:t>
            </a:r>
          </a:p>
        </p:txBody>
      </p:sp>
      <p:sp>
        <p:nvSpPr>
          <p:cNvPr id="4" name="Slide Number Placeholder 3"/>
          <p:cNvSpPr>
            <a:spLocks noGrp="1"/>
          </p:cNvSpPr>
          <p:nvPr>
            <p:ph type="sldNum" sz="quarter" idx="4"/>
          </p:nvPr>
        </p:nvSpPr>
        <p:spPr/>
        <p:txBody>
          <a:bodyPr/>
          <a:lstStyle/>
          <a:p>
            <a:fld id="{2441C0E6-2A71-4EB3-9E92-A3D15D26B6CA}" type="slidenum">
              <a:rPr lang="en-US" smtClean="0"/>
              <a:pPr/>
              <a:t>27</a:t>
            </a:fld>
            <a:endParaRPr lang="en-US"/>
          </a:p>
        </p:txBody>
      </p:sp>
      <p:sp>
        <p:nvSpPr>
          <p:cNvPr id="5" name="Footer Placeholder 4"/>
          <p:cNvSpPr>
            <a:spLocks noGrp="1"/>
          </p:cNvSpPr>
          <p:nvPr>
            <p:ph type="ftr" sz="quarter" idx="3"/>
          </p:nvPr>
        </p:nvSpPr>
        <p:spPr>
          <a:xfrm>
            <a:off x="7200900" y="4665770"/>
            <a:ext cx="1184148" cy="67097"/>
          </a:xfrm>
        </p:spPr>
        <p:txBody>
          <a:bodyPr/>
          <a:lstStyle/>
          <a:p>
            <a:r>
              <a:rPr lang="en-US"/>
              <a:t>Department of Population Health</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pic>
        <p:nvPicPr>
          <p:cNvPr id="1026" name="Picture 2" descr="Healthcare care Vectors &amp; Illustrations for Free Download | Freep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880" y="1516090"/>
            <a:ext cx="3062010" cy="24456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35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441C0E6-2A71-4EB3-9E92-A3D15D26B6CA}" type="slidenum">
              <a:rPr lang="en-US" smtClean="0"/>
              <a:pPr/>
              <a:t>28</a:t>
            </a:fld>
            <a:endParaRPr lang="en-US"/>
          </a:p>
        </p:txBody>
      </p:sp>
      <p:sp>
        <p:nvSpPr>
          <p:cNvPr id="5" name="Footer Placeholder 4"/>
          <p:cNvSpPr>
            <a:spLocks noGrp="1"/>
          </p:cNvSpPr>
          <p:nvPr>
            <p:ph type="ftr" sz="quarter" idx="3"/>
          </p:nvPr>
        </p:nvSpPr>
        <p:spPr>
          <a:xfrm>
            <a:off x="7230533" y="4665770"/>
            <a:ext cx="1154515" cy="84030"/>
          </a:xfrm>
        </p:spPr>
        <p:txBody>
          <a:bodyPr/>
          <a:lstStyle/>
          <a:p>
            <a:r>
              <a:rPr lang="en-US"/>
              <a:t>Department of Population Health</a:t>
            </a:r>
          </a:p>
        </p:txBody>
      </p:sp>
      <p:sp>
        <p:nvSpPr>
          <p:cNvPr id="8" name="TextBox 7"/>
          <p:cNvSpPr txBox="1"/>
          <p:nvPr/>
        </p:nvSpPr>
        <p:spPr>
          <a:xfrm>
            <a:off x="3234428" y="2527363"/>
            <a:ext cx="4243457" cy="1055608"/>
          </a:xfrm>
          <a:prstGeom prst="wedgeRoundRectCallout">
            <a:avLst>
              <a:gd name="adj1" fmla="val 38352"/>
              <a:gd name="adj2" fmla="val 65419"/>
              <a:gd name="adj3" fmla="val 16667"/>
            </a:avLst>
          </a:prstGeom>
          <a:solidFill>
            <a:schemeClr val="tx2">
              <a:alpha val="50000"/>
            </a:schemeClr>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i="1" dirty="0"/>
              <a:t>The convenience when you’re sick. You don’t really know if you need to go to a hospital or if you don’t</a:t>
            </a:r>
            <a:r>
              <a:rPr lang="en-US" sz="1400" b="1" i="1" dirty="0"/>
              <a:t>. [The nurse call line is] a third party that will kind of give you an informed decision</a:t>
            </a:r>
            <a:r>
              <a:rPr lang="en-US" sz="1400" i="1" dirty="0"/>
              <a:t>. </a:t>
            </a:r>
            <a:endParaRPr lang="en-US" sz="1400" dirty="0"/>
          </a:p>
        </p:txBody>
      </p:sp>
      <p:sp>
        <p:nvSpPr>
          <p:cNvPr id="9" name="TextBox 8"/>
          <p:cNvSpPr txBox="1"/>
          <p:nvPr/>
        </p:nvSpPr>
        <p:spPr>
          <a:xfrm>
            <a:off x="1337751" y="1225534"/>
            <a:ext cx="3826703" cy="1055608"/>
          </a:xfrm>
          <a:prstGeom prst="wedgeRoundRectCallout">
            <a:avLst>
              <a:gd name="adj1" fmla="val -46813"/>
              <a:gd name="adj2" fmla="val 63263"/>
              <a:gd name="adj3" fmla="val 16667"/>
            </a:avLst>
          </a:prstGeom>
          <a:solidFill>
            <a:schemeClr val="tx2">
              <a:alpha val="50000"/>
            </a:schemeClr>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b="1" i="1" dirty="0"/>
              <a:t>[The nurses] tell you good advice</a:t>
            </a:r>
            <a:r>
              <a:rPr lang="en-US" sz="1400" i="1" dirty="0"/>
              <a:t>. Like you don’t know, if the doctor doesn’t give you [your medicine], they tell you to go to the supervisor.</a:t>
            </a:r>
            <a:endParaRPr lang="en-US" sz="1400" dirty="0"/>
          </a:p>
        </p:txBody>
      </p:sp>
      <p:pic>
        <p:nvPicPr>
          <p:cNvPr id="10" name="Picture 6" descr="Gymnast - Free people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927" y="2107707"/>
            <a:ext cx="598337" cy="5983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n - Free people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411" y="3493672"/>
            <a:ext cx="593216" cy="5932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48205" y="2706044"/>
            <a:ext cx="819779" cy="246221"/>
          </a:xfrm>
          <a:prstGeom prst="rect">
            <a:avLst/>
          </a:prstGeom>
          <a:noFill/>
        </p:spPr>
        <p:txBody>
          <a:bodyPr wrap="square" rtlCol="0">
            <a:spAutoFit/>
          </a:bodyPr>
          <a:lstStyle/>
          <a:p>
            <a:pPr algn="l"/>
            <a:r>
              <a:rPr lang="en-US" sz="1000"/>
              <a:t>Resident 7</a:t>
            </a:r>
          </a:p>
        </p:txBody>
      </p:sp>
      <p:sp>
        <p:nvSpPr>
          <p:cNvPr id="14" name="TextBox 13"/>
          <p:cNvSpPr txBox="1"/>
          <p:nvPr/>
        </p:nvSpPr>
        <p:spPr>
          <a:xfrm>
            <a:off x="6831517" y="4108415"/>
            <a:ext cx="799003" cy="246221"/>
          </a:xfrm>
          <a:prstGeom prst="rect">
            <a:avLst/>
          </a:prstGeom>
          <a:noFill/>
        </p:spPr>
        <p:txBody>
          <a:bodyPr wrap="square" rtlCol="0">
            <a:spAutoFit/>
          </a:bodyPr>
          <a:lstStyle/>
          <a:p>
            <a:pPr algn="l"/>
            <a:r>
              <a:rPr lang="en-US" sz="1000"/>
              <a:t>Resident 5</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
        <p:nvSpPr>
          <p:cNvPr id="11" name="Title 1"/>
          <p:cNvSpPr>
            <a:spLocks noGrp="1"/>
          </p:cNvSpPr>
          <p:nvPr>
            <p:ph type="title"/>
          </p:nvPr>
        </p:nvSpPr>
        <p:spPr>
          <a:xfrm>
            <a:off x="326230" y="339586"/>
            <a:ext cx="7443103" cy="677108"/>
          </a:xfrm>
        </p:spPr>
        <p:txBody>
          <a:bodyPr/>
          <a:lstStyle/>
          <a:p>
            <a:r>
              <a:rPr lang="en-US" dirty="0"/>
              <a:t>Accessing Care</a:t>
            </a:r>
          </a:p>
        </p:txBody>
      </p:sp>
    </p:spTree>
    <p:extLst>
      <p:ext uri="{BB962C8B-B14F-4D97-AF65-F5344CB8AC3E}">
        <p14:creationId xmlns:p14="http://schemas.microsoft.com/office/powerpoint/2010/main" val="1256945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52B7D6-D0F6-B395-CB9C-6CB7E009C4E7}"/>
              </a:ext>
            </a:extLst>
          </p:cNvPr>
          <p:cNvSpPr>
            <a:spLocks noGrp="1"/>
          </p:cNvSpPr>
          <p:nvPr>
            <p:ph type="title"/>
          </p:nvPr>
        </p:nvSpPr>
        <p:spPr/>
        <p:txBody>
          <a:bodyPr/>
          <a:lstStyle/>
          <a:p>
            <a:r>
              <a:rPr lang="en-US"/>
              <a:t>Limitations</a:t>
            </a:r>
          </a:p>
        </p:txBody>
      </p:sp>
      <p:sp>
        <p:nvSpPr>
          <p:cNvPr id="9" name="Content Placeholder 8">
            <a:extLst>
              <a:ext uri="{FF2B5EF4-FFF2-40B4-BE49-F238E27FC236}">
                <a16:creationId xmlns:a16="http://schemas.microsoft.com/office/drawing/2014/main" id="{EFFEE2C8-8710-21E0-7662-C9DE071F9B7A}"/>
              </a:ext>
            </a:extLst>
          </p:cNvPr>
          <p:cNvSpPr>
            <a:spLocks noGrp="1"/>
          </p:cNvSpPr>
          <p:nvPr>
            <p:ph idx="10"/>
          </p:nvPr>
        </p:nvSpPr>
        <p:spPr>
          <a:xfrm>
            <a:off x="325438" y="1127234"/>
            <a:ext cx="7919928" cy="3079006"/>
          </a:xfrm>
        </p:spPr>
        <p:txBody>
          <a:bodyPr/>
          <a:lstStyle/>
          <a:p>
            <a:pPr marL="285750" lvl="0" indent="-285750">
              <a:buFont typeface="Arial" panose="020B0604020202020204" pitchFamily="34" charset="0"/>
              <a:buChar char="•"/>
            </a:pPr>
            <a:r>
              <a:rPr lang="en-US" sz="1600" b="0">
                <a:solidFill>
                  <a:schemeClr val="tx1"/>
                </a:solidFill>
              </a:rPr>
              <a:t>Sample did not capture people with serious mental illness or substance use </a:t>
            </a:r>
          </a:p>
          <a:p>
            <a:pPr marL="285750" lvl="0" indent="-285750">
              <a:buFont typeface="Arial" panose="020B0604020202020204" pitchFamily="34" charset="0"/>
              <a:buChar char="•"/>
            </a:pPr>
            <a:endParaRPr lang="en-US" sz="1600" b="0">
              <a:solidFill>
                <a:schemeClr val="tx1"/>
              </a:solidFill>
            </a:endParaRPr>
          </a:p>
          <a:p>
            <a:pPr marL="285750" lvl="0" indent="-285750">
              <a:buFont typeface="Arial" panose="020B0604020202020204" pitchFamily="34" charset="0"/>
              <a:buChar char="•"/>
            </a:pPr>
            <a:r>
              <a:rPr lang="en-US" sz="1600" b="0">
                <a:solidFill>
                  <a:schemeClr val="tx1"/>
                </a:solidFill>
              </a:rPr>
              <a:t>Due to recruitment methods, sample may have been biased towards users with more positive experiences with the NCL</a:t>
            </a:r>
          </a:p>
          <a:p>
            <a:pPr marL="285750" lvl="0" indent="-285750">
              <a:buFont typeface="Arial" panose="020B0604020202020204" pitchFamily="34" charset="0"/>
              <a:buChar char="•"/>
            </a:pPr>
            <a:endParaRPr lang="en-US" sz="1600" b="0">
              <a:solidFill>
                <a:schemeClr val="tx1"/>
              </a:solidFill>
            </a:endParaRPr>
          </a:p>
          <a:p>
            <a:pPr marL="285750" lvl="0" indent="-285750">
              <a:buFont typeface="Arial" panose="020B0604020202020204" pitchFamily="34" charset="0"/>
              <a:buChar char="•"/>
            </a:pPr>
            <a:r>
              <a:rPr lang="en-US" sz="1600" b="0">
                <a:solidFill>
                  <a:schemeClr val="tx1"/>
                </a:solidFill>
              </a:rPr>
              <a:t>Sample did not include residents who knew about the NCL but chose not to utilize it</a:t>
            </a:r>
          </a:p>
          <a:p>
            <a:pPr marL="285750" lvl="0" indent="-285750">
              <a:buFont typeface="Arial" panose="020B0604020202020204" pitchFamily="34" charset="0"/>
              <a:buChar char="•"/>
            </a:pPr>
            <a:endParaRPr lang="en-US" sz="1600" b="0">
              <a:solidFill>
                <a:schemeClr val="tx1"/>
              </a:solidFill>
            </a:endParaRPr>
          </a:p>
          <a:p>
            <a:pPr marL="285750" lvl="0" indent="-285750">
              <a:buFont typeface="Arial" panose="020B0604020202020204" pitchFamily="34" charset="0"/>
              <a:buChar char="•"/>
            </a:pPr>
            <a:r>
              <a:rPr lang="en-US" sz="1600" b="0">
                <a:solidFill>
                  <a:schemeClr val="tx1"/>
                </a:solidFill>
              </a:rPr>
              <a:t>Some participants’ accounts may have been subject to recall bias</a:t>
            </a:r>
          </a:p>
          <a:p>
            <a:pPr marL="285750" lvl="0" indent="-285750">
              <a:buFont typeface="Arial" panose="020B0604020202020204" pitchFamily="34" charset="0"/>
              <a:buChar char="•"/>
            </a:pPr>
            <a:endParaRPr lang="en-US" sz="1600" b="0">
              <a:solidFill>
                <a:schemeClr val="tx1"/>
              </a:solidFill>
            </a:endParaRPr>
          </a:p>
          <a:p>
            <a:pPr marL="285750" lvl="0" indent="-285750">
              <a:buFont typeface="Arial" panose="020B0604020202020204" pitchFamily="34" charset="0"/>
              <a:buChar char="•"/>
            </a:pPr>
            <a:r>
              <a:rPr lang="en-US" sz="1600" b="0">
                <a:solidFill>
                  <a:schemeClr val="tx1"/>
                </a:solidFill>
              </a:rPr>
              <a:t>Findings are based on interviews collected from January – May 2023 and do not capture NCL user perceptions regarding subsequent changes to the program</a:t>
            </a:r>
          </a:p>
        </p:txBody>
      </p:sp>
      <p:sp>
        <p:nvSpPr>
          <p:cNvPr id="5" name="Footer Placeholder 4">
            <a:extLst>
              <a:ext uri="{FF2B5EF4-FFF2-40B4-BE49-F238E27FC236}">
                <a16:creationId xmlns:a16="http://schemas.microsoft.com/office/drawing/2014/main" id="{36C3A021-85F2-BE6F-71D0-22DBA9F8E9DE}"/>
              </a:ext>
            </a:extLst>
          </p:cNvPr>
          <p:cNvSpPr>
            <a:spLocks noGrp="1"/>
          </p:cNvSpPr>
          <p:nvPr>
            <p:ph type="ftr" sz="quarter" idx="3"/>
          </p:nvPr>
        </p:nvSpPr>
        <p:spPr>
          <a:xfrm>
            <a:off x="7200900" y="4665770"/>
            <a:ext cx="1184148" cy="75563"/>
          </a:xfrm>
        </p:spPr>
        <p:txBody>
          <a:bodyPr/>
          <a:lstStyle/>
          <a:p>
            <a:r>
              <a:rPr lang="en-US"/>
              <a:t>Department of Population Health</a:t>
            </a:r>
          </a:p>
        </p:txBody>
      </p:sp>
      <p:sp>
        <p:nvSpPr>
          <p:cNvPr id="6" name="Slide Number Placeholder 5">
            <a:extLst>
              <a:ext uri="{FF2B5EF4-FFF2-40B4-BE49-F238E27FC236}">
                <a16:creationId xmlns:a16="http://schemas.microsoft.com/office/drawing/2014/main" id="{52BE3629-C686-2999-958A-EE421870851F}"/>
              </a:ext>
            </a:extLst>
          </p:cNvPr>
          <p:cNvSpPr>
            <a:spLocks noGrp="1"/>
          </p:cNvSpPr>
          <p:nvPr>
            <p:ph type="sldNum" sz="quarter" idx="4"/>
          </p:nvPr>
        </p:nvSpPr>
        <p:spPr/>
        <p:txBody>
          <a:bodyPr/>
          <a:lstStyle/>
          <a:p>
            <a:fld id="{2441C0E6-2A71-4EB3-9E92-A3D15D26B6CA}" type="slidenum">
              <a:rPr lang="en-US" smtClean="0"/>
              <a:pPr/>
              <a:t>29</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1732947743"/>
      </p:ext>
    </p:extLst>
  </p:cSld>
  <p:clrMapOvr>
    <a:masterClrMapping/>
  </p:clrMapOvr>
  <p:extLst mod="1">
    <p:ext uri="{6950BFC3-D8DA-4A85-94F7-54DA5524770B}">
      <p188:commentRel xmlns:p188="http://schemas.microsoft.com/office/powerpoint/2018/8/main" xmlns="" r:id="rId4"/>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52B7D6-D0F6-B395-CB9C-6CB7E009C4E7}"/>
              </a:ext>
            </a:extLst>
          </p:cNvPr>
          <p:cNvSpPr>
            <a:spLocks noGrp="1"/>
          </p:cNvSpPr>
          <p:nvPr>
            <p:ph type="title"/>
          </p:nvPr>
        </p:nvSpPr>
        <p:spPr/>
        <p:txBody>
          <a:bodyPr/>
          <a:lstStyle/>
          <a:p>
            <a:r>
              <a:rPr lang="en-US"/>
              <a:t>Health x Housing Lab</a:t>
            </a:r>
          </a:p>
        </p:txBody>
      </p:sp>
      <p:sp>
        <p:nvSpPr>
          <p:cNvPr id="5" name="Footer Placeholder 4">
            <a:extLst>
              <a:ext uri="{FF2B5EF4-FFF2-40B4-BE49-F238E27FC236}">
                <a16:creationId xmlns:a16="http://schemas.microsoft.com/office/drawing/2014/main" id="{96DF249A-0230-6341-5524-80CE5675455B}"/>
              </a:ext>
            </a:extLst>
          </p:cNvPr>
          <p:cNvSpPr>
            <a:spLocks noGrp="1"/>
          </p:cNvSpPr>
          <p:nvPr>
            <p:ph type="ftr" sz="quarter" idx="3"/>
          </p:nvPr>
        </p:nvSpPr>
        <p:spPr>
          <a:xfrm>
            <a:off x="7082367" y="4644603"/>
            <a:ext cx="1334431" cy="157713"/>
          </a:xfrm>
        </p:spPr>
        <p:txBody>
          <a:bodyPr/>
          <a:lstStyle/>
          <a:p>
            <a:r>
              <a:rPr lang="en-US"/>
              <a:t>Department of Population Health</a:t>
            </a:r>
          </a:p>
        </p:txBody>
      </p:sp>
      <p:sp>
        <p:nvSpPr>
          <p:cNvPr id="6" name="Slide Number Placeholder 5">
            <a:extLst>
              <a:ext uri="{FF2B5EF4-FFF2-40B4-BE49-F238E27FC236}">
                <a16:creationId xmlns:a16="http://schemas.microsoft.com/office/drawing/2014/main" id="{1E715257-F9BD-3961-61D3-6B4956DCB77B}"/>
              </a:ext>
            </a:extLst>
          </p:cNvPr>
          <p:cNvSpPr>
            <a:spLocks noGrp="1"/>
          </p:cNvSpPr>
          <p:nvPr>
            <p:ph type="sldNum" sz="quarter" idx="4"/>
          </p:nvPr>
        </p:nvSpPr>
        <p:spPr/>
        <p:txBody>
          <a:bodyPr/>
          <a:lstStyle/>
          <a:p>
            <a:fld id="{2441C0E6-2A71-4EB3-9E92-A3D15D26B6CA}" type="slidenum">
              <a:rPr lang="en-US" smtClean="0"/>
              <a:pPr/>
              <a:t>3</a:t>
            </a:fld>
            <a:endParaRPr lang="en-US"/>
          </a:p>
        </p:txBody>
      </p:sp>
      <p:graphicFrame>
        <p:nvGraphicFramePr>
          <p:cNvPr id="2" name="Diagram 1"/>
          <p:cNvGraphicFramePr/>
          <p:nvPr/>
        </p:nvGraphicFramePr>
        <p:xfrm>
          <a:off x="88317" y="678140"/>
          <a:ext cx="8430545" cy="3434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173380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08" y="306907"/>
            <a:ext cx="5387892" cy="2267712"/>
          </a:xfrm>
        </p:spPr>
        <p:txBody>
          <a:bodyPr/>
          <a:lstStyle/>
          <a:p>
            <a:r>
              <a:rPr lang="en-US" dirty="0"/>
              <a:t>Lessons Learned &amp; Recommendations</a:t>
            </a:r>
          </a:p>
        </p:txBody>
      </p:sp>
      <p:sp>
        <p:nvSpPr>
          <p:cNvPr id="3" name="Slide Number Placeholder 2"/>
          <p:cNvSpPr>
            <a:spLocks noGrp="1"/>
          </p:cNvSpPr>
          <p:nvPr>
            <p:ph type="sldNum" sz="quarter" idx="4"/>
          </p:nvPr>
        </p:nvSpPr>
        <p:spPr/>
        <p:txBody>
          <a:bodyPr/>
          <a:lstStyle/>
          <a:p>
            <a:fld id="{2441C0E6-2A71-4EB3-9E92-A3D15D26B6CA}" type="slidenum">
              <a:rPr lang="en-US" smtClean="0"/>
              <a:pPr/>
              <a:t>30</a:t>
            </a:fld>
            <a:endParaRPr lang="en-US"/>
          </a:p>
        </p:txBody>
      </p:sp>
      <p:sp>
        <p:nvSpPr>
          <p:cNvPr id="4" name="Footer Placeholder 3"/>
          <p:cNvSpPr>
            <a:spLocks noGrp="1"/>
          </p:cNvSpPr>
          <p:nvPr>
            <p:ph type="ftr" sz="quarter" idx="3"/>
          </p:nvPr>
        </p:nvSpPr>
        <p:spPr>
          <a:xfrm>
            <a:off x="7205133" y="4665770"/>
            <a:ext cx="1179915" cy="75563"/>
          </a:xfrm>
        </p:spPr>
        <p:txBody>
          <a:bodyPr/>
          <a:lstStyle/>
          <a:p>
            <a:r>
              <a:rPr lang="en-US"/>
              <a:t>Department of Population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2919006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E6D1E-1D43-C405-2E1F-BBBC0D5EB225}"/>
              </a:ext>
            </a:extLst>
          </p:cNvPr>
          <p:cNvSpPr>
            <a:spLocks noGrp="1"/>
          </p:cNvSpPr>
          <p:nvPr>
            <p:ph idx="1"/>
          </p:nvPr>
        </p:nvSpPr>
        <p:spPr>
          <a:xfrm>
            <a:off x="326231" y="1046418"/>
            <a:ext cx="4466995" cy="3366043"/>
          </a:xfrm>
        </p:spPr>
        <p:txBody>
          <a:bodyPr anchor="ctr"/>
          <a:lstStyle/>
          <a:p>
            <a:pPr marL="285750" indent="-285750">
              <a:lnSpc>
                <a:spcPct val="100000"/>
              </a:lnSpc>
              <a:buFont typeface="Arial" panose="020B0604020202020204" pitchFamily="34" charset="0"/>
              <a:buChar char="•"/>
            </a:pPr>
            <a:r>
              <a:rPr lang="en-US" sz="1400" b="0" dirty="0">
                <a:solidFill>
                  <a:schemeClr val="tx1"/>
                </a:solidFill>
              </a:rPr>
              <a:t>Staff turnover greatly impacted resident awareness and use of NCL</a:t>
            </a:r>
          </a:p>
          <a:p>
            <a:pPr marL="285750" indent="-285750">
              <a:lnSpc>
                <a:spcPct val="100000"/>
              </a:lnSpc>
              <a:buChar char="•"/>
            </a:pPr>
            <a:endParaRPr lang="en-US" sz="1400" b="0" dirty="0">
              <a:solidFill>
                <a:schemeClr val="tx1"/>
              </a:solidFill>
              <a:cs typeface="Arial"/>
            </a:endParaRPr>
          </a:p>
          <a:p>
            <a:pPr marL="285750" indent="-285750">
              <a:lnSpc>
                <a:spcPct val="100000"/>
              </a:lnSpc>
              <a:buChar char="•"/>
            </a:pPr>
            <a:r>
              <a:rPr lang="en-US" sz="1400" b="0" dirty="0">
                <a:solidFill>
                  <a:schemeClr val="tx1"/>
                </a:solidFill>
                <a:cs typeface="Arial"/>
              </a:rPr>
              <a:t>Scale of pilot limited ability of project coordinator &amp; DHS to promote the program broadly and consistently</a:t>
            </a:r>
          </a:p>
          <a:p>
            <a:pPr marL="285750" indent="-285750">
              <a:lnSpc>
                <a:spcPct val="100000"/>
              </a:lnSpc>
              <a:buChar char="•"/>
            </a:pPr>
            <a:endParaRPr lang="en-US" sz="1400" b="0" dirty="0">
              <a:solidFill>
                <a:schemeClr val="tx1"/>
              </a:solidFill>
              <a:cs typeface="Arial"/>
            </a:endParaRPr>
          </a:p>
          <a:p>
            <a:pPr marL="285750" indent="-285750">
              <a:lnSpc>
                <a:spcPct val="100000"/>
              </a:lnSpc>
              <a:buChar char="•"/>
            </a:pPr>
            <a:r>
              <a:rPr lang="en-US" sz="1400" b="0" dirty="0">
                <a:solidFill>
                  <a:schemeClr val="tx1"/>
                </a:solidFill>
                <a:cs typeface="Arial"/>
              </a:rPr>
              <a:t>Widespread accessibility of video-based telehealth was ultimately not feasible</a:t>
            </a:r>
          </a:p>
          <a:p>
            <a:pPr>
              <a:lnSpc>
                <a:spcPct val="100000"/>
              </a:lnSpc>
            </a:pPr>
            <a:endParaRPr lang="en-US" sz="1400" b="0" dirty="0">
              <a:solidFill>
                <a:schemeClr val="tx1"/>
              </a:solidFill>
            </a:endParaRPr>
          </a:p>
          <a:p>
            <a:pPr marL="285750" indent="-285750">
              <a:lnSpc>
                <a:spcPct val="100000"/>
              </a:lnSpc>
              <a:buFont typeface="Arial" panose="020B0604020202020204" pitchFamily="34" charset="0"/>
              <a:buChar char="•"/>
            </a:pPr>
            <a:r>
              <a:rPr lang="en-US" sz="1400" b="0" dirty="0">
                <a:solidFill>
                  <a:schemeClr val="tx1"/>
                </a:solidFill>
              </a:rPr>
              <a:t>NCL vendor faced a learning curve adapting to specific needs of shelter residents</a:t>
            </a:r>
            <a:endParaRPr lang="en-US" sz="1400" b="0" dirty="0">
              <a:solidFill>
                <a:schemeClr val="tx1"/>
              </a:solidFill>
              <a:cs typeface="Arial"/>
            </a:endParaRPr>
          </a:p>
          <a:p>
            <a:pPr>
              <a:lnSpc>
                <a:spcPct val="100000"/>
              </a:lnSpc>
            </a:pPr>
            <a:endParaRPr lang="en-US" sz="1400" b="0" dirty="0">
              <a:solidFill>
                <a:schemeClr val="tx1"/>
              </a:solidFill>
            </a:endParaRPr>
          </a:p>
          <a:p>
            <a:pPr marL="285750" indent="-285750">
              <a:lnSpc>
                <a:spcPct val="100000"/>
              </a:lnSpc>
              <a:buFont typeface="Arial" panose="020B0604020202020204" pitchFamily="34" charset="0"/>
              <a:buChar char="•"/>
            </a:pPr>
            <a:r>
              <a:rPr lang="en-US" sz="1400" b="0" dirty="0">
                <a:solidFill>
                  <a:schemeClr val="tx1"/>
                </a:solidFill>
              </a:rPr>
              <a:t>Collaboration between all stakeholders facilitated a continuous quality improvement process</a:t>
            </a:r>
            <a:endParaRPr lang="en-US" sz="1400" b="0" dirty="0">
              <a:solidFill>
                <a:schemeClr val="tx1"/>
              </a:solidFill>
              <a:cs typeface="Arial"/>
            </a:endParaRPr>
          </a:p>
        </p:txBody>
      </p:sp>
      <p:sp>
        <p:nvSpPr>
          <p:cNvPr id="6" name="Footer Placeholder 5">
            <a:extLst>
              <a:ext uri="{FF2B5EF4-FFF2-40B4-BE49-F238E27FC236}">
                <a16:creationId xmlns:a16="http://schemas.microsoft.com/office/drawing/2014/main" id="{45686B56-8243-B054-8328-E6C05055C3C4}"/>
              </a:ext>
            </a:extLst>
          </p:cNvPr>
          <p:cNvSpPr>
            <a:spLocks noGrp="1"/>
          </p:cNvSpPr>
          <p:nvPr>
            <p:ph type="ftr" sz="quarter" idx="3"/>
          </p:nvPr>
        </p:nvSpPr>
        <p:spPr>
          <a:xfrm>
            <a:off x="7391698" y="4665770"/>
            <a:ext cx="859536" cy="95050"/>
          </a:xfrm>
        </p:spPr>
        <p:txBody>
          <a:bodyPr/>
          <a:lstStyle/>
          <a:p>
            <a:r>
              <a:rPr lang="en-US"/>
              <a:t>NYU Langone Health</a:t>
            </a:r>
          </a:p>
        </p:txBody>
      </p:sp>
      <p:sp>
        <p:nvSpPr>
          <p:cNvPr id="7" name="Slide Number Placeholder 6">
            <a:extLst>
              <a:ext uri="{FF2B5EF4-FFF2-40B4-BE49-F238E27FC236}">
                <a16:creationId xmlns:a16="http://schemas.microsoft.com/office/drawing/2014/main" id="{D8730145-32A7-2890-0B0C-3BF7C66D259B}"/>
              </a:ext>
            </a:extLst>
          </p:cNvPr>
          <p:cNvSpPr>
            <a:spLocks noGrp="1"/>
          </p:cNvSpPr>
          <p:nvPr>
            <p:ph type="sldNum" sz="quarter" idx="4"/>
          </p:nvPr>
        </p:nvSpPr>
        <p:spPr>
          <a:xfrm>
            <a:off x="8385048" y="4642652"/>
            <a:ext cx="286597" cy="138499"/>
          </a:xfrm>
        </p:spPr>
        <p:txBody>
          <a:bodyPr/>
          <a:lstStyle/>
          <a:p>
            <a:fld id="{2441C0E6-2A71-4EB3-9E92-A3D15D26B6CA}" type="slidenum">
              <a:rPr lang="en-US" smtClean="0"/>
              <a:pPr/>
              <a:t>31</a:t>
            </a:fld>
            <a:endParaRPr lang="en-US"/>
          </a:p>
        </p:txBody>
      </p:sp>
      <p:pic>
        <p:nvPicPr>
          <p:cNvPr id="5" name="Picture Placeholder 4"/>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490" t="-27166" r="-323" b="-27036"/>
          <a:stretch/>
        </p:blipFill>
        <p:spPr>
          <a:xfrm>
            <a:off x="4901184" y="64295"/>
            <a:ext cx="4242816" cy="5079206"/>
          </a:xfrm>
          <a:solidFill>
            <a:srgbClr val="ECD9FF"/>
          </a:solidFill>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7886" y="225269"/>
            <a:ext cx="697573" cy="586263"/>
          </a:xfrm>
          <a:prstGeom prst="rect">
            <a:avLst/>
          </a:prstGeom>
        </p:spPr>
      </p:pic>
      <p:sp>
        <p:nvSpPr>
          <p:cNvPr id="10" name="Slide Number Placeholder 2"/>
          <p:cNvSpPr txBox="1">
            <a:spLocks/>
          </p:cNvSpPr>
          <p:nvPr/>
        </p:nvSpPr>
        <p:spPr>
          <a:xfrm>
            <a:off x="8518862" y="4729145"/>
            <a:ext cx="286597" cy="138499"/>
          </a:xfrm>
          <a:prstGeom prst="rect">
            <a:avLst/>
          </a:prstGeom>
        </p:spPr>
        <p:txBody>
          <a:bodyPr vert="horz" lIns="0" tIns="0" rIns="0" bIns="0" rtlCol="0" anchor="ctr">
            <a:noAutofit/>
          </a:bodyP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41C0E6-2A71-4EB3-9E92-A3D15D26B6CA}" type="slidenum">
              <a:rPr lang="en-US" smtClean="0">
                <a:solidFill>
                  <a:schemeClr val="tx2"/>
                </a:solidFill>
              </a:rPr>
              <a:pPr/>
              <a:t>31</a:t>
            </a:fld>
            <a:endParaRPr lang="en-US">
              <a:solidFill>
                <a:schemeClr val="tx2"/>
              </a:solidFill>
            </a:endParaRPr>
          </a:p>
        </p:txBody>
      </p:sp>
      <p:sp>
        <p:nvSpPr>
          <p:cNvPr id="11" name="Footer Placeholder 3"/>
          <p:cNvSpPr txBox="1">
            <a:spLocks/>
          </p:cNvSpPr>
          <p:nvPr/>
        </p:nvSpPr>
        <p:spPr>
          <a:xfrm>
            <a:off x="7234767" y="4752263"/>
            <a:ext cx="1150281" cy="73737"/>
          </a:xfrm>
          <a:prstGeom prst="roundRect">
            <a:avLst>
              <a:gd name="adj" fmla="val 50000"/>
            </a:avLst>
          </a:prstGeom>
          <a:ln>
            <a:solidFill>
              <a:schemeClr val="tx2"/>
            </a:solidFill>
          </a:ln>
        </p:spPr>
        <p:txBody>
          <a:bodyPr vert="horz" lIns="45720" tIns="45720" rIns="91440" bIns="45720" rtlCol="0" anchor="ctr"/>
          <a:lstStyle>
            <a:defPPr>
              <a:defRPr lang="en-US"/>
            </a:defPPr>
            <a:lvl1pPr marL="0" algn="r" defTabSz="457200" rtl="0" eaLnBrk="1" latinLnBrk="0" hangingPunct="1">
              <a:defRPr sz="5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2"/>
                </a:solidFill>
              </a:rPr>
              <a:t>Department of Population Health</a:t>
            </a:r>
          </a:p>
        </p:txBody>
      </p:sp>
      <p:sp>
        <p:nvSpPr>
          <p:cNvPr id="4" name="Title 1">
            <a:extLst>
              <a:ext uri="{FF2B5EF4-FFF2-40B4-BE49-F238E27FC236}">
                <a16:creationId xmlns:a16="http://schemas.microsoft.com/office/drawing/2014/main" id="{8137D1FF-8062-9A35-8DE3-CF18E9B60638}"/>
              </a:ext>
            </a:extLst>
          </p:cNvPr>
          <p:cNvSpPr>
            <a:spLocks noGrp="1"/>
          </p:cNvSpPr>
          <p:nvPr>
            <p:ph type="title"/>
          </p:nvPr>
        </p:nvSpPr>
        <p:spPr>
          <a:xfrm>
            <a:off x="326230" y="339586"/>
            <a:ext cx="7443103" cy="677108"/>
          </a:xfrm>
        </p:spPr>
        <p:txBody>
          <a:bodyPr/>
          <a:lstStyle/>
          <a:p>
            <a:r>
              <a:rPr lang="en-US" dirty="0">
                <a:cs typeface="Arial"/>
              </a:rPr>
              <a:t>Lessons Learned</a:t>
            </a:r>
          </a:p>
        </p:txBody>
      </p:sp>
    </p:spTree>
    <p:extLst>
      <p:ext uri="{BB962C8B-B14F-4D97-AF65-F5344CB8AC3E}">
        <p14:creationId xmlns:p14="http://schemas.microsoft.com/office/powerpoint/2010/main" val="3870240092"/>
      </p:ext>
    </p:extLst>
  </p:cSld>
  <p:clrMapOvr>
    <a:masterClrMapping/>
  </p:clrMapOvr>
  <p:extLst mod="1">
    <p:ext uri="{6950BFC3-D8DA-4A85-94F7-54DA5524770B}">
      <p188:commentRel xmlns:p188="http://schemas.microsoft.com/office/powerpoint/2018/8/main" xmlns="" r:id="rId5"/>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16C644E-ECD7-CB5D-D5EB-EC7CCFB5D4F0}"/>
              </a:ext>
            </a:extLst>
          </p:cNvPr>
          <p:cNvSpPr/>
          <p:nvPr/>
        </p:nvSpPr>
        <p:spPr>
          <a:xfrm>
            <a:off x="2483" y="71506"/>
            <a:ext cx="4412651" cy="5068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7E6D1E-1D43-C405-2E1F-BBBC0D5EB225}"/>
              </a:ext>
            </a:extLst>
          </p:cNvPr>
          <p:cNvSpPr>
            <a:spLocks noGrp="1"/>
          </p:cNvSpPr>
          <p:nvPr>
            <p:ph idx="1"/>
          </p:nvPr>
        </p:nvSpPr>
        <p:spPr>
          <a:xfrm>
            <a:off x="268022" y="955079"/>
            <a:ext cx="3883805" cy="3235592"/>
          </a:xfrm>
        </p:spPr>
        <p:txBody>
          <a:bodyPr anchor="ctr"/>
          <a:lstStyle/>
          <a:p>
            <a:pPr marL="171450" indent="-171450">
              <a:buFont typeface="Arial" panose="020B0604020202020204" pitchFamily="34" charset="0"/>
              <a:buChar char="•"/>
            </a:pPr>
            <a:r>
              <a:rPr lang="en-US" sz="1400" b="0" dirty="0">
                <a:solidFill>
                  <a:srgbClr val="FFFFFF"/>
                </a:solidFill>
              </a:rPr>
              <a:t>Promoting awareness of existing transportation services may help improve access to non-emergent care for shelter residents</a:t>
            </a:r>
          </a:p>
          <a:p>
            <a:endParaRPr lang="en-US" sz="1400" b="0" dirty="0">
              <a:solidFill>
                <a:srgbClr val="FFFFFF"/>
              </a:solidFill>
            </a:endParaRPr>
          </a:p>
          <a:p>
            <a:pPr marL="171450" indent="-171450">
              <a:buFont typeface="Arial" panose="020B0604020202020204" pitchFamily="34" charset="0"/>
              <a:buChar char="•"/>
            </a:pPr>
            <a:r>
              <a:rPr lang="en-US" sz="1400" b="0" dirty="0">
                <a:solidFill>
                  <a:srgbClr val="FFFFFF"/>
                </a:solidFill>
                <a:cs typeface="Arial"/>
              </a:rPr>
              <a:t>Fostering shelter staff support &amp; buy-in can help boost utilization</a:t>
            </a:r>
          </a:p>
          <a:p>
            <a:pPr marL="171450" indent="-171450">
              <a:buFont typeface="Arial" panose="020B0604020202020204" pitchFamily="34" charset="0"/>
              <a:buChar char="•"/>
            </a:pPr>
            <a:endParaRPr lang="en-US" sz="1400" b="0" dirty="0">
              <a:solidFill>
                <a:srgbClr val="FFFFFF"/>
              </a:solidFill>
            </a:endParaRPr>
          </a:p>
          <a:p>
            <a:pPr marL="171450" indent="-171450">
              <a:buFont typeface="Arial" panose="020B0604020202020204" pitchFamily="34" charset="0"/>
              <a:buChar char="•"/>
            </a:pPr>
            <a:r>
              <a:rPr lang="en-US" sz="1400" b="0" dirty="0">
                <a:solidFill>
                  <a:srgbClr val="FFFFFF"/>
                </a:solidFill>
              </a:rPr>
              <a:t>Consistent outreach and education about the program is necessary to promote awareness and use of NCL</a:t>
            </a:r>
            <a:endParaRPr lang="en-US" sz="1400" b="0" dirty="0">
              <a:solidFill>
                <a:srgbClr val="FFFFFF"/>
              </a:solidFill>
              <a:cs typeface="Arial"/>
            </a:endParaRPr>
          </a:p>
        </p:txBody>
      </p:sp>
      <p:sp>
        <p:nvSpPr>
          <p:cNvPr id="6" name="Footer Placeholder 5">
            <a:extLst>
              <a:ext uri="{FF2B5EF4-FFF2-40B4-BE49-F238E27FC236}">
                <a16:creationId xmlns:a16="http://schemas.microsoft.com/office/drawing/2014/main" id="{45686B56-8243-B054-8328-E6C05055C3C4}"/>
              </a:ext>
            </a:extLst>
          </p:cNvPr>
          <p:cNvSpPr>
            <a:spLocks noGrp="1"/>
          </p:cNvSpPr>
          <p:nvPr>
            <p:ph type="ftr" sz="quarter" idx="3"/>
          </p:nvPr>
        </p:nvSpPr>
        <p:spPr>
          <a:xfrm>
            <a:off x="7391698" y="4665770"/>
            <a:ext cx="859536" cy="95050"/>
          </a:xfrm>
        </p:spPr>
        <p:txBody>
          <a:bodyPr/>
          <a:lstStyle/>
          <a:p>
            <a:r>
              <a:rPr lang="en-US"/>
              <a:t>NYU Langone Health</a:t>
            </a:r>
          </a:p>
        </p:txBody>
      </p:sp>
      <p:sp>
        <p:nvSpPr>
          <p:cNvPr id="7" name="Slide Number Placeholder 6">
            <a:extLst>
              <a:ext uri="{FF2B5EF4-FFF2-40B4-BE49-F238E27FC236}">
                <a16:creationId xmlns:a16="http://schemas.microsoft.com/office/drawing/2014/main" id="{D8730145-32A7-2890-0B0C-3BF7C66D259B}"/>
              </a:ext>
            </a:extLst>
          </p:cNvPr>
          <p:cNvSpPr>
            <a:spLocks noGrp="1"/>
          </p:cNvSpPr>
          <p:nvPr>
            <p:ph type="sldNum" sz="quarter" idx="4"/>
          </p:nvPr>
        </p:nvSpPr>
        <p:spPr>
          <a:xfrm>
            <a:off x="8385048" y="4642652"/>
            <a:ext cx="286597" cy="138499"/>
          </a:xfrm>
        </p:spPr>
        <p:txBody>
          <a:bodyPr/>
          <a:lstStyle/>
          <a:p>
            <a:fld id="{2441C0E6-2A71-4EB3-9E92-A3D15D26B6CA}" type="slidenum">
              <a:rPr lang="en-US" smtClean="0"/>
              <a:pPr/>
              <a:t>32</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7886" y="225269"/>
            <a:ext cx="697573" cy="586263"/>
          </a:xfrm>
          <a:prstGeom prst="rect">
            <a:avLst/>
          </a:prstGeom>
        </p:spPr>
      </p:pic>
      <p:sp>
        <p:nvSpPr>
          <p:cNvPr id="10" name="Slide Number Placeholder 2"/>
          <p:cNvSpPr txBox="1">
            <a:spLocks/>
          </p:cNvSpPr>
          <p:nvPr/>
        </p:nvSpPr>
        <p:spPr>
          <a:xfrm>
            <a:off x="8518862" y="4729145"/>
            <a:ext cx="286597" cy="138499"/>
          </a:xfrm>
          <a:prstGeom prst="rect">
            <a:avLst/>
          </a:prstGeom>
        </p:spPr>
        <p:txBody>
          <a:bodyPr vert="horz" lIns="0" tIns="0" rIns="0" bIns="0" rtlCol="0" anchor="ctr">
            <a:noAutofit/>
          </a:bodyP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41C0E6-2A71-4EB3-9E92-A3D15D26B6CA}" type="slidenum">
              <a:rPr lang="en-US" smtClean="0">
                <a:solidFill>
                  <a:schemeClr val="tx2"/>
                </a:solidFill>
              </a:rPr>
              <a:pPr/>
              <a:t>32</a:t>
            </a:fld>
            <a:endParaRPr lang="en-US">
              <a:solidFill>
                <a:schemeClr val="tx2"/>
              </a:solidFill>
            </a:endParaRPr>
          </a:p>
        </p:txBody>
      </p:sp>
      <p:sp>
        <p:nvSpPr>
          <p:cNvPr id="11" name="Footer Placeholder 3"/>
          <p:cNvSpPr txBox="1">
            <a:spLocks/>
          </p:cNvSpPr>
          <p:nvPr/>
        </p:nvSpPr>
        <p:spPr>
          <a:xfrm>
            <a:off x="7234767" y="4752263"/>
            <a:ext cx="1150281" cy="69504"/>
          </a:xfrm>
          <a:prstGeom prst="roundRect">
            <a:avLst>
              <a:gd name="adj" fmla="val 50000"/>
            </a:avLst>
          </a:prstGeom>
          <a:ln>
            <a:solidFill>
              <a:schemeClr val="tx2"/>
            </a:solidFill>
          </a:ln>
        </p:spPr>
        <p:txBody>
          <a:bodyPr vert="horz" lIns="45720" tIns="45720" rIns="91440" bIns="45720" rtlCol="0" anchor="ctr"/>
          <a:lstStyle>
            <a:defPPr>
              <a:defRPr lang="en-US"/>
            </a:defPPr>
            <a:lvl1pPr marL="0" algn="r" defTabSz="457200" rtl="0" eaLnBrk="1" latinLnBrk="0" hangingPunct="1">
              <a:defRPr sz="5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2"/>
                </a:solidFill>
              </a:rPr>
              <a:t>Department of Population Health</a:t>
            </a:r>
          </a:p>
        </p:txBody>
      </p:sp>
      <p:sp>
        <p:nvSpPr>
          <p:cNvPr id="4" name="Title 1">
            <a:extLst>
              <a:ext uri="{FF2B5EF4-FFF2-40B4-BE49-F238E27FC236}">
                <a16:creationId xmlns:a16="http://schemas.microsoft.com/office/drawing/2014/main" id="{8E5C98D6-260D-CEEF-82A4-F783D3BA6B45}"/>
              </a:ext>
            </a:extLst>
          </p:cNvPr>
          <p:cNvSpPr>
            <a:spLocks noGrp="1"/>
          </p:cNvSpPr>
          <p:nvPr>
            <p:ph type="title"/>
          </p:nvPr>
        </p:nvSpPr>
        <p:spPr>
          <a:xfrm>
            <a:off x="326230" y="339586"/>
            <a:ext cx="3902288" cy="677108"/>
          </a:xfrm>
        </p:spPr>
        <p:txBody>
          <a:bodyPr/>
          <a:lstStyle/>
          <a:p>
            <a:r>
              <a:rPr lang="en-US" dirty="0">
                <a:solidFill>
                  <a:srgbClr val="FFFFFF"/>
                </a:solidFill>
              </a:rPr>
              <a:t>Recommendations </a:t>
            </a:r>
            <a:endParaRPr lang="en-US" dirty="0">
              <a:solidFill>
                <a:srgbClr val="FFFFFF"/>
              </a:solidFill>
              <a:cs typeface="Arial"/>
            </a:endParaRPr>
          </a:p>
        </p:txBody>
      </p:sp>
      <p:sp>
        <p:nvSpPr>
          <p:cNvPr id="14" name="Content Placeholder 2">
            <a:extLst>
              <a:ext uri="{FF2B5EF4-FFF2-40B4-BE49-F238E27FC236}">
                <a16:creationId xmlns:a16="http://schemas.microsoft.com/office/drawing/2014/main" id="{5C3A2BFB-78B2-10BF-70E1-BB48FC177AB3}"/>
              </a:ext>
            </a:extLst>
          </p:cNvPr>
          <p:cNvSpPr txBox="1">
            <a:spLocks/>
          </p:cNvSpPr>
          <p:nvPr/>
        </p:nvSpPr>
        <p:spPr>
          <a:xfrm>
            <a:off x="4571389" y="1497450"/>
            <a:ext cx="4101223" cy="2154713"/>
          </a:xfrm>
          <a:prstGeom prst="rect">
            <a:avLst/>
          </a:prstGeom>
        </p:spPr>
        <p:txBody>
          <a:bodyPr vert="horz" lIns="0" tIns="0" rIns="0" bIns="0" rtlCol="0" anchor="ctr">
            <a:noAutofit/>
          </a:bodyPr>
          <a:lstStyle>
            <a:lvl1pPr marL="0" indent="0" algn="l" defTabSz="685800" rtl="0" eaLnBrk="1" latinLnBrk="0" hangingPunct="1">
              <a:lnSpc>
                <a:spcPct val="115000"/>
              </a:lnSpc>
              <a:spcBef>
                <a:spcPts val="0"/>
              </a:spcBef>
              <a:buFont typeface="Arial" panose="020B0604020202020204" pitchFamily="34" charset="0"/>
              <a:buNone/>
              <a:defRPr sz="1100" b="1" kern="1200">
                <a:solidFill>
                  <a:schemeClr val="accent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050" kern="1200">
                <a:solidFill>
                  <a:schemeClr val="tx1"/>
                </a:solidFill>
                <a:latin typeface="+mn-lt"/>
                <a:ea typeface="+mn-ea"/>
                <a:cs typeface="+mn-cs"/>
              </a:defRPr>
            </a:lvl2pPr>
            <a:lvl3pPr marL="227013" indent="-227013" algn="l" defTabSz="685800" rtl="0" eaLnBrk="1" latinLnBrk="0" hangingPunct="1">
              <a:lnSpc>
                <a:spcPct val="112000"/>
              </a:lnSpc>
              <a:spcBef>
                <a:spcPts val="0"/>
              </a:spcBef>
              <a:buFont typeface="Arial" panose="020B0604020202020204" pitchFamily="34" charset="0"/>
              <a:buChar char="•"/>
              <a:defRPr sz="1050" kern="1200">
                <a:solidFill>
                  <a:schemeClr val="tx1"/>
                </a:solidFill>
                <a:latin typeface="+mn-lt"/>
                <a:ea typeface="+mn-ea"/>
                <a:cs typeface="+mn-cs"/>
              </a:defRPr>
            </a:lvl3pPr>
            <a:lvl4pPr marL="460375" indent="-233363" algn="l" defTabSz="685800" rtl="0" eaLnBrk="1" latinLnBrk="0" hangingPunct="1">
              <a:lnSpc>
                <a:spcPct val="112000"/>
              </a:lnSpc>
              <a:spcBef>
                <a:spcPts val="0"/>
              </a:spcBef>
              <a:buFont typeface="Arial" panose="020B0604020202020204" pitchFamily="34" charset="0"/>
              <a:buChar char="–"/>
              <a:defRPr sz="900" kern="1200">
                <a:solidFill>
                  <a:schemeClr val="tx1"/>
                </a:solidFill>
                <a:latin typeface="+mn-lt"/>
                <a:ea typeface="+mn-ea"/>
                <a:cs typeface="+mn-cs"/>
              </a:defRPr>
            </a:lvl4pPr>
            <a:lvl5pPr marL="625475" indent="-165100" algn="l" defTabSz="685800" rtl="0" eaLnBrk="1" latinLnBrk="0" hangingPunct="1">
              <a:lnSpc>
                <a:spcPct val="112000"/>
              </a:lnSpc>
              <a:spcBef>
                <a:spcPts val="0"/>
              </a:spcBef>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sz="1400" b="0" dirty="0">
                <a:solidFill>
                  <a:schemeClr val="tx1"/>
                </a:solidFill>
              </a:rPr>
              <a:t>Overall</a:t>
            </a:r>
            <a:r>
              <a:rPr lang="en-US" sz="1400" b="0" dirty="0">
                <a:solidFill>
                  <a:schemeClr val="tx1"/>
                </a:solidFill>
                <a:cs typeface="Arial"/>
              </a:rPr>
              <a:t>, </a:t>
            </a:r>
            <a:r>
              <a:rPr lang="en-US" sz="1400" b="0" dirty="0">
                <a:solidFill>
                  <a:schemeClr val="tx1"/>
                </a:solidFill>
              </a:rPr>
              <a:t>shelter staff and residents found the NCL to be a useful and welcome resource for addressing immediate health needs</a:t>
            </a:r>
            <a:endParaRPr lang="en-US" sz="1400" b="0" dirty="0">
              <a:solidFill>
                <a:schemeClr val="tx1"/>
              </a:solidFill>
              <a:cs typeface="Arial"/>
            </a:endParaRPr>
          </a:p>
          <a:p>
            <a:pPr marL="285750" indent="-285750">
              <a:lnSpc>
                <a:spcPct val="114999"/>
              </a:lnSpc>
              <a:buChar char="•"/>
            </a:pPr>
            <a:endParaRPr lang="en-US" sz="1400" b="0" dirty="0">
              <a:solidFill>
                <a:schemeClr val="tx1"/>
              </a:solidFill>
              <a:cs typeface="Arial"/>
            </a:endParaRPr>
          </a:p>
          <a:p>
            <a:pPr marL="171450" indent="-171450">
              <a:lnSpc>
                <a:spcPct val="114999"/>
              </a:lnSpc>
              <a:buFont typeface="Arial,Sans-Serif" panose="020B0604020202020204" pitchFamily="34" charset="0"/>
              <a:buChar char="•"/>
            </a:pPr>
            <a:endParaRPr lang="en-US" sz="1400" b="0" dirty="0">
              <a:solidFill>
                <a:schemeClr val="tx1"/>
              </a:solidFill>
              <a:cs typeface="Arial"/>
            </a:endParaRPr>
          </a:p>
          <a:p>
            <a:pPr marL="285750" indent="-285750">
              <a:lnSpc>
                <a:spcPct val="114999"/>
              </a:lnSpc>
              <a:buFont typeface="Arial" panose="020B0604020202020204" pitchFamily="34" charset="0"/>
              <a:buChar char="•"/>
            </a:pPr>
            <a:r>
              <a:rPr lang="en-US" sz="1400" b="0" dirty="0">
                <a:solidFill>
                  <a:schemeClr val="tx1"/>
                </a:solidFill>
              </a:rPr>
              <a:t>Quantitative analysis necessary to get a better understanding of program effectiveness</a:t>
            </a:r>
            <a:endParaRPr lang="en-US" sz="1400" b="0" dirty="0">
              <a:solidFill>
                <a:schemeClr val="tx1"/>
              </a:solidFill>
              <a:cs typeface="Arial"/>
            </a:endParaRPr>
          </a:p>
        </p:txBody>
      </p:sp>
      <p:sp>
        <p:nvSpPr>
          <p:cNvPr id="17" name="Title 1">
            <a:extLst>
              <a:ext uri="{FF2B5EF4-FFF2-40B4-BE49-F238E27FC236}">
                <a16:creationId xmlns:a16="http://schemas.microsoft.com/office/drawing/2014/main" id="{A8B07D74-609E-0E44-7562-5BAA292FAA0C}"/>
              </a:ext>
            </a:extLst>
          </p:cNvPr>
          <p:cNvSpPr txBox="1">
            <a:spLocks/>
          </p:cNvSpPr>
          <p:nvPr/>
        </p:nvSpPr>
        <p:spPr>
          <a:xfrm>
            <a:off x="4628217" y="336687"/>
            <a:ext cx="3902288" cy="677108"/>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a:lstStyle>
          <a:p>
            <a:r>
              <a:rPr lang="en-US" dirty="0"/>
              <a:t>Conclusions</a:t>
            </a:r>
            <a:endParaRPr lang="en-US">
              <a:cs typeface="Arial"/>
            </a:endParaRPr>
          </a:p>
        </p:txBody>
      </p:sp>
    </p:spTree>
    <p:extLst>
      <p:ext uri="{BB962C8B-B14F-4D97-AF65-F5344CB8AC3E}">
        <p14:creationId xmlns:p14="http://schemas.microsoft.com/office/powerpoint/2010/main" val="2835225562"/>
      </p:ext>
    </p:extLst>
  </p:cSld>
  <p:clrMapOvr>
    <a:masterClrMapping/>
  </p:clrMapOvr>
  <p:extLst mod="1">
    <p:ext uri="{6950BFC3-D8DA-4A85-94F7-54DA5524770B}">
      <p188:commentRel xmlns:p188="http://schemas.microsoft.com/office/powerpoint/2018/8/main" xmlns="" r:id="rId4"/>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Girl Thank You Vector Images (over 7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16" y="515664"/>
            <a:ext cx="6993605" cy="233120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2441C0E6-2A71-4EB3-9E92-A3D15D26B6CA}" type="slidenum">
              <a:rPr lang="en-US" smtClean="0"/>
              <a:pPr/>
              <a:t>33</a:t>
            </a:fld>
            <a:endParaRPr lang="en-US"/>
          </a:p>
        </p:txBody>
      </p:sp>
      <p:sp>
        <p:nvSpPr>
          <p:cNvPr id="4" name="Footer Placeholder 3"/>
          <p:cNvSpPr>
            <a:spLocks noGrp="1"/>
          </p:cNvSpPr>
          <p:nvPr>
            <p:ph type="ftr" sz="quarter" idx="3"/>
          </p:nvPr>
        </p:nvSpPr>
        <p:spPr>
          <a:xfrm>
            <a:off x="7217833" y="4665770"/>
            <a:ext cx="1167215" cy="79797"/>
          </a:xfrm>
        </p:spPr>
        <p:txBody>
          <a:bodyPr/>
          <a:lstStyle/>
          <a:p>
            <a:r>
              <a:rPr lang="en-US"/>
              <a:t>Department of Population Health</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
        <p:nvSpPr>
          <p:cNvPr id="9" name="TextBox 8"/>
          <p:cNvSpPr txBox="1"/>
          <p:nvPr/>
        </p:nvSpPr>
        <p:spPr>
          <a:xfrm>
            <a:off x="1967215" y="2948935"/>
            <a:ext cx="2020585" cy="578882"/>
          </a:xfrm>
          <a:prstGeom prst="roundRect">
            <a:avLst/>
          </a:prstGeom>
          <a:solidFill>
            <a:schemeClr val="bg1"/>
          </a:solidFill>
        </p:spPr>
        <p:txBody>
          <a:bodyPr wrap="square" rtlCol="0">
            <a:spAutoFit/>
          </a:bodyPr>
          <a:lstStyle/>
          <a:p>
            <a:pPr algn="ctr"/>
            <a:r>
              <a:rPr lang="en-US" sz="1400"/>
              <a:t>NYC Department of Homeless Services</a:t>
            </a:r>
          </a:p>
        </p:txBody>
      </p:sp>
      <p:sp>
        <p:nvSpPr>
          <p:cNvPr id="10" name="TextBox 9"/>
          <p:cNvSpPr txBox="1"/>
          <p:nvPr/>
        </p:nvSpPr>
        <p:spPr>
          <a:xfrm>
            <a:off x="805757" y="3572316"/>
            <a:ext cx="3182043" cy="578882"/>
          </a:xfrm>
          <a:prstGeom prst="roundRect">
            <a:avLst/>
          </a:prstGeom>
          <a:solidFill>
            <a:schemeClr val="bg1"/>
          </a:solidFill>
        </p:spPr>
        <p:txBody>
          <a:bodyPr wrap="square" rtlCol="0">
            <a:spAutoFit/>
          </a:bodyPr>
          <a:lstStyle/>
          <a:p>
            <a:pPr algn="ctr"/>
            <a:r>
              <a:rPr lang="en-US" sz="1400" dirty="0"/>
              <a:t>NYU Wagner School of Public Policy</a:t>
            </a:r>
          </a:p>
          <a:p>
            <a:pPr algn="ctr"/>
            <a:r>
              <a:rPr lang="en-US" sz="1400" i="1" dirty="0"/>
              <a:t>John Billings </a:t>
            </a:r>
            <a:r>
              <a:rPr lang="en-US" sz="1400" dirty="0"/>
              <a:t>&amp;</a:t>
            </a:r>
            <a:r>
              <a:rPr lang="en-US" sz="1400" i="1" dirty="0"/>
              <a:t> Renata Howland</a:t>
            </a:r>
          </a:p>
        </p:txBody>
      </p:sp>
      <p:sp>
        <p:nvSpPr>
          <p:cNvPr id="11" name="TextBox 10"/>
          <p:cNvSpPr txBox="1"/>
          <p:nvPr/>
        </p:nvSpPr>
        <p:spPr>
          <a:xfrm>
            <a:off x="2449944" y="4208768"/>
            <a:ext cx="1537856" cy="340519"/>
          </a:xfrm>
          <a:prstGeom prst="roundRect">
            <a:avLst/>
          </a:prstGeom>
          <a:solidFill>
            <a:schemeClr val="bg1"/>
          </a:solidFill>
        </p:spPr>
        <p:txBody>
          <a:bodyPr wrap="square" rtlCol="0">
            <a:spAutoFit/>
          </a:bodyPr>
          <a:lstStyle/>
          <a:p>
            <a:pPr algn="l"/>
            <a:r>
              <a:rPr lang="en-US" sz="1400"/>
              <a:t>Shelter directors</a:t>
            </a:r>
          </a:p>
        </p:txBody>
      </p:sp>
      <p:sp>
        <p:nvSpPr>
          <p:cNvPr id="12" name="TextBox 11"/>
          <p:cNvSpPr txBox="1"/>
          <p:nvPr/>
        </p:nvSpPr>
        <p:spPr>
          <a:xfrm>
            <a:off x="6483281" y="3809196"/>
            <a:ext cx="1662547" cy="340519"/>
          </a:xfrm>
          <a:prstGeom prst="roundRect">
            <a:avLst/>
          </a:prstGeom>
          <a:solidFill>
            <a:schemeClr val="bg1"/>
          </a:solidFill>
        </p:spPr>
        <p:txBody>
          <a:bodyPr wrap="square" rtlCol="0">
            <a:spAutoFit/>
          </a:bodyPr>
          <a:lstStyle/>
          <a:p>
            <a:pPr algn="l"/>
            <a:r>
              <a:rPr lang="en-US" sz="1400"/>
              <a:t>Study participants</a:t>
            </a:r>
          </a:p>
        </p:txBody>
      </p:sp>
      <p:sp>
        <p:nvSpPr>
          <p:cNvPr id="18" name="TextBox 17"/>
          <p:cNvSpPr txBox="1"/>
          <p:nvPr/>
        </p:nvSpPr>
        <p:spPr>
          <a:xfrm>
            <a:off x="4091729" y="2935242"/>
            <a:ext cx="3606100" cy="817245"/>
          </a:xfrm>
          <a:prstGeom prst="roundRect">
            <a:avLst/>
          </a:prstGeom>
          <a:solidFill>
            <a:schemeClr val="bg1"/>
          </a:solidFill>
        </p:spPr>
        <p:txBody>
          <a:bodyPr wrap="square" rtlCol="0">
            <a:spAutoFit/>
          </a:bodyPr>
          <a:lstStyle/>
          <a:p>
            <a:pPr algn="ctr"/>
            <a:r>
              <a:rPr lang="en-US" sz="1400"/>
              <a:t>Health x Housing Lab Summer scholars </a:t>
            </a:r>
          </a:p>
          <a:p>
            <a:pPr algn="ctr"/>
            <a:r>
              <a:rPr lang="en-US" sz="1400" i="1"/>
              <a:t>Eden </a:t>
            </a:r>
            <a:r>
              <a:rPr lang="en-US" sz="1400" i="1" err="1"/>
              <a:t>Okopedeghe</a:t>
            </a:r>
            <a:r>
              <a:rPr lang="en-US" sz="1400" i="1"/>
              <a:t>-Wetzel, </a:t>
            </a:r>
            <a:r>
              <a:rPr lang="en-US" sz="1400" i="1" err="1"/>
              <a:t>Esin</a:t>
            </a:r>
            <a:r>
              <a:rPr lang="en-US" sz="1400" i="1"/>
              <a:t> </a:t>
            </a:r>
            <a:r>
              <a:rPr lang="en-US" sz="1400" i="1" err="1"/>
              <a:t>Bulut</a:t>
            </a:r>
            <a:r>
              <a:rPr lang="en-US" sz="1400" i="1"/>
              <a:t>, Corey </a:t>
            </a:r>
            <a:r>
              <a:rPr lang="en-US" sz="1400" i="1" err="1"/>
              <a:t>Bhowmik</a:t>
            </a:r>
            <a:r>
              <a:rPr lang="en-US" sz="1400" i="1"/>
              <a:t> &amp; Gabe </a:t>
            </a:r>
            <a:r>
              <a:rPr lang="en-US" sz="1400" i="1" err="1"/>
              <a:t>Fuligni</a:t>
            </a:r>
            <a:endParaRPr lang="en-US" sz="1400" i="1"/>
          </a:p>
        </p:txBody>
      </p:sp>
      <p:sp>
        <p:nvSpPr>
          <p:cNvPr id="19" name="TextBox 18"/>
          <p:cNvSpPr txBox="1"/>
          <p:nvPr/>
        </p:nvSpPr>
        <p:spPr>
          <a:xfrm>
            <a:off x="4091729" y="4208768"/>
            <a:ext cx="3575873" cy="340519"/>
          </a:xfrm>
          <a:prstGeom prst="roundRect">
            <a:avLst/>
          </a:prstGeom>
          <a:solidFill>
            <a:schemeClr val="bg1"/>
          </a:solidFill>
        </p:spPr>
        <p:txBody>
          <a:bodyPr wrap="square" rtlCol="0">
            <a:spAutoFit/>
          </a:bodyPr>
          <a:lstStyle/>
          <a:p>
            <a:pPr algn="l"/>
            <a:r>
              <a:rPr lang="en-US" sz="1400"/>
              <a:t>Health x Housing Lab advisory committee</a:t>
            </a:r>
          </a:p>
        </p:txBody>
      </p:sp>
      <p:sp>
        <p:nvSpPr>
          <p:cNvPr id="20" name="TextBox 19"/>
          <p:cNvSpPr txBox="1"/>
          <p:nvPr/>
        </p:nvSpPr>
        <p:spPr>
          <a:xfrm>
            <a:off x="4091729" y="3810368"/>
            <a:ext cx="2287623" cy="340519"/>
          </a:xfrm>
          <a:prstGeom prst="roundRect">
            <a:avLst/>
          </a:prstGeom>
          <a:solidFill>
            <a:schemeClr val="bg1"/>
          </a:solidFill>
        </p:spPr>
        <p:txBody>
          <a:bodyPr wrap="square" rtlCol="0">
            <a:spAutoFit/>
          </a:bodyPr>
          <a:lstStyle/>
          <a:p>
            <a:pPr algn="l"/>
            <a:r>
              <a:rPr lang="en-US" sz="1400"/>
              <a:t>Helmsley Charitable Trust</a:t>
            </a:r>
          </a:p>
        </p:txBody>
      </p:sp>
    </p:spTree>
    <p:extLst>
      <p:ext uri="{BB962C8B-B14F-4D97-AF65-F5344CB8AC3E}">
        <p14:creationId xmlns:p14="http://schemas.microsoft.com/office/powerpoint/2010/main" val="1632082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E848-B579-7765-E193-23FBFF3A2ECF}"/>
              </a:ext>
            </a:extLst>
          </p:cNvPr>
          <p:cNvSpPr>
            <a:spLocks noGrp="1"/>
          </p:cNvSpPr>
          <p:nvPr>
            <p:ph type="title"/>
          </p:nvPr>
        </p:nvSpPr>
        <p:spPr>
          <a:xfrm>
            <a:off x="354221" y="2233696"/>
            <a:ext cx="3378023" cy="1321691"/>
          </a:xfrm>
        </p:spPr>
        <p:txBody>
          <a:bodyPr/>
          <a:lstStyle/>
          <a:p>
            <a:r>
              <a:rPr lang="en-US"/>
              <a:t>Questions?</a:t>
            </a:r>
          </a:p>
        </p:txBody>
      </p:sp>
      <p:sp>
        <p:nvSpPr>
          <p:cNvPr id="6" name="Footer Placeholder 5">
            <a:extLst>
              <a:ext uri="{FF2B5EF4-FFF2-40B4-BE49-F238E27FC236}">
                <a16:creationId xmlns:a16="http://schemas.microsoft.com/office/drawing/2014/main" id="{41B7FE78-2460-4D59-0902-0C421BD9BE35}"/>
              </a:ext>
            </a:extLst>
          </p:cNvPr>
          <p:cNvSpPr>
            <a:spLocks noGrp="1"/>
          </p:cNvSpPr>
          <p:nvPr>
            <p:ph type="ftr" sz="quarter" idx="3"/>
          </p:nvPr>
        </p:nvSpPr>
        <p:spPr/>
        <p:txBody>
          <a:bodyPr/>
          <a:lstStyle/>
          <a:p>
            <a:r>
              <a:rPr lang="en-US"/>
              <a:t>NYU Langone Health</a:t>
            </a:r>
          </a:p>
        </p:txBody>
      </p:sp>
      <p:sp>
        <p:nvSpPr>
          <p:cNvPr id="7" name="Slide Number Placeholder 6">
            <a:extLst>
              <a:ext uri="{FF2B5EF4-FFF2-40B4-BE49-F238E27FC236}">
                <a16:creationId xmlns:a16="http://schemas.microsoft.com/office/drawing/2014/main" id="{74FBA14E-4BCD-B988-3CF5-A471BAB9F805}"/>
              </a:ext>
            </a:extLst>
          </p:cNvPr>
          <p:cNvSpPr>
            <a:spLocks noGrp="1"/>
          </p:cNvSpPr>
          <p:nvPr>
            <p:ph type="sldNum" sz="quarter" idx="4"/>
          </p:nvPr>
        </p:nvSpPr>
        <p:spPr/>
        <p:txBody>
          <a:bodyPr/>
          <a:lstStyle/>
          <a:p>
            <a:fld id="{2441C0E6-2A71-4EB3-9E92-A3D15D26B6CA}" type="slidenum">
              <a:rPr lang="en-US" smtClean="0"/>
              <a:pPr/>
              <a:t>34</a:t>
            </a:fld>
            <a:endParaRPr lang="en-US"/>
          </a:p>
        </p:txBody>
      </p:sp>
      <p:pic>
        <p:nvPicPr>
          <p:cNvPr id="5" name="Picture 4"/>
          <p:cNvPicPr>
            <a:picLocks noChangeAspect="1"/>
          </p:cNvPicPr>
          <p:nvPr/>
        </p:nvPicPr>
        <p:blipFill>
          <a:blip r:embed="rId3"/>
          <a:stretch>
            <a:fillRect/>
          </a:stretch>
        </p:blipFill>
        <p:spPr>
          <a:xfrm>
            <a:off x="4058816" y="58316"/>
            <a:ext cx="5085184" cy="508518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2702" y="4372638"/>
            <a:ext cx="697573" cy="586263"/>
          </a:xfrm>
          <a:prstGeom prst="rect">
            <a:avLst/>
          </a:prstGeom>
        </p:spPr>
      </p:pic>
      <p:sp>
        <p:nvSpPr>
          <p:cNvPr id="12" name="Footer Placeholder 3"/>
          <p:cNvSpPr txBox="1">
            <a:spLocks/>
          </p:cNvSpPr>
          <p:nvPr/>
        </p:nvSpPr>
        <p:spPr>
          <a:xfrm>
            <a:off x="7323667" y="4818170"/>
            <a:ext cx="1213781" cy="79797"/>
          </a:xfrm>
          <a:prstGeom prst="roundRect">
            <a:avLst>
              <a:gd name="adj" fmla="val 50000"/>
            </a:avLst>
          </a:prstGeom>
          <a:ln>
            <a:solidFill>
              <a:schemeClr val="tx2"/>
            </a:solidFill>
          </a:ln>
        </p:spPr>
        <p:txBody>
          <a:bodyPr vert="horz" lIns="45720" tIns="45720" rIns="91440" bIns="45720" rtlCol="0" anchor="ctr"/>
          <a:lstStyle>
            <a:defPPr>
              <a:defRPr lang="en-US"/>
            </a:defPPr>
            <a:lvl1pPr marL="0" algn="r" defTabSz="457200" rtl="0" eaLnBrk="1" latinLnBrk="0" hangingPunct="1">
              <a:defRPr sz="5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2"/>
                </a:solidFill>
              </a:rPr>
              <a:t>Department of Population Health</a:t>
            </a:r>
          </a:p>
        </p:txBody>
      </p:sp>
      <p:sp>
        <p:nvSpPr>
          <p:cNvPr id="8" name="Slide Number Placeholder 2"/>
          <p:cNvSpPr txBox="1">
            <a:spLocks/>
          </p:cNvSpPr>
          <p:nvPr/>
        </p:nvSpPr>
        <p:spPr>
          <a:xfrm>
            <a:off x="8671262" y="4795052"/>
            <a:ext cx="286597" cy="138499"/>
          </a:xfrm>
          <a:prstGeom prst="rect">
            <a:avLst/>
          </a:prstGeom>
        </p:spPr>
        <p:txBody>
          <a:bodyPr vert="horz" lIns="0" tIns="0" rIns="0" bIns="0" rtlCol="0" anchor="ctr">
            <a:noAutofit/>
          </a:bodyP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41C0E6-2A71-4EB3-9E92-A3D15D26B6CA}" type="slidenum">
              <a:rPr lang="en-US" smtClean="0">
                <a:solidFill>
                  <a:schemeClr val="tx2"/>
                </a:solidFill>
              </a:rPr>
              <a:pPr/>
              <a:t>34</a:t>
            </a:fld>
            <a:endParaRPr lang="en-US">
              <a:solidFill>
                <a:schemeClr val="tx2"/>
              </a:solidFill>
            </a:endParaRPr>
          </a:p>
        </p:txBody>
      </p:sp>
    </p:spTree>
    <p:extLst>
      <p:ext uri="{BB962C8B-B14F-4D97-AF65-F5344CB8AC3E}">
        <p14:creationId xmlns:p14="http://schemas.microsoft.com/office/powerpoint/2010/main" val="325078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08" y="306907"/>
            <a:ext cx="7524120" cy="2267712"/>
          </a:xfrm>
        </p:spPr>
        <p:txBody>
          <a:bodyPr/>
          <a:lstStyle/>
          <a:p>
            <a:r>
              <a:rPr lang="en-US"/>
              <a:t>Background &amp; NCL Program Overview</a:t>
            </a:r>
          </a:p>
        </p:txBody>
      </p:sp>
      <p:sp>
        <p:nvSpPr>
          <p:cNvPr id="3" name="Slide Number Placeholder 2"/>
          <p:cNvSpPr>
            <a:spLocks noGrp="1"/>
          </p:cNvSpPr>
          <p:nvPr>
            <p:ph type="sldNum" sz="quarter" idx="4"/>
          </p:nvPr>
        </p:nvSpPr>
        <p:spPr/>
        <p:txBody>
          <a:bodyPr/>
          <a:lstStyle/>
          <a:p>
            <a:fld id="{2441C0E6-2A71-4EB3-9E92-A3D15D26B6CA}" type="slidenum">
              <a:rPr lang="en-US" smtClean="0"/>
              <a:pPr/>
              <a:t>4</a:t>
            </a:fld>
            <a:endParaRPr lang="en-US"/>
          </a:p>
        </p:txBody>
      </p:sp>
      <p:sp>
        <p:nvSpPr>
          <p:cNvPr id="4" name="Footer Placeholder 3"/>
          <p:cNvSpPr>
            <a:spLocks noGrp="1"/>
          </p:cNvSpPr>
          <p:nvPr>
            <p:ph type="ftr" sz="quarter" idx="3"/>
          </p:nvPr>
        </p:nvSpPr>
        <p:spPr>
          <a:xfrm>
            <a:off x="7235517" y="4638556"/>
            <a:ext cx="1185816" cy="67836"/>
          </a:xfrm>
        </p:spPr>
        <p:txBody>
          <a:bodyPr/>
          <a:lstStyle/>
          <a:p>
            <a:r>
              <a:rPr lang="en-US"/>
              <a:t>Department of Population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717751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People experiencing homelessness…</a:t>
            </a:r>
          </a:p>
        </p:txBody>
      </p:sp>
      <p:graphicFrame>
        <p:nvGraphicFramePr>
          <p:cNvPr id="6" name="Content Placeholder 5"/>
          <p:cNvGraphicFramePr>
            <a:graphicFrameLocks noGrp="1"/>
          </p:cNvGraphicFramePr>
          <p:nvPr>
            <p:ph sz="quarter" idx="10"/>
          </p:nvPr>
        </p:nvGraphicFramePr>
        <p:xfrm>
          <a:off x="326230" y="1486894"/>
          <a:ext cx="7629050" cy="2680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2441C0E6-2A71-4EB3-9E92-A3D15D26B6CA}" type="slidenum">
              <a:rPr lang="en-US" smtClean="0"/>
              <a:pPr/>
              <a:t>5</a:t>
            </a:fld>
            <a:endParaRPr lang="en-US"/>
          </a:p>
        </p:txBody>
      </p:sp>
      <p:sp>
        <p:nvSpPr>
          <p:cNvPr id="5" name="Footer Placeholder 4"/>
          <p:cNvSpPr>
            <a:spLocks noGrp="1"/>
          </p:cNvSpPr>
          <p:nvPr>
            <p:ph type="ftr" sz="quarter" idx="3"/>
          </p:nvPr>
        </p:nvSpPr>
        <p:spPr>
          <a:xfrm>
            <a:off x="7209367" y="4665769"/>
            <a:ext cx="1175681" cy="115381"/>
          </a:xfrm>
        </p:spPr>
        <p:txBody>
          <a:bodyPr/>
          <a:lstStyle/>
          <a:p>
            <a:r>
              <a:rPr lang="en-US"/>
              <a:t>Department of Population Health</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Tree>
    <p:extLst>
      <p:ext uri="{BB962C8B-B14F-4D97-AF65-F5344CB8AC3E}">
        <p14:creationId xmlns:p14="http://schemas.microsoft.com/office/powerpoint/2010/main" val="1061387614"/>
      </p:ext>
    </p:extLst>
  </p:cSld>
  <p:clrMapOvr>
    <a:masterClrMapping/>
  </p:clrMapOvr>
  <p:extLst mod="1">
    <p:ext uri="{6950BFC3-D8DA-4A85-94F7-54DA5524770B}">
      <p188:commentRel xmlns:p188="http://schemas.microsoft.com/office/powerpoint/2018/8/main" xmlns="" r:id="rId9"/>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Collaborative for Homeless Healthcare</a:t>
            </a:r>
          </a:p>
        </p:txBody>
      </p:sp>
      <p:sp>
        <p:nvSpPr>
          <p:cNvPr id="3" name="Content Placeholder 2"/>
          <p:cNvSpPr>
            <a:spLocks noGrp="1"/>
          </p:cNvSpPr>
          <p:nvPr>
            <p:ph sz="quarter" idx="10"/>
          </p:nvPr>
        </p:nvSpPr>
        <p:spPr>
          <a:xfrm>
            <a:off x="326230" y="1484913"/>
            <a:ext cx="5638851" cy="2339135"/>
          </a:xfrm>
        </p:spPr>
        <p:txBody>
          <a:bodyPr/>
          <a:lstStyle/>
          <a:p>
            <a:pPr marL="285750" indent="-285750">
              <a:buFont typeface="Arial" panose="020B0604020202020204" pitchFamily="34" charset="0"/>
              <a:buChar char="•"/>
            </a:pPr>
            <a:r>
              <a:rPr lang="en-US" b="0" dirty="0">
                <a:solidFill>
                  <a:schemeClr val="tx1"/>
                </a:solidFill>
              </a:rPr>
              <a:t>Launched in January 2019 by Helmsley Charitable Trust to improve healthcare access and continuity of care for homeless New Yorkers</a:t>
            </a:r>
          </a:p>
          <a:p>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Comprised of NYC Department of Homeless Services (DHS) and three homeless services organizations that provide healthcare</a:t>
            </a:r>
          </a:p>
          <a:p>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Developed 3 pilot programs to improve healthcare access in NYC shelters</a:t>
            </a:r>
          </a:p>
          <a:p>
            <a:pPr marL="285750" indent="-285750">
              <a:buFont typeface="Arial" panose="020B0604020202020204" pitchFamily="34" charset="0"/>
              <a:buChar char="•"/>
            </a:pPr>
            <a:endParaRPr lang="en-US" b="0" dirty="0">
              <a:solidFill>
                <a:schemeClr val="tx1"/>
              </a:solidFill>
            </a:endParaRPr>
          </a:p>
        </p:txBody>
      </p:sp>
      <p:sp>
        <p:nvSpPr>
          <p:cNvPr id="4" name="Slide Number Placeholder 3"/>
          <p:cNvSpPr>
            <a:spLocks noGrp="1"/>
          </p:cNvSpPr>
          <p:nvPr>
            <p:ph type="sldNum" sz="quarter" idx="4"/>
          </p:nvPr>
        </p:nvSpPr>
        <p:spPr/>
        <p:txBody>
          <a:bodyPr/>
          <a:lstStyle/>
          <a:p>
            <a:fld id="{2441C0E6-2A71-4EB3-9E92-A3D15D26B6CA}" type="slidenum">
              <a:rPr lang="en-US" smtClean="0"/>
              <a:pPr/>
              <a:t>6</a:t>
            </a:fld>
            <a:endParaRPr lang="en-US"/>
          </a:p>
        </p:txBody>
      </p:sp>
      <p:sp>
        <p:nvSpPr>
          <p:cNvPr id="5" name="Footer Placeholder 4"/>
          <p:cNvSpPr>
            <a:spLocks noGrp="1"/>
          </p:cNvSpPr>
          <p:nvPr>
            <p:ph type="ftr" sz="quarter" idx="3"/>
          </p:nvPr>
        </p:nvSpPr>
        <p:spPr>
          <a:xfrm>
            <a:off x="7230533" y="4665769"/>
            <a:ext cx="1154515" cy="115382"/>
          </a:xfrm>
        </p:spPr>
        <p:txBody>
          <a:bodyPr/>
          <a:lstStyle/>
          <a:p>
            <a:r>
              <a:rPr lang="en-US"/>
              <a:t>Department of Population Health</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pic>
        <p:nvPicPr>
          <p:cNvPr id="6" name="Picture 5" descr="Character of a woman and residential insuranc.. | Free stock vector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462" y="1550721"/>
            <a:ext cx="2438400" cy="2438400"/>
          </a:xfrm>
          <a:prstGeom prst="rect">
            <a:avLst/>
          </a:prstGeom>
        </p:spPr>
      </p:pic>
    </p:spTree>
    <p:extLst>
      <p:ext uri="{BB962C8B-B14F-4D97-AF65-F5344CB8AC3E}">
        <p14:creationId xmlns:p14="http://schemas.microsoft.com/office/powerpoint/2010/main" val="367285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230" y="339586"/>
            <a:ext cx="6255873" cy="677108"/>
          </a:xfrm>
        </p:spPr>
        <p:txBody>
          <a:bodyPr/>
          <a:lstStyle/>
          <a:p>
            <a:r>
              <a:rPr lang="en-US"/>
              <a:t>NYC Department of Homeless Services (DHS) Nurse Call Line</a:t>
            </a:r>
          </a:p>
        </p:txBody>
      </p:sp>
      <p:sp>
        <p:nvSpPr>
          <p:cNvPr id="3" name="Content Placeholder 2"/>
          <p:cNvSpPr>
            <a:spLocks noGrp="1"/>
          </p:cNvSpPr>
          <p:nvPr>
            <p:ph sz="quarter" idx="10"/>
          </p:nvPr>
        </p:nvSpPr>
        <p:spPr>
          <a:xfrm>
            <a:off x="2888050" y="3029978"/>
            <a:ext cx="5518384" cy="1262230"/>
          </a:xfrm>
        </p:spPr>
        <p:txBody>
          <a:bodyPr vert="horz" lIns="0" tIns="0" rIns="0" bIns="0" rtlCol="0" anchor="t">
            <a:noAutofit/>
          </a:bodyPr>
          <a:lstStyle/>
          <a:p>
            <a:pPr marL="285750" indent="-285750">
              <a:buFont typeface="Arial" panose="020B0604020202020204" pitchFamily="34" charset="0"/>
              <a:buChar char="•"/>
            </a:pPr>
            <a:r>
              <a:rPr lang="en-US" b="0">
                <a:solidFill>
                  <a:schemeClr val="tx1"/>
                </a:solidFill>
              </a:rPr>
              <a:t>Approximately</a:t>
            </a:r>
            <a:r>
              <a:rPr lang="en-US"/>
              <a:t> 46,000+</a:t>
            </a:r>
            <a:r>
              <a:rPr lang="en-US" b="0">
                <a:solidFill>
                  <a:schemeClr val="tx1"/>
                </a:solidFill>
              </a:rPr>
              <a:t> New Yorkers resided in DHS shelters nightly</a:t>
            </a:r>
          </a:p>
          <a:p>
            <a:pPr marL="285750" indent="-285750">
              <a:buFont typeface="Arial" panose="020B0604020202020204" pitchFamily="34" charset="0"/>
              <a:buChar char="•"/>
            </a:pPr>
            <a:endParaRPr lang="en-US" b="0">
              <a:solidFill>
                <a:schemeClr val="tx1"/>
              </a:solidFill>
            </a:endParaRPr>
          </a:p>
          <a:p>
            <a:pPr marL="285750" indent="-285750">
              <a:buFont typeface="Arial" panose="020B0604020202020204" pitchFamily="34" charset="0"/>
              <a:buChar char="•"/>
            </a:pPr>
            <a:r>
              <a:rPr lang="en-US" b="0">
                <a:solidFill>
                  <a:schemeClr val="tx1"/>
                </a:solidFill>
              </a:rPr>
              <a:t>DHS operated </a:t>
            </a:r>
            <a:r>
              <a:rPr lang="en-US"/>
              <a:t>300+</a:t>
            </a:r>
            <a:r>
              <a:rPr lang="en-US" b="0">
                <a:solidFill>
                  <a:schemeClr val="tx1"/>
                </a:solidFill>
              </a:rPr>
              <a:t> shelters across NYC</a:t>
            </a:r>
            <a:endParaRPr lang="en-US" b="0">
              <a:solidFill>
                <a:schemeClr val="tx1"/>
              </a:solidFill>
              <a:cs typeface="Arial"/>
            </a:endParaRPr>
          </a:p>
          <a:p>
            <a:endParaRPr lang="en-US" b="0">
              <a:solidFill>
                <a:schemeClr val="tx1"/>
              </a:solidFill>
              <a:cs typeface="Arial"/>
            </a:endParaRPr>
          </a:p>
        </p:txBody>
      </p:sp>
      <p:sp>
        <p:nvSpPr>
          <p:cNvPr id="4" name="Slide Number Placeholder 3"/>
          <p:cNvSpPr>
            <a:spLocks noGrp="1"/>
          </p:cNvSpPr>
          <p:nvPr>
            <p:ph type="sldNum" sz="quarter" idx="4"/>
          </p:nvPr>
        </p:nvSpPr>
        <p:spPr/>
        <p:txBody>
          <a:bodyPr/>
          <a:lstStyle/>
          <a:p>
            <a:fld id="{2441C0E6-2A71-4EB3-9E92-A3D15D26B6CA}" type="slidenum">
              <a:rPr lang="en-US" smtClean="0"/>
              <a:pPr/>
              <a:t>7</a:t>
            </a:fld>
            <a:endParaRPr lang="en-US"/>
          </a:p>
        </p:txBody>
      </p:sp>
      <p:sp>
        <p:nvSpPr>
          <p:cNvPr id="5" name="Footer Placeholder 4"/>
          <p:cNvSpPr>
            <a:spLocks noGrp="1"/>
          </p:cNvSpPr>
          <p:nvPr>
            <p:ph type="ftr" sz="quarter" idx="3"/>
          </p:nvPr>
        </p:nvSpPr>
        <p:spPr>
          <a:xfrm>
            <a:off x="7209367" y="4665770"/>
            <a:ext cx="1175681" cy="84030"/>
          </a:xfrm>
        </p:spPr>
        <p:txBody>
          <a:bodyPr/>
          <a:lstStyle/>
          <a:p>
            <a:r>
              <a:rPr lang="en-US"/>
              <a:t>Department of Population Health</a:t>
            </a:r>
          </a:p>
        </p:txBody>
      </p:sp>
      <p:pic>
        <p:nvPicPr>
          <p:cNvPr id="6" name="Picture 5"/>
          <p:cNvPicPr>
            <a:picLocks noChangeAspect="1"/>
          </p:cNvPicPr>
          <p:nvPr/>
        </p:nvPicPr>
        <p:blipFill>
          <a:blip r:embed="rId3"/>
          <a:stretch>
            <a:fillRect/>
          </a:stretch>
        </p:blipFill>
        <p:spPr>
          <a:xfrm>
            <a:off x="326230" y="1107827"/>
            <a:ext cx="2451315" cy="32684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
        <p:nvSpPr>
          <p:cNvPr id="8" name="TextBox 7">
            <a:extLst>
              <a:ext uri="{FF2B5EF4-FFF2-40B4-BE49-F238E27FC236}">
                <a16:creationId xmlns:a16="http://schemas.microsoft.com/office/drawing/2014/main" id="{A33733B2-3545-579E-27A5-EB9E3E62E9F0}"/>
              </a:ext>
            </a:extLst>
          </p:cNvPr>
          <p:cNvSpPr txBox="1"/>
          <p:nvPr/>
        </p:nvSpPr>
        <p:spPr>
          <a:xfrm>
            <a:off x="2887865" y="2599537"/>
            <a:ext cx="41093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Arial"/>
              </a:rPr>
              <a:t>2022</a:t>
            </a:r>
            <a:endParaRPr lang="en-US" sz="1500" b="1" err="1"/>
          </a:p>
        </p:txBody>
      </p:sp>
      <p:sp>
        <p:nvSpPr>
          <p:cNvPr id="9" name="TextBox 8">
            <a:extLst>
              <a:ext uri="{FF2B5EF4-FFF2-40B4-BE49-F238E27FC236}">
                <a16:creationId xmlns:a16="http://schemas.microsoft.com/office/drawing/2014/main" id="{D60C9DBF-26C9-D500-DE58-3DAC49BACEBD}"/>
              </a:ext>
            </a:extLst>
          </p:cNvPr>
          <p:cNvSpPr txBox="1"/>
          <p:nvPr/>
        </p:nvSpPr>
        <p:spPr>
          <a:xfrm>
            <a:off x="2802067" y="1525648"/>
            <a:ext cx="5388428" cy="9025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17000"/>
              </a:lnSpc>
              <a:buFont typeface="Arial"/>
              <a:buChar char="•"/>
            </a:pPr>
            <a:r>
              <a:rPr lang="en-US" sz="1500" dirty="0">
                <a:cs typeface="Arial"/>
              </a:rPr>
              <a:t>DHS developed 24/7 Nurse Call Line (NCL) pilot with Collaborative to address high rates of 9-1-1 utilization in shelters</a:t>
            </a:r>
            <a:endParaRPr lang="en-US" dirty="0">
              <a:cs typeface="Arial"/>
            </a:endParaRPr>
          </a:p>
        </p:txBody>
      </p:sp>
      <p:sp>
        <p:nvSpPr>
          <p:cNvPr id="10" name="TextBox 9">
            <a:extLst>
              <a:ext uri="{FF2B5EF4-FFF2-40B4-BE49-F238E27FC236}">
                <a16:creationId xmlns:a16="http://schemas.microsoft.com/office/drawing/2014/main" id="{47030085-CCBA-D052-83E4-AA3FB7E355D0}"/>
              </a:ext>
            </a:extLst>
          </p:cNvPr>
          <p:cNvSpPr txBox="1"/>
          <p:nvPr/>
        </p:nvSpPr>
        <p:spPr>
          <a:xfrm>
            <a:off x="2802068" y="1118436"/>
            <a:ext cx="41093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Arial"/>
              </a:rPr>
              <a:t>2020</a:t>
            </a:r>
            <a:endParaRPr lang="en-US" sz="1500" b="1" err="1"/>
          </a:p>
        </p:txBody>
      </p:sp>
    </p:spTree>
    <p:extLst>
      <p:ext uri="{BB962C8B-B14F-4D97-AF65-F5344CB8AC3E}">
        <p14:creationId xmlns:p14="http://schemas.microsoft.com/office/powerpoint/2010/main" val="2401313916"/>
      </p:ext>
    </p:extLst>
  </p:cSld>
  <p:clrMapOvr>
    <a:masterClrMapping/>
  </p:clrMapOvr>
  <p:extLst mod="1">
    <p:ext uri="{6950BFC3-D8DA-4A85-94F7-54DA5524770B}">
      <p188:commentRel xmlns:p188="http://schemas.microsoft.com/office/powerpoint/2018/8/main" xmlns="" r:id="rId5"/>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441C0E6-2A71-4EB3-9E92-A3D15D26B6CA}" type="slidenum">
              <a:rPr lang="en-US" smtClean="0"/>
              <a:pPr/>
              <a:t>8</a:t>
            </a:fld>
            <a:endParaRPr lang="en-US"/>
          </a:p>
        </p:txBody>
      </p:sp>
      <p:sp>
        <p:nvSpPr>
          <p:cNvPr id="5" name="Footer Placeholder 4"/>
          <p:cNvSpPr>
            <a:spLocks noGrp="1"/>
          </p:cNvSpPr>
          <p:nvPr>
            <p:ph type="ftr" sz="quarter" idx="3"/>
          </p:nvPr>
        </p:nvSpPr>
        <p:spPr>
          <a:xfrm>
            <a:off x="7230533" y="4665770"/>
            <a:ext cx="1154515" cy="79797"/>
          </a:xfrm>
        </p:spPr>
        <p:txBody>
          <a:bodyPr/>
          <a:lstStyle/>
          <a:p>
            <a:r>
              <a:rPr lang="en-US"/>
              <a:t>Department of Population Health</a:t>
            </a:r>
          </a:p>
        </p:txBody>
      </p:sp>
      <p:sp>
        <p:nvSpPr>
          <p:cNvPr id="3" name="Title 2"/>
          <p:cNvSpPr>
            <a:spLocks noGrp="1"/>
          </p:cNvSpPr>
          <p:nvPr>
            <p:ph type="title"/>
          </p:nvPr>
        </p:nvSpPr>
        <p:spPr/>
        <p:txBody>
          <a:bodyPr/>
          <a:lstStyle/>
          <a:p>
            <a:r>
              <a:rPr lang="en-US"/>
              <a:t>NCL connects callers with:</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pic>
        <p:nvPicPr>
          <p:cNvPr id="37" name="Picture 36" descr="A close-up of a phone and a doctor&#10;&#10;Description automatically generated">
            <a:extLst>
              <a:ext uri="{FF2B5EF4-FFF2-40B4-BE49-F238E27FC236}">
                <a16:creationId xmlns:a16="http://schemas.microsoft.com/office/drawing/2014/main" id="{23D047E1-AE26-45D7-CB3E-4F1D0E9F728C}"/>
              </a:ext>
            </a:extLst>
          </p:cNvPr>
          <p:cNvPicPr>
            <a:picLocks noChangeAspect="1"/>
          </p:cNvPicPr>
          <p:nvPr/>
        </p:nvPicPr>
        <p:blipFill>
          <a:blip r:embed="rId4"/>
          <a:stretch>
            <a:fillRect/>
          </a:stretch>
        </p:blipFill>
        <p:spPr>
          <a:xfrm>
            <a:off x="1157287" y="1276350"/>
            <a:ext cx="6829425" cy="2590800"/>
          </a:xfrm>
          <a:prstGeom prst="rect">
            <a:avLst/>
          </a:prstGeom>
          <a:ln>
            <a:noFill/>
          </a:ln>
        </p:spPr>
      </p:pic>
    </p:spTree>
    <p:extLst>
      <p:ext uri="{BB962C8B-B14F-4D97-AF65-F5344CB8AC3E}">
        <p14:creationId xmlns:p14="http://schemas.microsoft.com/office/powerpoint/2010/main" val="2171876125"/>
      </p:ext>
    </p:extLst>
  </p:cSld>
  <p:clrMapOvr>
    <a:masterClrMapping/>
  </p:clrMapOvr>
  <p:extLst mod="1">
    <p:ext uri="{6950BFC3-D8DA-4A85-94F7-54DA5524770B}">
      <p188:commentRel xmlns:p188="http://schemas.microsoft.com/office/powerpoint/2018/8/main" xmlns="" r:id="rId5"/>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a:stCxn id="35" idx="4"/>
            <a:endCxn id="46" idx="0"/>
          </p:cNvCxnSpPr>
          <p:nvPr/>
        </p:nvCxnSpPr>
        <p:spPr>
          <a:xfrm>
            <a:off x="6574297" y="2732367"/>
            <a:ext cx="14805" cy="927595"/>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590443" y="2734854"/>
            <a:ext cx="8184" cy="94848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6230" y="339586"/>
            <a:ext cx="7443103" cy="451730"/>
          </a:xfrm>
        </p:spPr>
        <p:txBody>
          <a:bodyPr/>
          <a:lstStyle/>
          <a:p>
            <a:r>
              <a:rPr lang="en-US"/>
              <a:t>Program History</a:t>
            </a:r>
          </a:p>
        </p:txBody>
      </p:sp>
      <p:sp>
        <p:nvSpPr>
          <p:cNvPr id="4" name="Slide Number Placeholder 3"/>
          <p:cNvSpPr>
            <a:spLocks noGrp="1"/>
          </p:cNvSpPr>
          <p:nvPr>
            <p:ph type="sldNum" sz="quarter" idx="4"/>
          </p:nvPr>
        </p:nvSpPr>
        <p:spPr/>
        <p:txBody>
          <a:bodyPr/>
          <a:lstStyle/>
          <a:p>
            <a:fld id="{2441C0E6-2A71-4EB3-9E92-A3D15D26B6CA}" type="slidenum">
              <a:rPr lang="en-US" smtClean="0"/>
              <a:pPr/>
              <a:t>9</a:t>
            </a:fld>
            <a:endParaRPr lang="en-US"/>
          </a:p>
        </p:txBody>
      </p:sp>
      <p:sp>
        <p:nvSpPr>
          <p:cNvPr id="5" name="Footer Placeholder 4"/>
          <p:cNvSpPr>
            <a:spLocks noGrp="1"/>
          </p:cNvSpPr>
          <p:nvPr>
            <p:ph type="ftr" sz="quarter" idx="3"/>
          </p:nvPr>
        </p:nvSpPr>
        <p:spPr>
          <a:xfrm>
            <a:off x="7239000" y="4665770"/>
            <a:ext cx="1146048" cy="79797"/>
          </a:xfrm>
        </p:spPr>
        <p:txBody>
          <a:bodyPr/>
          <a:lstStyle/>
          <a:p>
            <a:r>
              <a:rPr lang="en-US"/>
              <a:t>Department of Population Health</a:t>
            </a:r>
          </a:p>
        </p:txBody>
      </p:sp>
      <p:cxnSp>
        <p:nvCxnSpPr>
          <p:cNvPr id="7" name="Straight Connector 6"/>
          <p:cNvCxnSpPr/>
          <p:nvPr/>
        </p:nvCxnSpPr>
        <p:spPr>
          <a:xfrm flipV="1">
            <a:off x="616743" y="2627441"/>
            <a:ext cx="8167637" cy="5355"/>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0" name="Oval 9"/>
          <p:cNvSpPr/>
          <p:nvPr/>
        </p:nvSpPr>
        <p:spPr>
          <a:xfrm>
            <a:off x="524915" y="2537855"/>
            <a:ext cx="200025" cy="209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07673" y="2537855"/>
            <a:ext cx="200025" cy="209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90979" y="2537855"/>
            <a:ext cx="200025" cy="209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83606" y="2820303"/>
            <a:ext cx="1838871" cy="646331"/>
          </a:xfrm>
          <a:prstGeom prst="rect">
            <a:avLst/>
          </a:prstGeom>
          <a:solidFill>
            <a:srgbClr val="E7E7FF"/>
          </a:solidFill>
        </p:spPr>
        <p:txBody>
          <a:bodyPr wrap="square" rtlCol="0" anchor="ctr">
            <a:spAutoFit/>
          </a:bodyPr>
          <a:lstStyle/>
          <a:p>
            <a:pPr algn="l"/>
            <a:r>
              <a:rPr lang="en-US" sz="1200" b="1" dirty="0"/>
              <a:t>April</a:t>
            </a:r>
            <a:r>
              <a:rPr lang="en-US" sz="1200" dirty="0"/>
              <a:t>: NCL launched in 9 shelters. </a:t>
            </a:r>
            <a:r>
              <a:rPr lang="en-US" sz="1200" b="1" dirty="0"/>
              <a:t>August</a:t>
            </a:r>
            <a:r>
              <a:rPr lang="en-US" sz="1200" dirty="0"/>
              <a:t>: NCL available in 40 shelters</a:t>
            </a:r>
          </a:p>
        </p:txBody>
      </p:sp>
      <p:sp>
        <p:nvSpPr>
          <p:cNvPr id="21" name="TextBox 20"/>
          <p:cNvSpPr txBox="1"/>
          <p:nvPr/>
        </p:nvSpPr>
        <p:spPr>
          <a:xfrm>
            <a:off x="334413" y="3786653"/>
            <a:ext cx="581025" cy="307777"/>
          </a:xfrm>
          <a:prstGeom prst="rect">
            <a:avLst/>
          </a:prstGeom>
          <a:noFill/>
        </p:spPr>
        <p:txBody>
          <a:bodyPr wrap="square" rtlCol="0">
            <a:spAutoFit/>
          </a:bodyPr>
          <a:lstStyle/>
          <a:p>
            <a:pPr algn="l"/>
            <a:r>
              <a:rPr lang="en-US" sz="1400" b="1"/>
              <a:t>2020</a:t>
            </a:r>
          </a:p>
        </p:txBody>
      </p:sp>
      <p:sp>
        <p:nvSpPr>
          <p:cNvPr id="22" name="TextBox 21"/>
          <p:cNvSpPr txBox="1"/>
          <p:nvPr/>
        </p:nvSpPr>
        <p:spPr>
          <a:xfrm>
            <a:off x="2318942" y="3765146"/>
            <a:ext cx="585670" cy="307777"/>
          </a:xfrm>
          <a:prstGeom prst="rect">
            <a:avLst/>
          </a:prstGeom>
          <a:noFill/>
        </p:spPr>
        <p:txBody>
          <a:bodyPr wrap="square" rtlCol="0">
            <a:spAutoFit/>
          </a:bodyPr>
          <a:lstStyle/>
          <a:p>
            <a:pPr algn="l"/>
            <a:r>
              <a:rPr lang="en-US" sz="1400" b="1"/>
              <a:t>2021</a:t>
            </a:r>
          </a:p>
        </p:txBody>
      </p:sp>
      <p:sp>
        <p:nvSpPr>
          <p:cNvPr id="23" name="TextBox 22"/>
          <p:cNvSpPr txBox="1"/>
          <p:nvPr/>
        </p:nvSpPr>
        <p:spPr>
          <a:xfrm>
            <a:off x="4297608" y="3754654"/>
            <a:ext cx="585670" cy="307777"/>
          </a:xfrm>
          <a:prstGeom prst="rect">
            <a:avLst/>
          </a:prstGeom>
          <a:noFill/>
        </p:spPr>
        <p:txBody>
          <a:bodyPr wrap="square" rtlCol="0">
            <a:spAutoFit/>
          </a:bodyPr>
          <a:lstStyle/>
          <a:p>
            <a:pPr algn="l"/>
            <a:r>
              <a:rPr lang="en-US" sz="1400" b="1"/>
              <a:t>2022</a:t>
            </a:r>
          </a:p>
        </p:txBody>
      </p:sp>
      <p:sp>
        <p:nvSpPr>
          <p:cNvPr id="24" name="TextBox 23"/>
          <p:cNvSpPr txBox="1"/>
          <p:nvPr/>
        </p:nvSpPr>
        <p:spPr>
          <a:xfrm>
            <a:off x="6296267" y="3710829"/>
            <a:ext cx="585670" cy="307777"/>
          </a:xfrm>
          <a:prstGeom prst="rect">
            <a:avLst/>
          </a:prstGeom>
          <a:noFill/>
        </p:spPr>
        <p:txBody>
          <a:bodyPr wrap="square" rtlCol="0">
            <a:spAutoFit/>
          </a:bodyPr>
          <a:lstStyle/>
          <a:p>
            <a:pPr algn="l"/>
            <a:r>
              <a:rPr lang="en-US" sz="1400" b="1" dirty="0"/>
              <a:t>2023</a:t>
            </a:r>
          </a:p>
        </p:txBody>
      </p:sp>
      <p:sp>
        <p:nvSpPr>
          <p:cNvPr id="30" name="TextBox 29"/>
          <p:cNvSpPr txBox="1"/>
          <p:nvPr/>
        </p:nvSpPr>
        <p:spPr>
          <a:xfrm>
            <a:off x="2702782" y="2826418"/>
            <a:ext cx="4377028" cy="646331"/>
          </a:xfrm>
          <a:prstGeom prst="rect">
            <a:avLst/>
          </a:prstGeom>
          <a:solidFill>
            <a:srgbClr val="E7E7FF"/>
          </a:solidFill>
        </p:spPr>
        <p:txBody>
          <a:bodyPr wrap="square" rtlCol="0" anchor="ctr">
            <a:spAutoFit/>
          </a:bodyPr>
          <a:lstStyle/>
          <a:p>
            <a:r>
              <a:rPr lang="en-US" sz="1200" dirty="0"/>
              <a:t>New shelters </a:t>
            </a:r>
            <a:r>
              <a:rPr lang="en-US" sz="1200" dirty="0" err="1"/>
              <a:t>onboarded</a:t>
            </a:r>
            <a:r>
              <a:rPr lang="en-US" sz="1200" dirty="0"/>
              <a:t> regularly </a:t>
            </a:r>
          </a:p>
          <a:p>
            <a:r>
              <a:rPr lang="en-US" sz="1200" dirty="0"/>
              <a:t>Prioritizing single-adult shelters and shelters with high 9-1-1 use</a:t>
            </a:r>
          </a:p>
        </p:txBody>
      </p:sp>
      <p:sp>
        <p:nvSpPr>
          <p:cNvPr id="35" name="Oval 34"/>
          <p:cNvSpPr/>
          <p:nvPr/>
        </p:nvSpPr>
        <p:spPr>
          <a:xfrm>
            <a:off x="6474284" y="2522817"/>
            <a:ext cx="200025" cy="209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0" idx="4"/>
            <a:endCxn id="44" idx="0"/>
          </p:cNvCxnSpPr>
          <p:nvPr/>
        </p:nvCxnSpPr>
        <p:spPr>
          <a:xfrm flipH="1">
            <a:off x="624926" y="2747405"/>
            <a:ext cx="2" cy="88664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43" idx="0"/>
          </p:cNvCxnSpPr>
          <p:nvPr/>
        </p:nvCxnSpPr>
        <p:spPr>
          <a:xfrm flipH="1">
            <a:off x="2607685" y="2740967"/>
            <a:ext cx="8186" cy="91214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2553586" y="3653115"/>
            <a:ext cx="108198" cy="101733"/>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Oval 43"/>
          <p:cNvSpPr/>
          <p:nvPr/>
        </p:nvSpPr>
        <p:spPr>
          <a:xfrm>
            <a:off x="570827" y="3634053"/>
            <a:ext cx="108198" cy="101733"/>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Oval 45"/>
          <p:cNvSpPr/>
          <p:nvPr/>
        </p:nvSpPr>
        <p:spPr>
          <a:xfrm>
            <a:off x="6535003" y="3659962"/>
            <a:ext cx="108198" cy="101733"/>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Right Brace 46"/>
          <p:cNvSpPr/>
          <p:nvPr/>
        </p:nvSpPr>
        <p:spPr>
          <a:xfrm rot="16200000">
            <a:off x="7065132" y="1827283"/>
            <a:ext cx="190190" cy="958594"/>
          </a:xfrm>
          <a:prstGeom prst="rightBrace">
            <a:avLst>
              <a:gd name="adj1" fmla="val 68009"/>
              <a:gd name="adj2" fmla="val 49971"/>
            </a:avLst>
          </a:prstGeom>
          <a:ln>
            <a:solidFill>
              <a:schemeClr val="tx2"/>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48" name="Rectangle 47"/>
          <p:cNvSpPr/>
          <p:nvPr/>
        </p:nvSpPr>
        <p:spPr>
          <a:xfrm>
            <a:off x="6680930" y="2505546"/>
            <a:ext cx="954524" cy="274168"/>
          </a:xfrm>
          <a:prstGeom prst="rect">
            <a:avLst/>
          </a:prstGeom>
          <a:solidFill>
            <a:schemeClr val="tx2">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544528" y="3684920"/>
            <a:ext cx="108198" cy="101733"/>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6" name="TextBox 55"/>
          <p:cNvSpPr txBox="1"/>
          <p:nvPr/>
        </p:nvSpPr>
        <p:spPr>
          <a:xfrm>
            <a:off x="6643201" y="1549494"/>
            <a:ext cx="1622779" cy="461665"/>
          </a:xfrm>
          <a:prstGeom prst="rect">
            <a:avLst/>
          </a:prstGeom>
          <a:solidFill>
            <a:srgbClr val="F4E7FC"/>
          </a:solidFill>
        </p:spPr>
        <p:txBody>
          <a:bodyPr wrap="square" rtlCol="0">
            <a:spAutoFit/>
          </a:bodyPr>
          <a:lstStyle/>
          <a:p>
            <a:r>
              <a:rPr lang="en-US" sz="1200" b="1"/>
              <a:t>January – May 2023</a:t>
            </a:r>
          </a:p>
          <a:p>
            <a:r>
              <a:rPr lang="en-US" sz="1200"/>
              <a:t>Study data collection</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17" y="328137"/>
            <a:ext cx="697573" cy="586263"/>
          </a:xfrm>
          <a:prstGeom prst="rect">
            <a:avLst/>
          </a:prstGeom>
        </p:spPr>
      </p:pic>
      <p:sp>
        <p:nvSpPr>
          <p:cNvPr id="8" name="Rectangle 7"/>
          <p:cNvSpPr/>
          <p:nvPr/>
        </p:nvSpPr>
        <p:spPr>
          <a:xfrm>
            <a:off x="6998329" y="2826418"/>
            <a:ext cx="1786051" cy="646331"/>
          </a:xfrm>
          <a:prstGeom prst="rect">
            <a:avLst/>
          </a:pr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Expansion system-wide (550+ shelters)</a:t>
            </a:r>
          </a:p>
        </p:txBody>
      </p:sp>
    </p:spTree>
    <p:extLst>
      <p:ext uri="{BB962C8B-B14F-4D97-AF65-F5344CB8AC3E}">
        <p14:creationId xmlns:p14="http://schemas.microsoft.com/office/powerpoint/2010/main" val="413056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6" grpId="0" animBg="1"/>
    </p:bldLst>
  </p:timing>
  <p:extLst mod="1">
    <p:ext uri="{6950BFC3-D8DA-4A85-94F7-54DA5524770B}">
      <p188:commentRel xmlns:p188="http://schemas.microsoft.com/office/powerpoint/2018/8/main" xmlns="" r:id="rId4"/>
    </p:ext>
  </p:extLst>
</p:sld>
</file>

<file path=ppt/theme/theme1.xml><?xml version="1.0" encoding="utf-8"?>
<a:theme xmlns:a="http://schemas.openxmlformats.org/drawingml/2006/main" name="Office Theme">
  <a:themeElements>
    <a:clrScheme name="NYULH Classic Office Colors">
      <a:dk1>
        <a:srgbClr val="53565A"/>
      </a:dk1>
      <a:lt1>
        <a:sysClr val="window" lastClr="FFFFFF"/>
      </a:lt1>
      <a:dk2>
        <a:srgbClr val="580F8B"/>
      </a:dk2>
      <a:lt2>
        <a:srgbClr val="BEBEFF"/>
      </a:lt2>
      <a:accent1>
        <a:srgbClr val="8000FF"/>
      </a:accent1>
      <a:accent2>
        <a:srgbClr val="E7A12D"/>
      </a:accent2>
      <a:accent3>
        <a:srgbClr val="0592C1"/>
      </a:accent3>
      <a:accent4>
        <a:srgbClr val="E25B6A"/>
      </a:accent4>
      <a:accent5>
        <a:srgbClr val="3FB0A6"/>
      </a:accent5>
      <a:accent6>
        <a:srgbClr val="84A1BE"/>
      </a:accent6>
      <a:hlink>
        <a:srgbClr val="8000FF"/>
      </a:hlink>
      <a:folHlink>
        <a:srgbClr val="AE73FF"/>
      </a:folHlink>
    </a:clrScheme>
    <a:fontScheme name="NYULH Offic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YULH_Classical-Light_16x9_240108" id="{0F3F8129-8924-CF49-BF67-51BF8BDBBA4B}" vid="{91CEADDC-9128-7148-B6EF-AF66D6DF81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NYULH_Classical-Light_16x9_240108</Template>
  <TotalTime>828</TotalTime>
  <Words>5175</Words>
  <Application>Microsoft Office PowerPoint</Application>
  <PresentationFormat>On-screen Show (16:9)</PresentationFormat>
  <Paragraphs>648</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Arial,Sans-Serif</vt:lpstr>
      <vt:lpstr>Calibri</vt:lpstr>
      <vt:lpstr>Century Gothic 1</vt:lpstr>
      <vt:lpstr>Times New Roman</vt:lpstr>
      <vt:lpstr>Wingdings</vt:lpstr>
      <vt:lpstr>Office Theme</vt:lpstr>
      <vt:lpstr>PowerPoint Presentation</vt:lpstr>
      <vt:lpstr>About Us</vt:lpstr>
      <vt:lpstr>Health x Housing Lab</vt:lpstr>
      <vt:lpstr>Background &amp; NCL Program Overview</vt:lpstr>
      <vt:lpstr>People experiencing homelessness…</vt:lpstr>
      <vt:lpstr>The Collaborative for Homeless Healthcare</vt:lpstr>
      <vt:lpstr>NYC Department of Homeless Services (DHS) Nurse Call Line</vt:lpstr>
      <vt:lpstr>NCL connects callers with:</vt:lpstr>
      <vt:lpstr>Program History</vt:lpstr>
      <vt:lpstr>1. How do shelter residents and staff perceive, experience, and interact with the NCL?   2. What are barriers and facilitators to the NCL’s implementation and use?</vt:lpstr>
      <vt:lpstr>Methods</vt:lpstr>
      <vt:lpstr>PowerPoint Presentation</vt:lpstr>
      <vt:lpstr>Study Materials</vt:lpstr>
      <vt:lpstr>Shelter Selection</vt:lpstr>
      <vt:lpstr>Recruitment &amp; Screening</vt:lpstr>
      <vt:lpstr>Final Sample</vt:lpstr>
      <vt:lpstr>Demographics</vt:lpstr>
      <vt:lpstr>Line by Line Analysis</vt:lpstr>
      <vt:lpstr>Results</vt:lpstr>
      <vt:lpstr>Key Themes</vt:lpstr>
      <vt:lpstr>Role of Staff</vt:lpstr>
      <vt:lpstr>Role of Staff</vt:lpstr>
      <vt:lpstr>Provision of Transportation</vt:lpstr>
      <vt:lpstr>Provision of Transportation</vt:lpstr>
      <vt:lpstr>Technology &amp; Telehealth</vt:lpstr>
      <vt:lpstr>Technology &amp; Telehealth</vt:lpstr>
      <vt:lpstr>Accessing Care</vt:lpstr>
      <vt:lpstr>Accessing Care</vt:lpstr>
      <vt:lpstr>Limitations</vt:lpstr>
      <vt:lpstr>Lessons Learned &amp; Recommendations</vt:lpstr>
      <vt:lpstr>Lessons Learned</vt:lpstr>
      <vt:lpstr>Recommendations </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Call Line (NCL) Pilot in Homeless Shelters in NYC</dc:title>
  <dc:creator>Gandhi, Shaili</dc:creator>
  <cp:lastModifiedBy>Gandhi, Shaili</cp:lastModifiedBy>
  <cp:revision>252</cp:revision>
  <cp:lastPrinted>2024-05-09T22:23:02Z</cp:lastPrinted>
  <dcterms:created xsi:type="dcterms:W3CDTF">2024-02-02T16:41:25Z</dcterms:created>
  <dcterms:modified xsi:type="dcterms:W3CDTF">2024-05-10T21:14:00Z</dcterms:modified>
</cp:coreProperties>
</file>