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4.xml" ContentType="application/vnd.openxmlformats-officedocument.drawingml.chart+xml"/>
  <Override PartName="/ppt/notesSlides/notesSlide82.xml" ContentType="application/vnd.openxmlformats-officedocument.presentationml.notesSlide+xml"/>
  <Override PartName="/ppt/charts/chart5.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77" r:id="rId6"/>
    <p:sldMasterId id="2147483686" r:id="rId7"/>
    <p:sldMasterId id="2147483694" r:id="rId8"/>
  </p:sldMasterIdLst>
  <p:notesMasterIdLst>
    <p:notesMasterId r:id="rId109"/>
  </p:notesMasterIdLst>
  <p:sldIdLst>
    <p:sldId id="301" r:id="rId9"/>
    <p:sldId id="2147377573" r:id="rId10"/>
    <p:sldId id="2147377574" r:id="rId11"/>
    <p:sldId id="436" r:id="rId12"/>
    <p:sldId id="2147377575" r:id="rId13"/>
    <p:sldId id="2147377614" r:id="rId14"/>
    <p:sldId id="2147377258" r:id="rId15"/>
    <p:sldId id="2147377259" r:id="rId16"/>
    <p:sldId id="2147377260" r:id="rId17"/>
    <p:sldId id="2147377281" r:id="rId18"/>
    <p:sldId id="2147377181" r:id="rId19"/>
    <p:sldId id="616" r:id="rId20"/>
    <p:sldId id="2147377182" r:id="rId21"/>
    <p:sldId id="2147377660" r:id="rId22"/>
    <p:sldId id="2147377579" r:id="rId23"/>
    <p:sldId id="2147377680" r:id="rId24"/>
    <p:sldId id="2147377578" r:id="rId25"/>
    <p:sldId id="356" r:id="rId26"/>
    <p:sldId id="2147377673" r:id="rId27"/>
    <p:sldId id="460" r:id="rId28"/>
    <p:sldId id="2147377629" r:id="rId29"/>
    <p:sldId id="2147377634" r:id="rId30"/>
    <p:sldId id="2147377635" r:id="rId31"/>
    <p:sldId id="2147377636" r:id="rId32"/>
    <p:sldId id="2147377637" r:id="rId33"/>
    <p:sldId id="2147377642" r:id="rId34"/>
    <p:sldId id="2147377641" r:id="rId35"/>
    <p:sldId id="333" r:id="rId36"/>
    <p:sldId id="2147377605" r:id="rId37"/>
    <p:sldId id="2147377679" r:id="rId38"/>
    <p:sldId id="474" r:id="rId39"/>
    <p:sldId id="2147377597" r:id="rId40"/>
    <p:sldId id="2147377571" r:id="rId41"/>
    <p:sldId id="2147377572" r:id="rId42"/>
    <p:sldId id="462" r:id="rId43"/>
    <p:sldId id="445" r:id="rId44"/>
    <p:sldId id="446" r:id="rId45"/>
    <p:sldId id="2147377668" r:id="rId46"/>
    <p:sldId id="2147377631" r:id="rId47"/>
    <p:sldId id="2147377609" r:id="rId48"/>
    <p:sldId id="2147377649" r:id="rId49"/>
    <p:sldId id="2147377650" r:id="rId50"/>
    <p:sldId id="2147377651" r:id="rId51"/>
    <p:sldId id="368" r:id="rId52"/>
    <p:sldId id="449" r:id="rId53"/>
    <p:sldId id="2147377677" r:id="rId54"/>
    <p:sldId id="387" r:id="rId55"/>
    <p:sldId id="2147377676" r:id="rId56"/>
    <p:sldId id="2147377678" r:id="rId57"/>
    <p:sldId id="2147377675" r:id="rId58"/>
    <p:sldId id="397" r:id="rId59"/>
    <p:sldId id="2147377608" r:id="rId60"/>
    <p:sldId id="2147377580" r:id="rId61"/>
    <p:sldId id="394" r:id="rId62"/>
    <p:sldId id="2147377358" r:id="rId63"/>
    <p:sldId id="2147377632" r:id="rId64"/>
    <p:sldId id="2147377633" r:id="rId65"/>
    <p:sldId id="493" r:id="rId66"/>
    <p:sldId id="512" r:id="rId67"/>
    <p:sldId id="506" r:id="rId68"/>
    <p:sldId id="514" r:id="rId69"/>
    <p:sldId id="510" r:id="rId70"/>
    <p:sldId id="505" r:id="rId71"/>
    <p:sldId id="515" r:id="rId72"/>
    <p:sldId id="511" r:id="rId73"/>
    <p:sldId id="495" r:id="rId74"/>
    <p:sldId id="516" r:id="rId75"/>
    <p:sldId id="564" r:id="rId76"/>
    <p:sldId id="563" r:id="rId77"/>
    <p:sldId id="2147377621" r:id="rId78"/>
    <p:sldId id="461" r:id="rId79"/>
    <p:sldId id="2147377643" r:id="rId80"/>
    <p:sldId id="2147377681" r:id="rId81"/>
    <p:sldId id="2147377644" r:id="rId82"/>
    <p:sldId id="2147377661" r:id="rId83"/>
    <p:sldId id="2147377663" r:id="rId84"/>
    <p:sldId id="2147377665" r:id="rId85"/>
    <p:sldId id="2147377662" r:id="rId86"/>
    <p:sldId id="431" r:id="rId87"/>
    <p:sldId id="338" r:id="rId88"/>
    <p:sldId id="430" r:id="rId89"/>
    <p:sldId id="321" r:id="rId90"/>
    <p:sldId id="435" r:id="rId91"/>
    <p:sldId id="2147377653" r:id="rId92"/>
    <p:sldId id="2147377654" r:id="rId93"/>
    <p:sldId id="2147377659" r:id="rId94"/>
    <p:sldId id="2147377655" r:id="rId95"/>
    <p:sldId id="2147377658" r:id="rId96"/>
    <p:sldId id="322" r:id="rId97"/>
    <p:sldId id="459" r:id="rId98"/>
    <p:sldId id="2147377607" r:id="rId99"/>
    <p:sldId id="473" r:id="rId100"/>
    <p:sldId id="2147377603" r:id="rId101"/>
    <p:sldId id="2147377670" r:id="rId102"/>
    <p:sldId id="2147377618" r:id="rId103"/>
    <p:sldId id="2147377626" r:id="rId104"/>
    <p:sldId id="2147377674" r:id="rId105"/>
    <p:sldId id="2147377627" r:id="rId106"/>
    <p:sldId id="2147377568" r:id="rId107"/>
    <p:sldId id="454"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FA3000-1132-4DFD-6A6E-1FDD20A3C4FB}" name="Callaway, Perri (CDC/NIOSH/RHD/FSB)" initials="CP(" userId="S::tqa8@cdc.gov::50324d13-a203-47a2-a984-a09a93ecb83a" providerId="AD"/>
  <p188:author id="{9B0C7D0C-355E-3AA3-02F7-9C56CBB2589E}" name="Kennedy, Erin D. (CDC/IOD/OS)" initials="KED(" userId="S::ftw3@cdc.gov::c390206d-0221-455d-8ea3-5f3cdd9da7d8" providerId="AD"/>
  <p188:author id="{1692FE1E-55C6-B61C-6BA8-2347CE935937}" name="Jones, LaBrina M. (CDC/IOD/ORR/DRRS)" initials="JLM(" userId="S::guh1@cdc.gov::3e72a872-42d4-4fef-b052-d6c32c1ba39e" providerId="AD"/>
  <p188:author id="{009B8B58-3D8C-48D2-64A4-3AE3656072D5}" name="Hagan, Liesl (CDC/IOD/ORR/DRRS)" initials="HL(" userId="S::vqf8@cdc.gov::96d87479-9d68-41c7-8893-4a791fd2c322" providerId="AD"/>
  <p188:author id="{F6BE4DAD-0322-7A81-7383-385A271205C7}" name="Waddell, Caroline (CDC/IOD/ORR/DRRS)" initials="WC(" userId="S::sbu6@cdc.gov::ddd03ac5-d5dd-49f3-a673-26cc8954eabf" providerId="AD"/>
  <p188:author id="{EE87EBC5-192E-56DE-8B8D-4B20F7B96030}" name="erin kennedy" initials="ek" userId="erin kennedy" providerId="None"/>
  <p188:author id="{DA6AFDDA-17EC-B159-D041-D997D8FF9150}" name="Sherman, Jessica (CDC/IOD/ORR/DRRS)" initials="SJ(" userId="S::urc6@cdc.gov::1d7fdc3e-3d68-436b-ad5a-109ebdc606e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57"/>
    <a:srgbClr val="006AC1"/>
    <a:srgbClr val="D22730"/>
    <a:srgbClr val="73A0FF"/>
    <a:srgbClr val="007AA8"/>
    <a:srgbClr val="E67B81"/>
    <a:srgbClr val="53585B"/>
    <a:srgbClr val="C45359"/>
    <a:srgbClr val="29597E"/>
    <a:srgbClr val="545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17F7C-C6FB-4823-9DF7-93E56BEF2346}" v="2472" dt="2024-05-16T01:27:21.809"/>
    <p1510:client id="{D34048C6-3410-4B68-AB46-FA9ECE5D2C64}" v="1350" dt="2024-05-16T01:33:18.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4590" autoAdjust="0"/>
  </p:normalViewPr>
  <p:slideViewPr>
    <p:cSldViewPr snapToGrid="0">
      <p:cViewPr>
        <p:scale>
          <a:sx n="83" d="100"/>
          <a:sy n="83" d="100"/>
        </p:scale>
        <p:origin x="653"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theme" Target="theme/theme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tableStyles" Target="tableStyles.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microsoft.com/office/2015/10/relationships/revisionInfo" Target="revisionInfo.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notesMaster" Target="notesMasters/notesMaster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dc-my.sharepoint.com/personal/sbu6_cdc_gov/Documents/Encampment%20epi-aid/chronic%20condi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dc-my.sharepoint.com/personal/sbu6_cdc_gov/Documents/Encampment%20epi-aid/chronic%20condi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dc-my.sharepoint.com/personal/sbu6_cdc_gov/Documents/Encampment%20epi-aid/chronic%20condition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cdc-my.sharepoint.com/personal/sbu6_cdc_gov/Documents/Encampment%20epi-aid/Sweeps/Qualitative_sweeps_impac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lumMod val="75000"/>
                <a:lumOff val="25000"/>
              </a:schemeClr>
            </a:solidFill>
            <a:ln>
              <a:noFill/>
            </a:ln>
            <a:effectLst/>
          </c:spPr>
          <c:invertIfNegative val="0"/>
          <c:dLbls>
            <c:dLbl>
              <c:idx val="0"/>
              <c:layout>
                <c:manualLayout>
                  <c:x val="-2.6204944775805497E-2"/>
                  <c:y val="0"/>
                </c:manualLayout>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AF-4EF8-8671-B7194DB3621E}"/>
                </c:ext>
              </c:extLst>
            </c:dLbl>
            <c:dLbl>
              <c:idx val="1"/>
              <c:layout>
                <c:manualLayout>
                  <c:x val="-3.5563853624307459E-2"/>
                  <c:y val="8.3616108797917927E-17"/>
                </c:manualLayout>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CAF-4EF8-8671-B7194DB3621E}"/>
                </c:ext>
              </c:extLst>
            </c:dLbl>
            <c:dLbl>
              <c:idx val="2"/>
              <c:layout>
                <c:manualLayout>
                  <c:x val="-0.11264081512924989"/>
                  <c:y val="0"/>
                </c:manualLayout>
              </c:layout>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CAF-4EF8-8671-B7194DB3621E}"/>
                </c:ext>
              </c:extLst>
            </c:dLbl>
            <c:dLbl>
              <c:idx val="3"/>
              <c:layout>
                <c:manualLayout>
                  <c:x val="-7.9872578000740838E-2"/>
                  <c:y val="4.5558086560364463E-3"/>
                </c:manualLayout>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CAF-4EF8-8671-B7194DB3621E}"/>
                </c:ext>
              </c:extLst>
            </c:dLbl>
            <c:dLbl>
              <c:idx val="4"/>
              <c:layout>
                <c:manualLayout>
                  <c:x val="-0.1351689781550999"/>
                  <c:y val="0"/>
                </c:manualLayout>
              </c:layout>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CAF-4EF8-8671-B7194DB3621E}"/>
                </c:ext>
              </c:extLst>
            </c:dLbl>
            <c:dLbl>
              <c:idx val="5"/>
              <c:layout>
                <c:manualLayout>
                  <c:x val="-4.7104340872231774E-2"/>
                  <c:y val="3.5872509111001403E-7"/>
                </c:manualLayout>
              </c:layout>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CAF-4EF8-8671-B7194DB3621E}"/>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Sheet1!$V$26:$V$31</c:f>
              <c:strCache>
                <c:ptCount val="6"/>
                <c:pt idx="0">
                  <c:v>Other</c:v>
                </c:pt>
                <c:pt idx="1">
                  <c:v>Multiple races</c:v>
                </c:pt>
                <c:pt idx="2">
                  <c:v>Hispanic*</c:v>
                </c:pt>
                <c:pt idx="3">
                  <c:v>NH Black</c:v>
                </c:pt>
                <c:pt idx="4">
                  <c:v>NH White</c:v>
                </c:pt>
                <c:pt idx="5">
                  <c:v>NH American Indian/ Alaska Native</c:v>
                </c:pt>
              </c:strCache>
            </c:strRef>
          </c:cat>
          <c:val>
            <c:numRef>
              <c:f>Sheet1!$W$26:$W$31</c:f>
              <c:numCache>
                <c:formatCode>General</c:formatCode>
                <c:ptCount val="6"/>
                <c:pt idx="0">
                  <c:v>-4</c:v>
                </c:pt>
                <c:pt idx="1">
                  <c:v>-6</c:v>
                </c:pt>
                <c:pt idx="2">
                  <c:v>-29</c:v>
                </c:pt>
                <c:pt idx="3">
                  <c:v>-18</c:v>
                </c:pt>
                <c:pt idx="4">
                  <c:v>-37</c:v>
                </c:pt>
                <c:pt idx="5">
                  <c:v>-5</c:v>
                </c:pt>
              </c:numCache>
            </c:numRef>
          </c:val>
          <c:extLst>
            <c:ext xmlns:c16="http://schemas.microsoft.com/office/drawing/2014/chart" uri="{C3380CC4-5D6E-409C-BE32-E72D297353CC}">
              <c16:uniqueId val="{00000006-8CAF-4EF8-8671-B7194DB3621E}"/>
            </c:ext>
          </c:extLst>
        </c:ser>
        <c:ser>
          <c:idx val="1"/>
          <c:order val="1"/>
          <c:spPr>
            <a:solidFill>
              <a:schemeClr val="accent2"/>
            </a:solidFill>
            <a:ln>
              <a:noFill/>
            </a:ln>
            <a:effectLst/>
          </c:spPr>
          <c:invertIfNegative val="0"/>
          <c:dLbls>
            <c:dLbl>
              <c:idx val="0"/>
              <c:layout>
                <c:manualLayout>
                  <c:x val="4.5153566429608563E-2"/>
                  <c:y val="0"/>
                </c:manualLayout>
              </c:layout>
              <c:tx>
                <c:rich>
                  <a:bodyPr/>
                  <a:lstStyle/>
                  <a:p>
                    <a:fld id="{361770C7-DE4B-4FF0-B3E7-FB99864B439F}"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CAF-4EF8-8671-B7194DB3621E}"/>
                </c:ext>
              </c:extLst>
            </c:dLbl>
            <c:dLbl>
              <c:idx val="1"/>
              <c:layout>
                <c:manualLayout>
                  <c:x val="5.6651907102438941E-2"/>
                  <c:y val="-8.3616108797917927E-17"/>
                </c:manualLayout>
              </c:layout>
              <c:tx>
                <c:rich>
                  <a:bodyPr/>
                  <a:lstStyle/>
                  <a:p>
                    <a:fld id="{7857C494-5A84-4060-926C-5282192DFF4E}"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CAF-4EF8-8671-B7194DB3621E}"/>
                </c:ext>
              </c:extLst>
            </c:dLbl>
            <c:dLbl>
              <c:idx val="2"/>
              <c:layout>
                <c:manualLayout>
                  <c:x val="9.4889364465523623E-2"/>
                  <c:y val="0"/>
                </c:manualLayout>
              </c:layout>
              <c:tx>
                <c:rich>
                  <a:bodyPr/>
                  <a:lstStyle/>
                  <a:p>
                    <a:fld id="{0A66C70A-99E7-452B-830A-D2D5B5935679}"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CAF-4EF8-8671-B7194DB3621E}"/>
                </c:ext>
              </c:extLst>
            </c:dLbl>
            <c:dLbl>
              <c:idx val="3"/>
              <c:layout>
                <c:manualLayout>
                  <c:x val="4.3466937542159599E-2"/>
                  <c:y val="0"/>
                </c:manualLayout>
              </c:layout>
              <c:tx>
                <c:rich>
                  <a:bodyPr/>
                  <a:lstStyle/>
                  <a:p>
                    <a:fld id="{0DBFF3D1-D7A3-484D-9056-3A14F1A543AE}"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CAF-4EF8-8671-B7194DB3621E}"/>
                </c:ext>
              </c:extLst>
            </c:dLbl>
            <c:dLbl>
              <c:idx val="4"/>
              <c:layout>
                <c:manualLayout>
                  <c:x val="0.17171846343414673"/>
                  <c:y val="0"/>
                </c:manualLayout>
              </c:layout>
              <c:tx>
                <c:rich>
                  <a:bodyPr/>
                  <a:lstStyle/>
                  <a:p>
                    <a:r>
                      <a:rPr lang="en-US"/>
                      <a:t>47%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CAF-4EF8-8671-B7194DB3621E}"/>
                </c:ext>
              </c:extLst>
            </c:dLbl>
            <c:dLbl>
              <c:idx val="5"/>
              <c:layout>
                <c:manualLayout>
                  <c:x val="3.3302011069923254E-2"/>
                  <c:y val="0"/>
                </c:manualLayout>
              </c:layout>
              <c:tx>
                <c:rich>
                  <a:bodyPr/>
                  <a:lstStyle/>
                  <a:p>
                    <a:fld id="{0FFCB52C-614D-4094-A248-AB6FB4F8C6B1}"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CAF-4EF8-8671-B7194DB3621E}"/>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Sheet1!$V$26:$V$31</c:f>
              <c:strCache>
                <c:ptCount val="6"/>
                <c:pt idx="0">
                  <c:v>Other</c:v>
                </c:pt>
                <c:pt idx="1">
                  <c:v>Multiple races</c:v>
                </c:pt>
                <c:pt idx="2">
                  <c:v>Hispanic*</c:v>
                </c:pt>
                <c:pt idx="3">
                  <c:v>NH Black</c:v>
                </c:pt>
                <c:pt idx="4">
                  <c:v>NH White</c:v>
                </c:pt>
                <c:pt idx="5">
                  <c:v>NH American Indian/ Alaska Native</c:v>
                </c:pt>
              </c:strCache>
            </c:strRef>
          </c:cat>
          <c:val>
            <c:numRef>
              <c:f>Sheet1!$X$26:$X$31</c:f>
              <c:numCache>
                <c:formatCode>General</c:formatCode>
                <c:ptCount val="6"/>
                <c:pt idx="0">
                  <c:v>9</c:v>
                </c:pt>
                <c:pt idx="1">
                  <c:v>11</c:v>
                </c:pt>
                <c:pt idx="2">
                  <c:v>22</c:v>
                </c:pt>
                <c:pt idx="3">
                  <c:v>7</c:v>
                </c:pt>
                <c:pt idx="4">
                  <c:v>47</c:v>
                </c:pt>
                <c:pt idx="5">
                  <c:v>1</c:v>
                </c:pt>
              </c:numCache>
            </c:numRef>
          </c:val>
          <c:extLst>
            <c:ext xmlns:c16="http://schemas.microsoft.com/office/drawing/2014/chart" uri="{C3380CC4-5D6E-409C-BE32-E72D297353CC}">
              <c16:uniqueId val="{0000000D-8CAF-4EF8-8671-B7194DB3621E}"/>
            </c:ext>
          </c:extLst>
        </c:ser>
        <c:dLbls>
          <c:showLegendKey val="0"/>
          <c:showVal val="0"/>
          <c:showCatName val="0"/>
          <c:showSerName val="0"/>
          <c:showPercent val="0"/>
          <c:showBubbleSize val="0"/>
        </c:dLbls>
        <c:gapWidth val="150"/>
        <c:overlap val="100"/>
        <c:axId val="376730015"/>
        <c:axId val="555954479"/>
      </c:barChart>
      <c:catAx>
        <c:axId val="37673001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55954479"/>
        <c:crosses val="autoZero"/>
        <c:auto val="1"/>
        <c:lblAlgn val="ctr"/>
        <c:lblOffset val="100"/>
        <c:noMultiLvlLbl val="0"/>
      </c:catAx>
      <c:valAx>
        <c:axId val="55595447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6730015"/>
        <c:crosses val="autoZero"/>
        <c:crossBetween val="between"/>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lumMod val="75000"/>
                <a:lumOff val="25000"/>
              </a:schemeClr>
            </a:solidFill>
            <a:ln>
              <a:noFill/>
            </a:ln>
            <a:effectLst/>
          </c:spPr>
          <c:invertIfNegative val="0"/>
          <c:dLbls>
            <c:dLbl>
              <c:idx val="0"/>
              <c:layout>
                <c:manualLayout>
                  <c:x val="-2.6204944775805497E-2"/>
                  <c:y val="0"/>
                </c:manualLayout>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AF-4EF8-8671-B7194DB3621E}"/>
                </c:ext>
              </c:extLst>
            </c:dLbl>
            <c:dLbl>
              <c:idx val="1"/>
              <c:layout>
                <c:manualLayout>
                  <c:x val="-3.5563853624307459E-2"/>
                  <c:y val="8.3616108797917927E-17"/>
                </c:manualLayout>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CAF-4EF8-8671-B7194DB3621E}"/>
                </c:ext>
              </c:extLst>
            </c:dLbl>
            <c:dLbl>
              <c:idx val="2"/>
              <c:layout>
                <c:manualLayout>
                  <c:x val="-0.11264081512924989"/>
                  <c:y val="0"/>
                </c:manualLayout>
              </c:layout>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CAF-4EF8-8671-B7194DB3621E}"/>
                </c:ext>
              </c:extLst>
            </c:dLbl>
            <c:dLbl>
              <c:idx val="3"/>
              <c:layout>
                <c:manualLayout>
                  <c:x val="-7.9872578000740838E-2"/>
                  <c:y val="4.5558086560364463E-3"/>
                </c:manualLayout>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CAF-4EF8-8671-B7194DB3621E}"/>
                </c:ext>
              </c:extLst>
            </c:dLbl>
            <c:dLbl>
              <c:idx val="4"/>
              <c:layout>
                <c:manualLayout>
                  <c:x val="-0.1351689781550999"/>
                  <c:y val="0"/>
                </c:manualLayout>
              </c:layout>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CAF-4EF8-8671-B7194DB3621E}"/>
                </c:ext>
              </c:extLst>
            </c:dLbl>
            <c:dLbl>
              <c:idx val="5"/>
              <c:layout>
                <c:manualLayout>
                  <c:x val="-4.7104340872231774E-2"/>
                  <c:y val="3.5872509111001403E-7"/>
                </c:manualLayout>
              </c:layout>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CAF-4EF8-8671-B7194DB3621E}"/>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Sheet1!$V$26:$V$31</c:f>
              <c:strCache>
                <c:ptCount val="6"/>
                <c:pt idx="0">
                  <c:v>Other</c:v>
                </c:pt>
                <c:pt idx="1">
                  <c:v>Multiple races</c:v>
                </c:pt>
                <c:pt idx="2">
                  <c:v>Hispanic*</c:v>
                </c:pt>
                <c:pt idx="3">
                  <c:v>NH Black</c:v>
                </c:pt>
                <c:pt idx="4">
                  <c:v>NH White</c:v>
                </c:pt>
                <c:pt idx="5">
                  <c:v>NH American Indian/ Alaska Native</c:v>
                </c:pt>
              </c:strCache>
            </c:strRef>
          </c:cat>
          <c:val>
            <c:numRef>
              <c:f>Sheet1!$W$26:$W$31</c:f>
              <c:numCache>
                <c:formatCode>General</c:formatCode>
                <c:ptCount val="6"/>
                <c:pt idx="0">
                  <c:v>-4</c:v>
                </c:pt>
                <c:pt idx="1">
                  <c:v>-6</c:v>
                </c:pt>
                <c:pt idx="2">
                  <c:v>-29</c:v>
                </c:pt>
                <c:pt idx="3">
                  <c:v>-18</c:v>
                </c:pt>
                <c:pt idx="4">
                  <c:v>-37</c:v>
                </c:pt>
                <c:pt idx="5">
                  <c:v>-5</c:v>
                </c:pt>
              </c:numCache>
            </c:numRef>
          </c:val>
          <c:extLst>
            <c:ext xmlns:c16="http://schemas.microsoft.com/office/drawing/2014/chart" uri="{C3380CC4-5D6E-409C-BE32-E72D297353CC}">
              <c16:uniqueId val="{00000006-8CAF-4EF8-8671-B7194DB3621E}"/>
            </c:ext>
          </c:extLst>
        </c:ser>
        <c:ser>
          <c:idx val="1"/>
          <c:order val="1"/>
          <c:spPr>
            <a:solidFill>
              <a:schemeClr val="accent2"/>
            </a:solidFill>
            <a:ln>
              <a:noFill/>
            </a:ln>
            <a:effectLst/>
          </c:spPr>
          <c:invertIfNegative val="0"/>
          <c:dLbls>
            <c:dLbl>
              <c:idx val="0"/>
              <c:layout>
                <c:manualLayout>
                  <c:x val="4.5153566429608563E-2"/>
                  <c:y val="0"/>
                </c:manualLayout>
              </c:layout>
              <c:tx>
                <c:rich>
                  <a:bodyPr/>
                  <a:lstStyle/>
                  <a:p>
                    <a:fld id="{361770C7-DE4B-4FF0-B3E7-FB99864B439F}"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CAF-4EF8-8671-B7194DB3621E}"/>
                </c:ext>
              </c:extLst>
            </c:dLbl>
            <c:dLbl>
              <c:idx val="1"/>
              <c:layout>
                <c:manualLayout>
                  <c:x val="5.6651907102438941E-2"/>
                  <c:y val="-8.3616108797917927E-17"/>
                </c:manualLayout>
              </c:layout>
              <c:tx>
                <c:rich>
                  <a:bodyPr/>
                  <a:lstStyle/>
                  <a:p>
                    <a:fld id="{7857C494-5A84-4060-926C-5282192DFF4E}"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CAF-4EF8-8671-B7194DB3621E}"/>
                </c:ext>
              </c:extLst>
            </c:dLbl>
            <c:dLbl>
              <c:idx val="2"/>
              <c:layout>
                <c:manualLayout>
                  <c:x val="9.4889364465523623E-2"/>
                  <c:y val="0"/>
                </c:manualLayout>
              </c:layout>
              <c:tx>
                <c:rich>
                  <a:bodyPr/>
                  <a:lstStyle/>
                  <a:p>
                    <a:fld id="{0A66C70A-99E7-452B-830A-D2D5B5935679}"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CAF-4EF8-8671-B7194DB3621E}"/>
                </c:ext>
              </c:extLst>
            </c:dLbl>
            <c:dLbl>
              <c:idx val="3"/>
              <c:layout>
                <c:manualLayout>
                  <c:x val="4.3466937542159599E-2"/>
                  <c:y val="0"/>
                </c:manualLayout>
              </c:layout>
              <c:tx>
                <c:rich>
                  <a:bodyPr/>
                  <a:lstStyle/>
                  <a:p>
                    <a:fld id="{0DBFF3D1-D7A3-484D-9056-3A14F1A543AE}"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CAF-4EF8-8671-B7194DB3621E}"/>
                </c:ext>
              </c:extLst>
            </c:dLbl>
            <c:dLbl>
              <c:idx val="4"/>
              <c:layout>
                <c:manualLayout>
                  <c:x val="0.17171846343414673"/>
                  <c:y val="0"/>
                </c:manualLayout>
              </c:layout>
              <c:tx>
                <c:rich>
                  <a:bodyPr/>
                  <a:lstStyle/>
                  <a:p>
                    <a:r>
                      <a:rPr lang="en-US"/>
                      <a:t>47%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CAF-4EF8-8671-B7194DB3621E}"/>
                </c:ext>
              </c:extLst>
            </c:dLbl>
            <c:dLbl>
              <c:idx val="5"/>
              <c:layout>
                <c:manualLayout>
                  <c:x val="3.3302011069923254E-2"/>
                  <c:y val="0"/>
                </c:manualLayout>
              </c:layout>
              <c:tx>
                <c:rich>
                  <a:bodyPr/>
                  <a:lstStyle/>
                  <a:p>
                    <a:fld id="{0FFCB52C-614D-4094-A248-AB6FB4F8C6B1}"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CAF-4EF8-8671-B7194DB3621E}"/>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Sheet1!$V$26:$V$31</c:f>
              <c:strCache>
                <c:ptCount val="6"/>
                <c:pt idx="0">
                  <c:v>Other</c:v>
                </c:pt>
                <c:pt idx="1">
                  <c:v>Multiple races</c:v>
                </c:pt>
                <c:pt idx="2">
                  <c:v>Hispanic*</c:v>
                </c:pt>
                <c:pt idx="3">
                  <c:v>NH Black</c:v>
                </c:pt>
                <c:pt idx="4">
                  <c:v>NH White</c:v>
                </c:pt>
                <c:pt idx="5">
                  <c:v>NH American Indian/ Alaska Native</c:v>
                </c:pt>
              </c:strCache>
            </c:strRef>
          </c:cat>
          <c:val>
            <c:numRef>
              <c:f>Sheet1!$X$26:$X$31</c:f>
              <c:numCache>
                <c:formatCode>General</c:formatCode>
                <c:ptCount val="6"/>
                <c:pt idx="0">
                  <c:v>9</c:v>
                </c:pt>
                <c:pt idx="1">
                  <c:v>11</c:v>
                </c:pt>
                <c:pt idx="2">
                  <c:v>22</c:v>
                </c:pt>
                <c:pt idx="3">
                  <c:v>7</c:v>
                </c:pt>
                <c:pt idx="4">
                  <c:v>47</c:v>
                </c:pt>
                <c:pt idx="5">
                  <c:v>1</c:v>
                </c:pt>
              </c:numCache>
            </c:numRef>
          </c:val>
          <c:extLst>
            <c:ext xmlns:c16="http://schemas.microsoft.com/office/drawing/2014/chart" uri="{C3380CC4-5D6E-409C-BE32-E72D297353CC}">
              <c16:uniqueId val="{0000000D-8CAF-4EF8-8671-B7194DB3621E}"/>
            </c:ext>
          </c:extLst>
        </c:ser>
        <c:dLbls>
          <c:showLegendKey val="0"/>
          <c:showVal val="0"/>
          <c:showCatName val="0"/>
          <c:showSerName val="0"/>
          <c:showPercent val="0"/>
          <c:showBubbleSize val="0"/>
        </c:dLbls>
        <c:gapWidth val="150"/>
        <c:overlap val="100"/>
        <c:axId val="376730015"/>
        <c:axId val="555954479"/>
      </c:barChart>
      <c:catAx>
        <c:axId val="37673001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55954479"/>
        <c:crosses val="autoZero"/>
        <c:auto val="1"/>
        <c:lblAlgn val="ctr"/>
        <c:lblOffset val="100"/>
        <c:noMultiLvlLbl val="0"/>
      </c:catAx>
      <c:valAx>
        <c:axId val="55595447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6730015"/>
        <c:crosses val="autoZero"/>
        <c:crossBetween val="between"/>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lumMod val="75000"/>
                <a:lumOff val="25000"/>
              </a:schemeClr>
            </a:solidFill>
            <a:ln>
              <a:noFill/>
            </a:ln>
            <a:effectLst/>
          </c:spPr>
          <c:invertIfNegative val="0"/>
          <c:dLbls>
            <c:dLbl>
              <c:idx val="0"/>
              <c:layout>
                <c:manualLayout>
                  <c:x val="-2.6204944775805497E-2"/>
                  <c:y val="0"/>
                </c:manualLayout>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AF-4EF8-8671-B7194DB3621E}"/>
                </c:ext>
              </c:extLst>
            </c:dLbl>
            <c:dLbl>
              <c:idx val="1"/>
              <c:layout>
                <c:manualLayout>
                  <c:x val="-3.5563853624307459E-2"/>
                  <c:y val="8.3616108797917927E-17"/>
                </c:manualLayout>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CAF-4EF8-8671-B7194DB3621E}"/>
                </c:ext>
              </c:extLst>
            </c:dLbl>
            <c:dLbl>
              <c:idx val="2"/>
              <c:layout>
                <c:manualLayout>
                  <c:x val="-0.11264081512924989"/>
                  <c:y val="0"/>
                </c:manualLayout>
              </c:layout>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CAF-4EF8-8671-B7194DB3621E}"/>
                </c:ext>
              </c:extLst>
            </c:dLbl>
            <c:dLbl>
              <c:idx val="3"/>
              <c:layout>
                <c:manualLayout>
                  <c:x val="-7.9872578000740838E-2"/>
                  <c:y val="4.5558086560364463E-3"/>
                </c:manualLayout>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CAF-4EF8-8671-B7194DB3621E}"/>
                </c:ext>
              </c:extLst>
            </c:dLbl>
            <c:dLbl>
              <c:idx val="4"/>
              <c:layout>
                <c:manualLayout>
                  <c:x val="-0.1351689781550999"/>
                  <c:y val="0"/>
                </c:manualLayout>
              </c:layout>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CAF-4EF8-8671-B7194DB3621E}"/>
                </c:ext>
              </c:extLst>
            </c:dLbl>
            <c:dLbl>
              <c:idx val="5"/>
              <c:layout>
                <c:manualLayout>
                  <c:x val="-4.7104340872231774E-2"/>
                  <c:y val="3.5872509111001403E-7"/>
                </c:manualLayout>
              </c:layout>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CAF-4EF8-8671-B7194DB3621E}"/>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Sheet1!$V$26:$V$31</c:f>
              <c:strCache>
                <c:ptCount val="6"/>
                <c:pt idx="0">
                  <c:v>Other</c:v>
                </c:pt>
                <c:pt idx="1">
                  <c:v>Multiple races</c:v>
                </c:pt>
                <c:pt idx="2">
                  <c:v>Hispanic*</c:v>
                </c:pt>
                <c:pt idx="3">
                  <c:v>NH Black</c:v>
                </c:pt>
                <c:pt idx="4">
                  <c:v>NH White</c:v>
                </c:pt>
                <c:pt idx="5">
                  <c:v>NH American Indian/ Alaska Native</c:v>
                </c:pt>
              </c:strCache>
            </c:strRef>
          </c:cat>
          <c:val>
            <c:numRef>
              <c:f>Sheet1!$W$26:$W$31</c:f>
              <c:numCache>
                <c:formatCode>General</c:formatCode>
                <c:ptCount val="6"/>
                <c:pt idx="0">
                  <c:v>-4</c:v>
                </c:pt>
                <c:pt idx="1">
                  <c:v>-6</c:v>
                </c:pt>
                <c:pt idx="2">
                  <c:v>-29</c:v>
                </c:pt>
                <c:pt idx="3">
                  <c:v>-18</c:v>
                </c:pt>
                <c:pt idx="4">
                  <c:v>-37</c:v>
                </c:pt>
                <c:pt idx="5">
                  <c:v>-5</c:v>
                </c:pt>
              </c:numCache>
            </c:numRef>
          </c:val>
          <c:extLst>
            <c:ext xmlns:c16="http://schemas.microsoft.com/office/drawing/2014/chart" uri="{C3380CC4-5D6E-409C-BE32-E72D297353CC}">
              <c16:uniqueId val="{00000006-8CAF-4EF8-8671-B7194DB3621E}"/>
            </c:ext>
          </c:extLst>
        </c:ser>
        <c:ser>
          <c:idx val="1"/>
          <c:order val="1"/>
          <c:spPr>
            <a:solidFill>
              <a:schemeClr val="accent2"/>
            </a:solidFill>
            <a:ln>
              <a:noFill/>
            </a:ln>
            <a:effectLst/>
          </c:spPr>
          <c:invertIfNegative val="0"/>
          <c:dLbls>
            <c:dLbl>
              <c:idx val="0"/>
              <c:layout>
                <c:manualLayout>
                  <c:x val="4.5153566429608563E-2"/>
                  <c:y val="0"/>
                </c:manualLayout>
              </c:layout>
              <c:tx>
                <c:rich>
                  <a:bodyPr/>
                  <a:lstStyle/>
                  <a:p>
                    <a:fld id="{361770C7-DE4B-4FF0-B3E7-FB99864B439F}"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CAF-4EF8-8671-B7194DB3621E}"/>
                </c:ext>
              </c:extLst>
            </c:dLbl>
            <c:dLbl>
              <c:idx val="1"/>
              <c:layout>
                <c:manualLayout>
                  <c:x val="5.6651907102438941E-2"/>
                  <c:y val="-8.3616108797917927E-17"/>
                </c:manualLayout>
              </c:layout>
              <c:tx>
                <c:rich>
                  <a:bodyPr/>
                  <a:lstStyle/>
                  <a:p>
                    <a:fld id="{7857C494-5A84-4060-926C-5282192DFF4E}"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CAF-4EF8-8671-B7194DB3621E}"/>
                </c:ext>
              </c:extLst>
            </c:dLbl>
            <c:dLbl>
              <c:idx val="2"/>
              <c:layout>
                <c:manualLayout>
                  <c:x val="9.4889364465523623E-2"/>
                  <c:y val="0"/>
                </c:manualLayout>
              </c:layout>
              <c:tx>
                <c:rich>
                  <a:bodyPr/>
                  <a:lstStyle/>
                  <a:p>
                    <a:fld id="{0A66C70A-99E7-452B-830A-D2D5B5935679}"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CAF-4EF8-8671-B7194DB3621E}"/>
                </c:ext>
              </c:extLst>
            </c:dLbl>
            <c:dLbl>
              <c:idx val="3"/>
              <c:layout>
                <c:manualLayout>
                  <c:x val="4.3466937542159599E-2"/>
                  <c:y val="0"/>
                </c:manualLayout>
              </c:layout>
              <c:tx>
                <c:rich>
                  <a:bodyPr/>
                  <a:lstStyle/>
                  <a:p>
                    <a:fld id="{0DBFF3D1-D7A3-484D-9056-3A14F1A543AE}"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CAF-4EF8-8671-B7194DB3621E}"/>
                </c:ext>
              </c:extLst>
            </c:dLbl>
            <c:dLbl>
              <c:idx val="4"/>
              <c:layout>
                <c:manualLayout>
                  <c:x val="0.17171846343414673"/>
                  <c:y val="0"/>
                </c:manualLayout>
              </c:layout>
              <c:tx>
                <c:rich>
                  <a:bodyPr/>
                  <a:lstStyle/>
                  <a:p>
                    <a:r>
                      <a:rPr lang="en-US"/>
                      <a:t>47%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CAF-4EF8-8671-B7194DB3621E}"/>
                </c:ext>
              </c:extLst>
            </c:dLbl>
            <c:dLbl>
              <c:idx val="5"/>
              <c:layout>
                <c:manualLayout>
                  <c:x val="3.3302011069923254E-2"/>
                  <c:y val="0"/>
                </c:manualLayout>
              </c:layout>
              <c:tx>
                <c:rich>
                  <a:bodyPr/>
                  <a:lstStyle/>
                  <a:p>
                    <a:fld id="{0FFCB52C-614D-4094-A248-AB6FB4F8C6B1}"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CAF-4EF8-8671-B7194DB3621E}"/>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Sheet1!$V$26:$V$31</c:f>
              <c:strCache>
                <c:ptCount val="6"/>
                <c:pt idx="0">
                  <c:v>Other</c:v>
                </c:pt>
                <c:pt idx="1">
                  <c:v>Multiple races</c:v>
                </c:pt>
                <c:pt idx="2">
                  <c:v>Hispanic*</c:v>
                </c:pt>
                <c:pt idx="3">
                  <c:v>NH Black</c:v>
                </c:pt>
                <c:pt idx="4">
                  <c:v>NH White</c:v>
                </c:pt>
                <c:pt idx="5">
                  <c:v>NH American Indian/ Alaska Native</c:v>
                </c:pt>
              </c:strCache>
            </c:strRef>
          </c:cat>
          <c:val>
            <c:numRef>
              <c:f>Sheet1!$X$26:$X$31</c:f>
              <c:numCache>
                <c:formatCode>General</c:formatCode>
                <c:ptCount val="6"/>
                <c:pt idx="0">
                  <c:v>9</c:v>
                </c:pt>
                <c:pt idx="1">
                  <c:v>11</c:v>
                </c:pt>
                <c:pt idx="2">
                  <c:v>22</c:v>
                </c:pt>
                <c:pt idx="3">
                  <c:v>7</c:v>
                </c:pt>
                <c:pt idx="4">
                  <c:v>47</c:v>
                </c:pt>
                <c:pt idx="5">
                  <c:v>1</c:v>
                </c:pt>
              </c:numCache>
            </c:numRef>
          </c:val>
          <c:extLst>
            <c:ext xmlns:c16="http://schemas.microsoft.com/office/drawing/2014/chart" uri="{C3380CC4-5D6E-409C-BE32-E72D297353CC}">
              <c16:uniqueId val="{0000000D-8CAF-4EF8-8671-B7194DB3621E}"/>
            </c:ext>
          </c:extLst>
        </c:ser>
        <c:dLbls>
          <c:showLegendKey val="0"/>
          <c:showVal val="0"/>
          <c:showCatName val="0"/>
          <c:showSerName val="0"/>
          <c:showPercent val="0"/>
          <c:showBubbleSize val="0"/>
        </c:dLbls>
        <c:gapWidth val="150"/>
        <c:overlap val="100"/>
        <c:axId val="376730015"/>
        <c:axId val="555954479"/>
      </c:barChart>
      <c:catAx>
        <c:axId val="37673001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55954479"/>
        <c:crosses val="autoZero"/>
        <c:auto val="1"/>
        <c:lblAlgn val="ctr"/>
        <c:lblOffset val="100"/>
        <c:noMultiLvlLbl val="0"/>
      </c:catAx>
      <c:valAx>
        <c:axId val="55595447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6730015"/>
        <c:crosses val="autoZero"/>
        <c:crossBetween val="between"/>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99794447737037"/>
          <c:y val="2.3437498558224745E-2"/>
          <c:w val="0.65301519769706207"/>
          <c:h val="0.86366222541447923"/>
        </c:manualLayout>
      </c:layout>
      <c:barChart>
        <c:barDir val="bar"/>
        <c:grouping val="clustered"/>
        <c:varyColors val="0"/>
        <c:ser>
          <c:idx val="0"/>
          <c:order val="0"/>
          <c:tx>
            <c:strRef>
              <c:f>Sheet1!$B$1</c:f>
              <c:strCache>
                <c:ptCount val="1"/>
                <c:pt idx="0">
                  <c:v>Unsheltered (n = 189)</c:v>
                </c:pt>
              </c:strCache>
            </c:strRef>
          </c:tx>
          <c:spPr>
            <a:solidFill>
              <a:srgbClr val="006AC1"/>
            </a:solidFill>
            <a:ln>
              <a:noFill/>
            </a:ln>
            <a:effectLst/>
          </c:spPr>
          <c:invertIfNegative val="0"/>
          <c:dLbls>
            <c:spPr>
              <a:noFill/>
              <a:ln>
                <a:noFill/>
              </a:ln>
              <a:effectLst/>
            </c:spPr>
            <c:txPr>
              <a:bodyPr rot="0" spcFirstLastPara="1" vertOverflow="ellipsis" vert="horz" wrap="square" lIns="38100" tIns="0" rIns="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Bipolar Disorder</c:v>
                </c:pt>
                <c:pt idx="1">
                  <c:v>Substance Use Disorder</c:v>
                </c:pt>
                <c:pt idx="2">
                  <c:v>PTSD</c:v>
                </c:pt>
                <c:pt idx="3">
                  <c:v>Anxiety</c:v>
                </c:pt>
                <c:pt idx="4">
                  <c:v>Depression</c:v>
                </c:pt>
              </c:strCache>
            </c:strRef>
          </c:cat>
          <c:val>
            <c:numRef>
              <c:f>Sheet1!$B$2:$B$6</c:f>
              <c:numCache>
                <c:formatCode>0.0%</c:formatCode>
                <c:ptCount val="5"/>
                <c:pt idx="0">
                  <c:v>0.106</c:v>
                </c:pt>
                <c:pt idx="1">
                  <c:v>0.13200000000000001</c:v>
                </c:pt>
                <c:pt idx="2">
                  <c:v>0.20100000000000001</c:v>
                </c:pt>
                <c:pt idx="3">
                  <c:v>0.35499999999999998</c:v>
                </c:pt>
                <c:pt idx="4">
                  <c:v>0.34399999999999997</c:v>
                </c:pt>
              </c:numCache>
            </c:numRef>
          </c:val>
          <c:extLst>
            <c:ext xmlns:c16="http://schemas.microsoft.com/office/drawing/2014/chart" uri="{C3380CC4-5D6E-409C-BE32-E72D297353CC}">
              <c16:uniqueId val="{00000000-E042-4999-8C89-7CCC3DF0E5AF}"/>
            </c:ext>
          </c:extLst>
        </c:ser>
        <c:ser>
          <c:idx val="1"/>
          <c:order val="1"/>
          <c:tx>
            <c:strRef>
              <c:f>Sheet1!$C$1</c:f>
              <c:strCache>
                <c:ptCount val="1"/>
                <c:pt idx="0">
                  <c:v>Sheltered (n = 167)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Bipolar Disorder</c:v>
                </c:pt>
                <c:pt idx="1">
                  <c:v>Substance Use Disorder</c:v>
                </c:pt>
                <c:pt idx="2">
                  <c:v>PTSD</c:v>
                </c:pt>
                <c:pt idx="3">
                  <c:v>Anxiety</c:v>
                </c:pt>
                <c:pt idx="4">
                  <c:v>Depression</c:v>
                </c:pt>
              </c:strCache>
            </c:strRef>
          </c:cat>
          <c:val>
            <c:numRef>
              <c:f>Sheet1!$C$2:$C$6</c:f>
              <c:numCache>
                <c:formatCode>0.0%</c:formatCode>
                <c:ptCount val="5"/>
                <c:pt idx="0">
                  <c:v>7.8E-2</c:v>
                </c:pt>
                <c:pt idx="1">
                  <c:v>5.3999999999999999E-2</c:v>
                </c:pt>
                <c:pt idx="2">
                  <c:v>0.186</c:v>
                </c:pt>
                <c:pt idx="3">
                  <c:v>0.251</c:v>
                </c:pt>
                <c:pt idx="4">
                  <c:v>0.34699999999999998</c:v>
                </c:pt>
              </c:numCache>
            </c:numRef>
          </c:val>
          <c:extLst>
            <c:ext xmlns:c16="http://schemas.microsoft.com/office/drawing/2014/chart" uri="{C3380CC4-5D6E-409C-BE32-E72D297353CC}">
              <c16:uniqueId val="{00000001-E042-4999-8C89-7CCC3DF0E5AF}"/>
            </c:ext>
          </c:extLst>
        </c:ser>
        <c:dLbls>
          <c:dLblPos val="outEnd"/>
          <c:showLegendKey val="0"/>
          <c:showVal val="1"/>
          <c:showCatName val="0"/>
          <c:showSerName val="0"/>
          <c:showPercent val="0"/>
          <c:showBubbleSize val="0"/>
        </c:dLbls>
        <c:gapWidth val="182"/>
        <c:axId val="1290400992"/>
        <c:axId val="1389411151"/>
      </c:barChart>
      <c:catAx>
        <c:axId val="1290400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89411151"/>
        <c:crosses val="autoZero"/>
        <c:auto val="1"/>
        <c:lblAlgn val="ctr"/>
        <c:lblOffset val="100"/>
        <c:noMultiLvlLbl val="0"/>
      </c:catAx>
      <c:valAx>
        <c:axId val="1389411151"/>
        <c:scaling>
          <c:orientation val="minMax"/>
        </c:scaling>
        <c:delete val="0"/>
        <c:axPos val="b"/>
        <c:numFmt formatCode="General" sourceLinked="0"/>
        <c:majorTickMark val="out"/>
        <c:minorTickMark val="none"/>
        <c:tickLblPos val="nextTo"/>
        <c:crossAx val="129040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99794447737037"/>
          <c:y val="2.3437498558224745E-2"/>
          <c:w val="0.65301519769706207"/>
          <c:h val="0.86366222541447923"/>
        </c:manualLayout>
      </c:layout>
      <c:barChart>
        <c:barDir val="bar"/>
        <c:grouping val="clustered"/>
        <c:varyColors val="0"/>
        <c:ser>
          <c:idx val="0"/>
          <c:order val="0"/>
          <c:tx>
            <c:strRef>
              <c:f>Sheet1!$B$1</c:f>
              <c:strCache>
                <c:ptCount val="1"/>
                <c:pt idx="0">
                  <c:v>Unsheltered (n = 189)</c:v>
                </c:pt>
              </c:strCache>
            </c:strRef>
          </c:tx>
          <c:spPr>
            <a:solidFill>
              <a:schemeClr val="accent1">
                <a:lumMod val="75000"/>
                <a:lumOff val="25000"/>
              </a:schemeClr>
            </a:solidFill>
            <a:ln>
              <a:noFill/>
            </a:ln>
            <a:effectLst/>
          </c:spPr>
          <c:invertIfNegative val="0"/>
          <c:dLbls>
            <c:spPr>
              <a:noFill/>
              <a:ln>
                <a:noFill/>
              </a:ln>
              <a:effectLst/>
            </c:spPr>
            <c:txPr>
              <a:bodyPr rot="0" spcFirstLastPara="1" vertOverflow="ellipsis" vert="horz" wrap="square" lIns="38100" tIns="0" rIns="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Bipolar Disorder</c:v>
                </c:pt>
                <c:pt idx="1">
                  <c:v>Substance Use Disorder</c:v>
                </c:pt>
                <c:pt idx="2">
                  <c:v>PTSD</c:v>
                </c:pt>
                <c:pt idx="3">
                  <c:v>Anxiety</c:v>
                </c:pt>
                <c:pt idx="4">
                  <c:v>Depression</c:v>
                </c:pt>
              </c:strCache>
            </c:strRef>
          </c:cat>
          <c:val>
            <c:numRef>
              <c:f>Sheet1!$B$2:$B$6</c:f>
              <c:numCache>
                <c:formatCode>0.0%</c:formatCode>
                <c:ptCount val="5"/>
                <c:pt idx="0">
                  <c:v>0.106</c:v>
                </c:pt>
                <c:pt idx="1">
                  <c:v>0.13200000000000001</c:v>
                </c:pt>
                <c:pt idx="2">
                  <c:v>0.20100000000000001</c:v>
                </c:pt>
                <c:pt idx="3">
                  <c:v>0.35499999999999998</c:v>
                </c:pt>
                <c:pt idx="4">
                  <c:v>0.34399999999999997</c:v>
                </c:pt>
              </c:numCache>
            </c:numRef>
          </c:val>
          <c:extLst>
            <c:ext xmlns:c16="http://schemas.microsoft.com/office/drawing/2014/chart" uri="{C3380CC4-5D6E-409C-BE32-E72D297353CC}">
              <c16:uniqueId val="{00000000-E042-4999-8C89-7CCC3DF0E5AF}"/>
            </c:ext>
          </c:extLst>
        </c:ser>
        <c:ser>
          <c:idx val="1"/>
          <c:order val="1"/>
          <c:tx>
            <c:strRef>
              <c:f>Sheet1!$C$1</c:f>
              <c:strCache>
                <c:ptCount val="1"/>
                <c:pt idx="0">
                  <c:v>Sheltered (n = 167)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Bipolar Disorder</c:v>
                </c:pt>
                <c:pt idx="1">
                  <c:v>Substance Use Disorder</c:v>
                </c:pt>
                <c:pt idx="2">
                  <c:v>PTSD</c:v>
                </c:pt>
                <c:pt idx="3">
                  <c:v>Anxiety</c:v>
                </c:pt>
                <c:pt idx="4">
                  <c:v>Depression</c:v>
                </c:pt>
              </c:strCache>
            </c:strRef>
          </c:cat>
          <c:val>
            <c:numRef>
              <c:f>Sheet1!$C$2:$C$6</c:f>
              <c:numCache>
                <c:formatCode>0.0%</c:formatCode>
                <c:ptCount val="5"/>
                <c:pt idx="0">
                  <c:v>7.8E-2</c:v>
                </c:pt>
                <c:pt idx="1">
                  <c:v>5.3999999999999999E-2</c:v>
                </c:pt>
                <c:pt idx="2">
                  <c:v>0.186</c:v>
                </c:pt>
                <c:pt idx="3">
                  <c:v>0.251</c:v>
                </c:pt>
                <c:pt idx="4">
                  <c:v>0.34699999999999998</c:v>
                </c:pt>
              </c:numCache>
            </c:numRef>
          </c:val>
          <c:extLst>
            <c:ext xmlns:c16="http://schemas.microsoft.com/office/drawing/2014/chart" uri="{C3380CC4-5D6E-409C-BE32-E72D297353CC}">
              <c16:uniqueId val="{00000001-E042-4999-8C89-7CCC3DF0E5AF}"/>
            </c:ext>
          </c:extLst>
        </c:ser>
        <c:dLbls>
          <c:dLblPos val="outEnd"/>
          <c:showLegendKey val="0"/>
          <c:showVal val="1"/>
          <c:showCatName val="0"/>
          <c:showSerName val="0"/>
          <c:showPercent val="0"/>
          <c:showBubbleSize val="0"/>
        </c:dLbls>
        <c:gapWidth val="182"/>
        <c:axId val="1290400992"/>
        <c:axId val="1389411151"/>
      </c:barChart>
      <c:catAx>
        <c:axId val="1290400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89411151"/>
        <c:crosses val="autoZero"/>
        <c:auto val="1"/>
        <c:lblAlgn val="ctr"/>
        <c:lblOffset val="100"/>
        <c:noMultiLvlLbl val="0"/>
      </c:catAx>
      <c:valAx>
        <c:axId val="1389411151"/>
        <c:scaling>
          <c:orientation val="minMax"/>
        </c:scaling>
        <c:delete val="0"/>
        <c:axPos val="b"/>
        <c:numFmt formatCode="General" sourceLinked="0"/>
        <c:majorTickMark val="out"/>
        <c:minorTickMark val="none"/>
        <c:tickLblPos val="nextTo"/>
        <c:crossAx val="129040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'Sweep impacts &amp; treemap'!$K$7:$K$13</cx:f>
        <cx:lvl ptCount="7">
          <cx:pt idx="0">Worsening health (physical, mental, &amp; emotional)</cx:pt>
          <cx:pt idx="1">Lost items (personal or valuble)</cx:pt>
          <cx:pt idx="2">Lost medical or survival items/ services</cx:pt>
          <cx:pt idx="3">Relational (disconnected from community/ caretaker)</cx:pt>
          <cx:pt idx="4">Lost identification documents</cx:pt>
          <cx:pt idx="5">Other</cx:pt>
          <cx:pt idx="6">None</cx:pt>
        </cx:lvl>
      </cx:strDim>
      <cx:numDim type="size">
        <cx:f>'Sweep impacts &amp; treemap'!$L$7:$L$13</cx:f>
        <cx:lvl ptCount="7" formatCode="General">
          <cx:pt idx="0">171</cx:pt>
          <cx:pt idx="1">179</cx:pt>
          <cx:pt idx="2">198</cx:pt>
          <cx:pt idx="3">76</cx:pt>
          <cx:pt idx="4">66</cx:pt>
          <cx:pt idx="5">11</cx:pt>
          <cx:pt idx="6">13</cx:pt>
        </cx:lvl>
      </cx:numDim>
    </cx:data>
  </cx:chartData>
  <cx:chart>
    <cx:plotArea>
      <cx:plotAreaRegion>
        <cx:series layoutId="treemap" uniqueId="{BE1C4F5F-6598-4BB1-9B34-7006EB68ED9B}">
          <cx:dataPt idx="0">
            <cx:spPr>
              <a:solidFill>
                <a:srgbClr val="4472C4">
                  <a:lumMod val="75000"/>
                </a:srgbClr>
              </a:solidFill>
            </cx:spPr>
          </cx:dataPt>
          <cx:dataPt idx="1">
            <cx:spPr>
              <a:solidFill>
                <a:srgbClr val="5B9BD5">
                  <a:lumMod val="50000"/>
                </a:srgbClr>
              </a:solidFill>
            </cx:spPr>
          </cx:dataPt>
          <cx:dataPt idx="2">
            <cx:spPr>
              <a:solidFill>
                <a:srgbClr val="1C325A"/>
              </a:solidFill>
            </cx:spPr>
          </cx:dataPt>
          <cx:dataPt idx="3">
            <cx:spPr>
              <a:solidFill>
                <a:srgbClr val="5B9BD5">
                  <a:lumMod val="75000"/>
                </a:srgbClr>
              </a:solidFill>
            </cx:spPr>
          </cx:dataPt>
          <cx:dataPt idx="4">
            <cx:spPr>
              <a:solidFill>
                <a:srgbClr val="5B9BD5"/>
              </a:solidFill>
            </cx:spPr>
          </cx:dataPt>
          <cx:dataPt idx="5">
            <cx:spPr>
              <a:solidFill>
                <a:srgbClr val="8DA9DB"/>
              </a:solidFill>
            </cx:spPr>
          </cx:dataPt>
          <cx:dataPt idx="6">
            <cx:spPr>
              <a:solidFill>
                <a:srgbClr val="8DA9DB"/>
              </a:solidFill>
            </cx:spPr>
          </cx:dataPt>
          <cx:dataLabels pos="inEnd">
            <cx:txPr>
              <a:bodyPr spcFirstLastPara="1" vertOverflow="ellipsis" horzOverflow="overflow" wrap="square" lIns="0" tIns="0" rIns="0" bIns="0" anchor="ctr" anchorCtr="1"/>
              <a:lstStyle/>
              <a:p>
                <a:pPr algn="ctr" rtl="0">
                  <a:defRPr sz="1600" b="1"/>
                </a:pPr>
                <a:endParaRPr lang="en-US" sz="1600" b="1" i="0" u="none" strike="noStrike" baseline="0">
                  <a:solidFill>
                    <a:sysClr val="window" lastClr="FFFFFF"/>
                  </a:solidFill>
                  <a:latin typeface="Calibri" panose="020F0502020204030204"/>
                </a:endParaRPr>
              </a:p>
            </cx:txPr>
            <cx:visibility seriesName="0" categoryName="1" value="0"/>
            <cx:dataLabel idx="0">
              <cx:txPr>
                <a:bodyPr spcFirstLastPara="1" vertOverflow="ellipsis" horzOverflow="overflow" wrap="square" lIns="0" tIns="0" rIns="0" bIns="0" anchor="ctr" anchorCtr="1"/>
                <a:lstStyle/>
                <a:p>
                  <a:pPr algn="ctr" rtl="0">
                    <a:defRPr sz="2000"/>
                  </a:pPr>
                  <a:r>
                    <a:rPr lang="en-US" sz="2000" b="1" i="0" u="none" strike="noStrike" baseline="0">
                      <a:solidFill>
                        <a:sysClr val="window" lastClr="FFFFFF"/>
                      </a:solidFill>
                      <a:latin typeface="Calibri" panose="020F0502020204030204"/>
                    </a:rPr>
                    <a:t>Worsening health (physical, mental, &amp; emotional)</a:t>
                  </a:r>
                </a:p>
              </cx:txPr>
              <cx:visibility seriesName="0" categoryName="1" value="0"/>
            </cx:dataLabel>
            <cx:dataLabel idx="1">
              <cx:txPr>
                <a:bodyPr spcFirstLastPara="1" vertOverflow="ellipsis" horzOverflow="overflow" wrap="square" lIns="0" tIns="0" rIns="0" bIns="0" anchor="ctr" anchorCtr="1"/>
                <a:lstStyle/>
                <a:p>
                  <a:pPr algn="ctr" rtl="0">
                    <a:defRPr sz="2400"/>
                  </a:pPr>
                  <a:r>
                    <a:rPr lang="en-US" sz="2400" b="1" i="0" u="none" strike="noStrike" baseline="0">
                      <a:solidFill>
                        <a:sysClr val="window" lastClr="FFFFFF"/>
                      </a:solidFill>
                      <a:latin typeface="Calibri" panose="020F0502020204030204"/>
                    </a:rPr>
                    <a:t>Lost items (personal or valuble)</a:t>
                  </a:r>
                </a:p>
              </cx:txPr>
              <cx:visibility seriesName="0" categoryName="1" value="0"/>
            </cx:dataLabel>
            <cx:dataLabel idx="2">
              <cx:txPr>
                <a:bodyPr spcFirstLastPara="1" vertOverflow="ellipsis" horzOverflow="overflow" wrap="square" lIns="0" tIns="0" rIns="0" bIns="0" anchor="ctr" anchorCtr="1"/>
                <a:lstStyle/>
                <a:p>
                  <a:pPr algn="ctr" rtl="0">
                    <a:defRPr sz="2400"/>
                  </a:pPr>
                  <a:r>
                    <a:rPr lang="en-US" sz="2400" b="1" i="0" u="none" strike="noStrike" baseline="0">
                      <a:solidFill>
                        <a:sysClr val="window" lastClr="FFFFFF"/>
                      </a:solidFill>
                      <a:latin typeface="Calibri" panose="020F0502020204030204"/>
                    </a:rPr>
                    <a:t>Lost medical or survival items/ services</a:t>
                  </a:r>
                </a:p>
              </cx:txPr>
              <cx:visibility seriesName="0" categoryName="1" value="0"/>
            </cx:dataLabel>
            <cx:dataLabel idx="3">
              <cx:txPr>
                <a:bodyPr spcFirstLastPara="1" vertOverflow="ellipsis" horzOverflow="overflow" wrap="square" lIns="0" tIns="0" rIns="0" bIns="0" anchor="ctr" anchorCtr="1"/>
                <a:lstStyle/>
                <a:p>
                  <a:pPr algn="ctr" rtl="0">
                    <a:defRPr sz="2000"/>
                  </a:pPr>
                  <a:r>
                    <a:rPr lang="en-US" sz="2000" b="1" i="0" u="none" strike="noStrike" baseline="0">
                      <a:solidFill>
                        <a:sysClr val="window" lastClr="FFFFFF"/>
                      </a:solidFill>
                      <a:latin typeface="Calibri" panose="020F0502020204030204"/>
                    </a:rPr>
                    <a:t>Relational (disconnected from community/ caretaker)</a:t>
                  </a:r>
                </a:p>
              </cx:txPr>
              <cx:visibility seriesName="0" categoryName="1" value="0"/>
            </cx:dataLabel>
            <cx:dataLabel idx="4">
              <cx:txPr>
                <a:bodyPr spcFirstLastPara="1" vertOverflow="ellipsis" horzOverflow="overflow" wrap="square" lIns="0" tIns="0" rIns="0" bIns="0" anchor="ctr" anchorCtr="1"/>
                <a:lstStyle/>
                <a:p>
                  <a:pPr algn="ctr" rtl="0">
                    <a:defRPr sz="2000"/>
                  </a:pPr>
                  <a:r>
                    <a:rPr lang="en-US" sz="2000" b="1" i="0" u="none" strike="noStrike" baseline="0">
                      <a:solidFill>
                        <a:sysClr val="window" lastClr="FFFFFF"/>
                      </a:solidFill>
                      <a:latin typeface="Calibri" panose="020F0502020204030204"/>
                    </a:rPr>
                    <a:t>Lost identification documents</a:t>
                  </a:r>
                </a:p>
              </cx:txPr>
              <cx:visibility seriesName="0" categoryName="1" value="0"/>
            </cx:dataLabel>
            <cx:dataLabel idx="5">
              <cx:txPr>
                <a:bodyPr spcFirstLastPara="1" vertOverflow="ellipsis" horzOverflow="overflow" wrap="square" lIns="0" tIns="0" rIns="0" bIns="0" anchor="ctr" anchorCtr="1"/>
                <a:lstStyle/>
                <a:p>
                  <a:pPr algn="ctr" rtl="0">
                    <a:defRPr sz="2000"/>
                  </a:pPr>
                  <a:r>
                    <a:rPr lang="en-US" sz="2000" b="1" i="0" u="none" strike="noStrike" baseline="0">
                      <a:solidFill>
                        <a:sysClr val="window" lastClr="FFFFFF"/>
                      </a:solidFill>
                      <a:latin typeface="Calibri" panose="020F0502020204030204"/>
                    </a:rPr>
                    <a:t>Other</a:t>
                  </a:r>
                </a:p>
              </cx:txPr>
              <cx:visibility seriesName="0" categoryName="1" value="0"/>
            </cx:dataLabel>
            <cx:dataLabel idx="6">
              <cx:txPr>
                <a:bodyPr spcFirstLastPara="1" vertOverflow="ellipsis" horzOverflow="overflow" wrap="square" lIns="0" tIns="0" rIns="0" bIns="0" anchor="ctr" anchorCtr="1"/>
                <a:lstStyle/>
                <a:p>
                  <a:pPr algn="ctr" rtl="0">
                    <a:defRPr sz="2000"/>
                  </a:pPr>
                  <a:r>
                    <a:rPr lang="en-US" sz="2000" b="1" i="0" u="none" strike="noStrike" baseline="0">
                      <a:solidFill>
                        <a:sysClr val="window" lastClr="FFFFFF"/>
                      </a:solidFill>
                      <a:latin typeface="Calibri" panose="020F0502020204030204"/>
                    </a:rPr>
                    <a:t>None</a:t>
                  </a:r>
                </a:p>
              </cx:txPr>
              <cx:visibility seriesName="0" categoryName="1" value="0"/>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51C12-E5EB-486E-85B5-58E9C10F7A19}"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43623BF3-F083-427C-A009-4B098CE03E72}">
      <dgm:prSet phldrT="[Text]">
        <dgm:style>
          <a:lnRef idx="1">
            <a:schemeClr val="accent2"/>
          </a:lnRef>
          <a:fillRef idx="2">
            <a:schemeClr val="accent2"/>
          </a:fillRef>
          <a:effectRef idx="1">
            <a:schemeClr val="accent2"/>
          </a:effectRef>
          <a:fontRef idx="minor">
            <a:schemeClr val="dk1"/>
          </a:fontRef>
        </dgm:style>
      </dgm:prSet>
      <dgm:spPr>
        <a:solidFill>
          <a:srgbClr val="003057"/>
        </a:solidFill>
        <a:ln>
          <a:solidFill>
            <a:srgbClr val="155285"/>
          </a:solidFill>
        </a:ln>
      </dgm:spPr>
      <dgm:t>
        <a:bodyPr/>
        <a:lstStyle/>
        <a:p>
          <a:r>
            <a:rPr lang="en-US" b="1">
              <a:solidFill>
                <a:schemeClr val="bg2"/>
              </a:solidFill>
              <a:latin typeface="Calibri" panose="020F0502020204030204" pitchFamily="34" charset="0"/>
              <a:cs typeface="Calibri" panose="020F0502020204030204" pitchFamily="34" charset="0"/>
            </a:rPr>
            <a:t>Demographics</a:t>
          </a:r>
        </a:p>
      </dgm:t>
    </dgm:pt>
    <dgm:pt modelId="{DC447AF8-F327-4731-95EE-620133516AAA}" type="parTrans" cxnId="{09B9B7BD-1C93-41AF-9411-C4E01BA11EB2}">
      <dgm:prSet/>
      <dgm:spPr/>
      <dgm:t>
        <a:bodyPr/>
        <a:lstStyle/>
        <a:p>
          <a:endParaRPr lang="en-US" b="1">
            <a:latin typeface="Calibri" panose="020F0502020204030204" pitchFamily="34" charset="0"/>
            <a:cs typeface="Calibri" panose="020F0502020204030204" pitchFamily="34" charset="0"/>
          </a:endParaRPr>
        </a:p>
      </dgm:t>
    </dgm:pt>
    <dgm:pt modelId="{5CDE1A67-BE4D-41C5-BAFA-CA77DBE9F684}" type="sibTrans" cxnId="{09B9B7BD-1C93-41AF-9411-C4E01BA11EB2}">
      <dgm:prSet/>
      <dgm:spPr/>
      <dgm:t>
        <a:bodyPr/>
        <a:lstStyle/>
        <a:p>
          <a:endParaRPr lang="en-US" b="1">
            <a:latin typeface="Calibri" panose="020F0502020204030204" pitchFamily="34" charset="0"/>
            <a:cs typeface="Calibri" panose="020F0502020204030204" pitchFamily="34" charset="0"/>
          </a:endParaRPr>
        </a:p>
      </dgm:t>
    </dgm:pt>
    <dgm:pt modelId="{3E883518-8B7B-4486-99F7-A99EECB451FF}">
      <dgm:prSet phldrT="[Text]"/>
      <dgm:spPr>
        <a:solidFill>
          <a:srgbClr val="53585B"/>
        </a:solidFill>
      </dgm:spPr>
      <dgm:t>
        <a:bodyPr/>
        <a:lstStyle/>
        <a:p>
          <a:r>
            <a:rPr lang="en-US" b="1">
              <a:solidFill>
                <a:schemeClr val="bg2"/>
              </a:solidFill>
              <a:latin typeface="Calibri" panose="020F0502020204030204" pitchFamily="34" charset="0"/>
              <a:cs typeface="Calibri" panose="020F0502020204030204" pitchFamily="34" charset="0"/>
            </a:rPr>
            <a:t>Housing status &amp; barriers to housing</a:t>
          </a:r>
        </a:p>
      </dgm:t>
    </dgm:pt>
    <dgm:pt modelId="{2B393D08-DFA8-483E-8AB6-B9F772DE64EA}" type="parTrans" cxnId="{187C6C4A-70E3-42AD-8EF6-F9CCF92C1269}">
      <dgm:prSet/>
      <dgm:spPr/>
      <dgm:t>
        <a:bodyPr/>
        <a:lstStyle/>
        <a:p>
          <a:endParaRPr lang="en-US" b="1">
            <a:latin typeface="Calibri" panose="020F0502020204030204" pitchFamily="34" charset="0"/>
            <a:cs typeface="Calibri" panose="020F0502020204030204" pitchFamily="34" charset="0"/>
          </a:endParaRPr>
        </a:p>
      </dgm:t>
    </dgm:pt>
    <dgm:pt modelId="{7A8EA6F4-9A42-4201-8DC1-EE947AC5E019}" type="sibTrans" cxnId="{187C6C4A-70E3-42AD-8EF6-F9CCF92C1269}">
      <dgm:prSet/>
      <dgm:spPr/>
      <dgm:t>
        <a:bodyPr/>
        <a:lstStyle/>
        <a:p>
          <a:endParaRPr lang="en-US" b="1">
            <a:latin typeface="Calibri" panose="020F0502020204030204" pitchFamily="34" charset="0"/>
            <a:cs typeface="Calibri" panose="020F0502020204030204" pitchFamily="34" charset="0"/>
          </a:endParaRPr>
        </a:p>
      </dgm:t>
    </dgm:pt>
    <dgm:pt modelId="{62FB2864-7050-4019-8D4C-D834639F4B6D}">
      <dgm:prSet phldrT="[Text]">
        <dgm:style>
          <a:lnRef idx="1">
            <a:schemeClr val="accent2"/>
          </a:lnRef>
          <a:fillRef idx="2">
            <a:schemeClr val="accent2"/>
          </a:fillRef>
          <a:effectRef idx="1">
            <a:schemeClr val="accent2"/>
          </a:effectRef>
          <a:fontRef idx="minor">
            <a:schemeClr val="dk1"/>
          </a:fontRef>
        </dgm:style>
      </dgm:prSet>
      <dgm:spPr>
        <a:solidFill>
          <a:srgbClr val="003057"/>
        </a:solidFill>
        <a:ln>
          <a:solidFill>
            <a:schemeClr val="accent5">
              <a:lumMod val="60000"/>
              <a:lumOff val="40000"/>
            </a:schemeClr>
          </a:solidFill>
        </a:ln>
      </dgm:spPr>
      <dgm:t>
        <a:bodyPr/>
        <a:lstStyle/>
        <a:p>
          <a:r>
            <a:rPr lang="en-US" b="1">
              <a:solidFill>
                <a:schemeClr val="bg2"/>
              </a:solidFill>
              <a:latin typeface="Calibri" panose="020F0502020204030204" pitchFamily="34" charset="0"/>
              <a:cs typeface="Calibri" panose="020F0502020204030204" pitchFamily="34" charset="0"/>
            </a:rPr>
            <a:t>Self-reported hazards</a:t>
          </a:r>
        </a:p>
      </dgm:t>
    </dgm:pt>
    <dgm:pt modelId="{E36AEBC4-CA5A-4EB3-968A-3C61C0523550}" type="parTrans" cxnId="{0F7EAB5D-FAE4-4484-8D99-9F48D17387BF}">
      <dgm:prSet/>
      <dgm:spPr/>
      <dgm:t>
        <a:bodyPr/>
        <a:lstStyle/>
        <a:p>
          <a:endParaRPr lang="en-US" b="1">
            <a:latin typeface="Calibri" panose="020F0502020204030204" pitchFamily="34" charset="0"/>
            <a:cs typeface="Calibri" panose="020F0502020204030204" pitchFamily="34" charset="0"/>
          </a:endParaRPr>
        </a:p>
      </dgm:t>
    </dgm:pt>
    <dgm:pt modelId="{0083D909-B82A-4FD8-BD90-B4AA98BE01D6}" type="sibTrans" cxnId="{0F7EAB5D-FAE4-4484-8D99-9F48D17387BF}">
      <dgm:prSet/>
      <dgm:spPr/>
      <dgm:t>
        <a:bodyPr/>
        <a:lstStyle/>
        <a:p>
          <a:endParaRPr lang="en-US" b="1">
            <a:latin typeface="Calibri" panose="020F0502020204030204" pitchFamily="34" charset="0"/>
            <a:cs typeface="Calibri" panose="020F0502020204030204" pitchFamily="34" charset="0"/>
          </a:endParaRPr>
        </a:p>
      </dgm:t>
    </dgm:pt>
    <dgm:pt modelId="{FCA235D2-9C7F-413B-9C4C-15262E6A3D2E}">
      <dgm:prSet phldrT="[Text]"/>
      <dgm:spPr>
        <a:solidFill>
          <a:srgbClr val="E67B81"/>
        </a:solidFill>
      </dgm:spPr>
      <dgm:t>
        <a:bodyPr/>
        <a:lstStyle/>
        <a:p>
          <a:r>
            <a:rPr lang="en-US" b="1">
              <a:solidFill>
                <a:schemeClr val="bg2"/>
              </a:solidFill>
              <a:latin typeface="Calibri" panose="020F0502020204030204" pitchFamily="34" charset="0"/>
              <a:cs typeface="Calibri" panose="020F0502020204030204" pitchFamily="34" charset="0"/>
            </a:rPr>
            <a:t>Physical &amp; mental health</a:t>
          </a:r>
        </a:p>
      </dgm:t>
    </dgm:pt>
    <dgm:pt modelId="{0961CD43-F221-4412-83A3-52C02820EF48}" type="parTrans" cxnId="{DAAD0F75-0825-44F2-BC2C-C7F5C9F7B314}">
      <dgm:prSet/>
      <dgm:spPr/>
      <dgm:t>
        <a:bodyPr/>
        <a:lstStyle/>
        <a:p>
          <a:endParaRPr lang="en-US" b="1">
            <a:latin typeface="Calibri" panose="020F0502020204030204" pitchFamily="34" charset="0"/>
            <a:cs typeface="Calibri" panose="020F0502020204030204" pitchFamily="34" charset="0"/>
          </a:endParaRPr>
        </a:p>
      </dgm:t>
    </dgm:pt>
    <dgm:pt modelId="{4B6C6E8A-18ED-4B97-AA28-C3F2498FF19D}" type="sibTrans" cxnId="{DAAD0F75-0825-44F2-BC2C-C7F5C9F7B314}">
      <dgm:prSet/>
      <dgm:spPr/>
      <dgm:t>
        <a:bodyPr/>
        <a:lstStyle/>
        <a:p>
          <a:endParaRPr lang="en-US" b="1">
            <a:latin typeface="Calibri" panose="020F0502020204030204" pitchFamily="34" charset="0"/>
            <a:cs typeface="Calibri" panose="020F0502020204030204" pitchFamily="34" charset="0"/>
          </a:endParaRPr>
        </a:p>
      </dgm:t>
    </dgm:pt>
    <dgm:pt modelId="{48570642-6F6D-4E18-B5A8-BB10CA60A2B3}">
      <dgm:prSet phldrT="[Text]">
        <dgm:style>
          <a:lnRef idx="1">
            <a:schemeClr val="accent2"/>
          </a:lnRef>
          <a:fillRef idx="2">
            <a:schemeClr val="accent2"/>
          </a:fillRef>
          <a:effectRef idx="1">
            <a:schemeClr val="accent2"/>
          </a:effectRef>
          <a:fontRef idx="minor">
            <a:schemeClr val="dk1"/>
          </a:fontRef>
        </dgm:style>
      </dgm:prSet>
      <dgm:spPr>
        <a:solidFill>
          <a:srgbClr val="73A0FF"/>
        </a:solidFill>
        <a:ln>
          <a:solidFill>
            <a:schemeClr val="accent5">
              <a:lumMod val="60000"/>
              <a:lumOff val="40000"/>
            </a:schemeClr>
          </a:solidFill>
        </a:ln>
      </dgm:spPr>
      <dgm:t>
        <a:bodyPr/>
        <a:lstStyle/>
        <a:p>
          <a:pPr rtl="0"/>
          <a:r>
            <a:rPr lang="en-US" b="1">
              <a:solidFill>
                <a:schemeClr val="bg2"/>
              </a:solidFill>
              <a:latin typeface="Calibri" panose="020F0502020204030204" pitchFamily="34" charset="0"/>
              <a:cs typeface="Calibri" panose="020F0502020204030204" pitchFamily="34" charset="0"/>
            </a:rPr>
            <a:t>Forced Displacement</a:t>
          </a:r>
        </a:p>
      </dgm:t>
    </dgm:pt>
    <dgm:pt modelId="{71A43D3F-7852-4F78-85DF-1B174C3CD6E2}" type="parTrans" cxnId="{A901328F-AB1A-4F5E-8E66-FECA41B99073}">
      <dgm:prSet/>
      <dgm:spPr/>
      <dgm:t>
        <a:bodyPr/>
        <a:lstStyle/>
        <a:p>
          <a:endParaRPr lang="en-US" b="1">
            <a:latin typeface="Calibri" panose="020F0502020204030204" pitchFamily="34" charset="0"/>
            <a:cs typeface="Calibri" panose="020F0502020204030204" pitchFamily="34" charset="0"/>
          </a:endParaRPr>
        </a:p>
      </dgm:t>
    </dgm:pt>
    <dgm:pt modelId="{771D97EC-563F-4994-B982-E8902BB3D796}" type="sibTrans" cxnId="{A901328F-AB1A-4F5E-8E66-FECA41B99073}">
      <dgm:prSet/>
      <dgm:spPr/>
      <dgm:t>
        <a:bodyPr/>
        <a:lstStyle/>
        <a:p>
          <a:endParaRPr lang="en-US" b="1">
            <a:latin typeface="Calibri" panose="020F0502020204030204" pitchFamily="34" charset="0"/>
            <a:cs typeface="Calibri" panose="020F0502020204030204" pitchFamily="34" charset="0"/>
          </a:endParaRPr>
        </a:p>
      </dgm:t>
    </dgm:pt>
    <dgm:pt modelId="{37CFD4CC-3605-46FF-9F3A-2F874F6B86F3}">
      <dgm:prSet/>
      <dgm:spPr>
        <a:solidFill>
          <a:srgbClr val="007AA8"/>
        </a:solidFill>
      </dgm:spPr>
      <dgm:t>
        <a:bodyPr/>
        <a:lstStyle/>
        <a:p>
          <a:r>
            <a:rPr lang="en-US" b="1">
              <a:solidFill>
                <a:schemeClr val="bg2"/>
              </a:solidFill>
              <a:latin typeface="Calibri" panose="020F0502020204030204" pitchFamily="34" charset="0"/>
              <a:cs typeface="Calibri" panose="020F0502020204030204" pitchFamily="34" charset="0"/>
            </a:rPr>
            <a:t>Experience with law enforcement &amp; incarceration</a:t>
          </a:r>
        </a:p>
      </dgm:t>
    </dgm:pt>
    <dgm:pt modelId="{F91C6FA6-196E-46B5-AD7E-EAB04D54DAE2}" type="parTrans" cxnId="{0F199705-E3AD-4729-A712-93AC4B1E89EF}">
      <dgm:prSet/>
      <dgm:spPr/>
      <dgm:t>
        <a:bodyPr/>
        <a:lstStyle/>
        <a:p>
          <a:endParaRPr lang="en-US" b="1">
            <a:latin typeface="Calibri" panose="020F0502020204030204" pitchFamily="34" charset="0"/>
            <a:cs typeface="Calibri" panose="020F0502020204030204" pitchFamily="34" charset="0"/>
          </a:endParaRPr>
        </a:p>
      </dgm:t>
    </dgm:pt>
    <dgm:pt modelId="{17778660-9E90-429F-8C34-27EC87876DE6}" type="sibTrans" cxnId="{0F199705-E3AD-4729-A712-93AC4B1E89EF}">
      <dgm:prSet/>
      <dgm:spPr/>
      <dgm:t>
        <a:bodyPr/>
        <a:lstStyle/>
        <a:p>
          <a:endParaRPr lang="en-US" b="1">
            <a:latin typeface="Calibri" panose="020F0502020204030204" pitchFamily="34" charset="0"/>
            <a:cs typeface="Calibri" panose="020F0502020204030204" pitchFamily="34" charset="0"/>
          </a:endParaRPr>
        </a:p>
      </dgm:t>
    </dgm:pt>
    <dgm:pt modelId="{F12FCB19-9B47-4740-A057-AE4933B8A92E}" type="pres">
      <dgm:prSet presAssocID="{45751C12-E5EB-486E-85B5-58E9C10F7A19}" presName="diagram" presStyleCnt="0">
        <dgm:presLayoutVars>
          <dgm:dir/>
          <dgm:resizeHandles val="exact"/>
        </dgm:presLayoutVars>
      </dgm:prSet>
      <dgm:spPr/>
    </dgm:pt>
    <dgm:pt modelId="{3EF227D8-923D-4FB1-AAC4-78E2680F8196}" type="pres">
      <dgm:prSet presAssocID="{43623BF3-F083-427C-A009-4B098CE03E72}" presName="node" presStyleLbl="node1" presStyleIdx="0" presStyleCnt="6">
        <dgm:presLayoutVars>
          <dgm:bulletEnabled val="1"/>
        </dgm:presLayoutVars>
      </dgm:prSet>
      <dgm:spPr/>
    </dgm:pt>
    <dgm:pt modelId="{F93A4E9D-8321-4D37-AB71-86C67EEF5801}" type="pres">
      <dgm:prSet presAssocID="{5CDE1A67-BE4D-41C5-BAFA-CA77DBE9F684}" presName="sibTrans" presStyleCnt="0"/>
      <dgm:spPr/>
    </dgm:pt>
    <dgm:pt modelId="{96BFAC63-36BB-482E-BD8F-11FE5D5BF422}" type="pres">
      <dgm:prSet presAssocID="{3E883518-8B7B-4486-99F7-A99EECB451FF}" presName="node" presStyleLbl="node1" presStyleIdx="1" presStyleCnt="6">
        <dgm:presLayoutVars>
          <dgm:bulletEnabled val="1"/>
        </dgm:presLayoutVars>
      </dgm:prSet>
      <dgm:spPr/>
    </dgm:pt>
    <dgm:pt modelId="{37331690-8E3D-490C-A439-E9E0EDE82CE7}" type="pres">
      <dgm:prSet presAssocID="{7A8EA6F4-9A42-4201-8DC1-EE947AC5E019}" presName="sibTrans" presStyleCnt="0"/>
      <dgm:spPr/>
    </dgm:pt>
    <dgm:pt modelId="{11A03EE6-17D6-42A1-9D2A-21FAAAD6FEFB}" type="pres">
      <dgm:prSet presAssocID="{62FB2864-7050-4019-8D4C-D834639F4B6D}" presName="node" presStyleLbl="node1" presStyleIdx="2" presStyleCnt="6">
        <dgm:presLayoutVars>
          <dgm:bulletEnabled val="1"/>
        </dgm:presLayoutVars>
      </dgm:prSet>
      <dgm:spPr/>
    </dgm:pt>
    <dgm:pt modelId="{D480A573-77E3-4197-98DC-C19217A3E7EA}" type="pres">
      <dgm:prSet presAssocID="{0083D909-B82A-4FD8-BD90-B4AA98BE01D6}" presName="sibTrans" presStyleCnt="0"/>
      <dgm:spPr/>
    </dgm:pt>
    <dgm:pt modelId="{F6865F48-5344-4250-946A-EB99D168F5C5}" type="pres">
      <dgm:prSet presAssocID="{FCA235D2-9C7F-413B-9C4C-15262E6A3D2E}" presName="node" presStyleLbl="node1" presStyleIdx="3" presStyleCnt="6">
        <dgm:presLayoutVars>
          <dgm:bulletEnabled val="1"/>
        </dgm:presLayoutVars>
      </dgm:prSet>
      <dgm:spPr/>
    </dgm:pt>
    <dgm:pt modelId="{5780495A-49A4-4B82-B7A3-6F812191F08D}" type="pres">
      <dgm:prSet presAssocID="{4B6C6E8A-18ED-4B97-AA28-C3F2498FF19D}" presName="sibTrans" presStyleCnt="0"/>
      <dgm:spPr/>
    </dgm:pt>
    <dgm:pt modelId="{9F6A0283-A0CD-4FC9-995A-0790B1127771}" type="pres">
      <dgm:prSet presAssocID="{48570642-6F6D-4E18-B5A8-BB10CA60A2B3}" presName="node" presStyleLbl="node1" presStyleIdx="4" presStyleCnt="6">
        <dgm:presLayoutVars>
          <dgm:bulletEnabled val="1"/>
        </dgm:presLayoutVars>
      </dgm:prSet>
      <dgm:spPr/>
    </dgm:pt>
    <dgm:pt modelId="{24457161-97AF-4777-826F-2EFEB32E3A89}" type="pres">
      <dgm:prSet presAssocID="{771D97EC-563F-4994-B982-E8902BB3D796}" presName="sibTrans" presStyleCnt="0"/>
      <dgm:spPr/>
    </dgm:pt>
    <dgm:pt modelId="{4A9A8A46-91D7-4695-A66B-C91003DF9377}" type="pres">
      <dgm:prSet presAssocID="{37CFD4CC-3605-46FF-9F3A-2F874F6B86F3}" presName="node" presStyleLbl="node1" presStyleIdx="5" presStyleCnt="6">
        <dgm:presLayoutVars>
          <dgm:bulletEnabled val="1"/>
        </dgm:presLayoutVars>
      </dgm:prSet>
      <dgm:spPr/>
    </dgm:pt>
  </dgm:ptLst>
  <dgm:cxnLst>
    <dgm:cxn modelId="{0F199705-E3AD-4729-A712-93AC4B1E89EF}" srcId="{45751C12-E5EB-486E-85B5-58E9C10F7A19}" destId="{37CFD4CC-3605-46FF-9F3A-2F874F6B86F3}" srcOrd="5" destOrd="0" parTransId="{F91C6FA6-196E-46B5-AD7E-EAB04D54DAE2}" sibTransId="{17778660-9E90-429F-8C34-27EC87876DE6}"/>
    <dgm:cxn modelId="{EFFCB51A-ED98-4E8B-ABFE-DC13E37EA6C0}" type="presOf" srcId="{3E883518-8B7B-4486-99F7-A99EECB451FF}" destId="{96BFAC63-36BB-482E-BD8F-11FE5D5BF422}" srcOrd="0" destOrd="0" presId="urn:microsoft.com/office/officeart/2005/8/layout/default"/>
    <dgm:cxn modelId="{0F7EAB5D-FAE4-4484-8D99-9F48D17387BF}" srcId="{45751C12-E5EB-486E-85B5-58E9C10F7A19}" destId="{62FB2864-7050-4019-8D4C-D834639F4B6D}" srcOrd="2" destOrd="0" parTransId="{E36AEBC4-CA5A-4EB3-968A-3C61C0523550}" sibTransId="{0083D909-B82A-4FD8-BD90-B4AA98BE01D6}"/>
    <dgm:cxn modelId="{187C6C4A-70E3-42AD-8EF6-F9CCF92C1269}" srcId="{45751C12-E5EB-486E-85B5-58E9C10F7A19}" destId="{3E883518-8B7B-4486-99F7-A99EECB451FF}" srcOrd="1" destOrd="0" parTransId="{2B393D08-DFA8-483E-8AB6-B9F772DE64EA}" sibTransId="{7A8EA6F4-9A42-4201-8DC1-EE947AC5E019}"/>
    <dgm:cxn modelId="{BB26914F-2CCF-4AB0-83A2-9670D3F096F2}" type="presOf" srcId="{FCA235D2-9C7F-413B-9C4C-15262E6A3D2E}" destId="{F6865F48-5344-4250-946A-EB99D168F5C5}" srcOrd="0" destOrd="0" presId="urn:microsoft.com/office/officeart/2005/8/layout/default"/>
    <dgm:cxn modelId="{DAAD0F75-0825-44F2-BC2C-C7F5C9F7B314}" srcId="{45751C12-E5EB-486E-85B5-58E9C10F7A19}" destId="{FCA235D2-9C7F-413B-9C4C-15262E6A3D2E}" srcOrd="3" destOrd="0" parTransId="{0961CD43-F221-4412-83A3-52C02820EF48}" sibTransId="{4B6C6E8A-18ED-4B97-AA28-C3F2498FF19D}"/>
    <dgm:cxn modelId="{1EA69080-A40F-4005-A162-22CC0E099649}" type="presOf" srcId="{45751C12-E5EB-486E-85B5-58E9C10F7A19}" destId="{F12FCB19-9B47-4740-A057-AE4933B8A92E}" srcOrd="0" destOrd="0" presId="urn:microsoft.com/office/officeart/2005/8/layout/default"/>
    <dgm:cxn modelId="{D4285984-6B94-4EB4-B9F3-F39509762331}" type="presOf" srcId="{62FB2864-7050-4019-8D4C-D834639F4B6D}" destId="{11A03EE6-17D6-42A1-9D2A-21FAAAD6FEFB}" srcOrd="0" destOrd="0" presId="urn:microsoft.com/office/officeart/2005/8/layout/default"/>
    <dgm:cxn modelId="{A901328F-AB1A-4F5E-8E66-FECA41B99073}" srcId="{45751C12-E5EB-486E-85B5-58E9C10F7A19}" destId="{48570642-6F6D-4E18-B5A8-BB10CA60A2B3}" srcOrd="4" destOrd="0" parTransId="{71A43D3F-7852-4F78-85DF-1B174C3CD6E2}" sibTransId="{771D97EC-563F-4994-B982-E8902BB3D796}"/>
    <dgm:cxn modelId="{A421A49A-2D22-4549-BBB7-ABC95418902F}" type="presOf" srcId="{48570642-6F6D-4E18-B5A8-BB10CA60A2B3}" destId="{9F6A0283-A0CD-4FC9-995A-0790B1127771}" srcOrd="0" destOrd="0" presId="urn:microsoft.com/office/officeart/2005/8/layout/default"/>
    <dgm:cxn modelId="{09B9B7BD-1C93-41AF-9411-C4E01BA11EB2}" srcId="{45751C12-E5EB-486E-85B5-58E9C10F7A19}" destId="{43623BF3-F083-427C-A009-4B098CE03E72}" srcOrd="0" destOrd="0" parTransId="{DC447AF8-F327-4731-95EE-620133516AAA}" sibTransId="{5CDE1A67-BE4D-41C5-BAFA-CA77DBE9F684}"/>
    <dgm:cxn modelId="{C72C92D0-7B46-45FF-95D8-5FC9B1A09B55}" type="presOf" srcId="{43623BF3-F083-427C-A009-4B098CE03E72}" destId="{3EF227D8-923D-4FB1-AAC4-78E2680F8196}" srcOrd="0" destOrd="0" presId="urn:microsoft.com/office/officeart/2005/8/layout/default"/>
    <dgm:cxn modelId="{59FB1AEA-7E93-4222-84B3-B80B20E869B9}" type="presOf" srcId="{37CFD4CC-3605-46FF-9F3A-2F874F6B86F3}" destId="{4A9A8A46-91D7-4695-A66B-C91003DF9377}" srcOrd="0" destOrd="0" presId="urn:microsoft.com/office/officeart/2005/8/layout/default"/>
    <dgm:cxn modelId="{25AD4C5B-BE64-407A-AABD-40847A7D1E7C}" type="presParOf" srcId="{F12FCB19-9B47-4740-A057-AE4933B8A92E}" destId="{3EF227D8-923D-4FB1-AAC4-78E2680F8196}" srcOrd="0" destOrd="0" presId="urn:microsoft.com/office/officeart/2005/8/layout/default"/>
    <dgm:cxn modelId="{89F8CC12-046B-4642-A0C4-A172E290D9BA}" type="presParOf" srcId="{F12FCB19-9B47-4740-A057-AE4933B8A92E}" destId="{F93A4E9D-8321-4D37-AB71-86C67EEF5801}" srcOrd="1" destOrd="0" presId="urn:microsoft.com/office/officeart/2005/8/layout/default"/>
    <dgm:cxn modelId="{743A8038-423D-40B7-962C-A25EDE0968DD}" type="presParOf" srcId="{F12FCB19-9B47-4740-A057-AE4933B8A92E}" destId="{96BFAC63-36BB-482E-BD8F-11FE5D5BF422}" srcOrd="2" destOrd="0" presId="urn:microsoft.com/office/officeart/2005/8/layout/default"/>
    <dgm:cxn modelId="{33F4FD3E-C8D2-4EB0-A602-02F1367FC867}" type="presParOf" srcId="{F12FCB19-9B47-4740-A057-AE4933B8A92E}" destId="{37331690-8E3D-490C-A439-E9E0EDE82CE7}" srcOrd="3" destOrd="0" presId="urn:microsoft.com/office/officeart/2005/8/layout/default"/>
    <dgm:cxn modelId="{D03760CF-DB8E-4AB7-BB1D-ED2938BF5682}" type="presParOf" srcId="{F12FCB19-9B47-4740-A057-AE4933B8A92E}" destId="{11A03EE6-17D6-42A1-9D2A-21FAAAD6FEFB}" srcOrd="4" destOrd="0" presId="urn:microsoft.com/office/officeart/2005/8/layout/default"/>
    <dgm:cxn modelId="{8CD8DB6B-2E94-485C-89BA-7336A54F2247}" type="presParOf" srcId="{F12FCB19-9B47-4740-A057-AE4933B8A92E}" destId="{D480A573-77E3-4197-98DC-C19217A3E7EA}" srcOrd="5" destOrd="0" presId="urn:microsoft.com/office/officeart/2005/8/layout/default"/>
    <dgm:cxn modelId="{9050A30E-FE62-4E7B-9A87-CAE1AE888082}" type="presParOf" srcId="{F12FCB19-9B47-4740-A057-AE4933B8A92E}" destId="{F6865F48-5344-4250-946A-EB99D168F5C5}" srcOrd="6" destOrd="0" presId="urn:microsoft.com/office/officeart/2005/8/layout/default"/>
    <dgm:cxn modelId="{329D1BB1-44B0-4110-AE57-E2F79B028207}" type="presParOf" srcId="{F12FCB19-9B47-4740-A057-AE4933B8A92E}" destId="{5780495A-49A4-4B82-B7A3-6F812191F08D}" srcOrd="7" destOrd="0" presId="urn:microsoft.com/office/officeart/2005/8/layout/default"/>
    <dgm:cxn modelId="{2F48DD27-0FDC-4B1C-AB30-092428AE13F2}" type="presParOf" srcId="{F12FCB19-9B47-4740-A057-AE4933B8A92E}" destId="{9F6A0283-A0CD-4FC9-995A-0790B1127771}" srcOrd="8" destOrd="0" presId="urn:microsoft.com/office/officeart/2005/8/layout/default"/>
    <dgm:cxn modelId="{5E9DDF7D-0A99-401D-AE20-33AB8AE14674}" type="presParOf" srcId="{F12FCB19-9B47-4740-A057-AE4933B8A92E}" destId="{24457161-97AF-4777-826F-2EFEB32E3A89}" srcOrd="9" destOrd="0" presId="urn:microsoft.com/office/officeart/2005/8/layout/default"/>
    <dgm:cxn modelId="{006111E3-0279-4D39-8E6C-3857EA6CC009}" type="presParOf" srcId="{F12FCB19-9B47-4740-A057-AE4933B8A92E}" destId="{4A9A8A46-91D7-4695-A66B-C91003DF937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227D8-923D-4FB1-AAC4-78E2680F8196}">
      <dsp:nvSpPr>
        <dsp:cNvPr id="0" name=""/>
        <dsp:cNvSpPr/>
      </dsp:nvSpPr>
      <dsp:spPr>
        <a:xfrm>
          <a:off x="0" y="508218"/>
          <a:ext cx="2805783" cy="1683470"/>
        </a:xfrm>
        <a:prstGeom prst="rect">
          <a:avLst/>
        </a:prstGeom>
        <a:solidFill>
          <a:srgbClr val="003057"/>
        </a:solidFill>
        <a:ln w="9525" cap="flat" cmpd="sng" algn="ctr">
          <a:solidFill>
            <a:srgbClr val="155285"/>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2"/>
              </a:solidFill>
              <a:latin typeface="Calibri" panose="020F0502020204030204" pitchFamily="34" charset="0"/>
              <a:cs typeface="Calibri" panose="020F0502020204030204" pitchFamily="34" charset="0"/>
            </a:rPr>
            <a:t>Demographics</a:t>
          </a:r>
        </a:p>
      </dsp:txBody>
      <dsp:txXfrm>
        <a:off x="0" y="508218"/>
        <a:ext cx="2805783" cy="1683470"/>
      </dsp:txXfrm>
    </dsp:sp>
    <dsp:sp modelId="{96BFAC63-36BB-482E-BD8F-11FE5D5BF422}">
      <dsp:nvSpPr>
        <dsp:cNvPr id="0" name=""/>
        <dsp:cNvSpPr/>
      </dsp:nvSpPr>
      <dsp:spPr>
        <a:xfrm>
          <a:off x="3086361" y="508218"/>
          <a:ext cx="2805783" cy="1683470"/>
        </a:xfrm>
        <a:prstGeom prst="rect">
          <a:avLst/>
        </a:prstGeom>
        <a:solidFill>
          <a:srgbClr val="53585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2"/>
              </a:solidFill>
              <a:latin typeface="Calibri" panose="020F0502020204030204" pitchFamily="34" charset="0"/>
              <a:cs typeface="Calibri" panose="020F0502020204030204" pitchFamily="34" charset="0"/>
            </a:rPr>
            <a:t>Housing status &amp; barriers to housing</a:t>
          </a:r>
        </a:p>
      </dsp:txBody>
      <dsp:txXfrm>
        <a:off x="3086361" y="508218"/>
        <a:ext cx="2805783" cy="1683470"/>
      </dsp:txXfrm>
    </dsp:sp>
    <dsp:sp modelId="{11A03EE6-17D6-42A1-9D2A-21FAAAD6FEFB}">
      <dsp:nvSpPr>
        <dsp:cNvPr id="0" name=""/>
        <dsp:cNvSpPr/>
      </dsp:nvSpPr>
      <dsp:spPr>
        <a:xfrm>
          <a:off x="6172723" y="508218"/>
          <a:ext cx="2805783" cy="1683470"/>
        </a:xfrm>
        <a:prstGeom prst="rect">
          <a:avLst/>
        </a:prstGeom>
        <a:solidFill>
          <a:srgbClr val="003057"/>
        </a:solidFill>
        <a:ln w="9525" cap="flat" cmpd="sng" algn="ctr">
          <a:solidFill>
            <a:schemeClr val="accent5">
              <a:lumMod val="60000"/>
              <a:lumOff val="40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2"/>
              </a:solidFill>
              <a:latin typeface="Calibri" panose="020F0502020204030204" pitchFamily="34" charset="0"/>
              <a:cs typeface="Calibri" panose="020F0502020204030204" pitchFamily="34" charset="0"/>
            </a:rPr>
            <a:t>Self-reported hazards</a:t>
          </a:r>
        </a:p>
      </dsp:txBody>
      <dsp:txXfrm>
        <a:off x="6172723" y="508218"/>
        <a:ext cx="2805783" cy="1683470"/>
      </dsp:txXfrm>
    </dsp:sp>
    <dsp:sp modelId="{F6865F48-5344-4250-946A-EB99D168F5C5}">
      <dsp:nvSpPr>
        <dsp:cNvPr id="0" name=""/>
        <dsp:cNvSpPr/>
      </dsp:nvSpPr>
      <dsp:spPr>
        <a:xfrm>
          <a:off x="0" y="2472266"/>
          <a:ext cx="2805783" cy="1683470"/>
        </a:xfrm>
        <a:prstGeom prst="rect">
          <a:avLst/>
        </a:prstGeom>
        <a:solidFill>
          <a:srgbClr val="E67B8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2"/>
              </a:solidFill>
              <a:latin typeface="Calibri" panose="020F0502020204030204" pitchFamily="34" charset="0"/>
              <a:cs typeface="Calibri" panose="020F0502020204030204" pitchFamily="34" charset="0"/>
            </a:rPr>
            <a:t>Physical &amp; mental health</a:t>
          </a:r>
        </a:p>
      </dsp:txBody>
      <dsp:txXfrm>
        <a:off x="0" y="2472266"/>
        <a:ext cx="2805783" cy="1683470"/>
      </dsp:txXfrm>
    </dsp:sp>
    <dsp:sp modelId="{9F6A0283-A0CD-4FC9-995A-0790B1127771}">
      <dsp:nvSpPr>
        <dsp:cNvPr id="0" name=""/>
        <dsp:cNvSpPr/>
      </dsp:nvSpPr>
      <dsp:spPr>
        <a:xfrm>
          <a:off x="3086361" y="2472266"/>
          <a:ext cx="2805783" cy="1683470"/>
        </a:xfrm>
        <a:prstGeom prst="rect">
          <a:avLst/>
        </a:prstGeom>
        <a:solidFill>
          <a:srgbClr val="73A0FF"/>
        </a:solidFill>
        <a:ln w="9525" cap="flat" cmpd="sng" algn="ctr">
          <a:solidFill>
            <a:schemeClr val="accent5">
              <a:lumMod val="60000"/>
              <a:lumOff val="40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chemeClr val="bg2"/>
              </a:solidFill>
              <a:latin typeface="Calibri" panose="020F0502020204030204" pitchFamily="34" charset="0"/>
              <a:cs typeface="Calibri" panose="020F0502020204030204" pitchFamily="34" charset="0"/>
            </a:rPr>
            <a:t>Forced Displacement</a:t>
          </a:r>
        </a:p>
      </dsp:txBody>
      <dsp:txXfrm>
        <a:off x="3086361" y="2472266"/>
        <a:ext cx="2805783" cy="1683470"/>
      </dsp:txXfrm>
    </dsp:sp>
    <dsp:sp modelId="{4A9A8A46-91D7-4695-A66B-C91003DF9377}">
      <dsp:nvSpPr>
        <dsp:cNvPr id="0" name=""/>
        <dsp:cNvSpPr/>
      </dsp:nvSpPr>
      <dsp:spPr>
        <a:xfrm>
          <a:off x="6172723" y="2472266"/>
          <a:ext cx="2805783" cy="1683470"/>
        </a:xfrm>
        <a:prstGeom prst="rect">
          <a:avLst/>
        </a:prstGeom>
        <a:solidFill>
          <a:srgbClr val="007AA8"/>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2"/>
              </a:solidFill>
              <a:latin typeface="Calibri" panose="020F0502020204030204" pitchFamily="34" charset="0"/>
              <a:cs typeface="Calibri" panose="020F0502020204030204" pitchFamily="34" charset="0"/>
            </a:rPr>
            <a:t>Experience with law enforcement &amp; incarceration</a:t>
          </a:r>
        </a:p>
      </dsp:txBody>
      <dsp:txXfrm>
        <a:off x="6172723" y="2472266"/>
        <a:ext cx="2805783" cy="16834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0.45309</cdr:x>
      <cdr:y>0.35736</cdr:y>
    </cdr:from>
    <cdr:to>
      <cdr:x>0.70988</cdr:x>
      <cdr:y>0.48368</cdr:y>
    </cdr:to>
    <cdr:sp macro="" textlink="">
      <cdr:nvSpPr>
        <cdr:cNvPr id="2" name="Rectangle 1">
          <a:extLst xmlns:a="http://schemas.openxmlformats.org/drawingml/2006/main">
            <a:ext uri="{FF2B5EF4-FFF2-40B4-BE49-F238E27FC236}">
              <a16:creationId xmlns:a16="http://schemas.microsoft.com/office/drawing/2014/main" id="{7C2EDA44-D7A3-0B53-391E-566862B19B5E}"/>
            </a:ext>
          </a:extLst>
        </cdr:cNvPr>
        <cdr:cNvSpPr/>
      </cdr:nvSpPr>
      <cdr:spPr>
        <a:xfrm xmlns:a="http://schemas.openxmlformats.org/drawingml/2006/main">
          <a:off x="4784304" y="1356727"/>
          <a:ext cx="2711450" cy="479560"/>
        </a:xfrm>
        <a:prstGeom xmlns:a="http://schemas.openxmlformats.org/drawingml/2006/main" prst="rect">
          <a:avLst/>
        </a:prstGeom>
        <a:noFill xmlns:a="http://schemas.openxmlformats.org/drawingml/2006/main"/>
        <a:ln xmlns:a="http://schemas.openxmlformats.org/drawingml/2006/main" w="57150">
          <a:solidFill>
            <a:srgbClr val="C0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B9913-BD06-4CAB-B4C7-5F5C19F8BF37}"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6FEFF-7F20-478B-87E2-476F0C0D32F3}" type="slidenum">
              <a:rPr lang="en-US" smtClean="0"/>
              <a:t>‹#›</a:t>
            </a:fld>
            <a:endParaRPr lang="en-US"/>
          </a:p>
        </p:txBody>
      </p:sp>
    </p:spTree>
    <p:extLst>
      <p:ext uri="{BB962C8B-B14F-4D97-AF65-F5344CB8AC3E}">
        <p14:creationId xmlns:p14="http://schemas.microsoft.com/office/powerpoint/2010/main" val="2463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were invited, we had our objectives, and we had about 2 weeks to pull this together and we knew that having the right approach was vital for success. Before beginning the work these are the considerations and ways we went about getting it up and going to be successful, trauma-informed, and helpful not hurtful for PEH</a:t>
            </a:r>
          </a:p>
        </p:txBody>
      </p:sp>
      <p:sp>
        <p:nvSpPr>
          <p:cNvPr id="4" name="Slide Number Placeholder 3"/>
          <p:cNvSpPr>
            <a:spLocks noGrp="1"/>
          </p:cNvSpPr>
          <p:nvPr>
            <p:ph type="sldNum" sz="quarter" idx="5"/>
          </p:nvPr>
        </p:nvSpPr>
        <p:spPr/>
        <p:txBody>
          <a:bodyPr/>
          <a:lstStyle/>
          <a:p>
            <a:fld id="{2DF6FEFF-7F20-478B-87E2-476F0C0D32F3}" type="slidenum">
              <a:rPr lang="en-US" smtClean="0"/>
              <a:t>10</a:t>
            </a:fld>
            <a:endParaRPr lang="en-US"/>
          </a:p>
        </p:txBody>
      </p:sp>
    </p:spTree>
    <p:extLst>
      <p:ext uri="{BB962C8B-B14F-4D97-AF65-F5344CB8AC3E}">
        <p14:creationId xmlns:p14="http://schemas.microsoft.com/office/powerpoint/2010/main" val="129717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were some of the approaches our team took to ensure we using a trauma informed approach?</a:t>
            </a:r>
          </a:p>
          <a:p>
            <a:r>
              <a:rPr lang="en-US"/>
              <a:t>First the entire team underwent training on trauma informed interviewing and de-escalation.  We used active and empathetic listening techniques. </a:t>
            </a:r>
          </a:p>
          <a:p>
            <a:r>
              <a:rPr lang="en-US"/>
              <a:t>When possible, we gave participants as much control over the environment as possible. We asked where they wanted to sit, we let them tell us where we should sit, we ensured their basic physical needs were met and that they were comfortable </a:t>
            </a:r>
          </a:p>
          <a:p>
            <a:r>
              <a:rPr lang="en-US"/>
              <a:t>We handed out supplies – and we didn’t hand out just any supplies, we asked people experiencing homelessness and local expert what supplies would be most helpful. We handed out things like tissues, body wipes, pet supplies. </a:t>
            </a:r>
          </a:p>
          <a:p>
            <a:r>
              <a:rPr lang="en-US"/>
              <a:t>We went to PEH and worked around their schedule. If they had an appointment for services or an other obligation that took precedence </a:t>
            </a:r>
          </a:p>
          <a:p>
            <a:r>
              <a:rPr lang="en-US"/>
              <a:t>Lastly, we compensated participants for their time and expertise.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80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work we took a lot of steps to maximize accessibility  - our survey was at a 6</a:t>
            </a:r>
            <a:r>
              <a:rPr lang="en-US" baseline="30000" dirty="0"/>
              <a:t>th</a:t>
            </a:r>
            <a:r>
              <a:rPr lang="en-US" dirty="0"/>
              <a:t> grade reading level,  we had the CDC interpretation phone available for people who wanted to do the survey in a language other than English. We incorporated visual aids into the survey and used large print. </a:t>
            </a:r>
          </a:p>
          <a:p>
            <a:endParaRPr lang="en-US" dirty="0"/>
          </a:p>
          <a:p>
            <a:r>
              <a:rPr lang="en-US" dirty="0"/>
              <a:t>-Jess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89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2DF6FEFF-7F20-478B-87E2-476F0C0D32F3}" type="slidenum">
              <a:rPr lang="en-US" smtClean="0"/>
              <a:t>13</a:t>
            </a:fld>
            <a:endParaRPr lang="en-US"/>
          </a:p>
        </p:txBody>
      </p:sp>
    </p:spTree>
    <p:extLst>
      <p:ext uri="{BB962C8B-B14F-4D97-AF65-F5344CB8AC3E}">
        <p14:creationId xmlns:p14="http://schemas.microsoft.com/office/powerpoint/2010/main" val="95653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a:t>
            </a:r>
          </a:p>
        </p:txBody>
      </p:sp>
      <p:sp>
        <p:nvSpPr>
          <p:cNvPr id="4" name="Slide Number Placeholder 3"/>
          <p:cNvSpPr>
            <a:spLocks noGrp="1"/>
          </p:cNvSpPr>
          <p:nvPr>
            <p:ph type="sldNum" sz="quarter" idx="5"/>
          </p:nvPr>
        </p:nvSpPr>
        <p:spPr/>
        <p:txBody>
          <a:bodyPr/>
          <a:lstStyle/>
          <a:p>
            <a:fld id="{2DF6FEFF-7F20-478B-87E2-476F0C0D32F3}" type="slidenum">
              <a:rPr lang="en-US" smtClean="0"/>
              <a:t>14</a:t>
            </a:fld>
            <a:endParaRPr lang="en-US"/>
          </a:p>
        </p:txBody>
      </p:sp>
    </p:spTree>
    <p:extLst>
      <p:ext uri="{BB962C8B-B14F-4D97-AF65-F5344CB8AC3E}">
        <p14:creationId xmlns:p14="http://schemas.microsoft.com/office/powerpoint/2010/main" val="390149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solidFill>
                  <a:schemeClr val="accent1"/>
                </a:solidFill>
              </a:rPr>
              <a:t>The questionnaire typically took 45 minutes to complete. Data collectors asked survey questions verbally for all participants and recorded answers on printed surveys or on tablets. We offered use of an interpretation phone line for participants who preferred to take the survey in a language other than English. We also printed visual aids, lists and scales that were referenced in the survey to accommodate different types of information processing and literacy levels.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6459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solidFill>
                  <a:schemeClr val="accent1"/>
                </a:solidFill>
              </a:rPr>
              <a:t>The questionnaire typically took 45 minutes to complete. Data collectors asked survey questions verbally for all participants and recorded answers on printed surveys or on tablets. We offered use of an interpretation phone line for participants who preferred to take the survey in a language other than English. We also printed visual aids, lists and scales that were referenced in the survey to accommodate different types of information processing and literacy levels.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557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solidFill>
                  <a:schemeClr val="accent1"/>
                </a:solidFill>
              </a:rPr>
              <a:t>The questionnaire typically took 45 minutes to complete. Data collectors asked survey questions verbally for all participants and recorded answers on printed surveys or on tablets. We offered use of an interpretation phone line for participants who preferred to take the survey in a language other than English. We also printed visual aids, lists and scales that were referenced in the survey to accommodate different types of information processing and literacy levels.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9421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we collected information about participants experience with law enforcement and history of incarceration and also ascertained their experience of camp sweeps and the impacts of those sweeps.</a:t>
            </a:r>
          </a:p>
          <a:p>
            <a:r>
              <a:rPr lang="en-US"/>
              <a:t>Just to note – we did also ask about substance use and experiences of violence – but we are not presenting that data here today.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126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solidFill>
                  <a:schemeClr val="accent1"/>
                </a:solidFill>
              </a:rPr>
              <a:t>The questionnaire typically took 45 minutes to complete. Data collectors asked survey questions verbally for all participants and recorded answers on printed surveys or on tablets. We offered use of an interpretation phone line for participants who preferred to take the survey in a language other than English. We also printed visual aids, lists and scales that were referenced in the survey to accommodate different types of information processing and literacy levels.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313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going to start by giving a general overview of our work in Denver, we will review our methods and show some results, we will end by discussing strategies that were key to our success in the field and how data like these can be used to inform local responses to homelessness. </a:t>
            </a:r>
          </a:p>
        </p:txBody>
      </p:sp>
      <p:sp>
        <p:nvSpPr>
          <p:cNvPr id="4" name="Slide Number Placeholder 3"/>
          <p:cNvSpPr>
            <a:spLocks noGrp="1"/>
          </p:cNvSpPr>
          <p:nvPr>
            <p:ph type="sldNum" sz="quarter" idx="5"/>
          </p:nvPr>
        </p:nvSpPr>
        <p:spPr/>
        <p:txBody>
          <a:bodyPr/>
          <a:lstStyle/>
          <a:p>
            <a:fld id="{2DF6FEFF-7F20-478B-87E2-476F0C0D32F3}" type="slidenum">
              <a:rPr lang="en-US" smtClean="0"/>
              <a:t>2</a:t>
            </a:fld>
            <a:endParaRPr lang="en-US"/>
          </a:p>
        </p:txBody>
      </p:sp>
    </p:spTree>
    <p:extLst>
      <p:ext uri="{BB962C8B-B14F-4D97-AF65-F5344CB8AC3E}">
        <p14:creationId xmlns:p14="http://schemas.microsoft.com/office/powerpoint/2010/main" val="478355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I’ll go over some information about the survey sites we visited during the 3-week deployment. </a:t>
            </a:r>
          </a:p>
          <a:p>
            <a:endParaRPr lang="en-US" dirty="0"/>
          </a:p>
          <a:p>
            <a:r>
              <a:rPr lang="en-US" dirty="0"/>
              <a:t>-Caroline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479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chemeClr val="bg1"/>
                </a:solidFill>
                <a:latin typeface="Calibri"/>
                <a:cs typeface="Calibri"/>
              </a:rPr>
              <a:t>We conducted </a:t>
            </a:r>
            <a:r>
              <a:rPr lang="en-US" sz="1200" b="1">
                <a:solidFill>
                  <a:schemeClr val="bg1"/>
                </a:solidFill>
                <a:latin typeface="Calibri"/>
                <a:cs typeface="Calibri"/>
              </a:rPr>
              <a:t>24</a:t>
            </a:r>
            <a:r>
              <a:rPr lang="en-US" sz="1200">
                <a:solidFill>
                  <a:schemeClr val="bg1"/>
                </a:solidFill>
                <a:latin typeface="Calibri"/>
                <a:cs typeface="Calibri"/>
              </a:rPr>
              <a:t> site visits at </a:t>
            </a:r>
            <a:r>
              <a:rPr lang="en-US" sz="1200" b="1">
                <a:solidFill>
                  <a:schemeClr val="accent2">
                    <a:lumMod val="60000"/>
                    <a:lumOff val="40000"/>
                  </a:schemeClr>
                </a:solidFill>
                <a:latin typeface="Calibri"/>
                <a:cs typeface="Calibri"/>
              </a:rPr>
              <a:t>20</a:t>
            </a:r>
            <a:r>
              <a:rPr lang="en-US" sz="1200">
                <a:solidFill>
                  <a:schemeClr val="bg1"/>
                </a:solidFill>
                <a:latin typeface="Calibri"/>
                <a:cs typeface="Calibri"/>
              </a:rPr>
              <a:t> sites across Denver.</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292300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bg1"/>
                </a:solidFill>
                <a:latin typeface="Calibri"/>
                <a:cs typeface="Calibri"/>
              </a:rPr>
              <a:t>We conducted </a:t>
            </a:r>
            <a:r>
              <a:rPr lang="en-US" sz="1200" b="1" dirty="0">
                <a:solidFill>
                  <a:schemeClr val="bg1"/>
                </a:solidFill>
                <a:latin typeface="Calibri"/>
                <a:cs typeface="Calibri"/>
              </a:rPr>
              <a:t>24</a:t>
            </a:r>
            <a:r>
              <a:rPr lang="en-US" sz="1200" dirty="0">
                <a:solidFill>
                  <a:schemeClr val="bg1"/>
                </a:solidFill>
                <a:latin typeface="Calibri"/>
                <a:cs typeface="Calibri"/>
              </a:rPr>
              <a:t> site visits at </a:t>
            </a:r>
            <a:r>
              <a:rPr lang="en-US" sz="1200" b="1" dirty="0">
                <a:solidFill>
                  <a:schemeClr val="accent2">
                    <a:lumMod val="60000"/>
                    <a:lumOff val="40000"/>
                  </a:schemeClr>
                </a:solidFill>
                <a:latin typeface="Calibri"/>
                <a:cs typeface="Calibri"/>
              </a:rPr>
              <a:t>20</a:t>
            </a:r>
            <a:r>
              <a:rPr lang="en-US" sz="1200" dirty="0">
                <a:solidFill>
                  <a:schemeClr val="bg1"/>
                </a:solidFill>
                <a:latin typeface="Calibri"/>
                <a:cs typeface="Calibri"/>
              </a:rPr>
              <a:t> sites across Denver.</a:t>
            </a:r>
          </a:p>
          <a:p>
            <a:r>
              <a:rPr lang="en-US" dirty="0"/>
              <a:t>We did observations assessments at these 10 encampments</a:t>
            </a:r>
          </a:p>
          <a:p>
            <a:r>
              <a:rPr lang="en-US" dirty="0"/>
              <a:t>SOS is a temporary supported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09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59 people who unsheltered were staying at an SOS site. 128 of those were staying outside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709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2DF6FEFF-7F20-478B-87E2-476F0C0D32F3}" type="slidenum">
              <a:rPr lang="en-US" smtClean="0"/>
              <a:t>32</a:t>
            </a:fld>
            <a:endParaRPr lang="en-US"/>
          </a:p>
        </p:txBody>
      </p:sp>
    </p:spTree>
    <p:extLst>
      <p:ext uri="{BB962C8B-B14F-4D97-AF65-F5344CB8AC3E}">
        <p14:creationId xmlns:p14="http://schemas.microsoft.com/office/powerpoint/2010/main" val="2636110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spoke with people between the ages of 15 to 83 years old. The average participant was 46 years old.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314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latin typeface="Calibri"/>
                <a:cs typeface="Calibri"/>
              </a:rPr>
              <a:t>Regarding gender identity,</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600" b="0" dirty="0">
                <a:latin typeface="Calibri"/>
                <a:cs typeface="Calibri"/>
              </a:rPr>
              <a:t>Females = 113 (32%)</a:t>
            </a:r>
          </a:p>
          <a:p>
            <a:pPr lvl="1"/>
            <a:r>
              <a:rPr lang="en-US" sz="1600" b="0" dirty="0">
                <a:latin typeface="Calibri"/>
                <a:cs typeface="Calibri"/>
              </a:rPr>
              <a:t>Male = 230 (64%)</a:t>
            </a:r>
          </a:p>
          <a:p>
            <a:pPr lvl="1"/>
            <a:r>
              <a:rPr lang="en-US" sz="1600" b="0" dirty="0" err="1">
                <a:latin typeface="Calibri"/>
                <a:cs typeface="Calibri"/>
              </a:rPr>
              <a:t>Transg</a:t>
            </a:r>
            <a:r>
              <a:rPr lang="en-US" sz="1600" b="0" dirty="0">
                <a:latin typeface="Calibri"/>
                <a:cs typeface="Calibri"/>
              </a:rPr>
              <a:t>. Or gender diverse= 11 (3%)</a:t>
            </a:r>
          </a:p>
          <a:p>
            <a:pPr lvl="1"/>
            <a:r>
              <a:rPr lang="en-US" sz="1600" b="0" dirty="0">
                <a:latin typeface="Calibri"/>
                <a:cs typeface="Calibri"/>
              </a:rPr>
              <a:t>Other = 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04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a:cs typeface="Calibri"/>
              </a:rPr>
              <a:t>For sexual identity, the majority of participants identified as strain or heterosexual at 85%, followed by LGBTQ+ at 10.4% and 4.5% of people reporting “other or unknown” as their sexual identity. In further analyses we will analyze sexual identity in a more granular way than just these 3 categories.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791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pPr>
            <a:r>
              <a:rPr lang="en-US">
                <a:solidFill>
                  <a:srgbClr val="000000"/>
                </a:solidFill>
                <a:latin typeface="Calibri"/>
                <a:cs typeface="Calibri"/>
              </a:rPr>
              <a:t>Here we have the breakdown of participants by reported non-Hispanic race and Hispanic ethnicity on the left in blue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563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pPr>
            <a:r>
              <a:rPr lang="en-US">
                <a:solidFill>
                  <a:srgbClr val="000000"/>
                </a:solidFill>
                <a:latin typeface="Calibri"/>
                <a:cs typeface="Calibri"/>
              </a:rPr>
              <a:t>Those percentages are compared to the population of Denver on the right in red. We compare the two percentages because sometimes just looking at the base proportions of PEH in your area might not tell the who story. In comparison to the Denver census, we see telling differences in the disproportionate impact of homelessness by race and ethnicity.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83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a:t>
            </a:r>
          </a:p>
        </p:txBody>
      </p:sp>
      <p:sp>
        <p:nvSpPr>
          <p:cNvPr id="4" name="Slide Number Placeholder 3"/>
          <p:cNvSpPr>
            <a:spLocks noGrp="1"/>
          </p:cNvSpPr>
          <p:nvPr>
            <p:ph type="sldNum" sz="quarter" idx="5"/>
          </p:nvPr>
        </p:nvSpPr>
        <p:spPr/>
        <p:txBody>
          <a:bodyPr/>
          <a:lstStyle/>
          <a:p>
            <a:fld id="{2DF6FEFF-7F20-478B-87E2-476F0C0D32F3}" type="slidenum">
              <a:rPr lang="en-US" smtClean="0"/>
              <a:t>3</a:t>
            </a:fld>
            <a:endParaRPr lang="en-US"/>
          </a:p>
        </p:txBody>
      </p:sp>
    </p:spTree>
    <p:extLst>
      <p:ext uri="{BB962C8B-B14F-4D97-AF65-F5344CB8AC3E}">
        <p14:creationId xmlns:p14="http://schemas.microsoft.com/office/powerpoint/2010/main" val="4138341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solidFill>
                  <a:srgbClr val="000000"/>
                </a:solidFill>
                <a:latin typeface="Calibri"/>
                <a:cs typeface="Calibri"/>
              </a:rPr>
              <a:t>What I want to highlight here is that racially and ethnically minoritized populations were overrepresented in our sample compared to the This trend is reflective of exactly what the plenary speaker discussed – it reflects social and structural inequities that contribute to and perpetuate homelessness, as we think about how to respond to and end homelessness – we have to address these inequities.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0430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39</a:t>
            </a:fld>
            <a:endParaRPr lang="en-US"/>
          </a:p>
        </p:txBody>
      </p:sp>
    </p:spTree>
    <p:extLst>
      <p:ext uri="{BB962C8B-B14F-4D97-AF65-F5344CB8AC3E}">
        <p14:creationId xmlns:p14="http://schemas.microsoft.com/office/powerpoint/2010/main" val="2854625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asked participants if they would be willing to share reasons they prefer not to stay in the shelter and the answer provided rich data that really dispel a lot of the myths about homelessness in general and unsheltered homelessness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-Caroline</a:t>
            </a:r>
          </a:p>
          <a:p>
            <a:endParaRPr lang="en-US" dirty="0"/>
          </a:p>
        </p:txBody>
      </p:sp>
      <p:sp>
        <p:nvSpPr>
          <p:cNvPr id="4" name="Slide Number Placeholder 3"/>
          <p:cNvSpPr>
            <a:spLocks noGrp="1"/>
          </p:cNvSpPr>
          <p:nvPr>
            <p:ph type="sldNum" sz="quarter" idx="5"/>
          </p:nvPr>
        </p:nvSpPr>
        <p:spPr/>
        <p:txBody>
          <a:bodyPr/>
          <a:lstStyle/>
          <a:p>
            <a:fld id="{2DF6FEFF-7F20-478B-87E2-476F0C0D32F3}" type="slidenum">
              <a:rPr lang="en-US" smtClean="0"/>
              <a:t>40</a:t>
            </a:fld>
            <a:endParaRPr lang="en-US"/>
          </a:p>
        </p:txBody>
      </p:sp>
    </p:spTree>
    <p:extLst>
      <p:ext uri="{BB962C8B-B14F-4D97-AF65-F5344CB8AC3E}">
        <p14:creationId xmlns:p14="http://schemas.microsoft.com/office/powerpoint/2010/main" val="3573291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41</a:t>
            </a:fld>
            <a:endParaRPr lang="en-US"/>
          </a:p>
        </p:txBody>
      </p:sp>
    </p:spTree>
    <p:extLst>
      <p:ext uri="{BB962C8B-B14F-4D97-AF65-F5344CB8AC3E}">
        <p14:creationId xmlns:p14="http://schemas.microsoft.com/office/powerpoint/2010/main" val="2906952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42</a:t>
            </a:fld>
            <a:endParaRPr lang="en-US"/>
          </a:p>
        </p:txBody>
      </p:sp>
    </p:spTree>
    <p:extLst>
      <p:ext uri="{BB962C8B-B14F-4D97-AF65-F5344CB8AC3E}">
        <p14:creationId xmlns:p14="http://schemas.microsoft.com/office/powerpoint/2010/main" val="924450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keeping with the topic of health were going to look at the results of the health survey and the conditions participants face and the health services that are important to them</a:t>
            </a:r>
          </a:p>
        </p:txBody>
      </p:sp>
      <p:sp>
        <p:nvSpPr>
          <p:cNvPr id="4" name="Slide Number Placeholder 3"/>
          <p:cNvSpPr>
            <a:spLocks noGrp="1"/>
          </p:cNvSpPr>
          <p:nvPr>
            <p:ph type="sldNum" sz="quarter" idx="5"/>
          </p:nvPr>
        </p:nvSpPr>
        <p:spPr/>
        <p:txBody>
          <a:bodyPr/>
          <a:lstStyle/>
          <a:p>
            <a:fld id="{2DF6FEFF-7F20-478B-87E2-476F0C0D32F3}" type="slidenum">
              <a:rPr lang="en-US" smtClean="0"/>
              <a:t>43</a:t>
            </a:fld>
            <a:endParaRPr lang="en-US"/>
          </a:p>
        </p:txBody>
      </p:sp>
    </p:spTree>
    <p:extLst>
      <p:ext uri="{BB962C8B-B14F-4D97-AF65-F5344CB8AC3E}">
        <p14:creationId xmlns:p14="http://schemas.microsoft.com/office/powerpoint/2010/main" val="948688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 to some of the preliminary findings related to self-reported health status. We collected this information to be able to make recommendations about the immediate health needs of the local community of PEH to support the local response.</a:t>
            </a:r>
          </a:p>
          <a:p>
            <a:endParaRPr lang="en-US" dirty="0"/>
          </a:p>
          <a:p>
            <a:r>
              <a:rPr lang="en-US" dirty="0"/>
              <a:t>-Jess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701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Around 64% of participants reported that they had a new or worsening chronic conditions after experiencing homelessness. The most reported chronic condition after experiencing homelessness were </a:t>
            </a:r>
            <a:r>
              <a:rPr lang="en-US" sz="1200">
                <a:solidFill>
                  <a:schemeClr val="accent2"/>
                </a:solidFill>
                <a:latin typeface="Calibri"/>
                <a:cs typeface="Calibri"/>
              </a:rPr>
              <a:t>chronic pain followed by </a:t>
            </a:r>
            <a:r>
              <a:rPr lang="en-US"/>
              <a:t>back problems, dental problems, hypertension &amp; mobility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3479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64% of participants reported that they had a new or worsening chronic conditions after experiencing homelessness. The most reported chronic condition after experiencing homelessness were </a:t>
            </a:r>
            <a:r>
              <a:rPr lang="en-US" sz="1200" dirty="0">
                <a:solidFill>
                  <a:schemeClr val="accent2"/>
                </a:solidFill>
                <a:latin typeface="Calibri"/>
                <a:cs typeface="Calibri"/>
              </a:rPr>
              <a:t>chronic pain followed by </a:t>
            </a:r>
            <a:r>
              <a:rPr lang="en-US" dirty="0"/>
              <a:t>back problems, dental problems, hypertension &amp; mobility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1999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Around 58% of participants reported that they had at least one NEW or WORSENING mental health conditions after experiencing houselessness. Depression and anxiety were the two most commonly, followed by PTSD, substance use disorder, and bipolar disorder.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6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In Denver, Colorado, the number of people experiencing homelessness from 2022-2023 increased by 31.7% according to the annual Point-in-Time count, indicating a need for urgent response.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485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Around 58% of participants reported that they had at least one NEW or WORSENING mental health conditions after experiencing houselessness. Depression and anxiety were the two most commonly, followed by PTSD, substance use disorder, and bipolar disorder.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489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participants about any infections they had in the past year. We offered options including general infection categories if they didn’t know the specific pathogen or diagnosis. In total, 65% of participants had some form of infection in the past year.  The most reported type of infection was respiratory, with over 30% participants reporting a general respiratory infection, followed by skin infection, ENT infection, GI illness and ectoparasite infection.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2624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participants about any infections they had in the past year. We offered options including general infection categories if they didn’t know the specific pathogen or diagnosis. In total, 65% of participants had some form of infection in the past year.  The most reported type of infection was respiratory, with over 30% participants reporting a general respiratory infection, followed by skin infection, ENT infection, GI illness and ectoparasite infection.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424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Calibri"/>
                <a:cs typeface="Calibri"/>
              </a:rPr>
              <a:t>The top requested medical services and supplies were related to eye care and dental care… followed by mental health care, pain management and over-the-counter medications.</a:t>
            </a:r>
            <a:endParaRPr lang="en-US">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347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52</a:t>
            </a:fld>
            <a:endParaRPr lang="en-US"/>
          </a:p>
        </p:txBody>
      </p:sp>
    </p:spTree>
    <p:extLst>
      <p:ext uri="{BB962C8B-B14F-4D97-AF65-F5344CB8AC3E}">
        <p14:creationId xmlns:p14="http://schemas.microsoft.com/office/powerpoint/2010/main" val="1203878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about incarceration history knowing that this can sometimes impact someone’s eligibility for services or employment which can lead to housing loss.</a:t>
            </a:r>
          </a:p>
          <a:p>
            <a:endParaRPr lang="en-US" dirty="0"/>
          </a:p>
          <a:p>
            <a:r>
              <a:rPr lang="en-US" dirty="0"/>
              <a:t>-Jess</a:t>
            </a:r>
          </a:p>
        </p:txBody>
      </p:sp>
      <p:sp>
        <p:nvSpPr>
          <p:cNvPr id="4" name="Slide Number Placeholder 3"/>
          <p:cNvSpPr>
            <a:spLocks noGrp="1"/>
          </p:cNvSpPr>
          <p:nvPr>
            <p:ph type="sldNum" sz="quarter" idx="5"/>
          </p:nvPr>
        </p:nvSpPr>
        <p:spPr/>
        <p:txBody>
          <a:bodyPr/>
          <a:lstStyle/>
          <a:p>
            <a:fld id="{2DF6FEFF-7F20-478B-87E2-476F0C0D32F3}" type="slidenum">
              <a:rPr lang="en-US" smtClean="0"/>
              <a:t>53</a:t>
            </a:fld>
            <a:endParaRPr lang="en-US"/>
          </a:p>
        </p:txBody>
      </p:sp>
    </p:spTree>
    <p:extLst>
      <p:ext uri="{BB962C8B-B14F-4D97-AF65-F5344CB8AC3E}">
        <p14:creationId xmlns:p14="http://schemas.microsoft.com/office/powerpoint/2010/main" val="2446668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Calibri"/>
                <a:cs typeface="Calibri"/>
              </a:rPr>
              <a:t>I don’t need to tell anyone in this room that this is not a coincidence. In the US context of mass incarceration and sentencing and policing policies that are rooted in white supremacy, this is one the social and structural inequities that contribute to racially and ethnically minoritized individuals disproportionately experiencing homelessness this is one of them. </a:t>
            </a:r>
            <a:endParaRPr lang="en-US">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27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Calibri"/>
                <a:cs typeface="Calibri"/>
              </a:rPr>
              <a:t>Over 70% of participants reported a history of incarceration in their lifetime. Most reported being held in a jail facility, followed by prison. 10% of people reported being held in a youth detention facility at one point in their life and a smaller percentage reported either being previously put on a psychiatric hold or in and ICE detention facility. </a:t>
            </a:r>
            <a:endParaRPr lang="en-US">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005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prstClr val="white"/>
                </a:solidFill>
                <a:latin typeface="Calibri" panose="020F0502020204030204" pitchFamily="34" charset="0"/>
              </a:rPr>
              <a:t>22 people self-reported that incarceration history was a barrier to permanent supportive housing services. We are currently analyzing the qualitative findings and will know more details about the overall themes related to barriers to housing soon. </a:t>
            </a:r>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65367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900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E7E6E6"/>
                </a:solidFill>
                <a:latin typeface="Calibri" panose="020F0502020204030204" pitchFamily="34" charset="0"/>
              </a:rPr>
              <a:t>This prompted the mayor to declare a state of emergency related to homelessness and housing instability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7569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last section, I’ll review some of the early information we have analyzed related to encampment closures, sweeps or involuntary displacements. This refers to t</a:t>
            </a:r>
            <a:r>
              <a:rPr lang="en-US" b="0" i="0" dirty="0">
                <a:solidFill>
                  <a:srgbClr val="E2EEFF"/>
                </a:solidFill>
                <a:effectLst/>
                <a:latin typeface="Google Sans"/>
              </a:rPr>
              <a:t>he forced disbanding of homeless encampments on public property and the</a:t>
            </a:r>
            <a:r>
              <a:rPr lang="en-US" b="0" i="0" dirty="0">
                <a:solidFill>
                  <a:srgbClr val="E8E8E8"/>
                </a:solidFill>
                <a:effectLst/>
                <a:latin typeface="Google Sans"/>
              </a:rPr>
              <a:t>. </a:t>
            </a:r>
            <a:r>
              <a:rPr lang="en-US" b="0" i="0" dirty="0">
                <a:solidFill>
                  <a:srgbClr val="E2EEFF"/>
                </a:solidFill>
                <a:effectLst/>
                <a:latin typeface="Google Sans"/>
              </a:rPr>
              <a:t>removal of both homeless individuals and their property from that area. </a:t>
            </a:r>
            <a:r>
              <a:rPr lang="en-US" dirty="0"/>
              <a:t>I will refer to all of these by the term “sweep(s)”</a:t>
            </a:r>
          </a:p>
          <a:p>
            <a:endParaRPr lang="en-US" dirty="0"/>
          </a:p>
          <a:p>
            <a:r>
              <a:rPr lang="en-US" dirty="0"/>
              <a:t>-Caroline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89454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 of participants who were staying in a shelter when they were interviewed had experienced a sweep during their time in Denver.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6672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58% of participants who were unsheltered when they were interviewed had experienced a sweep during their time in Denver.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8594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last encampment sweep experienced by most participants who were sheltered at the time of the interview was around 1 year prior.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739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last encampment sweep experienced by most participants who were unsheltered at the time of the interview was around 3 weeks prior.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616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Calibri"/>
                <a:cs typeface="Calibri"/>
              </a:rPr>
              <a:t>We asked participants if they had any interaction with law enforcement in the past 3 months. Of the participants who DID report police interaction…</a:t>
            </a:r>
          </a:p>
          <a:p>
            <a:pPr marL="0" indent="0">
              <a:buNone/>
            </a:pPr>
            <a:r>
              <a:rPr lang="en-US">
                <a:latin typeface="Calibri"/>
                <a:cs typeface="Calibri"/>
              </a:rPr>
              <a:t>12% of those interactions were related to an encampment sweep for people who were sheltered at the time of the survey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025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Calibri"/>
                <a:cs typeface="Calibri"/>
              </a:rPr>
              <a:t>45% of those interactions were related to an encampment sweep for people who were unsheltered at the time of the survey</a:t>
            </a:r>
          </a:p>
          <a:p>
            <a:pPr marL="0" indent="0">
              <a:buNone/>
            </a:pPr>
            <a:endParaRPr lang="en-US">
              <a:latin typeface="Calibri"/>
              <a:cs typeface="Calibri"/>
            </a:endParaRPr>
          </a:p>
          <a:p>
            <a:pPr marL="0" indent="0">
              <a:buNone/>
            </a:pPr>
            <a:r>
              <a:rPr lang="en-US">
                <a:latin typeface="Calibri"/>
                <a:cs typeface="Calibri"/>
              </a:rPr>
              <a:t>sheltered at time of survey &amp; law enforcement contact = 34 (4 due to sweeps)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a:cs typeface="Calibri"/>
              </a:rPr>
              <a:t>Sheltered at time of survey &amp; law enforcement contact = 74 (33 due to sweeps)</a:t>
            </a:r>
          </a:p>
          <a:p>
            <a:pPr marL="0" indent="0">
              <a:buNone/>
            </a:pPr>
            <a:endParaRPr lang="en-US">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972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cs typeface="Calibri" panose="020F0502020204030204" pitchFamily="34" charset="0"/>
              </a:rPr>
              <a:t>Finally, we asked participants if they could share the impacts from experiencing an encampment sweep. The </a:t>
            </a:r>
            <a:r>
              <a:rPr lang="en-US" err="1">
                <a:cs typeface="Calibri" panose="020F0502020204030204" pitchFamily="34" charset="0"/>
              </a:rPr>
              <a:t>treemap</a:t>
            </a:r>
            <a:r>
              <a:rPr lang="en-US">
                <a:cs typeface="Calibri" panose="020F0502020204030204" pitchFamily="34" charset="0"/>
              </a:rPr>
              <a:t> here shows themes reported by participants. The larger boxes represents topics that were most reported. The six most commonly reported impacts of sweeps included losing survival items, important documents, sentimental items or a phone. Also, participants reported experiencing emotional distress and commonly being separated from family or community.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0357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6EA6-5868-5993-84CC-F8629212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E7F01-901F-1AB6-20EF-A97519783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3B286-113A-67A3-81B0-EACCB11F9A4C}"/>
              </a:ext>
            </a:extLst>
          </p:cNvPr>
          <p:cNvSpPr>
            <a:spLocks noGrp="1"/>
          </p:cNvSpPr>
          <p:nvPr>
            <p:ph type="body" idx="1"/>
          </p:nvPr>
        </p:nvSpPr>
        <p:spPr/>
        <p:txBody>
          <a:bodyPr/>
          <a:lstStyle/>
          <a:p>
            <a:r>
              <a:rPr lang="en-US" dirty="0"/>
              <a:t>Shifting gears, a little – I will share some information on self-reported hazards faced by people experiencing homelessness in Denver Co.</a:t>
            </a:r>
          </a:p>
          <a:p>
            <a:endParaRPr lang="en-US" dirty="0"/>
          </a:p>
          <a:p>
            <a:r>
              <a:rPr lang="en-US" dirty="0"/>
              <a:t>-Caroline</a:t>
            </a:r>
          </a:p>
        </p:txBody>
      </p:sp>
      <p:sp>
        <p:nvSpPr>
          <p:cNvPr id="4" name="Slide Number Placeholder 3">
            <a:extLst>
              <a:ext uri="{FF2B5EF4-FFF2-40B4-BE49-F238E27FC236}">
                <a16:creationId xmlns:a16="http://schemas.microsoft.com/office/drawing/2014/main" id="{8A96EDF2-45C5-CDDB-0DF8-8B2E6F5B15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226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asked all individuals experiencing unsheltered homelessness to rate how concerned they were about different types of hazards related to living outside including… [list topics on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83D67-BECD-41F7-B29D-F4B772AF56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7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800">
                <a:solidFill>
                  <a:srgbClr val="E7E6E6"/>
                </a:solidFill>
                <a:latin typeface="Calibri" panose="020F0502020204030204" pitchFamily="34" charset="0"/>
              </a:rPr>
              <a:t>The Denver and Colorado Departments of Public Health and Environment requested assistance from the CDC to conduct public health surveillance on the health of and hazards faced by people experiencing homelessness </a:t>
            </a:r>
          </a:p>
          <a:p>
            <a:pPr marL="0" indent="0" defTabSz="1219170" eaLnBrk="0" fontAlgn="base" hangingPunct="0">
              <a:spcBef>
                <a:spcPct val="0"/>
              </a:spcBef>
              <a:spcAft>
                <a:spcPct val="0"/>
              </a:spcAft>
              <a:buFont typeface="Arial" panose="020B0604020202020204" pitchFamily="34" charset="0"/>
              <a:buNone/>
            </a:pPr>
            <a:endParaRPr lang="en-US" sz="1800">
              <a:solidFill>
                <a:srgbClr val="E7E6E6"/>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3007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different shades of red are the responses from people staying in encampments, and on the different shades of blue will be responses from people staying at SOS sites. This is the overall hazard score – so the total from all the different sections of the hazard score I showed you a few minutes ago. You can see here that 21% of people in encampments were not concerned about hazards compared to 41% in the safe outdoor space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83D67-BECD-41F7-B29D-F4B772AF56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3078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we saw this same pattern in all parts of the hazard assessment, and that’s what your seeing here. on the left in different shades of red will be responses from people staying in encampments and on the right in different shades of blue will be responses from people staying at SOS sites. Now I want to take you through a specific example.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83D67-BECD-41F7-B29D-F4B772AF56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3606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6EA6-5868-5993-84CC-F8629212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E7F01-901F-1AB6-20EF-A97519783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3B286-113A-67A3-81B0-EACCB11F9A4C}"/>
              </a:ext>
            </a:extLst>
          </p:cNvPr>
          <p:cNvSpPr>
            <a:spLocks noGrp="1"/>
          </p:cNvSpPr>
          <p:nvPr>
            <p:ph type="body" idx="1"/>
          </p:nvPr>
        </p:nvSpPr>
        <p:spPr/>
        <p:txBody>
          <a:bodyPr/>
          <a:lstStyle/>
          <a:p>
            <a:r>
              <a:rPr lang="en-US"/>
              <a:t>Shifting gears, a little – I will share some information on self-reported hazards faced by people experiencing homelessness in Denver Co.</a:t>
            </a:r>
          </a:p>
        </p:txBody>
      </p:sp>
      <p:sp>
        <p:nvSpPr>
          <p:cNvPr id="4" name="Slide Number Placeholder 3">
            <a:extLst>
              <a:ext uri="{FF2B5EF4-FFF2-40B4-BE49-F238E27FC236}">
                <a16:creationId xmlns:a16="http://schemas.microsoft.com/office/drawing/2014/main" id="{8A96EDF2-45C5-CDDB-0DF8-8B2E6F5B15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4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audience member to read off quote:</a:t>
            </a:r>
          </a:p>
        </p:txBody>
      </p:sp>
      <p:sp>
        <p:nvSpPr>
          <p:cNvPr id="4" name="Slide Number Placeholder 3"/>
          <p:cNvSpPr>
            <a:spLocks noGrp="1"/>
          </p:cNvSpPr>
          <p:nvPr>
            <p:ph type="sldNum" sz="quarter" idx="5"/>
          </p:nvPr>
        </p:nvSpPr>
        <p:spPr/>
        <p:txBody>
          <a:bodyPr/>
          <a:lstStyle/>
          <a:p>
            <a:fld id="{2DF6FEFF-7F20-478B-87E2-476F0C0D32F3}" type="slidenum">
              <a:rPr lang="en-US" smtClean="0"/>
              <a:t>72</a:t>
            </a:fld>
            <a:endParaRPr lang="en-US"/>
          </a:p>
        </p:txBody>
      </p:sp>
    </p:spTree>
    <p:extLst>
      <p:ext uri="{BB962C8B-B14F-4D97-AF65-F5344CB8AC3E}">
        <p14:creationId xmlns:p14="http://schemas.microsoft.com/office/powerpoint/2010/main" val="548667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Ask audience member to read off quote:</a:t>
            </a:r>
          </a:p>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74</a:t>
            </a:fld>
            <a:endParaRPr lang="en-US"/>
          </a:p>
        </p:txBody>
      </p:sp>
    </p:spTree>
    <p:extLst>
      <p:ext uri="{BB962C8B-B14F-4D97-AF65-F5344CB8AC3E}">
        <p14:creationId xmlns:p14="http://schemas.microsoft.com/office/powerpoint/2010/main" val="29279172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2DF6FEFF-7F20-478B-87E2-476F0C0D32F3}" type="slidenum">
              <a:rPr lang="en-US" smtClean="0"/>
              <a:t>75</a:t>
            </a:fld>
            <a:endParaRPr lang="en-US"/>
          </a:p>
        </p:txBody>
      </p:sp>
    </p:spTree>
    <p:extLst>
      <p:ext uri="{BB962C8B-B14F-4D97-AF65-F5344CB8AC3E}">
        <p14:creationId xmlns:p14="http://schemas.microsoft.com/office/powerpoint/2010/main" val="4181829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You’re perspective is invaluable </a:t>
            </a:r>
          </a:p>
        </p:txBody>
      </p:sp>
      <p:sp>
        <p:nvSpPr>
          <p:cNvPr id="4" name="Slide Number Placeholder 3"/>
          <p:cNvSpPr>
            <a:spLocks noGrp="1"/>
          </p:cNvSpPr>
          <p:nvPr>
            <p:ph type="sldNum" sz="quarter" idx="5"/>
          </p:nvPr>
        </p:nvSpPr>
        <p:spPr/>
        <p:txBody>
          <a:bodyPr/>
          <a:lstStyle/>
          <a:p>
            <a:fld id="{2DF6FEFF-7F20-478B-87E2-476F0C0D32F3}" type="slidenum">
              <a:rPr lang="en-US" smtClean="0"/>
              <a:t>78</a:t>
            </a:fld>
            <a:endParaRPr lang="en-US"/>
          </a:p>
        </p:txBody>
      </p:sp>
    </p:spTree>
    <p:extLst>
      <p:ext uri="{BB962C8B-B14F-4D97-AF65-F5344CB8AC3E}">
        <p14:creationId xmlns:p14="http://schemas.microsoft.com/office/powerpoint/2010/main" val="36271159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I want to highlight the CDC field team, our headquarters support and thank our partners at HUD and USICH who offer incredible subject matter expertise in our work.</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79</a:t>
            </a:fld>
            <a:endParaRPr lang="en-US"/>
          </a:p>
        </p:txBody>
      </p:sp>
    </p:spTree>
    <p:extLst>
      <p:ext uri="{BB962C8B-B14F-4D97-AF65-F5344CB8AC3E}">
        <p14:creationId xmlns:p14="http://schemas.microsoft.com/office/powerpoint/2010/main" val="21053043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thank our partners at the Denver Department of Public Health and Environment for their support, expertise and assistance.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80</a:t>
            </a:fld>
            <a:endParaRPr lang="en-US"/>
          </a:p>
        </p:txBody>
      </p:sp>
    </p:spTree>
    <p:extLst>
      <p:ext uri="{BB962C8B-B14F-4D97-AF65-F5344CB8AC3E}">
        <p14:creationId xmlns:p14="http://schemas.microsoft.com/office/powerpoint/2010/main" val="40221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We would also like to thank our partners at the Colorado Department of Public Health and Environment for the many volunteers who came out in the field with us, for the partnership on this project as well as your incredibly generous support with participant compensation!!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81</a:t>
            </a:fld>
            <a:endParaRPr lang="en-US"/>
          </a:p>
        </p:txBody>
      </p:sp>
    </p:spTree>
    <p:extLst>
      <p:ext uri="{BB962C8B-B14F-4D97-AF65-F5344CB8AC3E}">
        <p14:creationId xmlns:p14="http://schemas.microsoft.com/office/powerpoint/2010/main" val="348229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aims of this surveillance activity related to </a:t>
            </a:r>
            <a:r>
              <a:rPr lang="en-US" b="0">
                <a:solidFill>
                  <a:schemeClr val="bg2"/>
                </a:solidFill>
                <a:effectLst/>
                <a:latin typeface="Calibri"/>
                <a:cs typeface="Calibri"/>
              </a:rPr>
              <a:t>a</a:t>
            </a:r>
            <a:r>
              <a:rPr lang="en-US" b="0">
                <a:solidFill>
                  <a:schemeClr val="bg2"/>
                </a:solidFill>
                <a:effectLst/>
                <a:latin typeface="Calibri"/>
                <a:ea typeface="Times New Roman" panose="02020603050405020304" pitchFamily="18" charset="0"/>
                <a:cs typeface="Calibri"/>
              </a:rPr>
              <a:t>ssessing the demographics, health conditions, and barriers to housing of PEH in Denver</a:t>
            </a: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455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This is the skyline of Denver, Colorado</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0438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“Four R’s”: </a:t>
            </a:r>
          </a:p>
          <a:p>
            <a:pPr marL="171450" lvl="0" indent="-171450" algn="l" rtl="0">
              <a:spcBef>
                <a:spcPts val="0"/>
              </a:spcBef>
              <a:spcAft>
                <a:spcPts val="0"/>
              </a:spcAft>
            </a:pPr>
            <a:r>
              <a:rPr lang="en-US"/>
              <a:t>Realization about trauma and how it can affect people and groups- in this population specifically acknowledging</a:t>
            </a:r>
            <a:r>
              <a:rPr lang="en-US" baseline="0"/>
              <a:t> that experiencing homelessness can be a constant trauma</a:t>
            </a:r>
          </a:p>
          <a:p>
            <a:pPr marL="171450" lvl="0" indent="-171450" algn="l" rtl="0">
              <a:spcBef>
                <a:spcPts val="0"/>
              </a:spcBef>
              <a:spcAft>
                <a:spcPts val="0"/>
              </a:spcAft>
            </a:pPr>
            <a:r>
              <a:rPr lang="en-US"/>
              <a:t>recognizing the signs of trauma, </a:t>
            </a:r>
          </a:p>
          <a:p>
            <a:pPr marL="171450" lvl="0" indent="-171450" algn="l" rtl="0">
              <a:spcBef>
                <a:spcPts val="0"/>
              </a:spcBef>
              <a:spcAft>
                <a:spcPts val="0"/>
              </a:spcAft>
            </a:pPr>
            <a:r>
              <a:rPr lang="en-US"/>
              <a:t>having a system which can respond to trauma, and that incorporates a trauma-informed</a:t>
            </a:r>
            <a:r>
              <a:rPr lang="en-US" baseline="0"/>
              <a:t> approach at all levels</a:t>
            </a:r>
            <a:endParaRPr lang="en-US"/>
          </a:p>
          <a:p>
            <a:pPr marL="171450" lvl="0" indent="-171450" algn="l" rtl="0">
              <a:spcBef>
                <a:spcPts val="0"/>
              </a:spcBef>
              <a:spcAft>
                <a:spcPts val="0"/>
              </a:spcAft>
            </a:pPr>
            <a:r>
              <a:rPr lang="en-US"/>
              <a:t>resisting re-traumatization. </a:t>
            </a:r>
          </a:p>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84</a:t>
            </a:fld>
            <a:endParaRPr lang="en-US"/>
          </a:p>
        </p:txBody>
      </p:sp>
    </p:spTree>
    <p:extLst>
      <p:ext uri="{BB962C8B-B14F-4D97-AF65-F5344CB8AC3E}">
        <p14:creationId xmlns:p14="http://schemas.microsoft.com/office/powerpoint/2010/main" val="4159798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FontTx/>
              <a:buNone/>
            </a:pPr>
            <a:r>
              <a:rPr lang="en-US"/>
              <a:t>A shout out to our colleague in Denver, Jenny Loth for putting this figure together. </a:t>
            </a:r>
          </a:p>
          <a:p>
            <a:pPr marL="171450" lvl="0" indent="-171450" algn="l" rtl="0">
              <a:lnSpc>
                <a:spcPct val="115000"/>
              </a:lnSpc>
              <a:spcBef>
                <a:spcPts val="0"/>
              </a:spcBef>
              <a:spcAft>
                <a:spcPts val="0"/>
              </a:spcAft>
              <a:buFontTx/>
              <a:buChar char="-"/>
            </a:pPr>
            <a:r>
              <a:rPr lang="en-US"/>
              <a:t>Lots of different</a:t>
            </a:r>
            <a:r>
              <a:rPr lang="en-US" baseline="0"/>
              <a:t> ways that trauma can manifest</a:t>
            </a:r>
          </a:p>
          <a:p>
            <a:pPr marL="171450" lvl="0" indent="-171450" algn="l" rtl="0">
              <a:lnSpc>
                <a:spcPct val="115000"/>
              </a:lnSpc>
              <a:spcBef>
                <a:spcPts val="0"/>
              </a:spcBef>
              <a:spcAft>
                <a:spcPts val="0"/>
              </a:spcAft>
              <a:buFontTx/>
              <a:buChar char="-"/>
            </a:pPr>
            <a:r>
              <a:rPr lang="en-US" baseline="0"/>
              <a:t>Be aware of how these may affect your interactions whether you’re conducting interviews or outreach</a:t>
            </a:r>
          </a:p>
          <a:p>
            <a:pPr marL="171450" lvl="0" indent="-171450" algn="l" rtl="0">
              <a:lnSpc>
                <a:spcPct val="115000"/>
              </a:lnSpc>
              <a:spcBef>
                <a:spcPts val="0"/>
              </a:spcBef>
              <a:spcAft>
                <a:spcPts val="0"/>
              </a:spcAft>
              <a:buFontTx/>
              <a:buChar char="-"/>
            </a:pPr>
            <a:r>
              <a:rPr lang="en-US" baseline="0"/>
              <a:t>recognize these as trauma responses and do not take anything personally </a:t>
            </a:r>
          </a:p>
          <a:p>
            <a:pPr marL="0" lvl="0" indent="0" algn="l" rtl="0">
              <a:lnSpc>
                <a:spcPct val="115000"/>
              </a:lnSpc>
              <a:spcBef>
                <a:spcPts val="0"/>
              </a:spcBef>
              <a:spcAft>
                <a:spcPts val="0"/>
              </a:spcAft>
              <a:buFontTx/>
              <a:buNone/>
            </a:pPr>
            <a:r>
              <a:rPr lang="en-US" baseline="0"/>
              <a:t>It is vital to ensure that all staff/researchers are trained in trauma informed interviewing, escalation techniques, and are aware of the various ways trauma can manifest. </a:t>
            </a:r>
          </a:p>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85</a:t>
            </a:fld>
            <a:endParaRPr lang="en-US"/>
          </a:p>
        </p:txBody>
      </p:sp>
    </p:spTree>
    <p:extLst>
      <p:ext uri="{BB962C8B-B14F-4D97-AF65-F5344CB8AC3E}">
        <p14:creationId xmlns:p14="http://schemas.microsoft.com/office/powerpoint/2010/main" val="1958060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general it is best practice to ensure confidentiality, but we also recognize that there may be certain situations that preclude this – such as situations that require mandatory reporting. If you are a mandated reporter it is best to be transparent about this from the beginning. </a:t>
            </a:r>
          </a:p>
          <a:p>
            <a:endParaRPr lang="en-US"/>
          </a:p>
          <a:p>
            <a:r>
              <a:rPr lang="en-US"/>
              <a:t>Make sure participants know they do not have to answer questions, include check-ins prior to discussing sensitive topics and ask if the participant is ok talking about that particular topic. Make sure you also give space for people to talk if they need it.  </a:t>
            </a:r>
          </a:p>
        </p:txBody>
      </p:sp>
      <p:sp>
        <p:nvSpPr>
          <p:cNvPr id="4" name="Slide Number Placeholder 3"/>
          <p:cNvSpPr>
            <a:spLocks noGrp="1"/>
          </p:cNvSpPr>
          <p:nvPr>
            <p:ph type="sldNum" sz="quarter" idx="5"/>
          </p:nvPr>
        </p:nvSpPr>
        <p:spPr/>
        <p:txBody>
          <a:bodyPr/>
          <a:lstStyle/>
          <a:p>
            <a:fld id="{2DF6FEFF-7F20-478B-87E2-476F0C0D32F3}" type="slidenum">
              <a:rPr lang="en-US" smtClean="0"/>
              <a:t>86</a:t>
            </a:fld>
            <a:endParaRPr lang="en-US"/>
          </a:p>
        </p:txBody>
      </p:sp>
    </p:spTree>
    <p:extLst>
      <p:ext uri="{BB962C8B-B14F-4D97-AF65-F5344CB8AC3E}">
        <p14:creationId xmlns:p14="http://schemas.microsoft.com/office/powerpoint/2010/main" val="34723709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6 principles of trauma informed</a:t>
            </a:r>
            <a:r>
              <a:rPr lang="en-US" baseline="0"/>
              <a:t> approaches</a:t>
            </a:r>
            <a:endParaRPr lang="en-US"/>
          </a:p>
          <a:p>
            <a:pPr marL="228600" lvl="0" indent="-228600" algn="l" rtl="0">
              <a:spcBef>
                <a:spcPts val="0"/>
              </a:spcBef>
              <a:spcAft>
                <a:spcPts val="0"/>
              </a:spcAft>
              <a:buAutoNum type="arabicPeriod"/>
            </a:pPr>
            <a:r>
              <a:rPr lang="en-US"/>
              <a:t>Safety – physical</a:t>
            </a:r>
            <a:r>
              <a:rPr lang="en-US" baseline="0"/>
              <a:t> safety, psychological safety</a:t>
            </a:r>
            <a:endParaRPr lang="en-US"/>
          </a:p>
          <a:p>
            <a:pPr marL="228600" lvl="0" indent="-228600" algn="l" rtl="0">
              <a:spcBef>
                <a:spcPts val="0"/>
              </a:spcBef>
              <a:spcAft>
                <a:spcPts val="0"/>
              </a:spcAft>
              <a:buAutoNum type="arabicPeriod"/>
            </a:pPr>
            <a:r>
              <a:rPr lang="en-US"/>
              <a:t>Trustworthiness/transparency – transparent about goal of response, where the data will go, build a relationship</a:t>
            </a:r>
          </a:p>
          <a:p>
            <a:pPr marL="228600" lvl="0" indent="-228600" algn="l" rtl="0">
              <a:spcBef>
                <a:spcPts val="0"/>
              </a:spcBef>
              <a:spcAft>
                <a:spcPts val="0"/>
              </a:spcAft>
              <a:buAutoNum type="arabicPeriod"/>
            </a:pPr>
            <a:r>
              <a:rPr lang="en-US"/>
              <a:t>Peer support- support from family or peers</a:t>
            </a:r>
          </a:p>
          <a:p>
            <a:pPr marL="228600" lvl="0" indent="-228600" algn="l" rtl="0">
              <a:spcBef>
                <a:spcPts val="0"/>
              </a:spcBef>
              <a:spcAft>
                <a:spcPts val="0"/>
              </a:spcAft>
              <a:buAutoNum type="arabicPeriod"/>
            </a:pPr>
            <a:r>
              <a:rPr lang="en-US"/>
              <a:t>Collaboration</a:t>
            </a:r>
            <a:r>
              <a:rPr lang="en-US" baseline="0"/>
              <a:t> and mutuality – working together should be a partnership, level power differentials </a:t>
            </a:r>
            <a:r>
              <a:rPr lang="en-US" baseline="0" err="1"/>
              <a:t>bw</a:t>
            </a:r>
            <a:r>
              <a:rPr lang="en-US" baseline="0"/>
              <a:t> staff and clients</a:t>
            </a:r>
          </a:p>
          <a:p>
            <a:pPr marL="228600" lvl="0" indent="-228600" algn="l" rtl="0">
              <a:spcBef>
                <a:spcPts val="0"/>
              </a:spcBef>
              <a:spcAft>
                <a:spcPts val="0"/>
              </a:spcAft>
              <a:buAutoNum type="arabicPeriod"/>
            </a:pPr>
            <a:r>
              <a:rPr lang="en-US" baseline="0"/>
              <a:t>Empowerment – individuals strengths and experiences are recognized and built upon, empowering them to make their own health decisions</a:t>
            </a:r>
          </a:p>
          <a:p>
            <a:pPr marL="228600" lvl="0" indent="-228600" algn="l" rtl="0">
              <a:spcBef>
                <a:spcPts val="0"/>
              </a:spcBef>
              <a:spcAft>
                <a:spcPts val="0"/>
              </a:spcAft>
              <a:buAutoNum type="arabicPeriod"/>
            </a:pPr>
            <a:r>
              <a:rPr lang="en-US" baseline="0"/>
              <a:t>Cultural /historical/gender issues – move beyond stereotypes/biases</a:t>
            </a:r>
            <a:endParaRPr lang="en-US"/>
          </a:p>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87</a:t>
            </a:fld>
            <a:endParaRPr lang="en-US"/>
          </a:p>
        </p:txBody>
      </p:sp>
    </p:spTree>
    <p:extLst>
      <p:ext uri="{BB962C8B-B14F-4D97-AF65-F5344CB8AC3E}">
        <p14:creationId xmlns:p14="http://schemas.microsoft.com/office/powerpoint/2010/main" val="31131911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chemeClr val="bg1"/>
                </a:solidFill>
                <a:latin typeface="Calibri"/>
                <a:cs typeface="Calibri"/>
              </a:rPr>
              <a:t>We visited 10 encampments where two or more people are staying together outside or “unsheltered” in total including </a:t>
            </a:r>
            <a:r>
              <a:rPr lang="en-US" sz="1200">
                <a:solidFill>
                  <a:schemeClr val="bg1"/>
                </a:solidFill>
                <a:latin typeface="Calibri" panose="020F0502020204030204" pitchFamily="34" charset="0"/>
              </a:rPr>
              <a:t>3 safe outdoor spaces and 7 encampments in public spaces around Denver. Safe outdoor spaces are sanctioned camps that can accommodate around 60-70 people in 50 ice fishing tents raised on pallet structures. Residents have to be referred and then accepted to stay at and SOS.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chemeClr val="bg1"/>
              </a:solidFill>
              <a:latin typeface="Calibri"/>
              <a:cs typeface="Calibri"/>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89</a:t>
            </a:fld>
            <a:endParaRPr lang="en-US"/>
          </a:p>
        </p:txBody>
      </p:sp>
    </p:spTree>
    <p:extLst>
      <p:ext uri="{BB962C8B-B14F-4D97-AF65-F5344CB8AC3E}">
        <p14:creationId xmlns:p14="http://schemas.microsoft.com/office/powerpoint/2010/main" val="27181375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chemeClr val="bg1"/>
                </a:solidFill>
                <a:latin typeface="Calibri" panose="020F0502020204030204" pitchFamily="34" charset="0"/>
              </a:rPr>
              <a:t>We completed </a:t>
            </a:r>
            <a:r>
              <a:rPr lang="en-US" sz="1200" b="1">
                <a:solidFill>
                  <a:schemeClr val="accent1">
                    <a:lumMod val="90000"/>
                    <a:lumOff val="10000"/>
                  </a:schemeClr>
                </a:solidFill>
                <a:latin typeface="Calibri" panose="020F0502020204030204" pitchFamily="34" charset="0"/>
              </a:rPr>
              <a:t>10</a:t>
            </a:r>
            <a:r>
              <a:rPr lang="en-US" sz="1200">
                <a:solidFill>
                  <a:schemeClr val="bg1"/>
                </a:solidFill>
                <a:latin typeface="Calibri" panose="020F0502020204030204" pitchFamily="34" charset="0"/>
              </a:rPr>
              <a:t> observational hazard assessments. 3 of them were at safe outdoor spaces and 7 were at encampments in public spaces around Denver.</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90</a:t>
            </a:fld>
            <a:endParaRPr lang="en-US"/>
          </a:p>
        </p:txBody>
      </p:sp>
    </p:spTree>
    <p:extLst>
      <p:ext uri="{BB962C8B-B14F-4D97-AF65-F5344CB8AC3E}">
        <p14:creationId xmlns:p14="http://schemas.microsoft.com/office/powerpoint/2010/main" val="2138852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interviewed 356 participants. We talked with 169 people who were staying in the 10 shelters we visited.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1968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talked with 187 people who reported sleeping outdoors, in a vehicle or in an encampment, at the 10 different encampments we visited.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4985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survey covered a wide variety of topics. For the rest of the presentation, I’ll focus on results related to infectious diseases reported by participants, specifically skin and soft tissue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total of 233 people (65%) reported an infection in the last year. Of those, the most commonly reported were respiratory infections, followed by skin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Most illnesses we asked about (including skin infections) were more commonly reported among people who were unsheltered (red bars); ectoparasite and respiratory infections were the exceptions, more commonly reported among people who were sheltered. However, most of these differences were not statistically significant.  The only statistically significant difference by housing status was for ectoparasites. People living unsheltered had 4.6 times the odds of reporting an ectoparasite infestation in the last year compared with people who were sheltered.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31952B-BFF5-B74B-8DDB-687D652A66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351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2. To </a:t>
            </a:r>
            <a:r>
              <a:rPr lang="en-US" b="0">
                <a:solidFill>
                  <a:schemeClr val="bg2"/>
                </a:solidFill>
                <a:effectLst/>
                <a:latin typeface="Calibri"/>
                <a:cs typeface="Calibri"/>
              </a:rPr>
              <a:t>d</a:t>
            </a:r>
            <a:r>
              <a:rPr lang="en-US" b="0">
                <a:solidFill>
                  <a:schemeClr val="bg2"/>
                </a:solidFill>
                <a:effectLst/>
                <a:latin typeface="Calibri"/>
                <a:ea typeface="Times New Roman" panose="02020603050405020304" pitchFamily="18" charset="0"/>
                <a:cs typeface="Calibri"/>
              </a:rPr>
              <a:t>escribe the characteristics of encampments and report the health hazards faced by people living in encampments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9758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survey covered a wide variety of topics. For the rest of the presentation, I’ll focus on results related to infectious diseases reported by participants, specifically skin and soft tissue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total of 233 people (65%) reported an infection in the last year. Of those, the most commonly reported were respiratory infections, followed by skin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Most illnesses we asked about (including skin infections) were more commonly reported among people who were unsheltered (red bars); ectoparasite and respiratory infections were the exceptions, more commonly reported among people who were sheltered. However, most of these differences were not statistically significant.  The only statistically significant difference by housing status was for ectoparasites. People living unsheltered had 4.6 times the odds of reporting an ectoparasite infestation in the last year compared with people who were sheltered.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31952B-BFF5-B74B-8DDB-687D652A66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2959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95</a:t>
            </a:fld>
            <a:endParaRPr lang="en-US"/>
          </a:p>
        </p:txBody>
      </p:sp>
    </p:spTree>
    <p:extLst>
      <p:ext uri="{BB962C8B-B14F-4D97-AF65-F5344CB8AC3E}">
        <p14:creationId xmlns:p14="http://schemas.microsoft.com/office/powerpoint/2010/main" val="16176071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F6FEFF-7F20-478B-87E2-476F0C0D32F3}" type="slidenum">
              <a:rPr lang="en-US" smtClean="0"/>
              <a:t>96</a:t>
            </a:fld>
            <a:endParaRPr lang="en-US"/>
          </a:p>
        </p:txBody>
      </p:sp>
    </p:spTree>
    <p:extLst>
      <p:ext uri="{BB962C8B-B14F-4D97-AF65-F5344CB8AC3E}">
        <p14:creationId xmlns:p14="http://schemas.microsoft.com/office/powerpoint/2010/main" val="36694138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I said, the survey covered a wide variety of topics. For the rest of the presentation, I’ll focus on results related to infectious diseases reported by participants, specifically skin and soft tissue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Most illnesses we asked about (including skin infections) were more commonly reported among people who were unsheltered (red bars); ectoparasite and respiratory infections were the exceptions, more commonly reported among people who were sheltered. However, most of these differences were not statistically significant.  The only statistically significant difference by housing status was for ectoparasites. People living unsheltered had 4.6 times the odds of reporting an ectoparasite infestation in the last year compared with people who were sheltered.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31952B-BFF5-B74B-8DDB-687D652A66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45399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I said, the survey covered a wide variety of topics. For the rest of the presentation, I’ll focus on results related to infectious diseases reported by participants, specifically skin and soft tissue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Most illnesses we asked about (including skin infections) were more commonly reported among people who were unsheltered (red bars); ectoparasite and respiratory infections were the exceptions, more commonly reported among people who were sheltered. However, most of these differences were not statistically significant.  The only statistically significant difference by housing status was for ectoparasites. People living unsheltered had 4.6 times the odds of reporting an ectoparasite infestation in the last year compared with people who were sheltered.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31952B-BFF5-B74B-8DDB-687D652A66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21318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the 127 people who reported the number of encampment sweeps they have experienced, a majority had experienced 5 or fewer sweeps, 15% had experienced 6-10 sweeps, 5% experienced 11-20 sweeps and 13% had experienced over 20 sweeps.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80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And 3, </a:t>
            </a:r>
            <a:r>
              <a:rPr lang="en-US" b="0">
                <a:solidFill>
                  <a:schemeClr val="bg2"/>
                </a:solidFill>
                <a:effectLst/>
                <a:latin typeface="Calibri"/>
                <a:cs typeface="Calibri"/>
              </a:rPr>
              <a:t>to p</a:t>
            </a:r>
            <a:r>
              <a:rPr lang="en-US" b="0">
                <a:solidFill>
                  <a:schemeClr val="bg2"/>
                </a:solidFill>
                <a:effectLst/>
                <a:latin typeface="Calibri"/>
                <a:ea typeface="Times New Roman" panose="02020603050405020304" pitchFamily="18" charset="0"/>
                <a:cs typeface="Calibri"/>
              </a:rPr>
              <a:t>rovide recommendations for potential health and support interventions and to inform the local response to homelessness</a:t>
            </a:r>
            <a:endParaRPr lang="en-US" b="0" i="0" u="none" strike="noStrike" baseline="0">
              <a:solidFill>
                <a:schemeClr val="bg2"/>
              </a:solidFill>
              <a:latin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82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3057"/>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grpSp>
        <p:nvGrpSpPr>
          <p:cNvPr id="2" name="Group 1">
            <a:extLst>
              <a:ext uri="{FF2B5EF4-FFF2-40B4-BE49-F238E27FC236}">
                <a16:creationId xmlns:a16="http://schemas.microsoft.com/office/drawing/2014/main" id="{D557BA5E-1DB2-0CC2-A2A7-EC48D20392F3}"/>
              </a:ext>
            </a:extLst>
          </p:cNvPr>
          <p:cNvGrpSpPr/>
          <p:nvPr userDrawn="1"/>
        </p:nvGrpSpPr>
        <p:grpSpPr>
          <a:xfrm>
            <a:off x="-9844" y="1"/>
            <a:ext cx="12203469" cy="1194921"/>
            <a:chOff x="-7383" y="0"/>
            <a:chExt cx="9152602" cy="896191"/>
          </a:xfrm>
        </p:grpSpPr>
        <p:sp>
          <p:nvSpPr>
            <p:cNvPr id="18" name="bk object 32">
              <a:extLst>
                <a:ext uri="{FF2B5EF4-FFF2-40B4-BE49-F238E27FC236}">
                  <a16:creationId xmlns:a16="http://schemas.microsoft.com/office/drawing/2014/main" id="{9E47034F-392C-1209-E4BD-B9EAC74443C5}"/>
                </a:ext>
              </a:extLst>
            </p:cNvPr>
            <p:cNvSpPr/>
            <p:nvPr userDrawn="1"/>
          </p:nvSpPr>
          <p:spPr>
            <a:xfrm>
              <a:off x="4455680" y="0"/>
              <a:ext cx="4689539" cy="8961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flip="none" rotWithShape="1">
              <a:gsLst>
                <a:gs pos="0">
                  <a:srgbClr val="35628F"/>
                </a:gs>
                <a:gs pos="100000">
                  <a:srgbClr val="003057"/>
                </a:gs>
              </a:gsLst>
              <a:lin ang="0" scaled="1"/>
              <a:tileRect/>
            </a:gradFill>
          </p:spPr>
          <p:txBody>
            <a:bodyPr wrap="square" lIns="0" tIns="0" rIns="0" bIns="0" rtlCol="0"/>
            <a:lstStyle/>
            <a:p>
              <a:endParaRPr sz="2400"/>
            </a:p>
          </p:txBody>
        </p:sp>
        <p:sp>
          <p:nvSpPr>
            <p:cNvPr id="19" name="bk object 25">
              <a:extLst>
                <a:ext uri="{FF2B5EF4-FFF2-40B4-BE49-F238E27FC236}">
                  <a16:creationId xmlns:a16="http://schemas.microsoft.com/office/drawing/2014/main" id="{2DD85720-7D2A-C9B8-81BE-5BA3D324C62B}"/>
                </a:ext>
              </a:extLst>
            </p:cNvPr>
            <p:cNvSpPr/>
            <p:nvPr userDrawn="1"/>
          </p:nvSpPr>
          <p:spPr>
            <a:xfrm>
              <a:off x="-7383" y="0"/>
              <a:ext cx="522856" cy="8961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305E8A"/>
            </a:solidFill>
          </p:spPr>
          <p:txBody>
            <a:bodyPr wrap="square" lIns="0" tIns="0" rIns="0" bIns="0" rtlCol="0"/>
            <a:lstStyle/>
            <a:p>
              <a:endParaRPr sz="2400"/>
            </a:p>
          </p:txBody>
        </p:sp>
        <p:sp>
          <p:nvSpPr>
            <p:cNvPr id="20" name="bk object 26">
              <a:extLst>
                <a:ext uri="{FF2B5EF4-FFF2-40B4-BE49-F238E27FC236}">
                  <a16:creationId xmlns:a16="http://schemas.microsoft.com/office/drawing/2014/main" id="{989A97FF-75E1-7CB3-1B10-7646B29BF6EB}"/>
                </a:ext>
              </a:extLst>
            </p:cNvPr>
            <p:cNvSpPr/>
            <p:nvPr userDrawn="1"/>
          </p:nvSpPr>
          <p:spPr>
            <a:xfrm>
              <a:off x="339369" y="0"/>
              <a:ext cx="864347" cy="8961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04A7A"/>
            </a:solidFill>
          </p:spPr>
          <p:txBody>
            <a:bodyPr wrap="square" lIns="0" tIns="0" rIns="0" bIns="0" rtlCol="0"/>
            <a:lstStyle/>
            <a:p>
              <a:endParaRPr sz="2400"/>
            </a:p>
          </p:txBody>
        </p:sp>
        <p:sp>
          <p:nvSpPr>
            <p:cNvPr id="21" name="bk object 27">
              <a:extLst>
                <a:ext uri="{FF2B5EF4-FFF2-40B4-BE49-F238E27FC236}">
                  <a16:creationId xmlns:a16="http://schemas.microsoft.com/office/drawing/2014/main" id="{699196B0-ED27-4302-BDCD-36D0E473230D}"/>
                </a:ext>
              </a:extLst>
            </p:cNvPr>
            <p:cNvSpPr/>
            <p:nvPr userDrawn="1"/>
          </p:nvSpPr>
          <p:spPr>
            <a:xfrm>
              <a:off x="871718" y="0"/>
              <a:ext cx="1344716" cy="8961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214F7A"/>
            </a:solidFill>
          </p:spPr>
          <p:txBody>
            <a:bodyPr wrap="square" lIns="0" tIns="0" rIns="0" bIns="0" rtlCol="0"/>
            <a:lstStyle/>
            <a:p>
              <a:endParaRPr sz="2400"/>
            </a:p>
          </p:txBody>
        </p:sp>
        <p:sp>
          <p:nvSpPr>
            <p:cNvPr id="22" name="bk object 28">
              <a:extLst>
                <a:ext uri="{FF2B5EF4-FFF2-40B4-BE49-F238E27FC236}">
                  <a16:creationId xmlns:a16="http://schemas.microsoft.com/office/drawing/2014/main" id="{6F1B9E5A-EE44-BA60-C5B5-955382CCEE03}"/>
                </a:ext>
              </a:extLst>
            </p:cNvPr>
            <p:cNvSpPr/>
            <p:nvPr userDrawn="1"/>
          </p:nvSpPr>
          <p:spPr>
            <a:xfrm>
              <a:off x="1648771" y="0"/>
              <a:ext cx="1363740" cy="8961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B4973"/>
            </a:solidFill>
          </p:spPr>
          <p:txBody>
            <a:bodyPr wrap="square" lIns="0" tIns="0" rIns="0" bIns="0" rtlCol="0"/>
            <a:lstStyle/>
            <a:p>
              <a:endParaRPr sz="2400"/>
            </a:p>
          </p:txBody>
        </p:sp>
        <p:sp>
          <p:nvSpPr>
            <p:cNvPr id="23" name="bk object 29">
              <a:extLst>
                <a:ext uri="{FF2B5EF4-FFF2-40B4-BE49-F238E27FC236}">
                  <a16:creationId xmlns:a16="http://schemas.microsoft.com/office/drawing/2014/main" id="{374DEC70-F8F0-27AD-B6E1-5EDE02D530F7}"/>
                </a:ext>
              </a:extLst>
            </p:cNvPr>
            <p:cNvSpPr/>
            <p:nvPr userDrawn="1"/>
          </p:nvSpPr>
          <p:spPr>
            <a:xfrm>
              <a:off x="2299591" y="0"/>
              <a:ext cx="938542" cy="8961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2C5176"/>
            </a:solidFill>
          </p:spPr>
          <p:txBody>
            <a:bodyPr wrap="square" lIns="0" tIns="0" rIns="0" bIns="0" rtlCol="0"/>
            <a:lstStyle/>
            <a:p>
              <a:endParaRPr sz="2400"/>
            </a:p>
          </p:txBody>
        </p:sp>
        <p:sp>
          <p:nvSpPr>
            <p:cNvPr id="24" name="bk object 30">
              <a:extLst>
                <a:ext uri="{FF2B5EF4-FFF2-40B4-BE49-F238E27FC236}">
                  <a16:creationId xmlns:a16="http://schemas.microsoft.com/office/drawing/2014/main" id="{5A4F0633-7A2E-BC96-AEA1-4E32F32C0FD2}"/>
                </a:ext>
              </a:extLst>
            </p:cNvPr>
            <p:cNvSpPr/>
            <p:nvPr userDrawn="1"/>
          </p:nvSpPr>
          <p:spPr>
            <a:xfrm>
              <a:off x="2549829" y="0"/>
              <a:ext cx="2486185" cy="8961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285681"/>
            </a:solidFill>
          </p:spPr>
          <p:txBody>
            <a:bodyPr wrap="square" lIns="0" tIns="0" rIns="0" bIns="0" rtlCol="0"/>
            <a:lstStyle/>
            <a:p>
              <a:endParaRPr sz="2400"/>
            </a:p>
          </p:txBody>
        </p:sp>
        <p:sp>
          <p:nvSpPr>
            <p:cNvPr id="25" name="bk object 31">
              <a:extLst>
                <a:ext uri="{FF2B5EF4-FFF2-40B4-BE49-F238E27FC236}">
                  <a16:creationId xmlns:a16="http://schemas.microsoft.com/office/drawing/2014/main" id="{9EAAE5BE-235B-78C9-2F6C-B1D43856A497}"/>
                </a:ext>
              </a:extLst>
            </p:cNvPr>
            <p:cNvSpPr/>
            <p:nvPr userDrawn="1"/>
          </p:nvSpPr>
          <p:spPr>
            <a:xfrm>
              <a:off x="3832071" y="0"/>
              <a:ext cx="1917036" cy="8961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144C7E"/>
            </a:solidFill>
          </p:spPr>
          <p:txBody>
            <a:bodyPr wrap="square" lIns="0" tIns="0" rIns="0" bIns="0" rtlCol="0"/>
            <a:lstStyle/>
            <a:p>
              <a:endParaRPr sz="2400"/>
            </a:p>
          </p:txBody>
        </p:sp>
      </p:grpSp>
      <p:sp>
        <p:nvSpPr>
          <p:cNvPr id="26" name="TextBox 25">
            <a:extLst>
              <a:ext uri="{FF2B5EF4-FFF2-40B4-BE49-F238E27FC236}">
                <a16:creationId xmlns:a16="http://schemas.microsoft.com/office/drawing/2014/main" id="{EB07627B-2962-E059-3582-22D5C0AE4886}"/>
              </a:ext>
            </a:extLst>
          </p:cNvPr>
          <p:cNvSpPr txBox="1"/>
          <p:nvPr userDrawn="1"/>
        </p:nvSpPr>
        <p:spPr>
          <a:xfrm>
            <a:off x="609600" y="191857"/>
            <a:ext cx="9204101" cy="830997"/>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a:p>
            <a:r>
              <a:rPr lang="en-US" sz="2400" b="1">
                <a:solidFill>
                  <a:schemeClr val="tx2">
                    <a:lumMod val="95000"/>
                  </a:schemeClr>
                </a:solidFill>
                <a:latin typeface="Calibri" panose="020F0502020204030204" pitchFamily="34" charset="0"/>
              </a:rPr>
              <a:t>Office of Readiness and Response</a:t>
            </a:r>
          </a:p>
        </p:txBody>
      </p:sp>
      <p:pic>
        <p:nvPicPr>
          <p:cNvPr id="27" name="Picture 26" descr="Logos of the U.S. Department of Health and Human Services and Centers for Disease Control and Prevention" title="LOGOS">
            <a:extLst>
              <a:ext uri="{FF2B5EF4-FFF2-40B4-BE49-F238E27FC236}">
                <a16:creationId xmlns:a16="http://schemas.microsoft.com/office/drawing/2014/main" id="{B98EFB43-D8C4-D55F-602D-AAE71B18B0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0435" y="104438"/>
            <a:ext cx="1672779" cy="959001"/>
          </a:xfrm>
          <a:prstGeom prst="rect">
            <a:avLst/>
          </a:prstGeom>
        </p:spPr>
      </p:pic>
    </p:spTree>
    <p:extLst>
      <p:ext uri="{BB962C8B-B14F-4D97-AF65-F5344CB8AC3E}">
        <p14:creationId xmlns:p14="http://schemas.microsoft.com/office/powerpoint/2010/main" val="249155482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Clr>
                <a:srgbClr val="003057"/>
              </a:buClr>
              <a:buFont typeface="Arial" panose="020B0604020202020204" pitchFamily="34" charset="0"/>
              <a:buChar char="•"/>
              <a:defRPr sz="2667" b="0">
                <a:solidFill>
                  <a:srgbClr val="000000"/>
                </a:solidFill>
              </a:defRPr>
            </a:lvl1pPr>
            <a:lvl2pPr marL="764098" indent="-309026">
              <a:spcBef>
                <a:spcPts val="0"/>
              </a:spcBef>
              <a:spcAft>
                <a:spcPts val="800"/>
              </a:spcAft>
              <a:buClr>
                <a:srgbClr val="003057"/>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p>
          <a:p>
            <a:pPr lvl="0"/>
            <a:endParaRPr lang="en-US"/>
          </a:p>
        </p:txBody>
      </p:sp>
      <p:grpSp>
        <p:nvGrpSpPr>
          <p:cNvPr id="12" name="Group 11">
            <a:extLst>
              <a:ext uri="{FF2B5EF4-FFF2-40B4-BE49-F238E27FC236}">
                <a16:creationId xmlns:a16="http://schemas.microsoft.com/office/drawing/2014/main" id="{C34868EC-2F7A-CDE8-ACB2-82A2A292E99D}"/>
              </a:ext>
            </a:extLst>
          </p:cNvPr>
          <p:cNvGrpSpPr/>
          <p:nvPr userDrawn="1"/>
        </p:nvGrpSpPr>
        <p:grpSpPr>
          <a:xfrm>
            <a:off x="0" y="6733309"/>
            <a:ext cx="12192000" cy="124691"/>
            <a:chOff x="1431571" y="6070209"/>
            <a:chExt cx="9146249" cy="90854"/>
          </a:xfrm>
        </p:grpSpPr>
        <p:sp>
          <p:nvSpPr>
            <p:cNvPr id="13" name="Rectangle 12">
              <a:extLst>
                <a:ext uri="{FF2B5EF4-FFF2-40B4-BE49-F238E27FC236}">
                  <a16:creationId xmlns:a16="http://schemas.microsoft.com/office/drawing/2014/main" id="{A1D267A9-4B7A-7D3B-C2DD-598EDD3479AB}"/>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C6B135A9-902D-E874-767A-D7E5B3ECECF9}"/>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5" name="Rectangle 14">
              <a:extLst>
                <a:ext uri="{FF2B5EF4-FFF2-40B4-BE49-F238E27FC236}">
                  <a16:creationId xmlns:a16="http://schemas.microsoft.com/office/drawing/2014/main" id="{85702F43-E651-A7D5-2E91-CD0DAC5CC1B4}"/>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24648A74-5A90-5385-8CDF-D9DC758BB4BD}"/>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7" name="Rectangle 20">
              <a:extLst>
                <a:ext uri="{FF2B5EF4-FFF2-40B4-BE49-F238E27FC236}">
                  <a16:creationId xmlns:a16="http://schemas.microsoft.com/office/drawing/2014/main" id="{57C3F96A-4322-C415-DDFB-B7636719189D}"/>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D09A380A-6906-36DD-F60E-C45812298E77}"/>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14069938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003057"/>
              </a:buClr>
              <a:buFont typeface="Arial" panose="020B0604020202020204" pitchFamily="34" charset="0"/>
              <a:buChar char="•"/>
              <a:defRPr sz="2667" b="1">
                <a:solidFill>
                  <a:srgbClr val="1D1D1D"/>
                </a:solidFill>
              </a:defRPr>
            </a:lvl1pPr>
            <a:lvl2pPr marL="990575" indent="-380990">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003057"/>
              </a:buClr>
              <a:buFont typeface="Arial" panose="020B0604020202020204" pitchFamily="34" charset="0"/>
              <a:buChar char="•"/>
              <a:defRPr sz="2667" b="1">
                <a:solidFill>
                  <a:srgbClr val="1D1D1D"/>
                </a:solidFill>
              </a:defRPr>
            </a:lvl1pPr>
            <a:lvl2pPr marL="990575" indent="-380990">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3640DC92-E75F-6B33-EB08-7E1B1A60487F}"/>
              </a:ext>
            </a:extLst>
          </p:cNvPr>
          <p:cNvGrpSpPr/>
          <p:nvPr userDrawn="1"/>
        </p:nvGrpSpPr>
        <p:grpSpPr>
          <a:xfrm>
            <a:off x="0" y="6733309"/>
            <a:ext cx="12192000" cy="124691"/>
            <a:chOff x="1431571" y="6070209"/>
            <a:chExt cx="9146249" cy="90854"/>
          </a:xfrm>
        </p:grpSpPr>
        <p:sp>
          <p:nvSpPr>
            <p:cNvPr id="9" name="Rectangle 8">
              <a:extLst>
                <a:ext uri="{FF2B5EF4-FFF2-40B4-BE49-F238E27FC236}">
                  <a16:creationId xmlns:a16="http://schemas.microsoft.com/office/drawing/2014/main" id="{24BC524C-D40D-0432-92EA-7AAFC51B51D7}"/>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3ABD70E3-710A-8B2D-E7B8-2881C64748C4}"/>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5B233303-A429-5C36-3250-4E78A46C5CC0}"/>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24EC4A23-D9BB-239B-12C2-73B266BF14E0}"/>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20">
              <a:extLst>
                <a:ext uri="{FF2B5EF4-FFF2-40B4-BE49-F238E27FC236}">
                  <a16:creationId xmlns:a16="http://schemas.microsoft.com/office/drawing/2014/main" id="{0B1361F3-2362-4240-BC41-C94D2ADB7050}"/>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DB4C2681-3B7E-D635-A7AB-2323E76DE962}"/>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7135546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ULLETS/DATA_2sid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003057"/>
              </a:buClr>
              <a:buFont typeface="Arial" panose="020B0604020202020204" pitchFamily="34" charset="0"/>
              <a:buChar char="•"/>
              <a:defRPr sz="2667" b="1">
                <a:solidFill>
                  <a:srgbClr val="1D1D1D"/>
                </a:solidFill>
              </a:defRPr>
            </a:lvl1pPr>
            <a:lvl2pPr marL="990575" indent="-380990">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grpSp>
        <p:nvGrpSpPr>
          <p:cNvPr id="3" name="Group 2">
            <a:extLst>
              <a:ext uri="{FF2B5EF4-FFF2-40B4-BE49-F238E27FC236}">
                <a16:creationId xmlns:a16="http://schemas.microsoft.com/office/drawing/2014/main" id="{749E8B5F-973A-0BDF-E92A-2B8CC253BF1E}"/>
              </a:ext>
            </a:extLst>
          </p:cNvPr>
          <p:cNvGrpSpPr/>
          <p:nvPr userDrawn="1"/>
        </p:nvGrpSpPr>
        <p:grpSpPr>
          <a:xfrm>
            <a:off x="0" y="6733309"/>
            <a:ext cx="12192000" cy="124691"/>
            <a:chOff x="1431571" y="6070209"/>
            <a:chExt cx="9146249" cy="90854"/>
          </a:xfrm>
        </p:grpSpPr>
        <p:sp>
          <p:nvSpPr>
            <p:cNvPr id="4" name="Rectangle 3">
              <a:extLst>
                <a:ext uri="{FF2B5EF4-FFF2-40B4-BE49-F238E27FC236}">
                  <a16:creationId xmlns:a16="http://schemas.microsoft.com/office/drawing/2014/main" id="{D90A52A4-F3CC-5AAD-0380-DEAC15D1B7F2}"/>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60AF8E6E-9575-A0B8-1999-DDD8A25A89CB}"/>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5370DA1D-B5D7-D11F-4024-1D91A4E9425C}"/>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C159E542-60B0-9F38-D905-EC8FF30BB957}"/>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20">
              <a:extLst>
                <a:ext uri="{FF2B5EF4-FFF2-40B4-BE49-F238E27FC236}">
                  <a16:creationId xmlns:a16="http://schemas.microsoft.com/office/drawing/2014/main" id="{D23C582A-2C45-B804-03E5-984D9784A91E}"/>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B106BC1A-27E0-6643-EF30-4B508CADB726}"/>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973524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003057"/>
                </a:solidFill>
                <a:latin typeface="Calibri" panose="020F0502020204030204" pitchFamily="34" charset="0"/>
              </a:rPr>
              <a:t>For more information, contact CDC</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1-800-CDC-INFO (232-4636)</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TTY:  1-888-232-6348    www.cdc.gov</a:t>
            </a: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
        <p:nvSpPr>
          <p:cNvPr id="4" name="Title 3">
            <a:extLst>
              <a:ext uri="{FF2B5EF4-FFF2-40B4-BE49-F238E27FC236}">
                <a16:creationId xmlns:a16="http://schemas.microsoft.com/office/drawing/2014/main" id="{ED1B5808-7E05-7239-15DF-0BE3CF100282}"/>
              </a:ext>
            </a:extLst>
          </p:cNvPr>
          <p:cNvSpPr>
            <a:spLocks noGrp="1"/>
          </p:cNvSpPr>
          <p:nvPr>
            <p:ph type="title"/>
          </p:nvPr>
        </p:nvSpPr>
        <p:spPr>
          <a:xfrm>
            <a:off x="304800" y="366185"/>
            <a:ext cx="11049000" cy="1325033"/>
          </a:xfrm>
          <a:prstGeom prst="rect">
            <a:avLst/>
          </a:prstGeom>
        </p:spPr>
        <p:txBody>
          <a:bodyPr/>
          <a:lstStyle>
            <a:lvl1pPr algn="l">
              <a:defRPr sz="1867">
                <a:solidFill>
                  <a:srgbClr val="003057"/>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4189179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5F91F-559F-4BF0-8BE6-822F93629E75}"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56065-9426-4905-9007-E9AC4FB9E51D}" type="slidenum">
              <a:rPr lang="en-US" smtClean="0"/>
              <a:t>‹#›</a:t>
            </a:fld>
            <a:endParaRPr lang="en-US"/>
          </a:p>
        </p:txBody>
      </p:sp>
    </p:spTree>
    <p:extLst>
      <p:ext uri="{BB962C8B-B14F-4D97-AF65-F5344CB8AC3E}">
        <p14:creationId xmlns:p14="http://schemas.microsoft.com/office/powerpoint/2010/main" val="57858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ID_PRIMARY_BACK">
    <p:bg>
      <p:bgPr>
        <a:solidFill>
          <a:srgbClr val="00305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617497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OLID SECONDARY BACK">
    <p:bg>
      <p:bgPr>
        <a:solidFill>
          <a:srgbClr val="53585B"/>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grpSp>
        <p:nvGrpSpPr>
          <p:cNvPr id="2" name="Group 1">
            <a:extLst>
              <a:ext uri="{FF2B5EF4-FFF2-40B4-BE49-F238E27FC236}">
                <a16:creationId xmlns:a16="http://schemas.microsoft.com/office/drawing/2014/main" id="{85300224-9555-8783-5E5B-42961910E0A8}"/>
              </a:ext>
            </a:extLst>
          </p:cNvPr>
          <p:cNvGrpSpPr/>
          <p:nvPr userDrawn="1"/>
        </p:nvGrpSpPr>
        <p:grpSpPr>
          <a:xfrm>
            <a:off x="0" y="6733309"/>
            <a:ext cx="12192000" cy="124691"/>
            <a:chOff x="1431571" y="6070209"/>
            <a:chExt cx="9146249" cy="90854"/>
          </a:xfrm>
        </p:grpSpPr>
        <p:sp>
          <p:nvSpPr>
            <p:cNvPr id="3" name="Rectangle 2">
              <a:extLst>
                <a:ext uri="{FF2B5EF4-FFF2-40B4-BE49-F238E27FC236}">
                  <a16:creationId xmlns:a16="http://schemas.microsoft.com/office/drawing/2014/main" id="{FA499869-163A-2A94-2D8F-8A5F81052976}"/>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4" name="Rectangle 3">
              <a:extLst>
                <a:ext uri="{FF2B5EF4-FFF2-40B4-BE49-F238E27FC236}">
                  <a16:creationId xmlns:a16="http://schemas.microsoft.com/office/drawing/2014/main" id="{5385FFEC-92D2-F0B7-0D41-63829517E296}"/>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4A470B09-E344-9344-B847-390EEA6B66C5}"/>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E8CD4FAE-B944-9177-E426-FEA7998F73CD}"/>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7" name="Rectangle 20">
              <a:extLst>
                <a:ext uri="{FF2B5EF4-FFF2-40B4-BE49-F238E27FC236}">
                  <a16:creationId xmlns:a16="http://schemas.microsoft.com/office/drawing/2014/main" id="{6F99A784-9BC0-0375-194F-914740792171}"/>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32790583-96DD-55F8-97DF-8FA08F2FFD3A}"/>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9" name="Title 8">
            <a:extLst>
              <a:ext uri="{FF2B5EF4-FFF2-40B4-BE49-F238E27FC236}">
                <a16:creationId xmlns:a16="http://schemas.microsoft.com/office/drawing/2014/main" id="{51ED2A47-0BEC-D020-093D-6A4AB95964D0}"/>
              </a:ext>
            </a:extLst>
          </p:cNvPr>
          <p:cNvSpPr>
            <a:spLocks noGrp="1"/>
          </p:cNvSpPr>
          <p:nvPr>
            <p:ph type="title"/>
          </p:nvPr>
        </p:nvSpPr>
        <p:spPr>
          <a:xfrm>
            <a:off x="576263" y="4154413"/>
            <a:ext cx="10515600" cy="765239"/>
          </a:xfrm>
          <a:prstGeom prst="rect">
            <a:avLst/>
          </a:prstGeom>
        </p:spPr>
        <p:txBody>
          <a:bodyPr/>
          <a:lstStyle>
            <a:lvl1pPr algn="l">
              <a:defRPr sz="4800" b="1">
                <a:solidFill>
                  <a:schemeClr val="bg2"/>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15504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bg>
      <p:bgRef idx="1001">
        <a:schemeClr val="bg1"/>
      </p:bgRef>
    </p:bg>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003057"/>
              </a:buClr>
              <a:buFont typeface="Arial" panose="020B0604020202020204" pitchFamily="34" charset="0"/>
              <a:buChar char="•"/>
              <a:defRPr sz="2667" b="0">
                <a:solidFill>
                  <a:srgbClr val="1D1D1D"/>
                </a:solidFill>
              </a:defRPr>
            </a:lvl1pPr>
            <a:lvl2pPr>
              <a:lnSpc>
                <a:spcPts val="2667"/>
              </a:lnSpc>
              <a:buClr>
                <a:srgbClr val="003057"/>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3E280DE1-597F-CF51-6BB0-F400C9BE0380}"/>
              </a:ext>
            </a:extLst>
          </p:cNvPr>
          <p:cNvGrpSpPr/>
          <p:nvPr userDrawn="1"/>
        </p:nvGrpSpPr>
        <p:grpSpPr>
          <a:xfrm>
            <a:off x="0" y="6733309"/>
            <a:ext cx="12192000" cy="124691"/>
            <a:chOff x="1431571" y="6070209"/>
            <a:chExt cx="9146249" cy="90854"/>
          </a:xfrm>
        </p:grpSpPr>
        <p:sp>
          <p:nvSpPr>
            <p:cNvPr id="4" name="Rectangle 3">
              <a:extLst>
                <a:ext uri="{FF2B5EF4-FFF2-40B4-BE49-F238E27FC236}">
                  <a16:creationId xmlns:a16="http://schemas.microsoft.com/office/drawing/2014/main" id="{5369FC13-5035-1544-F0E6-71FF8577FFE6}"/>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0B3F0126-977A-52CA-E91B-E377F137563D}"/>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2EAC63A3-4CF8-3C3D-5DF5-F912A0060EEB}"/>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87E6EC62-387A-7731-3F1B-A11FCEAF9108}"/>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20">
              <a:extLst>
                <a:ext uri="{FF2B5EF4-FFF2-40B4-BE49-F238E27FC236}">
                  <a16:creationId xmlns:a16="http://schemas.microsoft.com/office/drawing/2014/main" id="{FE14137A-F19E-D9A3-6118-0943427A28C0}"/>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ADDF20E4-BC9A-5C7A-EAAD-E267A170E58C}"/>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37322802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Clr>
                <a:srgbClr val="003057"/>
              </a:buClr>
              <a:buFont typeface="Arial" panose="020B0604020202020204" pitchFamily="34" charset="0"/>
              <a:buChar char="•"/>
              <a:defRPr sz="2667" b="0">
                <a:solidFill>
                  <a:srgbClr val="000000"/>
                </a:solidFill>
              </a:defRPr>
            </a:lvl1pPr>
            <a:lvl2pPr marL="764098" indent="-309026">
              <a:spcBef>
                <a:spcPts val="0"/>
              </a:spcBef>
              <a:spcAft>
                <a:spcPts val="800"/>
              </a:spcAft>
              <a:buClr>
                <a:srgbClr val="003057"/>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p>
          <a:p>
            <a:pPr lvl="0"/>
            <a:endParaRPr lang="en-US"/>
          </a:p>
        </p:txBody>
      </p:sp>
      <p:grpSp>
        <p:nvGrpSpPr>
          <p:cNvPr id="12" name="Group 11">
            <a:extLst>
              <a:ext uri="{FF2B5EF4-FFF2-40B4-BE49-F238E27FC236}">
                <a16:creationId xmlns:a16="http://schemas.microsoft.com/office/drawing/2014/main" id="{C34868EC-2F7A-CDE8-ACB2-82A2A292E99D}"/>
              </a:ext>
            </a:extLst>
          </p:cNvPr>
          <p:cNvGrpSpPr/>
          <p:nvPr userDrawn="1"/>
        </p:nvGrpSpPr>
        <p:grpSpPr>
          <a:xfrm>
            <a:off x="0" y="6733309"/>
            <a:ext cx="12192000" cy="124691"/>
            <a:chOff x="1431571" y="6070209"/>
            <a:chExt cx="9146249" cy="90854"/>
          </a:xfrm>
        </p:grpSpPr>
        <p:sp>
          <p:nvSpPr>
            <p:cNvPr id="13" name="Rectangle 12">
              <a:extLst>
                <a:ext uri="{FF2B5EF4-FFF2-40B4-BE49-F238E27FC236}">
                  <a16:creationId xmlns:a16="http://schemas.microsoft.com/office/drawing/2014/main" id="{A1D267A9-4B7A-7D3B-C2DD-598EDD3479AB}"/>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C6B135A9-902D-E874-767A-D7E5B3ECECF9}"/>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5" name="Rectangle 14">
              <a:extLst>
                <a:ext uri="{FF2B5EF4-FFF2-40B4-BE49-F238E27FC236}">
                  <a16:creationId xmlns:a16="http://schemas.microsoft.com/office/drawing/2014/main" id="{85702F43-E651-A7D5-2E91-CD0DAC5CC1B4}"/>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24648A74-5A90-5385-8CDF-D9DC758BB4BD}"/>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7" name="Rectangle 20">
              <a:extLst>
                <a:ext uri="{FF2B5EF4-FFF2-40B4-BE49-F238E27FC236}">
                  <a16:creationId xmlns:a16="http://schemas.microsoft.com/office/drawing/2014/main" id="{57C3F96A-4322-C415-DDFB-B7636719189D}"/>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D09A380A-6906-36DD-F60E-C45812298E77}"/>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6162944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ULLETS/DATA_2sid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003057"/>
              </a:buClr>
              <a:buFont typeface="Arial" panose="020B0604020202020204" pitchFamily="34" charset="0"/>
              <a:buChar char="•"/>
              <a:defRPr sz="2667" b="1">
                <a:solidFill>
                  <a:srgbClr val="1D1D1D"/>
                </a:solidFill>
              </a:defRPr>
            </a:lvl1pPr>
            <a:lvl2pPr marL="990575" indent="-380990">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003057"/>
              </a:buClr>
              <a:buFont typeface="Arial" panose="020B0604020202020204" pitchFamily="34" charset="0"/>
              <a:buChar char="•"/>
              <a:defRPr sz="2667" b="1">
                <a:solidFill>
                  <a:srgbClr val="1D1D1D"/>
                </a:solidFill>
              </a:defRPr>
            </a:lvl1pPr>
            <a:lvl2pPr marL="990575" indent="-380990">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3640DC92-E75F-6B33-EB08-7E1B1A60487F}"/>
              </a:ext>
            </a:extLst>
          </p:cNvPr>
          <p:cNvGrpSpPr/>
          <p:nvPr userDrawn="1"/>
        </p:nvGrpSpPr>
        <p:grpSpPr>
          <a:xfrm>
            <a:off x="0" y="6733309"/>
            <a:ext cx="12192000" cy="124691"/>
            <a:chOff x="1431571" y="6070209"/>
            <a:chExt cx="9146249" cy="90854"/>
          </a:xfrm>
        </p:grpSpPr>
        <p:sp>
          <p:nvSpPr>
            <p:cNvPr id="9" name="Rectangle 8">
              <a:extLst>
                <a:ext uri="{FF2B5EF4-FFF2-40B4-BE49-F238E27FC236}">
                  <a16:creationId xmlns:a16="http://schemas.microsoft.com/office/drawing/2014/main" id="{24BC524C-D40D-0432-92EA-7AAFC51B51D7}"/>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3ABD70E3-710A-8B2D-E7B8-2881C64748C4}"/>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5B233303-A429-5C36-3250-4E78A46C5CC0}"/>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24EC4A23-D9BB-239B-12C2-73B266BF14E0}"/>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20">
              <a:extLst>
                <a:ext uri="{FF2B5EF4-FFF2-40B4-BE49-F238E27FC236}">
                  <a16:creationId xmlns:a16="http://schemas.microsoft.com/office/drawing/2014/main" id="{0B1361F3-2362-4240-BC41-C94D2ADB7050}"/>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DB4C2681-3B7E-D635-A7AB-2323E76DE962}"/>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4451159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LID_PRIMARY_BACK">
    <p:bg>
      <p:bgPr>
        <a:solidFill>
          <a:srgbClr val="00305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66213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BULLETS/DATA_2sid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003057"/>
              </a:buClr>
              <a:buFont typeface="Arial" panose="020B0604020202020204" pitchFamily="34" charset="0"/>
              <a:buChar char="•"/>
              <a:defRPr sz="2667" b="1">
                <a:solidFill>
                  <a:srgbClr val="1D1D1D"/>
                </a:solidFill>
              </a:defRPr>
            </a:lvl1pPr>
            <a:lvl2pPr marL="990575" indent="-380990">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grpSp>
        <p:nvGrpSpPr>
          <p:cNvPr id="3" name="Group 2">
            <a:extLst>
              <a:ext uri="{FF2B5EF4-FFF2-40B4-BE49-F238E27FC236}">
                <a16:creationId xmlns:a16="http://schemas.microsoft.com/office/drawing/2014/main" id="{749E8B5F-973A-0BDF-E92A-2B8CC253BF1E}"/>
              </a:ext>
            </a:extLst>
          </p:cNvPr>
          <p:cNvGrpSpPr/>
          <p:nvPr userDrawn="1"/>
        </p:nvGrpSpPr>
        <p:grpSpPr>
          <a:xfrm>
            <a:off x="0" y="6733309"/>
            <a:ext cx="12192000" cy="124691"/>
            <a:chOff x="1431571" y="6070209"/>
            <a:chExt cx="9146249" cy="90854"/>
          </a:xfrm>
        </p:grpSpPr>
        <p:sp>
          <p:nvSpPr>
            <p:cNvPr id="4" name="Rectangle 3">
              <a:extLst>
                <a:ext uri="{FF2B5EF4-FFF2-40B4-BE49-F238E27FC236}">
                  <a16:creationId xmlns:a16="http://schemas.microsoft.com/office/drawing/2014/main" id="{D90A52A4-F3CC-5AAD-0380-DEAC15D1B7F2}"/>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60AF8E6E-9575-A0B8-1999-DDD8A25A89CB}"/>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5370DA1D-B5D7-D11F-4024-1D91A4E9425C}"/>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C159E542-60B0-9F38-D905-EC8FF30BB957}"/>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20">
              <a:extLst>
                <a:ext uri="{FF2B5EF4-FFF2-40B4-BE49-F238E27FC236}">
                  <a16:creationId xmlns:a16="http://schemas.microsoft.com/office/drawing/2014/main" id="{D23C582A-2C45-B804-03E5-984D9784A91E}"/>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B106BC1A-27E0-6643-EF30-4B508CADB726}"/>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313740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003057"/>
                </a:solidFill>
                <a:latin typeface="Calibri" panose="020F0502020204030204" pitchFamily="34" charset="0"/>
              </a:rPr>
              <a:t>For more information, contact CDC</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1-800-CDC-INFO (232-4636)</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TTY:  1-888-232-6348    www.cdc.gov</a:t>
            </a: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
        <p:nvSpPr>
          <p:cNvPr id="4" name="Title 3">
            <a:extLst>
              <a:ext uri="{FF2B5EF4-FFF2-40B4-BE49-F238E27FC236}">
                <a16:creationId xmlns:a16="http://schemas.microsoft.com/office/drawing/2014/main" id="{ED1B5808-7E05-7239-15DF-0BE3CF100282}"/>
              </a:ext>
            </a:extLst>
          </p:cNvPr>
          <p:cNvSpPr>
            <a:spLocks noGrp="1"/>
          </p:cNvSpPr>
          <p:nvPr>
            <p:ph type="title"/>
          </p:nvPr>
        </p:nvSpPr>
        <p:spPr>
          <a:xfrm>
            <a:off x="304800" y="366185"/>
            <a:ext cx="11049000" cy="1325033"/>
          </a:xfrm>
          <a:prstGeom prst="rect">
            <a:avLst/>
          </a:prstGeom>
        </p:spPr>
        <p:txBody>
          <a:bodyPr/>
          <a:lstStyle>
            <a:lvl1pPr algn="l">
              <a:defRPr sz="1867">
                <a:solidFill>
                  <a:srgbClr val="003057"/>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42934523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5F91F-559F-4BF0-8BE6-822F93629E75}"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56065-9426-4905-9007-E9AC4FB9E51D}" type="slidenum">
              <a:rPr lang="en-US" smtClean="0"/>
              <a:t>‹#›</a:t>
            </a:fld>
            <a:endParaRPr lang="en-US"/>
          </a:p>
        </p:txBody>
      </p:sp>
    </p:spTree>
    <p:extLst>
      <p:ext uri="{BB962C8B-B14F-4D97-AF65-F5344CB8AC3E}">
        <p14:creationId xmlns:p14="http://schemas.microsoft.com/office/powerpoint/2010/main" val="288168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09600" y="1368901"/>
            <a:ext cx="10972800" cy="1155779"/>
          </a:xfrm>
          <a:prstGeom prst="rect">
            <a:avLst/>
          </a:prstGeom>
        </p:spPr>
        <p:txBody>
          <a:bodyPr/>
          <a:lstStyle>
            <a:lvl1pPr algn="l">
              <a:lnSpc>
                <a:spcPts val="4000"/>
              </a:lnSpc>
              <a:defRPr sz="3733" b="1" baseline="0">
                <a:solidFill>
                  <a:srgbClr val="003057"/>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grpSp>
        <p:nvGrpSpPr>
          <p:cNvPr id="2" name="Group 1">
            <a:extLst>
              <a:ext uri="{FF2B5EF4-FFF2-40B4-BE49-F238E27FC236}">
                <a16:creationId xmlns:a16="http://schemas.microsoft.com/office/drawing/2014/main" id="{D557BA5E-1DB2-0CC2-A2A7-EC48D20392F3}"/>
              </a:ext>
            </a:extLst>
          </p:cNvPr>
          <p:cNvGrpSpPr/>
          <p:nvPr userDrawn="1"/>
        </p:nvGrpSpPr>
        <p:grpSpPr>
          <a:xfrm>
            <a:off x="-9844" y="2"/>
            <a:ext cx="12203469" cy="1194921"/>
            <a:chOff x="-7383" y="0"/>
            <a:chExt cx="9152602" cy="896191"/>
          </a:xfrm>
        </p:grpSpPr>
        <p:sp>
          <p:nvSpPr>
            <p:cNvPr id="18" name="bk object 32">
              <a:extLst>
                <a:ext uri="{FF2B5EF4-FFF2-40B4-BE49-F238E27FC236}">
                  <a16:creationId xmlns:a16="http://schemas.microsoft.com/office/drawing/2014/main" id="{9E47034F-392C-1209-E4BD-B9EAC74443C5}"/>
                </a:ext>
              </a:extLst>
            </p:cNvPr>
            <p:cNvSpPr/>
            <p:nvPr userDrawn="1"/>
          </p:nvSpPr>
          <p:spPr>
            <a:xfrm>
              <a:off x="4455680" y="0"/>
              <a:ext cx="4689539" cy="8961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flip="none" rotWithShape="1">
              <a:gsLst>
                <a:gs pos="0">
                  <a:srgbClr val="35628F"/>
                </a:gs>
                <a:gs pos="100000">
                  <a:srgbClr val="003057"/>
                </a:gs>
              </a:gsLst>
              <a:lin ang="0" scaled="1"/>
              <a:tileRect/>
            </a:gradFill>
          </p:spPr>
          <p:txBody>
            <a:bodyPr wrap="square" lIns="0" tIns="0" rIns="0" bIns="0" rtlCol="0"/>
            <a:lstStyle/>
            <a:p>
              <a:endParaRPr sz="2400"/>
            </a:p>
          </p:txBody>
        </p:sp>
        <p:sp>
          <p:nvSpPr>
            <p:cNvPr id="19" name="bk object 25">
              <a:extLst>
                <a:ext uri="{FF2B5EF4-FFF2-40B4-BE49-F238E27FC236}">
                  <a16:creationId xmlns:a16="http://schemas.microsoft.com/office/drawing/2014/main" id="{2DD85720-7D2A-C9B8-81BE-5BA3D324C62B}"/>
                </a:ext>
              </a:extLst>
            </p:cNvPr>
            <p:cNvSpPr/>
            <p:nvPr userDrawn="1"/>
          </p:nvSpPr>
          <p:spPr>
            <a:xfrm>
              <a:off x="-7383" y="0"/>
              <a:ext cx="522856" cy="8961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305E8A"/>
            </a:solidFill>
          </p:spPr>
          <p:txBody>
            <a:bodyPr wrap="square" lIns="0" tIns="0" rIns="0" bIns="0" rtlCol="0"/>
            <a:lstStyle/>
            <a:p>
              <a:endParaRPr sz="2400"/>
            </a:p>
          </p:txBody>
        </p:sp>
        <p:sp>
          <p:nvSpPr>
            <p:cNvPr id="20" name="bk object 26">
              <a:extLst>
                <a:ext uri="{FF2B5EF4-FFF2-40B4-BE49-F238E27FC236}">
                  <a16:creationId xmlns:a16="http://schemas.microsoft.com/office/drawing/2014/main" id="{989A97FF-75E1-7CB3-1B10-7646B29BF6EB}"/>
                </a:ext>
              </a:extLst>
            </p:cNvPr>
            <p:cNvSpPr/>
            <p:nvPr userDrawn="1"/>
          </p:nvSpPr>
          <p:spPr>
            <a:xfrm>
              <a:off x="339369" y="0"/>
              <a:ext cx="864347" cy="8961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04A7A"/>
            </a:solidFill>
          </p:spPr>
          <p:txBody>
            <a:bodyPr wrap="square" lIns="0" tIns="0" rIns="0" bIns="0" rtlCol="0"/>
            <a:lstStyle/>
            <a:p>
              <a:endParaRPr sz="2400"/>
            </a:p>
          </p:txBody>
        </p:sp>
        <p:sp>
          <p:nvSpPr>
            <p:cNvPr id="21" name="bk object 27">
              <a:extLst>
                <a:ext uri="{FF2B5EF4-FFF2-40B4-BE49-F238E27FC236}">
                  <a16:creationId xmlns:a16="http://schemas.microsoft.com/office/drawing/2014/main" id="{699196B0-ED27-4302-BDCD-36D0E473230D}"/>
                </a:ext>
              </a:extLst>
            </p:cNvPr>
            <p:cNvSpPr/>
            <p:nvPr userDrawn="1"/>
          </p:nvSpPr>
          <p:spPr>
            <a:xfrm>
              <a:off x="871718" y="0"/>
              <a:ext cx="1344716" cy="8961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214F7A"/>
            </a:solidFill>
          </p:spPr>
          <p:txBody>
            <a:bodyPr wrap="square" lIns="0" tIns="0" rIns="0" bIns="0" rtlCol="0"/>
            <a:lstStyle/>
            <a:p>
              <a:endParaRPr sz="2400"/>
            </a:p>
          </p:txBody>
        </p:sp>
        <p:sp>
          <p:nvSpPr>
            <p:cNvPr id="22" name="bk object 28">
              <a:extLst>
                <a:ext uri="{FF2B5EF4-FFF2-40B4-BE49-F238E27FC236}">
                  <a16:creationId xmlns:a16="http://schemas.microsoft.com/office/drawing/2014/main" id="{6F1B9E5A-EE44-BA60-C5B5-955382CCEE03}"/>
                </a:ext>
              </a:extLst>
            </p:cNvPr>
            <p:cNvSpPr/>
            <p:nvPr userDrawn="1"/>
          </p:nvSpPr>
          <p:spPr>
            <a:xfrm>
              <a:off x="1648771" y="0"/>
              <a:ext cx="1363740" cy="8961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B4973"/>
            </a:solidFill>
          </p:spPr>
          <p:txBody>
            <a:bodyPr wrap="square" lIns="0" tIns="0" rIns="0" bIns="0" rtlCol="0"/>
            <a:lstStyle/>
            <a:p>
              <a:endParaRPr sz="2400"/>
            </a:p>
          </p:txBody>
        </p:sp>
        <p:sp>
          <p:nvSpPr>
            <p:cNvPr id="23" name="bk object 29">
              <a:extLst>
                <a:ext uri="{FF2B5EF4-FFF2-40B4-BE49-F238E27FC236}">
                  <a16:creationId xmlns:a16="http://schemas.microsoft.com/office/drawing/2014/main" id="{374DEC70-F8F0-27AD-B6E1-5EDE02D530F7}"/>
                </a:ext>
              </a:extLst>
            </p:cNvPr>
            <p:cNvSpPr/>
            <p:nvPr userDrawn="1"/>
          </p:nvSpPr>
          <p:spPr>
            <a:xfrm>
              <a:off x="2299591" y="0"/>
              <a:ext cx="938542" cy="8961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2C5176"/>
            </a:solidFill>
          </p:spPr>
          <p:txBody>
            <a:bodyPr wrap="square" lIns="0" tIns="0" rIns="0" bIns="0" rtlCol="0"/>
            <a:lstStyle/>
            <a:p>
              <a:endParaRPr sz="2400"/>
            </a:p>
          </p:txBody>
        </p:sp>
        <p:sp>
          <p:nvSpPr>
            <p:cNvPr id="24" name="bk object 30">
              <a:extLst>
                <a:ext uri="{FF2B5EF4-FFF2-40B4-BE49-F238E27FC236}">
                  <a16:creationId xmlns:a16="http://schemas.microsoft.com/office/drawing/2014/main" id="{5A4F0633-7A2E-BC96-AEA1-4E32F32C0FD2}"/>
                </a:ext>
              </a:extLst>
            </p:cNvPr>
            <p:cNvSpPr/>
            <p:nvPr userDrawn="1"/>
          </p:nvSpPr>
          <p:spPr>
            <a:xfrm>
              <a:off x="2549829" y="0"/>
              <a:ext cx="2486185" cy="8961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285681"/>
            </a:solidFill>
          </p:spPr>
          <p:txBody>
            <a:bodyPr wrap="square" lIns="0" tIns="0" rIns="0" bIns="0" rtlCol="0"/>
            <a:lstStyle/>
            <a:p>
              <a:endParaRPr sz="2400"/>
            </a:p>
          </p:txBody>
        </p:sp>
        <p:sp>
          <p:nvSpPr>
            <p:cNvPr id="25" name="bk object 31">
              <a:extLst>
                <a:ext uri="{FF2B5EF4-FFF2-40B4-BE49-F238E27FC236}">
                  <a16:creationId xmlns:a16="http://schemas.microsoft.com/office/drawing/2014/main" id="{9EAAE5BE-235B-78C9-2F6C-B1D43856A497}"/>
                </a:ext>
              </a:extLst>
            </p:cNvPr>
            <p:cNvSpPr/>
            <p:nvPr userDrawn="1"/>
          </p:nvSpPr>
          <p:spPr>
            <a:xfrm>
              <a:off x="3832071" y="0"/>
              <a:ext cx="1917036" cy="8961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144C7E"/>
            </a:solidFill>
          </p:spPr>
          <p:txBody>
            <a:bodyPr wrap="square" lIns="0" tIns="0" rIns="0" bIns="0" rtlCol="0"/>
            <a:lstStyle/>
            <a:p>
              <a:endParaRPr sz="2400"/>
            </a:p>
          </p:txBody>
        </p:sp>
      </p:grpSp>
      <p:sp>
        <p:nvSpPr>
          <p:cNvPr id="26" name="TextBox 25">
            <a:extLst>
              <a:ext uri="{FF2B5EF4-FFF2-40B4-BE49-F238E27FC236}">
                <a16:creationId xmlns:a16="http://schemas.microsoft.com/office/drawing/2014/main" id="{EB07627B-2962-E059-3582-22D5C0AE4886}"/>
              </a:ext>
            </a:extLst>
          </p:cNvPr>
          <p:cNvSpPr txBox="1"/>
          <p:nvPr userDrawn="1"/>
        </p:nvSpPr>
        <p:spPr>
          <a:xfrm>
            <a:off x="609600" y="191858"/>
            <a:ext cx="9204101" cy="830997"/>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a:p>
            <a:r>
              <a:rPr lang="en-US" sz="2400" b="1">
                <a:solidFill>
                  <a:schemeClr val="tx2">
                    <a:lumMod val="95000"/>
                  </a:schemeClr>
                </a:solidFill>
                <a:latin typeface="Calibri" panose="020F0502020204030204" pitchFamily="34" charset="0"/>
              </a:rPr>
              <a:t>Office of Readiness and Response</a:t>
            </a:r>
          </a:p>
        </p:txBody>
      </p:sp>
      <p:pic>
        <p:nvPicPr>
          <p:cNvPr id="27" name="Picture 26" descr="Logos of the U.S. Department of Health and Human Services and Centers for Disease Control and Prevention" title="LOGOS">
            <a:extLst>
              <a:ext uri="{FF2B5EF4-FFF2-40B4-BE49-F238E27FC236}">
                <a16:creationId xmlns:a16="http://schemas.microsoft.com/office/drawing/2014/main" id="{B98EFB43-D8C4-D55F-602D-AAE71B18B0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0436" y="104440"/>
            <a:ext cx="1672779" cy="959001"/>
          </a:xfrm>
          <a:prstGeom prst="rect">
            <a:avLst/>
          </a:prstGeom>
        </p:spPr>
      </p:pic>
    </p:spTree>
    <p:extLst>
      <p:ext uri="{BB962C8B-B14F-4D97-AF65-F5344CB8AC3E}">
        <p14:creationId xmlns:p14="http://schemas.microsoft.com/office/powerpoint/2010/main" val="423087473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LID_PRIMARY_BACK">
    <p:bg>
      <p:bgPr>
        <a:solidFill>
          <a:srgbClr val="00305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48491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OLID SECONDARY BACK">
    <p:bg>
      <p:bgPr>
        <a:solidFill>
          <a:srgbClr val="53585B"/>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grpSp>
        <p:nvGrpSpPr>
          <p:cNvPr id="2" name="Group 1">
            <a:extLst>
              <a:ext uri="{FF2B5EF4-FFF2-40B4-BE49-F238E27FC236}">
                <a16:creationId xmlns:a16="http://schemas.microsoft.com/office/drawing/2014/main" id="{85300224-9555-8783-5E5B-42961910E0A8}"/>
              </a:ext>
            </a:extLst>
          </p:cNvPr>
          <p:cNvGrpSpPr/>
          <p:nvPr userDrawn="1"/>
        </p:nvGrpSpPr>
        <p:grpSpPr>
          <a:xfrm>
            <a:off x="0" y="6733309"/>
            <a:ext cx="12192000" cy="124691"/>
            <a:chOff x="1431571" y="6070209"/>
            <a:chExt cx="9146249" cy="90854"/>
          </a:xfrm>
        </p:grpSpPr>
        <p:sp>
          <p:nvSpPr>
            <p:cNvPr id="3" name="Rectangle 2">
              <a:extLst>
                <a:ext uri="{FF2B5EF4-FFF2-40B4-BE49-F238E27FC236}">
                  <a16:creationId xmlns:a16="http://schemas.microsoft.com/office/drawing/2014/main" id="{FA499869-163A-2A94-2D8F-8A5F81052976}"/>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4" name="Rectangle 3">
              <a:extLst>
                <a:ext uri="{FF2B5EF4-FFF2-40B4-BE49-F238E27FC236}">
                  <a16:creationId xmlns:a16="http://schemas.microsoft.com/office/drawing/2014/main" id="{5385FFEC-92D2-F0B7-0D41-63829517E296}"/>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4A470B09-E344-9344-B847-390EEA6B66C5}"/>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E8CD4FAE-B944-9177-E426-FEA7998F73CD}"/>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7" name="Rectangle 20">
              <a:extLst>
                <a:ext uri="{FF2B5EF4-FFF2-40B4-BE49-F238E27FC236}">
                  <a16:creationId xmlns:a16="http://schemas.microsoft.com/office/drawing/2014/main" id="{6F99A784-9BC0-0375-194F-914740792171}"/>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32790583-96DD-55F8-97DF-8FA08F2FFD3A}"/>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9" name="Title 8">
            <a:extLst>
              <a:ext uri="{FF2B5EF4-FFF2-40B4-BE49-F238E27FC236}">
                <a16:creationId xmlns:a16="http://schemas.microsoft.com/office/drawing/2014/main" id="{51ED2A47-0BEC-D020-093D-6A4AB95964D0}"/>
              </a:ext>
            </a:extLst>
          </p:cNvPr>
          <p:cNvSpPr>
            <a:spLocks noGrp="1"/>
          </p:cNvSpPr>
          <p:nvPr>
            <p:ph type="title"/>
          </p:nvPr>
        </p:nvSpPr>
        <p:spPr>
          <a:xfrm>
            <a:off x="576263" y="4154414"/>
            <a:ext cx="10515600" cy="765239"/>
          </a:xfrm>
          <a:prstGeom prst="rect">
            <a:avLst/>
          </a:prstGeom>
        </p:spPr>
        <p:txBody>
          <a:bodyPr/>
          <a:lstStyle>
            <a:lvl1pPr algn="l">
              <a:defRPr sz="4800" b="1">
                <a:solidFill>
                  <a:schemeClr val="bg2"/>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789875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5"/>
            <a:ext cx="10972800" cy="4176467"/>
          </a:xfrm>
        </p:spPr>
        <p:txBody>
          <a:bodyPr/>
          <a:lstStyle>
            <a:lvl1pPr marL="376748" indent="-376748">
              <a:spcAft>
                <a:spcPts val="800"/>
              </a:spcAft>
              <a:buClr>
                <a:srgbClr val="003057"/>
              </a:buClr>
              <a:buFont typeface="Arial" panose="020B0604020202020204" pitchFamily="34" charset="0"/>
              <a:buChar char="•"/>
              <a:defRPr sz="2667" b="0">
                <a:solidFill>
                  <a:srgbClr val="000000"/>
                </a:solidFill>
              </a:defRPr>
            </a:lvl1pPr>
            <a:lvl2pPr marL="764080" indent="-309019">
              <a:spcBef>
                <a:spcPts val="0"/>
              </a:spcBef>
              <a:spcAft>
                <a:spcPts val="800"/>
              </a:spcAft>
              <a:buClr>
                <a:srgbClr val="003057"/>
              </a:buClr>
              <a:buFont typeface="Arial" panose="020B0604020202020204" pitchFamily="34" charset="0"/>
              <a:buChar char="‒"/>
              <a:defRPr sz="2667"/>
            </a:lvl2pPr>
            <a:lvl3pPr marL="831810" indent="-444478">
              <a:spcBef>
                <a:spcPts val="800"/>
              </a:spcBef>
              <a:spcAft>
                <a:spcPts val="800"/>
              </a:spcAft>
              <a:buClr>
                <a:srgbClr val="692145"/>
              </a:buClr>
              <a:defRPr sz="3200"/>
            </a:lvl3pPr>
            <a:lvl4pPr marL="1219140" indent="-309019">
              <a:spcBef>
                <a:spcPts val="0"/>
              </a:spcBef>
              <a:spcAft>
                <a:spcPts val="0"/>
              </a:spcAft>
              <a:buClr>
                <a:schemeClr val="bg2">
                  <a:lumMod val="50000"/>
                </a:schemeClr>
              </a:buClr>
              <a:buFont typeface="Arial" panose="020B0604020202020204" pitchFamily="34" charset="0"/>
              <a:buChar char="•"/>
              <a:defRPr/>
            </a:lvl4pPr>
            <a:lvl5pPr marL="1674201" indent="-300551">
              <a:spcBef>
                <a:spcPts val="0"/>
              </a:spcBef>
              <a:buClr>
                <a:schemeClr val="bg2">
                  <a:lumMod val="50000"/>
                </a:schemeClr>
              </a:buClr>
              <a:buFont typeface="Arial" panose="020B0604020202020204" pitchFamily="34" charset="0"/>
              <a:buChar char="–"/>
              <a:defRPr/>
            </a:lvl5pPr>
            <a:lvl6pPr marL="2137727" indent="-309019">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p>
          <a:p>
            <a:pPr lvl="0"/>
            <a:endParaRPr lang="en-US"/>
          </a:p>
        </p:txBody>
      </p:sp>
      <p:grpSp>
        <p:nvGrpSpPr>
          <p:cNvPr id="12" name="Group 11">
            <a:extLst>
              <a:ext uri="{FF2B5EF4-FFF2-40B4-BE49-F238E27FC236}">
                <a16:creationId xmlns:a16="http://schemas.microsoft.com/office/drawing/2014/main" id="{C34868EC-2F7A-CDE8-ACB2-82A2A292E99D}"/>
              </a:ext>
            </a:extLst>
          </p:cNvPr>
          <p:cNvGrpSpPr/>
          <p:nvPr userDrawn="1"/>
        </p:nvGrpSpPr>
        <p:grpSpPr>
          <a:xfrm>
            <a:off x="0" y="6733309"/>
            <a:ext cx="12192000" cy="124691"/>
            <a:chOff x="1431571" y="6070209"/>
            <a:chExt cx="9146249" cy="90854"/>
          </a:xfrm>
        </p:grpSpPr>
        <p:sp>
          <p:nvSpPr>
            <p:cNvPr id="13" name="Rectangle 12">
              <a:extLst>
                <a:ext uri="{FF2B5EF4-FFF2-40B4-BE49-F238E27FC236}">
                  <a16:creationId xmlns:a16="http://schemas.microsoft.com/office/drawing/2014/main" id="{A1D267A9-4B7A-7D3B-C2DD-598EDD3479AB}"/>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C6B135A9-902D-E874-767A-D7E5B3ECECF9}"/>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5" name="Rectangle 14">
              <a:extLst>
                <a:ext uri="{FF2B5EF4-FFF2-40B4-BE49-F238E27FC236}">
                  <a16:creationId xmlns:a16="http://schemas.microsoft.com/office/drawing/2014/main" id="{85702F43-E651-A7D5-2E91-CD0DAC5CC1B4}"/>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24648A74-5A90-5385-8CDF-D9DC758BB4BD}"/>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7" name="Rectangle 20">
              <a:extLst>
                <a:ext uri="{FF2B5EF4-FFF2-40B4-BE49-F238E27FC236}">
                  <a16:creationId xmlns:a16="http://schemas.microsoft.com/office/drawing/2014/main" id="{57C3F96A-4322-C415-DDFB-B7636719189D}"/>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D09A380A-6906-36DD-F60E-C45812298E77}"/>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16044112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457178" indent="-457178">
              <a:buClr>
                <a:srgbClr val="003057"/>
              </a:buClr>
              <a:buFont typeface="Arial" panose="020B0604020202020204" pitchFamily="34" charset="0"/>
              <a:buChar char="•"/>
              <a:defRPr sz="2667" b="1">
                <a:solidFill>
                  <a:srgbClr val="1D1D1D"/>
                </a:solidFill>
              </a:defRPr>
            </a:lvl1pPr>
            <a:lvl2pPr marL="990550" indent="-380981">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457178" indent="-457178">
              <a:buClr>
                <a:srgbClr val="003057"/>
              </a:buClr>
              <a:buFont typeface="Arial" panose="020B0604020202020204" pitchFamily="34" charset="0"/>
              <a:buChar char="•"/>
              <a:defRPr sz="2667" b="1">
                <a:solidFill>
                  <a:srgbClr val="1D1D1D"/>
                </a:solidFill>
              </a:defRPr>
            </a:lvl1pPr>
            <a:lvl2pPr marL="990550" indent="-380981">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3640DC92-E75F-6B33-EB08-7E1B1A60487F}"/>
              </a:ext>
            </a:extLst>
          </p:cNvPr>
          <p:cNvGrpSpPr/>
          <p:nvPr userDrawn="1"/>
        </p:nvGrpSpPr>
        <p:grpSpPr>
          <a:xfrm>
            <a:off x="0" y="6733309"/>
            <a:ext cx="12192000" cy="124691"/>
            <a:chOff x="1431571" y="6070209"/>
            <a:chExt cx="9146249" cy="90854"/>
          </a:xfrm>
        </p:grpSpPr>
        <p:sp>
          <p:nvSpPr>
            <p:cNvPr id="9" name="Rectangle 8">
              <a:extLst>
                <a:ext uri="{FF2B5EF4-FFF2-40B4-BE49-F238E27FC236}">
                  <a16:creationId xmlns:a16="http://schemas.microsoft.com/office/drawing/2014/main" id="{24BC524C-D40D-0432-92EA-7AAFC51B51D7}"/>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3ABD70E3-710A-8B2D-E7B8-2881C64748C4}"/>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5B233303-A429-5C36-3250-4E78A46C5CC0}"/>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24EC4A23-D9BB-239B-12C2-73B266BF14E0}"/>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20">
              <a:extLst>
                <a:ext uri="{FF2B5EF4-FFF2-40B4-BE49-F238E27FC236}">
                  <a16:creationId xmlns:a16="http://schemas.microsoft.com/office/drawing/2014/main" id="{0B1361F3-2362-4240-BC41-C94D2ADB7050}"/>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DB4C2681-3B7E-D635-A7AB-2323E76DE962}"/>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92118106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003057"/>
                </a:solidFill>
                <a:latin typeface="Calibri" panose="020F0502020204030204" pitchFamily="34" charset="0"/>
              </a:rPr>
              <a:t>For more information, contact CDC</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1-800-CDC-INFO (232-4636)</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TTY:  1-888-232-6348    www.cdc.gov</a:t>
            </a: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
        <p:nvSpPr>
          <p:cNvPr id="4" name="Title 3">
            <a:extLst>
              <a:ext uri="{FF2B5EF4-FFF2-40B4-BE49-F238E27FC236}">
                <a16:creationId xmlns:a16="http://schemas.microsoft.com/office/drawing/2014/main" id="{ED1B5808-7E05-7239-15DF-0BE3CF100282}"/>
              </a:ext>
            </a:extLst>
          </p:cNvPr>
          <p:cNvSpPr>
            <a:spLocks noGrp="1"/>
          </p:cNvSpPr>
          <p:nvPr>
            <p:ph type="title"/>
          </p:nvPr>
        </p:nvSpPr>
        <p:spPr>
          <a:xfrm>
            <a:off x="304800" y="366186"/>
            <a:ext cx="11049000" cy="1325033"/>
          </a:xfrm>
          <a:prstGeom prst="rect">
            <a:avLst/>
          </a:prstGeom>
        </p:spPr>
        <p:txBody>
          <a:bodyPr/>
          <a:lstStyle>
            <a:lvl1pPr algn="l">
              <a:defRPr sz="1867">
                <a:solidFill>
                  <a:srgbClr val="003057"/>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1659408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LID_PRIMARY_BACK">
    <p:bg>
      <p:bgPr>
        <a:solidFill>
          <a:srgbClr val="00305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99370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Clr>
                <a:srgbClr val="003057"/>
              </a:buClr>
              <a:buFont typeface="Arial" panose="020B0604020202020204" pitchFamily="34" charset="0"/>
              <a:buChar char="•"/>
              <a:defRPr sz="2667" b="0">
                <a:solidFill>
                  <a:srgbClr val="000000"/>
                </a:solidFill>
              </a:defRPr>
            </a:lvl1pPr>
            <a:lvl2pPr marL="764098" indent="-309026">
              <a:spcBef>
                <a:spcPts val="0"/>
              </a:spcBef>
              <a:spcAft>
                <a:spcPts val="800"/>
              </a:spcAft>
              <a:buClr>
                <a:srgbClr val="003057"/>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p>
          <a:p>
            <a:pPr lvl="0"/>
            <a:endParaRPr lang="en-US"/>
          </a:p>
        </p:txBody>
      </p:sp>
      <p:grpSp>
        <p:nvGrpSpPr>
          <p:cNvPr id="12" name="Group 11">
            <a:extLst>
              <a:ext uri="{FF2B5EF4-FFF2-40B4-BE49-F238E27FC236}">
                <a16:creationId xmlns:a16="http://schemas.microsoft.com/office/drawing/2014/main" id="{C34868EC-2F7A-CDE8-ACB2-82A2A292E99D}"/>
              </a:ext>
            </a:extLst>
          </p:cNvPr>
          <p:cNvGrpSpPr/>
          <p:nvPr userDrawn="1"/>
        </p:nvGrpSpPr>
        <p:grpSpPr>
          <a:xfrm>
            <a:off x="0" y="6733309"/>
            <a:ext cx="12192000" cy="124691"/>
            <a:chOff x="1431571" y="6070209"/>
            <a:chExt cx="9146249" cy="90854"/>
          </a:xfrm>
        </p:grpSpPr>
        <p:sp>
          <p:nvSpPr>
            <p:cNvPr id="13" name="Rectangle 12">
              <a:extLst>
                <a:ext uri="{FF2B5EF4-FFF2-40B4-BE49-F238E27FC236}">
                  <a16:creationId xmlns:a16="http://schemas.microsoft.com/office/drawing/2014/main" id="{A1D267A9-4B7A-7D3B-C2DD-598EDD3479AB}"/>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C6B135A9-902D-E874-767A-D7E5B3ECECF9}"/>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5" name="Rectangle 14">
              <a:extLst>
                <a:ext uri="{FF2B5EF4-FFF2-40B4-BE49-F238E27FC236}">
                  <a16:creationId xmlns:a16="http://schemas.microsoft.com/office/drawing/2014/main" id="{85702F43-E651-A7D5-2E91-CD0DAC5CC1B4}"/>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24648A74-5A90-5385-8CDF-D9DC758BB4BD}"/>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7" name="Rectangle 20">
              <a:extLst>
                <a:ext uri="{FF2B5EF4-FFF2-40B4-BE49-F238E27FC236}">
                  <a16:creationId xmlns:a16="http://schemas.microsoft.com/office/drawing/2014/main" id="{57C3F96A-4322-C415-DDFB-B7636719189D}"/>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D09A380A-6906-36DD-F60E-C45812298E77}"/>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144891887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OLID SECONDARY BACK">
    <p:bg>
      <p:bgPr>
        <a:solidFill>
          <a:srgbClr val="53585B"/>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grpSp>
        <p:nvGrpSpPr>
          <p:cNvPr id="2" name="Group 1">
            <a:extLst>
              <a:ext uri="{FF2B5EF4-FFF2-40B4-BE49-F238E27FC236}">
                <a16:creationId xmlns:a16="http://schemas.microsoft.com/office/drawing/2014/main" id="{85300224-9555-8783-5E5B-42961910E0A8}"/>
              </a:ext>
            </a:extLst>
          </p:cNvPr>
          <p:cNvGrpSpPr/>
          <p:nvPr userDrawn="1"/>
        </p:nvGrpSpPr>
        <p:grpSpPr>
          <a:xfrm>
            <a:off x="0" y="6733309"/>
            <a:ext cx="12192000" cy="124691"/>
            <a:chOff x="1431571" y="6070209"/>
            <a:chExt cx="9146249" cy="90854"/>
          </a:xfrm>
        </p:grpSpPr>
        <p:sp>
          <p:nvSpPr>
            <p:cNvPr id="3" name="Rectangle 2">
              <a:extLst>
                <a:ext uri="{FF2B5EF4-FFF2-40B4-BE49-F238E27FC236}">
                  <a16:creationId xmlns:a16="http://schemas.microsoft.com/office/drawing/2014/main" id="{FA499869-163A-2A94-2D8F-8A5F81052976}"/>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4" name="Rectangle 3">
              <a:extLst>
                <a:ext uri="{FF2B5EF4-FFF2-40B4-BE49-F238E27FC236}">
                  <a16:creationId xmlns:a16="http://schemas.microsoft.com/office/drawing/2014/main" id="{5385FFEC-92D2-F0B7-0D41-63829517E296}"/>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4A470B09-E344-9344-B847-390EEA6B66C5}"/>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E8CD4FAE-B944-9177-E426-FEA7998F73CD}"/>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7" name="Rectangle 20">
              <a:extLst>
                <a:ext uri="{FF2B5EF4-FFF2-40B4-BE49-F238E27FC236}">
                  <a16:creationId xmlns:a16="http://schemas.microsoft.com/office/drawing/2014/main" id="{6F99A784-9BC0-0375-194F-914740792171}"/>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32790583-96DD-55F8-97DF-8FA08F2FFD3A}"/>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9" name="Title 8">
            <a:extLst>
              <a:ext uri="{FF2B5EF4-FFF2-40B4-BE49-F238E27FC236}">
                <a16:creationId xmlns:a16="http://schemas.microsoft.com/office/drawing/2014/main" id="{51ED2A47-0BEC-D020-093D-6A4AB95964D0}"/>
              </a:ext>
            </a:extLst>
          </p:cNvPr>
          <p:cNvSpPr>
            <a:spLocks noGrp="1"/>
          </p:cNvSpPr>
          <p:nvPr>
            <p:ph type="title"/>
          </p:nvPr>
        </p:nvSpPr>
        <p:spPr>
          <a:xfrm>
            <a:off x="576263" y="4154414"/>
            <a:ext cx="10515600" cy="765239"/>
          </a:xfrm>
          <a:prstGeom prst="rect">
            <a:avLst/>
          </a:prstGeom>
        </p:spPr>
        <p:txBody>
          <a:bodyPr/>
          <a:lstStyle>
            <a:lvl1pPr algn="l">
              <a:defRPr sz="4800" b="1">
                <a:solidFill>
                  <a:schemeClr val="bg2"/>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39019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bg>
      <p:bgRef idx="1001">
        <a:schemeClr val="bg1"/>
      </p:bgRef>
    </p:bg>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5"/>
            <a:ext cx="10972800" cy="4176467"/>
          </a:xfrm>
        </p:spPr>
        <p:txBody>
          <a:bodyPr/>
          <a:lstStyle>
            <a:lvl1pPr marL="457178" indent="-457178">
              <a:lnSpc>
                <a:spcPts val="2933"/>
              </a:lnSpc>
              <a:buClr>
                <a:srgbClr val="003057"/>
              </a:buClr>
              <a:buFont typeface="Arial" panose="020B0604020202020204" pitchFamily="34" charset="0"/>
              <a:buChar char="•"/>
              <a:defRPr sz="2667" b="0">
                <a:solidFill>
                  <a:srgbClr val="1D1D1D"/>
                </a:solidFill>
              </a:defRPr>
            </a:lvl1pPr>
            <a:lvl2pPr>
              <a:lnSpc>
                <a:spcPts val="2667"/>
              </a:lnSpc>
              <a:buClr>
                <a:srgbClr val="003057"/>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3E280DE1-597F-CF51-6BB0-F400C9BE0380}"/>
              </a:ext>
            </a:extLst>
          </p:cNvPr>
          <p:cNvGrpSpPr/>
          <p:nvPr userDrawn="1"/>
        </p:nvGrpSpPr>
        <p:grpSpPr>
          <a:xfrm>
            <a:off x="0" y="6733309"/>
            <a:ext cx="12192000" cy="124691"/>
            <a:chOff x="1431571" y="6070209"/>
            <a:chExt cx="9146249" cy="90854"/>
          </a:xfrm>
        </p:grpSpPr>
        <p:sp>
          <p:nvSpPr>
            <p:cNvPr id="4" name="Rectangle 3">
              <a:extLst>
                <a:ext uri="{FF2B5EF4-FFF2-40B4-BE49-F238E27FC236}">
                  <a16:creationId xmlns:a16="http://schemas.microsoft.com/office/drawing/2014/main" id="{5369FC13-5035-1544-F0E6-71FF8577FFE6}"/>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0B3F0126-977A-52CA-E91B-E377F137563D}"/>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2EAC63A3-4CF8-3C3D-5DF5-F912A0060EEB}"/>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87E6EC62-387A-7731-3F1B-A11FCEAF9108}"/>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20">
              <a:extLst>
                <a:ext uri="{FF2B5EF4-FFF2-40B4-BE49-F238E27FC236}">
                  <a16:creationId xmlns:a16="http://schemas.microsoft.com/office/drawing/2014/main" id="{FE14137A-F19E-D9A3-6118-0943427A28C0}"/>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ADDF20E4-BC9A-5C7A-EAAD-E267A170E58C}"/>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8846459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5"/>
            <a:ext cx="10972800" cy="4176467"/>
          </a:xfrm>
        </p:spPr>
        <p:txBody>
          <a:bodyPr/>
          <a:lstStyle>
            <a:lvl1pPr marL="376748" indent="-376748">
              <a:spcAft>
                <a:spcPts val="800"/>
              </a:spcAft>
              <a:buClr>
                <a:srgbClr val="003057"/>
              </a:buClr>
              <a:buFont typeface="Arial" panose="020B0604020202020204" pitchFamily="34" charset="0"/>
              <a:buChar char="•"/>
              <a:defRPr sz="2667" b="0">
                <a:solidFill>
                  <a:srgbClr val="000000"/>
                </a:solidFill>
              </a:defRPr>
            </a:lvl1pPr>
            <a:lvl2pPr marL="764080" indent="-309019">
              <a:spcBef>
                <a:spcPts val="0"/>
              </a:spcBef>
              <a:spcAft>
                <a:spcPts val="800"/>
              </a:spcAft>
              <a:buClr>
                <a:srgbClr val="003057"/>
              </a:buClr>
              <a:buFont typeface="Arial" panose="020B0604020202020204" pitchFamily="34" charset="0"/>
              <a:buChar char="‒"/>
              <a:defRPr sz="2667"/>
            </a:lvl2pPr>
            <a:lvl3pPr marL="831810" indent="-444478">
              <a:spcBef>
                <a:spcPts val="800"/>
              </a:spcBef>
              <a:spcAft>
                <a:spcPts val="800"/>
              </a:spcAft>
              <a:buClr>
                <a:srgbClr val="692145"/>
              </a:buClr>
              <a:defRPr sz="3200"/>
            </a:lvl3pPr>
            <a:lvl4pPr marL="1219140" indent="-309019">
              <a:spcBef>
                <a:spcPts val="0"/>
              </a:spcBef>
              <a:spcAft>
                <a:spcPts val="0"/>
              </a:spcAft>
              <a:buClr>
                <a:schemeClr val="bg2">
                  <a:lumMod val="50000"/>
                </a:schemeClr>
              </a:buClr>
              <a:buFont typeface="Arial" panose="020B0604020202020204" pitchFamily="34" charset="0"/>
              <a:buChar char="•"/>
              <a:defRPr/>
            </a:lvl4pPr>
            <a:lvl5pPr marL="1674201" indent="-300551">
              <a:spcBef>
                <a:spcPts val="0"/>
              </a:spcBef>
              <a:buClr>
                <a:schemeClr val="bg2">
                  <a:lumMod val="50000"/>
                </a:schemeClr>
              </a:buClr>
              <a:buFont typeface="Arial" panose="020B0604020202020204" pitchFamily="34" charset="0"/>
              <a:buChar char="–"/>
              <a:defRPr/>
            </a:lvl5pPr>
            <a:lvl6pPr marL="2137727" indent="-309019">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p>
          <a:p>
            <a:pPr lvl="0"/>
            <a:endParaRPr lang="en-US"/>
          </a:p>
        </p:txBody>
      </p:sp>
      <p:grpSp>
        <p:nvGrpSpPr>
          <p:cNvPr id="12" name="Group 11">
            <a:extLst>
              <a:ext uri="{FF2B5EF4-FFF2-40B4-BE49-F238E27FC236}">
                <a16:creationId xmlns:a16="http://schemas.microsoft.com/office/drawing/2014/main" id="{C34868EC-2F7A-CDE8-ACB2-82A2A292E99D}"/>
              </a:ext>
            </a:extLst>
          </p:cNvPr>
          <p:cNvGrpSpPr/>
          <p:nvPr userDrawn="1"/>
        </p:nvGrpSpPr>
        <p:grpSpPr>
          <a:xfrm>
            <a:off x="0" y="6733309"/>
            <a:ext cx="12192000" cy="124691"/>
            <a:chOff x="1431571" y="6070209"/>
            <a:chExt cx="9146249" cy="90854"/>
          </a:xfrm>
        </p:grpSpPr>
        <p:sp>
          <p:nvSpPr>
            <p:cNvPr id="13" name="Rectangle 12">
              <a:extLst>
                <a:ext uri="{FF2B5EF4-FFF2-40B4-BE49-F238E27FC236}">
                  <a16:creationId xmlns:a16="http://schemas.microsoft.com/office/drawing/2014/main" id="{A1D267A9-4B7A-7D3B-C2DD-598EDD3479AB}"/>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C6B135A9-902D-E874-767A-D7E5B3ECECF9}"/>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5" name="Rectangle 14">
              <a:extLst>
                <a:ext uri="{FF2B5EF4-FFF2-40B4-BE49-F238E27FC236}">
                  <a16:creationId xmlns:a16="http://schemas.microsoft.com/office/drawing/2014/main" id="{85702F43-E651-A7D5-2E91-CD0DAC5CC1B4}"/>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24648A74-5A90-5385-8CDF-D9DC758BB4BD}"/>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7" name="Rectangle 20">
              <a:extLst>
                <a:ext uri="{FF2B5EF4-FFF2-40B4-BE49-F238E27FC236}">
                  <a16:creationId xmlns:a16="http://schemas.microsoft.com/office/drawing/2014/main" id="{57C3F96A-4322-C415-DDFB-B7636719189D}"/>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D09A380A-6906-36DD-F60E-C45812298E77}"/>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8856370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ULLETS/DATA_2sid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457178" indent="-457178">
              <a:buClr>
                <a:srgbClr val="003057"/>
              </a:buClr>
              <a:buFont typeface="Arial" panose="020B0604020202020204" pitchFamily="34" charset="0"/>
              <a:buChar char="•"/>
              <a:defRPr sz="2667" b="1">
                <a:solidFill>
                  <a:srgbClr val="1D1D1D"/>
                </a:solidFill>
              </a:defRPr>
            </a:lvl1pPr>
            <a:lvl2pPr marL="990550" indent="-380981">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457178" indent="-457178">
              <a:buClr>
                <a:srgbClr val="003057"/>
              </a:buClr>
              <a:buFont typeface="Arial" panose="020B0604020202020204" pitchFamily="34" charset="0"/>
              <a:buChar char="•"/>
              <a:defRPr sz="2667" b="1">
                <a:solidFill>
                  <a:srgbClr val="1D1D1D"/>
                </a:solidFill>
              </a:defRPr>
            </a:lvl1pPr>
            <a:lvl2pPr marL="990550" indent="-380981">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3640DC92-E75F-6B33-EB08-7E1B1A60487F}"/>
              </a:ext>
            </a:extLst>
          </p:cNvPr>
          <p:cNvGrpSpPr/>
          <p:nvPr userDrawn="1"/>
        </p:nvGrpSpPr>
        <p:grpSpPr>
          <a:xfrm>
            <a:off x="0" y="6733309"/>
            <a:ext cx="12192000" cy="124691"/>
            <a:chOff x="1431571" y="6070209"/>
            <a:chExt cx="9146249" cy="90854"/>
          </a:xfrm>
        </p:grpSpPr>
        <p:sp>
          <p:nvSpPr>
            <p:cNvPr id="9" name="Rectangle 8">
              <a:extLst>
                <a:ext uri="{FF2B5EF4-FFF2-40B4-BE49-F238E27FC236}">
                  <a16:creationId xmlns:a16="http://schemas.microsoft.com/office/drawing/2014/main" id="{24BC524C-D40D-0432-92EA-7AAFC51B51D7}"/>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3ABD70E3-710A-8B2D-E7B8-2881C64748C4}"/>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5B233303-A429-5C36-3250-4E78A46C5CC0}"/>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24EC4A23-D9BB-239B-12C2-73B266BF14E0}"/>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20">
              <a:extLst>
                <a:ext uri="{FF2B5EF4-FFF2-40B4-BE49-F238E27FC236}">
                  <a16:creationId xmlns:a16="http://schemas.microsoft.com/office/drawing/2014/main" id="{0B1361F3-2362-4240-BC41-C94D2ADB7050}"/>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DB4C2681-3B7E-D635-A7AB-2323E76DE962}"/>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16646279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BULLETS/DATA_2sid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457178" indent="-457178">
              <a:buClr>
                <a:srgbClr val="003057"/>
              </a:buClr>
              <a:buFont typeface="Arial" panose="020B0604020202020204" pitchFamily="34" charset="0"/>
              <a:buChar char="•"/>
              <a:defRPr sz="2667" b="1">
                <a:solidFill>
                  <a:srgbClr val="1D1D1D"/>
                </a:solidFill>
              </a:defRPr>
            </a:lvl1pPr>
            <a:lvl2pPr marL="990550" indent="-380981">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8"/>
            <a:ext cx="5486400" cy="4421717"/>
          </a:xfrm>
        </p:spPr>
        <p:txBody>
          <a:bodyPr/>
          <a:lstStyle>
            <a:lvl1pPr>
              <a:spcAft>
                <a:spcPts val="1600"/>
              </a:spcAft>
              <a:buNone/>
              <a:defRPr sz="2667" b="1">
                <a:solidFill>
                  <a:srgbClr val="000000"/>
                </a:solidFill>
              </a:defRPr>
            </a:lvl1pPr>
            <a:lvl2pPr marL="387332" indent="-387332">
              <a:spcBef>
                <a:spcPts val="800"/>
              </a:spcBef>
              <a:spcAft>
                <a:spcPts val="800"/>
              </a:spcAft>
              <a:buClr>
                <a:srgbClr val="9B4E9E"/>
              </a:buClr>
              <a:buFont typeface="Wingdings" panose="05000000000000000000" pitchFamily="2" charset="2"/>
              <a:buChar char="§"/>
              <a:defRPr sz="3733"/>
            </a:lvl2pPr>
            <a:lvl3pPr marL="831810" indent="-444478">
              <a:spcBef>
                <a:spcPts val="800"/>
              </a:spcBef>
              <a:spcAft>
                <a:spcPts val="800"/>
              </a:spcAft>
              <a:buClr>
                <a:srgbClr val="692145"/>
              </a:buClr>
              <a:defRPr sz="3200"/>
            </a:lvl3pPr>
            <a:lvl4pPr marL="1219140" indent="-309019">
              <a:spcBef>
                <a:spcPts val="800"/>
              </a:spcBef>
              <a:spcAft>
                <a:spcPts val="800"/>
              </a:spcAft>
              <a:defRPr/>
            </a:lvl4pPr>
          </a:lstStyle>
          <a:p>
            <a:pPr lvl="0"/>
            <a:r>
              <a:rPr lang="en-US"/>
              <a:t>Object</a:t>
            </a:r>
          </a:p>
        </p:txBody>
      </p:sp>
      <p:grpSp>
        <p:nvGrpSpPr>
          <p:cNvPr id="3" name="Group 2">
            <a:extLst>
              <a:ext uri="{FF2B5EF4-FFF2-40B4-BE49-F238E27FC236}">
                <a16:creationId xmlns:a16="http://schemas.microsoft.com/office/drawing/2014/main" id="{749E8B5F-973A-0BDF-E92A-2B8CC253BF1E}"/>
              </a:ext>
            </a:extLst>
          </p:cNvPr>
          <p:cNvGrpSpPr/>
          <p:nvPr userDrawn="1"/>
        </p:nvGrpSpPr>
        <p:grpSpPr>
          <a:xfrm>
            <a:off x="0" y="6733309"/>
            <a:ext cx="12192000" cy="124691"/>
            <a:chOff x="1431571" y="6070209"/>
            <a:chExt cx="9146249" cy="90854"/>
          </a:xfrm>
        </p:grpSpPr>
        <p:sp>
          <p:nvSpPr>
            <p:cNvPr id="4" name="Rectangle 3">
              <a:extLst>
                <a:ext uri="{FF2B5EF4-FFF2-40B4-BE49-F238E27FC236}">
                  <a16:creationId xmlns:a16="http://schemas.microsoft.com/office/drawing/2014/main" id="{D90A52A4-F3CC-5AAD-0380-DEAC15D1B7F2}"/>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60AF8E6E-9575-A0B8-1999-DDD8A25A89CB}"/>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5370DA1D-B5D7-D11F-4024-1D91A4E9425C}"/>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C159E542-60B0-9F38-D905-EC8FF30BB957}"/>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20">
              <a:extLst>
                <a:ext uri="{FF2B5EF4-FFF2-40B4-BE49-F238E27FC236}">
                  <a16:creationId xmlns:a16="http://schemas.microsoft.com/office/drawing/2014/main" id="{D23C582A-2C45-B804-03E5-984D9784A91E}"/>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B106BC1A-27E0-6643-EF30-4B508CADB726}"/>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8769658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LOSING">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003057"/>
                </a:solidFill>
                <a:latin typeface="Calibri" panose="020F0502020204030204" pitchFamily="34" charset="0"/>
              </a:rPr>
              <a:t>For more information, contact CDC</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1-800-CDC-INFO (232-4636)</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TTY:  1-888-232-6348    www.cdc.gov</a:t>
            </a: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
        <p:nvSpPr>
          <p:cNvPr id="4" name="Title 3">
            <a:extLst>
              <a:ext uri="{FF2B5EF4-FFF2-40B4-BE49-F238E27FC236}">
                <a16:creationId xmlns:a16="http://schemas.microsoft.com/office/drawing/2014/main" id="{ED1B5808-7E05-7239-15DF-0BE3CF100282}"/>
              </a:ext>
            </a:extLst>
          </p:cNvPr>
          <p:cNvSpPr>
            <a:spLocks noGrp="1"/>
          </p:cNvSpPr>
          <p:nvPr>
            <p:ph type="title"/>
          </p:nvPr>
        </p:nvSpPr>
        <p:spPr>
          <a:xfrm>
            <a:off x="304800" y="366186"/>
            <a:ext cx="11049000" cy="1325033"/>
          </a:xfrm>
          <a:prstGeom prst="rect">
            <a:avLst/>
          </a:prstGeom>
        </p:spPr>
        <p:txBody>
          <a:bodyPr/>
          <a:lstStyle>
            <a:lvl1pPr algn="l">
              <a:defRPr sz="1867">
                <a:solidFill>
                  <a:srgbClr val="003057"/>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42404310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5F91F-559F-4BF0-8BE6-822F93629E75}"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56065-9426-4905-9007-E9AC4FB9E51D}" type="slidenum">
              <a:rPr lang="en-US" smtClean="0"/>
              <a:t>‹#›</a:t>
            </a:fld>
            <a:endParaRPr lang="en-US"/>
          </a:p>
        </p:txBody>
      </p:sp>
    </p:spTree>
    <p:extLst>
      <p:ext uri="{BB962C8B-B14F-4D97-AF65-F5344CB8AC3E}">
        <p14:creationId xmlns:p14="http://schemas.microsoft.com/office/powerpoint/2010/main" val="238127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003057"/>
              </a:buClr>
              <a:buFont typeface="Arial" panose="020B0604020202020204" pitchFamily="34" charset="0"/>
              <a:buChar char="•"/>
              <a:defRPr sz="2667" b="1">
                <a:solidFill>
                  <a:srgbClr val="1D1D1D"/>
                </a:solidFill>
              </a:defRPr>
            </a:lvl1pPr>
            <a:lvl2pPr marL="990575" indent="-380990">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003057"/>
              </a:buClr>
              <a:buFont typeface="Arial" panose="020B0604020202020204" pitchFamily="34" charset="0"/>
              <a:buChar char="•"/>
              <a:defRPr sz="2667" b="1">
                <a:solidFill>
                  <a:srgbClr val="1D1D1D"/>
                </a:solidFill>
              </a:defRPr>
            </a:lvl1pPr>
            <a:lvl2pPr marL="990575" indent="-380990">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3640DC92-E75F-6B33-EB08-7E1B1A60487F}"/>
              </a:ext>
            </a:extLst>
          </p:cNvPr>
          <p:cNvGrpSpPr/>
          <p:nvPr userDrawn="1"/>
        </p:nvGrpSpPr>
        <p:grpSpPr>
          <a:xfrm>
            <a:off x="0" y="6733309"/>
            <a:ext cx="12192000" cy="124691"/>
            <a:chOff x="1431571" y="6070209"/>
            <a:chExt cx="9146249" cy="90854"/>
          </a:xfrm>
        </p:grpSpPr>
        <p:sp>
          <p:nvSpPr>
            <p:cNvPr id="9" name="Rectangle 8">
              <a:extLst>
                <a:ext uri="{FF2B5EF4-FFF2-40B4-BE49-F238E27FC236}">
                  <a16:creationId xmlns:a16="http://schemas.microsoft.com/office/drawing/2014/main" id="{24BC524C-D40D-0432-92EA-7AAFC51B51D7}"/>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3ABD70E3-710A-8B2D-E7B8-2881C64748C4}"/>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5B233303-A429-5C36-3250-4E78A46C5CC0}"/>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24EC4A23-D9BB-239B-12C2-73B266BF14E0}"/>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20">
              <a:extLst>
                <a:ext uri="{FF2B5EF4-FFF2-40B4-BE49-F238E27FC236}">
                  <a16:creationId xmlns:a16="http://schemas.microsoft.com/office/drawing/2014/main" id="{0B1361F3-2362-4240-BC41-C94D2ADB7050}"/>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a:extLst>
                <a:ext uri="{FF2B5EF4-FFF2-40B4-BE49-F238E27FC236}">
                  <a16:creationId xmlns:a16="http://schemas.microsoft.com/office/drawing/2014/main" id="{DB4C2681-3B7E-D635-A7AB-2323E76DE962}"/>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1476292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003057"/>
              </a:buClr>
              <a:buFont typeface="Arial" panose="020B0604020202020204" pitchFamily="34" charset="0"/>
              <a:buChar char="•"/>
              <a:defRPr sz="2667" b="1">
                <a:solidFill>
                  <a:srgbClr val="1D1D1D"/>
                </a:solidFill>
              </a:defRPr>
            </a:lvl1pPr>
            <a:lvl2pPr marL="990575" indent="-380990">
              <a:buClr>
                <a:srgbClr val="003057"/>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grpSp>
        <p:nvGrpSpPr>
          <p:cNvPr id="3" name="Group 2">
            <a:extLst>
              <a:ext uri="{FF2B5EF4-FFF2-40B4-BE49-F238E27FC236}">
                <a16:creationId xmlns:a16="http://schemas.microsoft.com/office/drawing/2014/main" id="{749E8B5F-973A-0BDF-E92A-2B8CC253BF1E}"/>
              </a:ext>
            </a:extLst>
          </p:cNvPr>
          <p:cNvGrpSpPr/>
          <p:nvPr userDrawn="1"/>
        </p:nvGrpSpPr>
        <p:grpSpPr>
          <a:xfrm>
            <a:off x="0" y="6733309"/>
            <a:ext cx="12192000" cy="124691"/>
            <a:chOff x="1431571" y="6070209"/>
            <a:chExt cx="9146249" cy="90854"/>
          </a:xfrm>
        </p:grpSpPr>
        <p:sp>
          <p:nvSpPr>
            <p:cNvPr id="4" name="Rectangle 3">
              <a:extLst>
                <a:ext uri="{FF2B5EF4-FFF2-40B4-BE49-F238E27FC236}">
                  <a16:creationId xmlns:a16="http://schemas.microsoft.com/office/drawing/2014/main" id="{D90A52A4-F3CC-5AAD-0380-DEAC15D1B7F2}"/>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60AF8E6E-9575-A0B8-1999-DDD8A25A89CB}"/>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5370DA1D-B5D7-D11F-4024-1D91A4E9425C}"/>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C159E542-60B0-9F38-D905-EC8FF30BB957}"/>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20">
              <a:extLst>
                <a:ext uri="{FF2B5EF4-FFF2-40B4-BE49-F238E27FC236}">
                  <a16:creationId xmlns:a16="http://schemas.microsoft.com/office/drawing/2014/main" id="{D23C582A-2C45-B804-03E5-984D9784A91E}"/>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B106BC1A-27E0-6643-EF30-4B508CADB726}"/>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360097695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003057"/>
                </a:solidFill>
                <a:latin typeface="Calibri" panose="020F0502020204030204" pitchFamily="34" charset="0"/>
              </a:rPr>
              <a:t>For more information, contact CDC</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1-800-CDC-INFO (232-4636)</a:t>
            </a: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TTY:  1-888-232-6348    www.cdc.gov</a:t>
            </a: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br>
              <a:rPr lang="en-US" sz="1600">
                <a:solidFill>
                  <a:srgbClr val="003057"/>
                </a:solidFill>
                <a:latin typeface="Calibri" panose="020F0502020204030204" pitchFamily="34" charset="0"/>
              </a:rPr>
            </a:br>
            <a:r>
              <a:rPr lang="en-US" sz="1600">
                <a:solidFill>
                  <a:srgbClr val="00305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
        <p:nvSpPr>
          <p:cNvPr id="4" name="Title 3">
            <a:extLst>
              <a:ext uri="{FF2B5EF4-FFF2-40B4-BE49-F238E27FC236}">
                <a16:creationId xmlns:a16="http://schemas.microsoft.com/office/drawing/2014/main" id="{ED1B5808-7E05-7239-15DF-0BE3CF100282}"/>
              </a:ext>
            </a:extLst>
          </p:cNvPr>
          <p:cNvSpPr>
            <a:spLocks noGrp="1"/>
          </p:cNvSpPr>
          <p:nvPr>
            <p:ph type="title"/>
          </p:nvPr>
        </p:nvSpPr>
        <p:spPr>
          <a:xfrm>
            <a:off x="304800" y="366185"/>
            <a:ext cx="11049000" cy="1325033"/>
          </a:xfrm>
          <a:prstGeom prst="rect">
            <a:avLst/>
          </a:prstGeom>
        </p:spPr>
        <p:txBody>
          <a:bodyPr/>
          <a:lstStyle>
            <a:lvl1pPr algn="l">
              <a:defRPr sz="1867">
                <a:solidFill>
                  <a:srgbClr val="003057"/>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6609792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ID_PRIMARY_BACK">
    <p:bg>
      <p:bgPr>
        <a:solidFill>
          <a:srgbClr val="00305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543546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OLID SECONDARY BACK">
    <p:bg>
      <p:bgPr>
        <a:solidFill>
          <a:srgbClr val="53585B"/>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grpSp>
        <p:nvGrpSpPr>
          <p:cNvPr id="2" name="Group 1">
            <a:extLst>
              <a:ext uri="{FF2B5EF4-FFF2-40B4-BE49-F238E27FC236}">
                <a16:creationId xmlns:a16="http://schemas.microsoft.com/office/drawing/2014/main" id="{85300224-9555-8783-5E5B-42961910E0A8}"/>
              </a:ext>
            </a:extLst>
          </p:cNvPr>
          <p:cNvGrpSpPr/>
          <p:nvPr userDrawn="1"/>
        </p:nvGrpSpPr>
        <p:grpSpPr>
          <a:xfrm>
            <a:off x="0" y="6733309"/>
            <a:ext cx="12192000" cy="124691"/>
            <a:chOff x="1431571" y="6070209"/>
            <a:chExt cx="9146249" cy="90854"/>
          </a:xfrm>
        </p:grpSpPr>
        <p:sp>
          <p:nvSpPr>
            <p:cNvPr id="3" name="Rectangle 2">
              <a:extLst>
                <a:ext uri="{FF2B5EF4-FFF2-40B4-BE49-F238E27FC236}">
                  <a16:creationId xmlns:a16="http://schemas.microsoft.com/office/drawing/2014/main" id="{FA499869-163A-2A94-2D8F-8A5F81052976}"/>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4" name="Rectangle 3">
              <a:extLst>
                <a:ext uri="{FF2B5EF4-FFF2-40B4-BE49-F238E27FC236}">
                  <a16:creationId xmlns:a16="http://schemas.microsoft.com/office/drawing/2014/main" id="{5385FFEC-92D2-F0B7-0D41-63829517E296}"/>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4A470B09-E344-9344-B847-390EEA6B66C5}"/>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E8CD4FAE-B944-9177-E426-FEA7998F73CD}"/>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7" name="Rectangle 20">
              <a:extLst>
                <a:ext uri="{FF2B5EF4-FFF2-40B4-BE49-F238E27FC236}">
                  <a16:creationId xmlns:a16="http://schemas.microsoft.com/office/drawing/2014/main" id="{6F99A784-9BC0-0375-194F-914740792171}"/>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32790583-96DD-55F8-97DF-8FA08F2FFD3A}"/>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9" name="Title 8">
            <a:extLst>
              <a:ext uri="{FF2B5EF4-FFF2-40B4-BE49-F238E27FC236}">
                <a16:creationId xmlns:a16="http://schemas.microsoft.com/office/drawing/2014/main" id="{51ED2A47-0BEC-D020-093D-6A4AB95964D0}"/>
              </a:ext>
            </a:extLst>
          </p:cNvPr>
          <p:cNvSpPr>
            <a:spLocks noGrp="1"/>
          </p:cNvSpPr>
          <p:nvPr>
            <p:ph type="title"/>
          </p:nvPr>
        </p:nvSpPr>
        <p:spPr>
          <a:xfrm>
            <a:off x="576263" y="4154413"/>
            <a:ext cx="10515600" cy="765239"/>
          </a:xfrm>
          <a:prstGeom prst="rect">
            <a:avLst/>
          </a:prstGeom>
        </p:spPr>
        <p:txBody>
          <a:bodyPr/>
          <a:lstStyle>
            <a:lvl1pPr algn="l">
              <a:defRPr sz="4800" b="1">
                <a:solidFill>
                  <a:schemeClr val="bg2"/>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61181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bg>
      <p:bgRef idx="1001">
        <a:schemeClr val="bg1"/>
      </p:bgRef>
    </p:bg>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003057"/>
              </a:buClr>
              <a:buFont typeface="Arial" panose="020B0604020202020204" pitchFamily="34" charset="0"/>
              <a:buChar char="•"/>
              <a:defRPr sz="2667" b="0">
                <a:solidFill>
                  <a:srgbClr val="1D1D1D"/>
                </a:solidFill>
              </a:defRPr>
            </a:lvl1pPr>
            <a:lvl2pPr>
              <a:lnSpc>
                <a:spcPts val="2667"/>
              </a:lnSpc>
              <a:buClr>
                <a:srgbClr val="003057"/>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057"/>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3E280DE1-597F-CF51-6BB0-F400C9BE0380}"/>
              </a:ext>
            </a:extLst>
          </p:cNvPr>
          <p:cNvGrpSpPr/>
          <p:nvPr userDrawn="1"/>
        </p:nvGrpSpPr>
        <p:grpSpPr>
          <a:xfrm>
            <a:off x="0" y="6733309"/>
            <a:ext cx="12192000" cy="124691"/>
            <a:chOff x="1431571" y="6070209"/>
            <a:chExt cx="9146249" cy="90854"/>
          </a:xfrm>
        </p:grpSpPr>
        <p:sp>
          <p:nvSpPr>
            <p:cNvPr id="4" name="Rectangle 3">
              <a:extLst>
                <a:ext uri="{FF2B5EF4-FFF2-40B4-BE49-F238E27FC236}">
                  <a16:creationId xmlns:a16="http://schemas.microsoft.com/office/drawing/2014/main" id="{5369FC13-5035-1544-F0E6-71FF8577FFE6}"/>
                </a:ext>
              </a:extLst>
            </p:cNvPr>
            <p:cNvSpPr>
              <a:spLocks noChangeArrowheads="1"/>
            </p:cNvSpPr>
            <p:nvPr userDrawn="1"/>
          </p:nvSpPr>
          <p:spPr bwMode="auto">
            <a:xfrm>
              <a:off x="7515733" y="6070209"/>
              <a:ext cx="603231" cy="90854"/>
            </a:xfrm>
            <a:prstGeom prst="rect">
              <a:avLst/>
            </a:prstGeom>
            <a:solidFill>
              <a:srgbClr val="0072CE"/>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0B3F0126-977A-52CA-E91B-E377F137563D}"/>
                </a:ext>
              </a:extLst>
            </p:cNvPr>
            <p:cNvSpPr>
              <a:spLocks noChangeArrowheads="1"/>
            </p:cNvSpPr>
            <p:nvPr userDrawn="1"/>
          </p:nvSpPr>
          <p:spPr bwMode="auto">
            <a:xfrm>
              <a:off x="8111097" y="6070209"/>
              <a:ext cx="603231" cy="90854"/>
            </a:xfrm>
            <a:prstGeom prst="rect">
              <a:avLst/>
            </a:prstGeom>
            <a:solidFill>
              <a:srgbClr val="53585B"/>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2EAC63A3-4CF8-3C3D-5DF5-F912A0060EEB}"/>
                </a:ext>
              </a:extLst>
            </p:cNvPr>
            <p:cNvSpPr>
              <a:spLocks noChangeArrowheads="1"/>
            </p:cNvSpPr>
            <p:nvPr userDrawn="1"/>
          </p:nvSpPr>
          <p:spPr bwMode="auto">
            <a:xfrm>
              <a:off x="8714327" y="6070209"/>
              <a:ext cx="603722" cy="90854"/>
            </a:xfrm>
            <a:prstGeom prst="rect">
              <a:avLst/>
            </a:prstGeom>
            <a:solidFill>
              <a:srgbClr val="01A0E1"/>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87E6EC62-387A-7731-3F1B-A11FCEAF9108}"/>
                </a:ext>
              </a:extLst>
            </p:cNvPr>
            <p:cNvSpPr>
              <a:spLocks noChangeArrowheads="1"/>
            </p:cNvSpPr>
            <p:nvPr userDrawn="1"/>
          </p:nvSpPr>
          <p:spPr bwMode="auto">
            <a:xfrm>
              <a:off x="9304204" y="6070209"/>
              <a:ext cx="1273616" cy="9085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20">
              <a:extLst>
                <a:ext uri="{FF2B5EF4-FFF2-40B4-BE49-F238E27FC236}">
                  <a16:creationId xmlns:a16="http://schemas.microsoft.com/office/drawing/2014/main" id="{FE14137A-F19E-D9A3-6118-0943427A28C0}"/>
                </a:ext>
              </a:extLst>
            </p:cNvPr>
            <p:cNvSpPr>
              <a:spLocks noChangeArrowheads="1"/>
            </p:cNvSpPr>
            <p:nvPr userDrawn="1"/>
          </p:nvSpPr>
          <p:spPr bwMode="auto">
            <a:xfrm>
              <a:off x="1431571" y="6070209"/>
              <a:ext cx="5680646" cy="90854"/>
            </a:xfrm>
            <a:prstGeom prst="rect">
              <a:avLst/>
            </a:prstGeom>
            <a:solidFill>
              <a:srgbClr val="003057"/>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ADDF20E4-BC9A-5C7A-EAAD-E267A170E58C}"/>
                </a:ext>
              </a:extLst>
            </p:cNvPr>
            <p:cNvSpPr>
              <a:spLocks noChangeArrowheads="1"/>
            </p:cNvSpPr>
            <p:nvPr userDrawn="1"/>
          </p:nvSpPr>
          <p:spPr bwMode="auto">
            <a:xfrm>
              <a:off x="6912502" y="6070209"/>
              <a:ext cx="603231" cy="90854"/>
            </a:xfrm>
            <a:prstGeom prst="rect">
              <a:avLst/>
            </a:prstGeom>
            <a:solidFill>
              <a:srgbClr val="D22730"/>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631690090"/>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52131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114069"/>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114069"/>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5311953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114069"/>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114069"/>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544454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114069"/>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114069"/>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440173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1" r:id="rId4"/>
    <p:sldLayoutId id="2147483692" r:id="rId5"/>
    <p:sldLayoutId id="2147483693"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114069"/>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114069"/>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1721433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114069"/>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114069"/>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20.svg"/><Relationship Id="rId21" Type="http://schemas.openxmlformats.org/officeDocument/2006/relationships/image" Target="../media/image3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9.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23" Type="http://schemas.openxmlformats.org/officeDocument/2006/relationships/image" Target="../media/image40.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 Id="rId22"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20.svg"/><Relationship Id="rId21"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7.png"/><Relationship Id="rId17" Type="http://schemas.openxmlformats.org/officeDocument/2006/relationships/image" Target="../media/image52.svg"/><Relationship Id="rId25" Type="http://schemas.openxmlformats.org/officeDocument/2006/relationships/image" Target="../media/image58.svg"/><Relationship Id="rId2" Type="http://schemas.openxmlformats.org/officeDocument/2006/relationships/image" Target="../media/image19.png"/><Relationship Id="rId16" Type="http://schemas.openxmlformats.org/officeDocument/2006/relationships/image" Target="../media/image51.png"/><Relationship Id="rId20"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43.png"/><Relationship Id="rId11" Type="http://schemas.openxmlformats.org/officeDocument/2006/relationships/image" Target="../media/image46.svg"/><Relationship Id="rId24" Type="http://schemas.openxmlformats.org/officeDocument/2006/relationships/image" Target="../media/image57.png"/><Relationship Id="rId5" Type="http://schemas.openxmlformats.org/officeDocument/2006/relationships/image" Target="../media/image42.svg"/><Relationship Id="rId15" Type="http://schemas.openxmlformats.org/officeDocument/2006/relationships/image" Target="../media/image50.svg"/><Relationship Id="rId23" Type="http://schemas.openxmlformats.org/officeDocument/2006/relationships/image" Target="../media/image56.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28.svg"/><Relationship Id="rId14" Type="http://schemas.openxmlformats.org/officeDocument/2006/relationships/image" Target="../media/image49.png"/><Relationship Id="rId22"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4.svg"/><Relationship Id="rId18" Type="http://schemas.openxmlformats.org/officeDocument/2006/relationships/image" Target="../media/image39.png"/><Relationship Id="rId26" Type="http://schemas.openxmlformats.org/officeDocument/2006/relationships/image" Target="../media/image57.png"/><Relationship Id="rId3" Type="http://schemas.openxmlformats.org/officeDocument/2006/relationships/image" Target="../media/image20.svg"/><Relationship Id="rId21" Type="http://schemas.openxmlformats.org/officeDocument/2006/relationships/image" Target="../media/image61.svg"/><Relationship Id="rId7" Type="http://schemas.openxmlformats.org/officeDocument/2006/relationships/image" Target="../media/image24.svg"/><Relationship Id="rId12" Type="http://schemas.openxmlformats.org/officeDocument/2006/relationships/image" Target="../media/image33.png"/><Relationship Id="rId17" Type="http://schemas.openxmlformats.org/officeDocument/2006/relationships/image" Target="../media/image38.svg"/><Relationship Id="rId25" Type="http://schemas.openxmlformats.org/officeDocument/2006/relationships/image" Target="../media/image56.svg"/><Relationship Id="rId2" Type="http://schemas.openxmlformats.org/officeDocument/2006/relationships/image" Target="../media/image19.png"/><Relationship Id="rId16" Type="http://schemas.openxmlformats.org/officeDocument/2006/relationships/image" Target="../media/image37.png"/><Relationship Id="rId20" Type="http://schemas.openxmlformats.org/officeDocument/2006/relationships/image" Target="../media/image60.png"/><Relationship Id="rId1" Type="http://schemas.openxmlformats.org/officeDocument/2006/relationships/slideLayout" Target="../slideLayouts/slideLayout19.xml"/><Relationship Id="rId6" Type="http://schemas.openxmlformats.org/officeDocument/2006/relationships/image" Target="../media/image23.png"/><Relationship Id="rId11" Type="http://schemas.openxmlformats.org/officeDocument/2006/relationships/image" Target="../media/image48.svg"/><Relationship Id="rId24" Type="http://schemas.openxmlformats.org/officeDocument/2006/relationships/image" Target="../media/image55.png"/><Relationship Id="rId5" Type="http://schemas.openxmlformats.org/officeDocument/2006/relationships/image" Target="../media/image22.svg"/><Relationship Id="rId15" Type="http://schemas.openxmlformats.org/officeDocument/2006/relationships/image" Target="../media/image59.svg"/><Relationship Id="rId23" Type="http://schemas.openxmlformats.org/officeDocument/2006/relationships/image" Target="../media/image63.svg"/><Relationship Id="rId10" Type="http://schemas.openxmlformats.org/officeDocument/2006/relationships/image" Target="../media/image47.png"/><Relationship Id="rId19" Type="http://schemas.openxmlformats.org/officeDocument/2006/relationships/image" Target="../media/image40.svg"/><Relationship Id="rId4" Type="http://schemas.openxmlformats.org/officeDocument/2006/relationships/image" Target="../media/image21.png"/><Relationship Id="rId9" Type="http://schemas.openxmlformats.org/officeDocument/2006/relationships/image" Target="../media/image46.svg"/><Relationship Id="rId14" Type="http://schemas.openxmlformats.org/officeDocument/2006/relationships/image" Target="../media/image35.png"/><Relationship Id="rId22" Type="http://schemas.openxmlformats.org/officeDocument/2006/relationships/image" Target="../media/image62.png"/><Relationship Id="rId27" Type="http://schemas.openxmlformats.org/officeDocument/2006/relationships/image" Target="../media/image58.sv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69.png"/><Relationship Id="rId26" Type="http://schemas.openxmlformats.org/officeDocument/2006/relationships/image" Target="../media/image57.png"/><Relationship Id="rId3" Type="http://schemas.openxmlformats.org/officeDocument/2006/relationships/image" Target="../media/image20.svg"/><Relationship Id="rId21" Type="http://schemas.openxmlformats.org/officeDocument/2006/relationships/image" Target="../media/image61.svg"/><Relationship Id="rId7" Type="http://schemas.openxmlformats.org/officeDocument/2006/relationships/image" Target="../media/image67.svg"/><Relationship Id="rId12" Type="http://schemas.openxmlformats.org/officeDocument/2006/relationships/image" Target="../media/image33.png"/><Relationship Id="rId17" Type="http://schemas.openxmlformats.org/officeDocument/2006/relationships/image" Target="../media/image54.svg"/><Relationship Id="rId25" Type="http://schemas.openxmlformats.org/officeDocument/2006/relationships/image" Target="../media/image56.svg"/><Relationship Id="rId2" Type="http://schemas.openxmlformats.org/officeDocument/2006/relationships/image" Target="../media/image19.png"/><Relationship Id="rId16" Type="http://schemas.openxmlformats.org/officeDocument/2006/relationships/image" Target="../media/image53.png"/><Relationship Id="rId20" Type="http://schemas.openxmlformats.org/officeDocument/2006/relationships/image" Target="../media/image60.png"/><Relationship Id="rId1" Type="http://schemas.openxmlformats.org/officeDocument/2006/relationships/slideLayout" Target="../slideLayouts/slideLayout19.xml"/><Relationship Id="rId6" Type="http://schemas.openxmlformats.org/officeDocument/2006/relationships/image" Target="../media/image66.png"/><Relationship Id="rId11" Type="http://schemas.openxmlformats.org/officeDocument/2006/relationships/image" Target="../media/image68.svg"/><Relationship Id="rId24" Type="http://schemas.openxmlformats.org/officeDocument/2006/relationships/image" Target="../media/image55.png"/><Relationship Id="rId5" Type="http://schemas.openxmlformats.org/officeDocument/2006/relationships/image" Target="../media/image65.svg"/><Relationship Id="rId15" Type="http://schemas.openxmlformats.org/officeDocument/2006/relationships/image" Target="../media/image59.svg"/><Relationship Id="rId23" Type="http://schemas.openxmlformats.org/officeDocument/2006/relationships/image" Target="../media/image63.svg"/><Relationship Id="rId10" Type="http://schemas.openxmlformats.org/officeDocument/2006/relationships/image" Target="../media/image31.png"/><Relationship Id="rId19" Type="http://schemas.openxmlformats.org/officeDocument/2006/relationships/image" Target="../media/image70.svg"/><Relationship Id="rId4" Type="http://schemas.openxmlformats.org/officeDocument/2006/relationships/image" Target="../media/image64.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62.png"/><Relationship Id="rId27" Type="http://schemas.openxmlformats.org/officeDocument/2006/relationships/image" Target="../media/image58.sv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8.svg"/><Relationship Id="rId18" Type="http://schemas.openxmlformats.org/officeDocument/2006/relationships/image" Target="../media/image73.png"/><Relationship Id="rId26" Type="http://schemas.openxmlformats.org/officeDocument/2006/relationships/image" Target="../media/image55.png"/><Relationship Id="rId3" Type="http://schemas.openxmlformats.org/officeDocument/2006/relationships/image" Target="../media/image20.svg"/><Relationship Id="rId21" Type="http://schemas.openxmlformats.org/officeDocument/2006/relationships/image" Target="../media/image76.svg"/><Relationship Id="rId7" Type="http://schemas.openxmlformats.org/officeDocument/2006/relationships/image" Target="../media/image67.svg"/><Relationship Id="rId12" Type="http://schemas.openxmlformats.org/officeDocument/2006/relationships/image" Target="../media/image37.png"/><Relationship Id="rId17" Type="http://schemas.openxmlformats.org/officeDocument/2006/relationships/image" Target="../media/image72.svg"/><Relationship Id="rId25" Type="http://schemas.openxmlformats.org/officeDocument/2006/relationships/image" Target="../media/image63.svg"/><Relationship Id="rId2" Type="http://schemas.openxmlformats.org/officeDocument/2006/relationships/image" Target="../media/image19.png"/><Relationship Id="rId16" Type="http://schemas.openxmlformats.org/officeDocument/2006/relationships/image" Target="../media/image71.png"/><Relationship Id="rId20" Type="http://schemas.openxmlformats.org/officeDocument/2006/relationships/image" Target="../media/image75.png"/><Relationship Id="rId29" Type="http://schemas.openxmlformats.org/officeDocument/2006/relationships/image" Target="../media/image58.svg"/><Relationship Id="rId1" Type="http://schemas.openxmlformats.org/officeDocument/2006/relationships/slideLayout" Target="../slideLayouts/slideLayout19.xml"/><Relationship Id="rId6" Type="http://schemas.openxmlformats.org/officeDocument/2006/relationships/image" Target="../media/image66.png"/><Relationship Id="rId11" Type="http://schemas.openxmlformats.org/officeDocument/2006/relationships/image" Target="../media/image48.svg"/><Relationship Id="rId24" Type="http://schemas.openxmlformats.org/officeDocument/2006/relationships/image" Target="../media/image62.png"/><Relationship Id="rId5" Type="http://schemas.openxmlformats.org/officeDocument/2006/relationships/image" Target="../media/image65.svg"/><Relationship Id="rId15" Type="http://schemas.openxmlformats.org/officeDocument/2006/relationships/image" Target="../media/image40.svg"/><Relationship Id="rId23" Type="http://schemas.openxmlformats.org/officeDocument/2006/relationships/image" Target="../media/image61.svg"/><Relationship Id="rId28" Type="http://schemas.openxmlformats.org/officeDocument/2006/relationships/image" Target="../media/image57.png"/><Relationship Id="rId10" Type="http://schemas.openxmlformats.org/officeDocument/2006/relationships/image" Target="../media/image47.png"/><Relationship Id="rId19" Type="http://schemas.openxmlformats.org/officeDocument/2006/relationships/image" Target="../media/image74.svg"/><Relationship Id="rId4" Type="http://schemas.openxmlformats.org/officeDocument/2006/relationships/image" Target="../media/image64.png"/><Relationship Id="rId9" Type="http://schemas.openxmlformats.org/officeDocument/2006/relationships/image" Target="../media/image46.svg"/><Relationship Id="rId14" Type="http://schemas.openxmlformats.org/officeDocument/2006/relationships/image" Target="../media/image39.png"/><Relationship Id="rId22" Type="http://schemas.openxmlformats.org/officeDocument/2006/relationships/image" Target="../media/image60.png"/><Relationship Id="rId27" Type="http://schemas.openxmlformats.org/officeDocument/2006/relationships/image" Target="../media/image56.svg"/></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38.svg"/><Relationship Id="rId18" Type="http://schemas.openxmlformats.org/officeDocument/2006/relationships/image" Target="../media/image73.png"/><Relationship Id="rId26" Type="http://schemas.openxmlformats.org/officeDocument/2006/relationships/image" Target="../media/image55.png"/><Relationship Id="rId3" Type="http://schemas.openxmlformats.org/officeDocument/2006/relationships/image" Target="../media/image20.svg"/><Relationship Id="rId21" Type="http://schemas.openxmlformats.org/officeDocument/2006/relationships/image" Target="../media/image76.svg"/><Relationship Id="rId7" Type="http://schemas.openxmlformats.org/officeDocument/2006/relationships/image" Target="../media/image67.svg"/><Relationship Id="rId12" Type="http://schemas.openxmlformats.org/officeDocument/2006/relationships/image" Target="../media/image37.png"/><Relationship Id="rId17" Type="http://schemas.openxmlformats.org/officeDocument/2006/relationships/image" Target="../media/image72.svg"/><Relationship Id="rId25" Type="http://schemas.openxmlformats.org/officeDocument/2006/relationships/image" Target="../media/image63.svg"/><Relationship Id="rId2" Type="http://schemas.openxmlformats.org/officeDocument/2006/relationships/image" Target="../media/image19.png"/><Relationship Id="rId16" Type="http://schemas.openxmlformats.org/officeDocument/2006/relationships/image" Target="../media/image71.png"/><Relationship Id="rId20" Type="http://schemas.openxmlformats.org/officeDocument/2006/relationships/image" Target="../media/image75.png"/><Relationship Id="rId29" Type="http://schemas.openxmlformats.org/officeDocument/2006/relationships/image" Target="../media/image58.svg"/><Relationship Id="rId1" Type="http://schemas.openxmlformats.org/officeDocument/2006/relationships/slideLayout" Target="../slideLayouts/slideLayout19.xml"/><Relationship Id="rId6" Type="http://schemas.openxmlformats.org/officeDocument/2006/relationships/image" Target="../media/image66.png"/><Relationship Id="rId11" Type="http://schemas.openxmlformats.org/officeDocument/2006/relationships/image" Target="../media/image80.svg"/><Relationship Id="rId24" Type="http://schemas.openxmlformats.org/officeDocument/2006/relationships/image" Target="../media/image62.png"/><Relationship Id="rId5" Type="http://schemas.openxmlformats.org/officeDocument/2006/relationships/image" Target="../media/image65.svg"/><Relationship Id="rId15" Type="http://schemas.openxmlformats.org/officeDocument/2006/relationships/image" Target="../media/image40.svg"/><Relationship Id="rId23" Type="http://schemas.openxmlformats.org/officeDocument/2006/relationships/image" Target="../media/image61.svg"/><Relationship Id="rId28" Type="http://schemas.openxmlformats.org/officeDocument/2006/relationships/image" Target="../media/image57.png"/><Relationship Id="rId10" Type="http://schemas.openxmlformats.org/officeDocument/2006/relationships/image" Target="../media/image79.png"/><Relationship Id="rId19" Type="http://schemas.openxmlformats.org/officeDocument/2006/relationships/image" Target="../media/image74.svg"/><Relationship Id="rId4" Type="http://schemas.openxmlformats.org/officeDocument/2006/relationships/image" Target="../media/image64.png"/><Relationship Id="rId9" Type="http://schemas.openxmlformats.org/officeDocument/2006/relationships/image" Target="../media/image78.svg"/><Relationship Id="rId14" Type="http://schemas.openxmlformats.org/officeDocument/2006/relationships/image" Target="../media/image39.png"/><Relationship Id="rId22" Type="http://schemas.openxmlformats.org/officeDocument/2006/relationships/image" Target="../media/image60.png"/><Relationship Id="rId27" Type="http://schemas.openxmlformats.org/officeDocument/2006/relationships/image" Target="../media/image56.sv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svg"/><Relationship Id="rId18" Type="http://schemas.openxmlformats.org/officeDocument/2006/relationships/image" Target="../media/image62.png"/><Relationship Id="rId26" Type="http://schemas.openxmlformats.org/officeDocument/2006/relationships/image" Target="../media/image55.png"/><Relationship Id="rId3" Type="http://schemas.openxmlformats.org/officeDocument/2006/relationships/image" Target="../media/image20.svg"/><Relationship Id="rId21" Type="http://schemas.openxmlformats.org/officeDocument/2006/relationships/image" Target="../media/image72.svg"/><Relationship Id="rId7" Type="http://schemas.openxmlformats.org/officeDocument/2006/relationships/image" Target="../media/image67.svg"/><Relationship Id="rId12" Type="http://schemas.openxmlformats.org/officeDocument/2006/relationships/image" Target="../media/image81.png"/><Relationship Id="rId17" Type="http://schemas.openxmlformats.org/officeDocument/2006/relationships/image" Target="../media/image61.svg"/><Relationship Id="rId25" Type="http://schemas.openxmlformats.org/officeDocument/2006/relationships/image" Target="../media/image76.svg"/><Relationship Id="rId2" Type="http://schemas.openxmlformats.org/officeDocument/2006/relationships/image" Target="../media/image19.png"/><Relationship Id="rId16" Type="http://schemas.openxmlformats.org/officeDocument/2006/relationships/image" Target="../media/image60.png"/><Relationship Id="rId20" Type="http://schemas.openxmlformats.org/officeDocument/2006/relationships/image" Target="../media/image71.png"/><Relationship Id="rId29" Type="http://schemas.openxmlformats.org/officeDocument/2006/relationships/image" Target="../media/image58.svg"/><Relationship Id="rId1" Type="http://schemas.openxmlformats.org/officeDocument/2006/relationships/slideLayout" Target="../slideLayouts/slideLayout19.xml"/><Relationship Id="rId6" Type="http://schemas.openxmlformats.org/officeDocument/2006/relationships/image" Target="../media/image66.png"/><Relationship Id="rId11" Type="http://schemas.openxmlformats.org/officeDocument/2006/relationships/image" Target="../media/image80.svg"/><Relationship Id="rId24" Type="http://schemas.openxmlformats.org/officeDocument/2006/relationships/image" Target="../media/image75.png"/><Relationship Id="rId5" Type="http://schemas.openxmlformats.org/officeDocument/2006/relationships/image" Target="../media/image65.svg"/><Relationship Id="rId15" Type="http://schemas.openxmlformats.org/officeDocument/2006/relationships/image" Target="../media/image84.svg"/><Relationship Id="rId23" Type="http://schemas.openxmlformats.org/officeDocument/2006/relationships/image" Target="../media/image74.svg"/><Relationship Id="rId28" Type="http://schemas.openxmlformats.org/officeDocument/2006/relationships/image" Target="../media/image57.png"/><Relationship Id="rId10" Type="http://schemas.openxmlformats.org/officeDocument/2006/relationships/image" Target="../media/image79.png"/><Relationship Id="rId19" Type="http://schemas.openxmlformats.org/officeDocument/2006/relationships/image" Target="../media/image63.svg"/><Relationship Id="rId4" Type="http://schemas.openxmlformats.org/officeDocument/2006/relationships/image" Target="../media/image64.png"/><Relationship Id="rId9" Type="http://schemas.openxmlformats.org/officeDocument/2006/relationships/image" Target="../media/image78.svg"/><Relationship Id="rId14" Type="http://schemas.openxmlformats.org/officeDocument/2006/relationships/image" Target="../media/image83.png"/><Relationship Id="rId22" Type="http://schemas.openxmlformats.org/officeDocument/2006/relationships/image" Target="../media/image73.png"/><Relationship Id="rId27" Type="http://schemas.openxmlformats.org/officeDocument/2006/relationships/image" Target="../media/image56.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31.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7.png"/><Relationship Id="rId7"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data.census.gov/profile/Denver_County,_Colorado?g=050XX00US08031"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hyperlink" Target="https://data.census.gov/profile/Denver_County,_Colorado?g=050XX00US08031"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hyperlink" Target="https://data.census.gov/profile/Denver_County,_Colorado?g=050XX00US08031"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100.svg"/></Relationships>
</file>

<file path=ppt/slides/_rels/slide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100.svg"/></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100.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102.sv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102.svg"/></Relationships>
</file>

<file path=ppt/slides/_rels/slide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29.xml"/><Relationship Id="rId4" Type="http://schemas.openxmlformats.org/officeDocument/2006/relationships/image" Target="../media/image109.png"/></Relationships>
</file>

<file path=ppt/slides/_rels/slide6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image" Target="../media/image109.png"/></Relationships>
</file>

<file path=ppt/slides/_rels/slide6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6.xml"/><Relationship Id="rId1" Type="http://schemas.openxmlformats.org/officeDocument/2006/relationships/slideLayout" Target="../slideLayouts/slideLayout29.xml"/><Relationship Id="rId4" Type="http://schemas.openxmlformats.org/officeDocument/2006/relationships/image" Target="../media/image109.png"/></Relationships>
</file>

<file path=ppt/slides/_rels/slide6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57.xml"/><Relationship Id="rId1" Type="http://schemas.openxmlformats.org/officeDocument/2006/relationships/slideLayout" Target="../slideLayouts/slideLayout29.xml"/><Relationship Id="rId4" Type="http://schemas.openxmlformats.org/officeDocument/2006/relationships/image" Target="../media/image41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18" Type="http://schemas.openxmlformats.org/officeDocument/2006/relationships/image" Target="../media/image125.svg"/><Relationship Id="rId3" Type="http://schemas.openxmlformats.org/officeDocument/2006/relationships/image" Target="../media/image110.png"/><Relationship Id="rId21" Type="http://schemas.openxmlformats.org/officeDocument/2006/relationships/image" Target="../media/image57.png"/><Relationship Id="rId7" Type="http://schemas.openxmlformats.org/officeDocument/2006/relationships/image" Target="../media/image114.png"/><Relationship Id="rId12" Type="http://schemas.openxmlformats.org/officeDocument/2006/relationships/image" Target="../media/image119.svg"/><Relationship Id="rId17" Type="http://schemas.openxmlformats.org/officeDocument/2006/relationships/image" Target="../media/image124.png"/><Relationship Id="rId2" Type="http://schemas.openxmlformats.org/officeDocument/2006/relationships/notesSlide" Target="../notesSlides/notesSlide59.xml"/><Relationship Id="rId16" Type="http://schemas.openxmlformats.org/officeDocument/2006/relationships/image" Target="../media/image123.svg"/><Relationship Id="rId20" Type="http://schemas.openxmlformats.org/officeDocument/2006/relationships/image" Target="../media/image56.svg"/><Relationship Id="rId1" Type="http://schemas.openxmlformats.org/officeDocument/2006/relationships/slideLayout" Target="../slideLayouts/slideLayout31.xml"/><Relationship Id="rId6" Type="http://schemas.openxmlformats.org/officeDocument/2006/relationships/image" Target="../media/image113.svg"/><Relationship Id="rId11" Type="http://schemas.openxmlformats.org/officeDocument/2006/relationships/image" Target="../media/image118.png"/><Relationship Id="rId24" Type="http://schemas.openxmlformats.org/officeDocument/2006/relationships/image" Target="../media/image127.svg"/><Relationship Id="rId5" Type="http://schemas.openxmlformats.org/officeDocument/2006/relationships/image" Target="../media/image112.png"/><Relationship Id="rId15" Type="http://schemas.openxmlformats.org/officeDocument/2006/relationships/image" Target="../media/image122.png"/><Relationship Id="rId23" Type="http://schemas.openxmlformats.org/officeDocument/2006/relationships/image" Target="../media/image126.png"/><Relationship Id="rId10" Type="http://schemas.openxmlformats.org/officeDocument/2006/relationships/image" Target="../media/image117.svg"/><Relationship Id="rId19" Type="http://schemas.openxmlformats.org/officeDocument/2006/relationships/image" Target="../media/image55.png"/><Relationship Id="rId4" Type="http://schemas.openxmlformats.org/officeDocument/2006/relationships/image" Target="../media/image111.svg"/><Relationship Id="rId9" Type="http://schemas.openxmlformats.org/officeDocument/2006/relationships/image" Target="../media/image116.png"/><Relationship Id="rId14" Type="http://schemas.openxmlformats.org/officeDocument/2006/relationships/image" Target="../media/image121.svg"/><Relationship Id="rId22" Type="http://schemas.openxmlformats.org/officeDocument/2006/relationships/image" Target="../media/image58.svg"/></Relationships>
</file>

<file path=ppt/slides/_rels/slide6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1.xml"/><Relationship Id="rId1" Type="http://schemas.openxmlformats.org/officeDocument/2006/relationships/slideLayout" Target="../slideLayouts/slideLayout34.xml"/><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63.svg"/><Relationship Id="rId18" Type="http://schemas.openxmlformats.org/officeDocument/2006/relationships/image" Target="../media/image75.png"/><Relationship Id="rId3" Type="http://schemas.openxmlformats.org/officeDocument/2006/relationships/image" Target="../media/image132.svg"/><Relationship Id="rId21" Type="http://schemas.openxmlformats.org/officeDocument/2006/relationships/image" Target="../media/image56.svg"/><Relationship Id="rId7" Type="http://schemas.openxmlformats.org/officeDocument/2006/relationships/image" Target="../media/image136.svg"/><Relationship Id="rId12" Type="http://schemas.openxmlformats.org/officeDocument/2006/relationships/image" Target="../media/image62.png"/><Relationship Id="rId17" Type="http://schemas.openxmlformats.org/officeDocument/2006/relationships/image" Target="../media/image74.svg"/><Relationship Id="rId25" Type="http://schemas.openxmlformats.org/officeDocument/2006/relationships/image" Target="../media/image140.svg"/><Relationship Id="rId2" Type="http://schemas.openxmlformats.org/officeDocument/2006/relationships/image" Target="../media/image131.png"/><Relationship Id="rId16" Type="http://schemas.openxmlformats.org/officeDocument/2006/relationships/image" Target="../media/image73.png"/><Relationship Id="rId20" Type="http://schemas.openxmlformats.org/officeDocument/2006/relationships/image" Target="../media/image55.png"/><Relationship Id="rId1" Type="http://schemas.openxmlformats.org/officeDocument/2006/relationships/slideLayout" Target="../slideLayouts/slideLayout19.xml"/><Relationship Id="rId6" Type="http://schemas.openxmlformats.org/officeDocument/2006/relationships/image" Target="../media/image135.png"/><Relationship Id="rId11" Type="http://schemas.openxmlformats.org/officeDocument/2006/relationships/image" Target="../media/image61.svg"/><Relationship Id="rId24" Type="http://schemas.openxmlformats.org/officeDocument/2006/relationships/image" Target="../media/image139.png"/><Relationship Id="rId5" Type="http://schemas.openxmlformats.org/officeDocument/2006/relationships/image" Target="../media/image134.svg"/><Relationship Id="rId15" Type="http://schemas.openxmlformats.org/officeDocument/2006/relationships/image" Target="../media/image72.svg"/><Relationship Id="rId23" Type="http://schemas.openxmlformats.org/officeDocument/2006/relationships/image" Target="../media/image58.svg"/><Relationship Id="rId10" Type="http://schemas.openxmlformats.org/officeDocument/2006/relationships/image" Target="../media/image60.png"/><Relationship Id="rId19" Type="http://schemas.openxmlformats.org/officeDocument/2006/relationships/image" Target="../media/image76.svg"/><Relationship Id="rId4" Type="http://schemas.openxmlformats.org/officeDocument/2006/relationships/image" Target="../media/image133.png"/><Relationship Id="rId9" Type="http://schemas.openxmlformats.org/officeDocument/2006/relationships/image" Target="../media/image138.svg"/><Relationship Id="rId14" Type="http://schemas.openxmlformats.org/officeDocument/2006/relationships/image" Target="../media/image71.png"/><Relationship Id="rId22" Type="http://schemas.openxmlformats.org/officeDocument/2006/relationships/image" Target="../media/image57.png"/></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100.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4.xml"/><Relationship Id="rId1" Type="http://schemas.openxmlformats.org/officeDocument/2006/relationships/slideLayout" Target="../slideLayouts/slideLayout18.xml"/><Relationship Id="rId4" Type="http://schemas.openxmlformats.org/officeDocument/2006/relationships/image" Target="../media/image100.sv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3" Type="http://schemas.openxmlformats.org/officeDocument/2006/relationships/hyperlink" Target="mailto:specialpopulations@cdc.gov" TargetMode="External"/><Relationship Id="rId2" Type="http://schemas.openxmlformats.org/officeDocument/2006/relationships/notesSlide" Target="../notesSlides/notesSlide66.xml"/><Relationship Id="rId1" Type="http://schemas.openxmlformats.org/officeDocument/2006/relationships/slideLayout" Target="../slideLayouts/slideLayout33.xml"/><Relationship Id="rId6" Type="http://schemas.openxmlformats.org/officeDocument/2006/relationships/image" Target="../media/image142.svg"/><Relationship Id="rId5" Type="http://schemas.openxmlformats.org/officeDocument/2006/relationships/image" Target="../media/image141.png"/><Relationship Id="rId4" Type="http://schemas.openxmlformats.org/officeDocument/2006/relationships/hyperlink" Target="mailto:jsherman@cdc.gov"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90.sv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slides/_rels/slide9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92.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7.png"/><Relationship Id="rId7" Type="http://schemas.openxmlformats.org/officeDocument/2006/relationships/image" Target="../media/image85.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slides/_rels/slide9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lIns="91440" tIns="45720" rIns="91440" bIns="45720" anchor="t"/>
          <a:lstStyle/>
          <a:p>
            <a:pPr>
              <a:lnSpc>
                <a:spcPct val="81900"/>
              </a:lnSpc>
            </a:pPr>
            <a:r>
              <a:rPr lang="en-US" altLang="en-US" dirty="0">
                <a:cs typeface="Calibri" pitchFamily="34" charset="0"/>
              </a:rPr>
              <a:t>Next Steps in Addressing Encampments: New CDC Work on Homelessness and Health</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EDACEC2C-996E-E943-40D0-FECF75749520}"/>
              </a:ext>
            </a:extLst>
          </p:cNvPr>
          <p:cNvSpPr>
            <a:spLocks noGrp="1"/>
          </p:cNvSpPr>
          <p:nvPr>
            <p:ph type="subTitle" idx="1"/>
          </p:nvPr>
        </p:nvSpPr>
        <p:spPr>
          <a:xfrm>
            <a:off x="609600" y="3062548"/>
            <a:ext cx="10579100" cy="480752"/>
          </a:xfrm>
        </p:spPr>
        <p:txBody>
          <a:bodyPr/>
          <a:lstStyle/>
          <a:p>
            <a:r>
              <a:rPr lang="en-US"/>
              <a:t>Caroline Waddell (she/her), PhD &amp; Jessica Sherman (she/her), PhD, RN</a:t>
            </a:r>
          </a:p>
        </p:txBody>
      </p:sp>
      <p:sp>
        <p:nvSpPr>
          <p:cNvPr id="7" name="Text Placeholder 3">
            <a:extLst>
              <a:ext uri="{FF2B5EF4-FFF2-40B4-BE49-F238E27FC236}">
                <a16:creationId xmlns:a16="http://schemas.microsoft.com/office/drawing/2014/main" id="{F0DFF32E-A91B-7774-6E47-1ED85FFE53CC}"/>
              </a:ext>
            </a:extLst>
          </p:cNvPr>
          <p:cNvSpPr>
            <a:spLocks noGrp="1"/>
          </p:cNvSpPr>
          <p:nvPr>
            <p:ph type="body" sz="quarter" idx="10"/>
          </p:nvPr>
        </p:nvSpPr>
        <p:spPr>
          <a:xfrm>
            <a:off x="609600" y="3946019"/>
            <a:ext cx="9575800" cy="1295400"/>
          </a:xfrm>
        </p:spPr>
        <p:txBody>
          <a:bodyPr/>
          <a:lstStyle/>
          <a:p>
            <a:pPr>
              <a:lnSpc>
                <a:spcPct val="84185"/>
              </a:lnSpc>
            </a:pPr>
            <a:r>
              <a:rPr lang="en-US"/>
              <a:t>National Health Care for The Homeless Conference and Policy Symposium</a:t>
            </a:r>
          </a:p>
          <a:p>
            <a:pPr>
              <a:lnSpc>
                <a:spcPct val="84185"/>
              </a:lnSpc>
            </a:pPr>
            <a:r>
              <a:rPr lang="en-US"/>
              <a:t>May 16</a:t>
            </a:r>
            <a:r>
              <a:rPr lang="en-US" baseline="30000"/>
              <a:t>th</a:t>
            </a:r>
            <a:r>
              <a:rPr lang="en-US"/>
              <a:t>, 2024 </a:t>
            </a:r>
            <a:endParaRPr lang="en-US">
              <a:cs typeface="Calibri" pitchFamily="34" charset="0"/>
            </a:endParaRPr>
          </a:p>
        </p:txBody>
      </p:sp>
    </p:spTree>
    <p:extLst>
      <p:ext uri="{BB962C8B-B14F-4D97-AF65-F5344CB8AC3E}">
        <p14:creationId xmlns:p14="http://schemas.microsoft.com/office/powerpoint/2010/main" val="201785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F8892-2ADA-1BF6-88C7-52D498B2868E}"/>
              </a:ext>
            </a:extLst>
          </p:cNvPr>
          <p:cNvSpPr>
            <a:spLocks noGrp="1"/>
          </p:cNvSpPr>
          <p:nvPr>
            <p:ph type="title"/>
          </p:nvPr>
        </p:nvSpPr>
        <p:spPr>
          <a:xfrm>
            <a:off x="576262" y="4154413"/>
            <a:ext cx="11333239" cy="765239"/>
          </a:xfrm>
        </p:spPr>
        <p:txBody>
          <a:bodyPr/>
          <a:lstStyle/>
          <a:p>
            <a:r>
              <a:rPr lang="en-US">
                <a:solidFill>
                  <a:srgbClr val="003057"/>
                </a:solidFill>
              </a:rPr>
              <a:t>Approaches to Conducting Encampment Assessments</a:t>
            </a:r>
          </a:p>
        </p:txBody>
      </p:sp>
    </p:spTree>
    <p:extLst>
      <p:ext uri="{BB962C8B-B14F-4D97-AF65-F5344CB8AC3E}">
        <p14:creationId xmlns:p14="http://schemas.microsoft.com/office/powerpoint/2010/main" val="1342387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A492-86C7-E7AA-D576-FBA9042FD5F7}"/>
              </a:ext>
            </a:extLst>
          </p:cNvPr>
          <p:cNvSpPr>
            <a:spLocks noGrp="1"/>
          </p:cNvSpPr>
          <p:nvPr>
            <p:ph type="title"/>
          </p:nvPr>
        </p:nvSpPr>
        <p:spPr>
          <a:xfrm>
            <a:off x="457200" y="-188843"/>
            <a:ext cx="10972800" cy="1143000"/>
          </a:xfrm>
        </p:spPr>
        <p:txBody>
          <a:bodyPr/>
          <a:lstStyle/>
          <a:p>
            <a:pPr>
              <a:lnSpc>
                <a:spcPct val="133044"/>
              </a:lnSpc>
            </a:pPr>
            <a:r>
              <a:rPr lang="en-US"/>
              <a:t>Future Hazard Assessment Tool</a:t>
            </a:r>
          </a:p>
        </p:txBody>
      </p:sp>
      <p:sp>
        <p:nvSpPr>
          <p:cNvPr id="3" name="Text Placeholder 2">
            <a:extLst>
              <a:ext uri="{FF2B5EF4-FFF2-40B4-BE49-F238E27FC236}">
                <a16:creationId xmlns:a16="http://schemas.microsoft.com/office/drawing/2014/main" id="{68C5F6D3-D280-985C-B299-A5EB41DBE65F}"/>
              </a:ext>
            </a:extLst>
          </p:cNvPr>
          <p:cNvSpPr>
            <a:spLocks noGrp="1"/>
          </p:cNvSpPr>
          <p:nvPr>
            <p:ph type="body" sz="quarter" idx="10"/>
          </p:nvPr>
        </p:nvSpPr>
        <p:spPr>
          <a:xfrm>
            <a:off x="609601" y="1494845"/>
            <a:ext cx="11070865" cy="4738739"/>
          </a:xfrm>
        </p:spPr>
        <p:txBody>
          <a:bodyPr/>
          <a:lstStyle/>
          <a:p>
            <a:pPr>
              <a:spcBef>
                <a:spcPts val="1800"/>
              </a:spcBef>
            </a:pPr>
            <a:r>
              <a:rPr lang="en-US">
                <a:solidFill>
                  <a:srgbClr val="003057"/>
                </a:solidFill>
              </a:rPr>
              <a:t>Goals:</a:t>
            </a:r>
          </a:p>
          <a:p>
            <a:pPr lvl="1">
              <a:spcBef>
                <a:spcPts val="1800"/>
              </a:spcBef>
              <a:buFont typeface="Arial" panose="020B0604020202020204" pitchFamily="34" charset="0"/>
              <a:buChar char="•"/>
            </a:pPr>
            <a:r>
              <a:rPr lang="en-US" b="1">
                <a:solidFill>
                  <a:srgbClr val="003057"/>
                </a:solidFill>
              </a:rPr>
              <a:t>To help jurisdictions assess hazards and needs of people living in encampments</a:t>
            </a:r>
          </a:p>
          <a:p>
            <a:pPr lvl="1">
              <a:spcBef>
                <a:spcPts val="1800"/>
              </a:spcBef>
              <a:buFont typeface="Arial" panose="020B0604020202020204" pitchFamily="34" charset="0"/>
              <a:buChar char="•"/>
            </a:pPr>
            <a:r>
              <a:rPr lang="en-US" b="1">
                <a:solidFill>
                  <a:srgbClr val="003057"/>
                </a:solidFill>
              </a:rPr>
              <a:t>To increase the health and safety of encampment residents, neighbors and workers</a:t>
            </a:r>
          </a:p>
          <a:p>
            <a:pPr lvl="1">
              <a:spcBef>
                <a:spcPts val="1800"/>
              </a:spcBef>
              <a:buFont typeface="Arial" panose="020B0604020202020204" pitchFamily="34" charset="0"/>
              <a:buChar char="•"/>
            </a:pPr>
            <a:r>
              <a:rPr lang="en-US" b="1">
                <a:solidFill>
                  <a:srgbClr val="003057"/>
                </a:solidFill>
              </a:rPr>
              <a:t>To pair identified hazards with potential mitigation solutions</a:t>
            </a:r>
          </a:p>
          <a:p>
            <a:pPr lvl="1">
              <a:spcBef>
                <a:spcPts val="1800"/>
              </a:spcBef>
              <a:buFont typeface="Arial" panose="020B0604020202020204" pitchFamily="34" charset="0"/>
              <a:buChar char="•"/>
            </a:pPr>
            <a:r>
              <a:rPr lang="en-US" b="1">
                <a:solidFill>
                  <a:srgbClr val="003057"/>
                </a:solidFill>
              </a:rPr>
              <a:t>Use an intuitive format that is easy to use in the field</a:t>
            </a:r>
          </a:p>
          <a:p>
            <a:pPr>
              <a:spcBef>
                <a:spcPts val="1800"/>
              </a:spcBef>
            </a:pPr>
            <a:r>
              <a:rPr lang="en-US">
                <a:solidFill>
                  <a:srgbClr val="003057"/>
                </a:solidFill>
              </a:rPr>
              <a:t>Can be completed either observationally or by incorporating interactions with encampment residents.</a:t>
            </a:r>
          </a:p>
          <a:p>
            <a:pPr>
              <a:spcBef>
                <a:spcPts val="1800"/>
              </a:spcBef>
            </a:pPr>
            <a:endParaRPr lang="en-US">
              <a:solidFill>
                <a:srgbClr val="003057"/>
              </a:solidFill>
            </a:endParaRPr>
          </a:p>
        </p:txBody>
      </p:sp>
    </p:spTree>
    <p:extLst>
      <p:ext uri="{BB962C8B-B14F-4D97-AF65-F5344CB8AC3E}">
        <p14:creationId xmlns:p14="http://schemas.microsoft.com/office/powerpoint/2010/main" val="12477135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6B3ECE-0C14-0B34-CC18-A75A536FEEED}"/>
              </a:ext>
            </a:extLst>
          </p:cNvPr>
          <p:cNvSpPr>
            <a:spLocks noGrp="1"/>
          </p:cNvSpPr>
          <p:nvPr>
            <p:ph type="body" sz="quarter" idx="10"/>
          </p:nvPr>
        </p:nvSpPr>
        <p:spPr>
          <a:xfrm>
            <a:off x="302914" y="1427651"/>
            <a:ext cx="7782584" cy="4883939"/>
          </a:xfrm>
        </p:spPr>
        <p:txBody>
          <a:bodyPr/>
          <a:lstStyle/>
          <a:p>
            <a:pPr marL="456565" indent="-456565">
              <a:lnSpc>
                <a:spcPct val="76860"/>
              </a:lnSpc>
            </a:pPr>
            <a:r>
              <a:rPr lang="en-US" b="1">
                <a:solidFill>
                  <a:srgbClr val="003057"/>
                </a:solidFill>
              </a:rPr>
              <a:t>Trained in trauma informed interviewing </a:t>
            </a:r>
          </a:p>
          <a:p>
            <a:pPr marL="456565" indent="-456565">
              <a:lnSpc>
                <a:spcPct val="76860"/>
              </a:lnSpc>
            </a:pPr>
            <a:endParaRPr lang="en-US" b="1">
              <a:solidFill>
                <a:srgbClr val="003057"/>
              </a:solidFill>
            </a:endParaRPr>
          </a:p>
          <a:p>
            <a:pPr marL="456565" indent="-456565">
              <a:lnSpc>
                <a:spcPct val="76860"/>
              </a:lnSpc>
            </a:pPr>
            <a:r>
              <a:rPr lang="en-US" b="1">
                <a:solidFill>
                  <a:srgbClr val="003057"/>
                </a:solidFill>
              </a:rPr>
              <a:t>Gave participants control over the environment </a:t>
            </a:r>
          </a:p>
          <a:p>
            <a:pPr marL="456565" indent="-456565">
              <a:lnSpc>
                <a:spcPct val="76860"/>
              </a:lnSpc>
            </a:pPr>
            <a:endParaRPr lang="en-US" b="1"/>
          </a:p>
          <a:p>
            <a:pPr marL="456565" indent="-456565">
              <a:lnSpc>
                <a:spcPct val="76860"/>
              </a:lnSpc>
            </a:pPr>
            <a:r>
              <a:rPr lang="en-US" b="1">
                <a:solidFill>
                  <a:srgbClr val="003057"/>
                </a:solidFill>
              </a:rPr>
              <a:t>Handed out supplies, and people could take supplies without participating in survey</a:t>
            </a:r>
          </a:p>
          <a:p>
            <a:pPr marL="0" indent="0">
              <a:lnSpc>
                <a:spcPct val="76860"/>
              </a:lnSpc>
              <a:buNone/>
            </a:pPr>
            <a:endParaRPr lang="en-US" b="1">
              <a:solidFill>
                <a:srgbClr val="003057"/>
              </a:solidFill>
              <a:cs typeface="Calibri" panose="020F0502020204030204" pitchFamily="34" charset="0"/>
            </a:endParaRPr>
          </a:p>
          <a:p>
            <a:pPr marL="456565" indent="-456565">
              <a:lnSpc>
                <a:spcPct val="76860"/>
              </a:lnSpc>
            </a:pPr>
            <a:r>
              <a:rPr lang="en-US" b="1">
                <a:solidFill>
                  <a:srgbClr val="003057"/>
                </a:solidFill>
              </a:rPr>
              <a:t>Conducted surveys where people experiencing homelessness were staying or accessing services</a:t>
            </a:r>
          </a:p>
          <a:p>
            <a:pPr marL="0" indent="0">
              <a:lnSpc>
                <a:spcPct val="76860"/>
              </a:lnSpc>
              <a:buNone/>
            </a:pPr>
            <a:endParaRPr lang="en-US" b="1">
              <a:solidFill>
                <a:srgbClr val="003057"/>
              </a:solidFill>
              <a:cs typeface="Calibri" panose="020F0502020204030204" pitchFamily="34" charset="0"/>
            </a:endParaRPr>
          </a:p>
          <a:p>
            <a:pPr marL="456565" indent="-456565">
              <a:lnSpc>
                <a:spcPct val="76860"/>
              </a:lnSpc>
            </a:pPr>
            <a:r>
              <a:rPr lang="en-US" b="1">
                <a:solidFill>
                  <a:srgbClr val="003057"/>
                </a:solidFill>
              </a:rPr>
              <a:t>Compensated participants for time and expertise</a:t>
            </a:r>
            <a:endParaRPr lang="en-US" b="1">
              <a:solidFill>
                <a:srgbClr val="003057"/>
              </a:solidFill>
              <a:cs typeface="Calibri" panose="020F0502020204030204" pitchFamily="34" charset="0"/>
            </a:endParaRPr>
          </a:p>
        </p:txBody>
      </p:sp>
      <p:sp>
        <p:nvSpPr>
          <p:cNvPr id="3" name="Title 2">
            <a:extLst>
              <a:ext uri="{FF2B5EF4-FFF2-40B4-BE49-F238E27FC236}">
                <a16:creationId xmlns:a16="http://schemas.microsoft.com/office/drawing/2014/main" id="{7AB1AAFD-B598-EDB0-0BC4-AE98DC8B37B2}"/>
              </a:ext>
            </a:extLst>
          </p:cNvPr>
          <p:cNvSpPr>
            <a:spLocks noGrp="1"/>
          </p:cNvSpPr>
          <p:nvPr>
            <p:ph type="title"/>
          </p:nvPr>
        </p:nvSpPr>
        <p:spPr>
          <a:xfrm>
            <a:off x="403275" y="350547"/>
            <a:ext cx="10972800" cy="629848"/>
          </a:xfrm>
        </p:spPr>
        <p:txBody>
          <a:bodyPr lIns="91440" tIns="45720" rIns="91440" bIns="45720" anchor="b" anchorCtr="0"/>
          <a:lstStyle/>
          <a:p>
            <a:pPr>
              <a:lnSpc>
                <a:spcPct val="57870"/>
              </a:lnSpc>
            </a:pPr>
            <a:r>
              <a:rPr lang="en-US" sz="4800"/>
              <a:t>Our Approach</a:t>
            </a:r>
            <a:endParaRPr lang="en-US"/>
          </a:p>
        </p:txBody>
      </p:sp>
      <p:pic>
        <p:nvPicPr>
          <p:cNvPr id="7" name="Picture 6" descr="A group of items on a table&#10;&#10;Description automatically generated">
            <a:extLst>
              <a:ext uri="{FF2B5EF4-FFF2-40B4-BE49-F238E27FC236}">
                <a16:creationId xmlns:a16="http://schemas.microsoft.com/office/drawing/2014/main" id="{66E681B4-9B36-79B6-D7C3-1A22DE4514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8"/>
          <a:stretch/>
        </p:blipFill>
        <p:spPr>
          <a:xfrm>
            <a:off x="8334376" y="0"/>
            <a:ext cx="3857625" cy="6736080"/>
          </a:xfrm>
          <a:prstGeom prst="rect">
            <a:avLst/>
          </a:prstGeom>
        </p:spPr>
      </p:pic>
    </p:spTree>
    <p:extLst>
      <p:ext uri="{BB962C8B-B14F-4D97-AF65-F5344CB8AC3E}">
        <p14:creationId xmlns:p14="http://schemas.microsoft.com/office/powerpoint/2010/main" val="3487226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261200-4D68-CBE4-5E8C-D631B9FB57DD}"/>
              </a:ext>
            </a:extLst>
          </p:cNvPr>
          <p:cNvSpPr>
            <a:spLocks noGrp="1"/>
          </p:cNvSpPr>
          <p:nvPr>
            <p:ph type="title"/>
          </p:nvPr>
        </p:nvSpPr>
        <p:spPr>
          <a:xfrm>
            <a:off x="0" y="125109"/>
            <a:ext cx="10972800" cy="695497"/>
          </a:xfrm>
        </p:spPr>
        <p:txBody>
          <a:bodyPr lIns="91440" tIns="45720" rIns="91440" bIns="45720" anchor="b" anchorCtr="0"/>
          <a:lstStyle/>
          <a:p>
            <a:pPr>
              <a:lnSpc>
                <a:spcPct val="57870"/>
              </a:lnSpc>
            </a:pPr>
            <a:r>
              <a:rPr lang="en-US" sz="4800"/>
              <a:t>Our Approach</a:t>
            </a:r>
            <a:endParaRPr lang="en-US"/>
          </a:p>
        </p:txBody>
      </p:sp>
      <p:sp>
        <p:nvSpPr>
          <p:cNvPr id="6" name="TextBox 5">
            <a:extLst>
              <a:ext uri="{FF2B5EF4-FFF2-40B4-BE49-F238E27FC236}">
                <a16:creationId xmlns:a16="http://schemas.microsoft.com/office/drawing/2014/main" id="{F7922479-5B17-2919-6752-795F6D19A97E}"/>
              </a:ext>
            </a:extLst>
          </p:cNvPr>
          <p:cNvSpPr txBox="1"/>
          <p:nvPr/>
        </p:nvSpPr>
        <p:spPr>
          <a:xfrm>
            <a:off x="0" y="4300444"/>
            <a:ext cx="6199163" cy="2554930"/>
          </a:xfrm>
          <a:prstGeom prst="rect">
            <a:avLst/>
          </a:prstGeom>
          <a:solidFill>
            <a:srgbClr val="003057"/>
          </a:solidFill>
        </p:spPr>
        <p:txBody>
          <a:bodyPr wrap="square" rtlCol="0">
            <a:spAutoFit/>
          </a:bodyPr>
          <a:lstStyle/>
          <a:p>
            <a:pPr marL="914389" lvl="1" indent="-457189" defTabSz="1219170" eaLnBrk="0" fontAlgn="base" hangingPunct="0">
              <a:spcBef>
                <a:spcPct val="0"/>
              </a:spcBef>
              <a:spcAft>
                <a:spcPct val="0"/>
              </a:spcAft>
              <a:buFont typeface="Arial" panose="020B0604020202020204" pitchFamily="34" charset="0"/>
              <a:buChar char="•"/>
            </a:pPr>
            <a:r>
              <a:rPr lang="en-US" sz="2667">
                <a:solidFill>
                  <a:srgbClr val="003057">
                    <a:lumMod val="10000"/>
                    <a:lumOff val="90000"/>
                  </a:srgbClr>
                </a:solidFill>
                <a:latin typeface="Calibri" panose="020F0502020204030204" pitchFamily="34" charset="0"/>
              </a:rPr>
              <a:t>Collaborated with local partners to ensure data collected was useful</a:t>
            </a:r>
          </a:p>
          <a:p>
            <a:pPr marL="914389" lvl="1" indent="-457189" defTabSz="1219170" eaLnBrk="0" fontAlgn="base" hangingPunct="0">
              <a:spcBef>
                <a:spcPct val="0"/>
              </a:spcBef>
              <a:spcAft>
                <a:spcPct val="0"/>
              </a:spcAft>
              <a:buFont typeface="Arial" panose="020B0604020202020204" pitchFamily="34" charset="0"/>
              <a:buChar char="•"/>
            </a:pPr>
            <a:r>
              <a:rPr lang="en-US" sz="2667">
                <a:solidFill>
                  <a:srgbClr val="003057">
                    <a:lumMod val="10000"/>
                    <a:lumOff val="90000"/>
                  </a:srgbClr>
                </a:solidFill>
                <a:latin typeface="Calibri" panose="020F0502020204030204" pitchFamily="34" charset="0"/>
              </a:rPr>
              <a:t>Interpretation services available</a:t>
            </a:r>
          </a:p>
          <a:p>
            <a:pPr marL="914389" lvl="1" indent="-457189" defTabSz="1219170" eaLnBrk="0" fontAlgn="base" hangingPunct="0">
              <a:spcBef>
                <a:spcPct val="0"/>
              </a:spcBef>
              <a:spcAft>
                <a:spcPct val="0"/>
              </a:spcAft>
              <a:buFont typeface="Arial" panose="020B0604020202020204" pitchFamily="34" charset="0"/>
              <a:buChar char="•"/>
            </a:pPr>
            <a:r>
              <a:rPr lang="en-US" sz="2667">
                <a:solidFill>
                  <a:srgbClr val="003057">
                    <a:lumMod val="10000"/>
                    <a:lumOff val="90000"/>
                  </a:srgbClr>
                </a:solidFill>
                <a:latin typeface="Calibri" panose="020F0502020204030204" pitchFamily="34" charset="0"/>
              </a:rPr>
              <a:t>Included check-ins and trigger warnings </a:t>
            </a:r>
          </a:p>
          <a:p>
            <a:pPr lvl="1" defTabSz="1219170" eaLnBrk="0" fontAlgn="base" hangingPunct="0">
              <a:spcBef>
                <a:spcPct val="0"/>
              </a:spcBef>
              <a:spcAft>
                <a:spcPct val="0"/>
              </a:spcAft>
            </a:pPr>
            <a:endParaRPr lang="en-US" sz="2667">
              <a:solidFill>
                <a:srgbClr val="003057">
                  <a:lumMod val="10000"/>
                  <a:lumOff val="90000"/>
                </a:srgbClr>
              </a:solidFill>
              <a:latin typeface="Calibri" panose="020F0502020204030204" pitchFamily="34" charset="0"/>
            </a:endParaRPr>
          </a:p>
        </p:txBody>
      </p:sp>
      <p:sp>
        <p:nvSpPr>
          <p:cNvPr id="11" name="TextBox 10">
            <a:extLst>
              <a:ext uri="{FF2B5EF4-FFF2-40B4-BE49-F238E27FC236}">
                <a16:creationId xmlns:a16="http://schemas.microsoft.com/office/drawing/2014/main" id="{EE8F0CE4-9C34-8F43-C383-3A28A2EB4832}"/>
              </a:ext>
            </a:extLst>
          </p:cNvPr>
          <p:cNvSpPr txBox="1"/>
          <p:nvPr/>
        </p:nvSpPr>
        <p:spPr>
          <a:xfrm>
            <a:off x="6096000" y="4300444"/>
            <a:ext cx="6096000" cy="2554930"/>
          </a:xfrm>
          <a:prstGeom prst="rect">
            <a:avLst/>
          </a:prstGeom>
          <a:solidFill>
            <a:srgbClr val="003057"/>
          </a:solidFill>
        </p:spPr>
        <p:txBody>
          <a:bodyPr wrap="square" rtlCol="0">
            <a:spAutoFit/>
          </a:bodyPr>
          <a:lstStyle/>
          <a:p>
            <a:pPr marL="457189" indent="-457189" defTabSz="1219170" eaLnBrk="0" fontAlgn="base" hangingPunct="0">
              <a:spcBef>
                <a:spcPct val="0"/>
              </a:spcBef>
              <a:spcAft>
                <a:spcPct val="0"/>
              </a:spcAft>
              <a:buFont typeface="Arial" panose="020B0604020202020204" pitchFamily="34" charset="0"/>
              <a:buChar char="•"/>
            </a:pPr>
            <a:r>
              <a:rPr lang="en-US" sz="2667">
                <a:solidFill>
                  <a:srgbClr val="003057">
                    <a:lumMod val="10000"/>
                    <a:lumOff val="90000"/>
                  </a:srgbClr>
                </a:solidFill>
                <a:latin typeface="Calibri" panose="020F0502020204030204" pitchFamily="34" charset="0"/>
              </a:rPr>
              <a:t>Used established, well-validated questions when available </a:t>
            </a:r>
          </a:p>
          <a:p>
            <a:pPr marL="457189" indent="-457189" defTabSz="1219170" eaLnBrk="0" fontAlgn="base" hangingPunct="0">
              <a:spcBef>
                <a:spcPct val="0"/>
              </a:spcBef>
              <a:spcAft>
                <a:spcPct val="0"/>
              </a:spcAft>
              <a:buFont typeface="Arial" panose="020B0604020202020204" pitchFamily="34" charset="0"/>
              <a:buChar char="•"/>
            </a:pPr>
            <a:r>
              <a:rPr lang="en-US" sz="2667">
                <a:solidFill>
                  <a:srgbClr val="003057">
                    <a:lumMod val="10000"/>
                    <a:lumOff val="90000"/>
                  </a:srgbClr>
                </a:solidFill>
                <a:latin typeface="Calibri" panose="020F0502020204030204" pitchFamily="34" charset="0"/>
              </a:rPr>
              <a:t>Survey was at a 6</a:t>
            </a:r>
            <a:r>
              <a:rPr lang="en-US" sz="2667" baseline="30000">
                <a:solidFill>
                  <a:srgbClr val="003057">
                    <a:lumMod val="10000"/>
                    <a:lumOff val="90000"/>
                  </a:srgbClr>
                </a:solidFill>
                <a:latin typeface="Calibri" panose="020F0502020204030204" pitchFamily="34" charset="0"/>
              </a:rPr>
              <a:t>th</a:t>
            </a:r>
            <a:r>
              <a:rPr lang="en-US" sz="2667">
                <a:solidFill>
                  <a:srgbClr val="003057">
                    <a:lumMod val="10000"/>
                    <a:lumOff val="90000"/>
                  </a:srgbClr>
                </a:solidFill>
                <a:latin typeface="Calibri" panose="020F0502020204030204" pitchFamily="34" charset="0"/>
              </a:rPr>
              <a:t> grade reading level</a:t>
            </a:r>
          </a:p>
          <a:p>
            <a:pPr marL="457189" indent="-457189" defTabSz="1219170" eaLnBrk="0" fontAlgn="base" hangingPunct="0">
              <a:spcBef>
                <a:spcPct val="0"/>
              </a:spcBef>
              <a:spcAft>
                <a:spcPct val="0"/>
              </a:spcAft>
              <a:buFont typeface="Arial" panose="020B0604020202020204" pitchFamily="34" charset="0"/>
              <a:buChar char="•"/>
            </a:pPr>
            <a:r>
              <a:rPr lang="en-US" sz="2667">
                <a:solidFill>
                  <a:srgbClr val="003057">
                    <a:lumMod val="10000"/>
                    <a:lumOff val="90000"/>
                  </a:srgbClr>
                </a:solidFill>
                <a:latin typeface="Calibri" panose="020F0502020204030204" pitchFamily="34" charset="0"/>
              </a:rPr>
              <a:t>Included visual aids and large print </a:t>
            </a:r>
          </a:p>
          <a:p>
            <a:pPr marL="457189" indent="-457189" defTabSz="1219170" eaLnBrk="0" fontAlgn="base" hangingPunct="0">
              <a:spcBef>
                <a:spcPct val="0"/>
              </a:spcBef>
              <a:spcAft>
                <a:spcPct val="0"/>
              </a:spcAft>
              <a:buFont typeface="Arial" panose="020B0604020202020204" pitchFamily="34" charset="0"/>
              <a:buChar char="•"/>
            </a:pPr>
            <a:endParaRPr lang="en-US" sz="2667">
              <a:solidFill>
                <a:srgbClr val="003057">
                  <a:lumMod val="10000"/>
                  <a:lumOff val="90000"/>
                </a:srgbClr>
              </a:solidFill>
              <a:latin typeface="Calibri" panose="020F0502020204030204" pitchFamily="34" charset="0"/>
            </a:endParaRPr>
          </a:p>
          <a:p>
            <a:pPr defTabSz="1219170" eaLnBrk="0" fontAlgn="base" hangingPunct="0">
              <a:spcBef>
                <a:spcPct val="0"/>
              </a:spcBef>
              <a:spcAft>
                <a:spcPct val="0"/>
              </a:spcAft>
            </a:pPr>
            <a:endParaRPr lang="en-US" sz="2667">
              <a:solidFill>
                <a:srgbClr val="003057">
                  <a:lumMod val="10000"/>
                  <a:lumOff val="90000"/>
                </a:srgbClr>
              </a:solidFill>
              <a:latin typeface="Calibri" panose="020F0502020204030204" pitchFamily="34" charset="0"/>
            </a:endParaRPr>
          </a:p>
        </p:txBody>
      </p:sp>
    </p:spTree>
    <p:extLst>
      <p:ext uri="{BB962C8B-B14F-4D97-AF65-F5344CB8AC3E}">
        <p14:creationId xmlns:p14="http://schemas.microsoft.com/office/powerpoint/2010/main" val="1818370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F9EB27A-CA1F-696C-45BB-CB70B5AD619B}"/>
              </a:ext>
            </a:extLst>
          </p:cNvPr>
          <p:cNvSpPr txBox="1"/>
          <p:nvPr/>
        </p:nvSpPr>
        <p:spPr>
          <a:xfrm>
            <a:off x="1000410" y="3142021"/>
            <a:ext cx="826886" cy="369332"/>
          </a:xfrm>
          <a:prstGeom prst="rect">
            <a:avLst/>
          </a:prstGeom>
          <a:solidFill>
            <a:srgbClr val="29597E"/>
          </a:solidFill>
        </p:spPr>
        <p:txBody>
          <a:bodyPr wrap="square" rtlCol="0">
            <a:spAutoFit/>
          </a:bodyPr>
          <a:lstStyle/>
          <a:p>
            <a:endParaRPr lang="en-US">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2B9814D0-25DC-B462-C608-E143BE60CF18}"/>
              </a:ext>
            </a:extLst>
          </p:cNvPr>
          <p:cNvSpPr txBox="1"/>
          <p:nvPr/>
        </p:nvSpPr>
        <p:spPr>
          <a:xfrm>
            <a:off x="5248284" y="1252343"/>
            <a:ext cx="7405605" cy="4196662"/>
          </a:xfrm>
          <a:prstGeom prst="rect">
            <a:avLst/>
          </a:prstGeom>
          <a:noFill/>
        </p:spPr>
        <p:txBody>
          <a:bodyPr wrap="square">
            <a:spAutoFit/>
          </a:bodyPr>
          <a:lstStyle/>
          <a:p>
            <a:pPr defTabSz="1219170" eaLnBrk="0" fontAlgn="base" hangingPunct="0">
              <a:spcBef>
                <a:spcPct val="0"/>
              </a:spcBef>
              <a:spcAft>
                <a:spcPct val="0"/>
              </a:spcAft>
              <a:defRPr/>
            </a:pPr>
            <a:r>
              <a:rPr lang="en-US" sz="2667" b="1">
                <a:solidFill>
                  <a:srgbClr val="003057"/>
                </a:solidFill>
                <a:latin typeface="Calibri" panose="020F0502020204030204" pitchFamily="34" charset="0"/>
                <a:cs typeface="Calibri" panose="020F0502020204030204" pitchFamily="34" charset="0"/>
              </a:rPr>
              <a:t>Partners:</a:t>
            </a:r>
          </a:p>
          <a:p>
            <a:pPr marL="285744" indent="-285744" defTabSz="1219170" eaLnBrk="0" fontAlgn="base" hangingPunct="0">
              <a:spcBef>
                <a:spcPct val="0"/>
              </a:spcBef>
              <a:spcAft>
                <a:spcPct val="0"/>
              </a:spcAft>
              <a:buFont typeface="Arial" panose="020B0604020202020204" pitchFamily="34" charset="0"/>
              <a:buChar char="•"/>
              <a:defRPr/>
            </a:pPr>
            <a:r>
              <a:rPr lang="en-US" sz="2667">
                <a:solidFill>
                  <a:srgbClr val="003057"/>
                </a:solidFill>
                <a:latin typeface="Calibri" panose="020F0502020204030204" pitchFamily="34" charset="0"/>
                <a:cs typeface="Calibri" panose="020F0502020204030204" pitchFamily="34" charset="0"/>
              </a:rPr>
              <a:t>Community-based homeless service providers</a:t>
            </a:r>
          </a:p>
          <a:p>
            <a:pPr marL="285744" indent="-285744" defTabSz="1219170" eaLnBrk="0" fontAlgn="base" hangingPunct="0">
              <a:spcBef>
                <a:spcPct val="0"/>
              </a:spcBef>
              <a:spcAft>
                <a:spcPct val="0"/>
              </a:spcAft>
              <a:buFont typeface="Arial" panose="020B0604020202020204" pitchFamily="34" charset="0"/>
              <a:buChar char="•"/>
              <a:defRPr/>
            </a:pPr>
            <a:r>
              <a:rPr lang="en-US" sz="2667">
                <a:solidFill>
                  <a:srgbClr val="003057"/>
                </a:solidFill>
                <a:latin typeface="Calibri" panose="020F0502020204030204" pitchFamily="34" charset="0"/>
                <a:cs typeface="Calibri" panose="020F0502020204030204" pitchFamily="34" charset="0"/>
              </a:rPr>
              <a:t>Denver Department of Public Health and Environment (DDPHE)</a:t>
            </a:r>
          </a:p>
          <a:p>
            <a:pPr marL="285744" indent="-285744" defTabSz="1219170" eaLnBrk="0" fontAlgn="base" hangingPunct="0">
              <a:spcBef>
                <a:spcPct val="0"/>
              </a:spcBef>
              <a:spcAft>
                <a:spcPct val="0"/>
              </a:spcAft>
              <a:buFont typeface="Arial" panose="020B0604020202020204" pitchFamily="34" charset="0"/>
              <a:buChar char="•"/>
              <a:defRPr/>
            </a:pPr>
            <a:r>
              <a:rPr lang="en-US" sz="2667">
                <a:solidFill>
                  <a:srgbClr val="003057"/>
                </a:solidFill>
                <a:latin typeface="Calibri" panose="020F0502020204030204" pitchFamily="34" charset="0"/>
                <a:cs typeface="Calibri" panose="020F0502020204030204" pitchFamily="34" charset="0"/>
              </a:rPr>
              <a:t>Colorado Department of Public Health and Environment (CDPHE)</a:t>
            </a:r>
          </a:p>
          <a:p>
            <a:pPr marL="285744" indent="-285744" defTabSz="1219170" eaLnBrk="0" fontAlgn="base" hangingPunct="0">
              <a:spcBef>
                <a:spcPct val="0"/>
              </a:spcBef>
              <a:spcAft>
                <a:spcPct val="0"/>
              </a:spcAft>
              <a:buFont typeface="Arial" panose="020B0604020202020204" pitchFamily="34" charset="0"/>
              <a:buChar char="•"/>
              <a:defRPr/>
            </a:pPr>
            <a:r>
              <a:rPr lang="en-US" sz="2667">
                <a:solidFill>
                  <a:srgbClr val="003057"/>
                </a:solidFill>
                <a:latin typeface="Calibri" panose="020F0502020204030204" pitchFamily="34" charset="0"/>
                <a:cs typeface="Calibri" panose="020F0502020204030204" pitchFamily="34" charset="0"/>
              </a:rPr>
              <a:t>Denver Mayor’s Office</a:t>
            </a:r>
          </a:p>
          <a:p>
            <a:pPr marL="285744" indent="-285744" defTabSz="1219170" eaLnBrk="0" fontAlgn="base" hangingPunct="0">
              <a:spcBef>
                <a:spcPct val="0"/>
              </a:spcBef>
              <a:spcAft>
                <a:spcPct val="0"/>
              </a:spcAft>
              <a:buFont typeface="Arial" panose="020B0604020202020204" pitchFamily="34" charset="0"/>
              <a:buChar char="•"/>
              <a:defRPr/>
            </a:pPr>
            <a:r>
              <a:rPr lang="en-US" sz="2667">
                <a:solidFill>
                  <a:srgbClr val="003057"/>
                </a:solidFill>
                <a:latin typeface="Calibri" panose="020F0502020204030204" pitchFamily="34" charset="0"/>
                <a:cs typeface="Calibri" panose="020F0502020204030204" pitchFamily="34" charset="0"/>
              </a:rPr>
              <a:t>U.S. Interagency Council on Homelessness &amp; Housing and Urban Development</a:t>
            </a:r>
          </a:p>
          <a:p>
            <a:pPr marL="285744" indent="-285744" defTabSz="1219170" eaLnBrk="0" fontAlgn="base" hangingPunct="0">
              <a:spcBef>
                <a:spcPct val="0"/>
              </a:spcBef>
              <a:spcAft>
                <a:spcPct val="0"/>
              </a:spcAft>
              <a:buFont typeface="Arial" panose="020B0604020202020204" pitchFamily="34" charset="0"/>
              <a:buChar char="•"/>
              <a:defRPr/>
            </a:pPr>
            <a:r>
              <a:rPr lang="en-US" sz="2667">
                <a:solidFill>
                  <a:srgbClr val="003057"/>
                </a:solidFill>
                <a:latin typeface="Calibri" panose="020F0502020204030204" pitchFamily="34" charset="0"/>
                <a:cs typeface="Calibri" panose="020F0502020204030204" pitchFamily="34" charset="0"/>
              </a:rPr>
              <a:t>People experiencing homelessness </a:t>
            </a:r>
          </a:p>
        </p:txBody>
      </p:sp>
      <p:sp>
        <p:nvSpPr>
          <p:cNvPr id="7" name="Title 6">
            <a:extLst>
              <a:ext uri="{FF2B5EF4-FFF2-40B4-BE49-F238E27FC236}">
                <a16:creationId xmlns:a16="http://schemas.microsoft.com/office/drawing/2014/main" id="{5F56622A-6930-14FE-049D-11373D064E1D}"/>
              </a:ext>
            </a:extLst>
          </p:cNvPr>
          <p:cNvSpPr txBox="1">
            <a:spLocks/>
          </p:cNvSpPr>
          <p:nvPr/>
        </p:nvSpPr>
        <p:spPr>
          <a:xfrm>
            <a:off x="158356" y="135492"/>
            <a:ext cx="7332133" cy="769033"/>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l" defTabSz="1219170">
              <a:defRPr/>
            </a:pPr>
            <a:r>
              <a:rPr lang="en-US" sz="5067" b="1">
                <a:solidFill>
                  <a:srgbClr val="003057"/>
                </a:solidFill>
                <a:latin typeface="Calibri" panose="020F0502020204030204" pitchFamily="34" charset="0"/>
                <a:cs typeface="Calibri" panose="020F0502020204030204" pitchFamily="34" charset="0"/>
              </a:rPr>
              <a:t>Partnerships were key</a:t>
            </a:r>
          </a:p>
        </p:txBody>
      </p:sp>
      <p:sp>
        <p:nvSpPr>
          <p:cNvPr id="2" name="TextBox 1">
            <a:extLst>
              <a:ext uri="{FF2B5EF4-FFF2-40B4-BE49-F238E27FC236}">
                <a16:creationId xmlns:a16="http://schemas.microsoft.com/office/drawing/2014/main" id="{0B91E423-48EE-919C-1D02-AE74F2850584}"/>
              </a:ext>
            </a:extLst>
          </p:cNvPr>
          <p:cNvSpPr txBox="1"/>
          <p:nvPr/>
        </p:nvSpPr>
        <p:spPr>
          <a:xfrm rot="20720103">
            <a:off x="686102" y="4985065"/>
            <a:ext cx="876920" cy="523220"/>
          </a:xfrm>
          <a:prstGeom prst="rect">
            <a:avLst/>
          </a:prstGeom>
          <a:solidFill>
            <a:srgbClr val="C45359"/>
          </a:solidFill>
        </p:spPr>
        <p:txBody>
          <a:bodyPr wrap="square" rtlCol="0">
            <a:spAutoFit/>
          </a:bodyPr>
          <a:lstStyle/>
          <a:p>
            <a:r>
              <a:rPr lang="en-US" sz="2800" b="1">
                <a:solidFill>
                  <a:schemeClr val="bg1"/>
                </a:solidFill>
                <a:latin typeface="Calibri" panose="020F0502020204030204" pitchFamily="34" charset="0"/>
              </a:rPr>
              <a:t>PEH</a:t>
            </a:r>
          </a:p>
        </p:txBody>
      </p:sp>
      <p:sp>
        <p:nvSpPr>
          <p:cNvPr id="3" name="TextBox 2">
            <a:extLst>
              <a:ext uri="{FF2B5EF4-FFF2-40B4-BE49-F238E27FC236}">
                <a16:creationId xmlns:a16="http://schemas.microsoft.com/office/drawing/2014/main" id="{BD22553A-60E6-4C20-1D48-24D994D6C796}"/>
              </a:ext>
            </a:extLst>
          </p:cNvPr>
          <p:cNvSpPr txBox="1"/>
          <p:nvPr/>
        </p:nvSpPr>
        <p:spPr>
          <a:xfrm>
            <a:off x="3025532" y="4420919"/>
            <a:ext cx="1166503" cy="461665"/>
          </a:xfrm>
          <a:prstGeom prst="rect">
            <a:avLst/>
          </a:prstGeom>
          <a:solidFill>
            <a:srgbClr val="545859"/>
          </a:solidFill>
        </p:spPr>
        <p:txBody>
          <a:bodyPr wrap="square" rtlCol="0">
            <a:spAutoFit/>
          </a:bodyPr>
          <a:lstStyle/>
          <a:p>
            <a:r>
              <a:rPr lang="en-US" sz="2400" b="1">
                <a:solidFill>
                  <a:schemeClr val="bg1"/>
                </a:solidFill>
                <a:latin typeface="Calibri" panose="020F0502020204030204" pitchFamily="34" charset="0"/>
              </a:rPr>
              <a:t>CDC</a:t>
            </a:r>
          </a:p>
        </p:txBody>
      </p:sp>
      <p:grpSp>
        <p:nvGrpSpPr>
          <p:cNvPr id="16" name="Group 15">
            <a:extLst>
              <a:ext uri="{FF2B5EF4-FFF2-40B4-BE49-F238E27FC236}">
                <a16:creationId xmlns:a16="http://schemas.microsoft.com/office/drawing/2014/main" id="{40F152D1-5CDD-47C3-A7F8-1093E1CE36C4}"/>
              </a:ext>
            </a:extLst>
          </p:cNvPr>
          <p:cNvGrpSpPr/>
          <p:nvPr/>
        </p:nvGrpSpPr>
        <p:grpSpPr>
          <a:xfrm>
            <a:off x="-783153" y="992489"/>
            <a:ext cx="6450001" cy="5503333"/>
            <a:chOff x="-861212" y="1048245"/>
            <a:chExt cx="6450001" cy="5503333"/>
          </a:xfrm>
        </p:grpSpPr>
        <p:grpSp>
          <p:nvGrpSpPr>
            <p:cNvPr id="14" name="Group 13">
              <a:extLst>
                <a:ext uri="{FF2B5EF4-FFF2-40B4-BE49-F238E27FC236}">
                  <a16:creationId xmlns:a16="http://schemas.microsoft.com/office/drawing/2014/main" id="{1E97DA19-2455-737B-D6ED-4882AED583FD}"/>
                </a:ext>
              </a:extLst>
            </p:cNvPr>
            <p:cNvGrpSpPr/>
            <p:nvPr/>
          </p:nvGrpSpPr>
          <p:grpSpPr>
            <a:xfrm>
              <a:off x="-861212" y="1048245"/>
              <a:ext cx="6450001" cy="5503333"/>
              <a:chOff x="-872364" y="1048245"/>
              <a:chExt cx="6450001" cy="5503333"/>
            </a:xfrm>
          </p:grpSpPr>
          <p:grpSp>
            <p:nvGrpSpPr>
              <p:cNvPr id="9" name="Group 8">
                <a:extLst>
                  <a:ext uri="{FF2B5EF4-FFF2-40B4-BE49-F238E27FC236}">
                    <a16:creationId xmlns:a16="http://schemas.microsoft.com/office/drawing/2014/main" id="{1CBACC6C-8065-88EC-CEEC-F3E691615B8D}"/>
                  </a:ext>
                </a:extLst>
              </p:cNvPr>
              <p:cNvGrpSpPr/>
              <p:nvPr/>
            </p:nvGrpSpPr>
            <p:grpSpPr>
              <a:xfrm>
                <a:off x="-872364" y="1048245"/>
                <a:ext cx="6450001" cy="5503333"/>
                <a:chOff x="-668973" y="955049"/>
                <a:chExt cx="4837501" cy="4127500"/>
              </a:xfrm>
            </p:grpSpPr>
            <p:pic>
              <p:nvPicPr>
                <p:cNvPr id="8" name="Picture 7">
                  <a:extLst>
                    <a:ext uri="{FF2B5EF4-FFF2-40B4-BE49-F238E27FC236}">
                      <a16:creationId xmlns:a16="http://schemas.microsoft.com/office/drawing/2014/main" id="{D3055CE3-3CA8-10A8-F2F7-0731F2313992}"/>
                    </a:ext>
                  </a:extLst>
                </p:cNvPr>
                <p:cNvPicPr>
                  <a:picLocks noChangeAspect="1"/>
                </p:cNvPicPr>
                <p:nvPr/>
              </p:nvPicPr>
              <p:blipFill>
                <a:blip r:embed="rId3"/>
                <a:stretch>
                  <a:fillRect/>
                </a:stretch>
              </p:blipFill>
              <p:spPr>
                <a:xfrm rot="21067938">
                  <a:off x="-125297" y="3259687"/>
                  <a:ext cx="1804572" cy="1822862"/>
                </a:xfrm>
                <a:prstGeom prst="rect">
                  <a:avLst/>
                </a:prstGeom>
              </p:spPr>
            </p:pic>
            <p:pic>
              <p:nvPicPr>
                <p:cNvPr id="4" name="Picture 3">
                  <a:extLst>
                    <a:ext uri="{FF2B5EF4-FFF2-40B4-BE49-F238E27FC236}">
                      <a16:creationId xmlns:a16="http://schemas.microsoft.com/office/drawing/2014/main" id="{EF73F896-93BC-FFC4-47CD-4F70DC541435}"/>
                    </a:ext>
                  </a:extLst>
                </p:cNvPr>
                <p:cNvPicPr>
                  <a:picLocks noChangeAspect="1"/>
                </p:cNvPicPr>
                <p:nvPr/>
              </p:nvPicPr>
              <p:blipFill>
                <a:blip r:embed="rId4"/>
                <a:stretch>
                  <a:fillRect/>
                </a:stretch>
              </p:blipFill>
              <p:spPr>
                <a:xfrm>
                  <a:off x="-668973" y="955049"/>
                  <a:ext cx="4837501" cy="3694661"/>
                </a:xfrm>
                <a:prstGeom prst="rect">
                  <a:avLst/>
                </a:prstGeom>
              </p:spPr>
            </p:pic>
          </p:grpSp>
          <p:sp>
            <p:nvSpPr>
              <p:cNvPr id="5" name="TextBox 4">
                <a:extLst>
                  <a:ext uri="{FF2B5EF4-FFF2-40B4-BE49-F238E27FC236}">
                    <a16:creationId xmlns:a16="http://schemas.microsoft.com/office/drawing/2014/main" id="{4697E93D-9EDA-346D-DB2F-52F2EEAEA3DE}"/>
                  </a:ext>
                </a:extLst>
              </p:cNvPr>
              <p:cNvSpPr txBox="1"/>
              <p:nvPr/>
            </p:nvSpPr>
            <p:spPr>
              <a:xfrm>
                <a:off x="876259" y="3350674"/>
                <a:ext cx="1075189" cy="461665"/>
              </a:xfrm>
              <a:prstGeom prst="rect">
                <a:avLst/>
              </a:prstGeom>
              <a:solidFill>
                <a:srgbClr val="29597E"/>
              </a:solidFill>
            </p:spPr>
            <p:txBody>
              <a:bodyPr wrap="square" rtlCol="0">
                <a:spAutoFit/>
              </a:bodyPr>
              <a:lstStyle/>
              <a:p>
                <a:pPr algn="ctr"/>
                <a:r>
                  <a:rPr lang="en-US" sz="2400" b="1">
                    <a:solidFill>
                      <a:schemeClr val="bg1"/>
                    </a:solidFill>
                    <a:latin typeface="Calibri" panose="020F0502020204030204" pitchFamily="34" charset="0"/>
                  </a:rPr>
                  <a:t>CDC</a:t>
                </a:r>
                <a:endParaRPr lang="en-US">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4657801D-5FA8-22A3-E544-2EDBFD297DB7}"/>
                  </a:ext>
                </a:extLst>
              </p:cNvPr>
              <p:cNvSpPr txBox="1"/>
              <p:nvPr/>
            </p:nvSpPr>
            <p:spPr>
              <a:xfrm>
                <a:off x="2700770" y="4057497"/>
                <a:ext cx="1370776" cy="1200329"/>
              </a:xfrm>
              <a:prstGeom prst="rect">
                <a:avLst/>
              </a:prstGeom>
              <a:solidFill>
                <a:srgbClr val="545859"/>
              </a:solidFill>
            </p:spPr>
            <p:txBody>
              <a:bodyPr wrap="square" rtlCol="0">
                <a:spAutoFit/>
              </a:bodyPr>
              <a:lstStyle/>
              <a:p>
                <a:pPr algn="ctr"/>
                <a:r>
                  <a:rPr lang="en-US" sz="2400" b="1">
                    <a:solidFill>
                      <a:schemeClr val="bg1"/>
                    </a:solidFill>
                    <a:latin typeface="Calibri" panose="020F0502020204030204" pitchFamily="34" charset="0"/>
                  </a:rPr>
                  <a:t>CDPHE</a:t>
                </a:r>
              </a:p>
              <a:p>
                <a:pPr algn="ctr"/>
                <a:r>
                  <a:rPr lang="en-US" sz="2400" b="1">
                    <a:solidFill>
                      <a:schemeClr val="bg1"/>
                    </a:solidFill>
                    <a:latin typeface="Calibri" panose="020F0502020204030204" pitchFamily="34" charset="0"/>
                  </a:rPr>
                  <a:t>&amp; </a:t>
                </a:r>
              </a:p>
              <a:p>
                <a:pPr algn="ctr"/>
                <a:r>
                  <a:rPr lang="en-US" sz="2400" b="1">
                    <a:solidFill>
                      <a:schemeClr val="bg1"/>
                    </a:solidFill>
                    <a:latin typeface="Calibri" panose="020F0502020204030204" pitchFamily="34" charset="0"/>
                  </a:rPr>
                  <a:t>DDPHE</a:t>
                </a:r>
              </a:p>
            </p:txBody>
          </p:sp>
          <p:sp>
            <p:nvSpPr>
              <p:cNvPr id="12" name="TextBox 11">
                <a:extLst>
                  <a:ext uri="{FF2B5EF4-FFF2-40B4-BE49-F238E27FC236}">
                    <a16:creationId xmlns:a16="http://schemas.microsoft.com/office/drawing/2014/main" id="{B5223F89-99FC-D478-E768-6DFE525B9E05}"/>
                  </a:ext>
                </a:extLst>
              </p:cNvPr>
              <p:cNvSpPr txBox="1"/>
              <p:nvPr/>
            </p:nvSpPr>
            <p:spPr>
              <a:xfrm>
                <a:off x="1062485" y="3128759"/>
                <a:ext cx="826887" cy="321166"/>
              </a:xfrm>
              <a:prstGeom prst="rect">
                <a:avLst/>
              </a:prstGeom>
              <a:solidFill>
                <a:srgbClr val="29597E"/>
              </a:solidFill>
            </p:spPr>
            <p:txBody>
              <a:bodyPr wrap="square" rtlCol="0">
                <a:spAutoFit/>
              </a:bodyPr>
              <a:lstStyle/>
              <a:p>
                <a:endParaRPr lang="en-US">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9AF8C17E-FCCD-71C8-6934-41225A81DF36}"/>
                  </a:ext>
                </a:extLst>
              </p:cNvPr>
              <p:cNvSpPr txBox="1"/>
              <p:nvPr/>
            </p:nvSpPr>
            <p:spPr>
              <a:xfrm>
                <a:off x="1000410" y="3812339"/>
                <a:ext cx="980816" cy="261610"/>
              </a:xfrm>
              <a:prstGeom prst="rect">
                <a:avLst/>
              </a:prstGeom>
              <a:solidFill>
                <a:srgbClr val="29597E"/>
              </a:solidFill>
            </p:spPr>
            <p:txBody>
              <a:bodyPr wrap="square" rtlCol="0">
                <a:spAutoFit/>
              </a:bodyPr>
              <a:lstStyle/>
              <a:p>
                <a:endParaRPr lang="en-US" sz="1100">
                  <a:solidFill>
                    <a:srgbClr val="000000"/>
                  </a:solidFill>
                  <a:latin typeface="Calibri" panose="020F0502020204030204" pitchFamily="34" charset="0"/>
                </a:endParaRPr>
              </a:p>
            </p:txBody>
          </p:sp>
        </p:grpSp>
        <p:sp>
          <p:nvSpPr>
            <p:cNvPr id="15" name="TextBox 14">
              <a:extLst>
                <a:ext uri="{FF2B5EF4-FFF2-40B4-BE49-F238E27FC236}">
                  <a16:creationId xmlns:a16="http://schemas.microsoft.com/office/drawing/2014/main" id="{D4155D3E-1CE4-8ECA-3670-5CAFDAE2CAA7}"/>
                </a:ext>
              </a:extLst>
            </p:cNvPr>
            <p:cNvSpPr txBox="1"/>
            <p:nvPr/>
          </p:nvSpPr>
          <p:spPr>
            <a:xfrm>
              <a:off x="836252" y="5026993"/>
              <a:ext cx="829877" cy="461665"/>
            </a:xfrm>
            <a:prstGeom prst="rect">
              <a:avLst/>
            </a:prstGeom>
            <a:solidFill>
              <a:srgbClr val="C45359"/>
            </a:solidFill>
          </p:spPr>
          <p:txBody>
            <a:bodyPr wrap="square" rtlCol="0">
              <a:spAutoFit/>
            </a:bodyPr>
            <a:lstStyle/>
            <a:p>
              <a:r>
                <a:rPr lang="en-US" sz="2400" b="1">
                  <a:solidFill>
                    <a:schemeClr val="bg1"/>
                  </a:solidFill>
                  <a:latin typeface="Calibri" panose="020F0502020204030204" pitchFamily="34" charset="0"/>
                </a:rPr>
                <a:t>PEH</a:t>
              </a:r>
            </a:p>
          </p:txBody>
        </p:sp>
      </p:grpSp>
    </p:spTree>
    <p:extLst>
      <p:ext uri="{BB962C8B-B14F-4D97-AF65-F5344CB8AC3E}">
        <p14:creationId xmlns:p14="http://schemas.microsoft.com/office/powerpoint/2010/main" val="1628417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528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F7172B-B205-6F0C-8D03-AAA779537F81}"/>
              </a:ext>
            </a:extLst>
          </p:cNvPr>
          <p:cNvSpPr>
            <a:spLocks noGrp="1"/>
          </p:cNvSpPr>
          <p:nvPr>
            <p:ph type="body" idx="1"/>
          </p:nvPr>
        </p:nvSpPr>
        <p:spPr/>
        <p:txBody>
          <a:bodyPr/>
          <a:lstStyle/>
          <a:p>
            <a:pPr>
              <a:lnSpc>
                <a:spcPct val="132850"/>
              </a:lnSpc>
            </a:pPr>
            <a:endParaRPr lang="en-US">
              <a:cs typeface="Calibri" pitchFamily="34" charset="0"/>
            </a:endParaRPr>
          </a:p>
        </p:txBody>
      </p:sp>
      <p:sp>
        <p:nvSpPr>
          <p:cNvPr id="3" name="Title 2">
            <a:extLst>
              <a:ext uri="{FF2B5EF4-FFF2-40B4-BE49-F238E27FC236}">
                <a16:creationId xmlns:a16="http://schemas.microsoft.com/office/drawing/2014/main" id="{73D2541C-A90E-375C-2889-198970CFD109}"/>
              </a:ext>
            </a:extLst>
          </p:cNvPr>
          <p:cNvSpPr>
            <a:spLocks noGrp="1"/>
          </p:cNvSpPr>
          <p:nvPr>
            <p:ph type="title"/>
          </p:nvPr>
        </p:nvSpPr>
        <p:spPr/>
        <p:txBody>
          <a:bodyPr/>
          <a:lstStyle/>
          <a:p>
            <a:r>
              <a:rPr lang="en-US"/>
              <a:t>Methods and Survey Sites</a:t>
            </a:r>
          </a:p>
        </p:txBody>
      </p:sp>
    </p:spTree>
    <p:extLst>
      <p:ext uri="{BB962C8B-B14F-4D97-AF65-F5344CB8AC3E}">
        <p14:creationId xmlns:p14="http://schemas.microsoft.com/office/powerpoint/2010/main" val="185613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609600" y="308505"/>
            <a:ext cx="10972800" cy="1143000"/>
          </a:xfrm>
        </p:spPr>
        <p:txBody>
          <a:bodyPr lIns="91440" tIns="45720" rIns="91440" bIns="45720" anchor="b" anchorCtr="0"/>
          <a:lstStyle/>
          <a:p>
            <a:pPr>
              <a:lnSpc>
                <a:spcPct val="59737"/>
              </a:lnSpc>
            </a:pPr>
            <a:r>
              <a:rPr lang="en-US" sz="4667" dirty="0"/>
              <a:t>Methods – Health Survey</a:t>
            </a:r>
            <a:endParaRPr lang="en-US" dirty="0"/>
          </a:p>
        </p:txBody>
      </p:sp>
      <p:sp>
        <p:nvSpPr>
          <p:cNvPr id="2" name="Content Placeholder 2">
            <a:extLst>
              <a:ext uri="{FF2B5EF4-FFF2-40B4-BE49-F238E27FC236}">
                <a16:creationId xmlns:a16="http://schemas.microsoft.com/office/drawing/2014/main" id="{21274C6E-47C2-6696-7E4D-C60FE2D925FC}"/>
              </a:ext>
            </a:extLst>
          </p:cNvPr>
          <p:cNvSpPr>
            <a:spLocks noGrp="1"/>
          </p:cNvSpPr>
          <p:nvPr>
            <p:ph type="body" sz="quarter" idx="10"/>
          </p:nvPr>
        </p:nvSpPr>
        <p:spPr>
          <a:xfrm>
            <a:off x="382172" y="1610687"/>
            <a:ext cx="11582400" cy="4741861"/>
          </a:xfrm>
        </p:spPr>
        <p:txBody>
          <a:bodyPr>
            <a:normAutofit/>
          </a:bodyPr>
          <a:lstStyle/>
          <a:p>
            <a:pPr marL="456565" indent="-456565">
              <a:lnSpc>
                <a:spcPct val="100000"/>
              </a:lnSpc>
              <a:spcBef>
                <a:spcPts val="0"/>
              </a:spcBef>
            </a:pPr>
            <a:r>
              <a:rPr lang="en-US" sz="3200" b="1" dirty="0">
                <a:solidFill>
                  <a:schemeClr val="accent1"/>
                </a:solidFill>
              </a:rPr>
              <a:t>The CDC field team and health department volunteers interviewed participants at shelters and at encampments</a:t>
            </a:r>
            <a:endParaRPr lang="en-US" dirty="0"/>
          </a:p>
          <a:p>
            <a:pPr>
              <a:lnSpc>
                <a:spcPct val="110000"/>
              </a:lnSpc>
              <a:spcBef>
                <a:spcPts val="267"/>
              </a:spcBef>
            </a:pPr>
            <a:endParaRPr lang="en-US" sz="1867" b="1" dirty="0">
              <a:solidFill>
                <a:schemeClr val="accent1"/>
              </a:solidFill>
            </a:endParaRPr>
          </a:p>
          <a:p>
            <a:pPr marL="0" indent="0">
              <a:lnSpc>
                <a:spcPct val="110000"/>
              </a:lnSpc>
              <a:spcBef>
                <a:spcPts val="267"/>
              </a:spcBef>
              <a:buNone/>
            </a:pPr>
            <a:r>
              <a:rPr lang="en-US" sz="3200" b="1">
                <a:solidFill>
                  <a:schemeClr val="bg1"/>
                </a:solidFill>
              </a:rPr>
              <a:t>The questionnaire typically took 45 minutes to complete</a:t>
            </a:r>
          </a:p>
          <a:p>
            <a:pPr marL="609585" lvl="1" indent="0">
              <a:lnSpc>
                <a:spcPct val="110000"/>
              </a:lnSpc>
              <a:spcBef>
                <a:spcPts val="267"/>
              </a:spcBef>
              <a:buNone/>
            </a:pPr>
            <a:r>
              <a:rPr lang="en-US" sz="3200" b="1">
                <a:solidFill>
                  <a:schemeClr val="bg1"/>
                </a:solidFill>
              </a:rPr>
              <a:t>We asked survey questions verbally</a:t>
            </a:r>
          </a:p>
          <a:p>
            <a:pPr marL="609585" lvl="1" indent="0">
              <a:lnSpc>
                <a:spcPct val="110000"/>
              </a:lnSpc>
              <a:spcBef>
                <a:spcPts val="267"/>
              </a:spcBef>
              <a:buNone/>
            </a:pPr>
            <a:r>
              <a:rPr lang="en-US" sz="3200" b="1">
                <a:solidFill>
                  <a:schemeClr val="bg1"/>
                </a:solidFill>
              </a:rPr>
              <a:t>Recorded answers on either printed surveys or on a tablet</a:t>
            </a:r>
          </a:p>
          <a:p>
            <a:pPr marL="609585" lvl="1" indent="0">
              <a:lnSpc>
                <a:spcPct val="110000"/>
              </a:lnSpc>
              <a:spcBef>
                <a:spcPts val="267"/>
              </a:spcBef>
              <a:buNone/>
            </a:pPr>
            <a:endParaRPr lang="en-US" sz="2400" b="1" dirty="0">
              <a:solidFill>
                <a:schemeClr val="accent1"/>
              </a:solidFill>
            </a:endParaRPr>
          </a:p>
          <a:p>
            <a:pPr marL="0" indent="0" defTabSz="1219170">
              <a:lnSpc>
                <a:spcPct val="110000"/>
              </a:lnSpc>
              <a:spcBef>
                <a:spcPts val="267"/>
              </a:spcBef>
              <a:buNone/>
              <a:defRPr/>
            </a:pPr>
            <a:r>
              <a:rPr lang="en-US" sz="3200" b="1" dirty="0">
                <a:solidFill>
                  <a:schemeClr val="bg1"/>
                </a:solidFill>
              </a:rPr>
              <a:t>Participants were offered a $60 gift card as compensation</a:t>
            </a:r>
          </a:p>
          <a:p>
            <a:pPr lvl="1">
              <a:lnSpc>
                <a:spcPct val="110000"/>
              </a:lnSpc>
              <a:spcBef>
                <a:spcPts val="267"/>
              </a:spcBef>
            </a:pPr>
            <a:endParaRPr lang="en-US" sz="2400" b="1" dirty="0">
              <a:solidFill>
                <a:schemeClr val="accent1"/>
              </a:solidFill>
            </a:endParaRPr>
          </a:p>
          <a:p>
            <a:pPr lvl="1">
              <a:lnSpc>
                <a:spcPct val="110000"/>
              </a:lnSpc>
              <a:spcBef>
                <a:spcPts val="267"/>
              </a:spcBef>
            </a:pPr>
            <a:endParaRPr lang="en-US" sz="1867" b="1" dirty="0">
              <a:solidFill>
                <a:schemeClr val="accent1"/>
              </a:solidFill>
            </a:endParaRPr>
          </a:p>
          <a:p>
            <a:pPr>
              <a:lnSpc>
                <a:spcPct val="110000"/>
              </a:lnSpc>
              <a:spcBef>
                <a:spcPts val="267"/>
              </a:spcBef>
            </a:pPr>
            <a:endParaRPr lang="en-US" sz="1600" b="1" dirty="0">
              <a:solidFill>
                <a:schemeClr val="accent1"/>
              </a:solidFill>
            </a:endParaRPr>
          </a:p>
        </p:txBody>
      </p:sp>
    </p:spTree>
    <p:extLst>
      <p:ext uri="{BB962C8B-B14F-4D97-AF65-F5344CB8AC3E}">
        <p14:creationId xmlns:p14="http://schemas.microsoft.com/office/powerpoint/2010/main" val="5520726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609600" y="308505"/>
            <a:ext cx="10972800" cy="1143000"/>
          </a:xfrm>
        </p:spPr>
        <p:txBody>
          <a:bodyPr lIns="91440" tIns="45720" rIns="91440" bIns="45720" anchor="b" anchorCtr="0"/>
          <a:lstStyle/>
          <a:p>
            <a:pPr>
              <a:lnSpc>
                <a:spcPct val="59737"/>
              </a:lnSpc>
            </a:pPr>
            <a:r>
              <a:rPr lang="en-US" sz="4667"/>
              <a:t>Methods – Health Survey</a:t>
            </a:r>
            <a:endParaRPr lang="en-US"/>
          </a:p>
        </p:txBody>
      </p:sp>
      <p:sp>
        <p:nvSpPr>
          <p:cNvPr id="2" name="Content Placeholder 2">
            <a:extLst>
              <a:ext uri="{FF2B5EF4-FFF2-40B4-BE49-F238E27FC236}">
                <a16:creationId xmlns:a16="http://schemas.microsoft.com/office/drawing/2014/main" id="{21274C6E-47C2-6696-7E4D-C60FE2D925FC}"/>
              </a:ext>
            </a:extLst>
          </p:cNvPr>
          <p:cNvSpPr>
            <a:spLocks noGrp="1"/>
          </p:cNvSpPr>
          <p:nvPr>
            <p:ph type="body" sz="quarter" idx="10"/>
          </p:nvPr>
        </p:nvSpPr>
        <p:spPr>
          <a:xfrm>
            <a:off x="382172" y="1610687"/>
            <a:ext cx="11582400" cy="4741861"/>
          </a:xfrm>
        </p:spPr>
        <p:txBody>
          <a:bodyPr>
            <a:normAutofit/>
          </a:bodyPr>
          <a:lstStyle/>
          <a:p>
            <a:pPr marL="456565" indent="-456565">
              <a:lnSpc>
                <a:spcPct val="100000"/>
              </a:lnSpc>
              <a:spcBef>
                <a:spcPts val="0"/>
              </a:spcBef>
            </a:pPr>
            <a:r>
              <a:rPr lang="en-US" sz="3200" b="1">
                <a:solidFill>
                  <a:schemeClr val="accent1"/>
                </a:solidFill>
              </a:rPr>
              <a:t>The CDC field team and health department volunteers interviewed participants at shelters and at encampments</a:t>
            </a:r>
            <a:endParaRPr lang="en-US"/>
          </a:p>
          <a:p>
            <a:pPr>
              <a:lnSpc>
                <a:spcPct val="110000"/>
              </a:lnSpc>
              <a:spcBef>
                <a:spcPts val="267"/>
              </a:spcBef>
            </a:pPr>
            <a:endParaRPr lang="en-US" sz="1867" b="1">
              <a:solidFill>
                <a:schemeClr val="accent1"/>
              </a:solidFill>
            </a:endParaRPr>
          </a:p>
          <a:p>
            <a:pPr>
              <a:lnSpc>
                <a:spcPct val="110000"/>
              </a:lnSpc>
              <a:spcBef>
                <a:spcPts val="267"/>
              </a:spcBef>
            </a:pPr>
            <a:r>
              <a:rPr lang="en-US" sz="3200" b="1">
                <a:solidFill>
                  <a:schemeClr val="accent1"/>
                </a:solidFill>
              </a:rPr>
              <a:t>The questionnaire typically took 45 minutes to complete</a:t>
            </a:r>
          </a:p>
          <a:p>
            <a:pPr lvl="1">
              <a:lnSpc>
                <a:spcPct val="110000"/>
              </a:lnSpc>
              <a:spcBef>
                <a:spcPts val="267"/>
              </a:spcBef>
            </a:pPr>
            <a:r>
              <a:rPr lang="en-US" sz="3200" b="1">
                <a:solidFill>
                  <a:schemeClr val="accent1"/>
                </a:solidFill>
              </a:rPr>
              <a:t>We asked survey questions verbally</a:t>
            </a:r>
          </a:p>
          <a:p>
            <a:pPr lvl="1">
              <a:lnSpc>
                <a:spcPct val="110000"/>
              </a:lnSpc>
              <a:spcBef>
                <a:spcPts val="267"/>
              </a:spcBef>
            </a:pPr>
            <a:r>
              <a:rPr lang="en-US" sz="3200" b="1">
                <a:solidFill>
                  <a:schemeClr val="accent1"/>
                </a:solidFill>
              </a:rPr>
              <a:t>Recorded answers on either printed surveys or on a tablet</a:t>
            </a:r>
          </a:p>
          <a:p>
            <a:pPr marL="609585" lvl="1" indent="0">
              <a:lnSpc>
                <a:spcPct val="110000"/>
              </a:lnSpc>
              <a:spcBef>
                <a:spcPts val="267"/>
              </a:spcBef>
              <a:buNone/>
            </a:pPr>
            <a:endParaRPr lang="en-US" sz="2400" b="1">
              <a:solidFill>
                <a:schemeClr val="accent1"/>
              </a:solidFill>
            </a:endParaRPr>
          </a:p>
          <a:p>
            <a:pPr marL="0" indent="0" defTabSz="1219170">
              <a:lnSpc>
                <a:spcPct val="110000"/>
              </a:lnSpc>
              <a:spcBef>
                <a:spcPts val="267"/>
              </a:spcBef>
              <a:buNone/>
              <a:defRPr/>
            </a:pPr>
            <a:r>
              <a:rPr lang="en-US" sz="3200" b="1">
                <a:solidFill>
                  <a:schemeClr val="bg1"/>
                </a:solidFill>
              </a:rPr>
              <a:t>Participants were offered a $60 gift card as compensation</a:t>
            </a:r>
          </a:p>
          <a:p>
            <a:pPr lvl="1">
              <a:lnSpc>
                <a:spcPct val="110000"/>
              </a:lnSpc>
              <a:spcBef>
                <a:spcPts val="267"/>
              </a:spcBef>
            </a:pPr>
            <a:endParaRPr lang="en-US" sz="2400" b="1">
              <a:solidFill>
                <a:schemeClr val="accent1"/>
              </a:solidFill>
            </a:endParaRPr>
          </a:p>
          <a:p>
            <a:pPr lvl="1">
              <a:lnSpc>
                <a:spcPct val="110000"/>
              </a:lnSpc>
              <a:spcBef>
                <a:spcPts val="267"/>
              </a:spcBef>
            </a:pPr>
            <a:endParaRPr lang="en-US" sz="1867" b="1">
              <a:solidFill>
                <a:schemeClr val="accent1"/>
              </a:solidFill>
            </a:endParaRPr>
          </a:p>
          <a:p>
            <a:pPr>
              <a:lnSpc>
                <a:spcPct val="110000"/>
              </a:lnSpc>
              <a:spcBef>
                <a:spcPts val="267"/>
              </a:spcBef>
            </a:pPr>
            <a:endParaRPr lang="en-US" sz="1600" b="1">
              <a:solidFill>
                <a:schemeClr val="accent1"/>
              </a:solidFill>
            </a:endParaRPr>
          </a:p>
        </p:txBody>
      </p:sp>
    </p:spTree>
    <p:extLst>
      <p:ext uri="{BB962C8B-B14F-4D97-AF65-F5344CB8AC3E}">
        <p14:creationId xmlns:p14="http://schemas.microsoft.com/office/powerpoint/2010/main" val="1840721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609600" y="308505"/>
            <a:ext cx="10972800" cy="1143000"/>
          </a:xfrm>
        </p:spPr>
        <p:txBody>
          <a:bodyPr lIns="91440" tIns="45720" rIns="91440" bIns="45720" anchor="b" anchorCtr="0"/>
          <a:lstStyle/>
          <a:p>
            <a:pPr>
              <a:lnSpc>
                <a:spcPct val="59737"/>
              </a:lnSpc>
            </a:pPr>
            <a:r>
              <a:rPr lang="en-US" sz="4667" dirty="0"/>
              <a:t>Methods – Health Survey</a:t>
            </a:r>
            <a:endParaRPr lang="en-US" dirty="0"/>
          </a:p>
        </p:txBody>
      </p:sp>
      <p:sp>
        <p:nvSpPr>
          <p:cNvPr id="2" name="Content Placeholder 2">
            <a:extLst>
              <a:ext uri="{FF2B5EF4-FFF2-40B4-BE49-F238E27FC236}">
                <a16:creationId xmlns:a16="http://schemas.microsoft.com/office/drawing/2014/main" id="{21274C6E-47C2-6696-7E4D-C60FE2D925FC}"/>
              </a:ext>
            </a:extLst>
          </p:cNvPr>
          <p:cNvSpPr>
            <a:spLocks noGrp="1"/>
          </p:cNvSpPr>
          <p:nvPr>
            <p:ph type="body" sz="quarter" idx="10"/>
          </p:nvPr>
        </p:nvSpPr>
        <p:spPr>
          <a:xfrm>
            <a:off x="382172" y="1610687"/>
            <a:ext cx="11582400" cy="4741861"/>
          </a:xfrm>
        </p:spPr>
        <p:txBody>
          <a:bodyPr>
            <a:normAutofit/>
          </a:bodyPr>
          <a:lstStyle/>
          <a:p>
            <a:pPr marL="456565" indent="-456565">
              <a:lnSpc>
                <a:spcPct val="100000"/>
              </a:lnSpc>
              <a:spcBef>
                <a:spcPts val="0"/>
              </a:spcBef>
            </a:pPr>
            <a:r>
              <a:rPr lang="en-US" sz="3200" b="1">
                <a:solidFill>
                  <a:schemeClr val="accent1"/>
                </a:solidFill>
              </a:rPr>
              <a:t>The CDC field team and health department volunteers interviewed participants at shelters and at encampments</a:t>
            </a:r>
            <a:endParaRPr lang="en-US"/>
          </a:p>
          <a:p>
            <a:pPr>
              <a:lnSpc>
                <a:spcPct val="110000"/>
              </a:lnSpc>
              <a:spcBef>
                <a:spcPts val="267"/>
              </a:spcBef>
            </a:pPr>
            <a:endParaRPr lang="en-US" sz="1867" b="1">
              <a:solidFill>
                <a:schemeClr val="accent1"/>
              </a:solidFill>
            </a:endParaRPr>
          </a:p>
          <a:p>
            <a:pPr>
              <a:lnSpc>
                <a:spcPct val="110000"/>
              </a:lnSpc>
              <a:spcBef>
                <a:spcPts val="267"/>
              </a:spcBef>
            </a:pPr>
            <a:r>
              <a:rPr lang="en-US" sz="3200" b="1">
                <a:solidFill>
                  <a:schemeClr val="accent1"/>
                </a:solidFill>
              </a:rPr>
              <a:t>The questionnaire typically took 45 minutes to complete</a:t>
            </a:r>
          </a:p>
          <a:p>
            <a:pPr lvl="1">
              <a:lnSpc>
                <a:spcPct val="110000"/>
              </a:lnSpc>
              <a:spcBef>
                <a:spcPts val="267"/>
              </a:spcBef>
            </a:pPr>
            <a:r>
              <a:rPr lang="en-US" sz="3200" b="1">
                <a:solidFill>
                  <a:schemeClr val="accent1"/>
                </a:solidFill>
              </a:rPr>
              <a:t>We asked survey questions verbally</a:t>
            </a:r>
          </a:p>
          <a:p>
            <a:pPr lvl="1">
              <a:lnSpc>
                <a:spcPct val="110000"/>
              </a:lnSpc>
              <a:spcBef>
                <a:spcPts val="267"/>
              </a:spcBef>
            </a:pPr>
            <a:r>
              <a:rPr lang="en-US" sz="3200" b="1">
                <a:solidFill>
                  <a:schemeClr val="accent1"/>
                </a:solidFill>
              </a:rPr>
              <a:t>Recorded answers on either printed surveys or on a tablet</a:t>
            </a:r>
          </a:p>
          <a:p>
            <a:pPr marL="609585" lvl="1" indent="0">
              <a:lnSpc>
                <a:spcPct val="110000"/>
              </a:lnSpc>
              <a:spcBef>
                <a:spcPts val="267"/>
              </a:spcBef>
              <a:buNone/>
            </a:pPr>
            <a:endParaRPr lang="en-US" sz="2400" b="1">
              <a:solidFill>
                <a:schemeClr val="accent1"/>
              </a:solidFill>
            </a:endParaRPr>
          </a:p>
          <a:p>
            <a:pPr defTabSz="1219170">
              <a:lnSpc>
                <a:spcPct val="110000"/>
              </a:lnSpc>
              <a:spcBef>
                <a:spcPts val="267"/>
              </a:spcBef>
              <a:defRPr/>
            </a:pPr>
            <a:r>
              <a:rPr lang="en-US" sz="3200" b="1">
                <a:solidFill>
                  <a:srgbClr val="003057"/>
                </a:solidFill>
              </a:rPr>
              <a:t>Participants were offered a $60 gift card as compensation</a:t>
            </a:r>
          </a:p>
          <a:p>
            <a:pPr lvl="1">
              <a:lnSpc>
                <a:spcPct val="110000"/>
              </a:lnSpc>
              <a:spcBef>
                <a:spcPts val="267"/>
              </a:spcBef>
            </a:pPr>
            <a:endParaRPr lang="en-US" sz="2400" b="1">
              <a:solidFill>
                <a:schemeClr val="accent1"/>
              </a:solidFill>
            </a:endParaRPr>
          </a:p>
          <a:p>
            <a:pPr lvl="1">
              <a:lnSpc>
                <a:spcPct val="110000"/>
              </a:lnSpc>
              <a:spcBef>
                <a:spcPts val="267"/>
              </a:spcBef>
            </a:pPr>
            <a:endParaRPr lang="en-US" sz="1867" b="1">
              <a:solidFill>
                <a:schemeClr val="accent1"/>
              </a:solidFill>
            </a:endParaRPr>
          </a:p>
          <a:p>
            <a:pPr>
              <a:lnSpc>
                <a:spcPct val="110000"/>
              </a:lnSpc>
              <a:spcBef>
                <a:spcPts val="267"/>
              </a:spcBef>
            </a:pPr>
            <a:endParaRPr lang="en-US" sz="1600" b="1">
              <a:solidFill>
                <a:schemeClr val="accent1"/>
              </a:solidFill>
            </a:endParaRPr>
          </a:p>
        </p:txBody>
      </p:sp>
    </p:spTree>
    <p:extLst>
      <p:ext uri="{BB962C8B-B14F-4D97-AF65-F5344CB8AC3E}">
        <p14:creationId xmlns:p14="http://schemas.microsoft.com/office/powerpoint/2010/main" val="19336410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A49DD8B-C354-8A48-DA2A-4F59D2B27CBE}"/>
              </a:ext>
            </a:extLst>
          </p:cNvPr>
          <p:cNvGraphicFramePr/>
          <p:nvPr>
            <p:extLst>
              <p:ext uri="{D42A27DB-BD31-4B8C-83A1-F6EECF244321}">
                <p14:modId xmlns:p14="http://schemas.microsoft.com/office/powerpoint/2010/main" val="3407523732"/>
              </p:ext>
            </p:extLst>
          </p:nvPr>
        </p:nvGraphicFramePr>
        <p:xfrm>
          <a:off x="1738803" y="1279199"/>
          <a:ext cx="8978507" cy="4663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E6272836-EDE7-CC85-A3BE-5F3824324260}"/>
              </a:ext>
            </a:extLst>
          </p:cNvPr>
          <p:cNvSpPr>
            <a:spLocks noGrp="1"/>
          </p:cNvSpPr>
          <p:nvPr>
            <p:ph type="title"/>
          </p:nvPr>
        </p:nvSpPr>
        <p:spPr>
          <a:xfrm>
            <a:off x="609600" y="274639"/>
            <a:ext cx="10972800" cy="1143000"/>
          </a:xfrm>
        </p:spPr>
        <p:txBody>
          <a:bodyPr lIns="91440" tIns="45720" rIns="91440" bIns="45720" anchor="b" anchorCtr="0"/>
          <a:lstStyle/>
          <a:p>
            <a:pPr>
              <a:lnSpc>
                <a:spcPct val="55005"/>
              </a:lnSpc>
            </a:pPr>
            <a:r>
              <a:rPr lang="en-US" sz="5067" dirty="0"/>
              <a:t>Health Survey Topics</a:t>
            </a:r>
            <a:endParaRPr lang="en-US" dirty="0"/>
          </a:p>
        </p:txBody>
      </p:sp>
    </p:spTree>
    <p:extLst>
      <p:ext uri="{BB962C8B-B14F-4D97-AF65-F5344CB8AC3E}">
        <p14:creationId xmlns:p14="http://schemas.microsoft.com/office/powerpoint/2010/main" val="361101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1274C6E-47C2-6696-7E4D-C60FE2D925FC}"/>
              </a:ext>
            </a:extLst>
          </p:cNvPr>
          <p:cNvSpPr>
            <a:spLocks noGrp="1"/>
          </p:cNvSpPr>
          <p:nvPr>
            <p:ph type="body" sz="quarter" idx="10"/>
          </p:nvPr>
        </p:nvSpPr>
        <p:spPr>
          <a:xfrm>
            <a:off x="382172" y="1518323"/>
            <a:ext cx="11582400" cy="4741861"/>
          </a:xfrm>
        </p:spPr>
        <p:txBody>
          <a:bodyPr>
            <a:normAutofit/>
          </a:bodyPr>
          <a:lstStyle/>
          <a:p>
            <a:pPr lvl="1">
              <a:lnSpc>
                <a:spcPct val="110000"/>
              </a:lnSpc>
              <a:spcBef>
                <a:spcPts val="267"/>
              </a:spcBef>
            </a:pPr>
            <a:r>
              <a:rPr lang="en-US" sz="3200" b="1" dirty="0">
                <a:solidFill>
                  <a:schemeClr val="accent1"/>
                </a:solidFill>
              </a:rPr>
              <a:t>We created a tool to objectively record the presence of health hazards within encampments</a:t>
            </a:r>
          </a:p>
          <a:p>
            <a:pPr lvl="1">
              <a:lnSpc>
                <a:spcPct val="110000"/>
              </a:lnSpc>
              <a:spcBef>
                <a:spcPts val="267"/>
              </a:spcBef>
            </a:pPr>
            <a:endParaRPr lang="en-US" sz="3200" b="1" dirty="0">
              <a:solidFill>
                <a:schemeClr val="accent1"/>
              </a:solidFill>
            </a:endParaRPr>
          </a:p>
          <a:p>
            <a:pPr lvl="1">
              <a:lnSpc>
                <a:spcPct val="110000"/>
              </a:lnSpc>
              <a:spcBef>
                <a:spcPts val="267"/>
              </a:spcBef>
            </a:pPr>
            <a:r>
              <a:rPr lang="en-US" sz="3200" b="1" dirty="0">
                <a:solidFill>
                  <a:schemeClr val="accent1"/>
                </a:solidFill>
              </a:rPr>
              <a:t>Purpose is to pair observed and resident self-reported hazards to have a more complete understanding of the existing hazards that can be mitigated</a:t>
            </a:r>
          </a:p>
          <a:p>
            <a:pPr lvl="1">
              <a:lnSpc>
                <a:spcPct val="110000"/>
              </a:lnSpc>
              <a:spcBef>
                <a:spcPts val="267"/>
              </a:spcBef>
            </a:pPr>
            <a:endParaRPr lang="en-US" sz="1867" b="1" dirty="0">
              <a:solidFill>
                <a:schemeClr val="accent1"/>
              </a:solidFill>
            </a:endParaRPr>
          </a:p>
          <a:p>
            <a:pPr>
              <a:lnSpc>
                <a:spcPct val="110000"/>
              </a:lnSpc>
              <a:spcBef>
                <a:spcPts val="267"/>
              </a:spcBef>
            </a:pPr>
            <a:endParaRPr lang="en-US" sz="1600" b="1" dirty="0">
              <a:solidFill>
                <a:schemeClr val="accent1"/>
              </a:solidFill>
            </a:endParaRPr>
          </a:p>
        </p:txBody>
      </p:sp>
      <p:sp>
        <p:nvSpPr>
          <p:cNvPr id="5" name="Title 6">
            <a:extLst>
              <a:ext uri="{FF2B5EF4-FFF2-40B4-BE49-F238E27FC236}">
                <a16:creationId xmlns:a16="http://schemas.microsoft.com/office/drawing/2014/main" id="{A78F6E81-BC73-7A83-60D4-23C99357F35A}"/>
              </a:ext>
            </a:extLst>
          </p:cNvPr>
          <p:cNvSpPr txBox="1">
            <a:spLocks/>
          </p:cNvSpPr>
          <p:nvPr/>
        </p:nvSpPr>
        <p:spPr>
          <a:xfrm>
            <a:off x="609600" y="-347270"/>
            <a:ext cx="10972800" cy="1143000"/>
          </a:xfrm>
          <a:prstGeom prst="rect">
            <a:avLst/>
          </a:prstGeom>
        </p:spPr>
        <p:txBody>
          <a:bodyPr lIns="91440" tIns="45720" rIns="91440" bIns="45720" anchor="b" anchorCtr="0"/>
          <a:lstStyle>
            <a:lvl1pPr algn="l" rtl="0" eaLnBrk="0" fontAlgn="base" hangingPunct="0">
              <a:lnSpc>
                <a:spcPts val="4000"/>
              </a:lnSpc>
              <a:spcBef>
                <a:spcPct val="0"/>
              </a:spcBef>
              <a:spcAft>
                <a:spcPct val="0"/>
              </a:spcAft>
              <a:defRPr sz="3733" b="1" kern="1200" baseline="0">
                <a:solidFill>
                  <a:srgbClr val="003057"/>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nSpc>
                <a:spcPct val="59737"/>
              </a:lnSpc>
            </a:pPr>
            <a:r>
              <a:rPr lang="en-US" sz="4667" dirty="0"/>
              <a:t>Methods – Hazard Assessment Tool</a:t>
            </a:r>
            <a:endParaRPr lang="en-US" dirty="0"/>
          </a:p>
        </p:txBody>
      </p:sp>
    </p:spTree>
    <p:extLst>
      <p:ext uri="{BB962C8B-B14F-4D97-AF65-F5344CB8AC3E}">
        <p14:creationId xmlns:p14="http://schemas.microsoft.com/office/powerpoint/2010/main" val="1924737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05B45-8CC1-ED5D-BE3F-31689A0AD12C}"/>
              </a:ext>
            </a:extLst>
          </p:cNvPr>
          <p:cNvSpPr>
            <a:spLocks noGrp="1"/>
          </p:cNvSpPr>
          <p:nvPr>
            <p:ph type="title"/>
          </p:nvPr>
        </p:nvSpPr>
        <p:spPr/>
        <p:txBody>
          <a:bodyPr lIns="91440" tIns="45720" rIns="91440" bIns="45720" anchor="b" anchorCtr="0"/>
          <a:lstStyle/>
          <a:p>
            <a:pPr>
              <a:lnSpc>
                <a:spcPct val="81900"/>
              </a:lnSpc>
            </a:pPr>
            <a:r>
              <a:rPr lang="en-US"/>
              <a:t>Session Objectives </a:t>
            </a:r>
          </a:p>
        </p:txBody>
      </p:sp>
      <p:sp>
        <p:nvSpPr>
          <p:cNvPr id="5" name="Content Placeholder 4">
            <a:extLst>
              <a:ext uri="{FF2B5EF4-FFF2-40B4-BE49-F238E27FC236}">
                <a16:creationId xmlns:a16="http://schemas.microsoft.com/office/drawing/2014/main" id="{71663E29-2137-4DF1-563D-6302E47D245B}"/>
              </a:ext>
            </a:extLst>
          </p:cNvPr>
          <p:cNvSpPr>
            <a:spLocks noGrp="1"/>
          </p:cNvSpPr>
          <p:nvPr>
            <p:ph sz="quarter" idx="11"/>
          </p:nvPr>
        </p:nvSpPr>
        <p:spPr/>
        <p:txBody>
          <a:bodyPr/>
          <a:lstStyle/>
          <a:p>
            <a:r>
              <a:rPr lang="en-US">
                <a:solidFill>
                  <a:schemeClr val="accent6"/>
                </a:solidFill>
              </a:rPr>
              <a:t>Overview of Denver encampment health and hazard assessment</a:t>
            </a:r>
          </a:p>
          <a:p>
            <a:r>
              <a:rPr lang="en-US">
                <a:solidFill>
                  <a:schemeClr val="accent6"/>
                </a:solidFill>
              </a:rPr>
              <a:t>Sharing successful strategies and approaches when conducting similar work in encampments</a:t>
            </a:r>
          </a:p>
          <a:p>
            <a:r>
              <a:rPr lang="en-US">
                <a:solidFill>
                  <a:schemeClr val="accent6"/>
                </a:solidFill>
              </a:rPr>
              <a:t>Key findings from encampment-related work</a:t>
            </a:r>
          </a:p>
          <a:p>
            <a:r>
              <a:rPr lang="en-US">
                <a:solidFill>
                  <a:schemeClr val="accent6"/>
                </a:solidFill>
              </a:rPr>
              <a:t>Broader implications and interventions</a:t>
            </a:r>
          </a:p>
        </p:txBody>
      </p:sp>
    </p:spTree>
    <p:extLst>
      <p:ext uri="{BB962C8B-B14F-4D97-AF65-F5344CB8AC3E}">
        <p14:creationId xmlns:p14="http://schemas.microsoft.com/office/powerpoint/2010/main" val="122495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18E45F-C09A-FC10-A793-20D08265A060}"/>
              </a:ext>
            </a:extLst>
          </p:cNvPr>
          <p:cNvSpPr>
            <a:spLocks noGrp="1"/>
          </p:cNvSpPr>
          <p:nvPr>
            <p:ph type="body" sz="quarter" idx="10"/>
          </p:nvPr>
        </p:nvSpPr>
        <p:spPr>
          <a:xfrm>
            <a:off x="1391447" y="982365"/>
            <a:ext cx="10325820" cy="5426119"/>
          </a:xfrm>
        </p:spPr>
        <p:txBody>
          <a:bodyPr>
            <a:normAutofit/>
          </a:bodyPr>
          <a:lstStyle/>
          <a:p>
            <a:pPr marL="0" indent="0">
              <a:spcBef>
                <a:spcPts val="2400"/>
              </a:spcBef>
              <a:buNone/>
            </a:pPr>
            <a:r>
              <a:rPr lang="en-US" sz="2800">
                <a:solidFill>
                  <a:srgbClr val="003057"/>
                </a:solidFill>
              </a:rPr>
              <a:t>Observational only</a:t>
            </a:r>
          </a:p>
          <a:p>
            <a:pPr marL="0" indent="0">
              <a:spcBef>
                <a:spcPts val="2400"/>
              </a:spcBef>
              <a:buNone/>
            </a:pPr>
            <a:r>
              <a:rPr lang="en-US" sz="2800">
                <a:solidFill>
                  <a:srgbClr val="003057"/>
                </a:solidFill>
              </a:rPr>
              <a:t>~1 hour per assessment</a:t>
            </a:r>
          </a:p>
          <a:p>
            <a:pPr marL="0" indent="0">
              <a:spcBef>
                <a:spcPts val="2400"/>
              </a:spcBef>
              <a:buNone/>
            </a:pPr>
            <a:r>
              <a:rPr lang="en-US" sz="2800">
                <a:solidFill>
                  <a:srgbClr val="003057"/>
                </a:solidFill>
              </a:rPr>
              <a:t>Provided supplies (water, wipes, snacks, hand warmers, etc.) while assessing hazards</a:t>
            </a:r>
          </a:p>
          <a:p>
            <a:pPr marL="0" indent="0">
              <a:spcBef>
                <a:spcPts val="2400"/>
              </a:spcBef>
              <a:buNone/>
            </a:pPr>
            <a:r>
              <a:rPr lang="en-US" sz="2800">
                <a:solidFill>
                  <a:srgbClr val="003057"/>
                </a:solidFill>
              </a:rPr>
              <a:t>Interactions with encampment residents provided additional hazard information</a:t>
            </a:r>
          </a:p>
          <a:p>
            <a:pPr marL="0" indent="0">
              <a:spcBef>
                <a:spcPts val="2400"/>
              </a:spcBef>
              <a:buNone/>
            </a:pPr>
            <a:r>
              <a:rPr lang="en-US" sz="2800">
                <a:solidFill>
                  <a:srgbClr val="003057"/>
                </a:solidFill>
              </a:rPr>
              <a:t>Assessor recorded notes back at a stationary point away from the encampment to avoid being intrusive or appearing to take notes about individuals</a:t>
            </a:r>
          </a:p>
          <a:p>
            <a:pPr marL="609585" lvl="1" indent="0">
              <a:buNone/>
            </a:pPr>
            <a:endParaRPr lang="en-US"/>
          </a:p>
          <a:p>
            <a:pPr lvl="1"/>
            <a:endParaRPr lang="en-US"/>
          </a:p>
          <a:p>
            <a:pPr lvl="1"/>
            <a:endParaRPr lang="en-US"/>
          </a:p>
          <a:p>
            <a:pPr lvl="1"/>
            <a:endParaRPr lang="en-US"/>
          </a:p>
        </p:txBody>
      </p:sp>
      <p:pic>
        <p:nvPicPr>
          <p:cNvPr id="5" name="Graphic 4" descr="Eye outline">
            <a:extLst>
              <a:ext uri="{FF2B5EF4-FFF2-40B4-BE49-F238E27FC236}">
                <a16:creationId xmlns:a16="http://schemas.microsoft.com/office/drawing/2014/main" id="{209830DE-B564-E197-D4A2-3FEBE1483F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814" y="909554"/>
            <a:ext cx="647797" cy="647797"/>
          </a:xfrm>
          <a:prstGeom prst="rect">
            <a:avLst/>
          </a:prstGeom>
        </p:spPr>
      </p:pic>
      <p:pic>
        <p:nvPicPr>
          <p:cNvPr id="7" name="Graphic 6" descr="Clock outline">
            <a:extLst>
              <a:ext uri="{FF2B5EF4-FFF2-40B4-BE49-F238E27FC236}">
                <a16:creationId xmlns:a16="http://schemas.microsoft.com/office/drawing/2014/main" id="{6F5E44A9-1457-01E1-826C-6544908180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8257" y="1710278"/>
            <a:ext cx="577187" cy="577187"/>
          </a:xfrm>
          <a:prstGeom prst="rect">
            <a:avLst/>
          </a:prstGeom>
        </p:spPr>
      </p:pic>
      <p:pic>
        <p:nvPicPr>
          <p:cNvPr id="9" name="Graphic 8" descr="Water Bottle outline">
            <a:extLst>
              <a:ext uri="{FF2B5EF4-FFF2-40B4-BE49-F238E27FC236}">
                <a16:creationId xmlns:a16="http://schemas.microsoft.com/office/drawing/2014/main" id="{DCA6B59D-72F9-05DA-8B08-2AB310C2DE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7815" y="2540923"/>
            <a:ext cx="647796" cy="647796"/>
          </a:xfrm>
          <a:prstGeom prst="rect">
            <a:avLst/>
          </a:prstGeom>
        </p:spPr>
      </p:pic>
      <p:pic>
        <p:nvPicPr>
          <p:cNvPr id="13" name="Graphic 12" descr="Questions outline">
            <a:extLst>
              <a:ext uri="{FF2B5EF4-FFF2-40B4-BE49-F238E27FC236}">
                <a16:creationId xmlns:a16="http://schemas.microsoft.com/office/drawing/2014/main" id="{FB00324D-2B5D-049F-6608-0F93137469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8415" y="3482072"/>
            <a:ext cx="730114" cy="730114"/>
          </a:xfrm>
          <a:prstGeom prst="rect">
            <a:avLst/>
          </a:prstGeom>
        </p:spPr>
      </p:pic>
      <p:pic>
        <p:nvPicPr>
          <p:cNvPr id="6" name="Graphic 5" descr="Clipboard outline">
            <a:extLst>
              <a:ext uri="{FF2B5EF4-FFF2-40B4-BE49-F238E27FC236}">
                <a16:creationId xmlns:a16="http://schemas.microsoft.com/office/drawing/2014/main" id="{08FE7EDB-D6D4-D00A-437C-B0784D165E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8415" y="4883227"/>
            <a:ext cx="796420" cy="796420"/>
          </a:xfrm>
          <a:prstGeom prst="rect">
            <a:avLst/>
          </a:prstGeom>
        </p:spPr>
      </p:pic>
      <p:sp>
        <p:nvSpPr>
          <p:cNvPr id="10" name="Title 6">
            <a:extLst>
              <a:ext uri="{FF2B5EF4-FFF2-40B4-BE49-F238E27FC236}">
                <a16:creationId xmlns:a16="http://schemas.microsoft.com/office/drawing/2014/main" id="{0B774B2B-0BFC-A653-9D09-293F1BDC1A09}"/>
              </a:ext>
            </a:extLst>
          </p:cNvPr>
          <p:cNvSpPr txBox="1">
            <a:spLocks/>
          </p:cNvSpPr>
          <p:nvPr/>
        </p:nvSpPr>
        <p:spPr>
          <a:xfrm>
            <a:off x="609600" y="-347270"/>
            <a:ext cx="10972800" cy="1143000"/>
          </a:xfrm>
          <a:prstGeom prst="rect">
            <a:avLst/>
          </a:prstGeom>
        </p:spPr>
        <p:txBody>
          <a:bodyPr lIns="91440" tIns="45720" rIns="91440" bIns="45720" anchor="b" anchorCtr="0"/>
          <a:lstStyle>
            <a:lvl1pPr algn="l" rtl="0" eaLnBrk="0" fontAlgn="base" hangingPunct="0">
              <a:lnSpc>
                <a:spcPts val="4000"/>
              </a:lnSpc>
              <a:spcBef>
                <a:spcPct val="0"/>
              </a:spcBef>
              <a:spcAft>
                <a:spcPct val="0"/>
              </a:spcAft>
              <a:defRPr sz="3733" b="1" kern="1200" baseline="0">
                <a:solidFill>
                  <a:srgbClr val="003057"/>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nSpc>
                <a:spcPct val="59737"/>
              </a:lnSpc>
            </a:pPr>
            <a:r>
              <a:rPr lang="en-US" sz="4667" dirty="0"/>
              <a:t>Methods – Hazard Assessment Tool</a:t>
            </a:r>
            <a:endParaRPr lang="en-US" dirty="0"/>
          </a:p>
        </p:txBody>
      </p:sp>
    </p:spTree>
    <p:extLst>
      <p:ext uri="{BB962C8B-B14F-4D97-AF65-F5344CB8AC3E}">
        <p14:creationId xmlns:p14="http://schemas.microsoft.com/office/powerpoint/2010/main" val="3389706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0E6D-14E0-E734-421B-B04FF23733CF}"/>
              </a:ext>
            </a:extLst>
          </p:cNvPr>
          <p:cNvSpPr>
            <a:spLocks noGrp="1"/>
          </p:cNvSpPr>
          <p:nvPr>
            <p:ph type="title"/>
          </p:nvPr>
        </p:nvSpPr>
        <p:spPr>
          <a:xfrm>
            <a:off x="176983" y="314880"/>
            <a:ext cx="11831444" cy="693561"/>
          </a:xfrm>
        </p:spPr>
        <p:txBody>
          <a:bodyPr/>
          <a:lstStyle/>
          <a:p>
            <a:pPr>
              <a:lnSpc>
                <a:spcPct val="133044"/>
              </a:lnSpc>
            </a:pPr>
            <a:r>
              <a:rPr lang="en-US"/>
              <a:t>During the observational hazard assessment, we assessed:</a:t>
            </a:r>
          </a:p>
        </p:txBody>
      </p:sp>
      <p:grpSp>
        <p:nvGrpSpPr>
          <p:cNvPr id="10" name="Group 9">
            <a:extLst>
              <a:ext uri="{FF2B5EF4-FFF2-40B4-BE49-F238E27FC236}">
                <a16:creationId xmlns:a16="http://schemas.microsoft.com/office/drawing/2014/main" id="{E3781CD1-54E7-45B0-DE25-9E70A56EBD4E}"/>
              </a:ext>
            </a:extLst>
          </p:cNvPr>
          <p:cNvGrpSpPr/>
          <p:nvPr/>
        </p:nvGrpSpPr>
        <p:grpSpPr>
          <a:xfrm>
            <a:off x="61966" y="1627716"/>
            <a:ext cx="3532735" cy="1307101"/>
            <a:chOff x="-737612" y="1675525"/>
            <a:chExt cx="3532735" cy="1307101"/>
          </a:xfrm>
        </p:grpSpPr>
        <p:pic>
          <p:nvPicPr>
            <p:cNvPr id="37" name="Graphic 36" descr="Marker outline">
              <a:extLst>
                <a:ext uri="{FF2B5EF4-FFF2-40B4-BE49-F238E27FC236}">
                  <a16:creationId xmlns:a16="http://schemas.microsoft.com/office/drawing/2014/main" id="{94C53E41-927D-47EF-27B5-144A9A8AF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76" y="1675525"/>
              <a:ext cx="776360" cy="776360"/>
            </a:xfrm>
            <a:prstGeom prst="rect">
              <a:avLst/>
            </a:prstGeom>
          </p:spPr>
        </p:pic>
        <p:sp>
          <p:nvSpPr>
            <p:cNvPr id="39" name="TextBox 38">
              <a:extLst>
                <a:ext uri="{FF2B5EF4-FFF2-40B4-BE49-F238E27FC236}">
                  <a16:creationId xmlns:a16="http://schemas.microsoft.com/office/drawing/2014/main" id="{E42E7174-0A44-A737-778E-8ED2E311DC65}"/>
                </a:ext>
              </a:extLst>
            </p:cNvPr>
            <p:cNvSpPr txBox="1"/>
            <p:nvPr/>
          </p:nvSpPr>
          <p:spPr>
            <a:xfrm>
              <a:off x="-737612" y="2336295"/>
              <a:ext cx="3532735"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Encampment location &amp; characteristics</a:t>
              </a:r>
            </a:p>
          </p:txBody>
        </p:sp>
      </p:grpSp>
      <p:grpSp>
        <p:nvGrpSpPr>
          <p:cNvPr id="11" name="Group 10">
            <a:extLst>
              <a:ext uri="{FF2B5EF4-FFF2-40B4-BE49-F238E27FC236}">
                <a16:creationId xmlns:a16="http://schemas.microsoft.com/office/drawing/2014/main" id="{FB4D9545-1065-2DAE-F7E0-6048DEFE9C55}"/>
              </a:ext>
            </a:extLst>
          </p:cNvPr>
          <p:cNvGrpSpPr/>
          <p:nvPr/>
        </p:nvGrpSpPr>
        <p:grpSpPr>
          <a:xfrm>
            <a:off x="2272185" y="3346264"/>
            <a:ext cx="3163901" cy="1404629"/>
            <a:chOff x="2452991" y="1629421"/>
            <a:chExt cx="3163901" cy="1404629"/>
          </a:xfrm>
          <a:solidFill>
            <a:schemeClr val="bg1"/>
          </a:solidFill>
        </p:grpSpPr>
        <p:pic>
          <p:nvPicPr>
            <p:cNvPr id="33" name="Graphic 32" descr="Rat outline">
              <a:extLst>
                <a:ext uri="{FF2B5EF4-FFF2-40B4-BE49-F238E27FC236}">
                  <a16:creationId xmlns:a16="http://schemas.microsoft.com/office/drawing/2014/main" id="{F7AA70C9-B5E7-183B-EA43-E143943A9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4902" y="2007653"/>
              <a:ext cx="776360" cy="776360"/>
            </a:xfrm>
            <a:prstGeom prst="rect">
              <a:avLst/>
            </a:prstGeom>
          </p:spPr>
        </p:pic>
        <p:pic>
          <p:nvPicPr>
            <p:cNvPr id="35" name="Graphic 34" descr="Dog outline">
              <a:extLst>
                <a:ext uri="{FF2B5EF4-FFF2-40B4-BE49-F238E27FC236}">
                  <a16:creationId xmlns:a16="http://schemas.microsoft.com/office/drawing/2014/main" id="{421CC9C0-5FFC-8952-C5AD-6C9C7FAC0D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433" y="1629421"/>
              <a:ext cx="776360" cy="776360"/>
            </a:xfrm>
            <a:prstGeom prst="rect">
              <a:avLst/>
            </a:prstGeom>
          </p:spPr>
        </p:pic>
        <p:sp>
          <p:nvSpPr>
            <p:cNvPr id="41" name="TextBox 40">
              <a:extLst>
                <a:ext uri="{FF2B5EF4-FFF2-40B4-BE49-F238E27FC236}">
                  <a16:creationId xmlns:a16="http://schemas.microsoft.com/office/drawing/2014/main" id="{F853954E-1409-A41A-3EF1-2F6870DE9920}"/>
                </a:ext>
              </a:extLst>
            </p:cNvPr>
            <p:cNvSpPr txBox="1"/>
            <p:nvPr/>
          </p:nvSpPr>
          <p:spPr>
            <a:xfrm>
              <a:off x="2452991" y="2664718"/>
              <a:ext cx="3163901" cy="369332"/>
            </a:xfrm>
            <a:prstGeom prst="rect">
              <a:avLst/>
            </a:prstGeom>
            <a:grpFill/>
            <a:ln>
              <a:solidFill>
                <a:schemeClr val="bg1"/>
              </a:solidFill>
            </a:ln>
          </p:spPr>
          <p:txBody>
            <a:bodyPr wrap="square">
              <a:spAutoFit/>
            </a:bodyPr>
            <a:lstStyle/>
            <a:p>
              <a:pPr lvl="1" algn="ctr"/>
              <a:r>
                <a:rPr lang="en-US" b="1">
                  <a:solidFill>
                    <a:schemeClr val="bg1"/>
                  </a:solidFill>
                  <a:latin typeface="Calibri" panose="020F0502020204030204" pitchFamily="34" charset="0"/>
                  <a:cs typeface="Calibri" panose="020F0502020204030204" pitchFamily="34" charset="0"/>
                </a:rPr>
                <a:t>Animals (pets, pests, bugs)</a:t>
              </a:r>
            </a:p>
          </p:txBody>
        </p:sp>
      </p:grpSp>
      <p:grpSp>
        <p:nvGrpSpPr>
          <p:cNvPr id="12" name="Group 11">
            <a:extLst>
              <a:ext uri="{FF2B5EF4-FFF2-40B4-BE49-F238E27FC236}">
                <a16:creationId xmlns:a16="http://schemas.microsoft.com/office/drawing/2014/main" id="{721B4667-EA6A-2EAF-2386-FF0DB2CFC459}"/>
              </a:ext>
            </a:extLst>
          </p:cNvPr>
          <p:cNvGrpSpPr/>
          <p:nvPr/>
        </p:nvGrpSpPr>
        <p:grpSpPr>
          <a:xfrm>
            <a:off x="4718823" y="1701586"/>
            <a:ext cx="2623383" cy="1228497"/>
            <a:chOff x="6217680" y="1805553"/>
            <a:chExt cx="2623383" cy="1228497"/>
          </a:xfrm>
        </p:grpSpPr>
        <p:pic>
          <p:nvPicPr>
            <p:cNvPr id="31" name="Graphic 30" descr="Garbage outline">
              <a:extLst>
                <a:ext uri="{FF2B5EF4-FFF2-40B4-BE49-F238E27FC236}">
                  <a16:creationId xmlns:a16="http://schemas.microsoft.com/office/drawing/2014/main" id="{FB794E5C-2344-5BA5-38FC-5B1DDFFF6A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6995" y="1805553"/>
              <a:ext cx="646332" cy="646332"/>
            </a:xfrm>
            <a:prstGeom prst="rect">
              <a:avLst/>
            </a:prstGeom>
          </p:spPr>
        </p:pic>
        <p:sp>
          <p:nvSpPr>
            <p:cNvPr id="43" name="TextBox 42">
              <a:extLst>
                <a:ext uri="{FF2B5EF4-FFF2-40B4-BE49-F238E27FC236}">
                  <a16:creationId xmlns:a16="http://schemas.microsoft.com/office/drawing/2014/main" id="{60C6A7A1-AD55-1CFD-78CF-4CB0F0385353}"/>
                </a:ext>
              </a:extLst>
            </p:cNvPr>
            <p:cNvSpPr txBox="1"/>
            <p:nvPr/>
          </p:nvSpPr>
          <p:spPr>
            <a:xfrm>
              <a:off x="6217680" y="2387719"/>
              <a:ext cx="2623383" cy="646331"/>
            </a:xfrm>
            <a:prstGeom prst="rect">
              <a:avLst/>
            </a:prstGeom>
            <a:noFill/>
          </p:spPr>
          <p:txBody>
            <a:bodyPr wrap="square">
              <a:spAutoFit/>
            </a:bodyPr>
            <a:lstStyle/>
            <a:p>
              <a:pPr lvl="1" algn="ctr"/>
              <a:r>
                <a:rPr lang="en-US" b="1">
                  <a:solidFill>
                    <a:schemeClr val="bg1"/>
                  </a:solidFill>
                  <a:latin typeface="Calibri" panose="020F0502020204030204" pitchFamily="34" charset="0"/>
                  <a:cs typeface="Calibri" panose="020F0502020204030204" pitchFamily="34" charset="0"/>
                </a:rPr>
                <a:t>Sanitation (organic waste, trash, debris)</a:t>
              </a:r>
            </a:p>
          </p:txBody>
        </p:sp>
      </p:grpSp>
      <p:grpSp>
        <p:nvGrpSpPr>
          <p:cNvPr id="14" name="Group 13">
            <a:extLst>
              <a:ext uri="{FF2B5EF4-FFF2-40B4-BE49-F238E27FC236}">
                <a16:creationId xmlns:a16="http://schemas.microsoft.com/office/drawing/2014/main" id="{EFD83287-FBBC-FCB1-62A3-FBA354A499AA}"/>
              </a:ext>
            </a:extLst>
          </p:cNvPr>
          <p:cNvGrpSpPr/>
          <p:nvPr/>
        </p:nvGrpSpPr>
        <p:grpSpPr>
          <a:xfrm>
            <a:off x="8253225" y="1665506"/>
            <a:ext cx="3257312" cy="1255769"/>
            <a:chOff x="8934688" y="1778281"/>
            <a:chExt cx="3257312" cy="1255769"/>
          </a:xfrm>
        </p:grpSpPr>
        <p:pic>
          <p:nvPicPr>
            <p:cNvPr id="29" name="Graphic 28" descr="Fire outline">
              <a:extLst>
                <a:ext uri="{FF2B5EF4-FFF2-40B4-BE49-F238E27FC236}">
                  <a16:creationId xmlns:a16="http://schemas.microsoft.com/office/drawing/2014/main" id="{9D76B992-1704-3067-7FC6-4CAE9DE320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74575" y="1778281"/>
              <a:ext cx="673604" cy="673604"/>
            </a:xfrm>
            <a:prstGeom prst="rect">
              <a:avLst/>
            </a:prstGeom>
          </p:spPr>
        </p:pic>
        <p:sp>
          <p:nvSpPr>
            <p:cNvPr id="45" name="TextBox 44">
              <a:extLst>
                <a:ext uri="{FF2B5EF4-FFF2-40B4-BE49-F238E27FC236}">
                  <a16:creationId xmlns:a16="http://schemas.microsoft.com/office/drawing/2014/main" id="{89A5B0F8-A08A-DA2F-7D8A-127A81EEF40A}"/>
                </a:ext>
              </a:extLst>
            </p:cNvPr>
            <p:cNvSpPr txBox="1"/>
            <p:nvPr/>
          </p:nvSpPr>
          <p:spPr>
            <a:xfrm>
              <a:off x="8934688" y="2387719"/>
              <a:ext cx="3257312" cy="646331"/>
            </a:xfrm>
            <a:prstGeom prst="rect">
              <a:avLst/>
            </a:prstGeom>
            <a:noFill/>
          </p:spPr>
          <p:txBody>
            <a:bodyPr wrap="square">
              <a:spAutoFit/>
            </a:bodyPr>
            <a:lstStyle/>
            <a:p>
              <a:pPr lvl="1" algn="ctr"/>
              <a:r>
                <a:rPr lang="en-US" b="1">
                  <a:solidFill>
                    <a:schemeClr val="bg1"/>
                  </a:solidFill>
                  <a:latin typeface="Calibri" panose="020F0502020204030204" pitchFamily="34" charset="0"/>
                  <a:cs typeface="Calibri" panose="020F0502020204030204" pitchFamily="34" charset="0"/>
                </a:rPr>
                <a:t>Fire hazards (heat sources, flammable materials)</a:t>
              </a:r>
            </a:p>
          </p:txBody>
        </p:sp>
      </p:grpSp>
      <p:grpSp>
        <p:nvGrpSpPr>
          <p:cNvPr id="20" name="Group 19">
            <a:extLst>
              <a:ext uri="{FF2B5EF4-FFF2-40B4-BE49-F238E27FC236}">
                <a16:creationId xmlns:a16="http://schemas.microsoft.com/office/drawing/2014/main" id="{604374BB-2D08-AAA5-FF84-7B4F2511A520}"/>
              </a:ext>
            </a:extLst>
          </p:cNvPr>
          <p:cNvGrpSpPr/>
          <p:nvPr/>
        </p:nvGrpSpPr>
        <p:grpSpPr>
          <a:xfrm>
            <a:off x="203554" y="5348672"/>
            <a:ext cx="3650582" cy="1100093"/>
            <a:chOff x="534320" y="3706353"/>
            <a:chExt cx="3650582" cy="1100093"/>
          </a:xfrm>
          <a:solidFill>
            <a:schemeClr val="bg1"/>
          </a:solidFill>
        </p:grpSpPr>
        <p:pic>
          <p:nvPicPr>
            <p:cNvPr id="23" name="Graphic 22" descr="Traffic cone outline">
              <a:extLst>
                <a:ext uri="{FF2B5EF4-FFF2-40B4-BE49-F238E27FC236}">
                  <a16:creationId xmlns:a16="http://schemas.microsoft.com/office/drawing/2014/main" id="{75FCBE68-936C-00E0-9803-627C819520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24925" y="3859527"/>
              <a:ext cx="690803" cy="690803"/>
            </a:xfrm>
            <a:prstGeom prst="rect">
              <a:avLst/>
            </a:prstGeom>
          </p:spPr>
        </p:pic>
        <p:pic>
          <p:nvPicPr>
            <p:cNvPr id="25" name="Graphic 24" descr="Warning outline">
              <a:extLst>
                <a:ext uri="{FF2B5EF4-FFF2-40B4-BE49-F238E27FC236}">
                  <a16:creationId xmlns:a16="http://schemas.microsoft.com/office/drawing/2014/main" id="{6685BF85-CF35-BDD8-AD9A-950752DB6D1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98770" y="3706353"/>
              <a:ext cx="462414" cy="462414"/>
            </a:xfrm>
            <a:prstGeom prst="rect">
              <a:avLst/>
            </a:prstGeom>
          </p:spPr>
        </p:pic>
        <p:sp>
          <p:nvSpPr>
            <p:cNvPr id="47" name="TextBox 46">
              <a:extLst>
                <a:ext uri="{FF2B5EF4-FFF2-40B4-BE49-F238E27FC236}">
                  <a16:creationId xmlns:a16="http://schemas.microsoft.com/office/drawing/2014/main" id="{7148032A-0C5B-8ADD-40EF-0DD47891D2B1}"/>
                </a:ext>
              </a:extLst>
            </p:cNvPr>
            <p:cNvSpPr txBox="1"/>
            <p:nvPr/>
          </p:nvSpPr>
          <p:spPr>
            <a:xfrm>
              <a:off x="534320" y="4437114"/>
              <a:ext cx="3650582" cy="369332"/>
            </a:xfrm>
            <a:prstGeom prst="rect">
              <a:avLst/>
            </a:prstGeom>
            <a:solidFill>
              <a:schemeClr val="bg1"/>
            </a:solid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General and structural safety</a:t>
              </a:r>
            </a:p>
          </p:txBody>
        </p:sp>
      </p:grpSp>
      <p:grpSp>
        <p:nvGrpSpPr>
          <p:cNvPr id="18" name="Group 17">
            <a:extLst>
              <a:ext uri="{FF2B5EF4-FFF2-40B4-BE49-F238E27FC236}">
                <a16:creationId xmlns:a16="http://schemas.microsoft.com/office/drawing/2014/main" id="{B197BAD3-74DB-DD25-D88B-2385FC0AA15E}"/>
              </a:ext>
            </a:extLst>
          </p:cNvPr>
          <p:cNvGrpSpPr/>
          <p:nvPr/>
        </p:nvGrpSpPr>
        <p:grpSpPr>
          <a:xfrm>
            <a:off x="6810888" y="3525632"/>
            <a:ext cx="2420471" cy="1176088"/>
            <a:chOff x="4905825" y="3635615"/>
            <a:chExt cx="2420471" cy="1176088"/>
          </a:xfrm>
        </p:grpSpPr>
        <p:pic>
          <p:nvPicPr>
            <p:cNvPr id="19" name="Graphic 18" descr="Bottle with solid fill">
              <a:extLst>
                <a:ext uri="{FF2B5EF4-FFF2-40B4-BE49-F238E27FC236}">
                  <a16:creationId xmlns:a16="http://schemas.microsoft.com/office/drawing/2014/main" id="{65821DCF-012B-DF74-7776-CC065D43BCF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012303" y="3635615"/>
              <a:ext cx="690803" cy="690803"/>
            </a:xfrm>
            <a:prstGeom prst="rect">
              <a:avLst/>
            </a:prstGeom>
          </p:spPr>
        </p:pic>
        <p:pic>
          <p:nvPicPr>
            <p:cNvPr id="21" name="Graphic 20" descr="Medicine outline">
              <a:extLst>
                <a:ext uri="{FF2B5EF4-FFF2-40B4-BE49-F238E27FC236}">
                  <a16:creationId xmlns:a16="http://schemas.microsoft.com/office/drawing/2014/main" id="{9ADFC217-76BF-21E2-F66D-59EC9A1A63B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49633" y="4014305"/>
              <a:ext cx="528899" cy="528899"/>
            </a:xfrm>
            <a:prstGeom prst="rect">
              <a:avLst/>
            </a:prstGeom>
          </p:spPr>
        </p:pic>
        <p:sp>
          <p:nvSpPr>
            <p:cNvPr id="49" name="TextBox 48">
              <a:extLst>
                <a:ext uri="{FF2B5EF4-FFF2-40B4-BE49-F238E27FC236}">
                  <a16:creationId xmlns:a16="http://schemas.microsoft.com/office/drawing/2014/main" id="{FA67F926-220A-29D9-F615-C154985FDC82}"/>
                </a:ext>
              </a:extLst>
            </p:cNvPr>
            <p:cNvSpPr txBox="1"/>
            <p:nvPr/>
          </p:nvSpPr>
          <p:spPr>
            <a:xfrm>
              <a:off x="4905825" y="4442371"/>
              <a:ext cx="2420471" cy="369332"/>
            </a:xfrm>
            <a:prstGeom prst="rect">
              <a:avLst/>
            </a:prstGeom>
            <a:solidFill>
              <a:schemeClr val="bg1"/>
            </a:solidFill>
            <a:ln>
              <a:solidFill>
                <a:schemeClr val="bg1"/>
              </a:solidFill>
            </a:ln>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Substance use</a:t>
              </a:r>
            </a:p>
          </p:txBody>
        </p:sp>
      </p:grpSp>
      <p:grpSp>
        <p:nvGrpSpPr>
          <p:cNvPr id="22" name="Group 21">
            <a:extLst>
              <a:ext uri="{FF2B5EF4-FFF2-40B4-BE49-F238E27FC236}">
                <a16:creationId xmlns:a16="http://schemas.microsoft.com/office/drawing/2014/main" id="{97C70F18-1091-4531-9AE1-1502799886F8}"/>
              </a:ext>
            </a:extLst>
          </p:cNvPr>
          <p:cNvGrpSpPr/>
          <p:nvPr/>
        </p:nvGrpSpPr>
        <p:grpSpPr>
          <a:xfrm>
            <a:off x="7107383" y="5184270"/>
            <a:ext cx="4625963" cy="1146978"/>
            <a:chOff x="7046009" y="3667197"/>
            <a:chExt cx="4625963" cy="1146978"/>
          </a:xfrm>
          <a:solidFill>
            <a:schemeClr val="bg1"/>
          </a:solidFill>
        </p:grpSpPr>
        <p:pic>
          <p:nvPicPr>
            <p:cNvPr id="15" name="Graphic 14" descr="Radioactive outline">
              <a:extLst>
                <a:ext uri="{FF2B5EF4-FFF2-40B4-BE49-F238E27FC236}">
                  <a16:creationId xmlns:a16="http://schemas.microsoft.com/office/drawing/2014/main" id="{4B4001CE-459E-1519-9721-54EA5CAA2E5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841064" y="3723803"/>
              <a:ext cx="657843" cy="657843"/>
            </a:xfrm>
            <a:prstGeom prst="rect">
              <a:avLst/>
            </a:prstGeom>
          </p:spPr>
        </p:pic>
        <p:pic>
          <p:nvPicPr>
            <p:cNvPr id="17" name="Graphic 16" descr="Baseball bat and ball outline">
              <a:extLst>
                <a:ext uri="{FF2B5EF4-FFF2-40B4-BE49-F238E27FC236}">
                  <a16:creationId xmlns:a16="http://schemas.microsoft.com/office/drawing/2014/main" id="{04091647-FDD3-EE6C-1ECA-AAA05F36777B}"/>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165" b="7165"/>
            <a:stretch/>
          </p:blipFill>
          <p:spPr>
            <a:xfrm>
              <a:off x="9419949" y="3667197"/>
              <a:ext cx="476080" cy="476081"/>
            </a:xfrm>
            <a:prstGeom prst="rect">
              <a:avLst/>
            </a:prstGeom>
          </p:spPr>
        </p:pic>
        <p:sp>
          <p:nvSpPr>
            <p:cNvPr id="51" name="TextBox 50">
              <a:extLst>
                <a:ext uri="{FF2B5EF4-FFF2-40B4-BE49-F238E27FC236}">
                  <a16:creationId xmlns:a16="http://schemas.microsoft.com/office/drawing/2014/main" id="{A1E2A859-7265-5485-8FC7-E418F458B019}"/>
                </a:ext>
              </a:extLst>
            </p:cNvPr>
            <p:cNvSpPr txBox="1"/>
            <p:nvPr/>
          </p:nvSpPr>
          <p:spPr>
            <a:xfrm>
              <a:off x="7046009" y="4444843"/>
              <a:ext cx="4625963" cy="369332"/>
            </a:xfrm>
            <a:prstGeom prst="rect">
              <a:avLst/>
            </a:prstGeom>
            <a:grp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Other hazards (weapons, chemical waste)</a:t>
              </a:r>
            </a:p>
          </p:txBody>
        </p:sp>
      </p:grpSp>
    </p:spTree>
    <p:extLst>
      <p:ext uri="{BB962C8B-B14F-4D97-AF65-F5344CB8AC3E}">
        <p14:creationId xmlns:p14="http://schemas.microsoft.com/office/powerpoint/2010/main" val="305511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0E6D-14E0-E734-421B-B04FF23733CF}"/>
              </a:ext>
            </a:extLst>
          </p:cNvPr>
          <p:cNvSpPr>
            <a:spLocks noGrp="1"/>
          </p:cNvSpPr>
          <p:nvPr>
            <p:ph type="title"/>
          </p:nvPr>
        </p:nvSpPr>
        <p:spPr>
          <a:xfrm>
            <a:off x="176983" y="314880"/>
            <a:ext cx="11831444" cy="693561"/>
          </a:xfrm>
        </p:spPr>
        <p:txBody>
          <a:bodyPr/>
          <a:lstStyle/>
          <a:p>
            <a:pPr>
              <a:lnSpc>
                <a:spcPct val="133044"/>
              </a:lnSpc>
            </a:pPr>
            <a:r>
              <a:rPr lang="en-US"/>
              <a:t>During the observational hazard assessment, we assessed:</a:t>
            </a:r>
          </a:p>
        </p:txBody>
      </p:sp>
      <p:grpSp>
        <p:nvGrpSpPr>
          <p:cNvPr id="10" name="Group 9">
            <a:extLst>
              <a:ext uri="{FF2B5EF4-FFF2-40B4-BE49-F238E27FC236}">
                <a16:creationId xmlns:a16="http://schemas.microsoft.com/office/drawing/2014/main" id="{E3781CD1-54E7-45B0-DE25-9E70A56EBD4E}"/>
              </a:ext>
            </a:extLst>
          </p:cNvPr>
          <p:cNvGrpSpPr/>
          <p:nvPr/>
        </p:nvGrpSpPr>
        <p:grpSpPr>
          <a:xfrm>
            <a:off x="61966" y="1627716"/>
            <a:ext cx="3532735" cy="1307101"/>
            <a:chOff x="-737612" y="1675525"/>
            <a:chExt cx="3532735" cy="1307101"/>
          </a:xfrm>
        </p:grpSpPr>
        <p:pic>
          <p:nvPicPr>
            <p:cNvPr id="37" name="Graphic 36" descr="Marker outline">
              <a:extLst>
                <a:ext uri="{FF2B5EF4-FFF2-40B4-BE49-F238E27FC236}">
                  <a16:creationId xmlns:a16="http://schemas.microsoft.com/office/drawing/2014/main" id="{94C53E41-927D-47EF-27B5-144A9A8AF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76" y="1675525"/>
              <a:ext cx="776360" cy="776360"/>
            </a:xfrm>
            <a:prstGeom prst="rect">
              <a:avLst/>
            </a:prstGeom>
          </p:spPr>
        </p:pic>
        <p:sp>
          <p:nvSpPr>
            <p:cNvPr id="39" name="TextBox 38">
              <a:extLst>
                <a:ext uri="{FF2B5EF4-FFF2-40B4-BE49-F238E27FC236}">
                  <a16:creationId xmlns:a16="http://schemas.microsoft.com/office/drawing/2014/main" id="{E42E7174-0A44-A737-778E-8ED2E311DC65}"/>
                </a:ext>
              </a:extLst>
            </p:cNvPr>
            <p:cNvSpPr txBox="1"/>
            <p:nvPr/>
          </p:nvSpPr>
          <p:spPr>
            <a:xfrm>
              <a:off x="-737612" y="2336295"/>
              <a:ext cx="3532735"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Encampment location &amp; characteristics</a:t>
              </a:r>
            </a:p>
          </p:txBody>
        </p:sp>
      </p:grpSp>
      <p:grpSp>
        <p:nvGrpSpPr>
          <p:cNvPr id="11" name="Group 10">
            <a:extLst>
              <a:ext uri="{FF2B5EF4-FFF2-40B4-BE49-F238E27FC236}">
                <a16:creationId xmlns:a16="http://schemas.microsoft.com/office/drawing/2014/main" id="{FB4D9545-1065-2DAE-F7E0-6048DEFE9C55}"/>
              </a:ext>
            </a:extLst>
          </p:cNvPr>
          <p:cNvGrpSpPr/>
          <p:nvPr/>
        </p:nvGrpSpPr>
        <p:grpSpPr>
          <a:xfrm>
            <a:off x="2272185" y="3346264"/>
            <a:ext cx="3163901" cy="1404629"/>
            <a:chOff x="2452991" y="1629421"/>
            <a:chExt cx="3163901" cy="1404629"/>
          </a:xfrm>
        </p:grpSpPr>
        <p:pic>
          <p:nvPicPr>
            <p:cNvPr id="33" name="Graphic 32" descr="Rat outline">
              <a:extLst>
                <a:ext uri="{FF2B5EF4-FFF2-40B4-BE49-F238E27FC236}">
                  <a16:creationId xmlns:a16="http://schemas.microsoft.com/office/drawing/2014/main" id="{F7AA70C9-B5E7-183B-EA43-E143943A9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4902" y="2007653"/>
              <a:ext cx="776360" cy="776360"/>
            </a:xfrm>
            <a:prstGeom prst="rect">
              <a:avLst/>
            </a:prstGeom>
          </p:spPr>
        </p:pic>
        <p:pic>
          <p:nvPicPr>
            <p:cNvPr id="35" name="Graphic 34" descr="Dog outline">
              <a:extLst>
                <a:ext uri="{FF2B5EF4-FFF2-40B4-BE49-F238E27FC236}">
                  <a16:creationId xmlns:a16="http://schemas.microsoft.com/office/drawing/2014/main" id="{421CC9C0-5FFC-8952-C5AD-6C9C7FAC0D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433" y="1629421"/>
              <a:ext cx="776360" cy="776360"/>
            </a:xfrm>
            <a:prstGeom prst="rect">
              <a:avLst/>
            </a:prstGeom>
          </p:spPr>
        </p:pic>
        <p:sp>
          <p:nvSpPr>
            <p:cNvPr id="41" name="TextBox 40">
              <a:extLst>
                <a:ext uri="{FF2B5EF4-FFF2-40B4-BE49-F238E27FC236}">
                  <a16:creationId xmlns:a16="http://schemas.microsoft.com/office/drawing/2014/main" id="{F853954E-1409-A41A-3EF1-2F6870DE9920}"/>
                </a:ext>
              </a:extLst>
            </p:cNvPr>
            <p:cNvSpPr txBox="1"/>
            <p:nvPr/>
          </p:nvSpPr>
          <p:spPr>
            <a:xfrm>
              <a:off x="2452991" y="2664718"/>
              <a:ext cx="3163901" cy="369332"/>
            </a:xfrm>
            <a:prstGeom prst="rect">
              <a:avLst/>
            </a:prstGeom>
            <a:noFill/>
          </p:spPr>
          <p:txBody>
            <a:bodyPr wrap="square">
              <a:spAutoFit/>
            </a:bodyPr>
            <a:lstStyle/>
            <a:p>
              <a:pPr lvl="1" algn="ctr"/>
              <a:r>
                <a:rPr lang="en-US" b="1">
                  <a:solidFill>
                    <a:schemeClr val="bg1"/>
                  </a:solidFill>
                  <a:latin typeface="Calibri" panose="020F0502020204030204" pitchFamily="34" charset="0"/>
                  <a:cs typeface="Calibri" panose="020F0502020204030204" pitchFamily="34" charset="0"/>
                </a:rPr>
                <a:t>Animals (pets, pests, bugs)</a:t>
              </a:r>
            </a:p>
          </p:txBody>
        </p:sp>
      </p:grpSp>
      <p:sp>
        <p:nvSpPr>
          <p:cNvPr id="43" name="TextBox 42">
            <a:extLst>
              <a:ext uri="{FF2B5EF4-FFF2-40B4-BE49-F238E27FC236}">
                <a16:creationId xmlns:a16="http://schemas.microsoft.com/office/drawing/2014/main" id="{60C6A7A1-AD55-1CFD-78CF-4CB0F0385353}"/>
              </a:ext>
            </a:extLst>
          </p:cNvPr>
          <p:cNvSpPr txBox="1"/>
          <p:nvPr/>
        </p:nvSpPr>
        <p:spPr>
          <a:xfrm>
            <a:off x="4718823" y="2283752"/>
            <a:ext cx="2623383"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Sanitation (organic waste, trash, debris)</a:t>
            </a:r>
          </a:p>
        </p:txBody>
      </p:sp>
      <p:grpSp>
        <p:nvGrpSpPr>
          <p:cNvPr id="14" name="Group 13">
            <a:extLst>
              <a:ext uri="{FF2B5EF4-FFF2-40B4-BE49-F238E27FC236}">
                <a16:creationId xmlns:a16="http://schemas.microsoft.com/office/drawing/2014/main" id="{EFD83287-FBBC-FCB1-62A3-FBA354A499AA}"/>
              </a:ext>
            </a:extLst>
          </p:cNvPr>
          <p:cNvGrpSpPr/>
          <p:nvPr/>
        </p:nvGrpSpPr>
        <p:grpSpPr>
          <a:xfrm>
            <a:off x="8253225" y="1665506"/>
            <a:ext cx="3257312" cy="1255769"/>
            <a:chOff x="8934688" y="1778281"/>
            <a:chExt cx="3257312" cy="1255769"/>
          </a:xfrm>
        </p:grpSpPr>
        <p:pic>
          <p:nvPicPr>
            <p:cNvPr id="29" name="Graphic 28" descr="Fire outline">
              <a:extLst>
                <a:ext uri="{FF2B5EF4-FFF2-40B4-BE49-F238E27FC236}">
                  <a16:creationId xmlns:a16="http://schemas.microsoft.com/office/drawing/2014/main" id="{9D76B992-1704-3067-7FC6-4CAE9DE320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74575" y="1778281"/>
              <a:ext cx="673604" cy="673604"/>
            </a:xfrm>
            <a:prstGeom prst="rect">
              <a:avLst/>
            </a:prstGeom>
          </p:spPr>
        </p:pic>
        <p:sp>
          <p:nvSpPr>
            <p:cNvPr id="45" name="TextBox 44">
              <a:extLst>
                <a:ext uri="{FF2B5EF4-FFF2-40B4-BE49-F238E27FC236}">
                  <a16:creationId xmlns:a16="http://schemas.microsoft.com/office/drawing/2014/main" id="{89A5B0F8-A08A-DA2F-7D8A-127A81EEF40A}"/>
                </a:ext>
              </a:extLst>
            </p:cNvPr>
            <p:cNvSpPr txBox="1"/>
            <p:nvPr/>
          </p:nvSpPr>
          <p:spPr>
            <a:xfrm>
              <a:off x="8934688" y="2387719"/>
              <a:ext cx="3257312" cy="646331"/>
            </a:xfrm>
            <a:prstGeom prst="rect">
              <a:avLst/>
            </a:prstGeom>
            <a:solidFill>
              <a:schemeClr val="bg1"/>
            </a:solidFill>
            <a:ln>
              <a:solidFill>
                <a:schemeClr val="bg1"/>
              </a:solidFill>
            </a:ln>
          </p:spPr>
          <p:txBody>
            <a:bodyPr wrap="square">
              <a:spAutoFit/>
            </a:bodyPr>
            <a:lstStyle/>
            <a:p>
              <a:pPr lvl="1" algn="ctr"/>
              <a:r>
                <a:rPr lang="en-US" b="1">
                  <a:solidFill>
                    <a:schemeClr val="bg1"/>
                  </a:solidFill>
                  <a:latin typeface="Calibri" panose="020F0502020204030204" pitchFamily="34" charset="0"/>
                  <a:cs typeface="Calibri" panose="020F0502020204030204" pitchFamily="34" charset="0"/>
                </a:rPr>
                <a:t>Fire hazards (heat sources, flammable materials)</a:t>
              </a:r>
            </a:p>
          </p:txBody>
        </p:sp>
      </p:grpSp>
      <p:grpSp>
        <p:nvGrpSpPr>
          <p:cNvPr id="20" name="Group 19">
            <a:extLst>
              <a:ext uri="{FF2B5EF4-FFF2-40B4-BE49-F238E27FC236}">
                <a16:creationId xmlns:a16="http://schemas.microsoft.com/office/drawing/2014/main" id="{604374BB-2D08-AAA5-FF84-7B4F2511A520}"/>
              </a:ext>
            </a:extLst>
          </p:cNvPr>
          <p:cNvGrpSpPr/>
          <p:nvPr/>
        </p:nvGrpSpPr>
        <p:grpSpPr>
          <a:xfrm>
            <a:off x="203554" y="5348672"/>
            <a:ext cx="3650582" cy="1100093"/>
            <a:chOff x="534320" y="3706353"/>
            <a:chExt cx="3650582" cy="1100093"/>
          </a:xfrm>
        </p:grpSpPr>
        <p:pic>
          <p:nvPicPr>
            <p:cNvPr id="23" name="Graphic 22" descr="Traffic cone outline">
              <a:extLst>
                <a:ext uri="{FF2B5EF4-FFF2-40B4-BE49-F238E27FC236}">
                  <a16:creationId xmlns:a16="http://schemas.microsoft.com/office/drawing/2014/main" id="{75FCBE68-936C-00E0-9803-627C819520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4925" y="3859527"/>
              <a:ext cx="690803" cy="690803"/>
            </a:xfrm>
            <a:prstGeom prst="rect">
              <a:avLst/>
            </a:prstGeom>
          </p:spPr>
        </p:pic>
        <p:pic>
          <p:nvPicPr>
            <p:cNvPr id="25" name="Graphic 24" descr="Warning outline">
              <a:extLst>
                <a:ext uri="{FF2B5EF4-FFF2-40B4-BE49-F238E27FC236}">
                  <a16:creationId xmlns:a16="http://schemas.microsoft.com/office/drawing/2014/main" id="{6685BF85-CF35-BDD8-AD9A-950752DB6D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98770" y="3706353"/>
              <a:ext cx="462414" cy="462414"/>
            </a:xfrm>
            <a:prstGeom prst="rect">
              <a:avLst/>
            </a:prstGeom>
          </p:spPr>
        </p:pic>
        <p:sp>
          <p:nvSpPr>
            <p:cNvPr id="47" name="TextBox 46">
              <a:extLst>
                <a:ext uri="{FF2B5EF4-FFF2-40B4-BE49-F238E27FC236}">
                  <a16:creationId xmlns:a16="http://schemas.microsoft.com/office/drawing/2014/main" id="{7148032A-0C5B-8ADD-40EF-0DD47891D2B1}"/>
                </a:ext>
              </a:extLst>
            </p:cNvPr>
            <p:cNvSpPr txBox="1"/>
            <p:nvPr/>
          </p:nvSpPr>
          <p:spPr>
            <a:xfrm>
              <a:off x="534320" y="4437114"/>
              <a:ext cx="3650582"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General and structural safety</a:t>
              </a:r>
            </a:p>
          </p:txBody>
        </p:sp>
      </p:grpSp>
      <p:grpSp>
        <p:nvGrpSpPr>
          <p:cNvPr id="18" name="Group 17">
            <a:extLst>
              <a:ext uri="{FF2B5EF4-FFF2-40B4-BE49-F238E27FC236}">
                <a16:creationId xmlns:a16="http://schemas.microsoft.com/office/drawing/2014/main" id="{B197BAD3-74DB-DD25-D88B-2385FC0AA15E}"/>
              </a:ext>
            </a:extLst>
          </p:cNvPr>
          <p:cNvGrpSpPr/>
          <p:nvPr/>
        </p:nvGrpSpPr>
        <p:grpSpPr>
          <a:xfrm>
            <a:off x="6810888" y="3525632"/>
            <a:ext cx="2420471" cy="1176088"/>
            <a:chOff x="4905825" y="3635615"/>
            <a:chExt cx="2420471" cy="1176088"/>
          </a:xfrm>
        </p:grpSpPr>
        <p:pic>
          <p:nvPicPr>
            <p:cNvPr id="19" name="Graphic 18" descr="Bottle with solid fill">
              <a:extLst>
                <a:ext uri="{FF2B5EF4-FFF2-40B4-BE49-F238E27FC236}">
                  <a16:creationId xmlns:a16="http://schemas.microsoft.com/office/drawing/2014/main" id="{65821DCF-012B-DF74-7776-CC065D43BCF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12303" y="3635615"/>
              <a:ext cx="690803" cy="690803"/>
            </a:xfrm>
            <a:prstGeom prst="rect">
              <a:avLst/>
            </a:prstGeom>
          </p:spPr>
        </p:pic>
        <p:pic>
          <p:nvPicPr>
            <p:cNvPr id="21" name="Graphic 20" descr="Medicine outline">
              <a:extLst>
                <a:ext uri="{FF2B5EF4-FFF2-40B4-BE49-F238E27FC236}">
                  <a16:creationId xmlns:a16="http://schemas.microsoft.com/office/drawing/2014/main" id="{9ADFC217-76BF-21E2-F66D-59EC9A1A63B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49633" y="4014305"/>
              <a:ext cx="528899" cy="528899"/>
            </a:xfrm>
            <a:prstGeom prst="rect">
              <a:avLst/>
            </a:prstGeom>
          </p:spPr>
        </p:pic>
        <p:sp>
          <p:nvSpPr>
            <p:cNvPr id="49" name="TextBox 48">
              <a:extLst>
                <a:ext uri="{FF2B5EF4-FFF2-40B4-BE49-F238E27FC236}">
                  <a16:creationId xmlns:a16="http://schemas.microsoft.com/office/drawing/2014/main" id="{FA67F926-220A-29D9-F615-C154985FDC82}"/>
                </a:ext>
              </a:extLst>
            </p:cNvPr>
            <p:cNvSpPr txBox="1"/>
            <p:nvPr/>
          </p:nvSpPr>
          <p:spPr>
            <a:xfrm>
              <a:off x="4905825" y="4442371"/>
              <a:ext cx="2420471"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Substance use</a:t>
              </a:r>
            </a:p>
          </p:txBody>
        </p:sp>
      </p:grpSp>
      <p:grpSp>
        <p:nvGrpSpPr>
          <p:cNvPr id="22" name="Group 21">
            <a:extLst>
              <a:ext uri="{FF2B5EF4-FFF2-40B4-BE49-F238E27FC236}">
                <a16:creationId xmlns:a16="http://schemas.microsoft.com/office/drawing/2014/main" id="{97C70F18-1091-4531-9AE1-1502799886F8}"/>
              </a:ext>
            </a:extLst>
          </p:cNvPr>
          <p:cNvGrpSpPr/>
          <p:nvPr/>
        </p:nvGrpSpPr>
        <p:grpSpPr>
          <a:xfrm>
            <a:off x="7107383" y="5184270"/>
            <a:ext cx="4625963" cy="1146978"/>
            <a:chOff x="7046009" y="3667197"/>
            <a:chExt cx="4625963" cy="1146978"/>
          </a:xfrm>
        </p:grpSpPr>
        <p:pic>
          <p:nvPicPr>
            <p:cNvPr id="15" name="Graphic 14" descr="Radioactive outline">
              <a:extLst>
                <a:ext uri="{FF2B5EF4-FFF2-40B4-BE49-F238E27FC236}">
                  <a16:creationId xmlns:a16="http://schemas.microsoft.com/office/drawing/2014/main" id="{4B4001CE-459E-1519-9721-54EA5CAA2E5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841064" y="3723803"/>
              <a:ext cx="657843" cy="657843"/>
            </a:xfrm>
            <a:prstGeom prst="rect">
              <a:avLst/>
            </a:prstGeom>
          </p:spPr>
        </p:pic>
        <p:pic>
          <p:nvPicPr>
            <p:cNvPr id="17" name="Graphic 16" descr="Baseball bat and ball outline">
              <a:extLst>
                <a:ext uri="{FF2B5EF4-FFF2-40B4-BE49-F238E27FC236}">
                  <a16:creationId xmlns:a16="http://schemas.microsoft.com/office/drawing/2014/main" id="{04091647-FDD3-EE6C-1ECA-AAA05F36777B}"/>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r="7165" b="7165"/>
            <a:stretch/>
          </p:blipFill>
          <p:spPr>
            <a:xfrm>
              <a:off x="9419949" y="3667197"/>
              <a:ext cx="476080" cy="476081"/>
            </a:xfrm>
            <a:prstGeom prst="rect">
              <a:avLst/>
            </a:prstGeom>
          </p:spPr>
        </p:pic>
        <p:sp>
          <p:nvSpPr>
            <p:cNvPr id="51" name="TextBox 50">
              <a:extLst>
                <a:ext uri="{FF2B5EF4-FFF2-40B4-BE49-F238E27FC236}">
                  <a16:creationId xmlns:a16="http://schemas.microsoft.com/office/drawing/2014/main" id="{A1E2A859-7265-5485-8FC7-E418F458B019}"/>
                </a:ext>
              </a:extLst>
            </p:cNvPr>
            <p:cNvSpPr txBox="1"/>
            <p:nvPr/>
          </p:nvSpPr>
          <p:spPr>
            <a:xfrm>
              <a:off x="7046009" y="4444843"/>
              <a:ext cx="4625963"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Other hazards (weapons, chemical waste)</a:t>
              </a:r>
            </a:p>
          </p:txBody>
        </p:sp>
      </p:grpSp>
      <p:grpSp>
        <p:nvGrpSpPr>
          <p:cNvPr id="4" name="Group 3">
            <a:extLst>
              <a:ext uri="{FF2B5EF4-FFF2-40B4-BE49-F238E27FC236}">
                <a16:creationId xmlns:a16="http://schemas.microsoft.com/office/drawing/2014/main" id="{B64BEDB8-B8C4-5DF8-2A80-81EBE8BBB9BB}"/>
              </a:ext>
            </a:extLst>
          </p:cNvPr>
          <p:cNvGrpSpPr/>
          <p:nvPr/>
        </p:nvGrpSpPr>
        <p:grpSpPr>
          <a:xfrm>
            <a:off x="5789696" y="1645549"/>
            <a:ext cx="776358" cy="693561"/>
            <a:chOff x="1325896" y="1628422"/>
            <a:chExt cx="1114546" cy="931412"/>
          </a:xfrm>
        </p:grpSpPr>
        <p:pic>
          <p:nvPicPr>
            <p:cNvPr id="5" name="Graphic 4" descr="Garbage outline">
              <a:extLst>
                <a:ext uri="{FF2B5EF4-FFF2-40B4-BE49-F238E27FC236}">
                  <a16:creationId xmlns:a16="http://schemas.microsoft.com/office/drawing/2014/main" id="{17C15AAA-314C-C5B6-18F2-5CBE8A07D64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325896" y="1628422"/>
              <a:ext cx="719762" cy="719762"/>
            </a:xfrm>
            <a:prstGeom prst="rect">
              <a:avLst/>
            </a:prstGeom>
          </p:spPr>
        </p:pic>
        <p:pic>
          <p:nvPicPr>
            <p:cNvPr id="6" name="Graphic 5" descr="No Littering with solid fill">
              <a:extLst>
                <a:ext uri="{FF2B5EF4-FFF2-40B4-BE49-F238E27FC236}">
                  <a16:creationId xmlns:a16="http://schemas.microsoft.com/office/drawing/2014/main" id="{3AF6590D-50CF-85A0-C0F5-C755444F41F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526042" y="1645434"/>
              <a:ext cx="914400" cy="914400"/>
            </a:xfrm>
            <a:prstGeom prst="rect">
              <a:avLst/>
            </a:prstGeom>
          </p:spPr>
        </p:pic>
      </p:grpSp>
    </p:spTree>
    <p:extLst>
      <p:ext uri="{BB962C8B-B14F-4D97-AF65-F5344CB8AC3E}">
        <p14:creationId xmlns:p14="http://schemas.microsoft.com/office/powerpoint/2010/main" val="393602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0E6D-14E0-E734-421B-B04FF23733CF}"/>
              </a:ext>
            </a:extLst>
          </p:cNvPr>
          <p:cNvSpPr>
            <a:spLocks noGrp="1"/>
          </p:cNvSpPr>
          <p:nvPr>
            <p:ph type="title"/>
          </p:nvPr>
        </p:nvSpPr>
        <p:spPr>
          <a:xfrm>
            <a:off x="176983" y="314880"/>
            <a:ext cx="11831444" cy="693561"/>
          </a:xfrm>
        </p:spPr>
        <p:txBody>
          <a:bodyPr/>
          <a:lstStyle/>
          <a:p>
            <a:pPr>
              <a:lnSpc>
                <a:spcPct val="133044"/>
              </a:lnSpc>
            </a:pPr>
            <a:r>
              <a:rPr lang="en-US"/>
              <a:t>During the observational hazard assessment, we assessed:</a:t>
            </a:r>
          </a:p>
        </p:txBody>
      </p:sp>
      <p:grpSp>
        <p:nvGrpSpPr>
          <p:cNvPr id="10" name="Group 9">
            <a:extLst>
              <a:ext uri="{FF2B5EF4-FFF2-40B4-BE49-F238E27FC236}">
                <a16:creationId xmlns:a16="http://schemas.microsoft.com/office/drawing/2014/main" id="{E3781CD1-54E7-45B0-DE25-9E70A56EBD4E}"/>
              </a:ext>
            </a:extLst>
          </p:cNvPr>
          <p:cNvGrpSpPr/>
          <p:nvPr/>
        </p:nvGrpSpPr>
        <p:grpSpPr>
          <a:xfrm>
            <a:off x="61966" y="1627716"/>
            <a:ext cx="3532735" cy="1307101"/>
            <a:chOff x="-737612" y="1675525"/>
            <a:chExt cx="3532735" cy="1307101"/>
          </a:xfrm>
        </p:grpSpPr>
        <p:pic>
          <p:nvPicPr>
            <p:cNvPr id="37" name="Graphic 36" descr="Marker outline">
              <a:extLst>
                <a:ext uri="{FF2B5EF4-FFF2-40B4-BE49-F238E27FC236}">
                  <a16:creationId xmlns:a16="http://schemas.microsoft.com/office/drawing/2014/main" id="{94C53E41-927D-47EF-27B5-144A9A8AF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76" y="1675525"/>
              <a:ext cx="776360" cy="776360"/>
            </a:xfrm>
            <a:prstGeom prst="rect">
              <a:avLst/>
            </a:prstGeom>
          </p:spPr>
        </p:pic>
        <p:sp>
          <p:nvSpPr>
            <p:cNvPr id="39" name="TextBox 38">
              <a:extLst>
                <a:ext uri="{FF2B5EF4-FFF2-40B4-BE49-F238E27FC236}">
                  <a16:creationId xmlns:a16="http://schemas.microsoft.com/office/drawing/2014/main" id="{E42E7174-0A44-A737-778E-8ED2E311DC65}"/>
                </a:ext>
              </a:extLst>
            </p:cNvPr>
            <p:cNvSpPr txBox="1"/>
            <p:nvPr/>
          </p:nvSpPr>
          <p:spPr>
            <a:xfrm>
              <a:off x="-737612" y="2336295"/>
              <a:ext cx="3532735"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Encampment location &amp; characteristics</a:t>
              </a:r>
            </a:p>
          </p:txBody>
        </p:sp>
      </p:grpSp>
      <p:grpSp>
        <p:nvGrpSpPr>
          <p:cNvPr id="11" name="Group 10">
            <a:extLst>
              <a:ext uri="{FF2B5EF4-FFF2-40B4-BE49-F238E27FC236}">
                <a16:creationId xmlns:a16="http://schemas.microsoft.com/office/drawing/2014/main" id="{FB4D9545-1065-2DAE-F7E0-6048DEFE9C55}"/>
              </a:ext>
            </a:extLst>
          </p:cNvPr>
          <p:cNvGrpSpPr/>
          <p:nvPr/>
        </p:nvGrpSpPr>
        <p:grpSpPr>
          <a:xfrm>
            <a:off x="2272185" y="3346264"/>
            <a:ext cx="3163901" cy="1404629"/>
            <a:chOff x="2452991" y="1629421"/>
            <a:chExt cx="3163901" cy="1404629"/>
          </a:xfrm>
        </p:grpSpPr>
        <p:pic>
          <p:nvPicPr>
            <p:cNvPr id="33" name="Graphic 32" descr="Rat outline">
              <a:extLst>
                <a:ext uri="{FF2B5EF4-FFF2-40B4-BE49-F238E27FC236}">
                  <a16:creationId xmlns:a16="http://schemas.microsoft.com/office/drawing/2014/main" id="{F7AA70C9-B5E7-183B-EA43-E143943A9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4902" y="2007653"/>
              <a:ext cx="776360" cy="776360"/>
            </a:xfrm>
            <a:prstGeom prst="rect">
              <a:avLst/>
            </a:prstGeom>
          </p:spPr>
        </p:pic>
        <p:pic>
          <p:nvPicPr>
            <p:cNvPr id="35" name="Graphic 34" descr="Dog outline">
              <a:extLst>
                <a:ext uri="{FF2B5EF4-FFF2-40B4-BE49-F238E27FC236}">
                  <a16:creationId xmlns:a16="http://schemas.microsoft.com/office/drawing/2014/main" id="{421CC9C0-5FFC-8952-C5AD-6C9C7FAC0D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433" y="1629421"/>
              <a:ext cx="776360" cy="776360"/>
            </a:xfrm>
            <a:prstGeom prst="rect">
              <a:avLst/>
            </a:prstGeom>
          </p:spPr>
        </p:pic>
        <p:sp>
          <p:nvSpPr>
            <p:cNvPr id="41" name="TextBox 40">
              <a:extLst>
                <a:ext uri="{FF2B5EF4-FFF2-40B4-BE49-F238E27FC236}">
                  <a16:creationId xmlns:a16="http://schemas.microsoft.com/office/drawing/2014/main" id="{F853954E-1409-A41A-3EF1-2F6870DE9920}"/>
                </a:ext>
              </a:extLst>
            </p:cNvPr>
            <p:cNvSpPr txBox="1"/>
            <p:nvPr/>
          </p:nvSpPr>
          <p:spPr>
            <a:xfrm>
              <a:off x="2452991" y="2664718"/>
              <a:ext cx="3163901" cy="369332"/>
            </a:xfrm>
            <a:prstGeom prst="rect">
              <a:avLst/>
            </a:prstGeom>
            <a:noFill/>
          </p:spPr>
          <p:txBody>
            <a:bodyPr wrap="square">
              <a:spAutoFit/>
            </a:bodyPr>
            <a:lstStyle/>
            <a:p>
              <a:pPr lvl="1" algn="ctr"/>
              <a:r>
                <a:rPr lang="en-US" b="1">
                  <a:solidFill>
                    <a:schemeClr val="bg1"/>
                  </a:solidFill>
                  <a:latin typeface="Calibri" panose="020F0502020204030204" pitchFamily="34" charset="0"/>
                  <a:cs typeface="Calibri" panose="020F0502020204030204" pitchFamily="34" charset="0"/>
                </a:rPr>
                <a:t>Animals (pets, pests, bugs)</a:t>
              </a:r>
            </a:p>
          </p:txBody>
        </p:sp>
      </p:grpSp>
      <p:sp>
        <p:nvSpPr>
          <p:cNvPr id="43" name="TextBox 42">
            <a:extLst>
              <a:ext uri="{FF2B5EF4-FFF2-40B4-BE49-F238E27FC236}">
                <a16:creationId xmlns:a16="http://schemas.microsoft.com/office/drawing/2014/main" id="{60C6A7A1-AD55-1CFD-78CF-4CB0F0385353}"/>
              </a:ext>
            </a:extLst>
          </p:cNvPr>
          <p:cNvSpPr txBox="1"/>
          <p:nvPr/>
        </p:nvSpPr>
        <p:spPr>
          <a:xfrm>
            <a:off x="4718823" y="2283752"/>
            <a:ext cx="2623383"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Sanitation (organic waste, trash, debris)</a:t>
            </a:r>
          </a:p>
        </p:txBody>
      </p:sp>
      <p:sp>
        <p:nvSpPr>
          <p:cNvPr id="45" name="TextBox 44">
            <a:extLst>
              <a:ext uri="{FF2B5EF4-FFF2-40B4-BE49-F238E27FC236}">
                <a16:creationId xmlns:a16="http://schemas.microsoft.com/office/drawing/2014/main" id="{89A5B0F8-A08A-DA2F-7D8A-127A81EEF40A}"/>
              </a:ext>
            </a:extLst>
          </p:cNvPr>
          <p:cNvSpPr txBox="1"/>
          <p:nvPr/>
        </p:nvSpPr>
        <p:spPr>
          <a:xfrm>
            <a:off x="8253225" y="2274944"/>
            <a:ext cx="3257312"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Fire hazards (heat sources, flammable materials)</a:t>
            </a:r>
          </a:p>
        </p:txBody>
      </p:sp>
      <p:grpSp>
        <p:nvGrpSpPr>
          <p:cNvPr id="20" name="Group 19">
            <a:extLst>
              <a:ext uri="{FF2B5EF4-FFF2-40B4-BE49-F238E27FC236}">
                <a16:creationId xmlns:a16="http://schemas.microsoft.com/office/drawing/2014/main" id="{604374BB-2D08-AAA5-FF84-7B4F2511A520}"/>
              </a:ext>
            </a:extLst>
          </p:cNvPr>
          <p:cNvGrpSpPr/>
          <p:nvPr/>
        </p:nvGrpSpPr>
        <p:grpSpPr>
          <a:xfrm>
            <a:off x="203554" y="5348672"/>
            <a:ext cx="3650582" cy="1100093"/>
            <a:chOff x="534320" y="3706353"/>
            <a:chExt cx="3650582" cy="1100093"/>
          </a:xfrm>
        </p:grpSpPr>
        <p:pic>
          <p:nvPicPr>
            <p:cNvPr id="23" name="Graphic 22" descr="Traffic cone outline">
              <a:extLst>
                <a:ext uri="{FF2B5EF4-FFF2-40B4-BE49-F238E27FC236}">
                  <a16:creationId xmlns:a16="http://schemas.microsoft.com/office/drawing/2014/main" id="{75FCBE68-936C-00E0-9803-627C819520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4925" y="3859527"/>
              <a:ext cx="690803" cy="690803"/>
            </a:xfrm>
            <a:prstGeom prst="rect">
              <a:avLst/>
            </a:prstGeom>
          </p:spPr>
        </p:pic>
        <p:pic>
          <p:nvPicPr>
            <p:cNvPr id="25" name="Graphic 24" descr="Warning outline">
              <a:extLst>
                <a:ext uri="{FF2B5EF4-FFF2-40B4-BE49-F238E27FC236}">
                  <a16:creationId xmlns:a16="http://schemas.microsoft.com/office/drawing/2014/main" id="{6685BF85-CF35-BDD8-AD9A-950752DB6D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98770" y="3706353"/>
              <a:ext cx="462414" cy="462414"/>
            </a:xfrm>
            <a:prstGeom prst="rect">
              <a:avLst/>
            </a:prstGeom>
          </p:spPr>
        </p:pic>
        <p:sp>
          <p:nvSpPr>
            <p:cNvPr id="47" name="TextBox 46">
              <a:extLst>
                <a:ext uri="{FF2B5EF4-FFF2-40B4-BE49-F238E27FC236}">
                  <a16:creationId xmlns:a16="http://schemas.microsoft.com/office/drawing/2014/main" id="{7148032A-0C5B-8ADD-40EF-0DD47891D2B1}"/>
                </a:ext>
              </a:extLst>
            </p:cNvPr>
            <p:cNvSpPr txBox="1"/>
            <p:nvPr/>
          </p:nvSpPr>
          <p:spPr>
            <a:xfrm>
              <a:off x="534320" y="4437114"/>
              <a:ext cx="3650582" cy="369332"/>
            </a:xfrm>
            <a:prstGeom prst="rect">
              <a:avLst/>
            </a:prstGeom>
            <a:solidFill>
              <a:schemeClr val="bg1"/>
            </a:solidFill>
            <a:ln>
              <a:solidFill>
                <a:schemeClr val="bg1"/>
              </a:solidFill>
            </a:ln>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General and structural safety</a:t>
              </a:r>
            </a:p>
          </p:txBody>
        </p:sp>
      </p:grpSp>
      <p:grpSp>
        <p:nvGrpSpPr>
          <p:cNvPr id="18" name="Group 17">
            <a:extLst>
              <a:ext uri="{FF2B5EF4-FFF2-40B4-BE49-F238E27FC236}">
                <a16:creationId xmlns:a16="http://schemas.microsoft.com/office/drawing/2014/main" id="{B197BAD3-74DB-DD25-D88B-2385FC0AA15E}"/>
              </a:ext>
            </a:extLst>
          </p:cNvPr>
          <p:cNvGrpSpPr/>
          <p:nvPr/>
        </p:nvGrpSpPr>
        <p:grpSpPr>
          <a:xfrm>
            <a:off x="6810888" y="3525632"/>
            <a:ext cx="2420471" cy="1176088"/>
            <a:chOff x="4905825" y="3635615"/>
            <a:chExt cx="2420471" cy="1176088"/>
          </a:xfrm>
        </p:grpSpPr>
        <p:pic>
          <p:nvPicPr>
            <p:cNvPr id="19" name="Graphic 18" descr="Bottle with solid fill">
              <a:extLst>
                <a:ext uri="{FF2B5EF4-FFF2-40B4-BE49-F238E27FC236}">
                  <a16:creationId xmlns:a16="http://schemas.microsoft.com/office/drawing/2014/main" id="{65821DCF-012B-DF74-7776-CC065D43BCF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12303" y="3635615"/>
              <a:ext cx="690803" cy="690803"/>
            </a:xfrm>
            <a:prstGeom prst="rect">
              <a:avLst/>
            </a:prstGeom>
          </p:spPr>
        </p:pic>
        <p:pic>
          <p:nvPicPr>
            <p:cNvPr id="21" name="Graphic 20" descr="Medicine outline">
              <a:extLst>
                <a:ext uri="{FF2B5EF4-FFF2-40B4-BE49-F238E27FC236}">
                  <a16:creationId xmlns:a16="http://schemas.microsoft.com/office/drawing/2014/main" id="{9ADFC217-76BF-21E2-F66D-59EC9A1A63B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49633" y="4014305"/>
              <a:ext cx="528899" cy="528899"/>
            </a:xfrm>
            <a:prstGeom prst="rect">
              <a:avLst/>
            </a:prstGeom>
          </p:spPr>
        </p:pic>
        <p:sp>
          <p:nvSpPr>
            <p:cNvPr id="49" name="TextBox 48">
              <a:extLst>
                <a:ext uri="{FF2B5EF4-FFF2-40B4-BE49-F238E27FC236}">
                  <a16:creationId xmlns:a16="http://schemas.microsoft.com/office/drawing/2014/main" id="{FA67F926-220A-29D9-F615-C154985FDC82}"/>
                </a:ext>
              </a:extLst>
            </p:cNvPr>
            <p:cNvSpPr txBox="1"/>
            <p:nvPr/>
          </p:nvSpPr>
          <p:spPr>
            <a:xfrm>
              <a:off x="4905825" y="4442371"/>
              <a:ext cx="2420471"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Substance use</a:t>
              </a:r>
            </a:p>
          </p:txBody>
        </p:sp>
      </p:grpSp>
      <p:grpSp>
        <p:nvGrpSpPr>
          <p:cNvPr id="22" name="Group 21">
            <a:extLst>
              <a:ext uri="{FF2B5EF4-FFF2-40B4-BE49-F238E27FC236}">
                <a16:creationId xmlns:a16="http://schemas.microsoft.com/office/drawing/2014/main" id="{97C70F18-1091-4531-9AE1-1502799886F8}"/>
              </a:ext>
            </a:extLst>
          </p:cNvPr>
          <p:cNvGrpSpPr/>
          <p:nvPr/>
        </p:nvGrpSpPr>
        <p:grpSpPr>
          <a:xfrm>
            <a:off x="7107383" y="5184270"/>
            <a:ext cx="4625963" cy="1146978"/>
            <a:chOff x="7046009" y="3667197"/>
            <a:chExt cx="4625963" cy="1146978"/>
          </a:xfrm>
        </p:grpSpPr>
        <p:pic>
          <p:nvPicPr>
            <p:cNvPr id="15" name="Graphic 14" descr="Radioactive outline">
              <a:extLst>
                <a:ext uri="{FF2B5EF4-FFF2-40B4-BE49-F238E27FC236}">
                  <a16:creationId xmlns:a16="http://schemas.microsoft.com/office/drawing/2014/main" id="{4B4001CE-459E-1519-9721-54EA5CAA2E5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41064" y="3723803"/>
              <a:ext cx="657843" cy="657843"/>
            </a:xfrm>
            <a:prstGeom prst="rect">
              <a:avLst/>
            </a:prstGeom>
          </p:spPr>
        </p:pic>
        <p:pic>
          <p:nvPicPr>
            <p:cNvPr id="17" name="Graphic 16" descr="Baseball bat and ball outline">
              <a:extLst>
                <a:ext uri="{FF2B5EF4-FFF2-40B4-BE49-F238E27FC236}">
                  <a16:creationId xmlns:a16="http://schemas.microsoft.com/office/drawing/2014/main" id="{04091647-FDD3-EE6C-1ECA-AAA05F36777B}"/>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7165" b="7165"/>
            <a:stretch/>
          </p:blipFill>
          <p:spPr>
            <a:xfrm>
              <a:off x="9419949" y="3667197"/>
              <a:ext cx="476080" cy="476081"/>
            </a:xfrm>
            <a:prstGeom prst="rect">
              <a:avLst/>
            </a:prstGeom>
          </p:spPr>
        </p:pic>
        <p:sp>
          <p:nvSpPr>
            <p:cNvPr id="51" name="TextBox 50">
              <a:extLst>
                <a:ext uri="{FF2B5EF4-FFF2-40B4-BE49-F238E27FC236}">
                  <a16:creationId xmlns:a16="http://schemas.microsoft.com/office/drawing/2014/main" id="{A1E2A859-7265-5485-8FC7-E418F458B019}"/>
                </a:ext>
              </a:extLst>
            </p:cNvPr>
            <p:cNvSpPr txBox="1"/>
            <p:nvPr/>
          </p:nvSpPr>
          <p:spPr>
            <a:xfrm>
              <a:off x="7046009" y="4444843"/>
              <a:ext cx="4625963"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Other hazards (weapons, chemical waste)</a:t>
              </a:r>
            </a:p>
          </p:txBody>
        </p:sp>
      </p:grpSp>
      <p:grpSp>
        <p:nvGrpSpPr>
          <p:cNvPr id="4" name="Group 3">
            <a:extLst>
              <a:ext uri="{FF2B5EF4-FFF2-40B4-BE49-F238E27FC236}">
                <a16:creationId xmlns:a16="http://schemas.microsoft.com/office/drawing/2014/main" id="{6C3C959C-CED1-38EF-49FB-431EB0DA66D0}"/>
              </a:ext>
            </a:extLst>
          </p:cNvPr>
          <p:cNvGrpSpPr/>
          <p:nvPr/>
        </p:nvGrpSpPr>
        <p:grpSpPr>
          <a:xfrm>
            <a:off x="9658352" y="1535886"/>
            <a:ext cx="932715" cy="707459"/>
            <a:chOff x="5766768" y="1744702"/>
            <a:chExt cx="932715" cy="707459"/>
          </a:xfrm>
        </p:grpSpPr>
        <p:pic>
          <p:nvPicPr>
            <p:cNvPr id="5" name="Graphic 4" descr="Fire with solid fill">
              <a:extLst>
                <a:ext uri="{FF2B5EF4-FFF2-40B4-BE49-F238E27FC236}">
                  <a16:creationId xmlns:a16="http://schemas.microsoft.com/office/drawing/2014/main" id="{79577638-4DC2-0FCC-A7A6-5150230E88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096000" y="1848678"/>
              <a:ext cx="603483" cy="603483"/>
            </a:xfrm>
            <a:prstGeom prst="rect">
              <a:avLst/>
            </a:prstGeom>
          </p:spPr>
        </p:pic>
        <p:pic>
          <p:nvPicPr>
            <p:cNvPr id="6" name="Graphic 5" descr="Fuel with solid fill">
              <a:extLst>
                <a:ext uri="{FF2B5EF4-FFF2-40B4-BE49-F238E27FC236}">
                  <a16:creationId xmlns:a16="http://schemas.microsoft.com/office/drawing/2014/main" id="{25A084D3-3217-7A7F-585A-CB996B302B1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66768" y="1744702"/>
              <a:ext cx="603482" cy="603482"/>
            </a:xfrm>
            <a:prstGeom prst="rect">
              <a:avLst/>
            </a:prstGeom>
          </p:spPr>
        </p:pic>
      </p:grpSp>
      <p:grpSp>
        <p:nvGrpSpPr>
          <p:cNvPr id="7" name="Group 6">
            <a:extLst>
              <a:ext uri="{FF2B5EF4-FFF2-40B4-BE49-F238E27FC236}">
                <a16:creationId xmlns:a16="http://schemas.microsoft.com/office/drawing/2014/main" id="{B158EF5B-6AD5-CF99-382B-A7DEF06DBF85}"/>
              </a:ext>
            </a:extLst>
          </p:cNvPr>
          <p:cNvGrpSpPr/>
          <p:nvPr/>
        </p:nvGrpSpPr>
        <p:grpSpPr>
          <a:xfrm>
            <a:off x="5789696" y="1645549"/>
            <a:ext cx="776358" cy="693561"/>
            <a:chOff x="1325896" y="1628422"/>
            <a:chExt cx="1114546" cy="931412"/>
          </a:xfrm>
        </p:grpSpPr>
        <p:pic>
          <p:nvPicPr>
            <p:cNvPr id="8" name="Graphic 7" descr="Garbage outline">
              <a:extLst>
                <a:ext uri="{FF2B5EF4-FFF2-40B4-BE49-F238E27FC236}">
                  <a16:creationId xmlns:a16="http://schemas.microsoft.com/office/drawing/2014/main" id="{53AD56AB-748D-771A-4985-8D488021CC2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25896" y="1628422"/>
              <a:ext cx="719762" cy="719762"/>
            </a:xfrm>
            <a:prstGeom prst="rect">
              <a:avLst/>
            </a:prstGeom>
          </p:spPr>
        </p:pic>
        <p:pic>
          <p:nvPicPr>
            <p:cNvPr id="9" name="Graphic 8" descr="No Littering with solid fill">
              <a:extLst>
                <a:ext uri="{FF2B5EF4-FFF2-40B4-BE49-F238E27FC236}">
                  <a16:creationId xmlns:a16="http://schemas.microsoft.com/office/drawing/2014/main" id="{833A9014-54A9-1D2B-DEF5-5C474035C40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26042" y="1645434"/>
              <a:ext cx="914400" cy="914400"/>
            </a:xfrm>
            <a:prstGeom prst="rect">
              <a:avLst/>
            </a:prstGeom>
          </p:spPr>
        </p:pic>
      </p:grpSp>
    </p:spTree>
    <p:extLst>
      <p:ext uri="{BB962C8B-B14F-4D97-AF65-F5344CB8AC3E}">
        <p14:creationId xmlns:p14="http://schemas.microsoft.com/office/powerpoint/2010/main" val="1041246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0E6D-14E0-E734-421B-B04FF23733CF}"/>
              </a:ext>
            </a:extLst>
          </p:cNvPr>
          <p:cNvSpPr>
            <a:spLocks noGrp="1"/>
          </p:cNvSpPr>
          <p:nvPr>
            <p:ph type="title"/>
          </p:nvPr>
        </p:nvSpPr>
        <p:spPr>
          <a:xfrm>
            <a:off x="176983" y="314880"/>
            <a:ext cx="11831444" cy="693561"/>
          </a:xfrm>
        </p:spPr>
        <p:txBody>
          <a:bodyPr/>
          <a:lstStyle/>
          <a:p>
            <a:pPr>
              <a:lnSpc>
                <a:spcPct val="133044"/>
              </a:lnSpc>
            </a:pPr>
            <a:r>
              <a:rPr lang="en-US"/>
              <a:t>During the observational hazard assessment, we assessed:</a:t>
            </a:r>
          </a:p>
        </p:txBody>
      </p:sp>
      <p:grpSp>
        <p:nvGrpSpPr>
          <p:cNvPr id="10" name="Group 9">
            <a:extLst>
              <a:ext uri="{FF2B5EF4-FFF2-40B4-BE49-F238E27FC236}">
                <a16:creationId xmlns:a16="http://schemas.microsoft.com/office/drawing/2014/main" id="{E3781CD1-54E7-45B0-DE25-9E70A56EBD4E}"/>
              </a:ext>
            </a:extLst>
          </p:cNvPr>
          <p:cNvGrpSpPr/>
          <p:nvPr/>
        </p:nvGrpSpPr>
        <p:grpSpPr>
          <a:xfrm>
            <a:off x="61966" y="1627716"/>
            <a:ext cx="3532735" cy="1307101"/>
            <a:chOff x="-737612" y="1675525"/>
            <a:chExt cx="3532735" cy="1307101"/>
          </a:xfrm>
        </p:grpSpPr>
        <p:pic>
          <p:nvPicPr>
            <p:cNvPr id="37" name="Graphic 36" descr="Marker outline">
              <a:extLst>
                <a:ext uri="{FF2B5EF4-FFF2-40B4-BE49-F238E27FC236}">
                  <a16:creationId xmlns:a16="http://schemas.microsoft.com/office/drawing/2014/main" id="{94C53E41-927D-47EF-27B5-144A9A8AF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76" y="1675525"/>
              <a:ext cx="776360" cy="776360"/>
            </a:xfrm>
            <a:prstGeom prst="rect">
              <a:avLst/>
            </a:prstGeom>
          </p:spPr>
        </p:pic>
        <p:sp>
          <p:nvSpPr>
            <p:cNvPr id="39" name="TextBox 38">
              <a:extLst>
                <a:ext uri="{FF2B5EF4-FFF2-40B4-BE49-F238E27FC236}">
                  <a16:creationId xmlns:a16="http://schemas.microsoft.com/office/drawing/2014/main" id="{E42E7174-0A44-A737-778E-8ED2E311DC65}"/>
                </a:ext>
              </a:extLst>
            </p:cNvPr>
            <p:cNvSpPr txBox="1"/>
            <p:nvPr/>
          </p:nvSpPr>
          <p:spPr>
            <a:xfrm>
              <a:off x="-737612" y="2336295"/>
              <a:ext cx="3532735"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Encampment location &amp; characteristics</a:t>
              </a:r>
            </a:p>
          </p:txBody>
        </p:sp>
      </p:grpSp>
      <p:grpSp>
        <p:nvGrpSpPr>
          <p:cNvPr id="11" name="Group 10">
            <a:extLst>
              <a:ext uri="{FF2B5EF4-FFF2-40B4-BE49-F238E27FC236}">
                <a16:creationId xmlns:a16="http://schemas.microsoft.com/office/drawing/2014/main" id="{FB4D9545-1065-2DAE-F7E0-6048DEFE9C55}"/>
              </a:ext>
            </a:extLst>
          </p:cNvPr>
          <p:cNvGrpSpPr/>
          <p:nvPr/>
        </p:nvGrpSpPr>
        <p:grpSpPr>
          <a:xfrm>
            <a:off x="2272185" y="3346264"/>
            <a:ext cx="3163901" cy="1404629"/>
            <a:chOff x="2452991" y="1629421"/>
            <a:chExt cx="3163901" cy="1404629"/>
          </a:xfrm>
        </p:grpSpPr>
        <p:pic>
          <p:nvPicPr>
            <p:cNvPr id="33" name="Graphic 32" descr="Rat outline">
              <a:extLst>
                <a:ext uri="{FF2B5EF4-FFF2-40B4-BE49-F238E27FC236}">
                  <a16:creationId xmlns:a16="http://schemas.microsoft.com/office/drawing/2014/main" id="{F7AA70C9-B5E7-183B-EA43-E143943A9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4902" y="2007653"/>
              <a:ext cx="776360" cy="776360"/>
            </a:xfrm>
            <a:prstGeom prst="rect">
              <a:avLst/>
            </a:prstGeom>
          </p:spPr>
        </p:pic>
        <p:pic>
          <p:nvPicPr>
            <p:cNvPr id="35" name="Graphic 34" descr="Dog outline">
              <a:extLst>
                <a:ext uri="{FF2B5EF4-FFF2-40B4-BE49-F238E27FC236}">
                  <a16:creationId xmlns:a16="http://schemas.microsoft.com/office/drawing/2014/main" id="{421CC9C0-5FFC-8952-C5AD-6C9C7FAC0D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433" y="1629421"/>
              <a:ext cx="776360" cy="776360"/>
            </a:xfrm>
            <a:prstGeom prst="rect">
              <a:avLst/>
            </a:prstGeom>
          </p:spPr>
        </p:pic>
        <p:sp>
          <p:nvSpPr>
            <p:cNvPr id="41" name="TextBox 40">
              <a:extLst>
                <a:ext uri="{FF2B5EF4-FFF2-40B4-BE49-F238E27FC236}">
                  <a16:creationId xmlns:a16="http://schemas.microsoft.com/office/drawing/2014/main" id="{F853954E-1409-A41A-3EF1-2F6870DE9920}"/>
                </a:ext>
              </a:extLst>
            </p:cNvPr>
            <p:cNvSpPr txBox="1"/>
            <p:nvPr/>
          </p:nvSpPr>
          <p:spPr>
            <a:xfrm>
              <a:off x="2452991" y="2664718"/>
              <a:ext cx="3163901" cy="369332"/>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Animals (pets, pests, bugs)</a:t>
              </a:r>
            </a:p>
          </p:txBody>
        </p:sp>
      </p:grpSp>
      <p:sp>
        <p:nvSpPr>
          <p:cNvPr id="43" name="TextBox 42">
            <a:extLst>
              <a:ext uri="{FF2B5EF4-FFF2-40B4-BE49-F238E27FC236}">
                <a16:creationId xmlns:a16="http://schemas.microsoft.com/office/drawing/2014/main" id="{60C6A7A1-AD55-1CFD-78CF-4CB0F0385353}"/>
              </a:ext>
            </a:extLst>
          </p:cNvPr>
          <p:cNvSpPr txBox="1"/>
          <p:nvPr/>
        </p:nvSpPr>
        <p:spPr>
          <a:xfrm>
            <a:off x="4718823" y="2283752"/>
            <a:ext cx="2623383"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Sanitation (organic waste, trash, debris)</a:t>
            </a:r>
          </a:p>
        </p:txBody>
      </p:sp>
      <p:sp>
        <p:nvSpPr>
          <p:cNvPr id="45" name="TextBox 44">
            <a:extLst>
              <a:ext uri="{FF2B5EF4-FFF2-40B4-BE49-F238E27FC236}">
                <a16:creationId xmlns:a16="http://schemas.microsoft.com/office/drawing/2014/main" id="{89A5B0F8-A08A-DA2F-7D8A-127A81EEF40A}"/>
              </a:ext>
            </a:extLst>
          </p:cNvPr>
          <p:cNvSpPr txBox="1"/>
          <p:nvPr/>
        </p:nvSpPr>
        <p:spPr>
          <a:xfrm>
            <a:off x="8253225" y="2274944"/>
            <a:ext cx="3257312"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Fire hazards (heat sources, flammable materials)</a:t>
            </a:r>
          </a:p>
        </p:txBody>
      </p:sp>
      <p:grpSp>
        <p:nvGrpSpPr>
          <p:cNvPr id="20" name="Group 19">
            <a:extLst>
              <a:ext uri="{FF2B5EF4-FFF2-40B4-BE49-F238E27FC236}">
                <a16:creationId xmlns:a16="http://schemas.microsoft.com/office/drawing/2014/main" id="{604374BB-2D08-AAA5-FF84-7B4F2511A520}"/>
              </a:ext>
            </a:extLst>
          </p:cNvPr>
          <p:cNvGrpSpPr/>
          <p:nvPr/>
        </p:nvGrpSpPr>
        <p:grpSpPr>
          <a:xfrm>
            <a:off x="203554" y="5270639"/>
            <a:ext cx="3650582" cy="1178126"/>
            <a:chOff x="534320" y="3628320"/>
            <a:chExt cx="3650582" cy="1178126"/>
          </a:xfrm>
        </p:grpSpPr>
        <p:pic>
          <p:nvPicPr>
            <p:cNvPr id="23" name="Graphic 22" descr="Traffic cone outline">
              <a:extLst>
                <a:ext uri="{FF2B5EF4-FFF2-40B4-BE49-F238E27FC236}">
                  <a16:creationId xmlns:a16="http://schemas.microsoft.com/office/drawing/2014/main" id="{75FCBE68-936C-00E0-9803-627C819520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4925" y="3859527"/>
              <a:ext cx="690803" cy="690803"/>
            </a:xfrm>
            <a:prstGeom prst="rect">
              <a:avLst/>
            </a:prstGeom>
          </p:spPr>
        </p:pic>
        <p:pic>
          <p:nvPicPr>
            <p:cNvPr id="25" name="Graphic 24" descr="Warning outline">
              <a:extLst>
                <a:ext uri="{FF2B5EF4-FFF2-40B4-BE49-F238E27FC236}">
                  <a16:creationId xmlns:a16="http://schemas.microsoft.com/office/drawing/2014/main" id="{6685BF85-CF35-BDD8-AD9A-950752DB6D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76828" y="3628320"/>
              <a:ext cx="462414" cy="462414"/>
            </a:xfrm>
            <a:prstGeom prst="rect">
              <a:avLst/>
            </a:prstGeom>
          </p:spPr>
        </p:pic>
        <p:sp>
          <p:nvSpPr>
            <p:cNvPr id="47" name="TextBox 46">
              <a:extLst>
                <a:ext uri="{FF2B5EF4-FFF2-40B4-BE49-F238E27FC236}">
                  <a16:creationId xmlns:a16="http://schemas.microsoft.com/office/drawing/2014/main" id="{7148032A-0C5B-8ADD-40EF-0DD47891D2B1}"/>
                </a:ext>
              </a:extLst>
            </p:cNvPr>
            <p:cNvSpPr txBox="1"/>
            <p:nvPr/>
          </p:nvSpPr>
          <p:spPr>
            <a:xfrm>
              <a:off x="534320" y="4437114"/>
              <a:ext cx="3650582"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General and structural safety</a:t>
              </a:r>
            </a:p>
          </p:txBody>
        </p:sp>
      </p:grpSp>
      <p:grpSp>
        <p:nvGrpSpPr>
          <p:cNvPr id="18" name="Group 17">
            <a:extLst>
              <a:ext uri="{FF2B5EF4-FFF2-40B4-BE49-F238E27FC236}">
                <a16:creationId xmlns:a16="http://schemas.microsoft.com/office/drawing/2014/main" id="{B197BAD3-74DB-DD25-D88B-2385FC0AA15E}"/>
              </a:ext>
            </a:extLst>
          </p:cNvPr>
          <p:cNvGrpSpPr/>
          <p:nvPr/>
        </p:nvGrpSpPr>
        <p:grpSpPr>
          <a:xfrm>
            <a:off x="6810888" y="3525632"/>
            <a:ext cx="2420471" cy="1176088"/>
            <a:chOff x="4905825" y="3635615"/>
            <a:chExt cx="2420471" cy="1176088"/>
          </a:xfrm>
        </p:grpSpPr>
        <p:pic>
          <p:nvPicPr>
            <p:cNvPr id="19" name="Graphic 18" descr="Bottle with solid fill">
              <a:extLst>
                <a:ext uri="{FF2B5EF4-FFF2-40B4-BE49-F238E27FC236}">
                  <a16:creationId xmlns:a16="http://schemas.microsoft.com/office/drawing/2014/main" id="{65821DCF-012B-DF74-7776-CC065D43BCF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12303" y="3635615"/>
              <a:ext cx="690803" cy="690803"/>
            </a:xfrm>
            <a:prstGeom prst="rect">
              <a:avLst/>
            </a:prstGeom>
          </p:spPr>
        </p:pic>
        <p:pic>
          <p:nvPicPr>
            <p:cNvPr id="21" name="Graphic 20" descr="Medicine outline">
              <a:extLst>
                <a:ext uri="{FF2B5EF4-FFF2-40B4-BE49-F238E27FC236}">
                  <a16:creationId xmlns:a16="http://schemas.microsoft.com/office/drawing/2014/main" id="{9ADFC217-76BF-21E2-F66D-59EC9A1A63B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49633" y="4014305"/>
              <a:ext cx="528899" cy="528899"/>
            </a:xfrm>
            <a:prstGeom prst="rect">
              <a:avLst/>
            </a:prstGeom>
          </p:spPr>
        </p:pic>
        <p:sp>
          <p:nvSpPr>
            <p:cNvPr id="49" name="TextBox 48">
              <a:extLst>
                <a:ext uri="{FF2B5EF4-FFF2-40B4-BE49-F238E27FC236}">
                  <a16:creationId xmlns:a16="http://schemas.microsoft.com/office/drawing/2014/main" id="{FA67F926-220A-29D9-F615-C154985FDC82}"/>
                </a:ext>
              </a:extLst>
            </p:cNvPr>
            <p:cNvSpPr txBox="1"/>
            <p:nvPr/>
          </p:nvSpPr>
          <p:spPr>
            <a:xfrm>
              <a:off x="4905825" y="4442371"/>
              <a:ext cx="2420471"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Substance use</a:t>
              </a:r>
            </a:p>
          </p:txBody>
        </p:sp>
      </p:grpSp>
      <p:grpSp>
        <p:nvGrpSpPr>
          <p:cNvPr id="22" name="Group 21">
            <a:extLst>
              <a:ext uri="{FF2B5EF4-FFF2-40B4-BE49-F238E27FC236}">
                <a16:creationId xmlns:a16="http://schemas.microsoft.com/office/drawing/2014/main" id="{97C70F18-1091-4531-9AE1-1502799886F8}"/>
              </a:ext>
            </a:extLst>
          </p:cNvPr>
          <p:cNvGrpSpPr/>
          <p:nvPr/>
        </p:nvGrpSpPr>
        <p:grpSpPr>
          <a:xfrm>
            <a:off x="7107383" y="5184270"/>
            <a:ext cx="4625963" cy="1146978"/>
            <a:chOff x="7046009" y="3667197"/>
            <a:chExt cx="4625963" cy="1146978"/>
          </a:xfrm>
        </p:grpSpPr>
        <p:pic>
          <p:nvPicPr>
            <p:cNvPr id="15" name="Graphic 14" descr="Radioactive outline">
              <a:extLst>
                <a:ext uri="{FF2B5EF4-FFF2-40B4-BE49-F238E27FC236}">
                  <a16:creationId xmlns:a16="http://schemas.microsoft.com/office/drawing/2014/main" id="{4B4001CE-459E-1519-9721-54EA5CAA2E5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41064" y="3723803"/>
              <a:ext cx="657843" cy="657843"/>
            </a:xfrm>
            <a:prstGeom prst="rect">
              <a:avLst/>
            </a:prstGeom>
          </p:spPr>
        </p:pic>
        <p:pic>
          <p:nvPicPr>
            <p:cNvPr id="17" name="Graphic 16" descr="Baseball bat and ball outline">
              <a:extLst>
                <a:ext uri="{FF2B5EF4-FFF2-40B4-BE49-F238E27FC236}">
                  <a16:creationId xmlns:a16="http://schemas.microsoft.com/office/drawing/2014/main" id="{04091647-FDD3-EE6C-1ECA-AAA05F36777B}"/>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7165" b="7165"/>
            <a:stretch/>
          </p:blipFill>
          <p:spPr>
            <a:xfrm>
              <a:off x="9419949" y="3667197"/>
              <a:ext cx="476080" cy="476081"/>
            </a:xfrm>
            <a:prstGeom prst="rect">
              <a:avLst/>
            </a:prstGeom>
          </p:spPr>
        </p:pic>
        <p:sp>
          <p:nvSpPr>
            <p:cNvPr id="51" name="TextBox 50">
              <a:extLst>
                <a:ext uri="{FF2B5EF4-FFF2-40B4-BE49-F238E27FC236}">
                  <a16:creationId xmlns:a16="http://schemas.microsoft.com/office/drawing/2014/main" id="{A1E2A859-7265-5485-8FC7-E418F458B019}"/>
                </a:ext>
              </a:extLst>
            </p:cNvPr>
            <p:cNvSpPr txBox="1"/>
            <p:nvPr/>
          </p:nvSpPr>
          <p:spPr>
            <a:xfrm>
              <a:off x="7046009" y="4444843"/>
              <a:ext cx="4625963"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Other hazards (weapons, chemical waste)</a:t>
              </a:r>
            </a:p>
          </p:txBody>
        </p:sp>
      </p:grpSp>
      <p:grpSp>
        <p:nvGrpSpPr>
          <p:cNvPr id="4" name="Group 3">
            <a:extLst>
              <a:ext uri="{FF2B5EF4-FFF2-40B4-BE49-F238E27FC236}">
                <a16:creationId xmlns:a16="http://schemas.microsoft.com/office/drawing/2014/main" id="{D63EBFAF-FAB4-7B24-DBA6-0E33E3335495}"/>
              </a:ext>
            </a:extLst>
          </p:cNvPr>
          <p:cNvGrpSpPr/>
          <p:nvPr/>
        </p:nvGrpSpPr>
        <p:grpSpPr>
          <a:xfrm>
            <a:off x="9658352" y="1535886"/>
            <a:ext cx="932715" cy="707459"/>
            <a:chOff x="5766768" y="1744702"/>
            <a:chExt cx="932715" cy="707459"/>
          </a:xfrm>
        </p:grpSpPr>
        <p:pic>
          <p:nvPicPr>
            <p:cNvPr id="5" name="Graphic 4" descr="Fire with solid fill">
              <a:extLst>
                <a:ext uri="{FF2B5EF4-FFF2-40B4-BE49-F238E27FC236}">
                  <a16:creationId xmlns:a16="http://schemas.microsoft.com/office/drawing/2014/main" id="{CFD194C0-8C03-231F-2CDD-C6EDD687227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096000" y="1848678"/>
              <a:ext cx="603483" cy="603483"/>
            </a:xfrm>
            <a:prstGeom prst="rect">
              <a:avLst/>
            </a:prstGeom>
          </p:spPr>
        </p:pic>
        <p:pic>
          <p:nvPicPr>
            <p:cNvPr id="6" name="Graphic 5" descr="Fuel with solid fill">
              <a:extLst>
                <a:ext uri="{FF2B5EF4-FFF2-40B4-BE49-F238E27FC236}">
                  <a16:creationId xmlns:a16="http://schemas.microsoft.com/office/drawing/2014/main" id="{0EC94C53-4862-1F90-C4F7-2AB9BA9BEFD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66768" y="1744702"/>
              <a:ext cx="603482" cy="603482"/>
            </a:xfrm>
            <a:prstGeom prst="rect">
              <a:avLst/>
            </a:prstGeom>
          </p:spPr>
        </p:pic>
      </p:grpSp>
      <p:grpSp>
        <p:nvGrpSpPr>
          <p:cNvPr id="7" name="Group 6">
            <a:extLst>
              <a:ext uri="{FF2B5EF4-FFF2-40B4-BE49-F238E27FC236}">
                <a16:creationId xmlns:a16="http://schemas.microsoft.com/office/drawing/2014/main" id="{60958DBD-9E22-BC6F-1596-0E5F4ED0D8E8}"/>
              </a:ext>
            </a:extLst>
          </p:cNvPr>
          <p:cNvGrpSpPr/>
          <p:nvPr/>
        </p:nvGrpSpPr>
        <p:grpSpPr>
          <a:xfrm>
            <a:off x="5789696" y="1645549"/>
            <a:ext cx="776358" cy="693561"/>
            <a:chOff x="1325896" y="1628422"/>
            <a:chExt cx="1114546" cy="931412"/>
          </a:xfrm>
        </p:grpSpPr>
        <p:pic>
          <p:nvPicPr>
            <p:cNvPr id="8" name="Graphic 7" descr="Garbage outline">
              <a:extLst>
                <a:ext uri="{FF2B5EF4-FFF2-40B4-BE49-F238E27FC236}">
                  <a16:creationId xmlns:a16="http://schemas.microsoft.com/office/drawing/2014/main" id="{2067FF3F-470B-874F-5ECC-DF8DA708A37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25896" y="1628422"/>
              <a:ext cx="719762" cy="719762"/>
            </a:xfrm>
            <a:prstGeom prst="rect">
              <a:avLst/>
            </a:prstGeom>
          </p:spPr>
        </p:pic>
        <p:pic>
          <p:nvPicPr>
            <p:cNvPr id="9" name="Graphic 8" descr="No Littering with solid fill">
              <a:extLst>
                <a:ext uri="{FF2B5EF4-FFF2-40B4-BE49-F238E27FC236}">
                  <a16:creationId xmlns:a16="http://schemas.microsoft.com/office/drawing/2014/main" id="{E63BAE2B-2D82-DED1-E84B-D0FD1354E3F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26042" y="1645434"/>
              <a:ext cx="914400" cy="914400"/>
            </a:xfrm>
            <a:prstGeom prst="rect">
              <a:avLst/>
            </a:prstGeom>
          </p:spPr>
        </p:pic>
      </p:grpSp>
    </p:spTree>
    <p:extLst>
      <p:ext uri="{BB962C8B-B14F-4D97-AF65-F5344CB8AC3E}">
        <p14:creationId xmlns:p14="http://schemas.microsoft.com/office/powerpoint/2010/main" val="312131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0E6D-14E0-E734-421B-B04FF23733CF}"/>
              </a:ext>
            </a:extLst>
          </p:cNvPr>
          <p:cNvSpPr>
            <a:spLocks noGrp="1"/>
          </p:cNvSpPr>
          <p:nvPr>
            <p:ph type="title"/>
          </p:nvPr>
        </p:nvSpPr>
        <p:spPr>
          <a:xfrm>
            <a:off x="176983" y="314880"/>
            <a:ext cx="11831444" cy="693561"/>
          </a:xfrm>
        </p:spPr>
        <p:txBody>
          <a:bodyPr/>
          <a:lstStyle/>
          <a:p>
            <a:pPr>
              <a:lnSpc>
                <a:spcPct val="133044"/>
              </a:lnSpc>
            </a:pPr>
            <a:r>
              <a:rPr lang="en-US"/>
              <a:t>During the observational hazard assessment, we assessed:</a:t>
            </a:r>
          </a:p>
        </p:txBody>
      </p:sp>
      <p:grpSp>
        <p:nvGrpSpPr>
          <p:cNvPr id="10" name="Group 9">
            <a:extLst>
              <a:ext uri="{FF2B5EF4-FFF2-40B4-BE49-F238E27FC236}">
                <a16:creationId xmlns:a16="http://schemas.microsoft.com/office/drawing/2014/main" id="{E3781CD1-54E7-45B0-DE25-9E70A56EBD4E}"/>
              </a:ext>
            </a:extLst>
          </p:cNvPr>
          <p:cNvGrpSpPr/>
          <p:nvPr/>
        </p:nvGrpSpPr>
        <p:grpSpPr>
          <a:xfrm>
            <a:off x="61966" y="1627716"/>
            <a:ext cx="3532735" cy="1307101"/>
            <a:chOff x="-737612" y="1675525"/>
            <a:chExt cx="3532735" cy="1307101"/>
          </a:xfrm>
        </p:grpSpPr>
        <p:pic>
          <p:nvPicPr>
            <p:cNvPr id="37" name="Graphic 36" descr="Marker outline">
              <a:extLst>
                <a:ext uri="{FF2B5EF4-FFF2-40B4-BE49-F238E27FC236}">
                  <a16:creationId xmlns:a16="http://schemas.microsoft.com/office/drawing/2014/main" id="{94C53E41-927D-47EF-27B5-144A9A8AF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76" y="1675525"/>
              <a:ext cx="776360" cy="776360"/>
            </a:xfrm>
            <a:prstGeom prst="rect">
              <a:avLst/>
            </a:prstGeom>
          </p:spPr>
        </p:pic>
        <p:sp>
          <p:nvSpPr>
            <p:cNvPr id="39" name="TextBox 38">
              <a:extLst>
                <a:ext uri="{FF2B5EF4-FFF2-40B4-BE49-F238E27FC236}">
                  <a16:creationId xmlns:a16="http://schemas.microsoft.com/office/drawing/2014/main" id="{E42E7174-0A44-A737-778E-8ED2E311DC65}"/>
                </a:ext>
              </a:extLst>
            </p:cNvPr>
            <p:cNvSpPr txBox="1"/>
            <p:nvPr/>
          </p:nvSpPr>
          <p:spPr>
            <a:xfrm>
              <a:off x="-737612" y="2336295"/>
              <a:ext cx="3532735"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Encampment location &amp; characteristics</a:t>
              </a:r>
            </a:p>
          </p:txBody>
        </p:sp>
      </p:grpSp>
      <p:grpSp>
        <p:nvGrpSpPr>
          <p:cNvPr id="11" name="Group 10">
            <a:extLst>
              <a:ext uri="{FF2B5EF4-FFF2-40B4-BE49-F238E27FC236}">
                <a16:creationId xmlns:a16="http://schemas.microsoft.com/office/drawing/2014/main" id="{FB4D9545-1065-2DAE-F7E0-6048DEFE9C55}"/>
              </a:ext>
            </a:extLst>
          </p:cNvPr>
          <p:cNvGrpSpPr/>
          <p:nvPr/>
        </p:nvGrpSpPr>
        <p:grpSpPr>
          <a:xfrm>
            <a:off x="2272185" y="3346264"/>
            <a:ext cx="3163901" cy="1404629"/>
            <a:chOff x="2452991" y="1629421"/>
            <a:chExt cx="3163901" cy="1404629"/>
          </a:xfrm>
        </p:grpSpPr>
        <p:pic>
          <p:nvPicPr>
            <p:cNvPr id="33" name="Graphic 32" descr="Rat outline">
              <a:extLst>
                <a:ext uri="{FF2B5EF4-FFF2-40B4-BE49-F238E27FC236}">
                  <a16:creationId xmlns:a16="http://schemas.microsoft.com/office/drawing/2014/main" id="{F7AA70C9-B5E7-183B-EA43-E143943A9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4902" y="2007653"/>
              <a:ext cx="776360" cy="776360"/>
            </a:xfrm>
            <a:prstGeom prst="rect">
              <a:avLst/>
            </a:prstGeom>
          </p:spPr>
        </p:pic>
        <p:pic>
          <p:nvPicPr>
            <p:cNvPr id="35" name="Graphic 34" descr="Dog outline">
              <a:extLst>
                <a:ext uri="{FF2B5EF4-FFF2-40B4-BE49-F238E27FC236}">
                  <a16:creationId xmlns:a16="http://schemas.microsoft.com/office/drawing/2014/main" id="{421CC9C0-5FFC-8952-C5AD-6C9C7FAC0D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433" y="1629421"/>
              <a:ext cx="776360" cy="776360"/>
            </a:xfrm>
            <a:prstGeom prst="rect">
              <a:avLst/>
            </a:prstGeom>
          </p:spPr>
        </p:pic>
        <p:sp>
          <p:nvSpPr>
            <p:cNvPr id="41" name="TextBox 40">
              <a:extLst>
                <a:ext uri="{FF2B5EF4-FFF2-40B4-BE49-F238E27FC236}">
                  <a16:creationId xmlns:a16="http://schemas.microsoft.com/office/drawing/2014/main" id="{F853954E-1409-A41A-3EF1-2F6870DE9920}"/>
                </a:ext>
              </a:extLst>
            </p:cNvPr>
            <p:cNvSpPr txBox="1"/>
            <p:nvPr/>
          </p:nvSpPr>
          <p:spPr>
            <a:xfrm>
              <a:off x="2452991" y="2664718"/>
              <a:ext cx="3163901" cy="369332"/>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Animals (pets, pests, bugs)</a:t>
              </a:r>
            </a:p>
          </p:txBody>
        </p:sp>
      </p:grpSp>
      <p:sp>
        <p:nvSpPr>
          <p:cNvPr id="43" name="TextBox 42">
            <a:extLst>
              <a:ext uri="{FF2B5EF4-FFF2-40B4-BE49-F238E27FC236}">
                <a16:creationId xmlns:a16="http://schemas.microsoft.com/office/drawing/2014/main" id="{60C6A7A1-AD55-1CFD-78CF-4CB0F0385353}"/>
              </a:ext>
            </a:extLst>
          </p:cNvPr>
          <p:cNvSpPr txBox="1"/>
          <p:nvPr/>
        </p:nvSpPr>
        <p:spPr>
          <a:xfrm>
            <a:off x="4718823" y="2283752"/>
            <a:ext cx="2623383"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Sanitation (organic waste, trash, debris)</a:t>
            </a:r>
          </a:p>
        </p:txBody>
      </p:sp>
      <p:sp>
        <p:nvSpPr>
          <p:cNvPr id="45" name="TextBox 44">
            <a:extLst>
              <a:ext uri="{FF2B5EF4-FFF2-40B4-BE49-F238E27FC236}">
                <a16:creationId xmlns:a16="http://schemas.microsoft.com/office/drawing/2014/main" id="{89A5B0F8-A08A-DA2F-7D8A-127A81EEF40A}"/>
              </a:ext>
            </a:extLst>
          </p:cNvPr>
          <p:cNvSpPr txBox="1"/>
          <p:nvPr/>
        </p:nvSpPr>
        <p:spPr>
          <a:xfrm>
            <a:off x="8253225" y="2274944"/>
            <a:ext cx="3257312"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Fire hazards (heat sources, flammable materials)</a:t>
            </a:r>
          </a:p>
        </p:txBody>
      </p:sp>
      <p:grpSp>
        <p:nvGrpSpPr>
          <p:cNvPr id="20" name="Group 19">
            <a:extLst>
              <a:ext uri="{FF2B5EF4-FFF2-40B4-BE49-F238E27FC236}">
                <a16:creationId xmlns:a16="http://schemas.microsoft.com/office/drawing/2014/main" id="{604374BB-2D08-AAA5-FF84-7B4F2511A520}"/>
              </a:ext>
            </a:extLst>
          </p:cNvPr>
          <p:cNvGrpSpPr/>
          <p:nvPr/>
        </p:nvGrpSpPr>
        <p:grpSpPr>
          <a:xfrm>
            <a:off x="203554" y="5348672"/>
            <a:ext cx="3650582" cy="1100093"/>
            <a:chOff x="534320" y="3706353"/>
            <a:chExt cx="3650582" cy="1100093"/>
          </a:xfrm>
        </p:grpSpPr>
        <p:pic>
          <p:nvPicPr>
            <p:cNvPr id="23" name="Graphic 22" descr="Traffic cone outline">
              <a:extLst>
                <a:ext uri="{FF2B5EF4-FFF2-40B4-BE49-F238E27FC236}">
                  <a16:creationId xmlns:a16="http://schemas.microsoft.com/office/drawing/2014/main" id="{75FCBE68-936C-00E0-9803-627C819520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4925" y="3859527"/>
              <a:ext cx="690803" cy="690803"/>
            </a:xfrm>
            <a:prstGeom prst="rect">
              <a:avLst/>
            </a:prstGeom>
          </p:spPr>
        </p:pic>
        <p:pic>
          <p:nvPicPr>
            <p:cNvPr id="25" name="Graphic 24" descr="Warning outline">
              <a:extLst>
                <a:ext uri="{FF2B5EF4-FFF2-40B4-BE49-F238E27FC236}">
                  <a16:creationId xmlns:a16="http://schemas.microsoft.com/office/drawing/2014/main" id="{6685BF85-CF35-BDD8-AD9A-950752DB6D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98770" y="3706353"/>
              <a:ext cx="462414" cy="462414"/>
            </a:xfrm>
            <a:prstGeom prst="rect">
              <a:avLst/>
            </a:prstGeom>
          </p:spPr>
        </p:pic>
        <p:sp>
          <p:nvSpPr>
            <p:cNvPr id="47" name="TextBox 46">
              <a:extLst>
                <a:ext uri="{FF2B5EF4-FFF2-40B4-BE49-F238E27FC236}">
                  <a16:creationId xmlns:a16="http://schemas.microsoft.com/office/drawing/2014/main" id="{7148032A-0C5B-8ADD-40EF-0DD47891D2B1}"/>
                </a:ext>
              </a:extLst>
            </p:cNvPr>
            <p:cNvSpPr txBox="1"/>
            <p:nvPr/>
          </p:nvSpPr>
          <p:spPr>
            <a:xfrm>
              <a:off x="534320" y="4437114"/>
              <a:ext cx="3650582"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General and structural safety</a:t>
              </a:r>
            </a:p>
          </p:txBody>
        </p:sp>
      </p:grpSp>
      <p:sp>
        <p:nvSpPr>
          <p:cNvPr id="49" name="TextBox 48">
            <a:extLst>
              <a:ext uri="{FF2B5EF4-FFF2-40B4-BE49-F238E27FC236}">
                <a16:creationId xmlns:a16="http://schemas.microsoft.com/office/drawing/2014/main" id="{FA67F926-220A-29D9-F615-C154985FDC82}"/>
              </a:ext>
            </a:extLst>
          </p:cNvPr>
          <p:cNvSpPr txBox="1"/>
          <p:nvPr/>
        </p:nvSpPr>
        <p:spPr>
          <a:xfrm>
            <a:off x="6810888" y="4332388"/>
            <a:ext cx="2420471" cy="369332"/>
          </a:xfrm>
          <a:prstGeom prst="rect">
            <a:avLst/>
          </a:prstGeom>
          <a:noFill/>
        </p:spPr>
        <p:txBody>
          <a:bodyPr wrap="square">
            <a:spAutoFit/>
          </a:bodyPr>
          <a:lstStyle/>
          <a:p>
            <a:pPr lvl="1"/>
            <a:r>
              <a:rPr lang="en-US" b="1">
                <a:solidFill>
                  <a:srgbClr val="003057"/>
                </a:solidFill>
                <a:latin typeface="Calibri" panose="020F0502020204030204" pitchFamily="34" charset="0"/>
                <a:cs typeface="Calibri" panose="020F0502020204030204" pitchFamily="34" charset="0"/>
              </a:rPr>
              <a:t>Substance use</a:t>
            </a:r>
          </a:p>
        </p:txBody>
      </p:sp>
      <p:grpSp>
        <p:nvGrpSpPr>
          <p:cNvPr id="22" name="Group 21">
            <a:extLst>
              <a:ext uri="{FF2B5EF4-FFF2-40B4-BE49-F238E27FC236}">
                <a16:creationId xmlns:a16="http://schemas.microsoft.com/office/drawing/2014/main" id="{97C70F18-1091-4531-9AE1-1502799886F8}"/>
              </a:ext>
            </a:extLst>
          </p:cNvPr>
          <p:cNvGrpSpPr/>
          <p:nvPr/>
        </p:nvGrpSpPr>
        <p:grpSpPr>
          <a:xfrm>
            <a:off x="7107383" y="5184270"/>
            <a:ext cx="4625963" cy="1146978"/>
            <a:chOff x="7046009" y="3667197"/>
            <a:chExt cx="4625963" cy="1146978"/>
          </a:xfrm>
        </p:grpSpPr>
        <p:pic>
          <p:nvPicPr>
            <p:cNvPr id="15" name="Graphic 14" descr="Radioactive outline">
              <a:extLst>
                <a:ext uri="{FF2B5EF4-FFF2-40B4-BE49-F238E27FC236}">
                  <a16:creationId xmlns:a16="http://schemas.microsoft.com/office/drawing/2014/main" id="{4B4001CE-459E-1519-9721-54EA5CAA2E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41064" y="3723803"/>
              <a:ext cx="657843" cy="657843"/>
            </a:xfrm>
            <a:prstGeom prst="rect">
              <a:avLst/>
            </a:prstGeom>
          </p:spPr>
        </p:pic>
        <p:pic>
          <p:nvPicPr>
            <p:cNvPr id="17" name="Graphic 16" descr="Baseball bat and ball outline">
              <a:extLst>
                <a:ext uri="{FF2B5EF4-FFF2-40B4-BE49-F238E27FC236}">
                  <a16:creationId xmlns:a16="http://schemas.microsoft.com/office/drawing/2014/main" id="{04091647-FDD3-EE6C-1ECA-AAA05F36777B}"/>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7165" b="7165"/>
            <a:stretch/>
          </p:blipFill>
          <p:spPr>
            <a:xfrm>
              <a:off x="9419949" y="3667197"/>
              <a:ext cx="476080" cy="476081"/>
            </a:xfrm>
            <a:prstGeom prst="rect">
              <a:avLst/>
            </a:prstGeom>
          </p:spPr>
        </p:pic>
        <p:sp>
          <p:nvSpPr>
            <p:cNvPr id="51" name="TextBox 50">
              <a:extLst>
                <a:ext uri="{FF2B5EF4-FFF2-40B4-BE49-F238E27FC236}">
                  <a16:creationId xmlns:a16="http://schemas.microsoft.com/office/drawing/2014/main" id="{A1E2A859-7265-5485-8FC7-E418F458B019}"/>
                </a:ext>
              </a:extLst>
            </p:cNvPr>
            <p:cNvSpPr txBox="1"/>
            <p:nvPr/>
          </p:nvSpPr>
          <p:spPr>
            <a:xfrm>
              <a:off x="7046009" y="4444843"/>
              <a:ext cx="4625963"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Other hazards (weapons, chemical waste)</a:t>
              </a:r>
            </a:p>
          </p:txBody>
        </p:sp>
      </p:grpSp>
      <p:grpSp>
        <p:nvGrpSpPr>
          <p:cNvPr id="4" name="Group 3">
            <a:extLst>
              <a:ext uri="{FF2B5EF4-FFF2-40B4-BE49-F238E27FC236}">
                <a16:creationId xmlns:a16="http://schemas.microsoft.com/office/drawing/2014/main" id="{3B4D7706-3F37-3377-9D14-E5BBE1CDEC6E}"/>
              </a:ext>
            </a:extLst>
          </p:cNvPr>
          <p:cNvGrpSpPr/>
          <p:nvPr/>
        </p:nvGrpSpPr>
        <p:grpSpPr>
          <a:xfrm>
            <a:off x="7478420" y="3462515"/>
            <a:ext cx="1223993" cy="939050"/>
            <a:chOff x="7217118" y="1598418"/>
            <a:chExt cx="1223993" cy="939050"/>
          </a:xfrm>
        </p:grpSpPr>
        <p:pic>
          <p:nvPicPr>
            <p:cNvPr id="5" name="Graphic 4" descr="Smoking with solid fill">
              <a:extLst>
                <a:ext uri="{FF2B5EF4-FFF2-40B4-BE49-F238E27FC236}">
                  <a16:creationId xmlns:a16="http://schemas.microsoft.com/office/drawing/2014/main" id="{AC46B51A-E55F-25DC-F5DA-14CE78A9852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20009941">
              <a:off x="7217118" y="1598418"/>
              <a:ext cx="603483" cy="603483"/>
            </a:xfrm>
            <a:prstGeom prst="rect">
              <a:avLst/>
            </a:prstGeom>
          </p:spPr>
        </p:pic>
        <p:pic>
          <p:nvPicPr>
            <p:cNvPr id="6" name="Graphic 5" descr="Medicine outline">
              <a:extLst>
                <a:ext uri="{FF2B5EF4-FFF2-40B4-BE49-F238E27FC236}">
                  <a16:creationId xmlns:a16="http://schemas.microsoft.com/office/drawing/2014/main" id="{8A0DE6B6-6E89-B5D8-9E30-F1C2A62753C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740910" y="1601550"/>
              <a:ext cx="700201" cy="700201"/>
            </a:xfrm>
            <a:prstGeom prst="rect">
              <a:avLst/>
            </a:prstGeom>
          </p:spPr>
        </p:pic>
        <p:pic>
          <p:nvPicPr>
            <p:cNvPr id="7" name="Graphic 6" descr="Crystals outline">
              <a:extLst>
                <a:ext uri="{FF2B5EF4-FFF2-40B4-BE49-F238E27FC236}">
                  <a16:creationId xmlns:a16="http://schemas.microsoft.com/office/drawing/2014/main" id="{611DA60F-8779-D919-9211-9E3BB6F420D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546351" y="2035449"/>
              <a:ext cx="502019" cy="502019"/>
            </a:xfrm>
            <a:prstGeom prst="rect">
              <a:avLst/>
            </a:prstGeom>
          </p:spPr>
        </p:pic>
      </p:grpSp>
      <p:grpSp>
        <p:nvGrpSpPr>
          <p:cNvPr id="8" name="Group 7">
            <a:extLst>
              <a:ext uri="{FF2B5EF4-FFF2-40B4-BE49-F238E27FC236}">
                <a16:creationId xmlns:a16="http://schemas.microsoft.com/office/drawing/2014/main" id="{38D95488-3AB9-723A-ABF0-2DC65E9AB74E}"/>
              </a:ext>
            </a:extLst>
          </p:cNvPr>
          <p:cNvGrpSpPr/>
          <p:nvPr/>
        </p:nvGrpSpPr>
        <p:grpSpPr>
          <a:xfrm>
            <a:off x="9658352" y="1535886"/>
            <a:ext cx="932715" cy="707459"/>
            <a:chOff x="5766768" y="1744702"/>
            <a:chExt cx="932715" cy="707459"/>
          </a:xfrm>
        </p:grpSpPr>
        <p:pic>
          <p:nvPicPr>
            <p:cNvPr id="9" name="Graphic 8" descr="Fire with solid fill">
              <a:extLst>
                <a:ext uri="{FF2B5EF4-FFF2-40B4-BE49-F238E27FC236}">
                  <a16:creationId xmlns:a16="http://schemas.microsoft.com/office/drawing/2014/main" id="{39AE64D0-7DB5-2929-158D-E35CB428B66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096000" y="1848678"/>
              <a:ext cx="603483" cy="603483"/>
            </a:xfrm>
            <a:prstGeom prst="rect">
              <a:avLst/>
            </a:prstGeom>
          </p:spPr>
        </p:pic>
        <p:pic>
          <p:nvPicPr>
            <p:cNvPr id="13" name="Graphic 12" descr="Fuel with solid fill">
              <a:extLst>
                <a:ext uri="{FF2B5EF4-FFF2-40B4-BE49-F238E27FC236}">
                  <a16:creationId xmlns:a16="http://schemas.microsoft.com/office/drawing/2014/main" id="{CBE9F239-CC67-0D6A-0DA2-95228AFE22A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66768" y="1744702"/>
              <a:ext cx="603482" cy="603482"/>
            </a:xfrm>
            <a:prstGeom prst="rect">
              <a:avLst/>
            </a:prstGeom>
          </p:spPr>
        </p:pic>
      </p:grpSp>
      <p:grpSp>
        <p:nvGrpSpPr>
          <p:cNvPr id="16" name="Group 15">
            <a:extLst>
              <a:ext uri="{FF2B5EF4-FFF2-40B4-BE49-F238E27FC236}">
                <a16:creationId xmlns:a16="http://schemas.microsoft.com/office/drawing/2014/main" id="{C157F85F-16F7-47FD-ABD4-76E59C6984E5}"/>
              </a:ext>
            </a:extLst>
          </p:cNvPr>
          <p:cNvGrpSpPr/>
          <p:nvPr/>
        </p:nvGrpSpPr>
        <p:grpSpPr>
          <a:xfrm>
            <a:off x="5789696" y="1645549"/>
            <a:ext cx="776358" cy="693561"/>
            <a:chOff x="1325896" y="1628422"/>
            <a:chExt cx="1114546" cy="931412"/>
          </a:xfrm>
        </p:grpSpPr>
        <p:pic>
          <p:nvPicPr>
            <p:cNvPr id="24" name="Graphic 23" descr="Garbage outline">
              <a:extLst>
                <a:ext uri="{FF2B5EF4-FFF2-40B4-BE49-F238E27FC236}">
                  <a16:creationId xmlns:a16="http://schemas.microsoft.com/office/drawing/2014/main" id="{9D0CA864-3D1C-152A-10B3-1CD43E0E1D8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325896" y="1628422"/>
              <a:ext cx="719762" cy="719762"/>
            </a:xfrm>
            <a:prstGeom prst="rect">
              <a:avLst/>
            </a:prstGeom>
          </p:spPr>
        </p:pic>
        <p:pic>
          <p:nvPicPr>
            <p:cNvPr id="26" name="Graphic 25" descr="No Littering with solid fill">
              <a:extLst>
                <a:ext uri="{FF2B5EF4-FFF2-40B4-BE49-F238E27FC236}">
                  <a16:creationId xmlns:a16="http://schemas.microsoft.com/office/drawing/2014/main" id="{5C087995-0EE9-B261-5B86-31499B75A31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26042" y="1645434"/>
              <a:ext cx="914400" cy="914400"/>
            </a:xfrm>
            <a:prstGeom prst="rect">
              <a:avLst/>
            </a:prstGeom>
          </p:spPr>
        </p:pic>
      </p:grpSp>
    </p:spTree>
    <p:extLst>
      <p:ext uri="{BB962C8B-B14F-4D97-AF65-F5344CB8AC3E}">
        <p14:creationId xmlns:p14="http://schemas.microsoft.com/office/powerpoint/2010/main" val="3909312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0E6D-14E0-E734-421B-B04FF23733CF}"/>
              </a:ext>
            </a:extLst>
          </p:cNvPr>
          <p:cNvSpPr>
            <a:spLocks noGrp="1"/>
          </p:cNvSpPr>
          <p:nvPr>
            <p:ph type="title"/>
          </p:nvPr>
        </p:nvSpPr>
        <p:spPr>
          <a:xfrm>
            <a:off x="176983" y="314880"/>
            <a:ext cx="11831444" cy="693561"/>
          </a:xfrm>
        </p:spPr>
        <p:txBody>
          <a:bodyPr/>
          <a:lstStyle/>
          <a:p>
            <a:pPr>
              <a:lnSpc>
                <a:spcPct val="133044"/>
              </a:lnSpc>
            </a:pPr>
            <a:r>
              <a:rPr lang="en-US"/>
              <a:t>During the observational hazard assessment, we assessed:</a:t>
            </a:r>
          </a:p>
        </p:txBody>
      </p:sp>
      <p:grpSp>
        <p:nvGrpSpPr>
          <p:cNvPr id="10" name="Group 9">
            <a:extLst>
              <a:ext uri="{FF2B5EF4-FFF2-40B4-BE49-F238E27FC236}">
                <a16:creationId xmlns:a16="http://schemas.microsoft.com/office/drawing/2014/main" id="{E3781CD1-54E7-45B0-DE25-9E70A56EBD4E}"/>
              </a:ext>
            </a:extLst>
          </p:cNvPr>
          <p:cNvGrpSpPr/>
          <p:nvPr/>
        </p:nvGrpSpPr>
        <p:grpSpPr>
          <a:xfrm>
            <a:off x="61966" y="1627716"/>
            <a:ext cx="3532735" cy="1307101"/>
            <a:chOff x="-737612" y="1675525"/>
            <a:chExt cx="3532735" cy="1307101"/>
          </a:xfrm>
        </p:grpSpPr>
        <p:pic>
          <p:nvPicPr>
            <p:cNvPr id="37" name="Graphic 36" descr="Marker outline">
              <a:extLst>
                <a:ext uri="{FF2B5EF4-FFF2-40B4-BE49-F238E27FC236}">
                  <a16:creationId xmlns:a16="http://schemas.microsoft.com/office/drawing/2014/main" id="{94C53E41-927D-47EF-27B5-144A9A8AF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76" y="1675525"/>
              <a:ext cx="776360" cy="776360"/>
            </a:xfrm>
            <a:prstGeom prst="rect">
              <a:avLst/>
            </a:prstGeom>
          </p:spPr>
        </p:pic>
        <p:sp>
          <p:nvSpPr>
            <p:cNvPr id="39" name="TextBox 38">
              <a:extLst>
                <a:ext uri="{FF2B5EF4-FFF2-40B4-BE49-F238E27FC236}">
                  <a16:creationId xmlns:a16="http://schemas.microsoft.com/office/drawing/2014/main" id="{E42E7174-0A44-A737-778E-8ED2E311DC65}"/>
                </a:ext>
              </a:extLst>
            </p:cNvPr>
            <p:cNvSpPr txBox="1"/>
            <p:nvPr/>
          </p:nvSpPr>
          <p:spPr>
            <a:xfrm>
              <a:off x="-737612" y="2336295"/>
              <a:ext cx="3532735"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Encampment location &amp; characteristics</a:t>
              </a:r>
            </a:p>
          </p:txBody>
        </p:sp>
      </p:grpSp>
      <p:grpSp>
        <p:nvGrpSpPr>
          <p:cNvPr id="11" name="Group 10">
            <a:extLst>
              <a:ext uri="{FF2B5EF4-FFF2-40B4-BE49-F238E27FC236}">
                <a16:creationId xmlns:a16="http://schemas.microsoft.com/office/drawing/2014/main" id="{FB4D9545-1065-2DAE-F7E0-6048DEFE9C55}"/>
              </a:ext>
            </a:extLst>
          </p:cNvPr>
          <p:cNvGrpSpPr/>
          <p:nvPr/>
        </p:nvGrpSpPr>
        <p:grpSpPr>
          <a:xfrm>
            <a:off x="2272185" y="3346264"/>
            <a:ext cx="3163901" cy="1404629"/>
            <a:chOff x="2452991" y="1629421"/>
            <a:chExt cx="3163901" cy="1404629"/>
          </a:xfrm>
        </p:grpSpPr>
        <p:pic>
          <p:nvPicPr>
            <p:cNvPr id="33" name="Graphic 32" descr="Rat outline">
              <a:extLst>
                <a:ext uri="{FF2B5EF4-FFF2-40B4-BE49-F238E27FC236}">
                  <a16:creationId xmlns:a16="http://schemas.microsoft.com/office/drawing/2014/main" id="{F7AA70C9-B5E7-183B-EA43-E143943A9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4902" y="2007653"/>
              <a:ext cx="776360" cy="776360"/>
            </a:xfrm>
            <a:prstGeom prst="rect">
              <a:avLst/>
            </a:prstGeom>
          </p:spPr>
        </p:pic>
        <p:pic>
          <p:nvPicPr>
            <p:cNvPr id="35" name="Graphic 34" descr="Dog outline">
              <a:extLst>
                <a:ext uri="{FF2B5EF4-FFF2-40B4-BE49-F238E27FC236}">
                  <a16:creationId xmlns:a16="http://schemas.microsoft.com/office/drawing/2014/main" id="{421CC9C0-5FFC-8952-C5AD-6C9C7FAC0D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433" y="1629421"/>
              <a:ext cx="776360" cy="776360"/>
            </a:xfrm>
            <a:prstGeom prst="rect">
              <a:avLst/>
            </a:prstGeom>
          </p:spPr>
        </p:pic>
        <p:sp>
          <p:nvSpPr>
            <p:cNvPr id="41" name="TextBox 40">
              <a:extLst>
                <a:ext uri="{FF2B5EF4-FFF2-40B4-BE49-F238E27FC236}">
                  <a16:creationId xmlns:a16="http://schemas.microsoft.com/office/drawing/2014/main" id="{F853954E-1409-A41A-3EF1-2F6870DE9920}"/>
                </a:ext>
              </a:extLst>
            </p:cNvPr>
            <p:cNvSpPr txBox="1"/>
            <p:nvPr/>
          </p:nvSpPr>
          <p:spPr>
            <a:xfrm>
              <a:off x="2452991" y="2664718"/>
              <a:ext cx="3163901" cy="369332"/>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Animals (pets, pests, bugs)</a:t>
              </a:r>
            </a:p>
          </p:txBody>
        </p:sp>
      </p:grpSp>
      <p:sp>
        <p:nvSpPr>
          <p:cNvPr id="43" name="TextBox 42">
            <a:extLst>
              <a:ext uri="{FF2B5EF4-FFF2-40B4-BE49-F238E27FC236}">
                <a16:creationId xmlns:a16="http://schemas.microsoft.com/office/drawing/2014/main" id="{60C6A7A1-AD55-1CFD-78CF-4CB0F0385353}"/>
              </a:ext>
            </a:extLst>
          </p:cNvPr>
          <p:cNvSpPr txBox="1"/>
          <p:nvPr/>
        </p:nvSpPr>
        <p:spPr>
          <a:xfrm>
            <a:off x="4718823" y="2283752"/>
            <a:ext cx="2623383"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Sanitation (organic waste, trash, debris)</a:t>
            </a:r>
          </a:p>
        </p:txBody>
      </p:sp>
      <p:sp>
        <p:nvSpPr>
          <p:cNvPr id="45" name="TextBox 44">
            <a:extLst>
              <a:ext uri="{FF2B5EF4-FFF2-40B4-BE49-F238E27FC236}">
                <a16:creationId xmlns:a16="http://schemas.microsoft.com/office/drawing/2014/main" id="{89A5B0F8-A08A-DA2F-7D8A-127A81EEF40A}"/>
              </a:ext>
            </a:extLst>
          </p:cNvPr>
          <p:cNvSpPr txBox="1"/>
          <p:nvPr/>
        </p:nvSpPr>
        <p:spPr>
          <a:xfrm>
            <a:off x="8253225" y="2274944"/>
            <a:ext cx="3257312"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Fire hazards (heat sources, flammable materials)</a:t>
            </a:r>
          </a:p>
        </p:txBody>
      </p:sp>
      <p:grpSp>
        <p:nvGrpSpPr>
          <p:cNvPr id="20" name="Group 19">
            <a:extLst>
              <a:ext uri="{FF2B5EF4-FFF2-40B4-BE49-F238E27FC236}">
                <a16:creationId xmlns:a16="http://schemas.microsoft.com/office/drawing/2014/main" id="{604374BB-2D08-AAA5-FF84-7B4F2511A520}"/>
              </a:ext>
            </a:extLst>
          </p:cNvPr>
          <p:cNvGrpSpPr/>
          <p:nvPr/>
        </p:nvGrpSpPr>
        <p:grpSpPr>
          <a:xfrm>
            <a:off x="203554" y="5348672"/>
            <a:ext cx="3650582" cy="1100093"/>
            <a:chOff x="534320" y="3706353"/>
            <a:chExt cx="3650582" cy="1100093"/>
          </a:xfrm>
        </p:grpSpPr>
        <p:pic>
          <p:nvPicPr>
            <p:cNvPr id="23" name="Graphic 22" descr="Traffic cone outline">
              <a:extLst>
                <a:ext uri="{FF2B5EF4-FFF2-40B4-BE49-F238E27FC236}">
                  <a16:creationId xmlns:a16="http://schemas.microsoft.com/office/drawing/2014/main" id="{75FCBE68-936C-00E0-9803-627C819520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4925" y="3859527"/>
              <a:ext cx="690803" cy="690803"/>
            </a:xfrm>
            <a:prstGeom prst="rect">
              <a:avLst/>
            </a:prstGeom>
          </p:spPr>
        </p:pic>
        <p:pic>
          <p:nvPicPr>
            <p:cNvPr id="25" name="Graphic 24" descr="Warning outline">
              <a:extLst>
                <a:ext uri="{FF2B5EF4-FFF2-40B4-BE49-F238E27FC236}">
                  <a16:creationId xmlns:a16="http://schemas.microsoft.com/office/drawing/2014/main" id="{6685BF85-CF35-BDD8-AD9A-950752DB6D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98770" y="3706353"/>
              <a:ext cx="462414" cy="462414"/>
            </a:xfrm>
            <a:prstGeom prst="rect">
              <a:avLst/>
            </a:prstGeom>
          </p:spPr>
        </p:pic>
        <p:sp>
          <p:nvSpPr>
            <p:cNvPr id="47" name="TextBox 46">
              <a:extLst>
                <a:ext uri="{FF2B5EF4-FFF2-40B4-BE49-F238E27FC236}">
                  <a16:creationId xmlns:a16="http://schemas.microsoft.com/office/drawing/2014/main" id="{7148032A-0C5B-8ADD-40EF-0DD47891D2B1}"/>
                </a:ext>
              </a:extLst>
            </p:cNvPr>
            <p:cNvSpPr txBox="1"/>
            <p:nvPr/>
          </p:nvSpPr>
          <p:spPr>
            <a:xfrm>
              <a:off x="534320" y="4437114"/>
              <a:ext cx="3650582" cy="369332"/>
            </a:xfrm>
            <a:prstGeom prst="rect">
              <a:avLst/>
            </a:prstGeom>
            <a:noFill/>
          </p:spPr>
          <p:txBody>
            <a:bodyPr wrap="square">
              <a:spAutoFit/>
            </a:bodyPr>
            <a:lstStyle/>
            <a:p>
              <a:pPr lvl="1"/>
              <a:r>
                <a:rPr lang="en-US" b="1">
                  <a:solidFill>
                    <a:srgbClr val="003057"/>
                  </a:solidFill>
                  <a:latin typeface="Calibri" panose="020F0502020204030204" pitchFamily="34" charset="0"/>
                  <a:cs typeface="Calibri" panose="020F0502020204030204" pitchFamily="34" charset="0"/>
                </a:rPr>
                <a:t>General and structural safety</a:t>
              </a:r>
            </a:p>
          </p:txBody>
        </p:sp>
      </p:grpSp>
      <p:sp>
        <p:nvSpPr>
          <p:cNvPr id="49" name="TextBox 48">
            <a:extLst>
              <a:ext uri="{FF2B5EF4-FFF2-40B4-BE49-F238E27FC236}">
                <a16:creationId xmlns:a16="http://schemas.microsoft.com/office/drawing/2014/main" id="{FA67F926-220A-29D9-F615-C154985FDC82}"/>
              </a:ext>
            </a:extLst>
          </p:cNvPr>
          <p:cNvSpPr txBox="1"/>
          <p:nvPr/>
        </p:nvSpPr>
        <p:spPr>
          <a:xfrm>
            <a:off x="6810888" y="4332388"/>
            <a:ext cx="2420471" cy="369332"/>
          </a:xfrm>
          <a:prstGeom prst="rect">
            <a:avLst/>
          </a:prstGeom>
          <a:noFill/>
        </p:spPr>
        <p:txBody>
          <a:bodyPr wrap="square">
            <a:spAutoFit/>
          </a:bodyPr>
          <a:lstStyle/>
          <a:p>
            <a:pPr lvl="1"/>
            <a:r>
              <a:rPr lang="en-US" b="1">
                <a:solidFill>
                  <a:srgbClr val="003057"/>
                </a:solidFill>
                <a:latin typeface="Calibri" panose="020F0502020204030204" pitchFamily="34" charset="0"/>
                <a:cs typeface="Calibri" panose="020F0502020204030204" pitchFamily="34" charset="0"/>
              </a:rPr>
              <a:t>Substance use</a:t>
            </a:r>
          </a:p>
        </p:txBody>
      </p:sp>
      <p:grpSp>
        <p:nvGrpSpPr>
          <p:cNvPr id="22" name="Group 21">
            <a:extLst>
              <a:ext uri="{FF2B5EF4-FFF2-40B4-BE49-F238E27FC236}">
                <a16:creationId xmlns:a16="http://schemas.microsoft.com/office/drawing/2014/main" id="{97C70F18-1091-4531-9AE1-1502799886F8}"/>
              </a:ext>
            </a:extLst>
          </p:cNvPr>
          <p:cNvGrpSpPr/>
          <p:nvPr/>
        </p:nvGrpSpPr>
        <p:grpSpPr>
          <a:xfrm>
            <a:off x="7107383" y="5184270"/>
            <a:ext cx="4625963" cy="1146978"/>
            <a:chOff x="7046009" y="3667197"/>
            <a:chExt cx="4625963" cy="1146978"/>
          </a:xfrm>
        </p:grpSpPr>
        <p:pic>
          <p:nvPicPr>
            <p:cNvPr id="15" name="Graphic 14" descr="Radioactive outline">
              <a:extLst>
                <a:ext uri="{FF2B5EF4-FFF2-40B4-BE49-F238E27FC236}">
                  <a16:creationId xmlns:a16="http://schemas.microsoft.com/office/drawing/2014/main" id="{4B4001CE-459E-1519-9721-54EA5CAA2E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41064" y="3723803"/>
              <a:ext cx="657843" cy="657843"/>
            </a:xfrm>
            <a:prstGeom prst="rect">
              <a:avLst/>
            </a:prstGeom>
          </p:spPr>
        </p:pic>
        <p:pic>
          <p:nvPicPr>
            <p:cNvPr id="17" name="Graphic 16" descr="Baseball bat and ball outline">
              <a:extLst>
                <a:ext uri="{FF2B5EF4-FFF2-40B4-BE49-F238E27FC236}">
                  <a16:creationId xmlns:a16="http://schemas.microsoft.com/office/drawing/2014/main" id="{04091647-FDD3-EE6C-1ECA-AAA05F36777B}"/>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7165" b="7165"/>
            <a:stretch/>
          </p:blipFill>
          <p:spPr>
            <a:xfrm>
              <a:off x="9419949" y="3667197"/>
              <a:ext cx="476080" cy="476081"/>
            </a:xfrm>
            <a:prstGeom prst="rect">
              <a:avLst/>
            </a:prstGeom>
          </p:spPr>
        </p:pic>
        <p:sp>
          <p:nvSpPr>
            <p:cNvPr id="51" name="TextBox 50">
              <a:extLst>
                <a:ext uri="{FF2B5EF4-FFF2-40B4-BE49-F238E27FC236}">
                  <a16:creationId xmlns:a16="http://schemas.microsoft.com/office/drawing/2014/main" id="{A1E2A859-7265-5485-8FC7-E418F458B019}"/>
                </a:ext>
              </a:extLst>
            </p:cNvPr>
            <p:cNvSpPr txBox="1"/>
            <p:nvPr/>
          </p:nvSpPr>
          <p:spPr>
            <a:xfrm>
              <a:off x="7046009" y="4444843"/>
              <a:ext cx="4625963" cy="369332"/>
            </a:xfrm>
            <a:prstGeom prst="rect">
              <a:avLst/>
            </a:prstGeom>
            <a:noFill/>
          </p:spPr>
          <p:txBody>
            <a:bodyPr wrap="square">
              <a:spAutoFit/>
            </a:bodyPr>
            <a:lstStyle/>
            <a:p>
              <a:pPr lvl="1"/>
              <a:r>
                <a:rPr lang="en-US" b="1">
                  <a:solidFill>
                    <a:schemeClr val="bg1"/>
                  </a:solidFill>
                  <a:latin typeface="Calibri" panose="020F0502020204030204" pitchFamily="34" charset="0"/>
                  <a:cs typeface="Calibri" panose="020F0502020204030204" pitchFamily="34" charset="0"/>
                </a:rPr>
                <a:t>Other hazards (weapons, chemical waste)</a:t>
              </a:r>
            </a:p>
          </p:txBody>
        </p:sp>
      </p:grpSp>
      <p:grpSp>
        <p:nvGrpSpPr>
          <p:cNvPr id="4" name="Group 3">
            <a:extLst>
              <a:ext uri="{FF2B5EF4-FFF2-40B4-BE49-F238E27FC236}">
                <a16:creationId xmlns:a16="http://schemas.microsoft.com/office/drawing/2014/main" id="{B42EE7B5-0848-B804-8165-2882821BB283}"/>
              </a:ext>
            </a:extLst>
          </p:cNvPr>
          <p:cNvGrpSpPr/>
          <p:nvPr/>
        </p:nvGrpSpPr>
        <p:grpSpPr>
          <a:xfrm>
            <a:off x="7478420" y="3462515"/>
            <a:ext cx="1223993" cy="939050"/>
            <a:chOff x="7217118" y="1598418"/>
            <a:chExt cx="1223993" cy="939050"/>
          </a:xfrm>
        </p:grpSpPr>
        <p:pic>
          <p:nvPicPr>
            <p:cNvPr id="5" name="Graphic 4" descr="Smoking with solid fill">
              <a:extLst>
                <a:ext uri="{FF2B5EF4-FFF2-40B4-BE49-F238E27FC236}">
                  <a16:creationId xmlns:a16="http://schemas.microsoft.com/office/drawing/2014/main" id="{EED57AC4-F6B3-14B3-15FC-6560027F7A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20009941">
              <a:off x="7217118" y="1598418"/>
              <a:ext cx="603483" cy="603483"/>
            </a:xfrm>
            <a:prstGeom prst="rect">
              <a:avLst/>
            </a:prstGeom>
          </p:spPr>
        </p:pic>
        <p:pic>
          <p:nvPicPr>
            <p:cNvPr id="6" name="Graphic 5" descr="Medicine outline">
              <a:extLst>
                <a:ext uri="{FF2B5EF4-FFF2-40B4-BE49-F238E27FC236}">
                  <a16:creationId xmlns:a16="http://schemas.microsoft.com/office/drawing/2014/main" id="{FADD836C-87DE-C6AB-7A07-3B38D05734D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740910" y="1601550"/>
              <a:ext cx="700201" cy="700201"/>
            </a:xfrm>
            <a:prstGeom prst="rect">
              <a:avLst/>
            </a:prstGeom>
          </p:spPr>
        </p:pic>
        <p:pic>
          <p:nvPicPr>
            <p:cNvPr id="7" name="Graphic 6" descr="Crystals outline">
              <a:extLst>
                <a:ext uri="{FF2B5EF4-FFF2-40B4-BE49-F238E27FC236}">
                  <a16:creationId xmlns:a16="http://schemas.microsoft.com/office/drawing/2014/main" id="{DC2E019C-26E1-32A8-65D1-A78254FDDBE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546351" y="2035449"/>
              <a:ext cx="502019" cy="502019"/>
            </a:xfrm>
            <a:prstGeom prst="rect">
              <a:avLst/>
            </a:prstGeom>
          </p:spPr>
        </p:pic>
      </p:grpSp>
      <p:grpSp>
        <p:nvGrpSpPr>
          <p:cNvPr id="27" name="Group 26">
            <a:extLst>
              <a:ext uri="{FF2B5EF4-FFF2-40B4-BE49-F238E27FC236}">
                <a16:creationId xmlns:a16="http://schemas.microsoft.com/office/drawing/2014/main" id="{127C981D-12E4-06E9-7A86-8942BB6F4E3E}"/>
              </a:ext>
            </a:extLst>
          </p:cNvPr>
          <p:cNvGrpSpPr/>
          <p:nvPr/>
        </p:nvGrpSpPr>
        <p:grpSpPr>
          <a:xfrm>
            <a:off x="9658352" y="1535886"/>
            <a:ext cx="932715" cy="707459"/>
            <a:chOff x="5766768" y="1744702"/>
            <a:chExt cx="932715" cy="707459"/>
          </a:xfrm>
        </p:grpSpPr>
        <p:pic>
          <p:nvPicPr>
            <p:cNvPr id="28" name="Graphic 27" descr="Fire with solid fill">
              <a:extLst>
                <a:ext uri="{FF2B5EF4-FFF2-40B4-BE49-F238E27FC236}">
                  <a16:creationId xmlns:a16="http://schemas.microsoft.com/office/drawing/2014/main" id="{DF8A7419-B662-9478-9977-776A15E5C6B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096000" y="1848678"/>
              <a:ext cx="603483" cy="603483"/>
            </a:xfrm>
            <a:prstGeom prst="rect">
              <a:avLst/>
            </a:prstGeom>
          </p:spPr>
        </p:pic>
        <p:pic>
          <p:nvPicPr>
            <p:cNvPr id="30" name="Graphic 29" descr="Fuel with solid fill">
              <a:extLst>
                <a:ext uri="{FF2B5EF4-FFF2-40B4-BE49-F238E27FC236}">
                  <a16:creationId xmlns:a16="http://schemas.microsoft.com/office/drawing/2014/main" id="{9C06F68A-F49B-8552-B48F-211486C20B8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66768" y="1744702"/>
              <a:ext cx="603482" cy="603482"/>
            </a:xfrm>
            <a:prstGeom prst="rect">
              <a:avLst/>
            </a:prstGeom>
          </p:spPr>
        </p:pic>
      </p:grpSp>
      <p:grpSp>
        <p:nvGrpSpPr>
          <p:cNvPr id="32" name="Group 31">
            <a:extLst>
              <a:ext uri="{FF2B5EF4-FFF2-40B4-BE49-F238E27FC236}">
                <a16:creationId xmlns:a16="http://schemas.microsoft.com/office/drawing/2014/main" id="{2C6CF25D-5FEF-043A-CFCD-C60F012DB3C7}"/>
              </a:ext>
            </a:extLst>
          </p:cNvPr>
          <p:cNvGrpSpPr/>
          <p:nvPr/>
        </p:nvGrpSpPr>
        <p:grpSpPr>
          <a:xfrm>
            <a:off x="5789696" y="1645549"/>
            <a:ext cx="776358" cy="693561"/>
            <a:chOff x="1325896" y="1628422"/>
            <a:chExt cx="1114546" cy="931412"/>
          </a:xfrm>
        </p:grpSpPr>
        <p:pic>
          <p:nvPicPr>
            <p:cNvPr id="34" name="Graphic 33" descr="Garbage outline">
              <a:extLst>
                <a:ext uri="{FF2B5EF4-FFF2-40B4-BE49-F238E27FC236}">
                  <a16:creationId xmlns:a16="http://schemas.microsoft.com/office/drawing/2014/main" id="{20A12587-8DC4-28D0-B8BB-B857A5066B5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325896" y="1628422"/>
              <a:ext cx="719762" cy="719762"/>
            </a:xfrm>
            <a:prstGeom prst="rect">
              <a:avLst/>
            </a:prstGeom>
          </p:spPr>
        </p:pic>
        <p:pic>
          <p:nvPicPr>
            <p:cNvPr id="36" name="Graphic 35" descr="No Littering with solid fill">
              <a:extLst>
                <a:ext uri="{FF2B5EF4-FFF2-40B4-BE49-F238E27FC236}">
                  <a16:creationId xmlns:a16="http://schemas.microsoft.com/office/drawing/2014/main" id="{C69CC04F-81AD-B21D-8557-FFC6979496D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26042" y="1645434"/>
              <a:ext cx="914400" cy="914400"/>
            </a:xfrm>
            <a:prstGeom prst="rect">
              <a:avLst/>
            </a:prstGeom>
          </p:spPr>
        </p:pic>
      </p:grpSp>
    </p:spTree>
    <p:extLst>
      <p:ext uri="{BB962C8B-B14F-4D97-AF65-F5344CB8AC3E}">
        <p14:creationId xmlns:p14="http://schemas.microsoft.com/office/powerpoint/2010/main" val="389968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0E6D-14E0-E734-421B-B04FF23733CF}"/>
              </a:ext>
            </a:extLst>
          </p:cNvPr>
          <p:cNvSpPr>
            <a:spLocks noGrp="1"/>
          </p:cNvSpPr>
          <p:nvPr>
            <p:ph type="title"/>
          </p:nvPr>
        </p:nvSpPr>
        <p:spPr>
          <a:xfrm>
            <a:off x="176983" y="314880"/>
            <a:ext cx="11831444" cy="693561"/>
          </a:xfrm>
        </p:spPr>
        <p:txBody>
          <a:bodyPr/>
          <a:lstStyle/>
          <a:p>
            <a:pPr>
              <a:lnSpc>
                <a:spcPct val="133044"/>
              </a:lnSpc>
            </a:pPr>
            <a:r>
              <a:rPr lang="en-US"/>
              <a:t>During the observational hazard assessment, we assessed:</a:t>
            </a:r>
          </a:p>
        </p:txBody>
      </p:sp>
      <p:grpSp>
        <p:nvGrpSpPr>
          <p:cNvPr id="10" name="Group 9">
            <a:extLst>
              <a:ext uri="{FF2B5EF4-FFF2-40B4-BE49-F238E27FC236}">
                <a16:creationId xmlns:a16="http://schemas.microsoft.com/office/drawing/2014/main" id="{E3781CD1-54E7-45B0-DE25-9E70A56EBD4E}"/>
              </a:ext>
            </a:extLst>
          </p:cNvPr>
          <p:cNvGrpSpPr/>
          <p:nvPr/>
        </p:nvGrpSpPr>
        <p:grpSpPr>
          <a:xfrm>
            <a:off x="61966" y="1627716"/>
            <a:ext cx="3532735" cy="1307101"/>
            <a:chOff x="-737612" y="1675525"/>
            <a:chExt cx="3532735" cy="1307101"/>
          </a:xfrm>
        </p:grpSpPr>
        <p:pic>
          <p:nvPicPr>
            <p:cNvPr id="37" name="Graphic 36" descr="Marker outline">
              <a:extLst>
                <a:ext uri="{FF2B5EF4-FFF2-40B4-BE49-F238E27FC236}">
                  <a16:creationId xmlns:a16="http://schemas.microsoft.com/office/drawing/2014/main" id="{94C53E41-927D-47EF-27B5-144A9A8AF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76" y="1675525"/>
              <a:ext cx="776360" cy="776360"/>
            </a:xfrm>
            <a:prstGeom prst="rect">
              <a:avLst/>
            </a:prstGeom>
          </p:spPr>
        </p:pic>
        <p:sp>
          <p:nvSpPr>
            <p:cNvPr id="39" name="TextBox 38">
              <a:extLst>
                <a:ext uri="{FF2B5EF4-FFF2-40B4-BE49-F238E27FC236}">
                  <a16:creationId xmlns:a16="http://schemas.microsoft.com/office/drawing/2014/main" id="{E42E7174-0A44-A737-778E-8ED2E311DC65}"/>
                </a:ext>
              </a:extLst>
            </p:cNvPr>
            <p:cNvSpPr txBox="1"/>
            <p:nvPr/>
          </p:nvSpPr>
          <p:spPr>
            <a:xfrm>
              <a:off x="-737612" y="2336295"/>
              <a:ext cx="3532735"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Encampment location &amp; characteristics</a:t>
              </a:r>
            </a:p>
          </p:txBody>
        </p:sp>
      </p:grpSp>
      <p:grpSp>
        <p:nvGrpSpPr>
          <p:cNvPr id="11" name="Group 10">
            <a:extLst>
              <a:ext uri="{FF2B5EF4-FFF2-40B4-BE49-F238E27FC236}">
                <a16:creationId xmlns:a16="http://schemas.microsoft.com/office/drawing/2014/main" id="{FB4D9545-1065-2DAE-F7E0-6048DEFE9C55}"/>
              </a:ext>
            </a:extLst>
          </p:cNvPr>
          <p:cNvGrpSpPr/>
          <p:nvPr/>
        </p:nvGrpSpPr>
        <p:grpSpPr>
          <a:xfrm>
            <a:off x="2272185" y="3346264"/>
            <a:ext cx="3163901" cy="1404629"/>
            <a:chOff x="2452991" y="1629421"/>
            <a:chExt cx="3163901" cy="1404629"/>
          </a:xfrm>
        </p:grpSpPr>
        <p:pic>
          <p:nvPicPr>
            <p:cNvPr id="33" name="Graphic 32" descr="Rat outline">
              <a:extLst>
                <a:ext uri="{FF2B5EF4-FFF2-40B4-BE49-F238E27FC236}">
                  <a16:creationId xmlns:a16="http://schemas.microsoft.com/office/drawing/2014/main" id="{F7AA70C9-B5E7-183B-EA43-E143943A9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4902" y="2007653"/>
              <a:ext cx="776360" cy="776360"/>
            </a:xfrm>
            <a:prstGeom prst="rect">
              <a:avLst/>
            </a:prstGeom>
          </p:spPr>
        </p:pic>
        <p:pic>
          <p:nvPicPr>
            <p:cNvPr id="35" name="Graphic 34" descr="Dog outline">
              <a:extLst>
                <a:ext uri="{FF2B5EF4-FFF2-40B4-BE49-F238E27FC236}">
                  <a16:creationId xmlns:a16="http://schemas.microsoft.com/office/drawing/2014/main" id="{421CC9C0-5FFC-8952-C5AD-6C9C7FAC0D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433" y="1629421"/>
              <a:ext cx="776360" cy="776360"/>
            </a:xfrm>
            <a:prstGeom prst="rect">
              <a:avLst/>
            </a:prstGeom>
          </p:spPr>
        </p:pic>
        <p:sp>
          <p:nvSpPr>
            <p:cNvPr id="41" name="TextBox 40">
              <a:extLst>
                <a:ext uri="{FF2B5EF4-FFF2-40B4-BE49-F238E27FC236}">
                  <a16:creationId xmlns:a16="http://schemas.microsoft.com/office/drawing/2014/main" id="{F853954E-1409-A41A-3EF1-2F6870DE9920}"/>
                </a:ext>
              </a:extLst>
            </p:cNvPr>
            <p:cNvSpPr txBox="1"/>
            <p:nvPr/>
          </p:nvSpPr>
          <p:spPr>
            <a:xfrm>
              <a:off x="2452991" y="2664718"/>
              <a:ext cx="3163901" cy="369332"/>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Animals (pets, pests, bugs)</a:t>
              </a:r>
            </a:p>
          </p:txBody>
        </p:sp>
      </p:grpSp>
      <p:sp>
        <p:nvSpPr>
          <p:cNvPr id="43" name="TextBox 42">
            <a:extLst>
              <a:ext uri="{FF2B5EF4-FFF2-40B4-BE49-F238E27FC236}">
                <a16:creationId xmlns:a16="http://schemas.microsoft.com/office/drawing/2014/main" id="{60C6A7A1-AD55-1CFD-78CF-4CB0F0385353}"/>
              </a:ext>
            </a:extLst>
          </p:cNvPr>
          <p:cNvSpPr txBox="1"/>
          <p:nvPr/>
        </p:nvSpPr>
        <p:spPr>
          <a:xfrm>
            <a:off x="4718823" y="2283752"/>
            <a:ext cx="2623383"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Sanitation (organic waste, trash, debris)</a:t>
            </a:r>
          </a:p>
        </p:txBody>
      </p:sp>
      <p:sp>
        <p:nvSpPr>
          <p:cNvPr id="45" name="TextBox 44">
            <a:extLst>
              <a:ext uri="{FF2B5EF4-FFF2-40B4-BE49-F238E27FC236}">
                <a16:creationId xmlns:a16="http://schemas.microsoft.com/office/drawing/2014/main" id="{89A5B0F8-A08A-DA2F-7D8A-127A81EEF40A}"/>
              </a:ext>
            </a:extLst>
          </p:cNvPr>
          <p:cNvSpPr txBox="1"/>
          <p:nvPr/>
        </p:nvSpPr>
        <p:spPr>
          <a:xfrm>
            <a:off x="8253225" y="2274944"/>
            <a:ext cx="3257312" cy="646331"/>
          </a:xfrm>
          <a:prstGeom prst="rect">
            <a:avLst/>
          </a:prstGeom>
          <a:noFill/>
        </p:spPr>
        <p:txBody>
          <a:bodyPr wrap="square">
            <a:spAutoFit/>
          </a:bodyPr>
          <a:lstStyle/>
          <a:p>
            <a:pPr lvl="1" algn="ctr"/>
            <a:r>
              <a:rPr lang="en-US" b="1">
                <a:solidFill>
                  <a:srgbClr val="003057"/>
                </a:solidFill>
                <a:latin typeface="Calibri" panose="020F0502020204030204" pitchFamily="34" charset="0"/>
                <a:cs typeface="Calibri" panose="020F0502020204030204" pitchFamily="34" charset="0"/>
              </a:rPr>
              <a:t>Fire hazards (heat sources, flammable materials)</a:t>
            </a:r>
          </a:p>
        </p:txBody>
      </p:sp>
      <p:grpSp>
        <p:nvGrpSpPr>
          <p:cNvPr id="20" name="Group 19">
            <a:extLst>
              <a:ext uri="{FF2B5EF4-FFF2-40B4-BE49-F238E27FC236}">
                <a16:creationId xmlns:a16="http://schemas.microsoft.com/office/drawing/2014/main" id="{604374BB-2D08-AAA5-FF84-7B4F2511A520}"/>
              </a:ext>
            </a:extLst>
          </p:cNvPr>
          <p:cNvGrpSpPr/>
          <p:nvPr/>
        </p:nvGrpSpPr>
        <p:grpSpPr>
          <a:xfrm>
            <a:off x="203554" y="5348672"/>
            <a:ext cx="3650582" cy="1100093"/>
            <a:chOff x="534320" y="3706353"/>
            <a:chExt cx="3650582" cy="1100093"/>
          </a:xfrm>
        </p:grpSpPr>
        <p:pic>
          <p:nvPicPr>
            <p:cNvPr id="23" name="Graphic 22" descr="Traffic cone outline">
              <a:extLst>
                <a:ext uri="{FF2B5EF4-FFF2-40B4-BE49-F238E27FC236}">
                  <a16:creationId xmlns:a16="http://schemas.microsoft.com/office/drawing/2014/main" id="{75FCBE68-936C-00E0-9803-627C819520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4925" y="3859527"/>
              <a:ext cx="690803" cy="690803"/>
            </a:xfrm>
            <a:prstGeom prst="rect">
              <a:avLst/>
            </a:prstGeom>
          </p:spPr>
        </p:pic>
        <p:pic>
          <p:nvPicPr>
            <p:cNvPr id="25" name="Graphic 24" descr="Warning outline">
              <a:extLst>
                <a:ext uri="{FF2B5EF4-FFF2-40B4-BE49-F238E27FC236}">
                  <a16:creationId xmlns:a16="http://schemas.microsoft.com/office/drawing/2014/main" id="{6685BF85-CF35-BDD8-AD9A-950752DB6D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98770" y="3706353"/>
              <a:ext cx="462414" cy="462414"/>
            </a:xfrm>
            <a:prstGeom prst="rect">
              <a:avLst/>
            </a:prstGeom>
          </p:spPr>
        </p:pic>
        <p:sp>
          <p:nvSpPr>
            <p:cNvPr id="47" name="TextBox 46">
              <a:extLst>
                <a:ext uri="{FF2B5EF4-FFF2-40B4-BE49-F238E27FC236}">
                  <a16:creationId xmlns:a16="http://schemas.microsoft.com/office/drawing/2014/main" id="{7148032A-0C5B-8ADD-40EF-0DD47891D2B1}"/>
                </a:ext>
              </a:extLst>
            </p:cNvPr>
            <p:cNvSpPr txBox="1"/>
            <p:nvPr/>
          </p:nvSpPr>
          <p:spPr>
            <a:xfrm>
              <a:off x="534320" y="4437114"/>
              <a:ext cx="3650582" cy="369332"/>
            </a:xfrm>
            <a:prstGeom prst="rect">
              <a:avLst/>
            </a:prstGeom>
            <a:noFill/>
          </p:spPr>
          <p:txBody>
            <a:bodyPr wrap="square">
              <a:spAutoFit/>
            </a:bodyPr>
            <a:lstStyle/>
            <a:p>
              <a:pPr lvl="1"/>
              <a:r>
                <a:rPr lang="en-US" b="1">
                  <a:solidFill>
                    <a:srgbClr val="003057"/>
                  </a:solidFill>
                  <a:latin typeface="Calibri" panose="020F0502020204030204" pitchFamily="34" charset="0"/>
                  <a:cs typeface="Calibri" panose="020F0502020204030204" pitchFamily="34" charset="0"/>
                </a:rPr>
                <a:t>General and structural safety</a:t>
              </a:r>
            </a:p>
          </p:txBody>
        </p:sp>
      </p:grpSp>
      <p:sp>
        <p:nvSpPr>
          <p:cNvPr id="49" name="TextBox 48">
            <a:extLst>
              <a:ext uri="{FF2B5EF4-FFF2-40B4-BE49-F238E27FC236}">
                <a16:creationId xmlns:a16="http://schemas.microsoft.com/office/drawing/2014/main" id="{FA67F926-220A-29D9-F615-C154985FDC82}"/>
              </a:ext>
            </a:extLst>
          </p:cNvPr>
          <p:cNvSpPr txBox="1"/>
          <p:nvPr/>
        </p:nvSpPr>
        <p:spPr>
          <a:xfrm>
            <a:off x="6810888" y="4332388"/>
            <a:ext cx="2420471" cy="369332"/>
          </a:xfrm>
          <a:prstGeom prst="rect">
            <a:avLst/>
          </a:prstGeom>
          <a:noFill/>
        </p:spPr>
        <p:txBody>
          <a:bodyPr wrap="square">
            <a:spAutoFit/>
          </a:bodyPr>
          <a:lstStyle/>
          <a:p>
            <a:pPr lvl="1"/>
            <a:r>
              <a:rPr lang="en-US" b="1">
                <a:solidFill>
                  <a:srgbClr val="003057"/>
                </a:solidFill>
                <a:latin typeface="Calibri" panose="020F0502020204030204" pitchFamily="34" charset="0"/>
                <a:cs typeface="Calibri" panose="020F0502020204030204" pitchFamily="34" charset="0"/>
              </a:rPr>
              <a:t>Substance use</a:t>
            </a:r>
          </a:p>
        </p:txBody>
      </p:sp>
      <p:grpSp>
        <p:nvGrpSpPr>
          <p:cNvPr id="22" name="Group 21">
            <a:extLst>
              <a:ext uri="{FF2B5EF4-FFF2-40B4-BE49-F238E27FC236}">
                <a16:creationId xmlns:a16="http://schemas.microsoft.com/office/drawing/2014/main" id="{97C70F18-1091-4531-9AE1-1502799886F8}"/>
              </a:ext>
            </a:extLst>
          </p:cNvPr>
          <p:cNvGrpSpPr/>
          <p:nvPr/>
        </p:nvGrpSpPr>
        <p:grpSpPr>
          <a:xfrm>
            <a:off x="7107383" y="5184270"/>
            <a:ext cx="4625963" cy="1146978"/>
            <a:chOff x="7046009" y="3667197"/>
            <a:chExt cx="4625963" cy="1146978"/>
          </a:xfrm>
        </p:grpSpPr>
        <p:pic>
          <p:nvPicPr>
            <p:cNvPr id="15" name="Graphic 14" descr="Radioactive outline">
              <a:extLst>
                <a:ext uri="{FF2B5EF4-FFF2-40B4-BE49-F238E27FC236}">
                  <a16:creationId xmlns:a16="http://schemas.microsoft.com/office/drawing/2014/main" id="{4B4001CE-459E-1519-9721-54EA5CAA2E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41064" y="3723803"/>
              <a:ext cx="657843" cy="657843"/>
            </a:xfrm>
            <a:prstGeom prst="rect">
              <a:avLst/>
            </a:prstGeom>
          </p:spPr>
        </p:pic>
        <p:pic>
          <p:nvPicPr>
            <p:cNvPr id="17" name="Graphic 16" descr="Baseball bat and ball outline">
              <a:extLst>
                <a:ext uri="{FF2B5EF4-FFF2-40B4-BE49-F238E27FC236}">
                  <a16:creationId xmlns:a16="http://schemas.microsoft.com/office/drawing/2014/main" id="{04091647-FDD3-EE6C-1ECA-AAA05F36777B}"/>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7165" b="7165"/>
            <a:stretch/>
          </p:blipFill>
          <p:spPr>
            <a:xfrm>
              <a:off x="9419949" y="3667197"/>
              <a:ext cx="476080" cy="476081"/>
            </a:xfrm>
            <a:prstGeom prst="rect">
              <a:avLst/>
            </a:prstGeom>
          </p:spPr>
        </p:pic>
        <p:sp>
          <p:nvSpPr>
            <p:cNvPr id="51" name="TextBox 50">
              <a:extLst>
                <a:ext uri="{FF2B5EF4-FFF2-40B4-BE49-F238E27FC236}">
                  <a16:creationId xmlns:a16="http://schemas.microsoft.com/office/drawing/2014/main" id="{A1E2A859-7265-5485-8FC7-E418F458B019}"/>
                </a:ext>
              </a:extLst>
            </p:cNvPr>
            <p:cNvSpPr txBox="1"/>
            <p:nvPr/>
          </p:nvSpPr>
          <p:spPr>
            <a:xfrm>
              <a:off x="7046009" y="4444843"/>
              <a:ext cx="4625963" cy="369332"/>
            </a:xfrm>
            <a:prstGeom prst="rect">
              <a:avLst/>
            </a:prstGeom>
            <a:noFill/>
          </p:spPr>
          <p:txBody>
            <a:bodyPr wrap="square">
              <a:spAutoFit/>
            </a:bodyPr>
            <a:lstStyle/>
            <a:p>
              <a:pPr lvl="1"/>
              <a:r>
                <a:rPr lang="en-US" b="1">
                  <a:solidFill>
                    <a:srgbClr val="003057"/>
                  </a:solidFill>
                  <a:latin typeface="Calibri" panose="020F0502020204030204" pitchFamily="34" charset="0"/>
                  <a:cs typeface="Calibri" panose="020F0502020204030204" pitchFamily="34" charset="0"/>
                </a:rPr>
                <a:t>Other hazards (weapons, chemical waste)</a:t>
              </a:r>
            </a:p>
          </p:txBody>
        </p:sp>
      </p:grpSp>
      <p:grpSp>
        <p:nvGrpSpPr>
          <p:cNvPr id="4" name="Group 3">
            <a:extLst>
              <a:ext uri="{FF2B5EF4-FFF2-40B4-BE49-F238E27FC236}">
                <a16:creationId xmlns:a16="http://schemas.microsoft.com/office/drawing/2014/main" id="{7784DBC9-6682-9509-5F82-D3CADC2614C0}"/>
              </a:ext>
            </a:extLst>
          </p:cNvPr>
          <p:cNvGrpSpPr/>
          <p:nvPr/>
        </p:nvGrpSpPr>
        <p:grpSpPr>
          <a:xfrm>
            <a:off x="9658352" y="1535886"/>
            <a:ext cx="932715" cy="707459"/>
            <a:chOff x="5766768" y="1744702"/>
            <a:chExt cx="932715" cy="707459"/>
          </a:xfrm>
        </p:grpSpPr>
        <p:pic>
          <p:nvPicPr>
            <p:cNvPr id="5" name="Graphic 4" descr="Fire with solid fill">
              <a:extLst>
                <a:ext uri="{FF2B5EF4-FFF2-40B4-BE49-F238E27FC236}">
                  <a16:creationId xmlns:a16="http://schemas.microsoft.com/office/drawing/2014/main" id="{C47E6380-FB16-7DE4-CFB2-5B938ABF9C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096000" y="1848678"/>
              <a:ext cx="603483" cy="603483"/>
            </a:xfrm>
            <a:prstGeom prst="rect">
              <a:avLst/>
            </a:prstGeom>
          </p:spPr>
        </p:pic>
        <p:pic>
          <p:nvPicPr>
            <p:cNvPr id="6" name="Graphic 5" descr="Fuel with solid fill">
              <a:extLst>
                <a:ext uri="{FF2B5EF4-FFF2-40B4-BE49-F238E27FC236}">
                  <a16:creationId xmlns:a16="http://schemas.microsoft.com/office/drawing/2014/main" id="{E04F39A1-2463-F7A7-64C1-50A9467A18B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66768" y="1744702"/>
              <a:ext cx="603482" cy="603482"/>
            </a:xfrm>
            <a:prstGeom prst="rect">
              <a:avLst/>
            </a:prstGeom>
          </p:spPr>
        </p:pic>
      </p:grpSp>
      <p:grpSp>
        <p:nvGrpSpPr>
          <p:cNvPr id="16" name="Group 15">
            <a:extLst>
              <a:ext uri="{FF2B5EF4-FFF2-40B4-BE49-F238E27FC236}">
                <a16:creationId xmlns:a16="http://schemas.microsoft.com/office/drawing/2014/main" id="{BC43E1F1-BAE1-0EEC-4FCB-8FD4DA61D1D6}"/>
              </a:ext>
            </a:extLst>
          </p:cNvPr>
          <p:cNvGrpSpPr/>
          <p:nvPr/>
        </p:nvGrpSpPr>
        <p:grpSpPr>
          <a:xfrm>
            <a:off x="7478420" y="3462515"/>
            <a:ext cx="1223993" cy="939050"/>
            <a:chOff x="7217118" y="1598418"/>
            <a:chExt cx="1223993" cy="939050"/>
          </a:xfrm>
        </p:grpSpPr>
        <p:pic>
          <p:nvPicPr>
            <p:cNvPr id="24" name="Graphic 23" descr="Smoking with solid fill">
              <a:extLst>
                <a:ext uri="{FF2B5EF4-FFF2-40B4-BE49-F238E27FC236}">
                  <a16:creationId xmlns:a16="http://schemas.microsoft.com/office/drawing/2014/main" id="{DE92E7A3-EC24-5901-D37E-E4D638E2DC2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0009941">
              <a:off x="7217118" y="1598418"/>
              <a:ext cx="603483" cy="603483"/>
            </a:xfrm>
            <a:prstGeom prst="rect">
              <a:avLst/>
            </a:prstGeom>
          </p:spPr>
        </p:pic>
        <p:pic>
          <p:nvPicPr>
            <p:cNvPr id="26" name="Graphic 25" descr="Medicine outline">
              <a:extLst>
                <a:ext uri="{FF2B5EF4-FFF2-40B4-BE49-F238E27FC236}">
                  <a16:creationId xmlns:a16="http://schemas.microsoft.com/office/drawing/2014/main" id="{5A78ECAE-41BA-D1B4-ABD3-A18F841C56F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740910" y="1601550"/>
              <a:ext cx="700201" cy="700201"/>
            </a:xfrm>
            <a:prstGeom prst="rect">
              <a:avLst/>
            </a:prstGeom>
          </p:spPr>
        </p:pic>
        <p:pic>
          <p:nvPicPr>
            <p:cNvPr id="27" name="Graphic 26" descr="Crystals outline">
              <a:extLst>
                <a:ext uri="{FF2B5EF4-FFF2-40B4-BE49-F238E27FC236}">
                  <a16:creationId xmlns:a16="http://schemas.microsoft.com/office/drawing/2014/main" id="{51CAC7EF-E9E6-D21D-524C-E4D3B51066E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546351" y="2035449"/>
              <a:ext cx="502019" cy="502019"/>
            </a:xfrm>
            <a:prstGeom prst="rect">
              <a:avLst/>
            </a:prstGeom>
          </p:spPr>
        </p:pic>
      </p:grpSp>
      <p:grpSp>
        <p:nvGrpSpPr>
          <p:cNvPr id="28" name="Group 27">
            <a:extLst>
              <a:ext uri="{FF2B5EF4-FFF2-40B4-BE49-F238E27FC236}">
                <a16:creationId xmlns:a16="http://schemas.microsoft.com/office/drawing/2014/main" id="{C2D57439-2918-99A7-FDB5-80285B6E1426}"/>
              </a:ext>
            </a:extLst>
          </p:cNvPr>
          <p:cNvGrpSpPr/>
          <p:nvPr/>
        </p:nvGrpSpPr>
        <p:grpSpPr>
          <a:xfrm>
            <a:off x="5789696" y="1645549"/>
            <a:ext cx="776358" cy="693561"/>
            <a:chOff x="1325896" y="1628422"/>
            <a:chExt cx="1114546" cy="931412"/>
          </a:xfrm>
        </p:grpSpPr>
        <p:pic>
          <p:nvPicPr>
            <p:cNvPr id="30" name="Graphic 29" descr="Garbage outline">
              <a:extLst>
                <a:ext uri="{FF2B5EF4-FFF2-40B4-BE49-F238E27FC236}">
                  <a16:creationId xmlns:a16="http://schemas.microsoft.com/office/drawing/2014/main" id="{63398CEC-62B4-F3A5-25AE-6C5D8022A30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325896" y="1628422"/>
              <a:ext cx="719762" cy="719762"/>
            </a:xfrm>
            <a:prstGeom prst="rect">
              <a:avLst/>
            </a:prstGeom>
          </p:spPr>
        </p:pic>
        <p:pic>
          <p:nvPicPr>
            <p:cNvPr id="32" name="Graphic 31" descr="No Littering with solid fill">
              <a:extLst>
                <a:ext uri="{FF2B5EF4-FFF2-40B4-BE49-F238E27FC236}">
                  <a16:creationId xmlns:a16="http://schemas.microsoft.com/office/drawing/2014/main" id="{182864F3-4FF8-477D-98B9-6B5D05F12A0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26042" y="1645434"/>
              <a:ext cx="914400" cy="914400"/>
            </a:xfrm>
            <a:prstGeom prst="rect">
              <a:avLst/>
            </a:prstGeom>
          </p:spPr>
        </p:pic>
      </p:grpSp>
    </p:spTree>
    <p:extLst>
      <p:ext uri="{BB962C8B-B14F-4D97-AF65-F5344CB8AC3E}">
        <p14:creationId xmlns:p14="http://schemas.microsoft.com/office/powerpoint/2010/main" val="122383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5528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2A2D1A-A07E-D24B-1F49-6C51E9410822}"/>
              </a:ext>
            </a:extLst>
          </p:cNvPr>
          <p:cNvSpPr>
            <a:spLocks noGrp="1"/>
          </p:cNvSpPr>
          <p:nvPr>
            <p:ph type="title"/>
          </p:nvPr>
        </p:nvSpPr>
        <p:spPr/>
        <p:txBody>
          <a:bodyPr/>
          <a:lstStyle/>
          <a:p>
            <a:r>
              <a:rPr lang="en-US" sz="5067">
                <a:solidFill>
                  <a:schemeClr val="bg1"/>
                </a:solidFill>
              </a:rPr>
              <a:t>Survey Sites</a:t>
            </a:r>
          </a:p>
        </p:txBody>
      </p:sp>
    </p:spTree>
    <p:extLst>
      <p:ext uri="{BB962C8B-B14F-4D97-AF65-F5344CB8AC3E}">
        <p14:creationId xmlns:p14="http://schemas.microsoft.com/office/powerpoint/2010/main" val="1817293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5528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737210" y="0"/>
            <a:ext cx="10723454" cy="2092881"/>
          </a:xfrm>
          <a:prstGeom prst="rect">
            <a:avLst/>
          </a:prstGeom>
          <a:noFill/>
        </p:spPr>
        <p:txBody>
          <a:bodyPr wrap="square" lIns="121920" tIns="60960" rIns="121920" bIns="60960" rtlCol="0" anchor="t">
            <a:spAutoFit/>
          </a:bodyPr>
          <a:lstStyle/>
          <a:p>
            <a:pPr algn="ctr"/>
            <a:r>
              <a:rPr lang="en-US" sz="6400" dirty="0">
                <a:solidFill>
                  <a:schemeClr val="bg1"/>
                </a:solidFill>
                <a:latin typeface="Calibri"/>
                <a:cs typeface="Calibri"/>
              </a:rPr>
              <a:t>We conducted </a:t>
            </a:r>
            <a:r>
              <a:rPr lang="en-US" sz="6400" b="1" dirty="0">
                <a:solidFill>
                  <a:schemeClr val="accent2">
                    <a:lumMod val="60000"/>
                    <a:lumOff val="40000"/>
                  </a:schemeClr>
                </a:solidFill>
                <a:latin typeface="Calibri"/>
                <a:cs typeface="Calibri"/>
              </a:rPr>
              <a:t>20</a:t>
            </a:r>
            <a:r>
              <a:rPr lang="en-US" sz="6400" dirty="0">
                <a:solidFill>
                  <a:schemeClr val="bg1"/>
                </a:solidFill>
                <a:latin typeface="Calibri"/>
                <a:cs typeface="Calibri"/>
              </a:rPr>
              <a:t> site visits across Denver.</a:t>
            </a:r>
          </a:p>
        </p:txBody>
      </p:sp>
    </p:spTree>
    <p:extLst>
      <p:ext uri="{BB962C8B-B14F-4D97-AF65-F5344CB8AC3E}">
        <p14:creationId xmlns:p14="http://schemas.microsoft.com/office/powerpoint/2010/main" val="235788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99D6F6-D5F3-27DA-5FA0-894544381688}"/>
              </a:ext>
            </a:extLst>
          </p:cNvPr>
          <p:cNvSpPr>
            <a:spLocks noGrp="1"/>
          </p:cNvSpPr>
          <p:nvPr>
            <p:ph type="title"/>
          </p:nvPr>
        </p:nvSpPr>
        <p:spPr/>
        <p:txBody>
          <a:bodyPr/>
          <a:lstStyle/>
          <a:p>
            <a:r>
              <a:rPr lang="en-US"/>
              <a:t>Background &amp; Methods</a:t>
            </a:r>
          </a:p>
        </p:txBody>
      </p:sp>
    </p:spTree>
    <p:extLst>
      <p:ext uri="{BB962C8B-B14F-4D97-AF65-F5344CB8AC3E}">
        <p14:creationId xmlns:p14="http://schemas.microsoft.com/office/powerpoint/2010/main" val="2538769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5528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737210" y="0"/>
            <a:ext cx="10723454" cy="2092881"/>
          </a:xfrm>
          <a:prstGeom prst="rect">
            <a:avLst/>
          </a:prstGeom>
          <a:noFill/>
        </p:spPr>
        <p:txBody>
          <a:bodyPr wrap="square" lIns="121920" tIns="60960" rIns="121920" bIns="6096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prstClr val="white"/>
                </a:solidFill>
                <a:effectLst/>
                <a:uLnTx/>
                <a:uFillTx/>
                <a:latin typeface="Calibri"/>
                <a:ea typeface="+mn-ea"/>
                <a:cs typeface="Calibri"/>
              </a:rPr>
              <a:t>We conducted </a:t>
            </a:r>
            <a:r>
              <a:rPr kumimoji="0" lang="en-US" sz="6400" b="1" i="0" u="none" strike="noStrike" kern="1200" cap="none" spc="0" normalizeH="0" baseline="0" noProof="0" dirty="0">
                <a:ln>
                  <a:noFill/>
                </a:ln>
                <a:solidFill>
                  <a:srgbClr val="D22730">
                    <a:lumMod val="60000"/>
                    <a:lumOff val="40000"/>
                  </a:srgbClr>
                </a:solidFill>
                <a:effectLst/>
                <a:uLnTx/>
                <a:uFillTx/>
                <a:latin typeface="Calibri"/>
                <a:ea typeface="+mn-ea"/>
                <a:cs typeface="Calibri"/>
              </a:rPr>
              <a:t>20</a:t>
            </a:r>
            <a:r>
              <a:rPr kumimoji="0" lang="en-US" sz="6400" b="0" i="0" u="none" strike="noStrike" kern="1200" cap="none" spc="0" normalizeH="0" baseline="0" noProof="0" dirty="0">
                <a:ln>
                  <a:noFill/>
                </a:ln>
                <a:solidFill>
                  <a:prstClr val="white"/>
                </a:solidFill>
                <a:effectLst/>
                <a:uLnTx/>
                <a:uFillTx/>
                <a:latin typeface="Calibri"/>
                <a:ea typeface="+mn-ea"/>
                <a:cs typeface="Calibri"/>
              </a:rPr>
              <a:t> site visits across Denver.</a:t>
            </a:r>
          </a:p>
        </p:txBody>
      </p:sp>
      <p:sp>
        <p:nvSpPr>
          <p:cNvPr id="2" name="Title 3">
            <a:extLst>
              <a:ext uri="{FF2B5EF4-FFF2-40B4-BE49-F238E27FC236}">
                <a16:creationId xmlns:a16="http://schemas.microsoft.com/office/drawing/2014/main" id="{13B4DAE6-0FA4-1CB0-2C4E-5D90DC1754FD}"/>
              </a:ext>
            </a:extLst>
          </p:cNvPr>
          <p:cNvSpPr>
            <a:spLocks noGrp="1"/>
          </p:cNvSpPr>
          <p:nvPr>
            <p:ph type="title"/>
          </p:nvPr>
        </p:nvSpPr>
        <p:spPr>
          <a:xfrm>
            <a:off x="4359414" y="3864418"/>
            <a:ext cx="6183085" cy="3811280"/>
          </a:xfrm>
        </p:spPr>
        <p:txBody>
          <a:bodyPr lIns="91440" tIns="45720" rIns="91440" bIns="45720" anchor="b"/>
          <a:lstStyle/>
          <a:p>
            <a:r>
              <a:rPr lang="en-US" sz="6400" dirty="0">
                <a:solidFill>
                  <a:schemeClr val="accent2">
                    <a:lumMod val="60000"/>
                    <a:lumOff val="40000"/>
                  </a:schemeClr>
                </a:solidFill>
                <a:latin typeface="Calibri"/>
                <a:cs typeface="Calibri"/>
              </a:rPr>
              <a:t>10</a:t>
            </a:r>
            <a:r>
              <a:rPr lang="en-US" sz="6400" b="0" dirty="0">
                <a:latin typeface="Calibri"/>
                <a:cs typeface="Calibri"/>
              </a:rPr>
              <a:t> </a:t>
            </a:r>
            <a:br>
              <a:rPr lang="en-US" sz="6400" dirty="0"/>
            </a:br>
            <a:br>
              <a:rPr lang="en-US" sz="6400" dirty="0"/>
            </a:br>
            <a:endParaRPr lang="en-US" sz="4267" b="0" dirty="0"/>
          </a:p>
        </p:txBody>
      </p:sp>
      <p:sp>
        <p:nvSpPr>
          <p:cNvPr id="15" name="Graphic 2" descr="Tent with solid fill">
            <a:extLst>
              <a:ext uri="{FF2B5EF4-FFF2-40B4-BE49-F238E27FC236}">
                <a16:creationId xmlns:a16="http://schemas.microsoft.com/office/drawing/2014/main" id="{AC3BF4B5-B34B-8987-4483-4791A66CA4FC}"/>
              </a:ext>
            </a:extLst>
          </p:cNvPr>
          <p:cNvSpPr/>
          <p:nvPr/>
        </p:nvSpPr>
        <p:spPr>
          <a:xfrm>
            <a:off x="2630039" y="4886155"/>
            <a:ext cx="1357826" cy="942888"/>
          </a:xfrm>
          <a:custGeom>
            <a:avLst/>
            <a:gdLst>
              <a:gd name="connsiteX0" fmla="*/ 683130 w 1357826"/>
              <a:gd name="connsiteY0" fmla="*/ 843370 h 942888"/>
              <a:gd name="connsiteX1" fmla="*/ 683130 w 1357826"/>
              <a:gd name="connsiteY1" fmla="*/ 393011 h 942888"/>
              <a:gd name="connsiteX2" fmla="*/ 956382 w 1357826"/>
              <a:gd name="connsiteY2" fmla="*/ 843370 h 942888"/>
              <a:gd name="connsiteX3" fmla="*/ 683130 w 1357826"/>
              <a:gd name="connsiteY3" fmla="*/ 843370 h 942888"/>
              <a:gd name="connsiteX4" fmla="*/ 148433 w 1357826"/>
              <a:gd name="connsiteY4" fmla="*/ 843370 h 942888"/>
              <a:gd name="connsiteX5" fmla="*/ 47229 w 1357826"/>
              <a:gd name="connsiteY5" fmla="*/ 742166 h 942888"/>
              <a:gd name="connsiteX6" fmla="*/ 0 w 1357826"/>
              <a:gd name="connsiteY6" fmla="*/ 789395 h 942888"/>
              <a:gd name="connsiteX7" fmla="*/ 52289 w 1357826"/>
              <a:gd name="connsiteY7" fmla="*/ 841684 h 942888"/>
              <a:gd name="connsiteX8" fmla="*/ 8434 w 1357826"/>
              <a:gd name="connsiteY8" fmla="*/ 841684 h 942888"/>
              <a:gd name="connsiteX9" fmla="*/ 8434 w 1357826"/>
              <a:gd name="connsiteY9" fmla="*/ 942888 h 942888"/>
              <a:gd name="connsiteX10" fmla="*/ 1357826 w 1357826"/>
              <a:gd name="connsiteY10" fmla="*/ 942888 h 942888"/>
              <a:gd name="connsiteX11" fmla="*/ 1357826 w 1357826"/>
              <a:gd name="connsiteY11" fmla="*/ 841684 h 942888"/>
              <a:gd name="connsiteX12" fmla="*/ 1295417 w 1357826"/>
              <a:gd name="connsiteY12" fmla="*/ 841684 h 942888"/>
              <a:gd name="connsiteX13" fmla="*/ 1347706 w 1357826"/>
              <a:gd name="connsiteY13" fmla="*/ 789395 h 942888"/>
              <a:gd name="connsiteX14" fmla="*/ 1300477 w 1357826"/>
              <a:gd name="connsiteY14" fmla="*/ 742166 h 942888"/>
              <a:gd name="connsiteX15" fmla="*/ 1199273 w 1357826"/>
              <a:gd name="connsiteY15" fmla="*/ 843370 h 942888"/>
              <a:gd name="connsiteX16" fmla="*/ 1194212 w 1357826"/>
              <a:gd name="connsiteY16" fmla="*/ 843370 h 942888"/>
              <a:gd name="connsiteX17" fmla="*/ 683130 w 1357826"/>
              <a:gd name="connsiteY17" fmla="*/ 0 h 942888"/>
              <a:gd name="connsiteX18" fmla="*/ 156867 w 1357826"/>
              <a:gd name="connsiteY18" fmla="*/ 843370 h 9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7826" h="942888">
                <a:moveTo>
                  <a:pt x="683130" y="843370"/>
                </a:moveTo>
                <a:lnTo>
                  <a:pt x="683130" y="393011"/>
                </a:lnTo>
                <a:lnTo>
                  <a:pt x="956382" y="843370"/>
                </a:lnTo>
                <a:lnTo>
                  <a:pt x="683130" y="843370"/>
                </a:lnTo>
                <a:close/>
                <a:moveTo>
                  <a:pt x="148433" y="843370"/>
                </a:moveTo>
                <a:lnTo>
                  <a:pt x="47229" y="742166"/>
                </a:lnTo>
                <a:lnTo>
                  <a:pt x="0" y="789395"/>
                </a:lnTo>
                <a:lnTo>
                  <a:pt x="52289" y="841684"/>
                </a:lnTo>
                <a:lnTo>
                  <a:pt x="8434" y="841684"/>
                </a:lnTo>
                <a:lnTo>
                  <a:pt x="8434" y="942888"/>
                </a:lnTo>
                <a:lnTo>
                  <a:pt x="1357826" y="942888"/>
                </a:lnTo>
                <a:lnTo>
                  <a:pt x="1357826" y="841684"/>
                </a:lnTo>
                <a:lnTo>
                  <a:pt x="1295417" y="841684"/>
                </a:lnTo>
                <a:lnTo>
                  <a:pt x="1347706" y="789395"/>
                </a:lnTo>
                <a:lnTo>
                  <a:pt x="1300477" y="742166"/>
                </a:lnTo>
                <a:lnTo>
                  <a:pt x="1199273" y="843370"/>
                </a:lnTo>
                <a:lnTo>
                  <a:pt x="1194212" y="843370"/>
                </a:lnTo>
                <a:lnTo>
                  <a:pt x="683130" y="0"/>
                </a:lnTo>
                <a:lnTo>
                  <a:pt x="156867" y="843370"/>
                </a:lnTo>
              </a:path>
            </a:pathLst>
          </a:custGeom>
          <a:solidFill>
            <a:schemeClr val="bg1"/>
          </a:solidFill>
          <a:ln w="16867"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2D8C120C-36FF-F275-1789-A0A8FA42C9E2}"/>
              </a:ext>
            </a:extLst>
          </p:cNvPr>
          <p:cNvSpPr txBox="1"/>
          <p:nvPr/>
        </p:nvSpPr>
        <p:spPr>
          <a:xfrm>
            <a:off x="2502574" y="5929356"/>
            <a:ext cx="2874745" cy="461665"/>
          </a:xfrm>
          <a:prstGeom prst="rect">
            <a:avLst/>
          </a:prstGeom>
          <a:noFill/>
        </p:spPr>
        <p:txBody>
          <a:bodyPr wrap="square" rtlCol="0">
            <a:spAutoFit/>
          </a:bodyPr>
          <a:lstStyle/>
          <a:p>
            <a:r>
              <a:rPr lang="en-US" sz="2400" dirty="0">
                <a:solidFill>
                  <a:schemeClr val="bg1"/>
                </a:solidFill>
                <a:latin typeface="Calibri" panose="020F0502020204030204" pitchFamily="34" charset="0"/>
              </a:rPr>
              <a:t>Encampment</a:t>
            </a:r>
          </a:p>
        </p:txBody>
      </p:sp>
      <p:sp>
        <p:nvSpPr>
          <p:cNvPr id="5" name="Title 3">
            <a:extLst>
              <a:ext uri="{FF2B5EF4-FFF2-40B4-BE49-F238E27FC236}">
                <a16:creationId xmlns:a16="http://schemas.microsoft.com/office/drawing/2014/main" id="{8C56D4A3-A685-42B7-9441-3A80AD722F48}"/>
              </a:ext>
            </a:extLst>
          </p:cNvPr>
          <p:cNvSpPr txBox="1">
            <a:spLocks/>
          </p:cNvSpPr>
          <p:nvPr/>
        </p:nvSpPr>
        <p:spPr>
          <a:xfrm>
            <a:off x="5717837" y="2888682"/>
            <a:ext cx="8006755" cy="3370729"/>
          </a:xfrm>
          <a:prstGeom prst="rect">
            <a:avLst/>
          </a:prstGeom>
        </p:spPr>
        <p:txBody>
          <a:bodyPr anchor="b"/>
          <a:lstStyle>
            <a:lvl1pPr algn="l" rtl="0" eaLnBrk="0" fontAlgn="base" hangingPunct="0">
              <a:spcBef>
                <a:spcPct val="0"/>
              </a:spcBef>
              <a:spcAft>
                <a:spcPct val="0"/>
              </a:spcAft>
              <a:defRPr sz="3600" b="1" kern="1200" baseline="0">
                <a:solidFill>
                  <a:schemeClr val="bg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sz="4267" dirty="0">
                <a:solidFill>
                  <a:schemeClr val="accent1">
                    <a:lumMod val="25000"/>
                    <a:lumOff val="75000"/>
                  </a:schemeClr>
                </a:solidFill>
              </a:rPr>
              <a:t>3</a:t>
            </a:r>
            <a:r>
              <a:rPr lang="en-US" sz="3200" b="0" dirty="0"/>
              <a:t> Safe Outdoor Spaces (SOS)</a:t>
            </a:r>
            <a:br>
              <a:rPr lang="en-US" sz="3200" dirty="0"/>
            </a:br>
            <a:r>
              <a:rPr lang="en-US" sz="4267" dirty="0">
                <a:solidFill>
                  <a:schemeClr val="accent1">
                    <a:lumMod val="25000"/>
                    <a:lumOff val="75000"/>
                  </a:schemeClr>
                </a:solidFill>
              </a:rPr>
              <a:t>7</a:t>
            </a:r>
            <a:r>
              <a:rPr lang="en-US" sz="3200" b="0" dirty="0">
                <a:solidFill>
                  <a:schemeClr val="accent1">
                    <a:lumMod val="25000"/>
                    <a:lumOff val="75000"/>
                  </a:schemeClr>
                </a:solidFill>
              </a:rPr>
              <a:t> </a:t>
            </a:r>
            <a:r>
              <a:rPr lang="en-US" sz="3200" b="0" dirty="0">
                <a:solidFill>
                  <a:schemeClr val="bg1"/>
                </a:solidFill>
              </a:rPr>
              <a:t>Public encampments</a:t>
            </a:r>
          </a:p>
        </p:txBody>
      </p:sp>
      <p:sp>
        <p:nvSpPr>
          <p:cNvPr id="6" name="Left Bracket 5">
            <a:extLst>
              <a:ext uri="{FF2B5EF4-FFF2-40B4-BE49-F238E27FC236}">
                <a16:creationId xmlns:a16="http://schemas.microsoft.com/office/drawing/2014/main" id="{B85D112A-881F-572B-8894-F65836D5E77C}"/>
              </a:ext>
            </a:extLst>
          </p:cNvPr>
          <p:cNvSpPr/>
          <p:nvPr/>
        </p:nvSpPr>
        <p:spPr>
          <a:xfrm>
            <a:off x="5660382" y="4832918"/>
            <a:ext cx="176019" cy="1502687"/>
          </a:xfrm>
          <a:prstGeom prst="leftBracket">
            <a:avLst/>
          </a:prstGeom>
          <a:ln w="28575"/>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grpSp>
        <p:nvGrpSpPr>
          <p:cNvPr id="14" name="Group 13">
            <a:extLst>
              <a:ext uri="{FF2B5EF4-FFF2-40B4-BE49-F238E27FC236}">
                <a16:creationId xmlns:a16="http://schemas.microsoft.com/office/drawing/2014/main" id="{BD228AC3-1680-710C-B6BC-1334F808901F}"/>
              </a:ext>
            </a:extLst>
          </p:cNvPr>
          <p:cNvGrpSpPr/>
          <p:nvPr/>
        </p:nvGrpSpPr>
        <p:grpSpPr>
          <a:xfrm>
            <a:off x="2602570" y="2558284"/>
            <a:ext cx="8672782" cy="1806094"/>
            <a:chOff x="2602570" y="4544095"/>
            <a:chExt cx="8672782" cy="1806094"/>
          </a:xfrm>
        </p:grpSpPr>
        <p:pic>
          <p:nvPicPr>
            <p:cNvPr id="7" name="Graphic 6" descr="Schoolhouse outline">
              <a:extLst>
                <a:ext uri="{FF2B5EF4-FFF2-40B4-BE49-F238E27FC236}">
                  <a16:creationId xmlns:a16="http://schemas.microsoft.com/office/drawing/2014/main" id="{D58637AE-615F-1EB8-0816-B73CC22708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2570" y="4544095"/>
              <a:ext cx="1619269" cy="1619269"/>
            </a:xfrm>
            <a:prstGeom prst="rect">
              <a:avLst/>
            </a:prstGeom>
          </p:spPr>
        </p:pic>
        <p:sp>
          <p:nvSpPr>
            <p:cNvPr id="8" name="TextBox 7">
              <a:extLst>
                <a:ext uri="{FF2B5EF4-FFF2-40B4-BE49-F238E27FC236}">
                  <a16:creationId xmlns:a16="http://schemas.microsoft.com/office/drawing/2014/main" id="{F63AB42A-0B05-7389-7E19-6C68914B7677}"/>
                </a:ext>
              </a:extLst>
            </p:cNvPr>
            <p:cNvSpPr txBox="1"/>
            <p:nvPr/>
          </p:nvSpPr>
          <p:spPr>
            <a:xfrm>
              <a:off x="2846946" y="5888524"/>
              <a:ext cx="2874745" cy="461665"/>
            </a:xfrm>
            <a:prstGeom prst="rect">
              <a:avLst/>
            </a:prstGeom>
            <a:noFill/>
          </p:spPr>
          <p:txBody>
            <a:bodyPr wrap="square" rtlCol="0">
              <a:spAutoFit/>
            </a:bodyPr>
            <a:lstStyle/>
            <a:p>
              <a:r>
                <a:rPr lang="en-US" sz="2400">
                  <a:solidFill>
                    <a:schemeClr val="bg1"/>
                  </a:solidFill>
                  <a:latin typeface="Calibri" panose="020F0502020204030204" pitchFamily="34" charset="0"/>
                </a:rPr>
                <a:t>Shelter</a:t>
              </a:r>
            </a:p>
          </p:txBody>
        </p:sp>
        <p:sp>
          <p:nvSpPr>
            <p:cNvPr id="13" name="TextBox 12">
              <a:extLst>
                <a:ext uri="{FF2B5EF4-FFF2-40B4-BE49-F238E27FC236}">
                  <a16:creationId xmlns:a16="http://schemas.microsoft.com/office/drawing/2014/main" id="{E038F27F-1BC5-1A12-878F-415FE38ADA8B}"/>
                </a:ext>
              </a:extLst>
            </p:cNvPr>
            <p:cNvSpPr txBox="1"/>
            <p:nvPr/>
          </p:nvSpPr>
          <p:spPr>
            <a:xfrm>
              <a:off x="4412734" y="4961640"/>
              <a:ext cx="6862618" cy="1077218"/>
            </a:xfrm>
            <a:prstGeom prst="rect">
              <a:avLst/>
            </a:prstGeom>
            <a:noFill/>
          </p:spPr>
          <p:txBody>
            <a:bodyPr wrap="square">
              <a:spAutoFit/>
            </a:bodyPr>
            <a:lstStyle/>
            <a:p>
              <a:r>
                <a:rPr kumimoji="0" lang="en-US" sz="6400" b="1" i="0" u="none" strike="noStrike" kern="1200" cap="none" spc="0" normalizeH="0" baseline="0" noProof="0" dirty="0">
                  <a:ln>
                    <a:noFill/>
                  </a:ln>
                  <a:solidFill>
                    <a:srgbClr val="D22730">
                      <a:lumMod val="60000"/>
                      <a:lumOff val="40000"/>
                    </a:srgbClr>
                  </a:solidFill>
                  <a:effectLst/>
                  <a:uLnTx/>
                  <a:uFillTx/>
                  <a:latin typeface="Calibri"/>
                  <a:ea typeface="+mj-ea"/>
                  <a:cs typeface="Calibri"/>
                </a:rPr>
                <a:t>10</a:t>
              </a:r>
              <a:endParaRPr lang="en-US" dirty="0"/>
            </a:p>
          </p:txBody>
        </p:sp>
      </p:grpSp>
    </p:spTree>
    <p:extLst>
      <p:ext uri="{BB962C8B-B14F-4D97-AF65-F5344CB8AC3E}">
        <p14:creationId xmlns:p14="http://schemas.microsoft.com/office/powerpoint/2010/main" val="410625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5528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0" y="1"/>
            <a:ext cx="12192000" cy="1107996"/>
          </a:xfrm>
          <a:prstGeom prst="rect">
            <a:avLst/>
          </a:prstGeom>
          <a:noFill/>
        </p:spPr>
        <p:txBody>
          <a:bodyPr wrap="square" lIns="121920" tIns="60960" rIns="121920" bIns="60960" rtlCol="0" anchor="t">
            <a:spAutoFit/>
          </a:bodyPr>
          <a:lstStyle/>
          <a:p>
            <a:pPr algn="ctr" defTabSz="1219170" eaLnBrk="0" fontAlgn="base" hangingPunct="0">
              <a:spcBef>
                <a:spcPct val="0"/>
              </a:spcBef>
              <a:spcAft>
                <a:spcPct val="0"/>
              </a:spcAft>
              <a:defRPr/>
            </a:pPr>
            <a:r>
              <a:rPr lang="en-US" sz="6400">
                <a:solidFill>
                  <a:prstClr val="white"/>
                </a:solidFill>
                <a:latin typeface="Calibri" panose="020F0502020204030204" pitchFamily="34" charset="0"/>
              </a:rPr>
              <a:t>We interviewed </a:t>
            </a:r>
            <a:r>
              <a:rPr lang="en-US" sz="6400" b="1">
                <a:solidFill>
                  <a:srgbClr val="D22730">
                    <a:lumMod val="60000"/>
                    <a:lumOff val="40000"/>
                  </a:srgbClr>
                </a:solidFill>
                <a:latin typeface="Calibri" panose="020F0502020204030204" pitchFamily="34" charset="0"/>
              </a:rPr>
              <a:t>356</a:t>
            </a:r>
            <a:r>
              <a:rPr lang="en-US" sz="6400">
                <a:solidFill>
                  <a:prstClr val="white"/>
                </a:solidFill>
                <a:latin typeface="Calibri" panose="020F0502020204030204" pitchFamily="34" charset="0"/>
              </a:rPr>
              <a:t> participants.</a:t>
            </a:r>
          </a:p>
        </p:txBody>
      </p:sp>
      <p:pic>
        <p:nvPicPr>
          <p:cNvPr id="5" name="Graphic 4" descr="Fence outline">
            <a:extLst>
              <a:ext uri="{FF2B5EF4-FFF2-40B4-BE49-F238E27FC236}">
                <a16:creationId xmlns:a16="http://schemas.microsoft.com/office/drawing/2014/main" id="{FBBDF7E0-9C57-10E6-43AE-4D954F8F3E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4675" y="1712251"/>
            <a:ext cx="1866767" cy="1780775"/>
          </a:xfrm>
          <a:prstGeom prst="rect">
            <a:avLst/>
          </a:prstGeom>
        </p:spPr>
      </p:pic>
      <p:pic>
        <p:nvPicPr>
          <p:cNvPr id="11" name="Graphic 10" descr="Tent with solid fill">
            <a:extLst>
              <a:ext uri="{FF2B5EF4-FFF2-40B4-BE49-F238E27FC236}">
                <a16:creationId xmlns:a16="http://schemas.microsoft.com/office/drawing/2014/main" id="{A1CF3011-48BF-217D-FF90-79FB655F33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0887" y="2138432"/>
            <a:ext cx="1219200" cy="1219200"/>
          </a:xfrm>
          <a:prstGeom prst="rect">
            <a:avLst/>
          </a:prstGeom>
        </p:spPr>
      </p:pic>
      <p:pic>
        <p:nvPicPr>
          <p:cNvPr id="12" name="Graphic 11" descr="Tent with solid fill">
            <a:extLst>
              <a:ext uri="{FF2B5EF4-FFF2-40B4-BE49-F238E27FC236}">
                <a16:creationId xmlns:a16="http://schemas.microsoft.com/office/drawing/2014/main" id="{95107B7C-392E-37C2-709C-C03592CBDC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1287" y="1870872"/>
            <a:ext cx="1219200" cy="1219200"/>
          </a:xfrm>
          <a:prstGeom prst="rect">
            <a:avLst/>
          </a:prstGeom>
        </p:spPr>
      </p:pic>
      <p:pic>
        <p:nvPicPr>
          <p:cNvPr id="2" name="Graphic 1" descr="Schoolhouse outline">
            <a:extLst>
              <a:ext uri="{FF2B5EF4-FFF2-40B4-BE49-F238E27FC236}">
                <a16:creationId xmlns:a16="http://schemas.microsoft.com/office/drawing/2014/main" id="{47ACB209-ED27-BBC0-A130-15D9EEAC69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8563" y="1812930"/>
            <a:ext cx="1619269" cy="1619269"/>
          </a:xfrm>
          <a:prstGeom prst="rect">
            <a:avLst/>
          </a:prstGeom>
        </p:spPr>
      </p:pic>
      <p:sp>
        <p:nvSpPr>
          <p:cNvPr id="15" name="TextBox 14">
            <a:extLst>
              <a:ext uri="{FF2B5EF4-FFF2-40B4-BE49-F238E27FC236}">
                <a16:creationId xmlns:a16="http://schemas.microsoft.com/office/drawing/2014/main" id="{350B2A64-1A5F-C498-26B0-6D89354FA3FB}"/>
              </a:ext>
            </a:extLst>
          </p:cNvPr>
          <p:cNvSpPr txBox="1"/>
          <p:nvPr/>
        </p:nvSpPr>
        <p:spPr>
          <a:xfrm>
            <a:off x="6428043" y="3487619"/>
            <a:ext cx="6280416" cy="1231106"/>
          </a:xfrm>
          <a:prstGeom prst="rect">
            <a:avLst/>
          </a:prstGeom>
          <a:noFill/>
        </p:spPr>
        <p:txBody>
          <a:bodyPr wrap="square" lIns="121920" tIns="60960" rIns="121920" bIns="60960" anchor="t">
            <a:spAutoFit/>
          </a:bodyPr>
          <a:lstStyle/>
          <a:p>
            <a:pPr defTabSz="1219170" eaLnBrk="0" fontAlgn="base" hangingPunct="0">
              <a:spcBef>
                <a:spcPct val="0"/>
              </a:spcBef>
              <a:spcAft>
                <a:spcPct val="0"/>
              </a:spcAft>
              <a:defRPr/>
            </a:pPr>
            <a:r>
              <a:rPr lang="en-US" sz="4800" b="1">
                <a:solidFill>
                  <a:prstClr val="white"/>
                </a:solidFill>
                <a:latin typeface="Calibri"/>
                <a:cs typeface="Calibri"/>
              </a:rPr>
              <a:t>Unsheltered = </a:t>
            </a:r>
            <a:r>
              <a:rPr lang="en-US" sz="4800" b="1">
                <a:solidFill>
                  <a:srgbClr val="D22730">
                    <a:lumMod val="60000"/>
                    <a:lumOff val="40000"/>
                  </a:srgbClr>
                </a:solidFill>
                <a:latin typeface="Calibri"/>
                <a:cs typeface="Calibri"/>
              </a:rPr>
              <a:t>189 </a:t>
            </a:r>
            <a:br>
              <a:rPr lang="en-US" sz="4800" b="1">
                <a:solidFill>
                  <a:prstClr val="black"/>
                </a:solidFill>
                <a:latin typeface="Calibri"/>
                <a:cs typeface="Calibri"/>
              </a:rPr>
            </a:br>
            <a:endParaRPr lang="en-US" sz="2400">
              <a:solidFill>
                <a:prstClr val="black"/>
              </a:solidFill>
              <a:latin typeface="Myriad Web Pro" panose="020B0503030403020204" pitchFamily="34" charset="0"/>
            </a:endParaRPr>
          </a:p>
        </p:txBody>
      </p:sp>
      <p:sp>
        <p:nvSpPr>
          <p:cNvPr id="17" name="TextBox 16">
            <a:extLst>
              <a:ext uri="{FF2B5EF4-FFF2-40B4-BE49-F238E27FC236}">
                <a16:creationId xmlns:a16="http://schemas.microsoft.com/office/drawing/2014/main" id="{AE537B51-6C03-9603-888A-87067CDD51D5}"/>
              </a:ext>
            </a:extLst>
          </p:cNvPr>
          <p:cNvSpPr txBox="1"/>
          <p:nvPr/>
        </p:nvSpPr>
        <p:spPr>
          <a:xfrm>
            <a:off x="7580888" y="5275257"/>
            <a:ext cx="3588435" cy="1107996"/>
          </a:xfrm>
          <a:prstGeom prst="rect">
            <a:avLst/>
          </a:prstGeom>
          <a:noFill/>
        </p:spPr>
        <p:txBody>
          <a:bodyPr wrap="square" lIns="121920" tIns="60960" rIns="121920" bIns="60960" anchor="t">
            <a:spAutoFit/>
          </a:bodyPr>
          <a:lstStyle/>
          <a:p>
            <a:pPr defTabSz="1219170" eaLnBrk="0" fontAlgn="base" hangingPunct="0">
              <a:spcBef>
                <a:spcPct val="0"/>
              </a:spcBef>
              <a:spcAft>
                <a:spcPct val="0"/>
              </a:spcAft>
              <a:defRPr/>
            </a:pPr>
            <a:r>
              <a:rPr lang="en-US" sz="3200" b="1">
                <a:solidFill>
                  <a:prstClr val="white"/>
                </a:solidFill>
                <a:latin typeface="Calibri"/>
                <a:cs typeface="Calibri"/>
              </a:rPr>
              <a:t>SOS = 59</a:t>
            </a:r>
            <a:br>
              <a:rPr lang="en-US" sz="3200" b="1">
                <a:solidFill>
                  <a:prstClr val="black"/>
                </a:solidFill>
                <a:latin typeface="Calibri" panose="020F0502020204030204" pitchFamily="34" charset="0"/>
                <a:cs typeface="Calibri"/>
              </a:rPr>
            </a:br>
            <a:r>
              <a:rPr lang="en-US" sz="3200" b="1">
                <a:solidFill>
                  <a:prstClr val="white"/>
                </a:solidFill>
                <a:latin typeface="Calibri"/>
                <a:cs typeface="Calibri"/>
              </a:rPr>
              <a:t>Encampment = 130</a:t>
            </a:r>
            <a:endParaRPr lang="en-US" sz="3200">
              <a:solidFill>
                <a:prstClr val="white"/>
              </a:solidFill>
              <a:latin typeface="Myriad Web Pro" panose="020B0503030403020204" pitchFamily="34" charset="0"/>
            </a:endParaRPr>
          </a:p>
        </p:txBody>
      </p:sp>
      <p:sp>
        <p:nvSpPr>
          <p:cNvPr id="21" name="TextBox 20">
            <a:extLst>
              <a:ext uri="{FF2B5EF4-FFF2-40B4-BE49-F238E27FC236}">
                <a16:creationId xmlns:a16="http://schemas.microsoft.com/office/drawing/2014/main" id="{4F2CCC46-6BAA-B557-34B3-55FB3554781C}"/>
              </a:ext>
            </a:extLst>
          </p:cNvPr>
          <p:cNvSpPr txBox="1"/>
          <p:nvPr/>
        </p:nvSpPr>
        <p:spPr>
          <a:xfrm>
            <a:off x="404692" y="3482562"/>
            <a:ext cx="6280416" cy="861774"/>
          </a:xfrm>
          <a:prstGeom prst="rect">
            <a:avLst/>
          </a:prstGeom>
          <a:noFill/>
        </p:spPr>
        <p:txBody>
          <a:bodyPr wrap="square" lIns="121920" tIns="60960" rIns="121920" bIns="60960" anchor="t">
            <a:spAutoFit/>
          </a:bodyPr>
          <a:lstStyle/>
          <a:p>
            <a:pPr defTabSz="1219170" eaLnBrk="0" fontAlgn="base" hangingPunct="0">
              <a:spcBef>
                <a:spcPct val="0"/>
              </a:spcBef>
              <a:spcAft>
                <a:spcPct val="0"/>
              </a:spcAft>
              <a:defRPr/>
            </a:pPr>
            <a:r>
              <a:rPr lang="en-US" sz="4800" b="1">
                <a:solidFill>
                  <a:prstClr val="white"/>
                </a:solidFill>
                <a:latin typeface="Calibri"/>
                <a:cs typeface="Calibri"/>
              </a:rPr>
              <a:t>Sheltered = </a:t>
            </a:r>
            <a:r>
              <a:rPr lang="en-US" sz="4800" b="1">
                <a:solidFill>
                  <a:srgbClr val="D22730">
                    <a:lumMod val="60000"/>
                    <a:lumOff val="40000"/>
                  </a:srgbClr>
                </a:solidFill>
                <a:latin typeface="Calibri"/>
                <a:cs typeface="Calibri"/>
              </a:rPr>
              <a:t>167</a:t>
            </a:r>
            <a:r>
              <a:rPr lang="en-US" sz="4800" b="1">
                <a:solidFill>
                  <a:prstClr val="white"/>
                </a:solidFill>
                <a:latin typeface="Calibri"/>
                <a:cs typeface="Calibri"/>
              </a:rPr>
              <a:t> </a:t>
            </a:r>
            <a:endParaRPr lang="en-US" sz="4800" b="1">
              <a:solidFill>
                <a:prstClr val="white"/>
              </a:solidFill>
              <a:latin typeface="Myriad Web Pro" panose="020B0503030403020204" pitchFamily="34" charset="0"/>
            </a:endParaRPr>
          </a:p>
        </p:txBody>
      </p:sp>
      <p:sp>
        <p:nvSpPr>
          <p:cNvPr id="24" name="Arrow: Down 23">
            <a:extLst>
              <a:ext uri="{FF2B5EF4-FFF2-40B4-BE49-F238E27FC236}">
                <a16:creationId xmlns:a16="http://schemas.microsoft.com/office/drawing/2014/main" id="{8D1B79B7-DE44-099D-77FB-026949DEB10C}"/>
              </a:ext>
            </a:extLst>
          </p:cNvPr>
          <p:cNvSpPr/>
          <p:nvPr/>
        </p:nvSpPr>
        <p:spPr>
          <a:xfrm>
            <a:off x="8590058" y="4319343"/>
            <a:ext cx="264617" cy="8295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prstClr val="white"/>
              </a:solidFill>
              <a:latin typeface="Myriad Web Pro"/>
            </a:endParaRPr>
          </a:p>
        </p:txBody>
      </p:sp>
    </p:spTree>
    <p:extLst>
      <p:ext uri="{BB962C8B-B14F-4D97-AF65-F5344CB8AC3E}">
        <p14:creationId xmlns:p14="http://schemas.microsoft.com/office/powerpoint/2010/main" val="102570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928269-4C17-CA07-11AA-5C94A175D442}"/>
              </a:ext>
            </a:extLst>
          </p:cNvPr>
          <p:cNvSpPr>
            <a:spLocks noGrp="1"/>
          </p:cNvSpPr>
          <p:nvPr>
            <p:ph type="title"/>
          </p:nvPr>
        </p:nvSpPr>
        <p:spPr>
          <a:xfrm>
            <a:off x="405362" y="4191927"/>
            <a:ext cx="11381276" cy="765239"/>
          </a:xfrm>
        </p:spPr>
        <p:txBody>
          <a:bodyPr/>
          <a:lstStyle/>
          <a:p>
            <a:r>
              <a:rPr lang="en-US"/>
              <a:t>Participant Demographics</a:t>
            </a:r>
          </a:p>
        </p:txBody>
      </p:sp>
    </p:spTree>
    <p:extLst>
      <p:ext uri="{BB962C8B-B14F-4D97-AF65-F5344CB8AC3E}">
        <p14:creationId xmlns:p14="http://schemas.microsoft.com/office/powerpoint/2010/main" val="3714038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2824161" y="1495553"/>
            <a:ext cx="8895601" cy="1704976"/>
          </a:xfrm>
        </p:spPr>
        <p:txBody>
          <a:bodyPr/>
          <a:lstStyle/>
          <a:p>
            <a:br>
              <a:rPr lang="en-US" sz="7200"/>
            </a:br>
            <a:r>
              <a:rPr lang="en-US" sz="7200"/>
              <a:t>Range: </a:t>
            </a:r>
            <a:r>
              <a:rPr lang="en-US" sz="7200">
                <a:solidFill>
                  <a:schemeClr val="accent2">
                    <a:lumMod val="60000"/>
                    <a:lumOff val="40000"/>
                  </a:schemeClr>
                </a:solidFill>
              </a:rPr>
              <a:t>15-83</a:t>
            </a:r>
            <a:r>
              <a:rPr lang="en-US" sz="7200"/>
              <a:t> years old</a:t>
            </a:r>
            <a:endParaRPr lang="en-US" sz="4267" b="0"/>
          </a:p>
        </p:txBody>
      </p:sp>
      <p:sp>
        <p:nvSpPr>
          <p:cNvPr id="10" name="TextBox 9">
            <a:extLst>
              <a:ext uri="{FF2B5EF4-FFF2-40B4-BE49-F238E27FC236}">
                <a16:creationId xmlns:a16="http://schemas.microsoft.com/office/drawing/2014/main" id="{4CA66CD9-4BA7-3B80-0716-AF867F630752}"/>
              </a:ext>
            </a:extLst>
          </p:cNvPr>
          <p:cNvSpPr txBox="1"/>
          <p:nvPr/>
        </p:nvSpPr>
        <p:spPr>
          <a:xfrm>
            <a:off x="542794" y="1"/>
            <a:ext cx="11649207" cy="1200329"/>
          </a:xfrm>
          <a:prstGeom prst="rect">
            <a:avLst/>
          </a:prstGeom>
          <a:noFill/>
        </p:spPr>
        <p:txBody>
          <a:bodyPr wrap="square" rtlCol="0">
            <a:spAutoFit/>
          </a:bodyPr>
          <a:lstStyle/>
          <a:p>
            <a:pPr defTabSz="1219170" eaLnBrk="0" fontAlgn="base" hangingPunct="0">
              <a:spcBef>
                <a:spcPct val="0"/>
              </a:spcBef>
              <a:spcAft>
                <a:spcPct val="0"/>
              </a:spcAft>
            </a:pPr>
            <a:r>
              <a:rPr lang="en-US" sz="7200">
                <a:solidFill>
                  <a:prstClr val="white"/>
                </a:solidFill>
                <a:latin typeface="Calibri" panose="020F0502020204030204" pitchFamily="34" charset="0"/>
              </a:rPr>
              <a:t>Age</a:t>
            </a:r>
          </a:p>
        </p:txBody>
      </p:sp>
      <p:pic>
        <p:nvPicPr>
          <p:cNvPr id="5" name="Graphic 4" descr="Man with cane outline">
            <a:extLst>
              <a:ext uri="{FF2B5EF4-FFF2-40B4-BE49-F238E27FC236}">
                <a16:creationId xmlns:a16="http://schemas.microsoft.com/office/drawing/2014/main" id="{360CC6E4-60DA-164B-6B16-4E55484C59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699" y="2199897"/>
            <a:ext cx="2001264" cy="2001264"/>
          </a:xfrm>
          <a:prstGeom prst="rect">
            <a:avLst/>
          </a:prstGeom>
        </p:spPr>
      </p:pic>
      <p:pic>
        <p:nvPicPr>
          <p:cNvPr id="8" name="Graphic 7" descr="Family with boy outline">
            <a:extLst>
              <a:ext uri="{FF2B5EF4-FFF2-40B4-BE49-F238E27FC236}">
                <a16:creationId xmlns:a16="http://schemas.microsoft.com/office/drawing/2014/main" id="{A32303F4-29CA-B38D-7922-28096902F0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8827" y="3693291"/>
            <a:ext cx="2315460" cy="2315460"/>
          </a:xfrm>
          <a:prstGeom prst="rect">
            <a:avLst/>
          </a:prstGeom>
        </p:spPr>
      </p:pic>
      <p:sp>
        <p:nvSpPr>
          <p:cNvPr id="3" name="TextBox 2">
            <a:extLst>
              <a:ext uri="{FF2B5EF4-FFF2-40B4-BE49-F238E27FC236}">
                <a16:creationId xmlns:a16="http://schemas.microsoft.com/office/drawing/2014/main" id="{7836E8EF-4D02-8615-BC03-6FFA9A00E71A}"/>
              </a:ext>
            </a:extLst>
          </p:cNvPr>
          <p:cNvSpPr txBox="1"/>
          <p:nvPr/>
        </p:nvSpPr>
        <p:spPr>
          <a:xfrm>
            <a:off x="5600700" y="3464977"/>
            <a:ext cx="3733800" cy="2308324"/>
          </a:xfrm>
          <a:prstGeom prst="rect">
            <a:avLst/>
          </a:prstGeom>
          <a:noFill/>
        </p:spPr>
        <p:txBody>
          <a:bodyPr wrap="square" rtlCol="0">
            <a:spAutoFit/>
          </a:bodyPr>
          <a:lstStyle/>
          <a:p>
            <a:pPr defTabSz="1219170" eaLnBrk="0" fontAlgn="base" hangingPunct="0">
              <a:spcBef>
                <a:spcPct val="0"/>
              </a:spcBef>
              <a:spcAft>
                <a:spcPct val="0"/>
              </a:spcAft>
            </a:pPr>
            <a:r>
              <a:rPr lang="en-US" sz="7200" b="1">
                <a:solidFill>
                  <a:srgbClr val="D22730">
                    <a:lumMod val="60000"/>
                    <a:lumOff val="40000"/>
                  </a:srgbClr>
                </a:solidFill>
                <a:latin typeface="Calibri" pitchFamily="34" charset="0"/>
              </a:rPr>
              <a:t>46</a:t>
            </a:r>
            <a:r>
              <a:rPr lang="en-US" sz="7200" b="1">
                <a:solidFill>
                  <a:srgbClr val="E7E6E6"/>
                </a:solidFill>
                <a:latin typeface="Calibri" pitchFamily="34" charset="0"/>
              </a:rPr>
              <a:t> </a:t>
            </a:r>
            <a:r>
              <a:rPr lang="en-US" sz="4267">
                <a:solidFill>
                  <a:srgbClr val="E7E6E6"/>
                </a:solidFill>
                <a:latin typeface="Calibri" pitchFamily="34" charset="0"/>
              </a:rPr>
              <a:t>mean</a:t>
            </a:r>
            <a:br>
              <a:rPr lang="en-US" sz="6400" b="1">
                <a:solidFill>
                  <a:srgbClr val="E7E6E6"/>
                </a:solidFill>
                <a:latin typeface="Calibri" pitchFamily="34" charset="0"/>
              </a:rPr>
            </a:br>
            <a:r>
              <a:rPr lang="en-US" sz="7200" b="1">
                <a:solidFill>
                  <a:srgbClr val="D22730">
                    <a:lumMod val="60000"/>
                    <a:lumOff val="40000"/>
                  </a:srgbClr>
                </a:solidFill>
                <a:latin typeface="Calibri" pitchFamily="34" charset="0"/>
              </a:rPr>
              <a:t>46</a:t>
            </a:r>
            <a:r>
              <a:rPr lang="en-US" sz="6400">
                <a:solidFill>
                  <a:srgbClr val="E7E6E6"/>
                </a:solidFill>
                <a:latin typeface="Calibri" pitchFamily="34" charset="0"/>
              </a:rPr>
              <a:t> </a:t>
            </a:r>
            <a:r>
              <a:rPr lang="en-US" sz="4267">
                <a:solidFill>
                  <a:srgbClr val="E7E6E6"/>
                </a:solidFill>
                <a:latin typeface="Calibri" pitchFamily="34" charset="0"/>
              </a:rPr>
              <a:t>median</a:t>
            </a:r>
            <a:endParaRPr lang="en-US" sz="2400">
              <a:solidFill>
                <a:srgbClr val="000000"/>
              </a:solidFill>
              <a:latin typeface="Calibri" panose="020F0502020204030204" pitchFamily="34" charset="0"/>
            </a:endParaRPr>
          </a:p>
        </p:txBody>
      </p:sp>
    </p:spTree>
    <p:extLst>
      <p:ext uri="{BB962C8B-B14F-4D97-AF65-F5344CB8AC3E}">
        <p14:creationId xmlns:p14="http://schemas.microsoft.com/office/powerpoint/2010/main" val="48335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490603" y="1"/>
            <a:ext cx="11701397" cy="1200329"/>
          </a:xfrm>
          <a:prstGeom prst="rect">
            <a:avLst/>
          </a:prstGeom>
          <a:noFill/>
        </p:spPr>
        <p:txBody>
          <a:bodyPr wrap="square" rtlCol="0">
            <a:spAutoFit/>
          </a:bodyPr>
          <a:lstStyle/>
          <a:p>
            <a:pPr defTabSz="1219170" eaLnBrk="0" fontAlgn="base" hangingPunct="0">
              <a:spcBef>
                <a:spcPct val="0"/>
              </a:spcBef>
              <a:spcAft>
                <a:spcPct val="0"/>
              </a:spcAft>
            </a:pPr>
            <a:r>
              <a:rPr lang="en-US" sz="7200">
                <a:solidFill>
                  <a:prstClr val="white"/>
                </a:solidFill>
                <a:latin typeface="Calibri" panose="020F0502020204030204" pitchFamily="34" charset="0"/>
              </a:rPr>
              <a:t>Gender Identity</a:t>
            </a:r>
          </a:p>
        </p:txBody>
      </p:sp>
      <p:pic>
        <p:nvPicPr>
          <p:cNvPr id="3" name="Graphic 2" descr="Female with solid fill">
            <a:extLst>
              <a:ext uri="{FF2B5EF4-FFF2-40B4-BE49-F238E27FC236}">
                <a16:creationId xmlns:a16="http://schemas.microsoft.com/office/drawing/2014/main" id="{E8FC4FF0-C88C-94F2-EFC6-CCF8E76BD0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738" y="1648674"/>
            <a:ext cx="1302324" cy="1302324"/>
          </a:xfrm>
          <a:prstGeom prst="rect">
            <a:avLst/>
          </a:prstGeom>
        </p:spPr>
      </p:pic>
      <p:sp>
        <p:nvSpPr>
          <p:cNvPr id="6" name="Title 3">
            <a:extLst>
              <a:ext uri="{FF2B5EF4-FFF2-40B4-BE49-F238E27FC236}">
                <a16:creationId xmlns:a16="http://schemas.microsoft.com/office/drawing/2014/main" id="{EA79FC72-BB7E-A1C0-8CBE-94D744996779}"/>
              </a:ext>
            </a:extLst>
          </p:cNvPr>
          <p:cNvSpPr txBox="1">
            <a:spLocks/>
          </p:cNvSpPr>
          <p:nvPr/>
        </p:nvSpPr>
        <p:spPr>
          <a:xfrm>
            <a:off x="4479849" y="1674805"/>
            <a:ext cx="6945044" cy="4475996"/>
          </a:xfrm>
          <a:prstGeom prst="rect">
            <a:avLst/>
          </a:prstGeom>
        </p:spPr>
        <p:txBody>
          <a:bodyPr anchor="b"/>
          <a:lstStyle>
            <a:lvl1pPr algn="l" rtl="0" eaLnBrk="0" fontAlgn="base" hangingPunct="0">
              <a:spcBef>
                <a:spcPct val="0"/>
              </a:spcBef>
              <a:spcAft>
                <a:spcPct val="0"/>
              </a:spcAft>
              <a:defRPr sz="3600" b="1" kern="1200" baseline="0">
                <a:solidFill>
                  <a:schemeClr val="bg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br>
              <a:rPr lang="en-US" sz="7200">
                <a:solidFill>
                  <a:srgbClr val="E7E6E6"/>
                </a:solidFill>
              </a:rPr>
            </a:br>
            <a:r>
              <a:rPr lang="en-US" sz="8800">
                <a:solidFill>
                  <a:srgbClr val="D22730">
                    <a:lumMod val="40000"/>
                    <a:lumOff val="60000"/>
                  </a:srgbClr>
                </a:solidFill>
              </a:rPr>
              <a:t>32%</a:t>
            </a:r>
            <a:r>
              <a:rPr lang="en-US" sz="8800">
                <a:solidFill>
                  <a:prstClr val="white"/>
                </a:solidFill>
              </a:rPr>
              <a:t> </a:t>
            </a:r>
            <a:r>
              <a:rPr lang="en-US" sz="4267" b="0">
                <a:solidFill>
                  <a:prstClr val="white"/>
                </a:solidFill>
              </a:rPr>
              <a:t>(n = 113)</a:t>
            </a:r>
          </a:p>
          <a:p>
            <a:pPr defTabSz="1219170"/>
            <a:endParaRPr lang="en-US" sz="1867" b="0">
              <a:solidFill>
                <a:prstClr val="white"/>
              </a:solidFill>
            </a:endParaRPr>
          </a:p>
          <a:p>
            <a:pPr defTabSz="1219170"/>
            <a:r>
              <a:rPr lang="en-US" sz="8800">
                <a:solidFill>
                  <a:srgbClr val="D22730">
                    <a:lumMod val="40000"/>
                    <a:lumOff val="60000"/>
                  </a:srgbClr>
                </a:solidFill>
              </a:rPr>
              <a:t>64</a:t>
            </a:r>
            <a:r>
              <a:rPr lang="en-US" sz="9600">
                <a:solidFill>
                  <a:srgbClr val="D22730">
                    <a:lumMod val="40000"/>
                    <a:lumOff val="60000"/>
                  </a:srgbClr>
                </a:solidFill>
              </a:rPr>
              <a:t>%</a:t>
            </a:r>
            <a:r>
              <a:rPr lang="en-US" sz="9600">
                <a:solidFill>
                  <a:prstClr val="white"/>
                </a:solidFill>
              </a:rPr>
              <a:t> </a:t>
            </a:r>
            <a:r>
              <a:rPr lang="en-US" sz="4267" b="0">
                <a:solidFill>
                  <a:prstClr val="white"/>
                </a:solidFill>
              </a:rPr>
              <a:t>(n = 230)</a:t>
            </a:r>
          </a:p>
          <a:p>
            <a:pPr defTabSz="1219170"/>
            <a:endParaRPr lang="en-US" sz="1867" b="0">
              <a:solidFill>
                <a:prstClr val="white"/>
              </a:solidFill>
            </a:endParaRPr>
          </a:p>
          <a:p>
            <a:pPr defTabSz="1219170"/>
            <a:r>
              <a:rPr lang="en-US" sz="8800">
                <a:solidFill>
                  <a:srgbClr val="D22730">
                    <a:lumMod val="40000"/>
                    <a:lumOff val="60000"/>
                  </a:srgbClr>
                </a:solidFill>
              </a:rPr>
              <a:t>3%</a:t>
            </a:r>
            <a:r>
              <a:rPr lang="en-US" sz="8800">
                <a:solidFill>
                  <a:prstClr val="white"/>
                </a:solidFill>
              </a:rPr>
              <a:t> </a:t>
            </a:r>
            <a:r>
              <a:rPr lang="en-US" sz="4267" b="0">
                <a:solidFill>
                  <a:prstClr val="white"/>
                </a:solidFill>
              </a:rPr>
              <a:t>(n = 11)</a:t>
            </a:r>
            <a:endParaRPr lang="en-US" sz="3733" b="0">
              <a:solidFill>
                <a:prstClr val="white"/>
              </a:solidFill>
            </a:endParaRPr>
          </a:p>
        </p:txBody>
      </p:sp>
      <p:pic>
        <p:nvPicPr>
          <p:cNvPr id="9" name="Graphic 8" descr="Male with solid fill">
            <a:extLst>
              <a:ext uri="{FF2B5EF4-FFF2-40B4-BE49-F238E27FC236}">
                <a16:creationId xmlns:a16="http://schemas.microsoft.com/office/drawing/2014/main" id="{912210A5-F446-39A6-B42F-A28EB578D6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4051" y="3138362"/>
            <a:ext cx="1302325" cy="1302325"/>
          </a:xfrm>
          <a:prstGeom prst="rect">
            <a:avLst/>
          </a:prstGeom>
        </p:spPr>
      </p:pic>
      <p:sp>
        <p:nvSpPr>
          <p:cNvPr id="2" name="TextBox 1">
            <a:extLst>
              <a:ext uri="{FF2B5EF4-FFF2-40B4-BE49-F238E27FC236}">
                <a16:creationId xmlns:a16="http://schemas.microsoft.com/office/drawing/2014/main" id="{90C240F0-0976-5969-03D9-AFA05F1448CE}"/>
              </a:ext>
            </a:extLst>
          </p:cNvPr>
          <p:cNvSpPr txBox="1"/>
          <p:nvPr/>
        </p:nvSpPr>
        <p:spPr>
          <a:xfrm>
            <a:off x="3077750" y="4494386"/>
            <a:ext cx="1302324" cy="176445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eaLnBrk="0" fontAlgn="base" hangingPunct="0">
              <a:spcBef>
                <a:spcPct val="0"/>
              </a:spcBef>
              <a:spcAft>
                <a:spcPct val="0"/>
              </a:spcAft>
            </a:pPr>
            <a:r>
              <a:rPr lang="en-US" sz="10666">
                <a:solidFill>
                  <a:prstClr val="white"/>
                </a:solidFill>
                <a:latin typeface="Google Sans"/>
              </a:rPr>
              <a:t>⚧</a:t>
            </a:r>
            <a:endParaRPr lang="en-US" sz="10666">
              <a:solidFill>
                <a:prstClr val="white"/>
              </a:solidFill>
              <a:latin typeface="Myriad Web Pro" panose="020B0503030403020204" pitchFamily="34" charset="0"/>
            </a:endParaRPr>
          </a:p>
        </p:txBody>
      </p:sp>
    </p:spTree>
    <p:extLst>
      <p:ext uri="{BB962C8B-B14F-4D97-AF65-F5344CB8AC3E}">
        <p14:creationId xmlns:p14="http://schemas.microsoft.com/office/powerpoint/2010/main" val="362016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459288" y="1"/>
            <a:ext cx="11732713" cy="1200329"/>
          </a:xfrm>
          <a:prstGeom prst="rect">
            <a:avLst/>
          </a:prstGeom>
          <a:noFill/>
        </p:spPr>
        <p:txBody>
          <a:bodyPr wrap="square" rtlCol="0">
            <a:spAutoFit/>
          </a:bodyPr>
          <a:lstStyle/>
          <a:p>
            <a:pPr defTabSz="1219170" eaLnBrk="0" fontAlgn="base" hangingPunct="0">
              <a:spcBef>
                <a:spcPct val="0"/>
              </a:spcBef>
              <a:spcAft>
                <a:spcPct val="0"/>
              </a:spcAft>
            </a:pPr>
            <a:r>
              <a:rPr lang="en-US" sz="7200">
                <a:solidFill>
                  <a:prstClr val="white"/>
                </a:solidFill>
                <a:latin typeface="Calibri" panose="020F0502020204030204" pitchFamily="34" charset="0"/>
              </a:rPr>
              <a:t>Sexual Identity</a:t>
            </a:r>
          </a:p>
        </p:txBody>
      </p:sp>
      <p:sp>
        <p:nvSpPr>
          <p:cNvPr id="6" name="Title 3">
            <a:extLst>
              <a:ext uri="{FF2B5EF4-FFF2-40B4-BE49-F238E27FC236}">
                <a16:creationId xmlns:a16="http://schemas.microsoft.com/office/drawing/2014/main" id="{EA79FC72-BB7E-A1C0-8CBE-94D744996779}"/>
              </a:ext>
            </a:extLst>
          </p:cNvPr>
          <p:cNvSpPr txBox="1">
            <a:spLocks/>
          </p:cNvSpPr>
          <p:nvPr/>
        </p:nvSpPr>
        <p:spPr>
          <a:xfrm>
            <a:off x="1782000" y="1073073"/>
            <a:ext cx="11957977" cy="4488899"/>
          </a:xfrm>
          <a:prstGeom prst="rect">
            <a:avLst/>
          </a:prstGeom>
        </p:spPr>
        <p:txBody>
          <a:bodyPr lIns="121920" tIns="60960" rIns="121920" bIns="60960" anchor="b"/>
          <a:lstStyle>
            <a:lvl1pPr algn="l" rtl="0" eaLnBrk="0" fontAlgn="base" hangingPunct="0">
              <a:spcBef>
                <a:spcPct val="0"/>
              </a:spcBef>
              <a:spcAft>
                <a:spcPct val="0"/>
              </a:spcAft>
              <a:defRPr sz="3600" b="1" kern="1200" baseline="0">
                <a:solidFill>
                  <a:schemeClr val="bg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ct val="150000"/>
              </a:lnSpc>
            </a:pPr>
            <a:r>
              <a:rPr lang="en-US" sz="4267">
                <a:solidFill>
                  <a:prstClr val="white"/>
                </a:solidFill>
                <a:latin typeface="Calibri"/>
                <a:cs typeface="Calibri"/>
              </a:rPr>
              <a:t>Straight/heterosexual</a:t>
            </a:r>
            <a:r>
              <a:rPr lang="en-US" sz="4800">
                <a:solidFill>
                  <a:prstClr val="white"/>
                </a:solidFill>
                <a:latin typeface="Calibri"/>
                <a:cs typeface="Calibri"/>
              </a:rPr>
              <a:t> </a:t>
            </a:r>
            <a:r>
              <a:rPr lang="en-US" sz="6400">
                <a:solidFill>
                  <a:prstClr val="white"/>
                </a:solidFill>
                <a:latin typeface="Calibri"/>
                <a:cs typeface="Calibri"/>
              </a:rPr>
              <a:t>				</a:t>
            </a:r>
            <a:endParaRPr lang="en-US" sz="6400">
              <a:solidFill>
                <a:srgbClr val="E7E6E6"/>
              </a:solidFill>
            </a:endParaRPr>
          </a:p>
          <a:p>
            <a:pPr defTabSz="1219170">
              <a:lnSpc>
                <a:spcPct val="150000"/>
              </a:lnSpc>
            </a:pPr>
            <a:endParaRPr lang="en-US" sz="1867">
              <a:solidFill>
                <a:prstClr val="white"/>
              </a:solidFill>
              <a:latin typeface="Calibri"/>
              <a:cs typeface="Calibri"/>
            </a:endParaRPr>
          </a:p>
          <a:p>
            <a:pPr defTabSz="1219170">
              <a:lnSpc>
                <a:spcPct val="150000"/>
              </a:lnSpc>
            </a:pPr>
            <a:r>
              <a:rPr lang="en-US" sz="4267">
                <a:solidFill>
                  <a:prstClr val="white"/>
                </a:solidFill>
                <a:latin typeface="Calibri"/>
                <a:cs typeface="Calibri"/>
              </a:rPr>
              <a:t>LGBTQ+                          </a:t>
            </a:r>
            <a:endParaRPr lang="en-US" sz="5867">
              <a:solidFill>
                <a:prstClr val="white"/>
              </a:solidFill>
              <a:latin typeface="Calibri"/>
              <a:cs typeface="Calibri"/>
            </a:endParaRPr>
          </a:p>
          <a:p>
            <a:pPr defTabSz="1219170">
              <a:lnSpc>
                <a:spcPct val="150000"/>
              </a:lnSpc>
            </a:pPr>
            <a:endParaRPr lang="en-US" sz="1867">
              <a:solidFill>
                <a:prstClr val="white"/>
              </a:solidFill>
              <a:latin typeface="Calibri"/>
              <a:cs typeface="Calibri"/>
            </a:endParaRPr>
          </a:p>
          <a:p>
            <a:pPr defTabSz="1219170">
              <a:lnSpc>
                <a:spcPct val="150000"/>
              </a:lnSpc>
            </a:pPr>
            <a:r>
              <a:rPr lang="en-US" sz="4267">
                <a:solidFill>
                  <a:prstClr val="white"/>
                </a:solidFill>
                <a:latin typeface="Calibri"/>
                <a:cs typeface="Calibri"/>
              </a:rPr>
              <a:t>Other/Unknown</a:t>
            </a:r>
            <a:r>
              <a:rPr lang="en-US" sz="4800">
                <a:solidFill>
                  <a:srgbClr val="00A3E0">
                    <a:lumMod val="50000"/>
                  </a:srgbClr>
                </a:solidFill>
                <a:latin typeface="Calibri"/>
                <a:cs typeface="Calibri"/>
              </a:rPr>
              <a:t>         </a:t>
            </a:r>
            <a:endParaRPr lang="en-US" sz="2400">
              <a:solidFill>
                <a:prstClr val="white"/>
              </a:solidFill>
              <a:latin typeface="Calibri"/>
              <a:cs typeface="Calibri"/>
            </a:endParaRPr>
          </a:p>
        </p:txBody>
      </p:sp>
      <p:sp>
        <p:nvSpPr>
          <p:cNvPr id="3" name="TextBox 2">
            <a:extLst>
              <a:ext uri="{FF2B5EF4-FFF2-40B4-BE49-F238E27FC236}">
                <a16:creationId xmlns:a16="http://schemas.microsoft.com/office/drawing/2014/main" id="{C380A387-64A5-06FF-6097-840A4988F73F}"/>
              </a:ext>
            </a:extLst>
          </p:cNvPr>
          <p:cNvSpPr txBox="1"/>
          <p:nvPr/>
        </p:nvSpPr>
        <p:spPr>
          <a:xfrm>
            <a:off x="7164515" y="1337239"/>
            <a:ext cx="6205589" cy="4319196"/>
          </a:xfrm>
          <a:prstGeom prst="rect">
            <a:avLst/>
          </a:prstGeom>
          <a:noFill/>
        </p:spPr>
        <p:txBody>
          <a:bodyPr wrap="square">
            <a:spAutoFit/>
          </a:bodyPr>
          <a:lstStyle/>
          <a:p>
            <a:pPr defTabSz="1219170" eaLnBrk="0" fontAlgn="base" hangingPunct="0">
              <a:lnSpc>
                <a:spcPct val="150000"/>
              </a:lnSpc>
              <a:spcBef>
                <a:spcPct val="0"/>
              </a:spcBef>
              <a:spcAft>
                <a:spcPct val="0"/>
              </a:spcAft>
            </a:pPr>
            <a:r>
              <a:rPr lang="en-US" sz="6400" b="1">
                <a:solidFill>
                  <a:schemeClr val="accent2">
                    <a:lumMod val="60000"/>
                    <a:lumOff val="40000"/>
                  </a:schemeClr>
                </a:solidFill>
                <a:latin typeface="Calibri" panose="020F0502020204030204" pitchFamily="34" charset="0"/>
                <a:cs typeface="Calibri" panose="020F0502020204030204" pitchFamily="34" charset="0"/>
              </a:rPr>
              <a:t>85.0%</a:t>
            </a:r>
            <a:r>
              <a:rPr lang="en-US" sz="6400" b="1">
                <a:solidFill>
                  <a:prstClr val="white"/>
                </a:solidFill>
                <a:latin typeface="Calibri" panose="020F0502020204030204" pitchFamily="34" charset="0"/>
                <a:cs typeface="Calibri" panose="020F0502020204030204" pitchFamily="34" charset="0"/>
              </a:rPr>
              <a:t> </a:t>
            </a:r>
            <a:r>
              <a:rPr lang="en-US" sz="4267">
                <a:solidFill>
                  <a:prstClr val="white"/>
                </a:solidFill>
                <a:latin typeface="Calibri" panose="020F0502020204030204" pitchFamily="34" charset="0"/>
                <a:cs typeface="Calibri" panose="020F0502020204030204" pitchFamily="34" charset="0"/>
              </a:rPr>
              <a:t>(n = 303)</a:t>
            </a:r>
            <a:endParaRPr lang="en-US" sz="4267">
              <a:solidFill>
                <a:prstClr val="black"/>
              </a:solidFill>
              <a:latin typeface="Calibri" panose="020F0502020204030204" pitchFamily="34" charset="0"/>
              <a:cs typeface="Calibri" panose="020F0502020204030204" pitchFamily="34" charset="0"/>
            </a:endParaRPr>
          </a:p>
          <a:p>
            <a:pPr defTabSz="1219170" eaLnBrk="0" fontAlgn="base" hangingPunct="0">
              <a:lnSpc>
                <a:spcPct val="150000"/>
              </a:lnSpc>
              <a:spcBef>
                <a:spcPct val="0"/>
              </a:spcBef>
              <a:spcAft>
                <a:spcPct val="0"/>
              </a:spcAft>
            </a:pPr>
            <a:r>
              <a:rPr lang="en-US" sz="6400" b="1">
                <a:solidFill>
                  <a:schemeClr val="accent2">
                    <a:lumMod val="60000"/>
                    <a:lumOff val="40000"/>
                  </a:schemeClr>
                </a:solidFill>
                <a:latin typeface="Calibri" panose="020F0502020204030204" pitchFamily="34" charset="0"/>
                <a:cs typeface="Calibri" panose="020F0502020204030204" pitchFamily="34" charset="0"/>
              </a:rPr>
              <a:t>10.5%</a:t>
            </a:r>
            <a:r>
              <a:rPr lang="en-US" sz="6400" b="1">
                <a:solidFill>
                  <a:prstClr val="white"/>
                </a:solidFill>
                <a:latin typeface="Calibri" panose="020F0502020204030204" pitchFamily="34" charset="0"/>
                <a:cs typeface="Calibri" panose="020F0502020204030204" pitchFamily="34" charset="0"/>
              </a:rPr>
              <a:t> </a:t>
            </a:r>
            <a:r>
              <a:rPr lang="en-US" sz="3733">
                <a:solidFill>
                  <a:prstClr val="white"/>
                </a:solidFill>
                <a:latin typeface="Calibri" panose="020F0502020204030204" pitchFamily="34" charset="0"/>
                <a:cs typeface="Calibri" panose="020F0502020204030204" pitchFamily="34" charset="0"/>
              </a:rPr>
              <a:t>(n = 37)</a:t>
            </a:r>
          </a:p>
          <a:p>
            <a:pPr defTabSz="1219170" eaLnBrk="0" fontAlgn="base" hangingPunct="0">
              <a:spcBef>
                <a:spcPct val="0"/>
              </a:spcBef>
              <a:spcAft>
                <a:spcPct val="0"/>
              </a:spcAft>
            </a:pPr>
            <a:endParaRPr lang="en-US" sz="1867" b="1">
              <a:solidFill>
                <a:prstClr val="white"/>
              </a:solidFill>
              <a:latin typeface="Calibri" panose="020F0502020204030204" pitchFamily="34" charset="0"/>
              <a:cs typeface="Calibri" panose="020F0502020204030204" pitchFamily="34" charset="0"/>
            </a:endParaRPr>
          </a:p>
          <a:p>
            <a:pPr defTabSz="1219170" eaLnBrk="0" fontAlgn="base" hangingPunct="0">
              <a:spcBef>
                <a:spcPct val="0"/>
              </a:spcBef>
              <a:spcAft>
                <a:spcPct val="0"/>
              </a:spcAft>
            </a:pPr>
            <a:r>
              <a:rPr lang="en-US" sz="6400" b="1">
                <a:solidFill>
                  <a:schemeClr val="accent2">
                    <a:lumMod val="60000"/>
                    <a:lumOff val="40000"/>
                  </a:schemeClr>
                </a:solidFill>
                <a:latin typeface="Calibri" panose="020F0502020204030204" pitchFamily="34" charset="0"/>
                <a:cs typeface="Calibri" panose="020F0502020204030204" pitchFamily="34" charset="0"/>
              </a:rPr>
              <a:t>4.5% </a:t>
            </a:r>
            <a:r>
              <a:rPr lang="en-US" sz="4267">
                <a:solidFill>
                  <a:prstClr val="white"/>
                </a:solidFill>
                <a:latin typeface="Calibri" panose="020F0502020204030204" pitchFamily="34" charset="0"/>
                <a:cs typeface="Calibri" panose="020F0502020204030204" pitchFamily="34" charset="0"/>
              </a:rPr>
              <a:t>(n = 16)</a:t>
            </a:r>
            <a:endParaRPr lang="en-US" sz="6400">
              <a:solidFill>
                <a:prstClr val="white"/>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C90D47F-0376-CC5E-9858-3D3432F7FC14}"/>
              </a:ext>
            </a:extLst>
          </p:cNvPr>
          <p:cNvSpPr txBox="1"/>
          <p:nvPr/>
        </p:nvSpPr>
        <p:spPr>
          <a:xfrm>
            <a:off x="459287" y="6028267"/>
            <a:ext cx="11241647" cy="830997"/>
          </a:xfrm>
          <a:prstGeom prst="rect">
            <a:avLst/>
          </a:prstGeom>
          <a:noFill/>
        </p:spPr>
        <p:txBody>
          <a:bodyPr wrap="square" rtlCol="0">
            <a:spAutoFit/>
          </a:bodyPr>
          <a:lstStyle/>
          <a:p>
            <a:pPr defTabSz="1219170" eaLnBrk="0" fontAlgn="base" hangingPunct="0">
              <a:spcBef>
                <a:spcPct val="0"/>
              </a:spcBef>
              <a:spcAft>
                <a:spcPct val="0"/>
              </a:spcAft>
            </a:pPr>
            <a:r>
              <a:rPr lang="en-US" sz="2400">
                <a:solidFill>
                  <a:prstClr val="white"/>
                </a:solidFill>
                <a:latin typeface="Calibri" panose="020F0502020204030204" pitchFamily="34" charset="0"/>
              </a:rPr>
              <a:t>*LGBTQ+ includes people who identified their sexual identity as lesbian, gay, bisexual, transgender, queer or questioning</a:t>
            </a:r>
          </a:p>
        </p:txBody>
      </p:sp>
    </p:spTree>
    <p:extLst>
      <p:ext uri="{BB962C8B-B14F-4D97-AF65-F5344CB8AC3E}">
        <p14:creationId xmlns:p14="http://schemas.microsoft.com/office/powerpoint/2010/main" val="3758280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292274" y="0"/>
            <a:ext cx="11899727" cy="1364348"/>
          </a:xfrm>
          <a:prstGeom prst="rect">
            <a:avLst/>
          </a:prstGeom>
          <a:noFill/>
        </p:spPr>
        <p:txBody>
          <a:bodyPr wrap="square" rtlCol="0">
            <a:spAutoFit/>
          </a:bodyPr>
          <a:lstStyle/>
          <a:p>
            <a:pPr defTabSz="1219170" eaLnBrk="0" fontAlgn="base" hangingPunct="0">
              <a:spcBef>
                <a:spcPct val="0"/>
              </a:spcBef>
              <a:spcAft>
                <a:spcPct val="0"/>
              </a:spcAft>
            </a:pPr>
            <a:r>
              <a:rPr lang="en-US" sz="4000" b="1" dirty="0">
                <a:solidFill>
                  <a:srgbClr val="114069"/>
                </a:solidFill>
                <a:latin typeface="Calibri" panose="020F0502020204030204" pitchFamily="34" charset="0"/>
              </a:rPr>
              <a:t>Non-Hispanic (NH) race and Hispanic ethnicity </a:t>
            </a:r>
          </a:p>
          <a:p>
            <a:pPr defTabSz="1219170" eaLnBrk="0" fontAlgn="base" hangingPunct="0">
              <a:spcBef>
                <a:spcPct val="0"/>
              </a:spcBef>
              <a:spcAft>
                <a:spcPct val="0"/>
              </a:spcAft>
            </a:pPr>
            <a:r>
              <a:rPr lang="en-US" sz="4000" b="1" dirty="0">
                <a:solidFill>
                  <a:srgbClr val="003057">
                    <a:lumMod val="75000"/>
                    <a:lumOff val="25000"/>
                  </a:srgbClr>
                </a:solidFill>
                <a:latin typeface="Calibri" panose="020F0502020204030204" pitchFamily="34" charset="0"/>
              </a:rPr>
              <a:t>of participants</a:t>
            </a:r>
            <a:endParaRPr lang="en-US" sz="4000" b="1" dirty="0">
              <a:solidFill>
                <a:srgbClr val="D22730"/>
              </a:solidFill>
              <a:latin typeface="Calibri" panose="020F0502020204030204" pitchFamily="34" charset="0"/>
            </a:endParaRPr>
          </a:p>
        </p:txBody>
      </p:sp>
      <p:sp>
        <p:nvSpPr>
          <p:cNvPr id="12" name="Rectangle 11">
            <a:extLst>
              <a:ext uri="{FF2B5EF4-FFF2-40B4-BE49-F238E27FC236}">
                <a16:creationId xmlns:a16="http://schemas.microsoft.com/office/drawing/2014/main" id="{43AB989E-4267-6483-FB20-11BB0B622A24}"/>
              </a:ext>
            </a:extLst>
          </p:cNvPr>
          <p:cNvSpPr/>
          <p:nvPr/>
        </p:nvSpPr>
        <p:spPr>
          <a:xfrm>
            <a:off x="11899727" y="5401341"/>
            <a:ext cx="173533" cy="226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21" name="Rectangle 20">
            <a:extLst>
              <a:ext uri="{FF2B5EF4-FFF2-40B4-BE49-F238E27FC236}">
                <a16:creationId xmlns:a16="http://schemas.microsoft.com/office/drawing/2014/main" id="{B9C87447-7DAE-9B48-5A7F-B69EB4D846D4}"/>
              </a:ext>
            </a:extLst>
          </p:cNvPr>
          <p:cNvSpPr/>
          <p:nvPr/>
        </p:nvSpPr>
        <p:spPr>
          <a:xfrm>
            <a:off x="11630359" y="5429695"/>
            <a:ext cx="173533" cy="226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5" name="TextBox 4">
            <a:extLst>
              <a:ext uri="{FF2B5EF4-FFF2-40B4-BE49-F238E27FC236}">
                <a16:creationId xmlns:a16="http://schemas.microsoft.com/office/drawing/2014/main" id="{5A5E4199-3017-2676-16B0-2C0EB444D40D}"/>
              </a:ext>
            </a:extLst>
          </p:cNvPr>
          <p:cNvSpPr txBox="1"/>
          <p:nvPr/>
        </p:nvSpPr>
        <p:spPr>
          <a:xfrm>
            <a:off x="159308" y="5968225"/>
            <a:ext cx="12104697" cy="861774"/>
          </a:xfrm>
          <a:prstGeom prst="rect">
            <a:avLst/>
          </a:prstGeom>
          <a:noFill/>
        </p:spPr>
        <p:txBody>
          <a:bodyPr wrap="square" lIns="121920" tIns="60960" rIns="121920" bIns="60960" rtlCol="0" anchor="t">
            <a:spAutoFit/>
          </a:bodyPr>
          <a:lstStyle/>
          <a:p>
            <a:pPr defTabSz="1219170" eaLnBrk="0" fontAlgn="base" hangingPunct="0">
              <a:spcBef>
                <a:spcPct val="0"/>
              </a:spcBef>
              <a:spcAft>
                <a:spcPct val="0"/>
              </a:spcAft>
            </a:pPr>
            <a:r>
              <a:rPr lang="en-US" sz="1600">
                <a:solidFill>
                  <a:srgbClr val="000000"/>
                </a:solidFill>
                <a:latin typeface="Calibri"/>
                <a:cs typeface="Calibri"/>
              </a:rPr>
              <a:t>All categories are mutually exclusive. *Of the 105 participants who reported Hispanic/Latinx ethnicity, 16% reported that they are Hispanic and American Indian/ Alaska Native. There were &lt; 5 participants who reported their race as Asian or Native Hawaiian/ Pacific Islander and they are grouped with “other” in this figure. Denver population estimates can be found at </a:t>
            </a:r>
            <a:r>
              <a:rPr lang="en-US" sz="1600">
                <a:solidFill>
                  <a:prstClr val="black"/>
                </a:solidFill>
                <a:latin typeface="Myriad Web Pro" panose="020B0503030403020204" pitchFamily="34" charset="0"/>
                <a:hlinkClick r:id="rId3"/>
              </a:rPr>
              <a:t>Denver County, Colorado - Census Bureau Profile</a:t>
            </a:r>
            <a:endParaRPr lang="en-US" sz="1600">
              <a:solidFill>
                <a:srgbClr val="000000"/>
              </a:solidFill>
              <a:latin typeface="Calibri" panose="020F0502020204030204" pitchFamily="34" charset="0"/>
              <a:cs typeface="Calibri"/>
            </a:endParaRPr>
          </a:p>
        </p:txBody>
      </p:sp>
      <p:grpSp>
        <p:nvGrpSpPr>
          <p:cNvPr id="7" name="Group 6">
            <a:extLst>
              <a:ext uri="{FF2B5EF4-FFF2-40B4-BE49-F238E27FC236}">
                <a16:creationId xmlns:a16="http://schemas.microsoft.com/office/drawing/2014/main" id="{B6C77DBD-CA6C-B140-F2D2-7FEF9E43D645}"/>
              </a:ext>
            </a:extLst>
          </p:cNvPr>
          <p:cNvGrpSpPr/>
          <p:nvPr/>
        </p:nvGrpSpPr>
        <p:grpSpPr>
          <a:xfrm>
            <a:off x="1292618" y="1607581"/>
            <a:ext cx="11060429" cy="3961521"/>
            <a:chOff x="655319" y="1626053"/>
            <a:chExt cx="11060429" cy="3961521"/>
          </a:xfrm>
        </p:grpSpPr>
        <p:grpSp>
          <p:nvGrpSpPr>
            <p:cNvPr id="4" name="Group 3">
              <a:extLst>
                <a:ext uri="{FF2B5EF4-FFF2-40B4-BE49-F238E27FC236}">
                  <a16:creationId xmlns:a16="http://schemas.microsoft.com/office/drawing/2014/main" id="{3561F3F9-0A41-CFDD-0698-D00478D7DE1F}"/>
                </a:ext>
              </a:extLst>
            </p:cNvPr>
            <p:cNvGrpSpPr/>
            <p:nvPr/>
          </p:nvGrpSpPr>
          <p:grpSpPr>
            <a:xfrm>
              <a:off x="655319" y="1626053"/>
              <a:ext cx="11060429" cy="3961521"/>
              <a:chOff x="491489" y="1219540"/>
              <a:chExt cx="8295322" cy="2971141"/>
            </a:xfrm>
          </p:grpSpPr>
          <p:graphicFrame>
            <p:nvGraphicFramePr>
              <p:cNvPr id="6" name="Chart 5">
                <a:extLst>
                  <a:ext uri="{FF2B5EF4-FFF2-40B4-BE49-F238E27FC236}">
                    <a16:creationId xmlns:a16="http://schemas.microsoft.com/office/drawing/2014/main" id="{49D40531-0220-7B80-4A63-933EBD5924F5}"/>
                  </a:ext>
                </a:extLst>
              </p:cNvPr>
              <p:cNvGraphicFramePr>
                <a:graphicFrameLocks/>
              </p:cNvGraphicFramePr>
              <p:nvPr/>
            </p:nvGraphicFramePr>
            <p:xfrm>
              <a:off x="491489" y="1343299"/>
              <a:ext cx="7919373" cy="284738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39977F5-02E8-5AA3-F573-3256280646B9}"/>
                  </a:ext>
                </a:extLst>
              </p:cNvPr>
              <p:cNvSpPr txBox="1"/>
              <p:nvPr/>
            </p:nvSpPr>
            <p:spPr>
              <a:xfrm>
                <a:off x="6195236" y="1219540"/>
                <a:ext cx="2591575" cy="2862322"/>
              </a:xfrm>
              <a:prstGeom prst="rect">
                <a:avLst/>
              </a:prstGeom>
              <a:solidFill>
                <a:schemeClr val="bg1"/>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eaLnBrk="0" fontAlgn="base" hangingPunct="0">
                  <a:spcBef>
                    <a:spcPct val="0"/>
                  </a:spcBef>
                  <a:spcAft>
                    <a:spcPct val="0"/>
                  </a:spcAft>
                </a:pPr>
                <a:r>
                  <a:rPr lang="en-US" sz="2400">
                    <a:solidFill>
                      <a:prstClr val="white"/>
                    </a:solidFill>
                    <a:latin typeface="Calibri"/>
                    <a:cs typeface="Calibri"/>
                  </a:rPr>
                  <a:t>H</a:t>
                </a:r>
              </a:p>
              <a:p>
                <a:pPr defTabSz="1219170" eaLnBrk="0" fontAlgn="base" hangingPunct="0">
                  <a:spcBef>
                    <a:spcPct val="0"/>
                  </a:spcBef>
                  <a:spcAft>
                    <a:spcPct val="0"/>
                  </a:spcAft>
                </a:pPr>
                <a:endParaRPr lang="en-US" sz="2400">
                  <a:solidFill>
                    <a:srgbClr val="000000"/>
                  </a:solidFill>
                  <a:latin typeface="Calibri" panose="020F0502020204030204" pitchFamily="34" charset="0"/>
                  <a:cs typeface="Calibri"/>
                </a:endParaRPr>
              </a:p>
              <a:p>
                <a:pPr defTabSz="1219170" eaLnBrk="0" fontAlgn="base" hangingPunct="0">
                  <a:spcBef>
                    <a:spcPct val="0"/>
                  </a:spcBef>
                  <a:spcAft>
                    <a:spcPct val="0"/>
                  </a:spcAft>
                </a:pPr>
                <a:endParaRPr lang="en-US" sz="2400">
                  <a:solidFill>
                    <a:srgbClr val="000000"/>
                  </a:solidFill>
                  <a:latin typeface="Calibri" panose="020F0502020204030204" pitchFamily="34" charset="0"/>
                  <a:cs typeface="Calibri"/>
                </a:endParaRPr>
              </a:p>
              <a:p>
                <a:pPr defTabSz="1219170" eaLnBrk="0" fontAlgn="base" hangingPunct="0">
                  <a:spcBef>
                    <a:spcPct val="0"/>
                  </a:spcBef>
                  <a:spcAft>
                    <a:spcPct val="0"/>
                  </a:spcAft>
                </a:pPr>
                <a:endParaRPr lang="en-US" sz="2400">
                  <a:solidFill>
                    <a:srgbClr val="000000"/>
                  </a:solidFill>
                  <a:latin typeface="Calibri" panose="020F0502020204030204" pitchFamily="34" charset="0"/>
                  <a:cs typeface="Calibri"/>
                </a:endParaRPr>
              </a:p>
              <a:p>
                <a:pPr defTabSz="1219170" eaLnBrk="0" fontAlgn="base" hangingPunct="0">
                  <a:spcBef>
                    <a:spcPct val="0"/>
                  </a:spcBef>
                  <a:spcAft>
                    <a:spcPct val="0"/>
                  </a:spcAft>
                </a:pPr>
                <a:endParaRPr lang="en-US" sz="2400">
                  <a:solidFill>
                    <a:srgbClr val="000000"/>
                  </a:solidFill>
                  <a:latin typeface="Calibri" panose="020F0502020204030204" pitchFamily="34" charset="0"/>
                  <a:cs typeface="Calibri"/>
                </a:endParaRPr>
              </a:p>
              <a:p>
                <a:pPr defTabSz="1219170" eaLnBrk="0" fontAlgn="base" hangingPunct="0">
                  <a:spcBef>
                    <a:spcPct val="0"/>
                  </a:spcBef>
                  <a:spcAft>
                    <a:spcPct val="0"/>
                  </a:spcAft>
                </a:pPr>
                <a:endParaRPr lang="en-US" sz="2400">
                  <a:solidFill>
                    <a:srgbClr val="000000"/>
                  </a:solidFill>
                  <a:latin typeface="Calibri" panose="020F0502020204030204" pitchFamily="34" charset="0"/>
                  <a:cs typeface="Calibri"/>
                </a:endParaRPr>
              </a:p>
              <a:p>
                <a:pPr defTabSz="1219170" eaLnBrk="0" fontAlgn="base" hangingPunct="0">
                  <a:spcBef>
                    <a:spcPct val="0"/>
                  </a:spcBef>
                  <a:spcAft>
                    <a:spcPct val="0"/>
                  </a:spcAft>
                </a:pPr>
                <a:endParaRPr lang="en-US" sz="2400">
                  <a:solidFill>
                    <a:srgbClr val="000000"/>
                  </a:solidFill>
                  <a:latin typeface="Calibri" panose="020F0502020204030204" pitchFamily="34" charset="0"/>
                  <a:cs typeface="Calibri"/>
                </a:endParaRPr>
              </a:p>
              <a:p>
                <a:pPr defTabSz="1219170" eaLnBrk="0" fontAlgn="base" hangingPunct="0">
                  <a:spcBef>
                    <a:spcPct val="0"/>
                  </a:spcBef>
                  <a:spcAft>
                    <a:spcPct val="0"/>
                  </a:spcAft>
                </a:pPr>
                <a:endParaRPr lang="en-US" sz="2400">
                  <a:solidFill>
                    <a:srgbClr val="000000"/>
                  </a:solidFill>
                  <a:latin typeface="Calibri" panose="020F0502020204030204" pitchFamily="34" charset="0"/>
                  <a:cs typeface="Calibri"/>
                </a:endParaRPr>
              </a:p>
              <a:p>
                <a:pPr defTabSz="1219170" eaLnBrk="0" fontAlgn="base" hangingPunct="0">
                  <a:spcBef>
                    <a:spcPct val="0"/>
                  </a:spcBef>
                  <a:spcAft>
                    <a:spcPct val="0"/>
                  </a:spcAft>
                </a:pPr>
                <a:endParaRPr lang="en-US" sz="2400">
                  <a:solidFill>
                    <a:srgbClr val="000000"/>
                  </a:solidFill>
                  <a:latin typeface="Calibri" panose="020F0502020204030204" pitchFamily="34" charset="0"/>
                  <a:cs typeface="Calibri"/>
                </a:endParaRPr>
              </a:p>
              <a:p>
                <a:pPr defTabSz="1219170" eaLnBrk="0" fontAlgn="base" hangingPunct="0">
                  <a:spcBef>
                    <a:spcPct val="0"/>
                  </a:spcBef>
                  <a:spcAft>
                    <a:spcPct val="0"/>
                  </a:spcAft>
                </a:pPr>
                <a:endParaRPr lang="en-US" sz="2400">
                  <a:solidFill>
                    <a:srgbClr val="000000"/>
                  </a:solidFill>
                  <a:latin typeface="Calibri" panose="020F0502020204030204" pitchFamily="34" charset="0"/>
                  <a:cs typeface="Calibri"/>
                </a:endParaRPr>
              </a:p>
            </p:txBody>
          </p:sp>
        </p:grpSp>
        <p:sp>
          <p:nvSpPr>
            <p:cNvPr id="2" name="TextBox 1">
              <a:extLst>
                <a:ext uri="{FF2B5EF4-FFF2-40B4-BE49-F238E27FC236}">
                  <a16:creationId xmlns:a16="http://schemas.microsoft.com/office/drawing/2014/main" id="{A428615A-773D-15C8-23AC-3F058651D12D}"/>
                </a:ext>
              </a:extLst>
            </p:cNvPr>
            <p:cNvSpPr txBox="1"/>
            <p:nvPr/>
          </p:nvSpPr>
          <p:spPr>
            <a:xfrm>
              <a:off x="7162239" y="1791065"/>
              <a:ext cx="1839951" cy="3796509"/>
            </a:xfrm>
            <a:prstGeom prst="rect">
              <a:avLst/>
            </a:prstGeom>
            <a:solidFill>
              <a:schemeClr val="bg1"/>
            </a:solidFill>
          </p:spPr>
          <p:txBody>
            <a:bodyPr wrap="square" rtlCol="0">
              <a:spAutoFit/>
            </a:bodyPr>
            <a:lstStyle/>
            <a:p>
              <a:endParaRPr lang="en-US">
                <a:solidFill>
                  <a:srgbClr val="000000"/>
                </a:solidFill>
                <a:latin typeface="Calibri" panose="020F0502020204030204" pitchFamily="34" charset="0"/>
              </a:endParaRPr>
            </a:p>
          </p:txBody>
        </p:sp>
      </p:grpSp>
    </p:spTree>
    <p:extLst>
      <p:ext uri="{BB962C8B-B14F-4D97-AF65-F5344CB8AC3E}">
        <p14:creationId xmlns:p14="http://schemas.microsoft.com/office/powerpoint/2010/main" val="176083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E313B8-50C6-C3C2-3332-03DDC172E33D}"/>
              </a:ext>
            </a:extLst>
          </p:cNvPr>
          <p:cNvSpPr txBox="1"/>
          <p:nvPr/>
        </p:nvSpPr>
        <p:spPr>
          <a:xfrm>
            <a:off x="292274" y="0"/>
            <a:ext cx="11899727" cy="1364348"/>
          </a:xfrm>
          <a:prstGeom prst="rect">
            <a:avLst/>
          </a:prstGeom>
          <a:noFill/>
        </p:spPr>
        <p:txBody>
          <a:bodyPr wrap="square" rtlCol="0">
            <a:spAutoFit/>
          </a:bodyPr>
          <a:lstStyle/>
          <a:p>
            <a:pPr defTabSz="1219170" eaLnBrk="0" fontAlgn="base" hangingPunct="0">
              <a:spcBef>
                <a:spcPct val="0"/>
              </a:spcBef>
              <a:spcAft>
                <a:spcPct val="0"/>
              </a:spcAft>
            </a:pPr>
            <a:r>
              <a:rPr lang="en-US" sz="4000" b="1" dirty="0">
                <a:solidFill>
                  <a:srgbClr val="114069"/>
                </a:solidFill>
                <a:latin typeface="Calibri" panose="020F0502020204030204" pitchFamily="34" charset="0"/>
              </a:rPr>
              <a:t>Non-Hispanic (NH) race and Hispanic ethnicity </a:t>
            </a:r>
          </a:p>
          <a:p>
            <a:pPr defTabSz="1219170" eaLnBrk="0" fontAlgn="base" hangingPunct="0">
              <a:spcBef>
                <a:spcPct val="0"/>
              </a:spcBef>
              <a:spcAft>
                <a:spcPct val="0"/>
              </a:spcAft>
            </a:pPr>
            <a:r>
              <a:rPr lang="en-US" sz="4000" b="1" dirty="0">
                <a:solidFill>
                  <a:srgbClr val="003057">
                    <a:lumMod val="75000"/>
                    <a:lumOff val="25000"/>
                  </a:srgbClr>
                </a:solidFill>
                <a:latin typeface="Calibri" panose="020F0502020204030204" pitchFamily="34" charset="0"/>
              </a:rPr>
              <a:t>of participants </a:t>
            </a:r>
            <a:r>
              <a:rPr lang="en-US" sz="4000" b="1" dirty="0">
                <a:solidFill>
                  <a:srgbClr val="003057"/>
                </a:solidFill>
                <a:latin typeface="Calibri" panose="020F0502020204030204" pitchFamily="34" charset="0"/>
              </a:rPr>
              <a:t>compared to </a:t>
            </a:r>
            <a:r>
              <a:rPr lang="en-US" sz="4000" b="1" dirty="0">
                <a:solidFill>
                  <a:srgbClr val="C00000"/>
                </a:solidFill>
                <a:latin typeface="Calibri" panose="020F0502020204030204" pitchFamily="34" charset="0"/>
              </a:rPr>
              <a:t>Denver census</a:t>
            </a:r>
          </a:p>
        </p:txBody>
      </p:sp>
      <p:sp>
        <p:nvSpPr>
          <p:cNvPr id="12" name="Rectangle 11">
            <a:extLst>
              <a:ext uri="{FF2B5EF4-FFF2-40B4-BE49-F238E27FC236}">
                <a16:creationId xmlns:a16="http://schemas.microsoft.com/office/drawing/2014/main" id="{43AB989E-4267-6483-FB20-11BB0B622A24}"/>
              </a:ext>
            </a:extLst>
          </p:cNvPr>
          <p:cNvSpPr/>
          <p:nvPr/>
        </p:nvSpPr>
        <p:spPr>
          <a:xfrm>
            <a:off x="11899727" y="5401341"/>
            <a:ext cx="173533" cy="226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21" name="Rectangle 20">
            <a:extLst>
              <a:ext uri="{FF2B5EF4-FFF2-40B4-BE49-F238E27FC236}">
                <a16:creationId xmlns:a16="http://schemas.microsoft.com/office/drawing/2014/main" id="{B9C87447-7DAE-9B48-5A7F-B69EB4D846D4}"/>
              </a:ext>
            </a:extLst>
          </p:cNvPr>
          <p:cNvSpPr/>
          <p:nvPr/>
        </p:nvSpPr>
        <p:spPr>
          <a:xfrm>
            <a:off x="11630359" y="5429695"/>
            <a:ext cx="173533" cy="226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5" name="TextBox 4">
            <a:extLst>
              <a:ext uri="{FF2B5EF4-FFF2-40B4-BE49-F238E27FC236}">
                <a16:creationId xmlns:a16="http://schemas.microsoft.com/office/drawing/2014/main" id="{5A5E4199-3017-2676-16B0-2C0EB444D40D}"/>
              </a:ext>
            </a:extLst>
          </p:cNvPr>
          <p:cNvSpPr txBox="1"/>
          <p:nvPr/>
        </p:nvSpPr>
        <p:spPr>
          <a:xfrm>
            <a:off x="159308" y="5968225"/>
            <a:ext cx="12104697" cy="861774"/>
          </a:xfrm>
          <a:prstGeom prst="rect">
            <a:avLst/>
          </a:prstGeom>
          <a:noFill/>
        </p:spPr>
        <p:txBody>
          <a:bodyPr wrap="square" lIns="121920" tIns="60960" rIns="121920" bIns="60960" rtlCol="0" anchor="t">
            <a:spAutoFit/>
          </a:bodyPr>
          <a:lstStyle/>
          <a:p>
            <a:pPr defTabSz="1219170" eaLnBrk="0" fontAlgn="base" hangingPunct="0">
              <a:spcBef>
                <a:spcPct val="0"/>
              </a:spcBef>
              <a:spcAft>
                <a:spcPct val="0"/>
              </a:spcAft>
            </a:pPr>
            <a:r>
              <a:rPr lang="en-US" sz="1600">
                <a:solidFill>
                  <a:srgbClr val="000000"/>
                </a:solidFill>
                <a:latin typeface="Calibri"/>
                <a:cs typeface="Calibri"/>
              </a:rPr>
              <a:t>All categories are mutually exclusive. *Of the 105 participants who reported Hispanic/Latinx ethnicity, 16% reported that they are Hispanic and American Indian/ Alaska Native. There were &lt; 5 participants who reported their race as Asian or Native Hawaiian/ Pacific Islander and they are grouped with “other” in this figure. Denver population estimates can be found at </a:t>
            </a:r>
            <a:r>
              <a:rPr lang="en-US" sz="1600">
                <a:solidFill>
                  <a:prstClr val="black"/>
                </a:solidFill>
                <a:latin typeface="Myriad Web Pro" panose="020B0503030403020204" pitchFamily="34" charset="0"/>
                <a:hlinkClick r:id="rId3"/>
              </a:rPr>
              <a:t>Denver County, Colorado - Census Bureau Profile</a:t>
            </a:r>
            <a:endParaRPr lang="en-US" sz="1600">
              <a:solidFill>
                <a:srgbClr val="000000"/>
              </a:solidFill>
              <a:latin typeface="Calibri" panose="020F0502020204030204" pitchFamily="34" charset="0"/>
              <a:cs typeface="Calibri"/>
            </a:endParaRPr>
          </a:p>
        </p:txBody>
      </p:sp>
      <p:graphicFrame>
        <p:nvGraphicFramePr>
          <p:cNvPr id="6" name="Chart 5">
            <a:extLst>
              <a:ext uri="{FF2B5EF4-FFF2-40B4-BE49-F238E27FC236}">
                <a16:creationId xmlns:a16="http://schemas.microsoft.com/office/drawing/2014/main" id="{49D40531-0220-7B80-4A63-933EBD5924F5}"/>
              </a:ext>
            </a:extLst>
          </p:cNvPr>
          <p:cNvGraphicFramePr>
            <a:graphicFrameLocks/>
          </p:cNvGraphicFramePr>
          <p:nvPr>
            <p:extLst>
              <p:ext uri="{D42A27DB-BD31-4B8C-83A1-F6EECF244321}">
                <p14:modId xmlns:p14="http://schemas.microsoft.com/office/powerpoint/2010/main" val="1564976894"/>
              </p:ext>
            </p:extLst>
          </p:nvPr>
        </p:nvGraphicFramePr>
        <p:xfrm>
          <a:off x="1292646" y="1768032"/>
          <a:ext cx="10559164" cy="3796509"/>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AD932B6C-D0F6-8171-DB2D-5B2E235D6B81}"/>
              </a:ext>
            </a:extLst>
          </p:cNvPr>
          <p:cNvGrpSpPr/>
          <p:nvPr/>
        </p:nvGrpSpPr>
        <p:grpSpPr>
          <a:xfrm>
            <a:off x="688681" y="3158455"/>
            <a:ext cx="2224357" cy="1015663"/>
            <a:chOff x="447381" y="2875013"/>
            <a:chExt cx="2224357" cy="1015663"/>
          </a:xfrm>
        </p:grpSpPr>
        <p:sp>
          <p:nvSpPr>
            <p:cNvPr id="4" name="TextBox 3">
              <a:extLst>
                <a:ext uri="{FF2B5EF4-FFF2-40B4-BE49-F238E27FC236}">
                  <a16:creationId xmlns:a16="http://schemas.microsoft.com/office/drawing/2014/main" id="{4AA19934-48BE-C5A5-3049-F323D4572121}"/>
                </a:ext>
              </a:extLst>
            </p:cNvPr>
            <p:cNvSpPr txBox="1"/>
            <p:nvPr/>
          </p:nvSpPr>
          <p:spPr>
            <a:xfrm>
              <a:off x="863257" y="2875013"/>
              <a:ext cx="1808481" cy="1015663"/>
            </a:xfrm>
            <a:prstGeom prst="rect">
              <a:avLst/>
            </a:prstGeom>
            <a:noFill/>
          </p:spPr>
          <p:txBody>
            <a:bodyPr wrap="square" rtlCol="0">
              <a:spAutoFit/>
            </a:bodyPr>
            <a:lstStyle/>
            <a:p>
              <a:r>
                <a:rPr lang="en-US" sz="2000" b="1">
                  <a:solidFill>
                    <a:srgbClr val="FF0000"/>
                  </a:solidFill>
                  <a:latin typeface="Calibri" panose="020F0502020204030204" pitchFamily="34" charset="0"/>
                </a:rPr>
                <a:t>Denver Census</a:t>
              </a:r>
            </a:p>
            <a:p>
              <a:endParaRPr lang="en-US" sz="2000" b="1">
                <a:solidFill>
                  <a:srgbClr val="FF0000"/>
                </a:solidFill>
                <a:latin typeface="Calibri" panose="020F0502020204030204" pitchFamily="34" charset="0"/>
              </a:endParaRPr>
            </a:p>
            <a:p>
              <a:r>
                <a:rPr lang="en-US" sz="2000" b="1">
                  <a:solidFill>
                    <a:srgbClr val="006AC1"/>
                  </a:solidFill>
                  <a:latin typeface="Calibri" panose="020F0502020204030204" pitchFamily="34" charset="0"/>
                </a:rPr>
                <a:t>Our Sample</a:t>
              </a:r>
            </a:p>
          </p:txBody>
        </p:sp>
        <p:sp>
          <p:nvSpPr>
            <p:cNvPr id="7" name="Rectangle 6">
              <a:extLst>
                <a:ext uri="{FF2B5EF4-FFF2-40B4-BE49-F238E27FC236}">
                  <a16:creationId xmlns:a16="http://schemas.microsoft.com/office/drawing/2014/main" id="{5171FDBB-9D40-42D5-9887-21AE13F2316F}"/>
                </a:ext>
              </a:extLst>
            </p:cNvPr>
            <p:cNvSpPr/>
            <p:nvPr/>
          </p:nvSpPr>
          <p:spPr>
            <a:xfrm>
              <a:off x="447381" y="2944169"/>
              <a:ext cx="368300" cy="292450"/>
            </a:xfrm>
            <a:prstGeom prst="rect">
              <a:avLst/>
            </a:prstGeom>
            <a:solidFill>
              <a:srgbClr val="D22730"/>
            </a:solidFill>
            <a:ln>
              <a:solidFill>
                <a:srgbClr val="D22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594806-8FE5-A93D-1C05-71E84C86A29A}"/>
                </a:ext>
              </a:extLst>
            </p:cNvPr>
            <p:cNvSpPr/>
            <p:nvPr/>
          </p:nvSpPr>
          <p:spPr>
            <a:xfrm>
              <a:off x="447381" y="3508993"/>
              <a:ext cx="368300" cy="292450"/>
            </a:xfrm>
            <a:prstGeom prst="rect">
              <a:avLst/>
            </a:prstGeom>
            <a:solidFill>
              <a:srgbClr val="006AC1"/>
            </a:solidFill>
            <a:ln>
              <a:solidFill>
                <a:srgbClr val="006A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254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E313B8-50C6-C3C2-3332-03DDC172E33D}"/>
              </a:ext>
            </a:extLst>
          </p:cNvPr>
          <p:cNvSpPr txBox="1"/>
          <p:nvPr/>
        </p:nvSpPr>
        <p:spPr>
          <a:xfrm>
            <a:off x="292273" y="0"/>
            <a:ext cx="11899727" cy="1938992"/>
          </a:xfrm>
          <a:prstGeom prst="rect">
            <a:avLst/>
          </a:prstGeom>
          <a:noFill/>
        </p:spPr>
        <p:txBody>
          <a:bodyPr wrap="square" rtlCol="0">
            <a:spAutoFit/>
          </a:bodyPr>
          <a:lstStyle/>
          <a:p>
            <a:pPr defTabSz="1219170" eaLnBrk="0" fontAlgn="base" hangingPunct="0">
              <a:spcBef>
                <a:spcPct val="0"/>
              </a:spcBef>
              <a:spcAft>
                <a:spcPct val="0"/>
              </a:spcAft>
            </a:pPr>
            <a:r>
              <a:rPr lang="en-US" sz="4000" b="1" dirty="0">
                <a:solidFill>
                  <a:srgbClr val="114069"/>
                </a:solidFill>
                <a:latin typeface="Calibri" panose="020F0502020204030204" pitchFamily="34" charset="0"/>
              </a:rPr>
              <a:t>Racially and ethnically minoritized populations were disproportionately represented among survey participants </a:t>
            </a:r>
            <a:endParaRPr lang="en-US" sz="4000" b="1" dirty="0">
              <a:solidFill>
                <a:srgbClr val="D22730"/>
              </a:solidFill>
              <a:latin typeface="Calibri" panose="020F0502020204030204" pitchFamily="34" charset="0"/>
            </a:endParaRPr>
          </a:p>
        </p:txBody>
      </p:sp>
      <p:sp>
        <p:nvSpPr>
          <p:cNvPr id="12" name="Rectangle 11">
            <a:extLst>
              <a:ext uri="{FF2B5EF4-FFF2-40B4-BE49-F238E27FC236}">
                <a16:creationId xmlns:a16="http://schemas.microsoft.com/office/drawing/2014/main" id="{43AB989E-4267-6483-FB20-11BB0B622A24}"/>
              </a:ext>
            </a:extLst>
          </p:cNvPr>
          <p:cNvSpPr/>
          <p:nvPr/>
        </p:nvSpPr>
        <p:spPr>
          <a:xfrm>
            <a:off x="11899727" y="5401341"/>
            <a:ext cx="173533" cy="226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21" name="Rectangle 20">
            <a:extLst>
              <a:ext uri="{FF2B5EF4-FFF2-40B4-BE49-F238E27FC236}">
                <a16:creationId xmlns:a16="http://schemas.microsoft.com/office/drawing/2014/main" id="{B9C87447-7DAE-9B48-5A7F-B69EB4D846D4}"/>
              </a:ext>
            </a:extLst>
          </p:cNvPr>
          <p:cNvSpPr/>
          <p:nvPr/>
        </p:nvSpPr>
        <p:spPr>
          <a:xfrm>
            <a:off x="11630359" y="5429695"/>
            <a:ext cx="173533" cy="226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5" name="TextBox 4">
            <a:extLst>
              <a:ext uri="{FF2B5EF4-FFF2-40B4-BE49-F238E27FC236}">
                <a16:creationId xmlns:a16="http://schemas.microsoft.com/office/drawing/2014/main" id="{5A5E4199-3017-2676-16B0-2C0EB444D40D}"/>
              </a:ext>
            </a:extLst>
          </p:cNvPr>
          <p:cNvSpPr txBox="1"/>
          <p:nvPr/>
        </p:nvSpPr>
        <p:spPr>
          <a:xfrm>
            <a:off x="159308" y="5968225"/>
            <a:ext cx="12104697" cy="861774"/>
          </a:xfrm>
          <a:prstGeom prst="rect">
            <a:avLst/>
          </a:prstGeom>
          <a:noFill/>
        </p:spPr>
        <p:txBody>
          <a:bodyPr wrap="square" lIns="121920" tIns="60960" rIns="121920" bIns="60960" rtlCol="0" anchor="t">
            <a:spAutoFit/>
          </a:bodyPr>
          <a:lstStyle/>
          <a:p>
            <a:pPr defTabSz="1219170" eaLnBrk="0" fontAlgn="base" hangingPunct="0">
              <a:spcBef>
                <a:spcPct val="0"/>
              </a:spcBef>
              <a:spcAft>
                <a:spcPct val="0"/>
              </a:spcAft>
            </a:pPr>
            <a:r>
              <a:rPr lang="en-US" sz="1600">
                <a:solidFill>
                  <a:srgbClr val="000000"/>
                </a:solidFill>
                <a:latin typeface="Calibri"/>
                <a:cs typeface="Calibri"/>
              </a:rPr>
              <a:t>All categories are mutually exclusive. *Of the 105 participants who reported Hispanic/Latinx ethnicity, 16% reported that they are Hispanic and American Indian/ Alaska Native. There were &lt; 5 participants who reported their race as Asian or Native Hawaiian/ Pacific Islander and they are grouped with “other” in this figure. Denver population estimates can be found at </a:t>
            </a:r>
            <a:r>
              <a:rPr lang="en-US" sz="1600">
                <a:solidFill>
                  <a:prstClr val="black"/>
                </a:solidFill>
                <a:latin typeface="Myriad Web Pro" panose="020B0503030403020204" pitchFamily="34" charset="0"/>
                <a:hlinkClick r:id="rId3"/>
              </a:rPr>
              <a:t>Denver County, Colorado - Census Bureau Profile</a:t>
            </a:r>
            <a:endParaRPr lang="en-US" sz="1600">
              <a:solidFill>
                <a:srgbClr val="000000"/>
              </a:solidFill>
              <a:latin typeface="Calibri" panose="020F0502020204030204" pitchFamily="34" charset="0"/>
              <a:cs typeface="Calibri"/>
            </a:endParaRPr>
          </a:p>
        </p:txBody>
      </p:sp>
      <p:graphicFrame>
        <p:nvGraphicFramePr>
          <p:cNvPr id="6" name="Chart 5">
            <a:extLst>
              <a:ext uri="{FF2B5EF4-FFF2-40B4-BE49-F238E27FC236}">
                <a16:creationId xmlns:a16="http://schemas.microsoft.com/office/drawing/2014/main" id="{49D40531-0220-7B80-4A63-933EBD5924F5}"/>
              </a:ext>
            </a:extLst>
          </p:cNvPr>
          <p:cNvGraphicFramePr>
            <a:graphicFrameLocks/>
          </p:cNvGraphicFramePr>
          <p:nvPr>
            <p:extLst>
              <p:ext uri="{D42A27DB-BD31-4B8C-83A1-F6EECF244321}">
                <p14:modId xmlns:p14="http://schemas.microsoft.com/office/powerpoint/2010/main" val="434336163"/>
              </p:ext>
            </p:extLst>
          </p:nvPr>
        </p:nvGraphicFramePr>
        <p:xfrm>
          <a:off x="1292646" y="1768032"/>
          <a:ext cx="10559164" cy="3796509"/>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AD932B6C-D0F6-8171-DB2D-5B2E235D6B81}"/>
              </a:ext>
            </a:extLst>
          </p:cNvPr>
          <p:cNvGrpSpPr/>
          <p:nvPr/>
        </p:nvGrpSpPr>
        <p:grpSpPr>
          <a:xfrm>
            <a:off x="688681" y="3158455"/>
            <a:ext cx="2224357" cy="1015663"/>
            <a:chOff x="447381" y="2875013"/>
            <a:chExt cx="2224357" cy="1015663"/>
          </a:xfrm>
        </p:grpSpPr>
        <p:sp>
          <p:nvSpPr>
            <p:cNvPr id="4" name="TextBox 3">
              <a:extLst>
                <a:ext uri="{FF2B5EF4-FFF2-40B4-BE49-F238E27FC236}">
                  <a16:creationId xmlns:a16="http://schemas.microsoft.com/office/drawing/2014/main" id="{4AA19934-48BE-C5A5-3049-F323D4572121}"/>
                </a:ext>
              </a:extLst>
            </p:cNvPr>
            <p:cNvSpPr txBox="1"/>
            <p:nvPr/>
          </p:nvSpPr>
          <p:spPr>
            <a:xfrm>
              <a:off x="863257" y="2875013"/>
              <a:ext cx="1808481" cy="1015663"/>
            </a:xfrm>
            <a:prstGeom prst="rect">
              <a:avLst/>
            </a:prstGeom>
            <a:noFill/>
          </p:spPr>
          <p:txBody>
            <a:bodyPr wrap="square" rtlCol="0">
              <a:spAutoFit/>
            </a:bodyPr>
            <a:lstStyle/>
            <a:p>
              <a:r>
                <a:rPr lang="en-US" sz="2000" b="1">
                  <a:solidFill>
                    <a:srgbClr val="FF0000"/>
                  </a:solidFill>
                  <a:latin typeface="Calibri" panose="020F0502020204030204" pitchFamily="34" charset="0"/>
                </a:rPr>
                <a:t>Denver Census</a:t>
              </a:r>
            </a:p>
            <a:p>
              <a:endParaRPr lang="en-US" sz="2000" b="1">
                <a:solidFill>
                  <a:srgbClr val="FF0000"/>
                </a:solidFill>
                <a:latin typeface="Calibri" panose="020F0502020204030204" pitchFamily="34" charset="0"/>
              </a:endParaRPr>
            </a:p>
            <a:p>
              <a:r>
                <a:rPr lang="en-US" sz="2000" b="1">
                  <a:solidFill>
                    <a:srgbClr val="006AC1"/>
                  </a:solidFill>
                  <a:latin typeface="Calibri" panose="020F0502020204030204" pitchFamily="34" charset="0"/>
                </a:rPr>
                <a:t>Our Sample</a:t>
              </a:r>
            </a:p>
          </p:txBody>
        </p:sp>
        <p:sp>
          <p:nvSpPr>
            <p:cNvPr id="7" name="Rectangle 6">
              <a:extLst>
                <a:ext uri="{FF2B5EF4-FFF2-40B4-BE49-F238E27FC236}">
                  <a16:creationId xmlns:a16="http://schemas.microsoft.com/office/drawing/2014/main" id="{5171FDBB-9D40-42D5-9887-21AE13F2316F}"/>
                </a:ext>
              </a:extLst>
            </p:cNvPr>
            <p:cNvSpPr/>
            <p:nvPr/>
          </p:nvSpPr>
          <p:spPr>
            <a:xfrm>
              <a:off x="447381" y="2944169"/>
              <a:ext cx="368300" cy="292450"/>
            </a:xfrm>
            <a:prstGeom prst="rect">
              <a:avLst/>
            </a:prstGeom>
            <a:solidFill>
              <a:srgbClr val="D22730"/>
            </a:solidFill>
            <a:ln>
              <a:solidFill>
                <a:srgbClr val="D22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594806-8FE5-A93D-1C05-71E84C86A29A}"/>
                </a:ext>
              </a:extLst>
            </p:cNvPr>
            <p:cNvSpPr/>
            <p:nvPr/>
          </p:nvSpPr>
          <p:spPr>
            <a:xfrm>
              <a:off x="447381" y="3508993"/>
              <a:ext cx="368300" cy="292450"/>
            </a:xfrm>
            <a:prstGeom prst="rect">
              <a:avLst/>
            </a:prstGeom>
            <a:solidFill>
              <a:srgbClr val="006AC1"/>
            </a:solidFill>
            <a:ln>
              <a:solidFill>
                <a:srgbClr val="006A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7C2EDA44-D7A3-0B53-391E-566862B19B5E}"/>
              </a:ext>
            </a:extLst>
          </p:cNvPr>
          <p:cNvSpPr/>
          <p:nvPr/>
        </p:nvSpPr>
        <p:spPr>
          <a:xfrm>
            <a:off x="6896100" y="1955800"/>
            <a:ext cx="1638300" cy="47956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583538-B007-CBD4-F593-0F4A0269031B}"/>
              </a:ext>
            </a:extLst>
          </p:cNvPr>
          <p:cNvSpPr/>
          <p:nvPr/>
        </p:nvSpPr>
        <p:spPr>
          <a:xfrm>
            <a:off x="5422986" y="3739586"/>
            <a:ext cx="4457613" cy="46380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E9A0AB-B126-8EB6-6E3E-812E87DDA940}"/>
              </a:ext>
            </a:extLst>
          </p:cNvPr>
          <p:cNvSpPr/>
          <p:nvPr/>
        </p:nvSpPr>
        <p:spPr>
          <a:xfrm>
            <a:off x="7010400" y="4318700"/>
            <a:ext cx="2032000" cy="42042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18EE86-0C20-61CB-7DB2-3F9F8ED07D49}"/>
              </a:ext>
            </a:extLst>
          </p:cNvPr>
          <p:cNvSpPr/>
          <p:nvPr/>
        </p:nvSpPr>
        <p:spPr>
          <a:xfrm>
            <a:off x="7156450" y="4891192"/>
            <a:ext cx="1638300" cy="47956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4907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07150-914C-AA36-C70D-A69285D35D39}"/>
              </a:ext>
            </a:extLst>
          </p:cNvPr>
          <p:cNvSpPr>
            <a:spLocks noGrp="1"/>
          </p:cNvSpPr>
          <p:nvPr>
            <p:ph type="body" sz="quarter" idx="10"/>
          </p:nvPr>
        </p:nvSpPr>
        <p:spPr>
          <a:xfrm>
            <a:off x="27107" y="1972469"/>
            <a:ext cx="11555294" cy="4176467"/>
          </a:xfrm>
        </p:spPr>
        <p:txBody>
          <a:bodyPr/>
          <a:lstStyle/>
          <a:p>
            <a:pPr marL="1066800" lvl="1" indent="-457200">
              <a:lnSpc>
                <a:spcPct val="92604"/>
              </a:lnSpc>
              <a:spcAft>
                <a:spcPts val="600"/>
              </a:spcAft>
              <a:buFont typeface="Arial" panose="020B0604020202020204" pitchFamily="34" charset="0"/>
              <a:buChar char="•"/>
            </a:pPr>
            <a:r>
              <a:rPr lang="en-US" sz="2400" b="1">
                <a:solidFill>
                  <a:srgbClr val="003057"/>
                </a:solidFill>
              </a:rPr>
              <a:t>We interviewed young adults (15 years) through older adults (83 years)</a:t>
            </a:r>
          </a:p>
          <a:p>
            <a:pPr marL="1600187" lvl="2" indent="-457200">
              <a:lnSpc>
                <a:spcPct val="92604"/>
              </a:lnSpc>
              <a:spcAft>
                <a:spcPts val="600"/>
              </a:spcAft>
            </a:pPr>
            <a:r>
              <a:rPr lang="en-US" sz="2400" b="1">
                <a:solidFill>
                  <a:srgbClr val="003057"/>
                </a:solidFill>
              </a:rPr>
              <a:t>Youth and elderly are becoming increasingly affected by homelessness</a:t>
            </a:r>
          </a:p>
          <a:p>
            <a:pPr marL="1600187" lvl="2" indent="-457200">
              <a:lnSpc>
                <a:spcPct val="92604"/>
              </a:lnSpc>
              <a:spcAft>
                <a:spcPts val="600"/>
              </a:spcAft>
            </a:pPr>
            <a:endParaRPr lang="en-US" sz="1600" b="1">
              <a:solidFill>
                <a:srgbClr val="003057"/>
              </a:solidFill>
              <a:cs typeface="Calibri" panose="020F0502020204030204" pitchFamily="34" charset="0"/>
            </a:endParaRPr>
          </a:p>
          <a:p>
            <a:pPr marL="1066800" lvl="1" indent="-457200">
              <a:lnSpc>
                <a:spcPct val="92604"/>
              </a:lnSpc>
              <a:spcAft>
                <a:spcPts val="600"/>
              </a:spcAft>
              <a:buFont typeface="Arial" panose="020B0604020202020204" pitchFamily="34" charset="0"/>
              <a:buChar char="•"/>
            </a:pPr>
            <a:r>
              <a:rPr lang="en-US" sz="2400" b="1">
                <a:solidFill>
                  <a:srgbClr val="003057"/>
                </a:solidFill>
              </a:rPr>
              <a:t>Around 15% of participants were sexual or gender minorities, consistent with national data</a:t>
            </a:r>
          </a:p>
          <a:p>
            <a:pPr marL="1066800" lvl="1" indent="-457200">
              <a:lnSpc>
                <a:spcPct val="92604"/>
              </a:lnSpc>
              <a:spcAft>
                <a:spcPts val="600"/>
              </a:spcAft>
              <a:buFont typeface="Arial" panose="020B0604020202020204" pitchFamily="34" charset="0"/>
              <a:buChar char="•"/>
            </a:pPr>
            <a:endParaRPr lang="en-US" sz="1600" b="1">
              <a:solidFill>
                <a:srgbClr val="003057"/>
              </a:solidFill>
            </a:endParaRPr>
          </a:p>
          <a:p>
            <a:pPr marL="1066800" lvl="1" indent="-457200">
              <a:lnSpc>
                <a:spcPct val="92604"/>
              </a:lnSpc>
              <a:spcAft>
                <a:spcPts val="600"/>
              </a:spcAft>
              <a:buFont typeface="Arial" panose="020B0604020202020204" pitchFamily="34" charset="0"/>
              <a:buChar char="•"/>
            </a:pPr>
            <a:r>
              <a:rPr lang="en-US" sz="2400" b="1">
                <a:solidFill>
                  <a:srgbClr val="003057"/>
                </a:solidFill>
              </a:rPr>
              <a:t>Racially and ethnically minoritized persons were disproportionately represented among survey participants (higher than Denver census population proportions)</a:t>
            </a:r>
          </a:p>
          <a:p>
            <a:pPr marL="1066800" lvl="1" indent="-457200">
              <a:lnSpc>
                <a:spcPct val="92604"/>
              </a:lnSpc>
              <a:spcAft>
                <a:spcPts val="600"/>
              </a:spcAft>
              <a:buFont typeface="Arial" panose="020B0604020202020204" pitchFamily="34" charset="0"/>
              <a:buChar char="•"/>
            </a:pPr>
            <a:endParaRPr lang="en-US" sz="3200" b="1">
              <a:solidFill>
                <a:srgbClr val="003057"/>
              </a:solidFill>
              <a:cs typeface="Calibri" panose="020F0502020204030204" pitchFamily="34" charset="0"/>
            </a:endParaRPr>
          </a:p>
          <a:p>
            <a:pPr marL="989965" lvl="1" indent="-380365">
              <a:lnSpc>
                <a:spcPct val="111823"/>
              </a:lnSpc>
            </a:pPr>
            <a:endParaRPr lang="en-US">
              <a:cs typeface="Calibri" panose="020F0502020204030204" pitchFamily="34" charset="0"/>
            </a:endParaRPr>
          </a:p>
          <a:p>
            <a:pPr marL="989965" lvl="1" indent="-380365">
              <a:lnSpc>
                <a:spcPct val="111823"/>
              </a:lnSpc>
            </a:pPr>
            <a:endParaRPr lang="en-US">
              <a:cs typeface="Calibri" panose="020F0502020204030204" pitchFamily="34" charset="0"/>
            </a:endParaRPr>
          </a:p>
        </p:txBody>
      </p:sp>
      <p:sp>
        <p:nvSpPr>
          <p:cNvPr id="3" name="Title 2">
            <a:extLst>
              <a:ext uri="{FF2B5EF4-FFF2-40B4-BE49-F238E27FC236}">
                <a16:creationId xmlns:a16="http://schemas.microsoft.com/office/drawing/2014/main" id="{2AE69FBD-585F-D890-FA56-12072F1AB792}"/>
              </a:ext>
            </a:extLst>
          </p:cNvPr>
          <p:cNvSpPr>
            <a:spLocks noGrp="1"/>
          </p:cNvSpPr>
          <p:nvPr>
            <p:ph type="title"/>
          </p:nvPr>
        </p:nvSpPr>
        <p:spPr>
          <a:xfrm>
            <a:off x="609599" y="345383"/>
            <a:ext cx="11443252" cy="1143000"/>
          </a:xfrm>
        </p:spPr>
        <p:txBody>
          <a:bodyPr lIns="91440" tIns="45720" rIns="91440" bIns="45720" anchor="b" anchorCtr="0"/>
          <a:lstStyle/>
          <a:p>
            <a:pPr>
              <a:lnSpc>
                <a:spcPct val="111111"/>
              </a:lnSpc>
            </a:pPr>
            <a:r>
              <a:rPr lang="en-US" sz="3800"/>
              <a:t>Collecting demographic information can help i</a:t>
            </a:r>
            <a:r>
              <a:rPr lang="en-US" sz="3800" b="1">
                <a:solidFill>
                  <a:srgbClr val="003057"/>
                </a:solidFill>
              </a:rPr>
              <a:t>dentify disparities that need to be addressed</a:t>
            </a:r>
            <a:endParaRPr lang="en-US" sz="3800">
              <a:solidFill>
                <a:srgbClr val="006AC1"/>
              </a:solidFill>
              <a:cs typeface="Calibri" pitchFamily="34" charset="0"/>
            </a:endParaRPr>
          </a:p>
        </p:txBody>
      </p:sp>
    </p:spTree>
    <p:extLst>
      <p:ext uri="{BB962C8B-B14F-4D97-AF65-F5344CB8AC3E}">
        <p14:creationId xmlns:p14="http://schemas.microsoft.com/office/powerpoint/2010/main" val="506163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city with a mountain in the background&#10;&#10;Description automatically generated with medium confidence">
            <a:extLst>
              <a:ext uri="{FF2B5EF4-FFF2-40B4-BE49-F238E27FC236}">
                <a16:creationId xmlns:a16="http://schemas.microsoft.com/office/drawing/2014/main" id="{5B4185FA-3E0E-46A5-4323-345303109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A4AFBA9E-BE62-1B91-FBBD-7C419DEE5211}"/>
              </a:ext>
            </a:extLst>
          </p:cNvPr>
          <p:cNvSpPr>
            <a:spLocks noGrp="1"/>
          </p:cNvSpPr>
          <p:nvPr>
            <p:ph type="title"/>
          </p:nvPr>
        </p:nvSpPr>
        <p:spPr>
          <a:xfrm>
            <a:off x="126821" y="801221"/>
            <a:ext cx="12192000" cy="1730003"/>
          </a:xfrm>
        </p:spPr>
        <p:txBody>
          <a:bodyPr lIns="91440" tIns="45720" rIns="91440" bIns="45720" anchor="b" anchorCtr="0"/>
          <a:lstStyle/>
          <a:p>
            <a:pPr>
              <a:lnSpc>
                <a:spcPct val="100000"/>
              </a:lnSpc>
            </a:pPr>
            <a:r>
              <a:rPr lang="en-US" sz="4800"/>
              <a:t>In 2023 Denver, Colorado saw a 31.7% increase in the number of people experiencing homelessness</a:t>
            </a:r>
            <a:endParaRPr lang="en-US"/>
          </a:p>
        </p:txBody>
      </p:sp>
    </p:spTree>
    <p:extLst>
      <p:ext uri="{BB962C8B-B14F-4D97-AF65-F5344CB8AC3E}">
        <p14:creationId xmlns:p14="http://schemas.microsoft.com/office/powerpoint/2010/main" val="1839172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3585B"/>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2296D-9068-109F-36A2-084ABCC6D0D1}"/>
              </a:ext>
            </a:extLst>
          </p:cNvPr>
          <p:cNvSpPr>
            <a:spLocks noGrp="1"/>
          </p:cNvSpPr>
          <p:nvPr>
            <p:ph type="title"/>
          </p:nvPr>
        </p:nvSpPr>
        <p:spPr/>
        <p:txBody>
          <a:bodyPr/>
          <a:lstStyle/>
          <a:p>
            <a:r>
              <a:rPr lang="en-US"/>
              <a:t>Barriers to Shelter </a:t>
            </a:r>
          </a:p>
        </p:txBody>
      </p:sp>
    </p:spTree>
    <p:extLst>
      <p:ext uri="{BB962C8B-B14F-4D97-AF65-F5344CB8AC3E}">
        <p14:creationId xmlns:p14="http://schemas.microsoft.com/office/powerpoint/2010/main" val="198088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3585B"/>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360A298-B00B-4CC9-BB94-6FF446374172}"/>
              </a:ext>
            </a:extLst>
          </p:cNvPr>
          <p:cNvGrpSpPr/>
          <p:nvPr/>
        </p:nvGrpSpPr>
        <p:grpSpPr>
          <a:xfrm>
            <a:off x="357769" y="898737"/>
            <a:ext cx="11078734" cy="6053010"/>
            <a:chOff x="517603" y="955146"/>
            <a:chExt cx="11078734" cy="6053010"/>
          </a:xfrm>
        </p:grpSpPr>
        <p:grpSp>
          <p:nvGrpSpPr>
            <p:cNvPr id="15" name="Group 14">
              <a:extLst>
                <a:ext uri="{FF2B5EF4-FFF2-40B4-BE49-F238E27FC236}">
                  <a16:creationId xmlns:a16="http://schemas.microsoft.com/office/drawing/2014/main" id="{33F5B3CA-7C1A-836A-B196-80BDC3330414}"/>
                </a:ext>
              </a:extLst>
            </p:cNvPr>
            <p:cNvGrpSpPr/>
            <p:nvPr/>
          </p:nvGrpSpPr>
          <p:grpSpPr>
            <a:xfrm>
              <a:off x="517603" y="955146"/>
              <a:ext cx="11078734" cy="6053010"/>
              <a:chOff x="119876" y="1040639"/>
              <a:chExt cx="11078734" cy="6053010"/>
            </a:xfrm>
          </p:grpSpPr>
          <p:grpSp>
            <p:nvGrpSpPr>
              <p:cNvPr id="14" name="Group 13">
                <a:extLst>
                  <a:ext uri="{FF2B5EF4-FFF2-40B4-BE49-F238E27FC236}">
                    <a16:creationId xmlns:a16="http://schemas.microsoft.com/office/drawing/2014/main" id="{8E89D75D-E439-666A-2070-84640628B712}"/>
                  </a:ext>
                </a:extLst>
              </p:cNvPr>
              <p:cNvGrpSpPr/>
              <p:nvPr/>
            </p:nvGrpSpPr>
            <p:grpSpPr>
              <a:xfrm>
                <a:off x="119876" y="1622613"/>
                <a:ext cx="11078734" cy="5249492"/>
                <a:chOff x="119876" y="1622613"/>
                <a:chExt cx="11078734" cy="5249492"/>
              </a:xfrm>
            </p:grpSpPr>
            <p:sp>
              <p:nvSpPr>
                <p:cNvPr id="12" name="TextBox 11">
                  <a:extLst>
                    <a:ext uri="{FF2B5EF4-FFF2-40B4-BE49-F238E27FC236}">
                      <a16:creationId xmlns:a16="http://schemas.microsoft.com/office/drawing/2014/main" id="{F6653DD2-EE60-D120-E009-69118633812E}"/>
                    </a:ext>
                  </a:extLst>
                </p:cNvPr>
                <p:cNvSpPr txBox="1"/>
                <p:nvPr/>
              </p:nvSpPr>
              <p:spPr>
                <a:xfrm>
                  <a:off x="119876" y="1622613"/>
                  <a:ext cx="11078734" cy="5249492"/>
                </a:xfrm>
                <a:prstGeom prst="rect">
                  <a:avLst/>
                </a:prstGeom>
                <a:solidFill>
                  <a:srgbClr val="53585B"/>
                </a:solidFill>
              </p:spPr>
              <p:txBody>
                <a:bodyPr wrap="square" rtlCol="0">
                  <a:spAutoFit/>
                </a:bodyPr>
                <a:lstStyle/>
                <a:p>
                  <a:endParaRPr lang="en-US">
                    <a:solidFill>
                      <a:srgbClr val="000000"/>
                    </a:solidFill>
                    <a:latin typeface="Calibri" panose="020F0502020204030204" pitchFamily="34" charset="0"/>
                  </a:endParaRPr>
                </a:p>
              </p:txBody>
            </p:sp>
            <p:grpSp>
              <p:nvGrpSpPr>
                <p:cNvPr id="6" name="Group 5">
                  <a:extLst>
                    <a:ext uri="{FF2B5EF4-FFF2-40B4-BE49-F238E27FC236}">
                      <a16:creationId xmlns:a16="http://schemas.microsoft.com/office/drawing/2014/main" id="{F777F346-8017-3390-F7A9-255B1B8D4C90}"/>
                    </a:ext>
                  </a:extLst>
                </p:cNvPr>
                <p:cNvGrpSpPr/>
                <p:nvPr/>
              </p:nvGrpSpPr>
              <p:grpSpPr>
                <a:xfrm>
                  <a:off x="590086" y="1839949"/>
                  <a:ext cx="10278635" cy="4415884"/>
                  <a:chOff x="590086" y="1839949"/>
                  <a:chExt cx="10278635" cy="4415884"/>
                </a:xfrm>
              </p:grpSpPr>
              <p:sp>
                <p:nvSpPr>
                  <p:cNvPr id="2" name="Left Bracket 1">
                    <a:extLst>
                      <a:ext uri="{FF2B5EF4-FFF2-40B4-BE49-F238E27FC236}">
                        <a16:creationId xmlns:a16="http://schemas.microsoft.com/office/drawing/2014/main" id="{B48ABE7A-8BCC-6B54-3F2C-A7E16BF38197}"/>
                      </a:ext>
                    </a:extLst>
                  </p:cNvPr>
                  <p:cNvSpPr/>
                  <p:nvPr/>
                </p:nvSpPr>
                <p:spPr>
                  <a:xfrm>
                    <a:off x="590086" y="1839949"/>
                    <a:ext cx="3488477"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ket 2">
                    <a:extLst>
                      <a:ext uri="{FF2B5EF4-FFF2-40B4-BE49-F238E27FC236}">
                        <a16:creationId xmlns:a16="http://schemas.microsoft.com/office/drawing/2014/main" id="{3C2E7E4A-1DA3-9077-D1D6-8C70E0129726}"/>
                      </a:ext>
                    </a:extLst>
                  </p:cNvPr>
                  <p:cNvSpPr/>
                  <p:nvPr/>
                </p:nvSpPr>
                <p:spPr>
                  <a:xfrm flipH="1">
                    <a:off x="7071730" y="1839950"/>
                    <a:ext cx="3796991"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pic>
            <p:nvPicPr>
              <p:cNvPr id="8" name="Graphic 7" descr="Open quotation mark with solid fill">
                <a:extLst>
                  <a:ext uri="{FF2B5EF4-FFF2-40B4-BE49-F238E27FC236}">
                    <a16:creationId xmlns:a16="http://schemas.microsoft.com/office/drawing/2014/main" id="{0F588E09-9EFB-0EB3-0D61-4ABE71FD0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3612" y="1040639"/>
                <a:ext cx="1925444" cy="1925444"/>
              </a:xfrm>
              <a:prstGeom prst="rect">
                <a:avLst/>
              </a:prstGeom>
            </p:spPr>
          </p:pic>
          <p:pic>
            <p:nvPicPr>
              <p:cNvPr id="9" name="Graphic 8" descr="Open quotation mark with solid fill">
                <a:extLst>
                  <a:ext uri="{FF2B5EF4-FFF2-40B4-BE49-F238E27FC236}">
                    <a16:creationId xmlns:a16="http://schemas.microsoft.com/office/drawing/2014/main" id="{C7AE5483-FBF5-3521-C1AE-BD4651DD1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813612" y="5168205"/>
                <a:ext cx="1925444" cy="1925444"/>
              </a:xfrm>
              <a:prstGeom prst="rect">
                <a:avLst/>
              </a:prstGeom>
            </p:spPr>
          </p:pic>
        </p:grpSp>
        <p:sp>
          <p:nvSpPr>
            <p:cNvPr id="5" name="TextBox 4">
              <a:extLst>
                <a:ext uri="{FF2B5EF4-FFF2-40B4-BE49-F238E27FC236}">
                  <a16:creationId xmlns:a16="http://schemas.microsoft.com/office/drawing/2014/main" id="{65AC4F1A-86BF-243F-617F-0EDBA2D5C3FE}"/>
                </a:ext>
              </a:extLst>
            </p:cNvPr>
            <p:cNvSpPr txBox="1"/>
            <p:nvPr/>
          </p:nvSpPr>
          <p:spPr>
            <a:xfrm>
              <a:off x="1658745" y="4301143"/>
              <a:ext cx="8874509" cy="461665"/>
            </a:xfrm>
            <a:prstGeom prst="rect">
              <a:avLst/>
            </a:prstGeom>
            <a:noFill/>
            <a:ln w="19050">
              <a:noFill/>
            </a:ln>
          </p:spPr>
          <p:txBody>
            <a:bodyPr wrap="square" rtlCol="0">
              <a:spAutoFit/>
            </a:bodyPr>
            <a:lstStyle/>
            <a:p>
              <a:endPar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itle 3">
            <a:extLst>
              <a:ext uri="{FF2B5EF4-FFF2-40B4-BE49-F238E27FC236}">
                <a16:creationId xmlns:a16="http://schemas.microsoft.com/office/drawing/2014/main" id="{2F70DAAB-809E-7F50-8F83-C09525AA9532}"/>
              </a:ext>
            </a:extLst>
          </p:cNvPr>
          <p:cNvSpPr>
            <a:spLocks noGrp="1"/>
          </p:cNvSpPr>
          <p:nvPr>
            <p:ph type="title"/>
          </p:nvPr>
        </p:nvSpPr>
        <p:spPr>
          <a:xfrm>
            <a:off x="410736" y="304350"/>
            <a:ext cx="10972800" cy="594387"/>
          </a:xfrm>
        </p:spPr>
        <p:txBody>
          <a:bodyPr lIns="91440" tIns="45720" rIns="91440" bIns="45720" anchor="b" anchorCtr="0"/>
          <a:lstStyle/>
          <a:p>
            <a:pPr>
              <a:lnSpc>
                <a:spcPct val="120120"/>
              </a:lnSpc>
            </a:pPr>
            <a:r>
              <a:rPr lang="en-US" u="sng" dirty="0">
                <a:solidFill>
                  <a:schemeClr val="bg1"/>
                </a:solidFill>
              </a:rPr>
              <a:t>Myth:</a:t>
            </a:r>
            <a:r>
              <a:rPr lang="en-US" dirty="0">
                <a:solidFill>
                  <a:schemeClr val="bg1"/>
                </a:solidFill>
              </a:rPr>
              <a:t> “People just need to get to a shelter” </a:t>
            </a:r>
          </a:p>
        </p:txBody>
      </p:sp>
      <p:grpSp>
        <p:nvGrpSpPr>
          <p:cNvPr id="24" name="Group 23">
            <a:extLst>
              <a:ext uri="{FF2B5EF4-FFF2-40B4-BE49-F238E27FC236}">
                <a16:creationId xmlns:a16="http://schemas.microsoft.com/office/drawing/2014/main" id="{C86672F7-E741-1FF1-04B6-4651605469AF}"/>
              </a:ext>
            </a:extLst>
          </p:cNvPr>
          <p:cNvGrpSpPr/>
          <p:nvPr/>
        </p:nvGrpSpPr>
        <p:grpSpPr>
          <a:xfrm>
            <a:off x="1309457" y="2384688"/>
            <a:ext cx="9573085" cy="3215626"/>
            <a:chOff x="1309457" y="2161663"/>
            <a:chExt cx="9573085" cy="3215626"/>
          </a:xfrm>
        </p:grpSpPr>
        <p:sp>
          <p:nvSpPr>
            <p:cNvPr id="25" name="TextBox 24">
              <a:extLst>
                <a:ext uri="{FF2B5EF4-FFF2-40B4-BE49-F238E27FC236}">
                  <a16:creationId xmlns:a16="http://schemas.microsoft.com/office/drawing/2014/main" id="{3C3C315C-BB0A-D8B6-069D-DF6F4DC42860}"/>
                </a:ext>
              </a:extLst>
            </p:cNvPr>
            <p:cNvSpPr txBox="1"/>
            <p:nvPr/>
          </p:nvSpPr>
          <p:spPr>
            <a:xfrm>
              <a:off x="1588935" y="2809715"/>
              <a:ext cx="9263177" cy="830997"/>
            </a:xfrm>
            <a:prstGeom prst="rect">
              <a:avLst/>
            </a:prstGeom>
            <a:noFill/>
          </p:spPr>
          <p:txBody>
            <a:bodyPr wrap="square" rtlCol="0">
              <a:spAutoFit/>
            </a:bodyPr>
            <a:lstStyle/>
            <a:p>
              <a:r>
                <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didn't qualify - some are full. There's not very many, some have waiting list, especially for women…” </a:t>
              </a:r>
            </a:p>
          </p:txBody>
        </p:sp>
        <p:sp>
          <p:nvSpPr>
            <p:cNvPr id="26" name="TextBox 25">
              <a:extLst>
                <a:ext uri="{FF2B5EF4-FFF2-40B4-BE49-F238E27FC236}">
                  <a16:creationId xmlns:a16="http://schemas.microsoft.com/office/drawing/2014/main" id="{29E836D1-C9C1-31C7-225E-6CBCC20AB817}"/>
                </a:ext>
              </a:extLst>
            </p:cNvPr>
            <p:cNvSpPr txBox="1"/>
            <p:nvPr/>
          </p:nvSpPr>
          <p:spPr>
            <a:xfrm>
              <a:off x="1790936" y="2161663"/>
              <a:ext cx="8044208" cy="461665"/>
            </a:xfrm>
            <a:prstGeom prst="rect">
              <a:avLst/>
            </a:prstGeom>
            <a:noFill/>
          </p:spPr>
          <p:txBody>
            <a:bodyPr wrap="square">
              <a:spAutoFit/>
            </a:bodyPr>
            <a:lstStyle/>
            <a:p>
              <a:r>
                <a:rPr lang="en-US" sz="2400" b="1">
                  <a:solidFill>
                    <a:schemeClr val="bg1"/>
                  </a:solidFill>
                  <a:latin typeface="Calibri" panose="020F0502020204030204" pitchFamily="34" charset="0"/>
                  <a:cs typeface="Calibri" panose="020F0502020204030204" pitchFamily="34" charset="0"/>
                </a:rPr>
                <a:t>“Crowding, busy, chaotic, no direction, emotional experience” </a:t>
              </a:r>
            </a:p>
          </p:txBody>
        </p:sp>
        <p:sp>
          <p:nvSpPr>
            <p:cNvPr id="27" name="TextBox 26">
              <a:extLst>
                <a:ext uri="{FF2B5EF4-FFF2-40B4-BE49-F238E27FC236}">
                  <a16:creationId xmlns:a16="http://schemas.microsoft.com/office/drawing/2014/main" id="{F2ECB942-0E4A-8940-82E8-DFB6D0C5E73B}"/>
                </a:ext>
              </a:extLst>
            </p:cNvPr>
            <p:cNvSpPr txBox="1"/>
            <p:nvPr/>
          </p:nvSpPr>
          <p:spPr>
            <a:xfrm>
              <a:off x="1930790" y="4907289"/>
              <a:ext cx="8044208" cy="470000"/>
            </a:xfrm>
            <a:prstGeom prst="rect">
              <a:avLst/>
            </a:prstGeom>
            <a:noFill/>
          </p:spPr>
          <p:txBody>
            <a:bodyPr wrap="square">
              <a:spAutoFit/>
            </a:bodyPr>
            <a:lstStyle/>
            <a:p>
              <a:pPr marL="0" marR="0">
                <a:lnSpc>
                  <a:spcPct val="107000"/>
                </a:lnSpc>
                <a:spcBef>
                  <a:spcPts val="0"/>
                </a:spcBef>
                <a:spcAft>
                  <a:spcPts val="800"/>
                </a:spcAft>
              </a:pPr>
              <a:r>
                <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“Don't have an ID and they require an ID at the shelter” </a:t>
              </a:r>
            </a:p>
          </p:txBody>
        </p:sp>
        <p:sp>
          <p:nvSpPr>
            <p:cNvPr id="28" name="TextBox 27">
              <a:extLst>
                <a:ext uri="{FF2B5EF4-FFF2-40B4-BE49-F238E27FC236}">
                  <a16:creationId xmlns:a16="http://schemas.microsoft.com/office/drawing/2014/main" id="{FE70FA8A-7D4F-5EB3-1BE0-1428FC8BC324}"/>
                </a:ext>
              </a:extLst>
            </p:cNvPr>
            <p:cNvSpPr txBox="1"/>
            <p:nvPr/>
          </p:nvSpPr>
          <p:spPr>
            <a:xfrm>
              <a:off x="1309457" y="3818738"/>
              <a:ext cx="9573085" cy="865173"/>
            </a:xfrm>
            <a:prstGeom prst="rect">
              <a:avLst/>
            </a:prstGeom>
            <a:noFill/>
          </p:spPr>
          <p:txBody>
            <a:bodyPr wrap="square" rtlCol="0">
              <a:spAutoFit/>
            </a:bodyPr>
            <a:lstStyle/>
            <a:p>
              <a:pPr marL="0" marR="0">
                <a:lnSpc>
                  <a:spcPct val="107000"/>
                </a:lnSpc>
                <a:spcBef>
                  <a:spcPts val="0"/>
                </a:spcBef>
                <a:spcAft>
                  <a:spcPts val="800"/>
                </a:spcAft>
              </a:pPr>
              <a:r>
                <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“Can't stay with partner. You don't know who's in there and never know what's going to happen. You're bound to get into an altercation.” </a:t>
              </a:r>
            </a:p>
          </p:txBody>
        </p:sp>
      </p:grpSp>
    </p:spTree>
    <p:extLst>
      <p:ext uri="{BB962C8B-B14F-4D97-AF65-F5344CB8AC3E}">
        <p14:creationId xmlns:p14="http://schemas.microsoft.com/office/powerpoint/2010/main" val="2447818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3585B"/>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360A298-B00B-4CC9-BB94-6FF446374172}"/>
              </a:ext>
            </a:extLst>
          </p:cNvPr>
          <p:cNvGrpSpPr/>
          <p:nvPr/>
        </p:nvGrpSpPr>
        <p:grpSpPr>
          <a:xfrm>
            <a:off x="357769" y="898737"/>
            <a:ext cx="11078734" cy="6053010"/>
            <a:chOff x="517603" y="955146"/>
            <a:chExt cx="11078734" cy="6053010"/>
          </a:xfrm>
        </p:grpSpPr>
        <p:grpSp>
          <p:nvGrpSpPr>
            <p:cNvPr id="15" name="Group 14">
              <a:extLst>
                <a:ext uri="{FF2B5EF4-FFF2-40B4-BE49-F238E27FC236}">
                  <a16:creationId xmlns:a16="http://schemas.microsoft.com/office/drawing/2014/main" id="{33F5B3CA-7C1A-836A-B196-80BDC3330414}"/>
                </a:ext>
              </a:extLst>
            </p:cNvPr>
            <p:cNvGrpSpPr/>
            <p:nvPr/>
          </p:nvGrpSpPr>
          <p:grpSpPr>
            <a:xfrm>
              <a:off x="517603" y="955146"/>
              <a:ext cx="11078734" cy="6053010"/>
              <a:chOff x="119876" y="1040639"/>
              <a:chExt cx="11078734" cy="6053010"/>
            </a:xfrm>
          </p:grpSpPr>
          <p:grpSp>
            <p:nvGrpSpPr>
              <p:cNvPr id="14" name="Group 13">
                <a:extLst>
                  <a:ext uri="{FF2B5EF4-FFF2-40B4-BE49-F238E27FC236}">
                    <a16:creationId xmlns:a16="http://schemas.microsoft.com/office/drawing/2014/main" id="{8E89D75D-E439-666A-2070-84640628B712}"/>
                  </a:ext>
                </a:extLst>
              </p:cNvPr>
              <p:cNvGrpSpPr/>
              <p:nvPr/>
            </p:nvGrpSpPr>
            <p:grpSpPr>
              <a:xfrm>
                <a:off x="119876" y="1622613"/>
                <a:ext cx="11078734" cy="5249492"/>
                <a:chOff x="119876" y="1622613"/>
                <a:chExt cx="11078734" cy="5249492"/>
              </a:xfrm>
            </p:grpSpPr>
            <p:sp>
              <p:nvSpPr>
                <p:cNvPr id="12" name="TextBox 11">
                  <a:extLst>
                    <a:ext uri="{FF2B5EF4-FFF2-40B4-BE49-F238E27FC236}">
                      <a16:creationId xmlns:a16="http://schemas.microsoft.com/office/drawing/2014/main" id="{F6653DD2-EE60-D120-E009-69118633812E}"/>
                    </a:ext>
                  </a:extLst>
                </p:cNvPr>
                <p:cNvSpPr txBox="1"/>
                <p:nvPr/>
              </p:nvSpPr>
              <p:spPr>
                <a:xfrm>
                  <a:off x="119876" y="1622613"/>
                  <a:ext cx="11078734" cy="5249492"/>
                </a:xfrm>
                <a:prstGeom prst="rect">
                  <a:avLst/>
                </a:prstGeom>
                <a:solidFill>
                  <a:srgbClr val="53585B"/>
                </a:solidFill>
              </p:spPr>
              <p:txBody>
                <a:bodyPr wrap="square" rtlCol="0">
                  <a:spAutoFit/>
                </a:bodyPr>
                <a:lstStyle/>
                <a:p>
                  <a:endParaRPr lang="en-US">
                    <a:solidFill>
                      <a:srgbClr val="000000"/>
                    </a:solidFill>
                    <a:latin typeface="Calibri" panose="020F0502020204030204" pitchFamily="34" charset="0"/>
                  </a:endParaRPr>
                </a:p>
              </p:txBody>
            </p:sp>
            <p:grpSp>
              <p:nvGrpSpPr>
                <p:cNvPr id="6" name="Group 5">
                  <a:extLst>
                    <a:ext uri="{FF2B5EF4-FFF2-40B4-BE49-F238E27FC236}">
                      <a16:creationId xmlns:a16="http://schemas.microsoft.com/office/drawing/2014/main" id="{F777F346-8017-3390-F7A9-255B1B8D4C90}"/>
                    </a:ext>
                  </a:extLst>
                </p:cNvPr>
                <p:cNvGrpSpPr/>
                <p:nvPr/>
              </p:nvGrpSpPr>
              <p:grpSpPr>
                <a:xfrm>
                  <a:off x="590086" y="1839949"/>
                  <a:ext cx="10278635" cy="4415884"/>
                  <a:chOff x="590086" y="1839949"/>
                  <a:chExt cx="10278635" cy="4415884"/>
                </a:xfrm>
              </p:grpSpPr>
              <p:sp>
                <p:nvSpPr>
                  <p:cNvPr id="2" name="Left Bracket 1">
                    <a:extLst>
                      <a:ext uri="{FF2B5EF4-FFF2-40B4-BE49-F238E27FC236}">
                        <a16:creationId xmlns:a16="http://schemas.microsoft.com/office/drawing/2014/main" id="{B48ABE7A-8BCC-6B54-3F2C-A7E16BF38197}"/>
                      </a:ext>
                    </a:extLst>
                  </p:cNvPr>
                  <p:cNvSpPr/>
                  <p:nvPr/>
                </p:nvSpPr>
                <p:spPr>
                  <a:xfrm>
                    <a:off x="590086" y="1839949"/>
                    <a:ext cx="3488477"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ket 2">
                    <a:extLst>
                      <a:ext uri="{FF2B5EF4-FFF2-40B4-BE49-F238E27FC236}">
                        <a16:creationId xmlns:a16="http://schemas.microsoft.com/office/drawing/2014/main" id="{3C2E7E4A-1DA3-9077-D1D6-8C70E0129726}"/>
                      </a:ext>
                    </a:extLst>
                  </p:cNvPr>
                  <p:cNvSpPr/>
                  <p:nvPr/>
                </p:nvSpPr>
                <p:spPr>
                  <a:xfrm flipH="1">
                    <a:off x="7071730" y="1839950"/>
                    <a:ext cx="3796991"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pic>
            <p:nvPicPr>
              <p:cNvPr id="8" name="Graphic 7" descr="Open quotation mark with solid fill">
                <a:extLst>
                  <a:ext uri="{FF2B5EF4-FFF2-40B4-BE49-F238E27FC236}">
                    <a16:creationId xmlns:a16="http://schemas.microsoft.com/office/drawing/2014/main" id="{0F588E09-9EFB-0EB3-0D61-4ABE71FD0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3612" y="1040639"/>
                <a:ext cx="1925444" cy="1925444"/>
              </a:xfrm>
              <a:prstGeom prst="rect">
                <a:avLst/>
              </a:prstGeom>
            </p:spPr>
          </p:pic>
          <p:pic>
            <p:nvPicPr>
              <p:cNvPr id="9" name="Graphic 8" descr="Open quotation mark with solid fill">
                <a:extLst>
                  <a:ext uri="{FF2B5EF4-FFF2-40B4-BE49-F238E27FC236}">
                    <a16:creationId xmlns:a16="http://schemas.microsoft.com/office/drawing/2014/main" id="{C7AE5483-FBF5-3521-C1AE-BD4651DD1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813612" y="5168205"/>
                <a:ext cx="1925444" cy="1925444"/>
              </a:xfrm>
              <a:prstGeom prst="rect">
                <a:avLst/>
              </a:prstGeom>
            </p:spPr>
          </p:pic>
        </p:grpSp>
        <p:sp>
          <p:nvSpPr>
            <p:cNvPr id="5" name="TextBox 4">
              <a:extLst>
                <a:ext uri="{FF2B5EF4-FFF2-40B4-BE49-F238E27FC236}">
                  <a16:creationId xmlns:a16="http://schemas.microsoft.com/office/drawing/2014/main" id="{65AC4F1A-86BF-243F-617F-0EDBA2D5C3FE}"/>
                </a:ext>
              </a:extLst>
            </p:cNvPr>
            <p:cNvSpPr txBox="1"/>
            <p:nvPr/>
          </p:nvSpPr>
          <p:spPr>
            <a:xfrm>
              <a:off x="1658745" y="4301143"/>
              <a:ext cx="8874509" cy="461665"/>
            </a:xfrm>
            <a:prstGeom prst="rect">
              <a:avLst/>
            </a:prstGeom>
            <a:noFill/>
            <a:ln w="19050">
              <a:noFill/>
            </a:ln>
          </p:spPr>
          <p:txBody>
            <a:bodyPr wrap="square" rtlCol="0">
              <a:spAutoFit/>
            </a:bodyPr>
            <a:lstStyle/>
            <a:p>
              <a:endPar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itle 3">
            <a:extLst>
              <a:ext uri="{FF2B5EF4-FFF2-40B4-BE49-F238E27FC236}">
                <a16:creationId xmlns:a16="http://schemas.microsoft.com/office/drawing/2014/main" id="{2F70DAAB-809E-7F50-8F83-C09525AA9532}"/>
              </a:ext>
            </a:extLst>
          </p:cNvPr>
          <p:cNvSpPr>
            <a:spLocks noGrp="1"/>
          </p:cNvSpPr>
          <p:nvPr>
            <p:ph type="title"/>
          </p:nvPr>
        </p:nvSpPr>
        <p:spPr>
          <a:xfrm>
            <a:off x="410736" y="304350"/>
            <a:ext cx="10972800" cy="1143000"/>
          </a:xfrm>
        </p:spPr>
        <p:txBody>
          <a:bodyPr lIns="91440" tIns="45720" rIns="91440" bIns="45720" anchor="b" anchorCtr="0"/>
          <a:lstStyle/>
          <a:p>
            <a:pPr>
              <a:lnSpc>
                <a:spcPct val="120120"/>
              </a:lnSpc>
            </a:pPr>
            <a:r>
              <a:rPr lang="en-US" u="sng">
                <a:solidFill>
                  <a:schemeClr val="bg1"/>
                </a:solidFill>
              </a:rPr>
              <a:t>Myth:</a:t>
            </a:r>
            <a:r>
              <a:rPr lang="en-US">
                <a:solidFill>
                  <a:schemeClr val="bg1"/>
                </a:solidFill>
              </a:rPr>
              <a:t> “People are homeless because they want/chose to be”  </a:t>
            </a:r>
          </a:p>
        </p:txBody>
      </p:sp>
      <p:grpSp>
        <p:nvGrpSpPr>
          <p:cNvPr id="10" name="Group 9">
            <a:extLst>
              <a:ext uri="{FF2B5EF4-FFF2-40B4-BE49-F238E27FC236}">
                <a16:creationId xmlns:a16="http://schemas.microsoft.com/office/drawing/2014/main" id="{B8803CDA-6381-FCBC-1935-D8133B45E43C}"/>
              </a:ext>
            </a:extLst>
          </p:cNvPr>
          <p:cNvGrpSpPr/>
          <p:nvPr/>
        </p:nvGrpSpPr>
        <p:grpSpPr>
          <a:xfrm>
            <a:off x="1014995" y="2343516"/>
            <a:ext cx="10162009" cy="3366567"/>
            <a:chOff x="1005704" y="2165097"/>
            <a:chExt cx="10162009" cy="3366567"/>
          </a:xfrm>
        </p:grpSpPr>
        <p:sp>
          <p:nvSpPr>
            <p:cNvPr id="11" name="TextBox 10">
              <a:extLst>
                <a:ext uri="{FF2B5EF4-FFF2-40B4-BE49-F238E27FC236}">
                  <a16:creationId xmlns:a16="http://schemas.microsoft.com/office/drawing/2014/main" id="{2B61E85C-DA17-E2B1-F278-AB6CFC644559}"/>
                </a:ext>
              </a:extLst>
            </p:cNvPr>
            <p:cNvSpPr txBox="1"/>
            <p:nvPr/>
          </p:nvSpPr>
          <p:spPr>
            <a:xfrm>
              <a:off x="1005704" y="2165097"/>
              <a:ext cx="10162009" cy="830997"/>
            </a:xfrm>
            <a:prstGeom prst="rect">
              <a:avLst/>
            </a:prstGeom>
            <a:noFill/>
            <a:ln w="19050">
              <a:noFill/>
            </a:ln>
          </p:spPr>
          <p:txBody>
            <a:bodyPr wrap="square">
              <a:spAutoFit/>
            </a:bodyPr>
            <a:lstStyle/>
            <a:p>
              <a:r>
                <a:rPr lang="en-US" sz="2400" b="1">
                  <a:solidFill>
                    <a:schemeClr val="bg1"/>
                  </a:solidFill>
                  <a:effectLst/>
                  <a:latin typeface="Calibri" panose="020F0502020204030204" pitchFamily="34" charset="0"/>
                  <a:ea typeface="Calibri" panose="020F0502020204030204" pitchFamily="34" charset="0"/>
                </a:rPr>
                <a:t>“Nobody ever thinks you'll end up here... Grief led me to this - lost parents, brothers, fiancé…”</a:t>
              </a:r>
              <a:endParaRPr lang="en-US" sz="3200" b="1">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CA624C2-8FBD-619E-811B-51F050C9DAED}"/>
                </a:ext>
              </a:extLst>
            </p:cNvPr>
            <p:cNvSpPr txBox="1"/>
            <p:nvPr/>
          </p:nvSpPr>
          <p:spPr>
            <a:xfrm>
              <a:off x="1085386" y="3223340"/>
              <a:ext cx="9686692" cy="2308324"/>
            </a:xfrm>
            <a:prstGeom prst="rect">
              <a:avLst/>
            </a:prstGeom>
            <a:noFill/>
            <a:ln w="19050">
              <a:noFill/>
            </a:ln>
          </p:spPr>
          <p:txBody>
            <a:bodyPr wrap="square" rtlCol="0">
              <a:spAutoFit/>
            </a:bodyPr>
            <a:lstStyle/>
            <a:p>
              <a:r>
                <a:rPr lang="en-US" sz="2400" b="1">
                  <a:solidFill>
                    <a:schemeClr val="bg1"/>
                  </a:solidFill>
                  <a:effectLst/>
                  <a:latin typeface="Calibri" panose="020F0502020204030204" pitchFamily="34" charset="0"/>
                  <a:ea typeface="Calibri" panose="020F0502020204030204" pitchFamily="34" charset="0"/>
                </a:rPr>
                <a:t>“I wish people were kinder, more gentle, more compassionate, and less judgmental. Not assuming it will never be them. I never thought I'd get here, I worked hard and had what I needed and I'm still here. </a:t>
              </a:r>
              <a:r>
                <a:rPr lang="en-US" sz="2400" b="1">
                  <a:solidFill>
                    <a:schemeClr val="bg1"/>
                  </a:solidFill>
                  <a:latin typeface="Calibri" panose="020F0502020204030204" pitchFamily="34" charset="0"/>
                  <a:ea typeface="Calibri" panose="020F0502020204030204" pitchFamily="34" charset="0"/>
                </a:rPr>
                <a:t>M</a:t>
              </a:r>
              <a:r>
                <a:rPr lang="en-US" sz="2400" b="1">
                  <a:solidFill>
                    <a:schemeClr val="bg1"/>
                  </a:solidFill>
                  <a:effectLst/>
                  <a:latin typeface="Calibri" panose="020F0502020204030204" pitchFamily="34" charset="0"/>
                  <a:ea typeface="Calibri" panose="020F0502020204030204" pitchFamily="34" charset="0"/>
                </a:rPr>
                <a:t>any people don't have that, and they have to stay in toxic situations. You have to learn you are still worthy and you're human. Every person should be able to have a roof over their head…” </a:t>
              </a:r>
              <a:endPar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6854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3585B"/>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3F5B3CA-7C1A-836A-B196-80BDC3330414}"/>
              </a:ext>
            </a:extLst>
          </p:cNvPr>
          <p:cNvGrpSpPr/>
          <p:nvPr/>
        </p:nvGrpSpPr>
        <p:grpSpPr>
          <a:xfrm>
            <a:off x="357769" y="898737"/>
            <a:ext cx="11078734" cy="6053010"/>
            <a:chOff x="119876" y="1040639"/>
            <a:chExt cx="11078734" cy="6053010"/>
          </a:xfrm>
        </p:grpSpPr>
        <p:grpSp>
          <p:nvGrpSpPr>
            <p:cNvPr id="14" name="Group 13">
              <a:extLst>
                <a:ext uri="{FF2B5EF4-FFF2-40B4-BE49-F238E27FC236}">
                  <a16:creationId xmlns:a16="http://schemas.microsoft.com/office/drawing/2014/main" id="{8E89D75D-E439-666A-2070-84640628B712}"/>
                </a:ext>
              </a:extLst>
            </p:cNvPr>
            <p:cNvGrpSpPr/>
            <p:nvPr/>
          </p:nvGrpSpPr>
          <p:grpSpPr>
            <a:xfrm>
              <a:off x="119876" y="1542033"/>
              <a:ext cx="11078734" cy="5249492"/>
              <a:chOff x="119876" y="1542033"/>
              <a:chExt cx="11078734" cy="5249492"/>
            </a:xfrm>
          </p:grpSpPr>
          <p:grpSp>
            <p:nvGrpSpPr>
              <p:cNvPr id="13" name="Group 12">
                <a:extLst>
                  <a:ext uri="{FF2B5EF4-FFF2-40B4-BE49-F238E27FC236}">
                    <a16:creationId xmlns:a16="http://schemas.microsoft.com/office/drawing/2014/main" id="{CEAE7420-C11F-F78C-A9A5-604C06EA30AC}"/>
                  </a:ext>
                </a:extLst>
              </p:cNvPr>
              <p:cNvGrpSpPr/>
              <p:nvPr/>
            </p:nvGrpSpPr>
            <p:grpSpPr>
              <a:xfrm>
                <a:off x="119876" y="1542033"/>
                <a:ext cx="11078734" cy="5249492"/>
                <a:chOff x="119876" y="1542033"/>
                <a:chExt cx="11078734" cy="5249492"/>
              </a:xfrm>
            </p:grpSpPr>
            <p:sp>
              <p:nvSpPr>
                <p:cNvPr id="12" name="TextBox 11">
                  <a:extLst>
                    <a:ext uri="{FF2B5EF4-FFF2-40B4-BE49-F238E27FC236}">
                      <a16:creationId xmlns:a16="http://schemas.microsoft.com/office/drawing/2014/main" id="{F6653DD2-EE60-D120-E009-69118633812E}"/>
                    </a:ext>
                  </a:extLst>
                </p:cNvPr>
                <p:cNvSpPr txBox="1"/>
                <p:nvPr/>
              </p:nvSpPr>
              <p:spPr>
                <a:xfrm>
                  <a:off x="119876" y="1542033"/>
                  <a:ext cx="11078734" cy="5249492"/>
                </a:xfrm>
                <a:prstGeom prst="rect">
                  <a:avLst/>
                </a:prstGeom>
                <a:solidFill>
                  <a:srgbClr val="53585B"/>
                </a:solidFill>
              </p:spPr>
              <p:txBody>
                <a:bodyPr wrap="square" rtlCol="0">
                  <a:spAutoFit/>
                </a:bodyPr>
                <a:lstStyle/>
                <a:p>
                  <a:endParaRPr lang="en-US">
                    <a:solidFill>
                      <a:srgbClr val="000000"/>
                    </a:solidFill>
                    <a:latin typeface="Calibri" panose="020F0502020204030204" pitchFamily="34" charset="0"/>
                  </a:endParaRPr>
                </a:p>
              </p:txBody>
            </p:sp>
            <p:sp>
              <p:nvSpPr>
                <p:cNvPr id="11" name="TextBox 10">
                  <a:extLst>
                    <a:ext uri="{FF2B5EF4-FFF2-40B4-BE49-F238E27FC236}">
                      <a16:creationId xmlns:a16="http://schemas.microsoft.com/office/drawing/2014/main" id="{AEC5991B-D563-5B9F-B7D0-603F61DA3B5C}"/>
                    </a:ext>
                  </a:extLst>
                </p:cNvPr>
                <p:cNvSpPr txBox="1"/>
                <p:nvPr/>
              </p:nvSpPr>
              <p:spPr>
                <a:xfrm>
                  <a:off x="957431" y="2692917"/>
                  <a:ext cx="9789199" cy="3170099"/>
                </a:xfrm>
                <a:prstGeom prst="rect">
                  <a:avLst/>
                </a:prstGeom>
                <a:noFill/>
                <a:ln w="19050">
                  <a:noFill/>
                </a:ln>
              </p:spPr>
              <p:txBody>
                <a:bodyPr wrap="square">
                  <a:spAutoFit/>
                </a:bodyPr>
                <a:lstStyle/>
                <a:p>
                  <a:r>
                    <a:rPr lang="en-US" sz="2400" b="1">
                      <a:solidFill>
                        <a:schemeClr val="bg1"/>
                      </a:solidFill>
                      <a:latin typeface="Calibri" panose="020F0502020204030204" pitchFamily="34" charset="0"/>
                      <a:cs typeface="Calibri" panose="020F0502020204030204" pitchFamily="34" charset="0"/>
                    </a:rPr>
                    <a:t>“Having health insurance is a life-or-death situation. If you get judged, you're not going back to a doctor. People will die on the streets to avoid this."</a:t>
                  </a:r>
                </a:p>
                <a:p>
                  <a:endParaRPr lang="en-US" sz="1600" b="1">
                    <a:solidFill>
                      <a:schemeClr val="bg1"/>
                    </a:solidFill>
                    <a:latin typeface="Calibri" panose="020F0502020204030204" pitchFamily="34" charset="0"/>
                    <a:cs typeface="Calibri" panose="020F0502020204030204" pitchFamily="34" charset="0"/>
                  </a:endParaRPr>
                </a:p>
                <a:p>
                  <a:endParaRPr lang="en-US" sz="1600" b="1">
                    <a:solidFill>
                      <a:schemeClr val="bg1"/>
                    </a:solidFill>
                    <a:latin typeface="Calibri" panose="020F0502020204030204" pitchFamily="34" charset="0"/>
                    <a:cs typeface="Calibri" panose="020F0502020204030204" pitchFamily="34" charset="0"/>
                  </a:endParaRPr>
                </a:p>
                <a:p>
                  <a:r>
                    <a:rPr lang="en-US" sz="2400" b="1">
                      <a:solidFill>
                        <a:schemeClr val="bg1"/>
                      </a:solidFill>
                      <a:latin typeface="Calibri" panose="020F0502020204030204" pitchFamily="34" charset="0"/>
                      <a:cs typeface="Calibri" panose="020F0502020204030204" pitchFamily="34" charset="0"/>
                    </a:rPr>
                    <a:t>“</a:t>
                  </a:r>
                  <a:r>
                    <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Mental health services [are] hard to get ahold of and hard to access through the government. It would be helpful to have people you know helping. Have peer support.” </a:t>
                  </a:r>
                </a:p>
                <a:p>
                  <a:r>
                    <a:rPr lang="en-US" sz="2400" b="1">
                      <a:solidFill>
                        <a:schemeClr val="bg1"/>
                      </a:solidFill>
                      <a:latin typeface="Calibri" panose="020F0502020204030204" pitchFamily="34" charset="0"/>
                      <a:cs typeface="Calibri" panose="020F0502020204030204" pitchFamily="34" charset="0"/>
                    </a:rPr>
                    <a:t>  </a:t>
                  </a:r>
                </a:p>
              </p:txBody>
            </p:sp>
          </p:grpSp>
          <p:grpSp>
            <p:nvGrpSpPr>
              <p:cNvPr id="6" name="Group 5">
                <a:extLst>
                  <a:ext uri="{FF2B5EF4-FFF2-40B4-BE49-F238E27FC236}">
                    <a16:creationId xmlns:a16="http://schemas.microsoft.com/office/drawing/2014/main" id="{F777F346-8017-3390-F7A9-255B1B8D4C90}"/>
                  </a:ext>
                </a:extLst>
              </p:cNvPr>
              <p:cNvGrpSpPr/>
              <p:nvPr/>
            </p:nvGrpSpPr>
            <p:grpSpPr>
              <a:xfrm>
                <a:off x="590086" y="1839949"/>
                <a:ext cx="10278635" cy="4415884"/>
                <a:chOff x="590086" y="1839949"/>
                <a:chExt cx="10278635" cy="4415884"/>
              </a:xfrm>
            </p:grpSpPr>
            <p:sp>
              <p:nvSpPr>
                <p:cNvPr id="2" name="Left Bracket 1">
                  <a:extLst>
                    <a:ext uri="{FF2B5EF4-FFF2-40B4-BE49-F238E27FC236}">
                      <a16:creationId xmlns:a16="http://schemas.microsoft.com/office/drawing/2014/main" id="{B48ABE7A-8BCC-6B54-3F2C-A7E16BF38197}"/>
                    </a:ext>
                  </a:extLst>
                </p:cNvPr>
                <p:cNvSpPr/>
                <p:nvPr/>
              </p:nvSpPr>
              <p:spPr>
                <a:xfrm>
                  <a:off x="590086" y="1839949"/>
                  <a:ext cx="3488477"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ket 2">
                  <a:extLst>
                    <a:ext uri="{FF2B5EF4-FFF2-40B4-BE49-F238E27FC236}">
                      <a16:creationId xmlns:a16="http://schemas.microsoft.com/office/drawing/2014/main" id="{3C2E7E4A-1DA3-9077-D1D6-8C70E0129726}"/>
                    </a:ext>
                  </a:extLst>
                </p:cNvPr>
                <p:cNvSpPr/>
                <p:nvPr/>
              </p:nvSpPr>
              <p:spPr>
                <a:xfrm flipH="1">
                  <a:off x="7071730" y="1839950"/>
                  <a:ext cx="3796991"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pic>
          <p:nvPicPr>
            <p:cNvPr id="8" name="Graphic 7" descr="Open quotation mark with solid fill">
              <a:extLst>
                <a:ext uri="{FF2B5EF4-FFF2-40B4-BE49-F238E27FC236}">
                  <a16:creationId xmlns:a16="http://schemas.microsoft.com/office/drawing/2014/main" id="{0F588E09-9EFB-0EB3-0D61-4ABE71FD0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3612" y="1040639"/>
              <a:ext cx="1925444" cy="1925444"/>
            </a:xfrm>
            <a:prstGeom prst="rect">
              <a:avLst/>
            </a:prstGeom>
          </p:spPr>
        </p:pic>
        <p:pic>
          <p:nvPicPr>
            <p:cNvPr id="9" name="Graphic 8" descr="Open quotation mark with solid fill">
              <a:extLst>
                <a:ext uri="{FF2B5EF4-FFF2-40B4-BE49-F238E27FC236}">
                  <a16:creationId xmlns:a16="http://schemas.microsoft.com/office/drawing/2014/main" id="{C7AE5483-FBF5-3521-C1AE-BD4651DD1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813612" y="5168205"/>
              <a:ext cx="1925444" cy="1925444"/>
            </a:xfrm>
            <a:prstGeom prst="rect">
              <a:avLst/>
            </a:prstGeom>
          </p:spPr>
        </p:pic>
      </p:grpSp>
      <p:sp>
        <p:nvSpPr>
          <p:cNvPr id="4" name="Title 3">
            <a:extLst>
              <a:ext uri="{FF2B5EF4-FFF2-40B4-BE49-F238E27FC236}">
                <a16:creationId xmlns:a16="http://schemas.microsoft.com/office/drawing/2014/main" id="{2F70DAAB-809E-7F50-8F83-C09525AA9532}"/>
              </a:ext>
            </a:extLst>
          </p:cNvPr>
          <p:cNvSpPr>
            <a:spLocks noGrp="1"/>
          </p:cNvSpPr>
          <p:nvPr>
            <p:ph type="title"/>
          </p:nvPr>
        </p:nvSpPr>
        <p:spPr>
          <a:xfrm>
            <a:off x="410736" y="304350"/>
            <a:ext cx="10972800" cy="1143000"/>
          </a:xfrm>
        </p:spPr>
        <p:txBody>
          <a:bodyPr lIns="91440" tIns="45720" rIns="91440" bIns="45720" anchor="b" anchorCtr="0"/>
          <a:lstStyle/>
          <a:p>
            <a:pPr>
              <a:lnSpc>
                <a:spcPct val="120120"/>
              </a:lnSpc>
            </a:pPr>
            <a:r>
              <a:rPr lang="en-US" u="sng">
                <a:solidFill>
                  <a:schemeClr val="bg1"/>
                </a:solidFill>
              </a:rPr>
              <a:t>Myth:</a:t>
            </a:r>
            <a:r>
              <a:rPr lang="en-US">
                <a:solidFill>
                  <a:schemeClr val="bg1"/>
                </a:solidFill>
              </a:rPr>
              <a:t> “People experiencing homelessness don’t care about their health”  </a:t>
            </a:r>
          </a:p>
        </p:txBody>
      </p:sp>
    </p:spTree>
    <p:extLst>
      <p:ext uri="{BB962C8B-B14F-4D97-AF65-F5344CB8AC3E}">
        <p14:creationId xmlns:p14="http://schemas.microsoft.com/office/powerpoint/2010/main" val="1330833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67B8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2A2D1A-A07E-D24B-1F49-6C51E9410822}"/>
              </a:ext>
            </a:extLst>
          </p:cNvPr>
          <p:cNvSpPr>
            <a:spLocks noGrp="1"/>
          </p:cNvSpPr>
          <p:nvPr>
            <p:ph type="title"/>
          </p:nvPr>
        </p:nvSpPr>
        <p:spPr/>
        <p:txBody>
          <a:bodyPr/>
          <a:lstStyle/>
          <a:p>
            <a:r>
              <a:rPr lang="en-US" sz="5067">
                <a:solidFill>
                  <a:schemeClr val="bg1"/>
                </a:solidFill>
              </a:rPr>
              <a:t>Health Conditions and Needs</a:t>
            </a:r>
          </a:p>
        </p:txBody>
      </p:sp>
    </p:spTree>
    <p:extLst>
      <p:ext uri="{BB962C8B-B14F-4D97-AF65-F5344CB8AC3E}">
        <p14:creationId xmlns:p14="http://schemas.microsoft.com/office/powerpoint/2010/main" val="1691567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2D12-818D-D613-CFD2-4EE4FD429A04}"/>
              </a:ext>
            </a:extLst>
          </p:cNvPr>
          <p:cNvSpPr>
            <a:spLocks noGrp="1"/>
          </p:cNvSpPr>
          <p:nvPr>
            <p:ph type="title"/>
          </p:nvPr>
        </p:nvSpPr>
        <p:spPr>
          <a:xfrm>
            <a:off x="256853" y="231337"/>
            <a:ext cx="11935148" cy="1143000"/>
          </a:xfrm>
        </p:spPr>
        <p:txBody>
          <a:bodyPr lIns="121920" tIns="60960" rIns="121920" bIns="60960" anchor="b" anchorCtr="0"/>
          <a:lstStyle/>
          <a:p>
            <a:pPr>
              <a:lnSpc>
                <a:spcPct val="65359"/>
              </a:lnSpc>
            </a:pPr>
            <a:r>
              <a:rPr lang="en-US" sz="4267">
                <a:latin typeface="Calibri"/>
                <a:cs typeface="Calibri"/>
              </a:rPr>
              <a:t>Top</a:t>
            </a:r>
            <a:r>
              <a:rPr lang="en-US" sz="4267">
                <a:solidFill>
                  <a:schemeClr val="accent2"/>
                </a:solidFill>
                <a:latin typeface="Calibri"/>
                <a:cs typeface="Calibri"/>
              </a:rPr>
              <a:t> </a:t>
            </a:r>
            <a:r>
              <a:rPr lang="en-US" sz="4267">
                <a:latin typeface="Calibri"/>
                <a:cs typeface="Calibri"/>
              </a:rPr>
              <a:t>new or worsening</a:t>
            </a:r>
            <a:r>
              <a:rPr lang="en-US" sz="4267">
                <a:solidFill>
                  <a:schemeClr val="accent2"/>
                </a:solidFill>
                <a:latin typeface="Calibri"/>
                <a:cs typeface="Calibri"/>
              </a:rPr>
              <a:t> </a:t>
            </a:r>
            <a:r>
              <a:rPr lang="en-US" sz="4267" u="sng">
                <a:latin typeface="Calibri"/>
                <a:cs typeface="Calibri"/>
              </a:rPr>
              <a:t>chronic conditions</a:t>
            </a:r>
            <a:r>
              <a:rPr lang="en-US" sz="4267">
                <a:latin typeface="Calibri"/>
                <a:cs typeface="Calibri"/>
              </a:rPr>
              <a:t> after </a:t>
            </a:r>
            <a:r>
              <a:rPr lang="en-US" sz="4267">
                <a:solidFill>
                  <a:schemeClr val="accent1"/>
                </a:solidFill>
                <a:latin typeface="Calibri"/>
                <a:cs typeface="Calibri"/>
              </a:rPr>
              <a:t>experiencing homelessness </a:t>
            </a:r>
            <a:endParaRPr lang="en-US" sz="4267">
              <a:solidFill>
                <a:schemeClr val="accent1"/>
              </a:solidFill>
              <a:cs typeface="Calibri" pitchFamily="34" charset="0"/>
            </a:endParaRPr>
          </a:p>
        </p:txBody>
      </p:sp>
      <p:sp>
        <p:nvSpPr>
          <p:cNvPr id="3" name="Text Placeholder 2">
            <a:extLst>
              <a:ext uri="{FF2B5EF4-FFF2-40B4-BE49-F238E27FC236}">
                <a16:creationId xmlns:a16="http://schemas.microsoft.com/office/drawing/2014/main" id="{4D941132-0C14-D952-EC6E-31C4242FA5CF}"/>
              </a:ext>
            </a:extLst>
          </p:cNvPr>
          <p:cNvSpPr>
            <a:spLocks noGrp="1"/>
          </p:cNvSpPr>
          <p:nvPr>
            <p:ph type="body" sz="quarter" idx="10"/>
          </p:nvPr>
        </p:nvSpPr>
        <p:spPr>
          <a:xfrm>
            <a:off x="679272" y="1360968"/>
            <a:ext cx="9527984" cy="4872616"/>
          </a:xfrm>
        </p:spPr>
        <p:txBody>
          <a:bodyPr/>
          <a:lstStyle/>
          <a:p>
            <a:pPr marL="0" indent="0">
              <a:buNone/>
            </a:pPr>
            <a:endParaRPr lang="en-US" sz="1600" b="0">
              <a:solidFill>
                <a:srgbClr val="003057"/>
              </a:solidFill>
              <a:latin typeface="Calibri"/>
              <a:cs typeface="Calibri"/>
            </a:endParaRPr>
          </a:p>
          <a:p>
            <a:pPr marL="0" indent="0">
              <a:buNone/>
            </a:pPr>
            <a:r>
              <a:rPr lang="en-US" sz="2000" b="0">
                <a:solidFill>
                  <a:srgbClr val="003057"/>
                </a:solidFill>
                <a:latin typeface="Calibri"/>
                <a:cs typeface="Calibri"/>
              </a:rPr>
              <a:t>None: n = 129 (36.3%) </a:t>
            </a:r>
          </a:p>
          <a:p>
            <a:pPr marL="0" indent="0">
              <a:buNone/>
            </a:pPr>
            <a:endParaRPr lang="en-US" sz="1400">
              <a:solidFill>
                <a:srgbClr val="003057"/>
              </a:solidFill>
              <a:latin typeface="Calibri"/>
              <a:cs typeface="Calibri"/>
            </a:endParaRPr>
          </a:p>
          <a:p>
            <a:pPr marL="609585" indent="-609585">
              <a:buFont typeface="+mj-lt"/>
              <a:buAutoNum type="arabicPeriod"/>
            </a:pPr>
            <a:r>
              <a:rPr lang="en-US" sz="3467">
                <a:solidFill>
                  <a:srgbClr val="003057"/>
                </a:solidFill>
                <a:latin typeface="Calibri"/>
                <a:cs typeface="Calibri"/>
              </a:rPr>
              <a:t>Chronic Pain: </a:t>
            </a:r>
            <a:r>
              <a:rPr lang="en-US" sz="3467" b="0">
                <a:solidFill>
                  <a:schemeClr val="accent1"/>
                </a:solidFill>
                <a:latin typeface="Calibri"/>
                <a:cs typeface="Calibri"/>
              </a:rPr>
              <a:t>n = 61 (17.1%) </a:t>
            </a:r>
          </a:p>
          <a:p>
            <a:pPr marL="609585" indent="-609585">
              <a:buAutoNum type="arabicPeriod"/>
            </a:pPr>
            <a:r>
              <a:rPr lang="en-US" sz="3467">
                <a:solidFill>
                  <a:srgbClr val="003057"/>
                </a:solidFill>
                <a:latin typeface="Calibri"/>
                <a:cs typeface="Calibri"/>
              </a:rPr>
              <a:t>Dental Problems: </a:t>
            </a:r>
            <a:r>
              <a:rPr lang="en-US" sz="3467" b="0">
                <a:solidFill>
                  <a:srgbClr val="003057"/>
                </a:solidFill>
                <a:latin typeface="Calibri"/>
                <a:cs typeface="Calibri"/>
              </a:rPr>
              <a:t>n </a:t>
            </a:r>
            <a:r>
              <a:rPr lang="en-US" sz="3467" b="0">
                <a:solidFill>
                  <a:schemeClr val="accent1"/>
                </a:solidFill>
                <a:latin typeface="Calibri"/>
                <a:cs typeface="Calibri"/>
              </a:rPr>
              <a:t>= 60 (16.9%) </a:t>
            </a:r>
          </a:p>
          <a:p>
            <a:pPr marL="609585" indent="-609585">
              <a:buAutoNum type="arabicPeriod"/>
            </a:pPr>
            <a:r>
              <a:rPr lang="en-US" sz="3467">
                <a:solidFill>
                  <a:srgbClr val="003057"/>
                </a:solidFill>
                <a:latin typeface="Calibri"/>
                <a:cs typeface="Calibri"/>
              </a:rPr>
              <a:t>Back Problems:</a:t>
            </a:r>
            <a:r>
              <a:rPr lang="en-US" sz="3467" b="0">
                <a:solidFill>
                  <a:srgbClr val="003057"/>
                </a:solidFill>
                <a:latin typeface="Calibri"/>
                <a:cs typeface="Calibri"/>
              </a:rPr>
              <a:t> </a:t>
            </a:r>
            <a:r>
              <a:rPr lang="en-US" sz="3467" b="0">
                <a:solidFill>
                  <a:schemeClr val="accent1"/>
                </a:solidFill>
                <a:latin typeface="Calibri"/>
                <a:cs typeface="Calibri"/>
              </a:rPr>
              <a:t>n = 48 (13.5%) </a:t>
            </a:r>
          </a:p>
          <a:p>
            <a:pPr marL="609585" indent="-609585">
              <a:buAutoNum type="arabicPeriod"/>
            </a:pPr>
            <a:r>
              <a:rPr lang="en-US" sz="3467">
                <a:solidFill>
                  <a:srgbClr val="003057"/>
                </a:solidFill>
                <a:latin typeface="Calibri"/>
                <a:cs typeface="Calibri"/>
              </a:rPr>
              <a:t>Hypertension:</a:t>
            </a:r>
            <a:r>
              <a:rPr lang="en-US" sz="3467">
                <a:solidFill>
                  <a:schemeClr val="accent2"/>
                </a:solidFill>
                <a:latin typeface="Calibri"/>
                <a:cs typeface="Calibri"/>
              </a:rPr>
              <a:t> </a:t>
            </a:r>
            <a:r>
              <a:rPr lang="en-US" sz="3467" b="0">
                <a:solidFill>
                  <a:srgbClr val="003057"/>
                </a:solidFill>
                <a:latin typeface="Calibri"/>
                <a:cs typeface="Calibri"/>
              </a:rPr>
              <a:t>n </a:t>
            </a:r>
            <a:r>
              <a:rPr lang="en-US" sz="3467" b="0">
                <a:solidFill>
                  <a:schemeClr val="accent1"/>
                </a:solidFill>
                <a:latin typeface="Calibri"/>
                <a:cs typeface="Calibri"/>
              </a:rPr>
              <a:t>= 43 (12.1%) </a:t>
            </a:r>
          </a:p>
          <a:p>
            <a:pPr marL="609585" indent="-609585">
              <a:buAutoNum type="arabicPeriod"/>
            </a:pPr>
            <a:r>
              <a:rPr lang="en-US" sz="3467">
                <a:solidFill>
                  <a:srgbClr val="003057"/>
                </a:solidFill>
                <a:latin typeface="Calibri"/>
                <a:cs typeface="Calibri"/>
              </a:rPr>
              <a:t>Mobility Problems: </a:t>
            </a:r>
            <a:r>
              <a:rPr lang="en-US" sz="3467" b="0">
                <a:solidFill>
                  <a:schemeClr val="accent1"/>
                </a:solidFill>
                <a:latin typeface="Calibri"/>
                <a:cs typeface="Calibri"/>
              </a:rPr>
              <a:t>n = 36 (10.1%) </a:t>
            </a:r>
          </a:p>
        </p:txBody>
      </p:sp>
      <p:sp>
        <p:nvSpPr>
          <p:cNvPr id="4" name="TextBox 3">
            <a:extLst>
              <a:ext uri="{FF2B5EF4-FFF2-40B4-BE49-F238E27FC236}">
                <a16:creationId xmlns:a16="http://schemas.microsoft.com/office/drawing/2014/main" id="{DD4DC7F5-0C7B-87FA-4C78-264B617E338F}"/>
              </a:ext>
            </a:extLst>
          </p:cNvPr>
          <p:cNvSpPr txBox="1"/>
          <p:nvPr/>
        </p:nvSpPr>
        <p:spPr>
          <a:xfrm>
            <a:off x="87018" y="6092077"/>
            <a:ext cx="12104697" cy="697755"/>
          </a:xfrm>
          <a:prstGeom prst="rect">
            <a:avLst/>
          </a:prstGeom>
          <a:noFill/>
        </p:spPr>
        <p:txBody>
          <a:bodyPr wrap="square" lIns="121920" tIns="60960" rIns="121920" bIns="60960" rtlCol="0" anchor="t">
            <a:spAutoFit/>
          </a:bodyPr>
          <a:lstStyle/>
          <a:p>
            <a:pPr defTabSz="1219170" eaLnBrk="0" fontAlgn="base" hangingPunct="0">
              <a:spcBef>
                <a:spcPct val="0"/>
              </a:spcBef>
              <a:spcAft>
                <a:spcPct val="0"/>
              </a:spcAft>
            </a:pPr>
            <a:r>
              <a:rPr lang="en-US" sz="1867">
                <a:solidFill>
                  <a:srgbClr val="000000"/>
                </a:solidFill>
                <a:latin typeface="Calibri"/>
                <a:cs typeface="Calibri"/>
              </a:rPr>
              <a:t>Self-reported conditions; top 5 selected by participants; multiple selections allowed </a:t>
            </a:r>
          </a:p>
          <a:p>
            <a:pPr defTabSz="1219170" eaLnBrk="0" fontAlgn="base" hangingPunct="0">
              <a:spcBef>
                <a:spcPct val="0"/>
              </a:spcBef>
              <a:spcAft>
                <a:spcPct val="0"/>
              </a:spcAft>
            </a:pPr>
            <a:r>
              <a:rPr lang="en-US" sz="1867">
                <a:solidFill>
                  <a:srgbClr val="000000"/>
                </a:solidFill>
                <a:latin typeface="Calibri"/>
                <a:cs typeface="Calibri"/>
              </a:rPr>
              <a:t>Denominator is total number of participants (n = 356)</a:t>
            </a:r>
            <a:endParaRPr lang="en-US" sz="1867">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781024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2D12-818D-D613-CFD2-4EE4FD429A04}"/>
              </a:ext>
            </a:extLst>
          </p:cNvPr>
          <p:cNvSpPr>
            <a:spLocks noGrp="1"/>
          </p:cNvSpPr>
          <p:nvPr>
            <p:ph type="title"/>
          </p:nvPr>
        </p:nvSpPr>
        <p:spPr>
          <a:xfrm>
            <a:off x="256853" y="231337"/>
            <a:ext cx="11935148" cy="1143000"/>
          </a:xfrm>
        </p:spPr>
        <p:txBody>
          <a:bodyPr lIns="121920" tIns="60960" rIns="121920" bIns="60960" anchor="b" anchorCtr="0"/>
          <a:lstStyle/>
          <a:p>
            <a:pPr>
              <a:lnSpc>
                <a:spcPct val="65359"/>
              </a:lnSpc>
            </a:pPr>
            <a:r>
              <a:rPr lang="en-US" sz="4400" dirty="0"/>
              <a:t>There were </a:t>
            </a:r>
            <a:r>
              <a:rPr lang="en-US" sz="4400" u="sng" dirty="0"/>
              <a:t>no differences </a:t>
            </a:r>
            <a:r>
              <a:rPr lang="en-US" sz="4400" dirty="0"/>
              <a:t>in chronic health conditions reported by homelessness setting</a:t>
            </a:r>
            <a:endParaRPr lang="en-US" sz="4267" dirty="0">
              <a:solidFill>
                <a:schemeClr val="accent1"/>
              </a:solidFill>
              <a:cs typeface="Calibri" pitchFamily="34" charset="0"/>
            </a:endParaRPr>
          </a:p>
        </p:txBody>
      </p:sp>
      <p:sp>
        <p:nvSpPr>
          <p:cNvPr id="3" name="Text Placeholder 2">
            <a:extLst>
              <a:ext uri="{FF2B5EF4-FFF2-40B4-BE49-F238E27FC236}">
                <a16:creationId xmlns:a16="http://schemas.microsoft.com/office/drawing/2014/main" id="{4D941132-0C14-D952-EC6E-31C4242FA5CF}"/>
              </a:ext>
            </a:extLst>
          </p:cNvPr>
          <p:cNvSpPr>
            <a:spLocks noGrp="1"/>
          </p:cNvSpPr>
          <p:nvPr>
            <p:ph type="body" sz="quarter" idx="10"/>
          </p:nvPr>
        </p:nvSpPr>
        <p:spPr>
          <a:xfrm>
            <a:off x="679272" y="1360968"/>
            <a:ext cx="9527984" cy="4872616"/>
          </a:xfrm>
        </p:spPr>
        <p:txBody>
          <a:bodyPr/>
          <a:lstStyle/>
          <a:p>
            <a:pPr marL="0" indent="0">
              <a:buNone/>
            </a:pPr>
            <a:endParaRPr lang="en-US" sz="1600" b="0" dirty="0">
              <a:solidFill>
                <a:srgbClr val="003057"/>
              </a:solidFill>
              <a:latin typeface="Calibri"/>
              <a:cs typeface="Calibri"/>
            </a:endParaRPr>
          </a:p>
          <a:p>
            <a:pPr marL="0" indent="0">
              <a:buNone/>
            </a:pPr>
            <a:r>
              <a:rPr lang="en-US" sz="2000" b="0" dirty="0">
                <a:solidFill>
                  <a:srgbClr val="003057"/>
                </a:solidFill>
                <a:latin typeface="Calibri"/>
                <a:cs typeface="Calibri"/>
              </a:rPr>
              <a:t>None: n = 129 (36.3%) </a:t>
            </a:r>
          </a:p>
          <a:p>
            <a:pPr marL="0" indent="0">
              <a:buNone/>
            </a:pPr>
            <a:endParaRPr lang="en-US" sz="1400" dirty="0">
              <a:solidFill>
                <a:srgbClr val="003057"/>
              </a:solidFill>
              <a:latin typeface="Calibri"/>
              <a:cs typeface="Calibri"/>
            </a:endParaRPr>
          </a:p>
          <a:p>
            <a:pPr marL="609585" indent="-609585">
              <a:buFont typeface="+mj-lt"/>
              <a:buAutoNum type="arabicPeriod"/>
            </a:pPr>
            <a:r>
              <a:rPr lang="en-US" sz="3467" dirty="0">
                <a:solidFill>
                  <a:srgbClr val="003057"/>
                </a:solidFill>
                <a:latin typeface="Calibri"/>
                <a:cs typeface="Calibri"/>
              </a:rPr>
              <a:t>Chronic Pain: </a:t>
            </a:r>
            <a:r>
              <a:rPr lang="en-US" sz="3467" b="0" dirty="0">
                <a:solidFill>
                  <a:schemeClr val="accent1"/>
                </a:solidFill>
                <a:latin typeface="Calibri"/>
                <a:cs typeface="Calibri"/>
              </a:rPr>
              <a:t>n = 61 (17.1%) </a:t>
            </a:r>
          </a:p>
          <a:p>
            <a:pPr marL="609585" indent="-609585">
              <a:buAutoNum type="arabicPeriod"/>
            </a:pPr>
            <a:r>
              <a:rPr lang="en-US" sz="3467" dirty="0">
                <a:solidFill>
                  <a:srgbClr val="003057"/>
                </a:solidFill>
                <a:latin typeface="Calibri"/>
                <a:cs typeface="Calibri"/>
              </a:rPr>
              <a:t>Dental Problems: </a:t>
            </a:r>
            <a:r>
              <a:rPr lang="en-US" sz="3467" b="0" dirty="0">
                <a:solidFill>
                  <a:srgbClr val="003057"/>
                </a:solidFill>
                <a:latin typeface="Calibri"/>
                <a:cs typeface="Calibri"/>
              </a:rPr>
              <a:t>n </a:t>
            </a:r>
            <a:r>
              <a:rPr lang="en-US" sz="3467" b="0" dirty="0">
                <a:solidFill>
                  <a:schemeClr val="accent1"/>
                </a:solidFill>
                <a:latin typeface="Calibri"/>
                <a:cs typeface="Calibri"/>
              </a:rPr>
              <a:t>= 60 (16.9%) </a:t>
            </a:r>
          </a:p>
          <a:p>
            <a:pPr marL="609585" indent="-609585">
              <a:buAutoNum type="arabicPeriod"/>
            </a:pPr>
            <a:r>
              <a:rPr lang="en-US" sz="3467" dirty="0">
                <a:solidFill>
                  <a:srgbClr val="003057"/>
                </a:solidFill>
                <a:latin typeface="Calibri"/>
                <a:cs typeface="Calibri"/>
              </a:rPr>
              <a:t>Back Problems:</a:t>
            </a:r>
            <a:r>
              <a:rPr lang="en-US" sz="3467" b="0" dirty="0">
                <a:solidFill>
                  <a:srgbClr val="003057"/>
                </a:solidFill>
                <a:latin typeface="Calibri"/>
                <a:cs typeface="Calibri"/>
              </a:rPr>
              <a:t> </a:t>
            </a:r>
            <a:r>
              <a:rPr lang="en-US" sz="3467" b="0" dirty="0">
                <a:solidFill>
                  <a:schemeClr val="accent1"/>
                </a:solidFill>
                <a:latin typeface="Calibri"/>
                <a:cs typeface="Calibri"/>
              </a:rPr>
              <a:t>n = 48 (13.5%) </a:t>
            </a:r>
          </a:p>
          <a:p>
            <a:pPr marL="609585" indent="-609585">
              <a:buAutoNum type="arabicPeriod"/>
            </a:pPr>
            <a:r>
              <a:rPr lang="en-US" sz="3467" dirty="0">
                <a:solidFill>
                  <a:srgbClr val="003057"/>
                </a:solidFill>
                <a:latin typeface="Calibri"/>
                <a:cs typeface="Calibri"/>
              </a:rPr>
              <a:t>Hypertension:</a:t>
            </a:r>
            <a:r>
              <a:rPr lang="en-US" sz="3467" dirty="0">
                <a:solidFill>
                  <a:schemeClr val="accent2"/>
                </a:solidFill>
                <a:latin typeface="Calibri"/>
                <a:cs typeface="Calibri"/>
              </a:rPr>
              <a:t> </a:t>
            </a:r>
            <a:r>
              <a:rPr lang="en-US" sz="3467" b="0" dirty="0">
                <a:solidFill>
                  <a:srgbClr val="003057"/>
                </a:solidFill>
                <a:latin typeface="Calibri"/>
                <a:cs typeface="Calibri"/>
              </a:rPr>
              <a:t>n </a:t>
            </a:r>
            <a:r>
              <a:rPr lang="en-US" sz="3467" b="0" dirty="0">
                <a:solidFill>
                  <a:schemeClr val="accent1"/>
                </a:solidFill>
                <a:latin typeface="Calibri"/>
                <a:cs typeface="Calibri"/>
              </a:rPr>
              <a:t>= 43 (12.1%) </a:t>
            </a:r>
          </a:p>
          <a:p>
            <a:pPr marL="609585" indent="-609585">
              <a:buAutoNum type="arabicPeriod"/>
            </a:pPr>
            <a:r>
              <a:rPr lang="en-US" sz="3467" dirty="0">
                <a:solidFill>
                  <a:srgbClr val="003057"/>
                </a:solidFill>
                <a:latin typeface="Calibri"/>
                <a:cs typeface="Calibri"/>
              </a:rPr>
              <a:t>Mobility Problems: </a:t>
            </a:r>
            <a:r>
              <a:rPr lang="en-US" sz="3467" b="0" dirty="0">
                <a:solidFill>
                  <a:schemeClr val="accent1"/>
                </a:solidFill>
                <a:latin typeface="Calibri"/>
                <a:cs typeface="Calibri"/>
              </a:rPr>
              <a:t>n = 36 (10.1%) </a:t>
            </a:r>
          </a:p>
        </p:txBody>
      </p:sp>
      <p:sp>
        <p:nvSpPr>
          <p:cNvPr id="4" name="TextBox 3">
            <a:extLst>
              <a:ext uri="{FF2B5EF4-FFF2-40B4-BE49-F238E27FC236}">
                <a16:creationId xmlns:a16="http://schemas.microsoft.com/office/drawing/2014/main" id="{DD4DC7F5-0C7B-87FA-4C78-264B617E338F}"/>
              </a:ext>
            </a:extLst>
          </p:cNvPr>
          <p:cNvSpPr txBox="1"/>
          <p:nvPr/>
        </p:nvSpPr>
        <p:spPr>
          <a:xfrm>
            <a:off x="87018" y="6092077"/>
            <a:ext cx="12104697" cy="697755"/>
          </a:xfrm>
          <a:prstGeom prst="rect">
            <a:avLst/>
          </a:prstGeom>
          <a:noFill/>
        </p:spPr>
        <p:txBody>
          <a:bodyPr wrap="square" lIns="121920" tIns="60960" rIns="121920" bIns="60960" rtlCol="0" anchor="t">
            <a:spAutoFit/>
          </a:bodyPr>
          <a:lstStyle/>
          <a:p>
            <a:pPr defTabSz="1219170" eaLnBrk="0" fontAlgn="base" hangingPunct="0">
              <a:spcBef>
                <a:spcPct val="0"/>
              </a:spcBef>
              <a:spcAft>
                <a:spcPct val="0"/>
              </a:spcAft>
            </a:pPr>
            <a:r>
              <a:rPr lang="en-US" sz="1867" dirty="0">
                <a:solidFill>
                  <a:srgbClr val="000000"/>
                </a:solidFill>
                <a:latin typeface="Calibri"/>
                <a:cs typeface="Calibri"/>
              </a:rPr>
              <a:t>Self-reported conditions; top 5 selected by participants; multiple selections allowed </a:t>
            </a:r>
          </a:p>
          <a:p>
            <a:pPr defTabSz="1219170" eaLnBrk="0" fontAlgn="base" hangingPunct="0">
              <a:spcBef>
                <a:spcPct val="0"/>
              </a:spcBef>
              <a:spcAft>
                <a:spcPct val="0"/>
              </a:spcAft>
            </a:pPr>
            <a:r>
              <a:rPr lang="en-US" sz="1867" dirty="0">
                <a:solidFill>
                  <a:srgbClr val="000000"/>
                </a:solidFill>
                <a:latin typeface="Calibri"/>
                <a:cs typeface="Calibri"/>
              </a:rPr>
              <a:t>Denominator is total number of participants (n = 356)</a:t>
            </a:r>
            <a:endParaRPr lang="en-US" sz="1867"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120573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941132-0C14-D952-EC6E-31C4242FA5CF}"/>
              </a:ext>
            </a:extLst>
          </p:cNvPr>
          <p:cNvSpPr>
            <a:spLocks noGrp="1"/>
          </p:cNvSpPr>
          <p:nvPr>
            <p:ph type="body" sz="quarter" idx="10"/>
          </p:nvPr>
        </p:nvSpPr>
        <p:spPr>
          <a:xfrm>
            <a:off x="679272" y="1360968"/>
            <a:ext cx="9527984" cy="4872616"/>
          </a:xfrm>
        </p:spPr>
        <p:txBody>
          <a:bodyPr/>
          <a:lstStyle/>
          <a:p>
            <a:pPr marL="0" indent="0">
              <a:buNone/>
            </a:pPr>
            <a:endParaRPr lang="en-US" sz="1600">
              <a:solidFill>
                <a:schemeClr val="accent2"/>
              </a:solidFill>
              <a:latin typeface="Calibri"/>
              <a:cs typeface="Calibri"/>
            </a:endParaRPr>
          </a:p>
          <a:p>
            <a:pPr marL="0" indent="0">
              <a:buNone/>
            </a:pPr>
            <a:r>
              <a:rPr lang="en-US" sz="2000" b="0">
                <a:solidFill>
                  <a:schemeClr val="accent1"/>
                </a:solidFill>
                <a:latin typeface="Calibri"/>
                <a:cs typeface="Calibri"/>
              </a:rPr>
              <a:t>None = 149 (41.9%) </a:t>
            </a:r>
          </a:p>
          <a:p>
            <a:pPr marL="0" indent="0">
              <a:buNone/>
            </a:pPr>
            <a:endParaRPr lang="en-US" sz="1400">
              <a:solidFill>
                <a:schemeClr val="accent1"/>
              </a:solidFill>
              <a:latin typeface="Calibri"/>
              <a:cs typeface="Calibri"/>
            </a:endParaRPr>
          </a:p>
          <a:p>
            <a:pPr marL="0" indent="0">
              <a:buNone/>
            </a:pPr>
            <a:r>
              <a:rPr lang="en-US" sz="3467">
                <a:solidFill>
                  <a:schemeClr val="accent1"/>
                </a:solidFill>
                <a:latin typeface="Calibri"/>
                <a:cs typeface="Calibri"/>
              </a:rPr>
              <a:t>1. </a:t>
            </a:r>
            <a:r>
              <a:rPr lang="en-US" sz="3467">
                <a:solidFill>
                  <a:srgbClr val="003057"/>
                </a:solidFill>
                <a:latin typeface="Calibri"/>
                <a:cs typeface="Calibri"/>
              </a:rPr>
              <a:t>Depression:</a:t>
            </a:r>
            <a:r>
              <a:rPr lang="en-US" sz="3467" b="0">
                <a:solidFill>
                  <a:schemeClr val="accent1"/>
                </a:solidFill>
                <a:latin typeface="Calibri"/>
                <a:cs typeface="Calibri"/>
              </a:rPr>
              <a:t> n = 123 (34.6%) </a:t>
            </a:r>
          </a:p>
          <a:p>
            <a:pPr marL="0" indent="0">
              <a:buNone/>
            </a:pPr>
            <a:r>
              <a:rPr lang="en-US" sz="3467">
                <a:solidFill>
                  <a:schemeClr val="accent1"/>
                </a:solidFill>
                <a:latin typeface="Calibri"/>
                <a:cs typeface="Calibri"/>
              </a:rPr>
              <a:t>2. </a:t>
            </a:r>
            <a:r>
              <a:rPr lang="en-US" sz="3467">
                <a:solidFill>
                  <a:srgbClr val="003057"/>
                </a:solidFill>
                <a:latin typeface="Calibri"/>
                <a:cs typeface="Calibri"/>
              </a:rPr>
              <a:t>Anxiety: </a:t>
            </a:r>
            <a:r>
              <a:rPr lang="en-US" sz="3467" b="0">
                <a:solidFill>
                  <a:schemeClr val="accent1"/>
                </a:solidFill>
                <a:latin typeface="Calibri"/>
                <a:cs typeface="Calibri"/>
              </a:rPr>
              <a:t>n = 109 (30.6%) </a:t>
            </a:r>
          </a:p>
          <a:p>
            <a:pPr marL="0" indent="0">
              <a:buNone/>
            </a:pPr>
            <a:r>
              <a:rPr lang="en-US" sz="3467">
                <a:solidFill>
                  <a:schemeClr val="accent1"/>
                </a:solidFill>
                <a:latin typeface="Calibri"/>
                <a:cs typeface="Calibri"/>
              </a:rPr>
              <a:t>3. </a:t>
            </a:r>
            <a:r>
              <a:rPr lang="en-US" sz="3467">
                <a:solidFill>
                  <a:srgbClr val="003057"/>
                </a:solidFill>
                <a:latin typeface="Calibri"/>
                <a:cs typeface="Calibri"/>
              </a:rPr>
              <a:t>PTSD:</a:t>
            </a:r>
            <a:r>
              <a:rPr lang="en-US" sz="3467">
                <a:solidFill>
                  <a:schemeClr val="accent1"/>
                </a:solidFill>
                <a:latin typeface="Calibri"/>
                <a:cs typeface="Calibri"/>
              </a:rPr>
              <a:t> </a:t>
            </a:r>
            <a:r>
              <a:rPr lang="en-US" sz="3467" b="0">
                <a:solidFill>
                  <a:schemeClr val="accent1"/>
                </a:solidFill>
                <a:latin typeface="Calibri"/>
                <a:cs typeface="Calibri"/>
              </a:rPr>
              <a:t>n</a:t>
            </a:r>
            <a:r>
              <a:rPr lang="en-US" sz="3467">
                <a:solidFill>
                  <a:schemeClr val="accent1"/>
                </a:solidFill>
                <a:latin typeface="Calibri"/>
                <a:cs typeface="Calibri"/>
              </a:rPr>
              <a:t> </a:t>
            </a:r>
            <a:r>
              <a:rPr lang="en-US" sz="3467" b="0">
                <a:solidFill>
                  <a:schemeClr val="accent1"/>
                </a:solidFill>
                <a:latin typeface="Calibri"/>
                <a:cs typeface="Calibri"/>
              </a:rPr>
              <a:t>= 69 (19.4%) </a:t>
            </a:r>
            <a:endParaRPr lang="en-US" sz="3467" b="0">
              <a:solidFill>
                <a:schemeClr val="accent1"/>
              </a:solidFill>
              <a:cs typeface="Calibri"/>
            </a:endParaRPr>
          </a:p>
          <a:p>
            <a:pPr marL="0" indent="0">
              <a:buNone/>
            </a:pPr>
            <a:r>
              <a:rPr lang="en-US" sz="3467">
                <a:solidFill>
                  <a:schemeClr val="accent1"/>
                </a:solidFill>
                <a:latin typeface="Calibri"/>
                <a:cs typeface="Calibri"/>
              </a:rPr>
              <a:t>4. </a:t>
            </a:r>
            <a:r>
              <a:rPr lang="en-US" sz="3467">
                <a:solidFill>
                  <a:srgbClr val="003057"/>
                </a:solidFill>
                <a:latin typeface="Calibri"/>
                <a:cs typeface="Calibri"/>
              </a:rPr>
              <a:t>Substance Use Disorder: </a:t>
            </a:r>
            <a:r>
              <a:rPr lang="en-US" sz="3467" b="0">
                <a:solidFill>
                  <a:srgbClr val="003057"/>
                </a:solidFill>
                <a:latin typeface="Calibri"/>
                <a:cs typeface="Calibri"/>
              </a:rPr>
              <a:t>n </a:t>
            </a:r>
            <a:r>
              <a:rPr lang="en-US" sz="3467" b="0">
                <a:solidFill>
                  <a:schemeClr val="accent1"/>
                </a:solidFill>
                <a:latin typeface="Calibri"/>
                <a:cs typeface="Calibri"/>
              </a:rPr>
              <a:t>= 34 (9.6%)</a:t>
            </a:r>
          </a:p>
          <a:p>
            <a:pPr marL="0" indent="0">
              <a:buNone/>
            </a:pPr>
            <a:r>
              <a:rPr lang="en-US" sz="3467">
                <a:solidFill>
                  <a:schemeClr val="accent1"/>
                </a:solidFill>
                <a:latin typeface="Calibri"/>
                <a:cs typeface="Calibri"/>
              </a:rPr>
              <a:t>5. </a:t>
            </a:r>
            <a:r>
              <a:rPr lang="en-US" sz="3467">
                <a:solidFill>
                  <a:srgbClr val="003057"/>
                </a:solidFill>
                <a:latin typeface="Calibri"/>
                <a:cs typeface="Calibri"/>
              </a:rPr>
              <a:t>Bipolar Disorder: </a:t>
            </a:r>
            <a:r>
              <a:rPr lang="en-US" sz="3467" b="0">
                <a:solidFill>
                  <a:srgbClr val="003057"/>
                </a:solidFill>
                <a:latin typeface="Calibri"/>
                <a:cs typeface="Calibri"/>
              </a:rPr>
              <a:t>n </a:t>
            </a:r>
            <a:r>
              <a:rPr lang="en-US" sz="3467" b="0">
                <a:solidFill>
                  <a:schemeClr val="accent1"/>
                </a:solidFill>
                <a:latin typeface="Calibri"/>
                <a:cs typeface="Calibri"/>
              </a:rPr>
              <a:t>= 33 (9.3%)</a:t>
            </a:r>
          </a:p>
        </p:txBody>
      </p:sp>
      <p:sp>
        <p:nvSpPr>
          <p:cNvPr id="7" name="Title 1">
            <a:extLst>
              <a:ext uri="{FF2B5EF4-FFF2-40B4-BE49-F238E27FC236}">
                <a16:creationId xmlns:a16="http://schemas.microsoft.com/office/drawing/2014/main" id="{8517B697-476C-7F23-89B9-0E9B7B5EB856}"/>
              </a:ext>
            </a:extLst>
          </p:cNvPr>
          <p:cNvSpPr txBox="1">
            <a:spLocks/>
          </p:cNvSpPr>
          <p:nvPr/>
        </p:nvSpPr>
        <p:spPr>
          <a:xfrm>
            <a:off x="597080" y="200899"/>
            <a:ext cx="10957611" cy="1143000"/>
          </a:xfrm>
          <a:prstGeom prst="rect">
            <a:avLst/>
          </a:prstGeom>
        </p:spPr>
        <p:txBody>
          <a:bodyPr lIns="121920" tIns="60960" rIns="121920" bIns="60960" anchor="b" anchorCtr="0"/>
          <a:lstStyle>
            <a:lvl1pPr algn="l" rtl="0" eaLnBrk="0" fontAlgn="base" hangingPunct="0">
              <a:lnSpc>
                <a:spcPts val="3000"/>
              </a:lnSpc>
              <a:spcBef>
                <a:spcPct val="0"/>
              </a:spcBef>
              <a:spcAft>
                <a:spcPct val="0"/>
              </a:spcAft>
              <a:defRPr sz="2800" b="1" kern="1200" baseline="0">
                <a:solidFill>
                  <a:srgbClr val="003057"/>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ct val="61728"/>
              </a:lnSpc>
            </a:pPr>
            <a:r>
              <a:rPr lang="en-US" sz="4000">
                <a:latin typeface="Calibri"/>
                <a:cs typeface="Calibri"/>
              </a:rPr>
              <a:t>Top</a:t>
            </a:r>
            <a:r>
              <a:rPr lang="en-US" sz="4000">
                <a:solidFill>
                  <a:srgbClr val="D22730"/>
                </a:solidFill>
                <a:latin typeface="Calibri"/>
                <a:cs typeface="Calibri"/>
              </a:rPr>
              <a:t> </a:t>
            </a:r>
            <a:r>
              <a:rPr lang="en-US" sz="4000">
                <a:latin typeface="Calibri"/>
                <a:cs typeface="Calibri"/>
              </a:rPr>
              <a:t>new or worsening</a:t>
            </a:r>
            <a:r>
              <a:rPr lang="en-US" sz="4000">
                <a:solidFill>
                  <a:srgbClr val="D22730"/>
                </a:solidFill>
                <a:latin typeface="Calibri"/>
                <a:cs typeface="Calibri"/>
              </a:rPr>
              <a:t> </a:t>
            </a:r>
            <a:r>
              <a:rPr lang="en-US" sz="4000" u="sng">
                <a:latin typeface="Calibri"/>
                <a:cs typeface="Calibri"/>
              </a:rPr>
              <a:t>mental health</a:t>
            </a:r>
            <a:r>
              <a:rPr lang="en-US" sz="4000">
                <a:latin typeface="Calibri"/>
                <a:cs typeface="Calibri"/>
              </a:rPr>
              <a:t> conditions after experiencing homelessness</a:t>
            </a:r>
            <a:r>
              <a:rPr lang="en-US" sz="4400">
                <a:latin typeface="Calibri"/>
                <a:cs typeface="Calibri"/>
              </a:rPr>
              <a:t> </a:t>
            </a:r>
            <a:endParaRPr lang="en-US" sz="4400">
              <a:cs typeface="Calibri" pitchFamily="34" charset="0"/>
            </a:endParaRPr>
          </a:p>
        </p:txBody>
      </p:sp>
      <p:sp>
        <p:nvSpPr>
          <p:cNvPr id="8" name="TextBox 7">
            <a:extLst>
              <a:ext uri="{FF2B5EF4-FFF2-40B4-BE49-F238E27FC236}">
                <a16:creationId xmlns:a16="http://schemas.microsoft.com/office/drawing/2014/main" id="{C046DC05-F8FD-2C9F-4075-6472C046C648}"/>
              </a:ext>
            </a:extLst>
          </p:cNvPr>
          <p:cNvSpPr txBox="1"/>
          <p:nvPr/>
        </p:nvSpPr>
        <p:spPr>
          <a:xfrm>
            <a:off x="55211" y="6083112"/>
            <a:ext cx="12388368" cy="666977"/>
          </a:xfrm>
          <a:prstGeom prst="rect">
            <a:avLst/>
          </a:prstGeom>
          <a:noFill/>
        </p:spPr>
        <p:txBody>
          <a:bodyPr wrap="square" rtlCol="0">
            <a:spAutoFit/>
          </a:bodyPr>
          <a:lstStyle/>
          <a:p>
            <a:pPr defTabSz="1219170" eaLnBrk="0" fontAlgn="base" hangingPunct="0">
              <a:spcBef>
                <a:spcPct val="0"/>
              </a:spcBef>
              <a:spcAft>
                <a:spcPct val="0"/>
              </a:spcAft>
            </a:pPr>
            <a:r>
              <a:rPr lang="en-US" sz="1867">
                <a:solidFill>
                  <a:srgbClr val="000000"/>
                </a:solidFill>
                <a:latin typeface="Calibri" panose="020F0502020204030204" pitchFamily="34" charset="0"/>
              </a:rPr>
              <a:t>Self-reported conditions; top 5 selected by participants; multiple selections allowed; </a:t>
            </a:r>
            <a:r>
              <a:rPr lang="en-US" sz="1867">
                <a:solidFill>
                  <a:srgbClr val="000000"/>
                </a:solidFill>
                <a:latin typeface="Calibri"/>
                <a:cs typeface="Calibri"/>
              </a:rPr>
              <a:t>denominator is the total number of participants (n = 356). </a:t>
            </a:r>
            <a:r>
              <a:rPr lang="en-US" sz="1867">
                <a:solidFill>
                  <a:srgbClr val="000000"/>
                </a:solidFill>
                <a:latin typeface="Calibri" panose="020F0502020204030204" pitchFamily="34" charset="0"/>
                <a:cs typeface="Calibri"/>
              </a:rPr>
              <a:t>PTSD = Post-traumatic Stress Disorder.</a:t>
            </a:r>
            <a:endParaRPr lang="en-US" sz="1867">
              <a:solidFill>
                <a:srgbClr val="000000"/>
              </a:solidFill>
              <a:latin typeface="Calibri" panose="020F0502020204030204" pitchFamily="34" charset="0"/>
            </a:endParaRPr>
          </a:p>
        </p:txBody>
      </p:sp>
    </p:spTree>
    <p:extLst>
      <p:ext uri="{BB962C8B-B14F-4D97-AF65-F5344CB8AC3E}">
        <p14:creationId xmlns:p14="http://schemas.microsoft.com/office/powerpoint/2010/main" val="257516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941132-0C14-D952-EC6E-31C4242FA5CF}"/>
              </a:ext>
            </a:extLst>
          </p:cNvPr>
          <p:cNvSpPr>
            <a:spLocks noGrp="1"/>
          </p:cNvSpPr>
          <p:nvPr>
            <p:ph type="body" sz="quarter" idx="10"/>
          </p:nvPr>
        </p:nvSpPr>
        <p:spPr>
          <a:xfrm>
            <a:off x="679272" y="1360968"/>
            <a:ext cx="9527984" cy="4872616"/>
          </a:xfrm>
        </p:spPr>
        <p:txBody>
          <a:bodyPr/>
          <a:lstStyle/>
          <a:p>
            <a:pPr marL="0" indent="0">
              <a:buNone/>
            </a:pPr>
            <a:endParaRPr lang="en-US" sz="1600" dirty="0">
              <a:solidFill>
                <a:schemeClr val="accent2"/>
              </a:solidFill>
              <a:latin typeface="Calibri"/>
              <a:cs typeface="Calibri"/>
            </a:endParaRPr>
          </a:p>
          <a:p>
            <a:pPr marL="0" indent="0">
              <a:buNone/>
            </a:pPr>
            <a:r>
              <a:rPr lang="en-US" sz="2000" b="0" dirty="0">
                <a:solidFill>
                  <a:schemeClr val="accent1"/>
                </a:solidFill>
                <a:latin typeface="Calibri"/>
                <a:cs typeface="Calibri"/>
              </a:rPr>
              <a:t>None = 149 (41.9%) </a:t>
            </a:r>
          </a:p>
          <a:p>
            <a:pPr marL="0" indent="0">
              <a:buNone/>
            </a:pPr>
            <a:endParaRPr lang="en-US" sz="1400" dirty="0">
              <a:solidFill>
                <a:schemeClr val="accent1"/>
              </a:solidFill>
              <a:latin typeface="Calibri"/>
              <a:cs typeface="Calibri"/>
            </a:endParaRPr>
          </a:p>
          <a:p>
            <a:pPr marL="0" indent="0">
              <a:buNone/>
            </a:pPr>
            <a:r>
              <a:rPr lang="en-US" sz="3467" dirty="0">
                <a:solidFill>
                  <a:schemeClr val="accent1"/>
                </a:solidFill>
                <a:latin typeface="Calibri"/>
                <a:cs typeface="Calibri"/>
              </a:rPr>
              <a:t>1. </a:t>
            </a:r>
            <a:r>
              <a:rPr lang="en-US" sz="3467" dirty="0">
                <a:solidFill>
                  <a:srgbClr val="003057"/>
                </a:solidFill>
                <a:latin typeface="Calibri"/>
                <a:cs typeface="Calibri"/>
              </a:rPr>
              <a:t>Depression:</a:t>
            </a:r>
            <a:r>
              <a:rPr lang="en-US" sz="3467" b="0" dirty="0">
                <a:solidFill>
                  <a:schemeClr val="accent1"/>
                </a:solidFill>
                <a:latin typeface="Calibri"/>
                <a:cs typeface="Calibri"/>
              </a:rPr>
              <a:t> n = 123 (34.6%) </a:t>
            </a:r>
          </a:p>
          <a:p>
            <a:pPr marL="0" indent="0">
              <a:buNone/>
            </a:pPr>
            <a:r>
              <a:rPr lang="en-US" sz="3467" dirty="0">
                <a:solidFill>
                  <a:schemeClr val="accent1"/>
                </a:solidFill>
                <a:latin typeface="Calibri"/>
                <a:cs typeface="Calibri"/>
              </a:rPr>
              <a:t>2. </a:t>
            </a:r>
            <a:r>
              <a:rPr lang="en-US" sz="3467" dirty="0">
                <a:solidFill>
                  <a:schemeClr val="bg1"/>
                </a:solidFill>
                <a:highlight>
                  <a:srgbClr val="000080"/>
                </a:highlight>
                <a:latin typeface="Calibri"/>
                <a:cs typeface="Calibri"/>
              </a:rPr>
              <a:t>Anxiety: </a:t>
            </a:r>
            <a:r>
              <a:rPr lang="en-US" sz="3467" b="0" dirty="0">
                <a:solidFill>
                  <a:schemeClr val="bg1"/>
                </a:solidFill>
                <a:highlight>
                  <a:srgbClr val="000080"/>
                </a:highlight>
                <a:latin typeface="Calibri"/>
                <a:cs typeface="Calibri"/>
              </a:rPr>
              <a:t>n = 109 (30.6%) </a:t>
            </a:r>
          </a:p>
          <a:p>
            <a:pPr marL="0" indent="0">
              <a:buNone/>
            </a:pPr>
            <a:r>
              <a:rPr lang="en-US" sz="3467" dirty="0">
                <a:solidFill>
                  <a:schemeClr val="accent1"/>
                </a:solidFill>
                <a:latin typeface="Calibri"/>
                <a:cs typeface="Calibri"/>
              </a:rPr>
              <a:t>3. </a:t>
            </a:r>
            <a:r>
              <a:rPr lang="en-US" sz="3467" dirty="0">
                <a:solidFill>
                  <a:srgbClr val="003057"/>
                </a:solidFill>
                <a:latin typeface="Calibri"/>
                <a:cs typeface="Calibri"/>
              </a:rPr>
              <a:t>PTSD:</a:t>
            </a:r>
            <a:r>
              <a:rPr lang="en-US" sz="3467" dirty="0">
                <a:solidFill>
                  <a:schemeClr val="accent1"/>
                </a:solidFill>
                <a:latin typeface="Calibri"/>
                <a:cs typeface="Calibri"/>
              </a:rPr>
              <a:t> </a:t>
            </a:r>
            <a:r>
              <a:rPr lang="en-US" sz="3467" b="0" dirty="0">
                <a:solidFill>
                  <a:schemeClr val="accent1"/>
                </a:solidFill>
                <a:latin typeface="Calibri"/>
                <a:cs typeface="Calibri"/>
              </a:rPr>
              <a:t>n</a:t>
            </a:r>
            <a:r>
              <a:rPr lang="en-US" sz="3467" dirty="0">
                <a:solidFill>
                  <a:schemeClr val="accent1"/>
                </a:solidFill>
                <a:latin typeface="Calibri"/>
                <a:cs typeface="Calibri"/>
              </a:rPr>
              <a:t> </a:t>
            </a:r>
            <a:r>
              <a:rPr lang="en-US" sz="3467" b="0" dirty="0">
                <a:solidFill>
                  <a:schemeClr val="accent1"/>
                </a:solidFill>
                <a:latin typeface="Calibri"/>
                <a:cs typeface="Calibri"/>
              </a:rPr>
              <a:t>= 69 (19.4%) </a:t>
            </a:r>
            <a:endParaRPr lang="en-US" sz="3467" b="0" dirty="0">
              <a:solidFill>
                <a:schemeClr val="accent1"/>
              </a:solidFill>
              <a:cs typeface="Calibri"/>
            </a:endParaRPr>
          </a:p>
          <a:p>
            <a:pPr marL="0" indent="0">
              <a:buNone/>
            </a:pPr>
            <a:r>
              <a:rPr lang="en-US" sz="3467" dirty="0">
                <a:solidFill>
                  <a:schemeClr val="accent1"/>
                </a:solidFill>
                <a:latin typeface="Calibri"/>
                <a:cs typeface="Calibri"/>
              </a:rPr>
              <a:t>4. </a:t>
            </a:r>
            <a:r>
              <a:rPr lang="en-US" sz="3467">
                <a:solidFill>
                  <a:schemeClr val="bg1"/>
                </a:solidFill>
                <a:highlight>
                  <a:srgbClr val="000080"/>
                </a:highlight>
                <a:latin typeface="Calibri"/>
                <a:cs typeface="Calibri"/>
              </a:rPr>
              <a:t>Substance Use Disorder: </a:t>
            </a:r>
            <a:r>
              <a:rPr lang="en-US" sz="3467" b="0">
                <a:solidFill>
                  <a:schemeClr val="bg1"/>
                </a:solidFill>
                <a:highlight>
                  <a:srgbClr val="000080"/>
                </a:highlight>
                <a:latin typeface="Calibri"/>
                <a:cs typeface="Calibri"/>
              </a:rPr>
              <a:t>n = 34 (9.6%)</a:t>
            </a:r>
          </a:p>
          <a:p>
            <a:pPr marL="0" indent="0">
              <a:buNone/>
            </a:pPr>
            <a:r>
              <a:rPr lang="en-US" sz="3467" dirty="0">
                <a:solidFill>
                  <a:schemeClr val="accent1"/>
                </a:solidFill>
                <a:latin typeface="Calibri"/>
                <a:cs typeface="Calibri"/>
              </a:rPr>
              <a:t>5. </a:t>
            </a:r>
            <a:r>
              <a:rPr lang="en-US" sz="3467">
                <a:solidFill>
                  <a:srgbClr val="003057"/>
                </a:solidFill>
                <a:latin typeface="Calibri"/>
                <a:cs typeface="Calibri"/>
              </a:rPr>
              <a:t>Bipolar Disorder: </a:t>
            </a:r>
            <a:r>
              <a:rPr lang="en-US" sz="3467" b="0">
                <a:solidFill>
                  <a:srgbClr val="003057"/>
                </a:solidFill>
                <a:latin typeface="Calibri"/>
                <a:cs typeface="Calibri"/>
              </a:rPr>
              <a:t>n = 33 (9.3%)</a:t>
            </a:r>
          </a:p>
        </p:txBody>
      </p:sp>
      <p:sp>
        <p:nvSpPr>
          <p:cNvPr id="7" name="Title 1">
            <a:extLst>
              <a:ext uri="{FF2B5EF4-FFF2-40B4-BE49-F238E27FC236}">
                <a16:creationId xmlns:a16="http://schemas.microsoft.com/office/drawing/2014/main" id="{8517B697-476C-7F23-89B9-0E9B7B5EB856}"/>
              </a:ext>
            </a:extLst>
          </p:cNvPr>
          <p:cNvSpPr txBox="1">
            <a:spLocks/>
          </p:cNvSpPr>
          <p:nvPr/>
        </p:nvSpPr>
        <p:spPr>
          <a:xfrm>
            <a:off x="165100" y="416799"/>
            <a:ext cx="12026900" cy="1143000"/>
          </a:xfrm>
          <a:prstGeom prst="rect">
            <a:avLst/>
          </a:prstGeom>
        </p:spPr>
        <p:txBody>
          <a:bodyPr lIns="121920" tIns="60960" rIns="121920" bIns="60960" anchor="b" anchorCtr="0"/>
          <a:lstStyle>
            <a:lvl1pPr algn="l" rtl="0" eaLnBrk="0" fontAlgn="base" hangingPunct="0">
              <a:lnSpc>
                <a:spcPts val="3000"/>
              </a:lnSpc>
              <a:spcBef>
                <a:spcPct val="0"/>
              </a:spcBef>
              <a:spcAft>
                <a:spcPct val="0"/>
              </a:spcAft>
              <a:defRPr sz="2800" b="1" kern="1200" baseline="0">
                <a:solidFill>
                  <a:srgbClr val="003057"/>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ct val="61728"/>
              </a:lnSpc>
            </a:pPr>
            <a:r>
              <a:rPr lang="en-US" sz="4000" dirty="0">
                <a:solidFill>
                  <a:schemeClr val="accent1">
                    <a:lumMod val="75000"/>
                    <a:lumOff val="25000"/>
                  </a:schemeClr>
                </a:solidFill>
                <a:cs typeface="Calibri" panose="020F0502020204030204" pitchFamily="34" charset="0"/>
              </a:rPr>
              <a:t>Unsheltered</a:t>
            </a:r>
            <a:r>
              <a:rPr lang="en-US" sz="4000" dirty="0">
                <a:solidFill>
                  <a:srgbClr val="9D1D24"/>
                </a:solidFill>
                <a:cs typeface="Calibri" panose="020F0502020204030204" pitchFamily="34" charset="0"/>
              </a:rPr>
              <a:t> </a:t>
            </a:r>
            <a:r>
              <a:rPr lang="en-US" sz="4000" dirty="0">
                <a:solidFill>
                  <a:schemeClr val="accent6">
                    <a:lumMod val="50000"/>
                  </a:schemeClr>
                </a:solidFill>
                <a:cs typeface="Calibri" panose="020F0502020204030204" pitchFamily="34" charset="0"/>
              </a:rPr>
              <a:t>participants reported anxiety and substance use disorder at higher rates than people who were </a:t>
            </a:r>
            <a:r>
              <a:rPr lang="en-US" sz="4000" dirty="0">
                <a:solidFill>
                  <a:srgbClr val="D22730"/>
                </a:solidFill>
                <a:cs typeface="Calibri" panose="020F0502020204030204" pitchFamily="34" charset="0"/>
              </a:rPr>
              <a:t>sheltered</a:t>
            </a:r>
            <a:endParaRPr lang="en-US" sz="4400" dirty="0">
              <a:cs typeface="Calibri" pitchFamily="34" charset="0"/>
            </a:endParaRPr>
          </a:p>
        </p:txBody>
      </p:sp>
      <p:sp>
        <p:nvSpPr>
          <p:cNvPr id="8" name="TextBox 7">
            <a:extLst>
              <a:ext uri="{FF2B5EF4-FFF2-40B4-BE49-F238E27FC236}">
                <a16:creationId xmlns:a16="http://schemas.microsoft.com/office/drawing/2014/main" id="{C046DC05-F8FD-2C9F-4075-6472C046C648}"/>
              </a:ext>
            </a:extLst>
          </p:cNvPr>
          <p:cNvSpPr txBox="1"/>
          <p:nvPr/>
        </p:nvSpPr>
        <p:spPr>
          <a:xfrm>
            <a:off x="55211" y="6083112"/>
            <a:ext cx="12388368" cy="666977"/>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0000"/>
                </a:solidFill>
                <a:latin typeface="Calibri" panose="020F0502020204030204" pitchFamily="34" charset="0"/>
              </a:rPr>
              <a:t>Self-reported conditions; top 5 selected by participants; multiple selections allowed; </a:t>
            </a:r>
            <a:r>
              <a:rPr lang="en-US" sz="1867" dirty="0">
                <a:solidFill>
                  <a:srgbClr val="000000"/>
                </a:solidFill>
                <a:latin typeface="Calibri"/>
                <a:cs typeface="Calibri"/>
              </a:rPr>
              <a:t>denominator is the total number of participants (n = 356). </a:t>
            </a:r>
            <a:r>
              <a:rPr lang="en-US" sz="1867" dirty="0">
                <a:solidFill>
                  <a:srgbClr val="000000"/>
                </a:solidFill>
                <a:latin typeface="Calibri" panose="020F0502020204030204" pitchFamily="34" charset="0"/>
                <a:cs typeface="Calibri"/>
              </a:rPr>
              <a:t>PTSD </a:t>
            </a:r>
            <a:r>
              <a:rPr lang="en-US" sz="1867">
                <a:solidFill>
                  <a:srgbClr val="000000"/>
                </a:solidFill>
                <a:latin typeface="Calibri" panose="020F0502020204030204" pitchFamily="34" charset="0"/>
                <a:cs typeface="Calibri"/>
              </a:rPr>
              <a:t>=</a:t>
            </a:r>
            <a:r>
              <a:rPr lang="en-US" sz="1867" dirty="0">
                <a:solidFill>
                  <a:srgbClr val="000000"/>
                </a:solidFill>
                <a:latin typeface="Calibri" panose="020F0502020204030204" pitchFamily="34" charset="0"/>
                <a:cs typeface="Calibri"/>
              </a:rPr>
              <a:t> Post-traumatic Stress Disorder.</a:t>
            </a:r>
            <a:endParaRPr lang="en-US" sz="1867"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384999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67B8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333153" y="98368"/>
            <a:ext cx="11627504" cy="707886"/>
          </a:xfrm>
          <a:prstGeom prst="rect">
            <a:avLst/>
          </a:prstGeom>
          <a:noFill/>
        </p:spPr>
        <p:txBody>
          <a:bodyPr wrap="square" rtlCol="0">
            <a:spAutoFit/>
          </a:bodyPr>
          <a:lstStyle/>
          <a:p>
            <a:pPr defTabSz="1219170" eaLnBrk="0" fontAlgn="base" hangingPunct="0">
              <a:spcBef>
                <a:spcPct val="0"/>
              </a:spcBef>
              <a:spcAft>
                <a:spcPct val="0"/>
              </a:spcAft>
              <a:defRPr/>
            </a:pPr>
            <a:r>
              <a:rPr lang="en-US" sz="4000" b="1" dirty="0">
                <a:solidFill>
                  <a:srgbClr val="003057"/>
                </a:solidFill>
                <a:latin typeface="Calibri" panose="020F0502020204030204" pitchFamily="34" charset="0"/>
                <a:cs typeface="Calibri" panose="020F0502020204030204" pitchFamily="34" charset="0"/>
              </a:rPr>
              <a:t>Top types of infections in the past year</a:t>
            </a:r>
            <a:endParaRPr lang="en-US" b="1" dirty="0">
              <a:solidFill>
                <a:srgbClr val="003057"/>
              </a:solidFill>
              <a:latin typeface="Calibri" panose="020F0502020204030204" pitchFamily="34" charset="0"/>
              <a:cs typeface="Calibri" panose="020F0502020204030204" pitchFamily="34" charset="0"/>
            </a:endParaRPr>
          </a:p>
        </p:txBody>
      </p:sp>
      <p:sp>
        <p:nvSpPr>
          <p:cNvPr id="6" name="Title 3">
            <a:extLst>
              <a:ext uri="{FF2B5EF4-FFF2-40B4-BE49-F238E27FC236}">
                <a16:creationId xmlns:a16="http://schemas.microsoft.com/office/drawing/2014/main" id="{EA79FC72-BB7E-A1C0-8CBE-94D744996779}"/>
              </a:ext>
            </a:extLst>
          </p:cNvPr>
          <p:cNvSpPr txBox="1">
            <a:spLocks/>
          </p:cNvSpPr>
          <p:nvPr/>
        </p:nvSpPr>
        <p:spPr>
          <a:xfrm>
            <a:off x="5232005" y="2277232"/>
            <a:ext cx="5924316" cy="1123445"/>
          </a:xfrm>
          <a:prstGeom prst="rect">
            <a:avLst/>
          </a:prstGeom>
        </p:spPr>
        <p:txBody>
          <a:bodyPr lIns="121920" tIns="60960" rIns="121920" bIns="60960" anchor="b"/>
          <a:lstStyle>
            <a:lvl1pPr algn="l" rtl="0" eaLnBrk="0" fontAlgn="base" hangingPunct="0">
              <a:spcBef>
                <a:spcPct val="0"/>
              </a:spcBef>
              <a:spcAft>
                <a:spcPct val="0"/>
              </a:spcAft>
              <a:defRPr sz="3600" b="1" kern="1200" baseline="0">
                <a:solidFill>
                  <a:schemeClr val="bg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defRPr/>
            </a:pPr>
            <a:endParaRPr lang="en-US" sz="5867" b="0">
              <a:solidFill>
                <a:prstClr val="white"/>
              </a:solidFill>
              <a:cs typeface="Calibri"/>
            </a:endParaRPr>
          </a:p>
        </p:txBody>
      </p:sp>
      <p:sp>
        <p:nvSpPr>
          <p:cNvPr id="2" name="TextBox 1">
            <a:extLst>
              <a:ext uri="{FF2B5EF4-FFF2-40B4-BE49-F238E27FC236}">
                <a16:creationId xmlns:a16="http://schemas.microsoft.com/office/drawing/2014/main" id="{3F95363F-E814-1914-72FE-CAE467DB70DE}"/>
              </a:ext>
            </a:extLst>
          </p:cNvPr>
          <p:cNvSpPr txBox="1"/>
          <p:nvPr/>
        </p:nvSpPr>
        <p:spPr>
          <a:xfrm>
            <a:off x="1763296" y="973749"/>
            <a:ext cx="10577384" cy="6370975"/>
          </a:xfrm>
          <a:prstGeom prst="rect">
            <a:avLst/>
          </a:prstGeom>
          <a:noFill/>
        </p:spPr>
        <p:txBody>
          <a:bodyPr wrap="square" rtlCol="0">
            <a:spAutoFit/>
          </a:bodyPr>
          <a:lstStyle/>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                                                        </a:t>
            </a:r>
            <a:r>
              <a:rPr lang="en-US" sz="4000" b="1" u="sng" dirty="0">
                <a:solidFill>
                  <a:srgbClr val="003057"/>
                </a:solidFill>
                <a:latin typeface="Calibri" panose="020F0502020204030204" pitchFamily="34" charset="0"/>
              </a:rPr>
              <a:t>% </a:t>
            </a:r>
            <a:r>
              <a:rPr lang="en-US" sz="4000" b="1" dirty="0">
                <a:solidFill>
                  <a:prstClr val="white"/>
                </a:solidFill>
                <a:latin typeface="Calibri" panose="020F0502020204030204" pitchFamily="34" charset="0"/>
              </a:rPr>
              <a:t>    </a:t>
            </a:r>
            <a:r>
              <a:rPr lang="en-US" sz="4000" b="1" u="sng" dirty="0">
                <a:solidFill>
                  <a:prstClr val="white"/>
                </a:solidFill>
                <a:latin typeface="Calibri" panose="020F0502020204030204" pitchFamily="34" charset="0"/>
              </a:rPr>
              <a:t> n</a:t>
            </a:r>
          </a:p>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Respiratory Infection     </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38%</a:t>
            </a:r>
            <a:r>
              <a:rPr lang="en-US" sz="4000" b="1" dirty="0">
                <a:solidFill>
                  <a:srgbClr val="D22730">
                    <a:lumMod val="40000"/>
                    <a:lumOff val="60000"/>
                  </a:srgbClr>
                </a:solidFill>
                <a:latin typeface="Calibri" panose="020F0502020204030204" pitchFamily="34" charset="0"/>
              </a:rPr>
              <a:t> </a:t>
            </a:r>
            <a:r>
              <a:rPr lang="en-US" sz="4000" dirty="0">
                <a:solidFill>
                  <a:prstClr val="white"/>
                </a:solidFill>
                <a:latin typeface="Calibri" panose="020F0502020204030204" pitchFamily="34" charset="0"/>
              </a:rPr>
              <a:t>(134)</a:t>
            </a:r>
          </a:p>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General Skin Infection</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21% </a:t>
            </a:r>
            <a:r>
              <a:rPr lang="en-US" sz="4000" dirty="0">
                <a:solidFill>
                  <a:prstClr val="white"/>
                </a:solidFill>
                <a:latin typeface="Calibri" panose="020F0502020204030204" pitchFamily="34" charset="0"/>
              </a:rPr>
              <a:t>(76)</a:t>
            </a:r>
          </a:p>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Ears/Nose/Throat Infection</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16%</a:t>
            </a:r>
            <a:r>
              <a:rPr lang="en-US" sz="4000" b="1" dirty="0">
                <a:solidFill>
                  <a:srgbClr val="D22730">
                    <a:lumMod val="40000"/>
                    <a:lumOff val="60000"/>
                  </a:srgbClr>
                </a:solidFill>
                <a:latin typeface="Calibri" panose="020F0502020204030204" pitchFamily="34" charset="0"/>
              </a:rPr>
              <a:t> </a:t>
            </a:r>
            <a:r>
              <a:rPr lang="en-US" sz="4000" dirty="0">
                <a:solidFill>
                  <a:prstClr val="white"/>
                </a:solidFill>
                <a:latin typeface="Calibri" panose="020F0502020204030204" pitchFamily="34" charset="0"/>
              </a:rPr>
              <a:t>(57)</a:t>
            </a:r>
          </a:p>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Gastrointestinal Infection</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10%</a:t>
            </a:r>
            <a:r>
              <a:rPr lang="en-US" sz="4000" b="1" dirty="0">
                <a:solidFill>
                  <a:srgbClr val="D22730">
                    <a:lumMod val="40000"/>
                    <a:lumOff val="60000"/>
                  </a:srgbClr>
                </a:solidFill>
                <a:latin typeface="Calibri" panose="020F0502020204030204" pitchFamily="34" charset="0"/>
              </a:rPr>
              <a:t> </a:t>
            </a:r>
            <a:r>
              <a:rPr lang="en-US" sz="4000" dirty="0">
                <a:solidFill>
                  <a:prstClr val="white"/>
                </a:solidFill>
                <a:latin typeface="Calibri" panose="020F0502020204030204" pitchFamily="34" charset="0"/>
              </a:rPr>
              <a:t>(37)</a:t>
            </a:r>
          </a:p>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Ectoparasite Infection   </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10%</a:t>
            </a:r>
            <a:r>
              <a:rPr lang="en-US" sz="4000" b="1" dirty="0">
                <a:solidFill>
                  <a:srgbClr val="D22730">
                    <a:lumMod val="40000"/>
                    <a:lumOff val="60000"/>
                  </a:srgbClr>
                </a:solidFill>
                <a:latin typeface="Calibri" panose="020F0502020204030204" pitchFamily="34" charset="0"/>
              </a:rPr>
              <a:t> </a:t>
            </a:r>
            <a:r>
              <a:rPr lang="en-US" sz="4000" dirty="0">
                <a:solidFill>
                  <a:prstClr val="white"/>
                </a:solidFill>
                <a:latin typeface="Calibri" panose="020F0502020204030204" pitchFamily="34" charset="0"/>
              </a:rPr>
              <a:t>(37)</a:t>
            </a:r>
          </a:p>
          <a:p>
            <a:pPr defTabSz="1219170" eaLnBrk="0" fontAlgn="base" hangingPunct="0">
              <a:spcBef>
                <a:spcPct val="0"/>
              </a:spcBef>
              <a:spcAft>
                <a:spcPct val="0"/>
              </a:spcAft>
              <a:defRPr/>
            </a:pPr>
            <a:endParaRPr lang="en-US" sz="4800" dirty="0">
              <a:solidFill>
                <a:prstClr val="white"/>
              </a:solidFill>
              <a:latin typeface="Calibri" panose="020F0502020204030204" pitchFamily="34" charset="0"/>
            </a:endParaRPr>
          </a:p>
        </p:txBody>
      </p:sp>
      <p:pic>
        <p:nvPicPr>
          <p:cNvPr id="9" name="Graphic 8" descr="Germ outline">
            <a:extLst>
              <a:ext uri="{FF2B5EF4-FFF2-40B4-BE49-F238E27FC236}">
                <a16:creationId xmlns:a16="http://schemas.microsoft.com/office/drawing/2014/main" id="{6BF52F2A-8DF0-245C-D768-928DA4A095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611" y="3050059"/>
            <a:ext cx="1219200" cy="1219200"/>
          </a:xfrm>
          <a:prstGeom prst="rect">
            <a:avLst/>
          </a:prstGeom>
        </p:spPr>
      </p:pic>
      <p:sp>
        <p:nvSpPr>
          <p:cNvPr id="4" name="TextBox 3">
            <a:extLst>
              <a:ext uri="{FF2B5EF4-FFF2-40B4-BE49-F238E27FC236}">
                <a16:creationId xmlns:a16="http://schemas.microsoft.com/office/drawing/2014/main" id="{3251C843-E91F-6893-D4FB-E33771C88A63}"/>
              </a:ext>
            </a:extLst>
          </p:cNvPr>
          <p:cNvSpPr txBox="1"/>
          <p:nvPr/>
        </p:nvSpPr>
        <p:spPr>
          <a:xfrm>
            <a:off x="28353" y="6478344"/>
            <a:ext cx="11627504" cy="379656"/>
          </a:xfrm>
          <a:prstGeom prst="rect">
            <a:avLst/>
          </a:prstGeom>
          <a:noFill/>
        </p:spPr>
        <p:txBody>
          <a:bodyPr wrap="square" rtlCol="0">
            <a:spAutoFit/>
          </a:bodyPr>
          <a:lstStyle/>
          <a:p>
            <a:pPr defTabSz="1219140" eaLnBrk="0" fontAlgn="base" hangingPunct="0">
              <a:spcBef>
                <a:spcPct val="0"/>
              </a:spcBef>
              <a:spcAft>
                <a:spcPct val="0"/>
              </a:spcAft>
            </a:pPr>
            <a:r>
              <a:rPr lang="en-US" sz="1867" dirty="0">
                <a:solidFill>
                  <a:srgbClr val="00192E"/>
                </a:solidFill>
                <a:latin typeface="Calibri" panose="020F0502020204030204" pitchFamily="34" charset="0"/>
              </a:rPr>
              <a:t>*Denominators: total number of participants (n = 356)</a:t>
            </a:r>
          </a:p>
        </p:txBody>
      </p:sp>
    </p:spTree>
    <p:extLst>
      <p:ext uri="{BB962C8B-B14F-4D97-AF65-F5344CB8AC3E}">
        <p14:creationId xmlns:p14="http://schemas.microsoft.com/office/powerpoint/2010/main" val="3358409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city with a mountain in the background&#10;&#10;Description automatically generated with medium confidence">
            <a:extLst>
              <a:ext uri="{FF2B5EF4-FFF2-40B4-BE49-F238E27FC236}">
                <a16:creationId xmlns:a16="http://schemas.microsoft.com/office/drawing/2014/main" id="{5B4185FA-3E0E-46A5-4323-345303109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A4AFBA9E-BE62-1B91-FBBD-7C419DEE5211}"/>
              </a:ext>
            </a:extLst>
          </p:cNvPr>
          <p:cNvSpPr>
            <a:spLocks noGrp="1"/>
          </p:cNvSpPr>
          <p:nvPr>
            <p:ph type="title"/>
          </p:nvPr>
        </p:nvSpPr>
        <p:spPr>
          <a:xfrm>
            <a:off x="131440" y="802608"/>
            <a:ext cx="12192000" cy="1730003"/>
          </a:xfrm>
        </p:spPr>
        <p:txBody>
          <a:bodyPr lIns="91440" tIns="45720" rIns="91440" bIns="45720" anchor="b" anchorCtr="0"/>
          <a:lstStyle/>
          <a:p>
            <a:pPr>
              <a:lnSpc>
                <a:spcPct val="100000"/>
              </a:lnSpc>
            </a:pPr>
            <a:r>
              <a:rPr lang="en-US" sz="4800"/>
              <a:t>In 2023 Denver, Colorado saw a 31.7% increase in the number of people experiencing homelessness</a:t>
            </a:r>
            <a:endParaRPr lang="en-US"/>
          </a:p>
        </p:txBody>
      </p:sp>
      <p:sp>
        <p:nvSpPr>
          <p:cNvPr id="3" name="Rectangle 2">
            <a:extLst>
              <a:ext uri="{FF2B5EF4-FFF2-40B4-BE49-F238E27FC236}">
                <a16:creationId xmlns:a16="http://schemas.microsoft.com/office/drawing/2014/main" id="{5E7AC171-1979-FCEA-6E54-94F32306CA03}"/>
              </a:ext>
            </a:extLst>
          </p:cNvPr>
          <p:cNvSpPr/>
          <p:nvPr/>
        </p:nvSpPr>
        <p:spPr>
          <a:xfrm>
            <a:off x="256135" y="2585687"/>
            <a:ext cx="11679731" cy="3926316"/>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4" name="TextBox 3">
            <a:extLst>
              <a:ext uri="{FF2B5EF4-FFF2-40B4-BE49-F238E27FC236}">
                <a16:creationId xmlns:a16="http://schemas.microsoft.com/office/drawing/2014/main" id="{7FDF6A2D-B471-C010-B30E-005429A50DB2}"/>
              </a:ext>
            </a:extLst>
          </p:cNvPr>
          <p:cNvSpPr txBox="1"/>
          <p:nvPr/>
        </p:nvSpPr>
        <p:spPr>
          <a:xfrm>
            <a:off x="600222" y="2978303"/>
            <a:ext cx="10991557" cy="913199"/>
          </a:xfrm>
          <a:prstGeom prst="rect">
            <a:avLst/>
          </a:prstGeom>
          <a:noFill/>
        </p:spPr>
        <p:txBody>
          <a:bodyPr wrap="square" rtlCol="0">
            <a:spAutoFit/>
          </a:bodyPr>
          <a:lstStyle/>
          <a:p>
            <a:pPr marL="457189" indent="-457189" defTabSz="1219170" eaLnBrk="0" fontAlgn="base" hangingPunct="0">
              <a:spcBef>
                <a:spcPct val="0"/>
              </a:spcBef>
              <a:spcAft>
                <a:spcPct val="0"/>
              </a:spcAft>
              <a:buFont typeface="Arial" panose="020B0604020202020204" pitchFamily="34" charset="0"/>
              <a:buChar char="•"/>
            </a:pPr>
            <a:r>
              <a:rPr lang="en-US" sz="2667">
                <a:solidFill>
                  <a:srgbClr val="E7E6E6"/>
                </a:solidFill>
                <a:latin typeface="Calibri" panose="020F0502020204030204" pitchFamily="34" charset="0"/>
              </a:rPr>
              <a:t>This prompted the mayor to declare a state of emergency related to homelessness and housing instability </a:t>
            </a:r>
          </a:p>
        </p:txBody>
      </p:sp>
    </p:spTree>
    <p:extLst>
      <p:ext uri="{BB962C8B-B14F-4D97-AF65-F5344CB8AC3E}">
        <p14:creationId xmlns:p14="http://schemas.microsoft.com/office/powerpoint/2010/main" val="1867239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67B8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333153" y="98368"/>
            <a:ext cx="11627504" cy="1200329"/>
          </a:xfrm>
          <a:prstGeom prst="rect">
            <a:avLst/>
          </a:prstGeom>
          <a:noFill/>
        </p:spPr>
        <p:txBody>
          <a:bodyPr wrap="square" rtlCol="0">
            <a:spAutoFit/>
          </a:bodyPr>
          <a:lstStyle/>
          <a:p>
            <a:pPr defTabSz="1219170" eaLnBrk="0" fontAlgn="base" hangingPunct="0">
              <a:spcBef>
                <a:spcPct val="0"/>
              </a:spcBef>
              <a:spcAft>
                <a:spcPct val="0"/>
              </a:spcAft>
              <a:defRPr/>
            </a:pPr>
            <a:r>
              <a:rPr lang="en-US" sz="3600" b="1" dirty="0">
                <a:solidFill>
                  <a:srgbClr val="003057"/>
                </a:solidFill>
                <a:latin typeface="Calibri" panose="020F0502020204030204" pitchFamily="34" charset="0"/>
                <a:cs typeface="Calibri" panose="020F0502020204030204" pitchFamily="34" charset="0"/>
              </a:rPr>
              <a:t>People who were </a:t>
            </a:r>
            <a:r>
              <a:rPr lang="en-US" sz="3600" b="1" dirty="0">
                <a:solidFill>
                  <a:srgbClr val="C00000"/>
                </a:solidFill>
                <a:latin typeface="Calibri" panose="020F0502020204030204" pitchFamily="34" charset="0"/>
                <a:cs typeface="Calibri" panose="020F0502020204030204" pitchFamily="34" charset="0"/>
              </a:rPr>
              <a:t>sheltered</a:t>
            </a:r>
            <a:r>
              <a:rPr lang="en-US" sz="3600" b="1" dirty="0">
                <a:latin typeface="Calibri" panose="020F0502020204030204" pitchFamily="34" charset="0"/>
                <a:cs typeface="Calibri" panose="020F0502020204030204" pitchFamily="34" charset="0"/>
              </a:rPr>
              <a:t> </a:t>
            </a:r>
            <a:r>
              <a:rPr lang="en-US" sz="3600" b="1" dirty="0">
                <a:solidFill>
                  <a:srgbClr val="003057"/>
                </a:solidFill>
                <a:latin typeface="Calibri" panose="020F0502020204030204" pitchFamily="34" charset="0"/>
                <a:cs typeface="Calibri" panose="020F0502020204030204" pitchFamily="34" charset="0"/>
              </a:rPr>
              <a:t>were more likely to report ectoparasite infection compared to unsheltered people</a:t>
            </a:r>
            <a:endParaRPr lang="en-US" sz="1600" b="1" dirty="0">
              <a:solidFill>
                <a:srgbClr val="003057"/>
              </a:solidFill>
              <a:latin typeface="Calibri" panose="020F0502020204030204" pitchFamily="34" charset="0"/>
              <a:cs typeface="Calibri" panose="020F0502020204030204" pitchFamily="34" charset="0"/>
            </a:endParaRPr>
          </a:p>
        </p:txBody>
      </p:sp>
      <p:sp>
        <p:nvSpPr>
          <p:cNvPr id="6" name="Title 3">
            <a:extLst>
              <a:ext uri="{FF2B5EF4-FFF2-40B4-BE49-F238E27FC236}">
                <a16:creationId xmlns:a16="http://schemas.microsoft.com/office/drawing/2014/main" id="{EA79FC72-BB7E-A1C0-8CBE-94D744996779}"/>
              </a:ext>
            </a:extLst>
          </p:cNvPr>
          <p:cNvSpPr txBox="1">
            <a:spLocks/>
          </p:cNvSpPr>
          <p:nvPr/>
        </p:nvSpPr>
        <p:spPr>
          <a:xfrm>
            <a:off x="5232005" y="2277232"/>
            <a:ext cx="5924316" cy="1123445"/>
          </a:xfrm>
          <a:prstGeom prst="rect">
            <a:avLst/>
          </a:prstGeom>
        </p:spPr>
        <p:txBody>
          <a:bodyPr lIns="121920" tIns="60960" rIns="121920" bIns="60960" anchor="b"/>
          <a:lstStyle>
            <a:lvl1pPr algn="l" rtl="0" eaLnBrk="0" fontAlgn="base" hangingPunct="0">
              <a:spcBef>
                <a:spcPct val="0"/>
              </a:spcBef>
              <a:spcAft>
                <a:spcPct val="0"/>
              </a:spcAft>
              <a:defRPr sz="3600" b="1" kern="1200" baseline="0">
                <a:solidFill>
                  <a:schemeClr val="bg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defRPr/>
            </a:pPr>
            <a:endParaRPr lang="en-US" sz="5867" b="0">
              <a:solidFill>
                <a:prstClr val="white"/>
              </a:solidFill>
              <a:cs typeface="Calibri"/>
            </a:endParaRPr>
          </a:p>
        </p:txBody>
      </p:sp>
      <p:sp>
        <p:nvSpPr>
          <p:cNvPr id="2" name="TextBox 1">
            <a:extLst>
              <a:ext uri="{FF2B5EF4-FFF2-40B4-BE49-F238E27FC236}">
                <a16:creationId xmlns:a16="http://schemas.microsoft.com/office/drawing/2014/main" id="{3F95363F-E814-1914-72FE-CAE467DB70DE}"/>
              </a:ext>
            </a:extLst>
          </p:cNvPr>
          <p:cNvSpPr txBox="1"/>
          <p:nvPr/>
        </p:nvSpPr>
        <p:spPr>
          <a:xfrm>
            <a:off x="1763296" y="973749"/>
            <a:ext cx="10577384" cy="6370975"/>
          </a:xfrm>
          <a:prstGeom prst="rect">
            <a:avLst/>
          </a:prstGeom>
          <a:noFill/>
        </p:spPr>
        <p:txBody>
          <a:bodyPr wrap="square" rtlCol="0">
            <a:spAutoFit/>
          </a:bodyPr>
          <a:lstStyle/>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                                                        </a:t>
            </a:r>
            <a:r>
              <a:rPr lang="en-US" sz="4000" b="1" u="sng" dirty="0">
                <a:solidFill>
                  <a:srgbClr val="003057"/>
                </a:solidFill>
                <a:latin typeface="Calibri" panose="020F0502020204030204" pitchFamily="34" charset="0"/>
              </a:rPr>
              <a:t>% </a:t>
            </a:r>
            <a:r>
              <a:rPr lang="en-US" sz="4000" b="1" dirty="0">
                <a:solidFill>
                  <a:prstClr val="white"/>
                </a:solidFill>
                <a:latin typeface="Calibri" panose="020F0502020204030204" pitchFamily="34" charset="0"/>
              </a:rPr>
              <a:t>    </a:t>
            </a:r>
            <a:r>
              <a:rPr lang="en-US" sz="4000" b="1" u="sng" dirty="0">
                <a:solidFill>
                  <a:prstClr val="white"/>
                </a:solidFill>
                <a:latin typeface="Calibri" panose="020F0502020204030204" pitchFamily="34" charset="0"/>
              </a:rPr>
              <a:t> n</a:t>
            </a:r>
          </a:p>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Respiratory Infection     </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38%</a:t>
            </a:r>
            <a:r>
              <a:rPr lang="en-US" sz="4000" b="1" dirty="0">
                <a:solidFill>
                  <a:srgbClr val="D22730">
                    <a:lumMod val="40000"/>
                    <a:lumOff val="60000"/>
                  </a:srgbClr>
                </a:solidFill>
                <a:latin typeface="Calibri" panose="020F0502020204030204" pitchFamily="34" charset="0"/>
              </a:rPr>
              <a:t> </a:t>
            </a:r>
            <a:r>
              <a:rPr lang="en-US" sz="4000" dirty="0">
                <a:solidFill>
                  <a:prstClr val="white"/>
                </a:solidFill>
                <a:latin typeface="Calibri" panose="020F0502020204030204" pitchFamily="34" charset="0"/>
              </a:rPr>
              <a:t>(134)</a:t>
            </a:r>
          </a:p>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General Skin Infection</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21% </a:t>
            </a:r>
            <a:r>
              <a:rPr lang="en-US" sz="4000" dirty="0">
                <a:solidFill>
                  <a:prstClr val="white"/>
                </a:solidFill>
                <a:latin typeface="Calibri" panose="020F0502020204030204" pitchFamily="34" charset="0"/>
              </a:rPr>
              <a:t>(76)</a:t>
            </a:r>
          </a:p>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Ears/Nose/Throat Infection</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16%</a:t>
            </a:r>
            <a:r>
              <a:rPr lang="en-US" sz="4000" b="1" dirty="0">
                <a:solidFill>
                  <a:srgbClr val="D22730">
                    <a:lumMod val="40000"/>
                    <a:lumOff val="60000"/>
                  </a:srgbClr>
                </a:solidFill>
                <a:latin typeface="Calibri" panose="020F0502020204030204" pitchFamily="34" charset="0"/>
              </a:rPr>
              <a:t> </a:t>
            </a:r>
            <a:r>
              <a:rPr lang="en-US" sz="4000" dirty="0">
                <a:solidFill>
                  <a:prstClr val="white"/>
                </a:solidFill>
                <a:latin typeface="Calibri" panose="020F0502020204030204" pitchFamily="34" charset="0"/>
              </a:rPr>
              <a:t>(57)</a:t>
            </a:r>
          </a:p>
          <a:p>
            <a:pPr defTabSz="1219170" eaLnBrk="0" fontAlgn="base" hangingPunct="0">
              <a:lnSpc>
                <a:spcPct val="150000"/>
              </a:lnSpc>
              <a:spcBef>
                <a:spcPct val="0"/>
              </a:spcBef>
              <a:spcAft>
                <a:spcPct val="0"/>
              </a:spcAft>
              <a:defRPr/>
            </a:pPr>
            <a:r>
              <a:rPr lang="en-US" sz="4000" b="1" dirty="0">
                <a:solidFill>
                  <a:prstClr val="white"/>
                </a:solidFill>
                <a:latin typeface="Calibri" panose="020F0502020204030204" pitchFamily="34" charset="0"/>
              </a:rPr>
              <a:t>Gastrointestinal Infection</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10%</a:t>
            </a:r>
            <a:r>
              <a:rPr lang="en-US" sz="4000" b="1" dirty="0">
                <a:solidFill>
                  <a:srgbClr val="D22730">
                    <a:lumMod val="40000"/>
                    <a:lumOff val="60000"/>
                  </a:srgbClr>
                </a:solidFill>
                <a:latin typeface="Calibri" panose="020F0502020204030204" pitchFamily="34" charset="0"/>
              </a:rPr>
              <a:t> </a:t>
            </a:r>
            <a:r>
              <a:rPr lang="en-US" sz="4000" dirty="0">
                <a:solidFill>
                  <a:prstClr val="white"/>
                </a:solidFill>
                <a:latin typeface="Calibri" panose="020F0502020204030204" pitchFamily="34" charset="0"/>
              </a:rPr>
              <a:t>(37)</a:t>
            </a:r>
          </a:p>
          <a:p>
            <a:pPr defTabSz="1219170" eaLnBrk="0" fontAlgn="base" hangingPunct="0">
              <a:lnSpc>
                <a:spcPct val="150000"/>
              </a:lnSpc>
              <a:spcBef>
                <a:spcPct val="0"/>
              </a:spcBef>
              <a:spcAft>
                <a:spcPct val="0"/>
              </a:spcAft>
              <a:defRPr/>
            </a:pPr>
            <a:r>
              <a:rPr lang="en-US" sz="4000" b="1" dirty="0">
                <a:solidFill>
                  <a:prstClr val="white"/>
                </a:solidFill>
                <a:highlight>
                  <a:srgbClr val="FF0000"/>
                </a:highlight>
                <a:latin typeface="Calibri" panose="020F0502020204030204" pitchFamily="34" charset="0"/>
              </a:rPr>
              <a:t>Ectoparasite Infection</a:t>
            </a:r>
            <a:r>
              <a:rPr lang="en-US" sz="4000" b="1" dirty="0">
                <a:solidFill>
                  <a:prstClr val="white"/>
                </a:solidFill>
                <a:latin typeface="Calibri" panose="020F0502020204030204" pitchFamily="34" charset="0"/>
              </a:rPr>
              <a:t>   </a:t>
            </a:r>
            <a:r>
              <a:rPr lang="en-US" sz="4000" dirty="0">
                <a:solidFill>
                  <a:prstClr val="white"/>
                </a:solidFill>
                <a:latin typeface="Calibri" panose="020F0502020204030204" pitchFamily="34" charset="0"/>
              </a:rPr>
              <a:t>	 </a:t>
            </a:r>
            <a:r>
              <a:rPr lang="en-US" sz="4000" b="1" dirty="0">
                <a:solidFill>
                  <a:schemeClr val="accent6">
                    <a:lumMod val="50000"/>
                  </a:schemeClr>
                </a:solidFill>
                <a:latin typeface="Calibri" panose="020F0502020204030204" pitchFamily="34" charset="0"/>
              </a:rPr>
              <a:t>10%</a:t>
            </a:r>
            <a:r>
              <a:rPr lang="en-US" sz="4000" b="1" dirty="0">
                <a:solidFill>
                  <a:srgbClr val="D22730">
                    <a:lumMod val="40000"/>
                    <a:lumOff val="60000"/>
                  </a:srgbClr>
                </a:solidFill>
                <a:latin typeface="Calibri" panose="020F0502020204030204" pitchFamily="34" charset="0"/>
              </a:rPr>
              <a:t> </a:t>
            </a:r>
            <a:r>
              <a:rPr lang="en-US" sz="4000" dirty="0">
                <a:solidFill>
                  <a:prstClr val="white"/>
                </a:solidFill>
                <a:latin typeface="Calibri" panose="020F0502020204030204" pitchFamily="34" charset="0"/>
              </a:rPr>
              <a:t>(37)</a:t>
            </a:r>
          </a:p>
          <a:p>
            <a:pPr defTabSz="1219170" eaLnBrk="0" fontAlgn="base" hangingPunct="0">
              <a:spcBef>
                <a:spcPct val="0"/>
              </a:spcBef>
              <a:spcAft>
                <a:spcPct val="0"/>
              </a:spcAft>
              <a:defRPr/>
            </a:pPr>
            <a:endParaRPr lang="en-US" sz="4800" dirty="0">
              <a:solidFill>
                <a:prstClr val="white"/>
              </a:solidFill>
              <a:latin typeface="Calibri" panose="020F0502020204030204" pitchFamily="34" charset="0"/>
            </a:endParaRPr>
          </a:p>
        </p:txBody>
      </p:sp>
      <p:pic>
        <p:nvPicPr>
          <p:cNvPr id="9" name="Graphic 8" descr="Germ outline">
            <a:extLst>
              <a:ext uri="{FF2B5EF4-FFF2-40B4-BE49-F238E27FC236}">
                <a16:creationId xmlns:a16="http://schemas.microsoft.com/office/drawing/2014/main" id="{6BF52F2A-8DF0-245C-D768-928DA4A095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611" y="3050059"/>
            <a:ext cx="1219200" cy="1219200"/>
          </a:xfrm>
          <a:prstGeom prst="rect">
            <a:avLst/>
          </a:prstGeom>
        </p:spPr>
      </p:pic>
      <p:sp>
        <p:nvSpPr>
          <p:cNvPr id="4" name="TextBox 3">
            <a:extLst>
              <a:ext uri="{FF2B5EF4-FFF2-40B4-BE49-F238E27FC236}">
                <a16:creationId xmlns:a16="http://schemas.microsoft.com/office/drawing/2014/main" id="{3251C843-E91F-6893-D4FB-E33771C88A63}"/>
              </a:ext>
            </a:extLst>
          </p:cNvPr>
          <p:cNvSpPr txBox="1"/>
          <p:nvPr/>
        </p:nvSpPr>
        <p:spPr>
          <a:xfrm>
            <a:off x="28353" y="6478344"/>
            <a:ext cx="11627504" cy="379656"/>
          </a:xfrm>
          <a:prstGeom prst="rect">
            <a:avLst/>
          </a:prstGeom>
          <a:noFill/>
        </p:spPr>
        <p:txBody>
          <a:bodyPr wrap="square" rtlCol="0">
            <a:spAutoFit/>
          </a:bodyPr>
          <a:lstStyle/>
          <a:p>
            <a:pPr defTabSz="1219140" eaLnBrk="0" fontAlgn="base" hangingPunct="0">
              <a:spcBef>
                <a:spcPct val="0"/>
              </a:spcBef>
              <a:spcAft>
                <a:spcPct val="0"/>
              </a:spcAft>
            </a:pPr>
            <a:r>
              <a:rPr lang="en-US" sz="1867" dirty="0">
                <a:solidFill>
                  <a:srgbClr val="00192E"/>
                </a:solidFill>
                <a:latin typeface="Calibri" panose="020F0502020204030204" pitchFamily="34" charset="0"/>
              </a:rPr>
              <a:t>*Denominators: total number of participants (n = 356)</a:t>
            </a:r>
          </a:p>
        </p:txBody>
      </p:sp>
    </p:spTree>
    <p:extLst>
      <p:ext uri="{BB962C8B-B14F-4D97-AF65-F5344CB8AC3E}">
        <p14:creationId xmlns:p14="http://schemas.microsoft.com/office/powerpoint/2010/main" val="3150180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459288" y="208719"/>
            <a:ext cx="11732713" cy="830997"/>
          </a:xfrm>
          <a:prstGeom prst="rect">
            <a:avLst/>
          </a:prstGeom>
          <a:noFill/>
        </p:spPr>
        <p:txBody>
          <a:bodyPr wrap="square" rtlCol="0">
            <a:spAutoFit/>
          </a:bodyPr>
          <a:lstStyle/>
          <a:p>
            <a:pPr defTabSz="1219170" eaLnBrk="0" fontAlgn="base" hangingPunct="0">
              <a:spcBef>
                <a:spcPct val="0"/>
              </a:spcBef>
              <a:spcAft>
                <a:spcPct val="0"/>
              </a:spcAft>
            </a:pPr>
            <a:r>
              <a:rPr lang="en-US" sz="4800" b="1">
                <a:solidFill>
                  <a:srgbClr val="003057"/>
                </a:solidFill>
                <a:latin typeface="Calibri" panose="020F0502020204030204" pitchFamily="34" charset="0"/>
              </a:rPr>
              <a:t>Top requested medical services and supplies</a:t>
            </a:r>
          </a:p>
        </p:txBody>
      </p:sp>
      <p:sp>
        <p:nvSpPr>
          <p:cNvPr id="6" name="Title 3">
            <a:extLst>
              <a:ext uri="{FF2B5EF4-FFF2-40B4-BE49-F238E27FC236}">
                <a16:creationId xmlns:a16="http://schemas.microsoft.com/office/drawing/2014/main" id="{EA79FC72-BB7E-A1C0-8CBE-94D744996779}"/>
              </a:ext>
            </a:extLst>
          </p:cNvPr>
          <p:cNvSpPr txBox="1">
            <a:spLocks/>
          </p:cNvSpPr>
          <p:nvPr/>
        </p:nvSpPr>
        <p:spPr>
          <a:xfrm>
            <a:off x="2091845" y="1776964"/>
            <a:ext cx="12526480" cy="4488899"/>
          </a:xfrm>
          <a:prstGeom prst="rect">
            <a:avLst/>
          </a:prstGeom>
        </p:spPr>
        <p:txBody>
          <a:bodyPr lIns="121920" tIns="60960" rIns="121920" bIns="60960" anchor="b"/>
          <a:lstStyle>
            <a:lvl1pPr algn="l" rtl="0" eaLnBrk="0" fontAlgn="base" hangingPunct="0">
              <a:spcBef>
                <a:spcPct val="0"/>
              </a:spcBef>
              <a:spcAft>
                <a:spcPct val="0"/>
              </a:spcAft>
              <a:defRPr sz="3600" b="1" kern="1200" baseline="0">
                <a:solidFill>
                  <a:schemeClr val="bg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ct val="150000"/>
              </a:lnSpc>
            </a:pPr>
            <a:r>
              <a:rPr lang="en-US" sz="4000">
                <a:solidFill>
                  <a:prstClr val="white"/>
                </a:solidFill>
                <a:latin typeface="Calibri"/>
                <a:cs typeface="Calibri"/>
              </a:rPr>
              <a:t>Eye Care </a:t>
            </a:r>
            <a:r>
              <a:rPr lang="en-US" sz="4000" b="0">
                <a:solidFill>
                  <a:prstClr val="white"/>
                </a:solidFill>
                <a:latin typeface="Calibri"/>
                <a:cs typeface="Calibri"/>
              </a:rPr>
              <a:t>				    </a:t>
            </a:r>
            <a:r>
              <a:rPr lang="en-US" sz="4000">
                <a:solidFill>
                  <a:srgbClr val="003057"/>
                </a:solidFill>
                <a:latin typeface="Calibri"/>
                <a:cs typeface="Calibri"/>
              </a:rPr>
              <a:t>131</a:t>
            </a:r>
            <a:r>
              <a:rPr lang="en-US" sz="4000" b="0">
                <a:solidFill>
                  <a:prstClr val="white"/>
                </a:solidFill>
                <a:latin typeface="Calibri"/>
                <a:cs typeface="Calibri"/>
              </a:rPr>
              <a:t> </a:t>
            </a:r>
            <a:r>
              <a:rPr lang="en-US" sz="4000">
                <a:solidFill>
                  <a:schemeClr val="bg1"/>
                </a:solidFill>
                <a:latin typeface="Calibri"/>
                <a:cs typeface="Calibri"/>
              </a:rPr>
              <a:t>(37%)</a:t>
            </a:r>
            <a:r>
              <a:rPr lang="en-US" sz="4000" b="0">
                <a:solidFill>
                  <a:schemeClr val="bg1"/>
                </a:solidFill>
                <a:latin typeface="Calibri"/>
                <a:cs typeface="Calibri"/>
              </a:rPr>
              <a:t> </a:t>
            </a:r>
            <a:br>
              <a:rPr lang="en-US" sz="4000" b="0">
                <a:solidFill>
                  <a:prstClr val="white"/>
                </a:solidFill>
              </a:rPr>
            </a:br>
            <a:r>
              <a:rPr lang="en-US" sz="4000">
                <a:solidFill>
                  <a:prstClr val="white"/>
                </a:solidFill>
              </a:rPr>
              <a:t>Dental Care</a:t>
            </a:r>
            <a:r>
              <a:rPr lang="en-US" sz="4000" b="0">
                <a:solidFill>
                  <a:prstClr val="white"/>
                </a:solidFill>
              </a:rPr>
              <a:t>			      </a:t>
            </a:r>
            <a:r>
              <a:rPr lang="en-US" sz="4000">
                <a:solidFill>
                  <a:srgbClr val="003057"/>
                </a:solidFill>
              </a:rPr>
              <a:t>95</a:t>
            </a:r>
            <a:r>
              <a:rPr lang="en-US" sz="4000" b="0">
                <a:solidFill>
                  <a:prstClr val="white"/>
                </a:solidFill>
              </a:rPr>
              <a:t> </a:t>
            </a:r>
            <a:r>
              <a:rPr lang="en-US" sz="4000">
                <a:solidFill>
                  <a:schemeClr val="bg1"/>
                </a:solidFill>
              </a:rPr>
              <a:t>(</a:t>
            </a:r>
            <a:r>
              <a:rPr lang="en-US" sz="4000">
                <a:solidFill>
                  <a:schemeClr val="bg1"/>
                </a:solidFill>
                <a:latin typeface="Calibri"/>
                <a:cs typeface="Calibri"/>
              </a:rPr>
              <a:t>27%)</a:t>
            </a:r>
            <a:endParaRPr lang="en-US" sz="4000" b="0">
              <a:solidFill>
                <a:schemeClr val="bg1"/>
              </a:solidFill>
              <a:latin typeface="Calibri"/>
              <a:cs typeface="Calibri"/>
            </a:endParaRPr>
          </a:p>
          <a:p>
            <a:pPr defTabSz="1219170">
              <a:lnSpc>
                <a:spcPct val="150000"/>
              </a:lnSpc>
            </a:pPr>
            <a:r>
              <a:rPr lang="en-US" sz="4000">
                <a:solidFill>
                  <a:prstClr val="white"/>
                </a:solidFill>
                <a:latin typeface="Calibri"/>
                <a:cs typeface="Calibri"/>
              </a:rPr>
              <a:t>Mental Health Care</a:t>
            </a:r>
            <a:r>
              <a:rPr lang="en-US" sz="4000" b="0">
                <a:solidFill>
                  <a:prstClr val="white"/>
                </a:solidFill>
                <a:latin typeface="Calibri"/>
                <a:cs typeface="Calibri"/>
              </a:rPr>
              <a:t>		      </a:t>
            </a:r>
            <a:r>
              <a:rPr lang="en-US" sz="4000">
                <a:solidFill>
                  <a:srgbClr val="003057"/>
                </a:solidFill>
                <a:latin typeface="Calibri"/>
                <a:cs typeface="Calibri"/>
              </a:rPr>
              <a:t>56</a:t>
            </a:r>
            <a:r>
              <a:rPr lang="en-US" sz="4000" b="0">
                <a:solidFill>
                  <a:prstClr val="white"/>
                </a:solidFill>
                <a:latin typeface="Calibri"/>
                <a:cs typeface="Calibri"/>
              </a:rPr>
              <a:t> </a:t>
            </a:r>
            <a:r>
              <a:rPr lang="en-US" sz="4000">
                <a:solidFill>
                  <a:schemeClr val="bg1"/>
                </a:solidFill>
                <a:latin typeface="Calibri"/>
                <a:cs typeface="Calibri"/>
              </a:rPr>
              <a:t>(16%)</a:t>
            </a:r>
            <a:r>
              <a:rPr lang="en-US" sz="4000" b="0">
                <a:solidFill>
                  <a:prstClr val="white"/>
                </a:solidFill>
                <a:latin typeface="Calibri"/>
                <a:cs typeface="Calibri"/>
              </a:rPr>
              <a:t> </a:t>
            </a:r>
          </a:p>
          <a:p>
            <a:pPr defTabSz="1219170">
              <a:lnSpc>
                <a:spcPct val="150000"/>
              </a:lnSpc>
            </a:pPr>
            <a:r>
              <a:rPr lang="en-US" sz="4000">
                <a:solidFill>
                  <a:prstClr val="white"/>
                </a:solidFill>
                <a:latin typeface="Calibri"/>
                <a:cs typeface="Calibri"/>
              </a:rPr>
              <a:t>Pain Management		      </a:t>
            </a:r>
            <a:r>
              <a:rPr lang="en-US" sz="4000">
                <a:solidFill>
                  <a:srgbClr val="003057"/>
                </a:solidFill>
                <a:latin typeface="Calibri"/>
                <a:cs typeface="Calibri"/>
              </a:rPr>
              <a:t>54</a:t>
            </a:r>
            <a:r>
              <a:rPr lang="en-US" sz="4000">
                <a:solidFill>
                  <a:prstClr val="white"/>
                </a:solidFill>
                <a:latin typeface="Calibri"/>
                <a:cs typeface="Calibri"/>
              </a:rPr>
              <a:t> </a:t>
            </a:r>
            <a:r>
              <a:rPr lang="en-US" sz="4000">
                <a:solidFill>
                  <a:schemeClr val="bg1"/>
                </a:solidFill>
                <a:latin typeface="Calibri"/>
                <a:cs typeface="Calibri"/>
              </a:rPr>
              <a:t>(15%)</a:t>
            </a:r>
            <a:r>
              <a:rPr lang="en-US" sz="4000" b="0">
                <a:solidFill>
                  <a:schemeClr val="bg1"/>
                </a:solidFill>
                <a:latin typeface="Calibri"/>
                <a:cs typeface="Calibri"/>
              </a:rPr>
              <a:t> </a:t>
            </a:r>
          </a:p>
          <a:p>
            <a:pPr defTabSz="1219170">
              <a:lnSpc>
                <a:spcPct val="150000"/>
              </a:lnSpc>
            </a:pPr>
            <a:r>
              <a:rPr lang="en-US" sz="4000">
                <a:solidFill>
                  <a:prstClr val="white"/>
                </a:solidFill>
                <a:latin typeface="Calibri"/>
                <a:cs typeface="Calibri"/>
              </a:rPr>
              <a:t>Over the Counter Medications</a:t>
            </a:r>
            <a:r>
              <a:rPr lang="en-US" sz="4000" b="0">
                <a:solidFill>
                  <a:prstClr val="white"/>
                </a:solidFill>
                <a:latin typeface="Calibri"/>
                <a:cs typeface="Calibri"/>
              </a:rPr>
              <a:t>    </a:t>
            </a:r>
            <a:r>
              <a:rPr lang="en-US" sz="4000">
                <a:solidFill>
                  <a:srgbClr val="003057"/>
                </a:solidFill>
                <a:latin typeface="Calibri"/>
                <a:cs typeface="Calibri"/>
              </a:rPr>
              <a:t>49 </a:t>
            </a:r>
            <a:r>
              <a:rPr lang="en-US" sz="4000">
                <a:solidFill>
                  <a:schemeClr val="bg1"/>
                </a:solidFill>
                <a:latin typeface="Calibri"/>
                <a:cs typeface="Calibri"/>
              </a:rPr>
              <a:t>(14%) </a:t>
            </a:r>
          </a:p>
        </p:txBody>
      </p:sp>
      <p:pic>
        <p:nvPicPr>
          <p:cNvPr id="3" name="Graphic 2" descr="Glasses outline">
            <a:extLst>
              <a:ext uri="{FF2B5EF4-FFF2-40B4-BE49-F238E27FC236}">
                <a16:creationId xmlns:a16="http://schemas.microsoft.com/office/drawing/2014/main" id="{31A3935F-F1F0-08C5-22C6-288FA7204B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072" y="2681614"/>
            <a:ext cx="1494773" cy="1494773"/>
          </a:xfrm>
          <a:prstGeom prst="rect">
            <a:avLst/>
          </a:prstGeom>
        </p:spPr>
      </p:pic>
      <p:pic>
        <p:nvPicPr>
          <p:cNvPr id="5" name="Graphic 4" descr="Toothbrush outline">
            <a:extLst>
              <a:ext uri="{FF2B5EF4-FFF2-40B4-BE49-F238E27FC236}">
                <a16:creationId xmlns:a16="http://schemas.microsoft.com/office/drawing/2014/main" id="{2F027D9B-F7A8-74B3-7037-50B646EE64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4859" y="4319667"/>
            <a:ext cx="1219200" cy="1219200"/>
          </a:xfrm>
          <a:prstGeom prst="rect">
            <a:avLst/>
          </a:prstGeom>
        </p:spPr>
      </p:pic>
      <p:sp>
        <p:nvSpPr>
          <p:cNvPr id="4" name="TextBox 3">
            <a:extLst>
              <a:ext uri="{FF2B5EF4-FFF2-40B4-BE49-F238E27FC236}">
                <a16:creationId xmlns:a16="http://schemas.microsoft.com/office/drawing/2014/main" id="{8F1B825B-353B-5505-A6F4-35787BD9EBE0}"/>
              </a:ext>
            </a:extLst>
          </p:cNvPr>
          <p:cNvSpPr txBox="1"/>
          <p:nvPr/>
        </p:nvSpPr>
        <p:spPr>
          <a:xfrm>
            <a:off x="8849050" y="1149033"/>
            <a:ext cx="3057525" cy="748988"/>
          </a:xfrm>
          <a:prstGeom prst="rect">
            <a:avLst/>
          </a:prstGeom>
          <a:noFill/>
        </p:spPr>
        <p:txBody>
          <a:bodyPr wrap="square" rtlCol="0">
            <a:spAutoFit/>
          </a:bodyPr>
          <a:lstStyle/>
          <a:p>
            <a:pPr defTabSz="1219170" eaLnBrk="0" fontAlgn="base" hangingPunct="0">
              <a:spcBef>
                <a:spcPct val="0"/>
              </a:spcBef>
              <a:spcAft>
                <a:spcPct val="0"/>
              </a:spcAft>
            </a:pPr>
            <a:r>
              <a:rPr lang="en-US" sz="4267" u="sng">
                <a:solidFill>
                  <a:schemeClr val="accent6">
                    <a:lumMod val="50000"/>
                  </a:schemeClr>
                </a:solidFill>
                <a:latin typeface="Calibri" panose="020F0502020204030204" pitchFamily="34" charset="0"/>
              </a:rPr>
              <a:t>n</a:t>
            </a:r>
            <a:r>
              <a:rPr lang="en-US" sz="4267">
                <a:solidFill>
                  <a:schemeClr val="accent6">
                    <a:lumMod val="50000"/>
                  </a:schemeClr>
                </a:solidFill>
                <a:latin typeface="Calibri" panose="020F0502020204030204" pitchFamily="34" charset="0"/>
              </a:rPr>
              <a:t> </a:t>
            </a:r>
            <a:r>
              <a:rPr lang="en-US" sz="4267">
                <a:solidFill>
                  <a:prstClr val="white"/>
                </a:solidFill>
                <a:latin typeface="Calibri" panose="020F0502020204030204" pitchFamily="34" charset="0"/>
              </a:rPr>
              <a:t>    </a:t>
            </a:r>
            <a:r>
              <a:rPr lang="en-US" sz="4267" u="sng">
                <a:solidFill>
                  <a:schemeClr val="bg1"/>
                </a:solidFill>
                <a:latin typeface="Calibri" panose="020F0502020204030204" pitchFamily="34" charset="0"/>
              </a:rPr>
              <a:t>(%)</a:t>
            </a:r>
            <a:endParaRPr lang="en-US" sz="2400" u="sng">
              <a:solidFill>
                <a:schemeClr val="bg1"/>
              </a:solidFill>
              <a:latin typeface="Calibri" panose="020F0502020204030204" pitchFamily="34" charset="0"/>
            </a:endParaRPr>
          </a:p>
        </p:txBody>
      </p:sp>
    </p:spTree>
    <p:extLst>
      <p:ext uri="{BB962C8B-B14F-4D97-AF65-F5344CB8AC3E}">
        <p14:creationId xmlns:p14="http://schemas.microsoft.com/office/powerpoint/2010/main" val="4248296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07150-914C-AA36-C70D-A69285D35D39}"/>
              </a:ext>
            </a:extLst>
          </p:cNvPr>
          <p:cNvSpPr>
            <a:spLocks noGrp="1"/>
          </p:cNvSpPr>
          <p:nvPr>
            <p:ph type="body" sz="quarter" idx="10"/>
          </p:nvPr>
        </p:nvSpPr>
        <p:spPr>
          <a:xfrm>
            <a:off x="27107" y="1972469"/>
            <a:ext cx="11555294" cy="4176467"/>
          </a:xfrm>
        </p:spPr>
        <p:txBody>
          <a:bodyPr/>
          <a:lstStyle/>
          <a:p>
            <a:pPr marL="1066800" lvl="1" indent="-457200">
              <a:lnSpc>
                <a:spcPct val="92604"/>
              </a:lnSpc>
              <a:spcAft>
                <a:spcPts val="600"/>
              </a:spcAft>
              <a:buFont typeface="Arial" panose="020B0604020202020204" pitchFamily="34" charset="0"/>
              <a:buChar char="•"/>
            </a:pPr>
            <a:r>
              <a:rPr lang="en-US" sz="3000" b="1" dirty="0">
                <a:solidFill>
                  <a:srgbClr val="003057"/>
                </a:solidFill>
              </a:rPr>
              <a:t>Similar health conditions by homelessness setting</a:t>
            </a:r>
          </a:p>
          <a:p>
            <a:pPr marL="1066800" lvl="1" indent="-457200">
              <a:lnSpc>
                <a:spcPct val="92604"/>
              </a:lnSpc>
              <a:spcAft>
                <a:spcPts val="600"/>
              </a:spcAft>
              <a:buFont typeface="Arial" panose="020B0604020202020204" pitchFamily="34" charset="0"/>
              <a:buChar char="•"/>
            </a:pPr>
            <a:r>
              <a:rPr lang="en-US" sz="3000" b="1" dirty="0">
                <a:solidFill>
                  <a:srgbClr val="003057"/>
                </a:solidFill>
              </a:rPr>
              <a:t>Around a quarter of participants reported chronic pain and dental problems</a:t>
            </a:r>
            <a:endParaRPr lang="en-US" sz="3000" b="1" dirty="0">
              <a:solidFill>
                <a:srgbClr val="003057"/>
              </a:solidFill>
              <a:cs typeface="Calibri" panose="020F0502020204030204" pitchFamily="34" charset="0"/>
            </a:endParaRPr>
          </a:p>
          <a:p>
            <a:pPr marL="1066800" lvl="1" indent="-457200">
              <a:lnSpc>
                <a:spcPct val="92604"/>
              </a:lnSpc>
              <a:spcAft>
                <a:spcPts val="600"/>
              </a:spcAft>
              <a:buFont typeface="Arial" panose="020B0604020202020204" pitchFamily="34" charset="0"/>
              <a:buChar char="•"/>
            </a:pPr>
            <a:r>
              <a:rPr lang="en-US" sz="3000" b="1" dirty="0">
                <a:solidFill>
                  <a:srgbClr val="003057"/>
                </a:solidFill>
              </a:rPr>
              <a:t>Over half of participants experienced depression or anxiety</a:t>
            </a:r>
            <a:endParaRPr lang="en-US" sz="3000" b="1" dirty="0">
              <a:solidFill>
                <a:srgbClr val="003057"/>
              </a:solidFill>
              <a:cs typeface="Calibri" panose="020F0502020204030204" pitchFamily="34" charset="0"/>
            </a:endParaRPr>
          </a:p>
          <a:p>
            <a:pPr marL="1066800" lvl="1" indent="-457200">
              <a:lnSpc>
                <a:spcPct val="92604"/>
              </a:lnSpc>
              <a:spcAft>
                <a:spcPts val="600"/>
              </a:spcAft>
              <a:buFont typeface="Arial" panose="020B0604020202020204" pitchFamily="34" charset="0"/>
              <a:buChar char="•"/>
            </a:pPr>
            <a:r>
              <a:rPr lang="en-US" sz="3000" b="1" dirty="0">
                <a:solidFill>
                  <a:srgbClr val="003057"/>
                </a:solidFill>
              </a:rPr>
              <a:t>Respiratory infections were the most common infections reported</a:t>
            </a:r>
            <a:endParaRPr lang="en-US" sz="3000" b="1" dirty="0">
              <a:solidFill>
                <a:srgbClr val="003057"/>
              </a:solidFill>
              <a:cs typeface="Calibri" panose="020F0502020204030204" pitchFamily="34" charset="0"/>
            </a:endParaRPr>
          </a:p>
          <a:p>
            <a:pPr marL="1066800" lvl="1" indent="-457200">
              <a:lnSpc>
                <a:spcPct val="92604"/>
              </a:lnSpc>
              <a:spcAft>
                <a:spcPts val="600"/>
              </a:spcAft>
              <a:buFont typeface="Arial" panose="020B0604020202020204" pitchFamily="34" charset="0"/>
              <a:buChar char="•"/>
            </a:pPr>
            <a:r>
              <a:rPr lang="en-US" sz="3000" b="1" dirty="0">
                <a:solidFill>
                  <a:srgbClr val="003057"/>
                </a:solidFill>
              </a:rPr>
              <a:t>Dental care and pain management were in the top requested medical services (in line with top chronic conditions)</a:t>
            </a:r>
            <a:endParaRPr lang="en-US" sz="3000" b="1" dirty="0">
              <a:solidFill>
                <a:srgbClr val="003057"/>
              </a:solidFill>
              <a:cs typeface="Calibri" panose="020F0502020204030204" pitchFamily="34" charset="0"/>
            </a:endParaRPr>
          </a:p>
          <a:p>
            <a:pPr marL="989965" lvl="1" indent="-380365">
              <a:lnSpc>
                <a:spcPct val="111823"/>
              </a:lnSpc>
            </a:pPr>
            <a:endParaRPr lang="en-US" sz="3000" dirty="0">
              <a:cs typeface="Calibri" panose="020F0502020204030204" pitchFamily="34" charset="0"/>
            </a:endParaRPr>
          </a:p>
          <a:p>
            <a:pPr marL="989965" lvl="1" indent="-380365">
              <a:lnSpc>
                <a:spcPct val="111823"/>
              </a:lnSpc>
            </a:pPr>
            <a:endParaRPr lang="en-US" dirty="0">
              <a:cs typeface="Calibri" panose="020F0502020204030204" pitchFamily="34" charset="0"/>
            </a:endParaRPr>
          </a:p>
        </p:txBody>
      </p:sp>
      <p:sp>
        <p:nvSpPr>
          <p:cNvPr id="3" name="Title 2">
            <a:extLst>
              <a:ext uri="{FF2B5EF4-FFF2-40B4-BE49-F238E27FC236}">
                <a16:creationId xmlns:a16="http://schemas.microsoft.com/office/drawing/2014/main" id="{2AE69FBD-585F-D890-FA56-12072F1AB792}"/>
              </a:ext>
            </a:extLst>
          </p:cNvPr>
          <p:cNvSpPr>
            <a:spLocks noGrp="1"/>
          </p:cNvSpPr>
          <p:nvPr>
            <p:ph type="title"/>
          </p:nvPr>
        </p:nvSpPr>
        <p:spPr>
          <a:xfrm>
            <a:off x="609599" y="345383"/>
            <a:ext cx="11443252" cy="1143000"/>
          </a:xfrm>
        </p:spPr>
        <p:txBody>
          <a:bodyPr lIns="91440" tIns="45720" rIns="91440" bIns="45720" anchor="b" anchorCtr="0"/>
          <a:lstStyle/>
          <a:p>
            <a:pPr>
              <a:lnSpc>
                <a:spcPct val="111111"/>
              </a:lnSpc>
            </a:pPr>
            <a:r>
              <a:rPr lang="en-US" sz="3800"/>
              <a:t>Collecting health information can help i</a:t>
            </a:r>
            <a:r>
              <a:rPr lang="en-US" sz="3800" b="1">
                <a:solidFill>
                  <a:srgbClr val="003057"/>
                </a:solidFill>
              </a:rPr>
              <a:t>dentify immediate needs or gaps for </a:t>
            </a:r>
            <a:r>
              <a:rPr lang="en-US" sz="3800" b="1">
                <a:solidFill>
                  <a:srgbClr val="006AC1"/>
                </a:solidFill>
              </a:rPr>
              <a:t>intervention</a:t>
            </a:r>
            <a:r>
              <a:rPr lang="en-US" sz="3800" b="1">
                <a:solidFill>
                  <a:srgbClr val="003057"/>
                </a:solidFill>
              </a:rPr>
              <a:t> and </a:t>
            </a:r>
            <a:r>
              <a:rPr lang="en-US" sz="3800" b="1">
                <a:solidFill>
                  <a:srgbClr val="006AC1"/>
                </a:solidFill>
              </a:rPr>
              <a:t>support</a:t>
            </a:r>
            <a:endParaRPr lang="en-US" sz="3800">
              <a:solidFill>
                <a:srgbClr val="006AC1"/>
              </a:solidFill>
              <a:cs typeface="Calibri" pitchFamily="34" charset="0"/>
            </a:endParaRPr>
          </a:p>
        </p:txBody>
      </p:sp>
    </p:spTree>
    <p:extLst>
      <p:ext uri="{BB962C8B-B14F-4D97-AF65-F5344CB8AC3E}">
        <p14:creationId xmlns:p14="http://schemas.microsoft.com/office/powerpoint/2010/main" val="4292241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AA8"/>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CB0AF-F550-0762-7ACD-B739A3D19F83}"/>
              </a:ext>
            </a:extLst>
          </p:cNvPr>
          <p:cNvSpPr>
            <a:spLocks noGrp="1"/>
          </p:cNvSpPr>
          <p:nvPr>
            <p:ph type="body" idx="1"/>
          </p:nvPr>
        </p:nvSpPr>
        <p:spPr/>
        <p:txBody>
          <a:bodyPr/>
          <a:lstStyle/>
          <a:p>
            <a:pPr>
              <a:lnSpc>
                <a:spcPct val="76388"/>
              </a:lnSpc>
            </a:pPr>
            <a:endParaRPr lang="en-US">
              <a:cs typeface="Calibri" pitchFamily="34" charset="0"/>
            </a:endParaRPr>
          </a:p>
        </p:txBody>
      </p:sp>
      <p:sp>
        <p:nvSpPr>
          <p:cNvPr id="3" name="Title 2">
            <a:extLst>
              <a:ext uri="{FF2B5EF4-FFF2-40B4-BE49-F238E27FC236}">
                <a16:creationId xmlns:a16="http://schemas.microsoft.com/office/drawing/2014/main" id="{19E64130-77B4-8916-7875-A00952C6FF5B}"/>
              </a:ext>
            </a:extLst>
          </p:cNvPr>
          <p:cNvSpPr>
            <a:spLocks noGrp="1"/>
          </p:cNvSpPr>
          <p:nvPr>
            <p:ph type="title"/>
          </p:nvPr>
        </p:nvSpPr>
        <p:spPr/>
        <p:txBody>
          <a:bodyPr/>
          <a:lstStyle/>
          <a:p>
            <a:r>
              <a:rPr lang="en-US"/>
              <a:t>Incarceration </a:t>
            </a:r>
          </a:p>
        </p:txBody>
      </p:sp>
    </p:spTree>
    <p:extLst>
      <p:ext uri="{BB962C8B-B14F-4D97-AF65-F5344CB8AC3E}">
        <p14:creationId xmlns:p14="http://schemas.microsoft.com/office/powerpoint/2010/main" val="401458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7AA8"/>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263237" y="0"/>
            <a:ext cx="12192000" cy="1446550"/>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In our sample, </a:t>
            </a:r>
            <a:r>
              <a:rPr kumimoji="0" lang="en-US" sz="4400" b="1" i="0" u="none" strike="noStrike" kern="1200" cap="none" spc="0" normalizeH="0" baseline="0" noProof="0">
                <a:ln>
                  <a:noFill/>
                </a:ln>
                <a:solidFill>
                  <a:schemeClr val="accent6">
                    <a:lumMod val="50000"/>
                  </a:schemeClr>
                </a:solidFill>
                <a:effectLst/>
                <a:uLnTx/>
                <a:uFillTx/>
                <a:latin typeface="Calibri" panose="020F0502020204030204" pitchFamily="34" charset="0"/>
                <a:ea typeface="+mn-ea"/>
                <a:cs typeface="+mn-cs"/>
              </a:rPr>
              <a:t>73.3%</a:t>
            </a:r>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 (n = 261) people reported a history of incarceration in their lifetime</a:t>
            </a:r>
          </a:p>
        </p:txBody>
      </p:sp>
      <p:sp>
        <p:nvSpPr>
          <p:cNvPr id="6" name="Title 3">
            <a:extLst>
              <a:ext uri="{FF2B5EF4-FFF2-40B4-BE49-F238E27FC236}">
                <a16:creationId xmlns:a16="http://schemas.microsoft.com/office/drawing/2014/main" id="{EA79FC72-BB7E-A1C0-8CBE-94D744996779}"/>
              </a:ext>
            </a:extLst>
          </p:cNvPr>
          <p:cNvSpPr txBox="1">
            <a:spLocks/>
          </p:cNvSpPr>
          <p:nvPr/>
        </p:nvSpPr>
        <p:spPr>
          <a:xfrm>
            <a:off x="1725122" y="1901138"/>
            <a:ext cx="9966251" cy="4323907"/>
          </a:xfrm>
          <a:prstGeom prst="rect">
            <a:avLst/>
          </a:prstGeom>
        </p:spPr>
        <p:txBody>
          <a:bodyPr anchor="b"/>
          <a:lstStyle>
            <a:lvl1pPr algn="l" rtl="0" eaLnBrk="0" fontAlgn="base" hangingPunct="0">
              <a:spcBef>
                <a:spcPct val="0"/>
              </a:spcBef>
              <a:spcAft>
                <a:spcPct val="0"/>
              </a:spcAft>
              <a:defRPr sz="3600" b="1" kern="1200" baseline="0">
                <a:solidFill>
                  <a:schemeClr val="bg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1219170" rtl="0" eaLnBrk="0" fontAlgn="base" latinLnBrk="0" hangingPunct="0">
              <a:lnSpc>
                <a:spcPct val="150000"/>
              </a:lnSpc>
              <a:spcBef>
                <a:spcPct val="0"/>
              </a:spcBef>
              <a:spcAft>
                <a:spcPct val="0"/>
              </a:spcAft>
              <a:buClrTx/>
              <a:buSzTx/>
              <a:buFontTx/>
              <a:buNone/>
              <a:tabLst/>
              <a:defRPr/>
            </a:pPr>
            <a:br>
              <a:rPr kumimoji="0" lang="en-US" sz="7200" b="1" i="0" u="none" strike="noStrike" kern="1200" cap="none" spc="0" normalizeH="0" baseline="0" noProof="0">
                <a:ln>
                  <a:noFill/>
                </a:ln>
                <a:solidFill>
                  <a:srgbClr val="E7E6E6"/>
                </a:solidFill>
                <a:effectLst/>
                <a:uLnTx/>
                <a:uFillTx/>
                <a:latin typeface="Calibri" pitchFamily="34" charset="0"/>
                <a:ea typeface="+mj-ea"/>
                <a:cs typeface="+mj-cs"/>
              </a:rPr>
            </a:br>
            <a:r>
              <a:rPr kumimoji="0" lang="en-US" sz="4000" b="1" i="0" u="none" strike="noStrike" kern="1200" cap="none" spc="0" normalizeH="0" baseline="0" noProof="0">
                <a:ln>
                  <a:noFill/>
                </a:ln>
                <a:solidFill>
                  <a:srgbClr val="E7E6E6"/>
                </a:solidFill>
                <a:effectLst/>
                <a:uLnTx/>
                <a:uFillTx/>
                <a:latin typeface="Calibri" pitchFamily="34" charset="0"/>
                <a:ea typeface="+mj-ea"/>
                <a:cs typeface="+mj-cs"/>
              </a:rPr>
              <a:t>Jail				</a:t>
            </a:r>
            <a:r>
              <a:rPr kumimoji="0" lang="en-US" sz="4000" b="1" i="0" u="none" strike="noStrike" kern="1200" cap="none" spc="0" normalizeH="0" baseline="0" noProof="0">
                <a:ln>
                  <a:noFill/>
                </a:ln>
                <a:solidFill>
                  <a:srgbClr val="0033A1">
                    <a:lumMod val="50000"/>
                  </a:srgbClr>
                </a:solidFill>
                <a:effectLst/>
                <a:uLnTx/>
                <a:uFillTx/>
                <a:latin typeface="Calibri" pitchFamily="34" charset="0"/>
                <a:ea typeface="+mj-ea"/>
                <a:cs typeface="+mj-cs"/>
              </a:rPr>
              <a:t>83%</a:t>
            </a:r>
            <a:r>
              <a:rPr kumimoji="0" lang="en-US" sz="4000" b="1" i="0" u="none" strike="noStrike" kern="1200" cap="none" spc="0" normalizeH="0" baseline="0" noProof="0">
                <a:ln>
                  <a:noFill/>
                </a:ln>
                <a:solidFill>
                  <a:prstClr val="white"/>
                </a:solidFill>
                <a:effectLst/>
                <a:uLnTx/>
                <a:uFillTx/>
                <a:latin typeface="Calibri" pitchFamily="34" charset="0"/>
                <a:ea typeface="+mj-ea"/>
                <a:cs typeface="+mj-cs"/>
              </a:rPr>
              <a:t> (217)</a:t>
            </a: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itchFamily="34" charset="0"/>
                <a:ea typeface="+mj-ea"/>
                <a:cs typeface="+mj-cs"/>
              </a:rPr>
              <a:t>Prison</a:t>
            </a:r>
            <a:r>
              <a:rPr kumimoji="0" lang="en-US" sz="4000" b="1" i="0" u="none" strike="noStrike" kern="1200" cap="none" spc="0" normalizeH="0" baseline="0" noProof="0">
                <a:ln>
                  <a:noFill/>
                </a:ln>
                <a:solidFill>
                  <a:srgbClr val="0033A1">
                    <a:lumMod val="50000"/>
                  </a:srgbClr>
                </a:solidFill>
                <a:effectLst/>
                <a:uLnTx/>
                <a:uFillTx/>
                <a:latin typeface="Calibri" pitchFamily="34" charset="0"/>
                <a:ea typeface="+mj-ea"/>
                <a:cs typeface="+mj-cs"/>
              </a:rPr>
              <a:t>			42%</a:t>
            </a:r>
            <a:r>
              <a:rPr kumimoji="0" lang="en-US" sz="4000" b="1" i="0" u="none" strike="noStrike" kern="1200" cap="none" spc="0" normalizeH="0" baseline="0" noProof="0">
                <a:ln>
                  <a:noFill/>
                </a:ln>
                <a:solidFill>
                  <a:prstClr val="white"/>
                </a:solidFill>
                <a:effectLst/>
                <a:uLnTx/>
                <a:uFillTx/>
                <a:latin typeface="Calibri" pitchFamily="34" charset="0"/>
                <a:ea typeface="+mj-ea"/>
                <a:cs typeface="+mj-cs"/>
              </a:rPr>
              <a:t> (109)</a:t>
            </a: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itchFamily="34" charset="0"/>
                <a:ea typeface="+mj-ea"/>
                <a:cs typeface="+mj-cs"/>
              </a:rPr>
              <a:t>Youth Detention</a:t>
            </a:r>
            <a:r>
              <a:rPr kumimoji="0" lang="en-US" sz="4000" b="1" i="0" u="none" strike="noStrike" kern="1200" cap="none" spc="0" normalizeH="0" baseline="0" noProof="0">
                <a:ln>
                  <a:noFill/>
                </a:ln>
                <a:solidFill>
                  <a:srgbClr val="0033A1">
                    <a:lumMod val="50000"/>
                  </a:srgbClr>
                </a:solidFill>
                <a:effectLst/>
                <a:uLnTx/>
                <a:uFillTx/>
                <a:latin typeface="Calibri" pitchFamily="34" charset="0"/>
                <a:ea typeface="+mj-ea"/>
                <a:cs typeface="+mj-cs"/>
              </a:rPr>
              <a:t>		15%</a:t>
            </a:r>
            <a:r>
              <a:rPr kumimoji="0" lang="en-US" sz="4000" b="1" i="0" u="none" strike="noStrike" kern="1200" cap="none" spc="0" normalizeH="0" baseline="0" noProof="0">
                <a:ln>
                  <a:noFill/>
                </a:ln>
                <a:solidFill>
                  <a:prstClr val="white"/>
                </a:solidFill>
                <a:effectLst/>
                <a:uLnTx/>
                <a:uFillTx/>
                <a:latin typeface="Calibri" pitchFamily="34" charset="0"/>
                <a:ea typeface="+mj-ea"/>
                <a:cs typeface="+mj-cs"/>
              </a:rPr>
              <a:t> (39)</a:t>
            </a: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itchFamily="34" charset="0"/>
                <a:ea typeface="+mj-ea"/>
                <a:cs typeface="+mj-cs"/>
              </a:rPr>
              <a:t>Psychiatric Hold</a:t>
            </a:r>
            <a:r>
              <a:rPr kumimoji="0" lang="en-US" sz="4000" b="1" i="0" u="none" strike="noStrike" kern="1200" cap="none" spc="0" normalizeH="0" baseline="0" noProof="0">
                <a:ln>
                  <a:noFill/>
                </a:ln>
                <a:solidFill>
                  <a:srgbClr val="0033A1">
                    <a:lumMod val="50000"/>
                  </a:srgbClr>
                </a:solidFill>
                <a:effectLst/>
                <a:uLnTx/>
                <a:uFillTx/>
                <a:latin typeface="Calibri" pitchFamily="34" charset="0"/>
                <a:ea typeface="+mj-ea"/>
                <a:cs typeface="+mj-cs"/>
              </a:rPr>
              <a:t>		  9%</a:t>
            </a:r>
            <a:r>
              <a:rPr kumimoji="0" lang="en-US" sz="4000" b="1" i="0" u="none" strike="noStrike" kern="1200" cap="none" spc="0" normalizeH="0" baseline="0" noProof="0">
                <a:ln>
                  <a:noFill/>
                </a:ln>
                <a:solidFill>
                  <a:prstClr val="white"/>
                </a:solidFill>
                <a:effectLst/>
                <a:uLnTx/>
                <a:uFillTx/>
                <a:latin typeface="Calibri" pitchFamily="34" charset="0"/>
                <a:ea typeface="+mj-ea"/>
                <a:cs typeface="+mj-cs"/>
              </a:rPr>
              <a:t> (24)</a:t>
            </a: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itchFamily="34" charset="0"/>
                <a:ea typeface="+mj-ea"/>
                <a:cs typeface="+mj-cs"/>
              </a:rPr>
              <a:t>ICE Detention</a:t>
            </a:r>
            <a:r>
              <a:rPr kumimoji="0" lang="en-US" sz="4000" b="1" i="0" u="none" strike="noStrike" kern="1200" cap="none" spc="0" normalizeH="0" baseline="0" noProof="0">
                <a:ln>
                  <a:noFill/>
                </a:ln>
                <a:solidFill>
                  <a:srgbClr val="0033A1">
                    <a:lumMod val="50000"/>
                  </a:srgbClr>
                </a:solidFill>
                <a:effectLst/>
                <a:uLnTx/>
                <a:uFillTx/>
                <a:latin typeface="Calibri" pitchFamily="34" charset="0"/>
                <a:ea typeface="+mj-ea"/>
                <a:cs typeface="+mj-cs"/>
              </a:rPr>
              <a:t>		1.5%</a:t>
            </a:r>
            <a:r>
              <a:rPr kumimoji="0" lang="en-US" sz="4000" b="1" i="0" u="none" strike="noStrike" kern="1200" cap="none" spc="0" normalizeH="0" baseline="0" noProof="0">
                <a:ln>
                  <a:noFill/>
                </a:ln>
                <a:solidFill>
                  <a:prstClr val="white"/>
                </a:solidFill>
                <a:effectLst/>
                <a:uLnTx/>
                <a:uFillTx/>
                <a:latin typeface="Calibri" pitchFamily="34" charset="0"/>
                <a:ea typeface="+mj-ea"/>
                <a:cs typeface="+mj-cs"/>
              </a:rPr>
              <a:t> (4)</a:t>
            </a:r>
          </a:p>
        </p:txBody>
      </p:sp>
      <p:sp>
        <p:nvSpPr>
          <p:cNvPr id="2" name="TextBox 1">
            <a:extLst>
              <a:ext uri="{FF2B5EF4-FFF2-40B4-BE49-F238E27FC236}">
                <a16:creationId xmlns:a16="http://schemas.microsoft.com/office/drawing/2014/main" id="{9E0ADF10-318C-A68B-2017-9281BE7150AC}"/>
              </a:ext>
            </a:extLst>
          </p:cNvPr>
          <p:cNvSpPr txBox="1"/>
          <p:nvPr/>
        </p:nvSpPr>
        <p:spPr>
          <a:xfrm>
            <a:off x="0" y="6225045"/>
            <a:ext cx="12192000" cy="666977"/>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*ICE is Immigration and Customs Enforcement; denominator is the total number of participants that reported a  history of incarceration (n = 261); categories are not mutually exclusive</a:t>
            </a:r>
          </a:p>
        </p:txBody>
      </p:sp>
      <p:sp>
        <p:nvSpPr>
          <p:cNvPr id="5" name="TextBox 4">
            <a:extLst>
              <a:ext uri="{FF2B5EF4-FFF2-40B4-BE49-F238E27FC236}">
                <a16:creationId xmlns:a16="http://schemas.microsoft.com/office/drawing/2014/main" id="{3677B30B-E4B8-ACBC-81FB-E031664BFFF1}"/>
              </a:ext>
            </a:extLst>
          </p:cNvPr>
          <p:cNvSpPr txBox="1"/>
          <p:nvPr/>
        </p:nvSpPr>
        <p:spPr>
          <a:xfrm>
            <a:off x="6905114" y="1446550"/>
            <a:ext cx="825500" cy="523220"/>
          </a:xfrm>
          <a:prstGeom prst="rect">
            <a:avLst/>
          </a:prstGeom>
          <a:noFill/>
        </p:spPr>
        <p:txBody>
          <a:bodyPr wrap="square" rtlCol="0">
            <a:spAutoFit/>
          </a:bodyPr>
          <a:lstStyle/>
          <a:p>
            <a:r>
              <a:rPr lang="en-US" sz="2800" b="1" u="sng">
                <a:solidFill>
                  <a:srgbClr val="003057"/>
                </a:solidFill>
                <a:latin typeface="Calibri" panose="020F0502020204030204" pitchFamily="34" charset="0"/>
              </a:rPr>
              <a:t>%</a:t>
            </a:r>
          </a:p>
        </p:txBody>
      </p:sp>
      <p:sp>
        <p:nvSpPr>
          <p:cNvPr id="7" name="TextBox 6">
            <a:extLst>
              <a:ext uri="{FF2B5EF4-FFF2-40B4-BE49-F238E27FC236}">
                <a16:creationId xmlns:a16="http://schemas.microsoft.com/office/drawing/2014/main" id="{AFAE3CCA-48C2-68F2-29C1-67D74003EE74}"/>
              </a:ext>
            </a:extLst>
          </p:cNvPr>
          <p:cNvSpPr txBox="1"/>
          <p:nvPr/>
        </p:nvSpPr>
        <p:spPr>
          <a:xfrm>
            <a:off x="7942828" y="1445300"/>
            <a:ext cx="825500" cy="523220"/>
          </a:xfrm>
          <a:prstGeom prst="rect">
            <a:avLst/>
          </a:prstGeom>
          <a:noFill/>
        </p:spPr>
        <p:txBody>
          <a:bodyPr wrap="square" rtlCol="0">
            <a:spAutoFit/>
          </a:bodyPr>
          <a:lstStyle/>
          <a:p>
            <a:r>
              <a:rPr lang="en-US" sz="2800" b="1" u="sng">
                <a:solidFill>
                  <a:srgbClr val="003057"/>
                </a:solidFill>
                <a:latin typeface="Calibri" panose="020F0502020204030204" pitchFamily="34" charset="0"/>
              </a:rPr>
              <a:t>n</a:t>
            </a:r>
          </a:p>
        </p:txBody>
      </p:sp>
    </p:spTree>
    <p:extLst>
      <p:ext uri="{BB962C8B-B14F-4D97-AF65-F5344CB8AC3E}">
        <p14:creationId xmlns:p14="http://schemas.microsoft.com/office/powerpoint/2010/main" val="1109904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7481A-EABE-237D-F15B-84B3B16753EE}"/>
              </a:ext>
            </a:extLst>
          </p:cNvPr>
          <p:cNvPicPr>
            <a:picLocks noChangeAspect="1"/>
          </p:cNvPicPr>
          <p:nvPr/>
        </p:nvPicPr>
        <p:blipFill rotWithShape="1">
          <a:blip r:embed="rId3"/>
          <a:srcRect r="1661"/>
          <a:stretch/>
        </p:blipFill>
        <p:spPr>
          <a:xfrm>
            <a:off x="488563" y="1347018"/>
            <a:ext cx="8729500" cy="5289325"/>
          </a:xfrm>
          <a:prstGeom prst="rect">
            <a:avLst/>
          </a:prstGeom>
        </p:spPr>
      </p:pic>
      <p:sp>
        <p:nvSpPr>
          <p:cNvPr id="3" name="TextBox 2">
            <a:extLst>
              <a:ext uri="{FF2B5EF4-FFF2-40B4-BE49-F238E27FC236}">
                <a16:creationId xmlns:a16="http://schemas.microsoft.com/office/drawing/2014/main" id="{5A15776B-9D89-3AE8-B852-6A0E16959216}"/>
              </a:ext>
            </a:extLst>
          </p:cNvPr>
          <p:cNvSpPr txBox="1"/>
          <p:nvPr/>
        </p:nvSpPr>
        <p:spPr>
          <a:xfrm>
            <a:off x="98612" y="-20168"/>
            <a:ext cx="12083491" cy="1446550"/>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4400" b="1">
                <a:solidFill>
                  <a:srgbClr val="002060"/>
                </a:solidFill>
                <a:latin typeface="Calibri" panose="020F0502020204030204" pitchFamily="34" charset="0"/>
              </a:rPr>
              <a:t>P</a:t>
            </a:r>
            <a:r>
              <a:rPr kumimoji="0" lang="en-US" sz="4400" b="1" i="0" u="none" strike="noStrike" kern="1200" cap="none" spc="0" normalizeH="0" baseline="0" noProof="0" err="1">
                <a:ln>
                  <a:noFill/>
                </a:ln>
                <a:solidFill>
                  <a:srgbClr val="002060"/>
                </a:solidFill>
                <a:effectLst/>
                <a:uLnTx/>
                <a:uFillTx/>
                <a:latin typeface="Calibri" panose="020F0502020204030204" pitchFamily="34" charset="0"/>
                <a:ea typeface="+mn-ea"/>
                <a:cs typeface="+mn-cs"/>
              </a:rPr>
              <a:t>articipants</a:t>
            </a:r>
            <a:r>
              <a:rPr kumimoji="0" lang="en-US" sz="4400" b="1" i="0" u="none" strike="noStrike" kern="1200" cap="none" spc="0" normalizeH="0" baseline="0" noProof="0">
                <a:ln>
                  <a:noFill/>
                </a:ln>
                <a:solidFill>
                  <a:srgbClr val="002060"/>
                </a:solidFill>
                <a:effectLst/>
                <a:uLnTx/>
                <a:uFillTx/>
                <a:latin typeface="Calibri" panose="020F0502020204030204" pitchFamily="34" charset="0"/>
                <a:ea typeface="+mn-ea"/>
                <a:cs typeface="+mn-cs"/>
              </a:rPr>
              <a:t> who were </a:t>
            </a:r>
            <a:r>
              <a:rPr kumimoji="0" lang="en-US" sz="4400" b="1" i="0" u="none" strike="noStrike" kern="1200" cap="none" spc="0" normalizeH="0" baseline="0" noProof="0">
                <a:ln>
                  <a:noFill/>
                </a:ln>
                <a:solidFill>
                  <a:srgbClr val="006AC1"/>
                </a:solidFill>
                <a:effectLst/>
                <a:uLnTx/>
                <a:uFillTx/>
                <a:latin typeface="Calibri" panose="020F0502020204030204" pitchFamily="34" charset="0"/>
                <a:ea typeface="+mn-ea"/>
                <a:cs typeface="+mn-cs"/>
              </a:rPr>
              <a:t>unsheltered</a:t>
            </a:r>
            <a:r>
              <a:rPr kumimoji="0" lang="en-US" sz="4400" b="1" i="0" u="none" strike="noStrike" kern="1200" cap="none" spc="0" normalizeH="0" baseline="0" noProof="0">
                <a:ln>
                  <a:noFill/>
                </a:ln>
                <a:solidFill>
                  <a:srgbClr val="002060"/>
                </a:solidFill>
                <a:effectLst/>
                <a:uLnTx/>
                <a:uFillTx/>
                <a:latin typeface="Calibri" panose="020F0502020204030204" pitchFamily="34" charset="0"/>
                <a:ea typeface="+mn-ea"/>
                <a:cs typeface="+mn-cs"/>
              </a:rPr>
              <a:t> were more likely to report a history of incarceration</a:t>
            </a:r>
          </a:p>
        </p:txBody>
      </p:sp>
      <p:grpSp>
        <p:nvGrpSpPr>
          <p:cNvPr id="15" name="Group 14">
            <a:extLst>
              <a:ext uri="{FF2B5EF4-FFF2-40B4-BE49-F238E27FC236}">
                <a16:creationId xmlns:a16="http://schemas.microsoft.com/office/drawing/2014/main" id="{2035B65C-F992-F936-C4CF-F25AE6B976F5}"/>
              </a:ext>
            </a:extLst>
          </p:cNvPr>
          <p:cNvGrpSpPr/>
          <p:nvPr/>
        </p:nvGrpSpPr>
        <p:grpSpPr>
          <a:xfrm>
            <a:off x="8445500" y="1453484"/>
            <a:ext cx="3231339" cy="707886"/>
            <a:chOff x="8377081" y="5363737"/>
            <a:chExt cx="3231339" cy="707886"/>
          </a:xfrm>
        </p:grpSpPr>
        <p:sp>
          <p:nvSpPr>
            <p:cNvPr id="6" name="TextBox 5">
              <a:extLst>
                <a:ext uri="{FF2B5EF4-FFF2-40B4-BE49-F238E27FC236}">
                  <a16:creationId xmlns:a16="http://schemas.microsoft.com/office/drawing/2014/main" id="{A67D2695-4753-5F5C-F646-FBB3E0D3CE12}"/>
                </a:ext>
              </a:extLst>
            </p:cNvPr>
            <p:cNvSpPr txBox="1"/>
            <p:nvPr/>
          </p:nvSpPr>
          <p:spPr>
            <a:xfrm>
              <a:off x="9144000" y="5363737"/>
              <a:ext cx="2464420" cy="707886"/>
            </a:xfrm>
            <a:prstGeom prst="rect">
              <a:avLst/>
            </a:prstGeom>
            <a:solidFill>
              <a:srgbClr val="003057"/>
            </a:solidFill>
            <a:ln w="38100">
              <a:solidFill>
                <a:srgbClr val="003057"/>
              </a:solidFill>
            </a:ln>
          </p:spPr>
          <p:txBody>
            <a:bodyPr wrap="square" rtlCol="0">
              <a:spAutoFit/>
            </a:bodyPr>
            <a:lstStyle/>
            <a:p>
              <a:r>
                <a:rPr lang="en-US" sz="2000" b="1">
                  <a:solidFill>
                    <a:schemeClr val="bg1"/>
                  </a:solidFill>
                  <a:latin typeface="Calibri" panose="020F0502020204030204" pitchFamily="34" charset="0"/>
                </a:rPr>
                <a:t>aOR = 3.27</a:t>
              </a:r>
            </a:p>
            <a:p>
              <a:r>
                <a:rPr lang="en-US" sz="2000" b="1">
                  <a:solidFill>
                    <a:schemeClr val="bg1"/>
                  </a:solidFill>
                  <a:latin typeface="Calibri" panose="020F0502020204030204" pitchFamily="34" charset="0"/>
                </a:rPr>
                <a:t>95% CI = 1.82 – 6.02</a:t>
              </a:r>
            </a:p>
          </p:txBody>
        </p:sp>
        <p:cxnSp>
          <p:nvCxnSpPr>
            <p:cNvPr id="8" name="Straight Arrow Connector 7">
              <a:extLst>
                <a:ext uri="{FF2B5EF4-FFF2-40B4-BE49-F238E27FC236}">
                  <a16:creationId xmlns:a16="http://schemas.microsoft.com/office/drawing/2014/main" id="{4CB7A9A9-8A6E-D49C-969F-053FF6DC82F9}"/>
                </a:ext>
              </a:extLst>
            </p:cNvPr>
            <p:cNvCxnSpPr>
              <a:cxnSpLocks/>
              <a:stCxn id="6" idx="1"/>
            </p:cNvCxnSpPr>
            <p:nvPr/>
          </p:nvCxnSpPr>
          <p:spPr>
            <a:xfrm flipH="1">
              <a:off x="8377081" y="5717680"/>
              <a:ext cx="766919" cy="199173"/>
            </a:xfrm>
            <a:prstGeom prst="straightConnector1">
              <a:avLst/>
            </a:prstGeom>
            <a:ln>
              <a:solidFill>
                <a:srgbClr val="003057"/>
              </a:solidFill>
              <a:tailEnd type="triangle"/>
            </a:ln>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id="{DC91DD76-B2CF-F2A4-30A0-74D9ADC7BA6D}"/>
              </a:ext>
            </a:extLst>
          </p:cNvPr>
          <p:cNvGrpSpPr/>
          <p:nvPr/>
        </p:nvGrpSpPr>
        <p:grpSpPr>
          <a:xfrm>
            <a:off x="7858509" y="2877156"/>
            <a:ext cx="3166947" cy="707886"/>
            <a:chOff x="8441473" y="5363737"/>
            <a:chExt cx="3166947" cy="707886"/>
          </a:xfrm>
        </p:grpSpPr>
        <p:sp>
          <p:nvSpPr>
            <p:cNvPr id="17" name="TextBox 16">
              <a:extLst>
                <a:ext uri="{FF2B5EF4-FFF2-40B4-BE49-F238E27FC236}">
                  <a16:creationId xmlns:a16="http://schemas.microsoft.com/office/drawing/2014/main" id="{0D65B71C-9269-B602-7DB7-352F9B1DF27D}"/>
                </a:ext>
              </a:extLst>
            </p:cNvPr>
            <p:cNvSpPr txBox="1"/>
            <p:nvPr/>
          </p:nvSpPr>
          <p:spPr>
            <a:xfrm>
              <a:off x="9144000" y="5363737"/>
              <a:ext cx="2464420" cy="707886"/>
            </a:xfrm>
            <a:prstGeom prst="rect">
              <a:avLst/>
            </a:prstGeom>
            <a:solidFill>
              <a:srgbClr val="003057"/>
            </a:solidFill>
            <a:ln w="38100">
              <a:solidFill>
                <a:srgbClr val="003057"/>
              </a:solidFill>
            </a:ln>
          </p:spPr>
          <p:txBody>
            <a:bodyPr wrap="square" rtlCol="0">
              <a:spAutoFit/>
            </a:bodyPr>
            <a:lstStyle/>
            <a:p>
              <a:r>
                <a:rPr lang="en-US" sz="2000" b="1">
                  <a:solidFill>
                    <a:schemeClr val="bg1"/>
                  </a:solidFill>
                  <a:latin typeface="Calibri" panose="020F0502020204030204" pitchFamily="34" charset="0"/>
                </a:rPr>
                <a:t>aOR = 2.31</a:t>
              </a:r>
            </a:p>
            <a:p>
              <a:r>
                <a:rPr lang="en-US" sz="2000" b="1">
                  <a:solidFill>
                    <a:schemeClr val="bg1"/>
                  </a:solidFill>
                  <a:latin typeface="Calibri" panose="020F0502020204030204" pitchFamily="34" charset="0"/>
                </a:rPr>
                <a:t>95% CI = 1.45 – 3.70</a:t>
              </a:r>
            </a:p>
          </p:txBody>
        </p:sp>
        <p:cxnSp>
          <p:nvCxnSpPr>
            <p:cNvPr id="18" name="Straight Arrow Connector 17">
              <a:extLst>
                <a:ext uri="{FF2B5EF4-FFF2-40B4-BE49-F238E27FC236}">
                  <a16:creationId xmlns:a16="http://schemas.microsoft.com/office/drawing/2014/main" id="{3237A8BA-8BE1-D083-75AB-B7403A0D4B42}"/>
                </a:ext>
              </a:extLst>
            </p:cNvPr>
            <p:cNvCxnSpPr>
              <a:cxnSpLocks/>
              <a:stCxn id="17" idx="1"/>
            </p:cNvCxnSpPr>
            <p:nvPr/>
          </p:nvCxnSpPr>
          <p:spPr>
            <a:xfrm flipH="1">
              <a:off x="8441473" y="5717680"/>
              <a:ext cx="702527" cy="0"/>
            </a:xfrm>
            <a:prstGeom prst="straightConnector1">
              <a:avLst/>
            </a:prstGeom>
            <a:ln>
              <a:solidFill>
                <a:srgbClr val="003057"/>
              </a:solidFill>
              <a:tailEnd type="triangle"/>
            </a:ln>
          </p:spPr>
          <p:style>
            <a:lnRef idx="3">
              <a:schemeClr val="accent1"/>
            </a:lnRef>
            <a:fillRef idx="0">
              <a:schemeClr val="accent1"/>
            </a:fillRef>
            <a:effectRef idx="2">
              <a:schemeClr val="accent1"/>
            </a:effectRef>
            <a:fontRef idx="minor">
              <a:schemeClr val="tx1"/>
            </a:fontRef>
          </p:style>
        </p:cxnSp>
      </p:grpSp>
      <p:grpSp>
        <p:nvGrpSpPr>
          <p:cNvPr id="21" name="Group 20">
            <a:extLst>
              <a:ext uri="{FF2B5EF4-FFF2-40B4-BE49-F238E27FC236}">
                <a16:creationId xmlns:a16="http://schemas.microsoft.com/office/drawing/2014/main" id="{932483A7-1193-105B-179A-F2B775A231AD}"/>
              </a:ext>
            </a:extLst>
          </p:cNvPr>
          <p:cNvGrpSpPr/>
          <p:nvPr/>
        </p:nvGrpSpPr>
        <p:grpSpPr>
          <a:xfrm>
            <a:off x="4227503" y="5061455"/>
            <a:ext cx="3166947" cy="707886"/>
            <a:chOff x="8441473" y="5363737"/>
            <a:chExt cx="3166947" cy="707886"/>
          </a:xfrm>
          <a:solidFill>
            <a:srgbClr val="003057"/>
          </a:solidFill>
        </p:grpSpPr>
        <p:sp>
          <p:nvSpPr>
            <p:cNvPr id="22" name="TextBox 21">
              <a:extLst>
                <a:ext uri="{FF2B5EF4-FFF2-40B4-BE49-F238E27FC236}">
                  <a16:creationId xmlns:a16="http://schemas.microsoft.com/office/drawing/2014/main" id="{F913EE9B-2045-1DEB-2406-1AAC46AB9252}"/>
                </a:ext>
              </a:extLst>
            </p:cNvPr>
            <p:cNvSpPr txBox="1"/>
            <p:nvPr/>
          </p:nvSpPr>
          <p:spPr>
            <a:xfrm>
              <a:off x="9144000" y="5363737"/>
              <a:ext cx="2464420" cy="707886"/>
            </a:xfrm>
            <a:prstGeom prst="rect">
              <a:avLst/>
            </a:prstGeom>
            <a:grpFill/>
            <a:ln w="38100">
              <a:solidFill>
                <a:srgbClr val="003057"/>
              </a:solidFill>
            </a:ln>
          </p:spPr>
          <p:txBody>
            <a:bodyPr wrap="square" rtlCol="0">
              <a:spAutoFit/>
            </a:bodyPr>
            <a:lstStyle/>
            <a:p>
              <a:r>
                <a:rPr lang="en-US" sz="2000" b="1">
                  <a:solidFill>
                    <a:schemeClr val="bg1"/>
                  </a:solidFill>
                  <a:latin typeface="Calibri" panose="020F0502020204030204" pitchFamily="34" charset="0"/>
                </a:rPr>
                <a:t>aOR = 2.44</a:t>
              </a:r>
            </a:p>
            <a:p>
              <a:r>
                <a:rPr lang="en-US" sz="2000" b="1">
                  <a:solidFill>
                    <a:schemeClr val="bg1"/>
                  </a:solidFill>
                  <a:latin typeface="Calibri" panose="020F0502020204030204" pitchFamily="34" charset="0"/>
                </a:rPr>
                <a:t>95% CI = 1.18 – 5.40</a:t>
              </a:r>
            </a:p>
          </p:txBody>
        </p:sp>
        <p:cxnSp>
          <p:nvCxnSpPr>
            <p:cNvPr id="23" name="Straight Arrow Connector 22">
              <a:extLst>
                <a:ext uri="{FF2B5EF4-FFF2-40B4-BE49-F238E27FC236}">
                  <a16:creationId xmlns:a16="http://schemas.microsoft.com/office/drawing/2014/main" id="{AD55BB0C-AF1C-56BD-C947-DA8EDFE18AC6}"/>
                </a:ext>
              </a:extLst>
            </p:cNvPr>
            <p:cNvCxnSpPr>
              <a:cxnSpLocks/>
              <a:stCxn id="22" idx="1"/>
            </p:cNvCxnSpPr>
            <p:nvPr/>
          </p:nvCxnSpPr>
          <p:spPr>
            <a:xfrm flipH="1">
              <a:off x="8441473" y="5717680"/>
              <a:ext cx="702527" cy="0"/>
            </a:xfrm>
            <a:prstGeom prst="straightConnector1">
              <a:avLst/>
            </a:prstGeom>
            <a:grpFill/>
            <a:ln>
              <a:solidFill>
                <a:srgbClr val="003057"/>
              </a:solidFill>
              <a:tailEnd type="triangle"/>
            </a:ln>
          </p:spPr>
          <p:style>
            <a:lnRef idx="3">
              <a:schemeClr val="accent1"/>
            </a:lnRef>
            <a:fillRef idx="0">
              <a:schemeClr val="accent1"/>
            </a:fillRef>
            <a:effectRef idx="2">
              <a:schemeClr val="accent1"/>
            </a:effectRef>
            <a:fontRef idx="minor">
              <a:schemeClr val="tx1"/>
            </a:fontRef>
          </p:style>
        </p:cxnSp>
      </p:grpSp>
      <p:sp>
        <p:nvSpPr>
          <p:cNvPr id="2" name="TextBox 1">
            <a:extLst>
              <a:ext uri="{FF2B5EF4-FFF2-40B4-BE49-F238E27FC236}">
                <a16:creationId xmlns:a16="http://schemas.microsoft.com/office/drawing/2014/main" id="{C1D4F82D-A95E-B9BD-4E18-582643E3614F}"/>
              </a:ext>
            </a:extLst>
          </p:cNvPr>
          <p:cNvSpPr txBox="1"/>
          <p:nvPr/>
        </p:nvSpPr>
        <p:spPr>
          <a:xfrm>
            <a:off x="22407" y="6443982"/>
            <a:ext cx="8410191" cy="369332"/>
          </a:xfrm>
          <a:prstGeom prst="rect">
            <a:avLst/>
          </a:prstGeom>
          <a:noFill/>
        </p:spPr>
        <p:txBody>
          <a:bodyPr wrap="square" rtlCol="0">
            <a:spAutoFit/>
          </a:bodyPr>
          <a:lstStyle/>
          <a:p>
            <a:r>
              <a:rPr lang="en-US">
                <a:solidFill>
                  <a:srgbClr val="000000"/>
                </a:solidFill>
                <a:latin typeface="Calibri" panose="020F0502020204030204" pitchFamily="34" charset="0"/>
              </a:rPr>
              <a:t>*Models adjusted for age, time since experiencing homeless, and demographics</a:t>
            </a:r>
          </a:p>
        </p:txBody>
      </p:sp>
      <p:cxnSp>
        <p:nvCxnSpPr>
          <p:cNvPr id="10" name="Straight Connector 9">
            <a:extLst>
              <a:ext uri="{FF2B5EF4-FFF2-40B4-BE49-F238E27FC236}">
                <a16:creationId xmlns:a16="http://schemas.microsoft.com/office/drawing/2014/main" id="{3A52068E-3B5E-3F3C-716E-A9F54E18E6BF}"/>
              </a:ext>
            </a:extLst>
          </p:cNvPr>
          <p:cNvCxnSpPr/>
          <p:nvPr/>
        </p:nvCxnSpPr>
        <p:spPr>
          <a:xfrm>
            <a:off x="2590800" y="5858241"/>
            <a:ext cx="6718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35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15776B-9D89-3AE8-B852-6A0E16959216}"/>
              </a:ext>
            </a:extLst>
          </p:cNvPr>
          <p:cNvSpPr txBox="1"/>
          <p:nvPr/>
        </p:nvSpPr>
        <p:spPr>
          <a:xfrm>
            <a:off x="472297" y="524778"/>
            <a:ext cx="11841882" cy="2123658"/>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4400" b="1">
                <a:solidFill>
                  <a:prstClr val="white"/>
                </a:solidFill>
                <a:latin typeface="Calibri" panose="020F0502020204030204" pitchFamily="34" charset="0"/>
              </a:rPr>
              <a:t>Self-reported </a:t>
            </a:r>
            <a:r>
              <a:rPr lang="en-US" sz="4400" b="1">
                <a:solidFill>
                  <a:schemeClr val="accent2">
                    <a:lumMod val="40000"/>
                    <a:lumOff val="60000"/>
                  </a:schemeClr>
                </a:solidFill>
                <a:latin typeface="Calibri" panose="020F0502020204030204" pitchFamily="34" charset="0"/>
              </a:rPr>
              <a:t>incarceration history </a:t>
            </a:r>
            <a:r>
              <a:rPr lang="en-US" sz="4400" b="1">
                <a:solidFill>
                  <a:prstClr val="white"/>
                </a:solidFill>
                <a:latin typeface="Calibri" panose="020F0502020204030204" pitchFamily="34" charset="0"/>
              </a:rPr>
              <a:t>was a commonly reported </a:t>
            </a:r>
            <a:r>
              <a:rPr lang="en-US" sz="4400" b="1">
                <a:solidFill>
                  <a:schemeClr val="accent2">
                    <a:lumMod val="40000"/>
                    <a:lumOff val="60000"/>
                  </a:schemeClr>
                </a:solidFill>
                <a:latin typeface="Calibri" panose="020F0502020204030204" pitchFamily="34" charset="0"/>
              </a:rPr>
              <a:t>barrier</a:t>
            </a:r>
            <a:r>
              <a:rPr lang="en-US" sz="4400" b="1">
                <a:solidFill>
                  <a:prstClr val="white"/>
                </a:solidFill>
                <a:latin typeface="Calibri" panose="020F0502020204030204" pitchFamily="34" charset="0"/>
              </a:rPr>
              <a:t> to accessing housing services</a:t>
            </a:r>
            <a:endPar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id="{46F058A2-FA5C-C227-C6D6-8D9B9F9EB782}"/>
              </a:ext>
            </a:extLst>
          </p:cNvPr>
          <p:cNvSpPr txBox="1"/>
          <p:nvPr/>
        </p:nvSpPr>
        <p:spPr>
          <a:xfrm>
            <a:off x="1864113" y="5326502"/>
            <a:ext cx="8305799" cy="470000"/>
          </a:xfrm>
          <a:prstGeom prst="rect">
            <a:avLst/>
          </a:prstGeom>
          <a:noFill/>
        </p:spPr>
        <p:txBody>
          <a:bodyPr wrap="square">
            <a:spAutoFit/>
          </a:bodyPr>
          <a:lstStyle/>
          <a:p>
            <a:pPr marL="0" marR="0">
              <a:lnSpc>
                <a:spcPct val="107000"/>
              </a:lnSpc>
              <a:spcBef>
                <a:spcPts val="0"/>
              </a:spcBef>
              <a:spcAft>
                <a:spcPts val="800"/>
              </a:spcAft>
            </a:pPr>
            <a:r>
              <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“Incarceration history excludes </a:t>
            </a:r>
            <a:r>
              <a:rPr lang="en-US" sz="2400" b="1">
                <a:solidFill>
                  <a:schemeClr val="bg1"/>
                </a:solidFill>
                <a:latin typeface="Calibri" panose="020F0502020204030204" pitchFamily="34" charset="0"/>
                <a:ea typeface="Calibri" panose="020F0502020204030204" pitchFamily="34" charset="0"/>
                <a:cs typeface="Times New Roman" panose="02020603050405020304" pitchFamily="18" charset="0"/>
              </a:rPr>
              <a:t>me</a:t>
            </a:r>
            <a:r>
              <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from housing assistance.” </a:t>
            </a:r>
          </a:p>
        </p:txBody>
      </p:sp>
      <p:sp>
        <p:nvSpPr>
          <p:cNvPr id="7" name="TextBox 6">
            <a:extLst>
              <a:ext uri="{FF2B5EF4-FFF2-40B4-BE49-F238E27FC236}">
                <a16:creationId xmlns:a16="http://schemas.microsoft.com/office/drawing/2014/main" id="{D84E8DA7-65F5-17B8-0F51-120BF18366C6}"/>
              </a:ext>
            </a:extLst>
          </p:cNvPr>
          <p:cNvSpPr txBox="1"/>
          <p:nvPr/>
        </p:nvSpPr>
        <p:spPr>
          <a:xfrm>
            <a:off x="1130253" y="4104543"/>
            <a:ext cx="10288332" cy="830997"/>
          </a:xfrm>
          <a:prstGeom prst="rect">
            <a:avLst/>
          </a:prstGeom>
          <a:noFill/>
        </p:spPr>
        <p:txBody>
          <a:bodyPr wrap="square">
            <a:spAutoFit/>
          </a:bodyPr>
          <a:lstStyle/>
          <a:p>
            <a:r>
              <a:rPr lang="en-US" sz="2400" b="1">
                <a:solidFill>
                  <a:schemeClr val="bg1"/>
                </a:solidFill>
                <a:effectLst/>
                <a:latin typeface="Calibri" panose="020F0502020204030204" pitchFamily="34" charset="0"/>
                <a:ea typeface="Calibri" panose="020F0502020204030204" pitchFamily="34" charset="0"/>
              </a:rPr>
              <a:t>“</a:t>
            </a:r>
            <a:r>
              <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Filled out DHA housing, was on waitlist and denied based on criminal record. Waiting on appeals to expunge record.</a:t>
            </a:r>
            <a:r>
              <a:rPr lang="en-US" sz="2400" b="1">
                <a:solidFill>
                  <a:schemeClr val="bg1"/>
                </a:solidFill>
                <a:effectLst/>
                <a:latin typeface="Calibri" panose="020F0502020204030204" pitchFamily="34" charset="0"/>
                <a:ea typeface="Calibri" panose="020F0502020204030204" pitchFamily="34" charset="0"/>
              </a:rPr>
              <a:t>”</a:t>
            </a:r>
            <a:endParaRPr lang="en-US" sz="2400" b="1">
              <a:solidFill>
                <a:schemeClr val="bg1"/>
              </a:solidFill>
            </a:endParaRPr>
          </a:p>
        </p:txBody>
      </p:sp>
      <p:sp>
        <p:nvSpPr>
          <p:cNvPr id="9" name="TextBox 8">
            <a:extLst>
              <a:ext uri="{FF2B5EF4-FFF2-40B4-BE49-F238E27FC236}">
                <a16:creationId xmlns:a16="http://schemas.microsoft.com/office/drawing/2014/main" id="{0F8657C7-178B-CC57-B3AB-AC177D0D1DB4}"/>
              </a:ext>
            </a:extLst>
          </p:cNvPr>
          <p:cNvSpPr txBox="1"/>
          <p:nvPr/>
        </p:nvSpPr>
        <p:spPr>
          <a:xfrm>
            <a:off x="661639" y="2775984"/>
            <a:ext cx="11530361" cy="830997"/>
          </a:xfrm>
          <a:prstGeom prst="rect">
            <a:avLst/>
          </a:prstGeom>
          <a:noFill/>
        </p:spPr>
        <p:txBody>
          <a:bodyPr wrap="square">
            <a:spAutoFit/>
          </a:bodyPr>
          <a:lstStyle/>
          <a:p>
            <a:r>
              <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“…Criminal background 5 years ago, good credit. But criminal history made it so people don't want to rent to </a:t>
            </a:r>
            <a:r>
              <a:rPr lang="en-US" sz="2400" b="1">
                <a:solidFill>
                  <a:schemeClr val="bg1"/>
                </a:solidFill>
                <a:latin typeface="Calibri" panose="020F0502020204030204" pitchFamily="34" charset="0"/>
                <a:ea typeface="Calibri" panose="020F0502020204030204" pitchFamily="34" charset="0"/>
                <a:cs typeface="Times New Roman" panose="02020603050405020304" pitchFamily="18" charset="0"/>
              </a:rPr>
              <a:t>me</a:t>
            </a:r>
            <a:r>
              <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b="1">
              <a:solidFill>
                <a:schemeClr val="bg1"/>
              </a:solidFill>
            </a:endParaRPr>
          </a:p>
        </p:txBody>
      </p:sp>
    </p:spTree>
    <p:extLst>
      <p:ext uri="{BB962C8B-B14F-4D97-AF65-F5344CB8AC3E}">
        <p14:creationId xmlns:p14="http://schemas.microsoft.com/office/powerpoint/2010/main" val="313670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A9F120-A90A-2D78-5802-2FC47391AEE1}"/>
              </a:ext>
            </a:extLst>
          </p:cNvPr>
          <p:cNvSpPr txBox="1"/>
          <p:nvPr/>
        </p:nvSpPr>
        <p:spPr>
          <a:xfrm>
            <a:off x="638588" y="2057399"/>
            <a:ext cx="11841882" cy="3477875"/>
          </a:xfrm>
          <a:prstGeom prst="rect">
            <a:avLst/>
          </a:prstGeom>
          <a:noFill/>
        </p:spPr>
        <p:txBody>
          <a:bodyPr wrap="square" rtlCol="0">
            <a:spAutoFit/>
          </a:bodyPr>
          <a:lstStyle/>
          <a:p>
            <a:pPr marL="457200" indent="-457200" defTabSz="1219170" eaLnBrk="0" fontAlgn="base" hangingPunct="0">
              <a:spcBef>
                <a:spcPct val="0"/>
              </a:spcBef>
              <a:spcAft>
                <a:spcPct val="0"/>
              </a:spcAft>
              <a:buFont typeface="Arial" panose="020B0604020202020204" pitchFamily="34" charset="0"/>
              <a:buChar char="•"/>
              <a:defRPr/>
            </a:pPr>
            <a:r>
              <a:rPr lang="en-US" sz="3200" b="1" dirty="0">
                <a:solidFill>
                  <a:prstClr val="white"/>
                </a:solidFill>
                <a:latin typeface="Calibri" panose="020F0502020204030204" pitchFamily="34" charset="0"/>
              </a:rPr>
              <a:t>Highlights </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intersectionality of these topics</a:t>
            </a:r>
          </a:p>
          <a:p>
            <a:pPr marL="457200" marR="0" lvl="0" indent="-457200"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457200" marR="0" lvl="0" indent="-457200"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Can provide evidence about the need for better systems to support people exiting incarceration </a:t>
            </a:r>
          </a:p>
          <a:p>
            <a:pPr marL="457200" marR="0" lvl="0" indent="-457200"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457200" marR="0" lvl="0" indent="-457200"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3200" b="1" dirty="0">
              <a:solidFill>
                <a:prstClr val="white"/>
              </a:solidFill>
              <a:latin typeface="Calibri" panose="020F0502020204030204" pitchFamily="34" charset="0"/>
            </a:endParaRPr>
          </a:p>
          <a:p>
            <a:pPr marL="457200" marR="0" lvl="0" indent="-457200"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17744010-28C2-AF3B-5741-D4CC12CBBF7B}"/>
              </a:ext>
            </a:extLst>
          </p:cNvPr>
          <p:cNvSpPr txBox="1"/>
          <p:nvPr/>
        </p:nvSpPr>
        <p:spPr>
          <a:xfrm>
            <a:off x="638588" y="318300"/>
            <a:ext cx="9578838" cy="1200329"/>
          </a:xfrm>
          <a:prstGeom prst="rect">
            <a:avLst/>
          </a:prstGeom>
          <a:noFill/>
        </p:spPr>
        <p:txBody>
          <a:bodyPr wrap="square">
            <a:spAutoFit/>
          </a:bodyPr>
          <a:lstStyle/>
          <a:p>
            <a:r>
              <a:rPr lang="en-US" sz="3600" b="1">
                <a:solidFill>
                  <a:schemeClr val="bg1"/>
                </a:solidFill>
                <a:latin typeface="Calibri" panose="020F0502020204030204" pitchFamily="34" charset="0"/>
                <a:cs typeface="Calibri" panose="020F0502020204030204" pitchFamily="34" charset="0"/>
              </a:rPr>
              <a:t>Why collect information about housing status and incarceration history? </a:t>
            </a:r>
          </a:p>
        </p:txBody>
      </p:sp>
    </p:spTree>
    <p:extLst>
      <p:ext uri="{BB962C8B-B14F-4D97-AF65-F5344CB8AC3E}">
        <p14:creationId xmlns:p14="http://schemas.microsoft.com/office/powerpoint/2010/main" val="1201641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73A0FF">
            <a:alpha val="91000"/>
          </a:srgb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2A2D1A-A07E-D24B-1F49-6C51E9410822}"/>
              </a:ext>
            </a:extLst>
          </p:cNvPr>
          <p:cNvSpPr>
            <a:spLocks noGrp="1"/>
          </p:cNvSpPr>
          <p:nvPr>
            <p:ph type="title"/>
          </p:nvPr>
        </p:nvSpPr>
        <p:spPr>
          <a:xfrm>
            <a:off x="576264" y="4154414"/>
            <a:ext cx="11113713" cy="765239"/>
          </a:xfrm>
        </p:spPr>
        <p:txBody>
          <a:bodyPr/>
          <a:lstStyle/>
          <a:p>
            <a:r>
              <a:rPr lang="en-US" sz="5067">
                <a:solidFill>
                  <a:schemeClr val="bg1"/>
                </a:solidFill>
              </a:rPr>
              <a:t>Preliminary Data: Encampment Sweeps</a:t>
            </a:r>
          </a:p>
        </p:txBody>
      </p:sp>
    </p:spTree>
    <p:extLst>
      <p:ext uri="{BB962C8B-B14F-4D97-AF65-F5344CB8AC3E}">
        <p14:creationId xmlns:p14="http://schemas.microsoft.com/office/powerpoint/2010/main" val="3724592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73A0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C531AF-01FD-467E-1495-A6F4CCA41110}"/>
              </a:ext>
            </a:extLst>
          </p:cNvPr>
          <p:cNvSpPr txBox="1"/>
          <p:nvPr/>
        </p:nvSpPr>
        <p:spPr>
          <a:xfrm>
            <a:off x="146958" y="0"/>
            <a:ext cx="12077701" cy="1446550"/>
          </a:xfrm>
          <a:prstGeom prst="rect">
            <a:avLst/>
          </a:prstGeom>
          <a:noFill/>
        </p:spPr>
        <p:txBody>
          <a:bodyPr wrap="square" rtlCol="0">
            <a:spAutoFit/>
          </a:bodyPr>
          <a:lstStyle/>
          <a:p>
            <a:pPr defTabSz="1219140" eaLnBrk="0" fontAlgn="base" hangingPunct="0">
              <a:spcBef>
                <a:spcPct val="0"/>
              </a:spcBef>
              <a:spcAft>
                <a:spcPct val="0"/>
              </a:spcAft>
            </a:pPr>
            <a:r>
              <a:rPr lang="en-US" sz="4400" b="1" dirty="0">
                <a:solidFill>
                  <a:srgbClr val="545859"/>
                </a:solidFill>
                <a:latin typeface="Calibri" panose="020F0502020204030204" pitchFamily="34" charset="0"/>
              </a:rPr>
              <a:t>Proportion of participants </a:t>
            </a:r>
            <a:r>
              <a:rPr lang="en-US" sz="4400" b="1" dirty="0">
                <a:solidFill>
                  <a:prstClr val="white"/>
                </a:solidFill>
                <a:latin typeface="Calibri" panose="020F0502020204030204" pitchFamily="34" charset="0"/>
              </a:rPr>
              <a:t>who experienced an encampment sweep while living in Denver</a:t>
            </a:r>
          </a:p>
        </p:txBody>
      </p:sp>
      <p:sp>
        <p:nvSpPr>
          <p:cNvPr id="10" name="TextBox 9">
            <a:extLst>
              <a:ext uri="{FF2B5EF4-FFF2-40B4-BE49-F238E27FC236}">
                <a16:creationId xmlns:a16="http://schemas.microsoft.com/office/drawing/2014/main" id="{4CA66CD9-4BA7-3B80-0716-AF867F630752}"/>
              </a:ext>
            </a:extLst>
          </p:cNvPr>
          <p:cNvSpPr txBox="1"/>
          <p:nvPr/>
        </p:nvSpPr>
        <p:spPr>
          <a:xfrm>
            <a:off x="3989476" y="2690186"/>
            <a:ext cx="12077701" cy="1323439"/>
          </a:xfrm>
          <a:prstGeom prst="rect">
            <a:avLst/>
          </a:prstGeom>
          <a:noFill/>
        </p:spPr>
        <p:txBody>
          <a:bodyPr wrap="square" rtlCol="0">
            <a:spAutoFit/>
          </a:bodyPr>
          <a:lstStyle/>
          <a:p>
            <a:pPr defTabSz="1219140" eaLnBrk="0" fontAlgn="base" hangingPunct="0">
              <a:spcBef>
                <a:spcPct val="0"/>
              </a:spcBef>
              <a:spcAft>
                <a:spcPct val="0"/>
              </a:spcAft>
            </a:pPr>
            <a:r>
              <a:rPr lang="en-US" sz="5400" b="1">
                <a:solidFill>
                  <a:srgbClr val="C00000"/>
                </a:solidFill>
                <a:latin typeface="Calibri" panose="020F0502020204030204" pitchFamily="34" charset="0"/>
              </a:rPr>
              <a:t>Sheltered:             </a:t>
            </a:r>
            <a:r>
              <a:rPr lang="en-US" sz="8000" b="1">
                <a:solidFill>
                  <a:srgbClr val="C00000"/>
                </a:solidFill>
                <a:latin typeface="Calibri" panose="020F0502020204030204" pitchFamily="34" charset="0"/>
              </a:rPr>
              <a:t>20%</a:t>
            </a:r>
          </a:p>
        </p:txBody>
      </p:sp>
      <p:pic>
        <p:nvPicPr>
          <p:cNvPr id="5" name="Picture 4">
            <a:extLst>
              <a:ext uri="{FF2B5EF4-FFF2-40B4-BE49-F238E27FC236}">
                <a16:creationId xmlns:a16="http://schemas.microsoft.com/office/drawing/2014/main" id="{564D3A50-C8BC-7214-1758-6762C2062426}"/>
              </a:ext>
            </a:extLst>
          </p:cNvPr>
          <p:cNvPicPr>
            <a:picLocks noChangeAspect="1"/>
          </p:cNvPicPr>
          <p:nvPr/>
        </p:nvPicPr>
        <p:blipFill>
          <a:blip r:embed="rId3"/>
          <a:stretch>
            <a:fillRect/>
          </a:stretch>
        </p:blipFill>
        <p:spPr>
          <a:xfrm>
            <a:off x="2195515" y="2538018"/>
            <a:ext cx="1621677" cy="1627773"/>
          </a:xfrm>
          <a:prstGeom prst="rect">
            <a:avLst/>
          </a:prstGeom>
        </p:spPr>
      </p:pic>
      <p:sp>
        <p:nvSpPr>
          <p:cNvPr id="3" name="TextBox 2">
            <a:extLst>
              <a:ext uri="{FF2B5EF4-FFF2-40B4-BE49-F238E27FC236}">
                <a16:creationId xmlns:a16="http://schemas.microsoft.com/office/drawing/2014/main" id="{A0398BEC-2A3A-0BDE-46A1-9F85A6DE5E30}"/>
              </a:ext>
            </a:extLst>
          </p:cNvPr>
          <p:cNvSpPr txBox="1"/>
          <p:nvPr/>
        </p:nvSpPr>
        <p:spPr>
          <a:xfrm>
            <a:off x="0" y="6472344"/>
            <a:ext cx="11076123" cy="379656"/>
          </a:xfrm>
          <a:prstGeom prst="rect">
            <a:avLst/>
          </a:prstGeom>
          <a:noFill/>
        </p:spPr>
        <p:txBody>
          <a:bodyPr wrap="square" rtlCol="0">
            <a:spAutoFit/>
          </a:bodyPr>
          <a:lstStyle/>
          <a:p>
            <a:pPr defTabSz="1219170" eaLnBrk="0" fontAlgn="base" hangingPunct="0">
              <a:spcBef>
                <a:spcPct val="0"/>
              </a:spcBef>
              <a:spcAft>
                <a:spcPct val="0"/>
              </a:spcAft>
            </a:pPr>
            <a:r>
              <a:rPr lang="en-US" sz="1867">
                <a:solidFill>
                  <a:srgbClr val="000000"/>
                </a:solidFill>
                <a:latin typeface="Calibri" panose="020F0502020204030204" pitchFamily="34" charset="0"/>
              </a:rPr>
              <a:t>*Denominator is all those that were experiencing </a:t>
            </a:r>
            <a:r>
              <a:rPr lang="en-US" sz="1867">
                <a:solidFill>
                  <a:srgbClr val="C00000"/>
                </a:solidFill>
                <a:latin typeface="Calibri" panose="020F0502020204030204" pitchFamily="34" charset="0"/>
              </a:rPr>
              <a:t>sheltered </a:t>
            </a:r>
            <a:r>
              <a:rPr lang="en-US" sz="1867">
                <a:solidFill>
                  <a:srgbClr val="000000"/>
                </a:solidFill>
                <a:latin typeface="Calibri" panose="020F0502020204030204" pitchFamily="34" charset="0"/>
              </a:rPr>
              <a:t>homelessness (n = 167)</a:t>
            </a:r>
          </a:p>
        </p:txBody>
      </p:sp>
    </p:spTree>
    <p:extLst>
      <p:ext uri="{BB962C8B-B14F-4D97-AF65-F5344CB8AC3E}">
        <p14:creationId xmlns:p14="http://schemas.microsoft.com/office/powerpoint/2010/main" val="3445919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city with a mountain in the background&#10;&#10;Description automatically generated with medium confidence">
            <a:extLst>
              <a:ext uri="{FF2B5EF4-FFF2-40B4-BE49-F238E27FC236}">
                <a16:creationId xmlns:a16="http://schemas.microsoft.com/office/drawing/2014/main" id="{5B4185FA-3E0E-46A5-4323-345303109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A4AFBA9E-BE62-1B91-FBBD-7C419DEE5211}"/>
              </a:ext>
            </a:extLst>
          </p:cNvPr>
          <p:cNvSpPr>
            <a:spLocks noGrp="1"/>
          </p:cNvSpPr>
          <p:nvPr>
            <p:ph type="title"/>
          </p:nvPr>
        </p:nvSpPr>
        <p:spPr>
          <a:xfrm>
            <a:off x="131440" y="802608"/>
            <a:ext cx="12192000" cy="1730003"/>
          </a:xfrm>
        </p:spPr>
        <p:txBody>
          <a:bodyPr lIns="91440" tIns="45720" rIns="91440" bIns="45720" anchor="b" anchorCtr="0"/>
          <a:lstStyle/>
          <a:p>
            <a:pPr>
              <a:lnSpc>
                <a:spcPct val="100000"/>
              </a:lnSpc>
            </a:pPr>
            <a:r>
              <a:rPr lang="en-US" sz="4800"/>
              <a:t>In 2023 Denver, Colorado saw a 31.7% increase in the number of people experiencing homelessness</a:t>
            </a:r>
            <a:endParaRPr lang="en-US"/>
          </a:p>
        </p:txBody>
      </p:sp>
      <p:sp>
        <p:nvSpPr>
          <p:cNvPr id="3" name="Rectangle 2">
            <a:extLst>
              <a:ext uri="{FF2B5EF4-FFF2-40B4-BE49-F238E27FC236}">
                <a16:creationId xmlns:a16="http://schemas.microsoft.com/office/drawing/2014/main" id="{5E7AC171-1979-FCEA-6E54-94F32306CA03}"/>
              </a:ext>
            </a:extLst>
          </p:cNvPr>
          <p:cNvSpPr/>
          <p:nvPr/>
        </p:nvSpPr>
        <p:spPr>
          <a:xfrm>
            <a:off x="256135" y="2585687"/>
            <a:ext cx="11679731" cy="3926316"/>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4" name="TextBox 3">
            <a:extLst>
              <a:ext uri="{FF2B5EF4-FFF2-40B4-BE49-F238E27FC236}">
                <a16:creationId xmlns:a16="http://schemas.microsoft.com/office/drawing/2014/main" id="{7FDF6A2D-B471-C010-B30E-005429A50DB2}"/>
              </a:ext>
            </a:extLst>
          </p:cNvPr>
          <p:cNvSpPr txBox="1"/>
          <p:nvPr/>
        </p:nvSpPr>
        <p:spPr>
          <a:xfrm>
            <a:off x="600222" y="2978303"/>
            <a:ext cx="10991557" cy="3375796"/>
          </a:xfrm>
          <a:prstGeom prst="rect">
            <a:avLst/>
          </a:prstGeom>
          <a:noFill/>
        </p:spPr>
        <p:txBody>
          <a:bodyPr wrap="square" rtlCol="0">
            <a:spAutoFit/>
          </a:bodyPr>
          <a:lstStyle/>
          <a:p>
            <a:pPr marL="457189" indent="-457189" defTabSz="1219170" eaLnBrk="0" fontAlgn="base" hangingPunct="0">
              <a:spcBef>
                <a:spcPct val="0"/>
              </a:spcBef>
              <a:spcAft>
                <a:spcPct val="0"/>
              </a:spcAft>
              <a:buFont typeface="Arial" panose="020B0604020202020204" pitchFamily="34" charset="0"/>
              <a:buChar char="•"/>
            </a:pPr>
            <a:r>
              <a:rPr lang="en-US" sz="2667">
                <a:solidFill>
                  <a:srgbClr val="E7E6E6"/>
                </a:solidFill>
                <a:latin typeface="Calibri" panose="020F0502020204030204" pitchFamily="34" charset="0"/>
              </a:rPr>
              <a:t>This prompted the mayor to declare a state of emergency related to homelessness and housing instability </a:t>
            </a:r>
          </a:p>
          <a:p>
            <a:pPr marL="457189" indent="-457189" defTabSz="1219170" eaLnBrk="0" fontAlgn="base" hangingPunct="0">
              <a:spcBef>
                <a:spcPct val="0"/>
              </a:spcBef>
              <a:spcAft>
                <a:spcPct val="0"/>
              </a:spcAft>
              <a:buFont typeface="Arial" panose="020B0604020202020204" pitchFamily="34" charset="0"/>
              <a:buChar char="•"/>
            </a:pPr>
            <a:endParaRPr lang="en-US" sz="2667">
              <a:solidFill>
                <a:srgbClr val="E7E6E6"/>
              </a:solidFill>
              <a:latin typeface="Calibri" panose="020F0502020204030204" pitchFamily="34" charset="0"/>
            </a:endParaRPr>
          </a:p>
          <a:p>
            <a:pPr marL="457189" indent="-457189" defTabSz="1219170" eaLnBrk="0" fontAlgn="base" hangingPunct="0">
              <a:spcBef>
                <a:spcPct val="0"/>
              </a:spcBef>
              <a:spcAft>
                <a:spcPct val="0"/>
              </a:spcAft>
              <a:buFont typeface="Arial" panose="020B0604020202020204" pitchFamily="34" charset="0"/>
              <a:buChar char="•"/>
            </a:pPr>
            <a:r>
              <a:rPr lang="en-US" sz="2667">
                <a:solidFill>
                  <a:srgbClr val="E7E6E6"/>
                </a:solidFill>
                <a:latin typeface="Calibri" panose="020F0502020204030204" pitchFamily="34" charset="0"/>
              </a:rPr>
              <a:t>The Denver and Colorado Departments of Public Health and Environment requested assistance from the CDC to conduct an epidemiological assessment on the health of and hazards faced by people experiencing homelessness </a:t>
            </a:r>
          </a:p>
          <a:p>
            <a:pPr marL="457189" indent="-457189" defTabSz="1219170" eaLnBrk="0" fontAlgn="base" hangingPunct="0">
              <a:spcBef>
                <a:spcPct val="0"/>
              </a:spcBef>
              <a:spcAft>
                <a:spcPct val="0"/>
              </a:spcAft>
              <a:buFont typeface="Arial" panose="020B0604020202020204" pitchFamily="34" charset="0"/>
              <a:buChar char="•"/>
            </a:pPr>
            <a:endParaRPr lang="en-US" sz="2667">
              <a:solidFill>
                <a:srgbClr val="E7E6E6"/>
              </a:solidFill>
              <a:latin typeface="Calibri" panose="020F0502020204030204" pitchFamily="34" charset="0"/>
            </a:endParaRPr>
          </a:p>
        </p:txBody>
      </p:sp>
    </p:spTree>
    <p:extLst>
      <p:ext uri="{BB962C8B-B14F-4D97-AF65-F5344CB8AC3E}">
        <p14:creationId xmlns:p14="http://schemas.microsoft.com/office/powerpoint/2010/main" val="3886114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3989476" y="2690186"/>
            <a:ext cx="12077701" cy="1323439"/>
          </a:xfrm>
          <a:prstGeom prst="rect">
            <a:avLst/>
          </a:prstGeom>
          <a:noFill/>
        </p:spPr>
        <p:txBody>
          <a:bodyPr wrap="square" rtlCol="0">
            <a:spAutoFit/>
          </a:bodyPr>
          <a:lstStyle/>
          <a:p>
            <a:pPr defTabSz="1219140" eaLnBrk="0" fontAlgn="base" hangingPunct="0">
              <a:spcBef>
                <a:spcPct val="0"/>
              </a:spcBef>
              <a:spcAft>
                <a:spcPct val="0"/>
              </a:spcAft>
            </a:pPr>
            <a:r>
              <a:rPr lang="en-US" sz="5400" b="1" dirty="0">
                <a:solidFill>
                  <a:srgbClr val="C00000"/>
                </a:solidFill>
                <a:latin typeface="Calibri" panose="020F0502020204030204" pitchFamily="34" charset="0"/>
              </a:rPr>
              <a:t>Sheltered:             </a:t>
            </a:r>
            <a:r>
              <a:rPr lang="en-US" sz="8000" b="1" dirty="0">
                <a:solidFill>
                  <a:srgbClr val="C00000"/>
                </a:solidFill>
                <a:latin typeface="Calibri" panose="020F0502020204030204" pitchFamily="34" charset="0"/>
              </a:rPr>
              <a:t>20%</a:t>
            </a:r>
          </a:p>
        </p:txBody>
      </p:sp>
      <p:sp>
        <p:nvSpPr>
          <p:cNvPr id="3" name="TextBox 2">
            <a:extLst>
              <a:ext uri="{FF2B5EF4-FFF2-40B4-BE49-F238E27FC236}">
                <a16:creationId xmlns:a16="http://schemas.microsoft.com/office/drawing/2014/main" id="{646F7B6E-EA6C-67A6-FBE4-76BF4B1C4F29}"/>
              </a:ext>
            </a:extLst>
          </p:cNvPr>
          <p:cNvSpPr txBox="1"/>
          <p:nvPr/>
        </p:nvSpPr>
        <p:spPr>
          <a:xfrm>
            <a:off x="3989477" y="4280717"/>
            <a:ext cx="10363199" cy="1323439"/>
          </a:xfrm>
          <a:prstGeom prst="rect">
            <a:avLst/>
          </a:prstGeom>
          <a:noFill/>
        </p:spPr>
        <p:txBody>
          <a:bodyPr wrap="square" rtlCol="0">
            <a:spAutoFit/>
          </a:bodyPr>
          <a:lstStyle/>
          <a:p>
            <a:pPr defTabSz="914377"/>
            <a:r>
              <a:rPr lang="en-US" sz="5400" b="1">
                <a:solidFill>
                  <a:srgbClr val="003057"/>
                </a:solidFill>
                <a:latin typeface="Calibri" panose="020F0502020204030204" pitchFamily="34" charset="0"/>
              </a:rPr>
              <a:t>Unsheltered:         </a:t>
            </a:r>
            <a:r>
              <a:rPr lang="en-US" sz="8000" b="1">
                <a:solidFill>
                  <a:srgbClr val="003057"/>
                </a:solidFill>
                <a:latin typeface="Calibri" panose="020F0502020204030204" pitchFamily="34" charset="0"/>
              </a:rPr>
              <a:t>58%</a:t>
            </a:r>
          </a:p>
        </p:txBody>
      </p:sp>
      <p:sp>
        <p:nvSpPr>
          <p:cNvPr id="4" name="TextBox 3">
            <a:extLst>
              <a:ext uri="{FF2B5EF4-FFF2-40B4-BE49-F238E27FC236}">
                <a16:creationId xmlns:a16="http://schemas.microsoft.com/office/drawing/2014/main" id="{B39B9BA0-60B9-1710-3D2D-F3441BB05C54}"/>
              </a:ext>
            </a:extLst>
          </p:cNvPr>
          <p:cNvSpPr txBox="1"/>
          <p:nvPr/>
        </p:nvSpPr>
        <p:spPr>
          <a:xfrm>
            <a:off x="146958" y="0"/>
            <a:ext cx="12077701" cy="1446550"/>
          </a:xfrm>
          <a:prstGeom prst="rect">
            <a:avLst/>
          </a:prstGeom>
          <a:noFill/>
        </p:spPr>
        <p:txBody>
          <a:bodyPr wrap="square" rtlCol="0">
            <a:spAutoFit/>
          </a:bodyPr>
          <a:lstStyle/>
          <a:p>
            <a:pPr defTabSz="1219140" eaLnBrk="0" fontAlgn="base" hangingPunct="0">
              <a:spcBef>
                <a:spcPct val="0"/>
              </a:spcBef>
              <a:spcAft>
                <a:spcPct val="0"/>
              </a:spcAft>
            </a:pPr>
            <a:r>
              <a:rPr lang="en-US" sz="4400" b="1">
                <a:solidFill>
                  <a:srgbClr val="545859"/>
                </a:solidFill>
                <a:latin typeface="Calibri" panose="020F0502020204030204" pitchFamily="34" charset="0"/>
              </a:rPr>
              <a:t>Proportion of participants </a:t>
            </a:r>
            <a:r>
              <a:rPr lang="en-US" sz="4400" b="1">
                <a:solidFill>
                  <a:prstClr val="white"/>
                </a:solidFill>
                <a:latin typeface="Calibri" panose="020F0502020204030204" pitchFamily="34" charset="0"/>
              </a:rPr>
              <a:t>who experienced an encampment sweep while living in Denver</a:t>
            </a:r>
          </a:p>
        </p:txBody>
      </p:sp>
      <p:pic>
        <p:nvPicPr>
          <p:cNvPr id="5" name="Picture 4">
            <a:extLst>
              <a:ext uri="{FF2B5EF4-FFF2-40B4-BE49-F238E27FC236}">
                <a16:creationId xmlns:a16="http://schemas.microsoft.com/office/drawing/2014/main" id="{564D3A50-C8BC-7214-1758-6762C2062426}"/>
              </a:ext>
            </a:extLst>
          </p:cNvPr>
          <p:cNvPicPr>
            <a:picLocks noChangeAspect="1"/>
          </p:cNvPicPr>
          <p:nvPr/>
        </p:nvPicPr>
        <p:blipFill>
          <a:blip r:embed="rId3"/>
          <a:stretch>
            <a:fillRect/>
          </a:stretch>
        </p:blipFill>
        <p:spPr>
          <a:xfrm>
            <a:off x="2195515" y="2538018"/>
            <a:ext cx="1621677" cy="1627773"/>
          </a:xfrm>
          <a:prstGeom prst="rect">
            <a:avLst/>
          </a:prstGeom>
        </p:spPr>
      </p:pic>
      <p:pic>
        <p:nvPicPr>
          <p:cNvPr id="6" name="Picture 5">
            <a:extLst>
              <a:ext uri="{FF2B5EF4-FFF2-40B4-BE49-F238E27FC236}">
                <a16:creationId xmlns:a16="http://schemas.microsoft.com/office/drawing/2014/main" id="{497C2A00-8503-E09B-77FD-720B3E7F1DCD}"/>
              </a:ext>
            </a:extLst>
          </p:cNvPr>
          <p:cNvPicPr>
            <a:picLocks noChangeAspect="1"/>
          </p:cNvPicPr>
          <p:nvPr/>
        </p:nvPicPr>
        <p:blipFill>
          <a:blip r:embed="rId4"/>
          <a:stretch>
            <a:fillRect/>
          </a:stretch>
        </p:blipFill>
        <p:spPr>
          <a:xfrm>
            <a:off x="146958" y="4052341"/>
            <a:ext cx="3749365" cy="1780187"/>
          </a:xfrm>
          <a:prstGeom prst="rect">
            <a:avLst/>
          </a:prstGeom>
        </p:spPr>
      </p:pic>
      <p:sp>
        <p:nvSpPr>
          <p:cNvPr id="7" name="TextBox 6">
            <a:extLst>
              <a:ext uri="{FF2B5EF4-FFF2-40B4-BE49-F238E27FC236}">
                <a16:creationId xmlns:a16="http://schemas.microsoft.com/office/drawing/2014/main" id="{12C4285E-5715-0786-AD1B-C6B984C697DB}"/>
              </a:ext>
            </a:extLst>
          </p:cNvPr>
          <p:cNvSpPr txBox="1"/>
          <p:nvPr/>
        </p:nvSpPr>
        <p:spPr>
          <a:xfrm>
            <a:off x="1" y="6160374"/>
            <a:ext cx="12093388" cy="379656"/>
          </a:xfrm>
          <a:prstGeom prst="rect">
            <a:avLst/>
          </a:prstGeom>
          <a:noFill/>
        </p:spPr>
        <p:txBody>
          <a:bodyPr wrap="square" rtlCol="0">
            <a:spAutoFit/>
          </a:bodyPr>
          <a:lstStyle/>
          <a:p>
            <a:pPr defTabSz="1219170" eaLnBrk="0" fontAlgn="base" hangingPunct="0">
              <a:spcBef>
                <a:spcPct val="0"/>
              </a:spcBef>
              <a:spcAft>
                <a:spcPct val="0"/>
              </a:spcAft>
            </a:pPr>
            <a:r>
              <a:rPr lang="en-US" sz="1867">
                <a:solidFill>
                  <a:srgbClr val="000000"/>
                </a:solidFill>
                <a:latin typeface="Calibri" panose="020F0502020204030204" pitchFamily="34" charset="0"/>
              </a:rPr>
              <a:t>*Denominators are all those that were experiencing </a:t>
            </a:r>
            <a:r>
              <a:rPr lang="en-US" sz="1867">
                <a:solidFill>
                  <a:srgbClr val="C00000"/>
                </a:solidFill>
                <a:latin typeface="Calibri" panose="020F0502020204030204" pitchFamily="34" charset="0"/>
              </a:rPr>
              <a:t>sheltered</a:t>
            </a:r>
            <a:r>
              <a:rPr lang="en-US" sz="1867">
                <a:solidFill>
                  <a:srgbClr val="000000"/>
                </a:solidFill>
                <a:latin typeface="Calibri" panose="020F0502020204030204" pitchFamily="34" charset="0"/>
              </a:rPr>
              <a:t> (n=167) or</a:t>
            </a:r>
            <a:r>
              <a:rPr lang="en-US" sz="1867">
                <a:solidFill>
                  <a:srgbClr val="003057"/>
                </a:solidFill>
                <a:latin typeface="Calibri" panose="020F0502020204030204" pitchFamily="34" charset="0"/>
              </a:rPr>
              <a:t> unsheltered </a:t>
            </a:r>
            <a:r>
              <a:rPr lang="en-US" sz="1867">
                <a:solidFill>
                  <a:srgbClr val="000000"/>
                </a:solidFill>
                <a:latin typeface="Calibri" panose="020F0502020204030204" pitchFamily="34" charset="0"/>
              </a:rPr>
              <a:t>(n=189) homelessness</a:t>
            </a:r>
          </a:p>
        </p:txBody>
      </p:sp>
    </p:spTree>
    <p:extLst>
      <p:ext uri="{BB962C8B-B14F-4D97-AF65-F5344CB8AC3E}">
        <p14:creationId xmlns:p14="http://schemas.microsoft.com/office/powerpoint/2010/main" val="1303494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3994580" y="2776406"/>
            <a:ext cx="12077701" cy="1200329"/>
          </a:xfrm>
          <a:prstGeom prst="rect">
            <a:avLst/>
          </a:prstGeom>
          <a:noFill/>
        </p:spPr>
        <p:txBody>
          <a:bodyPr wrap="square" rtlCol="0">
            <a:spAutoFit/>
          </a:bodyPr>
          <a:lstStyle/>
          <a:p>
            <a:pPr defTabSz="1219140" eaLnBrk="0" fontAlgn="base" hangingPunct="0">
              <a:spcBef>
                <a:spcPct val="0"/>
              </a:spcBef>
              <a:spcAft>
                <a:spcPct val="0"/>
              </a:spcAft>
            </a:pPr>
            <a:r>
              <a:rPr lang="en-US" sz="5400" b="1" dirty="0">
                <a:solidFill>
                  <a:srgbClr val="C00000"/>
                </a:solidFill>
                <a:latin typeface="Calibri" panose="020F0502020204030204" pitchFamily="34" charset="0"/>
              </a:rPr>
              <a:t>Sheltered:        </a:t>
            </a:r>
            <a:r>
              <a:rPr lang="en-US" sz="7200" b="1" dirty="0">
                <a:solidFill>
                  <a:srgbClr val="C00000"/>
                </a:solidFill>
                <a:latin typeface="Calibri" panose="020F0502020204030204" pitchFamily="34" charset="0"/>
              </a:rPr>
              <a:t>1 year</a:t>
            </a:r>
            <a:endParaRPr lang="en-US" sz="8000" b="1" dirty="0">
              <a:solidFill>
                <a:srgbClr val="C00000"/>
              </a:solidFill>
              <a:latin typeface="Calibri" panose="020F0502020204030204" pitchFamily="34" charset="0"/>
            </a:endParaRPr>
          </a:p>
        </p:txBody>
      </p:sp>
      <p:sp>
        <p:nvSpPr>
          <p:cNvPr id="2" name="TextBox 1">
            <a:extLst>
              <a:ext uri="{FF2B5EF4-FFF2-40B4-BE49-F238E27FC236}">
                <a16:creationId xmlns:a16="http://schemas.microsoft.com/office/drawing/2014/main" id="{B300E3F8-574E-15CA-5ED6-5D7B1FE04DD1}"/>
              </a:ext>
            </a:extLst>
          </p:cNvPr>
          <p:cNvSpPr txBox="1"/>
          <p:nvPr/>
        </p:nvSpPr>
        <p:spPr>
          <a:xfrm>
            <a:off x="146958" y="385657"/>
            <a:ext cx="12077701" cy="1446550"/>
          </a:xfrm>
          <a:prstGeom prst="rect">
            <a:avLst/>
          </a:prstGeom>
          <a:noFill/>
        </p:spPr>
        <p:txBody>
          <a:bodyPr wrap="square" rtlCol="0">
            <a:spAutoFit/>
          </a:bodyPr>
          <a:lstStyle/>
          <a:p>
            <a:pPr defTabSz="1219140" eaLnBrk="0" fontAlgn="base" hangingPunct="0">
              <a:spcBef>
                <a:spcPct val="0"/>
              </a:spcBef>
              <a:spcAft>
                <a:spcPct val="0"/>
              </a:spcAft>
            </a:pPr>
            <a:r>
              <a:rPr lang="en-US" sz="4400" b="1" dirty="0">
                <a:solidFill>
                  <a:prstClr val="white"/>
                </a:solidFill>
                <a:latin typeface="Calibri" panose="020F0502020204030204" pitchFamily="34" charset="0"/>
              </a:rPr>
              <a:t>Average time since </a:t>
            </a:r>
            <a:r>
              <a:rPr lang="en-US" sz="4400" b="1" dirty="0">
                <a:solidFill>
                  <a:srgbClr val="545859"/>
                </a:solidFill>
                <a:latin typeface="Calibri" panose="020F0502020204030204" pitchFamily="34" charset="0"/>
              </a:rPr>
              <a:t>last </a:t>
            </a:r>
            <a:r>
              <a:rPr lang="en-US" sz="4400" b="1" dirty="0">
                <a:solidFill>
                  <a:prstClr val="white"/>
                </a:solidFill>
                <a:latin typeface="Calibri" panose="020F0502020204030204" pitchFamily="34" charset="0"/>
              </a:rPr>
              <a:t>encampment sweep experienced</a:t>
            </a:r>
          </a:p>
        </p:txBody>
      </p:sp>
      <p:pic>
        <p:nvPicPr>
          <p:cNvPr id="4" name="Picture 3">
            <a:extLst>
              <a:ext uri="{FF2B5EF4-FFF2-40B4-BE49-F238E27FC236}">
                <a16:creationId xmlns:a16="http://schemas.microsoft.com/office/drawing/2014/main" id="{A9FA4075-06AA-465B-7811-BFA330E197EA}"/>
              </a:ext>
            </a:extLst>
          </p:cNvPr>
          <p:cNvPicPr>
            <a:picLocks noChangeAspect="1"/>
          </p:cNvPicPr>
          <p:nvPr/>
        </p:nvPicPr>
        <p:blipFill>
          <a:blip r:embed="rId3"/>
          <a:stretch>
            <a:fillRect/>
          </a:stretch>
        </p:blipFill>
        <p:spPr>
          <a:xfrm>
            <a:off x="2195515" y="2538018"/>
            <a:ext cx="1621677" cy="1627773"/>
          </a:xfrm>
          <a:prstGeom prst="rect">
            <a:avLst/>
          </a:prstGeom>
        </p:spPr>
      </p:pic>
    </p:spTree>
    <p:extLst>
      <p:ext uri="{BB962C8B-B14F-4D97-AF65-F5344CB8AC3E}">
        <p14:creationId xmlns:p14="http://schemas.microsoft.com/office/powerpoint/2010/main" val="432592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F7B6E-EA6C-67A6-FBE4-76BF4B1C4F29}"/>
              </a:ext>
            </a:extLst>
          </p:cNvPr>
          <p:cNvSpPr txBox="1"/>
          <p:nvPr/>
        </p:nvSpPr>
        <p:spPr>
          <a:xfrm>
            <a:off x="3919767" y="4342270"/>
            <a:ext cx="10363199" cy="1200329"/>
          </a:xfrm>
          <a:prstGeom prst="rect">
            <a:avLst/>
          </a:prstGeom>
          <a:noFill/>
        </p:spPr>
        <p:txBody>
          <a:bodyPr wrap="square" rtlCol="0">
            <a:spAutoFit/>
          </a:bodyPr>
          <a:lstStyle/>
          <a:p>
            <a:pPr defTabSz="914377"/>
            <a:r>
              <a:rPr lang="en-US" sz="5400" b="1">
                <a:solidFill>
                  <a:srgbClr val="003057"/>
                </a:solidFill>
                <a:latin typeface="Calibri" panose="020F0502020204030204" pitchFamily="34" charset="0"/>
              </a:rPr>
              <a:t>Unsheltered:   </a:t>
            </a:r>
            <a:r>
              <a:rPr lang="en-US" sz="7200" b="1">
                <a:solidFill>
                  <a:srgbClr val="003057"/>
                </a:solidFill>
                <a:latin typeface="Calibri" panose="020F0502020204030204" pitchFamily="34" charset="0"/>
              </a:rPr>
              <a:t>3 weeks</a:t>
            </a:r>
            <a:endParaRPr lang="en-US" sz="8000" b="1">
              <a:solidFill>
                <a:srgbClr val="003057"/>
              </a:solidFill>
              <a:latin typeface="Calibri" panose="020F0502020204030204" pitchFamily="34" charset="0"/>
            </a:endParaRPr>
          </a:p>
        </p:txBody>
      </p:sp>
      <p:pic>
        <p:nvPicPr>
          <p:cNvPr id="4" name="Picture 3">
            <a:extLst>
              <a:ext uri="{FF2B5EF4-FFF2-40B4-BE49-F238E27FC236}">
                <a16:creationId xmlns:a16="http://schemas.microsoft.com/office/drawing/2014/main" id="{A9FA4075-06AA-465B-7811-BFA330E197EA}"/>
              </a:ext>
            </a:extLst>
          </p:cNvPr>
          <p:cNvPicPr>
            <a:picLocks noChangeAspect="1"/>
          </p:cNvPicPr>
          <p:nvPr/>
        </p:nvPicPr>
        <p:blipFill>
          <a:blip r:embed="rId3"/>
          <a:stretch>
            <a:fillRect/>
          </a:stretch>
        </p:blipFill>
        <p:spPr>
          <a:xfrm>
            <a:off x="2195515" y="2538018"/>
            <a:ext cx="1621677" cy="1627773"/>
          </a:xfrm>
          <a:prstGeom prst="rect">
            <a:avLst/>
          </a:prstGeom>
        </p:spPr>
      </p:pic>
      <p:pic>
        <p:nvPicPr>
          <p:cNvPr id="5" name="Picture 4">
            <a:extLst>
              <a:ext uri="{FF2B5EF4-FFF2-40B4-BE49-F238E27FC236}">
                <a16:creationId xmlns:a16="http://schemas.microsoft.com/office/drawing/2014/main" id="{42B2959E-692E-B834-4653-7298A4938C14}"/>
              </a:ext>
            </a:extLst>
          </p:cNvPr>
          <p:cNvPicPr>
            <a:picLocks noChangeAspect="1"/>
          </p:cNvPicPr>
          <p:nvPr/>
        </p:nvPicPr>
        <p:blipFill>
          <a:blip r:embed="rId4"/>
          <a:stretch>
            <a:fillRect/>
          </a:stretch>
        </p:blipFill>
        <p:spPr>
          <a:xfrm>
            <a:off x="146958" y="4052341"/>
            <a:ext cx="3749365" cy="1780187"/>
          </a:xfrm>
          <a:prstGeom prst="rect">
            <a:avLst/>
          </a:prstGeom>
        </p:spPr>
      </p:pic>
      <p:sp>
        <p:nvSpPr>
          <p:cNvPr id="2" name="TextBox 1">
            <a:extLst>
              <a:ext uri="{FF2B5EF4-FFF2-40B4-BE49-F238E27FC236}">
                <a16:creationId xmlns:a16="http://schemas.microsoft.com/office/drawing/2014/main" id="{DEC045F2-DA4F-AC55-5979-16B208306412}"/>
              </a:ext>
            </a:extLst>
          </p:cNvPr>
          <p:cNvSpPr txBox="1"/>
          <p:nvPr/>
        </p:nvSpPr>
        <p:spPr>
          <a:xfrm>
            <a:off x="146958" y="385657"/>
            <a:ext cx="12077701" cy="1446550"/>
          </a:xfrm>
          <a:prstGeom prst="rect">
            <a:avLst/>
          </a:prstGeom>
          <a:noFill/>
        </p:spPr>
        <p:txBody>
          <a:bodyPr wrap="square" rtlCol="0">
            <a:spAutoFit/>
          </a:bodyPr>
          <a:lstStyle/>
          <a:p>
            <a:pPr defTabSz="1219140" eaLnBrk="0" fontAlgn="base" hangingPunct="0">
              <a:spcBef>
                <a:spcPct val="0"/>
              </a:spcBef>
              <a:spcAft>
                <a:spcPct val="0"/>
              </a:spcAft>
            </a:pPr>
            <a:r>
              <a:rPr lang="en-US" sz="4400" b="1" dirty="0">
                <a:solidFill>
                  <a:prstClr val="white"/>
                </a:solidFill>
                <a:latin typeface="Calibri" panose="020F0502020204030204" pitchFamily="34" charset="0"/>
              </a:rPr>
              <a:t>Average time since </a:t>
            </a:r>
            <a:r>
              <a:rPr lang="en-US" sz="4400" b="1" dirty="0">
                <a:solidFill>
                  <a:srgbClr val="545859"/>
                </a:solidFill>
                <a:latin typeface="Calibri" panose="020F0502020204030204" pitchFamily="34" charset="0"/>
              </a:rPr>
              <a:t>last </a:t>
            </a:r>
            <a:r>
              <a:rPr lang="en-US" sz="4400" b="1" dirty="0">
                <a:solidFill>
                  <a:prstClr val="white"/>
                </a:solidFill>
                <a:latin typeface="Calibri" panose="020F0502020204030204" pitchFamily="34" charset="0"/>
              </a:rPr>
              <a:t>encampment sweep experienced</a:t>
            </a:r>
          </a:p>
        </p:txBody>
      </p:sp>
      <p:sp>
        <p:nvSpPr>
          <p:cNvPr id="6" name="TextBox 5">
            <a:extLst>
              <a:ext uri="{FF2B5EF4-FFF2-40B4-BE49-F238E27FC236}">
                <a16:creationId xmlns:a16="http://schemas.microsoft.com/office/drawing/2014/main" id="{A05CC4DA-983F-890C-2CD9-0ED0D2990590}"/>
              </a:ext>
            </a:extLst>
          </p:cNvPr>
          <p:cNvSpPr txBox="1"/>
          <p:nvPr/>
        </p:nvSpPr>
        <p:spPr>
          <a:xfrm>
            <a:off x="3994580" y="2776406"/>
            <a:ext cx="12077701" cy="1200329"/>
          </a:xfrm>
          <a:prstGeom prst="rect">
            <a:avLst/>
          </a:prstGeom>
          <a:noFill/>
        </p:spPr>
        <p:txBody>
          <a:bodyPr wrap="square" rtlCol="0">
            <a:spAutoFit/>
          </a:bodyPr>
          <a:lstStyle/>
          <a:p>
            <a:pPr defTabSz="1219140" eaLnBrk="0" fontAlgn="base" hangingPunct="0">
              <a:spcBef>
                <a:spcPct val="0"/>
              </a:spcBef>
              <a:spcAft>
                <a:spcPct val="0"/>
              </a:spcAft>
            </a:pPr>
            <a:r>
              <a:rPr lang="en-US" sz="5400" b="1" dirty="0">
                <a:solidFill>
                  <a:srgbClr val="C00000"/>
                </a:solidFill>
                <a:latin typeface="Calibri" panose="020F0502020204030204" pitchFamily="34" charset="0"/>
              </a:rPr>
              <a:t>Sheltered:        </a:t>
            </a:r>
            <a:r>
              <a:rPr lang="en-US" sz="7200" b="1" dirty="0">
                <a:solidFill>
                  <a:srgbClr val="C00000"/>
                </a:solidFill>
                <a:latin typeface="Calibri" panose="020F0502020204030204" pitchFamily="34" charset="0"/>
              </a:rPr>
              <a:t>1 year</a:t>
            </a:r>
            <a:endParaRPr lang="en-US" sz="80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709458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9CF5F1-3A29-9DF1-F70E-36A1BB04181B}"/>
              </a:ext>
            </a:extLst>
          </p:cNvPr>
          <p:cNvSpPr txBox="1"/>
          <p:nvPr/>
        </p:nvSpPr>
        <p:spPr>
          <a:xfrm>
            <a:off x="4001156" y="2684728"/>
            <a:ext cx="12077701" cy="1323439"/>
          </a:xfrm>
          <a:prstGeom prst="rect">
            <a:avLst/>
          </a:prstGeom>
          <a:noFill/>
        </p:spPr>
        <p:txBody>
          <a:bodyPr wrap="square" rtlCol="0">
            <a:spAutoFit/>
          </a:bodyPr>
          <a:lstStyle/>
          <a:p>
            <a:pPr defTabSz="1219140" eaLnBrk="0" fontAlgn="base" hangingPunct="0">
              <a:spcBef>
                <a:spcPct val="0"/>
              </a:spcBef>
              <a:spcAft>
                <a:spcPct val="0"/>
              </a:spcAft>
            </a:pPr>
            <a:r>
              <a:rPr lang="en-US" sz="5400" b="1" dirty="0">
                <a:solidFill>
                  <a:srgbClr val="C00000"/>
                </a:solidFill>
                <a:latin typeface="Calibri" panose="020F0502020204030204" pitchFamily="34" charset="0"/>
              </a:rPr>
              <a:t>Sheltered:             </a:t>
            </a:r>
            <a:r>
              <a:rPr lang="en-US" sz="8000" b="1" dirty="0">
                <a:solidFill>
                  <a:srgbClr val="C00000"/>
                </a:solidFill>
                <a:latin typeface="Calibri" panose="020F0502020204030204" pitchFamily="34" charset="0"/>
              </a:rPr>
              <a:t>12%</a:t>
            </a:r>
          </a:p>
        </p:txBody>
      </p:sp>
      <p:sp>
        <p:nvSpPr>
          <p:cNvPr id="3" name="TextBox 2">
            <a:extLst>
              <a:ext uri="{FF2B5EF4-FFF2-40B4-BE49-F238E27FC236}">
                <a16:creationId xmlns:a16="http://schemas.microsoft.com/office/drawing/2014/main" id="{3F9EDED9-9433-0876-B6F7-BDBCAA25B583}"/>
              </a:ext>
            </a:extLst>
          </p:cNvPr>
          <p:cNvSpPr txBox="1"/>
          <p:nvPr/>
        </p:nvSpPr>
        <p:spPr>
          <a:xfrm>
            <a:off x="364670" y="385657"/>
            <a:ext cx="11596421" cy="1446550"/>
          </a:xfrm>
          <a:prstGeom prst="rect">
            <a:avLst/>
          </a:prstGeom>
          <a:noFill/>
        </p:spPr>
        <p:txBody>
          <a:bodyPr wrap="square" rtlCol="0">
            <a:spAutoFit/>
          </a:bodyPr>
          <a:lstStyle/>
          <a:p>
            <a:pPr defTabSz="1219140" eaLnBrk="0" fontAlgn="base" hangingPunct="0">
              <a:spcBef>
                <a:spcPct val="0"/>
              </a:spcBef>
              <a:spcAft>
                <a:spcPct val="0"/>
              </a:spcAft>
            </a:pPr>
            <a:r>
              <a:rPr lang="en-US" sz="4400" b="1" dirty="0">
                <a:solidFill>
                  <a:srgbClr val="545859"/>
                </a:solidFill>
                <a:latin typeface="Calibri" panose="020F0502020204030204" pitchFamily="34" charset="0"/>
              </a:rPr>
              <a:t>Percent of law enforcement interactions </a:t>
            </a:r>
            <a:r>
              <a:rPr lang="en-US" sz="4400" b="1" dirty="0">
                <a:solidFill>
                  <a:prstClr val="white"/>
                </a:solidFill>
                <a:latin typeface="Calibri" panose="020F0502020204030204" pitchFamily="34" charset="0"/>
              </a:rPr>
              <a:t>related to encampment sweeps</a:t>
            </a:r>
          </a:p>
        </p:txBody>
      </p:sp>
      <p:pic>
        <p:nvPicPr>
          <p:cNvPr id="4" name="Picture 3">
            <a:extLst>
              <a:ext uri="{FF2B5EF4-FFF2-40B4-BE49-F238E27FC236}">
                <a16:creationId xmlns:a16="http://schemas.microsoft.com/office/drawing/2014/main" id="{D400AE87-67F0-6771-9128-F199EB4ECA1E}"/>
              </a:ext>
            </a:extLst>
          </p:cNvPr>
          <p:cNvPicPr>
            <a:picLocks noChangeAspect="1"/>
          </p:cNvPicPr>
          <p:nvPr/>
        </p:nvPicPr>
        <p:blipFill>
          <a:blip r:embed="rId3"/>
          <a:stretch>
            <a:fillRect/>
          </a:stretch>
        </p:blipFill>
        <p:spPr>
          <a:xfrm>
            <a:off x="2195515" y="2538018"/>
            <a:ext cx="1621677" cy="1627773"/>
          </a:xfrm>
          <a:prstGeom prst="rect">
            <a:avLst/>
          </a:prstGeom>
        </p:spPr>
      </p:pic>
      <p:sp>
        <p:nvSpPr>
          <p:cNvPr id="7" name="TextBox 6">
            <a:extLst>
              <a:ext uri="{FF2B5EF4-FFF2-40B4-BE49-F238E27FC236}">
                <a16:creationId xmlns:a16="http://schemas.microsoft.com/office/drawing/2014/main" id="{8D2B85FC-0D91-E9BC-D893-4305B4EEC24E}"/>
              </a:ext>
            </a:extLst>
          </p:cNvPr>
          <p:cNvSpPr txBox="1"/>
          <p:nvPr/>
        </p:nvSpPr>
        <p:spPr>
          <a:xfrm>
            <a:off x="1" y="6160374"/>
            <a:ext cx="12093388" cy="666977"/>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0000"/>
                </a:solidFill>
                <a:latin typeface="Calibri" panose="020F0502020204030204" pitchFamily="34" charset="0"/>
              </a:rPr>
              <a:t>*Denominators are all those that were experiencing </a:t>
            </a:r>
            <a:r>
              <a:rPr lang="en-US" sz="1867" dirty="0">
                <a:solidFill>
                  <a:srgbClr val="C00000"/>
                </a:solidFill>
                <a:latin typeface="Calibri" panose="020F0502020204030204" pitchFamily="34" charset="0"/>
              </a:rPr>
              <a:t>sheltered</a:t>
            </a:r>
            <a:r>
              <a:rPr lang="en-US" sz="1867" dirty="0">
                <a:solidFill>
                  <a:srgbClr val="000000"/>
                </a:solidFill>
                <a:latin typeface="Calibri" panose="020F0502020204030204" pitchFamily="34" charset="0"/>
              </a:rPr>
              <a:t> (n=34) or</a:t>
            </a:r>
            <a:r>
              <a:rPr lang="en-US" sz="1867" dirty="0">
                <a:solidFill>
                  <a:srgbClr val="003057"/>
                </a:solidFill>
                <a:latin typeface="Calibri" panose="020F0502020204030204" pitchFamily="34" charset="0"/>
              </a:rPr>
              <a:t> unsheltered </a:t>
            </a:r>
            <a:r>
              <a:rPr lang="en-US" sz="1867" dirty="0">
                <a:solidFill>
                  <a:srgbClr val="000000"/>
                </a:solidFill>
                <a:latin typeface="Calibri" panose="020F0502020204030204" pitchFamily="34" charset="0"/>
              </a:rPr>
              <a:t>(n=74) homelessness AND had law enforcement contact in the last month.</a:t>
            </a:r>
          </a:p>
        </p:txBody>
      </p:sp>
    </p:spTree>
    <p:extLst>
      <p:ext uri="{BB962C8B-B14F-4D97-AF65-F5344CB8AC3E}">
        <p14:creationId xmlns:p14="http://schemas.microsoft.com/office/powerpoint/2010/main" val="8947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4065808" y="4275886"/>
            <a:ext cx="12077701" cy="1323439"/>
          </a:xfrm>
          <a:prstGeom prst="rect">
            <a:avLst/>
          </a:prstGeom>
          <a:noFill/>
        </p:spPr>
        <p:txBody>
          <a:bodyPr wrap="square" rtlCol="0">
            <a:spAutoFit/>
          </a:bodyPr>
          <a:lstStyle/>
          <a:p>
            <a:pPr defTabSz="1219140" eaLnBrk="0" fontAlgn="base" hangingPunct="0">
              <a:spcBef>
                <a:spcPct val="0"/>
              </a:spcBef>
              <a:spcAft>
                <a:spcPct val="0"/>
              </a:spcAft>
            </a:pPr>
            <a:r>
              <a:rPr lang="en-US" sz="5400" b="1">
                <a:solidFill>
                  <a:srgbClr val="003057"/>
                </a:solidFill>
                <a:latin typeface="Calibri" panose="020F0502020204030204" pitchFamily="34" charset="0"/>
              </a:rPr>
              <a:t>Unsheltered:        </a:t>
            </a:r>
            <a:r>
              <a:rPr lang="en-US" sz="8000" b="1">
                <a:solidFill>
                  <a:srgbClr val="003057"/>
                </a:solidFill>
                <a:latin typeface="Calibri" panose="020F0502020204030204" pitchFamily="34" charset="0"/>
              </a:rPr>
              <a:t>45%</a:t>
            </a:r>
          </a:p>
        </p:txBody>
      </p:sp>
      <p:sp>
        <p:nvSpPr>
          <p:cNvPr id="2" name="TextBox 1">
            <a:extLst>
              <a:ext uri="{FF2B5EF4-FFF2-40B4-BE49-F238E27FC236}">
                <a16:creationId xmlns:a16="http://schemas.microsoft.com/office/drawing/2014/main" id="{009CF5F1-3A29-9DF1-F70E-36A1BB04181B}"/>
              </a:ext>
            </a:extLst>
          </p:cNvPr>
          <p:cNvSpPr txBox="1"/>
          <p:nvPr/>
        </p:nvSpPr>
        <p:spPr>
          <a:xfrm>
            <a:off x="4001156" y="2684728"/>
            <a:ext cx="12077701" cy="1323439"/>
          </a:xfrm>
          <a:prstGeom prst="rect">
            <a:avLst/>
          </a:prstGeom>
          <a:noFill/>
        </p:spPr>
        <p:txBody>
          <a:bodyPr wrap="square" rtlCol="0">
            <a:spAutoFit/>
          </a:bodyPr>
          <a:lstStyle/>
          <a:p>
            <a:pPr defTabSz="1219140" eaLnBrk="0" fontAlgn="base" hangingPunct="0">
              <a:spcBef>
                <a:spcPct val="0"/>
              </a:spcBef>
              <a:spcAft>
                <a:spcPct val="0"/>
              </a:spcAft>
            </a:pPr>
            <a:r>
              <a:rPr lang="en-US" sz="5400" b="1" dirty="0">
                <a:solidFill>
                  <a:srgbClr val="C00000"/>
                </a:solidFill>
                <a:latin typeface="Calibri" panose="020F0502020204030204" pitchFamily="34" charset="0"/>
              </a:rPr>
              <a:t>Sheltered:             </a:t>
            </a:r>
            <a:r>
              <a:rPr lang="en-US" sz="8000" b="1" dirty="0">
                <a:solidFill>
                  <a:srgbClr val="C00000"/>
                </a:solidFill>
                <a:latin typeface="Calibri" panose="020F0502020204030204" pitchFamily="34" charset="0"/>
              </a:rPr>
              <a:t>12%</a:t>
            </a:r>
          </a:p>
        </p:txBody>
      </p:sp>
      <p:pic>
        <p:nvPicPr>
          <p:cNvPr id="4" name="Picture 3">
            <a:extLst>
              <a:ext uri="{FF2B5EF4-FFF2-40B4-BE49-F238E27FC236}">
                <a16:creationId xmlns:a16="http://schemas.microsoft.com/office/drawing/2014/main" id="{D400AE87-67F0-6771-9128-F199EB4ECA1E}"/>
              </a:ext>
            </a:extLst>
          </p:cNvPr>
          <p:cNvPicPr>
            <a:picLocks noChangeAspect="1"/>
          </p:cNvPicPr>
          <p:nvPr/>
        </p:nvPicPr>
        <p:blipFill>
          <a:blip r:embed="rId3"/>
          <a:stretch>
            <a:fillRect/>
          </a:stretch>
        </p:blipFill>
        <p:spPr>
          <a:xfrm>
            <a:off x="2195515" y="2538018"/>
            <a:ext cx="1621677" cy="1627773"/>
          </a:xfrm>
          <a:prstGeom prst="rect">
            <a:avLst/>
          </a:prstGeom>
        </p:spPr>
      </p:pic>
      <p:pic>
        <p:nvPicPr>
          <p:cNvPr id="5" name="Picture 4">
            <a:extLst>
              <a:ext uri="{FF2B5EF4-FFF2-40B4-BE49-F238E27FC236}">
                <a16:creationId xmlns:a16="http://schemas.microsoft.com/office/drawing/2014/main" id="{0E9913DD-130F-EF21-8194-0E823486F1E6}"/>
              </a:ext>
            </a:extLst>
          </p:cNvPr>
          <p:cNvPicPr>
            <a:picLocks noChangeAspect="1"/>
          </p:cNvPicPr>
          <p:nvPr/>
        </p:nvPicPr>
        <p:blipFill>
          <a:blip r:embed="rId4"/>
          <a:stretch>
            <a:fillRect/>
          </a:stretch>
        </p:blipFill>
        <p:spPr>
          <a:xfrm>
            <a:off x="146958" y="4052341"/>
            <a:ext cx="3749365" cy="1780187"/>
          </a:xfrm>
          <a:prstGeom prst="rect">
            <a:avLst/>
          </a:prstGeom>
        </p:spPr>
      </p:pic>
      <p:sp>
        <p:nvSpPr>
          <p:cNvPr id="8" name="TextBox 7">
            <a:extLst>
              <a:ext uri="{FF2B5EF4-FFF2-40B4-BE49-F238E27FC236}">
                <a16:creationId xmlns:a16="http://schemas.microsoft.com/office/drawing/2014/main" id="{D38DA849-D004-CD9B-B493-3992455283CF}"/>
              </a:ext>
            </a:extLst>
          </p:cNvPr>
          <p:cNvSpPr txBox="1"/>
          <p:nvPr/>
        </p:nvSpPr>
        <p:spPr>
          <a:xfrm>
            <a:off x="1" y="6160374"/>
            <a:ext cx="12093388" cy="666977"/>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0000"/>
                </a:solidFill>
                <a:latin typeface="Calibri" panose="020F0502020204030204" pitchFamily="34" charset="0"/>
              </a:rPr>
              <a:t>*Denominators are all those that were experiencing </a:t>
            </a:r>
            <a:r>
              <a:rPr lang="en-US" sz="1867" dirty="0">
                <a:solidFill>
                  <a:srgbClr val="C00000"/>
                </a:solidFill>
                <a:latin typeface="Calibri" panose="020F0502020204030204" pitchFamily="34" charset="0"/>
              </a:rPr>
              <a:t>sheltered</a:t>
            </a:r>
            <a:r>
              <a:rPr lang="en-US" sz="1867" dirty="0">
                <a:solidFill>
                  <a:srgbClr val="000000"/>
                </a:solidFill>
                <a:latin typeface="Calibri" panose="020F0502020204030204" pitchFamily="34" charset="0"/>
              </a:rPr>
              <a:t> (n=34) or</a:t>
            </a:r>
            <a:r>
              <a:rPr lang="en-US" sz="1867" dirty="0">
                <a:solidFill>
                  <a:srgbClr val="003057"/>
                </a:solidFill>
                <a:latin typeface="Calibri" panose="020F0502020204030204" pitchFamily="34" charset="0"/>
              </a:rPr>
              <a:t> unsheltered </a:t>
            </a:r>
            <a:r>
              <a:rPr lang="en-US" sz="1867" dirty="0">
                <a:solidFill>
                  <a:srgbClr val="000000"/>
                </a:solidFill>
                <a:latin typeface="Calibri" panose="020F0502020204030204" pitchFamily="34" charset="0"/>
              </a:rPr>
              <a:t>(n=74) homelessness AND had law enforcement contact in the last month.</a:t>
            </a:r>
          </a:p>
        </p:txBody>
      </p:sp>
      <p:sp>
        <p:nvSpPr>
          <p:cNvPr id="6" name="TextBox 5">
            <a:extLst>
              <a:ext uri="{FF2B5EF4-FFF2-40B4-BE49-F238E27FC236}">
                <a16:creationId xmlns:a16="http://schemas.microsoft.com/office/drawing/2014/main" id="{702C3E09-0CBD-CFE7-FD35-A4F9C6081E0F}"/>
              </a:ext>
            </a:extLst>
          </p:cNvPr>
          <p:cNvSpPr txBox="1"/>
          <p:nvPr/>
        </p:nvSpPr>
        <p:spPr>
          <a:xfrm>
            <a:off x="364670" y="385657"/>
            <a:ext cx="11596421" cy="1446550"/>
          </a:xfrm>
          <a:prstGeom prst="rect">
            <a:avLst/>
          </a:prstGeom>
          <a:noFill/>
        </p:spPr>
        <p:txBody>
          <a:bodyPr wrap="square" rtlCol="0">
            <a:spAutoFit/>
          </a:bodyPr>
          <a:lstStyle/>
          <a:p>
            <a:pPr defTabSz="1219140" eaLnBrk="0" fontAlgn="base" hangingPunct="0">
              <a:spcBef>
                <a:spcPct val="0"/>
              </a:spcBef>
              <a:spcAft>
                <a:spcPct val="0"/>
              </a:spcAft>
            </a:pPr>
            <a:r>
              <a:rPr lang="en-US" sz="4400" b="1" dirty="0">
                <a:solidFill>
                  <a:srgbClr val="545859"/>
                </a:solidFill>
                <a:latin typeface="Calibri" panose="020F0502020204030204" pitchFamily="34" charset="0"/>
              </a:rPr>
              <a:t>Percent of law enforcement interactions </a:t>
            </a:r>
            <a:r>
              <a:rPr lang="en-US" sz="4400" b="1" dirty="0">
                <a:solidFill>
                  <a:prstClr val="white"/>
                </a:solidFill>
                <a:latin typeface="Calibri" panose="020F0502020204030204" pitchFamily="34" charset="0"/>
              </a:rPr>
              <a:t>related to encampment sweeps</a:t>
            </a:r>
          </a:p>
        </p:txBody>
      </p:sp>
    </p:spTree>
    <p:extLst>
      <p:ext uri="{BB962C8B-B14F-4D97-AF65-F5344CB8AC3E}">
        <p14:creationId xmlns:p14="http://schemas.microsoft.com/office/powerpoint/2010/main" val="4199923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EDED9-9433-0876-B6F7-BDBCAA25B583}"/>
              </a:ext>
            </a:extLst>
          </p:cNvPr>
          <p:cNvSpPr txBox="1"/>
          <p:nvPr/>
        </p:nvSpPr>
        <p:spPr>
          <a:xfrm>
            <a:off x="364670" y="385656"/>
            <a:ext cx="12077701" cy="830997"/>
          </a:xfrm>
          <a:prstGeom prst="rect">
            <a:avLst/>
          </a:prstGeom>
          <a:noFill/>
        </p:spPr>
        <p:txBody>
          <a:bodyPr wrap="square" rtlCol="0">
            <a:spAutoFit/>
          </a:bodyPr>
          <a:lstStyle/>
          <a:p>
            <a:pPr defTabSz="1219140" eaLnBrk="0" fontAlgn="base" hangingPunct="0">
              <a:spcBef>
                <a:spcPct val="0"/>
              </a:spcBef>
              <a:spcAft>
                <a:spcPct val="0"/>
              </a:spcAft>
            </a:pPr>
            <a:r>
              <a:rPr lang="en-US" sz="4800" b="1">
                <a:solidFill>
                  <a:schemeClr val="tx2"/>
                </a:solidFill>
                <a:latin typeface="Calibri" panose="020F0502020204030204" pitchFamily="34" charset="0"/>
              </a:rPr>
              <a:t>Impacts reported from experiencing a sweep</a:t>
            </a: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0050C4F4-559A-54A7-2A56-2E01B2A6FBC4}"/>
                  </a:ext>
                </a:extLst>
              </p:cNvPr>
              <p:cNvGraphicFramePr/>
              <p:nvPr>
                <p:extLst>
                  <p:ext uri="{D42A27DB-BD31-4B8C-83A1-F6EECF244321}">
                    <p14:modId xmlns:p14="http://schemas.microsoft.com/office/powerpoint/2010/main" val="3710844444"/>
                  </p:ext>
                </p:extLst>
              </p:nvPr>
            </p:nvGraphicFramePr>
            <p:xfrm>
              <a:off x="135926" y="1613598"/>
              <a:ext cx="11957463" cy="467636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0050C4F4-559A-54A7-2A56-2E01B2A6FBC4}"/>
                  </a:ext>
                </a:extLst>
              </p:cNvPr>
              <p:cNvPicPr>
                <a:picLocks noGrp="1" noRot="1" noChangeAspect="1" noMove="1" noResize="1" noEditPoints="1" noAdjustHandles="1" noChangeArrowheads="1" noChangeShapeType="1"/>
              </p:cNvPicPr>
              <p:nvPr/>
            </p:nvPicPr>
            <p:blipFill>
              <a:blip r:embed="rId4"/>
              <a:stretch>
                <a:fillRect/>
              </a:stretch>
            </p:blipFill>
            <p:spPr>
              <a:xfrm>
                <a:off x="135926" y="1613598"/>
                <a:ext cx="11957463" cy="4676369"/>
              </a:xfrm>
              <a:prstGeom prst="rect">
                <a:avLst/>
              </a:prstGeom>
            </p:spPr>
          </p:pic>
        </mc:Fallback>
      </mc:AlternateContent>
    </p:spTree>
    <p:extLst>
      <p:ext uri="{BB962C8B-B14F-4D97-AF65-F5344CB8AC3E}">
        <p14:creationId xmlns:p14="http://schemas.microsoft.com/office/powerpoint/2010/main" val="288810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55285"/>
        </a:solidFill>
        <a:effectLst/>
      </p:bgPr>
    </p:bg>
    <p:spTree>
      <p:nvGrpSpPr>
        <p:cNvPr id="1" name="">
          <a:extLst>
            <a:ext uri="{FF2B5EF4-FFF2-40B4-BE49-F238E27FC236}">
              <a16:creationId xmlns:a16="http://schemas.microsoft.com/office/drawing/2014/main" id="{62B1C8D6-555A-A514-CC6D-3B671B0EB4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BFA6D0-8CDE-3C0A-93E3-6A3DC9E19275}"/>
              </a:ext>
            </a:extLst>
          </p:cNvPr>
          <p:cNvSpPr>
            <a:spLocks noGrp="1"/>
          </p:cNvSpPr>
          <p:nvPr>
            <p:ph type="title"/>
          </p:nvPr>
        </p:nvSpPr>
        <p:spPr>
          <a:xfrm>
            <a:off x="576265" y="4154414"/>
            <a:ext cx="11250385" cy="765239"/>
          </a:xfrm>
        </p:spPr>
        <p:txBody>
          <a:bodyPr lIns="91440" tIns="45720" rIns="91440" bIns="45720" anchor="t"/>
          <a:lstStyle/>
          <a:p>
            <a:r>
              <a:rPr lang="en-US" sz="5051" dirty="0">
                <a:solidFill>
                  <a:schemeClr val="bg1"/>
                </a:solidFill>
                <a:latin typeface="Calibri"/>
                <a:cs typeface="Calibri"/>
              </a:rPr>
              <a:t>Comparing Hazards Between SOS’s and encampments</a:t>
            </a:r>
            <a:endParaRPr lang="en-US" sz="5067" dirty="0">
              <a:solidFill>
                <a:schemeClr val="bg1"/>
              </a:solidFill>
            </a:endParaRPr>
          </a:p>
        </p:txBody>
      </p:sp>
    </p:spTree>
    <p:extLst>
      <p:ext uri="{BB962C8B-B14F-4D97-AF65-F5344CB8AC3E}">
        <p14:creationId xmlns:p14="http://schemas.microsoft.com/office/powerpoint/2010/main" val="37262839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69BB33-29D6-B888-E1B6-B1D9C4B22573}"/>
              </a:ext>
            </a:extLst>
          </p:cNvPr>
          <p:cNvSpPr>
            <a:spLocks noGrp="1"/>
          </p:cNvSpPr>
          <p:nvPr>
            <p:ph type="title"/>
          </p:nvPr>
        </p:nvSpPr>
        <p:spPr>
          <a:xfrm>
            <a:off x="609600" y="158263"/>
            <a:ext cx="11582400" cy="1567108"/>
          </a:xfrm>
        </p:spPr>
        <p:txBody>
          <a:bodyPr lIns="91440" tIns="45720" rIns="91440" bIns="45720" anchor="b" anchorCtr="0"/>
          <a:lstStyle/>
          <a:p>
            <a:pPr>
              <a:lnSpc>
                <a:spcPct val="100000"/>
              </a:lnSpc>
            </a:pPr>
            <a:r>
              <a:rPr lang="en-US"/>
              <a:t>We asked all individuals experiencing unsheltered homelessness to rate their concern level about different types of hazards related to living outside</a:t>
            </a:r>
          </a:p>
        </p:txBody>
      </p:sp>
      <p:pic>
        <p:nvPicPr>
          <p:cNvPr id="11" name="Graphic 10" descr="Smart Phone with solid fill">
            <a:extLst>
              <a:ext uri="{FF2B5EF4-FFF2-40B4-BE49-F238E27FC236}">
                <a16:creationId xmlns:a16="http://schemas.microsoft.com/office/drawing/2014/main" id="{EA12AAB6-51DA-57D8-86EE-A899006788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508" y="4686300"/>
            <a:ext cx="914400" cy="914400"/>
          </a:xfrm>
          <a:prstGeom prst="rect">
            <a:avLst/>
          </a:prstGeom>
        </p:spPr>
      </p:pic>
      <p:grpSp>
        <p:nvGrpSpPr>
          <p:cNvPr id="38" name="Group 37">
            <a:extLst>
              <a:ext uri="{FF2B5EF4-FFF2-40B4-BE49-F238E27FC236}">
                <a16:creationId xmlns:a16="http://schemas.microsoft.com/office/drawing/2014/main" id="{26A27CC4-FC98-13B1-206A-96AA3FE00308}"/>
              </a:ext>
            </a:extLst>
          </p:cNvPr>
          <p:cNvGrpSpPr/>
          <p:nvPr/>
        </p:nvGrpSpPr>
        <p:grpSpPr>
          <a:xfrm>
            <a:off x="358085" y="2046531"/>
            <a:ext cx="3136009" cy="1468314"/>
            <a:chOff x="358084" y="2046530"/>
            <a:chExt cx="2921181" cy="1468315"/>
          </a:xfrm>
        </p:grpSpPr>
        <p:grpSp>
          <p:nvGrpSpPr>
            <p:cNvPr id="37" name="Group 36">
              <a:extLst>
                <a:ext uri="{FF2B5EF4-FFF2-40B4-BE49-F238E27FC236}">
                  <a16:creationId xmlns:a16="http://schemas.microsoft.com/office/drawing/2014/main" id="{77FCE3CB-0614-B6C8-E678-5806A67D7728}"/>
                </a:ext>
              </a:extLst>
            </p:cNvPr>
            <p:cNvGrpSpPr/>
            <p:nvPr/>
          </p:nvGrpSpPr>
          <p:grpSpPr>
            <a:xfrm>
              <a:off x="358084" y="2046530"/>
              <a:ext cx="1688123" cy="1468315"/>
              <a:chOff x="609600" y="2145323"/>
              <a:chExt cx="1975338" cy="1673469"/>
            </a:xfrm>
          </p:grpSpPr>
          <p:pic>
            <p:nvPicPr>
              <p:cNvPr id="7" name="Graphic 6" descr="Tornado with solid fill">
                <a:extLst>
                  <a:ext uri="{FF2B5EF4-FFF2-40B4-BE49-F238E27FC236}">
                    <a16:creationId xmlns:a16="http://schemas.microsoft.com/office/drawing/2014/main" id="{19175DB9-8368-DF96-C5B0-8AE8C17538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 y="2145323"/>
                <a:ext cx="914400" cy="914400"/>
              </a:xfrm>
              <a:prstGeom prst="rect">
                <a:avLst/>
              </a:prstGeom>
            </p:spPr>
          </p:pic>
          <p:pic>
            <p:nvPicPr>
              <p:cNvPr id="9" name="Graphic 8" descr="An umbrella with raindrops">
                <a:extLst>
                  <a:ext uri="{FF2B5EF4-FFF2-40B4-BE49-F238E27FC236}">
                    <a16:creationId xmlns:a16="http://schemas.microsoft.com/office/drawing/2014/main" id="{F466C880-C0CA-3F49-150A-448B61B866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6800" y="2300654"/>
                <a:ext cx="1518138" cy="1518138"/>
              </a:xfrm>
              <a:prstGeom prst="rect">
                <a:avLst/>
              </a:prstGeom>
            </p:spPr>
          </p:pic>
        </p:grpSp>
        <p:sp>
          <p:nvSpPr>
            <p:cNvPr id="36" name="TextBox 35">
              <a:extLst>
                <a:ext uri="{FF2B5EF4-FFF2-40B4-BE49-F238E27FC236}">
                  <a16:creationId xmlns:a16="http://schemas.microsoft.com/office/drawing/2014/main" id="{9FD3B4D4-F489-3907-3C33-C921A6EF69E9}"/>
                </a:ext>
              </a:extLst>
            </p:cNvPr>
            <p:cNvSpPr txBox="1"/>
            <p:nvPr/>
          </p:nvSpPr>
          <p:spPr>
            <a:xfrm>
              <a:off x="1591143" y="2899909"/>
              <a:ext cx="1688122" cy="584775"/>
            </a:xfrm>
            <a:prstGeom prst="rect">
              <a:avLst/>
            </a:prstGeom>
            <a:noFill/>
          </p:spPr>
          <p:txBody>
            <a:bodyPr wrap="square" rtlCol="0">
              <a:spAutoFit/>
            </a:bodyPr>
            <a:lstStyle/>
            <a:p>
              <a:pPr defTabSz="914377"/>
              <a:r>
                <a:rPr lang="en-US" sz="3200" b="1">
                  <a:solidFill>
                    <a:srgbClr val="0033A1">
                      <a:lumMod val="50000"/>
                    </a:srgbClr>
                  </a:solidFill>
                  <a:latin typeface="Calibri" panose="020F0502020204030204" pitchFamily="34" charset="0"/>
                </a:rPr>
                <a:t>Weather</a:t>
              </a:r>
            </a:p>
          </p:txBody>
        </p:sp>
      </p:grpSp>
      <p:grpSp>
        <p:nvGrpSpPr>
          <p:cNvPr id="44" name="Group 43">
            <a:extLst>
              <a:ext uri="{FF2B5EF4-FFF2-40B4-BE49-F238E27FC236}">
                <a16:creationId xmlns:a16="http://schemas.microsoft.com/office/drawing/2014/main" id="{7A178D20-A9AE-790D-EAA2-A11BBECBBE0D}"/>
              </a:ext>
            </a:extLst>
          </p:cNvPr>
          <p:cNvGrpSpPr/>
          <p:nvPr/>
        </p:nvGrpSpPr>
        <p:grpSpPr>
          <a:xfrm>
            <a:off x="4791809" y="2180494"/>
            <a:ext cx="2345263" cy="1304193"/>
            <a:chOff x="4791808" y="2180492"/>
            <a:chExt cx="1980404" cy="1304192"/>
          </a:xfrm>
        </p:grpSpPr>
        <p:pic>
          <p:nvPicPr>
            <p:cNvPr id="15" name="Graphic 14" descr="Rat with solid fill">
              <a:extLst>
                <a:ext uri="{FF2B5EF4-FFF2-40B4-BE49-F238E27FC236}">
                  <a16:creationId xmlns:a16="http://schemas.microsoft.com/office/drawing/2014/main" id="{72DDA012-4E65-5589-3687-0E1FBBF399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91808" y="2180492"/>
              <a:ext cx="1304192" cy="1304192"/>
            </a:xfrm>
            <a:prstGeom prst="rect">
              <a:avLst/>
            </a:prstGeom>
          </p:spPr>
        </p:pic>
        <p:sp>
          <p:nvSpPr>
            <p:cNvPr id="39" name="TextBox 38">
              <a:extLst>
                <a:ext uri="{FF2B5EF4-FFF2-40B4-BE49-F238E27FC236}">
                  <a16:creationId xmlns:a16="http://schemas.microsoft.com/office/drawing/2014/main" id="{B05BE04E-C536-DDF7-78AD-8938F7138CDA}"/>
                </a:ext>
              </a:extLst>
            </p:cNvPr>
            <p:cNvSpPr txBox="1"/>
            <p:nvPr/>
          </p:nvSpPr>
          <p:spPr>
            <a:xfrm>
              <a:off x="5796266" y="2827083"/>
              <a:ext cx="975946" cy="584775"/>
            </a:xfrm>
            <a:prstGeom prst="rect">
              <a:avLst/>
            </a:prstGeom>
            <a:noFill/>
          </p:spPr>
          <p:txBody>
            <a:bodyPr wrap="square" rtlCol="0">
              <a:spAutoFit/>
            </a:bodyPr>
            <a:lstStyle/>
            <a:p>
              <a:pPr defTabSz="914377"/>
              <a:r>
                <a:rPr lang="en-US" sz="3200" b="1">
                  <a:solidFill>
                    <a:srgbClr val="003057">
                      <a:lumMod val="75000"/>
                      <a:lumOff val="25000"/>
                    </a:srgbClr>
                  </a:solidFill>
                  <a:latin typeface="Calibri" panose="020F0502020204030204" pitchFamily="34" charset="0"/>
                </a:rPr>
                <a:t>Pests</a:t>
              </a:r>
            </a:p>
          </p:txBody>
        </p:sp>
      </p:grpSp>
      <p:grpSp>
        <p:nvGrpSpPr>
          <p:cNvPr id="45" name="Group 44">
            <a:extLst>
              <a:ext uri="{FF2B5EF4-FFF2-40B4-BE49-F238E27FC236}">
                <a16:creationId xmlns:a16="http://schemas.microsoft.com/office/drawing/2014/main" id="{CD52CE84-B402-6053-3D73-FD91F638CFC7}"/>
              </a:ext>
            </a:extLst>
          </p:cNvPr>
          <p:cNvGrpSpPr/>
          <p:nvPr/>
        </p:nvGrpSpPr>
        <p:grpSpPr>
          <a:xfrm>
            <a:off x="9040363" y="2296515"/>
            <a:ext cx="2067435" cy="1206787"/>
            <a:chOff x="9031570" y="2420284"/>
            <a:chExt cx="2067435" cy="1206787"/>
          </a:xfrm>
        </p:grpSpPr>
        <p:grpSp>
          <p:nvGrpSpPr>
            <p:cNvPr id="22" name="Group 21">
              <a:extLst>
                <a:ext uri="{FF2B5EF4-FFF2-40B4-BE49-F238E27FC236}">
                  <a16:creationId xmlns:a16="http://schemas.microsoft.com/office/drawing/2014/main" id="{7CA63F4F-7825-2179-26D2-FC853C433B22}"/>
                </a:ext>
              </a:extLst>
            </p:cNvPr>
            <p:cNvGrpSpPr/>
            <p:nvPr/>
          </p:nvGrpSpPr>
          <p:grpSpPr>
            <a:xfrm>
              <a:off x="9031570" y="2420284"/>
              <a:ext cx="1064400" cy="1064400"/>
              <a:chOff x="5338800" y="3918231"/>
              <a:chExt cx="1064400" cy="1064400"/>
            </a:xfrm>
          </p:grpSpPr>
          <p:pic>
            <p:nvPicPr>
              <p:cNvPr id="17" name="Graphic 16" descr="Adhesive Bandage with solid fill">
                <a:extLst>
                  <a:ext uri="{FF2B5EF4-FFF2-40B4-BE49-F238E27FC236}">
                    <a16:creationId xmlns:a16="http://schemas.microsoft.com/office/drawing/2014/main" id="{D2BC864F-B4A8-FFE0-D34B-907E64A826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38800" y="3918231"/>
                <a:ext cx="914400" cy="914400"/>
              </a:xfrm>
              <a:prstGeom prst="rect">
                <a:avLst/>
              </a:prstGeom>
            </p:spPr>
          </p:pic>
          <p:pic>
            <p:nvPicPr>
              <p:cNvPr id="19" name="Graphic 18" descr="Adhesive Bandage outline">
                <a:extLst>
                  <a:ext uri="{FF2B5EF4-FFF2-40B4-BE49-F238E27FC236}">
                    <a16:creationId xmlns:a16="http://schemas.microsoft.com/office/drawing/2014/main" id="{F18C773B-ED36-C1AD-F3D4-09F940D311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88800" y="4068231"/>
                <a:ext cx="914400" cy="914400"/>
              </a:xfrm>
              <a:prstGeom prst="rect">
                <a:avLst/>
              </a:prstGeom>
            </p:spPr>
          </p:pic>
        </p:grpSp>
        <p:sp>
          <p:nvSpPr>
            <p:cNvPr id="40" name="TextBox 39">
              <a:extLst>
                <a:ext uri="{FF2B5EF4-FFF2-40B4-BE49-F238E27FC236}">
                  <a16:creationId xmlns:a16="http://schemas.microsoft.com/office/drawing/2014/main" id="{6CDAD315-B818-9AF0-D8CD-0171038A9F17}"/>
                </a:ext>
              </a:extLst>
            </p:cNvPr>
            <p:cNvSpPr txBox="1"/>
            <p:nvPr/>
          </p:nvSpPr>
          <p:spPr>
            <a:xfrm>
              <a:off x="9615506" y="3042296"/>
              <a:ext cx="1483499" cy="584775"/>
            </a:xfrm>
            <a:prstGeom prst="rect">
              <a:avLst/>
            </a:prstGeom>
            <a:noFill/>
          </p:spPr>
          <p:txBody>
            <a:bodyPr wrap="square" rtlCol="0">
              <a:spAutoFit/>
            </a:bodyPr>
            <a:lstStyle/>
            <a:p>
              <a:pPr defTabSz="914377"/>
              <a:r>
                <a:rPr lang="en-US" sz="3200" b="1">
                  <a:solidFill>
                    <a:srgbClr val="0033A1">
                      <a:lumMod val="50000"/>
                    </a:srgbClr>
                  </a:solidFill>
                  <a:latin typeface="Calibri" panose="020F0502020204030204" pitchFamily="34" charset="0"/>
                </a:rPr>
                <a:t>Injuries</a:t>
              </a:r>
            </a:p>
          </p:txBody>
        </p:sp>
      </p:grpSp>
      <p:grpSp>
        <p:nvGrpSpPr>
          <p:cNvPr id="46" name="Group 45">
            <a:extLst>
              <a:ext uri="{FF2B5EF4-FFF2-40B4-BE49-F238E27FC236}">
                <a16:creationId xmlns:a16="http://schemas.microsoft.com/office/drawing/2014/main" id="{22851DD5-37EB-BD79-D0C9-1EEF936ECA3E}"/>
              </a:ext>
            </a:extLst>
          </p:cNvPr>
          <p:cNvGrpSpPr/>
          <p:nvPr/>
        </p:nvGrpSpPr>
        <p:grpSpPr>
          <a:xfrm>
            <a:off x="483107" y="4591849"/>
            <a:ext cx="3212368" cy="1077218"/>
            <a:chOff x="475750" y="4594022"/>
            <a:chExt cx="3212368" cy="1077217"/>
          </a:xfrm>
        </p:grpSpPr>
        <p:pic>
          <p:nvPicPr>
            <p:cNvPr id="21" name="Graphic 20" descr="Check In outline">
              <a:extLst>
                <a:ext uri="{FF2B5EF4-FFF2-40B4-BE49-F238E27FC236}">
                  <a16:creationId xmlns:a16="http://schemas.microsoft.com/office/drawing/2014/main" id="{5B31A894-50AA-0AE5-3F21-2740C59580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5750" y="4692940"/>
              <a:ext cx="914400" cy="914400"/>
            </a:xfrm>
            <a:prstGeom prst="rect">
              <a:avLst/>
            </a:prstGeom>
          </p:spPr>
        </p:pic>
        <p:sp>
          <p:nvSpPr>
            <p:cNvPr id="41" name="TextBox 40">
              <a:extLst>
                <a:ext uri="{FF2B5EF4-FFF2-40B4-BE49-F238E27FC236}">
                  <a16:creationId xmlns:a16="http://schemas.microsoft.com/office/drawing/2014/main" id="{46CB6C20-B6D8-33BD-8CEA-94DA80F22BD1}"/>
                </a:ext>
              </a:extLst>
            </p:cNvPr>
            <p:cNvSpPr txBox="1"/>
            <p:nvPr/>
          </p:nvSpPr>
          <p:spPr>
            <a:xfrm>
              <a:off x="1120294" y="4594022"/>
              <a:ext cx="2567824" cy="1077217"/>
            </a:xfrm>
            <a:prstGeom prst="rect">
              <a:avLst/>
            </a:prstGeom>
            <a:noFill/>
          </p:spPr>
          <p:txBody>
            <a:bodyPr wrap="square" rtlCol="0">
              <a:spAutoFit/>
            </a:bodyPr>
            <a:lstStyle/>
            <a:p>
              <a:pPr defTabSz="914377"/>
              <a:r>
                <a:rPr lang="en-US" sz="3200" b="1">
                  <a:solidFill>
                    <a:srgbClr val="003057">
                      <a:lumMod val="75000"/>
                      <a:lumOff val="25000"/>
                    </a:srgbClr>
                  </a:solidFill>
                  <a:latin typeface="Calibri" panose="020F0502020204030204" pitchFamily="34" charset="0"/>
                </a:rPr>
                <a:t>Emergency Preparedness</a:t>
              </a:r>
            </a:p>
          </p:txBody>
        </p:sp>
      </p:grpSp>
      <p:sp>
        <p:nvSpPr>
          <p:cNvPr id="42" name="TextBox 41">
            <a:extLst>
              <a:ext uri="{FF2B5EF4-FFF2-40B4-BE49-F238E27FC236}">
                <a16:creationId xmlns:a16="http://schemas.microsoft.com/office/drawing/2014/main" id="{A6C642BF-9F9B-34EB-4E60-0B20E64A7E62}"/>
              </a:ext>
            </a:extLst>
          </p:cNvPr>
          <p:cNvSpPr txBox="1"/>
          <p:nvPr/>
        </p:nvSpPr>
        <p:spPr>
          <a:xfrm>
            <a:off x="5801460" y="4345629"/>
            <a:ext cx="1897002" cy="1569660"/>
          </a:xfrm>
          <a:prstGeom prst="rect">
            <a:avLst/>
          </a:prstGeom>
          <a:noFill/>
        </p:spPr>
        <p:txBody>
          <a:bodyPr wrap="square" rtlCol="0">
            <a:spAutoFit/>
          </a:bodyPr>
          <a:lstStyle/>
          <a:p>
            <a:pPr defTabSz="914377"/>
            <a:r>
              <a:rPr lang="en-US" sz="3200" b="1">
                <a:solidFill>
                  <a:srgbClr val="0033A1">
                    <a:lumMod val="50000"/>
                  </a:srgbClr>
                </a:solidFill>
                <a:latin typeface="Calibri" panose="020F0502020204030204" pitchFamily="34" charset="0"/>
              </a:rPr>
              <a:t>Waste and Debris</a:t>
            </a:r>
          </a:p>
        </p:txBody>
      </p:sp>
      <p:sp>
        <p:nvSpPr>
          <p:cNvPr id="43" name="TextBox 42">
            <a:extLst>
              <a:ext uri="{FF2B5EF4-FFF2-40B4-BE49-F238E27FC236}">
                <a16:creationId xmlns:a16="http://schemas.microsoft.com/office/drawing/2014/main" id="{7888DCE1-7C96-5E2A-A20A-490594728B53}"/>
              </a:ext>
            </a:extLst>
          </p:cNvPr>
          <p:cNvSpPr txBox="1"/>
          <p:nvPr/>
        </p:nvSpPr>
        <p:spPr>
          <a:xfrm>
            <a:off x="8885954" y="4872504"/>
            <a:ext cx="2538129" cy="584775"/>
          </a:xfrm>
          <a:prstGeom prst="rect">
            <a:avLst/>
          </a:prstGeom>
          <a:noFill/>
        </p:spPr>
        <p:txBody>
          <a:bodyPr wrap="square" rtlCol="0">
            <a:spAutoFit/>
          </a:bodyPr>
          <a:lstStyle/>
          <a:p>
            <a:pPr defTabSz="914377"/>
            <a:r>
              <a:rPr lang="en-US" sz="3200" b="1">
                <a:solidFill>
                  <a:srgbClr val="003057">
                    <a:lumMod val="75000"/>
                    <a:lumOff val="25000"/>
                  </a:srgbClr>
                </a:solidFill>
                <a:latin typeface="Calibri" panose="020F0502020204030204" pitchFamily="34" charset="0"/>
              </a:rPr>
              <a:t>Interpersonal</a:t>
            </a:r>
          </a:p>
        </p:txBody>
      </p:sp>
      <p:pic>
        <p:nvPicPr>
          <p:cNvPr id="3" name="Graphic 2" descr="Police female with solid fill">
            <a:extLst>
              <a:ext uri="{FF2B5EF4-FFF2-40B4-BE49-F238E27FC236}">
                <a16:creationId xmlns:a16="http://schemas.microsoft.com/office/drawing/2014/main" id="{0D945240-6240-EF51-8FDC-3F60D68C6E9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45819" y="4749075"/>
            <a:ext cx="914400" cy="914400"/>
          </a:xfrm>
          <a:prstGeom prst="rect">
            <a:avLst/>
          </a:prstGeom>
        </p:spPr>
      </p:pic>
      <p:grpSp>
        <p:nvGrpSpPr>
          <p:cNvPr id="5" name="Group 4">
            <a:extLst>
              <a:ext uri="{FF2B5EF4-FFF2-40B4-BE49-F238E27FC236}">
                <a16:creationId xmlns:a16="http://schemas.microsoft.com/office/drawing/2014/main" id="{ED0AC4E0-7379-D46F-4F26-C67F22D5F338}"/>
              </a:ext>
            </a:extLst>
          </p:cNvPr>
          <p:cNvGrpSpPr/>
          <p:nvPr/>
        </p:nvGrpSpPr>
        <p:grpSpPr>
          <a:xfrm>
            <a:off x="4336618" y="4571424"/>
            <a:ext cx="1544468" cy="1304193"/>
            <a:chOff x="1325896" y="1628422"/>
            <a:chExt cx="1114546" cy="931412"/>
          </a:xfrm>
        </p:grpSpPr>
        <p:pic>
          <p:nvPicPr>
            <p:cNvPr id="8" name="Graphic 7" descr="Garbage outline">
              <a:extLst>
                <a:ext uri="{FF2B5EF4-FFF2-40B4-BE49-F238E27FC236}">
                  <a16:creationId xmlns:a16="http://schemas.microsoft.com/office/drawing/2014/main" id="{BA757797-6082-8A87-920C-6A2E935CE8F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25896" y="1628422"/>
              <a:ext cx="719762" cy="719762"/>
            </a:xfrm>
            <a:prstGeom prst="rect">
              <a:avLst/>
            </a:prstGeom>
          </p:spPr>
        </p:pic>
        <p:pic>
          <p:nvPicPr>
            <p:cNvPr id="10" name="Graphic 9" descr="No Littering with solid fill">
              <a:extLst>
                <a:ext uri="{FF2B5EF4-FFF2-40B4-BE49-F238E27FC236}">
                  <a16:creationId xmlns:a16="http://schemas.microsoft.com/office/drawing/2014/main" id="{0F7FB875-1FB0-C11D-CA0F-8E7C61477E9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526042" y="1645434"/>
              <a:ext cx="914400" cy="914400"/>
            </a:xfrm>
            <a:prstGeom prst="rect">
              <a:avLst/>
            </a:prstGeom>
          </p:spPr>
        </p:pic>
      </p:grpSp>
      <p:pic>
        <p:nvPicPr>
          <p:cNvPr id="16" name="Graphic 15" descr="Boxing Glove with solid fill">
            <a:extLst>
              <a:ext uri="{FF2B5EF4-FFF2-40B4-BE49-F238E27FC236}">
                <a16:creationId xmlns:a16="http://schemas.microsoft.com/office/drawing/2014/main" id="{15F27AC8-E2E0-0691-9FAD-4B24F59B847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178988" y="4749075"/>
            <a:ext cx="914400" cy="914400"/>
          </a:xfrm>
          <a:prstGeom prst="rect">
            <a:avLst/>
          </a:prstGeom>
        </p:spPr>
      </p:pic>
    </p:spTree>
    <p:extLst>
      <p:ext uri="{BB962C8B-B14F-4D97-AF65-F5344CB8AC3E}">
        <p14:creationId xmlns:p14="http://schemas.microsoft.com/office/powerpoint/2010/main" val="244009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AC51EA-6F8C-DC12-79BC-D514196F199A}"/>
              </a:ext>
            </a:extLst>
          </p:cNvPr>
          <p:cNvSpPr>
            <a:spLocks noGrp="1"/>
          </p:cNvSpPr>
          <p:nvPr>
            <p:ph type="title"/>
          </p:nvPr>
        </p:nvSpPr>
        <p:spPr>
          <a:xfrm>
            <a:off x="202580" y="-288227"/>
            <a:ext cx="11517181" cy="1608991"/>
          </a:xfrm>
        </p:spPr>
        <p:txBody>
          <a:bodyPr lIns="91440" tIns="45720" rIns="91440" bIns="45720" anchor="b" anchorCtr="0"/>
          <a:lstStyle/>
          <a:p>
            <a:pPr>
              <a:lnSpc>
                <a:spcPct val="100000"/>
              </a:lnSpc>
            </a:pPr>
            <a:r>
              <a:rPr lang="en-US"/>
              <a:t>A lower percentage of people living in </a:t>
            </a:r>
            <a:r>
              <a:rPr lang="en-US">
                <a:solidFill>
                  <a:srgbClr val="0070C0"/>
                </a:solidFill>
              </a:rPr>
              <a:t>Safe Outdoor Spaces (SOS)</a:t>
            </a:r>
            <a:r>
              <a:rPr lang="en-US"/>
              <a:t> reported being concerned about hazards</a:t>
            </a:r>
          </a:p>
        </p:txBody>
      </p:sp>
      <p:pic>
        <p:nvPicPr>
          <p:cNvPr id="3" name="Picture 2">
            <a:extLst>
              <a:ext uri="{FF2B5EF4-FFF2-40B4-BE49-F238E27FC236}">
                <a16:creationId xmlns:a16="http://schemas.microsoft.com/office/drawing/2014/main" id="{7773BA05-C4F4-9930-7C63-3E565AD92B08}"/>
              </a:ext>
            </a:extLst>
          </p:cNvPr>
          <p:cNvPicPr>
            <a:picLocks noChangeAspect="1"/>
          </p:cNvPicPr>
          <p:nvPr/>
        </p:nvPicPr>
        <p:blipFill>
          <a:blip r:embed="rId3"/>
          <a:stretch>
            <a:fillRect/>
          </a:stretch>
        </p:blipFill>
        <p:spPr>
          <a:xfrm>
            <a:off x="636909" y="1633550"/>
            <a:ext cx="10144623" cy="4942252"/>
          </a:xfrm>
          <a:prstGeom prst="rect">
            <a:avLst/>
          </a:prstGeom>
        </p:spPr>
      </p:pic>
      <p:sp>
        <p:nvSpPr>
          <p:cNvPr id="4" name="TextBox 3">
            <a:extLst>
              <a:ext uri="{FF2B5EF4-FFF2-40B4-BE49-F238E27FC236}">
                <a16:creationId xmlns:a16="http://schemas.microsoft.com/office/drawing/2014/main" id="{BA9AF713-901A-FD11-6395-72AA51B1DCF0}"/>
              </a:ext>
            </a:extLst>
          </p:cNvPr>
          <p:cNvSpPr txBox="1"/>
          <p:nvPr/>
        </p:nvSpPr>
        <p:spPr>
          <a:xfrm>
            <a:off x="2714626" y="2990857"/>
            <a:ext cx="1104790" cy="461665"/>
          </a:xfrm>
          <a:prstGeom prst="rect">
            <a:avLst/>
          </a:prstGeom>
          <a:noFill/>
        </p:spPr>
        <p:txBody>
          <a:bodyPr wrap="none" rtlCol="0">
            <a:spAutoFit/>
          </a:bodyPr>
          <a:lstStyle/>
          <a:p>
            <a:pPr defTabSz="1219170" eaLnBrk="0" fontAlgn="base" hangingPunct="0">
              <a:spcBef>
                <a:spcPct val="0"/>
              </a:spcBef>
              <a:spcAft>
                <a:spcPct val="0"/>
              </a:spcAft>
            </a:pPr>
            <a:r>
              <a:rPr lang="en-US" sz="2400">
                <a:solidFill>
                  <a:srgbClr val="D22730">
                    <a:lumMod val="75000"/>
                  </a:srgbClr>
                </a:solidFill>
                <a:latin typeface="Calibri" panose="020F0502020204030204" pitchFamily="34" charset="0"/>
              </a:rPr>
              <a:t>n = 128</a:t>
            </a:r>
          </a:p>
        </p:txBody>
      </p:sp>
      <p:sp>
        <p:nvSpPr>
          <p:cNvPr id="5" name="TextBox 4">
            <a:extLst>
              <a:ext uri="{FF2B5EF4-FFF2-40B4-BE49-F238E27FC236}">
                <a16:creationId xmlns:a16="http://schemas.microsoft.com/office/drawing/2014/main" id="{D6EA5566-45F9-A702-6844-58C8553D6152}"/>
              </a:ext>
            </a:extLst>
          </p:cNvPr>
          <p:cNvSpPr txBox="1"/>
          <p:nvPr/>
        </p:nvSpPr>
        <p:spPr>
          <a:xfrm>
            <a:off x="2714625" y="4575219"/>
            <a:ext cx="949299" cy="461665"/>
          </a:xfrm>
          <a:prstGeom prst="rect">
            <a:avLst/>
          </a:prstGeom>
          <a:noFill/>
        </p:spPr>
        <p:txBody>
          <a:bodyPr wrap="none" rtlCol="0">
            <a:spAutoFit/>
          </a:bodyPr>
          <a:lstStyle/>
          <a:p>
            <a:pPr defTabSz="1219170" eaLnBrk="0" fontAlgn="base" hangingPunct="0">
              <a:spcBef>
                <a:spcPct val="0"/>
              </a:spcBef>
              <a:spcAft>
                <a:spcPct val="0"/>
              </a:spcAft>
            </a:pPr>
            <a:r>
              <a:rPr lang="en-US" sz="2400">
                <a:solidFill>
                  <a:srgbClr val="002060"/>
                </a:solidFill>
                <a:latin typeface="Calibri" panose="020F0502020204030204" pitchFamily="34" charset="0"/>
              </a:rPr>
              <a:t>n = 59</a:t>
            </a:r>
          </a:p>
        </p:txBody>
      </p:sp>
      <p:sp>
        <p:nvSpPr>
          <p:cNvPr id="6" name="TextBox 5">
            <a:extLst>
              <a:ext uri="{FF2B5EF4-FFF2-40B4-BE49-F238E27FC236}">
                <a16:creationId xmlns:a16="http://schemas.microsoft.com/office/drawing/2014/main" id="{EB047E4B-38BD-9237-6BAD-B86C491BC13B}"/>
              </a:ext>
            </a:extLst>
          </p:cNvPr>
          <p:cNvSpPr txBox="1"/>
          <p:nvPr/>
        </p:nvSpPr>
        <p:spPr>
          <a:xfrm>
            <a:off x="143643" y="6265905"/>
            <a:ext cx="1266825" cy="461665"/>
          </a:xfrm>
          <a:prstGeom prst="rect">
            <a:avLst/>
          </a:prstGeom>
          <a:noFill/>
        </p:spPr>
        <p:txBody>
          <a:bodyPr wrap="square" rtlCol="0">
            <a:spAutoFit/>
          </a:bodyPr>
          <a:lstStyle/>
          <a:p>
            <a:pPr defTabSz="1219170" eaLnBrk="0" fontAlgn="base" hangingPunct="0">
              <a:spcBef>
                <a:spcPct val="0"/>
              </a:spcBef>
              <a:spcAft>
                <a:spcPct val="0"/>
              </a:spcAft>
            </a:pPr>
            <a:r>
              <a:rPr lang="en-US" sz="2400">
                <a:solidFill>
                  <a:srgbClr val="000000"/>
                </a:solidFill>
                <a:latin typeface="Calibri" panose="020F0502020204030204" pitchFamily="34" charset="0"/>
              </a:rPr>
              <a:t>N = 189</a:t>
            </a:r>
          </a:p>
        </p:txBody>
      </p:sp>
      <p:sp>
        <p:nvSpPr>
          <p:cNvPr id="7" name="TextBox 6">
            <a:extLst>
              <a:ext uri="{FF2B5EF4-FFF2-40B4-BE49-F238E27FC236}">
                <a16:creationId xmlns:a16="http://schemas.microsoft.com/office/drawing/2014/main" id="{3D5A0356-7BEC-EFD9-6EBB-9B912292C883}"/>
              </a:ext>
            </a:extLst>
          </p:cNvPr>
          <p:cNvSpPr txBox="1"/>
          <p:nvPr/>
        </p:nvSpPr>
        <p:spPr>
          <a:xfrm>
            <a:off x="375837" y="1451939"/>
            <a:ext cx="5255891" cy="523220"/>
          </a:xfrm>
          <a:prstGeom prst="rect">
            <a:avLst/>
          </a:prstGeom>
          <a:noFill/>
        </p:spPr>
        <p:txBody>
          <a:bodyPr wrap="square" rtlCol="0">
            <a:spAutoFit/>
          </a:bodyPr>
          <a:lstStyle/>
          <a:p>
            <a:r>
              <a:rPr lang="en-US" sz="2800">
                <a:solidFill>
                  <a:srgbClr val="000000"/>
                </a:solidFill>
                <a:latin typeface="Calibri" panose="020F0502020204030204" pitchFamily="34" charset="0"/>
              </a:rPr>
              <a:t> </a:t>
            </a:r>
            <a:r>
              <a:rPr lang="el-GR" sz="2800">
                <a:solidFill>
                  <a:srgbClr val="000000"/>
                </a:solidFill>
                <a:latin typeface="Calibri" panose="020F0502020204030204" pitchFamily="34" charset="0"/>
              </a:rPr>
              <a:t>χ</a:t>
            </a:r>
            <a:r>
              <a:rPr lang="en-US" sz="2800" baseline="30000">
                <a:solidFill>
                  <a:srgbClr val="000000"/>
                </a:solidFill>
                <a:latin typeface="Calibri" panose="020F0502020204030204" pitchFamily="34" charset="0"/>
              </a:rPr>
              <a:t>2</a:t>
            </a:r>
            <a:r>
              <a:rPr lang="en-US" sz="2800">
                <a:solidFill>
                  <a:srgbClr val="000000"/>
                </a:solidFill>
                <a:latin typeface="Calibri" panose="020F0502020204030204" pitchFamily="34" charset="0"/>
              </a:rPr>
              <a:t> = 6.8, p &lt; 0.001</a:t>
            </a:r>
          </a:p>
        </p:txBody>
      </p:sp>
    </p:spTree>
    <p:extLst>
      <p:ext uri="{BB962C8B-B14F-4D97-AF65-F5344CB8AC3E}">
        <p14:creationId xmlns:p14="http://schemas.microsoft.com/office/powerpoint/2010/main" val="3813882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bar chart&#10;&#10;Description automatically generated">
            <a:extLst>
              <a:ext uri="{FF2B5EF4-FFF2-40B4-BE49-F238E27FC236}">
                <a16:creationId xmlns:a16="http://schemas.microsoft.com/office/drawing/2014/main" id="{476B8843-520F-C77B-4EDD-469210BF9A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20"/>
          <a:stretch/>
        </p:blipFill>
        <p:spPr>
          <a:xfrm>
            <a:off x="504422" y="2600219"/>
            <a:ext cx="5280531" cy="3578695"/>
          </a:xfrm>
          <a:prstGeom prst="rect">
            <a:avLst/>
          </a:prstGeom>
          <a:ln>
            <a:noFill/>
          </a:ln>
        </p:spPr>
      </p:pic>
      <p:pic>
        <p:nvPicPr>
          <p:cNvPr id="16" name="Picture 15" descr="Table&#10;&#10;Description automatically generated">
            <a:extLst>
              <a:ext uri="{FF2B5EF4-FFF2-40B4-BE49-F238E27FC236}">
                <a16:creationId xmlns:a16="http://schemas.microsoft.com/office/drawing/2014/main" id="{47D0D0DD-08EB-00E1-8AD3-28D9025485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23"/>
          <a:stretch/>
        </p:blipFill>
        <p:spPr>
          <a:xfrm>
            <a:off x="6407049" y="2551863"/>
            <a:ext cx="5280531" cy="3684201"/>
          </a:xfrm>
          <a:prstGeom prst="rect">
            <a:avLst/>
          </a:prstGeom>
          <a:ln>
            <a:noFill/>
          </a:ln>
        </p:spPr>
      </p:pic>
      <p:sp>
        <p:nvSpPr>
          <p:cNvPr id="19" name="TextBox 18">
            <a:extLst>
              <a:ext uri="{FF2B5EF4-FFF2-40B4-BE49-F238E27FC236}">
                <a16:creationId xmlns:a16="http://schemas.microsoft.com/office/drawing/2014/main" id="{FC28A946-5233-2A9F-54E8-C92068493515}"/>
              </a:ext>
            </a:extLst>
          </p:cNvPr>
          <p:cNvSpPr txBox="1"/>
          <p:nvPr/>
        </p:nvSpPr>
        <p:spPr>
          <a:xfrm>
            <a:off x="1376711" y="2027785"/>
            <a:ext cx="5817577" cy="584775"/>
          </a:xfrm>
          <a:prstGeom prst="rect">
            <a:avLst/>
          </a:prstGeom>
          <a:noFill/>
        </p:spPr>
        <p:txBody>
          <a:bodyPr wrap="square" rtlCol="0">
            <a:spAutoFit/>
          </a:bodyPr>
          <a:lstStyle/>
          <a:p>
            <a:pPr defTabSz="914377"/>
            <a:r>
              <a:rPr lang="en-US" sz="3200">
                <a:solidFill>
                  <a:srgbClr val="820000"/>
                </a:solidFill>
                <a:latin typeface="Calibri" panose="020F0502020204030204" pitchFamily="34" charset="0"/>
              </a:rPr>
              <a:t>Encampments</a:t>
            </a:r>
          </a:p>
        </p:txBody>
      </p:sp>
      <p:sp>
        <p:nvSpPr>
          <p:cNvPr id="20" name="TextBox 19">
            <a:extLst>
              <a:ext uri="{FF2B5EF4-FFF2-40B4-BE49-F238E27FC236}">
                <a16:creationId xmlns:a16="http://schemas.microsoft.com/office/drawing/2014/main" id="{6739EB46-AA42-3993-168B-C859F18C8696}"/>
              </a:ext>
            </a:extLst>
          </p:cNvPr>
          <p:cNvSpPr txBox="1"/>
          <p:nvPr/>
        </p:nvSpPr>
        <p:spPr>
          <a:xfrm>
            <a:off x="8399133" y="2027785"/>
            <a:ext cx="5978769" cy="584775"/>
          </a:xfrm>
          <a:prstGeom prst="rect">
            <a:avLst/>
          </a:prstGeom>
          <a:noFill/>
        </p:spPr>
        <p:txBody>
          <a:bodyPr wrap="square" rtlCol="0">
            <a:spAutoFit/>
          </a:bodyPr>
          <a:lstStyle/>
          <a:p>
            <a:pPr defTabSz="914377"/>
            <a:r>
              <a:rPr lang="en-US" sz="3200">
                <a:solidFill>
                  <a:srgbClr val="0070C0"/>
                </a:solidFill>
                <a:latin typeface="Calibri" panose="020F0502020204030204" pitchFamily="34" charset="0"/>
              </a:rPr>
              <a:t>SOS</a:t>
            </a:r>
          </a:p>
        </p:txBody>
      </p:sp>
      <p:sp>
        <p:nvSpPr>
          <p:cNvPr id="3" name="TextBox 2">
            <a:extLst>
              <a:ext uri="{FF2B5EF4-FFF2-40B4-BE49-F238E27FC236}">
                <a16:creationId xmlns:a16="http://schemas.microsoft.com/office/drawing/2014/main" id="{DD990FFE-D348-3DA1-8B95-EA7A0D6A3C84}"/>
              </a:ext>
            </a:extLst>
          </p:cNvPr>
          <p:cNvSpPr txBox="1"/>
          <p:nvPr/>
        </p:nvSpPr>
        <p:spPr>
          <a:xfrm>
            <a:off x="3999472" y="2068789"/>
            <a:ext cx="1422184" cy="502766"/>
          </a:xfrm>
          <a:prstGeom prst="rect">
            <a:avLst/>
          </a:prstGeom>
          <a:noFill/>
        </p:spPr>
        <p:txBody>
          <a:bodyPr wrap="none" rtlCol="0">
            <a:spAutoFit/>
          </a:bodyPr>
          <a:lstStyle/>
          <a:p>
            <a:pPr defTabSz="1219170" eaLnBrk="0" fontAlgn="base" hangingPunct="0">
              <a:spcBef>
                <a:spcPct val="0"/>
              </a:spcBef>
              <a:spcAft>
                <a:spcPct val="0"/>
              </a:spcAft>
            </a:pPr>
            <a:r>
              <a:rPr lang="en-US" sz="2667" b="1">
                <a:solidFill>
                  <a:srgbClr val="D22730">
                    <a:lumMod val="75000"/>
                  </a:srgbClr>
                </a:solidFill>
                <a:latin typeface="Calibri" panose="020F0502020204030204" pitchFamily="34" charset="0"/>
              </a:rPr>
              <a:t>(n = 128)</a:t>
            </a:r>
          </a:p>
        </p:txBody>
      </p:sp>
      <p:sp>
        <p:nvSpPr>
          <p:cNvPr id="4" name="TextBox 3">
            <a:extLst>
              <a:ext uri="{FF2B5EF4-FFF2-40B4-BE49-F238E27FC236}">
                <a16:creationId xmlns:a16="http://schemas.microsoft.com/office/drawing/2014/main" id="{24547C72-3460-D69B-994F-CD1A35979987}"/>
              </a:ext>
            </a:extLst>
          </p:cNvPr>
          <p:cNvSpPr txBox="1"/>
          <p:nvPr/>
        </p:nvSpPr>
        <p:spPr>
          <a:xfrm>
            <a:off x="9160949" y="2068789"/>
            <a:ext cx="1249060" cy="502766"/>
          </a:xfrm>
          <a:prstGeom prst="rect">
            <a:avLst/>
          </a:prstGeom>
          <a:noFill/>
        </p:spPr>
        <p:txBody>
          <a:bodyPr wrap="none" rtlCol="0">
            <a:spAutoFit/>
          </a:bodyPr>
          <a:lstStyle/>
          <a:p>
            <a:pPr defTabSz="1219170" eaLnBrk="0" fontAlgn="base" hangingPunct="0">
              <a:spcBef>
                <a:spcPct val="0"/>
              </a:spcBef>
              <a:spcAft>
                <a:spcPct val="0"/>
              </a:spcAft>
            </a:pPr>
            <a:r>
              <a:rPr lang="en-US" sz="2667" b="1">
                <a:solidFill>
                  <a:srgbClr val="003057">
                    <a:lumMod val="75000"/>
                    <a:lumOff val="25000"/>
                  </a:srgbClr>
                </a:solidFill>
                <a:latin typeface="Calibri" panose="020F0502020204030204" pitchFamily="34" charset="0"/>
              </a:rPr>
              <a:t>(n = 59)</a:t>
            </a:r>
          </a:p>
        </p:txBody>
      </p:sp>
      <p:sp>
        <p:nvSpPr>
          <p:cNvPr id="10" name="TextBox 9">
            <a:extLst>
              <a:ext uri="{FF2B5EF4-FFF2-40B4-BE49-F238E27FC236}">
                <a16:creationId xmlns:a16="http://schemas.microsoft.com/office/drawing/2014/main" id="{F990FC7D-2C78-D437-1263-2551A56996F8}"/>
              </a:ext>
            </a:extLst>
          </p:cNvPr>
          <p:cNvSpPr txBox="1"/>
          <p:nvPr/>
        </p:nvSpPr>
        <p:spPr>
          <a:xfrm>
            <a:off x="312860" y="105307"/>
            <a:ext cx="11174289" cy="1754326"/>
          </a:xfrm>
          <a:prstGeom prst="rect">
            <a:avLst/>
          </a:prstGeom>
          <a:noFill/>
        </p:spPr>
        <p:txBody>
          <a:bodyPr wrap="square">
            <a:spAutoFit/>
          </a:bodyPr>
          <a:lstStyle/>
          <a:p>
            <a:r>
              <a:rPr lang="en-US" sz="3600" b="1">
                <a:solidFill>
                  <a:srgbClr val="003057"/>
                </a:solidFill>
                <a:latin typeface="Calibri" panose="020F0502020204030204" pitchFamily="34" charset="0"/>
                <a:cs typeface="Calibri" panose="020F0502020204030204" pitchFamily="34" charset="0"/>
              </a:rPr>
              <a:t>People living in </a:t>
            </a:r>
            <a:r>
              <a:rPr lang="en-US" sz="3600" b="1">
                <a:solidFill>
                  <a:srgbClr val="006AC1"/>
                </a:solidFill>
                <a:latin typeface="Calibri" panose="020F0502020204030204" pitchFamily="34" charset="0"/>
                <a:cs typeface="Calibri" panose="020F0502020204030204" pitchFamily="34" charset="0"/>
              </a:rPr>
              <a:t>Safe Outdoor Spaces (SOS) </a:t>
            </a:r>
            <a:r>
              <a:rPr lang="en-US" sz="3600" b="1">
                <a:solidFill>
                  <a:srgbClr val="003057"/>
                </a:solidFill>
                <a:latin typeface="Calibri" panose="020F0502020204030204" pitchFamily="34" charset="0"/>
                <a:cs typeface="Calibri" panose="020F0502020204030204" pitchFamily="34" charset="0"/>
              </a:rPr>
              <a:t>reported lower average concern for hazards from all categories (except pests and bugs)</a:t>
            </a:r>
          </a:p>
        </p:txBody>
      </p:sp>
      <p:sp>
        <p:nvSpPr>
          <p:cNvPr id="11" name="TextBox 10">
            <a:extLst>
              <a:ext uri="{FF2B5EF4-FFF2-40B4-BE49-F238E27FC236}">
                <a16:creationId xmlns:a16="http://schemas.microsoft.com/office/drawing/2014/main" id="{8331A03D-0803-D5E9-3832-3D9F35FE5882}"/>
              </a:ext>
            </a:extLst>
          </p:cNvPr>
          <p:cNvSpPr txBox="1"/>
          <p:nvPr/>
        </p:nvSpPr>
        <p:spPr>
          <a:xfrm>
            <a:off x="96687" y="6344410"/>
            <a:ext cx="6096000" cy="375552"/>
          </a:xfrm>
          <a:prstGeom prst="rect">
            <a:avLst/>
          </a:prstGeom>
          <a:noFill/>
        </p:spPr>
        <p:txBody>
          <a:bodyPr wrap="square">
            <a:spAutoFit/>
          </a:bodyPr>
          <a:lstStyle/>
          <a:p>
            <a:pPr marL="0" marR="0">
              <a:lnSpc>
                <a:spcPct val="107000"/>
              </a:lnSpc>
              <a:spcBef>
                <a:spcPts val="0"/>
              </a:spcBef>
              <a:spcAft>
                <a:spcPts val="0"/>
              </a:spcAft>
            </a:pPr>
            <a:r>
              <a:rPr lang="en-US" kern="100" baseline="30000">
                <a:latin typeface="Calibri" panose="020F0502020204030204" pitchFamily="34" charset="0"/>
                <a:ea typeface="Calibri" panose="020F0502020204030204" pitchFamily="34" charset="0"/>
                <a:cs typeface="Times New Roman" panose="02020603050405020304" pitchFamily="18" charset="0"/>
              </a:rPr>
              <a:t>*</a:t>
            </a:r>
            <a:r>
              <a:rPr lang="en-US" sz="1800" kern="100">
                <a:effectLst/>
                <a:latin typeface="Calibri" panose="020F0502020204030204" pitchFamily="34" charset="0"/>
                <a:ea typeface="Calibri" panose="020F0502020204030204" pitchFamily="34" charset="0"/>
                <a:cs typeface="Times New Roman" panose="02020603050405020304" pitchFamily="18" charset="0"/>
              </a:rPr>
              <a:t>Two sample t-test or Mann-Whitney U test: p &lt; 0.05</a:t>
            </a:r>
          </a:p>
        </p:txBody>
      </p:sp>
      <p:sp>
        <p:nvSpPr>
          <p:cNvPr id="12" name="TextBox 11">
            <a:extLst>
              <a:ext uri="{FF2B5EF4-FFF2-40B4-BE49-F238E27FC236}">
                <a16:creationId xmlns:a16="http://schemas.microsoft.com/office/drawing/2014/main" id="{AA0DE993-ABE6-2730-37A7-0B44FFA4AD5B}"/>
              </a:ext>
            </a:extLst>
          </p:cNvPr>
          <p:cNvSpPr txBox="1"/>
          <p:nvPr/>
        </p:nvSpPr>
        <p:spPr>
          <a:xfrm>
            <a:off x="757258" y="2674382"/>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13" name="TextBox 12">
            <a:extLst>
              <a:ext uri="{FF2B5EF4-FFF2-40B4-BE49-F238E27FC236}">
                <a16:creationId xmlns:a16="http://schemas.microsoft.com/office/drawing/2014/main" id="{B1239B19-934D-6C8F-7C0F-5F0EA4DA6F12}"/>
              </a:ext>
            </a:extLst>
          </p:cNvPr>
          <p:cNvSpPr txBox="1"/>
          <p:nvPr/>
        </p:nvSpPr>
        <p:spPr>
          <a:xfrm>
            <a:off x="423883" y="3616148"/>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14" name="TextBox 13">
            <a:extLst>
              <a:ext uri="{FF2B5EF4-FFF2-40B4-BE49-F238E27FC236}">
                <a16:creationId xmlns:a16="http://schemas.microsoft.com/office/drawing/2014/main" id="{20379BDD-B45A-A45A-0637-FDBB0CC435B7}"/>
              </a:ext>
            </a:extLst>
          </p:cNvPr>
          <p:cNvSpPr txBox="1"/>
          <p:nvPr/>
        </p:nvSpPr>
        <p:spPr>
          <a:xfrm>
            <a:off x="520946" y="4241982"/>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15" name="TextBox 14">
            <a:extLst>
              <a:ext uri="{FF2B5EF4-FFF2-40B4-BE49-F238E27FC236}">
                <a16:creationId xmlns:a16="http://schemas.microsoft.com/office/drawing/2014/main" id="{12645E44-27B5-CB04-D6A2-5BEAEC519C87}"/>
              </a:ext>
            </a:extLst>
          </p:cNvPr>
          <p:cNvSpPr txBox="1"/>
          <p:nvPr/>
        </p:nvSpPr>
        <p:spPr>
          <a:xfrm>
            <a:off x="241750" y="4680961"/>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17" name="TextBox 16">
            <a:extLst>
              <a:ext uri="{FF2B5EF4-FFF2-40B4-BE49-F238E27FC236}">
                <a16:creationId xmlns:a16="http://schemas.microsoft.com/office/drawing/2014/main" id="{55A3DC4E-5B3D-D6AF-C6FA-89F524F55464}"/>
              </a:ext>
            </a:extLst>
          </p:cNvPr>
          <p:cNvSpPr txBox="1"/>
          <p:nvPr/>
        </p:nvSpPr>
        <p:spPr>
          <a:xfrm>
            <a:off x="595333" y="5094931"/>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21" name="TextBox 20">
            <a:extLst>
              <a:ext uri="{FF2B5EF4-FFF2-40B4-BE49-F238E27FC236}">
                <a16:creationId xmlns:a16="http://schemas.microsoft.com/office/drawing/2014/main" id="{7E7C6872-8F1D-D5E1-1FD5-D426488F5444}"/>
              </a:ext>
            </a:extLst>
          </p:cNvPr>
          <p:cNvSpPr txBox="1"/>
          <p:nvPr/>
        </p:nvSpPr>
        <p:spPr>
          <a:xfrm>
            <a:off x="6519883" y="2664857"/>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22" name="TextBox 21">
            <a:extLst>
              <a:ext uri="{FF2B5EF4-FFF2-40B4-BE49-F238E27FC236}">
                <a16:creationId xmlns:a16="http://schemas.microsoft.com/office/drawing/2014/main" id="{0CF004C6-4219-7DBF-9329-3A9CC8ED7491}"/>
              </a:ext>
            </a:extLst>
          </p:cNvPr>
          <p:cNvSpPr txBox="1"/>
          <p:nvPr/>
        </p:nvSpPr>
        <p:spPr>
          <a:xfrm>
            <a:off x="6186508" y="3606623"/>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23" name="TextBox 22">
            <a:extLst>
              <a:ext uri="{FF2B5EF4-FFF2-40B4-BE49-F238E27FC236}">
                <a16:creationId xmlns:a16="http://schemas.microsoft.com/office/drawing/2014/main" id="{C879A7C0-F6C4-D009-26B1-A05EE4FAFCD8}"/>
              </a:ext>
            </a:extLst>
          </p:cNvPr>
          <p:cNvSpPr txBox="1"/>
          <p:nvPr/>
        </p:nvSpPr>
        <p:spPr>
          <a:xfrm>
            <a:off x="6359771" y="4232457"/>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24" name="TextBox 23">
            <a:extLst>
              <a:ext uri="{FF2B5EF4-FFF2-40B4-BE49-F238E27FC236}">
                <a16:creationId xmlns:a16="http://schemas.microsoft.com/office/drawing/2014/main" id="{517A2FE8-5745-603F-49E0-F5AD9078A277}"/>
              </a:ext>
            </a:extLst>
          </p:cNvPr>
          <p:cNvSpPr txBox="1"/>
          <p:nvPr/>
        </p:nvSpPr>
        <p:spPr>
          <a:xfrm>
            <a:off x="6223450" y="4671436"/>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25" name="TextBox 24">
            <a:extLst>
              <a:ext uri="{FF2B5EF4-FFF2-40B4-BE49-F238E27FC236}">
                <a16:creationId xmlns:a16="http://schemas.microsoft.com/office/drawing/2014/main" id="{113E7152-7685-FBB4-CD7C-2145F05AA053}"/>
              </a:ext>
            </a:extLst>
          </p:cNvPr>
          <p:cNvSpPr txBox="1"/>
          <p:nvPr/>
        </p:nvSpPr>
        <p:spPr>
          <a:xfrm>
            <a:off x="6386533" y="5085406"/>
            <a:ext cx="525340" cy="369332"/>
          </a:xfrm>
          <a:prstGeom prst="rect">
            <a:avLst/>
          </a:prstGeom>
          <a:noFill/>
        </p:spPr>
        <p:txBody>
          <a:bodyPr wrap="square" rtlCol="0">
            <a:spAutoFit/>
          </a:bodyPr>
          <a:lstStyle/>
          <a:p>
            <a:r>
              <a:rPr lang="en-US">
                <a:solidFill>
                  <a:srgbClr val="000000"/>
                </a:solidFill>
                <a:latin typeface="Calibri" panose="020F0502020204030204" pitchFamily="34" charset="0"/>
              </a:rPr>
              <a:t>*</a:t>
            </a:r>
          </a:p>
        </p:txBody>
      </p:sp>
      <p:sp>
        <p:nvSpPr>
          <p:cNvPr id="26" name="TextBox 25">
            <a:extLst>
              <a:ext uri="{FF2B5EF4-FFF2-40B4-BE49-F238E27FC236}">
                <a16:creationId xmlns:a16="http://schemas.microsoft.com/office/drawing/2014/main" id="{7D8D5861-0D54-91D9-E9B7-D553416E90AF}"/>
              </a:ext>
            </a:extLst>
          </p:cNvPr>
          <p:cNvSpPr txBox="1"/>
          <p:nvPr/>
        </p:nvSpPr>
        <p:spPr>
          <a:xfrm>
            <a:off x="11156901" y="6349806"/>
            <a:ext cx="1266825" cy="369332"/>
          </a:xfrm>
          <a:prstGeom prst="rect">
            <a:avLst/>
          </a:prstGeom>
          <a:noFill/>
        </p:spPr>
        <p:txBody>
          <a:bodyPr wrap="square" rtlCol="0">
            <a:spAutoFit/>
          </a:bodyPr>
          <a:lstStyle/>
          <a:p>
            <a:pPr defTabSz="1219170" eaLnBrk="0" fontAlgn="base" hangingPunct="0">
              <a:spcBef>
                <a:spcPct val="0"/>
              </a:spcBef>
              <a:spcAft>
                <a:spcPct val="0"/>
              </a:spcAft>
            </a:pPr>
            <a:r>
              <a:rPr lang="en-US">
                <a:solidFill>
                  <a:srgbClr val="000000"/>
                </a:solidFill>
                <a:latin typeface="Calibri" panose="020F0502020204030204" pitchFamily="34" charset="0"/>
              </a:rPr>
              <a:t>N = 189</a:t>
            </a:r>
          </a:p>
        </p:txBody>
      </p:sp>
    </p:spTree>
    <p:extLst>
      <p:ext uri="{BB962C8B-B14F-4D97-AF65-F5344CB8AC3E}">
        <p14:creationId xmlns:p14="http://schemas.microsoft.com/office/powerpoint/2010/main" val="30458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city with a mountain in the background&#10;&#10;Description automatically generated with medium confidence">
            <a:extLst>
              <a:ext uri="{FF2B5EF4-FFF2-40B4-BE49-F238E27FC236}">
                <a16:creationId xmlns:a16="http://schemas.microsoft.com/office/drawing/2014/main" id="{5B4185FA-3E0E-46A5-4323-345303109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847E08-98E2-BE0B-A911-EA7BFF0157F8}"/>
              </a:ext>
            </a:extLst>
          </p:cNvPr>
          <p:cNvSpPr/>
          <p:nvPr/>
        </p:nvSpPr>
        <p:spPr>
          <a:xfrm>
            <a:off x="286871" y="1581630"/>
            <a:ext cx="11679731" cy="4606577"/>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a:xfrm>
            <a:off x="407253" y="1654759"/>
            <a:ext cx="11582400" cy="4481512"/>
          </a:xfrm>
        </p:spPr>
        <p:txBody>
          <a:bodyPr/>
          <a:lstStyle/>
          <a:p>
            <a:pPr marL="609585" indent="-609585">
              <a:lnSpc>
                <a:spcPct val="100000"/>
              </a:lnSpc>
              <a:spcBef>
                <a:spcPts val="0"/>
              </a:spcBef>
              <a:spcAft>
                <a:spcPts val="0"/>
              </a:spcAft>
              <a:buClr>
                <a:schemeClr val="bg1"/>
              </a:buClr>
              <a:buAutoNum type="arabicPeriod"/>
            </a:pPr>
            <a:r>
              <a:rPr lang="en-US" b="1">
                <a:solidFill>
                  <a:schemeClr val="bg2"/>
                </a:solidFill>
                <a:effectLst/>
                <a:latin typeface="Calibri"/>
                <a:ea typeface="Times New Roman" panose="02020603050405020304" pitchFamily="18" charset="0"/>
                <a:cs typeface="Calibri"/>
              </a:rPr>
              <a:t>Assess the demographics, health conditions, and barriers to housing among people experiencing homelessness in Denver in fall 2023 </a:t>
            </a:r>
            <a:br>
              <a:rPr lang="en-US" b="1">
                <a:solidFill>
                  <a:schemeClr val="bg2"/>
                </a:solidFill>
                <a:latin typeface="Calibri"/>
                <a:ea typeface="Times New Roman" panose="02020603050405020304" pitchFamily="18" charset="0"/>
                <a:cs typeface="Calibri"/>
              </a:rPr>
            </a:b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AutoNum type="arabicPeriod"/>
            </a:pPr>
            <a:endParaRPr lang="en-US" b="1">
              <a:solidFill>
                <a:schemeClr val="bg2"/>
              </a:solidFill>
              <a:effectLst/>
              <a:latin typeface="Calibri"/>
              <a:ea typeface="Times New Roman" panose="02020603050405020304" pitchFamily="18" charset="0"/>
              <a:cs typeface="Calibri"/>
            </a:endParaRPr>
          </a:p>
          <a:p>
            <a:pPr marL="0" indent="0">
              <a:lnSpc>
                <a:spcPct val="100000"/>
              </a:lnSpc>
              <a:spcBef>
                <a:spcPts val="0"/>
              </a:spcBef>
              <a:spcAft>
                <a:spcPts val="0"/>
              </a:spcAft>
              <a:buClr>
                <a:schemeClr val="bg1"/>
              </a:buClr>
              <a:buNone/>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Font typeface="Arial" panose="020B0604020202020204" pitchFamily="34" charset="0"/>
              <a:buAutoNum type="arabicPeriod"/>
            </a:pPr>
            <a:endParaRPr lang="en-US" b="1">
              <a:solidFill>
                <a:schemeClr val="bg2"/>
              </a:solidFill>
              <a:effectLst/>
              <a:latin typeface="Calibri"/>
              <a:ea typeface="Times New Roman" panose="02020603050405020304" pitchFamily="18" charset="0"/>
              <a:cs typeface="Calibri"/>
            </a:endParaRPr>
          </a:p>
          <a:p>
            <a:pPr marL="0" indent="0">
              <a:lnSpc>
                <a:spcPct val="100000"/>
              </a:lnSpc>
              <a:spcBef>
                <a:spcPts val="0"/>
              </a:spcBef>
              <a:spcAft>
                <a:spcPts val="0"/>
              </a:spcAft>
              <a:buClr>
                <a:schemeClr val="bg1"/>
              </a:buClr>
              <a:buNone/>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AutoNum type="arabicPeriod"/>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AutoNum type="arabicPeriod"/>
            </a:pPr>
            <a:endParaRPr lang="en-US" b="1">
              <a:solidFill>
                <a:schemeClr val="bg2"/>
              </a:solidFill>
              <a:effectLst/>
              <a:latin typeface="Calibri"/>
              <a:ea typeface="Times New Roman" panose="02020603050405020304" pitchFamily="18" charset="0"/>
              <a:cs typeface="Calibri"/>
            </a:endParaRPr>
          </a:p>
          <a:p>
            <a:pPr marL="0" indent="0">
              <a:lnSpc>
                <a:spcPct val="100000"/>
              </a:lnSpc>
              <a:spcBef>
                <a:spcPts val="0"/>
              </a:spcBef>
              <a:spcAft>
                <a:spcPts val="0"/>
              </a:spcAft>
              <a:buClr>
                <a:schemeClr val="bg1"/>
              </a:buClr>
              <a:buNone/>
            </a:pPr>
            <a:endParaRPr lang="en-US" sz="3200" b="1">
              <a:solidFill>
                <a:schemeClr val="accent5">
                  <a:lumMod val="20000"/>
                  <a:lumOff val="80000"/>
                </a:schemeClr>
              </a:solidFill>
              <a:latin typeface="Calibri"/>
              <a:ea typeface="Times New Roman" panose="02020603050405020304" pitchFamily="18" charset="0"/>
              <a:cs typeface="Calibri"/>
            </a:endParaRPr>
          </a:p>
        </p:txBody>
      </p:sp>
      <p:sp>
        <p:nvSpPr>
          <p:cNvPr id="6" name="Title 6">
            <a:extLst>
              <a:ext uri="{FF2B5EF4-FFF2-40B4-BE49-F238E27FC236}">
                <a16:creationId xmlns:a16="http://schemas.microsoft.com/office/drawing/2014/main" id="{A4AFBA9E-BE62-1B91-FBBD-7C419DEE5211}"/>
              </a:ext>
            </a:extLst>
          </p:cNvPr>
          <p:cNvSpPr>
            <a:spLocks noGrp="1"/>
          </p:cNvSpPr>
          <p:nvPr>
            <p:ph type="title"/>
          </p:nvPr>
        </p:nvSpPr>
        <p:spPr>
          <a:xfrm>
            <a:off x="178348" y="329377"/>
            <a:ext cx="10972800" cy="849747"/>
          </a:xfrm>
        </p:spPr>
        <p:txBody>
          <a:bodyPr lIns="91440" tIns="45720" rIns="91440" bIns="45720" anchor="b" anchorCtr="0"/>
          <a:lstStyle/>
          <a:p>
            <a:pPr>
              <a:lnSpc>
                <a:spcPct val="57870"/>
              </a:lnSpc>
            </a:pPr>
            <a:r>
              <a:rPr lang="en-US" sz="4800"/>
              <a:t>Aims </a:t>
            </a:r>
            <a:endParaRPr lang="en-US"/>
          </a:p>
        </p:txBody>
      </p:sp>
    </p:spTree>
    <p:extLst>
      <p:ext uri="{BB962C8B-B14F-4D97-AF65-F5344CB8AC3E}">
        <p14:creationId xmlns:p14="http://schemas.microsoft.com/office/powerpoint/2010/main" val="2424337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a:extLst>
            <a:ext uri="{FF2B5EF4-FFF2-40B4-BE49-F238E27FC236}">
              <a16:creationId xmlns:a16="http://schemas.microsoft.com/office/drawing/2014/main" id="{62B1C8D6-555A-A514-CC6D-3B671B0EB4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BFA6D0-8CDE-3C0A-93E3-6A3DC9E19275}"/>
              </a:ext>
            </a:extLst>
          </p:cNvPr>
          <p:cNvSpPr>
            <a:spLocks noGrp="1"/>
          </p:cNvSpPr>
          <p:nvPr>
            <p:ph type="title"/>
          </p:nvPr>
        </p:nvSpPr>
        <p:spPr>
          <a:xfrm>
            <a:off x="576265" y="4154414"/>
            <a:ext cx="11250385" cy="765239"/>
          </a:xfrm>
        </p:spPr>
        <p:txBody>
          <a:bodyPr lIns="91440" tIns="45720" rIns="91440" bIns="45720" anchor="t"/>
          <a:lstStyle/>
          <a:p>
            <a:r>
              <a:rPr lang="en-US" sz="5051">
                <a:solidFill>
                  <a:schemeClr val="bg1"/>
                </a:solidFill>
                <a:latin typeface="Calibri"/>
                <a:cs typeface="Calibri"/>
              </a:rPr>
              <a:t>Preliminary Data: Observed Hazards</a:t>
            </a:r>
            <a:endParaRPr lang="en-US" sz="5067">
              <a:solidFill>
                <a:schemeClr val="bg1"/>
              </a:solidFill>
            </a:endParaRPr>
          </a:p>
        </p:txBody>
      </p:sp>
    </p:spTree>
    <p:extLst>
      <p:ext uri="{BB962C8B-B14F-4D97-AF65-F5344CB8AC3E}">
        <p14:creationId xmlns:p14="http://schemas.microsoft.com/office/powerpoint/2010/main" val="3344834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00B9-7C97-901F-893C-FF6AB1FA9F56}"/>
              </a:ext>
            </a:extLst>
          </p:cNvPr>
          <p:cNvSpPr>
            <a:spLocks noGrp="1"/>
          </p:cNvSpPr>
          <p:nvPr>
            <p:ph type="title"/>
          </p:nvPr>
        </p:nvSpPr>
        <p:spPr>
          <a:xfrm>
            <a:off x="609600" y="274639"/>
            <a:ext cx="10972800" cy="770390"/>
          </a:xfrm>
        </p:spPr>
        <p:txBody>
          <a:bodyPr>
            <a:normAutofit fontScale="90000"/>
          </a:bodyPr>
          <a:lstStyle/>
          <a:p>
            <a:pPr>
              <a:lnSpc>
                <a:spcPct val="133044"/>
              </a:lnSpc>
            </a:pPr>
            <a:r>
              <a:rPr lang="en-US"/>
              <a:t>Observational hazard assessment summary (N = 10)</a:t>
            </a:r>
          </a:p>
        </p:txBody>
      </p:sp>
      <p:sp>
        <p:nvSpPr>
          <p:cNvPr id="3" name="Text Placeholder 2">
            <a:extLst>
              <a:ext uri="{FF2B5EF4-FFF2-40B4-BE49-F238E27FC236}">
                <a16:creationId xmlns:a16="http://schemas.microsoft.com/office/drawing/2014/main" id="{219BCFCF-1CD1-4503-C46C-92BF5EC11D84}"/>
              </a:ext>
            </a:extLst>
          </p:cNvPr>
          <p:cNvSpPr>
            <a:spLocks noGrp="1"/>
          </p:cNvSpPr>
          <p:nvPr>
            <p:ph type="body" sz="quarter" idx="10"/>
          </p:nvPr>
        </p:nvSpPr>
        <p:spPr>
          <a:xfrm>
            <a:off x="399916" y="1491283"/>
            <a:ext cx="11792084" cy="696683"/>
          </a:xfrm>
        </p:spPr>
        <p:txBody>
          <a:bodyPr>
            <a:normAutofit fontScale="70000" lnSpcReduction="20000"/>
          </a:bodyPr>
          <a:lstStyle/>
          <a:p>
            <a:pPr marL="0" indent="0">
              <a:buNone/>
            </a:pPr>
            <a:r>
              <a:rPr lang="en-US" sz="3400">
                <a:solidFill>
                  <a:srgbClr val="0F56DC"/>
                </a:solidFill>
              </a:rPr>
              <a:t>We observed Safe Outdoor Spaces to have </a:t>
            </a:r>
            <a:r>
              <a:rPr lang="en-US" sz="3400" u="sng">
                <a:solidFill>
                  <a:srgbClr val="0F56DC"/>
                </a:solidFill>
              </a:rPr>
              <a:t>LESS or FEWER</a:t>
            </a:r>
            <a:r>
              <a:rPr lang="en-US" sz="3400">
                <a:solidFill>
                  <a:srgbClr val="0F56DC"/>
                </a:solidFill>
              </a:rPr>
              <a:t> compared to encampments</a:t>
            </a:r>
          </a:p>
          <a:p>
            <a:endParaRPr lang="en-US" sz="2800"/>
          </a:p>
          <a:p>
            <a:endParaRPr lang="en-US" sz="3200" b="0"/>
          </a:p>
        </p:txBody>
      </p:sp>
      <p:grpSp>
        <p:nvGrpSpPr>
          <p:cNvPr id="40" name="Group 39">
            <a:extLst>
              <a:ext uri="{FF2B5EF4-FFF2-40B4-BE49-F238E27FC236}">
                <a16:creationId xmlns:a16="http://schemas.microsoft.com/office/drawing/2014/main" id="{31548163-D580-6743-F09D-4AC6B34FB308}"/>
              </a:ext>
            </a:extLst>
          </p:cNvPr>
          <p:cNvGrpSpPr/>
          <p:nvPr/>
        </p:nvGrpSpPr>
        <p:grpSpPr>
          <a:xfrm>
            <a:off x="2546213" y="4441456"/>
            <a:ext cx="1116496" cy="1116496"/>
            <a:chOff x="2829339" y="1544386"/>
            <a:chExt cx="1116496" cy="1116496"/>
          </a:xfrm>
        </p:grpSpPr>
        <p:pic>
          <p:nvPicPr>
            <p:cNvPr id="13" name="Graphic 12" descr="Tent outline">
              <a:extLst>
                <a:ext uri="{FF2B5EF4-FFF2-40B4-BE49-F238E27FC236}">
                  <a16:creationId xmlns:a16="http://schemas.microsoft.com/office/drawing/2014/main" id="{AEEAF1D6-B40A-0FF7-01E9-2474BC728E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29339" y="1544386"/>
              <a:ext cx="1116496" cy="1116496"/>
            </a:xfrm>
            <a:prstGeom prst="rect">
              <a:avLst/>
            </a:prstGeom>
          </p:spPr>
        </p:pic>
        <p:pic>
          <p:nvPicPr>
            <p:cNvPr id="15" name="Graphic 14" descr="Adhesive Bandage with solid fill">
              <a:extLst>
                <a:ext uri="{FF2B5EF4-FFF2-40B4-BE49-F238E27FC236}">
                  <a16:creationId xmlns:a16="http://schemas.microsoft.com/office/drawing/2014/main" id="{676A97B0-71B5-22D5-082C-0FAC8074FD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34749" y="1888435"/>
              <a:ext cx="522189" cy="522189"/>
            </a:xfrm>
            <a:prstGeom prst="rect">
              <a:avLst/>
            </a:prstGeom>
          </p:spPr>
        </p:pic>
      </p:grpSp>
      <p:grpSp>
        <p:nvGrpSpPr>
          <p:cNvPr id="39" name="Group 38">
            <a:extLst>
              <a:ext uri="{FF2B5EF4-FFF2-40B4-BE49-F238E27FC236}">
                <a16:creationId xmlns:a16="http://schemas.microsoft.com/office/drawing/2014/main" id="{8CC4C4EC-AE23-367D-B725-6BC9A7104C9B}"/>
              </a:ext>
            </a:extLst>
          </p:cNvPr>
          <p:cNvGrpSpPr/>
          <p:nvPr/>
        </p:nvGrpSpPr>
        <p:grpSpPr>
          <a:xfrm>
            <a:off x="4533387" y="2559584"/>
            <a:ext cx="914400" cy="914400"/>
            <a:chOff x="4334732" y="1645434"/>
            <a:chExt cx="914400" cy="914400"/>
          </a:xfrm>
        </p:grpSpPr>
        <p:pic>
          <p:nvPicPr>
            <p:cNvPr id="17" name="Graphic 16" descr="Road outline">
              <a:extLst>
                <a:ext uri="{FF2B5EF4-FFF2-40B4-BE49-F238E27FC236}">
                  <a16:creationId xmlns:a16="http://schemas.microsoft.com/office/drawing/2014/main" id="{697ED3EE-9092-288F-5C85-21878B867F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4732" y="1645434"/>
              <a:ext cx="914400" cy="914400"/>
            </a:xfrm>
            <a:prstGeom prst="rect">
              <a:avLst/>
            </a:prstGeom>
          </p:spPr>
        </p:pic>
        <p:pic>
          <p:nvPicPr>
            <p:cNvPr id="19" name="Graphic 18" descr="Construction Barricade with solid fill">
              <a:extLst>
                <a:ext uri="{FF2B5EF4-FFF2-40B4-BE49-F238E27FC236}">
                  <a16:creationId xmlns:a16="http://schemas.microsoft.com/office/drawing/2014/main" id="{8314C596-56D4-898C-655A-CF9A07E3B3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91932" y="1953424"/>
              <a:ext cx="457200" cy="457200"/>
            </a:xfrm>
            <a:prstGeom prst="rect">
              <a:avLst/>
            </a:prstGeom>
          </p:spPr>
        </p:pic>
      </p:grpSp>
      <p:grpSp>
        <p:nvGrpSpPr>
          <p:cNvPr id="38" name="Group 37">
            <a:extLst>
              <a:ext uri="{FF2B5EF4-FFF2-40B4-BE49-F238E27FC236}">
                <a16:creationId xmlns:a16="http://schemas.microsoft.com/office/drawing/2014/main" id="{03FC7AAC-DCEB-17E1-B5AD-F58779FB66A0}"/>
              </a:ext>
            </a:extLst>
          </p:cNvPr>
          <p:cNvGrpSpPr/>
          <p:nvPr/>
        </p:nvGrpSpPr>
        <p:grpSpPr>
          <a:xfrm>
            <a:off x="6406008" y="4688218"/>
            <a:ext cx="932715" cy="707459"/>
            <a:chOff x="5766768" y="1744702"/>
            <a:chExt cx="932715" cy="707459"/>
          </a:xfrm>
        </p:grpSpPr>
        <p:pic>
          <p:nvPicPr>
            <p:cNvPr id="21" name="Graphic 20" descr="Fire with solid fill">
              <a:extLst>
                <a:ext uri="{FF2B5EF4-FFF2-40B4-BE49-F238E27FC236}">
                  <a16:creationId xmlns:a16="http://schemas.microsoft.com/office/drawing/2014/main" id="{C73C9183-E833-52D0-4343-670733CA9E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6000" y="1848678"/>
              <a:ext cx="603483" cy="603483"/>
            </a:xfrm>
            <a:prstGeom prst="rect">
              <a:avLst/>
            </a:prstGeom>
          </p:spPr>
        </p:pic>
        <p:pic>
          <p:nvPicPr>
            <p:cNvPr id="25" name="Graphic 24" descr="Fuel with solid fill">
              <a:extLst>
                <a:ext uri="{FF2B5EF4-FFF2-40B4-BE49-F238E27FC236}">
                  <a16:creationId xmlns:a16="http://schemas.microsoft.com/office/drawing/2014/main" id="{A040D489-3492-8AFB-1891-519E321299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66768" y="1744702"/>
              <a:ext cx="603482" cy="603482"/>
            </a:xfrm>
            <a:prstGeom prst="rect">
              <a:avLst/>
            </a:prstGeom>
          </p:spPr>
        </p:pic>
      </p:grpSp>
      <p:grpSp>
        <p:nvGrpSpPr>
          <p:cNvPr id="37" name="Group 36">
            <a:extLst>
              <a:ext uri="{FF2B5EF4-FFF2-40B4-BE49-F238E27FC236}">
                <a16:creationId xmlns:a16="http://schemas.microsoft.com/office/drawing/2014/main" id="{DA40AD7B-2FE0-2A28-9845-1C64B9716E85}"/>
              </a:ext>
            </a:extLst>
          </p:cNvPr>
          <p:cNvGrpSpPr/>
          <p:nvPr/>
        </p:nvGrpSpPr>
        <p:grpSpPr>
          <a:xfrm>
            <a:off x="7967926" y="2630055"/>
            <a:ext cx="1223993" cy="939050"/>
            <a:chOff x="7217118" y="1598418"/>
            <a:chExt cx="1223993" cy="939050"/>
          </a:xfrm>
        </p:grpSpPr>
        <p:pic>
          <p:nvPicPr>
            <p:cNvPr id="23" name="Graphic 22" descr="Smoking with solid fill">
              <a:extLst>
                <a:ext uri="{FF2B5EF4-FFF2-40B4-BE49-F238E27FC236}">
                  <a16:creationId xmlns:a16="http://schemas.microsoft.com/office/drawing/2014/main" id="{939674AE-A1B7-29A6-E60E-C39898EA863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009941">
              <a:off x="7217118" y="1598418"/>
              <a:ext cx="603483" cy="603483"/>
            </a:xfrm>
            <a:prstGeom prst="rect">
              <a:avLst/>
            </a:prstGeom>
          </p:spPr>
        </p:pic>
        <p:pic>
          <p:nvPicPr>
            <p:cNvPr id="27" name="Graphic 26" descr="Medicine outline">
              <a:extLst>
                <a:ext uri="{FF2B5EF4-FFF2-40B4-BE49-F238E27FC236}">
                  <a16:creationId xmlns:a16="http://schemas.microsoft.com/office/drawing/2014/main" id="{2EDBD4DC-7461-E484-E825-264AFA594A2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740910" y="1601550"/>
              <a:ext cx="700201" cy="700201"/>
            </a:xfrm>
            <a:prstGeom prst="rect">
              <a:avLst/>
            </a:prstGeom>
          </p:spPr>
        </p:pic>
        <p:pic>
          <p:nvPicPr>
            <p:cNvPr id="29" name="Graphic 28" descr="Crystals outline">
              <a:extLst>
                <a:ext uri="{FF2B5EF4-FFF2-40B4-BE49-F238E27FC236}">
                  <a16:creationId xmlns:a16="http://schemas.microsoft.com/office/drawing/2014/main" id="{5BFBBF32-0C31-3023-6F6C-150DF9C0920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46351" y="2035449"/>
              <a:ext cx="502019" cy="502019"/>
            </a:xfrm>
            <a:prstGeom prst="rect">
              <a:avLst/>
            </a:prstGeom>
          </p:spPr>
        </p:pic>
      </p:grpSp>
      <p:grpSp>
        <p:nvGrpSpPr>
          <p:cNvPr id="41" name="Group 40">
            <a:extLst>
              <a:ext uri="{FF2B5EF4-FFF2-40B4-BE49-F238E27FC236}">
                <a16:creationId xmlns:a16="http://schemas.microsoft.com/office/drawing/2014/main" id="{DC35FBE6-7FB9-2567-36D7-99D4E9937786}"/>
              </a:ext>
            </a:extLst>
          </p:cNvPr>
          <p:cNvGrpSpPr/>
          <p:nvPr/>
        </p:nvGrpSpPr>
        <p:grpSpPr>
          <a:xfrm>
            <a:off x="898702" y="2625368"/>
            <a:ext cx="1114546" cy="931412"/>
            <a:chOff x="1325896" y="1628422"/>
            <a:chExt cx="1114546" cy="931412"/>
          </a:xfrm>
        </p:grpSpPr>
        <p:pic>
          <p:nvPicPr>
            <p:cNvPr id="31" name="Graphic 30" descr="Garbage outline">
              <a:extLst>
                <a:ext uri="{FF2B5EF4-FFF2-40B4-BE49-F238E27FC236}">
                  <a16:creationId xmlns:a16="http://schemas.microsoft.com/office/drawing/2014/main" id="{A398666C-3E9F-3FB5-5879-1028F3139FF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325896" y="1628422"/>
              <a:ext cx="719762" cy="719762"/>
            </a:xfrm>
            <a:prstGeom prst="rect">
              <a:avLst/>
            </a:prstGeom>
          </p:spPr>
        </p:pic>
        <p:pic>
          <p:nvPicPr>
            <p:cNvPr id="5" name="Graphic 4" descr="No Littering with solid fill">
              <a:extLst>
                <a:ext uri="{FF2B5EF4-FFF2-40B4-BE49-F238E27FC236}">
                  <a16:creationId xmlns:a16="http://schemas.microsoft.com/office/drawing/2014/main" id="{38E14B90-20EE-7394-1683-265816A40C8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526042" y="1645434"/>
              <a:ext cx="914400" cy="914400"/>
            </a:xfrm>
            <a:prstGeom prst="rect">
              <a:avLst/>
            </a:prstGeom>
          </p:spPr>
        </p:pic>
      </p:grpSp>
      <p:grpSp>
        <p:nvGrpSpPr>
          <p:cNvPr id="36" name="Group 35">
            <a:extLst>
              <a:ext uri="{FF2B5EF4-FFF2-40B4-BE49-F238E27FC236}">
                <a16:creationId xmlns:a16="http://schemas.microsoft.com/office/drawing/2014/main" id="{B891DD3B-A23C-B748-3D70-EC15EB49A43C}"/>
              </a:ext>
            </a:extLst>
          </p:cNvPr>
          <p:cNvGrpSpPr/>
          <p:nvPr/>
        </p:nvGrpSpPr>
        <p:grpSpPr>
          <a:xfrm>
            <a:off x="9440377" y="4440091"/>
            <a:ext cx="1073596" cy="1099735"/>
            <a:chOff x="9026570" y="1511805"/>
            <a:chExt cx="1073596" cy="1099735"/>
          </a:xfrm>
        </p:grpSpPr>
        <p:pic>
          <p:nvPicPr>
            <p:cNvPr id="33" name="Graphic 32" descr="Fork and knife with solid fill">
              <a:extLst>
                <a:ext uri="{FF2B5EF4-FFF2-40B4-BE49-F238E27FC236}">
                  <a16:creationId xmlns:a16="http://schemas.microsoft.com/office/drawing/2014/main" id="{6F7237C8-9D75-A46D-BD84-2D9FBB03C9D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17301" y="1701633"/>
              <a:ext cx="750528" cy="750528"/>
            </a:xfrm>
            <a:prstGeom prst="rect">
              <a:avLst/>
            </a:prstGeom>
          </p:spPr>
        </p:pic>
        <p:sp>
          <p:nvSpPr>
            <p:cNvPr id="34" name="Rectangle 33">
              <a:extLst>
                <a:ext uri="{FF2B5EF4-FFF2-40B4-BE49-F238E27FC236}">
                  <a16:creationId xmlns:a16="http://schemas.microsoft.com/office/drawing/2014/main" id="{F16F692E-5443-06E9-83D0-CF5E64097371}"/>
                </a:ext>
              </a:extLst>
            </p:cNvPr>
            <p:cNvSpPr/>
            <p:nvPr/>
          </p:nvSpPr>
          <p:spPr>
            <a:xfrm rot="18893376">
              <a:off x="9491871" y="2003244"/>
              <a:ext cx="714572" cy="5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FED72DC-F6C2-C6DF-EB40-4156C9E2FB8A}"/>
                </a:ext>
              </a:extLst>
            </p:cNvPr>
            <p:cNvSpPr/>
            <p:nvPr/>
          </p:nvSpPr>
          <p:spPr>
            <a:xfrm rot="18893376">
              <a:off x="8920294" y="1618081"/>
              <a:ext cx="714572" cy="5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6A86BEC6-1B59-3D8B-B544-D2CBBB0B2D6F}"/>
              </a:ext>
            </a:extLst>
          </p:cNvPr>
          <p:cNvSpPr txBox="1"/>
          <p:nvPr/>
        </p:nvSpPr>
        <p:spPr>
          <a:xfrm>
            <a:off x="609600" y="3527148"/>
            <a:ext cx="2302566" cy="461665"/>
          </a:xfrm>
          <a:prstGeom prst="rect">
            <a:avLst/>
          </a:prstGeom>
          <a:noFill/>
        </p:spPr>
        <p:txBody>
          <a:bodyPr wrap="square" rtlCol="0">
            <a:spAutoFit/>
          </a:bodyPr>
          <a:lstStyle/>
          <a:p>
            <a:r>
              <a:rPr lang="en-US" sz="2400" b="1">
                <a:solidFill>
                  <a:srgbClr val="003057"/>
                </a:solidFill>
                <a:latin typeface="Calibri" panose="020F0502020204030204" pitchFamily="34" charset="0"/>
              </a:rPr>
              <a:t>Trash &amp; debris</a:t>
            </a:r>
          </a:p>
        </p:txBody>
      </p:sp>
      <p:sp>
        <p:nvSpPr>
          <p:cNvPr id="45" name="TextBox 44">
            <a:extLst>
              <a:ext uri="{FF2B5EF4-FFF2-40B4-BE49-F238E27FC236}">
                <a16:creationId xmlns:a16="http://schemas.microsoft.com/office/drawing/2014/main" id="{B2586A65-18EC-A80C-281D-6817CEAF7D1A}"/>
              </a:ext>
            </a:extLst>
          </p:cNvPr>
          <p:cNvSpPr txBox="1"/>
          <p:nvPr/>
        </p:nvSpPr>
        <p:spPr>
          <a:xfrm>
            <a:off x="1238651" y="5334178"/>
            <a:ext cx="3731619" cy="830997"/>
          </a:xfrm>
          <a:prstGeom prst="rect">
            <a:avLst/>
          </a:prstGeom>
          <a:noFill/>
        </p:spPr>
        <p:txBody>
          <a:bodyPr wrap="square" rtlCol="0">
            <a:spAutoFit/>
          </a:bodyPr>
          <a:lstStyle/>
          <a:p>
            <a:pPr algn="ctr"/>
            <a:r>
              <a:rPr lang="en-US" sz="2400" b="1">
                <a:solidFill>
                  <a:srgbClr val="003057"/>
                </a:solidFill>
                <a:latin typeface="Calibri" panose="020F0502020204030204" pitchFamily="34" charset="0"/>
              </a:rPr>
              <a:t>Damaged tents or structures at risk of collapse </a:t>
            </a:r>
          </a:p>
        </p:txBody>
      </p:sp>
      <p:sp>
        <p:nvSpPr>
          <p:cNvPr id="46" name="TextBox 45">
            <a:extLst>
              <a:ext uri="{FF2B5EF4-FFF2-40B4-BE49-F238E27FC236}">
                <a16:creationId xmlns:a16="http://schemas.microsoft.com/office/drawing/2014/main" id="{E63F8694-65D1-5BF9-716A-DA88330027DD}"/>
              </a:ext>
            </a:extLst>
          </p:cNvPr>
          <p:cNvSpPr txBox="1"/>
          <p:nvPr/>
        </p:nvSpPr>
        <p:spPr>
          <a:xfrm>
            <a:off x="3605009" y="3527148"/>
            <a:ext cx="3153598" cy="461665"/>
          </a:xfrm>
          <a:prstGeom prst="rect">
            <a:avLst/>
          </a:prstGeom>
          <a:noFill/>
        </p:spPr>
        <p:txBody>
          <a:bodyPr wrap="square" rtlCol="0">
            <a:spAutoFit/>
          </a:bodyPr>
          <a:lstStyle/>
          <a:p>
            <a:r>
              <a:rPr lang="en-US" sz="2400" b="1">
                <a:solidFill>
                  <a:srgbClr val="003057"/>
                </a:solidFill>
                <a:latin typeface="Calibri" panose="020F0502020204030204" pitchFamily="34" charset="0"/>
              </a:rPr>
              <a:t>Obstructed walkways</a:t>
            </a:r>
          </a:p>
        </p:txBody>
      </p:sp>
      <p:sp>
        <p:nvSpPr>
          <p:cNvPr id="47" name="TextBox 46">
            <a:extLst>
              <a:ext uri="{FF2B5EF4-FFF2-40B4-BE49-F238E27FC236}">
                <a16:creationId xmlns:a16="http://schemas.microsoft.com/office/drawing/2014/main" id="{06B3AB6A-5EF2-E755-B941-FB39042489BE}"/>
              </a:ext>
            </a:extLst>
          </p:cNvPr>
          <p:cNvSpPr txBox="1"/>
          <p:nvPr/>
        </p:nvSpPr>
        <p:spPr>
          <a:xfrm>
            <a:off x="5338120" y="5324435"/>
            <a:ext cx="3153598" cy="461665"/>
          </a:xfrm>
          <a:prstGeom prst="rect">
            <a:avLst/>
          </a:prstGeom>
          <a:noFill/>
        </p:spPr>
        <p:txBody>
          <a:bodyPr wrap="square" rtlCol="0">
            <a:spAutoFit/>
          </a:bodyPr>
          <a:lstStyle/>
          <a:p>
            <a:r>
              <a:rPr lang="en-US" sz="2400" b="1">
                <a:solidFill>
                  <a:srgbClr val="003057"/>
                </a:solidFill>
                <a:latin typeface="Calibri" panose="020F0502020204030204" pitchFamily="34" charset="0"/>
              </a:rPr>
              <a:t>Fire-starting materials</a:t>
            </a:r>
          </a:p>
        </p:txBody>
      </p:sp>
      <p:sp>
        <p:nvSpPr>
          <p:cNvPr id="48" name="TextBox 47">
            <a:extLst>
              <a:ext uri="{FF2B5EF4-FFF2-40B4-BE49-F238E27FC236}">
                <a16:creationId xmlns:a16="http://schemas.microsoft.com/office/drawing/2014/main" id="{41B8B242-121D-6130-4E34-509B4C43AAF9}"/>
              </a:ext>
            </a:extLst>
          </p:cNvPr>
          <p:cNvSpPr txBox="1"/>
          <p:nvPr/>
        </p:nvSpPr>
        <p:spPr>
          <a:xfrm>
            <a:off x="7343150" y="3527148"/>
            <a:ext cx="3153598" cy="830997"/>
          </a:xfrm>
          <a:prstGeom prst="rect">
            <a:avLst/>
          </a:prstGeom>
          <a:noFill/>
        </p:spPr>
        <p:txBody>
          <a:bodyPr wrap="square" rtlCol="0">
            <a:spAutoFit/>
          </a:bodyPr>
          <a:lstStyle/>
          <a:p>
            <a:pPr algn="ctr"/>
            <a:r>
              <a:rPr lang="en-US" sz="2400" b="1">
                <a:solidFill>
                  <a:srgbClr val="003057"/>
                </a:solidFill>
                <a:latin typeface="Calibri" panose="020F0502020204030204" pitchFamily="34" charset="0"/>
              </a:rPr>
              <a:t>Substance use-related materials</a:t>
            </a:r>
          </a:p>
        </p:txBody>
      </p:sp>
      <p:sp>
        <p:nvSpPr>
          <p:cNvPr id="49" name="TextBox 48">
            <a:extLst>
              <a:ext uri="{FF2B5EF4-FFF2-40B4-BE49-F238E27FC236}">
                <a16:creationId xmlns:a16="http://schemas.microsoft.com/office/drawing/2014/main" id="{B7AD5D78-60F0-92D7-54A2-DE8F847EE067}"/>
              </a:ext>
            </a:extLst>
          </p:cNvPr>
          <p:cNvSpPr txBox="1"/>
          <p:nvPr/>
        </p:nvSpPr>
        <p:spPr>
          <a:xfrm>
            <a:off x="8919949" y="5330608"/>
            <a:ext cx="2794672" cy="830997"/>
          </a:xfrm>
          <a:prstGeom prst="rect">
            <a:avLst/>
          </a:prstGeom>
          <a:noFill/>
        </p:spPr>
        <p:txBody>
          <a:bodyPr wrap="square" rtlCol="0">
            <a:spAutoFit/>
          </a:bodyPr>
          <a:lstStyle/>
          <a:p>
            <a:r>
              <a:rPr lang="en-US" sz="2400" b="1">
                <a:solidFill>
                  <a:srgbClr val="003057"/>
                </a:solidFill>
                <a:latin typeface="Calibri" panose="020F0502020204030204" pitchFamily="34" charset="0"/>
              </a:rPr>
              <a:t>Weapons (only knives observed)</a:t>
            </a:r>
          </a:p>
        </p:txBody>
      </p:sp>
    </p:spTree>
    <p:extLst>
      <p:ext uri="{BB962C8B-B14F-4D97-AF65-F5344CB8AC3E}">
        <p14:creationId xmlns:p14="http://schemas.microsoft.com/office/powerpoint/2010/main" val="223612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0DAAB-809E-7F50-8F83-C09525AA9532}"/>
              </a:ext>
            </a:extLst>
          </p:cNvPr>
          <p:cNvSpPr>
            <a:spLocks noGrp="1"/>
          </p:cNvSpPr>
          <p:nvPr>
            <p:ph type="title"/>
          </p:nvPr>
        </p:nvSpPr>
        <p:spPr>
          <a:xfrm>
            <a:off x="600309" y="156770"/>
            <a:ext cx="10972800" cy="1143000"/>
          </a:xfrm>
        </p:spPr>
        <p:txBody>
          <a:bodyPr lIns="91440" tIns="45720" rIns="91440" bIns="45720" anchor="b" anchorCtr="0"/>
          <a:lstStyle/>
          <a:p>
            <a:pPr>
              <a:lnSpc>
                <a:spcPct val="120120"/>
              </a:lnSpc>
            </a:pPr>
            <a:r>
              <a:rPr lang="en-US" u="sng">
                <a:solidFill>
                  <a:srgbClr val="C00000"/>
                </a:solidFill>
              </a:rPr>
              <a:t>Participant quote about staying at the SOS:</a:t>
            </a:r>
            <a:r>
              <a:rPr lang="en-US"/>
              <a:t> </a:t>
            </a:r>
          </a:p>
        </p:txBody>
      </p:sp>
      <p:grpSp>
        <p:nvGrpSpPr>
          <p:cNvPr id="15" name="Group 14">
            <a:extLst>
              <a:ext uri="{FF2B5EF4-FFF2-40B4-BE49-F238E27FC236}">
                <a16:creationId xmlns:a16="http://schemas.microsoft.com/office/drawing/2014/main" id="{33F5B3CA-7C1A-836A-B196-80BDC3330414}"/>
              </a:ext>
            </a:extLst>
          </p:cNvPr>
          <p:cNvGrpSpPr/>
          <p:nvPr/>
        </p:nvGrpSpPr>
        <p:grpSpPr>
          <a:xfrm>
            <a:off x="814043" y="962159"/>
            <a:ext cx="10768357" cy="5895841"/>
            <a:chOff x="416316" y="1047652"/>
            <a:chExt cx="10768357" cy="5895841"/>
          </a:xfrm>
        </p:grpSpPr>
        <p:grpSp>
          <p:nvGrpSpPr>
            <p:cNvPr id="14" name="Group 13">
              <a:extLst>
                <a:ext uri="{FF2B5EF4-FFF2-40B4-BE49-F238E27FC236}">
                  <a16:creationId xmlns:a16="http://schemas.microsoft.com/office/drawing/2014/main" id="{8E89D75D-E439-666A-2070-84640628B712}"/>
                </a:ext>
              </a:extLst>
            </p:cNvPr>
            <p:cNvGrpSpPr/>
            <p:nvPr/>
          </p:nvGrpSpPr>
          <p:grpSpPr>
            <a:xfrm>
              <a:off x="416316" y="1511207"/>
              <a:ext cx="10768357" cy="5073370"/>
              <a:chOff x="416316" y="1511207"/>
              <a:chExt cx="10768357" cy="5073370"/>
            </a:xfrm>
          </p:grpSpPr>
          <p:grpSp>
            <p:nvGrpSpPr>
              <p:cNvPr id="13" name="Group 12">
                <a:extLst>
                  <a:ext uri="{FF2B5EF4-FFF2-40B4-BE49-F238E27FC236}">
                    <a16:creationId xmlns:a16="http://schemas.microsoft.com/office/drawing/2014/main" id="{CEAE7420-C11F-F78C-A9A5-604C06EA30AC}"/>
                  </a:ext>
                </a:extLst>
              </p:cNvPr>
              <p:cNvGrpSpPr/>
              <p:nvPr/>
            </p:nvGrpSpPr>
            <p:grpSpPr>
              <a:xfrm>
                <a:off x="416316" y="1511207"/>
                <a:ext cx="10768357" cy="5073370"/>
                <a:chOff x="416316" y="1511207"/>
                <a:chExt cx="10768357" cy="5073370"/>
              </a:xfrm>
            </p:grpSpPr>
            <p:sp>
              <p:nvSpPr>
                <p:cNvPr id="12" name="TextBox 11">
                  <a:extLst>
                    <a:ext uri="{FF2B5EF4-FFF2-40B4-BE49-F238E27FC236}">
                      <a16:creationId xmlns:a16="http://schemas.microsoft.com/office/drawing/2014/main" id="{F6653DD2-EE60-D120-E009-69118633812E}"/>
                    </a:ext>
                  </a:extLst>
                </p:cNvPr>
                <p:cNvSpPr txBox="1"/>
                <p:nvPr/>
              </p:nvSpPr>
              <p:spPr>
                <a:xfrm>
                  <a:off x="416316" y="1511207"/>
                  <a:ext cx="10768357" cy="5073370"/>
                </a:xfrm>
                <a:prstGeom prst="rect">
                  <a:avLst/>
                </a:prstGeom>
                <a:solidFill>
                  <a:schemeClr val="accent6">
                    <a:lumMod val="50000"/>
                  </a:schemeClr>
                </a:solidFill>
              </p:spPr>
              <p:txBody>
                <a:bodyPr wrap="square" rtlCol="0">
                  <a:spAutoFit/>
                </a:bodyPr>
                <a:lstStyle/>
                <a:p>
                  <a:endParaRPr lang="en-US">
                    <a:solidFill>
                      <a:srgbClr val="000000"/>
                    </a:solidFill>
                    <a:latin typeface="Calibri" panose="020F0502020204030204" pitchFamily="34" charset="0"/>
                  </a:endParaRPr>
                </a:p>
              </p:txBody>
            </p:sp>
            <p:sp>
              <p:nvSpPr>
                <p:cNvPr id="11" name="TextBox 10">
                  <a:extLst>
                    <a:ext uri="{FF2B5EF4-FFF2-40B4-BE49-F238E27FC236}">
                      <a16:creationId xmlns:a16="http://schemas.microsoft.com/office/drawing/2014/main" id="{AEC5991B-D563-5B9F-B7D0-603F61DA3B5C}"/>
                    </a:ext>
                  </a:extLst>
                </p:cNvPr>
                <p:cNvSpPr txBox="1"/>
                <p:nvPr/>
              </p:nvSpPr>
              <p:spPr>
                <a:xfrm>
                  <a:off x="1200149" y="2648515"/>
                  <a:ext cx="8957481" cy="3108543"/>
                </a:xfrm>
                <a:prstGeom prst="rect">
                  <a:avLst/>
                </a:prstGeom>
                <a:noFill/>
              </p:spPr>
              <p:txBody>
                <a:bodyPr wrap="square">
                  <a:spAutoFit/>
                </a:bodyPr>
                <a:lstStyle/>
                <a:p>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Have to meet criteria for shelters to be accessible. If married, you have to separate to have anywhere to stay. Staff are apathetic and treat you like a child and a nuisance. Lots of thievery and cannot be safe for a woman alone [at shelters]. I love it here [at the SOS]. The staff genuinely want to help you.</a:t>
                  </a:r>
                  <a:endParaRPr lang="en-US" sz="4000">
                    <a:solidFill>
                      <a:schemeClr val="bg1"/>
                    </a:solidFill>
                    <a:cs typeface="Calibri" panose="020F0502020204030204" pitchFamily="34" charset="0"/>
                  </a:endParaRPr>
                </a:p>
                <a:p>
                  <a:endParaRPr lang="en-US" sz="2800" b="1">
                    <a:solidFill>
                      <a:schemeClr val="bg1"/>
                    </a:solidFill>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F777F346-8017-3390-F7A9-255B1B8D4C90}"/>
                  </a:ext>
                </a:extLst>
              </p:cNvPr>
              <p:cNvGrpSpPr/>
              <p:nvPr/>
            </p:nvGrpSpPr>
            <p:grpSpPr>
              <a:xfrm>
                <a:off x="780585" y="1839951"/>
                <a:ext cx="9519424" cy="4415883"/>
                <a:chOff x="780585" y="1839951"/>
                <a:chExt cx="9519424" cy="4415883"/>
              </a:xfrm>
            </p:grpSpPr>
            <p:sp>
              <p:nvSpPr>
                <p:cNvPr id="2" name="Left Bracket 1">
                  <a:extLst>
                    <a:ext uri="{FF2B5EF4-FFF2-40B4-BE49-F238E27FC236}">
                      <a16:creationId xmlns:a16="http://schemas.microsoft.com/office/drawing/2014/main" id="{B48ABE7A-8BCC-6B54-3F2C-A7E16BF38197}"/>
                    </a:ext>
                  </a:extLst>
                </p:cNvPr>
                <p:cNvSpPr/>
                <p:nvPr/>
              </p:nvSpPr>
              <p:spPr>
                <a:xfrm>
                  <a:off x="780585" y="1839951"/>
                  <a:ext cx="3488477"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ket 2">
                  <a:extLst>
                    <a:ext uri="{FF2B5EF4-FFF2-40B4-BE49-F238E27FC236}">
                      <a16:creationId xmlns:a16="http://schemas.microsoft.com/office/drawing/2014/main" id="{3C2E7E4A-1DA3-9077-D1D6-8C70E0129726}"/>
                    </a:ext>
                  </a:extLst>
                </p:cNvPr>
                <p:cNvSpPr/>
                <p:nvPr/>
              </p:nvSpPr>
              <p:spPr>
                <a:xfrm flipH="1">
                  <a:off x="6503018" y="1839951"/>
                  <a:ext cx="3796991"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pic>
          <p:nvPicPr>
            <p:cNvPr id="8" name="Graphic 7" descr="Open quotation mark with solid fill">
              <a:extLst>
                <a:ext uri="{FF2B5EF4-FFF2-40B4-BE49-F238E27FC236}">
                  <a16:creationId xmlns:a16="http://schemas.microsoft.com/office/drawing/2014/main" id="{0F588E09-9EFB-0EB3-0D61-4ABE71FD0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5175" y="1047652"/>
              <a:ext cx="1925444" cy="1925444"/>
            </a:xfrm>
            <a:prstGeom prst="rect">
              <a:avLst/>
            </a:prstGeom>
          </p:spPr>
        </p:pic>
        <p:pic>
          <p:nvPicPr>
            <p:cNvPr id="9" name="Graphic 8" descr="Open quotation mark with solid fill">
              <a:extLst>
                <a:ext uri="{FF2B5EF4-FFF2-40B4-BE49-F238E27FC236}">
                  <a16:creationId xmlns:a16="http://schemas.microsoft.com/office/drawing/2014/main" id="{C7AE5483-FBF5-3521-C1AE-BD4651DD1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423318" y="5018049"/>
              <a:ext cx="1925444" cy="1925444"/>
            </a:xfrm>
            <a:prstGeom prst="rect">
              <a:avLst/>
            </a:prstGeom>
          </p:spPr>
        </p:pic>
      </p:grpSp>
    </p:spTree>
    <p:extLst>
      <p:ext uri="{BB962C8B-B14F-4D97-AF65-F5344CB8AC3E}">
        <p14:creationId xmlns:p14="http://schemas.microsoft.com/office/powerpoint/2010/main" val="24786737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8F0A29-F4A2-0B66-79ED-800BB2D3C83A}"/>
              </a:ext>
            </a:extLst>
          </p:cNvPr>
          <p:cNvSpPr>
            <a:spLocks noGrp="1"/>
          </p:cNvSpPr>
          <p:nvPr>
            <p:ph type="title"/>
          </p:nvPr>
        </p:nvSpPr>
        <p:spPr>
          <a:xfrm>
            <a:off x="581479" y="2072449"/>
            <a:ext cx="11029042" cy="2713101"/>
          </a:xfrm>
        </p:spPr>
        <p:txBody>
          <a:bodyPr/>
          <a:lstStyle/>
          <a:p>
            <a:pPr algn="ctr"/>
            <a:r>
              <a:rPr lang="en-US" sz="5400"/>
              <a:t>Temporary Supported Communities </a:t>
            </a:r>
            <a:br>
              <a:rPr lang="en-US" sz="5400"/>
            </a:br>
            <a:r>
              <a:rPr lang="en-US" sz="9600">
                <a:cs typeface="Calibri" panose="020F0502020204030204" pitchFamily="34" charset="0"/>
              </a:rPr>
              <a:t>≠</a:t>
            </a:r>
            <a:r>
              <a:rPr lang="en-US" sz="6600">
                <a:cs typeface="Calibri" panose="020F0502020204030204" pitchFamily="34" charset="0"/>
              </a:rPr>
              <a:t> </a:t>
            </a:r>
            <a:br>
              <a:rPr lang="en-US" sz="5400">
                <a:latin typeface="Century Gothic" panose="020B0502020202020204" pitchFamily="34" charset="0"/>
                <a:cs typeface="Calibri" panose="020F0502020204030204" pitchFamily="34" charset="0"/>
              </a:rPr>
            </a:br>
            <a:r>
              <a:rPr lang="en-US" sz="5400">
                <a:cs typeface="Calibri" panose="020F0502020204030204" pitchFamily="34" charset="0"/>
              </a:rPr>
              <a:t>Permanent Housing</a:t>
            </a:r>
            <a:endParaRPr lang="en-US">
              <a:cs typeface="Calibri" panose="020F0502020204030204" pitchFamily="34" charset="0"/>
            </a:endParaRPr>
          </a:p>
        </p:txBody>
      </p:sp>
    </p:spTree>
    <p:extLst>
      <p:ext uri="{BB962C8B-B14F-4D97-AF65-F5344CB8AC3E}">
        <p14:creationId xmlns:p14="http://schemas.microsoft.com/office/powerpoint/2010/main" val="339842747"/>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0DAAB-809E-7F50-8F83-C09525AA9532}"/>
              </a:ext>
            </a:extLst>
          </p:cNvPr>
          <p:cNvSpPr>
            <a:spLocks noGrp="1"/>
          </p:cNvSpPr>
          <p:nvPr>
            <p:ph type="title"/>
          </p:nvPr>
        </p:nvSpPr>
        <p:spPr>
          <a:xfrm>
            <a:off x="600309" y="156770"/>
            <a:ext cx="10972800" cy="1143000"/>
          </a:xfrm>
        </p:spPr>
        <p:txBody>
          <a:bodyPr lIns="91440" tIns="45720" rIns="91440" bIns="45720" anchor="b" anchorCtr="0"/>
          <a:lstStyle/>
          <a:p>
            <a:pPr>
              <a:lnSpc>
                <a:spcPct val="120120"/>
              </a:lnSpc>
            </a:pPr>
            <a:r>
              <a:rPr lang="en-US" u="sng">
                <a:solidFill>
                  <a:srgbClr val="C00000"/>
                </a:solidFill>
              </a:rPr>
              <a:t>Participant quote about staying at the SOS:</a:t>
            </a:r>
            <a:r>
              <a:rPr lang="en-US"/>
              <a:t> </a:t>
            </a:r>
          </a:p>
        </p:txBody>
      </p:sp>
      <p:grpSp>
        <p:nvGrpSpPr>
          <p:cNvPr id="15" name="Group 14">
            <a:extLst>
              <a:ext uri="{FF2B5EF4-FFF2-40B4-BE49-F238E27FC236}">
                <a16:creationId xmlns:a16="http://schemas.microsoft.com/office/drawing/2014/main" id="{33F5B3CA-7C1A-836A-B196-80BDC3330414}"/>
              </a:ext>
            </a:extLst>
          </p:cNvPr>
          <p:cNvGrpSpPr/>
          <p:nvPr/>
        </p:nvGrpSpPr>
        <p:grpSpPr>
          <a:xfrm>
            <a:off x="814043" y="962159"/>
            <a:ext cx="10768357" cy="5895841"/>
            <a:chOff x="416316" y="1047652"/>
            <a:chExt cx="10768357" cy="5895841"/>
          </a:xfrm>
        </p:grpSpPr>
        <p:grpSp>
          <p:nvGrpSpPr>
            <p:cNvPr id="14" name="Group 13">
              <a:extLst>
                <a:ext uri="{FF2B5EF4-FFF2-40B4-BE49-F238E27FC236}">
                  <a16:creationId xmlns:a16="http://schemas.microsoft.com/office/drawing/2014/main" id="{8E89D75D-E439-666A-2070-84640628B712}"/>
                </a:ext>
              </a:extLst>
            </p:cNvPr>
            <p:cNvGrpSpPr/>
            <p:nvPr/>
          </p:nvGrpSpPr>
          <p:grpSpPr>
            <a:xfrm>
              <a:off x="416316" y="1511207"/>
              <a:ext cx="10768357" cy="5073370"/>
              <a:chOff x="416316" y="1511207"/>
              <a:chExt cx="10768357" cy="5073370"/>
            </a:xfrm>
          </p:grpSpPr>
          <p:grpSp>
            <p:nvGrpSpPr>
              <p:cNvPr id="13" name="Group 12">
                <a:extLst>
                  <a:ext uri="{FF2B5EF4-FFF2-40B4-BE49-F238E27FC236}">
                    <a16:creationId xmlns:a16="http://schemas.microsoft.com/office/drawing/2014/main" id="{CEAE7420-C11F-F78C-A9A5-604C06EA30AC}"/>
                  </a:ext>
                </a:extLst>
              </p:cNvPr>
              <p:cNvGrpSpPr/>
              <p:nvPr/>
            </p:nvGrpSpPr>
            <p:grpSpPr>
              <a:xfrm>
                <a:off x="416316" y="1511207"/>
                <a:ext cx="10768357" cy="5073370"/>
                <a:chOff x="416316" y="1511207"/>
                <a:chExt cx="10768357" cy="5073370"/>
              </a:xfrm>
            </p:grpSpPr>
            <p:sp>
              <p:nvSpPr>
                <p:cNvPr id="12" name="TextBox 11">
                  <a:extLst>
                    <a:ext uri="{FF2B5EF4-FFF2-40B4-BE49-F238E27FC236}">
                      <a16:creationId xmlns:a16="http://schemas.microsoft.com/office/drawing/2014/main" id="{F6653DD2-EE60-D120-E009-69118633812E}"/>
                    </a:ext>
                  </a:extLst>
                </p:cNvPr>
                <p:cNvSpPr txBox="1"/>
                <p:nvPr/>
              </p:nvSpPr>
              <p:spPr>
                <a:xfrm>
                  <a:off x="416316" y="1511207"/>
                  <a:ext cx="10768357" cy="5073370"/>
                </a:xfrm>
                <a:prstGeom prst="rect">
                  <a:avLst/>
                </a:prstGeom>
                <a:solidFill>
                  <a:schemeClr val="accent6">
                    <a:lumMod val="50000"/>
                  </a:schemeClr>
                </a:solidFill>
              </p:spPr>
              <p:txBody>
                <a:bodyPr wrap="square" rtlCol="0">
                  <a:spAutoFit/>
                </a:bodyPr>
                <a:lstStyle/>
                <a:p>
                  <a:endParaRPr lang="en-US">
                    <a:solidFill>
                      <a:srgbClr val="000000"/>
                    </a:solidFill>
                    <a:latin typeface="Calibri" panose="020F0502020204030204" pitchFamily="34" charset="0"/>
                  </a:endParaRPr>
                </a:p>
              </p:txBody>
            </p:sp>
            <p:sp>
              <p:nvSpPr>
                <p:cNvPr id="11" name="TextBox 10">
                  <a:extLst>
                    <a:ext uri="{FF2B5EF4-FFF2-40B4-BE49-F238E27FC236}">
                      <a16:creationId xmlns:a16="http://schemas.microsoft.com/office/drawing/2014/main" id="{AEC5991B-D563-5B9F-B7D0-603F61DA3B5C}"/>
                    </a:ext>
                  </a:extLst>
                </p:cNvPr>
                <p:cNvSpPr txBox="1"/>
                <p:nvPr/>
              </p:nvSpPr>
              <p:spPr>
                <a:xfrm>
                  <a:off x="1200149" y="2648515"/>
                  <a:ext cx="8957481" cy="523220"/>
                </a:xfrm>
                <a:prstGeom prst="rect">
                  <a:avLst/>
                </a:prstGeom>
                <a:noFill/>
              </p:spPr>
              <p:txBody>
                <a:bodyPr wrap="square">
                  <a:spAutoFit/>
                </a:bodyPr>
                <a:lstStyle/>
                <a:p>
                  <a:endParaRPr lang="en-US" sz="2800" b="1">
                    <a:solidFill>
                      <a:schemeClr val="bg1"/>
                    </a:solidFill>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F777F346-8017-3390-F7A9-255B1B8D4C90}"/>
                  </a:ext>
                </a:extLst>
              </p:cNvPr>
              <p:cNvGrpSpPr/>
              <p:nvPr/>
            </p:nvGrpSpPr>
            <p:grpSpPr>
              <a:xfrm>
                <a:off x="780585" y="1839951"/>
                <a:ext cx="9519424" cy="4415883"/>
                <a:chOff x="780585" y="1839951"/>
                <a:chExt cx="9519424" cy="4415883"/>
              </a:xfrm>
            </p:grpSpPr>
            <p:sp>
              <p:nvSpPr>
                <p:cNvPr id="2" name="Left Bracket 1">
                  <a:extLst>
                    <a:ext uri="{FF2B5EF4-FFF2-40B4-BE49-F238E27FC236}">
                      <a16:creationId xmlns:a16="http://schemas.microsoft.com/office/drawing/2014/main" id="{B48ABE7A-8BCC-6B54-3F2C-A7E16BF38197}"/>
                    </a:ext>
                  </a:extLst>
                </p:cNvPr>
                <p:cNvSpPr/>
                <p:nvPr/>
              </p:nvSpPr>
              <p:spPr>
                <a:xfrm>
                  <a:off x="780585" y="1839951"/>
                  <a:ext cx="3488477"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ket 2">
                  <a:extLst>
                    <a:ext uri="{FF2B5EF4-FFF2-40B4-BE49-F238E27FC236}">
                      <a16:creationId xmlns:a16="http://schemas.microsoft.com/office/drawing/2014/main" id="{3C2E7E4A-1DA3-9077-D1D6-8C70E0129726}"/>
                    </a:ext>
                  </a:extLst>
                </p:cNvPr>
                <p:cNvSpPr/>
                <p:nvPr/>
              </p:nvSpPr>
              <p:spPr>
                <a:xfrm flipH="1">
                  <a:off x="6503018" y="1839951"/>
                  <a:ext cx="3796991" cy="4415883"/>
                </a:xfrm>
                <a:prstGeom prst="leftBracket">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pic>
          <p:nvPicPr>
            <p:cNvPr id="8" name="Graphic 7" descr="Open quotation mark with solid fill">
              <a:extLst>
                <a:ext uri="{FF2B5EF4-FFF2-40B4-BE49-F238E27FC236}">
                  <a16:creationId xmlns:a16="http://schemas.microsoft.com/office/drawing/2014/main" id="{0F588E09-9EFB-0EB3-0D61-4ABE71FD0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5175" y="1047652"/>
              <a:ext cx="1925444" cy="1925444"/>
            </a:xfrm>
            <a:prstGeom prst="rect">
              <a:avLst/>
            </a:prstGeom>
          </p:spPr>
        </p:pic>
        <p:pic>
          <p:nvPicPr>
            <p:cNvPr id="9" name="Graphic 8" descr="Open quotation mark with solid fill">
              <a:extLst>
                <a:ext uri="{FF2B5EF4-FFF2-40B4-BE49-F238E27FC236}">
                  <a16:creationId xmlns:a16="http://schemas.microsoft.com/office/drawing/2014/main" id="{C7AE5483-FBF5-3521-C1AE-BD4651DD1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423318" y="5018049"/>
              <a:ext cx="1925444" cy="1925444"/>
            </a:xfrm>
            <a:prstGeom prst="rect">
              <a:avLst/>
            </a:prstGeom>
          </p:spPr>
        </p:pic>
      </p:grpSp>
      <p:sp>
        <p:nvSpPr>
          <p:cNvPr id="17" name="TextBox 16">
            <a:extLst>
              <a:ext uri="{FF2B5EF4-FFF2-40B4-BE49-F238E27FC236}">
                <a16:creationId xmlns:a16="http://schemas.microsoft.com/office/drawing/2014/main" id="{62DC848D-2DB3-3015-3907-F2F6603604FD}"/>
              </a:ext>
            </a:extLst>
          </p:cNvPr>
          <p:cNvSpPr txBox="1"/>
          <p:nvPr/>
        </p:nvSpPr>
        <p:spPr>
          <a:xfrm>
            <a:off x="1961322" y="3079261"/>
            <a:ext cx="8269356" cy="1384995"/>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Now that [I’m] in an SOS space, feels like [I’ve] been forgotten about. Would rather be at the next stage, especially inside, with health concerns.</a:t>
            </a:r>
          </a:p>
        </p:txBody>
      </p:sp>
    </p:spTree>
    <p:extLst>
      <p:ext uri="{BB962C8B-B14F-4D97-AF65-F5344CB8AC3E}">
        <p14:creationId xmlns:p14="http://schemas.microsoft.com/office/powerpoint/2010/main" val="391729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15528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5DE5A5-928F-8D73-BA4B-E75A2655C066}"/>
              </a:ext>
            </a:extLst>
          </p:cNvPr>
          <p:cNvSpPr>
            <a:spLocks noGrp="1"/>
          </p:cNvSpPr>
          <p:nvPr>
            <p:ph type="body" idx="1"/>
          </p:nvPr>
        </p:nvSpPr>
        <p:spPr/>
        <p:txBody>
          <a:bodyPr/>
          <a:lstStyle/>
          <a:p>
            <a:pPr>
              <a:lnSpc>
                <a:spcPct val="132850"/>
              </a:lnSpc>
            </a:pPr>
            <a:endParaRPr lang="en-US">
              <a:cs typeface="Calibri" pitchFamily="34" charset="0"/>
            </a:endParaRPr>
          </a:p>
        </p:txBody>
      </p:sp>
      <p:sp>
        <p:nvSpPr>
          <p:cNvPr id="3" name="Title 2">
            <a:extLst>
              <a:ext uri="{FF2B5EF4-FFF2-40B4-BE49-F238E27FC236}">
                <a16:creationId xmlns:a16="http://schemas.microsoft.com/office/drawing/2014/main" id="{EB3D60EC-71F0-2E0A-E5DB-61706AA9FD8E}"/>
              </a:ext>
            </a:extLst>
          </p:cNvPr>
          <p:cNvSpPr>
            <a:spLocks noGrp="1"/>
          </p:cNvSpPr>
          <p:nvPr>
            <p:ph type="title"/>
          </p:nvPr>
        </p:nvSpPr>
        <p:spPr/>
        <p:txBody>
          <a:bodyPr/>
          <a:lstStyle/>
          <a:p>
            <a:r>
              <a:rPr lang="en-US"/>
              <a:t>Wrap-Up</a:t>
            </a:r>
          </a:p>
        </p:txBody>
      </p:sp>
    </p:spTree>
    <p:extLst>
      <p:ext uri="{BB962C8B-B14F-4D97-AF65-F5344CB8AC3E}">
        <p14:creationId xmlns:p14="http://schemas.microsoft.com/office/powerpoint/2010/main" val="2179862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A492-86C7-E7AA-D576-FBA9042FD5F7}"/>
              </a:ext>
            </a:extLst>
          </p:cNvPr>
          <p:cNvSpPr>
            <a:spLocks noGrp="1"/>
          </p:cNvSpPr>
          <p:nvPr>
            <p:ph type="title"/>
          </p:nvPr>
        </p:nvSpPr>
        <p:spPr>
          <a:xfrm>
            <a:off x="457200" y="-188843"/>
            <a:ext cx="10972800" cy="1143000"/>
          </a:xfrm>
        </p:spPr>
        <p:txBody>
          <a:bodyPr/>
          <a:lstStyle/>
          <a:p>
            <a:pPr>
              <a:lnSpc>
                <a:spcPct val="133044"/>
              </a:lnSpc>
            </a:pPr>
            <a:r>
              <a:rPr lang="en-US"/>
              <a:t>Long-term Areas for Focus</a:t>
            </a:r>
          </a:p>
        </p:txBody>
      </p:sp>
      <p:sp>
        <p:nvSpPr>
          <p:cNvPr id="3" name="Text Placeholder 2">
            <a:extLst>
              <a:ext uri="{FF2B5EF4-FFF2-40B4-BE49-F238E27FC236}">
                <a16:creationId xmlns:a16="http://schemas.microsoft.com/office/drawing/2014/main" id="{68C5F6D3-D280-985C-B299-A5EB41DBE65F}"/>
              </a:ext>
            </a:extLst>
          </p:cNvPr>
          <p:cNvSpPr>
            <a:spLocks noGrp="1"/>
          </p:cNvSpPr>
          <p:nvPr>
            <p:ph type="body" sz="quarter" idx="10"/>
          </p:nvPr>
        </p:nvSpPr>
        <p:spPr>
          <a:xfrm>
            <a:off x="609601" y="1781905"/>
            <a:ext cx="11070865" cy="5061276"/>
          </a:xfrm>
        </p:spPr>
        <p:txBody>
          <a:bodyPr/>
          <a:lstStyle/>
          <a:p>
            <a:pPr>
              <a:spcBef>
                <a:spcPts val="1800"/>
              </a:spcBef>
            </a:pPr>
            <a:r>
              <a:rPr lang="en-US">
                <a:solidFill>
                  <a:srgbClr val="003057"/>
                </a:solidFill>
              </a:rPr>
              <a:t>Address disparities among populations impacted by homelessness</a:t>
            </a:r>
          </a:p>
          <a:p>
            <a:pPr lvl="1">
              <a:spcBef>
                <a:spcPts val="0"/>
              </a:spcBef>
              <a:buFont typeface="Arial" panose="020B0604020202020204" pitchFamily="34" charset="0"/>
              <a:buChar char="•"/>
            </a:pPr>
            <a:r>
              <a:rPr lang="en-US">
                <a:solidFill>
                  <a:srgbClr val="003057"/>
                </a:solidFill>
              </a:rPr>
              <a:t>Particularly, </a:t>
            </a:r>
            <a:r>
              <a:rPr lang="en-US"/>
              <a:t>socially and historically marginalized populations</a:t>
            </a:r>
          </a:p>
          <a:p>
            <a:pPr marL="609569" lvl="1" indent="0">
              <a:spcBef>
                <a:spcPts val="0"/>
              </a:spcBef>
              <a:buNone/>
            </a:pPr>
            <a:r>
              <a:rPr lang="en-US"/>
              <a:t> </a:t>
            </a:r>
          </a:p>
          <a:p>
            <a:pPr>
              <a:spcBef>
                <a:spcPts val="0"/>
              </a:spcBef>
            </a:pPr>
            <a:r>
              <a:rPr lang="en-US">
                <a:solidFill>
                  <a:srgbClr val="003057"/>
                </a:solidFill>
              </a:rPr>
              <a:t>Increase access to and provision of mental health services and substance use treatment for people experiencing homelessness</a:t>
            </a:r>
          </a:p>
          <a:p>
            <a:pPr>
              <a:spcBef>
                <a:spcPts val="1800"/>
              </a:spcBef>
            </a:pPr>
            <a:r>
              <a:rPr lang="en-US">
                <a:solidFill>
                  <a:srgbClr val="003057"/>
                </a:solidFill>
              </a:rPr>
              <a:t>Ensure infection prevention and control measures are offered including recommended vaccines – especially through mobile medicine</a:t>
            </a:r>
          </a:p>
          <a:p>
            <a:pPr>
              <a:spcBef>
                <a:spcPts val="1800"/>
              </a:spcBef>
            </a:pPr>
            <a:endParaRPr lang="en-US">
              <a:solidFill>
                <a:srgbClr val="003057"/>
              </a:solidFill>
            </a:endParaRPr>
          </a:p>
          <a:p>
            <a:pPr>
              <a:spcBef>
                <a:spcPts val="1800"/>
              </a:spcBef>
            </a:pPr>
            <a:endParaRPr lang="en-US">
              <a:solidFill>
                <a:srgbClr val="003057"/>
              </a:solidFill>
            </a:endParaRPr>
          </a:p>
          <a:p>
            <a:pPr>
              <a:spcBef>
                <a:spcPts val="1800"/>
              </a:spcBef>
            </a:pPr>
            <a:endParaRPr lang="en-US">
              <a:solidFill>
                <a:srgbClr val="003057"/>
              </a:solidFill>
            </a:endParaRPr>
          </a:p>
        </p:txBody>
      </p:sp>
    </p:spTree>
    <p:extLst>
      <p:ext uri="{BB962C8B-B14F-4D97-AF65-F5344CB8AC3E}">
        <p14:creationId xmlns:p14="http://schemas.microsoft.com/office/powerpoint/2010/main" val="4171196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A492-86C7-E7AA-D576-FBA9042FD5F7}"/>
              </a:ext>
            </a:extLst>
          </p:cNvPr>
          <p:cNvSpPr>
            <a:spLocks noGrp="1"/>
          </p:cNvSpPr>
          <p:nvPr>
            <p:ph type="title"/>
          </p:nvPr>
        </p:nvSpPr>
        <p:spPr>
          <a:xfrm>
            <a:off x="457200" y="-188843"/>
            <a:ext cx="10972800" cy="1143000"/>
          </a:xfrm>
        </p:spPr>
        <p:txBody>
          <a:bodyPr/>
          <a:lstStyle/>
          <a:p>
            <a:pPr>
              <a:lnSpc>
                <a:spcPct val="133044"/>
              </a:lnSpc>
            </a:pPr>
            <a:r>
              <a:rPr lang="en-US"/>
              <a:t>Long-term Areas for Focus</a:t>
            </a:r>
          </a:p>
        </p:txBody>
      </p:sp>
      <p:sp>
        <p:nvSpPr>
          <p:cNvPr id="3" name="Text Placeholder 2">
            <a:extLst>
              <a:ext uri="{FF2B5EF4-FFF2-40B4-BE49-F238E27FC236}">
                <a16:creationId xmlns:a16="http://schemas.microsoft.com/office/drawing/2014/main" id="{68C5F6D3-D280-985C-B299-A5EB41DBE65F}"/>
              </a:ext>
            </a:extLst>
          </p:cNvPr>
          <p:cNvSpPr>
            <a:spLocks noGrp="1"/>
          </p:cNvSpPr>
          <p:nvPr>
            <p:ph type="body" sz="quarter" idx="10"/>
          </p:nvPr>
        </p:nvSpPr>
        <p:spPr>
          <a:xfrm>
            <a:off x="613727" y="1761555"/>
            <a:ext cx="11070865" cy="5061276"/>
          </a:xfrm>
        </p:spPr>
        <p:txBody>
          <a:bodyPr/>
          <a:lstStyle/>
          <a:p>
            <a:pPr>
              <a:spcBef>
                <a:spcPts val="1800"/>
              </a:spcBef>
            </a:pPr>
            <a:r>
              <a:rPr lang="en-US" dirty="0">
                <a:solidFill>
                  <a:srgbClr val="003057"/>
                </a:solidFill>
              </a:rPr>
              <a:t>Coordinate clinic services to include eye care, dental care, and pain management</a:t>
            </a:r>
          </a:p>
          <a:p>
            <a:pPr>
              <a:spcBef>
                <a:spcPts val="1800"/>
              </a:spcBef>
            </a:pPr>
            <a:r>
              <a:rPr lang="en-US" dirty="0">
                <a:solidFill>
                  <a:srgbClr val="003057"/>
                </a:solidFill>
              </a:rPr>
              <a:t>Increase opportunities for people exiting incarceration to participate in effective re-entry programs</a:t>
            </a:r>
          </a:p>
          <a:p>
            <a:pPr>
              <a:spcBef>
                <a:spcPts val="1800"/>
              </a:spcBef>
            </a:pPr>
            <a:r>
              <a:rPr lang="en-US" dirty="0">
                <a:solidFill>
                  <a:srgbClr val="003057"/>
                </a:solidFill>
              </a:rPr>
              <a:t>Mitigate health hazards that may be present in encampments</a:t>
            </a:r>
          </a:p>
          <a:p>
            <a:pPr>
              <a:spcBef>
                <a:spcPts val="1800"/>
              </a:spcBef>
            </a:pPr>
            <a:r>
              <a:rPr lang="en-US" dirty="0">
                <a:solidFill>
                  <a:srgbClr val="003057"/>
                </a:solidFill>
              </a:rPr>
              <a:t>Reduce the negative effects of encampment closures</a:t>
            </a:r>
          </a:p>
          <a:p>
            <a:pPr>
              <a:spcBef>
                <a:spcPts val="1800"/>
              </a:spcBef>
            </a:pPr>
            <a:endParaRPr lang="en-US" dirty="0">
              <a:solidFill>
                <a:srgbClr val="003057"/>
              </a:solidFill>
            </a:endParaRPr>
          </a:p>
          <a:p>
            <a:pPr>
              <a:spcBef>
                <a:spcPts val="1800"/>
              </a:spcBef>
            </a:pPr>
            <a:endParaRPr lang="en-US" dirty="0">
              <a:solidFill>
                <a:srgbClr val="003057"/>
              </a:solidFill>
            </a:endParaRPr>
          </a:p>
          <a:p>
            <a:pPr>
              <a:spcBef>
                <a:spcPts val="1800"/>
              </a:spcBef>
            </a:pPr>
            <a:endParaRPr lang="en-US" dirty="0">
              <a:solidFill>
                <a:srgbClr val="003057"/>
              </a:solidFill>
            </a:endParaRPr>
          </a:p>
        </p:txBody>
      </p:sp>
    </p:spTree>
    <p:extLst>
      <p:ext uri="{BB962C8B-B14F-4D97-AF65-F5344CB8AC3E}">
        <p14:creationId xmlns:p14="http://schemas.microsoft.com/office/powerpoint/2010/main" val="2793921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A492-86C7-E7AA-D576-FBA9042FD5F7}"/>
              </a:ext>
            </a:extLst>
          </p:cNvPr>
          <p:cNvSpPr>
            <a:spLocks noGrp="1"/>
          </p:cNvSpPr>
          <p:nvPr>
            <p:ph type="title"/>
          </p:nvPr>
        </p:nvSpPr>
        <p:spPr>
          <a:xfrm>
            <a:off x="457200" y="-188843"/>
            <a:ext cx="10972800" cy="1143000"/>
          </a:xfrm>
        </p:spPr>
        <p:txBody>
          <a:bodyPr/>
          <a:lstStyle/>
          <a:p>
            <a:pPr>
              <a:lnSpc>
                <a:spcPct val="133044"/>
              </a:lnSpc>
            </a:pPr>
            <a:r>
              <a:rPr lang="en-US"/>
              <a:t>We need YOU!</a:t>
            </a:r>
          </a:p>
        </p:txBody>
      </p:sp>
      <p:sp>
        <p:nvSpPr>
          <p:cNvPr id="3" name="Text Placeholder 2">
            <a:extLst>
              <a:ext uri="{FF2B5EF4-FFF2-40B4-BE49-F238E27FC236}">
                <a16:creationId xmlns:a16="http://schemas.microsoft.com/office/drawing/2014/main" id="{68C5F6D3-D280-985C-B299-A5EB41DBE65F}"/>
              </a:ext>
            </a:extLst>
          </p:cNvPr>
          <p:cNvSpPr>
            <a:spLocks noGrp="1"/>
          </p:cNvSpPr>
          <p:nvPr>
            <p:ph type="body" sz="quarter" idx="10"/>
          </p:nvPr>
        </p:nvSpPr>
        <p:spPr>
          <a:xfrm>
            <a:off x="609601" y="1494845"/>
            <a:ext cx="11070865" cy="4738739"/>
          </a:xfrm>
        </p:spPr>
        <p:txBody>
          <a:bodyPr/>
          <a:lstStyle/>
          <a:p>
            <a:pPr>
              <a:spcBef>
                <a:spcPts val="1800"/>
              </a:spcBef>
            </a:pPr>
            <a:r>
              <a:rPr lang="en-US" b="1" dirty="0">
                <a:solidFill>
                  <a:srgbClr val="003057"/>
                </a:solidFill>
              </a:rPr>
              <a:t>You all have the additional perspective</a:t>
            </a:r>
            <a:r>
              <a:rPr lang="en-US" dirty="0">
                <a:solidFill>
                  <a:srgbClr val="003057"/>
                </a:solidFill>
              </a:rPr>
              <a:t> and</a:t>
            </a:r>
            <a:r>
              <a:rPr lang="en-US" b="1" dirty="0">
                <a:solidFill>
                  <a:srgbClr val="003057"/>
                </a:solidFill>
              </a:rPr>
              <a:t> experience </a:t>
            </a:r>
            <a:r>
              <a:rPr lang="en-US">
                <a:solidFill>
                  <a:srgbClr val="003057"/>
                </a:solidFill>
              </a:rPr>
              <a:t>supporting</a:t>
            </a:r>
            <a:r>
              <a:rPr lang="en-US" b="1" dirty="0">
                <a:solidFill>
                  <a:srgbClr val="003057"/>
                </a:solidFill>
              </a:rPr>
              <a:t> people experiencing homelessness</a:t>
            </a:r>
          </a:p>
          <a:p>
            <a:pPr>
              <a:spcBef>
                <a:spcPts val="1800"/>
              </a:spcBef>
            </a:pPr>
            <a:r>
              <a:rPr lang="en-US" dirty="0">
                <a:solidFill>
                  <a:srgbClr val="003057"/>
                </a:solidFill>
              </a:rPr>
              <a:t>Connect with us so we can partner in future initiatives</a:t>
            </a:r>
          </a:p>
          <a:p>
            <a:pPr>
              <a:spcBef>
                <a:spcPts val="1800"/>
              </a:spcBef>
            </a:pPr>
            <a:r>
              <a:rPr lang="en-US" dirty="0">
                <a:solidFill>
                  <a:srgbClr val="003057"/>
                </a:solidFill>
              </a:rPr>
              <a:t>We know that this work takes interdisciplinary and multilevel partnerships and CDC is only a piece of the puzzle</a:t>
            </a:r>
          </a:p>
          <a:p>
            <a:pPr marL="0" indent="0">
              <a:spcBef>
                <a:spcPts val="0"/>
              </a:spcBef>
              <a:buNone/>
            </a:pPr>
            <a:endParaRPr lang="en-US" dirty="0">
              <a:solidFill>
                <a:srgbClr val="003057"/>
              </a:solidFill>
            </a:endParaRPr>
          </a:p>
          <a:p>
            <a:pPr marL="0" indent="0">
              <a:spcBef>
                <a:spcPts val="0"/>
              </a:spcBef>
              <a:buNone/>
            </a:pPr>
            <a:r>
              <a:rPr lang="en-US" dirty="0">
                <a:solidFill>
                  <a:srgbClr val="003057"/>
                </a:solidFill>
              </a:rPr>
              <a:t>Email us:</a:t>
            </a:r>
          </a:p>
          <a:p>
            <a:pPr marL="0" indent="0">
              <a:spcBef>
                <a:spcPts val="0"/>
              </a:spcBef>
              <a:buNone/>
            </a:pPr>
            <a:r>
              <a:rPr lang="en-US" dirty="0">
                <a:solidFill>
                  <a:srgbClr val="003057"/>
                </a:solidFill>
                <a:hlinkClick r:id="rId3"/>
              </a:rPr>
              <a:t>specialpopulations@cdc.gov</a:t>
            </a:r>
            <a:endParaRPr lang="en-US" dirty="0">
              <a:solidFill>
                <a:srgbClr val="003057"/>
              </a:solidFill>
            </a:endParaRPr>
          </a:p>
          <a:p>
            <a:pPr marL="0" indent="0">
              <a:spcBef>
                <a:spcPts val="0"/>
              </a:spcBef>
              <a:buNone/>
            </a:pPr>
            <a:r>
              <a:rPr lang="en-US" dirty="0">
                <a:solidFill>
                  <a:srgbClr val="003057"/>
                </a:solidFill>
                <a:hlinkClick r:id="rId4"/>
              </a:rPr>
              <a:t>jsherman@cdc.gov</a:t>
            </a:r>
            <a:endParaRPr lang="en-US" dirty="0">
              <a:solidFill>
                <a:srgbClr val="003057"/>
              </a:solidFill>
            </a:endParaRPr>
          </a:p>
          <a:p>
            <a:pPr marL="0" indent="0">
              <a:spcBef>
                <a:spcPts val="0"/>
              </a:spcBef>
              <a:buNone/>
            </a:pPr>
            <a:endParaRPr lang="en-US" dirty="0">
              <a:solidFill>
                <a:srgbClr val="003057"/>
              </a:solidFill>
            </a:endParaRPr>
          </a:p>
        </p:txBody>
      </p:sp>
      <p:pic>
        <p:nvPicPr>
          <p:cNvPr id="9" name="Graphic 8" descr="Puzzle pieces with solid fill">
            <a:extLst>
              <a:ext uri="{FF2B5EF4-FFF2-40B4-BE49-F238E27FC236}">
                <a16:creationId xmlns:a16="http://schemas.microsoft.com/office/drawing/2014/main" id="{7CB6866C-841B-8A24-C258-AB1C59104C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7816" y="4112984"/>
            <a:ext cx="2318261" cy="2318261"/>
          </a:xfrm>
          <a:prstGeom prst="rect">
            <a:avLst/>
          </a:prstGeom>
        </p:spPr>
      </p:pic>
    </p:spTree>
    <p:extLst>
      <p:ext uri="{BB962C8B-B14F-4D97-AF65-F5344CB8AC3E}">
        <p14:creationId xmlns:p14="http://schemas.microsoft.com/office/powerpoint/2010/main" val="7190962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0E3EFE3-6EAB-1CE6-243F-8805EC02EEDD}"/>
              </a:ext>
            </a:extLst>
          </p:cNvPr>
          <p:cNvSpPr txBox="1">
            <a:spLocks/>
          </p:cNvSpPr>
          <p:nvPr/>
        </p:nvSpPr>
        <p:spPr>
          <a:xfrm>
            <a:off x="431871" y="-3544"/>
            <a:ext cx="10972800" cy="1143000"/>
          </a:xfrm>
          <a:prstGeom prst="rect">
            <a:avLst/>
          </a:prstGeom>
        </p:spPr>
        <p:txBody>
          <a:bodyPr lIns="91440" tIns="45720" rIns="91440" bIns="45720" anchor="b" anchorCtr="0"/>
          <a:lstStyle>
            <a:lvl1pPr algn="l" rtl="0" eaLnBrk="0" fontAlgn="base" hangingPunct="0">
              <a:lnSpc>
                <a:spcPts val="3000"/>
              </a:lnSpc>
              <a:spcBef>
                <a:spcPct val="0"/>
              </a:spcBef>
              <a:spcAft>
                <a:spcPct val="0"/>
              </a:spcAft>
              <a:defRPr sz="2800" b="1" kern="1200" baseline="0">
                <a:solidFill>
                  <a:srgbClr val="003057"/>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nSpc>
                <a:spcPct val="43402"/>
              </a:lnSpc>
            </a:pPr>
            <a:r>
              <a:rPr lang="en-US" sz="4800"/>
              <a:t>Acknowledgements</a:t>
            </a:r>
            <a:endParaRPr lang="en-US"/>
          </a:p>
        </p:txBody>
      </p:sp>
      <p:sp>
        <p:nvSpPr>
          <p:cNvPr id="5" name="Content Placeholder 3">
            <a:extLst>
              <a:ext uri="{FF2B5EF4-FFF2-40B4-BE49-F238E27FC236}">
                <a16:creationId xmlns:a16="http://schemas.microsoft.com/office/drawing/2014/main" id="{9774A9C4-DC0B-29C3-4FC6-8E898C7FB059}"/>
              </a:ext>
            </a:extLst>
          </p:cNvPr>
          <p:cNvSpPr txBox="1">
            <a:spLocks/>
          </p:cNvSpPr>
          <p:nvPr/>
        </p:nvSpPr>
        <p:spPr bwMode="auto">
          <a:xfrm>
            <a:off x="1" y="1139456"/>
            <a:ext cx="5185833" cy="54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003057"/>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057"/>
              </a:buClr>
              <a:buFont typeface="Calibri" panose="020F0502020204030204" pitchFamily="34" charset="0"/>
              <a:buChar char="⁻"/>
              <a:defRPr sz="1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67"/>
              </a:spcBef>
              <a:buFont typeface="Arial" panose="020B0604020202020204" pitchFamily="34" charset="0"/>
              <a:buChar char="•"/>
            </a:pPr>
            <a:endParaRPr lang="en-US" sz="3200" b="1" dirty="0">
              <a:solidFill>
                <a:schemeClr val="accent1"/>
              </a:solidFill>
            </a:endParaRPr>
          </a:p>
          <a:p>
            <a:pPr marL="609585" lvl="1" indent="0">
              <a:spcBef>
                <a:spcPts val="667"/>
              </a:spcBef>
              <a:buNone/>
            </a:pPr>
            <a:r>
              <a:rPr lang="en-US" sz="3733" b="1" u="sng" dirty="0">
                <a:solidFill>
                  <a:schemeClr val="accent1"/>
                </a:solidFill>
              </a:rPr>
              <a:t>CDC Field Team</a:t>
            </a:r>
          </a:p>
          <a:p>
            <a:pPr lvl="1">
              <a:spcBef>
                <a:spcPts val="667"/>
              </a:spcBef>
              <a:buFont typeface="Arial" panose="020B0604020202020204" pitchFamily="34" charset="0"/>
              <a:buChar char="•"/>
            </a:pPr>
            <a:r>
              <a:rPr lang="en-US" sz="3200" b="1" dirty="0">
                <a:solidFill>
                  <a:schemeClr val="accent1"/>
                </a:solidFill>
              </a:rPr>
              <a:t>Caroline Waddell</a:t>
            </a:r>
          </a:p>
          <a:p>
            <a:pPr lvl="1">
              <a:spcBef>
                <a:spcPts val="667"/>
              </a:spcBef>
              <a:buFont typeface="Arial" panose="020B0604020202020204" pitchFamily="34" charset="0"/>
              <a:buChar char="•"/>
            </a:pPr>
            <a:r>
              <a:rPr lang="en-US" sz="3200" b="1" dirty="0">
                <a:solidFill>
                  <a:schemeClr val="accent1"/>
                </a:solidFill>
              </a:rPr>
              <a:t>Jessica Sherman</a:t>
            </a:r>
          </a:p>
          <a:p>
            <a:pPr lvl="1">
              <a:spcBef>
                <a:spcPts val="667"/>
              </a:spcBef>
              <a:buFont typeface="Arial" panose="020B0604020202020204" pitchFamily="34" charset="0"/>
              <a:buChar char="•"/>
            </a:pPr>
            <a:r>
              <a:rPr lang="en-US" sz="3200" b="1" dirty="0">
                <a:solidFill>
                  <a:schemeClr val="accent1"/>
                </a:solidFill>
              </a:rPr>
              <a:t>Cara Drehoff</a:t>
            </a:r>
          </a:p>
          <a:p>
            <a:pPr lvl="1">
              <a:spcBef>
                <a:spcPts val="667"/>
              </a:spcBef>
              <a:buFont typeface="Arial" panose="020B0604020202020204" pitchFamily="34" charset="0"/>
              <a:buChar char="•"/>
            </a:pPr>
            <a:r>
              <a:rPr lang="en-US" sz="3200" b="1" dirty="0">
                <a:solidFill>
                  <a:schemeClr val="accent1"/>
                </a:solidFill>
              </a:rPr>
              <a:t>Perri Callaway</a:t>
            </a:r>
          </a:p>
          <a:p>
            <a:pPr lvl="1">
              <a:spcBef>
                <a:spcPts val="667"/>
              </a:spcBef>
              <a:buFont typeface="Arial" panose="020B0604020202020204" pitchFamily="34" charset="0"/>
              <a:buChar char="•"/>
            </a:pPr>
            <a:r>
              <a:rPr lang="en-US" sz="2800" b="1" dirty="0">
                <a:solidFill>
                  <a:schemeClr val="accent1"/>
                </a:solidFill>
              </a:rPr>
              <a:t>Liesl Hagan</a:t>
            </a:r>
          </a:p>
          <a:p>
            <a:pPr lvl="1">
              <a:spcBef>
                <a:spcPts val="667"/>
              </a:spcBef>
            </a:pPr>
            <a:endParaRPr lang="en-US" sz="2400" dirty="0">
              <a:solidFill>
                <a:schemeClr val="accent1"/>
              </a:solidFill>
            </a:endParaRPr>
          </a:p>
        </p:txBody>
      </p:sp>
      <p:sp>
        <p:nvSpPr>
          <p:cNvPr id="3" name="Content Placeholder 3">
            <a:extLst>
              <a:ext uri="{FF2B5EF4-FFF2-40B4-BE49-F238E27FC236}">
                <a16:creationId xmlns:a16="http://schemas.microsoft.com/office/drawing/2014/main" id="{85F76842-0800-9707-2662-CFA1FC4D0B42}"/>
              </a:ext>
            </a:extLst>
          </p:cNvPr>
          <p:cNvSpPr txBox="1">
            <a:spLocks/>
          </p:cNvSpPr>
          <p:nvPr/>
        </p:nvSpPr>
        <p:spPr bwMode="auto">
          <a:xfrm>
            <a:off x="4030134" y="1139456"/>
            <a:ext cx="5185833" cy="54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003057"/>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057"/>
              </a:buClr>
              <a:buFont typeface="Calibri" panose="020F0502020204030204" pitchFamily="34" charset="0"/>
              <a:buChar char="⁻"/>
              <a:defRPr sz="1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67"/>
              </a:spcBef>
              <a:buFont typeface="Arial" panose="020B0604020202020204" pitchFamily="34" charset="0"/>
              <a:buChar char="•"/>
            </a:pPr>
            <a:endParaRPr lang="en-US" sz="3200" b="1">
              <a:solidFill>
                <a:schemeClr val="accent1"/>
              </a:solidFill>
            </a:endParaRPr>
          </a:p>
          <a:p>
            <a:pPr marL="609585" lvl="1" indent="0">
              <a:spcBef>
                <a:spcPts val="667"/>
              </a:spcBef>
              <a:buNone/>
            </a:pPr>
            <a:r>
              <a:rPr lang="en-US" sz="3733" b="1" u="sng">
                <a:solidFill>
                  <a:schemeClr val="accent1"/>
                </a:solidFill>
              </a:rPr>
              <a:t>CDC HQ Support</a:t>
            </a:r>
          </a:p>
          <a:p>
            <a:pPr lvl="1">
              <a:spcBef>
                <a:spcPts val="667"/>
              </a:spcBef>
              <a:buFont typeface="Arial" panose="020B0604020202020204" pitchFamily="34" charset="0"/>
              <a:buChar char="•"/>
            </a:pPr>
            <a:r>
              <a:rPr lang="en-US" sz="3200" b="1">
                <a:solidFill>
                  <a:schemeClr val="accent1"/>
                </a:solidFill>
              </a:rPr>
              <a:t>Jay Butler</a:t>
            </a:r>
          </a:p>
          <a:p>
            <a:pPr lvl="1">
              <a:spcBef>
                <a:spcPts val="667"/>
              </a:spcBef>
              <a:buFont typeface="Arial" panose="020B0604020202020204" pitchFamily="34" charset="0"/>
              <a:buChar char="•"/>
            </a:pPr>
            <a:r>
              <a:rPr lang="en-US" sz="3200" b="1">
                <a:solidFill>
                  <a:schemeClr val="accent1"/>
                </a:solidFill>
              </a:rPr>
              <a:t>Katie Pugh</a:t>
            </a:r>
          </a:p>
          <a:p>
            <a:pPr lvl="1">
              <a:spcBef>
                <a:spcPts val="667"/>
              </a:spcBef>
              <a:buFont typeface="Arial" panose="020B0604020202020204" pitchFamily="34" charset="0"/>
              <a:buChar char="•"/>
            </a:pPr>
            <a:r>
              <a:rPr lang="en-US" sz="3200" b="1">
                <a:solidFill>
                  <a:schemeClr val="accent1"/>
                </a:solidFill>
              </a:rPr>
              <a:t>Ian Williams</a:t>
            </a:r>
          </a:p>
          <a:p>
            <a:pPr lvl="1">
              <a:spcBef>
                <a:spcPts val="667"/>
              </a:spcBef>
              <a:buFont typeface="Arial" panose="020B0604020202020204" pitchFamily="34" charset="0"/>
              <a:buChar char="•"/>
            </a:pPr>
            <a:r>
              <a:rPr lang="en-US" sz="2800" b="1">
                <a:solidFill>
                  <a:schemeClr val="accent1"/>
                </a:solidFill>
              </a:rPr>
              <a:t>Emily Mosites</a:t>
            </a:r>
          </a:p>
          <a:p>
            <a:pPr lvl="1">
              <a:spcBef>
                <a:spcPts val="667"/>
              </a:spcBef>
              <a:buFont typeface="Arial" panose="020B0604020202020204" pitchFamily="34" charset="0"/>
              <a:buChar char="•"/>
            </a:pPr>
            <a:endParaRPr lang="en-US" sz="3200" b="1">
              <a:solidFill>
                <a:schemeClr val="accent1"/>
              </a:solidFill>
            </a:endParaRPr>
          </a:p>
          <a:p>
            <a:pPr lvl="1">
              <a:spcBef>
                <a:spcPts val="667"/>
              </a:spcBef>
            </a:pPr>
            <a:endParaRPr lang="en-US" sz="2400">
              <a:solidFill>
                <a:schemeClr val="accent1"/>
              </a:solidFill>
            </a:endParaRPr>
          </a:p>
        </p:txBody>
      </p:sp>
      <p:sp>
        <p:nvSpPr>
          <p:cNvPr id="4" name="Content Placeholder 3">
            <a:extLst>
              <a:ext uri="{FF2B5EF4-FFF2-40B4-BE49-F238E27FC236}">
                <a16:creationId xmlns:a16="http://schemas.microsoft.com/office/drawing/2014/main" id="{4A59E1D7-8A35-2C15-3240-70E7ED5D12CE}"/>
              </a:ext>
            </a:extLst>
          </p:cNvPr>
          <p:cNvSpPr txBox="1">
            <a:spLocks/>
          </p:cNvSpPr>
          <p:nvPr/>
        </p:nvSpPr>
        <p:spPr bwMode="auto">
          <a:xfrm>
            <a:off x="7831740" y="1139456"/>
            <a:ext cx="5185833" cy="54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003057"/>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057"/>
              </a:buClr>
              <a:buFont typeface="Calibri" panose="020F0502020204030204" pitchFamily="34" charset="0"/>
              <a:buChar char="⁻"/>
              <a:defRPr sz="1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67"/>
              </a:spcBef>
              <a:buFont typeface="Arial" panose="020B0604020202020204" pitchFamily="34" charset="0"/>
              <a:buChar char="•"/>
            </a:pPr>
            <a:endParaRPr lang="en-US" sz="3200" b="1">
              <a:solidFill>
                <a:schemeClr val="accent1"/>
              </a:solidFill>
            </a:endParaRPr>
          </a:p>
          <a:p>
            <a:pPr marL="609585" lvl="1" indent="0">
              <a:spcBef>
                <a:spcPts val="667"/>
              </a:spcBef>
              <a:buNone/>
            </a:pPr>
            <a:r>
              <a:rPr lang="en-US" sz="3733" b="1" u="sng">
                <a:solidFill>
                  <a:schemeClr val="accent1"/>
                </a:solidFill>
              </a:rPr>
              <a:t>HUD</a:t>
            </a:r>
          </a:p>
          <a:p>
            <a:pPr lvl="1">
              <a:spcBef>
                <a:spcPts val="667"/>
              </a:spcBef>
              <a:buFont typeface="Arial" panose="020B0604020202020204" pitchFamily="34" charset="0"/>
              <a:buChar char="•"/>
            </a:pPr>
            <a:r>
              <a:rPr lang="en-US" sz="3200" b="1">
                <a:solidFill>
                  <a:schemeClr val="accent1"/>
                </a:solidFill>
              </a:rPr>
              <a:t>Richard Cho</a:t>
            </a:r>
          </a:p>
          <a:p>
            <a:pPr lvl="1">
              <a:spcBef>
                <a:spcPts val="667"/>
              </a:spcBef>
              <a:buFont typeface="Arial" panose="020B0604020202020204" pitchFamily="34" charset="0"/>
              <a:buChar char="•"/>
            </a:pPr>
            <a:r>
              <a:rPr lang="en-US" sz="3200" b="1">
                <a:solidFill>
                  <a:schemeClr val="accent1"/>
                </a:solidFill>
              </a:rPr>
              <a:t>Norm Suchar </a:t>
            </a:r>
          </a:p>
          <a:p>
            <a:pPr lvl="1">
              <a:spcBef>
                <a:spcPts val="667"/>
              </a:spcBef>
            </a:pPr>
            <a:endParaRPr lang="en-US" sz="2400">
              <a:solidFill>
                <a:schemeClr val="accent1"/>
              </a:solidFill>
            </a:endParaRPr>
          </a:p>
        </p:txBody>
      </p:sp>
      <p:sp>
        <p:nvSpPr>
          <p:cNvPr id="7" name="Content Placeholder 3">
            <a:extLst>
              <a:ext uri="{FF2B5EF4-FFF2-40B4-BE49-F238E27FC236}">
                <a16:creationId xmlns:a16="http://schemas.microsoft.com/office/drawing/2014/main" id="{CA10C748-E893-1503-A32D-23235ED4745E}"/>
              </a:ext>
            </a:extLst>
          </p:cNvPr>
          <p:cNvSpPr txBox="1">
            <a:spLocks/>
          </p:cNvSpPr>
          <p:nvPr/>
        </p:nvSpPr>
        <p:spPr bwMode="auto">
          <a:xfrm>
            <a:off x="7831740" y="3429000"/>
            <a:ext cx="5185833" cy="54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003057"/>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057"/>
              </a:buClr>
              <a:buFont typeface="Calibri" panose="020F0502020204030204" pitchFamily="34" charset="0"/>
              <a:buChar char="⁻"/>
              <a:defRPr sz="1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67"/>
              </a:spcBef>
              <a:buFont typeface="Arial" panose="020B0604020202020204" pitchFamily="34" charset="0"/>
              <a:buChar char="•"/>
            </a:pPr>
            <a:endParaRPr lang="en-US" sz="3200" b="1">
              <a:solidFill>
                <a:schemeClr val="accent1"/>
              </a:solidFill>
            </a:endParaRPr>
          </a:p>
          <a:p>
            <a:pPr marL="609585" lvl="1" indent="0">
              <a:spcBef>
                <a:spcPts val="667"/>
              </a:spcBef>
              <a:buNone/>
            </a:pPr>
            <a:r>
              <a:rPr lang="en-US" sz="3733" b="1" u="sng">
                <a:solidFill>
                  <a:schemeClr val="accent1"/>
                </a:solidFill>
              </a:rPr>
              <a:t>USICH</a:t>
            </a:r>
          </a:p>
          <a:p>
            <a:pPr lvl="1">
              <a:spcBef>
                <a:spcPts val="667"/>
              </a:spcBef>
              <a:buFont typeface="Arial" panose="020B0604020202020204" pitchFamily="34" charset="0"/>
              <a:buChar char="•"/>
            </a:pPr>
            <a:r>
              <a:rPr lang="en-US" sz="3200" b="1">
                <a:solidFill>
                  <a:schemeClr val="accent1"/>
                </a:solidFill>
              </a:rPr>
              <a:t>Katie Jennings </a:t>
            </a:r>
          </a:p>
          <a:p>
            <a:pPr lvl="1">
              <a:spcBef>
                <a:spcPts val="667"/>
              </a:spcBef>
            </a:pPr>
            <a:endParaRPr lang="en-US" sz="2400">
              <a:solidFill>
                <a:schemeClr val="accent1"/>
              </a:solidFill>
            </a:endParaRPr>
          </a:p>
        </p:txBody>
      </p:sp>
    </p:spTree>
    <p:extLst>
      <p:ext uri="{BB962C8B-B14F-4D97-AF65-F5344CB8AC3E}">
        <p14:creationId xmlns:p14="http://schemas.microsoft.com/office/powerpoint/2010/main" val="109151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city with a mountain in the background&#10;&#10;Description automatically generated with medium confidence">
            <a:extLst>
              <a:ext uri="{FF2B5EF4-FFF2-40B4-BE49-F238E27FC236}">
                <a16:creationId xmlns:a16="http://schemas.microsoft.com/office/drawing/2014/main" id="{5B4185FA-3E0E-46A5-4323-345303109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847E08-98E2-BE0B-A911-EA7BFF0157F8}"/>
              </a:ext>
            </a:extLst>
          </p:cNvPr>
          <p:cNvSpPr/>
          <p:nvPr/>
        </p:nvSpPr>
        <p:spPr>
          <a:xfrm>
            <a:off x="286871" y="1581630"/>
            <a:ext cx="11679731" cy="4606577"/>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a:xfrm>
            <a:off x="407253" y="1654759"/>
            <a:ext cx="11582400" cy="4481512"/>
          </a:xfrm>
        </p:spPr>
        <p:txBody>
          <a:bodyPr/>
          <a:lstStyle/>
          <a:p>
            <a:pPr marL="609585" indent="-609585">
              <a:lnSpc>
                <a:spcPct val="100000"/>
              </a:lnSpc>
              <a:spcBef>
                <a:spcPts val="0"/>
              </a:spcBef>
              <a:spcAft>
                <a:spcPts val="0"/>
              </a:spcAft>
              <a:buClr>
                <a:schemeClr val="bg1"/>
              </a:buClr>
              <a:buAutoNum type="arabicPeriod"/>
            </a:pPr>
            <a:r>
              <a:rPr lang="en-US" b="1">
                <a:solidFill>
                  <a:schemeClr val="bg2"/>
                </a:solidFill>
                <a:effectLst/>
                <a:latin typeface="Calibri"/>
                <a:ea typeface="Times New Roman" panose="02020603050405020304" pitchFamily="18" charset="0"/>
                <a:cs typeface="Calibri"/>
              </a:rPr>
              <a:t>Assess the demographics, health conditions, and barriers to housing among people experiencing homelessness in Denver in fall 2023 </a:t>
            </a:r>
          </a:p>
          <a:p>
            <a:pPr marL="609585" indent="-609585">
              <a:lnSpc>
                <a:spcPct val="100000"/>
              </a:lnSpc>
              <a:spcBef>
                <a:spcPts val="0"/>
              </a:spcBef>
              <a:spcAft>
                <a:spcPts val="0"/>
              </a:spcAft>
              <a:buClr>
                <a:schemeClr val="bg1"/>
              </a:buClr>
              <a:buAutoNum type="arabicPeriod"/>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Font typeface="Arial" panose="020B0604020202020204" pitchFamily="34" charset="0"/>
              <a:buAutoNum type="arabicPeriod"/>
            </a:pPr>
            <a:r>
              <a:rPr lang="en-US" b="1">
                <a:solidFill>
                  <a:schemeClr val="bg2"/>
                </a:solidFill>
                <a:effectLst/>
                <a:latin typeface="Calibri"/>
                <a:ea typeface="Times New Roman" panose="02020603050405020304" pitchFamily="18" charset="0"/>
                <a:cs typeface="Calibri"/>
              </a:rPr>
              <a:t>Describe the characteristics of encampments in Denver and report the health hazards faced by people living in encampments</a:t>
            </a:r>
          </a:p>
          <a:p>
            <a:pPr marL="609585" indent="-609585">
              <a:lnSpc>
                <a:spcPct val="100000"/>
              </a:lnSpc>
              <a:spcBef>
                <a:spcPts val="0"/>
              </a:spcBef>
              <a:spcAft>
                <a:spcPts val="0"/>
              </a:spcAft>
              <a:buClr>
                <a:schemeClr val="bg1"/>
              </a:buClr>
              <a:buFont typeface="Arial" panose="020B0604020202020204" pitchFamily="34" charset="0"/>
              <a:buAutoNum type="arabicPeriod"/>
            </a:pPr>
            <a:endParaRPr lang="en-US" b="1">
              <a:solidFill>
                <a:schemeClr val="bg2"/>
              </a:solidFill>
              <a:effectLst/>
              <a:latin typeface="Calibri"/>
              <a:ea typeface="Times New Roman" panose="02020603050405020304" pitchFamily="18" charset="0"/>
              <a:cs typeface="Calibri"/>
            </a:endParaRPr>
          </a:p>
          <a:p>
            <a:pPr marL="0" indent="0">
              <a:lnSpc>
                <a:spcPct val="100000"/>
              </a:lnSpc>
              <a:spcBef>
                <a:spcPts val="0"/>
              </a:spcBef>
              <a:spcAft>
                <a:spcPts val="0"/>
              </a:spcAft>
              <a:buClr>
                <a:schemeClr val="bg1"/>
              </a:buClr>
              <a:buNone/>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Font typeface="Arial" panose="020B0604020202020204" pitchFamily="34" charset="0"/>
              <a:buAutoNum type="arabicPeriod"/>
            </a:pPr>
            <a:endParaRPr lang="en-US" b="1">
              <a:solidFill>
                <a:schemeClr val="bg2"/>
              </a:solidFill>
              <a:effectLst/>
              <a:latin typeface="Calibri"/>
              <a:ea typeface="Times New Roman" panose="02020603050405020304" pitchFamily="18" charset="0"/>
              <a:cs typeface="Calibri"/>
            </a:endParaRPr>
          </a:p>
          <a:p>
            <a:pPr marL="0" indent="0">
              <a:lnSpc>
                <a:spcPct val="100000"/>
              </a:lnSpc>
              <a:spcBef>
                <a:spcPts val="0"/>
              </a:spcBef>
              <a:spcAft>
                <a:spcPts val="0"/>
              </a:spcAft>
              <a:buClr>
                <a:schemeClr val="bg1"/>
              </a:buClr>
              <a:buNone/>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AutoNum type="arabicPeriod"/>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AutoNum type="arabicPeriod"/>
            </a:pPr>
            <a:endParaRPr lang="en-US" b="1">
              <a:solidFill>
                <a:schemeClr val="bg2"/>
              </a:solidFill>
              <a:effectLst/>
              <a:latin typeface="Calibri"/>
              <a:ea typeface="Times New Roman" panose="02020603050405020304" pitchFamily="18" charset="0"/>
              <a:cs typeface="Calibri"/>
            </a:endParaRPr>
          </a:p>
          <a:p>
            <a:pPr marL="0" indent="0">
              <a:lnSpc>
                <a:spcPct val="100000"/>
              </a:lnSpc>
              <a:spcBef>
                <a:spcPts val="0"/>
              </a:spcBef>
              <a:spcAft>
                <a:spcPts val="0"/>
              </a:spcAft>
              <a:buClr>
                <a:schemeClr val="bg1"/>
              </a:buClr>
              <a:buNone/>
            </a:pPr>
            <a:endParaRPr lang="en-US" sz="3200" b="1">
              <a:solidFill>
                <a:schemeClr val="accent5">
                  <a:lumMod val="20000"/>
                  <a:lumOff val="80000"/>
                </a:schemeClr>
              </a:solidFill>
              <a:latin typeface="Calibri"/>
              <a:ea typeface="Times New Roman" panose="02020603050405020304" pitchFamily="18" charset="0"/>
              <a:cs typeface="Calibri"/>
            </a:endParaRPr>
          </a:p>
        </p:txBody>
      </p:sp>
      <p:sp>
        <p:nvSpPr>
          <p:cNvPr id="6" name="Title 6">
            <a:extLst>
              <a:ext uri="{FF2B5EF4-FFF2-40B4-BE49-F238E27FC236}">
                <a16:creationId xmlns:a16="http://schemas.microsoft.com/office/drawing/2014/main" id="{A4AFBA9E-BE62-1B91-FBBD-7C419DEE5211}"/>
              </a:ext>
            </a:extLst>
          </p:cNvPr>
          <p:cNvSpPr>
            <a:spLocks noGrp="1"/>
          </p:cNvSpPr>
          <p:nvPr>
            <p:ph type="title"/>
          </p:nvPr>
        </p:nvSpPr>
        <p:spPr>
          <a:xfrm>
            <a:off x="178348" y="329377"/>
            <a:ext cx="10972800" cy="849747"/>
          </a:xfrm>
        </p:spPr>
        <p:txBody>
          <a:bodyPr lIns="91440" tIns="45720" rIns="91440" bIns="45720" anchor="b" anchorCtr="0"/>
          <a:lstStyle/>
          <a:p>
            <a:pPr>
              <a:lnSpc>
                <a:spcPct val="57870"/>
              </a:lnSpc>
            </a:pPr>
            <a:r>
              <a:rPr lang="en-US" sz="4800"/>
              <a:t>Aims </a:t>
            </a:r>
            <a:endParaRPr lang="en-US"/>
          </a:p>
        </p:txBody>
      </p:sp>
    </p:spTree>
    <p:extLst>
      <p:ext uri="{BB962C8B-B14F-4D97-AF65-F5344CB8AC3E}">
        <p14:creationId xmlns:p14="http://schemas.microsoft.com/office/powerpoint/2010/main" val="3621955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DCE9C-5798-4DC2-8E72-2E6ABD03F5B4}"/>
              </a:ext>
            </a:extLst>
          </p:cNvPr>
          <p:cNvSpPr>
            <a:spLocks noGrp="1"/>
          </p:cNvSpPr>
          <p:nvPr>
            <p:ph type="body" sz="quarter" idx="10"/>
          </p:nvPr>
        </p:nvSpPr>
        <p:spPr>
          <a:xfrm>
            <a:off x="1146913" y="2019989"/>
            <a:ext cx="5287753" cy="3076944"/>
          </a:xfrm>
        </p:spPr>
        <p:txBody>
          <a:bodyPr/>
          <a:lstStyle/>
          <a:p>
            <a:pPr lvl="1">
              <a:spcBef>
                <a:spcPts val="667"/>
              </a:spcBef>
              <a:buFont typeface="Arial" panose="020B0604020202020204" pitchFamily="34" charset="0"/>
              <a:buChar char="•"/>
            </a:pPr>
            <a:r>
              <a:rPr lang="en-US" sz="3200" b="1">
                <a:solidFill>
                  <a:schemeClr val="accent1"/>
                </a:solidFill>
              </a:rPr>
              <a:t>Jenny Loth Hill</a:t>
            </a:r>
          </a:p>
          <a:p>
            <a:pPr lvl="1">
              <a:spcBef>
                <a:spcPts val="667"/>
              </a:spcBef>
              <a:buFont typeface="Arial" panose="020B0604020202020204" pitchFamily="34" charset="0"/>
              <a:buChar char="•"/>
            </a:pPr>
            <a:r>
              <a:rPr lang="en-US" sz="3200" b="1">
                <a:solidFill>
                  <a:schemeClr val="accent1"/>
                </a:solidFill>
              </a:rPr>
              <a:t>Ella Keenan</a:t>
            </a:r>
          </a:p>
          <a:p>
            <a:pPr lvl="1">
              <a:spcBef>
                <a:spcPts val="667"/>
              </a:spcBef>
              <a:buFont typeface="Arial" panose="020B0604020202020204" pitchFamily="34" charset="0"/>
              <a:buChar char="•"/>
            </a:pPr>
            <a:r>
              <a:rPr lang="en-US" sz="3200" b="1">
                <a:solidFill>
                  <a:schemeClr val="accent1"/>
                </a:solidFill>
              </a:rPr>
              <a:t>Julian Wolff</a:t>
            </a:r>
          </a:p>
          <a:p>
            <a:pPr lvl="1">
              <a:spcBef>
                <a:spcPts val="667"/>
              </a:spcBef>
              <a:buFont typeface="Arial" panose="020B0604020202020204" pitchFamily="34" charset="0"/>
              <a:buChar char="•"/>
            </a:pPr>
            <a:r>
              <a:rPr lang="en-US" sz="3200" b="1">
                <a:solidFill>
                  <a:schemeClr val="accent1"/>
                </a:solidFill>
              </a:rPr>
              <a:t>Chris Christiansen</a:t>
            </a:r>
          </a:p>
          <a:p>
            <a:pPr lvl="1">
              <a:spcBef>
                <a:spcPts val="667"/>
              </a:spcBef>
              <a:buFont typeface="Arial" panose="020B0604020202020204" pitchFamily="34" charset="0"/>
              <a:buChar char="•"/>
            </a:pPr>
            <a:r>
              <a:rPr lang="en-US" sz="3200" b="1">
                <a:solidFill>
                  <a:schemeClr val="accent1"/>
                </a:solidFill>
              </a:rPr>
              <a:t>Jeff Biggs</a:t>
            </a:r>
          </a:p>
          <a:p>
            <a:pPr lvl="1">
              <a:spcBef>
                <a:spcPts val="667"/>
              </a:spcBef>
              <a:buFont typeface="Arial" panose="020B0604020202020204" pitchFamily="34" charset="0"/>
              <a:buChar char="•"/>
            </a:pPr>
            <a:r>
              <a:rPr lang="en-US" sz="3200" b="1">
                <a:solidFill>
                  <a:schemeClr val="accent1"/>
                </a:solidFill>
              </a:rPr>
              <a:t>Jules Wilson</a:t>
            </a:r>
          </a:p>
          <a:p>
            <a:pPr>
              <a:spcBef>
                <a:spcPts val="667"/>
              </a:spcBef>
            </a:pPr>
            <a:endParaRPr lang="en-US" sz="3200">
              <a:solidFill>
                <a:schemeClr val="accent1"/>
              </a:solidFill>
            </a:endParaRPr>
          </a:p>
        </p:txBody>
      </p:sp>
      <p:sp>
        <p:nvSpPr>
          <p:cNvPr id="2" name="Title 6">
            <a:extLst>
              <a:ext uri="{FF2B5EF4-FFF2-40B4-BE49-F238E27FC236}">
                <a16:creationId xmlns:a16="http://schemas.microsoft.com/office/drawing/2014/main" id="{00E3EFE3-6EAB-1CE6-243F-8805EC02EEDD}"/>
              </a:ext>
            </a:extLst>
          </p:cNvPr>
          <p:cNvSpPr txBox="1">
            <a:spLocks/>
          </p:cNvSpPr>
          <p:nvPr/>
        </p:nvSpPr>
        <p:spPr>
          <a:xfrm>
            <a:off x="431871" y="-3544"/>
            <a:ext cx="10972800" cy="1143000"/>
          </a:xfrm>
          <a:prstGeom prst="rect">
            <a:avLst/>
          </a:prstGeom>
        </p:spPr>
        <p:txBody>
          <a:bodyPr lIns="91440" tIns="45720" rIns="91440" bIns="45720" anchor="b" anchorCtr="0"/>
          <a:lstStyle>
            <a:lvl1pPr algn="l" rtl="0" eaLnBrk="0" fontAlgn="base" hangingPunct="0">
              <a:lnSpc>
                <a:spcPts val="3000"/>
              </a:lnSpc>
              <a:spcBef>
                <a:spcPct val="0"/>
              </a:spcBef>
              <a:spcAft>
                <a:spcPct val="0"/>
              </a:spcAft>
              <a:defRPr sz="2800" b="1" kern="1200" baseline="0">
                <a:solidFill>
                  <a:srgbClr val="003057"/>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nSpc>
                <a:spcPct val="43402"/>
              </a:lnSpc>
            </a:pPr>
            <a:r>
              <a:rPr lang="en-US" sz="4800"/>
              <a:t>Acknowledgements - DDPHE</a:t>
            </a:r>
            <a:endParaRPr lang="en-US"/>
          </a:p>
        </p:txBody>
      </p:sp>
      <p:sp>
        <p:nvSpPr>
          <p:cNvPr id="15" name="TextBox 14">
            <a:extLst>
              <a:ext uri="{FF2B5EF4-FFF2-40B4-BE49-F238E27FC236}">
                <a16:creationId xmlns:a16="http://schemas.microsoft.com/office/drawing/2014/main" id="{20399683-C133-2A7C-6E25-85BD25F7FDFC}"/>
              </a:ext>
            </a:extLst>
          </p:cNvPr>
          <p:cNvSpPr txBox="1"/>
          <p:nvPr/>
        </p:nvSpPr>
        <p:spPr>
          <a:xfrm>
            <a:off x="5529088" y="2019989"/>
            <a:ext cx="6096000" cy="2913618"/>
          </a:xfrm>
          <a:prstGeom prst="rect">
            <a:avLst/>
          </a:prstGeom>
          <a:noFill/>
        </p:spPr>
        <p:txBody>
          <a:bodyPr wrap="square">
            <a:spAutoFit/>
          </a:bodyPr>
          <a:lstStyle/>
          <a:p>
            <a:pPr marL="990575" lvl="1"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Lizzie Friend</a:t>
            </a:r>
          </a:p>
          <a:p>
            <a:pPr marL="990575" lvl="1"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Danica Lee</a:t>
            </a:r>
          </a:p>
          <a:p>
            <a:pPr marL="990575" lvl="1"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Leslee Warren</a:t>
            </a:r>
          </a:p>
          <a:p>
            <a:pPr marL="990575" lvl="1"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Grace Nelson</a:t>
            </a:r>
          </a:p>
          <a:p>
            <a:pPr marL="990575" lvl="1"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Matthew Wilmes</a:t>
            </a:r>
          </a:p>
        </p:txBody>
      </p:sp>
    </p:spTree>
    <p:extLst>
      <p:ext uri="{BB962C8B-B14F-4D97-AF65-F5344CB8AC3E}">
        <p14:creationId xmlns:p14="http://schemas.microsoft.com/office/powerpoint/2010/main" val="401164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0E3EFE3-6EAB-1CE6-243F-8805EC02EEDD}"/>
              </a:ext>
            </a:extLst>
          </p:cNvPr>
          <p:cNvSpPr txBox="1">
            <a:spLocks/>
          </p:cNvSpPr>
          <p:nvPr/>
        </p:nvSpPr>
        <p:spPr>
          <a:xfrm>
            <a:off x="431871" y="-3544"/>
            <a:ext cx="10972800" cy="1143000"/>
          </a:xfrm>
          <a:prstGeom prst="rect">
            <a:avLst/>
          </a:prstGeom>
        </p:spPr>
        <p:txBody>
          <a:bodyPr lIns="91440" tIns="45720" rIns="91440" bIns="45720" anchor="b" anchorCtr="0"/>
          <a:lstStyle>
            <a:lvl1pPr algn="l" rtl="0" eaLnBrk="0" fontAlgn="base" hangingPunct="0">
              <a:lnSpc>
                <a:spcPts val="3000"/>
              </a:lnSpc>
              <a:spcBef>
                <a:spcPct val="0"/>
              </a:spcBef>
              <a:spcAft>
                <a:spcPct val="0"/>
              </a:spcAft>
              <a:defRPr sz="2800" b="1" kern="1200" baseline="0">
                <a:solidFill>
                  <a:srgbClr val="003057"/>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nSpc>
                <a:spcPct val="43402"/>
              </a:lnSpc>
            </a:pPr>
            <a:r>
              <a:rPr lang="en-US" sz="4800"/>
              <a:t>Acknowledgements - CDPHE</a:t>
            </a:r>
            <a:endParaRPr lang="en-US"/>
          </a:p>
        </p:txBody>
      </p:sp>
      <p:sp>
        <p:nvSpPr>
          <p:cNvPr id="5" name="Content Placeholder 3">
            <a:extLst>
              <a:ext uri="{FF2B5EF4-FFF2-40B4-BE49-F238E27FC236}">
                <a16:creationId xmlns:a16="http://schemas.microsoft.com/office/drawing/2014/main" id="{9774A9C4-DC0B-29C3-4FC6-8E898C7FB059}"/>
              </a:ext>
            </a:extLst>
          </p:cNvPr>
          <p:cNvSpPr txBox="1">
            <a:spLocks/>
          </p:cNvSpPr>
          <p:nvPr/>
        </p:nvSpPr>
        <p:spPr bwMode="auto">
          <a:xfrm>
            <a:off x="-196918" y="1566235"/>
            <a:ext cx="5185833" cy="54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003057"/>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057"/>
              </a:buClr>
              <a:buFont typeface="Calibri" panose="020F0502020204030204" pitchFamily="34" charset="0"/>
              <a:buChar char="⁻"/>
              <a:defRPr sz="1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67"/>
              </a:spcBef>
              <a:buFont typeface="Arial" panose="020B0604020202020204" pitchFamily="34" charset="0"/>
              <a:buChar char="•"/>
            </a:pPr>
            <a:r>
              <a:rPr lang="en-US" sz="3200" b="1">
                <a:solidFill>
                  <a:schemeClr val="accent1"/>
                </a:solidFill>
              </a:rPr>
              <a:t>Rachel Herlihy</a:t>
            </a:r>
          </a:p>
          <a:p>
            <a:pPr lvl="1">
              <a:spcBef>
                <a:spcPts val="667"/>
              </a:spcBef>
              <a:buFont typeface="Arial" panose="020B0604020202020204" pitchFamily="34" charset="0"/>
              <a:buChar char="•"/>
            </a:pPr>
            <a:r>
              <a:rPr lang="en-US" sz="3200" b="1">
                <a:solidFill>
                  <a:schemeClr val="accent1"/>
                </a:solidFill>
              </a:rPr>
              <a:t>Alexis Burakoff</a:t>
            </a:r>
          </a:p>
          <a:p>
            <a:pPr lvl="1">
              <a:spcBef>
                <a:spcPts val="667"/>
              </a:spcBef>
              <a:buFont typeface="Arial" panose="020B0604020202020204" pitchFamily="34" charset="0"/>
              <a:buChar char="•"/>
            </a:pPr>
            <a:r>
              <a:rPr lang="en-US" sz="3200" b="1">
                <a:solidFill>
                  <a:schemeClr val="accent1"/>
                </a:solidFill>
              </a:rPr>
              <a:t>Briana Sprague </a:t>
            </a:r>
          </a:p>
          <a:p>
            <a:pPr lvl="1">
              <a:spcBef>
                <a:spcPts val="667"/>
              </a:spcBef>
              <a:buFont typeface="Arial" panose="020B0604020202020204" pitchFamily="34" charset="0"/>
              <a:buChar char="•"/>
            </a:pPr>
            <a:r>
              <a:rPr lang="en-US" sz="3200" b="1">
                <a:solidFill>
                  <a:schemeClr val="accent1"/>
                </a:solidFill>
              </a:rPr>
              <a:t>Kristen Marshall</a:t>
            </a:r>
          </a:p>
          <a:p>
            <a:pPr lvl="1">
              <a:spcBef>
                <a:spcPts val="667"/>
              </a:spcBef>
              <a:buFont typeface="Arial" panose="020B0604020202020204" pitchFamily="34" charset="0"/>
              <a:buChar char="•"/>
            </a:pPr>
            <a:r>
              <a:rPr lang="en-US" sz="3200" b="1">
                <a:solidFill>
                  <a:schemeClr val="accent1"/>
                </a:solidFill>
              </a:rPr>
              <a:t>Nicole Comstock</a:t>
            </a:r>
          </a:p>
          <a:p>
            <a:pPr lvl="1">
              <a:spcBef>
                <a:spcPts val="667"/>
              </a:spcBef>
              <a:buFont typeface="Arial" panose="020B0604020202020204" pitchFamily="34" charset="0"/>
              <a:buChar char="•"/>
            </a:pPr>
            <a:r>
              <a:rPr lang="en-US" sz="3200" b="1">
                <a:solidFill>
                  <a:schemeClr val="accent1"/>
                </a:solidFill>
              </a:rPr>
              <a:t>Lauren Duval </a:t>
            </a:r>
          </a:p>
          <a:p>
            <a:pPr lvl="1">
              <a:spcBef>
                <a:spcPts val="667"/>
              </a:spcBef>
              <a:buFont typeface="Arial" panose="020B0604020202020204" pitchFamily="34" charset="0"/>
              <a:buChar char="•"/>
            </a:pPr>
            <a:r>
              <a:rPr lang="en-US" sz="3200" b="1" err="1">
                <a:solidFill>
                  <a:schemeClr val="accent1"/>
                </a:solidFill>
              </a:rPr>
              <a:t>LaKia</a:t>
            </a:r>
            <a:r>
              <a:rPr lang="en-US" sz="3200" b="1">
                <a:solidFill>
                  <a:schemeClr val="accent1"/>
                </a:solidFill>
              </a:rPr>
              <a:t> Thomas</a:t>
            </a:r>
          </a:p>
          <a:p>
            <a:pPr lvl="1">
              <a:spcBef>
                <a:spcPts val="667"/>
              </a:spcBef>
            </a:pPr>
            <a:endParaRPr lang="en-US" sz="2400">
              <a:solidFill>
                <a:schemeClr val="accent1"/>
              </a:solidFill>
            </a:endParaRPr>
          </a:p>
        </p:txBody>
      </p:sp>
      <p:sp>
        <p:nvSpPr>
          <p:cNvPr id="6" name="Content Placeholder 3">
            <a:extLst>
              <a:ext uri="{FF2B5EF4-FFF2-40B4-BE49-F238E27FC236}">
                <a16:creationId xmlns:a16="http://schemas.microsoft.com/office/drawing/2014/main" id="{535F5C01-7C0C-503E-01E6-800BD8D3C1FC}"/>
              </a:ext>
            </a:extLst>
          </p:cNvPr>
          <p:cNvSpPr txBox="1">
            <a:spLocks/>
          </p:cNvSpPr>
          <p:nvPr/>
        </p:nvSpPr>
        <p:spPr bwMode="auto">
          <a:xfrm>
            <a:off x="7203088" y="1566235"/>
            <a:ext cx="5185833" cy="475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003057"/>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057"/>
              </a:buClr>
              <a:buFont typeface="Calibri" panose="020F0502020204030204" pitchFamily="34" charset="0"/>
              <a:buChar char="⁻"/>
              <a:defRPr sz="1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3200" b="1">
                <a:solidFill>
                  <a:schemeClr val="accent1"/>
                </a:solidFill>
              </a:rPr>
              <a:t>William </a:t>
            </a:r>
            <a:r>
              <a:rPr lang="en-US" sz="3200" b="1" err="1">
                <a:solidFill>
                  <a:schemeClr val="accent1"/>
                </a:solidFill>
              </a:rPr>
              <a:t>Calawerts</a:t>
            </a:r>
            <a:r>
              <a:rPr lang="en-US" sz="3200" b="1">
                <a:solidFill>
                  <a:schemeClr val="accent1"/>
                </a:solidFill>
              </a:rPr>
              <a:t> </a:t>
            </a:r>
          </a:p>
          <a:p>
            <a:pPr lvl="1">
              <a:buFont typeface="Arial" panose="020B0604020202020204" pitchFamily="34" charset="0"/>
              <a:buChar char="•"/>
            </a:pPr>
            <a:r>
              <a:rPr lang="en-US" sz="3200" b="1">
                <a:solidFill>
                  <a:schemeClr val="accent1"/>
                </a:solidFill>
              </a:rPr>
              <a:t>Kaitlin </a:t>
            </a:r>
            <a:r>
              <a:rPr lang="en-US" sz="3200" b="1" err="1">
                <a:solidFill>
                  <a:schemeClr val="accent1"/>
                </a:solidFill>
              </a:rPr>
              <a:t>Harame</a:t>
            </a:r>
            <a:r>
              <a:rPr lang="en-US" sz="3200" b="1">
                <a:solidFill>
                  <a:schemeClr val="accent1"/>
                </a:solidFill>
              </a:rPr>
              <a:t> </a:t>
            </a:r>
          </a:p>
          <a:p>
            <a:pPr lvl="1">
              <a:buFont typeface="Arial" panose="020B0604020202020204" pitchFamily="34" charset="0"/>
              <a:buChar char="•"/>
            </a:pPr>
            <a:r>
              <a:rPr lang="en-US" sz="3200" b="1">
                <a:solidFill>
                  <a:schemeClr val="accent1"/>
                </a:solidFill>
              </a:rPr>
              <a:t>Leslie Smith </a:t>
            </a:r>
          </a:p>
          <a:p>
            <a:pPr lvl="1">
              <a:buFont typeface="Arial" panose="020B0604020202020204" pitchFamily="34" charset="0"/>
              <a:buChar char="•"/>
            </a:pPr>
            <a:r>
              <a:rPr lang="en-US" sz="3200" b="1" err="1">
                <a:solidFill>
                  <a:schemeClr val="accent1"/>
                </a:solidFill>
              </a:rPr>
              <a:t>Deniece</a:t>
            </a:r>
            <a:r>
              <a:rPr lang="en-US" sz="3200" b="1">
                <a:solidFill>
                  <a:schemeClr val="accent1"/>
                </a:solidFill>
              </a:rPr>
              <a:t> </a:t>
            </a:r>
            <a:r>
              <a:rPr lang="en-US" sz="3200" b="1" err="1">
                <a:solidFill>
                  <a:schemeClr val="accent1"/>
                </a:solidFill>
              </a:rPr>
              <a:t>Waruinge</a:t>
            </a:r>
            <a:r>
              <a:rPr lang="en-US" sz="3200" b="1">
                <a:solidFill>
                  <a:schemeClr val="accent1"/>
                </a:solidFill>
              </a:rPr>
              <a:t> </a:t>
            </a:r>
          </a:p>
          <a:p>
            <a:pPr lvl="1">
              <a:buFont typeface="Arial" panose="020B0604020202020204" pitchFamily="34" charset="0"/>
              <a:buChar char="•"/>
            </a:pPr>
            <a:r>
              <a:rPr lang="en-US" sz="3200" b="1">
                <a:solidFill>
                  <a:schemeClr val="accent1"/>
                </a:solidFill>
              </a:rPr>
              <a:t>Sophie </a:t>
            </a:r>
            <a:r>
              <a:rPr lang="en-US" sz="3200" b="1" err="1">
                <a:solidFill>
                  <a:schemeClr val="accent1"/>
                </a:solidFill>
              </a:rPr>
              <a:t>Feffer</a:t>
            </a:r>
            <a:r>
              <a:rPr lang="en-US" sz="3200" b="1">
                <a:solidFill>
                  <a:schemeClr val="accent1"/>
                </a:solidFill>
              </a:rPr>
              <a:t> </a:t>
            </a:r>
          </a:p>
          <a:p>
            <a:pPr lvl="1">
              <a:buFont typeface="Arial" panose="020B0604020202020204" pitchFamily="34" charset="0"/>
              <a:buChar char="•"/>
            </a:pPr>
            <a:r>
              <a:rPr lang="en-US" sz="3200" b="1">
                <a:solidFill>
                  <a:schemeClr val="accent1"/>
                </a:solidFill>
              </a:rPr>
              <a:t>Haley Klein </a:t>
            </a:r>
          </a:p>
          <a:p>
            <a:pPr lvl="1">
              <a:buFont typeface="Arial" panose="020B0604020202020204" pitchFamily="34" charset="0"/>
              <a:buChar char="•"/>
            </a:pPr>
            <a:endParaRPr lang="en-US" sz="3200" b="1">
              <a:solidFill>
                <a:schemeClr val="accent1"/>
              </a:solidFill>
            </a:endParaRPr>
          </a:p>
          <a:p>
            <a:pPr lvl="1"/>
            <a:endParaRPr lang="en-US" sz="2400">
              <a:solidFill>
                <a:schemeClr val="accent1"/>
              </a:solidFill>
            </a:endParaRPr>
          </a:p>
        </p:txBody>
      </p:sp>
      <p:sp>
        <p:nvSpPr>
          <p:cNvPr id="10" name="TextBox 9">
            <a:extLst>
              <a:ext uri="{FF2B5EF4-FFF2-40B4-BE49-F238E27FC236}">
                <a16:creationId xmlns:a16="http://schemas.microsoft.com/office/drawing/2014/main" id="{974D9850-4F7D-129C-4F02-2822130E9D43}"/>
              </a:ext>
            </a:extLst>
          </p:cNvPr>
          <p:cNvSpPr txBox="1"/>
          <p:nvPr/>
        </p:nvSpPr>
        <p:spPr>
          <a:xfrm>
            <a:off x="4182263" y="1566235"/>
            <a:ext cx="4121491" cy="4570482"/>
          </a:xfrm>
          <a:prstGeom prst="rect">
            <a:avLst/>
          </a:prstGeom>
          <a:noFill/>
        </p:spPr>
        <p:txBody>
          <a:bodyPr wrap="square">
            <a:spAutoFit/>
          </a:bodyPr>
          <a:lstStyle/>
          <a:p>
            <a:pPr marL="380990"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Libby Harris </a:t>
            </a:r>
          </a:p>
          <a:p>
            <a:pPr marL="380990"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Daiszha Cooley</a:t>
            </a:r>
          </a:p>
          <a:p>
            <a:pPr marL="380990"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Natalie Thomas</a:t>
            </a:r>
          </a:p>
          <a:p>
            <a:pPr marL="380990"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Morgan Metzger </a:t>
            </a:r>
          </a:p>
          <a:p>
            <a:pPr marL="380990"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Robert McGoey </a:t>
            </a:r>
          </a:p>
          <a:p>
            <a:pPr marL="380990"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Radhika </a:t>
            </a:r>
            <a:r>
              <a:rPr lang="en-US" sz="3200" b="1" err="1">
                <a:solidFill>
                  <a:schemeClr val="accent1"/>
                </a:solidFill>
                <a:latin typeface="Calibri" panose="020F0502020204030204" pitchFamily="34" charset="0"/>
                <a:cs typeface="Calibri" panose="020F0502020204030204" pitchFamily="34" charset="0"/>
              </a:rPr>
              <a:t>Ratnabalasuriar</a:t>
            </a:r>
            <a:endParaRPr lang="en-US" sz="3200" b="1">
              <a:solidFill>
                <a:schemeClr val="accent1"/>
              </a:solidFill>
              <a:latin typeface="Calibri" panose="020F0502020204030204" pitchFamily="34" charset="0"/>
              <a:cs typeface="Calibri" panose="020F0502020204030204" pitchFamily="34" charset="0"/>
            </a:endParaRPr>
          </a:p>
          <a:p>
            <a:pPr marL="380990" indent="-380990">
              <a:spcBef>
                <a:spcPts val="667"/>
              </a:spcBef>
              <a:buFont typeface="Arial" panose="020B0604020202020204" pitchFamily="34" charset="0"/>
              <a:buChar char="•"/>
            </a:pPr>
            <a:r>
              <a:rPr lang="en-US" sz="3200" b="1">
                <a:solidFill>
                  <a:schemeClr val="accent1"/>
                </a:solidFill>
                <a:latin typeface="Calibri" panose="020F0502020204030204" pitchFamily="34" charset="0"/>
                <a:cs typeface="Calibri" panose="020F0502020204030204" pitchFamily="34" charset="0"/>
              </a:rPr>
              <a:t>Nick Laramee  </a:t>
            </a:r>
          </a:p>
        </p:txBody>
      </p:sp>
    </p:spTree>
    <p:extLst>
      <p:ext uri="{BB962C8B-B14F-4D97-AF65-F5344CB8AC3E}">
        <p14:creationId xmlns:p14="http://schemas.microsoft.com/office/powerpoint/2010/main" val="3672341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5007-8496-C05C-551E-AEA956BD1A41}"/>
              </a:ext>
            </a:extLst>
          </p:cNvPr>
          <p:cNvSpPr>
            <a:spLocks noGrp="1"/>
          </p:cNvSpPr>
          <p:nvPr>
            <p:ph type="title"/>
          </p:nvPr>
        </p:nvSpPr>
        <p:spPr/>
        <p:txBody>
          <a:bodyPr/>
          <a:lstStyle/>
          <a:p>
            <a:r>
              <a:rPr lang="en-US" sz="7200"/>
              <a:t>Thank you!</a:t>
            </a:r>
          </a:p>
        </p:txBody>
      </p:sp>
    </p:spTree>
    <p:extLst>
      <p:ext uri="{BB962C8B-B14F-4D97-AF65-F5344CB8AC3E}">
        <p14:creationId xmlns:p14="http://schemas.microsoft.com/office/powerpoint/2010/main" val="371119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A city with a mountain in the background&#10;&#10;Description automatically generated with medium confidence">
            <a:extLst>
              <a:ext uri="{FF2B5EF4-FFF2-40B4-BE49-F238E27FC236}">
                <a16:creationId xmlns:a16="http://schemas.microsoft.com/office/drawing/2014/main" id="{5B4185FA-3E0E-46A5-4323-345303109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64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4166B-8C34-6034-4602-9F1318F60F9A}"/>
              </a:ext>
            </a:extLst>
          </p:cNvPr>
          <p:cNvSpPr>
            <a:spLocks noGrp="1"/>
          </p:cNvSpPr>
          <p:nvPr>
            <p:ph type="title"/>
          </p:nvPr>
        </p:nvSpPr>
        <p:spPr>
          <a:xfrm>
            <a:off x="375425" y="435176"/>
            <a:ext cx="10972800" cy="788789"/>
          </a:xfrm>
        </p:spPr>
        <p:txBody>
          <a:bodyPr lIns="91440" tIns="45720" rIns="91440" bIns="45720" anchor="b" anchorCtr="0"/>
          <a:lstStyle/>
          <a:p>
            <a:pPr>
              <a:lnSpc>
                <a:spcPct val="130565"/>
              </a:lnSpc>
            </a:pPr>
            <a:r>
              <a:rPr lang="en-US">
                <a:solidFill>
                  <a:schemeClr val="accent6">
                    <a:lumMod val="50000"/>
                  </a:schemeClr>
                </a:solidFill>
              </a:rPr>
              <a:t>Trauma Informed Approach</a:t>
            </a:r>
            <a:endParaRPr lang="en-US"/>
          </a:p>
        </p:txBody>
      </p:sp>
      <p:sp>
        <p:nvSpPr>
          <p:cNvPr id="8" name="TextBox 7">
            <a:extLst>
              <a:ext uri="{FF2B5EF4-FFF2-40B4-BE49-F238E27FC236}">
                <a16:creationId xmlns:a16="http://schemas.microsoft.com/office/drawing/2014/main" id="{3BE8640C-45D6-23C6-3AFF-17D5ECDB41AC}"/>
              </a:ext>
            </a:extLst>
          </p:cNvPr>
          <p:cNvSpPr txBox="1"/>
          <p:nvPr/>
        </p:nvSpPr>
        <p:spPr>
          <a:xfrm>
            <a:off x="705596" y="1525515"/>
            <a:ext cx="5561389" cy="4832092"/>
          </a:xfrm>
          <a:prstGeom prst="rect">
            <a:avLst/>
          </a:prstGeom>
          <a:noFill/>
        </p:spPr>
        <p:txBody>
          <a:bodyPr wrap="square">
            <a:spAutoFit/>
          </a:bodyPr>
          <a:lstStyle/>
          <a:p>
            <a:pPr defTabSz="1219170">
              <a:buClr>
                <a:srgbClr val="000000"/>
              </a:buClr>
            </a:pPr>
            <a:r>
              <a:rPr lang="en-US" sz="2800" b="1" u="sng" kern="0">
                <a:solidFill>
                  <a:schemeClr val="accent6">
                    <a:lumMod val="50000"/>
                  </a:schemeClr>
                </a:solidFill>
                <a:latin typeface="Calibri" panose="020F0502020204030204" pitchFamily="34" charset="0"/>
                <a:ea typeface="Alfa Slab One"/>
                <a:cs typeface="Calibri" panose="020F0502020204030204" pitchFamily="34" charset="0"/>
                <a:sym typeface="Alfa Slab One"/>
              </a:rPr>
              <a:t>The Four R’s</a:t>
            </a:r>
          </a:p>
          <a:p>
            <a:pPr marL="609585" indent="-482588" defTabSz="1219170">
              <a:buSzPts val="2100"/>
              <a:buFont typeface="Alfa Slab One"/>
              <a:buChar char="➔"/>
            </a:pPr>
            <a:r>
              <a:rPr lang="en-US" sz="2800" b="1" kern="0">
                <a:solidFill>
                  <a:schemeClr val="accent6">
                    <a:lumMod val="50000"/>
                  </a:schemeClr>
                </a:solidFill>
                <a:latin typeface="Calibri" panose="020F0502020204030204" pitchFamily="34" charset="0"/>
                <a:ea typeface="Alfa Slab One"/>
                <a:cs typeface="Calibri" panose="020F0502020204030204" pitchFamily="34" charset="0"/>
                <a:sym typeface="Alfa Slab One"/>
              </a:rPr>
              <a:t>Realize the widespread impact of trauma and who it affects</a:t>
            </a:r>
          </a:p>
          <a:p>
            <a:pPr marL="126997" defTabSz="1219170">
              <a:buSzPts val="2100"/>
            </a:pPr>
            <a:endParaRPr lang="en-US" sz="2800" b="1" kern="0">
              <a:solidFill>
                <a:schemeClr val="accent6">
                  <a:lumMod val="50000"/>
                </a:schemeClr>
              </a:solidFill>
              <a:latin typeface="Calibri" panose="020F0502020204030204" pitchFamily="34" charset="0"/>
              <a:ea typeface="Alfa Slab One"/>
              <a:cs typeface="Calibri" panose="020F0502020204030204" pitchFamily="34" charset="0"/>
              <a:sym typeface="Alfa Slab One"/>
            </a:endParaRPr>
          </a:p>
          <a:p>
            <a:pPr marL="609585" indent="-482588" defTabSz="1219170">
              <a:buSzPts val="2100"/>
              <a:buFont typeface="Alfa Slab One"/>
              <a:buChar char="➔"/>
            </a:pPr>
            <a:r>
              <a:rPr lang="en-US" sz="2800" b="1" kern="0">
                <a:solidFill>
                  <a:schemeClr val="accent6">
                    <a:lumMod val="50000"/>
                  </a:schemeClr>
                </a:solidFill>
                <a:latin typeface="Calibri" panose="020F0502020204030204" pitchFamily="34" charset="0"/>
                <a:ea typeface="Alfa Slab One"/>
                <a:cs typeface="Calibri" panose="020F0502020204030204" pitchFamily="34" charset="0"/>
                <a:sym typeface="Alfa Slab One"/>
              </a:rPr>
              <a:t>Recognize signs of trauma </a:t>
            </a:r>
          </a:p>
          <a:p>
            <a:pPr marL="126997" defTabSz="1219170">
              <a:buSzPts val="2100"/>
            </a:pPr>
            <a:endParaRPr lang="en-US" sz="2800" b="1" kern="0">
              <a:solidFill>
                <a:schemeClr val="accent6">
                  <a:lumMod val="50000"/>
                </a:schemeClr>
              </a:solidFill>
              <a:latin typeface="Calibri" panose="020F0502020204030204" pitchFamily="34" charset="0"/>
              <a:ea typeface="Alfa Slab One"/>
              <a:cs typeface="Calibri" panose="020F0502020204030204" pitchFamily="34" charset="0"/>
              <a:sym typeface="Alfa Slab One"/>
            </a:endParaRPr>
          </a:p>
          <a:p>
            <a:pPr marL="609585" indent="-482588" defTabSz="1219170">
              <a:buSzPts val="2100"/>
              <a:buFont typeface="Alfa Slab One"/>
              <a:buChar char="➔"/>
            </a:pPr>
            <a:r>
              <a:rPr lang="en-US" sz="2800" b="1" kern="0">
                <a:solidFill>
                  <a:schemeClr val="accent6">
                    <a:lumMod val="50000"/>
                  </a:schemeClr>
                </a:solidFill>
                <a:latin typeface="Calibri" panose="020F0502020204030204" pitchFamily="34" charset="0"/>
                <a:ea typeface="Alfa Slab One"/>
                <a:cs typeface="Calibri" panose="020F0502020204030204" pitchFamily="34" charset="0"/>
                <a:sym typeface="Alfa Slab One"/>
              </a:rPr>
              <a:t>Respond to trauma with properly aligned practices and procedures</a:t>
            </a:r>
          </a:p>
          <a:p>
            <a:pPr marL="126997" defTabSz="1219170">
              <a:buSzPts val="2100"/>
            </a:pPr>
            <a:endParaRPr lang="en-US" sz="2800" b="1" kern="0">
              <a:solidFill>
                <a:schemeClr val="accent6">
                  <a:lumMod val="50000"/>
                </a:schemeClr>
              </a:solidFill>
              <a:latin typeface="Calibri" panose="020F0502020204030204" pitchFamily="34" charset="0"/>
              <a:ea typeface="Alfa Slab One"/>
              <a:cs typeface="Calibri" panose="020F0502020204030204" pitchFamily="34" charset="0"/>
              <a:sym typeface="Alfa Slab One"/>
            </a:endParaRPr>
          </a:p>
          <a:p>
            <a:pPr marL="609585" indent="-482588" defTabSz="1219170">
              <a:buSzPts val="2100"/>
              <a:buFont typeface="Alfa Slab One"/>
              <a:buChar char="➔"/>
            </a:pPr>
            <a:r>
              <a:rPr lang="en-US" sz="2800" b="1" kern="0">
                <a:solidFill>
                  <a:schemeClr val="accent6">
                    <a:lumMod val="50000"/>
                  </a:schemeClr>
                </a:solidFill>
                <a:latin typeface="Calibri" panose="020F0502020204030204" pitchFamily="34" charset="0"/>
                <a:ea typeface="Alfa Slab One"/>
                <a:cs typeface="Calibri" panose="020F0502020204030204" pitchFamily="34" charset="0"/>
                <a:sym typeface="Alfa Slab One"/>
              </a:rPr>
              <a:t>Resist future trauma </a:t>
            </a:r>
          </a:p>
        </p:txBody>
      </p:sp>
      <p:pic>
        <p:nvPicPr>
          <p:cNvPr id="11" name="Picture 10">
            <a:extLst>
              <a:ext uri="{FF2B5EF4-FFF2-40B4-BE49-F238E27FC236}">
                <a16:creationId xmlns:a16="http://schemas.microsoft.com/office/drawing/2014/main" id="{50209C75-104D-4498-FDB9-9A3589FFCC82}"/>
              </a:ext>
            </a:extLst>
          </p:cNvPr>
          <p:cNvPicPr>
            <a:picLocks noChangeAspect="1"/>
          </p:cNvPicPr>
          <p:nvPr/>
        </p:nvPicPr>
        <p:blipFill>
          <a:blip r:embed="rId3"/>
          <a:stretch>
            <a:fillRect/>
          </a:stretch>
        </p:blipFill>
        <p:spPr>
          <a:xfrm>
            <a:off x="7023084" y="524778"/>
            <a:ext cx="4793491" cy="5987599"/>
          </a:xfrm>
          <a:prstGeom prst="rect">
            <a:avLst/>
          </a:prstGeom>
        </p:spPr>
      </p:pic>
      <p:sp>
        <p:nvSpPr>
          <p:cNvPr id="13" name="TextBox 12">
            <a:extLst>
              <a:ext uri="{FF2B5EF4-FFF2-40B4-BE49-F238E27FC236}">
                <a16:creationId xmlns:a16="http://schemas.microsoft.com/office/drawing/2014/main" id="{82F627FE-C028-3180-6309-1EA4399D591A}"/>
              </a:ext>
            </a:extLst>
          </p:cNvPr>
          <p:cNvSpPr txBox="1"/>
          <p:nvPr/>
        </p:nvSpPr>
        <p:spPr>
          <a:xfrm>
            <a:off x="0" y="6512377"/>
            <a:ext cx="12154829" cy="276999"/>
          </a:xfrm>
          <a:prstGeom prst="rect">
            <a:avLst/>
          </a:prstGeom>
          <a:noFill/>
        </p:spPr>
        <p:txBody>
          <a:bodyPr wrap="square" rtlCol="0">
            <a:spAutoFit/>
          </a:bodyPr>
          <a:lstStyle/>
          <a:p>
            <a:r>
              <a:rPr lang="en-US" sz="1200">
                <a:solidFill>
                  <a:srgbClr val="000000"/>
                </a:solidFill>
                <a:latin typeface="Calibri" panose="020F0502020204030204" pitchFamily="34" charset="0"/>
              </a:rPr>
              <a:t>Image by Michael Fries: https://post-traumatic-stress-disorder-103206.weeblysite.com/product/what-is-ptsd/2?cs=true&amp;cst=custom</a:t>
            </a:r>
          </a:p>
        </p:txBody>
      </p:sp>
    </p:spTree>
    <p:extLst>
      <p:ext uri="{BB962C8B-B14F-4D97-AF65-F5344CB8AC3E}">
        <p14:creationId xmlns:p14="http://schemas.microsoft.com/office/powerpoint/2010/main" val="2319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9544-9698-1EA4-F034-1223222B6586}"/>
              </a:ext>
            </a:extLst>
          </p:cNvPr>
          <p:cNvSpPr>
            <a:spLocks noGrp="1"/>
          </p:cNvSpPr>
          <p:nvPr>
            <p:ph type="title"/>
          </p:nvPr>
        </p:nvSpPr>
        <p:spPr>
          <a:xfrm>
            <a:off x="418170" y="0"/>
            <a:ext cx="11868616" cy="1350731"/>
          </a:xfrm>
        </p:spPr>
        <p:txBody>
          <a:bodyPr lIns="91440" tIns="45720" rIns="91440" bIns="45720" anchor="b" anchorCtr="0"/>
          <a:lstStyle/>
          <a:p>
            <a:pPr>
              <a:lnSpc>
                <a:spcPct val="100000"/>
              </a:lnSpc>
            </a:pPr>
            <a:r>
              <a:rPr lang="en-US">
                <a:solidFill>
                  <a:schemeClr val="accent6">
                    <a:lumMod val="50000"/>
                  </a:schemeClr>
                </a:solidFill>
              </a:rPr>
              <a:t>Know the effects of trauma and be prepared to respond appropriately in the field</a:t>
            </a:r>
            <a:endParaRPr lang="en-US"/>
          </a:p>
        </p:txBody>
      </p:sp>
      <p:pic>
        <p:nvPicPr>
          <p:cNvPr id="5" name="Picture 4">
            <a:extLst>
              <a:ext uri="{FF2B5EF4-FFF2-40B4-BE49-F238E27FC236}">
                <a16:creationId xmlns:a16="http://schemas.microsoft.com/office/drawing/2014/main" id="{62A83A06-748F-E8E7-BF53-B575CEF0CE9B}"/>
              </a:ext>
            </a:extLst>
          </p:cNvPr>
          <p:cNvPicPr>
            <a:picLocks noChangeAspect="1"/>
          </p:cNvPicPr>
          <p:nvPr/>
        </p:nvPicPr>
        <p:blipFill>
          <a:blip r:embed="rId3"/>
          <a:stretch>
            <a:fillRect/>
          </a:stretch>
        </p:blipFill>
        <p:spPr>
          <a:xfrm>
            <a:off x="385332" y="1395335"/>
            <a:ext cx="11421336" cy="5264251"/>
          </a:xfrm>
          <a:prstGeom prst="rect">
            <a:avLst/>
          </a:prstGeom>
        </p:spPr>
      </p:pic>
    </p:spTree>
    <p:extLst>
      <p:ext uri="{BB962C8B-B14F-4D97-AF65-F5344CB8AC3E}">
        <p14:creationId xmlns:p14="http://schemas.microsoft.com/office/powerpoint/2010/main" val="2322689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6D9D-FF1D-6EC3-B880-949FBBFEE621}"/>
              </a:ext>
            </a:extLst>
          </p:cNvPr>
          <p:cNvSpPr>
            <a:spLocks noGrp="1"/>
          </p:cNvSpPr>
          <p:nvPr>
            <p:ph type="title"/>
          </p:nvPr>
        </p:nvSpPr>
        <p:spPr/>
        <p:txBody>
          <a:bodyPr lIns="91440" tIns="45720" rIns="91440" bIns="45720" anchor="b" anchorCtr="0"/>
          <a:lstStyle/>
          <a:p>
            <a:pPr>
              <a:lnSpc>
                <a:spcPct val="130565"/>
              </a:lnSpc>
            </a:pPr>
            <a:r>
              <a:rPr lang="en-US"/>
              <a:t>Consent and Agency</a:t>
            </a:r>
          </a:p>
        </p:txBody>
      </p:sp>
      <p:pic>
        <p:nvPicPr>
          <p:cNvPr id="4" name="Content Placeholder 3">
            <a:extLst>
              <a:ext uri="{FF2B5EF4-FFF2-40B4-BE49-F238E27FC236}">
                <a16:creationId xmlns:a16="http://schemas.microsoft.com/office/drawing/2014/main" id="{A02998CD-6340-8F95-4715-3810E92980BE}"/>
              </a:ext>
            </a:extLst>
          </p:cNvPr>
          <p:cNvPicPr>
            <a:picLocks noGrp="1" noChangeAspect="1"/>
          </p:cNvPicPr>
          <p:nvPr>
            <p:ph sz="quarter" idx="11"/>
          </p:nvPr>
        </p:nvPicPr>
        <p:blipFill>
          <a:blip r:embed="rId3"/>
          <a:stretch>
            <a:fillRect/>
          </a:stretch>
        </p:blipFill>
        <p:spPr>
          <a:xfrm>
            <a:off x="6947075" y="4066848"/>
            <a:ext cx="4810161" cy="2322777"/>
          </a:xfrm>
          <a:prstGeom prst="rect">
            <a:avLst/>
          </a:prstGeom>
        </p:spPr>
      </p:pic>
      <p:sp>
        <p:nvSpPr>
          <p:cNvPr id="6" name="TextBox 5">
            <a:extLst>
              <a:ext uri="{FF2B5EF4-FFF2-40B4-BE49-F238E27FC236}">
                <a16:creationId xmlns:a16="http://schemas.microsoft.com/office/drawing/2014/main" id="{FE1546CC-AE2E-47D1-1631-F9B616BEEE9E}"/>
              </a:ext>
            </a:extLst>
          </p:cNvPr>
          <p:cNvSpPr txBox="1"/>
          <p:nvPr/>
        </p:nvSpPr>
        <p:spPr>
          <a:xfrm>
            <a:off x="914400" y="1929162"/>
            <a:ext cx="8226811" cy="2246769"/>
          </a:xfrm>
          <a:prstGeom prst="rect">
            <a:avLst/>
          </a:prstGeom>
          <a:noFill/>
        </p:spPr>
        <p:txBody>
          <a:bodyPr wrap="square">
            <a:spAutoFit/>
          </a:bodyPr>
          <a:lstStyle/>
          <a:p>
            <a:pPr marL="457200" indent="-457200">
              <a:buClrTx/>
              <a:buSzPct val="70000"/>
              <a:buFont typeface="Arial" panose="020B0604020202020204" pitchFamily="34" charset="0"/>
              <a:buChar char="•"/>
            </a:pPr>
            <a:r>
              <a:rPr lang="en" sz="2800" b="1">
                <a:solidFill>
                  <a:srgbClr val="003057"/>
                </a:solidFill>
                <a:latin typeface="Calibri" panose="020F0502020204030204" pitchFamily="34" charset="0"/>
                <a:cs typeface="Calibri" panose="020F0502020204030204" pitchFamily="34" charset="0"/>
              </a:rPr>
              <a:t>Obtain consent</a:t>
            </a:r>
          </a:p>
          <a:p>
            <a:pPr marL="457200" indent="-457200">
              <a:buClrTx/>
              <a:buSzPct val="70000"/>
              <a:buFont typeface="Arial" panose="020B0604020202020204" pitchFamily="34" charset="0"/>
              <a:buChar char="•"/>
            </a:pPr>
            <a:r>
              <a:rPr lang="en" sz="2800" b="1">
                <a:solidFill>
                  <a:srgbClr val="003057"/>
                </a:solidFill>
                <a:latin typeface="Calibri" panose="020F0502020204030204" pitchFamily="34" charset="0"/>
                <a:cs typeface="Calibri" panose="020F0502020204030204" pitchFamily="34" charset="0"/>
              </a:rPr>
              <a:t>Ensure confidentiality </a:t>
            </a:r>
          </a:p>
          <a:p>
            <a:pPr marL="457200" indent="-457200">
              <a:buClrTx/>
              <a:buSzPct val="70000"/>
              <a:buFont typeface="Arial" panose="020B0604020202020204" pitchFamily="34" charset="0"/>
              <a:buChar char="•"/>
            </a:pPr>
            <a:r>
              <a:rPr lang="en" sz="2800" b="1">
                <a:solidFill>
                  <a:srgbClr val="003057"/>
                </a:solidFill>
                <a:latin typeface="Calibri" panose="020F0502020204030204" pitchFamily="34" charset="0"/>
                <a:cs typeface="Calibri" panose="020F0502020204030204" pitchFamily="34" charset="0"/>
              </a:rPr>
              <a:t>Build in check points</a:t>
            </a:r>
          </a:p>
          <a:p>
            <a:pPr marL="457200" indent="-457200">
              <a:buClrTx/>
              <a:buSzPct val="70000"/>
              <a:buFont typeface="Arial" panose="020B0604020202020204" pitchFamily="34" charset="0"/>
              <a:buChar char="•"/>
            </a:pPr>
            <a:r>
              <a:rPr lang="en" sz="2800" b="1">
                <a:solidFill>
                  <a:srgbClr val="003057"/>
                </a:solidFill>
                <a:latin typeface="Calibri" panose="020F0502020204030204" pitchFamily="34" charset="0"/>
                <a:cs typeface="Calibri" panose="020F0502020204030204" pitchFamily="34" charset="0"/>
              </a:rPr>
              <a:t>Maximize choice</a:t>
            </a:r>
          </a:p>
          <a:p>
            <a:pPr marL="457200" indent="-457200">
              <a:buClrTx/>
              <a:buSzPct val="70000"/>
              <a:buFont typeface="Arial" panose="020B0604020202020204" pitchFamily="34" charset="0"/>
              <a:buChar char="•"/>
            </a:pPr>
            <a:r>
              <a:rPr lang="en" sz="2800" b="1">
                <a:solidFill>
                  <a:srgbClr val="003057"/>
                </a:solidFill>
                <a:latin typeface="Calibri" panose="020F0502020204030204" pitchFamily="34" charset="0"/>
                <a:cs typeface="Calibri" panose="020F0502020204030204" pitchFamily="34" charset="0"/>
              </a:rPr>
              <a:t>Tranparency</a:t>
            </a:r>
          </a:p>
        </p:txBody>
      </p:sp>
    </p:spTree>
    <p:extLst>
      <p:ext uri="{BB962C8B-B14F-4D97-AF65-F5344CB8AC3E}">
        <p14:creationId xmlns:p14="http://schemas.microsoft.com/office/powerpoint/2010/main" val="2905603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6D08-14B1-F845-5B61-058E35D3AD71}"/>
              </a:ext>
            </a:extLst>
          </p:cNvPr>
          <p:cNvSpPr>
            <a:spLocks noGrp="1"/>
          </p:cNvSpPr>
          <p:nvPr>
            <p:ph type="title"/>
          </p:nvPr>
        </p:nvSpPr>
        <p:spPr>
          <a:xfrm>
            <a:off x="59472" y="107370"/>
            <a:ext cx="12073055" cy="1143000"/>
          </a:xfrm>
        </p:spPr>
        <p:txBody>
          <a:bodyPr lIns="91440" tIns="45720" rIns="91440" bIns="45720" anchor="b" anchorCtr="0"/>
          <a:lstStyle/>
          <a:p>
            <a:pPr>
              <a:lnSpc>
                <a:spcPct val="130565"/>
              </a:lnSpc>
            </a:pPr>
            <a:r>
              <a:rPr lang="en-US">
                <a:solidFill>
                  <a:schemeClr val="accent6">
                    <a:lumMod val="50000"/>
                  </a:schemeClr>
                </a:solidFill>
              </a:rPr>
              <a:t>Keys to successfully integrating a trauma informed approach</a:t>
            </a:r>
            <a:endParaRPr lang="en-US"/>
          </a:p>
        </p:txBody>
      </p:sp>
      <p:pic>
        <p:nvPicPr>
          <p:cNvPr id="4" name="Content Placeholder 3">
            <a:extLst>
              <a:ext uri="{FF2B5EF4-FFF2-40B4-BE49-F238E27FC236}">
                <a16:creationId xmlns:a16="http://schemas.microsoft.com/office/drawing/2014/main" id="{587C2501-D381-9BDC-4FE8-8414E47EF386}"/>
              </a:ext>
            </a:extLst>
          </p:cNvPr>
          <p:cNvPicPr>
            <a:picLocks noGrp="1" noChangeAspect="1"/>
          </p:cNvPicPr>
          <p:nvPr>
            <p:ph sz="quarter" idx="11"/>
          </p:nvPr>
        </p:nvPicPr>
        <p:blipFill>
          <a:blip r:embed="rId3"/>
          <a:stretch>
            <a:fillRect/>
          </a:stretch>
        </p:blipFill>
        <p:spPr>
          <a:xfrm>
            <a:off x="609600" y="2754764"/>
            <a:ext cx="10972800" cy="2315260"/>
          </a:xfrm>
          <a:prstGeom prst="rect">
            <a:avLst/>
          </a:prstGeom>
        </p:spPr>
      </p:pic>
    </p:spTree>
    <p:extLst>
      <p:ext uri="{BB962C8B-B14F-4D97-AF65-F5344CB8AC3E}">
        <p14:creationId xmlns:p14="http://schemas.microsoft.com/office/powerpoint/2010/main" val="2942970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6DF0-B139-1CE8-0F41-B92737FC8C78}"/>
              </a:ext>
            </a:extLst>
          </p:cNvPr>
          <p:cNvSpPr>
            <a:spLocks noGrp="1"/>
          </p:cNvSpPr>
          <p:nvPr>
            <p:ph type="title"/>
          </p:nvPr>
        </p:nvSpPr>
        <p:spPr>
          <a:xfrm>
            <a:off x="386575" y="318300"/>
            <a:ext cx="10972800" cy="681659"/>
          </a:xfrm>
        </p:spPr>
        <p:txBody>
          <a:bodyPr lIns="91440" tIns="45720" rIns="91440" bIns="45720" anchor="b" anchorCtr="0"/>
          <a:lstStyle/>
          <a:p>
            <a:pPr>
              <a:lnSpc>
                <a:spcPct val="134192"/>
              </a:lnSpc>
            </a:pPr>
            <a:r>
              <a:rPr lang="en" sz="3600">
                <a:cs typeface="Calibri" panose="020F0502020204030204" pitchFamily="34" charset="0"/>
              </a:rPr>
              <a:t>Survey and Interview</a:t>
            </a:r>
            <a:r>
              <a:rPr lang="en" sz="3600" b="1">
                <a:solidFill>
                  <a:srgbClr val="003057"/>
                </a:solidFill>
                <a:latin typeface="Calibri" panose="020F0502020204030204" pitchFamily="34" charset="0"/>
                <a:cs typeface="Calibri" panose="020F0502020204030204" pitchFamily="34" charset="0"/>
              </a:rPr>
              <a:t> Considerations</a:t>
            </a:r>
            <a:endParaRPr lang="en-US">
              <a:cs typeface="Calibri" pitchFamily="34" charset="0"/>
            </a:endParaRPr>
          </a:p>
        </p:txBody>
      </p:sp>
      <p:sp>
        <p:nvSpPr>
          <p:cNvPr id="3" name="Content Placeholder 2">
            <a:extLst>
              <a:ext uri="{FF2B5EF4-FFF2-40B4-BE49-F238E27FC236}">
                <a16:creationId xmlns:a16="http://schemas.microsoft.com/office/drawing/2014/main" id="{2598718C-E039-1A3F-810A-61F5466F04F5}"/>
              </a:ext>
            </a:extLst>
          </p:cNvPr>
          <p:cNvSpPr>
            <a:spLocks noGrp="1"/>
          </p:cNvSpPr>
          <p:nvPr>
            <p:ph sz="quarter" idx="11"/>
          </p:nvPr>
        </p:nvSpPr>
        <p:spPr>
          <a:xfrm>
            <a:off x="566768" y="975035"/>
            <a:ext cx="10972800" cy="4176467"/>
          </a:xfrm>
        </p:spPr>
        <p:txBody>
          <a:bodyPr/>
          <a:lstStyle/>
          <a:p>
            <a:pPr>
              <a:buClrTx/>
              <a:buSzPct val="70000"/>
            </a:pPr>
            <a:r>
              <a:rPr lang="en" sz="2667" b="1">
                <a:solidFill>
                  <a:srgbClr val="003057"/>
                </a:solidFill>
                <a:latin typeface="Calibri" panose="020F0502020204030204" pitchFamily="34" charset="0"/>
                <a:cs typeface="Calibri" panose="020F0502020204030204" pitchFamily="34" charset="0"/>
              </a:rPr>
              <a:t>Acceptable and inclusive language</a:t>
            </a:r>
          </a:p>
          <a:p>
            <a:pPr>
              <a:buClrTx/>
              <a:buSzPct val="70000"/>
            </a:pPr>
            <a:r>
              <a:rPr lang="en" sz="2667" b="1">
                <a:solidFill>
                  <a:srgbClr val="003057"/>
                </a:solidFill>
                <a:latin typeface="Calibri" panose="020F0502020204030204" pitchFamily="34" charset="0"/>
                <a:cs typeface="Calibri" panose="020F0502020204030204" pitchFamily="34" charset="0"/>
              </a:rPr>
              <a:t>Avoid jargon</a:t>
            </a:r>
          </a:p>
          <a:p>
            <a:pPr>
              <a:buClrTx/>
              <a:buSzPct val="70000"/>
            </a:pPr>
            <a:r>
              <a:rPr lang="en-US" sz="2667" b="1">
                <a:solidFill>
                  <a:schemeClr val="accent6">
                    <a:lumMod val="50000"/>
                  </a:schemeClr>
                </a:solidFill>
              </a:rPr>
              <a:t>Offer options in multiple languages</a:t>
            </a:r>
          </a:p>
          <a:p>
            <a:pPr>
              <a:buClrTx/>
              <a:buSzPct val="70000"/>
            </a:pPr>
            <a:r>
              <a:rPr lang="en-US" sz="2667" b="1">
                <a:solidFill>
                  <a:schemeClr val="accent6">
                    <a:lumMod val="50000"/>
                  </a:schemeClr>
                </a:solidFill>
              </a:rPr>
              <a:t>Include visual aids</a:t>
            </a:r>
          </a:p>
          <a:p>
            <a:pPr>
              <a:buClrTx/>
              <a:buSzPct val="70000"/>
            </a:pPr>
            <a:r>
              <a:rPr lang="en-US" sz="2667" b="1">
                <a:solidFill>
                  <a:schemeClr val="accent6">
                    <a:lumMod val="50000"/>
                  </a:schemeClr>
                </a:solidFill>
              </a:rPr>
              <a:t>Consider reading level</a:t>
            </a:r>
            <a:endParaRPr lang="en" sz="2667" b="1">
              <a:solidFill>
                <a:srgbClr val="003057"/>
              </a:solidFill>
              <a:latin typeface="Calibri" panose="020F0502020204030204" pitchFamily="34" charset="0"/>
              <a:cs typeface="Calibri" panose="020F0502020204030204" pitchFamily="34" charset="0"/>
            </a:endParaRPr>
          </a:p>
          <a:p>
            <a:pPr>
              <a:buClrTx/>
              <a:buSzPct val="70000"/>
            </a:pPr>
            <a:r>
              <a:rPr lang="en" sz="2667" b="1">
                <a:solidFill>
                  <a:srgbClr val="003057"/>
                </a:solidFill>
                <a:latin typeface="Calibri" panose="020F0502020204030204" pitchFamily="34" charset="0"/>
                <a:cs typeface="Calibri" panose="020F0502020204030204" pitchFamily="34" charset="0"/>
              </a:rPr>
              <a:t>Consult subject matter experts and those with lived experience</a:t>
            </a:r>
          </a:p>
          <a:p>
            <a:pPr marL="0" indent="0">
              <a:buNone/>
            </a:pPr>
            <a:endParaRPr lang="en-US"/>
          </a:p>
        </p:txBody>
      </p:sp>
      <p:pic>
        <p:nvPicPr>
          <p:cNvPr id="6" name="Picture 5">
            <a:extLst>
              <a:ext uri="{FF2B5EF4-FFF2-40B4-BE49-F238E27FC236}">
                <a16:creationId xmlns:a16="http://schemas.microsoft.com/office/drawing/2014/main" id="{1332F2E7-9723-E002-559C-41BE3E66575E}"/>
              </a:ext>
            </a:extLst>
          </p:cNvPr>
          <p:cNvPicPr>
            <a:picLocks noChangeAspect="1"/>
          </p:cNvPicPr>
          <p:nvPr/>
        </p:nvPicPr>
        <p:blipFill>
          <a:blip r:embed="rId2"/>
          <a:stretch>
            <a:fillRect/>
          </a:stretch>
        </p:blipFill>
        <p:spPr>
          <a:xfrm>
            <a:off x="1374335" y="4636928"/>
            <a:ext cx="8617127" cy="1762982"/>
          </a:xfrm>
          <a:prstGeom prst="rect">
            <a:avLst/>
          </a:prstGeom>
        </p:spPr>
      </p:pic>
      <p:sp>
        <p:nvSpPr>
          <p:cNvPr id="7" name="TextBox 6">
            <a:extLst>
              <a:ext uri="{FF2B5EF4-FFF2-40B4-BE49-F238E27FC236}">
                <a16:creationId xmlns:a16="http://schemas.microsoft.com/office/drawing/2014/main" id="{ADD52F0A-747F-0BD4-2A60-6A397A9B0E58}"/>
              </a:ext>
            </a:extLst>
          </p:cNvPr>
          <p:cNvSpPr txBox="1"/>
          <p:nvPr/>
        </p:nvSpPr>
        <p:spPr>
          <a:xfrm>
            <a:off x="108622" y="6399910"/>
            <a:ext cx="9060569" cy="338554"/>
          </a:xfrm>
          <a:prstGeom prst="rect">
            <a:avLst/>
          </a:prstGeom>
          <a:noFill/>
        </p:spPr>
        <p:txBody>
          <a:bodyPr wrap="square" rtlCol="0">
            <a:spAutoFit/>
          </a:bodyPr>
          <a:lstStyle/>
          <a:p>
            <a:r>
              <a:rPr lang="en-US" sz="1600">
                <a:solidFill>
                  <a:srgbClr val="003057"/>
                </a:solidFill>
                <a:latin typeface="Calibri" panose="020F0502020204030204" pitchFamily="34" charset="0"/>
              </a:rPr>
              <a:t>*Scale was made based on the </a:t>
            </a:r>
            <a:r>
              <a:rPr lang="en-US" sz="1600" err="1">
                <a:solidFill>
                  <a:srgbClr val="003057"/>
                </a:solidFill>
                <a:latin typeface="Calibri" panose="020F0502020204030204" pitchFamily="34" charset="0"/>
              </a:rPr>
              <a:t>SPARQtool</a:t>
            </a:r>
            <a:r>
              <a:rPr lang="en-US" sz="1600">
                <a:solidFill>
                  <a:srgbClr val="003057"/>
                </a:solidFill>
                <a:latin typeface="Calibri" panose="020F0502020204030204" pitchFamily="34" charset="0"/>
              </a:rPr>
              <a:t> Self-Rated Health Question, Ware, JE. &amp; Sherborne, CD. (1992)</a:t>
            </a:r>
          </a:p>
        </p:txBody>
      </p:sp>
    </p:spTree>
    <p:extLst>
      <p:ext uri="{BB962C8B-B14F-4D97-AF65-F5344CB8AC3E}">
        <p14:creationId xmlns:p14="http://schemas.microsoft.com/office/powerpoint/2010/main" val="2264812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bg>
      <p:bgPr>
        <a:solidFill>
          <a:srgbClr val="15528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4359414" y="1887838"/>
            <a:ext cx="6183085" cy="3811280"/>
          </a:xfrm>
        </p:spPr>
        <p:txBody>
          <a:bodyPr lIns="91440" tIns="45720" rIns="91440" bIns="45720" anchor="b"/>
          <a:lstStyle/>
          <a:p>
            <a:r>
              <a:rPr lang="en-US" sz="6400">
                <a:solidFill>
                  <a:schemeClr val="accent2">
                    <a:lumMod val="60000"/>
                    <a:lumOff val="40000"/>
                  </a:schemeClr>
                </a:solidFill>
                <a:latin typeface="Calibri"/>
                <a:cs typeface="Calibri"/>
              </a:rPr>
              <a:t>10</a:t>
            </a:r>
            <a:r>
              <a:rPr lang="en-US" sz="6400" b="0">
                <a:latin typeface="Calibri"/>
                <a:cs typeface="Calibri"/>
              </a:rPr>
              <a:t> </a:t>
            </a:r>
            <a:br>
              <a:rPr lang="en-US" sz="6400"/>
            </a:br>
            <a:br>
              <a:rPr lang="en-US" sz="6400"/>
            </a:br>
            <a:endParaRPr lang="en-US" sz="4267" b="0"/>
          </a:p>
        </p:txBody>
      </p:sp>
      <p:pic>
        <p:nvPicPr>
          <p:cNvPr id="3" name="Graphic 2" descr="Tent with solid fill">
            <a:extLst>
              <a:ext uri="{FF2B5EF4-FFF2-40B4-BE49-F238E27FC236}">
                <a16:creationId xmlns:a16="http://schemas.microsoft.com/office/drawing/2014/main" id="{F425B0A8-2C18-3D7A-2944-81CDF166D9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3534" y="2572227"/>
            <a:ext cx="1619271" cy="1619271"/>
          </a:xfrm>
          <a:prstGeom prst="rect">
            <a:avLst/>
          </a:prstGeom>
        </p:spPr>
      </p:pic>
      <p:sp>
        <p:nvSpPr>
          <p:cNvPr id="2" name="TextBox 1">
            <a:extLst>
              <a:ext uri="{FF2B5EF4-FFF2-40B4-BE49-F238E27FC236}">
                <a16:creationId xmlns:a16="http://schemas.microsoft.com/office/drawing/2014/main" id="{2D266980-574A-5554-93C0-9F4BA3CF3B46}"/>
              </a:ext>
            </a:extLst>
          </p:cNvPr>
          <p:cNvSpPr txBox="1"/>
          <p:nvPr/>
        </p:nvSpPr>
        <p:spPr>
          <a:xfrm>
            <a:off x="2502574" y="3952776"/>
            <a:ext cx="2874745" cy="461665"/>
          </a:xfrm>
          <a:prstGeom prst="rect">
            <a:avLst/>
          </a:prstGeom>
          <a:noFill/>
        </p:spPr>
        <p:txBody>
          <a:bodyPr wrap="square" rtlCol="0">
            <a:spAutoFit/>
          </a:bodyPr>
          <a:lstStyle/>
          <a:p>
            <a:r>
              <a:rPr lang="en-US" sz="2400">
                <a:solidFill>
                  <a:schemeClr val="bg1"/>
                </a:solidFill>
                <a:latin typeface="Calibri" panose="020F0502020204030204" pitchFamily="34" charset="0"/>
              </a:rPr>
              <a:t>Encampment</a:t>
            </a:r>
          </a:p>
        </p:txBody>
      </p:sp>
      <p:sp>
        <p:nvSpPr>
          <p:cNvPr id="9" name="Title 3">
            <a:extLst>
              <a:ext uri="{FF2B5EF4-FFF2-40B4-BE49-F238E27FC236}">
                <a16:creationId xmlns:a16="http://schemas.microsoft.com/office/drawing/2014/main" id="{47095821-C20B-A419-9EAD-B3154FE9639C}"/>
              </a:ext>
            </a:extLst>
          </p:cNvPr>
          <p:cNvSpPr txBox="1">
            <a:spLocks/>
          </p:cNvSpPr>
          <p:nvPr/>
        </p:nvSpPr>
        <p:spPr>
          <a:xfrm>
            <a:off x="5717837" y="902867"/>
            <a:ext cx="8006755" cy="3370729"/>
          </a:xfrm>
          <a:prstGeom prst="rect">
            <a:avLst/>
          </a:prstGeom>
        </p:spPr>
        <p:txBody>
          <a:bodyPr anchor="b"/>
          <a:lstStyle>
            <a:lvl1pPr algn="l" rtl="0" eaLnBrk="0" fontAlgn="base" hangingPunct="0">
              <a:spcBef>
                <a:spcPct val="0"/>
              </a:spcBef>
              <a:spcAft>
                <a:spcPct val="0"/>
              </a:spcAft>
              <a:defRPr sz="3600" b="1" kern="1200" baseline="0">
                <a:solidFill>
                  <a:schemeClr val="bg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sz="4267" dirty="0">
                <a:solidFill>
                  <a:schemeClr val="accent1">
                    <a:lumMod val="25000"/>
                    <a:lumOff val="75000"/>
                  </a:schemeClr>
                </a:solidFill>
              </a:rPr>
              <a:t>3</a:t>
            </a:r>
            <a:r>
              <a:rPr lang="en-US" sz="3200" b="0" dirty="0"/>
              <a:t> Safe Outdoor Spaces (SOS)</a:t>
            </a:r>
            <a:br>
              <a:rPr lang="en-US" sz="3200" dirty="0"/>
            </a:br>
            <a:r>
              <a:rPr lang="en-US" sz="4267" dirty="0">
                <a:solidFill>
                  <a:schemeClr val="accent1">
                    <a:lumMod val="25000"/>
                    <a:lumOff val="75000"/>
                  </a:schemeClr>
                </a:solidFill>
              </a:rPr>
              <a:t>7</a:t>
            </a:r>
            <a:r>
              <a:rPr lang="en-US" sz="3200" b="0" dirty="0">
                <a:solidFill>
                  <a:schemeClr val="accent1">
                    <a:lumMod val="25000"/>
                    <a:lumOff val="75000"/>
                  </a:schemeClr>
                </a:solidFill>
              </a:rPr>
              <a:t> </a:t>
            </a:r>
            <a:r>
              <a:rPr lang="en-US" sz="3200" b="0" dirty="0">
                <a:solidFill>
                  <a:schemeClr val="bg1"/>
                </a:solidFill>
              </a:rPr>
              <a:t>Public encampments</a:t>
            </a:r>
          </a:p>
        </p:txBody>
      </p:sp>
    </p:spTree>
    <p:extLst>
      <p:ext uri="{BB962C8B-B14F-4D97-AF65-F5344CB8AC3E}">
        <p14:creationId xmlns:p14="http://schemas.microsoft.com/office/powerpoint/2010/main" val="1762736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city with a mountain in the background&#10;&#10;Description automatically generated with medium confidence">
            <a:extLst>
              <a:ext uri="{FF2B5EF4-FFF2-40B4-BE49-F238E27FC236}">
                <a16:creationId xmlns:a16="http://schemas.microsoft.com/office/drawing/2014/main" id="{5B4185FA-3E0E-46A5-4323-345303109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847E08-98E2-BE0B-A911-EA7BFF0157F8}"/>
              </a:ext>
            </a:extLst>
          </p:cNvPr>
          <p:cNvSpPr/>
          <p:nvPr/>
        </p:nvSpPr>
        <p:spPr>
          <a:xfrm>
            <a:off x="286871" y="1581630"/>
            <a:ext cx="11679731" cy="4606577"/>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Myriad Web Pro"/>
            </a:endParaRP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a:xfrm>
            <a:off x="407253" y="1654759"/>
            <a:ext cx="11582400" cy="4481512"/>
          </a:xfrm>
        </p:spPr>
        <p:txBody>
          <a:bodyPr/>
          <a:lstStyle/>
          <a:p>
            <a:pPr marL="609585" indent="-609585">
              <a:lnSpc>
                <a:spcPct val="100000"/>
              </a:lnSpc>
              <a:spcBef>
                <a:spcPts val="0"/>
              </a:spcBef>
              <a:spcAft>
                <a:spcPts val="0"/>
              </a:spcAft>
              <a:buClr>
                <a:schemeClr val="bg1"/>
              </a:buClr>
              <a:buAutoNum type="arabicPeriod"/>
            </a:pPr>
            <a:r>
              <a:rPr lang="en-US" b="1">
                <a:solidFill>
                  <a:schemeClr val="bg2"/>
                </a:solidFill>
                <a:effectLst/>
                <a:latin typeface="Calibri"/>
                <a:ea typeface="Times New Roman" panose="02020603050405020304" pitchFamily="18" charset="0"/>
                <a:cs typeface="Calibri"/>
              </a:rPr>
              <a:t>Assess the demographics, health conditions, and barriers to housing among people experiencing homelessness in Denver in fall 2023 </a:t>
            </a:r>
            <a:br>
              <a:rPr lang="en-US" b="1">
                <a:solidFill>
                  <a:schemeClr val="bg2"/>
                </a:solidFill>
                <a:latin typeface="Calibri"/>
                <a:ea typeface="Times New Roman" panose="02020603050405020304" pitchFamily="18" charset="0"/>
                <a:cs typeface="Calibri"/>
              </a:rPr>
            </a:b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Font typeface="Arial" panose="020B0604020202020204" pitchFamily="34" charset="0"/>
              <a:buAutoNum type="arabicPeriod"/>
            </a:pPr>
            <a:r>
              <a:rPr lang="en-US" b="1">
                <a:solidFill>
                  <a:schemeClr val="bg2"/>
                </a:solidFill>
                <a:effectLst/>
                <a:latin typeface="Calibri"/>
                <a:ea typeface="Times New Roman" panose="02020603050405020304" pitchFamily="18" charset="0"/>
                <a:cs typeface="Calibri"/>
              </a:rPr>
              <a:t>Describe the characteristics of encampments in Denver and report the health hazards faced by people living in encampments</a:t>
            </a:r>
          </a:p>
          <a:p>
            <a:pPr marL="609585" indent="-609585">
              <a:lnSpc>
                <a:spcPct val="100000"/>
              </a:lnSpc>
              <a:spcBef>
                <a:spcPts val="0"/>
              </a:spcBef>
              <a:spcAft>
                <a:spcPts val="0"/>
              </a:spcAft>
              <a:buClr>
                <a:schemeClr val="bg1"/>
              </a:buClr>
              <a:buFont typeface="Arial" panose="020B0604020202020204" pitchFamily="34" charset="0"/>
              <a:buAutoNum type="arabicPeriod"/>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Font typeface="Arial" panose="020B0604020202020204" pitchFamily="34" charset="0"/>
              <a:buAutoNum type="arabicPeriod"/>
            </a:pPr>
            <a:r>
              <a:rPr lang="en-US" b="1">
                <a:solidFill>
                  <a:schemeClr val="bg2"/>
                </a:solidFill>
                <a:effectLst/>
                <a:latin typeface="Calibri"/>
                <a:ea typeface="Times New Roman" panose="02020603050405020304" pitchFamily="18" charset="0"/>
                <a:cs typeface="Calibri"/>
              </a:rPr>
              <a:t>Provide recommendations for potential health and support interventions and to inform the local response to homelessness</a:t>
            </a:r>
            <a:endParaRPr lang="en-US" b="1" i="0" u="none" strike="noStrike" baseline="0">
              <a:solidFill>
                <a:schemeClr val="bg2"/>
              </a:solidFill>
              <a:latin typeface="Calibri"/>
              <a:cs typeface="Calibri"/>
            </a:endParaRPr>
          </a:p>
          <a:p>
            <a:pPr marL="0" indent="0">
              <a:lnSpc>
                <a:spcPct val="100000"/>
              </a:lnSpc>
              <a:spcBef>
                <a:spcPts val="0"/>
              </a:spcBef>
              <a:spcAft>
                <a:spcPts val="0"/>
              </a:spcAft>
              <a:buClr>
                <a:schemeClr val="bg1"/>
              </a:buClr>
              <a:buNone/>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Font typeface="Arial" panose="020B0604020202020204" pitchFamily="34" charset="0"/>
              <a:buAutoNum type="arabicPeriod"/>
            </a:pPr>
            <a:endParaRPr lang="en-US" b="1">
              <a:solidFill>
                <a:schemeClr val="bg2"/>
              </a:solidFill>
              <a:effectLst/>
              <a:latin typeface="Calibri"/>
              <a:ea typeface="Times New Roman" panose="02020603050405020304" pitchFamily="18" charset="0"/>
              <a:cs typeface="Calibri"/>
            </a:endParaRPr>
          </a:p>
          <a:p>
            <a:pPr marL="0" indent="0">
              <a:lnSpc>
                <a:spcPct val="100000"/>
              </a:lnSpc>
              <a:spcBef>
                <a:spcPts val="0"/>
              </a:spcBef>
              <a:spcAft>
                <a:spcPts val="0"/>
              </a:spcAft>
              <a:buClr>
                <a:schemeClr val="bg1"/>
              </a:buClr>
              <a:buNone/>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AutoNum type="arabicPeriod"/>
            </a:pPr>
            <a:endParaRPr lang="en-US" b="1">
              <a:solidFill>
                <a:schemeClr val="bg2"/>
              </a:solidFill>
              <a:effectLst/>
              <a:latin typeface="Calibri"/>
              <a:ea typeface="Times New Roman" panose="02020603050405020304" pitchFamily="18" charset="0"/>
              <a:cs typeface="Calibri"/>
            </a:endParaRPr>
          </a:p>
          <a:p>
            <a:pPr marL="609585" indent="-609585">
              <a:lnSpc>
                <a:spcPct val="100000"/>
              </a:lnSpc>
              <a:spcBef>
                <a:spcPts val="0"/>
              </a:spcBef>
              <a:spcAft>
                <a:spcPts val="0"/>
              </a:spcAft>
              <a:buClr>
                <a:schemeClr val="bg1"/>
              </a:buClr>
              <a:buAutoNum type="arabicPeriod"/>
            </a:pPr>
            <a:endParaRPr lang="en-US" b="1">
              <a:solidFill>
                <a:schemeClr val="bg2"/>
              </a:solidFill>
              <a:effectLst/>
              <a:latin typeface="Calibri"/>
              <a:ea typeface="Times New Roman" panose="02020603050405020304" pitchFamily="18" charset="0"/>
              <a:cs typeface="Calibri"/>
            </a:endParaRPr>
          </a:p>
          <a:p>
            <a:pPr marL="0" indent="0">
              <a:lnSpc>
                <a:spcPct val="100000"/>
              </a:lnSpc>
              <a:spcBef>
                <a:spcPts val="0"/>
              </a:spcBef>
              <a:spcAft>
                <a:spcPts val="0"/>
              </a:spcAft>
              <a:buClr>
                <a:schemeClr val="bg1"/>
              </a:buClr>
              <a:buNone/>
            </a:pPr>
            <a:endParaRPr lang="en-US" sz="3200" b="1">
              <a:solidFill>
                <a:schemeClr val="accent5">
                  <a:lumMod val="20000"/>
                  <a:lumOff val="80000"/>
                </a:schemeClr>
              </a:solidFill>
              <a:latin typeface="Calibri"/>
              <a:ea typeface="Times New Roman" panose="02020603050405020304" pitchFamily="18" charset="0"/>
              <a:cs typeface="Calibri"/>
            </a:endParaRPr>
          </a:p>
        </p:txBody>
      </p:sp>
      <p:sp>
        <p:nvSpPr>
          <p:cNvPr id="6" name="Title 6">
            <a:extLst>
              <a:ext uri="{FF2B5EF4-FFF2-40B4-BE49-F238E27FC236}">
                <a16:creationId xmlns:a16="http://schemas.microsoft.com/office/drawing/2014/main" id="{A4AFBA9E-BE62-1B91-FBBD-7C419DEE5211}"/>
              </a:ext>
            </a:extLst>
          </p:cNvPr>
          <p:cNvSpPr>
            <a:spLocks noGrp="1"/>
          </p:cNvSpPr>
          <p:nvPr>
            <p:ph type="title"/>
          </p:nvPr>
        </p:nvSpPr>
        <p:spPr>
          <a:xfrm>
            <a:off x="178348" y="329377"/>
            <a:ext cx="10972800" cy="849747"/>
          </a:xfrm>
        </p:spPr>
        <p:txBody>
          <a:bodyPr lIns="91440" tIns="45720" rIns="91440" bIns="45720" anchor="b" anchorCtr="0"/>
          <a:lstStyle/>
          <a:p>
            <a:pPr>
              <a:lnSpc>
                <a:spcPct val="57870"/>
              </a:lnSpc>
            </a:pPr>
            <a:r>
              <a:rPr lang="en-US" sz="4800"/>
              <a:t>Aims </a:t>
            </a:r>
            <a:endParaRPr lang="en-US"/>
          </a:p>
        </p:txBody>
      </p:sp>
    </p:spTree>
    <p:extLst>
      <p:ext uri="{BB962C8B-B14F-4D97-AF65-F5344CB8AC3E}">
        <p14:creationId xmlns:p14="http://schemas.microsoft.com/office/powerpoint/2010/main" val="4054455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0">
  <p:cSld>
    <p:bg>
      <p:bgPr>
        <a:solidFill>
          <a:srgbClr val="15528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3077360" y="2269352"/>
            <a:ext cx="9017104" cy="3370729"/>
          </a:xfrm>
        </p:spPr>
        <p:txBody>
          <a:bodyPr/>
          <a:lstStyle/>
          <a:p>
            <a:r>
              <a:rPr lang="en-US" sz="5867">
                <a:solidFill>
                  <a:schemeClr val="accent4">
                    <a:lumMod val="60000"/>
                    <a:lumOff val="40000"/>
                  </a:schemeClr>
                </a:solidFill>
              </a:rPr>
              <a:t>3</a:t>
            </a:r>
            <a:r>
              <a:rPr lang="en-US" sz="5867" b="0">
                <a:solidFill>
                  <a:schemeClr val="bg1"/>
                </a:solidFill>
              </a:rPr>
              <a:t> Safe Outdoor Spaces (SOS)</a:t>
            </a:r>
            <a:br>
              <a:rPr lang="en-US" sz="5867" b="0">
                <a:solidFill>
                  <a:schemeClr val="bg1"/>
                </a:solidFill>
              </a:rPr>
            </a:br>
            <a:br>
              <a:rPr lang="en-US" sz="5867">
                <a:solidFill>
                  <a:schemeClr val="bg1"/>
                </a:solidFill>
              </a:rPr>
            </a:br>
            <a:r>
              <a:rPr lang="en-US" sz="5867">
                <a:solidFill>
                  <a:schemeClr val="accent4">
                    <a:lumMod val="60000"/>
                    <a:lumOff val="40000"/>
                  </a:schemeClr>
                </a:solidFill>
              </a:rPr>
              <a:t>7</a:t>
            </a:r>
            <a:r>
              <a:rPr lang="en-US" sz="5867" b="0">
                <a:solidFill>
                  <a:schemeClr val="bg1"/>
                </a:solidFill>
              </a:rPr>
              <a:t> Encampments</a:t>
            </a:r>
          </a:p>
        </p:txBody>
      </p:sp>
      <p:sp>
        <p:nvSpPr>
          <p:cNvPr id="10" name="TextBox 9">
            <a:extLst>
              <a:ext uri="{FF2B5EF4-FFF2-40B4-BE49-F238E27FC236}">
                <a16:creationId xmlns:a16="http://schemas.microsoft.com/office/drawing/2014/main" id="{4CA66CD9-4BA7-3B80-0716-AF867F630752}"/>
              </a:ext>
            </a:extLst>
          </p:cNvPr>
          <p:cNvSpPr txBox="1"/>
          <p:nvPr/>
        </p:nvSpPr>
        <p:spPr>
          <a:xfrm>
            <a:off x="0" y="0"/>
            <a:ext cx="12192000" cy="2092881"/>
          </a:xfrm>
          <a:prstGeom prst="rect">
            <a:avLst/>
          </a:prstGeom>
          <a:noFill/>
        </p:spPr>
        <p:txBody>
          <a:bodyPr wrap="square" lIns="121920" tIns="60960" rIns="121920" bIns="60960" rtlCol="0" anchor="t">
            <a:spAutoFit/>
          </a:bodyPr>
          <a:lstStyle/>
          <a:p>
            <a:pPr algn="ctr"/>
            <a:r>
              <a:rPr lang="en-US" sz="6400">
                <a:solidFill>
                  <a:schemeClr val="bg1"/>
                </a:solidFill>
                <a:latin typeface="Calibri" panose="020F0502020204030204" pitchFamily="34" charset="0"/>
              </a:rPr>
              <a:t>We completed </a:t>
            </a:r>
            <a:r>
              <a:rPr lang="en-US" sz="6400" b="1">
                <a:solidFill>
                  <a:schemeClr val="accent4">
                    <a:lumMod val="60000"/>
                    <a:lumOff val="40000"/>
                  </a:schemeClr>
                </a:solidFill>
                <a:latin typeface="Calibri" panose="020F0502020204030204" pitchFamily="34" charset="0"/>
              </a:rPr>
              <a:t>10</a:t>
            </a:r>
            <a:r>
              <a:rPr lang="en-US" sz="6400">
                <a:solidFill>
                  <a:schemeClr val="bg1"/>
                </a:solidFill>
                <a:latin typeface="Calibri" panose="020F0502020204030204" pitchFamily="34" charset="0"/>
              </a:rPr>
              <a:t> observational hazard assessments.</a:t>
            </a:r>
          </a:p>
        </p:txBody>
      </p:sp>
      <p:pic>
        <p:nvPicPr>
          <p:cNvPr id="5" name="Graphic 4" descr="Fence outline">
            <a:extLst>
              <a:ext uri="{FF2B5EF4-FFF2-40B4-BE49-F238E27FC236}">
                <a16:creationId xmlns:a16="http://schemas.microsoft.com/office/drawing/2014/main" id="{FBBDF7E0-9C57-10E6-43AE-4D954F8F3E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943" y="2343173"/>
            <a:ext cx="1866767" cy="1780775"/>
          </a:xfrm>
          <a:prstGeom prst="rect">
            <a:avLst/>
          </a:prstGeom>
        </p:spPr>
      </p:pic>
      <p:pic>
        <p:nvPicPr>
          <p:cNvPr id="11" name="Graphic 10" descr="Tent with solid fill">
            <a:extLst>
              <a:ext uri="{FF2B5EF4-FFF2-40B4-BE49-F238E27FC236}">
                <a16:creationId xmlns:a16="http://schemas.microsoft.com/office/drawing/2014/main" id="{A1CF3011-48BF-217D-FF90-79FB655F33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435" y="4420880"/>
            <a:ext cx="1219200" cy="1219200"/>
          </a:xfrm>
          <a:prstGeom prst="rect">
            <a:avLst/>
          </a:prstGeom>
        </p:spPr>
      </p:pic>
      <p:pic>
        <p:nvPicPr>
          <p:cNvPr id="12" name="Graphic 11" descr="Tent with solid fill">
            <a:extLst>
              <a:ext uri="{FF2B5EF4-FFF2-40B4-BE49-F238E27FC236}">
                <a16:creationId xmlns:a16="http://schemas.microsoft.com/office/drawing/2014/main" id="{95107B7C-392E-37C2-709C-C03592CBDC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6880" y="5030480"/>
            <a:ext cx="1219200" cy="1219200"/>
          </a:xfrm>
          <a:prstGeom prst="rect">
            <a:avLst/>
          </a:prstGeom>
        </p:spPr>
      </p:pic>
    </p:spTree>
    <p:extLst>
      <p:ext uri="{BB962C8B-B14F-4D97-AF65-F5344CB8AC3E}">
        <p14:creationId xmlns:p14="http://schemas.microsoft.com/office/powerpoint/2010/main" val="3042762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bg>
      <p:bgPr>
        <a:solidFill>
          <a:srgbClr val="15528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0" y="1"/>
            <a:ext cx="12192000" cy="1107996"/>
          </a:xfrm>
          <a:prstGeom prst="rect">
            <a:avLst/>
          </a:prstGeom>
          <a:noFill/>
        </p:spPr>
        <p:txBody>
          <a:bodyPr wrap="square" lIns="121920" tIns="60960" rIns="121920" bIns="60960" rtlCol="0" anchor="t">
            <a:spAutoFit/>
          </a:bodyPr>
          <a:lstStyle/>
          <a:p>
            <a:pPr algn="ctr" defTabSz="1219170" eaLnBrk="0" fontAlgn="base" hangingPunct="0">
              <a:spcBef>
                <a:spcPct val="0"/>
              </a:spcBef>
              <a:spcAft>
                <a:spcPct val="0"/>
              </a:spcAft>
              <a:defRPr/>
            </a:pPr>
            <a:r>
              <a:rPr lang="en-US" sz="6400">
                <a:solidFill>
                  <a:prstClr val="white"/>
                </a:solidFill>
                <a:latin typeface="Calibri" panose="020F0502020204030204" pitchFamily="34" charset="0"/>
              </a:rPr>
              <a:t>We interviewed </a:t>
            </a:r>
            <a:r>
              <a:rPr lang="en-US" sz="6400" b="1">
                <a:solidFill>
                  <a:srgbClr val="D22730">
                    <a:lumMod val="60000"/>
                    <a:lumOff val="40000"/>
                  </a:srgbClr>
                </a:solidFill>
                <a:latin typeface="Calibri" panose="020F0502020204030204" pitchFamily="34" charset="0"/>
              </a:rPr>
              <a:t>356</a:t>
            </a:r>
            <a:r>
              <a:rPr lang="en-US" sz="6400">
                <a:solidFill>
                  <a:prstClr val="white"/>
                </a:solidFill>
                <a:latin typeface="Calibri" panose="020F0502020204030204" pitchFamily="34" charset="0"/>
              </a:rPr>
              <a:t> participants.</a:t>
            </a:r>
          </a:p>
        </p:txBody>
      </p:sp>
      <p:pic>
        <p:nvPicPr>
          <p:cNvPr id="2" name="Graphic 1" descr="Schoolhouse outline">
            <a:extLst>
              <a:ext uri="{FF2B5EF4-FFF2-40B4-BE49-F238E27FC236}">
                <a16:creationId xmlns:a16="http://schemas.microsoft.com/office/drawing/2014/main" id="{47ACB209-ED27-BBC0-A130-15D9EEAC69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8563" y="1812930"/>
            <a:ext cx="1619269" cy="1619269"/>
          </a:xfrm>
          <a:prstGeom prst="rect">
            <a:avLst/>
          </a:prstGeom>
        </p:spPr>
      </p:pic>
      <p:sp>
        <p:nvSpPr>
          <p:cNvPr id="21" name="TextBox 20">
            <a:extLst>
              <a:ext uri="{FF2B5EF4-FFF2-40B4-BE49-F238E27FC236}">
                <a16:creationId xmlns:a16="http://schemas.microsoft.com/office/drawing/2014/main" id="{4F2CCC46-6BAA-B557-34B3-55FB3554781C}"/>
              </a:ext>
            </a:extLst>
          </p:cNvPr>
          <p:cNvSpPr txBox="1"/>
          <p:nvPr/>
        </p:nvSpPr>
        <p:spPr>
          <a:xfrm>
            <a:off x="432402" y="3496417"/>
            <a:ext cx="6280416" cy="830997"/>
          </a:xfrm>
          <a:prstGeom prst="rect">
            <a:avLst/>
          </a:prstGeom>
          <a:noFill/>
        </p:spPr>
        <p:txBody>
          <a:bodyPr wrap="square">
            <a:spAutoFit/>
          </a:bodyPr>
          <a:lstStyle/>
          <a:p>
            <a:pPr defTabSz="1219170" eaLnBrk="0" fontAlgn="base" hangingPunct="0">
              <a:spcBef>
                <a:spcPct val="0"/>
              </a:spcBef>
              <a:spcAft>
                <a:spcPct val="0"/>
              </a:spcAft>
              <a:defRPr/>
            </a:pPr>
            <a:r>
              <a:rPr lang="en-US" sz="4800" b="1">
                <a:solidFill>
                  <a:prstClr val="white"/>
                </a:solidFill>
                <a:latin typeface="Calibri"/>
                <a:cs typeface="Calibri"/>
              </a:rPr>
              <a:t>Sheltered = </a:t>
            </a:r>
            <a:r>
              <a:rPr lang="en-US" sz="4800" b="1">
                <a:solidFill>
                  <a:srgbClr val="D22730">
                    <a:lumMod val="60000"/>
                    <a:lumOff val="40000"/>
                  </a:srgbClr>
                </a:solidFill>
                <a:latin typeface="Calibri"/>
                <a:cs typeface="Calibri"/>
              </a:rPr>
              <a:t>167</a:t>
            </a:r>
            <a:r>
              <a:rPr lang="en-US" sz="4800" b="1">
                <a:solidFill>
                  <a:prstClr val="white"/>
                </a:solidFill>
                <a:latin typeface="Calibri"/>
                <a:cs typeface="Calibri"/>
              </a:rPr>
              <a:t> </a:t>
            </a:r>
            <a:endParaRPr lang="en-US" sz="4800" b="1">
              <a:solidFill>
                <a:prstClr val="black"/>
              </a:solidFill>
              <a:latin typeface="Myriad Web Pro" panose="020B0503030403020204" pitchFamily="34" charset="0"/>
            </a:endParaRPr>
          </a:p>
        </p:txBody>
      </p:sp>
    </p:spTree>
    <p:extLst>
      <p:ext uri="{BB962C8B-B14F-4D97-AF65-F5344CB8AC3E}">
        <p14:creationId xmlns:p14="http://schemas.microsoft.com/office/powerpoint/2010/main" val="1052314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bg>
      <p:bgPr>
        <a:solidFill>
          <a:srgbClr val="15528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A66CD9-4BA7-3B80-0716-AF867F630752}"/>
              </a:ext>
            </a:extLst>
          </p:cNvPr>
          <p:cNvSpPr txBox="1"/>
          <p:nvPr/>
        </p:nvSpPr>
        <p:spPr>
          <a:xfrm>
            <a:off x="0" y="1"/>
            <a:ext cx="12192000" cy="1107996"/>
          </a:xfrm>
          <a:prstGeom prst="rect">
            <a:avLst/>
          </a:prstGeom>
          <a:noFill/>
        </p:spPr>
        <p:txBody>
          <a:bodyPr wrap="square" lIns="121920" tIns="60960" rIns="121920" bIns="60960" rtlCol="0" anchor="t">
            <a:spAutoFit/>
          </a:bodyPr>
          <a:lstStyle/>
          <a:p>
            <a:pPr algn="ctr" defTabSz="1219170" eaLnBrk="0" fontAlgn="base" hangingPunct="0">
              <a:spcBef>
                <a:spcPct val="0"/>
              </a:spcBef>
              <a:spcAft>
                <a:spcPct val="0"/>
              </a:spcAft>
              <a:defRPr/>
            </a:pPr>
            <a:r>
              <a:rPr lang="en-US" sz="6400">
                <a:solidFill>
                  <a:prstClr val="white"/>
                </a:solidFill>
                <a:latin typeface="Calibri" panose="020F0502020204030204" pitchFamily="34" charset="0"/>
              </a:rPr>
              <a:t>We interviewed </a:t>
            </a:r>
            <a:r>
              <a:rPr lang="en-US" sz="6400" b="1">
                <a:solidFill>
                  <a:srgbClr val="D22730">
                    <a:lumMod val="60000"/>
                    <a:lumOff val="40000"/>
                  </a:srgbClr>
                </a:solidFill>
                <a:latin typeface="Calibri" panose="020F0502020204030204" pitchFamily="34" charset="0"/>
              </a:rPr>
              <a:t>356</a:t>
            </a:r>
            <a:r>
              <a:rPr lang="en-US" sz="6400">
                <a:solidFill>
                  <a:prstClr val="white"/>
                </a:solidFill>
                <a:latin typeface="Calibri" panose="020F0502020204030204" pitchFamily="34" charset="0"/>
              </a:rPr>
              <a:t> participants.</a:t>
            </a:r>
          </a:p>
        </p:txBody>
      </p:sp>
      <p:pic>
        <p:nvPicPr>
          <p:cNvPr id="5" name="Graphic 4" descr="Fence outline">
            <a:extLst>
              <a:ext uri="{FF2B5EF4-FFF2-40B4-BE49-F238E27FC236}">
                <a16:creationId xmlns:a16="http://schemas.microsoft.com/office/drawing/2014/main" id="{FBBDF7E0-9C57-10E6-43AE-4D954F8F3E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4675" y="1712251"/>
            <a:ext cx="1866767" cy="1780775"/>
          </a:xfrm>
          <a:prstGeom prst="rect">
            <a:avLst/>
          </a:prstGeom>
        </p:spPr>
      </p:pic>
      <p:pic>
        <p:nvPicPr>
          <p:cNvPr id="11" name="Graphic 10" descr="Tent with solid fill">
            <a:extLst>
              <a:ext uri="{FF2B5EF4-FFF2-40B4-BE49-F238E27FC236}">
                <a16:creationId xmlns:a16="http://schemas.microsoft.com/office/drawing/2014/main" id="{A1CF3011-48BF-217D-FF90-79FB655F33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0887" y="2138432"/>
            <a:ext cx="1219200" cy="1219200"/>
          </a:xfrm>
          <a:prstGeom prst="rect">
            <a:avLst/>
          </a:prstGeom>
        </p:spPr>
      </p:pic>
      <p:pic>
        <p:nvPicPr>
          <p:cNvPr id="12" name="Graphic 11" descr="Tent with solid fill">
            <a:extLst>
              <a:ext uri="{FF2B5EF4-FFF2-40B4-BE49-F238E27FC236}">
                <a16:creationId xmlns:a16="http://schemas.microsoft.com/office/drawing/2014/main" id="{95107B7C-392E-37C2-709C-C03592CBDC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1287" y="1870872"/>
            <a:ext cx="1219200" cy="1219200"/>
          </a:xfrm>
          <a:prstGeom prst="rect">
            <a:avLst/>
          </a:prstGeom>
        </p:spPr>
      </p:pic>
      <p:pic>
        <p:nvPicPr>
          <p:cNvPr id="2" name="Graphic 1" descr="Schoolhouse outline">
            <a:extLst>
              <a:ext uri="{FF2B5EF4-FFF2-40B4-BE49-F238E27FC236}">
                <a16:creationId xmlns:a16="http://schemas.microsoft.com/office/drawing/2014/main" id="{47ACB209-ED27-BBC0-A130-15D9EEAC69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8563" y="1812930"/>
            <a:ext cx="1619269" cy="1619269"/>
          </a:xfrm>
          <a:prstGeom prst="rect">
            <a:avLst/>
          </a:prstGeom>
        </p:spPr>
      </p:pic>
      <p:sp>
        <p:nvSpPr>
          <p:cNvPr id="15" name="TextBox 14">
            <a:extLst>
              <a:ext uri="{FF2B5EF4-FFF2-40B4-BE49-F238E27FC236}">
                <a16:creationId xmlns:a16="http://schemas.microsoft.com/office/drawing/2014/main" id="{350B2A64-1A5F-C498-26B0-6D89354FA3FB}"/>
              </a:ext>
            </a:extLst>
          </p:cNvPr>
          <p:cNvSpPr txBox="1"/>
          <p:nvPr/>
        </p:nvSpPr>
        <p:spPr>
          <a:xfrm>
            <a:off x="6427740" y="3482440"/>
            <a:ext cx="6280416" cy="1231106"/>
          </a:xfrm>
          <a:prstGeom prst="rect">
            <a:avLst/>
          </a:prstGeom>
          <a:noFill/>
        </p:spPr>
        <p:txBody>
          <a:bodyPr wrap="square" lIns="121920" tIns="60960" rIns="121920" bIns="60960" anchor="t">
            <a:spAutoFit/>
          </a:bodyPr>
          <a:lstStyle/>
          <a:p>
            <a:pPr defTabSz="1219170" eaLnBrk="0" fontAlgn="base" hangingPunct="0">
              <a:spcBef>
                <a:spcPct val="0"/>
              </a:spcBef>
              <a:spcAft>
                <a:spcPct val="0"/>
              </a:spcAft>
              <a:defRPr/>
            </a:pPr>
            <a:r>
              <a:rPr lang="en-US" sz="4800" b="1">
                <a:solidFill>
                  <a:prstClr val="white"/>
                </a:solidFill>
                <a:latin typeface="Calibri"/>
                <a:cs typeface="Calibri"/>
              </a:rPr>
              <a:t>Unsheltered = </a:t>
            </a:r>
            <a:r>
              <a:rPr lang="en-US" sz="4800" b="1">
                <a:solidFill>
                  <a:srgbClr val="D22730">
                    <a:lumMod val="60000"/>
                    <a:lumOff val="40000"/>
                  </a:srgbClr>
                </a:solidFill>
                <a:latin typeface="Calibri"/>
                <a:cs typeface="Calibri"/>
              </a:rPr>
              <a:t>189 </a:t>
            </a:r>
            <a:br>
              <a:rPr lang="en-US" sz="4800" b="1">
                <a:solidFill>
                  <a:prstClr val="black"/>
                </a:solidFill>
                <a:latin typeface="Calibri"/>
                <a:cs typeface="Calibri"/>
              </a:rPr>
            </a:br>
            <a:endParaRPr lang="en-US" sz="2400">
              <a:solidFill>
                <a:prstClr val="black"/>
              </a:solidFill>
              <a:latin typeface="Myriad Web Pro" panose="020B0503030403020204" pitchFamily="34" charset="0"/>
            </a:endParaRPr>
          </a:p>
        </p:txBody>
      </p:sp>
      <p:sp>
        <p:nvSpPr>
          <p:cNvPr id="21" name="TextBox 20">
            <a:extLst>
              <a:ext uri="{FF2B5EF4-FFF2-40B4-BE49-F238E27FC236}">
                <a16:creationId xmlns:a16="http://schemas.microsoft.com/office/drawing/2014/main" id="{4F2CCC46-6BAA-B557-34B3-55FB3554781C}"/>
              </a:ext>
            </a:extLst>
          </p:cNvPr>
          <p:cNvSpPr txBox="1"/>
          <p:nvPr/>
        </p:nvSpPr>
        <p:spPr>
          <a:xfrm>
            <a:off x="404692" y="3482562"/>
            <a:ext cx="6280416" cy="861774"/>
          </a:xfrm>
          <a:prstGeom prst="rect">
            <a:avLst/>
          </a:prstGeom>
          <a:noFill/>
        </p:spPr>
        <p:txBody>
          <a:bodyPr wrap="square" lIns="121920" tIns="60960" rIns="121920" bIns="60960" anchor="t">
            <a:spAutoFit/>
          </a:bodyPr>
          <a:lstStyle/>
          <a:p>
            <a:pPr defTabSz="1219170" eaLnBrk="0" fontAlgn="base" hangingPunct="0">
              <a:spcBef>
                <a:spcPct val="0"/>
              </a:spcBef>
              <a:spcAft>
                <a:spcPct val="0"/>
              </a:spcAft>
              <a:defRPr/>
            </a:pPr>
            <a:r>
              <a:rPr lang="en-US" sz="4800" b="1">
                <a:solidFill>
                  <a:prstClr val="white"/>
                </a:solidFill>
                <a:latin typeface="Calibri"/>
                <a:cs typeface="Calibri"/>
              </a:rPr>
              <a:t>Sheltered = </a:t>
            </a:r>
            <a:r>
              <a:rPr lang="en-US" sz="4800" b="1">
                <a:solidFill>
                  <a:srgbClr val="D22730">
                    <a:lumMod val="60000"/>
                    <a:lumOff val="40000"/>
                  </a:srgbClr>
                </a:solidFill>
                <a:latin typeface="Calibri"/>
                <a:cs typeface="Calibri"/>
              </a:rPr>
              <a:t>167</a:t>
            </a:r>
            <a:r>
              <a:rPr lang="en-US" sz="4800" b="1">
                <a:solidFill>
                  <a:prstClr val="white"/>
                </a:solidFill>
                <a:latin typeface="Calibri"/>
                <a:cs typeface="Calibri"/>
              </a:rPr>
              <a:t> </a:t>
            </a:r>
            <a:endParaRPr lang="en-US" sz="4800" b="1">
              <a:solidFill>
                <a:prstClr val="white"/>
              </a:solidFill>
              <a:latin typeface="Myriad Web Pro" panose="020B0503030403020204" pitchFamily="34" charset="0"/>
            </a:endParaRPr>
          </a:p>
        </p:txBody>
      </p:sp>
    </p:spTree>
    <p:extLst>
      <p:ext uri="{BB962C8B-B14F-4D97-AF65-F5344CB8AC3E}">
        <p14:creationId xmlns:p14="http://schemas.microsoft.com/office/powerpoint/2010/main" val="39692642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2"/>
          <p:cNvSpPr>
            <a:spLocks noGrp="1"/>
          </p:cNvSpPr>
          <p:nvPr>
            <p:ph type="title"/>
          </p:nvPr>
        </p:nvSpPr>
        <p:spPr>
          <a:xfrm>
            <a:off x="280374" y="111823"/>
            <a:ext cx="11911626" cy="1456723"/>
          </a:xfrm>
        </p:spPr>
        <p:txBody>
          <a:bodyPr lIns="91440" tIns="45720" rIns="91440" bIns="45720" anchor="b" anchorCtr="0"/>
          <a:lstStyle/>
          <a:p>
            <a:pPr>
              <a:lnSpc>
                <a:spcPct val="75075"/>
              </a:lnSpc>
            </a:pPr>
            <a:r>
              <a:rPr lang="en-US">
                <a:solidFill>
                  <a:schemeClr val="accent6">
                    <a:lumMod val="50000"/>
                  </a:schemeClr>
                </a:solidFill>
              </a:rPr>
              <a:t>Majority of </a:t>
            </a:r>
            <a:r>
              <a:rPr lang="en-US">
                <a:solidFill>
                  <a:srgbClr val="9D1D24"/>
                </a:solidFill>
              </a:rPr>
              <a:t>sheltered (63%) </a:t>
            </a:r>
            <a:r>
              <a:rPr lang="en-US">
                <a:solidFill>
                  <a:schemeClr val="accent6">
                    <a:lumMod val="50000"/>
                  </a:schemeClr>
                </a:solidFill>
              </a:rPr>
              <a:t>and</a:t>
            </a:r>
            <a:r>
              <a:rPr lang="en-US">
                <a:solidFill>
                  <a:srgbClr val="9D1D24"/>
                </a:solidFill>
              </a:rPr>
              <a:t> </a:t>
            </a:r>
            <a:r>
              <a:rPr lang="en-US">
                <a:solidFill>
                  <a:srgbClr val="0F56DC"/>
                </a:solidFill>
              </a:rPr>
              <a:t>unsheltered (65%)</a:t>
            </a:r>
            <a:r>
              <a:rPr lang="en-US"/>
              <a:t> </a:t>
            </a:r>
            <a:r>
              <a:rPr lang="en-US">
                <a:solidFill>
                  <a:schemeClr val="accent6">
                    <a:lumMod val="50000"/>
                  </a:schemeClr>
                </a:solidFill>
              </a:rPr>
              <a:t>participants reported a new or worsening physical health condition</a:t>
            </a:r>
          </a:p>
        </p:txBody>
      </p:sp>
      <p:sp>
        <p:nvSpPr>
          <p:cNvPr id="13" name="TextBox 12"/>
          <p:cNvSpPr txBox="1"/>
          <p:nvPr/>
        </p:nvSpPr>
        <p:spPr>
          <a:xfrm>
            <a:off x="5967745" y="4885892"/>
            <a:ext cx="625675" cy="379656"/>
          </a:xfrm>
          <a:prstGeom prst="rect">
            <a:avLst/>
          </a:prstGeom>
          <a:noFill/>
        </p:spPr>
        <p:txBody>
          <a:bodyPr wrap="square" rtlCol="0">
            <a:spAutoFit/>
          </a:bodyPr>
          <a:lstStyle/>
          <a:p>
            <a:pPr algn="r" defTabSz="1219140" eaLnBrk="0" fontAlgn="base" hangingPunct="0">
              <a:spcBef>
                <a:spcPct val="0"/>
              </a:spcBef>
              <a:spcAft>
                <a:spcPct val="0"/>
              </a:spcAft>
            </a:pPr>
            <a:r>
              <a:rPr lang="en-US" sz="1867" b="1">
                <a:solidFill>
                  <a:prstClr val="white"/>
                </a:solidFill>
                <a:latin typeface="Calibri" panose="020F0502020204030204" pitchFamily="34" charset="0"/>
              </a:rPr>
              <a:t>GI</a:t>
            </a:r>
          </a:p>
        </p:txBody>
      </p:sp>
      <p:sp>
        <p:nvSpPr>
          <p:cNvPr id="21" name="TextBox 20"/>
          <p:cNvSpPr txBox="1"/>
          <p:nvPr/>
        </p:nvSpPr>
        <p:spPr>
          <a:xfrm>
            <a:off x="5557708" y="4527148"/>
            <a:ext cx="625675" cy="379656"/>
          </a:xfrm>
          <a:prstGeom prst="rect">
            <a:avLst/>
          </a:prstGeom>
          <a:noFill/>
        </p:spPr>
        <p:txBody>
          <a:bodyPr wrap="square" rtlCol="0">
            <a:spAutoFit/>
          </a:bodyPr>
          <a:lstStyle/>
          <a:p>
            <a:pPr algn="r" defTabSz="1219140" eaLnBrk="0" fontAlgn="base" hangingPunct="0">
              <a:spcBef>
                <a:spcPct val="0"/>
              </a:spcBef>
              <a:spcAft>
                <a:spcPct val="0"/>
              </a:spcAft>
            </a:pPr>
            <a:r>
              <a:rPr lang="en-US" sz="1867" b="1">
                <a:solidFill>
                  <a:prstClr val="white"/>
                </a:solidFill>
                <a:latin typeface="Calibri" panose="020F0502020204030204" pitchFamily="34" charset="0"/>
              </a:rPr>
              <a:t>GI</a:t>
            </a:r>
          </a:p>
        </p:txBody>
      </p:sp>
      <p:pic>
        <p:nvPicPr>
          <p:cNvPr id="20" name="Picture 19">
            <a:extLst>
              <a:ext uri="{FF2B5EF4-FFF2-40B4-BE49-F238E27FC236}">
                <a16:creationId xmlns:a16="http://schemas.microsoft.com/office/drawing/2014/main" id="{A7F68FC9-20E3-D8A3-3474-20A222A9FB3A}"/>
              </a:ext>
            </a:extLst>
          </p:cNvPr>
          <p:cNvPicPr>
            <a:picLocks noChangeAspect="1"/>
          </p:cNvPicPr>
          <p:nvPr/>
        </p:nvPicPr>
        <p:blipFill rotWithShape="1">
          <a:blip r:embed="rId3"/>
          <a:srcRect t="15613" r="39431"/>
          <a:stretch/>
        </p:blipFill>
        <p:spPr>
          <a:xfrm>
            <a:off x="2834912" y="1206500"/>
            <a:ext cx="6055087" cy="5598062"/>
          </a:xfrm>
          <a:prstGeom prst="rect">
            <a:avLst/>
          </a:prstGeom>
        </p:spPr>
      </p:pic>
      <p:cxnSp>
        <p:nvCxnSpPr>
          <p:cNvPr id="23" name="Straight Connector 22">
            <a:extLst>
              <a:ext uri="{FF2B5EF4-FFF2-40B4-BE49-F238E27FC236}">
                <a16:creationId xmlns:a16="http://schemas.microsoft.com/office/drawing/2014/main" id="{F741E786-0964-7DBD-0ACF-4B860988769B}"/>
              </a:ext>
            </a:extLst>
          </p:cNvPr>
          <p:cNvCxnSpPr>
            <a:cxnSpLocks/>
          </p:cNvCxnSpPr>
          <p:nvPr/>
        </p:nvCxnSpPr>
        <p:spPr>
          <a:xfrm>
            <a:off x="5397500" y="5753100"/>
            <a:ext cx="339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191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2"/>
          <p:cNvSpPr>
            <a:spLocks noGrp="1"/>
          </p:cNvSpPr>
          <p:nvPr>
            <p:ph type="title"/>
          </p:nvPr>
        </p:nvSpPr>
        <p:spPr>
          <a:xfrm>
            <a:off x="280374" y="142284"/>
            <a:ext cx="11911626" cy="1043768"/>
          </a:xfrm>
        </p:spPr>
        <p:txBody>
          <a:bodyPr lIns="91440" tIns="45720" rIns="91440" bIns="45720" anchor="b" anchorCtr="0"/>
          <a:lstStyle/>
          <a:p>
            <a:pPr>
              <a:lnSpc>
                <a:spcPct val="75075"/>
              </a:lnSpc>
            </a:pPr>
            <a:r>
              <a:rPr lang="en-US"/>
              <a:t>There were </a:t>
            </a:r>
            <a:r>
              <a:rPr lang="en-US" u="sng"/>
              <a:t>no differences </a:t>
            </a:r>
            <a:r>
              <a:rPr lang="en-US"/>
              <a:t>in chronic health conditions reported by homelessness setting</a:t>
            </a:r>
            <a:endParaRPr lang="en-US">
              <a:solidFill>
                <a:schemeClr val="accent6">
                  <a:lumMod val="50000"/>
                </a:schemeClr>
              </a:solidFill>
            </a:endParaRPr>
          </a:p>
        </p:txBody>
      </p:sp>
      <p:sp>
        <p:nvSpPr>
          <p:cNvPr id="13" name="TextBox 12"/>
          <p:cNvSpPr txBox="1"/>
          <p:nvPr/>
        </p:nvSpPr>
        <p:spPr>
          <a:xfrm>
            <a:off x="5967745" y="4885892"/>
            <a:ext cx="625675" cy="379656"/>
          </a:xfrm>
          <a:prstGeom prst="rect">
            <a:avLst/>
          </a:prstGeom>
          <a:noFill/>
        </p:spPr>
        <p:txBody>
          <a:bodyPr wrap="square" rtlCol="0">
            <a:spAutoFit/>
          </a:bodyPr>
          <a:lstStyle/>
          <a:p>
            <a:pPr algn="r" defTabSz="1219140" eaLnBrk="0" fontAlgn="base" hangingPunct="0">
              <a:spcBef>
                <a:spcPct val="0"/>
              </a:spcBef>
              <a:spcAft>
                <a:spcPct val="0"/>
              </a:spcAft>
            </a:pPr>
            <a:r>
              <a:rPr lang="en-US" sz="1867" b="1">
                <a:solidFill>
                  <a:prstClr val="white"/>
                </a:solidFill>
                <a:latin typeface="Calibri" panose="020F0502020204030204" pitchFamily="34" charset="0"/>
              </a:rPr>
              <a:t>GI</a:t>
            </a:r>
          </a:p>
        </p:txBody>
      </p:sp>
      <p:sp>
        <p:nvSpPr>
          <p:cNvPr id="21" name="TextBox 20"/>
          <p:cNvSpPr txBox="1"/>
          <p:nvPr/>
        </p:nvSpPr>
        <p:spPr>
          <a:xfrm>
            <a:off x="5557708" y="4527148"/>
            <a:ext cx="625675" cy="379656"/>
          </a:xfrm>
          <a:prstGeom prst="rect">
            <a:avLst/>
          </a:prstGeom>
          <a:noFill/>
        </p:spPr>
        <p:txBody>
          <a:bodyPr wrap="square" rtlCol="0">
            <a:spAutoFit/>
          </a:bodyPr>
          <a:lstStyle/>
          <a:p>
            <a:pPr algn="r" defTabSz="1219140" eaLnBrk="0" fontAlgn="base" hangingPunct="0">
              <a:spcBef>
                <a:spcPct val="0"/>
              </a:spcBef>
              <a:spcAft>
                <a:spcPct val="0"/>
              </a:spcAft>
            </a:pPr>
            <a:r>
              <a:rPr lang="en-US" sz="1867" b="1">
                <a:solidFill>
                  <a:prstClr val="white"/>
                </a:solidFill>
                <a:latin typeface="Calibri" panose="020F0502020204030204" pitchFamily="34" charset="0"/>
              </a:rPr>
              <a:t>GI</a:t>
            </a:r>
          </a:p>
        </p:txBody>
      </p:sp>
      <p:pic>
        <p:nvPicPr>
          <p:cNvPr id="20" name="Picture 19">
            <a:extLst>
              <a:ext uri="{FF2B5EF4-FFF2-40B4-BE49-F238E27FC236}">
                <a16:creationId xmlns:a16="http://schemas.microsoft.com/office/drawing/2014/main" id="{A7F68FC9-20E3-D8A3-3474-20A222A9FB3A}"/>
              </a:ext>
            </a:extLst>
          </p:cNvPr>
          <p:cNvPicPr>
            <a:picLocks noChangeAspect="1"/>
          </p:cNvPicPr>
          <p:nvPr/>
        </p:nvPicPr>
        <p:blipFill rotWithShape="1">
          <a:blip r:embed="rId3"/>
          <a:srcRect t="15613" r="39431"/>
          <a:stretch/>
        </p:blipFill>
        <p:spPr>
          <a:xfrm>
            <a:off x="2834912" y="1206500"/>
            <a:ext cx="6055087" cy="5598062"/>
          </a:xfrm>
          <a:prstGeom prst="rect">
            <a:avLst/>
          </a:prstGeom>
        </p:spPr>
      </p:pic>
      <p:cxnSp>
        <p:nvCxnSpPr>
          <p:cNvPr id="23" name="Straight Connector 22">
            <a:extLst>
              <a:ext uri="{FF2B5EF4-FFF2-40B4-BE49-F238E27FC236}">
                <a16:creationId xmlns:a16="http://schemas.microsoft.com/office/drawing/2014/main" id="{F741E786-0964-7DBD-0ACF-4B860988769B}"/>
              </a:ext>
            </a:extLst>
          </p:cNvPr>
          <p:cNvCxnSpPr>
            <a:cxnSpLocks/>
          </p:cNvCxnSpPr>
          <p:nvPr/>
        </p:nvCxnSpPr>
        <p:spPr>
          <a:xfrm>
            <a:off x="5397500" y="5753100"/>
            <a:ext cx="339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335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76EE53D-993B-2BF0-FC2F-84895F65C429}"/>
              </a:ext>
            </a:extLst>
          </p:cNvPr>
          <p:cNvGraphicFramePr/>
          <p:nvPr>
            <p:extLst>
              <p:ext uri="{D42A27DB-BD31-4B8C-83A1-F6EECF244321}">
                <p14:modId xmlns:p14="http://schemas.microsoft.com/office/powerpoint/2010/main" val="774287771"/>
              </p:ext>
            </p:extLst>
          </p:nvPr>
        </p:nvGraphicFramePr>
        <p:xfrm>
          <a:off x="0" y="1271550"/>
          <a:ext cx="8606264"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4">
            <a:extLst>
              <a:ext uri="{FF2B5EF4-FFF2-40B4-BE49-F238E27FC236}">
                <a16:creationId xmlns:a16="http://schemas.microsoft.com/office/drawing/2014/main" id="{1A1ED5BD-6F56-475C-6514-F705F28774F9}"/>
              </a:ext>
            </a:extLst>
          </p:cNvPr>
          <p:cNvSpPr>
            <a:spLocks noGrp="1"/>
          </p:cNvSpPr>
          <p:nvPr>
            <p:ph type="title"/>
          </p:nvPr>
        </p:nvSpPr>
        <p:spPr>
          <a:xfrm>
            <a:off x="359549" y="90351"/>
            <a:ext cx="11956863" cy="1683630"/>
          </a:xfrm>
        </p:spPr>
        <p:txBody>
          <a:bodyPr lIns="91440" tIns="45720" rIns="91440" bIns="45720" anchor="b" anchorCtr="0"/>
          <a:lstStyle/>
          <a:p>
            <a:pPr>
              <a:lnSpc>
                <a:spcPct val="100000"/>
              </a:lnSpc>
            </a:pPr>
            <a:r>
              <a:rPr lang="en-US" sz="3600">
                <a:solidFill>
                  <a:schemeClr val="accent6">
                    <a:lumMod val="50000"/>
                  </a:schemeClr>
                </a:solidFill>
              </a:rPr>
              <a:t>Majority of </a:t>
            </a:r>
            <a:r>
              <a:rPr lang="en-US" sz="3600">
                <a:solidFill>
                  <a:srgbClr val="D22730"/>
                </a:solidFill>
              </a:rPr>
              <a:t>sheltered (55%) </a:t>
            </a:r>
            <a:r>
              <a:rPr lang="en-US" sz="3600">
                <a:solidFill>
                  <a:schemeClr val="accent6">
                    <a:lumMod val="50000"/>
                  </a:schemeClr>
                </a:solidFill>
              </a:rPr>
              <a:t>and </a:t>
            </a:r>
            <a:r>
              <a:rPr lang="en-US" sz="3600">
                <a:solidFill>
                  <a:srgbClr val="0F56DC"/>
                </a:solidFill>
              </a:rPr>
              <a:t>unsheltered (61%)</a:t>
            </a:r>
            <a:r>
              <a:rPr lang="en-US" sz="3600"/>
              <a:t> </a:t>
            </a:r>
            <a:r>
              <a:rPr lang="en-US" sz="3600">
                <a:solidFill>
                  <a:schemeClr val="accent6">
                    <a:lumMod val="50000"/>
                  </a:schemeClr>
                </a:solidFill>
              </a:rPr>
              <a:t>participants reported a new or worsening mental health condition</a:t>
            </a:r>
            <a:endParaRPr lang="en-US" sz="3600">
              <a:cs typeface="Calibri" panose="020F0502020204030204" pitchFamily="34" charset="0"/>
            </a:endParaRPr>
          </a:p>
        </p:txBody>
      </p:sp>
      <p:sp>
        <p:nvSpPr>
          <p:cNvPr id="5" name="TextBox 4">
            <a:extLst>
              <a:ext uri="{FF2B5EF4-FFF2-40B4-BE49-F238E27FC236}">
                <a16:creationId xmlns:a16="http://schemas.microsoft.com/office/drawing/2014/main" id="{1F332392-AFB8-5E85-C047-503ADACCF8DC}"/>
              </a:ext>
            </a:extLst>
          </p:cNvPr>
          <p:cNvSpPr txBox="1"/>
          <p:nvPr/>
        </p:nvSpPr>
        <p:spPr>
          <a:xfrm>
            <a:off x="9940" y="6459873"/>
            <a:ext cx="6718852" cy="307777"/>
          </a:xfrm>
          <a:prstGeom prst="rect">
            <a:avLst/>
          </a:prstGeom>
          <a:noFill/>
        </p:spPr>
        <p:txBody>
          <a:bodyPr wrap="square" rtlCol="0">
            <a:spAutoFit/>
          </a:bodyPr>
          <a:lstStyle/>
          <a:p>
            <a:r>
              <a:rPr lang="en-US" sz="1400">
                <a:solidFill>
                  <a:srgbClr val="000000"/>
                </a:solidFill>
                <a:latin typeface="Calibri" panose="020F0502020204030204" pitchFamily="34" charset="0"/>
              </a:rPr>
              <a:t>PTSD = post-traumatic stress disorder</a:t>
            </a:r>
          </a:p>
        </p:txBody>
      </p:sp>
    </p:spTree>
    <p:extLst>
      <p:ext uri="{BB962C8B-B14F-4D97-AF65-F5344CB8AC3E}">
        <p14:creationId xmlns:p14="http://schemas.microsoft.com/office/powerpoint/2010/main" val="1676078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A1ED5BD-6F56-475C-6514-F705F28774F9}"/>
              </a:ext>
            </a:extLst>
          </p:cNvPr>
          <p:cNvSpPr>
            <a:spLocks noGrp="1"/>
          </p:cNvSpPr>
          <p:nvPr>
            <p:ph type="title"/>
          </p:nvPr>
        </p:nvSpPr>
        <p:spPr>
          <a:xfrm>
            <a:off x="136525" y="111823"/>
            <a:ext cx="12055475" cy="1159727"/>
          </a:xfrm>
        </p:spPr>
        <p:txBody>
          <a:bodyPr lIns="91440" tIns="45720" rIns="91440" bIns="45720" anchor="b" anchorCtr="0"/>
          <a:lstStyle/>
          <a:p>
            <a:pPr>
              <a:lnSpc>
                <a:spcPct val="100000"/>
              </a:lnSpc>
            </a:pPr>
            <a:r>
              <a:rPr lang="en-US" sz="3600">
                <a:solidFill>
                  <a:schemeClr val="accent1">
                    <a:lumMod val="75000"/>
                    <a:lumOff val="25000"/>
                  </a:schemeClr>
                </a:solidFill>
                <a:cs typeface="Calibri" panose="020F0502020204030204" pitchFamily="34" charset="0"/>
              </a:rPr>
              <a:t>Unsheltered</a:t>
            </a:r>
            <a:r>
              <a:rPr lang="en-US" sz="3600">
                <a:solidFill>
                  <a:srgbClr val="9D1D24"/>
                </a:solidFill>
                <a:cs typeface="Calibri" panose="020F0502020204030204" pitchFamily="34" charset="0"/>
              </a:rPr>
              <a:t> </a:t>
            </a:r>
            <a:r>
              <a:rPr lang="en-US" sz="3600">
                <a:solidFill>
                  <a:schemeClr val="accent6">
                    <a:lumMod val="50000"/>
                  </a:schemeClr>
                </a:solidFill>
                <a:cs typeface="Calibri" panose="020F0502020204030204" pitchFamily="34" charset="0"/>
              </a:rPr>
              <a:t>participants reported anxiety and substance use disorder at higher rates than people who were </a:t>
            </a:r>
            <a:r>
              <a:rPr lang="en-US" sz="3600">
                <a:solidFill>
                  <a:srgbClr val="D22730"/>
                </a:solidFill>
                <a:cs typeface="Calibri" panose="020F0502020204030204" pitchFamily="34" charset="0"/>
              </a:rPr>
              <a:t>sheltered</a:t>
            </a:r>
            <a:endParaRPr lang="en-US" sz="3600">
              <a:cs typeface="Calibri" panose="020F0502020204030204" pitchFamily="34" charset="0"/>
            </a:endParaRPr>
          </a:p>
        </p:txBody>
      </p:sp>
      <p:graphicFrame>
        <p:nvGraphicFramePr>
          <p:cNvPr id="9" name="Chart 8">
            <a:extLst>
              <a:ext uri="{FF2B5EF4-FFF2-40B4-BE49-F238E27FC236}">
                <a16:creationId xmlns:a16="http://schemas.microsoft.com/office/drawing/2014/main" id="{576EE53D-993B-2BF0-FC2F-84895F65C429}"/>
              </a:ext>
            </a:extLst>
          </p:cNvPr>
          <p:cNvGraphicFramePr/>
          <p:nvPr>
            <p:extLst>
              <p:ext uri="{D42A27DB-BD31-4B8C-83A1-F6EECF244321}">
                <p14:modId xmlns:p14="http://schemas.microsoft.com/office/powerpoint/2010/main" val="160336851"/>
              </p:ext>
            </p:extLst>
          </p:nvPr>
        </p:nvGraphicFramePr>
        <p:xfrm>
          <a:off x="0" y="1271550"/>
          <a:ext cx="8606264" cy="541866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id="{1BDCAC8B-FE62-38B7-5049-A399958CD87E}"/>
              </a:ext>
            </a:extLst>
          </p:cNvPr>
          <p:cNvGrpSpPr/>
          <p:nvPr/>
        </p:nvGrpSpPr>
        <p:grpSpPr>
          <a:xfrm>
            <a:off x="8606264" y="2564782"/>
            <a:ext cx="3113497" cy="707886"/>
            <a:chOff x="8606264" y="2486722"/>
            <a:chExt cx="3113497" cy="707886"/>
          </a:xfrm>
        </p:grpSpPr>
        <p:sp>
          <p:nvSpPr>
            <p:cNvPr id="6" name="TextBox 5">
              <a:extLst>
                <a:ext uri="{FF2B5EF4-FFF2-40B4-BE49-F238E27FC236}">
                  <a16:creationId xmlns:a16="http://schemas.microsoft.com/office/drawing/2014/main" id="{11A2B435-3921-9854-7A39-DD4451B4D25D}"/>
                </a:ext>
              </a:extLst>
            </p:cNvPr>
            <p:cNvSpPr txBox="1"/>
            <p:nvPr/>
          </p:nvSpPr>
          <p:spPr>
            <a:xfrm>
              <a:off x="9333400" y="2486722"/>
              <a:ext cx="2386361" cy="707886"/>
            </a:xfrm>
            <a:prstGeom prst="rect">
              <a:avLst/>
            </a:prstGeom>
            <a:solidFill>
              <a:srgbClr val="006AC1"/>
            </a:solidFill>
            <a:ln>
              <a:solidFill>
                <a:srgbClr val="006AC1"/>
              </a:solidFill>
            </a:ln>
          </p:spPr>
          <p:txBody>
            <a:bodyPr wrap="square" rtlCol="0">
              <a:spAutoFit/>
            </a:bodyPr>
            <a:lstStyle/>
            <a:p>
              <a:r>
                <a:rPr lang="en-US" sz="2000">
                  <a:solidFill>
                    <a:schemeClr val="bg1"/>
                  </a:solidFill>
                  <a:latin typeface="Calibri" panose="020F0502020204030204" pitchFamily="34" charset="0"/>
                </a:rPr>
                <a:t>aOR = 1.63</a:t>
              </a:r>
            </a:p>
            <a:p>
              <a:r>
                <a:rPr lang="en-US" sz="2000">
                  <a:solidFill>
                    <a:schemeClr val="bg1"/>
                  </a:solidFill>
                  <a:latin typeface="Calibri" panose="020F0502020204030204" pitchFamily="34" charset="0"/>
                </a:rPr>
                <a:t>95% CI = 1.03 – 2.60</a:t>
              </a:r>
            </a:p>
          </p:txBody>
        </p:sp>
        <p:cxnSp>
          <p:nvCxnSpPr>
            <p:cNvPr id="8" name="Straight Arrow Connector 7">
              <a:extLst>
                <a:ext uri="{FF2B5EF4-FFF2-40B4-BE49-F238E27FC236}">
                  <a16:creationId xmlns:a16="http://schemas.microsoft.com/office/drawing/2014/main" id="{7E7C2BA0-2307-65C8-5A34-01FC98EB6A65}"/>
                </a:ext>
              </a:extLst>
            </p:cNvPr>
            <p:cNvCxnSpPr>
              <a:cxnSpLocks/>
            </p:cNvCxnSpPr>
            <p:nvPr/>
          </p:nvCxnSpPr>
          <p:spPr>
            <a:xfrm flipH="1">
              <a:off x="8606264" y="2840665"/>
              <a:ext cx="727136" cy="0"/>
            </a:xfrm>
            <a:prstGeom prst="straightConnector1">
              <a:avLst/>
            </a:prstGeom>
            <a:ln>
              <a:solidFill>
                <a:srgbClr val="006AC1"/>
              </a:solidFill>
              <a:tailEnd type="triangle"/>
            </a:ln>
          </p:spPr>
          <p:style>
            <a:lnRef idx="3">
              <a:schemeClr val="accent6"/>
            </a:lnRef>
            <a:fillRef idx="0">
              <a:schemeClr val="accent6"/>
            </a:fillRef>
            <a:effectRef idx="2">
              <a:schemeClr val="accent6"/>
            </a:effectRef>
            <a:fontRef idx="minor">
              <a:schemeClr val="tx1"/>
            </a:fontRef>
          </p:style>
        </p:cxnSp>
      </p:grpSp>
      <p:grpSp>
        <p:nvGrpSpPr>
          <p:cNvPr id="13" name="Group 12">
            <a:extLst>
              <a:ext uri="{FF2B5EF4-FFF2-40B4-BE49-F238E27FC236}">
                <a16:creationId xmlns:a16="http://schemas.microsoft.com/office/drawing/2014/main" id="{E9990031-704F-05D6-A58F-5B87A06E1D32}"/>
              </a:ext>
            </a:extLst>
          </p:cNvPr>
          <p:cNvGrpSpPr/>
          <p:nvPr/>
        </p:nvGrpSpPr>
        <p:grpSpPr>
          <a:xfrm>
            <a:off x="5602868" y="4450528"/>
            <a:ext cx="3113497" cy="707886"/>
            <a:chOff x="8606264" y="2486722"/>
            <a:chExt cx="3113497" cy="707886"/>
          </a:xfrm>
        </p:grpSpPr>
        <p:sp>
          <p:nvSpPr>
            <p:cNvPr id="14" name="TextBox 13">
              <a:extLst>
                <a:ext uri="{FF2B5EF4-FFF2-40B4-BE49-F238E27FC236}">
                  <a16:creationId xmlns:a16="http://schemas.microsoft.com/office/drawing/2014/main" id="{3D10EA53-A902-C06E-46BB-FD7F4E0F7349}"/>
                </a:ext>
              </a:extLst>
            </p:cNvPr>
            <p:cNvSpPr txBox="1"/>
            <p:nvPr/>
          </p:nvSpPr>
          <p:spPr>
            <a:xfrm>
              <a:off x="9333400" y="2486722"/>
              <a:ext cx="2386361" cy="707886"/>
            </a:xfrm>
            <a:prstGeom prst="rect">
              <a:avLst/>
            </a:prstGeom>
            <a:solidFill>
              <a:srgbClr val="006AC1"/>
            </a:solidFill>
            <a:ln>
              <a:solidFill>
                <a:srgbClr val="006AC1"/>
              </a:solidFill>
            </a:ln>
          </p:spPr>
          <p:txBody>
            <a:bodyPr wrap="square" rtlCol="0">
              <a:spAutoFit/>
            </a:bodyPr>
            <a:lstStyle/>
            <a:p>
              <a:r>
                <a:rPr lang="en-US" sz="2000">
                  <a:solidFill>
                    <a:schemeClr val="bg1"/>
                  </a:solidFill>
                  <a:latin typeface="Calibri" panose="020F0502020204030204" pitchFamily="34" charset="0"/>
                </a:rPr>
                <a:t>aOR = 2.68</a:t>
              </a:r>
            </a:p>
            <a:p>
              <a:r>
                <a:rPr lang="en-US" sz="2000">
                  <a:solidFill>
                    <a:schemeClr val="bg1"/>
                  </a:solidFill>
                  <a:latin typeface="Calibri" panose="020F0502020204030204" pitchFamily="34" charset="0"/>
                </a:rPr>
                <a:t>95% CI = 1.25 – 6.23</a:t>
              </a:r>
            </a:p>
          </p:txBody>
        </p:sp>
        <p:cxnSp>
          <p:nvCxnSpPr>
            <p:cNvPr id="15" name="Straight Arrow Connector 14">
              <a:extLst>
                <a:ext uri="{FF2B5EF4-FFF2-40B4-BE49-F238E27FC236}">
                  <a16:creationId xmlns:a16="http://schemas.microsoft.com/office/drawing/2014/main" id="{826480C6-DC1C-635C-DA8C-FD63371CDF3D}"/>
                </a:ext>
              </a:extLst>
            </p:cNvPr>
            <p:cNvCxnSpPr>
              <a:cxnSpLocks/>
            </p:cNvCxnSpPr>
            <p:nvPr/>
          </p:nvCxnSpPr>
          <p:spPr>
            <a:xfrm flipH="1">
              <a:off x="8606264" y="2840665"/>
              <a:ext cx="727136" cy="0"/>
            </a:xfrm>
            <a:prstGeom prst="straightConnector1">
              <a:avLst/>
            </a:prstGeom>
            <a:ln>
              <a:solidFill>
                <a:srgbClr val="006AC1"/>
              </a:solidFill>
              <a:tailEnd type="triangle"/>
            </a:ln>
          </p:spPr>
          <p:style>
            <a:lnRef idx="3">
              <a:schemeClr val="accent6"/>
            </a:lnRef>
            <a:fillRef idx="0">
              <a:schemeClr val="accent6"/>
            </a:fillRef>
            <a:effectRef idx="2">
              <a:schemeClr val="accent6"/>
            </a:effectRef>
            <a:fontRef idx="minor">
              <a:schemeClr val="tx1"/>
            </a:fontRef>
          </p:style>
        </p:cxnSp>
      </p:grpSp>
      <p:sp>
        <p:nvSpPr>
          <p:cNvPr id="3" name="TextBox 2">
            <a:extLst>
              <a:ext uri="{FF2B5EF4-FFF2-40B4-BE49-F238E27FC236}">
                <a16:creationId xmlns:a16="http://schemas.microsoft.com/office/drawing/2014/main" id="{3DD3DC46-8A2E-6C1A-6C04-912FF6131C67}"/>
              </a:ext>
            </a:extLst>
          </p:cNvPr>
          <p:cNvSpPr txBox="1"/>
          <p:nvPr/>
        </p:nvSpPr>
        <p:spPr>
          <a:xfrm>
            <a:off x="9940" y="6459873"/>
            <a:ext cx="6718852" cy="307777"/>
          </a:xfrm>
          <a:prstGeom prst="rect">
            <a:avLst/>
          </a:prstGeom>
          <a:noFill/>
        </p:spPr>
        <p:txBody>
          <a:bodyPr wrap="square" rtlCol="0">
            <a:spAutoFit/>
          </a:bodyPr>
          <a:lstStyle/>
          <a:p>
            <a:r>
              <a:rPr lang="en-US" sz="1400">
                <a:solidFill>
                  <a:srgbClr val="000000"/>
                </a:solidFill>
                <a:latin typeface="Calibri" panose="020F0502020204030204" pitchFamily="34" charset="0"/>
              </a:rPr>
              <a:t>PTSD = post-traumatic stress disorder</a:t>
            </a:r>
          </a:p>
        </p:txBody>
      </p:sp>
    </p:spTree>
    <p:extLst>
      <p:ext uri="{BB962C8B-B14F-4D97-AF65-F5344CB8AC3E}">
        <p14:creationId xmlns:p14="http://schemas.microsoft.com/office/powerpoint/2010/main" val="297427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77A42-1A9F-5C91-D80B-33071893F220}"/>
              </a:ext>
            </a:extLst>
          </p:cNvPr>
          <p:cNvPicPr>
            <a:picLocks noChangeAspect="1"/>
          </p:cNvPicPr>
          <p:nvPr/>
        </p:nvPicPr>
        <p:blipFill rotWithShape="1">
          <a:blip r:embed="rId3"/>
          <a:srcRect t="12127"/>
          <a:stretch/>
        </p:blipFill>
        <p:spPr>
          <a:xfrm>
            <a:off x="880947" y="1405053"/>
            <a:ext cx="8902296" cy="5213225"/>
          </a:xfrm>
          <a:prstGeom prst="rect">
            <a:avLst/>
          </a:prstGeom>
        </p:spPr>
      </p:pic>
      <p:sp>
        <p:nvSpPr>
          <p:cNvPr id="6" name="Title 2"/>
          <p:cNvSpPr>
            <a:spLocks noGrp="1"/>
          </p:cNvSpPr>
          <p:nvPr>
            <p:ph type="title"/>
          </p:nvPr>
        </p:nvSpPr>
        <p:spPr>
          <a:xfrm>
            <a:off x="153994" y="98368"/>
            <a:ext cx="11911626" cy="1143000"/>
          </a:xfrm>
        </p:spPr>
        <p:txBody>
          <a:bodyPr lIns="91440" tIns="45720" rIns="91440" bIns="45720" anchor="b" anchorCtr="0"/>
          <a:lstStyle/>
          <a:p>
            <a:pPr>
              <a:lnSpc>
                <a:spcPct val="75075"/>
              </a:lnSpc>
            </a:pPr>
            <a:r>
              <a:rPr lang="en-US">
                <a:solidFill>
                  <a:schemeClr val="accent6">
                    <a:lumMod val="50000"/>
                  </a:schemeClr>
                </a:solidFill>
              </a:rPr>
              <a:t>Majority of </a:t>
            </a:r>
            <a:r>
              <a:rPr lang="en-US">
                <a:solidFill>
                  <a:srgbClr val="C00000"/>
                </a:solidFill>
              </a:rPr>
              <a:t>sheltered (64%)</a:t>
            </a:r>
            <a:r>
              <a:rPr lang="en-US">
                <a:solidFill>
                  <a:srgbClr val="006AC1"/>
                </a:solidFill>
              </a:rPr>
              <a:t> </a:t>
            </a:r>
            <a:r>
              <a:rPr lang="en-US">
                <a:solidFill>
                  <a:schemeClr val="accent6">
                    <a:lumMod val="50000"/>
                  </a:schemeClr>
                </a:solidFill>
              </a:rPr>
              <a:t>and</a:t>
            </a:r>
            <a:r>
              <a:rPr lang="en-US">
                <a:solidFill>
                  <a:srgbClr val="006AC1"/>
                </a:solidFill>
              </a:rPr>
              <a:t> </a:t>
            </a:r>
            <a:r>
              <a:rPr lang="en-US">
                <a:solidFill>
                  <a:schemeClr val="accent1">
                    <a:lumMod val="75000"/>
                    <a:lumOff val="25000"/>
                  </a:schemeClr>
                </a:solidFill>
              </a:rPr>
              <a:t>unsheltered (68%)</a:t>
            </a:r>
            <a:r>
              <a:rPr lang="en-US">
                <a:solidFill>
                  <a:srgbClr val="006AC1"/>
                </a:solidFill>
              </a:rPr>
              <a:t> </a:t>
            </a:r>
            <a:r>
              <a:rPr lang="en-US">
                <a:solidFill>
                  <a:schemeClr val="accent6">
                    <a:lumMod val="50000"/>
                  </a:schemeClr>
                </a:solidFill>
              </a:rPr>
              <a:t>participants reported an infection in the past year</a:t>
            </a:r>
            <a:endParaRPr lang="en-US"/>
          </a:p>
        </p:txBody>
      </p:sp>
      <p:sp>
        <p:nvSpPr>
          <p:cNvPr id="13" name="TextBox 12"/>
          <p:cNvSpPr txBox="1"/>
          <p:nvPr/>
        </p:nvSpPr>
        <p:spPr>
          <a:xfrm>
            <a:off x="5967745" y="4885892"/>
            <a:ext cx="625675" cy="379656"/>
          </a:xfrm>
          <a:prstGeom prst="rect">
            <a:avLst/>
          </a:prstGeom>
          <a:noFill/>
        </p:spPr>
        <p:txBody>
          <a:bodyPr wrap="square" rtlCol="0">
            <a:spAutoFit/>
          </a:bodyPr>
          <a:lstStyle/>
          <a:p>
            <a:pPr algn="r" defTabSz="1219140" eaLnBrk="0" fontAlgn="base" hangingPunct="0">
              <a:spcBef>
                <a:spcPct val="0"/>
              </a:spcBef>
              <a:spcAft>
                <a:spcPct val="0"/>
              </a:spcAft>
            </a:pPr>
            <a:r>
              <a:rPr lang="en-US" sz="1867" b="1">
                <a:solidFill>
                  <a:prstClr val="white"/>
                </a:solidFill>
                <a:latin typeface="Calibri" panose="020F0502020204030204" pitchFamily="34" charset="0"/>
              </a:rPr>
              <a:t>GI</a:t>
            </a:r>
          </a:p>
        </p:txBody>
      </p:sp>
      <p:sp>
        <p:nvSpPr>
          <p:cNvPr id="7" name="Oval 6">
            <a:extLst>
              <a:ext uri="{FF2B5EF4-FFF2-40B4-BE49-F238E27FC236}">
                <a16:creationId xmlns:a16="http://schemas.microsoft.com/office/drawing/2014/main" id="{23A3F19C-53C0-EE0C-2D0D-9794A2AA89EF}"/>
              </a:ext>
            </a:extLst>
          </p:cNvPr>
          <p:cNvSpPr/>
          <p:nvPr/>
        </p:nvSpPr>
        <p:spPr>
          <a:xfrm>
            <a:off x="11719761" y="111823"/>
            <a:ext cx="373627" cy="41295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Myriad Web Pro"/>
            </a:endParaRPr>
          </a:p>
        </p:txBody>
      </p:sp>
      <p:sp>
        <p:nvSpPr>
          <p:cNvPr id="5" name="TextBox 4">
            <a:extLst>
              <a:ext uri="{FF2B5EF4-FFF2-40B4-BE49-F238E27FC236}">
                <a16:creationId xmlns:a16="http://schemas.microsoft.com/office/drawing/2014/main" id="{87152573-B473-0889-D991-AF46B2B391E6}"/>
              </a:ext>
            </a:extLst>
          </p:cNvPr>
          <p:cNvSpPr txBox="1"/>
          <p:nvPr/>
        </p:nvSpPr>
        <p:spPr>
          <a:xfrm>
            <a:off x="9940" y="6459873"/>
            <a:ext cx="6718852" cy="307777"/>
          </a:xfrm>
          <a:prstGeom prst="rect">
            <a:avLst/>
          </a:prstGeom>
          <a:noFill/>
        </p:spPr>
        <p:txBody>
          <a:bodyPr wrap="square" rtlCol="0">
            <a:spAutoFit/>
          </a:bodyPr>
          <a:lstStyle/>
          <a:p>
            <a:r>
              <a:rPr lang="en-US" sz="1400">
                <a:solidFill>
                  <a:srgbClr val="000000"/>
                </a:solidFill>
                <a:latin typeface="Calibri" panose="020F0502020204030204" pitchFamily="34" charset="0"/>
              </a:rPr>
              <a:t>N = 356; ENT = ear, nose or throat infection; GI = gastrointestinal infection</a:t>
            </a:r>
          </a:p>
        </p:txBody>
      </p:sp>
    </p:spTree>
    <p:extLst>
      <p:ext uri="{BB962C8B-B14F-4D97-AF65-F5344CB8AC3E}">
        <p14:creationId xmlns:p14="http://schemas.microsoft.com/office/powerpoint/2010/main" val="2751501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77A42-1A9F-5C91-D80B-33071893F220}"/>
              </a:ext>
            </a:extLst>
          </p:cNvPr>
          <p:cNvPicPr>
            <a:picLocks noChangeAspect="1"/>
          </p:cNvPicPr>
          <p:nvPr/>
        </p:nvPicPr>
        <p:blipFill rotWithShape="1">
          <a:blip r:embed="rId3"/>
          <a:srcRect t="11187"/>
          <a:stretch/>
        </p:blipFill>
        <p:spPr>
          <a:xfrm>
            <a:off x="880947" y="1349297"/>
            <a:ext cx="8902296" cy="5268981"/>
          </a:xfrm>
          <a:prstGeom prst="rect">
            <a:avLst/>
          </a:prstGeom>
        </p:spPr>
      </p:pic>
      <p:sp>
        <p:nvSpPr>
          <p:cNvPr id="6" name="Title 2"/>
          <p:cNvSpPr>
            <a:spLocks noGrp="1"/>
          </p:cNvSpPr>
          <p:nvPr>
            <p:ph type="title"/>
          </p:nvPr>
        </p:nvSpPr>
        <p:spPr>
          <a:xfrm>
            <a:off x="153994" y="98368"/>
            <a:ext cx="11911626" cy="1143000"/>
          </a:xfrm>
        </p:spPr>
        <p:txBody>
          <a:bodyPr lIns="91440" tIns="45720" rIns="91440" bIns="45720" anchor="b" anchorCtr="0"/>
          <a:lstStyle/>
          <a:p>
            <a:pPr>
              <a:lnSpc>
                <a:spcPct val="75075"/>
              </a:lnSpc>
            </a:pPr>
            <a:r>
              <a:rPr lang="en-US" dirty="0"/>
              <a:t>People who were </a:t>
            </a:r>
            <a:r>
              <a:rPr lang="en-US" dirty="0">
                <a:solidFill>
                  <a:srgbClr val="C00000"/>
                </a:solidFill>
              </a:rPr>
              <a:t>sheltered</a:t>
            </a:r>
            <a:r>
              <a:rPr lang="en-US" dirty="0"/>
              <a:t> were more likely to report ectoparasite infection compared to unsheltered people</a:t>
            </a:r>
          </a:p>
        </p:txBody>
      </p:sp>
      <p:sp>
        <p:nvSpPr>
          <p:cNvPr id="13" name="TextBox 12"/>
          <p:cNvSpPr txBox="1"/>
          <p:nvPr/>
        </p:nvSpPr>
        <p:spPr>
          <a:xfrm>
            <a:off x="5967745" y="4885892"/>
            <a:ext cx="625675" cy="379656"/>
          </a:xfrm>
          <a:prstGeom prst="rect">
            <a:avLst/>
          </a:prstGeom>
          <a:noFill/>
        </p:spPr>
        <p:txBody>
          <a:bodyPr wrap="square" rtlCol="0">
            <a:spAutoFit/>
          </a:bodyPr>
          <a:lstStyle/>
          <a:p>
            <a:pPr algn="r" defTabSz="1219140" eaLnBrk="0" fontAlgn="base" hangingPunct="0">
              <a:spcBef>
                <a:spcPct val="0"/>
              </a:spcBef>
              <a:spcAft>
                <a:spcPct val="0"/>
              </a:spcAft>
            </a:pPr>
            <a:r>
              <a:rPr lang="en-US" sz="1867" b="1">
                <a:solidFill>
                  <a:prstClr val="white"/>
                </a:solidFill>
                <a:latin typeface="Calibri" panose="020F0502020204030204" pitchFamily="34" charset="0"/>
              </a:rPr>
              <a:t>GI</a:t>
            </a:r>
          </a:p>
        </p:txBody>
      </p:sp>
      <p:grpSp>
        <p:nvGrpSpPr>
          <p:cNvPr id="2" name="Group 1">
            <a:extLst>
              <a:ext uri="{FF2B5EF4-FFF2-40B4-BE49-F238E27FC236}">
                <a16:creationId xmlns:a16="http://schemas.microsoft.com/office/drawing/2014/main" id="{24945CE1-4AE9-B4E6-D6E6-B3E9A087CD65}"/>
              </a:ext>
            </a:extLst>
          </p:cNvPr>
          <p:cNvGrpSpPr/>
          <p:nvPr/>
        </p:nvGrpSpPr>
        <p:grpSpPr>
          <a:xfrm>
            <a:off x="6032025" y="5039160"/>
            <a:ext cx="2583309" cy="707886"/>
            <a:chOff x="5368954" y="3105145"/>
            <a:chExt cx="2583309" cy="707886"/>
          </a:xfrm>
        </p:grpSpPr>
        <p:cxnSp>
          <p:nvCxnSpPr>
            <p:cNvPr id="3" name="Straight Arrow Connector 2">
              <a:extLst>
                <a:ext uri="{FF2B5EF4-FFF2-40B4-BE49-F238E27FC236}">
                  <a16:creationId xmlns:a16="http://schemas.microsoft.com/office/drawing/2014/main" id="{215280A8-7414-ADA0-D516-A2E748064DFB}"/>
                </a:ext>
              </a:extLst>
            </p:cNvPr>
            <p:cNvCxnSpPr>
              <a:cxnSpLocks/>
            </p:cNvCxnSpPr>
            <p:nvPr/>
          </p:nvCxnSpPr>
          <p:spPr>
            <a:xfrm flipH="1">
              <a:off x="5368954" y="3435160"/>
              <a:ext cx="687898" cy="0"/>
            </a:xfrm>
            <a:prstGeom prst="straightConnector1">
              <a:avLst/>
            </a:prstGeom>
            <a:ln w="57150">
              <a:solidFill>
                <a:srgbClr val="D2273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D6EE2B9-EFA5-18AF-14C7-4CA8EFE78611}"/>
                </a:ext>
              </a:extLst>
            </p:cNvPr>
            <p:cNvSpPr txBox="1"/>
            <p:nvPr/>
          </p:nvSpPr>
          <p:spPr>
            <a:xfrm>
              <a:off x="6067462" y="3105145"/>
              <a:ext cx="1884801" cy="707886"/>
            </a:xfrm>
            <a:prstGeom prst="rect">
              <a:avLst/>
            </a:prstGeom>
            <a:solidFill>
              <a:srgbClr val="D22730"/>
            </a:solidFill>
            <a:ln>
              <a:solidFill>
                <a:srgbClr val="C00000"/>
              </a:solidFill>
            </a:ln>
          </p:spPr>
          <p:txBody>
            <a:bodyPr wrap="square" rtlCol="0">
              <a:spAutoFit/>
            </a:bodyPr>
            <a:lstStyle/>
            <a:p>
              <a:r>
                <a:rPr lang="en-US" sz="2000" b="1">
                  <a:solidFill>
                    <a:schemeClr val="bg1"/>
                  </a:solidFill>
                  <a:latin typeface="Calibri" panose="020F0502020204030204" pitchFamily="34" charset="0"/>
                </a:rPr>
                <a:t>aOR = 4.5</a:t>
              </a:r>
            </a:p>
            <a:p>
              <a:r>
                <a:rPr lang="en-US" sz="2000" b="1">
                  <a:solidFill>
                    <a:schemeClr val="bg1"/>
                  </a:solidFill>
                  <a:latin typeface="Calibri" panose="020F0502020204030204" pitchFamily="34" charset="0"/>
                </a:rPr>
                <a:t>95% CI = 2.0 -10</a:t>
              </a:r>
            </a:p>
          </p:txBody>
        </p:sp>
      </p:grpSp>
      <p:sp>
        <p:nvSpPr>
          <p:cNvPr id="7" name="Oval 6">
            <a:extLst>
              <a:ext uri="{FF2B5EF4-FFF2-40B4-BE49-F238E27FC236}">
                <a16:creationId xmlns:a16="http://schemas.microsoft.com/office/drawing/2014/main" id="{23A3F19C-53C0-EE0C-2D0D-9794A2AA89EF}"/>
              </a:ext>
            </a:extLst>
          </p:cNvPr>
          <p:cNvSpPr/>
          <p:nvPr/>
        </p:nvSpPr>
        <p:spPr>
          <a:xfrm>
            <a:off x="11719761" y="111823"/>
            <a:ext cx="373627" cy="41295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Myriad Web Pro"/>
            </a:endParaRPr>
          </a:p>
        </p:txBody>
      </p:sp>
      <p:sp>
        <p:nvSpPr>
          <p:cNvPr id="5" name="TextBox 4">
            <a:extLst>
              <a:ext uri="{FF2B5EF4-FFF2-40B4-BE49-F238E27FC236}">
                <a16:creationId xmlns:a16="http://schemas.microsoft.com/office/drawing/2014/main" id="{87152573-B473-0889-D991-AF46B2B391E6}"/>
              </a:ext>
            </a:extLst>
          </p:cNvPr>
          <p:cNvSpPr txBox="1"/>
          <p:nvPr/>
        </p:nvSpPr>
        <p:spPr>
          <a:xfrm>
            <a:off x="9940" y="6459873"/>
            <a:ext cx="6718852" cy="307777"/>
          </a:xfrm>
          <a:prstGeom prst="rect">
            <a:avLst/>
          </a:prstGeom>
          <a:noFill/>
        </p:spPr>
        <p:txBody>
          <a:bodyPr wrap="square" rtlCol="0">
            <a:spAutoFit/>
          </a:bodyPr>
          <a:lstStyle/>
          <a:p>
            <a:r>
              <a:rPr lang="en-US" sz="1400">
                <a:solidFill>
                  <a:srgbClr val="000000"/>
                </a:solidFill>
                <a:latin typeface="Calibri" panose="020F0502020204030204" pitchFamily="34" charset="0"/>
              </a:rPr>
              <a:t>ENT = ear, nose or throat infection; GI = gastrointestinal infection</a:t>
            </a:r>
          </a:p>
        </p:txBody>
      </p:sp>
    </p:spTree>
    <p:extLst>
      <p:ext uri="{BB962C8B-B14F-4D97-AF65-F5344CB8AC3E}">
        <p14:creationId xmlns:p14="http://schemas.microsoft.com/office/powerpoint/2010/main" val="357271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0">
  <p:cSld>
    <p:bg>
      <p:bgPr>
        <a:solidFill>
          <a:srgbClr val="73A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00E3F8-574E-15CA-5ED6-5D7B1FE04DD1}"/>
              </a:ext>
            </a:extLst>
          </p:cNvPr>
          <p:cNvSpPr txBox="1"/>
          <p:nvPr/>
        </p:nvSpPr>
        <p:spPr>
          <a:xfrm>
            <a:off x="146957" y="111823"/>
            <a:ext cx="12077701" cy="1446550"/>
          </a:xfrm>
          <a:prstGeom prst="rect">
            <a:avLst/>
          </a:prstGeom>
          <a:noFill/>
        </p:spPr>
        <p:txBody>
          <a:bodyPr wrap="square" rtlCol="0">
            <a:sp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mn-cs"/>
              </a:rPr>
              <a:t>Number of encampment sweeps </a:t>
            </a:r>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experienced by participants</a:t>
            </a:r>
          </a:p>
        </p:txBody>
      </p:sp>
      <p:graphicFrame>
        <p:nvGraphicFramePr>
          <p:cNvPr id="4" name="Table 3">
            <a:extLst>
              <a:ext uri="{FF2B5EF4-FFF2-40B4-BE49-F238E27FC236}">
                <a16:creationId xmlns:a16="http://schemas.microsoft.com/office/drawing/2014/main" id="{7B20BF30-CA26-8298-862D-B26CF0CF487C}"/>
              </a:ext>
            </a:extLst>
          </p:cNvPr>
          <p:cNvGraphicFramePr>
            <a:graphicFrameLocks noGrp="1"/>
          </p:cNvGraphicFramePr>
          <p:nvPr>
            <p:extLst>
              <p:ext uri="{D42A27DB-BD31-4B8C-83A1-F6EECF244321}">
                <p14:modId xmlns:p14="http://schemas.microsoft.com/office/powerpoint/2010/main" val="1952254534"/>
              </p:ext>
            </p:extLst>
          </p:nvPr>
        </p:nvGraphicFramePr>
        <p:xfrm>
          <a:off x="2489200" y="1558373"/>
          <a:ext cx="6781800" cy="4264270"/>
        </p:xfrm>
        <a:graphic>
          <a:graphicData uri="http://schemas.openxmlformats.org/drawingml/2006/table">
            <a:tbl>
              <a:tblPr firstRow="1" firstCol="1" bandRow="1">
                <a:tableStyleId>{5C22544A-7EE6-4342-B048-85BDC9FD1C3A}</a:tableStyleId>
              </a:tblPr>
              <a:tblGrid>
                <a:gridCol w="3279099">
                  <a:extLst>
                    <a:ext uri="{9D8B030D-6E8A-4147-A177-3AD203B41FA5}">
                      <a16:colId xmlns:a16="http://schemas.microsoft.com/office/drawing/2014/main" val="2501184824"/>
                    </a:ext>
                  </a:extLst>
                </a:gridCol>
                <a:gridCol w="3502701">
                  <a:extLst>
                    <a:ext uri="{9D8B030D-6E8A-4147-A177-3AD203B41FA5}">
                      <a16:colId xmlns:a16="http://schemas.microsoft.com/office/drawing/2014/main" val="3182933519"/>
                    </a:ext>
                  </a:extLst>
                </a:gridCol>
              </a:tblGrid>
              <a:tr h="852854">
                <a:tc>
                  <a:txBody>
                    <a:bodyPr/>
                    <a:lstStyle/>
                    <a:p>
                      <a:pPr marL="0" marR="0" algn="ctr">
                        <a:lnSpc>
                          <a:spcPct val="107000"/>
                        </a:lnSpc>
                        <a:spcBef>
                          <a:spcPts val="0"/>
                        </a:spcBef>
                        <a:spcAft>
                          <a:spcPts val="0"/>
                        </a:spcAft>
                      </a:pPr>
                      <a:r>
                        <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Sweeps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participants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2524695"/>
                  </a:ext>
                </a:extLst>
              </a:tr>
              <a:tr h="852854">
                <a:tc>
                  <a:txBody>
                    <a:bodyPr/>
                    <a:lstStyle/>
                    <a:p>
                      <a:pPr marL="0" marR="0">
                        <a:lnSpc>
                          <a:spcPct val="107000"/>
                        </a:lnSpc>
                        <a:spcBef>
                          <a:spcPts val="0"/>
                        </a:spcBef>
                        <a:spcAft>
                          <a:spcPts val="0"/>
                        </a:spcAft>
                      </a:pPr>
                      <a:r>
                        <a:rPr lang="en-US" sz="3600">
                          <a:solidFill>
                            <a:schemeClr val="tx1"/>
                          </a:solidFill>
                          <a:effectLst/>
                        </a:rPr>
                        <a:t>≤ 5</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600" b="0">
                          <a:solidFill>
                            <a:schemeClr val="tx1"/>
                          </a:solidFill>
                          <a:effectLst/>
                        </a:rPr>
                        <a:t>67%</a:t>
                      </a:r>
                      <a:endParaRPr lang="en-US" sz="3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650274"/>
                  </a:ext>
                </a:extLst>
              </a:tr>
              <a:tr h="852854">
                <a:tc>
                  <a:txBody>
                    <a:bodyPr/>
                    <a:lstStyle/>
                    <a:p>
                      <a:pPr marL="0" marR="0">
                        <a:lnSpc>
                          <a:spcPct val="107000"/>
                        </a:lnSpc>
                        <a:spcBef>
                          <a:spcPts val="0"/>
                        </a:spcBef>
                        <a:spcAft>
                          <a:spcPts val="0"/>
                        </a:spcAft>
                      </a:pPr>
                      <a:r>
                        <a:rPr lang="en-US" sz="3600">
                          <a:solidFill>
                            <a:schemeClr val="tx1"/>
                          </a:solidFill>
                          <a:effectLst/>
                        </a:rPr>
                        <a:t>6-10</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600">
                          <a:solidFill>
                            <a:schemeClr val="tx1"/>
                          </a:solidFill>
                          <a:effectLst/>
                        </a:rPr>
                        <a:t>15%</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304916"/>
                  </a:ext>
                </a:extLst>
              </a:tr>
              <a:tr h="852854">
                <a:tc>
                  <a:txBody>
                    <a:bodyPr/>
                    <a:lstStyle/>
                    <a:p>
                      <a:pPr marL="0" marR="0">
                        <a:lnSpc>
                          <a:spcPct val="107000"/>
                        </a:lnSpc>
                        <a:spcBef>
                          <a:spcPts val="0"/>
                        </a:spcBef>
                        <a:spcAft>
                          <a:spcPts val="0"/>
                        </a:spcAft>
                      </a:pPr>
                      <a:r>
                        <a:rPr lang="en-US" sz="3600">
                          <a:solidFill>
                            <a:schemeClr val="tx1"/>
                          </a:solidFill>
                          <a:effectLst/>
                        </a:rPr>
                        <a:t>11-20</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600">
                          <a:solidFill>
                            <a:schemeClr val="tx1"/>
                          </a:solidFill>
                          <a:effectLst/>
                        </a:rPr>
                        <a:t>5%</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4145107"/>
                  </a:ext>
                </a:extLst>
              </a:tr>
              <a:tr h="852854">
                <a:tc>
                  <a:txBody>
                    <a:bodyPr/>
                    <a:lstStyle/>
                    <a:p>
                      <a:pPr marL="0" marR="0">
                        <a:lnSpc>
                          <a:spcPct val="107000"/>
                        </a:lnSpc>
                        <a:spcBef>
                          <a:spcPts val="0"/>
                        </a:spcBef>
                        <a:spcAft>
                          <a:spcPts val="0"/>
                        </a:spcAft>
                      </a:pPr>
                      <a:r>
                        <a:rPr lang="en-US" sz="3600">
                          <a:solidFill>
                            <a:schemeClr val="tx1"/>
                          </a:solidFill>
                          <a:effectLst/>
                        </a:rPr>
                        <a:t>&gt; 20</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600">
                          <a:solidFill>
                            <a:schemeClr val="tx1"/>
                          </a:solidFill>
                          <a:effectLst/>
                        </a:rPr>
                        <a:t>13%</a:t>
                      </a:r>
                      <a:endParaRPr lang="en-US"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781541"/>
                  </a:ext>
                </a:extLst>
              </a:tr>
            </a:tbl>
          </a:graphicData>
        </a:graphic>
      </p:graphicFrame>
    </p:spTree>
    <p:extLst>
      <p:ext uri="{BB962C8B-B14F-4D97-AF65-F5344CB8AC3E}">
        <p14:creationId xmlns:p14="http://schemas.microsoft.com/office/powerpoint/2010/main" val="26962693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1_BASIC LAYOUT">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BASIC LAYOUT">
  <a:themeElements>
    <a:clrScheme name="ORR">
      <a:dk1>
        <a:sysClr val="windowText" lastClr="000000"/>
      </a:dk1>
      <a:lt1>
        <a:sysClr val="window" lastClr="FFFFFF"/>
      </a:lt1>
      <a:dk2>
        <a:srgbClr val="545859"/>
      </a:dk2>
      <a:lt2>
        <a:srgbClr val="E7E6E6"/>
      </a:lt2>
      <a:accent1>
        <a:srgbClr val="003057"/>
      </a:accent1>
      <a:accent2>
        <a:srgbClr val="D22730"/>
      </a:accent2>
      <a:accent3>
        <a:srgbClr val="E2EAF2"/>
      </a:accent3>
      <a:accent4>
        <a:srgbClr val="00A3E0"/>
      </a:accent4>
      <a:accent5>
        <a:srgbClr val="545859"/>
      </a:accent5>
      <a:accent6>
        <a:srgbClr val="0033A1"/>
      </a:accent6>
      <a:hlink>
        <a:srgbClr val="0563C1"/>
      </a:hlink>
      <a:folHlink>
        <a:srgbClr val="003057"/>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BASIC LAYOUT">
  <a:themeElements>
    <a:clrScheme name="Color Theme">
      <a:dk1>
        <a:sysClr val="windowText" lastClr="000000"/>
      </a:dk1>
      <a:lt1>
        <a:sysClr val="window" lastClr="FFFFFF"/>
      </a:lt1>
      <a:dk2>
        <a:srgbClr val="545859"/>
      </a:dk2>
      <a:lt2>
        <a:srgbClr val="E7E6E6"/>
      </a:lt2>
      <a:accent1>
        <a:srgbClr val="003057"/>
      </a:accent1>
      <a:accent2>
        <a:srgbClr val="D22730"/>
      </a:accent2>
      <a:accent3>
        <a:srgbClr val="E2EAF2"/>
      </a:accent3>
      <a:accent4>
        <a:srgbClr val="00A3E0"/>
      </a:accent4>
      <a:accent5>
        <a:srgbClr val="545859"/>
      </a:accent5>
      <a:accent6>
        <a:srgbClr val="0033A1"/>
      </a:accent6>
      <a:hlink>
        <a:srgbClr val="0563C1"/>
      </a:hlink>
      <a:folHlink>
        <a:srgbClr val="003057"/>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BASIC LAYOUT">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BASIC LAYOUT">
  <a:themeElements>
    <a:clrScheme name="ORR">
      <a:dk1>
        <a:sysClr val="windowText" lastClr="000000"/>
      </a:dk1>
      <a:lt1>
        <a:sysClr val="window" lastClr="FFFFFF"/>
      </a:lt1>
      <a:dk2>
        <a:srgbClr val="545859"/>
      </a:dk2>
      <a:lt2>
        <a:srgbClr val="E7E6E6"/>
      </a:lt2>
      <a:accent1>
        <a:srgbClr val="003057"/>
      </a:accent1>
      <a:accent2>
        <a:srgbClr val="D22730"/>
      </a:accent2>
      <a:accent3>
        <a:srgbClr val="E2EAF2"/>
      </a:accent3>
      <a:accent4>
        <a:srgbClr val="00A3E0"/>
      </a:accent4>
      <a:accent5>
        <a:srgbClr val="545859"/>
      </a:accent5>
      <a:accent6>
        <a:srgbClr val="0033A1"/>
      </a:accent6>
      <a:hlink>
        <a:srgbClr val="0563C1"/>
      </a:hlink>
      <a:folHlink>
        <a:srgbClr val="003057"/>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148891E7B90D45A6CA2E01203F2295" ma:contentTypeVersion="15" ma:contentTypeDescription="Create a new document." ma:contentTypeScope="" ma:versionID="efbdec3fd725013357803edd76ed59dc">
  <xsd:schema xmlns:xsd="http://www.w3.org/2001/XMLSchema" xmlns:xs="http://www.w3.org/2001/XMLSchema" xmlns:p="http://schemas.microsoft.com/office/2006/metadata/properties" xmlns:ns3="af68c486-4bca-4ffa-9149-95e4479ab26f" xmlns:ns4="cfea98c8-b831-451c-9715-a60f69f25121" targetNamespace="http://schemas.microsoft.com/office/2006/metadata/properties" ma:root="true" ma:fieldsID="1dc4ec3bdee301b9dde86be589dd139e" ns3:_="" ns4:_="">
    <xsd:import namespace="af68c486-4bca-4ffa-9149-95e4479ab26f"/>
    <xsd:import namespace="cfea98c8-b831-451c-9715-a60f69f2512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68c486-4bca-4ffa-9149-95e4479ab2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ea98c8-b831-451c-9715-a60f69f2512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f68c486-4bca-4ffa-9149-95e4479ab26f" xsi:nil="true"/>
  </documentManagement>
</p:properties>
</file>

<file path=customXml/itemProps1.xml><?xml version="1.0" encoding="utf-8"?>
<ds:datastoreItem xmlns:ds="http://schemas.openxmlformats.org/officeDocument/2006/customXml" ds:itemID="{A1CE53B4-8B24-4629-9322-EB6FE1635F45}">
  <ds:schemaRefs>
    <ds:schemaRef ds:uri="http://schemas.microsoft.com/sharepoint/v3/contenttype/forms"/>
  </ds:schemaRefs>
</ds:datastoreItem>
</file>

<file path=customXml/itemProps2.xml><?xml version="1.0" encoding="utf-8"?>
<ds:datastoreItem xmlns:ds="http://schemas.openxmlformats.org/officeDocument/2006/customXml" ds:itemID="{FFDA49A2-F6C5-41AB-BBCA-83F30FC0B368}">
  <ds:schemaRefs>
    <ds:schemaRef ds:uri="af68c486-4bca-4ffa-9149-95e4479ab26f"/>
    <ds:schemaRef ds:uri="cfea98c8-b831-451c-9715-a60f69f25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6864A6-314F-4A5B-853B-27DBFC4F5240}">
  <ds:schemaRefs>
    <ds:schemaRef ds:uri="http://purl.org/dc/dcmitype/"/>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cfea98c8-b831-451c-9715-a60f69f25121"/>
    <ds:schemaRef ds:uri="af68c486-4bca-4ffa-9149-95e4479ab26f"/>
  </ds:schemaRefs>
</ds:datastoreItem>
</file>

<file path=docProps/app.xml><?xml version="1.0" encoding="utf-8"?>
<Properties xmlns="http://schemas.openxmlformats.org/officeDocument/2006/extended-properties" xmlns:vt="http://schemas.openxmlformats.org/officeDocument/2006/docPropsVTypes">
  <TotalTime>0</TotalTime>
  <Words>7827</Words>
  <Application>Microsoft Office PowerPoint</Application>
  <PresentationFormat>Widescreen</PresentationFormat>
  <Paragraphs>829</Paragraphs>
  <Slides>100</Slides>
  <Notes>85</Notes>
  <HiddenSlides>19</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100</vt:i4>
      </vt:variant>
    </vt:vector>
  </HeadingPairs>
  <TitlesOfParts>
    <vt:vector size="112" baseType="lpstr">
      <vt:lpstr>Alfa Slab One</vt:lpstr>
      <vt:lpstr>Arial</vt:lpstr>
      <vt:lpstr>Calibri</vt:lpstr>
      <vt:lpstr>Century Gothic</vt:lpstr>
      <vt:lpstr>Google Sans</vt:lpstr>
      <vt:lpstr>Myriad Web Pro</vt:lpstr>
      <vt:lpstr>Wingdings</vt:lpstr>
      <vt:lpstr>1_BASIC LAYOUT</vt:lpstr>
      <vt:lpstr>BASIC LAYOUT</vt:lpstr>
      <vt:lpstr>2_BASIC LAYOUT</vt:lpstr>
      <vt:lpstr>3_BASIC LAYOUT</vt:lpstr>
      <vt:lpstr>4_BASIC LAYOUT</vt:lpstr>
      <vt:lpstr>Next Steps in Addressing Encampments: New CDC Work on Homelessness and Health</vt:lpstr>
      <vt:lpstr>Session Objectives </vt:lpstr>
      <vt:lpstr>Background &amp; Methods</vt:lpstr>
      <vt:lpstr>In 2023 Denver, Colorado saw a 31.7% increase in the number of people experiencing homelessness</vt:lpstr>
      <vt:lpstr>In 2023 Denver, Colorado saw a 31.7% increase in the number of people experiencing homelessness</vt:lpstr>
      <vt:lpstr>In 2023 Denver, Colorado saw a 31.7% increase in the number of people experiencing homelessness</vt:lpstr>
      <vt:lpstr>Aims </vt:lpstr>
      <vt:lpstr>Aims </vt:lpstr>
      <vt:lpstr>Aims </vt:lpstr>
      <vt:lpstr>Approaches to Conducting Encampment Assessments</vt:lpstr>
      <vt:lpstr>Our Approach</vt:lpstr>
      <vt:lpstr>Our Approach</vt:lpstr>
      <vt:lpstr>PowerPoint Presentation</vt:lpstr>
      <vt:lpstr>Methods and Survey Sites</vt:lpstr>
      <vt:lpstr>Methods – Health Survey</vt:lpstr>
      <vt:lpstr>Methods – Health Survey</vt:lpstr>
      <vt:lpstr>Methods – Health Survey</vt:lpstr>
      <vt:lpstr>Health Survey Topics</vt:lpstr>
      <vt:lpstr>PowerPoint Presentation</vt:lpstr>
      <vt:lpstr>PowerPoint Presentation</vt:lpstr>
      <vt:lpstr>During the observational hazard assessment, we assessed:</vt:lpstr>
      <vt:lpstr>During the observational hazard assessment, we assessed:</vt:lpstr>
      <vt:lpstr>During the observational hazard assessment, we assessed:</vt:lpstr>
      <vt:lpstr>During the observational hazard assessment, we assessed:</vt:lpstr>
      <vt:lpstr>During the observational hazard assessment, we assessed:</vt:lpstr>
      <vt:lpstr>During the observational hazard assessment, we assessed:</vt:lpstr>
      <vt:lpstr>During the observational hazard assessment, we assessed:</vt:lpstr>
      <vt:lpstr>Survey Sites</vt:lpstr>
      <vt:lpstr>PowerPoint Presentation</vt:lpstr>
      <vt:lpstr>10   </vt:lpstr>
      <vt:lpstr>PowerPoint Presentation</vt:lpstr>
      <vt:lpstr>Participant Demographics</vt:lpstr>
      <vt:lpstr> Range: 15-83 years old</vt:lpstr>
      <vt:lpstr>PowerPoint Presentation</vt:lpstr>
      <vt:lpstr>PowerPoint Presentation</vt:lpstr>
      <vt:lpstr>PowerPoint Presentation</vt:lpstr>
      <vt:lpstr>PowerPoint Presentation</vt:lpstr>
      <vt:lpstr>PowerPoint Presentation</vt:lpstr>
      <vt:lpstr>Collecting demographic information can help identify disparities that need to be addressed</vt:lpstr>
      <vt:lpstr>Barriers to Shelter </vt:lpstr>
      <vt:lpstr>Myth: “People just need to get to a shelter” </vt:lpstr>
      <vt:lpstr>Myth: “People are homeless because they want/chose to be”  </vt:lpstr>
      <vt:lpstr>Myth: “People experiencing homelessness don’t care about their health”  </vt:lpstr>
      <vt:lpstr>Health Conditions and Needs</vt:lpstr>
      <vt:lpstr>Top new or worsening chronic conditions after experiencing homelessness </vt:lpstr>
      <vt:lpstr>There were no differences in chronic health conditions reported by homelessness setting</vt:lpstr>
      <vt:lpstr>PowerPoint Presentation</vt:lpstr>
      <vt:lpstr>PowerPoint Presentation</vt:lpstr>
      <vt:lpstr>PowerPoint Presentation</vt:lpstr>
      <vt:lpstr>PowerPoint Presentation</vt:lpstr>
      <vt:lpstr>PowerPoint Presentation</vt:lpstr>
      <vt:lpstr>Collecting health information can help identify immediate needs or gaps for intervention and support</vt:lpstr>
      <vt:lpstr>Incarceration </vt:lpstr>
      <vt:lpstr>PowerPoint Presentation</vt:lpstr>
      <vt:lpstr>PowerPoint Presentation</vt:lpstr>
      <vt:lpstr>PowerPoint Presentation</vt:lpstr>
      <vt:lpstr>PowerPoint Presentation</vt:lpstr>
      <vt:lpstr>Preliminary Data: Encampment Sweeps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Hazards Between SOS’s and encampments</vt:lpstr>
      <vt:lpstr>We asked all individuals experiencing unsheltered homelessness to rate their concern level about different types of hazards related to living outside</vt:lpstr>
      <vt:lpstr>A lower percentage of people living in Safe Outdoor Spaces (SOS) reported being concerned about hazards</vt:lpstr>
      <vt:lpstr>PowerPoint Presentation</vt:lpstr>
      <vt:lpstr>Preliminary Data: Observed Hazards</vt:lpstr>
      <vt:lpstr>Observational hazard assessment summary (N = 10)</vt:lpstr>
      <vt:lpstr>Participant quote about staying at the SOS: </vt:lpstr>
      <vt:lpstr>Temporary Supported Communities  ≠  Permanent Housing</vt:lpstr>
      <vt:lpstr>Participant quote about staying at the SOS: </vt:lpstr>
      <vt:lpstr>Wrap-Up</vt:lpstr>
      <vt:lpstr>Long-term Areas for Focus</vt:lpstr>
      <vt:lpstr>Long-term Areas for Focus</vt:lpstr>
      <vt:lpstr>We need YOU!</vt:lpstr>
      <vt:lpstr>PowerPoint Presentation</vt:lpstr>
      <vt:lpstr>PowerPoint Presentation</vt:lpstr>
      <vt:lpstr>PowerPoint Presentation</vt:lpstr>
      <vt:lpstr>Thank you!</vt:lpstr>
      <vt:lpstr>PowerPoint Presentation</vt:lpstr>
      <vt:lpstr>Trauma Informed Approach</vt:lpstr>
      <vt:lpstr>Know the effects of trauma and be prepared to respond appropriately in the field</vt:lpstr>
      <vt:lpstr>Consent and Agency</vt:lpstr>
      <vt:lpstr>Keys to successfully integrating a trauma informed approach</vt:lpstr>
      <vt:lpstr>Survey and Interview Considerations</vt:lpstr>
      <vt:lpstr>10   </vt:lpstr>
      <vt:lpstr>3 Safe Outdoor Spaces (SOS)  7 Encampments</vt:lpstr>
      <vt:lpstr>PowerPoint Presentation</vt:lpstr>
      <vt:lpstr>PowerPoint Presentation</vt:lpstr>
      <vt:lpstr>Majority of sheltered (63%) and unsheltered (65%) participants reported a new or worsening physical health condition</vt:lpstr>
      <vt:lpstr>There were no differences in chronic health conditions reported by homelessness setting</vt:lpstr>
      <vt:lpstr>Majority of sheltered (55%) and unsheltered (61%) participants reported a new or worsening mental health condition</vt:lpstr>
      <vt:lpstr>Unsheltered participants reported anxiety and substance use disorder at higher rates than people who were sheltered</vt:lpstr>
      <vt:lpstr>Majority of sheltered (64%) and unsheltered (68%) participants reported an infection in the past year</vt:lpstr>
      <vt:lpstr>People who were sheltered were more likely to report ectoparasite infection compared to unsheltered people</vt:lpstr>
      <vt:lpstr>PowerPoint Presentation</vt:lpstr>
      <vt:lpstr>Future Hazard Assessment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Sherman, Jessica (CDC/IOD/ORR/DRRS)</dc:creator>
  <cp:lastModifiedBy>Waddell, Caroline (CDC/IOD/ORR/DRRS)</cp:lastModifiedBy>
  <cp:revision>2</cp:revision>
  <dcterms:created xsi:type="dcterms:W3CDTF">2024-04-29T23:47:11Z</dcterms:created>
  <dcterms:modified xsi:type="dcterms:W3CDTF">2024-05-16T01:33:19Z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2024-04-30T00:11:16Z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16600706-111f-43ec-a1a5-abd5f488fd55</vt:lpwstr>
  </property>
  <property fmtid="{D5CDD505-2E9C-101B-9397-08002B2CF9AE}" pid="8" name="MSIP_Label_7b94a7b8-f06c-4dfe-bdcc-9b548fd58c31_ContentBits">
    <vt:lpwstr>0</vt:lpwstr>
  </property>
  <property fmtid="{D5CDD505-2E9C-101B-9397-08002B2CF9AE}" pid="9" name="ContentTypeId">
    <vt:lpwstr>0x01010033148891E7B90D45A6CA2E01203F2295</vt:lpwstr>
  </property>
</Properties>
</file>