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 id="2147483672" r:id="rId5"/>
  </p:sldMasterIdLst>
  <p:notesMasterIdLst>
    <p:notesMasterId r:id="rId44"/>
  </p:notesMasterIdLst>
  <p:sldIdLst>
    <p:sldId id="308" r:id="rId6"/>
    <p:sldId id="258" r:id="rId7"/>
    <p:sldId id="259" r:id="rId8"/>
    <p:sldId id="292" r:id="rId9"/>
    <p:sldId id="282" r:id="rId10"/>
    <p:sldId id="260" r:id="rId11"/>
    <p:sldId id="297" r:id="rId12"/>
    <p:sldId id="294" r:id="rId13"/>
    <p:sldId id="283" r:id="rId14"/>
    <p:sldId id="261" r:id="rId15"/>
    <p:sldId id="262" r:id="rId16"/>
    <p:sldId id="266" r:id="rId17"/>
    <p:sldId id="288" r:id="rId18"/>
    <p:sldId id="284" r:id="rId19"/>
    <p:sldId id="275" r:id="rId20"/>
    <p:sldId id="285" r:id="rId21"/>
    <p:sldId id="306" r:id="rId22"/>
    <p:sldId id="289" r:id="rId23"/>
    <p:sldId id="310" r:id="rId24"/>
    <p:sldId id="281" r:id="rId25"/>
    <p:sldId id="278" r:id="rId26"/>
    <p:sldId id="298" r:id="rId27"/>
    <p:sldId id="307" r:id="rId28"/>
    <p:sldId id="286" r:id="rId29"/>
    <p:sldId id="277" r:id="rId30"/>
    <p:sldId id="290" r:id="rId31"/>
    <p:sldId id="276" r:id="rId32"/>
    <p:sldId id="268" r:id="rId33"/>
    <p:sldId id="296" r:id="rId34"/>
    <p:sldId id="269" r:id="rId35"/>
    <p:sldId id="302" r:id="rId36"/>
    <p:sldId id="270" r:id="rId37"/>
    <p:sldId id="303" r:id="rId38"/>
    <p:sldId id="305" r:id="rId39"/>
    <p:sldId id="304" r:id="rId40"/>
    <p:sldId id="295" r:id="rId41"/>
    <p:sldId id="280" r:id="rId42"/>
    <p:sldId id="272"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entury Gothic 1" panose="020B0702020202020204" charset="0"/>
      <p:regular r:id="rId49"/>
      <p:bold r:id="rId50"/>
    </p:embeddedFont>
    <p:embeddedFont>
      <p:font typeface="Century Gothic 2" panose="020B0604020202020204" charset="0"/>
      <p:regular r:id="rId51"/>
    </p:embeddedFont>
    <p:embeddedFont>
      <p:font typeface="Myriad Pro" panose="020B0503030403020204" charset="0"/>
      <p:regular r:id="rId52"/>
      <p:bold r:id="rId53"/>
      <p:italic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130F62-7361-0AC2-D6EF-82C8D7C79F09}" name="John Betts, LMSW" initials="JBL" userId="S::jbetts@breakingground.org::3c398fc4-b22a-4a2d-9ea4-871f6abf86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A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359404-4E81-47D6-9C18-C62F308E43E5}" v="217" dt="2024-05-08T19:58:02.530"/>
    <p1510:client id="{EFF9151F-E5A3-49D9-97AD-53846D5C9F5B}" v="131" dt="2024-05-09T16:50:36.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02"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D8A19-7853-4F14-88D7-E478E4A5AD46}" type="doc">
      <dgm:prSet loTypeId="urn:microsoft.com/office/officeart/2005/8/layout/process1" loCatId="process" qsTypeId="urn:microsoft.com/office/officeart/2005/8/quickstyle/simple1" qsCatId="simple" csTypeId="urn:microsoft.com/office/officeart/2005/8/colors/accent1_2" csCatId="accent1" phldr="1"/>
      <dgm:spPr/>
    </dgm:pt>
    <dgm:pt modelId="{620D797C-F488-4245-B210-BD90256673E5}">
      <dgm:prSet phldrT="[Text]"/>
      <dgm:spPr/>
      <dgm:t>
        <a:bodyPr/>
        <a:lstStyle/>
        <a:p>
          <a:r>
            <a:rPr lang="en-US" b="1"/>
            <a:t>Case Management staff completes referral form and Barthel Index</a:t>
          </a:r>
        </a:p>
      </dgm:t>
    </dgm:pt>
    <dgm:pt modelId="{D1362DCA-7E4C-4DF3-91A0-9B24A636F76E}" type="parTrans" cxnId="{921F78A8-3CA2-4A18-91D5-46A43B705DFD}">
      <dgm:prSet/>
      <dgm:spPr/>
      <dgm:t>
        <a:bodyPr/>
        <a:lstStyle/>
        <a:p>
          <a:endParaRPr lang="en-US"/>
        </a:p>
      </dgm:t>
    </dgm:pt>
    <dgm:pt modelId="{6249F88B-A13F-4F68-AC2B-E1FB52279072}" type="sibTrans" cxnId="{921F78A8-3CA2-4A18-91D5-46A43B705DFD}">
      <dgm:prSet/>
      <dgm:spPr/>
      <dgm:t>
        <a:bodyPr/>
        <a:lstStyle/>
        <a:p>
          <a:endParaRPr lang="en-US"/>
        </a:p>
      </dgm:t>
    </dgm:pt>
    <dgm:pt modelId="{AC07C0D0-FD0C-48CF-B5D3-0E29ACB37655}">
      <dgm:prSet phldrT="[Text]"/>
      <dgm:spPr/>
      <dgm:t>
        <a:bodyPr/>
        <a:lstStyle/>
        <a:p>
          <a:r>
            <a:rPr lang="en-US" b="1"/>
            <a:t>Referral information provided to Cluster Care Team Leader</a:t>
          </a:r>
        </a:p>
      </dgm:t>
    </dgm:pt>
    <dgm:pt modelId="{9BC088F9-438D-47EF-8206-BF4BBD2DF9C2}" type="parTrans" cxnId="{FCB96212-5576-437B-A03A-34FE2E9F1D97}">
      <dgm:prSet/>
      <dgm:spPr/>
      <dgm:t>
        <a:bodyPr/>
        <a:lstStyle/>
        <a:p>
          <a:endParaRPr lang="en-US"/>
        </a:p>
      </dgm:t>
    </dgm:pt>
    <dgm:pt modelId="{7D46A1FC-2D18-402B-AD9C-9DE5F56B461F}" type="sibTrans" cxnId="{FCB96212-5576-437B-A03A-34FE2E9F1D97}">
      <dgm:prSet/>
      <dgm:spPr/>
      <dgm:t>
        <a:bodyPr/>
        <a:lstStyle/>
        <a:p>
          <a:endParaRPr lang="en-US"/>
        </a:p>
      </dgm:t>
    </dgm:pt>
    <dgm:pt modelId="{3B3ECC7C-9925-41D1-BC78-AECF839E86FA}">
      <dgm:prSet phldrT="[Text]"/>
      <dgm:spPr/>
      <dgm:t>
        <a:bodyPr/>
        <a:lstStyle/>
        <a:p>
          <a:r>
            <a:rPr lang="en-US" b="1"/>
            <a:t>Added to Cluster Care schedule</a:t>
          </a:r>
        </a:p>
      </dgm:t>
    </dgm:pt>
    <dgm:pt modelId="{3E30962C-39FD-4AD5-B285-87B734AED7F8}" type="parTrans" cxnId="{90A864B4-D7A7-42EE-8AD4-E4BE6D2144A6}">
      <dgm:prSet/>
      <dgm:spPr/>
      <dgm:t>
        <a:bodyPr/>
        <a:lstStyle/>
        <a:p>
          <a:endParaRPr lang="en-US"/>
        </a:p>
      </dgm:t>
    </dgm:pt>
    <dgm:pt modelId="{87B4BCB1-A40F-470C-9D85-FFF6D821061C}" type="sibTrans" cxnId="{90A864B4-D7A7-42EE-8AD4-E4BE6D2144A6}">
      <dgm:prSet/>
      <dgm:spPr/>
      <dgm:t>
        <a:bodyPr/>
        <a:lstStyle/>
        <a:p>
          <a:endParaRPr lang="en-US"/>
        </a:p>
      </dgm:t>
    </dgm:pt>
    <dgm:pt modelId="{D0DE1BD8-A1A1-4ABD-9618-AFF227566847}">
      <dgm:prSet phldrT="[Text]"/>
      <dgm:spPr/>
      <dgm:t>
        <a:bodyPr/>
        <a:lstStyle/>
        <a:p>
          <a:r>
            <a:rPr lang="en-US" b="1"/>
            <a:t>Site Assistant Program Director (clinical staff) reviews and determines eligibility</a:t>
          </a:r>
        </a:p>
      </dgm:t>
    </dgm:pt>
    <dgm:pt modelId="{59D9CB15-E921-4A77-ADFD-ADDCD263E2E3}" type="parTrans" cxnId="{6963F7F0-7296-4284-8A2E-0AD4D05451D2}">
      <dgm:prSet/>
      <dgm:spPr/>
      <dgm:t>
        <a:bodyPr/>
        <a:lstStyle/>
        <a:p>
          <a:endParaRPr lang="en-US"/>
        </a:p>
      </dgm:t>
    </dgm:pt>
    <dgm:pt modelId="{4A5F3D5E-B8FD-4071-B742-66C2D6D80706}" type="sibTrans" cxnId="{6963F7F0-7296-4284-8A2E-0AD4D05451D2}">
      <dgm:prSet/>
      <dgm:spPr/>
      <dgm:t>
        <a:bodyPr/>
        <a:lstStyle/>
        <a:p>
          <a:endParaRPr lang="en-US"/>
        </a:p>
      </dgm:t>
    </dgm:pt>
    <dgm:pt modelId="{4AC4A358-7347-440F-8979-C4A840C37D66}">
      <dgm:prSet phldrT="[Text]"/>
      <dgm:spPr/>
      <dgm:t>
        <a:bodyPr/>
        <a:lstStyle/>
        <a:p>
          <a:r>
            <a:rPr lang="en-US" b="1"/>
            <a:t>Initial three-way meeting (Referral source, Cluster Care Team Leader/Coach, Client)</a:t>
          </a:r>
        </a:p>
      </dgm:t>
    </dgm:pt>
    <dgm:pt modelId="{DA8D9E1B-A811-4554-A769-F79D2E835CC3}" type="parTrans" cxnId="{1D5B90BF-C566-40C4-9ACF-39320E8793CC}">
      <dgm:prSet/>
      <dgm:spPr/>
      <dgm:t>
        <a:bodyPr/>
        <a:lstStyle/>
        <a:p>
          <a:endParaRPr lang="en-US"/>
        </a:p>
      </dgm:t>
    </dgm:pt>
    <dgm:pt modelId="{7AD3F839-765B-4C42-BE92-4F4ACDBDAF9C}" type="sibTrans" cxnId="{1D5B90BF-C566-40C4-9ACF-39320E8793CC}">
      <dgm:prSet/>
      <dgm:spPr/>
      <dgm:t>
        <a:bodyPr/>
        <a:lstStyle/>
        <a:p>
          <a:endParaRPr lang="en-US"/>
        </a:p>
      </dgm:t>
    </dgm:pt>
    <dgm:pt modelId="{652EC326-2E9A-4D79-85D7-BA6082DED8AF}" type="pres">
      <dgm:prSet presAssocID="{A64D8A19-7853-4F14-88D7-E478E4A5AD46}" presName="Name0" presStyleCnt="0">
        <dgm:presLayoutVars>
          <dgm:dir/>
          <dgm:resizeHandles val="exact"/>
        </dgm:presLayoutVars>
      </dgm:prSet>
      <dgm:spPr/>
    </dgm:pt>
    <dgm:pt modelId="{084C8054-2FE2-4FF4-B87D-649ED454219F}" type="pres">
      <dgm:prSet presAssocID="{620D797C-F488-4245-B210-BD90256673E5}" presName="node" presStyleLbl="node1" presStyleIdx="0" presStyleCnt="5" custScaleX="119624">
        <dgm:presLayoutVars>
          <dgm:bulletEnabled val="1"/>
        </dgm:presLayoutVars>
      </dgm:prSet>
      <dgm:spPr/>
    </dgm:pt>
    <dgm:pt modelId="{C3373935-ECFB-44F7-865C-43799CBC77A8}" type="pres">
      <dgm:prSet presAssocID="{6249F88B-A13F-4F68-AC2B-E1FB52279072}" presName="sibTrans" presStyleLbl="sibTrans2D1" presStyleIdx="0" presStyleCnt="4"/>
      <dgm:spPr/>
    </dgm:pt>
    <dgm:pt modelId="{0C5C7FB7-F9BC-4DEC-AEDE-941C048936A7}" type="pres">
      <dgm:prSet presAssocID="{6249F88B-A13F-4F68-AC2B-E1FB52279072}" presName="connectorText" presStyleLbl="sibTrans2D1" presStyleIdx="0" presStyleCnt="4"/>
      <dgm:spPr/>
    </dgm:pt>
    <dgm:pt modelId="{49E0A16C-DE82-4298-A87C-6CF29B9655E5}" type="pres">
      <dgm:prSet presAssocID="{D0DE1BD8-A1A1-4ABD-9618-AFF227566847}" presName="node" presStyleLbl="node1" presStyleIdx="1" presStyleCnt="5">
        <dgm:presLayoutVars>
          <dgm:bulletEnabled val="1"/>
        </dgm:presLayoutVars>
      </dgm:prSet>
      <dgm:spPr/>
    </dgm:pt>
    <dgm:pt modelId="{070157D4-713F-4F35-A462-C1DA9AC30D50}" type="pres">
      <dgm:prSet presAssocID="{4A5F3D5E-B8FD-4071-B742-66C2D6D80706}" presName="sibTrans" presStyleLbl="sibTrans2D1" presStyleIdx="1" presStyleCnt="4"/>
      <dgm:spPr/>
    </dgm:pt>
    <dgm:pt modelId="{6FDC677C-F56D-4F7F-B06E-C78D8A2421BF}" type="pres">
      <dgm:prSet presAssocID="{4A5F3D5E-B8FD-4071-B742-66C2D6D80706}" presName="connectorText" presStyleLbl="sibTrans2D1" presStyleIdx="1" presStyleCnt="4"/>
      <dgm:spPr/>
    </dgm:pt>
    <dgm:pt modelId="{CE44CA65-A15D-41DE-88C9-C0A96A59D14A}" type="pres">
      <dgm:prSet presAssocID="{AC07C0D0-FD0C-48CF-B5D3-0E29ACB37655}" presName="node" presStyleLbl="node1" presStyleIdx="2" presStyleCnt="5">
        <dgm:presLayoutVars>
          <dgm:bulletEnabled val="1"/>
        </dgm:presLayoutVars>
      </dgm:prSet>
      <dgm:spPr/>
    </dgm:pt>
    <dgm:pt modelId="{06C7B24E-6B51-45A7-AF1B-ABADF2A5E5B4}" type="pres">
      <dgm:prSet presAssocID="{7D46A1FC-2D18-402B-AD9C-9DE5F56B461F}" presName="sibTrans" presStyleLbl="sibTrans2D1" presStyleIdx="2" presStyleCnt="4"/>
      <dgm:spPr/>
    </dgm:pt>
    <dgm:pt modelId="{905FBBFD-B1A5-4428-BE6B-D23605830F3B}" type="pres">
      <dgm:prSet presAssocID="{7D46A1FC-2D18-402B-AD9C-9DE5F56B461F}" presName="connectorText" presStyleLbl="sibTrans2D1" presStyleIdx="2" presStyleCnt="4"/>
      <dgm:spPr/>
    </dgm:pt>
    <dgm:pt modelId="{7131F677-9B3E-46CA-800D-B89DF4511DB1}" type="pres">
      <dgm:prSet presAssocID="{4AC4A358-7347-440F-8979-C4A840C37D66}" presName="node" presStyleLbl="node1" presStyleIdx="3" presStyleCnt="5">
        <dgm:presLayoutVars>
          <dgm:bulletEnabled val="1"/>
        </dgm:presLayoutVars>
      </dgm:prSet>
      <dgm:spPr/>
    </dgm:pt>
    <dgm:pt modelId="{921D77F5-20AA-4FFD-9202-2205015FC054}" type="pres">
      <dgm:prSet presAssocID="{7AD3F839-765B-4C42-BE92-4F4ACDBDAF9C}" presName="sibTrans" presStyleLbl="sibTrans2D1" presStyleIdx="3" presStyleCnt="4"/>
      <dgm:spPr/>
    </dgm:pt>
    <dgm:pt modelId="{B2735772-353E-42F4-8237-3B800952ED89}" type="pres">
      <dgm:prSet presAssocID="{7AD3F839-765B-4C42-BE92-4F4ACDBDAF9C}" presName="connectorText" presStyleLbl="sibTrans2D1" presStyleIdx="3" presStyleCnt="4"/>
      <dgm:spPr/>
    </dgm:pt>
    <dgm:pt modelId="{3C549B59-E971-4E6A-88E0-6D604F7CB80B}" type="pres">
      <dgm:prSet presAssocID="{3B3ECC7C-9925-41D1-BC78-AECF839E86FA}" presName="node" presStyleLbl="node1" presStyleIdx="4" presStyleCnt="5">
        <dgm:presLayoutVars>
          <dgm:bulletEnabled val="1"/>
        </dgm:presLayoutVars>
      </dgm:prSet>
      <dgm:spPr/>
    </dgm:pt>
  </dgm:ptLst>
  <dgm:cxnLst>
    <dgm:cxn modelId="{7B8CFC07-2A31-4921-8E2C-8C03D1B36C46}" type="presOf" srcId="{4AC4A358-7347-440F-8979-C4A840C37D66}" destId="{7131F677-9B3E-46CA-800D-B89DF4511DB1}" srcOrd="0" destOrd="0" presId="urn:microsoft.com/office/officeart/2005/8/layout/process1"/>
    <dgm:cxn modelId="{FCB96212-5576-437B-A03A-34FE2E9F1D97}" srcId="{A64D8A19-7853-4F14-88D7-E478E4A5AD46}" destId="{AC07C0D0-FD0C-48CF-B5D3-0E29ACB37655}" srcOrd="2" destOrd="0" parTransId="{9BC088F9-438D-47EF-8206-BF4BBD2DF9C2}" sibTransId="{7D46A1FC-2D18-402B-AD9C-9DE5F56B461F}"/>
    <dgm:cxn modelId="{B7F3841A-DA0C-4839-BA0D-4CB774432504}" type="presOf" srcId="{AC07C0D0-FD0C-48CF-B5D3-0E29ACB37655}" destId="{CE44CA65-A15D-41DE-88C9-C0A96A59D14A}" srcOrd="0" destOrd="0" presId="urn:microsoft.com/office/officeart/2005/8/layout/process1"/>
    <dgm:cxn modelId="{94F7882F-7002-45D0-9746-C4D66A16DF6D}" type="presOf" srcId="{6249F88B-A13F-4F68-AC2B-E1FB52279072}" destId="{C3373935-ECFB-44F7-865C-43799CBC77A8}" srcOrd="0" destOrd="0" presId="urn:microsoft.com/office/officeart/2005/8/layout/process1"/>
    <dgm:cxn modelId="{42C1AA33-13A3-4B20-A1C5-A3FF2A4F2A22}" type="presOf" srcId="{7D46A1FC-2D18-402B-AD9C-9DE5F56B461F}" destId="{905FBBFD-B1A5-4428-BE6B-D23605830F3B}" srcOrd="1" destOrd="0" presId="urn:microsoft.com/office/officeart/2005/8/layout/process1"/>
    <dgm:cxn modelId="{8D5C3949-7689-404B-ABFD-BBA8A88C1429}" type="presOf" srcId="{3B3ECC7C-9925-41D1-BC78-AECF839E86FA}" destId="{3C549B59-E971-4E6A-88E0-6D604F7CB80B}" srcOrd="0" destOrd="0" presId="urn:microsoft.com/office/officeart/2005/8/layout/process1"/>
    <dgm:cxn modelId="{7EAEBF7F-4CBF-41AB-8127-F12677279D1E}" type="presOf" srcId="{4A5F3D5E-B8FD-4071-B742-66C2D6D80706}" destId="{6FDC677C-F56D-4F7F-B06E-C78D8A2421BF}" srcOrd="1" destOrd="0" presId="urn:microsoft.com/office/officeart/2005/8/layout/process1"/>
    <dgm:cxn modelId="{48891C82-BF15-4A4B-89F7-C5C6BBF73B15}" type="presOf" srcId="{A64D8A19-7853-4F14-88D7-E478E4A5AD46}" destId="{652EC326-2E9A-4D79-85D7-BA6082DED8AF}" srcOrd="0" destOrd="0" presId="urn:microsoft.com/office/officeart/2005/8/layout/process1"/>
    <dgm:cxn modelId="{A45ABB92-AF4E-42AB-958F-BEBFCEA20FDD}" type="presOf" srcId="{4A5F3D5E-B8FD-4071-B742-66C2D6D80706}" destId="{070157D4-713F-4F35-A462-C1DA9AC30D50}" srcOrd="0" destOrd="0" presId="urn:microsoft.com/office/officeart/2005/8/layout/process1"/>
    <dgm:cxn modelId="{921F78A8-3CA2-4A18-91D5-46A43B705DFD}" srcId="{A64D8A19-7853-4F14-88D7-E478E4A5AD46}" destId="{620D797C-F488-4245-B210-BD90256673E5}" srcOrd="0" destOrd="0" parTransId="{D1362DCA-7E4C-4DF3-91A0-9B24A636F76E}" sibTransId="{6249F88B-A13F-4F68-AC2B-E1FB52279072}"/>
    <dgm:cxn modelId="{90A864B4-D7A7-42EE-8AD4-E4BE6D2144A6}" srcId="{A64D8A19-7853-4F14-88D7-E478E4A5AD46}" destId="{3B3ECC7C-9925-41D1-BC78-AECF839E86FA}" srcOrd="4" destOrd="0" parTransId="{3E30962C-39FD-4AD5-B285-87B734AED7F8}" sibTransId="{87B4BCB1-A40F-470C-9D85-FFF6D821061C}"/>
    <dgm:cxn modelId="{B5C2FAB5-A0C6-4001-949B-E5C960BEB568}" type="presOf" srcId="{620D797C-F488-4245-B210-BD90256673E5}" destId="{084C8054-2FE2-4FF4-B87D-649ED454219F}" srcOrd="0" destOrd="0" presId="urn:microsoft.com/office/officeart/2005/8/layout/process1"/>
    <dgm:cxn modelId="{1D43E4BC-84E8-421F-8C30-01925922C74A}" type="presOf" srcId="{D0DE1BD8-A1A1-4ABD-9618-AFF227566847}" destId="{49E0A16C-DE82-4298-A87C-6CF29B9655E5}" srcOrd="0" destOrd="0" presId="urn:microsoft.com/office/officeart/2005/8/layout/process1"/>
    <dgm:cxn modelId="{1D5B90BF-C566-40C4-9ACF-39320E8793CC}" srcId="{A64D8A19-7853-4F14-88D7-E478E4A5AD46}" destId="{4AC4A358-7347-440F-8979-C4A840C37D66}" srcOrd="3" destOrd="0" parTransId="{DA8D9E1B-A811-4554-A769-F79D2E835CC3}" sibTransId="{7AD3F839-765B-4C42-BE92-4F4ACDBDAF9C}"/>
    <dgm:cxn modelId="{92F6BBC1-C893-4EFB-A564-E21BEB06D559}" type="presOf" srcId="{7AD3F839-765B-4C42-BE92-4F4ACDBDAF9C}" destId="{B2735772-353E-42F4-8237-3B800952ED89}" srcOrd="1" destOrd="0" presId="urn:microsoft.com/office/officeart/2005/8/layout/process1"/>
    <dgm:cxn modelId="{18EA63D0-70AF-4486-99F8-CFA73CF8C137}" type="presOf" srcId="{6249F88B-A13F-4F68-AC2B-E1FB52279072}" destId="{0C5C7FB7-F9BC-4DEC-AEDE-941C048936A7}" srcOrd="1" destOrd="0" presId="urn:microsoft.com/office/officeart/2005/8/layout/process1"/>
    <dgm:cxn modelId="{6AE639E5-0872-45C3-9AF1-642A99711287}" type="presOf" srcId="{7AD3F839-765B-4C42-BE92-4F4ACDBDAF9C}" destId="{921D77F5-20AA-4FFD-9202-2205015FC054}" srcOrd="0" destOrd="0" presId="urn:microsoft.com/office/officeart/2005/8/layout/process1"/>
    <dgm:cxn modelId="{6963F7F0-7296-4284-8A2E-0AD4D05451D2}" srcId="{A64D8A19-7853-4F14-88D7-E478E4A5AD46}" destId="{D0DE1BD8-A1A1-4ABD-9618-AFF227566847}" srcOrd="1" destOrd="0" parTransId="{59D9CB15-E921-4A77-ADFD-ADDCD263E2E3}" sibTransId="{4A5F3D5E-B8FD-4071-B742-66C2D6D80706}"/>
    <dgm:cxn modelId="{D0CF00FD-8616-4EC4-A584-79EE23D28480}" type="presOf" srcId="{7D46A1FC-2D18-402B-AD9C-9DE5F56B461F}" destId="{06C7B24E-6B51-45A7-AF1B-ABADF2A5E5B4}" srcOrd="0" destOrd="0" presId="urn:microsoft.com/office/officeart/2005/8/layout/process1"/>
    <dgm:cxn modelId="{299BB2F0-424E-423F-B572-CADF5DC081E8}" type="presParOf" srcId="{652EC326-2E9A-4D79-85D7-BA6082DED8AF}" destId="{084C8054-2FE2-4FF4-B87D-649ED454219F}" srcOrd="0" destOrd="0" presId="urn:microsoft.com/office/officeart/2005/8/layout/process1"/>
    <dgm:cxn modelId="{7EDC106E-6C92-4A40-A13A-C14D34CD2920}" type="presParOf" srcId="{652EC326-2E9A-4D79-85D7-BA6082DED8AF}" destId="{C3373935-ECFB-44F7-865C-43799CBC77A8}" srcOrd="1" destOrd="0" presId="urn:microsoft.com/office/officeart/2005/8/layout/process1"/>
    <dgm:cxn modelId="{DB4E7266-DAB0-476A-8ED7-E984D205D7FC}" type="presParOf" srcId="{C3373935-ECFB-44F7-865C-43799CBC77A8}" destId="{0C5C7FB7-F9BC-4DEC-AEDE-941C048936A7}" srcOrd="0" destOrd="0" presId="urn:microsoft.com/office/officeart/2005/8/layout/process1"/>
    <dgm:cxn modelId="{D9E4742E-C85B-41C0-A927-7A85D95C3D5A}" type="presParOf" srcId="{652EC326-2E9A-4D79-85D7-BA6082DED8AF}" destId="{49E0A16C-DE82-4298-A87C-6CF29B9655E5}" srcOrd="2" destOrd="0" presId="urn:microsoft.com/office/officeart/2005/8/layout/process1"/>
    <dgm:cxn modelId="{D10E0249-5E2E-4FBD-BE4B-E27B4856AF8C}" type="presParOf" srcId="{652EC326-2E9A-4D79-85D7-BA6082DED8AF}" destId="{070157D4-713F-4F35-A462-C1DA9AC30D50}" srcOrd="3" destOrd="0" presId="urn:microsoft.com/office/officeart/2005/8/layout/process1"/>
    <dgm:cxn modelId="{6C0E9739-BB8E-4D38-8F42-776C6648B944}" type="presParOf" srcId="{070157D4-713F-4F35-A462-C1DA9AC30D50}" destId="{6FDC677C-F56D-4F7F-B06E-C78D8A2421BF}" srcOrd="0" destOrd="0" presId="urn:microsoft.com/office/officeart/2005/8/layout/process1"/>
    <dgm:cxn modelId="{98054FCB-5552-4D5C-B077-881ACC7ADAFD}" type="presParOf" srcId="{652EC326-2E9A-4D79-85D7-BA6082DED8AF}" destId="{CE44CA65-A15D-41DE-88C9-C0A96A59D14A}" srcOrd="4" destOrd="0" presId="urn:microsoft.com/office/officeart/2005/8/layout/process1"/>
    <dgm:cxn modelId="{E38A1C33-0B6F-442B-B8C2-21E0428D2FFA}" type="presParOf" srcId="{652EC326-2E9A-4D79-85D7-BA6082DED8AF}" destId="{06C7B24E-6B51-45A7-AF1B-ABADF2A5E5B4}" srcOrd="5" destOrd="0" presId="urn:microsoft.com/office/officeart/2005/8/layout/process1"/>
    <dgm:cxn modelId="{5D1CA9F1-DB8D-4099-ACAD-BD8439F1DA1E}" type="presParOf" srcId="{06C7B24E-6B51-45A7-AF1B-ABADF2A5E5B4}" destId="{905FBBFD-B1A5-4428-BE6B-D23605830F3B}" srcOrd="0" destOrd="0" presId="urn:microsoft.com/office/officeart/2005/8/layout/process1"/>
    <dgm:cxn modelId="{B8122AFA-42EA-4C85-91D3-3036248176CD}" type="presParOf" srcId="{652EC326-2E9A-4D79-85D7-BA6082DED8AF}" destId="{7131F677-9B3E-46CA-800D-B89DF4511DB1}" srcOrd="6" destOrd="0" presId="urn:microsoft.com/office/officeart/2005/8/layout/process1"/>
    <dgm:cxn modelId="{9CBCA3A8-B3AB-4DCA-9521-622BBA19AB87}" type="presParOf" srcId="{652EC326-2E9A-4D79-85D7-BA6082DED8AF}" destId="{921D77F5-20AA-4FFD-9202-2205015FC054}" srcOrd="7" destOrd="0" presId="urn:microsoft.com/office/officeart/2005/8/layout/process1"/>
    <dgm:cxn modelId="{F3266507-CCAA-442C-A248-646C05AA5646}" type="presParOf" srcId="{921D77F5-20AA-4FFD-9202-2205015FC054}" destId="{B2735772-353E-42F4-8237-3B800952ED89}" srcOrd="0" destOrd="0" presId="urn:microsoft.com/office/officeart/2005/8/layout/process1"/>
    <dgm:cxn modelId="{4143799A-AD45-4215-B80B-91CDF1602E2A}" type="presParOf" srcId="{652EC326-2E9A-4D79-85D7-BA6082DED8AF}" destId="{3C549B59-E971-4E6A-88E0-6D604F7CB80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C8054-2FE2-4FF4-B87D-649ED454219F}">
      <dsp:nvSpPr>
        <dsp:cNvPr id="0" name=""/>
        <dsp:cNvSpPr/>
      </dsp:nvSpPr>
      <dsp:spPr>
        <a:xfrm>
          <a:off x="5986" y="1274627"/>
          <a:ext cx="1848795" cy="1802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Case Management staff completes referral form and Barthel Index</a:t>
          </a:r>
        </a:p>
      </dsp:txBody>
      <dsp:txXfrm>
        <a:off x="58767" y="1327408"/>
        <a:ext cx="1743233" cy="1696521"/>
      </dsp:txXfrm>
    </dsp:sp>
    <dsp:sp modelId="{C3373935-ECFB-44F7-865C-43799CBC77A8}">
      <dsp:nvSpPr>
        <dsp:cNvPr id="0" name=""/>
        <dsp:cNvSpPr/>
      </dsp:nvSpPr>
      <dsp:spPr>
        <a:xfrm>
          <a:off x="2009332" y="1984026"/>
          <a:ext cx="327647" cy="383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009332" y="2060683"/>
        <a:ext cx="229353" cy="229971"/>
      </dsp:txXfrm>
    </dsp:sp>
    <dsp:sp modelId="{49E0A16C-DE82-4298-A87C-6CF29B9655E5}">
      <dsp:nvSpPr>
        <dsp:cNvPr id="0" name=""/>
        <dsp:cNvSpPr/>
      </dsp:nvSpPr>
      <dsp:spPr>
        <a:xfrm>
          <a:off x="2472984" y="1274627"/>
          <a:ext cx="1545505" cy="1802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Site Assistant Program Director (clinical staff) reviews and determines eligibility</a:t>
          </a:r>
        </a:p>
      </dsp:txBody>
      <dsp:txXfrm>
        <a:off x="2518250" y="1319893"/>
        <a:ext cx="1454973" cy="1711551"/>
      </dsp:txXfrm>
    </dsp:sp>
    <dsp:sp modelId="{070157D4-713F-4F35-A462-C1DA9AC30D50}">
      <dsp:nvSpPr>
        <dsp:cNvPr id="0" name=""/>
        <dsp:cNvSpPr/>
      </dsp:nvSpPr>
      <dsp:spPr>
        <a:xfrm>
          <a:off x="4173040" y="1984026"/>
          <a:ext cx="327647" cy="383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173040" y="2060683"/>
        <a:ext cx="229353" cy="229971"/>
      </dsp:txXfrm>
    </dsp:sp>
    <dsp:sp modelId="{CE44CA65-A15D-41DE-88C9-C0A96A59D14A}">
      <dsp:nvSpPr>
        <dsp:cNvPr id="0" name=""/>
        <dsp:cNvSpPr/>
      </dsp:nvSpPr>
      <dsp:spPr>
        <a:xfrm>
          <a:off x="4636692" y="1274627"/>
          <a:ext cx="1545505" cy="1802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Referral information provided to Cluster Care Team Leader</a:t>
          </a:r>
        </a:p>
      </dsp:txBody>
      <dsp:txXfrm>
        <a:off x="4681958" y="1319893"/>
        <a:ext cx="1454973" cy="1711551"/>
      </dsp:txXfrm>
    </dsp:sp>
    <dsp:sp modelId="{06C7B24E-6B51-45A7-AF1B-ABADF2A5E5B4}">
      <dsp:nvSpPr>
        <dsp:cNvPr id="0" name=""/>
        <dsp:cNvSpPr/>
      </dsp:nvSpPr>
      <dsp:spPr>
        <a:xfrm>
          <a:off x="6336748" y="1984026"/>
          <a:ext cx="327647" cy="383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336748" y="2060683"/>
        <a:ext cx="229353" cy="229971"/>
      </dsp:txXfrm>
    </dsp:sp>
    <dsp:sp modelId="{7131F677-9B3E-46CA-800D-B89DF4511DB1}">
      <dsp:nvSpPr>
        <dsp:cNvPr id="0" name=""/>
        <dsp:cNvSpPr/>
      </dsp:nvSpPr>
      <dsp:spPr>
        <a:xfrm>
          <a:off x="6800400" y="1274627"/>
          <a:ext cx="1545505" cy="1802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Initial three-way meeting (Referral source, Cluster Care Team Leader/Coach, Client)</a:t>
          </a:r>
        </a:p>
      </dsp:txBody>
      <dsp:txXfrm>
        <a:off x="6845666" y="1319893"/>
        <a:ext cx="1454973" cy="1711551"/>
      </dsp:txXfrm>
    </dsp:sp>
    <dsp:sp modelId="{921D77F5-20AA-4FFD-9202-2205015FC054}">
      <dsp:nvSpPr>
        <dsp:cNvPr id="0" name=""/>
        <dsp:cNvSpPr/>
      </dsp:nvSpPr>
      <dsp:spPr>
        <a:xfrm>
          <a:off x="8500456" y="1984026"/>
          <a:ext cx="327647" cy="38328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500456" y="2060683"/>
        <a:ext cx="229353" cy="229971"/>
      </dsp:txXfrm>
    </dsp:sp>
    <dsp:sp modelId="{3C549B59-E971-4E6A-88E0-6D604F7CB80B}">
      <dsp:nvSpPr>
        <dsp:cNvPr id="0" name=""/>
        <dsp:cNvSpPr/>
      </dsp:nvSpPr>
      <dsp:spPr>
        <a:xfrm>
          <a:off x="8964108" y="1274627"/>
          <a:ext cx="1545505" cy="1802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Added to Cluster Care schedule</a:t>
          </a:r>
        </a:p>
      </dsp:txBody>
      <dsp:txXfrm>
        <a:off x="9009374" y="1319893"/>
        <a:ext cx="1454973" cy="1711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yriad Pro" panose="020B0503030403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yriad Pro" panose="020B0503030403020204" pitchFamily="34" charset="0"/>
              </a:defRPr>
            </a:lvl1pPr>
          </a:lstStyle>
          <a:p>
            <a:fld id="{AAD6C649-02B2-4312-8626-C29A26BB3BE9}" type="datetimeFigureOut">
              <a:rPr lang="en-US" smtClean="0"/>
              <a:pPr/>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yriad Pro" panose="020B0503030403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yriad Pro" panose="020B0503030403020204" pitchFamily="34" charset="0"/>
              </a:defRPr>
            </a:lvl1pPr>
          </a:lstStyle>
          <a:p>
            <a:fld id="{D5CEFB73-F462-4E7F-BB7E-3DA376C5B4F2}" type="slidenum">
              <a:rPr lang="en-US" smtClean="0"/>
              <a:pPr/>
              <a:t>‹#›</a:t>
            </a:fld>
            <a:endParaRPr lang="en-US"/>
          </a:p>
        </p:txBody>
      </p:sp>
    </p:spTree>
    <p:extLst>
      <p:ext uri="{BB962C8B-B14F-4D97-AF65-F5344CB8AC3E}">
        <p14:creationId xmlns:p14="http://schemas.microsoft.com/office/powerpoint/2010/main" val="181397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physio-pedia.com/Barthel_Index#cite_note-10" TargetMode="External"/><Relationship Id="rId3" Type="http://schemas.openxmlformats.org/officeDocument/2006/relationships/hyperlink" Target="https://www.ncbi.nlm.nih.gov/pubmed/?term=Collin%20C%5bAuthor%5d" TargetMode="External"/><Relationship Id="rId7" Type="http://schemas.openxmlformats.org/officeDocument/2006/relationships/hyperlink" Target="https://www.physio-pedia.com/Barthel_Index#cite_note-9"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physio-pedia.com/Barthel_Index#cite_note-:5-8" TargetMode="External"/><Relationship Id="rId11" Type="http://schemas.openxmlformats.org/officeDocument/2006/relationships/hyperlink" Target="https://www.physio-pedia.com/Barthel_Index#cite_note-:4-13" TargetMode="External"/><Relationship Id="rId5" Type="http://schemas.openxmlformats.org/officeDocument/2006/relationships/hyperlink" Target="https://www.physio-pedia.com/Barthel_Index#cite_note-:3-7" TargetMode="External"/><Relationship Id="rId10" Type="http://schemas.openxmlformats.org/officeDocument/2006/relationships/hyperlink" Target="https://www.physio-pedia.com/Barthel_Index#cite_note-12" TargetMode="External"/><Relationship Id="rId4" Type="http://schemas.openxmlformats.org/officeDocument/2006/relationships/hyperlink" Target="https://www.ncbi.nlm.nih.gov/pubmed/?term=Shah%20S%5bAuthor%5d" TargetMode="External"/><Relationship Id="rId9" Type="http://schemas.openxmlformats.org/officeDocument/2006/relationships/hyperlink" Target="https://www.physio-pedia.com/Barthel_Index#cite_note-1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helterforce.org/2000/01/01/housing-the-poor-and-vulnerableelderl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rPr>
              <a:t>1. The goal for transitional housing settings such as Safe Havens is to prepare clients for independent living. 2. Provision of Home Health Aide services would be dependent on Medicaid coverage. This is a potential barrier to services for the following reasons: a. Undocumented clients (19% of those identified) would not qualify for services. b. Clients in transitional housing often have lapses in Medicaid coverage due to challenges or barriers in the application/recertification processes. 3. Breaking Ground does not provide medical services directly. Long-term HHA services at DHS facilities would be classified as Reasonable Accommodations that require formal approval by DHS. This creates an administrative and procedural hurdle that could interfere with timely connection to services. 4. Many of the services of a Home Health Aide cross a line of client privacy (e.g., dressing and undressing a client, showering, or bathing a client) that Breaking Ground does not otherwise cross in our service provision. 5. While not explicitly captured in the needs assessment, program staff have anecdotally indicated that a significant portion of ADL/IADL issues are worsened by substance use (more than half of identified clients use substances). Frequently, clients are capable of ADLs during periods of forced sobriety (i.e., hospitalization) and are therefore discharged but then require more support once they return to the Safe Haven and start using substances again. Home Health Aide services are not designed to address substance use through a harm reduction model that is consistent with the Safe Haven model. 6. The two domains identified as highest need (housekeeping and laundry) can be addressed through non-medical supports.</a:t>
            </a:r>
          </a:p>
          <a:p>
            <a:endParaRPr lang="en-US">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5CEFB73-F462-4E7F-BB7E-3DA376C5B4F2}" type="slidenum">
              <a:rPr lang="en-US" smtClean="0"/>
              <a:t>16</a:t>
            </a:fld>
            <a:endParaRPr lang="en-US"/>
          </a:p>
        </p:txBody>
      </p:sp>
    </p:spTree>
    <p:extLst>
      <p:ext uri="{BB962C8B-B14F-4D97-AF65-F5344CB8AC3E}">
        <p14:creationId xmlns:p14="http://schemas.microsoft.com/office/powerpoint/2010/main" val="3847765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PDs identified five people in the past year who were placed in Nursing Home/Assisted Living because they could not be accepted back at Safe Havens after hospital discharge. However, the PDs indicated that 80% of these clients could have returned to the Safe Haven with additional support from HHA or assistance with ADLs.</a:t>
            </a:r>
          </a:p>
          <a:p>
            <a:endParaRPr lang="en-US"/>
          </a:p>
          <a:p>
            <a:pPr marL="171450" indent="-171450">
              <a:buFont typeface="Arial" panose="020B0604020202020204" pitchFamily="34" charset="0"/>
              <a:buChar char="•"/>
            </a:pPr>
            <a:r>
              <a:rPr lang="en-US"/>
              <a:t>All PDs indicated that staff have provided clean-up services for clients unable to care for themselves.</a:t>
            </a:r>
          </a:p>
          <a:p>
            <a:pPr marL="628650" lvl="1" indent="-171450">
              <a:buFont typeface="Arial" panose="020B0604020202020204" pitchFamily="34" charset="0"/>
              <a:buChar char="•"/>
            </a:pPr>
            <a:r>
              <a:rPr lang="en-US"/>
              <a:t>This occurs at least once a month at all sites.</a:t>
            </a:r>
          </a:p>
          <a:p>
            <a:pPr marL="628650" lvl="1" indent="-171450">
              <a:buFont typeface="Arial" panose="020B0604020202020204" pitchFamily="34" charset="0"/>
              <a:buChar char="•"/>
            </a:pPr>
            <a:r>
              <a:rPr lang="en-US"/>
              <a:t>Toileting, wound issues, general room care issues, and pest infestation were indicated as most common issues that necessitate clean-up services for clients	</a:t>
            </a:r>
          </a:p>
          <a:p>
            <a:pPr marL="628650" lvl="1" indent="-171450">
              <a:buFont typeface="Arial" panose="020B0604020202020204" pitchFamily="34" charset="0"/>
              <a:buChar char="•"/>
            </a:pPr>
            <a:r>
              <a:rPr lang="en-US"/>
              <a:t>One PD noted: "Housekeeping staff must complete weekly deep cleaning for clients who do not manage their ADLs properly. We have also experienced a dramatic increase in rat, mice and roach infestations. Our extermination costs have increased as a result.”</a:t>
            </a:r>
          </a:p>
          <a:p>
            <a:pPr marL="171450" indent="-171450">
              <a:buFont typeface="Arial" panose="020B0604020202020204" pitchFamily="34" charset="0"/>
              <a:buChar char="•"/>
            </a:pPr>
            <a:r>
              <a:rPr lang="en-US"/>
              <a:t>All PDs reported that some of their clients use hospital emergency departments to address an ADL or other medical issue created by an inability to care for oneself.</a:t>
            </a:r>
          </a:p>
          <a:p>
            <a:pPr marL="628650" lvl="1" indent="-171450">
              <a:buFont typeface="Arial" panose="020B0604020202020204" pitchFamily="34" charset="0"/>
              <a:buChar char="•"/>
            </a:pPr>
            <a:r>
              <a:rPr lang="en-US"/>
              <a:t>This occurs more than once per month at one site and more than once per week at two other sites</a:t>
            </a:r>
          </a:p>
          <a:p>
            <a:pPr marL="628650" lvl="1" indent="-171450">
              <a:buFont typeface="Arial" panose="020B0604020202020204" pitchFamily="34" charset="0"/>
              <a:buChar char="•"/>
            </a:pPr>
            <a:r>
              <a:rPr lang="en-US"/>
              <a:t>Common reasons for these visits include GI issues, wound care, difficulty breathing, incontinence, difficulty ambulating/falls, and infestation</a:t>
            </a:r>
          </a:p>
          <a:p>
            <a:pPr marL="171450" indent="-171450">
              <a:buFont typeface="Arial" panose="020B0604020202020204" pitchFamily="34" charset="0"/>
              <a:buChar char="•"/>
            </a:pPr>
            <a:r>
              <a:rPr lang="en-US"/>
              <a:t>Age Breakdown</a:t>
            </a:r>
          </a:p>
          <a:p>
            <a:pPr marL="628650" lvl="1" indent="-171450">
              <a:buFont typeface="Arial" panose="020B0604020202020204" pitchFamily="34" charset="0"/>
              <a:buChar char="•"/>
            </a:pPr>
            <a:r>
              <a:rPr lang="en-US"/>
              <a:t>Average Age (for those with available DOBs; n=67/69): 55.7</a:t>
            </a:r>
          </a:p>
          <a:p>
            <a:pPr marL="628650" lvl="1" indent="-171450">
              <a:buFont typeface="Arial" panose="020B0604020202020204" pitchFamily="34" charset="0"/>
              <a:buChar char="•"/>
            </a:pPr>
            <a:r>
              <a:rPr lang="en-US"/>
              <a:t>Median Age (for those with available DOBs; n=67/69): 59.8</a:t>
            </a:r>
          </a:p>
          <a:p>
            <a:pPr marL="628650" lvl="1" indent="-171450">
              <a:buFont typeface="Arial" panose="020B0604020202020204" pitchFamily="34" charset="0"/>
              <a:buChar char="•"/>
            </a:pPr>
            <a:r>
              <a:rPr lang="en-US"/>
              <a:t>Age Range: 25-81</a:t>
            </a:r>
          </a:p>
          <a:p>
            <a:pPr marL="171450" indent="-171450">
              <a:buFont typeface="Arial" panose="020B0604020202020204" pitchFamily="34" charset="0"/>
              <a:buChar char="•"/>
            </a:pPr>
            <a:r>
              <a:rPr lang="en-US"/>
              <a:t>Documentation Status: 19% (n=13) of those identified are undocumented</a:t>
            </a:r>
          </a:p>
          <a:p>
            <a:pPr marL="171450" indent="-171450">
              <a:buFont typeface="Arial" panose="020B0604020202020204" pitchFamily="34" charset="0"/>
              <a:buChar char="•"/>
            </a:pPr>
            <a:r>
              <a:rPr lang="en-US"/>
              <a:t>Vulnerability: 29% (n=20) are on a vulnerability list, developed and maintained by Breaking Ground, of clients at highest risk of death or serious harm to self or others</a:t>
            </a:r>
          </a:p>
          <a:p>
            <a:pPr marL="171450" indent="-171450">
              <a:buFont typeface="Arial" panose="020B0604020202020204" pitchFamily="34" charset="0"/>
              <a:buChar char="•"/>
            </a:pPr>
            <a:r>
              <a:rPr lang="en-US"/>
              <a:t>Impacts on Housing: PDs said that frequent hospital trips and/or other issues created by challenges in caring for oneself interrupted the person's progress toward housing for 42% (n=29) of clients on the list.</a:t>
            </a:r>
          </a:p>
          <a:p>
            <a:pPr marL="171450" indent="-171450">
              <a:buFont typeface="Arial" panose="020B0604020202020204" pitchFamily="34" charset="0"/>
              <a:buChar char="•"/>
            </a:pPr>
            <a:r>
              <a:rPr lang="en-US"/>
              <a:t>Housing Readiness: Nearly 25% (n=17) have an active housing package to facilitate placement in permanent housing.</a:t>
            </a:r>
          </a:p>
          <a:p>
            <a:pPr marL="171450" indent="-171450">
              <a:buFont typeface="Arial" panose="020B0604020202020204" pitchFamily="34" charset="0"/>
              <a:buChar char="•"/>
            </a:pPr>
            <a:r>
              <a:rPr lang="en-US"/>
              <a:t>Substance use: 56.5% (n=39) have an active substance use disorder, with a plurality of these indicating alcohol use</a:t>
            </a:r>
          </a:p>
          <a:p>
            <a:pPr marL="171450" indent="-171450">
              <a:buFont typeface="Arial" panose="020B0604020202020204" pitchFamily="34" charset="0"/>
              <a:buChar char="•"/>
            </a:pPr>
            <a:r>
              <a:rPr lang="en-US"/>
              <a:t>Willingness to engage in services: Of the 34 individuals who responded to the question, only 15% (n=5) had refused additional support. This indicates there is room for engagement around cluster care.</a:t>
            </a:r>
          </a:p>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17</a:t>
            </a:fld>
            <a:endParaRPr lang="en-US"/>
          </a:p>
        </p:txBody>
      </p:sp>
    </p:spTree>
    <p:extLst>
      <p:ext uri="{BB962C8B-B14F-4D97-AF65-F5344CB8AC3E}">
        <p14:creationId xmlns:p14="http://schemas.microsoft.com/office/powerpoint/2010/main" val="487439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44444"/>
                </a:solidFill>
                <a:effectLst/>
                <a:latin typeface="Myriad Pro" panose="020B0503030403020204" pitchFamily="34" charset="0"/>
              </a:rPr>
              <a:t>The Barthel Index for activities of daily living was first published in 1965 by Barthel and Mahoney in the Maryland State Medical Journal. The scale and its subsequent modification are meant to be used in the assessment of patient performance (or degree of assistance required) with respect to self-care, sphincter management, transfers and locomotion.</a:t>
            </a:r>
          </a:p>
          <a:p>
            <a:pPr algn="l"/>
            <a:r>
              <a:rPr lang="en-US" b="0" i="0">
                <a:solidFill>
                  <a:srgbClr val="444444"/>
                </a:solidFill>
                <a:effectLst/>
                <a:latin typeface="Myriad Pro" panose="020B0503030403020204" pitchFamily="34" charset="0"/>
              </a:rPr>
              <a:t>Originally, the index was designed to be used in scoring improvement during rehabilitation of patients with chronic neuromuscular or musculoskeletal disorder and continues to be used so but has also been validated in studies on patient populations with: primary brain tumors and brain metastases (4-7).</a:t>
            </a:r>
          </a:p>
          <a:p>
            <a:pPr algn="l"/>
            <a:r>
              <a:rPr lang="en-US" b="0" i="0">
                <a:solidFill>
                  <a:srgbClr val="444444"/>
                </a:solidFill>
                <a:effectLst/>
                <a:latin typeface="Myriad Pro" panose="020B0503030403020204" pitchFamily="34" charset="0"/>
              </a:rPr>
              <a:t>Concerns about the Barthel Index mostly revolve around its interpretability as there are several versions of the index and scorings available.</a:t>
            </a:r>
          </a:p>
          <a:p>
            <a:pPr algn="l"/>
            <a:r>
              <a:rPr lang="en-US" b="0" i="0" u="none" strike="noStrike">
                <a:solidFill>
                  <a:srgbClr val="1876A5"/>
                </a:solidFill>
                <a:effectLst/>
                <a:latin typeface="Myriad Pro" panose="020B0503030403020204" pitchFamily="34" charset="0"/>
                <a:hlinkClick r:id="rId3"/>
              </a:rPr>
              <a:t>Collin</a:t>
            </a:r>
            <a:r>
              <a:rPr lang="en-US" b="0" i="0">
                <a:solidFill>
                  <a:srgbClr val="444444"/>
                </a:solidFill>
                <a:effectLst/>
                <a:latin typeface="Myriad Pro" panose="020B0503030403020204" pitchFamily="34" charset="0"/>
              </a:rPr>
              <a:t> et al. introduced a modification of the index where each domain was scored in 1-point increments with scores ranging from 0 to 20, under the argument that the original scoring system gave a disproportionate impression of accuracy. Collin et al. also reordered the 10 items and clarified the instruction.</a:t>
            </a:r>
          </a:p>
          <a:p>
            <a:pPr algn="l"/>
            <a:r>
              <a:rPr lang="en-US" b="0" i="0" u="none" strike="noStrike">
                <a:solidFill>
                  <a:srgbClr val="1876A5"/>
                </a:solidFill>
                <a:effectLst/>
                <a:latin typeface="Myriad Pro" panose="020B0503030403020204" pitchFamily="34" charset="0"/>
                <a:hlinkClick r:id="rId4"/>
              </a:rPr>
              <a:t>Shah</a:t>
            </a:r>
            <a:r>
              <a:rPr lang="en-US" b="0" i="0">
                <a:solidFill>
                  <a:srgbClr val="444444"/>
                </a:solidFill>
                <a:effectLst/>
                <a:latin typeface="Myriad Pro" panose="020B0503030403020204" pitchFamily="34" charset="0"/>
              </a:rPr>
              <a:t> et al. retained the original 10 items but proposed five-point rating scales for each item to improve sensitivity to detecting change.</a:t>
            </a:r>
          </a:p>
          <a:p>
            <a:pPr algn="l"/>
            <a:r>
              <a:rPr lang="en-US" b="0" i="0">
                <a:solidFill>
                  <a:srgbClr val="444444"/>
                </a:solidFill>
                <a:effectLst/>
                <a:latin typeface="Myriad Pro" panose="020B0503030403020204" pitchFamily="34" charset="0"/>
              </a:rPr>
              <a:t>The original Barthel Index scale and the modified versions have been used for in-patient rehabilitation assessments, as a means of monitoring functional changes, mostly in populations recovering after stroke. (https://www.mdapp.co/modified-barthel-index-for-activities-of-daily-living-calculator-362/)</a:t>
            </a:r>
          </a:p>
          <a:p>
            <a:pPr algn="l"/>
            <a:endParaRPr lang="en-US" b="0" i="0">
              <a:solidFill>
                <a:srgbClr val="444444"/>
              </a:solidFill>
              <a:effectLst/>
              <a:latin typeface="Myriad Pro" panose="020B0503030403020204" pitchFamily="34" charset="0"/>
            </a:endParaRPr>
          </a:p>
          <a:p>
            <a:pPr algn="l"/>
            <a:r>
              <a:rPr lang="en-US" b="0" i="0">
                <a:solidFill>
                  <a:srgbClr val="020621"/>
                </a:solidFill>
                <a:effectLst/>
                <a:latin typeface="Myriad Pro" panose="020B0503030403020204" pitchFamily="34" charset="0"/>
              </a:rPr>
              <a:t>Typically, the assessment takes only minutes to complete and can be a part of a rehabilitation evaluation.</a:t>
            </a:r>
          </a:p>
          <a:p>
            <a:pPr algn="l">
              <a:buFont typeface="Arial" panose="020B0604020202020204" pitchFamily="34" charset="0"/>
              <a:buChar char="•"/>
            </a:pPr>
            <a:r>
              <a:rPr lang="en-US" b="0" i="0">
                <a:solidFill>
                  <a:srgbClr val="020621"/>
                </a:solidFill>
                <a:effectLst/>
                <a:latin typeface="Myriad Pro" panose="020B0503030403020204" pitchFamily="34" charset="0"/>
              </a:rPr>
              <a:t>The Barthel Index measures the degree of assistance required by an individual on ten mobility and self-care ADL items</a:t>
            </a:r>
          </a:p>
          <a:p>
            <a:pPr algn="l">
              <a:buFont typeface="Arial" panose="020B0604020202020204" pitchFamily="34" charset="0"/>
              <a:buChar char="•"/>
            </a:pPr>
            <a:r>
              <a:rPr lang="en-US" b="0" i="0">
                <a:solidFill>
                  <a:srgbClr val="020621"/>
                </a:solidFill>
                <a:effectLst/>
                <a:latin typeface="Myriad Pro" panose="020B0503030403020204" pitchFamily="34" charset="0"/>
              </a:rPr>
              <a:t>The time taken and physical assistance required to perform each item are used to determine the assigned value of each item</a:t>
            </a:r>
          </a:p>
          <a:p>
            <a:pPr algn="l">
              <a:buFont typeface="Arial" panose="020B0604020202020204" pitchFamily="34" charset="0"/>
              <a:buChar char="•"/>
            </a:pPr>
            <a:r>
              <a:rPr lang="en-US" b="0" i="0">
                <a:solidFill>
                  <a:srgbClr val="020621"/>
                </a:solidFill>
                <a:effectLst/>
                <a:latin typeface="Myriad Pro" panose="020B0503030403020204" pitchFamily="34" charset="0"/>
              </a:rPr>
              <a:t>The ten items are scored with a number of points, and then a final score is calculated by summing the points awarded to each functional skill. This allows the examiner to measure a patient’s functional disability by quantifying their performance. </a:t>
            </a:r>
          </a:p>
          <a:p>
            <a:pPr algn="l">
              <a:buFont typeface="Arial" panose="020B0604020202020204" pitchFamily="34" charset="0"/>
              <a:buChar char="•"/>
            </a:pPr>
            <a:r>
              <a:rPr lang="en-US" b="0" i="0">
                <a:solidFill>
                  <a:srgbClr val="020621"/>
                </a:solidFill>
                <a:effectLst/>
                <a:latin typeface="Myriad Pro" panose="020B0503030403020204" pitchFamily="34" charset="0"/>
              </a:rPr>
              <a:t>Scores can be assigned either via direct assessment / observation or from reliable interviews with the patient, family, or staff. Research also suggests that the examiner’s “common sense” and clinical experience can be used to assign scores. </a:t>
            </a:r>
          </a:p>
          <a:p>
            <a:pPr algn="l">
              <a:buFont typeface="Arial" panose="020B0604020202020204" pitchFamily="34" charset="0"/>
              <a:buChar char="•"/>
            </a:pPr>
            <a:r>
              <a:rPr lang="en-US" b="0" i="0">
                <a:solidFill>
                  <a:srgbClr val="020621"/>
                </a:solidFill>
                <a:effectLst/>
                <a:latin typeface="Myriad Pro" panose="020B0503030403020204" pitchFamily="34" charset="0"/>
              </a:rPr>
              <a:t>The higher the score, the more independent the patient is in completing the measured ADLs. Higher scores also indicate the patient is more likely to return home, with varying degrees of assistance, following hospital discharge. </a:t>
            </a:r>
          </a:p>
          <a:p>
            <a:pPr algn="l">
              <a:buFont typeface="Arial" panose="020B0604020202020204" pitchFamily="34" charset="0"/>
              <a:buChar char="•"/>
            </a:pPr>
            <a:r>
              <a:rPr lang="en-US" b="0" i="0">
                <a:solidFill>
                  <a:srgbClr val="020621"/>
                </a:solidFill>
                <a:effectLst/>
                <a:latin typeface="Myriad Pro" panose="020B0503030403020204" pitchFamily="34" charset="0"/>
              </a:rPr>
              <a:t>The lower the score, the more dependent the patient is with ADL completion, and the more skilled care will be required at discharge.</a:t>
            </a:r>
          </a:p>
          <a:p>
            <a:pPr algn="l"/>
            <a:r>
              <a:rPr lang="en-US" b="0" i="0">
                <a:solidFill>
                  <a:srgbClr val="2D3238"/>
                </a:solidFill>
                <a:effectLst/>
                <a:latin typeface="Myriad Pro" panose="020B0503030403020204" pitchFamily="34" charset="0"/>
              </a:rPr>
              <a:t>Intended Population</a:t>
            </a:r>
          </a:p>
          <a:p>
            <a:pPr algn="l"/>
            <a:r>
              <a:rPr lang="en-US" b="0" i="0">
                <a:solidFill>
                  <a:srgbClr val="020621"/>
                </a:solidFill>
                <a:effectLst/>
                <a:latin typeface="Myriad Pro" panose="020B0503030403020204" pitchFamily="34" charset="0"/>
              </a:rPr>
              <a:t>While the Barthel Index is used in many populations, its use is highly recommended in the assessment of individuals with stroke,</a:t>
            </a:r>
            <a:r>
              <a:rPr lang="en-US" b="0" i="0" u="none" strike="noStrike" baseline="30000">
                <a:solidFill>
                  <a:srgbClr val="2752FF"/>
                </a:solidFill>
                <a:effectLst/>
                <a:latin typeface="Myriad Pro" panose="020B0503030403020204" pitchFamily="34" charset="0"/>
                <a:hlinkClick r:id="rId5"/>
              </a:rPr>
              <a:t>[7]</a:t>
            </a:r>
            <a:r>
              <a:rPr lang="en-US" b="0" i="0">
                <a:solidFill>
                  <a:srgbClr val="020621"/>
                </a:solidFill>
                <a:effectLst/>
                <a:latin typeface="Myriad Pro" panose="020B0503030403020204" pitchFamily="34" charset="0"/>
              </a:rPr>
              <a:t> Parkinson’s,</a:t>
            </a:r>
            <a:r>
              <a:rPr lang="en-US" b="0" i="0" u="none" strike="noStrike" baseline="30000">
                <a:solidFill>
                  <a:srgbClr val="2752FF"/>
                </a:solidFill>
                <a:effectLst/>
                <a:latin typeface="Myriad Pro" panose="020B0503030403020204" pitchFamily="34" charset="0"/>
                <a:hlinkClick r:id="rId6"/>
              </a:rPr>
              <a:t>[8]</a:t>
            </a:r>
            <a:r>
              <a:rPr lang="en-US" b="0" i="0">
                <a:solidFill>
                  <a:srgbClr val="020621"/>
                </a:solidFill>
                <a:effectLst/>
                <a:latin typeface="Myriad Pro" panose="020B0503030403020204" pitchFamily="34" charset="0"/>
              </a:rPr>
              <a:t> brain injury, cancer,</a:t>
            </a:r>
            <a:r>
              <a:rPr lang="en-US" b="0" i="0" u="none" strike="noStrike" baseline="30000">
                <a:solidFill>
                  <a:srgbClr val="2752FF"/>
                </a:solidFill>
                <a:effectLst/>
                <a:latin typeface="Myriad Pro" panose="020B0503030403020204" pitchFamily="34" charset="0"/>
                <a:hlinkClick r:id="rId7"/>
              </a:rPr>
              <a:t>[9]</a:t>
            </a:r>
            <a:r>
              <a:rPr lang="en-US" b="0" i="0" u="none" strike="noStrike" baseline="30000">
                <a:solidFill>
                  <a:srgbClr val="2752FF"/>
                </a:solidFill>
                <a:effectLst/>
                <a:latin typeface="Myriad Pro" panose="020B0503030403020204" pitchFamily="34" charset="0"/>
                <a:hlinkClick r:id="rId8"/>
              </a:rPr>
              <a:t>[10]</a:t>
            </a:r>
            <a:r>
              <a:rPr lang="en-US" b="0" i="0">
                <a:solidFill>
                  <a:srgbClr val="020621"/>
                </a:solidFill>
                <a:effectLst/>
                <a:latin typeface="Myriad Pro" panose="020B0503030403020204" pitchFamily="34" charset="0"/>
              </a:rPr>
              <a:t> COVID-19,</a:t>
            </a:r>
            <a:r>
              <a:rPr lang="en-US" b="0" i="0" u="none" strike="noStrike" baseline="30000">
                <a:solidFill>
                  <a:srgbClr val="2752FF"/>
                </a:solidFill>
                <a:effectLst/>
                <a:latin typeface="Myriad Pro" panose="020B0503030403020204" pitchFamily="34" charset="0"/>
                <a:hlinkClick r:id="rId9"/>
              </a:rPr>
              <a:t>[11]</a:t>
            </a:r>
            <a:r>
              <a:rPr lang="en-US" b="0" i="0">
                <a:solidFill>
                  <a:srgbClr val="020621"/>
                </a:solidFill>
                <a:effectLst/>
                <a:latin typeface="Myriad Pro" panose="020B0503030403020204" pitchFamily="34" charset="0"/>
              </a:rPr>
              <a:t> patients admitted to the intensive care unit,</a:t>
            </a:r>
            <a:r>
              <a:rPr lang="en-US" b="0" i="0" u="none" strike="noStrike" baseline="30000">
                <a:solidFill>
                  <a:srgbClr val="2752FF"/>
                </a:solidFill>
                <a:effectLst/>
                <a:latin typeface="Myriad Pro" panose="020B0503030403020204" pitchFamily="34" charset="0"/>
                <a:hlinkClick r:id="rId10"/>
              </a:rPr>
              <a:t>[12]</a:t>
            </a:r>
            <a:r>
              <a:rPr lang="en-US" b="0" i="0">
                <a:solidFill>
                  <a:srgbClr val="020621"/>
                </a:solidFill>
                <a:effectLst/>
                <a:latin typeface="Myriad Pro" panose="020B0503030403020204" pitchFamily="34" charset="0"/>
              </a:rPr>
              <a:t> and with older persons.</a:t>
            </a:r>
            <a:r>
              <a:rPr lang="en-US" b="0" i="0" u="none" strike="noStrike" baseline="30000">
                <a:solidFill>
                  <a:srgbClr val="2752FF"/>
                </a:solidFill>
                <a:effectLst/>
                <a:latin typeface="Myriad Pro" panose="020B0503030403020204" pitchFamily="34" charset="0"/>
                <a:hlinkClick r:id="rId11"/>
              </a:rPr>
              <a:t>[13]</a:t>
            </a:r>
            <a:r>
              <a:rPr lang="en-US" b="0" i="0">
                <a:solidFill>
                  <a:srgbClr val="020621"/>
                </a:solidFill>
                <a:effectLst/>
                <a:latin typeface="Myriad Pro" panose="020B0503030403020204" pitchFamily="34" charset="0"/>
              </a:rPr>
              <a:t> </a:t>
            </a:r>
          </a:p>
          <a:p>
            <a:r>
              <a:rPr lang="en-US" b="1">
                <a:solidFill>
                  <a:srgbClr val="020621"/>
                </a:solidFill>
                <a:effectLst/>
                <a:latin typeface="Myriad Pro" panose="020B0503030403020204" pitchFamily="34" charset="0"/>
              </a:rPr>
              <a:t>Guidelines when completing the Barthel Index include</a:t>
            </a:r>
            <a:r>
              <a:rPr lang="en-US" b="0">
                <a:solidFill>
                  <a:srgbClr val="020621"/>
                </a:solidFill>
                <a:effectLst/>
                <a:latin typeface="Myriad Pro" panose="020B0503030403020204" pitchFamily="34" charset="0"/>
              </a:rPr>
              <a:t>:</a:t>
            </a:r>
          </a:p>
          <a:p>
            <a:pPr>
              <a:buFont typeface="+mj-lt"/>
              <a:buAutoNum type="arabicPeriod"/>
            </a:pPr>
            <a:r>
              <a:rPr lang="en-US">
                <a:effectLst/>
                <a:latin typeface="Myriad Pro" panose="020B0503030403020204" pitchFamily="34" charset="0"/>
              </a:rPr>
              <a:t>Assess and record what a patient actually does, not what you believe they can do.</a:t>
            </a:r>
          </a:p>
          <a:p>
            <a:pPr>
              <a:buFont typeface="+mj-lt"/>
              <a:buAutoNum type="arabicPeriod"/>
            </a:pPr>
            <a:r>
              <a:rPr lang="en-US">
                <a:effectLst/>
                <a:latin typeface="Myriad Pro" panose="020B0503030403020204" pitchFamily="34" charset="0"/>
              </a:rPr>
              <a:t>Allow the patient to complete the functional skills with as much independence as possible, and avoid providing physical or verbal assistance as patient safety allows.</a:t>
            </a:r>
          </a:p>
          <a:p>
            <a:pPr>
              <a:buFont typeface="+mj-lt"/>
              <a:buAutoNum type="arabicPeriod"/>
            </a:pPr>
            <a:r>
              <a:rPr lang="en-US">
                <a:effectLst/>
                <a:latin typeface="Myriad Pro" panose="020B0503030403020204" pitchFamily="34" charset="0"/>
              </a:rPr>
              <a:t>The use of assistive devices or aides is allowed and can be scored as independent.</a:t>
            </a:r>
          </a:p>
          <a:p>
            <a:pPr>
              <a:buFont typeface="+mj-lt"/>
              <a:buAutoNum type="arabicPeriod"/>
            </a:pPr>
            <a:r>
              <a:rPr lang="en-US">
                <a:effectLst/>
                <a:latin typeface="Myriad Pro" panose="020B0503030403020204" pitchFamily="34" charset="0"/>
              </a:rPr>
              <a:t>If the patient requires supervision (e.g. for safety) they cannot be scored as independent.</a:t>
            </a:r>
          </a:p>
          <a:p>
            <a:pPr>
              <a:buFont typeface="+mj-lt"/>
              <a:buAutoNum type="arabicPeriod"/>
            </a:pPr>
            <a:r>
              <a:rPr lang="en-US">
                <a:effectLst/>
                <a:latin typeface="Myriad Pro" panose="020B0503030403020204" pitchFamily="34" charset="0"/>
              </a:rPr>
              <a:t>The best level of data collection, direct testing and/or observation, should be </a:t>
            </a:r>
            <a:r>
              <a:rPr lang="en-US" err="1">
                <a:effectLst/>
                <a:latin typeface="Myriad Pro" panose="020B0503030403020204" pitchFamily="34" charset="0"/>
              </a:rPr>
              <a:t>utilised</a:t>
            </a:r>
            <a:r>
              <a:rPr lang="en-US">
                <a:effectLst/>
                <a:latin typeface="Myriad Pro" panose="020B0503030403020204" pitchFamily="34" charset="0"/>
              </a:rPr>
              <a:t>. However, the examiner can also ask the patient, a family member, or other staff for information if needed.  </a:t>
            </a:r>
          </a:p>
          <a:p>
            <a:pPr>
              <a:buFont typeface="+mj-lt"/>
              <a:buAutoNum type="arabicPeriod"/>
            </a:pPr>
            <a:r>
              <a:rPr lang="en-US">
                <a:effectLst/>
                <a:latin typeface="Myriad Pro" panose="020B0503030403020204" pitchFamily="34" charset="0"/>
              </a:rPr>
              <a:t>The Barthel Index is not meant to be used as a stand-alone assessment to predict functional outcomes but rather to be part of a complement of assessments to create a full picture of a patient’s ability and rehabilitation potential.</a:t>
            </a:r>
          </a:p>
          <a:p>
            <a:pPr>
              <a:buFont typeface="+mj-lt"/>
              <a:buAutoNum type="arabicPeriod"/>
            </a:pPr>
            <a:r>
              <a:rPr lang="en-US">
                <a:effectLst/>
                <a:latin typeface="Myriad Pro" panose="020B0503030403020204" pitchFamily="34" charset="0"/>
              </a:rPr>
              <a:t>The examiner should also record the amount of time and assistance a patient requires for each of the ten functional skills. </a:t>
            </a:r>
          </a:p>
          <a:p>
            <a:pPr>
              <a:buFont typeface="+mj-lt"/>
              <a:buNone/>
            </a:pPr>
            <a:r>
              <a:rPr lang="en-US">
                <a:effectLst/>
                <a:latin typeface="Myriad Pro" panose="020B0503030403020204" pitchFamily="34" charset="0"/>
              </a:rPr>
              <a:t>(https://www.physio-pedia.com/Barthel_Index#cite_note-:4-13)</a:t>
            </a:r>
          </a:p>
          <a:p>
            <a:pPr algn="l"/>
            <a:endParaRPr lang="en-US" b="0" i="0">
              <a:solidFill>
                <a:srgbClr val="444444"/>
              </a:solidFill>
              <a:effectLst/>
              <a:latin typeface="Myriad Pro" panose="020B0503030403020204" pitchFamily="34" charset="0"/>
            </a:endParaRPr>
          </a:p>
          <a:p>
            <a:endParaRPr lang="en-US">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5CEFB73-F462-4E7F-BB7E-3DA376C5B4F2}" type="slidenum">
              <a:rPr lang="en-US" smtClean="0"/>
              <a:t>18</a:t>
            </a:fld>
            <a:endParaRPr lang="en-US"/>
          </a:p>
        </p:txBody>
      </p:sp>
    </p:spTree>
    <p:extLst>
      <p:ext uri="{BB962C8B-B14F-4D97-AF65-F5344CB8AC3E}">
        <p14:creationId xmlns:p14="http://schemas.microsoft.com/office/powerpoint/2010/main" val="407698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ea typeface="+mn-lt"/>
                <a:cs typeface="+mn-lt"/>
              </a:rPr>
              <a:t>Key Findings A total of 65 hospital staff completed the needs assessment survey. Below are a few key findings from that survey: ● 65% of respondents (n=42) reported that they have referred a patient to a homeless shelter, but the shelter or the Department of Homeless Services said the patient was inappropriate for shelter due to medical needs ○ Collectively, respondents indicated that this happens to a total of 130 patients per month, with an average of three patients per month per respondent ○ Of these respondents, 93% (n=39) had the opinion that if long-term home health services had been available in the shelter, some of these patients would have been able to be discharged safely to shelter ● 74% of respondents (n=48) reported having to keep someone in the hospital simply because long-term home health or similar services were not available at the shelter where they were living The survey provided a list of common ADL and IADL needs and asked hospital staff to indicate what their patients typically need support with to be discharged safely. Figure 1 provides a list of those needs and the percentage of staff who indicated that their patients typically need support for each ADL need. </a:t>
            </a:r>
            <a:endParaRPr lang="en-US">
              <a:latin typeface="Myriad Pro" panose="020B0503030403020204" pitchFamily="34" charset="0"/>
            </a:endParaRPr>
          </a:p>
          <a:p>
            <a:endParaRPr lang="en-US">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5CEFB73-F462-4E7F-BB7E-3DA376C5B4F2}" type="slidenum">
              <a:rPr lang="en-US" smtClean="0"/>
              <a:t>20</a:t>
            </a:fld>
            <a:endParaRPr lang="en-US"/>
          </a:p>
        </p:txBody>
      </p:sp>
    </p:spTree>
    <p:extLst>
      <p:ext uri="{BB962C8B-B14F-4D97-AF65-F5344CB8AC3E}">
        <p14:creationId xmlns:p14="http://schemas.microsoft.com/office/powerpoint/2010/main" val="2318667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Myriad Pro" panose="020B0503030403020204" pitchFamily="34" charset="0"/>
              </a:rPr>
              <a:t>Golant, S. (2000). Housing the poor and vulnerable elderly. </a:t>
            </a:r>
            <a:r>
              <a:rPr lang="en-US" sz="1200" i="1" err="1">
                <a:latin typeface="Myriad Pro" panose="020B0503030403020204" pitchFamily="34" charset="0"/>
              </a:rPr>
              <a:t>Shelterforce</a:t>
            </a:r>
            <a:r>
              <a:rPr lang="en-US" sz="1200" i="1">
                <a:latin typeface="Myriad Pro" panose="020B0503030403020204" pitchFamily="34" charset="0"/>
              </a:rPr>
              <a:t>. Retrieved January 28, 2022, from </a:t>
            </a:r>
            <a:r>
              <a:rPr lang="en-US" sz="1200" i="1">
                <a:latin typeface="Myriad Pro" panose="020B0503030403020204" pitchFamily="34" charset="0"/>
                <a:hlinkClick r:id="rId3"/>
              </a:rPr>
              <a:t>https://shelterforce.org/2000/01/01/housing-the-poor-and-vulnerableelderly/</a:t>
            </a:r>
            <a:endParaRPr lang="en-US" sz="1200">
              <a:latin typeface="Myriad Pro" panose="020B0503030403020204" pitchFamily="34" charset="0"/>
            </a:endParaRPr>
          </a:p>
          <a:p>
            <a:endParaRPr lang="en-US">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5CEFB73-F462-4E7F-BB7E-3DA376C5B4F2}" type="slidenum">
              <a:rPr lang="en-US" smtClean="0"/>
              <a:t>21</a:t>
            </a:fld>
            <a:endParaRPr lang="en-US"/>
          </a:p>
        </p:txBody>
      </p:sp>
    </p:spTree>
    <p:extLst>
      <p:ext uri="{BB962C8B-B14F-4D97-AF65-F5344CB8AC3E}">
        <p14:creationId xmlns:p14="http://schemas.microsoft.com/office/powerpoint/2010/main" val="86829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200" b="0" i="0">
                <a:solidFill>
                  <a:srgbClr val="000000"/>
                </a:solidFill>
                <a:effectLst/>
              </a:rPr>
              <a:t>READY TO GO </a:t>
            </a:r>
          </a:p>
          <a:p>
            <a:pPr algn="l" rtl="0" fontAlgn="base">
              <a:buFont typeface="+mj-lt"/>
              <a:buAutoNum type="arabicPeriod"/>
            </a:pPr>
            <a:r>
              <a:rPr lang="en-US" sz="1200" b="0" i="0">
                <a:solidFill>
                  <a:srgbClr val="000000"/>
                </a:solidFill>
                <a:effectLst/>
              </a:rPr>
              <a:t>Ever enrolled: 39 </a:t>
            </a:r>
          </a:p>
          <a:p>
            <a:pPr algn="l" rtl="0" fontAlgn="base">
              <a:buFont typeface="+mj-lt"/>
              <a:buAutoNum type="arabicPeriod" startAt="2"/>
            </a:pPr>
            <a:r>
              <a:rPr lang="en-US" sz="1200" b="0" i="0">
                <a:solidFill>
                  <a:srgbClr val="000000"/>
                </a:solidFill>
                <a:effectLst/>
              </a:rPr>
              <a:t>Currently enrolled: 24 </a:t>
            </a:r>
          </a:p>
          <a:p>
            <a:pPr algn="l" rtl="0" fontAlgn="base">
              <a:buFont typeface="+mj-lt"/>
              <a:buAutoNum type="arabicPeriod" startAt="2"/>
            </a:pPr>
            <a:r>
              <a:rPr lang="en-US" sz="1200" b="0" i="0">
                <a:solidFill>
                  <a:srgbClr val="000000"/>
                </a:solidFill>
                <a:effectLst/>
              </a:rPr>
              <a:t>Average and Median age of clients enrolled – READY TO GO </a:t>
            </a:r>
          </a:p>
          <a:p>
            <a:pPr algn="l" rtl="0" fontAlgn="base">
              <a:buFont typeface="+mj-lt"/>
              <a:buAutoNum type="arabicPeriod"/>
            </a:pPr>
            <a:r>
              <a:rPr lang="en-US" sz="1200" b="0" i="0">
                <a:solidFill>
                  <a:srgbClr val="000000"/>
                </a:solidFill>
                <a:effectLst/>
              </a:rPr>
              <a:t>Average = 55.2 </a:t>
            </a:r>
          </a:p>
          <a:p>
            <a:pPr algn="l" rtl="0" fontAlgn="base">
              <a:buFont typeface="+mj-lt"/>
              <a:buAutoNum type="arabicPeriod" startAt="2"/>
            </a:pPr>
            <a:r>
              <a:rPr lang="en-US" sz="1200" b="0" i="0">
                <a:solidFill>
                  <a:srgbClr val="000000"/>
                </a:solidFill>
                <a:effectLst/>
              </a:rPr>
              <a:t>Median = 56 </a:t>
            </a:r>
          </a:p>
          <a:p>
            <a:endParaRPr lang="en-US" sz="1200"/>
          </a:p>
          <a:p>
            <a:pPr algn="l" rtl="0" fontAlgn="base">
              <a:buFont typeface="+mj-lt"/>
              <a:buAutoNum type="arabicPeriod" startAt="3"/>
            </a:pPr>
            <a:r>
              <a:rPr lang="en-US" sz="1200" b="0" i="0">
                <a:solidFill>
                  <a:srgbClr val="000000"/>
                </a:solidFill>
                <a:effectLst/>
              </a:rPr>
              <a:t>LOS in safe haven prior to Cluster Care enrollment (per person, report avg) READY TO GO </a:t>
            </a:r>
          </a:p>
          <a:p>
            <a:pPr algn="l" rtl="0" fontAlgn="base">
              <a:buFont typeface="+mj-lt"/>
              <a:buAutoNum type="arabicPeriod"/>
            </a:pPr>
            <a:r>
              <a:rPr lang="en-US" sz="1200" b="0" i="0">
                <a:solidFill>
                  <a:srgbClr val="000000"/>
                </a:solidFill>
                <a:effectLst/>
              </a:rPr>
              <a:t>Average = 21.02 months </a:t>
            </a:r>
          </a:p>
          <a:p>
            <a:pPr algn="l" rtl="0" fontAlgn="base">
              <a:buFont typeface="+mj-lt"/>
              <a:buAutoNum type="arabicPeriod" startAt="2"/>
            </a:pPr>
            <a:r>
              <a:rPr lang="en-US" sz="1200" b="0" i="0">
                <a:solidFill>
                  <a:srgbClr val="000000"/>
                </a:solidFill>
                <a:effectLst/>
              </a:rPr>
              <a:t>Median = 11.5 months </a:t>
            </a:r>
          </a:p>
          <a:p>
            <a:pPr algn="l" rtl="0" fontAlgn="base">
              <a:buFont typeface="+mj-lt"/>
              <a:buAutoNum type="arabicPeriod" startAt="4"/>
            </a:pPr>
            <a:r>
              <a:rPr lang="en-US" sz="1200" b="0" i="0">
                <a:solidFill>
                  <a:srgbClr val="000000"/>
                </a:solidFill>
                <a:effectLst/>
              </a:rPr>
              <a:t>LOS in Cluster Care  (avg) READY TO GO </a:t>
            </a:r>
          </a:p>
          <a:p>
            <a:pPr algn="l" rtl="0" fontAlgn="base">
              <a:buFont typeface="+mj-lt"/>
              <a:buAutoNum type="arabicPeriod"/>
            </a:pPr>
            <a:r>
              <a:rPr lang="en-US" sz="1200" b="0" i="0">
                <a:solidFill>
                  <a:srgbClr val="000000"/>
                </a:solidFill>
                <a:effectLst/>
              </a:rPr>
              <a:t>Average = 4.58 months </a:t>
            </a:r>
          </a:p>
          <a:p>
            <a:pPr algn="l" rtl="0" fontAlgn="base">
              <a:buFont typeface="+mj-lt"/>
              <a:buAutoNum type="arabicPeriod" startAt="2"/>
            </a:pPr>
            <a:r>
              <a:rPr lang="en-US" sz="1200" b="0" i="0">
                <a:solidFill>
                  <a:srgbClr val="000000"/>
                </a:solidFill>
                <a:effectLst/>
              </a:rPr>
              <a:t>Median = 4 months </a:t>
            </a:r>
          </a:p>
          <a:p>
            <a:endParaRPr lang="en-US" sz="1200"/>
          </a:p>
        </p:txBody>
      </p:sp>
      <p:sp>
        <p:nvSpPr>
          <p:cNvPr id="4" name="Slide Number Placeholder 3"/>
          <p:cNvSpPr>
            <a:spLocks noGrp="1"/>
          </p:cNvSpPr>
          <p:nvPr>
            <p:ph type="sldNum" sz="quarter" idx="5"/>
          </p:nvPr>
        </p:nvSpPr>
        <p:spPr/>
        <p:txBody>
          <a:bodyPr/>
          <a:lstStyle/>
          <a:p>
            <a:fld id="{D5CEFB73-F462-4E7F-BB7E-3DA376C5B4F2}" type="slidenum">
              <a:rPr lang="en-US" smtClean="0"/>
              <a:t>22</a:t>
            </a:fld>
            <a:endParaRPr lang="en-US"/>
          </a:p>
        </p:txBody>
      </p:sp>
    </p:spTree>
    <p:extLst>
      <p:ext uri="{BB962C8B-B14F-4D97-AF65-F5344CB8AC3E}">
        <p14:creationId xmlns:p14="http://schemas.microsoft.com/office/powerpoint/2010/main" val="231784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23</a:t>
            </a:fld>
            <a:endParaRPr lang="en-US"/>
          </a:p>
        </p:txBody>
      </p:sp>
    </p:spTree>
    <p:extLst>
      <p:ext uri="{BB962C8B-B14F-4D97-AF65-F5344CB8AC3E}">
        <p14:creationId xmlns:p14="http://schemas.microsoft.com/office/powerpoint/2010/main" val="132157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24</a:t>
            </a:fld>
            <a:endParaRPr lang="en-US"/>
          </a:p>
        </p:txBody>
      </p:sp>
    </p:spTree>
    <p:extLst>
      <p:ext uri="{BB962C8B-B14F-4D97-AF65-F5344CB8AC3E}">
        <p14:creationId xmlns:p14="http://schemas.microsoft.com/office/powerpoint/2010/main" val="739684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yriad Pro" panose="020B0503030403020204" pitchFamily="34" charset="0"/>
              </a:rPr>
              <a:t>Really what the program is trying to do bigger picture is reduce barriers to housing.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rPr>
              <a:t>ADL Coach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rPr>
              <a:t>Team Leader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rPr>
              <a:t>SWAT</a:t>
            </a:r>
          </a:p>
          <a:p>
            <a:endParaRPr lang="en-US">
              <a:latin typeface="Myriad Pro" panose="020B0503030403020204" pitchFamily="34" charset="0"/>
              <a:ea typeface="+mn-lt"/>
              <a:cs typeface="+mn-lt"/>
            </a:endParaRPr>
          </a:p>
          <a:p>
            <a:endParaRPr lang="en-US">
              <a:latin typeface="Myriad Pro" panose="020B0503030403020204" pitchFamily="34" charset="0"/>
              <a:ea typeface="+mn-lt"/>
              <a:cs typeface="+mn-lt"/>
            </a:endParaRPr>
          </a:p>
          <a:p>
            <a:r>
              <a:rPr lang="en-US">
                <a:latin typeface="Myriad Pro" panose="020B0503030403020204" pitchFamily="34" charset="0"/>
                <a:ea typeface="+mn-lt"/>
                <a:cs typeface="+mn-lt"/>
              </a:rPr>
              <a:t>Examples of Services Provided</a:t>
            </a:r>
            <a:endParaRPr lang="en-US">
              <a:latin typeface="Myriad Pro" panose="020B0503030403020204" pitchFamily="34" charset="0"/>
            </a:endParaRPr>
          </a:p>
          <a:p>
            <a:r>
              <a:rPr lang="en-US">
                <a:latin typeface="Myriad Pro" panose="020B0503030403020204" pitchFamily="34" charset="0"/>
                <a:ea typeface="+mn-lt"/>
                <a:cs typeface="+mn-lt"/>
              </a:rPr>
              <a:t>● Reminders, Guidance and Coaching on ADLs/IADLs:</a:t>
            </a:r>
            <a:endParaRPr lang="en-US">
              <a:latin typeface="Myriad Pro" panose="020B0503030403020204" pitchFamily="34" charset="0"/>
            </a:endParaRPr>
          </a:p>
          <a:p>
            <a:r>
              <a:rPr lang="en-US">
                <a:latin typeface="Myriad Pro" panose="020B0503030403020204" pitchFamily="34" charset="0"/>
                <a:ea typeface="+mn-lt"/>
                <a:cs typeface="+mn-lt"/>
              </a:rPr>
              <a:t>○ Showering</a:t>
            </a:r>
            <a:endParaRPr lang="en-US">
              <a:latin typeface="Myriad Pro" panose="020B0503030403020204" pitchFamily="34" charset="0"/>
            </a:endParaRPr>
          </a:p>
          <a:p>
            <a:r>
              <a:rPr lang="en-US">
                <a:latin typeface="Myriad Pro" panose="020B0503030403020204" pitchFamily="34" charset="0"/>
                <a:ea typeface="+mn-lt"/>
                <a:cs typeface="+mn-lt"/>
              </a:rPr>
              <a:t>○ Grooming</a:t>
            </a:r>
            <a:endParaRPr lang="en-US">
              <a:latin typeface="Myriad Pro" panose="020B0503030403020204" pitchFamily="34" charset="0"/>
            </a:endParaRPr>
          </a:p>
          <a:p>
            <a:r>
              <a:rPr lang="en-US">
                <a:latin typeface="Myriad Pro" panose="020B0503030403020204" pitchFamily="34" charset="0"/>
                <a:ea typeface="+mn-lt"/>
                <a:cs typeface="+mn-lt"/>
              </a:rPr>
              <a:t>○ Housekeeping</a:t>
            </a:r>
            <a:endParaRPr lang="en-US">
              <a:latin typeface="Myriad Pro" panose="020B0503030403020204" pitchFamily="34" charset="0"/>
            </a:endParaRPr>
          </a:p>
          <a:p>
            <a:r>
              <a:rPr lang="en-US">
                <a:latin typeface="Myriad Pro" panose="020B0503030403020204" pitchFamily="34" charset="0"/>
                <a:ea typeface="+mn-lt"/>
                <a:cs typeface="+mn-lt"/>
              </a:rPr>
              <a:t>○ Medication adherence</a:t>
            </a:r>
            <a:endParaRPr lang="en-US">
              <a:latin typeface="Myriad Pro" panose="020B0503030403020204" pitchFamily="34" charset="0"/>
            </a:endParaRPr>
          </a:p>
          <a:p>
            <a:r>
              <a:rPr lang="en-US">
                <a:latin typeface="Myriad Pro" panose="020B0503030403020204" pitchFamily="34" charset="0"/>
                <a:ea typeface="+mn-lt"/>
                <a:cs typeface="+mn-lt"/>
              </a:rPr>
              <a:t>○ Eating/grocery shopping</a:t>
            </a:r>
            <a:endParaRPr lang="en-US">
              <a:latin typeface="Myriad Pro" panose="020B0503030403020204" pitchFamily="34" charset="0"/>
            </a:endParaRPr>
          </a:p>
          <a:p>
            <a:r>
              <a:rPr lang="en-US">
                <a:latin typeface="Myriad Pro" panose="020B0503030403020204" pitchFamily="34" charset="0"/>
                <a:ea typeface="+mn-lt"/>
                <a:cs typeface="+mn-lt"/>
              </a:rPr>
              <a:t>○ Laundry</a:t>
            </a:r>
            <a:endParaRPr lang="en-US">
              <a:latin typeface="Myriad Pro" panose="020B0503030403020204" pitchFamily="34" charset="0"/>
            </a:endParaRPr>
          </a:p>
          <a:p>
            <a:r>
              <a:rPr lang="en-US">
                <a:latin typeface="Myriad Pro" panose="020B0503030403020204" pitchFamily="34" charset="0"/>
                <a:ea typeface="+mn-lt"/>
                <a:cs typeface="+mn-lt"/>
              </a:rPr>
              <a:t>○ Delousing</a:t>
            </a:r>
            <a:endParaRPr lang="en-US">
              <a:latin typeface="Myriad Pro" panose="020B0503030403020204" pitchFamily="34" charset="0"/>
              <a:cs typeface="Calibri" panose="020F0502020204030204"/>
            </a:endParaRPr>
          </a:p>
          <a:p>
            <a:r>
              <a:rPr lang="en-US">
                <a:latin typeface="Myriad Pro" panose="020B0503030403020204" pitchFamily="34" charset="0"/>
                <a:ea typeface="+mn-lt"/>
                <a:cs typeface="+mn-lt"/>
              </a:rPr>
              <a:t>○ Bed bug protocol support</a:t>
            </a:r>
            <a:endParaRPr lang="en-US">
              <a:latin typeface="Myriad Pro" panose="020B0503030403020204" pitchFamily="34" charset="0"/>
            </a:endParaRPr>
          </a:p>
          <a:p>
            <a:r>
              <a:rPr lang="en-US">
                <a:latin typeface="Myriad Pro" panose="020B0503030403020204" pitchFamily="34" charset="0"/>
                <a:ea typeface="+mn-lt"/>
                <a:cs typeface="+mn-lt"/>
              </a:rPr>
              <a:t>○ Toileting</a:t>
            </a:r>
            <a:endParaRPr lang="en-US">
              <a:latin typeface="Myriad Pro" panose="020B0503030403020204" pitchFamily="34" charset="0"/>
            </a:endParaRPr>
          </a:p>
          <a:p>
            <a:r>
              <a:rPr lang="en-US">
                <a:latin typeface="Myriad Pro" panose="020B0503030403020204" pitchFamily="34" charset="0"/>
                <a:ea typeface="+mn-lt"/>
                <a:cs typeface="+mn-lt"/>
              </a:rPr>
              <a:t>○ Preparing for independent living/move into housing</a:t>
            </a:r>
            <a:endParaRPr lang="en-US">
              <a:latin typeface="Myriad Pro" panose="020B0503030403020204" pitchFamily="34" charset="0"/>
            </a:endParaRPr>
          </a:p>
          <a:p>
            <a:r>
              <a:rPr lang="en-US">
                <a:latin typeface="Myriad Pro" panose="020B0503030403020204" pitchFamily="34" charset="0"/>
                <a:ea typeface="+mn-lt"/>
                <a:cs typeface="+mn-lt"/>
              </a:rPr>
              <a:t>● Reminders about case management/onsite medical/psych/other appointments </a:t>
            </a:r>
          </a:p>
          <a:p>
            <a:r>
              <a:rPr lang="en-US">
                <a:latin typeface="Myriad Pro" panose="020B0503030403020204" pitchFamily="34" charset="0"/>
                <a:ea typeface="+mn-lt"/>
                <a:cs typeface="+mn-lt"/>
              </a:rPr>
              <a:t>● Providing escort to appointments when needed</a:t>
            </a:r>
            <a:endParaRPr lang="en-US">
              <a:latin typeface="Myriad Pro" panose="020B0503030403020204" pitchFamily="34" charset="0"/>
            </a:endParaRPr>
          </a:p>
          <a:p>
            <a:r>
              <a:rPr lang="en-US">
                <a:latin typeface="Myriad Pro" panose="020B0503030403020204" pitchFamily="34" charset="0"/>
                <a:ea typeface="+mn-lt"/>
                <a:cs typeface="+mn-lt"/>
              </a:rPr>
              <a:t>● General psychosocial support</a:t>
            </a:r>
            <a:endParaRPr lang="en-US">
              <a:latin typeface="Myriad Pro" panose="020B0503030403020204" pitchFamily="34" charset="0"/>
            </a:endParaRPr>
          </a:p>
          <a:p>
            <a:r>
              <a:rPr lang="en-US">
                <a:latin typeface="Myriad Pro" panose="020B0503030403020204" pitchFamily="34" charset="0"/>
                <a:ea typeface="+mn-lt"/>
                <a:cs typeface="+mn-lt"/>
              </a:rPr>
              <a:t>● General advocacy (e.g., at appointments)</a:t>
            </a:r>
            <a:endParaRPr lang="en-US">
              <a:latin typeface="Myriad Pro" panose="020B0503030403020204" pitchFamily="34" charset="0"/>
            </a:endParaRPr>
          </a:p>
          <a:p>
            <a:r>
              <a:rPr lang="en-US">
                <a:latin typeface="Myriad Pro" panose="020B0503030403020204" pitchFamily="34" charset="0"/>
                <a:ea typeface="+mn-lt"/>
                <a:cs typeface="+mn-lt"/>
              </a:rPr>
              <a:t>● Encouraging participation in groups/other activities</a:t>
            </a:r>
            <a:endParaRPr lang="en-US">
              <a:latin typeface="Myriad Pro" panose="020B0503030403020204" pitchFamily="34" charset="0"/>
            </a:endParaRPr>
          </a:p>
          <a:p>
            <a:r>
              <a:rPr lang="en-US">
                <a:latin typeface="Myriad Pro" panose="020B0503030403020204" pitchFamily="34" charset="0"/>
                <a:ea typeface="+mn-lt"/>
                <a:cs typeface="+mn-lt"/>
              </a:rPr>
              <a:t>● Transition planning and skills practice</a:t>
            </a:r>
            <a:endParaRPr lang="en-US">
              <a:latin typeface="Myriad Pro" panose="020B0503030403020204" pitchFamily="34" charset="0"/>
            </a:endParaRPr>
          </a:p>
          <a:p>
            <a:r>
              <a:rPr lang="en-US">
                <a:latin typeface="Myriad Pro" panose="020B0503030403020204" pitchFamily="34" charset="0"/>
                <a:ea typeface="+mn-lt"/>
                <a:cs typeface="+mn-lt"/>
              </a:rPr>
              <a:t>○ Depending on need and plan for housing permanency, staff may also work to </a:t>
            </a:r>
            <a:endParaRPr lang="en-US">
              <a:latin typeface="Myriad Pro" panose="020B0503030403020204" pitchFamily="34" charset="0"/>
            </a:endParaRPr>
          </a:p>
          <a:p>
            <a:r>
              <a:rPr lang="en-US">
                <a:latin typeface="Myriad Pro" panose="020B0503030403020204" pitchFamily="34" charset="0"/>
                <a:ea typeface="+mn-lt"/>
                <a:cs typeface="+mn-lt"/>
              </a:rPr>
              <a:t>set up Home Health Aide </a:t>
            </a:r>
            <a:r>
              <a:rPr lang="en-US" err="1">
                <a:latin typeface="Myriad Pro" panose="020B0503030403020204" pitchFamily="34" charset="0"/>
                <a:ea typeface="+mn-lt"/>
                <a:cs typeface="+mn-lt"/>
              </a:rPr>
              <a:t>servic</a:t>
            </a:r>
            <a:endParaRPr lang="en-US">
              <a:latin typeface="Myriad Pro" panose="020B0503030403020204" pitchFamily="34" charset="0"/>
            </a:endParaRPr>
          </a:p>
          <a:p>
            <a:endParaRPr lang="en-US">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5CEFB73-F462-4E7F-BB7E-3DA376C5B4F2}" type="slidenum">
              <a:rPr lang="en-US" smtClean="0"/>
              <a:t>27</a:t>
            </a:fld>
            <a:endParaRPr lang="en-US"/>
          </a:p>
        </p:txBody>
      </p:sp>
    </p:spTree>
    <p:extLst>
      <p:ext uri="{BB962C8B-B14F-4D97-AF65-F5344CB8AC3E}">
        <p14:creationId xmlns:p14="http://schemas.microsoft.com/office/powerpoint/2010/main" val="4255180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28</a:t>
            </a:fld>
            <a:endParaRPr lang="en-US"/>
          </a:p>
        </p:txBody>
      </p:sp>
    </p:spTree>
    <p:extLst>
      <p:ext uri="{BB962C8B-B14F-4D97-AF65-F5344CB8AC3E}">
        <p14:creationId xmlns:p14="http://schemas.microsoft.com/office/powerpoint/2010/main" val="76559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6</a:t>
            </a:fld>
            <a:endParaRPr lang="en-US"/>
          </a:p>
        </p:txBody>
      </p:sp>
    </p:spTree>
    <p:extLst>
      <p:ext uri="{BB962C8B-B14F-4D97-AF65-F5344CB8AC3E}">
        <p14:creationId xmlns:p14="http://schemas.microsoft.com/office/powerpoint/2010/main" val="3746814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31</a:t>
            </a:fld>
            <a:endParaRPr lang="en-US"/>
          </a:p>
        </p:txBody>
      </p:sp>
    </p:spTree>
    <p:extLst>
      <p:ext uri="{BB962C8B-B14F-4D97-AF65-F5344CB8AC3E}">
        <p14:creationId xmlns:p14="http://schemas.microsoft.com/office/powerpoint/2010/main" val="2383359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33</a:t>
            </a:fld>
            <a:endParaRPr lang="en-US"/>
          </a:p>
        </p:txBody>
      </p:sp>
    </p:spTree>
    <p:extLst>
      <p:ext uri="{BB962C8B-B14F-4D97-AF65-F5344CB8AC3E}">
        <p14:creationId xmlns:p14="http://schemas.microsoft.com/office/powerpoint/2010/main" val="363771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34</a:t>
            </a:fld>
            <a:endParaRPr lang="en-US"/>
          </a:p>
        </p:txBody>
      </p:sp>
    </p:spTree>
    <p:extLst>
      <p:ext uri="{BB962C8B-B14F-4D97-AF65-F5344CB8AC3E}">
        <p14:creationId xmlns:p14="http://schemas.microsoft.com/office/powerpoint/2010/main" val="108074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7</a:t>
            </a:fld>
            <a:endParaRPr lang="en-US"/>
          </a:p>
        </p:txBody>
      </p:sp>
    </p:spTree>
    <p:extLst>
      <p:ext uri="{BB962C8B-B14F-4D97-AF65-F5344CB8AC3E}">
        <p14:creationId xmlns:p14="http://schemas.microsoft.com/office/powerpoint/2010/main" val="715980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doesn’t serve the client, the program, or the system well.</a:t>
            </a:r>
          </a:p>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8</a:t>
            </a:fld>
            <a:endParaRPr lang="en-US"/>
          </a:p>
        </p:txBody>
      </p:sp>
    </p:spTree>
    <p:extLst>
      <p:ext uri="{BB962C8B-B14F-4D97-AF65-F5344CB8AC3E}">
        <p14:creationId xmlns:p14="http://schemas.microsoft.com/office/powerpoint/2010/main" val="220034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9</a:t>
            </a:fld>
            <a:endParaRPr lang="en-US"/>
          </a:p>
        </p:txBody>
      </p:sp>
    </p:spTree>
    <p:extLst>
      <p:ext uri="{BB962C8B-B14F-4D97-AF65-F5344CB8AC3E}">
        <p14:creationId xmlns:p14="http://schemas.microsoft.com/office/powerpoint/2010/main" val="243767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CEFB73-F462-4E7F-BB7E-3DA376C5B4F2}" type="slidenum">
              <a:rPr lang="en-US" smtClean="0"/>
              <a:t>10</a:t>
            </a:fld>
            <a:endParaRPr lang="en-US"/>
          </a:p>
        </p:txBody>
      </p:sp>
    </p:spTree>
    <p:extLst>
      <p:ext uri="{BB962C8B-B14F-4D97-AF65-F5344CB8AC3E}">
        <p14:creationId xmlns:p14="http://schemas.microsoft.com/office/powerpoint/2010/main" val="161602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0000"/>
              </a:lnSpc>
            </a:pPr>
            <a:r>
              <a:rPr lang="en-US" sz="1200" i="0" u="none" strike="noStrike" baseline="0">
                <a:latin typeface="Myriad Pro" panose="020B0503030403020204" pitchFamily="34" charset="0"/>
              </a:rPr>
              <a:t>Services: with vital documents, benefits and entitlements, income and employment, harm reduction and substance use referrals, primary and mental healthcare, and more</a:t>
            </a:r>
          </a:p>
          <a:p>
            <a:pPr algn="l">
              <a:lnSpc>
                <a:spcPct val="110000"/>
              </a:lnSpc>
            </a:pPr>
            <a:r>
              <a:rPr lang="en-US" sz="1200" i="0" u="none" strike="noStrike" baseline="0">
                <a:latin typeface="Myriad Pro" panose="020B0503030403020204" pitchFamily="34" charset="0"/>
              </a:rPr>
              <a:t>Housing specialists work with each individual toward finding appropriate permanent housing that will meet their desires and needs, including affordable housing, permanent supportive housing, and higher levels of care</a:t>
            </a:r>
          </a:p>
          <a:p>
            <a:pPr algn="l">
              <a:lnSpc>
                <a:spcPct val="110000"/>
              </a:lnSpc>
            </a:pPr>
            <a:r>
              <a:rPr lang="en-US" sz="1200" i="0" u="none" strike="noStrike" baseline="0">
                <a:latin typeface="Myriad Pro" panose="020B0503030403020204" pitchFamily="34" charset="0"/>
              </a:rPr>
              <a:t>Staff facilitate therapeutic groups and educational and recreational activities to assist with community-building, skill development, and socialization</a:t>
            </a:r>
          </a:p>
          <a:p>
            <a:pPr algn="l">
              <a:lnSpc>
                <a:spcPct val="110000"/>
              </a:lnSpc>
            </a:pPr>
            <a:r>
              <a:rPr lang="en-US" sz="1200" i="0" u="none" strike="noStrike" baseline="0">
                <a:latin typeface="Myriad Pro" panose="020B0503030403020204" pitchFamily="34" charset="0"/>
              </a:rPr>
              <a:t>Onsite psychiatric care is provided through a partnership with </a:t>
            </a:r>
            <a:r>
              <a:rPr lang="en-US" sz="1200" i="0" u="none" strike="noStrike" baseline="0" err="1">
                <a:latin typeface="Myriad Pro" panose="020B0503030403020204" pitchFamily="34" charset="0"/>
              </a:rPr>
              <a:t>Janian</a:t>
            </a:r>
            <a:r>
              <a:rPr lang="en-US" sz="1200" i="0" u="none" strike="noStrike" baseline="0">
                <a:latin typeface="Myriad Pro" panose="020B0503030403020204" pitchFamily="34" charset="0"/>
              </a:rPr>
              <a:t> Medical.</a:t>
            </a:r>
          </a:p>
          <a:p>
            <a:pPr algn="l">
              <a:lnSpc>
                <a:spcPct val="110000"/>
              </a:lnSpc>
            </a:pPr>
            <a:r>
              <a:rPr lang="en-US" sz="1200" i="0" u="none" strike="noStrike" baseline="0">
                <a:latin typeface="Myriad Pro" panose="020B0503030403020204" pitchFamily="34" charset="0"/>
              </a:rPr>
              <a:t>Case managers and clinical staff make referrals to medical care in the community and facilitate regular visits from mobile care providers</a:t>
            </a:r>
          </a:p>
          <a:p>
            <a:endParaRPr lang="en-US">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5CEFB73-F462-4E7F-BB7E-3DA376C5B4F2}" type="slidenum">
              <a:rPr lang="en-US" smtClean="0"/>
              <a:t>11</a:t>
            </a:fld>
            <a:endParaRPr lang="en-US"/>
          </a:p>
        </p:txBody>
      </p:sp>
    </p:spTree>
    <p:extLst>
      <p:ext uri="{BB962C8B-B14F-4D97-AF65-F5344CB8AC3E}">
        <p14:creationId xmlns:p14="http://schemas.microsoft.com/office/powerpoint/2010/main" val="1737494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Undocumented folks basically stay permanently.</a:t>
            </a:r>
          </a:p>
          <a:p>
            <a:endParaRPr lang="en-US"/>
          </a:p>
          <a:p>
            <a:r>
              <a:rPr lang="en-US"/>
              <a:t>Medical respite: if you’ve seen one, you’ve seen one. Medical respite is what those who are not unhoused would get recovering at home.</a:t>
            </a:r>
          </a:p>
        </p:txBody>
      </p:sp>
      <p:sp>
        <p:nvSpPr>
          <p:cNvPr id="4" name="Slide Number Placeholder 3"/>
          <p:cNvSpPr>
            <a:spLocks noGrp="1"/>
          </p:cNvSpPr>
          <p:nvPr>
            <p:ph type="sldNum" sz="quarter" idx="5"/>
          </p:nvPr>
        </p:nvSpPr>
        <p:spPr/>
        <p:txBody>
          <a:bodyPr/>
          <a:lstStyle/>
          <a:p>
            <a:fld id="{D5CEFB73-F462-4E7F-BB7E-3DA376C5B4F2}" type="slidenum">
              <a:rPr lang="en-US" smtClean="0"/>
              <a:t>12</a:t>
            </a:fld>
            <a:endParaRPr lang="en-US"/>
          </a:p>
        </p:txBody>
      </p:sp>
    </p:spTree>
    <p:extLst>
      <p:ext uri="{BB962C8B-B14F-4D97-AF65-F5344CB8AC3E}">
        <p14:creationId xmlns:p14="http://schemas.microsoft.com/office/powerpoint/2010/main" val="203452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rPr>
              <a:t>As a form of emergency shelter, Safe Havens are subject to New York State Office of Temporary and Disability Assistance (OTDA) Part 491 regulations. Safe Havens and other emergency shelters are independent settings that are not licensed to provide nursing home or assisted living levels of care. OTDA Part 491 Regulations (18 CRR-NY 491.9) explicitly state that no client may be placed (“without the approval of the office [OTDA]”) who: (1) has a mental or physical condition that makes such placement inappropriate or otherwise may cause danger to himself/herself or others; (2) requires services beyond those that the shelter is authorized to provide by law and regulation, and by an operational plan approved by the office; (3) is likely to substantially interfere with the health, safety, welfare, care or comfort of other residents; (4) is in need of a level of medical, mental health, nursing care or other assistance that cannot be rendered safely and effectively by the facility, or that cannot be reasonably provided by the facility through the assistance of other community resources; (5) is incapable of ambulation on stairs without personal assistance, unless such a person can be assigned a room on a floor with ground level egress or the facility is equipped with an elevator; (6) has a generalized systemic communicable disease or a readily communicable local infection which cannot be properly isolated and quarantined in the facility. In practice, these lines are not as clear. Many residents have a range of chronic medical conditions, serious mental illness, and/or substance use disorder, impacting their ability to care for themselves adequately. However, these residents are often reluctant to enter traditional higher-level care settings (nursing homes or assisted living), despite potentially qualifying, due to perceived loss of freedom and abstinence requirements. Others are in a paradoxical limbo: they do not qualify for nursing home or assisted living care, but they need a higher level of care than traditional shelter services may provide. After falling through gaps in other systems, these folks often end up in Safe Havens. Such a placement is seen as a harm reduction measure: better to be inside than living on the street, even if it is not an ideal setting. </a:t>
            </a:r>
          </a:p>
          <a:p>
            <a:endParaRPr lang="en-US">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5CEFB73-F462-4E7F-BB7E-3DA376C5B4F2}" type="slidenum">
              <a:rPr lang="en-US" smtClean="0"/>
              <a:t>14</a:t>
            </a:fld>
            <a:endParaRPr lang="en-US"/>
          </a:p>
        </p:txBody>
      </p:sp>
    </p:spTree>
    <p:extLst>
      <p:ext uri="{BB962C8B-B14F-4D97-AF65-F5344CB8AC3E}">
        <p14:creationId xmlns:p14="http://schemas.microsoft.com/office/powerpoint/2010/main" val="350742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4" name="Title 1">
            <a:extLst>
              <a:ext uri="{FF2B5EF4-FFF2-40B4-BE49-F238E27FC236}">
                <a16:creationId xmlns:a16="http://schemas.microsoft.com/office/drawing/2014/main" id="{41FA86CF-A9D3-E657-EEAB-59C69114C116}"/>
              </a:ext>
            </a:extLst>
          </p:cNvPr>
          <p:cNvSpPr>
            <a:spLocks noGrp="1"/>
          </p:cNvSpPr>
          <p:nvPr>
            <p:ph type="title"/>
          </p:nvPr>
        </p:nvSpPr>
        <p:spPr>
          <a:xfrm>
            <a:off x="838200" y="365125"/>
            <a:ext cx="10515600" cy="685800"/>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596E-4D67-B496-5630-B18D337B4E0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Myriad Pro" panose="020B05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69BD7E4-2D36-4AA8-8350-802AA8B4358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000753-A058-4EDA-60C5-2FA9DE0261BE}"/>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5" name="Footer Placeholder 4">
            <a:extLst>
              <a:ext uri="{FF2B5EF4-FFF2-40B4-BE49-F238E27FC236}">
                <a16:creationId xmlns:a16="http://schemas.microsoft.com/office/drawing/2014/main" id="{F8972E3E-B722-89C4-1835-C5BD36039539}"/>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19316C96-44C8-5D01-5824-D72EF31FE38D}"/>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3365130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862F-F433-3C92-D22A-18EE4457FEDC}"/>
              </a:ext>
            </a:extLst>
          </p:cNvPr>
          <p:cNvSpPr>
            <a:spLocks noGrp="1"/>
          </p:cNvSpPr>
          <p:nvPr>
            <p:ph type="title"/>
          </p:nvPr>
        </p:nvSpPr>
        <p:spPr>
          <a:xfrm>
            <a:off x="838200" y="365125"/>
            <a:ext cx="10515600" cy="1325563"/>
          </a:xfrm>
          <a:prstGeom prst="rect">
            <a:avLst/>
          </a:prstGeom>
        </p:spPr>
        <p:txBody>
          <a:bodyPr/>
          <a:lstStyle>
            <a:lvl1pPr>
              <a:defRPr>
                <a:latin typeface="Myriad Pro" panose="020B05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E5758E4-50F9-3ABD-ABAF-5FD5B2847D6E}"/>
              </a:ext>
            </a:extLst>
          </p:cNvPr>
          <p:cNvSpPr>
            <a:spLocks noGrp="1"/>
          </p:cNvSpPr>
          <p:nvPr>
            <p:ph idx="1"/>
          </p:nvPr>
        </p:nvSpPr>
        <p:spPr>
          <a:xfrm>
            <a:off x="838200" y="1825625"/>
            <a:ext cx="10515600" cy="4351338"/>
          </a:xfrm>
          <a:prstGeom prst="rect">
            <a:avLst/>
          </a:prstGeo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DCB6F-B85A-8FF8-40B7-620D8F8B952D}"/>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5" name="Footer Placeholder 4">
            <a:extLst>
              <a:ext uri="{FF2B5EF4-FFF2-40B4-BE49-F238E27FC236}">
                <a16:creationId xmlns:a16="http://schemas.microsoft.com/office/drawing/2014/main" id="{A001BE63-59C4-5775-CFCD-E9EF83FBFF6E}"/>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71C40B2F-4F40-9CF8-4714-1DDB2F985995}"/>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77807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8369-698B-E78A-2DDD-FB3144FA99B4}"/>
              </a:ext>
            </a:extLst>
          </p:cNvPr>
          <p:cNvSpPr>
            <a:spLocks noGrp="1"/>
          </p:cNvSpPr>
          <p:nvPr>
            <p:ph type="title"/>
          </p:nvPr>
        </p:nvSpPr>
        <p:spPr>
          <a:xfrm>
            <a:off x="831850" y="1709738"/>
            <a:ext cx="10515600" cy="2852737"/>
          </a:xfrm>
          <a:prstGeom prst="rect">
            <a:avLst/>
          </a:prstGeom>
        </p:spPr>
        <p:txBody>
          <a:bodyPr anchor="b"/>
          <a:lstStyle>
            <a:lvl1pPr>
              <a:defRPr sz="6000">
                <a:latin typeface="Myriad Pro" panose="020B05030304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DF51BEF-7B7C-9B1F-2E16-96CC2BDBD8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922A2-D051-3324-9018-63A67D6A137D}"/>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5" name="Footer Placeholder 4">
            <a:extLst>
              <a:ext uri="{FF2B5EF4-FFF2-40B4-BE49-F238E27FC236}">
                <a16:creationId xmlns:a16="http://schemas.microsoft.com/office/drawing/2014/main" id="{D7BE6555-C0FE-E240-AB6D-11C16C46A6AB}"/>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43BD0A15-1572-7F5F-F1CE-84529FDAD86C}"/>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1276606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51EC-8439-3E3D-BD3B-6B3B2FA94F5B}"/>
              </a:ext>
            </a:extLst>
          </p:cNvPr>
          <p:cNvSpPr>
            <a:spLocks noGrp="1"/>
          </p:cNvSpPr>
          <p:nvPr>
            <p:ph type="title"/>
          </p:nvPr>
        </p:nvSpPr>
        <p:spPr>
          <a:xfrm>
            <a:off x="838200" y="365125"/>
            <a:ext cx="10515600" cy="1325563"/>
          </a:xfrm>
          <a:prstGeom prst="rect">
            <a:avLst/>
          </a:prstGeom>
        </p:spPr>
        <p:txBody>
          <a:bodyPr/>
          <a:lstStyle>
            <a:lvl1pPr>
              <a:defRPr>
                <a:latin typeface="Myriad Pro" panose="020B05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29195D6-50A0-BAFC-F538-278DEFD7FAFC}"/>
              </a:ext>
            </a:extLst>
          </p:cNvPr>
          <p:cNvSpPr>
            <a:spLocks noGrp="1"/>
          </p:cNvSpPr>
          <p:nvPr>
            <p:ph sz="half" idx="1"/>
          </p:nvPr>
        </p:nvSpPr>
        <p:spPr>
          <a:xfrm>
            <a:off x="838200" y="1825625"/>
            <a:ext cx="5181600" cy="4351338"/>
          </a:xfrm>
          <a:prstGeom prst="rect">
            <a:avLst/>
          </a:prstGeo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ACC630-80A4-933B-B70A-3B58075BD109}"/>
              </a:ext>
            </a:extLst>
          </p:cNvPr>
          <p:cNvSpPr>
            <a:spLocks noGrp="1"/>
          </p:cNvSpPr>
          <p:nvPr>
            <p:ph sz="half" idx="2"/>
          </p:nvPr>
        </p:nvSpPr>
        <p:spPr>
          <a:xfrm>
            <a:off x="6172200" y="1825625"/>
            <a:ext cx="5181600" cy="4351338"/>
          </a:xfrm>
          <a:prstGeom prst="rect">
            <a:avLst/>
          </a:prstGeo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2C18B-0ED3-C93B-6192-72BDCEA37D12}"/>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6" name="Footer Placeholder 5">
            <a:extLst>
              <a:ext uri="{FF2B5EF4-FFF2-40B4-BE49-F238E27FC236}">
                <a16:creationId xmlns:a16="http://schemas.microsoft.com/office/drawing/2014/main" id="{8881E9BE-FFA0-65FB-32DC-305915678B7E}"/>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7" name="Slide Number Placeholder 6">
            <a:extLst>
              <a:ext uri="{FF2B5EF4-FFF2-40B4-BE49-F238E27FC236}">
                <a16:creationId xmlns:a16="http://schemas.microsoft.com/office/drawing/2014/main" id="{6A50BEA2-D3E1-7DE0-EAFE-19FADDC2B669}"/>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128104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24FF-E880-A175-5175-408AD1F00018}"/>
              </a:ext>
            </a:extLst>
          </p:cNvPr>
          <p:cNvSpPr>
            <a:spLocks noGrp="1"/>
          </p:cNvSpPr>
          <p:nvPr>
            <p:ph type="title"/>
          </p:nvPr>
        </p:nvSpPr>
        <p:spPr>
          <a:xfrm>
            <a:off x="839788" y="365125"/>
            <a:ext cx="10515600" cy="1325563"/>
          </a:xfrm>
          <a:prstGeom prst="rect">
            <a:avLst/>
          </a:prstGeom>
        </p:spPr>
        <p:txBody>
          <a:bodyPr/>
          <a:lstStyle>
            <a:lvl1pPr>
              <a:defRPr>
                <a:latin typeface="Myriad Pro" panose="020B05030304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3C55DFF-19BC-E7B8-373C-2A4BDC1701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8C707B-A634-F7E1-BEA3-ED43EB7196D4}"/>
              </a:ext>
            </a:extLst>
          </p:cNvPr>
          <p:cNvSpPr>
            <a:spLocks noGrp="1"/>
          </p:cNvSpPr>
          <p:nvPr>
            <p:ph sz="half" idx="2"/>
          </p:nvPr>
        </p:nvSpPr>
        <p:spPr>
          <a:xfrm>
            <a:off x="839788" y="2505075"/>
            <a:ext cx="5157787" cy="3684588"/>
          </a:xfrm>
          <a:prstGeom prst="rect">
            <a:avLst/>
          </a:prstGeo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3744EA-0FF1-CD4E-EDAC-8646413B092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F1A79C-6F7C-3CE1-7268-7D5DB88B7376}"/>
              </a:ext>
            </a:extLst>
          </p:cNvPr>
          <p:cNvSpPr>
            <a:spLocks noGrp="1"/>
          </p:cNvSpPr>
          <p:nvPr>
            <p:ph sz="quarter" idx="4"/>
          </p:nvPr>
        </p:nvSpPr>
        <p:spPr>
          <a:xfrm>
            <a:off x="6172200" y="2505075"/>
            <a:ext cx="5183188" cy="3684588"/>
          </a:xfrm>
          <a:prstGeom prst="rect">
            <a:avLst/>
          </a:prstGeo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B81443-856A-B278-2082-F465FAB6D826}"/>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8" name="Footer Placeholder 7">
            <a:extLst>
              <a:ext uri="{FF2B5EF4-FFF2-40B4-BE49-F238E27FC236}">
                <a16:creationId xmlns:a16="http://schemas.microsoft.com/office/drawing/2014/main" id="{C5DC964F-52E9-FBA8-9BF2-CC5BA3FFF326}"/>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9" name="Slide Number Placeholder 8">
            <a:extLst>
              <a:ext uri="{FF2B5EF4-FFF2-40B4-BE49-F238E27FC236}">
                <a16:creationId xmlns:a16="http://schemas.microsoft.com/office/drawing/2014/main" id="{61174942-4A51-6577-C873-C42D4BD6C6A6}"/>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4078148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BF5D-3660-CE0B-03FE-9211D59ABB80}"/>
              </a:ext>
            </a:extLst>
          </p:cNvPr>
          <p:cNvSpPr>
            <a:spLocks noGrp="1"/>
          </p:cNvSpPr>
          <p:nvPr>
            <p:ph type="title"/>
          </p:nvPr>
        </p:nvSpPr>
        <p:spPr>
          <a:xfrm>
            <a:off x="838200" y="365125"/>
            <a:ext cx="10515600" cy="1325563"/>
          </a:xfrm>
          <a:prstGeom prst="rect">
            <a:avLst/>
          </a:prstGeom>
        </p:spPr>
        <p:txBody>
          <a:bodyPr/>
          <a:lstStyle>
            <a:lvl1pPr>
              <a:defRPr>
                <a:latin typeface="Myriad Pro" panose="020B0503030403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FCC98F9B-B66D-1D29-A9CF-B7267CEE7B36}"/>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4" name="Footer Placeholder 3">
            <a:extLst>
              <a:ext uri="{FF2B5EF4-FFF2-40B4-BE49-F238E27FC236}">
                <a16:creationId xmlns:a16="http://schemas.microsoft.com/office/drawing/2014/main" id="{ADEDB453-323F-3570-A645-F3A577CDAC36}"/>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5" name="Slide Number Placeholder 4">
            <a:extLst>
              <a:ext uri="{FF2B5EF4-FFF2-40B4-BE49-F238E27FC236}">
                <a16:creationId xmlns:a16="http://schemas.microsoft.com/office/drawing/2014/main" id="{A0ADA9DA-2779-AA17-F2AB-8794BC579B01}"/>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1551884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3B006-DD5E-B541-38F1-1784026BE5EC}"/>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3" name="Footer Placeholder 2">
            <a:extLst>
              <a:ext uri="{FF2B5EF4-FFF2-40B4-BE49-F238E27FC236}">
                <a16:creationId xmlns:a16="http://schemas.microsoft.com/office/drawing/2014/main" id="{D7ADEA71-0D07-D3FF-7AA6-377955104048}"/>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4" name="Slide Number Placeholder 3">
            <a:extLst>
              <a:ext uri="{FF2B5EF4-FFF2-40B4-BE49-F238E27FC236}">
                <a16:creationId xmlns:a16="http://schemas.microsoft.com/office/drawing/2014/main" id="{1A3045E4-2D15-D045-98AD-1F771472B56E}"/>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282722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C7AC-1078-B3AF-C6CC-F746A08CDACB}"/>
              </a:ext>
            </a:extLst>
          </p:cNvPr>
          <p:cNvSpPr>
            <a:spLocks noGrp="1"/>
          </p:cNvSpPr>
          <p:nvPr>
            <p:ph type="title"/>
          </p:nvPr>
        </p:nvSpPr>
        <p:spPr>
          <a:xfrm>
            <a:off x="839788" y="457200"/>
            <a:ext cx="3932237" cy="1600200"/>
          </a:xfrm>
          <a:prstGeom prst="rect">
            <a:avLst/>
          </a:prstGeom>
        </p:spPr>
        <p:txBody>
          <a:bodyPr anchor="b"/>
          <a:lstStyle>
            <a:lvl1pPr>
              <a:defRPr sz="3200">
                <a:latin typeface="Myriad Pro" panose="020B0503030403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03620FF-2D23-ED63-BBB3-E70324BA3B7A}"/>
              </a:ext>
            </a:extLst>
          </p:cNvPr>
          <p:cNvSpPr>
            <a:spLocks noGrp="1"/>
          </p:cNvSpPr>
          <p:nvPr>
            <p:ph idx="1"/>
          </p:nvPr>
        </p:nvSpPr>
        <p:spPr>
          <a:xfrm>
            <a:off x="5183188" y="987425"/>
            <a:ext cx="6172200" cy="4873625"/>
          </a:xfrm>
          <a:prstGeom prst="rect">
            <a:avLst/>
          </a:prstGeom>
        </p:spPr>
        <p:txBody>
          <a:bodyPr/>
          <a:lstStyle>
            <a:lvl1pPr>
              <a:defRPr sz="3200">
                <a:latin typeface="Myriad Pro" panose="020B0503030403020204" pitchFamily="34" charset="0"/>
              </a:defRPr>
            </a:lvl1pPr>
            <a:lvl2pPr>
              <a:defRPr sz="2800">
                <a:latin typeface="Myriad Pro" panose="020B0503030403020204" pitchFamily="34" charset="0"/>
              </a:defRPr>
            </a:lvl2pPr>
            <a:lvl3pPr>
              <a:defRPr sz="2400">
                <a:latin typeface="Myriad Pro" panose="020B0503030403020204" pitchFamily="34" charset="0"/>
              </a:defRPr>
            </a:lvl3pPr>
            <a:lvl4pPr>
              <a:defRPr sz="2000">
                <a:latin typeface="Myriad Pro" panose="020B0503030403020204" pitchFamily="34" charset="0"/>
              </a:defRPr>
            </a:lvl4pPr>
            <a:lvl5pPr>
              <a:defRPr sz="2000">
                <a:latin typeface="Myriad Pro" panose="020B0503030403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EAFF7-2587-20F5-8C09-2720A418ED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759421-2AF1-72C9-F531-8AE6D72C1F33}"/>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6" name="Footer Placeholder 5">
            <a:extLst>
              <a:ext uri="{FF2B5EF4-FFF2-40B4-BE49-F238E27FC236}">
                <a16:creationId xmlns:a16="http://schemas.microsoft.com/office/drawing/2014/main" id="{3C35D644-6BD8-14FD-5EA2-8DD99EFB77D1}"/>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7" name="Slide Number Placeholder 6">
            <a:extLst>
              <a:ext uri="{FF2B5EF4-FFF2-40B4-BE49-F238E27FC236}">
                <a16:creationId xmlns:a16="http://schemas.microsoft.com/office/drawing/2014/main" id="{AB9DCD20-05A3-5C0A-3E77-2A9782D3E723}"/>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106899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58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E951F-1196-F781-F8F2-8D8CDD968F18}"/>
              </a:ext>
            </a:extLst>
          </p:cNvPr>
          <p:cNvSpPr>
            <a:spLocks noGrp="1"/>
          </p:cNvSpPr>
          <p:nvPr>
            <p:ph type="title"/>
          </p:nvPr>
        </p:nvSpPr>
        <p:spPr>
          <a:xfrm>
            <a:off x="839788" y="457200"/>
            <a:ext cx="3932237" cy="1600200"/>
          </a:xfrm>
          <a:prstGeom prst="rect">
            <a:avLst/>
          </a:prstGeom>
        </p:spPr>
        <p:txBody>
          <a:bodyPr anchor="b"/>
          <a:lstStyle>
            <a:lvl1pPr>
              <a:defRPr sz="3200">
                <a:latin typeface="Myriad Pro" panose="020B0503030403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6C7037E5-E213-D384-B836-600FC02E9C3D}"/>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5BE5DD-3325-7202-9A0F-AF997BFE74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Myriad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4EE1EB-12C4-EAED-13DE-A236C10163E7}"/>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6" name="Footer Placeholder 5">
            <a:extLst>
              <a:ext uri="{FF2B5EF4-FFF2-40B4-BE49-F238E27FC236}">
                <a16:creationId xmlns:a16="http://schemas.microsoft.com/office/drawing/2014/main" id="{B9074FD4-69AF-FE91-4F04-3752D59B3978}"/>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7" name="Slide Number Placeholder 6">
            <a:extLst>
              <a:ext uri="{FF2B5EF4-FFF2-40B4-BE49-F238E27FC236}">
                <a16:creationId xmlns:a16="http://schemas.microsoft.com/office/drawing/2014/main" id="{B3902B3E-C5A1-13D9-CFDB-0EE39B2A0C68}"/>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206767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55D6-A576-1C20-8B60-D0F0D2DFA2B7}"/>
              </a:ext>
            </a:extLst>
          </p:cNvPr>
          <p:cNvSpPr>
            <a:spLocks noGrp="1"/>
          </p:cNvSpPr>
          <p:nvPr>
            <p:ph type="title"/>
          </p:nvPr>
        </p:nvSpPr>
        <p:spPr>
          <a:xfrm>
            <a:off x="838200" y="365125"/>
            <a:ext cx="10515600" cy="1325563"/>
          </a:xfrm>
          <a:prstGeom prst="rect">
            <a:avLst/>
          </a:prstGeom>
        </p:spPr>
        <p:txBody>
          <a:bodyPr/>
          <a:lstStyle>
            <a:lvl1pPr>
              <a:defRPr>
                <a:latin typeface="Myriad Pro" panose="020B0503030403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71CC9B58-90E8-7F42-2BFE-2E605E91CED7}"/>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EEB1F-A9E9-BCDF-BEBC-1D058EAF6708}"/>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5" name="Footer Placeholder 4">
            <a:extLst>
              <a:ext uri="{FF2B5EF4-FFF2-40B4-BE49-F238E27FC236}">
                <a16:creationId xmlns:a16="http://schemas.microsoft.com/office/drawing/2014/main" id="{8D89363E-D8AD-2910-A0BA-87E42F15A4B7}"/>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D7772F30-4AC0-37BC-D796-A07B14D4EAAC}"/>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2547477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BA3C8-D53F-3D1D-5520-00DA8B161A97}"/>
              </a:ext>
            </a:extLst>
          </p:cNvPr>
          <p:cNvSpPr>
            <a:spLocks noGrp="1"/>
          </p:cNvSpPr>
          <p:nvPr>
            <p:ph type="title" orient="vert"/>
          </p:nvPr>
        </p:nvSpPr>
        <p:spPr>
          <a:xfrm>
            <a:off x="8724900" y="365125"/>
            <a:ext cx="2628900" cy="5811838"/>
          </a:xfrm>
          <a:prstGeom prst="rect">
            <a:avLst/>
          </a:prstGeom>
        </p:spPr>
        <p:txBody>
          <a:bodyPr vert="eaVert"/>
          <a:lstStyle>
            <a:lvl1pPr>
              <a:defRPr>
                <a:latin typeface="Myriad Pro" panose="020B0503030403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E62B799D-E04F-E9E1-2628-67618D4816B5}"/>
              </a:ext>
            </a:extLst>
          </p:cNvPr>
          <p:cNvSpPr>
            <a:spLocks noGrp="1"/>
          </p:cNvSpPr>
          <p:nvPr>
            <p:ph type="body" orient="vert" idx="1"/>
          </p:nvPr>
        </p:nvSpPr>
        <p:spPr>
          <a:xfrm>
            <a:off x="838200" y="365125"/>
            <a:ext cx="7734300" cy="5811838"/>
          </a:xfrm>
          <a:prstGeom prst="rect">
            <a:avLst/>
          </a:prstGeom>
        </p:spPr>
        <p:txBody>
          <a:bodyPr vert="eaVert"/>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CD34C-EBDA-8EFC-CFE9-20376C1114B7}"/>
              </a:ext>
            </a:extLst>
          </p:cNvPr>
          <p:cNvSpPr>
            <a:spLocks noGrp="1"/>
          </p:cNvSpPr>
          <p:nvPr>
            <p:ph type="dt" sz="half" idx="10"/>
          </p:nvPr>
        </p:nvSpPr>
        <p:spPr>
          <a:xfrm>
            <a:off x="838200" y="6356350"/>
            <a:ext cx="2743200" cy="365125"/>
          </a:xfrm>
          <a:prstGeom prst="rect">
            <a:avLst/>
          </a:prstGeom>
        </p:spPr>
        <p:txBody>
          <a:bodyPr/>
          <a:lstStyle>
            <a:lvl1pPr>
              <a:defRPr>
                <a:latin typeface="Myriad Pro" panose="020B0503030403020204" pitchFamily="34" charset="0"/>
              </a:defRPr>
            </a:lvl1pPr>
          </a:lstStyle>
          <a:p>
            <a:fld id="{FB806D3C-31E1-44D3-AFB8-4ABDD7C2D8AA}" type="datetimeFigureOut">
              <a:rPr lang="en-US" smtClean="0"/>
              <a:pPr/>
              <a:t>5/9/2024</a:t>
            </a:fld>
            <a:endParaRPr lang="en-US"/>
          </a:p>
        </p:txBody>
      </p:sp>
      <p:sp>
        <p:nvSpPr>
          <p:cNvPr id="5" name="Footer Placeholder 4">
            <a:extLst>
              <a:ext uri="{FF2B5EF4-FFF2-40B4-BE49-F238E27FC236}">
                <a16:creationId xmlns:a16="http://schemas.microsoft.com/office/drawing/2014/main" id="{3AE61CC6-F13A-053F-CD44-D34D27FC56E7}"/>
              </a:ext>
            </a:extLst>
          </p:cNvPr>
          <p:cNvSpPr>
            <a:spLocks noGrp="1"/>
          </p:cNvSpPr>
          <p:nvPr>
            <p:ph type="ftr" sz="quarter" idx="11"/>
          </p:nvPr>
        </p:nvSpPr>
        <p:spPr>
          <a:xfrm>
            <a:off x="4038600" y="6356350"/>
            <a:ext cx="4114800" cy="365125"/>
          </a:xfrm>
          <a:prstGeom prst="rect">
            <a:avLst/>
          </a:prstGeom>
        </p:spPr>
        <p:txBody>
          <a:bodyPr/>
          <a:lstStyle>
            <a:lvl1pPr>
              <a:defRPr>
                <a:latin typeface="Myriad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E6B303F9-5FEB-D0A0-B84A-79A56EA918FB}"/>
              </a:ext>
            </a:extLst>
          </p:cNvPr>
          <p:cNvSpPr>
            <a:spLocks noGrp="1"/>
          </p:cNvSpPr>
          <p:nvPr>
            <p:ph type="sldNum" sz="quarter" idx="12"/>
          </p:nvPr>
        </p:nvSpPr>
        <p:spPr>
          <a:xfrm>
            <a:off x="8610600" y="6356350"/>
            <a:ext cx="2743200" cy="365125"/>
          </a:xfrm>
          <a:prstGeom prst="rect">
            <a:avLst/>
          </a:prstGeom>
        </p:spPr>
        <p:txBody>
          <a:bodyPr/>
          <a:lstStyle>
            <a:lvl1pPr>
              <a:defRPr>
                <a:latin typeface="Myriad Pro" panose="020B0503030403020204" pitchFamily="34" charset="0"/>
              </a:defRPr>
            </a:lvl1pPr>
          </a:lstStyle>
          <a:p>
            <a:fld id="{97E565FE-ED88-48F7-947C-156C66A35971}" type="slidenum">
              <a:rPr lang="en-US" smtClean="0"/>
              <a:pPr/>
              <a:t>‹#›</a:t>
            </a:fld>
            <a:endParaRPr lang="en-US"/>
          </a:p>
        </p:txBody>
      </p:sp>
    </p:spTree>
    <p:extLst>
      <p:ext uri="{BB962C8B-B14F-4D97-AF65-F5344CB8AC3E}">
        <p14:creationId xmlns:p14="http://schemas.microsoft.com/office/powerpoint/2010/main" val="25938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5" name="Title 1">
            <a:extLst>
              <a:ext uri="{FF2B5EF4-FFF2-40B4-BE49-F238E27FC236}">
                <a16:creationId xmlns:a16="http://schemas.microsoft.com/office/drawing/2014/main" id="{E45401B7-CCB2-0C02-6077-2770A9886F6E}"/>
              </a:ext>
            </a:extLst>
          </p:cNvPr>
          <p:cNvSpPr>
            <a:spLocks noGrp="1"/>
          </p:cNvSpPr>
          <p:nvPr>
            <p:ph type="title"/>
          </p:nvPr>
        </p:nvSpPr>
        <p:spPr>
          <a:xfrm>
            <a:off x="838200" y="365125"/>
            <a:ext cx="10515600" cy="685800"/>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48E7BA-AE6E-4EE0-0098-6236D4BF6507}"/>
              </a:ext>
            </a:extLst>
          </p:cNvPr>
          <p:cNvSpPr/>
          <p:nvPr userDrawn="1"/>
        </p:nvSpPr>
        <p:spPr>
          <a:xfrm>
            <a:off x="0" y="6479678"/>
            <a:ext cx="12192000" cy="378322"/>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yellow and green text&#10;&#10;Description automatically generated">
            <a:extLst>
              <a:ext uri="{FF2B5EF4-FFF2-40B4-BE49-F238E27FC236}">
                <a16:creationId xmlns:a16="http://schemas.microsoft.com/office/drawing/2014/main" id="{B393DAF8-AECA-A617-96B5-BFCF81B8B4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37318"/>
            <a:ext cx="442913" cy="243350"/>
          </a:xfrm>
          <a:prstGeom prst="rect">
            <a:avLst/>
          </a:prstGeom>
        </p:spPr>
      </p:pic>
      <p:sp>
        <p:nvSpPr>
          <p:cNvPr id="11" name="Slide Number Placeholder 5">
            <a:extLst>
              <a:ext uri="{FF2B5EF4-FFF2-40B4-BE49-F238E27FC236}">
                <a16:creationId xmlns:a16="http://schemas.microsoft.com/office/drawing/2014/main" id="{F53D9AF9-A3A9-4032-C75A-FF26989D16BF}"/>
              </a:ext>
            </a:extLst>
          </p:cNvPr>
          <p:cNvSpPr>
            <a:spLocks noGrp="1"/>
          </p:cNvSpPr>
          <p:nvPr>
            <p:ph type="sldNum" sz="quarter" idx="10"/>
          </p:nvPr>
        </p:nvSpPr>
        <p:spPr>
          <a:xfrm>
            <a:off x="8610600" y="6479996"/>
            <a:ext cx="2743200" cy="365125"/>
          </a:xfrm>
          <a:prstGeom prst="rect">
            <a:avLst/>
          </a:prstGeom>
        </p:spPr>
        <p:txBody>
          <a:bodyPr vert="horz" lIns="91440" tIns="45720" rIns="91440" bIns="45720" rtlCol="0" anchor="ctr"/>
          <a:lstStyle>
            <a:lvl1pPr algn="r">
              <a:defRPr sz="1200" b="1">
                <a:solidFill>
                  <a:schemeClr val="bg1"/>
                </a:solidFill>
              </a:defRPr>
            </a:lvl1pPr>
          </a:lstStyle>
          <a:p>
            <a:fld id="{330EA680-D336-4FF7-8B7A-9848BB0A1C32}" type="slidenum">
              <a:rPr lang="en-US" smtClean="0"/>
              <a:pPr/>
              <a:t>‹#›</a:t>
            </a:fld>
            <a:endParaRPr lang="en-US"/>
          </a:p>
        </p:txBody>
      </p:sp>
      <p:sp>
        <p:nvSpPr>
          <p:cNvPr id="12" name="Slide Number Placeholder 5">
            <a:extLst>
              <a:ext uri="{FF2B5EF4-FFF2-40B4-BE49-F238E27FC236}">
                <a16:creationId xmlns:a16="http://schemas.microsoft.com/office/drawing/2014/main" id="{9620A00A-0CB4-7AC4-7BE0-E40F0BB1666D}"/>
              </a:ext>
            </a:extLst>
          </p:cNvPr>
          <p:cNvSpPr txBox="1">
            <a:spLocks/>
          </p:cNvSpPr>
          <p:nvPr userDrawn="1"/>
        </p:nvSpPr>
        <p:spPr>
          <a:xfrm>
            <a:off x="4724400" y="647999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t>Cluster Care in Safe Havens</a:t>
            </a:r>
          </a:p>
        </p:txBody>
      </p:sp>
      <p:sp>
        <p:nvSpPr>
          <p:cNvPr id="14" name="Title 1">
            <a:extLst>
              <a:ext uri="{FF2B5EF4-FFF2-40B4-BE49-F238E27FC236}">
                <a16:creationId xmlns:a16="http://schemas.microsoft.com/office/drawing/2014/main" id="{3F94D1A7-216E-7919-BD86-418EB827B45D}"/>
              </a:ext>
            </a:extLst>
          </p:cNvPr>
          <p:cNvSpPr>
            <a:spLocks noGrp="1"/>
          </p:cNvSpPr>
          <p:nvPr>
            <p:ph type="title"/>
          </p:nvPr>
        </p:nvSpPr>
        <p:spPr>
          <a:xfrm>
            <a:off x="838200" y="365125"/>
            <a:ext cx="10515600" cy="685800"/>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3" name="Title 1">
            <a:extLst>
              <a:ext uri="{FF2B5EF4-FFF2-40B4-BE49-F238E27FC236}">
                <a16:creationId xmlns:a16="http://schemas.microsoft.com/office/drawing/2014/main" id="{29CB886A-0858-9F50-B9C6-05D3714229F5}"/>
              </a:ext>
            </a:extLst>
          </p:cNvPr>
          <p:cNvSpPr>
            <a:spLocks noGrp="1"/>
          </p:cNvSpPr>
          <p:nvPr>
            <p:ph type="title"/>
          </p:nvPr>
        </p:nvSpPr>
        <p:spPr>
          <a:xfrm>
            <a:off x="838200" y="365125"/>
            <a:ext cx="10515600" cy="685800"/>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983549-4BF0-7384-F7EF-6037D7CB32C5}"/>
              </a:ext>
            </a:extLst>
          </p:cNvPr>
          <p:cNvSpPr/>
          <p:nvPr userDrawn="1"/>
        </p:nvSpPr>
        <p:spPr>
          <a:xfrm>
            <a:off x="0" y="6479678"/>
            <a:ext cx="12192000" cy="378322"/>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yellow and green text&#10;&#10;Description automatically generated">
            <a:extLst>
              <a:ext uri="{FF2B5EF4-FFF2-40B4-BE49-F238E27FC236}">
                <a16:creationId xmlns:a16="http://schemas.microsoft.com/office/drawing/2014/main" id="{3DA73977-810D-27EA-29D7-5C092418AF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8200" y="6537318"/>
            <a:ext cx="442913" cy="24335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479996"/>
            <a:ext cx="2743200" cy="365125"/>
          </a:xfrm>
          <a:prstGeom prst="rect">
            <a:avLst/>
          </a:prstGeom>
        </p:spPr>
        <p:txBody>
          <a:bodyPr vert="horz" lIns="91440" tIns="45720" rIns="91440" bIns="45720" rtlCol="0" anchor="ctr"/>
          <a:lstStyle>
            <a:lvl1pPr algn="r">
              <a:defRPr sz="1200" b="1">
                <a:solidFill>
                  <a:schemeClr val="bg1"/>
                </a:solidFill>
              </a:defRPr>
            </a:lvl1pPr>
          </a:lstStyle>
          <a:p>
            <a:fld id="{330EA680-D336-4FF7-8B7A-9848BB0A1C32}" type="slidenum">
              <a:rPr lang="en-US" smtClean="0"/>
              <a:pPr/>
              <a:t>‹#›</a:t>
            </a:fld>
            <a:endParaRPr lang="en-US"/>
          </a:p>
        </p:txBody>
      </p:sp>
      <p:sp>
        <p:nvSpPr>
          <p:cNvPr id="5" name="Slide Number Placeholder 5">
            <a:extLst>
              <a:ext uri="{FF2B5EF4-FFF2-40B4-BE49-F238E27FC236}">
                <a16:creationId xmlns:a16="http://schemas.microsoft.com/office/drawing/2014/main" id="{B5AB345B-5F00-7E43-0501-4B28A62333EF}"/>
              </a:ext>
            </a:extLst>
          </p:cNvPr>
          <p:cNvSpPr txBox="1">
            <a:spLocks/>
          </p:cNvSpPr>
          <p:nvPr userDrawn="1"/>
        </p:nvSpPr>
        <p:spPr>
          <a:xfrm>
            <a:off x="4724400" y="647999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t>Cluster Care in Safe Havens</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488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mdapp.co/modified-barthel-index-for-activities-of-daily-living-calculator-362/"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physio-pedia.com/Barthel_Index"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12.xml"/><Relationship Id="rId7" Type="http://schemas.openxmlformats.org/officeDocument/2006/relationships/image" Target="../media/image1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7.xml"/><Relationship Id="rId5" Type="http://schemas.openxmlformats.org/officeDocument/2006/relationships/tags" Target="../tags/tag14.xml"/><Relationship Id="rId4" Type="http://schemas.openxmlformats.org/officeDocument/2006/relationships/tags" Target="../tags/tag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7.xml"/><Relationship Id="rId7" Type="http://schemas.openxmlformats.org/officeDocument/2006/relationships/image" Target="../media/image6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emadden@breakingground.org"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hyperlink" Target="mailto:khines@breakingground.org" TargetMode="External"/><Relationship Id="rId4" Type="http://schemas.openxmlformats.org/officeDocument/2006/relationships/hyperlink" Target="mailto:jbetts@breakingground.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1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9.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347432" y="1708273"/>
            <a:ext cx="3809863" cy="380986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76200" y="66675"/>
              <a:ext cx="660400" cy="669925"/>
            </a:xfrm>
            <a:prstGeom prst="rect">
              <a:avLst/>
            </a:prstGeom>
          </p:spPr>
          <p:txBody>
            <a:bodyPr lIns="6165" tIns="6165" rIns="6165" bIns="6165"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3"/>
                </a:lnSpc>
              </a:pPr>
              <a:endParaRPr sz="800"/>
            </a:p>
          </p:txBody>
        </p:sp>
      </p:grpSp>
      <p:sp>
        <p:nvSpPr>
          <p:cNvPr id="9" name="Freeform 9"/>
          <p:cNvSpPr/>
          <p:nvPr/>
        </p:nvSpPr>
        <p:spPr>
          <a:xfrm flipH="1">
            <a:off x="7840410" y="2634584"/>
            <a:ext cx="1385238" cy="2585117"/>
          </a:xfrm>
          <a:custGeom>
            <a:avLst/>
            <a:gdLst/>
            <a:ahLst/>
            <a:cxnLst/>
            <a:rect l="l" t="t" r="r" b="b"/>
            <a:pathLst>
              <a:path w="2077857" h="3877675">
                <a:moveTo>
                  <a:pt x="2077857" y="0"/>
                </a:moveTo>
                <a:lnTo>
                  <a:pt x="0" y="0"/>
                </a:lnTo>
                <a:lnTo>
                  <a:pt x="0" y="3877675"/>
                </a:lnTo>
                <a:lnTo>
                  <a:pt x="2077857" y="3877675"/>
                </a:lnTo>
                <a:lnTo>
                  <a:pt x="2077857" y="0"/>
                </a:lnTo>
                <a:close/>
              </a:path>
            </a:pathLst>
          </a:custGeom>
          <a:blipFill>
            <a:blip r:embed="rId3">
              <a:alphaModFix amt="14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Freeform 10"/>
          <p:cNvSpPr/>
          <p:nvPr/>
        </p:nvSpPr>
        <p:spPr>
          <a:xfrm>
            <a:off x="8934864" y="1853678"/>
            <a:ext cx="1824441" cy="3404752"/>
          </a:xfrm>
          <a:custGeom>
            <a:avLst/>
            <a:gdLst/>
            <a:ahLst/>
            <a:cxnLst/>
            <a:rect l="l" t="t" r="r" b="b"/>
            <a:pathLst>
              <a:path w="2736661" h="5107128">
                <a:moveTo>
                  <a:pt x="0" y="0"/>
                </a:moveTo>
                <a:lnTo>
                  <a:pt x="2736661" y="0"/>
                </a:lnTo>
                <a:lnTo>
                  <a:pt x="2736661" y="5107129"/>
                </a:lnTo>
                <a:lnTo>
                  <a:pt x="0" y="5107129"/>
                </a:lnTo>
                <a:lnTo>
                  <a:pt x="0" y="0"/>
                </a:lnTo>
                <a:close/>
              </a:path>
            </a:pathLst>
          </a:custGeom>
          <a:blipFill>
            <a:blip r:embed="rId3">
              <a:alphaModFix amt="14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8723529" y="2540001"/>
            <a:ext cx="1098402" cy="892035"/>
          </a:xfrm>
          <a:custGeom>
            <a:avLst/>
            <a:gdLst/>
            <a:ahLst/>
            <a:cxnLst/>
            <a:rect l="l" t="t" r="r" b="b"/>
            <a:pathLst>
              <a:path w="1647603" h="1338053">
                <a:moveTo>
                  <a:pt x="0" y="0"/>
                </a:moveTo>
                <a:lnTo>
                  <a:pt x="1647603" y="0"/>
                </a:lnTo>
                <a:lnTo>
                  <a:pt x="1647603" y="1338053"/>
                </a:lnTo>
                <a:lnTo>
                  <a:pt x="0" y="133805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7157532" y="3485688"/>
            <a:ext cx="4173549" cy="7082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41"/>
              </a:lnSpc>
            </a:pPr>
            <a:r>
              <a:rPr lang="en-US" sz="5403" spc="-297">
                <a:solidFill>
                  <a:srgbClr val="01594B"/>
                </a:solidFill>
                <a:latin typeface="Century Gothic 1"/>
              </a:rPr>
              <a:t>HCH2024</a:t>
            </a:r>
          </a:p>
        </p:txBody>
      </p:sp>
      <p:grpSp>
        <p:nvGrpSpPr>
          <p:cNvPr id="13" name="Group 13"/>
          <p:cNvGrpSpPr/>
          <p:nvPr/>
        </p:nvGrpSpPr>
        <p:grpSpPr>
          <a:xfrm>
            <a:off x="7157532" y="4193912"/>
            <a:ext cx="4189663" cy="269493"/>
            <a:chOff x="0" y="0"/>
            <a:chExt cx="8379326" cy="538986"/>
          </a:xfrm>
        </p:grpSpPr>
        <p:grpSp>
          <p:nvGrpSpPr>
            <p:cNvPr id="14" name="Group 14"/>
            <p:cNvGrpSpPr/>
            <p:nvPr/>
          </p:nvGrpSpPr>
          <p:grpSpPr>
            <a:xfrm>
              <a:off x="1487337" y="0"/>
              <a:ext cx="5405849" cy="538986"/>
              <a:chOff x="0" y="0"/>
              <a:chExt cx="2339535" cy="233262"/>
            </a:xfrm>
          </p:grpSpPr>
          <p:sp>
            <p:nvSpPr>
              <p:cNvPr id="15" name="Freeform 15"/>
              <p:cNvSpPr/>
              <p:nvPr/>
            </p:nvSpPr>
            <p:spPr>
              <a:xfrm>
                <a:off x="0" y="0"/>
                <a:ext cx="2339535" cy="233262"/>
              </a:xfrm>
              <a:custGeom>
                <a:avLst/>
                <a:gdLst/>
                <a:ahLst/>
                <a:cxnLst/>
                <a:rect l="l" t="t" r="r" b="b"/>
                <a:pathLst>
                  <a:path w="2339535" h="233262">
                    <a:moveTo>
                      <a:pt x="0" y="0"/>
                    </a:moveTo>
                    <a:lnTo>
                      <a:pt x="2339535" y="0"/>
                    </a:lnTo>
                    <a:lnTo>
                      <a:pt x="2339535" y="233262"/>
                    </a:lnTo>
                    <a:lnTo>
                      <a:pt x="0" y="233262"/>
                    </a:lnTo>
                    <a:close/>
                  </a:path>
                </a:pathLst>
              </a:custGeom>
              <a:solidFill>
                <a:srgbClr val="01594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0" y="9525"/>
                <a:ext cx="2339535" cy="22373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824"/>
                  </a:lnSpc>
                </a:pPr>
                <a:endParaRPr sz="800"/>
              </a:p>
            </p:txBody>
          </p:sp>
        </p:grpSp>
        <p:sp>
          <p:nvSpPr>
            <p:cNvPr id="17" name="TextBox 17"/>
            <p:cNvSpPr txBox="1"/>
            <p:nvPr/>
          </p:nvSpPr>
          <p:spPr>
            <a:xfrm>
              <a:off x="0" y="94883"/>
              <a:ext cx="8379326" cy="322149"/>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66"/>
                </a:lnSpc>
              </a:pPr>
              <a:r>
                <a:rPr lang="en-US" sz="1141" spc="76">
                  <a:solidFill>
                    <a:srgbClr val="F0F8F7"/>
                  </a:solidFill>
                  <a:latin typeface="Century Gothic 1"/>
                </a:rPr>
                <a:t>PHOENIX, AZ • MAY 13-16, 2024</a:t>
              </a:r>
            </a:p>
          </p:txBody>
        </p:sp>
      </p:grpSp>
      <p:sp>
        <p:nvSpPr>
          <p:cNvPr id="18" name="Freeform 18"/>
          <p:cNvSpPr/>
          <p:nvPr/>
        </p:nvSpPr>
        <p:spPr>
          <a:xfrm>
            <a:off x="3238105"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Freeform 19"/>
          <p:cNvSpPr/>
          <p:nvPr/>
        </p:nvSpPr>
        <p:spPr>
          <a:xfrm flipH="1">
            <a:off x="1724273" y="5448787"/>
            <a:ext cx="468704" cy="342580"/>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Freeform 20"/>
          <p:cNvSpPr/>
          <p:nvPr/>
        </p:nvSpPr>
        <p:spPr>
          <a:xfrm flipH="1">
            <a:off x="4379639" y="5480176"/>
            <a:ext cx="468704" cy="342580"/>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Freeform 21"/>
          <p:cNvSpPr/>
          <p:nvPr/>
        </p:nvSpPr>
        <p:spPr>
          <a:xfrm>
            <a:off x="622297"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30" name="Picture 29">
            <a:extLst>
              <a:ext uri="{FF2B5EF4-FFF2-40B4-BE49-F238E27FC236}">
                <a16:creationId xmlns:a16="http://schemas.microsoft.com/office/drawing/2014/main" id="{FDFA79FF-AC97-CD3F-00BE-4D5C8FB22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3"/>
          <p:cNvSpPr txBox="1"/>
          <p:nvPr/>
        </p:nvSpPr>
        <p:spPr>
          <a:xfrm>
            <a:off x="888860" y="3153905"/>
            <a:ext cx="6064967" cy="8322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183"/>
              </a:lnSpc>
            </a:pPr>
            <a:r>
              <a:rPr lang="en-US" sz="1666">
                <a:solidFill>
                  <a:srgbClr val="272727"/>
                </a:solidFill>
                <a:latin typeface="Century Gothic 2"/>
              </a:rPr>
              <a:t>Erin Madden, Breaking Ground</a:t>
            </a:r>
          </a:p>
          <a:p>
            <a:pPr algn="ctr">
              <a:lnSpc>
                <a:spcPts val="2183"/>
              </a:lnSpc>
            </a:pPr>
            <a:r>
              <a:rPr lang="en-US" sz="1666">
                <a:solidFill>
                  <a:srgbClr val="272727"/>
                </a:solidFill>
                <a:latin typeface="Century Gothic 2"/>
              </a:rPr>
              <a:t>John Betts, Breaking Ground</a:t>
            </a:r>
          </a:p>
          <a:p>
            <a:pPr algn="ctr">
              <a:lnSpc>
                <a:spcPts val="2183"/>
              </a:lnSpc>
            </a:pPr>
            <a:r>
              <a:rPr lang="en-US" sz="1666">
                <a:solidFill>
                  <a:srgbClr val="272727"/>
                </a:solidFill>
                <a:latin typeface="Century Gothic 2"/>
              </a:rPr>
              <a:t>Kevin Hines, Breaking Ground</a:t>
            </a:r>
          </a:p>
        </p:txBody>
      </p:sp>
      <p:sp>
        <p:nvSpPr>
          <p:cNvPr id="22" name="TextBox 22"/>
          <p:cNvSpPr txBox="1"/>
          <p:nvPr/>
        </p:nvSpPr>
        <p:spPr>
          <a:xfrm>
            <a:off x="888860" y="2077298"/>
            <a:ext cx="6417756" cy="9489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667"/>
              </a:lnSpc>
            </a:pPr>
            <a:r>
              <a:rPr lang="en-US" sz="3334" spc="-110">
                <a:solidFill>
                  <a:srgbClr val="272727"/>
                </a:solidFill>
                <a:latin typeface="Century Gothic 1"/>
              </a:rPr>
              <a:t>Cluster Care in Safe Havens:</a:t>
            </a:r>
          </a:p>
          <a:p>
            <a:pPr algn="ctr">
              <a:lnSpc>
                <a:spcPts val="3667"/>
              </a:lnSpc>
            </a:pPr>
            <a:r>
              <a:rPr lang="en-US" sz="3334" spc="-110">
                <a:solidFill>
                  <a:srgbClr val="272727"/>
                </a:solidFill>
                <a:latin typeface="Century Gothic 1"/>
              </a:rPr>
              <a:t>ADL Support in Low-Barrier Shelter</a:t>
            </a:r>
          </a:p>
        </p:txBody>
      </p:sp>
    </p:spTree>
    <p:extLst>
      <p:ext uri="{BB962C8B-B14F-4D97-AF65-F5344CB8AC3E}">
        <p14:creationId xmlns:p14="http://schemas.microsoft.com/office/powerpoint/2010/main" val="191181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CF48-9F61-2976-0B14-0C57841A5ED1}"/>
              </a:ext>
            </a:extLst>
          </p:cNvPr>
          <p:cNvSpPr>
            <a:spLocks noGrp="1"/>
          </p:cNvSpPr>
          <p:nvPr>
            <p:ph type="title"/>
          </p:nvPr>
        </p:nvSpPr>
        <p:spPr>
          <a:xfrm>
            <a:off x="838199" y="365760"/>
            <a:ext cx="6101443" cy="685800"/>
          </a:xfrm>
        </p:spPr>
        <p:txBody>
          <a:bodyPr anchor="b">
            <a:normAutofit/>
          </a:bodyPr>
          <a:lstStyle/>
          <a:p>
            <a:r>
              <a:rPr lang="en-US" sz="4000" b="1" dirty="0">
                <a:cs typeface="Calibri Light"/>
              </a:rPr>
              <a:t>What is a Safe Haven?</a:t>
            </a:r>
            <a:endParaRPr lang="en-US" sz="4000" b="1" dirty="0"/>
          </a:p>
        </p:txBody>
      </p:sp>
      <p:sp>
        <p:nvSpPr>
          <p:cNvPr id="4" name="Slide Number Placeholder 3">
            <a:extLst>
              <a:ext uri="{FF2B5EF4-FFF2-40B4-BE49-F238E27FC236}">
                <a16:creationId xmlns:a16="http://schemas.microsoft.com/office/drawing/2014/main" id="{1BF5A3EF-B3A9-6246-0984-AAA9F2EC454E}"/>
              </a:ext>
            </a:extLst>
          </p:cNvPr>
          <p:cNvSpPr>
            <a:spLocks noGrp="1"/>
          </p:cNvSpPr>
          <p:nvPr>
            <p:ph type="sldNum" sz="quarter" idx="12"/>
          </p:nvPr>
        </p:nvSpPr>
        <p:spPr/>
        <p:txBody>
          <a:bodyPr>
            <a:normAutofit/>
          </a:bodyPr>
          <a:lstStyle/>
          <a:p>
            <a:pPr>
              <a:spcAft>
                <a:spcPts val="600"/>
              </a:spcAft>
            </a:pPr>
            <a:fld id="{330EA680-D336-4FF7-8B7A-9848BB0A1C32}" type="slidenum">
              <a:rPr lang="en-US">
                <a:solidFill>
                  <a:srgbClr val="FFFFFF"/>
                </a:solidFill>
              </a:rPr>
              <a:pPr>
                <a:spcAft>
                  <a:spcPts val="600"/>
                </a:spcAft>
              </a:pPr>
              <a:t>10</a:t>
            </a:fld>
            <a:endParaRPr lang="en-US">
              <a:solidFill>
                <a:srgbClr val="FFFFFF"/>
              </a:solidFill>
            </a:endParaRPr>
          </a:p>
        </p:txBody>
      </p:sp>
      <p:pic>
        <p:nvPicPr>
          <p:cNvPr id="10" name="Picture 9" descr="A person sitting on a bed in a room&#10;&#10;Description automatically generated">
            <a:extLst>
              <a:ext uri="{FF2B5EF4-FFF2-40B4-BE49-F238E27FC236}">
                <a16:creationId xmlns:a16="http://schemas.microsoft.com/office/drawing/2014/main" id="{1D88EB4C-4614-292C-94DF-A3D4D987F19C}"/>
              </a:ext>
            </a:extLst>
          </p:cNvPr>
          <p:cNvPicPr>
            <a:picLocks noChangeAspect="1"/>
          </p:cNvPicPr>
          <p:nvPr/>
        </p:nvPicPr>
        <p:blipFill rotWithShape="1">
          <a:blip r:embed="rId3">
            <a:extLst>
              <a:ext uri="{28A0092B-C50C-407E-A947-70E740481C1C}">
                <a14:useLocalDpi xmlns:a14="http://schemas.microsoft.com/office/drawing/2010/main" val="0"/>
              </a:ext>
            </a:extLst>
          </a:blip>
          <a:srcRect l="5704" r="5704"/>
          <a:stretch/>
        </p:blipFill>
        <p:spPr>
          <a:xfrm>
            <a:off x="5179695" y="-1179"/>
            <a:ext cx="8634304" cy="6481175"/>
          </a:xfrm>
          <a:prstGeom prst="hexagon">
            <a:avLst/>
          </a:prstGeom>
        </p:spPr>
      </p:pic>
      <p:sp>
        <p:nvSpPr>
          <p:cNvPr id="6" name="Content Placeholder 2">
            <a:extLst>
              <a:ext uri="{FF2B5EF4-FFF2-40B4-BE49-F238E27FC236}">
                <a16:creationId xmlns:a16="http://schemas.microsoft.com/office/drawing/2014/main" id="{61AC372D-9F89-9EE9-7204-574A4BEED36F}"/>
              </a:ext>
            </a:extLst>
          </p:cNvPr>
          <p:cNvSpPr txBox="1">
            <a:spLocks/>
          </p:cNvSpPr>
          <p:nvPr/>
        </p:nvSpPr>
        <p:spPr>
          <a:xfrm>
            <a:off x="502787" y="2014330"/>
            <a:ext cx="4450214"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US" sz="2200" dirty="0">
                <a:cs typeface="Calibri"/>
              </a:rPr>
              <a:t>Private/semi-private rooms</a:t>
            </a:r>
          </a:p>
          <a:p>
            <a:pPr lvl="1">
              <a:lnSpc>
                <a:spcPct val="100000"/>
              </a:lnSpc>
            </a:pPr>
            <a:r>
              <a:rPr lang="en-US" sz="2200" dirty="0">
                <a:cs typeface="Calibri"/>
              </a:rPr>
              <a:t>No curfew</a:t>
            </a:r>
          </a:p>
          <a:p>
            <a:pPr lvl="1">
              <a:lnSpc>
                <a:spcPct val="100000"/>
              </a:lnSpc>
            </a:pPr>
            <a:r>
              <a:rPr lang="en-US" sz="2200" dirty="0">
                <a:cs typeface="Calibri"/>
              </a:rPr>
              <a:t>Harm reduction model</a:t>
            </a:r>
          </a:p>
          <a:p>
            <a:pPr lvl="1">
              <a:lnSpc>
                <a:spcPct val="100000"/>
              </a:lnSpc>
            </a:pPr>
            <a:r>
              <a:rPr lang="en-US" sz="2200" dirty="0">
                <a:cs typeface="Calibri"/>
              </a:rPr>
              <a:t>Allow companion animals</a:t>
            </a:r>
          </a:p>
          <a:p>
            <a:pPr lvl="1">
              <a:lnSpc>
                <a:spcPct val="100000"/>
              </a:lnSpc>
            </a:pPr>
            <a:r>
              <a:rPr lang="en-US" sz="2200" dirty="0">
                <a:cs typeface="Calibri"/>
              </a:rPr>
              <a:t>More intensive services (lower client-to-staff ratio)</a:t>
            </a:r>
          </a:p>
          <a:p>
            <a:pPr lvl="1">
              <a:lnSpc>
                <a:spcPct val="100000"/>
              </a:lnSpc>
            </a:pPr>
            <a:r>
              <a:rPr lang="en-US" sz="2200" dirty="0">
                <a:cs typeface="Calibri"/>
              </a:rPr>
              <a:t>Only non-negotiable: No violence</a:t>
            </a:r>
          </a:p>
          <a:p>
            <a:endParaRPr lang="en-US" sz="2200" dirty="0">
              <a:cs typeface="Calibri"/>
            </a:endParaRPr>
          </a:p>
          <a:p>
            <a:pPr marL="0" indent="0">
              <a:buNone/>
            </a:pPr>
            <a:endParaRPr lang="en-US" sz="2200" dirty="0">
              <a:cs typeface="Calibri"/>
            </a:endParaRPr>
          </a:p>
        </p:txBody>
      </p:sp>
      <p:sp>
        <p:nvSpPr>
          <p:cNvPr id="13" name="Text Placeholder 3">
            <a:extLst>
              <a:ext uri="{FF2B5EF4-FFF2-40B4-BE49-F238E27FC236}">
                <a16:creationId xmlns:a16="http://schemas.microsoft.com/office/drawing/2014/main" id="{6EE4D623-C97D-55EE-8941-5449E6E027C2}"/>
              </a:ext>
            </a:extLst>
          </p:cNvPr>
          <p:cNvSpPr txBox="1">
            <a:spLocks/>
          </p:cNvSpPr>
          <p:nvPr/>
        </p:nvSpPr>
        <p:spPr>
          <a:xfrm>
            <a:off x="838199" y="1526174"/>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Low-Barrier</a:t>
            </a:r>
          </a:p>
        </p:txBody>
      </p:sp>
    </p:spTree>
    <p:extLst>
      <p:ext uri="{BB962C8B-B14F-4D97-AF65-F5344CB8AC3E}">
        <p14:creationId xmlns:p14="http://schemas.microsoft.com/office/powerpoint/2010/main" val="41881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4E47-DD92-A96F-B5C1-C675EFBC936D}"/>
              </a:ext>
            </a:extLst>
          </p:cNvPr>
          <p:cNvSpPr>
            <a:spLocks noGrp="1"/>
          </p:cNvSpPr>
          <p:nvPr>
            <p:ph type="title"/>
          </p:nvPr>
        </p:nvSpPr>
        <p:spPr>
          <a:xfrm>
            <a:off x="838200" y="365125"/>
            <a:ext cx="10515600" cy="685800"/>
          </a:xfrm>
        </p:spPr>
        <p:txBody>
          <a:bodyPr>
            <a:normAutofit fontScale="90000"/>
          </a:bodyPr>
          <a:lstStyle/>
          <a:p>
            <a:r>
              <a:rPr lang="en-US" b="1">
                <a:cs typeface="Calibri Light"/>
              </a:rPr>
              <a:t>The Andrews Safe Haven</a:t>
            </a:r>
            <a:endParaRPr lang="en-US" b="1"/>
          </a:p>
        </p:txBody>
      </p:sp>
      <p:sp>
        <p:nvSpPr>
          <p:cNvPr id="3" name="Content Placeholder 2">
            <a:extLst>
              <a:ext uri="{FF2B5EF4-FFF2-40B4-BE49-F238E27FC236}">
                <a16:creationId xmlns:a16="http://schemas.microsoft.com/office/drawing/2014/main" id="{327548A1-F3C7-6143-47A9-CBE711596564}"/>
              </a:ext>
            </a:extLst>
          </p:cNvPr>
          <p:cNvSpPr>
            <a:spLocks noGrp="1"/>
          </p:cNvSpPr>
          <p:nvPr>
            <p:ph idx="1"/>
          </p:nvPr>
        </p:nvSpPr>
        <p:spPr>
          <a:xfrm>
            <a:off x="838201" y="1253330"/>
            <a:ext cx="7956883" cy="4979027"/>
          </a:xfrm>
        </p:spPr>
        <p:txBody>
          <a:bodyPr vert="horz" lIns="91440" tIns="45720" rIns="91440" bIns="45720" rtlCol="0" anchor="t">
            <a:normAutofit/>
          </a:bodyPr>
          <a:lstStyle/>
          <a:p>
            <a:pPr algn="l">
              <a:lnSpc>
                <a:spcPct val="110000"/>
              </a:lnSpc>
            </a:pPr>
            <a:r>
              <a:rPr lang="en-US" sz="1800" i="0" u="none" strike="noStrike" baseline="0">
                <a:latin typeface="+mj-lt"/>
              </a:rPr>
              <a:t>Opened in 2009 (converted from Bowery “flophouse”)</a:t>
            </a:r>
          </a:p>
          <a:p>
            <a:pPr algn="l">
              <a:lnSpc>
                <a:spcPct val="110000"/>
              </a:lnSpc>
            </a:pPr>
            <a:r>
              <a:rPr lang="en-US" sz="1800">
                <a:latin typeface="+mj-lt"/>
              </a:rPr>
              <a:t>Still </a:t>
            </a:r>
            <a:r>
              <a:rPr lang="en-US" sz="1800" i="0" u="none" strike="noStrike" baseline="0">
                <a:latin typeface="+mj-lt"/>
              </a:rPr>
              <a:t>the largest safe haven in New York City, providing 146 single rooms for men (and male-identifying individuals) with histories of long-term unsheltered homelessness</a:t>
            </a:r>
          </a:p>
          <a:p>
            <a:pPr algn="l">
              <a:lnSpc>
                <a:spcPct val="110000"/>
              </a:lnSpc>
            </a:pPr>
            <a:r>
              <a:rPr lang="en-US" sz="1800" i="0" u="none" strike="noStrike" baseline="0">
                <a:latin typeface="+mj-lt"/>
              </a:rPr>
              <a:t>Referrals are made by Breaking Ground outreach teams and peer outreach providers</a:t>
            </a:r>
          </a:p>
          <a:p>
            <a:pPr algn="l">
              <a:lnSpc>
                <a:spcPct val="110000"/>
              </a:lnSpc>
            </a:pPr>
            <a:r>
              <a:rPr lang="en-US" sz="1800">
                <a:latin typeface="+mj-lt"/>
              </a:rPr>
              <a:t>One of just a few safe havens in the city with an elevator (many are in retrofitted walk-ups)</a:t>
            </a:r>
          </a:p>
          <a:p>
            <a:pPr algn="l">
              <a:lnSpc>
                <a:spcPct val="110000"/>
              </a:lnSpc>
            </a:pPr>
            <a:r>
              <a:rPr lang="en-US" sz="1800">
                <a:latin typeface="+mj-lt"/>
              </a:rPr>
              <a:t>Owned, operated, and maintained by Breaking Ground (unusual for Safe Haven)</a:t>
            </a:r>
            <a:endParaRPr lang="en-US">
              <a:latin typeface="+mj-lt"/>
            </a:endParaRPr>
          </a:p>
        </p:txBody>
      </p:sp>
      <p:sp>
        <p:nvSpPr>
          <p:cNvPr id="4" name="Slide Number Placeholder 3">
            <a:extLst>
              <a:ext uri="{FF2B5EF4-FFF2-40B4-BE49-F238E27FC236}">
                <a16:creationId xmlns:a16="http://schemas.microsoft.com/office/drawing/2014/main" id="{1EF1B4A1-D8B9-01E2-7A02-5576FF65865B}"/>
              </a:ext>
            </a:extLst>
          </p:cNvPr>
          <p:cNvSpPr>
            <a:spLocks noGrp="1"/>
          </p:cNvSpPr>
          <p:nvPr>
            <p:ph type="sldNum" sz="quarter" idx="12"/>
          </p:nvPr>
        </p:nvSpPr>
        <p:spPr/>
        <p:txBody>
          <a:bodyPr/>
          <a:lstStyle/>
          <a:p>
            <a:fld id="{330EA680-D336-4FF7-8B7A-9848BB0A1C32}" type="slidenum">
              <a:rPr lang="en-US" smtClean="0"/>
              <a:t>11</a:t>
            </a:fld>
            <a:endParaRPr lang="en-US"/>
          </a:p>
        </p:txBody>
      </p:sp>
      <p:pic>
        <p:nvPicPr>
          <p:cNvPr id="6" name="Picture 5" descr="A tall building with a balcony&#10;&#10;Description automatically generated with medium confidence">
            <a:extLst>
              <a:ext uri="{FF2B5EF4-FFF2-40B4-BE49-F238E27FC236}">
                <a16:creationId xmlns:a16="http://schemas.microsoft.com/office/drawing/2014/main" id="{562A0A46-C326-BF9D-4101-29452FDD9152}"/>
              </a:ext>
            </a:extLst>
          </p:cNvPr>
          <p:cNvPicPr>
            <a:picLocks noChangeAspect="1"/>
          </p:cNvPicPr>
          <p:nvPr/>
        </p:nvPicPr>
        <p:blipFill rotWithShape="1">
          <a:blip r:embed="rId3">
            <a:extLst>
              <a:ext uri="{28A0092B-C50C-407E-A947-70E740481C1C}">
                <a14:useLocalDpi xmlns:a14="http://schemas.microsoft.com/office/drawing/2010/main" val="0"/>
              </a:ext>
            </a:extLst>
          </a:blip>
          <a:srcRect t="3730" r="18350"/>
          <a:stretch/>
        </p:blipFill>
        <p:spPr>
          <a:xfrm>
            <a:off x="9118599" y="0"/>
            <a:ext cx="3069389" cy="6479996"/>
          </a:xfrm>
          <a:prstGeom prst="rect">
            <a:avLst/>
          </a:prstGeom>
        </p:spPr>
      </p:pic>
    </p:spTree>
    <p:extLst>
      <p:ext uri="{BB962C8B-B14F-4D97-AF65-F5344CB8AC3E}">
        <p14:creationId xmlns:p14="http://schemas.microsoft.com/office/powerpoint/2010/main" val="1202946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5B490-F99D-1B43-B075-2CA251F19A23}"/>
              </a:ext>
            </a:extLst>
          </p:cNvPr>
          <p:cNvSpPr>
            <a:spLocks noGrp="1"/>
          </p:cNvSpPr>
          <p:nvPr>
            <p:ph type="title"/>
          </p:nvPr>
        </p:nvSpPr>
        <p:spPr>
          <a:xfrm>
            <a:off x="838200" y="365125"/>
            <a:ext cx="10515600" cy="685800"/>
          </a:xfrm>
        </p:spPr>
        <p:txBody>
          <a:bodyPr>
            <a:normAutofit fontScale="90000"/>
          </a:bodyPr>
          <a:lstStyle/>
          <a:p>
            <a:r>
              <a:rPr lang="en-US" b="1">
                <a:cs typeface="Calibri Light"/>
              </a:rPr>
              <a:t>Comparing Service Settings</a:t>
            </a:r>
            <a:endParaRPr lang="en-US" b="1"/>
          </a:p>
        </p:txBody>
      </p:sp>
      <p:sp>
        <p:nvSpPr>
          <p:cNvPr id="3" name="Slide Number Placeholder 2">
            <a:extLst>
              <a:ext uri="{FF2B5EF4-FFF2-40B4-BE49-F238E27FC236}">
                <a16:creationId xmlns:a16="http://schemas.microsoft.com/office/drawing/2014/main" id="{52D92413-DD18-B088-2488-12645854BB16}"/>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18" name="TextBox 17">
            <a:extLst>
              <a:ext uri="{FF2B5EF4-FFF2-40B4-BE49-F238E27FC236}">
                <a16:creationId xmlns:a16="http://schemas.microsoft.com/office/drawing/2014/main" id="{15A31A92-7C27-B4A5-2AF3-3F7FB67E8C8B}"/>
              </a:ext>
            </a:extLst>
          </p:cNvPr>
          <p:cNvSpPr txBox="1"/>
          <p:nvPr/>
        </p:nvSpPr>
        <p:spPr>
          <a:xfrm>
            <a:off x="1287527" y="995856"/>
            <a:ext cx="2759413" cy="461665"/>
          </a:xfrm>
          <a:prstGeom prst="rect">
            <a:avLst/>
          </a:prstGeom>
          <a:noFill/>
        </p:spPr>
        <p:txBody>
          <a:bodyPr wrap="square" rtlCol="0">
            <a:spAutoFit/>
          </a:bodyPr>
          <a:lstStyle/>
          <a:p>
            <a:pPr algn="ctr"/>
            <a:r>
              <a:rPr lang="en-US" sz="2400" b="1">
                <a:solidFill>
                  <a:schemeClr val="accent1"/>
                </a:solidFill>
              </a:rPr>
              <a:t>Safe Havens</a:t>
            </a:r>
          </a:p>
        </p:txBody>
      </p:sp>
      <p:sp>
        <p:nvSpPr>
          <p:cNvPr id="19" name="TextBox 18">
            <a:extLst>
              <a:ext uri="{FF2B5EF4-FFF2-40B4-BE49-F238E27FC236}">
                <a16:creationId xmlns:a16="http://schemas.microsoft.com/office/drawing/2014/main" id="{E5BFFB45-61E9-7B76-7FA8-87D4A6D5DF70}"/>
              </a:ext>
            </a:extLst>
          </p:cNvPr>
          <p:cNvSpPr txBox="1"/>
          <p:nvPr/>
        </p:nvSpPr>
        <p:spPr>
          <a:xfrm>
            <a:off x="8092686" y="995856"/>
            <a:ext cx="3012831" cy="461665"/>
          </a:xfrm>
          <a:prstGeom prst="rect">
            <a:avLst/>
          </a:prstGeom>
          <a:noFill/>
        </p:spPr>
        <p:txBody>
          <a:bodyPr wrap="square" rtlCol="0">
            <a:spAutoFit/>
          </a:bodyPr>
          <a:lstStyle/>
          <a:p>
            <a:pPr algn="ctr"/>
            <a:r>
              <a:rPr lang="en-US" sz="2400" b="1">
                <a:solidFill>
                  <a:schemeClr val="accent4"/>
                </a:solidFill>
              </a:rPr>
              <a:t>Medical Respite</a:t>
            </a:r>
          </a:p>
        </p:txBody>
      </p:sp>
      <p:grpSp>
        <p:nvGrpSpPr>
          <p:cNvPr id="4" name="Group 3">
            <a:extLst>
              <a:ext uri="{FF2B5EF4-FFF2-40B4-BE49-F238E27FC236}">
                <a16:creationId xmlns:a16="http://schemas.microsoft.com/office/drawing/2014/main" id="{AF66E066-BEB6-E3C9-FBD5-DB991CFB5EEF}"/>
              </a:ext>
            </a:extLst>
          </p:cNvPr>
          <p:cNvGrpSpPr/>
          <p:nvPr/>
        </p:nvGrpSpPr>
        <p:grpSpPr>
          <a:xfrm>
            <a:off x="514805" y="1410697"/>
            <a:ext cx="4297680" cy="721206"/>
            <a:chOff x="514805" y="1410697"/>
            <a:chExt cx="4297680" cy="721206"/>
          </a:xfrm>
        </p:grpSpPr>
        <p:sp>
          <p:nvSpPr>
            <p:cNvPr id="38" name="Rectangle: Rounded Corners 37">
              <a:extLst>
                <a:ext uri="{FF2B5EF4-FFF2-40B4-BE49-F238E27FC236}">
                  <a16:creationId xmlns:a16="http://schemas.microsoft.com/office/drawing/2014/main" id="{9EC58218-A3CF-EF23-7885-89218CF8565A}"/>
                </a:ext>
              </a:extLst>
            </p:cNvPr>
            <p:cNvSpPr>
              <a:spLocks/>
            </p:cNvSpPr>
            <p:nvPr/>
          </p:nvSpPr>
          <p:spPr>
            <a:xfrm>
              <a:off x="514805" y="1410697"/>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1F194ED-A01A-D4E1-1954-8F4DD817D383}"/>
                </a:ext>
              </a:extLst>
            </p:cNvPr>
            <p:cNvSpPr txBox="1"/>
            <p:nvPr/>
          </p:nvSpPr>
          <p:spPr>
            <a:xfrm>
              <a:off x="1201800" y="1530316"/>
              <a:ext cx="2759413" cy="523220"/>
            </a:xfrm>
            <a:prstGeom prst="rect">
              <a:avLst/>
            </a:prstGeom>
            <a:noFill/>
          </p:spPr>
          <p:txBody>
            <a:bodyPr wrap="square" rtlCol="0">
              <a:spAutoFit/>
            </a:bodyPr>
            <a:lstStyle/>
            <a:p>
              <a:pPr algn="ctr"/>
              <a:r>
                <a:rPr lang="en-US" sz="1400" b="1">
                  <a:solidFill>
                    <a:schemeClr val="bg1"/>
                  </a:solidFill>
                </a:rPr>
                <a:t>Chronically homeless, unsheltered</a:t>
              </a:r>
            </a:p>
          </p:txBody>
        </p:sp>
      </p:grpSp>
      <p:grpSp>
        <p:nvGrpSpPr>
          <p:cNvPr id="10" name="Group 9">
            <a:extLst>
              <a:ext uri="{FF2B5EF4-FFF2-40B4-BE49-F238E27FC236}">
                <a16:creationId xmlns:a16="http://schemas.microsoft.com/office/drawing/2014/main" id="{60EB7272-03F6-20AF-F949-4AEE66E6E3A6}"/>
              </a:ext>
            </a:extLst>
          </p:cNvPr>
          <p:cNvGrpSpPr/>
          <p:nvPr/>
        </p:nvGrpSpPr>
        <p:grpSpPr>
          <a:xfrm>
            <a:off x="7438869" y="1410697"/>
            <a:ext cx="4297680" cy="721206"/>
            <a:chOff x="7438869" y="1410697"/>
            <a:chExt cx="4297680" cy="721206"/>
          </a:xfrm>
        </p:grpSpPr>
        <p:sp>
          <p:nvSpPr>
            <p:cNvPr id="44" name="Rectangle: Rounded Corners 43">
              <a:extLst>
                <a:ext uri="{FF2B5EF4-FFF2-40B4-BE49-F238E27FC236}">
                  <a16:creationId xmlns:a16="http://schemas.microsoft.com/office/drawing/2014/main" id="{65F73DF4-9C5B-D460-E33C-E4EFCD8AAADD}"/>
                </a:ext>
              </a:extLst>
            </p:cNvPr>
            <p:cNvSpPr>
              <a:spLocks/>
            </p:cNvSpPr>
            <p:nvPr/>
          </p:nvSpPr>
          <p:spPr>
            <a:xfrm>
              <a:off x="7438869" y="1410697"/>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4234E2C-032B-73B7-4521-9708E93FCB7C}"/>
                </a:ext>
              </a:extLst>
            </p:cNvPr>
            <p:cNvSpPr txBox="1"/>
            <p:nvPr/>
          </p:nvSpPr>
          <p:spPr>
            <a:xfrm>
              <a:off x="7766575" y="1492006"/>
              <a:ext cx="3665051" cy="523220"/>
            </a:xfrm>
            <a:prstGeom prst="rect">
              <a:avLst/>
            </a:prstGeom>
            <a:noFill/>
          </p:spPr>
          <p:txBody>
            <a:bodyPr wrap="square" rtlCol="0">
              <a:spAutoFit/>
            </a:bodyPr>
            <a:lstStyle/>
            <a:p>
              <a:pPr algn="ctr"/>
              <a:r>
                <a:rPr lang="en-US" sz="1400" b="1">
                  <a:solidFill>
                    <a:schemeClr val="bg1"/>
                  </a:solidFill>
                </a:rPr>
                <a:t>Does not require hospital care, but needs more care than available in other settings</a:t>
              </a:r>
            </a:p>
          </p:txBody>
        </p:sp>
      </p:grpSp>
      <p:grpSp>
        <p:nvGrpSpPr>
          <p:cNvPr id="5" name="Group 4">
            <a:extLst>
              <a:ext uri="{FF2B5EF4-FFF2-40B4-BE49-F238E27FC236}">
                <a16:creationId xmlns:a16="http://schemas.microsoft.com/office/drawing/2014/main" id="{36BE4B79-A9A2-4912-05DC-6788F2CC15C9}"/>
              </a:ext>
            </a:extLst>
          </p:cNvPr>
          <p:cNvGrpSpPr/>
          <p:nvPr/>
        </p:nvGrpSpPr>
        <p:grpSpPr>
          <a:xfrm>
            <a:off x="514805" y="2228977"/>
            <a:ext cx="4297680" cy="721206"/>
            <a:chOff x="514805" y="2228977"/>
            <a:chExt cx="4297680" cy="721206"/>
          </a:xfrm>
        </p:grpSpPr>
        <p:sp>
          <p:nvSpPr>
            <p:cNvPr id="37" name="Rectangle: Rounded Corners 36">
              <a:extLst>
                <a:ext uri="{FF2B5EF4-FFF2-40B4-BE49-F238E27FC236}">
                  <a16:creationId xmlns:a16="http://schemas.microsoft.com/office/drawing/2014/main" id="{F64435CB-1A33-2809-7FEA-C3D2DDA9B465}"/>
                </a:ext>
              </a:extLst>
            </p:cNvPr>
            <p:cNvSpPr>
              <a:spLocks/>
            </p:cNvSpPr>
            <p:nvPr/>
          </p:nvSpPr>
          <p:spPr>
            <a:xfrm>
              <a:off x="514805" y="2228977"/>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BC3923-B04D-B855-CA89-21367E2BD998}"/>
                </a:ext>
              </a:extLst>
            </p:cNvPr>
            <p:cNvSpPr txBox="1"/>
            <p:nvPr/>
          </p:nvSpPr>
          <p:spPr>
            <a:xfrm>
              <a:off x="708968" y="2320933"/>
              <a:ext cx="3748388" cy="523220"/>
            </a:xfrm>
            <a:prstGeom prst="rect">
              <a:avLst/>
            </a:prstGeom>
            <a:noFill/>
          </p:spPr>
          <p:txBody>
            <a:bodyPr wrap="square" rtlCol="0">
              <a:spAutoFit/>
            </a:bodyPr>
            <a:lstStyle/>
            <a:p>
              <a:pPr algn="ctr"/>
              <a:r>
                <a:rPr lang="en-US" sz="1400" b="1">
                  <a:solidFill>
                    <a:schemeClr val="bg1"/>
                  </a:solidFill>
                </a:rPr>
                <a:t>NYC Department of Homeless Services and associated outreach teams</a:t>
              </a:r>
            </a:p>
          </p:txBody>
        </p:sp>
      </p:grpSp>
      <p:grpSp>
        <p:nvGrpSpPr>
          <p:cNvPr id="11" name="Group 10">
            <a:extLst>
              <a:ext uri="{FF2B5EF4-FFF2-40B4-BE49-F238E27FC236}">
                <a16:creationId xmlns:a16="http://schemas.microsoft.com/office/drawing/2014/main" id="{3497FCE2-9C9B-8B1F-3DC7-1F14C70383A0}"/>
              </a:ext>
            </a:extLst>
          </p:cNvPr>
          <p:cNvGrpSpPr/>
          <p:nvPr/>
        </p:nvGrpSpPr>
        <p:grpSpPr>
          <a:xfrm>
            <a:off x="7438869" y="2228977"/>
            <a:ext cx="4297680" cy="721206"/>
            <a:chOff x="7438869" y="2228977"/>
            <a:chExt cx="4297680" cy="721206"/>
          </a:xfrm>
        </p:grpSpPr>
        <p:sp>
          <p:nvSpPr>
            <p:cNvPr id="43" name="Rectangle: Rounded Corners 42">
              <a:extLst>
                <a:ext uri="{FF2B5EF4-FFF2-40B4-BE49-F238E27FC236}">
                  <a16:creationId xmlns:a16="http://schemas.microsoft.com/office/drawing/2014/main" id="{4AEE6D6F-5E61-AC64-8926-B9F81080FA2E}"/>
                </a:ext>
              </a:extLst>
            </p:cNvPr>
            <p:cNvSpPr>
              <a:spLocks/>
            </p:cNvSpPr>
            <p:nvPr/>
          </p:nvSpPr>
          <p:spPr>
            <a:xfrm>
              <a:off x="7438869" y="2228977"/>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6123A4-B05D-7D72-DBDC-66960A4FD38E}"/>
                </a:ext>
              </a:extLst>
            </p:cNvPr>
            <p:cNvSpPr txBox="1"/>
            <p:nvPr/>
          </p:nvSpPr>
          <p:spPr>
            <a:xfrm>
              <a:off x="7890207" y="2330383"/>
              <a:ext cx="3395002" cy="523220"/>
            </a:xfrm>
            <a:prstGeom prst="rect">
              <a:avLst/>
            </a:prstGeom>
            <a:noFill/>
          </p:spPr>
          <p:txBody>
            <a:bodyPr wrap="square" rtlCol="0" anchor="ctr">
              <a:spAutoFit/>
            </a:bodyPr>
            <a:lstStyle/>
            <a:p>
              <a:pPr algn="ctr"/>
              <a:r>
                <a:rPr lang="en-US" sz="1400" b="1">
                  <a:solidFill>
                    <a:schemeClr val="bg1"/>
                  </a:solidFill>
                </a:rPr>
                <a:t>Usually hospitals or community providers</a:t>
              </a:r>
            </a:p>
          </p:txBody>
        </p:sp>
      </p:grpSp>
      <p:grpSp>
        <p:nvGrpSpPr>
          <p:cNvPr id="6" name="Group 5">
            <a:extLst>
              <a:ext uri="{FF2B5EF4-FFF2-40B4-BE49-F238E27FC236}">
                <a16:creationId xmlns:a16="http://schemas.microsoft.com/office/drawing/2014/main" id="{59D034F1-E4FC-696D-0360-70BE85B35DC9}"/>
              </a:ext>
            </a:extLst>
          </p:cNvPr>
          <p:cNvGrpSpPr/>
          <p:nvPr/>
        </p:nvGrpSpPr>
        <p:grpSpPr>
          <a:xfrm>
            <a:off x="514805" y="3054262"/>
            <a:ext cx="4297680" cy="721206"/>
            <a:chOff x="514805" y="3054262"/>
            <a:chExt cx="4297680" cy="721206"/>
          </a:xfrm>
        </p:grpSpPr>
        <p:sp>
          <p:nvSpPr>
            <p:cNvPr id="39" name="Rectangle: Rounded Corners 38">
              <a:extLst>
                <a:ext uri="{FF2B5EF4-FFF2-40B4-BE49-F238E27FC236}">
                  <a16:creationId xmlns:a16="http://schemas.microsoft.com/office/drawing/2014/main" id="{4B0A2832-66F6-4EB5-8D3E-E5DD88BCB68B}"/>
                </a:ext>
              </a:extLst>
            </p:cNvPr>
            <p:cNvSpPr>
              <a:spLocks/>
            </p:cNvSpPr>
            <p:nvPr/>
          </p:nvSpPr>
          <p:spPr>
            <a:xfrm>
              <a:off x="514805" y="3054262"/>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FB1E887-BE16-A172-BFAF-598FE5CC698C}"/>
                </a:ext>
              </a:extLst>
            </p:cNvPr>
            <p:cNvSpPr txBox="1"/>
            <p:nvPr/>
          </p:nvSpPr>
          <p:spPr>
            <a:xfrm>
              <a:off x="705379" y="3153255"/>
              <a:ext cx="3916531" cy="523220"/>
            </a:xfrm>
            <a:prstGeom prst="rect">
              <a:avLst/>
            </a:prstGeom>
            <a:noFill/>
          </p:spPr>
          <p:txBody>
            <a:bodyPr wrap="square" rtlCol="0">
              <a:spAutoFit/>
            </a:bodyPr>
            <a:lstStyle/>
            <a:p>
              <a:pPr algn="ctr"/>
              <a:r>
                <a:rPr lang="en-US" sz="1400" b="1">
                  <a:solidFill>
                    <a:schemeClr val="bg1"/>
                  </a:solidFill>
                </a:rPr>
                <a:t>Social workers, case managers, operations staff, and contracted medical staff</a:t>
              </a:r>
            </a:p>
          </p:txBody>
        </p:sp>
      </p:grpSp>
      <p:sp>
        <p:nvSpPr>
          <p:cNvPr id="25" name="TextBox 24">
            <a:extLst>
              <a:ext uri="{FF2B5EF4-FFF2-40B4-BE49-F238E27FC236}">
                <a16:creationId xmlns:a16="http://schemas.microsoft.com/office/drawing/2014/main" id="{3EB9813E-FA18-518B-A464-EEEAB70388C5}"/>
              </a:ext>
            </a:extLst>
          </p:cNvPr>
          <p:cNvSpPr txBox="1"/>
          <p:nvPr/>
        </p:nvSpPr>
        <p:spPr>
          <a:xfrm>
            <a:off x="5041537" y="1604883"/>
            <a:ext cx="2108927" cy="369332"/>
          </a:xfrm>
          <a:prstGeom prst="rect">
            <a:avLst/>
          </a:prstGeom>
          <a:noFill/>
        </p:spPr>
        <p:txBody>
          <a:bodyPr wrap="square" rtlCol="0">
            <a:spAutoFit/>
          </a:bodyPr>
          <a:lstStyle/>
          <a:p>
            <a:pPr algn="ctr"/>
            <a:r>
              <a:rPr lang="en-US" b="1"/>
              <a:t>Eligibility Criteria</a:t>
            </a:r>
          </a:p>
        </p:txBody>
      </p:sp>
      <p:sp>
        <p:nvSpPr>
          <p:cNvPr id="26" name="TextBox 25">
            <a:extLst>
              <a:ext uri="{FF2B5EF4-FFF2-40B4-BE49-F238E27FC236}">
                <a16:creationId xmlns:a16="http://schemas.microsoft.com/office/drawing/2014/main" id="{C97EF054-4B0B-9956-45FA-FBCA015DB2FD}"/>
              </a:ext>
            </a:extLst>
          </p:cNvPr>
          <p:cNvSpPr txBox="1"/>
          <p:nvPr/>
        </p:nvSpPr>
        <p:spPr>
          <a:xfrm>
            <a:off x="5094700" y="2397877"/>
            <a:ext cx="2002601" cy="369332"/>
          </a:xfrm>
          <a:prstGeom prst="rect">
            <a:avLst/>
          </a:prstGeom>
          <a:noFill/>
        </p:spPr>
        <p:txBody>
          <a:bodyPr wrap="square" rtlCol="0">
            <a:spAutoFit/>
          </a:bodyPr>
          <a:lstStyle/>
          <a:p>
            <a:pPr algn="ctr"/>
            <a:r>
              <a:rPr lang="en-US" b="1"/>
              <a:t>Referral Source</a:t>
            </a:r>
          </a:p>
        </p:txBody>
      </p:sp>
      <p:sp>
        <p:nvSpPr>
          <p:cNvPr id="27" name="TextBox 26">
            <a:extLst>
              <a:ext uri="{FF2B5EF4-FFF2-40B4-BE49-F238E27FC236}">
                <a16:creationId xmlns:a16="http://schemas.microsoft.com/office/drawing/2014/main" id="{D486DD03-62EC-2E2A-F899-00FF1AEC0ED1}"/>
              </a:ext>
            </a:extLst>
          </p:cNvPr>
          <p:cNvSpPr txBox="1"/>
          <p:nvPr/>
        </p:nvSpPr>
        <p:spPr>
          <a:xfrm>
            <a:off x="5535950" y="3251465"/>
            <a:ext cx="1120099" cy="369332"/>
          </a:xfrm>
          <a:prstGeom prst="rect">
            <a:avLst/>
          </a:prstGeom>
          <a:noFill/>
        </p:spPr>
        <p:txBody>
          <a:bodyPr wrap="square" rtlCol="0">
            <a:spAutoFit/>
          </a:bodyPr>
          <a:lstStyle/>
          <a:p>
            <a:pPr algn="ctr"/>
            <a:r>
              <a:rPr lang="en-US" b="1"/>
              <a:t>Staffing</a:t>
            </a:r>
          </a:p>
        </p:txBody>
      </p:sp>
      <p:sp>
        <p:nvSpPr>
          <p:cNvPr id="28" name="TextBox 27">
            <a:extLst>
              <a:ext uri="{FF2B5EF4-FFF2-40B4-BE49-F238E27FC236}">
                <a16:creationId xmlns:a16="http://schemas.microsoft.com/office/drawing/2014/main" id="{E0EDE0B1-D5F3-3F36-F8DB-10933E53A691}"/>
              </a:ext>
            </a:extLst>
          </p:cNvPr>
          <p:cNvSpPr txBox="1"/>
          <p:nvPr/>
        </p:nvSpPr>
        <p:spPr>
          <a:xfrm>
            <a:off x="5216974" y="4063808"/>
            <a:ext cx="1758052" cy="369332"/>
          </a:xfrm>
          <a:prstGeom prst="rect">
            <a:avLst/>
          </a:prstGeom>
          <a:noFill/>
        </p:spPr>
        <p:txBody>
          <a:bodyPr wrap="square" rtlCol="0">
            <a:spAutoFit/>
          </a:bodyPr>
          <a:lstStyle/>
          <a:p>
            <a:pPr algn="ctr"/>
            <a:r>
              <a:rPr lang="en-US" b="1"/>
              <a:t>Services Onsite</a:t>
            </a:r>
          </a:p>
        </p:txBody>
      </p:sp>
      <p:sp>
        <p:nvSpPr>
          <p:cNvPr id="29" name="TextBox 28">
            <a:extLst>
              <a:ext uri="{FF2B5EF4-FFF2-40B4-BE49-F238E27FC236}">
                <a16:creationId xmlns:a16="http://schemas.microsoft.com/office/drawing/2014/main" id="{F3C9AB41-5CCC-636D-88B3-AA19EDD79458}"/>
              </a:ext>
            </a:extLst>
          </p:cNvPr>
          <p:cNvSpPr txBox="1"/>
          <p:nvPr/>
        </p:nvSpPr>
        <p:spPr>
          <a:xfrm>
            <a:off x="4812847" y="4872607"/>
            <a:ext cx="2566307" cy="369332"/>
          </a:xfrm>
          <a:prstGeom prst="rect">
            <a:avLst/>
          </a:prstGeom>
          <a:noFill/>
        </p:spPr>
        <p:txBody>
          <a:bodyPr wrap="square" rtlCol="0">
            <a:spAutoFit/>
          </a:bodyPr>
          <a:lstStyle/>
          <a:p>
            <a:pPr algn="ctr"/>
            <a:r>
              <a:rPr lang="en-US" b="1"/>
              <a:t>Average Length of Stay</a:t>
            </a:r>
          </a:p>
        </p:txBody>
      </p:sp>
      <p:sp>
        <p:nvSpPr>
          <p:cNvPr id="30" name="TextBox 29">
            <a:extLst>
              <a:ext uri="{FF2B5EF4-FFF2-40B4-BE49-F238E27FC236}">
                <a16:creationId xmlns:a16="http://schemas.microsoft.com/office/drawing/2014/main" id="{8D807A6F-D5AB-ABD7-0698-82D2A3FAFC6B}"/>
              </a:ext>
            </a:extLst>
          </p:cNvPr>
          <p:cNvSpPr txBox="1"/>
          <p:nvPr/>
        </p:nvSpPr>
        <p:spPr>
          <a:xfrm>
            <a:off x="5137230" y="5718945"/>
            <a:ext cx="1917541" cy="369332"/>
          </a:xfrm>
          <a:prstGeom prst="rect">
            <a:avLst/>
          </a:prstGeom>
          <a:noFill/>
        </p:spPr>
        <p:txBody>
          <a:bodyPr wrap="square" rtlCol="0">
            <a:spAutoFit/>
          </a:bodyPr>
          <a:lstStyle/>
          <a:p>
            <a:pPr algn="ctr"/>
            <a:r>
              <a:rPr lang="en-US" b="1"/>
              <a:t>Discharge Plan</a:t>
            </a:r>
          </a:p>
        </p:txBody>
      </p:sp>
      <p:grpSp>
        <p:nvGrpSpPr>
          <p:cNvPr id="8" name="Group 7">
            <a:extLst>
              <a:ext uri="{FF2B5EF4-FFF2-40B4-BE49-F238E27FC236}">
                <a16:creationId xmlns:a16="http://schemas.microsoft.com/office/drawing/2014/main" id="{C1B3F626-B7B8-C39D-B6BD-936893A6320B}"/>
              </a:ext>
            </a:extLst>
          </p:cNvPr>
          <p:cNvGrpSpPr/>
          <p:nvPr/>
        </p:nvGrpSpPr>
        <p:grpSpPr>
          <a:xfrm>
            <a:off x="514805" y="4698704"/>
            <a:ext cx="4297680" cy="722376"/>
            <a:chOff x="514805" y="4698704"/>
            <a:chExt cx="4297680" cy="722376"/>
          </a:xfrm>
        </p:grpSpPr>
        <p:sp>
          <p:nvSpPr>
            <p:cNvPr id="41" name="Rectangle: Rounded Corners 40">
              <a:extLst>
                <a:ext uri="{FF2B5EF4-FFF2-40B4-BE49-F238E27FC236}">
                  <a16:creationId xmlns:a16="http://schemas.microsoft.com/office/drawing/2014/main" id="{E3306DA4-6074-1022-885E-279038FCCA28}"/>
                </a:ext>
              </a:extLst>
            </p:cNvPr>
            <p:cNvSpPr>
              <a:spLocks/>
            </p:cNvSpPr>
            <p:nvPr/>
          </p:nvSpPr>
          <p:spPr>
            <a:xfrm>
              <a:off x="514805" y="4698704"/>
              <a:ext cx="4297680" cy="72237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FE012E7-7B87-574C-09C8-7AA0C20D2AED}"/>
                </a:ext>
              </a:extLst>
            </p:cNvPr>
            <p:cNvSpPr txBox="1"/>
            <p:nvPr/>
          </p:nvSpPr>
          <p:spPr>
            <a:xfrm>
              <a:off x="623242" y="4877802"/>
              <a:ext cx="3916531" cy="307777"/>
            </a:xfrm>
            <a:prstGeom prst="rect">
              <a:avLst/>
            </a:prstGeom>
            <a:noFill/>
          </p:spPr>
          <p:txBody>
            <a:bodyPr wrap="square" rtlCol="0">
              <a:spAutoFit/>
            </a:bodyPr>
            <a:lstStyle/>
            <a:p>
              <a:pPr algn="ctr"/>
              <a:r>
                <a:rPr lang="en-US" sz="1400" b="1">
                  <a:solidFill>
                    <a:schemeClr val="bg1"/>
                  </a:solidFill>
                </a:rPr>
                <a:t>13 months</a:t>
              </a:r>
            </a:p>
          </p:txBody>
        </p:sp>
      </p:grpSp>
      <p:grpSp>
        <p:nvGrpSpPr>
          <p:cNvPr id="14" name="Group 13">
            <a:extLst>
              <a:ext uri="{FF2B5EF4-FFF2-40B4-BE49-F238E27FC236}">
                <a16:creationId xmlns:a16="http://schemas.microsoft.com/office/drawing/2014/main" id="{1BFFB59F-4C39-A49E-FA40-4B226D72AE74}"/>
              </a:ext>
            </a:extLst>
          </p:cNvPr>
          <p:cNvGrpSpPr/>
          <p:nvPr/>
        </p:nvGrpSpPr>
        <p:grpSpPr>
          <a:xfrm>
            <a:off x="7438869" y="4698704"/>
            <a:ext cx="4297680" cy="722376"/>
            <a:chOff x="7438869" y="4698704"/>
            <a:chExt cx="4297680" cy="722376"/>
          </a:xfrm>
        </p:grpSpPr>
        <p:sp>
          <p:nvSpPr>
            <p:cNvPr id="47" name="Rectangle: Rounded Corners 46">
              <a:extLst>
                <a:ext uri="{FF2B5EF4-FFF2-40B4-BE49-F238E27FC236}">
                  <a16:creationId xmlns:a16="http://schemas.microsoft.com/office/drawing/2014/main" id="{50EA3484-6378-E506-687B-EFBFE132A9D8}"/>
                </a:ext>
              </a:extLst>
            </p:cNvPr>
            <p:cNvSpPr>
              <a:spLocks/>
            </p:cNvSpPr>
            <p:nvPr/>
          </p:nvSpPr>
          <p:spPr>
            <a:xfrm>
              <a:off x="7438869" y="4698704"/>
              <a:ext cx="4297680" cy="72237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09DCD83-BE8F-1381-8D8E-E11CA3D3AAB2}"/>
                </a:ext>
              </a:extLst>
            </p:cNvPr>
            <p:cNvSpPr txBox="1"/>
            <p:nvPr/>
          </p:nvSpPr>
          <p:spPr>
            <a:xfrm>
              <a:off x="7847698" y="4861965"/>
              <a:ext cx="3506102" cy="307777"/>
            </a:xfrm>
            <a:prstGeom prst="rect">
              <a:avLst/>
            </a:prstGeom>
            <a:noFill/>
          </p:spPr>
          <p:txBody>
            <a:bodyPr wrap="square" rtlCol="0">
              <a:spAutoFit/>
            </a:bodyPr>
            <a:lstStyle/>
            <a:p>
              <a:pPr algn="ctr"/>
              <a:r>
                <a:rPr lang="en-US" sz="1400" b="1">
                  <a:solidFill>
                    <a:schemeClr val="bg1"/>
                  </a:solidFill>
                </a:rPr>
                <a:t>30-90 Days</a:t>
              </a:r>
            </a:p>
          </p:txBody>
        </p:sp>
      </p:grpSp>
      <p:grpSp>
        <p:nvGrpSpPr>
          <p:cNvPr id="15" name="Group 14">
            <a:extLst>
              <a:ext uri="{FF2B5EF4-FFF2-40B4-BE49-F238E27FC236}">
                <a16:creationId xmlns:a16="http://schemas.microsoft.com/office/drawing/2014/main" id="{7970B42E-C88B-1658-9664-A8EC1B74AEDA}"/>
              </a:ext>
            </a:extLst>
          </p:cNvPr>
          <p:cNvGrpSpPr/>
          <p:nvPr/>
        </p:nvGrpSpPr>
        <p:grpSpPr>
          <a:xfrm>
            <a:off x="7438868" y="5536347"/>
            <a:ext cx="4297680" cy="721206"/>
            <a:chOff x="7438868" y="5536347"/>
            <a:chExt cx="4297680" cy="721206"/>
          </a:xfrm>
        </p:grpSpPr>
        <p:sp>
          <p:nvSpPr>
            <p:cNvPr id="48" name="Rectangle: Rounded Corners 47">
              <a:extLst>
                <a:ext uri="{FF2B5EF4-FFF2-40B4-BE49-F238E27FC236}">
                  <a16:creationId xmlns:a16="http://schemas.microsoft.com/office/drawing/2014/main" id="{ACAD2F2E-F208-0008-F143-E665B0D6041D}"/>
                </a:ext>
              </a:extLst>
            </p:cNvPr>
            <p:cNvSpPr>
              <a:spLocks/>
            </p:cNvSpPr>
            <p:nvPr/>
          </p:nvSpPr>
          <p:spPr>
            <a:xfrm>
              <a:off x="7438868" y="5536347"/>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EA818BE-6E87-36C6-1117-D1F99787CD66}"/>
                </a:ext>
              </a:extLst>
            </p:cNvPr>
            <p:cNvSpPr txBox="1"/>
            <p:nvPr/>
          </p:nvSpPr>
          <p:spPr>
            <a:xfrm>
              <a:off x="7631552" y="5642001"/>
              <a:ext cx="3935099" cy="523220"/>
            </a:xfrm>
            <a:prstGeom prst="rect">
              <a:avLst/>
            </a:prstGeom>
            <a:noFill/>
          </p:spPr>
          <p:txBody>
            <a:bodyPr wrap="square" rtlCol="0">
              <a:spAutoFit/>
            </a:bodyPr>
            <a:lstStyle/>
            <a:p>
              <a:pPr algn="ctr"/>
              <a:r>
                <a:rPr lang="en-US" sz="1400" b="1">
                  <a:solidFill>
                    <a:schemeClr val="bg1"/>
                  </a:solidFill>
                </a:rPr>
                <a:t>Family/friend, shelter, (supportive) housing,</a:t>
              </a:r>
            </a:p>
            <a:p>
              <a:pPr algn="ctr"/>
              <a:r>
                <a:rPr lang="en-US" sz="1400" b="1">
                  <a:solidFill>
                    <a:schemeClr val="bg1"/>
                  </a:solidFill>
                </a:rPr>
                <a:t>higher level of care</a:t>
              </a:r>
            </a:p>
          </p:txBody>
        </p:sp>
      </p:grpSp>
      <p:grpSp>
        <p:nvGrpSpPr>
          <p:cNvPr id="9" name="Group 8">
            <a:extLst>
              <a:ext uri="{FF2B5EF4-FFF2-40B4-BE49-F238E27FC236}">
                <a16:creationId xmlns:a16="http://schemas.microsoft.com/office/drawing/2014/main" id="{91BB0BD4-9D90-C12E-F93D-D01841670EFA}"/>
              </a:ext>
            </a:extLst>
          </p:cNvPr>
          <p:cNvGrpSpPr/>
          <p:nvPr/>
        </p:nvGrpSpPr>
        <p:grpSpPr>
          <a:xfrm>
            <a:off x="514805" y="5536347"/>
            <a:ext cx="4297680" cy="721206"/>
            <a:chOff x="514805" y="5536347"/>
            <a:chExt cx="4297680" cy="721206"/>
          </a:xfrm>
        </p:grpSpPr>
        <p:sp>
          <p:nvSpPr>
            <p:cNvPr id="42" name="Rectangle: Rounded Corners 41">
              <a:extLst>
                <a:ext uri="{FF2B5EF4-FFF2-40B4-BE49-F238E27FC236}">
                  <a16:creationId xmlns:a16="http://schemas.microsoft.com/office/drawing/2014/main" id="{037B4154-0368-B551-577D-D4576B5164AF}"/>
                </a:ext>
              </a:extLst>
            </p:cNvPr>
            <p:cNvSpPr>
              <a:spLocks/>
            </p:cNvSpPr>
            <p:nvPr/>
          </p:nvSpPr>
          <p:spPr>
            <a:xfrm>
              <a:off x="514805" y="5536347"/>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B7F11884-9DA8-CB8C-C523-932AEAF971E2}"/>
                </a:ext>
              </a:extLst>
            </p:cNvPr>
            <p:cNvSpPr txBox="1"/>
            <p:nvPr/>
          </p:nvSpPr>
          <p:spPr>
            <a:xfrm>
              <a:off x="708968" y="5642001"/>
              <a:ext cx="3916531" cy="523220"/>
            </a:xfrm>
            <a:prstGeom prst="rect">
              <a:avLst/>
            </a:prstGeom>
            <a:noFill/>
          </p:spPr>
          <p:txBody>
            <a:bodyPr wrap="square" rtlCol="0">
              <a:spAutoFit/>
            </a:bodyPr>
            <a:lstStyle/>
            <a:p>
              <a:pPr algn="ctr"/>
              <a:r>
                <a:rPr lang="en-US" sz="1400" b="1">
                  <a:solidFill>
                    <a:schemeClr val="bg1"/>
                  </a:solidFill>
                </a:rPr>
                <a:t>Permanent (supportive) housing,</a:t>
              </a:r>
            </a:p>
            <a:p>
              <a:pPr algn="ctr"/>
              <a:r>
                <a:rPr lang="en-US" sz="1400" b="1">
                  <a:solidFill>
                    <a:schemeClr val="bg1"/>
                  </a:solidFill>
                </a:rPr>
                <a:t>higher level of care</a:t>
              </a:r>
            </a:p>
          </p:txBody>
        </p:sp>
      </p:grpSp>
      <p:grpSp>
        <p:nvGrpSpPr>
          <p:cNvPr id="7" name="Group 6">
            <a:extLst>
              <a:ext uri="{FF2B5EF4-FFF2-40B4-BE49-F238E27FC236}">
                <a16:creationId xmlns:a16="http://schemas.microsoft.com/office/drawing/2014/main" id="{5FB1E3C1-BD66-BCA1-8DDD-51CFD6C750E9}"/>
              </a:ext>
            </a:extLst>
          </p:cNvPr>
          <p:cNvGrpSpPr/>
          <p:nvPr/>
        </p:nvGrpSpPr>
        <p:grpSpPr>
          <a:xfrm>
            <a:off x="514805" y="3884238"/>
            <a:ext cx="4297680" cy="738664"/>
            <a:chOff x="514805" y="3884238"/>
            <a:chExt cx="4297680" cy="738664"/>
          </a:xfrm>
        </p:grpSpPr>
        <p:sp>
          <p:nvSpPr>
            <p:cNvPr id="40" name="Rectangle: Rounded Corners 39">
              <a:extLst>
                <a:ext uri="{FF2B5EF4-FFF2-40B4-BE49-F238E27FC236}">
                  <a16:creationId xmlns:a16="http://schemas.microsoft.com/office/drawing/2014/main" id="{CF549A7D-5AA4-AF5A-FE93-5EDB52C2FB1F}"/>
                </a:ext>
              </a:extLst>
            </p:cNvPr>
            <p:cNvSpPr>
              <a:spLocks/>
            </p:cNvSpPr>
            <p:nvPr/>
          </p:nvSpPr>
          <p:spPr>
            <a:xfrm>
              <a:off x="514805" y="3884238"/>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3060050-5191-DFC4-8FDD-8DCE18F8C1E5}"/>
                </a:ext>
              </a:extLst>
            </p:cNvPr>
            <p:cNvSpPr txBox="1"/>
            <p:nvPr/>
          </p:nvSpPr>
          <p:spPr>
            <a:xfrm>
              <a:off x="623242" y="3884238"/>
              <a:ext cx="3916531" cy="738664"/>
            </a:xfrm>
            <a:prstGeom prst="rect">
              <a:avLst/>
            </a:prstGeom>
            <a:noFill/>
          </p:spPr>
          <p:txBody>
            <a:bodyPr wrap="square" rtlCol="0">
              <a:spAutoFit/>
            </a:bodyPr>
            <a:lstStyle/>
            <a:p>
              <a:pPr algn="ctr"/>
              <a:r>
                <a:rPr lang="en-US" sz="1400" b="1">
                  <a:solidFill>
                    <a:schemeClr val="bg1"/>
                  </a:solidFill>
                </a:rPr>
                <a:t>Case management, benefits/housing application assistance, psychosocial support, harm reduction, medical/psychiatric care</a:t>
              </a:r>
            </a:p>
          </p:txBody>
        </p:sp>
      </p:grpSp>
      <p:grpSp>
        <p:nvGrpSpPr>
          <p:cNvPr id="12" name="Group 11">
            <a:extLst>
              <a:ext uri="{FF2B5EF4-FFF2-40B4-BE49-F238E27FC236}">
                <a16:creationId xmlns:a16="http://schemas.microsoft.com/office/drawing/2014/main" id="{A75BBFD8-01BA-90CF-0C33-6D430ED6CF4A}"/>
              </a:ext>
            </a:extLst>
          </p:cNvPr>
          <p:cNvGrpSpPr/>
          <p:nvPr/>
        </p:nvGrpSpPr>
        <p:grpSpPr>
          <a:xfrm>
            <a:off x="7438869" y="3054262"/>
            <a:ext cx="4297680" cy="721206"/>
            <a:chOff x="7438869" y="3054262"/>
            <a:chExt cx="4297680" cy="721206"/>
          </a:xfrm>
        </p:grpSpPr>
        <p:sp>
          <p:nvSpPr>
            <p:cNvPr id="45" name="Rectangle: Rounded Corners 44">
              <a:extLst>
                <a:ext uri="{FF2B5EF4-FFF2-40B4-BE49-F238E27FC236}">
                  <a16:creationId xmlns:a16="http://schemas.microsoft.com/office/drawing/2014/main" id="{589E9056-55EB-B8F7-A52E-6449B8542D73}"/>
                </a:ext>
              </a:extLst>
            </p:cNvPr>
            <p:cNvSpPr>
              <a:spLocks/>
            </p:cNvSpPr>
            <p:nvPr/>
          </p:nvSpPr>
          <p:spPr>
            <a:xfrm>
              <a:off x="7438869" y="3054262"/>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AAD49B60-DFC0-D697-C277-5DDE84C050EA}"/>
                </a:ext>
              </a:extLst>
            </p:cNvPr>
            <p:cNvSpPr txBox="1"/>
            <p:nvPr/>
          </p:nvSpPr>
          <p:spPr>
            <a:xfrm>
              <a:off x="7901598" y="3218400"/>
              <a:ext cx="3395003" cy="307777"/>
            </a:xfrm>
            <a:prstGeom prst="rect">
              <a:avLst/>
            </a:prstGeom>
            <a:noFill/>
          </p:spPr>
          <p:txBody>
            <a:bodyPr wrap="square" rtlCol="0">
              <a:spAutoFit/>
            </a:bodyPr>
            <a:lstStyle/>
            <a:p>
              <a:pPr algn="ctr"/>
              <a:r>
                <a:rPr lang="en-US" sz="1400" b="1">
                  <a:solidFill>
                    <a:schemeClr val="bg1"/>
                  </a:solidFill>
                </a:rPr>
                <a:t>Medical and social services staff</a:t>
              </a:r>
            </a:p>
          </p:txBody>
        </p:sp>
      </p:grpSp>
      <p:grpSp>
        <p:nvGrpSpPr>
          <p:cNvPr id="13" name="Group 12">
            <a:extLst>
              <a:ext uri="{FF2B5EF4-FFF2-40B4-BE49-F238E27FC236}">
                <a16:creationId xmlns:a16="http://schemas.microsoft.com/office/drawing/2014/main" id="{B477993C-8055-C78C-C038-B74AECD50702}"/>
              </a:ext>
            </a:extLst>
          </p:cNvPr>
          <p:cNvGrpSpPr/>
          <p:nvPr/>
        </p:nvGrpSpPr>
        <p:grpSpPr>
          <a:xfrm>
            <a:off x="7438869" y="3884238"/>
            <a:ext cx="4297680" cy="721206"/>
            <a:chOff x="7438869" y="3884238"/>
            <a:chExt cx="4297680" cy="721206"/>
          </a:xfrm>
        </p:grpSpPr>
        <p:sp>
          <p:nvSpPr>
            <p:cNvPr id="46" name="Rectangle: Rounded Corners 45">
              <a:extLst>
                <a:ext uri="{FF2B5EF4-FFF2-40B4-BE49-F238E27FC236}">
                  <a16:creationId xmlns:a16="http://schemas.microsoft.com/office/drawing/2014/main" id="{22F22B86-D70A-1471-0F61-3A0AA9F0EBFB}"/>
                </a:ext>
              </a:extLst>
            </p:cNvPr>
            <p:cNvSpPr>
              <a:spLocks/>
            </p:cNvSpPr>
            <p:nvPr/>
          </p:nvSpPr>
          <p:spPr>
            <a:xfrm>
              <a:off x="7438869" y="3884238"/>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CCFE9D86-5068-7B2D-9520-D619117E3BCA}"/>
                </a:ext>
              </a:extLst>
            </p:cNvPr>
            <p:cNvSpPr txBox="1"/>
            <p:nvPr/>
          </p:nvSpPr>
          <p:spPr>
            <a:xfrm>
              <a:off x="7834657" y="3971643"/>
              <a:ext cx="3506102" cy="523220"/>
            </a:xfrm>
            <a:prstGeom prst="rect">
              <a:avLst/>
            </a:prstGeom>
            <a:noFill/>
          </p:spPr>
          <p:txBody>
            <a:bodyPr wrap="square" rtlCol="0">
              <a:spAutoFit/>
            </a:bodyPr>
            <a:lstStyle/>
            <a:p>
              <a:pPr algn="ctr"/>
              <a:r>
                <a:rPr lang="en-US" sz="1400" b="1">
                  <a:solidFill>
                    <a:schemeClr val="bg1"/>
                  </a:solidFill>
                </a:rPr>
                <a:t>Medical and social services staff varying in intensity</a:t>
              </a:r>
            </a:p>
          </p:txBody>
        </p:sp>
      </p:grpSp>
    </p:spTree>
    <p:extLst>
      <p:ext uri="{BB962C8B-B14F-4D97-AF65-F5344CB8AC3E}">
        <p14:creationId xmlns:p14="http://schemas.microsoft.com/office/powerpoint/2010/main" val="21047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A8A7DD-3CFD-DA83-5C97-46E95A4535A8}"/>
              </a:ext>
            </a:extLst>
          </p:cNvPr>
          <p:cNvSpPr/>
          <p:nvPr/>
        </p:nvSpPr>
        <p:spPr>
          <a:xfrm>
            <a:off x="6337911" y="2600244"/>
            <a:ext cx="5364076" cy="284141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3FF8FB-C5C9-3856-1392-5DF9CF9959F9}"/>
              </a:ext>
            </a:extLst>
          </p:cNvPr>
          <p:cNvSpPr/>
          <p:nvPr/>
        </p:nvSpPr>
        <p:spPr>
          <a:xfrm>
            <a:off x="0" y="2548559"/>
            <a:ext cx="12192000" cy="3490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D3D4881-37DA-BA0D-4207-32CA2953D367}"/>
              </a:ext>
            </a:extLst>
          </p:cNvPr>
          <p:cNvGrpSpPr/>
          <p:nvPr/>
        </p:nvGrpSpPr>
        <p:grpSpPr>
          <a:xfrm>
            <a:off x="6083929" y="2626104"/>
            <a:ext cx="6088499" cy="3327805"/>
            <a:chOff x="6164576" y="2680535"/>
            <a:chExt cx="5417473" cy="2841415"/>
          </a:xfrm>
        </p:grpSpPr>
        <p:pic>
          <p:nvPicPr>
            <p:cNvPr id="18" name="Picture 17">
              <a:extLst>
                <a:ext uri="{FF2B5EF4-FFF2-40B4-BE49-F238E27FC236}">
                  <a16:creationId xmlns:a16="http://schemas.microsoft.com/office/drawing/2014/main" id="{B4AA9690-B416-BFEB-AC37-45D1E1144201}"/>
                </a:ext>
              </a:extLst>
            </p:cNvPr>
            <p:cNvPicPr>
              <a:picLocks noChangeAspect="1"/>
            </p:cNvPicPr>
            <p:nvPr/>
          </p:nvPicPr>
          <p:blipFill>
            <a:blip r:embed="rId2"/>
            <a:stretch>
              <a:fillRect/>
            </a:stretch>
          </p:blipFill>
          <p:spPr>
            <a:xfrm>
              <a:off x="6164576" y="2680535"/>
              <a:ext cx="5417473" cy="2664775"/>
            </a:xfrm>
            <a:prstGeom prst="rect">
              <a:avLst/>
            </a:prstGeom>
          </p:spPr>
        </p:pic>
        <p:pic>
          <p:nvPicPr>
            <p:cNvPr id="22" name="Picture 21">
              <a:extLst>
                <a:ext uri="{FF2B5EF4-FFF2-40B4-BE49-F238E27FC236}">
                  <a16:creationId xmlns:a16="http://schemas.microsoft.com/office/drawing/2014/main" id="{21487B69-F466-62CA-B4D4-E1E7FD8B5B57}"/>
                </a:ext>
              </a:extLst>
            </p:cNvPr>
            <p:cNvPicPr>
              <a:picLocks noChangeAspect="1"/>
            </p:cNvPicPr>
            <p:nvPr/>
          </p:nvPicPr>
          <p:blipFill rotWithShape="1">
            <a:blip r:embed="rId3"/>
            <a:srcRect b="22153"/>
            <a:stretch/>
          </p:blipFill>
          <p:spPr>
            <a:xfrm>
              <a:off x="8657046" y="5251619"/>
              <a:ext cx="1189543" cy="270331"/>
            </a:xfrm>
            <a:prstGeom prst="rect">
              <a:avLst/>
            </a:prstGeom>
          </p:spPr>
        </p:pic>
      </p:grpSp>
      <p:pic>
        <p:nvPicPr>
          <p:cNvPr id="9" name="Picture 8">
            <a:extLst>
              <a:ext uri="{FF2B5EF4-FFF2-40B4-BE49-F238E27FC236}">
                <a16:creationId xmlns:a16="http://schemas.microsoft.com/office/drawing/2014/main" id="{38E625FA-691A-07C7-6D09-B204D6B3F56F}"/>
              </a:ext>
            </a:extLst>
          </p:cNvPr>
          <p:cNvPicPr>
            <a:picLocks noChangeAspect="1"/>
          </p:cNvPicPr>
          <p:nvPr/>
        </p:nvPicPr>
        <p:blipFill rotWithShape="1">
          <a:blip r:embed="rId4"/>
          <a:srcRect l="3172" r="3320"/>
          <a:stretch/>
        </p:blipFill>
        <p:spPr>
          <a:xfrm>
            <a:off x="160687" y="2558509"/>
            <a:ext cx="5855102" cy="3326452"/>
          </a:xfrm>
          <a:prstGeom prst="rect">
            <a:avLst/>
          </a:prstGeom>
        </p:spPr>
      </p:pic>
      <p:sp>
        <p:nvSpPr>
          <p:cNvPr id="2" name="Title 1">
            <a:extLst>
              <a:ext uri="{FF2B5EF4-FFF2-40B4-BE49-F238E27FC236}">
                <a16:creationId xmlns:a16="http://schemas.microsoft.com/office/drawing/2014/main" id="{8B0921A9-74B2-8FE9-8730-A60B1B98A054}"/>
              </a:ext>
            </a:extLst>
          </p:cNvPr>
          <p:cNvSpPr>
            <a:spLocks noGrp="1"/>
          </p:cNvSpPr>
          <p:nvPr>
            <p:ph type="title"/>
          </p:nvPr>
        </p:nvSpPr>
        <p:spPr>
          <a:xfrm>
            <a:off x="838200" y="365125"/>
            <a:ext cx="10515600" cy="685800"/>
          </a:xfrm>
        </p:spPr>
        <p:txBody>
          <a:bodyPr>
            <a:normAutofit fontScale="90000"/>
          </a:bodyPr>
          <a:lstStyle/>
          <a:p>
            <a:r>
              <a:rPr lang="en-US" b="1"/>
              <a:t>Aging of People Experiencing Homelessness</a:t>
            </a:r>
          </a:p>
        </p:txBody>
      </p:sp>
      <p:sp>
        <p:nvSpPr>
          <p:cNvPr id="4" name="Slide Number Placeholder 3">
            <a:extLst>
              <a:ext uri="{FF2B5EF4-FFF2-40B4-BE49-F238E27FC236}">
                <a16:creationId xmlns:a16="http://schemas.microsoft.com/office/drawing/2014/main" id="{BE543338-ED94-183B-B5CE-7A82CA691AC2}"/>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5" name="Text Placeholder 4">
            <a:extLst>
              <a:ext uri="{FF2B5EF4-FFF2-40B4-BE49-F238E27FC236}">
                <a16:creationId xmlns:a16="http://schemas.microsoft.com/office/drawing/2014/main" id="{2F938ACD-A97C-C00B-D0ED-7A578BFFEF5B}"/>
              </a:ext>
            </a:extLst>
          </p:cNvPr>
          <p:cNvSpPr>
            <a:spLocks noGrp="1"/>
          </p:cNvSpPr>
          <p:nvPr>
            <p:ph type="body" idx="4294967295"/>
          </p:nvPr>
        </p:nvSpPr>
        <p:spPr>
          <a:xfrm>
            <a:off x="375204" y="1724646"/>
            <a:ext cx="5157788" cy="823913"/>
          </a:xfrm>
        </p:spPr>
        <p:txBody>
          <a:bodyPr>
            <a:normAutofit/>
          </a:bodyPr>
          <a:lstStyle/>
          <a:p>
            <a:pPr marL="0" indent="0">
              <a:lnSpc>
                <a:spcPct val="100000"/>
              </a:lnSpc>
              <a:spcBef>
                <a:spcPts val="0"/>
              </a:spcBef>
              <a:buNone/>
            </a:pPr>
            <a:r>
              <a:rPr lang="en-US" sz="3400"/>
              <a:t>National</a:t>
            </a:r>
          </a:p>
          <a:p>
            <a:pPr marL="0" indent="0">
              <a:lnSpc>
                <a:spcPct val="100000"/>
              </a:lnSpc>
              <a:spcBef>
                <a:spcPts val="0"/>
              </a:spcBef>
              <a:buNone/>
            </a:pPr>
            <a:r>
              <a:rPr lang="en-US" sz="1400" i="1"/>
              <a:t>National Projections of Older Homeless Adults:  2017-2030</a:t>
            </a:r>
          </a:p>
        </p:txBody>
      </p:sp>
      <p:sp>
        <p:nvSpPr>
          <p:cNvPr id="7" name="Text Placeholder 6">
            <a:extLst>
              <a:ext uri="{FF2B5EF4-FFF2-40B4-BE49-F238E27FC236}">
                <a16:creationId xmlns:a16="http://schemas.microsoft.com/office/drawing/2014/main" id="{7EF062C8-570B-EFFD-5430-6A2CD75397D1}"/>
              </a:ext>
            </a:extLst>
          </p:cNvPr>
          <p:cNvSpPr>
            <a:spLocks noGrp="1"/>
          </p:cNvSpPr>
          <p:nvPr>
            <p:ph type="body" sz="quarter" idx="4294967295"/>
          </p:nvPr>
        </p:nvSpPr>
        <p:spPr>
          <a:xfrm>
            <a:off x="6256810" y="1724646"/>
            <a:ext cx="5096989" cy="823913"/>
          </a:xfrm>
        </p:spPr>
        <p:txBody>
          <a:bodyPr>
            <a:normAutofit/>
          </a:bodyPr>
          <a:lstStyle/>
          <a:p>
            <a:pPr marL="0" indent="0">
              <a:lnSpc>
                <a:spcPct val="100000"/>
              </a:lnSpc>
              <a:spcBef>
                <a:spcPts val="0"/>
              </a:spcBef>
              <a:buNone/>
            </a:pPr>
            <a:r>
              <a:rPr lang="en-US" sz="3400"/>
              <a:t>New York City</a:t>
            </a:r>
          </a:p>
          <a:p>
            <a:pPr marL="0" indent="0">
              <a:lnSpc>
                <a:spcPct val="100000"/>
              </a:lnSpc>
              <a:spcBef>
                <a:spcPts val="0"/>
              </a:spcBef>
              <a:buNone/>
            </a:pPr>
            <a:r>
              <a:rPr lang="en-US" sz="1400" i="1"/>
              <a:t>Age 55+, 2011-2030</a:t>
            </a:r>
          </a:p>
        </p:txBody>
      </p:sp>
      <p:sp>
        <p:nvSpPr>
          <p:cNvPr id="17" name="TextBox 16">
            <a:extLst>
              <a:ext uri="{FF2B5EF4-FFF2-40B4-BE49-F238E27FC236}">
                <a16:creationId xmlns:a16="http://schemas.microsoft.com/office/drawing/2014/main" id="{9F78E421-1C91-FA5C-0847-8735DC1C408A}"/>
              </a:ext>
            </a:extLst>
          </p:cNvPr>
          <p:cNvSpPr txBox="1"/>
          <p:nvPr/>
        </p:nvSpPr>
        <p:spPr>
          <a:xfrm>
            <a:off x="0" y="6279958"/>
            <a:ext cx="8957901" cy="246221"/>
          </a:xfrm>
          <a:prstGeom prst="rect">
            <a:avLst/>
          </a:prstGeom>
          <a:noFill/>
        </p:spPr>
        <p:txBody>
          <a:bodyPr wrap="none" rtlCol="0">
            <a:spAutoFit/>
          </a:bodyPr>
          <a:lstStyle/>
          <a:p>
            <a:r>
              <a:rPr lang="en-US" sz="1000"/>
              <a:t>Source: Culhane et al. (2019). </a:t>
            </a:r>
            <a:r>
              <a:rPr lang="en-US" sz="1000" i="1"/>
              <a:t>The emerging crisis of aged homelessness. </a:t>
            </a:r>
            <a:r>
              <a:rPr lang="en-US" sz="1000"/>
              <a:t>Actionable Intelligence for Social Policy.</a:t>
            </a:r>
            <a:r>
              <a:rPr lang="en-US" sz="1000" i="1"/>
              <a:t> </a:t>
            </a:r>
            <a:r>
              <a:rPr lang="en-US" sz="1000"/>
              <a:t>https://aisp.upenn.edu/aginghomelessness/</a:t>
            </a:r>
          </a:p>
        </p:txBody>
      </p:sp>
      <p:cxnSp>
        <p:nvCxnSpPr>
          <p:cNvPr id="19" name="Straight Connector 18">
            <a:extLst>
              <a:ext uri="{FF2B5EF4-FFF2-40B4-BE49-F238E27FC236}">
                <a16:creationId xmlns:a16="http://schemas.microsoft.com/office/drawing/2014/main" id="{536667EB-4A56-0827-7C64-5CD6D13995CB}"/>
              </a:ext>
            </a:extLst>
          </p:cNvPr>
          <p:cNvCxnSpPr>
            <a:cxnSpLocks/>
          </p:cNvCxnSpPr>
          <p:nvPr/>
        </p:nvCxnSpPr>
        <p:spPr>
          <a:xfrm flipV="1">
            <a:off x="3802415" y="2823587"/>
            <a:ext cx="0" cy="2410945"/>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7BE776-D154-2E34-C639-9FBC2C87FB10}"/>
              </a:ext>
            </a:extLst>
          </p:cNvPr>
          <p:cNvCxnSpPr>
            <a:cxnSpLocks/>
          </p:cNvCxnSpPr>
          <p:nvPr/>
        </p:nvCxnSpPr>
        <p:spPr>
          <a:xfrm flipV="1">
            <a:off x="10072651" y="2924070"/>
            <a:ext cx="0" cy="2220686"/>
          </a:xfrm>
          <a:prstGeom prst="line">
            <a:avLst/>
          </a:prstGeom>
          <a:ln w="28575">
            <a:solidFill>
              <a:schemeClr val="accent5"/>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Back outline">
            <a:extLst>
              <a:ext uri="{FF2B5EF4-FFF2-40B4-BE49-F238E27FC236}">
                <a16:creationId xmlns:a16="http://schemas.microsoft.com/office/drawing/2014/main" id="{43E6DCF8-7E5F-5EA7-3A6C-6B3921224C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888015" y="3463887"/>
            <a:ext cx="914400" cy="914400"/>
          </a:xfrm>
          <a:prstGeom prst="rect">
            <a:avLst/>
          </a:prstGeom>
        </p:spPr>
      </p:pic>
      <p:pic>
        <p:nvPicPr>
          <p:cNvPr id="13" name="Graphic 12" descr="Back outline">
            <a:extLst>
              <a:ext uri="{FF2B5EF4-FFF2-40B4-BE49-F238E27FC236}">
                <a16:creationId xmlns:a16="http://schemas.microsoft.com/office/drawing/2014/main" id="{EEBA17F4-2DA7-A523-26FD-D9C73AF32D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9145010" y="3307335"/>
            <a:ext cx="914400" cy="914400"/>
          </a:xfrm>
          <a:prstGeom prst="rect">
            <a:avLst/>
          </a:prstGeom>
        </p:spPr>
      </p:pic>
    </p:spTree>
    <p:extLst>
      <p:ext uri="{BB962C8B-B14F-4D97-AF65-F5344CB8AC3E}">
        <p14:creationId xmlns:p14="http://schemas.microsoft.com/office/powerpoint/2010/main" val="207458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99"/>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60157-8BF2-012D-FF52-9F298AD66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F75A9-D1C7-F8E0-49FB-9D0E89736140}"/>
              </a:ext>
            </a:extLst>
          </p:cNvPr>
          <p:cNvSpPr>
            <a:spLocks noGrp="1"/>
          </p:cNvSpPr>
          <p:nvPr>
            <p:ph type="title"/>
          </p:nvPr>
        </p:nvSpPr>
        <p:spPr>
          <a:xfrm>
            <a:off x="838200" y="365125"/>
            <a:ext cx="10515600" cy="685800"/>
          </a:xfrm>
        </p:spPr>
        <p:txBody>
          <a:bodyPr>
            <a:normAutofit fontScale="90000"/>
          </a:bodyPr>
          <a:lstStyle/>
          <a:p>
            <a:r>
              <a:rPr lang="en-US" b="1">
                <a:cs typeface="Calibri Light"/>
              </a:rPr>
              <a:t>Mind the Gap</a:t>
            </a:r>
            <a:endParaRPr lang="en-US" b="1"/>
          </a:p>
        </p:txBody>
      </p:sp>
      <p:sp>
        <p:nvSpPr>
          <p:cNvPr id="3" name="Content Placeholder 2">
            <a:extLst>
              <a:ext uri="{FF2B5EF4-FFF2-40B4-BE49-F238E27FC236}">
                <a16:creationId xmlns:a16="http://schemas.microsoft.com/office/drawing/2014/main" id="{B9DF77BB-9144-4CD2-9847-4B8D9F608B46}"/>
              </a:ext>
            </a:extLst>
          </p:cNvPr>
          <p:cNvSpPr>
            <a:spLocks noGrp="1"/>
          </p:cNvSpPr>
          <p:nvPr>
            <p:ph idx="1"/>
          </p:nvPr>
        </p:nvSpPr>
        <p:spPr>
          <a:xfrm>
            <a:off x="838200" y="1139031"/>
            <a:ext cx="6332033" cy="3248332"/>
          </a:xfrm>
        </p:spPr>
        <p:txBody>
          <a:bodyPr vert="horz" lIns="91440" tIns="45720" rIns="91440" bIns="45720" rtlCol="0" anchor="t">
            <a:normAutofit fontScale="92500" lnSpcReduction="10000"/>
          </a:bodyPr>
          <a:lstStyle/>
          <a:p>
            <a:r>
              <a:rPr lang="en-US" sz="1800">
                <a:cs typeface="Calibri"/>
              </a:rPr>
              <a:t>Needs greater than shelter, but less than assisted living/nursing home</a:t>
            </a:r>
          </a:p>
          <a:p>
            <a:pPr lvl="1"/>
            <a:r>
              <a:rPr lang="en-US" sz="1800">
                <a:cs typeface="Calibri"/>
              </a:rPr>
              <a:t>“Higher levels of care” generally do not follow harm reduction model</a:t>
            </a:r>
          </a:p>
          <a:p>
            <a:pPr lvl="1"/>
            <a:r>
              <a:rPr lang="en-US" sz="1800">
                <a:cs typeface="Calibri"/>
              </a:rPr>
              <a:t>Shelter as harm reduction (vs. unsheltered)</a:t>
            </a:r>
          </a:p>
          <a:p>
            <a:r>
              <a:rPr lang="en-US" sz="1800">
                <a:cs typeface="Calibri"/>
              </a:rPr>
              <a:t>Premature aging of people experiencing homelessness</a:t>
            </a:r>
          </a:p>
          <a:p>
            <a:pPr lvl="1"/>
            <a:r>
              <a:rPr lang="en-US" sz="1800">
                <a:cs typeface="Calibri"/>
              </a:rPr>
              <a:t>ADL needs that are typically in age 60+</a:t>
            </a:r>
          </a:p>
          <a:p>
            <a:r>
              <a:rPr lang="en-US" sz="1800">
                <a:cs typeface="Calibri"/>
              </a:rPr>
              <a:t>Fluctuating functioning between hospital and outpatient (substance use, medication adherence, supports)</a:t>
            </a:r>
          </a:p>
          <a:p>
            <a:r>
              <a:rPr lang="en-US" sz="1800">
                <a:cs typeface="Calibri"/>
              </a:rPr>
              <a:t>Staff burden and impact on overall community</a:t>
            </a:r>
          </a:p>
          <a:p>
            <a:r>
              <a:rPr lang="en-US" sz="1800">
                <a:cs typeface="Calibri"/>
              </a:rPr>
              <a:t>Regulations vs. reality</a:t>
            </a:r>
          </a:p>
          <a:p>
            <a:endParaRPr lang="en-US" sz="1800">
              <a:cs typeface="Calibri"/>
            </a:endParaRPr>
          </a:p>
          <a:p>
            <a:pPr marL="0" indent="0">
              <a:buNone/>
            </a:pPr>
            <a:endParaRPr lang="en-US" sz="1800" b="1">
              <a:cs typeface="Calibri"/>
            </a:endParaRPr>
          </a:p>
          <a:p>
            <a:endParaRPr lang="en-US" sz="1800" b="1">
              <a:cs typeface="Calibri"/>
            </a:endParaRPr>
          </a:p>
          <a:p>
            <a:endParaRPr lang="en-US" sz="1800" b="1">
              <a:cs typeface="Calibri"/>
            </a:endParaRPr>
          </a:p>
          <a:p>
            <a:endParaRPr lang="en-US" sz="1800" b="1">
              <a:cs typeface="Calibri"/>
            </a:endParaRPr>
          </a:p>
          <a:p>
            <a:endParaRPr lang="en-US" sz="1800">
              <a:cs typeface="Calibri"/>
            </a:endParaRPr>
          </a:p>
        </p:txBody>
      </p:sp>
      <p:sp>
        <p:nvSpPr>
          <p:cNvPr id="4" name="Slide Number Placeholder 3">
            <a:extLst>
              <a:ext uri="{FF2B5EF4-FFF2-40B4-BE49-F238E27FC236}">
                <a16:creationId xmlns:a16="http://schemas.microsoft.com/office/drawing/2014/main" id="{DFB96889-6F74-F166-194B-4DEE6CA04F25}"/>
              </a:ext>
            </a:extLst>
          </p:cNvPr>
          <p:cNvSpPr>
            <a:spLocks noGrp="1"/>
          </p:cNvSpPr>
          <p:nvPr>
            <p:ph type="sldNum" sz="quarter" idx="12"/>
          </p:nvPr>
        </p:nvSpPr>
        <p:spPr/>
        <p:txBody>
          <a:bodyPr/>
          <a:lstStyle/>
          <a:p>
            <a:fld id="{330EA680-D336-4FF7-8B7A-9848BB0A1C32}" type="slidenum">
              <a:rPr lang="en-US" smtClean="0"/>
              <a:t>14</a:t>
            </a:fld>
            <a:endParaRPr lang="en-US"/>
          </a:p>
        </p:txBody>
      </p:sp>
      <p:pic>
        <p:nvPicPr>
          <p:cNvPr id="7" name="Picture 6" descr="A bed in a room&#10;&#10;Description automatically generated">
            <a:extLst>
              <a:ext uri="{FF2B5EF4-FFF2-40B4-BE49-F238E27FC236}">
                <a16:creationId xmlns:a16="http://schemas.microsoft.com/office/drawing/2014/main" id="{FDC2BB88-4953-C1C5-A12F-93DF4C9D6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831" y="-23351"/>
            <a:ext cx="4887169" cy="6516226"/>
          </a:xfrm>
          <a:prstGeom prst="rect">
            <a:avLst/>
          </a:prstGeom>
        </p:spPr>
      </p:pic>
      <p:sp>
        <p:nvSpPr>
          <p:cNvPr id="5" name="TextBox 4">
            <a:extLst>
              <a:ext uri="{FF2B5EF4-FFF2-40B4-BE49-F238E27FC236}">
                <a16:creationId xmlns:a16="http://schemas.microsoft.com/office/drawing/2014/main" id="{B2993404-860C-1230-44A0-F7386C2CF59E}"/>
              </a:ext>
            </a:extLst>
          </p:cNvPr>
          <p:cNvSpPr txBox="1"/>
          <p:nvPr/>
        </p:nvSpPr>
        <p:spPr>
          <a:xfrm>
            <a:off x="1090781" y="4387363"/>
            <a:ext cx="5961470" cy="1815882"/>
          </a:xfrm>
          <a:prstGeom prst="rect">
            <a:avLst/>
          </a:prstGeom>
          <a:noFill/>
        </p:spPr>
        <p:txBody>
          <a:bodyPr wrap="square" rtlCol="0">
            <a:spAutoFit/>
          </a:bodyPr>
          <a:lstStyle/>
          <a:p>
            <a:r>
              <a:rPr lang="en-US" sz="2800" b="1">
                <a:solidFill>
                  <a:schemeClr val="accent1"/>
                </a:solidFill>
              </a:rPr>
              <a:t>What can we do to support people who fall into this gap while not running afoul of regulatory standards?</a:t>
            </a:r>
          </a:p>
        </p:txBody>
      </p:sp>
    </p:spTree>
    <p:extLst>
      <p:ext uri="{BB962C8B-B14F-4D97-AF65-F5344CB8AC3E}">
        <p14:creationId xmlns:p14="http://schemas.microsoft.com/office/powerpoint/2010/main" val="63994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Home outline">
            <a:extLst>
              <a:ext uri="{FF2B5EF4-FFF2-40B4-BE49-F238E27FC236}">
                <a16:creationId xmlns:a16="http://schemas.microsoft.com/office/drawing/2014/main" id="{346A8FAD-42C3-B6E7-6DEA-6E408E1A3C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575" y="1913079"/>
            <a:ext cx="1406012" cy="1406012"/>
          </a:xfrm>
          <a:prstGeom prst="rect">
            <a:avLst/>
          </a:prstGeom>
        </p:spPr>
      </p:pic>
      <p:sp>
        <p:nvSpPr>
          <p:cNvPr id="2" name="Title 1">
            <a:extLst>
              <a:ext uri="{FF2B5EF4-FFF2-40B4-BE49-F238E27FC236}">
                <a16:creationId xmlns:a16="http://schemas.microsoft.com/office/drawing/2014/main" id="{4796B886-6DDF-E75B-BD68-E04AE589A360}"/>
              </a:ext>
            </a:extLst>
          </p:cNvPr>
          <p:cNvSpPr>
            <a:spLocks noGrp="1"/>
          </p:cNvSpPr>
          <p:nvPr>
            <p:ph type="title"/>
          </p:nvPr>
        </p:nvSpPr>
        <p:spPr>
          <a:xfrm>
            <a:off x="839788" y="365125"/>
            <a:ext cx="10515600" cy="685800"/>
          </a:xfrm>
        </p:spPr>
        <p:txBody>
          <a:bodyPr>
            <a:normAutofit fontScale="90000"/>
          </a:bodyPr>
          <a:lstStyle/>
          <a:p>
            <a:r>
              <a:rPr lang="en-US" b="1">
                <a:cs typeface="Calibri Light"/>
              </a:rPr>
              <a:t>Traditional Care vs. Cluster Care</a:t>
            </a:r>
            <a:endParaRPr lang="en-US" b="1"/>
          </a:p>
        </p:txBody>
      </p:sp>
      <p:sp>
        <p:nvSpPr>
          <p:cNvPr id="6" name="Text Placeholder 5">
            <a:extLst>
              <a:ext uri="{FF2B5EF4-FFF2-40B4-BE49-F238E27FC236}">
                <a16:creationId xmlns:a16="http://schemas.microsoft.com/office/drawing/2014/main" id="{BBA0116D-7B31-755A-C9E8-CF1CD2BC345B}"/>
              </a:ext>
            </a:extLst>
          </p:cNvPr>
          <p:cNvSpPr>
            <a:spLocks noGrp="1"/>
          </p:cNvSpPr>
          <p:nvPr>
            <p:ph type="body" idx="1"/>
          </p:nvPr>
        </p:nvSpPr>
        <p:spPr>
          <a:xfrm>
            <a:off x="808624" y="1261872"/>
            <a:ext cx="5157787" cy="823912"/>
          </a:xfrm>
        </p:spPr>
        <p:txBody>
          <a:bodyPr/>
          <a:lstStyle/>
          <a:p>
            <a:r>
              <a:rPr lang="en-US">
                <a:solidFill>
                  <a:schemeClr val="tx2">
                    <a:lumMod val="60000"/>
                    <a:lumOff val="40000"/>
                  </a:schemeClr>
                </a:solidFill>
              </a:rPr>
              <a:t>Traditional Care</a:t>
            </a:r>
          </a:p>
        </p:txBody>
      </p:sp>
      <p:sp>
        <p:nvSpPr>
          <p:cNvPr id="19" name="Text Placeholder 18">
            <a:extLst>
              <a:ext uri="{FF2B5EF4-FFF2-40B4-BE49-F238E27FC236}">
                <a16:creationId xmlns:a16="http://schemas.microsoft.com/office/drawing/2014/main" id="{76AA3F54-2228-0C04-3CB0-9E889AB5981E}"/>
              </a:ext>
            </a:extLst>
          </p:cNvPr>
          <p:cNvSpPr>
            <a:spLocks noGrp="1"/>
          </p:cNvSpPr>
          <p:nvPr>
            <p:ph type="body" sz="quarter" idx="3"/>
          </p:nvPr>
        </p:nvSpPr>
        <p:spPr>
          <a:xfrm>
            <a:off x="5744801" y="1261872"/>
            <a:ext cx="5183188" cy="823912"/>
          </a:xfrm>
        </p:spPr>
        <p:txBody>
          <a:bodyPr/>
          <a:lstStyle/>
          <a:p>
            <a:r>
              <a:rPr lang="en-US">
                <a:solidFill>
                  <a:schemeClr val="accent1"/>
                </a:solidFill>
              </a:rPr>
              <a:t>Cluster Care</a:t>
            </a:r>
          </a:p>
        </p:txBody>
      </p:sp>
      <p:sp>
        <p:nvSpPr>
          <p:cNvPr id="4" name="Slide Number Placeholder 3">
            <a:extLst>
              <a:ext uri="{FF2B5EF4-FFF2-40B4-BE49-F238E27FC236}">
                <a16:creationId xmlns:a16="http://schemas.microsoft.com/office/drawing/2014/main" id="{510C2520-D4F8-9D70-E6C0-5202F574BBF7}"/>
              </a:ext>
            </a:extLst>
          </p:cNvPr>
          <p:cNvSpPr>
            <a:spLocks noGrp="1"/>
          </p:cNvSpPr>
          <p:nvPr>
            <p:ph type="sldNum" sz="quarter" idx="10"/>
          </p:nvPr>
        </p:nvSpPr>
        <p:spPr>
          <a:xfrm>
            <a:off x="8610600" y="6479996"/>
            <a:ext cx="2743200" cy="365125"/>
          </a:xfrm>
        </p:spPr>
        <p:txBody>
          <a:bodyPr/>
          <a:lstStyle/>
          <a:p>
            <a:fld id="{330EA680-D336-4FF7-8B7A-9848BB0A1C32}" type="slidenum">
              <a:rPr lang="en-US" smtClean="0"/>
              <a:t>15</a:t>
            </a:fld>
            <a:endParaRPr lang="en-US"/>
          </a:p>
        </p:txBody>
      </p:sp>
      <p:pic>
        <p:nvPicPr>
          <p:cNvPr id="7" name="Graphic 6" descr="User with solid fill">
            <a:extLst>
              <a:ext uri="{FF2B5EF4-FFF2-40B4-BE49-F238E27FC236}">
                <a16:creationId xmlns:a16="http://schemas.microsoft.com/office/drawing/2014/main" id="{053A3655-0B06-A323-F0CC-5864E9F3D5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771" y="2348112"/>
            <a:ext cx="914400" cy="914400"/>
          </a:xfrm>
          <a:prstGeom prst="rect">
            <a:avLst/>
          </a:prstGeom>
        </p:spPr>
      </p:pic>
      <p:pic>
        <p:nvPicPr>
          <p:cNvPr id="11" name="Graphic 10" descr="Home outline">
            <a:extLst>
              <a:ext uri="{FF2B5EF4-FFF2-40B4-BE49-F238E27FC236}">
                <a16:creationId xmlns:a16="http://schemas.microsoft.com/office/drawing/2014/main" id="{9F77033A-9330-F2AF-3FB0-9B0D4D2AF6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864" y="3355616"/>
            <a:ext cx="1406012" cy="1406012"/>
          </a:xfrm>
          <a:prstGeom prst="rect">
            <a:avLst/>
          </a:prstGeom>
        </p:spPr>
      </p:pic>
      <p:pic>
        <p:nvPicPr>
          <p:cNvPr id="13" name="Graphic 12" descr="User with solid fill">
            <a:extLst>
              <a:ext uri="{FF2B5EF4-FFF2-40B4-BE49-F238E27FC236}">
                <a16:creationId xmlns:a16="http://schemas.microsoft.com/office/drawing/2014/main" id="{1188054E-F42C-F8F1-0BD5-DFBC075F1C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770" y="3805574"/>
            <a:ext cx="914400" cy="914400"/>
          </a:xfrm>
          <a:prstGeom prst="rect">
            <a:avLst/>
          </a:prstGeom>
        </p:spPr>
      </p:pic>
      <p:pic>
        <p:nvPicPr>
          <p:cNvPr id="15" name="Graphic 14" descr="Home outline">
            <a:extLst>
              <a:ext uri="{FF2B5EF4-FFF2-40B4-BE49-F238E27FC236}">
                <a16:creationId xmlns:a16="http://schemas.microsoft.com/office/drawing/2014/main" id="{AAEC6B72-7FAB-C6C2-1097-61D783808A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444" y="4707551"/>
            <a:ext cx="1406012" cy="1406012"/>
          </a:xfrm>
          <a:prstGeom prst="rect">
            <a:avLst/>
          </a:prstGeom>
        </p:spPr>
      </p:pic>
      <p:grpSp>
        <p:nvGrpSpPr>
          <p:cNvPr id="3" name="Group 2">
            <a:extLst>
              <a:ext uri="{FF2B5EF4-FFF2-40B4-BE49-F238E27FC236}">
                <a16:creationId xmlns:a16="http://schemas.microsoft.com/office/drawing/2014/main" id="{850DFE83-6C70-2A9E-1637-E4E84A4EEAF6}"/>
              </a:ext>
            </a:extLst>
          </p:cNvPr>
          <p:cNvGrpSpPr/>
          <p:nvPr/>
        </p:nvGrpSpPr>
        <p:grpSpPr>
          <a:xfrm>
            <a:off x="2205496" y="3771389"/>
            <a:ext cx="1778190" cy="1000828"/>
            <a:chOff x="2123766" y="5108349"/>
            <a:chExt cx="1778190" cy="1000828"/>
          </a:xfrm>
        </p:grpSpPr>
        <p:pic>
          <p:nvPicPr>
            <p:cNvPr id="14" name="Graphic 13" descr="Care with solid fill">
              <a:extLst>
                <a:ext uri="{FF2B5EF4-FFF2-40B4-BE49-F238E27FC236}">
                  <a16:creationId xmlns:a16="http://schemas.microsoft.com/office/drawing/2014/main" id="{FEF97FDE-EE10-3E98-6168-42A73FB85A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556" y="5108349"/>
              <a:ext cx="914400" cy="914400"/>
            </a:xfrm>
            <a:prstGeom prst="rect">
              <a:avLst/>
            </a:prstGeom>
          </p:spPr>
        </p:pic>
        <p:pic>
          <p:nvPicPr>
            <p:cNvPr id="16" name="Graphic 15" descr="Arrow Right with solid fill">
              <a:extLst>
                <a:ext uri="{FF2B5EF4-FFF2-40B4-BE49-F238E27FC236}">
                  <a16:creationId xmlns:a16="http://schemas.microsoft.com/office/drawing/2014/main" id="{536E9A84-8300-8032-4115-36281611A2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3766" y="5194777"/>
              <a:ext cx="914400" cy="914400"/>
            </a:xfrm>
            <a:prstGeom prst="rect">
              <a:avLst/>
            </a:prstGeom>
          </p:spPr>
        </p:pic>
      </p:grpSp>
      <p:pic>
        <p:nvPicPr>
          <p:cNvPr id="17" name="Graphic 16" descr="User with solid fill">
            <a:extLst>
              <a:ext uri="{FF2B5EF4-FFF2-40B4-BE49-F238E27FC236}">
                <a16:creationId xmlns:a16="http://schemas.microsoft.com/office/drawing/2014/main" id="{5A4AF38A-611B-11FC-A74C-982CBBE56E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350" y="5157509"/>
            <a:ext cx="914400" cy="914400"/>
          </a:xfrm>
          <a:prstGeom prst="rect">
            <a:avLst/>
          </a:prstGeom>
        </p:spPr>
      </p:pic>
      <p:pic>
        <p:nvPicPr>
          <p:cNvPr id="21" name="Graphic 20" descr="Building outline">
            <a:extLst>
              <a:ext uri="{FF2B5EF4-FFF2-40B4-BE49-F238E27FC236}">
                <a16:creationId xmlns:a16="http://schemas.microsoft.com/office/drawing/2014/main" id="{ED4D1D7F-D376-C9B8-486E-396FCCE471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3575" y="2034942"/>
            <a:ext cx="4077625" cy="4077625"/>
          </a:xfrm>
          <a:prstGeom prst="rect">
            <a:avLst/>
          </a:prstGeom>
        </p:spPr>
      </p:pic>
      <p:pic>
        <p:nvPicPr>
          <p:cNvPr id="25" name="Graphic 24" descr="Care with solid fill">
            <a:extLst>
              <a:ext uri="{FF2B5EF4-FFF2-40B4-BE49-F238E27FC236}">
                <a16:creationId xmlns:a16="http://schemas.microsoft.com/office/drawing/2014/main" id="{5FF4A502-66B5-BEDE-9C5E-1DA7899079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6994" y="2797942"/>
            <a:ext cx="2782528" cy="2807109"/>
          </a:xfrm>
          <a:prstGeom prst="rect">
            <a:avLst/>
          </a:prstGeom>
        </p:spPr>
      </p:pic>
      <p:grpSp>
        <p:nvGrpSpPr>
          <p:cNvPr id="31" name="Group 30">
            <a:extLst>
              <a:ext uri="{FF2B5EF4-FFF2-40B4-BE49-F238E27FC236}">
                <a16:creationId xmlns:a16="http://schemas.microsoft.com/office/drawing/2014/main" id="{436A966F-3E1D-2BAC-2ED2-383F3CB38AC8}"/>
              </a:ext>
            </a:extLst>
          </p:cNvPr>
          <p:cNvGrpSpPr/>
          <p:nvPr/>
        </p:nvGrpSpPr>
        <p:grpSpPr>
          <a:xfrm>
            <a:off x="5744801" y="2792718"/>
            <a:ext cx="3249256" cy="2873785"/>
            <a:chOff x="5744801" y="2792718"/>
            <a:chExt cx="3249256" cy="2873785"/>
          </a:xfrm>
        </p:grpSpPr>
        <p:pic>
          <p:nvPicPr>
            <p:cNvPr id="22" name="Graphic 21" descr="User with solid fill">
              <a:extLst>
                <a:ext uri="{FF2B5EF4-FFF2-40B4-BE49-F238E27FC236}">
                  <a16:creationId xmlns:a16="http://schemas.microsoft.com/office/drawing/2014/main" id="{D73EAE3C-AD6C-F160-BC9D-E45E0FE51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4802" y="2834813"/>
              <a:ext cx="914400" cy="914400"/>
            </a:xfrm>
            <a:prstGeom prst="rect">
              <a:avLst/>
            </a:prstGeom>
          </p:spPr>
        </p:pic>
        <p:pic>
          <p:nvPicPr>
            <p:cNvPr id="23" name="Graphic 22" descr="User with solid fill">
              <a:extLst>
                <a:ext uri="{FF2B5EF4-FFF2-40B4-BE49-F238E27FC236}">
                  <a16:creationId xmlns:a16="http://schemas.microsoft.com/office/drawing/2014/main" id="{EDDC8382-FD1D-23EB-7311-FF86D36A0C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4801" y="3830328"/>
              <a:ext cx="914400" cy="914400"/>
            </a:xfrm>
            <a:prstGeom prst="rect">
              <a:avLst/>
            </a:prstGeom>
          </p:spPr>
        </p:pic>
        <p:pic>
          <p:nvPicPr>
            <p:cNvPr id="24" name="Graphic 23" descr="User with solid fill">
              <a:extLst>
                <a:ext uri="{FF2B5EF4-FFF2-40B4-BE49-F238E27FC236}">
                  <a16:creationId xmlns:a16="http://schemas.microsoft.com/office/drawing/2014/main" id="{15202BC6-3514-AC89-B430-E77935F325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4802" y="4752103"/>
              <a:ext cx="914400" cy="914400"/>
            </a:xfrm>
            <a:prstGeom prst="rect">
              <a:avLst/>
            </a:prstGeom>
          </p:spPr>
        </p:pic>
        <p:sp>
          <p:nvSpPr>
            <p:cNvPr id="28" name="Callout: Right Arrow 27">
              <a:extLst>
                <a:ext uri="{FF2B5EF4-FFF2-40B4-BE49-F238E27FC236}">
                  <a16:creationId xmlns:a16="http://schemas.microsoft.com/office/drawing/2014/main" id="{D650CE5B-7706-9309-2184-F07BFA772553}"/>
                </a:ext>
              </a:extLst>
            </p:cNvPr>
            <p:cNvSpPr/>
            <p:nvPr/>
          </p:nvSpPr>
          <p:spPr>
            <a:xfrm>
              <a:off x="5761703" y="2792718"/>
              <a:ext cx="3232354" cy="2873785"/>
            </a:xfrm>
            <a:prstGeom prst="rightArrow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D4605E7-BC08-8AD6-2967-8BD3DCEB96FA}"/>
              </a:ext>
            </a:extLst>
          </p:cNvPr>
          <p:cNvGrpSpPr/>
          <p:nvPr/>
        </p:nvGrpSpPr>
        <p:grpSpPr>
          <a:xfrm>
            <a:off x="2215853" y="5163191"/>
            <a:ext cx="1778190" cy="1000828"/>
            <a:chOff x="2123766" y="5108349"/>
            <a:chExt cx="1778190" cy="1000828"/>
          </a:xfrm>
        </p:grpSpPr>
        <p:pic>
          <p:nvPicPr>
            <p:cNvPr id="20" name="Graphic 19" descr="Care with solid fill">
              <a:extLst>
                <a:ext uri="{FF2B5EF4-FFF2-40B4-BE49-F238E27FC236}">
                  <a16:creationId xmlns:a16="http://schemas.microsoft.com/office/drawing/2014/main" id="{37A52DD1-33B4-45D0-8C50-A7191A738E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556" y="5108349"/>
              <a:ext cx="914400" cy="914400"/>
            </a:xfrm>
            <a:prstGeom prst="rect">
              <a:avLst/>
            </a:prstGeom>
          </p:spPr>
        </p:pic>
        <p:pic>
          <p:nvPicPr>
            <p:cNvPr id="26" name="Graphic 25" descr="Arrow Right with solid fill">
              <a:extLst>
                <a:ext uri="{FF2B5EF4-FFF2-40B4-BE49-F238E27FC236}">
                  <a16:creationId xmlns:a16="http://schemas.microsoft.com/office/drawing/2014/main" id="{348A89D3-DE96-AB0B-CE1D-1EE710476F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3766" y="5194777"/>
              <a:ext cx="914400" cy="914400"/>
            </a:xfrm>
            <a:prstGeom prst="rect">
              <a:avLst/>
            </a:prstGeom>
          </p:spPr>
        </p:pic>
      </p:grpSp>
      <p:grpSp>
        <p:nvGrpSpPr>
          <p:cNvPr id="27" name="Group 26">
            <a:extLst>
              <a:ext uri="{FF2B5EF4-FFF2-40B4-BE49-F238E27FC236}">
                <a16:creationId xmlns:a16="http://schemas.microsoft.com/office/drawing/2014/main" id="{153BAA75-840C-2F43-48ED-95F972DF4B0B}"/>
              </a:ext>
            </a:extLst>
          </p:cNvPr>
          <p:cNvGrpSpPr/>
          <p:nvPr/>
        </p:nvGrpSpPr>
        <p:grpSpPr>
          <a:xfrm>
            <a:off x="2205496" y="2291185"/>
            <a:ext cx="1778190" cy="1000828"/>
            <a:chOff x="2123766" y="5108349"/>
            <a:chExt cx="1778190" cy="1000828"/>
          </a:xfrm>
        </p:grpSpPr>
        <p:pic>
          <p:nvPicPr>
            <p:cNvPr id="29" name="Graphic 28" descr="Care with solid fill">
              <a:extLst>
                <a:ext uri="{FF2B5EF4-FFF2-40B4-BE49-F238E27FC236}">
                  <a16:creationId xmlns:a16="http://schemas.microsoft.com/office/drawing/2014/main" id="{5A2F936F-E725-4226-AE76-A088154C7E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556" y="5108349"/>
              <a:ext cx="914400" cy="914400"/>
            </a:xfrm>
            <a:prstGeom prst="rect">
              <a:avLst/>
            </a:prstGeom>
          </p:spPr>
        </p:pic>
        <p:pic>
          <p:nvPicPr>
            <p:cNvPr id="30" name="Graphic 29" descr="Arrow Right with solid fill">
              <a:extLst>
                <a:ext uri="{FF2B5EF4-FFF2-40B4-BE49-F238E27FC236}">
                  <a16:creationId xmlns:a16="http://schemas.microsoft.com/office/drawing/2014/main" id="{A8A13803-2F05-5D49-593E-778B33D4D3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3766" y="5194777"/>
              <a:ext cx="914400" cy="914400"/>
            </a:xfrm>
            <a:prstGeom prst="rect">
              <a:avLst/>
            </a:prstGeom>
          </p:spPr>
        </p:pic>
      </p:grpSp>
    </p:spTree>
    <p:extLst>
      <p:ext uri="{BB962C8B-B14F-4D97-AF65-F5344CB8AC3E}">
        <p14:creationId xmlns:p14="http://schemas.microsoft.com/office/powerpoint/2010/main" val="6705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750"/>
                                        <p:tgtEl>
                                          <p:spTgt spid="27"/>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750"/>
                                        <p:tgtEl>
                                          <p:spTgt spid="3"/>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par>
                          <p:cTn id="20" fill="hold">
                            <p:stCondLst>
                              <p:cond delay="0"/>
                            </p:stCondLst>
                            <p:childTnLst>
                              <p:par>
                                <p:cTn id="21" presetID="22" presetClass="entr" presetSubtype="8" fill="hold" nodeType="afterEffect">
                                  <p:stCondLst>
                                    <p:cond delay="25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5B490-F99D-1B43-B075-2CA251F19A23}"/>
              </a:ext>
            </a:extLst>
          </p:cNvPr>
          <p:cNvSpPr>
            <a:spLocks noGrp="1"/>
          </p:cNvSpPr>
          <p:nvPr>
            <p:ph type="title"/>
          </p:nvPr>
        </p:nvSpPr>
        <p:spPr>
          <a:xfrm>
            <a:off x="838200" y="365125"/>
            <a:ext cx="10515600" cy="685800"/>
          </a:xfrm>
        </p:spPr>
        <p:txBody>
          <a:bodyPr>
            <a:normAutofit fontScale="90000"/>
          </a:bodyPr>
          <a:lstStyle/>
          <a:p>
            <a:r>
              <a:rPr lang="en-US" b="1">
                <a:cs typeface="Calibri Light"/>
              </a:rPr>
              <a:t>Other Considerations</a:t>
            </a:r>
            <a:endParaRPr lang="en-US" b="1"/>
          </a:p>
        </p:txBody>
      </p:sp>
      <p:sp>
        <p:nvSpPr>
          <p:cNvPr id="3" name="Slide Number Placeholder 2">
            <a:extLst>
              <a:ext uri="{FF2B5EF4-FFF2-40B4-BE49-F238E27FC236}">
                <a16:creationId xmlns:a16="http://schemas.microsoft.com/office/drawing/2014/main" id="{52D92413-DD18-B088-2488-12645854BB16}"/>
              </a:ext>
            </a:extLst>
          </p:cNvPr>
          <p:cNvSpPr>
            <a:spLocks noGrp="1"/>
          </p:cNvSpPr>
          <p:nvPr>
            <p:ph type="sldNum" sz="quarter" idx="12"/>
          </p:nvPr>
        </p:nvSpPr>
        <p:spPr/>
        <p:txBody>
          <a:bodyPr/>
          <a:lstStyle/>
          <a:p>
            <a:fld id="{330EA680-D336-4FF7-8B7A-9848BB0A1C32}" type="slidenum">
              <a:rPr lang="en-US" smtClean="0"/>
              <a:t>16</a:t>
            </a:fld>
            <a:endParaRPr lang="en-US"/>
          </a:p>
        </p:txBody>
      </p:sp>
      <p:sp>
        <p:nvSpPr>
          <p:cNvPr id="18" name="TextBox 17">
            <a:extLst>
              <a:ext uri="{FF2B5EF4-FFF2-40B4-BE49-F238E27FC236}">
                <a16:creationId xmlns:a16="http://schemas.microsoft.com/office/drawing/2014/main" id="{15A31A92-7C27-B4A5-2AF3-3F7FB67E8C8B}"/>
              </a:ext>
            </a:extLst>
          </p:cNvPr>
          <p:cNvSpPr txBox="1"/>
          <p:nvPr/>
        </p:nvSpPr>
        <p:spPr>
          <a:xfrm>
            <a:off x="702088" y="935359"/>
            <a:ext cx="3757599" cy="461665"/>
          </a:xfrm>
          <a:prstGeom prst="rect">
            <a:avLst/>
          </a:prstGeom>
          <a:noFill/>
        </p:spPr>
        <p:txBody>
          <a:bodyPr wrap="square" rtlCol="0">
            <a:spAutoFit/>
          </a:bodyPr>
          <a:lstStyle/>
          <a:p>
            <a:pPr algn="ctr"/>
            <a:r>
              <a:rPr lang="en-US" sz="2400" b="1">
                <a:solidFill>
                  <a:schemeClr val="tx2">
                    <a:lumMod val="60000"/>
                    <a:lumOff val="40000"/>
                  </a:schemeClr>
                </a:solidFill>
              </a:rPr>
              <a:t>Traditional (HHA) Model</a:t>
            </a:r>
          </a:p>
        </p:txBody>
      </p:sp>
      <p:sp>
        <p:nvSpPr>
          <p:cNvPr id="19" name="TextBox 18">
            <a:extLst>
              <a:ext uri="{FF2B5EF4-FFF2-40B4-BE49-F238E27FC236}">
                <a16:creationId xmlns:a16="http://schemas.microsoft.com/office/drawing/2014/main" id="{E5BFFB45-61E9-7B76-7FA8-87D4A6D5DF70}"/>
              </a:ext>
            </a:extLst>
          </p:cNvPr>
          <p:cNvSpPr txBox="1"/>
          <p:nvPr/>
        </p:nvSpPr>
        <p:spPr>
          <a:xfrm>
            <a:off x="7846050" y="907587"/>
            <a:ext cx="3643862" cy="461665"/>
          </a:xfrm>
          <a:prstGeom prst="rect">
            <a:avLst/>
          </a:prstGeom>
          <a:noFill/>
        </p:spPr>
        <p:txBody>
          <a:bodyPr wrap="square" rtlCol="0">
            <a:spAutoFit/>
          </a:bodyPr>
          <a:lstStyle/>
          <a:p>
            <a:pPr algn="ctr"/>
            <a:r>
              <a:rPr lang="en-US" sz="2400" b="1">
                <a:solidFill>
                  <a:schemeClr val="accent1"/>
                </a:solidFill>
              </a:rPr>
              <a:t>New Model</a:t>
            </a:r>
          </a:p>
        </p:txBody>
      </p:sp>
      <p:grpSp>
        <p:nvGrpSpPr>
          <p:cNvPr id="9" name="Group 8">
            <a:extLst>
              <a:ext uri="{FF2B5EF4-FFF2-40B4-BE49-F238E27FC236}">
                <a16:creationId xmlns:a16="http://schemas.microsoft.com/office/drawing/2014/main" id="{78BC62C9-D80F-8E6F-FFB5-1D0026D6166A}"/>
              </a:ext>
            </a:extLst>
          </p:cNvPr>
          <p:cNvGrpSpPr/>
          <p:nvPr/>
        </p:nvGrpSpPr>
        <p:grpSpPr>
          <a:xfrm>
            <a:off x="514805" y="1410697"/>
            <a:ext cx="4297680" cy="721206"/>
            <a:chOff x="514805" y="1410697"/>
            <a:chExt cx="4297680" cy="721206"/>
          </a:xfrm>
        </p:grpSpPr>
        <p:sp>
          <p:nvSpPr>
            <p:cNvPr id="38" name="Rectangle: Rounded Corners 37">
              <a:extLst>
                <a:ext uri="{FF2B5EF4-FFF2-40B4-BE49-F238E27FC236}">
                  <a16:creationId xmlns:a16="http://schemas.microsoft.com/office/drawing/2014/main" id="{9EC58218-A3CF-EF23-7885-89218CF8565A}"/>
                </a:ext>
              </a:extLst>
            </p:cNvPr>
            <p:cNvSpPr>
              <a:spLocks/>
            </p:cNvSpPr>
            <p:nvPr/>
          </p:nvSpPr>
          <p:spPr>
            <a:xfrm>
              <a:off x="514805" y="1410697"/>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1F194ED-A01A-D4E1-1954-8F4DD817D383}"/>
                </a:ext>
              </a:extLst>
            </p:cNvPr>
            <p:cNvSpPr txBox="1"/>
            <p:nvPr/>
          </p:nvSpPr>
          <p:spPr>
            <a:xfrm>
              <a:off x="1283938" y="1509690"/>
              <a:ext cx="2759413" cy="523220"/>
            </a:xfrm>
            <a:prstGeom prst="rect">
              <a:avLst/>
            </a:prstGeom>
            <a:noFill/>
          </p:spPr>
          <p:txBody>
            <a:bodyPr wrap="square" rtlCol="0">
              <a:spAutoFit/>
            </a:bodyPr>
            <a:lstStyle/>
            <a:p>
              <a:pPr algn="ctr"/>
              <a:r>
                <a:rPr lang="en-US" sz="1400" b="1">
                  <a:solidFill>
                    <a:schemeClr val="bg1"/>
                  </a:solidFill>
                </a:rPr>
                <a:t>Determined by MCO/Medicaid (medical model)</a:t>
              </a:r>
            </a:p>
          </p:txBody>
        </p:sp>
      </p:grpSp>
      <p:grpSp>
        <p:nvGrpSpPr>
          <p:cNvPr id="16" name="Group 15">
            <a:extLst>
              <a:ext uri="{FF2B5EF4-FFF2-40B4-BE49-F238E27FC236}">
                <a16:creationId xmlns:a16="http://schemas.microsoft.com/office/drawing/2014/main" id="{F20624E6-D6A3-2FEB-1BB3-CA7BE1C6007C}"/>
              </a:ext>
            </a:extLst>
          </p:cNvPr>
          <p:cNvGrpSpPr/>
          <p:nvPr/>
        </p:nvGrpSpPr>
        <p:grpSpPr>
          <a:xfrm>
            <a:off x="7438869" y="1410697"/>
            <a:ext cx="4297680" cy="721206"/>
            <a:chOff x="7438869" y="1410697"/>
            <a:chExt cx="4297680" cy="721206"/>
          </a:xfrm>
        </p:grpSpPr>
        <p:sp>
          <p:nvSpPr>
            <p:cNvPr id="44" name="Rectangle: Rounded Corners 43">
              <a:extLst>
                <a:ext uri="{FF2B5EF4-FFF2-40B4-BE49-F238E27FC236}">
                  <a16:creationId xmlns:a16="http://schemas.microsoft.com/office/drawing/2014/main" id="{65F73DF4-9C5B-D460-E33C-E4EFCD8AAADD}"/>
                </a:ext>
              </a:extLst>
            </p:cNvPr>
            <p:cNvSpPr>
              <a:spLocks/>
            </p:cNvSpPr>
            <p:nvPr/>
          </p:nvSpPr>
          <p:spPr>
            <a:xfrm>
              <a:off x="7438869" y="1410697"/>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1"/>
                </a:solidFill>
              </a:endParaRPr>
            </a:p>
          </p:txBody>
        </p:sp>
        <p:sp>
          <p:nvSpPr>
            <p:cNvPr id="21" name="TextBox 20">
              <a:extLst>
                <a:ext uri="{FF2B5EF4-FFF2-40B4-BE49-F238E27FC236}">
                  <a16:creationId xmlns:a16="http://schemas.microsoft.com/office/drawing/2014/main" id="{04234E2C-032B-73B7-4521-9708E93FCB7C}"/>
                </a:ext>
              </a:extLst>
            </p:cNvPr>
            <p:cNvSpPr txBox="1"/>
            <p:nvPr/>
          </p:nvSpPr>
          <p:spPr>
            <a:xfrm>
              <a:off x="7890206" y="1591695"/>
              <a:ext cx="3395002" cy="307777"/>
            </a:xfrm>
            <a:prstGeom prst="rect">
              <a:avLst/>
            </a:prstGeom>
            <a:noFill/>
          </p:spPr>
          <p:txBody>
            <a:bodyPr wrap="square" rtlCol="0">
              <a:spAutoFit/>
            </a:bodyPr>
            <a:lstStyle/>
            <a:p>
              <a:pPr algn="ctr"/>
              <a:r>
                <a:rPr lang="en-US" sz="1400" b="1">
                  <a:solidFill>
                    <a:schemeClr val="bg1"/>
                  </a:solidFill>
                </a:rPr>
                <a:t>Holistic assessment of need</a:t>
              </a:r>
            </a:p>
          </p:txBody>
        </p:sp>
      </p:grpSp>
      <p:grpSp>
        <p:nvGrpSpPr>
          <p:cNvPr id="11" name="Group 10">
            <a:extLst>
              <a:ext uri="{FF2B5EF4-FFF2-40B4-BE49-F238E27FC236}">
                <a16:creationId xmlns:a16="http://schemas.microsoft.com/office/drawing/2014/main" id="{0FE1FDA9-1D2F-E11B-4029-169591CDEE89}"/>
              </a:ext>
            </a:extLst>
          </p:cNvPr>
          <p:cNvGrpSpPr/>
          <p:nvPr/>
        </p:nvGrpSpPr>
        <p:grpSpPr>
          <a:xfrm>
            <a:off x="514805" y="2228977"/>
            <a:ext cx="4297680" cy="721206"/>
            <a:chOff x="514805" y="2228977"/>
            <a:chExt cx="4297680" cy="721206"/>
          </a:xfrm>
        </p:grpSpPr>
        <p:sp>
          <p:nvSpPr>
            <p:cNvPr id="37" name="Rectangle: Rounded Corners 36">
              <a:extLst>
                <a:ext uri="{FF2B5EF4-FFF2-40B4-BE49-F238E27FC236}">
                  <a16:creationId xmlns:a16="http://schemas.microsoft.com/office/drawing/2014/main" id="{F64435CB-1A33-2809-7FEA-C3D2DDA9B465}"/>
                </a:ext>
              </a:extLst>
            </p:cNvPr>
            <p:cNvSpPr>
              <a:spLocks/>
            </p:cNvSpPr>
            <p:nvPr/>
          </p:nvSpPr>
          <p:spPr>
            <a:xfrm>
              <a:off x="514805" y="2228977"/>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BC3923-B04D-B855-CA89-21367E2BD998}"/>
                </a:ext>
              </a:extLst>
            </p:cNvPr>
            <p:cNvSpPr txBox="1"/>
            <p:nvPr/>
          </p:nvSpPr>
          <p:spPr>
            <a:xfrm>
              <a:off x="702088" y="2313235"/>
              <a:ext cx="3748388" cy="523220"/>
            </a:xfrm>
            <a:prstGeom prst="rect">
              <a:avLst/>
            </a:prstGeom>
            <a:noFill/>
          </p:spPr>
          <p:txBody>
            <a:bodyPr wrap="square" rtlCol="0">
              <a:spAutoFit/>
            </a:bodyPr>
            <a:lstStyle/>
            <a:p>
              <a:pPr algn="ctr"/>
              <a:r>
                <a:rPr lang="en-US" sz="1400" b="1">
                  <a:solidFill>
                    <a:schemeClr val="bg1"/>
                  </a:solidFill>
                </a:rPr>
                <a:t>Difficult: Administrative burden, eligibility, continuity concerns</a:t>
              </a:r>
            </a:p>
          </p:txBody>
        </p:sp>
      </p:grpSp>
      <p:grpSp>
        <p:nvGrpSpPr>
          <p:cNvPr id="17" name="Group 16">
            <a:extLst>
              <a:ext uri="{FF2B5EF4-FFF2-40B4-BE49-F238E27FC236}">
                <a16:creationId xmlns:a16="http://schemas.microsoft.com/office/drawing/2014/main" id="{9D9169C6-FD7F-30A5-608E-3089348FE852}"/>
              </a:ext>
            </a:extLst>
          </p:cNvPr>
          <p:cNvGrpSpPr/>
          <p:nvPr/>
        </p:nvGrpSpPr>
        <p:grpSpPr>
          <a:xfrm>
            <a:off x="7438869" y="2228977"/>
            <a:ext cx="4297680" cy="721206"/>
            <a:chOff x="7438869" y="2228977"/>
            <a:chExt cx="4297680" cy="721206"/>
          </a:xfrm>
        </p:grpSpPr>
        <p:sp>
          <p:nvSpPr>
            <p:cNvPr id="43" name="Rectangle: Rounded Corners 42">
              <a:extLst>
                <a:ext uri="{FF2B5EF4-FFF2-40B4-BE49-F238E27FC236}">
                  <a16:creationId xmlns:a16="http://schemas.microsoft.com/office/drawing/2014/main" id="{4AEE6D6F-5E61-AC64-8926-B9F81080FA2E}"/>
                </a:ext>
              </a:extLst>
            </p:cNvPr>
            <p:cNvSpPr>
              <a:spLocks/>
            </p:cNvSpPr>
            <p:nvPr/>
          </p:nvSpPr>
          <p:spPr>
            <a:xfrm>
              <a:off x="7438869" y="2228977"/>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1"/>
                </a:solidFill>
              </a:endParaRPr>
            </a:p>
          </p:txBody>
        </p:sp>
        <p:sp>
          <p:nvSpPr>
            <p:cNvPr id="23" name="TextBox 22">
              <a:extLst>
                <a:ext uri="{FF2B5EF4-FFF2-40B4-BE49-F238E27FC236}">
                  <a16:creationId xmlns:a16="http://schemas.microsoft.com/office/drawing/2014/main" id="{B96123A4-B05D-7D72-DBDC-66960A4FD38E}"/>
                </a:ext>
              </a:extLst>
            </p:cNvPr>
            <p:cNvSpPr txBox="1"/>
            <p:nvPr/>
          </p:nvSpPr>
          <p:spPr>
            <a:xfrm>
              <a:off x="7938662" y="2313235"/>
              <a:ext cx="3395002" cy="523220"/>
            </a:xfrm>
            <a:prstGeom prst="rect">
              <a:avLst/>
            </a:prstGeom>
            <a:noFill/>
          </p:spPr>
          <p:txBody>
            <a:bodyPr wrap="square" rtlCol="0">
              <a:spAutoFit/>
            </a:bodyPr>
            <a:lstStyle/>
            <a:p>
              <a:pPr algn="ctr"/>
              <a:r>
                <a:rPr lang="en-US" sz="1400" b="1">
                  <a:solidFill>
                    <a:schemeClr val="bg1"/>
                  </a:solidFill>
                </a:rPr>
                <a:t>On-site, low-threshold, integrated into service setting, staff referral</a:t>
              </a:r>
            </a:p>
          </p:txBody>
        </p:sp>
      </p:grpSp>
      <p:sp>
        <p:nvSpPr>
          <p:cNvPr id="25" name="TextBox 24">
            <a:extLst>
              <a:ext uri="{FF2B5EF4-FFF2-40B4-BE49-F238E27FC236}">
                <a16:creationId xmlns:a16="http://schemas.microsoft.com/office/drawing/2014/main" id="{3EB9813E-FA18-518B-A464-EEEAB70388C5}"/>
              </a:ext>
            </a:extLst>
          </p:cNvPr>
          <p:cNvSpPr txBox="1"/>
          <p:nvPr/>
        </p:nvSpPr>
        <p:spPr>
          <a:xfrm>
            <a:off x="5041537" y="1604883"/>
            <a:ext cx="2108927" cy="369332"/>
          </a:xfrm>
          <a:prstGeom prst="rect">
            <a:avLst/>
          </a:prstGeom>
          <a:noFill/>
        </p:spPr>
        <p:txBody>
          <a:bodyPr wrap="square" rtlCol="0">
            <a:spAutoFit/>
          </a:bodyPr>
          <a:lstStyle/>
          <a:p>
            <a:pPr algn="ctr"/>
            <a:r>
              <a:rPr lang="en-US" b="1"/>
              <a:t>Eligibility Criteria</a:t>
            </a:r>
          </a:p>
        </p:txBody>
      </p:sp>
      <p:sp>
        <p:nvSpPr>
          <p:cNvPr id="26" name="TextBox 25">
            <a:extLst>
              <a:ext uri="{FF2B5EF4-FFF2-40B4-BE49-F238E27FC236}">
                <a16:creationId xmlns:a16="http://schemas.microsoft.com/office/drawing/2014/main" id="{C97EF054-4B0B-9956-45FA-FBCA015DB2FD}"/>
              </a:ext>
            </a:extLst>
          </p:cNvPr>
          <p:cNvSpPr txBox="1"/>
          <p:nvPr/>
        </p:nvSpPr>
        <p:spPr>
          <a:xfrm>
            <a:off x="5094700" y="2397877"/>
            <a:ext cx="2002601" cy="369332"/>
          </a:xfrm>
          <a:prstGeom prst="rect">
            <a:avLst/>
          </a:prstGeom>
          <a:noFill/>
        </p:spPr>
        <p:txBody>
          <a:bodyPr wrap="square" rtlCol="0">
            <a:spAutoFit/>
          </a:bodyPr>
          <a:lstStyle/>
          <a:p>
            <a:pPr algn="ctr"/>
            <a:r>
              <a:rPr lang="en-US" b="1"/>
              <a:t>Ease of Access</a:t>
            </a:r>
          </a:p>
        </p:txBody>
      </p:sp>
      <p:sp>
        <p:nvSpPr>
          <p:cNvPr id="27" name="TextBox 26">
            <a:extLst>
              <a:ext uri="{FF2B5EF4-FFF2-40B4-BE49-F238E27FC236}">
                <a16:creationId xmlns:a16="http://schemas.microsoft.com/office/drawing/2014/main" id="{D486DD03-62EC-2E2A-F899-00FF1AEC0ED1}"/>
              </a:ext>
            </a:extLst>
          </p:cNvPr>
          <p:cNvSpPr txBox="1"/>
          <p:nvPr/>
        </p:nvSpPr>
        <p:spPr>
          <a:xfrm>
            <a:off x="5344096" y="3238745"/>
            <a:ext cx="1661663" cy="369332"/>
          </a:xfrm>
          <a:prstGeom prst="rect">
            <a:avLst/>
          </a:prstGeom>
          <a:noFill/>
        </p:spPr>
        <p:txBody>
          <a:bodyPr wrap="square" rtlCol="0">
            <a:spAutoFit/>
          </a:bodyPr>
          <a:lstStyle/>
          <a:p>
            <a:pPr algn="ctr"/>
            <a:r>
              <a:rPr lang="en-US" b="1"/>
              <a:t>Service Goals</a:t>
            </a:r>
          </a:p>
        </p:txBody>
      </p:sp>
      <p:sp>
        <p:nvSpPr>
          <p:cNvPr id="28" name="TextBox 27">
            <a:extLst>
              <a:ext uri="{FF2B5EF4-FFF2-40B4-BE49-F238E27FC236}">
                <a16:creationId xmlns:a16="http://schemas.microsoft.com/office/drawing/2014/main" id="{E0EDE0B1-D5F3-3F36-F8DB-10933E53A691}"/>
              </a:ext>
            </a:extLst>
          </p:cNvPr>
          <p:cNvSpPr txBox="1"/>
          <p:nvPr/>
        </p:nvSpPr>
        <p:spPr>
          <a:xfrm>
            <a:off x="5137230" y="4031739"/>
            <a:ext cx="1933490" cy="369332"/>
          </a:xfrm>
          <a:prstGeom prst="rect">
            <a:avLst/>
          </a:prstGeom>
          <a:noFill/>
        </p:spPr>
        <p:txBody>
          <a:bodyPr wrap="square" rtlCol="0">
            <a:spAutoFit/>
          </a:bodyPr>
          <a:lstStyle/>
          <a:p>
            <a:pPr algn="ctr"/>
            <a:r>
              <a:rPr lang="en-US" b="1"/>
              <a:t>Service Setting</a:t>
            </a:r>
          </a:p>
        </p:txBody>
      </p:sp>
      <p:sp>
        <p:nvSpPr>
          <p:cNvPr id="29" name="TextBox 28">
            <a:extLst>
              <a:ext uri="{FF2B5EF4-FFF2-40B4-BE49-F238E27FC236}">
                <a16:creationId xmlns:a16="http://schemas.microsoft.com/office/drawing/2014/main" id="{F3C9AB41-5CCC-636D-88B3-AA19EDD79458}"/>
              </a:ext>
            </a:extLst>
          </p:cNvPr>
          <p:cNvSpPr txBox="1"/>
          <p:nvPr/>
        </p:nvSpPr>
        <p:spPr>
          <a:xfrm>
            <a:off x="4812847" y="4872607"/>
            <a:ext cx="2566307" cy="369332"/>
          </a:xfrm>
          <a:prstGeom prst="rect">
            <a:avLst/>
          </a:prstGeom>
          <a:noFill/>
        </p:spPr>
        <p:txBody>
          <a:bodyPr wrap="square" rtlCol="0">
            <a:spAutoFit/>
          </a:bodyPr>
          <a:lstStyle/>
          <a:p>
            <a:pPr algn="ctr"/>
            <a:r>
              <a:rPr lang="en-US" b="1"/>
              <a:t>Staff Skills</a:t>
            </a:r>
          </a:p>
        </p:txBody>
      </p:sp>
      <p:sp>
        <p:nvSpPr>
          <p:cNvPr id="30" name="TextBox 29">
            <a:extLst>
              <a:ext uri="{FF2B5EF4-FFF2-40B4-BE49-F238E27FC236}">
                <a16:creationId xmlns:a16="http://schemas.microsoft.com/office/drawing/2014/main" id="{8D807A6F-D5AB-ABD7-0698-82D2A3FAFC6B}"/>
              </a:ext>
            </a:extLst>
          </p:cNvPr>
          <p:cNvSpPr txBox="1"/>
          <p:nvPr/>
        </p:nvSpPr>
        <p:spPr>
          <a:xfrm>
            <a:off x="5137230" y="5523973"/>
            <a:ext cx="1917541" cy="646331"/>
          </a:xfrm>
          <a:prstGeom prst="rect">
            <a:avLst/>
          </a:prstGeom>
          <a:noFill/>
        </p:spPr>
        <p:txBody>
          <a:bodyPr wrap="square" rtlCol="0">
            <a:spAutoFit/>
          </a:bodyPr>
          <a:lstStyle/>
          <a:p>
            <a:pPr algn="ctr"/>
            <a:r>
              <a:rPr lang="en-US" b="1"/>
              <a:t>Implementation Gap</a:t>
            </a:r>
          </a:p>
        </p:txBody>
      </p:sp>
      <p:grpSp>
        <p:nvGrpSpPr>
          <p:cNvPr id="32" name="Group 31">
            <a:extLst>
              <a:ext uri="{FF2B5EF4-FFF2-40B4-BE49-F238E27FC236}">
                <a16:creationId xmlns:a16="http://schemas.microsoft.com/office/drawing/2014/main" id="{62BB05F0-1E6E-7F30-6262-A802BC29E1F2}"/>
              </a:ext>
            </a:extLst>
          </p:cNvPr>
          <p:cNvGrpSpPr/>
          <p:nvPr/>
        </p:nvGrpSpPr>
        <p:grpSpPr>
          <a:xfrm>
            <a:off x="7438869" y="4698704"/>
            <a:ext cx="4297680" cy="817936"/>
            <a:chOff x="7438869" y="4698704"/>
            <a:chExt cx="4297680" cy="817936"/>
          </a:xfrm>
        </p:grpSpPr>
        <p:sp>
          <p:nvSpPr>
            <p:cNvPr id="47" name="Rectangle: Rounded Corners 46">
              <a:extLst>
                <a:ext uri="{FF2B5EF4-FFF2-40B4-BE49-F238E27FC236}">
                  <a16:creationId xmlns:a16="http://schemas.microsoft.com/office/drawing/2014/main" id="{50EA3484-6378-E506-687B-EFBFE132A9D8}"/>
                </a:ext>
              </a:extLst>
            </p:cNvPr>
            <p:cNvSpPr>
              <a:spLocks/>
            </p:cNvSpPr>
            <p:nvPr/>
          </p:nvSpPr>
          <p:spPr>
            <a:xfrm>
              <a:off x="7438869" y="4698704"/>
              <a:ext cx="4297680" cy="72237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1"/>
                </a:solidFill>
              </a:endParaRPr>
            </a:p>
          </p:txBody>
        </p:sp>
        <p:sp>
          <p:nvSpPr>
            <p:cNvPr id="51" name="TextBox 50">
              <a:extLst>
                <a:ext uri="{FF2B5EF4-FFF2-40B4-BE49-F238E27FC236}">
                  <a16:creationId xmlns:a16="http://schemas.microsoft.com/office/drawing/2014/main" id="{809DCD83-BE8F-1381-8D8E-E11CA3D3AAB2}"/>
                </a:ext>
              </a:extLst>
            </p:cNvPr>
            <p:cNvSpPr txBox="1"/>
            <p:nvPr/>
          </p:nvSpPr>
          <p:spPr>
            <a:xfrm>
              <a:off x="7827562" y="4777976"/>
              <a:ext cx="3506102" cy="738664"/>
            </a:xfrm>
            <a:prstGeom prst="rect">
              <a:avLst/>
            </a:prstGeom>
            <a:noFill/>
          </p:spPr>
          <p:txBody>
            <a:bodyPr wrap="square" rtlCol="0">
              <a:spAutoFit/>
            </a:bodyPr>
            <a:lstStyle/>
            <a:p>
              <a:pPr algn="ctr"/>
              <a:r>
                <a:rPr lang="en-US" sz="1400" b="1">
                  <a:solidFill>
                    <a:schemeClr val="bg1"/>
                  </a:solidFill>
                </a:rPr>
                <a:t>Engagement, person-centered care, motivational interviewing, de-escalation</a:t>
              </a:r>
            </a:p>
          </p:txBody>
        </p:sp>
      </p:grpSp>
      <p:grpSp>
        <p:nvGrpSpPr>
          <p:cNvPr id="33" name="Group 32">
            <a:extLst>
              <a:ext uri="{FF2B5EF4-FFF2-40B4-BE49-F238E27FC236}">
                <a16:creationId xmlns:a16="http://schemas.microsoft.com/office/drawing/2014/main" id="{FC043F70-E255-93E2-7B4F-8C615C284EFB}"/>
              </a:ext>
            </a:extLst>
          </p:cNvPr>
          <p:cNvGrpSpPr/>
          <p:nvPr/>
        </p:nvGrpSpPr>
        <p:grpSpPr>
          <a:xfrm>
            <a:off x="7438868" y="5536347"/>
            <a:ext cx="4297680" cy="721206"/>
            <a:chOff x="7438868" y="5536347"/>
            <a:chExt cx="4297680" cy="721206"/>
          </a:xfrm>
        </p:grpSpPr>
        <p:sp>
          <p:nvSpPr>
            <p:cNvPr id="48" name="Rectangle: Rounded Corners 47">
              <a:extLst>
                <a:ext uri="{FF2B5EF4-FFF2-40B4-BE49-F238E27FC236}">
                  <a16:creationId xmlns:a16="http://schemas.microsoft.com/office/drawing/2014/main" id="{ACAD2F2E-F208-0008-F143-E665B0D6041D}"/>
                </a:ext>
              </a:extLst>
            </p:cNvPr>
            <p:cNvSpPr>
              <a:spLocks/>
            </p:cNvSpPr>
            <p:nvPr/>
          </p:nvSpPr>
          <p:spPr>
            <a:xfrm>
              <a:off x="7438868" y="5536347"/>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1"/>
                </a:solidFill>
              </a:endParaRPr>
            </a:p>
          </p:txBody>
        </p:sp>
        <p:sp>
          <p:nvSpPr>
            <p:cNvPr id="54" name="TextBox 53">
              <a:extLst>
                <a:ext uri="{FF2B5EF4-FFF2-40B4-BE49-F238E27FC236}">
                  <a16:creationId xmlns:a16="http://schemas.microsoft.com/office/drawing/2014/main" id="{CEA818BE-6E87-36C6-1117-D1F99787CD66}"/>
                </a:ext>
              </a:extLst>
            </p:cNvPr>
            <p:cNvSpPr txBox="1"/>
            <p:nvPr/>
          </p:nvSpPr>
          <p:spPr>
            <a:xfrm>
              <a:off x="7578261" y="5768752"/>
              <a:ext cx="3935099" cy="307777"/>
            </a:xfrm>
            <a:prstGeom prst="rect">
              <a:avLst/>
            </a:prstGeom>
            <a:noFill/>
          </p:spPr>
          <p:txBody>
            <a:bodyPr wrap="square" rtlCol="0">
              <a:spAutoFit/>
            </a:bodyPr>
            <a:lstStyle/>
            <a:p>
              <a:pPr algn="ctr"/>
              <a:r>
                <a:rPr lang="en-US" sz="1400" b="1">
                  <a:solidFill>
                    <a:schemeClr val="bg1"/>
                  </a:solidFill>
                </a:rPr>
                <a:t>Time</a:t>
              </a:r>
            </a:p>
          </p:txBody>
        </p:sp>
      </p:grpSp>
      <p:grpSp>
        <p:nvGrpSpPr>
          <p:cNvPr id="31" name="Group 30">
            <a:extLst>
              <a:ext uri="{FF2B5EF4-FFF2-40B4-BE49-F238E27FC236}">
                <a16:creationId xmlns:a16="http://schemas.microsoft.com/office/drawing/2014/main" id="{C9E36708-8F31-A602-EE27-EE5497EC7203}"/>
              </a:ext>
            </a:extLst>
          </p:cNvPr>
          <p:cNvGrpSpPr/>
          <p:nvPr/>
        </p:nvGrpSpPr>
        <p:grpSpPr>
          <a:xfrm>
            <a:off x="7438869" y="3884238"/>
            <a:ext cx="4297680" cy="721206"/>
            <a:chOff x="7438869" y="3884238"/>
            <a:chExt cx="4297680" cy="721206"/>
          </a:xfrm>
        </p:grpSpPr>
        <p:sp>
          <p:nvSpPr>
            <p:cNvPr id="46" name="Rectangle: Rounded Corners 45">
              <a:extLst>
                <a:ext uri="{FF2B5EF4-FFF2-40B4-BE49-F238E27FC236}">
                  <a16:creationId xmlns:a16="http://schemas.microsoft.com/office/drawing/2014/main" id="{22F22B86-D70A-1471-0F61-3A0AA9F0EBFB}"/>
                </a:ext>
              </a:extLst>
            </p:cNvPr>
            <p:cNvSpPr>
              <a:spLocks/>
            </p:cNvSpPr>
            <p:nvPr/>
          </p:nvSpPr>
          <p:spPr>
            <a:xfrm>
              <a:off x="7438869" y="3884238"/>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1"/>
                </a:solidFill>
              </a:endParaRPr>
            </a:p>
          </p:txBody>
        </p:sp>
        <p:sp>
          <p:nvSpPr>
            <p:cNvPr id="60" name="TextBox 59">
              <a:extLst>
                <a:ext uri="{FF2B5EF4-FFF2-40B4-BE49-F238E27FC236}">
                  <a16:creationId xmlns:a16="http://schemas.microsoft.com/office/drawing/2014/main" id="{CCFE9D86-5068-7B2D-9520-D619117E3BCA}"/>
                </a:ext>
              </a:extLst>
            </p:cNvPr>
            <p:cNvSpPr txBox="1"/>
            <p:nvPr/>
          </p:nvSpPr>
          <p:spPr>
            <a:xfrm>
              <a:off x="7827562" y="4062516"/>
              <a:ext cx="3506102" cy="307777"/>
            </a:xfrm>
            <a:prstGeom prst="rect">
              <a:avLst/>
            </a:prstGeom>
            <a:noFill/>
          </p:spPr>
          <p:txBody>
            <a:bodyPr wrap="square" rtlCol="0">
              <a:spAutoFit/>
            </a:bodyPr>
            <a:lstStyle/>
            <a:p>
              <a:pPr algn="ctr"/>
              <a:r>
                <a:rPr lang="en-US" sz="1400" b="1">
                  <a:solidFill>
                    <a:schemeClr val="bg1"/>
                  </a:solidFill>
                </a:rPr>
                <a:t>Congregate setting</a:t>
              </a:r>
            </a:p>
          </p:txBody>
        </p:sp>
      </p:grpSp>
      <p:grpSp>
        <p:nvGrpSpPr>
          <p:cNvPr id="12" name="Group 11">
            <a:extLst>
              <a:ext uri="{FF2B5EF4-FFF2-40B4-BE49-F238E27FC236}">
                <a16:creationId xmlns:a16="http://schemas.microsoft.com/office/drawing/2014/main" id="{C73E6FB8-5017-0796-26B1-861AB69E8205}"/>
              </a:ext>
            </a:extLst>
          </p:cNvPr>
          <p:cNvGrpSpPr/>
          <p:nvPr/>
        </p:nvGrpSpPr>
        <p:grpSpPr>
          <a:xfrm>
            <a:off x="514805" y="3054262"/>
            <a:ext cx="4297680" cy="721206"/>
            <a:chOff x="514805" y="3054262"/>
            <a:chExt cx="4297680" cy="721206"/>
          </a:xfrm>
        </p:grpSpPr>
        <p:sp>
          <p:nvSpPr>
            <p:cNvPr id="39" name="Rectangle: Rounded Corners 38">
              <a:extLst>
                <a:ext uri="{FF2B5EF4-FFF2-40B4-BE49-F238E27FC236}">
                  <a16:creationId xmlns:a16="http://schemas.microsoft.com/office/drawing/2014/main" id="{4B0A2832-66F6-4EB5-8D3E-E5DD88BCB68B}"/>
                </a:ext>
              </a:extLst>
            </p:cNvPr>
            <p:cNvSpPr>
              <a:spLocks/>
            </p:cNvSpPr>
            <p:nvPr/>
          </p:nvSpPr>
          <p:spPr>
            <a:xfrm>
              <a:off x="514805" y="3054262"/>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BB0099-DAF8-9688-A4F7-AD5F5E9F956B}"/>
                </a:ext>
              </a:extLst>
            </p:cNvPr>
            <p:cNvSpPr txBox="1"/>
            <p:nvPr/>
          </p:nvSpPr>
          <p:spPr>
            <a:xfrm>
              <a:off x="838200" y="3220687"/>
              <a:ext cx="3748388" cy="307777"/>
            </a:xfrm>
            <a:prstGeom prst="rect">
              <a:avLst/>
            </a:prstGeom>
            <a:noFill/>
          </p:spPr>
          <p:txBody>
            <a:bodyPr wrap="square" rtlCol="0">
              <a:spAutoFit/>
            </a:bodyPr>
            <a:lstStyle/>
            <a:p>
              <a:pPr algn="ctr"/>
              <a:r>
                <a:rPr lang="en-US" sz="1400" b="1">
                  <a:solidFill>
                    <a:schemeClr val="bg1"/>
                  </a:solidFill>
                </a:rPr>
                <a:t>Support current level of functioning</a:t>
              </a:r>
            </a:p>
          </p:txBody>
        </p:sp>
      </p:grpSp>
      <p:grpSp>
        <p:nvGrpSpPr>
          <p:cNvPr id="24" name="Group 23">
            <a:extLst>
              <a:ext uri="{FF2B5EF4-FFF2-40B4-BE49-F238E27FC236}">
                <a16:creationId xmlns:a16="http://schemas.microsoft.com/office/drawing/2014/main" id="{C49535DC-4DB0-07F0-CA20-9E8547868239}"/>
              </a:ext>
            </a:extLst>
          </p:cNvPr>
          <p:cNvGrpSpPr/>
          <p:nvPr/>
        </p:nvGrpSpPr>
        <p:grpSpPr>
          <a:xfrm>
            <a:off x="7438869" y="3054262"/>
            <a:ext cx="4297680" cy="721206"/>
            <a:chOff x="7438869" y="3054262"/>
            <a:chExt cx="4297680" cy="721206"/>
          </a:xfrm>
        </p:grpSpPr>
        <p:sp>
          <p:nvSpPr>
            <p:cNvPr id="45" name="Rectangle: Rounded Corners 44">
              <a:extLst>
                <a:ext uri="{FF2B5EF4-FFF2-40B4-BE49-F238E27FC236}">
                  <a16:creationId xmlns:a16="http://schemas.microsoft.com/office/drawing/2014/main" id="{589E9056-55EB-B8F7-A52E-6449B8542D73}"/>
                </a:ext>
              </a:extLst>
            </p:cNvPr>
            <p:cNvSpPr>
              <a:spLocks/>
            </p:cNvSpPr>
            <p:nvPr/>
          </p:nvSpPr>
          <p:spPr>
            <a:xfrm>
              <a:off x="7438869" y="3054262"/>
              <a:ext cx="4297680" cy="721206"/>
            </a:xfrm>
            <a:prstGeom prst="round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solidFill>
                  <a:schemeClr val="accent1"/>
                </a:solidFill>
              </a:endParaRPr>
            </a:p>
          </p:txBody>
        </p:sp>
        <p:sp>
          <p:nvSpPr>
            <p:cNvPr id="5" name="TextBox 4">
              <a:extLst>
                <a:ext uri="{FF2B5EF4-FFF2-40B4-BE49-F238E27FC236}">
                  <a16:creationId xmlns:a16="http://schemas.microsoft.com/office/drawing/2014/main" id="{7C1E4C3D-380E-B491-28AE-3C2475FD62EA}"/>
                </a:ext>
              </a:extLst>
            </p:cNvPr>
            <p:cNvSpPr txBox="1"/>
            <p:nvPr/>
          </p:nvSpPr>
          <p:spPr>
            <a:xfrm>
              <a:off x="7970480" y="3138575"/>
              <a:ext cx="3395002" cy="523220"/>
            </a:xfrm>
            <a:prstGeom prst="rect">
              <a:avLst/>
            </a:prstGeom>
            <a:noFill/>
          </p:spPr>
          <p:txBody>
            <a:bodyPr wrap="square" rtlCol="0">
              <a:spAutoFit/>
            </a:bodyPr>
            <a:lstStyle/>
            <a:p>
              <a:pPr algn="ctr"/>
              <a:r>
                <a:rPr lang="en-US" sz="1400" b="1">
                  <a:solidFill>
                    <a:schemeClr val="bg1"/>
                  </a:solidFill>
                </a:rPr>
                <a:t>Support skill development and prepare for permanent housing</a:t>
              </a:r>
            </a:p>
          </p:txBody>
        </p:sp>
      </p:grpSp>
      <p:grpSp>
        <p:nvGrpSpPr>
          <p:cNvPr id="14" name="Group 13">
            <a:extLst>
              <a:ext uri="{FF2B5EF4-FFF2-40B4-BE49-F238E27FC236}">
                <a16:creationId xmlns:a16="http://schemas.microsoft.com/office/drawing/2014/main" id="{23456BC9-70DE-06AF-9A4C-D0251D13F22E}"/>
              </a:ext>
            </a:extLst>
          </p:cNvPr>
          <p:cNvGrpSpPr/>
          <p:nvPr/>
        </p:nvGrpSpPr>
        <p:grpSpPr>
          <a:xfrm>
            <a:off x="514805" y="4698704"/>
            <a:ext cx="4297680" cy="722376"/>
            <a:chOff x="514805" y="4698704"/>
            <a:chExt cx="4297680" cy="722376"/>
          </a:xfrm>
        </p:grpSpPr>
        <p:sp>
          <p:nvSpPr>
            <p:cNvPr id="41" name="Rectangle: Rounded Corners 40">
              <a:extLst>
                <a:ext uri="{FF2B5EF4-FFF2-40B4-BE49-F238E27FC236}">
                  <a16:creationId xmlns:a16="http://schemas.microsoft.com/office/drawing/2014/main" id="{E3306DA4-6074-1022-885E-279038FCCA28}"/>
                </a:ext>
              </a:extLst>
            </p:cNvPr>
            <p:cNvSpPr>
              <a:spLocks/>
            </p:cNvSpPr>
            <p:nvPr/>
          </p:nvSpPr>
          <p:spPr>
            <a:xfrm>
              <a:off x="514805" y="4698704"/>
              <a:ext cx="4297680" cy="72237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AD82D0-8C5E-F5B8-2D6A-264F09F37F67}"/>
                </a:ext>
              </a:extLst>
            </p:cNvPr>
            <p:cNvSpPr txBox="1"/>
            <p:nvPr/>
          </p:nvSpPr>
          <p:spPr>
            <a:xfrm>
              <a:off x="708968" y="4795663"/>
              <a:ext cx="3916531" cy="523220"/>
            </a:xfrm>
            <a:prstGeom prst="rect">
              <a:avLst/>
            </a:prstGeom>
            <a:noFill/>
          </p:spPr>
          <p:txBody>
            <a:bodyPr wrap="square" rtlCol="0">
              <a:spAutoFit/>
            </a:bodyPr>
            <a:lstStyle/>
            <a:p>
              <a:pPr algn="ctr"/>
              <a:r>
                <a:rPr lang="en-US" sz="1400" b="1">
                  <a:solidFill>
                    <a:schemeClr val="bg1"/>
                  </a:solidFill>
                </a:rPr>
                <a:t>Basic medical skills, medication administration, transfers, safety</a:t>
              </a:r>
            </a:p>
          </p:txBody>
        </p:sp>
      </p:grpSp>
      <p:grpSp>
        <p:nvGrpSpPr>
          <p:cNvPr id="13" name="Group 12">
            <a:extLst>
              <a:ext uri="{FF2B5EF4-FFF2-40B4-BE49-F238E27FC236}">
                <a16:creationId xmlns:a16="http://schemas.microsoft.com/office/drawing/2014/main" id="{68AD1649-5F47-EEFB-5F33-28918A5910A5}"/>
              </a:ext>
            </a:extLst>
          </p:cNvPr>
          <p:cNvGrpSpPr/>
          <p:nvPr/>
        </p:nvGrpSpPr>
        <p:grpSpPr>
          <a:xfrm>
            <a:off x="514805" y="3884238"/>
            <a:ext cx="4297680" cy="721206"/>
            <a:chOff x="514805" y="3884238"/>
            <a:chExt cx="4297680" cy="721206"/>
          </a:xfrm>
        </p:grpSpPr>
        <p:sp>
          <p:nvSpPr>
            <p:cNvPr id="40" name="Rectangle: Rounded Corners 39">
              <a:extLst>
                <a:ext uri="{FF2B5EF4-FFF2-40B4-BE49-F238E27FC236}">
                  <a16:creationId xmlns:a16="http://schemas.microsoft.com/office/drawing/2014/main" id="{CF549A7D-5AA4-AF5A-FE93-5EDB52C2FB1F}"/>
                </a:ext>
              </a:extLst>
            </p:cNvPr>
            <p:cNvSpPr>
              <a:spLocks/>
            </p:cNvSpPr>
            <p:nvPr/>
          </p:nvSpPr>
          <p:spPr>
            <a:xfrm>
              <a:off x="514805" y="3884238"/>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891590-35C8-36A1-69B4-944C9AFED36E}"/>
                </a:ext>
              </a:extLst>
            </p:cNvPr>
            <p:cNvSpPr txBox="1"/>
            <p:nvPr/>
          </p:nvSpPr>
          <p:spPr>
            <a:xfrm>
              <a:off x="762712" y="4090952"/>
              <a:ext cx="3748388" cy="307777"/>
            </a:xfrm>
            <a:prstGeom prst="rect">
              <a:avLst/>
            </a:prstGeom>
            <a:noFill/>
          </p:spPr>
          <p:txBody>
            <a:bodyPr wrap="square" rtlCol="0">
              <a:spAutoFit/>
            </a:bodyPr>
            <a:lstStyle/>
            <a:p>
              <a:pPr algn="ctr"/>
              <a:r>
                <a:rPr lang="en-US" sz="1400" b="1">
                  <a:solidFill>
                    <a:schemeClr val="bg1"/>
                  </a:solidFill>
                </a:rPr>
                <a:t>Private residence</a:t>
              </a:r>
            </a:p>
          </p:txBody>
        </p:sp>
      </p:grpSp>
      <p:grpSp>
        <p:nvGrpSpPr>
          <p:cNvPr id="15" name="Group 14">
            <a:extLst>
              <a:ext uri="{FF2B5EF4-FFF2-40B4-BE49-F238E27FC236}">
                <a16:creationId xmlns:a16="http://schemas.microsoft.com/office/drawing/2014/main" id="{D877071E-B40D-6A0B-FE8A-27FA6FC6AE74}"/>
              </a:ext>
            </a:extLst>
          </p:cNvPr>
          <p:cNvGrpSpPr/>
          <p:nvPr/>
        </p:nvGrpSpPr>
        <p:grpSpPr>
          <a:xfrm>
            <a:off x="514805" y="5536347"/>
            <a:ext cx="4297680" cy="755625"/>
            <a:chOff x="514805" y="5536347"/>
            <a:chExt cx="4297680" cy="755625"/>
          </a:xfrm>
        </p:grpSpPr>
        <p:sp>
          <p:nvSpPr>
            <p:cNvPr id="42" name="Rectangle: Rounded Corners 41">
              <a:extLst>
                <a:ext uri="{FF2B5EF4-FFF2-40B4-BE49-F238E27FC236}">
                  <a16:creationId xmlns:a16="http://schemas.microsoft.com/office/drawing/2014/main" id="{037B4154-0368-B551-577D-D4576B5164AF}"/>
                </a:ext>
              </a:extLst>
            </p:cNvPr>
            <p:cNvSpPr>
              <a:spLocks/>
            </p:cNvSpPr>
            <p:nvPr/>
          </p:nvSpPr>
          <p:spPr>
            <a:xfrm>
              <a:off x="514805" y="5536347"/>
              <a:ext cx="4297680" cy="721206"/>
            </a:xfrm>
            <a:prstGeom prst="roundRect">
              <a:avLst/>
            </a:prstGeom>
            <a:solidFill>
              <a:schemeClr val="tx2">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A2874D-0187-E5AA-C89B-815AEB0CDF79}"/>
                </a:ext>
              </a:extLst>
            </p:cNvPr>
            <p:cNvSpPr txBox="1"/>
            <p:nvPr/>
          </p:nvSpPr>
          <p:spPr>
            <a:xfrm>
              <a:off x="678640" y="5768752"/>
              <a:ext cx="3916531" cy="523220"/>
            </a:xfrm>
            <a:prstGeom prst="rect">
              <a:avLst/>
            </a:prstGeom>
            <a:noFill/>
          </p:spPr>
          <p:txBody>
            <a:bodyPr wrap="square" rtlCol="0">
              <a:spAutoFit/>
            </a:bodyPr>
            <a:lstStyle/>
            <a:p>
              <a:pPr algn="ctr"/>
              <a:r>
                <a:rPr lang="en-US" sz="1400" b="1">
                  <a:solidFill>
                    <a:schemeClr val="bg1"/>
                  </a:solidFill>
                </a:rPr>
                <a:t>Administrative barriers and model alignment</a:t>
              </a:r>
            </a:p>
          </p:txBody>
        </p:sp>
      </p:grpSp>
      <p:sp>
        <p:nvSpPr>
          <p:cNvPr id="10" name="Arrow: Right 9">
            <a:extLst>
              <a:ext uri="{FF2B5EF4-FFF2-40B4-BE49-F238E27FC236}">
                <a16:creationId xmlns:a16="http://schemas.microsoft.com/office/drawing/2014/main" id="{3CAEB406-1D7D-ADCC-A92F-4A76A38FA4D2}"/>
              </a:ext>
            </a:extLst>
          </p:cNvPr>
          <p:cNvSpPr/>
          <p:nvPr/>
        </p:nvSpPr>
        <p:spPr>
          <a:xfrm rot="20973167">
            <a:off x="7686404" y="5771296"/>
            <a:ext cx="1603803" cy="55066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SOLVEABLE</a:t>
            </a:r>
          </a:p>
        </p:txBody>
      </p:sp>
    </p:spTree>
    <p:extLst>
      <p:ext uri="{BB962C8B-B14F-4D97-AF65-F5344CB8AC3E}">
        <p14:creationId xmlns:p14="http://schemas.microsoft.com/office/powerpoint/2010/main" val="120236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left)">
                                      <p:cBhvr>
                                        <p:cTn id="6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9FEC89-E687-731E-E391-754E7FA1148B}"/>
              </a:ext>
            </a:extLst>
          </p:cNvPr>
          <p:cNvSpPr>
            <a:spLocks noGrp="1"/>
          </p:cNvSpPr>
          <p:nvPr>
            <p:ph type="body" idx="1"/>
          </p:nvPr>
        </p:nvSpPr>
        <p:spPr>
          <a:xfrm>
            <a:off x="839788" y="1188720"/>
            <a:ext cx="5157787" cy="823912"/>
          </a:xfrm>
        </p:spPr>
        <p:txBody>
          <a:bodyPr>
            <a:normAutofit lnSpcReduction="10000"/>
          </a:bodyPr>
          <a:lstStyle/>
          <a:p>
            <a:endParaRPr lang="en-US"/>
          </a:p>
          <a:p>
            <a:r>
              <a:rPr lang="en-US"/>
              <a:t>Programmatic Issues</a:t>
            </a:r>
          </a:p>
        </p:txBody>
      </p:sp>
      <p:sp>
        <p:nvSpPr>
          <p:cNvPr id="3" name="Content Placeholder 2">
            <a:extLst>
              <a:ext uri="{FF2B5EF4-FFF2-40B4-BE49-F238E27FC236}">
                <a16:creationId xmlns:a16="http://schemas.microsoft.com/office/drawing/2014/main" id="{30657110-537E-C063-2A83-1DFDBFF67682}"/>
              </a:ext>
            </a:extLst>
          </p:cNvPr>
          <p:cNvSpPr>
            <a:spLocks noGrp="1"/>
          </p:cNvSpPr>
          <p:nvPr>
            <p:ph sz="half" idx="2"/>
          </p:nvPr>
        </p:nvSpPr>
        <p:spPr>
          <a:xfrm>
            <a:off x="839789" y="2178495"/>
            <a:ext cx="4875212" cy="3684588"/>
          </a:xfrm>
        </p:spPr>
        <p:txBody>
          <a:bodyPr>
            <a:noAutofit/>
          </a:bodyPr>
          <a:lstStyle/>
          <a:p>
            <a:r>
              <a:rPr lang="en-US" sz="2000"/>
              <a:t>Service disruption creates barrier to housing placement</a:t>
            </a:r>
          </a:p>
          <a:p>
            <a:r>
              <a:rPr lang="en-US" sz="2000"/>
              <a:t>Early nursing home/assisted living placement</a:t>
            </a:r>
          </a:p>
          <a:p>
            <a:r>
              <a:rPr lang="en-US" sz="2000"/>
              <a:t>Additional housekeeping due to ADL issues</a:t>
            </a:r>
          </a:p>
          <a:p>
            <a:r>
              <a:rPr lang="en-US" sz="2000"/>
              <a:t>Use of EDs for ADL issues</a:t>
            </a:r>
          </a:p>
          <a:p>
            <a:pPr lvl="1"/>
            <a:endParaRPr lang="en-US" sz="2000"/>
          </a:p>
        </p:txBody>
      </p:sp>
      <p:sp>
        <p:nvSpPr>
          <p:cNvPr id="6" name="Text Placeholder 5">
            <a:extLst>
              <a:ext uri="{FF2B5EF4-FFF2-40B4-BE49-F238E27FC236}">
                <a16:creationId xmlns:a16="http://schemas.microsoft.com/office/drawing/2014/main" id="{90E740CF-C5DE-A062-3FB1-EBF288C1FF7D}"/>
              </a:ext>
            </a:extLst>
          </p:cNvPr>
          <p:cNvSpPr>
            <a:spLocks noGrp="1"/>
          </p:cNvSpPr>
          <p:nvPr>
            <p:ph type="body" sz="quarter" idx="3"/>
          </p:nvPr>
        </p:nvSpPr>
        <p:spPr>
          <a:xfrm>
            <a:off x="6172200" y="1188720"/>
            <a:ext cx="5183188" cy="823912"/>
          </a:xfrm>
        </p:spPr>
        <p:txBody>
          <a:bodyPr/>
          <a:lstStyle/>
          <a:p>
            <a:r>
              <a:rPr lang="en-US"/>
              <a:t>Cohort</a:t>
            </a:r>
          </a:p>
        </p:txBody>
      </p:sp>
      <p:sp>
        <p:nvSpPr>
          <p:cNvPr id="7" name="Content Placeholder 6">
            <a:extLst>
              <a:ext uri="{FF2B5EF4-FFF2-40B4-BE49-F238E27FC236}">
                <a16:creationId xmlns:a16="http://schemas.microsoft.com/office/drawing/2014/main" id="{17FB6986-55DD-DDF7-73BC-343043DAC548}"/>
              </a:ext>
            </a:extLst>
          </p:cNvPr>
          <p:cNvSpPr>
            <a:spLocks noGrp="1"/>
          </p:cNvSpPr>
          <p:nvPr>
            <p:ph sz="quarter" idx="4"/>
          </p:nvPr>
        </p:nvSpPr>
        <p:spPr>
          <a:xfrm>
            <a:off x="6172200" y="2178495"/>
            <a:ext cx="5183188" cy="3684588"/>
          </a:xfrm>
        </p:spPr>
        <p:txBody>
          <a:bodyPr>
            <a:normAutofit/>
          </a:bodyPr>
          <a:lstStyle/>
          <a:p>
            <a:r>
              <a:rPr lang="en-US" sz="2000"/>
              <a:t>~20% of census (n=69)</a:t>
            </a:r>
          </a:p>
          <a:p>
            <a:r>
              <a:rPr lang="en-US" sz="2000"/>
              <a:t>Average/Median Age: 55.7/59.8</a:t>
            </a:r>
          </a:p>
          <a:p>
            <a:r>
              <a:rPr lang="en-US" sz="2000"/>
              <a:t>Age Range: 25-81</a:t>
            </a:r>
          </a:p>
          <a:p>
            <a:r>
              <a:rPr lang="en-US" sz="2000"/>
              <a:t>19% undocumented</a:t>
            </a:r>
          </a:p>
          <a:p>
            <a:r>
              <a:rPr lang="en-US" sz="2000"/>
              <a:t>29% on internal vulnerability lists</a:t>
            </a:r>
          </a:p>
          <a:p>
            <a:r>
              <a:rPr lang="en-US" sz="2000"/>
              <a:t>Only 25% had active housing package</a:t>
            </a:r>
          </a:p>
          <a:p>
            <a:r>
              <a:rPr lang="en-US" sz="2000"/>
              <a:t>56.5% SUD (plurality of alcohol)</a:t>
            </a:r>
          </a:p>
          <a:p>
            <a:r>
              <a:rPr lang="en-US" sz="2000"/>
              <a:t>Only 15% had refused additional support</a:t>
            </a:r>
          </a:p>
        </p:txBody>
      </p:sp>
      <p:sp>
        <p:nvSpPr>
          <p:cNvPr id="4" name="Slide Number Placeholder 3">
            <a:extLst>
              <a:ext uri="{FF2B5EF4-FFF2-40B4-BE49-F238E27FC236}">
                <a16:creationId xmlns:a16="http://schemas.microsoft.com/office/drawing/2014/main" id="{280BE73F-2C08-6B40-8560-E4735C95A02D}"/>
              </a:ext>
            </a:extLst>
          </p:cNvPr>
          <p:cNvSpPr>
            <a:spLocks noGrp="1"/>
          </p:cNvSpPr>
          <p:nvPr>
            <p:ph type="sldNum" sz="quarter" idx="10"/>
          </p:nvPr>
        </p:nvSpPr>
        <p:spPr/>
        <p:txBody>
          <a:bodyPr/>
          <a:lstStyle/>
          <a:p>
            <a:fld id="{330EA680-D336-4FF7-8B7A-9848BB0A1C32}" type="slidenum">
              <a:rPr lang="en-US" smtClean="0"/>
              <a:t>17</a:t>
            </a:fld>
            <a:endParaRPr lang="en-US"/>
          </a:p>
        </p:txBody>
      </p:sp>
      <p:sp>
        <p:nvSpPr>
          <p:cNvPr id="2" name="Title 1">
            <a:extLst>
              <a:ext uri="{FF2B5EF4-FFF2-40B4-BE49-F238E27FC236}">
                <a16:creationId xmlns:a16="http://schemas.microsoft.com/office/drawing/2014/main" id="{5E8C77B7-B794-9785-4F10-41CD5CFBB1A7}"/>
              </a:ext>
            </a:extLst>
          </p:cNvPr>
          <p:cNvSpPr>
            <a:spLocks noGrp="1"/>
          </p:cNvSpPr>
          <p:nvPr>
            <p:ph type="title"/>
          </p:nvPr>
        </p:nvSpPr>
        <p:spPr/>
        <p:txBody>
          <a:bodyPr>
            <a:normAutofit fontScale="90000"/>
          </a:bodyPr>
          <a:lstStyle/>
          <a:p>
            <a:r>
              <a:rPr lang="en-US" b="1"/>
              <a:t>Needs Assessment Findings</a:t>
            </a:r>
          </a:p>
        </p:txBody>
      </p:sp>
    </p:spTree>
    <p:extLst>
      <p:ext uri="{BB962C8B-B14F-4D97-AF65-F5344CB8AC3E}">
        <p14:creationId xmlns:p14="http://schemas.microsoft.com/office/powerpoint/2010/main" val="2299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allAtOnce"/>
      <p:bldP spid="6" grpId="0" build="p"/>
      <p:bldP spid="7"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BD3EEC-9D2E-F770-B465-B213BF1C569B}"/>
              </a:ext>
            </a:extLst>
          </p:cNvPr>
          <p:cNvSpPr>
            <a:spLocks noGrp="1"/>
          </p:cNvSpPr>
          <p:nvPr>
            <p:ph type="body" idx="1"/>
          </p:nvPr>
        </p:nvSpPr>
        <p:spPr>
          <a:xfrm>
            <a:off x="839788" y="1188720"/>
            <a:ext cx="5157787" cy="823912"/>
          </a:xfrm>
        </p:spPr>
        <p:txBody>
          <a:bodyPr/>
          <a:lstStyle/>
          <a:p>
            <a:r>
              <a:rPr lang="en-US"/>
              <a:t>Selection</a:t>
            </a:r>
          </a:p>
        </p:txBody>
      </p:sp>
      <p:sp>
        <p:nvSpPr>
          <p:cNvPr id="9" name="Content Placeholder 8">
            <a:extLst>
              <a:ext uri="{FF2B5EF4-FFF2-40B4-BE49-F238E27FC236}">
                <a16:creationId xmlns:a16="http://schemas.microsoft.com/office/drawing/2014/main" id="{3CBD2AEA-1F74-81DF-CC8E-AFAB9ABB2603}"/>
              </a:ext>
            </a:extLst>
          </p:cNvPr>
          <p:cNvSpPr>
            <a:spLocks noGrp="1"/>
          </p:cNvSpPr>
          <p:nvPr>
            <p:ph sz="half" idx="2"/>
          </p:nvPr>
        </p:nvSpPr>
        <p:spPr>
          <a:xfrm>
            <a:off x="839789" y="2176272"/>
            <a:ext cx="3960812" cy="3684588"/>
          </a:xfrm>
        </p:spPr>
        <p:txBody>
          <a:bodyPr>
            <a:normAutofit/>
          </a:bodyPr>
          <a:lstStyle/>
          <a:p>
            <a:pPr>
              <a:lnSpc>
                <a:spcPct val="100000"/>
              </a:lnSpc>
            </a:pPr>
            <a:r>
              <a:rPr lang="en-US" sz="2000"/>
              <a:t>Present-focused</a:t>
            </a:r>
          </a:p>
          <a:p>
            <a:pPr>
              <a:lnSpc>
                <a:spcPct val="100000"/>
              </a:lnSpc>
            </a:pPr>
            <a:r>
              <a:rPr lang="en-US" sz="2000"/>
              <a:t>User friendly</a:t>
            </a:r>
          </a:p>
          <a:p>
            <a:pPr>
              <a:lnSpc>
                <a:spcPct val="100000"/>
              </a:lnSpc>
            </a:pPr>
            <a:r>
              <a:rPr lang="en-US" sz="2000"/>
              <a:t>Short</a:t>
            </a:r>
          </a:p>
          <a:p>
            <a:pPr>
              <a:lnSpc>
                <a:spcPct val="100000"/>
              </a:lnSpc>
            </a:pPr>
            <a:r>
              <a:rPr lang="en-US" sz="2000"/>
              <a:t>Guide to scoring</a:t>
            </a:r>
          </a:p>
          <a:p>
            <a:pPr>
              <a:lnSpc>
                <a:spcPct val="100000"/>
              </a:lnSpc>
            </a:pPr>
            <a:r>
              <a:rPr lang="en-US" sz="2000"/>
              <a:t>Admittedly imperfect for this use case</a:t>
            </a:r>
          </a:p>
          <a:p>
            <a:pPr marL="0" indent="0">
              <a:lnSpc>
                <a:spcPct val="100000"/>
              </a:lnSpc>
              <a:buNone/>
            </a:pPr>
            <a:endParaRPr lang="en-US" sz="2000"/>
          </a:p>
          <a:p>
            <a:pPr>
              <a:lnSpc>
                <a:spcPct val="100000"/>
              </a:lnSpc>
            </a:pPr>
            <a:endParaRPr lang="en-US" sz="2000"/>
          </a:p>
          <a:p>
            <a:pPr>
              <a:lnSpc>
                <a:spcPct val="100000"/>
              </a:lnSpc>
            </a:pPr>
            <a:endParaRPr lang="en-US" sz="2000"/>
          </a:p>
        </p:txBody>
      </p:sp>
      <p:sp>
        <p:nvSpPr>
          <p:cNvPr id="10" name="Text Placeholder 9">
            <a:extLst>
              <a:ext uri="{FF2B5EF4-FFF2-40B4-BE49-F238E27FC236}">
                <a16:creationId xmlns:a16="http://schemas.microsoft.com/office/drawing/2014/main" id="{665EEAC0-3F18-6F25-D89E-2CBF23899FC3}"/>
              </a:ext>
            </a:extLst>
          </p:cNvPr>
          <p:cNvSpPr>
            <a:spLocks noGrp="1"/>
          </p:cNvSpPr>
          <p:nvPr>
            <p:ph type="body" sz="quarter" idx="3"/>
          </p:nvPr>
        </p:nvSpPr>
        <p:spPr>
          <a:xfrm>
            <a:off x="6172200" y="1188720"/>
            <a:ext cx="5183188" cy="823912"/>
          </a:xfrm>
        </p:spPr>
        <p:txBody>
          <a:bodyPr/>
          <a:lstStyle/>
          <a:p>
            <a:r>
              <a:rPr lang="en-US"/>
              <a:t>Domains</a:t>
            </a:r>
          </a:p>
        </p:txBody>
      </p:sp>
      <p:sp>
        <p:nvSpPr>
          <p:cNvPr id="7" name="Content Placeholder 6">
            <a:extLst>
              <a:ext uri="{FF2B5EF4-FFF2-40B4-BE49-F238E27FC236}">
                <a16:creationId xmlns:a16="http://schemas.microsoft.com/office/drawing/2014/main" id="{567820D9-590F-80E8-3CA8-AC107E3B585C}"/>
              </a:ext>
            </a:extLst>
          </p:cNvPr>
          <p:cNvSpPr>
            <a:spLocks noGrp="1"/>
          </p:cNvSpPr>
          <p:nvPr>
            <p:ph sz="quarter" idx="4"/>
          </p:nvPr>
        </p:nvSpPr>
        <p:spPr>
          <a:xfrm>
            <a:off x="6172200" y="2176272"/>
            <a:ext cx="5183188" cy="3684588"/>
          </a:xfrm>
        </p:spPr>
        <p:txBody>
          <a:bodyPr numCol="2">
            <a:noAutofit/>
          </a:bodyPr>
          <a:lstStyle/>
          <a:p>
            <a:pPr>
              <a:lnSpc>
                <a:spcPct val="100000"/>
              </a:lnSpc>
            </a:pPr>
            <a:r>
              <a:rPr lang="en-US" sz="2000"/>
              <a:t>Chair/Bed Transfers</a:t>
            </a:r>
          </a:p>
          <a:p>
            <a:pPr>
              <a:lnSpc>
                <a:spcPct val="100000"/>
              </a:lnSpc>
            </a:pPr>
            <a:r>
              <a:rPr lang="en-US" sz="2000"/>
              <a:t>Ambulation</a:t>
            </a:r>
          </a:p>
          <a:p>
            <a:pPr>
              <a:lnSpc>
                <a:spcPct val="100000"/>
              </a:lnSpc>
            </a:pPr>
            <a:r>
              <a:rPr lang="en-US" sz="2000"/>
              <a:t>Stair Climbing</a:t>
            </a:r>
          </a:p>
          <a:p>
            <a:pPr>
              <a:lnSpc>
                <a:spcPct val="100000"/>
              </a:lnSpc>
            </a:pPr>
            <a:r>
              <a:rPr lang="en-US" sz="2000"/>
              <a:t>Toilet Transfers</a:t>
            </a:r>
          </a:p>
          <a:p>
            <a:pPr>
              <a:lnSpc>
                <a:spcPct val="100000"/>
              </a:lnSpc>
            </a:pPr>
            <a:r>
              <a:rPr lang="en-US" sz="2000"/>
              <a:t>Bowel Control</a:t>
            </a:r>
          </a:p>
          <a:p>
            <a:pPr>
              <a:lnSpc>
                <a:spcPct val="100000"/>
              </a:lnSpc>
            </a:pPr>
            <a:r>
              <a:rPr lang="en-US" sz="2000"/>
              <a:t>Bladder Control</a:t>
            </a:r>
          </a:p>
          <a:p>
            <a:pPr>
              <a:lnSpc>
                <a:spcPct val="100000"/>
              </a:lnSpc>
            </a:pPr>
            <a:r>
              <a:rPr lang="en-US" sz="2000"/>
              <a:t>Bathing</a:t>
            </a:r>
          </a:p>
          <a:p>
            <a:pPr>
              <a:lnSpc>
                <a:spcPct val="100000"/>
              </a:lnSpc>
            </a:pPr>
            <a:r>
              <a:rPr lang="en-US" sz="2000"/>
              <a:t>Dressing</a:t>
            </a:r>
          </a:p>
          <a:p>
            <a:pPr>
              <a:lnSpc>
                <a:spcPct val="100000"/>
              </a:lnSpc>
            </a:pPr>
            <a:r>
              <a:rPr lang="en-US" sz="2000"/>
              <a:t>Personal Hygiene (Grooming)</a:t>
            </a:r>
          </a:p>
          <a:p>
            <a:pPr>
              <a:lnSpc>
                <a:spcPct val="100000"/>
              </a:lnSpc>
            </a:pPr>
            <a:r>
              <a:rPr lang="en-US" sz="2000"/>
              <a:t>Feeding</a:t>
            </a:r>
          </a:p>
          <a:p>
            <a:pPr>
              <a:lnSpc>
                <a:spcPct val="100000"/>
              </a:lnSpc>
            </a:pPr>
            <a:r>
              <a:rPr lang="en-US" sz="2000" b="1">
                <a:solidFill>
                  <a:schemeClr val="accent1"/>
                </a:solidFill>
              </a:rPr>
              <a:t>Laundry</a:t>
            </a:r>
          </a:p>
          <a:p>
            <a:pPr>
              <a:lnSpc>
                <a:spcPct val="100000"/>
              </a:lnSpc>
            </a:pPr>
            <a:r>
              <a:rPr lang="en-US" sz="2000" b="1">
                <a:solidFill>
                  <a:schemeClr val="accent1"/>
                </a:solidFill>
              </a:rPr>
              <a:t>Housekeeping</a:t>
            </a:r>
          </a:p>
          <a:p>
            <a:pPr>
              <a:lnSpc>
                <a:spcPct val="100000"/>
              </a:lnSpc>
            </a:pPr>
            <a:endParaRPr lang="en-US" sz="2000"/>
          </a:p>
        </p:txBody>
      </p:sp>
      <p:sp>
        <p:nvSpPr>
          <p:cNvPr id="4" name="Slide Number Placeholder 3">
            <a:extLst>
              <a:ext uri="{FF2B5EF4-FFF2-40B4-BE49-F238E27FC236}">
                <a16:creationId xmlns:a16="http://schemas.microsoft.com/office/drawing/2014/main" id="{69DEE09B-253C-1C28-00A7-7197AA9EDFEE}"/>
              </a:ext>
            </a:extLst>
          </p:cNvPr>
          <p:cNvSpPr>
            <a:spLocks noGrp="1"/>
          </p:cNvSpPr>
          <p:nvPr>
            <p:ph type="sldNum" sz="quarter" idx="10"/>
          </p:nvPr>
        </p:nvSpPr>
        <p:spPr/>
        <p:txBody>
          <a:bodyPr/>
          <a:lstStyle/>
          <a:p>
            <a:fld id="{330EA680-D336-4FF7-8B7A-9848BB0A1C32}" type="slidenum">
              <a:rPr lang="en-US" smtClean="0"/>
              <a:t>18</a:t>
            </a:fld>
            <a:endParaRPr lang="en-US"/>
          </a:p>
        </p:txBody>
      </p:sp>
      <p:sp>
        <p:nvSpPr>
          <p:cNvPr id="2" name="Title 1">
            <a:extLst>
              <a:ext uri="{FF2B5EF4-FFF2-40B4-BE49-F238E27FC236}">
                <a16:creationId xmlns:a16="http://schemas.microsoft.com/office/drawing/2014/main" id="{3E52A197-1441-3A6F-DAC3-A218863292B1}"/>
              </a:ext>
            </a:extLst>
          </p:cNvPr>
          <p:cNvSpPr>
            <a:spLocks noGrp="1"/>
          </p:cNvSpPr>
          <p:nvPr>
            <p:ph type="title"/>
          </p:nvPr>
        </p:nvSpPr>
        <p:spPr/>
        <p:txBody>
          <a:bodyPr>
            <a:normAutofit fontScale="90000"/>
          </a:bodyPr>
          <a:lstStyle/>
          <a:p>
            <a:r>
              <a:rPr lang="en-US" b="1"/>
              <a:t>Barthel Index (Shah Version)</a:t>
            </a:r>
          </a:p>
        </p:txBody>
      </p:sp>
      <p:sp>
        <p:nvSpPr>
          <p:cNvPr id="11" name="TextBox 10">
            <a:extLst>
              <a:ext uri="{FF2B5EF4-FFF2-40B4-BE49-F238E27FC236}">
                <a16:creationId xmlns:a16="http://schemas.microsoft.com/office/drawing/2014/main" id="{5A82A6D2-7F0B-3E19-4A84-E121130BB3D6}"/>
              </a:ext>
            </a:extLst>
          </p:cNvPr>
          <p:cNvSpPr txBox="1"/>
          <p:nvPr/>
        </p:nvSpPr>
        <p:spPr>
          <a:xfrm>
            <a:off x="838200" y="5660184"/>
            <a:ext cx="11035348" cy="830997"/>
          </a:xfrm>
          <a:prstGeom prst="rect">
            <a:avLst/>
          </a:prstGeom>
          <a:noFill/>
        </p:spPr>
        <p:txBody>
          <a:bodyPr wrap="square" rtlCol="0">
            <a:spAutoFit/>
          </a:bodyPr>
          <a:lstStyle/>
          <a:p>
            <a:r>
              <a:rPr lang="en-US" sz="1200" i="1"/>
              <a:t>For more about the Barthel Index, see:</a:t>
            </a:r>
          </a:p>
          <a:p>
            <a:pPr marL="171450" indent="-171450">
              <a:buFont typeface="Arial" panose="020B0604020202020204" pitchFamily="34" charset="0"/>
              <a:buChar char="•"/>
            </a:pPr>
            <a:r>
              <a:rPr lang="en-US" sz="1200"/>
              <a:t>Nedea, D. (2020). Modified Barthel Index for activities of daily living. </a:t>
            </a:r>
            <a:r>
              <a:rPr lang="en-US" sz="1200" i="1" err="1"/>
              <a:t>MDApp</a:t>
            </a:r>
            <a:r>
              <a:rPr lang="en-US" sz="1200"/>
              <a:t>. </a:t>
            </a:r>
            <a:r>
              <a:rPr lang="en-US" sz="1200">
                <a:hlinkClick r:id="rId3"/>
              </a:rPr>
              <a:t>https://www.mdapp.co/modified-barthel-index-for-activities-of-daily-living-calculator-362/</a:t>
            </a:r>
            <a:endParaRPr lang="en-US" sz="1200"/>
          </a:p>
          <a:p>
            <a:pPr marL="171450" indent="-171450">
              <a:buFont typeface="Arial" panose="020B0604020202020204" pitchFamily="34" charset="0"/>
              <a:buChar char="•"/>
            </a:pPr>
            <a:r>
              <a:rPr lang="en-US" sz="1200" err="1"/>
              <a:t>Physiopedia</a:t>
            </a:r>
            <a:r>
              <a:rPr lang="en-US" sz="1200"/>
              <a:t>. (n.d.). In </a:t>
            </a:r>
            <a:r>
              <a:rPr lang="en-US" sz="1200" i="1" err="1"/>
              <a:t>Physiopedia</a:t>
            </a:r>
            <a:r>
              <a:rPr lang="en-US" sz="1200" i="1"/>
              <a:t>. </a:t>
            </a:r>
            <a:r>
              <a:rPr lang="en-US" sz="1200">
                <a:hlinkClick r:id="rId4"/>
              </a:rPr>
              <a:t>https://www.physio-pedia.com/Barthel_Index</a:t>
            </a:r>
            <a:endParaRPr lang="en-US" sz="1200"/>
          </a:p>
          <a:p>
            <a:endParaRPr lang="en-US" sz="1200"/>
          </a:p>
        </p:txBody>
      </p:sp>
    </p:spTree>
    <p:extLst>
      <p:ext uri="{BB962C8B-B14F-4D97-AF65-F5344CB8AC3E}">
        <p14:creationId xmlns:p14="http://schemas.microsoft.com/office/powerpoint/2010/main" val="2164624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D31B6F-5371-8092-CF9F-DA1F784E0F0B}"/>
              </a:ext>
            </a:extLst>
          </p:cNvPr>
          <p:cNvSpPr>
            <a:spLocks noGrp="1"/>
          </p:cNvSpPr>
          <p:nvPr>
            <p:ph sz="half" idx="1"/>
          </p:nvPr>
        </p:nvSpPr>
        <p:spPr/>
        <p:txBody>
          <a:bodyPr/>
          <a:lstStyle/>
          <a:p>
            <a:r>
              <a:rPr lang="en-US" b="1" dirty="0"/>
              <a:t>Average score:</a:t>
            </a:r>
            <a:r>
              <a:rPr lang="en-US" dirty="0"/>
              <a:t> </a:t>
            </a:r>
            <a:r>
              <a:rPr lang="en-US" b="1" dirty="0">
                <a:solidFill>
                  <a:schemeClr val="accent1"/>
                </a:solidFill>
              </a:rPr>
              <a:t>88.9/100</a:t>
            </a:r>
          </a:p>
          <a:p>
            <a:r>
              <a:rPr lang="en-US" b="1" dirty="0"/>
              <a:t>Average score with  additional domains: </a:t>
            </a:r>
            <a:r>
              <a:rPr lang="en-US" b="1" dirty="0">
                <a:solidFill>
                  <a:schemeClr val="accent1"/>
                </a:solidFill>
              </a:rPr>
              <a:t>103.2/125</a:t>
            </a:r>
          </a:p>
          <a:p>
            <a:r>
              <a:rPr lang="en-US" b="1" dirty="0">
                <a:solidFill>
                  <a:schemeClr val="accent1"/>
                </a:solidFill>
              </a:rPr>
              <a:t>88%</a:t>
            </a:r>
            <a:r>
              <a:rPr lang="en-US" dirty="0"/>
              <a:t> (n=61) required regular housekeeping assistance</a:t>
            </a:r>
          </a:p>
          <a:p>
            <a:pPr lvl="1"/>
            <a:r>
              <a:rPr lang="en-US" b="1" dirty="0"/>
              <a:t>15</a:t>
            </a:r>
            <a:r>
              <a:rPr lang="en-US" dirty="0"/>
              <a:t> of these had a high need for assistance</a:t>
            </a:r>
          </a:p>
        </p:txBody>
      </p:sp>
      <p:graphicFrame>
        <p:nvGraphicFramePr>
          <p:cNvPr id="6" name="Table 6">
            <a:extLst>
              <a:ext uri="{FF2B5EF4-FFF2-40B4-BE49-F238E27FC236}">
                <a16:creationId xmlns:a16="http://schemas.microsoft.com/office/drawing/2014/main" id="{3C0288C4-C14D-BC70-B96B-2D41722DBAB8}"/>
              </a:ext>
            </a:extLst>
          </p:cNvPr>
          <p:cNvGraphicFramePr>
            <a:graphicFrameLocks noGrp="1"/>
          </p:cNvGraphicFramePr>
          <p:nvPr>
            <p:ph sz="half" idx="2"/>
            <p:extLst>
              <p:ext uri="{D42A27DB-BD31-4B8C-83A1-F6EECF244321}">
                <p14:modId xmlns:p14="http://schemas.microsoft.com/office/powerpoint/2010/main" val="2841493109"/>
              </p:ext>
            </p:extLst>
          </p:nvPr>
        </p:nvGraphicFramePr>
        <p:xfrm>
          <a:off x="6172200" y="1825625"/>
          <a:ext cx="5181600" cy="165608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407255457"/>
                    </a:ext>
                  </a:extLst>
                </a:gridCol>
                <a:gridCol w="1727200">
                  <a:extLst>
                    <a:ext uri="{9D8B030D-6E8A-4147-A177-3AD203B41FA5}">
                      <a16:colId xmlns:a16="http://schemas.microsoft.com/office/drawing/2014/main" val="946768901"/>
                    </a:ext>
                  </a:extLst>
                </a:gridCol>
                <a:gridCol w="1727200">
                  <a:extLst>
                    <a:ext uri="{9D8B030D-6E8A-4147-A177-3AD203B41FA5}">
                      <a16:colId xmlns:a16="http://schemas.microsoft.com/office/drawing/2014/main" val="2428173977"/>
                    </a:ext>
                  </a:extLst>
                </a:gridCol>
              </a:tblGrid>
              <a:tr h="370840">
                <a:tc>
                  <a:txBody>
                    <a:bodyPr/>
                    <a:lstStyle/>
                    <a:p>
                      <a:pPr algn="ctr"/>
                      <a:r>
                        <a:rPr lang="en-US" dirty="0"/>
                        <a:t>Domain</a:t>
                      </a:r>
                    </a:p>
                  </a:txBody>
                  <a:tcPr anchor="ctr"/>
                </a:tc>
                <a:tc>
                  <a:txBody>
                    <a:bodyPr/>
                    <a:lstStyle/>
                    <a:p>
                      <a:pPr algn="ctr"/>
                      <a:r>
                        <a:rPr lang="en-US" dirty="0"/>
                        <a:t>Average Score (Domain Max)</a:t>
                      </a:r>
                    </a:p>
                  </a:txBody>
                  <a:tcPr anchor="ctr"/>
                </a:tc>
                <a:tc>
                  <a:txBody>
                    <a:bodyPr/>
                    <a:lstStyle/>
                    <a:p>
                      <a:pPr algn="ctr"/>
                      <a:r>
                        <a:rPr lang="en-US" dirty="0"/>
                        <a:t>Average Score as % of Domain Max</a:t>
                      </a:r>
                    </a:p>
                  </a:txBody>
                  <a:tcPr anchor="ctr"/>
                </a:tc>
                <a:extLst>
                  <a:ext uri="{0D108BD9-81ED-4DB2-BD59-A6C34878D82A}">
                    <a16:rowId xmlns:a16="http://schemas.microsoft.com/office/drawing/2014/main" val="571442396"/>
                  </a:ext>
                </a:extLst>
              </a:tr>
              <a:tr h="370840">
                <a:tc>
                  <a:txBody>
                    <a:bodyPr/>
                    <a:lstStyle/>
                    <a:p>
                      <a:r>
                        <a:rPr lang="en-US" dirty="0"/>
                        <a:t>Housekeeping</a:t>
                      </a:r>
                    </a:p>
                  </a:txBody>
                  <a:tcPr/>
                </a:tc>
                <a:tc>
                  <a:txBody>
                    <a:bodyPr/>
                    <a:lstStyle/>
                    <a:p>
                      <a:pPr algn="ctr"/>
                      <a:r>
                        <a:rPr lang="en-US" dirty="0"/>
                        <a:t>7.97 (15)</a:t>
                      </a:r>
                    </a:p>
                  </a:txBody>
                  <a:tcPr/>
                </a:tc>
                <a:tc>
                  <a:txBody>
                    <a:bodyPr/>
                    <a:lstStyle/>
                    <a:p>
                      <a:pPr algn="ctr"/>
                      <a:r>
                        <a:rPr lang="en-US" dirty="0"/>
                        <a:t>53.1%</a:t>
                      </a:r>
                    </a:p>
                  </a:txBody>
                  <a:tcPr/>
                </a:tc>
                <a:extLst>
                  <a:ext uri="{0D108BD9-81ED-4DB2-BD59-A6C34878D82A}">
                    <a16:rowId xmlns:a16="http://schemas.microsoft.com/office/drawing/2014/main" val="3649768295"/>
                  </a:ext>
                </a:extLst>
              </a:tr>
              <a:tr h="370840">
                <a:tc>
                  <a:txBody>
                    <a:bodyPr/>
                    <a:lstStyle/>
                    <a:p>
                      <a:r>
                        <a:rPr lang="en-US" dirty="0"/>
                        <a:t>Laundry</a:t>
                      </a:r>
                    </a:p>
                  </a:txBody>
                  <a:tcPr/>
                </a:tc>
                <a:tc>
                  <a:txBody>
                    <a:bodyPr/>
                    <a:lstStyle/>
                    <a:p>
                      <a:pPr algn="ctr"/>
                      <a:r>
                        <a:rPr lang="en-US" dirty="0"/>
                        <a:t>6.45 (10)</a:t>
                      </a:r>
                    </a:p>
                  </a:txBody>
                  <a:tcPr/>
                </a:tc>
                <a:tc>
                  <a:txBody>
                    <a:bodyPr/>
                    <a:lstStyle/>
                    <a:p>
                      <a:pPr algn="ctr"/>
                      <a:r>
                        <a:rPr lang="en-US" dirty="0"/>
                        <a:t>64.5%</a:t>
                      </a:r>
                    </a:p>
                  </a:txBody>
                  <a:tcPr/>
                </a:tc>
                <a:extLst>
                  <a:ext uri="{0D108BD9-81ED-4DB2-BD59-A6C34878D82A}">
                    <a16:rowId xmlns:a16="http://schemas.microsoft.com/office/drawing/2014/main" val="2577984907"/>
                  </a:ext>
                </a:extLst>
              </a:tr>
            </a:tbl>
          </a:graphicData>
        </a:graphic>
      </p:graphicFrame>
      <p:sp>
        <p:nvSpPr>
          <p:cNvPr id="4" name="Slide Number Placeholder 3">
            <a:extLst>
              <a:ext uri="{FF2B5EF4-FFF2-40B4-BE49-F238E27FC236}">
                <a16:creationId xmlns:a16="http://schemas.microsoft.com/office/drawing/2014/main" id="{C439EAEF-C6E5-A8F1-649F-95D50CE86512}"/>
              </a:ext>
            </a:extLst>
          </p:cNvPr>
          <p:cNvSpPr>
            <a:spLocks noGrp="1"/>
          </p:cNvSpPr>
          <p:nvPr>
            <p:ph type="sldNum" sz="quarter" idx="12"/>
          </p:nvPr>
        </p:nvSpPr>
        <p:spPr/>
        <p:txBody>
          <a:bodyPr/>
          <a:lstStyle/>
          <a:p>
            <a:fld id="{330EA680-D336-4FF7-8B7A-9848BB0A1C32}" type="slidenum">
              <a:rPr lang="en-US" smtClean="0"/>
              <a:t>19</a:t>
            </a:fld>
            <a:endParaRPr lang="en-US"/>
          </a:p>
        </p:txBody>
      </p:sp>
      <p:sp>
        <p:nvSpPr>
          <p:cNvPr id="5" name="Title 4">
            <a:extLst>
              <a:ext uri="{FF2B5EF4-FFF2-40B4-BE49-F238E27FC236}">
                <a16:creationId xmlns:a16="http://schemas.microsoft.com/office/drawing/2014/main" id="{4E013F1B-1F01-67B1-A38B-66A78E7B1D40}"/>
              </a:ext>
            </a:extLst>
          </p:cNvPr>
          <p:cNvSpPr>
            <a:spLocks noGrp="1"/>
          </p:cNvSpPr>
          <p:nvPr>
            <p:ph type="title"/>
          </p:nvPr>
        </p:nvSpPr>
        <p:spPr/>
        <p:txBody>
          <a:bodyPr>
            <a:normAutofit fontScale="90000"/>
          </a:bodyPr>
          <a:lstStyle/>
          <a:p>
            <a:r>
              <a:rPr lang="en-US" dirty="0"/>
              <a:t>Barthel Index Needs Assessment Scoring</a:t>
            </a:r>
          </a:p>
        </p:txBody>
      </p:sp>
    </p:spTree>
    <p:extLst>
      <p:ext uri="{BB962C8B-B14F-4D97-AF65-F5344CB8AC3E}">
        <p14:creationId xmlns:p14="http://schemas.microsoft.com/office/powerpoint/2010/main" val="3761008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9DA6-8610-6590-B11D-3EBA019CA24A}"/>
              </a:ext>
            </a:extLst>
          </p:cNvPr>
          <p:cNvSpPr>
            <a:spLocks noGrp="1"/>
          </p:cNvSpPr>
          <p:nvPr>
            <p:ph type="title"/>
          </p:nvPr>
        </p:nvSpPr>
        <p:spPr>
          <a:xfrm>
            <a:off x="838200" y="365125"/>
            <a:ext cx="10515600" cy="685800"/>
          </a:xfrm>
        </p:spPr>
        <p:txBody>
          <a:bodyPr>
            <a:normAutofit fontScale="90000"/>
          </a:bodyPr>
          <a:lstStyle/>
          <a:p>
            <a:r>
              <a:rPr lang="en-US" b="1">
                <a:cs typeface="Calibri Light"/>
              </a:rPr>
              <a:t>Session  Presenters</a:t>
            </a:r>
            <a:endParaRPr lang="en-US" b="1"/>
          </a:p>
        </p:txBody>
      </p:sp>
      <p:sp>
        <p:nvSpPr>
          <p:cNvPr id="4" name="Slide Number Placeholder 3">
            <a:extLst>
              <a:ext uri="{FF2B5EF4-FFF2-40B4-BE49-F238E27FC236}">
                <a16:creationId xmlns:a16="http://schemas.microsoft.com/office/drawing/2014/main" id="{60A56134-8B96-EEEF-DFD9-977AE0A33A2F}"/>
              </a:ext>
            </a:extLst>
          </p:cNvPr>
          <p:cNvSpPr>
            <a:spLocks noGrp="1"/>
          </p:cNvSpPr>
          <p:nvPr>
            <p:ph type="sldNum" sz="quarter" idx="12"/>
          </p:nvPr>
        </p:nvSpPr>
        <p:spPr/>
        <p:txBody>
          <a:bodyPr/>
          <a:lstStyle/>
          <a:p>
            <a:fld id="{330EA680-D336-4FF7-8B7A-9848BB0A1C32}" type="slidenum">
              <a:rPr lang="en-US" smtClean="0"/>
              <a:t>2</a:t>
            </a:fld>
            <a:endParaRPr lang="en-US"/>
          </a:p>
        </p:txBody>
      </p:sp>
      <p:pic>
        <p:nvPicPr>
          <p:cNvPr id="11" name="Picture 10" descr="A person smiling for the camera&#10;&#10;Description automatically generated">
            <a:extLst>
              <a:ext uri="{FF2B5EF4-FFF2-40B4-BE49-F238E27FC236}">
                <a16:creationId xmlns:a16="http://schemas.microsoft.com/office/drawing/2014/main" id="{224E82D7-4039-EE50-7364-AF8A3B68C2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15" r="13215"/>
          <a:stretch/>
        </p:blipFill>
        <p:spPr>
          <a:xfrm>
            <a:off x="4553904" y="1555432"/>
            <a:ext cx="3084195" cy="3084195"/>
          </a:xfrm>
          <a:prstGeom prst="ellipse">
            <a:avLst/>
          </a:prstGeom>
        </p:spPr>
      </p:pic>
      <p:pic>
        <p:nvPicPr>
          <p:cNvPr id="13" name="Picture 12" descr="A person smiling at camera&#10;&#10;Description automatically generated">
            <a:extLst>
              <a:ext uri="{FF2B5EF4-FFF2-40B4-BE49-F238E27FC236}">
                <a16:creationId xmlns:a16="http://schemas.microsoft.com/office/drawing/2014/main" id="{1205A42C-616B-B2E7-4D81-274DC38531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0" r="1450"/>
          <a:stretch/>
        </p:blipFill>
        <p:spPr>
          <a:xfrm>
            <a:off x="734854" y="1555431"/>
            <a:ext cx="3084196" cy="3084196"/>
          </a:xfrm>
          <a:prstGeom prst="ellipse">
            <a:avLst/>
          </a:prstGeom>
        </p:spPr>
      </p:pic>
      <p:sp>
        <p:nvSpPr>
          <p:cNvPr id="14" name="Oval 13">
            <a:extLst>
              <a:ext uri="{FF2B5EF4-FFF2-40B4-BE49-F238E27FC236}">
                <a16:creationId xmlns:a16="http://schemas.microsoft.com/office/drawing/2014/main" id="{9C8D3EF8-4765-6B20-D495-99F943980358}"/>
              </a:ext>
            </a:extLst>
          </p:cNvPr>
          <p:cNvSpPr/>
          <p:nvPr/>
        </p:nvSpPr>
        <p:spPr>
          <a:xfrm>
            <a:off x="8372953" y="1555432"/>
            <a:ext cx="3084195" cy="3084195"/>
          </a:xfrm>
          <a:prstGeom prst="ellipse">
            <a:avLst/>
          </a:prstGeom>
          <a:blipFill>
            <a:blip r:embed="rId4"/>
            <a:srcRect/>
            <a:stretch>
              <a:fillRect l="-41805" t="-18234" r="-38316" b="-154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3867E14-6F88-291A-95D8-B52A5FC9CEE6}"/>
              </a:ext>
            </a:extLst>
          </p:cNvPr>
          <p:cNvSpPr txBox="1"/>
          <p:nvPr/>
        </p:nvSpPr>
        <p:spPr>
          <a:xfrm>
            <a:off x="457200" y="4955588"/>
            <a:ext cx="3590925" cy="923330"/>
          </a:xfrm>
          <a:prstGeom prst="rect">
            <a:avLst/>
          </a:prstGeom>
          <a:noFill/>
        </p:spPr>
        <p:txBody>
          <a:bodyPr wrap="square" lIns="91440" tIns="45720" rIns="91440" bIns="45720" rtlCol="0" anchor="t">
            <a:spAutoFit/>
          </a:bodyPr>
          <a:lstStyle/>
          <a:p>
            <a:pPr algn="ctr"/>
            <a:r>
              <a:rPr lang="en-US"/>
              <a:t>Erin Madden, LCSW</a:t>
            </a:r>
          </a:p>
          <a:p>
            <a:pPr algn="ctr"/>
            <a:r>
              <a:rPr lang="en-US"/>
              <a:t>Vice President, Programs</a:t>
            </a:r>
          </a:p>
          <a:p>
            <a:pPr algn="ctr"/>
            <a:r>
              <a:rPr lang="en-US"/>
              <a:t>she/her</a:t>
            </a:r>
          </a:p>
        </p:txBody>
      </p:sp>
      <p:sp>
        <p:nvSpPr>
          <p:cNvPr id="16" name="TextBox 15">
            <a:extLst>
              <a:ext uri="{FF2B5EF4-FFF2-40B4-BE49-F238E27FC236}">
                <a16:creationId xmlns:a16="http://schemas.microsoft.com/office/drawing/2014/main" id="{55E6ACF8-1D7F-AAA8-C022-54A50DC89056}"/>
              </a:ext>
            </a:extLst>
          </p:cNvPr>
          <p:cNvSpPr txBox="1"/>
          <p:nvPr/>
        </p:nvSpPr>
        <p:spPr>
          <a:xfrm>
            <a:off x="4300537" y="4954230"/>
            <a:ext cx="3590925" cy="1200329"/>
          </a:xfrm>
          <a:prstGeom prst="rect">
            <a:avLst/>
          </a:prstGeom>
          <a:noFill/>
        </p:spPr>
        <p:txBody>
          <a:bodyPr wrap="square" rtlCol="0">
            <a:spAutoFit/>
          </a:bodyPr>
          <a:lstStyle/>
          <a:p>
            <a:pPr algn="ctr"/>
            <a:r>
              <a:rPr lang="en-US"/>
              <a:t>John Betts, LMSW</a:t>
            </a:r>
          </a:p>
          <a:p>
            <a:pPr algn="ctr"/>
            <a:r>
              <a:rPr lang="en-US"/>
              <a:t>Assistant Vice President, Program Development &amp; Innovation</a:t>
            </a:r>
          </a:p>
          <a:p>
            <a:pPr algn="ctr"/>
            <a:r>
              <a:rPr lang="en-US"/>
              <a:t>he/him</a:t>
            </a:r>
          </a:p>
        </p:txBody>
      </p:sp>
      <p:sp>
        <p:nvSpPr>
          <p:cNvPr id="17" name="TextBox 16">
            <a:extLst>
              <a:ext uri="{FF2B5EF4-FFF2-40B4-BE49-F238E27FC236}">
                <a16:creationId xmlns:a16="http://schemas.microsoft.com/office/drawing/2014/main" id="{11BC8BEE-48D9-DD5F-5560-9B9E13BE3710}"/>
              </a:ext>
            </a:extLst>
          </p:cNvPr>
          <p:cNvSpPr txBox="1"/>
          <p:nvPr/>
        </p:nvSpPr>
        <p:spPr>
          <a:xfrm>
            <a:off x="8186737" y="4954230"/>
            <a:ext cx="3590925" cy="923330"/>
          </a:xfrm>
          <a:prstGeom prst="rect">
            <a:avLst/>
          </a:prstGeom>
          <a:noFill/>
        </p:spPr>
        <p:txBody>
          <a:bodyPr wrap="square" rtlCol="0">
            <a:spAutoFit/>
          </a:bodyPr>
          <a:lstStyle/>
          <a:p>
            <a:pPr algn="ctr"/>
            <a:r>
              <a:rPr lang="en-US"/>
              <a:t>Kevin Hines</a:t>
            </a:r>
          </a:p>
          <a:p>
            <a:pPr algn="ctr"/>
            <a:r>
              <a:rPr lang="en-US"/>
              <a:t>ADL Team Lead, Cluster Care</a:t>
            </a:r>
          </a:p>
          <a:p>
            <a:pPr algn="ctr"/>
            <a:r>
              <a:rPr lang="en-US"/>
              <a:t>he/him</a:t>
            </a:r>
          </a:p>
        </p:txBody>
      </p:sp>
    </p:spTree>
    <p:extLst>
      <p:ext uri="{BB962C8B-B14F-4D97-AF65-F5344CB8AC3E}">
        <p14:creationId xmlns:p14="http://schemas.microsoft.com/office/powerpoint/2010/main" val="142035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1400-B636-9D45-FFFB-958B176976A8}"/>
              </a:ext>
            </a:extLst>
          </p:cNvPr>
          <p:cNvSpPr>
            <a:spLocks noGrp="1"/>
          </p:cNvSpPr>
          <p:nvPr>
            <p:ph type="title"/>
          </p:nvPr>
        </p:nvSpPr>
        <p:spPr>
          <a:xfrm>
            <a:off x="838200" y="365125"/>
            <a:ext cx="10896600" cy="685800"/>
          </a:xfrm>
        </p:spPr>
        <p:txBody>
          <a:bodyPr>
            <a:normAutofit fontScale="90000"/>
          </a:bodyPr>
          <a:lstStyle/>
          <a:p>
            <a:r>
              <a:rPr lang="en-US" b="1">
                <a:cs typeface="Calibri Light"/>
              </a:rPr>
              <a:t>Needs Assessment | Hospital Perspective</a:t>
            </a:r>
            <a:endParaRPr lang="en-US" b="1"/>
          </a:p>
        </p:txBody>
      </p:sp>
      <p:sp>
        <p:nvSpPr>
          <p:cNvPr id="5" name="Content Placeholder 4">
            <a:extLst>
              <a:ext uri="{FF2B5EF4-FFF2-40B4-BE49-F238E27FC236}">
                <a16:creationId xmlns:a16="http://schemas.microsoft.com/office/drawing/2014/main" id="{D08AAA69-0A63-587E-0708-D9A692AF2D47}"/>
              </a:ext>
            </a:extLst>
          </p:cNvPr>
          <p:cNvSpPr>
            <a:spLocks noGrp="1"/>
          </p:cNvSpPr>
          <p:nvPr>
            <p:ph idx="1"/>
          </p:nvPr>
        </p:nvSpPr>
        <p:spPr>
          <a:xfrm>
            <a:off x="838200" y="1455510"/>
            <a:ext cx="9841992" cy="4351338"/>
          </a:xfrm>
        </p:spPr>
        <p:txBody>
          <a:bodyPr>
            <a:normAutofit/>
          </a:bodyPr>
          <a:lstStyle/>
          <a:p>
            <a:r>
              <a:rPr lang="en-US"/>
              <a:t>65 hospital staff completed electronic survey</a:t>
            </a:r>
          </a:p>
          <a:p>
            <a:r>
              <a:rPr lang="en-US"/>
              <a:t>65% (n=42) reported that they had patients who fell into this service gap</a:t>
            </a:r>
          </a:p>
          <a:p>
            <a:pPr lvl="1"/>
            <a:r>
              <a:rPr lang="en-US"/>
              <a:t>Collectively: 130 patients/month (average of 3/month/respondent)</a:t>
            </a:r>
          </a:p>
          <a:p>
            <a:pPr lvl="1"/>
            <a:r>
              <a:rPr lang="en-US"/>
              <a:t>93% of respondents (n=39) had opinion that if additional supports were available, the patient could have been discharged safely to shelter</a:t>
            </a:r>
          </a:p>
          <a:p>
            <a:r>
              <a:rPr lang="en-US"/>
              <a:t>74% (n=48) reported having to keep someone in the hospital longer simply because of lack of HHA or similar services at shelter</a:t>
            </a:r>
          </a:p>
          <a:p>
            <a:endParaRPr lang="en-US"/>
          </a:p>
        </p:txBody>
      </p:sp>
      <p:sp>
        <p:nvSpPr>
          <p:cNvPr id="6" name="Slide Number Placeholder 5">
            <a:extLst>
              <a:ext uri="{FF2B5EF4-FFF2-40B4-BE49-F238E27FC236}">
                <a16:creationId xmlns:a16="http://schemas.microsoft.com/office/drawing/2014/main" id="{69BD4C36-35A8-0D74-A1E5-ACC4155D33D9}"/>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243654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2F1703-645D-738A-2676-7EB9E90A34A9}"/>
              </a:ext>
            </a:extLst>
          </p:cNvPr>
          <p:cNvSpPr>
            <a:spLocks noGrp="1"/>
          </p:cNvSpPr>
          <p:nvPr>
            <p:ph type="sldNum" sz="quarter" idx="12"/>
          </p:nvPr>
        </p:nvSpPr>
        <p:spPr/>
        <p:txBody>
          <a:bodyPr/>
          <a:lstStyle/>
          <a:p>
            <a:fld id="{330EA680-D336-4FF7-8B7A-9848BB0A1C32}" type="slidenum">
              <a:rPr lang="en-US" smtClean="0"/>
              <a:t>21</a:t>
            </a:fld>
            <a:endParaRPr lang="en-US"/>
          </a:p>
        </p:txBody>
      </p:sp>
      <p:grpSp>
        <p:nvGrpSpPr>
          <p:cNvPr id="14" name="Group 13">
            <a:extLst>
              <a:ext uri="{FF2B5EF4-FFF2-40B4-BE49-F238E27FC236}">
                <a16:creationId xmlns:a16="http://schemas.microsoft.com/office/drawing/2014/main" id="{FD26F4C6-11BA-E3D9-031B-CC5DBE51FB85}"/>
              </a:ext>
            </a:extLst>
          </p:cNvPr>
          <p:cNvGrpSpPr/>
          <p:nvPr/>
        </p:nvGrpSpPr>
        <p:grpSpPr>
          <a:xfrm>
            <a:off x="2109216" y="371067"/>
            <a:ext cx="7973568" cy="5559552"/>
            <a:chOff x="5523575" y="2034943"/>
            <a:chExt cx="5805947" cy="4077625"/>
          </a:xfrm>
        </p:grpSpPr>
        <p:pic>
          <p:nvPicPr>
            <p:cNvPr id="8" name="Graphic 7" descr="Building outline">
              <a:extLst>
                <a:ext uri="{FF2B5EF4-FFF2-40B4-BE49-F238E27FC236}">
                  <a16:creationId xmlns:a16="http://schemas.microsoft.com/office/drawing/2014/main" id="{2287816F-B4F5-4DE1-D3E7-FC18B27D8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575" y="2034943"/>
              <a:ext cx="4077625" cy="4077625"/>
            </a:xfrm>
            <a:prstGeom prst="rect">
              <a:avLst/>
            </a:prstGeom>
          </p:spPr>
        </p:pic>
        <p:pic>
          <p:nvPicPr>
            <p:cNvPr id="9" name="Graphic 8" descr="User with solid fill">
              <a:extLst>
                <a:ext uri="{FF2B5EF4-FFF2-40B4-BE49-F238E27FC236}">
                  <a16:creationId xmlns:a16="http://schemas.microsoft.com/office/drawing/2014/main" id="{8C8FECB4-B5D4-C976-C9F7-87C4D6EA03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4802" y="2856577"/>
              <a:ext cx="914400" cy="914400"/>
            </a:xfrm>
            <a:prstGeom prst="rect">
              <a:avLst/>
            </a:prstGeom>
          </p:spPr>
        </p:pic>
        <p:pic>
          <p:nvPicPr>
            <p:cNvPr id="10" name="Graphic 9" descr="User with solid fill">
              <a:extLst>
                <a:ext uri="{FF2B5EF4-FFF2-40B4-BE49-F238E27FC236}">
                  <a16:creationId xmlns:a16="http://schemas.microsoft.com/office/drawing/2014/main" id="{D9461374-48A0-6F3C-9FD1-ED3C7608AD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4801" y="3852092"/>
              <a:ext cx="914400" cy="914400"/>
            </a:xfrm>
            <a:prstGeom prst="rect">
              <a:avLst/>
            </a:prstGeom>
          </p:spPr>
        </p:pic>
        <p:pic>
          <p:nvPicPr>
            <p:cNvPr id="11" name="Graphic 10" descr="User with solid fill">
              <a:extLst>
                <a:ext uri="{FF2B5EF4-FFF2-40B4-BE49-F238E27FC236}">
                  <a16:creationId xmlns:a16="http://schemas.microsoft.com/office/drawing/2014/main" id="{6335CB92-5B11-2543-01AA-7866E99092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4802" y="4773867"/>
              <a:ext cx="914400" cy="914400"/>
            </a:xfrm>
            <a:prstGeom prst="rect">
              <a:avLst/>
            </a:prstGeom>
          </p:spPr>
        </p:pic>
        <p:pic>
          <p:nvPicPr>
            <p:cNvPr id="12" name="Graphic 11" descr="Care with solid fill">
              <a:extLst>
                <a:ext uri="{FF2B5EF4-FFF2-40B4-BE49-F238E27FC236}">
                  <a16:creationId xmlns:a16="http://schemas.microsoft.com/office/drawing/2014/main" id="{0CE54791-C8B0-B49E-7596-CEB7E6EFBA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46994" y="2819706"/>
              <a:ext cx="2782528" cy="2807109"/>
            </a:xfrm>
            <a:prstGeom prst="rect">
              <a:avLst/>
            </a:prstGeom>
          </p:spPr>
        </p:pic>
        <p:sp>
          <p:nvSpPr>
            <p:cNvPr id="13" name="Callout: Right Arrow 12">
              <a:extLst>
                <a:ext uri="{FF2B5EF4-FFF2-40B4-BE49-F238E27FC236}">
                  <a16:creationId xmlns:a16="http://schemas.microsoft.com/office/drawing/2014/main" id="{0323DAEC-C383-B8FC-6E75-2D58838BAAE8}"/>
                </a:ext>
              </a:extLst>
            </p:cNvPr>
            <p:cNvSpPr/>
            <p:nvPr/>
          </p:nvSpPr>
          <p:spPr>
            <a:xfrm>
              <a:off x="5761703" y="2814482"/>
              <a:ext cx="3232354" cy="2873785"/>
            </a:xfrm>
            <a:prstGeom prst="rightArrow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1969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C0F53D-433F-9DF3-069D-7E2632F5A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500" y="1671567"/>
            <a:ext cx="6236600" cy="4157733"/>
          </a:xfrm>
          <a:prstGeom prst="rect">
            <a:avLst/>
          </a:prstGeom>
        </p:spPr>
      </p:pic>
      <p:sp>
        <p:nvSpPr>
          <p:cNvPr id="3" name="Content Placeholder 2">
            <a:extLst>
              <a:ext uri="{FF2B5EF4-FFF2-40B4-BE49-F238E27FC236}">
                <a16:creationId xmlns:a16="http://schemas.microsoft.com/office/drawing/2014/main" id="{D7B0BCF3-0256-20A9-35C1-902C4AC8994A}"/>
              </a:ext>
            </a:extLst>
          </p:cNvPr>
          <p:cNvSpPr>
            <a:spLocks noGrp="1"/>
          </p:cNvSpPr>
          <p:nvPr>
            <p:ph sz="half" idx="1"/>
          </p:nvPr>
        </p:nvSpPr>
        <p:spPr>
          <a:xfrm>
            <a:off x="838200" y="1825625"/>
            <a:ext cx="4044043" cy="4351338"/>
          </a:xfrm>
        </p:spPr>
        <p:txBody>
          <a:bodyPr vert="horz" lIns="91440" tIns="45720" rIns="91440" bIns="45720" rtlCol="0" anchor="t">
            <a:normAutofit/>
          </a:bodyPr>
          <a:lstStyle/>
          <a:p>
            <a:r>
              <a:rPr lang="en-US" sz="2000"/>
              <a:t>39 enrollments to date</a:t>
            </a:r>
          </a:p>
          <a:p>
            <a:r>
              <a:rPr lang="en-US" sz="2000"/>
              <a:t>24 currently enrolled (April 2024)</a:t>
            </a:r>
          </a:p>
          <a:p>
            <a:r>
              <a:rPr lang="en-US" sz="2000"/>
              <a:t>Age: 55.2 (Average)/56 (Median)</a:t>
            </a:r>
          </a:p>
          <a:p>
            <a:r>
              <a:rPr lang="en-US" sz="2000"/>
              <a:t>Length of Stay prior to Cluster Care: 21.02 (Average)/11.5 (Median) months</a:t>
            </a:r>
          </a:p>
          <a:p>
            <a:r>
              <a:rPr lang="en-US" sz="2000"/>
              <a:t>Enrollment time: 4.58 (Average)/4 (Median) in months</a:t>
            </a:r>
          </a:p>
        </p:txBody>
      </p:sp>
      <p:sp>
        <p:nvSpPr>
          <p:cNvPr id="4" name="Slide Number Placeholder 3">
            <a:extLst>
              <a:ext uri="{FF2B5EF4-FFF2-40B4-BE49-F238E27FC236}">
                <a16:creationId xmlns:a16="http://schemas.microsoft.com/office/drawing/2014/main" id="{76DF9C8D-8424-2281-EF4A-67864C5A6D3B}"/>
              </a:ext>
            </a:extLst>
          </p:cNvPr>
          <p:cNvSpPr>
            <a:spLocks noGrp="1"/>
          </p:cNvSpPr>
          <p:nvPr>
            <p:ph type="sldNum" sz="quarter" idx="12"/>
          </p:nvPr>
        </p:nvSpPr>
        <p:spPr/>
        <p:txBody>
          <a:bodyPr>
            <a:normAutofit/>
          </a:bodyPr>
          <a:lstStyle/>
          <a:p>
            <a:pPr>
              <a:spcAft>
                <a:spcPts val="600"/>
              </a:spcAft>
            </a:pPr>
            <a:fld id="{330EA680-D336-4FF7-8B7A-9848BB0A1C32}" type="slidenum">
              <a:rPr lang="en-US" smtClean="0"/>
              <a:pPr>
                <a:spcAft>
                  <a:spcPts val="600"/>
                </a:spcAft>
              </a:pPr>
              <a:t>22</a:t>
            </a:fld>
            <a:endParaRPr lang="en-US"/>
          </a:p>
        </p:txBody>
      </p:sp>
      <p:sp>
        <p:nvSpPr>
          <p:cNvPr id="2" name="Title 1">
            <a:extLst>
              <a:ext uri="{FF2B5EF4-FFF2-40B4-BE49-F238E27FC236}">
                <a16:creationId xmlns:a16="http://schemas.microsoft.com/office/drawing/2014/main" id="{25536405-3F39-C7B5-57C6-72146E268C29}"/>
              </a:ext>
            </a:extLst>
          </p:cNvPr>
          <p:cNvSpPr>
            <a:spLocks noGrp="1"/>
          </p:cNvSpPr>
          <p:nvPr>
            <p:ph type="title"/>
          </p:nvPr>
        </p:nvSpPr>
        <p:spPr/>
        <p:txBody>
          <a:bodyPr>
            <a:normAutofit/>
          </a:bodyPr>
          <a:lstStyle/>
          <a:p>
            <a:r>
              <a:rPr lang="en-US" sz="4000" b="1"/>
              <a:t>Pilot Implementation</a:t>
            </a:r>
          </a:p>
        </p:txBody>
      </p:sp>
    </p:spTree>
    <p:extLst>
      <p:ext uri="{BB962C8B-B14F-4D97-AF65-F5344CB8AC3E}">
        <p14:creationId xmlns:p14="http://schemas.microsoft.com/office/powerpoint/2010/main" val="1519744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EF8EFA-FF5D-8EB6-9839-66F40C3C1E39}"/>
              </a:ext>
            </a:extLst>
          </p:cNvPr>
          <p:cNvSpPr>
            <a:spLocks noGrp="1"/>
          </p:cNvSpPr>
          <p:nvPr>
            <p:ph type="body" sz="quarter" idx="3"/>
          </p:nvPr>
        </p:nvSpPr>
        <p:spPr>
          <a:xfrm>
            <a:off x="6825346" y="1188720"/>
            <a:ext cx="5183188" cy="823912"/>
          </a:xfrm>
        </p:spPr>
        <p:txBody>
          <a:bodyPr/>
          <a:lstStyle/>
          <a:p>
            <a:r>
              <a:rPr lang="en-US"/>
              <a:t>Program Goals</a:t>
            </a:r>
          </a:p>
        </p:txBody>
      </p:sp>
      <p:sp>
        <p:nvSpPr>
          <p:cNvPr id="4" name="Content Placeholder 3">
            <a:extLst>
              <a:ext uri="{FF2B5EF4-FFF2-40B4-BE49-F238E27FC236}">
                <a16:creationId xmlns:a16="http://schemas.microsoft.com/office/drawing/2014/main" id="{77374DDF-F7C5-C0F6-1B84-658F17A91EA7}"/>
              </a:ext>
            </a:extLst>
          </p:cNvPr>
          <p:cNvSpPr>
            <a:spLocks noGrp="1"/>
          </p:cNvSpPr>
          <p:nvPr>
            <p:ph sz="quarter" idx="4"/>
          </p:nvPr>
        </p:nvSpPr>
        <p:spPr>
          <a:xfrm>
            <a:off x="6825346" y="2176272"/>
            <a:ext cx="4833586" cy="3684588"/>
          </a:xfrm>
        </p:spPr>
        <p:txBody>
          <a:bodyPr vert="horz" lIns="91440" tIns="45720" rIns="91440" bIns="45720" rtlCol="0" anchor="t">
            <a:normAutofit lnSpcReduction="10000"/>
          </a:bodyPr>
          <a:lstStyle/>
          <a:p>
            <a:r>
              <a:rPr lang="en-US" sz="2000">
                <a:ea typeface="+mn-lt"/>
                <a:cs typeface="+mn-lt"/>
              </a:rPr>
              <a:t>Improve clients’ ability to live independently</a:t>
            </a:r>
          </a:p>
          <a:p>
            <a:r>
              <a:rPr lang="en-US" sz="2000">
                <a:ea typeface="+mn-lt"/>
                <a:cs typeface="+mn-lt"/>
              </a:rPr>
              <a:t>Promote improved sense of self-efficacy</a:t>
            </a:r>
          </a:p>
          <a:p>
            <a:r>
              <a:rPr lang="en-US" sz="2000">
                <a:ea typeface="+mn-lt"/>
                <a:cs typeface="+mn-lt"/>
              </a:rPr>
              <a:t>Reduce ER visits and longer than necessary inpatient stays for ADL-related issues</a:t>
            </a:r>
          </a:p>
          <a:p>
            <a:r>
              <a:rPr lang="en-US" sz="2000">
                <a:ea typeface="+mn-lt"/>
                <a:cs typeface="+mn-lt"/>
              </a:rPr>
              <a:t>Reduce time to placement in permanent housing</a:t>
            </a:r>
          </a:p>
          <a:p>
            <a:r>
              <a:rPr lang="en-US" sz="2000">
                <a:ea typeface="+mn-lt"/>
                <a:cs typeface="+mn-lt"/>
              </a:rPr>
              <a:t>Decrease site facility damage caused by clients’ ADL issues</a:t>
            </a:r>
          </a:p>
          <a:p>
            <a:r>
              <a:rPr lang="en-US" sz="2000">
                <a:ea typeface="+mn-lt"/>
                <a:cs typeface="+mn-lt"/>
              </a:rPr>
              <a:t>Reduce strain on staff who are unable to provide increased level of support </a:t>
            </a:r>
          </a:p>
        </p:txBody>
      </p:sp>
      <p:sp>
        <p:nvSpPr>
          <p:cNvPr id="5" name="Slide Number Placeholder 4">
            <a:extLst>
              <a:ext uri="{FF2B5EF4-FFF2-40B4-BE49-F238E27FC236}">
                <a16:creationId xmlns:a16="http://schemas.microsoft.com/office/drawing/2014/main" id="{871F8020-400C-2620-C41D-B2D9AE45173A}"/>
              </a:ext>
            </a:extLst>
          </p:cNvPr>
          <p:cNvSpPr>
            <a:spLocks noGrp="1"/>
          </p:cNvSpPr>
          <p:nvPr>
            <p:ph type="sldNum" sz="quarter" idx="10"/>
          </p:nvPr>
        </p:nvSpPr>
        <p:spPr/>
        <p:txBody>
          <a:bodyPr/>
          <a:lstStyle/>
          <a:p>
            <a:fld id="{330EA680-D336-4FF7-8B7A-9848BB0A1C32}" type="slidenum">
              <a:rPr lang="en-US" smtClean="0"/>
              <a:t>23</a:t>
            </a:fld>
            <a:endParaRPr lang="en-US"/>
          </a:p>
        </p:txBody>
      </p:sp>
      <p:sp>
        <p:nvSpPr>
          <p:cNvPr id="2" name="Title 1">
            <a:extLst>
              <a:ext uri="{FF2B5EF4-FFF2-40B4-BE49-F238E27FC236}">
                <a16:creationId xmlns:a16="http://schemas.microsoft.com/office/drawing/2014/main" id="{7A694410-7F09-DF50-FD22-ABD40E3E5827}"/>
              </a:ext>
            </a:extLst>
          </p:cNvPr>
          <p:cNvSpPr>
            <a:spLocks noGrp="1"/>
          </p:cNvSpPr>
          <p:nvPr>
            <p:ph type="title"/>
          </p:nvPr>
        </p:nvSpPr>
        <p:spPr/>
        <p:txBody>
          <a:bodyPr>
            <a:normAutofit fontScale="90000"/>
          </a:bodyPr>
          <a:lstStyle/>
          <a:p>
            <a:r>
              <a:rPr lang="en-US" b="1">
                <a:cs typeface="Calibri Light"/>
              </a:rPr>
              <a:t>Program Overview</a:t>
            </a:r>
            <a:endParaRPr lang="en-US" b="1"/>
          </a:p>
        </p:txBody>
      </p:sp>
      <p:sp>
        <p:nvSpPr>
          <p:cNvPr id="9" name="Content Placeholder 8">
            <a:extLst>
              <a:ext uri="{FF2B5EF4-FFF2-40B4-BE49-F238E27FC236}">
                <a16:creationId xmlns:a16="http://schemas.microsoft.com/office/drawing/2014/main" id="{879EDDB8-C4BE-4C1C-E743-0D248F72EAFA}"/>
              </a:ext>
            </a:extLst>
          </p:cNvPr>
          <p:cNvSpPr>
            <a:spLocks noGrp="1"/>
          </p:cNvSpPr>
          <p:nvPr>
            <p:ph sz="half" idx="2"/>
          </p:nvPr>
        </p:nvSpPr>
        <p:spPr>
          <a:xfrm>
            <a:off x="839788" y="2176272"/>
            <a:ext cx="5157787" cy="3684588"/>
          </a:xfrm>
        </p:spPr>
        <p:txBody>
          <a:bodyPr>
            <a:normAutofit/>
          </a:bodyPr>
          <a:lstStyle/>
          <a:p>
            <a:r>
              <a:rPr lang="en-US" sz="2000">
                <a:cs typeface="Calibri"/>
              </a:rPr>
              <a:t>Self-determination</a:t>
            </a:r>
          </a:p>
          <a:p>
            <a:r>
              <a:rPr lang="en-US" sz="2000">
                <a:cs typeface="Calibri"/>
              </a:rPr>
              <a:t>Harm reduction</a:t>
            </a:r>
          </a:p>
          <a:p>
            <a:r>
              <a:rPr lang="en-US" sz="2000">
                <a:cs typeface="Calibri"/>
              </a:rPr>
              <a:t>Trauma-informed care</a:t>
            </a:r>
          </a:p>
          <a:p>
            <a:r>
              <a:rPr lang="en-US" sz="2000">
                <a:cs typeface="Calibri"/>
              </a:rPr>
              <a:t>Housing First</a:t>
            </a:r>
          </a:p>
          <a:p>
            <a:r>
              <a:rPr lang="en-US" sz="2000">
                <a:cs typeface="Calibri"/>
              </a:rPr>
              <a:t>Non-medical intervention</a:t>
            </a:r>
            <a:endParaRPr lang="en-US" sz="2000"/>
          </a:p>
        </p:txBody>
      </p:sp>
      <p:sp>
        <p:nvSpPr>
          <p:cNvPr id="11" name="Text Placeholder 10">
            <a:extLst>
              <a:ext uri="{FF2B5EF4-FFF2-40B4-BE49-F238E27FC236}">
                <a16:creationId xmlns:a16="http://schemas.microsoft.com/office/drawing/2014/main" id="{59AAEF92-5BA7-CB7C-DB02-C1F51E1DC1DE}"/>
              </a:ext>
            </a:extLst>
          </p:cNvPr>
          <p:cNvSpPr>
            <a:spLocks noGrp="1"/>
          </p:cNvSpPr>
          <p:nvPr>
            <p:ph type="body" idx="1"/>
          </p:nvPr>
        </p:nvSpPr>
        <p:spPr>
          <a:xfrm>
            <a:off x="839788" y="1188720"/>
            <a:ext cx="5157787" cy="823912"/>
          </a:xfrm>
        </p:spPr>
        <p:txBody>
          <a:bodyPr/>
          <a:lstStyle/>
          <a:p>
            <a:r>
              <a:rPr lang="en-US"/>
              <a:t>Program Principles</a:t>
            </a:r>
          </a:p>
        </p:txBody>
      </p:sp>
    </p:spTree>
    <p:extLst>
      <p:ext uri="{BB962C8B-B14F-4D97-AF65-F5344CB8AC3E}">
        <p14:creationId xmlns:p14="http://schemas.microsoft.com/office/powerpoint/2010/main" val="41294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build="allAtOnce"/>
      <p:bldP spid="9" grpId="0" build="allAtOnce"/>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9FEC89-E687-731E-E391-754E7FA1148B}"/>
              </a:ext>
            </a:extLst>
          </p:cNvPr>
          <p:cNvSpPr>
            <a:spLocks noGrp="1"/>
          </p:cNvSpPr>
          <p:nvPr>
            <p:ph type="body" idx="1"/>
          </p:nvPr>
        </p:nvSpPr>
        <p:spPr>
          <a:xfrm>
            <a:off x="839788" y="1188720"/>
            <a:ext cx="5157787" cy="823912"/>
          </a:xfrm>
        </p:spPr>
        <p:txBody>
          <a:bodyPr/>
          <a:lstStyle/>
          <a:p>
            <a:r>
              <a:rPr lang="en-US"/>
              <a:t>Expenses</a:t>
            </a:r>
          </a:p>
        </p:txBody>
      </p:sp>
      <p:sp>
        <p:nvSpPr>
          <p:cNvPr id="3" name="Content Placeholder 2">
            <a:extLst>
              <a:ext uri="{FF2B5EF4-FFF2-40B4-BE49-F238E27FC236}">
                <a16:creationId xmlns:a16="http://schemas.microsoft.com/office/drawing/2014/main" id="{30657110-537E-C063-2A83-1DFDBFF67682}"/>
              </a:ext>
            </a:extLst>
          </p:cNvPr>
          <p:cNvSpPr>
            <a:spLocks noGrp="1"/>
          </p:cNvSpPr>
          <p:nvPr>
            <p:ph sz="half" idx="2"/>
          </p:nvPr>
        </p:nvSpPr>
        <p:spPr>
          <a:xfrm>
            <a:off x="839789" y="2178495"/>
            <a:ext cx="4875212" cy="3684588"/>
          </a:xfrm>
        </p:spPr>
        <p:txBody>
          <a:bodyPr>
            <a:noAutofit/>
          </a:bodyPr>
          <a:lstStyle/>
          <a:p>
            <a:r>
              <a:rPr lang="en-US" sz="2000"/>
              <a:t>Almost exclusively staffing expenses</a:t>
            </a:r>
          </a:p>
          <a:p>
            <a:r>
              <a:rPr lang="en-US" sz="2000"/>
              <a:t>1 supervisory position</a:t>
            </a:r>
          </a:p>
          <a:p>
            <a:r>
              <a:rPr lang="en-US" sz="2000"/>
              <a:t>Scalable line positions</a:t>
            </a:r>
          </a:p>
          <a:p>
            <a:r>
              <a:rPr lang="en-US" sz="2000"/>
              <a:t>Additional housekeeping staffing/coverage</a:t>
            </a:r>
          </a:p>
          <a:p>
            <a:r>
              <a:rPr lang="en-US" sz="2000"/>
              <a:t>Not dependent on Medicaid funding/eligibility</a:t>
            </a:r>
          </a:p>
          <a:p>
            <a:endParaRPr lang="en-US" sz="2000"/>
          </a:p>
          <a:p>
            <a:pPr lvl="1"/>
            <a:endParaRPr lang="en-US" sz="2000"/>
          </a:p>
        </p:txBody>
      </p:sp>
      <p:sp>
        <p:nvSpPr>
          <p:cNvPr id="6" name="Text Placeholder 5">
            <a:extLst>
              <a:ext uri="{FF2B5EF4-FFF2-40B4-BE49-F238E27FC236}">
                <a16:creationId xmlns:a16="http://schemas.microsoft.com/office/drawing/2014/main" id="{90E740CF-C5DE-A062-3FB1-EBF288C1FF7D}"/>
              </a:ext>
            </a:extLst>
          </p:cNvPr>
          <p:cNvSpPr>
            <a:spLocks noGrp="1"/>
          </p:cNvSpPr>
          <p:nvPr>
            <p:ph type="body" sz="quarter" idx="3"/>
          </p:nvPr>
        </p:nvSpPr>
        <p:spPr>
          <a:xfrm>
            <a:off x="6172200" y="1188720"/>
            <a:ext cx="5183188" cy="823912"/>
          </a:xfrm>
        </p:spPr>
        <p:txBody>
          <a:bodyPr/>
          <a:lstStyle/>
          <a:p>
            <a:r>
              <a:rPr lang="en-US"/>
              <a:t>Funding</a:t>
            </a:r>
          </a:p>
        </p:txBody>
      </p:sp>
      <p:sp>
        <p:nvSpPr>
          <p:cNvPr id="7" name="Content Placeholder 6">
            <a:extLst>
              <a:ext uri="{FF2B5EF4-FFF2-40B4-BE49-F238E27FC236}">
                <a16:creationId xmlns:a16="http://schemas.microsoft.com/office/drawing/2014/main" id="{17FB6986-55DD-DDF7-73BC-343043DAC548}"/>
              </a:ext>
            </a:extLst>
          </p:cNvPr>
          <p:cNvSpPr>
            <a:spLocks noGrp="1"/>
          </p:cNvSpPr>
          <p:nvPr>
            <p:ph sz="quarter" idx="4"/>
          </p:nvPr>
        </p:nvSpPr>
        <p:spPr>
          <a:xfrm>
            <a:off x="6172200" y="2178495"/>
            <a:ext cx="5183188" cy="3684588"/>
          </a:xfrm>
        </p:spPr>
        <p:txBody>
          <a:bodyPr>
            <a:normAutofit/>
          </a:bodyPr>
          <a:lstStyle/>
          <a:p>
            <a:r>
              <a:rPr lang="en-US" sz="2000"/>
              <a:t>Currently, philanthropic funding</a:t>
            </a:r>
          </a:p>
          <a:p>
            <a:r>
              <a:rPr lang="en-US" sz="2000"/>
              <a:t>Proof of concept builds case for incorporation into existing contracts</a:t>
            </a:r>
          </a:p>
          <a:p>
            <a:r>
              <a:rPr lang="en-US" sz="2000"/>
              <a:t>Potential funding under new Medicaid 1115 waiver in New York</a:t>
            </a:r>
          </a:p>
          <a:p>
            <a:endParaRPr lang="en-US" sz="2000"/>
          </a:p>
        </p:txBody>
      </p:sp>
      <p:sp>
        <p:nvSpPr>
          <p:cNvPr id="4" name="Slide Number Placeholder 3">
            <a:extLst>
              <a:ext uri="{FF2B5EF4-FFF2-40B4-BE49-F238E27FC236}">
                <a16:creationId xmlns:a16="http://schemas.microsoft.com/office/drawing/2014/main" id="{280BE73F-2C08-6B40-8560-E4735C95A02D}"/>
              </a:ext>
            </a:extLst>
          </p:cNvPr>
          <p:cNvSpPr>
            <a:spLocks noGrp="1"/>
          </p:cNvSpPr>
          <p:nvPr>
            <p:ph type="sldNum" sz="quarter" idx="10"/>
          </p:nvPr>
        </p:nvSpPr>
        <p:spPr/>
        <p:txBody>
          <a:bodyPr/>
          <a:lstStyle/>
          <a:p>
            <a:fld id="{330EA680-D336-4FF7-8B7A-9848BB0A1C32}" type="slidenum">
              <a:rPr lang="en-US" smtClean="0"/>
              <a:t>24</a:t>
            </a:fld>
            <a:endParaRPr lang="en-US"/>
          </a:p>
        </p:txBody>
      </p:sp>
      <p:sp>
        <p:nvSpPr>
          <p:cNvPr id="2" name="Title 1">
            <a:extLst>
              <a:ext uri="{FF2B5EF4-FFF2-40B4-BE49-F238E27FC236}">
                <a16:creationId xmlns:a16="http://schemas.microsoft.com/office/drawing/2014/main" id="{5E8C77B7-B794-9785-4F10-41CD5CFBB1A7}"/>
              </a:ext>
            </a:extLst>
          </p:cNvPr>
          <p:cNvSpPr>
            <a:spLocks noGrp="1"/>
          </p:cNvSpPr>
          <p:nvPr>
            <p:ph type="title"/>
          </p:nvPr>
        </p:nvSpPr>
        <p:spPr/>
        <p:txBody>
          <a:bodyPr>
            <a:normAutofit fontScale="90000"/>
          </a:bodyPr>
          <a:lstStyle/>
          <a:p>
            <a:r>
              <a:rPr lang="en-US" b="1"/>
              <a:t>Budget/Funding</a:t>
            </a:r>
          </a:p>
        </p:txBody>
      </p:sp>
    </p:spTree>
    <p:extLst>
      <p:ext uri="{BB962C8B-B14F-4D97-AF65-F5344CB8AC3E}">
        <p14:creationId xmlns:p14="http://schemas.microsoft.com/office/powerpoint/2010/main" val="474753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A078-450E-AEC1-BFFE-89F8FECE37CF}"/>
              </a:ext>
            </a:extLst>
          </p:cNvPr>
          <p:cNvSpPr>
            <a:spLocks noGrp="1"/>
          </p:cNvSpPr>
          <p:nvPr>
            <p:ph type="title"/>
          </p:nvPr>
        </p:nvSpPr>
        <p:spPr>
          <a:xfrm>
            <a:off x="838200" y="365125"/>
            <a:ext cx="10515600" cy="685800"/>
          </a:xfrm>
        </p:spPr>
        <p:txBody>
          <a:bodyPr>
            <a:normAutofit fontScale="90000"/>
          </a:bodyPr>
          <a:lstStyle/>
          <a:p>
            <a:r>
              <a:rPr lang="en-US" b="1">
                <a:cs typeface="Calibri Light"/>
              </a:rPr>
              <a:t>Staff Training</a:t>
            </a:r>
            <a:endParaRPr lang="en-US" b="1"/>
          </a:p>
        </p:txBody>
      </p:sp>
      <p:sp>
        <p:nvSpPr>
          <p:cNvPr id="3" name="Content Placeholder 2">
            <a:extLst>
              <a:ext uri="{FF2B5EF4-FFF2-40B4-BE49-F238E27FC236}">
                <a16:creationId xmlns:a16="http://schemas.microsoft.com/office/drawing/2014/main" id="{B1FF0EBE-F3EE-A49F-4B36-1E1DB549D9FA}"/>
              </a:ext>
            </a:extLst>
          </p:cNvPr>
          <p:cNvSpPr>
            <a:spLocks noGrp="1"/>
          </p:cNvSpPr>
          <p:nvPr>
            <p:ph idx="1"/>
          </p:nvPr>
        </p:nvSpPr>
        <p:spPr>
          <a:xfrm>
            <a:off x="838200" y="1542599"/>
            <a:ext cx="10515600" cy="4351338"/>
          </a:xfrm>
        </p:spPr>
        <p:txBody>
          <a:bodyPr vert="horz" lIns="91440" tIns="45720" rIns="91440" bIns="45720" rtlCol="0" anchor="t">
            <a:normAutofit fontScale="92500" lnSpcReduction="10000"/>
          </a:bodyPr>
          <a:lstStyle/>
          <a:p>
            <a:r>
              <a:rPr lang="en-US">
                <a:ea typeface="+mn-lt"/>
                <a:cs typeface="+mn-lt"/>
              </a:rPr>
              <a:t>Motivational Interviewing</a:t>
            </a:r>
            <a:endParaRPr lang="en-US">
              <a:cs typeface="Calibri" panose="020F0502020204030204"/>
            </a:endParaRPr>
          </a:p>
          <a:p>
            <a:r>
              <a:rPr lang="en-US">
                <a:ea typeface="+mn-lt"/>
                <a:cs typeface="+mn-lt"/>
              </a:rPr>
              <a:t>Harm reduction</a:t>
            </a:r>
            <a:endParaRPr lang="en-US">
              <a:cs typeface="Calibri" panose="020F0502020204030204"/>
            </a:endParaRPr>
          </a:p>
          <a:p>
            <a:r>
              <a:rPr lang="en-US">
                <a:ea typeface="+mn-lt"/>
                <a:cs typeface="+mn-lt"/>
              </a:rPr>
              <a:t>Basic housekeeping/operations functions</a:t>
            </a:r>
            <a:endParaRPr lang="en-US">
              <a:cs typeface="Calibri" panose="020F0502020204030204"/>
            </a:endParaRPr>
          </a:p>
          <a:p>
            <a:r>
              <a:rPr lang="en-US">
                <a:ea typeface="+mn-lt"/>
                <a:cs typeface="+mn-lt"/>
              </a:rPr>
              <a:t>Basic Home Health Aide training</a:t>
            </a:r>
          </a:p>
          <a:p>
            <a:r>
              <a:rPr lang="en-US">
                <a:ea typeface="+mn-lt"/>
                <a:cs typeface="+mn-lt"/>
              </a:rPr>
              <a:t>CPR/First Aid</a:t>
            </a:r>
          </a:p>
          <a:p>
            <a:r>
              <a:rPr lang="en-US">
                <a:ea typeface="+mn-lt"/>
                <a:cs typeface="+mn-lt"/>
              </a:rPr>
              <a:t>De-escalation and Crisis Intervention (using Crisis Prevention Institute’s Nonviolent Crisis Intervention curriculum)</a:t>
            </a:r>
            <a:endParaRPr lang="en-US">
              <a:cs typeface="Calibri" panose="020F0502020204030204"/>
            </a:endParaRPr>
          </a:p>
          <a:p>
            <a:r>
              <a:rPr lang="en-US">
                <a:ea typeface="+mn-lt"/>
                <a:cs typeface="+mn-lt"/>
              </a:rPr>
              <a:t>Maintaining appropriate client/staff boundaries</a:t>
            </a:r>
            <a:endParaRPr lang="en-US">
              <a:cs typeface="Calibri" panose="020F0502020204030204"/>
            </a:endParaRPr>
          </a:p>
          <a:p>
            <a:r>
              <a:rPr lang="en-US">
                <a:ea typeface="+mn-lt"/>
                <a:cs typeface="+mn-lt"/>
              </a:rPr>
              <a:t>Universal precautions/blood-borne pathogens</a:t>
            </a:r>
            <a:endParaRPr lang="en-US">
              <a:cs typeface="Calibri" panose="020F0502020204030204"/>
            </a:endParaRPr>
          </a:p>
          <a:p>
            <a:r>
              <a:rPr lang="en-US">
                <a:ea typeface="+mn-lt"/>
                <a:cs typeface="+mn-lt"/>
              </a:rPr>
              <a:t>EMS activation and working with hospitals</a:t>
            </a:r>
            <a:endParaRPr lang="en-US">
              <a:cs typeface="Calibri" panose="020F0502020204030204"/>
            </a:endParaRPr>
          </a:p>
        </p:txBody>
      </p:sp>
      <p:sp>
        <p:nvSpPr>
          <p:cNvPr id="4" name="Slide Number Placeholder 3">
            <a:extLst>
              <a:ext uri="{FF2B5EF4-FFF2-40B4-BE49-F238E27FC236}">
                <a16:creationId xmlns:a16="http://schemas.microsoft.com/office/drawing/2014/main" id="{AAE00427-1A2A-123E-AB33-A52F3D4181B9}"/>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2949166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8FA3-1D39-B35D-4E08-92F3DC7B729D}"/>
              </a:ext>
            </a:extLst>
          </p:cNvPr>
          <p:cNvSpPr>
            <a:spLocks noGrp="1"/>
          </p:cNvSpPr>
          <p:nvPr>
            <p:ph type="title"/>
          </p:nvPr>
        </p:nvSpPr>
        <p:spPr/>
        <p:txBody>
          <a:bodyPr>
            <a:normAutofit fontScale="90000"/>
          </a:bodyPr>
          <a:lstStyle/>
          <a:p>
            <a:r>
              <a:rPr lang="en-US" b="1"/>
              <a:t>Referral Process</a:t>
            </a:r>
          </a:p>
        </p:txBody>
      </p:sp>
      <p:graphicFrame>
        <p:nvGraphicFramePr>
          <p:cNvPr id="5" name="Content Placeholder 4">
            <a:extLst>
              <a:ext uri="{FF2B5EF4-FFF2-40B4-BE49-F238E27FC236}">
                <a16:creationId xmlns:a16="http://schemas.microsoft.com/office/drawing/2014/main" id="{17FCA2AF-7B42-C862-43EB-A37DD28C802A}"/>
              </a:ext>
            </a:extLst>
          </p:cNvPr>
          <p:cNvGraphicFramePr>
            <a:graphicFrameLocks noGrp="1"/>
          </p:cNvGraphicFramePr>
          <p:nvPr>
            <p:ph idx="1"/>
            <p:extLst>
              <p:ext uri="{D42A27DB-BD31-4B8C-83A1-F6EECF244321}">
                <p14:modId xmlns:p14="http://schemas.microsoft.com/office/powerpoint/2010/main" val="1728208972"/>
              </p:ext>
            </p:extLst>
          </p:nvPr>
        </p:nvGraphicFramePr>
        <p:xfrm>
          <a:off x="838200" y="158979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C6E33A0-C7CB-4EA5-B275-3869C7710551}"/>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225287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B33E-4E00-2CEE-54B5-B9CB89A9EEC5}"/>
              </a:ext>
            </a:extLst>
          </p:cNvPr>
          <p:cNvSpPr>
            <a:spLocks noGrp="1"/>
          </p:cNvSpPr>
          <p:nvPr>
            <p:ph type="title"/>
          </p:nvPr>
        </p:nvSpPr>
        <p:spPr>
          <a:xfrm>
            <a:off x="838200" y="365125"/>
            <a:ext cx="10515600" cy="685800"/>
          </a:xfrm>
        </p:spPr>
        <p:txBody>
          <a:bodyPr>
            <a:normAutofit fontScale="90000"/>
          </a:bodyPr>
          <a:lstStyle/>
          <a:p>
            <a:r>
              <a:rPr lang="en-US" b="1">
                <a:cs typeface="Calibri Light"/>
              </a:rPr>
              <a:t>Services</a:t>
            </a:r>
          </a:p>
        </p:txBody>
      </p:sp>
      <p:sp>
        <p:nvSpPr>
          <p:cNvPr id="4" name="Slide Number Placeholder 3">
            <a:extLst>
              <a:ext uri="{FF2B5EF4-FFF2-40B4-BE49-F238E27FC236}">
                <a16:creationId xmlns:a16="http://schemas.microsoft.com/office/drawing/2014/main" id="{9C981E6F-D5C2-D1D1-C616-BD251D071A23}"/>
              </a:ext>
            </a:extLst>
          </p:cNvPr>
          <p:cNvSpPr>
            <a:spLocks noGrp="1"/>
          </p:cNvSpPr>
          <p:nvPr>
            <p:ph type="sldNum" sz="quarter" idx="12"/>
          </p:nvPr>
        </p:nvSpPr>
        <p:spPr/>
        <p:txBody>
          <a:bodyPr/>
          <a:lstStyle/>
          <a:p>
            <a:fld id="{330EA680-D336-4FF7-8B7A-9848BB0A1C32}" type="slidenum">
              <a:rPr lang="en-US" smtClean="0"/>
              <a:t>27</a:t>
            </a:fld>
            <a:endParaRPr lang="en-US"/>
          </a:p>
        </p:txBody>
      </p:sp>
      <p:grpSp>
        <p:nvGrpSpPr>
          <p:cNvPr id="3" name="Group 2">
            <a:extLst>
              <a:ext uri="{FF2B5EF4-FFF2-40B4-BE49-F238E27FC236}">
                <a16:creationId xmlns:a16="http://schemas.microsoft.com/office/drawing/2014/main" id="{93479C71-AF14-71FF-EBDE-F243117DD134}"/>
              </a:ext>
            </a:extLst>
          </p:cNvPr>
          <p:cNvGrpSpPr/>
          <p:nvPr/>
        </p:nvGrpSpPr>
        <p:grpSpPr>
          <a:xfrm>
            <a:off x="1484931" y="1016162"/>
            <a:ext cx="9222138" cy="4473656"/>
            <a:chOff x="760062" y="1016162"/>
            <a:chExt cx="9222138" cy="4473656"/>
          </a:xfrm>
        </p:grpSpPr>
        <p:pic>
          <p:nvPicPr>
            <p:cNvPr id="6" name="Graphic 5" descr="Comb with solid fill">
              <a:extLst>
                <a:ext uri="{FF2B5EF4-FFF2-40B4-BE49-F238E27FC236}">
                  <a16:creationId xmlns:a16="http://schemas.microsoft.com/office/drawing/2014/main" id="{E609ECE4-35A9-1AEA-3619-EE196B4608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1368182"/>
              <a:ext cx="1828800" cy="1828800"/>
            </a:xfrm>
            <a:prstGeom prst="rect">
              <a:avLst/>
            </a:prstGeom>
          </p:spPr>
        </p:pic>
        <p:pic>
          <p:nvPicPr>
            <p:cNvPr id="8" name="Graphic 7" descr="Handwashing with solid fill">
              <a:extLst>
                <a:ext uri="{FF2B5EF4-FFF2-40B4-BE49-F238E27FC236}">
                  <a16:creationId xmlns:a16="http://schemas.microsoft.com/office/drawing/2014/main" id="{98F9A6F6-E2DF-BA4B-9401-A277C64FA5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062" y="3514240"/>
              <a:ext cx="1828800" cy="1828800"/>
            </a:xfrm>
            <a:prstGeom prst="rect">
              <a:avLst/>
            </a:prstGeom>
          </p:spPr>
        </p:pic>
        <p:pic>
          <p:nvPicPr>
            <p:cNvPr id="10" name="Graphic 9" descr="Mop and bucket with solid fill">
              <a:extLst>
                <a:ext uri="{FF2B5EF4-FFF2-40B4-BE49-F238E27FC236}">
                  <a16:creationId xmlns:a16="http://schemas.microsoft.com/office/drawing/2014/main" id="{DD074165-D092-15C9-64CA-3C22D2650B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50029" y="1016162"/>
              <a:ext cx="1828800" cy="1828800"/>
            </a:xfrm>
            <a:prstGeom prst="rect">
              <a:avLst/>
            </a:prstGeom>
          </p:spPr>
        </p:pic>
        <p:pic>
          <p:nvPicPr>
            <p:cNvPr id="12" name="Graphic 11" descr="Medicine with solid fill">
              <a:extLst>
                <a:ext uri="{FF2B5EF4-FFF2-40B4-BE49-F238E27FC236}">
                  <a16:creationId xmlns:a16="http://schemas.microsoft.com/office/drawing/2014/main" id="{73E11C4D-9517-A283-1FDD-CF4EEF5F71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54298" y="1368182"/>
              <a:ext cx="1828800" cy="1828800"/>
            </a:xfrm>
            <a:prstGeom prst="rect">
              <a:avLst/>
            </a:prstGeom>
          </p:spPr>
        </p:pic>
        <p:pic>
          <p:nvPicPr>
            <p:cNvPr id="14" name="Graphic 13" descr="Washing Machine with solid fill">
              <a:extLst>
                <a:ext uri="{FF2B5EF4-FFF2-40B4-BE49-F238E27FC236}">
                  <a16:creationId xmlns:a16="http://schemas.microsoft.com/office/drawing/2014/main" id="{1966102C-FD5C-9A62-DCF2-983415C3D7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50029" y="3514240"/>
              <a:ext cx="1828800" cy="1828800"/>
            </a:xfrm>
            <a:prstGeom prst="rect">
              <a:avLst/>
            </a:prstGeom>
          </p:spPr>
        </p:pic>
        <p:pic>
          <p:nvPicPr>
            <p:cNvPr id="16" name="Graphic 15" descr="Alarm clock with solid fill">
              <a:extLst>
                <a:ext uri="{FF2B5EF4-FFF2-40B4-BE49-F238E27FC236}">
                  <a16:creationId xmlns:a16="http://schemas.microsoft.com/office/drawing/2014/main" id="{91B70E0B-7ECE-08B6-EC07-D8384CF3D5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54298" y="3661018"/>
              <a:ext cx="1828800" cy="1828800"/>
            </a:xfrm>
            <a:prstGeom prst="rect">
              <a:avLst/>
            </a:prstGeom>
          </p:spPr>
        </p:pic>
        <p:pic>
          <p:nvPicPr>
            <p:cNvPr id="18" name="Graphic 17" descr="Route (Two Pins With A Path) with solid fill">
              <a:extLst>
                <a:ext uri="{FF2B5EF4-FFF2-40B4-BE49-F238E27FC236}">
                  <a16:creationId xmlns:a16="http://schemas.microsoft.com/office/drawing/2014/main" id="{DE0D5B35-205C-A409-648C-9169776623F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53400" y="1368182"/>
              <a:ext cx="1828800" cy="1828800"/>
            </a:xfrm>
            <a:prstGeom prst="rect">
              <a:avLst/>
            </a:prstGeom>
          </p:spPr>
        </p:pic>
        <p:pic>
          <p:nvPicPr>
            <p:cNvPr id="20" name="Graphic 19" descr="Chat with solid fill">
              <a:extLst>
                <a:ext uri="{FF2B5EF4-FFF2-40B4-BE49-F238E27FC236}">
                  <a16:creationId xmlns:a16="http://schemas.microsoft.com/office/drawing/2014/main" id="{9059BC75-444A-C830-0E32-23738C86B38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53400" y="3661018"/>
              <a:ext cx="1828800" cy="1828800"/>
            </a:xfrm>
            <a:prstGeom prst="rect">
              <a:avLst/>
            </a:prstGeom>
          </p:spPr>
        </p:pic>
      </p:grpSp>
    </p:spTree>
    <p:extLst>
      <p:ext uri="{BB962C8B-B14F-4D97-AF65-F5344CB8AC3E}">
        <p14:creationId xmlns:p14="http://schemas.microsoft.com/office/powerpoint/2010/main" val="1627418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FD3EFB-8FFD-83BF-C118-7CC9FD6AA9E1}"/>
              </a:ext>
            </a:extLst>
          </p:cNvPr>
          <p:cNvSpPr>
            <a:spLocks noGrp="1"/>
          </p:cNvSpPr>
          <p:nvPr>
            <p:ph type="sldNum" sz="quarter" idx="10"/>
          </p:nvPr>
        </p:nvSpPr>
        <p:spPr/>
        <p:txBody>
          <a:bodyPr/>
          <a:lstStyle/>
          <a:p>
            <a:fld id="{330EA680-D336-4FF7-8B7A-9848BB0A1C32}" type="slidenum">
              <a:rPr lang="en-US" smtClean="0"/>
              <a:t>28</a:t>
            </a:fld>
            <a:endParaRPr lang="en-US"/>
          </a:p>
        </p:txBody>
      </p:sp>
      <p:sp>
        <p:nvSpPr>
          <p:cNvPr id="2" name="Title 1">
            <a:extLst>
              <a:ext uri="{FF2B5EF4-FFF2-40B4-BE49-F238E27FC236}">
                <a16:creationId xmlns:a16="http://schemas.microsoft.com/office/drawing/2014/main" id="{2C3E06C9-322C-7C01-3DDF-849F7C1B4A1B}"/>
              </a:ext>
            </a:extLst>
          </p:cNvPr>
          <p:cNvSpPr>
            <a:spLocks noGrp="1"/>
          </p:cNvSpPr>
          <p:nvPr>
            <p:ph type="title"/>
          </p:nvPr>
        </p:nvSpPr>
        <p:spPr/>
        <p:txBody>
          <a:bodyPr>
            <a:normAutofit fontScale="90000"/>
          </a:bodyPr>
          <a:lstStyle/>
          <a:p>
            <a:r>
              <a:rPr lang="en-US" b="1">
                <a:cs typeface="Calibri Light"/>
              </a:rPr>
              <a:t>Ongoing Service Delivery</a:t>
            </a:r>
            <a:endParaRPr lang="en-US" b="1"/>
          </a:p>
        </p:txBody>
      </p:sp>
      <p:sp>
        <p:nvSpPr>
          <p:cNvPr id="5" name="Text Placeholder 4">
            <a:extLst>
              <a:ext uri="{FF2B5EF4-FFF2-40B4-BE49-F238E27FC236}">
                <a16:creationId xmlns:a16="http://schemas.microsoft.com/office/drawing/2014/main" id="{D131EF82-A187-5B24-84E0-DC097AFD52AF}"/>
              </a:ext>
            </a:extLst>
          </p:cNvPr>
          <p:cNvSpPr>
            <a:spLocks noGrp="1"/>
          </p:cNvSpPr>
          <p:nvPr>
            <p:ph type="body" idx="1"/>
          </p:nvPr>
        </p:nvSpPr>
        <p:spPr>
          <a:xfrm>
            <a:off x="841248" y="1188720"/>
            <a:ext cx="5157787" cy="823912"/>
          </a:xfrm>
        </p:spPr>
        <p:txBody>
          <a:bodyPr/>
          <a:lstStyle/>
          <a:p>
            <a:r>
              <a:rPr lang="en-US"/>
              <a:t>Service Delivery Tools</a:t>
            </a:r>
          </a:p>
        </p:txBody>
      </p:sp>
      <p:sp>
        <p:nvSpPr>
          <p:cNvPr id="3" name="Content Placeholder 2">
            <a:extLst>
              <a:ext uri="{FF2B5EF4-FFF2-40B4-BE49-F238E27FC236}">
                <a16:creationId xmlns:a16="http://schemas.microsoft.com/office/drawing/2014/main" id="{A0ABE3E9-1939-220A-0DF0-D8A06F637A18}"/>
              </a:ext>
            </a:extLst>
          </p:cNvPr>
          <p:cNvSpPr>
            <a:spLocks noGrp="1"/>
          </p:cNvSpPr>
          <p:nvPr>
            <p:ph sz="half" idx="2"/>
          </p:nvPr>
        </p:nvSpPr>
        <p:spPr>
          <a:xfrm>
            <a:off x="938213" y="2150427"/>
            <a:ext cx="5157787" cy="3684588"/>
          </a:xfrm>
        </p:spPr>
        <p:txBody>
          <a:bodyPr vert="horz" lIns="91440" tIns="45720" rIns="91440" bIns="45720" rtlCol="0" anchor="t">
            <a:normAutofit/>
          </a:bodyPr>
          <a:lstStyle/>
          <a:p>
            <a:r>
              <a:rPr lang="en-US" sz="2000">
                <a:cs typeface="Calibri"/>
              </a:rPr>
              <a:t>Service Planning</a:t>
            </a:r>
          </a:p>
          <a:p>
            <a:r>
              <a:rPr lang="en-US" sz="2000">
                <a:cs typeface="Calibri"/>
              </a:rPr>
              <a:t>Progress Notes</a:t>
            </a:r>
          </a:p>
          <a:p>
            <a:r>
              <a:rPr lang="en-US" sz="2000">
                <a:cs typeface="Calibri"/>
              </a:rPr>
              <a:t>Re-Assessments</a:t>
            </a:r>
          </a:p>
          <a:p>
            <a:r>
              <a:rPr lang="en-US" sz="2000">
                <a:cs typeface="Calibri"/>
              </a:rPr>
              <a:t>Care alerts</a:t>
            </a:r>
          </a:p>
        </p:txBody>
      </p:sp>
      <p:pic>
        <p:nvPicPr>
          <p:cNvPr id="13" name="Picture 12">
            <a:extLst>
              <a:ext uri="{FF2B5EF4-FFF2-40B4-BE49-F238E27FC236}">
                <a16:creationId xmlns:a16="http://schemas.microsoft.com/office/drawing/2014/main" id="{CD99FC1B-0317-81A8-DECF-33502275F752}"/>
              </a:ext>
            </a:extLst>
          </p:cNvPr>
          <p:cNvPicPr>
            <a:picLocks noChangeAspect="1"/>
          </p:cNvPicPr>
          <p:nvPr/>
        </p:nvPicPr>
        <p:blipFill rotWithShape="1">
          <a:blip r:embed="rId3">
            <a:extLst>
              <a:ext uri="{28A0092B-C50C-407E-A947-70E740481C1C}">
                <a14:useLocalDpi xmlns:a14="http://schemas.microsoft.com/office/drawing/2010/main" val="0"/>
              </a:ext>
            </a:extLst>
          </a:blip>
          <a:srcRect l="23461" r="-10309"/>
          <a:stretch/>
        </p:blipFill>
        <p:spPr>
          <a:xfrm>
            <a:off x="5703709" y="-1179"/>
            <a:ext cx="8098999" cy="6481175"/>
          </a:xfrm>
          <a:prstGeom prst="hexagon">
            <a:avLst/>
          </a:prstGeom>
        </p:spPr>
      </p:pic>
    </p:spTree>
    <p:extLst>
      <p:ext uri="{BB962C8B-B14F-4D97-AF65-F5344CB8AC3E}">
        <p14:creationId xmlns:p14="http://schemas.microsoft.com/office/powerpoint/2010/main" val="2846953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514C2-DBF5-8BA6-C2A2-4509DCEA97C3}"/>
              </a:ext>
            </a:extLst>
          </p:cNvPr>
          <p:cNvSpPr>
            <a:spLocks noGrp="1"/>
          </p:cNvSpPr>
          <p:nvPr>
            <p:ph type="sldNum" sz="quarter" idx="12"/>
          </p:nvPr>
        </p:nvSpPr>
        <p:spPr/>
        <p:txBody>
          <a:bodyPr/>
          <a:lstStyle/>
          <a:p>
            <a:fld id="{330EA680-D336-4FF7-8B7A-9848BB0A1C32}" type="slidenum">
              <a:rPr lang="en-US" smtClean="0"/>
              <a:t>29</a:t>
            </a:fld>
            <a:endParaRPr lang="en-US"/>
          </a:p>
        </p:txBody>
      </p:sp>
      <p:pic>
        <p:nvPicPr>
          <p:cNvPr id="4" name="Picture 3">
            <a:extLst>
              <a:ext uri="{FF2B5EF4-FFF2-40B4-BE49-F238E27FC236}">
                <a16:creationId xmlns:a16="http://schemas.microsoft.com/office/drawing/2014/main" id="{1FCA8E4A-CE86-5369-F5EC-0B1BC378351F}"/>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EE5327FE-5C1F-E488-22C7-9DF199FA5FA8}"/>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039D1414-9BC1-AFE5-85FE-64B84F4953BF}"/>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5B5B5B"/>
                </a:solidFill>
              </a:rPr>
              <a:t>What other needs would a program like this in your agency/geography need to address?</a:t>
            </a:r>
          </a:p>
        </p:txBody>
      </p:sp>
      <p:sp>
        <p:nvSpPr>
          <p:cNvPr id="8" name="Rectangle 7">
            <a:extLst>
              <a:ext uri="{FF2B5EF4-FFF2-40B4-BE49-F238E27FC236}">
                <a16:creationId xmlns:a16="http://schemas.microsoft.com/office/drawing/2014/main" id="{54138680-C504-E2C5-71C1-912CABC94B41}"/>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4234237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F132-4DB2-2F75-DE31-256FFE5FF699}"/>
              </a:ext>
            </a:extLst>
          </p:cNvPr>
          <p:cNvSpPr>
            <a:spLocks noGrp="1"/>
          </p:cNvSpPr>
          <p:nvPr>
            <p:ph type="title"/>
          </p:nvPr>
        </p:nvSpPr>
        <p:spPr>
          <a:xfrm>
            <a:off x="838200" y="365125"/>
            <a:ext cx="10515600" cy="685800"/>
          </a:xfrm>
        </p:spPr>
        <p:txBody>
          <a:bodyPr>
            <a:normAutofit fontScale="90000"/>
          </a:bodyPr>
          <a:lstStyle/>
          <a:p>
            <a:r>
              <a:rPr lang="en-US" b="1">
                <a:cs typeface="Calibri Light"/>
              </a:rPr>
              <a:t>Agenda</a:t>
            </a:r>
            <a:endParaRPr lang="en-US" b="1"/>
          </a:p>
        </p:txBody>
      </p:sp>
      <p:sp>
        <p:nvSpPr>
          <p:cNvPr id="3" name="Content Placeholder 2">
            <a:extLst>
              <a:ext uri="{FF2B5EF4-FFF2-40B4-BE49-F238E27FC236}">
                <a16:creationId xmlns:a16="http://schemas.microsoft.com/office/drawing/2014/main" id="{10E4C360-0354-0CD9-7C56-CF437868C530}"/>
              </a:ext>
            </a:extLst>
          </p:cNvPr>
          <p:cNvSpPr>
            <a:spLocks noGrp="1"/>
          </p:cNvSpPr>
          <p:nvPr>
            <p:ph idx="1"/>
          </p:nvPr>
        </p:nvSpPr>
        <p:spPr>
          <a:xfrm>
            <a:off x="838200" y="1253331"/>
            <a:ext cx="10515600" cy="4351338"/>
          </a:xfrm>
        </p:spPr>
        <p:txBody>
          <a:bodyPr vert="horz" lIns="91440" tIns="45720" rIns="91440" bIns="45720" rtlCol="0" anchor="t">
            <a:noAutofit/>
          </a:bodyPr>
          <a:lstStyle/>
          <a:p>
            <a:r>
              <a:rPr lang="en-US" sz="1800">
                <a:cs typeface="Calibri"/>
              </a:rPr>
              <a:t>Breaking Ground Overview</a:t>
            </a:r>
          </a:p>
          <a:p>
            <a:r>
              <a:rPr lang="en-US" sz="1800">
                <a:cs typeface="Calibri"/>
              </a:rPr>
              <a:t>Homeless Services in New York City</a:t>
            </a:r>
          </a:p>
          <a:p>
            <a:r>
              <a:rPr lang="en-US" sz="1800">
                <a:cs typeface="Calibri"/>
              </a:rPr>
              <a:t>Addressing a System Gap</a:t>
            </a:r>
          </a:p>
          <a:p>
            <a:r>
              <a:rPr lang="en-US" sz="1800">
                <a:cs typeface="Calibri"/>
              </a:rPr>
              <a:t>Cluster Care vs. Traditional HHA Care</a:t>
            </a:r>
          </a:p>
          <a:p>
            <a:r>
              <a:rPr lang="en-US" sz="1800">
                <a:cs typeface="Calibri"/>
              </a:rPr>
              <a:t>Model Development</a:t>
            </a:r>
          </a:p>
          <a:p>
            <a:r>
              <a:rPr lang="en-US" sz="1800">
                <a:cs typeface="Calibri"/>
              </a:rPr>
              <a:t>Implementation/Current State</a:t>
            </a:r>
          </a:p>
          <a:p>
            <a:r>
              <a:rPr lang="en-US" sz="1800">
                <a:cs typeface="Calibri"/>
              </a:rPr>
              <a:t>Success Stories</a:t>
            </a:r>
          </a:p>
          <a:p>
            <a:r>
              <a:rPr lang="en-US" sz="1800">
                <a:cs typeface="Calibri"/>
              </a:rPr>
              <a:t>Outcomes</a:t>
            </a:r>
          </a:p>
          <a:p>
            <a:r>
              <a:rPr lang="en-US" sz="1800">
                <a:cs typeface="Calibri"/>
              </a:rPr>
              <a:t>Successes &amp; Challenges</a:t>
            </a:r>
          </a:p>
          <a:p>
            <a:r>
              <a:rPr lang="en-US" sz="1800">
                <a:cs typeface="Calibri"/>
              </a:rPr>
              <a:t>Future/Next Steps</a:t>
            </a:r>
          </a:p>
          <a:p>
            <a:r>
              <a:rPr lang="en-US" sz="1800">
                <a:cs typeface="Calibri"/>
              </a:rPr>
              <a:t>Q&amp;A</a:t>
            </a:r>
          </a:p>
          <a:p>
            <a:endParaRPr lang="en-US" sz="1500">
              <a:latin typeface="+mj-lt"/>
              <a:cs typeface="Calibri"/>
            </a:endParaRPr>
          </a:p>
          <a:p>
            <a:pPr lvl="1">
              <a:buFont typeface="Courier New" panose="020B0604020202020204" pitchFamily="34" charset="0"/>
              <a:buChar char="o"/>
            </a:pPr>
            <a:endParaRPr lang="en-US" sz="1500">
              <a:latin typeface="+mj-lt"/>
              <a:cs typeface="Calibri"/>
            </a:endParaRPr>
          </a:p>
          <a:p>
            <a:endParaRPr lang="en-US" sz="1500">
              <a:latin typeface="+mj-lt"/>
              <a:cs typeface="Calibri"/>
            </a:endParaRPr>
          </a:p>
          <a:p>
            <a:endParaRPr lang="en-US" sz="1500">
              <a:latin typeface="+mj-lt"/>
              <a:cs typeface="Calibri"/>
            </a:endParaRPr>
          </a:p>
        </p:txBody>
      </p:sp>
      <p:sp>
        <p:nvSpPr>
          <p:cNvPr id="4" name="Slide Number Placeholder 3">
            <a:extLst>
              <a:ext uri="{FF2B5EF4-FFF2-40B4-BE49-F238E27FC236}">
                <a16:creationId xmlns:a16="http://schemas.microsoft.com/office/drawing/2014/main" id="{14A00331-0EA5-B4AB-B2F3-A1CD16230084}"/>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679624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3FB57B-EBC5-5162-8443-3B947FBA6AE4}"/>
              </a:ext>
            </a:extLst>
          </p:cNvPr>
          <p:cNvSpPr/>
          <p:nvPr/>
        </p:nvSpPr>
        <p:spPr>
          <a:xfrm>
            <a:off x="0" y="1234440"/>
            <a:ext cx="12192000" cy="48053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4A849-37F2-0F31-C90C-02274DC614E3}"/>
              </a:ext>
            </a:extLst>
          </p:cNvPr>
          <p:cNvSpPr>
            <a:spLocks noGrp="1"/>
          </p:cNvSpPr>
          <p:nvPr>
            <p:ph type="title"/>
          </p:nvPr>
        </p:nvSpPr>
        <p:spPr>
          <a:xfrm>
            <a:off x="838200" y="365125"/>
            <a:ext cx="10515600" cy="685800"/>
          </a:xfrm>
        </p:spPr>
        <p:txBody>
          <a:bodyPr>
            <a:normAutofit fontScale="90000"/>
          </a:bodyPr>
          <a:lstStyle/>
          <a:p>
            <a:r>
              <a:rPr lang="en-US" b="1">
                <a:cs typeface="Calibri Light"/>
              </a:rPr>
              <a:t>EMS Calls</a:t>
            </a:r>
            <a:endParaRPr lang="en-US"/>
          </a:p>
        </p:txBody>
      </p:sp>
      <p:sp>
        <p:nvSpPr>
          <p:cNvPr id="4" name="Slide Number Placeholder 3">
            <a:extLst>
              <a:ext uri="{FF2B5EF4-FFF2-40B4-BE49-F238E27FC236}">
                <a16:creationId xmlns:a16="http://schemas.microsoft.com/office/drawing/2014/main" id="{15D1EF06-CF53-E9AB-1350-FCD0BC8C13AA}"/>
              </a:ext>
            </a:extLst>
          </p:cNvPr>
          <p:cNvSpPr>
            <a:spLocks noGrp="1"/>
          </p:cNvSpPr>
          <p:nvPr>
            <p:ph type="sldNum" sz="quarter" idx="12"/>
          </p:nvPr>
        </p:nvSpPr>
        <p:spPr/>
        <p:txBody>
          <a:bodyPr/>
          <a:lstStyle/>
          <a:p>
            <a:fld id="{330EA680-D336-4FF7-8B7A-9848BB0A1C32}" type="slidenum">
              <a:rPr lang="en-US" smtClean="0"/>
              <a:t>30</a:t>
            </a:fld>
            <a:endParaRPr lang="en-US"/>
          </a:p>
        </p:txBody>
      </p:sp>
      <p:pic>
        <p:nvPicPr>
          <p:cNvPr id="7" name="Content Placeholder 6">
            <a:extLst>
              <a:ext uri="{FF2B5EF4-FFF2-40B4-BE49-F238E27FC236}">
                <a16:creationId xmlns:a16="http://schemas.microsoft.com/office/drawing/2014/main" id="{B0347747-31F9-2D83-2154-FD7686E70418}"/>
              </a:ext>
            </a:extLst>
          </p:cNvPr>
          <p:cNvPicPr>
            <a:picLocks noGrp="1" noChangeAspect="1"/>
          </p:cNvPicPr>
          <p:nvPr>
            <p:ph idx="1"/>
          </p:nvPr>
        </p:nvPicPr>
        <p:blipFill rotWithShape="1">
          <a:blip r:embed="rId2"/>
          <a:srcRect b="2671"/>
          <a:stretch/>
        </p:blipFill>
        <p:spPr>
          <a:xfrm>
            <a:off x="3092648" y="1362780"/>
            <a:ext cx="6006703" cy="4677024"/>
          </a:xfrm>
        </p:spPr>
      </p:pic>
      <p:sp>
        <p:nvSpPr>
          <p:cNvPr id="3" name="Rectangle 2">
            <a:extLst>
              <a:ext uri="{FF2B5EF4-FFF2-40B4-BE49-F238E27FC236}">
                <a16:creationId xmlns:a16="http://schemas.microsoft.com/office/drawing/2014/main" id="{3A82EA9C-F112-38D1-D3F1-4907032F006A}"/>
              </a:ext>
            </a:extLst>
          </p:cNvPr>
          <p:cNvSpPr/>
          <p:nvPr/>
        </p:nvSpPr>
        <p:spPr>
          <a:xfrm>
            <a:off x="6380703" y="1768510"/>
            <a:ext cx="2718648" cy="4099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0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B78F5-C970-0211-E1A0-3C29962E4B3B}"/>
              </a:ext>
            </a:extLst>
          </p:cNvPr>
          <p:cNvSpPr/>
          <p:nvPr/>
        </p:nvSpPr>
        <p:spPr>
          <a:xfrm>
            <a:off x="0" y="1615440"/>
            <a:ext cx="12192000" cy="41814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BD6B63-6734-1D49-CD6B-6261813C7F49}"/>
              </a:ext>
            </a:extLst>
          </p:cNvPr>
          <p:cNvSpPr>
            <a:spLocks noGrp="1"/>
          </p:cNvSpPr>
          <p:nvPr>
            <p:ph type="title"/>
          </p:nvPr>
        </p:nvSpPr>
        <p:spPr/>
        <p:txBody>
          <a:bodyPr>
            <a:normAutofit fontScale="90000"/>
          </a:bodyPr>
          <a:lstStyle/>
          <a:p>
            <a:r>
              <a:rPr lang="en-US" b="1"/>
              <a:t>Change in Functioning</a:t>
            </a:r>
            <a:endParaRPr lang="en-US"/>
          </a:p>
        </p:txBody>
      </p:sp>
      <p:sp>
        <p:nvSpPr>
          <p:cNvPr id="4" name="Slide Number Placeholder 3">
            <a:extLst>
              <a:ext uri="{FF2B5EF4-FFF2-40B4-BE49-F238E27FC236}">
                <a16:creationId xmlns:a16="http://schemas.microsoft.com/office/drawing/2014/main" id="{8BDBCE11-E951-2BC4-0591-15B957FDE1F8}"/>
              </a:ext>
            </a:extLst>
          </p:cNvPr>
          <p:cNvSpPr>
            <a:spLocks noGrp="1"/>
          </p:cNvSpPr>
          <p:nvPr>
            <p:ph type="sldNum" sz="quarter" idx="12"/>
          </p:nvPr>
        </p:nvSpPr>
        <p:spPr/>
        <p:txBody>
          <a:bodyPr/>
          <a:lstStyle/>
          <a:p>
            <a:fld id="{330EA680-D336-4FF7-8B7A-9848BB0A1C32}" type="slidenum">
              <a:rPr lang="en-US" smtClean="0"/>
              <a:t>31</a:t>
            </a:fld>
            <a:endParaRPr lang="en-US"/>
          </a:p>
        </p:txBody>
      </p:sp>
      <p:pic>
        <p:nvPicPr>
          <p:cNvPr id="5" name="Picture 2" descr="A graph of a cluster care program&#10;&#10;Description automatically generated">
            <a:extLst>
              <a:ext uri="{FF2B5EF4-FFF2-40B4-BE49-F238E27FC236}">
                <a16:creationId xmlns:a16="http://schemas.microsoft.com/office/drawing/2014/main" id="{AA4C5A8B-4C28-3F98-1469-411FD74990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31740" y="1859280"/>
            <a:ext cx="4922060" cy="3937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graph of a green and grey bar graph&#10;&#10;Description automatically generated">
            <a:extLst>
              <a:ext uri="{FF2B5EF4-FFF2-40B4-BE49-F238E27FC236}">
                <a16:creationId xmlns:a16="http://schemas.microsoft.com/office/drawing/2014/main" id="{38C34CF5-1938-A4AE-D97D-66470DBA8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4840" y="1859280"/>
            <a:ext cx="4922060" cy="39376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4659172-1602-C5D4-CB05-FE9BB4A2CB71}"/>
              </a:ext>
            </a:extLst>
          </p:cNvPr>
          <p:cNvSpPr/>
          <p:nvPr/>
        </p:nvSpPr>
        <p:spPr>
          <a:xfrm>
            <a:off x="3377352" y="2129925"/>
            <a:ext cx="2216188" cy="33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604C1B-4A84-1A5C-00AC-A9E9A1BE985C}"/>
              </a:ext>
            </a:extLst>
          </p:cNvPr>
          <p:cNvSpPr/>
          <p:nvPr/>
        </p:nvSpPr>
        <p:spPr>
          <a:xfrm>
            <a:off x="9137612" y="2129925"/>
            <a:ext cx="2216188" cy="33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669ABF-9DDE-8C91-BCA2-61672865ED0A}"/>
              </a:ext>
            </a:extLst>
          </p:cNvPr>
          <p:cNvSpPr/>
          <p:nvPr/>
        </p:nvSpPr>
        <p:spPr>
          <a:xfrm>
            <a:off x="1329162" y="2119876"/>
            <a:ext cx="2078334" cy="84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F8585E-4DEF-E132-7499-A204F4C95B2F}"/>
              </a:ext>
            </a:extLst>
          </p:cNvPr>
          <p:cNvSpPr/>
          <p:nvPr/>
        </p:nvSpPr>
        <p:spPr>
          <a:xfrm>
            <a:off x="7089422" y="2129923"/>
            <a:ext cx="2078334" cy="732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7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dulla (720p)">
            <a:hlinkClick r:id="" action="ppaction://media"/>
            <a:extLst>
              <a:ext uri="{FF2B5EF4-FFF2-40B4-BE49-F238E27FC236}">
                <a16:creationId xmlns:a16="http://schemas.microsoft.com/office/drawing/2014/main" id="{CB48762B-2572-FC40-9561-34F768E507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881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person's hand&#10;&#10;Description automatically generated">
            <a:extLst>
              <a:ext uri="{FF2B5EF4-FFF2-40B4-BE49-F238E27FC236}">
                <a16:creationId xmlns:a16="http://schemas.microsoft.com/office/drawing/2014/main" id="{111615F2-4C33-DB8B-2E9D-3DA7916D5EED}"/>
              </a:ext>
            </a:extLst>
          </p:cNvPr>
          <p:cNvPicPr>
            <a:picLocks noChangeAspect="1"/>
          </p:cNvPicPr>
          <p:nvPr/>
        </p:nvPicPr>
        <p:blipFill rotWithShape="1">
          <a:blip r:embed="rId3">
            <a:extLst>
              <a:ext uri="{28A0092B-C50C-407E-A947-70E740481C1C}">
                <a14:useLocalDpi xmlns:a14="http://schemas.microsoft.com/office/drawing/2010/main" val="0"/>
              </a:ext>
            </a:extLst>
          </a:blip>
          <a:srcRect t="9667" b="11014"/>
          <a:stretch/>
        </p:blipFill>
        <p:spPr>
          <a:xfrm>
            <a:off x="-1" y="12879"/>
            <a:ext cx="12260443" cy="6467117"/>
          </a:xfrm>
          <a:prstGeom prst="rect">
            <a:avLst/>
          </a:prstGeom>
        </p:spPr>
      </p:pic>
      <p:sp>
        <p:nvSpPr>
          <p:cNvPr id="4" name="Slide Number Placeholder 3">
            <a:extLst>
              <a:ext uri="{FF2B5EF4-FFF2-40B4-BE49-F238E27FC236}">
                <a16:creationId xmlns:a16="http://schemas.microsoft.com/office/drawing/2014/main" id="{A1659241-0676-421C-AA5B-C0BF0F89AF7C}"/>
              </a:ext>
            </a:extLst>
          </p:cNvPr>
          <p:cNvSpPr>
            <a:spLocks noGrp="1"/>
          </p:cNvSpPr>
          <p:nvPr>
            <p:ph type="sldNum" sz="quarter" idx="10"/>
          </p:nvPr>
        </p:nvSpPr>
        <p:spPr/>
        <p:txBody>
          <a:bodyPr/>
          <a:lstStyle/>
          <a:p>
            <a:fld id="{330EA680-D336-4FF7-8B7A-9848BB0A1C32}" type="slidenum">
              <a:rPr lang="en-US" smtClean="0"/>
              <a:t>33</a:t>
            </a:fld>
            <a:endParaRPr lang="en-US"/>
          </a:p>
        </p:txBody>
      </p:sp>
      <p:sp>
        <p:nvSpPr>
          <p:cNvPr id="9" name="Rectangle 8">
            <a:extLst>
              <a:ext uri="{FF2B5EF4-FFF2-40B4-BE49-F238E27FC236}">
                <a16:creationId xmlns:a16="http://schemas.microsoft.com/office/drawing/2014/main" id="{C386066C-523B-8541-E6D7-370EBEE03751}"/>
              </a:ext>
            </a:extLst>
          </p:cNvPr>
          <p:cNvSpPr/>
          <p:nvPr/>
        </p:nvSpPr>
        <p:spPr>
          <a:xfrm>
            <a:off x="7108369" y="1186544"/>
            <a:ext cx="4463144" cy="7783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4FAA13-CC82-61AE-A722-1814685EF2FD}"/>
              </a:ext>
            </a:extLst>
          </p:cNvPr>
          <p:cNvSpPr>
            <a:spLocks noGrp="1"/>
          </p:cNvSpPr>
          <p:nvPr>
            <p:ph type="title"/>
          </p:nvPr>
        </p:nvSpPr>
        <p:spPr>
          <a:xfrm>
            <a:off x="7260771" y="960537"/>
            <a:ext cx="4310742" cy="685800"/>
          </a:xfrm>
        </p:spPr>
        <p:txBody>
          <a:bodyPr>
            <a:normAutofit fontScale="90000"/>
          </a:bodyPr>
          <a:lstStyle/>
          <a:p>
            <a:br>
              <a:rPr lang="en-US">
                <a:solidFill>
                  <a:schemeClr val="bg1"/>
                </a:solidFill>
                <a:cs typeface="Calibri Light"/>
              </a:rPr>
            </a:br>
            <a:r>
              <a:rPr lang="en-US" err="1">
                <a:solidFill>
                  <a:schemeClr val="bg1"/>
                </a:solidFill>
                <a:cs typeface="Calibri Light"/>
              </a:rPr>
              <a:t>Dulla</a:t>
            </a:r>
            <a:r>
              <a:rPr lang="en-US">
                <a:solidFill>
                  <a:schemeClr val="bg1"/>
                </a:solidFill>
                <a:cs typeface="Calibri Light"/>
              </a:rPr>
              <a:t> (McClinton)</a:t>
            </a:r>
            <a:endParaRPr lang="en-US">
              <a:solidFill>
                <a:schemeClr val="bg1"/>
              </a:solidFill>
            </a:endParaRPr>
          </a:p>
        </p:txBody>
      </p:sp>
    </p:spTree>
    <p:extLst>
      <p:ext uri="{BB962C8B-B14F-4D97-AF65-F5344CB8AC3E}">
        <p14:creationId xmlns:p14="http://schemas.microsoft.com/office/powerpoint/2010/main" val="3184109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A47E29E-9993-01B9-F2CF-FE2546D21248}"/>
              </a:ext>
            </a:extLst>
          </p:cNvPr>
          <p:cNvPicPr>
            <a:picLocks noChangeAspect="1"/>
          </p:cNvPicPr>
          <p:nvPr/>
        </p:nvPicPr>
        <p:blipFill rotWithShape="1">
          <a:blip r:embed="rId3"/>
          <a:srcRect t="28079" r="9089" b="-2"/>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8DCC2-41F9-6C6E-24D8-EE07154D76D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Mr. Gomez</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yriad Pro" panose="020B0503030403020204" pitchFamily="34" charset="0"/>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Slide Number Placeholder 3">
            <a:extLst>
              <a:ext uri="{FF2B5EF4-FFF2-40B4-BE49-F238E27FC236}">
                <a16:creationId xmlns:a16="http://schemas.microsoft.com/office/drawing/2014/main" id="{299362B4-811B-1925-A4E5-F9F77F2FE1AF}"/>
              </a:ext>
            </a:extLst>
          </p:cNvPr>
          <p:cNvSpPr>
            <a:spLocks noGrp="1"/>
          </p:cNvSpPr>
          <p:nvPr>
            <p:ph type="sldNum" sz="quarter" idx="12"/>
          </p:nvPr>
        </p:nvSpPr>
        <p:spPr>
          <a:xfrm>
            <a:off x="8970819"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330EA680-D336-4FF7-8B7A-9848BB0A1C32}" type="slidenum">
              <a:rPr lang="en-US" b="0">
                <a:latin typeface="Myriad Pro" panose="020B0503030403020204" pitchFamily="34" charset="0"/>
              </a:rPr>
              <a:pPr>
                <a:lnSpc>
                  <a:spcPct val="90000"/>
                </a:lnSpc>
                <a:spcAft>
                  <a:spcPts val="600"/>
                </a:spcAft>
                <a:defRPr/>
              </a:pPr>
              <a:t>34</a:t>
            </a:fld>
            <a:endParaRPr lang="en-US" b="0">
              <a:latin typeface="Myriad Pro" panose="020B0503030403020204" pitchFamily="34" charset="0"/>
            </a:endParaRPr>
          </a:p>
        </p:txBody>
      </p:sp>
    </p:spTree>
    <p:extLst>
      <p:ext uri="{BB962C8B-B14F-4D97-AF65-F5344CB8AC3E}">
        <p14:creationId xmlns:p14="http://schemas.microsoft.com/office/powerpoint/2010/main" val="1565182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D16581F-94D8-6A31-F65C-4FAF45C4C6B6}"/>
              </a:ext>
            </a:extLst>
          </p:cNvPr>
          <p:cNvSpPr>
            <a:spLocks noGrp="1"/>
          </p:cNvSpPr>
          <p:nvPr>
            <p:ph type="body" idx="1"/>
          </p:nvPr>
        </p:nvSpPr>
        <p:spPr>
          <a:xfrm>
            <a:off x="839788" y="1188720"/>
            <a:ext cx="5157787" cy="823912"/>
          </a:xfrm>
        </p:spPr>
        <p:txBody>
          <a:bodyPr/>
          <a:lstStyle/>
          <a:p>
            <a:r>
              <a:rPr lang="en-US"/>
              <a:t>Challenges</a:t>
            </a:r>
          </a:p>
        </p:txBody>
      </p:sp>
      <p:sp>
        <p:nvSpPr>
          <p:cNvPr id="3" name="Content Placeholder 2">
            <a:extLst>
              <a:ext uri="{FF2B5EF4-FFF2-40B4-BE49-F238E27FC236}">
                <a16:creationId xmlns:a16="http://schemas.microsoft.com/office/drawing/2014/main" id="{BC8AB71E-9C48-88EB-A8D0-BCBFC006575F}"/>
              </a:ext>
            </a:extLst>
          </p:cNvPr>
          <p:cNvSpPr>
            <a:spLocks noGrp="1"/>
          </p:cNvSpPr>
          <p:nvPr>
            <p:ph sz="half" idx="2"/>
          </p:nvPr>
        </p:nvSpPr>
        <p:spPr>
          <a:xfrm>
            <a:off x="839788" y="2176272"/>
            <a:ext cx="5157787" cy="3684588"/>
          </a:xfrm>
        </p:spPr>
        <p:txBody>
          <a:bodyPr vert="horz" lIns="91440" tIns="45720" rIns="91440" bIns="45720" rtlCol="0" anchor="t">
            <a:normAutofit/>
          </a:bodyPr>
          <a:lstStyle/>
          <a:p>
            <a:pPr>
              <a:lnSpc>
                <a:spcPct val="100000"/>
              </a:lnSpc>
            </a:pPr>
            <a:r>
              <a:rPr lang="en-US" sz="2000">
                <a:cs typeface="Calibri"/>
              </a:rPr>
              <a:t>Substance use</a:t>
            </a:r>
          </a:p>
          <a:p>
            <a:pPr>
              <a:lnSpc>
                <a:spcPct val="100000"/>
              </a:lnSpc>
            </a:pPr>
            <a:r>
              <a:rPr lang="en-US" sz="2000">
                <a:cs typeface="Calibri"/>
              </a:rPr>
              <a:t>Mental health</a:t>
            </a:r>
          </a:p>
          <a:p>
            <a:pPr>
              <a:lnSpc>
                <a:spcPct val="100000"/>
              </a:lnSpc>
            </a:pPr>
            <a:r>
              <a:rPr lang="en-US" sz="2000">
                <a:cs typeface="Calibri"/>
              </a:rPr>
              <a:t>Continuity of care</a:t>
            </a:r>
            <a:endParaRPr lang="en-US" sz="2000"/>
          </a:p>
        </p:txBody>
      </p:sp>
      <p:sp>
        <p:nvSpPr>
          <p:cNvPr id="7" name="Text Placeholder 6">
            <a:extLst>
              <a:ext uri="{FF2B5EF4-FFF2-40B4-BE49-F238E27FC236}">
                <a16:creationId xmlns:a16="http://schemas.microsoft.com/office/drawing/2014/main" id="{525A03AB-5A51-A0E0-6D7E-F032626828AF}"/>
              </a:ext>
            </a:extLst>
          </p:cNvPr>
          <p:cNvSpPr>
            <a:spLocks noGrp="1"/>
          </p:cNvSpPr>
          <p:nvPr>
            <p:ph type="body" sz="quarter" idx="3"/>
          </p:nvPr>
        </p:nvSpPr>
        <p:spPr>
          <a:xfrm>
            <a:off x="6172200" y="1188720"/>
            <a:ext cx="5183188" cy="823912"/>
          </a:xfrm>
        </p:spPr>
        <p:txBody>
          <a:bodyPr/>
          <a:lstStyle/>
          <a:p>
            <a:r>
              <a:rPr lang="en-US"/>
              <a:t>Future Directions</a:t>
            </a:r>
          </a:p>
        </p:txBody>
      </p:sp>
      <p:sp>
        <p:nvSpPr>
          <p:cNvPr id="8" name="Content Placeholder 7">
            <a:extLst>
              <a:ext uri="{FF2B5EF4-FFF2-40B4-BE49-F238E27FC236}">
                <a16:creationId xmlns:a16="http://schemas.microsoft.com/office/drawing/2014/main" id="{E5A301E7-FB75-9242-6A78-124142618F10}"/>
              </a:ext>
            </a:extLst>
          </p:cNvPr>
          <p:cNvSpPr>
            <a:spLocks noGrp="1"/>
          </p:cNvSpPr>
          <p:nvPr>
            <p:ph sz="quarter" idx="4"/>
          </p:nvPr>
        </p:nvSpPr>
        <p:spPr>
          <a:xfrm>
            <a:off x="6172200" y="2176272"/>
            <a:ext cx="5183188" cy="3684588"/>
          </a:xfrm>
        </p:spPr>
        <p:txBody>
          <a:bodyPr>
            <a:normAutofit/>
          </a:bodyPr>
          <a:lstStyle/>
          <a:p>
            <a:pPr>
              <a:lnSpc>
                <a:spcPct val="100000"/>
              </a:lnSpc>
            </a:pPr>
            <a:r>
              <a:rPr lang="en-US" sz="2000"/>
              <a:t>Expanded to a second site early 2024</a:t>
            </a:r>
          </a:p>
          <a:p>
            <a:pPr>
              <a:lnSpc>
                <a:spcPct val="100000"/>
              </a:lnSpc>
            </a:pPr>
            <a:r>
              <a:rPr lang="en-US" sz="2000"/>
              <a:t>Medicaid 1115 waiver?</a:t>
            </a:r>
          </a:p>
        </p:txBody>
      </p:sp>
      <p:sp>
        <p:nvSpPr>
          <p:cNvPr id="4" name="Slide Number Placeholder 3">
            <a:extLst>
              <a:ext uri="{FF2B5EF4-FFF2-40B4-BE49-F238E27FC236}">
                <a16:creationId xmlns:a16="http://schemas.microsoft.com/office/drawing/2014/main" id="{A1659241-0676-421C-AA5B-C0BF0F89AF7C}"/>
              </a:ext>
            </a:extLst>
          </p:cNvPr>
          <p:cNvSpPr>
            <a:spLocks noGrp="1"/>
          </p:cNvSpPr>
          <p:nvPr>
            <p:ph type="sldNum" sz="quarter" idx="10"/>
          </p:nvPr>
        </p:nvSpPr>
        <p:spPr/>
        <p:txBody>
          <a:bodyPr/>
          <a:lstStyle/>
          <a:p>
            <a:fld id="{330EA680-D336-4FF7-8B7A-9848BB0A1C32}" type="slidenum">
              <a:rPr lang="en-US" smtClean="0"/>
              <a:t>35</a:t>
            </a:fld>
            <a:endParaRPr lang="en-US"/>
          </a:p>
        </p:txBody>
      </p:sp>
      <p:sp>
        <p:nvSpPr>
          <p:cNvPr id="2" name="Title 1">
            <a:extLst>
              <a:ext uri="{FF2B5EF4-FFF2-40B4-BE49-F238E27FC236}">
                <a16:creationId xmlns:a16="http://schemas.microsoft.com/office/drawing/2014/main" id="{764FAA13-CC82-61AE-A722-1814685EF2FD}"/>
              </a:ext>
            </a:extLst>
          </p:cNvPr>
          <p:cNvSpPr>
            <a:spLocks noGrp="1"/>
          </p:cNvSpPr>
          <p:nvPr>
            <p:ph type="title"/>
          </p:nvPr>
        </p:nvSpPr>
        <p:spPr/>
        <p:txBody>
          <a:bodyPr>
            <a:normAutofit fontScale="90000"/>
          </a:bodyPr>
          <a:lstStyle/>
          <a:p>
            <a:r>
              <a:rPr lang="en-US">
                <a:cs typeface="Calibri Light"/>
              </a:rPr>
              <a:t>Challenges &amp; Future Directions</a:t>
            </a:r>
            <a:endParaRPr lang="en-US"/>
          </a:p>
        </p:txBody>
      </p:sp>
    </p:spTree>
    <p:extLst>
      <p:ext uri="{BB962C8B-B14F-4D97-AF65-F5344CB8AC3E}">
        <p14:creationId xmlns:p14="http://schemas.microsoft.com/office/powerpoint/2010/main" val="4234363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8B11F5-AB22-62C7-293A-001EFFEBEEA7}"/>
              </a:ext>
            </a:extLst>
          </p:cNvPr>
          <p:cNvSpPr>
            <a:spLocks noGrp="1"/>
          </p:cNvSpPr>
          <p:nvPr>
            <p:ph type="sldNum" sz="quarter" idx="12"/>
          </p:nvPr>
        </p:nvSpPr>
        <p:spPr/>
        <p:txBody>
          <a:bodyPr/>
          <a:lstStyle/>
          <a:p>
            <a:fld id="{330EA680-D336-4FF7-8B7A-9848BB0A1C32}" type="slidenum">
              <a:rPr lang="en-US" smtClean="0"/>
              <a:t>36</a:t>
            </a:fld>
            <a:endParaRPr lang="en-US"/>
          </a:p>
        </p:txBody>
      </p:sp>
      <p:pic>
        <p:nvPicPr>
          <p:cNvPr id="4" name="Picture 3">
            <a:extLst>
              <a:ext uri="{FF2B5EF4-FFF2-40B4-BE49-F238E27FC236}">
                <a16:creationId xmlns:a16="http://schemas.microsoft.com/office/drawing/2014/main" id="{6027F044-D7AD-618E-D3C8-17837091BDB0}"/>
              </a:ext>
            </a:extLst>
          </p:cNvPr>
          <p:cNvPicPr>
            <a:picLocks/>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a:extLst>
              <a:ext uri="{FF2B5EF4-FFF2-40B4-BE49-F238E27FC236}">
                <a16:creationId xmlns:a16="http://schemas.microsoft.com/office/drawing/2014/main" id="{9F9FE2F6-5D6B-5743-1CD4-03F68C293A9D}"/>
              </a:ext>
            </a:extLst>
          </p:cNvPr>
          <p:cNvPicPr>
            <a:picLocks/>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a:extLst>
              <a:ext uri="{FF2B5EF4-FFF2-40B4-BE49-F238E27FC236}">
                <a16:creationId xmlns:a16="http://schemas.microsoft.com/office/drawing/2014/main" id="{0DD0340B-09BF-03CC-35DC-1713C69771C4}"/>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5B5B5B"/>
                </a:solidFill>
              </a:rPr>
              <a:t>If you were interested in starting a program like this, where might you look for funding?</a:t>
            </a:r>
          </a:p>
        </p:txBody>
      </p:sp>
      <p:pic>
        <p:nvPicPr>
          <p:cNvPr id="5" name="Picture 4">
            <a:extLst>
              <a:ext uri="{FF2B5EF4-FFF2-40B4-BE49-F238E27FC236}">
                <a16:creationId xmlns:a16="http://schemas.microsoft.com/office/drawing/2014/main" id="{3371541F-5F6B-B76C-27CE-3A90A500C700}"/>
              </a:ext>
            </a:extLst>
          </p:cNvPr>
          <p:cNvPicPr>
            <a:picLocks noChangeAspect="1"/>
          </p:cNvPicPr>
          <p:nvPr/>
        </p:nvPicPr>
        <p:blipFill>
          <a:blip r:embed="rId8"/>
          <a:stretch>
            <a:fillRect/>
          </a:stretch>
        </p:blipFill>
        <p:spPr>
          <a:xfrm>
            <a:off x="8473483" y="4011839"/>
            <a:ext cx="2238687" cy="2229161"/>
          </a:xfrm>
          <a:prstGeom prst="rect">
            <a:avLst/>
          </a:prstGeom>
        </p:spPr>
      </p:pic>
      <p:sp>
        <p:nvSpPr>
          <p:cNvPr id="9" name="TextBox 8">
            <a:extLst>
              <a:ext uri="{FF2B5EF4-FFF2-40B4-BE49-F238E27FC236}">
                <a16:creationId xmlns:a16="http://schemas.microsoft.com/office/drawing/2014/main" id="{5192A5D4-B9C6-E804-39B5-20E6405EFC9C}"/>
              </a:ext>
            </a:extLst>
          </p:cNvPr>
          <p:cNvSpPr txBox="1"/>
          <p:nvPr/>
        </p:nvSpPr>
        <p:spPr>
          <a:xfrm>
            <a:off x="3360468" y="4433077"/>
            <a:ext cx="81634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600" b="1">
                <a:solidFill>
                  <a:srgbClr val="5B5B5B"/>
                </a:solidFill>
                <a:ea typeface="+mn-lt"/>
                <a:cs typeface="+mn-lt"/>
              </a:rPr>
              <a:t>Join at slido.com</a:t>
            </a:r>
            <a:br>
              <a:rPr lang="da-DK" sz="3600" b="1">
                <a:solidFill>
                  <a:srgbClr val="5B5B5B"/>
                </a:solidFill>
                <a:ea typeface="+mn-lt"/>
                <a:cs typeface="+mn-lt"/>
              </a:rPr>
            </a:br>
            <a:r>
              <a:rPr lang="da-DK" sz="3600" b="1">
                <a:solidFill>
                  <a:srgbClr val="5B5B5B"/>
                </a:solidFill>
                <a:ea typeface="+mn-lt"/>
                <a:cs typeface="+mn-lt"/>
              </a:rPr>
              <a:t>#2334111</a:t>
            </a:r>
            <a:endParaRPr lang="en-US"/>
          </a:p>
        </p:txBody>
      </p:sp>
    </p:spTree>
    <p:custDataLst>
      <p:tags r:id="rId1"/>
    </p:custDataLst>
    <p:extLst>
      <p:ext uri="{BB962C8B-B14F-4D97-AF65-F5344CB8AC3E}">
        <p14:creationId xmlns:p14="http://schemas.microsoft.com/office/powerpoint/2010/main" val="1753805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34A5-3E7C-F3E8-EADF-9B50A7469BF5}"/>
              </a:ext>
            </a:extLst>
          </p:cNvPr>
          <p:cNvSpPr>
            <a:spLocks noGrp="1"/>
          </p:cNvSpPr>
          <p:nvPr>
            <p:ph type="title"/>
          </p:nvPr>
        </p:nvSpPr>
        <p:spPr/>
        <p:txBody>
          <a:bodyPr>
            <a:normAutofit fontScale="90000"/>
          </a:bodyPr>
          <a:lstStyle/>
          <a:p>
            <a:r>
              <a:rPr lang="en-US">
                <a:cs typeface="Calibri Light"/>
              </a:rPr>
              <a:t>Thanks to:</a:t>
            </a:r>
            <a:endParaRPr lang="en-US"/>
          </a:p>
        </p:txBody>
      </p:sp>
      <p:sp>
        <p:nvSpPr>
          <p:cNvPr id="3" name="Content Placeholder 2">
            <a:extLst>
              <a:ext uri="{FF2B5EF4-FFF2-40B4-BE49-F238E27FC236}">
                <a16:creationId xmlns:a16="http://schemas.microsoft.com/office/drawing/2014/main" id="{6145917E-03B5-A6B5-A0D6-D2E618575B79}"/>
              </a:ext>
            </a:extLst>
          </p:cNvPr>
          <p:cNvSpPr>
            <a:spLocks noGrp="1"/>
          </p:cNvSpPr>
          <p:nvPr>
            <p:ph idx="1"/>
          </p:nvPr>
        </p:nvSpPr>
        <p:spPr/>
        <p:txBody>
          <a:bodyPr vert="horz" lIns="91440" tIns="45720" rIns="91440" bIns="45720" rtlCol="0" anchor="t">
            <a:normAutofit/>
          </a:bodyPr>
          <a:lstStyle/>
          <a:p>
            <a:r>
              <a:rPr lang="en-US">
                <a:cs typeface="Calibri"/>
              </a:rPr>
              <a:t>The Fan Fox &amp; Leslie R. Samuels Foundation, Inc.</a:t>
            </a:r>
          </a:p>
          <a:p>
            <a:r>
              <a:rPr lang="en-US">
                <a:cs typeface="Calibri"/>
              </a:rPr>
              <a:t>Health and Housing Consortium</a:t>
            </a:r>
          </a:p>
          <a:p>
            <a:r>
              <a:rPr lang="en-US" err="1">
                <a:cs typeface="Calibri"/>
              </a:rPr>
              <a:t>Janian</a:t>
            </a:r>
            <a:r>
              <a:rPr lang="en-US">
                <a:cs typeface="Calibri"/>
              </a:rPr>
              <a:t> Medical Care</a:t>
            </a:r>
          </a:p>
          <a:p>
            <a:r>
              <a:rPr lang="en-US">
                <a:cs typeface="Calibri"/>
              </a:rPr>
              <a:t>Hearst Foundation</a:t>
            </a:r>
          </a:p>
        </p:txBody>
      </p:sp>
      <p:sp>
        <p:nvSpPr>
          <p:cNvPr id="4" name="Slide Number Placeholder 3">
            <a:extLst>
              <a:ext uri="{FF2B5EF4-FFF2-40B4-BE49-F238E27FC236}">
                <a16:creationId xmlns:a16="http://schemas.microsoft.com/office/drawing/2014/main" id="{26E90105-961E-5FA3-36E6-239915F49EFB}"/>
              </a:ext>
            </a:extLst>
          </p:cNvPr>
          <p:cNvSpPr>
            <a:spLocks noGrp="1"/>
          </p:cNvSpPr>
          <p:nvPr>
            <p:ph type="sldNum" sz="quarter" idx="12"/>
          </p:nvPr>
        </p:nvSpPr>
        <p:spPr/>
        <p:txBody>
          <a:bodyPr/>
          <a:lstStyle/>
          <a:p>
            <a:fld id="{330EA680-D336-4FF7-8B7A-9848BB0A1C32}" type="slidenum">
              <a:rPr lang="en-US" smtClean="0"/>
              <a:t>37</a:t>
            </a:fld>
            <a:endParaRPr lang="en-US"/>
          </a:p>
        </p:txBody>
      </p:sp>
    </p:spTree>
    <p:extLst>
      <p:ext uri="{BB962C8B-B14F-4D97-AF65-F5344CB8AC3E}">
        <p14:creationId xmlns:p14="http://schemas.microsoft.com/office/powerpoint/2010/main" val="900134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Yellow and blue symbols">
            <a:extLst>
              <a:ext uri="{FF2B5EF4-FFF2-40B4-BE49-F238E27FC236}">
                <a16:creationId xmlns:a16="http://schemas.microsoft.com/office/drawing/2014/main" id="{E173E329-3F0A-6794-B91A-CA04DCBF8C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80" b="4810"/>
          <a:stretch/>
        </p:blipFill>
        <p:spPr>
          <a:xfrm>
            <a:off x="1" y="10"/>
            <a:ext cx="9669642" cy="6857990"/>
          </a:xfrm>
          <a:prstGeom prst="rect">
            <a:avLst/>
          </a:prstGeom>
        </p:spPr>
      </p:pic>
      <p:sp>
        <p:nvSpPr>
          <p:cNvPr id="29"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C6E99-14FE-538F-3741-C95FE800AD0E}"/>
              </a:ext>
            </a:extLst>
          </p:cNvPr>
          <p:cNvSpPr>
            <a:spLocks noGrp="1"/>
          </p:cNvSpPr>
          <p:nvPr>
            <p:ph type="title"/>
          </p:nvPr>
        </p:nvSpPr>
        <p:spPr>
          <a:xfrm>
            <a:off x="7531610" y="365125"/>
            <a:ext cx="3822189" cy="1899912"/>
          </a:xfrm>
        </p:spPr>
        <p:txBody>
          <a:bodyPr>
            <a:normAutofit/>
          </a:bodyPr>
          <a:lstStyle/>
          <a:p>
            <a:r>
              <a:rPr lang="en-US" sz="4000">
                <a:cs typeface="Calibri Light"/>
              </a:rPr>
              <a:t>Q&amp;A</a:t>
            </a:r>
            <a:endParaRPr lang="en-US" sz="4000"/>
          </a:p>
        </p:txBody>
      </p:sp>
      <p:sp>
        <p:nvSpPr>
          <p:cNvPr id="30" name="Content Placeholder 9">
            <a:extLst>
              <a:ext uri="{FF2B5EF4-FFF2-40B4-BE49-F238E27FC236}">
                <a16:creationId xmlns:a16="http://schemas.microsoft.com/office/drawing/2014/main" id="{1C8E502D-D010-E834-7E4D-33FE23114F6E}"/>
              </a:ext>
            </a:extLst>
          </p:cNvPr>
          <p:cNvSpPr>
            <a:spLocks noGrp="1"/>
          </p:cNvSpPr>
          <p:nvPr>
            <p:ph idx="1"/>
          </p:nvPr>
        </p:nvSpPr>
        <p:spPr>
          <a:xfrm>
            <a:off x="7609609" y="2796150"/>
            <a:ext cx="4123115" cy="3742762"/>
          </a:xfrm>
        </p:spPr>
        <p:txBody>
          <a:bodyPr>
            <a:normAutofit/>
          </a:bodyPr>
          <a:lstStyle/>
          <a:p>
            <a:r>
              <a:rPr lang="en-US" sz="2000">
                <a:hlinkClick r:id="rId3"/>
              </a:rPr>
              <a:t>emadden@breakingground.org</a:t>
            </a:r>
            <a:endParaRPr lang="en-US" sz="2000"/>
          </a:p>
          <a:p>
            <a:r>
              <a:rPr lang="en-US" sz="2000">
                <a:hlinkClick r:id="rId4"/>
              </a:rPr>
              <a:t>jbetts@breakingground.org</a:t>
            </a:r>
            <a:endParaRPr lang="en-US" sz="2000"/>
          </a:p>
          <a:p>
            <a:r>
              <a:rPr lang="en-US" sz="2000">
                <a:hlinkClick r:id="rId5"/>
              </a:rPr>
              <a:t>khines@breakingground.org</a:t>
            </a:r>
            <a:endParaRPr lang="en-US" sz="2000"/>
          </a:p>
          <a:p>
            <a:endParaRPr lang="en-US" sz="2000"/>
          </a:p>
        </p:txBody>
      </p:sp>
      <p:sp>
        <p:nvSpPr>
          <p:cNvPr id="4" name="Slide Number Placeholder 3">
            <a:extLst>
              <a:ext uri="{FF2B5EF4-FFF2-40B4-BE49-F238E27FC236}">
                <a16:creationId xmlns:a16="http://schemas.microsoft.com/office/drawing/2014/main" id="{43D8F633-8875-9E63-55F2-FA7670E6A499}"/>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smtClean="0"/>
              <a:pPr>
                <a:spcAft>
                  <a:spcPts val="600"/>
                </a:spcAft>
              </a:pPr>
              <a:t>38</a:t>
            </a:fld>
            <a:endParaRPr lang="en-US"/>
          </a:p>
        </p:txBody>
      </p:sp>
    </p:spTree>
    <p:extLst>
      <p:ext uri="{BB962C8B-B14F-4D97-AF65-F5344CB8AC3E}">
        <p14:creationId xmlns:p14="http://schemas.microsoft.com/office/powerpoint/2010/main" val="92155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FBCB3-F4FA-E522-2916-EFE088C44E8D}"/>
              </a:ext>
            </a:extLst>
          </p:cNvPr>
          <p:cNvSpPr>
            <a:spLocks noGrp="1"/>
          </p:cNvSpPr>
          <p:nvPr>
            <p:ph type="sldNum" sz="quarter" idx="12"/>
          </p:nvPr>
        </p:nvSpPr>
        <p:spPr/>
        <p:txBody>
          <a:bodyPr/>
          <a:lstStyle/>
          <a:p>
            <a:fld id="{330EA680-D336-4FF7-8B7A-9848BB0A1C32}" type="slidenum">
              <a:rPr lang="en-US" smtClean="0"/>
              <a:t>4</a:t>
            </a:fld>
            <a:endParaRPr lang="en-US"/>
          </a:p>
        </p:txBody>
      </p:sp>
      <p:pic>
        <p:nvPicPr>
          <p:cNvPr id="4" name="Picture 3">
            <a:extLst>
              <a:ext uri="{FF2B5EF4-FFF2-40B4-BE49-F238E27FC236}">
                <a16:creationId xmlns:a16="http://schemas.microsoft.com/office/drawing/2014/main" id="{28500BA2-E347-5096-D55F-4EB6FD41F5AD}"/>
              </a:ext>
            </a:extLst>
          </p:cNvPr>
          <p:cNvPicPr>
            <a:picLocks/>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sp>
        <p:nvSpPr>
          <p:cNvPr id="7" name="Rectangle 6">
            <a:extLst>
              <a:ext uri="{FF2B5EF4-FFF2-40B4-BE49-F238E27FC236}">
                <a16:creationId xmlns:a16="http://schemas.microsoft.com/office/drawing/2014/main" id="{E9AB948E-189B-0473-256A-8BFB9791201C}"/>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Join at slido.com</a:t>
            </a:r>
            <a:br>
              <a:rPr lang="da-DK" sz="3600" b="1">
                <a:solidFill>
                  <a:srgbClr val="5B5B5B"/>
                </a:solidFill>
              </a:rPr>
            </a:br>
            <a:r>
              <a:rPr lang="da-DK" sz="3600" b="1">
                <a:solidFill>
                  <a:srgbClr val="5B5B5B"/>
                </a:solidFill>
              </a:rPr>
              <a:t>#2334111</a:t>
            </a:r>
            <a:endParaRPr lang="en-US" sz="3600" b="1">
              <a:solidFill>
                <a:srgbClr val="5B5B5B"/>
              </a:solidFill>
            </a:endParaRPr>
          </a:p>
        </p:txBody>
      </p:sp>
      <p:sp>
        <p:nvSpPr>
          <p:cNvPr id="8" name="Rectangle 7">
            <a:extLst>
              <a:ext uri="{FF2B5EF4-FFF2-40B4-BE49-F238E27FC236}">
                <a16:creationId xmlns:a16="http://schemas.microsoft.com/office/drawing/2014/main" id="{ED4009CD-1C44-9552-534A-22115B761D77}"/>
              </a:ext>
            </a:extLst>
          </p:cNvPr>
          <p:cNvSpPr/>
          <p:nvPr>
            <p:custDataLst>
              <p:tags r:id="rId4"/>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joining instructions on this slide.</a:t>
            </a:r>
          </a:p>
        </p:txBody>
      </p:sp>
      <p:pic>
        <p:nvPicPr>
          <p:cNvPr id="3" name="Picture 2" descr="A blue and black rectangular sign with white text&#10;&#10;Description automatically generated">
            <a:extLst>
              <a:ext uri="{FF2B5EF4-FFF2-40B4-BE49-F238E27FC236}">
                <a16:creationId xmlns:a16="http://schemas.microsoft.com/office/drawing/2014/main" id="{E39FF7DC-B4F8-0211-EF0E-08916CE5C65F}"/>
              </a:ext>
            </a:extLst>
          </p:cNvPr>
          <p:cNvPicPr>
            <a:picLocks noChangeAspect="1"/>
          </p:cNvPicPr>
          <p:nvPr/>
        </p:nvPicPr>
        <p:blipFill>
          <a:blip r:embed="rId7"/>
          <a:stretch>
            <a:fillRect/>
          </a:stretch>
        </p:blipFill>
        <p:spPr>
          <a:xfrm>
            <a:off x="5417299" y="3616445"/>
            <a:ext cx="6274459" cy="1048469"/>
          </a:xfrm>
          <a:prstGeom prst="rect">
            <a:avLst/>
          </a:prstGeom>
        </p:spPr>
      </p:pic>
      <p:pic>
        <p:nvPicPr>
          <p:cNvPr id="10" name="Picture 9">
            <a:extLst>
              <a:ext uri="{FF2B5EF4-FFF2-40B4-BE49-F238E27FC236}">
                <a16:creationId xmlns:a16="http://schemas.microsoft.com/office/drawing/2014/main" id="{252B5B4E-61A3-7752-129C-5AA909B48E98}"/>
              </a:ext>
            </a:extLst>
          </p:cNvPr>
          <p:cNvPicPr>
            <a:picLocks noChangeAspect="1"/>
          </p:cNvPicPr>
          <p:nvPr/>
        </p:nvPicPr>
        <p:blipFill>
          <a:blip r:embed="rId8"/>
          <a:stretch>
            <a:fillRect/>
          </a:stretch>
        </p:blipFill>
        <p:spPr>
          <a:xfrm>
            <a:off x="696058" y="2234032"/>
            <a:ext cx="2238687" cy="2229161"/>
          </a:xfrm>
          <a:prstGeom prst="rect">
            <a:avLst/>
          </a:prstGeom>
        </p:spPr>
      </p:pic>
    </p:spTree>
    <p:custDataLst>
      <p:tags r:id="rId1"/>
    </p:custDataLst>
    <p:extLst>
      <p:ext uri="{BB962C8B-B14F-4D97-AF65-F5344CB8AC3E}">
        <p14:creationId xmlns:p14="http://schemas.microsoft.com/office/powerpoint/2010/main" val="3367102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F48F-1FF8-82A8-6F5E-27C3569C3188}"/>
              </a:ext>
            </a:extLst>
          </p:cNvPr>
          <p:cNvSpPr>
            <a:spLocks noGrp="1"/>
          </p:cNvSpPr>
          <p:nvPr>
            <p:ph type="title"/>
          </p:nvPr>
        </p:nvSpPr>
        <p:spPr>
          <a:xfrm>
            <a:off x="838200" y="365125"/>
            <a:ext cx="10515600" cy="685800"/>
          </a:xfrm>
        </p:spPr>
        <p:txBody>
          <a:bodyPr>
            <a:normAutofit fontScale="90000"/>
          </a:bodyPr>
          <a:lstStyle/>
          <a:p>
            <a:r>
              <a:rPr lang="en-US" b="1"/>
              <a:t>Breaking Ground</a:t>
            </a:r>
          </a:p>
        </p:txBody>
      </p:sp>
      <p:sp>
        <p:nvSpPr>
          <p:cNvPr id="3" name="Content Placeholder 2">
            <a:extLst>
              <a:ext uri="{FF2B5EF4-FFF2-40B4-BE49-F238E27FC236}">
                <a16:creationId xmlns:a16="http://schemas.microsoft.com/office/drawing/2014/main" id="{6F8A5C05-6113-AE24-B5BF-79C13E7C2A65}"/>
              </a:ext>
            </a:extLst>
          </p:cNvPr>
          <p:cNvSpPr>
            <a:spLocks noGrp="1"/>
          </p:cNvSpPr>
          <p:nvPr>
            <p:ph idx="1"/>
          </p:nvPr>
        </p:nvSpPr>
        <p:spPr/>
        <p:txBody>
          <a:bodyPr/>
          <a:lstStyle/>
          <a:p>
            <a:r>
              <a:rPr lang="en-US"/>
              <a:t>Founded in 1990 to acquire and renovate the dilapidated Times Square Hotel into the largest supportive housing site in the country</a:t>
            </a:r>
          </a:p>
          <a:p>
            <a:r>
              <a:rPr lang="en-US"/>
              <a:t>Today, the largest provider of street outreach, transitional housing, and permanent supportive housing for people experiencing unsheltered homelessness in New York City</a:t>
            </a:r>
          </a:p>
          <a:p>
            <a:r>
              <a:rPr lang="en-US"/>
              <a:t>700+ staff members</a:t>
            </a:r>
          </a:p>
          <a:p>
            <a:r>
              <a:rPr lang="en-US"/>
              <a:t>Serving 16,000 vulnerable New Yorkers annually</a:t>
            </a:r>
          </a:p>
        </p:txBody>
      </p:sp>
      <p:sp>
        <p:nvSpPr>
          <p:cNvPr id="4" name="Slide Number Placeholder 3">
            <a:extLst>
              <a:ext uri="{FF2B5EF4-FFF2-40B4-BE49-F238E27FC236}">
                <a16:creationId xmlns:a16="http://schemas.microsoft.com/office/drawing/2014/main" id="{78D393B9-EC52-C73F-B65F-FEFCE64C387F}"/>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59766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319C-E114-5BD7-C134-119D5A9530A3}"/>
              </a:ext>
            </a:extLst>
          </p:cNvPr>
          <p:cNvSpPr>
            <a:spLocks noGrp="1"/>
          </p:cNvSpPr>
          <p:nvPr>
            <p:ph type="title"/>
          </p:nvPr>
        </p:nvSpPr>
        <p:spPr>
          <a:xfrm>
            <a:off x="838200" y="365125"/>
            <a:ext cx="10515600" cy="685800"/>
          </a:xfrm>
        </p:spPr>
        <p:txBody>
          <a:bodyPr>
            <a:normAutofit fontScale="90000"/>
          </a:bodyPr>
          <a:lstStyle/>
          <a:p>
            <a:r>
              <a:rPr lang="en-US" b="1">
                <a:cs typeface="Calibri Light"/>
              </a:rPr>
              <a:t>Breaking Ground</a:t>
            </a:r>
            <a:endParaRPr lang="en-US" b="1"/>
          </a:p>
        </p:txBody>
      </p:sp>
      <p:sp>
        <p:nvSpPr>
          <p:cNvPr id="4" name="Slide Number Placeholder 3">
            <a:extLst>
              <a:ext uri="{FF2B5EF4-FFF2-40B4-BE49-F238E27FC236}">
                <a16:creationId xmlns:a16="http://schemas.microsoft.com/office/drawing/2014/main" id="{08CC325C-151C-FABB-38C9-39E4E19B132C}"/>
              </a:ext>
            </a:extLst>
          </p:cNvPr>
          <p:cNvSpPr>
            <a:spLocks noGrp="1"/>
          </p:cNvSpPr>
          <p:nvPr>
            <p:ph type="sldNum" sz="quarter" idx="12"/>
          </p:nvPr>
        </p:nvSpPr>
        <p:spPr/>
        <p:txBody>
          <a:bodyPr/>
          <a:lstStyle/>
          <a:p>
            <a:fld id="{330EA680-D336-4FF7-8B7A-9848BB0A1C32}" type="slidenum">
              <a:rPr lang="en-US" smtClean="0"/>
              <a:t>6</a:t>
            </a:fld>
            <a:endParaRPr lang="en-US"/>
          </a:p>
        </p:txBody>
      </p:sp>
      <p:sp>
        <p:nvSpPr>
          <p:cNvPr id="17" name="TextBox 4">
            <a:extLst>
              <a:ext uri="{FF2B5EF4-FFF2-40B4-BE49-F238E27FC236}">
                <a16:creationId xmlns:a16="http://schemas.microsoft.com/office/drawing/2014/main" id="{B2BCDF25-E9A5-73CC-C051-CB0759548B8D}"/>
              </a:ext>
            </a:extLst>
          </p:cNvPr>
          <p:cNvSpPr/>
          <p:nvPr/>
        </p:nvSpPr>
        <p:spPr>
          <a:xfrm>
            <a:off x="838200" y="1873951"/>
            <a:ext cx="2773680" cy="3693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a:lvl1pPr>
          </a:lstStyle>
          <a:p>
            <a:r>
              <a:rPr sz="1800">
                <a:latin typeface="+mj-lt"/>
              </a:rPr>
              <a:t>Street Outreach</a:t>
            </a:r>
          </a:p>
        </p:txBody>
      </p:sp>
      <p:pic>
        <p:nvPicPr>
          <p:cNvPr id="18" name="Picture 5" descr="Picture 5">
            <a:extLst>
              <a:ext uri="{FF2B5EF4-FFF2-40B4-BE49-F238E27FC236}">
                <a16:creationId xmlns:a16="http://schemas.microsoft.com/office/drawing/2014/main" id="{EED5655E-00FB-9E26-8C4F-410ACBFFE9C2}"/>
              </a:ext>
            </a:extLst>
          </p:cNvPr>
          <p:cNvPicPr>
            <a:picLocks noChangeAspect="1"/>
          </p:cNvPicPr>
          <p:nvPr/>
        </p:nvPicPr>
        <p:blipFill>
          <a:blip r:embed="rId3"/>
          <a:stretch>
            <a:fillRect/>
          </a:stretch>
        </p:blipFill>
        <p:spPr>
          <a:xfrm>
            <a:off x="1491572" y="2517607"/>
            <a:ext cx="1466936" cy="960028"/>
          </a:xfrm>
          <a:prstGeom prst="rect">
            <a:avLst/>
          </a:prstGeom>
          <a:ln w="12700" cap="flat">
            <a:noFill/>
            <a:miter lim="400000"/>
          </a:ln>
          <a:effectLst/>
        </p:spPr>
      </p:pic>
      <p:sp>
        <p:nvSpPr>
          <p:cNvPr id="19" name="TextBox 6">
            <a:extLst>
              <a:ext uri="{FF2B5EF4-FFF2-40B4-BE49-F238E27FC236}">
                <a16:creationId xmlns:a16="http://schemas.microsoft.com/office/drawing/2014/main" id="{4DC836F4-DDBE-9405-50A3-2E927D18C2C5}"/>
              </a:ext>
            </a:extLst>
          </p:cNvPr>
          <p:cNvSpPr/>
          <p:nvPr/>
        </p:nvSpPr>
        <p:spPr>
          <a:xfrm>
            <a:off x="988862" y="3630944"/>
            <a:ext cx="2472356" cy="92332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rPr sz="1800"/>
              <a:t>24/7 in Brooklyn, Queens and Midtown Manhattan</a:t>
            </a:r>
            <a:endParaRPr lang="en-US" sz="1800"/>
          </a:p>
        </p:txBody>
      </p:sp>
      <p:sp>
        <p:nvSpPr>
          <p:cNvPr id="20" name="TextBox 8">
            <a:extLst>
              <a:ext uri="{FF2B5EF4-FFF2-40B4-BE49-F238E27FC236}">
                <a16:creationId xmlns:a16="http://schemas.microsoft.com/office/drawing/2014/main" id="{967810E0-1B6A-C9A5-2076-4AF8C29EC03B}"/>
              </a:ext>
            </a:extLst>
          </p:cNvPr>
          <p:cNvSpPr/>
          <p:nvPr/>
        </p:nvSpPr>
        <p:spPr>
          <a:xfrm>
            <a:off x="3657692" y="1873951"/>
            <a:ext cx="2868202" cy="3693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a:lvl1pPr>
          </a:lstStyle>
          <a:p>
            <a:r>
              <a:rPr sz="1800"/>
              <a:t>Drop-In Center</a:t>
            </a:r>
          </a:p>
        </p:txBody>
      </p:sp>
      <p:sp>
        <p:nvSpPr>
          <p:cNvPr id="23" name="TextBox 12">
            <a:extLst>
              <a:ext uri="{FF2B5EF4-FFF2-40B4-BE49-F238E27FC236}">
                <a16:creationId xmlns:a16="http://schemas.microsoft.com/office/drawing/2014/main" id="{BC871A56-91EC-3866-D41E-9A633EED7D16}"/>
              </a:ext>
            </a:extLst>
          </p:cNvPr>
          <p:cNvSpPr/>
          <p:nvPr/>
        </p:nvSpPr>
        <p:spPr>
          <a:xfrm>
            <a:off x="6475109" y="1873951"/>
            <a:ext cx="2328538" cy="3693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a:lvl1pPr>
          </a:lstStyle>
          <a:p>
            <a:r>
              <a:rPr sz="1800"/>
              <a:t>Transitional</a:t>
            </a:r>
            <a:r>
              <a:rPr lang="en-US" sz="1800"/>
              <a:t> </a:t>
            </a:r>
            <a:r>
              <a:rPr sz="1800"/>
              <a:t>Housing</a:t>
            </a:r>
          </a:p>
        </p:txBody>
      </p:sp>
      <p:pic>
        <p:nvPicPr>
          <p:cNvPr id="24" name="Picture 13" descr="Picture 13">
            <a:extLst>
              <a:ext uri="{FF2B5EF4-FFF2-40B4-BE49-F238E27FC236}">
                <a16:creationId xmlns:a16="http://schemas.microsoft.com/office/drawing/2014/main" id="{CFEF8B47-2DC9-C24D-8C0C-EFEB7238A152}"/>
              </a:ext>
            </a:extLst>
          </p:cNvPr>
          <p:cNvPicPr>
            <a:picLocks noChangeAspect="1"/>
          </p:cNvPicPr>
          <p:nvPr/>
        </p:nvPicPr>
        <p:blipFill>
          <a:blip r:embed="rId4"/>
          <a:stretch>
            <a:fillRect/>
          </a:stretch>
        </p:blipFill>
        <p:spPr>
          <a:xfrm>
            <a:off x="6982946" y="2582481"/>
            <a:ext cx="1312864" cy="830280"/>
          </a:xfrm>
          <a:prstGeom prst="rect">
            <a:avLst/>
          </a:prstGeom>
          <a:ln w="12700" cap="flat">
            <a:noFill/>
            <a:miter lim="400000"/>
          </a:ln>
          <a:effectLst/>
        </p:spPr>
      </p:pic>
      <p:sp>
        <p:nvSpPr>
          <p:cNvPr id="26" name="TextBox 16">
            <a:extLst>
              <a:ext uri="{FF2B5EF4-FFF2-40B4-BE49-F238E27FC236}">
                <a16:creationId xmlns:a16="http://schemas.microsoft.com/office/drawing/2014/main" id="{9C0D8309-2BD8-89DC-CA72-D9A70298A1B7}"/>
              </a:ext>
            </a:extLst>
          </p:cNvPr>
          <p:cNvSpPr/>
          <p:nvPr/>
        </p:nvSpPr>
        <p:spPr>
          <a:xfrm>
            <a:off x="9282858" y="1735452"/>
            <a:ext cx="2166537" cy="64632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a:lvl1pPr>
          </a:lstStyle>
          <a:p>
            <a:r>
              <a:rPr sz="1800"/>
              <a:t>Permanent Supportive Housing</a:t>
            </a:r>
          </a:p>
        </p:txBody>
      </p:sp>
      <p:pic>
        <p:nvPicPr>
          <p:cNvPr id="27" name="Picture 17" descr="Picture 17">
            <a:extLst>
              <a:ext uri="{FF2B5EF4-FFF2-40B4-BE49-F238E27FC236}">
                <a16:creationId xmlns:a16="http://schemas.microsoft.com/office/drawing/2014/main" id="{EC02FA03-0FFF-5B53-EF16-C92921655767}"/>
              </a:ext>
            </a:extLst>
          </p:cNvPr>
          <p:cNvPicPr>
            <a:picLocks noChangeAspect="1"/>
          </p:cNvPicPr>
          <p:nvPr/>
        </p:nvPicPr>
        <p:blipFill>
          <a:blip r:embed="rId5"/>
          <a:stretch>
            <a:fillRect/>
          </a:stretch>
        </p:blipFill>
        <p:spPr>
          <a:xfrm>
            <a:off x="9889634" y="2570796"/>
            <a:ext cx="952984" cy="853651"/>
          </a:xfrm>
          <a:prstGeom prst="rect">
            <a:avLst/>
          </a:prstGeom>
          <a:ln w="12700" cap="flat">
            <a:noFill/>
            <a:miter lim="400000"/>
          </a:ln>
          <a:effectLst/>
        </p:spPr>
      </p:pic>
      <p:pic>
        <p:nvPicPr>
          <p:cNvPr id="29" name="Picture 19" descr="Picture 19">
            <a:extLst>
              <a:ext uri="{FF2B5EF4-FFF2-40B4-BE49-F238E27FC236}">
                <a16:creationId xmlns:a16="http://schemas.microsoft.com/office/drawing/2014/main" id="{6D56BF8B-FD1C-7727-82C4-D0F29FC56098}"/>
              </a:ext>
            </a:extLst>
          </p:cNvPr>
          <p:cNvPicPr>
            <a:picLocks noChangeAspect="1"/>
          </p:cNvPicPr>
          <p:nvPr/>
        </p:nvPicPr>
        <p:blipFill>
          <a:blip r:embed="rId6"/>
          <a:stretch>
            <a:fillRect/>
          </a:stretch>
        </p:blipFill>
        <p:spPr>
          <a:xfrm>
            <a:off x="838199" y="4482854"/>
            <a:ext cx="10364939" cy="1727490"/>
          </a:xfrm>
          <a:prstGeom prst="rect">
            <a:avLst/>
          </a:prstGeom>
          <a:ln w="12700">
            <a:miter lim="400000"/>
          </a:ln>
        </p:spPr>
      </p:pic>
      <p:sp>
        <p:nvSpPr>
          <p:cNvPr id="30" name="TextBox 6">
            <a:extLst>
              <a:ext uri="{FF2B5EF4-FFF2-40B4-BE49-F238E27FC236}">
                <a16:creationId xmlns:a16="http://schemas.microsoft.com/office/drawing/2014/main" id="{8152BE43-3167-09BE-E88D-F160AFAEDF30}"/>
              </a:ext>
            </a:extLst>
          </p:cNvPr>
          <p:cNvSpPr/>
          <p:nvPr/>
        </p:nvSpPr>
        <p:spPr>
          <a:xfrm>
            <a:off x="3855615" y="3630944"/>
            <a:ext cx="2472356" cy="64632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rPr lang="en-US" sz="1800"/>
              <a:t>Queens</a:t>
            </a:r>
          </a:p>
          <a:p>
            <a:r>
              <a:rPr lang="en-US" sz="1800"/>
              <a:t>24/7</a:t>
            </a:r>
          </a:p>
        </p:txBody>
      </p:sp>
      <p:sp>
        <p:nvSpPr>
          <p:cNvPr id="31" name="TextBox 6">
            <a:extLst>
              <a:ext uri="{FF2B5EF4-FFF2-40B4-BE49-F238E27FC236}">
                <a16:creationId xmlns:a16="http://schemas.microsoft.com/office/drawing/2014/main" id="{AC59EDB9-9C0B-5573-C920-FCD9BB68EBD6}"/>
              </a:ext>
            </a:extLst>
          </p:cNvPr>
          <p:cNvSpPr/>
          <p:nvPr/>
        </p:nvSpPr>
        <p:spPr>
          <a:xfrm>
            <a:off x="6403200" y="3630944"/>
            <a:ext cx="2472356" cy="64632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rPr lang="en-US" sz="1800"/>
              <a:t>6 buildings</a:t>
            </a:r>
          </a:p>
          <a:p>
            <a:r>
              <a:rPr lang="en-US" sz="1800"/>
              <a:t>600 beds</a:t>
            </a:r>
          </a:p>
        </p:txBody>
      </p:sp>
      <p:sp>
        <p:nvSpPr>
          <p:cNvPr id="32" name="TextBox 6">
            <a:extLst>
              <a:ext uri="{FF2B5EF4-FFF2-40B4-BE49-F238E27FC236}">
                <a16:creationId xmlns:a16="http://schemas.microsoft.com/office/drawing/2014/main" id="{6790E6E0-CF8F-5282-1826-D472B88AA232}"/>
              </a:ext>
            </a:extLst>
          </p:cNvPr>
          <p:cNvSpPr/>
          <p:nvPr/>
        </p:nvSpPr>
        <p:spPr>
          <a:xfrm>
            <a:off x="9129948" y="3630944"/>
            <a:ext cx="2472356" cy="64632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rPr lang="en-US" sz="1800"/>
              <a:t>23 buildings</a:t>
            </a:r>
          </a:p>
          <a:p>
            <a:r>
              <a:rPr lang="en-US" sz="1800"/>
              <a:t>4,616 homes</a:t>
            </a:r>
          </a:p>
        </p:txBody>
      </p:sp>
      <p:pic>
        <p:nvPicPr>
          <p:cNvPr id="34" name="Picture 33" descr="A green sun and crescent moon&#10;&#10;Description automatically generated">
            <a:extLst>
              <a:ext uri="{FF2B5EF4-FFF2-40B4-BE49-F238E27FC236}">
                <a16:creationId xmlns:a16="http://schemas.microsoft.com/office/drawing/2014/main" id="{E895312F-9A88-14EF-ADAC-7BD18EAAB5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2453" y="2436827"/>
            <a:ext cx="1138680" cy="1121588"/>
          </a:xfrm>
          <a:prstGeom prst="rect">
            <a:avLst/>
          </a:prstGeom>
        </p:spPr>
      </p:pic>
      <p:sp>
        <p:nvSpPr>
          <p:cNvPr id="35" name="TextBox 2">
            <a:extLst>
              <a:ext uri="{FF2B5EF4-FFF2-40B4-BE49-F238E27FC236}">
                <a16:creationId xmlns:a16="http://schemas.microsoft.com/office/drawing/2014/main" id="{8BC8623E-3BAC-278E-D89A-764678AA5496}"/>
              </a:ext>
            </a:extLst>
          </p:cNvPr>
          <p:cNvSpPr txBox="1"/>
          <p:nvPr/>
        </p:nvSpPr>
        <p:spPr>
          <a:xfrm>
            <a:off x="838200" y="1255248"/>
            <a:ext cx="10515600" cy="369332"/>
          </a:xfrm>
          <a:prstGeom prst="rect">
            <a:avLst/>
          </a:prstGeom>
          <a:solidFill>
            <a:srgbClr val="FFC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b="1"/>
            </a:lvl1pPr>
          </a:lstStyle>
          <a:p>
            <a:r>
              <a:t>   WHAT WE DO AND HOW</a:t>
            </a:r>
          </a:p>
        </p:txBody>
      </p:sp>
    </p:spTree>
    <p:extLst>
      <p:ext uri="{BB962C8B-B14F-4D97-AF65-F5344CB8AC3E}">
        <p14:creationId xmlns:p14="http://schemas.microsoft.com/office/powerpoint/2010/main" val="430463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A47E29E-9993-01B9-F2CF-FE2546D21248}"/>
              </a:ext>
            </a:extLst>
          </p:cNvPr>
          <p:cNvPicPr>
            <a:picLocks noChangeAspect="1"/>
          </p:cNvPicPr>
          <p:nvPr/>
        </p:nvPicPr>
        <p:blipFill rotWithShape="1">
          <a:blip r:embed="rId3"/>
          <a:srcRect t="28079" r="9089" b="-2"/>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8DCC2-41F9-6C6E-24D8-EE07154D76D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A story to get us started…</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yriad Pro" panose="020B0503030403020204" pitchFamily="34" charset="0"/>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Slide Number Placeholder 3">
            <a:extLst>
              <a:ext uri="{FF2B5EF4-FFF2-40B4-BE49-F238E27FC236}">
                <a16:creationId xmlns:a16="http://schemas.microsoft.com/office/drawing/2014/main" id="{299362B4-811B-1925-A4E5-F9F77F2FE1AF}"/>
              </a:ext>
            </a:extLst>
          </p:cNvPr>
          <p:cNvSpPr>
            <a:spLocks noGrp="1"/>
          </p:cNvSpPr>
          <p:nvPr>
            <p:ph type="sldNum" sz="quarter" idx="12"/>
          </p:nvPr>
        </p:nvSpPr>
        <p:spPr>
          <a:xfrm>
            <a:off x="8970819"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330EA680-D336-4FF7-8B7A-9848BB0A1C32}" type="slidenum">
              <a:rPr lang="en-US" b="0">
                <a:latin typeface="Myriad Pro" panose="020B0503030403020204" pitchFamily="34" charset="0"/>
              </a:rPr>
              <a:pPr>
                <a:lnSpc>
                  <a:spcPct val="90000"/>
                </a:lnSpc>
                <a:spcAft>
                  <a:spcPts val="600"/>
                </a:spcAft>
                <a:defRPr/>
              </a:pPr>
              <a:t>7</a:t>
            </a:fld>
            <a:endParaRPr lang="en-US" b="0">
              <a:latin typeface="Myriad Pro" panose="020B0503030403020204" pitchFamily="34" charset="0"/>
            </a:endParaRPr>
          </a:p>
        </p:txBody>
      </p:sp>
    </p:spTree>
    <p:extLst>
      <p:ext uri="{BB962C8B-B14F-4D97-AF65-F5344CB8AC3E}">
        <p14:creationId xmlns:p14="http://schemas.microsoft.com/office/powerpoint/2010/main" val="523443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AE6C49-182E-8D00-1868-25EED0EC8448}"/>
              </a:ext>
            </a:extLst>
          </p:cNvPr>
          <p:cNvSpPr>
            <a:spLocks noGrp="1"/>
          </p:cNvSpPr>
          <p:nvPr>
            <p:ph type="sldNum" sz="quarter" idx="12"/>
          </p:nvPr>
        </p:nvSpPr>
        <p:spPr/>
        <p:txBody>
          <a:bodyPr/>
          <a:lstStyle/>
          <a:p>
            <a:fld id="{330EA680-D336-4FF7-8B7A-9848BB0A1C32}" type="slidenum">
              <a:rPr lang="en-US" smtClean="0"/>
              <a:pPr/>
              <a:t>8</a:t>
            </a:fld>
            <a:endParaRPr lang="en-US"/>
          </a:p>
        </p:txBody>
      </p:sp>
      <p:pic>
        <p:nvPicPr>
          <p:cNvPr id="4" name="Picture 3">
            <a:extLst>
              <a:ext uri="{FF2B5EF4-FFF2-40B4-BE49-F238E27FC236}">
                <a16:creationId xmlns:a16="http://schemas.microsoft.com/office/drawing/2014/main" id="{9BF4D666-AA35-1DE6-9340-649EC666D367}"/>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117600" y="4589875"/>
            <a:ext cx="1219200" cy="510126"/>
          </a:xfrm>
          <a:prstGeom prst="rect">
            <a:avLst/>
          </a:prstGeom>
        </p:spPr>
      </p:pic>
      <p:sp>
        <p:nvSpPr>
          <p:cNvPr id="7" name="Rectangle 6">
            <a:extLst>
              <a:ext uri="{FF2B5EF4-FFF2-40B4-BE49-F238E27FC236}">
                <a16:creationId xmlns:a16="http://schemas.microsoft.com/office/drawing/2014/main" id="{51CC7D6E-8DA1-9AE6-261C-95A2A6DB1390}"/>
              </a:ext>
            </a:extLst>
          </p:cNvPr>
          <p:cNvSpPr/>
          <p:nvPr>
            <p:custDataLst>
              <p:tags r:id="rId3"/>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How familiar does this sound?</a:t>
            </a:r>
          </a:p>
        </p:txBody>
      </p:sp>
      <p:pic>
        <p:nvPicPr>
          <p:cNvPr id="10" name="Picture 9">
            <a:extLst>
              <a:ext uri="{FF2B5EF4-FFF2-40B4-BE49-F238E27FC236}">
                <a16:creationId xmlns:a16="http://schemas.microsoft.com/office/drawing/2014/main" id="{709C6840-61D4-AA89-E3B5-63CDB1F7D4E0}"/>
              </a:ext>
            </a:extLst>
          </p:cNvPr>
          <p:cNvPicPr>
            <a:picLocks/>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TextBox 5">
            <a:extLst>
              <a:ext uri="{FF2B5EF4-FFF2-40B4-BE49-F238E27FC236}">
                <a16:creationId xmlns:a16="http://schemas.microsoft.com/office/drawing/2014/main" id="{FAF9B86F-7529-CA0F-71FA-09DFCB69581F}"/>
              </a:ext>
            </a:extLst>
          </p:cNvPr>
          <p:cNvSpPr txBox="1"/>
          <p:nvPr/>
        </p:nvSpPr>
        <p:spPr>
          <a:xfrm>
            <a:off x="3195952" y="4640174"/>
            <a:ext cx="81634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600" b="1">
                <a:solidFill>
                  <a:srgbClr val="5B5B5B"/>
                </a:solidFill>
                <a:ea typeface="+mn-lt"/>
                <a:cs typeface="+mn-lt"/>
              </a:rPr>
              <a:t>Join at slido.com</a:t>
            </a:r>
            <a:br>
              <a:rPr lang="da-DK" sz="3600" b="1">
                <a:solidFill>
                  <a:srgbClr val="5B5B5B"/>
                </a:solidFill>
                <a:ea typeface="+mn-lt"/>
                <a:cs typeface="+mn-lt"/>
              </a:rPr>
            </a:br>
            <a:r>
              <a:rPr lang="da-DK" sz="3600" b="1">
                <a:solidFill>
                  <a:srgbClr val="5B5B5B"/>
                </a:solidFill>
                <a:ea typeface="+mn-lt"/>
                <a:cs typeface="+mn-lt"/>
              </a:rPr>
              <a:t>#2334111</a:t>
            </a:r>
            <a:endParaRPr lang="en-US"/>
          </a:p>
        </p:txBody>
      </p:sp>
      <p:pic>
        <p:nvPicPr>
          <p:cNvPr id="9" name="Picture 8">
            <a:extLst>
              <a:ext uri="{FF2B5EF4-FFF2-40B4-BE49-F238E27FC236}">
                <a16:creationId xmlns:a16="http://schemas.microsoft.com/office/drawing/2014/main" id="{59479401-48D6-68D3-95E2-49A88711862A}"/>
              </a:ext>
            </a:extLst>
          </p:cNvPr>
          <p:cNvPicPr>
            <a:picLocks noChangeAspect="1"/>
          </p:cNvPicPr>
          <p:nvPr/>
        </p:nvPicPr>
        <p:blipFill>
          <a:blip r:embed="rId9"/>
          <a:stretch>
            <a:fillRect/>
          </a:stretch>
        </p:blipFill>
        <p:spPr>
          <a:xfrm>
            <a:off x="8141887" y="3985420"/>
            <a:ext cx="2238687" cy="2229161"/>
          </a:xfrm>
          <a:prstGeom prst="rect">
            <a:avLst/>
          </a:prstGeom>
        </p:spPr>
      </p:pic>
    </p:spTree>
    <p:custDataLst>
      <p:tags r:id="rId1"/>
    </p:custDataLst>
    <p:extLst>
      <p:ext uri="{BB962C8B-B14F-4D97-AF65-F5344CB8AC3E}">
        <p14:creationId xmlns:p14="http://schemas.microsoft.com/office/powerpoint/2010/main" val="2673529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49C3D9-6E11-9BA9-3E4C-43EDB17A188A}"/>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5" name="Rectangle 4">
            <a:extLst>
              <a:ext uri="{FF2B5EF4-FFF2-40B4-BE49-F238E27FC236}">
                <a16:creationId xmlns:a16="http://schemas.microsoft.com/office/drawing/2014/main" id="{C24E94D1-E442-CE5F-254A-538AE0B3F2D2}"/>
              </a:ext>
            </a:extLst>
          </p:cNvPr>
          <p:cNvSpPr/>
          <p:nvPr/>
        </p:nvSpPr>
        <p:spPr>
          <a:xfrm>
            <a:off x="5934158" y="1987848"/>
            <a:ext cx="5796631" cy="3843384"/>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7B8EDD-B20A-F75C-9801-973708A1A9EE}"/>
              </a:ext>
            </a:extLst>
          </p:cNvPr>
          <p:cNvSpPr/>
          <p:nvPr/>
        </p:nvSpPr>
        <p:spPr>
          <a:xfrm>
            <a:off x="385212" y="1987847"/>
            <a:ext cx="5312403" cy="3843383"/>
          </a:xfrm>
          <a:prstGeom prst="rect">
            <a:avLst/>
          </a:prstGeom>
          <a:solidFill>
            <a:srgbClr val="F3F2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97">
            <a:extLst>
              <a:ext uri="{FF2B5EF4-FFF2-40B4-BE49-F238E27FC236}">
                <a16:creationId xmlns:a16="http://schemas.microsoft.com/office/drawing/2014/main" id="{865FC7E5-CC56-4A0B-8548-F4F6BCCD5814}"/>
              </a:ext>
            </a:extLst>
          </p:cNvPr>
          <p:cNvSpPr txBox="1">
            <a:spLocks/>
          </p:cNvSpPr>
          <p:nvPr/>
        </p:nvSpPr>
        <p:spPr>
          <a:xfrm>
            <a:off x="385212" y="1635371"/>
            <a:ext cx="3797483" cy="3150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t>Sheltered (~95%)</a:t>
            </a:r>
          </a:p>
        </p:txBody>
      </p:sp>
      <p:sp>
        <p:nvSpPr>
          <p:cNvPr id="9" name="Text Placeholder 598">
            <a:extLst>
              <a:ext uri="{FF2B5EF4-FFF2-40B4-BE49-F238E27FC236}">
                <a16:creationId xmlns:a16="http://schemas.microsoft.com/office/drawing/2014/main" id="{F8533677-D129-10D6-53EA-0298D9EE8135}"/>
              </a:ext>
            </a:extLst>
          </p:cNvPr>
          <p:cNvSpPr txBox="1">
            <a:spLocks/>
          </p:cNvSpPr>
          <p:nvPr/>
        </p:nvSpPr>
        <p:spPr>
          <a:xfrm>
            <a:off x="5934158" y="1632347"/>
            <a:ext cx="4041775" cy="321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Unsheltered (~5%)</a:t>
            </a:r>
          </a:p>
        </p:txBody>
      </p:sp>
      <p:pic>
        <p:nvPicPr>
          <p:cNvPr id="10" name="Picture 9" descr="A graph with numbers and a line&#10;&#10;Description automatically generated">
            <a:extLst>
              <a:ext uri="{FF2B5EF4-FFF2-40B4-BE49-F238E27FC236}">
                <a16:creationId xmlns:a16="http://schemas.microsoft.com/office/drawing/2014/main" id="{74631FE6-B845-35E8-A045-D45B4FA61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959321"/>
            <a:ext cx="5449247" cy="2178316"/>
          </a:xfrm>
          <a:prstGeom prst="rect">
            <a:avLst/>
          </a:prstGeom>
        </p:spPr>
      </p:pic>
      <p:pic>
        <p:nvPicPr>
          <p:cNvPr id="11" name="Picture 10" descr="A black background with blue text&#10;&#10;Description automatically generated">
            <a:extLst>
              <a:ext uri="{FF2B5EF4-FFF2-40B4-BE49-F238E27FC236}">
                <a16:creationId xmlns:a16="http://schemas.microsoft.com/office/drawing/2014/main" id="{F121AC7A-7CAD-8FDA-2EEA-97233BF05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326437"/>
            <a:ext cx="2283143" cy="444103"/>
          </a:xfrm>
          <a:prstGeom prst="rect">
            <a:avLst/>
          </a:prstGeom>
        </p:spPr>
      </p:pic>
      <p:sp>
        <p:nvSpPr>
          <p:cNvPr id="12" name="TextBox 11">
            <a:extLst>
              <a:ext uri="{FF2B5EF4-FFF2-40B4-BE49-F238E27FC236}">
                <a16:creationId xmlns:a16="http://schemas.microsoft.com/office/drawing/2014/main" id="{AFF38F67-5A21-4663-45B4-F670B5DF0CBE}"/>
              </a:ext>
            </a:extLst>
          </p:cNvPr>
          <p:cNvSpPr txBox="1"/>
          <p:nvPr/>
        </p:nvSpPr>
        <p:spPr>
          <a:xfrm>
            <a:off x="6120387" y="2325942"/>
            <a:ext cx="5424860" cy="646331"/>
          </a:xfrm>
          <a:prstGeom prst="rect">
            <a:avLst/>
          </a:prstGeom>
          <a:noFill/>
        </p:spPr>
        <p:txBody>
          <a:bodyPr wrap="square" rtlCol="0">
            <a:spAutoFit/>
          </a:bodyPr>
          <a:lstStyle/>
          <a:p>
            <a:pPr algn="ctr"/>
            <a:r>
              <a:rPr lang="en-US" b="1" dirty="0">
                <a:solidFill>
                  <a:srgbClr val="4F81BD"/>
                </a:solidFill>
                <a:latin typeface="+mj-lt"/>
                <a:ea typeface="Helvetica Neue Condensed" panose="02000503000000020004" pitchFamily="2" charset="0"/>
                <a:cs typeface="Helvetica Neue Condensed" panose="02000503000000020004" pitchFamily="2" charset="0"/>
              </a:rPr>
              <a:t>H</a:t>
            </a:r>
            <a:r>
              <a:rPr lang="en-US" dirty="0">
                <a:solidFill>
                  <a:srgbClr val="4F81BD"/>
                </a:solidFill>
                <a:latin typeface="+mj-lt"/>
                <a:ea typeface="Helvetica Neue Condensed" panose="02000503000000020004" pitchFamily="2" charset="0"/>
                <a:cs typeface="Helvetica Neue Condensed" panose="02000503000000020004" pitchFamily="2" charset="0"/>
              </a:rPr>
              <a:t>omeless</a:t>
            </a:r>
            <a:r>
              <a:rPr lang="en-US" b="1" dirty="0">
                <a:solidFill>
                  <a:srgbClr val="4F81BD"/>
                </a:solidFill>
                <a:latin typeface="+mj-lt"/>
                <a:ea typeface="Helvetica Neue Condensed" panose="02000503000000020004" pitchFamily="2" charset="0"/>
                <a:cs typeface="Helvetica Neue Condensed" panose="02000503000000020004" pitchFamily="2" charset="0"/>
              </a:rPr>
              <a:t> O</a:t>
            </a:r>
            <a:r>
              <a:rPr lang="en-US" dirty="0">
                <a:solidFill>
                  <a:srgbClr val="4F81BD"/>
                </a:solidFill>
                <a:latin typeface="+mj-lt"/>
                <a:ea typeface="Helvetica Neue Condensed" panose="02000503000000020004" pitchFamily="2" charset="0"/>
                <a:cs typeface="Helvetica Neue Condensed" panose="02000503000000020004" pitchFamily="2" charset="0"/>
              </a:rPr>
              <a:t>utreach</a:t>
            </a:r>
            <a:r>
              <a:rPr lang="en-US" b="1" dirty="0">
                <a:solidFill>
                  <a:srgbClr val="4F81BD"/>
                </a:solidFill>
                <a:latin typeface="+mj-lt"/>
                <a:ea typeface="Helvetica Neue Condensed" panose="02000503000000020004" pitchFamily="2" charset="0"/>
                <a:cs typeface="Helvetica Neue Condensed" panose="02000503000000020004" pitchFamily="2" charset="0"/>
              </a:rPr>
              <a:t> P</a:t>
            </a:r>
            <a:r>
              <a:rPr lang="en-US" dirty="0">
                <a:solidFill>
                  <a:srgbClr val="4F81BD"/>
                </a:solidFill>
                <a:latin typeface="+mj-lt"/>
                <a:ea typeface="Helvetica Neue Condensed" panose="02000503000000020004" pitchFamily="2" charset="0"/>
                <a:cs typeface="Helvetica Neue Condensed" panose="02000503000000020004" pitchFamily="2" charset="0"/>
              </a:rPr>
              <a:t>opulation</a:t>
            </a:r>
            <a:r>
              <a:rPr lang="en-US" b="1" dirty="0">
                <a:solidFill>
                  <a:srgbClr val="4F81BD"/>
                </a:solidFill>
                <a:latin typeface="+mj-lt"/>
                <a:ea typeface="Helvetica Neue Condensed" panose="02000503000000020004" pitchFamily="2" charset="0"/>
                <a:cs typeface="Helvetica Neue Condensed" panose="02000503000000020004" pitchFamily="2" charset="0"/>
              </a:rPr>
              <a:t> E</a:t>
            </a:r>
            <a:r>
              <a:rPr lang="en-US" dirty="0">
                <a:solidFill>
                  <a:srgbClr val="4F81BD"/>
                </a:solidFill>
                <a:latin typeface="+mj-lt"/>
                <a:ea typeface="Helvetica Neue Condensed" panose="02000503000000020004" pitchFamily="2" charset="0"/>
                <a:cs typeface="Helvetica Neue Condensed" panose="02000503000000020004" pitchFamily="2" charset="0"/>
              </a:rPr>
              <a:t>stimate</a:t>
            </a:r>
            <a:r>
              <a:rPr lang="en-US" b="1" dirty="0">
                <a:solidFill>
                  <a:srgbClr val="4F81BD"/>
                </a:solidFill>
                <a:latin typeface="+mj-lt"/>
                <a:ea typeface="Helvetica Neue Condensed" panose="02000503000000020004" pitchFamily="2" charset="0"/>
                <a:cs typeface="Helvetica Neue Condensed" panose="02000503000000020004" pitchFamily="2" charset="0"/>
              </a:rPr>
              <a:t> (HOPE)</a:t>
            </a:r>
          </a:p>
          <a:p>
            <a:pPr algn="ctr"/>
            <a:r>
              <a:rPr lang="en-US" i="1" dirty="0">
                <a:solidFill>
                  <a:srgbClr val="4F81BD"/>
                </a:solidFill>
                <a:latin typeface="+mj-lt"/>
              </a:rPr>
              <a:t>annual count of unsheltered individuals in winter</a:t>
            </a:r>
          </a:p>
        </p:txBody>
      </p:sp>
      <p:pic>
        <p:nvPicPr>
          <p:cNvPr id="13" name="Graphic 12">
            <a:extLst>
              <a:ext uri="{FF2B5EF4-FFF2-40B4-BE49-F238E27FC236}">
                <a16:creationId xmlns:a16="http://schemas.microsoft.com/office/drawing/2014/main" id="{C586889D-F11E-4C25-703D-9B790EE0EA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6319" y="5186369"/>
            <a:ext cx="2014922" cy="596131"/>
          </a:xfrm>
          <a:prstGeom prst="rect">
            <a:avLst/>
          </a:prstGeom>
        </p:spPr>
      </p:pic>
      <p:sp>
        <p:nvSpPr>
          <p:cNvPr id="16" name="Title 15">
            <a:extLst>
              <a:ext uri="{FF2B5EF4-FFF2-40B4-BE49-F238E27FC236}">
                <a16:creationId xmlns:a16="http://schemas.microsoft.com/office/drawing/2014/main" id="{C408FEB5-037B-A8B5-C9EC-B808F78A2397}"/>
              </a:ext>
            </a:extLst>
          </p:cNvPr>
          <p:cNvSpPr>
            <a:spLocks noGrp="1"/>
          </p:cNvSpPr>
          <p:nvPr>
            <p:ph type="title"/>
          </p:nvPr>
        </p:nvSpPr>
        <p:spPr>
          <a:xfrm>
            <a:off x="838200" y="365125"/>
            <a:ext cx="10515600" cy="685800"/>
          </a:xfrm>
        </p:spPr>
        <p:txBody>
          <a:bodyPr>
            <a:normAutofit fontScale="90000"/>
          </a:bodyPr>
          <a:lstStyle/>
          <a:p>
            <a:r>
              <a:rPr lang="en-US" b="1"/>
              <a:t>Homelessness in a Right to Shelter City</a:t>
            </a:r>
          </a:p>
        </p:txBody>
      </p:sp>
      <p:pic>
        <p:nvPicPr>
          <p:cNvPr id="3" name="Picture 2">
            <a:extLst>
              <a:ext uri="{FF2B5EF4-FFF2-40B4-BE49-F238E27FC236}">
                <a16:creationId xmlns:a16="http://schemas.microsoft.com/office/drawing/2014/main" id="{62A76E0B-B0E9-BF27-3A87-656AA1854209}"/>
              </a:ext>
            </a:extLst>
          </p:cNvPr>
          <p:cNvPicPr>
            <a:picLocks noChangeAspect="1"/>
          </p:cNvPicPr>
          <p:nvPr/>
        </p:nvPicPr>
        <p:blipFill>
          <a:blip r:embed="rId7"/>
          <a:stretch>
            <a:fillRect/>
          </a:stretch>
        </p:blipFill>
        <p:spPr>
          <a:xfrm>
            <a:off x="741332" y="2158930"/>
            <a:ext cx="4600161" cy="3167507"/>
          </a:xfrm>
          <a:prstGeom prst="rect">
            <a:avLst/>
          </a:prstGeom>
        </p:spPr>
      </p:pic>
    </p:spTree>
    <p:extLst>
      <p:ext uri="{BB962C8B-B14F-4D97-AF65-F5344CB8AC3E}">
        <p14:creationId xmlns:p14="http://schemas.microsoft.com/office/powerpoint/2010/main" val="386443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10.0.5209"/>
  <p:tag name="SLIDO_PRESENTATION_ID" val="00000000-0000-0000-0000-000000000000"/>
  <p:tag name="SLIDO_EVENT_UUID" val="3b76f9ab-a8ab-487a-9c16-8a460ee5fc7a"/>
  <p:tag name="SLIDO_EVENT_SECTION_UUID" val="fd9eca5e-a238-4f1f-9f94-903d4ce4fedf"/>
</p:tagLst>
</file>

<file path=ppt/tags/tag10.xml><?xml version="1.0" encoding="utf-8"?>
<p:tagLst xmlns:a="http://schemas.openxmlformats.org/drawingml/2006/main" xmlns:r="http://schemas.openxmlformats.org/officeDocument/2006/relationships" xmlns:p="http://schemas.openxmlformats.org/presentationml/2006/main">
  <p:tag name="SLIDO_METADATA" val="eyJUaW1lc3RhbXAiOjE3MTI3ODMwODd9"/>
  <p:tag name="SLIDO_TYPE" val="SlidoPoll"/>
  <p:tag name="SLIDO_POLL_UUID" val="2de56370-352f-42f3-ad3a-057f95896195"/>
  <p:tag name="SLIDO_TIMELINE" val="W3sicG9sbFF1ZXN0aW9uVXVpZCI6ImViZDYwY2JjLTQxYTMtNDg2Yi1iMWI4LWE3NGQ1ZGRkNWNkNSIsInNob3dSZXN1bHRzIjp0cnVlLCJzaG93Q29ycmVjdEFuc3dlcnMiOmZhbHNlLCJ2b3RpbmdMb2NrZWQiOmZhbHNlfV0="/>
</p:tagLst>
</file>

<file path=ppt/tags/tag11.xml><?xml version="1.0" encoding="utf-8"?>
<p:tagLst xmlns:a="http://schemas.openxmlformats.org/drawingml/2006/main" xmlns:r="http://schemas.openxmlformats.org/officeDocument/2006/relationships" xmlns:p="http://schemas.openxmlformats.org/presentationml/2006/main">
  <p:tag name="SLIDO_ELEMENT" val="logo"/>
</p:tagLst>
</file>

<file path=ppt/tags/tag1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3.xml><?xml version="1.0" encoding="utf-8"?>
<p:tagLst xmlns:a="http://schemas.openxmlformats.org/drawingml/2006/main" xmlns:r="http://schemas.openxmlformats.org/officeDocument/2006/relationships" xmlns:p="http://schemas.openxmlformats.org/presentationml/2006/main">
  <p:tag name="SLIDO_ELEMENT" val="title"/>
</p:tagLst>
</file>

<file path=ppt/tags/tag14.xml><?xml version="1.0" encoding="utf-8"?>
<p:tagLst xmlns:a="http://schemas.openxmlformats.org/drawingml/2006/main" xmlns:r="http://schemas.openxmlformats.org/officeDocument/2006/relationships" xmlns:p="http://schemas.openxmlformats.org/presentationml/2006/main">
  <p:tag name="SLIDO_ELEMENT" val="footer"/>
</p:tagLst>
</file>

<file path=ppt/tags/tag15.xml><?xml version="1.0" encoding="utf-8"?>
<p:tagLst xmlns:a="http://schemas.openxmlformats.org/drawingml/2006/main" xmlns:r="http://schemas.openxmlformats.org/officeDocument/2006/relationships" xmlns:p="http://schemas.openxmlformats.org/presentationml/2006/main">
  <p:tag name="SLIDO_METADATA" val="eyJUaW1lc3RhbXAiOjE3MTI3ODI5MjJ9"/>
  <p:tag name="SLIDO_TYPE" val="SlidoPoll"/>
  <p:tag name="SLIDO_POLL_UUID" val="fe830967-f4cc-4c4c-968f-45a10e557739"/>
  <p:tag name="SLIDO_TIMELINE" val="W3sicG9sbFF1ZXN0aW9uVXVpZCI6IjQyZjUxODY0LWQ3ZjctNDQ3Ni05ZWZlLWFkNjczN2FmMTMxMyIsInNob3dSZXN1bHRzIjp0cnVlLCJzaG93Q29ycmVjdEFuc3dlcnMiOmZhbHNlLCJ2b3RpbmdMb2NrZWQiOmZhbHNlfV0="/>
</p:tagLst>
</file>

<file path=ppt/tags/tag16.xml><?xml version="1.0" encoding="utf-8"?>
<p:tagLst xmlns:a="http://schemas.openxmlformats.org/drawingml/2006/main" xmlns:r="http://schemas.openxmlformats.org/officeDocument/2006/relationships" xmlns:p="http://schemas.openxmlformats.org/presentationml/2006/main">
  <p:tag name="SLIDO_ELEMENT" val="logo"/>
</p:tagLst>
</file>

<file path=ppt/tags/tag1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8.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TI3ODI0MDJ9"/>
  <p:tag name="SLIDO_TYPE" val="SlidoJoining"/>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TI3ODI2MjZ9"/>
  <p:tag name="SLIDO_TYPE" val="SlidoPoll"/>
  <p:tag name="SLIDO_POLL_UUID" val="ccd3d15a-193a-4ea6-8c02-9e812eb44981"/>
  <p:tag name="SLIDO_TIMELINE" val="W3sicG9sbFF1ZXN0aW9uVXVpZCI6IjRiZjBiM2YwLTdhNGEtNDkzOS1iNzZhLTk4MDhlZDU3NDMyZCIsInNob3dSZXN1bHRzIjp0cnVlLCJzaG93Q29ycmVjdEFuc3dlcnMiOmZhbHNlLCJ2b3RpbmdMb2NrZWQiOmZhbHNlfV0="/>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title"/>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ting"/>
</p:tagLst>
</file>

<file path=ppt/theme/theme1.xml><?xml version="1.0" encoding="utf-8"?>
<a:theme xmlns:a="http://schemas.openxmlformats.org/drawingml/2006/main" name="office theme">
  <a:themeElements>
    <a:clrScheme name="Custom 8">
      <a:dk1>
        <a:srgbClr val="070707"/>
      </a:dk1>
      <a:lt1>
        <a:sysClr val="window" lastClr="FFFFFF"/>
      </a:lt1>
      <a:dk2>
        <a:srgbClr val="0E1770"/>
      </a:dk2>
      <a:lt2>
        <a:srgbClr val="F5F5F5"/>
      </a:lt2>
      <a:accent1>
        <a:srgbClr val="00AF4C"/>
      </a:accent1>
      <a:accent2>
        <a:srgbClr val="FEC001"/>
      </a:accent2>
      <a:accent3>
        <a:srgbClr val="EFEFEF"/>
      </a:accent3>
      <a:accent4>
        <a:srgbClr val="3454D1"/>
      </a:accent4>
      <a:accent5>
        <a:srgbClr val="070707"/>
      </a:accent5>
      <a:accent6>
        <a:srgbClr val="70AD47"/>
      </a:accent6>
      <a:hlink>
        <a:srgbClr val="0563C1"/>
      </a:hlink>
      <a:folHlink>
        <a:srgbClr val="954F72"/>
      </a:folHlink>
    </a:clrScheme>
    <a:fontScheme name="Custom 1">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2874257014DB48BBC328CE5C42943C" ma:contentTypeVersion="18" ma:contentTypeDescription="Create a new document." ma:contentTypeScope="" ma:versionID="da9d26516a3c101bea583807b7f2b56b">
  <xsd:schema xmlns:xsd="http://www.w3.org/2001/XMLSchema" xmlns:xs="http://www.w3.org/2001/XMLSchema" xmlns:p="http://schemas.microsoft.com/office/2006/metadata/properties" xmlns:ns3="1ac07458-9b0f-4d73-8629-a52c7d2a7f81" xmlns:ns4="192eec9a-3dec-4286-8330-7ba0576b8c4c" targetNamespace="http://schemas.microsoft.com/office/2006/metadata/properties" ma:root="true" ma:fieldsID="562f29cca2ccb7f4e4f820729c2836c3" ns3:_="" ns4:_="">
    <xsd:import namespace="1ac07458-9b0f-4d73-8629-a52c7d2a7f81"/>
    <xsd:import namespace="192eec9a-3dec-4286-8330-7ba0576b8c4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c07458-9b0f-4d73-8629-a52c7d2a7f8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eec9a-3dec-4286-8330-7ba0576b8c4c"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ac07458-9b0f-4d73-8629-a52c7d2a7f81" xsi:nil="true"/>
  </documentManagement>
</p:properties>
</file>

<file path=customXml/itemProps1.xml><?xml version="1.0" encoding="utf-8"?>
<ds:datastoreItem xmlns:ds="http://schemas.openxmlformats.org/officeDocument/2006/customXml" ds:itemID="{FA137BE3-2EC0-42D8-A9BB-84ADE1C7C9F6}">
  <ds:schemaRefs>
    <ds:schemaRef ds:uri="http://schemas.microsoft.com/sharepoint/v3/contenttype/forms"/>
  </ds:schemaRefs>
</ds:datastoreItem>
</file>

<file path=customXml/itemProps2.xml><?xml version="1.0" encoding="utf-8"?>
<ds:datastoreItem xmlns:ds="http://schemas.openxmlformats.org/officeDocument/2006/customXml" ds:itemID="{665AD861-AA4C-418C-89D2-B62D45458454}">
  <ds:schemaRefs>
    <ds:schemaRef ds:uri="192eec9a-3dec-4286-8330-7ba0576b8c4c"/>
    <ds:schemaRef ds:uri="1ac07458-9b0f-4d73-8629-a52c7d2a7f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81F252-1833-4B0E-9086-D62FD2D289D3}">
  <ds:schemaRefs>
    <ds:schemaRef ds:uri="http://purl.org/dc/elements/1.1/"/>
    <ds:schemaRef ds:uri="1ac07458-9b0f-4d73-8629-a52c7d2a7f81"/>
    <ds:schemaRef ds:uri="http://schemas.microsoft.com/office/2006/documentManagement/types"/>
    <ds:schemaRef ds:uri="http://purl.org/dc/dcmitype/"/>
    <ds:schemaRef ds:uri="http://purl.org/dc/terms/"/>
    <ds:schemaRef ds:uri="http://schemas.openxmlformats.org/package/2006/metadata/core-properties"/>
    <ds:schemaRef ds:uri="http://schemas.microsoft.com/office/infopath/2007/PartnerControls"/>
    <ds:schemaRef ds:uri="192eec9a-3dec-4286-8330-7ba0576b8c4c"/>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4162</Words>
  <Application>Microsoft Office PowerPoint</Application>
  <PresentationFormat>Widescreen</PresentationFormat>
  <Paragraphs>436</Paragraphs>
  <Slides>38</Slides>
  <Notes>22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Myriad Pro</vt:lpstr>
      <vt:lpstr>Century Gothic 1</vt:lpstr>
      <vt:lpstr>Courier New</vt:lpstr>
      <vt:lpstr>Century Gothic 2</vt:lpstr>
      <vt:lpstr>Arial</vt:lpstr>
      <vt:lpstr>Calibri</vt:lpstr>
      <vt:lpstr>office theme</vt:lpstr>
      <vt:lpstr>Custom Design</vt:lpstr>
      <vt:lpstr>PowerPoint Presentation</vt:lpstr>
      <vt:lpstr>Session  Presenters</vt:lpstr>
      <vt:lpstr>Agenda</vt:lpstr>
      <vt:lpstr>PowerPoint Presentation</vt:lpstr>
      <vt:lpstr>Breaking Ground</vt:lpstr>
      <vt:lpstr>Breaking Ground</vt:lpstr>
      <vt:lpstr>A story to get us started…</vt:lpstr>
      <vt:lpstr>PowerPoint Presentation</vt:lpstr>
      <vt:lpstr>Homelessness in a Right to Shelter City</vt:lpstr>
      <vt:lpstr>What is a Safe Haven?</vt:lpstr>
      <vt:lpstr>The Andrews Safe Haven</vt:lpstr>
      <vt:lpstr>Comparing Service Settings</vt:lpstr>
      <vt:lpstr>Aging of People Experiencing Homelessness</vt:lpstr>
      <vt:lpstr>Mind the Gap</vt:lpstr>
      <vt:lpstr>Traditional Care vs. Cluster Care</vt:lpstr>
      <vt:lpstr>Other Considerations</vt:lpstr>
      <vt:lpstr>Needs Assessment Findings</vt:lpstr>
      <vt:lpstr>Barthel Index (Shah Version)</vt:lpstr>
      <vt:lpstr>Barthel Index Needs Assessment Scoring</vt:lpstr>
      <vt:lpstr>Needs Assessment | Hospital Perspective</vt:lpstr>
      <vt:lpstr>PowerPoint Presentation</vt:lpstr>
      <vt:lpstr>Pilot Implementation</vt:lpstr>
      <vt:lpstr>Program Overview</vt:lpstr>
      <vt:lpstr>Budget/Funding</vt:lpstr>
      <vt:lpstr>Staff Training</vt:lpstr>
      <vt:lpstr>Referral Process</vt:lpstr>
      <vt:lpstr>Services</vt:lpstr>
      <vt:lpstr>Ongoing Service Delivery</vt:lpstr>
      <vt:lpstr>PowerPoint Presentation</vt:lpstr>
      <vt:lpstr>EMS Calls</vt:lpstr>
      <vt:lpstr>Change in Functioning</vt:lpstr>
      <vt:lpstr>PowerPoint Presentation</vt:lpstr>
      <vt:lpstr> Dulla (McClinton)</vt:lpstr>
      <vt:lpstr>Mr. Gomez</vt:lpstr>
      <vt:lpstr>Challenges &amp; Future Directions</vt:lpstr>
      <vt:lpstr>PowerPoint Presentation</vt:lpstr>
      <vt:lpstr>Thanks to:</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Bonck</dc:creator>
  <cp:lastModifiedBy>John Betts, LMSW</cp:lastModifiedBy>
  <cp:revision>2</cp:revision>
  <dcterms:created xsi:type="dcterms:W3CDTF">2024-02-21T16:35:40Z</dcterms:created>
  <dcterms:modified xsi:type="dcterms:W3CDTF">2024-05-09T19:35:09Z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1.10.0.5209</vt:lpwstr>
  </property>
  <property fmtid="{D5CDD505-2E9C-101B-9397-08002B2CF9AE}" pid="3" name="ContentTypeId">
    <vt:lpwstr>0x0101002C2874257014DB48BBC328CE5C42943C</vt:lpwstr>
  </property>
</Properties>
</file>