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 id="2147483700" r:id="rId5"/>
    <p:sldMasterId id="2147483737" r:id="rId6"/>
    <p:sldMasterId id="2147483687" r:id="rId7"/>
    <p:sldMasterId id="2147483725" r:id="rId8"/>
    <p:sldMasterId id="2147483648" r:id="rId9"/>
  </p:sldMasterIdLst>
  <p:notesMasterIdLst>
    <p:notesMasterId r:id="rId54"/>
  </p:notesMasterIdLst>
  <p:sldIdLst>
    <p:sldId id="256" r:id="rId10"/>
    <p:sldId id="1065" r:id="rId11"/>
    <p:sldId id="1066" r:id="rId12"/>
    <p:sldId id="4425" r:id="rId13"/>
    <p:sldId id="1063" r:id="rId14"/>
    <p:sldId id="1070" r:id="rId15"/>
    <p:sldId id="4472" r:id="rId16"/>
    <p:sldId id="4475" r:id="rId17"/>
    <p:sldId id="4474" r:id="rId18"/>
    <p:sldId id="1071" r:id="rId19"/>
    <p:sldId id="1067" r:id="rId20"/>
    <p:sldId id="259" r:id="rId21"/>
    <p:sldId id="4476" r:id="rId22"/>
    <p:sldId id="4477" r:id="rId23"/>
    <p:sldId id="4478" r:id="rId24"/>
    <p:sldId id="4479" r:id="rId25"/>
    <p:sldId id="4480" r:id="rId26"/>
    <p:sldId id="4481" r:id="rId27"/>
    <p:sldId id="4482" r:id="rId28"/>
    <p:sldId id="4483" r:id="rId29"/>
    <p:sldId id="4484" r:id="rId30"/>
    <p:sldId id="4485" r:id="rId31"/>
    <p:sldId id="4486" r:id="rId32"/>
    <p:sldId id="4487" r:id="rId33"/>
    <p:sldId id="4488" r:id="rId34"/>
    <p:sldId id="4489" r:id="rId35"/>
    <p:sldId id="4490" r:id="rId36"/>
    <p:sldId id="4491" r:id="rId37"/>
    <p:sldId id="4492" r:id="rId38"/>
    <p:sldId id="4493" r:id="rId39"/>
    <p:sldId id="4505" r:id="rId40"/>
    <p:sldId id="4499" r:id="rId41"/>
    <p:sldId id="4501" r:id="rId42"/>
    <p:sldId id="4503" r:id="rId43"/>
    <p:sldId id="4502" r:id="rId44"/>
    <p:sldId id="707" r:id="rId45"/>
    <p:sldId id="4494" r:id="rId46"/>
    <p:sldId id="4495" r:id="rId47"/>
    <p:sldId id="4496" r:id="rId48"/>
    <p:sldId id="4497" r:id="rId49"/>
    <p:sldId id="4504" r:id="rId50"/>
    <p:sldId id="4500" r:id="rId51"/>
    <p:sldId id="4498" r:id="rId52"/>
    <p:sldId id="450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94B"/>
    <a:srgbClr val="FFEDC5"/>
    <a:srgbClr val="FDD075"/>
    <a:srgbClr val="57AE39"/>
    <a:srgbClr val="32943D"/>
    <a:srgbClr val="256E37"/>
    <a:srgbClr val="92918C"/>
    <a:srgbClr val="025A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0D66BF-2B38-4621-8EB1-6ED1D1C64295}" v="1" dt="2024-05-14T01:42:27.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6357" autoAdjust="0"/>
  </p:normalViewPr>
  <p:slideViewPr>
    <p:cSldViewPr snapToGrid="0">
      <p:cViewPr varScale="1">
        <p:scale>
          <a:sx n="39" d="100"/>
          <a:sy n="39" d="100"/>
        </p:scale>
        <p:origin x="60" y="54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riegel" userId="7434979f-56f5-47fc-ae47-bef209728fe4" providerId="ADAL" clId="{240D66BF-2B38-4621-8EB1-6ED1D1C64295}"/>
    <pc:docChg chg="addSld delSld modSld sldOrd addMainMaster delMainMaster">
      <pc:chgData name="Rachel Briegel" userId="7434979f-56f5-47fc-ae47-bef209728fe4" providerId="ADAL" clId="{240D66BF-2B38-4621-8EB1-6ED1D1C64295}" dt="2024-05-14T01:43:02.782" v="95" actId="207"/>
      <pc:docMkLst>
        <pc:docMk/>
      </pc:docMkLst>
      <pc:sldChg chg="modSp add mod">
        <pc:chgData name="Rachel Briegel" userId="7434979f-56f5-47fc-ae47-bef209728fe4" providerId="ADAL" clId="{240D66BF-2B38-4621-8EB1-6ED1D1C64295}" dt="2024-05-14T01:43:02.782" v="95" actId="207"/>
        <pc:sldMkLst>
          <pc:docMk/>
          <pc:sldMk cId="2774351344" sldId="707"/>
        </pc:sldMkLst>
        <pc:spChg chg="mod">
          <ac:chgData name="Rachel Briegel" userId="7434979f-56f5-47fc-ae47-bef209728fe4" providerId="ADAL" clId="{240D66BF-2B38-4621-8EB1-6ED1D1C64295}" dt="2024-05-14T01:42:50.446" v="94" actId="207"/>
          <ac:spMkLst>
            <pc:docMk/>
            <pc:sldMk cId="2774351344" sldId="707"/>
            <ac:spMk id="2" creationId="{8BFCA456-4747-549F-0104-3292D6F40239}"/>
          </ac:spMkLst>
        </pc:spChg>
        <pc:spChg chg="mod">
          <ac:chgData name="Rachel Briegel" userId="7434979f-56f5-47fc-ae47-bef209728fe4" providerId="ADAL" clId="{240D66BF-2B38-4621-8EB1-6ED1D1C64295}" dt="2024-05-14T01:43:02.782" v="95" actId="207"/>
          <ac:spMkLst>
            <pc:docMk/>
            <pc:sldMk cId="2774351344" sldId="707"/>
            <ac:spMk id="12" creationId="{9F146A79-F72A-FF4E-CC2A-1344F3364A7C}"/>
          </ac:spMkLst>
        </pc:spChg>
      </pc:sldChg>
      <pc:sldChg chg="add ord">
        <pc:chgData name="Rachel Briegel" userId="7434979f-56f5-47fc-ae47-bef209728fe4" providerId="ADAL" clId="{240D66BF-2B38-4621-8EB1-6ED1D1C64295}" dt="2024-05-14T01:36:59.810" v="88"/>
        <pc:sldMkLst>
          <pc:docMk/>
          <pc:sldMk cId="2772643455" sldId="4494"/>
        </pc:sldMkLst>
      </pc:sldChg>
      <pc:sldChg chg="add del">
        <pc:chgData name="Rachel Briegel" userId="7434979f-56f5-47fc-ae47-bef209728fe4" providerId="ADAL" clId="{240D66BF-2B38-4621-8EB1-6ED1D1C64295}" dt="2024-05-14T01:35:02.465" v="50" actId="47"/>
        <pc:sldMkLst>
          <pc:docMk/>
          <pc:sldMk cId="3000739664" sldId="4494"/>
        </pc:sldMkLst>
      </pc:sldChg>
      <pc:sldChg chg="del">
        <pc:chgData name="Rachel Briegel" userId="7434979f-56f5-47fc-ae47-bef209728fe4" providerId="ADAL" clId="{240D66BF-2B38-4621-8EB1-6ED1D1C64295}" dt="2024-05-14T01:33:05.180" v="10" actId="47"/>
        <pc:sldMkLst>
          <pc:docMk/>
          <pc:sldMk cId="795262201" sldId="4495"/>
        </pc:sldMkLst>
      </pc:sldChg>
      <pc:sldChg chg="add">
        <pc:chgData name="Rachel Briegel" userId="7434979f-56f5-47fc-ae47-bef209728fe4" providerId="ADAL" clId="{240D66BF-2B38-4621-8EB1-6ED1D1C64295}" dt="2024-05-14T01:35:23.648" v="54"/>
        <pc:sldMkLst>
          <pc:docMk/>
          <pc:sldMk cId="1069047192" sldId="4495"/>
        </pc:sldMkLst>
      </pc:sldChg>
      <pc:sldChg chg="add del">
        <pc:chgData name="Rachel Briegel" userId="7434979f-56f5-47fc-ae47-bef209728fe4" providerId="ADAL" clId="{240D66BF-2B38-4621-8EB1-6ED1D1C64295}" dt="2024-05-14T01:34:59.320" v="42" actId="47"/>
        <pc:sldMkLst>
          <pc:docMk/>
          <pc:sldMk cId="2917323340" sldId="4495"/>
        </pc:sldMkLst>
      </pc:sldChg>
      <pc:sldChg chg="add del">
        <pc:chgData name="Rachel Briegel" userId="7434979f-56f5-47fc-ae47-bef209728fe4" providerId="ADAL" clId="{240D66BF-2B38-4621-8EB1-6ED1D1C64295}" dt="2024-05-14T01:34:59.134" v="41" actId="47"/>
        <pc:sldMkLst>
          <pc:docMk/>
          <pc:sldMk cId="795262201" sldId="4496"/>
        </pc:sldMkLst>
      </pc:sldChg>
      <pc:sldChg chg="add del">
        <pc:chgData name="Rachel Briegel" userId="7434979f-56f5-47fc-ae47-bef209728fe4" providerId="ADAL" clId="{240D66BF-2B38-4621-8EB1-6ED1D1C64295}" dt="2024-05-14T01:35:24.080" v="56"/>
        <pc:sldMkLst>
          <pc:docMk/>
          <pc:sldMk cId="3366350953" sldId="4496"/>
        </pc:sldMkLst>
      </pc:sldChg>
      <pc:sldChg chg="add del">
        <pc:chgData name="Rachel Briegel" userId="7434979f-56f5-47fc-ae47-bef209728fe4" providerId="ADAL" clId="{240D66BF-2B38-4621-8EB1-6ED1D1C64295}" dt="2024-05-14T01:34:58.696" v="40" actId="47"/>
        <pc:sldMkLst>
          <pc:docMk/>
          <pc:sldMk cId="179884120" sldId="4497"/>
        </pc:sldMkLst>
      </pc:sldChg>
      <pc:sldChg chg="del">
        <pc:chgData name="Rachel Briegel" userId="7434979f-56f5-47fc-ae47-bef209728fe4" providerId="ADAL" clId="{240D66BF-2B38-4621-8EB1-6ED1D1C64295}" dt="2024-05-14T01:33:02.882" v="8" actId="47"/>
        <pc:sldMkLst>
          <pc:docMk/>
          <pc:sldMk cId="961271063" sldId="4497"/>
        </pc:sldMkLst>
      </pc:sldChg>
      <pc:sldChg chg="add">
        <pc:chgData name="Rachel Briegel" userId="7434979f-56f5-47fc-ae47-bef209728fe4" providerId="ADAL" clId="{240D66BF-2B38-4621-8EB1-6ED1D1C64295}" dt="2024-05-14T01:35:24.303" v="58"/>
        <pc:sldMkLst>
          <pc:docMk/>
          <pc:sldMk cId="2536569963" sldId="4497"/>
        </pc:sldMkLst>
      </pc:sldChg>
      <pc:sldChg chg="del">
        <pc:chgData name="Rachel Briegel" userId="7434979f-56f5-47fc-ae47-bef209728fe4" providerId="ADAL" clId="{240D66BF-2B38-4621-8EB1-6ED1D1C64295}" dt="2024-05-14T01:33:02.474" v="7" actId="47"/>
        <pc:sldMkLst>
          <pc:docMk/>
          <pc:sldMk cId="179884120" sldId="4498"/>
        </pc:sldMkLst>
      </pc:sldChg>
      <pc:sldChg chg="add del">
        <pc:chgData name="Rachel Briegel" userId="7434979f-56f5-47fc-ae47-bef209728fe4" providerId="ADAL" clId="{240D66BF-2B38-4621-8EB1-6ED1D1C64295}" dt="2024-05-14T01:34:58.417" v="39" actId="47"/>
        <pc:sldMkLst>
          <pc:docMk/>
          <pc:sldMk cId="344900030" sldId="4498"/>
        </pc:sldMkLst>
      </pc:sldChg>
      <pc:sldChg chg="add">
        <pc:chgData name="Rachel Briegel" userId="7434979f-56f5-47fc-ae47-bef209728fe4" providerId="ADAL" clId="{240D66BF-2B38-4621-8EB1-6ED1D1C64295}" dt="2024-05-14T01:35:24.594" v="60"/>
        <pc:sldMkLst>
          <pc:docMk/>
          <pc:sldMk cId="3478212556" sldId="4498"/>
        </pc:sldMkLst>
      </pc:sldChg>
      <pc:sldChg chg="del">
        <pc:chgData name="Rachel Briegel" userId="7434979f-56f5-47fc-ae47-bef209728fe4" providerId="ADAL" clId="{240D66BF-2B38-4621-8EB1-6ED1D1C64295}" dt="2024-05-14T01:33:02.059" v="6" actId="47"/>
        <pc:sldMkLst>
          <pc:docMk/>
          <pc:sldMk cId="344900030" sldId="4499"/>
        </pc:sldMkLst>
      </pc:sldChg>
      <pc:sldChg chg="add ord">
        <pc:chgData name="Rachel Briegel" userId="7434979f-56f5-47fc-ae47-bef209728fe4" providerId="ADAL" clId="{240D66BF-2B38-4621-8EB1-6ED1D1C64295}" dt="2024-05-14T01:36:10.327" v="80"/>
        <pc:sldMkLst>
          <pc:docMk/>
          <pc:sldMk cId="2917323340" sldId="4499"/>
        </pc:sldMkLst>
      </pc:sldChg>
      <pc:sldChg chg="add del">
        <pc:chgData name="Rachel Briegel" userId="7434979f-56f5-47fc-ae47-bef209728fe4" providerId="ADAL" clId="{240D66BF-2B38-4621-8EB1-6ED1D1C64295}" dt="2024-05-14T01:34:58.111" v="38" actId="47"/>
        <pc:sldMkLst>
          <pc:docMk/>
          <pc:sldMk cId="3706576379" sldId="4499"/>
        </pc:sldMkLst>
      </pc:sldChg>
      <pc:sldChg chg="add del">
        <pc:chgData name="Rachel Briegel" userId="7434979f-56f5-47fc-ae47-bef209728fe4" providerId="ADAL" clId="{240D66BF-2B38-4621-8EB1-6ED1D1C64295}" dt="2024-05-14T01:35:01.415" v="49" actId="47"/>
        <pc:sldMkLst>
          <pc:docMk/>
          <pc:sldMk cId="2299594608" sldId="4500"/>
        </pc:sldMkLst>
      </pc:sldChg>
      <pc:sldChg chg="del">
        <pc:chgData name="Rachel Briegel" userId="7434979f-56f5-47fc-ae47-bef209728fe4" providerId="ADAL" clId="{240D66BF-2B38-4621-8EB1-6ED1D1C64295}" dt="2024-05-14T01:33:01.718" v="5" actId="47"/>
        <pc:sldMkLst>
          <pc:docMk/>
          <pc:sldMk cId="3621013462" sldId="4500"/>
        </pc:sldMkLst>
      </pc:sldChg>
      <pc:sldChg chg="add ord">
        <pc:chgData name="Rachel Briegel" userId="7434979f-56f5-47fc-ae47-bef209728fe4" providerId="ADAL" clId="{240D66BF-2B38-4621-8EB1-6ED1D1C64295}" dt="2024-05-14T01:37:25.415" v="92"/>
        <pc:sldMkLst>
          <pc:docMk/>
          <pc:sldMk cId="3706576379" sldId="4500"/>
        </pc:sldMkLst>
      </pc:sldChg>
      <pc:sldChg chg="add ord">
        <pc:chgData name="Rachel Briegel" userId="7434979f-56f5-47fc-ae47-bef209728fe4" providerId="ADAL" clId="{240D66BF-2B38-4621-8EB1-6ED1D1C64295}" dt="2024-05-14T01:36:29.777" v="82"/>
        <pc:sldMkLst>
          <pc:docMk/>
          <pc:sldMk cId="795262201" sldId="4501"/>
        </pc:sldMkLst>
      </pc:sldChg>
      <pc:sldChg chg="del">
        <pc:chgData name="Rachel Briegel" userId="7434979f-56f5-47fc-ae47-bef209728fe4" providerId="ADAL" clId="{240D66BF-2B38-4621-8EB1-6ED1D1C64295}" dt="2024-05-14T01:33:00.852" v="4" actId="47"/>
        <pc:sldMkLst>
          <pc:docMk/>
          <pc:sldMk cId="1383006876" sldId="4501"/>
        </pc:sldMkLst>
      </pc:sldChg>
      <pc:sldChg chg="add del">
        <pc:chgData name="Rachel Briegel" userId="7434979f-56f5-47fc-ae47-bef209728fe4" providerId="ADAL" clId="{240D66BF-2B38-4621-8EB1-6ED1D1C64295}" dt="2024-05-14T01:35:00.623" v="48" actId="47"/>
        <pc:sldMkLst>
          <pc:docMk/>
          <pc:sldMk cId="2638999982" sldId="4501"/>
        </pc:sldMkLst>
      </pc:sldChg>
      <pc:sldChg chg="add ord">
        <pc:chgData name="Rachel Briegel" userId="7434979f-56f5-47fc-ae47-bef209728fe4" providerId="ADAL" clId="{240D66BF-2B38-4621-8EB1-6ED1D1C64295}" dt="2024-05-14T01:36:43.469" v="86"/>
        <pc:sldMkLst>
          <pc:docMk/>
          <pc:sldMk cId="344900030" sldId="4502"/>
        </pc:sldMkLst>
      </pc:sldChg>
      <pc:sldChg chg="del">
        <pc:chgData name="Rachel Briegel" userId="7434979f-56f5-47fc-ae47-bef209728fe4" providerId="ADAL" clId="{240D66BF-2B38-4621-8EB1-6ED1D1C64295}" dt="2024-05-14T01:33:00.510" v="3" actId="47"/>
        <pc:sldMkLst>
          <pc:docMk/>
          <pc:sldMk cId="664209534" sldId="4502"/>
        </pc:sldMkLst>
      </pc:sldChg>
      <pc:sldChg chg="add del">
        <pc:chgData name="Rachel Briegel" userId="7434979f-56f5-47fc-ae47-bef209728fe4" providerId="ADAL" clId="{240D66BF-2B38-4621-8EB1-6ED1D1C64295}" dt="2024-05-14T01:35:00.087" v="47" actId="47"/>
        <pc:sldMkLst>
          <pc:docMk/>
          <pc:sldMk cId="2772643455" sldId="4502"/>
        </pc:sldMkLst>
      </pc:sldChg>
      <pc:sldChg chg="add ord">
        <pc:chgData name="Rachel Briegel" userId="7434979f-56f5-47fc-ae47-bef209728fe4" providerId="ADAL" clId="{240D66BF-2B38-4621-8EB1-6ED1D1C64295}" dt="2024-05-14T01:36:39.328" v="84"/>
        <pc:sldMkLst>
          <pc:docMk/>
          <pc:sldMk cId="179884120" sldId="4503"/>
        </pc:sldMkLst>
      </pc:sldChg>
      <pc:sldChg chg="del">
        <pc:chgData name="Rachel Briegel" userId="7434979f-56f5-47fc-ae47-bef209728fe4" providerId="ADAL" clId="{240D66BF-2B38-4621-8EB1-6ED1D1C64295}" dt="2024-05-14T01:33:00.087" v="2" actId="47"/>
        <pc:sldMkLst>
          <pc:docMk/>
          <pc:sldMk cId="1143526942" sldId="4503"/>
        </pc:sldMkLst>
      </pc:sldChg>
      <pc:sldChg chg="add del">
        <pc:chgData name="Rachel Briegel" userId="7434979f-56f5-47fc-ae47-bef209728fe4" providerId="ADAL" clId="{240D66BF-2B38-4621-8EB1-6ED1D1C64295}" dt="2024-05-14T01:34:59.934" v="46" actId="47"/>
        <pc:sldMkLst>
          <pc:docMk/>
          <pc:sldMk cId="3366350953" sldId="4503"/>
        </pc:sldMkLst>
      </pc:sldChg>
      <pc:sldChg chg="add ord">
        <pc:chgData name="Rachel Briegel" userId="7434979f-56f5-47fc-ae47-bef209728fe4" providerId="ADAL" clId="{240D66BF-2B38-4621-8EB1-6ED1D1C64295}" dt="2024-05-14T01:37:18.639" v="90"/>
        <pc:sldMkLst>
          <pc:docMk/>
          <pc:sldMk cId="2299594608" sldId="4504"/>
        </pc:sldMkLst>
      </pc:sldChg>
      <pc:sldChg chg="add del">
        <pc:chgData name="Rachel Briegel" userId="7434979f-56f5-47fc-ae47-bef209728fe4" providerId="ADAL" clId="{240D66BF-2B38-4621-8EB1-6ED1D1C64295}" dt="2024-05-14T01:34:59.854" v="45" actId="47"/>
        <pc:sldMkLst>
          <pc:docMk/>
          <pc:sldMk cId="2536569963" sldId="4504"/>
        </pc:sldMkLst>
      </pc:sldChg>
      <pc:sldChg chg="del">
        <pc:chgData name="Rachel Briegel" userId="7434979f-56f5-47fc-ae47-bef209728fe4" providerId="ADAL" clId="{240D66BF-2B38-4621-8EB1-6ED1D1C64295}" dt="2024-05-14T01:32:59.701" v="1" actId="47"/>
        <pc:sldMkLst>
          <pc:docMk/>
          <pc:sldMk cId="3364381890" sldId="4504"/>
        </pc:sldMkLst>
      </pc:sldChg>
      <pc:sldChg chg="add ord">
        <pc:chgData name="Rachel Briegel" userId="7434979f-56f5-47fc-ae47-bef209728fe4" providerId="ADAL" clId="{240D66BF-2B38-4621-8EB1-6ED1D1C64295}" dt="2024-05-14T01:35:52.996" v="78"/>
        <pc:sldMkLst>
          <pc:docMk/>
          <pc:sldMk cId="3000739664" sldId="4505"/>
        </pc:sldMkLst>
      </pc:sldChg>
      <pc:sldChg chg="add del">
        <pc:chgData name="Rachel Briegel" userId="7434979f-56f5-47fc-ae47-bef209728fe4" providerId="ADAL" clId="{240D66BF-2B38-4621-8EB1-6ED1D1C64295}" dt="2024-05-14T01:34:59.764" v="44" actId="47"/>
        <pc:sldMkLst>
          <pc:docMk/>
          <pc:sldMk cId="3478212556" sldId="4505"/>
        </pc:sldMkLst>
      </pc:sldChg>
      <pc:sldChg chg="del">
        <pc:chgData name="Rachel Briegel" userId="7434979f-56f5-47fc-ae47-bef209728fe4" providerId="ADAL" clId="{240D66BF-2B38-4621-8EB1-6ED1D1C64295}" dt="2024-05-14T01:32:59.370" v="0" actId="47"/>
        <pc:sldMkLst>
          <pc:docMk/>
          <pc:sldMk cId="3792361959" sldId="4505"/>
        </pc:sldMkLst>
      </pc:sldChg>
      <pc:sldChg chg="add del">
        <pc:chgData name="Rachel Briegel" userId="7434979f-56f5-47fc-ae47-bef209728fe4" providerId="ADAL" clId="{240D66BF-2B38-4621-8EB1-6ED1D1C64295}" dt="2024-05-14T01:34:59.362" v="43" actId="47"/>
        <pc:sldMkLst>
          <pc:docMk/>
          <pc:sldMk cId="1069047192" sldId="4506"/>
        </pc:sldMkLst>
      </pc:sldChg>
      <pc:sldChg chg="add">
        <pc:chgData name="Rachel Briegel" userId="7434979f-56f5-47fc-ae47-bef209728fe4" providerId="ADAL" clId="{240D66BF-2B38-4621-8EB1-6ED1D1C64295}" dt="2024-05-14T01:35:27.826" v="76"/>
        <pc:sldMkLst>
          <pc:docMk/>
          <pc:sldMk cId="2638999982" sldId="4506"/>
        </pc:sldMkLst>
      </pc:sldChg>
      <pc:sldMasterChg chg="add del addSldLayout delSldLayout">
        <pc:chgData name="Rachel Briegel" userId="7434979f-56f5-47fc-ae47-bef209728fe4" providerId="ADAL" clId="{240D66BF-2B38-4621-8EB1-6ED1D1C64295}" dt="2024-05-14T01:35:25.389" v="67" actId="27028"/>
        <pc:sldMasterMkLst>
          <pc:docMk/>
          <pc:sldMasterMk cId="432016745" sldId="2147483648"/>
        </pc:sldMasterMkLst>
        <pc:sldLayoutChg chg="add del">
          <pc:chgData name="Rachel Briegel" userId="7434979f-56f5-47fc-ae47-bef209728fe4" providerId="ADAL" clId="{240D66BF-2B38-4621-8EB1-6ED1D1C64295}" dt="2024-05-14T01:35:23.636" v="53" actId="27028"/>
          <pc:sldLayoutMkLst>
            <pc:docMk/>
            <pc:sldMasterMk cId="432016745" sldId="2147483648"/>
            <pc:sldLayoutMk cId="3656425523" sldId="2147483650"/>
          </pc:sldLayoutMkLst>
        </pc:sldLayoutChg>
        <pc:sldLayoutChg chg="add del">
          <pc:chgData name="Rachel Briegel" userId="7434979f-56f5-47fc-ae47-bef209728fe4" providerId="ADAL" clId="{240D66BF-2B38-4621-8EB1-6ED1D1C64295}" dt="2024-05-14T01:35:24.075" v="55" actId="27028"/>
          <pc:sldLayoutMkLst>
            <pc:docMk/>
            <pc:sldMasterMk cId="432016745" sldId="2147483648"/>
            <pc:sldLayoutMk cId="4041051374" sldId="2147483652"/>
          </pc:sldLayoutMkLst>
        </pc:sldLayoutChg>
        <pc:sldLayoutChg chg="add del">
          <pc:chgData name="Rachel Briegel" userId="7434979f-56f5-47fc-ae47-bef209728fe4" providerId="ADAL" clId="{240D66BF-2B38-4621-8EB1-6ED1D1C64295}" dt="2024-05-14T01:35:23.220" v="51" actId="27028"/>
          <pc:sldLayoutMkLst>
            <pc:docMk/>
            <pc:sldMasterMk cId="432016745" sldId="2147483648"/>
            <pc:sldLayoutMk cId="3538191538" sldId="2147483654"/>
          </pc:sldLayoutMkLst>
        </pc:sldLayoutChg>
        <pc:sldLayoutChg chg="add del">
          <pc:chgData name="Rachel Briegel" userId="7434979f-56f5-47fc-ae47-bef209728fe4" providerId="ADAL" clId="{240D66BF-2B38-4621-8EB1-6ED1D1C64295}" dt="2024-05-14T01:35:25.307" v="65" actId="27028"/>
          <pc:sldLayoutMkLst>
            <pc:docMk/>
            <pc:sldMasterMk cId="432016745" sldId="2147483648"/>
            <pc:sldLayoutMk cId="623188993" sldId="2147483655"/>
          </pc:sldLayoutMkLst>
        </pc:sldLayoutChg>
        <pc:sldLayoutChg chg="add del">
          <pc:chgData name="Rachel Briegel" userId="7434979f-56f5-47fc-ae47-bef209728fe4" providerId="ADAL" clId="{240D66BF-2B38-4621-8EB1-6ED1D1C64295}" dt="2024-05-14T01:35:25.389" v="67" actId="27028"/>
          <pc:sldLayoutMkLst>
            <pc:docMk/>
            <pc:sldMasterMk cId="432016745" sldId="2147483648"/>
            <pc:sldLayoutMk cId="1905888978" sldId="2147483660"/>
          </pc:sldLayoutMkLst>
        </pc:sldLayoutChg>
      </pc:sldMasterChg>
      <pc:sldMasterChg chg="del delSldLayout">
        <pc:chgData name="Rachel Briegel" userId="7434979f-56f5-47fc-ae47-bef209728fe4" providerId="ADAL" clId="{240D66BF-2B38-4621-8EB1-6ED1D1C64295}" dt="2024-05-14T01:33:07.543" v="11" actId="47"/>
        <pc:sldMasterMkLst>
          <pc:docMk/>
          <pc:sldMasterMk cId="2611609920" sldId="2147483648"/>
        </pc:sldMasterMkLst>
        <pc:sldLayoutChg chg="del">
          <pc:chgData name="Rachel Briegel" userId="7434979f-56f5-47fc-ae47-bef209728fe4" providerId="ADAL" clId="{240D66BF-2B38-4621-8EB1-6ED1D1C64295}" dt="2024-05-14T01:33:07.543" v="11" actId="47"/>
          <pc:sldLayoutMkLst>
            <pc:docMk/>
            <pc:sldMasterMk cId="2611609920" sldId="2147483648"/>
            <pc:sldLayoutMk cId="2050062055" sldId="2147483649"/>
          </pc:sldLayoutMkLst>
        </pc:sldLayoutChg>
        <pc:sldLayoutChg chg="del">
          <pc:chgData name="Rachel Briegel" userId="7434979f-56f5-47fc-ae47-bef209728fe4" providerId="ADAL" clId="{240D66BF-2B38-4621-8EB1-6ED1D1C64295}" dt="2024-05-14T01:33:07.543" v="11" actId="47"/>
          <pc:sldLayoutMkLst>
            <pc:docMk/>
            <pc:sldMasterMk cId="2611609920" sldId="2147483648"/>
            <pc:sldLayoutMk cId="36694542" sldId="2147483650"/>
          </pc:sldLayoutMkLst>
        </pc:sldLayoutChg>
        <pc:sldLayoutChg chg="del">
          <pc:chgData name="Rachel Briegel" userId="7434979f-56f5-47fc-ae47-bef209728fe4" providerId="ADAL" clId="{240D66BF-2B38-4621-8EB1-6ED1D1C64295}" dt="2024-05-14T01:33:07.543" v="11" actId="47"/>
          <pc:sldLayoutMkLst>
            <pc:docMk/>
            <pc:sldMasterMk cId="2611609920" sldId="2147483648"/>
            <pc:sldLayoutMk cId="3127933425" sldId="2147483651"/>
          </pc:sldLayoutMkLst>
        </pc:sldLayoutChg>
        <pc:sldLayoutChg chg="del">
          <pc:chgData name="Rachel Briegel" userId="7434979f-56f5-47fc-ae47-bef209728fe4" providerId="ADAL" clId="{240D66BF-2B38-4621-8EB1-6ED1D1C64295}" dt="2024-05-14T01:33:07.543" v="11" actId="47"/>
          <pc:sldLayoutMkLst>
            <pc:docMk/>
            <pc:sldMasterMk cId="2611609920" sldId="2147483648"/>
            <pc:sldLayoutMk cId="3861439802" sldId="2147483652"/>
          </pc:sldLayoutMkLst>
        </pc:sldLayoutChg>
        <pc:sldLayoutChg chg="del">
          <pc:chgData name="Rachel Briegel" userId="7434979f-56f5-47fc-ae47-bef209728fe4" providerId="ADAL" clId="{240D66BF-2B38-4621-8EB1-6ED1D1C64295}" dt="2024-05-14T01:33:07.543" v="11" actId="47"/>
          <pc:sldLayoutMkLst>
            <pc:docMk/>
            <pc:sldMasterMk cId="2611609920" sldId="2147483648"/>
            <pc:sldLayoutMk cId="2816311077" sldId="2147483653"/>
          </pc:sldLayoutMkLst>
        </pc:sldLayoutChg>
        <pc:sldLayoutChg chg="del">
          <pc:chgData name="Rachel Briegel" userId="7434979f-56f5-47fc-ae47-bef209728fe4" providerId="ADAL" clId="{240D66BF-2B38-4621-8EB1-6ED1D1C64295}" dt="2024-05-14T01:33:07.543" v="11" actId="47"/>
          <pc:sldLayoutMkLst>
            <pc:docMk/>
            <pc:sldMasterMk cId="2611609920" sldId="2147483648"/>
            <pc:sldLayoutMk cId="3957816797" sldId="2147483654"/>
          </pc:sldLayoutMkLst>
        </pc:sldLayoutChg>
        <pc:sldLayoutChg chg="del">
          <pc:chgData name="Rachel Briegel" userId="7434979f-56f5-47fc-ae47-bef209728fe4" providerId="ADAL" clId="{240D66BF-2B38-4621-8EB1-6ED1D1C64295}" dt="2024-05-14T01:33:07.543" v="11" actId="47"/>
          <pc:sldLayoutMkLst>
            <pc:docMk/>
            <pc:sldMasterMk cId="2611609920" sldId="2147483648"/>
            <pc:sldLayoutMk cId="3164019549" sldId="2147483655"/>
          </pc:sldLayoutMkLst>
        </pc:sldLayoutChg>
        <pc:sldLayoutChg chg="del">
          <pc:chgData name="Rachel Briegel" userId="7434979f-56f5-47fc-ae47-bef209728fe4" providerId="ADAL" clId="{240D66BF-2B38-4621-8EB1-6ED1D1C64295}" dt="2024-05-14T01:33:07.543" v="11" actId="47"/>
          <pc:sldLayoutMkLst>
            <pc:docMk/>
            <pc:sldMasterMk cId="2611609920" sldId="2147483648"/>
            <pc:sldLayoutMk cId="2884583996" sldId="2147483656"/>
          </pc:sldLayoutMkLst>
        </pc:sldLayoutChg>
        <pc:sldLayoutChg chg="del">
          <pc:chgData name="Rachel Briegel" userId="7434979f-56f5-47fc-ae47-bef209728fe4" providerId="ADAL" clId="{240D66BF-2B38-4621-8EB1-6ED1D1C64295}" dt="2024-05-14T01:33:07.543" v="11" actId="47"/>
          <pc:sldLayoutMkLst>
            <pc:docMk/>
            <pc:sldMasterMk cId="2611609920" sldId="2147483648"/>
            <pc:sldLayoutMk cId="2832053240" sldId="2147483657"/>
          </pc:sldLayoutMkLst>
        </pc:sldLayoutChg>
        <pc:sldLayoutChg chg="del">
          <pc:chgData name="Rachel Briegel" userId="7434979f-56f5-47fc-ae47-bef209728fe4" providerId="ADAL" clId="{240D66BF-2B38-4621-8EB1-6ED1D1C64295}" dt="2024-05-14T01:33:07.543" v="11" actId="47"/>
          <pc:sldLayoutMkLst>
            <pc:docMk/>
            <pc:sldMasterMk cId="2611609920" sldId="2147483648"/>
            <pc:sldLayoutMk cId="345086927" sldId="2147483658"/>
          </pc:sldLayoutMkLst>
        </pc:sldLayoutChg>
        <pc:sldLayoutChg chg="del">
          <pc:chgData name="Rachel Briegel" userId="7434979f-56f5-47fc-ae47-bef209728fe4" providerId="ADAL" clId="{240D66BF-2B38-4621-8EB1-6ED1D1C64295}" dt="2024-05-14T01:33:07.543" v="11" actId="47"/>
          <pc:sldLayoutMkLst>
            <pc:docMk/>
            <pc:sldMasterMk cId="2611609920" sldId="2147483648"/>
            <pc:sldLayoutMk cId="1770293268" sldId="2147483659"/>
          </pc:sldLayoutMkLst>
        </pc:sldLayoutChg>
        <pc:sldLayoutChg chg="del">
          <pc:chgData name="Rachel Briegel" userId="7434979f-56f5-47fc-ae47-bef209728fe4" providerId="ADAL" clId="{240D66BF-2B38-4621-8EB1-6ED1D1C64295}" dt="2024-05-14T01:33:02.059" v="6" actId="47"/>
          <pc:sldLayoutMkLst>
            <pc:docMk/>
            <pc:sldMasterMk cId="2611609920" sldId="2147483648"/>
            <pc:sldLayoutMk cId="1291810238" sldId="214748366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Rachel.Briegel\AppData\Local\Microsoft\Windows\INetCache\Content.Outlook\1NZ4KMN7\Referrals%20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Referrals 2023</a:t>
            </a:r>
          </a:p>
        </c:rich>
      </c:tx>
      <c:layout>
        <c:manualLayout>
          <c:xMode val="edge"/>
          <c:yMode val="edge"/>
          <c:x val="0.44878579395703289"/>
          <c:y val="1.873536299765808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9.9880380322621656E-2"/>
          <c:w val="0.80450506186726656"/>
          <c:h val="0.8977684424508412"/>
        </c:manualLayout>
      </c:layout>
      <c:pie3DChart>
        <c:varyColors val="1"/>
        <c:ser>
          <c:idx val="0"/>
          <c:order val="0"/>
          <c:tx>
            <c:strRef>
              <c:f>Sheet1!$B$1</c:f>
              <c:strCache>
                <c:ptCount val="1"/>
                <c:pt idx="0">
                  <c:v>Total</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DF8-4580-BF82-E20C6C609276}"/>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DF8-4580-BF82-E20C6C609276}"/>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9DF8-4580-BF82-E20C6C609276}"/>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9DF8-4580-BF82-E20C6C609276}"/>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9DF8-4580-BF82-E20C6C609276}"/>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9DF8-4580-BF82-E20C6C609276}"/>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9DF8-4580-BF82-E20C6C609276}"/>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F-9DF8-4580-BF82-E20C6C609276}"/>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1-9DF8-4580-BF82-E20C6C609276}"/>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3-9DF8-4580-BF82-E20C6C609276}"/>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5-9DF8-4580-BF82-E20C6C609276}"/>
              </c:ext>
            </c:extLst>
          </c:dPt>
          <c:dPt>
            <c:idx val="11"/>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7-9DF8-4580-BF82-E20C6C609276}"/>
              </c:ext>
            </c:extLst>
          </c:dPt>
          <c:dPt>
            <c:idx val="12"/>
            <c:bubble3D val="0"/>
            <c:spPr>
              <a:solidFill>
                <a:schemeClr val="accent1">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9-9DF8-4580-BF82-E20C6C609276}"/>
              </c:ext>
            </c:extLst>
          </c:dPt>
          <c:dPt>
            <c:idx val="13"/>
            <c:bubble3D val="0"/>
            <c:spPr>
              <a:solidFill>
                <a:schemeClr val="accent2">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B-9DF8-4580-BF82-E20C6C609276}"/>
              </c:ext>
            </c:extLst>
          </c:dPt>
          <c:dPt>
            <c:idx val="14"/>
            <c:bubble3D val="0"/>
            <c:spPr>
              <a:solidFill>
                <a:schemeClr val="accent3">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D-9DF8-4580-BF82-E20C6C60927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7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Sheet1!$A$2:$A$16</c:f>
              <c:strCache>
                <c:ptCount val="15"/>
                <c:pt idx="0">
                  <c:v>Housing</c:v>
                </c:pt>
                <c:pt idx="1">
                  <c:v>Financial Assistance</c:v>
                </c:pt>
                <c:pt idx="2">
                  <c:v>Food</c:v>
                </c:pt>
                <c:pt idx="3">
                  <c:v>Transportation</c:v>
                </c:pt>
                <c:pt idx="4">
                  <c:v>Community Resources</c:v>
                </c:pt>
                <c:pt idx="5">
                  <c:v>Other</c:v>
                </c:pt>
                <c:pt idx="6">
                  <c:v>Support system</c:v>
                </c:pt>
                <c:pt idx="7">
                  <c:v>Employment</c:v>
                </c:pt>
                <c:pt idx="8">
                  <c:v>Care Coordination</c:v>
                </c:pt>
                <c:pt idx="9">
                  <c:v>Legal</c:v>
                </c:pt>
                <c:pt idx="10">
                  <c:v>In Home Care</c:v>
                </c:pt>
                <c:pt idx="11">
                  <c:v>Childcare</c:v>
                </c:pt>
                <c:pt idx="12">
                  <c:v>Education</c:v>
                </c:pt>
                <c:pt idx="13">
                  <c:v>Oral Health</c:v>
                </c:pt>
                <c:pt idx="14">
                  <c:v>SUD</c:v>
                </c:pt>
              </c:strCache>
            </c:strRef>
          </c:cat>
          <c:val>
            <c:numRef>
              <c:f>Sheet1!$B$2:$B$16</c:f>
              <c:numCache>
                <c:formatCode>General</c:formatCode>
                <c:ptCount val="15"/>
                <c:pt idx="0">
                  <c:v>380</c:v>
                </c:pt>
                <c:pt idx="1">
                  <c:v>318</c:v>
                </c:pt>
                <c:pt idx="2">
                  <c:v>285</c:v>
                </c:pt>
                <c:pt idx="3">
                  <c:v>171</c:v>
                </c:pt>
                <c:pt idx="4">
                  <c:v>166</c:v>
                </c:pt>
                <c:pt idx="5">
                  <c:v>130</c:v>
                </c:pt>
                <c:pt idx="6">
                  <c:v>59</c:v>
                </c:pt>
                <c:pt idx="7">
                  <c:v>47</c:v>
                </c:pt>
                <c:pt idx="8">
                  <c:v>47</c:v>
                </c:pt>
                <c:pt idx="9">
                  <c:v>46</c:v>
                </c:pt>
                <c:pt idx="10">
                  <c:v>34</c:v>
                </c:pt>
                <c:pt idx="11">
                  <c:v>15</c:v>
                </c:pt>
                <c:pt idx="12">
                  <c:v>11</c:v>
                </c:pt>
                <c:pt idx="13">
                  <c:v>3</c:v>
                </c:pt>
                <c:pt idx="14">
                  <c:v>2</c:v>
                </c:pt>
              </c:numCache>
            </c:numRef>
          </c:val>
          <c:extLst>
            <c:ext xmlns:c16="http://schemas.microsoft.com/office/drawing/2014/chart" uri="{C3380CC4-5D6E-409C-BE32-E72D297353CC}">
              <c16:uniqueId val="{0000001E-9DF8-4580-BF82-E20C6C609276}"/>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r>
              <a:rPr lang="en-US"/>
              <a:t>Health Risk Assessment SDOH Needs Member Responses</a:t>
            </a:r>
          </a:p>
        </c:rich>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Sheet1!$K$3</c:f>
              <c:strCache>
                <c:ptCount val="1"/>
                <c:pt idx="0">
                  <c:v>% of mbrs</c:v>
                </c:pt>
              </c:strCache>
            </c:strRef>
          </c:tx>
          <c:spPr>
            <a:solidFill>
              <a:schemeClr val="accent1"/>
            </a:solidFill>
            <a:ln>
              <a:noFill/>
            </a:ln>
            <a:effectLst/>
          </c:spPr>
          <c:invertIfNegative val="0"/>
          <c:cat>
            <c:strRef>
              <c:f>Sheet1!$J$4:$J$12</c:f>
              <c:strCache>
                <c:ptCount val="9"/>
                <c:pt idx="0">
                  <c:v>Worried about food/resources</c:v>
                </c:pt>
                <c:pt idx="1">
                  <c:v>Didn't have enough resources to buy food</c:v>
                </c:pt>
                <c:pt idx="2">
                  <c:v>Extra help- food resources</c:v>
                </c:pt>
                <c:pt idx="3">
                  <c:v>Extra help- utilities</c:v>
                </c:pt>
                <c:pt idx="4">
                  <c:v>Extra help-employment</c:v>
                </c:pt>
                <c:pt idx="5">
                  <c:v>Transportation- medical</c:v>
                </c:pt>
                <c:pt idx="6">
                  <c:v>Transportation-nonmedical</c:v>
                </c:pt>
                <c:pt idx="7">
                  <c:v>Reports unstable housing</c:v>
                </c:pt>
                <c:pt idx="8">
                  <c:v>Extra help-housing</c:v>
                </c:pt>
              </c:strCache>
            </c:strRef>
          </c:cat>
          <c:val>
            <c:numRef>
              <c:f>Sheet1!$K$4:$K$12</c:f>
              <c:numCache>
                <c:formatCode>0%</c:formatCode>
                <c:ptCount val="9"/>
                <c:pt idx="0">
                  <c:v>0.28000000000000003</c:v>
                </c:pt>
                <c:pt idx="1">
                  <c:v>0.2</c:v>
                </c:pt>
                <c:pt idx="2">
                  <c:v>0.12</c:v>
                </c:pt>
                <c:pt idx="3">
                  <c:v>0.11</c:v>
                </c:pt>
                <c:pt idx="4">
                  <c:v>0.1</c:v>
                </c:pt>
                <c:pt idx="5">
                  <c:v>0.09</c:v>
                </c:pt>
                <c:pt idx="6">
                  <c:v>0.09</c:v>
                </c:pt>
                <c:pt idx="7">
                  <c:v>7.0000000000000007E-2</c:v>
                </c:pt>
                <c:pt idx="8">
                  <c:v>0.06</c:v>
                </c:pt>
              </c:numCache>
            </c:numRef>
          </c:val>
          <c:extLst>
            <c:ext xmlns:c16="http://schemas.microsoft.com/office/drawing/2014/chart" uri="{C3380CC4-5D6E-409C-BE32-E72D297353CC}">
              <c16:uniqueId val="{00000000-8EAD-45C8-8CBE-646C3FB5F2C2}"/>
            </c:ext>
          </c:extLst>
        </c:ser>
        <c:dLbls>
          <c:showLegendKey val="0"/>
          <c:showVal val="0"/>
          <c:showCatName val="0"/>
          <c:showSerName val="0"/>
          <c:showPercent val="0"/>
          <c:showBubbleSize val="0"/>
        </c:dLbls>
        <c:gapWidth val="182"/>
        <c:axId val="734020720"/>
        <c:axId val="734025040"/>
      </c:barChart>
      <c:catAx>
        <c:axId val="734020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34025040"/>
        <c:crosses val="autoZero"/>
        <c:auto val="1"/>
        <c:lblAlgn val="ctr"/>
        <c:lblOffset val="100"/>
        <c:noMultiLvlLbl val="0"/>
      </c:catAx>
      <c:valAx>
        <c:axId val="7340250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34020720"/>
        <c:crosses val="autoZero"/>
        <c:crossBetween val="between"/>
      </c:valAx>
      <c:spPr>
        <a:noFill/>
        <a:ln>
          <a:noFill/>
        </a:ln>
        <a:effectLst/>
      </c:spPr>
    </c:plotArea>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Household Qualifying Disabilities</a:t>
            </a:r>
          </a:p>
        </c:rich>
      </c:tx>
      <c:overlay val="0"/>
      <c:spPr>
        <a:noFill/>
        <a:ln w="19050">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35E6-4789-836A-F7F4BE50B95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35E6-4789-836A-F7F4BE50B952}"/>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35E6-4789-836A-F7F4BE50B952}"/>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35E6-4789-836A-F7F4BE50B95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Sheet0!$K$72:$K$75</c:f>
              <c:strCache>
                <c:ptCount val="4"/>
                <c:pt idx="0">
                  <c:v>Health/Physical</c:v>
                </c:pt>
                <c:pt idx="1">
                  <c:v>Developmental</c:v>
                </c:pt>
                <c:pt idx="2">
                  <c:v>MentalHlt</c:v>
                </c:pt>
                <c:pt idx="3">
                  <c:v>SubUse</c:v>
                </c:pt>
              </c:strCache>
            </c:strRef>
          </c:cat>
          <c:val>
            <c:numRef>
              <c:f>Sheet0!$L$72:$L$75</c:f>
              <c:numCache>
                <c:formatCode>0%</c:formatCode>
                <c:ptCount val="4"/>
                <c:pt idx="0">
                  <c:v>0.47</c:v>
                </c:pt>
                <c:pt idx="1">
                  <c:v>0.1</c:v>
                </c:pt>
                <c:pt idx="2">
                  <c:v>0.9</c:v>
                </c:pt>
                <c:pt idx="3">
                  <c:v>0.24</c:v>
                </c:pt>
              </c:numCache>
            </c:numRef>
          </c:val>
          <c:extLst>
            <c:ext xmlns:c16="http://schemas.microsoft.com/office/drawing/2014/chart" uri="{C3380CC4-5D6E-409C-BE32-E72D297353CC}">
              <c16:uniqueId val="{00000008-35E6-4789-836A-F7F4BE50B952}"/>
            </c:ext>
          </c:extLst>
        </c:ser>
        <c:dLbls>
          <c:showLegendKey val="0"/>
          <c:showVal val="0"/>
          <c:showCatName val="0"/>
          <c:showSerName val="0"/>
          <c:showPercent val="0"/>
          <c:showBubbleSize val="0"/>
        </c:dLbls>
        <c:gapWidth val="182"/>
        <c:axId val="449106511"/>
        <c:axId val="449103151"/>
      </c:barChart>
      <c:catAx>
        <c:axId val="4491065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9103151"/>
        <c:crosses val="autoZero"/>
        <c:auto val="1"/>
        <c:lblAlgn val="ctr"/>
        <c:lblOffset val="100"/>
        <c:noMultiLvlLbl val="0"/>
      </c:catAx>
      <c:valAx>
        <c:axId val="4491031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9106511"/>
        <c:crosses val="autoZero"/>
        <c:crossBetween val="between"/>
      </c:valAx>
      <c:spPr>
        <a:solidFill>
          <a:schemeClr val="lt1"/>
        </a:solidFill>
        <a:ln w="12700" cap="flat" cmpd="sng" algn="ctr">
          <a:solidFill>
            <a:schemeClr val="dk1"/>
          </a:solidFill>
          <a:prstDash val="solid"/>
          <a:miter lim="800000"/>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233677096175511E-2"/>
          <c:y val="2.0198150903588931E-2"/>
          <c:w val="0.91221446247102445"/>
          <c:h val="0.8638449236412199"/>
        </c:manualLayout>
      </c:layout>
      <c:barChart>
        <c:barDir val="col"/>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E9D-468A-9E70-BB463949025D}"/>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4E9D-468A-9E70-BB463949025D}"/>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4E9D-468A-9E70-BB463949025D}"/>
              </c:ext>
            </c:extLst>
          </c:dPt>
          <c:dLbls>
            <c:spPr>
              <a:noFill/>
              <a:ln>
                <a:noFill/>
              </a:ln>
              <a:effectLst/>
            </c:spPr>
            <c:txPr>
              <a:bodyPr rot="0" spcFirstLastPara="1" vertOverflow="ellipsis" vert="horz" wrap="square" anchor="ctr" anchorCtr="1"/>
              <a:lstStyle/>
              <a:p>
                <a:pPr>
                  <a:defRPr sz="24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data!$A$3:$A$5</c:f>
              <c:strCache>
                <c:ptCount val="3"/>
                <c:pt idx="0">
                  <c:v>All Patients</c:v>
                </c:pt>
                <c:pt idx="1">
                  <c:v>PEH</c:v>
                </c:pt>
                <c:pt idx="2">
                  <c:v>MSAW</c:v>
                </c:pt>
              </c:strCache>
            </c:strRef>
          </c:cat>
          <c:val>
            <c:numRef>
              <c:f>data!$B$3:$B$5</c:f>
              <c:numCache>
                <c:formatCode>General</c:formatCode>
                <c:ptCount val="3"/>
                <c:pt idx="0">
                  <c:v>5.18</c:v>
                </c:pt>
                <c:pt idx="1">
                  <c:v>8.6</c:v>
                </c:pt>
                <c:pt idx="2">
                  <c:v>2.87</c:v>
                </c:pt>
              </c:numCache>
            </c:numRef>
          </c:val>
          <c:extLst>
            <c:ext xmlns:c16="http://schemas.microsoft.com/office/drawing/2014/chart" uri="{C3380CC4-5D6E-409C-BE32-E72D297353CC}">
              <c16:uniqueId val="{00000006-4E9D-468A-9E70-BB463949025D}"/>
            </c:ext>
          </c:extLst>
        </c:ser>
        <c:dLbls>
          <c:showLegendKey val="0"/>
          <c:showVal val="0"/>
          <c:showCatName val="0"/>
          <c:showSerName val="0"/>
          <c:showPercent val="0"/>
          <c:showBubbleSize val="0"/>
        </c:dLbls>
        <c:gapWidth val="219"/>
        <c:overlap val="-27"/>
        <c:axId val="237536607"/>
        <c:axId val="237533247"/>
      </c:barChart>
      <c:catAx>
        <c:axId val="237536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237533247"/>
        <c:crosses val="autoZero"/>
        <c:auto val="1"/>
        <c:lblAlgn val="ctr"/>
        <c:lblOffset val="100"/>
        <c:noMultiLvlLbl val="0"/>
      </c:catAx>
      <c:valAx>
        <c:axId val="237533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237536607"/>
        <c:crosses val="autoZero"/>
        <c:crossBetween val="between"/>
      </c:valAx>
      <c:spPr>
        <a:noFill/>
        <a:ln>
          <a:noFill/>
        </a:ln>
        <a:effectLst/>
      </c:spPr>
    </c:plotArea>
    <c:plotVisOnly val="1"/>
    <c:dispBlanksAs val="gap"/>
    <c:showDLblsOverMax val="0"/>
  </c:chart>
  <c:spPr>
    <a:solidFill>
      <a:schemeClr val="accent2">
        <a:lumMod val="40000"/>
        <a:lumOff val="60000"/>
      </a:schemeClr>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Portal Enrollment Over</a:t>
            </a:r>
            <a:r>
              <a:rPr lang="en-US" baseline="0"/>
              <a:t> Time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4"/>
          <c:order val="4"/>
          <c:tx>
            <c:strRef>
              <c:f>'enrollment over time'!$F$1</c:f>
              <c:strCache>
                <c:ptCount val="1"/>
                <c:pt idx="0">
                  <c:v>PEH</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elete val="1"/>
          </c:dLbls>
          <c:cat>
            <c:numRef>
              <c:f>'enrollment over time'!$A$10:$A$35</c:f>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extLst/>
            </c:numRef>
          </c:cat>
          <c:val>
            <c:numRef>
              <c:f>'enrollment over time'!$F$10:$F$35</c:f>
              <c:numCache>
                <c:formatCode>General</c:formatCode>
                <c:ptCount val="26"/>
                <c:pt idx="0">
                  <c:v>2</c:v>
                </c:pt>
                <c:pt idx="1">
                  <c:v>16</c:v>
                </c:pt>
                <c:pt idx="2">
                  <c:v>29</c:v>
                </c:pt>
                <c:pt idx="3">
                  <c:v>34</c:v>
                </c:pt>
                <c:pt idx="4">
                  <c:v>38</c:v>
                </c:pt>
                <c:pt idx="5">
                  <c:v>44</c:v>
                </c:pt>
                <c:pt idx="6">
                  <c:v>45</c:v>
                </c:pt>
                <c:pt idx="7">
                  <c:v>49</c:v>
                </c:pt>
                <c:pt idx="8">
                  <c:v>63</c:v>
                </c:pt>
                <c:pt idx="9">
                  <c:v>86</c:v>
                </c:pt>
                <c:pt idx="10">
                  <c:v>131</c:v>
                </c:pt>
                <c:pt idx="11">
                  <c:v>157</c:v>
                </c:pt>
                <c:pt idx="12">
                  <c:v>184</c:v>
                </c:pt>
                <c:pt idx="13">
                  <c:v>218</c:v>
                </c:pt>
                <c:pt idx="14">
                  <c:v>244</c:v>
                </c:pt>
                <c:pt idx="15">
                  <c:v>264</c:v>
                </c:pt>
                <c:pt idx="16">
                  <c:v>290</c:v>
                </c:pt>
                <c:pt idx="17">
                  <c:v>300</c:v>
                </c:pt>
                <c:pt idx="18">
                  <c:v>302</c:v>
                </c:pt>
                <c:pt idx="19">
                  <c:v>303</c:v>
                </c:pt>
                <c:pt idx="20">
                  <c:v>307</c:v>
                </c:pt>
                <c:pt idx="21">
                  <c:v>315</c:v>
                </c:pt>
                <c:pt idx="22">
                  <c:v>319</c:v>
                </c:pt>
                <c:pt idx="23">
                  <c:v>320</c:v>
                </c:pt>
                <c:pt idx="24">
                  <c:v>324</c:v>
                </c:pt>
                <c:pt idx="25">
                  <c:v>327</c:v>
                </c:pt>
              </c:numCache>
              <c:extLst/>
            </c:numRef>
          </c:val>
          <c:smooth val="0"/>
          <c:extLst xmlns:c15="http://schemas.microsoft.com/office/drawing/2012/chart">
            <c:ext xmlns:c16="http://schemas.microsoft.com/office/drawing/2014/chart" uri="{C3380CC4-5D6E-409C-BE32-E72D297353CC}">
              <c16:uniqueId val="{00000000-22DB-4D06-ADA5-3DB3474FB024}"/>
            </c:ext>
          </c:extLst>
        </c:ser>
        <c:dLbls>
          <c:dLblPos val="t"/>
          <c:showLegendKey val="0"/>
          <c:showVal val="1"/>
          <c:showCatName val="0"/>
          <c:showSerName val="0"/>
          <c:showPercent val="0"/>
          <c:showBubbleSize val="0"/>
        </c:dLbls>
        <c:marker val="1"/>
        <c:smooth val="0"/>
        <c:axId val="535614463"/>
        <c:axId val="535607807"/>
        <c:extLst>
          <c:ext xmlns:c15="http://schemas.microsoft.com/office/drawing/2012/chart" uri="{02D57815-91ED-43cb-92C2-25804820EDAC}">
            <c15:filteredLineSeries>
              <c15:ser>
                <c:idx val="0"/>
                <c:order val="0"/>
                <c:tx>
                  <c:strRef>
                    <c:extLst>
                      <c:ext uri="{02D57815-91ED-43cb-92C2-25804820EDAC}">
                        <c15:formulaRef>
                          <c15:sqref>'enrollment over time'!$B$1</c15:sqref>
                        </c15:formulaRef>
                      </c:ext>
                    </c:extLst>
                    <c:strCache>
                      <c:ptCount val="1"/>
                      <c:pt idx="0">
                        <c:v>Number Enrolled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c:ext uri="{02D57815-91ED-43cb-92C2-25804820EDAC}">
                        <c15:formulaRef>
                          <c15:sqref>'enrollment over time'!$B$10:$B$35</c15:sqref>
                        </c15:formulaRef>
                      </c:ext>
                    </c:extLst>
                    <c:numCache>
                      <c:formatCode>General</c:formatCode>
                      <c:ptCount val="26"/>
                      <c:pt idx="0">
                        <c:v>31</c:v>
                      </c:pt>
                      <c:pt idx="1">
                        <c:v>44</c:v>
                      </c:pt>
                      <c:pt idx="2">
                        <c:v>52</c:v>
                      </c:pt>
                      <c:pt idx="3">
                        <c:v>50</c:v>
                      </c:pt>
                      <c:pt idx="4">
                        <c:v>45</c:v>
                      </c:pt>
                      <c:pt idx="5">
                        <c:v>35</c:v>
                      </c:pt>
                      <c:pt idx="6">
                        <c:v>47</c:v>
                      </c:pt>
                      <c:pt idx="7">
                        <c:v>46</c:v>
                      </c:pt>
                      <c:pt idx="8">
                        <c:v>51</c:v>
                      </c:pt>
                      <c:pt idx="9">
                        <c:v>61</c:v>
                      </c:pt>
                      <c:pt idx="10">
                        <c:v>94</c:v>
                      </c:pt>
                      <c:pt idx="11">
                        <c:v>84</c:v>
                      </c:pt>
                      <c:pt idx="12">
                        <c:v>88</c:v>
                      </c:pt>
                      <c:pt idx="13">
                        <c:v>103</c:v>
                      </c:pt>
                      <c:pt idx="14">
                        <c:v>82</c:v>
                      </c:pt>
                      <c:pt idx="15">
                        <c:v>64</c:v>
                      </c:pt>
                      <c:pt idx="16">
                        <c:v>185</c:v>
                      </c:pt>
                      <c:pt idx="17">
                        <c:v>135</c:v>
                      </c:pt>
                      <c:pt idx="18">
                        <c:v>12</c:v>
                      </c:pt>
                      <c:pt idx="19">
                        <c:v>7</c:v>
                      </c:pt>
                      <c:pt idx="20">
                        <c:v>20</c:v>
                      </c:pt>
                      <c:pt idx="21">
                        <c:v>25</c:v>
                      </c:pt>
                      <c:pt idx="22">
                        <c:v>21</c:v>
                      </c:pt>
                      <c:pt idx="23">
                        <c:v>15</c:v>
                      </c:pt>
                      <c:pt idx="24">
                        <c:v>26</c:v>
                      </c:pt>
                      <c:pt idx="25">
                        <c:v>10</c:v>
                      </c:pt>
                    </c:numCache>
                  </c:numRef>
                </c:val>
                <c:smooth val="0"/>
                <c:extLst>
                  <c:ext xmlns:c16="http://schemas.microsoft.com/office/drawing/2014/chart" uri="{C3380CC4-5D6E-409C-BE32-E72D297353CC}">
                    <c16:uniqueId val="{00000002-22DB-4D06-ADA5-3DB3474FB024}"/>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'enrollment over time'!$C$1</c15:sqref>
                        </c15:formulaRef>
                      </c:ext>
                    </c:extLst>
                    <c:strCache>
                      <c:ptCount val="1"/>
                      <c:pt idx="0">
                        <c:v>All Patients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time'!$C$10:$C$35</c15:sqref>
                        </c15:formulaRef>
                      </c:ext>
                    </c:extLst>
                    <c:numCache>
                      <c:formatCode>General</c:formatCode>
                      <c:ptCount val="26"/>
                      <c:pt idx="0">
                        <c:v>726</c:v>
                      </c:pt>
                      <c:pt idx="1">
                        <c:v>770</c:v>
                      </c:pt>
                      <c:pt idx="2">
                        <c:v>822</c:v>
                      </c:pt>
                      <c:pt idx="3">
                        <c:v>872</c:v>
                      </c:pt>
                      <c:pt idx="4">
                        <c:v>917</c:v>
                      </c:pt>
                      <c:pt idx="5">
                        <c:v>952</c:v>
                      </c:pt>
                      <c:pt idx="6">
                        <c:v>999</c:v>
                      </c:pt>
                      <c:pt idx="7">
                        <c:v>1045</c:v>
                      </c:pt>
                      <c:pt idx="8">
                        <c:v>1096</c:v>
                      </c:pt>
                      <c:pt idx="9">
                        <c:v>1157</c:v>
                      </c:pt>
                      <c:pt idx="10">
                        <c:v>1251</c:v>
                      </c:pt>
                      <c:pt idx="11">
                        <c:v>1335</c:v>
                      </c:pt>
                      <c:pt idx="12">
                        <c:v>1423</c:v>
                      </c:pt>
                      <c:pt idx="13">
                        <c:v>1526</c:v>
                      </c:pt>
                      <c:pt idx="14">
                        <c:v>1608</c:v>
                      </c:pt>
                      <c:pt idx="15">
                        <c:v>1672</c:v>
                      </c:pt>
                      <c:pt idx="16">
                        <c:v>1857</c:v>
                      </c:pt>
                      <c:pt idx="17">
                        <c:v>1992</c:v>
                      </c:pt>
                      <c:pt idx="18">
                        <c:v>2004</c:v>
                      </c:pt>
                      <c:pt idx="19">
                        <c:v>2011</c:v>
                      </c:pt>
                      <c:pt idx="20">
                        <c:v>2031</c:v>
                      </c:pt>
                      <c:pt idx="21">
                        <c:v>2056</c:v>
                      </c:pt>
                      <c:pt idx="22">
                        <c:v>2077</c:v>
                      </c:pt>
                      <c:pt idx="23">
                        <c:v>2092</c:v>
                      </c:pt>
                      <c:pt idx="24">
                        <c:v>2118</c:v>
                      </c:pt>
                      <c:pt idx="25">
                        <c:v>2128</c:v>
                      </c:pt>
                    </c:numCache>
                  </c:numRef>
                </c:val>
                <c:smooth val="0"/>
                <c:extLst xmlns:c15="http://schemas.microsoft.com/office/drawing/2012/chart">
                  <c:ext xmlns:c16="http://schemas.microsoft.com/office/drawing/2014/chart" uri="{C3380CC4-5D6E-409C-BE32-E72D297353CC}">
                    <c16:uniqueId val="{00000003-22DB-4D06-ADA5-3DB3474FB024}"/>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'enrollment over time'!$D$1</c15:sqref>
                        </c15:formulaRef>
                      </c:ext>
                    </c:extLst>
                    <c:strCache>
                      <c:ptCount val="1"/>
                      <c:pt idx="0">
                        <c:v>% Change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time'!$D$10:$D$35</c15:sqref>
                        </c15:formulaRef>
                      </c:ext>
                    </c:extLst>
                    <c:numCache>
                      <c:formatCode>0%</c:formatCode>
                      <c:ptCount val="26"/>
                      <c:pt idx="0">
                        <c:v>4.4604316546762592E-2</c:v>
                      </c:pt>
                      <c:pt idx="1">
                        <c:v>6.0606060606060608E-2</c:v>
                      </c:pt>
                      <c:pt idx="2">
                        <c:v>6.7532467532467527E-2</c:v>
                      </c:pt>
                      <c:pt idx="3">
                        <c:v>6.0827250608272508E-2</c:v>
                      </c:pt>
                      <c:pt idx="4">
                        <c:v>5.1605504587155966E-2</c:v>
                      </c:pt>
                      <c:pt idx="5">
                        <c:v>3.8167938931297711E-2</c:v>
                      </c:pt>
                      <c:pt idx="6">
                        <c:v>4.9369747899159662E-2</c:v>
                      </c:pt>
                      <c:pt idx="7">
                        <c:v>4.6046046046046049E-2</c:v>
                      </c:pt>
                      <c:pt idx="8">
                        <c:v>4.8803827751196169E-2</c:v>
                      </c:pt>
                      <c:pt idx="9">
                        <c:v>5.5656934306569344E-2</c:v>
                      </c:pt>
                      <c:pt idx="10">
                        <c:v>8.1244598098530685E-2</c:v>
                      </c:pt>
                      <c:pt idx="11">
                        <c:v>6.7146282973621102E-2</c:v>
                      </c:pt>
                      <c:pt idx="12">
                        <c:v>6.5917602996254682E-2</c:v>
                      </c:pt>
                      <c:pt idx="13">
                        <c:v>7.2382290934645113E-2</c:v>
                      </c:pt>
                      <c:pt idx="14">
                        <c:v>5.3735255570117955E-2</c:v>
                      </c:pt>
                      <c:pt idx="15">
                        <c:v>3.9800995024875621E-2</c:v>
                      </c:pt>
                      <c:pt idx="16">
                        <c:v>0.11064593301435406</c:v>
                      </c:pt>
                      <c:pt idx="17">
                        <c:v>7.2697899838449112E-2</c:v>
                      </c:pt>
                      <c:pt idx="18">
                        <c:v>6.024096385542169E-3</c:v>
                      </c:pt>
                      <c:pt idx="19">
                        <c:v>3.4930139720558881E-3</c:v>
                      </c:pt>
                      <c:pt idx="20">
                        <c:v>9.9453008453505715E-3</c:v>
                      </c:pt>
                      <c:pt idx="21">
                        <c:v>1.2309207287050714E-2</c:v>
                      </c:pt>
                      <c:pt idx="22">
                        <c:v>1.0214007782101167E-2</c:v>
                      </c:pt>
                      <c:pt idx="23">
                        <c:v>7.2219547424169474E-3</c:v>
                      </c:pt>
                      <c:pt idx="24">
                        <c:v>1.24282982791587E-2</c:v>
                      </c:pt>
                      <c:pt idx="25">
                        <c:v>4.721435316336166E-3</c:v>
                      </c:pt>
                    </c:numCache>
                  </c:numRef>
                </c:val>
                <c:smooth val="0"/>
                <c:extLst xmlns:c15="http://schemas.microsoft.com/office/drawing/2012/chart">
                  <c:ext xmlns:c16="http://schemas.microsoft.com/office/drawing/2014/chart" uri="{C3380CC4-5D6E-409C-BE32-E72D297353CC}">
                    <c16:uniqueId val="{00000004-22DB-4D06-ADA5-3DB3474FB024}"/>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'enrollment over time'!$E$1</c15:sqref>
                        </c15:formulaRef>
                      </c:ext>
                    </c:extLst>
                    <c:strCache>
                      <c:ptCount val="1"/>
                      <c:pt idx="0">
                        <c:v>Number of Homeless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time'!$E$10:$E$35</c15:sqref>
                        </c15:formulaRef>
                      </c:ext>
                    </c:extLst>
                    <c:numCache>
                      <c:formatCode>General</c:formatCode>
                      <c:ptCount val="26"/>
                      <c:pt idx="0">
                        <c:v>2</c:v>
                      </c:pt>
                      <c:pt idx="1">
                        <c:v>14</c:v>
                      </c:pt>
                      <c:pt idx="2">
                        <c:v>13</c:v>
                      </c:pt>
                      <c:pt idx="3">
                        <c:v>5</c:v>
                      </c:pt>
                      <c:pt idx="4">
                        <c:v>4</c:v>
                      </c:pt>
                      <c:pt idx="5">
                        <c:v>6</c:v>
                      </c:pt>
                      <c:pt idx="6">
                        <c:v>1</c:v>
                      </c:pt>
                      <c:pt idx="7">
                        <c:v>4</c:v>
                      </c:pt>
                      <c:pt idx="8">
                        <c:v>14</c:v>
                      </c:pt>
                      <c:pt idx="9">
                        <c:v>23</c:v>
                      </c:pt>
                      <c:pt idx="10">
                        <c:v>45</c:v>
                      </c:pt>
                      <c:pt idx="11">
                        <c:v>26</c:v>
                      </c:pt>
                      <c:pt idx="12">
                        <c:v>27</c:v>
                      </c:pt>
                      <c:pt idx="13">
                        <c:v>34</c:v>
                      </c:pt>
                      <c:pt idx="14">
                        <c:v>26</c:v>
                      </c:pt>
                      <c:pt idx="15">
                        <c:v>20</c:v>
                      </c:pt>
                      <c:pt idx="16">
                        <c:v>26</c:v>
                      </c:pt>
                      <c:pt idx="17">
                        <c:v>10</c:v>
                      </c:pt>
                      <c:pt idx="18">
                        <c:v>2</c:v>
                      </c:pt>
                      <c:pt idx="19">
                        <c:v>1</c:v>
                      </c:pt>
                      <c:pt idx="20">
                        <c:v>4</c:v>
                      </c:pt>
                      <c:pt idx="21">
                        <c:v>8</c:v>
                      </c:pt>
                      <c:pt idx="22">
                        <c:v>4</c:v>
                      </c:pt>
                      <c:pt idx="23">
                        <c:v>1</c:v>
                      </c:pt>
                      <c:pt idx="24">
                        <c:v>4</c:v>
                      </c:pt>
                      <c:pt idx="25">
                        <c:v>3</c:v>
                      </c:pt>
                    </c:numCache>
                  </c:numRef>
                </c:val>
                <c:smooth val="0"/>
                <c:extLst xmlns:c15="http://schemas.microsoft.com/office/drawing/2012/chart">
                  <c:ext xmlns:c16="http://schemas.microsoft.com/office/drawing/2014/chart" uri="{C3380CC4-5D6E-409C-BE32-E72D297353CC}">
                    <c16:uniqueId val="{00000005-22DB-4D06-ADA5-3DB3474FB024}"/>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'enrollment over time'!$G$1</c15:sqref>
                        </c15:formulaRef>
                      </c:ext>
                    </c:extLst>
                    <c:strCache>
                      <c:ptCount val="1"/>
                      <c:pt idx="0">
                        <c:v>% Change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time'!$G$10:$G$35</c15:sqref>
                        </c15:formulaRef>
                      </c:ext>
                    </c:extLst>
                    <c:numCache>
                      <c:formatCode>0%</c:formatCode>
                      <c:ptCount val="26"/>
                      <c:pt idx="1">
                        <c:v>7</c:v>
                      </c:pt>
                      <c:pt idx="2">
                        <c:v>0.8125</c:v>
                      </c:pt>
                      <c:pt idx="3">
                        <c:v>0.17241379310344829</c:v>
                      </c:pt>
                      <c:pt idx="4">
                        <c:v>0.11764705882352941</c:v>
                      </c:pt>
                      <c:pt idx="5">
                        <c:v>0.15789473684210525</c:v>
                      </c:pt>
                      <c:pt idx="6">
                        <c:v>2.2727272727272728E-2</c:v>
                      </c:pt>
                      <c:pt idx="7">
                        <c:v>8.8888888888888892E-2</c:v>
                      </c:pt>
                      <c:pt idx="8">
                        <c:v>0.2857142857142857</c:v>
                      </c:pt>
                      <c:pt idx="9">
                        <c:v>0.36507936507936506</c:v>
                      </c:pt>
                      <c:pt idx="10">
                        <c:v>0.52325581395348841</c:v>
                      </c:pt>
                      <c:pt idx="11">
                        <c:v>0.19847328244274809</c:v>
                      </c:pt>
                      <c:pt idx="12">
                        <c:v>0.17197452229299362</c:v>
                      </c:pt>
                      <c:pt idx="13">
                        <c:v>0.18478260869565216</c:v>
                      </c:pt>
                      <c:pt idx="14">
                        <c:v>0.11926605504587157</c:v>
                      </c:pt>
                      <c:pt idx="15">
                        <c:v>8.1967213114754092E-2</c:v>
                      </c:pt>
                      <c:pt idx="16">
                        <c:v>9.8484848484848481E-2</c:v>
                      </c:pt>
                      <c:pt idx="17">
                        <c:v>3.4482758620689655E-2</c:v>
                      </c:pt>
                      <c:pt idx="18">
                        <c:v>6.6666666666666671E-3</c:v>
                      </c:pt>
                      <c:pt idx="19">
                        <c:v>3.3112582781456954E-3</c:v>
                      </c:pt>
                      <c:pt idx="20">
                        <c:v>1.3201320132013201E-2</c:v>
                      </c:pt>
                      <c:pt idx="21">
                        <c:v>2.6058631921824105E-2</c:v>
                      </c:pt>
                      <c:pt idx="22">
                        <c:v>1.2698412698412698E-2</c:v>
                      </c:pt>
                      <c:pt idx="23">
                        <c:v>3.134796238244514E-3</c:v>
                      </c:pt>
                      <c:pt idx="24">
                        <c:v>1.2500000000000001E-2</c:v>
                      </c:pt>
                      <c:pt idx="25">
                        <c:v>9.2592592592592587E-3</c:v>
                      </c:pt>
                    </c:numCache>
                  </c:numRef>
                </c:val>
                <c:smooth val="0"/>
                <c:extLst xmlns:c15="http://schemas.microsoft.com/office/drawing/2012/chart">
                  <c:ext xmlns:c16="http://schemas.microsoft.com/office/drawing/2014/chart" uri="{C3380CC4-5D6E-409C-BE32-E72D297353CC}">
                    <c16:uniqueId val="{00000006-22DB-4D06-ADA5-3DB3474FB024}"/>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'enrollment over time'!$H$1</c15:sqref>
                        </c15:formulaRef>
                      </c:ext>
                    </c:extLst>
                    <c:strCache>
                      <c:ptCount val="1"/>
                      <c:pt idx="0">
                        <c:v>%Total</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time'!$H$10:$H$35</c15:sqref>
                        </c15:formulaRef>
                      </c:ext>
                    </c:extLst>
                    <c:numCache>
                      <c:formatCode>0%</c:formatCode>
                      <c:ptCount val="26"/>
                      <c:pt idx="1">
                        <c:v>2.0779220779220779E-2</c:v>
                      </c:pt>
                      <c:pt idx="2">
                        <c:v>3.5279805352798052E-2</c:v>
                      </c:pt>
                      <c:pt idx="3">
                        <c:v>3.8990825688073397E-2</c:v>
                      </c:pt>
                      <c:pt idx="4">
                        <c:v>4.1439476553980371E-2</c:v>
                      </c:pt>
                      <c:pt idx="5">
                        <c:v>4.6218487394957986E-2</c:v>
                      </c:pt>
                      <c:pt idx="6">
                        <c:v>4.5045045045045043E-2</c:v>
                      </c:pt>
                      <c:pt idx="7">
                        <c:v>4.6889952153110051E-2</c:v>
                      </c:pt>
                      <c:pt idx="8">
                        <c:v>5.7481751824817517E-2</c:v>
                      </c:pt>
                      <c:pt idx="9">
                        <c:v>7.4330164217804667E-2</c:v>
                      </c:pt>
                      <c:pt idx="10">
                        <c:v>0.10471622701838529</c:v>
                      </c:pt>
                      <c:pt idx="11">
                        <c:v>0.11760299625468165</c:v>
                      </c:pt>
                      <c:pt idx="12">
                        <c:v>0.12930428671820099</c:v>
                      </c:pt>
                      <c:pt idx="13">
                        <c:v>0.14285714285714285</c:v>
                      </c:pt>
                      <c:pt idx="14">
                        <c:v>0.15174129353233831</c:v>
                      </c:pt>
                      <c:pt idx="15">
                        <c:v>0.15789473684210525</c:v>
                      </c:pt>
                      <c:pt idx="16">
                        <c:v>0.15616585891222401</c:v>
                      </c:pt>
                      <c:pt idx="17">
                        <c:v>0.15060240963855423</c:v>
                      </c:pt>
                      <c:pt idx="18">
                        <c:v>0.15069860279441119</c:v>
                      </c:pt>
                      <c:pt idx="19">
                        <c:v>0.15067130780706117</c:v>
                      </c:pt>
                      <c:pt idx="20">
                        <c:v>0.15115706548498276</c:v>
                      </c:pt>
                      <c:pt idx="21">
                        <c:v>0.15321011673151752</c:v>
                      </c:pt>
                      <c:pt idx="22">
                        <c:v>0.15358690418873375</c:v>
                      </c:pt>
                      <c:pt idx="23">
                        <c:v>0.15296367112810708</c:v>
                      </c:pt>
                      <c:pt idx="24">
                        <c:v>0.15297450424929179</c:v>
                      </c:pt>
                      <c:pt idx="25">
                        <c:v>0.15366541353383459</c:v>
                      </c:pt>
                    </c:numCache>
                  </c:numRef>
                </c:val>
                <c:smooth val="0"/>
                <c:extLst xmlns:c15="http://schemas.microsoft.com/office/drawing/2012/chart">
                  <c:ext xmlns:c16="http://schemas.microsoft.com/office/drawing/2014/chart" uri="{C3380CC4-5D6E-409C-BE32-E72D297353CC}">
                    <c16:uniqueId val="{00000007-22DB-4D06-ADA5-3DB3474FB024}"/>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'enrollment over time'!$I$1</c15:sqref>
                        </c15:formulaRef>
                      </c:ext>
                    </c:extLst>
                    <c:strCache>
                      <c:ptCount val="1"/>
                      <c:pt idx="0">
                        <c:v>Number of MSAW</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time'!$I$10:$I$35</c15:sqref>
                        </c15:formulaRef>
                      </c:ext>
                    </c:extLst>
                    <c:numCache>
                      <c:formatCode>General</c:formatCode>
                      <c:ptCount val="26"/>
                      <c:pt idx="0">
                        <c:v>1</c:v>
                      </c:pt>
                      <c:pt idx="1">
                        <c:v>3</c:v>
                      </c:pt>
                      <c:pt idx="2">
                        <c:v>6</c:v>
                      </c:pt>
                      <c:pt idx="3">
                        <c:v>4</c:v>
                      </c:pt>
                      <c:pt idx="4">
                        <c:v>4</c:v>
                      </c:pt>
                      <c:pt idx="5">
                        <c:v>2</c:v>
                      </c:pt>
                      <c:pt idx="6">
                        <c:v>6</c:v>
                      </c:pt>
                      <c:pt idx="7">
                        <c:v>5</c:v>
                      </c:pt>
                      <c:pt idx="8">
                        <c:v>12</c:v>
                      </c:pt>
                      <c:pt idx="9">
                        <c:v>10</c:v>
                      </c:pt>
                      <c:pt idx="10">
                        <c:v>12</c:v>
                      </c:pt>
                      <c:pt idx="11">
                        <c:v>28</c:v>
                      </c:pt>
                      <c:pt idx="12">
                        <c:v>19</c:v>
                      </c:pt>
                      <c:pt idx="13">
                        <c:v>26</c:v>
                      </c:pt>
                      <c:pt idx="14">
                        <c:v>24</c:v>
                      </c:pt>
                      <c:pt idx="15">
                        <c:v>19</c:v>
                      </c:pt>
                      <c:pt idx="16">
                        <c:v>52</c:v>
                      </c:pt>
                      <c:pt idx="17">
                        <c:v>17</c:v>
                      </c:pt>
                      <c:pt idx="18">
                        <c:v>3</c:v>
                      </c:pt>
                      <c:pt idx="19">
                        <c:v>0</c:v>
                      </c:pt>
                      <c:pt idx="20">
                        <c:v>4</c:v>
                      </c:pt>
                      <c:pt idx="21">
                        <c:v>3</c:v>
                      </c:pt>
                      <c:pt idx="22">
                        <c:v>5</c:v>
                      </c:pt>
                      <c:pt idx="23">
                        <c:v>1</c:v>
                      </c:pt>
                      <c:pt idx="24">
                        <c:v>4</c:v>
                      </c:pt>
                      <c:pt idx="25">
                        <c:v>2</c:v>
                      </c:pt>
                    </c:numCache>
                  </c:numRef>
                </c:val>
                <c:smooth val="0"/>
                <c:extLst xmlns:c15="http://schemas.microsoft.com/office/drawing/2012/chart">
                  <c:ext xmlns:c16="http://schemas.microsoft.com/office/drawing/2014/chart" uri="{C3380CC4-5D6E-409C-BE32-E72D297353CC}">
                    <c16:uniqueId val="{00000008-22DB-4D06-ADA5-3DB3474FB024}"/>
                  </c:ext>
                </c:extLst>
              </c15:ser>
            </c15:filteredLineSeries>
            <c15:filteredLineSeries>
              <c15:ser>
                <c:idx val="9"/>
                <c:order val="8"/>
                <c:tx>
                  <c:strRef>
                    <c:extLst xmlns:c15="http://schemas.microsoft.com/office/drawing/2012/chart">
                      <c:ext xmlns:c15="http://schemas.microsoft.com/office/drawing/2012/chart" uri="{02D57815-91ED-43cb-92C2-25804820EDAC}">
                        <c15:formulaRef>
                          <c15:sqref>'enrollment over time'!$K$1</c15:sqref>
                        </c15:formulaRef>
                      </c:ext>
                    </c:extLst>
                    <c:strCache>
                      <c:ptCount val="1"/>
                      <c:pt idx="0">
                        <c:v>% Change</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time'!$K$10:$K$35</c15:sqref>
                        </c15:formulaRef>
                      </c:ext>
                    </c:extLst>
                    <c:numCache>
                      <c:formatCode>0%</c:formatCode>
                      <c:ptCount val="26"/>
                      <c:pt idx="1">
                        <c:v>3</c:v>
                      </c:pt>
                      <c:pt idx="2">
                        <c:v>1.5</c:v>
                      </c:pt>
                      <c:pt idx="3">
                        <c:v>0.4</c:v>
                      </c:pt>
                      <c:pt idx="4">
                        <c:v>0.2857142857142857</c:v>
                      </c:pt>
                      <c:pt idx="5">
                        <c:v>0.1111111111111111</c:v>
                      </c:pt>
                      <c:pt idx="6">
                        <c:v>0.3</c:v>
                      </c:pt>
                      <c:pt idx="7">
                        <c:v>0.19230769230769232</c:v>
                      </c:pt>
                      <c:pt idx="8">
                        <c:v>0.38709677419354838</c:v>
                      </c:pt>
                      <c:pt idx="9">
                        <c:v>0.23255813953488372</c:v>
                      </c:pt>
                      <c:pt idx="10">
                        <c:v>0.22641509433962265</c:v>
                      </c:pt>
                      <c:pt idx="11">
                        <c:v>0.43076923076923079</c:v>
                      </c:pt>
                      <c:pt idx="12">
                        <c:v>0.20430107526881722</c:v>
                      </c:pt>
                      <c:pt idx="13">
                        <c:v>0.23214285714285715</c:v>
                      </c:pt>
                      <c:pt idx="14">
                        <c:v>0.17391304347826086</c:v>
                      </c:pt>
                      <c:pt idx="15">
                        <c:v>0.11728395061728394</c:v>
                      </c:pt>
                      <c:pt idx="16">
                        <c:v>0.287292817679558</c:v>
                      </c:pt>
                      <c:pt idx="17">
                        <c:v>7.2961373390557943E-2</c:v>
                      </c:pt>
                      <c:pt idx="18">
                        <c:v>1.2E-2</c:v>
                      </c:pt>
                      <c:pt idx="19">
                        <c:v>0</c:v>
                      </c:pt>
                      <c:pt idx="20">
                        <c:v>1.5810276679841896E-2</c:v>
                      </c:pt>
                      <c:pt idx="21">
                        <c:v>1.1673151750972763E-2</c:v>
                      </c:pt>
                      <c:pt idx="22">
                        <c:v>1.9230769230769232E-2</c:v>
                      </c:pt>
                      <c:pt idx="23">
                        <c:v>3.7735849056603774E-3</c:v>
                      </c:pt>
                      <c:pt idx="24">
                        <c:v>1.5037593984962405E-2</c:v>
                      </c:pt>
                      <c:pt idx="25">
                        <c:v>7.4074074074074077E-3</c:v>
                      </c:pt>
                    </c:numCache>
                  </c:numRef>
                </c:val>
                <c:smooth val="0"/>
                <c:extLst xmlns:c15="http://schemas.microsoft.com/office/drawing/2012/chart">
                  <c:ext xmlns:c16="http://schemas.microsoft.com/office/drawing/2014/chart" uri="{C3380CC4-5D6E-409C-BE32-E72D297353CC}">
                    <c16:uniqueId val="{00000009-22DB-4D06-ADA5-3DB3474FB024}"/>
                  </c:ext>
                </c:extLst>
              </c15:ser>
            </c15:filteredLineSeries>
            <c15:filteredLineSeries>
              <c15:ser>
                <c:idx val="10"/>
                <c:order val="9"/>
                <c:tx>
                  <c:strRef>
                    <c:extLst xmlns:c15="http://schemas.microsoft.com/office/drawing/2012/chart">
                      <c:ext xmlns:c15="http://schemas.microsoft.com/office/drawing/2012/chart" uri="{02D57815-91ED-43cb-92C2-25804820EDAC}">
                        <c15:formulaRef>
                          <c15:sqref>'enrollment over time'!$L$1</c15:sqref>
                        </c15:formulaRef>
                      </c:ext>
                    </c:extLst>
                    <c:strCache>
                      <c:ptCount val="1"/>
                      <c:pt idx="0">
                        <c:v>% Total</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time'!$L$10:$L$35</c15:sqref>
                        </c15:formulaRef>
                      </c:ext>
                    </c:extLst>
                    <c:numCache>
                      <c:formatCode>0%</c:formatCode>
                      <c:ptCount val="26"/>
                      <c:pt idx="1">
                        <c:v>5.1948051948051948E-3</c:v>
                      </c:pt>
                      <c:pt idx="2">
                        <c:v>1.2165450121654502E-2</c:v>
                      </c:pt>
                      <c:pt idx="3">
                        <c:v>1.6055045871559634E-2</c:v>
                      </c:pt>
                      <c:pt idx="4">
                        <c:v>1.9629225736095966E-2</c:v>
                      </c:pt>
                      <c:pt idx="5">
                        <c:v>2.100840336134454E-2</c:v>
                      </c:pt>
                      <c:pt idx="6">
                        <c:v>2.6026026026026026E-2</c:v>
                      </c:pt>
                      <c:pt idx="7">
                        <c:v>2.9665071770334929E-2</c:v>
                      </c:pt>
                      <c:pt idx="8">
                        <c:v>3.9233576642335767E-2</c:v>
                      </c:pt>
                      <c:pt idx="9">
                        <c:v>4.5808124459809856E-2</c:v>
                      </c:pt>
                      <c:pt idx="10">
                        <c:v>5.1958433253397281E-2</c:v>
                      </c:pt>
                      <c:pt idx="11">
                        <c:v>6.9662921348314602E-2</c:v>
                      </c:pt>
                      <c:pt idx="12">
                        <c:v>7.8706957132817987E-2</c:v>
                      </c:pt>
                      <c:pt idx="13">
                        <c:v>9.0432503276539969E-2</c:v>
                      </c:pt>
                      <c:pt idx="14">
                        <c:v>0.10074626865671642</c:v>
                      </c:pt>
                      <c:pt idx="15">
                        <c:v>0.10825358851674641</c:v>
                      </c:pt>
                      <c:pt idx="16">
                        <c:v>0.1254711900915455</c:v>
                      </c:pt>
                      <c:pt idx="17">
                        <c:v>0.12550200803212852</c:v>
                      </c:pt>
                      <c:pt idx="18">
                        <c:v>0.12624750499001997</c:v>
                      </c:pt>
                      <c:pt idx="19">
                        <c:v>0.12580805569368472</c:v>
                      </c:pt>
                      <c:pt idx="20">
                        <c:v>0.12653865091088135</c:v>
                      </c:pt>
                      <c:pt idx="21">
                        <c:v>0.12645914396887159</c:v>
                      </c:pt>
                      <c:pt idx="22">
                        <c:v>0.12758786711603273</c:v>
                      </c:pt>
                      <c:pt idx="23">
                        <c:v>0.12715105162523901</c:v>
                      </c:pt>
                      <c:pt idx="24">
                        <c:v>0.12747875354107649</c:v>
                      </c:pt>
                      <c:pt idx="25">
                        <c:v>0.12781954887218044</c:v>
                      </c:pt>
                    </c:numCache>
                  </c:numRef>
                </c:val>
                <c:smooth val="0"/>
                <c:extLst xmlns:c15="http://schemas.microsoft.com/office/drawing/2012/chart">
                  <c:ext xmlns:c16="http://schemas.microsoft.com/office/drawing/2014/chart" uri="{C3380CC4-5D6E-409C-BE32-E72D297353CC}">
                    <c16:uniqueId val="{0000000A-22DB-4D06-ADA5-3DB3474FB024}"/>
                  </c:ext>
                </c:extLst>
              </c15:ser>
            </c15:filteredLineSeries>
          </c:ext>
        </c:extLst>
      </c:lineChart>
      <c:dateAx>
        <c:axId val="535614463"/>
        <c:scaling>
          <c:orientation val="minMax"/>
          <c:min val="44378"/>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5607807"/>
        <c:crosses val="autoZero"/>
        <c:auto val="1"/>
        <c:lblOffset val="100"/>
        <c:baseTimeUnit val="months"/>
      </c:dateAx>
      <c:valAx>
        <c:axId val="535607807"/>
        <c:scaling>
          <c:orientation val="minMax"/>
          <c:max val="3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Patients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56144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11.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ata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ata8.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54.png"/><Relationship Id="rId7" Type="http://schemas.openxmlformats.org/officeDocument/2006/relationships/image" Target="../media/image66.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55.svg"/><Relationship Id="rId9" Type="http://schemas.openxmlformats.org/officeDocument/2006/relationships/image" Target="../media/image6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rawing8.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54.png"/><Relationship Id="rId7" Type="http://schemas.openxmlformats.org/officeDocument/2006/relationships/image" Target="../media/image66.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55.svg"/><Relationship Id="rId9"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E447F4-6045-C14B-9BF2-1ADAB107B0F2}" type="doc">
      <dgm:prSet loTypeId="urn:microsoft.com/office/officeart/2008/layout/PictureAccentList" loCatId="icon" qsTypeId="urn:microsoft.com/office/officeart/2005/8/quickstyle/simple1" qsCatId="simple" csTypeId="urn:microsoft.com/office/officeart/2005/8/colors/colorful5" csCatId="colorful" phldr="1"/>
      <dgm:spPr/>
      <dgm:t>
        <a:bodyPr/>
        <a:lstStyle/>
        <a:p>
          <a:endParaRPr lang="en-US"/>
        </a:p>
      </dgm:t>
    </dgm:pt>
    <dgm:pt modelId="{7955B296-AF3A-7A4E-9C10-D58A71BB4C83}">
      <dgm:prSet phldrT="[Text]"/>
      <dgm:spPr/>
      <dgm:t>
        <a:bodyPr/>
        <a:lstStyle/>
        <a:p>
          <a:r>
            <a:rPr lang="en-US" dirty="0"/>
            <a:t>Persistent Traumatic Stress Environments (PTSE)</a:t>
          </a:r>
        </a:p>
      </dgm:t>
    </dgm:pt>
    <dgm:pt modelId="{637463D4-D051-6243-97BE-B86A6828351A}" type="parTrans" cxnId="{25ACAE8A-2CF7-FB47-BFDC-9F011C25D12D}">
      <dgm:prSet/>
      <dgm:spPr/>
      <dgm:t>
        <a:bodyPr/>
        <a:lstStyle/>
        <a:p>
          <a:endParaRPr lang="en-US"/>
        </a:p>
      </dgm:t>
    </dgm:pt>
    <dgm:pt modelId="{F1110CE4-790F-D841-A98B-72E086809D02}" type="sibTrans" cxnId="{25ACAE8A-2CF7-FB47-BFDC-9F011C25D12D}">
      <dgm:prSet/>
      <dgm:spPr/>
      <dgm:t>
        <a:bodyPr/>
        <a:lstStyle/>
        <a:p>
          <a:endParaRPr lang="en-US"/>
        </a:p>
      </dgm:t>
    </dgm:pt>
    <dgm:pt modelId="{3488356F-BE23-1440-A570-E7118894DB4D}">
      <dgm:prSet phldrT="[Text]"/>
      <dgm:spPr/>
      <dgm:t>
        <a:bodyPr/>
        <a:lstStyle/>
        <a:p>
          <a:r>
            <a:rPr lang="en-US" dirty="0"/>
            <a:t>Trauma &amp; crisis have become commonplace in our neighbors, communities and workplaces.</a:t>
          </a:r>
        </a:p>
      </dgm:t>
    </dgm:pt>
    <dgm:pt modelId="{78D35D32-7FCB-8B47-8A5E-64C7312F9C7B}" type="parTrans" cxnId="{63AF700B-F74A-BB44-B357-95B84965DE69}">
      <dgm:prSet/>
      <dgm:spPr/>
      <dgm:t>
        <a:bodyPr/>
        <a:lstStyle/>
        <a:p>
          <a:endParaRPr lang="en-US"/>
        </a:p>
      </dgm:t>
    </dgm:pt>
    <dgm:pt modelId="{97F960D7-2126-B54E-BBE0-5980CC554FB4}" type="sibTrans" cxnId="{63AF700B-F74A-BB44-B357-95B84965DE69}">
      <dgm:prSet/>
      <dgm:spPr/>
      <dgm:t>
        <a:bodyPr/>
        <a:lstStyle/>
        <a:p>
          <a:endParaRPr lang="en-US"/>
        </a:p>
      </dgm:t>
    </dgm:pt>
    <dgm:pt modelId="{6E6C85B0-DF61-D149-ABA8-0A5A2EAA84FB}">
      <dgm:prSet phldrT="[Text]"/>
      <dgm:spPr/>
      <dgm:t>
        <a:bodyPr/>
        <a:lstStyle/>
        <a:p>
          <a:r>
            <a:rPr lang="en-US" dirty="0"/>
            <a:t>Such trauma can be experienced directly, secondarily, or collectively.</a:t>
          </a:r>
        </a:p>
      </dgm:t>
    </dgm:pt>
    <dgm:pt modelId="{A9041FE4-CAAA-F340-A1FE-531A5F79168A}" type="parTrans" cxnId="{A72CB90F-4673-ED43-A71E-E45F437E9EA0}">
      <dgm:prSet/>
      <dgm:spPr/>
      <dgm:t>
        <a:bodyPr/>
        <a:lstStyle/>
        <a:p>
          <a:endParaRPr lang="en-US"/>
        </a:p>
      </dgm:t>
    </dgm:pt>
    <dgm:pt modelId="{A94E966A-DA00-084C-91D3-E8E8A6386AE8}" type="sibTrans" cxnId="{A72CB90F-4673-ED43-A71E-E45F437E9EA0}">
      <dgm:prSet/>
      <dgm:spPr/>
      <dgm:t>
        <a:bodyPr/>
        <a:lstStyle/>
        <a:p>
          <a:endParaRPr lang="en-US"/>
        </a:p>
      </dgm:t>
    </dgm:pt>
    <dgm:pt modelId="{3A66FFC0-5487-D542-A6AF-3AA04A2730C7}">
      <dgm:prSet/>
      <dgm:spPr/>
      <dgm:t>
        <a:bodyPr/>
        <a:lstStyle/>
        <a:p>
          <a:r>
            <a:rPr lang="en-US"/>
            <a:t>Has a negative impact on our mental, emotional, &amp; physical wellbeing</a:t>
          </a:r>
          <a:endParaRPr lang="en-US" dirty="0"/>
        </a:p>
      </dgm:t>
    </dgm:pt>
    <dgm:pt modelId="{8EE8F038-12C7-2E43-B665-81C006C11EEA}" type="parTrans" cxnId="{CAE5B392-9799-3C4A-B110-FE1F33A16F7B}">
      <dgm:prSet/>
      <dgm:spPr/>
      <dgm:t>
        <a:bodyPr/>
        <a:lstStyle/>
        <a:p>
          <a:endParaRPr lang="en-US"/>
        </a:p>
      </dgm:t>
    </dgm:pt>
    <dgm:pt modelId="{E3725524-5C0F-A94D-86F9-54E958E7E004}" type="sibTrans" cxnId="{CAE5B392-9799-3C4A-B110-FE1F33A16F7B}">
      <dgm:prSet/>
      <dgm:spPr/>
      <dgm:t>
        <a:bodyPr/>
        <a:lstStyle/>
        <a:p>
          <a:endParaRPr lang="en-US"/>
        </a:p>
      </dgm:t>
    </dgm:pt>
    <dgm:pt modelId="{0EC88832-CFDA-364F-86FE-6B86387EC831}" type="pres">
      <dgm:prSet presAssocID="{D9E447F4-6045-C14B-9BF2-1ADAB107B0F2}" presName="layout" presStyleCnt="0">
        <dgm:presLayoutVars>
          <dgm:chMax/>
          <dgm:chPref/>
          <dgm:dir/>
          <dgm:animOne val="branch"/>
          <dgm:animLvl val="lvl"/>
          <dgm:resizeHandles/>
        </dgm:presLayoutVars>
      </dgm:prSet>
      <dgm:spPr/>
    </dgm:pt>
    <dgm:pt modelId="{F25B79F2-9AB0-C64D-BE4F-45F1F0724234}" type="pres">
      <dgm:prSet presAssocID="{7955B296-AF3A-7A4E-9C10-D58A71BB4C83}" presName="root" presStyleCnt="0">
        <dgm:presLayoutVars>
          <dgm:chMax/>
          <dgm:chPref val="4"/>
        </dgm:presLayoutVars>
      </dgm:prSet>
      <dgm:spPr/>
    </dgm:pt>
    <dgm:pt modelId="{F89015E8-3356-0649-928D-BE2D590699CF}" type="pres">
      <dgm:prSet presAssocID="{7955B296-AF3A-7A4E-9C10-D58A71BB4C83}" presName="rootComposite" presStyleCnt="0">
        <dgm:presLayoutVars/>
      </dgm:prSet>
      <dgm:spPr/>
    </dgm:pt>
    <dgm:pt modelId="{0277A497-A53A-3B46-B9CD-F21EFE16F385}" type="pres">
      <dgm:prSet presAssocID="{7955B296-AF3A-7A4E-9C10-D58A71BB4C83}" presName="rootText" presStyleLbl="node0" presStyleIdx="0" presStyleCnt="1">
        <dgm:presLayoutVars>
          <dgm:chMax/>
          <dgm:chPref val="4"/>
        </dgm:presLayoutVars>
      </dgm:prSet>
      <dgm:spPr/>
    </dgm:pt>
    <dgm:pt modelId="{A8F0FC51-B825-6E49-AB51-F69B070BB5AC}" type="pres">
      <dgm:prSet presAssocID="{7955B296-AF3A-7A4E-9C10-D58A71BB4C83}" presName="childShape" presStyleCnt="0">
        <dgm:presLayoutVars>
          <dgm:chMax val="0"/>
          <dgm:chPref val="0"/>
        </dgm:presLayoutVars>
      </dgm:prSet>
      <dgm:spPr/>
    </dgm:pt>
    <dgm:pt modelId="{DA227EBE-9D1C-2747-BB3C-DACCA99AF704}" type="pres">
      <dgm:prSet presAssocID="{3488356F-BE23-1440-A570-E7118894DB4D}" presName="childComposite" presStyleCnt="0">
        <dgm:presLayoutVars>
          <dgm:chMax val="0"/>
          <dgm:chPref val="0"/>
        </dgm:presLayoutVars>
      </dgm:prSet>
      <dgm:spPr/>
    </dgm:pt>
    <dgm:pt modelId="{A7D9B161-0D4D-E84A-BF76-0C0DD21688FB}" type="pres">
      <dgm:prSet presAssocID="{3488356F-BE23-1440-A570-E7118894DB4D}" presName="Image"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eighborhood with solid fill"/>
        </a:ext>
      </dgm:extLst>
    </dgm:pt>
    <dgm:pt modelId="{206A1723-8EA5-8842-888B-677FCBE9DBCD}" type="pres">
      <dgm:prSet presAssocID="{3488356F-BE23-1440-A570-E7118894DB4D}" presName="childText" presStyleLbl="lnNode1" presStyleIdx="0" presStyleCnt="3">
        <dgm:presLayoutVars>
          <dgm:chMax val="0"/>
          <dgm:chPref val="0"/>
          <dgm:bulletEnabled val="1"/>
        </dgm:presLayoutVars>
      </dgm:prSet>
      <dgm:spPr/>
    </dgm:pt>
    <dgm:pt modelId="{66EF08CD-400A-8F42-BCA6-EB8F299DE7EF}" type="pres">
      <dgm:prSet presAssocID="{3A66FFC0-5487-D542-A6AF-3AA04A2730C7}" presName="childComposite" presStyleCnt="0">
        <dgm:presLayoutVars>
          <dgm:chMax val="0"/>
          <dgm:chPref val="0"/>
        </dgm:presLayoutVars>
      </dgm:prSet>
      <dgm:spPr/>
    </dgm:pt>
    <dgm:pt modelId="{8C92EC96-1BD1-414A-B500-609D1F41B914}" type="pres">
      <dgm:prSet presAssocID="{3A66FFC0-5487-D542-A6AF-3AA04A2730C7}" presName="Image"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omeopathy with solid fill"/>
        </a:ext>
      </dgm:extLst>
    </dgm:pt>
    <dgm:pt modelId="{457866E3-2EE9-3A4A-9943-978EB759CD8C}" type="pres">
      <dgm:prSet presAssocID="{3A66FFC0-5487-D542-A6AF-3AA04A2730C7}" presName="childText" presStyleLbl="lnNode1" presStyleIdx="1" presStyleCnt="3">
        <dgm:presLayoutVars>
          <dgm:chMax val="0"/>
          <dgm:chPref val="0"/>
          <dgm:bulletEnabled val="1"/>
        </dgm:presLayoutVars>
      </dgm:prSet>
      <dgm:spPr/>
    </dgm:pt>
    <dgm:pt modelId="{009B749C-E332-DF4E-A292-F65D4C3146BC}" type="pres">
      <dgm:prSet presAssocID="{6E6C85B0-DF61-D149-ABA8-0A5A2EAA84FB}" presName="childComposite" presStyleCnt="0">
        <dgm:presLayoutVars>
          <dgm:chMax val="0"/>
          <dgm:chPref val="0"/>
        </dgm:presLayoutVars>
      </dgm:prSet>
      <dgm:spPr/>
    </dgm:pt>
    <dgm:pt modelId="{1AC3D882-569A-6948-850E-51C82DF7A461}" type="pres">
      <dgm:prSet presAssocID="{6E6C85B0-DF61-D149-ABA8-0A5A2EAA84FB}" presName="Image"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ycle with people with solid fill"/>
        </a:ext>
      </dgm:extLst>
    </dgm:pt>
    <dgm:pt modelId="{0923222D-AE68-5644-AB87-7BEC87F3D5E9}" type="pres">
      <dgm:prSet presAssocID="{6E6C85B0-DF61-D149-ABA8-0A5A2EAA84FB}" presName="childText" presStyleLbl="lnNode1" presStyleIdx="2" presStyleCnt="3">
        <dgm:presLayoutVars>
          <dgm:chMax val="0"/>
          <dgm:chPref val="0"/>
          <dgm:bulletEnabled val="1"/>
        </dgm:presLayoutVars>
      </dgm:prSet>
      <dgm:spPr/>
    </dgm:pt>
  </dgm:ptLst>
  <dgm:cxnLst>
    <dgm:cxn modelId="{63AF700B-F74A-BB44-B357-95B84965DE69}" srcId="{7955B296-AF3A-7A4E-9C10-D58A71BB4C83}" destId="{3488356F-BE23-1440-A570-E7118894DB4D}" srcOrd="0" destOrd="0" parTransId="{78D35D32-7FCB-8B47-8A5E-64C7312F9C7B}" sibTransId="{97F960D7-2126-B54E-BBE0-5980CC554FB4}"/>
    <dgm:cxn modelId="{A72CB90F-4673-ED43-A71E-E45F437E9EA0}" srcId="{7955B296-AF3A-7A4E-9C10-D58A71BB4C83}" destId="{6E6C85B0-DF61-D149-ABA8-0A5A2EAA84FB}" srcOrd="2" destOrd="0" parTransId="{A9041FE4-CAAA-F340-A1FE-531A5F79168A}" sibTransId="{A94E966A-DA00-084C-91D3-E8E8A6386AE8}"/>
    <dgm:cxn modelId="{6B758A36-FD0B-8846-B829-951CB3873C32}" type="presOf" srcId="{7955B296-AF3A-7A4E-9C10-D58A71BB4C83}" destId="{0277A497-A53A-3B46-B9CD-F21EFE16F385}" srcOrd="0" destOrd="0" presId="urn:microsoft.com/office/officeart/2008/layout/PictureAccentList"/>
    <dgm:cxn modelId="{F756553E-A369-FD4E-9861-745829FA564E}" type="presOf" srcId="{6E6C85B0-DF61-D149-ABA8-0A5A2EAA84FB}" destId="{0923222D-AE68-5644-AB87-7BEC87F3D5E9}" srcOrd="0" destOrd="0" presId="urn:microsoft.com/office/officeart/2008/layout/PictureAccentList"/>
    <dgm:cxn modelId="{89EF3260-FB70-F347-BA57-776F7BF24DF0}" type="presOf" srcId="{3488356F-BE23-1440-A570-E7118894DB4D}" destId="{206A1723-8EA5-8842-888B-677FCBE9DBCD}" srcOrd="0" destOrd="0" presId="urn:microsoft.com/office/officeart/2008/layout/PictureAccentList"/>
    <dgm:cxn modelId="{19DC9C74-2E65-274F-AD3C-AC8375F95C6F}" type="presOf" srcId="{D9E447F4-6045-C14B-9BF2-1ADAB107B0F2}" destId="{0EC88832-CFDA-364F-86FE-6B86387EC831}" srcOrd="0" destOrd="0" presId="urn:microsoft.com/office/officeart/2008/layout/PictureAccentList"/>
    <dgm:cxn modelId="{25ACAE8A-2CF7-FB47-BFDC-9F011C25D12D}" srcId="{D9E447F4-6045-C14B-9BF2-1ADAB107B0F2}" destId="{7955B296-AF3A-7A4E-9C10-D58A71BB4C83}" srcOrd="0" destOrd="0" parTransId="{637463D4-D051-6243-97BE-B86A6828351A}" sibTransId="{F1110CE4-790F-D841-A98B-72E086809D02}"/>
    <dgm:cxn modelId="{CAE5B392-9799-3C4A-B110-FE1F33A16F7B}" srcId="{7955B296-AF3A-7A4E-9C10-D58A71BB4C83}" destId="{3A66FFC0-5487-D542-A6AF-3AA04A2730C7}" srcOrd="1" destOrd="0" parTransId="{8EE8F038-12C7-2E43-B665-81C006C11EEA}" sibTransId="{E3725524-5C0F-A94D-86F9-54E958E7E004}"/>
    <dgm:cxn modelId="{C78249F4-1265-C843-B190-1DAD861DECA1}" type="presOf" srcId="{3A66FFC0-5487-D542-A6AF-3AA04A2730C7}" destId="{457866E3-2EE9-3A4A-9943-978EB759CD8C}" srcOrd="0" destOrd="0" presId="urn:microsoft.com/office/officeart/2008/layout/PictureAccentList"/>
    <dgm:cxn modelId="{49439662-D4FA-744D-A486-CCB2C4C0ED5B}" type="presParOf" srcId="{0EC88832-CFDA-364F-86FE-6B86387EC831}" destId="{F25B79F2-9AB0-C64D-BE4F-45F1F0724234}" srcOrd="0" destOrd="0" presId="urn:microsoft.com/office/officeart/2008/layout/PictureAccentList"/>
    <dgm:cxn modelId="{8CB1B7A0-642D-7242-B16C-3537E370B67B}" type="presParOf" srcId="{F25B79F2-9AB0-C64D-BE4F-45F1F0724234}" destId="{F89015E8-3356-0649-928D-BE2D590699CF}" srcOrd="0" destOrd="0" presId="urn:microsoft.com/office/officeart/2008/layout/PictureAccentList"/>
    <dgm:cxn modelId="{502DBCDA-7C50-E647-9099-0C53F1FD460C}" type="presParOf" srcId="{F89015E8-3356-0649-928D-BE2D590699CF}" destId="{0277A497-A53A-3B46-B9CD-F21EFE16F385}" srcOrd="0" destOrd="0" presId="urn:microsoft.com/office/officeart/2008/layout/PictureAccentList"/>
    <dgm:cxn modelId="{95FB858E-FE6C-E346-B933-0237CB30640F}" type="presParOf" srcId="{F25B79F2-9AB0-C64D-BE4F-45F1F0724234}" destId="{A8F0FC51-B825-6E49-AB51-F69B070BB5AC}" srcOrd="1" destOrd="0" presId="urn:microsoft.com/office/officeart/2008/layout/PictureAccentList"/>
    <dgm:cxn modelId="{00FABDD3-2503-DF40-B783-EF571A8D1C98}" type="presParOf" srcId="{A8F0FC51-B825-6E49-AB51-F69B070BB5AC}" destId="{DA227EBE-9D1C-2747-BB3C-DACCA99AF704}" srcOrd="0" destOrd="0" presId="urn:microsoft.com/office/officeart/2008/layout/PictureAccentList"/>
    <dgm:cxn modelId="{EF9BE12E-AE43-0A42-929C-58A29DF38DC6}" type="presParOf" srcId="{DA227EBE-9D1C-2747-BB3C-DACCA99AF704}" destId="{A7D9B161-0D4D-E84A-BF76-0C0DD21688FB}" srcOrd="0" destOrd="0" presId="urn:microsoft.com/office/officeart/2008/layout/PictureAccentList"/>
    <dgm:cxn modelId="{A2F071B9-7F9B-6A44-B798-C461B46BFF8C}" type="presParOf" srcId="{DA227EBE-9D1C-2747-BB3C-DACCA99AF704}" destId="{206A1723-8EA5-8842-888B-677FCBE9DBCD}" srcOrd="1" destOrd="0" presId="urn:microsoft.com/office/officeart/2008/layout/PictureAccentList"/>
    <dgm:cxn modelId="{04A637DA-3B2A-114D-8708-9CBBFE1CF04A}" type="presParOf" srcId="{A8F0FC51-B825-6E49-AB51-F69B070BB5AC}" destId="{66EF08CD-400A-8F42-BCA6-EB8F299DE7EF}" srcOrd="1" destOrd="0" presId="urn:microsoft.com/office/officeart/2008/layout/PictureAccentList"/>
    <dgm:cxn modelId="{70F23D35-CA54-F94E-A2F4-486A2E9EF923}" type="presParOf" srcId="{66EF08CD-400A-8F42-BCA6-EB8F299DE7EF}" destId="{8C92EC96-1BD1-414A-B500-609D1F41B914}" srcOrd="0" destOrd="0" presId="urn:microsoft.com/office/officeart/2008/layout/PictureAccentList"/>
    <dgm:cxn modelId="{EE2BFC41-8B17-0B48-98D6-8C332EF6F83B}" type="presParOf" srcId="{66EF08CD-400A-8F42-BCA6-EB8F299DE7EF}" destId="{457866E3-2EE9-3A4A-9943-978EB759CD8C}" srcOrd="1" destOrd="0" presId="urn:microsoft.com/office/officeart/2008/layout/PictureAccentList"/>
    <dgm:cxn modelId="{B382F412-03DD-0E4E-83AA-9844ADEDA39B}" type="presParOf" srcId="{A8F0FC51-B825-6E49-AB51-F69B070BB5AC}" destId="{009B749C-E332-DF4E-A292-F65D4C3146BC}" srcOrd="2" destOrd="0" presId="urn:microsoft.com/office/officeart/2008/layout/PictureAccentList"/>
    <dgm:cxn modelId="{F2307BE4-4114-D843-8938-2A0D5925A61D}" type="presParOf" srcId="{009B749C-E332-DF4E-A292-F65D4C3146BC}" destId="{1AC3D882-569A-6948-850E-51C82DF7A461}" srcOrd="0" destOrd="0" presId="urn:microsoft.com/office/officeart/2008/layout/PictureAccentList"/>
    <dgm:cxn modelId="{098378E5-4C6F-3740-9FD7-7E1A433D9086}" type="presParOf" srcId="{009B749C-E332-DF4E-A292-F65D4C3146BC}" destId="{0923222D-AE68-5644-AB87-7BEC87F3D5E9}"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F740EAC-19BD-4F54-A6DD-FB2D9D8BF61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56DAD51D-28F9-42BC-840A-165AB430E12D}">
      <dgm:prSet phldrT="[Text]"/>
      <dgm:spPr>
        <a:solidFill>
          <a:schemeClr val="accent2"/>
        </a:solidFill>
      </dgm:spPr>
      <dgm:t>
        <a:bodyPr/>
        <a:lstStyle/>
        <a:p>
          <a:r>
            <a:rPr lang="en-US" dirty="0"/>
            <a:t>Primary Care </a:t>
          </a:r>
        </a:p>
        <a:p>
          <a:r>
            <a:rPr lang="en-US" dirty="0"/>
            <a:t>*Medical</a:t>
          </a:r>
        </a:p>
        <a:p>
          <a:r>
            <a:rPr lang="en-US" dirty="0"/>
            <a:t>*Dental</a:t>
          </a:r>
        </a:p>
        <a:p>
          <a:r>
            <a:rPr lang="en-US" dirty="0"/>
            <a:t>*Behavioral Health</a:t>
          </a:r>
        </a:p>
        <a:p>
          <a:r>
            <a:rPr lang="en-US" dirty="0"/>
            <a:t>*Pharmacy</a:t>
          </a:r>
        </a:p>
      </dgm:t>
    </dgm:pt>
    <dgm:pt modelId="{DA57CF2A-34AC-439E-913F-5F74A28AB89C}" type="parTrans" cxnId="{6EBECC2E-007B-4937-9507-4805C8D292DB}">
      <dgm:prSet/>
      <dgm:spPr/>
      <dgm:t>
        <a:bodyPr/>
        <a:lstStyle/>
        <a:p>
          <a:endParaRPr lang="en-US"/>
        </a:p>
      </dgm:t>
    </dgm:pt>
    <dgm:pt modelId="{8A6A8AD4-4DAC-4183-A2AD-9C65AA91C5F6}" type="sibTrans" cxnId="{6EBECC2E-007B-4937-9507-4805C8D292DB}">
      <dgm:prSet/>
      <dgm:spPr/>
      <dgm:t>
        <a:bodyPr/>
        <a:lstStyle/>
        <a:p>
          <a:endParaRPr lang="en-US"/>
        </a:p>
      </dgm:t>
    </dgm:pt>
    <dgm:pt modelId="{36B2791B-69A4-49AB-B3CC-845C89211A47}">
      <dgm:prSet phldrT="[Text]"/>
      <dgm:spPr/>
      <dgm:t>
        <a:bodyPr/>
        <a:lstStyle/>
        <a:p>
          <a:r>
            <a:rPr lang="en-US" dirty="0"/>
            <a:t>Continuum of Care / Coordinated Entry</a:t>
          </a:r>
        </a:p>
        <a:p>
          <a:r>
            <a:rPr lang="en-US" dirty="0"/>
            <a:t>HEN / ABD</a:t>
          </a:r>
        </a:p>
      </dgm:t>
    </dgm:pt>
    <dgm:pt modelId="{C1970550-32BD-4F48-B7E9-6462A2926628}" type="parTrans" cxnId="{0475B191-FEE3-40FB-82B3-E952A2B40FAC}">
      <dgm:prSet/>
      <dgm:spPr/>
      <dgm:t>
        <a:bodyPr/>
        <a:lstStyle/>
        <a:p>
          <a:endParaRPr lang="en-US"/>
        </a:p>
      </dgm:t>
    </dgm:pt>
    <dgm:pt modelId="{6A633F08-BC0C-413F-80E0-0A710972C2AB}" type="sibTrans" cxnId="{0475B191-FEE3-40FB-82B3-E952A2B40FAC}">
      <dgm:prSet/>
      <dgm:spPr/>
      <dgm:t>
        <a:bodyPr/>
        <a:lstStyle/>
        <a:p>
          <a:endParaRPr lang="en-US"/>
        </a:p>
      </dgm:t>
    </dgm:pt>
    <dgm:pt modelId="{B8D608B7-2100-4033-AC45-63E10E39D147}">
      <dgm:prSet phldrT="[Text]" custT="1"/>
      <dgm:spPr/>
      <dgm:t>
        <a:bodyPr/>
        <a:lstStyle/>
        <a:p>
          <a:r>
            <a:rPr lang="en-US" sz="1400" dirty="0"/>
            <a:t>Street Outreach</a:t>
          </a:r>
        </a:p>
      </dgm:t>
    </dgm:pt>
    <dgm:pt modelId="{C4145828-EC98-40CF-9284-185970F24BB6}" type="parTrans" cxnId="{019E4029-1460-426B-B480-67A46FF50C63}">
      <dgm:prSet/>
      <dgm:spPr/>
      <dgm:t>
        <a:bodyPr/>
        <a:lstStyle/>
        <a:p>
          <a:endParaRPr lang="en-US"/>
        </a:p>
      </dgm:t>
    </dgm:pt>
    <dgm:pt modelId="{D9965491-8791-4D59-8EB8-A79242470681}" type="sibTrans" cxnId="{019E4029-1460-426B-B480-67A46FF50C63}">
      <dgm:prSet/>
      <dgm:spPr/>
      <dgm:t>
        <a:bodyPr/>
        <a:lstStyle/>
        <a:p>
          <a:endParaRPr lang="en-US"/>
        </a:p>
      </dgm:t>
    </dgm:pt>
    <dgm:pt modelId="{05510FFD-4659-4859-8D26-0523D7D8818E}">
      <dgm:prSet phldrT="[Text]" custT="1"/>
      <dgm:spPr/>
      <dgm:t>
        <a:bodyPr/>
        <a:lstStyle/>
        <a:p>
          <a:r>
            <a:rPr lang="en-US" sz="1400" b="1" dirty="0">
              <a:solidFill>
                <a:schemeClr val="bg1"/>
              </a:solidFill>
            </a:rPr>
            <a:t>Health Home</a:t>
          </a:r>
        </a:p>
      </dgm:t>
    </dgm:pt>
    <dgm:pt modelId="{F9FF8FD4-8E3A-4599-9602-F7F07CF5D977}" type="parTrans" cxnId="{FE1C8C16-3027-4647-99CB-BCCD02979621}">
      <dgm:prSet/>
      <dgm:spPr/>
      <dgm:t>
        <a:bodyPr/>
        <a:lstStyle/>
        <a:p>
          <a:endParaRPr lang="en-US"/>
        </a:p>
      </dgm:t>
    </dgm:pt>
    <dgm:pt modelId="{0B86FE41-9FF9-436B-A42B-F204653A83AC}" type="sibTrans" cxnId="{FE1C8C16-3027-4647-99CB-BCCD02979621}">
      <dgm:prSet/>
      <dgm:spPr/>
      <dgm:t>
        <a:bodyPr/>
        <a:lstStyle/>
        <a:p>
          <a:endParaRPr lang="en-US"/>
        </a:p>
      </dgm:t>
    </dgm:pt>
    <dgm:pt modelId="{FDAEABFB-EAB0-4373-A56C-481302499CB6}">
      <dgm:prSet phldrT="[Text]" custT="1"/>
      <dgm:spPr/>
      <dgm:t>
        <a:bodyPr/>
        <a:lstStyle/>
        <a:p>
          <a:r>
            <a:rPr lang="en-US" sz="1400" b="1" dirty="0">
              <a:solidFill>
                <a:schemeClr val="bg1"/>
              </a:solidFill>
            </a:rPr>
            <a:t>Supportive Housing / Supported Employment</a:t>
          </a:r>
        </a:p>
      </dgm:t>
    </dgm:pt>
    <dgm:pt modelId="{29565966-B3B7-423F-AEE0-21C2E2EB41A7}" type="parTrans" cxnId="{7530C5CD-E459-4621-A582-FCAFA4EA06F3}">
      <dgm:prSet/>
      <dgm:spPr/>
      <dgm:t>
        <a:bodyPr/>
        <a:lstStyle/>
        <a:p>
          <a:endParaRPr lang="en-US"/>
        </a:p>
      </dgm:t>
    </dgm:pt>
    <dgm:pt modelId="{A6A380D8-58BA-447D-9314-321CD9DAE38D}" type="sibTrans" cxnId="{7530C5CD-E459-4621-A582-FCAFA4EA06F3}">
      <dgm:prSet/>
      <dgm:spPr/>
      <dgm:t>
        <a:bodyPr/>
        <a:lstStyle/>
        <a:p>
          <a:endParaRPr lang="en-US"/>
        </a:p>
      </dgm:t>
    </dgm:pt>
    <dgm:pt modelId="{CFA4FBDF-B435-4F39-9234-3FAEDFB82DDC}">
      <dgm:prSet phldrT="[Text]"/>
      <dgm:spPr>
        <a:solidFill>
          <a:schemeClr val="accent2"/>
        </a:solidFill>
      </dgm:spPr>
      <dgm:t>
        <a:bodyPr/>
        <a:lstStyle/>
        <a:p>
          <a:r>
            <a:rPr lang="en-US" dirty="0"/>
            <a:t>Medication for Opioid Use Disorders (MOUD) </a:t>
          </a:r>
        </a:p>
      </dgm:t>
    </dgm:pt>
    <dgm:pt modelId="{8233A97F-9A67-4222-AAAA-0022DF9DC897}" type="parTrans" cxnId="{EC6B28CC-052E-47DD-9DBA-9759CBEA6E02}">
      <dgm:prSet/>
      <dgm:spPr/>
      <dgm:t>
        <a:bodyPr/>
        <a:lstStyle/>
        <a:p>
          <a:endParaRPr lang="en-US"/>
        </a:p>
      </dgm:t>
    </dgm:pt>
    <dgm:pt modelId="{D21B1EA3-A38E-4F98-9AFF-2E378F664B5A}" type="sibTrans" cxnId="{EC6B28CC-052E-47DD-9DBA-9759CBEA6E02}">
      <dgm:prSet/>
      <dgm:spPr/>
      <dgm:t>
        <a:bodyPr/>
        <a:lstStyle/>
        <a:p>
          <a:endParaRPr lang="en-US"/>
        </a:p>
      </dgm:t>
    </dgm:pt>
    <dgm:pt modelId="{EF4161A2-309C-4508-864F-E5682E31A50D}">
      <dgm:prSet phldrT="[Text]" custT="1"/>
      <dgm:spPr>
        <a:solidFill>
          <a:srgbClr val="FF0000"/>
        </a:solidFill>
      </dgm:spPr>
      <dgm:t>
        <a:bodyPr/>
        <a:lstStyle/>
        <a:p>
          <a:r>
            <a:rPr lang="en-US" sz="1800" dirty="0"/>
            <a:t>Medical Respite Care</a:t>
          </a:r>
        </a:p>
      </dgm:t>
    </dgm:pt>
    <dgm:pt modelId="{FEC6CDD0-F2CA-4644-B95E-DD3DE5595C30}" type="sibTrans" cxnId="{B9D0DDF5-391C-4338-A9EF-B82966347CE8}">
      <dgm:prSet/>
      <dgm:spPr/>
      <dgm:t>
        <a:bodyPr/>
        <a:lstStyle/>
        <a:p>
          <a:endParaRPr lang="en-US"/>
        </a:p>
      </dgm:t>
    </dgm:pt>
    <dgm:pt modelId="{7C1A3089-F621-48A6-9E97-B9D4890780FA}" type="parTrans" cxnId="{B9D0DDF5-391C-4338-A9EF-B82966347CE8}">
      <dgm:prSet/>
      <dgm:spPr/>
      <dgm:t>
        <a:bodyPr/>
        <a:lstStyle/>
        <a:p>
          <a:endParaRPr lang="en-US"/>
        </a:p>
      </dgm:t>
    </dgm:pt>
    <dgm:pt modelId="{C0D63CAC-368E-41AB-A0C7-398F49EFD281}" type="pres">
      <dgm:prSet presAssocID="{3F740EAC-19BD-4F54-A6DD-FB2D9D8BF61A}" presName="Name0" presStyleCnt="0">
        <dgm:presLayoutVars>
          <dgm:chMax val="1"/>
          <dgm:chPref val="1"/>
          <dgm:dir/>
          <dgm:animOne val="branch"/>
          <dgm:animLvl val="lvl"/>
        </dgm:presLayoutVars>
      </dgm:prSet>
      <dgm:spPr/>
    </dgm:pt>
    <dgm:pt modelId="{F866ECA1-6919-4954-9072-00CEB33B44A9}" type="pres">
      <dgm:prSet presAssocID="{56DAD51D-28F9-42BC-840A-165AB430E12D}" presName="Parent" presStyleLbl="node0" presStyleIdx="0" presStyleCnt="1">
        <dgm:presLayoutVars>
          <dgm:chMax val="6"/>
          <dgm:chPref val="6"/>
        </dgm:presLayoutVars>
      </dgm:prSet>
      <dgm:spPr/>
    </dgm:pt>
    <dgm:pt modelId="{A2DC6089-B05D-4432-9FDC-DCE7B936BEE3}" type="pres">
      <dgm:prSet presAssocID="{36B2791B-69A4-49AB-B3CC-845C89211A47}" presName="Accent1" presStyleCnt="0"/>
      <dgm:spPr/>
    </dgm:pt>
    <dgm:pt modelId="{317EC777-C826-41F3-9354-ED50B41E7711}" type="pres">
      <dgm:prSet presAssocID="{36B2791B-69A4-49AB-B3CC-845C89211A47}" presName="Accent" presStyleLbl="bgShp" presStyleIdx="0" presStyleCnt="6"/>
      <dgm:spPr/>
    </dgm:pt>
    <dgm:pt modelId="{C5BE0FE8-EAE4-46E7-BAE9-E368BF7F3808}" type="pres">
      <dgm:prSet presAssocID="{36B2791B-69A4-49AB-B3CC-845C89211A47}" presName="Child1" presStyleLbl="node1" presStyleIdx="0" presStyleCnt="6">
        <dgm:presLayoutVars>
          <dgm:chMax val="0"/>
          <dgm:chPref val="0"/>
          <dgm:bulletEnabled val="1"/>
        </dgm:presLayoutVars>
      </dgm:prSet>
      <dgm:spPr/>
    </dgm:pt>
    <dgm:pt modelId="{11B1E115-B89E-4398-ACA8-A9E2AE79EB6A}" type="pres">
      <dgm:prSet presAssocID="{B8D608B7-2100-4033-AC45-63E10E39D147}" presName="Accent2" presStyleCnt="0"/>
      <dgm:spPr/>
    </dgm:pt>
    <dgm:pt modelId="{EAA88C31-EED9-42C5-8174-A01552A9E54C}" type="pres">
      <dgm:prSet presAssocID="{B8D608B7-2100-4033-AC45-63E10E39D147}" presName="Accent" presStyleLbl="bgShp" presStyleIdx="1" presStyleCnt="6"/>
      <dgm:spPr/>
    </dgm:pt>
    <dgm:pt modelId="{C0E00E7F-5E4F-4E28-AB59-9167810C4461}" type="pres">
      <dgm:prSet presAssocID="{B8D608B7-2100-4033-AC45-63E10E39D147}" presName="Child2" presStyleLbl="node1" presStyleIdx="1" presStyleCnt="6">
        <dgm:presLayoutVars>
          <dgm:chMax val="0"/>
          <dgm:chPref val="0"/>
          <dgm:bulletEnabled val="1"/>
        </dgm:presLayoutVars>
      </dgm:prSet>
      <dgm:spPr/>
    </dgm:pt>
    <dgm:pt modelId="{3D4ADBF2-6CBB-4C47-94E7-0FB5938A00D7}" type="pres">
      <dgm:prSet presAssocID="{EF4161A2-309C-4508-864F-E5682E31A50D}" presName="Accent3" presStyleCnt="0"/>
      <dgm:spPr/>
    </dgm:pt>
    <dgm:pt modelId="{7448D1BD-DAD2-44B7-A0F9-30CFFF10009A}" type="pres">
      <dgm:prSet presAssocID="{EF4161A2-309C-4508-864F-E5682E31A50D}" presName="Accent" presStyleLbl="bgShp" presStyleIdx="2" presStyleCnt="6"/>
      <dgm:spPr/>
    </dgm:pt>
    <dgm:pt modelId="{DFC6CBA7-4B12-4456-80F4-B8D58450B80B}" type="pres">
      <dgm:prSet presAssocID="{EF4161A2-309C-4508-864F-E5682E31A50D}" presName="Child3" presStyleLbl="node1" presStyleIdx="2" presStyleCnt="6">
        <dgm:presLayoutVars>
          <dgm:chMax val="0"/>
          <dgm:chPref val="0"/>
          <dgm:bulletEnabled val="1"/>
        </dgm:presLayoutVars>
      </dgm:prSet>
      <dgm:spPr/>
    </dgm:pt>
    <dgm:pt modelId="{9F38021F-B0B5-4421-8EB3-444515731A40}" type="pres">
      <dgm:prSet presAssocID="{05510FFD-4659-4859-8D26-0523D7D8818E}" presName="Accent4" presStyleCnt="0"/>
      <dgm:spPr/>
    </dgm:pt>
    <dgm:pt modelId="{42D9A96E-0702-4714-9612-1CCC207A0F71}" type="pres">
      <dgm:prSet presAssocID="{05510FFD-4659-4859-8D26-0523D7D8818E}" presName="Accent" presStyleLbl="bgShp" presStyleIdx="3" presStyleCnt="6"/>
      <dgm:spPr/>
    </dgm:pt>
    <dgm:pt modelId="{01C3CE36-11A1-42C7-A598-555E744F66E1}" type="pres">
      <dgm:prSet presAssocID="{05510FFD-4659-4859-8D26-0523D7D8818E}" presName="Child4" presStyleLbl="node1" presStyleIdx="3" presStyleCnt="6">
        <dgm:presLayoutVars>
          <dgm:chMax val="0"/>
          <dgm:chPref val="0"/>
          <dgm:bulletEnabled val="1"/>
        </dgm:presLayoutVars>
      </dgm:prSet>
      <dgm:spPr/>
    </dgm:pt>
    <dgm:pt modelId="{10F53E13-9500-459C-B642-B10E9BF35AFA}" type="pres">
      <dgm:prSet presAssocID="{FDAEABFB-EAB0-4373-A56C-481302499CB6}" presName="Accent5" presStyleCnt="0"/>
      <dgm:spPr/>
    </dgm:pt>
    <dgm:pt modelId="{06D08A2E-1CAD-44B7-AF70-19B7CA7C789A}" type="pres">
      <dgm:prSet presAssocID="{FDAEABFB-EAB0-4373-A56C-481302499CB6}" presName="Accent" presStyleLbl="bgShp" presStyleIdx="4" presStyleCnt="6"/>
      <dgm:spPr/>
    </dgm:pt>
    <dgm:pt modelId="{259E67DE-6297-4BF2-9499-0F83AD0B1F2F}" type="pres">
      <dgm:prSet presAssocID="{FDAEABFB-EAB0-4373-A56C-481302499CB6}" presName="Child5" presStyleLbl="node1" presStyleIdx="4" presStyleCnt="6">
        <dgm:presLayoutVars>
          <dgm:chMax val="0"/>
          <dgm:chPref val="0"/>
          <dgm:bulletEnabled val="1"/>
        </dgm:presLayoutVars>
      </dgm:prSet>
      <dgm:spPr/>
    </dgm:pt>
    <dgm:pt modelId="{9BD2CF9C-5B47-4A96-A439-159584AD9B7D}" type="pres">
      <dgm:prSet presAssocID="{CFA4FBDF-B435-4F39-9234-3FAEDFB82DDC}" presName="Accent6" presStyleCnt="0"/>
      <dgm:spPr/>
    </dgm:pt>
    <dgm:pt modelId="{2A267960-62B5-40D1-9773-02E3635D6DDC}" type="pres">
      <dgm:prSet presAssocID="{CFA4FBDF-B435-4F39-9234-3FAEDFB82DDC}" presName="Accent" presStyleLbl="bgShp" presStyleIdx="5" presStyleCnt="6"/>
      <dgm:spPr/>
    </dgm:pt>
    <dgm:pt modelId="{5C6756BC-5A2E-48F7-A873-F019A6CB1228}" type="pres">
      <dgm:prSet presAssocID="{CFA4FBDF-B435-4F39-9234-3FAEDFB82DDC}" presName="Child6" presStyleLbl="node1" presStyleIdx="5" presStyleCnt="6">
        <dgm:presLayoutVars>
          <dgm:chMax val="0"/>
          <dgm:chPref val="0"/>
          <dgm:bulletEnabled val="1"/>
        </dgm:presLayoutVars>
      </dgm:prSet>
      <dgm:spPr/>
    </dgm:pt>
  </dgm:ptLst>
  <dgm:cxnLst>
    <dgm:cxn modelId="{09D45B06-5D0B-452F-820C-6D47BE33FD99}" type="presOf" srcId="{3F740EAC-19BD-4F54-A6DD-FB2D9D8BF61A}" destId="{C0D63CAC-368E-41AB-A0C7-398F49EFD281}" srcOrd="0" destOrd="0" presId="urn:microsoft.com/office/officeart/2011/layout/HexagonRadial"/>
    <dgm:cxn modelId="{FE1C8C16-3027-4647-99CB-BCCD02979621}" srcId="{56DAD51D-28F9-42BC-840A-165AB430E12D}" destId="{05510FFD-4659-4859-8D26-0523D7D8818E}" srcOrd="3" destOrd="0" parTransId="{F9FF8FD4-8E3A-4599-9602-F7F07CF5D977}" sibTransId="{0B86FE41-9FF9-436B-A42B-F204653A83AC}"/>
    <dgm:cxn modelId="{E7453728-883E-4906-A182-464325A5986D}" type="presOf" srcId="{05510FFD-4659-4859-8D26-0523D7D8818E}" destId="{01C3CE36-11A1-42C7-A598-555E744F66E1}" srcOrd="0" destOrd="0" presId="urn:microsoft.com/office/officeart/2011/layout/HexagonRadial"/>
    <dgm:cxn modelId="{019E4029-1460-426B-B480-67A46FF50C63}" srcId="{56DAD51D-28F9-42BC-840A-165AB430E12D}" destId="{B8D608B7-2100-4033-AC45-63E10E39D147}" srcOrd="1" destOrd="0" parTransId="{C4145828-EC98-40CF-9284-185970F24BB6}" sibTransId="{D9965491-8791-4D59-8EB8-A79242470681}"/>
    <dgm:cxn modelId="{6EBECC2E-007B-4937-9507-4805C8D292DB}" srcId="{3F740EAC-19BD-4F54-A6DD-FB2D9D8BF61A}" destId="{56DAD51D-28F9-42BC-840A-165AB430E12D}" srcOrd="0" destOrd="0" parTransId="{DA57CF2A-34AC-439E-913F-5F74A28AB89C}" sibTransId="{8A6A8AD4-4DAC-4183-A2AD-9C65AA91C5F6}"/>
    <dgm:cxn modelId="{25298D30-2BAF-432D-B5B7-835BD495D677}" type="presOf" srcId="{B8D608B7-2100-4033-AC45-63E10E39D147}" destId="{C0E00E7F-5E4F-4E28-AB59-9167810C4461}" srcOrd="0" destOrd="0" presId="urn:microsoft.com/office/officeart/2011/layout/HexagonRadial"/>
    <dgm:cxn modelId="{C7557D44-5FF8-46A8-B078-52F0134AF8A0}" type="presOf" srcId="{56DAD51D-28F9-42BC-840A-165AB430E12D}" destId="{F866ECA1-6919-4954-9072-00CEB33B44A9}" srcOrd="0" destOrd="0" presId="urn:microsoft.com/office/officeart/2011/layout/HexagonRadial"/>
    <dgm:cxn modelId="{EFABD985-7755-40AC-A686-F6441151FB8A}" type="presOf" srcId="{EF4161A2-309C-4508-864F-E5682E31A50D}" destId="{DFC6CBA7-4B12-4456-80F4-B8D58450B80B}" srcOrd="0" destOrd="0" presId="urn:microsoft.com/office/officeart/2011/layout/HexagonRadial"/>
    <dgm:cxn modelId="{0475B191-FEE3-40FB-82B3-E952A2B40FAC}" srcId="{56DAD51D-28F9-42BC-840A-165AB430E12D}" destId="{36B2791B-69A4-49AB-B3CC-845C89211A47}" srcOrd="0" destOrd="0" parTransId="{C1970550-32BD-4F48-B7E9-6462A2926628}" sibTransId="{6A633F08-BC0C-413F-80E0-0A710972C2AB}"/>
    <dgm:cxn modelId="{6D2FC1B8-EB8F-4C11-8FD6-96AA8724169E}" type="presOf" srcId="{36B2791B-69A4-49AB-B3CC-845C89211A47}" destId="{C5BE0FE8-EAE4-46E7-BAE9-E368BF7F3808}" srcOrd="0" destOrd="0" presId="urn:microsoft.com/office/officeart/2011/layout/HexagonRadial"/>
    <dgm:cxn modelId="{C3D8C1C0-EEBB-4CBD-9487-CB3B4E0C1F5D}" type="presOf" srcId="{FDAEABFB-EAB0-4373-A56C-481302499CB6}" destId="{259E67DE-6297-4BF2-9499-0F83AD0B1F2F}" srcOrd="0" destOrd="0" presId="urn:microsoft.com/office/officeart/2011/layout/HexagonRadial"/>
    <dgm:cxn modelId="{7741FDC0-B1C7-4A7E-9047-C51D4C242F2A}" type="presOf" srcId="{CFA4FBDF-B435-4F39-9234-3FAEDFB82DDC}" destId="{5C6756BC-5A2E-48F7-A873-F019A6CB1228}" srcOrd="0" destOrd="0" presId="urn:microsoft.com/office/officeart/2011/layout/HexagonRadial"/>
    <dgm:cxn modelId="{EC6B28CC-052E-47DD-9DBA-9759CBEA6E02}" srcId="{56DAD51D-28F9-42BC-840A-165AB430E12D}" destId="{CFA4FBDF-B435-4F39-9234-3FAEDFB82DDC}" srcOrd="5" destOrd="0" parTransId="{8233A97F-9A67-4222-AAAA-0022DF9DC897}" sibTransId="{D21B1EA3-A38E-4F98-9AFF-2E378F664B5A}"/>
    <dgm:cxn modelId="{7530C5CD-E459-4621-A582-FCAFA4EA06F3}" srcId="{56DAD51D-28F9-42BC-840A-165AB430E12D}" destId="{FDAEABFB-EAB0-4373-A56C-481302499CB6}" srcOrd="4" destOrd="0" parTransId="{29565966-B3B7-423F-AEE0-21C2E2EB41A7}" sibTransId="{A6A380D8-58BA-447D-9314-321CD9DAE38D}"/>
    <dgm:cxn modelId="{B9D0DDF5-391C-4338-A9EF-B82966347CE8}" srcId="{56DAD51D-28F9-42BC-840A-165AB430E12D}" destId="{EF4161A2-309C-4508-864F-E5682E31A50D}" srcOrd="2" destOrd="0" parTransId="{7C1A3089-F621-48A6-9E97-B9D4890780FA}" sibTransId="{FEC6CDD0-F2CA-4644-B95E-DD3DE5595C30}"/>
    <dgm:cxn modelId="{314B790E-FAF2-47BC-AFA1-BF2EBEC62DBD}" type="presParOf" srcId="{C0D63CAC-368E-41AB-A0C7-398F49EFD281}" destId="{F866ECA1-6919-4954-9072-00CEB33B44A9}" srcOrd="0" destOrd="0" presId="urn:microsoft.com/office/officeart/2011/layout/HexagonRadial"/>
    <dgm:cxn modelId="{ED7DFBAC-BD42-47F3-B979-3BB8D707AFF3}" type="presParOf" srcId="{C0D63CAC-368E-41AB-A0C7-398F49EFD281}" destId="{A2DC6089-B05D-4432-9FDC-DCE7B936BEE3}" srcOrd="1" destOrd="0" presId="urn:microsoft.com/office/officeart/2011/layout/HexagonRadial"/>
    <dgm:cxn modelId="{17AEA1CC-BAEF-45CC-B3A9-4006ACB1BEA3}" type="presParOf" srcId="{A2DC6089-B05D-4432-9FDC-DCE7B936BEE3}" destId="{317EC777-C826-41F3-9354-ED50B41E7711}" srcOrd="0" destOrd="0" presId="urn:microsoft.com/office/officeart/2011/layout/HexagonRadial"/>
    <dgm:cxn modelId="{E8495B46-030E-432A-BC29-8F6B10798290}" type="presParOf" srcId="{C0D63CAC-368E-41AB-A0C7-398F49EFD281}" destId="{C5BE0FE8-EAE4-46E7-BAE9-E368BF7F3808}" srcOrd="2" destOrd="0" presId="urn:microsoft.com/office/officeart/2011/layout/HexagonRadial"/>
    <dgm:cxn modelId="{D7E34671-9876-4624-92CD-B5DABF074942}" type="presParOf" srcId="{C0D63CAC-368E-41AB-A0C7-398F49EFD281}" destId="{11B1E115-B89E-4398-ACA8-A9E2AE79EB6A}" srcOrd="3" destOrd="0" presId="urn:microsoft.com/office/officeart/2011/layout/HexagonRadial"/>
    <dgm:cxn modelId="{2390AA9C-E7E5-4FBE-8425-7CA737B06925}" type="presParOf" srcId="{11B1E115-B89E-4398-ACA8-A9E2AE79EB6A}" destId="{EAA88C31-EED9-42C5-8174-A01552A9E54C}" srcOrd="0" destOrd="0" presId="urn:microsoft.com/office/officeart/2011/layout/HexagonRadial"/>
    <dgm:cxn modelId="{446E1B29-756E-4D46-819E-EBA384BC8B9C}" type="presParOf" srcId="{C0D63CAC-368E-41AB-A0C7-398F49EFD281}" destId="{C0E00E7F-5E4F-4E28-AB59-9167810C4461}" srcOrd="4" destOrd="0" presId="urn:microsoft.com/office/officeart/2011/layout/HexagonRadial"/>
    <dgm:cxn modelId="{5DBDD821-5619-4F38-B57D-62506BDC1B8C}" type="presParOf" srcId="{C0D63CAC-368E-41AB-A0C7-398F49EFD281}" destId="{3D4ADBF2-6CBB-4C47-94E7-0FB5938A00D7}" srcOrd="5" destOrd="0" presId="urn:microsoft.com/office/officeart/2011/layout/HexagonRadial"/>
    <dgm:cxn modelId="{2D3EE670-63FD-4D82-A863-06866F4D8198}" type="presParOf" srcId="{3D4ADBF2-6CBB-4C47-94E7-0FB5938A00D7}" destId="{7448D1BD-DAD2-44B7-A0F9-30CFFF10009A}" srcOrd="0" destOrd="0" presId="urn:microsoft.com/office/officeart/2011/layout/HexagonRadial"/>
    <dgm:cxn modelId="{AFEBCCE1-FB9F-4FFC-A9DA-FE80E91460CB}" type="presParOf" srcId="{C0D63CAC-368E-41AB-A0C7-398F49EFD281}" destId="{DFC6CBA7-4B12-4456-80F4-B8D58450B80B}" srcOrd="6" destOrd="0" presId="urn:microsoft.com/office/officeart/2011/layout/HexagonRadial"/>
    <dgm:cxn modelId="{D8A8FB5C-EFE8-4BDB-AEF1-B33A68812AE5}" type="presParOf" srcId="{C0D63CAC-368E-41AB-A0C7-398F49EFD281}" destId="{9F38021F-B0B5-4421-8EB3-444515731A40}" srcOrd="7" destOrd="0" presId="urn:microsoft.com/office/officeart/2011/layout/HexagonRadial"/>
    <dgm:cxn modelId="{01BF6044-2B5B-47E9-B80E-03E65EC94CC1}" type="presParOf" srcId="{9F38021F-B0B5-4421-8EB3-444515731A40}" destId="{42D9A96E-0702-4714-9612-1CCC207A0F71}" srcOrd="0" destOrd="0" presId="urn:microsoft.com/office/officeart/2011/layout/HexagonRadial"/>
    <dgm:cxn modelId="{4DF8F436-E52D-45A7-9FE8-E299F23F39D4}" type="presParOf" srcId="{C0D63CAC-368E-41AB-A0C7-398F49EFD281}" destId="{01C3CE36-11A1-42C7-A598-555E744F66E1}" srcOrd="8" destOrd="0" presId="urn:microsoft.com/office/officeart/2011/layout/HexagonRadial"/>
    <dgm:cxn modelId="{70B4E412-EB55-475A-9517-793E6AD73BCE}" type="presParOf" srcId="{C0D63CAC-368E-41AB-A0C7-398F49EFD281}" destId="{10F53E13-9500-459C-B642-B10E9BF35AFA}" srcOrd="9" destOrd="0" presId="urn:microsoft.com/office/officeart/2011/layout/HexagonRadial"/>
    <dgm:cxn modelId="{4320A959-87C4-42A7-B90B-7A09003AC498}" type="presParOf" srcId="{10F53E13-9500-459C-B642-B10E9BF35AFA}" destId="{06D08A2E-1CAD-44B7-AF70-19B7CA7C789A}" srcOrd="0" destOrd="0" presId="urn:microsoft.com/office/officeart/2011/layout/HexagonRadial"/>
    <dgm:cxn modelId="{0A12F22E-53C1-4D0C-831A-7DE6DD84698E}" type="presParOf" srcId="{C0D63CAC-368E-41AB-A0C7-398F49EFD281}" destId="{259E67DE-6297-4BF2-9499-0F83AD0B1F2F}" srcOrd="10" destOrd="0" presId="urn:microsoft.com/office/officeart/2011/layout/HexagonRadial"/>
    <dgm:cxn modelId="{9F7B8081-1D4B-43EA-99C9-E03F6BC41529}" type="presParOf" srcId="{C0D63CAC-368E-41AB-A0C7-398F49EFD281}" destId="{9BD2CF9C-5B47-4A96-A439-159584AD9B7D}" srcOrd="11" destOrd="0" presId="urn:microsoft.com/office/officeart/2011/layout/HexagonRadial"/>
    <dgm:cxn modelId="{7AB0D3F7-D049-4F51-A8FF-37B4F068AAF5}" type="presParOf" srcId="{9BD2CF9C-5B47-4A96-A439-159584AD9B7D}" destId="{2A267960-62B5-40D1-9773-02E3635D6DDC}" srcOrd="0" destOrd="0" presId="urn:microsoft.com/office/officeart/2011/layout/HexagonRadial"/>
    <dgm:cxn modelId="{B0C19111-C5FD-4C76-89F5-F90410B81A56}" type="presParOf" srcId="{C0D63CAC-368E-41AB-A0C7-398F49EFD281}" destId="{5C6756BC-5A2E-48F7-A873-F019A6CB1228}" srcOrd="12" destOrd="0" presId="urn:microsoft.com/office/officeart/2011/layout/HexagonRadial"/>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3D59355-16C4-4D69-A367-FA8E47F0B26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CEED0E1-F295-4000-97FB-BABD0DF22BF6}">
      <dgm:prSet/>
      <dgm:spPr/>
      <dgm:t>
        <a:bodyPr/>
        <a:lstStyle/>
        <a:p>
          <a:r>
            <a:rPr lang="en-US" dirty="0"/>
            <a:t>88% insured  </a:t>
          </a:r>
        </a:p>
        <a:p>
          <a:r>
            <a:rPr lang="en-US" dirty="0"/>
            <a:t>	(81% general population) </a:t>
          </a:r>
        </a:p>
      </dgm:t>
    </dgm:pt>
    <dgm:pt modelId="{39979B44-2FD2-4D74-A232-22206065CB2F}" type="parTrans" cxnId="{F32C4E23-F4F9-4CB8-AF2F-2CC9D1E1C94A}">
      <dgm:prSet/>
      <dgm:spPr/>
      <dgm:t>
        <a:bodyPr/>
        <a:lstStyle/>
        <a:p>
          <a:endParaRPr lang="en-US"/>
        </a:p>
      </dgm:t>
    </dgm:pt>
    <dgm:pt modelId="{D0F83F74-9918-41AD-A7DC-B534AE2F5ECC}" type="sibTrans" cxnId="{F32C4E23-F4F9-4CB8-AF2F-2CC9D1E1C94A}">
      <dgm:prSet/>
      <dgm:spPr/>
      <dgm:t>
        <a:bodyPr/>
        <a:lstStyle/>
        <a:p>
          <a:endParaRPr lang="en-US"/>
        </a:p>
      </dgm:t>
    </dgm:pt>
    <dgm:pt modelId="{9CE9A7B6-4162-4CE0-A863-BFBDD59F816A}">
      <dgm:prSet/>
      <dgm:spPr/>
      <dgm:t>
        <a:bodyPr/>
        <a:lstStyle/>
        <a:p>
          <a:r>
            <a:rPr lang="en-US" dirty="0"/>
            <a:t>  46 % received flu shots </a:t>
          </a:r>
        </a:p>
        <a:p>
          <a:r>
            <a:rPr lang="en-US" dirty="0"/>
            <a:t>	( 47 % general population 2023)</a:t>
          </a:r>
        </a:p>
      </dgm:t>
    </dgm:pt>
    <dgm:pt modelId="{04EDE068-3F77-4471-84D9-FA96EFA61773}" type="parTrans" cxnId="{27D1AAD9-1602-41A0-BB11-0CB975E71382}">
      <dgm:prSet/>
      <dgm:spPr/>
      <dgm:t>
        <a:bodyPr/>
        <a:lstStyle/>
        <a:p>
          <a:endParaRPr lang="en-US"/>
        </a:p>
      </dgm:t>
    </dgm:pt>
    <dgm:pt modelId="{82D6C64B-50F3-4702-B14E-00465FB2C6CC}" type="sibTrans" cxnId="{27D1AAD9-1602-41A0-BB11-0CB975E71382}">
      <dgm:prSet/>
      <dgm:spPr/>
      <dgm:t>
        <a:bodyPr/>
        <a:lstStyle/>
        <a:p>
          <a:endParaRPr lang="en-US"/>
        </a:p>
      </dgm:t>
    </dgm:pt>
    <dgm:pt modelId="{5A44659E-731E-4973-A43A-9B7D6D91150F}">
      <dgm:prSet/>
      <dgm:spPr/>
      <dgm:t>
        <a:bodyPr/>
        <a:lstStyle/>
        <a:p>
          <a:r>
            <a:rPr lang="en-US" dirty="0"/>
            <a:t>   70% had controlled diabetes </a:t>
          </a:r>
        </a:p>
        <a:p>
          <a:r>
            <a:rPr lang="en-US" dirty="0"/>
            <a:t>	( 80% general population)</a:t>
          </a:r>
        </a:p>
      </dgm:t>
    </dgm:pt>
    <dgm:pt modelId="{B77FF881-8ABB-4912-BD1D-E84B58CD09FF}" type="parTrans" cxnId="{9E7613DA-CD94-4FF8-82FF-11A3C9B11CFE}">
      <dgm:prSet/>
      <dgm:spPr/>
      <dgm:t>
        <a:bodyPr/>
        <a:lstStyle/>
        <a:p>
          <a:endParaRPr lang="en-US"/>
        </a:p>
      </dgm:t>
    </dgm:pt>
    <dgm:pt modelId="{338A27F6-2BBE-4417-B939-0C34598D5E31}" type="sibTrans" cxnId="{9E7613DA-CD94-4FF8-82FF-11A3C9B11CFE}">
      <dgm:prSet/>
      <dgm:spPr/>
      <dgm:t>
        <a:bodyPr/>
        <a:lstStyle/>
        <a:p>
          <a:endParaRPr lang="en-US"/>
        </a:p>
      </dgm:t>
    </dgm:pt>
    <dgm:pt modelId="{A5B8CE4D-2E6D-43D4-8DEE-50789AA81253}">
      <dgm:prSet/>
      <dgm:spPr/>
      <dgm:t>
        <a:bodyPr/>
        <a:lstStyle/>
        <a:p>
          <a:r>
            <a:rPr lang="en-US" dirty="0"/>
            <a:t>  63 % had controlled hypertension </a:t>
          </a:r>
        </a:p>
        <a:p>
          <a:r>
            <a:rPr lang="en-US" dirty="0"/>
            <a:t>	(70% general population)</a:t>
          </a:r>
        </a:p>
      </dgm:t>
    </dgm:pt>
    <dgm:pt modelId="{F05D17DB-9B70-4CE9-A610-3631200B3373}" type="parTrans" cxnId="{D114B537-1ED6-44E8-A3A5-C4F7C1DC3B88}">
      <dgm:prSet/>
      <dgm:spPr/>
      <dgm:t>
        <a:bodyPr/>
        <a:lstStyle/>
        <a:p>
          <a:endParaRPr lang="en-US"/>
        </a:p>
      </dgm:t>
    </dgm:pt>
    <dgm:pt modelId="{48B7E5A5-AEF1-4797-91C5-F6B47FDCB3B2}" type="sibTrans" cxnId="{D114B537-1ED6-44E8-A3A5-C4F7C1DC3B88}">
      <dgm:prSet/>
      <dgm:spPr/>
      <dgm:t>
        <a:bodyPr/>
        <a:lstStyle/>
        <a:p>
          <a:endParaRPr lang="en-US"/>
        </a:p>
      </dgm:t>
    </dgm:pt>
    <dgm:pt modelId="{563E30D5-7F31-4509-B512-A127A788B8C4}" type="pres">
      <dgm:prSet presAssocID="{43D59355-16C4-4D69-A367-FA8E47F0B269}" presName="root" presStyleCnt="0">
        <dgm:presLayoutVars>
          <dgm:dir/>
          <dgm:resizeHandles val="exact"/>
        </dgm:presLayoutVars>
      </dgm:prSet>
      <dgm:spPr/>
    </dgm:pt>
    <dgm:pt modelId="{230D1DA8-6D96-47D3-B42B-2A723740692A}" type="pres">
      <dgm:prSet presAssocID="{ECEED0E1-F295-4000-97FB-BABD0DF22BF6}" presName="compNode" presStyleCnt="0"/>
      <dgm:spPr/>
    </dgm:pt>
    <dgm:pt modelId="{15100930-198B-4970-B9DA-E91466964B8F}" type="pres">
      <dgm:prSet presAssocID="{ECEED0E1-F295-4000-97FB-BABD0DF22BF6}" presName="bgRect" presStyleLbl="bgShp" presStyleIdx="0" presStyleCnt="4"/>
      <dgm:spPr/>
    </dgm:pt>
    <dgm:pt modelId="{25E9360A-2E86-4F31-8901-F29FA6DE9DF0}" type="pres">
      <dgm:prSet presAssocID="{ECEED0E1-F295-4000-97FB-BABD0DF22BF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91782608-AA9D-4D5A-B547-2BBE80569E34}" type="pres">
      <dgm:prSet presAssocID="{ECEED0E1-F295-4000-97FB-BABD0DF22BF6}" presName="spaceRect" presStyleCnt="0"/>
      <dgm:spPr/>
    </dgm:pt>
    <dgm:pt modelId="{5355E875-CA38-4D21-8730-68114E73EC81}" type="pres">
      <dgm:prSet presAssocID="{ECEED0E1-F295-4000-97FB-BABD0DF22BF6}" presName="parTx" presStyleLbl="revTx" presStyleIdx="0" presStyleCnt="4">
        <dgm:presLayoutVars>
          <dgm:chMax val="0"/>
          <dgm:chPref val="0"/>
        </dgm:presLayoutVars>
      </dgm:prSet>
      <dgm:spPr/>
    </dgm:pt>
    <dgm:pt modelId="{C2715A6B-65B6-4CE9-823E-D0F5FBCB451F}" type="pres">
      <dgm:prSet presAssocID="{D0F83F74-9918-41AD-A7DC-B534AE2F5ECC}" presName="sibTrans" presStyleCnt="0"/>
      <dgm:spPr/>
    </dgm:pt>
    <dgm:pt modelId="{55C63639-4CC9-46EF-BA16-5A1E4307DD71}" type="pres">
      <dgm:prSet presAssocID="{9CE9A7B6-4162-4CE0-A863-BFBDD59F816A}" presName="compNode" presStyleCnt="0"/>
      <dgm:spPr/>
    </dgm:pt>
    <dgm:pt modelId="{19D76A15-C3B3-4CCF-9A38-CC60ED92E9BD}" type="pres">
      <dgm:prSet presAssocID="{9CE9A7B6-4162-4CE0-A863-BFBDD59F816A}" presName="bgRect" presStyleLbl="bgShp" presStyleIdx="1" presStyleCnt="4"/>
      <dgm:spPr/>
    </dgm:pt>
    <dgm:pt modelId="{AA27528B-179E-48BC-9ABD-FE699E99984B}" type="pres">
      <dgm:prSet presAssocID="{9CE9A7B6-4162-4CE0-A863-BFBDD59F816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ye dropper"/>
        </a:ext>
      </dgm:extLst>
    </dgm:pt>
    <dgm:pt modelId="{BFC83E52-4D1E-4B1B-BB03-CDBF0BE9EC9D}" type="pres">
      <dgm:prSet presAssocID="{9CE9A7B6-4162-4CE0-A863-BFBDD59F816A}" presName="spaceRect" presStyleCnt="0"/>
      <dgm:spPr/>
    </dgm:pt>
    <dgm:pt modelId="{6C3F855C-16DB-4EFF-B465-CBF811A02501}" type="pres">
      <dgm:prSet presAssocID="{9CE9A7B6-4162-4CE0-A863-BFBDD59F816A}" presName="parTx" presStyleLbl="revTx" presStyleIdx="1" presStyleCnt="4">
        <dgm:presLayoutVars>
          <dgm:chMax val="0"/>
          <dgm:chPref val="0"/>
        </dgm:presLayoutVars>
      </dgm:prSet>
      <dgm:spPr/>
    </dgm:pt>
    <dgm:pt modelId="{F6B7F1EB-ED01-4BF4-87FC-89B40A1702B8}" type="pres">
      <dgm:prSet presAssocID="{82D6C64B-50F3-4702-B14E-00465FB2C6CC}" presName="sibTrans" presStyleCnt="0"/>
      <dgm:spPr/>
    </dgm:pt>
    <dgm:pt modelId="{F6161C02-4CEF-4A1E-8FBA-EE9B83975B79}" type="pres">
      <dgm:prSet presAssocID="{5A44659E-731E-4973-A43A-9B7D6D91150F}" presName="compNode" presStyleCnt="0"/>
      <dgm:spPr/>
    </dgm:pt>
    <dgm:pt modelId="{5A4BCA0D-BD86-4D37-9AD6-32F1C19C6DE9}" type="pres">
      <dgm:prSet presAssocID="{5A44659E-731E-4973-A43A-9B7D6D91150F}" presName="bgRect" presStyleLbl="bgShp" presStyleIdx="2" presStyleCnt="4"/>
      <dgm:spPr/>
    </dgm:pt>
    <dgm:pt modelId="{7944C67D-A2E8-4FA8-B6E1-CD05B588A54B}" type="pres">
      <dgm:prSet presAssocID="{5A44659E-731E-4973-A43A-9B7D6D91150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5EC30AB5-EEDE-4A02-9FC6-D1C3CB2565C3}" type="pres">
      <dgm:prSet presAssocID="{5A44659E-731E-4973-A43A-9B7D6D91150F}" presName="spaceRect" presStyleCnt="0"/>
      <dgm:spPr/>
    </dgm:pt>
    <dgm:pt modelId="{A6F89D51-E147-4DA8-9BB6-A09692437217}" type="pres">
      <dgm:prSet presAssocID="{5A44659E-731E-4973-A43A-9B7D6D91150F}" presName="parTx" presStyleLbl="revTx" presStyleIdx="2" presStyleCnt="4">
        <dgm:presLayoutVars>
          <dgm:chMax val="0"/>
          <dgm:chPref val="0"/>
        </dgm:presLayoutVars>
      </dgm:prSet>
      <dgm:spPr/>
    </dgm:pt>
    <dgm:pt modelId="{91C38132-EFE7-4CEB-8A80-EEE4C5E7DF21}" type="pres">
      <dgm:prSet presAssocID="{338A27F6-2BBE-4417-B939-0C34598D5E31}" presName="sibTrans" presStyleCnt="0"/>
      <dgm:spPr/>
    </dgm:pt>
    <dgm:pt modelId="{B1352AC5-9664-4EC6-ACB0-8F99B2A521F4}" type="pres">
      <dgm:prSet presAssocID="{A5B8CE4D-2E6D-43D4-8DEE-50789AA81253}" presName="compNode" presStyleCnt="0"/>
      <dgm:spPr/>
    </dgm:pt>
    <dgm:pt modelId="{0E496252-CE7B-41AB-8313-CAE01C950819}" type="pres">
      <dgm:prSet presAssocID="{A5B8CE4D-2E6D-43D4-8DEE-50789AA81253}" presName="bgRect" presStyleLbl="bgShp" presStyleIdx="3" presStyleCnt="4"/>
      <dgm:spPr/>
    </dgm:pt>
    <dgm:pt modelId="{ED9E7908-6057-4ACF-82CF-BC4232B5ECA6}" type="pres">
      <dgm:prSet presAssocID="{A5B8CE4D-2E6D-43D4-8DEE-50789AA8125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rt Organ"/>
        </a:ext>
      </dgm:extLst>
    </dgm:pt>
    <dgm:pt modelId="{4317FBE4-4CA5-408E-9256-031502022E7A}" type="pres">
      <dgm:prSet presAssocID="{A5B8CE4D-2E6D-43D4-8DEE-50789AA81253}" presName="spaceRect" presStyleCnt="0"/>
      <dgm:spPr/>
    </dgm:pt>
    <dgm:pt modelId="{22012FC5-B5ED-4BB8-8DA0-494CD9D0C248}" type="pres">
      <dgm:prSet presAssocID="{A5B8CE4D-2E6D-43D4-8DEE-50789AA81253}" presName="parTx" presStyleLbl="revTx" presStyleIdx="3" presStyleCnt="4">
        <dgm:presLayoutVars>
          <dgm:chMax val="0"/>
          <dgm:chPref val="0"/>
        </dgm:presLayoutVars>
      </dgm:prSet>
      <dgm:spPr/>
    </dgm:pt>
  </dgm:ptLst>
  <dgm:cxnLst>
    <dgm:cxn modelId="{3E897204-986D-4D6F-A744-A292E390DF14}" type="presOf" srcId="{9CE9A7B6-4162-4CE0-A863-BFBDD59F816A}" destId="{6C3F855C-16DB-4EFF-B465-CBF811A02501}" srcOrd="0" destOrd="0" presId="urn:microsoft.com/office/officeart/2018/2/layout/IconVerticalSolidList"/>
    <dgm:cxn modelId="{F32C4E23-F4F9-4CB8-AF2F-2CC9D1E1C94A}" srcId="{43D59355-16C4-4D69-A367-FA8E47F0B269}" destId="{ECEED0E1-F295-4000-97FB-BABD0DF22BF6}" srcOrd="0" destOrd="0" parTransId="{39979B44-2FD2-4D74-A232-22206065CB2F}" sibTransId="{D0F83F74-9918-41AD-A7DC-B534AE2F5ECC}"/>
    <dgm:cxn modelId="{D114B537-1ED6-44E8-A3A5-C4F7C1DC3B88}" srcId="{43D59355-16C4-4D69-A367-FA8E47F0B269}" destId="{A5B8CE4D-2E6D-43D4-8DEE-50789AA81253}" srcOrd="3" destOrd="0" parTransId="{F05D17DB-9B70-4CE9-A610-3631200B3373}" sibTransId="{48B7E5A5-AEF1-4797-91C5-F6B47FDCB3B2}"/>
    <dgm:cxn modelId="{4A532271-343B-4924-BE45-8E8BF0F08D29}" type="presOf" srcId="{5A44659E-731E-4973-A43A-9B7D6D91150F}" destId="{A6F89D51-E147-4DA8-9BB6-A09692437217}" srcOrd="0" destOrd="0" presId="urn:microsoft.com/office/officeart/2018/2/layout/IconVerticalSolidList"/>
    <dgm:cxn modelId="{D140D8B8-C0C7-45F6-AF49-C40F1217C090}" type="presOf" srcId="{ECEED0E1-F295-4000-97FB-BABD0DF22BF6}" destId="{5355E875-CA38-4D21-8730-68114E73EC81}" srcOrd="0" destOrd="0" presId="urn:microsoft.com/office/officeart/2018/2/layout/IconVerticalSolidList"/>
    <dgm:cxn modelId="{FA28E1BC-26C9-41D7-AC37-079CB15C7FBE}" type="presOf" srcId="{43D59355-16C4-4D69-A367-FA8E47F0B269}" destId="{563E30D5-7F31-4509-B512-A127A788B8C4}" srcOrd="0" destOrd="0" presId="urn:microsoft.com/office/officeart/2018/2/layout/IconVerticalSolidList"/>
    <dgm:cxn modelId="{27D1AAD9-1602-41A0-BB11-0CB975E71382}" srcId="{43D59355-16C4-4D69-A367-FA8E47F0B269}" destId="{9CE9A7B6-4162-4CE0-A863-BFBDD59F816A}" srcOrd="1" destOrd="0" parTransId="{04EDE068-3F77-4471-84D9-FA96EFA61773}" sibTransId="{82D6C64B-50F3-4702-B14E-00465FB2C6CC}"/>
    <dgm:cxn modelId="{9E7613DA-CD94-4FF8-82FF-11A3C9B11CFE}" srcId="{43D59355-16C4-4D69-A367-FA8E47F0B269}" destId="{5A44659E-731E-4973-A43A-9B7D6D91150F}" srcOrd="2" destOrd="0" parTransId="{B77FF881-8ABB-4912-BD1D-E84B58CD09FF}" sibTransId="{338A27F6-2BBE-4417-B939-0C34598D5E31}"/>
    <dgm:cxn modelId="{649910F0-C2E0-4DD3-A298-C0FCCF42D737}" type="presOf" srcId="{A5B8CE4D-2E6D-43D4-8DEE-50789AA81253}" destId="{22012FC5-B5ED-4BB8-8DA0-494CD9D0C248}" srcOrd="0" destOrd="0" presId="urn:microsoft.com/office/officeart/2018/2/layout/IconVerticalSolidList"/>
    <dgm:cxn modelId="{C4D74AD2-791F-4CDA-9FC2-21FFECE57B9B}" type="presParOf" srcId="{563E30D5-7F31-4509-B512-A127A788B8C4}" destId="{230D1DA8-6D96-47D3-B42B-2A723740692A}" srcOrd="0" destOrd="0" presId="urn:microsoft.com/office/officeart/2018/2/layout/IconVerticalSolidList"/>
    <dgm:cxn modelId="{A1D035BD-AE64-4D87-A0BF-FC3DF80874EA}" type="presParOf" srcId="{230D1DA8-6D96-47D3-B42B-2A723740692A}" destId="{15100930-198B-4970-B9DA-E91466964B8F}" srcOrd="0" destOrd="0" presId="urn:microsoft.com/office/officeart/2018/2/layout/IconVerticalSolidList"/>
    <dgm:cxn modelId="{70054C7E-C747-4402-9925-2ACC4DD956AF}" type="presParOf" srcId="{230D1DA8-6D96-47D3-B42B-2A723740692A}" destId="{25E9360A-2E86-4F31-8901-F29FA6DE9DF0}" srcOrd="1" destOrd="0" presId="urn:microsoft.com/office/officeart/2018/2/layout/IconVerticalSolidList"/>
    <dgm:cxn modelId="{47F5E714-5E97-4C02-A467-7DDC952944F7}" type="presParOf" srcId="{230D1DA8-6D96-47D3-B42B-2A723740692A}" destId="{91782608-AA9D-4D5A-B547-2BBE80569E34}" srcOrd="2" destOrd="0" presId="urn:microsoft.com/office/officeart/2018/2/layout/IconVerticalSolidList"/>
    <dgm:cxn modelId="{E353BDF7-B6E2-4D7D-B379-6EF8E7DEC5EF}" type="presParOf" srcId="{230D1DA8-6D96-47D3-B42B-2A723740692A}" destId="{5355E875-CA38-4D21-8730-68114E73EC81}" srcOrd="3" destOrd="0" presId="urn:microsoft.com/office/officeart/2018/2/layout/IconVerticalSolidList"/>
    <dgm:cxn modelId="{19DB75EB-7E50-40E0-B690-A8E11857B209}" type="presParOf" srcId="{563E30D5-7F31-4509-B512-A127A788B8C4}" destId="{C2715A6B-65B6-4CE9-823E-D0F5FBCB451F}" srcOrd="1" destOrd="0" presId="urn:microsoft.com/office/officeart/2018/2/layout/IconVerticalSolidList"/>
    <dgm:cxn modelId="{C6A47616-F93E-499E-BD4B-F6B773608918}" type="presParOf" srcId="{563E30D5-7F31-4509-B512-A127A788B8C4}" destId="{55C63639-4CC9-46EF-BA16-5A1E4307DD71}" srcOrd="2" destOrd="0" presId="urn:microsoft.com/office/officeart/2018/2/layout/IconVerticalSolidList"/>
    <dgm:cxn modelId="{21E339E2-60C9-4A81-B0CC-C8015663DAB3}" type="presParOf" srcId="{55C63639-4CC9-46EF-BA16-5A1E4307DD71}" destId="{19D76A15-C3B3-4CCF-9A38-CC60ED92E9BD}" srcOrd="0" destOrd="0" presId="urn:microsoft.com/office/officeart/2018/2/layout/IconVerticalSolidList"/>
    <dgm:cxn modelId="{5EB58378-C1E4-4BA8-A62B-59899C51E229}" type="presParOf" srcId="{55C63639-4CC9-46EF-BA16-5A1E4307DD71}" destId="{AA27528B-179E-48BC-9ABD-FE699E99984B}" srcOrd="1" destOrd="0" presId="urn:microsoft.com/office/officeart/2018/2/layout/IconVerticalSolidList"/>
    <dgm:cxn modelId="{42B42A65-510C-4883-B842-B7804DDC2E19}" type="presParOf" srcId="{55C63639-4CC9-46EF-BA16-5A1E4307DD71}" destId="{BFC83E52-4D1E-4B1B-BB03-CDBF0BE9EC9D}" srcOrd="2" destOrd="0" presId="urn:microsoft.com/office/officeart/2018/2/layout/IconVerticalSolidList"/>
    <dgm:cxn modelId="{0C93BCF0-4316-47B8-A14B-CB4DBC4A8086}" type="presParOf" srcId="{55C63639-4CC9-46EF-BA16-5A1E4307DD71}" destId="{6C3F855C-16DB-4EFF-B465-CBF811A02501}" srcOrd="3" destOrd="0" presId="urn:microsoft.com/office/officeart/2018/2/layout/IconVerticalSolidList"/>
    <dgm:cxn modelId="{96CCE162-ED29-452A-86AE-0E9B38833015}" type="presParOf" srcId="{563E30D5-7F31-4509-B512-A127A788B8C4}" destId="{F6B7F1EB-ED01-4BF4-87FC-89B40A1702B8}" srcOrd="3" destOrd="0" presId="urn:microsoft.com/office/officeart/2018/2/layout/IconVerticalSolidList"/>
    <dgm:cxn modelId="{3CAD04F4-D5B0-4661-A7EB-2D14E5F0E66D}" type="presParOf" srcId="{563E30D5-7F31-4509-B512-A127A788B8C4}" destId="{F6161C02-4CEF-4A1E-8FBA-EE9B83975B79}" srcOrd="4" destOrd="0" presId="urn:microsoft.com/office/officeart/2018/2/layout/IconVerticalSolidList"/>
    <dgm:cxn modelId="{82761398-D4A5-4F60-B9DB-F7EA0E7349D5}" type="presParOf" srcId="{F6161C02-4CEF-4A1E-8FBA-EE9B83975B79}" destId="{5A4BCA0D-BD86-4D37-9AD6-32F1C19C6DE9}" srcOrd="0" destOrd="0" presId="urn:microsoft.com/office/officeart/2018/2/layout/IconVerticalSolidList"/>
    <dgm:cxn modelId="{CBA5C156-B00C-4259-895D-6EF83D58777B}" type="presParOf" srcId="{F6161C02-4CEF-4A1E-8FBA-EE9B83975B79}" destId="{7944C67D-A2E8-4FA8-B6E1-CD05B588A54B}" srcOrd="1" destOrd="0" presId="urn:microsoft.com/office/officeart/2018/2/layout/IconVerticalSolidList"/>
    <dgm:cxn modelId="{C6EF6723-9EC5-4AC8-8B84-017310C5C028}" type="presParOf" srcId="{F6161C02-4CEF-4A1E-8FBA-EE9B83975B79}" destId="{5EC30AB5-EEDE-4A02-9FC6-D1C3CB2565C3}" srcOrd="2" destOrd="0" presId="urn:microsoft.com/office/officeart/2018/2/layout/IconVerticalSolidList"/>
    <dgm:cxn modelId="{B40FD181-577E-47C9-9C0B-47A7710871A1}" type="presParOf" srcId="{F6161C02-4CEF-4A1E-8FBA-EE9B83975B79}" destId="{A6F89D51-E147-4DA8-9BB6-A09692437217}" srcOrd="3" destOrd="0" presId="urn:microsoft.com/office/officeart/2018/2/layout/IconVerticalSolidList"/>
    <dgm:cxn modelId="{ACC49D6C-8D06-49F5-BAAD-6A1DDBD4DBB5}" type="presParOf" srcId="{563E30D5-7F31-4509-B512-A127A788B8C4}" destId="{91C38132-EFE7-4CEB-8A80-EEE4C5E7DF21}" srcOrd="5" destOrd="0" presId="urn:microsoft.com/office/officeart/2018/2/layout/IconVerticalSolidList"/>
    <dgm:cxn modelId="{CFD4F723-4BE9-46FC-9078-E95D3836DC79}" type="presParOf" srcId="{563E30D5-7F31-4509-B512-A127A788B8C4}" destId="{B1352AC5-9664-4EC6-ACB0-8F99B2A521F4}" srcOrd="6" destOrd="0" presId="urn:microsoft.com/office/officeart/2018/2/layout/IconVerticalSolidList"/>
    <dgm:cxn modelId="{710E61A5-1D18-488A-A8A8-9FC4A869739B}" type="presParOf" srcId="{B1352AC5-9664-4EC6-ACB0-8F99B2A521F4}" destId="{0E496252-CE7B-41AB-8313-CAE01C950819}" srcOrd="0" destOrd="0" presId="urn:microsoft.com/office/officeart/2018/2/layout/IconVerticalSolidList"/>
    <dgm:cxn modelId="{0556F488-4038-4BE5-9BD9-3ACC08334A08}" type="presParOf" srcId="{B1352AC5-9664-4EC6-ACB0-8F99B2A521F4}" destId="{ED9E7908-6057-4ACF-82CF-BC4232B5ECA6}" srcOrd="1" destOrd="0" presId="urn:microsoft.com/office/officeart/2018/2/layout/IconVerticalSolidList"/>
    <dgm:cxn modelId="{BF231A78-B630-4CF7-8EC9-51F3917C1D43}" type="presParOf" srcId="{B1352AC5-9664-4EC6-ACB0-8F99B2A521F4}" destId="{4317FBE4-4CA5-408E-9256-031502022E7A}" srcOrd="2" destOrd="0" presId="urn:microsoft.com/office/officeart/2018/2/layout/IconVerticalSolidList"/>
    <dgm:cxn modelId="{2A5E954D-952C-4F22-A2AF-EB5040584F06}" type="presParOf" srcId="{B1352AC5-9664-4EC6-ACB0-8F99B2A521F4}" destId="{22012FC5-B5ED-4BB8-8DA0-494CD9D0C24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B433B9-B77A-454D-B31D-4A502EDBEC9D}" type="doc">
      <dgm:prSet loTypeId="urn:microsoft.com/office/officeart/2005/8/layout/hierarchy4" loCatId="hierarchy" qsTypeId="urn:microsoft.com/office/officeart/2005/8/quickstyle/simple1" qsCatId="simple" csTypeId="urn:microsoft.com/office/officeart/2005/8/colors/colorful4" csCatId="colorful" phldr="1"/>
      <dgm:spPr/>
      <dgm:t>
        <a:bodyPr/>
        <a:lstStyle/>
        <a:p>
          <a:endParaRPr lang="en-US"/>
        </a:p>
      </dgm:t>
    </dgm:pt>
    <dgm:pt modelId="{217AB49D-81E6-4371-BE2D-F75DA2D45D7A}">
      <dgm:prSet phldrT="[Text]" custT="1"/>
      <dgm:spPr>
        <a:solidFill>
          <a:srgbClr val="80B1A8"/>
        </a:solidFill>
      </dgm:spPr>
      <dgm:t>
        <a:bodyPr/>
        <a:lstStyle/>
        <a:p>
          <a:pPr algn="l"/>
          <a:r>
            <a:rPr lang="en-US" sz="3100" dirty="0">
              <a:solidFill>
                <a:schemeClr val="bg1"/>
              </a:solidFill>
              <a:latin typeface="Calibri" panose="020F0502020204030204" pitchFamily="34" charset="0"/>
              <a:cs typeface="Calibri" panose="020F0502020204030204" pitchFamily="34" charset="0"/>
            </a:rPr>
            <a:t>Forming partnerships can only increase the likelihood that an unhoused person could become housed by increasing the size of their housing team and supports.</a:t>
          </a:r>
          <a:endParaRPr lang="en-US" sz="3100" b="0" dirty="0">
            <a:solidFill>
              <a:schemeClr val="bg1"/>
            </a:solidFill>
            <a:latin typeface="Calibri" panose="020F0502020204030204" pitchFamily="34" charset="0"/>
            <a:cs typeface="Calibri" panose="020F0502020204030204" pitchFamily="34" charset="0"/>
          </a:endParaRPr>
        </a:p>
      </dgm:t>
    </dgm:pt>
    <dgm:pt modelId="{AB46F114-7ED5-4268-8A3C-BF337B587EE1}" type="parTrans" cxnId="{EC255A9B-E2D7-478D-A669-B475B832C3D1}">
      <dgm:prSet/>
      <dgm:spPr/>
      <dgm:t>
        <a:bodyPr/>
        <a:lstStyle/>
        <a:p>
          <a:endParaRPr lang="en-US"/>
        </a:p>
      </dgm:t>
    </dgm:pt>
    <dgm:pt modelId="{67428311-C370-4964-9464-CC1780D5A4B3}" type="sibTrans" cxnId="{EC255A9B-E2D7-478D-A669-B475B832C3D1}">
      <dgm:prSet/>
      <dgm:spPr/>
      <dgm:t>
        <a:bodyPr/>
        <a:lstStyle/>
        <a:p>
          <a:endParaRPr lang="en-US"/>
        </a:p>
      </dgm:t>
    </dgm:pt>
    <dgm:pt modelId="{A79D3A81-F94E-41B7-B50D-19D10ADAE025}">
      <dgm:prSet phldrT="[Text]"/>
      <dgm:spPr>
        <a:solidFill>
          <a:srgbClr val="80B1A8"/>
        </a:solidFill>
      </dgm:spPr>
      <dgm:t>
        <a:bodyPr/>
        <a:lstStyle/>
        <a:p>
          <a:pPr algn="l"/>
          <a:r>
            <a:rPr lang="en-US"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HUD (the US Department of Housing and Urban Development) in 2022 estimated close to 600,000 were homeless</a:t>
          </a:r>
          <a:r>
            <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en-US"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 however, they also state that 1.2 million people seek shelter!</a:t>
          </a:r>
          <a:r>
            <a:rPr lang="en-US"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dirty="0">
            <a:solidFill>
              <a:schemeClr val="bg1"/>
            </a:solidFill>
            <a:latin typeface="Calibri" panose="020F0502020204030204" pitchFamily="34" charset="0"/>
            <a:cs typeface="Calibri" panose="020F0502020204030204" pitchFamily="34" charset="0"/>
          </a:endParaRPr>
        </a:p>
      </dgm:t>
    </dgm:pt>
    <dgm:pt modelId="{6F1FAEC7-14B4-4305-BF74-57B47DD45D30}" type="parTrans" cxnId="{8A0539D9-A871-4A88-A89D-E706C31AF66C}">
      <dgm:prSet/>
      <dgm:spPr/>
      <dgm:t>
        <a:bodyPr/>
        <a:lstStyle/>
        <a:p>
          <a:endParaRPr lang="en-US"/>
        </a:p>
      </dgm:t>
    </dgm:pt>
    <dgm:pt modelId="{7FC1885C-5FC9-4BB4-AC87-50992E5D65E0}" type="sibTrans" cxnId="{8A0539D9-A871-4A88-A89D-E706C31AF66C}">
      <dgm:prSet/>
      <dgm:spPr/>
      <dgm:t>
        <a:bodyPr/>
        <a:lstStyle/>
        <a:p>
          <a:endParaRPr lang="en-US"/>
        </a:p>
      </dgm:t>
    </dgm:pt>
    <dgm:pt modelId="{EEF80927-5B7F-4096-B688-05433854B1E9}" type="pres">
      <dgm:prSet presAssocID="{6DB433B9-B77A-454D-B31D-4A502EDBEC9D}" presName="Name0" presStyleCnt="0">
        <dgm:presLayoutVars>
          <dgm:chPref val="1"/>
          <dgm:dir/>
          <dgm:animOne val="branch"/>
          <dgm:animLvl val="lvl"/>
          <dgm:resizeHandles/>
        </dgm:presLayoutVars>
      </dgm:prSet>
      <dgm:spPr/>
    </dgm:pt>
    <dgm:pt modelId="{77477670-373D-4D06-AE91-6D0F385828CD}" type="pres">
      <dgm:prSet presAssocID="{A79D3A81-F94E-41B7-B50D-19D10ADAE025}" presName="vertOne" presStyleCnt="0"/>
      <dgm:spPr/>
    </dgm:pt>
    <dgm:pt modelId="{DD747C84-7F48-4FFA-A2F4-700605F72C4C}" type="pres">
      <dgm:prSet presAssocID="{A79D3A81-F94E-41B7-B50D-19D10ADAE025}" presName="txOne" presStyleLbl="node0" presStyleIdx="0" presStyleCnt="1" custLinFactNeighborX="21112" custLinFactNeighborY="9998">
        <dgm:presLayoutVars>
          <dgm:chPref val="3"/>
        </dgm:presLayoutVars>
      </dgm:prSet>
      <dgm:spPr/>
    </dgm:pt>
    <dgm:pt modelId="{B131A51A-91A4-4EF3-A51D-F936A9814ED6}" type="pres">
      <dgm:prSet presAssocID="{A79D3A81-F94E-41B7-B50D-19D10ADAE025}" presName="parTransOne" presStyleCnt="0"/>
      <dgm:spPr/>
    </dgm:pt>
    <dgm:pt modelId="{A463CFB6-2E87-4489-9842-2DFC794CD29C}" type="pres">
      <dgm:prSet presAssocID="{A79D3A81-F94E-41B7-B50D-19D10ADAE025}" presName="horzOne" presStyleCnt="0"/>
      <dgm:spPr/>
    </dgm:pt>
    <dgm:pt modelId="{DD00A6EE-F39C-4AFD-8E54-139FB5AAAE54}" type="pres">
      <dgm:prSet presAssocID="{217AB49D-81E6-4371-BE2D-F75DA2D45D7A}" presName="vertTwo" presStyleCnt="0"/>
      <dgm:spPr/>
    </dgm:pt>
    <dgm:pt modelId="{EA294069-E4AD-4D57-BAD1-84FA3AF15599}" type="pres">
      <dgm:prSet presAssocID="{217AB49D-81E6-4371-BE2D-F75DA2D45D7A}" presName="txTwo" presStyleLbl="node2" presStyleIdx="0" presStyleCnt="1">
        <dgm:presLayoutVars>
          <dgm:chPref val="3"/>
        </dgm:presLayoutVars>
      </dgm:prSet>
      <dgm:spPr/>
    </dgm:pt>
    <dgm:pt modelId="{71E23B92-9150-4E0C-9BBB-008B9620012F}" type="pres">
      <dgm:prSet presAssocID="{217AB49D-81E6-4371-BE2D-F75DA2D45D7A}" presName="horzTwo" presStyleCnt="0"/>
      <dgm:spPr/>
    </dgm:pt>
  </dgm:ptLst>
  <dgm:cxnLst>
    <dgm:cxn modelId="{EC255A9B-E2D7-478D-A669-B475B832C3D1}" srcId="{A79D3A81-F94E-41B7-B50D-19D10ADAE025}" destId="{217AB49D-81E6-4371-BE2D-F75DA2D45D7A}" srcOrd="0" destOrd="0" parTransId="{AB46F114-7ED5-4268-8A3C-BF337B587EE1}" sibTransId="{67428311-C370-4964-9464-CC1780D5A4B3}"/>
    <dgm:cxn modelId="{DE8078A3-372A-471B-8027-3AE3C1C30837}" type="presOf" srcId="{A79D3A81-F94E-41B7-B50D-19D10ADAE025}" destId="{DD747C84-7F48-4FFA-A2F4-700605F72C4C}" srcOrd="0" destOrd="0" presId="urn:microsoft.com/office/officeart/2005/8/layout/hierarchy4"/>
    <dgm:cxn modelId="{243318B0-C957-4D4E-A0CA-15D94A935546}" type="presOf" srcId="{6DB433B9-B77A-454D-B31D-4A502EDBEC9D}" destId="{EEF80927-5B7F-4096-B688-05433854B1E9}" srcOrd="0" destOrd="0" presId="urn:microsoft.com/office/officeart/2005/8/layout/hierarchy4"/>
    <dgm:cxn modelId="{8A0539D9-A871-4A88-A89D-E706C31AF66C}" srcId="{6DB433B9-B77A-454D-B31D-4A502EDBEC9D}" destId="{A79D3A81-F94E-41B7-B50D-19D10ADAE025}" srcOrd="0" destOrd="0" parTransId="{6F1FAEC7-14B4-4305-BF74-57B47DD45D30}" sibTransId="{7FC1885C-5FC9-4BB4-AC87-50992E5D65E0}"/>
    <dgm:cxn modelId="{E68602E6-B2DD-4F96-9F6F-33C4FBCB912C}" type="presOf" srcId="{217AB49D-81E6-4371-BE2D-F75DA2D45D7A}" destId="{EA294069-E4AD-4D57-BAD1-84FA3AF15599}" srcOrd="0" destOrd="0" presId="urn:microsoft.com/office/officeart/2005/8/layout/hierarchy4"/>
    <dgm:cxn modelId="{EE153F13-3476-4230-9319-9D84717EF216}" type="presParOf" srcId="{EEF80927-5B7F-4096-B688-05433854B1E9}" destId="{77477670-373D-4D06-AE91-6D0F385828CD}" srcOrd="0" destOrd="0" presId="urn:microsoft.com/office/officeart/2005/8/layout/hierarchy4"/>
    <dgm:cxn modelId="{56E181EF-A839-4903-A358-36879257B1DA}" type="presParOf" srcId="{77477670-373D-4D06-AE91-6D0F385828CD}" destId="{DD747C84-7F48-4FFA-A2F4-700605F72C4C}" srcOrd="0" destOrd="0" presId="urn:microsoft.com/office/officeart/2005/8/layout/hierarchy4"/>
    <dgm:cxn modelId="{B1D8E3CA-93D4-43EA-B471-191396ADEA24}" type="presParOf" srcId="{77477670-373D-4D06-AE91-6D0F385828CD}" destId="{B131A51A-91A4-4EF3-A51D-F936A9814ED6}" srcOrd="1" destOrd="0" presId="urn:microsoft.com/office/officeart/2005/8/layout/hierarchy4"/>
    <dgm:cxn modelId="{5D1C6760-3E22-49E7-BE61-9DECFEE6CE3B}" type="presParOf" srcId="{77477670-373D-4D06-AE91-6D0F385828CD}" destId="{A463CFB6-2E87-4489-9842-2DFC794CD29C}" srcOrd="2" destOrd="0" presId="urn:microsoft.com/office/officeart/2005/8/layout/hierarchy4"/>
    <dgm:cxn modelId="{50BFC9AF-917F-49F3-9409-868765AF2CC3}" type="presParOf" srcId="{A463CFB6-2E87-4489-9842-2DFC794CD29C}" destId="{DD00A6EE-F39C-4AFD-8E54-139FB5AAAE54}" srcOrd="0" destOrd="0" presId="urn:microsoft.com/office/officeart/2005/8/layout/hierarchy4"/>
    <dgm:cxn modelId="{EA73BFC5-8E67-4D34-954F-8B5DDAE5C433}" type="presParOf" srcId="{DD00A6EE-F39C-4AFD-8E54-139FB5AAAE54}" destId="{EA294069-E4AD-4D57-BAD1-84FA3AF15599}" srcOrd="0" destOrd="0" presId="urn:microsoft.com/office/officeart/2005/8/layout/hierarchy4"/>
    <dgm:cxn modelId="{09385982-592F-430C-81AB-68930B62329A}" type="presParOf" srcId="{DD00A6EE-F39C-4AFD-8E54-139FB5AAAE54}" destId="{71E23B92-9150-4E0C-9BBB-008B9620012F}"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4523B5-011A-BE48-A319-48E0AC3362C6}" type="doc">
      <dgm:prSet loTypeId="urn:microsoft.com/office/officeart/2005/8/layout/pyramid3" loCatId="list" qsTypeId="urn:microsoft.com/office/officeart/2005/8/quickstyle/3d4" qsCatId="3D" csTypeId="urn:microsoft.com/office/officeart/2005/8/colors/accent6_4" csCatId="accent6" phldr="1"/>
      <dgm:spPr/>
      <dgm:t>
        <a:bodyPr/>
        <a:lstStyle/>
        <a:p>
          <a:endParaRPr lang="en-US"/>
        </a:p>
      </dgm:t>
    </dgm:pt>
    <dgm:pt modelId="{91A1C942-0A00-C64D-92B2-72A4BA4F4412}">
      <dgm:prSet custT="1"/>
      <dgm:spPr/>
      <dgm:t>
        <a:bodyPr/>
        <a:lstStyle/>
        <a:p>
          <a:r>
            <a:rPr lang="en-US" sz="3000" dirty="0"/>
            <a:t>Health Center staff are advocates for their patients housing </a:t>
          </a:r>
          <a:r>
            <a:rPr lang="en-US" sz="3000" b="1" dirty="0"/>
            <a:t>RIGHTS </a:t>
          </a:r>
          <a:r>
            <a:rPr lang="en-US" sz="3000" dirty="0"/>
            <a:t>and needs.</a:t>
          </a:r>
        </a:p>
      </dgm:t>
    </dgm:pt>
    <dgm:pt modelId="{3035C8FE-F903-3749-941B-CAA2740E71D1}" type="parTrans" cxnId="{E4D758F8-0620-F64C-8F9D-AB857F46B34F}">
      <dgm:prSet/>
      <dgm:spPr/>
      <dgm:t>
        <a:bodyPr/>
        <a:lstStyle/>
        <a:p>
          <a:endParaRPr lang="en-US"/>
        </a:p>
      </dgm:t>
    </dgm:pt>
    <dgm:pt modelId="{15A099B8-CFB2-9C49-9F68-AB91C53913E1}" type="sibTrans" cxnId="{E4D758F8-0620-F64C-8F9D-AB857F46B34F}">
      <dgm:prSet/>
      <dgm:spPr/>
      <dgm:t>
        <a:bodyPr/>
        <a:lstStyle/>
        <a:p>
          <a:endParaRPr lang="en-US"/>
        </a:p>
      </dgm:t>
    </dgm:pt>
    <dgm:pt modelId="{F9A72D6E-C95D-754E-93D5-33492A96BEEF}">
      <dgm:prSet custT="1"/>
      <dgm:spPr/>
      <dgm:t>
        <a:bodyPr/>
        <a:lstStyle/>
        <a:p>
          <a:r>
            <a:rPr lang="en-US" sz="2000" dirty="0"/>
            <a:t>Taken from 2015 UDS data, </a:t>
          </a:r>
          <a:r>
            <a:rPr lang="en-US" sz="2000" b="1" i="1" dirty="0"/>
            <a:t>1,159</a:t>
          </a:r>
          <a:r>
            <a:rPr lang="en-US" sz="2000" i="1" dirty="0"/>
            <a:t> </a:t>
          </a:r>
          <a:r>
            <a:rPr lang="en-US" sz="2000" dirty="0"/>
            <a:t>health centers served 1,191,772 individuals that self-identified as unhoused.</a:t>
          </a:r>
        </a:p>
      </dgm:t>
    </dgm:pt>
    <dgm:pt modelId="{6A4F0345-E82A-E244-BFEF-D1CE6BD1CBA2}" type="parTrans" cxnId="{A30002AE-5122-4949-8FA1-F9168345DE57}">
      <dgm:prSet/>
      <dgm:spPr/>
      <dgm:t>
        <a:bodyPr/>
        <a:lstStyle/>
        <a:p>
          <a:endParaRPr lang="en-US"/>
        </a:p>
      </dgm:t>
    </dgm:pt>
    <dgm:pt modelId="{14A0342B-6E4B-2849-B25B-27F9907402D2}" type="sibTrans" cxnId="{A30002AE-5122-4949-8FA1-F9168345DE57}">
      <dgm:prSet/>
      <dgm:spPr/>
      <dgm:t>
        <a:bodyPr/>
        <a:lstStyle/>
        <a:p>
          <a:endParaRPr lang="en-US"/>
        </a:p>
      </dgm:t>
    </dgm:pt>
    <dgm:pt modelId="{BB1BFEF6-C619-AB4B-8D75-9B7FA6E4A416}">
      <dgm:prSet custT="1"/>
      <dgm:spPr/>
      <dgm:t>
        <a:bodyPr lIns="548640" tIns="0" rIns="548640"/>
        <a:lstStyle/>
        <a:p>
          <a:pPr algn="ctr"/>
          <a:r>
            <a:rPr lang="en-US" sz="1600" dirty="0"/>
            <a:t>Health Centers provide an alternate avenue to resources </a:t>
          </a:r>
        </a:p>
      </dgm:t>
    </dgm:pt>
    <dgm:pt modelId="{FA2B0CFE-C65A-564F-983D-FF68A3BA0C4C}" type="parTrans" cxnId="{1BF20831-1CA9-FA4D-83FD-F5F21EE92719}">
      <dgm:prSet/>
      <dgm:spPr/>
      <dgm:t>
        <a:bodyPr/>
        <a:lstStyle/>
        <a:p>
          <a:endParaRPr lang="en-US"/>
        </a:p>
      </dgm:t>
    </dgm:pt>
    <dgm:pt modelId="{8A018097-2791-C34E-A95D-8970408FA0DF}" type="sibTrans" cxnId="{1BF20831-1CA9-FA4D-83FD-F5F21EE92719}">
      <dgm:prSet/>
      <dgm:spPr/>
      <dgm:t>
        <a:bodyPr/>
        <a:lstStyle/>
        <a:p>
          <a:endParaRPr lang="en-US"/>
        </a:p>
      </dgm:t>
    </dgm:pt>
    <dgm:pt modelId="{D028C4A2-CBD1-1646-A320-EA5665790078}" type="pres">
      <dgm:prSet presAssocID="{394523B5-011A-BE48-A319-48E0AC3362C6}" presName="Name0" presStyleCnt="0">
        <dgm:presLayoutVars>
          <dgm:dir/>
          <dgm:animLvl val="lvl"/>
          <dgm:resizeHandles val="exact"/>
        </dgm:presLayoutVars>
      </dgm:prSet>
      <dgm:spPr/>
    </dgm:pt>
    <dgm:pt modelId="{BBC9DAD0-AEE1-DD47-91BC-72EC66E50750}" type="pres">
      <dgm:prSet presAssocID="{91A1C942-0A00-C64D-92B2-72A4BA4F4412}" presName="Name8" presStyleCnt="0"/>
      <dgm:spPr/>
    </dgm:pt>
    <dgm:pt modelId="{3EDBCC5A-1FE0-CB4D-842A-5B2E146CC864}" type="pres">
      <dgm:prSet presAssocID="{91A1C942-0A00-C64D-92B2-72A4BA4F4412}" presName="level" presStyleLbl="node1" presStyleIdx="0" presStyleCnt="3">
        <dgm:presLayoutVars>
          <dgm:chMax val="1"/>
          <dgm:bulletEnabled val="1"/>
        </dgm:presLayoutVars>
      </dgm:prSet>
      <dgm:spPr/>
    </dgm:pt>
    <dgm:pt modelId="{E631B3E0-B47A-114B-86C3-67827FC0C62F}" type="pres">
      <dgm:prSet presAssocID="{91A1C942-0A00-C64D-92B2-72A4BA4F4412}" presName="levelTx" presStyleLbl="revTx" presStyleIdx="0" presStyleCnt="0">
        <dgm:presLayoutVars>
          <dgm:chMax val="1"/>
          <dgm:bulletEnabled val="1"/>
        </dgm:presLayoutVars>
      </dgm:prSet>
      <dgm:spPr/>
    </dgm:pt>
    <dgm:pt modelId="{2F74DFE8-FEFD-8546-8566-74A03415628A}" type="pres">
      <dgm:prSet presAssocID="{F9A72D6E-C95D-754E-93D5-33492A96BEEF}" presName="Name8" presStyleCnt="0"/>
      <dgm:spPr/>
    </dgm:pt>
    <dgm:pt modelId="{2353506A-A04A-AC43-B13E-EA1CEE21B11D}" type="pres">
      <dgm:prSet presAssocID="{F9A72D6E-C95D-754E-93D5-33492A96BEEF}" presName="level" presStyleLbl="node1" presStyleIdx="1" presStyleCnt="3" custScaleX="110102">
        <dgm:presLayoutVars>
          <dgm:chMax val="1"/>
          <dgm:bulletEnabled val="1"/>
        </dgm:presLayoutVars>
      </dgm:prSet>
      <dgm:spPr/>
    </dgm:pt>
    <dgm:pt modelId="{3E089C21-08EB-2E4A-9F05-DDE269E4E57C}" type="pres">
      <dgm:prSet presAssocID="{F9A72D6E-C95D-754E-93D5-33492A96BEEF}" presName="levelTx" presStyleLbl="revTx" presStyleIdx="0" presStyleCnt="0">
        <dgm:presLayoutVars>
          <dgm:chMax val="1"/>
          <dgm:bulletEnabled val="1"/>
        </dgm:presLayoutVars>
      </dgm:prSet>
      <dgm:spPr/>
    </dgm:pt>
    <dgm:pt modelId="{03E6C60D-3D3B-3749-BB8F-4C5E63111B1F}" type="pres">
      <dgm:prSet presAssocID="{BB1BFEF6-C619-AB4B-8D75-9B7FA6E4A416}" presName="Name8" presStyleCnt="0"/>
      <dgm:spPr/>
    </dgm:pt>
    <dgm:pt modelId="{D5920371-1E91-7B4B-A5A5-24812A9ADCA9}" type="pres">
      <dgm:prSet presAssocID="{BB1BFEF6-C619-AB4B-8D75-9B7FA6E4A416}" presName="level" presStyleLbl="node1" presStyleIdx="2" presStyleCnt="3" custScaleX="144087" custLinFactNeighborX="-5293" custLinFactNeighborY="-2684">
        <dgm:presLayoutVars>
          <dgm:chMax val="1"/>
          <dgm:bulletEnabled val="1"/>
        </dgm:presLayoutVars>
      </dgm:prSet>
      <dgm:spPr/>
    </dgm:pt>
    <dgm:pt modelId="{8A420DC6-919D-F741-B9D5-328350F6CC8C}" type="pres">
      <dgm:prSet presAssocID="{BB1BFEF6-C619-AB4B-8D75-9B7FA6E4A416}" presName="levelTx" presStyleLbl="revTx" presStyleIdx="0" presStyleCnt="0">
        <dgm:presLayoutVars>
          <dgm:chMax val="1"/>
          <dgm:bulletEnabled val="1"/>
        </dgm:presLayoutVars>
      </dgm:prSet>
      <dgm:spPr/>
    </dgm:pt>
  </dgm:ptLst>
  <dgm:cxnLst>
    <dgm:cxn modelId="{6271DD06-A1ED-0540-97B6-9F04E05E49B9}" type="presOf" srcId="{F9A72D6E-C95D-754E-93D5-33492A96BEEF}" destId="{2353506A-A04A-AC43-B13E-EA1CEE21B11D}" srcOrd="0" destOrd="0" presId="urn:microsoft.com/office/officeart/2005/8/layout/pyramid3"/>
    <dgm:cxn modelId="{1BF20831-1CA9-FA4D-83FD-F5F21EE92719}" srcId="{394523B5-011A-BE48-A319-48E0AC3362C6}" destId="{BB1BFEF6-C619-AB4B-8D75-9B7FA6E4A416}" srcOrd="2" destOrd="0" parTransId="{FA2B0CFE-C65A-564F-983D-FF68A3BA0C4C}" sibTransId="{8A018097-2791-C34E-A95D-8970408FA0DF}"/>
    <dgm:cxn modelId="{2DDAC038-8071-DC49-9EB5-DEE8104C49FD}" type="presOf" srcId="{F9A72D6E-C95D-754E-93D5-33492A96BEEF}" destId="{3E089C21-08EB-2E4A-9F05-DDE269E4E57C}" srcOrd="1" destOrd="0" presId="urn:microsoft.com/office/officeart/2005/8/layout/pyramid3"/>
    <dgm:cxn modelId="{6EE29662-1F97-534D-B314-01E9516FF4DB}" type="presOf" srcId="{394523B5-011A-BE48-A319-48E0AC3362C6}" destId="{D028C4A2-CBD1-1646-A320-EA5665790078}" srcOrd="0" destOrd="0" presId="urn:microsoft.com/office/officeart/2005/8/layout/pyramid3"/>
    <dgm:cxn modelId="{A7EFFF58-FB0B-DD47-9F44-3E3B711EB496}" type="presOf" srcId="{91A1C942-0A00-C64D-92B2-72A4BA4F4412}" destId="{E631B3E0-B47A-114B-86C3-67827FC0C62F}" srcOrd="1" destOrd="0" presId="urn:microsoft.com/office/officeart/2005/8/layout/pyramid3"/>
    <dgm:cxn modelId="{A30002AE-5122-4949-8FA1-F9168345DE57}" srcId="{394523B5-011A-BE48-A319-48E0AC3362C6}" destId="{F9A72D6E-C95D-754E-93D5-33492A96BEEF}" srcOrd="1" destOrd="0" parTransId="{6A4F0345-E82A-E244-BFEF-D1CE6BD1CBA2}" sibTransId="{14A0342B-6E4B-2849-B25B-27F9907402D2}"/>
    <dgm:cxn modelId="{5483E3B3-4AD0-D748-B454-13756C4CCDEB}" type="presOf" srcId="{91A1C942-0A00-C64D-92B2-72A4BA4F4412}" destId="{3EDBCC5A-1FE0-CB4D-842A-5B2E146CC864}" srcOrd="0" destOrd="0" presId="urn:microsoft.com/office/officeart/2005/8/layout/pyramid3"/>
    <dgm:cxn modelId="{DA9667C9-042B-C141-859E-A52B321263CA}" type="presOf" srcId="{BB1BFEF6-C619-AB4B-8D75-9B7FA6E4A416}" destId="{8A420DC6-919D-F741-B9D5-328350F6CC8C}" srcOrd="1" destOrd="0" presId="urn:microsoft.com/office/officeart/2005/8/layout/pyramid3"/>
    <dgm:cxn modelId="{F1941ED6-70D8-B841-9C9F-C66B54F044BE}" type="presOf" srcId="{BB1BFEF6-C619-AB4B-8D75-9B7FA6E4A416}" destId="{D5920371-1E91-7B4B-A5A5-24812A9ADCA9}" srcOrd="0" destOrd="0" presId="urn:microsoft.com/office/officeart/2005/8/layout/pyramid3"/>
    <dgm:cxn modelId="{E4D758F8-0620-F64C-8F9D-AB857F46B34F}" srcId="{394523B5-011A-BE48-A319-48E0AC3362C6}" destId="{91A1C942-0A00-C64D-92B2-72A4BA4F4412}" srcOrd="0" destOrd="0" parTransId="{3035C8FE-F903-3749-941B-CAA2740E71D1}" sibTransId="{15A099B8-CFB2-9C49-9F68-AB91C53913E1}"/>
    <dgm:cxn modelId="{E2BE3C7D-5412-A444-B13E-D62175E3348D}" type="presParOf" srcId="{D028C4A2-CBD1-1646-A320-EA5665790078}" destId="{BBC9DAD0-AEE1-DD47-91BC-72EC66E50750}" srcOrd="0" destOrd="0" presId="urn:microsoft.com/office/officeart/2005/8/layout/pyramid3"/>
    <dgm:cxn modelId="{DD2179E2-6E0A-334A-AFEE-9FAB5B3212D7}" type="presParOf" srcId="{BBC9DAD0-AEE1-DD47-91BC-72EC66E50750}" destId="{3EDBCC5A-1FE0-CB4D-842A-5B2E146CC864}" srcOrd="0" destOrd="0" presId="urn:microsoft.com/office/officeart/2005/8/layout/pyramid3"/>
    <dgm:cxn modelId="{83EEC3BD-456B-E341-80DC-5068F651AB05}" type="presParOf" srcId="{BBC9DAD0-AEE1-DD47-91BC-72EC66E50750}" destId="{E631B3E0-B47A-114B-86C3-67827FC0C62F}" srcOrd="1" destOrd="0" presId="urn:microsoft.com/office/officeart/2005/8/layout/pyramid3"/>
    <dgm:cxn modelId="{32EC44F0-2EEB-B944-887F-628AD8D885DE}" type="presParOf" srcId="{D028C4A2-CBD1-1646-A320-EA5665790078}" destId="{2F74DFE8-FEFD-8546-8566-74A03415628A}" srcOrd="1" destOrd="0" presId="urn:microsoft.com/office/officeart/2005/8/layout/pyramid3"/>
    <dgm:cxn modelId="{D987F2BF-51F9-814A-9446-DEF8DE6C0A31}" type="presParOf" srcId="{2F74DFE8-FEFD-8546-8566-74A03415628A}" destId="{2353506A-A04A-AC43-B13E-EA1CEE21B11D}" srcOrd="0" destOrd="0" presId="urn:microsoft.com/office/officeart/2005/8/layout/pyramid3"/>
    <dgm:cxn modelId="{27E50D7C-03EC-B948-B695-3E577F746B71}" type="presParOf" srcId="{2F74DFE8-FEFD-8546-8566-74A03415628A}" destId="{3E089C21-08EB-2E4A-9F05-DDE269E4E57C}" srcOrd="1" destOrd="0" presId="urn:microsoft.com/office/officeart/2005/8/layout/pyramid3"/>
    <dgm:cxn modelId="{178B6155-121D-2C40-B278-800918443849}" type="presParOf" srcId="{D028C4A2-CBD1-1646-A320-EA5665790078}" destId="{03E6C60D-3D3B-3749-BB8F-4C5E63111B1F}" srcOrd="2" destOrd="0" presId="urn:microsoft.com/office/officeart/2005/8/layout/pyramid3"/>
    <dgm:cxn modelId="{0275DDFF-DEEC-EF41-B4DD-3DBEA85D1D1C}" type="presParOf" srcId="{03E6C60D-3D3B-3749-BB8F-4C5E63111B1F}" destId="{D5920371-1E91-7B4B-A5A5-24812A9ADCA9}" srcOrd="0" destOrd="0" presId="urn:microsoft.com/office/officeart/2005/8/layout/pyramid3"/>
    <dgm:cxn modelId="{DFD1927B-87D1-724E-886E-679D6506E3DD}" type="presParOf" srcId="{03E6C60D-3D3B-3749-BB8F-4C5E63111B1F}" destId="{8A420DC6-919D-F741-B9D5-328350F6CC8C}"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9AD15B-7C98-42F3-B6A2-F16D8AC2E1B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4B34BBF-D3DB-4D69-99C7-EC108BCDA8C2}">
      <dgm:prSet/>
      <dgm:spPr/>
      <dgm:t>
        <a:bodyPr/>
        <a:lstStyle/>
        <a:p>
          <a:r>
            <a:rPr lang="en-US"/>
            <a:t>HUD Programs</a:t>
          </a:r>
        </a:p>
      </dgm:t>
    </dgm:pt>
    <dgm:pt modelId="{E4F62064-5ECB-44D0-BFC5-FACBC9696D9C}" type="parTrans" cxnId="{EF861FC3-031D-4F1A-9E78-D1A30DEA2DED}">
      <dgm:prSet/>
      <dgm:spPr/>
      <dgm:t>
        <a:bodyPr/>
        <a:lstStyle/>
        <a:p>
          <a:endParaRPr lang="en-US"/>
        </a:p>
      </dgm:t>
    </dgm:pt>
    <dgm:pt modelId="{A2A5044D-3629-4786-B0BC-27FF925502F5}" type="sibTrans" cxnId="{EF861FC3-031D-4F1A-9E78-D1A30DEA2DED}">
      <dgm:prSet/>
      <dgm:spPr/>
      <dgm:t>
        <a:bodyPr/>
        <a:lstStyle/>
        <a:p>
          <a:endParaRPr lang="en-US"/>
        </a:p>
      </dgm:t>
    </dgm:pt>
    <dgm:pt modelId="{D7DEA6C7-9955-4A4A-9961-9D2DCC1A82AC}">
      <dgm:prSet/>
      <dgm:spPr/>
      <dgm:t>
        <a:bodyPr/>
        <a:lstStyle/>
        <a:p>
          <a:r>
            <a:rPr lang="en-US"/>
            <a:t>Public Housing (Section 9)</a:t>
          </a:r>
        </a:p>
      </dgm:t>
    </dgm:pt>
    <dgm:pt modelId="{83FCB34D-96C6-4372-92A8-B5D6819A3D81}" type="parTrans" cxnId="{69DA4108-C0C0-4AC9-AADC-E987296CF317}">
      <dgm:prSet/>
      <dgm:spPr/>
      <dgm:t>
        <a:bodyPr/>
        <a:lstStyle/>
        <a:p>
          <a:endParaRPr lang="en-US"/>
        </a:p>
      </dgm:t>
    </dgm:pt>
    <dgm:pt modelId="{495785F2-41B5-44F2-BDB7-1BA45E48DBFF}" type="sibTrans" cxnId="{69DA4108-C0C0-4AC9-AADC-E987296CF317}">
      <dgm:prSet/>
      <dgm:spPr/>
      <dgm:t>
        <a:bodyPr/>
        <a:lstStyle/>
        <a:p>
          <a:endParaRPr lang="en-US"/>
        </a:p>
      </dgm:t>
    </dgm:pt>
    <dgm:pt modelId="{88151ED6-60D6-4AB8-9303-B98A0CF193DD}">
      <dgm:prSet/>
      <dgm:spPr/>
      <dgm:t>
        <a:bodyPr/>
        <a:lstStyle/>
        <a:p>
          <a:r>
            <a:rPr lang="en-US"/>
            <a:t>Housing Choice Vouchers (Section 8)</a:t>
          </a:r>
        </a:p>
      </dgm:t>
    </dgm:pt>
    <dgm:pt modelId="{17EE638D-93A4-4BBF-B043-D271ADCA1511}" type="parTrans" cxnId="{00020899-E1A0-407D-9502-6523C9ABE1FE}">
      <dgm:prSet/>
      <dgm:spPr/>
      <dgm:t>
        <a:bodyPr/>
        <a:lstStyle/>
        <a:p>
          <a:endParaRPr lang="en-US"/>
        </a:p>
      </dgm:t>
    </dgm:pt>
    <dgm:pt modelId="{FD9E6E67-A100-4D35-8F0F-8EC5EDD37C9E}" type="sibTrans" cxnId="{00020899-E1A0-407D-9502-6523C9ABE1FE}">
      <dgm:prSet/>
      <dgm:spPr/>
      <dgm:t>
        <a:bodyPr/>
        <a:lstStyle/>
        <a:p>
          <a:endParaRPr lang="en-US"/>
        </a:p>
      </dgm:t>
    </dgm:pt>
    <dgm:pt modelId="{7DA4BD61-3CA1-48E0-AC4F-CDFBEBCA31BC}">
      <dgm:prSet/>
      <dgm:spPr/>
      <dgm:t>
        <a:bodyPr/>
        <a:lstStyle/>
        <a:p>
          <a:r>
            <a:rPr lang="en-US"/>
            <a:t>Project Based Vouchers</a:t>
          </a:r>
        </a:p>
      </dgm:t>
    </dgm:pt>
    <dgm:pt modelId="{B2E2E398-CFDE-488F-A4F6-4AAAF65F5630}" type="parTrans" cxnId="{9948D977-D4AE-484D-BC4A-D31F84E7FF8C}">
      <dgm:prSet/>
      <dgm:spPr/>
      <dgm:t>
        <a:bodyPr/>
        <a:lstStyle/>
        <a:p>
          <a:endParaRPr lang="en-US"/>
        </a:p>
      </dgm:t>
    </dgm:pt>
    <dgm:pt modelId="{1190638B-1232-4EE6-8544-923582C4EDFE}" type="sibTrans" cxnId="{9948D977-D4AE-484D-BC4A-D31F84E7FF8C}">
      <dgm:prSet/>
      <dgm:spPr/>
      <dgm:t>
        <a:bodyPr/>
        <a:lstStyle/>
        <a:p>
          <a:endParaRPr lang="en-US"/>
        </a:p>
      </dgm:t>
    </dgm:pt>
    <dgm:pt modelId="{B403E1E0-FE90-4E56-9144-685496F1B15D}">
      <dgm:prSet/>
      <dgm:spPr/>
      <dgm:t>
        <a:bodyPr/>
        <a:lstStyle/>
        <a:p>
          <a:r>
            <a:rPr lang="en-US"/>
            <a:t>Specialty Vouchers (FUP, FYI, VASH, NED, Stability)</a:t>
          </a:r>
        </a:p>
      </dgm:t>
    </dgm:pt>
    <dgm:pt modelId="{43BD9DF2-D813-4CB1-B26E-27FA80487012}" type="parTrans" cxnId="{4344504D-42E3-4E94-85B9-33B7EE4E779F}">
      <dgm:prSet/>
      <dgm:spPr/>
      <dgm:t>
        <a:bodyPr/>
        <a:lstStyle/>
        <a:p>
          <a:endParaRPr lang="en-US"/>
        </a:p>
      </dgm:t>
    </dgm:pt>
    <dgm:pt modelId="{EE805256-1FAC-4003-BB2F-F049172CC5E6}" type="sibTrans" cxnId="{4344504D-42E3-4E94-85B9-33B7EE4E779F}">
      <dgm:prSet/>
      <dgm:spPr/>
      <dgm:t>
        <a:bodyPr/>
        <a:lstStyle/>
        <a:p>
          <a:endParaRPr lang="en-US"/>
        </a:p>
      </dgm:t>
    </dgm:pt>
    <dgm:pt modelId="{7457C3C8-2CC8-4D31-83AF-48D48B4CE7EF}">
      <dgm:prSet/>
      <dgm:spPr/>
      <dgm:t>
        <a:bodyPr/>
        <a:lstStyle/>
        <a:p>
          <a:r>
            <a:rPr lang="en-US"/>
            <a:t>Mainstream Vouchers</a:t>
          </a:r>
        </a:p>
      </dgm:t>
    </dgm:pt>
    <dgm:pt modelId="{F366CCAC-8758-4260-995E-820887D4C3E7}" type="parTrans" cxnId="{54E6ABDA-CCBE-47FB-8C05-9CD01F035B38}">
      <dgm:prSet/>
      <dgm:spPr/>
      <dgm:t>
        <a:bodyPr/>
        <a:lstStyle/>
        <a:p>
          <a:endParaRPr lang="en-US"/>
        </a:p>
      </dgm:t>
    </dgm:pt>
    <dgm:pt modelId="{8BFFCAAD-2718-4119-80C7-5AF920C29A05}" type="sibTrans" cxnId="{54E6ABDA-CCBE-47FB-8C05-9CD01F035B38}">
      <dgm:prSet/>
      <dgm:spPr/>
      <dgm:t>
        <a:bodyPr/>
        <a:lstStyle/>
        <a:p>
          <a:endParaRPr lang="en-US"/>
        </a:p>
      </dgm:t>
    </dgm:pt>
    <dgm:pt modelId="{167D77E0-3D7E-491E-AE9E-F595DE5EF45E}">
      <dgm:prSet/>
      <dgm:spPr/>
      <dgm:t>
        <a:bodyPr/>
        <a:lstStyle/>
        <a:p>
          <a:r>
            <a:rPr lang="en-US"/>
            <a:t>Emergency Housing Vouchers</a:t>
          </a:r>
        </a:p>
      </dgm:t>
    </dgm:pt>
    <dgm:pt modelId="{AFC493EF-F09E-4BB5-9E44-C69A55FD78F6}" type="parTrans" cxnId="{CE8E90D0-0084-4C18-A17D-58ABAA1B1B26}">
      <dgm:prSet/>
      <dgm:spPr/>
      <dgm:t>
        <a:bodyPr/>
        <a:lstStyle/>
        <a:p>
          <a:endParaRPr lang="en-US"/>
        </a:p>
      </dgm:t>
    </dgm:pt>
    <dgm:pt modelId="{688A18A1-297C-4704-8672-C9A1E669CAA6}" type="sibTrans" cxnId="{CE8E90D0-0084-4C18-A17D-58ABAA1B1B26}">
      <dgm:prSet/>
      <dgm:spPr/>
      <dgm:t>
        <a:bodyPr/>
        <a:lstStyle/>
        <a:p>
          <a:endParaRPr lang="en-US"/>
        </a:p>
      </dgm:t>
    </dgm:pt>
    <dgm:pt modelId="{4E3771CF-0585-4151-8AFF-D7495B4C63D2}">
      <dgm:prSet/>
      <dgm:spPr/>
      <dgm:t>
        <a:bodyPr/>
        <a:lstStyle/>
        <a:p>
          <a:r>
            <a:rPr lang="en-US"/>
            <a:t>Project Based Rental Assistance (also Section 8)</a:t>
          </a:r>
        </a:p>
      </dgm:t>
    </dgm:pt>
    <dgm:pt modelId="{137E2AB5-E183-4839-9FFA-4C58B305196C}" type="parTrans" cxnId="{F310FFF9-15E5-4247-AAE2-6B866B0EF0B7}">
      <dgm:prSet/>
      <dgm:spPr/>
      <dgm:t>
        <a:bodyPr/>
        <a:lstStyle/>
        <a:p>
          <a:endParaRPr lang="en-US"/>
        </a:p>
      </dgm:t>
    </dgm:pt>
    <dgm:pt modelId="{9FA12859-1F1A-471C-94E9-56585CC54E02}" type="sibTrans" cxnId="{F310FFF9-15E5-4247-AAE2-6B866B0EF0B7}">
      <dgm:prSet/>
      <dgm:spPr/>
      <dgm:t>
        <a:bodyPr/>
        <a:lstStyle/>
        <a:p>
          <a:endParaRPr lang="en-US"/>
        </a:p>
      </dgm:t>
    </dgm:pt>
    <dgm:pt modelId="{9A22FFD6-C4E7-43C6-AC66-228C9F1E638B}">
      <dgm:prSet/>
      <dgm:spPr/>
      <dgm:t>
        <a:bodyPr/>
        <a:lstStyle/>
        <a:p>
          <a:r>
            <a:rPr lang="en-US"/>
            <a:t>Family Self-Sufficiency</a:t>
          </a:r>
        </a:p>
      </dgm:t>
    </dgm:pt>
    <dgm:pt modelId="{6E7C3277-E7EF-438E-92CF-6FFA2CB864F6}" type="parTrans" cxnId="{4D99BFC7-3802-4D89-89A3-31881987F4CD}">
      <dgm:prSet/>
      <dgm:spPr/>
      <dgm:t>
        <a:bodyPr/>
        <a:lstStyle/>
        <a:p>
          <a:endParaRPr lang="en-US"/>
        </a:p>
      </dgm:t>
    </dgm:pt>
    <dgm:pt modelId="{6C213573-BAE4-4024-817E-3423EE7B7816}" type="sibTrans" cxnId="{4D99BFC7-3802-4D89-89A3-31881987F4CD}">
      <dgm:prSet/>
      <dgm:spPr/>
      <dgm:t>
        <a:bodyPr/>
        <a:lstStyle/>
        <a:p>
          <a:endParaRPr lang="en-US"/>
        </a:p>
      </dgm:t>
    </dgm:pt>
    <dgm:pt modelId="{25DAD77E-A538-4059-BCDD-053BE94D632C}">
      <dgm:prSet/>
      <dgm:spPr/>
      <dgm:t>
        <a:bodyPr/>
        <a:lstStyle/>
        <a:p>
          <a:r>
            <a:rPr lang="en-US"/>
            <a:t>USDA Rural Development Programs</a:t>
          </a:r>
        </a:p>
      </dgm:t>
    </dgm:pt>
    <dgm:pt modelId="{7BD61E01-2DC8-4C30-833A-BE14AFF7D7E2}" type="parTrans" cxnId="{35864354-A716-47EF-BD81-E9245F8EC53D}">
      <dgm:prSet/>
      <dgm:spPr/>
      <dgm:t>
        <a:bodyPr/>
        <a:lstStyle/>
        <a:p>
          <a:endParaRPr lang="en-US"/>
        </a:p>
      </dgm:t>
    </dgm:pt>
    <dgm:pt modelId="{14A9351C-CFEE-4142-B4F6-803EC49497E4}" type="sibTrans" cxnId="{35864354-A716-47EF-BD81-E9245F8EC53D}">
      <dgm:prSet/>
      <dgm:spPr/>
      <dgm:t>
        <a:bodyPr/>
        <a:lstStyle/>
        <a:p>
          <a:endParaRPr lang="en-US"/>
        </a:p>
      </dgm:t>
    </dgm:pt>
    <dgm:pt modelId="{BAA80C43-0A59-4494-8743-30AB54AA2F58}">
      <dgm:prSet/>
      <dgm:spPr/>
      <dgm:t>
        <a:bodyPr/>
        <a:lstStyle/>
        <a:p>
          <a:r>
            <a:rPr lang="en-US"/>
            <a:t>Farm Labor Housing (Section 514/516)</a:t>
          </a:r>
        </a:p>
      </dgm:t>
    </dgm:pt>
    <dgm:pt modelId="{A93C3EE4-8968-4F8B-9031-5FD11E2BAA6C}" type="parTrans" cxnId="{A5CCB15C-7A3C-4552-AF3E-A244FE4659CE}">
      <dgm:prSet/>
      <dgm:spPr/>
      <dgm:t>
        <a:bodyPr/>
        <a:lstStyle/>
        <a:p>
          <a:endParaRPr lang="en-US"/>
        </a:p>
      </dgm:t>
    </dgm:pt>
    <dgm:pt modelId="{848F16BC-15D9-4C84-A94F-FEEB827BCA97}" type="sibTrans" cxnId="{A5CCB15C-7A3C-4552-AF3E-A244FE4659CE}">
      <dgm:prSet/>
      <dgm:spPr/>
      <dgm:t>
        <a:bodyPr/>
        <a:lstStyle/>
        <a:p>
          <a:endParaRPr lang="en-US"/>
        </a:p>
      </dgm:t>
    </dgm:pt>
    <dgm:pt modelId="{31DAA3BC-7E57-4A18-B2D2-281E185D3132}">
      <dgm:prSet/>
      <dgm:spPr/>
      <dgm:t>
        <a:bodyPr/>
        <a:lstStyle/>
        <a:p>
          <a:r>
            <a:rPr lang="en-US"/>
            <a:t>Rural Housing (Section 515)</a:t>
          </a:r>
        </a:p>
      </dgm:t>
    </dgm:pt>
    <dgm:pt modelId="{704E7838-EFF9-4C47-A55E-0CD3170A5F1C}" type="parTrans" cxnId="{8A6ECC0B-6F04-40FA-AC0A-B5A30684E700}">
      <dgm:prSet/>
      <dgm:spPr/>
      <dgm:t>
        <a:bodyPr/>
        <a:lstStyle/>
        <a:p>
          <a:endParaRPr lang="en-US"/>
        </a:p>
      </dgm:t>
    </dgm:pt>
    <dgm:pt modelId="{212BF43F-F417-4947-88AC-BE736954F073}" type="sibTrans" cxnId="{8A6ECC0B-6F04-40FA-AC0A-B5A30684E700}">
      <dgm:prSet/>
      <dgm:spPr/>
      <dgm:t>
        <a:bodyPr/>
        <a:lstStyle/>
        <a:p>
          <a:endParaRPr lang="en-US"/>
        </a:p>
      </dgm:t>
    </dgm:pt>
    <dgm:pt modelId="{C47B79B1-3501-4790-AA51-58987679CE56}" type="pres">
      <dgm:prSet presAssocID="{609AD15B-7C98-42F3-B6A2-F16D8AC2E1BA}" presName="linear" presStyleCnt="0">
        <dgm:presLayoutVars>
          <dgm:animLvl val="lvl"/>
          <dgm:resizeHandles val="exact"/>
        </dgm:presLayoutVars>
      </dgm:prSet>
      <dgm:spPr/>
    </dgm:pt>
    <dgm:pt modelId="{ADF96E57-446F-42CA-91EF-9B8B7A924B23}" type="pres">
      <dgm:prSet presAssocID="{74B34BBF-D3DB-4D69-99C7-EC108BCDA8C2}" presName="parentText" presStyleLbl="node1" presStyleIdx="0" presStyleCnt="2">
        <dgm:presLayoutVars>
          <dgm:chMax val="0"/>
          <dgm:bulletEnabled val="1"/>
        </dgm:presLayoutVars>
      </dgm:prSet>
      <dgm:spPr/>
    </dgm:pt>
    <dgm:pt modelId="{07355EAD-28C7-43B1-9FBB-25568A26044D}" type="pres">
      <dgm:prSet presAssocID="{74B34BBF-D3DB-4D69-99C7-EC108BCDA8C2}" presName="childText" presStyleLbl="revTx" presStyleIdx="0" presStyleCnt="2">
        <dgm:presLayoutVars>
          <dgm:bulletEnabled val="1"/>
        </dgm:presLayoutVars>
      </dgm:prSet>
      <dgm:spPr/>
    </dgm:pt>
    <dgm:pt modelId="{DB1E652E-4FD6-4836-9A0B-02CFC4776F23}" type="pres">
      <dgm:prSet presAssocID="{25DAD77E-A538-4059-BCDD-053BE94D632C}" presName="parentText" presStyleLbl="node1" presStyleIdx="1" presStyleCnt="2">
        <dgm:presLayoutVars>
          <dgm:chMax val="0"/>
          <dgm:bulletEnabled val="1"/>
        </dgm:presLayoutVars>
      </dgm:prSet>
      <dgm:spPr/>
    </dgm:pt>
    <dgm:pt modelId="{CC31F00F-A368-4F4B-982C-F7EE7FBD9A01}" type="pres">
      <dgm:prSet presAssocID="{25DAD77E-A538-4059-BCDD-053BE94D632C}" presName="childText" presStyleLbl="revTx" presStyleIdx="1" presStyleCnt="2">
        <dgm:presLayoutVars>
          <dgm:bulletEnabled val="1"/>
        </dgm:presLayoutVars>
      </dgm:prSet>
      <dgm:spPr/>
    </dgm:pt>
  </dgm:ptLst>
  <dgm:cxnLst>
    <dgm:cxn modelId="{69DA4108-C0C0-4AC9-AADC-E987296CF317}" srcId="{74B34BBF-D3DB-4D69-99C7-EC108BCDA8C2}" destId="{D7DEA6C7-9955-4A4A-9961-9D2DCC1A82AC}" srcOrd="0" destOrd="0" parTransId="{83FCB34D-96C6-4372-92A8-B5D6819A3D81}" sibTransId="{495785F2-41B5-44F2-BDB7-1BA45E48DBFF}"/>
    <dgm:cxn modelId="{8A6ECC0B-6F04-40FA-AC0A-B5A30684E700}" srcId="{25DAD77E-A538-4059-BCDD-053BE94D632C}" destId="{31DAA3BC-7E57-4A18-B2D2-281E185D3132}" srcOrd="1" destOrd="0" parTransId="{704E7838-EFF9-4C47-A55E-0CD3170A5F1C}" sibTransId="{212BF43F-F417-4947-88AC-BE736954F073}"/>
    <dgm:cxn modelId="{D532DC13-9161-4E86-878D-5B8B13849287}" type="presOf" srcId="{609AD15B-7C98-42F3-B6A2-F16D8AC2E1BA}" destId="{C47B79B1-3501-4790-AA51-58987679CE56}" srcOrd="0" destOrd="0" presId="urn:microsoft.com/office/officeart/2005/8/layout/vList2"/>
    <dgm:cxn modelId="{5D79AE15-E036-4488-AE99-828116665622}" type="presOf" srcId="{B403E1E0-FE90-4E56-9144-685496F1B15D}" destId="{07355EAD-28C7-43B1-9FBB-25568A26044D}" srcOrd="0" destOrd="3" presId="urn:microsoft.com/office/officeart/2005/8/layout/vList2"/>
    <dgm:cxn modelId="{A5CCB15C-7A3C-4552-AF3E-A244FE4659CE}" srcId="{25DAD77E-A538-4059-BCDD-053BE94D632C}" destId="{BAA80C43-0A59-4494-8743-30AB54AA2F58}" srcOrd="0" destOrd="0" parTransId="{A93C3EE4-8968-4F8B-9031-5FD11E2BAA6C}" sibTransId="{848F16BC-15D9-4C84-A94F-FEEB827BCA97}"/>
    <dgm:cxn modelId="{C7DB7347-CEE1-4E34-BF33-93D29C406DDB}" type="presOf" srcId="{7457C3C8-2CC8-4D31-83AF-48D48B4CE7EF}" destId="{07355EAD-28C7-43B1-9FBB-25568A26044D}" srcOrd="0" destOrd="4" presId="urn:microsoft.com/office/officeart/2005/8/layout/vList2"/>
    <dgm:cxn modelId="{73CFE049-1C6E-4468-A1A6-0ED7453957AF}" type="presOf" srcId="{BAA80C43-0A59-4494-8743-30AB54AA2F58}" destId="{CC31F00F-A368-4F4B-982C-F7EE7FBD9A01}" srcOrd="0" destOrd="0" presId="urn:microsoft.com/office/officeart/2005/8/layout/vList2"/>
    <dgm:cxn modelId="{4344504D-42E3-4E94-85B9-33B7EE4E779F}" srcId="{88151ED6-60D6-4AB8-9303-B98A0CF193DD}" destId="{B403E1E0-FE90-4E56-9144-685496F1B15D}" srcOrd="1" destOrd="0" parTransId="{43BD9DF2-D813-4CB1-B26E-27FA80487012}" sibTransId="{EE805256-1FAC-4003-BB2F-F049172CC5E6}"/>
    <dgm:cxn modelId="{35864354-A716-47EF-BD81-E9245F8EC53D}" srcId="{609AD15B-7C98-42F3-B6A2-F16D8AC2E1BA}" destId="{25DAD77E-A538-4059-BCDD-053BE94D632C}" srcOrd="1" destOrd="0" parTransId="{7BD61E01-2DC8-4C30-833A-BE14AFF7D7E2}" sibTransId="{14A9351C-CFEE-4142-B4F6-803EC49497E4}"/>
    <dgm:cxn modelId="{9948D977-D4AE-484D-BC4A-D31F84E7FF8C}" srcId="{88151ED6-60D6-4AB8-9303-B98A0CF193DD}" destId="{7DA4BD61-3CA1-48E0-AC4F-CDFBEBCA31BC}" srcOrd="0" destOrd="0" parTransId="{B2E2E398-CFDE-488F-A4F6-4AAAF65F5630}" sibTransId="{1190638B-1232-4EE6-8544-923582C4EDFE}"/>
    <dgm:cxn modelId="{ACFBED78-AE4B-4B0E-A177-0A4AA872B7B8}" type="presOf" srcId="{7DA4BD61-3CA1-48E0-AC4F-CDFBEBCA31BC}" destId="{07355EAD-28C7-43B1-9FBB-25568A26044D}" srcOrd="0" destOrd="2" presId="urn:microsoft.com/office/officeart/2005/8/layout/vList2"/>
    <dgm:cxn modelId="{E772EE7C-B8A8-4ED0-BDFC-62348A9FFBA4}" type="presOf" srcId="{88151ED6-60D6-4AB8-9303-B98A0CF193DD}" destId="{07355EAD-28C7-43B1-9FBB-25568A26044D}" srcOrd="0" destOrd="1" presId="urn:microsoft.com/office/officeart/2005/8/layout/vList2"/>
    <dgm:cxn modelId="{6C2E3082-ECD0-44B4-83C5-14FEFE491315}" type="presOf" srcId="{25DAD77E-A538-4059-BCDD-053BE94D632C}" destId="{DB1E652E-4FD6-4836-9A0B-02CFC4776F23}" srcOrd="0" destOrd="0" presId="urn:microsoft.com/office/officeart/2005/8/layout/vList2"/>
    <dgm:cxn modelId="{404B5082-748A-4A63-A5D2-431631230D00}" type="presOf" srcId="{4E3771CF-0585-4151-8AFF-D7495B4C63D2}" destId="{07355EAD-28C7-43B1-9FBB-25568A26044D}" srcOrd="0" destOrd="6" presId="urn:microsoft.com/office/officeart/2005/8/layout/vList2"/>
    <dgm:cxn modelId="{BE67A483-0122-46BA-BEDE-DC87F9320598}" type="presOf" srcId="{D7DEA6C7-9955-4A4A-9961-9D2DCC1A82AC}" destId="{07355EAD-28C7-43B1-9FBB-25568A26044D}" srcOrd="0" destOrd="0" presId="urn:microsoft.com/office/officeart/2005/8/layout/vList2"/>
    <dgm:cxn modelId="{491D8B88-FC85-4BE4-B389-6C68196BF1E2}" type="presOf" srcId="{167D77E0-3D7E-491E-AE9E-F595DE5EF45E}" destId="{07355EAD-28C7-43B1-9FBB-25568A26044D}" srcOrd="0" destOrd="5" presId="urn:microsoft.com/office/officeart/2005/8/layout/vList2"/>
    <dgm:cxn modelId="{00020899-E1A0-407D-9502-6523C9ABE1FE}" srcId="{74B34BBF-D3DB-4D69-99C7-EC108BCDA8C2}" destId="{88151ED6-60D6-4AB8-9303-B98A0CF193DD}" srcOrd="1" destOrd="0" parTransId="{17EE638D-93A4-4BBF-B043-D271ADCA1511}" sibTransId="{FD9E6E67-A100-4D35-8F0F-8EC5EDD37C9E}"/>
    <dgm:cxn modelId="{EF861FC3-031D-4F1A-9E78-D1A30DEA2DED}" srcId="{609AD15B-7C98-42F3-B6A2-F16D8AC2E1BA}" destId="{74B34BBF-D3DB-4D69-99C7-EC108BCDA8C2}" srcOrd="0" destOrd="0" parTransId="{E4F62064-5ECB-44D0-BFC5-FACBC9696D9C}" sibTransId="{A2A5044D-3629-4786-B0BC-27FF925502F5}"/>
    <dgm:cxn modelId="{12F4ACC5-77F0-40B6-A08E-F33CDD7FC80A}" type="presOf" srcId="{31DAA3BC-7E57-4A18-B2D2-281E185D3132}" destId="{CC31F00F-A368-4F4B-982C-F7EE7FBD9A01}" srcOrd="0" destOrd="1" presId="urn:microsoft.com/office/officeart/2005/8/layout/vList2"/>
    <dgm:cxn modelId="{4D99BFC7-3802-4D89-89A3-31881987F4CD}" srcId="{74B34BBF-D3DB-4D69-99C7-EC108BCDA8C2}" destId="{9A22FFD6-C4E7-43C6-AC66-228C9F1E638B}" srcOrd="3" destOrd="0" parTransId="{6E7C3277-E7EF-438E-92CF-6FFA2CB864F6}" sibTransId="{6C213573-BAE4-4024-817E-3423EE7B7816}"/>
    <dgm:cxn modelId="{CE8E90D0-0084-4C18-A17D-58ABAA1B1B26}" srcId="{88151ED6-60D6-4AB8-9303-B98A0CF193DD}" destId="{167D77E0-3D7E-491E-AE9E-F595DE5EF45E}" srcOrd="3" destOrd="0" parTransId="{AFC493EF-F09E-4BB5-9E44-C69A55FD78F6}" sibTransId="{688A18A1-297C-4704-8672-C9A1E669CAA6}"/>
    <dgm:cxn modelId="{A55AB9D6-A515-4C91-B53C-CBB7DB8D4B1D}" type="presOf" srcId="{9A22FFD6-C4E7-43C6-AC66-228C9F1E638B}" destId="{07355EAD-28C7-43B1-9FBB-25568A26044D}" srcOrd="0" destOrd="7" presId="urn:microsoft.com/office/officeart/2005/8/layout/vList2"/>
    <dgm:cxn modelId="{54E6ABDA-CCBE-47FB-8C05-9CD01F035B38}" srcId="{88151ED6-60D6-4AB8-9303-B98A0CF193DD}" destId="{7457C3C8-2CC8-4D31-83AF-48D48B4CE7EF}" srcOrd="2" destOrd="0" parTransId="{F366CCAC-8758-4260-995E-820887D4C3E7}" sibTransId="{8BFFCAAD-2718-4119-80C7-5AF920C29A05}"/>
    <dgm:cxn modelId="{F310FFF9-15E5-4247-AAE2-6B866B0EF0B7}" srcId="{74B34BBF-D3DB-4D69-99C7-EC108BCDA8C2}" destId="{4E3771CF-0585-4151-8AFF-D7495B4C63D2}" srcOrd="2" destOrd="0" parTransId="{137E2AB5-E183-4839-9FFA-4C58B305196C}" sibTransId="{9FA12859-1F1A-471C-94E9-56585CC54E02}"/>
    <dgm:cxn modelId="{7D6886FE-33C1-4D3F-AF64-9E3631EF385A}" type="presOf" srcId="{74B34BBF-D3DB-4D69-99C7-EC108BCDA8C2}" destId="{ADF96E57-446F-42CA-91EF-9B8B7A924B23}" srcOrd="0" destOrd="0" presId="urn:microsoft.com/office/officeart/2005/8/layout/vList2"/>
    <dgm:cxn modelId="{2B55E374-C277-4A66-B9AD-BAA8867F0932}" type="presParOf" srcId="{C47B79B1-3501-4790-AA51-58987679CE56}" destId="{ADF96E57-446F-42CA-91EF-9B8B7A924B23}" srcOrd="0" destOrd="0" presId="urn:microsoft.com/office/officeart/2005/8/layout/vList2"/>
    <dgm:cxn modelId="{CE4C5651-0E9C-46ED-8540-36395B809C32}" type="presParOf" srcId="{C47B79B1-3501-4790-AA51-58987679CE56}" destId="{07355EAD-28C7-43B1-9FBB-25568A26044D}" srcOrd="1" destOrd="0" presId="urn:microsoft.com/office/officeart/2005/8/layout/vList2"/>
    <dgm:cxn modelId="{07912899-0A5C-409E-8400-EDA821DE0CC1}" type="presParOf" srcId="{C47B79B1-3501-4790-AA51-58987679CE56}" destId="{DB1E652E-4FD6-4836-9A0B-02CFC4776F23}" srcOrd="2" destOrd="0" presId="urn:microsoft.com/office/officeart/2005/8/layout/vList2"/>
    <dgm:cxn modelId="{8703E887-CF24-4239-9CAC-F5C03EBA23FE}" type="presParOf" srcId="{C47B79B1-3501-4790-AA51-58987679CE56}" destId="{CC31F00F-A368-4F4B-982C-F7EE7FBD9A0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D531B2-E531-40BF-AD6C-F67B592D717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8762B79-6E49-4172-8980-4F07593219F2}">
      <dgm:prSet/>
      <dgm:spPr/>
      <dgm:t>
        <a:bodyPr/>
        <a:lstStyle/>
        <a:p>
          <a:r>
            <a:rPr lang="en-US"/>
            <a:t>Established in 1977 by the City of Yakima Resolution No. D-1575</a:t>
          </a:r>
        </a:p>
      </dgm:t>
    </dgm:pt>
    <dgm:pt modelId="{A8882237-585E-47CC-A183-AAB19DDB2126}" type="parTrans" cxnId="{865FCDB3-8BBD-43C8-9F20-AA92DEA2EBC4}">
      <dgm:prSet/>
      <dgm:spPr/>
      <dgm:t>
        <a:bodyPr/>
        <a:lstStyle/>
        <a:p>
          <a:endParaRPr lang="en-US"/>
        </a:p>
      </dgm:t>
    </dgm:pt>
    <dgm:pt modelId="{00030A18-9EAA-4209-A4A6-DC5BE7368515}" type="sibTrans" cxnId="{865FCDB3-8BBD-43C8-9F20-AA92DEA2EBC4}">
      <dgm:prSet/>
      <dgm:spPr/>
      <dgm:t>
        <a:bodyPr/>
        <a:lstStyle/>
        <a:p>
          <a:endParaRPr lang="en-US"/>
        </a:p>
      </dgm:t>
    </dgm:pt>
    <dgm:pt modelId="{F97E4A20-2777-4BE8-BB98-8C6E2268437D}">
      <dgm:prSet/>
      <dgm:spPr/>
      <dgm:t>
        <a:bodyPr/>
        <a:lstStyle/>
        <a:p>
          <a:r>
            <a:rPr lang="en-US"/>
            <a:t>Operates in accordance with Washington State Revised Code Chapter 35.82</a:t>
          </a:r>
        </a:p>
      </dgm:t>
    </dgm:pt>
    <dgm:pt modelId="{9441D551-A3ED-456E-BD3C-7C4F068DEA57}" type="parTrans" cxnId="{58060919-4874-4266-B1B3-FD85030E04E9}">
      <dgm:prSet/>
      <dgm:spPr/>
      <dgm:t>
        <a:bodyPr/>
        <a:lstStyle/>
        <a:p>
          <a:endParaRPr lang="en-US"/>
        </a:p>
      </dgm:t>
    </dgm:pt>
    <dgm:pt modelId="{82E3D2A6-D641-4451-A93C-D11756A0E80B}" type="sibTrans" cxnId="{58060919-4874-4266-B1B3-FD85030E04E9}">
      <dgm:prSet/>
      <dgm:spPr/>
      <dgm:t>
        <a:bodyPr/>
        <a:lstStyle/>
        <a:p>
          <a:endParaRPr lang="en-US"/>
        </a:p>
      </dgm:t>
    </dgm:pt>
    <dgm:pt modelId="{2DFEDA9C-7B3A-4A31-80A0-1B4E561B1E97}">
      <dgm:prSet/>
      <dgm:spPr/>
      <dgm:t>
        <a:bodyPr/>
        <a:lstStyle/>
        <a:p>
          <a:r>
            <a:rPr lang="en-US"/>
            <a:t>Resources received from U.S. Departments of Housing and Urban Development and Agriculture’s Rural Development</a:t>
          </a:r>
        </a:p>
      </dgm:t>
    </dgm:pt>
    <dgm:pt modelId="{D3C8E37D-563C-45A3-84A0-6DF4535BA6B1}" type="parTrans" cxnId="{074CD0F1-39E2-49F3-BA07-A460F6F41F49}">
      <dgm:prSet/>
      <dgm:spPr/>
      <dgm:t>
        <a:bodyPr/>
        <a:lstStyle/>
        <a:p>
          <a:endParaRPr lang="en-US"/>
        </a:p>
      </dgm:t>
    </dgm:pt>
    <dgm:pt modelId="{F9F2D5AF-22B8-4CD3-9950-BB986D4B7C32}" type="sibTrans" cxnId="{074CD0F1-39E2-49F3-BA07-A460F6F41F49}">
      <dgm:prSet/>
      <dgm:spPr/>
      <dgm:t>
        <a:bodyPr/>
        <a:lstStyle/>
        <a:p>
          <a:endParaRPr lang="en-US"/>
        </a:p>
      </dgm:t>
    </dgm:pt>
    <dgm:pt modelId="{DA1BBB05-2A8D-4CE6-BA29-BE2DA856F885}">
      <dgm:prSet/>
      <dgm:spPr/>
      <dgm:t>
        <a:bodyPr/>
        <a:lstStyle/>
        <a:p>
          <a:r>
            <a:rPr lang="en-US"/>
            <a:t>Annual budget of approximately $17 million</a:t>
          </a:r>
        </a:p>
      </dgm:t>
    </dgm:pt>
    <dgm:pt modelId="{052F2166-1458-4FEF-A6E1-BF850E032605}" type="parTrans" cxnId="{842CFECF-A355-41FF-82D4-34A1AFD36E9F}">
      <dgm:prSet/>
      <dgm:spPr/>
      <dgm:t>
        <a:bodyPr/>
        <a:lstStyle/>
        <a:p>
          <a:endParaRPr lang="en-US"/>
        </a:p>
      </dgm:t>
    </dgm:pt>
    <dgm:pt modelId="{0952408D-47FD-4BEE-BDF1-CAA966217654}" type="sibTrans" cxnId="{842CFECF-A355-41FF-82D4-34A1AFD36E9F}">
      <dgm:prSet/>
      <dgm:spPr/>
      <dgm:t>
        <a:bodyPr/>
        <a:lstStyle/>
        <a:p>
          <a:endParaRPr lang="en-US"/>
        </a:p>
      </dgm:t>
    </dgm:pt>
    <dgm:pt modelId="{F58E0EAF-0446-49DE-96F5-E13A48E4158A}">
      <dgm:prSet/>
      <dgm:spPr/>
      <dgm:t>
        <a:bodyPr/>
        <a:lstStyle/>
        <a:p>
          <a:r>
            <a:rPr lang="en-US"/>
            <a:t>Serving nearly 3,000 residents throughout Yakima and Kittitas Counties</a:t>
          </a:r>
        </a:p>
      </dgm:t>
    </dgm:pt>
    <dgm:pt modelId="{235DE369-DF9A-4D56-B6B9-226649721B07}" type="parTrans" cxnId="{FC1C9B82-8897-40AE-99E6-360FE4C01CF8}">
      <dgm:prSet/>
      <dgm:spPr/>
      <dgm:t>
        <a:bodyPr/>
        <a:lstStyle/>
        <a:p>
          <a:endParaRPr lang="en-US"/>
        </a:p>
      </dgm:t>
    </dgm:pt>
    <dgm:pt modelId="{46A673FD-662A-4925-A83A-2261E25CA01B}" type="sibTrans" cxnId="{FC1C9B82-8897-40AE-99E6-360FE4C01CF8}">
      <dgm:prSet/>
      <dgm:spPr/>
      <dgm:t>
        <a:bodyPr/>
        <a:lstStyle/>
        <a:p>
          <a:endParaRPr lang="en-US"/>
        </a:p>
      </dgm:t>
    </dgm:pt>
    <dgm:pt modelId="{BD9FEA3A-E72B-4369-821D-C17BE81D660F}" type="pres">
      <dgm:prSet presAssocID="{17D531B2-E531-40BF-AD6C-F67B592D717E}" presName="root" presStyleCnt="0">
        <dgm:presLayoutVars>
          <dgm:dir/>
          <dgm:resizeHandles val="exact"/>
        </dgm:presLayoutVars>
      </dgm:prSet>
      <dgm:spPr/>
    </dgm:pt>
    <dgm:pt modelId="{F4D63F04-2730-466E-96D6-D8533EB315B1}" type="pres">
      <dgm:prSet presAssocID="{08762B79-6E49-4172-8980-4F07593219F2}" presName="compNode" presStyleCnt="0"/>
      <dgm:spPr/>
    </dgm:pt>
    <dgm:pt modelId="{5447F3EE-4620-4169-8874-7833704F79ED}" type="pres">
      <dgm:prSet presAssocID="{08762B79-6E49-4172-8980-4F07593219F2}" presName="bgRect" presStyleLbl="bgShp" presStyleIdx="0" presStyleCnt="5"/>
      <dgm:spPr/>
    </dgm:pt>
    <dgm:pt modelId="{7AF6D099-1D4E-4DC7-93BC-50196B76C7D7}" type="pres">
      <dgm:prSet presAssocID="{08762B79-6E49-4172-8980-4F07593219F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B487EFC7-BE4F-48F0-A1AC-6375C7C5568E}" type="pres">
      <dgm:prSet presAssocID="{08762B79-6E49-4172-8980-4F07593219F2}" presName="spaceRect" presStyleCnt="0"/>
      <dgm:spPr/>
    </dgm:pt>
    <dgm:pt modelId="{521E5EB8-8958-4684-A6FA-F7AE2B68765F}" type="pres">
      <dgm:prSet presAssocID="{08762B79-6E49-4172-8980-4F07593219F2}" presName="parTx" presStyleLbl="revTx" presStyleIdx="0" presStyleCnt="5">
        <dgm:presLayoutVars>
          <dgm:chMax val="0"/>
          <dgm:chPref val="0"/>
        </dgm:presLayoutVars>
      </dgm:prSet>
      <dgm:spPr/>
    </dgm:pt>
    <dgm:pt modelId="{D8C1A99D-EE4E-4FCC-B598-698A109EB03B}" type="pres">
      <dgm:prSet presAssocID="{00030A18-9EAA-4209-A4A6-DC5BE7368515}" presName="sibTrans" presStyleCnt="0"/>
      <dgm:spPr/>
    </dgm:pt>
    <dgm:pt modelId="{D6584605-5CEF-4B46-8DF7-0B7BD85164CB}" type="pres">
      <dgm:prSet presAssocID="{F97E4A20-2777-4BE8-BB98-8C6E2268437D}" presName="compNode" presStyleCnt="0"/>
      <dgm:spPr/>
    </dgm:pt>
    <dgm:pt modelId="{60D6910C-7918-4EA5-87DC-C9581A706069}" type="pres">
      <dgm:prSet presAssocID="{F97E4A20-2777-4BE8-BB98-8C6E2268437D}" presName="bgRect" presStyleLbl="bgShp" presStyleIdx="1" presStyleCnt="5"/>
      <dgm:spPr/>
    </dgm:pt>
    <dgm:pt modelId="{E7CA8E62-7EB2-4230-A759-11092FBC82ED}" type="pres">
      <dgm:prSet presAssocID="{F97E4A20-2777-4BE8-BB98-8C6E2268437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648A7DEE-19BA-40AB-B7F1-B6F80B365699}" type="pres">
      <dgm:prSet presAssocID="{F97E4A20-2777-4BE8-BB98-8C6E2268437D}" presName="spaceRect" presStyleCnt="0"/>
      <dgm:spPr/>
    </dgm:pt>
    <dgm:pt modelId="{8D12C0F9-D974-4408-BA39-BCE1DF3F4900}" type="pres">
      <dgm:prSet presAssocID="{F97E4A20-2777-4BE8-BB98-8C6E2268437D}" presName="parTx" presStyleLbl="revTx" presStyleIdx="1" presStyleCnt="5">
        <dgm:presLayoutVars>
          <dgm:chMax val="0"/>
          <dgm:chPref val="0"/>
        </dgm:presLayoutVars>
      </dgm:prSet>
      <dgm:spPr/>
    </dgm:pt>
    <dgm:pt modelId="{774BFB27-B42F-4219-A7D5-3336E2C6B3CD}" type="pres">
      <dgm:prSet presAssocID="{82E3D2A6-D641-4451-A93C-D11756A0E80B}" presName="sibTrans" presStyleCnt="0"/>
      <dgm:spPr/>
    </dgm:pt>
    <dgm:pt modelId="{94203520-9776-4BCC-9022-16E3F48CD399}" type="pres">
      <dgm:prSet presAssocID="{2DFEDA9C-7B3A-4A31-80A0-1B4E561B1E97}" presName="compNode" presStyleCnt="0"/>
      <dgm:spPr/>
    </dgm:pt>
    <dgm:pt modelId="{22C175FE-9696-4902-886F-2AEC852E27E3}" type="pres">
      <dgm:prSet presAssocID="{2DFEDA9C-7B3A-4A31-80A0-1B4E561B1E97}" presName="bgRect" presStyleLbl="bgShp" presStyleIdx="2" presStyleCnt="5"/>
      <dgm:spPr/>
    </dgm:pt>
    <dgm:pt modelId="{CCE4877A-14DE-4A30-B45E-38BFB0919356}" type="pres">
      <dgm:prSet presAssocID="{2DFEDA9C-7B3A-4A31-80A0-1B4E561B1E9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rm scene"/>
        </a:ext>
      </dgm:extLst>
    </dgm:pt>
    <dgm:pt modelId="{A3A96872-DE82-4A7D-BBB7-E3E0B2C00E82}" type="pres">
      <dgm:prSet presAssocID="{2DFEDA9C-7B3A-4A31-80A0-1B4E561B1E97}" presName="spaceRect" presStyleCnt="0"/>
      <dgm:spPr/>
    </dgm:pt>
    <dgm:pt modelId="{790B4C8C-0EC7-45D3-A07F-D13EADB29080}" type="pres">
      <dgm:prSet presAssocID="{2DFEDA9C-7B3A-4A31-80A0-1B4E561B1E97}" presName="parTx" presStyleLbl="revTx" presStyleIdx="2" presStyleCnt="5">
        <dgm:presLayoutVars>
          <dgm:chMax val="0"/>
          <dgm:chPref val="0"/>
        </dgm:presLayoutVars>
      </dgm:prSet>
      <dgm:spPr/>
    </dgm:pt>
    <dgm:pt modelId="{3752BB8D-009E-4726-A358-24A2D76259E5}" type="pres">
      <dgm:prSet presAssocID="{F9F2D5AF-22B8-4CD3-9950-BB986D4B7C32}" presName="sibTrans" presStyleCnt="0"/>
      <dgm:spPr/>
    </dgm:pt>
    <dgm:pt modelId="{F602941E-F593-4877-AF25-05ABEAF0EC62}" type="pres">
      <dgm:prSet presAssocID="{DA1BBB05-2A8D-4CE6-BA29-BE2DA856F885}" presName="compNode" presStyleCnt="0"/>
      <dgm:spPr/>
    </dgm:pt>
    <dgm:pt modelId="{EF45A2C7-001F-4C87-844E-CD2DD9689F02}" type="pres">
      <dgm:prSet presAssocID="{DA1BBB05-2A8D-4CE6-BA29-BE2DA856F885}" presName="bgRect" presStyleLbl="bgShp" presStyleIdx="3" presStyleCnt="5"/>
      <dgm:spPr/>
    </dgm:pt>
    <dgm:pt modelId="{58B865AE-75DC-4CD1-BEBA-1423212D2ACE}" type="pres">
      <dgm:prSet presAssocID="{DA1BBB05-2A8D-4CE6-BA29-BE2DA856F88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462D02C0-E050-4F0D-A354-268DA619B469}" type="pres">
      <dgm:prSet presAssocID="{DA1BBB05-2A8D-4CE6-BA29-BE2DA856F885}" presName="spaceRect" presStyleCnt="0"/>
      <dgm:spPr/>
    </dgm:pt>
    <dgm:pt modelId="{BD2D3344-80BF-4E56-8E53-6755E1EC5185}" type="pres">
      <dgm:prSet presAssocID="{DA1BBB05-2A8D-4CE6-BA29-BE2DA856F885}" presName="parTx" presStyleLbl="revTx" presStyleIdx="3" presStyleCnt="5">
        <dgm:presLayoutVars>
          <dgm:chMax val="0"/>
          <dgm:chPref val="0"/>
        </dgm:presLayoutVars>
      </dgm:prSet>
      <dgm:spPr/>
    </dgm:pt>
    <dgm:pt modelId="{369F6E28-B109-4B88-B399-0F2EAF4C1114}" type="pres">
      <dgm:prSet presAssocID="{0952408D-47FD-4BEE-BDF1-CAA966217654}" presName="sibTrans" presStyleCnt="0"/>
      <dgm:spPr/>
    </dgm:pt>
    <dgm:pt modelId="{1A1B6412-3553-425F-90FE-49239883D2BB}" type="pres">
      <dgm:prSet presAssocID="{F58E0EAF-0446-49DE-96F5-E13A48E4158A}" presName="compNode" presStyleCnt="0"/>
      <dgm:spPr/>
    </dgm:pt>
    <dgm:pt modelId="{7181CCBC-FA83-4FA1-8783-812B5F5DE38C}" type="pres">
      <dgm:prSet presAssocID="{F58E0EAF-0446-49DE-96F5-E13A48E4158A}" presName="bgRect" presStyleLbl="bgShp" presStyleIdx="4" presStyleCnt="5"/>
      <dgm:spPr/>
    </dgm:pt>
    <dgm:pt modelId="{8DB2A5DE-1A8E-4F97-B9B3-5B6743199C8D}" type="pres">
      <dgm:prSet presAssocID="{F58E0EAF-0446-49DE-96F5-E13A48E4158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a:ext>
      </dgm:extLst>
    </dgm:pt>
    <dgm:pt modelId="{4F2E8B7A-9043-4B5C-B068-638ADF79E92A}" type="pres">
      <dgm:prSet presAssocID="{F58E0EAF-0446-49DE-96F5-E13A48E4158A}" presName="spaceRect" presStyleCnt="0"/>
      <dgm:spPr/>
    </dgm:pt>
    <dgm:pt modelId="{CE966ADF-E3B2-4DD2-940A-3CC8C24816F9}" type="pres">
      <dgm:prSet presAssocID="{F58E0EAF-0446-49DE-96F5-E13A48E4158A}" presName="parTx" presStyleLbl="revTx" presStyleIdx="4" presStyleCnt="5">
        <dgm:presLayoutVars>
          <dgm:chMax val="0"/>
          <dgm:chPref val="0"/>
        </dgm:presLayoutVars>
      </dgm:prSet>
      <dgm:spPr/>
    </dgm:pt>
  </dgm:ptLst>
  <dgm:cxnLst>
    <dgm:cxn modelId="{A718E202-C60B-47D3-932D-A790CD388DED}" type="presOf" srcId="{17D531B2-E531-40BF-AD6C-F67B592D717E}" destId="{BD9FEA3A-E72B-4369-821D-C17BE81D660F}" srcOrd="0" destOrd="0" presId="urn:microsoft.com/office/officeart/2018/2/layout/IconVerticalSolidList"/>
    <dgm:cxn modelId="{58060919-4874-4266-B1B3-FD85030E04E9}" srcId="{17D531B2-E531-40BF-AD6C-F67B592D717E}" destId="{F97E4A20-2777-4BE8-BB98-8C6E2268437D}" srcOrd="1" destOrd="0" parTransId="{9441D551-A3ED-456E-BD3C-7C4F068DEA57}" sibTransId="{82E3D2A6-D641-4451-A93C-D11756A0E80B}"/>
    <dgm:cxn modelId="{7665BC41-C05B-4399-8FED-5434C0A88656}" type="presOf" srcId="{08762B79-6E49-4172-8980-4F07593219F2}" destId="{521E5EB8-8958-4684-A6FA-F7AE2B68765F}" srcOrd="0" destOrd="0" presId="urn:microsoft.com/office/officeart/2018/2/layout/IconVerticalSolidList"/>
    <dgm:cxn modelId="{A593AC4A-2464-4C02-A647-2F8E4A81CB5D}" type="presOf" srcId="{F97E4A20-2777-4BE8-BB98-8C6E2268437D}" destId="{8D12C0F9-D974-4408-BA39-BCE1DF3F4900}" srcOrd="0" destOrd="0" presId="urn:microsoft.com/office/officeart/2018/2/layout/IconVerticalSolidList"/>
    <dgm:cxn modelId="{FC1C9B82-8897-40AE-99E6-360FE4C01CF8}" srcId="{17D531B2-E531-40BF-AD6C-F67B592D717E}" destId="{F58E0EAF-0446-49DE-96F5-E13A48E4158A}" srcOrd="4" destOrd="0" parTransId="{235DE369-DF9A-4D56-B6B9-226649721B07}" sibTransId="{46A673FD-662A-4925-A83A-2261E25CA01B}"/>
    <dgm:cxn modelId="{BA68B7A2-FC9F-423E-9015-EDD73AA85E0F}" type="presOf" srcId="{2DFEDA9C-7B3A-4A31-80A0-1B4E561B1E97}" destId="{790B4C8C-0EC7-45D3-A07F-D13EADB29080}" srcOrd="0" destOrd="0" presId="urn:microsoft.com/office/officeart/2018/2/layout/IconVerticalSolidList"/>
    <dgm:cxn modelId="{865FCDB3-8BBD-43C8-9F20-AA92DEA2EBC4}" srcId="{17D531B2-E531-40BF-AD6C-F67B592D717E}" destId="{08762B79-6E49-4172-8980-4F07593219F2}" srcOrd="0" destOrd="0" parTransId="{A8882237-585E-47CC-A183-AAB19DDB2126}" sibTransId="{00030A18-9EAA-4209-A4A6-DC5BE7368515}"/>
    <dgm:cxn modelId="{842CFECF-A355-41FF-82D4-34A1AFD36E9F}" srcId="{17D531B2-E531-40BF-AD6C-F67B592D717E}" destId="{DA1BBB05-2A8D-4CE6-BA29-BE2DA856F885}" srcOrd="3" destOrd="0" parTransId="{052F2166-1458-4FEF-A6E1-BF850E032605}" sibTransId="{0952408D-47FD-4BEE-BDF1-CAA966217654}"/>
    <dgm:cxn modelId="{F6C74FEB-5101-462D-9786-222DE2BF12A7}" type="presOf" srcId="{DA1BBB05-2A8D-4CE6-BA29-BE2DA856F885}" destId="{BD2D3344-80BF-4E56-8E53-6755E1EC5185}" srcOrd="0" destOrd="0" presId="urn:microsoft.com/office/officeart/2018/2/layout/IconVerticalSolidList"/>
    <dgm:cxn modelId="{074CD0F1-39E2-49F3-BA07-A460F6F41F49}" srcId="{17D531B2-E531-40BF-AD6C-F67B592D717E}" destId="{2DFEDA9C-7B3A-4A31-80A0-1B4E561B1E97}" srcOrd="2" destOrd="0" parTransId="{D3C8E37D-563C-45A3-84A0-6DF4535BA6B1}" sibTransId="{F9F2D5AF-22B8-4CD3-9950-BB986D4B7C32}"/>
    <dgm:cxn modelId="{05F48CF6-D3B1-480C-9FF8-1A8033DC894A}" type="presOf" srcId="{F58E0EAF-0446-49DE-96F5-E13A48E4158A}" destId="{CE966ADF-E3B2-4DD2-940A-3CC8C24816F9}" srcOrd="0" destOrd="0" presId="urn:microsoft.com/office/officeart/2018/2/layout/IconVerticalSolidList"/>
    <dgm:cxn modelId="{0F6F9978-B2EE-44FC-ABF5-911877214C32}" type="presParOf" srcId="{BD9FEA3A-E72B-4369-821D-C17BE81D660F}" destId="{F4D63F04-2730-466E-96D6-D8533EB315B1}" srcOrd="0" destOrd="0" presId="urn:microsoft.com/office/officeart/2018/2/layout/IconVerticalSolidList"/>
    <dgm:cxn modelId="{CCD90D67-D6BF-451D-87F4-F48A5AEBB7FA}" type="presParOf" srcId="{F4D63F04-2730-466E-96D6-D8533EB315B1}" destId="{5447F3EE-4620-4169-8874-7833704F79ED}" srcOrd="0" destOrd="0" presId="urn:microsoft.com/office/officeart/2018/2/layout/IconVerticalSolidList"/>
    <dgm:cxn modelId="{A4F2747F-6E11-469F-B6A9-BAE9078E15C0}" type="presParOf" srcId="{F4D63F04-2730-466E-96D6-D8533EB315B1}" destId="{7AF6D099-1D4E-4DC7-93BC-50196B76C7D7}" srcOrd="1" destOrd="0" presId="urn:microsoft.com/office/officeart/2018/2/layout/IconVerticalSolidList"/>
    <dgm:cxn modelId="{F27E6B5F-93EC-4924-8C11-46475DD2A43F}" type="presParOf" srcId="{F4D63F04-2730-466E-96D6-D8533EB315B1}" destId="{B487EFC7-BE4F-48F0-A1AC-6375C7C5568E}" srcOrd="2" destOrd="0" presId="urn:microsoft.com/office/officeart/2018/2/layout/IconVerticalSolidList"/>
    <dgm:cxn modelId="{D920492A-F5D6-4E02-A42B-77F4CBA1DDDC}" type="presParOf" srcId="{F4D63F04-2730-466E-96D6-D8533EB315B1}" destId="{521E5EB8-8958-4684-A6FA-F7AE2B68765F}" srcOrd="3" destOrd="0" presId="urn:microsoft.com/office/officeart/2018/2/layout/IconVerticalSolidList"/>
    <dgm:cxn modelId="{098670A7-F965-4C38-A0E9-190B0CF4D194}" type="presParOf" srcId="{BD9FEA3A-E72B-4369-821D-C17BE81D660F}" destId="{D8C1A99D-EE4E-4FCC-B598-698A109EB03B}" srcOrd="1" destOrd="0" presId="urn:microsoft.com/office/officeart/2018/2/layout/IconVerticalSolidList"/>
    <dgm:cxn modelId="{4C2F4548-0DA4-488C-A6E8-EAB664607DD3}" type="presParOf" srcId="{BD9FEA3A-E72B-4369-821D-C17BE81D660F}" destId="{D6584605-5CEF-4B46-8DF7-0B7BD85164CB}" srcOrd="2" destOrd="0" presId="urn:microsoft.com/office/officeart/2018/2/layout/IconVerticalSolidList"/>
    <dgm:cxn modelId="{DADA7E35-5EBB-4103-88F3-416E8F2096F5}" type="presParOf" srcId="{D6584605-5CEF-4B46-8DF7-0B7BD85164CB}" destId="{60D6910C-7918-4EA5-87DC-C9581A706069}" srcOrd="0" destOrd="0" presId="urn:microsoft.com/office/officeart/2018/2/layout/IconVerticalSolidList"/>
    <dgm:cxn modelId="{F2A4249F-4E83-4FC3-8522-4914422446DA}" type="presParOf" srcId="{D6584605-5CEF-4B46-8DF7-0B7BD85164CB}" destId="{E7CA8E62-7EB2-4230-A759-11092FBC82ED}" srcOrd="1" destOrd="0" presId="urn:microsoft.com/office/officeart/2018/2/layout/IconVerticalSolidList"/>
    <dgm:cxn modelId="{C3B919CA-5504-4EA4-9B35-2A0CE4DDBBF7}" type="presParOf" srcId="{D6584605-5CEF-4B46-8DF7-0B7BD85164CB}" destId="{648A7DEE-19BA-40AB-B7F1-B6F80B365699}" srcOrd="2" destOrd="0" presId="urn:microsoft.com/office/officeart/2018/2/layout/IconVerticalSolidList"/>
    <dgm:cxn modelId="{0580FF84-5306-4BF2-A7BC-4E0E5D1A1653}" type="presParOf" srcId="{D6584605-5CEF-4B46-8DF7-0B7BD85164CB}" destId="{8D12C0F9-D974-4408-BA39-BCE1DF3F4900}" srcOrd="3" destOrd="0" presId="urn:microsoft.com/office/officeart/2018/2/layout/IconVerticalSolidList"/>
    <dgm:cxn modelId="{7CC9F2C4-CA84-4B8F-A63F-8CFDC69B910B}" type="presParOf" srcId="{BD9FEA3A-E72B-4369-821D-C17BE81D660F}" destId="{774BFB27-B42F-4219-A7D5-3336E2C6B3CD}" srcOrd="3" destOrd="0" presId="urn:microsoft.com/office/officeart/2018/2/layout/IconVerticalSolidList"/>
    <dgm:cxn modelId="{AB9942BE-83EE-4A7D-A171-8A92BE3B75A7}" type="presParOf" srcId="{BD9FEA3A-E72B-4369-821D-C17BE81D660F}" destId="{94203520-9776-4BCC-9022-16E3F48CD399}" srcOrd="4" destOrd="0" presId="urn:microsoft.com/office/officeart/2018/2/layout/IconVerticalSolidList"/>
    <dgm:cxn modelId="{198641AD-9C49-4AD1-AF23-C33151A494CB}" type="presParOf" srcId="{94203520-9776-4BCC-9022-16E3F48CD399}" destId="{22C175FE-9696-4902-886F-2AEC852E27E3}" srcOrd="0" destOrd="0" presId="urn:microsoft.com/office/officeart/2018/2/layout/IconVerticalSolidList"/>
    <dgm:cxn modelId="{EC2625FA-819D-4231-8048-C12BABE15B07}" type="presParOf" srcId="{94203520-9776-4BCC-9022-16E3F48CD399}" destId="{CCE4877A-14DE-4A30-B45E-38BFB0919356}" srcOrd="1" destOrd="0" presId="urn:microsoft.com/office/officeart/2018/2/layout/IconVerticalSolidList"/>
    <dgm:cxn modelId="{7B48B353-F517-45DD-9F33-ABF9460FAC83}" type="presParOf" srcId="{94203520-9776-4BCC-9022-16E3F48CD399}" destId="{A3A96872-DE82-4A7D-BBB7-E3E0B2C00E82}" srcOrd="2" destOrd="0" presId="urn:microsoft.com/office/officeart/2018/2/layout/IconVerticalSolidList"/>
    <dgm:cxn modelId="{5E1692F2-960B-4180-A2AB-A3005C93CC04}" type="presParOf" srcId="{94203520-9776-4BCC-9022-16E3F48CD399}" destId="{790B4C8C-0EC7-45D3-A07F-D13EADB29080}" srcOrd="3" destOrd="0" presId="urn:microsoft.com/office/officeart/2018/2/layout/IconVerticalSolidList"/>
    <dgm:cxn modelId="{FAB30E7E-E46B-4195-8EB2-133EE4E63FB2}" type="presParOf" srcId="{BD9FEA3A-E72B-4369-821D-C17BE81D660F}" destId="{3752BB8D-009E-4726-A358-24A2D76259E5}" srcOrd="5" destOrd="0" presId="urn:microsoft.com/office/officeart/2018/2/layout/IconVerticalSolidList"/>
    <dgm:cxn modelId="{20E32D8F-94E4-4929-B4F8-3968F382CC79}" type="presParOf" srcId="{BD9FEA3A-E72B-4369-821D-C17BE81D660F}" destId="{F602941E-F593-4877-AF25-05ABEAF0EC62}" srcOrd="6" destOrd="0" presId="urn:microsoft.com/office/officeart/2018/2/layout/IconVerticalSolidList"/>
    <dgm:cxn modelId="{9CDFC2A5-14D0-4A8A-915D-5EC03F5564F8}" type="presParOf" srcId="{F602941E-F593-4877-AF25-05ABEAF0EC62}" destId="{EF45A2C7-001F-4C87-844E-CD2DD9689F02}" srcOrd="0" destOrd="0" presId="urn:microsoft.com/office/officeart/2018/2/layout/IconVerticalSolidList"/>
    <dgm:cxn modelId="{1E53ECB0-DD08-4877-8ABE-3B6A382D2DC0}" type="presParOf" srcId="{F602941E-F593-4877-AF25-05ABEAF0EC62}" destId="{58B865AE-75DC-4CD1-BEBA-1423212D2ACE}" srcOrd="1" destOrd="0" presId="urn:microsoft.com/office/officeart/2018/2/layout/IconVerticalSolidList"/>
    <dgm:cxn modelId="{6383F315-1916-4E2E-9DED-0BF19BBB41F6}" type="presParOf" srcId="{F602941E-F593-4877-AF25-05ABEAF0EC62}" destId="{462D02C0-E050-4F0D-A354-268DA619B469}" srcOrd="2" destOrd="0" presId="urn:microsoft.com/office/officeart/2018/2/layout/IconVerticalSolidList"/>
    <dgm:cxn modelId="{4AB43F42-331D-4408-9787-C927044EFD28}" type="presParOf" srcId="{F602941E-F593-4877-AF25-05ABEAF0EC62}" destId="{BD2D3344-80BF-4E56-8E53-6755E1EC5185}" srcOrd="3" destOrd="0" presId="urn:microsoft.com/office/officeart/2018/2/layout/IconVerticalSolidList"/>
    <dgm:cxn modelId="{D31116EF-5DD4-4CE2-8907-8797037A9626}" type="presParOf" srcId="{BD9FEA3A-E72B-4369-821D-C17BE81D660F}" destId="{369F6E28-B109-4B88-B399-0F2EAF4C1114}" srcOrd="7" destOrd="0" presId="urn:microsoft.com/office/officeart/2018/2/layout/IconVerticalSolidList"/>
    <dgm:cxn modelId="{B6AC5E14-8BA4-4064-96A9-868CC4FB8D8D}" type="presParOf" srcId="{BD9FEA3A-E72B-4369-821D-C17BE81D660F}" destId="{1A1B6412-3553-425F-90FE-49239883D2BB}" srcOrd="8" destOrd="0" presId="urn:microsoft.com/office/officeart/2018/2/layout/IconVerticalSolidList"/>
    <dgm:cxn modelId="{AEAA040D-FC2F-45B9-8545-7107D27E4553}" type="presParOf" srcId="{1A1B6412-3553-425F-90FE-49239883D2BB}" destId="{7181CCBC-FA83-4FA1-8783-812B5F5DE38C}" srcOrd="0" destOrd="0" presId="urn:microsoft.com/office/officeart/2018/2/layout/IconVerticalSolidList"/>
    <dgm:cxn modelId="{728F036C-0889-4508-8ECE-1697F5337026}" type="presParOf" srcId="{1A1B6412-3553-425F-90FE-49239883D2BB}" destId="{8DB2A5DE-1A8E-4F97-B9B3-5B6743199C8D}" srcOrd="1" destOrd="0" presId="urn:microsoft.com/office/officeart/2018/2/layout/IconVerticalSolidList"/>
    <dgm:cxn modelId="{36F48B0D-2128-48BA-A493-72F57772B4FA}" type="presParOf" srcId="{1A1B6412-3553-425F-90FE-49239883D2BB}" destId="{4F2E8B7A-9043-4B5C-B068-638ADF79E92A}" srcOrd="2" destOrd="0" presId="urn:microsoft.com/office/officeart/2018/2/layout/IconVerticalSolidList"/>
    <dgm:cxn modelId="{EE8BC310-2A9F-4EF0-99EC-E4079C42B4EF}" type="presParOf" srcId="{1A1B6412-3553-425F-90FE-49239883D2BB}" destId="{CE966ADF-E3B2-4DD2-940A-3CC8C24816F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9DA038-A380-4844-8C23-E538AFB80839}" type="doc">
      <dgm:prSet loTypeId="urn:microsoft.com/office/officeart/2005/8/layout/cycle8" loCatId="cycle" qsTypeId="urn:microsoft.com/office/officeart/2005/8/quickstyle/simple1" qsCatId="simple" csTypeId="urn:microsoft.com/office/officeart/2005/8/colors/colorful1" csCatId="colorful" phldr="1"/>
      <dgm:spPr/>
      <dgm:t>
        <a:bodyPr/>
        <a:lstStyle/>
        <a:p>
          <a:endParaRPr lang="en-US"/>
        </a:p>
      </dgm:t>
    </dgm:pt>
    <dgm:pt modelId="{81F81683-8484-4020-8638-ECDD2EA7D99F}">
      <dgm:prSet/>
      <dgm:spPr/>
      <dgm:t>
        <a:bodyPr/>
        <a:lstStyle/>
        <a:p>
          <a:r>
            <a:rPr lang="en-US"/>
            <a:t>Farmworker Housing – 198 rental units</a:t>
          </a:r>
        </a:p>
      </dgm:t>
    </dgm:pt>
    <dgm:pt modelId="{23A78718-C95D-4EE5-AF96-3313B23BB703}" type="parTrans" cxnId="{1E416B1D-8604-41B2-B4EE-463AB59C7DF4}">
      <dgm:prSet/>
      <dgm:spPr/>
      <dgm:t>
        <a:bodyPr/>
        <a:lstStyle/>
        <a:p>
          <a:endParaRPr lang="en-US"/>
        </a:p>
      </dgm:t>
    </dgm:pt>
    <dgm:pt modelId="{AB480697-3EC7-4831-B55F-398758823117}" type="sibTrans" cxnId="{1E416B1D-8604-41B2-B4EE-463AB59C7DF4}">
      <dgm:prSet/>
      <dgm:spPr/>
      <dgm:t>
        <a:bodyPr/>
        <a:lstStyle/>
        <a:p>
          <a:endParaRPr lang="en-US"/>
        </a:p>
      </dgm:t>
    </dgm:pt>
    <dgm:pt modelId="{3829DD61-56EC-42F5-8705-475D0BBAE626}">
      <dgm:prSet/>
      <dgm:spPr/>
      <dgm:t>
        <a:bodyPr/>
        <a:lstStyle/>
        <a:p>
          <a:r>
            <a:rPr lang="en-US"/>
            <a:t>Seasonal Farmwork Housing – 20 rental units (252 beds)</a:t>
          </a:r>
        </a:p>
      </dgm:t>
    </dgm:pt>
    <dgm:pt modelId="{EEF9C097-05AF-4115-A312-0DE9B59A4D91}" type="parTrans" cxnId="{8968FFC6-45F8-4246-973B-6CB0D9D87925}">
      <dgm:prSet/>
      <dgm:spPr/>
      <dgm:t>
        <a:bodyPr/>
        <a:lstStyle/>
        <a:p>
          <a:endParaRPr lang="en-US"/>
        </a:p>
      </dgm:t>
    </dgm:pt>
    <dgm:pt modelId="{9E767991-165A-4135-9D84-F36A6C49EA2A}" type="sibTrans" cxnId="{8968FFC6-45F8-4246-973B-6CB0D9D87925}">
      <dgm:prSet/>
      <dgm:spPr/>
      <dgm:t>
        <a:bodyPr/>
        <a:lstStyle/>
        <a:p>
          <a:endParaRPr lang="en-US"/>
        </a:p>
      </dgm:t>
    </dgm:pt>
    <dgm:pt modelId="{278ACA30-1B7A-4D2E-A48F-4795607DDBFB}">
      <dgm:prSet/>
      <dgm:spPr/>
      <dgm:t>
        <a:bodyPr/>
        <a:lstStyle/>
        <a:p>
          <a:r>
            <a:rPr lang="en-US" dirty="0"/>
            <a:t>Elderly/Disabled Housing – 139 rental units</a:t>
          </a:r>
        </a:p>
      </dgm:t>
    </dgm:pt>
    <dgm:pt modelId="{5E2A32EB-1D14-43AE-8D8B-301638F0FFE3}" type="parTrans" cxnId="{A3DAE709-1E19-4F92-9F88-41A8FEAC96BF}">
      <dgm:prSet/>
      <dgm:spPr/>
      <dgm:t>
        <a:bodyPr/>
        <a:lstStyle/>
        <a:p>
          <a:endParaRPr lang="en-US"/>
        </a:p>
      </dgm:t>
    </dgm:pt>
    <dgm:pt modelId="{D744EFE3-D747-458B-85FD-D269317D558D}" type="sibTrans" cxnId="{A3DAE709-1E19-4F92-9F88-41A8FEAC96BF}">
      <dgm:prSet/>
      <dgm:spPr/>
      <dgm:t>
        <a:bodyPr/>
        <a:lstStyle/>
        <a:p>
          <a:endParaRPr lang="en-US"/>
        </a:p>
      </dgm:t>
    </dgm:pt>
    <dgm:pt modelId="{6836D980-8F5D-4702-8653-D5F30695196B}">
      <dgm:prSet/>
      <dgm:spPr/>
      <dgm:t>
        <a:bodyPr/>
        <a:lstStyle/>
        <a:p>
          <a:r>
            <a:rPr lang="en-US" dirty="0"/>
            <a:t>Family Housing – 246 rental units</a:t>
          </a:r>
        </a:p>
      </dgm:t>
    </dgm:pt>
    <dgm:pt modelId="{39CDE211-37C2-4D43-A776-3BDD5592D2EF}" type="parTrans" cxnId="{41ACA74E-5E7B-462F-BE8D-1653FFDB78C0}">
      <dgm:prSet/>
      <dgm:spPr/>
      <dgm:t>
        <a:bodyPr/>
        <a:lstStyle/>
        <a:p>
          <a:endParaRPr lang="en-US"/>
        </a:p>
      </dgm:t>
    </dgm:pt>
    <dgm:pt modelId="{D6502C53-A890-44B0-A8E8-DB6972FD8318}" type="sibTrans" cxnId="{41ACA74E-5E7B-462F-BE8D-1653FFDB78C0}">
      <dgm:prSet/>
      <dgm:spPr/>
      <dgm:t>
        <a:bodyPr/>
        <a:lstStyle/>
        <a:p>
          <a:endParaRPr lang="en-US"/>
        </a:p>
      </dgm:t>
    </dgm:pt>
    <dgm:pt modelId="{A13A9B37-4D73-4AD8-80D7-34105598781C}">
      <dgm:prSet/>
      <dgm:spPr/>
      <dgm:t>
        <a:bodyPr/>
        <a:lstStyle/>
        <a:p>
          <a:r>
            <a:rPr lang="en-US"/>
            <a:t>Permanent Supportive Housing – 41 rental units</a:t>
          </a:r>
        </a:p>
      </dgm:t>
    </dgm:pt>
    <dgm:pt modelId="{D2E91AFF-0F2B-4AC7-BCB9-961B524C3E2A}" type="parTrans" cxnId="{62D029D1-AC84-4EA1-A98A-EB8E41D5CD4E}">
      <dgm:prSet/>
      <dgm:spPr/>
      <dgm:t>
        <a:bodyPr/>
        <a:lstStyle/>
        <a:p>
          <a:endParaRPr lang="en-US"/>
        </a:p>
      </dgm:t>
    </dgm:pt>
    <dgm:pt modelId="{846868E8-FD6D-4C3A-8F77-1CDD5F6D78AF}" type="sibTrans" cxnId="{62D029D1-AC84-4EA1-A98A-EB8E41D5CD4E}">
      <dgm:prSet/>
      <dgm:spPr/>
      <dgm:t>
        <a:bodyPr/>
        <a:lstStyle/>
        <a:p>
          <a:endParaRPr lang="en-US"/>
        </a:p>
      </dgm:t>
    </dgm:pt>
    <dgm:pt modelId="{82CCFFE0-6F61-4EBB-921C-3783F7D30905}" type="pres">
      <dgm:prSet presAssocID="{549DA038-A380-4844-8C23-E538AFB80839}" presName="compositeShape" presStyleCnt="0">
        <dgm:presLayoutVars>
          <dgm:chMax val="7"/>
          <dgm:dir/>
          <dgm:resizeHandles val="exact"/>
        </dgm:presLayoutVars>
      </dgm:prSet>
      <dgm:spPr/>
    </dgm:pt>
    <dgm:pt modelId="{7636413A-9081-4C08-9C4D-28FABD3A32B8}" type="pres">
      <dgm:prSet presAssocID="{549DA038-A380-4844-8C23-E538AFB80839}" presName="wedge1" presStyleLbl="node1" presStyleIdx="0" presStyleCnt="5"/>
      <dgm:spPr/>
    </dgm:pt>
    <dgm:pt modelId="{4B313C53-A3C5-42B6-A6B0-8E32E380AAB5}" type="pres">
      <dgm:prSet presAssocID="{549DA038-A380-4844-8C23-E538AFB80839}" presName="dummy1a" presStyleCnt="0"/>
      <dgm:spPr/>
    </dgm:pt>
    <dgm:pt modelId="{6D74A0B4-2A97-43DE-B244-6EF4E79B70E7}" type="pres">
      <dgm:prSet presAssocID="{549DA038-A380-4844-8C23-E538AFB80839}" presName="dummy1b" presStyleCnt="0"/>
      <dgm:spPr/>
    </dgm:pt>
    <dgm:pt modelId="{26EE21BE-C3C9-4E19-BC12-7747A980BCAB}" type="pres">
      <dgm:prSet presAssocID="{549DA038-A380-4844-8C23-E538AFB80839}" presName="wedge1Tx" presStyleLbl="node1" presStyleIdx="0" presStyleCnt="5">
        <dgm:presLayoutVars>
          <dgm:chMax val="0"/>
          <dgm:chPref val="0"/>
          <dgm:bulletEnabled val="1"/>
        </dgm:presLayoutVars>
      </dgm:prSet>
      <dgm:spPr/>
    </dgm:pt>
    <dgm:pt modelId="{C3A4D20F-C792-4B0B-A8DB-8D8935901EE4}" type="pres">
      <dgm:prSet presAssocID="{549DA038-A380-4844-8C23-E538AFB80839}" presName="wedge2" presStyleLbl="node1" presStyleIdx="1" presStyleCnt="5"/>
      <dgm:spPr/>
    </dgm:pt>
    <dgm:pt modelId="{655B7814-8290-47F2-98CE-AC898E196346}" type="pres">
      <dgm:prSet presAssocID="{549DA038-A380-4844-8C23-E538AFB80839}" presName="dummy2a" presStyleCnt="0"/>
      <dgm:spPr/>
    </dgm:pt>
    <dgm:pt modelId="{A5A3AE6D-667B-44D6-8172-7FCFE736DE62}" type="pres">
      <dgm:prSet presAssocID="{549DA038-A380-4844-8C23-E538AFB80839}" presName="dummy2b" presStyleCnt="0"/>
      <dgm:spPr/>
    </dgm:pt>
    <dgm:pt modelId="{9BF31E76-01DC-4960-8DFF-ABFF9085FF96}" type="pres">
      <dgm:prSet presAssocID="{549DA038-A380-4844-8C23-E538AFB80839}" presName="wedge2Tx" presStyleLbl="node1" presStyleIdx="1" presStyleCnt="5">
        <dgm:presLayoutVars>
          <dgm:chMax val="0"/>
          <dgm:chPref val="0"/>
          <dgm:bulletEnabled val="1"/>
        </dgm:presLayoutVars>
      </dgm:prSet>
      <dgm:spPr/>
    </dgm:pt>
    <dgm:pt modelId="{FDAF2146-7C72-4857-9FD6-AC3421F65D08}" type="pres">
      <dgm:prSet presAssocID="{549DA038-A380-4844-8C23-E538AFB80839}" presName="wedge3" presStyleLbl="node1" presStyleIdx="2" presStyleCnt="5"/>
      <dgm:spPr/>
    </dgm:pt>
    <dgm:pt modelId="{D943492C-7D50-46BD-9267-629F8D4027B4}" type="pres">
      <dgm:prSet presAssocID="{549DA038-A380-4844-8C23-E538AFB80839}" presName="dummy3a" presStyleCnt="0"/>
      <dgm:spPr/>
    </dgm:pt>
    <dgm:pt modelId="{E0DFC6F9-F8C8-4B92-AA81-5DCFFF998D18}" type="pres">
      <dgm:prSet presAssocID="{549DA038-A380-4844-8C23-E538AFB80839}" presName="dummy3b" presStyleCnt="0"/>
      <dgm:spPr/>
    </dgm:pt>
    <dgm:pt modelId="{F5AD9731-DAF5-4BC7-B04A-98FC09572AC3}" type="pres">
      <dgm:prSet presAssocID="{549DA038-A380-4844-8C23-E538AFB80839}" presName="wedge3Tx" presStyleLbl="node1" presStyleIdx="2" presStyleCnt="5">
        <dgm:presLayoutVars>
          <dgm:chMax val="0"/>
          <dgm:chPref val="0"/>
          <dgm:bulletEnabled val="1"/>
        </dgm:presLayoutVars>
      </dgm:prSet>
      <dgm:spPr/>
    </dgm:pt>
    <dgm:pt modelId="{97481614-27EF-49C4-AC40-32F738460ACA}" type="pres">
      <dgm:prSet presAssocID="{549DA038-A380-4844-8C23-E538AFB80839}" presName="wedge4" presStyleLbl="node1" presStyleIdx="3" presStyleCnt="5"/>
      <dgm:spPr/>
    </dgm:pt>
    <dgm:pt modelId="{1E3E567B-5FFA-451D-9439-5D82376F9C68}" type="pres">
      <dgm:prSet presAssocID="{549DA038-A380-4844-8C23-E538AFB80839}" presName="dummy4a" presStyleCnt="0"/>
      <dgm:spPr/>
    </dgm:pt>
    <dgm:pt modelId="{ED717E0D-20FE-4CFC-8403-F2641EF2C83F}" type="pres">
      <dgm:prSet presAssocID="{549DA038-A380-4844-8C23-E538AFB80839}" presName="dummy4b" presStyleCnt="0"/>
      <dgm:spPr/>
    </dgm:pt>
    <dgm:pt modelId="{26A3D053-EE37-4126-9411-1F967806228F}" type="pres">
      <dgm:prSet presAssocID="{549DA038-A380-4844-8C23-E538AFB80839}" presName="wedge4Tx" presStyleLbl="node1" presStyleIdx="3" presStyleCnt="5">
        <dgm:presLayoutVars>
          <dgm:chMax val="0"/>
          <dgm:chPref val="0"/>
          <dgm:bulletEnabled val="1"/>
        </dgm:presLayoutVars>
      </dgm:prSet>
      <dgm:spPr/>
    </dgm:pt>
    <dgm:pt modelId="{8EF7FB63-7E1C-45F3-8C56-D8092B1F073B}" type="pres">
      <dgm:prSet presAssocID="{549DA038-A380-4844-8C23-E538AFB80839}" presName="wedge5" presStyleLbl="node1" presStyleIdx="4" presStyleCnt="5"/>
      <dgm:spPr/>
    </dgm:pt>
    <dgm:pt modelId="{1886041D-6C7A-4410-AB4A-EC4D7F5E3A59}" type="pres">
      <dgm:prSet presAssocID="{549DA038-A380-4844-8C23-E538AFB80839}" presName="dummy5a" presStyleCnt="0"/>
      <dgm:spPr/>
    </dgm:pt>
    <dgm:pt modelId="{983017E7-A85C-4B33-8991-C40404B568CA}" type="pres">
      <dgm:prSet presAssocID="{549DA038-A380-4844-8C23-E538AFB80839}" presName="dummy5b" presStyleCnt="0"/>
      <dgm:spPr/>
    </dgm:pt>
    <dgm:pt modelId="{1085879D-D20C-411D-B9E0-A6F3FBF30D57}" type="pres">
      <dgm:prSet presAssocID="{549DA038-A380-4844-8C23-E538AFB80839}" presName="wedge5Tx" presStyleLbl="node1" presStyleIdx="4" presStyleCnt="5">
        <dgm:presLayoutVars>
          <dgm:chMax val="0"/>
          <dgm:chPref val="0"/>
          <dgm:bulletEnabled val="1"/>
        </dgm:presLayoutVars>
      </dgm:prSet>
      <dgm:spPr/>
    </dgm:pt>
    <dgm:pt modelId="{CE99156C-6DB9-45F1-86CF-93F095FA56D4}" type="pres">
      <dgm:prSet presAssocID="{AB480697-3EC7-4831-B55F-398758823117}" presName="arrowWedge1" presStyleLbl="fgSibTrans2D1" presStyleIdx="0" presStyleCnt="5"/>
      <dgm:spPr/>
    </dgm:pt>
    <dgm:pt modelId="{13E6DB28-78C7-46CB-BB0E-AEB510641793}" type="pres">
      <dgm:prSet presAssocID="{9E767991-165A-4135-9D84-F36A6C49EA2A}" presName="arrowWedge2" presStyleLbl="fgSibTrans2D1" presStyleIdx="1" presStyleCnt="5"/>
      <dgm:spPr/>
    </dgm:pt>
    <dgm:pt modelId="{B8A34481-6461-4616-852E-FE6A8CFA5983}" type="pres">
      <dgm:prSet presAssocID="{D744EFE3-D747-458B-85FD-D269317D558D}" presName="arrowWedge3" presStyleLbl="fgSibTrans2D1" presStyleIdx="2" presStyleCnt="5"/>
      <dgm:spPr/>
    </dgm:pt>
    <dgm:pt modelId="{93407CB7-9299-4952-8DA9-BB42A3000565}" type="pres">
      <dgm:prSet presAssocID="{D6502C53-A890-44B0-A8E8-DB6972FD8318}" presName="arrowWedge4" presStyleLbl="fgSibTrans2D1" presStyleIdx="3" presStyleCnt="5"/>
      <dgm:spPr/>
    </dgm:pt>
    <dgm:pt modelId="{717A0F81-F2C1-4C2F-A7D1-93F2B1E1E324}" type="pres">
      <dgm:prSet presAssocID="{846868E8-FD6D-4C3A-8F77-1CDD5F6D78AF}" presName="arrowWedge5" presStyleLbl="fgSibTrans2D1" presStyleIdx="4" presStyleCnt="5"/>
      <dgm:spPr/>
    </dgm:pt>
  </dgm:ptLst>
  <dgm:cxnLst>
    <dgm:cxn modelId="{A3DAE709-1E19-4F92-9F88-41A8FEAC96BF}" srcId="{549DA038-A380-4844-8C23-E538AFB80839}" destId="{278ACA30-1B7A-4D2E-A48F-4795607DDBFB}" srcOrd="2" destOrd="0" parTransId="{5E2A32EB-1D14-43AE-8D8B-301638F0FFE3}" sibTransId="{D744EFE3-D747-458B-85FD-D269317D558D}"/>
    <dgm:cxn modelId="{F70A4E0A-8634-47F8-8BF1-ADA69EEB3FDB}" type="presOf" srcId="{3829DD61-56EC-42F5-8705-475D0BBAE626}" destId="{9BF31E76-01DC-4960-8DFF-ABFF9085FF96}" srcOrd="1" destOrd="0" presId="urn:microsoft.com/office/officeart/2005/8/layout/cycle8"/>
    <dgm:cxn modelId="{4D7CBC17-E541-4534-BDD2-D8EF2EC4A14A}" type="presOf" srcId="{81F81683-8484-4020-8638-ECDD2EA7D99F}" destId="{7636413A-9081-4C08-9C4D-28FABD3A32B8}" srcOrd="0" destOrd="0" presId="urn:microsoft.com/office/officeart/2005/8/layout/cycle8"/>
    <dgm:cxn modelId="{9D513A19-A041-49DC-B637-A10582765704}" type="presOf" srcId="{278ACA30-1B7A-4D2E-A48F-4795607DDBFB}" destId="{FDAF2146-7C72-4857-9FD6-AC3421F65D08}" srcOrd="0" destOrd="0" presId="urn:microsoft.com/office/officeart/2005/8/layout/cycle8"/>
    <dgm:cxn modelId="{1E416B1D-8604-41B2-B4EE-463AB59C7DF4}" srcId="{549DA038-A380-4844-8C23-E538AFB80839}" destId="{81F81683-8484-4020-8638-ECDD2EA7D99F}" srcOrd="0" destOrd="0" parTransId="{23A78718-C95D-4EE5-AF96-3313B23BB703}" sibTransId="{AB480697-3EC7-4831-B55F-398758823117}"/>
    <dgm:cxn modelId="{AD8C4E24-8CB5-47E5-B33E-BBCD6AD7C563}" type="presOf" srcId="{A13A9B37-4D73-4AD8-80D7-34105598781C}" destId="{1085879D-D20C-411D-B9E0-A6F3FBF30D57}" srcOrd="1" destOrd="0" presId="urn:microsoft.com/office/officeart/2005/8/layout/cycle8"/>
    <dgm:cxn modelId="{22CACA28-B0D9-4472-88A6-B11A6B621CBD}" type="presOf" srcId="{81F81683-8484-4020-8638-ECDD2EA7D99F}" destId="{26EE21BE-C3C9-4E19-BC12-7747A980BCAB}" srcOrd="1" destOrd="0" presId="urn:microsoft.com/office/officeart/2005/8/layout/cycle8"/>
    <dgm:cxn modelId="{C6D42831-C208-4EF6-9042-45A85862DFEF}" type="presOf" srcId="{6836D980-8F5D-4702-8653-D5F30695196B}" destId="{97481614-27EF-49C4-AC40-32F738460ACA}" srcOrd="0" destOrd="0" presId="urn:microsoft.com/office/officeart/2005/8/layout/cycle8"/>
    <dgm:cxn modelId="{41ACA74E-5E7B-462F-BE8D-1653FFDB78C0}" srcId="{549DA038-A380-4844-8C23-E538AFB80839}" destId="{6836D980-8F5D-4702-8653-D5F30695196B}" srcOrd="3" destOrd="0" parTransId="{39CDE211-37C2-4D43-A776-3BDD5592D2EF}" sibTransId="{D6502C53-A890-44B0-A8E8-DB6972FD8318}"/>
    <dgm:cxn modelId="{7AC07259-4A8C-4245-B56C-C0E83B4BF0E6}" type="presOf" srcId="{549DA038-A380-4844-8C23-E538AFB80839}" destId="{82CCFFE0-6F61-4EBB-921C-3783F7D30905}" srcOrd="0" destOrd="0" presId="urn:microsoft.com/office/officeart/2005/8/layout/cycle8"/>
    <dgm:cxn modelId="{D7D7FBA0-88EB-4144-9763-51F0FE4ACC20}" type="presOf" srcId="{278ACA30-1B7A-4D2E-A48F-4795607DDBFB}" destId="{F5AD9731-DAF5-4BC7-B04A-98FC09572AC3}" srcOrd="1" destOrd="0" presId="urn:microsoft.com/office/officeart/2005/8/layout/cycle8"/>
    <dgm:cxn modelId="{E149DDA9-6ADB-4509-AE4A-88172F3391CD}" type="presOf" srcId="{3829DD61-56EC-42F5-8705-475D0BBAE626}" destId="{C3A4D20F-C792-4B0B-A8DB-8D8935901EE4}" srcOrd="0" destOrd="0" presId="urn:microsoft.com/office/officeart/2005/8/layout/cycle8"/>
    <dgm:cxn modelId="{DB2706C6-3AA4-4647-A5D6-E51D0F93CBA9}" type="presOf" srcId="{6836D980-8F5D-4702-8653-D5F30695196B}" destId="{26A3D053-EE37-4126-9411-1F967806228F}" srcOrd="1" destOrd="0" presId="urn:microsoft.com/office/officeart/2005/8/layout/cycle8"/>
    <dgm:cxn modelId="{8968FFC6-45F8-4246-973B-6CB0D9D87925}" srcId="{549DA038-A380-4844-8C23-E538AFB80839}" destId="{3829DD61-56EC-42F5-8705-475D0BBAE626}" srcOrd="1" destOrd="0" parTransId="{EEF9C097-05AF-4115-A312-0DE9B59A4D91}" sibTransId="{9E767991-165A-4135-9D84-F36A6C49EA2A}"/>
    <dgm:cxn modelId="{62D029D1-AC84-4EA1-A98A-EB8E41D5CD4E}" srcId="{549DA038-A380-4844-8C23-E538AFB80839}" destId="{A13A9B37-4D73-4AD8-80D7-34105598781C}" srcOrd="4" destOrd="0" parTransId="{D2E91AFF-0F2B-4AC7-BCB9-961B524C3E2A}" sibTransId="{846868E8-FD6D-4C3A-8F77-1CDD5F6D78AF}"/>
    <dgm:cxn modelId="{5F8A94F7-82A5-4822-B316-88BF474D59BD}" type="presOf" srcId="{A13A9B37-4D73-4AD8-80D7-34105598781C}" destId="{8EF7FB63-7E1C-45F3-8C56-D8092B1F073B}" srcOrd="0" destOrd="0" presId="urn:microsoft.com/office/officeart/2005/8/layout/cycle8"/>
    <dgm:cxn modelId="{AE1FA46A-2404-44A8-B476-FD5EDA415115}" type="presParOf" srcId="{82CCFFE0-6F61-4EBB-921C-3783F7D30905}" destId="{7636413A-9081-4C08-9C4D-28FABD3A32B8}" srcOrd="0" destOrd="0" presId="urn:microsoft.com/office/officeart/2005/8/layout/cycle8"/>
    <dgm:cxn modelId="{2AA0E59E-DFED-4A12-AC63-4BF95FB04CA3}" type="presParOf" srcId="{82CCFFE0-6F61-4EBB-921C-3783F7D30905}" destId="{4B313C53-A3C5-42B6-A6B0-8E32E380AAB5}" srcOrd="1" destOrd="0" presId="urn:microsoft.com/office/officeart/2005/8/layout/cycle8"/>
    <dgm:cxn modelId="{68F3B3AA-2B70-4719-B105-896446291804}" type="presParOf" srcId="{82CCFFE0-6F61-4EBB-921C-3783F7D30905}" destId="{6D74A0B4-2A97-43DE-B244-6EF4E79B70E7}" srcOrd="2" destOrd="0" presId="urn:microsoft.com/office/officeart/2005/8/layout/cycle8"/>
    <dgm:cxn modelId="{96F6592F-B357-4970-8470-3F4A7DDE39F1}" type="presParOf" srcId="{82CCFFE0-6F61-4EBB-921C-3783F7D30905}" destId="{26EE21BE-C3C9-4E19-BC12-7747A980BCAB}" srcOrd="3" destOrd="0" presId="urn:microsoft.com/office/officeart/2005/8/layout/cycle8"/>
    <dgm:cxn modelId="{2A339D30-F126-4478-81F4-45709D2087CD}" type="presParOf" srcId="{82CCFFE0-6F61-4EBB-921C-3783F7D30905}" destId="{C3A4D20F-C792-4B0B-A8DB-8D8935901EE4}" srcOrd="4" destOrd="0" presId="urn:microsoft.com/office/officeart/2005/8/layout/cycle8"/>
    <dgm:cxn modelId="{D88FDE9F-AD5C-48D6-AA57-4E893FBE075B}" type="presParOf" srcId="{82CCFFE0-6F61-4EBB-921C-3783F7D30905}" destId="{655B7814-8290-47F2-98CE-AC898E196346}" srcOrd="5" destOrd="0" presId="urn:microsoft.com/office/officeart/2005/8/layout/cycle8"/>
    <dgm:cxn modelId="{2D97EB3D-5724-4363-89CF-8E5E3695D6CD}" type="presParOf" srcId="{82CCFFE0-6F61-4EBB-921C-3783F7D30905}" destId="{A5A3AE6D-667B-44D6-8172-7FCFE736DE62}" srcOrd="6" destOrd="0" presId="urn:microsoft.com/office/officeart/2005/8/layout/cycle8"/>
    <dgm:cxn modelId="{9EEBEEDA-6772-40A8-8E88-43E35FAE2953}" type="presParOf" srcId="{82CCFFE0-6F61-4EBB-921C-3783F7D30905}" destId="{9BF31E76-01DC-4960-8DFF-ABFF9085FF96}" srcOrd="7" destOrd="0" presId="urn:microsoft.com/office/officeart/2005/8/layout/cycle8"/>
    <dgm:cxn modelId="{2FD6CA6B-44C9-4ACB-B855-3CBE8623577D}" type="presParOf" srcId="{82CCFFE0-6F61-4EBB-921C-3783F7D30905}" destId="{FDAF2146-7C72-4857-9FD6-AC3421F65D08}" srcOrd="8" destOrd="0" presId="urn:microsoft.com/office/officeart/2005/8/layout/cycle8"/>
    <dgm:cxn modelId="{313925C3-B6D0-466B-9CA1-99604E7E4C21}" type="presParOf" srcId="{82CCFFE0-6F61-4EBB-921C-3783F7D30905}" destId="{D943492C-7D50-46BD-9267-629F8D4027B4}" srcOrd="9" destOrd="0" presId="urn:microsoft.com/office/officeart/2005/8/layout/cycle8"/>
    <dgm:cxn modelId="{9750AC90-9150-4A69-97F2-47B75AF62A8D}" type="presParOf" srcId="{82CCFFE0-6F61-4EBB-921C-3783F7D30905}" destId="{E0DFC6F9-F8C8-4B92-AA81-5DCFFF998D18}" srcOrd="10" destOrd="0" presId="urn:microsoft.com/office/officeart/2005/8/layout/cycle8"/>
    <dgm:cxn modelId="{69A2B4E1-9BA2-4E50-8BED-32E735CA0EB4}" type="presParOf" srcId="{82CCFFE0-6F61-4EBB-921C-3783F7D30905}" destId="{F5AD9731-DAF5-4BC7-B04A-98FC09572AC3}" srcOrd="11" destOrd="0" presId="urn:microsoft.com/office/officeart/2005/8/layout/cycle8"/>
    <dgm:cxn modelId="{68AC23B1-278F-4CB5-8F4D-64446A24C850}" type="presParOf" srcId="{82CCFFE0-6F61-4EBB-921C-3783F7D30905}" destId="{97481614-27EF-49C4-AC40-32F738460ACA}" srcOrd="12" destOrd="0" presId="urn:microsoft.com/office/officeart/2005/8/layout/cycle8"/>
    <dgm:cxn modelId="{55AEFD48-95D4-4599-B1E0-AAB87132E54D}" type="presParOf" srcId="{82CCFFE0-6F61-4EBB-921C-3783F7D30905}" destId="{1E3E567B-5FFA-451D-9439-5D82376F9C68}" srcOrd="13" destOrd="0" presId="urn:microsoft.com/office/officeart/2005/8/layout/cycle8"/>
    <dgm:cxn modelId="{C189086D-F06D-4DEC-BAB2-AC2EB99E3DD5}" type="presParOf" srcId="{82CCFFE0-6F61-4EBB-921C-3783F7D30905}" destId="{ED717E0D-20FE-4CFC-8403-F2641EF2C83F}" srcOrd="14" destOrd="0" presId="urn:microsoft.com/office/officeart/2005/8/layout/cycle8"/>
    <dgm:cxn modelId="{13450201-4043-4F79-AF9C-5C34B7560EBC}" type="presParOf" srcId="{82CCFFE0-6F61-4EBB-921C-3783F7D30905}" destId="{26A3D053-EE37-4126-9411-1F967806228F}" srcOrd="15" destOrd="0" presId="urn:microsoft.com/office/officeart/2005/8/layout/cycle8"/>
    <dgm:cxn modelId="{F1AC226F-05C7-40D1-99D0-8F98B31E3FD0}" type="presParOf" srcId="{82CCFFE0-6F61-4EBB-921C-3783F7D30905}" destId="{8EF7FB63-7E1C-45F3-8C56-D8092B1F073B}" srcOrd="16" destOrd="0" presId="urn:microsoft.com/office/officeart/2005/8/layout/cycle8"/>
    <dgm:cxn modelId="{044ECF8F-8A5C-4441-8455-9219FD8049DB}" type="presParOf" srcId="{82CCFFE0-6F61-4EBB-921C-3783F7D30905}" destId="{1886041D-6C7A-4410-AB4A-EC4D7F5E3A59}" srcOrd="17" destOrd="0" presId="urn:microsoft.com/office/officeart/2005/8/layout/cycle8"/>
    <dgm:cxn modelId="{81374D5B-3A8E-4178-B691-D25504E7D62E}" type="presParOf" srcId="{82CCFFE0-6F61-4EBB-921C-3783F7D30905}" destId="{983017E7-A85C-4B33-8991-C40404B568CA}" srcOrd="18" destOrd="0" presId="urn:microsoft.com/office/officeart/2005/8/layout/cycle8"/>
    <dgm:cxn modelId="{3C675410-2B93-4FF5-8153-AA1D08436D7B}" type="presParOf" srcId="{82CCFFE0-6F61-4EBB-921C-3783F7D30905}" destId="{1085879D-D20C-411D-B9E0-A6F3FBF30D57}" srcOrd="19" destOrd="0" presId="urn:microsoft.com/office/officeart/2005/8/layout/cycle8"/>
    <dgm:cxn modelId="{95DE4A2D-FCB6-4C64-9666-B45B81E8CB7C}" type="presParOf" srcId="{82CCFFE0-6F61-4EBB-921C-3783F7D30905}" destId="{CE99156C-6DB9-45F1-86CF-93F095FA56D4}" srcOrd="20" destOrd="0" presId="urn:microsoft.com/office/officeart/2005/8/layout/cycle8"/>
    <dgm:cxn modelId="{5A4845D4-4C79-498B-844E-B92C06BF67C1}" type="presParOf" srcId="{82CCFFE0-6F61-4EBB-921C-3783F7D30905}" destId="{13E6DB28-78C7-46CB-BB0E-AEB510641793}" srcOrd="21" destOrd="0" presId="urn:microsoft.com/office/officeart/2005/8/layout/cycle8"/>
    <dgm:cxn modelId="{063C6E01-A20D-46A8-8703-161085050294}" type="presParOf" srcId="{82CCFFE0-6F61-4EBB-921C-3783F7D30905}" destId="{B8A34481-6461-4616-852E-FE6A8CFA5983}" srcOrd="22" destOrd="0" presId="urn:microsoft.com/office/officeart/2005/8/layout/cycle8"/>
    <dgm:cxn modelId="{71C72162-EFF4-46C5-98B3-4787F484E88A}" type="presParOf" srcId="{82CCFFE0-6F61-4EBB-921C-3783F7D30905}" destId="{93407CB7-9299-4952-8DA9-BB42A3000565}" srcOrd="23" destOrd="0" presId="urn:microsoft.com/office/officeart/2005/8/layout/cycle8"/>
    <dgm:cxn modelId="{2271720B-6040-4DDC-8D57-982E6892AA76}" type="presParOf" srcId="{82CCFFE0-6F61-4EBB-921C-3783F7D30905}" destId="{717A0F81-F2C1-4C2F-A7D1-93F2B1E1E324}"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668AE3-854A-4E49-9846-2B5C1B6DA869}"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CB69E7CC-8E56-4ABB-8FA8-5293A62E008C}">
      <dgm:prSet/>
      <dgm:spPr/>
      <dgm:t>
        <a:bodyPr/>
        <a:lstStyle/>
        <a:p>
          <a:r>
            <a:rPr lang="en-US"/>
            <a:t>Other Service Provided to Residents</a:t>
          </a:r>
        </a:p>
      </dgm:t>
    </dgm:pt>
    <dgm:pt modelId="{E3CAEDE8-33FA-41EB-A1FD-DE4C5C91EBA1}" type="parTrans" cxnId="{1F6727BE-C063-41E5-AAF9-652191328560}">
      <dgm:prSet/>
      <dgm:spPr/>
      <dgm:t>
        <a:bodyPr/>
        <a:lstStyle/>
        <a:p>
          <a:endParaRPr lang="en-US"/>
        </a:p>
      </dgm:t>
    </dgm:pt>
    <dgm:pt modelId="{03259281-4E81-43A7-9B58-D98878B1524B}" type="sibTrans" cxnId="{1F6727BE-C063-41E5-AAF9-652191328560}">
      <dgm:prSet/>
      <dgm:spPr/>
      <dgm:t>
        <a:bodyPr/>
        <a:lstStyle/>
        <a:p>
          <a:endParaRPr lang="en-US"/>
        </a:p>
      </dgm:t>
    </dgm:pt>
    <dgm:pt modelId="{7966A6A4-2AB1-4AB0-B663-A8D69F233E2A}">
      <dgm:prSet/>
      <dgm:spPr/>
      <dgm:t>
        <a:bodyPr/>
        <a:lstStyle/>
        <a:p>
          <a:r>
            <a:rPr lang="en-US"/>
            <a:t>Self-Sufficiency Program – 115 residents enrolled</a:t>
          </a:r>
        </a:p>
      </dgm:t>
    </dgm:pt>
    <dgm:pt modelId="{BB1CB2B4-A09A-4F9D-B69C-83A023D3F80A}" type="parTrans" cxnId="{DECDE6AF-08B2-4848-9A21-D33023CB7853}">
      <dgm:prSet/>
      <dgm:spPr/>
      <dgm:t>
        <a:bodyPr/>
        <a:lstStyle/>
        <a:p>
          <a:endParaRPr lang="en-US"/>
        </a:p>
      </dgm:t>
    </dgm:pt>
    <dgm:pt modelId="{BFAAD8AD-B177-4EC4-B84E-965DB8FED6BF}" type="sibTrans" cxnId="{DECDE6AF-08B2-4848-9A21-D33023CB7853}">
      <dgm:prSet/>
      <dgm:spPr/>
      <dgm:t>
        <a:bodyPr/>
        <a:lstStyle/>
        <a:p>
          <a:endParaRPr lang="en-US"/>
        </a:p>
      </dgm:t>
    </dgm:pt>
    <dgm:pt modelId="{E6585D8E-9CC9-4764-8BAD-030E2257BF3E}">
      <dgm:prSet/>
      <dgm:spPr/>
      <dgm:t>
        <a:bodyPr/>
        <a:lstStyle/>
        <a:p>
          <a:r>
            <a:rPr lang="en-US"/>
            <a:t>Supported Employment – 15 residents enrolled</a:t>
          </a:r>
        </a:p>
      </dgm:t>
    </dgm:pt>
    <dgm:pt modelId="{BE42D9EE-9B4F-420A-B7F3-1CFDB3CB1B9D}" type="parTrans" cxnId="{6A17AFA3-FC0F-4006-8831-1722CA88BD19}">
      <dgm:prSet/>
      <dgm:spPr/>
      <dgm:t>
        <a:bodyPr/>
        <a:lstStyle/>
        <a:p>
          <a:endParaRPr lang="en-US"/>
        </a:p>
      </dgm:t>
    </dgm:pt>
    <dgm:pt modelId="{515BF58C-DADE-48BB-8FF5-C18396746D4F}" type="sibTrans" cxnId="{6A17AFA3-FC0F-4006-8831-1722CA88BD19}">
      <dgm:prSet/>
      <dgm:spPr/>
      <dgm:t>
        <a:bodyPr/>
        <a:lstStyle/>
        <a:p>
          <a:endParaRPr lang="en-US"/>
        </a:p>
      </dgm:t>
    </dgm:pt>
    <dgm:pt modelId="{3309DE1B-02C6-4191-BC90-BFE2CFB4B103}">
      <dgm:prSet/>
      <dgm:spPr/>
      <dgm:t>
        <a:bodyPr/>
        <a:lstStyle/>
        <a:p>
          <a:r>
            <a:rPr lang="en-US"/>
            <a:t>Housing Development and Preservation</a:t>
          </a:r>
        </a:p>
      </dgm:t>
    </dgm:pt>
    <dgm:pt modelId="{F372011C-96B1-4BA1-AC4E-1F2C4E65CE7E}" type="parTrans" cxnId="{28C085E3-AE64-4354-981B-3DB724628051}">
      <dgm:prSet/>
      <dgm:spPr/>
      <dgm:t>
        <a:bodyPr/>
        <a:lstStyle/>
        <a:p>
          <a:endParaRPr lang="en-US"/>
        </a:p>
      </dgm:t>
    </dgm:pt>
    <dgm:pt modelId="{CCEDA026-FA4F-4FA5-B781-B88A972B321D}" type="sibTrans" cxnId="{28C085E3-AE64-4354-981B-3DB724628051}">
      <dgm:prSet/>
      <dgm:spPr/>
      <dgm:t>
        <a:bodyPr/>
        <a:lstStyle/>
        <a:p>
          <a:endParaRPr lang="en-US"/>
        </a:p>
      </dgm:t>
    </dgm:pt>
    <dgm:pt modelId="{FDB0C7B9-FE40-47E2-A1CF-714301F6FF02}">
      <dgm:prSet/>
      <dgm:spPr/>
      <dgm:t>
        <a:bodyPr/>
        <a:lstStyle/>
        <a:p>
          <a:r>
            <a:rPr lang="en-US"/>
            <a:t>New Affordable Housing Development</a:t>
          </a:r>
        </a:p>
      </dgm:t>
    </dgm:pt>
    <dgm:pt modelId="{5A197D89-4823-48EA-BDD1-C2690C11B95B}" type="parTrans" cxnId="{7E68D172-7223-497D-A8D7-36B08F8A505A}">
      <dgm:prSet/>
      <dgm:spPr/>
      <dgm:t>
        <a:bodyPr/>
        <a:lstStyle/>
        <a:p>
          <a:endParaRPr lang="en-US"/>
        </a:p>
      </dgm:t>
    </dgm:pt>
    <dgm:pt modelId="{322960C9-9960-4DF8-87B9-B907D5CDCA75}" type="sibTrans" cxnId="{7E68D172-7223-497D-A8D7-36B08F8A505A}">
      <dgm:prSet/>
      <dgm:spPr/>
      <dgm:t>
        <a:bodyPr/>
        <a:lstStyle/>
        <a:p>
          <a:endParaRPr lang="en-US"/>
        </a:p>
      </dgm:t>
    </dgm:pt>
    <dgm:pt modelId="{F336E82C-74A5-49A0-B92A-FF9107E7D6E9}">
      <dgm:prSet/>
      <dgm:spPr/>
      <dgm:t>
        <a:bodyPr/>
        <a:lstStyle/>
        <a:p>
          <a:r>
            <a:rPr lang="en-US"/>
            <a:t>Fruitvale Housing – 54 rental units</a:t>
          </a:r>
        </a:p>
      </dgm:t>
    </dgm:pt>
    <dgm:pt modelId="{348EE4CB-F41F-464A-9459-E57EAAFC563A}" type="parTrans" cxnId="{AD322078-33DA-4C6D-AADA-05E3596401C6}">
      <dgm:prSet/>
      <dgm:spPr/>
      <dgm:t>
        <a:bodyPr/>
        <a:lstStyle/>
        <a:p>
          <a:endParaRPr lang="en-US"/>
        </a:p>
      </dgm:t>
    </dgm:pt>
    <dgm:pt modelId="{662CEB74-6AAC-4182-8C17-5C9BCB23111F}" type="sibTrans" cxnId="{AD322078-33DA-4C6D-AADA-05E3596401C6}">
      <dgm:prSet/>
      <dgm:spPr/>
      <dgm:t>
        <a:bodyPr/>
        <a:lstStyle/>
        <a:p>
          <a:endParaRPr lang="en-US"/>
        </a:p>
      </dgm:t>
    </dgm:pt>
    <dgm:pt modelId="{9BFD7FB1-6CE1-4996-B5BF-4D5CE2428A6A}">
      <dgm:prSet/>
      <dgm:spPr/>
      <dgm:t>
        <a:bodyPr/>
        <a:lstStyle/>
        <a:p>
          <a:r>
            <a:rPr lang="en-US"/>
            <a:t>Cosecha Court II, Phase III – 64 beds for seasonal farmworkers</a:t>
          </a:r>
        </a:p>
      </dgm:t>
    </dgm:pt>
    <dgm:pt modelId="{AFE24859-ACB8-4BBE-A2DF-3D697CE19012}" type="parTrans" cxnId="{AED79334-AAF7-400E-A129-203FBD75FAA7}">
      <dgm:prSet/>
      <dgm:spPr/>
      <dgm:t>
        <a:bodyPr/>
        <a:lstStyle/>
        <a:p>
          <a:endParaRPr lang="en-US"/>
        </a:p>
      </dgm:t>
    </dgm:pt>
    <dgm:pt modelId="{30E6537A-1807-4EA6-AFC3-9765EAB42208}" type="sibTrans" cxnId="{AED79334-AAF7-400E-A129-203FBD75FAA7}">
      <dgm:prSet/>
      <dgm:spPr/>
      <dgm:t>
        <a:bodyPr/>
        <a:lstStyle/>
        <a:p>
          <a:endParaRPr lang="en-US"/>
        </a:p>
      </dgm:t>
    </dgm:pt>
    <dgm:pt modelId="{81CD1F8D-F4D3-4190-BF05-3131B2CC639C}">
      <dgm:prSet/>
      <dgm:spPr/>
      <dgm:t>
        <a:bodyPr/>
        <a:lstStyle/>
        <a:p>
          <a:r>
            <a:rPr lang="en-US"/>
            <a:t>Acquisition and Preservation</a:t>
          </a:r>
        </a:p>
      </dgm:t>
    </dgm:pt>
    <dgm:pt modelId="{98439A8A-974E-40F7-AB94-3C405E6B62E9}" type="parTrans" cxnId="{9B66C072-4CB9-45B0-9533-0B60590D1929}">
      <dgm:prSet/>
      <dgm:spPr/>
      <dgm:t>
        <a:bodyPr/>
        <a:lstStyle/>
        <a:p>
          <a:endParaRPr lang="en-US"/>
        </a:p>
      </dgm:t>
    </dgm:pt>
    <dgm:pt modelId="{FC4F50D6-B74A-413C-B807-B9A5020F73E6}" type="sibTrans" cxnId="{9B66C072-4CB9-45B0-9533-0B60590D1929}">
      <dgm:prSet/>
      <dgm:spPr/>
      <dgm:t>
        <a:bodyPr/>
        <a:lstStyle/>
        <a:p>
          <a:endParaRPr lang="en-US"/>
        </a:p>
      </dgm:t>
    </dgm:pt>
    <dgm:pt modelId="{8FBB6429-676F-4577-BB28-48E6D97E7A22}">
      <dgm:prSet/>
      <dgm:spPr/>
      <dgm:t>
        <a:bodyPr/>
        <a:lstStyle/>
        <a:p>
          <a:r>
            <a:rPr lang="en-US"/>
            <a:t>Rainier Vista – 40 rental units</a:t>
          </a:r>
        </a:p>
      </dgm:t>
    </dgm:pt>
    <dgm:pt modelId="{E35ED1E6-A626-49E0-B324-1232758C1FDB}" type="parTrans" cxnId="{CD35F3F5-A817-49C7-ADE1-122A6B297DFF}">
      <dgm:prSet/>
      <dgm:spPr/>
      <dgm:t>
        <a:bodyPr/>
        <a:lstStyle/>
        <a:p>
          <a:endParaRPr lang="en-US"/>
        </a:p>
      </dgm:t>
    </dgm:pt>
    <dgm:pt modelId="{987A83DB-E4F9-4153-9868-D076A21435BF}" type="sibTrans" cxnId="{CD35F3F5-A817-49C7-ADE1-122A6B297DFF}">
      <dgm:prSet/>
      <dgm:spPr/>
      <dgm:t>
        <a:bodyPr/>
        <a:lstStyle/>
        <a:p>
          <a:endParaRPr lang="en-US"/>
        </a:p>
      </dgm:t>
    </dgm:pt>
    <dgm:pt modelId="{7D6A4D0B-85D7-4C11-B687-374135400A84}">
      <dgm:prSet/>
      <dgm:spPr/>
      <dgm:t>
        <a:bodyPr/>
        <a:lstStyle/>
        <a:p>
          <a:r>
            <a:rPr lang="en-US"/>
            <a:t>Zillah Gardens – 24 rental units</a:t>
          </a:r>
        </a:p>
      </dgm:t>
    </dgm:pt>
    <dgm:pt modelId="{89C660DA-80C7-4601-87D1-5D44C1A35BEA}" type="parTrans" cxnId="{F9E2FD61-81EC-4E85-84D2-496A2A0FE021}">
      <dgm:prSet/>
      <dgm:spPr/>
      <dgm:t>
        <a:bodyPr/>
        <a:lstStyle/>
        <a:p>
          <a:endParaRPr lang="en-US"/>
        </a:p>
      </dgm:t>
    </dgm:pt>
    <dgm:pt modelId="{4B374306-8682-4E20-B416-702056996941}" type="sibTrans" cxnId="{F9E2FD61-81EC-4E85-84D2-496A2A0FE021}">
      <dgm:prSet/>
      <dgm:spPr/>
      <dgm:t>
        <a:bodyPr/>
        <a:lstStyle/>
        <a:p>
          <a:endParaRPr lang="en-US"/>
        </a:p>
      </dgm:t>
    </dgm:pt>
    <dgm:pt modelId="{3C34DFA2-61B6-47CA-9EBC-7EA570C9A31E}">
      <dgm:prSet/>
      <dgm:spPr/>
      <dgm:t>
        <a:bodyPr/>
        <a:lstStyle/>
        <a:p>
          <a:r>
            <a:rPr lang="en-US"/>
            <a:t>Meadows Annex – 20 rental units </a:t>
          </a:r>
        </a:p>
      </dgm:t>
    </dgm:pt>
    <dgm:pt modelId="{6E6CCB8B-6422-4031-A32B-AC37EDE68153}" type="parTrans" cxnId="{44EAF404-BA4A-4F61-8564-EB320547E52E}">
      <dgm:prSet/>
      <dgm:spPr/>
      <dgm:t>
        <a:bodyPr/>
        <a:lstStyle/>
        <a:p>
          <a:endParaRPr lang="en-US"/>
        </a:p>
      </dgm:t>
    </dgm:pt>
    <dgm:pt modelId="{F5C2C9D2-6172-47DF-8274-429689572387}" type="sibTrans" cxnId="{44EAF404-BA4A-4F61-8564-EB320547E52E}">
      <dgm:prSet/>
      <dgm:spPr/>
      <dgm:t>
        <a:bodyPr/>
        <a:lstStyle/>
        <a:p>
          <a:endParaRPr lang="en-US"/>
        </a:p>
      </dgm:t>
    </dgm:pt>
    <dgm:pt modelId="{0739C500-79DC-45AE-95BE-5DF94E8E89D1}" type="pres">
      <dgm:prSet presAssocID="{51668AE3-854A-4E49-9846-2B5C1B6DA869}" presName="linear" presStyleCnt="0">
        <dgm:presLayoutVars>
          <dgm:dir/>
          <dgm:animLvl val="lvl"/>
          <dgm:resizeHandles val="exact"/>
        </dgm:presLayoutVars>
      </dgm:prSet>
      <dgm:spPr/>
    </dgm:pt>
    <dgm:pt modelId="{B783C4DA-2ECE-49DD-BDAF-3956ADFFA0BF}" type="pres">
      <dgm:prSet presAssocID="{CB69E7CC-8E56-4ABB-8FA8-5293A62E008C}" presName="parentLin" presStyleCnt="0"/>
      <dgm:spPr/>
    </dgm:pt>
    <dgm:pt modelId="{3F2F20F2-8230-4F05-881C-F0CA725BB650}" type="pres">
      <dgm:prSet presAssocID="{CB69E7CC-8E56-4ABB-8FA8-5293A62E008C}" presName="parentLeftMargin" presStyleLbl="node1" presStyleIdx="0" presStyleCnt="2"/>
      <dgm:spPr/>
    </dgm:pt>
    <dgm:pt modelId="{7D3165FA-3684-4005-AA38-D7D25239EC71}" type="pres">
      <dgm:prSet presAssocID="{CB69E7CC-8E56-4ABB-8FA8-5293A62E008C}" presName="parentText" presStyleLbl="node1" presStyleIdx="0" presStyleCnt="2">
        <dgm:presLayoutVars>
          <dgm:chMax val="0"/>
          <dgm:bulletEnabled val="1"/>
        </dgm:presLayoutVars>
      </dgm:prSet>
      <dgm:spPr/>
    </dgm:pt>
    <dgm:pt modelId="{90466E68-A763-4759-8951-4EDA06FBD66A}" type="pres">
      <dgm:prSet presAssocID="{CB69E7CC-8E56-4ABB-8FA8-5293A62E008C}" presName="negativeSpace" presStyleCnt="0"/>
      <dgm:spPr/>
    </dgm:pt>
    <dgm:pt modelId="{A9C6D48E-F5B4-49BD-A28D-52F7AEE14D3E}" type="pres">
      <dgm:prSet presAssocID="{CB69E7CC-8E56-4ABB-8FA8-5293A62E008C}" presName="childText" presStyleLbl="conFgAcc1" presStyleIdx="0" presStyleCnt="2">
        <dgm:presLayoutVars>
          <dgm:bulletEnabled val="1"/>
        </dgm:presLayoutVars>
      </dgm:prSet>
      <dgm:spPr/>
    </dgm:pt>
    <dgm:pt modelId="{EA3E3017-72A3-4F9F-BED9-03414B57EC1C}" type="pres">
      <dgm:prSet presAssocID="{03259281-4E81-43A7-9B58-D98878B1524B}" presName="spaceBetweenRectangles" presStyleCnt="0"/>
      <dgm:spPr/>
    </dgm:pt>
    <dgm:pt modelId="{20E6A7C6-C679-4600-8B6B-F71CED58320D}" type="pres">
      <dgm:prSet presAssocID="{3309DE1B-02C6-4191-BC90-BFE2CFB4B103}" presName="parentLin" presStyleCnt="0"/>
      <dgm:spPr/>
    </dgm:pt>
    <dgm:pt modelId="{98F6737B-F31C-4FAC-A45D-F48CDBD6BCD5}" type="pres">
      <dgm:prSet presAssocID="{3309DE1B-02C6-4191-BC90-BFE2CFB4B103}" presName="parentLeftMargin" presStyleLbl="node1" presStyleIdx="0" presStyleCnt="2"/>
      <dgm:spPr/>
    </dgm:pt>
    <dgm:pt modelId="{C860E4D4-3C7B-4002-9D6D-33C876DEBC60}" type="pres">
      <dgm:prSet presAssocID="{3309DE1B-02C6-4191-BC90-BFE2CFB4B103}" presName="parentText" presStyleLbl="node1" presStyleIdx="1" presStyleCnt="2">
        <dgm:presLayoutVars>
          <dgm:chMax val="0"/>
          <dgm:bulletEnabled val="1"/>
        </dgm:presLayoutVars>
      </dgm:prSet>
      <dgm:spPr/>
    </dgm:pt>
    <dgm:pt modelId="{73AD1E9E-1A92-4119-B707-CBDC14C0BFE6}" type="pres">
      <dgm:prSet presAssocID="{3309DE1B-02C6-4191-BC90-BFE2CFB4B103}" presName="negativeSpace" presStyleCnt="0"/>
      <dgm:spPr/>
    </dgm:pt>
    <dgm:pt modelId="{85FDE75E-41AE-4D3B-9630-BA8103BA7681}" type="pres">
      <dgm:prSet presAssocID="{3309DE1B-02C6-4191-BC90-BFE2CFB4B103}" presName="childText" presStyleLbl="conFgAcc1" presStyleIdx="1" presStyleCnt="2">
        <dgm:presLayoutVars>
          <dgm:bulletEnabled val="1"/>
        </dgm:presLayoutVars>
      </dgm:prSet>
      <dgm:spPr/>
    </dgm:pt>
  </dgm:ptLst>
  <dgm:cxnLst>
    <dgm:cxn modelId="{44EAF404-BA4A-4F61-8564-EB320547E52E}" srcId="{81CD1F8D-F4D3-4190-BF05-3131B2CC639C}" destId="{3C34DFA2-61B6-47CA-9EBC-7EA570C9A31E}" srcOrd="2" destOrd="0" parTransId="{6E6CCB8B-6422-4031-A32B-AC37EDE68153}" sibTransId="{F5C2C9D2-6172-47DF-8274-429689572387}"/>
    <dgm:cxn modelId="{8D839B1F-BA2F-4B3C-9E3C-4076D3A31C3D}" type="presOf" srcId="{81CD1F8D-F4D3-4190-BF05-3131B2CC639C}" destId="{85FDE75E-41AE-4D3B-9630-BA8103BA7681}" srcOrd="0" destOrd="3" presId="urn:microsoft.com/office/officeart/2005/8/layout/list1"/>
    <dgm:cxn modelId="{4156D020-BEDC-4400-B9C5-2459E106FF76}" type="presOf" srcId="{51668AE3-854A-4E49-9846-2B5C1B6DA869}" destId="{0739C500-79DC-45AE-95BE-5DF94E8E89D1}" srcOrd="0" destOrd="0" presId="urn:microsoft.com/office/officeart/2005/8/layout/list1"/>
    <dgm:cxn modelId="{528A7C29-8F07-4BB7-8C50-FB7E0DF23E33}" type="presOf" srcId="{E6585D8E-9CC9-4764-8BAD-030E2257BF3E}" destId="{A9C6D48E-F5B4-49BD-A28D-52F7AEE14D3E}" srcOrd="0" destOrd="1" presId="urn:microsoft.com/office/officeart/2005/8/layout/list1"/>
    <dgm:cxn modelId="{AED79334-AAF7-400E-A129-203FBD75FAA7}" srcId="{FDB0C7B9-FE40-47E2-A1CF-714301F6FF02}" destId="{9BFD7FB1-6CE1-4996-B5BF-4D5CE2428A6A}" srcOrd="1" destOrd="0" parTransId="{AFE24859-ACB8-4BBE-A2DF-3D697CE19012}" sibTransId="{30E6537A-1807-4EA6-AFC3-9765EAB42208}"/>
    <dgm:cxn modelId="{9BE5DD3B-468B-4328-9AF7-B862BDD231FE}" type="presOf" srcId="{7D6A4D0B-85D7-4C11-B687-374135400A84}" destId="{85FDE75E-41AE-4D3B-9630-BA8103BA7681}" srcOrd="0" destOrd="5" presId="urn:microsoft.com/office/officeart/2005/8/layout/list1"/>
    <dgm:cxn modelId="{F9E2FD61-81EC-4E85-84D2-496A2A0FE021}" srcId="{81CD1F8D-F4D3-4190-BF05-3131B2CC639C}" destId="{7D6A4D0B-85D7-4C11-B687-374135400A84}" srcOrd="1" destOrd="0" parTransId="{89C660DA-80C7-4601-87D1-5D44C1A35BEA}" sibTransId="{4B374306-8682-4E20-B416-702056996941}"/>
    <dgm:cxn modelId="{75729542-8E3C-467E-84C8-23D3AE152173}" type="presOf" srcId="{8FBB6429-676F-4577-BB28-48E6D97E7A22}" destId="{85FDE75E-41AE-4D3B-9630-BA8103BA7681}" srcOrd="0" destOrd="4" presId="urn:microsoft.com/office/officeart/2005/8/layout/list1"/>
    <dgm:cxn modelId="{2A8E2F43-F7BB-4FC9-9EC0-DA94517FBD7D}" type="presOf" srcId="{CB69E7CC-8E56-4ABB-8FA8-5293A62E008C}" destId="{7D3165FA-3684-4005-AA38-D7D25239EC71}" srcOrd="1" destOrd="0" presId="urn:microsoft.com/office/officeart/2005/8/layout/list1"/>
    <dgm:cxn modelId="{E420D050-B98E-456B-A8EC-B704FC49D5DA}" type="presOf" srcId="{CB69E7CC-8E56-4ABB-8FA8-5293A62E008C}" destId="{3F2F20F2-8230-4F05-881C-F0CA725BB650}" srcOrd="0" destOrd="0" presId="urn:microsoft.com/office/officeart/2005/8/layout/list1"/>
    <dgm:cxn modelId="{9B66C072-4CB9-45B0-9533-0B60590D1929}" srcId="{3309DE1B-02C6-4191-BC90-BFE2CFB4B103}" destId="{81CD1F8D-F4D3-4190-BF05-3131B2CC639C}" srcOrd="1" destOrd="0" parTransId="{98439A8A-974E-40F7-AB94-3C405E6B62E9}" sibTransId="{FC4F50D6-B74A-413C-B807-B9A5020F73E6}"/>
    <dgm:cxn modelId="{7E68D172-7223-497D-A8D7-36B08F8A505A}" srcId="{3309DE1B-02C6-4191-BC90-BFE2CFB4B103}" destId="{FDB0C7B9-FE40-47E2-A1CF-714301F6FF02}" srcOrd="0" destOrd="0" parTransId="{5A197D89-4823-48EA-BDD1-C2690C11B95B}" sibTransId="{322960C9-9960-4DF8-87B9-B907D5CDCA75}"/>
    <dgm:cxn modelId="{893A9077-8270-42EE-9B6A-B511255B1E78}" type="presOf" srcId="{F336E82C-74A5-49A0-B92A-FF9107E7D6E9}" destId="{85FDE75E-41AE-4D3B-9630-BA8103BA7681}" srcOrd="0" destOrd="1" presId="urn:microsoft.com/office/officeart/2005/8/layout/list1"/>
    <dgm:cxn modelId="{AD322078-33DA-4C6D-AADA-05E3596401C6}" srcId="{FDB0C7B9-FE40-47E2-A1CF-714301F6FF02}" destId="{F336E82C-74A5-49A0-B92A-FF9107E7D6E9}" srcOrd="0" destOrd="0" parTransId="{348EE4CB-F41F-464A-9459-E57EAAFC563A}" sibTransId="{662CEB74-6AAC-4182-8C17-5C9BCB23111F}"/>
    <dgm:cxn modelId="{72CC5883-66E0-46B9-A761-DFD24A37130A}" type="presOf" srcId="{3C34DFA2-61B6-47CA-9EBC-7EA570C9A31E}" destId="{85FDE75E-41AE-4D3B-9630-BA8103BA7681}" srcOrd="0" destOrd="6" presId="urn:microsoft.com/office/officeart/2005/8/layout/list1"/>
    <dgm:cxn modelId="{23733598-ACF9-4899-B8D5-3B67B04C02FD}" type="presOf" srcId="{9BFD7FB1-6CE1-4996-B5BF-4D5CE2428A6A}" destId="{85FDE75E-41AE-4D3B-9630-BA8103BA7681}" srcOrd="0" destOrd="2" presId="urn:microsoft.com/office/officeart/2005/8/layout/list1"/>
    <dgm:cxn modelId="{EA779998-0EB2-4A37-B7A8-4A019AB15FF7}" type="presOf" srcId="{7966A6A4-2AB1-4AB0-B663-A8D69F233E2A}" destId="{A9C6D48E-F5B4-49BD-A28D-52F7AEE14D3E}" srcOrd="0" destOrd="0" presId="urn:microsoft.com/office/officeart/2005/8/layout/list1"/>
    <dgm:cxn modelId="{76B680A3-EACC-4040-AC31-A9283AF23EFF}" type="presOf" srcId="{3309DE1B-02C6-4191-BC90-BFE2CFB4B103}" destId="{C860E4D4-3C7B-4002-9D6D-33C876DEBC60}" srcOrd="1" destOrd="0" presId="urn:microsoft.com/office/officeart/2005/8/layout/list1"/>
    <dgm:cxn modelId="{6A17AFA3-FC0F-4006-8831-1722CA88BD19}" srcId="{CB69E7CC-8E56-4ABB-8FA8-5293A62E008C}" destId="{E6585D8E-9CC9-4764-8BAD-030E2257BF3E}" srcOrd="1" destOrd="0" parTransId="{BE42D9EE-9B4F-420A-B7F3-1CFDB3CB1B9D}" sibTransId="{515BF58C-DADE-48BB-8FF5-C18396746D4F}"/>
    <dgm:cxn modelId="{DECDE6AF-08B2-4848-9A21-D33023CB7853}" srcId="{CB69E7CC-8E56-4ABB-8FA8-5293A62E008C}" destId="{7966A6A4-2AB1-4AB0-B663-A8D69F233E2A}" srcOrd="0" destOrd="0" parTransId="{BB1CB2B4-A09A-4F9D-B69C-83A023D3F80A}" sibTransId="{BFAAD8AD-B177-4EC4-B84E-965DB8FED6BF}"/>
    <dgm:cxn modelId="{1F6727BE-C063-41E5-AAF9-652191328560}" srcId="{51668AE3-854A-4E49-9846-2B5C1B6DA869}" destId="{CB69E7CC-8E56-4ABB-8FA8-5293A62E008C}" srcOrd="0" destOrd="0" parTransId="{E3CAEDE8-33FA-41EB-A1FD-DE4C5C91EBA1}" sibTransId="{03259281-4E81-43A7-9B58-D98878B1524B}"/>
    <dgm:cxn modelId="{051ACBDA-2150-4E99-B10F-E9C2E1956249}" type="presOf" srcId="{FDB0C7B9-FE40-47E2-A1CF-714301F6FF02}" destId="{85FDE75E-41AE-4D3B-9630-BA8103BA7681}" srcOrd="0" destOrd="0" presId="urn:microsoft.com/office/officeart/2005/8/layout/list1"/>
    <dgm:cxn modelId="{28C085E3-AE64-4354-981B-3DB724628051}" srcId="{51668AE3-854A-4E49-9846-2B5C1B6DA869}" destId="{3309DE1B-02C6-4191-BC90-BFE2CFB4B103}" srcOrd="1" destOrd="0" parTransId="{F372011C-96B1-4BA1-AC4E-1F2C4E65CE7E}" sibTransId="{CCEDA026-FA4F-4FA5-B781-B88A972B321D}"/>
    <dgm:cxn modelId="{CD35F3F5-A817-49C7-ADE1-122A6B297DFF}" srcId="{81CD1F8D-F4D3-4190-BF05-3131B2CC639C}" destId="{8FBB6429-676F-4577-BB28-48E6D97E7A22}" srcOrd="0" destOrd="0" parTransId="{E35ED1E6-A626-49E0-B324-1232758C1FDB}" sibTransId="{987A83DB-E4F9-4153-9868-D076A21435BF}"/>
    <dgm:cxn modelId="{1E881EF8-5681-45BE-AFF4-80E1D3EE9E40}" type="presOf" srcId="{3309DE1B-02C6-4191-BC90-BFE2CFB4B103}" destId="{98F6737B-F31C-4FAC-A45D-F48CDBD6BCD5}" srcOrd="0" destOrd="0" presId="urn:microsoft.com/office/officeart/2005/8/layout/list1"/>
    <dgm:cxn modelId="{25EFBA6E-3207-46F7-85CD-AF96481F3203}" type="presParOf" srcId="{0739C500-79DC-45AE-95BE-5DF94E8E89D1}" destId="{B783C4DA-2ECE-49DD-BDAF-3956ADFFA0BF}" srcOrd="0" destOrd="0" presId="urn:microsoft.com/office/officeart/2005/8/layout/list1"/>
    <dgm:cxn modelId="{D53385A0-F6C4-4194-BB8C-67905A216FBE}" type="presParOf" srcId="{B783C4DA-2ECE-49DD-BDAF-3956ADFFA0BF}" destId="{3F2F20F2-8230-4F05-881C-F0CA725BB650}" srcOrd="0" destOrd="0" presId="urn:microsoft.com/office/officeart/2005/8/layout/list1"/>
    <dgm:cxn modelId="{00E111FD-D972-4905-BD0B-880B2E7BEFF9}" type="presParOf" srcId="{B783C4DA-2ECE-49DD-BDAF-3956ADFFA0BF}" destId="{7D3165FA-3684-4005-AA38-D7D25239EC71}" srcOrd="1" destOrd="0" presId="urn:microsoft.com/office/officeart/2005/8/layout/list1"/>
    <dgm:cxn modelId="{C0BBE70B-B190-4DA9-BD28-E7D1542CEF4B}" type="presParOf" srcId="{0739C500-79DC-45AE-95BE-5DF94E8E89D1}" destId="{90466E68-A763-4759-8951-4EDA06FBD66A}" srcOrd="1" destOrd="0" presId="urn:microsoft.com/office/officeart/2005/8/layout/list1"/>
    <dgm:cxn modelId="{8F4100AA-283F-45B5-8470-41E8A2FC274C}" type="presParOf" srcId="{0739C500-79DC-45AE-95BE-5DF94E8E89D1}" destId="{A9C6D48E-F5B4-49BD-A28D-52F7AEE14D3E}" srcOrd="2" destOrd="0" presId="urn:microsoft.com/office/officeart/2005/8/layout/list1"/>
    <dgm:cxn modelId="{C25622A7-7571-4F41-9C3D-FF581605912E}" type="presParOf" srcId="{0739C500-79DC-45AE-95BE-5DF94E8E89D1}" destId="{EA3E3017-72A3-4F9F-BED9-03414B57EC1C}" srcOrd="3" destOrd="0" presId="urn:microsoft.com/office/officeart/2005/8/layout/list1"/>
    <dgm:cxn modelId="{4211A060-79B4-47A9-8C0F-922567996444}" type="presParOf" srcId="{0739C500-79DC-45AE-95BE-5DF94E8E89D1}" destId="{20E6A7C6-C679-4600-8B6B-F71CED58320D}" srcOrd="4" destOrd="0" presId="urn:microsoft.com/office/officeart/2005/8/layout/list1"/>
    <dgm:cxn modelId="{D8D2C6BB-EC07-4EB4-B574-AE3F048BDB88}" type="presParOf" srcId="{20E6A7C6-C679-4600-8B6B-F71CED58320D}" destId="{98F6737B-F31C-4FAC-A45D-F48CDBD6BCD5}" srcOrd="0" destOrd="0" presId="urn:microsoft.com/office/officeart/2005/8/layout/list1"/>
    <dgm:cxn modelId="{188282AF-3FC3-4C79-938C-6B1D44765BA8}" type="presParOf" srcId="{20E6A7C6-C679-4600-8B6B-F71CED58320D}" destId="{C860E4D4-3C7B-4002-9D6D-33C876DEBC60}" srcOrd="1" destOrd="0" presId="urn:microsoft.com/office/officeart/2005/8/layout/list1"/>
    <dgm:cxn modelId="{232D0C5B-E26D-45E8-855D-C89EC8BA1041}" type="presParOf" srcId="{0739C500-79DC-45AE-95BE-5DF94E8E89D1}" destId="{73AD1E9E-1A92-4119-B707-CBDC14C0BFE6}" srcOrd="5" destOrd="0" presId="urn:microsoft.com/office/officeart/2005/8/layout/list1"/>
    <dgm:cxn modelId="{A3F2FCA8-679A-42B8-92D5-E0EDD5AD8CA9}" type="presParOf" srcId="{0739C500-79DC-45AE-95BE-5DF94E8E89D1}" destId="{85FDE75E-41AE-4D3B-9630-BA8103BA768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D89B342-3DD1-408A-B161-D054B076B8D4}"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F7FA760-9A84-48C8-BDE9-8AC98D36B5EB}">
      <dgm:prSet/>
      <dgm:spPr/>
      <dgm:t>
        <a:bodyPr/>
        <a:lstStyle/>
        <a:p>
          <a:pPr>
            <a:defRPr cap="all"/>
          </a:pPr>
          <a:r>
            <a:rPr lang="en-US"/>
            <a:t>Housing – Healthcare – Education</a:t>
          </a:r>
        </a:p>
      </dgm:t>
    </dgm:pt>
    <dgm:pt modelId="{72C4E2EC-0A6B-429F-BC84-C713E8040DB3}" type="parTrans" cxnId="{9D5687E7-F181-47B6-B19B-AA9917529497}">
      <dgm:prSet/>
      <dgm:spPr/>
      <dgm:t>
        <a:bodyPr/>
        <a:lstStyle/>
        <a:p>
          <a:endParaRPr lang="en-US"/>
        </a:p>
      </dgm:t>
    </dgm:pt>
    <dgm:pt modelId="{B36323B0-CFDF-41FC-BAF2-79CF541B5309}" type="sibTrans" cxnId="{9D5687E7-F181-47B6-B19B-AA9917529497}">
      <dgm:prSet/>
      <dgm:spPr/>
      <dgm:t>
        <a:bodyPr/>
        <a:lstStyle/>
        <a:p>
          <a:endParaRPr lang="en-US"/>
        </a:p>
      </dgm:t>
    </dgm:pt>
    <dgm:pt modelId="{105915B2-722E-481E-9F6E-11D32B87C138}">
      <dgm:prSet/>
      <dgm:spPr/>
      <dgm:t>
        <a:bodyPr/>
        <a:lstStyle/>
        <a:p>
          <a:pPr>
            <a:defRPr cap="all"/>
          </a:pPr>
          <a:r>
            <a:rPr lang="en-US"/>
            <a:t>Serving the same clients</a:t>
          </a:r>
        </a:p>
      </dgm:t>
    </dgm:pt>
    <dgm:pt modelId="{A5B8B6D7-48A0-44F9-906F-EE26BC33836A}" type="parTrans" cxnId="{DA23BDDE-4DC4-48DE-8595-4B95A108731E}">
      <dgm:prSet/>
      <dgm:spPr/>
      <dgm:t>
        <a:bodyPr/>
        <a:lstStyle/>
        <a:p>
          <a:endParaRPr lang="en-US"/>
        </a:p>
      </dgm:t>
    </dgm:pt>
    <dgm:pt modelId="{032A231D-C3BB-4DB1-BBAD-8C87A973BAF8}" type="sibTrans" cxnId="{DA23BDDE-4DC4-48DE-8595-4B95A108731E}">
      <dgm:prSet/>
      <dgm:spPr/>
      <dgm:t>
        <a:bodyPr/>
        <a:lstStyle/>
        <a:p>
          <a:endParaRPr lang="en-US"/>
        </a:p>
      </dgm:t>
    </dgm:pt>
    <dgm:pt modelId="{CF73F9BA-FCFB-4EE0-A2DC-2D102C995263}">
      <dgm:prSet/>
      <dgm:spPr/>
      <dgm:t>
        <a:bodyPr/>
        <a:lstStyle/>
        <a:p>
          <a:pPr>
            <a:defRPr cap="all"/>
          </a:pPr>
          <a:r>
            <a:rPr lang="en-US"/>
            <a:t>Long-term sustainability</a:t>
          </a:r>
        </a:p>
      </dgm:t>
    </dgm:pt>
    <dgm:pt modelId="{4C74ED0E-0F4D-48C0-830F-F985573B7609}" type="parTrans" cxnId="{FDAF6D4E-E2D4-4650-BF1A-0F483B185D18}">
      <dgm:prSet/>
      <dgm:spPr/>
      <dgm:t>
        <a:bodyPr/>
        <a:lstStyle/>
        <a:p>
          <a:endParaRPr lang="en-US"/>
        </a:p>
      </dgm:t>
    </dgm:pt>
    <dgm:pt modelId="{A924D991-5A17-43EA-A3F9-D8A84306B17C}" type="sibTrans" cxnId="{FDAF6D4E-E2D4-4650-BF1A-0F483B185D18}">
      <dgm:prSet/>
      <dgm:spPr/>
      <dgm:t>
        <a:bodyPr/>
        <a:lstStyle/>
        <a:p>
          <a:endParaRPr lang="en-US"/>
        </a:p>
      </dgm:t>
    </dgm:pt>
    <dgm:pt modelId="{CBF6DF6A-F50C-4D39-962D-E4470AD8490D}">
      <dgm:prSet/>
      <dgm:spPr/>
      <dgm:t>
        <a:bodyPr/>
        <a:lstStyle/>
        <a:p>
          <a:pPr>
            <a:defRPr cap="all"/>
          </a:pPr>
          <a:r>
            <a:rPr lang="en-US"/>
            <a:t>Limited Resources</a:t>
          </a:r>
        </a:p>
      </dgm:t>
    </dgm:pt>
    <dgm:pt modelId="{31F003E7-B521-42B7-95C8-690ECEE9B1EB}" type="parTrans" cxnId="{4DD171B4-4826-45A6-9CDD-AAC7A48A2E34}">
      <dgm:prSet/>
      <dgm:spPr/>
      <dgm:t>
        <a:bodyPr/>
        <a:lstStyle/>
        <a:p>
          <a:endParaRPr lang="en-US"/>
        </a:p>
      </dgm:t>
    </dgm:pt>
    <dgm:pt modelId="{C9B31C35-4D53-43BD-B57D-8DEFEBE091ED}" type="sibTrans" cxnId="{4DD171B4-4826-45A6-9CDD-AAC7A48A2E34}">
      <dgm:prSet/>
      <dgm:spPr/>
      <dgm:t>
        <a:bodyPr/>
        <a:lstStyle/>
        <a:p>
          <a:endParaRPr lang="en-US"/>
        </a:p>
      </dgm:t>
    </dgm:pt>
    <dgm:pt modelId="{350E6F34-EF19-4257-B022-60BFD8765BD0}">
      <dgm:prSet/>
      <dgm:spPr/>
      <dgm:t>
        <a:bodyPr/>
        <a:lstStyle/>
        <a:p>
          <a:pPr>
            <a:defRPr cap="all"/>
          </a:pPr>
          <a:r>
            <a:rPr lang="en-US"/>
            <a:t>Housing is Healthcare</a:t>
          </a:r>
        </a:p>
      </dgm:t>
    </dgm:pt>
    <dgm:pt modelId="{AC6AACAD-D454-4459-8ED8-31527AB79C2E}" type="parTrans" cxnId="{90B49F3A-A7CF-43D4-A11F-F96E5AD602E1}">
      <dgm:prSet/>
      <dgm:spPr/>
      <dgm:t>
        <a:bodyPr/>
        <a:lstStyle/>
        <a:p>
          <a:endParaRPr lang="en-US"/>
        </a:p>
      </dgm:t>
    </dgm:pt>
    <dgm:pt modelId="{973E1A63-86BB-447E-943B-D18E1C2F7E56}" type="sibTrans" cxnId="{90B49F3A-A7CF-43D4-A11F-F96E5AD602E1}">
      <dgm:prSet/>
      <dgm:spPr/>
      <dgm:t>
        <a:bodyPr/>
        <a:lstStyle/>
        <a:p>
          <a:endParaRPr lang="en-US"/>
        </a:p>
      </dgm:t>
    </dgm:pt>
    <dgm:pt modelId="{38F79843-0E3C-450A-82F1-AFFBAFB76A56}" type="pres">
      <dgm:prSet presAssocID="{4D89B342-3DD1-408A-B161-D054B076B8D4}" presName="root" presStyleCnt="0">
        <dgm:presLayoutVars>
          <dgm:dir/>
          <dgm:resizeHandles val="exact"/>
        </dgm:presLayoutVars>
      </dgm:prSet>
      <dgm:spPr/>
    </dgm:pt>
    <dgm:pt modelId="{28F38AF9-4C55-4127-9617-794FC501FBCE}" type="pres">
      <dgm:prSet presAssocID="{3F7FA760-9A84-48C8-BDE9-8AC98D36B5EB}" presName="compNode" presStyleCnt="0"/>
      <dgm:spPr/>
    </dgm:pt>
    <dgm:pt modelId="{BB9F7443-04B4-4125-9D6A-E997A6D8119D}" type="pres">
      <dgm:prSet presAssocID="{3F7FA760-9A84-48C8-BDE9-8AC98D36B5EB}" presName="iconBgRect" presStyleLbl="bgShp" presStyleIdx="0" presStyleCnt="5"/>
      <dgm:spPr/>
    </dgm:pt>
    <dgm:pt modelId="{CA4EA4A7-2834-4EC9-A1F2-AA2AE21B4009}" type="pres">
      <dgm:prSet presAssocID="{3F7FA760-9A84-48C8-BDE9-8AC98D36B5E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BFF48BF3-E900-4C8A-A938-0B678E8D6AE4}" type="pres">
      <dgm:prSet presAssocID="{3F7FA760-9A84-48C8-BDE9-8AC98D36B5EB}" presName="spaceRect" presStyleCnt="0"/>
      <dgm:spPr/>
    </dgm:pt>
    <dgm:pt modelId="{B30FE159-5142-4165-B86C-26F4B3758B14}" type="pres">
      <dgm:prSet presAssocID="{3F7FA760-9A84-48C8-BDE9-8AC98D36B5EB}" presName="textRect" presStyleLbl="revTx" presStyleIdx="0" presStyleCnt="5">
        <dgm:presLayoutVars>
          <dgm:chMax val="1"/>
          <dgm:chPref val="1"/>
        </dgm:presLayoutVars>
      </dgm:prSet>
      <dgm:spPr/>
    </dgm:pt>
    <dgm:pt modelId="{05D89BB5-0919-4DA8-8040-32C1800E5BFB}" type="pres">
      <dgm:prSet presAssocID="{B36323B0-CFDF-41FC-BAF2-79CF541B5309}" presName="sibTrans" presStyleCnt="0"/>
      <dgm:spPr/>
    </dgm:pt>
    <dgm:pt modelId="{80976FAE-DDEB-48AF-9964-BD13D2D939FE}" type="pres">
      <dgm:prSet presAssocID="{105915B2-722E-481E-9F6E-11D32B87C138}" presName="compNode" presStyleCnt="0"/>
      <dgm:spPr/>
    </dgm:pt>
    <dgm:pt modelId="{A6FB05B9-B4F9-4474-B441-81AACFCC63B9}" type="pres">
      <dgm:prSet presAssocID="{105915B2-722E-481E-9F6E-11D32B87C138}" presName="iconBgRect" presStyleLbl="bgShp" presStyleIdx="1" presStyleCnt="5"/>
      <dgm:spPr/>
    </dgm:pt>
    <dgm:pt modelId="{A7CA7CD3-8D0E-458D-92FF-B9010EC7DDF0}" type="pres">
      <dgm:prSet presAssocID="{105915B2-722E-481E-9F6E-11D32B87C13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5A3E203E-2EE1-40CF-989F-81A27A222AA6}" type="pres">
      <dgm:prSet presAssocID="{105915B2-722E-481E-9F6E-11D32B87C138}" presName="spaceRect" presStyleCnt="0"/>
      <dgm:spPr/>
    </dgm:pt>
    <dgm:pt modelId="{4DA17817-6DF5-4C78-9291-0F5C0F76F1A3}" type="pres">
      <dgm:prSet presAssocID="{105915B2-722E-481E-9F6E-11D32B87C138}" presName="textRect" presStyleLbl="revTx" presStyleIdx="1" presStyleCnt="5">
        <dgm:presLayoutVars>
          <dgm:chMax val="1"/>
          <dgm:chPref val="1"/>
        </dgm:presLayoutVars>
      </dgm:prSet>
      <dgm:spPr/>
    </dgm:pt>
    <dgm:pt modelId="{B23F1097-23A7-467D-BBC2-A6C83BC6F576}" type="pres">
      <dgm:prSet presAssocID="{032A231D-C3BB-4DB1-BBAD-8C87A973BAF8}" presName="sibTrans" presStyleCnt="0"/>
      <dgm:spPr/>
    </dgm:pt>
    <dgm:pt modelId="{3703C470-98B1-48EB-B893-F19762D0EA5A}" type="pres">
      <dgm:prSet presAssocID="{CF73F9BA-FCFB-4EE0-A2DC-2D102C995263}" presName="compNode" presStyleCnt="0"/>
      <dgm:spPr/>
    </dgm:pt>
    <dgm:pt modelId="{CE403B40-0A58-4F10-ADF0-78476C6BA7E9}" type="pres">
      <dgm:prSet presAssocID="{CF73F9BA-FCFB-4EE0-A2DC-2D102C995263}" presName="iconBgRect" presStyleLbl="bgShp" presStyleIdx="2" presStyleCnt="5"/>
      <dgm:spPr/>
    </dgm:pt>
    <dgm:pt modelId="{77FBBB12-B9E9-4475-924A-23072A0A97A7}" type="pres">
      <dgm:prSet presAssocID="{CF73F9BA-FCFB-4EE0-A2DC-2D102C99526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nt"/>
        </a:ext>
      </dgm:extLst>
    </dgm:pt>
    <dgm:pt modelId="{FE6050FA-BB8A-488F-9A57-211037AD691A}" type="pres">
      <dgm:prSet presAssocID="{CF73F9BA-FCFB-4EE0-A2DC-2D102C995263}" presName="spaceRect" presStyleCnt="0"/>
      <dgm:spPr/>
    </dgm:pt>
    <dgm:pt modelId="{A619BF31-661C-40D5-A502-8CFF12EF827B}" type="pres">
      <dgm:prSet presAssocID="{CF73F9BA-FCFB-4EE0-A2DC-2D102C995263}" presName="textRect" presStyleLbl="revTx" presStyleIdx="2" presStyleCnt="5">
        <dgm:presLayoutVars>
          <dgm:chMax val="1"/>
          <dgm:chPref val="1"/>
        </dgm:presLayoutVars>
      </dgm:prSet>
      <dgm:spPr/>
    </dgm:pt>
    <dgm:pt modelId="{14119F1A-335D-4ABD-AB27-377C31940FDD}" type="pres">
      <dgm:prSet presAssocID="{A924D991-5A17-43EA-A3F9-D8A84306B17C}" presName="sibTrans" presStyleCnt="0"/>
      <dgm:spPr/>
    </dgm:pt>
    <dgm:pt modelId="{69FDCEAF-D952-4FD4-BCB4-DFE83B99986E}" type="pres">
      <dgm:prSet presAssocID="{CBF6DF6A-F50C-4D39-962D-E4470AD8490D}" presName="compNode" presStyleCnt="0"/>
      <dgm:spPr/>
    </dgm:pt>
    <dgm:pt modelId="{99E19F73-BF67-4EA8-B3EA-48DA81D1076B}" type="pres">
      <dgm:prSet presAssocID="{CBF6DF6A-F50C-4D39-962D-E4470AD8490D}" presName="iconBgRect" presStyleLbl="bgShp" presStyleIdx="3" presStyleCnt="5"/>
      <dgm:spPr/>
    </dgm:pt>
    <dgm:pt modelId="{3A187914-1B8A-43F2-BB47-69FD54F9652C}" type="pres">
      <dgm:prSet presAssocID="{CBF6DF6A-F50C-4D39-962D-E4470AD8490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newableEnergy"/>
        </a:ext>
      </dgm:extLst>
    </dgm:pt>
    <dgm:pt modelId="{559D8657-8F54-42A4-B1AA-37DCCE75DFFB}" type="pres">
      <dgm:prSet presAssocID="{CBF6DF6A-F50C-4D39-962D-E4470AD8490D}" presName="spaceRect" presStyleCnt="0"/>
      <dgm:spPr/>
    </dgm:pt>
    <dgm:pt modelId="{E101C016-4F8F-442F-BDAE-5D90D8D507D4}" type="pres">
      <dgm:prSet presAssocID="{CBF6DF6A-F50C-4D39-962D-E4470AD8490D}" presName="textRect" presStyleLbl="revTx" presStyleIdx="3" presStyleCnt="5">
        <dgm:presLayoutVars>
          <dgm:chMax val="1"/>
          <dgm:chPref val="1"/>
        </dgm:presLayoutVars>
      </dgm:prSet>
      <dgm:spPr/>
    </dgm:pt>
    <dgm:pt modelId="{D91DD5DB-C117-478D-B49E-2683C120645C}" type="pres">
      <dgm:prSet presAssocID="{C9B31C35-4D53-43BD-B57D-8DEFEBE091ED}" presName="sibTrans" presStyleCnt="0"/>
      <dgm:spPr/>
    </dgm:pt>
    <dgm:pt modelId="{64964DBF-C622-46BF-8CD0-7324C657DFC7}" type="pres">
      <dgm:prSet presAssocID="{350E6F34-EF19-4257-B022-60BFD8765BD0}" presName="compNode" presStyleCnt="0"/>
      <dgm:spPr/>
    </dgm:pt>
    <dgm:pt modelId="{20E2C67A-FE95-4F8C-BAC5-673B5C4F05DA}" type="pres">
      <dgm:prSet presAssocID="{350E6F34-EF19-4257-B022-60BFD8765BD0}" presName="iconBgRect" presStyleLbl="bgShp" presStyleIdx="4" presStyleCnt="5"/>
      <dgm:spPr/>
    </dgm:pt>
    <dgm:pt modelId="{52966F0D-DB4E-4E48-95B9-4F629B36315F}" type="pres">
      <dgm:prSet presAssocID="{350E6F34-EF19-4257-B022-60BFD8765BD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me"/>
        </a:ext>
      </dgm:extLst>
    </dgm:pt>
    <dgm:pt modelId="{731478EA-DC54-4DCD-A327-57276B2CD1FA}" type="pres">
      <dgm:prSet presAssocID="{350E6F34-EF19-4257-B022-60BFD8765BD0}" presName="spaceRect" presStyleCnt="0"/>
      <dgm:spPr/>
    </dgm:pt>
    <dgm:pt modelId="{993E5713-9C5A-479A-B0EC-539897958F11}" type="pres">
      <dgm:prSet presAssocID="{350E6F34-EF19-4257-B022-60BFD8765BD0}" presName="textRect" presStyleLbl="revTx" presStyleIdx="4" presStyleCnt="5">
        <dgm:presLayoutVars>
          <dgm:chMax val="1"/>
          <dgm:chPref val="1"/>
        </dgm:presLayoutVars>
      </dgm:prSet>
      <dgm:spPr/>
    </dgm:pt>
  </dgm:ptLst>
  <dgm:cxnLst>
    <dgm:cxn modelId="{F2067F2C-78CF-49F3-9B94-05E9A1879DFE}" type="presOf" srcId="{CBF6DF6A-F50C-4D39-962D-E4470AD8490D}" destId="{E101C016-4F8F-442F-BDAE-5D90D8D507D4}" srcOrd="0" destOrd="0" presId="urn:microsoft.com/office/officeart/2018/5/layout/IconCircleLabelList"/>
    <dgm:cxn modelId="{0273FF37-4D30-42C2-B90F-6B451C66E08D}" type="presOf" srcId="{105915B2-722E-481E-9F6E-11D32B87C138}" destId="{4DA17817-6DF5-4C78-9291-0F5C0F76F1A3}" srcOrd="0" destOrd="0" presId="urn:microsoft.com/office/officeart/2018/5/layout/IconCircleLabelList"/>
    <dgm:cxn modelId="{90B49F3A-A7CF-43D4-A11F-F96E5AD602E1}" srcId="{4D89B342-3DD1-408A-B161-D054B076B8D4}" destId="{350E6F34-EF19-4257-B022-60BFD8765BD0}" srcOrd="4" destOrd="0" parTransId="{AC6AACAD-D454-4459-8ED8-31527AB79C2E}" sibTransId="{973E1A63-86BB-447E-943B-D18E1C2F7E56}"/>
    <dgm:cxn modelId="{F3C7B83F-E437-4FFF-90A0-2945EBB067D6}" type="presOf" srcId="{4D89B342-3DD1-408A-B161-D054B076B8D4}" destId="{38F79843-0E3C-450A-82F1-AFFBAFB76A56}" srcOrd="0" destOrd="0" presId="urn:microsoft.com/office/officeart/2018/5/layout/IconCircleLabelList"/>
    <dgm:cxn modelId="{FDAF6D4E-E2D4-4650-BF1A-0F483B185D18}" srcId="{4D89B342-3DD1-408A-B161-D054B076B8D4}" destId="{CF73F9BA-FCFB-4EE0-A2DC-2D102C995263}" srcOrd="2" destOrd="0" parTransId="{4C74ED0E-0F4D-48C0-830F-F985573B7609}" sibTransId="{A924D991-5A17-43EA-A3F9-D8A84306B17C}"/>
    <dgm:cxn modelId="{E5AA967F-B4D0-4716-88AF-FA77BC96D363}" type="presOf" srcId="{350E6F34-EF19-4257-B022-60BFD8765BD0}" destId="{993E5713-9C5A-479A-B0EC-539897958F11}" srcOrd="0" destOrd="0" presId="urn:microsoft.com/office/officeart/2018/5/layout/IconCircleLabelList"/>
    <dgm:cxn modelId="{4DD171B4-4826-45A6-9CDD-AAC7A48A2E34}" srcId="{4D89B342-3DD1-408A-B161-D054B076B8D4}" destId="{CBF6DF6A-F50C-4D39-962D-E4470AD8490D}" srcOrd="3" destOrd="0" parTransId="{31F003E7-B521-42B7-95C8-690ECEE9B1EB}" sibTransId="{C9B31C35-4D53-43BD-B57D-8DEFEBE091ED}"/>
    <dgm:cxn modelId="{DA23BDDE-4DC4-48DE-8595-4B95A108731E}" srcId="{4D89B342-3DD1-408A-B161-D054B076B8D4}" destId="{105915B2-722E-481E-9F6E-11D32B87C138}" srcOrd="1" destOrd="0" parTransId="{A5B8B6D7-48A0-44F9-906F-EE26BC33836A}" sibTransId="{032A231D-C3BB-4DB1-BBAD-8C87A973BAF8}"/>
    <dgm:cxn modelId="{9D5687E7-F181-47B6-B19B-AA9917529497}" srcId="{4D89B342-3DD1-408A-B161-D054B076B8D4}" destId="{3F7FA760-9A84-48C8-BDE9-8AC98D36B5EB}" srcOrd="0" destOrd="0" parTransId="{72C4E2EC-0A6B-429F-BC84-C713E8040DB3}" sibTransId="{B36323B0-CFDF-41FC-BAF2-79CF541B5309}"/>
    <dgm:cxn modelId="{C3EC40F6-54B2-494D-8F05-CE4C04140698}" type="presOf" srcId="{3F7FA760-9A84-48C8-BDE9-8AC98D36B5EB}" destId="{B30FE159-5142-4165-B86C-26F4B3758B14}" srcOrd="0" destOrd="0" presId="urn:microsoft.com/office/officeart/2018/5/layout/IconCircleLabelList"/>
    <dgm:cxn modelId="{23091BFC-24BE-4535-A0DC-145F89F70B2B}" type="presOf" srcId="{CF73F9BA-FCFB-4EE0-A2DC-2D102C995263}" destId="{A619BF31-661C-40D5-A502-8CFF12EF827B}" srcOrd="0" destOrd="0" presId="urn:microsoft.com/office/officeart/2018/5/layout/IconCircleLabelList"/>
    <dgm:cxn modelId="{BBF49507-AE88-4997-B1BA-12CF74F372F2}" type="presParOf" srcId="{38F79843-0E3C-450A-82F1-AFFBAFB76A56}" destId="{28F38AF9-4C55-4127-9617-794FC501FBCE}" srcOrd="0" destOrd="0" presId="urn:microsoft.com/office/officeart/2018/5/layout/IconCircleLabelList"/>
    <dgm:cxn modelId="{EFA2C5D3-D582-4A88-95A2-82BB4CBD553C}" type="presParOf" srcId="{28F38AF9-4C55-4127-9617-794FC501FBCE}" destId="{BB9F7443-04B4-4125-9D6A-E997A6D8119D}" srcOrd="0" destOrd="0" presId="urn:microsoft.com/office/officeart/2018/5/layout/IconCircleLabelList"/>
    <dgm:cxn modelId="{BE8463EA-9A06-43CA-9343-C77E5BB9EC2C}" type="presParOf" srcId="{28F38AF9-4C55-4127-9617-794FC501FBCE}" destId="{CA4EA4A7-2834-4EC9-A1F2-AA2AE21B4009}" srcOrd="1" destOrd="0" presId="urn:microsoft.com/office/officeart/2018/5/layout/IconCircleLabelList"/>
    <dgm:cxn modelId="{78F38895-791D-4F86-9347-F5919D04ACB9}" type="presParOf" srcId="{28F38AF9-4C55-4127-9617-794FC501FBCE}" destId="{BFF48BF3-E900-4C8A-A938-0B678E8D6AE4}" srcOrd="2" destOrd="0" presId="urn:microsoft.com/office/officeart/2018/5/layout/IconCircleLabelList"/>
    <dgm:cxn modelId="{25C9D3DA-DA3A-4B0C-9561-371CCB439232}" type="presParOf" srcId="{28F38AF9-4C55-4127-9617-794FC501FBCE}" destId="{B30FE159-5142-4165-B86C-26F4B3758B14}" srcOrd="3" destOrd="0" presId="urn:microsoft.com/office/officeart/2018/5/layout/IconCircleLabelList"/>
    <dgm:cxn modelId="{944115B1-0C4E-421F-BEB0-BE0F7ACB06BE}" type="presParOf" srcId="{38F79843-0E3C-450A-82F1-AFFBAFB76A56}" destId="{05D89BB5-0919-4DA8-8040-32C1800E5BFB}" srcOrd="1" destOrd="0" presId="urn:microsoft.com/office/officeart/2018/5/layout/IconCircleLabelList"/>
    <dgm:cxn modelId="{33121B96-74F8-490E-A01D-1B115FCB1B9A}" type="presParOf" srcId="{38F79843-0E3C-450A-82F1-AFFBAFB76A56}" destId="{80976FAE-DDEB-48AF-9964-BD13D2D939FE}" srcOrd="2" destOrd="0" presId="urn:microsoft.com/office/officeart/2018/5/layout/IconCircleLabelList"/>
    <dgm:cxn modelId="{0B293A34-2C99-4C5F-8375-A7ED4A2D3F6C}" type="presParOf" srcId="{80976FAE-DDEB-48AF-9964-BD13D2D939FE}" destId="{A6FB05B9-B4F9-4474-B441-81AACFCC63B9}" srcOrd="0" destOrd="0" presId="urn:microsoft.com/office/officeart/2018/5/layout/IconCircleLabelList"/>
    <dgm:cxn modelId="{7FA45C4A-EB5D-4356-B6F5-62FE3B383C1A}" type="presParOf" srcId="{80976FAE-DDEB-48AF-9964-BD13D2D939FE}" destId="{A7CA7CD3-8D0E-458D-92FF-B9010EC7DDF0}" srcOrd="1" destOrd="0" presId="urn:microsoft.com/office/officeart/2018/5/layout/IconCircleLabelList"/>
    <dgm:cxn modelId="{86B80618-AA9F-41C6-879E-BDF5FB13503C}" type="presParOf" srcId="{80976FAE-DDEB-48AF-9964-BD13D2D939FE}" destId="{5A3E203E-2EE1-40CF-989F-81A27A222AA6}" srcOrd="2" destOrd="0" presId="urn:microsoft.com/office/officeart/2018/5/layout/IconCircleLabelList"/>
    <dgm:cxn modelId="{F743AFCA-96A2-4373-91D4-7201FC102A5B}" type="presParOf" srcId="{80976FAE-DDEB-48AF-9964-BD13D2D939FE}" destId="{4DA17817-6DF5-4C78-9291-0F5C0F76F1A3}" srcOrd="3" destOrd="0" presId="urn:microsoft.com/office/officeart/2018/5/layout/IconCircleLabelList"/>
    <dgm:cxn modelId="{22E7482F-0723-4F65-B11D-3E43F72F2FAE}" type="presParOf" srcId="{38F79843-0E3C-450A-82F1-AFFBAFB76A56}" destId="{B23F1097-23A7-467D-BBC2-A6C83BC6F576}" srcOrd="3" destOrd="0" presId="urn:microsoft.com/office/officeart/2018/5/layout/IconCircleLabelList"/>
    <dgm:cxn modelId="{EBEF80A9-57A5-4871-B2AD-F55A55E227C4}" type="presParOf" srcId="{38F79843-0E3C-450A-82F1-AFFBAFB76A56}" destId="{3703C470-98B1-48EB-B893-F19762D0EA5A}" srcOrd="4" destOrd="0" presId="urn:microsoft.com/office/officeart/2018/5/layout/IconCircleLabelList"/>
    <dgm:cxn modelId="{0EB3DE70-6722-4F35-AC6A-D4795F6DC168}" type="presParOf" srcId="{3703C470-98B1-48EB-B893-F19762D0EA5A}" destId="{CE403B40-0A58-4F10-ADF0-78476C6BA7E9}" srcOrd="0" destOrd="0" presId="urn:microsoft.com/office/officeart/2018/5/layout/IconCircleLabelList"/>
    <dgm:cxn modelId="{491EBD8E-CC92-4DC4-AA9E-A185674DFC69}" type="presParOf" srcId="{3703C470-98B1-48EB-B893-F19762D0EA5A}" destId="{77FBBB12-B9E9-4475-924A-23072A0A97A7}" srcOrd="1" destOrd="0" presId="urn:microsoft.com/office/officeart/2018/5/layout/IconCircleLabelList"/>
    <dgm:cxn modelId="{22467B16-66FB-40BE-A171-EDF7EE8D95ED}" type="presParOf" srcId="{3703C470-98B1-48EB-B893-F19762D0EA5A}" destId="{FE6050FA-BB8A-488F-9A57-211037AD691A}" srcOrd="2" destOrd="0" presId="urn:microsoft.com/office/officeart/2018/5/layout/IconCircleLabelList"/>
    <dgm:cxn modelId="{EBC0690C-6456-4FB6-A87C-D3F7246C21BC}" type="presParOf" srcId="{3703C470-98B1-48EB-B893-F19762D0EA5A}" destId="{A619BF31-661C-40D5-A502-8CFF12EF827B}" srcOrd="3" destOrd="0" presId="urn:microsoft.com/office/officeart/2018/5/layout/IconCircleLabelList"/>
    <dgm:cxn modelId="{CF99F808-0302-4BAF-93BC-EE17D7021B6F}" type="presParOf" srcId="{38F79843-0E3C-450A-82F1-AFFBAFB76A56}" destId="{14119F1A-335D-4ABD-AB27-377C31940FDD}" srcOrd="5" destOrd="0" presId="urn:microsoft.com/office/officeart/2018/5/layout/IconCircleLabelList"/>
    <dgm:cxn modelId="{CC56F322-1339-4E6A-B097-14B033A9EB65}" type="presParOf" srcId="{38F79843-0E3C-450A-82F1-AFFBAFB76A56}" destId="{69FDCEAF-D952-4FD4-BCB4-DFE83B99986E}" srcOrd="6" destOrd="0" presId="urn:microsoft.com/office/officeart/2018/5/layout/IconCircleLabelList"/>
    <dgm:cxn modelId="{5560E5B4-1564-48B6-8414-9E17ADA1C9DA}" type="presParOf" srcId="{69FDCEAF-D952-4FD4-BCB4-DFE83B99986E}" destId="{99E19F73-BF67-4EA8-B3EA-48DA81D1076B}" srcOrd="0" destOrd="0" presId="urn:microsoft.com/office/officeart/2018/5/layout/IconCircleLabelList"/>
    <dgm:cxn modelId="{1C3FCC30-8C74-403C-B74D-C4C04C05B1CE}" type="presParOf" srcId="{69FDCEAF-D952-4FD4-BCB4-DFE83B99986E}" destId="{3A187914-1B8A-43F2-BB47-69FD54F9652C}" srcOrd="1" destOrd="0" presId="urn:microsoft.com/office/officeart/2018/5/layout/IconCircleLabelList"/>
    <dgm:cxn modelId="{490FAA07-D352-4A85-BDFF-8C68E1F0319E}" type="presParOf" srcId="{69FDCEAF-D952-4FD4-BCB4-DFE83B99986E}" destId="{559D8657-8F54-42A4-B1AA-37DCCE75DFFB}" srcOrd="2" destOrd="0" presId="urn:microsoft.com/office/officeart/2018/5/layout/IconCircleLabelList"/>
    <dgm:cxn modelId="{84F6A757-F1D5-4B09-8CF8-77DE3C5E63B6}" type="presParOf" srcId="{69FDCEAF-D952-4FD4-BCB4-DFE83B99986E}" destId="{E101C016-4F8F-442F-BDAE-5D90D8D507D4}" srcOrd="3" destOrd="0" presId="urn:microsoft.com/office/officeart/2018/5/layout/IconCircleLabelList"/>
    <dgm:cxn modelId="{73AC647D-D232-4363-8FE3-1DA9AE8245D0}" type="presParOf" srcId="{38F79843-0E3C-450A-82F1-AFFBAFB76A56}" destId="{D91DD5DB-C117-478D-B49E-2683C120645C}" srcOrd="7" destOrd="0" presId="urn:microsoft.com/office/officeart/2018/5/layout/IconCircleLabelList"/>
    <dgm:cxn modelId="{B4F7D8A2-4FAB-4827-A67D-61E5DFA5F3D4}" type="presParOf" srcId="{38F79843-0E3C-450A-82F1-AFFBAFB76A56}" destId="{64964DBF-C622-46BF-8CD0-7324C657DFC7}" srcOrd="8" destOrd="0" presId="urn:microsoft.com/office/officeart/2018/5/layout/IconCircleLabelList"/>
    <dgm:cxn modelId="{E21A5585-1202-4E8B-9746-03C2449AEB86}" type="presParOf" srcId="{64964DBF-C622-46BF-8CD0-7324C657DFC7}" destId="{20E2C67A-FE95-4F8C-BAC5-673B5C4F05DA}" srcOrd="0" destOrd="0" presId="urn:microsoft.com/office/officeart/2018/5/layout/IconCircleLabelList"/>
    <dgm:cxn modelId="{7C5DA7B8-2339-493D-A762-204DB7AD4EDD}" type="presParOf" srcId="{64964DBF-C622-46BF-8CD0-7324C657DFC7}" destId="{52966F0D-DB4E-4E48-95B9-4F629B36315F}" srcOrd="1" destOrd="0" presId="urn:microsoft.com/office/officeart/2018/5/layout/IconCircleLabelList"/>
    <dgm:cxn modelId="{E9F9E540-06B9-468F-B172-278B0F1515C3}" type="presParOf" srcId="{64964DBF-C622-46BF-8CD0-7324C657DFC7}" destId="{731478EA-DC54-4DCD-A327-57276B2CD1FA}" srcOrd="2" destOrd="0" presId="urn:microsoft.com/office/officeart/2018/5/layout/IconCircleLabelList"/>
    <dgm:cxn modelId="{EE323ED6-240A-4FE5-96B2-C2863F310AB8}" type="presParOf" srcId="{64964DBF-C622-46BF-8CD0-7324C657DFC7}" destId="{993E5713-9C5A-479A-B0EC-539897958F1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77BDCE9-5781-4DCC-BE82-555C64A5E5E4}"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C16A49DF-14F4-40AC-8F1D-5846840A05DC}">
      <dgm:prSet/>
      <dgm:spPr/>
      <dgm:t>
        <a:bodyPr/>
        <a:lstStyle/>
        <a:p>
          <a:r>
            <a:rPr lang="en-US"/>
            <a:t>Care Transition from Primary Care or Hospital</a:t>
          </a:r>
        </a:p>
      </dgm:t>
    </dgm:pt>
    <dgm:pt modelId="{6AC0D593-5249-478B-B2A7-F12D6F2E9778}" type="parTrans" cxnId="{37DED63E-CE7D-4188-91D7-E15AF20309FB}">
      <dgm:prSet/>
      <dgm:spPr/>
      <dgm:t>
        <a:bodyPr/>
        <a:lstStyle/>
        <a:p>
          <a:endParaRPr lang="en-US"/>
        </a:p>
      </dgm:t>
    </dgm:pt>
    <dgm:pt modelId="{1688EB7B-9DFA-49CE-97BD-3BD4BD49862B}" type="sibTrans" cxnId="{37DED63E-CE7D-4188-91D7-E15AF20309FB}">
      <dgm:prSet/>
      <dgm:spPr/>
      <dgm:t>
        <a:bodyPr/>
        <a:lstStyle/>
        <a:p>
          <a:endParaRPr lang="en-US"/>
        </a:p>
      </dgm:t>
    </dgm:pt>
    <dgm:pt modelId="{7C56FC68-0049-499B-AC6F-A892DF3EDCCD}">
      <dgm:prSet/>
      <dgm:spPr/>
      <dgm:t>
        <a:bodyPr/>
        <a:lstStyle/>
        <a:p>
          <a:r>
            <a:rPr lang="en-US"/>
            <a:t>Medication review</a:t>
          </a:r>
        </a:p>
      </dgm:t>
    </dgm:pt>
    <dgm:pt modelId="{280B598A-5717-432B-82CF-BD6206DEE2B9}" type="parTrans" cxnId="{9818161C-ECDA-4A32-9E45-D20018997EA7}">
      <dgm:prSet/>
      <dgm:spPr/>
      <dgm:t>
        <a:bodyPr/>
        <a:lstStyle/>
        <a:p>
          <a:endParaRPr lang="en-US"/>
        </a:p>
      </dgm:t>
    </dgm:pt>
    <dgm:pt modelId="{A20668B3-F54D-42F6-ACFA-F48D86791E74}" type="sibTrans" cxnId="{9818161C-ECDA-4A32-9E45-D20018997EA7}">
      <dgm:prSet/>
      <dgm:spPr/>
      <dgm:t>
        <a:bodyPr/>
        <a:lstStyle/>
        <a:p>
          <a:endParaRPr lang="en-US"/>
        </a:p>
      </dgm:t>
    </dgm:pt>
    <dgm:pt modelId="{C33CD2D4-967E-40B4-8C63-F1FFACC0B8F2}">
      <dgm:prSet/>
      <dgm:spPr/>
      <dgm:t>
        <a:bodyPr/>
        <a:lstStyle/>
        <a:p>
          <a:r>
            <a:rPr lang="en-US"/>
            <a:t>Case management </a:t>
          </a:r>
        </a:p>
      </dgm:t>
    </dgm:pt>
    <dgm:pt modelId="{DB8E0A67-4E68-4DB6-8CB0-F8B5AF80C4B9}" type="parTrans" cxnId="{8F52BC07-F1AF-4684-9C67-FB47CB26440C}">
      <dgm:prSet/>
      <dgm:spPr/>
      <dgm:t>
        <a:bodyPr/>
        <a:lstStyle/>
        <a:p>
          <a:endParaRPr lang="en-US"/>
        </a:p>
      </dgm:t>
    </dgm:pt>
    <dgm:pt modelId="{A3338FB8-8897-44E9-8584-B98CF7E23E30}" type="sibTrans" cxnId="{8F52BC07-F1AF-4684-9C67-FB47CB26440C}">
      <dgm:prSet/>
      <dgm:spPr/>
      <dgm:t>
        <a:bodyPr/>
        <a:lstStyle/>
        <a:p>
          <a:endParaRPr lang="en-US"/>
        </a:p>
      </dgm:t>
    </dgm:pt>
    <dgm:pt modelId="{29367896-0C75-4621-BF86-078B4C4A2287}">
      <dgm:prSet/>
      <dgm:spPr/>
      <dgm:t>
        <a:bodyPr/>
        <a:lstStyle/>
        <a:p>
          <a:r>
            <a:rPr lang="en-US"/>
            <a:t>Wound care</a:t>
          </a:r>
        </a:p>
      </dgm:t>
    </dgm:pt>
    <dgm:pt modelId="{7BD6E9D2-F3FF-411C-81B1-9B6855A0A49A}" type="parTrans" cxnId="{825239AA-6932-4CE6-A458-98C2AFE1E9BB}">
      <dgm:prSet/>
      <dgm:spPr/>
      <dgm:t>
        <a:bodyPr/>
        <a:lstStyle/>
        <a:p>
          <a:endParaRPr lang="en-US"/>
        </a:p>
      </dgm:t>
    </dgm:pt>
    <dgm:pt modelId="{136EB667-68FC-49D9-9F1B-E85976D43BC1}" type="sibTrans" cxnId="{825239AA-6932-4CE6-A458-98C2AFE1E9BB}">
      <dgm:prSet/>
      <dgm:spPr/>
      <dgm:t>
        <a:bodyPr/>
        <a:lstStyle/>
        <a:p>
          <a:endParaRPr lang="en-US"/>
        </a:p>
      </dgm:t>
    </dgm:pt>
    <dgm:pt modelId="{9B27BFD2-3A49-4436-BD95-2150CACE2528}">
      <dgm:prSet/>
      <dgm:spPr/>
      <dgm:t>
        <a:bodyPr/>
        <a:lstStyle/>
        <a:p>
          <a:r>
            <a:rPr lang="en-US"/>
            <a:t>Daily checks &amp; health education</a:t>
          </a:r>
        </a:p>
      </dgm:t>
    </dgm:pt>
    <dgm:pt modelId="{868051C9-DB7D-4C70-9002-78D435852C57}" type="parTrans" cxnId="{674EF4C2-DBB0-44A0-AEAB-AA6B7A3D76FF}">
      <dgm:prSet/>
      <dgm:spPr/>
      <dgm:t>
        <a:bodyPr/>
        <a:lstStyle/>
        <a:p>
          <a:endParaRPr lang="en-US"/>
        </a:p>
      </dgm:t>
    </dgm:pt>
    <dgm:pt modelId="{3DF4C539-96CD-40BA-8D9B-A5582FF8540D}" type="sibTrans" cxnId="{674EF4C2-DBB0-44A0-AEAB-AA6B7A3D76FF}">
      <dgm:prSet/>
      <dgm:spPr/>
      <dgm:t>
        <a:bodyPr/>
        <a:lstStyle/>
        <a:p>
          <a:endParaRPr lang="en-US"/>
        </a:p>
      </dgm:t>
    </dgm:pt>
    <dgm:pt modelId="{2C35F122-DBC7-4303-AB14-D2240C1D1C99}">
      <dgm:prSet/>
      <dgm:spPr/>
      <dgm:t>
        <a:bodyPr/>
        <a:lstStyle/>
        <a:p>
          <a:r>
            <a:rPr lang="en-US"/>
            <a:t>Access to medical support 24/7</a:t>
          </a:r>
        </a:p>
      </dgm:t>
    </dgm:pt>
    <dgm:pt modelId="{D1BA4CE8-E119-4DB6-A61C-015E781E64F7}" type="parTrans" cxnId="{3A1049EE-A1AC-4194-8D35-F364795CE1B0}">
      <dgm:prSet/>
      <dgm:spPr/>
      <dgm:t>
        <a:bodyPr/>
        <a:lstStyle/>
        <a:p>
          <a:endParaRPr lang="en-US"/>
        </a:p>
      </dgm:t>
    </dgm:pt>
    <dgm:pt modelId="{E953E716-0F2F-4F70-A97A-68FD6C34B315}" type="sibTrans" cxnId="{3A1049EE-A1AC-4194-8D35-F364795CE1B0}">
      <dgm:prSet/>
      <dgm:spPr/>
      <dgm:t>
        <a:bodyPr/>
        <a:lstStyle/>
        <a:p>
          <a:endParaRPr lang="en-US"/>
        </a:p>
      </dgm:t>
    </dgm:pt>
    <dgm:pt modelId="{570A6433-EFAF-4208-B8F4-D2EA3117CE3F}">
      <dgm:prSet/>
      <dgm:spPr/>
      <dgm:t>
        <a:bodyPr/>
        <a:lstStyle/>
        <a:p>
          <a:r>
            <a:rPr lang="en-US"/>
            <a:t>Behavioral Health assessment &amp; intervention</a:t>
          </a:r>
        </a:p>
      </dgm:t>
    </dgm:pt>
    <dgm:pt modelId="{84319683-6E22-4176-B99F-19052ADBFEFF}" type="parTrans" cxnId="{AEE2A27A-F2E3-48CB-84CC-CA859F4FACF3}">
      <dgm:prSet/>
      <dgm:spPr/>
      <dgm:t>
        <a:bodyPr/>
        <a:lstStyle/>
        <a:p>
          <a:endParaRPr lang="en-US"/>
        </a:p>
      </dgm:t>
    </dgm:pt>
    <dgm:pt modelId="{2B19F549-7ED5-4308-89C3-476DE4441A73}" type="sibTrans" cxnId="{AEE2A27A-F2E3-48CB-84CC-CA859F4FACF3}">
      <dgm:prSet/>
      <dgm:spPr/>
      <dgm:t>
        <a:bodyPr/>
        <a:lstStyle/>
        <a:p>
          <a:endParaRPr lang="en-US"/>
        </a:p>
      </dgm:t>
    </dgm:pt>
    <dgm:pt modelId="{5589A500-6FA0-4058-B59C-6814E238618D}">
      <dgm:prSet/>
      <dgm:spPr/>
      <dgm:t>
        <a:bodyPr/>
        <a:lstStyle/>
        <a:p>
          <a:r>
            <a:rPr lang="en-US"/>
            <a:t>Assessment of Social Needs</a:t>
          </a:r>
        </a:p>
      </dgm:t>
    </dgm:pt>
    <dgm:pt modelId="{61D7B7E6-71C3-4DA8-A0AC-1525164F0500}" type="parTrans" cxnId="{4F6E9B60-7F1B-4819-8FC1-136F00F83CF1}">
      <dgm:prSet/>
      <dgm:spPr/>
      <dgm:t>
        <a:bodyPr/>
        <a:lstStyle/>
        <a:p>
          <a:endParaRPr lang="en-US"/>
        </a:p>
      </dgm:t>
    </dgm:pt>
    <dgm:pt modelId="{EE6D19EA-FAA8-40BB-90FE-124ADEFFAFC3}" type="sibTrans" cxnId="{4F6E9B60-7F1B-4819-8FC1-136F00F83CF1}">
      <dgm:prSet/>
      <dgm:spPr/>
      <dgm:t>
        <a:bodyPr/>
        <a:lstStyle/>
        <a:p>
          <a:endParaRPr lang="en-US"/>
        </a:p>
      </dgm:t>
    </dgm:pt>
    <dgm:pt modelId="{EA0DC6D1-1B39-49F9-8016-752983136D5E}" type="pres">
      <dgm:prSet presAssocID="{977BDCE9-5781-4DCC-BE82-555C64A5E5E4}" presName="diagram" presStyleCnt="0">
        <dgm:presLayoutVars>
          <dgm:dir/>
          <dgm:resizeHandles val="exact"/>
        </dgm:presLayoutVars>
      </dgm:prSet>
      <dgm:spPr/>
    </dgm:pt>
    <dgm:pt modelId="{6FF0B0E2-1AF3-4A92-8D74-1143656826B4}" type="pres">
      <dgm:prSet presAssocID="{C16A49DF-14F4-40AC-8F1D-5846840A05DC}" presName="node" presStyleLbl="node1" presStyleIdx="0" presStyleCnt="8">
        <dgm:presLayoutVars>
          <dgm:bulletEnabled val="1"/>
        </dgm:presLayoutVars>
      </dgm:prSet>
      <dgm:spPr/>
    </dgm:pt>
    <dgm:pt modelId="{BB49E78E-0958-4DC3-8B6D-4295AEE183CA}" type="pres">
      <dgm:prSet presAssocID="{1688EB7B-9DFA-49CE-97BD-3BD4BD49862B}" presName="sibTrans" presStyleCnt="0"/>
      <dgm:spPr/>
    </dgm:pt>
    <dgm:pt modelId="{90AAD451-29D4-4DAB-9BB0-79DAB9DD7574}" type="pres">
      <dgm:prSet presAssocID="{7C56FC68-0049-499B-AC6F-A892DF3EDCCD}" presName="node" presStyleLbl="node1" presStyleIdx="1" presStyleCnt="8">
        <dgm:presLayoutVars>
          <dgm:bulletEnabled val="1"/>
        </dgm:presLayoutVars>
      </dgm:prSet>
      <dgm:spPr/>
    </dgm:pt>
    <dgm:pt modelId="{C15220F4-69F5-4D1D-A327-E931DA77B0F7}" type="pres">
      <dgm:prSet presAssocID="{A20668B3-F54D-42F6-ACFA-F48D86791E74}" presName="sibTrans" presStyleCnt="0"/>
      <dgm:spPr/>
    </dgm:pt>
    <dgm:pt modelId="{954BE56D-E252-42D8-9F61-07A5BB368F01}" type="pres">
      <dgm:prSet presAssocID="{C33CD2D4-967E-40B4-8C63-F1FFACC0B8F2}" presName="node" presStyleLbl="node1" presStyleIdx="2" presStyleCnt="8">
        <dgm:presLayoutVars>
          <dgm:bulletEnabled val="1"/>
        </dgm:presLayoutVars>
      </dgm:prSet>
      <dgm:spPr/>
    </dgm:pt>
    <dgm:pt modelId="{338C6AF9-FD5E-4686-95A6-6F3F3C9DFBD2}" type="pres">
      <dgm:prSet presAssocID="{A3338FB8-8897-44E9-8584-B98CF7E23E30}" presName="sibTrans" presStyleCnt="0"/>
      <dgm:spPr/>
    </dgm:pt>
    <dgm:pt modelId="{FDB5E4D8-7B5E-4EBE-A75E-633439B3DF4C}" type="pres">
      <dgm:prSet presAssocID="{29367896-0C75-4621-BF86-078B4C4A2287}" presName="node" presStyleLbl="node1" presStyleIdx="3" presStyleCnt="8">
        <dgm:presLayoutVars>
          <dgm:bulletEnabled val="1"/>
        </dgm:presLayoutVars>
      </dgm:prSet>
      <dgm:spPr/>
    </dgm:pt>
    <dgm:pt modelId="{9BEAAEAC-4D44-4634-9CD2-4CCDE26E8D86}" type="pres">
      <dgm:prSet presAssocID="{136EB667-68FC-49D9-9F1B-E85976D43BC1}" presName="sibTrans" presStyleCnt="0"/>
      <dgm:spPr/>
    </dgm:pt>
    <dgm:pt modelId="{DD631C84-2EA5-44D3-A252-7886765F2332}" type="pres">
      <dgm:prSet presAssocID="{9B27BFD2-3A49-4436-BD95-2150CACE2528}" presName="node" presStyleLbl="node1" presStyleIdx="4" presStyleCnt="8">
        <dgm:presLayoutVars>
          <dgm:bulletEnabled val="1"/>
        </dgm:presLayoutVars>
      </dgm:prSet>
      <dgm:spPr/>
    </dgm:pt>
    <dgm:pt modelId="{41E774A7-0BBE-4E28-8BE0-614580E698C4}" type="pres">
      <dgm:prSet presAssocID="{3DF4C539-96CD-40BA-8D9B-A5582FF8540D}" presName="sibTrans" presStyleCnt="0"/>
      <dgm:spPr/>
    </dgm:pt>
    <dgm:pt modelId="{D538156D-4C63-457D-99AF-AA11C9BCBBDA}" type="pres">
      <dgm:prSet presAssocID="{2C35F122-DBC7-4303-AB14-D2240C1D1C99}" presName="node" presStyleLbl="node1" presStyleIdx="5" presStyleCnt="8">
        <dgm:presLayoutVars>
          <dgm:bulletEnabled val="1"/>
        </dgm:presLayoutVars>
      </dgm:prSet>
      <dgm:spPr/>
    </dgm:pt>
    <dgm:pt modelId="{31B785EA-A76A-4B8C-927C-CAC48F856BEB}" type="pres">
      <dgm:prSet presAssocID="{E953E716-0F2F-4F70-A97A-68FD6C34B315}" presName="sibTrans" presStyleCnt="0"/>
      <dgm:spPr/>
    </dgm:pt>
    <dgm:pt modelId="{56C5EEC5-A0A5-4374-BEF3-CA890C3EE9DE}" type="pres">
      <dgm:prSet presAssocID="{570A6433-EFAF-4208-B8F4-D2EA3117CE3F}" presName="node" presStyleLbl="node1" presStyleIdx="6" presStyleCnt="8">
        <dgm:presLayoutVars>
          <dgm:bulletEnabled val="1"/>
        </dgm:presLayoutVars>
      </dgm:prSet>
      <dgm:spPr/>
    </dgm:pt>
    <dgm:pt modelId="{51E7661E-3B1A-4A93-8CC4-C365E377BF74}" type="pres">
      <dgm:prSet presAssocID="{2B19F549-7ED5-4308-89C3-476DE4441A73}" presName="sibTrans" presStyleCnt="0"/>
      <dgm:spPr/>
    </dgm:pt>
    <dgm:pt modelId="{CA85F9FA-12CF-436F-AD96-D29EAC797E49}" type="pres">
      <dgm:prSet presAssocID="{5589A500-6FA0-4058-B59C-6814E238618D}" presName="node" presStyleLbl="node1" presStyleIdx="7" presStyleCnt="8">
        <dgm:presLayoutVars>
          <dgm:bulletEnabled val="1"/>
        </dgm:presLayoutVars>
      </dgm:prSet>
      <dgm:spPr/>
    </dgm:pt>
  </dgm:ptLst>
  <dgm:cxnLst>
    <dgm:cxn modelId="{FDB30501-4A7D-4196-B2B1-7A2A2CEBD2AA}" type="presOf" srcId="{2C35F122-DBC7-4303-AB14-D2240C1D1C99}" destId="{D538156D-4C63-457D-99AF-AA11C9BCBBDA}" srcOrd="0" destOrd="0" presId="urn:microsoft.com/office/officeart/2005/8/layout/default"/>
    <dgm:cxn modelId="{8F52BC07-F1AF-4684-9C67-FB47CB26440C}" srcId="{977BDCE9-5781-4DCC-BE82-555C64A5E5E4}" destId="{C33CD2D4-967E-40B4-8C63-F1FFACC0B8F2}" srcOrd="2" destOrd="0" parTransId="{DB8E0A67-4E68-4DB6-8CB0-F8B5AF80C4B9}" sibTransId="{A3338FB8-8897-44E9-8584-B98CF7E23E30}"/>
    <dgm:cxn modelId="{9818161C-ECDA-4A32-9E45-D20018997EA7}" srcId="{977BDCE9-5781-4DCC-BE82-555C64A5E5E4}" destId="{7C56FC68-0049-499B-AC6F-A892DF3EDCCD}" srcOrd="1" destOrd="0" parTransId="{280B598A-5717-432B-82CF-BD6206DEE2B9}" sibTransId="{A20668B3-F54D-42F6-ACFA-F48D86791E74}"/>
    <dgm:cxn modelId="{2812C230-34E0-4B54-8C47-23DA3A55BE8A}" type="presOf" srcId="{C16A49DF-14F4-40AC-8F1D-5846840A05DC}" destId="{6FF0B0E2-1AF3-4A92-8D74-1143656826B4}" srcOrd="0" destOrd="0" presId="urn:microsoft.com/office/officeart/2005/8/layout/default"/>
    <dgm:cxn modelId="{C84CAD35-CCFF-48ED-AC4D-9B860DB70B81}" type="presOf" srcId="{977BDCE9-5781-4DCC-BE82-555C64A5E5E4}" destId="{EA0DC6D1-1B39-49F9-8016-752983136D5E}" srcOrd="0" destOrd="0" presId="urn:microsoft.com/office/officeart/2005/8/layout/default"/>
    <dgm:cxn modelId="{37DED63E-CE7D-4188-91D7-E15AF20309FB}" srcId="{977BDCE9-5781-4DCC-BE82-555C64A5E5E4}" destId="{C16A49DF-14F4-40AC-8F1D-5846840A05DC}" srcOrd="0" destOrd="0" parTransId="{6AC0D593-5249-478B-B2A7-F12D6F2E9778}" sibTransId="{1688EB7B-9DFA-49CE-97BD-3BD4BD49862B}"/>
    <dgm:cxn modelId="{4F6E9B60-7F1B-4819-8FC1-136F00F83CF1}" srcId="{977BDCE9-5781-4DCC-BE82-555C64A5E5E4}" destId="{5589A500-6FA0-4058-B59C-6814E238618D}" srcOrd="7" destOrd="0" parTransId="{61D7B7E6-71C3-4DA8-A0AC-1525164F0500}" sibTransId="{EE6D19EA-FAA8-40BB-90FE-124ADEFFAFC3}"/>
    <dgm:cxn modelId="{53594343-AD55-45AF-8838-7E5D2ECA47D6}" type="presOf" srcId="{C33CD2D4-967E-40B4-8C63-F1FFACC0B8F2}" destId="{954BE56D-E252-42D8-9F61-07A5BB368F01}" srcOrd="0" destOrd="0" presId="urn:microsoft.com/office/officeart/2005/8/layout/default"/>
    <dgm:cxn modelId="{F3DECB54-7AED-403D-8A35-70643E38FFE9}" type="presOf" srcId="{570A6433-EFAF-4208-B8F4-D2EA3117CE3F}" destId="{56C5EEC5-A0A5-4374-BEF3-CA890C3EE9DE}" srcOrd="0" destOrd="0" presId="urn:microsoft.com/office/officeart/2005/8/layout/default"/>
    <dgm:cxn modelId="{AEE2A27A-F2E3-48CB-84CC-CA859F4FACF3}" srcId="{977BDCE9-5781-4DCC-BE82-555C64A5E5E4}" destId="{570A6433-EFAF-4208-B8F4-D2EA3117CE3F}" srcOrd="6" destOrd="0" parTransId="{84319683-6E22-4176-B99F-19052ADBFEFF}" sibTransId="{2B19F549-7ED5-4308-89C3-476DE4441A73}"/>
    <dgm:cxn modelId="{64E54688-9986-4D6A-A13D-40E200055901}" type="presOf" srcId="{29367896-0C75-4621-BF86-078B4C4A2287}" destId="{FDB5E4D8-7B5E-4EBE-A75E-633439B3DF4C}" srcOrd="0" destOrd="0" presId="urn:microsoft.com/office/officeart/2005/8/layout/default"/>
    <dgm:cxn modelId="{A908ABA4-9E3D-4C2F-8DAD-83AF2B3F5516}" type="presOf" srcId="{7C56FC68-0049-499B-AC6F-A892DF3EDCCD}" destId="{90AAD451-29D4-4DAB-9BB0-79DAB9DD7574}" srcOrd="0" destOrd="0" presId="urn:microsoft.com/office/officeart/2005/8/layout/default"/>
    <dgm:cxn modelId="{825239AA-6932-4CE6-A458-98C2AFE1E9BB}" srcId="{977BDCE9-5781-4DCC-BE82-555C64A5E5E4}" destId="{29367896-0C75-4621-BF86-078B4C4A2287}" srcOrd="3" destOrd="0" parTransId="{7BD6E9D2-F3FF-411C-81B1-9B6855A0A49A}" sibTransId="{136EB667-68FC-49D9-9F1B-E85976D43BC1}"/>
    <dgm:cxn modelId="{674EF4C2-DBB0-44A0-AEAB-AA6B7A3D76FF}" srcId="{977BDCE9-5781-4DCC-BE82-555C64A5E5E4}" destId="{9B27BFD2-3A49-4436-BD95-2150CACE2528}" srcOrd="4" destOrd="0" parTransId="{868051C9-DB7D-4C70-9002-78D435852C57}" sibTransId="{3DF4C539-96CD-40BA-8D9B-A5582FF8540D}"/>
    <dgm:cxn modelId="{7B88C1E2-A7FA-4DF6-8D27-B5C6761F83CF}" type="presOf" srcId="{5589A500-6FA0-4058-B59C-6814E238618D}" destId="{CA85F9FA-12CF-436F-AD96-D29EAC797E49}" srcOrd="0" destOrd="0" presId="urn:microsoft.com/office/officeart/2005/8/layout/default"/>
    <dgm:cxn modelId="{3A1049EE-A1AC-4194-8D35-F364795CE1B0}" srcId="{977BDCE9-5781-4DCC-BE82-555C64A5E5E4}" destId="{2C35F122-DBC7-4303-AB14-D2240C1D1C99}" srcOrd="5" destOrd="0" parTransId="{D1BA4CE8-E119-4DB6-A61C-015E781E64F7}" sibTransId="{E953E716-0F2F-4F70-A97A-68FD6C34B315}"/>
    <dgm:cxn modelId="{C5FBF1FD-B7C0-420C-8ABB-C9FF5CF9E838}" type="presOf" srcId="{9B27BFD2-3A49-4436-BD95-2150CACE2528}" destId="{DD631C84-2EA5-44D3-A252-7886765F2332}" srcOrd="0" destOrd="0" presId="urn:microsoft.com/office/officeart/2005/8/layout/default"/>
    <dgm:cxn modelId="{51B9FD81-8B17-43B5-9ED9-73567ED28D19}" type="presParOf" srcId="{EA0DC6D1-1B39-49F9-8016-752983136D5E}" destId="{6FF0B0E2-1AF3-4A92-8D74-1143656826B4}" srcOrd="0" destOrd="0" presId="urn:microsoft.com/office/officeart/2005/8/layout/default"/>
    <dgm:cxn modelId="{529448B2-76F9-441D-B818-C8C70DD93405}" type="presParOf" srcId="{EA0DC6D1-1B39-49F9-8016-752983136D5E}" destId="{BB49E78E-0958-4DC3-8B6D-4295AEE183CA}" srcOrd="1" destOrd="0" presId="urn:microsoft.com/office/officeart/2005/8/layout/default"/>
    <dgm:cxn modelId="{2A3B89F5-7BFF-41BE-A68A-3FB0F554B7A0}" type="presParOf" srcId="{EA0DC6D1-1B39-49F9-8016-752983136D5E}" destId="{90AAD451-29D4-4DAB-9BB0-79DAB9DD7574}" srcOrd="2" destOrd="0" presId="urn:microsoft.com/office/officeart/2005/8/layout/default"/>
    <dgm:cxn modelId="{848E2F74-6646-4FF2-8B54-63AEE5AE5883}" type="presParOf" srcId="{EA0DC6D1-1B39-49F9-8016-752983136D5E}" destId="{C15220F4-69F5-4D1D-A327-E931DA77B0F7}" srcOrd="3" destOrd="0" presId="urn:microsoft.com/office/officeart/2005/8/layout/default"/>
    <dgm:cxn modelId="{CE75233E-F17E-4F8B-9D5E-73A14108F3B4}" type="presParOf" srcId="{EA0DC6D1-1B39-49F9-8016-752983136D5E}" destId="{954BE56D-E252-42D8-9F61-07A5BB368F01}" srcOrd="4" destOrd="0" presId="urn:microsoft.com/office/officeart/2005/8/layout/default"/>
    <dgm:cxn modelId="{27606187-D996-4948-964D-90CB102AF34B}" type="presParOf" srcId="{EA0DC6D1-1B39-49F9-8016-752983136D5E}" destId="{338C6AF9-FD5E-4686-95A6-6F3F3C9DFBD2}" srcOrd="5" destOrd="0" presId="urn:microsoft.com/office/officeart/2005/8/layout/default"/>
    <dgm:cxn modelId="{84B01448-9E0A-44A5-A4EA-DE533CD2B0C0}" type="presParOf" srcId="{EA0DC6D1-1B39-49F9-8016-752983136D5E}" destId="{FDB5E4D8-7B5E-4EBE-A75E-633439B3DF4C}" srcOrd="6" destOrd="0" presId="urn:microsoft.com/office/officeart/2005/8/layout/default"/>
    <dgm:cxn modelId="{196ED6AA-3237-44C8-B00A-E1012A5EEB3F}" type="presParOf" srcId="{EA0DC6D1-1B39-49F9-8016-752983136D5E}" destId="{9BEAAEAC-4D44-4634-9CD2-4CCDE26E8D86}" srcOrd="7" destOrd="0" presId="urn:microsoft.com/office/officeart/2005/8/layout/default"/>
    <dgm:cxn modelId="{9DB9B816-0F30-46A9-AC4C-DC468EB1775A}" type="presParOf" srcId="{EA0DC6D1-1B39-49F9-8016-752983136D5E}" destId="{DD631C84-2EA5-44D3-A252-7886765F2332}" srcOrd="8" destOrd="0" presId="urn:microsoft.com/office/officeart/2005/8/layout/default"/>
    <dgm:cxn modelId="{AED2C6B8-B4E0-4BE5-BF6D-DB7FF24B7063}" type="presParOf" srcId="{EA0DC6D1-1B39-49F9-8016-752983136D5E}" destId="{41E774A7-0BBE-4E28-8BE0-614580E698C4}" srcOrd="9" destOrd="0" presId="urn:microsoft.com/office/officeart/2005/8/layout/default"/>
    <dgm:cxn modelId="{AA0D88D9-1A0D-42D9-B1A7-1F51DF504A71}" type="presParOf" srcId="{EA0DC6D1-1B39-49F9-8016-752983136D5E}" destId="{D538156D-4C63-457D-99AF-AA11C9BCBBDA}" srcOrd="10" destOrd="0" presId="urn:microsoft.com/office/officeart/2005/8/layout/default"/>
    <dgm:cxn modelId="{C3EF1BA0-EB42-47E4-960D-29C96A67DB21}" type="presParOf" srcId="{EA0DC6D1-1B39-49F9-8016-752983136D5E}" destId="{31B785EA-A76A-4B8C-927C-CAC48F856BEB}" srcOrd="11" destOrd="0" presId="urn:microsoft.com/office/officeart/2005/8/layout/default"/>
    <dgm:cxn modelId="{7858C1E7-6FB8-41C9-9A77-070FD873C6A9}" type="presParOf" srcId="{EA0DC6D1-1B39-49F9-8016-752983136D5E}" destId="{56C5EEC5-A0A5-4374-BEF3-CA890C3EE9DE}" srcOrd="12" destOrd="0" presId="urn:microsoft.com/office/officeart/2005/8/layout/default"/>
    <dgm:cxn modelId="{024EEF48-6017-4142-BEC4-9FB605ACF2EA}" type="presParOf" srcId="{EA0DC6D1-1B39-49F9-8016-752983136D5E}" destId="{51E7661E-3B1A-4A93-8CC4-C365E377BF74}" srcOrd="13" destOrd="0" presId="urn:microsoft.com/office/officeart/2005/8/layout/default"/>
    <dgm:cxn modelId="{413BD198-2934-4FEA-AAB1-2BCDE585D253}" type="presParOf" srcId="{EA0DC6D1-1B39-49F9-8016-752983136D5E}" destId="{CA85F9FA-12CF-436F-AD96-D29EAC797E49}"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7A497-A53A-3B46-B9CD-F21EFE16F385}">
      <dsp:nvSpPr>
        <dsp:cNvPr id="0" name=""/>
        <dsp:cNvSpPr/>
      </dsp:nvSpPr>
      <dsp:spPr>
        <a:xfrm>
          <a:off x="503187" y="1636"/>
          <a:ext cx="9509224" cy="9837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US" sz="3700" kern="1200" dirty="0"/>
            <a:t>Persistent Traumatic Stress Environments (PTSE)</a:t>
          </a:r>
        </a:p>
      </dsp:txBody>
      <dsp:txXfrm>
        <a:off x="531999" y="30448"/>
        <a:ext cx="9451600" cy="926101"/>
      </dsp:txXfrm>
    </dsp:sp>
    <dsp:sp modelId="{A7D9B161-0D4D-E84A-BF76-0C0DD21688FB}">
      <dsp:nvSpPr>
        <dsp:cNvPr id="0" name=""/>
        <dsp:cNvSpPr/>
      </dsp:nvSpPr>
      <dsp:spPr>
        <a:xfrm>
          <a:off x="503187" y="1162431"/>
          <a:ext cx="983725" cy="983725"/>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6A1723-8EA5-8842-888B-677FCBE9DBCD}">
      <dsp:nvSpPr>
        <dsp:cNvPr id="0" name=""/>
        <dsp:cNvSpPr/>
      </dsp:nvSpPr>
      <dsp:spPr>
        <a:xfrm>
          <a:off x="1545936" y="1162431"/>
          <a:ext cx="8466475" cy="983725"/>
        </a:xfrm>
        <a:prstGeom prst="roundRect">
          <a:avLst>
            <a:gd name="adj" fmla="val 166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Trauma &amp; crisis have become commonplace in our neighbors, communities and workplaces.</a:t>
          </a:r>
        </a:p>
      </dsp:txBody>
      <dsp:txXfrm>
        <a:off x="1593966" y="1210461"/>
        <a:ext cx="8370415" cy="887665"/>
      </dsp:txXfrm>
    </dsp:sp>
    <dsp:sp modelId="{8C92EC96-1BD1-414A-B500-609D1F41B914}">
      <dsp:nvSpPr>
        <dsp:cNvPr id="0" name=""/>
        <dsp:cNvSpPr/>
      </dsp:nvSpPr>
      <dsp:spPr>
        <a:xfrm>
          <a:off x="503187" y="2264204"/>
          <a:ext cx="983725" cy="983725"/>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7866E3-2EE9-3A4A-9943-978EB759CD8C}">
      <dsp:nvSpPr>
        <dsp:cNvPr id="0" name=""/>
        <dsp:cNvSpPr/>
      </dsp:nvSpPr>
      <dsp:spPr>
        <a:xfrm>
          <a:off x="1545936" y="2264204"/>
          <a:ext cx="8466475" cy="983725"/>
        </a:xfrm>
        <a:prstGeom prst="roundRect">
          <a:avLst>
            <a:gd name="adj" fmla="val 1667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Has a negative impact on our mental, emotional, &amp; physical wellbeing</a:t>
          </a:r>
          <a:endParaRPr lang="en-US" sz="2100" kern="1200" dirty="0"/>
        </a:p>
      </dsp:txBody>
      <dsp:txXfrm>
        <a:off x="1593966" y="2312234"/>
        <a:ext cx="8370415" cy="887665"/>
      </dsp:txXfrm>
    </dsp:sp>
    <dsp:sp modelId="{1AC3D882-569A-6948-850E-51C82DF7A461}">
      <dsp:nvSpPr>
        <dsp:cNvPr id="0" name=""/>
        <dsp:cNvSpPr/>
      </dsp:nvSpPr>
      <dsp:spPr>
        <a:xfrm>
          <a:off x="503187" y="3365976"/>
          <a:ext cx="983725" cy="983725"/>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23222D-AE68-5644-AB87-7BEC87F3D5E9}">
      <dsp:nvSpPr>
        <dsp:cNvPr id="0" name=""/>
        <dsp:cNvSpPr/>
      </dsp:nvSpPr>
      <dsp:spPr>
        <a:xfrm>
          <a:off x="1545936" y="3365976"/>
          <a:ext cx="8466475" cy="983725"/>
        </a:xfrm>
        <a:prstGeom prst="roundRect">
          <a:avLst>
            <a:gd name="adj" fmla="val 1667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Such trauma can be experienced directly, secondarily, or collectively.</a:t>
          </a:r>
        </a:p>
      </dsp:txBody>
      <dsp:txXfrm>
        <a:off x="1593966" y="3414006"/>
        <a:ext cx="8370415" cy="8876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6ECA1-6919-4954-9072-00CEB33B44A9}">
      <dsp:nvSpPr>
        <dsp:cNvPr id="0" name=""/>
        <dsp:cNvSpPr/>
      </dsp:nvSpPr>
      <dsp:spPr>
        <a:xfrm>
          <a:off x="2672108" y="1627352"/>
          <a:ext cx="2068435" cy="1789280"/>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Primary Care </a:t>
          </a:r>
        </a:p>
        <a:p>
          <a:pPr marL="0" lvl="0" indent="0" algn="ctr" defTabSz="533400">
            <a:lnSpc>
              <a:spcPct val="90000"/>
            </a:lnSpc>
            <a:spcBef>
              <a:spcPct val="0"/>
            </a:spcBef>
            <a:spcAft>
              <a:spcPct val="35000"/>
            </a:spcAft>
            <a:buNone/>
          </a:pPr>
          <a:r>
            <a:rPr lang="en-US" sz="1200" kern="1200" dirty="0"/>
            <a:t>*Medical</a:t>
          </a:r>
        </a:p>
        <a:p>
          <a:pPr marL="0" lvl="0" indent="0" algn="ctr" defTabSz="533400">
            <a:lnSpc>
              <a:spcPct val="90000"/>
            </a:lnSpc>
            <a:spcBef>
              <a:spcPct val="0"/>
            </a:spcBef>
            <a:spcAft>
              <a:spcPct val="35000"/>
            </a:spcAft>
            <a:buNone/>
          </a:pPr>
          <a:r>
            <a:rPr lang="en-US" sz="1200" kern="1200" dirty="0"/>
            <a:t>*Dental</a:t>
          </a:r>
        </a:p>
        <a:p>
          <a:pPr marL="0" lvl="0" indent="0" algn="ctr" defTabSz="533400">
            <a:lnSpc>
              <a:spcPct val="90000"/>
            </a:lnSpc>
            <a:spcBef>
              <a:spcPct val="0"/>
            </a:spcBef>
            <a:spcAft>
              <a:spcPct val="35000"/>
            </a:spcAft>
            <a:buNone/>
          </a:pPr>
          <a:r>
            <a:rPr lang="en-US" sz="1200" kern="1200" dirty="0"/>
            <a:t>*Behavioral Health</a:t>
          </a:r>
        </a:p>
        <a:p>
          <a:pPr marL="0" lvl="0" indent="0" algn="ctr" defTabSz="533400">
            <a:lnSpc>
              <a:spcPct val="90000"/>
            </a:lnSpc>
            <a:spcBef>
              <a:spcPct val="0"/>
            </a:spcBef>
            <a:spcAft>
              <a:spcPct val="35000"/>
            </a:spcAft>
            <a:buNone/>
          </a:pPr>
          <a:r>
            <a:rPr lang="en-US" sz="1200" kern="1200" dirty="0"/>
            <a:t>*Pharmacy</a:t>
          </a:r>
        </a:p>
      </dsp:txBody>
      <dsp:txXfrm>
        <a:off x="3014877" y="1923861"/>
        <a:ext cx="1382897" cy="1196262"/>
      </dsp:txXfrm>
    </dsp:sp>
    <dsp:sp modelId="{EAA88C31-EED9-42C5-8174-A01552A9E54C}">
      <dsp:nvSpPr>
        <dsp:cNvPr id="0" name=""/>
        <dsp:cNvSpPr/>
      </dsp:nvSpPr>
      <dsp:spPr>
        <a:xfrm>
          <a:off x="3967346" y="771302"/>
          <a:ext cx="780414" cy="6724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BE0FE8-EAE4-46E7-BAE9-E368BF7F3808}">
      <dsp:nvSpPr>
        <dsp:cNvPr id="0" name=""/>
        <dsp:cNvSpPr/>
      </dsp:nvSpPr>
      <dsp:spPr>
        <a:xfrm>
          <a:off x="2862640" y="0"/>
          <a:ext cx="1695068" cy="146643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Continuum of Care / Coordinated Entry</a:t>
          </a:r>
        </a:p>
        <a:p>
          <a:pPr marL="0" lvl="0" indent="0" algn="ctr" defTabSz="533400">
            <a:lnSpc>
              <a:spcPct val="90000"/>
            </a:lnSpc>
            <a:spcBef>
              <a:spcPct val="0"/>
            </a:spcBef>
            <a:spcAft>
              <a:spcPct val="35000"/>
            </a:spcAft>
            <a:buNone/>
          </a:pPr>
          <a:r>
            <a:rPr lang="en-US" sz="1200" kern="1200" dirty="0"/>
            <a:t>HEN / ABD</a:t>
          </a:r>
        </a:p>
      </dsp:txBody>
      <dsp:txXfrm>
        <a:off x="3143549" y="243019"/>
        <a:ext cx="1133250" cy="980395"/>
      </dsp:txXfrm>
    </dsp:sp>
    <dsp:sp modelId="{7448D1BD-DAD2-44B7-A0F9-30CFFF10009A}">
      <dsp:nvSpPr>
        <dsp:cNvPr id="0" name=""/>
        <dsp:cNvSpPr/>
      </dsp:nvSpPr>
      <dsp:spPr>
        <a:xfrm>
          <a:off x="4878150" y="2028389"/>
          <a:ext cx="780414" cy="6724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E00E7F-5E4F-4E28-AB59-9167810C4461}">
      <dsp:nvSpPr>
        <dsp:cNvPr id="0" name=""/>
        <dsp:cNvSpPr/>
      </dsp:nvSpPr>
      <dsp:spPr>
        <a:xfrm>
          <a:off x="4417215" y="901954"/>
          <a:ext cx="1695068" cy="146643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Street Outreach</a:t>
          </a:r>
        </a:p>
      </dsp:txBody>
      <dsp:txXfrm>
        <a:off x="4698124" y="1144973"/>
        <a:ext cx="1133250" cy="980395"/>
      </dsp:txXfrm>
    </dsp:sp>
    <dsp:sp modelId="{42D9A96E-0702-4714-9612-1CCC207A0F71}">
      <dsp:nvSpPr>
        <dsp:cNvPr id="0" name=""/>
        <dsp:cNvSpPr/>
      </dsp:nvSpPr>
      <dsp:spPr>
        <a:xfrm>
          <a:off x="4245447" y="3447404"/>
          <a:ext cx="780414" cy="6724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C6CBA7-4B12-4456-80F4-B8D58450B80B}">
      <dsp:nvSpPr>
        <dsp:cNvPr id="0" name=""/>
        <dsp:cNvSpPr/>
      </dsp:nvSpPr>
      <dsp:spPr>
        <a:xfrm>
          <a:off x="4417215" y="2675093"/>
          <a:ext cx="1695068" cy="1466433"/>
        </a:xfrm>
        <a:prstGeom prst="hexagon">
          <a:avLst>
            <a:gd name="adj" fmla="val 28570"/>
            <a:gd name="vf" fmla="val 11547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Medical Respite Care</a:t>
          </a:r>
        </a:p>
      </dsp:txBody>
      <dsp:txXfrm>
        <a:off x="4698124" y="2918112"/>
        <a:ext cx="1133250" cy="980395"/>
      </dsp:txXfrm>
    </dsp:sp>
    <dsp:sp modelId="{06D08A2E-1CAD-44B7-AF70-19B7CA7C789A}">
      <dsp:nvSpPr>
        <dsp:cNvPr id="0" name=""/>
        <dsp:cNvSpPr/>
      </dsp:nvSpPr>
      <dsp:spPr>
        <a:xfrm>
          <a:off x="2675957" y="3594703"/>
          <a:ext cx="780414" cy="6724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C3CE36-11A1-42C7-A598-555E744F66E1}">
      <dsp:nvSpPr>
        <dsp:cNvPr id="0" name=""/>
        <dsp:cNvSpPr/>
      </dsp:nvSpPr>
      <dsp:spPr>
        <a:xfrm>
          <a:off x="2862640" y="3578056"/>
          <a:ext cx="1695068" cy="146643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Health Home</a:t>
          </a:r>
        </a:p>
      </dsp:txBody>
      <dsp:txXfrm>
        <a:off x="3143549" y="3821075"/>
        <a:ext cx="1133250" cy="980395"/>
      </dsp:txXfrm>
    </dsp:sp>
    <dsp:sp modelId="{2A267960-62B5-40D1-9773-02E3635D6DDC}">
      <dsp:nvSpPr>
        <dsp:cNvPr id="0" name=""/>
        <dsp:cNvSpPr/>
      </dsp:nvSpPr>
      <dsp:spPr>
        <a:xfrm>
          <a:off x="1750237" y="2338121"/>
          <a:ext cx="780414" cy="6724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9E67DE-6297-4BF2-9499-0F83AD0B1F2F}">
      <dsp:nvSpPr>
        <dsp:cNvPr id="0" name=""/>
        <dsp:cNvSpPr/>
      </dsp:nvSpPr>
      <dsp:spPr>
        <a:xfrm>
          <a:off x="1300849" y="2676101"/>
          <a:ext cx="1695068" cy="146643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Supportive Housing / Supported Employment</a:t>
          </a:r>
        </a:p>
      </dsp:txBody>
      <dsp:txXfrm>
        <a:off x="1581758" y="2919120"/>
        <a:ext cx="1133250" cy="980395"/>
      </dsp:txXfrm>
    </dsp:sp>
    <dsp:sp modelId="{5C6756BC-5A2E-48F7-A873-F019A6CB1228}">
      <dsp:nvSpPr>
        <dsp:cNvPr id="0" name=""/>
        <dsp:cNvSpPr/>
      </dsp:nvSpPr>
      <dsp:spPr>
        <a:xfrm>
          <a:off x="1300849" y="899937"/>
          <a:ext cx="1695068" cy="1466433"/>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Medication for Opioid Use Disorders (MOUD) </a:t>
          </a:r>
        </a:p>
      </dsp:txBody>
      <dsp:txXfrm>
        <a:off x="1581758" y="1142956"/>
        <a:ext cx="1133250" cy="9803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00930-198B-4970-B9DA-E91466964B8F}">
      <dsp:nvSpPr>
        <dsp:cNvPr id="0" name=""/>
        <dsp:cNvSpPr/>
      </dsp:nvSpPr>
      <dsp:spPr>
        <a:xfrm>
          <a:off x="0" y="231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E9360A-2E86-4F31-8901-F29FA6DE9DF0}">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5E875-CA38-4D21-8730-68114E73EC81}">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dirty="0"/>
            <a:t>88% insured  </a:t>
          </a:r>
        </a:p>
        <a:p>
          <a:pPr marL="0" lvl="0" indent="0" algn="l" defTabSz="977900">
            <a:lnSpc>
              <a:spcPct val="90000"/>
            </a:lnSpc>
            <a:spcBef>
              <a:spcPct val="0"/>
            </a:spcBef>
            <a:spcAft>
              <a:spcPct val="35000"/>
            </a:spcAft>
            <a:buNone/>
          </a:pPr>
          <a:r>
            <a:rPr lang="en-US" sz="2200" kern="1200" dirty="0"/>
            <a:t>	(81% general population) </a:t>
          </a:r>
        </a:p>
      </dsp:txBody>
      <dsp:txXfrm>
        <a:off x="1357965" y="2319"/>
        <a:ext cx="4887299" cy="1175727"/>
      </dsp:txXfrm>
    </dsp:sp>
    <dsp:sp modelId="{19D76A15-C3B3-4CCF-9A38-CC60ED92E9BD}">
      <dsp:nvSpPr>
        <dsp:cNvPr id="0" name=""/>
        <dsp:cNvSpPr/>
      </dsp:nvSpPr>
      <dsp:spPr>
        <a:xfrm>
          <a:off x="0" y="147197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27528B-179E-48BC-9ABD-FE699E99984B}">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3F855C-16DB-4EFF-B465-CBF811A02501}">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dirty="0"/>
            <a:t>  46 % received flu shots </a:t>
          </a:r>
        </a:p>
        <a:p>
          <a:pPr marL="0" lvl="0" indent="0" algn="l" defTabSz="977900">
            <a:lnSpc>
              <a:spcPct val="90000"/>
            </a:lnSpc>
            <a:spcBef>
              <a:spcPct val="0"/>
            </a:spcBef>
            <a:spcAft>
              <a:spcPct val="35000"/>
            </a:spcAft>
            <a:buNone/>
          </a:pPr>
          <a:r>
            <a:rPr lang="en-US" sz="2200" kern="1200" dirty="0"/>
            <a:t>	( 47 % general population 2023)</a:t>
          </a:r>
        </a:p>
      </dsp:txBody>
      <dsp:txXfrm>
        <a:off x="1357965" y="1471979"/>
        <a:ext cx="4887299" cy="1175727"/>
      </dsp:txXfrm>
    </dsp:sp>
    <dsp:sp modelId="{5A4BCA0D-BD86-4D37-9AD6-32F1C19C6DE9}">
      <dsp:nvSpPr>
        <dsp:cNvPr id="0" name=""/>
        <dsp:cNvSpPr/>
      </dsp:nvSpPr>
      <dsp:spPr>
        <a:xfrm>
          <a:off x="0" y="294163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44C67D-A2E8-4FA8-B6E1-CD05B588A54B}">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F89D51-E147-4DA8-9BB6-A09692437217}">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dirty="0"/>
            <a:t>   70% had controlled diabetes </a:t>
          </a:r>
        </a:p>
        <a:p>
          <a:pPr marL="0" lvl="0" indent="0" algn="l" defTabSz="977900">
            <a:lnSpc>
              <a:spcPct val="90000"/>
            </a:lnSpc>
            <a:spcBef>
              <a:spcPct val="0"/>
            </a:spcBef>
            <a:spcAft>
              <a:spcPct val="35000"/>
            </a:spcAft>
            <a:buNone/>
          </a:pPr>
          <a:r>
            <a:rPr lang="en-US" sz="2200" kern="1200" dirty="0"/>
            <a:t>	( 80% general population)</a:t>
          </a:r>
        </a:p>
      </dsp:txBody>
      <dsp:txXfrm>
        <a:off x="1357965" y="2941639"/>
        <a:ext cx="4887299" cy="1175727"/>
      </dsp:txXfrm>
    </dsp:sp>
    <dsp:sp modelId="{0E496252-CE7B-41AB-8313-CAE01C950819}">
      <dsp:nvSpPr>
        <dsp:cNvPr id="0" name=""/>
        <dsp:cNvSpPr/>
      </dsp:nvSpPr>
      <dsp:spPr>
        <a:xfrm>
          <a:off x="0" y="441129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9E7908-6057-4ACF-82CF-BC4232B5ECA6}">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012FC5-B5ED-4BB8-8DA0-494CD9D0C248}">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dirty="0"/>
            <a:t>  63 % had controlled hypertension </a:t>
          </a:r>
        </a:p>
        <a:p>
          <a:pPr marL="0" lvl="0" indent="0" algn="l" defTabSz="977900">
            <a:lnSpc>
              <a:spcPct val="90000"/>
            </a:lnSpc>
            <a:spcBef>
              <a:spcPct val="0"/>
            </a:spcBef>
            <a:spcAft>
              <a:spcPct val="35000"/>
            </a:spcAft>
            <a:buNone/>
          </a:pPr>
          <a:r>
            <a:rPr lang="en-US" sz="2200" kern="1200" dirty="0"/>
            <a:t>	(70% general population)</a:t>
          </a:r>
        </a:p>
      </dsp:txBody>
      <dsp:txXfrm>
        <a:off x="1357965" y="4411299"/>
        <a:ext cx="4887299" cy="1175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47C84-7F48-4FFA-A2F4-700605F72C4C}">
      <dsp:nvSpPr>
        <dsp:cNvPr id="0" name=""/>
        <dsp:cNvSpPr/>
      </dsp:nvSpPr>
      <dsp:spPr>
        <a:xfrm>
          <a:off x="6275" y="19436"/>
          <a:ext cx="6420270" cy="2369243"/>
        </a:xfrm>
        <a:prstGeom prst="roundRect">
          <a:avLst>
            <a:gd name="adj" fmla="val 10000"/>
          </a:avLst>
        </a:prstGeom>
        <a:solidFill>
          <a:srgbClr val="80B1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HUD (the US Department of Housing and Urban Development) in 2022 estimated close to 600,000 were homeless</a:t>
          </a:r>
          <a:r>
            <a:rPr lang="en-US" sz="28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en-US" sz="280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 however, they also state that 1.2 million people seek shelter!</a:t>
          </a:r>
          <a:r>
            <a:rPr lang="en-US" sz="2800" kern="120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2800" kern="1200" dirty="0">
            <a:solidFill>
              <a:schemeClr val="bg1"/>
            </a:solidFill>
            <a:latin typeface="Calibri" panose="020F0502020204030204" pitchFamily="34" charset="0"/>
            <a:cs typeface="Calibri" panose="020F0502020204030204" pitchFamily="34" charset="0"/>
          </a:endParaRPr>
        </a:p>
      </dsp:txBody>
      <dsp:txXfrm>
        <a:off x="75668" y="88829"/>
        <a:ext cx="6281484" cy="2230457"/>
      </dsp:txXfrm>
    </dsp:sp>
    <dsp:sp modelId="{EA294069-E4AD-4D57-BAD1-84FA3AF15599}">
      <dsp:nvSpPr>
        <dsp:cNvPr id="0" name=""/>
        <dsp:cNvSpPr/>
      </dsp:nvSpPr>
      <dsp:spPr>
        <a:xfrm>
          <a:off x="3137" y="2544781"/>
          <a:ext cx="6420270" cy="2369243"/>
        </a:xfrm>
        <a:prstGeom prst="roundRect">
          <a:avLst>
            <a:gd name="adj" fmla="val 10000"/>
          </a:avLst>
        </a:prstGeom>
        <a:solidFill>
          <a:srgbClr val="80B1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bg1"/>
              </a:solidFill>
              <a:latin typeface="Calibri" panose="020F0502020204030204" pitchFamily="34" charset="0"/>
              <a:cs typeface="Calibri" panose="020F0502020204030204" pitchFamily="34" charset="0"/>
            </a:rPr>
            <a:t>Forming partnerships can only increase the likelihood that an unhoused person could become housed by increasing the size of their housing team and supports.</a:t>
          </a:r>
          <a:endParaRPr lang="en-US" sz="3100" b="0" kern="1200" dirty="0">
            <a:solidFill>
              <a:schemeClr val="bg1"/>
            </a:solidFill>
            <a:latin typeface="Calibri" panose="020F0502020204030204" pitchFamily="34" charset="0"/>
            <a:cs typeface="Calibri" panose="020F0502020204030204" pitchFamily="34" charset="0"/>
          </a:endParaRPr>
        </a:p>
      </dsp:txBody>
      <dsp:txXfrm>
        <a:off x="72530" y="2614174"/>
        <a:ext cx="6281484" cy="22304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BCC5A-1FE0-CB4D-842A-5B2E146CC864}">
      <dsp:nvSpPr>
        <dsp:cNvPr id="0" name=""/>
        <dsp:cNvSpPr/>
      </dsp:nvSpPr>
      <dsp:spPr>
        <a:xfrm rot="10800000">
          <a:off x="0" y="0"/>
          <a:ext cx="6907441" cy="1631214"/>
        </a:xfrm>
        <a:prstGeom prst="trapezoid">
          <a:avLst>
            <a:gd name="adj" fmla="val 70576"/>
          </a:avLst>
        </a:prstGeom>
        <a:solidFill>
          <a:schemeClr val="accent6">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Health Center staff are advocates for their patients housing </a:t>
          </a:r>
          <a:r>
            <a:rPr lang="en-US" sz="3000" b="1" kern="1200" dirty="0"/>
            <a:t>RIGHTS </a:t>
          </a:r>
          <a:r>
            <a:rPr lang="en-US" sz="3000" kern="1200" dirty="0"/>
            <a:t>and needs.</a:t>
          </a:r>
        </a:p>
      </dsp:txBody>
      <dsp:txXfrm rot="-10800000">
        <a:off x="1208802" y="0"/>
        <a:ext cx="4489836" cy="1631214"/>
      </dsp:txXfrm>
    </dsp:sp>
    <dsp:sp modelId="{2353506A-A04A-AC43-B13E-EA1CEE21B11D}">
      <dsp:nvSpPr>
        <dsp:cNvPr id="0" name=""/>
        <dsp:cNvSpPr/>
      </dsp:nvSpPr>
      <dsp:spPr>
        <a:xfrm rot="10800000">
          <a:off x="918643" y="1631214"/>
          <a:ext cx="5070153" cy="1631214"/>
        </a:xfrm>
        <a:prstGeom prst="trapezoid">
          <a:avLst>
            <a:gd name="adj" fmla="val 70576"/>
          </a:avLst>
        </a:prstGeom>
        <a:solidFill>
          <a:schemeClr val="accent6">
            <a:shade val="50000"/>
            <a:hueOff val="245616"/>
            <a:satOff val="-10737"/>
            <a:lumOff val="2930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Taken from 2015 UDS data, </a:t>
          </a:r>
          <a:r>
            <a:rPr lang="en-US" sz="2000" b="1" i="1" kern="1200" dirty="0"/>
            <a:t>1,159</a:t>
          </a:r>
          <a:r>
            <a:rPr lang="en-US" sz="2000" i="1" kern="1200" dirty="0"/>
            <a:t> </a:t>
          </a:r>
          <a:r>
            <a:rPr lang="en-US" sz="2000" kern="1200" dirty="0"/>
            <a:t>health centers served 1,191,772 individuals that self-identified as unhoused.</a:t>
          </a:r>
        </a:p>
      </dsp:txBody>
      <dsp:txXfrm rot="-10800000">
        <a:off x="1805920" y="1631214"/>
        <a:ext cx="3295599" cy="1631214"/>
      </dsp:txXfrm>
    </dsp:sp>
    <dsp:sp modelId="{D5920371-1E91-7B4B-A5A5-24812A9ADCA9}">
      <dsp:nvSpPr>
        <dsp:cNvPr id="0" name=""/>
        <dsp:cNvSpPr/>
      </dsp:nvSpPr>
      <dsp:spPr>
        <a:xfrm rot="10800000">
          <a:off x="1673062" y="3218646"/>
          <a:ext cx="3317574" cy="1631214"/>
        </a:xfrm>
        <a:prstGeom prst="trapezoid">
          <a:avLst>
            <a:gd name="adj" fmla="val 70576"/>
          </a:avLst>
        </a:prstGeom>
        <a:solidFill>
          <a:schemeClr val="accent6">
            <a:shade val="50000"/>
            <a:hueOff val="245616"/>
            <a:satOff val="-10737"/>
            <a:lumOff val="2930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48640" tIns="0" rIns="548640" bIns="20320" numCol="1" spcCol="1270" anchor="ctr" anchorCtr="0">
          <a:noAutofit/>
        </a:bodyPr>
        <a:lstStyle/>
        <a:p>
          <a:pPr marL="0" lvl="0" indent="0" algn="ctr" defTabSz="711200">
            <a:lnSpc>
              <a:spcPct val="90000"/>
            </a:lnSpc>
            <a:spcBef>
              <a:spcPct val="0"/>
            </a:spcBef>
            <a:spcAft>
              <a:spcPct val="35000"/>
            </a:spcAft>
            <a:buNone/>
          </a:pPr>
          <a:r>
            <a:rPr lang="en-US" sz="1600" kern="1200" dirty="0"/>
            <a:t>Health Centers provide an alternate avenue to resources </a:t>
          </a:r>
        </a:p>
      </dsp:txBody>
      <dsp:txXfrm rot="-10800000">
        <a:off x="1673062" y="3218646"/>
        <a:ext cx="3317574" cy="16312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96E57-446F-42CA-91EF-9B8B7A924B23}">
      <dsp:nvSpPr>
        <dsp:cNvPr id="0" name=""/>
        <dsp:cNvSpPr/>
      </dsp:nvSpPr>
      <dsp:spPr>
        <a:xfrm>
          <a:off x="0" y="27756"/>
          <a:ext cx="6364224" cy="671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HUD Programs</a:t>
          </a:r>
        </a:p>
      </dsp:txBody>
      <dsp:txXfrm>
        <a:off x="32784" y="60540"/>
        <a:ext cx="6298656" cy="606012"/>
      </dsp:txXfrm>
    </dsp:sp>
    <dsp:sp modelId="{07355EAD-28C7-43B1-9FBB-25568A26044D}">
      <dsp:nvSpPr>
        <dsp:cNvPr id="0" name=""/>
        <dsp:cNvSpPr/>
      </dsp:nvSpPr>
      <dsp:spPr>
        <a:xfrm>
          <a:off x="0" y="699336"/>
          <a:ext cx="6364224" cy="336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06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Public Housing (Section 9)</a:t>
          </a:r>
        </a:p>
        <a:p>
          <a:pPr marL="228600" lvl="1" indent="-228600" algn="l" defTabSz="977900">
            <a:lnSpc>
              <a:spcPct val="90000"/>
            </a:lnSpc>
            <a:spcBef>
              <a:spcPct val="0"/>
            </a:spcBef>
            <a:spcAft>
              <a:spcPct val="20000"/>
            </a:spcAft>
            <a:buChar char="•"/>
          </a:pPr>
          <a:r>
            <a:rPr lang="en-US" sz="2200" kern="1200"/>
            <a:t>Housing Choice Vouchers (Section 8)</a:t>
          </a:r>
        </a:p>
        <a:p>
          <a:pPr marL="457200" lvl="2" indent="-228600" algn="l" defTabSz="977900">
            <a:lnSpc>
              <a:spcPct val="90000"/>
            </a:lnSpc>
            <a:spcBef>
              <a:spcPct val="0"/>
            </a:spcBef>
            <a:spcAft>
              <a:spcPct val="20000"/>
            </a:spcAft>
            <a:buChar char="•"/>
          </a:pPr>
          <a:r>
            <a:rPr lang="en-US" sz="2200" kern="1200"/>
            <a:t>Project Based Vouchers</a:t>
          </a:r>
        </a:p>
        <a:p>
          <a:pPr marL="457200" lvl="2" indent="-228600" algn="l" defTabSz="977900">
            <a:lnSpc>
              <a:spcPct val="90000"/>
            </a:lnSpc>
            <a:spcBef>
              <a:spcPct val="0"/>
            </a:spcBef>
            <a:spcAft>
              <a:spcPct val="20000"/>
            </a:spcAft>
            <a:buChar char="•"/>
          </a:pPr>
          <a:r>
            <a:rPr lang="en-US" sz="2200" kern="1200"/>
            <a:t>Specialty Vouchers (FUP, FYI, VASH, NED, Stability)</a:t>
          </a:r>
        </a:p>
        <a:p>
          <a:pPr marL="457200" lvl="2" indent="-228600" algn="l" defTabSz="977900">
            <a:lnSpc>
              <a:spcPct val="90000"/>
            </a:lnSpc>
            <a:spcBef>
              <a:spcPct val="0"/>
            </a:spcBef>
            <a:spcAft>
              <a:spcPct val="20000"/>
            </a:spcAft>
            <a:buChar char="•"/>
          </a:pPr>
          <a:r>
            <a:rPr lang="en-US" sz="2200" kern="1200"/>
            <a:t>Mainstream Vouchers</a:t>
          </a:r>
        </a:p>
        <a:p>
          <a:pPr marL="457200" lvl="2" indent="-228600" algn="l" defTabSz="977900">
            <a:lnSpc>
              <a:spcPct val="90000"/>
            </a:lnSpc>
            <a:spcBef>
              <a:spcPct val="0"/>
            </a:spcBef>
            <a:spcAft>
              <a:spcPct val="20000"/>
            </a:spcAft>
            <a:buChar char="•"/>
          </a:pPr>
          <a:r>
            <a:rPr lang="en-US" sz="2200" kern="1200"/>
            <a:t>Emergency Housing Vouchers</a:t>
          </a:r>
        </a:p>
        <a:p>
          <a:pPr marL="228600" lvl="1" indent="-228600" algn="l" defTabSz="977900">
            <a:lnSpc>
              <a:spcPct val="90000"/>
            </a:lnSpc>
            <a:spcBef>
              <a:spcPct val="0"/>
            </a:spcBef>
            <a:spcAft>
              <a:spcPct val="20000"/>
            </a:spcAft>
            <a:buChar char="•"/>
          </a:pPr>
          <a:r>
            <a:rPr lang="en-US" sz="2200" kern="1200"/>
            <a:t>Project Based Rental Assistance (also Section 8)</a:t>
          </a:r>
        </a:p>
        <a:p>
          <a:pPr marL="228600" lvl="1" indent="-228600" algn="l" defTabSz="977900">
            <a:lnSpc>
              <a:spcPct val="90000"/>
            </a:lnSpc>
            <a:spcBef>
              <a:spcPct val="0"/>
            </a:spcBef>
            <a:spcAft>
              <a:spcPct val="20000"/>
            </a:spcAft>
            <a:buChar char="•"/>
          </a:pPr>
          <a:r>
            <a:rPr lang="en-US" sz="2200" kern="1200"/>
            <a:t>Family Self-Sufficiency</a:t>
          </a:r>
        </a:p>
      </dsp:txBody>
      <dsp:txXfrm>
        <a:off x="0" y="699336"/>
        <a:ext cx="6364224" cy="3361680"/>
      </dsp:txXfrm>
    </dsp:sp>
    <dsp:sp modelId="{DB1E652E-4FD6-4836-9A0B-02CFC4776F23}">
      <dsp:nvSpPr>
        <dsp:cNvPr id="0" name=""/>
        <dsp:cNvSpPr/>
      </dsp:nvSpPr>
      <dsp:spPr>
        <a:xfrm>
          <a:off x="0" y="4061016"/>
          <a:ext cx="6364224" cy="6715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USDA Rural Development Programs</a:t>
          </a:r>
        </a:p>
      </dsp:txBody>
      <dsp:txXfrm>
        <a:off x="32784" y="4093800"/>
        <a:ext cx="6298656" cy="606012"/>
      </dsp:txXfrm>
    </dsp:sp>
    <dsp:sp modelId="{CC31F00F-A368-4F4B-982C-F7EE7FBD9A01}">
      <dsp:nvSpPr>
        <dsp:cNvPr id="0" name=""/>
        <dsp:cNvSpPr/>
      </dsp:nvSpPr>
      <dsp:spPr>
        <a:xfrm>
          <a:off x="0" y="4732596"/>
          <a:ext cx="6364224"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06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Farm Labor Housing (Section 514/516)</a:t>
          </a:r>
        </a:p>
        <a:p>
          <a:pPr marL="228600" lvl="1" indent="-228600" algn="l" defTabSz="977900">
            <a:lnSpc>
              <a:spcPct val="90000"/>
            </a:lnSpc>
            <a:spcBef>
              <a:spcPct val="0"/>
            </a:spcBef>
            <a:spcAft>
              <a:spcPct val="20000"/>
            </a:spcAft>
            <a:buChar char="•"/>
          </a:pPr>
          <a:r>
            <a:rPr lang="en-US" sz="2200" kern="1200"/>
            <a:t>Rural Housing (Section 515)</a:t>
          </a:r>
        </a:p>
      </dsp:txBody>
      <dsp:txXfrm>
        <a:off x="0" y="4732596"/>
        <a:ext cx="6364224" cy="7534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7F3EE-4620-4169-8874-7833704F79ED}">
      <dsp:nvSpPr>
        <dsp:cNvPr id="0" name=""/>
        <dsp:cNvSpPr/>
      </dsp:nvSpPr>
      <dsp:spPr>
        <a:xfrm>
          <a:off x="0" y="4349"/>
          <a:ext cx="6651253" cy="92644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F6D099-1D4E-4DC7-93BC-50196B76C7D7}">
      <dsp:nvSpPr>
        <dsp:cNvPr id="0" name=""/>
        <dsp:cNvSpPr/>
      </dsp:nvSpPr>
      <dsp:spPr>
        <a:xfrm>
          <a:off x="280249" y="212799"/>
          <a:ext cx="509544" cy="5095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1E5EB8-8958-4684-A6FA-F7AE2B68765F}">
      <dsp:nvSpPr>
        <dsp:cNvPr id="0" name=""/>
        <dsp:cNvSpPr/>
      </dsp:nvSpPr>
      <dsp:spPr>
        <a:xfrm>
          <a:off x="1070043" y="4349"/>
          <a:ext cx="5581209" cy="92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049" tIns="98049" rIns="98049" bIns="98049" numCol="1" spcCol="1270" anchor="ctr" anchorCtr="0">
          <a:noAutofit/>
        </a:bodyPr>
        <a:lstStyle/>
        <a:p>
          <a:pPr marL="0" lvl="0" indent="0" algn="l" defTabSz="755650">
            <a:lnSpc>
              <a:spcPct val="90000"/>
            </a:lnSpc>
            <a:spcBef>
              <a:spcPct val="0"/>
            </a:spcBef>
            <a:spcAft>
              <a:spcPct val="35000"/>
            </a:spcAft>
            <a:buNone/>
          </a:pPr>
          <a:r>
            <a:rPr lang="en-US" sz="1700" kern="1200"/>
            <a:t>Established in 1977 by the City of Yakima Resolution No. D-1575</a:t>
          </a:r>
        </a:p>
      </dsp:txBody>
      <dsp:txXfrm>
        <a:off x="1070043" y="4349"/>
        <a:ext cx="5581209" cy="926444"/>
      </dsp:txXfrm>
    </dsp:sp>
    <dsp:sp modelId="{60D6910C-7918-4EA5-87DC-C9581A706069}">
      <dsp:nvSpPr>
        <dsp:cNvPr id="0" name=""/>
        <dsp:cNvSpPr/>
      </dsp:nvSpPr>
      <dsp:spPr>
        <a:xfrm>
          <a:off x="0" y="1162404"/>
          <a:ext cx="6651253" cy="92644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CA8E62-7EB2-4230-A759-11092FBC82ED}">
      <dsp:nvSpPr>
        <dsp:cNvPr id="0" name=""/>
        <dsp:cNvSpPr/>
      </dsp:nvSpPr>
      <dsp:spPr>
        <a:xfrm>
          <a:off x="280249" y="1370854"/>
          <a:ext cx="509544" cy="5095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12C0F9-D974-4408-BA39-BCE1DF3F4900}">
      <dsp:nvSpPr>
        <dsp:cNvPr id="0" name=""/>
        <dsp:cNvSpPr/>
      </dsp:nvSpPr>
      <dsp:spPr>
        <a:xfrm>
          <a:off x="1070043" y="1162404"/>
          <a:ext cx="5581209" cy="92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049" tIns="98049" rIns="98049" bIns="98049" numCol="1" spcCol="1270" anchor="ctr" anchorCtr="0">
          <a:noAutofit/>
        </a:bodyPr>
        <a:lstStyle/>
        <a:p>
          <a:pPr marL="0" lvl="0" indent="0" algn="l" defTabSz="755650">
            <a:lnSpc>
              <a:spcPct val="90000"/>
            </a:lnSpc>
            <a:spcBef>
              <a:spcPct val="0"/>
            </a:spcBef>
            <a:spcAft>
              <a:spcPct val="35000"/>
            </a:spcAft>
            <a:buNone/>
          </a:pPr>
          <a:r>
            <a:rPr lang="en-US" sz="1700" kern="1200"/>
            <a:t>Operates in accordance with Washington State Revised Code Chapter 35.82</a:t>
          </a:r>
        </a:p>
      </dsp:txBody>
      <dsp:txXfrm>
        <a:off x="1070043" y="1162404"/>
        <a:ext cx="5581209" cy="926444"/>
      </dsp:txXfrm>
    </dsp:sp>
    <dsp:sp modelId="{22C175FE-9696-4902-886F-2AEC852E27E3}">
      <dsp:nvSpPr>
        <dsp:cNvPr id="0" name=""/>
        <dsp:cNvSpPr/>
      </dsp:nvSpPr>
      <dsp:spPr>
        <a:xfrm>
          <a:off x="0" y="2320459"/>
          <a:ext cx="6651253" cy="92644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E4877A-14DE-4A30-B45E-38BFB0919356}">
      <dsp:nvSpPr>
        <dsp:cNvPr id="0" name=""/>
        <dsp:cNvSpPr/>
      </dsp:nvSpPr>
      <dsp:spPr>
        <a:xfrm>
          <a:off x="280249" y="2528909"/>
          <a:ext cx="509544" cy="5095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0B4C8C-0EC7-45D3-A07F-D13EADB29080}">
      <dsp:nvSpPr>
        <dsp:cNvPr id="0" name=""/>
        <dsp:cNvSpPr/>
      </dsp:nvSpPr>
      <dsp:spPr>
        <a:xfrm>
          <a:off x="1070043" y="2320459"/>
          <a:ext cx="5581209" cy="92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049" tIns="98049" rIns="98049" bIns="98049" numCol="1" spcCol="1270" anchor="ctr" anchorCtr="0">
          <a:noAutofit/>
        </a:bodyPr>
        <a:lstStyle/>
        <a:p>
          <a:pPr marL="0" lvl="0" indent="0" algn="l" defTabSz="755650">
            <a:lnSpc>
              <a:spcPct val="90000"/>
            </a:lnSpc>
            <a:spcBef>
              <a:spcPct val="0"/>
            </a:spcBef>
            <a:spcAft>
              <a:spcPct val="35000"/>
            </a:spcAft>
            <a:buNone/>
          </a:pPr>
          <a:r>
            <a:rPr lang="en-US" sz="1700" kern="1200"/>
            <a:t>Resources received from U.S. Departments of Housing and Urban Development and Agriculture’s Rural Development</a:t>
          </a:r>
        </a:p>
      </dsp:txBody>
      <dsp:txXfrm>
        <a:off x="1070043" y="2320459"/>
        <a:ext cx="5581209" cy="926444"/>
      </dsp:txXfrm>
    </dsp:sp>
    <dsp:sp modelId="{EF45A2C7-001F-4C87-844E-CD2DD9689F02}">
      <dsp:nvSpPr>
        <dsp:cNvPr id="0" name=""/>
        <dsp:cNvSpPr/>
      </dsp:nvSpPr>
      <dsp:spPr>
        <a:xfrm>
          <a:off x="0" y="3478515"/>
          <a:ext cx="6651253" cy="92644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B865AE-75DC-4CD1-BEBA-1423212D2ACE}">
      <dsp:nvSpPr>
        <dsp:cNvPr id="0" name=""/>
        <dsp:cNvSpPr/>
      </dsp:nvSpPr>
      <dsp:spPr>
        <a:xfrm>
          <a:off x="280249" y="3686965"/>
          <a:ext cx="509544" cy="5095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2D3344-80BF-4E56-8E53-6755E1EC5185}">
      <dsp:nvSpPr>
        <dsp:cNvPr id="0" name=""/>
        <dsp:cNvSpPr/>
      </dsp:nvSpPr>
      <dsp:spPr>
        <a:xfrm>
          <a:off x="1070043" y="3478515"/>
          <a:ext cx="5581209" cy="92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049" tIns="98049" rIns="98049" bIns="98049" numCol="1" spcCol="1270" anchor="ctr" anchorCtr="0">
          <a:noAutofit/>
        </a:bodyPr>
        <a:lstStyle/>
        <a:p>
          <a:pPr marL="0" lvl="0" indent="0" algn="l" defTabSz="755650">
            <a:lnSpc>
              <a:spcPct val="90000"/>
            </a:lnSpc>
            <a:spcBef>
              <a:spcPct val="0"/>
            </a:spcBef>
            <a:spcAft>
              <a:spcPct val="35000"/>
            </a:spcAft>
            <a:buNone/>
          </a:pPr>
          <a:r>
            <a:rPr lang="en-US" sz="1700" kern="1200"/>
            <a:t>Annual budget of approximately $17 million</a:t>
          </a:r>
        </a:p>
      </dsp:txBody>
      <dsp:txXfrm>
        <a:off x="1070043" y="3478515"/>
        <a:ext cx="5581209" cy="926444"/>
      </dsp:txXfrm>
    </dsp:sp>
    <dsp:sp modelId="{7181CCBC-FA83-4FA1-8783-812B5F5DE38C}">
      <dsp:nvSpPr>
        <dsp:cNvPr id="0" name=""/>
        <dsp:cNvSpPr/>
      </dsp:nvSpPr>
      <dsp:spPr>
        <a:xfrm>
          <a:off x="0" y="4636570"/>
          <a:ext cx="6651253" cy="92644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B2A5DE-1A8E-4F97-B9B3-5B6743199C8D}">
      <dsp:nvSpPr>
        <dsp:cNvPr id="0" name=""/>
        <dsp:cNvSpPr/>
      </dsp:nvSpPr>
      <dsp:spPr>
        <a:xfrm>
          <a:off x="280249" y="4845020"/>
          <a:ext cx="509544" cy="5095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966ADF-E3B2-4DD2-940A-3CC8C24816F9}">
      <dsp:nvSpPr>
        <dsp:cNvPr id="0" name=""/>
        <dsp:cNvSpPr/>
      </dsp:nvSpPr>
      <dsp:spPr>
        <a:xfrm>
          <a:off x="1070043" y="4636570"/>
          <a:ext cx="5581209" cy="92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049" tIns="98049" rIns="98049" bIns="98049" numCol="1" spcCol="1270" anchor="ctr" anchorCtr="0">
          <a:noAutofit/>
        </a:bodyPr>
        <a:lstStyle/>
        <a:p>
          <a:pPr marL="0" lvl="0" indent="0" algn="l" defTabSz="755650">
            <a:lnSpc>
              <a:spcPct val="90000"/>
            </a:lnSpc>
            <a:spcBef>
              <a:spcPct val="0"/>
            </a:spcBef>
            <a:spcAft>
              <a:spcPct val="35000"/>
            </a:spcAft>
            <a:buNone/>
          </a:pPr>
          <a:r>
            <a:rPr lang="en-US" sz="1700" kern="1200"/>
            <a:t>Serving nearly 3,000 residents throughout Yakima and Kittitas Counties</a:t>
          </a:r>
        </a:p>
      </dsp:txBody>
      <dsp:txXfrm>
        <a:off x="1070043" y="4636570"/>
        <a:ext cx="5581209" cy="9264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6413A-9081-4C08-9C4D-28FABD3A32B8}">
      <dsp:nvSpPr>
        <dsp:cNvPr id="0" name=""/>
        <dsp:cNvSpPr/>
      </dsp:nvSpPr>
      <dsp:spPr>
        <a:xfrm>
          <a:off x="587715" y="351481"/>
          <a:ext cx="4769703" cy="4769703"/>
        </a:xfrm>
        <a:prstGeom prst="pie">
          <a:avLst>
            <a:gd name="adj1" fmla="val 16200000"/>
            <a:gd name="adj2" fmla="val 205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Farmworker Housing – 198 rental units</a:t>
          </a:r>
        </a:p>
      </dsp:txBody>
      <dsp:txXfrm>
        <a:off x="3075910" y="1153246"/>
        <a:ext cx="1533119" cy="1022079"/>
      </dsp:txXfrm>
    </dsp:sp>
    <dsp:sp modelId="{C3A4D20F-C792-4B0B-A8DB-8D8935901EE4}">
      <dsp:nvSpPr>
        <dsp:cNvPr id="0" name=""/>
        <dsp:cNvSpPr/>
      </dsp:nvSpPr>
      <dsp:spPr>
        <a:xfrm>
          <a:off x="628598" y="478673"/>
          <a:ext cx="4769703" cy="4769703"/>
        </a:xfrm>
        <a:prstGeom prst="pie">
          <a:avLst>
            <a:gd name="adj1" fmla="val 20520000"/>
            <a:gd name="adj2" fmla="val 32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Seasonal Farmwork Housing – 20 rental units (252 beds)</a:t>
          </a:r>
        </a:p>
      </dsp:txBody>
      <dsp:txXfrm>
        <a:off x="3700514" y="2657974"/>
        <a:ext cx="1419554" cy="1135643"/>
      </dsp:txXfrm>
    </dsp:sp>
    <dsp:sp modelId="{FDAF2146-7C72-4857-9FD6-AC3421F65D08}">
      <dsp:nvSpPr>
        <dsp:cNvPr id="0" name=""/>
        <dsp:cNvSpPr/>
      </dsp:nvSpPr>
      <dsp:spPr>
        <a:xfrm>
          <a:off x="520712" y="557033"/>
          <a:ext cx="4769703" cy="4769703"/>
        </a:xfrm>
        <a:prstGeom prst="pie">
          <a:avLst>
            <a:gd name="adj1" fmla="val 3240000"/>
            <a:gd name="adj2" fmla="val 756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Elderly/Disabled Housing – 139 rental units</a:t>
          </a:r>
        </a:p>
      </dsp:txBody>
      <dsp:txXfrm>
        <a:off x="2224177" y="3907182"/>
        <a:ext cx="1362772" cy="1249208"/>
      </dsp:txXfrm>
    </dsp:sp>
    <dsp:sp modelId="{97481614-27EF-49C4-AC40-32F738460ACA}">
      <dsp:nvSpPr>
        <dsp:cNvPr id="0" name=""/>
        <dsp:cNvSpPr/>
      </dsp:nvSpPr>
      <dsp:spPr>
        <a:xfrm>
          <a:off x="412825" y="478673"/>
          <a:ext cx="4769703" cy="4769703"/>
        </a:xfrm>
        <a:prstGeom prst="pie">
          <a:avLst>
            <a:gd name="adj1" fmla="val 7560000"/>
            <a:gd name="adj2" fmla="val 1188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Family Housing – 246 rental units</a:t>
          </a:r>
        </a:p>
      </dsp:txBody>
      <dsp:txXfrm>
        <a:off x="691058" y="2657974"/>
        <a:ext cx="1419554" cy="1135643"/>
      </dsp:txXfrm>
    </dsp:sp>
    <dsp:sp modelId="{8EF7FB63-7E1C-45F3-8C56-D8092B1F073B}">
      <dsp:nvSpPr>
        <dsp:cNvPr id="0" name=""/>
        <dsp:cNvSpPr/>
      </dsp:nvSpPr>
      <dsp:spPr>
        <a:xfrm>
          <a:off x="453709" y="351481"/>
          <a:ext cx="4769703" cy="4769703"/>
        </a:xfrm>
        <a:prstGeom prst="pie">
          <a:avLst>
            <a:gd name="adj1" fmla="val 11880000"/>
            <a:gd name="adj2" fmla="val 162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Permanent Supportive Housing – 41 rental units</a:t>
          </a:r>
        </a:p>
      </dsp:txBody>
      <dsp:txXfrm>
        <a:off x="1202098" y="1153246"/>
        <a:ext cx="1533119" cy="1022079"/>
      </dsp:txXfrm>
    </dsp:sp>
    <dsp:sp modelId="{CE99156C-6DB9-45F1-86CF-93F095FA56D4}">
      <dsp:nvSpPr>
        <dsp:cNvPr id="0" name=""/>
        <dsp:cNvSpPr/>
      </dsp:nvSpPr>
      <dsp:spPr>
        <a:xfrm>
          <a:off x="292222" y="56214"/>
          <a:ext cx="5360238" cy="5360238"/>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E6DB28-78C7-46CB-BB0E-AEB510641793}">
      <dsp:nvSpPr>
        <dsp:cNvPr id="0" name=""/>
        <dsp:cNvSpPr/>
      </dsp:nvSpPr>
      <dsp:spPr>
        <a:xfrm>
          <a:off x="333660" y="183364"/>
          <a:ext cx="5360238" cy="5360238"/>
        </a:xfrm>
        <a:prstGeom prst="circularArrow">
          <a:avLst>
            <a:gd name="adj1" fmla="val 5085"/>
            <a:gd name="adj2" fmla="val 327528"/>
            <a:gd name="adj3" fmla="val 2912753"/>
            <a:gd name="adj4" fmla="val 20519953"/>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A34481-6461-4616-852E-FE6A8CFA5983}">
      <dsp:nvSpPr>
        <dsp:cNvPr id="0" name=""/>
        <dsp:cNvSpPr/>
      </dsp:nvSpPr>
      <dsp:spPr>
        <a:xfrm>
          <a:off x="225444" y="261963"/>
          <a:ext cx="5360238" cy="5360238"/>
        </a:xfrm>
        <a:prstGeom prst="circularArrow">
          <a:avLst>
            <a:gd name="adj1" fmla="val 5085"/>
            <a:gd name="adj2" fmla="val 327528"/>
            <a:gd name="adj3" fmla="val 7232777"/>
            <a:gd name="adj4" fmla="val 3239695"/>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407CB7-9299-4952-8DA9-BB42A3000565}">
      <dsp:nvSpPr>
        <dsp:cNvPr id="0" name=""/>
        <dsp:cNvSpPr/>
      </dsp:nvSpPr>
      <dsp:spPr>
        <a:xfrm>
          <a:off x="117228" y="183364"/>
          <a:ext cx="5360238" cy="5360238"/>
        </a:xfrm>
        <a:prstGeom prst="circularArrow">
          <a:avLst>
            <a:gd name="adj1" fmla="val 5085"/>
            <a:gd name="adj2" fmla="val 327528"/>
            <a:gd name="adj3" fmla="val 11552519"/>
            <a:gd name="adj4" fmla="val 7559718"/>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7A0F81-F2C1-4C2F-A7D1-93F2B1E1E324}">
      <dsp:nvSpPr>
        <dsp:cNvPr id="0" name=""/>
        <dsp:cNvSpPr/>
      </dsp:nvSpPr>
      <dsp:spPr>
        <a:xfrm>
          <a:off x="158666" y="56214"/>
          <a:ext cx="5360238" cy="5360238"/>
        </a:xfrm>
        <a:prstGeom prst="circularArrow">
          <a:avLst>
            <a:gd name="adj1" fmla="val 5085"/>
            <a:gd name="adj2" fmla="val 327528"/>
            <a:gd name="adj3" fmla="val 15872148"/>
            <a:gd name="adj4" fmla="val 11880111"/>
            <a:gd name="adj5" fmla="val 5932"/>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6D48E-F5B4-49BD-A28D-52F7AEE14D3E}">
      <dsp:nvSpPr>
        <dsp:cNvPr id="0" name=""/>
        <dsp:cNvSpPr/>
      </dsp:nvSpPr>
      <dsp:spPr>
        <a:xfrm>
          <a:off x="0" y="546709"/>
          <a:ext cx="6666833" cy="11655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16560" rIns="51742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Self-Sufficiency Program – 115 residents enrolled</a:t>
          </a:r>
        </a:p>
        <a:p>
          <a:pPr marL="228600" lvl="1" indent="-228600" algn="l" defTabSz="889000">
            <a:lnSpc>
              <a:spcPct val="90000"/>
            </a:lnSpc>
            <a:spcBef>
              <a:spcPct val="0"/>
            </a:spcBef>
            <a:spcAft>
              <a:spcPct val="15000"/>
            </a:spcAft>
            <a:buChar char="•"/>
          </a:pPr>
          <a:r>
            <a:rPr lang="en-US" sz="2000" kern="1200"/>
            <a:t>Supported Employment – 15 residents enrolled</a:t>
          </a:r>
        </a:p>
      </dsp:txBody>
      <dsp:txXfrm>
        <a:off x="0" y="546709"/>
        <a:ext cx="6666833" cy="1165500"/>
      </dsp:txXfrm>
    </dsp:sp>
    <dsp:sp modelId="{7D3165FA-3684-4005-AA38-D7D25239EC71}">
      <dsp:nvSpPr>
        <dsp:cNvPr id="0" name=""/>
        <dsp:cNvSpPr/>
      </dsp:nvSpPr>
      <dsp:spPr>
        <a:xfrm>
          <a:off x="333341" y="251509"/>
          <a:ext cx="4666783" cy="590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Other Service Provided to Residents</a:t>
          </a:r>
        </a:p>
      </dsp:txBody>
      <dsp:txXfrm>
        <a:off x="362162" y="280330"/>
        <a:ext cx="4609141" cy="532758"/>
      </dsp:txXfrm>
    </dsp:sp>
    <dsp:sp modelId="{85FDE75E-41AE-4D3B-9630-BA8103BA7681}">
      <dsp:nvSpPr>
        <dsp:cNvPr id="0" name=""/>
        <dsp:cNvSpPr/>
      </dsp:nvSpPr>
      <dsp:spPr>
        <a:xfrm>
          <a:off x="0" y="2115409"/>
          <a:ext cx="6666833" cy="308700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16560" rIns="51742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New Affordable Housing Development</a:t>
          </a:r>
        </a:p>
        <a:p>
          <a:pPr marL="457200" lvl="2" indent="-228600" algn="l" defTabSz="889000">
            <a:lnSpc>
              <a:spcPct val="90000"/>
            </a:lnSpc>
            <a:spcBef>
              <a:spcPct val="0"/>
            </a:spcBef>
            <a:spcAft>
              <a:spcPct val="15000"/>
            </a:spcAft>
            <a:buChar char="•"/>
          </a:pPr>
          <a:r>
            <a:rPr lang="en-US" sz="2000" kern="1200"/>
            <a:t>Fruitvale Housing – 54 rental units</a:t>
          </a:r>
        </a:p>
        <a:p>
          <a:pPr marL="457200" lvl="2" indent="-228600" algn="l" defTabSz="889000">
            <a:lnSpc>
              <a:spcPct val="90000"/>
            </a:lnSpc>
            <a:spcBef>
              <a:spcPct val="0"/>
            </a:spcBef>
            <a:spcAft>
              <a:spcPct val="15000"/>
            </a:spcAft>
            <a:buChar char="•"/>
          </a:pPr>
          <a:r>
            <a:rPr lang="en-US" sz="2000" kern="1200"/>
            <a:t>Cosecha Court II, Phase III – 64 beds for seasonal farmworkers</a:t>
          </a:r>
        </a:p>
        <a:p>
          <a:pPr marL="228600" lvl="1" indent="-228600" algn="l" defTabSz="889000">
            <a:lnSpc>
              <a:spcPct val="90000"/>
            </a:lnSpc>
            <a:spcBef>
              <a:spcPct val="0"/>
            </a:spcBef>
            <a:spcAft>
              <a:spcPct val="15000"/>
            </a:spcAft>
            <a:buChar char="•"/>
          </a:pPr>
          <a:r>
            <a:rPr lang="en-US" sz="2000" kern="1200"/>
            <a:t>Acquisition and Preservation</a:t>
          </a:r>
        </a:p>
        <a:p>
          <a:pPr marL="457200" lvl="2" indent="-228600" algn="l" defTabSz="889000">
            <a:lnSpc>
              <a:spcPct val="90000"/>
            </a:lnSpc>
            <a:spcBef>
              <a:spcPct val="0"/>
            </a:spcBef>
            <a:spcAft>
              <a:spcPct val="15000"/>
            </a:spcAft>
            <a:buChar char="•"/>
          </a:pPr>
          <a:r>
            <a:rPr lang="en-US" sz="2000" kern="1200"/>
            <a:t>Rainier Vista – 40 rental units</a:t>
          </a:r>
        </a:p>
        <a:p>
          <a:pPr marL="457200" lvl="2" indent="-228600" algn="l" defTabSz="889000">
            <a:lnSpc>
              <a:spcPct val="90000"/>
            </a:lnSpc>
            <a:spcBef>
              <a:spcPct val="0"/>
            </a:spcBef>
            <a:spcAft>
              <a:spcPct val="15000"/>
            </a:spcAft>
            <a:buChar char="•"/>
          </a:pPr>
          <a:r>
            <a:rPr lang="en-US" sz="2000" kern="1200"/>
            <a:t>Zillah Gardens – 24 rental units</a:t>
          </a:r>
        </a:p>
        <a:p>
          <a:pPr marL="457200" lvl="2" indent="-228600" algn="l" defTabSz="889000">
            <a:lnSpc>
              <a:spcPct val="90000"/>
            </a:lnSpc>
            <a:spcBef>
              <a:spcPct val="0"/>
            </a:spcBef>
            <a:spcAft>
              <a:spcPct val="15000"/>
            </a:spcAft>
            <a:buChar char="•"/>
          </a:pPr>
          <a:r>
            <a:rPr lang="en-US" sz="2000" kern="1200"/>
            <a:t>Meadows Annex – 20 rental units </a:t>
          </a:r>
        </a:p>
      </dsp:txBody>
      <dsp:txXfrm>
        <a:off x="0" y="2115409"/>
        <a:ext cx="6666833" cy="3087000"/>
      </dsp:txXfrm>
    </dsp:sp>
    <dsp:sp modelId="{C860E4D4-3C7B-4002-9D6D-33C876DEBC60}">
      <dsp:nvSpPr>
        <dsp:cNvPr id="0" name=""/>
        <dsp:cNvSpPr/>
      </dsp:nvSpPr>
      <dsp:spPr>
        <a:xfrm>
          <a:off x="333341" y="1820209"/>
          <a:ext cx="4666783" cy="59040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Housing Development and Preservation</a:t>
          </a:r>
        </a:p>
      </dsp:txBody>
      <dsp:txXfrm>
        <a:off x="362162" y="1849030"/>
        <a:ext cx="4609141" cy="5327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F7443-04B4-4125-9D6A-E997A6D8119D}">
      <dsp:nvSpPr>
        <dsp:cNvPr id="0" name=""/>
        <dsp:cNvSpPr/>
      </dsp:nvSpPr>
      <dsp:spPr>
        <a:xfrm>
          <a:off x="478800" y="894438"/>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4EA4A7-2834-4EC9-A1F2-AA2AE21B4009}">
      <dsp:nvSpPr>
        <dsp:cNvPr id="0" name=""/>
        <dsp:cNvSpPr/>
      </dsp:nvSpPr>
      <dsp:spPr>
        <a:xfrm>
          <a:off x="712800" y="1128438"/>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0FE159-5142-4165-B86C-26F4B3758B14}">
      <dsp:nvSpPr>
        <dsp:cNvPr id="0" name=""/>
        <dsp:cNvSpPr/>
      </dsp:nvSpPr>
      <dsp:spPr>
        <a:xfrm>
          <a:off x="127800" y="23344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Housing – Healthcare – Education</a:t>
          </a:r>
        </a:p>
      </dsp:txBody>
      <dsp:txXfrm>
        <a:off x="127800" y="2334438"/>
        <a:ext cx="1800000" cy="720000"/>
      </dsp:txXfrm>
    </dsp:sp>
    <dsp:sp modelId="{A6FB05B9-B4F9-4474-B441-81AACFCC63B9}">
      <dsp:nvSpPr>
        <dsp:cNvPr id="0" name=""/>
        <dsp:cNvSpPr/>
      </dsp:nvSpPr>
      <dsp:spPr>
        <a:xfrm>
          <a:off x="2593800" y="894438"/>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CA7CD3-8D0E-458D-92FF-B9010EC7DDF0}">
      <dsp:nvSpPr>
        <dsp:cNvPr id="0" name=""/>
        <dsp:cNvSpPr/>
      </dsp:nvSpPr>
      <dsp:spPr>
        <a:xfrm>
          <a:off x="2827800" y="112843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A17817-6DF5-4C78-9291-0F5C0F76F1A3}">
      <dsp:nvSpPr>
        <dsp:cNvPr id="0" name=""/>
        <dsp:cNvSpPr/>
      </dsp:nvSpPr>
      <dsp:spPr>
        <a:xfrm>
          <a:off x="2242800" y="23344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Serving the same clients</a:t>
          </a:r>
        </a:p>
      </dsp:txBody>
      <dsp:txXfrm>
        <a:off x="2242800" y="2334438"/>
        <a:ext cx="1800000" cy="720000"/>
      </dsp:txXfrm>
    </dsp:sp>
    <dsp:sp modelId="{CE403B40-0A58-4F10-ADF0-78476C6BA7E9}">
      <dsp:nvSpPr>
        <dsp:cNvPr id="0" name=""/>
        <dsp:cNvSpPr/>
      </dsp:nvSpPr>
      <dsp:spPr>
        <a:xfrm>
          <a:off x="4708800" y="894438"/>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FBBB12-B9E9-4475-924A-23072A0A97A7}">
      <dsp:nvSpPr>
        <dsp:cNvPr id="0" name=""/>
        <dsp:cNvSpPr/>
      </dsp:nvSpPr>
      <dsp:spPr>
        <a:xfrm>
          <a:off x="4942800" y="112843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19BF31-661C-40D5-A502-8CFF12EF827B}">
      <dsp:nvSpPr>
        <dsp:cNvPr id="0" name=""/>
        <dsp:cNvSpPr/>
      </dsp:nvSpPr>
      <dsp:spPr>
        <a:xfrm>
          <a:off x="4357800" y="23344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Long-term sustainability</a:t>
          </a:r>
        </a:p>
      </dsp:txBody>
      <dsp:txXfrm>
        <a:off x="4357800" y="2334438"/>
        <a:ext cx="1800000" cy="720000"/>
      </dsp:txXfrm>
    </dsp:sp>
    <dsp:sp modelId="{99E19F73-BF67-4EA8-B3EA-48DA81D1076B}">
      <dsp:nvSpPr>
        <dsp:cNvPr id="0" name=""/>
        <dsp:cNvSpPr/>
      </dsp:nvSpPr>
      <dsp:spPr>
        <a:xfrm>
          <a:off x="6823800" y="894438"/>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187914-1B8A-43F2-BB47-69FD54F9652C}">
      <dsp:nvSpPr>
        <dsp:cNvPr id="0" name=""/>
        <dsp:cNvSpPr/>
      </dsp:nvSpPr>
      <dsp:spPr>
        <a:xfrm>
          <a:off x="7057800" y="112843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01C016-4F8F-442F-BDAE-5D90D8D507D4}">
      <dsp:nvSpPr>
        <dsp:cNvPr id="0" name=""/>
        <dsp:cNvSpPr/>
      </dsp:nvSpPr>
      <dsp:spPr>
        <a:xfrm>
          <a:off x="6472800" y="23344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Limited Resources</a:t>
          </a:r>
        </a:p>
      </dsp:txBody>
      <dsp:txXfrm>
        <a:off x="6472800" y="2334438"/>
        <a:ext cx="1800000" cy="720000"/>
      </dsp:txXfrm>
    </dsp:sp>
    <dsp:sp modelId="{20E2C67A-FE95-4F8C-BAC5-673B5C4F05DA}">
      <dsp:nvSpPr>
        <dsp:cNvPr id="0" name=""/>
        <dsp:cNvSpPr/>
      </dsp:nvSpPr>
      <dsp:spPr>
        <a:xfrm>
          <a:off x="8938800" y="894438"/>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966F0D-DB4E-4E48-95B9-4F629B36315F}">
      <dsp:nvSpPr>
        <dsp:cNvPr id="0" name=""/>
        <dsp:cNvSpPr/>
      </dsp:nvSpPr>
      <dsp:spPr>
        <a:xfrm>
          <a:off x="9172800" y="112843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3E5713-9C5A-479A-B0EC-539897958F11}">
      <dsp:nvSpPr>
        <dsp:cNvPr id="0" name=""/>
        <dsp:cNvSpPr/>
      </dsp:nvSpPr>
      <dsp:spPr>
        <a:xfrm>
          <a:off x="8587800" y="23344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Housing is Healthcare</a:t>
          </a:r>
        </a:p>
      </dsp:txBody>
      <dsp:txXfrm>
        <a:off x="8587800" y="2334438"/>
        <a:ext cx="180000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0B0E2-1AF3-4A92-8D74-1143656826B4}">
      <dsp:nvSpPr>
        <dsp:cNvPr id="0" name=""/>
        <dsp:cNvSpPr/>
      </dsp:nvSpPr>
      <dsp:spPr>
        <a:xfrm>
          <a:off x="474" y="42448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Care Transition from Primary Care or Hospital</a:t>
          </a:r>
        </a:p>
      </dsp:txBody>
      <dsp:txXfrm>
        <a:off x="474" y="424486"/>
        <a:ext cx="1850914" cy="1110548"/>
      </dsp:txXfrm>
    </dsp:sp>
    <dsp:sp modelId="{90AAD451-29D4-4DAB-9BB0-79DAB9DD7574}">
      <dsp:nvSpPr>
        <dsp:cNvPr id="0" name=""/>
        <dsp:cNvSpPr/>
      </dsp:nvSpPr>
      <dsp:spPr>
        <a:xfrm>
          <a:off x="2036480" y="42448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Medication review</a:t>
          </a:r>
        </a:p>
      </dsp:txBody>
      <dsp:txXfrm>
        <a:off x="2036480" y="424486"/>
        <a:ext cx="1850914" cy="1110548"/>
      </dsp:txXfrm>
    </dsp:sp>
    <dsp:sp modelId="{954BE56D-E252-42D8-9F61-07A5BB368F01}">
      <dsp:nvSpPr>
        <dsp:cNvPr id="0" name=""/>
        <dsp:cNvSpPr/>
      </dsp:nvSpPr>
      <dsp:spPr>
        <a:xfrm>
          <a:off x="474" y="172012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Case management </a:t>
          </a:r>
        </a:p>
      </dsp:txBody>
      <dsp:txXfrm>
        <a:off x="474" y="1720126"/>
        <a:ext cx="1850914" cy="1110548"/>
      </dsp:txXfrm>
    </dsp:sp>
    <dsp:sp modelId="{FDB5E4D8-7B5E-4EBE-A75E-633439B3DF4C}">
      <dsp:nvSpPr>
        <dsp:cNvPr id="0" name=""/>
        <dsp:cNvSpPr/>
      </dsp:nvSpPr>
      <dsp:spPr>
        <a:xfrm>
          <a:off x="2036480" y="172012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Wound care</a:t>
          </a:r>
        </a:p>
      </dsp:txBody>
      <dsp:txXfrm>
        <a:off x="2036480" y="1720126"/>
        <a:ext cx="1850914" cy="1110548"/>
      </dsp:txXfrm>
    </dsp:sp>
    <dsp:sp modelId="{DD631C84-2EA5-44D3-A252-7886765F2332}">
      <dsp:nvSpPr>
        <dsp:cNvPr id="0" name=""/>
        <dsp:cNvSpPr/>
      </dsp:nvSpPr>
      <dsp:spPr>
        <a:xfrm>
          <a:off x="474" y="301576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Daily checks &amp; health education</a:t>
          </a:r>
        </a:p>
      </dsp:txBody>
      <dsp:txXfrm>
        <a:off x="474" y="3015766"/>
        <a:ext cx="1850914" cy="1110548"/>
      </dsp:txXfrm>
    </dsp:sp>
    <dsp:sp modelId="{D538156D-4C63-457D-99AF-AA11C9BCBBDA}">
      <dsp:nvSpPr>
        <dsp:cNvPr id="0" name=""/>
        <dsp:cNvSpPr/>
      </dsp:nvSpPr>
      <dsp:spPr>
        <a:xfrm>
          <a:off x="2036480" y="301576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Access to medical support 24/7</a:t>
          </a:r>
        </a:p>
      </dsp:txBody>
      <dsp:txXfrm>
        <a:off x="2036480" y="3015766"/>
        <a:ext cx="1850914" cy="1110548"/>
      </dsp:txXfrm>
    </dsp:sp>
    <dsp:sp modelId="{56C5EEC5-A0A5-4374-BEF3-CA890C3EE9DE}">
      <dsp:nvSpPr>
        <dsp:cNvPr id="0" name=""/>
        <dsp:cNvSpPr/>
      </dsp:nvSpPr>
      <dsp:spPr>
        <a:xfrm>
          <a:off x="474" y="431140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Behavioral Health assessment &amp; intervention</a:t>
          </a:r>
        </a:p>
      </dsp:txBody>
      <dsp:txXfrm>
        <a:off x="474" y="4311406"/>
        <a:ext cx="1850914" cy="1110548"/>
      </dsp:txXfrm>
    </dsp:sp>
    <dsp:sp modelId="{CA85F9FA-12CF-436F-AD96-D29EAC797E49}">
      <dsp:nvSpPr>
        <dsp:cNvPr id="0" name=""/>
        <dsp:cNvSpPr/>
      </dsp:nvSpPr>
      <dsp:spPr>
        <a:xfrm>
          <a:off x="2036480" y="431140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Assessment of Social Needs</a:t>
          </a:r>
        </a:p>
      </dsp:txBody>
      <dsp:txXfrm>
        <a:off x="2036480" y="4311406"/>
        <a:ext cx="1850914" cy="1110548"/>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6993E-7624-2642-9600-E2B0EC00B66F}" type="datetimeFigureOut">
              <a:rPr lang="en-US" smtClean="0"/>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930EA-713C-1D42-85A3-E81AC5E410B6}" type="slidenum">
              <a:rPr lang="en-US" smtClean="0"/>
              <a:t>‹#›</a:t>
            </a:fld>
            <a:endParaRPr lang="en-US"/>
          </a:p>
        </p:txBody>
      </p:sp>
    </p:spTree>
    <p:extLst>
      <p:ext uri="{BB962C8B-B14F-4D97-AF65-F5344CB8AC3E}">
        <p14:creationId xmlns:p14="http://schemas.microsoft.com/office/powerpoint/2010/main" val="2660009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healthaffairs.org/do/10.1377/hpb20180313.396577/"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AD009-CF3C-41BB-9BCA-7B7E90CAD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505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AD009-CF3C-41BB-9BCA-7B7E90CAD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119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Tx/>
              <a:buNone/>
              <a:tabLst>
                <a:tab pos="228600" algn="l"/>
              </a:tabLst>
            </a:pP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413A6D-5C76-CD43-A75F-E7D8F836D924}" type="slidenum">
              <a:rPr lang="en-US" smtClean="0"/>
              <a:t>12</a:t>
            </a:fld>
            <a:endParaRPr lang="en-US"/>
          </a:p>
        </p:txBody>
      </p:sp>
    </p:spTree>
    <p:extLst>
      <p:ext uri="{BB962C8B-B14F-4D97-AF65-F5344CB8AC3E}">
        <p14:creationId xmlns:p14="http://schemas.microsoft.com/office/powerpoint/2010/main" val="317546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C45D40-D591-40B4-A616-7FCB253C7B4D}" type="slidenum">
              <a:rPr lang="en-US" smtClean="0"/>
              <a:t>13</a:t>
            </a:fld>
            <a:endParaRPr lang="en-US"/>
          </a:p>
        </p:txBody>
      </p:sp>
    </p:spTree>
    <p:extLst>
      <p:ext uri="{BB962C8B-B14F-4D97-AF65-F5344CB8AC3E}">
        <p14:creationId xmlns:p14="http://schemas.microsoft.com/office/powerpoint/2010/main" val="3777887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Aft>
                <a:spcPts val="1245"/>
              </a:spcAft>
              <a:buFont typeface="Arial" panose="020B0604020202020204" pitchFamily="34" charset="0"/>
              <a:buNone/>
            </a:pPr>
            <a:endParaRPr lang="en-US" dirty="0">
              <a:solidFill>
                <a:srgbClr val="000000"/>
              </a:solidFill>
            </a:endParaRPr>
          </a:p>
          <a:p>
            <a:pPr marL="0" indent="0">
              <a:lnSpc>
                <a:spcPct val="120000"/>
              </a:lnSpc>
              <a:spcAft>
                <a:spcPts val="1245"/>
              </a:spcAft>
              <a:buFont typeface="Arial" panose="020B0604020202020204" pitchFamily="34" charset="0"/>
              <a:buNone/>
            </a:pPr>
            <a:r>
              <a:rPr lang="en-US" dirty="0">
                <a:solidFill>
                  <a:srgbClr val="000000"/>
                </a:solidFill>
              </a:rPr>
              <a:t>Community Health Plan of Washington and our parent organization Community Health Network of Washington were created by Community Health Clinics across the state to address access and coverage issues for peoples being left out of mainstream healthcare.  </a:t>
            </a:r>
            <a:endParaRPr lang="en-US" dirty="0">
              <a:solidFill>
                <a:srgbClr val="000000"/>
              </a:solidFill>
              <a:cs typeface="Calibri" panose="020F0502020204030204"/>
            </a:endParaRPr>
          </a:p>
          <a:p>
            <a:pPr marL="0" indent="0">
              <a:lnSpc>
                <a:spcPct val="120000"/>
              </a:lnSpc>
              <a:spcAft>
                <a:spcPts val="1245"/>
              </a:spcAft>
              <a:buFont typeface="Arial" panose="020B0604020202020204" pitchFamily="34" charset="0"/>
              <a:buNone/>
            </a:pPr>
            <a:endParaRPr lang="en-US" dirty="0">
              <a:solidFill>
                <a:srgbClr val="000000"/>
              </a:solidFill>
              <a:cs typeface="Calibri" panose="020F0502020204030204"/>
            </a:endParaRPr>
          </a:p>
          <a:p>
            <a:pPr marL="177832" indent="-177832">
              <a:lnSpc>
                <a:spcPct val="120000"/>
              </a:lnSpc>
              <a:buFont typeface="Arial" panose="020B0604020202020204" pitchFamily="34" charset="0"/>
              <a:buChar char="•"/>
            </a:pPr>
            <a:r>
              <a:rPr lang="en-US" b="0" dirty="0">
                <a:solidFill>
                  <a:srgbClr val="FF9900"/>
                </a:solidFill>
              </a:rPr>
              <a:t>We take our duty seriously to advocate with our members and provide holistic care that address SDOH and other barriers to health </a:t>
            </a:r>
          </a:p>
          <a:p>
            <a:pPr marL="177832" indent="-177832">
              <a:lnSpc>
                <a:spcPct val="120000"/>
              </a:lnSpc>
              <a:buFont typeface="Arial" panose="020B0604020202020204" pitchFamily="34" charset="0"/>
              <a:buChar char="•"/>
            </a:pPr>
            <a:r>
              <a:rPr lang="en-US" b="0" dirty="0">
                <a:solidFill>
                  <a:srgbClr val="FF9900"/>
                </a:solidFill>
              </a:rPr>
              <a:t>We approach every singe member with cultural humility</a:t>
            </a:r>
          </a:p>
          <a:p>
            <a:endParaRPr lang="en-US" dirty="0"/>
          </a:p>
        </p:txBody>
      </p:sp>
      <p:sp>
        <p:nvSpPr>
          <p:cNvPr id="4" name="Slide Number Placeholder 3"/>
          <p:cNvSpPr>
            <a:spLocks noGrp="1"/>
          </p:cNvSpPr>
          <p:nvPr>
            <p:ph type="sldNum" sz="quarter" idx="5"/>
          </p:nvPr>
        </p:nvSpPr>
        <p:spPr/>
        <p:txBody>
          <a:bodyPr/>
          <a:lstStyle/>
          <a:p>
            <a:fld id="{867836F8-5843-4472-A6DA-7AD31FFEC887}" type="slidenum">
              <a:rPr lang="en-US" smtClean="0"/>
              <a:t>14</a:t>
            </a:fld>
            <a:endParaRPr lang="en-US"/>
          </a:p>
        </p:txBody>
      </p:sp>
    </p:spTree>
    <p:extLst>
      <p:ext uri="{BB962C8B-B14F-4D97-AF65-F5344CB8AC3E}">
        <p14:creationId xmlns:p14="http://schemas.microsoft.com/office/powerpoint/2010/main" val="4189459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Housing And Health: An Overview Of The Literature | Health Affairs</a:t>
            </a:r>
            <a:endParaRPr lang="en-US" dirty="0"/>
          </a:p>
        </p:txBody>
      </p:sp>
      <p:sp>
        <p:nvSpPr>
          <p:cNvPr id="4" name="Slide Number Placeholder 3"/>
          <p:cNvSpPr>
            <a:spLocks noGrp="1"/>
          </p:cNvSpPr>
          <p:nvPr>
            <p:ph type="sldNum" sz="quarter" idx="5"/>
          </p:nvPr>
        </p:nvSpPr>
        <p:spPr/>
        <p:txBody>
          <a:bodyPr/>
          <a:lstStyle/>
          <a:p>
            <a:fld id="{5EC45D40-D591-40B4-A616-7FCB253C7B4D}" type="slidenum">
              <a:rPr lang="en-US" smtClean="0"/>
              <a:t>15</a:t>
            </a:fld>
            <a:endParaRPr lang="en-US"/>
          </a:p>
        </p:txBody>
      </p:sp>
    </p:spTree>
    <p:extLst>
      <p:ext uri="{BB962C8B-B14F-4D97-AF65-F5344CB8AC3E}">
        <p14:creationId xmlns:p14="http://schemas.microsoft.com/office/powerpoint/2010/main" val="199845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Of the members that engaged in CHPW’s Community Supports Services, </a:t>
            </a:r>
            <a:r>
              <a:rPr lang="en-US" sz="1200" b="1" dirty="0">
                <a:solidFill>
                  <a:srgbClr val="00B0F0"/>
                </a:solidFill>
                <a:latin typeface="Calibri Light" panose="020F0302020204030204" pitchFamily="34" charset="0"/>
                <a:cs typeface="Calibri Light" panose="020F0302020204030204" pitchFamily="34" charset="0"/>
              </a:rPr>
              <a:t>Housing and Financial </a:t>
            </a:r>
            <a:r>
              <a:rPr lang="en-US" sz="1200" dirty="0">
                <a:latin typeface="Calibri Light" panose="020F0302020204030204" pitchFamily="34" charset="0"/>
                <a:cs typeface="Calibri Light" panose="020F0302020204030204" pitchFamily="34" charset="0"/>
              </a:rPr>
              <a:t>assistance were the highest two categories of need in 2023.</a:t>
            </a:r>
          </a:p>
          <a:p>
            <a:endParaRPr lang="en-US" dirty="0"/>
          </a:p>
        </p:txBody>
      </p:sp>
      <p:sp>
        <p:nvSpPr>
          <p:cNvPr id="4" name="Slide Number Placeholder 3"/>
          <p:cNvSpPr>
            <a:spLocks noGrp="1"/>
          </p:cNvSpPr>
          <p:nvPr>
            <p:ph type="sldNum" sz="quarter" idx="5"/>
          </p:nvPr>
        </p:nvSpPr>
        <p:spPr/>
        <p:txBody>
          <a:bodyPr/>
          <a:lstStyle/>
          <a:p>
            <a:fld id="{5EC45D40-D591-40B4-A616-7FCB253C7B4D}" type="slidenum">
              <a:rPr lang="en-US" smtClean="0"/>
              <a:t>16</a:t>
            </a:fld>
            <a:endParaRPr lang="en-US"/>
          </a:p>
        </p:txBody>
      </p:sp>
    </p:spTree>
    <p:extLst>
      <p:ext uri="{BB962C8B-B14F-4D97-AF65-F5344CB8AC3E}">
        <p14:creationId xmlns:p14="http://schemas.microsoft.com/office/powerpoint/2010/main" val="726035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C45D40-D591-40B4-A616-7FCB253C7B4D}" type="slidenum">
              <a:rPr lang="en-US" smtClean="0"/>
              <a:t>18</a:t>
            </a:fld>
            <a:endParaRPr lang="en-US"/>
          </a:p>
        </p:txBody>
      </p:sp>
    </p:spTree>
    <p:extLst>
      <p:ext uri="{BB962C8B-B14F-4D97-AF65-F5344CB8AC3E}">
        <p14:creationId xmlns:p14="http://schemas.microsoft.com/office/powerpoint/2010/main" val="3922423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Integration of Health and Housing Supports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This initiative aims to integrate physical and behavioral health services into affordable housing locations to support increased access to health services and strengthen partnerships with housing providers.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Relationship building with systems level statewide partners (like Commerce, HCA, NIMRC) as well as more local organizations. Act as a convener/facilitator for learning opportunities and to support building connections with health and housing ex: Commerce work. Elevate the needs of our network health centers.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Housing Services and Supports Capacity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This initiative aims to build CHPW and CHNW capacity to manage and deliver housing supports and services notably medical respite services and supportive housing or supported employment services to our members and patients across all lines of business. This connects directly to the state 1115 waiver and the housing support services approved last year. Also involves building out support for “non-traditional” providers </a:t>
            </a:r>
            <a:r>
              <a:rPr kumimoji="0" lang="en-US"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ie</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housing providers who have not worked with Medicaid or health systems before via formalizing our own internal structures as well as external facing tools.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Affordable Housing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This initiative aims to improve affordable housing in Washington State by adopting an affordable housing advocacy frameworks for CHPW and CHNW to support statewide. Involves advancing work of advocacy partners like the Washington Low Income Housing Alliance, as well as creating tools to create more housing opportunities at the local level </a:t>
            </a:r>
            <a:r>
              <a:rPr kumimoji="0" lang="en-US"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ie</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CHC local housing policy overview.</a:t>
            </a: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C45D40-D591-40B4-A616-7FCB253C7B4D}" type="slidenum">
              <a:rPr lang="en-US" smtClean="0"/>
              <a:t>19</a:t>
            </a:fld>
            <a:endParaRPr lang="en-US"/>
          </a:p>
        </p:txBody>
      </p:sp>
    </p:spTree>
    <p:extLst>
      <p:ext uri="{BB962C8B-B14F-4D97-AF65-F5344CB8AC3E}">
        <p14:creationId xmlns:p14="http://schemas.microsoft.com/office/powerpoint/2010/main" val="385892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Rachel</a:t>
            </a:r>
          </a:p>
          <a:p>
            <a:r>
              <a:rPr lang="en-US" dirty="0">
                <a:cs typeface="Calibri"/>
              </a:rPr>
              <a:t>CSH structure</a:t>
            </a:r>
          </a:p>
          <a:p>
            <a:r>
              <a:rPr lang="en-US" dirty="0"/>
              <a:t>First stage- making the case: awareness, organization self assessment, identifying goals and values in partnership. </a:t>
            </a:r>
          </a:p>
          <a:p>
            <a:r>
              <a:rPr lang="en-US" dirty="0"/>
              <a:t>2. Make it happen- identifying, approaching, assessing and selecting partners. </a:t>
            </a:r>
          </a:p>
          <a:p>
            <a:r>
              <a:rPr lang="en-US" dirty="0"/>
              <a:t>3. Make it work: involves more formalization. Creating partnership plans, establishing roles/responsibilities, shared visions. </a:t>
            </a:r>
          </a:p>
          <a:p>
            <a:r>
              <a:rPr lang="en-US" dirty="0"/>
              <a:t>4. Make it Last: how to sustain- manage relationships, build momentum, flexible with changing environments, celebrate wins, weaving funding, sharing data. </a:t>
            </a:r>
          </a:p>
          <a:p>
            <a:endParaRPr lang="en-US" dirty="0">
              <a:cs typeface="Calibri"/>
            </a:endParaRPr>
          </a:p>
          <a:p>
            <a:endParaRPr lang="en-US" dirty="0">
              <a:cs typeface="Calibri"/>
            </a:endParaRPr>
          </a:p>
          <a:p>
            <a:r>
              <a:rPr lang="en-US" dirty="0">
                <a:cs typeface="Calibri"/>
              </a:rPr>
              <a:t>Key takeaways</a:t>
            </a:r>
          </a:p>
          <a:p>
            <a:pPr marL="285750" indent="-285750">
              <a:buFont typeface="Arial" panose="020B0604020202020204" pitchFamily="34" charset="0"/>
              <a:buChar char="•"/>
            </a:pPr>
            <a:r>
              <a:rPr lang="en-US" dirty="0"/>
              <a:t>Relationship building with community partners takes time- not always defined by agreements</a:t>
            </a:r>
          </a:p>
          <a:p>
            <a:pPr marL="285750" indent="-285750">
              <a:buFont typeface="Arial" panose="020B0604020202020204" pitchFamily="34" charset="0"/>
              <a:buChar char="•"/>
            </a:pPr>
            <a:r>
              <a:rPr lang="en-US" dirty="0"/>
              <a:t>At the same time, sharing tools/resources to help structure relationship building processes was helpful. </a:t>
            </a:r>
          </a:p>
          <a:p>
            <a:pPr marL="285750" indent="-285750">
              <a:buFont typeface="Arial" panose="020B0604020202020204" pitchFamily="34" charset="0"/>
              <a:buChar char="•"/>
            </a:pPr>
            <a:r>
              <a:rPr lang="en-US" dirty="0"/>
              <a:t>Feedback for what to include in agreements (ex HRSA requirements, healthcare privacy). </a:t>
            </a:r>
          </a:p>
          <a:p>
            <a:pPr marL="285750" indent="-285750">
              <a:buFont typeface="Arial" panose="020B0604020202020204" pitchFamily="34" charset="0"/>
              <a:buChar char="•"/>
            </a:pPr>
            <a:r>
              <a:rPr lang="en-US" dirty="0"/>
              <a:t>Areas of the Strategic Plan Partnership Components Guide that stood out most included start up planning, funding strategies, and roles and responsibilities. (Additional input around landlord relationships)</a:t>
            </a:r>
          </a:p>
          <a:p>
            <a:pPr marL="285750" indent="-285750">
              <a:buFont typeface="Arial" panose="020B0604020202020204" pitchFamily="34" charset="0"/>
              <a:buChar char="•"/>
            </a:pPr>
            <a:r>
              <a:rPr lang="en-US" dirty="0"/>
              <a:t>What other topics would participants like to learn about included </a:t>
            </a:r>
            <a:r>
              <a:rPr lang="en-US" dirty="0">
                <a:solidFill>
                  <a:srgbClr val="000000"/>
                </a:solidFill>
                <a:effectLst/>
                <a:ea typeface="Times New Roman" panose="02020603050405020304" pitchFamily="18" charset="0"/>
                <a:cs typeface="Times New Roman" panose="02020603050405020304" pitchFamily="18" charset="0"/>
              </a:rPr>
              <a:t>Responses included FCS, HRSA, Scope of Sites, FQHC, CCBHC, data and data sharing, financing/funding streams, and  rural housing approaches.</a:t>
            </a:r>
          </a:p>
          <a:p>
            <a:pPr marL="285750" indent="-285750">
              <a:buFont typeface="Arial" panose="020B0604020202020204" pitchFamily="34" charset="0"/>
              <a:buChar char="•"/>
            </a:pPr>
            <a:r>
              <a:rPr lang="en-US" dirty="0"/>
              <a:t>Feedback included in the development of the toolkit.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4B12B-4F40-4F86-A220-0A184BFE6C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23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2800" b="0" i="0" u="none" strike="noStrike" dirty="0">
                <a:solidFill>
                  <a:srgbClr val="545E69"/>
                </a:solidFill>
                <a:effectLst/>
                <a:highlight>
                  <a:srgbClr val="FFFFFF"/>
                </a:highlight>
                <a:latin typeface="Source Sans Pro" panose="020B0503030403020204" pitchFamily="34" charset="0"/>
              </a:rPr>
              <a:t>Yavapai-Apache Nation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AD009-CF3C-41BB-9BCA-7B7E90CAD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548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here is proud of their efforts – clearly should be ! What would our communities be without us and our partners, right ?</a:t>
            </a:r>
          </a:p>
          <a:p>
            <a:r>
              <a:rPr lang="en-US" dirty="0"/>
              <a:t>Let me tell you about the Yakima Valley.</a:t>
            </a:r>
          </a:p>
          <a:p>
            <a:pPr marL="171450" indent="-171450">
              <a:buFontTx/>
              <a:buChar char="-"/>
            </a:pPr>
            <a:r>
              <a:rPr lang="en-US" dirty="0"/>
              <a:t>Agriculture, forestry and fishing represent 28% of all employment in Yakima County.  </a:t>
            </a:r>
          </a:p>
          <a:p>
            <a:pPr marL="171450" indent="-171450">
              <a:buFontTx/>
              <a:buChar char="-"/>
            </a:pPr>
            <a:endParaRPr lang="en-US" dirty="0"/>
          </a:p>
          <a:p>
            <a:pPr marL="171450" lvl="0" indent="-171450">
              <a:buFontTx/>
              <a:buChar char="-"/>
            </a:pPr>
            <a:r>
              <a:rPr lang="en-US" dirty="0"/>
              <a:t>Our 2</a:t>
            </a:r>
            <a:r>
              <a:rPr lang="en-US" baseline="30000" dirty="0"/>
              <a:t>nd</a:t>
            </a:r>
            <a:r>
              <a:rPr lang="en-US" dirty="0"/>
              <a:t> largest industry BTW is health care. And 3</a:t>
            </a:r>
            <a:r>
              <a:rPr lang="en-US" baseline="30000" dirty="0"/>
              <a:t>rd</a:t>
            </a:r>
            <a:r>
              <a:rPr lang="en-US" dirty="0"/>
              <a:t>  tourism and retail – you have to do something with all the wonderful hops and grapes wee grow.</a:t>
            </a:r>
          </a:p>
          <a:p>
            <a:pPr marL="171450" lvl="0" indent="-171450">
              <a:buFontTx/>
              <a:buChar char="-"/>
            </a:pPr>
            <a:r>
              <a:rPr lang="en-US" dirty="0"/>
              <a:t>In Yakima County, we grow - </a:t>
            </a:r>
          </a:p>
          <a:p>
            <a:pPr marL="171450" lvl="0" indent="-171450">
              <a:buFontTx/>
              <a:buChar char="-"/>
            </a:pPr>
            <a:endParaRPr lang="en-US" dirty="0"/>
          </a:p>
          <a:p>
            <a:pPr algn="l">
              <a:buFont typeface="Arial" panose="020B0604020202020204" pitchFamily="34" charset="0"/>
              <a:buChar char="•"/>
            </a:pPr>
            <a:r>
              <a:rPr lang="en-US" b="0" i="0" dirty="0">
                <a:solidFill>
                  <a:srgbClr val="202124"/>
                </a:solidFill>
                <a:effectLst/>
                <a:latin typeface="Roboto" panose="020F0502020204030204" pitchFamily="34" charset="0"/>
              </a:rPr>
              <a:t>70% of the nation's apples.</a:t>
            </a:r>
          </a:p>
          <a:p>
            <a:pPr algn="l">
              <a:buFont typeface="Arial" panose="020B0604020202020204" pitchFamily="34" charset="0"/>
              <a:buChar char="•"/>
            </a:pPr>
            <a:r>
              <a:rPr lang="en-US" b="0" i="0" dirty="0">
                <a:solidFill>
                  <a:srgbClr val="202124"/>
                </a:solidFill>
                <a:effectLst/>
                <a:latin typeface="Roboto" panose="020F0502020204030204" pitchFamily="34" charset="0"/>
              </a:rPr>
              <a:t>42 % of the nation's pears.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02124"/>
                </a:solidFill>
                <a:effectLst/>
                <a:latin typeface="Roboto" panose="020F0502020204030204" pitchFamily="34" charset="0"/>
              </a:rPr>
              <a:t>50% of Washington State's mint and spearmint.</a:t>
            </a:r>
          </a:p>
          <a:p>
            <a:pPr algn="l">
              <a:buFont typeface="Arial" panose="020B0604020202020204" pitchFamily="34" charset="0"/>
              <a:buChar char="•"/>
            </a:pPr>
            <a:r>
              <a:rPr lang="en-US" b="0" i="0" dirty="0">
                <a:solidFill>
                  <a:srgbClr val="202124"/>
                </a:solidFill>
                <a:effectLst/>
                <a:latin typeface="Roboto" panose="020F0502020204030204" pitchFamily="34" charset="0"/>
              </a:rPr>
              <a:t>75% of the nation's hops</a:t>
            </a:r>
          </a:p>
          <a:p>
            <a:pPr algn="l">
              <a:buFont typeface="Arial" panose="020B0604020202020204" pitchFamily="34" charset="0"/>
              <a:buChar char="•"/>
            </a:pPr>
            <a:r>
              <a:rPr lang="en-US" b="0" i="0" dirty="0">
                <a:solidFill>
                  <a:srgbClr val="202124"/>
                </a:solidFill>
                <a:effectLst/>
                <a:latin typeface="Roboto" panose="020F0502020204030204" pitchFamily="34" charset="0"/>
              </a:rPr>
              <a:t>50% of Washington State's wine grapes.</a:t>
            </a:r>
          </a:p>
          <a:p>
            <a:pPr algn="l">
              <a:buFont typeface="Arial" panose="020B0604020202020204" pitchFamily="34" charset="0"/>
              <a:buChar char="•"/>
            </a:pPr>
            <a:r>
              <a:rPr lang="en-US" b="0" i="0" dirty="0">
                <a:solidFill>
                  <a:srgbClr val="202124"/>
                </a:solidFill>
                <a:effectLst/>
                <a:latin typeface="Roboto" panose="020F0502020204030204" pitchFamily="34" charset="0"/>
              </a:rPr>
              <a:t>As we like to say, we’re a very happy valley…</a:t>
            </a:r>
          </a:p>
          <a:p>
            <a:endParaRPr lang="en-US" sz="1400" dirty="0"/>
          </a:p>
          <a:p>
            <a:r>
              <a:rPr lang="en-US" sz="1400" dirty="0"/>
              <a:t>So back to why we’re here…</a:t>
            </a:r>
          </a:p>
          <a:p>
            <a:r>
              <a:rPr lang="en-US" sz="1400" dirty="0"/>
              <a:t> if you don’t know who we are – CHCs part of the Civil Rights Movement / war on Poverty in the 60s.</a:t>
            </a:r>
          </a:p>
          <a:p>
            <a:r>
              <a:rPr lang="en-US" sz="1400" dirty="0"/>
              <a:t>	one of the founding fathers,  Dr Jack Geiger started a CHC in Mount Bayou Mississippi, when he saw children who were malnourished he wrote prescriptions for food… that’s how we </a:t>
            </a:r>
          </a:p>
          <a:p>
            <a:r>
              <a:rPr lang="en-US" sz="1400" dirty="0"/>
              <a:t>	at least half our board members are users of our services</a:t>
            </a:r>
          </a:p>
          <a:p>
            <a:r>
              <a:rPr lang="en-US" sz="1400" dirty="0"/>
              <a:t>	no one is denied services based on ability to pay</a:t>
            </a:r>
          </a:p>
          <a:p>
            <a:r>
              <a:rPr lang="en-US" sz="1400" dirty="0"/>
              <a:t>	uninsured patients and families less than 200% of the poverty level receive services on a sliding fee scale.</a:t>
            </a:r>
          </a:p>
          <a:p>
            <a:r>
              <a:rPr lang="en-US" sz="1400" dirty="0"/>
              <a:t>Lots more</a:t>
            </a:r>
          </a:p>
          <a:p>
            <a:endParaRPr lang="en-US" sz="1400" dirty="0"/>
          </a:p>
        </p:txBody>
      </p:sp>
      <p:sp>
        <p:nvSpPr>
          <p:cNvPr id="4" name="Slide Number Placeholder 3"/>
          <p:cNvSpPr>
            <a:spLocks noGrp="1"/>
          </p:cNvSpPr>
          <p:nvPr>
            <p:ph type="sldNum" sz="quarter" idx="10"/>
          </p:nvPr>
        </p:nvSpPr>
        <p:spPr/>
        <p:txBody>
          <a:bodyPr/>
          <a:lstStyle/>
          <a:p>
            <a:pPr defTabSz="480097">
              <a:defRPr/>
            </a:pPr>
            <a:fld id="{21F18367-1E31-4068-B75E-4CB5B7F27441}" type="slidenum">
              <a:rPr lang="en-US">
                <a:solidFill>
                  <a:prstClr val="black"/>
                </a:solidFill>
                <a:latin typeface="Calibri" panose="020F0502020204030204"/>
              </a:rPr>
              <a:pPr defTabSz="480097">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4280660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who we are… </a:t>
            </a:r>
          </a:p>
          <a:p>
            <a:r>
              <a:rPr lang="en-US" dirty="0"/>
              <a:t>Why I don’t like  being called a FQHC</a:t>
            </a:r>
          </a:p>
          <a:p>
            <a:r>
              <a:rPr lang="en-US" dirty="0"/>
              <a:t>We are a FQHC – that’s a Payment Methodology that was created in the 90s for certain visits, but we are so much more than that !</a:t>
            </a:r>
          </a:p>
          <a:p>
            <a:r>
              <a:rPr lang="en-US" dirty="0"/>
              <a:t>Vulnerability is in the handoff</a:t>
            </a:r>
          </a:p>
          <a:p>
            <a:r>
              <a:rPr lang="en-US" dirty="0"/>
              <a:t>The more we have to send offsite the less we can rely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developed our service lines based on the needs of our community – Community Health Center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60FA29-ED12-4FDE-B17C-DC6B18AEB293}" type="slidenum">
              <a:rPr lang="en-US" smtClean="0"/>
              <a:t>32</a:t>
            </a:fld>
            <a:endParaRPr lang="en-US"/>
          </a:p>
        </p:txBody>
      </p:sp>
    </p:spTree>
    <p:extLst>
      <p:ext uri="{BB962C8B-B14F-4D97-AF65-F5344CB8AC3E}">
        <p14:creationId xmlns:p14="http://schemas.microsoft.com/office/powerpoint/2010/main" val="303160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2005 – United Way / City and County – asked to participate in needs assessment on homelessness; initial CoC</a:t>
            </a:r>
          </a:p>
          <a:p>
            <a:r>
              <a:rPr lang="en-US" dirty="0"/>
              <a:t>	we learned we did have a significant unhoused population that was not coming into our clinics for care and we needed to develop a robust outreach effort to build those relationships to bring them in</a:t>
            </a:r>
          </a:p>
          <a:p>
            <a:endParaRPr lang="en-US" dirty="0"/>
          </a:p>
          <a:p>
            <a:r>
              <a:rPr lang="en-US" dirty="0"/>
              <a:t>2005 – our first federal funding with Bureau of Primary Health Care</a:t>
            </a:r>
          </a:p>
          <a:p>
            <a:endParaRPr lang="en-US" dirty="0"/>
          </a:p>
          <a:p>
            <a:r>
              <a:rPr lang="en-US" dirty="0"/>
              <a:t>Primary care Funding –</a:t>
            </a:r>
          </a:p>
          <a:p>
            <a:r>
              <a:rPr lang="en-US" dirty="0" err="1"/>
              <a:t>Chc</a:t>
            </a:r>
            <a:endParaRPr lang="en-US" dirty="0"/>
          </a:p>
          <a:p>
            <a:r>
              <a:rPr lang="en-US" dirty="0" err="1"/>
              <a:t>Hch</a:t>
            </a:r>
            <a:endParaRPr lang="en-US" dirty="0"/>
          </a:p>
          <a:p>
            <a:r>
              <a:rPr lang="en-US" dirty="0"/>
              <a:t>MSAW</a:t>
            </a:r>
          </a:p>
          <a:p>
            <a:r>
              <a:rPr lang="en-US" dirty="0"/>
              <a:t>Residents of public housing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614B12B-4F40-4F86-A220-0A184BFE6C66}" type="slidenum">
              <a:rPr lang="en-US" smtClean="0"/>
              <a:t>33</a:t>
            </a:fld>
            <a:endParaRPr lang="en-US"/>
          </a:p>
        </p:txBody>
      </p:sp>
    </p:spTree>
    <p:extLst>
      <p:ext uri="{BB962C8B-B14F-4D97-AF65-F5344CB8AC3E}">
        <p14:creationId xmlns:p14="http://schemas.microsoft.com/office/powerpoint/2010/main" val="1998615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Reached out to the National Health Care for the Homeless council  to develop medical respite – logical place to start</a:t>
            </a:r>
          </a:p>
          <a:p>
            <a:endParaRPr lang="en-US" sz="1400" dirty="0"/>
          </a:p>
          <a:p>
            <a:r>
              <a:rPr lang="en-US" sz="1400" dirty="0"/>
              <a:t>Recuperative housing with medical oversight – anybody have medical respite in their communities ?</a:t>
            </a:r>
          </a:p>
          <a:p>
            <a:endParaRPr lang="en-US" sz="1400" dirty="0"/>
          </a:p>
          <a:p>
            <a:endParaRPr lang="en-US" sz="1400" dirty="0"/>
          </a:p>
          <a:p>
            <a:endParaRPr lang="en-US" sz="1400" dirty="0"/>
          </a:p>
        </p:txBody>
      </p:sp>
      <p:sp>
        <p:nvSpPr>
          <p:cNvPr id="4" name="Slide Number Placeholder 3"/>
          <p:cNvSpPr>
            <a:spLocks noGrp="1"/>
          </p:cNvSpPr>
          <p:nvPr>
            <p:ph type="sldNum" sz="quarter" idx="5"/>
          </p:nvPr>
        </p:nvSpPr>
        <p:spPr/>
        <p:txBody>
          <a:bodyPr/>
          <a:lstStyle/>
          <a:p>
            <a:fld id="{94571B0C-7232-4AE3-824D-39ECA3DCEB70}" type="slidenum">
              <a:rPr lang="en-US" smtClean="0"/>
              <a:t>34</a:t>
            </a:fld>
            <a:endParaRPr lang="en-US"/>
          </a:p>
        </p:txBody>
      </p:sp>
    </p:spTree>
    <p:extLst>
      <p:ext uri="{BB962C8B-B14F-4D97-AF65-F5344CB8AC3E}">
        <p14:creationId xmlns:p14="http://schemas.microsoft.com/office/powerpoint/2010/main" val="1483923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they come</a:t>
            </a:r>
          </a:p>
          <a:p>
            <a:r>
              <a:rPr lang="en-US" dirty="0"/>
              <a:t>Referrals from providers and hospitals</a:t>
            </a:r>
          </a:p>
          <a:p>
            <a:r>
              <a:rPr lang="en-US" dirty="0"/>
              <a:t>Supported by our Managed Care organizations, Continuum of Care, now in our Medicaid waiver, </a:t>
            </a:r>
          </a:p>
          <a:p>
            <a:r>
              <a:rPr lang="en-US" dirty="0"/>
              <a:t>Goal to exit to housing</a:t>
            </a:r>
          </a:p>
          <a:p>
            <a:endParaRPr lang="en-US" dirty="0"/>
          </a:p>
        </p:txBody>
      </p:sp>
      <p:sp>
        <p:nvSpPr>
          <p:cNvPr id="4" name="Slide Number Placeholder 3"/>
          <p:cNvSpPr>
            <a:spLocks noGrp="1"/>
          </p:cNvSpPr>
          <p:nvPr>
            <p:ph type="sldNum" sz="quarter" idx="5"/>
          </p:nvPr>
        </p:nvSpPr>
        <p:spPr/>
        <p:txBody>
          <a:bodyPr/>
          <a:lstStyle/>
          <a:p>
            <a:fld id="{8FC572EA-D6B7-4B8B-896F-B90B87C5238B}" type="slidenum">
              <a:rPr lang="en-US" smtClean="0"/>
              <a:t>35</a:t>
            </a:fld>
            <a:endParaRPr lang="en-US"/>
          </a:p>
        </p:txBody>
      </p:sp>
    </p:spTree>
    <p:extLst>
      <p:ext uri="{BB962C8B-B14F-4D97-AF65-F5344CB8AC3E}">
        <p14:creationId xmlns:p14="http://schemas.microsoft.com/office/powerpoint/2010/main" val="4198214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Progression of PSH –</a:t>
            </a:r>
          </a:p>
          <a:p>
            <a:r>
              <a:rPr lang="en-US" dirty="0"/>
              <a:t>2008 – first partnership with </a:t>
            </a:r>
            <a:r>
              <a:rPr lang="en-US" dirty="0" err="1"/>
              <a:t>Lowel</a:t>
            </a:r>
            <a:r>
              <a:rPr lang="en-US" dirty="0"/>
              <a:t> and the Yakima Housing Authority…</a:t>
            </a:r>
          </a:p>
          <a:p>
            <a:endParaRPr lang="en-US" dirty="0"/>
          </a:p>
          <a:p>
            <a:pPr marL="171450" indent="-171450">
              <a:buFont typeface="Arial" panose="020B0604020202020204" pitchFamily="34" charset="0"/>
              <a:buChar char="•"/>
            </a:pPr>
            <a:r>
              <a:rPr lang="en-US" dirty="0"/>
              <a:t>Partnership with Yakima County Human Services, Triumph, YWCA, Building Changes, Housing Authority, Private Landlords</a:t>
            </a:r>
          </a:p>
          <a:p>
            <a:pPr marL="171450" indent="-171450">
              <a:buFont typeface="Arial" panose="020B0604020202020204" pitchFamily="34" charset="0"/>
              <a:buChar char="•"/>
            </a:pPr>
            <a:r>
              <a:rPr lang="en-US" dirty="0"/>
              <a:t>Named a Promising Practice by ASPE (Asst </a:t>
            </a:r>
            <a:r>
              <a:rPr lang="en-US" dirty="0" err="1"/>
              <a:t>Sectray</a:t>
            </a:r>
            <a:r>
              <a:rPr lang="en-US" dirty="0"/>
              <a:t> Planning &amp; Evaluation) of HHS  in 2011 for our community collaboration.</a:t>
            </a:r>
          </a:p>
          <a:p>
            <a:pPr marL="628650" lvl="1" indent="-171450">
              <a:buFont typeface="Arial" panose="020B0604020202020204" pitchFamily="34" charset="0"/>
              <a:buChar char="•"/>
            </a:pPr>
            <a:r>
              <a:rPr lang="en-US" dirty="0"/>
              <a:t>Shared case management model</a:t>
            </a:r>
          </a:p>
          <a:p>
            <a:pPr marL="628650" lvl="1" indent="-171450">
              <a:buFont typeface="Arial" panose="020B0604020202020204" pitchFamily="34" charset="0"/>
              <a:buChar char="•"/>
            </a:pPr>
            <a:r>
              <a:rPr lang="en-US" dirty="0"/>
              <a:t>Shared evaluation of social determinants (Arizona Self Sufficiency)</a:t>
            </a:r>
          </a:p>
          <a:p>
            <a:pPr marL="628650" lvl="1" indent="-171450">
              <a:buFont typeface="Arial" panose="020B0604020202020204" pitchFamily="34" charset="0"/>
              <a:buChar char="•"/>
            </a:pPr>
            <a:r>
              <a:rPr lang="en-US" dirty="0"/>
              <a:t>Shared information system</a:t>
            </a:r>
          </a:p>
          <a:p>
            <a:endParaRPr lang="en-US" dirty="0"/>
          </a:p>
          <a:p>
            <a:r>
              <a:rPr lang="en-US" dirty="0"/>
              <a:t>YHA continues to be one of our landlords – master leasing for PSH and emergency shelter, and of course we provide health services onsite at some of his facilities,</a:t>
            </a:r>
          </a:p>
          <a:p>
            <a:endParaRPr lang="en-US" dirty="0"/>
          </a:p>
          <a:p>
            <a:r>
              <a:rPr lang="en-US" dirty="0"/>
              <a:t>These are examples of what our buildings look like now – our service models are the same .  From single family to congregate.  The bottom right corner is actually a former grocery store built in the 30s we renovated to a congregate living.</a:t>
            </a:r>
          </a:p>
          <a:p>
            <a:endParaRPr lang="en-US" dirty="0"/>
          </a:p>
          <a:p>
            <a:endParaRPr lang="en-US" dirty="0"/>
          </a:p>
        </p:txBody>
      </p:sp>
      <p:sp>
        <p:nvSpPr>
          <p:cNvPr id="4" name="Slide Number Placeholder 3"/>
          <p:cNvSpPr>
            <a:spLocks noGrp="1"/>
          </p:cNvSpPr>
          <p:nvPr>
            <p:ph type="sldNum" sz="quarter" idx="5"/>
          </p:nvPr>
        </p:nvSpPr>
        <p:spPr/>
        <p:txBody>
          <a:bodyPr/>
          <a:lstStyle/>
          <a:p>
            <a:fld id="{3FEB561A-52FF-48C2-B1C7-4B7EC5104513}" type="slidenum">
              <a:rPr lang="en-US" smtClean="0"/>
              <a:t>36</a:t>
            </a:fld>
            <a:endParaRPr lang="en-US"/>
          </a:p>
        </p:txBody>
      </p:sp>
    </p:spTree>
    <p:extLst>
      <p:ext uri="{BB962C8B-B14F-4D97-AF65-F5344CB8AC3E}">
        <p14:creationId xmlns:p14="http://schemas.microsoft.com/office/powerpoint/2010/main" val="2798389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r>
              <a:rPr lang="en-US" dirty="0"/>
              <a:t>Chuck Austin – describe our clinic in the armory – there are 40+ units of housing on this campus for formerly homeless veterans. Veterans from across the county also come to the clinic for services – it’s small, intimate, 2 exam rooms, 2 dental operatories, BH staff come as needed.</a:t>
            </a:r>
          </a:p>
          <a:p>
            <a:endParaRPr lang="en-US" dirty="0"/>
          </a:p>
          <a:p>
            <a:r>
              <a:rPr lang="en-US" dirty="0"/>
              <a:t>We share the costs of a Care Coordinator at this location – to manage the needs of the residents.</a:t>
            </a:r>
          </a:p>
          <a:p>
            <a:endParaRPr lang="en-US" dirty="0"/>
          </a:p>
          <a:p>
            <a:endParaRPr lang="en-US" dirty="0"/>
          </a:p>
          <a:p>
            <a:pPr marL="171450" indent="-171450">
              <a:buFont typeface="Arial" panose="020B0604020202020204" pitchFamily="34" charset="0"/>
              <a:buChar char="•"/>
            </a:pPr>
            <a:r>
              <a:rPr lang="en-US" dirty="0"/>
              <a:t>Medical / dental / BH on call</a:t>
            </a:r>
          </a:p>
          <a:p>
            <a:pPr marL="171450" indent="-171450">
              <a:buFont typeface="Arial" panose="020B0604020202020204" pitchFamily="34" charset="0"/>
              <a:buChar char="•"/>
            </a:pPr>
            <a:r>
              <a:rPr lang="en-US" dirty="0"/>
              <a:t>Digital literacy efforts – particular highlights are the Community Health Workers providing Smart Phones and working with the Veterans to help them connect to health care – patient portals, video visits, etc.  One of our CHWs is himself a veteran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err="1"/>
              <a:t>Cocecha</a:t>
            </a:r>
            <a:r>
              <a:rPr lang="en-US" dirty="0"/>
              <a:t> Court – YHA’s farmworker housing from April – November; and from November to March they lease to us for Winter Weather shelter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 rural populations – families needing entry to housing.   </a:t>
            </a:r>
          </a:p>
          <a:p>
            <a:pPr marL="0" indent="0">
              <a:buFont typeface="Arial" panose="020B0604020202020204" pitchFamily="34" charset="0"/>
              <a:buNone/>
            </a:pPr>
            <a:r>
              <a:rPr lang="en-US" dirty="0"/>
              <a:t> Here our case managers are providing case management, access to health care and other social services, for many access to supportive housing</a:t>
            </a:r>
          </a:p>
          <a:p>
            <a:endParaRPr lang="en-US" dirty="0"/>
          </a:p>
        </p:txBody>
      </p:sp>
      <p:sp>
        <p:nvSpPr>
          <p:cNvPr id="4" name="Slide Number Placeholder 3"/>
          <p:cNvSpPr>
            <a:spLocks noGrp="1"/>
          </p:cNvSpPr>
          <p:nvPr>
            <p:ph type="sldNum" sz="quarter" idx="5"/>
          </p:nvPr>
        </p:nvSpPr>
        <p:spPr/>
        <p:txBody>
          <a:bodyPr/>
          <a:lstStyle/>
          <a:p>
            <a:fld id="{3012F94C-4600-4C00-9C1B-A73D768FA9A6}" type="slidenum">
              <a:rPr lang="en-US" smtClean="0"/>
              <a:t>37</a:t>
            </a:fld>
            <a:endParaRPr lang="en-US"/>
          </a:p>
        </p:txBody>
      </p:sp>
    </p:spTree>
    <p:extLst>
      <p:ext uri="{BB962C8B-B14F-4D97-AF65-F5344CB8AC3E}">
        <p14:creationId xmlns:p14="http://schemas.microsoft.com/office/powerpoint/2010/main" val="3502115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PSH,</a:t>
            </a:r>
          </a:p>
          <a:p>
            <a:endParaRPr lang="en-US" dirty="0"/>
          </a:p>
          <a:p>
            <a:r>
              <a:rPr lang="en-US" dirty="0"/>
              <a:t>Our niche is serving the chronically homeless with significant health issues</a:t>
            </a:r>
          </a:p>
          <a:p>
            <a:endParaRPr lang="en-US" dirty="0"/>
          </a:p>
          <a:p>
            <a:r>
              <a:rPr lang="en-US" dirty="0"/>
              <a:t>911 calls are no longer for property and vandalism</a:t>
            </a:r>
          </a:p>
          <a:p>
            <a:r>
              <a:rPr lang="en-US" dirty="0"/>
              <a:t>They are for health related calls to the hospital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9C5B4A-7E4B-463E-A9A9-0819B29F81FC}" type="slidenum">
              <a:rPr lang="en-US" smtClean="0"/>
              <a:t>38</a:t>
            </a:fld>
            <a:endParaRPr lang="en-US"/>
          </a:p>
        </p:txBody>
      </p:sp>
    </p:spTree>
    <p:extLst>
      <p:ext uri="{BB962C8B-B14F-4D97-AF65-F5344CB8AC3E}">
        <p14:creationId xmlns:p14="http://schemas.microsoft.com/office/powerpoint/2010/main" val="2008255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are 20 years into this now – at the heart of who we are is improving access to primary care</a:t>
            </a:r>
          </a:p>
          <a:p>
            <a:endParaRPr lang="en-US" sz="1600" dirty="0"/>
          </a:p>
          <a:p>
            <a:r>
              <a:rPr lang="en-US" sz="1600" dirty="0"/>
              <a:t> Before somebody else took our name, I called this our  Everything Everywhere All at Once team</a:t>
            </a:r>
          </a:p>
          <a:p>
            <a:endParaRPr lang="en-US" sz="1600" dirty="0"/>
          </a:p>
          <a:p>
            <a:r>
              <a:rPr lang="en-US" sz="1600" dirty="0"/>
              <a:t>vulnerability is in the handoff</a:t>
            </a:r>
          </a:p>
          <a:p>
            <a:endParaRPr lang="en-US" sz="1600" dirty="0"/>
          </a:p>
          <a:p>
            <a:r>
              <a:rPr lang="en-US" sz="1600" dirty="0"/>
              <a:t>Highlight Coordinated Entry</a:t>
            </a:r>
          </a:p>
          <a:p>
            <a:r>
              <a:rPr lang="en-US" sz="1600" dirty="0"/>
              <a:t>Foundational Community Supports</a:t>
            </a:r>
          </a:p>
          <a:p>
            <a:r>
              <a:rPr lang="en-US" sz="1600" dirty="0"/>
              <a:t>MOUD</a:t>
            </a:r>
          </a:p>
        </p:txBody>
      </p:sp>
      <p:sp>
        <p:nvSpPr>
          <p:cNvPr id="4" name="Slide Number Placeholder 3"/>
          <p:cNvSpPr>
            <a:spLocks noGrp="1"/>
          </p:cNvSpPr>
          <p:nvPr>
            <p:ph type="sldNum" sz="quarter" idx="10"/>
          </p:nvPr>
        </p:nvSpPr>
        <p:spPr/>
        <p:txBody>
          <a:bodyPr/>
          <a:lstStyle/>
          <a:p>
            <a:fld id="{4360FA29-ED12-4FDE-B17C-DC6B18AEB293}" type="slidenum">
              <a:rPr lang="en-US" smtClean="0"/>
              <a:t>39</a:t>
            </a:fld>
            <a:endParaRPr lang="en-US"/>
          </a:p>
        </p:txBody>
      </p:sp>
    </p:spTree>
    <p:extLst>
      <p:ext uri="{BB962C8B-B14F-4D97-AF65-F5344CB8AC3E}">
        <p14:creationId xmlns:p14="http://schemas.microsoft.com/office/powerpoint/2010/main" val="3322114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E39BCEC-EAE7-4BB6-9E66-8D5B8A7A54AB}" type="slidenum">
              <a:rPr lang="en-US" smtClean="0"/>
              <a:t>40</a:t>
            </a:fld>
            <a:endParaRPr lang="en-US"/>
          </a:p>
        </p:txBody>
      </p:sp>
    </p:spTree>
    <p:extLst>
      <p:ext uri="{BB962C8B-B14F-4D97-AF65-F5344CB8AC3E}">
        <p14:creationId xmlns:p14="http://schemas.microsoft.com/office/powerpoint/2010/main" val="321248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want to acknowledge the reason why we are having this conversation today is a result of the legacy of theft, genocide, &amp; slavery that started with the colonization of this land. The Indigenous People of Turtle Island aka colonized America teach that soul wounds are the cumulative historical trauma that has been passed down through generations. America’s Soul wounds encompass the historical &amp; current injustices that skew our perceptions of ourselves &amp; those with whom we share this land and show up in every clinic or patient room across America. Every story of being judged, dismissed or blamed for one’s medical and social condition stems from these wounds. And although we are clearly not the creator of these wounds, we do own them through inheritance. When it comes to addressing health equity, the manifestation of these soul wounds &amp; subsequent skewed perceptions are what we are tasked with navigating &amp; healing in the ways that we can by being able to acknowledge, hold &amp; address these truths.</a:t>
            </a:r>
          </a:p>
          <a:p>
            <a:pPr marL="0" marR="0">
              <a:lnSpc>
                <a:spcPct val="107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AD009-CF3C-41BB-9BCA-7B7E90CAD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053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Case managers help reduce barriers to care –</a:t>
            </a:r>
          </a:p>
          <a:p>
            <a:endParaRPr lang="en-US" sz="1600" dirty="0"/>
          </a:p>
        </p:txBody>
      </p:sp>
      <p:sp>
        <p:nvSpPr>
          <p:cNvPr id="4" name="Slide Number Placeholder 3"/>
          <p:cNvSpPr>
            <a:spLocks noGrp="1"/>
          </p:cNvSpPr>
          <p:nvPr>
            <p:ph type="sldNum" sz="quarter" idx="10"/>
          </p:nvPr>
        </p:nvSpPr>
        <p:spPr/>
        <p:txBody>
          <a:bodyPr/>
          <a:lstStyle/>
          <a:p>
            <a:fld id="{4360FA29-ED12-4FDE-B17C-DC6B18AEB293}" type="slidenum">
              <a:rPr lang="en-US" smtClean="0"/>
              <a:t>41</a:t>
            </a:fld>
            <a:endParaRPr lang="en-US"/>
          </a:p>
        </p:txBody>
      </p:sp>
    </p:spTree>
    <p:extLst>
      <p:ext uri="{BB962C8B-B14F-4D97-AF65-F5344CB8AC3E}">
        <p14:creationId xmlns:p14="http://schemas.microsoft.com/office/powerpoint/2010/main" val="721621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have our PSH patients be at least as healthy as our general CHC patients</a:t>
            </a:r>
          </a:p>
          <a:p>
            <a:endParaRPr lang="en-US" dirty="0"/>
          </a:p>
          <a:p>
            <a:r>
              <a:rPr lang="en-US" dirty="0"/>
              <a:t>We have about 8 measures we compare to our general health center population every year</a:t>
            </a:r>
          </a:p>
          <a:p>
            <a:endParaRPr lang="en-US" dirty="0"/>
          </a:p>
          <a:p>
            <a:endParaRPr lang="en-US" dirty="0"/>
          </a:p>
        </p:txBody>
      </p:sp>
      <p:sp>
        <p:nvSpPr>
          <p:cNvPr id="4" name="Slide Number Placeholder 3"/>
          <p:cNvSpPr>
            <a:spLocks noGrp="1"/>
          </p:cNvSpPr>
          <p:nvPr>
            <p:ph type="sldNum" sz="quarter" idx="5"/>
          </p:nvPr>
        </p:nvSpPr>
        <p:spPr/>
        <p:txBody>
          <a:bodyPr/>
          <a:lstStyle/>
          <a:p>
            <a:fld id="{1E9C5B4A-7E4B-463E-A9A9-0819B29F81FC}" type="slidenum">
              <a:rPr lang="en-US" smtClean="0"/>
              <a:t>42</a:t>
            </a:fld>
            <a:endParaRPr lang="en-US"/>
          </a:p>
        </p:txBody>
      </p:sp>
    </p:spTree>
    <p:extLst>
      <p:ext uri="{BB962C8B-B14F-4D97-AF65-F5344CB8AC3E}">
        <p14:creationId xmlns:p14="http://schemas.microsoft.com/office/powerpoint/2010/main" val="3143185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reflects the growth of our residents in PSH</a:t>
            </a:r>
          </a:p>
          <a:p>
            <a:endParaRPr lang="en-US" dirty="0"/>
          </a:p>
          <a:p>
            <a:r>
              <a:rPr lang="en-US" dirty="0"/>
              <a:t>Growth in digital literacy at CAP – MCO owned by CHCs has provided significant support for housing initiatives – in fact, as a health plan our strategic plan the last couple years has been</a:t>
            </a:r>
          </a:p>
          <a:p>
            <a:pPr marL="228600" indent="-228600">
              <a:buAutoNum type="arabicPeriod"/>
            </a:pPr>
            <a:r>
              <a:rPr lang="en-US" dirty="0"/>
              <a:t>Housing</a:t>
            </a:r>
          </a:p>
          <a:p>
            <a:pPr marL="228600" indent="-228600">
              <a:buAutoNum type="arabicPeriod"/>
            </a:pPr>
            <a:r>
              <a:rPr lang="en-US" dirty="0"/>
              <a:t>Education</a:t>
            </a:r>
          </a:p>
          <a:p>
            <a:pPr marL="228600" indent="-228600">
              <a:buAutoNum type="arabicPeriod"/>
            </a:pPr>
            <a:r>
              <a:rPr lang="en-US" dirty="0"/>
              <a:t>Digital inclusion </a:t>
            </a:r>
          </a:p>
          <a:p>
            <a:pPr marL="228600" indent="-228600">
              <a:buAutoNum type="arabicPeriod"/>
            </a:pPr>
            <a:endParaRPr lang="en-US" dirty="0"/>
          </a:p>
          <a:p>
            <a:pPr marL="228600" indent="-228600">
              <a:buAutoNum type="arabicPeriod"/>
            </a:pPr>
            <a:r>
              <a:rPr lang="en-US" dirty="0"/>
              <a:t>Sound familiar ?  CHPW provides “Apple Bundles”, blood pressure monitors, and  800# support, in addition to supporting our CHWs to help support our patients</a:t>
            </a:r>
          </a:p>
        </p:txBody>
      </p:sp>
      <p:sp>
        <p:nvSpPr>
          <p:cNvPr id="4" name="Slide Number Placeholder 3"/>
          <p:cNvSpPr>
            <a:spLocks noGrp="1"/>
          </p:cNvSpPr>
          <p:nvPr>
            <p:ph type="sldNum" sz="quarter" idx="5"/>
          </p:nvPr>
        </p:nvSpPr>
        <p:spPr/>
        <p:txBody>
          <a:bodyPr/>
          <a:lstStyle/>
          <a:p>
            <a:fld id="{4DF6318B-91BD-42A8-B94B-7799430A8FF1}" type="slidenum">
              <a:rPr lang="en-US" smtClean="0"/>
              <a:t>43</a:t>
            </a:fld>
            <a:endParaRPr lang="en-US"/>
          </a:p>
        </p:txBody>
      </p:sp>
    </p:spTree>
    <p:extLst>
      <p:ext uri="{BB962C8B-B14F-4D97-AF65-F5344CB8AC3E}">
        <p14:creationId xmlns:p14="http://schemas.microsoft.com/office/powerpoint/2010/main" val="2083648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partnerships are crucial - </a:t>
            </a:r>
          </a:p>
          <a:p>
            <a:r>
              <a:rPr lang="en-US" dirty="0"/>
              <a:t>Great thing about being part of a community our size - </a:t>
            </a:r>
          </a:p>
          <a:p>
            <a:pPr marL="171450" indent="-171450">
              <a:buFont typeface="Arial" panose="020B0604020202020204" pitchFamily="34" charset="0"/>
              <a:buChar char="•"/>
            </a:pPr>
            <a:r>
              <a:rPr lang="en-US" dirty="0"/>
              <a:t>Synergy</a:t>
            </a:r>
          </a:p>
          <a:p>
            <a:pPr marL="171450" indent="-171450">
              <a:buFont typeface="Arial" panose="020B0604020202020204" pitchFamily="34" charset="0"/>
              <a:buChar char="•"/>
            </a:pPr>
            <a:r>
              <a:rPr lang="en-US" dirty="0"/>
              <a:t>In WA we have an initiative with CHPW,  </a:t>
            </a:r>
          </a:p>
          <a:p>
            <a:pPr marL="171450" indent="-171450">
              <a:buFont typeface="Arial" panose="020B0604020202020204" pitchFamily="34" charset="0"/>
              <a:buChar char="•"/>
            </a:pPr>
            <a:r>
              <a:rPr lang="en-US" dirty="0"/>
              <a:t>Building Changes, </a:t>
            </a:r>
          </a:p>
          <a:p>
            <a:pPr marL="171450" indent="-171450">
              <a:buFont typeface="Arial" panose="020B0604020202020204" pitchFamily="34" charset="0"/>
              <a:buChar char="•"/>
            </a:pPr>
            <a:r>
              <a:rPr lang="en-US" dirty="0"/>
              <a:t>National HCH Council</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DF6318B-91BD-42A8-B94B-7799430A8FF1}" type="slidenum">
              <a:rPr lang="en-US" smtClean="0"/>
              <a:t>44</a:t>
            </a:fld>
            <a:endParaRPr lang="en-US"/>
          </a:p>
        </p:txBody>
      </p:sp>
    </p:spTree>
    <p:extLst>
      <p:ext uri="{BB962C8B-B14F-4D97-AF65-F5344CB8AC3E}">
        <p14:creationId xmlns:p14="http://schemas.microsoft.com/office/powerpoint/2010/main" val="2037915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arela"/>
              </a:rPr>
              <a:t>Grounded in human rights and social justice, the NHCHC mission is to build an equitable, high-quality health care system through training, research, and advocacy in the movement to end homelessness. </a:t>
            </a:r>
          </a:p>
          <a:p>
            <a:endParaRPr lang="en-US" b="0" i="0" dirty="0">
              <a:solidFill>
                <a:srgbClr val="000000"/>
              </a:solidFill>
              <a:effectLst/>
              <a:latin typeface="Varela"/>
            </a:endParaRPr>
          </a:p>
          <a:p>
            <a:r>
              <a:rPr lang="en-US" b="0" i="0" dirty="0">
                <a:solidFill>
                  <a:srgbClr val="000000"/>
                </a:solidFill>
                <a:effectLst/>
                <a:latin typeface="Varela"/>
              </a:rPr>
              <a:t>Training, Research, Advocacy</a:t>
            </a:r>
            <a:endParaRPr lang="en-US" dirty="0"/>
          </a:p>
        </p:txBody>
      </p:sp>
      <p:sp>
        <p:nvSpPr>
          <p:cNvPr id="4" name="Slide Number Placeholder 3"/>
          <p:cNvSpPr>
            <a:spLocks noGrp="1"/>
          </p:cNvSpPr>
          <p:nvPr>
            <p:ph type="sldNum" sz="quarter" idx="5"/>
          </p:nvPr>
        </p:nvSpPr>
        <p:spPr/>
        <p:txBody>
          <a:bodyPr/>
          <a:lstStyle/>
          <a:p>
            <a:fld id="{195717E3-34AF-4539-A066-4540A7E41EBE}" type="slidenum">
              <a:rPr lang="en-US" smtClean="0"/>
              <a:t>4</a:t>
            </a:fld>
            <a:endParaRPr lang="en-US"/>
          </a:p>
        </p:txBody>
      </p:sp>
    </p:spTree>
    <p:extLst>
      <p:ext uri="{BB962C8B-B14F-4D97-AF65-F5344CB8AC3E}">
        <p14:creationId xmlns:p14="http://schemas.microsoft.com/office/powerpoint/2010/main" val="3042502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AD009-CF3C-41BB-9BCA-7B7E90CAD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285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Interconnected that all impact and influence each other.</a:t>
            </a:r>
          </a:p>
          <a:p>
            <a:pPr marL="0" marR="0">
              <a:lnSpc>
                <a:spcPct val="107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 disruption in any of these can contribute to PTSE especially for identities that are systematically marginalized in our society.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AD009-CF3C-41BB-9BCA-7B7E90CAD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86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sngStrike" dirty="0"/>
              <a:t>Persistent traumatic environments are innate to SDOH work, it’s innate to healthcare work, the intergenerational legacy of colonization has made a healing centered approach a requirement as evidence by the simple facts that despite being a 1</a:t>
            </a:r>
            <a:r>
              <a:rPr lang="en-US" strike="sngStrike" baseline="30000" dirty="0"/>
              <a:t>st</a:t>
            </a:r>
            <a:r>
              <a:rPr lang="en-US" strike="sngStrike" dirty="0"/>
              <a:t> world country with medically advanced technology the well-being of our citizens isn’t even in the top 20 when compared to other countries.</a:t>
            </a:r>
          </a:p>
          <a:p>
            <a:endParaRPr lang="en-US" strike="sng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We know that persistent stress has a negative impact on learning, healthy behaviors &amp; mental health. The fact that a person’s zip code is a greater predictor of life expectancy than biology clearly lets us know that having to live and navigate PTSE is detrimental to achieving a consistent state of wellbeing.</a:t>
            </a:r>
          </a:p>
          <a:p>
            <a:endParaRPr lang="en-US" strike="sng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Our patients don’t exist in a silo, they don’t navigate life in a silo, social injustice is what is informing the SDOH needs we see. To not address health inequities &amp; SDOH from approaches that intentionally name &amp; address the root cause is to put a band-aid on a festering wound &amp; expecting it to become healthy skin again. </a:t>
            </a:r>
          </a:p>
          <a:p>
            <a:endParaRPr lang="en-US" dirty="0"/>
          </a:p>
        </p:txBody>
      </p:sp>
      <p:sp>
        <p:nvSpPr>
          <p:cNvPr id="4" name="Slide Number Placeholder 3"/>
          <p:cNvSpPr>
            <a:spLocks noGrp="1"/>
          </p:cNvSpPr>
          <p:nvPr>
            <p:ph type="sldNum" sz="quarter" idx="5"/>
          </p:nvPr>
        </p:nvSpPr>
        <p:spPr/>
        <p:txBody>
          <a:bodyPr/>
          <a:lstStyle/>
          <a:p>
            <a:fld id="{D84D9741-9737-3844-B04D-A1D646F1CA21}" type="slidenum">
              <a:rPr lang="en-US" smtClean="0"/>
              <a:t>7</a:t>
            </a:fld>
            <a:endParaRPr lang="en-US"/>
          </a:p>
        </p:txBody>
      </p:sp>
    </p:spTree>
    <p:extLst>
      <p:ext uri="{BB962C8B-B14F-4D97-AF65-F5344CB8AC3E}">
        <p14:creationId xmlns:p14="http://schemas.microsoft.com/office/powerpoint/2010/main" val="2196175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indent="-114300">
              <a:spcBef>
                <a:spcPts val="0"/>
              </a:spcBef>
              <a:spcAft>
                <a:spcPts val="0"/>
              </a:spcAf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Tanya de Sousa et al., “The 2022 Annual Homelessness Assessment Report (AHAR to Congress) Part 1: Point-In-Time Estimates of Homelessness, December 2022” (US Department of Housing and Urban Development, December 2022), https://</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www.huduser.gov</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/portal/sites/default/files/pdf/2022-AHAR-Part-1.pdf.</a:t>
            </a:r>
            <a:endParaRPr lang="en-US" sz="1800" kern="100" dirty="0">
              <a:effectLst/>
              <a:latin typeface="Source Sans Pro" panose="020B0503030403020204" pitchFamily="34" charset="0"/>
              <a:ea typeface="Calibri" panose="020F0502020204030204" pitchFamily="34" charset="0"/>
              <a:cs typeface="Times New Roman" panose="02020603050405020304" pitchFamily="18" charset="0"/>
            </a:endParaRPr>
          </a:p>
          <a:p>
            <a:pPr marL="118745" marR="0" indent="-118745">
              <a:spcBef>
                <a:spcPts val="0"/>
              </a:spcBef>
              <a:spcAft>
                <a:spcPts val="0"/>
              </a:spcAf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Meghan Henry et al., “The 2019-2020 Annual Homeless Assessment Report (AHAR) to Congress” (US Department of Housing and Urban Development, July 2022), https://</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www.huduser.gov</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/portal/sites/default/files/pdf/2020-AHAR-Part-2.pdf.</a:t>
            </a:r>
            <a:endParaRPr lang="en-US" sz="1800" kern="100" dirty="0">
              <a:effectLst/>
              <a:latin typeface="Source Sans Pro" panose="020B0503030403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AD009-CF3C-41BB-9BCA-7B7E90CAD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814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healthcare only accounting for 20% and with out stable housing even for the person with the best intentions for prioritizing their health – non acute health needs go out the window.</a:t>
            </a:r>
          </a:p>
        </p:txBody>
      </p:sp>
      <p:sp>
        <p:nvSpPr>
          <p:cNvPr id="4" name="Slide Number Placeholder 3"/>
          <p:cNvSpPr>
            <a:spLocks noGrp="1"/>
          </p:cNvSpPr>
          <p:nvPr>
            <p:ph type="sldNum" sz="quarter" idx="5"/>
          </p:nvPr>
        </p:nvSpPr>
        <p:spPr/>
        <p:txBody>
          <a:bodyPr/>
          <a:lstStyle/>
          <a:p>
            <a:fld id="{D84D9741-9737-3844-B04D-A1D646F1CA21}" type="slidenum">
              <a:rPr lang="en-US" smtClean="0"/>
              <a:t>9</a:t>
            </a:fld>
            <a:endParaRPr lang="en-US"/>
          </a:p>
        </p:txBody>
      </p:sp>
    </p:spTree>
    <p:extLst>
      <p:ext uri="{BB962C8B-B14F-4D97-AF65-F5344CB8AC3E}">
        <p14:creationId xmlns:p14="http://schemas.microsoft.com/office/powerpoint/2010/main" val="3126375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F2A-0AF2-F7CD-1AA4-4E8857CB66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5E4641-E4B6-7877-F4A1-8D9EE8EE8F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F99547-A160-EC13-DBB4-F9D7CFC63210}"/>
              </a:ext>
            </a:extLst>
          </p:cNvPr>
          <p:cNvSpPr>
            <a:spLocks noGrp="1"/>
          </p:cNvSpPr>
          <p:nvPr>
            <p:ph type="dt" sz="half" idx="10"/>
          </p:nvPr>
        </p:nvSpPr>
        <p:spPr/>
        <p:txBody>
          <a:bodyPr/>
          <a:lstStyle/>
          <a:p>
            <a:fld id="{D289B4F2-9F97-4CBB-BA9B-1D0F5C6E5ABF}" type="datetimeFigureOut">
              <a:rPr lang="en-US" smtClean="0"/>
              <a:t>5/13/2024</a:t>
            </a:fld>
            <a:endParaRPr lang="en-US"/>
          </a:p>
        </p:txBody>
      </p:sp>
      <p:sp>
        <p:nvSpPr>
          <p:cNvPr id="5" name="Footer Placeholder 4">
            <a:extLst>
              <a:ext uri="{FF2B5EF4-FFF2-40B4-BE49-F238E27FC236}">
                <a16:creationId xmlns:a16="http://schemas.microsoft.com/office/drawing/2014/main" id="{4EB96F15-F102-E4CB-0AAC-0F91F51DA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81E92-CA45-B323-1088-B7244BD959AF}"/>
              </a:ext>
            </a:extLst>
          </p:cNvPr>
          <p:cNvSpPr>
            <a:spLocks noGrp="1"/>
          </p:cNvSpPr>
          <p:nvPr>
            <p:ph type="sldNum" sz="quarter" idx="12"/>
          </p:nvPr>
        </p:nvSpPr>
        <p:spPr/>
        <p:txBody>
          <a:bodyPr/>
          <a:lstStyle/>
          <a:p>
            <a:fld id="{7EEC955C-4C87-4C95-9CF3-7892ACB58406}" type="slidenum">
              <a:rPr lang="en-US" smtClean="0"/>
              <a:t>‹#›</a:t>
            </a:fld>
            <a:endParaRPr lang="en-US"/>
          </a:p>
        </p:txBody>
      </p:sp>
    </p:spTree>
    <p:extLst>
      <p:ext uri="{BB962C8B-B14F-4D97-AF65-F5344CB8AC3E}">
        <p14:creationId xmlns:p14="http://schemas.microsoft.com/office/powerpoint/2010/main" val="900944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6B9F3-3A4D-AB68-5F36-EB17316E97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A80607-C105-871F-173B-31CB8868C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8DF98-C5C8-9D4B-585F-A87247C5B2D3}"/>
              </a:ext>
            </a:extLst>
          </p:cNvPr>
          <p:cNvSpPr>
            <a:spLocks noGrp="1"/>
          </p:cNvSpPr>
          <p:nvPr>
            <p:ph type="dt" sz="half" idx="10"/>
          </p:nvPr>
        </p:nvSpPr>
        <p:spPr/>
        <p:txBody>
          <a:bodyPr/>
          <a:lstStyle/>
          <a:p>
            <a:fld id="{D289B4F2-9F97-4CBB-BA9B-1D0F5C6E5ABF}" type="datetimeFigureOut">
              <a:rPr lang="en-US" smtClean="0"/>
              <a:t>5/13/2024</a:t>
            </a:fld>
            <a:endParaRPr lang="en-US"/>
          </a:p>
        </p:txBody>
      </p:sp>
      <p:sp>
        <p:nvSpPr>
          <p:cNvPr id="5" name="Footer Placeholder 4">
            <a:extLst>
              <a:ext uri="{FF2B5EF4-FFF2-40B4-BE49-F238E27FC236}">
                <a16:creationId xmlns:a16="http://schemas.microsoft.com/office/drawing/2014/main" id="{F4A7C10E-06C8-34DE-FF68-118FB5F0A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B6AC8-E0AD-1D99-6D14-86DC934B3485}"/>
              </a:ext>
            </a:extLst>
          </p:cNvPr>
          <p:cNvSpPr>
            <a:spLocks noGrp="1"/>
          </p:cNvSpPr>
          <p:nvPr>
            <p:ph type="sldNum" sz="quarter" idx="12"/>
          </p:nvPr>
        </p:nvSpPr>
        <p:spPr/>
        <p:txBody>
          <a:bodyPr/>
          <a:lstStyle/>
          <a:p>
            <a:fld id="{7EEC955C-4C87-4C95-9CF3-7892ACB58406}" type="slidenum">
              <a:rPr lang="en-US" smtClean="0"/>
              <a:t>‹#›</a:t>
            </a:fld>
            <a:endParaRPr lang="en-US"/>
          </a:p>
        </p:txBody>
      </p:sp>
    </p:spTree>
    <p:extLst>
      <p:ext uri="{BB962C8B-B14F-4D97-AF65-F5344CB8AC3E}">
        <p14:creationId xmlns:p14="http://schemas.microsoft.com/office/powerpoint/2010/main" val="305971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4482D9-C406-C85D-8704-D120D72B3A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7B5B49-08F1-00D9-D2B7-898DCDB30A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26B46-3980-B6D8-F7CE-DAA5FC03175A}"/>
              </a:ext>
            </a:extLst>
          </p:cNvPr>
          <p:cNvSpPr>
            <a:spLocks noGrp="1"/>
          </p:cNvSpPr>
          <p:nvPr>
            <p:ph type="dt" sz="half" idx="10"/>
          </p:nvPr>
        </p:nvSpPr>
        <p:spPr/>
        <p:txBody>
          <a:bodyPr/>
          <a:lstStyle/>
          <a:p>
            <a:fld id="{D289B4F2-9F97-4CBB-BA9B-1D0F5C6E5ABF}" type="datetimeFigureOut">
              <a:rPr lang="en-US" smtClean="0"/>
              <a:t>5/13/2024</a:t>
            </a:fld>
            <a:endParaRPr lang="en-US"/>
          </a:p>
        </p:txBody>
      </p:sp>
      <p:sp>
        <p:nvSpPr>
          <p:cNvPr id="5" name="Footer Placeholder 4">
            <a:extLst>
              <a:ext uri="{FF2B5EF4-FFF2-40B4-BE49-F238E27FC236}">
                <a16:creationId xmlns:a16="http://schemas.microsoft.com/office/drawing/2014/main" id="{5DFBAB9C-D359-1844-72F5-689D48798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91723-E9B8-DE81-45D5-160F201B0BC1}"/>
              </a:ext>
            </a:extLst>
          </p:cNvPr>
          <p:cNvSpPr>
            <a:spLocks noGrp="1"/>
          </p:cNvSpPr>
          <p:nvPr>
            <p:ph type="sldNum" sz="quarter" idx="12"/>
          </p:nvPr>
        </p:nvSpPr>
        <p:spPr/>
        <p:txBody>
          <a:bodyPr/>
          <a:lstStyle/>
          <a:p>
            <a:fld id="{7EEC955C-4C87-4C95-9CF3-7892ACB58406}" type="slidenum">
              <a:rPr lang="en-US" smtClean="0"/>
              <a:t>‹#›</a:t>
            </a:fld>
            <a:endParaRPr lang="en-US"/>
          </a:p>
        </p:txBody>
      </p:sp>
    </p:spTree>
    <p:extLst>
      <p:ext uri="{BB962C8B-B14F-4D97-AF65-F5344CB8AC3E}">
        <p14:creationId xmlns:p14="http://schemas.microsoft.com/office/powerpoint/2010/main" val="207904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965E56B-9EFF-6941-8F6C-ABB7AFF3CCFB}"/>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3A6C94A2-2661-CF4E-9CCF-5230FD080C1E}"/>
              </a:ext>
            </a:extLst>
          </p:cNvPr>
          <p:cNvSpPr>
            <a:spLocks noGrp="1"/>
          </p:cNvSpPr>
          <p:nvPr>
            <p:ph type="title"/>
          </p:nvPr>
        </p:nvSpPr>
        <p:spPr>
          <a:xfrm>
            <a:off x="838200" y="365126"/>
            <a:ext cx="10515600" cy="795555"/>
          </a:xfrm>
        </p:spPr>
        <p:txBody>
          <a:bodyPr anchor="b">
            <a:normAutofit/>
          </a:bodyPr>
          <a:lstStyle>
            <a:lvl1pPr algn="ctr">
              <a:defRPr sz="3600" b="1">
                <a:solidFill>
                  <a:srgbClr val="01594B"/>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91647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7493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779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0192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7306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2530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5474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765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F9658-D39B-1C19-D207-E3B772A2B5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48FA9-6802-9222-5F41-ED5D190C30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ED8B3-6B97-063F-C196-1AB547AA9E94}"/>
              </a:ext>
            </a:extLst>
          </p:cNvPr>
          <p:cNvSpPr>
            <a:spLocks noGrp="1"/>
          </p:cNvSpPr>
          <p:nvPr>
            <p:ph type="dt" sz="half" idx="10"/>
          </p:nvPr>
        </p:nvSpPr>
        <p:spPr/>
        <p:txBody>
          <a:bodyPr/>
          <a:lstStyle/>
          <a:p>
            <a:fld id="{D289B4F2-9F97-4CBB-BA9B-1D0F5C6E5ABF}" type="datetimeFigureOut">
              <a:rPr lang="en-US" smtClean="0"/>
              <a:t>5/13/2024</a:t>
            </a:fld>
            <a:endParaRPr lang="en-US"/>
          </a:p>
        </p:txBody>
      </p:sp>
      <p:sp>
        <p:nvSpPr>
          <p:cNvPr id="5" name="Footer Placeholder 4">
            <a:extLst>
              <a:ext uri="{FF2B5EF4-FFF2-40B4-BE49-F238E27FC236}">
                <a16:creationId xmlns:a16="http://schemas.microsoft.com/office/drawing/2014/main" id="{7C97CDEA-9EF7-356E-27FC-1B88F864E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6F09F-4BB4-EF03-F941-10944854DF81}"/>
              </a:ext>
            </a:extLst>
          </p:cNvPr>
          <p:cNvSpPr>
            <a:spLocks noGrp="1"/>
          </p:cNvSpPr>
          <p:nvPr>
            <p:ph type="sldNum" sz="quarter" idx="12"/>
          </p:nvPr>
        </p:nvSpPr>
        <p:spPr/>
        <p:txBody>
          <a:bodyPr/>
          <a:lstStyle/>
          <a:p>
            <a:fld id="{7EEC955C-4C87-4C95-9CF3-7892ACB58406}" type="slidenum">
              <a:rPr lang="en-US" smtClean="0"/>
              <a:t>‹#›</a:t>
            </a:fld>
            <a:endParaRPr lang="en-US"/>
          </a:p>
        </p:txBody>
      </p:sp>
    </p:spTree>
    <p:extLst>
      <p:ext uri="{BB962C8B-B14F-4D97-AF65-F5344CB8AC3E}">
        <p14:creationId xmlns:p14="http://schemas.microsoft.com/office/powerpoint/2010/main" val="1842277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8050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055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7193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080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 | Title Slide Medicare">
    <p:bg>
      <p:bgPr>
        <a:gradFill>
          <a:gsLst>
            <a:gs pos="0">
              <a:schemeClr val="accent1"/>
            </a:gs>
            <a:gs pos="32000">
              <a:srgbClr val="008CB3"/>
            </a:gs>
            <a:gs pos="56000">
              <a:srgbClr val="008CB3"/>
            </a:gs>
            <a:gs pos="100000">
              <a:schemeClr val="accent1"/>
            </a:gs>
          </a:gsLst>
          <a:path path="circle">
            <a:fillToRect l="100000" t="100000"/>
          </a:path>
        </a:gradFill>
        <a:effectLst/>
      </p:bgPr>
    </p:bg>
    <p:spTree>
      <p:nvGrpSpPr>
        <p:cNvPr id="1" name=""/>
        <p:cNvGrpSpPr/>
        <p:nvPr/>
      </p:nvGrpSpPr>
      <p:grpSpPr>
        <a:xfrm>
          <a:off x="0" y="0"/>
          <a:ext cx="0" cy="0"/>
          <a:chOff x="0" y="0"/>
          <a:chExt cx="0" cy="0"/>
        </a:xfrm>
      </p:grpSpPr>
      <p:sp>
        <p:nvSpPr>
          <p:cNvPr id="7" name="Google Shape;20;p4">
            <a:extLst>
              <a:ext uri="{FF2B5EF4-FFF2-40B4-BE49-F238E27FC236}">
                <a16:creationId xmlns:a16="http://schemas.microsoft.com/office/drawing/2014/main" id="{9B2E4FBA-D46E-4D4A-8151-21F94ED2D792}"/>
              </a:ext>
            </a:extLst>
          </p:cNvPr>
          <p:cNvSpPr/>
          <p:nvPr userDrawn="1"/>
        </p:nvSpPr>
        <p:spPr>
          <a:xfrm flipH="1">
            <a:off x="-155" y="5399590"/>
            <a:ext cx="12192151" cy="145841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9" name="Google Shape;10;p2">
            <a:extLst>
              <a:ext uri="{FF2B5EF4-FFF2-40B4-BE49-F238E27FC236}">
                <a16:creationId xmlns:a16="http://schemas.microsoft.com/office/drawing/2014/main" id="{818418AB-2898-D345-A637-D3BC75534678}"/>
              </a:ext>
            </a:extLst>
          </p:cNvPr>
          <p:cNvSpPr/>
          <p:nvPr userDrawn="1"/>
        </p:nvSpPr>
        <p:spPr>
          <a:xfrm rot="10800000">
            <a:off x="-150" y="5233121"/>
            <a:ext cx="12192150" cy="166469"/>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p3">
            <a:extLst>
              <a:ext uri="{FF2B5EF4-FFF2-40B4-BE49-F238E27FC236}">
                <a16:creationId xmlns:a16="http://schemas.microsoft.com/office/drawing/2014/main" id="{67228164-C4C9-904B-9C26-8F5140861E2D}"/>
              </a:ext>
            </a:extLst>
          </p:cNvPr>
          <p:cNvSpPr txBox="1">
            <a:spLocks noGrp="1"/>
          </p:cNvSpPr>
          <p:nvPr>
            <p:ph type="ctrTitle"/>
          </p:nvPr>
        </p:nvSpPr>
        <p:spPr>
          <a:xfrm>
            <a:off x="691586" y="1685465"/>
            <a:ext cx="10177041" cy="1045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6600">
                <a:solidFill>
                  <a:schemeClr val="bg1"/>
                </a:solidFill>
                <a:latin typeface="Calibri" panose="020F0502020204030204" pitchFamily="34" charset="0"/>
                <a:cs typeface="Calibri" panose="020F0502020204030204" pitchFamily="34" charset="0"/>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r>
              <a:rPr lang="en-US"/>
              <a:t>Click to edit Master title style</a:t>
            </a:r>
            <a:endParaRPr dirty="0"/>
          </a:p>
        </p:txBody>
      </p:sp>
      <p:sp>
        <p:nvSpPr>
          <p:cNvPr id="12" name="Google Shape;17;p3">
            <a:extLst>
              <a:ext uri="{FF2B5EF4-FFF2-40B4-BE49-F238E27FC236}">
                <a16:creationId xmlns:a16="http://schemas.microsoft.com/office/drawing/2014/main" id="{7D02A161-C06F-0441-8517-0621448DBD1C}"/>
              </a:ext>
            </a:extLst>
          </p:cNvPr>
          <p:cNvSpPr txBox="1">
            <a:spLocks noGrp="1"/>
          </p:cNvSpPr>
          <p:nvPr>
            <p:ph type="subTitle" idx="1"/>
          </p:nvPr>
        </p:nvSpPr>
        <p:spPr>
          <a:xfrm>
            <a:off x="691586" y="2860056"/>
            <a:ext cx="10177041" cy="68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None/>
              <a:defRPr sz="2800" b="0" i="1">
                <a:solidFill>
                  <a:schemeClr val="bg1"/>
                </a:solidFill>
                <a:latin typeface="Calibri Light" panose="020F0302020204030204" pitchFamily="34" charset="0"/>
                <a:cs typeface="Calibri Light" panose="020F0302020204030204" pitchFamily="34" charset="0"/>
              </a:defRPr>
            </a:lvl1pPr>
            <a:lvl2pPr lvl="1" rtl="0">
              <a:spcBef>
                <a:spcPts val="0"/>
              </a:spcBef>
              <a:spcAft>
                <a:spcPts val="0"/>
              </a:spcAft>
              <a:buClr>
                <a:schemeClr val="dk1"/>
              </a:buClr>
              <a:buSzPts val="1800"/>
              <a:buNone/>
              <a:defRPr sz="1800"/>
            </a:lvl2pPr>
            <a:lvl3pPr lvl="2" rtl="0">
              <a:spcBef>
                <a:spcPts val="0"/>
              </a:spcBef>
              <a:spcAft>
                <a:spcPts val="0"/>
              </a:spcAft>
              <a:buClr>
                <a:schemeClr val="dk1"/>
              </a:buClr>
              <a:buSzPts val="1800"/>
              <a:buNone/>
              <a:defRPr sz="1800"/>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r>
              <a:rPr lang="en-US"/>
              <a:t>Click to edit Master subtitle style</a:t>
            </a:r>
            <a:endParaRPr dirty="0"/>
          </a:p>
        </p:txBody>
      </p:sp>
      <p:pic>
        <p:nvPicPr>
          <p:cNvPr id="3" name="Picture 2">
            <a:extLst>
              <a:ext uri="{FF2B5EF4-FFF2-40B4-BE49-F238E27FC236}">
                <a16:creationId xmlns:a16="http://schemas.microsoft.com/office/drawing/2014/main" id="{E2F0925B-E880-0949-BC19-6673FEAA9BB9}"/>
              </a:ext>
            </a:extLst>
          </p:cNvPr>
          <p:cNvPicPr>
            <a:picLocks noChangeAspect="1"/>
          </p:cNvPicPr>
          <p:nvPr userDrawn="1"/>
        </p:nvPicPr>
        <p:blipFill>
          <a:blip r:embed="rId2"/>
          <a:stretch>
            <a:fillRect/>
          </a:stretch>
        </p:blipFill>
        <p:spPr>
          <a:xfrm>
            <a:off x="7095281" y="5765885"/>
            <a:ext cx="4525700" cy="725820"/>
          </a:xfrm>
          <a:prstGeom prst="rect">
            <a:avLst/>
          </a:prstGeom>
        </p:spPr>
      </p:pic>
    </p:spTree>
    <p:extLst>
      <p:ext uri="{BB962C8B-B14F-4D97-AF65-F5344CB8AC3E}">
        <p14:creationId xmlns:p14="http://schemas.microsoft.com/office/powerpoint/2010/main" val="1192407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 | Topic Into">
    <p:bg>
      <p:bgPr>
        <a:gradFill flip="none" rotWithShape="1">
          <a:gsLst>
            <a:gs pos="16000">
              <a:srgbClr val="008CB3"/>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8" name="Google Shape;20;p4">
            <a:extLst>
              <a:ext uri="{FF2B5EF4-FFF2-40B4-BE49-F238E27FC236}">
                <a16:creationId xmlns:a16="http://schemas.microsoft.com/office/drawing/2014/main" id="{3AE050EA-5E3C-7E41-B33A-FFCABFD6BAEF}"/>
              </a:ext>
            </a:extLst>
          </p:cNvPr>
          <p:cNvSpPr/>
          <p:nvPr userDrawn="1"/>
        </p:nvSpPr>
        <p:spPr>
          <a:xfrm flipH="1">
            <a:off x="4635499" y="0"/>
            <a:ext cx="75565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1200"/>
              </a:spcAft>
              <a:buNone/>
            </a:pPr>
            <a:endParaRPr sz="2400" b="0" i="0" dirty="0">
              <a:latin typeface="Calibri Light" panose="020F0302020204030204" pitchFamily="34" charset="0"/>
              <a:cs typeface="Calibri Light" panose="020F0302020204030204" pitchFamily="34" charset="0"/>
            </a:endParaRPr>
          </a:p>
        </p:txBody>
      </p:sp>
      <p:sp>
        <p:nvSpPr>
          <p:cNvPr id="9" name="Google Shape;24;p4">
            <a:extLst>
              <a:ext uri="{FF2B5EF4-FFF2-40B4-BE49-F238E27FC236}">
                <a16:creationId xmlns:a16="http://schemas.microsoft.com/office/drawing/2014/main" id="{3750978F-D62C-AE4E-9CC5-E81500A80E28}"/>
              </a:ext>
            </a:extLst>
          </p:cNvPr>
          <p:cNvSpPr txBox="1">
            <a:spLocks noGrp="1"/>
          </p:cNvSpPr>
          <p:nvPr>
            <p:ph type="body" idx="2"/>
          </p:nvPr>
        </p:nvSpPr>
        <p:spPr>
          <a:xfrm>
            <a:off x="5091953" y="0"/>
            <a:ext cx="6639004" cy="6858000"/>
          </a:xfrm>
          <a:prstGeom prst="rect">
            <a:avLst/>
          </a:prstGeom>
        </p:spPr>
        <p:txBody>
          <a:bodyPr spcFirstLastPara="1" wrap="square" lIns="91425" tIns="91425" rIns="91425" bIns="91425" anchor="ctr" anchorCtr="0"/>
          <a:lstStyle>
            <a:lvl1pPr marL="609596" lvl="0" indent="-457200" rtl="0">
              <a:spcBef>
                <a:spcPts val="0"/>
              </a:spcBef>
              <a:spcAft>
                <a:spcPts val="1200"/>
              </a:spcAft>
              <a:buClrTx/>
              <a:buSzPct val="70000"/>
              <a:buFont typeface="Wingdings" pitchFamily="2" charset="2"/>
              <a:buChar char="§"/>
              <a:defRPr sz="3467" b="0" i="0">
                <a:solidFill>
                  <a:schemeClr val="tx1">
                    <a:lumMod val="65000"/>
                    <a:lumOff val="35000"/>
                  </a:schemeClr>
                </a:solidFill>
                <a:latin typeface="Calibri Light" panose="020F0302020204030204" pitchFamily="34" charset="0"/>
                <a:cs typeface="Calibri Light" panose="020F0302020204030204" pitchFamily="34" charset="0"/>
              </a:defRPr>
            </a:lvl1pPr>
            <a:lvl2pPr marL="1219170" lvl="1" indent="-423323" rtl="0">
              <a:spcBef>
                <a:spcPts val="1333"/>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2pPr>
            <a:lvl3pPr marL="1828754" lvl="2" indent="-423323" rtl="0">
              <a:spcBef>
                <a:spcPts val="1333"/>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3pPr>
            <a:lvl4pPr marL="2438339" lvl="3" indent="-423323" rtl="0">
              <a:spcBef>
                <a:spcPts val="1333"/>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4pPr>
            <a:lvl5pPr marL="3047924" lvl="4" indent="-423323" rtl="0">
              <a:spcBef>
                <a:spcPts val="1333"/>
              </a:spcBef>
              <a:spcAft>
                <a:spcPts val="0"/>
              </a:spcAft>
              <a:buClr>
                <a:srgbClr val="999999"/>
              </a:buClr>
              <a:buSzPts val="1400"/>
              <a:buAutoNum type="alphaLcPeriod"/>
              <a:defRPr>
                <a:solidFill>
                  <a:srgbClr val="999999"/>
                </a:solidFill>
              </a:defRPr>
            </a:lvl5pPr>
            <a:lvl6pPr marL="3657509" lvl="5" indent="-423323" rtl="0">
              <a:spcBef>
                <a:spcPts val="1333"/>
              </a:spcBef>
              <a:spcAft>
                <a:spcPts val="0"/>
              </a:spcAft>
              <a:buClr>
                <a:srgbClr val="999999"/>
              </a:buClr>
              <a:buSzPts val="1400"/>
              <a:buAutoNum type="romanLcPeriod"/>
              <a:defRPr>
                <a:solidFill>
                  <a:srgbClr val="999999"/>
                </a:solidFill>
              </a:defRPr>
            </a:lvl6pPr>
            <a:lvl7pPr marL="4267093" lvl="6" indent="-423323" rtl="0">
              <a:spcBef>
                <a:spcPts val="1333"/>
              </a:spcBef>
              <a:spcAft>
                <a:spcPts val="0"/>
              </a:spcAft>
              <a:buClr>
                <a:srgbClr val="999999"/>
              </a:buClr>
              <a:buSzPts val="1400"/>
              <a:buAutoNum type="arabicPeriod"/>
              <a:defRPr>
                <a:solidFill>
                  <a:srgbClr val="999999"/>
                </a:solidFill>
              </a:defRPr>
            </a:lvl7pPr>
            <a:lvl8pPr marL="4876678" lvl="7" indent="-423323" rtl="0">
              <a:spcBef>
                <a:spcPts val="1333"/>
              </a:spcBef>
              <a:spcAft>
                <a:spcPts val="0"/>
              </a:spcAft>
              <a:buClr>
                <a:srgbClr val="999999"/>
              </a:buClr>
              <a:buSzPts val="1400"/>
              <a:buAutoNum type="alphaLcPeriod"/>
              <a:defRPr>
                <a:solidFill>
                  <a:srgbClr val="999999"/>
                </a:solidFill>
              </a:defRPr>
            </a:lvl8pPr>
            <a:lvl9pPr marL="5486263" lvl="8" indent="-423323" rtl="0">
              <a:spcBef>
                <a:spcPts val="1333"/>
              </a:spcBef>
              <a:spcAft>
                <a:spcPts val="1333"/>
              </a:spcAft>
              <a:buClr>
                <a:srgbClr val="999999"/>
              </a:buClr>
              <a:buSzPts val="1400"/>
              <a:buAutoNum type="romanLcPeriod"/>
              <a:defRPr>
                <a:solidFill>
                  <a:srgbClr val="999999"/>
                </a:solidFill>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Google Shape;25;p4">
            <a:extLst>
              <a:ext uri="{FF2B5EF4-FFF2-40B4-BE49-F238E27FC236}">
                <a16:creationId xmlns:a16="http://schemas.microsoft.com/office/drawing/2014/main" id="{4B4A3C25-016F-A042-B0A2-955B0D3EED2C}"/>
              </a:ext>
            </a:extLst>
          </p:cNvPr>
          <p:cNvSpPr txBox="1">
            <a:spLocks noGrp="1"/>
          </p:cNvSpPr>
          <p:nvPr>
            <p:ph type="title"/>
          </p:nvPr>
        </p:nvSpPr>
        <p:spPr>
          <a:xfrm>
            <a:off x="461045" y="-1"/>
            <a:ext cx="3740959" cy="6857935"/>
          </a:xfrm>
          <a:prstGeom prst="rect">
            <a:avLst/>
          </a:prstGeom>
        </p:spPr>
        <p:txBody>
          <a:bodyPr spcFirstLastPara="1" wrap="square" lIns="91425" tIns="91425" rIns="91425" bIns="91425" anchor="ctr" anchorCtr="0"/>
          <a:lstStyle>
            <a:lvl1pPr lvl="0" rtl="0">
              <a:spcBef>
                <a:spcPts val="0"/>
              </a:spcBef>
              <a:spcAft>
                <a:spcPts val="0"/>
              </a:spcAft>
              <a:buSzPts val="2400"/>
              <a:buNone/>
              <a:defRPr sz="3467" b="0" i="0">
                <a:solidFill>
                  <a:schemeClr val="bg1"/>
                </a:solidFill>
                <a:latin typeface="Calibri Light" panose="020F0302020204030204" pitchFamily="34" charset="0"/>
                <a:cs typeface="Calibri Light" panose="020F0302020204030204" pitchFamily="34" charset="0"/>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dirty="0"/>
          </a:p>
        </p:txBody>
      </p:sp>
      <p:pic>
        <p:nvPicPr>
          <p:cNvPr id="11" name="Picture 10">
            <a:extLst>
              <a:ext uri="{FF2B5EF4-FFF2-40B4-BE49-F238E27FC236}">
                <a16:creationId xmlns:a16="http://schemas.microsoft.com/office/drawing/2014/main" id="{74072440-5F4F-8D49-B0B5-656AF5596390}"/>
              </a:ext>
            </a:extLst>
          </p:cNvPr>
          <p:cNvPicPr>
            <a:picLocks noChangeAspect="1"/>
          </p:cNvPicPr>
          <p:nvPr userDrawn="1"/>
        </p:nvPicPr>
        <p:blipFill>
          <a:blip r:embed="rId2">
            <a:alphaModFix/>
          </a:blip>
          <a:stretch>
            <a:fillRect/>
          </a:stretch>
        </p:blipFill>
        <p:spPr>
          <a:xfrm>
            <a:off x="152917" y="6061211"/>
            <a:ext cx="588241" cy="614679"/>
          </a:xfrm>
          <a:prstGeom prst="rect">
            <a:avLst/>
          </a:prstGeom>
        </p:spPr>
      </p:pic>
      <p:sp>
        <p:nvSpPr>
          <p:cNvPr id="12" name="Google Shape;79;p12">
            <a:extLst>
              <a:ext uri="{FF2B5EF4-FFF2-40B4-BE49-F238E27FC236}">
                <a16:creationId xmlns:a16="http://schemas.microsoft.com/office/drawing/2014/main" id="{7CDCE11F-393C-984D-AC8A-F02BF211C9DB}"/>
              </a:ext>
            </a:extLst>
          </p:cNvPr>
          <p:cNvSpPr txBox="1">
            <a:spLocks/>
          </p:cNvSpPr>
          <p:nvPr userDrawn="1"/>
        </p:nvSpPr>
        <p:spPr>
          <a:xfrm>
            <a:off x="11450027" y="6333069"/>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z="1333" smtClean="0"/>
              <a:pPr/>
              <a:t>‹#›</a:t>
            </a:fld>
            <a:endParaRPr lang="en" sz="1333" dirty="0"/>
          </a:p>
        </p:txBody>
      </p:sp>
      <p:sp>
        <p:nvSpPr>
          <p:cNvPr id="13" name="Google Shape;10;p2">
            <a:extLst>
              <a:ext uri="{FF2B5EF4-FFF2-40B4-BE49-F238E27FC236}">
                <a16:creationId xmlns:a16="http://schemas.microsoft.com/office/drawing/2014/main" id="{DAB1584A-5017-7344-A5EF-B4002D79E018}"/>
              </a:ext>
            </a:extLst>
          </p:cNvPr>
          <p:cNvSpPr/>
          <p:nvPr userDrawn="1"/>
        </p:nvSpPr>
        <p:spPr>
          <a:xfrm rot="5400000">
            <a:off x="1289732" y="3345633"/>
            <a:ext cx="6858002" cy="166469"/>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274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 | Transition Slide">
    <p:spTree>
      <p:nvGrpSpPr>
        <p:cNvPr id="1" name=""/>
        <p:cNvGrpSpPr/>
        <p:nvPr/>
      </p:nvGrpSpPr>
      <p:grpSpPr>
        <a:xfrm>
          <a:off x="0" y="0"/>
          <a:ext cx="0" cy="0"/>
          <a:chOff x="0" y="0"/>
          <a:chExt cx="0" cy="0"/>
        </a:xfrm>
      </p:grpSpPr>
      <p:sp>
        <p:nvSpPr>
          <p:cNvPr id="7" name="Google Shape;28;p5">
            <a:extLst>
              <a:ext uri="{FF2B5EF4-FFF2-40B4-BE49-F238E27FC236}">
                <a16:creationId xmlns:a16="http://schemas.microsoft.com/office/drawing/2014/main" id="{67F7402A-3BFB-F64C-87FE-234A5E411F68}"/>
              </a:ext>
            </a:extLst>
          </p:cNvPr>
          <p:cNvSpPr/>
          <p:nvPr userDrawn="1"/>
        </p:nvSpPr>
        <p:spPr>
          <a:xfrm>
            <a:off x="-7200" y="0"/>
            <a:ext cx="61032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Light" panose="020F0302020204030204" pitchFamily="34" charset="0"/>
            </a:endParaRPr>
          </a:p>
        </p:txBody>
      </p:sp>
      <p:sp>
        <p:nvSpPr>
          <p:cNvPr id="8" name="Google Shape;60;p10">
            <a:extLst>
              <a:ext uri="{FF2B5EF4-FFF2-40B4-BE49-F238E27FC236}">
                <a16:creationId xmlns:a16="http://schemas.microsoft.com/office/drawing/2014/main" id="{E2E9C266-5B3D-164F-97E6-5C9FFB8B728F}"/>
              </a:ext>
            </a:extLst>
          </p:cNvPr>
          <p:cNvSpPr/>
          <p:nvPr userDrawn="1"/>
        </p:nvSpPr>
        <p:spPr>
          <a:xfrm flipH="1">
            <a:off x="-4800" y="-134"/>
            <a:ext cx="5934330" cy="6858134"/>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9" name="Google Shape;62;p10">
            <a:extLst>
              <a:ext uri="{FF2B5EF4-FFF2-40B4-BE49-F238E27FC236}">
                <a16:creationId xmlns:a16="http://schemas.microsoft.com/office/drawing/2014/main" id="{3B270EA1-D1C1-E644-BD3A-CEA14BD64A4C}"/>
              </a:ext>
            </a:extLst>
          </p:cNvPr>
          <p:cNvSpPr txBox="1">
            <a:spLocks noGrp="1"/>
          </p:cNvSpPr>
          <p:nvPr>
            <p:ph type="title"/>
          </p:nvPr>
        </p:nvSpPr>
        <p:spPr>
          <a:xfrm>
            <a:off x="575503" y="832184"/>
            <a:ext cx="4689600" cy="129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sz="3467" b="0" i="0">
                <a:solidFill>
                  <a:schemeClr val="tx1">
                    <a:lumMod val="65000"/>
                    <a:lumOff val="35000"/>
                  </a:schemeClr>
                </a:solidFill>
                <a:latin typeface="Calibri Light" panose="020F0302020204030204" pitchFamily="34" charset="0"/>
                <a:cs typeface="Calibri Light" panose="020F0302020204030204" pitchFamily="34" charset="0"/>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0" name="Google Shape;64;p10">
            <a:extLst>
              <a:ext uri="{FF2B5EF4-FFF2-40B4-BE49-F238E27FC236}">
                <a16:creationId xmlns:a16="http://schemas.microsoft.com/office/drawing/2014/main" id="{2A4C05E9-3F38-EF4D-A622-8767C584DD4E}"/>
              </a:ext>
            </a:extLst>
          </p:cNvPr>
          <p:cNvSpPr txBox="1">
            <a:spLocks noGrp="1"/>
          </p:cNvSpPr>
          <p:nvPr>
            <p:ph type="body" idx="1"/>
          </p:nvPr>
        </p:nvSpPr>
        <p:spPr>
          <a:xfrm>
            <a:off x="575503" y="2196318"/>
            <a:ext cx="4689600" cy="3943600"/>
          </a:xfrm>
          <a:prstGeom prst="rect">
            <a:avLst/>
          </a:prstGeom>
        </p:spPr>
        <p:txBody>
          <a:bodyPr spcFirstLastPara="1" wrap="square" lIns="91425" tIns="91425" rIns="91425" bIns="91425" anchor="t" anchorCtr="0"/>
          <a:lstStyle>
            <a:lvl1pPr marL="609585" lvl="0" indent="-406390" rtl="0">
              <a:spcBef>
                <a:spcPts val="800"/>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1pPr>
            <a:lvl2pPr marL="1219170" lvl="1" indent="-406390" rtl="0">
              <a:spcBef>
                <a:spcPts val="0"/>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2pPr>
            <a:lvl3pPr marL="1828754" lvl="2" indent="-406390" rtl="0">
              <a:spcBef>
                <a:spcPts val="0"/>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3pPr>
            <a:lvl4pPr marL="2438339" lvl="3" indent="-406390" rtl="0">
              <a:spcBef>
                <a:spcPts val="0"/>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10">
            <a:extLst>
              <a:ext uri="{FF2B5EF4-FFF2-40B4-BE49-F238E27FC236}">
                <a16:creationId xmlns:a16="http://schemas.microsoft.com/office/drawing/2014/main" id="{4A6F2CF4-C69E-3E4E-8A66-358D456217DD}"/>
              </a:ext>
            </a:extLst>
          </p:cNvPr>
          <p:cNvSpPr/>
          <p:nvPr userDrawn="1"/>
        </p:nvSpPr>
        <p:spPr>
          <a:xfrm>
            <a:off x="6096001" y="6333136"/>
            <a:ext cx="6095999" cy="524864"/>
          </a:xfrm>
          <a:prstGeom prst="rect">
            <a:avLst/>
          </a:pr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Calibri Light" panose="020F0302020204030204" pitchFamily="34" charset="0"/>
            </a:endParaRPr>
          </a:p>
        </p:txBody>
      </p:sp>
      <p:pic>
        <p:nvPicPr>
          <p:cNvPr id="12" name="Picture 11">
            <a:extLst>
              <a:ext uri="{FF2B5EF4-FFF2-40B4-BE49-F238E27FC236}">
                <a16:creationId xmlns:a16="http://schemas.microsoft.com/office/drawing/2014/main" id="{F404DF60-DEFD-314A-9CEA-DA80873F12D0}"/>
              </a:ext>
            </a:extLst>
          </p:cNvPr>
          <p:cNvPicPr>
            <a:picLocks noChangeAspect="1"/>
          </p:cNvPicPr>
          <p:nvPr userDrawn="1"/>
        </p:nvPicPr>
        <p:blipFill>
          <a:blip r:embed="rId2">
            <a:alphaModFix/>
          </a:blip>
          <a:stretch>
            <a:fillRect/>
          </a:stretch>
        </p:blipFill>
        <p:spPr>
          <a:xfrm>
            <a:off x="6283372" y="6433463"/>
            <a:ext cx="334765" cy="349811"/>
          </a:xfrm>
          <a:prstGeom prst="rect">
            <a:avLst/>
          </a:prstGeom>
        </p:spPr>
      </p:pic>
      <p:sp>
        <p:nvSpPr>
          <p:cNvPr id="13" name="Google Shape;79;p12">
            <a:extLst>
              <a:ext uri="{FF2B5EF4-FFF2-40B4-BE49-F238E27FC236}">
                <a16:creationId xmlns:a16="http://schemas.microsoft.com/office/drawing/2014/main" id="{6C53C959-44E2-C047-AB5D-2F0243FEA429}"/>
              </a:ext>
            </a:extLst>
          </p:cNvPr>
          <p:cNvSpPr txBox="1">
            <a:spLocks/>
          </p:cNvSpPr>
          <p:nvPr userDrawn="1"/>
        </p:nvSpPr>
        <p:spPr>
          <a:xfrm>
            <a:off x="11450027" y="6333069"/>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z="1333" smtClean="0">
                <a:solidFill>
                  <a:schemeClr val="bg1"/>
                </a:solidFill>
              </a:rPr>
              <a:pPr/>
              <a:t>‹#›</a:t>
            </a:fld>
            <a:endParaRPr lang="en" sz="1333" dirty="0">
              <a:solidFill>
                <a:schemeClr val="bg1"/>
              </a:solidFill>
            </a:endParaRPr>
          </a:p>
        </p:txBody>
      </p:sp>
      <p:sp>
        <p:nvSpPr>
          <p:cNvPr id="14" name="Google Shape;10;p2">
            <a:extLst>
              <a:ext uri="{FF2B5EF4-FFF2-40B4-BE49-F238E27FC236}">
                <a16:creationId xmlns:a16="http://schemas.microsoft.com/office/drawing/2014/main" id="{17F39BD6-F3A7-0148-8BD2-9ADA33919F52}"/>
              </a:ext>
            </a:extLst>
          </p:cNvPr>
          <p:cNvSpPr/>
          <p:nvPr userDrawn="1"/>
        </p:nvSpPr>
        <p:spPr>
          <a:xfrm rot="5400000">
            <a:off x="2583831" y="3345701"/>
            <a:ext cx="6857867" cy="166469"/>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976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 | Full Width No Text">
    <p:spTree>
      <p:nvGrpSpPr>
        <p:cNvPr id="1" name=""/>
        <p:cNvGrpSpPr/>
        <p:nvPr/>
      </p:nvGrpSpPr>
      <p:grpSpPr>
        <a:xfrm>
          <a:off x="0" y="0"/>
          <a:ext cx="0" cy="0"/>
          <a:chOff x="0" y="0"/>
          <a:chExt cx="0" cy="0"/>
        </a:xfrm>
      </p:grpSpPr>
      <p:sp>
        <p:nvSpPr>
          <p:cNvPr id="13" name="Google Shape;27;p5">
            <a:extLst>
              <a:ext uri="{FF2B5EF4-FFF2-40B4-BE49-F238E27FC236}">
                <a16:creationId xmlns:a16="http://schemas.microsoft.com/office/drawing/2014/main" id="{9D50896D-AE98-AE43-A774-CA8B5614A47A}"/>
              </a:ext>
            </a:extLst>
          </p:cNvPr>
          <p:cNvSpPr/>
          <p:nvPr userDrawn="1"/>
        </p:nvSpPr>
        <p:spPr>
          <a:xfrm flipH="1">
            <a:off x="-2" y="0"/>
            <a:ext cx="12192001" cy="777378"/>
          </a:xfrm>
          <a:prstGeom prst="rect">
            <a:avLst/>
          </a:prstGeom>
          <a:gradFill flip="none" rotWithShape="1">
            <a:gsLst>
              <a:gs pos="0">
                <a:srgbClr val="00AAD9"/>
              </a:gs>
              <a:gs pos="33000">
                <a:srgbClr val="008CB3"/>
              </a:gs>
              <a:gs pos="60000">
                <a:srgbClr val="008CB3"/>
              </a:gs>
              <a:gs pos="100000">
                <a:schemeClr val="accent1"/>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p5">
            <a:extLst>
              <a:ext uri="{FF2B5EF4-FFF2-40B4-BE49-F238E27FC236}">
                <a16:creationId xmlns:a16="http://schemas.microsoft.com/office/drawing/2014/main" id="{DBDF0831-00CD-724D-A78F-E756FB9799BB}"/>
              </a:ext>
            </a:extLst>
          </p:cNvPr>
          <p:cNvSpPr/>
          <p:nvPr userDrawn="1"/>
        </p:nvSpPr>
        <p:spPr>
          <a:xfrm>
            <a:off x="-1" y="777509"/>
            <a:ext cx="12192001" cy="608049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Light" panose="020F0302020204030204" pitchFamily="34" charset="0"/>
            </a:endParaRPr>
          </a:p>
        </p:txBody>
      </p:sp>
      <p:sp>
        <p:nvSpPr>
          <p:cNvPr id="9" name="Title 1">
            <a:extLst>
              <a:ext uri="{FF2B5EF4-FFF2-40B4-BE49-F238E27FC236}">
                <a16:creationId xmlns:a16="http://schemas.microsoft.com/office/drawing/2014/main" id="{BF7A716B-F52C-5F42-8064-CCC8F6F2064E}"/>
              </a:ext>
            </a:extLst>
          </p:cNvPr>
          <p:cNvSpPr>
            <a:spLocks noGrp="1"/>
          </p:cNvSpPr>
          <p:nvPr>
            <p:ph type="title"/>
          </p:nvPr>
        </p:nvSpPr>
        <p:spPr>
          <a:xfrm>
            <a:off x="288909" y="-69476"/>
            <a:ext cx="10448248" cy="943810"/>
          </a:xfrm>
          <a:prstGeom prst="rect">
            <a:avLst/>
          </a:prstGeom>
        </p:spPr>
        <p:txBody>
          <a:bodyPr anchor="ctr">
            <a:normAutofit/>
          </a:bodyPr>
          <a:lstStyle>
            <a:lvl1pPr>
              <a:defRPr sz="3200" b="0" i="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10" name="Google Shape;79;p12">
            <a:extLst>
              <a:ext uri="{FF2B5EF4-FFF2-40B4-BE49-F238E27FC236}">
                <a16:creationId xmlns:a16="http://schemas.microsoft.com/office/drawing/2014/main" id="{D499B20D-D05C-7F4C-9CEF-1513F561D235}"/>
              </a:ext>
            </a:extLst>
          </p:cNvPr>
          <p:cNvSpPr txBox="1">
            <a:spLocks/>
          </p:cNvSpPr>
          <p:nvPr userDrawn="1"/>
        </p:nvSpPr>
        <p:spPr>
          <a:xfrm>
            <a:off x="11450027" y="6333069"/>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z="1333" smtClean="0"/>
              <a:pPr/>
              <a:t>‹#›</a:t>
            </a:fld>
            <a:endParaRPr lang="en" sz="1333" dirty="0"/>
          </a:p>
        </p:txBody>
      </p:sp>
      <p:pic>
        <p:nvPicPr>
          <p:cNvPr id="11" name="Picture 10">
            <a:extLst>
              <a:ext uri="{FF2B5EF4-FFF2-40B4-BE49-F238E27FC236}">
                <a16:creationId xmlns:a16="http://schemas.microsoft.com/office/drawing/2014/main" id="{B8D3974D-5812-9546-81B8-87FCD5CF10AA}"/>
              </a:ext>
            </a:extLst>
          </p:cNvPr>
          <p:cNvPicPr>
            <a:picLocks noChangeAspect="1"/>
          </p:cNvPicPr>
          <p:nvPr userDrawn="1"/>
        </p:nvPicPr>
        <p:blipFill>
          <a:blip r:embed="rId2">
            <a:alphaModFix/>
          </a:blip>
          <a:stretch>
            <a:fillRect/>
          </a:stretch>
        </p:blipFill>
        <p:spPr>
          <a:xfrm>
            <a:off x="11419681" y="149861"/>
            <a:ext cx="483410" cy="505136"/>
          </a:xfrm>
          <a:prstGeom prst="rect">
            <a:avLst/>
          </a:prstGeom>
        </p:spPr>
      </p:pic>
      <p:sp>
        <p:nvSpPr>
          <p:cNvPr id="12" name="Google Shape;10;p2">
            <a:extLst>
              <a:ext uri="{FF2B5EF4-FFF2-40B4-BE49-F238E27FC236}">
                <a16:creationId xmlns:a16="http://schemas.microsoft.com/office/drawing/2014/main" id="{008F0BE7-EC95-B542-A7E9-9319A0CCBD7E}"/>
              </a:ext>
            </a:extLst>
          </p:cNvPr>
          <p:cNvSpPr/>
          <p:nvPr userDrawn="1"/>
        </p:nvSpPr>
        <p:spPr>
          <a:xfrm>
            <a:off x="-1" y="777509"/>
            <a:ext cx="12181627" cy="166469"/>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576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 | 1 Column">
    <p:spTree>
      <p:nvGrpSpPr>
        <p:cNvPr id="1" name=""/>
        <p:cNvGrpSpPr/>
        <p:nvPr/>
      </p:nvGrpSpPr>
      <p:grpSpPr>
        <a:xfrm>
          <a:off x="0" y="0"/>
          <a:ext cx="0" cy="0"/>
          <a:chOff x="0" y="0"/>
          <a:chExt cx="0" cy="0"/>
        </a:xfrm>
      </p:grpSpPr>
      <p:sp>
        <p:nvSpPr>
          <p:cNvPr id="10" name="Google Shape;20;p4">
            <a:extLst>
              <a:ext uri="{FF2B5EF4-FFF2-40B4-BE49-F238E27FC236}">
                <a16:creationId xmlns:a16="http://schemas.microsoft.com/office/drawing/2014/main" id="{A983E99B-4F96-634A-8222-D9EAB89A68BF}"/>
              </a:ext>
            </a:extLst>
          </p:cNvPr>
          <p:cNvSpPr/>
          <p:nvPr userDrawn="1"/>
        </p:nvSpPr>
        <p:spPr>
          <a:xfrm flipH="1">
            <a:off x="723414" y="0"/>
            <a:ext cx="11468585"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11" name="Google Shape;26;p5">
            <a:extLst>
              <a:ext uri="{FF2B5EF4-FFF2-40B4-BE49-F238E27FC236}">
                <a16:creationId xmlns:a16="http://schemas.microsoft.com/office/drawing/2014/main" id="{E95C59ED-09D9-BA47-A84F-34206984FD1F}"/>
              </a:ext>
            </a:extLst>
          </p:cNvPr>
          <p:cNvSpPr/>
          <p:nvPr userDrawn="1"/>
        </p:nvSpPr>
        <p:spPr>
          <a:xfrm flipH="1">
            <a:off x="-77" y="0"/>
            <a:ext cx="723493" cy="68580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p5">
            <a:extLst>
              <a:ext uri="{FF2B5EF4-FFF2-40B4-BE49-F238E27FC236}">
                <a16:creationId xmlns:a16="http://schemas.microsoft.com/office/drawing/2014/main" id="{327FF17D-5919-0D40-818D-2FE96B8A04E2}"/>
              </a:ext>
            </a:extLst>
          </p:cNvPr>
          <p:cNvSpPr/>
          <p:nvPr userDrawn="1"/>
        </p:nvSpPr>
        <p:spPr>
          <a:xfrm flipH="1">
            <a:off x="-79" y="0"/>
            <a:ext cx="723493" cy="1018163"/>
          </a:xfrm>
          <a:prstGeom prst="rect">
            <a:avLst/>
          </a:prstGeom>
          <a:gradFill flip="none" rotWithShape="1">
            <a:gsLst>
              <a:gs pos="0">
                <a:srgbClr val="00AAD9"/>
              </a:gs>
              <a:gs pos="33000">
                <a:srgbClr val="008CB3"/>
              </a:gs>
              <a:gs pos="60000">
                <a:srgbClr val="008CB3"/>
              </a:gs>
              <a:gs pos="100000">
                <a:schemeClr val="accent1"/>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p5">
            <a:extLst>
              <a:ext uri="{FF2B5EF4-FFF2-40B4-BE49-F238E27FC236}">
                <a16:creationId xmlns:a16="http://schemas.microsoft.com/office/drawing/2014/main" id="{59DAC753-F84F-3249-9131-AD8974A95B3B}"/>
              </a:ext>
            </a:extLst>
          </p:cNvPr>
          <p:cNvSpPr txBox="1">
            <a:spLocks noGrp="1"/>
          </p:cNvSpPr>
          <p:nvPr>
            <p:ph type="title"/>
          </p:nvPr>
        </p:nvSpPr>
        <p:spPr>
          <a:xfrm>
            <a:off x="979251" y="148713"/>
            <a:ext cx="11018196" cy="720734"/>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600">
                <a:solidFill>
                  <a:schemeClr val="tx1">
                    <a:lumMod val="65000"/>
                    <a:lumOff val="35000"/>
                  </a:schemeClr>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14" name="Google Shape;30;p5">
            <a:extLst>
              <a:ext uri="{FF2B5EF4-FFF2-40B4-BE49-F238E27FC236}">
                <a16:creationId xmlns:a16="http://schemas.microsoft.com/office/drawing/2014/main" id="{F93EBA0D-3835-0942-B242-162517EA5EE7}"/>
              </a:ext>
            </a:extLst>
          </p:cNvPr>
          <p:cNvSpPr txBox="1">
            <a:spLocks noGrp="1"/>
          </p:cNvSpPr>
          <p:nvPr>
            <p:ph type="sldNum" idx="12"/>
          </p:nvPr>
        </p:nvSpPr>
        <p:spPr>
          <a:xfrm>
            <a:off x="75161" y="6281770"/>
            <a:ext cx="561447" cy="399326"/>
          </a:xfrm>
          <a:prstGeom prst="rect">
            <a:avLst/>
          </a:prstGeom>
        </p:spPr>
        <p:txBody>
          <a:bodyPr spcFirstLastPara="1" wrap="square" lIns="91425" tIns="91425" rIns="91425" bIns="91425" anchor="b" anchorCtr="0">
            <a:noAutofit/>
          </a:bodyPr>
          <a:lstStyle>
            <a:lvl1pPr lvl="0">
              <a:buNone/>
              <a:defRPr sz="1600" b="0" i="0">
                <a:solidFill>
                  <a:schemeClr val="bg1">
                    <a:lumMod val="75000"/>
                  </a:schemeClr>
                </a:solidFill>
                <a:latin typeface="Calibri Light" panose="020F0302020204030204" pitchFamily="34" charset="0"/>
                <a:cs typeface="Calibri Light" panose="020F03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dirty="0"/>
          </a:p>
        </p:txBody>
      </p:sp>
      <p:pic>
        <p:nvPicPr>
          <p:cNvPr id="15" name="Picture 14">
            <a:extLst>
              <a:ext uri="{FF2B5EF4-FFF2-40B4-BE49-F238E27FC236}">
                <a16:creationId xmlns:a16="http://schemas.microsoft.com/office/drawing/2014/main" id="{18B8069C-547A-2C47-AA9A-83C1F999E2F5}"/>
              </a:ext>
            </a:extLst>
          </p:cNvPr>
          <p:cNvPicPr>
            <a:picLocks noChangeAspect="1"/>
          </p:cNvPicPr>
          <p:nvPr userDrawn="1"/>
        </p:nvPicPr>
        <p:blipFill rotWithShape="1">
          <a:blip r:embed="rId2"/>
          <a:srcRect l="22781" r="56219"/>
          <a:stretch/>
        </p:blipFill>
        <p:spPr>
          <a:xfrm>
            <a:off x="102862" y="237803"/>
            <a:ext cx="506043" cy="488530"/>
          </a:xfrm>
          <a:prstGeom prst="rect">
            <a:avLst/>
          </a:prstGeom>
        </p:spPr>
      </p:pic>
      <p:sp>
        <p:nvSpPr>
          <p:cNvPr id="16" name="Google Shape;51;p8">
            <a:extLst>
              <a:ext uri="{FF2B5EF4-FFF2-40B4-BE49-F238E27FC236}">
                <a16:creationId xmlns:a16="http://schemas.microsoft.com/office/drawing/2014/main" id="{33BBB229-7E3F-B74E-B64E-BC1C798D96DB}"/>
              </a:ext>
            </a:extLst>
          </p:cNvPr>
          <p:cNvSpPr txBox="1">
            <a:spLocks noGrp="1"/>
          </p:cNvSpPr>
          <p:nvPr>
            <p:ph type="body" idx="2"/>
          </p:nvPr>
        </p:nvSpPr>
        <p:spPr>
          <a:xfrm>
            <a:off x="979251" y="1098061"/>
            <a:ext cx="11018195" cy="5583035"/>
          </a:xfrm>
          <a:prstGeom prst="rect">
            <a:avLst/>
          </a:prstGeom>
        </p:spPr>
        <p:txBody>
          <a:bodyPr spcFirstLastPara="1" wrap="square" lIns="91425" tIns="91425" rIns="91425" bIns="91425" anchor="t" anchorCtr="0">
            <a:normAutofit/>
          </a:bodyPr>
          <a:lstStyle>
            <a:lvl1pPr marL="444500" lvl="0" indent="-2857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01700" lvl="1"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58900" lvl="2"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16100" lvl="3"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77644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 | 2 Column">
    <p:spTree>
      <p:nvGrpSpPr>
        <p:cNvPr id="1" name=""/>
        <p:cNvGrpSpPr/>
        <p:nvPr/>
      </p:nvGrpSpPr>
      <p:grpSpPr>
        <a:xfrm>
          <a:off x="0" y="0"/>
          <a:ext cx="0" cy="0"/>
          <a:chOff x="0" y="0"/>
          <a:chExt cx="0" cy="0"/>
        </a:xfrm>
      </p:grpSpPr>
      <p:sp>
        <p:nvSpPr>
          <p:cNvPr id="7" name="Google Shape;26;p5">
            <a:extLst>
              <a:ext uri="{FF2B5EF4-FFF2-40B4-BE49-F238E27FC236}">
                <a16:creationId xmlns:a16="http://schemas.microsoft.com/office/drawing/2014/main" id="{D65CC8B8-2F32-504E-8BA5-D7267A0DFCCD}"/>
              </a:ext>
            </a:extLst>
          </p:cNvPr>
          <p:cNvSpPr/>
          <p:nvPr userDrawn="1"/>
        </p:nvSpPr>
        <p:spPr>
          <a:xfrm flipH="1">
            <a:off x="-77" y="0"/>
            <a:ext cx="723493" cy="68580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p5">
            <a:extLst>
              <a:ext uri="{FF2B5EF4-FFF2-40B4-BE49-F238E27FC236}">
                <a16:creationId xmlns:a16="http://schemas.microsoft.com/office/drawing/2014/main" id="{F45B3A10-0DD4-4547-BB85-7D5825854430}"/>
              </a:ext>
            </a:extLst>
          </p:cNvPr>
          <p:cNvSpPr/>
          <p:nvPr userDrawn="1"/>
        </p:nvSpPr>
        <p:spPr>
          <a:xfrm flipH="1">
            <a:off x="-79" y="0"/>
            <a:ext cx="723493" cy="1018163"/>
          </a:xfrm>
          <a:prstGeom prst="rect">
            <a:avLst/>
          </a:prstGeom>
          <a:gradFill flip="none" rotWithShape="1">
            <a:gsLst>
              <a:gs pos="0">
                <a:srgbClr val="00AAD9"/>
              </a:gs>
              <a:gs pos="33000">
                <a:srgbClr val="008CB3"/>
              </a:gs>
              <a:gs pos="60000">
                <a:srgbClr val="008CB3"/>
              </a:gs>
              <a:gs pos="100000">
                <a:schemeClr val="accent1"/>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0;p4">
            <a:extLst>
              <a:ext uri="{FF2B5EF4-FFF2-40B4-BE49-F238E27FC236}">
                <a16:creationId xmlns:a16="http://schemas.microsoft.com/office/drawing/2014/main" id="{198B178B-15AA-D845-99A8-8CA529FBE90C}"/>
              </a:ext>
            </a:extLst>
          </p:cNvPr>
          <p:cNvSpPr/>
          <p:nvPr userDrawn="1"/>
        </p:nvSpPr>
        <p:spPr>
          <a:xfrm flipH="1">
            <a:off x="723414" y="0"/>
            <a:ext cx="11468585"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9" name="Google Shape;28;p5">
            <a:extLst>
              <a:ext uri="{FF2B5EF4-FFF2-40B4-BE49-F238E27FC236}">
                <a16:creationId xmlns:a16="http://schemas.microsoft.com/office/drawing/2014/main" id="{FC5F3A43-C256-6E4A-8F88-5A3EC613E45B}"/>
              </a:ext>
            </a:extLst>
          </p:cNvPr>
          <p:cNvSpPr txBox="1">
            <a:spLocks noGrp="1"/>
          </p:cNvSpPr>
          <p:nvPr>
            <p:ph type="title"/>
          </p:nvPr>
        </p:nvSpPr>
        <p:spPr>
          <a:xfrm>
            <a:off x="979251" y="148713"/>
            <a:ext cx="11018196" cy="720734"/>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600">
                <a:solidFill>
                  <a:schemeClr val="tx1">
                    <a:lumMod val="65000"/>
                    <a:lumOff val="35000"/>
                  </a:schemeClr>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10" name="Google Shape;30;p5">
            <a:extLst>
              <a:ext uri="{FF2B5EF4-FFF2-40B4-BE49-F238E27FC236}">
                <a16:creationId xmlns:a16="http://schemas.microsoft.com/office/drawing/2014/main" id="{9E9750F7-E9EA-3546-9036-8BB6CCD4A7B0}"/>
              </a:ext>
            </a:extLst>
          </p:cNvPr>
          <p:cNvSpPr txBox="1">
            <a:spLocks noGrp="1"/>
          </p:cNvSpPr>
          <p:nvPr>
            <p:ph type="sldNum" idx="12"/>
          </p:nvPr>
        </p:nvSpPr>
        <p:spPr>
          <a:xfrm>
            <a:off x="75161" y="6281770"/>
            <a:ext cx="561447" cy="399326"/>
          </a:xfrm>
          <a:prstGeom prst="rect">
            <a:avLst/>
          </a:prstGeom>
        </p:spPr>
        <p:txBody>
          <a:bodyPr spcFirstLastPara="1" wrap="square" lIns="91425" tIns="91425" rIns="91425" bIns="91425" anchor="b" anchorCtr="0">
            <a:noAutofit/>
          </a:bodyPr>
          <a:lstStyle>
            <a:lvl1pPr lvl="0">
              <a:buNone/>
              <a:defRPr sz="1600" b="0" i="0">
                <a:solidFill>
                  <a:schemeClr val="bg1">
                    <a:lumMod val="75000"/>
                  </a:schemeClr>
                </a:solidFill>
                <a:latin typeface="Calibri Light" panose="020F0302020204030204" pitchFamily="34" charset="0"/>
                <a:cs typeface="Calibri Light" panose="020F03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dirty="0"/>
          </a:p>
        </p:txBody>
      </p:sp>
      <p:pic>
        <p:nvPicPr>
          <p:cNvPr id="11" name="Picture 10">
            <a:extLst>
              <a:ext uri="{FF2B5EF4-FFF2-40B4-BE49-F238E27FC236}">
                <a16:creationId xmlns:a16="http://schemas.microsoft.com/office/drawing/2014/main" id="{377FCAFA-026A-D240-B27B-40505C17F109}"/>
              </a:ext>
            </a:extLst>
          </p:cNvPr>
          <p:cNvPicPr>
            <a:picLocks noChangeAspect="1"/>
          </p:cNvPicPr>
          <p:nvPr userDrawn="1"/>
        </p:nvPicPr>
        <p:blipFill rotWithShape="1">
          <a:blip r:embed="rId2"/>
          <a:srcRect l="22781" r="56219"/>
          <a:stretch/>
        </p:blipFill>
        <p:spPr>
          <a:xfrm>
            <a:off x="102862" y="237803"/>
            <a:ext cx="506043" cy="488530"/>
          </a:xfrm>
          <a:prstGeom prst="rect">
            <a:avLst/>
          </a:prstGeom>
        </p:spPr>
      </p:pic>
      <p:sp>
        <p:nvSpPr>
          <p:cNvPr id="12" name="Google Shape;51;p8">
            <a:extLst>
              <a:ext uri="{FF2B5EF4-FFF2-40B4-BE49-F238E27FC236}">
                <a16:creationId xmlns:a16="http://schemas.microsoft.com/office/drawing/2014/main" id="{75461B31-69BE-5442-8B6D-0028EF1BC15A}"/>
              </a:ext>
            </a:extLst>
          </p:cNvPr>
          <p:cNvSpPr txBox="1">
            <a:spLocks noGrp="1"/>
          </p:cNvSpPr>
          <p:nvPr>
            <p:ph type="body" idx="2"/>
          </p:nvPr>
        </p:nvSpPr>
        <p:spPr>
          <a:xfrm>
            <a:off x="979252" y="1098061"/>
            <a:ext cx="5307150" cy="5583035"/>
          </a:xfrm>
          <a:prstGeom prst="rect">
            <a:avLst/>
          </a:prstGeom>
        </p:spPr>
        <p:txBody>
          <a:bodyPr spcFirstLastPara="1" wrap="square" lIns="91425" tIns="91425" rIns="91425" bIns="91425" anchor="t" anchorCtr="0">
            <a:normAutofit/>
          </a:bodyPr>
          <a:lstStyle>
            <a:lvl1pPr marL="444500" lvl="0" indent="-2857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01700" lvl="1"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58900" lvl="2"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16100" lvl="3"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Google Shape;52;p8">
            <a:extLst>
              <a:ext uri="{FF2B5EF4-FFF2-40B4-BE49-F238E27FC236}">
                <a16:creationId xmlns:a16="http://schemas.microsoft.com/office/drawing/2014/main" id="{C2B3F599-B13B-D248-A13F-0D139580915A}"/>
              </a:ext>
            </a:extLst>
          </p:cNvPr>
          <p:cNvSpPr txBox="1">
            <a:spLocks noGrp="1"/>
          </p:cNvSpPr>
          <p:nvPr>
            <p:ph type="body" idx="3"/>
          </p:nvPr>
        </p:nvSpPr>
        <p:spPr>
          <a:xfrm>
            <a:off x="6488350" y="1089640"/>
            <a:ext cx="5509098" cy="5583035"/>
          </a:xfrm>
          <a:prstGeom prst="rect">
            <a:avLst/>
          </a:prstGeom>
        </p:spPr>
        <p:txBody>
          <a:bodyPr spcFirstLastPara="1" wrap="square" lIns="91425" tIns="91425" rIns="91425" bIns="91425" anchor="t" anchorCtr="0">
            <a:normAutofit/>
          </a:bodyPr>
          <a:lstStyle>
            <a:lvl1pPr marL="457200" lvl="0" indent="-2984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14400" lvl="1" indent="-2984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71600" lvl="2" indent="-2984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28800" lvl="3" indent="-2984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2980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AE67C-32A8-DD89-B79B-9184ADBF1D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74FD11-AD3A-059B-A978-3E7BC8964C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EC86A-85DA-0E7C-71C9-52D2F98C6713}"/>
              </a:ext>
            </a:extLst>
          </p:cNvPr>
          <p:cNvSpPr>
            <a:spLocks noGrp="1"/>
          </p:cNvSpPr>
          <p:nvPr>
            <p:ph type="dt" sz="half" idx="10"/>
          </p:nvPr>
        </p:nvSpPr>
        <p:spPr/>
        <p:txBody>
          <a:bodyPr/>
          <a:lstStyle/>
          <a:p>
            <a:fld id="{D289B4F2-9F97-4CBB-BA9B-1D0F5C6E5ABF}" type="datetimeFigureOut">
              <a:rPr lang="en-US" smtClean="0"/>
              <a:t>5/13/2024</a:t>
            </a:fld>
            <a:endParaRPr lang="en-US"/>
          </a:p>
        </p:txBody>
      </p:sp>
      <p:sp>
        <p:nvSpPr>
          <p:cNvPr id="5" name="Footer Placeholder 4">
            <a:extLst>
              <a:ext uri="{FF2B5EF4-FFF2-40B4-BE49-F238E27FC236}">
                <a16:creationId xmlns:a16="http://schemas.microsoft.com/office/drawing/2014/main" id="{C674B2D3-7C1C-1198-9FC9-0069237B8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C7C141-2796-69DD-5D6B-716F71CA787D}"/>
              </a:ext>
            </a:extLst>
          </p:cNvPr>
          <p:cNvSpPr>
            <a:spLocks noGrp="1"/>
          </p:cNvSpPr>
          <p:nvPr>
            <p:ph type="sldNum" sz="quarter" idx="12"/>
          </p:nvPr>
        </p:nvSpPr>
        <p:spPr/>
        <p:txBody>
          <a:bodyPr/>
          <a:lstStyle/>
          <a:p>
            <a:fld id="{7EEC955C-4C87-4C95-9CF3-7892ACB58406}" type="slidenum">
              <a:rPr lang="en-US" smtClean="0"/>
              <a:t>‹#›</a:t>
            </a:fld>
            <a:endParaRPr lang="en-US"/>
          </a:p>
        </p:txBody>
      </p:sp>
    </p:spTree>
    <p:extLst>
      <p:ext uri="{BB962C8B-B14F-4D97-AF65-F5344CB8AC3E}">
        <p14:creationId xmlns:p14="http://schemas.microsoft.com/office/powerpoint/2010/main" val="1528828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 | 3 Column">
    <p:spTree>
      <p:nvGrpSpPr>
        <p:cNvPr id="1" name=""/>
        <p:cNvGrpSpPr/>
        <p:nvPr/>
      </p:nvGrpSpPr>
      <p:grpSpPr>
        <a:xfrm>
          <a:off x="0" y="0"/>
          <a:ext cx="0" cy="0"/>
          <a:chOff x="0" y="0"/>
          <a:chExt cx="0" cy="0"/>
        </a:xfrm>
      </p:grpSpPr>
      <p:sp>
        <p:nvSpPr>
          <p:cNvPr id="10" name="Google Shape;20;p4">
            <a:extLst>
              <a:ext uri="{FF2B5EF4-FFF2-40B4-BE49-F238E27FC236}">
                <a16:creationId xmlns:a16="http://schemas.microsoft.com/office/drawing/2014/main" id="{BF4639FB-622F-AA4F-8C45-71216576A69E}"/>
              </a:ext>
            </a:extLst>
          </p:cNvPr>
          <p:cNvSpPr/>
          <p:nvPr userDrawn="1"/>
        </p:nvSpPr>
        <p:spPr>
          <a:xfrm flipH="1">
            <a:off x="723414" y="0"/>
            <a:ext cx="11468585"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7" name="Google Shape;28;p5">
            <a:extLst>
              <a:ext uri="{FF2B5EF4-FFF2-40B4-BE49-F238E27FC236}">
                <a16:creationId xmlns:a16="http://schemas.microsoft.com/office/drawing/2014/main" id="{4E8CD982-8CC6-DE41-88D9-225AECE281C8}"/>
              </a:ext>
            </a:extLst>
          </p:cNvPr>
          <p:cNvSpPr txBox="1">
            <a:spLocks noGrp="1"/>
          </p:cNvSpPr>
          <p:nvPr>
            <p:ph type="title"/>
          </p:nvPr>
        </p:nvSpPr>
        <p:spPr>
          <a:xfrm>
            <a:off x="979251" y="148713"/>
            <a:ext cx="11018196" cy="720734"/>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600">
                <a:solidFill>
                  <a:schemeClr val="tx1">
                    <a:lumMod val="65000"/>
                    <a:lumOff val="35000"/>
                  </a:schemeClr>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11" name="Google Shape;76;p12">
            <a:extLst>
              <a:ext uri="{FF2B5EF4-FFF2-40B4-BE49-F238E27FC236}">
                <a16:creationId xmlns:a16="http://schemas.microsoft.com/office/drawing/2014/main" id="{888588F4-92A5-A34D-8185-A62E8895817B}"/>
              </a:ext>
            </a:extLst>
          </p:cNvPr>
          <p:cNvSpPr txBox="1">
            <a:spLocks noGrp="1"/>
          </p:cNvSpPr>
          <p:nvPr>
            <p:ph type="body" idx="1"/>
          </p:nvPr>
        </p:nvSpPr>
        <p:spPr>
          <a:xfrm>
            <a:off x="979250" y="1087540"/>
            <a:ext cx="3550289" cy="5593556"/>
          </a:xfrm>
          <a:prstGeom prst="rect">
            <a:avLst/>
          </a:prstGeom>
        </p:spPr>
        <p:txBody>
          <a:bodyPr spcFirstLastPara="1" wrap="square" lIns="91425" tIns="91425" rIns="91425" bIns="91425" anchor="t" anchorCtr="0">
            <a:normAutofit/>
          </a:bodyPr>
          <a:lstStyle>
            <a:lvl1pPr marL="457200" lvl="0" indent="-2857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14400" lvl="1"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71600" lvl="2"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28800" lvl="3"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Google Shape;77;p12">
            <a:extLst>
              <a:ext uri="{FF2B5EF4-FFF2-40B4-BE49-F238E27FC236}">
                <a16:creationId xmlns:a16="http://schemas.microsoft.com/office/drawing/2014/main" id="{70972C04-80F4-6847-838B-8ECFCCD6B25F}"/>
              </a:ext>
            </a:extLst>
          </p:cNvPr>
          <p:cNvSpPr txBox="1">
            <a:spLocks noGrp="1"/>
          </p:cNvSpPr>
          <p:nvPr>
            <p:ph type="body" idx="2"/>
          </p:nvPr>
        </p:nvSpPr>
        <p:spPr>
          <a:xfrm>
            <a:off x="4713204" y="1087540"/>
            <a:ext cx="3550289" cy="5593556"/>
          </a:xfrm>
          <a:prstGeom prst="rect">
            <a:avLst/>
          </a:prstGeom>
        </p:spPr>
        <p:txBody>
          <a:bodyPr spcFirstLastPara="1" wrap="square" lIns="91425" tIns="91425" rIns="91425" bIns="91425" anchor="t" anchorCtr="0">
            <a:normAutofit/>
          </a:bodyPr>
          <a:lstStyle>
            <a:lvl1pPr marL="457200" lvl="0" indent="-2857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14400" lvl="1"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71600" lvl="2"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28800" lvl="3"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Google Shape;78;p12">
            <a:extLst>
              <a:ext uri="{FF2B5EF4-FFF2-40B4-BE49-F238E27FC236}">
                <a16:creationId xmlns:a16="http://schemas.microsoft.com/office/drawing/2014/main" id="{141DB682-D158-2B4F-986F-3BA4BA2C6731}"/>
              </a:ext>
            </a:extLst>
          </p:cNvPr>
          <p:cNvSpPr txBox="1">
            <a:spLocks noGrp="1"/>
          </p:cNvSpPr>
          <p:nvPr>
            <p:ph type="body" idx="3"/>
          </p:nvPr>
        </p:nvSpPr>
        <p:spPr>
          <a:xfrm>
            <a:off x="8447158" y="1087540"/>
            <a:ext cx="3550289" cy="5593556"/>
          </a:xfrm>
          <a:prstGeom prst="rect">
            <a:avLst/>
          </a:prstGeom>
        </p:spPr>
        <p:txBody>
          <a:bodyPr spcFirstLastPara="1" wrap="square" lIns="91425" tIns="91425" rIns="91425" bIns="91425" anchor="t" anchorCtr="0">
            <a:normAutofit/>
          </a:bodyPr>
          <a:lstStyle>
            <a:lvl1pPr marL="457200" lvl="0" indent="-2857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14400" lvl="1"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71600" lvl="2"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28800" lvl="3"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Google Shape;26;p5">
            <a:extLst>
              <a:ext uri="{FF2B5EF4-FFF2-40B4-BE49-F238E27FC236}">
                <a16:creationId xmlns:a16="http://schemas.microsoft.com/office/drawing/2014/main" id="{A7FE4298-3CF7-7045-BF40-C2EE103B432E}"/>
              </a:ext>
            </a:extLst>
          </p:cNvPr>
          <p:cNvSpPr/>
          <p:nvPr userDrawn="1"/>
        </p:nvSpPr>
        <p:spPr>
          <a:xfrm flipH="1">
            <a:off x="-77" y="0"/>
            <a:ext cx="723493" cy="68580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p5">
            <a:extLst>
              <a:ext uri="{FF2B5EF4-FFF2-40B4-BE49-F238E27FC236}">
                <a16:creationId xmlns:a16="http://schemas.microsoft.com/office/drawing/2014/main" id="{1AAAC647-6C9D-0D49-8379-EB49E80A8373}"/>
              </a:ext>
            </a:extLst>
          </p:cNvPr>
          <p:cNvSpPr/>
          <p:nvPr userDrawn="1"/>
        </p:nvSpPr>
        <p:spPr>
          <a:xfrm flipH="1">
            <a:off x="-79" y="0"/>
            <a:ext cx="723493" cy="1018163"/>
          </a:xfrm>
          <a:prstGeom prst="rect">
            <a:avLst/>
          </a:prstGeom>
          <a:gradFill flip="none" rotWithShape="1">
            <a:gsLst>
              <a:gs pos="0">
                <a:srgbClr val="00AAD9"/>
              </a:gs>
              <a:gs pos="33000">
                <a:srgbClr val="008CB3"/>
              </a:gs>
              <a:gs pos="60000">
                <a:srgbClr val="008CB3"/>
              </a:gs>
              <a:gs pos="100000">
                <a:schemeClr val="accent1"/>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p5">
            <a:extLst>
              <a:ext uri="{FF2B5EF4-FFF2-40B4-BE49-F238E27FC236}">
                <a16:creationId xmlns:a16="http://schemas.microsoft.com/office/drawing/2014/main" id="{B3EF87A7-2713-FA47-983D-E14E6118892E}"/>
              </a:ext>
            </a:extLst>
          </p:cNvPr>
          <p:cNvSpPr txBox="1">
            <a:spLocks noGrp="1"/>
          </p:cNvSpPr>
          <p:nvPr>
            <p:ph type="sldNum" idx="12"/>
          </p:nvPr>
        </p:nvSpPr>
        <p:spPr>
          <a:xfrm>
            <a:off x="75161" y="6281770"/>
            <a:ext cx="561447" cy="399326"/>
          </a:xfrm>
          <a:prstGeom prst="rect">
            <a:avLst/>
          </a:prstGeom>
        </p:spPr>
        <p:txBody>
          <a:bodyPr spcFirstLastPara="1" wrap="square" lIns="91425" tIns="91425" rIns="91425" bIns="91425" anchor="b" anchorCtr="0">
            <a:noAutofit/>
          </a:bodyPr>
          <a:lstStyle>
            <a:lvl1pPr lvl="0">
              <a:buNone/>
              <a:defRPr sz="1600" b="0" i="0">
                <a:solidFill>
                  <a:schemeClr val="bg1">
                    <a:lumMod val="75000"/>
                  </a:schemeClr>
                </a:solidFill>
                <a:latin typeface="Calibri Light" panose="020F0302020204030204" pitchFamily="34" charset="0"/>
                <a:cs typeface="Calibri Light" panose="020F03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dirty="0"/>
          </a:p>
        </p:txBody>
      </p:sp>
      <p:pic>
        <p:nvPicPr>
          <p:cNvPr id="17" name="Picture 16">
            <a:extLst>
              <a:ext uri="{FF2B5EF4-FFF2-40B4-BE49-F238E27FC236}">
                <a16:creationId xmlns:a16="http://schemas.microsoft.com/office/drawing/2014/main" id="{EE0DB241-1037-524A-B354-AA79BA4BBD7F}"/>
              </a:ext>
            </a:extLst>
          </p:cNvPr>
          <p:cNvPicPr>
            <a:picLocks noChangeAspect="1"/>
          </p:cNvPicPr>
          <p:nvPr userDrawn="1"/>
        </p:nvPicPr>
        <p:blipFill rotWithShape="1">
          <a:blip r:embed="rId2"/>
          <a:srcRect l="22781" r="56219"/>
          <a:stretch/>
        </p:blipFill>
        <p:spPr>
          <a:xfrm>
            <a:off x="102862" y="237803"/>
            <a:ext cx="506043" cy="488530"/>
          </a:xfrm>
          <a:prstGeom prst="rect">
            <a:avLst/>
          </a:prstGeom>
        </p:spPr>
      </p:pic>
    </p:spTree>
    <p:extLst>
      <p:ext uri="{BB962C8B-B14F-4D97-AF65-F5344CB8AC3E}">
        <p14:creationId xmlns:p14="http://schemas.microsoft.com/office/powerpoint/2010/main" val="2326515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H | Title Slide Apple Health">
    <p:bg>
      <p:bgPr>
        <a:gradFill>
          <a:gsLst>
            <a:gs pos="0">
              <a:schemeClr val="tx2"/>
            </a:gs>
            <a:gs pos="32000">
              <a:schemeClr val="bg2"/>
            </a:gs>
            <a:gs pos="67000">
              <a:schemeClr val="tx2"/>
            </a:gs>
            <a:gs pos="100000">
              <a:schemeClr val="bg2"/>
            </a:gs>
          </a:gsLst>
          <a:path path="circle">
            <a:fillToRect l="100000" t="100000"/>
          </a:path>
        </a:gradFill>
        <a:effectLst/>
      </p:bgPr>
    </p:bg>
    <p:spTree>
      <p:nvGrpSpPr>
        <p:cNvPr id="1" name=""/>
        <p:cNvGrpSpPr/>
        <p:nvPr/>
      </p:nvGrpSpPr>
      <p:grpSpPr>
        <a:xfrm>
          <a:off x="0" y="0"/>
          <a:ext cx="0" cy="0"/>
          <a:chOff x="0" y="0"/>
          <a:chExt cx="0" cy="0"/>
        </a:xfrm>
      </p:grpSpPr>
      <p:sp>
        <p:nvSpPr>
          <p:cNvPr id="20" name="Google Shape;20;p4">
            <a:extLst>
              <a:ext uri="{FF2B5EF4-FFF2-40B4-BE49-F238E27FC236}">
                <a16:creationId xmlns:a16="http://schemas.microsoft.com/office/drawing/2014/main" id="{7B28C8B0-1B2E-334F-8B31-66C70918E456}"/>
              </a:ext>
            </a:extLst>
          </p:cNvPr>
          <p:cNvSpPr/>
          <p:nvPr userDrawn="1"/>
        </p:nvSpPr>
        <p:spPr>
          <a:xfrm flipH="1">
            <a:off x="-155" y="5399590"/>
            <a:ext cx="12192151" cy="145841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7" name="Google Shape;10;p2">
            <a:extLst>
              <a:ext uri="{FF2B5EF4-FFF2-40B4-BE49-F238E27FC236}">
                <a16:creationId xmlns:a16="http://schemas.microsoft.com/office/drawing/2014/main" id="{914278F4-3128-B74B-9817-98A9BB6D0EA6}"/>
              </a:ext>
            </a:extLst>
          </p:cNvPr>
          <p:cNvSpPr/>
          <p:nvPr userDrawn="1"/>
        </p:nvSpPr>
        <p:spPr>
          <a:xfrm rot="10800000">
            <a:off x="-150" y="5233121"/>
            <a:ext cx="12192150" cy="166469"/>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Picture 11">
            <a:extLst>
              <a:ext uri="{FF2B5EF4-FFF2-40B4-BE49-F238E27FC236}">
                <a16:creationId xmlns:a16="http://schemas.microsoft.com/office/drawing/2014/main" id="{67D7AF60-A756-354D-AB0B-87F3F8802761}"/>
              </a:ext>
            </a:extLst>
          </p:cNvPr>
          <p:cNvPicPr>
            <a:picLocks noChangeAspect="1"/>
          </p:cNvPicPr>
          <p:nvPr userDrawn="1"/>
        </p:nvPicPr>
        <p:blipFill>
          <a:blip r:embed="rId2"/>
          <a:stretch>
            <a:fillRect/>
          </a:stretch>
        </p:blipFill>
        <p:spPr>
          <a:xfrm>
            <a:off x="9103488" y="5724086"/>
            <a:ext cx="2688683" cy="746162"/>
          </a:xfrm>
          <a:prstGeom prst="rect">
            <a:avLst/>
          </a:prstGeom>
        </p:spPr>
      </p:pic>
      <p:sp>
        <p:nvSpPr>
          <p:cNvPr id="17" name="Google Shape;16;p3">
            <a:extLst>
              <a:ext uri="{FF2B5EF4-FFF2-40B4-BE49-F238E27FC236}">
                <a16:creationId xmlns:a16="http://schemas.microsoft.com/office/drawing/2014/main" id="{9902BED1-99A2-3B48-AD54-468A7A8C2B3E}"/>
              </a:ext>
            </a:extLst>
          </p:cNvPr>
          <p:cNvSpPr txBox="1">
            <a:spLocks noGrp="1"/>
          </p:cNvSpPr>
          <p:nvPr>
            <p:ph type="ctrTitle"/>
          </p:nvPr>
        </p:nvSpPr>
        <p:spPr>
          <a:xfrm>
            <a:off x="691586" y="1685465"/>
            <a:ext cx="10177041" cy="1045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6600">
                <a:solidFill>
                  <a:schemeClr val="bg1"/>
                </a:solidFill>
                <a:latin typeface="Calibri" panose="020F0502020204030204" pitchFamily="34" charset="0"/>
                <a:cs typeface="Calibri" panose="020F0502020204030204" pitchFamily="34" charset="0"/>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r>
              <a:rPr lang="en-US"/>
              <a:t>Click to edit Master title style</a:t>
            </a:r>
            <a:endParaRPr dirty="0"/>
          </a:p>
        </p:txBody>
      </p:sp>
      <p:sp>
        <p:nvSpPr>
          <p:cNvPr id="18" name="Google Shape;17;p3">
            <a:extLst>
              <a:ext uri="{FF2B5EF4-FFF2-40B4-BE49-F238E27FC236}">
                <a16:creationId xmlns:a16="http://schemas.microsoft.com/office/drawing/2014/main" id="{9DDE84EB-5EFE-BE41-994F-F0A079487716}"/>
              </a:ext>
            </a:extLst>
          </p:cNvPr>
          <p:cNvSpPr txBox="1">
            <a:spLocks noGrp="1"/>
          </p:cNvSpPr>
          <p:nvPr>
            <p:ph type="subTitle" idx="1"/>
          </p:nvPr>
        </p:nvSpPr>
        <p:spPr>
          <a:xfrm>
            <a:off x="691586" y="2860056"/>
            <a:ext cx="10177041" cy="68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None/>
              <a:defRPr sz="2800" b="0" i="1">
                <a:solidFill>
                  <a:schemeClr val="bg1"/>
                </a:solidFill>
                <a:latin typeface="Calibri Light" panose="020F0302020204030204" pitchFamily="34" charset="0"/>
                <a:cs typeface="Calibri Light" panose="020F0302020204030204" pitchFamily="34" charset="0"/>
              </a:defRPr>
            </a:lvl1pPr>
            <a:lvl2pPr lvl="1" rtl="0">
              <a:spcBef>
                <a:spcPts val="0"/>
              </a:spcBef>
              <a:spcAft>
                <a:spcPts val="0"/>
              </a:spcAft>
              <a:buClr>
                <a:schemeClr val="dk1"/>
              </a:buClr>
              <a:buSzPts val="1800"/>
              <a:buNone/>
              <a:defRPr sz="1800"/>
            </a:lvl2pPr>
            <a:lvl3pPr lvl="2" rtl="0">
              <a:spcBef>
                <a:spcPts val="0"/>
              </a:spcBef>
              <a:spcAft>
                <a:spcPts val="0"/>
              </a:spcAft>
              <a:buClr>
                <a:schemeClr val="dk1"/>
              </a:buClr>
              <a:buSzPts val="1800"/>
              <a:buNone/>
              <a:defRPr sz="1800"/>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r>
              <a:rPr lang="en-US"/>
              <a:t>Click to edit Master subtitle style</a:t>
            </a:r>
            <a:endParaRPr dirty="0"/>
          </a:p>
        </p:txBody>
      </p:sp>
    </p:spTree>
    <p:extLst>
      <p:ext uri="{BB962C8B-B14F-4D97-AF65-F5344CB8AC3E}">
        <p14:creationId xmlns:p14="http://schemas.microsoft.com/office/powerpoint/2010/main" val="334552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reserve="1" userDrawn="1">
  <p:cSld name="Table of contents">
    <p:spTree>
      <p:nvGrpSpPr>
        <p:cNvPr id="1" name="Shape 19"/>
        <p:cNvGrpSpPr/>
        <p:nvPr/>
      </p:nvGrpSpPr>
      <p:grpSpPr>
        <a:xfrm>
          <a:off x="0" y="0"/>
          <a:ext cx="0" cy="0"/>
          <a:chOff x="0" y="0"/>
          <a:chExt cx="0" cy="0"/>
        </a:xfrm>
      </p:grpSpPr>
      <p:sp>
        <p:nvSpPr>
          <p:cNvPr id="11" name="Google Shape;27;p5">
            <a:extLst>
              <a:ext uri="{FF2B5EF4-FFF2-40B4-BE49-F238E27FC236}">
                <a16:creationId xmlns:a16="http://schemas.microsoft.com/office/drawing/2014/main" id="{8ADD2370-D857-FC41-97F5-AADCAF6BED6A}"/>
              </a:ext>
            </a:extLst>
          </p:cNvPr>
          <p:cNvSpPr/>
          <p:nvPr userDrawn="1"/>
        </p:nvSpPr>
        <p:spPr>
          <a:xfrm flipH="1">
            <a:off x="-457201" y="0"/>
            <a:ext cx="6459584" cy="6858001"/>
          </a:xfrm>
          <a:prstGeom prst="rect">
            <a:avLst/>
          </a:prstGeom>
          <a:gradFill flip="none" rotWithShape="1">
            <a:gsLst>
              <a:gs pos="0">
                <a:schemeClr val="bg2"/>
              </a:gs>
              <a:gs pos="34000">
                <a:schemeClr val="tx2"/>
              </a:gs>
              <a:gs pos="68000">
                <a:schemeClr val="tx2"/>
              </a:gs>
              <a:gs pos="100000">
                <a:schemeClr val="bg2"/>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flipH="1">
            <a:off x="5649685" y="0"/>
            <a:ext cx="6542313" cy="6858000"/>
          </a:xfrm>
          <a:prstGeom prst="rect">
            <a:avLst/>
          </a:prstGeom>
          <a:solidFill>
            <a:srgbClr val="F8F7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10" name="Google Shape;79;p12">
            <a:extLst>
              <a:ext uri="{FF2B5EF4-FFF2-40B4-BE49-F238E27FC236}">
                <a16:creationId xmlns:a16="http://schemas.microsoft.com/office/drawing/2014/main" id="{FF9C5851-9EE5-E941-998D-B963BE415BA4}"/>
              </a:ext>
            </a:extLst>
          </p:cNvPr>
          <p:cNvSpPr txBox="1">
            <a:spLocks/>
          </p:cNvSpPr>
          <p:nvPr userDrawn="1"/>
        </p:nvSpPr>
        <p:spPr>
          <a:xfrm>
            <a:off x="11450027" y="6333069"/>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z="1333" smtClean="0"/>
              <a:pPr/>
              <a:t>‹#›</a:t>
            </a:fld>
            <a:endParaRPr lang="en" sz="1333" dirty="0"/>
          </a:p>
        </p:txBody>
      </p:sp>
    </p:spTree>
    <p:extLst>
      <p:ext uri="{BB962C8B-B14F-4D97-AF65-F5344CB8AC3E}">
        <p14:creationId xmlns:p14="http://schemas.microsoft.com/office/powerpoint/2010/main" val="3051975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H | Transition Slide">
    <p:spTree>
      <p:nvGrpSpPr>
        <p:cNvPr id="1" name=""/>
        <p:cNvGrpSpPr/>
        <p:nvPr/>
      </p:nvGrpSpPr>
      <p:grpSpPr>
        <a:xfrm>
          <a:off x="0" y="0"/>
          <a:ext cx="0" cy="0"/>
          <a:chOff x="0" y="0"/>
          <a:chExt cx="0" cy="0"/>
        </a:xfrm>
      </p:grpSpPr>
      <p:sp>
        <p:nvSpPr>
          <p:cNvPr id="7" name="Google Shape;28;p5">
            <a:extLst>
              <a:ext uri="{FF2B5EF4-FFF2-40B4-BE49-F238E27FC236}">
                <a16:creationId xmlns:a16="http://schemas.microsoft.com/office/drawing/2014/main" id="{67F7402A-3BFB-F64C-87FE-234A5E411F68}"/>
              </a:ext>
            </a:extLst>
          </p:cNvPr>
          <p:cNvSpPr/>
          <p:nvPr userDrawn="1"/>
        </p:nvSpPr>
        <p:spPr>
          <a:xfrm>
            <a:off x="-7200" y="0"/>
            <a:ext cx="61032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Light" panose="020F0302020204030204" pitchFamily="34" charset="0"/>
            </a:endParaRPr>
          </a:p>
        </p:txBody>
      </p:sp>
      <p:sp>
        <p:nvSpPr>
          <p:cNvPr id="8" name="Google Shape;60;p10">
            <a:extLst>
              <a:ext uri="{FF2B5EF4-FFF2-40B4-BE49-F238E27FC236}">
                <a16:creationId xmlns:a16="http://schemas.microsoft.com/office/drawing/2014/main" id="{E2E9C266-5B3D-164F-97E6-5C9FFB8B728F}"/>
              </a:ext>
            </a:extLst>
          </p:cNvPr>
          <p:cNvSpPr/>
          <p:nvPr userDrawn="1"/>
        </p:nvSpPr>
        <p:spPr>
          <a:xfrm flipH="1">
            <a:off x="-4800" y="-134"/>
            <a:ext cx="5934330" cy="6858134"/>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9" name="Google Shape;62;p10">
            <a:extLst>
              <a:ext uri="{FF2B5EF4-FFF2-40B4-BE49-F238E27FC236}">
                <a16:creationId xmlns:a16="http://schemas.microsoft.com/office/drawing/2014/main" id="{3B270EA1-D1C1-E644-BD3A-CEA14BD64A4C}"/>
              </a:ext>
            </a:extLst>
          </p:cNvPr>
          <p:cNvSpPr txBox="1">
            <a:spLocks noGrp="1"/>
          </p:cNvSpPr>
          <p:nvPr>
            <p:ph type="title"/>
          </p:nvPr>
        </p:nvSpPr>
        <p:spPr>
          <a:xfrm>
            <a:off x="575503" y="832184"/>
            <a:ext cx="4689600" cy="129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sz="3467" b="0" i="0">
                <a:solidFill>
                  <a:schemeClr val="tx1">
                    <a:lumMod val="65000"/>
                    <a:lumOff val="35000"/>
                  </a:schemeClr>
                </a:solidFill>
                <a:latin typeface="Calibri Light" panose="020F0302020204030204" pitchFamily="34" charset="0"/>
                <a:cs typeface="Calibri Light" panose="020F0302020204030204" pitchFamily="34" charset="0"/>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0" name="Google Shape;64;p10">
            <a:extLst>
              <a:ext uri="{FF2B5EF4-FFF2-40B4-BE49-F238E27FC236}">
                <a16:creationId xmlns:a16="http://schemas.microsoft.com/office/drawing/2014/main" id="{2A4C05E9-3F38-EF4D-A622-8767C584DD4E}"/>
              </a:ext>
            </a:extLst>
          </p:cNvPr>
          <p:cNvSpPr txBox="1">
            <a:spLocks noGrp="1"/>
          </p:cNvSpPr>
          <p:nvPr>
            <p:ph type="body" idx="1"/>
          </p:nvPr>
        </p:nvSpPr>
        <p:spPr>
          <a:xfrm>
            <a:off x="575503" y="2196318"/>
            <a:ext cx="4689600" cy="3943600"/>
          </a:xfrm>
          <a:prstGeom prst="rect">
            <a:avLst/>
          </a:prstGeom>
        </p:spPr>
        <p:txBody>
          <a:bodyPr spcFirstLastPara="1" wrap="square" lIns="91425" tIns="91425" rIns="91425" bIns="91425" anchor="t" anchorCtr="0"/>
          <a:lstStyle>
            <a:lvl1pPr marL="609585" lvl="0" indent="-406390" rtl="0">
              <a:spcBef>
                <a:spcPts val="800"/>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1pPr>
            <a:lvl2pPr marL="1219170" lvl="1" indent="-406390" rtl="0">
              <a:spcBef>
                <a:spcPts val="0"/>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2pPr>
            <a:lvl3pPr marL="1828754" lvl="2" indent="-406390" rtl="0">
              <a:spcBef>
                <a:spcPts val="0"/>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3pPr>
            <a:lvl4pPr marL="2438339" lvl="3" indent="-406390" rtl="0">
              <a:spcBef>
                <a:spcPts val="0"/>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10">
            <a:extLst>
              <a:ext uri="{FF2B5EF4-FFF2-40B4-BE49-F238E27FC236}">
                <a16:creationId xmlns:a16="http://schemas.microsoft.com/office/drawing/2014/main" id="{4A6F2CF4-C69E-3E4E-8A66-358D456217DD}"/>
              </a:ext>
            </a:extLst>
          </p:cNvPr>
          <p:cNvSpPr/>
          <p:nvPr userDrawn="1"/>
        </p:nvSpPr>
        <p:spPr>
          <a:xfrm>
            <a:off x="6096001" y="6333136"/>
            <a:ext cx="6095999" cy="524864"/>
          </a:xfrm>
          <a:prstGeom prst="rect">
            <a:avLst/>
          </a:prstGeom>
          <a:solidFill>
            <a:schemeClr val="tx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Calibri Light" panose="020F0302020204030204" pitchFamily="34" charset="0"/>
            </a:endParaRPr>
          </a:p>
        </p:txBody>
      </p:sp>
      <p:pic>
        <p:nvPicPr>
          <p:cNvPr id="12" name="Picture 11">
            <a:extLst>
              <a:ext uri="{FF2B5EF4-FFF2-40B4-BE49-F238E27FC236}">
                <a16:creationId xmlns:a16="http://schemas.microsoft.com/office/drawing/2014/main" id="{F404DF60-DEFD-314A-9CEA-DA80873F12D0}"/>
              </a:ext>
            </a:extLst>
          </p:cNvPr>
          <p:cNvPicPr>
            <a:picLocks noChangeAspect="1"/>
          </p:cNvPicPr>
          <p:nvPr userDrawn="1"/>
        </p:nvPicPr>
        <p:blipFill>
          <a:blip r:embed="rId2">
            <a:alphaModFix/>
          </a:blip>
          <a:stretch>
            <a:fillRect/>
          </a:stretch>
        </p:blipFill>
        <p:spPr>
          <a:xfrm>
            <a:off x="6283372" y="6433463"/>
            <a:ext cx="334765" cy="349811"/>
          </a:xfrm>
          <a:prstGeom prst="rect">
            <a:avLst/>
          </a:prstGeom>
        </p:spPr>
      </p:pic>
      <p:sp>
        <p:nvSpPr>
          <p:cNvPr id="13" name="Google Shape;79;p12">
            <a:extLst>
              <a:ext uri="{FF2B5EF4-FFF2-40B4-BE49-F238E27FC236}">
                <a16:creationId xmlns:a16="http://schemas.microsoft.com/office/drawing/2014/main" id="{6C53C959-44E2-C047-AB5D-2F0243FEA429}"/>
              </a:ext>
            </a:extLst>
          </p:cNvPr>
          <p:cNvSpPr txBox="1">
            <a:spLocks/>
          </p:cNvSpPr>
          <p:nvPr userDrawn="1"/>
        </p:nvSpPr>
        <p:spPr>
          <a:xfrm>
            <a:off x="11450027" y="6333069"/>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z="1333" smtClean="0">
                <a:solidFill>
                  <a:schemeClr val="bg1"/>
                </a:solidFill>
              </a:rPr>
              <a:pPr/>
              <a:t>‹#›</a:t>
            </a:fld>
            <a:endParaRPr lang="en" sz="1333" dirty="0">
              <a:solidFill>
                <a:schemeClr val="bg1"/>
              </a:solidFill>
            </a:endParaRPr>
          </a:p>
        </p:txBody>
      </p:sp>
      <p:sp>
        <p:nvSpPr>
          <p:cNvPr id="14" name="Google Shape;10;p2">
            <a:extLst>
              <a:ext uri="{FF2B5EF4-FFF2-40B4-BE49-F238E27FC236}">
                <a16:creationId xmlns:a16="http://schemas.microsoft.com/office/drawing/2014/main" id="{17F39BD6-F3A7-0148-8BD2-9ADA33919F52}"/>
              </a:ext>
            </a:extLst>
          </p:cNvPr>
          <p:cNvSpPr/>
          <p:nvPr userDrawn="1"/>
        </p:nvSpPr>
        <p:spPr>
          <a:xfrm rot="5400000">
            <a:off x="2583831" y="3345701"/>
            <a:ext cx="6857867" cy="166469"/>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9267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H | Full Width No Text">
    <p:bg>
      <p:bgPr>
        <a:gradFill>
          <a:gsLst>
            <a:gs pos="0">
              <a:schemeClr val="tx2"/>
            </a:gs>
            <a:gs pos="33000">
              <a:schemeClr val="bg2"/>
            </a:gs>
            <a:gs pos="66000">
              <a:schemeClr val="tx2"/>
            </a:gs>
            <a:gs pos="99000">
              <a:schemeClr val="bg2"/>
            </a:gs>
          </a:gsLst>
          <a:path path="circle">
            <a:fillToRect l="100000" t="100000"/>
          </a:path>
        </a:gradFill>
        <a:effectLst/>
      </p:bgPr>
    </p:bg>
    <p:spTree>
      <p:nvGrpSpPr>
        <p:cNvPr id="1" name=""/>
        <p:cNvGrpSpPr/>
        <p:nvPr/>
      </p:nvGrpSpPr>
      <p:grpSpPr>
        <a:xfrm>
          <a:off x="0" y="0"/>
          <a:ext cx="0" cy="0"/>
          <a:chOff x="0" y="0"/>
          <a:chExt cx="0" cy="0"/>
        </a:xfrm>
      </p:grpSpPr>
      <p:sp>
        <p:nvSpPr>
          <p:cNvPr id="7" name="Google Shape;27;p5">
            <a:extLst>
              <a:ext uri="{FF2B5EF4-FFF2-40B4-BE49-F238E27FC236}">
                <a16:creationId xmlns:a16="http://schemas.microsoft.com/office/drawing/2014/main" id="{A437EB77-57AE-A342-A849-BC68265360BF}"/>
              </a:ext>
            </a:extLst>
          </p:cNvPr>
          <p:cNvSpPr/>
          <p:nvPr userDrawn="1"/>
        </p:nvSpPr>
        <p:spPr>
          <a:xfrm flipH="1">
            <a:off x="-13063" y="131"/>
            <a:ext cx="12246429" cy="777378"/>
          </a:xfrm>
          <a:prstGeom prst="rect">
            <a:avLst/>
          </a:prstGeom>
          <a:gradFill flip="none" rotWithShape="1">
            <a:gsLst>
              <a:gs pos="0">
                <a:schemeClr val="bg2"/>
              </a:gs>
              <a:gs pos="34000">
                <a:schemeClr val="tx2"/>
              </a:gs>
              <a:gs pos="68000">
                <a:schemeClr val="tx2"/>
              </a:gs>
              <a:gs pos="100000">
                <a:schemeClr val="bg2"/>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8;p5">
            <a:extLst>
              <a:ext uri="{FF2B5EF4-FFF2-40B4-BE49-F238E27FC236}">
                <a16:creationId xmlns:a16="http://schemas.microsoft.com/office/drawing/2014/main" id="{B0D9FA2E-AB5A-5E4A-B320-10E3499978F7}"/>
              </a:ext>
            </a:extLst>
          </p:cNvPr>
          <p:cNvSpPr/>
          <p:nvPr userDrawn="1"/>
        </p:nvSpPr>
        <p:spPr>
          <a:xfrm>
            <a:off x="-1" y="777509"/>
            <a:ext cx="12192001" cy="6080491"/>
          </a:xfrm>
          <a:prstGeom prst="rect">
            <a:avLst/>
          </a:prstGeom>
          <a:solidFill>
            <a:srgbClr val="F8F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Light" panose="020F0302020204030204" pitchFamily="34" charset="0"/>
            </a:endParaRPr>
          </a:p>
        </p:txBody>
      </p:sp>
      <p:sp>
        <p:nvSpPr>
          <p:cNvPr id="2" name="Title 1">
            <a:extLst>
              <a:ext uri="{FF2B5EF4-FFF2-40B4-BE49-F238E27FC236}">
                <a16:creationId xmlns:a16="http://schemas.microsoft.com/office/drawing/2014/main" id="{C9D51880-AE5E-0F49-95AB-2987537A5B66}"/>
              </a:ext>
            </a:extLst>
          </p:cNvPr>
          <p:cNvSpPr>
            <a:spLocks noGrp="1"/>
          </p:cNvSpPr>
          <p:nvPr>
            <p:ph type="title"/>
          </p:nvPr>
        </p:nvSpPr>
        <p:spPr>
          <a:xfrm>
            <a:off x="288909" y="-69476"/>
            <a:ext cx="10448248" cy="943810"/>
          </a:xfrm>
          <a:prstGeom prst="rect">
            <a:avLst/>
          </a:prstGeom>
        </p:spPr>
        <p:txBody>
          <a:bodyPr anchor="ctr">
            <a:normAutofit/>
          </a:bodyPr>
          <a:lstStyle>
            <a:lvl1pPr>
              <a:defRPr sz="3200" b="0" i="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8" name="Google Shape;79;p12">
            <a:extLst>
              <a:ext uri="{FF2B5EF4-FFF2-40B4-BE49-F238E27FC236}">
                <a16:creationId xmlns:a16="http://schemas.microsoft.com/office/drawing/2014/main" id="{29932C61-AB33-5F4E-88BF-17DA70488965}"/>
              </a:ext>
            </a:extLst>
          </p:cNvPr>
          <p:cNvSpPr txBox="1">
            <a:spLocks/>
          </p:cNvSpPr>
          <p:nvPr userDrawn="1"/>
        </p:nvSpPr>
        <p:spPr>
          <a:xfrm>
            <a:off x="11450027" y="6333069"/>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z="1333" smtClean="0"/>
              <a:pPr/>
              <a:t>‹#›</a:t>
            </a:fld>
            <a:endParaRPr lang="en" sz="1333" dirty="0"/>
          </a:p>
        </p:txBody>
      </p:sp>
    </p:spTree>
    <p:extLst>
      <p:ext uri="{BB962C8B-B14F-4D97-AF65-F5344CB8AC3E}">
        <p14:creationId xmlns:p14="http://schemas.microsoft.com/office/powerpoint/2010/main" val="638381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H | 1 Column">
    <p:spTree>
      <p:nvGrpSpPr>
        <p:cNvPr id="1" name=""/>
        <p:cNvGrpSpPr/>
        <p:nvPr/>
      </p:nvGrpSpPr>
      <p:grpSpPr>
        <a:xfrm>
          <a:off x="0" y="0"/>
          <a:ext cx="0" cy="0"/>
          <a:chOff x="0" y="0"/>
          <a:chExt cx="0" cy="0"/>
        </a:xfrm>
      </p:grpSpPr>
      <p:sp>
        <p:nvSpPr>
          <p:cNvPr id="15" name="Google Shape;20;p4">
            <a:extLst>
              <a:ext uri="{FF2B5EF4-FFF2-40B4-BE49-F238E27FC236}">
                <a16:creationId xmlns:a16="http://schemas.microsoft.com/office/drawing/2014/main" id="{89157D7C-50AB-1A4E-92E0-EF716B15717C}"/>
              </a:ext>
            </a:extLst>
          </p:cNvPr>
          <p:cNvSpPr/>
          <p:nvPr userDrawn="1"/>
        </p:nvSpPr>
        <p:spPr>
          <a:xfrm flipH="1">
            <a:off x="723414" y="0"/>
            <a:ext cx="11468585" cy="6858000"/>
          </a:xfrm>
          <a:prstGeom prst="rect">
            <a:avLst/>
          </a:prstGeom>
          <a:solidFill>
            <a:srgbClr val="F8F7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7" name="Google Shape;26;p5">
            <a:extLst>
              <a:ext uri="{FF2B5EF4-FFF2-40B4-BE49-F238E27FC236}">
                <a16:creationId xmlns:a16="http://schemas.microsoft.com/office/drawing/2014/main" id="{C83E316A-0EC0-2E4A-A319-A2862D2D19A4}"/>
              </a:ext>
            </a:extLst>
          </p:cNvPr>
          <p:cNvSpPr/>
          <p:nvPr userDrawn="1"/>
        </p:nvSpPr>
        <p:spPr>
          <a:xfrm flipH="1">
            <a:off x="-77" y="0"/>
            <a:ext cx="723493" cy="6858000"/>
          </a:xfrm>
          <a:prstGeom prst="rect">
            <a:avLst/>
          </a:pr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p5">
            <a:extLst>
              <a:ext uri="{FF2B5EF4-FFF2-40B4-BE49-F238E27FC236}">
                <a16:creationId xmlns:a16="http://schemas.microsoft.com/office/drawing/2014/main" id="{18811263-E4A7-2F42-8BF0-99D420FBA40F}"/>
              </a:ext>
            </a:extLst>
          </p:cNvPr>
          <p:cNvSpPr/>
          <p:nvPr userDrawn="1"/>
        </p:nvSpPr>
        <p:spPr>
          <a:xfrm flipH="1">
            <a:off x="-81" y="1"/>
            <a:ext cx="723493" cy="757646"/>
          </a:xfrm>
          <a:prstGeom prst="rect">
            <a:avLst/>
          </a:prstGeom>
          <a:gradFill flip="none" rotWithShape="1">
            <a:gsLst>
              <a:gs pos="0">
                <a:schemeClr val="bg2"/>
              </a:gs>
              <a:gs pos="34000">
                <a:schemeClr val="tx2"/>
              </a:gs>
              <a:gs pos="68000">
                <a:schemeClr val="tx2"/>
              </a:gs>
              <a:gs pos="100000">
                <a:schemeClr val="bg2"/>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8;p5">
            <a:extLst>
              <a:ext uri="{FF2B5EF4-FFF2-40B4-BE49-F238E27FC236}">
                <a16:creationId xmlns:a16="http://schemas.microsoft.com/office/drawing/2014/main" id="{AA1D72D7-53D2-F34A-8524-99F178830B2A}"/>
              </a:ext>
            </a:extLst>
          </p:cNvPr>
          <p:cNvSpPr txBox="1">
            <a:spLocks noGrp="1"/>
          </p:cNvSpPr>
          <p:nvPr>
            <p:ph type="title"/>
          </p:nvPr>
        </p:nvSpPr>
        <p:spPr>
          <a:xfrm>
            <a:off x="979251" y="148713"/>
            <a:ext cx="11018196" cy="720734"/>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600">
                <a:solidFill>
                  <a:schemeClr val="tx1">
                    <a:lumMod val="65000"/>
                    <a:lumOff val="35000"/>
                  </a:schemeClr>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10" name="Google Shape;30;p5">
            <a:extLst>
              <a:ext uri="{FF2B5EF4-FFF2-40B4-BE49-F238E27FC236}">
                <a16:creationId xmlns:a16="http://schemas.microsoft.com/office/drawing/2014/main" id="{543D561A-FEA5-7545-9393-6E732E3BE3C6}"/>
              </a:ext>
            </a:extLst>
          </p:cNvPr>
          <p:cNvSpPr txBox="1">
            <a:spLocks noGrp="1"/>
          </p:cNvSpPr>
          <p:nvPr>
            <p:ph type="sldNum" idx="12"/>
          </p:nvPr>
        </p:nvSpPr>
        <p:spPr>
          <a:xfrm>
            <a:off x="75161" y="6281770"/>
            <a:ext cx="561447" cy="399326"/>
          </a:xfrm>
          <a:prstGeom prst="rect">
            <a:avLst/>
          </a:prstGeom>
        </p:spPr>
        <p:txBody>
          <a:bodyPr spcFirstLastPara="1" wrap="square" lIns="91425" tIns="91425" rIns="91425" bIns="91425" anchor="b" anchorCtr="0">
            <a:noAutofit/>
          </a:bodyPr>
          <a:lstStyle>
            <a:lvl1pPr lvl="0">
              <a:buNone/>
              <a:defRPr sz="1600" b="0" i="0">
                <a:solidFill>
                  <a:schemeClr val="bg1">
                    <a:lumMod val="75000"/>
                  </a:schemeClr>
                </a:solidFill>
                <a:latin typeface="Calibri Light" panose="020F0302020204030204" pitchFamily="34" charset="0"/>
                <a:cs typeface="Calibri Light" panose="020F03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dirty="0"/>
          </a:p>
        </p:txBody>
      </p:sp>
      <p:sp>
        <p:nvSpPr>
          <p:cNvPr id="14" name="Google Shape;51;p8">
            <a:extLst>
              <a:ext uri="{FF2B5EF4-FFF2-40B4-BE49-F238E27FC236}">
                <a16:creationId xmlns:a16="http://schemas.microsoft.com/office/drawing/2014/main" id="{98F4EC77-19A5-D747-BC7A-A8941F453EA7}"/>
              </a:ext>
            </a:extLst>
          </p:cNvPr>
          <p:cNvSpPr txBox="1">
            <a:spLocks noGrp="1"/>
          </p:cNvSpPr>
          <p:nvPr>
            <p:ph type="body" idx="2"/>
          </p:nvPr>
        </p:nvSpPr>
        <p:spPr>
          <a:xfrm>
            <a:off x="979251" y="1098061"/>
            <a:ext cx="11018195" cy="5583035"/>
          </a:xfrm>
          <a:prstGeom prst="rect">
            <a:avLst/>
          </a:prstGeom>
        </p:spPr>
        <p:txBody>
          <a:bodyPr spcFirstLastPara="1" wrap="square" lIns="91425" tIns="91425" rIns="91425" bIns="91425" anchor="t" anchorCtr="0">
            <a:normAutofit/>
          </a:bodyPr>
          <a:lstStyle>
            <a:lvl1pPr marL="444500" lvl="0" indent="-2857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01700" lvl="1"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58900" lvl="2"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16100" lvl="3"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84811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H | 2 Column">
    <p:spTree>
      <p:nvGrpSpPr>
        <p:cNvPr id="1" name=""/>
        <p:cNvGrpSpPr/>
        <p:nvPr/>
      </p:nvGrpSpPr>
      <p:grpSpPr>
        <a:xfrm>
          <a:off x="0" y="0"/>
          <a:ext cx="0" cy="0"/>
          <a:chOff x="0" y="0"/>
          <a:chExt cx="0" cy="0"/>
        </a:xfrm>
      </p:grpSpPr>
      <p:sp>
        <p:nvSpPr>
          <p:cNvPr id="17" name="Google Shape;20;p4">
            <a:extLst>
              <a:ext uri="{FF2B5EF4-FFF2-40B4-BE49-F238E27FC236}">
                <a16:creationId xmlns:a16="http://schemas.microsoft.com/office/drawing/2014/main" id="{A2DA4639-41C6-FA47-BFFF-03B3BC506C09}"/>
              </a:ext>
            </a:extLst>
          </p:cNvPr>
          <p:cNvSpPr/>
          <p:nvPr userDrawn="1"/>
        </p:nvSpPr>
        <p:spPr>
          <a:xfrm flipH="1">
            <a:off x="723414" y="0"/>
            <a:ext cx="11468585"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10" name="Google Shape;26;p5">
            <a:extLst>
              <a:ext uri="{FF2B5EF4-FFF2-40B4-BE49-F238E27FC236}">
                <a16:creationId xmlns:a16="http://schemas.microsoft.com/office/drawing/2014/main" id="{D3AE23D6-6CA4-C545-8C3E-69BB8E3ACC7A}"/>
              </a:ext>
            </a:extLst>
          </p:cNvPr>
          <p:cNvSpPr/>
          <p:nvPr userDrawn="1"/>
        </p:nvSpPr>
        <p:spPr>
          <a:xfrm flipH="1">
            <a:off x="-77" y="0"/>
            <a:ext cx="723493" cy="68580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p5">
            <a:extLst>
              <a:ext uri="{FF2B5EF4-FFF2-40B4-BE49-F238E27FC236}">
                <a16:creationId xmlns:a16="http://schemas.microsoft.com/office/drawing/2014/main" id="{DEC35329-CEB8-4345-97E6-455127FB00AB}"/>
              </a:ext>
            </a:extLst>
          </p:cNvPr>
          <p:cNvSpPr/>
          <p:nvPr userDrawn="1"/>
        </p:nvSpPr>
        <p:spPr>
          <a:xfrm flipH="1">
            <a:off x="-79" y="-1"/>
            <a:ext cx="723493" cy="1018163"/>
          </a:xfrm>
          <a:prstGeom prst="rect">
            <a:avLst/>
          </a:prstGeom>
          <a:gradFill flip="none" rotWithShape="1">
            <a:gsLst>
              <a:gs pos="0">
                <a:schemeClr val="bg2"/>
              </a:gs>
              <a:gs pos="34000">
                <a:schemeClr val="tx2"/>
              </a:gs>
              <a:gs pos="68000">
                <a:schemeClr val="tx2"/>
              </a:gs>
              <a:gs pos="100000">
                <a:schemeClr val="bg2"/>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p5">
            <a:extLst>
              <a:ext uri="{FF2B5EF4-FFF2-40B4-BE49-F238E27FC236}">
                <a16:creationId xmlns:a16="http://schemas.microsoft.com/office/drawing/2014/main" id="{76E6D33F-4EC2-A34D-B967-1B53694F820E}"/>
              </a:ext>
            </a:extLst>
          </p:cNvPr>
          <p:cNvSpPr txBox="1">
            <a:spLocks noGrp="1"/>
          </p:cNvSpPr>
          <p:nvPr>
            <p:ph type="title"/>
          </p:nvPr>
        </p:nvSpPr>
        <p:spPr>
          <a:xfrm>
            <a:off x="979251" y="148713"/>
            <a:ext cx="11018196" cy="720734"/>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600">
                <a:solidFill>
                  <a:schemeClr val="tx1">
                    <a:lumMod val="65000"/>
                    <a:lumOff val="35000"/>
                  </a:schemeClr>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13" name="Google Shape;30;p5">
            <a:extLst>
              <a:ext uri="{FF2B5EF4-FFF2-40B4-BE49-F238E27FC236}">
                <a16:creationId xmlns:a16="http://schemas.microsoft.com/office/drawing/2014/main" id="{02692F00-CEE2-4B4A-B172-3D524D9F8876}"/>
              </a:ext>
            </a:extLst>
          </p:cNvPr>
          <p:cNvSpPr txBox="1">
            <a:spLocks noGrp="1"/>
          </p:cNvSpPr>
          <p:nvPr>
            <p:ph type="sldNum" idx="12"/>
          </p:nvPr>
        </p:nvSpPr>
        <p:spPr>
          <a:xfrm>
            <a:off x="75161" y="6281770"/>
            <a:ext cx="561447" cy="399326"/>
          </a:xfrm>
          <a:prstGeom prst="rect">
            <a:avLst/>
          </a:prstGeom>
        </p:spPr>
        <p:txBody>
          <a:bodyPr spcFirstLastPara="1" wrap="square" lIns="91425" tIns="91425" rIns="91425" bIns="91425" anchor="b" anchorCtr="0">
            <a:noAutofit/>
          </a:bodyPr>
          <a:lstStyle>
            <a:lvl1pPr lvl="0">
              <a:buNone/>
              <a:defRPr sz="1600" b="0" i="0">
                <a:solidFill>
                  <a:schemeClr val="bg1">
                    <a:lumMod val="75000"/>
                  </a:schemeClr>
                </a:solidFill>
                <a:latin typeface="Calibri Light" panose="020F0302020204030204" pitchFamily="34" charset="0"/>
                <a:cs typeface="Calibri Light" panose="020F03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dirty="0"/>
          </a:p>
        </p:txBody>
      </p:sp>
      <p:pic>
        <p:nvPicPr>
          <p:cNvPr id="14" name="Picture 13">
            <a:extLst>
              <a:ext uri="{FF2B5EF4-FFF2-40B4-BE49-F238E27FC236}">
                <a16:creationId xmlns:a16="http://schemas.microsoft.com/office/drawing/2014/main" id="{84ECE8D7-A1DA-BA4C-BD31-A2369F114292}"/>
              </a:ext>
            </a:extLst>
          </p:cNvPr>
          <p:cNvPicPr>
            <a:picLocks noChangeAspect="1"/>
          </p:cNvPicPr>
          <p:nvPr userDrawn="1"/>
        </p:nvPicPr>
        <p:blipFill rotWithShape="1">
          <a:blip r:embed="rId2"/>
          <a:srcRect l="22781" r="56219"/>
          <a:stretch/>
        </p:blipFill>
        <p:spPr>
          <a:xfrm>
            <a:off x="102862" y="237803"/>
            <a:ext cx="506043" cy="488530"/>
          </a:xfrm>
          <a:prstGeom prst="rect">
            <a:avLst/>
          </a:prstGeom>
        </p:spPr>
      </p:pic>
      <p:sp>
        <p:nvSpPr>
          <p:cNvPr id="15" name="Google Shape;51;p8">
            <a:extLst>
              <a:ext uri="{FF2B5EF4-FFF2-40B4-BE49-F238E27FC236}">
                <a16:creationId xmlns:a16="http://schemas.microsoft.com/office/drawing/2014/main" id="{E6A0B55C-9576-3545-BDCC-24856C07F84B}"/>
              </a:ext>
            </a:extLst>
          </p:cNvPr>
          <p:cNvSpPr txBox="1">
            <a:spLocks noGrp="1"/>
          </p:cNvSpPr>
          <p:nvPr>
            <p:ph type="body" idx="2"/>
          </p:nvPr>
        </p:nvSpPr>
        <p:spPr>
          <a:xfrm>
            <a:off x="979252" y="1098061"/>
            <a:ext cx="5307150" cy="5583035"/>
          </a:xfrm>
          <a:prstGeom prst="rect">
            <a:avLst/>
          </a:prstGeom>
        </p:spPr>
        <p:txBody>
          <a:bodyPr spcFirstLastPara="1" wrap="square" lIns="91425" tIns="91425" rIns="91425" bIns="91425" anchor="t" anchorCtr="0">
            <a:normAutofit/>
          </a:bodyPr>
          <a:lstStyle>
            <a:lvl1pPr marL="444500" lvl="0" indent="-2857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01700" lvl="1"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58900" lvl="2"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16100" lvl="3"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Google Shape;52;p8">
            <a:extLst>
              <a:ext uri="{FF2B5EF4-FFF2-40B4-BE49-F238E27FC236}">
                <a16:creationId xmlns:a16="http://schemas.microsoft.com/office/drawing/2014/main" id="{C171AD88-2BA3-8849-B399-93DF47E57D13}"/>
              </a:ext>
            </a:extLst>
          </p:cNvPr>
          <p:cNvSpPr txBox="1">
            <a:spLocks noGrp="1"/>
          </p:cNvSpPr>
          <p:nvPr>
            <p:ph type="body" idx="3"/>
          </p:nvPr>
        </p:nvSpPr>
        <p:spPr>
          <a:xfrm>
            <a:off x="6488350" y="1089640"/>
            <a:ext cx="5509098" cy="5583035"/>
          </a:xfrm>
          <a:prstGeom prst="rect">
            <a:avLst/>
          </a:prstGeom>
        </p:spPr>
        <p:txBody>
          <a:bodyPr spcFirstLastPara="1" wrap="square" lIns="91425" tIns="91425" rIns="91425" bIns="91425" anchor="t" anchorCtr="0">
            <a:normAutofit/>
          </a:bodyPr>
          <a:lstStyle>
            <a:lvl1pPr marL="457200" lvl="0" indent="-2984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14400" lvl="1" indent="-2984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71600" lvl="2" indent="-2984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28800" lvl="3" indent="-2984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98907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H | 3 Column">
    <p:spTree>
      <p:nvGrpSpPr>
        <p:cNvPr id="1" name=""/>
        <p:cNvGrpSpPr/>
        <p:nvPr/>
      </p:nvGrpSpPr>
      <p:grpSpPr>
        <a:xfrm>
          <a:off x="0" y="0"/>
          <a:ext cx="0" cy="0"/>
          <a:chOff x="0" y="0"/>
          <a:chExt cx="0" cy="0"/>
        </a:xfrm>
      </p:grpSpPr>
      <p:sp>
        <p:nvSpPr>
          <p:cNvPr id="19" name="Google Shape;20;p4">
            <a:extLst>
              <a:ext uri="{FF2B5EF4-FFF2-40B4-BE49-F238E27FC236}">
                <a16:creationId xmlns:a16="http://schemas.microsoft.com/office/drawing/2014/main" id="{61A4F581-625C-E24B-A337-24A0FE50D74B}"/>
              </a:ext>
            </a:extLst>
          </p:cNvPr>
          <p:cNvSpPr/>
          <p:nvPr userDrawn="1"/>
        </p:nvSpPr>
        <p:spPr>
          <a:xfrm flipH="1">
            <a:off x="723414" y="0"/>
            <a:ext cx="11468585"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10" name="Google Shape;26;p5">
            <a:extLst>
              <a:ext uri="{FF2B5EF4-FFF2-40B4-BE49-F238E27FC236}">
                <a16:creationId xmlns:a16="http://schemas.microsoft.com/office/drawing/2014/main" id="{D47E9506-0664-ED4D-9B48-CD5312B2488D}"/>
              </a:ext>
            </a:extLst>
          </p:cNvPr>
          <p:cNvSpPr/>
          <p:nvPr userDrawn="1"/>
        </p:nvSpPr>
        <p:spPr>
          <a:xfrm flipH="1">
            <a:off x="-77" y="0"/>
            <a:ext cx="723493" cy="68580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p5">
            <a:extLst>
              <a:ext uri="{FF2B5EF4-FFF2-40B4-BE49-F238E27FC236}">
                <a16:creationId xmlns:a16="http://schemas.microsoft.com/office/drawing/2014/main" id="{C12DE99F-6DA9-CA46-AB72-772F704D5951}"/>
              </a:ext>
            </a:extLst>
          </p:cNvPr>
          <p:cNvSpPr/>
          <p:nvPr userDrawn="1"/>
        </p:nvSpPr>
        <p:spPr>
          <a:xfrm flipH="1">
            <a:off x="-79" y="-1"/>
            <a:ext cx="723493" cy="1018163"/>
          </a:xfrm>
          <a:prstGeom prst="rect">
            <a:avLst/>
          </a:prstGeom>
          <a:gradFill flip="none" rotWithShape="1">
            <a:gsLst>
              <a:gs pos="0">
                <a:schemeClr val="bg2"/>
              </a:gs>
              <a:gs pos="34000">
                <a:schemeClr val="tx2"/>
              </a:gs>
              <a:gs pos="68000">
                <a:schemeClr val="tx2"/>
              </a:gs>
              <a:gs pos="100000">
                <a:schemeClr val="bg2"/>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p5">
            <a:extLst>
              <a:ext uri="{FF2B5EF4-FFF2-40B4-BE49-F238E27FC236}">
                <a16:creationId xmlns:a16="http://schemas.microsoft.com/office/drawing/2014/main" id="{D6BEB537-5670-0448-82AA-2E2D654073D8}"/>
              </a:ext>
            </a:extLst>
          </p:cNvPr>
          <p:cNvSpPr txBox="1">
            <a:spLocks noGrp="1"/>
          </p:cNvSpPr>
          <p:nvPr>
            <p:ph type="title"/>
          </p:nvPr>
        </p:nvSpPr>
        <p:spPr>
          <a:xfrm>
            <a:off x="979251" y="148713"/>
            <a:ext cx="11018196" cy="720734"/>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600">
                <a:solidFill>
                  <a:schemeClr val="tx1">
                    <a:lumMod val="65000"/>
                    <a:lumOff val="35000"/>
                  </a:schemeClr>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13" name="Google Shape;30;p5">
            <a:extLst>
              <a:ext uri="{FF2B5EF4-FFF2-40B4-BE49-F238E27FC236}">
                <a16:creationId xmlns:a16="http://schemas.microsoft.com/office/drawing/2014/main" id="{288980AD-F8EC-234C-969D-CD65FCB993D3}"/>
              </a:ext>
            </a:extLst>
          </p:cNvPr>
          <p:cNvSpPr txBox="1">
            <a:spLocks noGrp="1"/>
          </p:cNvSpPr>
          <p:nvPr>
            <p:ph type="sldNum" idx="12"/>
          </p:nvPr>
        </p:nvSpPr>
        <p:spPr>
          <a:xfrm>
            <a:off x="75161" y="6281770"/>
            <a:ext cx="561447" cy="399326"/>
          </a:xfrm>
          <a:prstGeom prst="rect">
            <a:avLst/>
          </a:prstGeom>
        </p:spPr>
        <p:txBody>
          <a:bodyPr spcFirstLastPara="1" wrap="square" lIns="91425" tIns="91425" rIns="91425" bIns="91425" anchor="b" anchorCtr="0">
            <a:noAutofit/>
          </a:bodyPr>
          <a:lstStyle>
            <a:lvl1pPr lvl="0">
              <a:buNone/>
              <a:defRPr sz="1600" b="0" i="0">
                <a:solidFill>
                  <a:schemeClr val="bg1">
                    <a:lumMod val="75000"/>
                  </a:schemeClr>
                </a:solidFill>
                <a:latin typeface="Calibri Light" panose="020F0302020204030204" pitchFamily="34" charset="0"/>
                <a:cs typeface="Calibri Light" panose="020F03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dirty="0"/>
          </a:p>
        </p:txBody>
      </p:sp>
      <p:pic>
        <p:nvPicPr>
          <p:cNvPr id="14" name="Picture 13">
            <a:extLst>
              <a:ext uri="{FF2B5EF4-FFF2-40B4-BE49-F238E27FC236}">
                <a16:creationId xmlns:a16="http://schemas.microsoft.com/office/drawing/2014/main" id="{C8ACB814-A673-AE4A-A7EC-D40C70D0A8A0}"/>
              </a:ext>
            </a:extLst>
          </p:cNvPr>
          <p:cNvPicPr>
            <a:picLocks noChangeAspect="1"/>
          </p:cNvPicPr>
          <p:nvPr userDrawn="1"/>
        </p:nvPicPr>
        <p:blipFill rotWithShape="1">
          <a:blip r:embed="rId2"/>
          <a:srcRect l="22781" r="56219"/>
          <a:stretch/>
        </p:blipFill>
        <p:spPr>
          <a:xfrm>
            <a:off x="102862" y="237803"/>
            <a:ext cx="506043" cy="488530"/>
          </a:xfrm>
          <a:prstGeom prst="rect">
            <a:avLst/>
          </a:prstGeom>
        </p:spPr>
      </p:pic>
      <p:sp>
        <p:nvSpPr>
          <p:cNvPr id="15" name="Google Shape;76;p12">
            <a:extLst>
              <a:ext uri="{FF2B5EF4-FFF2-40B4-BE49-F238E27FC236}">
                <a16:creationId xmlns:a16="http://schemas.microsoft.com/office/drawing/2014/main" id="{F0AE7998-787A-4143-8356-F963668BEDF2}"/>
              </a:ext>
            </a:extLst>
          </p:cNvPr>
          <p:cNvSpPr txBox="1">
            <a:spLocks noGrp="1"/>
          </p:cNvSpPr>
          <p:nvPr>
            <p:ph type="body" idx="1"/>
          </p:nvPr>
        </p:nvSpPr>
        <p:spPr>
          <a:xfrm>
            <a:off x="979250" y="1087540"/>
            <a:ext cx="3550289" cy="5593556"/>
          </a:xfrm>
          <a:prstGeom prst="rect">
            <a:avLst/>
          </a:prstGeom>
        </p:spPr>
        <p:txBody>
          <a:bodyPr spcFirstLastPara="1" wrap="square" lIns="91425" tIns="91425" rIns="91425" bIns="91425" anchor="t" anchorCtr="0">
            <a:normAutofit/>
          </a:bodyPr>
          <a:lstStyle>
            <a:lvl1pPr marL="457200" lvl="0" indent="-2857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14400" lvl="1"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71600" lvl="2"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28800" lvl="3"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Google Shape;77;p12">
            <a:extLst>
              <a:ext uri="{FF2B5EF4-FFF2-40B4-BE49-F238E27FC236}">
                <a16:creationId xmlns:a16="http://schemas.microsoft.com/office/drawing/2014/main" id="{60E2100F-FA59-3943-B792-C59D73E0E960}"/>
              </a:ext>
            </a:extLst>
          </p:cNvPr>
          <p:cNvSpPr txBox="1">
            <a:spLocks noGrp="1"/>
          </p:cNvSpPr>
          <p:nvPr>
            <p:ph type="body" idx="2"/>
          </p:nvPr>
        </p:nvSpPr>
        <p:spPr>
          <a:xfrm>
            <a:off x="4713204" y="1087540"/>
            <a:ext cx="3550289" cy="5593556"/>
          </a:xfrm>
          <a:prstGeom prst="rect">
            <a:avLst/>
          </a:prstGeom>
        </p:spPr>
        <p:txBody>
          <a:bodyPr spcFirstLastPara="1" wrap="square" lIns="91425" tIns="91425" rIns="91425" bIns="91425" anchor="t" anchorCtr="0">
            <a:normAutofit/>
          </a:bodyPr>
          <a:lstStyle>
            <a:lvl1pPr marL="457200" lvl="0" indent="-2857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14400" lvl="1"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71600" lvl="2"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28800" lvl="3"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Google Shape;78;p12">
            <a:extLst>
              <a:ext uri="{FF2B5EF4-FFF2-40B4-BE49-F238E27FC236}">
                <a16:creationId xmlns:a16="http://schemas.microsoft.com/office/drawing/2014/main" id="{8C544FE7-DFC6-1443-868F-470964E04F4A}"/>
              </a:ext>
            </a:extLst>
          </p:cNvPr>
          <p:cNvSpPr txBox="1">
            <a:spLocks noGrp="1"/>
          </p:cNvSpPr>
          <p:nvPr>
            <p:ph type="body" idx="3"/>
          </p:nvPr>
        </p:nvSpPr>
        <p:spPr>
          <a:xfrm>
            <a:off x="8447158" y="1087540"/>
            <a:ext cx="3550289" cy="5593556"/>
          </a:xfrm>
          <a:prstGeom prst="rect">
            <a:avLst/>
          </a:prstGeom>
        </p:spPr>
        <p:txBody>
          <a:bodyPr spcFirstLastPara="1" wrap="square" lIns="91425" tIns="91425" rIns="91425" bIns="91425" anchor="t" anchorCtr="0">
            <a:normAutofit/>
          </a:bodyPr>
          <a:lstStyle>
            <a:lvl1pPr marL="457200" lvl="0" indent="-2857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14400" lvl="1"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71600" lvl="2"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28800" lvl="3"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69797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NW | Title Slide CHNW">
    <p:bg>
      <p:bgPr>
        <a:gradFill>
          <a:gsLst>
            <a:gs pos="0">
              <a:srgbClr val="5C8727"/>
            </a:gs>
            <a:gs pos="32000">
              <a:srgbClr val="4B6E20"/>
            </a:gs>
            <a:gs pos="67000">
              <a:srgbClr val="5C8727"/>
            </a:gs>
            <a:gs pos="98000">
              <a:srgbClr val="4B6E20"/>
            </a:gs>
          </a:gsLst>
          <a:path path="circle">
            <a:fillToRect l="100000" t="100000"/>
          </a:path>
        </a:gradFill>
        <a:effectLst/>
      </p:bgPr>
    </p:bg>
    <p:spTree>
      <p:nvGrpSpPr>
        <p:cNvPr id="1" name=""/>
        <p:cNvGrpSpPr/>
        <p:nvPr/>
      </p:nvGrpSpPr>
      <p:grpSpPr>
        <a:xfrm>
          <a:off x="0" y="0"/>
          <a:ext cx="0" cy="0"/>
          <a:chOff x="0" y="0"/>
          <a:chExt cx="0" cy="0"/>
        </a:xfrm>
      </p:grpSpPr>
      <p:sp>
        <p:nvSpPr>
          <p:cNvPr id="20" name="Google Shape;20;p4">
            <a:extLst>
              <a:ext uri="{FF2B5EF4-FFF2-40B4-BE49-F238E27FC236}">
                <a16:creationId xmlns:a16="http://schemas.microsoft.com/office/drawing/2014/main" id="{7B28C8B0-1B2E-334F-8B31-66C70918E456}"/>
              </a:ext>
            </a:extLst>
          </p:cNvPr>
          <p:cNvSpPr/>
          <p:nvPr userDrawn="1"/>
        </p:nvSpPr>
        <p:spPr>
          <a:xfrm flipH="1">
            <a:off x="-155" y="5399590"/>
            <a:ext cx="12192151" cy="145841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7" name="Google Shape;10;p2">
            <a:extLst>
              <a:ext uri="{FF2B5EF4-FFF2-40B4-BE49-F238E27FC236}">
                <a16:creationId xmlns:a16="http://schemas.microsoft.com/office/drawing/2014/main" id="{914278F4-3128-B74B-9817-98A9BB6D0EA6}"/>
              </a:ext>
            </a:extLst>
          </p:cNvPr>
          <p:cNvSpPr/>
          <p:nvPr userDrawn="1"/>
        </p:nvSpPr>
        <p:spPr>
          <a:xfrm rot="10800000">
            <a:off x="-150" y="5233121"/>
            <a:ext cx="12192150" cy="166469"/>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p3">
            <a:extLst>
              <a:ext uri="{FF2B5EF4-FFF2-40B4-BE49-F238E27FC236}">
                <a16:creationId xmlns:a16="http://schemas.microsoft.com/office/drawing/2014/main" id="{9902BED1-99A2-3B48-AD54-468A7A8C2B3E}"/>
              </a:ext>
            </a:extLst>
          </p:cNvPr>
          <p:cNvSpPr txBox="1">
            <a:spLocks noGrp="1"/>
          </p:cNvSpPr>
          <p:nvPr>
            <p:ph type="ctrTitle"/>
          </p:nvPr>
        </p:nvSpPr>
        <p:spPr>
          <a:xfrm>
            <a:off x="691586" y="1685465"/>
            <a:ext cx="10177041" cy="1045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6600">
                <a:solidFill>
                  <a:schemeClr val="bg1"/>
                </a:solidFill>
                <a:latin typeface="Calibri" panose="020F0502020204030204" pitchFamily="34" charset="0"/>
                <a:cs typeface="Calibri" panose="020F0502020204030204" pitchFamily="34" charset="0"/>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r>
              <a:rPr lang="en-US"/>
              <a:t>Click to edit Master title style</a:t>
            </a:r>
            <a:endParaRPr dirty="0"/>
          </a:p>
        </p:txBody>
      </p:sp>
      <p:sp>
        <p:nvSpPr>
          <p:cNvPr id="18" name="Google Shape;17;p3">
            <a:extLst>
              <a:ext uri="{FF2B5EF4-FFF2-40B4-BE49-F238E27FC236}">
                <a16:creationId xmlns:a16="http://schemas.microsoft.com/office/drawing/2014/main" id="{9DDE84EB-5EFE-BE41-994F-F0A079487716}"/>
              </a:ext>
            </a:extLst>
          </p:cNvPr>
          <p:cNvSpPr txBox="1">
            <a:spLocks noGrp="1"/>
          </p:cNvSpPr>
          <p:nvPr>
            <p:ph type="subTitle" idx="1"/>
          </p:nvPr>
        </p:nvSpPr>
        <p:spPr>
          <a:xfrm>
            <a:off x="691586" y="2860056"/>
            <a:ext cx="10177041" cy="68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None/>
              <a:defRPr sz="2800" b="0" i="1">
                <a:solidFill>
                  <a:schemeClr val="bg1"/>
                </a:solidFill>
                <a:latin typeface="Calibri Light" panose="020F0302020204030204" pitchFamily="34" charset="0"/>
                <a:cs typeface="Calibri Light" panose="020F0302020204030204" pitchFamily="34" charset="0"/>
              </a:defRPr>
            </a:lvl1pPr>
            <a:lvl2pPr lvl="1" rtl="0">
              <a:spcBef>
                <a:spcPts val="0"/>
              </a:spcBef>
              <a:spcAft>
                <a:spcPts val="0"/>
              </a:spcAft>
              <a:buClr>
                <a:schemeClr val="dk1"/>
              </a:buClr>
              <a:buSzPts val="1800"/>
              <a:buNone/>
              <a:defRPr sz="1800"/>
            </a:lvl2pPr>
            <a:lvl3pPr lvl="2" rtl="0">
              <a:spcBef>
                <a:spcPts val="0"/>
              </a:spcBef>
              <a:spcAft>
                <a:spcPts val="0"/>
              </a:spcAft>
              <a:buClr>
                <a:schemeClr val="dk1"/>
              </a:buClr>
              <a:buSzPts val="1800"/>
              <a:buNone/>
              <a:defRPr sz="1800"/>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r>
              <a:rPr lang="en-US"/>
              <a:t>Click to edit Master subtitle style</a:t>
            </a:r>
            <a:endParaRPr dirty="0"/>
          </a:p>
        </p:txBody>
      </p:sp>
      <p:pic>
        <p:nvPicPr>
          <p:cNvPr id="8" name="Picture 7">
            <a:extLst>
              <a:ext uri="{FF2B5EF4-FFF2-40B4-BE49-F238E27FC236}">
                <a16:creationId xmlns:a16="http://schemas.microsoft.com/office/drawing/2014/main" id="{5F63E39C-0DC9-4248-BD0E-3AF148D6E386}"/>
              </a:ext>
            </a:extLst>
          </p:cNvPr>
          <p:cNvPicPr>
            <a:picLocks noChangeAspect="1"/>
          </p:cNvPicPr>
          <p:nvPr userDrawn="1"/>
        </p:nvPicPr>
        <p:blipFill>
          <a:blip r:embed="rId2"/>
          <a:stretch>
            <a:fillRect/>
          </a:stretch>
        </p:blipFill>
        <p:spPr>
          <a:xfrm>
            <a:off x="9172937" y="5765765"/>
            <a:ext cx="2642506" cy="723798"/>
          </a:xfrm>
          <a:prstGeom prst="rect">
            <a:avLst/>
          </a:prstGeom>
        </p:spPr>
      </p:pic>
    </p:spTree>
    <p:extLst>
      <p:ext uri="{BB962C8B-B14F-4D97-AF65-F5344CB8AC3E}">
        <p14:creationId xmlns:p14="http://schemas.microsoft.com/office/powerpoint/2010/main" val="13349787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reserve="1" userDrawn="1">
  <p:cSld name="1_Table of contents">
    <p:spTree>
      <p:nvGrpSpPr>
        <p:cNvPr id="1" name="Shape 19"/>
        <p:cNvGrpSpPr/>
        <p:nvPr/>
      </p:nvGrpSpPr>
      <p:grpSpPr>
        <a:xfrm>
          <a:off x="0" y="0"/>
          <a:ext cx="0" cy="0"/>
          <a:chOff x="0" y="0"/>
          <a:chExt cx="0" cy="0"/>
        </a:xfrm>
      </p:grpSpPr>
      <p:sp>
        <p:nvSpPr>
          <p:cNvPr id="11" name="Google Shape;27;p5">
            <a:extLst>
              <a:ext uri="{FF2B5EF4-FFF2-40B4-BE49-F238E27FC236}">
                <a16:creationId xmlns:a16="http://schemas.microsoft.com/office/drawing/2014/main" id="{8ADD2370-D857-FC41-97F5-AADCAF6BED6A}"/>
              </a:ext>
            </a:extLst>
          </p:cNvPr>
          <p:cNvSpPr/>
          <p:nvPr userDrawn="1"/>
        </p:nvSpPr>
        <p:spPr>
          <a:xfrm flipH="1">
            <a:off x="-1" y="1"/>
            <a:ext cx="4641365" cy="6858000"/>
          </a:xfrm>
          <a:prstGeom prst="rect">
            <a:avLst/>
          </a:prstGeom>
          <a:gradFill flip="none" rotWithShape="1">
            <a:gsLst>
              <a:gs pos="0">
                <a:srgbClr val="5C8727"/>
              </a:gs>
              <a:gs pos="33000">
                <a:srgbClr val="4B6E20"/>
              </a:gs>
              <a:gs pos="67000">
                <a:srgbClr val="5C8727"/>
              </a:gs>
              <a:gs pos="100000">
                <a:srgbClr val="5C8727"/>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flipH="1">
            <a:off x="4635499" y="0"/>
            <a:ext cx="75565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25" name="Google Shape;25;p4"/>
          <p:cNvSpPr txBox="1">
            <a:spLocks noGrp="1"/>
          </p:cNvSpPr>
          <p:nvPr>
            <p:ph type="title"/>
          </p:nvPr>
        </p:nvSpPr>
        <p:spPr>
          <a:xfrm>
            <a:off x="461045" y="-1"/>
            <a:ext cx="3740959" cy="6857935"/>
          </a:xfrm>
          <a:prstGeom prst="rect">
            <a:avLst/>
          </a:prstGeom>
        </p:spPr>
        <p:txBody>
          <a:bodyPr spcFirstLastPara="1" wrap="square" lIns="91425" tIns="91425" rIns="91425" bIns="91425" anchor="ctr" anchorCtr="0"/>
          <a:lstStyle>
            <a:lvl1pPr lvl="0" rtl="0">
              <a:spcBef>
                <a:spcPts val="0"/>
              </a:spcBef>
              <a:spcAft>
                <a:spcPts val="0"/>
              </a:spcAft>
              <a:buSzPts val="2400"/>
              <a:buNone/>
              <a:defRPr sz="3467" b="0" i="0">
                <a:solidFill>
                  <a:schemeClr val="bg1"/>
                </a:solidFill>
                <a:latin typeface="Calibri Light" panose="020F0302020204030204" pitchFamily="34" charset="0"/>
                <a:cs typeface="Calibri Light" panose="020F0302020204030204" pitchFamily="34" charset="0"/>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dirty="0"/>
          </a:p>
        </p:txBody>
      </p:sp>
      <p:sp>
        <p:nvSpPr>
          <p:cNvPr id="10" name="Google Shape;79;p12">
            <a:extLst>
              <a:ext uri="{FF2B5EF4-FFF2-40B4-BE49-F238E27FC236}">
                <a16:creationId xmlns:a16="http://schemas.microsoft.com/office/drawing/2014/main" id="{FF9C5851-9EE5-E941-998D-B963BE415BA4}"/>
              </a:ext>
            </a:extLst>
          </p:cNvPr>
          <p:cNvSpPr txBox="1">
            <a:spLocks/>
          </p:cNvSpPr>
          <p:nvPr userDrawn="1"/>
        </p:nvSpPr>
        <p:spPr>
          <a:xfrm>
            <a:off x="11450027" y="6333069"/>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z="1333" smtClean="0"/>
              <a:pPr/>
              <a:t>‹#›</a:t>
            </a:fld>
            <a:endParaRPr lang="en" sz="1333" dirty="0"/>
          </a:p>
        </p:txBody>
      </p:sp>
      <p:sp>
        <p:nvSpPr>
          <p:cNvPr id="12" name="Google Shape;10;p2">
            <a:extLst>
              <a:ext uri="{FF2B5EF4-FFF2-40B4-BE49-F238E27FC236}">
                <a16:creationId xmlns:a16="http://schemas.microsoft.com/office/drawing/2014/main" id="{CF6D328E-1AD8-8749-B5AF-4DAABCD14E82}"/>
              </a:ext>
            </a:extLst>
          </p:cNvPr>
          <p:cNvSpPr/>
          <p:nvPr userDrawn="1"/>
        </p:nvSpPr>
        <p:spPr>
          <a:xfrm rot="5400000">
            <a:off x="1289732" y="3345633"/>
            <a:ext cx="6858002" cy="166469"/>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p4">
            <a:extLst>
              <a:ext uri="{FF2B5EF4-FFF2-40B4-BE49-F238E27FC236}">
                <a16:creationId xmlns:a16="http://schemas.microsoft.com/office/drawing/2014/main" id="{D2EB6D4F-7F0E-1840-8DF2-41879C5A5B49}"/>
              </a:ext>
            </a:extLst>
          </p:cNvPr>
          <p:cNvSpPr txBox="1">
            <a:spLocks noGrp="1"/>
          </p:cNvSpPr>
          <p:nvPr>
            <p:ph type="body" idx="2"/>
          </p:nvPr>
        </p:nvSpPr>
        <p:spPr>
          <a:xfrm>
            <a:off x="5091953" y="0"/>
            <a:ext cx="6639004" cy="6858000"/>
          </a:xfrm>
          <a:prstGeom prst="rect">
            <a:avLst/>
          </a:prstGeom>
        </p:spPr>
        <p:txBody>
          <a:bodyPr spcFirstLastPara="1" wrap="square" lIns="91425" tIns="91425" rIns="91425" bIns="91425" anchor="ctr" anchorCtr="0"/>
          <a:lstStyle>
            <a:lvl1pPr marL="609596" lvl="0" indent="-457200" rtl="0">
              <a:spcBef>
                <a:spcPts val="0"/>
              </a:spcBef>
              <a:spcAft>
                <a:spcPts val="1200"/>
              </a:spcAft>
              <a:buClrTx/>
              <a:buSzPct val="70000"/>
              <a:buFont typeface="Wingdings" pitchFamily="2" charset="2"/>
              <a:buChar char="§"/>
              <a:defRPr sz="3467" b="0" i="0">
                <a:solidFill>
                  <a:schemeClr val="tx1">
                    <a:lumMod val="65000"/>
                    <a:lumOff val="35000"/>
                  </a:schemeClr>
                </a:solidFill>
                <a:latin typeface="Calibri Light" panose="020F0302020204030204" pitchFamily="34" charset="0"/>
                <a:cs typeface="Calibri Light" panose="020F0302020204030204" pitchFamily="34" charset="0"/>
              </a:defRPr>
            </a:lvl1pPr>
            <a:lvl2pPr marL="1219170" lvl="1" indent="-423323" rtl="0">
              <a:spcBef>
                <a:spcPts val="1333"/>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2pPr>
            <a:lvl3pPr marL="1828754" lvl="2" indent="-423323" rtl="0">
              <a:spcBef>
                <a:spcPts val="1333"/>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3pPr>
            <a:lvl4pPr marL="2438339" lvl="3" indent="-423323" rtl="0">
              <a:spcBef>
                <a:spcPts val="1333"/>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4pPr>
            <a:lvl5pPr marL="3047924" lvl="4" indent="-423323" rtl="0">
              <a:spcBef>
                <a:spcPts val="1333"/>
              </a:spcBef>
              <a:spcAft>
                <a:spcPts val="0"/>
              </a:spcAft>
              <a:buClr>
                <a:srgbClr val="999999"/>
              </a:buClr>
              <a:buSzPts val="1400"/>
              <a:buAutoNum type="alphaLcPeriod"/>
              <a:defRPr>
                <a:solidFill>
                  <a:srgbClr val="999999"/>
                </a:solidFill>
              </a:defRPr>
            </a:lvl5pPr>
            <a:lvl6pPr marL="3657509" lvl="5" indent="-423323" rtl="0">
              <a:spcBef>
                <a:spcPts val="1333"/>
              </a:spcBef>
              <a:spcAft>
                <a:spcPts val="0"/>
              </a:spcAft>
              <a:buClr>
                <a:srgbClr val="999999"/>
              </a:buClr>
              <a:buSzPts val="1400"/>
              <a:buAutoNum type="romanLcPeriod"/>
              <a:defRPr>
                <a:solidFill>
                  <a:srgbClr val="999999"/>
                </a:solidFill>
              </a:defRPr>
            </a:lvl6pPr>
            <a:lvl7pPr marL="4267093" lvl="6" indent="-423323" rtl="0">
              <a:spcBef>
                <a:spcPts val="1333"/>
              </a:spcBef>
              <a:spcAft>
                <a:spcPts val="0"/>
              </a:spcAft>
              <a:buClr>
                <a:srgbClr val="999999"/>
              </a:buClr>
              <a:buSzPts val="1400"/>
              <a:buAutoNum type="arabicPeriod"/>
              <a:defRPr>
                <a:solidFill>
                  <a:srgbClr val="999999"/>
                </a:solidFill>
              </a:defRPr>
            </a:lvl7pPr>
            <a:lvl8pPr marL="4876678" lvl="7" indent="-423323" rtl="0">
              <a:spcBef>
                <a:spcPts val="1333"/>
              </a:spcBef>
              <a:spcAft>
                <a:spcPts val="0"/>
              </a:spcAft>
              <a:buClr>
                <a:srgbClr val="999999"/>
              </a:buClr>
              <a:buSzPts val="1400"/>
              <a:buAutoNum type="alphaLcPeriod"/>
              <a:defRPr>
                <a:solidFill>
                  <a:srgbClr val="999999"/>
                </a:solidFill>
              </a:defRPr>
            </a:lvl8pPr>
            <a:lvl9pPr marL="5486263" lvl="8" indent="-423323" rtl="0">
              <a:spcBef>
                <a:spcPts val="1333"/>
              </a:spcBef>
              <a:spcAft>
                <a:spcPts val="1333"/>
              </a:spcAft>
              <a:buClr>
                <a:srgbClr val="999999"/>
              </a:buClr>
              <a:buSzPts val="1400"/>
              <a:buAutoNum type="romanLcPeriod"/>
              <a:defRPr>
                <a:solidFill>
                  <a:srgbClr val="999999"/>
                </a:solidFill>
              </a:defRPr>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a:extLst>
              <a:ext uri="{FF2B5EF4-FFF2-40B4-BE49-F238E27FC236}">
                <a16:creationId xmlns:a16="http://schemas.microsoft.com/office/drawing/2014/main" id="{2F3338A6-E89A-C944-9007-DB6A73454748}"/>
              </a:ext>
            </a:extLst>
          </p:cNvPr>
          <p:cNvPicPr>
            <a:picLocks noChangeAspect="1"/>
          </p:cNvPicPr>
          <p:nvPr userDrawn="1"/>
        </p:nvPicPr>
        <p:blipFill rotWithShape="1">
          <a:blip r:embed="rId2"/>
          <a:srcRect r="69372"/>
          <a:stretch/>
        </p:blipFill>
        <p:spPr>
          <a:xfrm>
            <a:off x="126419" y="6022221"/>
            <a:ext cx="669252" cy="759317"/>
          </a:xfrm>
          <a:prstGeom prst="rect">
            <a:avLst/>
          </a:prstGeom>
        </p:spPr>
      </p:pic>
    </p:spTree>
    <p:extLst>
      <p:ext uri="{BB962C8B-B14F-4D97-AF65-F5344CB8AC3E}">
        <p14:creationId xmlns:p14="http://schemas.microsoft.com/office/powerpoint/2010/main" val="72642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E5F06-A724-A506-8F6A-E369886D3D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6C15DB-4D3C-77BF-FF65-1D89CDF252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F3DFE8-11BF-F4D4-8D21-6359617D25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6BD3A5-0245-B7E6-F14F-29EBC8316B72}"/>
              </a:ext>
            </a:extLst>
          </p:cNvPr>
          <p:cNvSpPr>
            <a:spLocks noGrp="1"/>
          </p:cNvSpPr>
          <p:nvPr>
            <p:ph type="dt" sz="half" idx="10"/>
          </p:nvPr>
        </p:nvSpPr>
        <p:spPr/>
        <p:txBody>
          <a:bodyPr/>
          <a:lstStyle/>
          <a:p>
            <a:fld id="{D289B4F2-9F97-4CBB-BA9B-1D0F5C6E5ABF}" type="datetimeFigureOut">
              <a:rPr lang="en-US" smtClean="0"/>
              <a:t>5/13/2024</a:t>
            </a:fld>
            <a:endParaRPr lang="en-US"/>
          </a:p>
        </p:txBody>
      </p:sp>
      <p:sp>
        <p:nvSpPr>
          <p:cNvPr id="6" name="Footer Placeholder 5">
            <a:extLst>
              <a:ext uri="{FF2B5EF4-FFF2-40B4-BE49-F238E27FC236}">
                <a16:creationId xmlns:a16="http://schemas.microsoft.com/office/drawing/2014/main" id="{73F97A76-9A71-46C8-1B62-E06BFE6E7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0EEB2C-4447-26D4-8F77-A7964FE1920F}"/>
              </a:ext>
            </a:extLst>
          </p:cNvPr>
          <p:cNvSpPr>
            <a:spLocks noGrp="1"/>
          </p:cNvSpPr>
          <p:nvPr>
            <p:ph type="sldNum" sz="quarter" idx="12"/>
          </p:nvPr>
        </p:nvSpPr>
        <p:spPr/>
        <p:txBody>
          <a:bodyPr/>
          <a:lstStyle/>
          <a:p>
            <a:fld id="{7EEC955C-4C87-4C95-9CF3-7892ACB58406}" type="slidenum">
              <a:rPr lang="en-US" smtClean="0"/>
              <a:t>‹#›</a:t>
            </a:fld>
            <a:endParaRPr lang="en-US"/>
          </a:p>
        </p:txBody>
      </p:sp>
    </p:spTree>
    <p:extLst>
      <p:ext uri="{BB962C8B-B14F-4D97-AF65-F5344CB8AC3E}">
        <p14:creationId xmlns:p14="http://schemas.microsoft.com/office/powerpoint/2010/main" val="3771406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NW | Transition Slide">
    <p:spTree>
      <p:nvGrpSpPr>
        <p:cNvPr id="1" name=""/>
        <p:cNvGrpSpPr/>
        <p:nvPr/>
      </p:nvGrpSpPr>
      <p:grpSpPr>
        <a:xfrm>
          <a:off x="0" y="0"/>
          <a:ext cx="0" cy="0"/>
          <a:chOff x="0" y="0"/>
          <a:chExt cx="0" cy="0"/>
        </a:xfrm>
      </p:grpSpPr>
      <p:sp>
        <p:nvSpPr>
          <p:cNvPr id="7" name="Google Shape;28;p5">
            <a:extLst>
              <a:ext uri="{FF2B5EF4-FFF2-40B4-BE49-F238E27FC236}">
                <a16:creationId xmlns:a16="http://schemas.microsoft.com/office/drawing/2014/main" id="{67F7402A-3BFB-F64C-87FE-234A5E411F68}"/>
              </a:ext>
            </a:extLst>
          </p:cNvPr>
          <p:cNvSpPr/>
          <p:nvPr userDrawn="1"/>
        </p:nvSpPr>
        <p:spPr>
          <a:xfrm>
            <a:off x="-7200" y="0"/>
            <a:ext cx="61032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Light" panose="020F0302020204030204" pitchFamily="34" charset="0"/>
            </a:endParaRPr>
          </a:p>
        </p:txBody>
      </p:sp>
      <p:sp>
        <p:nvSpPr>
          <p:cNvPr id="8" name="Google Shape;60;p10">
            <a:extLst>
              <a:ext uri="{FF2B5EF4-FFF2-40B4-BE49-F238E27FC236}">
                <a16:creationId xmlns:a16="http://schemas.microsoft.com/office/drawing/2014/main" id="{E2E9C266-5B3D-164F-97E6-5C9FFB8B728F}"/>
              </a:ext>
            </a:extLst>
          </p:cNvPr>
          <p:cNvSpPr/>
          <p:nvPr userDrawn="1"/>
        </p:nvSpPr>
        <p:spPr>
          <a:xfrm flipH="1">
            <a:off x="-4800" y="-134"/>
            <a:ext cx="5934330" cy="6858134"/>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9" name="Google Shape;62;p10">
            <a:extLst>
              <a:ext uri="{FF2B5EF4-FFF2-40B4-BE49-F238E27FC236}">
                <a16:creationId xmlns:a16="http://schemas.microsoft.com/office/drawing/2014/main" id="{3B270EA1-D1C1-E644-BD3A-CEA14BD64A4C}"/>
              </a:ext>
            </a:extLst>
          </p:cNvPr>
          <p:cNvSpPr txBox="1">
            <a:spLocks noGrp="1"/>
          </p:cNvSpPr>
          <p:nvPr>
            <p:ph type="title"/>
          </p:nvPr>
        </p:nvSpPr>
        <p:spPr>
          <a:xfrm>
            <a:off x="575503" y="832184"/>
            <a:ext cx="4689600" cy="129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sz="3467" b="0" i="0">
                <a:solidFill>
                  <a:schemeClr val="tx1">
                    <a:lumMod val="65000"/>
                    <a:lumOff val="35000"/>
                  </a:schemeClr>
                </a:solidFill>
                <a:latin typeface="Calibri Light" panose="020F0302020204030204" pitchFamily="34" charset="0"/>
                <a:cs typeface="Calibri Light" panose="020F0302020204030204" pitchFamily="34" charset="0"/>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0" name="Google Shape;64;p10">
            <a:extLst>
              <a:ext uri="{FF2B5EF4-FFF2-40B4-BE49-F238E27FC236}">
                <a16:creationId xmlns:a16="http://schemas.microsoft.com/office/drawing/2014/main" id="{2A4C05E9-3F38-EF4D-A622-8767C584DD4E}"/>
              </a:ext>
            </a:extLst>
          </p:cNvPr>
          <p:cNvSpPr txBox="1">
            <a:spLocks noGrp="1"/>
          </p:cNvSpPr>
          <p:nvPr>
            <p:ph type="body" idx="1"/>
          </p:nvPr>
        </p:nvSpPr>
        <p:spPr>
          <a:xfrm>
            <a:off x="575503" y="2196318"/>
            <a:ext cx="4689600" cy="3943600"/>
          </a:xfrm>
          <a:prstGeom prst="rect">
            <a:avLst/>
          </a:prstGeom>
        </p:spPr>
        <p:txBody>
          <a:bodyPr spcFirstLastPara="1" wrap="square" lIns="91425" tIns="91425" rIns="91425" bIns="91425" anchor="t" anchorCtr="0"/>
          <a:lstStyle>
            <a:lvl1pPr marL="609585" lvl="0" indent="-406390" rtl="0">
              <a:spcBef>
                <a:spcPts val="800"/>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1pPr>
            <a:lvl2pPr marL="1219170" lvl="1" indent="-406390" rtl="0">
              <a:spcBef>
                <a:spcPts val="0"/>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2pPr>
            <a:lvl3pPr marL="1828754" lvl="2" indent="-406390" rtl="0">
              <a:spcBef>
                <a:spcPts val="0"/>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3pPr>
            <a:lvl4pPr marL="2438339" lvl="3" indent="-406390" rtl="0">
              <a:spcBef>
                <a:spcPts val="0"/>
              </a:spcBef>
              <a:spcAft>
                <a:spcPts val="1200"/>
              </a:spcAft>
              <a:buClrTx/>
              <a:buSzPct val="70000"/>
              <a:buFont typeface="Wingdings" pitchFamily="2" charset="2"/>
              <a:buChar char="§"/>
              <a:defRPr sz="2133" b="0" i="0">
                <a:solidFill>
                  <a:schemeClr val="tx1">
                    <a:lumMod val="65000"/>
                    <a:lumOff val="35000"/>
                  </a:schemeClr>
                </a:solidFill>
                <a:latin typeface="Calibri Light" panose="020F0302020204030204" pitchFamily="34" charset="0"/>
                <a:cs typeface="Calibri Light" panose="020F0302020204030204" pitchFamily="34" charset="0"/>
              </a:defRPr>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10">
            <a:extLst>
              <a:ext uri="{FF2B5EF4-FFF2-40B4-BE49-F238E27FC236}">
                <a16:creationId xmlns:a16="http://schemas.microsoft.com/office/drawing/2014/main" id="{4A6F2CF4-C69E-3E4E-8A66-358D456217DD}"/>
              </a:ext>
            </a:extLst>
          </p:cNvPr>
          <p:cNvSpPr/>
          <p:nvPr userDrawn="1"/>
        </p:nvSpPr>
        <p:spPr>
          <a:xfrm>
            <a:off x="6096001" y="6333136"/>
            <a:ext cx="6095999" cy="524864"/>
          </a:xfrm>
          <a:prstGeom prst="rect">
            <a:avLst/>
          </a:prstGeom>
          <a:solidFill>
            <a:srgbClr val="4B6E2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Calibri Light" panose="020F0302020204030204" pitchFamily="34" charset="0"/>
            </a:endParaRPr>
          </a:p>
        </p:txBody>
      </p:sp>
      <p:pic>
        <p:nvPicPr>
          <p:cNvPr id="12" name="Picture 11">
            <a:extLst>
              <a:ext uri="{FF2B5EF4-FFF2-40B4-BE49-F238E27FC236}">
                <a16:creationId xmlns:a16="http://schemas.microsoft.com/office/drawing/2014/main" id="{F404DF60-DEFD-314A-9CEA-DA80873F12D0}"/>
              </a:ext>
            </a:extLst>
          </p:cNvPr>
          <p:cNvPicPr>
            <a:picLocks noChangeAspect="1"/>
          </p:cNvPicPr>
          <p:nvPr userDrawn="1"/>
        </p:nvPicPr>
        <p:blipFill>
          <a:blip r:embed="rId2">
            <a:alphaModFix/>
          </a:blip>
          <a:stretch>
            <a:fillRect/>
          </a:stretch>
        </p:blipFill>
        <p:spPr>
          <a:xfrm>
            <a:off x="6283372" y="6433463"/>
            <a:ext cx="334765" cy="349811"/>
          </a:xfrm>
          <a:prstGeom prst="rect">
            <a:avLst/>
          </a:prstGeom>
        </p:spPr>
      </p:pic>
      <p:sp>
        <p:nvSpPr>
          <p:cNvPr id="13" name="Google Shape;79;p12">
            <a:extLst>
              <a:ext uri="{FF2B5EF4-FFF2-40B4-BE49-F238E27FC236}">
                <a16:creationId xmlns:a16="http://schemas.microsoft.com/office/drawing/2014/main" id="{6C53C959-44E2-C047-AB5D-2F0243FEA429}"/>
              </a:ext>
            </a:extLst>
          </p:cNvPr>
          <p:cNvSpPr txBox="1">
            <a:spLocks/>
          </p:cNvSpPr>
          <p:nvPr userDrawn="1"/>
        </p:nvSpPr>
        <p:spPr>
          <a:xfrm>
            <a:off x="11450027" y="6333069"/>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z="1333" smtClean="0">
                <a:solidFill>
                  <a:schemeClr val="bg1"/>
                </a:solidFill>
              </a:rPr>
              <a:pPr/>
              <a:t>‹#›</a:t>
            </a:fld>
            <a:endParaRPr lang="en" sz="1333" dirty="0">
              <a:solidFill>
                <a:schemeClr val="bg1"/>
              </a:solidFill>
            </a:endParaRPr>
          </a:p>
        </p:txBody>
      </p:sp>
      <p:sp>
        <p:nvSpPr>
          <p:cNvPr id="14" name="Google Shape;10;p2">
            <a:extLst>
              <a:ext uri="{FF2B5EF4-FFF2-40B4-BE49-F238E27FC236}">
                <a16:creationId xmlns:a16="http://schemas.microsoft.com/office/drawing/2014/main" id="{17F39BD6-F3A7-0148-8BD2-9ADA33919F52}"/>
              </a:ext>
            </a:extLst>
          </p:cNvPr>
          <p:cNvSpPr/>
          <p:nvPr userDrawn="1"/>
        </p:nvSpPr>
        <p:spPr>
          <a:xfrm rot="5400000">
            <a:off x="2583831" y="3345701"/>
            <a:ext cx="6857867" cy="166469"/>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7513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NW | Full Width No Text">
    <p:bg>
      <p:bgPr>
        <a:gradFill>
          <a:gsLst>
            <a:gs pos="0">
              <a:srgbClr val="4B6E20"/>
            </a:gs>
            <a:gs pos="33000">
              <a:srgbClr val="5C8727"/>
            </a:gs>
            <a:gs pos="66000">
              <a:srgbClr val="4B6E20"/>
            </a:gs>
            <a:gs pos="99000">
              <a:srgbClr val="5C8727"/>
            </a:gs>
          </a:gsLst>
          <a:path path="circle">
            <a:fillToRect l="100000" t="100000"/>
          </a:path>
        </a:gradFill>
        <a:effectLst/>
      </p:bgPr>
    </p:bg>
    <p:spTree>
      <p:nvGrpSpPr>
        <p:cNvPr id="1" name=""/>
        <p:cNvGrpSpPr/>
        <p:nvPr/>
      </p:nvGrpSpPr>
      <p:grpSpPr>
        <a:xfrm>
          <a:off x="0" y="0"/>
          <a:ext cx="0" cy="0"/>
          <a:chOff x="0" y="0"/>
          <a:chExt cx="0" cy="0"/>
        </a:xfrm>
      </p:grpSpPr>
      <p:sp>
        <p:nvSpPr>
          <p:cNvPr id="11" name="Google Shape;28;p5">
            <a:extLst>
              <a:ext uri="{FF2B5EF4-FFF2-40B4-BE49-F238E27FC236}">
                <a16:creationId xmlns:a16="http://schemas.microsoft.com/office/drawing/2014/main" id="{B0D9FA2E-AB5A-5E4A-B320-10E3499978F7}"/>
              </a:ext>
            </a:extLst>
          </p:cNvPr>
          <p:cNvSpPr/>
          <p:nvPr userDrawn="1"/>
        </p:nvSpPr>
        <p:spPr>
          <a:xfrm>
            <a:off x="-1" y="777509"/>
            <a:ext cx="12192001" cy="608049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Light" panose="020F0302020204030204" pitchFamily="34" charset="0"/>
            </a:endParaRPr>
          </a:p>
        </p:txBody>
      </p:sp>
      <p:sp>
        <p:nvSpPr>
          <p:cNvPr id="2" name="Title 1">
            <a:extLst>
              <a:ext uri="{FF2B5EF4-FFF2-40B4-BE49-F238E27FC236}">
                <a16:creationId xmlns:a16="http://schemas.microsoft.com/office/drawing/2014/main" id="{C9D51880-AE5E-0F49-95AB-2987537A5B66}"/>
              </a:ext>
            </a:extLst>
          </p:cNvPr>
          <p:cNvSpPr>
            <a:spLocks noGrp="1"/>
          </p:cNvSpPr>
          <p:nvPr>
            <p:ph type="title"/>
          </p:nvPr>
        </p:nvSpPr>
        <p:spPr>
          <a:xfrm>
            <a:off x="288909" y="-69476"/>
            <a:ext cx="10448248" cy="943810"/>
          </a:xfrm>
          <a:prstGeom prst="rect">
            <a:avLst/>
          </a:prstGeom>
        </p:spPr>
        <p:txBody>
          <a:bodyPr anchor="ctr">
            <a:normAutofit/>
          </a:bodyPr>
          <a:lstStyle>
            <a:lvl1pPr>
              <a:defRPr sz="3200" b="0" i="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8" name="Google Shape;79;p12">
            <a:extLst>
              <a:ext uri="{FF2B5EF4-FFF2-40B4-BE49-F238E27FC236}">
                <a16:creationId xmlns:a16="http://schemas.microsoft.com/office/drawing/2014/main" id="{29932C61-AB33-5F4E-88BF-17DA70488965}"/>
              </a:ext>
            </a:extLst>
          </p:cNvPr>
          <p:cNvSpPr txBox="1">
            <a:spLocks/>
          </p:cNvSpPr>
          <p:nvPr userDrawn="1"/>
        </p:nvSpPr>
        <p:spPr>
          <a:xfrm>
            <a:off x="11450027" y="6333069"/>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z="1333" smtClean="0"/>
              <a:pPr/>
              <a:t>‹#›</a:t>
            </a:fld>
            <a:endParaRPr lang="en" sz="1333" dirty="0"/>
          </a:p>
        </p:txBody>
      </p:sp>
      <p:sp>
        <p:nvSpPr>
          <p:cNvPr id="12" name="Google Shape;10;p2">
            <a:extLst>
              <a:ext uri="{FF2B5EF4-FFF2-40B4-BE49-F238E27FC236}">
                <a16:creationId xmlns:a16="http://schemas.microsoft.com/office/drawing/2014/main" id="{A2E27BE4-D6AA-CC44-96D9-0F4CBDBAB079}"/>
              </a:ext>
            </a:extLst>
          </p:cNvPr>
          <p:cNvSpPr/>
          <p:nvPr userDrawn="1"/>
        </p:nvSpPr>
        <p:spPr>
          <a:xfrm>
            <a:off x="-1" y="777509"/>
            <a:ext cx="12181627" cy="166469"/>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3791102D-FE71-4C45-A539-C4DE6B1711B0}"/>
              </a:ext>
            </a:extLst>
          </p:cNvPr>
          <p:cNvPicPr>
            <a:picLocks noChangeAspect="1"/>
          </p:cNvPicPr>
          <p:nvPr userDrawn="1"/>
        </p:nvPicPr>
        <p:blipFill rotWithShape="1">
          <a:blip r:embed="rId2"/>
          <a:srcRect r="69372"/>
          <a:stretch/>
        </p:blipFill>
        <p:spPr>
          <a:xfrm>
            <a:off x="11233839" y="0"/>
            <a:ext cx="669252" cy="759317"/>
          </a:xfrm>
          <a:prstGeom prst="rect">
            <a:avLst/>
          </a:prstGeom>
        </p:spPr>
      </p:pic>
    </p:spTree>
    <p:extLst>
      <p:ext uri="{BB962C8B-B14F-4D97-AF65-F5344CB8AC3E}">
        <p14:creationId xmlns:p14="http://schemas.microsoft.com/office/powerpoint/2010/main" val="3513343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NW | 1 Column">
    <p:spTree>
      <p:nvGrpSpPr>
        <p:cNvPr id="1" name=""/>
        <p:cNvGrpSpPr/>
        <p:nvPr/>
      </p:nvGrpSpPr>
      <p:grpSpPr>
        <a:xfrm>
          <a:off x="0" y="0"/>
          <a:ext cx="0" cy="0"/>
          <a:chOff x="0" y="0"/>
          <a:chExt cx="0" cy="0"/>
        </a:xfrm>
      </p:grpSpPr>
      <p:sp>
        <p:nvSpPr>
          <p:cNvPr id="15" name="Google Shape;20;p4">
            <a:extLst>
              <a:ext uri="{FF2B5EF4-FFF2-40B4-BE49-F238E27FC236}">
                <a16:creationId xmlns:a16="http://schemas.microsoft.com/office/drawing/2014/main" id="{89157D7C-50AB-1A4E-92E0-EF716B15717C}"/>
              </a:ext>
            </a:extLst>
          </p:cNvPr>
          <p:cNvSpPr/>
          <p:nvPr userDrawn="1"/>
        </p:nvSpPr>
        <p:spPr>
          <a:xfrm flipH="1">
            <a:off x="723414" y="0"/>
            <a:ext cx="11468585"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7" name="Google Shape;26;p5">
            <a:extLst>
              <a:ext uri="{FF2B5EF4-FFF2-40B4-BE49-F238E27FC236}">
                <a16:creationId xmlns:a16="http://schemas.microsoft.com/office/drawing/2014/main" id="{C83E316A-0EC0-2E4A-A319-A2862D2D19A4}"/>
              </a:ext>
            </a:extLst>
          </p:cNvPr>
          <p:cNvSpPr/>
          <p:nvPr userDrawn="1"/>
        </p:nvSpPr>
        <p:spPr>
          <a:xfrm flipH="1">
            <a:off x="-77" y="0"/>
            <a:ext cx="723493" cy="68580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p5">
            <a:extLst>
              <a:ext uri="{FF2B5EF4-FFF2-40B4-BE49-F238E27FC236}">
                <a16:creationId xmlns:a16="http://schemas.microsoft.com/office/drawing/2014/main" id="{18811263-E4A7-2F42-8BF0-99D420FBA40F}"/>
              </a:ext>
            </a:extLst>
          </p:cNvPr>
          <p:cNvSpPr/>
          <p:nvPr userDrawn="1"/>
        </p:nvSpPr>
        <p:spPr>
          <a:xfrm flipH="1">
            <a:off x="-79" y="-1"/>
            <a:ext cx="723493" cy="1018163"/>
          </a:xfrm>
          <a:prstGeom prst="rect">
            <a:avLst/>
          </a:prstGeom>
          <a:gradFill flip="none" rotWithShape="1">
            <a:gsLst>
              <a:gs pos="0">
                <a:srgbClr val="5C8727"/>
              </a:gs>
              <a:gs pos="33000">
                <a:srgbClr val="4B6E20"/>
              </a:gs>
              <a:gs pos="67000">
                <a:srgbClr val="4B6E20"/>
              </a:gs>
              <a:gs pos="99000">
                <a:srgbClr val="5C8727"/>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8;p5">
            <a:extLst>
              <a:ext uri="{FF2B5EF4-FFF2-40B4-BE49-F238E27FC236}">
                <a16:creationId xmlns:a16="http://schemas.microsoft.com/office/drawing/2014/main" id="{AA1D72D7-53D2-F34A-8524-99F178830B2A}"/>
              </a:ext>
            </a:extLst>
          </p:cNvPr>
          <p:cNvSpPr txBox="1">
            <a:spLocks noGrp="1"/>
          </p:cNvSpPr>
          <p:nvPr>
            <p:ph type="title"/>
          </p:nvPr>
        </p:nvSpPr>
        <p:spPr>
          <a:xfrm>
            <a:off x="979251" y="148713"/>
            <a:ext cx="11018196" cy="720734"/>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600">
                <a:solidFill>
                  <a:schemeClr val="tx1">
                    <a:lumMod val="65000"/>
                    <a:lumOff val="35000"/>
                  </a:schemeClr>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10" name="Google Shape;30;p5">
            <a:extLst>
              <a:ext uri="{FF2B5EF4-FFF2-40B4-BE49-F238E27FC236}">
                <a16:creationId xmlns:a16="http://schemas.microsoft.com/office/drawing/2014/main" id="{543D561A-FEA5-7545-9393-6E732E3BE3C6}"/>
              </a:ext>
            </a:extLst>
          </p:cNvPr>
          <p:cNvSpPr txBox="1">
            <a:spLocks noGrp="1"/>
          </p:cNvSpPr>
          <p:nvPr>
            <p:ph type="sldNum" idx="12"/>
          </p:nvPr>
        </p:nvSpPr>
        <p:spPr>
          <a:xfrm>
            <a:off x="75161" y="6281770"/>
            <a:ext cx="561447" cy="399326"/>
          </a:xfrm>
          <a:prstGeom prst="rect">
            <a:avLst/>
          </a:prstGeom>
        </p:spPr>
        <p:txBody>
          <a:bodyPr spcFirstLastPara="1" wrap="square" lIns="91425" tIns="91425" rIns="91425" bIns="91425" anchor="b" anchorCtr="0">
            <a:noAutofit/>
          </a:bodyPr>
          <a:lstStyle>
            <a:lvl1pPr lvl="0">
              <a:buNone/>
              <a:defRPr sz="1600" b="0" i="0">
                <a:solidFill>
                  <a:schemeClr val="bg1">
                    <a:lumMod val="75000"/>
                  </a:schemeClr>
                </a:solidFill>
                <a:latin typeface="Calibri Light" panose="020F0302020204030204" pitchFamily="34" charset="0"/>
                <a:cs typeface="Calibri Light" panose="020F03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dirty="0"/>
          </a:p>
        </p:txBody>
      </p:sp>
      <p:sp>
        <p:nvSpPr>
          <p:cNvPr id="14" name="Google Shape;51;p8">
            <a:extLst>
              <a:ext uri="{FF2B5EF4-FFF2-40B4-BE49-F238E27FC236}">
                <a16:creationId xmlns:a16="http://schemas.microsoft.com/office/drawing/2014/main" id="{98F4EC77-19A5-D747-BC7A-A8941F453EA7}"/>
              </a:ext>
            </a:extLst>
          </p:cNvPr>
          <p:cNvSpPr txBox="1">
            <a:spLocks noGrp="1"/>
          </p:cNvSpPr>
          <p:nvPr>
            <p:ph type="body" idx="2"/>
          </p:nvPr>
        </p:nvSpPr>
        <p:spPr>
          <a:xfrm>
            <a:off x="979251" y="1098061"/>
            <a:ext cx="11018195" cy="5583035"/>
          </a:xfrm>
          <a:prstGeom prst="rect">
            <a:avLst/>
          </a:prstGeom>
        </p:spPr>
        <p:txBody>
          <a:bodyPr spcFirstLastPara="1" wrap="square" lIns="91425" tIns="91425" rIns="91425" bIns="91425" anchor="t" anchorCtr="0">
            <a:normAutofit/>
          </a:bodyPr>
          <a:lstStyle>
            <a:lvl1pPr marL="444500" lvl="0" indent="-2857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01700" lvl="1"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58900" lvl="2"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16100" lvl="3"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2" name="Picture 11">
            <a:extLst>
              <a:ext uri="{FF2B5EF4-FFF2-40B4-BE49-F238E27FC236}">
                <a16:creationId xmlns:a16="http://schemas.microsoft.com/office/drawing/2014/main" id="{B2F5E42F-D5F3-2748-B3E7-58E12708EB67}"/>
              </a:ext>
            </a:extLst>
          </p:cNvPr>
          <p:cNvPicPr>
            <a:picLocks noChangeAspect="1"/>
          </p:cNvPicPr>
          <p:nvPr userDrawn="1"/>
        </p:nvPicPr>
        <p:blipFill rotWithShape="1">
          <a:blip r:embed="rId2"/>
          <a:srcRect r="69372"/>
          <a:stretch/>
        </p:blipFill>
        <p:spPr>
          <a:xfrm>
            <a:off x="21258" y="129421"/>
            <a:ext cx="669252" cy="759317"/>
          </a:xfrm>
          <a:prstGeom prst="rect">
            <a:avLst/>
          </a:prstGeom>
        </p:spPr>
      </p:pic>
    </p:spTree>
    <p:extLst>
      <p:ext uri="{BB962C8B-B14F-4D97-AF65-F5344CB8AC3E}">
        <p14:creationId xmlns:p14="http://schemas.microsoft.com/office/powerpoint/2010/main" val="1783400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NW | 2 Column">
    <p:spTree>
      <p:nvGrpSpPr>
        <p:cNvPr id="1" name=""/>
        <p:cNvGrpSpPr/>
        <p:nvPr/>
      </p:nvGrpSpPr>
      <p:grpSpPr>
        <a:xfrm>
          <a:off x="0" y="0"/>
          <a:ext cx="0" cy="0"/>
          <a:chOff x="0" y="0"/>
          <a:chExt cx="0" cy="0"/>
        </a:xfrm>
      </p:grpSpPr>
      <p:sp>
        <p:nvSpPr>
          <p:cNvPr id="10" name="Google Shape;26;p5">
            <a:extLst>
              <a:ext uri="{FF2B5EF4-FFF2-40B4-BE49-F238E27FC236}">
                <a16:creationId xmlns:a16="http://schemas.microsoft.com/office/drawing/2014/main" id="{D3AE23D6-6CA4-C545-8C3E-69BB8E3ACC7A}"/>
              </a:ext>
            </a:extLst>
          </p:cNvPr>
          <p:cNvSpPr/>
          <p:nvPr userDrawn="1"/>
        </p:nvSpPr>
        <p:spPr>
          <a:xfrm flipH="1">
            <a:off x="-77" y="0"/>
            <a:ext cx="723493" cy="68580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p5">
            <a:extLst>
              <a:ext uri="{FF2B5EF4-FFF2-40B4-BE49-F238E27FC236}">
                <a16:creationId xmlns:a16="http://schemas.microsoft.com/office/drawing/2014/main" id="{657004FA-7EB9-6842-8A3E-A673208E9D4F}"/>
              </a:ext>
            </a:extLst>
          </p:cNvPr>
          <p:cNvSpPr/>
          <p:nvPr userDrawn="1"/>
        </p:nvSpPr>
        <p:spPr>
          <a:xfrm flipH="1">
            <a:off x="-79" y="-1"/>
            <a:ext cx="723493" cy="1018163"/>
          </a:xfrm>
          <a:prstGeom prst="rect">
            <a:avLst/>
          </a:prstGeom>
          <a:gradFill flip="none" rotWithShape="1">
            <a:gsLst>
              <a:gs pos="0">
                <a:srgbClr val="5C8727"/>
              </a:gs>
              <a:gs pos="33000">
                <a:srgbClr val="4B6E20"/>
              </a:gs>
              <a:gs pos="67000">
                <a:srgbClr val="4B6E20"/>
              </a:gs>
              <a:gs pos="99000">
                <a:srgbClr val="5C8727"/>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p4">
            <a:extLst>
              <a:ext uri="{FF2B5EF4-FFF2-40B4-BE49-F238E27FC236}">
                <a16:creationId xmlns:a16="http://schemas.microsoft.com/office/drawing/2014/main" id="{A2DA4639-41C6-FA47-BFFF-03B3BC506C09}"/>
              </a:ext>
            </a:extLst>
          </p:cNvPr>
          <p:cNvSpPr/>
          <p:nvPr userDrawn="1"/>
        </p:nvSpPr>
        <p:spPr>
          <a:xfrm flipH="1">
            <a:off x="723414" y="0"/>
            <a:ext cx="11468585"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12" name="Google Shape;28;p5">
            <a:extLst>
              <a:ext uri="{FF2B5EF4-FFF2-40B4-BE49-F238E27FC236}">
                <a16:creationId xmlns:a16="http://schemas.microsoft.com/office/drawing/2014/main" id="{76E6D33F-4EC2-A34D-B967-1B53694F820E}"/>
              </a:ext>
            </a:extLst>
          </p:cNvPr>
          <p:cNvSpPr txBox="1">
            <a:spLocks noGrp="1"/>
          </p:cNvSpPr>
          <p:nvPr>
            <p:ph type="title"/>
          </p:nvPr>
        </p:nvSpPr>
        <p:spPr>
          <a:xfrm>
            <a:off x="979251" y="148713"/>
            <a:ext cx="11018196" cy="720734"/>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600">
                <a:solidFill>
                  <a:schemeClr val="tx1">
                    <a:lumMod val="65000"/>
                    <a:lumOff val="35000"/>
                  </a:schemeClr>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13" name="Google Shape;30;p5">
            <a:extLst>
              <a:ext uri="{FF2B5EF4-FFF2-40B4-BE49-F238E27FC236}">
                <a16:creationId xmlns:a16="http://schemas.microsoft.com/office/drawing/2014/main" id="{02692F00-CEE2-4B4A-B172-3D524D9F8876}"/>
              </a:ext>
            </a:extLst>
          </p:cNvPr>
          <p:cNvSpPr txBox="1">
            <a:spLocks noGrp="1"/>
          </p:cNvSpPr>
          <p:nvPr>
            <p:ph type="sldNum" idx="12"/>
          </p:nvPr>
        </p:nvSpPr>
        <p:spPr>
          <a:xfrm>
            <a:off x="75161" y="6281770"/>
            <a:ext cx="561447" cy="399326"/>
          </a:xfrm>
          <a:prstGeom prst="rect">
            <a:avLst/>
          </a:prstGeom>
        </p:spPr>
        <p:txBody>
          <a:bodyPr spcFirstLastPara="1" wrap="square" lIns="91425" tIns="91425" rIns="91425" bIns="91425" anchor="b" anchorCtr="0">
            <a:noAutofit/>
          </a:bodyPr>
          <a:lstStyle>
            <a:lvl1pPr lvl="0">
              <a:buNone/>
              <a:defRPr sz="1600" b="0" i="0">
                <a:solidFill>
                  <a:schemeClr val="bg1">
                    <a:lumMod val="75000"/>
                  </a:schemeClr>
                </a:solidFill>
                <a:latin typeface="Calibri Light" panose="020F0302020204030204" pitchFamily="34" charset="0"/>
                <a:cs typeface="Calibri Light" panose="020F03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dirty="0"/>
          </a:p>
        </p:txBody>
      </p:sp>
      <p:sp>
        <p:nvSpPr>
          <p:cNvPr id="15" name="Google Shape;51;p8">
            <a:extLst>
              <a:ext uri="{FF2B5EF4-FFF2-40B4-BE49-F238E27FC236}">
                <a16:creationId xmlns:a16="http://schemas.microsoft.com/office/drawing/2014/main" id="{E6A0B55C-9576-3545-BDCC-24856C07F84B}"/>
              </a:ext>
            </a:extLst>
          </p:cNvPr>
          <p:cNvSpPr txBox="1">
            <a:spLocks noGrp="1"/>
          </p:cNvSpPr>
          <p:nvPr>
            <p:ph type="body" idx="2"/>
          </p:nvPr>
        </p:nvSpPr>
        <p:spPr>
          <a:xfrm>
            <a:off x="979252" y="1098061"/>
            <a:ext cx="5307150" cy="5583035"/>
          </a:xfrm>
          <a:prstGeom prst="rect">
            <a:avLst/>
          </a:prstGeom>
        </p:spPr>
        <p:txBody>
          <a:bodyPr spcFirstLastPara="1" wrap="square" lIns="91425" tIns="91425" rIns="91425" bIns="91425" anchor="t" anchorCtr="0">
            <a:normAutofit/>
          </a:bodyPr>
          <a:lstStyle>
            <a:lvl1pPr marL="444500" lvl="0" indent="-2857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01700" lvl="1"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58900" lvl="2"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16100" lvl="3"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Google Shape;52;p8">
            <a:extLst>
              <a:ext uri="{FF2B5EF4-FFF2-40B4-BE49-F238E27FC236}">
                <a16:creationId xmlns:a16="http://schemas.microsoft.com/office/drawing/2014/main" id="{C171AD88-2BA3-8849-B399-93DF47E57D13}"/>
              </a:ext>
            </a:extLst>
          </p:cNvPr>
          <p:cNvSpPr txBox="1">
            <a:spLocks noGrp="1"/>
          </p:cNvSpPr>
          <p:nvPr>
            <p:ph type="body" idx="3"/>
          </p:nvPr>
        </p:nvSpPr>
        <p:spPr>
          <a:xfrm>
            <a:off x="6488350" y="1089640"/>
            <a:ext cx="5509098" cy="5583035"/>
          </a:xfrm>
          <a:prstGeom prst="rect">
            <a:avLst/>
          </a:prstGeom>
        </p:spPr>
        <p:txBody>
          <a:bodyPr spcFirstLastPara="1" wrap="square" lIns="91425" tIns="91425" rIns="91425" bIns="91425" anchor="t" anchorCtr="0">
            <a:normAutofit/>
          </a:bodyPr>
          <a:lstStyle>
            <a:lvl1pPr marL="457200" lvl="0" indent="-2984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14400" lvl="1" indent="-2984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71600" lvl="2" indent="-2984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28800" lvl="3" indent="-2984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9" name="Picture 18">
            <a:extLst>
              <a:ext uri="{FF2B5EF4-FFF2-40B4-BE49-F238E27FC236}">
                <a16:creationId xmlns:a16="http://schemas.microsoft.com/office/drawing/2014/main" id="{EFFED8C7-4241-334D-8A64-99E60089CB59}"/>
              </a:ext>
            </a:extLst>
          </p:cNvPr>
          <p:cNvPicPr>
            <a:picLocks noChangeAspect="1"/>
          </p:cNvPicPr>
          <p:nvPr userDrawn="1"/>
        </p:nvPicPr>
        <p:blipFill rotWithShape="1">
          <a:blip r:embed="rId2"/>
          <a:srcRect r="69372"/>
          <a:stretch/>
        </p:blipFill>
        <p:spPr>
          <a:xfrm>
            <a:off x="21258" y="129421"/>
            <a:ext cx="669252" cy="759317"/>
          </a:xfrm>
          <a:prstGeom prst="rect">
            <a:avLst/>
          </a:prstGeom>
        </p:spPr>
      </p:pic>
    </p:spTree>
    <p:extLst>
      <p:ext uri="{BB962C8B-B14F-4D97-AF65-F5344CB8AC3E}">
        <p14:creationId xmlns:p14="http://schemas.microsoft.com/office/powerpoint/2010/main" val="3524353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NW | 3 Column">
    <p:spTree>
      <p:nvGrpSpPr>
        <p:cNvPr id="1" name=""/>
        <p:cNvGrpSpPr/>
        <p:nvPr/>
      </p:nvGrpSpPr>
      <p:grpSpPr>
        <a:xfrm>
          <a:off x="0" y="0"/>
          <a:ext cx="0" cy="0"/>
          <a:chOff x="0" y="0"/>
          <a:chExt cx="0" cy="0"/>
        </a:xfrm>
      </p:grpSpPr>
      <p:sp>
        <p:nvSpPr>
          <p:cNvPr id="18" name="Google Shape;26;p5">
            <a:extLst>
              <a:ext uri="{FF2B5EF4-FFF2-40B4-BE49-F238E27FC236}">
                <a16:creationId xmlns:a16="http://schemas.microsoft.com/office/drawing/2014/main" id="{24721BC5-74BB-5A49-B28C-A1E0E7F23515}"/>
              </a:ext>
            </a:extLst>
          </p:cNvPr>
          <p:cNvSpPr/>
          <p:nvPr userDrawn="1"/>
        </p:nvSpPr>
        <p:spPr>
          <a:xfrm flipH="1">
            <a:off x="-77" y="0"/>
            <a:ext cx="723493" cy="68580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p5">
            <a:extLst>
              <a:ext uri="{FF2B5EF4-FFF2-40B4-BE49-F238E27FC236}">
                <a16:creationId xmlns:a16="http://schemas.microsoft.com/office/drawing/2014/main" id="{9134744F-A24F-F44C-A8E2-2E898313E5A4}"/>
              </a:ext>
            </a:extLst>
          </p:cNvPr>
          <p:cNvSpPr/>
          <p:nvPr userDrawn="1"/>
        </p:nvSpPr>
        <p:spPr>
          <a:xfrm flipH="1">
            <a:off x="-79" y="-1"/>
            <a:ext cx="723493" cy="1018163"/>
          </a:xfrm>
          <a:prstGeom prst="rect">
            <a:avLst/>
          </a:prstGeom>
          <a:gradFill flip="none" rotWithShape="1">
            <a:gsLst>
              <a:gs pos="0">
                <a:srgbClr val="5C8727"/>
              </a:gs>
              <a:gs pos="33000">
                <a:srgbClr val="4B6E20"/>
              </a:gs>
              <a:gs pos="67000">
                <a:srgbClr val="4B6E20"/>
              </a:gs>
              <a:gs pos="99000">
                <a:srgbClr val="5C8727"/>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4">
            <a:extLst>
              <a:ext uri="{FF2B5EF4-FFF2-40B4-BE49-F238E27FC236}">
                <a16:creationId xmlns:a16="http://schemas.microsoft.com/office/drawing/2014/main" id="{61A4F581-625C-E24B-A337-24A0FE50D74B}"/>
              </a:ext>
            </a:extLst>
          </p:cNvPr>
          <p:cNvSpPr/>
          <p:nvPr userDrawn="1"/>
        </p:nvSpPr>
        <p:spPr>
          <a:xfrm flipH="1">
            <a:off x="723414" y="0"/>
            <a:ext cx="11468585"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cs typeface="Calibri Light" panose="020F0302020204030204" pitchFamily="34" charset="0"/>
            </a:endParaRPr>
          </a:p>
        </p:txBody>
      </p:sp>
      <p:sp>
        <p:nvSpPr>
          <p:cNvPr id="12" name="Google Shape;28;p5">
            <a:extLst>
              <a:ext uri="{FF2B5EF4-FFF2-40B4-BE49-F238E27FC236}">
                <a16:creationId xmlns:a16="http://schemas.microsoft.com/office/drawing/2014/main" id="{D6BEB537-5670-0448-82AA-2E2D654073D8}"/>
              </a:ext>
            </a:extLst>
          </p:cNvPr>
          <p:cNvSpPr txBox="1">
            <a:spLocks noGrp="1"/>
          </p:cNvSpPr>
          <p:nvPr>
            <p:ph type="title"/>
          </p:nvPr>
        </p:nvSpPr>
        <p:spPr>
          <a:xfrm>
            <a:off x="979251" y="148713"/>
            <a:ext cx="11018196" cy="720734"/>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600">
                <a:solidFill>
                  <a:schemeClr val="tx1">
                    <a:lumMod val="65000"/>
                    <a:lumOff val="35000"/>
                  </a:schemeClr>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13" name="Google Shape;30;p5">
            <a:extLst>
              <a:ext uri="{FF2B5EF4-FFF2-40B4-BE49-F238E27FC236}">
                <a16:creationId xmlns:a16="http://schemas.microsoft.com/office/drawing/2014/main" id="{288980AD-F8EC-234C-969D-CD65FCB993D3}"/>
              </a:ext>
            </a:extLst>
          </p:cNvPr>
          <p:cNvSpPr txBox="1">
            <a:spLocks noGrp="1"/>
          </p:cNvSpPr>
          <p:nvPr>
            <p:ph type="sldNum" idx="12"/>
          </p:nvPr>
        </p:nvSpPr>
        <p:spPr>
          <a:xfrm>
            <a:off x="75161" y="6281770"/>
            <a:ext cx="561447" cy="399326"/>
          </a:xfrm>
          <a:prstGeom prst="rect">
            <a:avLst/>
          </a:prstGeom>
        </p:spPr>
        <p:txBody>
          <a:bodyPr spcFirstLastPara="1" wrap="square" lIns="91425" tIns="91425" rIns="91425" bIns="91425" anchor="b" anchorCtr="0">
            <a:noAutofit/>
          </a:bodyPr>
          <a:lstStyle>
            <a:lvl1pPr lvl="0">
              <a:buNone/>
              <a:defRPr sz="1600" b="0" i="0">
                <a:solidFill>
                  <a:schemeClr val="bg1">
                    <a:lumMod val="75000"/>
                  </a:schemeClr>
                </a:solidFill>
                <a:latin typeface="Calibri Light" panose="020F0302020204030204" pitchFamily="34" charset="0"/>
                <a:cs typeface="Calibri Light" panose="020F03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dirty="0"/>
          </a:p>
        </p:txBody>
      </p:sp>
      <p:sp>
        <p:nvSpPr>
          <p:cNvPr id="15" name="Google Shape;76;p12">
            <a:extLst>
              <a:ext uri="{FF2B5EF4-FFF2-40B4-BE49-F238E27FC236}">
                <a16:creationId xmlns:a16="http://schemas.microsoft.com/office/drawing/2014/main" id="{F0AE7998-787A-4143-8356-F963668BEDF2}"/>
              </a:ext>
            </a:extLst>
          </p:cNvPr>
          <p:cNvSpPr txBox="1">
            <a:spLocks noGrp="1"/>
          </p:cNvSpPr>
          <p:nvPr>
            <p:ph type="body" idx="1"/>
          </p:nvPr>
        </p:nvSpPr>
        <p:spPr>
          <a:xfrm>
            <a:off x="979250" y="1087540"/>
            <a:ext cx="3550289" cy="5593556"/>
          </a:xfrm>
          <a:prstGeom prst="rect">
            <a:avLst/>
          </a:prstGeom>
        </p:spPr>
        <p:txBody>
          <a:bodyPr spcFirstLastPara="1" wrap="square" lIns="91425" tIns="91425" rIns="91425" bIns="91425" anchor="t" anchorCtr="0">
            <a:normAutofit/>
          </a:bodyPr>
          <a:lstStyle>
            <a:lvl1pPr marL="457200" lvl="0" indent="-2857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14400" lvl="1"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71600" lvl="2"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28800" lvl="3"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Google Shape;77;p12">
            <a:extLst>
              <a:ext uri="{FF2B5EF4-FFF2-40B4-BE49-F238E27FC236}">
                <a16:creationId xmlns:a16="http://schemas.microsoft.com/office/drawing/2014/main" id="{60E2100F-FA59-3943-B792-C59D73E0E960}"/>
              </a:ext>
            </a:extLst>
          </p:cNvPr>
          <p:cNvSpPr txBox="1">
            <a:spLocks noGrp="1"/>
          </p:cNvSpPr>
          <p:nvPr>
            <p:ph type="body" idx="2"/>
          </p:nvPr>
        </p:nvSpPr>
        <p:spPr>
          <a:xfrm>
            <a:off x="4713204" y="1087540"/>
            <a:ext cx="3550289" cy="5593556"/>
          </a:xfrm>
          <a:prstGeom prst="rect">
            <a:avLst/>
          </a:prstGeom>
        </p:spPr>
        <p:txBody>
          <a:bodyPr spcFirstLastPara="1" wrap="square" lIns="91425" tIns="91425" rIns="91425" bIns="91425" anchor="t" anchorCtr="0">
            <a:normAutofit/>
          </a:bodyPr>
          <a:lstStyle>
            <a:lvl1pPr marL="457200" lvl="0" indent="-2857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14400" lvl="1"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71600" lvl="2"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28800" lvl="3"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Google Shape;78;p12">
            <a:extLst>
              <a:ext uri="{FF2B5EF4-FFF2-40B4-BE49-F238E27FC236}">
                <a16:creationId xmlns:a16="http://schemas.microsoft.com/office/drawing/2014/main" id="{8C544FE7-DFC6-1443-868F-470964E04F4A}"/>
              </a:ext>
            </a:extLst>
          </p:cNvPr>
          <p:cNvSpPr txBox="1">
            <a:spLocks noGrp="1"/>
          </p:cNvSpPr>
          <p:nvPr>
            <p:ph type="body" idx="3"/>
          </p:nvPr>
        </p:nvSpPr>
        <p:spPr>
          <a:xfrm>
            <a:off x="8447158" y="1087540"/>
            <a:ext cx="3550289" cy="5593556"/>
          </a:xfrm>
          <a:prstGeom prst="rect">
            <a:avLst/>
          </a:prstGeom>
        </p:spPr>
        <p:txBody>
          <a:bodyPr spcFirstLastPara="1" wrap="square" lIns="91425" tIns="91425" rIns="91425" bIns="91425" anchor="t" anchorCtr="0">
            <a:normAutofit/>
          </a:bodyPr>
          <a:lstStyle>
            <a:lvl1pPr marL="457200" lvl="0" indent="-285750" rtl="0">
              <a:spcBef>
                <a:spcPts val="60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1pPr>
            <a:lvl2pPr marL="914400" lvl="1"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2pPr>
            <a:lvl3pPr marL="1371600" lvl="2"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3pPr>
            <a:lvl4pPr marL="1828800" lvl="3" indent="-285750" rtl="0">
              <a:spcBef>
                <a:spcPts val="0"/>
              </a:spcBef>
              <a:spcAft>
                <a:spcPts val="1200"/>
              </a:spcAft>
              <a:buClrTx/>
              <a:buSzPct val="70000"/>
              <a:buFont typeface="Wingdings" pitchFamily="2" charset="2"/>
              <a:buChar char="§"/>
              <a:defRPr sz="1800" b="0" i="0">
                <a:solidFill>
                  <a:schemeClr val="tx1">
                    <a:lumMod val="65000"/>
                    <a:lumOff val="35000"/>
                  </a:schemeClr>
                </a:solidFill>
                <a:latin typeface="Calibri Light" panose="020F0302020204030204" pitchFamily="34" charset="0"/>
                <a:cs typeface="Calibri Light" panose="020F0302020204030204" pitchFamily="34" charset="0"/>
              </a:defRPr>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1" name="Picture 20">
            <a:extLst>
              <a:ext uri="{FF2B5EF4-FFF2-40B4-BE49-F238E27FC236}">
                <a16:creationId xmlns:a16="http://schemas.microsoft.com/office/drawing/2014/main" id="{164E37A0-993A-1A4C-A91D-1F4026EBEF45}"/>
              </a:ext>
            </a:extLst>
          </p:cNvPr>
          <p:cNvPicPr>
            <a:picLocks noChangeAspect="1"/>
          </p:cNvPicPr>
          <p:nvPr userDrawn="1"/>
        </p:nvPicPr>
        <p:blipFill rotWithShape="1">
          <a:blip r:embed="rId2"/>
          <a:srcRect r="69372"/>
          <a:stretch/>
        </p:blipFill>
        <p:spPr>
          <a:xfrm>
            <a:off x="21258" y="129421"/>
            <a:ext cx="669252" cy="759317"/>
          </a:xfrm>
          <a:prstGeom prst="rect">
            <a:avLst/>
          </a:prstGeom>
        </p:spPr>
      </p:pic>
    </p:spTree>
    <p:extLst>
      <p:ext uri="{BB962C8B-B14F-4D97-AF65-F5344CB8AC3E}">
        <p14:creationId xmlns:p14="http://schemas.microsoft.com/office/powerpoint/2010/main" val="3999966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B206474D-04FB-764E-AC71-877E498DB8AF}"/>
              </a:ext>
            </a:extLst>
          </p:cNvPr>
          <p:cNvPicPr>
            <a:picLocks noChangeAspect="1"/>
          </p:cNvPicPr>
          <p:nvPr userDrawn="1"/>
        </p:nvPicPr>
        <p:blipFill rotWithShape="1">
          <a:blip r:embed="rId3"/>
          <a:srcRect l="16429" r="15857"/>
          <a:stretch/>
        </p:blipFill>
        <p:spPr>
          <a:xfrm>
            <a:off x="-1" y="0"/>
            <a:ext cx="8255727" cy="6858000"/>
          </a:xfrm>
          <a:prstGeom prst="rect">
            <a:avLst/>
          </a:prstGeom>
        </p:spPr>
      </p:pic>
      <p:sp>
        <p:nvSpPr>
          <p:cNvPr id="2" name="Title 1">
            <a:extLst>
              <a:ext uri="{FF2B5EF4-FFF2-40B4-BE49-F238E27FC236}">
                <a16:creationId xmlns:a16="http://schemas.microsoft.com/office/drawing/2014/main" id="{CB76EBEE-129D-604E-95ED-EFF0C784280E}"/>
              </a:ext>
            </a:extLst>
          </p:cNvPr>
          <p:cNvSpPr>
            <a:spLocks noGrp="1"/>
          </p:cNvSpPr>
          <p:nvPr>
            <p:ph type="title"/>
          </p:nvPr>
        </p:nvSpPr>
        <p:spPr>
          <a:xfrm>
            <a:off x="325986" y="2656631"/>
            <a:ext cx="3628175" cy="837510"/>
          </a:xfrm>
        </p:spPr>
        <p:txBody>
          <a:bodyPr>
            <a:noAutofit/>
          </a:bodyPr>
          <a:lstStyle>
            <a:lvl1pPr>
              <a:defRPr sz="2100" b="0" i="0">
                <a:solidFill>
                  <a:schemeClr val="tx1">
                    <a:lumMod val="65000"/>
                    <a:lumOff val="35000"/>
                  </a:schemeClr>
                </a:solidFill>
                <a:latin typeface="Calibri" panose="020F0502020204030204" pitchFamily="34" charset="0"/>
                <a:cs typeface="Calibri" panose="020F0502020204030204" pitchFamily="34" charset="0"/>
              </a:defRPr>
            </a:lvl1pPr>
          </a:lstStyle>
          <a:p>
            <a:r>
              <a:rPr lang="en-US"/>
              <a:t>Click to edit Master title style</a:t>
            </a:r>
          </a:p>
        </p:txBody>
      </p:sp>
      <p:pic>
        <p:nvPicPr>
          <p:cNvPr id="6" name="Picture 5" descr="Graphical user interface, website&#10;&#10;Description automatically generated">
            <a:extLst>
              <a:ext uri="{FF2B5EF4-FFF2-40B4-BE49-F238E27FC236}">
                <a16:creationId xmlns:a16="http://schemas.microsoft.com/office/drawing/2014/main" id="{7778FFD9-7493-DF41-AC71-4089A1B88ED0}"/>
              </a:ext>
            </a:extLst>
          </p:cNvPr>
          <p:cNvPicPr>
            <a:picLocks noChangeAspect="1"/>
          </p:cNvPicPr>
          <p:nvPr userDrawn="1"/>
        </p:nvPicPr>
        <p:blipFill>
          <a:blip r:embed="rId4"/>
          <a:stretch>
            <a:fillRect/>
          </a:stretch>
        </p:blipFill>
        <p:spPr>
          <a:xfrm>
            <a:off x="325985" y="6052534"/>
            <a:ext cx="2408507" cy="502262"/>
          </a:xfrm>
          <a:prstGeom prst="rect">
            <a:avLst/>
          </a:prstGeom>
        </p:spPr>
      </p:pic>
    </p:spTree>
    <p:extLst>
      <p:ext uri="{BB962C8B-B14F-4D97-AF65-F5344CB8AC3E}">
        <p14:creationId xmlns:p14="http://schemas.microsoft.com/office/powerpoint/2010/main" val="35324748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HPW">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05753A-8E20-7D42-B38B-97A5525322BE}"/>
              </a:ext>
            </a:extLst>
          </p:cNvPr>
          <p:cNvPicPr>
            <a:picLocks noChangeAspect="1"/>
          </p:cNvPicPr>
          <p:nvPr userDrawn="1"/>
        </p:nvPicPr>
        <p:blipFill rotWithShape="1">
          <a:blip r:embed="rId2"/>
          <a:srcRect l="18150"/>
          <a:stretch/>
        </p:blipFill>
        <p:spPr>
          <a:xfrm>
            <a:off x="0" y="573986"/>
            <a:ext cx="12192000" cy="6284015"/>
          </a:xfrm>
          <a:prstGeom prst="rect">
            <a:avLst/>
          </a:prstGeom>
          <a:solidFill>
            <a:schemeClr val="bg1"/>
          </a:solidFill>
        </p:spPr>
      </p:pic>
      <p:pic>
        <p:nvPicPr>
          <p:cNvPr id="12" name="Picture 11" descr="Graphical user interface, website&#10;&#10;Description automatically generated">
            <a:extLst>
              <a:ext uri="{FF2B5EF4-FFF2-40B4-BE49-F238E27FC236}">
                <a16:creationId xmlns:a16="http://schemas.microsoft.com/office/drawing/2014/main" id="{22730B2A-71F1-F346-A18F-B47900A3C41B}"/>
              </a:ext>
            </a:extLst>
          </p:cNvPr>
          <p:cNvPicPr>
            <a:picLocks noChangeAspect="1"/>
          </p:cNvPicPr>
          <p:nvPr userDrawn="1"/>
        </p:nvPicPr>
        <p:blipFill>
          <a:blip r:embed="rId3"/>
          <a:stretch>
            <a:fillRect/>
          </a:stretch>
        </p:blipFill>
        <p:spPr>
          <a:xfrm>
            <a:off x="8292275" y="6358920"/>
            <a:ext cx="2109892" cy="439990"/>
          </a:xfrm>
          <a:prstGeom prst="rect">
            <a:avLst/>
          </a:prstGeom>
        </p:spPr>
      </p:pic>
      <p:sp>
        <p:nvSpPr>
          <p:cNvPr id="10" name="Slide Number Placeholder 5">
            <a:extLst>
              <a:ext uri="{FF2B5EF4-FFF2-40B4-BE49-F238E27FC236}">
                <a16:creationId xmlns:a16="http://schemas.microsoft.com/office/drawing/2014/main" id="{B6A638AF-0753-F043-9411-B5D0D25A8AA2}"/>
              </a:ext>
            </a:extLst>
          </p:cNvPr>
          <p:cNvSpPr>
            <a:spLocks noGrp="1"/>
          </p:cNvSpPr>
          <p:nvPr>
            <p:ph type="sldNum" sz="quarter" idx="4"/>
          </p:nvPr>
        </p:nvSpPr>
        <p:spPr>
          <a:xfrm>
            <a:off x="10824520" y="6376574"/>
            <a:ext cx="1036177"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0F8CFF01-772D-2F4A-9DDA-F786F18B1B02}" type="slidenum">
              <a:rPr lang="en-US" smtClean="0"/>
              <a:pPr/>
              <a:t>‹#›</a:t>
            </a:fld>
            <a:endParaRPr lang="en-US"/>
          </a:p>
        </p:txBody>
      </p:sp>
      <p:sp>
        <p:nvSpPr>
          <p:cNvPr id="2" name="Title 1">
            <a:extLst>
              <a:ext uri="{FF2B5EF4-FFF2-40B4-BE49-F238E27FC236}">
                <a16:creationId xmlns:a16="http://schemas.microsoft.com/office/drawing/2014/main" id="{CB76EBEE-129D-604E-95ED-EFF0C784280E}"/>
              </a:ext>
            </a:extLst>
          </p:cNvPr>
          <p:cNvSpPr>
            <a:spLocks noGrp="1"/>
          </p:cNvSpPr>
          <p:nvPr>
            <p:ph type="title"/>
          </p:nvPr>
        </p:nvSpPr>
        <p:spPr/>
        <p:txBody>
          <a:bodyPr/>
          <a:lstStyle>
            <a:lvl1pPr>
              <a:defRPr>
                <a:solidFill>
                  <a:srgbClr val="19497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0D49902-0E2E-3F4A-82D0-8C100D007F5E}"/>
              </a:ext>
            </a:extLst>
          </p:cNvPr>
          <p:cNvSpPr>
            <a:spLocks noGrp="1"/>
          </p:cNvSpPr>
          <p:nvPr>
            <p:ph idx="1"/>
          </p:nvPr>
        </p:nvSpPr>
        <p:spPr>
          <a:xfrm>
            <a:off x="490744" y="1485109"/>
            <a:ext cx="11369952" cy="4272062"/>
          </a:xfrm>
        </p:spPr>
        <p:txBody>
          <a:bodyPr/>
          <a:lstStyle>
            <a:lvl1pPr>
              <a:defRPr>
                <a:solidFill>
                  <a:srgbClr val="194971"/>
                </a:solidFill>
              </a:defRPr>
            </a:lvl1pPr>
            <a:lvl2pPr>
              <a:defRPr>
                <a:solidFill>
                  <a:srgbClr val="194971"/>
                </a:solidFill>
              </a:defRPr>
            </a:lvl2pPr>
            <a:lvl3pPr>
              <a:defRPr>
                <a:solidFill>
                  <a:srgbClr val="194971"/>
                </a:solidFill>
              </a:defRPr>
            </a:lvl3pPr>
            <a:lvl4pPr>
              <a:defRPr>
                <a:solidFill>
                  <a:srgbClr val="194971"/>
                </a:solidFill>
              </a:defRPr>
            </a:lvl4pPr>
            <a:lvl5pPr>
              <a:defRPr>
                <a:solidFill>
                  <a:srgbClr val="19497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914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2468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CHP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6AA237-E698-D144-A28E-28BC21916DD5}"/>
              </a:ext>
            </a:extLst>
          </p:cNvPr>
          <p:cNvPicPr>
            <a:picLocks noChangeAspect="1"/>
          </p:cNvPicPr>
          <p:nvPr userDrawn="1"/>
        </p:nvPicPr>
        <p:blipFill>
          <a:blip r:embed="rId3"/>
          <a:srcRect/>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CB76EBEE-129D-604E-95ED-EFF0C784280E}"/>
              </a:ext>
            </a:extLst>
          </p:cNvPr>
          <p:cNvSpPr>
            <a:spLocks noGrp="1"/>
          </p:cNvSpPr>
          <p:nvPr>
            <p:ph type="title"/>
          </p:nvPr>
        </p:nvSpPr>
        <p:spPr/>
        <p:txBody>
          <a:bodyPr/>
          <a:lstStyle>
            <a:lvl1pPr>
              <a:defRPr sz="4000">
                <a:solidFill>
                  <a:schemeClr val="tx1"/>
                </a:solidFill>
              </a:defRPr>
            </a:lvl1pPr>
          </a:lstStyle>
          <a:p>
            <a:r>
              <a:rPr lang="en-US"/>
              <a:t>Click to edit Master title style</a:t>
            </a:r>
            <a:endParaRPr lang="en-US" dirty="0"/>
          </a:p>
        </p:txBody>
      </p:sp>
      <p:sp>
        <p:nvSpPr>
          <p:cNvPr id="5" name="Slide Number Placeholder 5">
            <a:extLst>
              <a:ext uri="{FF2B5EF4-FFF2-40B4-BE49-F238E27FC236}">
                <a16:creationId xmlns:a16="http://schemas.microsoft.com/office/drawing/2014/main" id="{E480E913-F993-5943-929B-39E0364F1144}"/>
              </a:ext>
            </a:extLst>
          </p:cNvPr>
          <p:cNvSpPr>
            <a:spLocks noGrp="1"/>
          </p:cNvSpPr>
          <p:nvPr>
            <p:ph type="sldNum" sz="quarter" idx="4"/>
          </p:nvPr>
        </p:nvSpPr>
        <p:spPr>
          <a:xfrm>
            <a:off x="10824518" y="6376572"/>
            <a:ext cx="1036177"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F8CFF01-772D-2F4A-9DDA-F786F18B1B02}" type="slidenum">
              <a:rPr lang="en-US" smtClean="0"/>
              <a:pPr/>
              <a:t>‹#›</a:t>
            </a:fld>
            <a:endParaRPr lang="en-US" dirty="0"/>
          </a:p>
        </p:txBody>
      </p:sp>
    </p:spTree>
    <p:extLst>
      <p:ext uri="{BB962C8B-B14F-4D97-AF65-F5344CB8AC3E}">
        <p14:creationId xmlns:p14="http://schemas.microsoft.com/office/powerpoint/2010/main" val="902270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CD5C-8049-B243-B8B9-3B2E4316C3E2}"/>
              </a:ext>
            </a:extLst>
          </p:cNvPr>
          <p:cNvSpPr>
            <a:spLocks noGrp="1"/>
          </p:cNvSpPr>
          <p:nvPr>
            <p:ph type="title"/>
          </p:nvPr>
        </p:nvSpPr>
        <p:spPr>
          <a:xfrm>
            <a:off x="429986" y="365125"/>
            <a:ext cx="10515600" cy="777875"/>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9E5E42-7A7B-1148-98E6-E1FAA0BD0953}"/>
              </a:ext>
            </a:extLst>
          </p:cNvPr>
          <p:cNvSpPr>
            <a:spLocks noGrp="1"/>
          </p:cNvSpPr>
          <p:nvPr>
            <p:ph idx="1"/>
          </p:nvPr>
        </p:nvSpPr>
        <p:spPr>
          <a:xfrm>
            <a:off x="429986" y="1363437"/>
            <a:ext cx="10923814" cy="435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628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F4D8E-D01B-6998-3683-0DC82AC8F7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7D4431-F585-2E52-8F0E-D6852F494F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80A849-FC14-2BD1-CB46-72B6D468BD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1C2E81-050A-940B-EB02-DE9A56EE2F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725B5A-D88D-0414-4326-32EE4721F7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9ABDE7-512B-9443-D92B-945736E7B342}"/>
              </a:ext>
            </a:extLst>
          </p:cNvPr>
          <p:cNvSpPr>
            <a:spLocks noGrp="1"/>
          </p:cNvSpPr>
          <p:nvPr>
            <p:ph type="dt" sz="half" idx="10"/>
          </p:nvPr>
        </p:nvSpPr>
        <p:spPr/>
        <p:txBody>
          <a:bodyPr/>
          <a:lstStyle/>
          <a:p>
            <a:fld id="{D289B4F2-9F97-4CBB-BA9B-1D0F5C6E5ABF}" type="datetimeFigureOut">
              <a:rPr lang="en-US" smtClean="0"/>
              <a:t>5/13/2024</a:t>
            </a:fld>
            <a:endParaRPr lang="en-US"/>
          </a:p>
        </p:txBody>
      </p:sp>
      <p:sp>
        <p:nvSpPr>
          <p:cNvPr id="8" name="Footer Placeholder 7">
            <a:extLst>
              <a:ext uri="{FF2B5EF4-FFF2-40B4-BE49-F238E27FC236}">
                <a16:creationId xmlns:a16="http://schemas.microsoft.com/office/drawing/2014/main" id="{DAC47173-128C-87F6-8038-E03E6D8691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BEB505-AE54-40BC-7F76-D4C7840BDD90}"/>
              </a:ext>
            </a:extLst>
          </p:cNvPr>
          <p:cNvSpPr>
            <a:spLocks noGrp="1"/>
          </p:cNvSpPr>
          <p:nvPr>
            <p:ph type="sldNum" sz="quarter" idx="12"/>
          </p:nvPr>
        </p:nvSpPr>
        <p:spPr/>
        <p:txBody>
          <a:bodyPr/>
          <a:lstStyle/>
          <a:p>
            <a:fld id="{7EEC955C-4C87-4C95-9CF3-7892ACB58406}" type="slidenum">
              <a:rPr lang="en-US" smtClean="0"/>
              <a:t>‹#›</a:t>
            </a:fld>
            <a:endParaRPr lang="en-US"/>
          </a:p>
        </p:txBody>
      </p:sp>
    </p:spTree>
    <p:extLst>
      <p:ext uri="{BB962C8B-B14F-4D97-AF65-F5344CB8AC3E}">
        <p14:creationId xmlns:p14="http://schemas.microsoft.com/office/powerpoint/2010/main" val="5651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chart&#10;&#10;Description automatically generated">
            <a:extLst>
              <a:ext uri="{FF2B5EF4-FFF2-40B4-BE49-F238E27FC236}">
                <a16:creationId xmlns:a16="http://schemas.microsoft.com/office/drawing/2014/main" id="{4E9774D4-E01C-8E46-AF72-D11572234B8A}"/>
              </a:ext>
            </a:extLst>
          </p:cNvPr>
          <p:cNvPicPr>
            <a:picLocks noChangeAspect="1"/>
          </p:cNvPicPr>
          <p:nvPr userDrawn="1"/>
        </p:nvPicPr>
        <p:blipFill>
          <a:blip r:embed="rId2"/>
          <a:stretch>
            <a:fillRect/>
          </a:stretch>
        </p:blipFill>
        <p:spPr>
          <a:xfrm>
            <a:off x="358589" y="0"/>
            <a:ext cx="11833412" cy="6858000"/>
          </a:xfrm>
          <a:prstGeom prst="rect">
            <a:avLst/>
          </a:prstGeom>
        </p:spPr>
      </p:pic>
      <p:sp>
        <p:nvSpPr>
          <p:cNvPr id="2" name="Title 1"/>
          <p:cNvSpPr>
            <a:spLocks noGrp="1"/>
          </p:cNvSpPr>
          <p:nvPr>
            <p:ph type="ctrTitle"/>
          </p:nvPr>
        </p:nvSpPr>
        <p:spPr>
          <a:xfrm>
            <a:off x="728869" y="1947311"/>
            <a:ext cx="10363200" cy="2387600"/>
          </a:xfrm>
        </p:spPr>
        <p:txBody>
          <a:bodyPr anchor="b">
            <a:norm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728869" y="4426986"/>
            <a:ext cx="9753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59725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A picture containing chart&#10;&#10;Description automatically generated">
            <a:extLst>
              <a:ext uri="{FF2B5EF4-FFF2-40B4-BE49-F238E27FC236}">
                <a16:creationId xmlns:a16="http://schemas.microsoft.com/office/drawing/2014/main" id="{8B4580D6-6B71-904C-B78D-9BFAA3047306}"/>
              </a:ext>
            </a:extLst>
          </p:cNvPr>
          <p:cNvPicPr>
            <a:picLocks noChangeAspect="1"/>
          </p:cNvPicPr>
          <p:nvPr userDrawn="1"/>
        </p:nvPicPr>
        <p:blipFill>
          <a:blip r:embed="rId2"/>
          <a:stretch>
            <a:fillRect/>
          </a:stretch>
        </p:blipFill>
        <p:spPr>
          <a:xfrm>
            <a:off x="1" y="0"/>
            <a:ext cx="11833412" cy="6858000"/>
          </a:xfrm>
          <a:prstGeom prst="rect">
            <a:avLst/>
          </a:prstGeom>
        </p:spPr>
      </p:pic>
      <p:sp>
        <p:nvSpPr>
          <p:cNvPr id="2" name="Title 1"/>
          <p:cNvSpPr>
            <a:spLocks noGrp="1"/>
          </p:cNvSpPr>
          <p:nvPr>
            <p:ph type="title"/>
          </p:nvPr>
        </p:nvSpPr>
        <p:spPr>
          <a:xfrm>
            <a:off x="573157" y="4035288"/>
            <a:ext cx="4581939" cy="1325563"/>
          </a:xfrm>
        </p:spPr>
        <p:txBody>
          <a:bodyPr>
            <a:norm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6606599" y="394391"/>
            <a:ext cx="5012244" cy="5350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9289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7E147DB2-C8C6-3D49-B185-33B900122478}"/>
              </a:ext>
            </a:extLst>
          </p:cNvPr>
          <p:cNvPicPr>
            <a:picLocks noChangeAspect="1"/>
          </p:cNvPicPr>
          <p:nvPr userDrawn="1"/>
        </p:nvPicPr>
        <p:blipFill>
          <a:blip r:embed="rId2"/>
          <a:stretch>
            <a:fillRect/>
          </a:stretch>
        </p:blipFill>
        <p:spPr>
          <a:xfrm>
            <a:off x="0" y="-207817"/>
            <a:ext cx="12192000" cy="7065818"/>
          </a:xfrm>
          <a:prstGeom prst="rect">
            <a:avLst/>
          </a:prstGeom>
        </p:spPr>
      </p:pic>
      <p:cxnSp>
        <p:nvCxnSpPr>
          <p:cNvPr id="11" name="Straight Connector 10">
            <a:extLst>
              <a:ext uri="{FF2B5EF4-FFF2-40B4-BE49-F238E27FC236}">
                <a16:creationId xmlns:a16="http://schemas.microsoft.com/office/drawing/2014/main" id="{811564CD-ABF6-864D-A079-9D7607B82912}"/>
              </a:ext>
            </a:extLst>
          </p:cNvPr>
          <p:cNvCxnSpPr>
            <a:cxnSpLocks/>
          </p:cNvCxnSpPr>
          <p:nvPr userDrawn="1"/>
        </p:nvCxnSpPr>
        <p:spPr>
          <a:xfrm>
            <a:off x="11224591" y="6413716"/>
            <a:ext cx="0" cy="2610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4" name="Content Placeholder 3"/>
          <p:cNvSpPr>
            <a:spLocks noGrp="1"/>
          </p:cNvSpPr>
          <p:nvPr>
            <p:ph sz="half" idx="2"/>
          </p:nvPr>
        </p:nvSpPr>
        <p:spPr>
          <a:xfrm>
            <a:off x="839789" y="1818862"/>
            <a:ext cx="10515599" cy="4380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D0EA3745-38D5-F344-8C22-3A981DBF0255}"/>
              </a:ext>
            </a:extLst>
          </p:cNvPr>
          <p:cNvSpPr>
            <a:spLocks noGrp="1"/>
          </p:cNvSpPr>
          <p:nvPr>
            <p:ph type="sldNum" sz="quarter" idx="12"/>
          </p:nvPr>
        </p:nvSpPr>
        <p:spPr>
          <a:xfrm>
            <a:off x="11065565" y="6356352"/>
            <a:ext cx="844827" cy="365125"/>
          </a:xfrm>
        </p:spPr>
        <p:txBody>
          <a:bodyPr/>
          <a:lstStyle>
            <a:lvl1pPr>
              <a:defRPr>
                <a:solidFill>
                  <a:schemeClr val="bg1"/>
                </a:solidFill>
              </a:defRPr>
            </a:lvl1pPr>
          </a:lstStyle>
          <a:p>
            <a:fld id="{25267B84-ABEE-A049-BD9D-09A13BE9D419}" type="slidenum">
              <a:rPr lang="en-US" smtClean="0"/>
              <a:pPr/>
              <a:t>‹#›</a:t>
            </a:fld>
            <a:endParaRPr lang="en-US"/>
          </a:p>
        </p:txBody>
      </p:sp>
    </p:spTree>
    <p:extLst>
      <p:ext uri="{BB962C8B-B14F-4D97-AF65-F5344CB8AC3E}">
        <p14:creationId xmlns:p14="http://schemas.microsoft.com/office/powerpoint/2010/main" val="3773529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7E147DB2-C8C6-3D49-B185-33B900122478}"/>
              </a:ext>
            </a:extLst>
          </p:cNvPr>
          <p:cNvPicPr>
            <a:picLocks noChangeAspect="1"/>
          </p:cNvPicPr>
          <p:nvPr userDrawn="1"/>
        </p:nvPicPr>
        <p:blipFill>
          <a:blip r:embed="rId2"/>
          <a:stretch>
            <a:fillRect/>
          </a:stretch>
        </p:blipFill>
        <p:spPr>
          <a:xfrm>
            <a:off x="0" y="-207817"/>
            <a:ext cx="12192000" cy="7065818"/>
          </a:xfrm>
          <a:prstGeom prst="rect">
            <a:avLst/>
          </a:prstGeom>
        </p:spPr>
      </p:pic>
      <p:cxnSp>
        <p:nvCxnSpPr>
          <p:cNvPr id="11" name="Straight Connector 10">
            <a:extLst>
              <a:ext uri="{FF2B5EF4-FFF2-40B4-BE49-F238E27FC236}">
                <a16:creationId xmlns:a16="http://schemas.microsoft.com/office/drawing/2014/main" id="{811564CD-ABF6-864D-A079-9D7607B82912}"/>
              </a:ext>
            </a:extLst>
          </p:cNvPr>
          <p:cNvCxnSpPr>
            <a:cxnSpLocks/>
          </p:cNvCxnSpPr>
          <p:nvPr userDrawn="1"/>
        </p:nvCxnSpPr>
        <p:spPr>
          <a:xfrm>
            <a:off x="11224591" y="6413716"/>
            <a:ext cx="0" cy="2610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9" name="Slide Number Placeholder 8"/>
          <p:cNvSpPr>
            <a:spLocks noGrp="1"/>
          </p:cNvSpPr>
          <p:nvPr>
            <p:ph type="sldNum" sz="quarter" idx="12"/>
          </p:nvPr>
        </p:nvSpPr>
        <p:spPr>
          <a:xfrm>
            <a:off x="11118573" y="6356352"/>
            <a:ext cx="858079" cy="365125"/>
          </a:xfrm>
        </p:spPr>
        <p:txBody>
          <a:bodyPr/>
          <a:lstStyle>
            <a:lvl1pPr>
              <a:defRPr>
                <a:solidFill>
                  <a:schemeClr val="bg1"/>
                </a:solidFill>
              </a:defRPr>
            </a:lvl1pPr>
          </a:lstStyle>
          <a:p>
            <a:fld id="{25267B84-ABEE-A049-BD9D-09A13BE9D419}" type="slidenum">
              <a:rPr lang="en-US" smtClean="0"/>
              <a:pPr/>
              <a:t>‹#›</a:t>
            </a:fld>
            <a:endParaRPr lang="en-US"/>
          </a:p>
        </p:txBody>
      </p:sp>
    </p:spTree>
    <p:extLst>
      <p:ext uri="{BB962C8B-B14F-4D97-AF65-F5344CB8AC3E}">
        <p14:creationId xmlns:p14="http://schemas.microsoft.com/office/powerpoint/2010/main" val="33540167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3551E6-7E1E-5F49-BE03-BBCC54F545D5}"/>
              </a:ext>
            </a:extLst>
          </p:cNvPr>
          <p:cNvPicPr>
            <a:picLocks noChangeAspect="1"/>
          </p:cNvPicPr>
          <p:nvPr userDrawn="1"/>
        </p:nvPicPr>
        <p:blipFill>
          <a:blip r:embed="rId2"/>
          <a:srcRect/>
          <a:stretch/>
        </p:blipFill>
        <p:spPr>
          <a:xfrm>
            <a:off x="1" y="-207817"/>
            <a:ext cx="12191999" cy="7065818"/>
          </a:xfrm>
          <a:prstGeom prst="rect">
            <a:avLst/>
          </a:prstGeom>
        </p:spPr>
      </p:pic>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4" name="Content Placeholder 3"/>
          <p:cNvSpPr>
            <a:spLocks noGrp="1"/>
          </p:cNvSpPr>
          <p:nvPr>
            <p:ph sz="half" idx="2"/>
          </p:nvPr>
        </p:nvSpPr>
        <p:spPr>
          <a:xfrm>
            <a:off x="839789" y="1818862"/>
            <a:ext cx="10515599" cy="4380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1118573" y="6495498"/>
            <a:ext cx="858079" cy="365125"/>
          </a:xfrm>
        </p:spPr>
        <p:txBody>
          <a:bodyPr/>
          <a:lstStyle>
            <a:lvl1pPr>
              <a:defRPr>
                <a:solidFill>
                  <a:schemeClr val="bg1"/>
                </a:solidFill>
              </a:defRPr>
            </a:lvl1pPr>
          </a:lstStyle>
          <a:p>
            <a:fld id="{25267B84-ABEE-A049-BD9D-09A13BE9D419}" type="slidenum">
              <a:rPr lang="en-US" smtClean="0"/>
              <a:pPr/>
              <a:t>‹#›</a:t>
            </a:fld>
            <a:endParaRPr lang="en-US"/>
          </a:p>
        </p:txBody>
      </p:sp>
    </p:spTree>
    <p:extLst>
      <p:ext uri="{BB962C8B-B14F-4D97-AF65-F5344CB8AC3E}">
        <p14:creationId xmlns:p14="http://schemas.microsoft.com/office/powerpoint/2010/main" val="3614499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3551E6-7E1E-5F49-BE03-BBCC54F545D5}"/>
              </a:ext>
            </a:extLst>
          </p:cNvPr>
          <p:cNvPicPr>
            <a:picLocks noChangeAspect="1"/>
          </p:cNvPicPr>
          <p:nvPr userDrawn="1"/>
        </p:nvPicPr>
        <p:blipFill>
          <a:blip r:embed="rId2"/>
          <a:srcRect/>
          <a:stretch/>
        </p:blipFill>
        <p:spPr>
          <a:xfrm>
            <a:off x="1" y="-207817"/>
            <a:ext cx="12191999" cy="7065818"/>
          </a:xfrm>
          <a:prstGeom prst="rect">
            <a:avLst/>
          </a:prstGeom>
        </p:spPr>
      </p:pic>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9" name="Slide Number Placeholder 8"/>
          <p:cNvSpPr>
            <a:spLocks noGrp="1"/>
          </p:cNvSpPr>
          <p:nvPr>
            <p:ph type="sldNum" sz="quarter" idx="12"/>
          </p:nvPr>
        </p:nvSpPr>
        <p:spPr>
          <a:xfrm>
            <a:off x="11118573" y="6495498"/>
            <a:ext cx="858079" cy="365125"/>
          </a:xfrm>
        </p:spPr>
        <p:txBody>
          <a:bodyPr/>
          <a:lstStyle>
            <a:lvl1pPr>
              <a:defRPr>
                <a:solidFill>
                  <a:schemeClr val="bg1"/>
                </a:solidFill>
              </a:defRPr>
            </a:lvl1pPr>
          </a:lstStyle>
          <a:p>
            <a:fld id="{25267B84-ABEE-A049-BD9D-09A13BE9D419}" type="slidenum">
              <a:rPr lang="en-US" smtClean="0"/>
              <a:pPr/>
              <a:t>‹#›</a:t>
            </a:fld>
            <a:endParaRPr lang="en-US"/>
          </a:p>
        </p:txBody>
      </p:sp>
    </p:spTree>
    <p:extLst>
      <p:ext uri="{BB962C8B-B14F-4D97-AF65-F5344CB8AC3E}">
        <p14:creationId xmlns:p14="http://schemas.microsoft.com/office/powerpoint/2010/main" val="7613878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979445-2CC2-4948-878D-C978AD416AAC}"/>
              </a:ext>
            </a:extLst>
          </p:cNvPr>
          <p:cNvPicPr>
            <a:picLocks noChangeAspect="1"/>
          </p:cNvPicPr>
          <p:nvPr userDrawn="1"/>
        </p:nvPicPr>
        <p:blipFill rotWithShape="1">
          <a:blip r:embed="rId2"/>
          <a:srcRect t="2941"/>
          <a:stretch/>
        </p:blipFill>
        <p:spPr>
          <a:xfrm>
            <a:off x="1" y="0"/>
            <a:ext cx="12191999" cy="6858000"/>
          </a:xfrm>
          <a:prstGeom prst="rect">
            <a:avLst/>
          </a:prstGeom>
        </p:spPr>
      </p:pic>
      <p:cxnSp>
        <p:nvCxnSpPr>
          <p:cNvPr id="11" name="Straight Connector 10">
            <a:extLst>
              <a:ext uri="{FF2B5EF4-FFF2-40B4-BE49-F238E27FC236}">
                <a16:creationId xmlns:a16="http://schemas.microsoft.com/office/drawing/2014/main" id="{811564CD-ABF6-864D-A079-9D7607B82912}"/>
              </a:ext>
            </a:extLst>
          </p:cNvPr>
          <p:cNvCxnSpPr>
            <a:cxnSpLocks/>
          </p:cNvCxnSpPr>
          <p:nvPr userDrawn="1"/>
        </p:nvCxnSpPr>
        <p:spPr>
          <a:xfrm>
            <a:off x="11224591" y="6413716"/>
            <a:ext cx="0" cy="2610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4" name="Content Placeholder 3"/>
          <p:cNvSpPr>
            <a:spLocks noGrp="1"/>
          </p:cNvSpPr>
          <p:nvPr>
            <p:ph sz="half" idx="2"/>
          </p:nvPr>
        </p:nvSpPr>
        <p:spPr>
          <a:xfrm>
            <a:off x="839789" y="1818862"/>
            <a:ext cx="10515599" cy="4380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1118573" y="6356352"/>
            <a:ext cx="858079" cy="365125"/>
          </a:xfrm>
        </p:spPr>
        <p:txBody>
          <a:bodyPr/>
          <a:lstStyle>
            <a:lvl1pPr>
              <a:defRPr>
                <a:solidFill>
                  <a:schemeClr val="bg1"/>
                </a:solidFill>
              </a:defRPr>
            </a:lvl1pPr>
          </a:lstStyle>
          <a:p>
            <a:fld id="{25267B84-ABEE-A049-BD9D-09A13BE9D419}" type="slidenum">
              <a:rPr lang="en-US" smtClean="0"/>
              <a:pPr/>
              <a:t>‹#›</a:t>
            </a:fld>
            <a:endParaRPr lang="en-US"/>
          </a:p>
        </p:txBody>
      </p:sp>
    </p:spTree>
    <p:extLst>
      <p:ext uri="{BB962C8B-B14F-4D97-AF65-F5344CB8AC3E}">
        <p14:creationId xmlns:p14="http://schemas.microsoft.com/office/powerpoint/2010/main" val="42242536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979445-2CC2-4948-878D-C978AD416AAC}"/>
              </a:ext>
            </a:extLst>
          </p:cNvPr>
          <p:cNvPicPr>
            <a:picLocks noChangeAspect="1"/>
          </p:cNvPicPr>
          <p:nvPr userDrawn="1"/>
        </p:nvPicPr>
        <p:blipFill rotWithShape="1">
          <a:blip r:embed="rId2"/>
          <a:srcRect t="2941"/>
          <a:stretch/>
        </p:blipFill>
        <p:spPr>
          <a:xfrm>
            <a:off x="1" y="0"/>
            <a:ext cx="12191999" cy="6858000"/>
          </a:xfrm>
          <a:prstGeom prst="rect">
            <a:avLst/>
          </a:prstGeom>
        </p:spPr>
      </p:pic>
      <p:cxnSp>
        <p:nvCxnSpPr>
          <p:cNvPr id="11" name="Straight Connector 10">
            <a:extLst>
              <a:ext uri="{FF2B5EF4-FFF2-40B4-BE49-F238E27FC236}">
                <a16:creationId xmlns:a16="http://schemas.microsoft.com/office/drawing/2014/main" id="{811564CD-ABF6-864D-A079-9D7607B82912}"/>
              </a:ext>
            </a:extLst>
          </p:cNvPr>
          <p:cNvCxnSpPr>
            <a:cxnSpLocks/>
          </p:cNvCxnSpPr>
          <p:nvPr userDrawn="1"/>
        </p:nvCxnSpPr>
        <p:spPr>
          <a:xfrm>
            <a:off x="11224591" y="6413716"/>
            <a:ext cx="0" cy="2610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9" name="Slide Number Placeholder 8"/>
          <p:cNvSpPr>
            <a:spLocks noGrp="1"/>
          </p:cNvSpPr>
          <p:nvPr>
            <p:ph type="sldNum" sz="quarter" idx="12"/>
          </p:nvPr>
        </p:nvSpPr>
        <p:spPr>
          <a:xfrm>
            <a:off x="11118573" y="6356352"/>
            <a:ext cx="858079" cy="365125"/>
          </a:xfrm>
        </p:spPr>
        <p:txBody>
          <a:bodyPr/>
          <a:lstStyle>
            <a:lvl1pPr>
              <a:defRPr>
                <a:solidFill>
                  <a:schemeClr val="bg1"/>
                </a:solidFill>
              </a:defRPr>
            </a:lvl1pPr>
          </a:lstStyle>
          <a:p>
            <a:fld id="{25267B84-ABEE-A049-BD9D-09A13BE9D419}" type="slidenum">
              <a:rPr lang="en-US" smtClean="0"/>
              <a:pPr/>
              <a:t>‹#›</a:t>
            </a:fld>
            <a:endParaRPr lang="en-US"/>
          </a:p>
        </p:txBody>
      </p:sp>
    </p:spTree>
    <p:extLst>
      <p:ext uri="{BB962C8B-B14F-4D97-AF65-F5344CB8AC3E}">
        <p14:creationId xmlns:p14="http://schemas.microsoft.com/office/powerpoint/2010/main" val="42584523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tx2"/>
        </a:solidFill>
        <a:effectLst/>
      </p:bgPr>
    </p:bg>
    <p:spTree>
      <p:nvGrpSpPr>
        <p:cNvPr id="1" name=""/>
        <p:cNvGrpSpPr/>
        <p:nvPr/>
      </p:nvGrpSpPr>
      <p:grpSpPr>
        <a:xfrm>
          <a:off x="0" y="0"/>
          <a:ext cx="0" cy="0"/>
          <a:chOff x="0" y="0"/>
          <a:chExt cx="0" cy="0"/>
        </a:xfrm>
      </p:grpSpPr>
      <p:sp>
        <p:nvSpPr>
          <p:cNvPr id="43" name="Rectangle 42"/>
          <p:cNvSpPr/>
          <p:nvPr/>
        </p:nvSpPr>
        <p:spPr>
          <a:xfrm flipV="1">
            <a:off x="8229600" y="-2"/>
            <a:ext cx="3505200" cy="6858002"/>
          </a:xfrm>
          <a:prstGeom prst="rect">
            <a:avLst/>
          </a:prstGeom>
          <a:gradFill>
            <a:gsLst>
              <a:gs pos="0">
                <a:schemeClr val="bg1">
                  <a:alpha val="0"/>
                </a:schemeClr>
              </a:gs>
              <a:gs pos="7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 Placeholder 31"/>
          <p:cNvSpPr>
            <a:spLocks noGrp="1"/>
          </p:cNvSpPr>
          <p:nvPr>
            <p:ph type="body" sz="quarter" idx="10" hasCustomPrompt="1"/>
          </p:nvPr>
        </p:nvSpPr>
        <p:spPr>
          <a:xfrm>
            <a:off x="488949" y="5187893"/>
            <a:ext cx="6430011" cy="292100"/>
          </a:xfrm>
        </p:spPr>
        <p:txBody>
          <a:bodyPr>
            <a:noAutofit/>
          </a:bodyPr>
          <a:lstStyle>
            <a:lvl1pPr marL="0" indent="0">
              <a:buFontTx/>
              <a:buNone/>
              <a:defRPr sz="1350" b="0">
                <a:solidFill>
                  <a:schemeClr val="bg1"/>
                </a:solidFill>
              </a:defRPr>
            </a:lvl1pPr>
            <a:lvl2pPr marL="342900" indent="0">
              <a:buFontTx/>
              <a:buNone/>
              <a:defRPr sz="1050">
                <a:solidFill>
                  <a:schemeClr val="bg1"/>
                </a:solidFill>
              </a:defRPr>
            </a:lvl2pPr>
            <a:lvl3pPr marL="685800" indent="0">
              <a:buFontTx/>
              <a:buNone/>
              <a:defRPr sz="1050">
                <a:solidFill>
                  <a:schemeClr val="bg1"/>
                </a:solidFill>
              </a:defRPr>
            </a:lvl3pPr>
            <a:lvl4pPr marL="1028700" indent="0">
              <a:buFontTx/>
              <a:buNone/>
              <a:defRPr sz="1050">
                <a:solidFill>
                  <a:schemeClr val="bg1"/>
                </a:solidFill>
              </a:defRPr>
            </a:lvl4pPr>
            <a:lvl5pPr marL="1371600" indent="0">
              <a:buFontTx/>
              <a:buNone/>
              <a:defRPr sz="1050">
                <a:solidFill>
                  <a:schemeClr val="bg1"/>
                </a:solidFill>
              </a:defRPr>
            </a:lvl5pPr>
          </a:lstStyle>
          <a:p>
            <a:pPr lvl="0"/>
            <a:r>
              <a:rPr lang="en-US" dirty="0"/>
              <a:t>Your Name goes here</a:t>
            </a:r>
          </a:p>
        </p:txBody>
      </p:sp>
      <p:sp>
        <p:nvSpPr>
          <p:cNvPr id="21" name="Text Placeholder 31"/>
          <p:cNvSpPr>
            <a:spLocks noGrp="1"/>
          </p:cNvSpPr>
          <p:nvPr>
            <p:ph type="body" sz="quarter" idx="11" hasCustomPrompt="1"/>
          </p:nvPr>
        </p:nvSpPr>
        <p:spPr>
          <a:xfrm>
            <a:off x="488949" y="5562029"/>
            <a:ext cx="6430011" cy="343473"/>
          </a:xfrm>
        </p:spPr>
        <p:txBody>
          <a:bodyPr>
            <a:noAutofit/>
          </a:bodyPr>
          <a:lstStyle>
            <a:lvl1pPr marL="0" indent="0">
              <a:buFontTx/>
              <a:buNone/>
              <a:defRPr sz="975" cap="all" baseline="0">
                <a:solidFill>
                  <a:schemeClr val="bg1"/>
                </a:solidFill>
                <a:latin typeface="Roboto" panose="02000000000000000000" pitchFamily="2" charset="0"/>
                <a:ea typeface="Roboto" panose="02000000000000000000" pitchFamily="2" charset="0"/>
              </a:defRPr>
            </a:lvl1pPr>
            <a:lvl2pPr marL="342900" indent="0">
              <a:buFontTx/>
              <a:buNone/>
              <a:defRPr sz="1050">
                <a:solidFill>
                  <a:schemeClr val="bg1"/>
                </a:solidFill>
              </a:defRPr>
            </a:lvl2pPr>
            <a:lvl3pPr marL="685800" indent="0">
              <a:buFontTx/>
              <a:buNone/>
              <a:defRPr sz="1050">
                <a:solidFill>
                  <a:schemeClr val="bg1"/>
                </a:solidFill>
              </a:defRPr>
            </a:lvl3pPr>
            <a:lvl4pPr marL="1028700" indent="0">
              <a:buFontTx/>
              <a:buNone/>
              <a:defRPr sz="1050">
                <a:solidFill>
                  <a:schemeClr val="bg1"/>
                </a:solidFill>
              </a:defRPr>
            </a:lvl4pPr>
            <a:lvl5pPr marL="1371600" indent="0">
              <a:buFontTx/>
              <a:buNone/>
              <a:defRPr sz="1050">
                <a:solidFill>
                  <a:schemeClr val="bg1"/>
                </a:solidFill>
              </a:defRPr>
            </a:lvl5pPr>
          </a:lstStyle>
          <a:p>
            <a:pPr lvl="0"/>
            <a:r>
              <a:rPr lang="en-US" dirty="0"/>
              <a:t>Your Title goes here</a:t>
            </a:r>
          </a:p>
        </p:txBody>
      </p:sp>
      <p:sp>
        <p:nvSpPr>
          <p:cNvPr id="22" name="Text Placeholder 31"/>
          <p:cNvSpPr>
            <a:spLocks noGrp="1"/>
          </p:cNvSpPr>
          <p:nvPr>
            <p:ph type="body" sz="quarter" idx="12" hasCustomPrompt="1"/>
          </p:nvPr>
        </p:nvSpPr>
        <p:spPr>
          <a:xfrm>
            <a:off x="488949" y="6091578"/>
            <a:ext cx="6430011" cy="292100"/>
          </a:xfrm>
        </p:spPr>
        <p:txBody>
          <a:bodyPr>
            <a:noAutofit/>
          </a:bodyPr>
          <a:lstStyle>
            <a:lvl1pPr marL="0" indent="0">
              <a:buFontTx/>
              <a:buNone/>
              <a:defRPr sz="975" cap="all" baseline="0">
                <a:solidFill>
                  <a:schemeClr val="bg1"/>
                </a:solidFill>
                <a:latin typeface="Roboto" panose="02000000000000000000" pitchFamily="2" charset="0"/>
                <a:ea typeface="Roboto" panose="02000000000000000000" pitchFamily="2" charset="0"/>
              </a:defRPr>
            </a:lvl1pPr>
            <a:lvl2pPr marL="342900" indent="0">
              <a:buFontTx/>
              <a:buNone/>
              <a:defRPr sz="1050">
                <a:solidFill>
                  <a:schemeClr val="bg1"/>
                </a:solidFill>
              </a:defRPr>
            </a:lvl2pPr>
            <a:lvl3pPr marL="685800" indent="0">
              <a:buFontTx/>
              <a:buNone/>
              <a:defRPr sz="1050">
                <a:solidFill>
                  <a:schemeClr val="bg1"/>
                </a:solidFill>
              </a:defRPr>
            </a:lvl3pPr>
            <a:lvl4pPr marL="1028700" indent="0">
              <a:buFontTx/>
              <a:buNone/>
              <a:defRPr sz="1050">
                <a:solidFill>
                  <a:schemeClr val="bg1"/>
                </a:solidFill>
              </a:defRPr>
            </a:lvl4pPr>
            <a:lvl5pPr marL="1371600" indent="0">
              <a:buFontTx/>
              <a:buNone/>
              <a:defRPr sz="1050">
                <a:solidFill>
                  <a:schemeClr val="bg1"/>
                </a:solidFill>
              </a:defRPr>
            </a:lvl5pPr>
          </a:lstStyle>
          <a:p>
            <a:pPr lvl="0"/>
            <a:r>
              <a:rPr lang="en-US" dirty="0"/>
              <a:t>XX/XX/2022 (date goes here)</a:t>
            </a:r>
          </a:p>
        </p:txBody>
      </p:sp>
      <p:pic>
        <p:nvPicPr>
          <p:cNvPr id="47" name="Picture 46"/>
          <p:cNvPicPr>
            <a:picLocks noChangeAspect="1"/>
          </p:cNvPicPr>
          <p:nvPr userDrawn="1"/>
        </p:nvPicPr>
        <p:blipFill>
          <a:blip r:embed="rId2"/>
          <a:stretch>
            <a:fillRect/>
          </a:stretch>
        </p:blipFill>
        <p:spPr>
          <a:xfrm>
            <a:off x="8909051" y="805225"/>
            <a:ext cx="2146300" cy="2523273"/>
          </a:xfrm>
          <a:prstGeom prst="rect">
            <a:avLst/>
          </a:prstGeom>
        </p:spPr>
      </p:pic>
      <p:cxnSp>
        <p:nvCxnSpPr>
          <p:cNvPr id="48" name="Straight Connector 47"/>
          <p:cNvCxnSpPr/>
          <p:nvPr userDrawn="1"/>
        </p:nvCxnSpPr>
        <p:spPr>
          <a:xfrm>
            <a:off x="574675" y="5065599"/>
            <a:ext cx="188595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hasCustomPrompt="1"/>
          </p:nvPr>
        </p:nvSpPr>
        <p:spPr>
          <a:xfrm>
            <a:off x="488950" y="454090"/>
            <a:ext cx="6971031" cy="3470210"/>
          </a:xfrm>
        </p:spPr>
        <p:txBody>
          <a:bodyPr anchor="b"/>
          <a:lstStyle>
            <a:lvl1pPr>
              <a:defRPr sz="4500" baseline="0">
                <a:solidFill>
                  <a:schemeClr val="bg1"/>
                </a:solidFill>
                <a:latin typeface="Abril Fatface" panose="02000503000000020003" pitchFamily="2" charset="0"/>
              </a:defRPr>
            </a:lvl1pPr>
          </a:lstStyle>
          <a:p>
            <a:r>
              <a:rPr lang="en-US" dirty="0"/>
              <a:t>Presentation title goes here</a:t>
            </a:r>
          </a:p>
        </p:txBody>
      </p:sp>
      <p:sp>
        <p:nvSpPr>
          <p:cNvPr id="12" name="Text Placeholder 31"/>
          <p:cNvSpPr>
            <a:spLocks noGrp="1"/>
          </p:cNvSpPr>
          <p:nvPr>
            <p:ph type="body" sz="quarter" idx="13" hasCustomPrompt="1"/>
          </p:nvPr>
        </p:nvSpPr>
        <p:spPr>
          <a:xfrm>
            <a:off x="488950" y="4056800"/>
            <a:ext cx="6971031" cy="886507"/>
          </a:xfrm>
        </p:spPr>
        <p:txBody>
          <a:bodyPr>
            <a:noAutofit/>
          </a:bodyPr>
          <a:lstStyle>
            <a:lvl1pPr marL="0" indent="0">
              <a:buFontTx/>
              <a:buNone/>
              <a:defRPr sz="2100" b="0">
                <a:solidFill>
                  <a:schemeClr val="bg1"/>
                </a:solidFill>
                <a:latin typeface="+mj-lt"/>
              </a:defRPr>
            </a:lvl1pPr>
            <a:lvl2pPr marL="342900" indent="0">
              <a:buFontTx/>
              <a:buNone/>
              <a:defRPr sz="1050">
                <a:solidFill>
                  <a:schemeClr val="bg1"/>
                </a:solidFill>
              </a:defRPr>
            </a:lvl2pPr>
            <a:lvl3pPr marL="685800" indent="0">
              <a:buFontTx/>
              <a:buNone/>
              <a:defRPr sz="1050">
                <a:solidFill>
                  <a:schemeClr val="bg1"/>
                </a:solidFill>
              </a:defRPr>
            </a:lvl3pPr>
            <a:lvl4pPr marL="1028700" indent="0">
              <a:buFontTx/>
              <a:buNone/>
              <a:defRPr sz="1050">
                <a:solidFill>
                  <a:schemeClr val="bg1"/>
                </a:solidFill>
              </a:defRPr>
            </a:lvl4pPr>
            <a:lvl5pPr marL="1371600" indent="0">
              <a:buFontTx/>
              <a:buNone/>
              <a:defRPr sz="1050">
                <a:solidFill>
                  <a:schemeClr val="bg1"/>
                </a:solidFill>
              </a:defRPr>
            </a:lvl5pPr>
          </a:lstStyle>
          <a:p>
            <a:r>
              <a:rPr lang="en-US" dirty="0"/>
              <a:t>Click to add subtitle (28)</a:t>
            </a:r>
          </a:p>
        </p:txBody>
      </p:sp>
      <p:sp>
        <p:nvSpPr>
          <p:cNvPr id="2" name="TextBox 1"/>
          <p:cNvSpPr txBox="1"/>
          <p:nvPr userDrawn="1"/>
        </p:nvSpPr>
        <p:spPr>
          <a:xfrm>
            <a:off x="10985770" y="6472136"/>
            <a:ext cx="596631" cy="196208"/>
          </a:xfrm>
          <a:prstGeom prst="rect">
            <a:avLst/>
          </a:prstGeom>
          <a:noFill/>
        </p:spPr>
        <p:txBody>
          <a:bodyPr wrap="square" rtlCol="0">
            <a:spAutoFit/>
          </a:bodyPr>
          <a:lstStyle/>
          <a:p>
            <a:pPr algn="r"/>
            <a:r>
              <a:rPr lang="en-US" sz="675" dirty="0">
                <a:solidFill>
                  <a:schemeClr val="bg2">
                    <a:lumMod val="50000"/>
                  </a:schemeClr>
                </a:solidFill>
              </a:rPr>
              <a:t>v1.4</a:t>
            </a:r>
          </a:p>
        </p:txBody>
      </p:sp>
    </p:spTree>
    <p:extLst>
      <p:ext uri="{BB962C8B-B14F-4D97-AF65-F5344CB8AC3E}">
        <p14:creationId xmlns:p14="http://schemas.microsoft.com/office/powerpoint/2010/main" val="14509886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80CD-2AD1-2D9D-AA70-0BF02EC62C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845984-4614-3758-1226-B8E869FD0D18}"/>
              </a:ext>
            </a:extLst>
          </p:cNvPr>
          <p:cNvSpPr>
            <a:spLocks noGrp="1"/>
          </p:cNvSpPr>
          <p:nvPr>
            <p:ph type="dt" sz="half" idx="10"/>
          </p:nvPr>
        </p:nvSpPr>
        <p:spPr/>
        <p:txBody>
          <a:bodyPr/>
          <a:lstStyle/>
          <a:p>
            <a:fld id="{977038B7-62F4-47E5-ADB4-7AE0F6AE01C6}" type="datetimeFigureOut">
              <a:rPr lang="en-US" smtClean="0"/>
              <a:t>5/13/2024</a:t>
            </a:fld>
            <a:endParaRPr lang="en-US"/>
          </a:p>
        </p:txBody>
      </p:sp>
      <p:sp>
        <p:nvSpPr>
          <p:cNvPr id="4" name="Footer Placeholder 3">
            <a:extLst>
              <a:ext uri="{FF2B5EF4-FFF2-40B4-BE49-F238E27FC236}">
                <a16:creationId xmlns:a16="http://schemas.microsoft.com/office/drawing/2014/main" id="{78A00C3C-D2F0-C4CC-38BC-F09F19E15E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1ACB14-D246-30C0-FC63-787343363FBF}"/>
              </a:ext>
            </a:extLst>
          </p:cNvPr>
          <p:cNvSpPr>
            <a:spLocks noGrp="1"/>
          </p:cNvSpPr>
          <p:nvPr>
            <p:ph type="sldNum" sz="quarter" idx="12"/>
          </p:nvPr>
        </p:nvSpPr>
        <p:spPr/>
        <p:txBody>
          <a:bodyPr/>
          <a:lstStyle/>
          <a:p>
            <a:fld id="{A4A4F3CE-B902-4100-A154-F5BC6DFBFBDB}" type="slidenum">
              <a:rPr lang="en-US" smtClean="0"/>
              <a:t>‹#›</a:t>
            </a:fld>
            <a:endParaRPr lang="en-US"/>
          </a:p>
        </p:txBody>
      </p:sp>
    </p:spTree>
    <p:extLst>
      <p:ext uri="{BB962C8B-B14F-4D97-AF65-F5344CB8AC3E}">
        <p14:creationId xmlns:p14="http://schemas.microsoft.com/office/powerpoint/2010/main" val="185352297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478A-D430-8CA1-706E-5DF9505F0C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DF2224-35D0-A4CE-0EDE-ACC469E218BF}"/>
              </a:ext>
            </a:extLst>
          </p:cNvPr>
          <p:cNvSpPr>
            <a:spLocks noGrp="1"/>
          </p:cNvSpPr>
          <p:nvPr>
            <p:ph type="dt" sz="half" idx="10"/>
          </p:nvPr>
        </p:nvSpPr>
        <p:spPr/>
        <p:txBody>
          <a:bodyPr/>
          <a:lstStyle/>
          <a:p>
            <a:fld id="{D289B4F2-9F97-4CBB-BA9B-1D0F5C6E5ABF}" type="datetimeFigureOut">
              <a:rPr lang="en-US" smtClean="0"/>
              <a:t>5/13/2024</a:t>
            </a:fld>
            <a:endParaRPr lang="en-US"/>
          </a:p>
        </p:txBody>
      </p:sp>
      <p:sp>
        <p:nvSpPr>
          <p:cNvPr id="4" name="Footer Placeholder 3">
            <a:extLst>
              <a:ext uri="{FF2B5EF4-FFF2-40B4-BE49-F238E27FC236}">
                <a16:creationId xmlns:a16="http://schemas.microsoft.com/office/drawing/2014/main" id="{D426A1D6-DEE0-7C29-C033-3B2B2367F4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413845-7C1F-A99B-C5C8-BBCA06D89FC8}"/>
              </a:ext>
            </a:extLst>
          </p:cNvPr>
          <p:cNvSpPr>
            <a:spLocks noGrp="1"/>
          </p:cNvSpPr>
          <p:nvPr>
            <p:ph type="sldNum" sz="quarter" idx="12"/>
          </p:nvPr>
        </p:nvSpPr>
        <p:spPr/>
        <p:txBody>
          <a:bodyPr/>
          <a:lstStyle/>
          <a:p>
            <a:fld id="{7EEC955C-4C87-4C95-9CF3-7892ACB58406}" type="slidenum">
              <a:rPr lang="en-US" smtClean="0"/>
              <a:t>‹#›</a:t>
            </a:fld>
            <a:endParaRPr lang="en-US"/>
          </a:p>
        </p:txBody>
      </p:sp>
    </p:spTree>
    <p:extLst>
      <p:ext uri="{BB962C8B-B14F-4D97-AF65-F5344CB8AC3E}">
        <p14:creationId xmlns:p14="http://schemas.microsoft.com/office/powerpoint/2010/main" val="3371805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BE0C89-2A67-81C2-4322-75DFF29FE44B}"/>
              </a:ext>
            </a:extLst>
          </p:cNvPr>
          <p:cNvSpPr>
            <a:spLocks noGrp="1"/>
          </p:cNvSpPr>
          <p:nvPr>
            <p:ph type="dt" sz="half" idx="10"/>
          </p:nvPr>
        </p:nvSpPr>
        <p:spPr/>
        <p:txBody>
          <a:bodyPr/>
          <a:lstStyle/>
          <a:p>
            <a:fld id="{977038B7-62F4-47E5-ADB4-7AE0F6AE01C6}" type="datetimeFigureOut">
              <a:rPr lang="en-US" smtClean="0"/>
              <a:t>5/13/2024</a:t>
            </a:fld>
            <a:endParaRPr lang="en-US"/>
          </a:p>
        </p:txBody>
      </p:sp>
      <p:sp>
        <p:nvSpPr>
          <p:cNvPr id="3" name="Footer Placeholder 2">
            <a:extLst>
              <a:ext uri="{FF2B5EF4-FFF2-40B4-BE49-F238E27FC236}">
                <a16:creationId xmlns:a16="http://schemas.microsoft.com/office/drawing/2014/main" id="{F97FBD95-B58C-1640-03B2-DC7A1F34D4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61A53E-7D34-7BFD-CAB9-B40C0712FC0F}"/>
              </a:ext>
            </a:extLst>
          </p:cNvPr>
          <p:cNvSpPr>
            <a:spLocks noGrp="1"/>
          </p:cNvSpPr>
          <p:nvPr>
            <p:ph type="sldNum" sz="quarter" idx="12"/>
          </p:nvPr>
        </p:nvSpPr>
        <p:spPr/>
        <p:txBody>
          <a:bodyPr/>
          <a:lstStyle/>
          <a:p>
            <a:fld id="{A4A4F3CE-B902-4100-A154-F5BC6DFBFBDB}" type="slidenum">
              <a:rPr lang="en-US" smtClean="0"/>
              <a:t>‹#›</a:t>
            </a:fld>
            <a:endParaRPr lang="en-US"/>
          </a:p>
        </p:txBody>
      </p:sp>
    </p:spTree>
    <p:extLst>
      <p:ext uri="{BB962C8B-B14F-4D97-AF65-F5344CB8AC3E}">
        <p14:creationId xmlns:p14="http://schemas.microsoft.com/office/powerpoint/2010/main" val="3143947864"/>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D4B47-6473-0CC4-DCDA-9F650DCF52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2CDB58-C364-E8C7-947B-4684CEF596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6D42A3-C32C-2D28-1143-01ABFDFDC8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AED4DD-FD18-608A-B3DB-A9C5F95F8778}"/>
              </a:ext>
            </a:extLst>
          </p:cNvPr>
          <p:cNvSpPr>
            <a:spLocks noGrp="1"/>
          </p:cNvSpPr>
          <p:nvPr>
            <p:ph type="dt" sz="half" idx="10"/>
          </p:nvPr>
        </p:nvSpPr>
        <p:spPr/>
        <p:txBody>
          <a:bodyPr/>
          <a:lstStyle/>
          <a:p>
            <a:fld id="{977038B7-62F4-47E5-ADB4-7AE0F6AE01C6}" type="datetimeFigureOut">
              <a:rPr lang="en-US" smtClean="0"/>
              <a:t>5/13/2024</a:t>
            </a:fld>
            <a:endParaRPr lang="en-US"/>
          </a:p>
        </p:txBody>
      </p:sp>
      <p:sp>
        <p:nvSpPr>
          <p:cNvPr id="6" name="Footer Placeholder 5">
            <a:extLst>
              <a:ext uri="{FF2B5EF4-FFF2-40B4-BE49-F238E27FC236}">
                <a16:creationId xmlns:a16="http://schemas.microsoft.com/office/drawing/2014/main" id="{18F3D0DA-A4D5-D6BD-2D73-40A7A69917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840A2-4109-0F0F-F35B-CF9B33B9483E}"/>
              </a:ext>
            </a:extLst>
          </p:cNvPr>
          <p:cNvSpPr>
            <a:spLocks noGrp="1"/>
          </p:cNvSpPr>
          <p:nvPr>
            <p:ph type="sldNum" sz="quarter" idx="12"/>
          </p:nvPr>
        </p:nvSpPr>
        <p:spPr/>
        <p:txBody>
          <a:bodyPr/>
          <a:lstStyle/>
          <a:p>
            <a:fld id="{A4A4F3CE-B902-4100-A154-F5BC6DFBFBDB}" type="slidenum">
              <a:rPr lang="en-US" smtClean="0"/>
              <a:t>‹#›</a:t>
            </a:fld>
            <a:endParaRPr lang="en-US"/>
          </a:p>
        </p:txBody>
      </p:sp>
    </p:spTree>
    <p:extLst>
      <p:ext uri="{BB962C8B-B14F-4D97-AF65-F5344CB8AC3E}">
        <p14:creationId xmlns:p14="http://schemas.microsoft.com/office/powerpoint/2010/main" val="3425183917"/>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CADC-10A0-ECFE-E0C0-26616CB27B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1BEB51-6234-F0E7-0B2C-48AB06888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E6314F-89D7-3570-28D2-5FE793CC2D90}"/>
              </a:ext>
            </a:extLst>
          </p:cNvPr>
          <p:cNvSpPr>
            <a:spLocks noGrp="1"/>
          </p:cNvSpPr>
          <p:nvPr>
            <p:ph type="dt" sz="half" idx="10"/>
          </p:nvPr>
        </p:nvSpPr>
        <p:spPr/>
        <p:txBody>
          <a:bodyPr/>
          <a:lstStyle/>
          <a:p>
            <a:fld id="{87785D7E-B607-4E3E-AB6A-327237F4F83A}" type="datetimeFigureOut">
              <a:rPr lang="en-US" smtClean="0"/>
              <a:t>5/13/2024</a:t>
            </a:fld>
            <a:endParaRPr lang="en-US"/>
          </a:p>
        </p:txBody>
      </p:sp>
      <p:sp>
        <p:nvSpPr>
          <p:cNvPr id="5" name="Footer Placeholder 4">
            <a:extLst>
              <a:ext uri="{FF2B5EF4-FFF2-40B4-BE49-F238E27FC236}">
                <a16:creationId xmlns:a16="http://schemas.microsoft.com/office/drawing/2014/main" id="{E4E9DB87-9F04-8EF4-C550-6420EE18B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828C3-5090-7ADF-1072-204040FE587B}"/>
              </a:ext>
            </a:extLst>
          </p:cNvPr>
          <p:cNvSpPr>
            <a:spLocks noGrp="1"/>
          </p:cNvSpPr>
          <p:nvPr>
            <p:ph type="sldNum" sz="quarter" idx="12"/>
          </p:nvPr>
        </p:nvSpPr>
        <p:spPr/>
        <p:txBody>
          <a:bodyPr/>
          <a:lstStyle/>
          <a:p>
            <a:fld id="{E8068F38-5088-4ADF-99AE-C7530FDF7AE2}" type="slidenum">
              <a:rPr lang="en-US" smtClean="0"/>
              <a:t>‹#›</a:t>
            </a:fld>
            <a:endParaRPr lang="en-US"/>
          </a:p>
        </p:txBody>
      </p:sp>
    </p:spTree>
    <p:extLst>
      <p:ext uri="{BB962C8B-B14F-4D97-AF65-F5344CB8AC3E}">
        <p14:creationId xmlns:p14="http://schemas.microsoft.com/office/powerpoint/2010/main" val="10801825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D1DB8-2765-70DE-C499-31826D8C79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2CF16B-3A98-8C87-4C1B-EA132A6EDC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C0474-7FC3-ED3C-7833-F00555F94B72}"/>
              </a:ext>
            </a:extLst>
          </p:cNvPr>
          <p:cNvSpPr>
            <a:spLocks noGrp="1"/>
          </p:cNvSpPr>
          <p:nvPr>
            <p:ph type="dt" sz="half" idx="10"/>
          </p:nvPr>
        </p:nvSpPr>
        <p:spPr/>
        <p:txBody>
          <a:bodyPr/>
          <a:lstStyle/>
          <a:p>
            <a:fld id="{87785D7E-B607-4E3E-AB6A-327237F4F83A}" type="datetimeFigureOut">
              <a:rPr lang="en-US" smtClean="0"/>
              <a:t>5/13/2024</a:t>
            </a:fld>
            <a:endParaRPr lang="en-US"/>
          </a:p>
        </p:txBody>
      </p:sp>
      <p:sp>
        <p:nvSpPr>
          <p:cNvPr id="5" name="Footer Placeholder 4">
            <a:extLst>
              <a:ext uri="{FF2B5EF4-FFF2-40B4-BE49-F238E27FC236}">
                <a16:creationId xmlns:a16="http://schemas.microsoft.com/office/drawing/2014/main" id="{C1768081-10DC-8DA6-34B5-52A24CD08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12E82-781C-D2ED-B7E9-F5DC2FAA814C}"/>
              </a:ext>
            </a:extLst>
          </p:cNvPr>
          <p:cNvSpPr>
            <a:spLocks noGrp="1"/>
          </p:cNvSpPr>
          <p:nvPr>
            <p:ph type="sldNum" sz="quarter" idx="12"/>
          </p:nvPr>
        </p:nvSpPr>
        <p:spPr/>
        <p:txBody>
          <a:bodyPr/>
          <a:lstStyle/>
          <a:p>
            <a:fld id="{E8068F38-5088-4ADF-99AE-C7530FDF7AE2}" type="slidenum">
              <a:rPr lang="en-US" smtClean="0"/>
              <a:t>‹#›</a:t>
            </a:fld>
            <a:endParaRPr lang="en-US"/>
          </a:p>
        </p:txBody>
      </p:sp>
    </p:spTree>
    <p:extLst>
      <p:ext uri="{BB962C8B-B14F-4D97-AF65-F5344CB8AC3E}">
        <p14:creationId xmlns:p14="http://schemas.microsoft.com/office/powerpoint/2010/main" val="29887662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9951-75C8-4C9E-C3E9-11E608DAE7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65A654-6811-3E2E-BB22-420F5287F2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D2E906-7926-3A15-B14E-960DBCA7A9F9}"/>
              </a:ext>
            </a:extLst>
          </p:cNvPr>
          <p:cNvSpPr>
            <a:spLocks noGrp="1"/>
          </p:cNvSpPr>
          <p:nvPr>
            <p:ph type="dt" sz="half" idx="10"/>
          </p:nvPr>
        </p:nvSpPr>
        <p:spPr/>
        <p:txBody>
          <a:bodyPr/>
          <a:lstStyle/>
          <a:p>
            <a:fld id="{87785D7E-B607-4E3E-AB6A-327237F4F83A}" type="datetimeFigureOut">
              <a:rPr lang="en-US" smtClean="0"/>
              <a:t>5/13/2024</a:t>
            </a:fld>
            <a:endParaRPr lang="en-US"/>
          </a:p>
        </p:txBody>
      </p:sp>
      <p:sp>
        <p:nvSpPr>
          <p:cNvPr id="5" name="Footer Placeholder 4">
            <a:extLst>
              <a:ext uri="{FF2B5EF4-FFF2-40B4-BE49-F238E27FC236}">
                <a16:creationId xmlns:a16="http://schemas.microsoft.com/office/drawing/2014/main" id="{66772348-DC38-BCAB-E8C7-879FDD21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55FAA-0F67-0D00-FC60-F7CF13DAACC9}"/>
              </a:ext>
            </a:extLst>
          </p:cNvPr>
          <p:cNvSpPr>
            <a:spLocks noGrp="1"/>
          </p:cNvSpPr>
          <p:nvPr>
            <p:ph type="sldNum" sz="quarter" idx="12"/>
          </p:nvPr>
        </p:nvSpPr>
        <p:spPr/>
        <p:txBody>
          <a:bodyPr/>
          <a:lstStyle/>
          <a:p>
            <a:fld id="{E8068F38-5088-4ADF-99AE-C7530FDF7AE2}" type="slidenum">
              <a:rPr lang="en-US" smtClean="0"/>
              <a:t>‹#›</a:t>
            </a:fld>
            <a:endParaRPr lang="en-US"/>
          </a:p>
        </p:txBody>
      </p:sp>
    </p:spTree>
    <p:extLst>
      <p:ext uri="{BB962C8B-B14F-4D97-AF65-F5344CB8AC3E}">
        <p14:creationId xmlns:p14="http://schemas.microsoft.com/office/powerpoint/2010/main" val="42556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C54B6-685B-5353-BF07-A1AB4A2102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7CEF29-118F-55DA-4E83-C424E9749F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AA5D82-E45E-0D39-1828-290DE390D5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38F809-3532-D0CE-C38E-8046EA0ECF61}"/>
              </a:ext>
            </a:extLst>
          </p:cNvPr>
          <p:cNvSpPr>
            <a:spLocks noGrp="1"/>
          </p:cNvSpPr>
          <p:nvPr>
            <p:ph type="dt" sz="half" idx="10"/>
          </p:nvPr>
        </p:nvSpPr>
        <p:spPr/>
        <p:txBody>
          <a:bodyPr/>
          <a:lstStyle/>
          <a:p>
            <a:fld id="{87785D7E-B607-4E3E-AB6A-327237F4F83A}" type="datetimeFigureOut">
              <a:rPr lang="en-US" smtClean="0"/>
              <a:t>5/13/2024</a:t>
            </a:fld>
            <a:endParaRPr lang="en-US"/>
          </a:p>
        </p:txBody>
      </p:sp>
      <p:sp>
        <p:nvSpPr>
          <p:cNvPr id="6" name="Footer Placeholder 5">
            <a:extLst>
              <a:ext uri="{FF2B5EF4-FFF2-40B4-BE49-F238E27FC236}">
                <a16:creationId xmlns:a16="http://schemas.microsoft.com/office/drawing/2014/main" id="{B660985A-C4D5-528C-35C3-6E5DE79B5A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69CABB-5BCF-BB94-F1AE-A59983E4A3C8}"/>
              </a:ext>
            </a:extLst>
          </p:cNvPr>
          <p:cNvSpPr>
            <a:spLocks noGrp="1"/>
          </p:cNvSpPr>
          <p:nvPr>
            <p:ph type="sldNum" sz="quarter" idx="12"/>
          </p:nvPr>
        </p:nvSpPr>
        <p:spPr/>
        <p:txBody>
          <a:bodyPr/>
          <a:lstStyle/>
          <a:p>
            <a:fld id="{E8068F38-5088-4ADF-99AE-C7530FDF7AE2}" type="slidenum">
              <a:rPr lang="en-US" smtClean="0"/>
              <a:t>‹#›</a:t>
            </a:fld>
            <a:endParaRPr lang="en-US"/>
          </a:p>
        </p:txBody>
      </p:sp>
    </p:spTree>
    <p:extLst>
      <p:ext uri="{BB962C8B-B14F-4D97-AF65-F5344CB8AC3E}">
        <p14:creationId xmlns:p14="http://schemas.microsoft.com/office/powerpoint/2010/main" val="10073402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9ED32-4760-4848-04CE-F02D25EA7F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1EF908-FBBC-6A16-7746-CF86CD80AB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B4AD6-B87F-DFE7-A36B-AFC66D9BEB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CD75AA-458F-8177-025B-61DFDDDCBE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B2EBAA-85BB-94D4-E600-5700B86A6F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5B3F0-91F2-AC68-4D20-A5F90CADAEDD}"/>
              </a:ext>
            </a:extLst>
          </p:cNvPr>
          <p:cNvSpPr>
            <a:spLocks noGrp="1"/>
          </p:cNvSpPr>
          <p:nvPr>
            <p:ph type="dt" sz="half" idx="10"/>
          </p:nvPr>
        </p:nvSpPr>
        <p:spPr/>
        <p:txBody>
          <a:bodyPr/>
          <a:lstStyle/>
          <a:p>
            <a:fld id="{87785D7E-B607-4E3E-AB6A-327237F4F83A}" type="datetimeFigureOut">
              <a:rPr lang="en-US" smtClean="0"/>
              <a:t>5/13/2024</a:t>
            </a:fld>
            <a:endParaRPr lang="en-US"/>
          </a:p>
        </p:txBody>
      </p:sp>
      <p:sp>
        <p:nvSpPr>
          <p:cNvPr id="8" name="Footer Placeholder 7">
            <a:extLst>
              <a:ext uri="{FF2B5EF4-FFF2-40B4-BE49-F238E27FC236}">
                <a16:creationId xmlns:a16="http://schemas.microsoft.com/office/drawing/2014/main" id="{39F52770-94DB-8D51-3AAF-0F9C7C8AA3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172A16-E235-4203-FCF3-9E43E5FF0D99}"/>
              </a:ext>
            </a:extLst>
          </p:cNvPr>
          <p:cNvSpPr>
            <a:spLocks noGrp="1"/>
          </p:cNvSpPr>
          <p:nvPr>
            <p:ph type="sldNum" sz="quarter" idx="12"/>
          </p:nvPr>
        </p:nvSpPr>
        <p:spPr/>
        <p:txBody>
          <a:bodyPr/>
          <a:lstStyle/>
          <a:p>
            <a:fld id="{E8068F38-5088-4ADF-99AE-C7530FDF7AE2}" type="slidenum">
              <a:rPr lang="en-US" smtClean="0"/>
              <a:t>‹#›</a:t>
            </a:fld>
            <a:endParaRPr lang="en-US"/>
          </a:p>
        </p:txBody>
      </p:sp>
    </p:spTree>
    <p:extLst>
      <p:ext uri="{BB962C8B-B14F-4D97-AF65-F5344CB8AC3E}">
        <p14:creationId xmlns:p14="http://schemas.microsoft.com/office/powerpoint/2010/main" val="2547023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6A111-08C8-8C1A-0232-5E205E552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1375B8-D695-065E-DEF1-BBC2049320C1}"/>
              </a:ext>
            </a:extLst>
          </p:cNvPr>
          <p:cNvSpPr>
            <a:spLocks noGrp="1"/>
          </p:cNvSpPr>
          <p:nvPr>
            <p:ph type="dt" sz="half" idx="10"/>
          </p:nvPr>
        </p:nvSpPr>
        <p:spPr/>
        <p:txBody>
          <a:bodyPr/>
          <a:lstStyle/>
          <a:p>
            <a:fld id="{87785D7E-B607-4E3E-AB6A-327237F4F83A}" type="datetimeFigureOut">
              <a:rPr lang="en-US" smtClean="0"/>
              <a:t>5/13/2024</a:t>
            </a:fld>
            <a:endParaRPr lang="en-US"/>
          </a:p>
        </p:txBody>
      </p:sp>
      <p:sp>
        <p:nvSpPr>
          <p:cNvPr id="4" name="Footer Placeholder 3">
            <a:extLst>
              <a:ext uri="{FF2B5EF4-FFF2-40B4-BE49-F238E27FC236}">
                <a16:creationId xmlns:a16="http://schemas.microsoft.com/office/drawing/2014/main" id="{158C9E36-039C-CE79-87BC-BE1F80125E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FF3F1F-BC3C-E091-63F7-B33BCDE2FF8F}"/>
              </a:ext>
            </a:extLst>
          </p:cNvPr>
          <p:cNvSpPr>
            <a:spLocks noGrp="1"/>
          </p:cNvSpPr>
          <p:nvPr>
            <p:ph type="sldNum" sz="quarter" idx="12"/>
          </p:nvPr>
        </p:nvSpPr>
        <p:spPr/>
        <p:txBody>
          <a:bodyPr/>
          <a:lstStyle/>
          <a:p>
            <a:fld id="{E8068F38-5088-4ADF-99AE-C7530FDF7AE2}" type="slidenum">
              <a:rPr lang="en-US" smtClean="0"/>
              <a:t>‹#›</a:t>
            </a:fld>
            <a:endParaRPr lang="en-US"/>
          </a:p>
        </p:txBody>
      </p:sp>
    </p:spTree>
    <p:extLst>
      <p:ext uri="{BB962C8B-B14F-4D97-AF65-F5344CB8AC3E}">
        <p14:creationId xmlns:p14="http://schemas.microsoft.com/office/powerpoint/2010/main" val="17129259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01B0B5-8F77-AFC5-C465-34A0C131AF31}"/>
              </a:ext>
            </a:extLst>
          </p:cNvPr>
          <p:cNvSpPr>
            <a:spLocks noGrp="1"/>
          </p:cNvSpPr>
          <p:nvPr>
            <p:ph type="dt" sz="half" idx="10"/>
          </p:nvPr>
        </p:nvSpPr>
        <p:spPr/>
        <p:txBody>
          <a:bodyPr/>
          <a:lstStyle/>
          <a:p>
            <a:fld id="{87785D7E-B607-4E3E-AB6A-327237F4F83A}" type="datetimeFigureOut">
              <a:rPr lang="en-US" smtClean="0"/>
              <a:t>5/13/2024</a:t>
            </a:fld>
            <a:endParaRPr lang="en-US"/>
          </a:p>
        </p:txBody>
      </p:sp>
      <p:sp>
        <p:nvSpPr>
          <p:cNvPr id="3" name="Footer Placeholder 2">
            <a:extLst>
              <a:ext uri="{FF2B5EF4-FFF2-40B4-BE49-F238E27FC236}">
                <a16:creationId xmlns:a16="http://schemas.microsoft.com/office/drawing/2014/main" id="{E2905888-E85F-E1F7-2D6D-AC5A1AE9E0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5A61FE-0F71-C7AE-1EF5-D621D0730396}"/>
              </a:ext>
            </a:extLst>
          </p:cNvPr>
          <p:cNvSpPr>
            <a:spLocks noGrp="1"/>
          </p:cNvSpPr>
          <p:nvPr>
            <p:ph type="sldNum" sz="quarter" idx="12"/>
          </p:nvPr>
        </p:nvSpPr>
        <p:spPr/>
        <p:txBody>
          <a:bodyPr/>
          <a:lstStyle/>
          <a:p>
            <a:fld id="{E8068F38-5088-4ADF-99AE-C7530FDF7AE2}" type="slidenum">
              <a:rPr lang="en-US" smtClean="0"/>
              <a:t>‹#›</a:t>
            </a:fld>
            <a:endParaRPr lang="en-US"/>
          </a:p>
        </p:txBody>
      </p:sp>
    </p:spTree>
    <p:extLst>
      <p:ext uri="{BB962C8B-B14F-4D97-AF65-F5344CB8AC3E}">
        <p14:creationId xmlns:p14="http://schemas.microsoft.com/office/powerpoint/2010/main" val="4279171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A9CDD-2CA6-C7C9-7C8A-C41B73EF2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B73613-B601-938E-6B8E-9EDC1788A3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2E1153-74AE-6E1F-8BED-B9305F99A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E75DE1-915B-386B-B8F0-490BE62D7AF4}"/>
              </a:ext>
            </a:extLst>
          </p:cNvPr>
          <p:cNvSpPr>
            <a:spLocks noGrp="1"/>
          </p:cNvSpPr>
          <p:nvPr>
            <p:ph type="dt" sz="half" idx="10"/>
          </p:nvPr>
        </p:nvSpPr>
        <p:spPr/>
        <p:txBody>
          <a:bodyPr/>
          <a:lstStyle/>
          <a:p>
            <a:fld id="{87785D7E-B607-4E3E-AB6A-327237F4F83A}" type="datetimeFigureOut">
              <a:rPr lang="en-US" smtClean="0"/>
              <a:t>5/13/2024</a:t>
            </a:fld>
            <a:endParaRPr lang="en-US"/>
          </a:p>
        </p:txBody>
      </p:sp>
      <p:sp>
        <p:nvSpPr>
          <p:cNvPr id="6" name="Footer Placeholder 5">
            <a:extLst>
              <a:ext uri="{FF2B5EF4-FFF2-40B4-BE49-F238E27FC236}">
                <a16:creationId xmlns:a16="http://schemas.microsoft.com/office/drawing/2014/main" id="{CCC0DEDB-BCC6-2493-EED3-ACCA049A4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44A634-B536-8248-8091-F0B0E36C56FF}"/>
              </a:ext>
            </a:extLst>
          </p:cNvPr>
          <p:cNvSpPr>
            <a:spLocks noGrp="1"/>
          </p:cNvSpPr>
          <p:nvPr>
            <p:ph type="sldNum" sz="quarter" idx="12"/>
          </p:nvPr>
        </p:nvSpPr>
        <p:spPr/>
        <p:txBody>
          <a:bodyPr/>
          <a:lstStyle/>
          <a:p>
            <a:fld id="{E8068F38-5088-4ADF-99AE-C7530FDF7AE2}" type="slidenum">
              <a:rPr lang="en-US" smtClean="0"/>
              <a:t>‹#›</a:t>
            </a:fld>
            <a:endParaRPr lang="en-US"/>
          </a:p>
        </p:txBody>
      </p:sp>
    </p:spTree>
    <p:extLst>
      <p:ext uri="{BB962C8B-B14F-4D97-AF65-F5344CB8AC3E}">
        <p14:creationId xmlns:p14="http://schemas.microsoft.com/office/powerpoint/2010/main" val="286217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B025C3-7EFE-6D5A-D06F-D466418BD9A2}"/>
              </a:ext>
            </a:extLst>
          </p:cNvPr>
          <p:cNvSpPr>
            <a:spLocks noGrp="1"/>
          </p:cNvSpPr>
          <p:nvPr>
            <p:ph type="dt" sz="half" idx="10"/>
          </p:nvPr>
        </p:nvSpPr>
        <p:spPr/>
        <p:txBody>
          <a:bodyPr/>
          <a:lstStyle/>
          <a:p>
            <a:fld id="{D289B4F2-9F97-4CBB-BA9B-1D0F5C6E5ABF}" type="datetimeFigureOut">
              <a:rPr lang="en-US" smtClean="0"/>
              <a:t>5/13/2024</a:t>
            </a:fld>
            <a:endParaRPr lang="en-US"/>
          </a:p>
        </p:txBody>
      </p:sp>
      <p:sp>
        <p:nvSpPr>
          <p:cNvPr id="3" name="Footer Placeholder 2">
            <a:extLst>
              <a:ext uri="{FF2B5EF4-FFF2-40B4-BE49-F238E27FC236}">
                <a16:creationId xmlns:a16="http://schemas.microsoft.com/office/drawing/2014/main" id="{B25368D8-CCF8-9407-7F9C-CB1C9844E9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35EDCB-2093-2EF1-C43F-89283D5A40A2}"/>
              </a:ext>
            </a:extLst>
          </p:cNvPr>
          <p:cNvSpPr>
            <a:spLocks noGrp="1"/>
          </p:cNvSpPr>
          <p:nvPr>
            <p:ph type="sldNum" sz="quarter" idx="12"/>
          </p:nvPr>
        </p:nvSpPr>
        <p:spPr/>
        <p:txBody>
          <a:bodyPr/>
          <a:lstStyle/>
          <a:p>
            <a:fld id="{7EEC955C-4C87-4C95-9CF3-7892ACB58406}" type="slidenum">
              <a:rPr lang="en-US" smtClean="0"/>
              <a:t>‹#›</a:t>
            </a:fld>
            <a:endParaRPr lang="en-US"/>
          </a:p>
        </p:txBody>
      </p:sp>
    </p:spTree>
    <p:extLst>
      <p:ext uri="{BB962C8B-B14F-4D97-AF65-F5344CB8AC3E}">
        <p14:creationId xmlns:p14="http://schemas.microsoft.com/office/powerpoint/2010/main" val="8168371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8E01A-A9BC-1192-2EF3-00A0876954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7107F3-1D89-340E-F8C5-8BF2C2A406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6B0A20-04CA-50F1-984B-794C163F1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8B5492-473A-6295-4932-816DA181971C}"/>
              </a:ext>
            </a:extLst>
          </p:cNvPr>
          <p:cNvSpPr>
            <a:spLocks noGrp="1"/>
          </p:cNvSpPr>
          <p:nvPr>
            <p:ph type="dt" sz="half" idx="10"/>
          </p:nvPr>
        </p:nvSpPr>
        <p:spPr/>
        <p:txBody>
          <a:bodyPr/>
          <a:lstStyle/>
          <a:p>
            <a:fld id="{87785D7E-B607-4E3E-AB6A-327237F4F83A}" type="datetimeFigureOut">
              <a:rPr lang="en-US" smtClean="0"/>
              <a:t>5/13/2024</a:t>
            </a:fld>
            <a:endParaRPr lang="en-US"/>
          </a:p>
        </p:txBody>
      </p:sp>
      <p:sp>
        <p:nvSpPr>
          <p:cNvPr id="6" name="Footer Placeholder 5">
            <a:extLst>
              <a:ext uri="{FF2B5EF4-FFF2-40B4-BE49-F238E27FC236}">
                <a16:creationId xmlns:a16="http://schemas.microsoft.com/office/drawing/2014/main" id="{989E65D5-E675-12D4-B13C-45C9F52A5F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9A113-D49F-0FB7-4302-7581C5390130}"/>
              </a:ext>
            </a:extLst>
          </p:cNvPr>
          <p:cNvSpPr>
            <a:spLocks noGrp="1"/>
          </p:cNvSpPr>
          <p:nvPr>
            <p:ph type="sldNum" sz="quarter" idx="12"/>
          </p:nvPr>
        </p:nvSpPr>
        <p:spPr/>
        <p:txBody>
          <a:bodyPr/>
          <a:lstStyle/>
          <a:p>
            <a:fld id="{E8068F38-5088-4ADF-99AE-C7530FDF7AE2}" type="slidenum">
              <a:rPr lang="en-US" smtClean="0"/>
              <a:t>‹#›</a:t>
            </a:fld>
            <a:endParaRPr lang="en-US"/>
          </a:p>
        </p:txBody>
      </p:sp>
    </p:spTree>
    <p:extLst>
      <p:ext uri="{BB962C8B-B14F-4D97-AF65-F5344CB8AC3E}">
        <p14:creationId xmlns:p14="http://schemas.microsoft.com/office/powerpoint/2010/main" val="6222772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D151E-79C1-85F7-1212-14EFEF7BF3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FE50F1-4300-62DA-1AB3-6BD9F9A870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2290F-3495-F0CE-EB02-45346339137A}"/>
              </a:ext>
            </a:extLst>
          </p:cNvPr>
          <p:cNvSpPr>
            <a:spLocks noGrp="1"/>
          </p:cNvSpPr>
          <p:nvPr>
            <p:ph type="dt" sz="half" idx="10"/>
          </p:nvPr>
        </p:nvSpPr>
        <p:spPr/>
        <p:txBody>
          <a:bodyPr/>
          <a:lstStyle/>
          <a:p>
            <a:fld id="{87785D7E-B607-4E3E-AB6A-327237F4F83A}" type="datetimeFigureOut">
              <a:rPr lang="en-US" smtClean="0"/>
              <a:t>5/13/2024</a:t>
            </a:fld>
            <a:endParaRPr lang="en-US"/>
          </a:p>
        </p:txBody>
      </p:sp>
      <p:sp>
        <p:nvSpPr>
          <p:cNvPr id="5" name="Footer Placeholder 4">
            <a:extLst>
              <a:ext uri="{FF2B5EF4-FFF2-40B4-BE49-F238E27FC236}">
                <a16:creationId xmlns:a16="http://schemas.microsoft.com/office/drawing/2014/main" id="{A8D5448A-EE0D-BB5B-35FE-F8E5AA330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54520-3DBF-B433-C903-C42313A5D3FA}"/>
              </a:ext>
            </a:extLst>
          </p:cNvPr>
          <p:cNvSpPr>
            <a:spLocks noGrp="1"/>
          </p:cNvSpPr>
          <p:nvPr>
            <p:ph type="sldNum" sz="quarter" idx="12"/>
          </p:nvPr>
        </p:nvSpPr>
        <p:spPr/>
        <p:txBody>
          <a:bodyPr/>
          <a:lstStyle/>
          <a:p>
            <a:fld id="{E8068F38-5088-4ADF-99AE-C7530FDF7AE2}" type="slidenum">
              <a:rPr lang="en-US" smtClean="0"/>
              <a:t>‹#›</a:t>
            </a:fld>
            <a:endParaRPr lang="en-US"/>
          </a:p>
        </p:txBody>
      </p:sp>
    </p:spTree>
    <p:extLst>
      <p:ext uri="{BB962C8B-B14F-4D97-AF65-F5344CB8AC3E}">
        <p14:creationId xmlns:p14="http://schemas.microsoft.com/office/powerpoint/2010/main" val="13623578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C57DD7-3E37-617A-B833-61D2C61713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B86BAB-DC89-FE1C-9B89-66592F0678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9574A-B782-1B35-FA3B-EA1A6BC69750}"/>
              </a:ext>
            </a:extLst>
          </p:cNvPr>
          <p:cNvSpPr>
            <a:spLocks noGrp="1"/>
          </p:cNvSpPr>
          <p:nvPr>
            <p:ph type="dt" sz="half" idx="10"/>
          </p:nvPr>
        </p:nvSpPr>
        <p:spPr/>
        <p:txBody>
          <a:bodyPr/>
          <a:lstStyle/>
          <a:p>
            <a:fld id="{87785D7E-B607-4E3E-AB6A-327237F4F83A}" type="datetimeFigureOut">
              <a:rPr lang="en-US" smtClean="0"/>
              <a:t>5/13/2024</a:t>
            </a:fld>
            <a:endParaRPr lang="en-US"/>
          </a:p>
        </p:txBody>
      </p:sp>
      <p:sp>
        <p:nvSpPr>
          <p:cNvPr id="5" name="Footer Placeholder 4">
            <a:extLst>
              <a:ext uri="{FF2B5EF4-FFF2-40B4-BE49-F238E27FC236}">
                <a16:creationId xmlns:a16="http://schemas.microsoft.com/office/drawing/2014/main" id="{F70CBA42-F784-9A42-9606-F852DC6DF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F658E-7672-2104-5A1F-B862C978BC5D}"/>
              </a:ext>
            </a:extLst>
          </p:cNvPr>
          <p:cNvSpPr>
            <a:spLocks noGrp="1"/>
          </p:cNvSpPr>
          <p:nvPr>
            <p:ph type="sldNum" sz="quarter" idx="12"/>
          </p:nvPr>
        </p:nvSpPr>
        <p:spPr/>
        <p:txBody>
          <a:bodyPr/>
          <a:lstStyle/>
          <a:p>
            <a:fld id="{E8068F38-5088-4ADF-99AE-C7530FDF7AE2}" type="slidenum">
              <a:rPr lang="en-US" smtClean="0"/>
              <a:t>‹#›</a:t>
            </a:fld>
            <a:endParaRPr lang="en-US"/>
          </a:p>
        </p:txBody>
      </p:sp>
    </p:spTree>
    <p:extLst>
      <p:ext uri="{BB962C8B-B14F-4D97-AF65-F5344CB8AC3E}">
        <p14:creationId xmlns:p14="http://schemas.microsoft.com/office/powerpoint/2010/main" val="20161847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05888978"/>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11ABB8-F9DE-412D-E1DC-1C4ED89A75D8}"/>
              </a:ext>
            </a:extLst>
          </p:cNvPr>
          <p:cNvSpPr>
            <a:spLocks noGrp="1"/>
          </p:cNvSpPr>
          <p:nvPr>
            <p:ph type="dt" sz="half" idx="10"/>
          </p:nvPr>
        </p:nvSpPr>
        <p:spPr/>
        <p:txBody>
          <a:bodyPr/>
          <a:lstStyle/>
          <a:p>
            <a:fld id="{56990C74-0BE4-4C8A-823B-CD1B18F86066}" type="datetimeFigureOut">
              <a:rPr lang="en-US" smtClean="0"/>
              <a:t>5/13/2024</a:t>
            </a:fld>
            <a:endParaRPr lang="en-US"/>
          </a:p>
        </p:txBody>
      </p:sp>
      <p:sp>
        <p:nvSpPr>
          <p:cNvPr id="3" name="Footer Placeholder 2">
            <a:extLst>
              <a:ext uri="{FF2B5EF4-FFF2-40B4-BE49-F238E27FC236}">
                <a16:creationId xmlns:a16="http://schemas.microsoft.com/office/drawing/2014/main" id="{BAC549B2-2921-C596-DDC7-5C3263BE24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590B75-32E3-CCF1-7BCB-322B919FDFCB}"/>
              </a:ext>
            </a:extLst>
          </p:cNvPr>
          <p:cNvSpPr>
            <a:spLocks noGrp="1"/>
          </p:cNvSpPr>
          <p:nvPr>
            <p:ph type="sldNum" sz="quarter" idx="12"/>
          </p:nvPr>
        </p:nvSpPr>
        <p:spPr/>
        <p:txBody>
          <a:bodyPr/>
          <a:lstStyle/>
          <a:p>
            <a:fld id="{9679C675-70F9-4AC1-9361-A1C608C118DE}" type="slidenum">
              <a:rPr lang="en-US" smtClean="0"/>
              <a:t>‹#›</a:t>
            </a:fld>
            <a:endParaRPr lang="en-US"/>
          </a:p>
        </p:txBody>
      </p:sp>
    </p:spTree>
    <p:extLst>
      <p:ext uri="{BB962C8B-B14F-4D97-AF65-F5344CB8AC3E}">
        <p14:creationId xmlns:p14="http://schemas.microsoft.com/office/powerpoint/2010/main" val="623188993"/>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D7F9-CD75-86F6-D248-40DB3B0E4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094FA-12A9-2BF7-0C49-AD5634C20B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EA7413-19E8-6AD2-C56F-39528AC259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65FDC9-7581-AF0B-DD37-513E76D36FEB}"/>
              </a:ext>
            </a:extLst>
          </p:cNvPr>
          <p:cNvSpPr>
            <a:spLocks noGrp="1"/>
          </p:cNvSpPr>
          <p:nvPr>
            <p:ph type="dt" sz="half" idx="10"/>
          </p:nvPr>
        </p:nvSpPr>
        <p:spPr/>
        <p:txBody>
          <a:bodyPr/>
          <a:lstStyle/>
          <a:p>
            <a:fld id="{56990C74-0BE4-4C8A-823B-CD1B18F86066}" type="datetimeFigureOut">
              <a:rPr lang="en-US" smtClean="0"/>
              <a:t>5/13/2024</a:t>
            </a:fld>
            <a:endParaRPr lang="en-US"/>
          </a:p>
        </p:txBody>
      </p:sp>
      <p:sp>
        <p:nvSpPr>
          <p:cNvPr id="6" name="Footer Placeholder 5">
            <a:extLst>
              <a:ext uri="{FF2B5EF4-FFF2-40B4-BE49-F238E27FC236}">
                <a16:creationId xmlns:a16="http://schemas.microsoft.com/office/drawing/2014/main" id="{EDF7B532-CC49-3B0D-248A-4E4647C02B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D0F221-6009-E7F5-5E86-B365C39302A2}"/>
              </a:ext>
            </a:extLst>
          </p:cNvPr>
          <p:cNvSpPr>
            <a:spLocks noGrp="1"/>
          </p:cNvSpPr>
          <p:nvPr>
            <p:ph type="sldNum" sz="quarter" idx="12"/>
          </p:nvPr>
        </p:nvSpPr>
        <p:spPr/>
        <p:txBody>
          <a:bodyPr/>
          <a:lstStyle/>
          <a:p>
            <a:fld id="{9679C675-70F9-4AC1-9361-A1C608C118DE}" type="slidenum">
              <a:rPr lang="en-US" smtClean="0"/>
              <a:t>‹#›</a:t>
            </a:fld>
            <a:endParaRPr lang="en-US"/>
          </a:p>
        </p:txBody>
      </p:sp>
    </p:spTree>
    <p:extLst>
      <p:ext uri="{BB962C8B-B14F-4D97-AF65-F5344CB8AC3E}">
        <p14:creationId xmlns:p14="http://schemas.microsoft.com/office/powerpoint/2010/main" val="4041051374"/>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87598-D7D9-34C7-15DA-47F4E7A5D6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8DF56C-BE99-76F6-6A85-21F92F4780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4A4EB-0B73-3CB4-B1BA-646D2C3F3B0F}"/>
              </a:ext>
            </a:extLst>
          </p:cNvPr>
          <p:cNvSpPr>
            <a:spLocks noGrp="1"/>
          </p:cNvSpPr>
          <p:nvPr>
            <p:ph type="dt" sz="half" idx="10"/>
          </p:nvPr>
        </p:nvSpPr>
        <p:spPr/>
        <p:txBody>
          <a:bodyPr/>
          <a:lstStyle/>
          <a:p>
            <a:fld id="{56990C74-0BE4-4C8A-823B-CD1B18F86066}" type="datetimeFigureOut">
              <a:rPr lang="en-US" smtClean="0"/>
              <a:t>5/13/2024</a:t>
            </a:fld>
            <a:endParaRPr lang="en-US"/>
          </a:p>
        </p:txBody>
      </p:sp>
      <p:sp>
        <p:nvSpPr>
          <p:cNvPr id="5" name="Footer Placeholder 4">
            <a:extLst>
              <a:ext uri="{FF2B5EF4-FFF2-40B4-BE49-F238E27FC236}">
                <a16:creationId xmlns:a16="http://schemas.microsoft.com/office/drawing/2014/main" id="{EFEF022E-2A2E-74A5-CD2F-5821A683C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E6B9FC-B350-E906-2EE9-3A37426A896F}"/>
              </a:ext>
            </a:extLst>
          </p:cNvPr>
          <p:cNvSpPr>
            <a:spLocks noGrp="1"/>
          </p:cNvSpPr>
          <p:nvPr>
            <p:ph type="sldNum" sz="quarter" idx="12"/>
          </p:nvPr>
        </p:nvSpPr>
        <p:spPr/>
        <p:txBody>
          <a:bodyPr/>
          <a:lstStyle/>
          <a:p>
            <a:fld id="{9679C675-70F9-4AC1-9361-A1C608C118DE}" type="slidenum">
              <a:rPr lang="en-US" smtClean="0"/>
              <a:t>‹#›</a:t>
            </a:fld>
            <a:endParaRPr lang="en-US"/>
          </a:p>
        </p:txBody>
      </p:sp>
    </p:spTree>
    <p:extLst>
      <p:ext uri="{BB962C8B-B14F-4D97-AF65-F5344CB8AC3E}">
        <p14:creationId xmlns:p14="http://schemas.microsoft.com/office/powerpoint/2010/main" val="3656425523"/>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76ECA-8657-59B5-F7E0-4D0587BD46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51DDAB-67FA-5114-5033-7A2511C56B06}"/>
              </a:ext>
            </a:extLst>
          </p:cNvPr>
          <p:cNvSpPr>
            <a:spLocks noGrp="1"/>
          </p:cNvSpPr>
          <p:nvPr>
            <p:ph type="dt" sz="half" idx="10"/>
          </p:nvPr>
        </p:nvSpPr>
        <p:spPr/>
        <p:txBody>
          <a:bodyPr/>
          <a:lstStyle/>
          <a:p>
            <a:fld id="{56990C74-0BE4-4C8A-823B-CD1B18F86066}" type="datetimeFigureOut">
              <a:rPr lang="en-US" smtClean="0"/>
              <a:t>5/13/2024</a:t>
            </a:fld>
            <a:endParaRPr lang="en-US"/>
          </a:p>
        </p:txBody>
      </p:sp>
      <p:sp>
        <p:nvSpPr>
          <p:cNvPr id="4" name="Footer Placeholder 3">
            <a:extLst>
              <a:ext uri="{FF2B5EF4-FFF2-40B4-BE49-F238E27FC236}">
                <a16:creationId xmlns:a16="http://schemas.microsoft.com/office/drawing/2014/main" id="{A33926B8-6C4E-9CF1-4D04-B2F6BCAB7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864E65-0045-2B4C-540A-248972CB1731}"/>
              </a:ext>
            </a:extLst>
          </p:cNvPr>
          <p:cNvSpPr>
            <a:spLocks noGrp="1"/>
          </p:cNvSpPr>
          <p:nvPr>
            <p:ph type="sldNum" sz="quarter" idx="12"/>
          </p:nvPr>
        </p:nvSpPr>
        <p:spPr/>
        <p:txBody>
          <a:bodyPr/>
          <a:lstStyle/>
          <a:p>
            <a:fld id="{9679C675-70F9-4AC1-9361-A1C608C118DE}" type="slidenum">
              <a:rPr lang="en-US" smtClean="0"/>
              <a:t>‹#›</a:t>
            </a:fld>
            <a:endParaRPr lang="en-US"/>
          </a:p>
        </p:txBody>
      </p:sp>
    </p:spTree>
    <p:extLst>
      <p:ext uri="{BB962C8B-B14F-4D97-AF65-F5344CB8AC3E}">
        <p14:creationId xmlns:p14="http://schemas.microsoft.com/office/powerpoint/2010/main" val="353819153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854F8-68BF-C3A9-013F-61F989DB2C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35653E-22F4-CC9D-4B15-9A6D27E391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216B7F-154F-97EC-19B2-817C43A97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01082-4667-E18A-D9C4-4DA85F5D3FCA}"/>
              </a:ext>
            </a:extLst>
          </p:cNvPr>
          <p:cNvSpPr>
            <a:spLocks noGrp="1"/>
          </p:cNvSpPr>
          <p:nvPr>
            <p:ph type="dt" sz="half" idx="10"/>
          </p:nvPr>
        </p:nvSpPr>
        <p:spPr/>
        <p:txBody>
          <a:bodyPr/>
          <a:lstStyle/>
          <a:p>
            <a:fld id="{D289B4F2-9F97-4CBB-BA9B-1D0F5C6E5ABF}" type="datetimeFigureOut">
              <a:rPr lang="en-US" smtClean="0"/>
              <a:t>5/13/2024</a:t>
            </a:fld>
            <a:endParaRPr lang="en-US"/>
          </a:p>
        </p:txBody>
      </p:sp>
      <p:sp>
        <p:nvSpPr>
          <p:cNvPr id="6" name="Footer Placeholder 5">
            <a:extLst>
              <a:ext uri="{FF2B5EF4-FFF2-40B4-BE49-F238E27FC236}">
                <a16:creationId xmlns:a16="http://schemas.microsoft.com/office/drawing/2014/main" id="{A62776BD-4B2F-2685-E05E-7A74A32BB5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78990-6EC9-4EDA-E7BB-F8AD8F068E39}"/>
              </a:ext>
            </a:extLst>
          </p:cNvPr>
          <p:cNvSpPr>
            <a:spLocks noGrp="1"/>
          </p:cNvSpPr>
          <p:nvPr>
            <p:ph type="sldNum" sz="quarter" idx="12"/>
          </p:nvPr>
        </p:nvSpPr>
        <p:spPr/>
        <p:txBody>
          <a:bodyPr/>
          <a:lstStyle/>
          <a:p>
            <a:fld id="{7EEC955C-4C87-4C95-9CF3-7892ACB58406}" type="slidenum">
              <a:rPr lang="en-US" smtClean="0"/>
              <a:t>‹#›</a:t>
            </a:fld>
            <a:endParaRPr lang="en-US"/>
          </a:p>
        </p:txBody>
      </p:sp>
    </p:spTree>
    <p:extLst>
      <p:ext uri="{BB962C8B-B14F-4D97-AF65-F5344CB8AC3E}">
        <p14:creationId xmlns:p14="http://schemas.microsoft.com/office/powerpoint/2010/main" val="480192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7D7CE-B1D5-0A11-0AFB-E42F7A0595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249504-696A-BE6E-5BE8-DB444F0336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5806FA-3E42-2D00-20A1-B79DDCC4ED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A9D343-F364-6870-AA62-EA15468DA7A7}"/>
              </a:ext>
            </a:extLst>
          </p:cNvPr>
          <p:cNvSpPr>
            <a:spLocks noGrp="1"/>
          </p:cNvSpPr>
          <p:nvPr>
            <p:ph type="dt" sz="half" idx="10"/>
          </p:nvPr>
        </p:nvSpPr>
        <p:spPr/>
        <p:txBody>
          <a:bodyPr/>
          <a:lstStyle/>
          <a:p>
            <a:fld id="{D289B4F2-9F97-4CBB-BA9B-1D0F5C6E5ABF}" type="datetimeFigureOut">
              <a:rPr lang="en-US" smtClean="0"/>
              <a:t>5/13/2024</a:t>
            </a:fld>
            <a:endParaRPr lang="en-US"/>
          </a:p>
        </p:txBody>
      </p:sp>
      <p:sp>
        <p:nvSpPr>
          <p:cNvPr id="6" name="Footer Placeholder 5">
            <a:extLst>
              <a:ext uri="{FF2B5EF4-FFF2-40B4-BE49-F238E27FC236}">
                <a16:creationId xmlns:a16="http://schemas.microsoft.com/office/drawing/2014/main" id="{AD2F0683-7067-5306-7919-E0D0651127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81655-B4C3-3C49-A91B-951CDED70CBE}"/>
              </a:ext>
            </a:extLst>
          </p:cNvPr>
          <p:cNvSpPr>
            <a:spLocks noGrp="1"/>
          </p:cNvSpPr>
          <p:nvPr>
            <p:ph type="sldNum" sz="quarter" idx="12"/>
          </p:nvPr>
        </p:nvSpPr>
        <p:spPr/>
        <p:txBody>
          <a:bodyPr/>
          <a:lstStyle/>
          <a:p>
            <a:fld id="{7EEC955C-4C87-4C95-9CF3-7892ACB58406}" type="slidenum">
              <a:rPr lang="en-US" smtClean="0"/>
              <a:t>‹#›</a:t>
            </a:fld>
            <a:endParaRPr lang="en-US"/>
          </a:p>
        </p:txBody>
      </p:sp>
    </p:spTree>
    <p:extLst>
      <p:ext uri="{BB962C8B-B14F-4D97-AF65-F5344CB8AC3E}">
        <p14:creationId xmlns:p14="http://schemas.microsoft.com/office/powerpoint/2010/main" val="856140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theme" Target="../theme/theme6.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B708AE-5600-CF01-00C5-A29EDAEC19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3FFF96-DB5B-0E69-C065-92908B496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48CDE-3442-C248-BE5D-124D99F325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9B4F2-9F97-4CBB-BA9B-1D0F5C6E5ABF}" type="datetimeFigureOut">
              <a:rPr lang="en-US" smtClean="0"/>
              <a:t>5/13/2024</a:t>
            </a:fld>
            <a:endParaRPr lang="en-US"/>
          </a:p>
        </p:txBody>
      </p:sp>
      <p:sp>
        <p:nvSpPr>
          <p:cNvPr id="5" name="Footer Placeholder 4">
            <a:extLst>
              <a:ext uri="{FF2B5EF4-FFF2-40B4-BE49-F238E27FC236}">
                <a16:creationId xmlns:a16="http://schemas.microsoft.com/office/drawing/2014/main" id="{5075C144-A88E-1DC7-5790-92AFC6411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9B5AFD-E866-A2D1-E813-1E0B51029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C955C-4C87-4C95-9CF3-7892ACB58406}" type="slidenum">
              <a:rPr lang="en-US" smtClean="0"/>
              <a:t>‹#›</a:t>
            </a:fld>
            <a:endParaRPr lang="en-US"/>
          </a:p>
        </p:txBody>
      </p:sp>
    </p:spTree>
    <p:extLst>
      <p:ext uri="{BB962C8B-B14F-4D97-AF65-F5344CB8AC3E}">
        <p14:creationId xmlns:p14="http://schemas.microsoft.com/office/powerpoint/2010/main" val="372781495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42666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437EE1-7402-E04D-A6FF-28DFF5F80A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E83D5C-8816-9644-84CF-32F592AD5A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6B8CF-9838-F740-8B0B-67457B79AE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D091D-2C6A-0E42-8A40-B522B3384F78}" type="datetimeFigureOut">
              <a:rPr lang="en-US" smtClean="0"/>
              <a:t>5/13/2024</a:t>
            </a:fld>
            <a:endParaRPr lang="en-US"/>
          </a:p>
        </p:txBody>
      </p:sp>
      <p:sp>
        <p:nvSpPr>
          <p:cNvPr id="5" name="Footer Placeholder 4">
            <a:extLst>
              <a:ext uri="{FF2B5EF4-FFF2-40B4-BE49-F238E27FC236}">
                <a16:creationId xmlns:a16="http://schemas.microsoft.com/office/drawing/2014/main" id="{6E70AD84-E78B-8B48-83AA-81177CA0C9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96953E-A53C-124C-9308-7D18E21AD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A5C160-83F4-144C-A81B-54B264774C7D}" type="slidenum">
              <a:rPr lang="en-US" smtClean="0"/>
              <a:t>‹#›</a:t>
            </a:fld>
            <a:endParaRPr lang="en-US"/>
          </a:p>
        </p:txBody>
      </p:sp>
    </p:spTree>
    <p:extLst>
      <p:ext uri="{BB962C8B-B14F-4D97-AF65-F5344CB8AC3E}">
        <p14:creationId xmlns:p14="http://schemas.microsoft.com/office/powerpoint/2010/main" val="3555420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70000"/>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0000"/>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70000"/>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7CD9A-D9FB-3147-93B9-53EE1DDF1087}" type="datetimeFigureOut">
              <a:rPr lang="en-US" smtClean="0"/>
              <a:t>5/13/2024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267B84-ABEE-A049-BD9D-09A13BE9D419}" type="slidenum">
              <a:rPr lang="en-US" smtClean="0"/>
              <a:t>‹#›</a:t>
            </a:fld>
            <a:endParaRPr lang="en-US"/>
          </a:p>
        </p:txBody>
      </p:sp>
    </p:spTree>
    <p:extLst>
      <p:ext uri="{BB962C8B-B14F-4D97-AF65-F5344CB8AC3E}">
        <p14:creationId xmlns:p14="http://schemas.microsoft.com/office/powerpoint/2010/main" val="215930782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SzPct val="70000"/>
        <a:buFont typeface="Wingdings" pitchFamily="2" charset="2"/>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0000"/>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70000"/>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0000"/>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F36417-9E40-ECFA-8E48-BF7DED823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A0A60A-C638-8B26-6CBF-8C37392F03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BE5AC-1798-86A6-C3A9-6A2B6CE5F1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85D7E-B607-4E3E-AB6A-327237F4F83A}" type="datetimeFigureOut">
              <a:rPr lang="en-US" smtClean="0"/>
              <a:t>5/13/2024</a:t>
            </a:fld>
            <a:endParaRPr lang="en-US"/>
          </a:p>
        </p:txBody>
      </p:sp>
      <p:sp>
        <p:nvSpPr>
          <p:cNvPr id="5" name="Footer Placeholder 4">
            <a:extLst>
              <a:ext uri="{FF2B5EF4-FFF2-40B4-BE49-F238E27FC236}">
                <a16:creationId xmlns:a16="http://schemas.microsoft.com/office/drawing/2014/main" id="{89DC22AB-6D08-29C2-9EA7-71EEEA6C70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2B3764-58EB-4FF2-62D7-59ABC67685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068F38-5088-4ADF-99AE-C7530FDF7AE2}" type="slidenum">
              <a:rPr lang="en-US" smtClean="0"/>
              <a:t>‹#›</a:t>
            </a:fld>
            <a:endParaRPr lang="en-US"/>
          </a:p>
        </p:txBody>
      </p:sp>
    </p:spTree>
    <p:extLst>
      <p:ext uri="{BB962C8B-B14F-4D97-AF65-F5344CB8AC3E}">
        <p14:creationId xmlns:p14="http://schemas.microsoft.com/office/powerpoint/2010/main" val="38291564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gs>
            <a:gs pos="14000">
              <a:schemeClr val="accent2"/>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376C55-8811-E634-A9F0-092E88E620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3F6E18-F9A8-7301-F915-43F7B7D38E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23B5C-2037-FFA1-69C9-C99AD01729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90C74-0BE4-4C8A-823B-CD1B18F86066}" type="datetimeFigureOut">
              <a:rPr lang="en-US" smtClean="0"/>
              <a:t>5/13/2024</a:t>
            </a:fld>
            <a:endParaRPr lang="en-US"/>
          </a:p>
        </p:txBody>
      </p:sp>
      <p:sp>
        <p:nvSpPr>
          <p:cNvPr id="5" name="Footer Placeholder 4">
            <a:extLst>
              <a:ext uri="{FF2B5EF4-FFF2-40B4-BE49-F238E27FC236}">
                <a16:creationId xmlns:a16="http://schemas.microsoft.com/office/drawing/2014/main" id="{AAF5A154-7684-AE8E-ACB7-BB964BABA1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964AC9-14D7-7008-CC5B-B1A30EB91B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9C675-70F9-4AC1-9361-A1C608C118DE}" type="slidenum">
              <a:rPr lang="en-US" smtClean="0"/>
              <a:t>‹#›</a:t>
            </a:fld>
            <a:endParaRPr lang="en-US"/>
          </a:p>
        </p:txBody>
      </p:sp>
    </p:spTree>
    <p:extLst>
      <p:ext uri="{BB962C8B-B14F-4D97-AF65-F5344CB8AC3E}">
        <p14:creationId xmlns:p14="http://schemas.microsoft.com/office/powerpoint/2010/main" val="432016745"/>
      </p:ext>
    </p:extLst>
  </p:cSld>
  <p:clrMap bg1="lt1" tx1="dk1" bg2="lt2" tx2="dk2" accent1="accent1" accent2="accent2" accent3="accent3" accent4="accent4" accent5="accent5" accent6="accent6" hlink="hlink" folHlink="folHlink"/>
  <p:sldLayoutIdLst>
    <p:sldLayoutId id="2147483660" r:id="rId1"/>
    <p:sldLayoutId id="2147483655" r:id="rId2"/>
    <p:sldLayoutId id="2147483652" r:id="rId3"/>
    <p:sldLayoutId id="2147483650" r:id="rId4"/>
    <p:sldLayoutId id="2147483654"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g"/></Relationships>
</file>

<file path=ppt/slides/_rels/slide10.xml.rels><?xml version="1.0" encoding="UTF-8" standalone="yes"?>
<Relationships xmlns="http://schemas.openxmlformats.org/package/2006/relationships"><Relationship Id="rId3" Type="http://schemas.openxmlformats.org/officeDocument/2006/relationships/hyperlink" Target="mailto:kelzia@nhchc.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s://www.linkedin.com/company/national-health-care-for-the-homeless-council/mycompany/"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Rachel.Briegel@chpw.org" TargetMode="External"/><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s://www.rwjf.org/content/dam/farm/reports/issue_briefs/2011/rwjf70451" TargetMode="External"/><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hyperlink" Target="https://www.rupco.org/wp-content/uploads/pdfs/The-Impacts-of-Affordable-Housing-on-Health-CenterforHousingPolicy-Maqbool.etal.pdf" TargetMode="External"/><Relationship Id="rId5" Type="http://schemas.openxmlformats.org/officeDocument/2006/relationships/hyperlink" Target="http://pediatrics.aappublications.org/content/early/2018/01/18/peds.2017-2199" TargetMode="External"/><Relationship Id="rId4" Type="http://schemas.openxmlformats.org/officeDocument/2006/relationships/hyperlink" Target="https://www.sciencedirect.com/science/article/pii/S1353829210001486" TargetMode="Externa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hpw.org/wp-content/uploads/content/provider-center/bulletinboard/CHNW_Health_and_Housing_Toolkit.pdf" TargetMode="External"/><Relationship Id="rId2" Type="http://schemas.openxmlformats.org/officeDocument/2006/relationships/notesSlide" Target="../notesSlides/notesSlide19.xml"/><Relationship Id="rId1" Type="http://schemas.openxmlformats.org/officeDocument/2006/relationships/slideLayout" Target="../slideLayouts/slideLayout60.xml"/><Relationship Id="rId5" Type="http://schemas.openxmlformats.org/officeDocument/2006/relationships/image" Target="../media/image49.png"/><Relationship Id="rId4" Type="http://schemas.openxmlformats.org/officeDocument/2006/relationships/hyperlink" Target="https://rise.articulate.com/share/iGJ8YN6IHylH0_by6PAnX_Q-EAk1Cp74#/lessons/83AFv7To_zJveBh3SInyAN8IB0Y9PeF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0.xml"/><Relationship Id="rId4" Type="http://schemas.openxmlformats.org/officeDocument/2006/relationships/hyperlink" Target="mailto:lowel.krueger@yakimahousing.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7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73.jpeg"/><Relationship Id="rId7" Type="http://schemas.openxmlformats.org/officeDocument/2006/relationships/image" Target="../media/image77.jpg"/><Relationship Id="rId2" Type="http://schemas.openxmlformats.org/officeDocument/2006/relationships/notesSlide" Target="../notesSlides/notesSlide25.xml"/><Relationship Id="rId1" Type="http://schemas.openxmlformats.org/officeDocument/2006/relationships/slideLayout" Target="../slideLayouts/slideLayout77.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6.xml"/><Relationship Id="rId1" Type="http://schemas.openxmlformats.org/officeDocument/2006/relationships/slideLayout" Target="../slideLayouts/slideLayout77.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7.xml"/><Relationship Id="rId1" Type="http://schemas.openxmlformats.org/officeDocument/2006/relationships/slideLayout" Target="../slideLayouts/slideLayout76.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75.xml"/><Relationship Id="rId6" Type="http://schemas.openxmlformats.org/officeDocument/2006/relationships/diagramColors" Target="../diagrams/colors10.xml"/><Relationship Id="rId11" Type="http://schemas.openxmlformats.org/officeDocument/2006/relationships/image" Target="../media/image83.jpg"/><Relationship Id="rId5" Type="http://schemas.openxmlformats.org/officeDocument/2006/relationships/diagramQuickStyle" Target="../diagrams/quickStyle10.xml"/><Relationship Id="rId10" Type="http://schemas.openxmlformats.org/officeDocument/2006/relationships/image" Target="../media/image82.jpeg"/><Relationship Id="rId4" Type="http://schemas.openxmlformats.org/officeDocument/2006/relationships/diagramLayout" Target="../diagrams/layout10.xml"/><Relationship Id="rId9"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77.xml"/><Relationship Id="rId5" Type="http://schemas.openxmlformats.org/officeDocument/2006/relationships/chart" Target="../charts/chart3.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0.xml"/><Relationship Id="rId1" Type="http://schemas.openxmlformats.org/officeDocument/2006/relationships/slideLayout" Target="../slideLayouts/slideLayout77.xml"/><Relationship Id="rId4" Type="http://schemas.openxmlformats.org/officeDocument/2006/relationships/chart" Target="../charts/chart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1.xml"/><Relationship Id="rId1" Type="http://schemas.openxmlformats.org/officeDocument/2006/relationships/slideLayout" Target="../slideLayouts/slideLayout7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2.xml"/><Relationship Id="rId1" Type="http://schemas.openxmlformats.org/officeDocument/2006/relationships/slideLayout" Target="../slideLayouts/slideLayout75.xml"/><Relationship Id="rId6" Type="http://schemas.openxmlformats.org/officeDocument/2006/relationships/image" Target="../media/image78.jpg"/><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hyperlink" Target="mailto:Rhonda.hauff@ynhs.org" TargetMode="External"/><Relationship Id="rId2" Type="http://schemas.openxmlformats.org/officeDocument/2006/relationships/notesSlide" Target="../notesSlides/notesSlide33.xml"/><Relationship Id="rId1" Type="http://schemas.openxmlformats.org/officeDocument/2006/relationships/slideLayout" Target="../slideLayouts/slideLayout77.xml"/><Relationship Id="rId6" Type="http://schemas.openxmlformats.org/officeDocument/2006/relationships/image" Target="../media/image72.jpg"/><Relationship Id="rId5" Type="http://schemas.openxmlformats.org/officeDocument/2006/relationships/image" Target="../media/image98.pn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housingtoolkit.sccgov.org/solu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s://creativecommons.org/licenses/by/3.0/" TargetMode="External"/><Relationship Id="rId5" Type="http://schemas.openxmlformats.org/officeDocument/2006/relationships/hyperlink" Target="https://courses.lumenlearning.com/suny-fmcc-intropsych/chapter/reading-behaviorism/" TargetMode="External"/><Relationship Id="rId4" Type="http://schemas.openxmlformats.org/officeDocument/2006/relationships/image" Target="../media/image4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347432" y="1708273"/>
            <a:ext cx="3809863" cy="380986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D6D6"/>
            </a:solidFill>
          </p:spPr>
          <p:txBody>
            <a:bodyPr/>
            <a:lstStyle/>
            <a:p>
              <a:pPr defTabSz="609630"/>
              <a:endParaRPr lang="en-US" sz="1200">
                <a:solidFill>
                  <a:prstClr val="black"/>
                </a:solidFill>
                <a:latin typeface="Calibri"/>
              </a:endParaRPr>
            </a:p>
          </p:txBody>
        </p:sp>
        <p:sp>
          <p:nvSpPr>
            <p:cNvPr id="5" name="TextBox 5"/>
            <p:cNvSpPr txBox="1"/>
            <p:nvPr/>
          </p:nvSpPr>
          <p:spPr>
            <a:xfrm>
              <a:off x="76200" y="66675"/>
              <a:ext cx="660400" cy="669925"/>
            </a:xfrm>
            <a:prstGeom prst="rect">
              <a:avLst/>
            </a:prstGeom>
          </p:spPr>
          <p:txBody>
            <a:bodyPr lIns="6165" tIns="6165" rIns="6165" bIns="6165" rtlCol="0" anchor="ctr"/>
            <a:lstStyle/>
            <a:p>
              <a:pPr algn="ctr" defTabSz="609630">
                <a:lnSpc>
                  <a:spcPts val="153"/>
                </a:lnSpc>
              </a:pPr>
              <a:endParaRPr sz="1200">
                <a:solidFill>
                  <a:prstClr val="black"/>
                </a:solidFill>
                <a:latin typeface="Calibri"/>
              </a:endParaRPr>
            </a:p>
          </p:txBody>
        </p:sp>
      </p:grpSp>
      <p:sp>
        <p:nvSpPr>
          <p:cNvPr id="9" name="Freeform 9"/>
          <p:cNvSpPr/>
          <p:nvPr/>
        </p:nvSpPr>
        <p:spPr>
          <a:xfrm flipH="1">
            <a:off x="7840410" y="2634584"/>
            <a:ext cx="1385238" cy="2585117"/>
          </a:xfrm>
          <a:custGeom>
            <a:avLst/>
            <a:gdLst/>
            <a:ahLst/>
            <a:cxnLst/>
            <a:rect l="l" t="t" r="r" b="b"/>
            <a:pathLst>
              <a:path w="2077857" h="3877675">
                <a:moveTo>
                  <a:pt x="2077857" y="0"/>
                </a:moveTo>
                <a:lnTo>
                  <a:pt x="0" y="0"/>
                </a:lnTo>
                <a:lnTo>
                  <a:pt x="0" y="3877675"/>
                </a:lnTo>
                <a:lnTo>
                  <a:pt x="2077857" y="3877675"/>
                </a:lnTo>
                <a:lnTo>
                  <a:pt x="2077857" y="0"/>
                </a:lnTo>
                <a:close/>
              </a:path>
            </a:pathLst>
          </a:custGeom>
          <a:blipFill>
            <a:blip r:embed="rId3">
              <a:alphaModFix amt="14000"/>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8934864" y="1853678"/>
            <a:ext cx="1824441" cy="3404752"/>
          </a:xfrm>
          <a:custGeom>
            <a:avLst/>
            <a:gdLst/>
            <a:ahLst/>
            <a:cxnLst/>
            <a:rect l="l" t="t" r="r" b="b"/>
            <a:pathLst>
              <a:path w="2736661" h="5107128">
                <a:moveTo>
                  <a:pt x="0" y="0"/>
                </a:moveTo>
                <a:lnTo>
                  <a:pt x="2736661" y="0"/>
                </a:lnTo>
                <a:lnTo>
                  <a:pt x="2736661" y="5107129"/>
                </a:lnTo>
                <a:lnTo>
                  <a:pt x="0" y="5107129"/>
                </a:lnTo>
                <a:lnTo>
                  <a:pt x="0" y="0"/>
                </a:lnTo>
                <a:close/>
              </a:path>
            </a:pathLst>
          </a:custGeom>
          <a:blipFill>
            <a:blip r:embed="rId3">
              <a:alphaModFix amt="14000"/>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723529" y="2540001"/>
            <a:ext cx="1098402" cy="892035"/>
          </a:xfrm>
          <a:custGeom>
            <a:avLst/>
            <a:gdLst/>
            <a:ahLst/>
            <a:cxnLst/>
            <a:rect l="l" t="t" r="r" b="b"/>
            <a:pathLst>
              <a:path w="1647603" h="1338053">
                <a:moveTo>
                  <a:pt x="0" y="0"/>
                </a:moveTo>
                <a:lnTo>
                  <a:pt x="1647603" y="0"/>
                </a:lnTo>
                <a:lnTo>
                  <a:pt x="1647603" y="1338053"/>
                </a:lnTo>
                <a:lnTo>
                  <a:pt x="0" y="133805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7157532" y="3485688"/>
            <a:ext cx="4173549" cy="683072"/>
          </a:xfrm>
          <a:prstGeom prst="rect">
            <a:avLst/>
          </a:prstGeom>
        </p:spPr>
        <p:txBody>
          <a:bodyPr lIns="0" tIns="0" rIns="0" bIns="0" rtlCol="0" anchor="t">
            <a:spAutoFit/>
          </a:bodyPr>
          <a:lstStyle/>
          <a:p>
            <a:pPr algn="ctr" defTabSz="609630">
              <a:lnSpc>
                <a:spcPts val="5241"/>
              </a:lnSpc>
            </a:pPr>
            <a:r>
              <a:rPr lang="en-US" sz="5403" spc="-297" dirty="0">
                <a:solidFill>
                  <a:srgbClr val="01594B"/>
                </a:solidFill>
                <a:latin typeface="Century Gothic 1"/>
              </a:rPr>
              <a:t>HCH2024</a:t>
            </a:r>
          </a:p>
        </p:txBody>
      </p:sp>
      <p:grpSp>
        <p:nvGrpSpPr>
          <p:cNvPr id="13" name="Group 13"/>
          <p:cNvGrpSpPr/>
          <p:nvPr/>
        </p:nvGrpSpPr>
        <p:grpSpPr>
          <a:xfrm>
            <a:off x="7157532" y="4193912"/>
            <a:ext cx="4189663" cy="269493"/>
            <a:chOff x="0" y="0"/>
            <a:chExt cx="8379326" cy="538986"/>
          </a:xfrm>
        </p:grpSpPr>
        <p:grpSp>
          <p:nvGrpSpPr>
            <p:cNvPr id="14" name="Group 14"/>
            <p:cNvGrpSpPr/>
            <p:nvPr/>
          </p:nvGrpSpPr>
          <p:grpSpPr>
            <a:xfrm>
              <a:off x="1487337" y="0"/>
              <a:ext cx="5405849" cy="538986"/>
              <a:chOff x="0" y="0"/>
              <a:chExt cx="2339535" cy="233262"/>
            </a:xfrm>
          </p:grpSpPr>
          <p:sp>
            <p:nvSpPr>
              <p:cNvPr id="15" name="Freeform 15"/>
              <p:cNvSpPr/>
              <p:nvPr/>
            </p:nvSpPr>
            <p:spPr>
              <a:xfrm>
                <a:off x="0" y="0"/>
                <a:ext cx="2339535" cy="233262"/>
              </a:xfrm>
              <a:custGeom>
                <a:avLst/>
                <a:gdLst/>
                <a:ahLst/>
                <a:cxnLst/>
                <a:rect l="l" t="t" r="r" b="b"/>
                <a:pathLst>
                  <a:path w="2339535" h="233262">
                    <a:moveTo>
                      <a:pt x="0" y="0"/>
                    </a:moveTo>
                    <a:lnTo>
                      <a:pt x="2339535" y="0"/>
                    </a:lnTo>
                    <a:lnTo>
                      <a:pt x="2339535" y="233262"/>
                    </a:lnTo>
                    <a:lnTo>
                      <a:pt x="0" y="233262"/>
                    </a:lnTo>
                    <a:close/>
                  </a:path>
                </a:pathLst>
              </a:custGeom>
              <a:solidFill>
                <a:srgbClr val="01594B"/>
              </a:solidFill>
            </p:spPr>
            <p:txBody>
              <a:bodyPr/>
              <a:lstStyle/>
              <a:p>
                <a:pPr defTabSz="609630"/>
                <a:endParaRPr lang="en-US" sz="1200">
                  <a:solidFill>
                    <a:prstClr val="black"/>
                  </a:solidFill>
                  <a:latin typeface="Calibri"/>
                </a:endParaRPr>
              </a:p>
            </p:txBody>
          </p:sp>
          <p:sp>
            <p:nvSpPr>
              <p:cNvPr id="16" name="TextBox 16"/>
              <p:cNvSpPr txBox="1"/>
              <p:nvPr/>
            </p:nvSpPr>
            <p:spPr>
              <a:xfrm>
                <a:off x="0" y="9525"/>
                <a:ext cx="2339535" cy="223737"/>
              </a:xfrm>
              <a:prstGeom prst="rect">
                <a:avLst/>
              </a:prstGeom>
            </p:spPr>
            <p:txBody>
              <a:bodyPr lIns="33867" tIns="33867" rIns="33867" bIns="33867" rtlCol="0" anchor="ctr"/>
              <a:lstStyle/>
              <a:p>
                <a:pPr algn="ctr" defTabSz="609630">
                  <a:lnSpc>
                    <a:spcPts val="824"/>
                  </a:lnSpc>
                </a:pPr>
                <a:endParaRPr sz="1200">
                  <a:solidFill>
                    <a:prstClr val="black"/>
                  </a:solidFill>
                  <a:latin typeface="Calibri"/>
                </a:endParaRPr>
              </a:p>
            </p:txBody>
          </p:sp>
        </p:grpSp>
        <p:sp>
          <p:nvSpPr>
            <p:cNvPr id="17" name="TextBox 17"/>
            <p:cNvSpPr txBox="1"/>
            <p:nvPr/>
          </p:nvSpPr>
          <p:spPr>
            <a:xfrm>
              <a:off x="0" y="94884"/>
              <a:ext cx="8379326" cy="333424"/>
            </a:xfrm>
            <a:prstGeom prst="rect">
              <a:avLst/>
            </a:prstGeom>
          </p:spPr>
          <p:txBody>
            <a:bodyPr lIns="0" tIns="0" rIns="0" bIns="0" rtlCol="0" anchor="t">
              <a:spAutoFit/>
            </a:bodyPr>
            <a:lstStyle/>
            <a:p>
              <a:pPr algn="ctr" defTabSz="609630">
                <a:lnSpc>
                  <a:spcPts val="1266"/>
                </a:lnSpc>
              </a:pPr>
              <a:r>
                <a:rPr lang="en-US" sz="1141" spc="76">
                  <a:solidFill>
                    <a:srgbClr val="F0F8F7"/>
                  </a:solidFill>
                  <a:latin typeface="Century Gothic 1"/>
                </a:rPr>
                <a:t>PHOENIX, AZ • MAY 13-16, 2024</a:t>
              </a:r>
            </a:p>
          </p:txBody>
        </p:sp>
      </p:grpSp>
      <p:sp>
        <p:nvSpPr>
          <p:cNvPr id="18" name="Freeform 18"/>
          <p:cNvSpPr/>
          <p:nvPr/>
        </p:nvSpPr>
        <p:spPr>
          <a:xfrm>
            <a:off x="3238105" y="5441937"/>
            <a:ext cx="930527" cy="930527"/>
          </a:xfrm>
          <a:custGeom>
            <a:avLst/>
            <a:gdLst/>
            <a:ahLst/>
            <a:cxnLst/>
            <a:rect l="l" t="t" r="r" b="b"/>
            <a:pathLst>
              <a:path w="1395791" h="1395791">
                <a:moveTo>
                  <a:pt x="0" y="0"/>
                </a:moveTo>
                <a:lnTo>
                  <a:pt x="1395791" y="0"/>
                </a:lnTo>
                <a:lnTo>
                  <a:pt x="1395791" y="1395790"/>
                </a:lnTo>
                <a:lnTo>
                  <a:pt x="0" y="139579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flipH="1">
            <a:off x="1724273" y="5448787"/>
            <a:ext cx="468704" cy="342580"/>
          </a:xfrm>
          <a:custGeom>
            <a:avLst/>
            <a:gdLst/>
            <a:ahLst/>
            <a:cxnLst/>
            <a:rect l="l" t="t" r="r" b="b"/>
            <a:pathLst>
              <a:path w="703056" h="513870">
                <a:moveTo>
                  <a:pt x="703056" y="0"/>
                </a:moveTo>
                <a:lnTo>
                  <a:pt x="0" y="0"/>
                </a:lnTo>
                <a:lnTo>
                  <a:pt x="0" y="513870"/>
                </a:lnTo>
                <a:lnTo>
                  <a:pt x="703056" y="513870"/>
                </a:lnTo>
                <a:lnTo>
                  <a:pt x="70305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flipH="1">
            <a:off x="4379639" y="5480176"/>
            <a:ext cx="468704" cy="342580"/>
          </a:xfrm>
          <a:custGeom>
            <a:avLst/>
            <a:gdLst/>
            <a:ahLst/>
            <a:cxnLst/>
            <a:rect l="l" t="t" r="r" b="b"/>
            <a:pathLst>
              <a:path w="703056" h="513870">
                <a:moveTo>
                  <a:pt x="703057" y="0"/>
                </a:moveTo>
                <a:lnTo>
                  <a:pt x="0" y="0"/>
                </a:lnTo>
                <a:lnTo>
                  <a:pt x="0" y="513870"/>
                </a:lnTo>
                <a:lnTo>
                  <a:pt x="703057" y="513870"/>
                </a:lnTo>
                <a:lnTo>
                  <a:pt x="70305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622297" y="5441937"/>
            <a:ext cx="930527" cy="930527"/>
          </a:xfrm>
          <a:custGeom>
            <a:avLst/>
            <a:gdLst/>
            <a:ahLst/>
            <a:cxnLst/>
            <a:rect l="l" t="t" r="r" b="b"/>
            <a:pathLst>
              <a:path w="1395791" h="1395791">
                <a:moveTo>
                  <a:pt x="0" y="0"/>
                </a:moveTo>
                <a:lnTo>
                  <a:pt x="1395791" y="0"/>
                </a:lnTo>
                <a:lnTo>
                  <a:pt x="1395791" y="1395790"/>
                </a:lnTo>
                <a:lnTo>
                  <a:pt x="0" y="139579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pic>
        <p:nvPicPr>
          <p:cNvPr id="30" name="Picture 29">
            <a:extLst>
              <a:ext uri="{FF2B5EF4-FFF2-40B4-BE49-F238E27FC236}">
                <a16:creationId xmlns:a16="http://schemas.microsoft.com/office/drawing/2014/main" id="{FDFA79FF-AC97-CD3F-00BE-4D5C8FB220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23"/>
          <p:cNvSpPr txBox="1"/>
          <p:nvPr/>
        </p:nvSpPr>
        <p:spPr>
          <a:xfrm>
            <a:off x="1552824" y="2696070"/>
            <a:ext cx="6064967" cy="1993751"/>
          </a:xfrm>
          <a:prstGeom prst="rect">
            <a:avLst/>
          </a:prstGeom>
        </p:spPr>
        <p:txBody>
          <a:bodyPr lIns="0" tIns="0" rIns="0" bIns="0" rtlCol="0" anchor="t">
            <a:spAutoFit/>
          </a:bodyPr>
          <a:lstStyle/>
          <a:p>
            <a:pPr>
              <a:spcAft>
                <a:spcPts val="1200"/>
              </a:spcAft>
            </a:pPr>
            <a:r>
              <a:rPr lang="en-US" sz="1800" dirty="0">
                <a:latin typeface="Montserrat "/>
              </a:rPr>
              <a:t>Kevonya Elzia, National Health Care for the Homeless Council</a:t>
            </a:r>
          </a:p>
          <a:p>
            <a:pPr>
              <a:lnSpc>
                <a:spcPct val="70000"/>
              </a:lnSpc>
              <a:spcAft>
                <a:spcPts val="1200"/>
              </a:spcAft>
            </a:pPr>
            <a:r>
              <a:rPr lang="en-US" sz="1800" dirty="0">
                <a:latin typeface="Montserrat "/>
              </a:rPr>
              <a:t>Rachel Briegel, Community Health Plan of Washington</a:t>
            </a:r>
          </a:p>
          <a:p>
            <a:pPr>
              <a:lnSpc>
                <a:spcPct val="70000"/>
              </a:lnSpc>
              <a:spcAft>
                <a:spcPts val="1200"/>
              </a:spcAft>
            </a:pPr>
            <a:r>
              <a:rPr lang="en-US" sz="1800" dirty="0">
                <a:latin typeface="Montserrat "/>
              </a:rPr>
              <a:t>Lowel Krueger, Yakima Housing Authority</a:t>
            </a:r>
          </a:p>
          <a:p>
            <a:pPr>
              <a:lnSpc>
                <a:spcPct val="70000"/>
              </a:lnSpc>
              <a:spcAft>
                <a:spcPts val="1200"/>
              </a:spcAft>
            </a:pPr>
            <a:r>
              <a:rPr lang="en-US" sz="1800" dirty="0">
                <a:latin typeface="Montserrat "/>
              </a:rPr>
              <a:t>Rhonda Hauff, Yakima Neighborhood Health Services</a:t>
            </a:r>
          </a:p>
        </p:txBody>
      </p:sp>
      <p:sp>
        <p:nvSpPr>
          <p:cNvPr id="22" name="TextBox 22"/>
          <p:cNvSpPr txBox="1"/>
          <p:nvPr/>
        </p:nvSpPr>
        <p:spPr>
          <a:xfrm>
            <a:off x="888859" y="728966"/>
            <a:ext cx="6064967" cy="979307"/>
          </a:xfrm>
          <a:prstGeom prst="rect">
            <a:avLst/>
          </a:prstGeom>
        </p:spPr>
        <p:txBody>
          <a:bodyPr lIns="0" tIns="0" rIns="0" bIns="0" rtlCol="0" anchor="t">
            <a:spAutoFit/>
          </a:bodyPr>
          <a:lstStyle/>
          <a:p>
            <a:pPr algn="ctr" defTabSz="609630">
              <a:lnSpc>
                <a:spcPts val="3667"/>
              </a:lnSpc>
            </a:pPr>
            <a:r>
              <a:rPr lang="en-US" sz="4400" spc="-110" dirty="0">
                <a:solidFill>
                  <a:srgbClr val="272727"/>
                </a:solidFill>
                <a:latin typeface="Century Gothic 1"/>
              </a:rPr>
              <a:t>Maximizing the Synergy of Health Care and Housing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DF90A-4512-094E-80E7-1219F5F3CCBA}"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707108" y="480931"/>
            <a:ext cx="107777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1594B"/>
                </a:solidFill>
              </a:rPr>
              <a:t>Contact Information</a:t>
            </a:r>
            <a:endParaRPr kumimoji="0" lang="en-US" sz="3600" b="1" i="0" u="none" strike="noStrike" kern="1200" cap="none" spc="0" normalizeH="0" baseline="0" noProof="0" dirty="0">
              <a:ln>
                <a:noFill/>
              </a:ln>
              <a:solidFill>
                <a:srgbClr val="01594B"/>
              </a:solidFill>
              <a:effectLst/>
              <a:uLnTx/>
              <a:uFillTx/>
            </a:endParaRPr>
          </a:p>
        </p:txBody>
      </p:sp>
      <p:sp>
        <p:nvSpPr>
          <p:cNvPr id="2" name="TextBox 1">
            <a:extLst>
              <a:ext uri="{FF2B5EF4-FFF2-40B4-BE49-F238E27FC236}">
                <a16:creationId xmlns:a16="http://schemas.microsoft.com/office/drawing/2014/main" id="{E53A60A5-96D5-427F-E588-AB7A27EA67CF}"/>
              </a:ext>
            </a:extLst>
          </p:cNvPr>
          <p:cNvSpPr txBox="1"/>
          <p:nvPr/>
        </p:nvSpPr>
        <p:spPr>
          <a:xfrm>
            <a:off x="707107" y="1582340"/>
            <a:ext cx="11085089" cy="3970318"/>
          </a:xfrm>
          <a:prstGeom prst="rect">
            <a:avLst/>
          </a:prstGeom>
          <a:noFill/>
        </p:spPr>
        <p:txBody>
          <a:bodyPr wrap="square" rtlCol="0">
            <a:spAutoFit/>
          </a:bodyPr>
          <a:lstStyle/>
          <a:p>
            <a:pPr>
              <a:lnSpc>
                <a:spcPct val="150000"/>
              </a:lnSpc>
            </a:pPr>
            <a:r>
              <a:rPr lang="en-US" sz="2000" dirty="0"/>
              <a:t>Kevonya Elzia, MA, BS, RN </a:t>
            </a:r>
          </a:p>
          <a:p>
            <a:pPr>
              <a:lnSpc>
                <a:spcPct val="150000"/>
              </a:lnSpc>
            </a:pPr>
            <a:r>
              <a:rPr lang="en-US" sz="2000" dirty="0"/>
              <a:t>Director of Justice Equity Diversity Inclusion</a:t>
            </a:r>
          </a:p>
          <a:p>
            <a:pPr>
              <a:lnSpc>
                <a:spcPct val="150000"/>
              </a:lnSpc>
            </a:pPr>
            <a:r>
              <a:rPr lang="en-US" sz="2000" dirty="0"/>
              <a:t>National Health Care for the Homeless Council (NHCHC)</a:t>
            </a:r>
          </a:p>
          <a:p>
            <a:endParaRPr lang="en-US" dirty="0"/>
          </a:p>
          <a:p>
            <a:r>
              <a:rPr lang="en-US" dirty="0"/>
              <a:t>Email:  </a:t>
            </a:r>
            <a:r>
              <a:rPr lang="en-US" dirty="0">
                <a:hlinkClick r:id="rId3"/>
              </a:rPr>
              <a:t>kelzia@nhchc.org</a:t>
            </a:r>
            <a:r>
              <a:rPr lang="en-US" dirty="0"/>
              <a:t>	</a:t>
            </a:r>
          </a:p>
          <a:p>
            <a:endParaRPr lang="en-US" dirty="0"/>
          </a:p>
          <a:p>
            <a:r>
              <a:rPr lang="en-US" dirty="0"/>
              <a:t>NHCHC LinkedIn: </a:t>
            </a:r>
            <a:r>
              <a:rPr lang="en-US" dirty="0">
                <a:hlinkClick r:id="rId4"/>
              </a:rPr>
              <a:t>https://www.linkedin.com/company/national-health-care-for-the-homeless-council/mycompany/</a:t>
            </a:r>
            <a:endParaRPr lang="en-US" dirty="0"/>
          </a:p>
          <a:p>
            <a:endParaRPr lang="en-US" dirty="0"/>
          </a:p>
          <a:p>
            <a:endParaRPr lang="en-US" dirty="0"/>
          </a:p>
          <a:p>
            <a:endParaRPr lang="en-US" dirty="0"/>
          </a:p>
          <a:p>
            <a:endParaRPr lang="en-US" dirty="0"/>
          </a:p>
          <a:p>
            <a:endParaRPr lang="en-US" dirty="0"/>
          </a:p>
        </p:txBody>
      </p:sp>
      <p:pic>
        <p:nvPicPr>
          <p:cNvPr id="5" name="Picture 2" descr="A picture containing text, sign&#10;&#10;Description automatically generated">
            <a:extLst>
              <a:ext uri="{FF2B5EF4-FFF2-40B4-BE49-F238E27FC236}">
                <a16:creationId xmlns:a16="http://schemas.microsoft.com/office/drawing/2014/main" id="{80ABB06B-C668-3714-5AA0-0CA96D408A4B}"/>
              </a:ext>
            </a:extLst>
          </p:cNvPr>
          <p:cNvPicPr>
            <a:picLocks noChangeAspect="1"/>
          </p:cNvPicPr>
          <p:nvPr/>
        </p:nvPicPr>
        <p:blipFill>
          <a:blip r:embed="rId5"/>
          <a:stretch>
            <a:fillRect/>
          </a:stretch>
        </p:blipFill>
        <p:spPr>
          <a:xfrm>
            <a:off x="8741692" y="1472399"/>
            <a:ext cx="2743200" cy="2235698"/>
          </a:xfrm>
          <a:prstGeom prst="rect">
            <a:avLst/>
          </a:prstGeom>
        </p:spPr>
      </p:pic>
    </p:spTree>
    <p:extLst>
      <p:ext uri="{BB962C8B-B14F-4D97-AF65-F5344CB8AC3E}">
        <p14:creationId xmlns:p14="http://schemas.microsoft.com/office/powerpoint/2010/main" val="2633786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DF90A-4512-094E-80E7-1219F5F3CCBA}"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239667" y="1083472"/>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707108" y="480931"/>
            <a:ext cx="107777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594B"/>
                </a:solidFill>
                <a:effectLst/>
                <a:uLnTx/>
                <a:uFillTx/>
              </a:rPr>
              <a:t>Healthcare</a:t>
            </a:r>
          </a:p>
        </p:txBody>
      </p:sp>
      <p:graphicFrame>
        <p:nvGraphicFramePr>
          <p:cNvPr id="10" name="Diagram 9">
            <a:extLst>
              <a:ext uri="{FF2B5EF4-FFF2-40B4-BE49-F238E27FC236}">
                <a16:creationId xmlns:a16="http://schemas.microsoft.com/office/drawing/2014/main" id="{63D0D360-C74E-00EE-022E-04AD15F09562}"/>
              </a:ext>
            </a:extLst>
          </p:cNvPr>
          <p:cNvGraphicFramePr/>
          <p:nvPr/>
        </p:nvGraphicFramePr>
        <p:xfrm>
          <a:off x="477478" y="1127261"/>
          <a:ext cx="6907441" cy="4893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sign on a wall&#10;&#10;Description automatically generated">
            <a:extLst>
              <a:ext uri="{FF2B5EF4-FFF2-40B4-BE49-F238E27FC236}">
                <a16:creationId xmlns:a16="http://schemas.microsoft.com/office/drawing/2014/main" id="{E17496DC-53E1-272F-43A9-8AE9BDDF407C}"/>
              </a:ext>
            </a:extLst>
          </p:cNvPr>
          <p:cNvPicPr>
            <a:picLocks noChangeAspect="1"/>
          </p:cNvPicPr>
          <p:nvPr/>
        </p:nvPicPr>
        <p:blipFill rotWithShape="1">
          <a:blip r:embed="rId8"/>
          <a:srcRect l="17374" t="5557" r="28595"/>
          <a:stretch/>
        </p:blipFill>
        <p:spPr>
          <a:xfrm>
            <a:off x="7618640" y="1322097"/>
            <a:ext cx="4199468" cy="4893648"/>
          </a:xfrm>
          <a:prstGeom prst="rect">
            <a:avLst/>
          </a:prstGeom>
        </p:spPr>
      </p:pic>
      <p:sp>
        <p:nvSpPr>
          <p:cNvPr id="9" name="TextBox 8">
            <a:extLst>
              <a:ext uri="{FF2B5EF4-FFF2-40B4-BE49-F238E27FC236}">
                <a16:creationId xmlns:a16="http://schemas.microsoft.com/office/drawing/2014/main" id="{A3833417-42C6-91DE-164F-D314A666AF43}"/>
              </a:ext>
            </a:extLst>
          </p:cNvPr>
          <p:cNvSpPr txBox="1"/>
          <p:nvPr/>
        </p:nvSpPr>
        <p:spPr>
          <a:xfrm>
            <a:off x="1" y="6215745"/>
            <a:ext cx="12191999" cy="553998"/>
          </a:xfrm>
          <a:prstGeom prst="rect">
            <a:avLst/>
          </a:prstGeom>
          <a:noFill/>
        </p:spPr>
        <p:txBody>
          <a:bodyPr wrap="square" rtlCol="0">
            <a:spAutoFit/>
          </a:bodyPr>
          <a:lstStyle/>
          <a:p>
            <a:r>
              <a:rPr lang="en-US" sz="1000" dirty="0">
                <a:effectLst/>
                <a:latin typeface="Cambria" panose="02040503050406030204" pitchFamily="18" charset="0"/>
                <a:ea typeface="Times New Roman" panose="02020603050405020304" pitchFamily="18" charset="0"/>
              </a:rPr>
              <a:t>Resource:  According to the Uniform Data System (UDS) Of the 1375 Health Center Program Grantees in 2015, 1159 reported serving at least one person experiencing homelessness. The number of homeless individuals served by a health center varies greatly and ranges from 1 to 31,093. Of the remaining health centers, 45 left this value blank in UDS and 171 reported ‘0.’ </a:t>
            </a:r>
            <a:r>
              <a:rPr lang="en-US" sz="1000" dirty="0">
                <a:solidFill>
                  <a:srgbClr val="1E477C"/>
                </a:solidFill>
                <a:effectLst/>
                <a:latin typeface="Cambria" panose="02040503050406030204" pitchFamily="18" charset="0"/>
                <a:ea typeface="Times New Roman" panose="02020603050405020304" pitchFamily="18" charset="0"/>
              </a:rPr>
              <a:t>“</a:t>
            </a:r>
            <a:r>
              <a:rPr lang="en-US" sz="1000" dirty="0">
                <a:effectLst/>
                <a:latin typeface="Cambria" panose="02040503050406030204" pitchFamily="18" charset="0"/>
                <a:ea typeface="Times New Roman" panose="02020603050405020304" pitchFamily="18" charset="0"/>
              </a:rPr>
              <a:t>Anecdotally, not all health centers reported this information consistently, so the number can potentially be underreported at some health centers.</a:t>
            </a:r>
            <a:endParaRPr lang="en-US" sz="1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0809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55C98E-A499-6F49-B6A4-278312EE7BAC}"/>
              </a:ext>
            </a:extLst>
          </p:cNvPr>
          <p:cNvSpPr/>
          <p:nvPr/>
        </p:nvSpPr>
        <p:spPr>
          <a:xfrm>
            <a:off x="-42042" y="1231076"/>
            <a:ext cx="12276083" cy="851338"/>
          </a:xfrm>
          <a:prstGeom prst="rect">
            <a:avLst/>
          </a:prstGeom>
          <a:solidFill>
            <a:srgbClr val="80B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116AC69-9370-1C45-8636-078B2DD8179C}"/>
              </a:ext>
            </a:extLst>
          </p:cNvPr>
          <p:cNvSpPr txBox="1"/>
          <p:nvPr/>
        </p:nvSpPr>
        <p:spPr>
          <a:xfrm>
            <a:off x="3769427" y="1353866"/>
            <a:ext cx="7910945" cy="523220"/>
          </a:xfrm>
          <a:prstGeom prst="rect">
            <a:avLst/>
          </a:prstGeom>
          <a:noFill/>
        </p:spPr>
        <p:txBody>
          <a:bodyPr wrap="square" lIns="91440" tIns="45720" rIns="91440" bIns="45720" rtlCol="0" anchor="t">
            <a:spAutoFit/>
          </a:bodyPr>
          <a:lstStyle/>
          <a:p>
            <a:pPr algn="ctr"/>
            <a:r>
              <a:rPr lang="en-US" sz="2800" b="1" dirty="0">
                <a:solidFill>
                  <a:srgbClr val="01594B"/>
                </a:solidFill>
              </a:rPr>
              <a:t>Maximize the Synergy of Health Care and Housing</a:t>
            </a:r>
          </a:p>
        </p:txBody>
      </p:sp>
      <p:sp>
        <p:nvSpPr>
          <p:cNvPr id="11" name="TextBox 10">
            <a:extLst>
              <a:ext uri="{FF2B5EF4-FFF2-40B4-BE49-F238E27FC236}">
                <a16:creationId xmlns:a16="http://schemas.microsoft.com/office/drawing/2014/main" id="{9AF74F17-B0FB-DB49-A896-67974CB8DE14}"/>
              </a:ext>
            </a:extLst>
          </p:cNvPr>
          <p:cNvSpPr txBox="1"/>
          <p:nvPr/>
        </p:nvSpPr>
        <p:spPr>
          <a:xfrm>
            <a:off x="2481943" y="3148806"/>
            <a:ext cx="8621486" cy="2462213"/>
          </a:xfrm>
          <a:prstGeom prst="rect">
            <a:avLst/>
          </a:prstGeom>
          <a:noFill/>
        </p:spPr>
        <p:txBody>
          <a:bodyPr wrap="square" lIns="91440" tIns="45720" rIns="91440" bIns="45720" rtlCol="0" anchor="t">
            <a:spAutoFit/>
          </a:bodyPr>
          <a:lstStyle/>
          <a:p>
            <a:r>
              <a:rPr lang="en-US" sz="2200" dirty="0">
                <a:solidFill>
                  <a:srgbClr val="01594B"/>
                </a:solidFill>
              </a:rPr>
              <a:t>Moderator:  Kevonya Elzia, National Health Care for the Homeless Council</a:t>
            </a:r>
          </a:p>
          <a:p>
            <a:endParaRPr lang="en-US" sz="2200" dirty="0">
              <a:solidFill>
                <a:srgbClr val="01594B"/>
              </a:solidFill>
            </a:endParaRPr>
          </a:p>
          <a:p>
            <a:r>
              <a:rPr lang="en-US" sz="2200" dirty="0">
                <a:solidFill>
                  <a:srgbClr val="01594B"/>
                </a:solidFill>
              </a:rPr>
              <a:t>Presenters:  	        </a:t>
            </a:r>
          </a:p>
          <a:p>
            <a:r>
              <a:rPr lang="en-US" sz="2200" dirty="0">
                <a:solidFill>
                  <a:srgbClr val="01594B"/>
                </a:solidFill>
              </a:rPr>
              <a:t>	Rachel Briegel, Community Health Plan of Washington</a:t>
            </a:r>
          </a:p>
          <a:p>
            <a:r>
              <a:rPr lang="en-US" sz="2200" dirty="0">
                <a:solidFill>
                  <a:srgbClr val="01594B"/>
                </a:solidFill>
              </a:rPr>
              <a:t>	Lowel Krueger, Yakima Housing Authority</a:t>
            </a:r>
          </a:p>
          <a:p>
            <a:r>
              <a:rPr lang="en-US" sz="2200" dirty="0">
                <a:solidFill>
                  <a:srgbClr val="01594B"/>
                </a:solidFill>
              </a:rPr>
              <a:t>	Rhonda Hauff, Yakima Neighborhood Health Services</a:t>
            </a:r>
          </a:p>
          <a:p>
            <a:endParaRPr lang="en-US" sz="2200" dirty="0">
              <a:solidFill>
                <a:srgbClr val="01594B"/>
              </a:solidFill>
            </a:endParaRPr>
          </a:p>
        </p:txBody>
      </p:sp>
      <p:sp>
        <p:nvSpPr>
          <p:cNvPr id="9" name="Rectangle 8">
            <a:extLst>
              <a:ext uri="{FF2B5EF4-FFF2-40B4-BE49-F238E27FC236}">
                <a16:creationId xmlns:a16="http://schemas.microsoft.com/office/drawing/2014/main" id="{52D6796D-EBAF-6F4E-A074-75F3E4D5C8E8}"/>
              </a:ext>
            </a:extLst>
          </p:cNvPr>
          <p:cNvSpPr/>
          <p:nvPr/>
        </p:nvSpPr>
        <p:spPr>
          <a:xfrm>
            <a:off x="-1" y="6338857"/>
            <a:ext cx="12192001" cy="471346"/>
          </a:xfrm>
          <a:prstGeom prst="rect">
            <a:avLst/>
          </a:prstGeom>
          <a:solidFill>
            <a:srgbClr val="80B1A8">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12198C-6950-2441-A2EB-DB15FE3590E9}"/>
              </a:ext>
            </a:extLst>
          </p:cNvPr>
          <p:cNvSpPr/>
          <p:nvPr/>
        </p:nvSpPr>
        <p:spPr>
          <a:xfrm>
            <a:off x="1138083" y="6420641"/>
            <a:ext cx="9729786" cy="276999"/>
          </a:xfrm>
          <a:prstGeom prst="rect">
            <a:avLst/>
          </a:prstGeom>
        </p:spPr>
        <p:txBody>
          <a:bodyPr wrap="square">
            <a:spAutoFit/>
          </a:bodyPr>
          <a:lstStyle/>
          <a:p>
            <a:pPr algn="ctr"/>
            <a:r>
              <a:rPr lang="en-US" sz="1200" dirty="0"/>
              <a:t>Research | Training &amp; Technical Assistance | Policy &amp; Advocacy | Consumer Voices</a:t>
            </a:r>
            <a:endParaRPr lang="en-US" sz="1200" dirty="0">
              <a:solidFill>
                <a:srgbClr val="01594B"/>
              </a:solidFill>
            </a:endParaRPr>
          </a:p>
        </p:txBody>
      </p:sp>
      <p:pic>
        <p:nvPicPr>
          <p:cNvPr id="2" name="Picture 2" descr="A picture containing text, sign&#10;&#10;Description automatically generated">
            <a:extLst>
              <a:ext uri="{FF2B5EF4-FFF2-40B4-BE49-F238E27FC236}">
                <a16:creationId xmlns:a16="http://schemas.microsoft.com/office/drawing/2014/main" id="{A1FEC120-4B8A-474D-B5BE-94E925D0DF01}"/>
              </a:ext>
            </a:extLst>
          </p:cNvPr>
          <p:cNvPicPr>
            <a:picLocks noChangeAspect="1"/>
          </p:cNvPicPr>
          <p:nvPr/>
        </p:nvPicPr>
        <p:blipFill>
          <a:blip r:embed="rId3"/>
          <a:stretch>
            <a:fillRect/>
          </a:stretch>
        </p:blipFill>
        <p:spPr>
          <a:xfrm>
            <a:off x="884712" y="658502"/>
            <a:ext cx="2743200" cy="2235698"/>
          </a:xfrm>
          <a:prstGeom prst="rect">
            <a:avLst/>
          </a:prstGeom>
        </p:spPr>
      </p:pic>
    </p:spTree>
    <p:extLst>
      <p:ext uri="{BB962C8B-B14F-4D97-AF65-F5344CB8AC3E}">
        <p14:creationId xmlns:p14="http://schemas.microsoft.com/office/powerpoint/2010/main" val="1101644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5464E-7F85-44A4-A5A7-24C081B169C6}"/>
              </a:ext>
            </a:extLst>
          </p:cNvPr>
          <p:cNvSpPr>
            <a:spLocks noGrp="1"/>
          </p:cNvSpPr>
          <p:nvPr>
            <p:ph type="title" idx="4294967295"/>
          </p:nvPr>
        </p:nvSpPr>
        <p:spPr>
          <a:xfrm>
            <a:off x="0" y="2062976"/>
            <a:ext cx="4103688" cy="1676439"/>
          </a:xfrm>
        </p:spPr>
        <p:txBody>
          <a:bodyPr>
            <a:normAutofit fontScale="90000"/>
          </a:bodyPr>
          <a:lstStyle/>
          <a:p>
            <a:r>
              <a:rPr lang="en-US" sz="4800" dirty="0">
                <a:solidFill>
                  <a:schemeClr val="bg1"/>
                </a:solidFill>
              </a:rPr>
              <a:t>An MCO’s Role in Health and Housing Partnerships</a:t>
            </a:r>
          </a:p>
        </p:txBody>
      </p:sp>
      <p:sp>
        <p:nvSpPr>
          <p:cNvPr id="3" name="Title 1">
            <a:extLst>
              <a:ext uri="{FF2B5EF4-FFF2-40B4-BE49-F238E27FC236}">
                <a16:creationId xmlns:a16="http://schemas.microsoft.com/office/drawing/2014/main" id="{AE30C90A-9ABF-84C1-F017-8FBA858541FA}"/>
              </a:ext>
            </a:extLst>
          </p:cNvPr>
          <p:cNvSpPr txBox="1">
            <a:spLocks/>
          </p:cNvSpPr>
          <p:nvPr/>
        </p:nvSpPr>
        <p:spPr>
          <a:xfrm>
            <a:off x="0" y="4445620"/>
            <a:ext cx="4103688" cy="167643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rPr>
              <a:t>Rachel Briegel, MSW (she/her)</a:t>
            </a:r>
          </a:p>
          <a:p>
            <a:r>
              <a:rPr lang="en-US" sz="1800" dirty="0">
                <a:solidFill>
                  <a:schemeClr val="bg1"/>
                </a:solidFill>
                <a:hlinkClick r:id="rId3">
                  <a:extLst>
                    <a:ext uri="{A12FA001-AC4F-418D-AE19-62706E023703}">
                      <ahyp:hlinkClr xmlns:ahyp="http://schemas.microsoft.com/office/drawing/2018/hyperlinkcolor" val="tx"/>
                    </a:ext>
                  </a:extLst>
                </a:hlinkClick>
              </a:rPr>
              <a:t>Rachel.Briegel@chpw.org</a:t>
            </a:r>
            <a:r>
              <a:rPr lang="en-US" sz="1800" dirty="0">
                <a:solidFill>
                  <a:schemeClr val="bg1"/>
                </a:solidFill>
              </a:rPr>
              <a:t> </a:t>
            </a:r>
          </a:p>
        </p:txBody>
      </p:sp>
    </p:spTree>
    <p:extLst>
      <p:ext uri="{BB962C8B-B14F-4D97-AF65-F5344CB8AC3E}">
        <p14:creationId xmlns:p14="http://schemas.microsoft.com/office/powerpoint/2010/main" val="563119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71" r="46322" b="3454"/>
          <a:stretch>
            <a:fillRect/>
          </a:stretch>
        </p:blipFill>
        <p:spPr>
          <a:xfrm>
            <a:off x="-31004" y="0"/>
            <a:ext cx="5683387" cy="6858000"/>
          </a:xfrm>
          <a:prstGeom prst="rect">
            <a:avLst/>
          </a:prstGeom>
        </p:spPr>
      </p:pic>
      <p:sp>
        <p:nvSpPr>
          <p:cNvPr id="3" name="TextBox 3"/>
          <p:cNvSpPr txBox="1"/>
          <p:nvPr/>
        </p:nvSpPr>
        <p:spPr>
          <a:xfrm>
            <a:off x="6482414" y="146023"/>
            <a:ext cx="4523382" cy="397032"/>
          </a:xfrm>
          <a:prstGeom prst="rect">
            <a:avLst/>
          </a:prstGeom>
        </p:spPr>
        <p:txBody>
          <a:bodyPr lIns="0" tIns="0" rIns="0" bIns="0" rtlCol="0" anchor="t">
            <a:spAutoFit/>
          </a:bodyPr>
          <a:lstStyle/>
          <a:p>
            <a:pPr algn="ctr">
              <a:lnSpc>
                <a:spcPts val="3360"/>
              </a:lnSpc>
            </a:pPr>
            <a:r>
              <a:rPr lang="en-US" sz="2400" dirty="0">
                <a:solidFill>
                  <a:srgbClr val="FCFCFC"/>
                </a:solidFill>
                <a:latin typeface="Open Sans Extra Bold"/>
              </a:rPr>
              <a:t>Equity: In CHPW's DNA</a:t>
            </a:r>
          </a:p>
        </p:txBody>
      </p:sp>
      <p:sp>
        <p:nvSpPr>
          <p:cNvPr id="4" name="TextBox 4"/>
          <p:cNvSpPr txBox="1"/>
          <p:nvPr/>
        </p:nvSpPr>
        <p:spPr>
          <a:xfrm>
            <a:off x="6641517" y="965560"/>
            <a:ext cx="4630443" cy="971420"/>
          </a:xfrm>
          <a:prstGeom prst="rect">
            <a:avLst/>
          </a:prstGeom>
        </p:spPr>
        <p:txBody>
          <a:bodyPr lIns="0" tIns="0" rIns="0" bIns="0" rtlCol="0" anchor="t">
            <a:spAutoFit/>
          </a:bodyPr>
          <a:lstStyle/>
          <a:p>
            <a:pPr algn="ctr">
              <a:lnSpc>
                <a:spcPts val="2613"/>
              </a:lnSpc>
            </a:pPr>
            <a:r>
              <a:rPr lang="en-US" sz="1867" dirty="0">
                <a:solidFill>
                  <a:srgbClr val="FCFCFC"/>
                </a:solidFill>
                <a:latin typeface="Open Sans Extra Bold"/>
              </a:rPr>
              <a:t>Founded by Community Health Centers with roots in the social justice movement</a:t>
            </a:r>
          </a:p>
          <a:p>
            <a:pPr algn="ctr">
              <a:lnSpc>
                <a:spcPts val="2613"/>
              </a:lnSpc>
              <a:spcBef>
                <a:spcPct val="0"/>
              </a:spcBef>
            </a:pPr>
            <a:endParaRPr lang="en-US" sz="1867" dirty="0">
              <a:solidFill>
                <a:srgbClr val="FCFCFC"/>
              </a:solidFill>
              <a:latin typeface="Open Sans Extra Bold"/>
            </a:endParaRPr>
          </a:p>
        </p:txBody>
      </p:sp>
      <p:sp>
        <p:nvSpPr>
          <p:cNvPr id="5" name="TextBox 5"/>
          <p:cNvSpPr txBox="1"/>
          <p:nvPr/>
        </p:nvSpPr>
        <p:spPr>
          <a:xfrm>
            <a:off x="6561965" y="3208656"/>
            <a:ext cx="4789547" cy="637995"/>
          </a:xfrm>
          <a:prstGeom prst="rect">
            <a:avLst/>
          </a:prstGeom>
        </p:spPr>
        <p:txBody>
          <a:bodyPr lIns="0" tIns="0" rIns="0" bIns="0" rtlCol="0" anchor="t">
            <a:spAutoFit/>
          </a:bodyPr>
          <a:lstStyle/>
          <a:p>
            <a:pPr algn="ctr">
              <a:lnSpc>
                <a:spcPts val="2613"/>
              </a:lnSpc>
              <a:spcBef>
                <a:spcPct val="0"/>
              </a:spcBef>
            </a:pPr>
            <a:r>
              <a:rPr lang="en-US" sz="1867" dirty="0">
                <a:solidFill>
                  <a:srgbClr val="FCFCFC"/>
                </a:solidFill>
                <a:latin typeface="Open Sans Extra Bold"/>
              </a:rPr>
              <a:t>The whole health of our members is our primary concern.</a:t>
            </a:r>
          </a:p>
        </p:txBody>
      </p:sp>
      <p:sp>
        <p:nvSpPr>
          <p:cNvPr id="8" name="TextBox 3">
            <a:extLst>
              <a:ext uri="{FF2B5EF4-FFF2-40B4-BE49-F238E27FC236}">
                <a16:creationId xmlns:a16="http://schemas.microsoft.com/office/drawing/2014/main" id="{8C0A710E-8B49-406C-B4E0-757B3B43D15C}"/>
              </a:ext>
            </a:extLst>
          </p:cNvPr>
          <p:cNvSpPr txBox="1"/>
          <p:nvPr/>
        </p:nvSpPr>
        <p:spPr>
          <a:xfrm>
            <a:off x="6561965" y="592951"/>
            <a:ext cx="5139195" cy="396712"/>
          </a:xfrm>
          <a:prstGeom prst="rect">
            <a:avLst/>
          </a:prstGeom>
        </p:spPr>
        <p:txBody>
          <a:bodyPr wrap="square" lIns="0" tIns="0" rIns="0" bIns="0" rtlCol="0" anchor="t">
            <a:spAutoFit/>
          </a:bodyPr>
          <a:lstStyle/>
          <a:p>
            <a:pPr algn="ctr">
              <a:lnSpc>
                <a:spcPts val="3360"/>
              </a:lnSpc>
            </a:pPr>
            <a:r>
              <a:rPr lang="en-US" sz="2400" dirty="0">
                <a:solidFill>
                  <a:srgbClr val="FCFCFC"/>
                </a:solidFill>
                <a:latin typeface="Open Sans Extra Bold"/>
              </a:rPr>
              <a:t>Equity: In CHPW's DNA</a:t>
            </a:r>
          </a:p>
        </p:txBody>
      </p:sp>
      <p:grpSp>
        <p:nvGrpSpPr>
          <p:cNvPr id="13" name="Group 12">
            <a:extLst>
              <a:ext uri="{FF2B5EF4-FFF2-40B4-BE49-F238E27FC236}">
                <a16:creationId xmlns:a16="http://schemas.microsoft.com/office/drawing/2014/main" id="{62B86164-C1BF-4000-8C99-B4810EFEFBA3}"/>
              </a:ext>
            </a:extLst>
          </p:cNvPr>
          <p:cNvGrpSpPr/>
          <p:nvPr/>
        </p:nvGrpSpPr>
        <p:grpSpPr>
          <a:xfrm>
            <a:off x="6752511" y="1315676"/>
            <a:ext cx="5227981" cy="9640140"/>
            <a:chOff x="6482414" y="853716"/>
            <a:chExt cx="5227981" cy="9640140"/>
          </a:xfrm>
        </p:grpSpPr>
        <p:sp>
          <p:nvSpPr>
            <p:cNvPr id="14" name="TextBox 6">
              <a:extLst>
                <a:ext uri="{FF2B5EF4-FFF2-40B4-BE49-F238E27FC236}">
                  <a16:creationId xmlns:a16="http://schemas.microsoft.com/office/drawing/2014/main" id="{C65EACC7-7B07-46E3-99CD-8FB1CB8F31A4}"/>
                </a:ext>
              </a:extLst>
            </p:cNvPr>
            <p:cNvSpPr txBox="1"/>
            <p:nvPr/>
          </p:nvSpPr>
          <p:spPr>
            <a:xfrm>
              <a:off x="6482414" y="5202503"/>
              <a:ext cx="5227981" cy="304571"/>
            </a:xfrm>
            <a:prstGeom prst="rect">
              <a:avLst/>
            </a:prstGeom>
          </p:spPr>
          <p:txBody>
            <a:bodyPr lIns="0" tIns="0" rIns="0" bIns="0" rtlCol="0" anchor="t">
              <a:spAutoFit/>
            </a:bodyPr>
            <a:lstStyle/>
            <a:p>
              <a:pPr algn="ctr">
                <a:lnSpc>
                  <a:spcPts val="2613"/>
                </a:lnSpc>
                <a:spcBef>
                  <a:spcPct val="0"/>
                </a:spcBef>
              </a:pPr>
              <a:endParaRPr lang="en-US" sz="1867" dirty="0">
                <a:solidFill>
                  <a:schemeClr val="accent6"/>
                </a:solidFill>
                <a:latin typeface="Open Sans Extra Bold"/>
              </a:endParaRPr>
            </a:p>
          </p:txBody>
        </p:sp>
        <p:sp>
          <p:nvSpPr>
            <p:cNvPr id="15" name="TextBox 4">
              <a:extLst>
                <a:ext uri="{FF2B5EF4-FFF2-40B4-BE49-F238E27FC236}">
                  <a16:creationId xmlns:a16="http://schemas.microsoft.com/office/drawing/2014/main" id="{6984D3D7-68A8-49DF-AD06-2B821192367D}"/>
                </a:ext>
              </a:extLst>
            </p:cNvPr>
            <p:cNvSpPr txBox="1"/>
            <p:nvPr/>
          </p:nvSpPr>
          <p:spPr>
            <a:xfrm>
              <a:off x="6614623" y="853716"/>
              <a:ext cx="4630443" cy="9640140"/>
            </a:xfrm>
            <a:prstGeom prst="rect">
              <a:avLst/>
            </a:prstGeom>
          </p:spPr>
          <p:txBody>
            <a:bodyPr lIns="0" tIns="0" rIns="0" bIns="0" rtlCol="0" anchor="t">
              <a:spAutoFit/>
            </a:bodyPr>
            <a:lstStyle/>
            <a:p>
              <a:pPr algn="ctr">
                <a:lnSpc>
                  <a:spcPts val="2613"/>
                </a:lnSpc>
              </a:pPr>
              <a:r>
                <a:rPr lang="en-US" sz="1867" dirty="0">
                  <a:solidFill>
                    <a:schemeClr val="accent6"/>
                  </a:solidFill>
                  <a:latin typeface="Open Sans Extra Bold"/>
                </a:rPr>
                <a:t>Founded and governed by Washington’s Community Health Centers (CHC) in 1992</a:t>
              </a:r>
            </a:p>
            <a:p>
              <a:pPr algn="ctr">
                <a:lnSpc>
                  <a:spcPts val="2613"/>
                </a:lnSpc>
              </a:pPr>
              <a:endParaRPr lang="en-US" sz="1867" dirty="0">
                <a:solidFill>
                  <a:schemeClr val="accent6"/>
                </a:solidFill>
                <a:latin typeface="Open Sans Extra Bold"/>
              </a:endParaRPr>
            </a:p>
            <a:p>
              <a:pPr algn="ctr">
                <a:lnSpc>
                  <a:spcPts val="2613"/>
                </a:lnSpc>
              </a:pPr>
              <a:r>
                <a:rPr lang="en-US" sz="1867" dirty="0">
                  <a:solidFill>
                    <a:schemeClr val="accent6"/>
                  </a:solidFill>
                  <a:latin typeface="Open Sans Extra Bold"/>
                </a:rPr>
                <a:t>We are rooted in Washington State</a:t>
              </a:r>
            </a:p>
            <a:p>
              <a:pPr algn="ctr">
                <a:lnSpc>
                  <a:spcPts val="2613"/>
                </a:lnSpc>
              </a:pPr>
              <a:endParaRPr lang="en-US" sz="1867" dirty="0">
                <a:solidFill>
                  <a:schemeClr val="accent6"/>
                </a:solidFill>
                <a:latin typeface="Open Sans Extra Bold"/>
              </a:endParaRPr>
            </a:p>
            <a:p>
              <a:pPr algn="ctr">
                <a:lnSpc>
                  <a:spcPts val="2613"/>
                </a:lnSpc>
              </a:pPr>
              <a:r>
                <a:rPr lang="en-US" sz="1867" dirty="0">
                  <a:solidFill>
                    <a:schemeClr val="accent6"/>
                  </a:solidFill>
                  <a:latin typeface="Open Sans Extra Bold"/>
                </a:rPr>
                <a:t>Provide Medicaid, Medicare Advantage/DSNP, and Cascade Select Coverage Options to 300,000 Washingtonians</a:t>
              </a:r>
            </a:p>
            <a:p>
              <a:pPr algn="ctr">
                <a:lnSpc>
                  <a:spcPts val="2613"/>
                </a:lnSpc>
              </a:pPr>
              <a:endParaRPr lang="en-US" sz="1867" dirty="0">
                <a:solidFill>
                  <a:schemeClr val="accent6"/>
                </a:solidFill>
                <a:latin typeface="Open Sans Extra Bold"/>
              </a:endParaRPr>
            </a:p>
            <a:p>
              <a:pPr algn="ctr">
                <a:lnSpc>
                  <a:spcPts val="2613"/>
                </a:lnSpc>
              </a:pPr>
              <a:r>
                <a:rPr lang="en-US" sz="1867" dirty="0">
                  <a:solidFill>
                    <a:schemeClr val="accent6"/>
                  </a:solidFill>
                  <a:latin typeface="Open Sans Extra Bold"/>
                </a:rPr>
                <a:t>The whole health of our members </a:t>
              </a:r>
            </a:p>
            <a:p>
              <a:pPr algn="ctr">
                <a:lnSpc>
                  <a:spcPts val="2613"/>
                </a:lnSpc>
              </a:pPr>
              <a:r>
                <a:rPr lang="en-US" sz="1867" dirty="0">
                  <a:solidFill>
                    <a:schemeClr val="accent6"/>
                  </a:solidFill>
                  <a:latin typeface="Open Sans Extra Bold"/>
                </a:rPr>
                <a:t>is our primary concern and focus</a:t>
              </a:r>
            </a:p>
            <a:p>
              <a:pPr algn="ctr">
                <a:lnSpc>
                  <a:spcPts val="2613"/>
                </a:lnSpc>
              </a:pPr>
              <a:endParaRPr lang="en-US" sz="1867" dirty="0">
                <a:solidFill>
                  <a:schemeClr val="accent6"/>
                </a:solidFill>
                <a:latin typeface="Open Sans Extra Bold"/>
              </a:endParaRPr>
            </a:p>
            <a:p>
              <a:pPr algn="ctr">
                <a:lnSpc>
                  <a:spcPts val="2613"/>
                </a:lnSpc>
              </a:pPr>
              <a:r>
                <a:rPr lang="en-US" sz="1867" dirty="0">
                  <a:solidFill>
                    <a:schemeClr val="accent6"/>
                  </a:solidFill>
                  <a:latin typeface="Open Sans Extra Bold"/>
                </a:rPr>
                <a:t>Our staff and board are local and </a:t>
              </a:r>
            </a:p>
            <a:p>
              <a:pPr algn="ctr">
                <a:lnSpc>
                  <a:spcPts val="2613"/>
                </a:lnSpc>
              </a:pPr>
              <a:r>
                <a:rPr lang="en-US" sz="1867" dirty="0">
                  <a:solidFill>
                    <a:schemeClr val="accent6"/>
                  </a:solidFill>
                  <a:latin typeface="Open Sans Extra Bold"/>
                </a:rPr>
                <a:t>part of the fabric of the communities </a:t>
              </a:r>
            </a:p>
            <a:p>
              <a:pPr algn="ctr">
                <a:lnSpc>
                  <a:spcPts val="2613"/>
                </a:lnSpc>
              </a:pPr>
              <a:r>
                <a:rPr lang="en-US" sz="1867" dirty="0">
                  <a:solidFill>
                    <a:schemeClr val="accent6"/>
                  </a:solidFill>
                  <a:latin typeface="Open Sans Extra Bold"/>
                </a:rPr>
                <a:t>we serve</a:t>
              </a:r>
            </a:p>
            <a:p>
              <a:pPr algn="ctr">
                <a:lnSpc>
                  <a:spcPts val="2613"/>
                </a:lnSpc>
              </a:pPr>
              <a:endParaRPr lang="en-US" sz="1867" dirty="0">
                <a:solidFill>
                  <a:schemeClr val="accent6"/>
                </a:solidFill>
                <a:latin typeface="Open Sans Extra Bold"/>
              </a:endParaRPr>
            </a:p>
            <a:p>
              <a:pPr algn="ctr">
                <a:lnSpc>
                  <a:spcPts val="2613"/>
                </a:lnSpc>
              </a:pPr>
              <a:endParaRPr lang="en-US" sz="1867" dirty="0">
                <a:solidFill>
                  <a:schemeClr val="accent6"/>
                </a:solidFill>
                <a:latin typeface="Open Sans Extra Bold"/>
              </a:endParaRPr>
            </a:p>
            <a:p>
              <a:pPr algn="ctr">
                <a:lnSpc>
                  <a:spcPts val="2613"/>
                </a:lnSpc>
              </a:pPr>
              <a:endParaRPr lang="en-US" sz="1867" dirty="0">
                <a:solidFill>
                  <a:schemeClr val="accent6"/>
                </a:solidFill>
                <a:latin typeface="Open Sans Extra Bold"/>
              </a:endParaRPr>
            </a:p>
            <a:p>
              <a:pPr algn="ctr">
                <a:lnSpc>
                  <a:spcPts val="2613"/>
                </a:lnSpc>
              </a:pPr>
              <a:endParaRPr lang="en-US" sz="1867" dirty="0">
                <a:solidFill>
                  <a:schemeClr val="accent6"/>
                </a:solidFill>
                <a:latin typeface="Open Sans Extra Bold"/>
              </a:endParaRPr>
            </a:p>
            <a:p>
              <a:pPr algn="ctr">
                <a:lnSpc>
                  <a:spcPts val="2613"/>
                </a:lnSpc>
              </a:pPr>
              <a:endParaRPr lang="en-US" sz="1867" dirty="0">
                <a:solidFill>
                  <a:schemeClr val="accent6"/>
                </a:solidFill>
                <a:latin typeface="Open Sans Extra Bold"/>
              </a:endParaRPr>
            </a:p>
            <a:p>
              <a:pPr algn="ctr">
                <a:lnSpc>
                  <a:spcPts val="2613"/>
                </a:lnSpc>
              </a:pPr>
              <a:endParaRPr lang="en-US" sz="1867" dirty="0">
                <a:solidFill>
                  <a:schemeClr val="accent6"/>
                </a:solidFill>
                <a:latin typeface="Open Sans Extra Bold"/>
              </a:endParaRPr>
            </a:p>
            <a:p>
              <a:pPr algn="ctr">
                <a:lnSpc>
                  <a:spcPts val="2613"/>
                </a:lnSpc>
              </a:pPr>
              <a:endParaRPr lang="en-US" sz="1867" dirty="0">
                <a:solidFill>
                  <a:schemeClr val="accent6"/>
                </a:solidFill>
                <a:latin typeface="Open Sans Extra Bold"/>
              </a:endParaRPr>
            </a:p>
            <a:p>
              <a:pPr algn="ctr">
                <a:lnSpc>
                  <a:spcPts val="2613"/>
                </a:lnSpc>
              </a:pPr>
              <a:endParaRPr lang="en-US" sz="1867" dirty="0">
                <a:solidFill>
                  <a:schemeClr val="accent6"/>
                </a:solidFill>
                <a:latin typeface="Open Sans Extra Bold"/>
              </a:endParaRPr>
            </a:p>
            <a:p>
              <a:pPr algn="ctr">
                <a:lnSpc>
                  <a:spcPts val="2613"/>
                </a:lnSpc>
              </a:pPr>
              <a:endParaRPr lang="en-US" sz="1867" dirty="0">
                <a:solidFill>
                  <a:schemeClr val="accent6"/>
                </a:solidFill>
                <a:latin typeface="Open Sans Extra Bold"/>
              </a:endParaRPr>
            </a:p>
            <a:p>
              <a:pPr algn="ctr">
                <a:lnSpc>
                  <a:spcPts val="2613"/>
                </a:lnSpc>
              </a:pPr>
              <a:endParaRPr lang="en-US" sz="1867" dirty="0">
                <a:solidFill>
                  <a:schemeClr val="accent6"/>
                </a:solidFill>
                <a:latin typeface="Open Sans Extra Bold"/>
              </a:endParaRPr>
            </a:p>
            <a:p>
              <a:pPr algn="ctr">
                <a:lnSpc>
                  <a:spcPts val="2613"/>
                </a:lnSpc>
              </a:pPr>
              <a:endParaRPr lang="en-US" sz="1867" dirty="0">
                <a:solidFill>
                  <a:schemeClr val="accent6"/>
                </a:solidFill>
                <a:latin typeface="Open Sans Extra Bold"/>
              </a:endParaRPr>
            </a:p>
            <a:p>
              <a:pPr algn="ctr">
                <a:lnSpc>
                  <a:spcPts val="2613"/>
                </a:lnSpc>
              </a:pPr>
              <a:endParaRPr lang="en-US" sz="1867" dirty="0">
                <a:solidFill>
                  <a:schemeClr val="accent6"/>
                </a:solidFill>
                <a:latin typeface="Open Sans Extra Bold"/>
              </a:endParaRPr>
            </a:p>
            <a:p>
              <a:pPr algn="ctr">
                <a:lnSpc>
                  <a:spcPts val="2613"/>
                </a:lnSpc>
                <a:spcBef>
                  <a:spcPct val="0"/>
                </a:spcBef>
              </a:pPr>
              <a:endParaRPr lang="en-US" sz="1867" dirty="0">
                <a:solidFill>
                  <a:srgbClr val="FCFCFC"/>
                </a:solidFill>
                <a:latin typeface="Open Sans Extra Bold"/>
              </a:endParaRPr>
            </a:p>
          </p:txBody>
        </p:sp>
        <p:sp>
          <p:nvSpPr>
            <p:cNvPr id="16" name="TextBox 5">
              <a:extLst>
                <a:ext uri="{FF2B5EF4-FFF2-40B4-BE49-F238E27FC236}">
                  <a16:creationId xmlns:a16="http://schemas.microsoft.com/office/drawing/2014/main" id="{A86912C9-7389-4DBA-8ACD-FD8369B8DBBD}"/>
                </a:ext>
              </a:extLst>
            </p:cNvPr>
            <p:cNvSpPr txBox="1"/>
            <p:nvPr/>
          </p:nvSpPr>
          <p:spPr>
            <a:xfrm>
              <a:off x="6619170" y="3232406"/>
              <a:ext cx="4789547" cy="304250"/>
            </a:xfrm>
            <a:prstGeom prst="rect">
              <a:avLst/>
            </a:prstGeom>
          </p:spPr>
          <p:txBody>
            <a:bodyPr lIns="0" tIns="0" rIns="0" bIns="0" rtlCol="0" anchor="t">
              <a:spAutoFit/>
            </a:bodyPr>
            <a:lstStyle/>
            <a:p>
              <a:pPr algn="ctr">
                <a:lnSpc>
                  <a:spcPts val="2613"/>
                </a:lnSpc>
                <a:spcBef>
                  <a:spcPct val="0"/>
                </a:spcBef>
              </a:pPr>
              <a:endParaRPr lang="en-US" sz="1867" dirty="0">
                <a:solidFill>
                  <a:schemeClr val="accent6"/>
                </a:solidFill>
                <a:latin typeface="Open Sans Extra Bold"/>
              </a:endParaRPr>
            </a:p>
          </p:txBody>
        </p:sp>
      </p:grpSp>
      <p:sp>
        <p:nvSpPr>
          <p:cNvPr id="11" name="Title 1">
            <a:extLst>
              <a:ext uri="{FF2B5EF4-FFF2-40B4-BE49-F238E27FC236}">
                <a16:creationId xmlns:a16="http://schemas.microsoft.com/office/drawing/2014/main" id="{297572E9-91AB-44B6-AD13-8B81E13089A2}"/>
              </a:ext>
            </a:extLst>
          </p:cNvPr>
          <p:cNvSpPr>
            <a:spLocks noGrp="1"/>
          </p:cNvSpPr>
          <p:nvPr>
            <p:ph type="title"/>
          </p:nvPr>
        </p:nvSpPr>
        <p:spPr>
          <a:xfrm>
            <a:off x="6884720" y="4554"/>
            <a:ext cx="4322776" cy="1088641"/>
          </a:xfrm>
        </p:spPr>
        <p:txBody>
          <a:bodyPr>
            <a:normAutofit/>
          </a:bodyPr>
          <a:lstStyle/>
          <a:p>
            <a:pPr algn="ctr"/>
            <a:r>
              <a:rPr lang="en-US" sz="4000" b="1" dirty="0">
                <a:solidFill>
                  <a:srgbClr val="194971"/>
                </a:solidFill>
                <a:latin typeface="+mn-lt"/>
                <a:cs typeface="+mj-cs"/>
              </a:rPr>
              <a:t>Who we are? </a:t>
            </a:r>
          </a:p>
        </p:txBody>
      </p:sp>
    </p:spTree>
    <p:extLst>
      <p:ext uri="{BB962C8B-B14F-4D97-AF65-F5344CB8AC3E}">
        <p14:creationId xmlns:p14="http://schemas.microsoft.com/office/powerpoint/2010/main" val="830245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7CE0E1-95C2-4516-A709-4765B1457CAC}"/>
              </a:ext>
            </a:extLst>
          </p:cNvPr>
          <p:cNvSpPr>
            <a:spLocks noGrp="1"/>
          </p:cNvSpPr>
          <p:nvPr>
            <p:ph type="title"/>
          </p:nvPr>
        </p:nvSpPr>
        <p:spPr/>
        <p:txBody>
          <a:bodyPr/>
          <a:lstStyle/>
          <a:p>
            <a:r>
              <a:rPr lang="en-US" dirty="0"/>
              <a:t>The  evidence is clear: Housing is Healthcare </a:t>
            </a:r>
          </a:p>
        </p:txBody>
      </p:sp>
      <p:pic>
        <p:nvPicPr>
          <p:cNvPr id="2050" name="Picture 2">
            <a:extLst>
              <a:ext uri="{FF2B5EF4-FFF2-40B4-BE49-F238E27FC236}">
                <a16:creationId xmlns:a16="http://schemas.microsoft.com/office/drawing/2014/main" id="{E45F60DB-FAE3-48B9-A40E-8785F9963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270" y="1434305"/>
            <a:ext cx="6877050" cy="41790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2125BCF-88CD-42E0-AEC9-345225A5EF9E}"/>
              </a:ext>
            </a:extLst>
          </p:cNvPr>
          <p:cNvSpPr txBox="1"/>
          <p:nvPr/>
        </p:nvSpPr>
        <p:spPr>
          <a:xfrm>
            <a:off x="288909" y="6294894"/>
            <a:ext cx="11167110" cy="246221"/>
          </a:xfrm>
          <a:prstGeom prst="rect">
            <a:avLst/>
          </a:prstGeom>
          <a:noFill/>
        </p:spPr>
        <p:txBody>
          <a:bodyPr wrap="square">
            <a:spAutoFit/>
          </a:bodyPr>
          <a:lstStyle/>
          <a:p>
            <a:r>
              <a:rPr lang="da-DK" sz="1000" b="0" i="1" dirty="0">
                <a:solidFill>
                  <a:srgbClr val="404042"/>
                </a:solidFill>
                <a:effectLst/>
                <a:latin typeface="Roboto" panose="02000000000000000000" pitchFamily="2" charset="0"/>
              </a:rPr>
              <a:t>Source: Adapted by the author from </a:t>
            </a:r>
            <a:r>
              <a:rPr lang="da-DK" sz="1000" b="0" i="1" u="sng" dirty="0">
                <a:solidFill>
                  <a:srgbClr val="017BAE"/>
                </a:solidFill>
                <a:effectLst/>
                <a:latin typeface="Roboto" panose="02000000000000000000" pitchFamily="2" charset="0"/>
                <a:hlinkClick r:id="rId4"/>
              </a:rPr>
              <a:t>Gibson et al. 2011</a:t>
            </a:r>
            <a:r>
              <a:rPr lang="da-DK" sz="1000" b="0" i="1" dirty="0">
                <a:solidFill>
                  <a:srgbClr val="404042"/>
                </a:solidFill>
                <a:effectLst/>
                <a:latin typeface="Roboto" panose="02000000000000000000" pitchFamily="2" charset="0"/>
              </a:rPr>
              <a:t>, </a:t>
            </a:r>
            <a:r>
              <a:rPr lang="da-DK" sz="1000" b="0" i="1" u="sng" dirty="0">
                <a:solidFill>
                  <a:srgbClr val="017BAE"/>
                </a:solidFill>
                <a:effectLst/>
                <a:latin typeface="Roboto" panose="02000000000000000000" pitchFamily="2" charset="0"/>
                <a:hlinkClick r:id="rId5"/>
              </a:rPr>
              <a:t>Sandel et al. 2018</a:t>
            </a:r>
            <a:r>
              <a:rPr lang="da-DK" sz="1000" b="0" i="1" dirty="0">
                <a:solidFill>
                  <a:srgbClr val="404042"/>
                </a:solidFill>
                <a:effectLst/>
                <a:latin typeface="Roboto" panose="02000000000000000000" pitchFamily="2" charset="0"/>
              </a:rPr>
              <a:t>, </a:t>
            </a:r>
            <a:r>
              <a:rPr lang="da-DK" sz="1000" b="0" i="1" u="sng" dirty="0">
                <a:solidFill>
                  <a:srgbClr val="017BAE"/>
                </a:solidFill>
                <a:effectLst/>
                <a:latin typeface="Roboto" panose="02000000000000000000" pitchFamily="2" charset="0"/>
                <a:hlinkClick r:id="rId6"/>
              </a:rPr>
              <a:t>Maqbool et al. 2015</a:t>
            </a:r>
            <a:r>
              <a:rPr lang="da-DK" sz="1000" b="0" i="1" dirty="0">
                <a:solidFill>
                  <a:srgbClr val="404042"/>
                </a:solidFill>
                <a:effectLst/>
                <a:latin typeface="Roboto" panose="02000000000000000000" pitchFamily="2" charset="0"/>
              </a:rPr>
              <a:t>, and </a:t>
            </a:r>
            <a:r>
              <a:rPr lang="da-DK" sz="1000" b="0" i="1" u="sng" dirty="0">
                <a:solidFill>
                  <a:srgbClr val="017BAE"/>
                </a:solidFill>
                <a:effectLst/>
                <a:latin typeface="Roboto" panose="02000000000000000000" pitchFamily="2" charset="0"/>
                <a:hlinkClick r:id="rId7"/>
              </a:rPr>
              <a:t>Braveman et al. 2011</a:t>
            </a:r>
            <a:r>
              <a:rPr lang="da-DK" sz="1000" b="0" i="1" dirty="0">
                <a:solidFill>
                  <a:srgbClr val="404042"/>
                </a:solidFill>
                <a:effectLst/>
                <a:latin typeface="Roboto" panose="02000000000000000000" pitchFamily="2" charset="0"/>
              </a:rPr>
              <a:t>.</a:t>
            </a:r>
            <a:endParaRPr lang="en-US" sz="1000" dirty="0"/>
          </a:p>
        </p:txBody>
      </p:sp>
    </p:spTree>
    <p:extLst>
      <p:ext uri="{BB962C8B-B14F-4D97-AF65-F5344CB8AC3E}">
        <p14:creationId xmlns:p14="http://schemas.microsoft.com/office/powerpoint/2010/main" val="1888407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3B3F5-E621-1094-3D78-E80C8481A42B}"/>
              </a:ext>
            </a:extLst>
          </p:cNvPr>
          <p:cNvSpPr>
            <a:spLocks noGrp="1"/>
          </p:cNvSpPr>
          <p:nvPr>
            <p:ph type="title"/>
          </p:nvPr>
        </p:nvSpPr>
        <p:spPr>
          <a:xfrm>
            <a:off x="0" y="-73572"/>
            <a:ext cx="12192000" cy="1325563"/>
          </a:xfrm>
        </p:spPr>
        <p:txBody>
          <a:bodyPr/>
          <a:lstStyle/>
          <a:p>
            <a:r>
              <a:rPr lang="en-US" sz="4400" b="1"/>
              <a:t>SDOH Needs Across the CHPW Membership</a:t>
            </a:r>
            <a:endParaRPr lang="en-US" dirty="0"/>
          </a:p>
        </p:txBody>
      </p:sp>
      <p:graphicFrame>
        <p:nvGraphicFramePr>
          <p:cNvPr id="4" name="Chart 3">
            <a:extLst>
              <a:ext uri="{FF2B5EF4-FFF2-40B4-BE49-F238E27FC236}">
                <a16:creationId xmlns:a16="http://schemas.microsoft.com/office/drawing/2014/main" id="{7A63EF0B-C86F-C538-5F4C-85EF7E963758}"/>
              </a:ext>
            </a:extLst>
          </p:cNvPr>
          <p:cNvGraphicFramePr>
            <a:graphicFrameLocks/>
          </p:cNvGraphicFramePr>
          <p:nvPr/>
        </p:nvGraphicFramePr>
        <p:xfrm>
          <a:off x="6485861" y="1850565"/>
          <a:ext cx="5706139" cy="33575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F7F28D48-6AAF-D1DA-33ED-7A691B247EF5}"/>
              </a:ext>
            </a:extLst>
          </p:cNvPr>
          <p:cNvGraphicFramePr>
            <a:graphicFrameLocks/>
          </p:cNvGraphicFramePr>
          <p:nvPr/>
        </p:nvGraphicFramePr>
        <p:xfrm>
          <a:off x="-85060" y="1813997"/>
          <a:ext cx="6748409" cy="33930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69749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2F95-AF82-A0E1-E415-E056C64B5937}"/>
              </a:ext>
            </a:extLst>
          </p:cNvPr>
          <p:cNvSpPr>
            <a:spLocks noGrp="1"/>
          </p:cNvSpPr>
          <p:nvPr>
            <p:ph type="title"/>
          </p:nvPr>
        </p:nvSpPr>
        <p:spPr>
          <a:xfrm>
            <a:off x="375745" y="165429"/>
            <a:ext cx="10515600" cy="1325563"/>
          </a:xfrm>
        </p:spPr>
        <p:txBody>
          <a:bodyPr/>
          <a:lstStyle/>
          <a:p>
            <a:r>
              <a:rPr lang="en-US" sz="4400" b="1" dirty="0"/>
              <a:t>SDOH Needs and Gaps Analysis</a:t>
            </a:r>
            <a:endParaRPr lang="en-US" dirty="0"/>
          </a:p>
        </p:txBody>
      </p:sp>
      <p:pic>
        <p:nvPicPr>
          <p:cNvPr id="5" name="Picture 4">
            <a:extLst>
              <a:ext uri="{FF2B5EF4-FFF2-40B4-BE49-F238E27FC236}">
                <a16:creationId xmlns:a16="http://schemas.microsoft.com/office/drawing/2014/main" id="{640708A4-EA0C-7D2D-DA76-29F9F77545EB}"/>
              </a:ext>
            </a:extLst>
          </p:cNvPr>
          <p:cNvPicPr>
            <a:picLocks noChangeAspect="1"/>
          </p:cNvPicPr>
          <p:nvPr/>
        </p:nvPicPr>
        <p:blipFill>
          <a:blip r:embed="rId2"/>
          <a:stretch>
            <a:fillRect/>
          </a:stretch>
        </p:blipFill>
        <p:spPr>
          <a:xfrm>
            <a:off x="0" y="1585529"/>
            <a:ext cx="12192000" cy="5107042"/>
          </a:xfrm>
          <a:prstGeom prst="rect">
            <a:avLst/>
          </a:prstGeom>
        </p:spPr>
      </p:pic>
    </p:spTree>
    <p:extLst>
      <p:ext uri="{BB962C8B-B14F-4D97-AF65-F5344CB8AC3E}">
        <p14:creationId xmlns:p14="http://schemas.microsoft.com/office/powerpoint/2010/main" val="223614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5095-244F-4E15-8373-F197CE83E0B2}"/>
              </a:ext>
            </a:extLst>
          </p:cNvPr>
          <p:cNvSpPr>
            <a:spLocks noGrp="1"/>
          </p:cNvSpPr>
          <p:nvPr>
            <p:ph type="title"/>
          </p:nvPr>
        </p:nvSpPr>
        <p:spPr>
          <a:xfrm>
            <a:off x="838199" y="119775"/>
            <a:ext cx="10515600" cy="1325563"/>
          </a:xfrm>
        </p:spPr>
        <p:txBody>
          <a:bodyPr>
            <a:normAutofit/>
          </a:bodyPr>
          <a:lstStyle/>
          <a:p>
            <a:pPr algn="ctr"/>
            <a:r>
              <a:rPr lang="en-US" b="1" dirty="0">
                <a:solidFill>
                  <a:srgbClr val="194971"/>
                </a:solidFill>
                <a:latin typeface="+mn-lt"/>
              </a:rPr>
              <a:t>SDOH Strategic Position</a:t>
            </a:r>
          </a:p>
        </p:txBody>
      </p:sp>
      <p:sp>
        <p:nvSpPr>
          <p:cNvPr id="32" name="TextBox 31">
            <a:extLst>
              <a:ext uri="{FF2B5EF4-FFF2-40B4-BE49-F238E27FC236}">
                <a16:creationId xmlns:a16="http://schemas.microsoft.com/office/drawing/2014/main" id="{E5B7541A-F613-4376-91C6-D9A8789E3AEF}"/>
              </a:ext>
            </a:extLst>
          </p:cNvPr>
          <p:cNvSpPr txBox="1"/>
          <p:nvPr/>
        </p:nvSpPr>
        <p:spPr>
          <a:xfrm>
            <a:off x="350981" y="1304906"/>
            <a:ext cx="11490036" cy="4770537"/>
          </a:xfrm>
          <a:prstGeom prst="rect">
            <a:avLst/>
          </a:prstGeom>
          <a:noFill/>
        </p:spPr>
        <p:txBody>
          <a:bodyPr wrap="square" rtlCol="0">
            <a:spAutoFit/>
          </a:bodyPr>
          <a:lstStyle/>
          <a:p>
            <a:r>
              <a:rPr lang="en-US" sz="2800" b="1" dirty="0">
                <a:solidFill>
                  <a:srgbClr val="1F4E79"/>
                </a:solidFill>
                <a:effectLst/>
                <a:ea typeface="Calibri" panose="020F0502020204030204" pitchFamily="34" charset="0"/>
                <a:cs typeface="Times New Roman" panose="02020603050405020304" pitchFamily="18" charset="0"/>
              </a:rPr>
              <a:t>SDOH Strategy: </a:t>
            </a:r>
          </a:p>
          <a:p>
            <a:pPr>
              <a:spcBef>
                <a:spcPts val="600"/>
              </a:spcBef>
              <a:spcAft>
                <a:spcPts val="1200"/>
              </a:spcAft>
            </a:pPr>
            <a:r>
              <a:rPr lang="en-US" sz="2400" b="1" dirty="0">
                <a:effectLst/>
                <a:ea typeface="Calibri" panose="020F0502020204030204" pitchFamily="34" charset="0"/>
                <a:cs typeface="Times New Roman" panose="02020603050405020304" pitchFamily="18" charset="0"/>
              </a:rPr>
              <a:t>We seek to reduce upstream causes of health inequities and remove unjust barriers to health and well-being by leveraging our deep community roots and catalyzing change through local and state-wide cross-sector partnerships. </a:t>
            </a:r>
            <a:endParaRPr lang="en-US" sz="2400" b="1" dirty="0">
              <a:ea typeface="Calibri" panose="020F0502020204030204" pitchFamily="34" charset="0"/>
              <a:cs typeface="Times New Roman" panose="02020603050405020304" pitchFamily="18" charset="0"/>
            </a:endParaRPr>
          </a:p>
          <a:p>
            <a:pPr>
              <a:spcBef>
                <a:spcPts val="600"/>
              </a:spcBef>
            </a:pPr>
            <a:r>
              <a:rPr lang="en-US" sz="2000" b="1" dirty="0">
                <a:solidFill>
                  <a:srgbClr val="1F4E79"/>
                </a:solidFill>
                <a:cs typeface="Times New Roman" panose="02020603050405020304" pitchFamily="18" charset="0"/>
              </a:rPr>
              <a:t>SDOH Strategy Supporting Statements:</a:t>
            </a:r>
          </a:p>
          <a:p>
            <a:pPr marL="342900" marR="0" indent="-342900">
              <a:spcBef>
                <a:spcPts val="0"/>
              </a:spcBef>
              <a:spcAft>
                <a:spcPts val="1200"/>
              </a:spcAft>
              <a:buFont typeface="Wingdings" panose="05000000000000000000" pitchFamily="2" charset="2"/>
              <a:buChar char="§"/>
            </a:pPr>
            <a:r>
              <a:rPr lang="en-US" dirty="0">
                <a:effectLst/>
                <a:ea typeface="Calibri" panose="020F0502020204030204" pitchFamily="34" charset="0"/>
                <a:cs typeface="Times New Roman" panose="02020603050405020304" pitchFamily="18" charset="0"/>
              </a:rPr>
              <a:t>We advance this strategy by focusing on housing and school-based partnerships as channels to support whole person health. </a:t>
            </a:r>
          </a:p>
          <a:p>
            <a:pPr marL="342900" marR="0" indent="-342900">
              <a:spcBef>
                <a:spcPts val="0"/>
              </a:spcBef>
              <a:spcAft>
                <a:spcPts val="1200"/>
              </a:spcAft>
              <a:buFont typeface="Wingdings" panose="05000000000000000000" pitchFamily="2" charset="2"/>
              <a:buChar char="§"/>
            </a:pPr>
            <a:r>
              <a:rPr lang="en-US" dirty="0">
                <a:effectLst/>
                <a:ea typeface="Calibri" panose="020F0502020204030204" pitchFamily="34" charset="0"/>
                <a:cs typeface="Times New Roman" panose="02020603050405020304" pitchFamily="18" charset="0"/>
              </a:rPr>
              <a:t>We advance this strategy by leveraging the community health centers’ whole-person care model, their local partnerships with community-based organizations, and the pivotal role CHCs play as leaders within their respective communitie</a:t>
            </a:r>
            <a:r>
              <a:rPr lang="en-US" dirty="0">
                <a:ea typeface="Calibri" panose="020F0502020204030204" pitchFamily="34" charset="0"/>
                <a:cs typeface="Times New Roman" panose="02020603050405020304" pitchFamily="18" charset="0"/>
              </a:rPr>
              <a:t>s.</a:t>
            </a:r>
            <a:r>
              <a:rPr lang="en-US" dirty="0">
                <a:solidFill>
                  <a:srgbClr val="ED7D31"/>
                </a:solidFill>
                <a:cs typeface="Times New Roman" panose="02020603050405020304" pitchFamily="18" charset="0"/>
              </a:rPr>
              <a:t> </a:t>
            </a:r>
          </a:p>
          <a:p>
            <a:pPr marL="342900" marR="0" indent="-342900">
              <a:spcBef>
                <a:spcPts val="0"/>
              </a:spcBef>
              <a:spcAft>
                <a:spcPts val="1200"/>
              </a:spcAft>
              <a:buFont typeface="Wingdings" panose="05000000000000000000" pitchFamily="2" charset="2"/>
              <a:buChar char="§"/>
            </a:pPr>
            <a:r>
              <a:rPr lang="en-US" dirty="0">
                <a:effectLst/>
                <a:ea typeface="Calibri" panose="020F0502020204030204" pitchFamily="34" charset="0"/>
                <a:cs typeface="Times New Roman" panose="02020603050405020304" pitchFamily="18" charset="0"/>
              </a:rPr>
              <a:t>We advance this strategy by leveraging CHPW/CHNW’s centralized resources  to provide  data and  analytic support, advocacy, dissemination of best practices, funding support, and other functions required to effectively plan and implement interventions to achieve strategic goals. </a:t>
            </a:r>
          </a:p>
        </p:txBody>
      </p:sp>
    </p:spTree>
    <p:extLst>
      <p:ext uri="{BB962C8B-B14F-4D97-AF65-F5344CB8AC3E}">
        <p14:creationId xmlns:p14="http://schemas.microsoft.com/office/powerpoint/2010/main" val="3258285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6C08-52CC-4F9A-BED2-DE13EAD8449E}"/>
              </a:ext>
            </a:extLst>
          </p:cNvPr>
          <p:cNvSpPr>
            <a:spLocks noGrp="1"/>
          </p:cNvSpPr>
          <p:nvPr>
            <p:ph type="title"/>
          </p:nvPr>
        </p:nvSpPr>
        <p:spPr>
          <a:xfrm>
            <a:off x="755073" y="0"/>
            <a:ext cx="10400608" cy="1029337"/>
          </a:xfrm>
        </p:spPr>
        <p:txBody>
          <a:bodyPr>
            <a:normAutofit/>
          </a:bodyPr>
          <a:lstStyle/>
          <a:p>
            <a:r>
              <a:rPr lang="en-US" sz="3200" b="1" dirty="0"/>
              <a:t>What is CHPW and CHNW doing to address housing insecurity? </a:t>
            </a:r>
          </a:p>
        </p:txBody>
      </p:sp>
      <p:sp>
        <p:nvSpPr>
          <p:cNvPr id="9" name="TextBox 8">
            <a:extLst>
              <a:ext uri="{FF2B5EF4-FFF2-40B4-BE49-F238E27FC236}">
                <a16:creationId xmlns:a16="http://schemas.microsoft.com/office/drawing/2014/main" id="{C5C090ED-07C8-4573-BB2D-60256249EB65}"/>
              </a:ext>
            </a:extLst>
          </p:cNvPr>
          <p:cNvSpPr txBox="1"/>
          <p:nvPr/>
        </p:nvSpPr>
        <p:spPr>
          <a:xfrm>
            <a:off x="702128" y="781601"/>
            <a:ext cx="10787743" cy="6186309"/>
          </a:xfrm>
          <a:prstGeom prst="rect">
            <a:avLst/>
          </a:prstGeom>
          <a:noFill/>
        </p:spPr>
        <p:txBody>
          <a:bodyPr wrap="square" rtlCol="0">
            <a:spAutoFit/>
          </a:bodyPr>
          <a:lstStyle/>
          <a:p>
            <a:r>
              <a:rPr lang="en-US" sz="2400" dirty="0"/>
              <a:t>Working at the intersection of addressing social needs and system change and centering equity </a:t>
            </a:r>
          </a:p>
          <a:p>
            <a:r>
              <a:rPr lang="en-US" sz="2100" b="1" dirty="0"/>
              <a:t>1. Integration of health and housing supports</a:t>
            </a:r>
          </a:p>
          <a:p>
            <a:pPr marL="742950" lvl="1" indent="-285750">
              <a:buFont typeface="Arial" panose="020B0604020202020204" pitchFamily="34" charset="0"/>
              <a:buChar char="•"/>
            </a:pPr>
            <a:r>
              <a:rPr lang="en-US" sz="2100" dirty="0"/>
              <a:t>Engaging, facilitating and supporting partnerships across community health centers, housing providers, and state agencies. </a:t>
            </a:r>
          </a:p>
          <a:p>
            <a:pPr marL="742950" lvl="1" indent="-285750">
              <a:buFont typeface="Arial" panose="020B0604020202020204" pitchFamily="34" charset="0"/>
              <a:buChar char="•"/>
            </a:pPr>
            <a:r>
              <a:rPr lang="en-US" sz="2100" dirty="0"/>
              <a:t>Act as an accelerator</a:t>
            </a:r>
          </a:p>
          <a:p>
            <a:r>
              <a:rPr lang="en-US" sz="2100" b="1" dirty="0"/>
              <a:t>2. Housing Services and Supports Capacity Development </a:t>
            </a:r>
          </a:p>
          <a:p>
            <a:pPr marL="742950" lvl="1" indent="-285750">
              <a:buFont typeface="Arial" panose="020B0604020202020204" pitchFamily="34" charset="0"/>
              <a:buChar char="•"/>
            </a:pPr>
            <a:r>
              <a:rPr lang="en-US" sz="2100" dirty="0"/>
              <a:t>Support and coordination for individuals, families that are unhoused and/or those that are housing insecure with multi-disciplinary teams with CHWs, peers, case managers, and health coaches</a:t>
            </a:r>
          </a:p>
          <a:p>
            <a:pPr marL="742950" lvl="1" indent="-285750">
              <a:buFont typeface="Arial" panose="020B0604020202020204" pitchFamily="34" charset="0"/>
              <a:buChar char="•"/>
            </a:pPr>
            <a:r>
              <a:rPr lang="en-US" sz="2100" dirty="0"/>
              <a:t>Supporting providers and CHPW staff to understand the housing systems of care and building out tools to support contracting with “non-traditional” providers. </a:t>
            </a:r>
          </a:p>
          <a:p>
            <a:pPr marL="742950" lvl="1" indent="-285750">
              <a:buFont typeface="Arial" panose="020B0604020202020204" pitchFamily="34" charset="0"/>
              <a:buChar char="•"/>
            </a:pPr>
            <a:r>
              <a:rPr lang="en-US" sz="2100" dirty="0"/>
              <a:t>Advancing Medical Respite and coordination around 1115 waiver. </a:t>
            </a:r>
          </a:p>
          <a:p>
            <a:r>
              <a:rPr lang="en-US" sz="2100" b="1" dirty="0"/>
              <a:t>3. Housing Policy Framework</a:t>
            </a:r>
          </a:p>
          <a:p>
            <a:pPr marL="742950" lvl="1" indent="-285750">
              <a:buFont typeface="Arial" panose="020B0604020202020204" pitchFamily="34" charset="0"/>
              <a:buChar char="•"/>
            </a:pPr>
            <a:r>
              <a:rPr lang="en-US" sz="2100" dirty="0"/>
              <a:t>Working at a State and Local level to advance housing </a:t>
            </a:r>
          </a:p>
          <a:p>
            <a:pPr marL="742950" lvl="1" indent="-285750">
              <a:buFont typeface="Arial" panose="020B0604020202020204" pitchFamily="34" charset="0"/>
              <a:buChar char="•"/>
            </a:pPr>
            <a:r>
              <a:rPr lang="en-US" sz="2100" dirty="0"/>
              <a:t>Power of coalitions in communities and at the state level </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08335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3675E3-7311-D14D-A480-725899BE2BC8}"/>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707108" y="480931"/>
            <a:ext cx="107777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594B"/>
                </a:solidFill>
                <a:effectLst/>
                <a:uLnTx/>
                <a:uFillTx/>
              </a:rPr>
              <a:t>Land Acknowledgement</a:t>
            </a:r>
          </a:p>
        </p:txBody>
      </p:sp>
      <p:sp>
        <p:nvSpPr>
          <p:cNvPr id="5" name="TextBox 4">
            <a:extLst>
              <a:ext uri="{FF2B5EF4-FFF2-40B4-BE49-F238E27FC236}">
                <a16:creationId xmlns:a16="http://schemas.microsoft.com/office/drawing/2014/main" id="{5D379D3E-AC5B-5EEB-7069-8B40AAD12BA8}"/>
              </a:ext>
            </a:extLst>
          </p:cNvPr>
          <p:cNvSpPr txBox="1"/>
          <p:nvPr/>
        </p:nvSpPr>
        <p:spPr>
          <a:xfrm>
            <a:off x="707108" y="2205277"/>
            <a:ext cx="4610851" cy="2959143"/>
          </a:xfrm>
          <a:prstGeom prst="rect">
            <a:avLst/>
          </a:prstGeom>
          <a:noFill/>
        </p:spPr>
        <p:txBody>
          <a:bodyPr wrap="square">
            <a:spAutoFit/>
          </a:bodyPr>
          <a:lstStyle/>
          <a:p>
            <a:r>
              <a:rPr lang="en-CA" sz="1800" dirty="0">
                <a:latin typeface="Helvetica Neue" panose="02000503000000020004" pitchFamily="2" charset="0"/>
                <a:ea typeface="Helvetica Neue" panose="02000503000000020004" pitchFamily="2" charset="0"/>
                <a:cs typeface="Helvetica Neue" panose="02000503000000020004" pitchFamily="2" charset="0"/>
              </a:rPr>
              <a:t>I would like to begin by acknowledging that we are gathered on the traditional territory of the </a:t>
            </a:r>
            <a:r>
              <a:rPr lang="en-US" sz="1800" b="0" i="0" u="none" strike="noStrike" dirty="0">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Yavapai-Apache Nation</a:t>
            </a:r>
            <a:r>
              <a:rPr lang="en-CA" b="0" i="0" u="none" strike="noStrike" dirty="0">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a:t>
            </a:r>
            <a:r>
              <a:rPr lang="en-US" sz="1800" u="none" strike="noStrike" kern="0" spc="0" dirty="0">
                <a:ln>
                  <a:noFill/>
                </a:ln>
                <a:solidFill>
                  <a:srgbClr val="000000"/>
                </a:solidFill>
                <a:effectLst/>
                <a:latin typeface="Helvetica Neue"/>
                <a:ea typeface="Arial Unicode MS"/>
                <a:cs typeface="Arial Unicode MS"/>
              </a:rPr>
              <a:t>people past and present and honor with gratitude the land itself and the</a:t>
            </a:r>
            <a:r>
              <a:rPr lang="en-US" sz="1800" dirty="0"/>
              <a:t>​ </a:t>
            </a:r>
            <a:r>
              <a:rPr lang="en-US" sz="1800" b="0" i="0" u="none" strike="noStrike" dirty="0">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Yavapai-Apache Nation.</a:t>
            </a:r>
            <a:endParaRPr lang="en-US" sz="1200" dirty="0">
              <a:effectLst/>
              <a:latin typeface="Helvetica Neue" panose="02000503000000020004" pitchFamily="2" charset="0"/>
              <a:ea typeface="Helvetica Neue" panose="02000503000000020004" pitchFamily="2" charset="0"/>
              <a:cs typeface="Helvetica Neue" panose="02000503000000020004" pitchFamily="2" charset="0"/>
            </a:endParaRPr>
          </a:p>
          <a:p>
            <a:endParaRPr lang="en-US" sz="1800" dirty="0"/>
          </a:p>
          <a:p>
            <a:endParaRPr lang="en-US" sz="1800" dirty="0"/>
          </a:p>
          <a:p>
            <a:r>
              <a:rPr lang="en-US" sz="1800" u="none" strike="noStrike" kern="0" spc="0" dirty="0">
                <a:ln>
                  <a:noFill/>
                </a:ln>
                <a:solidFill>
                  <a:srgbClr val="000000"/>
                </a:solidFill>
                <a:effectLst/>
                <a:ea typeface="Arial Unicode MS"/>
                <a:cs typeface="Arial Unicode MS"/>
              </a:rPr>
              <a:t>Go to native-</a:t>
            </a:r>
            <a:r>
              <a:rPr lang="en-US" sz="1800" u="none" strike="noStrike" kern="0" spc="0" dirty="0" err="1">
                <a:ln>
                  <a:noFill/>
                </a:ln>
                <a:solidFill>
                  <a:srgbClr val="000000"/>
                </a:solidFill>
                <a:effectLst/>
                <a:ea typeface="Arial Unicode MS"/>
                <a:cs typeface="Arial Unicode MS"/>
              </a:rPr>
              <a:t>land.ca</a:t>
            </a:r>
            <a:r>
              <a:rPr lang="en-US" sz="1800" u="none" strike="noStrike" kern="0" spc="0" dirty="0">
                <a:ln>
                  <a:noFill/>
                </a:ln>
                <a:solidFill>
                  <a:srgbClr val="000000"/>
                </a:solidFill>
                <a:effectLst/>
                <a:ea typeface="Arial Unicode MS"/>
                <a:cs typeface="Arial Unicode MS"/>
              </a:rPr>
              <a:t> to find who are the original stewards of the lands you occupy.</a:t>
            </a:r>
          </a:p>
          <a:p>
            <a:pPr marL="0" marR="0">
              <a:spcBef>
                <a:spcPts val="0"/>
              </a:spcBef>
              <a:spcAft>
                <a:spcPts val="0"/>
              </a:spcAft>
            </a:pPr>
            <a:endParaRPr lang="en-US" dirty="0">
              <a:effectLst/>
              <a:latin typeface="Calibri" panose="020F0502020204030204" pitchFamily="34" charset="0"/>
              <a:ea typeface="Times New Roman" panose="02020603050405020304" pitchFamily="18" charset="0"/>
            </a:endParaRPr>
          </a:p>
        </p:txBody>
      </p:sp>
      <p:pic>
        <p:nvPicPr>
          <p:cNvPr id="2" name="fullsizeoutput_ed5.jpeg">
            <a:extLst>
              <a:ext uri="{FF2B5EF4-FFF2-40B4-BE49-F238E27FC236}">
                <a16:creationId xmlns:a16="http://schemas.microsoft.com/office/drawing/2014/main" id="{65C47BA5-BA3D-3A61-E86E-D61D696FC2A3}"/>
              </a:ext>
            </a:extLst>
          </p:cNvPr>
          <p:cNvPicPr>
            <a:picLocks noChangeAspect="1"/>
          </p:cNvPicPr>
          <p:nvPr/>
        </p:nvPicPr>
        <p:blipFill rotWithShape="1">
          <a:blip r:embed="rId3">
            <a:extLst>
              <a:ext uri="{28A0092B-C50C-407E-A947-70E740481C1C}">
                <a14:useLocalDpi xmlns:a14="http://schemas.microsoft.com/office/drawing/2010/main" val="0"/>
              </a:ext>
            </a:extLst>
          </a:blip>
          <a:srcRect l="13181" t="14165" r="13099" b="15831"/>
          <a:stretch/>
        </p:blipFill>
        <p:spPr>
          <a:xfrm>
            <a:off x="7184571" y="1865996"/>
            <a:ext cx="3788229" cy="363770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13926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198BB-E6EB-48BE-099F-358A9AAA04F2}"/>
              </a:ext>
            </a:extLst>
          </p:cNvPr>
          <p:cNvSpPr>
            <a:spLocks noGrp="1"/>
          </p:cNvSpPr>
          <p:nvPr>
            <p:ph type="title" idx="4294967295"/>
          </p:nvPr>
        </p:nvSpPr>
        <p:spPr>
          <a:xfrm>
            <a:off x="838200" y="84227"/>
            <a:ext cx="10515600" cy="1325563"/>
          </a:xfrm>
        </p:spPr>
        <p:txBody>
          <a:bodyPr/>
          <a:lstStyle/>
          <a:p>
            <a:r>
              <a:rPr lang="en-US" dirty="0"/>
              <a:t>Supporting Health and Housing Partnerships </a:t>
            </a:r>
          </a:p>
        </p:txBody>
      </p:sp>
      <p:sp>
        <p:nvSpPr>
          <p:cNvPr id="9" name="TextBox 8">
            <a:extLst>
              <a:ext uri="{FF2B5EF4-FFF2-40B4-BE49-F238E27FC236}">
                <a16:creationId xmlns:a16="http://schemas.microsoft.com/office/drawing/2014/main" id="{3DEC8FD7-4D14-DD81-AD88-2955763D2566}"/>
              </a:ext>
            </a:extLst>
          </p:cNvPr>
          <p:cNvSpPr txBox="1"/>
          <p:nvPr/>
        </p:nvSpPr>
        <p:spPr>
          <a:xfrm>
            <a:off x="3810000" y="3142065"/>
            <a:ext cx="4572000" cy="369332"/>
          </a:xfrm>
          <a:prstGeom prst="rect">
            <a:avLst/>
          </a:prstGeom>
          <a:noFill/>
        </p:spPr>
        <p:txBody>
          <a:bodyPr wrap="square">
            <a:spAutoFit/>
          </a:bodyPr>
          <a:lstStyle/>
          <a:p>
            <a:pPr defTabSz="457200"/>
            <a:r>
              <a:rPr lang="en-US" dirty="0">
                <a:solidFill>
                  <a:srgbClr val="000000"/>
                </a:solidFill>
                <a:latin typeface="Times New Roman" panose="02020603050405020304" pitchFamily="18" charset="0"/>
              </a:rPr>
              <a:t> </a:t>
            </a:r>
            <a:endParaRPr lang="en-US"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171A6B36-0696-8048-A9F0-C3505EF25C8A}"/>
              </a:ext>
            </a:extLst>
          </p:cNvPr>
          <p:cNvSpPr txBox="1"/>
          <p:nvPr/>
        </p:nvSpPr>
        <p:spPr>
          <a:xfrm>
            <a:off x="6805929" y="5428303"/>
            <a:ext cx="5020311" cy="1661993"/>
          </a:xfrm>
          <a:prstGeom prst="rect">
            <a:avLst/>
          </a:prstGeom>
          <a:noFill/>
        </p:spPr>
        <p:txBody>
          <a:bodyPr wrap="square" rtlCol="0">
            <a:spAutoFit/>
          </a:bodyPr>
          <a:lstStyle/>
          <a:p>
            <a:pPr defTabSz="457200"/>
            <a:r>
              <a:rPr lang="en-US" sz="1400" b="1" dirty="0">
                <a:solidFill>
                  <a:prstClr val="black"/>
                </a:solidFill>
                <a:latin typeface="Calibri" panose="020F0502020204030204"/>
              </a:rPr>
              <a:t>CHNW Toolkit: </a:t>
            </a:r>
            <a:r>
              <a:rPr lang="en-US" sz="1400" dirty="0">
                <a:solidFill>
                  <a:prstClr val="black"/>
                </a:solidFill>
                <a:latin typeface="Calibri" panose="020F0502020204030204"/>
                <a:hlinkClick r:id="rId3"/>
              </a:rPr>
              <a:t>https://www.chpw.org/wp-content/uploads/content/provider-center/bulletinboard/CHNW_Health_and_Housing_Toolkit.pdf</a:t>
            </a:r>
            <a:r>
              <a:rPr lang="en-US" sz="1400" dirty="0">
                <a:solidFill>
                  <a:prstClr val="black"/>
                </a:solidFill>
                <a:latin typeface="Calibri" panose="020F0502020204030204"/>
              </a:rPr>
              <a:t> </a:t>
            </a:r>
            <a:endParaRPr lang="en-US" sz="1400" b="1" dirty="0">
              <a:solidFill>
                <a:prstClr val="black"/>
              </a:solidFill>
              <a:latin typeface="Calibri" panose="020F0502020204030204"/>
            </a:endParaRPr>
          </a:p>
          <a:p>
            <a:pPr defTabSz="457200"/>
            <a:r>
              <a:rPr lang="en-US" sz="1400" b="1" dirty="0">
                <a:solidFill>
                  <a:prstClr val="black"/>
                </a:solidFill>
                <a:latin typeface="Calibri" panose="020F0502020204030204"/>
              </a:rPr>
              <a:t>Cooperation Supportive Housing: </a:t>
            </a:r>
            <a:r>
              <a:rPr lang="en-US" sz="1400" dirty="0">
                <a:solidFill>
                  <a:prstClr val="black"/>
                </a:solidFill>
                <a:latin typeface="Calibri" panose="020F0502020204030204"/>
                <a:hlinkClick r:id="rId4"/>
              </a:rPr>
              <a:t>https://rise.articulate.com/share/iGJ8YN6IHylH0_by6PAnX_Q-EAk1Cp74#/lessons/83AFv7To_zJveBh3SInyAN8IB0Y9PeFn</a:t>
            </a:r>
            <a:r>
              <a:rPr lang="en-US" sz="1400" dirty="0">
                <a:solidFill>
                  <a:prstClr val="black"/>
                </a:solidFill>
                <a:latin typeface="Calibri" panose="020F0502020204030204"/>
              </a:rPr>
              <a:t> </a:t>
            </a:r>
          </a:p>
          <a:p>
            <a:pPr defTabSz="457200"/>
            <a:r>
              <a:rPr lang="en-US" dirty="0">
                <a:solidFill>
                  <a:prstClr val="black"/>
                </a:solidFill>
                <a:latin typeface="Calibri" panose="020F0502020204030204"/>
              </a:rPr>
              <a:t> </a:t>
            </a:r>
          </a:p>
        </p:txBody>
      </p:sp>
      <p:sp>
        <p:nvSpPr>
          <p:cNvPr id="4" name="TextBox 3">
            <a:extLst>
              <a:ext uri="{FF2B5EF4-FFF2-40B4-BE49-F238E27FC236}">
                <a16:creationId xmlns:a16="http://schemas.microsoft.com/office/drawing/2014/main" id="{A7C611B3-025F-6FF8-D406-0BA79A99AA4B}"/>
              </a:ext>
            </a:extLst>
          </p:cNvPr>
          <p:cNvSpPr txBox="1"/>
          <p:nvPr/>
        </p:nvSpPr>
        <p:spPr>
          <a:xfrm>
            <a:off x="6537960" y="1429697"/>
            <a:ext cx="4815840" cy="3785652"/>
          </a:xfrm>
          <a:prstGeom prst="rect">
            <a:avLst/>
          </a:prstGeom>
          <a:noFill/>
        </p:spPr>
        <p:txBody>
          <a:bodyPr wrap="square">
            <a:spAutoFit/>
          </a:bodyPr>
          <a:lstStyle/>
          <a:p>
            <a:pPr marL="742950" marR="0" lvl="0" indent="-285750" fontAlgn="base">
              <a:spcBef>
                <a:spcPts val="0"/>
              </a:spcBef>
              <a:spcAft>
                <a:spcPts val="0"/>
              </a:spcAft>
              <a:buFont typeface="Arial" panose="020B0604020202020204" pitchFamily="34" charset="0"/>
              <a:buChar char="•"/>
            </a:pPr>
            <a:r>
              <a:rPr lang="en-US" sz="2000" dirty="0">
                <a:effectLst/>
                <a:ea typeface="Times New Roman" panose="02020603050405020304" pitchFamily="18" charset="0"/>
              </a:rPr>
              <a:t>Gain an understanding of Washington state’s health and housing landscape</a:t>
            </a:r>
          </a:p>
          <a:p>
            <a:pPr marL="742950" marR="0" lvl="0" indent="-285750" fontAlgn="base">
              <a:spcBef>
                <a:spcPts val="0"/>
              </a:spcBef>
              <a:spcAft>
                <a:spcPts val="0"/>
              </a:spcAft>
              <a:buFont typeface="Arial" panose="020B0604020202020204" pitchFamily="34" charset="0"/>
              <a:buChar char="•"/>
            </a:pPr>
            <a:r>
              <a:rPr lang="en-US" sz="2000" dirty="0">
                <a:effectLst/>
                <a:ea typeface="Times New Roman" panose="02020603050405020304" pitchFamily="18" charset="0"/>
              </a:rPr>
              <a:t>Familiarity with steps and processes for developing health and housing partnerships</a:t>
            </a:r>
          </a:p>
          <a:p>
            <a:pPr marL="742950" marR="0" lvl="0" indent="-285750" fontAlgn="base">
              <a:spcBef>
                <a:spcPts val="0"/>
              </a:spcBef>
              <a:spcAft>
                <a:spcPts val="0"/>
              </a:spcAft>
              <a:buFont typeface="Arial" panose="020B0604020202020204" pitchFamily="34" charset="0"/>
              <a:buChar char="•"/>
            </a:pPr>
            <a:r>
              <a:rPr lang="en-US" sz="2000" dirty="0">
                <a:effectLst/>
                <a:ea typeface="Times New Roman" panose="02020603050405020304" pitchFamily="18" charset="0"/>
              </a:rPr>
              <a:t>Build relationships and network with other CHC partners engaging in housing related work.</a:t>
            </a:r>
            <a:endParaRPr lang="en-US" sz="2000" dirty="0">
              <a:ea typeface="Times New Roman" panose="02020603050405020304" pitchFamily="18" charset="0"/>
            </a:endParaRPr>
          </a:p>
          <a:p>
            <a:pPr marL="742950" marR="0" lvl="0" indent="-285750" fontAlgn="base">
              <a:spcBef>
                <a:spcPts val="0"/>
              </a:spcBef>
              <a:spcAft>
                <a:spcPts val="0"/>
              </a:spcAft>
              <a:buFont typeface="Arial" panose="020B0604020202020204" pitchFamily="34" charset="0"/>
              <a:buChar char="•"/>
            </a:pPr>
            <a:r>
              <a:rPr lang="en-US" sz="2000" dirty="0">
                <a:effectLst/>
                <a:ea typeface="Times New Roman" panose="02020603050405020304" pitchFamily="18" charset="0"/>
              </a:rPr>
              <a:t>Use tools and learnings to develop or strengthen partnerships with local housing providers. </a:t>
            </a:r>
          </a:p>
        </p:txBody>
      </p:sp>
      <p:pic>
        <p:nvPicPr>
          <p:cNvPr id="6" name="Picture 5">
            <a:extLst>
              <a:ext uri="{FF2B5EF4-FFF2-40B4-BE49-F238E27FC236}">
                <a16:creationId xmlns:a16="http://schemas.microsoft.com/office/drawing/2014/main" id="{448AB21C-44D4-E59E-3346-A88471849F2D}"/>
              </a:ext>
            </a:extLst>
          </p:cNvPr>
          <p:cNvPicPr>
            <a:picLocks noChangeAspect="1"/>
          </p:cNvPicPr>
          <p:nvPr/>
        </p:nvPicPr>
        <p:blipFill>
          <a:blip r:embed="rId5"/>
          <a:stretch>
            <a:fillRect/>
          </a:stretch>
        </p:blipFill>
        <p:spPr>
          <a:xfrm>
            <a:off x="1734487" y="1071943"/>
            <a:ext cx="4612574" cy="5428303"/>
          </a:xfrm>
          <a:prstGeom prst="rect">
            <a:avLst/>
          </a:prstGeom>
        </p:spPr>
      </p:pic>
    </p:spTree>
    <p:extLst>
      <p:ext uri="{BB962C8B-B14F-4D97-AF65-F5344CB8AC3E}">
        <p14:creationId xmlns:p14="http://schemas.microsoft.com/office/powerpoint/2010/main" val="1430377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1" name="Rectangle 24">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itle 5">
            <a:extLst>
              <a:ext uri="{FF2B5EF4-FFF2-40B4-BE49-F238E27FC236}">
                <a16:creationId xmlns:a16="http://schemas.microsoft.com/office/drawing/2014/main" id="{0FA07ACE-DDBA-FBD5-32B1-7C4BF129D611}"/>
              </a:ext>
            </a:extLst>
          </p:cNvPr>
          <p:cNvSpPr>
            <a:spLocks noGrp="1"/>
          </p:cNvSpPr>
          <p:nvPr>
            <p:ph type="title"/>
          </p:nvPr>
        </p:nvSpPr>
        <p:spPr>
          <a:xfrm>
            <a:off x="6248400" y="365125"/>
            <a:ext cx="5105400" cy="2579692"/>
          </a:xfrm>
        </p:spPr>
        <p:txBody>
          <a:bodyPr vert="horz" lIns="91440" tIns="45720" rIns="91440" bIns="45720" rtlCol="0" anchor="b">
            <a:normAutofit/>
          </a:bodyPr>
          <a:lstStyle/>
          <a:p>
            <a:r>
              <a:rPr lang="en-US" sz="3400" b="1" kern="1200" dirty="0">
                <a:solidFill>
                  <a:schemeClr val="tx1"/>
                </a:solidFill>
                <a:latin typeface="+mj-lt"/>
                <a:ea typeface="+mj-ea"/>
                <a:cs typeface="+mj-cs"/>
              </a:rPr>
              <a:t>Maximizing the Synergy of Health Care, Housing, and Value Based Care</a:t>
            </a:r>
          </a:p>
        </p:txBody>
      </p:sp>
      <p:pic>
        <p:nvPicPr>
          <p:cNvPr id="9" name="Picture Placeholder 8" descr="A person standing in front of two metal pillars&#10;&#10;Description automatically generated">
            <a:extLst>
              <a:ext uri="{FF2B5EF4-FFF2-40B4-BE49-F238E27FC236}">
                <a16:creationId xmlns:a16="http://schemas.microsoft.com/office/drawing/2014/main" id="{C01CD3E9-33A0-2B51-1E4A-6CEDD76FD28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391" r="1388" b="-2"/>
          <a:stretch/>
        </p:blipFill>
        <p:spPr>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5" name="Picture 4" descr="A picture containing text, sign&#10;&#10;Description automatically generated">
            <a:extLst>
              <a:ext uri="{FF2B5EF4-FFF2-40B4-BE49-F238E27FC236}">
                <a16:creationId xmlns:a16="http://schemas.microsoft.com/office/drawing/2014/main" id="{28F4C48C-704F-4C06-B10B-A73D36454089}"/>
              </a:ext>
            </a:extLst>
          </p:cNvPr>
          <p:cNvPicPr>
            <a:picLocks noChangeAspect="1"/>
          </p:cNvPicPr>
          <p:nvPr/>
        </p:nvPicPr>
        <p:blipFill rotWithShape="1">
          <a:blip r:embed="rId3">
            <a:extLst>
              <a:ext uri="{28A0092B-C50C-407E-A947-70E740481C1C}">
                <a14:useLocalDpi xmlns:a14="http://schemas.microsoft.com/office/drawing/2010/main" val="0"/>
              </a:ext>
            </a:extLst>
          </a:blip>
          <a:srcRect t="705" r="-2" b="-2"/>
          <a:stretch/>
        </p:blipFill>
        <p:spPr>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3" name="Subtitle 2">
            <a:extLst>
              <a:ext uri="{FF2B5EF4-FFF2-40B4-BE49-F238E27FC236}">
                <a16:creationId xmlns:a16="http://schemas.microsoft.com/office/drawing/2014/main" id="{E5814493-5BE0-43DA-A383-D92F548A5322}"/>
              </a:ext>
            </a:extLst>
          </p:cNvPr>
          <p:cNvSpPr>
            <a:spLocks noGrp="1"/>
          </p:cNvSpPr>
          <p:nvPr>
            <p:ph type="body" sz="half" idx="2"/>
          </p:nvPr>
        </p:nvSpPr>
        <p:spPr>
          <a:xfrm>
            <a:off x="6248399" y="3124205"/>
            <a:ext cx="5105400" cy="3052757"/>
          </a:xfrm>
        </p:spPr>
        <p:txBody>
          <a:bodyPr vert="horz" lIns="91440" tIns="45720" rIns="91440" bIns="45720" rtlCol="0">
            <a:normAutofit/>
          </a:bodyPr>
          <a:lstStyle/>
          <a:p>
            <a:pPr indent="-228600">
              <a:spcBef>
                <a:spcPts val="810"/>
              </a:spcBef>
              <a:buFont typeface="Arial" panose="020B0604020202020204" pitchFamily="34" charset="0"/>
              <a:buChar char="•"/>
            </a:pPr>
            <a:r>
              <a:rPr lang="en-US" sz="2000"/>
              <a:t>Lowel Krueger, Executive Director</a:t>
            </a:r>
          </a:p>
          <a:p>
            <a:pPr indent="-228600">
              <a:spcBef>
                <a:spcPts val="810"/>
              </a:spcBef>
              <a:buFont typeface="Arial" panose="020B0604020202020204" pitchFamily="34" charset="0"/>
              <a:buChar char="•"/>
            </a:pPr>
            <a:r>
              <a:rPr lang="en-US" sz="2000">
                <a:hlinkClick r:id="rId4"/>
              </a:rPr>
              <a:t>lowel.krueger@yakimahousing.org</a:t>
            </a:r>
            <a:endParaRPr lang="en-US" sz="2000"/>
          </a:p>
          <a:p>
            <a:pPr indent="-228600">
              <a:spcBef>
                <a:spcPts val="810"/>
              </a:spcBef>
              <a:buFont typeface="Arial" panose="020B0604020202020204" pitchFamily="34" charset="0"/>
              <a:buChar char="•"/>
            </a:pPr>
            <a:endParaRPr lang="en-US" sz="2000"/>
          </a:p>
          <a:p>
            <a:pPr indent="-228600">
              <a:spcBef>
                <a:spcPts val="810"/>
              </a:spcBef>
              <a:buFont typeface="Arial" panose="020B0604020202020204" pitchFamily="34" charset="0"/>
              <a:buChar char="•"/>
            </a:pPr>
            <a:endParaRPr lang="en-US" sz="2000"/>
          </a:p>
          <a:p>
            <a:pPr indent="-228600">
              <a:buFont typeface="Arial" panose="020B0604020202020204" pitchFamily="34" charset="0"/>
              <a:buChar char="•"/>
            </a:pPr>
            <a:endParaRPr lang="en-US" sz="2000"/>
          </a:p>
        </p:txBody>
      </p:sp>
    </p:spTree>
    <p:extLst>
      <p:ext uri="{BB962C8B-B14F-4D97-AF65-F5344CB8AC3E}">
        <p14:creationId xmlns:p14="http://schemas.microsoft.com/office/powerpoint/2010/main" val="1099093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24">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26">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58626-523C-3A41-BFD7-5EC11BF11132}"/>
              </a:ext>
            </a:extLst>
          </p:cNvPr>
          <p:cNvSpPr>
            <a:spLocks noGrp="1"/>
          </p:cNvSpPr>
          <p:nvPr>
            <p:ph type="title"/>
          </p:nvPr>
        </p:nvSpPr>
        <p:spPr>
          <a:xfrm>
            <a:off x="1245072" y="1289765"/>
            <a:ext cx="3651101" cy="4270963"/>
          </a:xfrm>
        </p:spPr>
        <p:txBody>
          <a:bodyPr anchor="ctr">
            <a:normAutofit/>
          </a:bodyPr>
          <a:lstStyle/>
          <a:p>
            <a:pPr algn="ctr"/>
            <a:r>
              <a:rPr lang="en-US" sz="5600">
                <a:solidFill>
                  <a:srgbClr val="FFFFFF"/>
                </a:solidFill>
              </a:rPr>
              <a:t>What is Public Housing?</a:t>
            </a:r>
          </a:p>
        </p:txBody>
      </p:sp>
      <p:sp>
        <p:nvSpPr>
          <p:cNvPr id="7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7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53B35C90-B62A-1847-8106-72B15FA3C712}"/>
              </a:ext>
            </a:extLst>
          </p:cNvPr>
          <p:cNvSpPr>
            <a:spLocks noGrp="1"/>
          </p:cNvSpPr>
          <p:nvPr>
            <p:ph idx="1"/>
          </p:nvPr>
        </p:nvSpPr>
        <p:spPr>
          <a:xfrm>
            <a:off x="6297233" y="518400"/>
            <a:ext cx="4771607" cy="5837949"/>
          </a:xfrm>
        </p:spPr>
        <p:txBody>
          <a:bodyPr anchor="ctr">
            <a:normAutofit/>
          </a:bodyPr>
          <a:lstStyle/>
          <a:p>
            <a:r>
              <a:rPr lang="en-US" sz="2000">
                <a:solidFill>
                  <a:schemeClr val="tx1">
                    <a:alpha val="80000"/>
                  </a:schemeClr>
                </a:solidFill>
              </a:rPr>
              <a:t>History of Public Housing</a:t>
            </a:r>
          </a:p>
          <a:p>
            <a:pPr lvl="1"/>
            <a:r>
              <a:rPr lang="en-US" sz="2000">
                <a:solidFill>
                  <a:schemeClr val="tx1">
                    <a:alpha val="80000"/>
                  </a:schemeClr>
                </a:solidFill>
              </a:rPr>
              <a:t>1935 – Techwood Homes build in Atlanta</a:t>
            </a:r>
          </a:p>
          <a:p>
            <a:pPr lvl="1"/>
            <a:r>
              <a:rPr lang="en-US" sz="2000">
                <a:solidFill>
                  <a:schemeClr val="tx1">
                    <a:alpha val="80000"/>
                  </a:schemeClr>
                </a:solidFill>
              </a:rPr>
              <a:t>1937 – U.S. Housing Act of 1937</a:t>
            </a:r>
          </a:p>
          <a:p>
            <a:pPr lvl="1"/>
            <a:r>
              <a:rPr lang="en-US" sz="2000">
                <a:solidFill>
                  <a:schemeClr val="tx1">
                    <a:alpha val="80000"/>
                  </a:schemeClr>
                </a:solidFill>
              </a:rPr>
              <a:t>1965 – HUD becomes Cabinet-level agency</a:t>
            </a:r>
          </a:p>
          <a:p>
            <a:pPr lvl="1"/>
            <a:r>
              <a:rPr lang="en-US" sz="2000">
                <a:solidFill>
                  <a:schemeClr val="tx1">
                    <a:alpha val="80000"/>
                  </a:schemeClr>
                </a:solidFill>
              </a:rPr>
              <a:t>1972 – Pruitt-Igoe public housing buildings demolished in St. Louis</a:t>
            </a:r>
          </a:p>
          <a:p>
            <a:pPr lvl="1"/>
            <a:r>
              <a:rPr lang="en-US" sz="2000">
                <a:solidFill>
                  <a:schemeClr val="tx1">
                    <a:alpha val="80000"/>
                  </a:schemeClr>
                </a:solidFill>
              </a:rPr>
              <a:t>1973 – President Nixon declares moratorium on housing and community development assistance</a:t>
            </a:r>
          </a:p>
          <a:p>
            <a:pPr lvl="1"/>
            <a:r>
              <a:rPr lang="en-US" sz="2000">
                <a:solidFill>
                  <a:schemeClr val="tx1">
                    <a:alpha val="80000"/>
                  </a:schemeClr>
                </a:solidFill>
              </a:rPr>
              <a:t>1998 – Faircloth amendment limits construction of new public housing</a:t>
            </a:r>
          </a:p>
          <a:p>
            <a:pPr lvl="1"/>
            <a:r>
              <a:rPr lang="en-US" sz="2000">
                <a:solidFill>
                  <a:schemeClr val="tx1">
                    <a:alpha val="80000"/>
                  </a:schemeClr>
                </a:solidFill>
              </a:rPr>
              <a:t>2012 – Rental Assistance Demonstration created to redevelop public housing</a:t>
            </a:r>
          </a:p>
          <a:p>
            <a:pPr lvl="1"/>
            <a:endParaRPr lang="en-US" sz="2000">
              <a:solidFill>
                <a:schemeClr val="tx1">
                  <a:alpha val="80000"/>
                </a:schemeClr>
              </a:solidFill>
            </a:endParaRPr>
          </a:p>
          <a:p>
            <a:pPr lvl="1"/>
            <a:endParaRPr lang="en-US" sz="2000">
              <a:solidFill>
                <a:schemeClr val="tx1">
                  <a:alpha val="80000"/>
                </a:schemeClr>
              </a:solidFill>
            </a:endParaRPr>
          </a:p>
        </p:txBody>
      </p:sp>
      <p:sp>
        <p:nvSpPr>
          <p:cNvPr id="7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77" name="Straight Connector 3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339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8A0F80-F51E-899F-CC59-DC9CFFC37CE3}"/>
              </a:ext>
            </a:extLst>
          </p:cNvPr>
          <p:cNvSpPr>
            <a:spLocks noGrp="1"/>
          </p:cNvSpPr>
          <p:nvPr>
            <p:ph type="title"/>
          </p:nvPr>
        </p:nvSpPr>
        <p:spPr>
          <a:xfrm>
            <a:off x="621792" y="1161288"/>
            <a:ext cx="3602736" cy="4526280"/>
          </a:xfrm>
        </p:spPr>
        <p:txBody>
          <a:bodyPr>
            <a:normAutofit/>
          </a:bodyPr>
          <a:lstStyle/>
          <a:p>
            <a:r>
              <a:rPr lang="en-US" sz="4000"/>
              <a:t>Public Housing Programs</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B18FB5BA-A350-9E7F-EDD5-5D9C49651129}"/>
              </a:ext>
            </a:extLst>
          </p:cNvPr>
          <p:cNvGraphicFramePr>
            <a:graphicFrameLocks noGrp="1"/>
          </p:cNvGraphicFramePr>
          <p:nvPr>
            <p:ph idx="1"/>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8264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8">
            <a:extLst>
              <a:ext uri="{FF2B5EF4-FFF2-40B4-BE49-F238E27FC236}">
                <a16:creationId xmlns:a16="http://schemas.microsoft.com/office/drawing/2014/main" id="{92070828-E616-4355-9C8A-A1065032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10">
            <a:extLst>
              <a:ext uri="{FF2B5EF4-FFF2-40B4-BE49-F238E27FC236}">
                <a16:creationId xmlns:a16="http://schemas.microsoft.com/office/drawing/2014/main" id="{355161C6-1218-4EAF-A9E9-A319CFD76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47" y="1905000"/>
            <a:ext cx="4536800" cy="3141047"/>
          </a:xfrm>
          <a:custGeom>
            <a:avLst/>
            <a:gdLst>
              <a:gd name="connsiteX0" fmla="*/ 3362388 w 6230568"/>
              <a:gd name="connsiteY0" fmla="*/ 861 h 4239440"/>
              <a:gd name="connsiteX1" fmla="*/ 4026621 w 6230568"/>
              <a:gd name="connsiteY1" fmla="*/ 15392 h 4239440"/>
              <a:gd name="connsiteX2" fmla="*/ 5114556 w 6230568"/>
              <a:gd name="connsiteY2" fmla="*/ 34130 h 4239440"/>
              <a:gd name="connsiteX3" fmla="*/ 5776495 w 6230568"/>
              <a:gd name="connsiteY3" fmla="*/ 112905 h 4239440"/>
              <a:gd name="connsiteX4" fmla="*/ 5862918 w 6230568"/>
              <a:gd name="connsiteY4" fmla="*/ 141585 h 4239440"/>
              <a:gd name="connsiteX5" fmla="*/ 5840738 w 6230568"/>
              <a:gd name="connsiteY5" fmla="*/ 200475 h 4239440"/>
              <a:gd name="connsiteX6" fmla="*/ 5691219 w 6230568"/>
              <a:gd name="connsiteY6" fmla="*/ 216153 h 4239440"/>
              <a:gd name="connsiteX7" fmla="*/ 5773053 w 6230568"/>
              <a:gd name="connsiteY7" fmla="*/ 260130 h 4239440"/>
              <a:gd name="connsiteX8" fmla="*/ 5593324 w 6230568"/>
              <a:gd name="connsiteY8" fmla="*/ 293781 h 4239440"/>
              <a:gd name="connsiteX9" fmla="*/ 5617033 w 6230568"/>
              <a:gd name="connsiteY9" fmla="*/ 317108 h 4239440"/>
              <a:gd name="connsiteX10" fmla="*/ 5641124 w 6230568"/>
              <a:gd name="connsiteY10" fmla="*/ 339287 h 4239440"/>
              <a:gd name="connsiteX11" fmla="*/ 5299256 w 6230568"/>
              <a:gd name="connsiteY11" fmla="*/ 396265 h 4239440"/>
              <a:gd name="connsiteX12" fmla="*/ 5703073 w 6230568"/>
              <a:gd name="connsiteY12" fmla="*/ 500661 h 4239440"/>
              <a:gd name="connsiteX13" fmla="*/ 5629652 w 6230568"/>
              <a:gd name="connsiteY13" fmla="*/ 556874 h 4239440"/>
              <a:gd name="connsiteX14" fmla="*/ 5862918 w 6230568"/>
              <a:gd name="connsiteY14" fmla="*/ 645591 h 4239440"/>
              <a:gd name="connsiteX15" fmla="*/ 6052207 w 6230568"/>
              <a:gd name="connsiteY15" fmla="*/ 756106 h 4239440"/>
              <a:gd name="connsiteX16" fmla="*/ 6158515 w 6230568"/>
              <a:gd name="connsiteY16" fmla="*/ 901419 h 4239440"/>
              <a:gd name="connsiteX17" fmla="*/ 6195990 w 6230568"/>
              <a:gd name="connsiteY17" fmla="*/ 966427 h 4239440"/>
              <a:gd name="connsiteX18" fmla="*/ 6229642 w 6230568"/>
              <a:gd name="connsiteY18" fmla="*/ 1034878 h 4239440"/>
              <a:gd name="connsiteX19" fmla="*/ 6171516 w 6230568"/>
              <a:gd name="connsiteY19" fmla="*/ 1102946 h 4239440"/>
              <a:gd name="connsiteX20" fmla="*/ 6133659 w 6230568"/>
              <a:gd name="connsiteY20" fmla="*/ 1185545 h 4239440"/>
              <a:gd name="connsiteX21" fmla="*/ 6168458 w 6230568"/>
              <a:gd name="connsiteY21" fmla="*/ 1234110 h 4239440"/>
              <a:gd name="connsiteX22" fmla="*/ 6169222 w 6230568"/>
              <a:gd name="connsiteY22" fmla="*/ 1342712 h 4239440"/>
              <a:gd name="connsiteX23" fmla="*/ 6145131 w 6230568"/>
              <a:gd name="connsiteY23" fmla="*/ 1393954 h 4239440"/>
              <a:gd name="connsiteX24" fmla="*/ 6071709 w 6230568"/>
              <a:gd name="connsiteY24" fmla="*/ 1505233 h 4239440"/>
              <a:gd name="connsiteX25" fmla="*/ 6009378 w 6230568"/>
              <a:gd name="connsiteY25" fmla="*/ 1530089 h 4239440"/>
              <a:gd name="connsiteX26" fmla="*/ 6015879 w 6230568"/>
              <a:gd name="connsiteY26" fmla="*/ 1979030 h 4239440"/>
              <a:gd name="connsiteX27" fmla="*/ 6061385 w 6230568"/>
              <a:gd name="connsiteY27" fmla="*/ 2196234 h 4239440"/>
              <a:gd name="connsiteX28" fmla="*/ 6029263 w 6230568"/>
              <a:gd name="connsiteY28" fmla="*/ 2440972 h 4239440"/>
              <a:gd name="connsiteX29" fmla="*/ 6135571 w 6230568"/>
              <a:gd name="connsiteY29" fmla="*/ 2621848 h 4239440"/>
              <a:gd name="connsiteX30" fmla="*/ 6091594 w 6230568"/>
              <a:gd name="connsiteY30" fmla="*/ 2691446 h 4239440"/>
              <a:gd name="connsiteX31" fmla="*/ 6215493 w 6230568"/>
              <a:gd name="connsiteY31" fmla="*/ 2769456 h 4239440"/>
              <a:gd name="connsiteX32" fmla="*/ 6100389 w 6230568"/>
              <a:gd name="connsiteY32" fmla="*/ 2880352 h 4239440"/>
              <a:gd name="connsiteX33" fmla="*/ 5909953 w 6230568"/>
              <a:gd name="connsiteY33" fmla="*/ 3053963 h 4239440"/>
              <a:gd name="connsiteX34" fmla="*/ 5741696 w 6230568"/>
              <a:gd name="connsiteY34" fmla="*/ 3798118 h 4239440"/>
              <a:gd name="connsiteX35" fmla="*/ 5493899 w 6230568"/>
              <a:gd name="connsiteY35" fmla="*/ 4026795 h 4239440"/>
              <a:gd name="connsiteX36" fmla="*/ 3773471 w 6230568"/>
              <a:gd name="connsiteY36" fmla="*/ 4239028 h 4239440"/>
              <a:gd name="connsiteX37" fmla="*/ 2569285 w 6230568"/>
              <a:gd name="connsiteY37" fmla="*/ 4103275 h 4239440"/>
              <a:gd name="connsiteX38" fmla="*/ 2693948 w 6230568"/>
              <a:gd name="connsiteY38" fmla="*/ 4061593 h 4239440"/>
              <a:gd name="connsiteX39" fmla="*/ 2588788 w 6230568"/>
              <a:gd name="connsiteY39" fmla="*/ 4062358 h 4239440"/>
              <a:gd name="connsiteX40" fmla="*/ 2300073 w 6230568"/>
              <a:gd name="connsiteY40" fmla="*/ 4008822 h 4239440"/>
              <a:gd name="connsiteX41" fmla="*/ 1508500 w 6230568"/>
              <a:gd name="connsiteY41" fmla="*/ 3798118 h 4239440"/>
              <a:gd name="connsiteX42" fmla="*/ 1061089 w 6230568"/>
              <a:gd name="connsiteY42" fmla="*/ 3697546 h 4239440"/>
              <a:gd name="connsiteX43" fmla="*/ 939102 w 6230568"/>
              <a:gd name="connsiteY43" fmla="*/ 3648216 h 4239440"/>
              <a:gd name="connsiteX44" fmla="*/ 1243495 w 6230568"/>
              <a:gd name="connsiteY44" fmla="*/ 3624890 h 4239440"/>
              <a:gd name="connsiteX45" fmla="*/ 1083651 w 6230568"/>
              <a:gd name="connsiteY45" fmla="*/ 3595827 h 4239440"/>
              <a:gd name="connsiteX46" fmla="*/ 966636 w 6230568"/>
              <a:gd name="connsiteY46" fmla="*/ 3605770 h 4239440"/>
              <a:gd name="connsiteX47" fmla="*/ 885566 w 6230568"/>
              <a:gd name="connsiteY47" fmla="*/ 3609976 h 4239440"/>
              <a:gd name="connsiteX48" fmla="*/ 641976 w 6230568"/>
              <a:gd name="connsiteY48" fmla="*/ 3567912 h 4239440"/>
              <a:gd name="connsiteX49" fmla="*/ 399533 w 6230568"/>
              <a:gd name="connsiteY49" fmla="*/ 3583590 h 4239440"/>
              <a:gd name="connsiteX50" fmla="*/ 409093 w 6230568"/>
              <a:gd name="connsiteY50" fmla="*/ 3548792 h 4239440"/>
              <a:gd name="connsiteX51" fmla="*/ 792642 w 6230568"/>
              <a:gd name="connsiteY51" fmla="*/ 3417628 h 4239440"/>
              <a:gd name="connsiteX52" fmla="*/ 771610 w 6230568"/>
              <a:gd name="connsiteY52" fmla="*/ 3345736 h 4239440"/>
              <a:gd name="connsiteX53" fmla="*/ 945986 w 6230568"/>
              <a:gd name="connsiteY53" fmla="*/ 3317056 h 4239440"/>
              <a:gd name="connsiteX54" fmla="*/ 892449 w 6230568"/>
              <a:gd name="connsiteY54" fmla="*/ 3285316 h 4239440"/>
              <a:gd name="connsiteX55" fmla="*/ 949045 w 6230568"/>
              <a:gd name="connsiteY55" fmla="*/ 3262755 h 4239440"/>
              <a:gd name="connsiteX56" fmla="*/ 1252673 w 6230568"/>
              <a:gd name="connsiteY56" fmla="*/ 3200041 h 4239440"/>
              <a:gd name="connsiteX57" fmla="*/ 388825 w 6230568"/>
              <a:gd name="connsiteY57" fmla="*/ 3176714 h 4239440"/>
              <a:gd name="connsiteX58" fmla="*/ 127644 w 6230568"/>
              <a:gd name="connsiteY58" fmla="*/ 3111323 h 4239440"/>
              <a:gd name="connsiteX59" fmla="*/ 437008 w 6230568"/>
              <a:gd name="connsiteY59" fmla="*/ 2921652 h 4239440"/>
              <a:gd name="connsiteX60" fmla="*/ 601441 w 6230568"/>
              <a:gd name="connsiteY60" fmla="*/ 2840965 h 4239440"/>
              <a:gd name="connsiteX61" fmla="*/ 330700 w 6230568"/>
              <a:gd name="connsiteY61" fmla="*/ 2859320 h 4239440"/>
              <a:gd name="connsiteX62" fmla="*/ 534521 w 6230568"/>
              <a:gd name="connsiteY62" fmla="*/ 2720126 h 4239440"/>
              <a:gd name="connsiteX63" fmla="*/ 492839 w 6230568"/>
              <a:gd name="connsiteY63" fmla="*/ 2694505 h 4239440"/>
              <a:gd name="connsiteX64" fmla="*/ 416358 w 6230568"/>
              <a:gd name="connsiteY64" fmla="*/ 2677297 h 4239440"/>
              <a:gd name="connsiteX65" fmla="*/ 761285 w 6230568"/>
              <a:gd name="connsiteY65" fmla="*/ 2589726 h 4239440"/>
              <a:gd name="connsiteX66" fmla="*/ 664920 w 6230568"/>
              <a:gd name="connsiteY66" fmla="*/ 2466593 h 4239440"/>
              <a:gd name="connsiteX67" fmla="*/ 740253 w 6230568"/>
              <a:gd name="connsiteY67" fmla="*/ 2438677 h 4239440"/>
              <a:gd name="connsiteX68" fmla="*/ 650006 w 6230568"/>
              <a:gd name="connsiteY68" fmla="*/ 2435236 h 4239440"/>
              <a:gd name="connsiteX69" fmla="*/ 578879 w 6230568"/>
              <a:gd name="connsiteY69" fmla="*/ 2435618 h 4239440"/>
              <a:gd name="connsiteX70" fmla="*/ 451157 w 6230568"/>
              <a:gd name="connsiteY70" fmla="*/ 2404644 h 4239440"/>
              <a:gd name="connsiteX71" fmla="*/ 2216 w 6230568"/>
              <a:gd name="connsiteY71" fmla="*/ 2456650 h 4239440"/>
              <a:gd name="connsiteX72" fmla="*/ 97052 w 6230568"/>
              <a:gd name="connsiteY72" fmla="*/ 2383611 h 4239440"/>
              <a:gd name="connsiteX73" fmla="*/ 210626 w 6230568"/>
              <a:gd name="connsiteY73" fmla="*/ 2341930 h 4239440"/>
              <a:gd name="connsiteX74" fmla="*/ 57282 w 6230568"/>
              <a:gd name="connsiteY74" fmla="*/ 2319750 h 4239440"/>
              <a:gd name="connsiteX75" fmla="*/ 365499 w 6230568"/>
              <a:gd name="connsiteY75" fmla="*/ 2250153 h 4239440"/>
              <a:gd name="connsiteX76" fmla="*/ 290548 w 6230568"/>
              <a:gd name="connsiteY76" fmla="*/ 2187821 h 4239440"/>
              <a:gd name="connsiteX77" fmla="*/ 482896 w 6230568"/>
              <a:gd name="connsiteY77" fmla="*/ 1906755 h 4239440"/>
              <a:gd name="connsiteX78" fmla="*/ 867211 w 6230568"/>
              <a:gd name="connsiteY78" fmla="*/ 1747294 h 4239440"/>
              <a:gd name="connsiteX79" fmla="*/ 1063766 w 6230568"/>
              <a:gd name="connsiteY79" fmla="*/ 1734674 h 4239440"/>
              <a:gd name="connsiteX80" fmla="*/ 1008701 w 6230568"/>
              <a:gd name="connsiteY80" fmla="*/ 1683432 h 4239440"/>
              <a:gd name="connsiteX81" fmla="*/ 1152865 w 6230568"/>
              <a:gd name="connsiteY81" fmla="*/ 1394719 h 4239440"/>
              <a:gd name="connsiteX82" fmla="*/ 998376 w 6230568"/>
              <a:gd name="connsiteY82" fmla="*/ 1411927 h 4239440"/>
              <a:gd name="connsiteX83" fmla="*/ 206419 w 6230568"/>
              <a:gd name="connsiteY83" fmla="*/ 1424164 h 4239440"/>
              <a:gd name="connsiteX84" fmla="*/ 128027 w 6230568"/>
              <a:gd name="connsiteY84" fmla="*/ 1413074 h 4239440"/>
              <a:gd name="connsiteX85" fmla="*/ 672950 w 6230568"/>
              <a:gd name="connsiteY85" fmla="*/ 1268143 h 4239440"/>
              <a:gd name="connsiteX86" fmla="*/ 457658 w 6230568"/>
              <a:gd name="connsiteY86" fmla="*/ 1229138 h 4239440"/>
              <a:gd name="connsiteX87" fmla="*/ 407945 w 6230568"/>
              <a:gd name="connsiteY87" fmla="*/ 1213459 h 4239440"/>
              <a:gd name="connsiteX88" fmla="*/ 453451 w 6230568"/>
              <a:gd name="connsiteY88" fmla="*/ 1172924 h 4239440"/>
              <a:gd name="connsiteX89" fmla="*/ 568172 w 6230568"/>
              <a:gd name="connsiteY89" fmla="*/ 1132007 h 4239440"/>
              <a:gd name="connsiteX90" fmla="*/ 255367 w 6230568"/>
              <a:gd name="connsiteY90" fmla="*/ 1190898 h 4239440"/>
              <a:gd name="connsiteX91" fmla="*/ 277546 w 6230568"/>
              <a:gd name="connsiteY91" fmla="*/ 1128567 h 4239440"/>
              <a:gd name="connsiteX92" fmla="*/ 246572 w 6230568"/>
              <a:gd name="connsiteY92" fmla="*/ 1072353 h 4239440"/>
              <a:gd name="connsiteX93" fmla="*/ 422859 w 6230568"/>
              <a:gd name="connsiteY93" fmla="*/ 1000078 h 4239440"/>
              <a:gd name="connsiteX94" fmla="*/ 668362 w 6230568"/>
              <a:gd name="connsiteY94" fmla="*/ 858972 h 4239440"/>
              <a:gd name="connsiteX95" fmla="*/ 914629 w 6230568"/>
              <a:gd name="connsiteY95" fmla="*/ 768725 h 4239440"/>
              <a:gd name="connsiteX96" fmla="*/ 1117684 w 6230568"/>
              <a:gd name="connsiteY96" fmla="*/ 688420 h 4239440"/>
              <a:gd name="connsiteX97" fmla="*/ 928778 w 6230568"/>
              <a:gd name="connsiteY97" fmla="*/ 701040 h 4239440"/>
              <a:gd name="connsiteX98" fmla="*/ 1243877 w 6230568"/>
              <a:gd name="connsiteY98" fmla="*/ 574464 h 4239440"/>
              <a:gd name="connsiteX99" fmla="*/ 1291678 w 6230568"/>
              <a:gd name="connsiteY99" fmla="*/ 566434 h 4239440"/>
              <a:gd name="connsiteX100" fmla="*/ 1797596 w 6230568"/>
              <a:gd name="connsiteY100" fmla="*/ 476952 h 4239440"/>
              <a:gd name="connsiteX101" fmla="*/ 1895491 w 6230568"/>
              <a:gd name="connsiteY101" fmla="*/ 432593 h 4239440"/>
              <a:gd name="connsiteX102" fmla="*/ 1782682 w 6230568"/>
              <a:gd name="connsiteY102" fmla="*/ 423033 h 4239440"/>
              <a:gd name="connsiteX103" fmla="*/ 1406781 w 6230568"/>
              <a:gd name="connsiteY103" fmla="*/ 449419 h 4239440"/>
              <a:gd name="connsiteX104" fmla="*/ 1662226 w 6230568"/>
              <a:gd name="connsiteY104" fmla="*/ 393970 h 4239440"/>
              <a:gd name="connsiteX105" fmla="*/ 1383837 w 6230568"/>
              <a:gd name="connsiteY105" fmla="*/ 376762 h 4239440"/>
              <a:gd name="connsiteX106" fmla="*/ 1318063 w 6230568"/>
              <a:gd name="connsiteY106" fmla="*/ 333168 h 4239440"/>
              <a:gd name="connsiteX107" fmla="*/ 1365099 w 6230568"/>
              <a:gd name="connsiteY107" fmla="*/ 290722 h 4239440"/>
              <a:gd name="connsiteX108" fmla="*/ 1536798 w 6230568"/>
              <a:gd name="connsiteY108" fmla="*/ 244069 h 4239440"/>
              <a:gd name="connsiteX109" fmla="*/ 1711938 w 6230568"/>
              <a:gd name="connsiteY109" fmla="*/ 175619 h 4239440"/>
              <a:gd name="connsiteX110" fmla="*/ 2273687 w 6230568"/>
              <a:gd name="connsiteY110" fmla="*/ 78488 h 4239440"/>
              <a:gd name="connsiteX111" fmla="*/ 2646913 w 6230568"/>
              <a:gd name="connsiteY111" fmla="*/ 46749 h 4239440"/>
              <a:gd name="connsiteX112" fmla="*/ 3362388 w 6230568"/>
              <a:gd name="connsiteY112" fmla="*/ 861 h 42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230568" h="4239440">
                <a:moveTo>
                  <a:pt x="3362388" y="861"/>
                </a:moveTo>
                <a:cubicBezTo>
                  <a:pt x="3584946" y="-3346"/>
                  <a:pt x="3805210" y="8891"/>
                  <a:pt x="4026621" y="15392"/>
                </a:cubicBezTo>
                <a:cubicBezTo>
                  <a:pt x="4388374" y="26482"/>
                  <a:pt x="4752039" y="26099"/>
                  <a:pt x="5114556" y="34130"/>
                </a:cubicBezTo>
                <a:cubicBezTo>
                  <a:pt x="5340556" y="39101"/>
                  <a:pt x="5563879" y="57074"/>
                  <a:pt x="5776495" y="112905"/>
                </a:cubicBezTo>
                <a:cubicBezTo>
                  <a:pt x="5806322" y="120935"/>
                  <a:pt x="5839973" y="122465"/>
                  <a:pt x="5862918" y="141585"/>
                </a:cubicBezTo>
                <a:cubicBezTo>
                  <a:pt x="5888539" y="162999"/>
                  <a:pt x="5878214" y="194356"/>
                  <a:pt x="5840738" y="200475"/>
                </a:cubicBezTo>
                <a:cubicBezTo>
                  <a:pt x="5792938" y="208505"/>
                  <a:pt x="5743991" y="210800"/>
                  <a:pt x="5691219" y="216153"/>
                </a:cubicBezTo>
                <a:cubicBezTo>
                  <a:pt x="5711486" y="245598"/>
                  <a:pt x="5760434" y="223419"/>
                  <a:pt x="5773053" y="260130"/>
                </a:cubicBezTo>
                <a:cubicBezTo>
                  <a:pt x="5716458" y="285368"/>
                  <a:pt x="5648008" y="268925"/>
                  <a:pt x="5593324" y="293781"/>
                </a:cubicBezTo>
                <a:cubicBezTo>
                  <a:pt x="5594854" y="310989"/>
                  <a:pt x="5607090" y="312519"/>
                  <a:pt x="5617033" y="317108"/>
                </a:cubicBezTo>
                <a:cubicBezTo>
                  <a:pt x="5626976" y="321314"/>
                  <a:pt x="5651831" y="315196"/>
                  <a:pt x="5641124" y="339287"/>
                </a:cubicBezTo>
                <a:cubicBezTo>
                  <a:pt x="5527551" y="353818"/>
                  <a:pt x="5418949" y="403148"/>
                  <a:pt x="5299256" y="396265"/>
                </a:cubicBezTo>
                <a:cubicBezTo>
                  <a:pt x="5447247" y="409649"/>
                  <a:pt x="5572292" y="464333"/>
                  <a:pt x="5703073" y="500661"/>
                </a:cubicBezTo>
                <a:cubicBezTo>
                  <a:pt x="5697720" y="543490"/>
                  <a:pt x="5644949" y="526282"/>
                  <a:pt x="5629652" y="556874"/>
                </a:cubicBezTo>
                <a:cubicBezTo>
                  <a:pt x="5713398" y="578288"/>
                  <a:pt x="5793703" y="603527"/>
                  <a:pt x="5862918" y="645591"/>
                </a:cubicBezTo>
                <a:cubicBezTo>
                  <a:pt x="5925250" y="683449"/>
                  <a:pt x="5984521" y="725131"/>
                  <a:pt x="6052207" y="756106"/>
                </a:cubicBezTo>
                <a:cubicBezTo>
                  <a:pt x="6123334" y="788611"/>
                  <a:pt x="6166545" y="830293"/>
                  <a:pt x="6158515" y="901419"/>
                </a:cubicBezTo>
                <a:cubicBezTo>
                  <a:pt x="6155073" y="930482"/>
                  <a:pt x="6164251" y="954955"/>
                  <a:pt x="6195990" y="966427"/>
                </a:cubicBezTo>
                <a:cubicBezTo>
                  <a:pt x="6235378" y="980576"/>
                  <a:pt x="6231172" y="1001990"/>
                  <a:pt x="6229642" y="1034878"/>
                </a:cubicBezTo>
                <a:cubicBezTo>
                  <a:pt x="6227347" y="1074265"/>
                  <a:pt x="6207080" y="1089562"/>
                  <a:pt x="6171516" y="1102946"/>
                </a:cubicBezTo>
                <a:cubicBezTo>
                  <a:pt x="6120657" y="1121682"/>
                  <a:pt x="6120274" y="1150745"/>
                  <a:pt x="6133659" y="1185545"/>
                </a:cubicBezTo>
                <a:cubicBezTo>
                  <a:pt x="6140925" y="1204664"/>
                  <a:pt x="6152014" y="1219961"/>
                  <a:pt x="6168458" y="1234110"/>
                </a:cubicBezTo>
                <a:cubicBezTo>
                  <a:pt x="6225435" y="1283439"/>
                  <a:pt x="6225053" y="1284204"/>
                  <a:pt x="6169222" y="1342712"/>
                </a:cubicBezTo>
                <a:cubicBezTo>
                  <a:pt x="6154308" y="1358390"/>
                  <a:pt x="6138247" y="1368715"/>
                  <a:pt x="6145131" y="1393954"/>
                </a:cubicBezTo>
                <a:cubicBezTo>
                  <a:pt x="6168458" y="1477700"/>
                  <a:pt x="6165398" y="1477700"/>
                  <a:pt x="6071709" y="1505233"/>
                </a:cubicBezTo>
                <a:cubicBezTo>
                  <a:pt x="6050295" y="1511734"/>
                  <a:pt x="6021615" y="1505998"/>
                  <a:pt x="6009378" y="1530089"/>
                </a:cubicBezTo>
                <a:cubicBezTo>
                  <a:pt x="6017026" y="1547680"/>
                  <a:pt x="5999053" y="1972146"/>
                  <a:pt x="6015879" y="1979030"/>
                </a:cubicBezTo>
                <a:cubicBezTo>
                  <a:pt x="6147425" y="2032948"/>
                  <a:pt x="6163868" y="2096427"/>
                  <a:pt x="6061385" y="2196234"/>
                </a:cubicBezTo>
                <a:cubicBezTo>
                  <a:pt x="5992552" y="2263155"/>
                  <a:pt x="6000582" y="2372522"/>
                  <a:pt x="6029263" y="2440972"/>
                </a:cubicBezTo>
                <a:cubicBezTo>
                  <a:pt x="6137482" y="2471182"/>
                  <a:pt x="6113774" y="2551486"/>
                  <a:pt x="6135571" y="2621848"/>
                </a:cubicBezTo>
                <a:cubicBezTo>
                  <a:pt x="6151632" y="2674620"/>
                  <a:pt x="6088535" y="2667354"/>
                  <a:pt x="6091594" y="2691446"/>
                </a:cubicBezTo>
                <a:cubicBezTo>
                  <a:pt x="6131364" y="2720508"/>
                  <a:pt x="6184518" y="2729686"/>
                  <a:pt x="6215493" y="2769456"/>
                </a:cubicBezTo>
                <a:cubicBezTo>
                  <a:pt x="6159662" y="2798518"/>
                  <a:pt x="6131364" y="2839435"/>
                  <a:pt x="6100389" y="2880352"/>
                </a:cubicBezTo>
                <a:cubicBezTo>
                  <a:pt x="6050295" y="2946890"/>
                  <a:pt x="5982227" y="3003103"/>
                  <a:pt x="5909953" y="3053963"/>
                </a:cubicBezTo>
                <a:cubicBezTo>
                  <a:pt x="5873243" y="3408068"/>
                  <a:pt x="5754698" y="3779763"/>
                  <a:pt x="5741696" y="3798118"/>
                </a:cubicBezTo>
                <a:cubicBezTo>
                  <a:pt x="5688160" y="3792764"/>
                  <a:pt x="5584146" y="4006910"/>
                  <a:pt x="5493899" y="4026795"/>
                </a:cubicBezTo>
                <a:cubicBezTo>
                  <a:pt x="5399063" y="4048592"/>
                  <a:pt x="3988763" y="4249736"/>
                  <a:pt x="3773471" y="4239028"/>
                </a:cubicBezTo>
                <a:cubicBezTo>
                  <a:pt x="2603319" y="4182050"/>
                  <a:pt x="2569285" y="4103275"/>
                  <a:pt x="2569285" y="4103275"/>
                </a:cubicBezTo>
                <a:cubicBezTo>
                  <a:pt x="2569285" y="4103275"/>
                  <a:pt x="2635823" y="4083773"/>
                  <a:pt x="2693948" y="4061593"/>
                </a:cubicBezTo>
                <a:cubicBezTo>
                  <a:pt x="2658767" y="4062741"/>
                  <a:pt x="2623587" y="4063505"/>
                  <a:pt x="2588788" y="4062358"/>
                </a:cubicBezTo>
                <a:cubicBezTo>
                  <a:pt x="2319193" y="4054328"/>
                  <a:pt x="2565461" y="4039414"/>
                  <a:pt x="2300073" y="4008822"/>
                </a:cubicBezTo>
                <a:cubicBezTo>
                  <a:pt x="1852280" y="3957198"/>
                  <a:pt x="1919582" y="3943813"/>
                  <a:pt x="1508500" y="3798118"/>
                </a:cubicBezTo>
                <a:cubicBezTo>
                  <a:pt x="1472171" y="3785116"/>
                  <a:pt x="1217109" y="3706342"/>
                  <a:pt x="1061089" y="3697546"/>
                </a:cubicBezTo>
                <a:cubicBezTo>
                  <a:pt x="1019790" y="3695252"/>
                  <a:pt x="974667" y="3696017"/>
                  <a:pt x="939102" y="3648216"/>
                </a:cubicBezTo>
                <a:cubicBezTo>
                  <a:pt x="1048088" y="3649746"/>
                  <a:pt x="1141776" y="3649746"/>
                  <a:pt x="1243495" y="3624890"/>
                </a:cubicBezTo>
                <a:cubicBezTo>
                  <a:pt x="1189194" y="3590473"/>
                  <a:pt x="1126862" y="3619919"/>
                  <a:pt x="1083651" y="3595827"/>
                </a:cubicBezTo>
                <a:cubicBezTo>
                  <a:pt x="1043116" y="3573648"/>
                  <a:pt x="1007935" y="3570589"/>
                  <a:pt x="966636" y="3605770"/>
                </a:cubicBezTo>
                <a:cubicBezTo>
                  <a:pt x="945221" y="3624125"/>
                  <a:pt x="907363" y="3620683"/>
                  <a:pt x="885566" y="3609976"/>
                </a:cubicBezTo>
                <a:cubicBezTo>
                  <a:pt x="768933" y="3552233"/>
                  <a:pt x="771610" y="3552998"/>
                  <a:pt x="641976" y="3567912"/>
                </a:cubicBezTo>
                <a:cubicBezTo>
                  <a:pt x="559377" y="3577089"/>
                  <a:pt x="475248" y="3593533"/>
                  <a:pt x="399533" y="3583590"/>
                </a:cubicBezTo>
                <a:cubicBezTo>
                  <a:pt x="389973" y="3561793"/>
                  <a:pt x="398385" y="3551851"/>
                  <a:pt x="409093" y="3548792"/>
                </a:cubicBezTo>
                <a:cubicBezTo>
                  <a:pt x="583468" y="3501374"/>
                  <a:pt x="615972" y="3447073"/>
                  <a:pt x="792642" y="3417628"/>
                </a:cubicBezTo>
                <a:cubicBezTo>
                  <a:pt x="805644" y="3384359"/>
                  <a:pt x="741400" y="3378622"/>
                  <a:pt x="771610" y="3345736"/>
                </a:cubicBezTo>
                <a:cubicBezTo>
                  <a:pt x="826676" y="3320115"/>
                  <a:pt x="891302" y="3350325"/>
                  <a:pt x="945986" y="3317056"/>
                </a:cubicBezTo>
                <a:cubicBezTo>
                  <a:pt x="936426" y="3293347"/>
                  <a:pt x="890537" y="3310555"/>
                  <a:pt x="892449" y="3285316"/>
                </a:cubicBezTo>
                <a:cubicBezTo>
                  <a:pt x="894744" y="3256254"/>
                  <a:pt x="926866" y="3260843"/>
                  <a:pt x="949045" y="3262755"/>
                </a:cubicBezTo>
                <a:cubicBezTo>
                  <a:pt x="1056500" y="3272697"/>
                  <a:pt x="1149806" y="3218396"/>
                  <a:pt x="1252673" y="3200041"/>
                </a:cubicBezTo>
                <a:cubicBezTo>
                  <a:pt x="1142923" y="3154152"/>
                  <a:pt x="503164" y="3190863"/>
                  <a:pt x="388825" y="3176714"/>
                </a:cubicBezTo>
                <a:cubicBezTo>
                  <a:pt x="269133" y="3162183"/>
                  <a:pt x="78697" y="3123560"/>
                  <a:pt x="127644" y="3111323"/>
                </a:cubicBezTo>
                <a:cubicBezTo>
                  <a:pt x="183093" y="3097175"/>
                  <a:pt x="380795" y="2929300"/>
                  <a:pt x="437008" y="2921652"/>
                </a:cubicBezTo>
                <a:cubicBezTo>
                  <a:pt x="502399" y="2912857"/>
                  <a:pt x="515401" y="2901002"/>
                  <a:pt x="601441" y="2840965"/>
                </a:cubicBezTo>
                <a:cubicBezTo>
                  <a:pt x="658037" y="2801577"/>
                  <a:pt x="422477" y="2887235"/>
                  <a:pt x="330700" y="2859320"/>
                </a:cubicBezTo>
                <a:cubicBezTo>
                  <a:pt x="297049" y="2848995"/>
                  <a:pt x="534521" y="2740010"/>
                  <a:pt x="534521" y="2720126"/>
                </a:cubicBezTo>
                <a:cubicBezTo>
                  <a:pt x="534521" y="2699093"/>
                  <a:pt x="513106" y="2694505"/>
                  <a:pt x="492839" y="2694505"/>
                </a:cubicBezTo>
                <a:cubicBezTo>
                  <a:pt x="447715" y="2694505"/>
                  <a:pt x="461482" y="2676149"/>
                  <a:pt x="416358" y="2677297"/>
                </a:cubicBezTo>
                <a:cubicBezTo>
                  <a:pt x="548670" y="2624143"/>
                  <a:pt x="630504" y="2638292"/>
                  <a:pt x="761285" y="2589726"/>
                </a:cubicBezTo>
                <a:cubicBezTo>
                  <a:pt x="825147" y="2566017"/>
                  <a:pt x="599147" y="2487242"/>
                  <a:pt x="664920" y="2466593"/>
                </a:cubicBezTo>
                <a:cubicBezTo>
                  <a:pt x="689776" y="2458562"/>
                  <a:pt x="723045" y="2466975"/>
                  <a:pt x="740253" y="2438677"/>
                </a:cubicBezTo>
                <a:cubicBezTo>
                  <a:pt x="713103" y="2416116"/>
                  <a:pt x="677157" y="2426058"/>
                  <a:pt x="650006" y="2435236"/>
                </a:cubicBezTo>
                <a:cubicBezTo>
                  <a:pt x="580791" y="2458945"/>
                  <a:pt x="585763" y="2453209"/>
                  <a:pt x="578879" y="2435618"/>
                </a:cubicBezTo>
                <a:cubicBezTo>
                  <a:pt x="556318" y="2375581"/>
                  <a:pt x="500487" y="2394701"/>
                  <a:pt x="451157" y="2404644"/>
                </a:cubicBezTo>
                <a:cubicBezTo>
                  <a:pt x="302020" y="2434471"/>
                  <a:pt x="150971" y="2426058"/>
                  <a:pt x="2216" y="2456650"/>
                </a:cubicBezTo>
                <a:cubicBezTo>
                  <a:pt x="-13844" y="2460092"/>
                  <a:pt x="61489" y="2391642"/>
                  <a:pt x="97052" y="2383611"/>
                </a:cubicBezTo>
                <a:cubicBezTo>
                  <a:pt x="135675" y="2375199"/>
                  <a:pt x="183093" y="2381317"/>
                  <a:pt x="210626" y="2341930"/>
                </a:cubicBezTo>
                <a:cubicBezTo>
                  <a:pt x="161678" y="2331987"/>
                  <a:pt x="105848" y="2351107"/>
                  <a:pt x="57282" y="2319750"/>
                </a:cubicBezTo>
                <a:cubicBezTo>
                  <a:pt x="165120" y="2276539"/>
                  <a:pt x="272575" y="2278068"/>
                  <a:pt x="365499" y="2250153"/>
                </a:cubicBezTo>
                <a:cubicBezTo>
                  <a:pt x="373912" y="2198529"/>
                  <a:pt x="312727" y="2217266"/>
                  <a:pt x="290548" y="2187821"/>
                </a:cubicBezTo>
                <a:cubicBezTo>
                  <a:pt x="990345" y="2137344"/>
                  <a:pt x="599529" y="1988207"/>
                  <a:pt x="482896" y="1906755"/>
                </a:cubicBezTo>
                <a:cubicBezTo>
                  <a:pt x="443891" y="1879605"/>
                  <a:pt x="853827" y="1750735"/>
                  <a:pt x="867211" y="1747294"/>
                </a:cubicBezTo>
                <a:cubicBezTo>
                  <a:pt x="901245" y="1739263"/>
                  <a:pt x="1036233" y="1744999"/>
                  <a:pt x="1063766" y="1734674"/>
                </a:cubicBezTo>
                <a:cubicBezTo>
                  <a:pt x="1098947" y="1721673"/>
                  <a:pt x="982696" y="1699111"/>
                  <a:pt x="1008701" y="1683432"/>
                </a:cubicBezTo>
                <a:cubicBezTo>
                  <a:pt x="1191107" y="1572918"/>
                  <a:pt x="1204107" y="1406573"/>
                  <a:pt x="1152865" y="1394719"/>
                </a:cubicBezTo>
                <a:cubicBezTo>
                  <a:pt x="1099712" y="1382482"/>
                  <a:pt x="1047706" y="1392042"/>
                  <a:pt x="998376" y="1411927"/>
                </a:cubicBezTo>
                <a:cubicBezTo>
                  <a:pt x="918070" y="1444431"/>
                  <a:pt x="362057" y="1398160"/>
                  <a:pt x="206419" y="1424164"/>
                </a:cubicBezTo>
                <a:cubicBezTo>
                  <a:pt x="182710" y="1427988"/>
                  <a:pt x="150589" y="1445196"/>
                  <a:pt x="128027" y="1413074"/>
                </a:cubicBezTo>
                <a:cubicBezTo>
                  <a:pt x="288254" y="1309060"/>
                  <a:pt x="493986" y="1338888"/>
                  <a:pt x="672950" y="1268143"/>
                </a:cubicBezTo>
                <a:cubicBezTo>
                  <a:pt x="602588" y="1219578"/>
                  <a:pt x="531079" y="1221873"/>
                  <a:pt x="457658" y="1229138"/>
                </a:cubicBezTo>
                <a:cubicBezTo>
                  <a:pt x="438538" y="1231050"/>
                  <a:pt x="412534" y="1233727"/>
                  <a:pt x="407945" y="1213459"/>
                </a:cubicBezTo>
                <a:cubicBezTo>
                  <a:pt x="402209" y="1187838"/>
                  <a:pt x="433184" y="1183250"/>
                  <a:pt x="453451" y="1172924"/>
                </a:cubicBezTo>
                <a:cubicBezTo>
                  <a:pt x="484426" y="1156863"/>
                  <a:pt x="530314" y="1175984"/>
                  <a:pt x="568172" y="1132007"/>
                </a:cubicBezTo>
                <a:cubicBezTo>
                  <a:pt x="453451" y="1142333"/>
                  <a:pt x="356704" y="1160305"/>
                  <a:pt x="255367" y="1190898"/>
                </a:cubicBezTo>
                <a:cubicBezTo>
                  <a:pt x="264162" y="1163747"/>
                  <a:pt x="294754" y="1151128"/>
                  <a:pt x="277546" y="1128567"/>
                </a:cubicBezTo>
                <a:cubicBezTo>
                  <a:pt x="264545" y="1111740"/>
                  <a:pt x="227452" y="1103709"/>
                  <a:pt x="246572" y="1072353"/>
                </a:cubicBezTo>
                <a:cubicBezTo>
                  <a:pt x="300490" y="1039083"/>
                  <a:pt x="376971" y="1047879"/>
                  <a:pt x="422859" y="1000078"/>
                </a:cubicBezTo>
                <a:cubicBezTo>
                  <a:pt x="487868" y="932012"/>
                  <a:pt x="588822" y="908684"/>
                  <a:pt x="668362" y="858972"/>
                </a:cubicBezTo>
                <a:cubicBezTo>
                  <a:pt x="694747" y="842911"/>
                  <a:pt x="867976" y="786699"/>
                  <a:pt x="914629" y="768725"/>
                </a:cubicBezTo>
                <a:cubicBezTo>
                  <a:pt x="979637" y="743486"/>
                  <a:pt x="1053823" y="734691"/>
                  <a:pt x="1117684" y="688420"/>
                </a:cubicBezTo>
                <a:cubicBezTo>
                  <a:pt x="1054970" y="678860"/>
                  <a:pt x="1004112" y="722072"/>
                  <a:pt x="928778" y="701040"/>
                </a:cubicBezTo>
                <a:cubicBezTo>
                  <a:pt x="1048088" y="656299"/>
                  <a:pt x="1157454" y="636031"/>
                  <a:pt x="1243877" y="574464"/>
                </a:cubicBezTo>
                <a:cubicBezTo>
                  <a:pt x="1254585" y="566816"/>
                  <a:pt x="1275617" y="569111"/>
                  <a:pt x="1291678" y="566434"/>
                </a:cubicBezTo>
                <a:cubicBezTo>
                  <a:pt x="1460699" y="539283"/>
                  <a:pt x="1630486" y="516339"/>
                  <a:pt x="1797596" y="476952"/>
                </a:cubicBezTo>
                <a:cubicBezTo>
                  <a:pt x="1835454" y="467774"/>
                  <a:pt x="1902374" y="465480"/>
                  <a:pt x="1895491" y="432593"/>
                </a:cubicBezTo>
                <a:cubicBezTo>
                  <a:pt x="1885166" y="383263"/>
                  <a:pt x="1822835" y="418444"/>
                  <a:pt x="1782682" y="423033"/>
                </a:cubicBezTo>
                <a:cubicBezTo>
                  <a:pt x="1658019" y="437947"/>
                  <a:pt x="1533356" y="463950"/>
                  <a:pt x="1406781" y="449419"/>
                </a:cubicBezTo>
                <a:cubicBezTo>
                  <a:pt x="1492056" y="431064"/>
                  <a:pt x="1576950" y="412326"/>
                  <a:pt x="1662226" y="393970"/>
                </a:cubicBezTo>
                <a:cubicBezTo>
                  <a:pt x="1564330" y="400471"/>
                  <a:pt x="1479055" y="357642"/>
                  <a:pt x="1383837" y="376762"/>
                </a:cubicBezTo>
                <a:cubicBezTo>
                  <a:pt x="1353244" y="382881"/>
                  <a:pt x="1321123" y="363378"/>
                  <a:pt x="1318063" y="333168"/>
                </a:cubicBezTo>
                <a:cubicBezTo>
                  <a:pt x="1314622" y="309077"/>
                  <a:pt x="1343302" y="298370"/>
                  <a:pt x="1365099" y="290722"/>
                </a:cubicBezTo>
                <a:cubicBezTo>
                  <a:pt x="1420930" y="271219"/>
                  <a:pt x="1465288" y="213477"/>
                  <a:pt x="1536798" y="244069"/>
                </a:cubicBezTo>
                <a:cubicBezTo>
                  <a:pt x="1581921" y="195886"/>
                  <a:pt x="1653813" y="188238"/>
                  <a:pt x="1711938" y="175619"/>
                </a:cubicBezTo>
                <a:cubicBezTo>
                  <a:pt x="1897403" y="135849"/>
                  <a:pt x="2085546" y="104874"/>
                  <a:pt x="2273687" y="78488"/>
                </a:cubicBezTo>
                <a:cubicBezTo>
                  <a:pt x="2397204" y="61280"/>
                  <a:pt x="2524544" y="68546"/>
                  <a:pt x="2646913" y="46749"/>
                </a:cubicBezTo>
                <a:cubicBezTo>
                  <a:pt x="2886297" y="4302"/>
                  <a:pt x="3124151" y="5450"/>
                  <a:pt x="3362388" y="861"/>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FF823516-32B9-48A3-8907-820BE4AC0D66}"/>
              </a:ext>
            </a:extLst>
          </p:cNvPr>
          <p:cNvSpPr>
            <a:spLocks noGrp="1"/>
          </p:cNvSpPr>
          <p:nvPr>
            <p:ph type="title"/>
          </p:nvPr>
        </p:nvSpPr>
        <p:spPr>
          <a:xfrm>
            <a:off x="838200" y="1495427"/>
            <a:ext cx="3733800" cy="4024310"/>
          </a:xfrm>
        </p:spPr>
        <p:txBody>
          <a:bodyPr>
            <a:normAutofit/>
          </a:bodyPr>
          <a:lstStyle/>
          <a:p>
            <a:r>
              <a:rPr lang="en-US"/>
              <a:t>About the Yakima Housing Authority</a:t>
            </a:r>
            <a:endParaRPr lang="en-US" dirty="0"/>
          </a:p>
        </p:txBody>
      </p:sp>
      <p:graphicFrame>
        <p:nvGraphicFramePr>
          <p:cNvPr id="30" name="Content Placeholder 2">
            <a:extLst>
              <a:ext uri="{FF2B5EF4-FFF2-40B4-BE49-F238E27FC236}">
                <a16:creationId xmlns:a16="http://schemas.microsoft.com/office/drawing/2014/main" id="{7F962F4B-F69A-7872-63FB-DE31E0BE79B6}"/>
              </a:ext>
            </a:extLst>
          </p:cNvPr>
          <p:cNvGraphicFramePr>
            <a:graphicFrameLocks noGrp="1"/>
          </p:cNvGraphicFramePr>
          <p:nvPr>
            <p:ph idx="1"/>
          </p:nvPr>
        </p:nvGraphicFramePr>
        <p:xfrm>
          <a:off x="4702547" y="609600"/>
          <a:ext cx="6651253" cy="5567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6822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135B6-86D1-980C-412C-392CE65D3454}"/>
              </a:ext>
            </a:extLst>
          </p:cNvPr>
          <p:cNvSpPr>
            <a:spLocks noGrp="1"/>
          </p:cNvSpPr>
          <p:nvPr>
            <p:ph type="title"/>
          </p:nvPr>
        </p:nvSpPr>
        <p:spPr>
          <a:xfrm>
            <a:off x="686834" y="1153572"/>
            <a:ext cx="3200400" cy="4461163"/>
          </a:xfrm>
        </p:spPr>
        <p:txBody>
          <a:bodyPr>
            <a:normAutofit/>
          </a:bodyPr>
          <a:lstStyle/>
          <a:p>
            <a:r>
              <a:rPr lang="en-US">
                <a:solidFill>
                  <a:srgbClr val="FFFFFF"/>
                </a:solidFill>
              </a:rPr>
              <a:t>Housing Choice Voucher Program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2780B96-5A11-2285-32C0-98F2373FB88F}"/>
              </a:ext>
            </a:extLst>
          </p:cNvPr>
          <p:cNvSpPr>
            <a:spLocks noGrp="1"/>
          </p:cNvSpPr>
          <p:nvPr>
            <p:ph idx="1"/>
          </p:nvPr>
        </p:nvSpPr>
        <p:spPr>
          <a:xfrm>
            <a:off x="4447308" y="591344"/>
            <a:ext cx="6906491" cy="5585619"/>
          </a:xfrm>
        </p:spPr>
        <p:txBody>
          <a:bodyPr anchor="ctr">
            <a:normAutofit/>
          </a:bodyPr>
          <a:lstStyle/>
          <a:p>
            <a:r>
              <a:rPr lang="en-US" dirty="0"/>
              <a:t>Over $8 million invested in our community through housing assistance payments</a:t>
            </a:r>
          </a:p>
          <a:p>
            <a:r>
              <a:rPr lang="en-US" dirty="0"/>
              <a:t>Approximately 1,400 individuals served</a:t>
            </a:r>
          </a:p>
          <a:p>
            <a:r>
              <a:rPr lang="en-US"/>
              <a:t>Administer 1,312 </a:t>
            </a:r>
            <a:r>
              <a:rPr lang="en-US" dirty="0"/>
              <a:t>vouchers (Annual Contributions Contract)</a:t>
            </a:r>
          </a:p>
          <a:p>
            <a:pPr lvl="1"/>
            <a:r>
              <a:rPr lang="en-US" dirty="0"/>
              <a:t>Mainstream – 115 vouchers</a:t>
            </a:r>
          </a:p>
          <a:p>
            <a:pPr lvl="1"/>
            <a:r>
              <a:rPr lang="en-US" dirty="0"/>
              <a:t>Veteran Affairs Supportive Housing – 113 vouchers</a:t>
            </a:r>
          </a:p>
          <a:p>
            <a:pPr lvl="1"/>
            <a:r>
              <a:rPr lang="en-US" dirty="0"/>
              <a:t>Non-Elderly Disabled – 15 vouchers</a:t>
            </a:r>
          </a:p>
          <a:p>
            <a:pPr lvl="1"/>
            <a:r>
              <a:rPr lang="en-US" dirty="0"/>
              <a:t>Foster Youth Initiative – 10 vouchers</a:t>
            </a:r>
          </a:p>
          <a:p>
            <a:pPr lvl="1"/>
            <a:r>
              <a:rPr lang="en-US" dirty="0"/>
              <a:t>Stability – 10 vouchers</a:t>
            </a:r>
          </a:p>
        </p:txBody>
      </p:sp>
    </p:spTree>
    <p:extLst>
      <p:ext uri="{BB962C8B-B14F-4D97-AF65-F5344CB8AC3E}">
        <p14:creationId xmlns:p14="http://schemas.microsoft.com/office/powerpoint/2010/main" val="556777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FB71AF8-EFEA-CB22-EFC8-905D32C78865}"/>
              </a:ext>
            </a:extLst>
          </p:cNvPr>
          <p:cNvSpPr>
            <a:spLocks noGrp="1"/>
          </p:cNvSpPr>
          <p:nvPr>
            <p:ph type="title"/>
          </p:nvPr>
        </p:nvSpPr>
        <p:spPr>
          <a:xfrm>
            <a:off x="838200" y="673770"/>
            <a:ext cx="3220329" cy="2027227"/>
          </a:xfrm>
        </p:spPr>
        <p:txBody>
          <a:bodyPr anchor="t">
            <a:normAutofit/>
          </a:bodyPr>
          <a:lstStyle/>
          <a:p>
            <a:r>
              <a:rPr lang="en-US" sz="4600">
                <a:solidFill>
                  <a:srgbClr val="FFFFFF"/>
                </a:solidFill>
              </a:rPr>
              <a:t>Rentals Owned by the Agency</a:t>
            </a:r>
          </a:p>
        </p:txBody>
      </p:sp>
      <p:graphicFrame>
        <p:nvGraphicFramePr>
          <p:cNvPr id="5" name="Content Placeholder 2">
            <a:extLst>
              <a:ext uri="{FF2B5EF4-FFF2-40B4-BE49-F238E27FC236}">
                <a16:creationId xmlns:a16="http://schemas.microsoft.com/office/drawing/2014/main" id="{ED05B85A-EC24-B9E1-D7BE-F9C959330106}"/>
              </a:ext>
            </a:extLst>
          </p:cNvPr>
          <p:cNvGraphicFramePr>
            <a:graphicFrameLocks noGrp="1"/>
          </p:cNvGraphicFramePr>
          <p:nvPr>
            <p:ph idx="1"/>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4518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A4A873-966A-689C-3860-6FB10C941676}"/>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Additional Agency Programs</a:t>
            </a:r>
          </a:p>
        </p:txBody>
      </p:sp>
      <p:graphicFrame>
        <p:nvGraphicFramePr>
          <p:cNvPr id="5" name="Content Placeholder 2">
            <a:extLst>
              <a:ext uri="{FF2B5EF4-FFF2-40B4-BE49-F238E27FC236}">
                <a16:creationId xmlns:a16="http://schemas.microsoft.com/office/drawing/2014/main" id="{13358BFE-DC96-D9C7-4ECF-7EB7DA1FBCDD}"/>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4969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04C9D1-F2BB-4F6C-7C93-6F1ABCAA47BA}"/>
              </a:ext>
            </a:extLst>
          </p:cNvPr>
          <p:cNvSpPr>
            <a:spLocks noGrp="1"/>
          </p:cNvSpPr>
          <p:nvPr>
            <p:ph type="title"/>
          </p:nvPr>
        </p:nvSpPr>
        <p:spPr>
          <a:xfrm>
            <a:off x="1389278" y="1233241"/>
            <a:ext cx="3240506" cy="4064628"/>
          </a:xfrm>
        </p:spPr>
        <p:txBody>
          <a:bodyPr>
            <a:normAutofit/>
          </a:bodyPr>
          <a:lstStyle/>
          <a:p>
            <a:r>
              <a:rPr lang="en-US" dirty="0">
                <a:solidFill>
                  <a:srgbClr val="FFFFFF"/>
                </a:solidFill>
              </a:rPr>
              <a:t>Partnering with YNHS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74F4115-C875-1AE0-4466-DB193723C2D9}"/>
              </a:ext>
            </a:extLst>
          </p:cNvPr>
          <p:cNvSpPr>
            <a:spLocks noGrp="1"/>
          </p:cNvSpPr>
          <p:nvPr>
            <p:ph idx="1"/>
          </p:nvPr>
        </p:nvSpPr>
        <p:spPr>
          <a:xfrm>
            <a:off x="6096000" y="820880"/>
            <a:ext cx="5257799" cy="4889350"/>
          </a:xfrm>
        </p:spPr>
        <p:txBody>
          <a:bodyPr anchor="t">
            <a:normAutofit/>
          </a:bodyPr>
          <a:lstStyle/>
          <a:p>
            <a:r>
              <a:rPr lang="en-US" dirty="0"/>
              <a:t>Washington Families Fund</a:t>
            </a:r>
          </a:p>
          <a:p>
            <a:r>
              <a:rPr lang="en-US" dirty="0"/>
              <a:t>Resident Health Clinics</a:t>
            </a:r>
          </a:p>
          <a:p>
            <a:r>
              <a:rPr lang="en-US" dirty="0"/>
              <a:t>Winter Shelter – </a:t>
            </a:r>
            <a:r>
              <a:rPr lang="en-US" dirty="0" err="1"/>
              <a:t>Cosecha</a:t>
            </a:r>
            <a:r>
              <a:rPr lang="en-US" dirty="0"/>
              <a:t> Court</a:t>
            </a:r>
          </a:p>
          <a:p>
            <a:r>
              <a:rPr lang="en-US" dirty="0"/>
              <a:t>Foster Youth Initiative</a:t>
            </a:r>
          </a:p>
          <a:p>
            <a:r>
              <a:rPr lang="en-US" dirty="0"/>
              <a:t>Onsite Clinic – Chuck Austin Place</a:t>
            </a:r>
          </a:p>
          <a:p>
            <a:r>
              <a:rPr lang="en-US" dirty="0"/>
              <a:t>Referrals for Emergency Housing Vouchers</a:t>
            </a:r>
          </a:p>
          <a:p>
            <a:r>
              <a:rPr lang="en-US" dirty="0"/>
              <a:t>Stability Vouchers</a:t>
            </a:r>
          </a:p>
          <a:p>
            <a:endParaRPr lang="en-US" dirty="0"/>
          </a:p>
          <a:p>
            <a:endParaRPr lang="en-US"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52672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48B467-84E5-A21F-B3F3-24ED1F223FA7}"/>
              </a:ext>
            </a:extLst>
          </p:cNvPr>
          <p:cNvSpPr>
            <a:spLocks noGrp="1"/>
          </p:cNvSpPr>
          <p:nvPr>
            <p:ph type="title"/>
          </p:nvPr>
        </p:nvSpPr>
        <p:spPr>
          <a:xfrm>
            <a:off x="838200" y="365125"/>
            <a:ext cx="10515600" cy="1325563"/>
          </a:xfrm>
        </p:spPr>
        <p:txBody>
          <a:bodyPr>
            <a:normAutofit/>
          </a:bodyPr>
          <a:lstStyle/>
          <a:p>
            <a:r>
              <a:rPr lang="en-US" sz="5400"/>
              <a:t>Why Partner with a Health Center?</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8A2EE41-2D17-0094-5890-EA81ADD8094F}"/>
              </a:ext>
            </a:extLst>
          </p:cNvPr>
          <p:cNvGraphicFramePr>
            <a:graphicFrameLocks noGrp="1"/>
          </p:cNvGraphicFramePr>
          <p:nvPr>
            <p:ph idx="1"/>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8096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DF90A-4512-094E-80E7-1219F5F3CCBA}"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707108" y="480931"/>
            <a:ext cx="107777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1594B"/>
                </a:solidFill>
              </a:rPr>
              <a:t>Labor Acknowledgement</a:t>
            </a:r>
            <a:endParaRPr kumimoji="0" lang="en-US" sz="3600" b="1" i="0" u="none" strike="noStrike" kern="1200" cap="none" spc="0" normalizeH="0" baseline="0" noProof="0" dirty="0">
              <a:ln>
                <a:noFill/>
              </a:ln>
              <a:solidFill>
                <a:srgbClr val="01594B"/>
              </a:solidFill>
              <a:effectLst/>
              <a:uLnTx/>
              <a:uFillTx/>
            </a:endParaRPr>
          </a:p>
        </p:txBody>
      </p:sp>
      <p:pic>
        <p:nvPicPr>
          <p:cNvPr id="2050" name="Picture 2" descr="A sunburst of arms made out of crinkled paper in multi-shades of brown.">
            <a:extLst>
              <a:ext uri="{FF2B5EF4-FFF2-40B4-BE49-F238E27FC236}">
                <a16:creationId xmlns:a16="http://schemas.microsoft.com/office/drawing/2014/main" id="{44981B3B-E678-B76C-0277-0C268D051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08" y="1524000"/>
            <a:ext cx="508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D26037-D2F0-3A5F-8DE5-F3E1D6EE2D8C}"/>
              </a:ext>
            </a:extLst>
          </p:cNvPr>
          <p:cNvSpPr txBox="1"/>
          <p:nvPr/>
        </p:nvSpPr>
        <p:spPr>
          <a:xfrm>
            <a:off x="448235" y="5758933"/>
            <a:ext cx="6096000" cy="369332"/>
          </a:xfrm>
          <a:prstGeom prst="rect">
            <a:avLst/>
          </a:prstGeom>
          <a:noFill/>
        </p:spPr>
        <p:txBody>
          <a:bodyPr wrap="square">
            <a:spAutoFit/>
          </a:bodyPr>
          <a:lstStyle/>
          <a:p>
            <a:r>
              <a:rPr lang="en-US" dirty="0"/>
              <a:t>https://</a:t>
            </a:r>
            <a:r>
              <a:rPr lang="en-US" dirty="0" err="1"/>
              <a:t>www.solid-ground.org</a:t>
            </a:r>
            <a:r>
              <a:rPr lang="en-US" dirty="0"/>
              <a:t>/labor-acknowledgement/</a:t>
            </a:r>
          </a:p>
        </p:txBody>
      </p:sp>
      <p:sp>
        <p:nvSpPr>
          <p:cNvPr id="7" name="TextBox 6">
            <a:extLst>
              <a:ext uri="{FF2B5EF4-FFF2-40B4-BE49-F238E27FC236}">
                <a16:creationId xmlns:a16="http://schemas.microsoft.com/office/drawing/2014/main" id="{2F9D2D0B-678F-728F-C42C-4DE405C30E1E}"/>
              </a:ext>
            </a:extLst>
          </p:cNvPr>
          <p:cNvSpPr txBox="1"/>
          <p:nvPr/>
        </p:nvSpPr>
        <p:spPr>
          <a:xfrm>
            <a:off x="6404894" y="2171068"/>
            <a:ext cx="5079998" cy="1477328"/>
          </a:xfrm>
          <a:prstGeom prst="rect">
            <a:avLst/>
          </a:prstGeom>
          <a:noFill/>
        </p:spPr>
        <p:txBody>
          <a:bodyPr wrap="square">
            <a:spAutoFit/>
          </a:bodyPr>
          <a:lstStyle/>
          <a:p>
            <a:r>
              <a:rPr lang="en-US" b="0" i="0" u="none" strike="noStrike" dirty="0">
                <a:solidFill>
                  <a:srgbClr val="333333"/>
                </a:solidFill>
                <a:effectLst/>
                <a:latin typeface="Source Sans Pro" panose="020F0502020204030204" pitchFamily="34" charset="0"/>
              </a:rPr>
              <a:t>We recognize the immigrant and American-born workers of African, Asian, and Central and South American descent whose labor remains hidden in the shadows but still contributes to the wellbeing of our collective community.</a:t>
            </a:r>
            <a:endParaRPr lang="en-US" dirty="0"/>
          </a:p>
        </p:txBody>
      </p:sp>
    </p:spTree>
    <p:extLst>
      <p:ext uri="{BB962C8B-B14F-4D97-AF65-F5344CB8AC3E}">
        <p14:creationId xmlns:p14="http://schemas.microsoft.com/office/powerpoint/2010/main" val="176411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group of buildings with a green lawn and trees&#10;&#10;Description automatically generated">
            <a:extLst>
              <a:ext uri="{FF2B5EF4-FFF2-40B4-BE49-F238E27FC236}">
                <a16:creationId xmlns:a16="http://schemas.microsoft.com/office/drawing/2014/main" id="{EA4B7AD4-CBC7-BD74-5489-52BA3E8A332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838" t="23391" r="2253"/>
          <a:stretch/>
        </p:blipFill>
        <p:spPr>
          <a:xfrm>
            <a:off x="20" y="10"/>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D5C849-7889-928E-B299-0551B17F1FA5}"/>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Thank you!</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D4C0084-9325-CA67-70DD-B9C0065E7221}"/>
              </a:ext>
            </a:extLst>
          </p:cNvPr>
          <p:cNvSpPr>
            <a:spLocks noGrp="1"/>
          </p:cNvSpPr>
          <p:nvPr>
            <p:ph type="body" sz="half" idx="2"/>
          </p:nvPr>
        </p:nvSpPr>
        <p:spPr>
          <a:xfrm>
            <a:off x="404553" y="5624945"/>
            <a:ext cx="9078562" cy="592975"/>
          </a:xfrm>
        </p:spPr>
        <p:txBody>
          <a:bodyPr vert="horz" lIns="91440" tIns="45720" rIns="91440" bIns="45720" rtlCol="0" anchor="ctr">
            <a:normAutofit/>
          </a:bodyPr>
          <a:lstStyle/>
          <a:p>
            <a:r>
              <a:rPr lang="en-US" sz="2400">
                <a:solidFill>
                  <a:schemeClr val="bg1"/>
                </a:solidFill>
              </a:rPr>
              <a:t>Any questions?</a:t>
            </a:r>
          </a:p>
        </p:txBody>
      </p:sp>
    </p:spTree>
    <p:extLst>
      <p:ext uri="{BB962C8B-B14F-4D97-AF65-F5344CB8AC3E}">
        <p14:creationId xmlns:p14="http://schemas.microsoft.com/office/powerpoint/2010/main" val="2185292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ee, sky, outdoor, house&#10;&#10;Description automatically generated">
            <a:extLst>
              <a:ext uri="{FF2B5EF4-FFF2-40B4-BE49-F238E27FC236}">
                <a16:creationId xmlns:a16="http://schemas.microsoft.com/office/drawing/2014/main" id="{C610FB85-CBC6-40AC-ABBF-4DD8756ADEF8}"/>
              </a:ext>
            </a:extLst>
          </p:cNvPr>
          <p:cNvPicPr>
            <a:picLocks noChangeAspect="1"/>
          </p:cNvPicPr>
          <p:nvPr/>
        </p:nvPicPr>
        <p:blipFill rotWithShape="1">
          <a:blip r:embed="rId3">
            <a:extLst>
              <a:ext uri="{28A0092B-C50C-407E-A947-70E740481C1C}">
                <a14:useLocalDpi xmlns:a14="http://schemas.microsoft.com/office/drawing/2010/main" val="0"/>
              </a:ext>
            </a:extLst>
          </a:blip>
          <a:srcRect t="4642" b="8661"/>
          <a:stretch/>
        </p:blipFill>
        <p:spPr>
          <a:xfrm>
            <a:off x="537427" y="390832"/>
            <a:ext cx="11209764" cy="4519114"/>
          </a:xfrm>
          <a:prstGeom prst="rect">
            <a:avLst/>
          </a:prstGeom>
        </p:spPr>
      </p:pic>
      <p:sp>
        <p:nvSpPr>
          <p:cNvPr id="3" name="Subtitle 2">
            <a:extLst>
              <a:ext uri="{FF2B5EF4-FFF2-40B4-BE49-F238E27FC236}">
                <a16:creationId xmlns:a16="http://schemas.microsoft.com/office/drawing/2014/main" id="{2F5091D4-4C79-4033-A0C7-323D65517B95}"/>
              </a:ext>
            </a:extLst>
          </p:cNvPr>
          <p:cNvSpPr>
            <a:spLocks noGrp="1"/>
          </p:cNvSpPr>
          <p:nvPr>
            <p:ph type="body" idx="4294967295"/>
          </p:nvPr>
        </p:nvSpPr>
        <p:spPr>
          <a:xfrm>
            <a:off x="146957" y="5300778"/>
            <a:ext cx="11575143" cy="1336794"/>
          </a:xfrm>
        </p:spPr>
        <p:txBody>
          <a:bodyPr>
            <a:noAutofit/>
          </a:bodyPr>
          <a:lstStyle/>
          <a:p>
            <a:pPr marL="0" indent="0" algn="ctr">
              <a:buNone/>
            </a:pPr>
            <a:r>
              <a:rPr lang="en-US" sz="2400" dirty="0">
                <a:solidFill>
                  <a:schemeClr val="bg2"/>
                </a:solidFill>
                <a:effectLst/>
                <a:latin typeface="Calibri" panose="020F0502020204030204" pitchFamily="34" charset="0"/>
                <a:ea typeface="Calibri" panose="020F0502020204030204" pitchFamily="34" charset="0"/>
              </a:rPr>
              <a:t>Our mission is to improve  quality of life and equity in our communities by providing accessible and integrated health and social services, ending homelessness and offering unique learning opportunities for students of health professions. </a:t>
            </a:r>
          </a:p>
          <a:p>
            <a:pPr marL="0" indent="0">
              <a:buNone/>
            </a:pPr>
            <a:endParaRPr lang="en-US" dirty="0">
              <a:solidFill>
                <a:schemeClr val="bg1"/>
              </a:solidFill>
            </a:endParaRPr>
          </a:p>
        </p:txBody>
      </p:sp>
    </p:spTree>
    <p:extLst>
      <p:ext uri="{BB962C8B-B14F-4D97-AF65-F5344CB8AC3E}">
        <p14:creationId xmlns:p14="http://schemas.microsoft.com/office/powerpoint/2010/main" val="300073966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013" y="85899"/>
            <a:ext cx="7467600" cy="838200"/>
          </a:xfrm>
        </p:spPr>
        <p:txBody>
          <a:bodyPr>
            <a:noAutofit/>
          </a:bodyPr>
          <a:lstStyle/>
          <a:p>
            <a:pPr algn="ctr"/>
            <a:r>
              <a:rPr lang="en-US" sz="3600" b="1" dirty="0"/>
              <a:t>2023 Profile</a:t>
            </a:r>
            <a:br>
              <a:rPr lang="en-US" sz="3600" b="1" dirty="0"/>
            </a:br>
            <a:r>
              <a:rPr lang="en-US" sz="3600" b="1" dirty="0"/>
              <a:t>Health Care and Housing</a:t>
            </a:r>
          </a:p>
        </p:txBody>
      </p:sp>
      <p:graphicFrame>
        <p:nvGraphicFramePr>
          <p:cNvPr id="7" name="Content Placeholder 3">
            <a:extLst>
              <a:ext uri="{FF2B5EF4-FFF2-40B4-BE49-F238E27FC236}">
                <a16:creationId xmlns:a16="http://schemas.microsoft.com/office/drawing/2014/main" id="{EBCE1F1C-7925-4C56-8A26-2863F45649C7}"/>
              </a:ext>
            </a:extLst>
          </p:cNvPr>
          <p:cNvGraphicFramePr>
            <a:graphicFrameLocks/>
          </p:cNvGraphicFramePr>
          <p:nvPr/>
        </p:nvGraphicFramePr>
        <p:xfrm>
          <a:off x="473680" y="993725"/>
          <a:ext cx="4893510" cy="4784053"/>
        </p:xfrm>
        <a:graphic>
          <a:graphicData uri="http://schemas.openxmlformats.org/drawingml/2006/table">
            <a:tbl>
              <a:tblPr firstRow="1" bandRow="1">
                <a:tableStyleId>{5C22544A-7EE6-4342-B048-85BDC9FD1C3A}</a:tableStyleId>
              </a:tblPr>
              <a:tblGrid>
                <a:gridCol w="3119912">
                  <a:extLst>
                    <a:ext uri="{9D8B030D-6E8A-4147-A177-3AD203B41FA5}">
                      <a16:colId xmlns:a16="http://schemas.microsoft.com/office/drawing/2014/main" val="20000"/>
                    </a:ext>
                  </a:extLst>
                </a:gridCol>
                <a:gridCol w="1773598">
                  <a:extLst>
                    <a:ext uri="{9D8B030D-6E8A-4147-A177-3AD203B41FA5}">
                      <a16:colId xmlns:a16="http://schemas.microsoft.com/office/drawing/2014/main" val="20001"/>
                    </a:ext>
                  </a:extLst>
                </a:gridCol>
              </a:tblGrid>
              <a:tr h="393818">
                <a:tc gridSpan="2">
                  <a:txBody>
                    <a:bodyPr/>
                    <a:lstStyle/>
                    <a:p>
                      <a:pPr algn="ctr"/>
                      <a:r>
                        <a:rPr lang="en-US" sz="1600" dirty="0"/>
                        <a:t> ALL YNHS Patients and Clients</a:t>
                      </a:r>
                    </a:p>
                  </a:txBody>
                  <a:tcPr/>
                </a:tc>
                <a:tc hMerge="1">
                  <a:txBody>
                    <a:bodyPr/>
                    <a:lstStyle/>
                    <a:p>
                      <a:endParaRPr lang="en-US" dirty="0"/>
                    </a:p>
                  </a:txBody>
                  <a:tcPr/>
                </a:tc>
                <a:extLst>
                  <a:ext uri="{0D108BD9-81ED-4DB2-BD59-A6C34878D82A}">
                    <a16:rowId xmlns:a16="http://schemas.microsoft.com/office/drawing/2014/main" val="10000"/>
                  </a:ext>
                </a:extLst>
              </a:tr>
              <a:tr h="474400">
                <a:tc>
                  <a:txBody>
                    <a:bodyPr/>
                    <a:lstStyle/>
                    <a:p>
                      <a:r>
                        <a:rPr lang="en-US" sz="1600" dirty="0"/>
                        <a:t>All  Patients</a:t>
                      </a:r>
                    </a:p>
                  </a:txBody>
                  <a:tcPr/>
                </a:tc>
                <a:tc>
                  <a:txBody>
                    <a:bodyPr/>
                    <a:lstStyle/>
                    <a:p>
                      <a:pPr algn="r"/>
                      <a:r>
                        <a:rPr lang="en-US" sz="1800" dirty="0"/>
                        <a:t>29,260</a:t>
                      </a:r>
                    </a:p>
                  </a:txBody>
                  <a:tcPr/>
                </a:tc>
                <a:extLst>
                  <a:ext uri="{0D108BD9-81ED-4DB2-BD59-A6C34878D82A}">
                    <a16:rowId xmlns:a16="http://schemas.microsoft.com/office/drawing/2014/main" val="10001"/>
                  </a:ext>
                </a:extLst>
              </a:tr>
              <a:tr h="966882">
                <a:tc>
                  <a:txBody>
                    <a:bodyPr/>
                    <a:lstStyle/>
                    <a:p>
                      <a:r>
                        <a:rPr lang="en-US" sz="1600" dirty="0"/>
                        <a:t>All  Visits </a:t>
                      </a:r>
                    </a:p>
                    <a:p>
                      <a:r>
                        <a:rPr lang="en-US" sz="1600" dirty="0"/>
                        <a:t>(medical, dental, mental health, outreach, case management, care coordination)</a:t>
                      </a:r>
                    </a:p>
                  </a:txBody>
                  <a:tcPr/>
                </a:tc>
                <a:tc>
                  <a:txBody>
                    <a:bodyPr/>
                    <a:lstStyle/>
                    <a:p>
                      <a:pPr algn="r"/>
                      <a:r>
                        <a:rPr lang="en-US" sz="1800" dirty="0"/>
                        <a:t>151,611</a:t>
                      </a:r>
                    </a:p>
                    <a:p>
                      <a:pPr algn="r"/>
                      <a:r>
                        <a:rPr lang="en-US" sz="1800" dirty="0"/>
                        <a:t>(avg 5.18/pt) </a:t>
                      </a:r>
                    </a:p>
                  </a:txBody>
                  <a:tcPr/>
                </a:tc>
                <a:extLst>
                  <a:ext uri="{0D108BD9-81ED-4DB2-BD59-A6C34878D82A}">
                    <a16:rowId xmlns:a16="http://schemas.microsoft.com/office/drawing/2014/main" val="10002"/>
                  </a:ext>
                </a:extLst>
              </a:tr>
              <a:tr h="774710">
                <a:tc>
                  <a:txBody>
                    <a:bodyPr/>
                    <a:lstStyle/>
                    <a:p>
                      <a:r>
                        <a:rPr lang="en-US" sz="1600" dirty="0"/>
                        <a:t>Youth Served at  “The Space” (LGBTQ Youth Resource Center)</a:t>
                      </a:r>
                    </a:p>
                  </a:txBody>
                  <a:tcPr/>
                </a:tc>
                <a:tc>
                  <a:txBody>
                    <a:bodyPr/>
                    <a:lstStyle/>
                    <a:p>
                      <a:pPr algn="r"/>
                      <a:r>
                        <a:rPr lang="en-US" sz="1800" dirty="0"/>
                        <a:t>140 Youth</a:t>
                      </a:r>
                    </a:p>
                    <a:p>
                      <a:pPr algn="r"/>
                      <a:r>
                        <a:rPr lang="en-US" sz="1800" dirty="0"/>
                        <a:t>1,722  Visits</a:t>
                      </a:r>
                    </a:p>
                  </a:txBody>
                  <a:tcPr/>
                </a:tc>
                <a:extLst>
                  <a:ext uri="{0D108BD9-81ED-4DB2-BD59-A6C34878D82A}">
                    <a16:rowId xmlns:a16="http://schemas.microsoft.com/office/drawing/2014/main" val="10004"/>
                  </a:ext>
                </a:extLst>
              </a:tr>
              <a:tr h="611285">
                <a:tc>
                  <a:txBody>
                    <a:bodyPr/>
                    <a:lstStyle/>
                    <a:p>
                      <a:r>
                        <a:rPr lang="en-US" sz="1600" dirty="0"/>
                        <a:t>Women, Infants &amp; Children Nutrition Program</a:t>
                      </a:r>
                    </a:p>
                  </a:txBody>
                  <a:tcPr/>
                </a:tc>
                <a:tc>
                  <a:txBody>
                    <a:bodyPr/>
                    <a:lstStyle/>
                    <a:p>
                      <a:pPr algn="r"/>
                      <a:r>
                        <a:rPr lang="en-US" sz="1800" dirty="0"/>
                        <a:t>3,855  Clients </a:t>
                      </a:r>
                    </a:p>
                  </a:txBody>
                  <a:tcPr/>
                </a:tc>
                <a:extLst>
                  <a:ext uri="{0D108BD9-81ED-4DB2-BD59-A6C34878D82A}">
                    <a16:rowId xmlns:a16="http://schemas.microsoft.com/office/drawing/2014/main" val="10005"/>
                  </a:ext>
                </a:extLst>
              </a:tr>
              <a:tr h="1142693">
                <a:tc>
                  <a:txBody>
                    <a:bodyPr/>
                    <a:lstStyle/>
                    <a:p>
                      <a:r>
                        <a:rPr lang="en-US" sz="1600" baseline="0" dirty="0">
                          <a:solidFill>
                            <a:schemeClr val="tx2">
                              <a:lumMod val="75000"/>
                            </a:schemeClr>
                          </a:solidFill>
                        </a:rPr>
                        <a:t>Affordable Care Act Applications</a:t>
                      </a:r>
                    </a:p>
                  </a:txBody>
                  <a:tcPr/>
                </a:tc>
                <a:tc>
                  <a:txBody>
                    <a:bodyPr/>
                    <a:lstStyle/>
                    <a:p>
                      <a:pPr algn="r"/>
                      <a:r>
                        <a:rPr lang="en-US" sz="1800" baseline="0" dirty="0">
                          <a:solidFill>
                            <a:schemeClr val="tx2">
                              <a:lumMod val="75000"/>
                            </a:schemeClr>
                          </a:solidFill>
                        </a:rPr>
                        <a:t>7,651 People</a:t>
                      </a:r>
                    </a:p>
                    <a:p>
                      <a:pPr algn="r"/>
                      <a:r>
                        <a:rPr lang="en-US" sz="1800" baseline="0" dirty="0">
                          <a:solidFill>
                            <a:schemeClr val="tx2">
                              <a:lumMod val="75000"/>
                            </a:schemeClr>
                          </a:solidFill>
                        </a:rPr>
                        <a:t>13,698  Apps.</a:t>
                      </a:r>
                    </a:p>
                    <a:p>
                      <a:pPr algn="r"/>
                      <a:r>
                        <a:rPr lang="en-US" sz="1800" baseline="0" dirty="0">
                          <a:solidFill>
                            <a:schemeClr val="tx2">
                              <a:lumMod val="75000"/>
                            </a:schemeClr>
                          </a:solidFill>
                        </a:rPr>
                        <a:t>19,535 Assists</a:t>
                      </a:r>
                    </a:p>
                    <a:p>
                      <a:pPr algn="r"/>
                      <a:r>
                        <a:rPr lang="en-US" sz="1800" baseline="0" dirty="0">
                          <a:solidFill>
                            <a:schemeClr val="tx2">
                              <a:lumMod val="75000"/>
                            </a:schemeClr>
                          </a:solidFill>
                        </a:rPr>
                        <a:t> </a:t>
                      </a:r>
                    </a:p>
                    <a:p>
                      <a:pPr algn="r"/>
                      <a:r>
                        <a:rPr lang="en-US" sz="1800" baseline="0" dirty="0">
                          <a:solidFill>
                            <a:schemeClr val="tx2">
                              <a:lumMod val="75000"/>
                            </a:schemeClr>
                          </a:solidFill>
                        </a:rPr>
                        <a:t> </a:t>
                      </a:r>
                    </a:p>
                  </a:txBody>
                  <a:tcPr/>
                </a:tc>
                <a:extLst>
                  <a:ext uri="{0D108BD9-81ED-4DB2-BD59-A6C34878D82A}">
                    <a16:rowId xmlns:a16="http://schemas.microsoft.com/office/drawing/2014/main" val="10006"/>
                  </a:ext>
                </a:extLst>
              </a:tr>
            </a:tbl>
          </a:graphicData>
        </a:graphic>
      </p:graphicFrame>
      <p:graphicFrame>
        <p:nvGraphicFramePr>
          <p:cNvPr id="8" name="Table 7">
            <a:extLst>
              <a:ext uri="{FF2B5EF4-FFF2-40B4-BE49-F238E27FC236}">
                <a16:creationId xmlns:a16="http://schemas.microsoft.com/office/drawing/2014/main" id="{7CCB9692-102E-472A-B9E3-6B7FBECE2213}"/>
              </a:ext>
            </a:extLst>
          </p:cNvPr>
          <p:cNvGraphicFramePr>
            <a:graphicFrameLocks noGrp="1"/>
          </p:cNvGraphicFramePr>
          <p:nvPr/>
        </p:nvGraphicFramePr>
        <p:xfrm>
          <a:off x="5867399" y="993725"/>
          <a:ext cx="6010657" cy="5282311"/>
        </p:xfrm>
        <a:graphic>
          <a:graphicData uri="http://schemas.openxmlformats.org/drawingml/2006/table">
            <a:tbl>
              <a:tblPr firstRow="1" bandRow="1">
                <a:tableStyleId>{5C22544A-7EE6-4342-B048-85BDC9FD1C3A}</a:tableStyleId>
              </a:tblPr>
              <a:tblGrid>
                <a:gridCol w="3889249">
                  <a:extLst>
                    <a:ext uri="{9D8B030D-6E8A-4147-A177-3AD203B41FA5}">
                      <a16:colId xmlns:a16="http://schemas.microsoft.com/office/drawing/2014/main" val="20000"/>
                    </a:ext>
                  </a:extLst>
                </a:gridCol>
                <a:gridCol w="2121408">
                  <a:extLst>
                    <a:ext uri="{9D8B030D-6E8A-4147-A177-3AD203B41FA5}">
                      <a16:colId xmlns:a16="http://schemas.microsoft.com/office/drawing/2014/main" val="20001"/>
                    </a:ext>
                  </a:extLst>
                </a:gridCol>
              </a:tblGrid>
              <a:tr h="328770">
                <a:tc gridSpan="2">
                  <a:txBody>
                    <a:bodyPr/>
                    <a:lstStyle/>
                    <a:p>
                      <a:pPr algn="ctr"/>
                      <a:r>
                        <a:rPr lang="en-US" dirty="0"/>
                        <a:t>People Experiencing Homelessness</a:t>
                      </a:r>
                    </a:p>
                  </a:txBody>
                  <a:tcPr/>
                </a:tc>
                <a:tc hMerge="1">
                  <a:txBody>
                    <a:bodyPr/>
                    <a:lstStyle/>
                    <a:p>
                      <a:endParaRPr lang="en-US" dirty="0"/>
                    </a:p>
                  </a:txBody>
                  <a:tcPr/>
                </a:tc>
                <a:extLst>
                  <a:ext uri="{0D108BD9-81ED-4DB2-BD59-A6C34878D82A}">
                    <a16:rowId xmlns:a16="http://schemas.microsoft.com/office/drawing/2014/main" val="10000"/>
                  </a:ext>
                </a:extLst>
              </a:tr>
              <a:tr h="464376">
                <a:tc>
                  <a:txBody>
                    <a:bodyPr/>
                    <a:lstStyle/>
                    <a:p>
                      <a:r>
                        <a:rPr lang="en-US" sz="1600" dirty="0">
                          <a:solidFill>
                            <a:srgbClr val="7030A0"/>
                          </a:solidFill>
                        </a:rPr>
                        <a:t>People Experiencing Homelessness (PEH)</a:t>
                      </a:r>
                    </a:p>
                  </a:txBody>
                  <a:tcPr/>
                </a:tc>
                <a:tc>
                  <a:txBody>
                    <a:bodyPr/>
                    <a:lstStyle/>
                    <a:p>
                      <a:pPr algn="r"/>
                      <a:r>
                        <a:rPr lang="en-US" sz="1600" dirty="0">
                          <a:solidFill>
                            <a:srgbClr val="7030A0"/>
                          </a:solidFill>
                        </a:rPr>
                        <a:t>4,229</a:t>
                      </a:r>
                    </a:p>
                  </a:txBody>
                  <a:tcPr/>
                </a:tc>
                <a:extLst>
                  <a:ext uri="{0D108BD9-81ED-4DB2-BD59-A6C34878D82A}">
                    <a16:rowId xmlns:a16="http://schemas.microsoft.com/office/drawing/2014/main" val="10001"/>
                  </a:ext>
                </a:extLst>
              </a:tr>
              <a:tr h="835876">
                <a:tc>
                  <a:txBody>
                    <a:bodyPr/>
                    <a:lstStyle/>
                    <a:p>
                      <a:r>
                        <a:rPr lang="en-US" sz="1600" dirty="0">
                          <a:solidFill>
                            <a:srgbClr val="7030A0"/>
                          </a:solidFill>
                        </a:rPr>
                        <a:t>All Visits to PEH</a:t>
                      </a:r>
                    </a:p>
                    <a:p>
                      <a:r>
                        <a:rPr lang="en-US" sz="1600" dirty="0">
                          <a:solidFill>
                            <a:srgbClr val="7030A0"/>
                          </a:solidFill>
                        </a:rPr>
                        <a:t>(medical, dental, mental health, outreach, case management, care coordination)</a:t>
                      </a:r>
                    </a:p>
                  </a:txBody>
                  <a:tcPr/>
                </a:tc>
                <a:tc>
                  <a:txBody>
                    <a:bodyPr/>
                    <a:lstStyle/>
                    <a:p>
                      <a:pPr algn="r"/>
                      <a:r>
                        <a:rPr lang="en-US" sz="1600" dirty="0">
                          <a:solidFill>
                            <a:srgbClr val="7030A0"/>
                          </a:solidFill>
                        </a:rPr>
                        <a:t>36,377 Visits</a:t>
                      </a:r>
                    </a:p>
                    <a:p>
                      <a:pPr algn="r"/>
                      <a:r>
                        <a:rPr lang="en-US" sz="1600" dirty="0">
                          <a:solidFill>
                            <a:srgbClr val="7030A0"/>
                          </a:solidFill>
                        </a:rPr>
                        <a:t>(avg 8.60/pt)</a:t>
                      </a:r>
                    </a:p>
                  </a:txBody>
                  <a:tcPr/>
                </a:tc>
                <a:extLst>
                  <a:ext uri="{0D108BD9-81ED-4DB2-BD59-A6C34878D82A}">
                    <a16:rowId xmlns:a16="http://schemas.microsoft.com/office/drawing/2014/main" val="10002"/>
                  </a:ext>
                </a:extLst>
              </a:tr>
              <a:tr h="688771">
                <a:tc>
                  <a:txBody>
                    <a:bodyPr/>
                    <a:lstStyle/>
                    <a:p>
                      <a:r>
                        <a:rPr lang="en-US" sz="1600" b="1" dirty="0">
                          <a:solidFill>
                            <a:srgbClr val="7030A0"/>
                          </a:solidFill>
                        </a:rPr>
                        <a:t>Permanent Supportive Housing</a:t>
                      </a:r>
                    </a:p>
                  </a:txBody>
                  <a:tcPr/>
                </a:tc>
                <a:tc>
                  <a:txBody>
                    <a:bodyPr/>
                    <a:lstStyle/>
                    <a:p>
                      <a:pPr algn="r"/>
                      <a:r>
                        <a:rPr lang="en-US" sz="1600" b="1" dirty="0">
                          <a:solidFill>
                            <a:srgbClr val="7030A0"/>
                          </a:solidFill>
                        </a:rPr>
                        <a:t>232 Clients</a:t>
                      </a:r>
                    </a:p>
                    <a:p>
                      <a:pPr algn="r"/>
                      <a:r>
                        <a:rPr lang="en-US" sz="1600" b="1" dirty="0">
                          <a:solidFill>
                            <a:srgbClr val="7030A0"/>
                          </a:solidFill>
                        </a:rPr>
                        <a:t>134 Households </a:t>
                      </a:r>
                    </a:p>
                  </a:txBody>
                  <a:tcPr/>
                </a:tc>
                <a:extLst>
                  <a:ext uri="{0D108BD9-81ED-4DB2-BD59-A6C34878D82A}">
                    <a16:rowId xmlns:a16="http://schemas.microsoft.com/office/drawing/2014/main" val="10003"/>
                  </a:ext>
                </a:extLst>
              </a:tr>
              <a:tr h="676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7030A0"/>
                          </a:solidFill>
                        </a:rPr>
                        <a:t>Medical Recuperative Respite</a:t>
                      </a:r>
                    </a:p>
                    <a:p>
                      <a:r>
                        <a:rPr lang="en-US" sz="1600" b="1" dirty="0">
                          <a:solidFill>
                            <a:srgbClr val="7030A0"/>
                          </a:solidFill>
                        </a:rPr>
                        <a:t>(Average Length of Stay 11  nights)</a:t>
                      </a:r>
                    </a:p>
                  </a:txBody>
                  <a:tcPr/>
                </a:tc>
                <a:tc>
                  <a:txBody>
                    <a:bodyPr/>
                    <a:lstStyle/>
                    <a:p>
                      <a:pPr algn="r"/>
                      <a:r>
                        <a:rPr lang="en-US" sz="1600" dirty="0">
                          <a:solidFill>
                            <a:srgbClr val="7030A0"/>
                          </a:solidFill>
                        </a:rPr>
                        <a:t>200 Patients</a:t>
                      </a:r>
                    </a:p>
                    <a:p>
                      <a:pPr algn="r"/>
                      <a:r>
                        <a:rPr lang="en-US" sz="1600" dirty="0">
                          <a:solidFill>
                            <a:srgbClr val="7030A0"/>
                          </a:solidFill>
                        </a:rPr>
                        <a:t>2,222 bednights</a:t>
                      </a:r>
                    </a:p>
                  </a:txBody>
                  <a:tcPr/>
                </a:tc>
                <a:extLst>
                  <a:ext uri="{0D108BD9-81ED-4DB2-BD59-A6C34878D82A}">
                    <a16:rowId xmlns:a16="http://schemas.microsoft.com/office/drawing/2014/main" val="10004"/>
                  </a:ext>
                </a:extLst>
              </a:tr>
              <a:tr h="835876">
                <a:tc>
                  <a:txBody>
                    <a:bodyPr/>
                    <a:lstStyle/>
                    <a:p>
                      <a:r>
                        <a:rPr lang="en-US" sz="1600" kern="1200" dirty="0">
                          <a:solidFill>
                            <a:srgbClr val="7030A0"/>
                          </a:solidFill>
                          <a:latin typeface="+mn-lt"/>
                          <a:ea typeface="+mn-ea"/>
                          <a:cs typeface="+mn-cs"/>
                        </a:rPr>
                        <a:t>Neighborhood Showers (mobile hygiene)  </a:t>
                      </a:r>
                    </a:p>
                    <a:p>
                      <a:r>
                        <a:rPr lang="en-US" sz="1600" kern="1200" dirty="0">
                          <a:solidFill>
                            <a:srgbClr val="7030A0"/>
                          </a:solidFill>
                          <a:latin typeface="+mn-lt"/>
                          <a:ea typeface="+mn-ea"/>
                          <a:cs typeface="+mn-cs"/>
                        </a:rPr>
                        <a:t>(Operates 2/days per month March – October)</a:t>
                      </a:r>
                    </a:p>
                  </a:txBody>
                  <a:tcPr/>
                </a:tc>
                <a:tc>
                  <a:txBody>
                    <a:bodyPr/>
                    <a:lstStyle/>
                    <a:p>
                      <a:pPr algn="r"/>
                      <a:r>
                        <a:rPr lang="en-US" sz="1600" dirty="0">
                          <a:solidFill>
                            <a:srgbClr val="7030A0"/>
                          </a:solidFill>
                        </a:rPr>
                        <a:t>  493 People</a:t>
                      </a:r>
                    </a:p>
                    <a:p>
                      <a:pPr algn="r"/>
                      <a:r>
                        <a:rPr lang="en-US" sz="1600" dirty="0">
                          <a:solidFill>
                            <a:srgbClr val="7030A0"/>
                          </a:solidFill>
                        </a:rPr>
                        <a:t>1,915 Showers</a:t>
                      </a:r>
                    </a:p>
                  </a:txBody>
                  <a:tcPr/>
                </a:tc>
                <a:extLst>
                  <a:ext uri="{0D108BD9-81ED-4DB2-BD59-A6C34878D82A}">
                    <a16:rowId xmlns:a16="http://schemas.microsoft.com/office/drawing/2014/main" val="1511052251"/>
                  </a:ext>
                </a:extLst>
              </a:tr>
              <a:tr h="835876">
                <a:tc>
                  <a:txBody>
                    <a:bodyPr/>
                    <a:lstStyle/>
                    <a:p>
                      <a:r>
                        <a:rPr lang="en-US" sz="1600" dirty="0">
                          <a:solidFill>
                            <a:srgbClr val="7030A0"/>
                          </a:solidFill>
                        </a:rPr>
                        <a:t>Health Literacy (Telehealth Access) and Basic Needs  (food, clothing, transportation, life skills,  employment help, etc.)</a:t>
                      </a:r>
                    </a:p>
                  </a:txBody>
                  <a:tcPr/>
                </a:tc>
                <a:tc>
                  <a:txBody>
                    <a:bodyPr/>
                    <a:lstStyle/>
                    <a:p>
                      <a:pPr algn="r"/>
                      <a:r>
                        <a:rPr lang="en-US" sz="1600" dirty="0">
                          <a:solidFill>
                            <a:srgbClr val="7030A0"/>
                          </a:solidFill>
                        </a:rPr>
                        <a:t>13,367 visits</a:t>
                      </a:r>
                    </a:p>
                    <a:p>
                      <a:pPr algn="r"/>
                      <a:endParaRPr lang="en-US" sz="1600" dirty="0">
                        <a:solidFill>
                          <a:srgbClr val="7030A0"/>
                        </a:solidFill>
                      </a:endParaRPr>
                    </a:p>
                  </a:txBody>
                  <a:tcPr/>
                </a:tc>
                <a:extLst>
                  <a:ext uri="{0D108BD9-81ED-4DB2-BD59-A6C34878D82A}">
                    <a16:rowId xmlns:a16="http://schemas.microsoft.com/office/drawing/2014/main" val="10006"/>
                  </a:ext>
                </a:extLst>
              </a:tr>
              <a:tr h="576871">
                <a:tc>
                  <a:txBody>
                    <a:bodyPr/>
                    <a:lstStyle/>
                    <a:p>
                      <a:r>
                        <a:rPr lang="en-US" sz="1600" dirty="0">
                          <a:solidFill>
                            <a:srgbClr val="7030A0"/>
                          </a:solidFill>
                        </a:rPr>
                        <a:t>Unaccompanied </a:t>
                      </a:r>
                    </a:p>
                    <a:p>
                      <a:r>
                        <a:rPr lang="en-US" sz="1600" dirty="0">
                          <a:solidFill>
                            <a:srgbClr val="7030A0"/>
                          </a:solidFill>
                        </a:rPr>
                        <a:t>Homeless Youth</a:t>
                      </a:r>
                    </a:p>
                  </a:txBody>
                  <a:tcPr/>
                </a:tc>
                <a:tc>
                  <a:txBody>
                    <a:bodyPr/>
                    <a:lstStyle/>
                    <a:p>
                      <a:pPr algn="r"/>
                      <a:r>
                        <a:rPr lang="en-US" sz="1600" dirty="0">
                          <a:solidFill>
                            <a:srgbClr val="7030A0"/>
                          </a:solidFill>
                        </a:rPr>
                        <a:t>154  Youth Served</a:t>
                      </a:r>
                    </a:p>
                    <a:p>
                      <a:pPr algn="r"/>
                      <a:r>
                        <a:rPr lang="en-US" sz="1600" dirty="0">
                          <a:solidFill>
                            <a:srgbClr val="7030A0"/>
                          </a:solidFill>
                        </a:rPr>
                        <a:t>Age 13-24</a:t>
                      </a:r>
                    </a:p>
                  </a:txBody>
                  <a:tcPr/>
                </a:tc>
                <a:extLst>
                  <a:ext uri="{0D108BD9-81ED-4DB2-BD59-A6C34878D82A}">
                    <a16:rowId xmlns:a16="http://schemas.microsoft.com/office/drawing/2014/main" val="589976811"/>
                  </a:ext>
                </a:extLst>
              </a:tr>
            </a:tbl>
          </a:graphicData>
        </a:graphic>
      </p:graphicFrame>
      <p:graphicFrame>
        <p:nvGraphicFramePr>
          <p:cNvPr id="4" name="Table 4">
            <a:extLst>
              <a:ext uri="{FF2B5EF4-FFF2-40B4-BE49-F238E27FC236}">
                <a16:creationId xmlns:a16="http://schemas.microsoft.com/office/drawing/2014/main" id="{70E8485F-B55A-B264-07B1-8ECDD2EF55AE}"/>
              </a:ext>
            </a:extLst>
          </p:cNvPr>
          <p:cNvGraphicFramePr>
            <a:graphicFrameLocks noGrp="1"/>
          </p:cNvGraphicFramePr>
          <p:nvPr/>
        </p:nvGraphicFramePr>
        <p:xfrm>
          <a:off x="473680" y="5693721"/>
          <a:ext cx="4893510" cy="914400"/>
        </p:xfrm>
        <a:graphic>
          <a:graphicData uri="http://schemas.openxmlformats.org/drawingml/2006/table">
            <a:tbl>
              <a:tblPr firstRow="1" bandRow="1">
                <a:tableStyleId>{5C22544A-7EE6-4342-B048-85BDC9FD1C3A}</a:tableStyleId>
              </a:tblPr>
              <a:tblGrid>
                <a:gridCol w="3129056">
                  <a:extLst>
                    <a:ext uri="{9D8B030D-6E8A-4147-A177-3AD203B41FA5}">
                      <a16:colId xmlns:a16="http://schemas.microsoft.com/office/drawing/2014/main" val="4070379318"/>
                    </a:ext>
                  </a:extLst>
                </a:gridCol>
                <a:gridCol w="1764454">
                  <a:extLst>
                    <a:ext uri="{9D8B030D-6E8A-4147-A177-3AD203B41FA5}">
                      <a16:colId xmlns:a16="http://schemas.microsoft.com/office/drawing/2014/main" val="2694471688"/>
                    </a:ext>
                  </a:extLst>
                </a:gridCol>
              </a:tblGrid>
              <a:tr h="601643">
                <a:tc>
                  <a:txBody>
                    <a:bodyPr/>
                    <a:lstStyle/>
                    <a:p>
                      <a:r>
                        <a:rPr lang="en-US" dirty="0"/>
                        <a:t>MSAWs</a:t>
                      </a:r>
                    </a:p>
                  </a:txBody>
                  <a:tcPr>
                    <a:solidFill>
                      <a:schemeClr val="accent4"/>
                    </a:solidFill>
                  </a:tcPr>
                </a:tc>
                <a:tc>
                  <a:txBody>
                    <a:bodyPr/>
                    <a:lstStyle/>
                    <a:p>
                      <a:pPr algn="r"/>
                      <a:r>
                        <a:rPr lang="en-US" dirty="0"/>
                        <a:t>7,913 Patients</a:t>
                      </a:r>
                    </a:p>
                    <a:p>
                      <a:pPr algn="r"/>
                      <a:r>
                        <a:rPr lang="en-US" dirty="0"/>
                        <a:t>37,287 Visits</a:t>
                      </a:r>
                    </a:p>
                    <a:p>
                      <a:pPr algn="r"/>
                      <a:r>
                        <a:rPr lang="en-US" dirty="0"/>
                        <a:t>(avg 4.71/pt)</a:t>
                      </a:r>
                    </a:p>
                  </a:txBody>
                  <a:tcPr>
                    <a:solidFill>
                      <a:schemeClr val="accent4"/>
                    </a:solidFill>
                  </a:tcPr>
                </a:tc>
                <a:extLst>
                  <a:ext uri="{0D108BD9-81ED-4DB2-BD59-A6C34878D82A}">
                    <a16:rowId xmlns:a16="http://schemas.microsoft.com/office/drawing/2014/main" val="105575401"/>
                  </a:ext>
                </a:extLst>
              </a:tr>
            </a:tbl>
          </a:graphicData>
        </a:graphic>
      </p:graphicFrame>
    </p:spTree>
    <p:extLst>
      <p:ext uri="{BB962C8B-B14F-4D97-AF65-F5344CB8AC3E}">
        <p14:creationId xmlns:p14="http://schemas.microsoft.com/office/powerpoint/2010/main" val="291732334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6DD279B-C9A5-9763-330E-63322B45DEA9}"/>
              </a:ext>
            </a:extLst>
          </p:cNvPr>
          <p:cNvSpPr txBox="1">
            <a:spLocks/>
          </p:cNvSpPr>
          <p:nvPr/>
        </p:nvSpPr>
        <p:spPr>
          <a:xfrm>
            <a:off x="2153841" y="1818862"/>
            <a:ext cx="8101564" cy="4380741"/>
          </a:xfrm>
          <a:prstGeom prst="rect">
            <a:avLst/>
          </a:prstGeom>
        </p:spPr>
        <p:txBody>
          <a:bodyPr/>
          <a:lstStyle>
            <a:lvl1pPr marL="228600" indent="-228600" algn="l" defTabSz="914400" rtl="0" eaLnBrk="1" latinLnBrk="0" hangingPunct="1">
              <a:lnSpc>
                <a:spcPct val="90000"/>
              </a:lnSpc>
              <a:spcBef>
                <a:spcPts val="1000"/>
              </a:spcBef>
              <a:buSzPct val="70000"/>
              <a:buFont typeface="Wingdings" pitchFamily="2" charset="2"/>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0000"/>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70000"/>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0000"/>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1"/>
                </a:solidFill>
              </a:rPr>
              <a:t>Patients</a:t>
            </a:r>
          </a:p>
          <a:p>
            <a:r>
              <a:rPr lang="en-US"/>
              <a:t>Medical Respite Care – “We Need a Place to Be When We’re Sick”</a:t>
            </a:r>
          </a:p>
          <a:p>
            <a:pPr marL="0" indent="0">
              <a:buNone/>
            </a:pPr>
            <a:endParaRPr lang="en-US"/>
          </a:p>
          <a:p>
            <a:pPr marL="0" indent="0">
              <a:buNone/>
            </a:pPr>
            <a:r>
              <a:rPr lang="en-US" b="1">
                <a:solidFill>
                  <a:schemeClr val="accent1"/>
                </a:solidFill>
              </a:rPr>
              <a:t>Providers</a:t>
            </a:r>
          </a:p>
          <a:p>
            <a:r>
              <a:rPr lang="en-US"/>
              <a:t>Permanent Supportive Housing –  “If You Want Us to Make a Difference in their Health…”</a:t>
            </a:r>
            <a:endParaRPr lang="en-US" dirty="0"/>
          </a:p>
        </p:txBody>
      </p:sp>
      <p:sp>
        <p:nvSpPr>
          <p:cNvPr id="3" name="Title 1">
            <a:extLst>
              <a:ext uri="{FF2B5EF4-FFF2-40B4-BE49-F238E27FC236}">
                <a16:creationId xmlns:a16="http://schemas.microsoft.com/office/drawing/2014/main" id="{D74511E5-9D9F-DF39-24CB-C0959C488473}"/>
              </a:ext>
            </a:extLst>
          </p:cNvPr>
          <p:cNvSpPr txBox="1">
            <a:spLocks/>
          </p:cNvSpPr>
          <p:nvPr/>
        </p:nvSpPr>
        <p:spPr>
          <a:xfrm>
            <a:off x="444842" y="365127"/>
            <a:ext cx="11565925"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Calibri" panose="020F0502020204030204" pitchFamily="34" charset="0"/>
              </a:defRPr>
            </a:lvl1pPr>
          </a:lstStyle>
          <a:p>
            <a:pPr algn="ctr"/>
            <a:r>
              <a:rPr lang="en-US"/>
              <a:t>Medical Respite &amp; Permanent Supportive Housing  </a:t>
            </a:r>
            <a:r>
              <a:rPr lang="en-US" b="1"/>
              <a:t>Our North Star</a:t>
            </a:r>
            <a:endParaRPr lang="en-US" b="1" dirty="0"/>
          </a:p>
        </p:txBody>
      </p:sp>
      <p:pic>
        <p:nvPicPr>
          <p:cNvPr id="4" name="Picture 3" descr="Text&#10;&#10;Description automatically generated with low confidence">
            <a:extLst>
              <a:ext uri="{FF2B5EF4-FFF2-40B4-BE49-F238E27FC236}">
                <a16:creationId xmlns:a16="http://schemas.microsoft.com/office/drawing/2014/main" id="{1D5D646D-DC47-E130-AC6F-67EC0D7E6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0775" y="6342993"/>
            <a:ext cx="2181225" cy="523875"/>
          </a:xfrm>
          <a:prstGeom prst="rect">
            <a:avLst/>
          </a:prstGeom>
        </p:spPr>
      </p:pic>
    </p:spTree>
    <p:extLst>
      <p:ext uri="{BB962C8B-B14F-4D97-AF65-F5344CB8AC3E}">
        <p14:creationId xmlns:p14="http://schemas.microsoft.com/office/powerpoint/2010/main" val="79526220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69DC5B-CAEB-49D6-BC58-D4D0C8941A35}"/>
              </a:ext>
            </a:extLst>
          </p:cNvPr>
          <p:cNvSpPr>
            <a:spLocks noGrp="1"/>
          </p:cNvSpPr>
          <p:nvPr>
            <p:ph type="title"/>
          </p:nvPr>
        </p:nvSpPr>
        <p:spPr>
          <a:xfrm>
            <a:off x="237262" y="1215017"/>
            <a:ext cx="2899189" cy="4981010"/>
          </a:xfrm>
        </p:spPr>
        <p:txBody>
          <a:bodyPr anchor="t">
            <a:normAutofit/>
          </a:bodyPr>
          <a:lstStyle/>
          <a:p>
            <a:r>
              <a:rPr lang="en-US" sz="3200" dirty="0">
                <a:solidFill>
                  <a:schemeClr val="tx1"/>
                </a:solidFill>
              </a:rPr>
              <a:t>Recuperative Care for Unhoused not Sick Enough to be in hospital; and  those being discharged from the hospital but not well enough to return to  the streets.</a:t>
            </a:r>
          </a:p>
        </p:txBody>
      </p:sp>
      <p:graphicFrame>
        <p:nvGraphicFramePr>
          <p:cNvPr id="11" name="Content Placeholder 6">
            <a:extLst>
              <a:ext uri="{FF2B5EF4-FFF2-40B4-BE49-F238E27FC236}">
                <a16:creationId xmlns:a16="http://schemas.microsoft.com/office/drawing/2014/main" id="{204F19AF-F245-B23B-5F5E-BCEC48BEEC43}"/>
              </a:ext>
            </a:extLst>
          </p:cNvPr>
          <p:cNvGraphicFramePr>
            <a:graphicFrameLocks noGrp="1"/>
          </p:cNvGraphicFramePr>
          <p:nvPr>
            <p:ph sz="half" idx="1"/>
          </p:nvPr>
        </p:nvGraphicFramePr>
        <p:xfrm>
          <a:off x="3512306" y="771092"/>
          <a:ext cx="3887869" cy="5846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7">
            <a:extLst>
              <a:ext uri="{FF2B5EF4-FFF2-40B4-BE49-F238E27FC236}">
                <a16:creationId xmlns:a16="http://schemas.microsoft.com/office/drawing/2014/main" id="{145A4921-B66F-49F9-AA48-823AF465B39E}"/>
              </a:ext>
            </a:extLst>
          </p:cNvPr>
          <p:cNvSpPr>
            <a:spLocks noGrp="1"/>
          </p:cNvSpPr>
          <p:nvPr>
            <p:ph sz="half" idx="2"/>
          </p:nvPr>
        </p:nvSpPr>
        <p:spPr>
          <a:xfrm>
            <a:off x="7776030" y="1215017"/>
            <a:ext cx="4013222" cy="4981010"/>
          </a:xfrm>
        </p:spPr>
        <p:txBody>
          <a:bodyPr>
            <a:noAutofit/>
          </a:bodyPr>
          <a:lstStyle/>
          <a:p>
            <a:r>
              <a:rPr lang="en-US" sz="2200"/>
              <a:t>Assist w/ Follow up to PCP and Specialty Care</a:t>
            </a:r>
          </a:p>
          <a:p>
            <a:r>
              <a:rPr lang="en-US" sz="2200"/>
              <a:t>Determine functional status – communication,  cultural and ethnic factors</a:t>
            </a:r>
          </a:p>
          <a:p>
            <a:r>
              <a:rPr lang="en-US" sz="2200"/>
              <a:t>Provide meals</a:t>
            </a:r>
          </a:p>
          <a:p>
            <a:r>
              <a:rPr lang="en-US" sz="2200"/>
              <a:t>Provide &amp; arrange transportation</a:t>
            </a:r>
          </a:p>
          <a:p>
            <a:r>
              <a:rPr lang="en-US" sz="2200"/>
              <a:t>Facilitate family unification and/or housing stabilization at exit</a:t>
            </a:r>
          </a:p>
          <a:p>
            <a:r>
              <a:rPr lang="en-US" sz="2200"/>
              <a:t>Establish ongoing relationship with PCP at respite exit</a:t>
            </a:r>
            <a:endParaRPr lang="en-US" sz="2200" dirty="0"/>
          </a:p>
        </p:txBody>
      </p:sp>
      <p:sp>
        <p:nvSpPr>
          <p:cNvPr id="2" name="TextBox 1">
            <a:extLst>
              <a:ext uri="{FF2B5EF4-FFF2-40B4-BE49-F238E27FC236}">
                <a16:creationId xmlns:a16="http://schemas.microsoft.com/office/drawing/2014/main" id="{F3806088-1A48-EDFB-430E-35B52801A98A}"/>
              </a:ext>
            </a:extLst>
          </p:cNvPr>
          <p:cNvSpPr txBox="1"/>
          <p:nvPr/>
        </p:nvSpPr>
        <p:spPr>
          <a:xfrm>
            <a:off x="3336758" y="240467"/>
            <a:ext cx="6272463" cy="707886"/>
          </a:xfrm>
          <a:prstGeom prst="rect">
            <a:avLst/>
          </a:prstGeom>
          <a:solidFill>
            <a:schemeClr val="accent1">
              <a:lumMod val="20000"/>
              <a:lumOff val="80000"/>
            </a:schemeClr>
          </a:solid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Medical Respite Care</a:t>
            </a:r>
          </a:p>
        </p:txBody>
      </p:sp>
    </p:spTree>
    <p:extLst>
      <p:ext uri="{BB962C8B-B14F-4D97-AF65-F5344CB8AC3E}">
        <p14:creationId xmlns:p14="http://schemas.microsoft.com/office/powerpoint/2010/main" val="17988412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A0701D4-DF99-4F92-8129-8D15B67D18E5}"/>
              </a:ext>
            </a:extLst>
          </p:cNvPr>
          <p:cNvGraphicFramePr>
            <a:graphicFrameLocks noGrp="1"/>
          </p:cNvGraphicFramePr>
          <p:nvPr>
            <p:ph sz="quarter" idx="13"/>
          </p:nvPr>
        </p:nvGraphicFramePr>
        <p:xfrm>
          <a:off x="914400" y="1655372"/>
          <a:ext cx="10363200" cy="4390850"/>
        </p:xfrm>
        <a:graphic>
          <a:graphicData uri="http://schemas.openxmlformats.org/drawingml/2006/table">
            <a:tbl>
              <a:tblPr firstRow="1" bandRow="1">
                <a:tableStyleId>{5C22544A-7EE6-4342-B048-85BDC9FD1C3A}</a:tableStyleId>
              </a:tblPr>
              <a:tblGrid>
                <a:gridCol w="3454400">
                  <a:extLst>
                    <a:ext uri="{9D8B030D-6E8A-4147-A177-3AD203B41FA5}">
                      <a16:colId xmlns:a16="http://schemas.microsoft.com/office/drawing/2014/main" val="2610784491"/>
                    </a:ext>
                  </a:extLst>
                </a:gridCol>
                <a:gridCol w="2091602">
                  <a:extLst>
                    <a:ext uri="{9D8B030D-6E8A-4147-A177-3AD203B41FA5}">
                      <a16:colId xmlns:a16="http://schemas.microsoft.com/office/drawing/2014/main" val="2479928608"/>
                    </a:ext>
                  </a:extLst>
                </a:gridCol>
                <a:gridCol w="4817198">
                  <a:extLst>
                    <a:ext uri="{9D8B030D-6E8A-4147-A177-3AD203B41FA5}">
                      <a16:colId xmlns:a16="http://schemas.microsoft.com/office/drawing/2014/main" val="908043363"/>
                    </a:ext>
                  </a:extLst>
                </a:gridCol>
              </a:tblGrid>
              <a:tr h="695290">
                <a:tc>
                  <a:txBody>
                    <a:bodyPr/>
                    <a:lstStyle/>
                    <a:p>
                      <a:r>
                        <a:rPr lang="en-US" dirty="0"/>
                        <a:t>Length of Stay</a:t>
                      </a:r>
                    </a:p>
                  </a:txBody>
                  <a:tcPr/>
                </a:tc>
                <a:tc>
                  <a:txBody>
                    <a:bodyPr/>
                    <a:lstStyle/>
                    <a:p>
                      <a:r>
                        <a:rPr lang="en-US" dirty="0"/>
                        <a:t>People</a:t>
                      </a:r>
                    </a:p>
                  </a:txBody>
                  <a:tcPr/>
                </a:tc>
                <a:tc>
                  <a:txBody>
                    <a:bodyPr/>
                    <a:lstStyle/>
                    <a:p>
                      <a:r>
                        <a:rPr lang="en-US" dirty="0"/>
                        <a:t>Reason for Respite Admission</a:t>
                      </a:r>
                    </a:p>
                  </a:txBody>
                  <a:tcPr/>
                </a:tc>
                <a:extLst>
                  <a:ext uri="{0D108BD9-81ED-4DB2-BD59-A6C34878D82A}">
                    <a16:rowId xmlns:a16="http://schemas.microsoft.com/office/drawing/2014/main" val="1136976292"/>
                  </a:ext>
                </a:extLst>
              </a:tr>
              <a:tr h="695290">
                <a:tc>
                  <a:txBody>
                    <a:bodyPr/>
                    <a:lstStyle/>
                    <a:p>
                      <a:r>
                        <a:rPr lang="en-US" dirty="0"/>
                        <a:t>One Week or Less</a:t>
                      </a:r>
                    </a:p>
                  </a:txBody>
                  <a:tcPr/>
                </a:tc>
                <a:tc>
                  <a:txBody>
                    <a:bodyPr/>
                    <a:lstStyle/>
                    <a:p>
                      <a:r>
                        <a:rPr lang="en-US" dirty="0"/>
                        <a:t>50%</a:t>
                      </a:r>
                    </a:p>
                  </a:txBody>
                  <a:tcPr/>
                </a:tc>
                <a:tc>
                  <a:txBody>
                    <a:bodyPr/>
                    <a:lstStyle/>
                    <a:p>
                      <a:r>
                        <a:rPr lang="en-US" dirty="0"/>
                        <a:t>Cellulitis, Covid, Abscess, MOUD, Wound Care, Hypothermia,  Burn, Edema, Fracture</a:t>
                      </a:r>
                    </a:p>
                  </a:txBody>
                  <a:tcPr/>
                </a:tc>
                <a:extLst>
                  <a:ext uri="{0D108BD9-81ED-4DB2-BD59-A6C34878D82A}">
                    <a16:rowId xmlns:a16="http://schemas.microsoft.com/office/drawing/2014/main" val="4146297530"/>
                  </a:ext>
                </a:extLst>
              </a:tr>
              <a:tr h="695290">
                <a:tc>
                  <a:txBody>
                    <a:bodyPr/>
                    <a:lstStyle/>
                    <a:p>
                      <a:r>
                        <a:rPr lang="en-US" dirty="0"/>
                        <a:t>One to Two Weeks</a:t>
                      </a:r>
                    </a:p>
                  </a:txBody>
                  <a:tcPr/>
                </a:tc>
                <a:tc>
                  <a:txBody>
                    <a:bodyPr/>
                    <a:lstStyle/>
                    <a:p>
                      <a:r>
                        <a:rPr lang="en-US" dirty="0"/>
                        <a:t>33%</a:t>
                      </a:r>
                    </a:p>
                  </a:txBody>
                  <a:tcPr/>
                </a:tc>
                <a:tc>
                  <a:txBody>
                    <a:bodyPr/>
                    <a:lstStyle/>
                    <a:p>
                      <a:r>
                        <a:rPr lang="en-US" dirty="0"/>
                        <a:t>MOUD,  Abscess, Surgery recovery, Wound care, Frostbite, Covid,  Stab wound, Cellulitis, Tracheostomy care, Hypoxia</a:t>
                      </a:r>
                    </a:p>
                  </a:txBody>
                  <a:tcPr/>
                </a:tc>
                <a:extLst>
                  <a:ext uri="{0D108BD9-81ED-4DB2-BD59-A6C34878D82A}">
                    <a16:rowId xmlns:a16="http://schemas.microsoft.com/office/drawing/2014/main" val="1803848222"/>
                  </a:ext>
                </a:extLst>
              </a:tr>
              <a:tr h="695290">
                <a:tc>
                  <a:txBody>
                    <a:bodyPr/>
                    <a:lstStyle/>
                    <a:p>
                      <a:r>
                        <a:rPr lang="en-US" dirty="0"/>
                        <a:t>Two to Three Weeks</a:t>
                      </a:r>
                    </a:p>
                  </a:txBody>
                  <a:tcPr/>
                </a:tc>
                <a:tc>
                  <a:txBody>
                    <a:bodyPr/>
                    <a:lstStyle/>
                    <a:p>
                      <a:r>
                        <a:rPr lang="en-US" dirty="0"/>
                        <a:t> 11%</a:t>
                      </a:r>
                    </a:p>
                  </a:txBody>
                  <a:tcPr/>
                </a:tc>
                <a:tc>
                  <a:txBody>
                    <a:bodyPr/>
                    <a:lstStyle/>
                    <a:p>
                      <a:r>
                        <a:rPr lang="en-US" dirty="0"/>
                        <a:t>Stab wound, Frostbite, Necrosis, Amputation recoveries, Hernia repair,  Cellulitis</a:t>
                      </a:r>
                    </a:p>
                  </a:txBody>
                  <a:tcPr/>
                </a:tc>
                <a:extLst>
                  <a:ext uri="{0D108BD9-81ED-4DB2-BD59-A6C34878D82A}">
                    <a16:rowId xmlns:a16="http://schemas.microsoft.com/office/drawing/2014/main" val="3404093021"/>
                  </a:ext>
                </a:extLst>
              </a:tr>
              <a:tr h="695290">
                <a:tc>
                  <a:txBody>
                    <a:bodyPr/>
                    <a:lstStyle/>
                    <a:p>
                      <a:r>
                        <a:rPr lang="en-US" dirty="0"/>
                        <a:t>Three to Four Weeks</a:t>
                      </a:r>
                    </a:p>
                  </a:txBody>
                  <a:tcPr/>
                </a:tc>
                <a:tc>
                  <a:txBody>
                    <a:bodyPr/>
                    <a:lstStyle/>
                    <a:p>
                      <a:r>
                        <a:rPr lang="en-US" dirty="0"/>
                        <a:t> 2%</a:t>
                      </a:r>
                    </a:p>
                  </a:txBody>
                  <a:tcPr/>
                </a:tc>
                <a:tc>
                  <a:txBody>
                    <a:bodyPr/>
                    <a:lstStyle/>
                    <a:p>
                      <a:r>
                        <a:rPr lang="en-US" dirty="0"/>
                        <a:t>Surgery recovery</a:t>
                      </a:r>
                    </a:p>
                  </a:txBody>
                  <a:tcPr/>
                </a:tc>
                <a:extLst>
                  <a:ext uri="{0D108BD9-81ED-4DB2-BD59-A6C34878D82A}">
                    <a16:rowId xmlns:a16="http://schemas.microsoft.com/office/drawing/2014/main" val="3521388706"/>
                  </a:ext>
                </a:extLst>
              </a:tr>
              <a:tr h="695290">
                <a:tc>
                  <a:txBody>
                    <a:bodyPr/>
                    <a:lstStyle/>
                    <a:p>
                      <a:r>
                        <a:rPr lang="en-US" dirty="0"/>
                        <a:t>More than Four Weeks</a:t>
                      </a:r>
                    </a:p>
                  </a:txBody>
                  <a:tcPr/>
                </a:tc>
                <a:tc>
                  <a:txBody>
                    <a:bodyPr/>
                    <a:lstStyle/>
                    <a:p>
                      <a:r>
                        <a:rPr lang="en-US"/>
                        <a:t> 4%</a:t>
                      </a:r>
                      <a:endParaRPr lang="en-US" dirty="0"/>
                    </a:p>
                  </a:txBody>
                  <a:tcPr/>
                </a:tc>
                <a:tc>
                  <a:txBody>
                    <a:bodyPr/>
                    <a:lstStyle/>
                    <a:p>
                      <a:r>
                        <a:rPr lang="en-US" dirty="0"/>
                        <a:t>Congestive Heart Failure, Cancers,  COPD,  Amputations</a:t>
                      </a:r>
                    </a:p>
                  </a:txBody>
                  <a:tcPr/>
                </a:tc>
                <a:extLst>
                  <a:ext uri="{0D108BD9-81ED-4DB2-BD59-A6C34878D82A}">
                    <a16:rowId xmlns:a16="http://schemas.microsoft.com/office/drawing/2014/main" val="4245145000"/>
                  </a:ext>
                </a:extLst>
              </a:tr>
            </a:tbl>
          </a:graphicData>
        </a:graphic>
      </p:graphicFrame>
      <p:sp>
        <p:nvSpPr>
          <p:cNvPr id="4" name="Title 1">
            <a:extLst>
              <a:ext uri="{FF2B5EF4-FFF2-40B4-BE49-F238E27FC236}">
                <a16:creationId xmlns:a16="http://schemas.microsoft.com/office/drawing/2014/main" id="{1CDF54A6-1AC5-4412-8030-9662B8493D80}"/>
              </a:ext>
            </a:extLst>
          </p:cNvPr>
          <p:cNvSpPr>
            <a:spLocks noGrp="1"/>
          </p:cNvSpPr>
          <p:nvPr>
            <p:ph type="title"/>
          </p:nvPr>
        </p:nvSpPr>
        <p:spPr>
          <a:xfrm>
            <a:off x="3340238" y="221429"/>
            <a:ext cx="7937362" cy="1319695"/>
          </a:xfrm>
        </p:spPr>
        <p:style>
          <a:lnRef idx="1">
            <a:schemeClr val="accent5"/>
          </a:lnRef>
          <a:fillRef idx="2">
            <a:schemeClr val="accent5"/>
          </a:fillRef>
          <a:effectRef idx="1">
            <a:schemeClr val="accent5"/>
          </a:effectRef>
          <a:fontRef idx="minor">
            <a:schemeClr val="dk1"/>
          </a:fontRef>
        </p:style>
        <p:txBody>
          <a:bodyPr>
            <a:noAutofit/>
          </a:bodyPr>
          <a:lstStyle/>
          <a:p>
            <a:pPr>
              <a:lnSpc>
                <a:spcPct val="110000"/>
              </a:lnSpc>
            </a:pPr>
            <a:r>
              <a:rPr lang="en-US" sz="2800" dirty="0"/>
              <a:t>Medical Respite Care Program at YNHS:</a:t>
            </a:r>
            <a:br>
              <a:rPr lang="en-US" sz="2800" dirty="0"/>
            </a:br>
            <a:r>
              <a:rPr lang="en-US" sz="2800" dirty="0"/>
              <a:t>Patient Length of Stay &amp; Medical Conditions</a:t>
            </a:r>
            <a:endParaRPr lang="en-US" sz="3600" dirty="0"/>
          </a:p>
        </p:txBody>
      </p:sp>
      <p:sp>
        <p:nvSpPr>
          <p:cNvPr id="6" name="Title 1">
            <a:extLst>
              <a:ext uri="{FF2B5EF4-FFF2-40B4-BE49-F238E27FC236}">
                <a16:creationId xmlns:a16="http://schemas.microsoft.com/office/drawing/2014/main" id="{9D4F662F-5CC5-4A2E-A063-A324EFC8D31F}"/>
              </a:ext>
            </a:extLst>
          </p:cNvPr>
          <p:cNvSpPr txBox="1">
            <a:spLocks/>
          </p:cNvSpPr>
          <p:nvPr/>
        </p:nvSpPr>
        <p:spPr>
          <a:xfrm>
            <a:off x="914400" y="6156725"/>
            <a:ext cx="10363200" cy="70127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Bef>
                <a:spcPts val="600"/>
              </a:spcBef>
              <a:spcAft>
                <a:spcPts val="600"/>
              </a:spcAft>
            </a:pPr>
            <a:br>
              <a:rPr lang="en-US" sz="2800" dirty="0"/>
            </a:br>
            <a:r>
              <a:rPr lang="en-US" sz="2800" b="1" dirty="0"/>
              <a:t>200 </a:t>
            </a:r>
            <a:r>
              <a:rPr lang="en-US" sz="2800" dirty="0"/>
              <a:t>patients – 2,222 nights (ALOS = 11 nights)</a:t>
            </a:r>
          </a:p>
          <a:p>
            <a:pPr algn="ctr">
              <a:lnSpc>
                <a:spcPct val="110000"/>
              </a:lnSpc>
              <a:spcBef>
                <a:spcPts val="600"/>
              </a:spcBef>
              <a:spcAft>
                <a:spcPts val="600"/>
              </a:spcAft>
            </a:pPr>
            <a:endParaRPr lang="en-US" sz="2800" dirty="0"/>
          </a:p>
        </p:txBody>
      </p:sp>
      <p:sp>
        <p:nvSpPr>
          <p:cNvPr id="2" name="TextBox 1">
            <a:extLst>
              <a:ext uri="{FF2B5EF4-FFF2-40B4-BE49-F238E27FC236}">
                <a16:creationId xmlns:a16="http://schemas.microsoft.com/office/drawing/2014/main" id="{5D1977BC-4E2C-4F92-8C63-8843056410EF}"/>
              </a:ext>
            </a:extLst>
          </p:cNvPr>
          <p:cNvSpPr txBox="1"/>
          <p:nvPr/>
        </p:nvSpPr>
        <p:spPr>
          <a:xfrm>
            <a:off x="914400" y="221430"/>
            <a:ext cx="2425839" cy="1323439"/>
          </a:xfrm>
          <a:prstGeom prst="rect">
            <a:avLst/>
          </a:prstGeom>
          <a:solidFill>
            <a:schemeClr val="accent2"/>
          </a:solidFill>
        </p:spPr>
        <p:txBody>
          <a:bodyPr wrap="square" rtlCol="0">
            <a:spAutoFit/>
          </a:bodyPr>
          <a:lstStyle/>
          <a:p>
            <a:r>
              <a:rPr lang="en-US" sz="8000" dirty="0"/>
              <a:t>2023</a:t>
            </a:r>
          </a:p>
        </p:txBody>
      </p:sp>
    </p:spTree>
    <p:extLst>
      <p:ext uri="{BB962C8B-B14F-4D97-AF65-F5344CB8AC3E}">
        <p14:creationId xmlns:p14="http://schemas.microsoft.com/office/powerpoint/2010/main" val="34490003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F146A79-F72A-FF4E-CC2A-1344F3364A7C}"/>
              </a:ext>
            </a:extLst>
          </p:cNvPr>
          <p:cNvSpPr>
            <a:spLocks noGrp="1"/>
          </p:cNvSpPr>
          <p:nvPr>
            <p:ph type="title"/>
          </p:nvPr>
        </p:nvSpPr>
        <p:spPr>
          <a:xfrm>
            <a:off x="561815" y="137624"/>
            <a:ext cx="3200400" cy="2387600"/>
          </a:xfrm>
        </p:spPr>
        <p:txBody>
          <a:bodyPr vert="horz" lIns="91440" tIns="45720" rIns="91440" bIns="45720" rtlCol="0" anchor="b">
            <a:normAutofit/>
          </a:bodyPr>
          <a:lstStyle/>
          <a:p>
            <a:r>
              <a:rPr lang="en-US" sz="4100" kern="1200" dirty="0">
                <a:solidFill>
                  <a:schemeClr val="bg1"/>
                </a:solidFill>
                <a:latin typeface="+mj-lt"/>
                <a:ea typeface="+mj-ea"/>
                <a:cs typeface="+mj-cs"/>
              </a:rPr>
              <a:t>“It’s What’s On the Inside That Matters”</a:t>
            </a:r>
          </a:p>
        </p:txBody>
      </p:sp>
      <p:pic>
        <p:nvPicPr>
          <p:cNvPr id="8" name="Picture 7" descr="A picture containing text, outdoor, sky, ground&#10;&#10;Description automatically generated">
            <a:extLst>
              <a:ext uri="{FF2B5EF4-FFF2-40B4-BE49-F238E27FC236}">
                <a16:creationId xmlns:a16="http://schemas.microsoft.com/office/drawing/2014/main" id="{3337C5DD-7EDA-9801-D71E-6A25AC94FC91}"/>
              </a:ext>
            </a:extLst>
          </p:cNvPr>
          <p:cNvPicPr>
            <a:picLocks noChangeAspect="1"/>
          </p:cNvPicPr>
          <p:nvPr/>
        </p:nvPicPr>
        <p:blipFill rotWithShape="1">
          <a:blip r:embed="rId3">
            <a:extLst>
              <a:ext uri="{28A0092B-C50C-407E-A947-70E740481C1C}">
                <a14:useLocalDpi xmlns:a14="http://schemas.microsoft.com/office/drawing/2010/main" val="0"/>
              </a:ext>
            </a:extLst>
          </a:blip>
          <a:srcRect t="18275" r="-3" b="-3"/>
          <a:stretch/>
        </p:blipFill>
        <p:spPr>
          <a:xfrm>
            <a:off x="4653627" y="-1"/>
            <a:ext cx="4614002" cy="4515954"/>
          </a:xfrm>
          <a:prstGeom prst="rect">
            <a:avLst/>
          </a:prstGeom>
        </p:spPr>
      </p:pic>
      <p:pic>
        <p:nvPicPr>
          <p:cNvPr id="9" name="Picture 8" descr="A picture containing tree, outdoor&#10;&#10;Description automatically generated">
            <a:extLst>
              <a:ext uri="{FF2B5EF4-FFF2-40B4-BE49-F238E27FC236}">
                <a16:creationId xmlns:a16="http://schemas.microsoft.com/office/drawing/2014/main" id="{CC8288D0-F745-F4CE-0C7E-097700976379}"/>
              </a:ext>
            </a:extLst>
          </p:cNvPr>
          <p:cNvPicPr>
            <a:picLocks noChangeAspect="1"/>
          </p:cNvPicPr>
          <p:nvPr/>
        </p:nvPicPr>
        <p:blipFill rotWithShape="1">
          <a:blip r:embed="rId4">
            <a:extLst>
              <a:ext uri="{28A0092B-C50C-407E-A947-70E740481C1C}">
                <a14:useLocalDpi xmlns:a14="http://schemas.microsoft.com/office/drawing/2010/main" val="0"/>
              </a:ext>
            </a:extLst>
          </a:blip>
          <a:srcRect l="2790" r="39341" b="3"/>
          <a:stretch/>
        </p:blipFill>
        <p:spPr>
          <a:xfrm rot="5400000" flipV="1">
            <a:off x="9678433" y="-323081"/>
            <a:ext cx="2183054" cy="2829214"/>
          </a:xfrm>
          <a:prstGeom prst="rect">
            <a:avLst/>
          </a:prstGeom>
        </p:spPr>
      </p:pic>
      <p:pic>
        <p:nvPicPr>
          <p:cNvPr id="7" name="Picture 6" descr="A picture containing outdoor, sky, road, tree&#10;&#10;Description automatically generated">
            <a:extLst>
              <a:ext uri="{FF2B5EF4-FFF2-40B4-BE49-F238E27FC236}">
                <a16:creationId xmlns:a16="http://schemas.microsoft.com/office/drawing/2014/main" id="{757C6DA9-AB76-56CD-C1EC-23B8F4F1A796}"/>
              </a:ext>
            </a:extLst>
          </p:cNvPr>
          <p:cNvPicPr>
            <a:picLocks noChangeAspect="1"/>
          </p:cNvPicPr>
          <p:nvPr/>
        </p:nvPicPr>
        <p:blipFill rotWithShape="1">
          <a:blip r:embed="rId5">
            <a:extLst>
              <a:ext uri="{28A0092B-C50C-407E-A947-70E740481C1C}">
                <a14:useLocalDpi xmlns:a14="http://schemas.microsoft.com/office/drawing/2010/main" val="0"/>
              </a:ext>
            </a:extLst>
          </a:blip>
          <a:srcRect l="5458" r="6" b="6"/>
          <a:stretch/>
        </p:blipFill>
        <p:spPr>
          <a:xfrm>
            <a:off x="9355353" y="2274491"/>
            <a:ext cx="2825496" cy="2241463"/>
          </a:xfrm>
          <a:prstGeom prst="rect">
            <a:avLst/>
          </a:prstGeom>
        </p:spPr>
      </p:pic>
      <p:pic>
        <p:nvPicPr>
          <p:cNvPr id="5" name="Picture 4" descr="A picture containing grass, outdoor, sky, house&#10;&#10;Description automatically generated">
            <a:extLst>
              <a:ext uri="{FF2B5EF4-FFF2-40B4-BE49-F238E27FC236}">
                <a16:creationId xmlns:a16="http://schemas.microsoft.com/office/drawing/2014/main" id="{14EF3A1B-1211-954A-8B30-51C1F83A1061}"/>
              </a:ext>
            </a:extLst>
          </p:cNvPr>
          <p:cNvPicPr>
            <a:picLocks noChangeAspect="1"/>
          </p:cNvPicPr>
          <p:nvPr/>
        </p:nvPicPr>
        <p:blipFill rotWithShape="1">
          <a:blip r:embed="rId6">
            <a:extLst>
              <a:ext uri="{28A0092B-C50C-407E-A947-70E740481C1C}">
                <a14:useLocalDpi xmlns:a14="http://schemas.microsoft.com/office/drawing/2010/main" val="0"/>
              </a:ext>
            </a:extLst>
          </a:blip>
          <a:srcRect l="1236" r="4103" b="6"/>
          <a:stretch/>
        </p:blipFill>
        <p:spPr>
          <a:xfrm>
            <a:off x="4653627" y="4616536"/>
            <a:ext cx="2829212" cy="2241464"/>
          </a:xfrm>
          <a:prstGeom prst="rect">
            <a:avLst/>
          </a:prstGeom>
        </p:spPr>
      </p:pic>
      <p:pic>
        <p:nvPicPr>
          <p:cNvPr id="11" name="Picture 10" descr="A picture containing text, sky, road, outdoor&#10;&#10;Description automatically generated">
            <a:extLst>
              <a:ext uri="{FF2B5EF4-FFF2-40B4-BE49-F238E27FC236}">
                <a16:creationId xmlns:a16="http://schemas.microsoft.com/office/drawing/2014/main" id="{B2DEA867-4AA8-7AF5-168F-4AD3729948FC}"/>
              </a:ext>
            </a:extLst>
          </p:cNvPr>
          <p:cNvPicPr>
            <a:picLocks noChangeAspect="1"/>
          </p:cNvPicPr>
          <p:nvPr/>
        </p:nvPicPr>
        <p:blipFill rotWithShape="1">
          <a:blip r:embed="rId7">
            <a:extLst>
              <a:ext uri="{28A0092B-C50C-407E-A947-70E740481C1C}">
                <a14:useLocalDpi xmlns:a14="http://schemas.microsoft.com/office/drawing/2010/main" val="0"/>
              </a:ext>
            </a:extLst>
          </a:blip>
          <a:srcRect t="2388" b="24537"/>
          <a:stretch/>
        </p:blipFill>
        <p:spPr>
          <a:xfrm>
            <a:off x="7570565" y="4607393"/>
            <a:ext cx="4614002" cy="2250607"/>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C97A35DA-EBD7-2B75-93BD-2BE798DC8C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6694" y="6334125"/>
            <a:ext cx="2181225" cy="523875"/>
          </a:xfrm>
          <a:prstGeom prst="rect">
            <a:avLst/>
          </a:prstGeom>
        </p:spPr>
      </p:pic>
      <p:sp>
        <p:nvSpPr>
          <p:cNvPr id="2" name="TextBox 1">
            <a:extLst>
              <a:ext uri="{FF2B5EF4-FFF2-40B4-BE49-F238E27FC236}">
                <a16:creationId xmlns:a16="http://schemas.microsoft.com/office/drawing/2014/main" id="{8BFCA456-4747-549F-0104-3292D6F40239}"/>
              </a:ext>
            </a:extLst>
          </p:cNvPr>
          <p:cNvSpPr txBox="1"/>
          <p:nvPr/>
        </p:nvSpPr>
        <p:spPr>
          <a:xfrm>
            <a:off x="742265" y="2529901"/>
            <a:ext cx="2693298" cy="4154984"/>
          </a:xfrm>
          <a:prstGeom prst="rect">
            <a:avLst/>
          </a:prstGeom>
          <a:noFill/>
        </p:spPr>
        <p:txBody>
          <a:bodyPr wrap="square" rtlCol="0">
            <a:spAutoFit/>
          </a:bodyPr>
          <a:lstStyle/>
          <a:p>
            <a:pPr marL="285750" indent="-285750">
              <a:buFont typeface="Wingdings" panose="05000000000000000000" pitchFamily="2" charset="2"/>
              <a:buChar char="ü"/>
            </a:pPr>
            <a:r>
              <a:rPr lang="en-US" sz="2400" dirty="0">
                <a:solidFill>
                  <a:schemeClr val="bg1"/>
                </a:solidFill>
                <a:latin typeface="Cooper Black" panose="0208090404030B020404" pitchFamily="18" charset="0"/>
              </a:rPr>
              <a:t>Housing First</a:t>
            </a:r>
          </a:p>
          <a:p>
            <a:endParaRPr lang="en-US" sz="2400" dirty="0">
              <a:solidFill>
                <a:schemeClr val="bg1"/>
              </a:solidFill>
              <a:latin typeface="Cooper Black" panose="0208090404030B020404" pitchFamily="18" charset="0"/>
            </a:endParaRPr>
          </a:p>
          <a:p>
            <a:pPr marL="285750" indent="-285750">
              <a:buFont typeface="Wingdings" panose="05000000000000000000" pitchFamily="2" charset="2"/>
              <a:buChar char="ü"/>
            </a:pPr>
            <a:r>
              <a:rPr lang="en-US" sz="2400" dirty="0">
                <a:solidFill>
                  <a:schemeClr val="bg1"/>
                </a:solidFill>
                <a:latin typeface="Cooper Black" panose="0208090404030B020404" pitchFamily="18" charset="0"/>
              </a:rPr>
              <a:t>Trauma Informed Care</a:t>
            </a:r>
          </a:p>
          <a:p>
            <a:endParaRPr lang="en-US" sz="2400" dirty="0">
              <a:solidFill>
                <a:schemeClr val="bg1"/>
              </a:solidFill>
              <a:latin typeface="Cooper Black" panose="0208090404030B020404" pitchFamily="18" charset="0"/>
            </a:endParaRPr>
          </a:p>
          <a:p>
            <a:pPr marL="285750" indent="-285750">
              <a:buFont typeface="Wingdings" panose="05000000000000000000" pitchFamily="2" charset="2"/>
              <a:buChar char="ü"/>
            </a:pPr>
            <a:r>
              <a:rPr lang="en-US" sz="2400" dirty="0">
                <a:solidFill>
                  <a:schemeClr val="bg1"/>
                </a:solidFill>
                <a:latin typeface="Cooper Black" panose="0208090404030B020404" pitchFamily="18" charset="0"/>
              </a:rPr>
              <a:t>Mental Health First Aid</a:t>
            </a:r>
          </a:p>
          <a:p>
            <a:endParaRPr lang="en-US" sz="2400" dirty="0">
              <a:solidFill>
                <a:schemeClr val="bg1"/>
              </a:solidFill>
              <a:latin typeface="Cooper Black" panose="0208090404030B020404" pitchFamily="18" charset="0"/>
            </a:endParaRPr>
          </a:p>
          <a:p>
            <a:pPr marL="285750" indent="-285750">
              <a:buFont typeface="Wingdings" panose="05000000000000000000" pitchFamily="2" charset="2"/>
              <a:buChar char="ü"/>
            </a:pPr>
            <a:r>
              <a:rPr lang="en-US" sz="2400" dirty="0">
                <a:solidFill>
                  <a:schemeClr val="bg1"/>
                </a:solidFill>
                <a:latin typeface="Cooper Black" panose="0208090404030B020404" pitchFamily="18" charset="0"/>
              </a:rPr>
              <a:t>Motivational Interviewing</a:t>
            </a:r>
          </a:p>
        </p:txBody>
      </p:sp>
    </p:spTree>
    <p:extLst>
      <p:ext uri="{BB962C8B-B14F-4D97-AF65-F5344CB8AC3E}">
        <p14:creationId xmlns:p14="http://schemas.microsoft.com/office/powerpoint/2010/main" val="2774351344"/>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9120B09-F6CA-437E-B1DE-587311BBB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0CB3367A-AB1B-48B2-15FE-39304463671A}"/>
              </a:ext>
            </a:extLst>
          </p:cNvPr>
          <p:cNvSpPr>
            <a:spLocks noGrp="1"/>
          </p:cNvSpPr>
          <p:nvPr>
            <p:ph type="title"/>
          </p:nvPr>
        </p:nvSpPr>
        <p:spPr>
          <a:xfrm>
            <a:off x="2103121" y="4727173"/>
            <a:ext cx="7985759" cy="868823"/>
          </a:xfrm>
        </p:spPr>
        <p:txBody>
          <a:bodyPr vert="horz" lIns="91440" tIns="45720" rIns="91440" bIns="45720" rtlCol="0" anchor="ctr">
            <a:normAutofit/>
          </a:bodyPr>
          <a:lstStyle/>
          <a:p>
            <a:pPr algn="ctr"/>
            <a:r>
              <a:rPr lang="en-US" sz="3700"/>
              <a:t>Partnerships Serve Special Populations</a:t>
            </a:r>
          </a:p>
        </p:txBody>
      </p:sp>
      <p:sp>
        <p:nvSpPr>
          <p:cNvPr id="28" name="Rectangle: Rounded Corners 2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6" name="Picture 5" descr="A building with flags in the front&#10;&#10;Description automatically generated with low confidence">
            <a:extLst>
              <a:ext uri="{FF2B5EF4-FFF2-40B4-BE49-F238E27FC236}">
                <a16:creationId xmlns:a16="http://schemas.microsoft.com/office/drawing/2014/main" id="{E55FD15C-F3DE-AA19-F4BA-33CD20C2FFAC}"/>
              </a:ext>
            </a:extLst>
          </p:cNvPr>
          <p:cNvPicPr>
            <a:picLocks noChangeAspect="1"/>
          </p:cNvPicPr>
          <p:nvPr/>
        </p:nvPicPr>
        <p:blipFill rotWithShape="1">
          <a:blip r:embed="rId3">
            <a:extLst>
              <a:ext uri="{28A0092B-C50C-407E-A947-70E740481C1C}">
                <a14:useLocalDpi xmlns:a14="http://schemas.microsoft.com/office/drawing/2010/main" val="0"/>
              </a:ext>
            </a:extLst>
          </a:blip>
          <a:srcRect r="3" b="2316"/>
          <a:stretch/>
        </p:blipFill>
        <p:spPr>
          <a:xfrm>
            <a:off x="388871" y="299258"/>
            <a:ext cx="5588701" cy="4094573"/>
          </a:xfrm>
          <a:prstGeom prst="rect">
            <a:avLst/>
          </a:prstGeom>
        </p:spPr>
      </p:pic>
      <p:pic>
        <p:nvPicPr>
          <p:cNvPr id="4" name="Picture 3">
            <a:extLst>
              <a:ext uri="{FF2B5EF4-FFF2-40B4-BE49-F238E27FC236}">
                <a16:creationId xmlns:a16="http://schemas.microsoft.com/office/drawing/2014/main" id="{3B675F35-ACC8-187C-EFE2-1E0FACCDFDD8}"/>
              </a:ext>
            </a:extLst>
          </p:cNvPr>
          <p:cNvPicPr>
            <a:picLocks noChangeAspect="1"/>
          </p:cNvPicPr>
          <p:nvPr/>
        </p:nvPicPr>
        <p:blipFill rotWithShape="1">
          <a:blip r:embed="rId4">
            <a:extLst>
              <a:ext uri="{28A0092B-C50C-407E-A947-70E740481C1C}">
                <a14:useLocalDpi xmlns:a14="http://schemas.microsoft.com/office/drawing/2010/main" val="0"/>
              </a:ext>
            </a:extLst>
          </a:blip>
          <a:srcRect l="17697"/>
          <a:stretch/>
        </p:blipFill>
        <p:spPr>
          <a:xfrm>
            <a:off x="6212132" y="299258"/>
            <a:ext cx="5593291" cy="4094573"/>
          </a:xfrm>
          <a:prstGeom prst="rect">
            <a:avLst/>
          </a:prstGeom>
        </p:spPr>
      </p:pic>
    </p:spTree>
    <p:extLst>
      <p:ext uri="{BB962C8B-B14F-4D97-AF65-F5344CB8AC3E}">
        <p14:creationId xmlns:p14="http://schemas.microsoft.com/office/powerpoint/2010/main" val="277264345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D6FC8-00EB-C53D-806E-4FF606B9A012}"/>
              </a:ext>
            </a:extLst>
          </p:cNvPr>
          <p:cNvSpPr>
            <a:spLocks noGrp="1"/>
          </p:cNvSpPr>
          <p:nvPr>
            <p:ph type="title"/>
          </p:nvPr>
        </p:nvSpPr>
        <p:spPr>
          <a:xfrm>
            <a:off x="1232968" y="80283"/>
            <a:ext cx="7800499" cy="1330839"/>
          </a:xfrm>
        </p:spPr>
        <p:txBody>
          <a:bodyPr>
            <a:normAutofit/>
          </a:bodyPr>
          <a:lstStyle/>
          <a:p>
            <a:pPr algn="ctr"/>
            <a:r>
              <a:rPr lang="en-US" sz="4100" dirty="0">
                <a:solidFill>
                  <a:schemeClr val="tx1">
                    <a:lumMod val="85000"/>
                    <a:lumOff val="15000"/>
                  </a:schemeClr>
                </a:solidFill>
                <a:latin typeface="Georgia Pro Black" panose="02040A02050405020203" pitchFamily="18" charset="0"/>
              </a:rPr>
              <a:t>Who We Served in 2023</a:t>
            </a:r>
          </a:p>
        </p:txBody>
      </p:sp>
      <p:sp>
        <p:nvSpPr>
          <p:cNvPr id="3" name="Content Placeholder 2">
            <a:extLst>
              <a:ext uri="{FF2B5EF4-FFF2-40B4-BE49-F238E27FC236}">
                <a16:creationId xmlns:a16="http://schemas.microsoft.com/office/drawing/2014/main" id="{6B793359-1E9E-6EEC-2D5F-A016E5C78294}"/>
              </a:ext>
            </a:extLst>
          </p:cNvPr>
          <p:cNvSpPr>
            <a:spLocks noGrp="1"/>
          </p:cNvSpPr>
          <p:nvPr>
            <p:ph idx="1"/>
          </p:nvPr>
        </p:nvSpPr>
        <p:spPr>
          <a:xfrm>
            <a:off x="173401" y="1411121"/>
            <a:ext cx="7683976" cy="5366595"/>
          </a:xfrm>
        </p:spPr>
        <p:txBody>
          <a:bodyPr>
            <a:normAutofit/>
          </a:bodyPr>
          <a:lstStyle/>
          <a:p>
            <a:r>
              <a:rPr lang="en-US" sz="2400" dirty="0">
                <a:solidFill>
                  <a:schemeClr val="tx1">
                    <a:lumMod val="85000"/>
                    <a:lumOff val="15000"/>
                  </a:schemeClr>
                </a:solidFill>
              </a:rPr>
              <a:t>238 People (153 Adults)</a:t>
            </a:r>
          </a:p>
          <a:p>
            <a:pPr lvl="1"/>
            <a:r>
              <a:rPr lang="en-US" dirty="0">
                <a:solidFill>
                  <a:schemeClr val="tx1">
                    <a:lumMod val="85000"/>
                    <a:lumOff val="15000"/>
                  </a:schemeClr>
                </a:solidFill>
              </a:rPr>
              <a:t>85 Children &lt; 18</a:t>
            </a:r>
          </a:p>
          <a:p>
            <a:pPr lvl="1"/>
            <a:r>
              <a:rPr lang="en-US" dirty="0">
                <a:solidFill>
                  <a:schemeClr val="tx1">
                    <a:lumMod val="85000"/>
                    <a:lumOff val="15000"/>
                  </a:schemeClr>
                </a:solidFill>
              </a:rPr>
              <a:t>45 Seniors  &gt; 55</a:t>
            </a:r>
          </a:p>
          <a:p>
            <a:r>
              <a:rPr lang="en-US" sz="2400" dirty="0">
                <a:solidFill>
                  <a:schemeClr val="tx1">
                    <a:lumMod val="85000"/>
                    <a:lumOff val="15000"/>
                  </a:schemeClr>
                </a:solidFill>
              </a:rPr>
              <a:t>134 Households</a:t>
            </a:r>
          </a:p>
          <a:p>
            <a:pPr lvl="1"/>
            <a:r>
              <a:rPr lang="en-US" dirty="0">
                <a:solidFill>
                  <a:schemeClr val="tx1">
                    <a:lumMod val="85000"/>
                    <a:lumOff val="15000"/>
                  </a:schemeClr>
                </a:solidFill>
              </a:rPr>
              <a:t>Chronically Homeless</a:t>
            </a:r>
          </a:p>
          <a:p>
            <a:pPr lvl="1"/>
            <a:r>
              <a:rPr lang="en-US" dirty="0">
                <a:solidFill>
                  <a:schemeClr val="tx1">
                    <a:lumMod val="85000"/>
                    <a:lumOff val="15000"/>
                  </a:schemeClr>
                </a:solidFill>
              </a:rPr>
              <a:t>At least one chronic disability</a:t>
            </a:r>
          </a:p>
          <a:p>
            <a:pPr lvl="2"/>
            <a:r>
              <a:rPr lang="en-US" sz="2400" dirty="0">
                <a:solidFill>
                  <a:schemeClr val="tx1">
                    <a:lumMod val="85000"/>
                    <a:lumOff val="15000"/>
                  </a:schemeClr>
                </a:solidFill>
              </a:rPr>
              <a:t>55 physical disability</a:t>
            </a:r>
          </a:p>
          <a:p>
            <a:pPr lvl="2"/>
            <a:r>
              <a:rPr lang="en-US" sz="2400" dirty="0">
                <a:solidFill>
                  <a:schemeClr val="tx1">
                    <a:lumMod val="85000"/>
                    <a:lumOff val="15000"/>
                  </a:schemeClr>
                </a:solidFill>
              </a:rPr>
              <a:t>24 developmental disability</a:t>
            </a:r>
          </a:p>
          <a:p>
            <a:pPr lvl="2"/>
            <a:r>
              <a:rPr lang="en-US" sz="2400" dirty="0">
                <a:solidFill>
                  <a:schemeClr val="tx1">
                    <a:lumMod val="85000"/>
                    <a:lumOff val="15000"/>
                  </a:schemeClr>
                </a:solidFill>
              </a:rPr>
              <a:t>53 chronic health disability</a:t>
            </a:r>
          </a:p>
          <a:p>
            <a:pPr lvl="2"/>
            <a:r>
              <a:rPr lang="en-US" sz="2400" dirty="0">
                <a:solidFill>
                  <a:schemeClr val="tx1">
                    <a:lumMod val="85000"/>
                    <a:lumOff val="15000"/>
                  </a:schemeClr>
                </a:solidFill>
              </a:rPr>
              <a:t>123 Mental Health disorders</a:t>
            </a:r>
          </a:p>
          <a:p>
            <a:pPr lvl="2"/>
            <a:r>
              <a:rPr lang="en-US" sz="2400" dirty="0">
                <a:solidFill>
                  <a:schemeClr val="tx1">
                    <a:lumMod val="85000"/>
                    <a:lumOff val="15000"/>
                  </a:schemeClr>
                </a:solidFill>
              </a:rPr>
              <a:t>  75 SUD disorders</a:t>
            </a:r>
          </a:p>
          <a:p>
            <a:pPr lvl="1"/>
            <a:r>
              <a:rPr lang="en-US" dirty="0">
                <a:solidFill>
                  <a:schemeClr val="tx1">
                    <a:lumMod val="85000"/>
                    <a:lumOff val="15000"/>
                  </a:schemeClr>
                </a:solidFill>
              </a:rPr>
              <a:t>58 People have 3 or More Chronic Conditions</a:t>
            </a:r>
          </a:p>
          <a:p>
            <a:pPr lvl="1"/>
            <a:r>
              <a:rPr lang="en-US" dirty="0">
                <a:solidFill>
                  <a:schemeClr val="tx1">
                    <a:lumMod val="85000"/>
                    <a:lumOff val="15000"/>
                  </a:schemeClr>
                </a:solidFill>
              </a:rPr>
              <a:t>51 People are on SSI or SSDI</a:t>
            </a:r>
          </a:p>
        </p:txBody>
      </p:sp>
      <p:pic>
        <p:nvPicPr>
          <p:cNvPr id="4" name="Picture 3" descr="A picture containing text, sky, road, outdoor&#10;&#10;Description automatically generated">
            <a:extLst>
              <a:ext uri="{FF2B5EF4-FFF2-40B4-BE49-F238E27FC236}">
                <a16:creationId xmlns:a16="http://schemas.microsoft.com/office/drawing/2014/main" id="{FD22F32C-3320-828B-AEEA-F753BFBA6EE3}"/>
              </a:ext>
            </a:extLst>
          </p:cNvPr>
          <p:cNvPicPr>
            <a:picLocks noChangeAspect="1"/>
          </p:cNvPicPr>
          <p:nvPr/>
        </p:nvPicPr>
        <p:blipFill rotWithShape="1">
          <a:blip r:embed="rId3">
            <a:extLst>
              <a:ext uri="{28A0092B-C50C-407E-A947-70E740481C1C}">
                <a14:useLocalDpi xmlns:a14="http://schemas.microsoft.com/office/drawing/2010/main" val="0"/>
              </a:ext>
            </a:extLst>
          </a:blip>
          <a:srcRect l="7574" r="6971" b="2"/>
          <a:stretch/>
        </p:blipFill>
        <p:spPr>
          <a:xfrm>
            <a:off x="7801964"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6" name="Picture 5">
            <a:extLst>
              <a:ext uri="{FF2B5EF4-FFF2-40B4-BE49-F238E27FC236}">
                <a16:creationId xmlns:a16="http://schemas.microsoft.com/office/drawing/2014/main" id="{F57FDA79-D4A8-BFE3-63BB-4E2D55264CF9}"/>
              </a:ext>
            </a:extLst>
          </p:cNvPr>
          <p:cNvPicPr>
            <a:picLocks noChangeAspect="1"/>
          </p:cNvPicPr>
          <p:nvPr/>
        </p:nvPicPr>
        <p:blipFill rotWithShape="1">
          <a:blip r:embed="rId4"/>
          <a:srcRect t="4003" r="3" b="2877"/>
          <a:stretch/>
        </p:blipFill>
        <p:spPr>
          <a:xfrm rot="983313">
            <a:off x="9032499" y="975872"/>
            <a:ext cx="2444369" cy="1929132"/>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106904719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737" y="24538"/>
            <a:ext cx="11269362" cy="990600"/>
          </a:xfrm>
        </p:spPr>
        <p:txBody>
          <a:bodyPr>
            <a:normAutofit/>
          </a:bodyPr>
          <a:lstStyle/>
          <a:p>
            <a:pPr algn="ctr"/>
            <a:r>
              <a:rPr lang="en-US" b="1" dirty="0">
                <a:latin typeface="Georgia Pro Black" panose="02040A02050405020203" pitchFamily="18" charset="0"/>
              </a:rPr>
              <a:t>How We Served Them</a:t>
            </a:r>
          </a:p>
        </p:txBody>
      </p:sp>
      <p:graphicFrame>
        <p:nvGraphicFramePr>
          <p:cNvPr id="5" name="Diagram 4">
            <a:extLst>
              <a:ext uri="{FF2B5EF4-FFF2-40B4-BE49-F238E27FC236}">
                <a16:creationId xmlns:a16="http://schemas.microsoft.com/office/drawing/2014/main" id="{44C03757-72FC-4CF1-8081-3E652BBC8D05}"/>
              </a:ext>
            </a:extLst>
          </p:cNvPr>
          <p:cNvGraphicFramePr/>
          <p:nvPr/>
        </p:nvGraphicFramePr>
        <p:xfrm>
          <a:off x="2250831" y="1313725"/>
          <a:ext cx="7413133" cy="5044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Text&#10;&#10;Description automatically generated with low confidence">
            <a:extLst>
              <a:ext uri="{FF2B5EF4-FFF2-40B4-BE49-F238E27FC236}">
                <a16:creationId xmlns:a16="http://schemas.microsoft.com/office/drawing/2014/main" id="{CF6891D4-FA95-40B3-3539-3CA9E696EA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10775" y="6334125"/>
            <a:ext cx="2181225" cy="523875"/>
          </a:xfrm>
          <a:prstGeom prst="rect">
            <a:avLst/>
          </a:prstGeom>
        </p:spPr>
      </p:pic>
      <p:cxnSp>
        <p:nvCxnSpPr>
          <p:cNvPr id="8" name="Straight Connector 7">
            <a:extLst>
              <a:ext uri="{FF2B5EF4-FFF2-40B4-BE49-F238E27FC236}">
                <a16:creationId xmlns:a16="http://schemas.microsoft.com/office/drawing/2014/main" id="{315E44D6-5D95-B3A0-30FB-E45472DF97A3}"/>
              </a:ext>
            </a:extLst>
          </p:cNvPr>
          <p:cNvCxnSpPr/>
          <p:nvPr/>
        </p:nvCxnSpPr>
        <p:spPr>
          <a:xfrm flipH="1" flipV="1">
            <a:off x="6096001" y="3330628"/>
            <a:ext cx="127417" cy="98373"/>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4" name="Picture 3" descr="A truck is parked on the side of the road&#10;&#10;Description automatically generated with medium confidence">
            <a:extLst>
              <a:ext uri="{FF2B5EF4-FFF2-40B4-BE49-F238E27FC236}">
                <a16:creationId xmlns:a16="http://schemas.microsoft.com/office/drawing/2014/main" id="{EBC5B89A-8072-C1F2-8495-E0AF1B9967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6513" y="4538279"/>
            <a:ext cx="2245081" cy="1683812"/>
          </a:xfrm>
          <a:prstGeom prst="rect">
            <a:avLst/>
          </a:prstGeom>
          <a:effectLst>
            <a:softEdge rad="127000"/>
          </a:effectLst>
        </p:spPr>
      </p:pic>
      <p:cxnSp>
        <p:nvCxnSpPr>
          <p:cNvPr id="9" name="Straight Connector 8">
            <a:extLst>
              <a:ext uri="{FF2B5EF4-FFF2-40B4-BE49-F238E27FC236}">
                <a16:creationId xmlns:a16="http://schemas.microsoft.com/office/drawing/2014/main" id="{C99B1FD1-1360-00D9-B9BF-EFAB2C18E704}"/>
              </a:ext>
            </a:extLst>
          </p:cNvPr>
          <p:cNvCxnSpPr>
            <a:cxnSpLocks/>
          </p:cNvCxnSpPr>
          <p:nvPr/>
        </p:nvCxnSpPr>
        <p:spPr>
          <a:xfrm flipV="1">
            <a:off x="8143103" y="1769392"/>
            <a:ext cx="1309814" cy="1245657"/>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7" name="Picture 6" descr="A group of people posing for a photo in front of a white van&#10;&#10;Description automatically generated">
            <a:extLst>
              <a:ext uri="{FF2B5EF4-FFF2-40B4-BE49-F238E27FC236}">
                <a16:creationId xmlns:a16="http://schemas.microsoft.com/office/drawing/2014/main" id="{9D34B6DD-2BD0-D5F5-A2CA-F3AA877B05FE}"/>
              </a:ext>
            </a:extLst>
          </p:cNvPr>
          <p:cNvPicPr>
            <a:picLocks noChangeAspect="1"/>
          </p:cNvPicPr>
          <p:nvPr/>
        </p:nvPicPr>
        <p:blipFill rotWithShape="1">
          <a:blip r:embed="rId10">
            <a:extLst>
              <a:ext uri="{28A0092B-C50C-407E-A947-70E740481C1C}">
                <a14:useLocalDpi xmlns:a14="http://schemas.microsoft.com/office/drawing/2010/main" val="0"/>
              </a:ext>
            </a:extLst>
          </a:blip>
          <a:srcRect t="12912" b="16070"/>
          <a:stretch/>
        </p:blipFill>
        <p:spPr>
          <a:xfrm>
            <a:off x="9452917" y="1038650"/>
            <a:ext cx="2181226" cy="1309546"/>
          </a:xfrm>
          <a:prstGeom prst="rect">
            <a:avLst/>
          </a:prstGeom>
        </p:spPr>
      </p:pic>
      <p:pic>
        <p:nvPicPr>
          <p:cNvPr id="10" name="Picture 9" descr="A person standing outside a food truck&#10;&#10;Description automatically generated with low confidence">
            <a:extLst>
              <a:ext uri="{FF2B5EF4-FFF2-40B4-BE49-F238E27FC236}">
                <a16:creationId xmlns:a16="http://schemas.microsoft.com/office/drawing/2014/main" id="{ED249FCC-E5A6-AE37-EB62-B881FA26D3B3}"/>
              </a:ext>
            </a:extLst>
          </p:cNvPr>
          <p:cNvPicPr>
            <a:picLocks noChangeAspect="1"/>
          </p:cNvPicPr>
          <p:nvPr/>
        </p:nvPicPr>
        <p:blipFill rotWithShape="1">
          <a:blip r:embed="rId11">
            <a:extLst>
              <a:ext uri="{28A0092B-C50C-407E-A947-70E740481C1C}">
                <a14:useLocalDpi xmlns:a14="http://schemas.microsoft.com/office/drawing/2010/main" val="0"/>
              </a:ext>
            </a:extLst>
          </a:blip>
          <a:srcRect l="6054" r="21475" b="4"/>
          <a:stretch/>
        </p:blipFill>
        <p:spPr>
          <a:xfrm>
            <a:off x="9491618" y="2348196"/>
            <a:ext cx="2174453" cy="2250237"/>
          </a:xfrm>
          <a:custGeom>
            <a:avLst/>
            <a:gdLst/>
            <a:ahLst/>
            <a:cxnLst/>
            <a:rect l="l" t="t" r="r" b="b"/>
            <a:pathLst>
              <a:path w="3359190" h="3476265">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p:spPr>
      </p:pic>
      <p:cxnSp>
        <p:nvCxnSpPr>
          <p:cNvPr id="14" name="Straight Connector 13">
            <a:extLst>
              <a:ext uri="{FF2B5EF4-FFF2-40B4-BE49-F238E27FC236}">
                <a16:creationId xmlns:a16="http://schemas.microsoft.com/office/drawing/2014/main" id="{B2970971-8EB8-4943-2DF0-8C02AA705F3A}"/>
              </a:ext>
            </a:extLst>
          </p:cNvPr>
          <p:cNvCxnSpPr>
            <a:cxnSpLocks/>
          </p:cNvCxnSpPr>
          <p:nvPr/>
        </p:nvCxnSpPr>
        <p:spPr>
          <a:xfrm>
            <a:off x="8143103" y="3015049"/>
            <a:ext cx="1520861" cy="22406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EC9AA5-5FB3-33D1-6248-0D14B4C19BB8}"/>
              </a:ext>
            </a:extLst>
          </p:cNvPr>
          <p:cNvCxnSpPr>
            <a:cxnSpLocks/>
          </p:cNvCxnSpPr>
          <p:nvPr/>
        </p:nvCxnSpPr>
        <p:spPr>
          <a:xfrm>
            <a:off x="8143103" y="3041801"/>
            <a:ext cx="1520861" cy="216333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58841E0-E529-8B3F-37E6-A9CF1FB00D5F}"/>
              </a:ext>
            </a:extLst>
          </p:cNvPr>
          <p:cNvSpPr txBox="1"/>
          <p:nvPr/>
        </p:nvSpPr>
        <p:spPr>
          <a:xfrm>
            <a:off x="143201" y="826064"/>
            <a:ext cx="3300677" cy="6247864"/>
          </a:xfrm>
          <a:prstGeom prst="rect">
            <a:avLst/>
          </a:prstGeom>
          <a:noFill/>
        </p:spPr>
        <p:txBody>
          <a:bodyPr wrap="square" rtlCol="0">
            <a:spAutoFit/>
          </a:bodyPr>
          <a:lstStyle/>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Supportive Housing Case Manager</a:t>
            </a:r>
          </a:p>
          <a:p>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Supported Employment Specialist</a:t>
            </a:r>
          </a:p>
          <a:p>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Nurse</a:t>
            </a:r>
          </a:p>
          <a:p>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Behavioral Health Specialist</a:t>
            </a:r>
          </a:p>
          <a:p>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Substance Use Disorder Professional</a:t>
            </a:r>
          </a:p>
          <a:p>
            <a:endParaRPr lang="en-US" sz="2000" dirty="0">
              <a:latin typeface="Cooper Black" panose="0208090404030B020404" pitchFamily="18" charset="0"/>
            </a:endParaRPr>
          </a:p>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Community Health Worker</a:t>
            </a:r>
          </a:p>
          <a:p>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Peer Support Specialist</a:t>
            </a:r>
          </a:p>
          <a:p>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Outreach Workers</a:t>
            </a:r>
          </a:p>
          <a:p>
            <a:pPr marL="285750" indent="-285750">
              <a:buFont typeface="Wingdings" panose="05000000000000000000" pitchFamily="2" charset="2"/>
              <a:buChar char="ü"/>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635095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CCF615-422A-4EAC-AEB4-325F5E85AE85}"/>
              </a:ext>
            </a:extLst>
          </p:cNvPr>
          <p:cNvSpPr/>
          <p:nvPr/>
        </p:nvSpPr>
        <p:spPr>
          <a:xfrm>
            <a:off x="-36787" y="6201320"/>
            <a:ext cx="12265572" cy="471346"/>
          </a:xfrm>
          <a:prstGeom prst="rect">
            <a:avLst/>
          </a:prstGeom>
          <a:solidFill>
            <a:srgbClr val="80B1A8">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A picture containing text, gauge, sign, clipart&#10;&#10;Description automatically generated">
            <a:extLst>
              <a:ext uri="{FF2B5EF4-FFF2-40B4-BE49-F238E27FC236}">
                <a16:creationId xmlns:a16="http://schemas.microsoft.com/office/drawing/2014/main" id="{DE53A0C1-52D1-4FED-A3C8-F08FB48E3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1900" y="5975983"/>
            <a:ext cx="4610100" cy="922020"/>
          </a:xfrm>
          <a:prstGeom prst="rect">
            <a:avLst/>
          </a:prstGeom>
        </p:spPr>
      </p:pic>
      <p:pic>
        <p:nvPicPr>
          <p:cNvPr id="6" name="Picture 2" descr="A picture containing text, sign&#10;&#10;Description automatically generated">
            <a:extLst>
              <a:ext uri="{FF2B5EF4-FFF2-40B4-BE49-F238E27FC236}">
                <a16:creationId xmlns:a16="http://schemas.microsoft.com/office/drawing/2014/main" id="{2EAF05CA-4C39-416C-B490-4427449AFDDD}"/>
              </a:ext>
            </a:extLst>
          </p:cNvPr>
          <p:cNvPicPr>
            <a:picLocks noChangeAspect="1"/>
          </p:cNvPicPr>
          <p:nvPr/>
        </p:nvPicPr>
        <p:blipFill>
          <a:blip r:embed="rId4"/>
          <a:stretch>
            <a:fillRect/>
          </a:stretch>
        </p:blipFill>
        <p:spPr>
          <a:xfrm>
            <a:off x="219694" y="6129924"/>
            <a:ext cx="753547" cy="614138"/>
          </a:xfrm>
          <a:prstGeom prst="rect">
            <a:avLst/>
          </a:prstGeom>
        </p:spPr>
      </p:pic>
      <p:pic>
        <p:nvPicPr>
          <p:cNvPr id="3" name="Picture 2">
            <a:extLst>
              <a:ext uri="{FF2B5EF4-FFF2-40B4-BE49-F238E27FC236}">
                <a16:creationId xmlns:a16="http://schemas.microsoft.com/office/drawing/2014/main" id="{4E1BCD8F-0A09-CC38-361B-C672582DC452}"/>
              </a:ext>
            </a:extLst>
          </p:cNvPr>
          <p:cNvPicPr>
            <a:picLocks noChangeAspect="1"/>
          </p:cNvPicPr>
          <p:nvPr/>
        </p:nvPicPr>
        <p:blipFill>
          <a:blip r:embed="rId5"/>
          <a:stretch>
            <a:fillRect/>
          </a:stretch>
        </p:blipFill>
        <p:spPr>
          <a:xfrm>
            <a:off x="0" y="1474616"/>
            <a:ext cx="12192000" cy="3690704"/>
          </a:xfrm>
          <a:prstGeom prst="rect">
            <a:avLst/>
          </a:prstGeom>
        </p:spPr>
      </p:pic>
      <p:sp>
        <p:nvSpPr>
          <p:cNvPr id="10" name="TextBox 9">
            <a:extLst>
              <a:ext uri="{FF2B5EF4-FFF2-40B4-BE49-F238E27FC236}">
                <a16:creationId xmlns:a16="http://schemas.microsoft.com/office/drawing/2014/main" id="{96E2A765-6566-AF01-6A99-FEE5423594A9}"/>
              </a:ext>
            </a:extLst>
          </p:cNvPr>
          <p:cNvSpPr txBox="1"/>
          <p:nvPr/>
        </p:nvSpPr>
        <p:spPr>
          <a:xfrm>
            <a:off x="1014413" y="514350"/>
            <a:ext cx="9729787" cy="646331"/>
          </a:xfrm>
          <a:prstGeom prst="rect">
            <a:avLst/>
          </a:prstGeom>
          <a:noFill/>
        </p:spPr>
        <p:txBody>
          <a:bodyPr wrap="square" rtlCol="0">
            <a:spAutoFit/>
          </a:bodyPr>
          <a:lstStyle/>
          <a:p>
            <a:pPr algn="ctr"/>
            <a:r>
              <a:rPr lang="en-US" sz="3600" b="1" dirty="0">
                <a:solidFill>
                  <a:srgbClr val="01594B"/>
                </a:solidFill>
                <a:latin typeface="Century Gothic" panose="020B0502020202020204" pitchFamily="34" charset="0"/>
              </a:rPr>
              <a:t>NHCHC….What We Do</a:t>
            </a:r>
          </a:p>
        </p:txBody>
      </p:sp>
      <p:cxnSp>
        <p:nvCxnSpPr>
          <p:cNvPr id="11" name="Straight Connector 10">
            <a:extLst>
              <a:ext uri="{FF2B5EF4-FFF2-40B4-BE49-F238E27FC236}">
                <a16:creationId xmlns:a16="http://schemas.microsoft.com/office/drawing/2014/main" id="{FA7614CF-B1DA-F012-889D-4BAEAD4F0825}"/>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969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62C89B-3428-4B85-4F99-E4D109A8926E}"/>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a:solidFill>
                  <a:schemeClr val="tx1"/>
                </a:solidFill>
                <a:latin typeface="+mj-lt"/>
                <a:ea typeface="+mj-ea"/>
                <a:cs typeface="+mj-cs"/>
              </a:rPr>
              <a:t>Permanent Supportive Housing in 2023</a:t>
            </a:r>
          </a:p>
        </p:txBody>
      </p:sp>
      <p:sp>
        <p:nvSpPr>
          <p:cNvPr id="16" name="Rectangle 15">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house with a porch and a porch&#10;&#10;Description automatically generated">
            <a:extLst>
              <a:ext uri="{FF2B5EF4-FFF2-40B4-BE49-F238E27FC236}">
                <a16:creationId xmlns:a16="http://schemas.microsoft.com/office/drawing/2014/main" id="{D4063F6B-9EC1-6CBC-3E93-A1B854A19A8D}"/>
              </a:ext>
            </a:extLst>
          </p:cNvPr>
          <p:cNvPicPr>
            <a:picLocks noChangeAspect="1"/>
          </p:cNvPicPr>
          <p:nvPr/>
        </p:nvPicPr>
        <p:blipFill>
          <a:blip r:embed="rId3"/>
          <a:stretch>
            <a:fillRect/>
          </a:stretch>
        </p:blipFill>
        <p:spPr>
          <a:xfrm>
            <a:off x="7916243" y="2362608"/>
            <a:ext cx="2877280" cy="1765054"/>
          </a:xfrm>
          <a:prstGeom prst="rect">
            <a:avLst/>
          </a:prstGeom>
        </p:spPr>
      </p:pic>
      <p:pic>
        <p:nvPicPr>
          <p:cNvPr id="9" name="Picture 8" descr="A building with a sign on the side&#10;&#10;Description automatically generated">
            <a:extLst>
              <a:ext uri="{FF2B5EF4-FFF2-40B4-BE49-F238E27FC236}">
                <a16:creationId xmlns:a16="http://schemas.microsoft.com/office/drawing/2014/main" id="{A17D4738-4C77-D78F-4220-1983CC1F5798}"/>
              </a:ext>
            </a:extLst>
          </p:cNvPr>
          <p:cNvPicPr>
            <a:picLocks noChangeAspect="1"/>
          </p:cNvPicPr>
          <p:nvPr/>
        </p:nvPicPr>
        <p:blipFill>
          <a:blip r:embed="rId4"/>
          <a:stretch>
            <a:fillRect/>
          </a:stretch>
        </p:blipFill>
        <p:spPr>
          <a:xfrm>
            <a:off x="6707317" y="4521886"/>
            <a:ext cx="4637339" cy="1442414"/>
          </a:xfrm>
          <a:prstGeom prst="rect">
            <a:avLst/>
          </a:prstGeom>
        </p:spPr>
      </p:pic>
      <p:graphicFrame>
        <p:nvGraphicFramePr>
          <p:cNvPr id="3" name="Chart 2">
            <a:extLst>
              <a:ext uri="{FF2B5EF4-FFF2-40B4-BE49-F238E27FC236}">
                <a16:creationId xmlns:a16="http://schemas.microsoft.com/office/drawing/2014/main" id="{C744702E-C0A4-9876-8E0B-E9188B4BA718}"/>
              </a:ext>
            </a:extLst>
          </p:cNvPr>
          <p:cNvGraphicFramePr>
            <a:graphicFrameLocks noGrp="1"/>
          </p:cNvGraphicFramePr>
          <p:nvPr/>
        </p:nvGraphicFramePr>
        <p:xfrm>
          <a:off x="838200" y="1923708"/>
          <a:ext cx="5236926" cy="416272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3656996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low confidence">
            <a:extLst>
              <a:ext uri="{FF2B5EF4-FFF2-40B4-BE49-F238E27FC236}">
                <a16:creationId xmlns:a16="http://schemas.microsoft.com/office/drawing/2014/main" id="{4CD22E60-04B4-33B6-CE17-15B78BB75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0775" y="6334125"/>
            <a:ext cx="2181225" cy="523875"/>
          </a:xfrm>
          <a:prstGeom prst="rect">
            <a:avLst/>
          </a:prstGeom>
        </p:spPr>
      </p:pic>
      <p:graphicFrame>
        <p:nvGraphicFramePr>
          <p:cNvPr id="4" name="Chart 3">
            <a:extLst>
              <a:ext uri="{FF2B5EF4-FFF2-40B4-BE49-F238E27FC236}">
                <a16:creationId xmlns:a16="http://schemas.microsoft.com/office/drawing/2014/main" id="{2E8CF3A6-507E-FE8C-E5DE-D169CBBE0124}"/>
              </a:ext>
            </a:extLst>
          </p:cNvPr>
          <p:cNvGraphicFramePr>
            <a:graphicFrameLocks noGrp="1"/>
          </p:cNvGraphicFramePr>
          <p:nvPr/>
        </p:nvGraphicFramePr>
        <p:xfrm>
          <a:off x="2775285" y="1540043"/>
          <a:ext cx="6515738" cy="5174922"/>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8">
            <a:extLst>
              <a:ext uri="{FF2B5EF4-FFF2-40B4-BE49-F238E27FC236}">
                <a16:creationId xmlns:a16="http://schemas.microsoft.com/office/drawing/2014/main" id="{61C1D954-86EA-D872-D577-169E73AC9467}"/>
              </a:ext>
            </a:extLst>
          </p:cNvPr>
          <p:cNvSpPr>
            <a:spLocks noGrp="1"/>
          </p:cNvSpPr>
          <p:nvPr>
            <p:ph type="title"/>
          </p:nvPr>
        </p:nvSpPr>
        <p:spPr>
          <a:xfrm>
            <a:off x="838200" y="143035"/>
            <a:ext cx="10515600" cy="1325563"/>
          </a:xfrm>
        </p:spPr>
        <p:txBody>
          <a:bodyPr/>
          <a:lstStyle/>
          <a:p>
            <a:pPr algn="ctr"/>
            <a:r>
              <a:rPr lang="en-US" dirty="0">
                <a:latin typeface="Cooper Black" panose="0208090404030B020404" pitchFamily="18" charset="0"/>
              </a:rPr>
              <a:t>Housing First  </a:t>
            </a:r>
            <a:br>
              <a:rPr lang="en-US" dirty="0">
                <a:latin typeface="Cooper Black" panose="0208090404030B020404" pitchFamily="18" charset="0"/>
              </a:rPr>
            </a:br>
            <a:r>
              <a:rPr lang="en-US" dirty="0">
                <a:latin typeface="Cooper Black" panose="0208090404030B020404" pitchFamily="18" charset="0"/>
              </a:rPr>
              <a:t>Then On to Primary Care</a:t>
            </a:r>
          </a:p>
        </p:txBody>
      </p:sp>
    </p:spTree>
    <p:extLst>
      <p:ext uri="{BB962C8B-B14F-4D97-AF65-F5344CB8AC3E}">
        <p14:creationId xmlns:p14="http://schemas.microsoft.com/office/powerpoint/2010/main" val="229959460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2502A-B4D2-A218-B228-29EC5984FCF3}"/>
              </a:ext>
            </a:extLst>
          </p:cNvPr>
          <p:cNvSpPr>
            <a:spLocks noGrp="1"/>
          </p:cNvSpPr>
          <p:nvPr>
            <p:ph type="title"/>
          </p:nvPr>
        </p:nvSpPr>
        <p:spPr>
          <a:xfrm>
            <a:off x="479394" y="1070800"/>
            <a:ext cx="3939688" cy="5583126"/>
          </a:xfrm>
        </p:spPr>
        <p:txBody>
          <a:bodyPr>
            <a:normAutofit/>
          </a:bodyPr>
          <a:lstStyle/>
          <a:p>
            <a:pPr algn="r"/>
            <a:r>
              <a:rPr lang="en-US" sz="6800" dirty="0"/>
              <a:t>PSH Patients vs General YNHS Population</a:t>
            </a:r>
          </a:p>
        </p:txBody>
      </p:sp>
      <p:graphicFrame>
        <p:nvGraphicFramePr>
          <p:cNvPr id="5" name="Content Placeholder 2">
            <a:extLst>
              <a:ext uri="{FF2B5EF4-FFF2-40B4-BE49-F238E27FC236}">
                <a16:creationId xmlns:a16="http://schemas.microsoft.com/office/drawing/2014/main" id="{B5B1031B-0689-8BAF-9ED1-0737A344932C}"/>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6576379"/>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D28C13-2B88-8384-C343-D41232118A28}"/>
              </a:ext>
            </a:extLst>
          </p:cNvPr>
          <p:cNvSpPr>
            <a:spLocks noGrp="1"/>
          </p:cNvSpPr>
          <p:nvPr>
            <p:ph type="title"/>
          </p:nvPr>
        </p:nvSpPr>
        <p:spPr>
          <a:xfrm>
            <a:off x="238905" y="314884"/>
            <a:ext cx="4929554" cy="1325563"/>
          </a:xfrm>
        </p:spPr>
        <p:txBody>
          <a:bodyPr>
            <a:normAutofit fontScale="90000"/>
          </a:bodyPr>
          <a:lstStyle/>
          <a:p>
            <a:pPr algn="ctr"/>
            <a:r>
              <a:rPr lang="en-US" dirty="0"/>
              <a:t>Digital Literacy Doesn’t Come Naturally for All</a:t>
            </a:r>
          </a:p>
        </p:txBody>
      </p:sp>
      <p:graphicFrame>
        <p:nvGraphicFramePr>
          <p:cNvPr id="7" name="Content Placeholder 6">
            <a:extLst>
              <a:ext uri="{FF2B5EF4-FFF2-40B4-BE49-F238E27FC236}">
                <a16:creationId xmlns:a16="http://schemas.microsoft.com/office/drawing/2014/main" id="{E84FFAA4-9A0D-0C75-8487-1FA9BC043FB2}"/>
              </a:ext>
            </a:extLst>
          </p:cNvPr>
          <p:cNvGraphicFramePr>
            <a:graphicFrameLocks noGrp="1"/>
          </p:cNvGraphicFramePr>
          <p:nvPr>
            <p:ph sz="half" idx="2"/>
          </p:nvPr>
        </p:nvGraphicFramePr>
        <p:xfrm>
          <a:off x="6852975" y="2555991"/>
          <a:ext cx="4932903" cy="4177341"/>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a:extLst>
              <a:ext uri="{FF2B5EF4-FFF2-40B4-BE49-F238E27FC236}">
                <a16:creationId xmlns:a16="http://schemas.microsoft.com/office/drawing/2014/main" id="{527EE557-18BA-C34A-553A-4A8A4CFEE8D3}"/>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38905" y="1895963"/>
            <a:ext cx="3265200"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A59F42E-983D-BCFB-928E-D740C34F5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797" y="3938954"/>
            <a:ext cx="3890039" cy="29190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uilding with flags in the front&#10;&#10;Description automatically generated with low confidence">
            <a:extLst>
              <a:ext uri="{FF2B5EF4-FFF2-40B4-BE49-F238E27FC236}">
                <a16:creationId xmlns:a16="http://schemas.microsoft.com/office/drawing/2014/main" id="{8A312E36-AB3B-FFFF-D37A-120683C3F00B}"/>
              </a:ext>
            </a:extLst>
          </p:cNvPr>
          <p:cNvPicPr>
            <a:picLocks noChangeAspect="1"/>
          </p:cNvPicPr>
          <p:nvPr/>
        </p:nvPicPr>
        <p:blipFill rotWithShape="1">
          <a:blip r:embed="rId6">
            <a:extLst>
              <a:ext uri="{28A0092B-C50C-407E-A947-70E740481C1C}">
                <a14:useLocalDpi xmlns:a14="http://schemas.microsoft.com/office/drawing/2010/main" val="0"/>
              </a:ext>
            </a:extLst>
          </a:blip>
          <a:srcRect r="3" b="2316"/>
          <a:stretch/>
        </p:blipFill>
        <p:spPr>
          <a:xfrm>
            <a:off x="7884360" y="453184"/>
            <a:ext cx="2870131" cy="2102807"/>
          </a:xfrm>
          <a:prstGeom prst="rect">
            <a:avLst/>
          </a:prstGeom>
        </p:spPr>
      </p:pic>
    </p:spTree>
    <p:extLst>
      <p:ext uri="{BB962C8B-B14F-4D97-AF65-F5344CB8AC3E}">
        <p14:creationId xmlns:p14="http://schemas.microsoft.com/office/powerpoint/2010/main" val="347821255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0" name="Rectangle 1049">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1051">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4" name="Rectangle 1053">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6" name="Freeform: Shape 1055">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58" name="Rectangle 1057">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E5A54E-0ED9-562B-D442-E902287137C9}"/>
              </a:ext>
            </a:extLst>
          </p:cNvPr>
          <p:cNvSpPr>
            <a:spLocks noGrp="1"/>
          </p:cNvSpPr>
          <p:nvPr>
            <p:ph type="title"/>
          </p:nvPr>
        </p:nvSpPr>
        <p:spPr>
          <a:xfrm>
            <a:off x="662180" y="2862471"/>
            <a:ext cx="3041803" cy="2907802"/>
          </a:xfrm>
        </p:spPr>
        <p:txBody>
          <a:bodyPr vert="horz" lIns="91440" tIns="45720" rIns="91440" bIns="45720" rtlCol="0" anchor="t">
            <a:normAutofit/>
          </a:bodyPr>
          <a:lstStyle/>
          <a:p>
            <a:r>
              <a:rPr lang="en-US" sz="4000">
                <a:solidFill>
                  <a:srgbClr val="FFFFFF"/>
                </a:solidFill>
              </a:rPr>
              <a:t>Our Strength is Always in Our Partnerships</a:t>
            </a:r>
            <a:endParaRPr lang="en-US" sz="4000" dirty="0">
              <a:solidFill>
                <a:srgbClr val="FFFFFF"/>
              </a:solidFill>
            </a:endParaRPr>
          </a:p>
        </p:txBody>
      </p:sp>
      <p:pic>
        <p:nvPicPr>
          <p:cNvPr id="3" name="Picture 2">
            <a:extLst>
              <a:ext uri="{FF2B5EF4-FFF2-40B4-BE49-F238E27FC236}">
                <a16:creationId xmlns:a16="http://schemas.microsoft.com/office/drawing/2014/main" id="{1413F800-AB2F-FB0C-53C3-37D4FF18967F}"/>
              </a:ext>
            </a:extLst>
          </p:cNvPr>
          <p:cNvPicPr>
            <a:picLocks noChangeAspect="1"/>
          </p:cNvPicPr>
          <p:nvPr/>
        </p:nvPicPr>
        <p:blipFill>
          <a:blip r:embed="rId3"/>
          <a:stretch>
            <a:fillRect/>
          </a:stretch>
        </p:blipFill>
        <p:spPr>
          <a:xfrm>
            <a:off x="4289313" y="598319"/>
            <a:ext cx="3514260" cy="1537488"/>
          </a:xfrm>
          <a:prstGeom prst="rect">
            <a:avLst/>
          </a:prstGeom>
        </p:spPr>
      </p:pic>
      <p:pic>
        <p:nvPicPr>
          <p:cNvPr id="5" name="Picture 4">
            <a:extLst>
              <a:ext uri="{FF2B5EF4-FFF2-40B4-BE49-F238E27FC236}">
                <a16:creationId xmlns:a16="http://schemas.microsoft.com/office/drawing/2014/main" id="{2EAAB139-0EC1-3BB4-683A-A26A2979C66A}"/>
              </a:ext>
            </a:extLst>
          </p:cNvPr>
          <p:cNvPicPr>
            <a:picLocks noChangeAspect="1"/>
          </p:cNvPicPr>
          <p:nvPr/>
        </p:nvPicPr>
        <p:blipFill>
          <a:blip r:embed="rId4"/>
          <a:stretch>
            <a:fillRect/>
          </a:stretch>
        </p:blipFill>
        <p:spPr>
          <a:xfrm>
            <a:off x="8045495" y="667239"/>
            <a:ext cx="3999333" cy="1379769"/>
          </a:xfrm>
          <a:prstGeom prst="rect">
            <a:avLst/>
          </a:prstGeom>
        </p:spPr>
      </p:pic>
      <p:pic>
        <p:nvPicPr>
          <p:cNvPr id="1026" name="Picture 2">
            <a:extLst>
              <a:ext uri="{FF2B5EF4-FFF2-40B4-BE49-F238E27FC236}">
                <a16:creationId xmlns:a16="http://schemas.microsoft.com/office/drawing/2014/main" id="{F4B7CA92-3DBC-CFCC-2633-D34078DCBD5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69674" y="2935428"/>
            <a:ext cx="7775154" cy="2274233"/>
          </a:xfrm>
          <a:prstGeom prst="rect">
            <a:avLst/>
          </a:prstGeom>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with low confidence">
            <a:extLst>
              <a:ext uri="{FF2B5EF4-FFF2-40B4-BE49-F238E27FC236}">
                <a16:creationId xmlns:a16="http://schemas.microsoft.com/office/drawing/2014/main" id="{A8E8200D-7966-9D87-ADE0-CB329EFAD9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0775" y="6334125"/>
            <a:ext cx="2181225" cy="523875"/>
          </a:xfrm>
          <a:prstGeom prst="rect">
            <a:avLst/>
          </a:prstGeom>
        </p:spPr>
      </p:pic>
      <p:sp>
        <p:nvSpPr>
          <p:cNvPr id="7" name="TextBox 6">
            <a:extLst>
              <a:ext uri="{FF2B5EF4-FFF2-40B4-BE49-F238E27FC236}">
                <a16:creationId xmlns:a16="http://schemas.microsoft.com/office/drawing/2014/main" id="{D25C020C-404F-5A59-7A51-9CBA7515D8C8}"/>
              </a:ext>
            </a:extLst>
          </p:cNvPr>
          <p:cNvSpPr txBox="1"/>
          <p:nvPr/>
        </p:nvSpPr>
        <p:spPr>
          <a:xfrm>
            <a:off x="4143840" y="5746876"/>
            <a:ext cx="5001413" cy="1015663"/>
          </a:xfrm>
          <a:prstGeom prst="rect">
            <a:avLst/>
          </a:prstGeom>
          <a:noFill/>
        </p:spPr>
        <p:txBody>
          <a:bodyPr wrap="square" rtlCol="0">
            <a:spAutoFit/>
          </a:bodyPr>
          <a:lstStyle/>
          <a:p>
            <a:pPr algn="ctr"/>
            <a:r>
              <a:rPr lang="en-US" sz="2000" dirty="0">
                <a:solidFill>
                  <a:schemeClr val="accent1"/>
                </a:solidFill>
              </a:rPr>
              <a:t>Questions ?</a:t>
            </a:r>
          </a:p>
          <a:p>
            <a:pPr algn="ctr"/>
            <a:r>
              <a:rPr lang="en-US" sz="2000" dirty="0">
                <a:solidFill>
                  <a:schemeClr val="accent1"/>
                </a:solidFill>
              </a:rPr>
              <a:t>Rhonda Hauff , CEO</a:t>
            </a:r>
          </a:p>
          <a:p>
            <a:pPr algn="ctr"/>
            <a:r>
              <a:rPr lang="en-US" sz="2000" dirty="0">
                <a:hlinkClick r:id="rId7"/>
              </a:rPr>
              <a:t>Rhonda.hauff@ynhs.org</a:t>
            </a:r>
            <a:r>
              <a:rPr lang="en-US" sz="2000" dirty="0"/>
              <a:t>	</a:t>
            </a:r>
          </a:p>
        </p:txBody>
      </p:sp>
    </p:spTree>
    <p:extLst>
      <p:ext uri="{BB962C8B-B14F-4D97-AF65-F5344CB8AC3E}">
        <p14:creationId xmlns:p14="http://schemas.microsoft.com/office/powerpoint/2010/main" val="263899998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DF90A-4512-094E-80E7-1219F5F3CCBA}"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707108" y="480931"/>
            <a:ext cx="107777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594B"/>
                </a:solidFill>
                <a:effectLst/>
                <a:uLnTx/>
                <a:uFillTx/>
              </a:rPr>
              <a:t>Agenda</a:t>
            </a:r>
          </a:p>
        </p:txBody>
      </p:sp>
      <p:sp>
        <p:nvSpPr>
          <p:cNvPr id="2" name="TextBox 1">
            <a:extLst>
              <a:ext uri="{FF2B5EF4-FFF2-40B4-BE49-F238E27FC236}">
                <a16:creationId xmlns:a16="http://schemas.microsoft.com/office/drawing/2014/main" id="{6101F4C7-9513-3873-6D48-02D6734A5E94}"/>
              </a:ext>
            </a:extLst>
          </p:cNvPr>
          <p:cNvSpPr txBox="1"/>
          <p:nvPr/>
        </p:nvSpPr>
        <p:spPr>
          <a:xfrm>
            <a:off x="213756" y="1800237"/>
            <a:ext cx="8257653" cy="4247317"/>
          </a:xfrm>
          <a:prstGeom prst="rect">
            <a:avLst/>
          </a:prstGeom>
          <a:noFill/>
        </p:spPr>
        <p:txBody>
          <a:bodyPr wrap="square" rtlCol="0">
            <a:spAutoFit/>
          </a:bodyPr>
          <a:lstStyle/>
          <a:p>
            <a:pPr marR="0">
              <a:spcBef>
                <a:spcPts val="0"/>
              </a:spcBef>
              <a:spcAft>
                <a:spcPts val="0"/>
              </a:spcAft>
            </a:pPr>
            <a:r>
              <a:rPr lang="en-US" sz="2000" b="1" dirty="0">
                <a:effectLst/>
                <a:latin typeface="Times New Roman" panose="02020603050405020304" pitchFamily="18" charset="0"/>
                <a:ea typeface="Times New Roman" panose="02020603050405020304" pitchFamily="18" charset="0"/>
              </a:rPr>
              <a:t>The National Health Care for the Homeless Council</a:t>
            </a:r>
            <a:r>
              <a:rPr lang="en-US" b="1" dirty="0">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Kevony</a:t>
            </a:r>
            <a:r>
              <a:rPr lang="en-US" sz="2000" dirty="0">
                <a:latin typeface="Times New Roman" panose="02020603050405020304" pitchFamily="18" charset="0"/>
                <a:ea typeface="Times New Roman" panose="02020603050405020304" pitchFamily="18" charset="0"/>
              </a:rPr>
              <a:t>a Elzia</a:t>
            </a:r>
            <a:endParaRPr lang="en-US" sz="1800" dirty="0">
              <a:effectLst/>
              <a:latin typeface="Times New Roman" panose="02020603050405020304" pitchFamily="18" charset="0"/>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Brief overview of the connection between health &amp; housing</a:t>
            </a:r>
          </a:p>
          <a:p>
            <a:pPr marL="285750" marR="0" indent="-285750">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Introductions</a:t>
            </a:r>
          </a:p>
          <a:p>
            <a:pPr marL="285750" marR="0" indent="-285750">
              <a:spcBef>
                <a:spcPts val="0"/>
              </a:spcBef>
              <a:spcAft>
                <a:spcPts val="0"/>
              </a:spcAft>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endParaRPr>
          </a:p>
          <a:p>
            <a:pPr marR="0">
              <a:spcBef>
                <a:spcPts val="0"/>
              </a:spcBef>
              <a:spcAft>
                <a:spcPts val="0"/>
              </a:spcAft>
            </a:pPr>
            <a:r>
              <a:rPr lang="en-US" sz="2000" b="1" dirty="0">
                <a:effectLst/>
                <a:latin typeface="Times New Roman" panose="02020603050405020304" pitchFamily="18" charset="0"/>
                <a:ea typeface="Times New Roman" panose="02020603050405020304" pitchFamily="18" charset="0"/>
              </a:rPr>
              <a:t>Community Health Plan/Community Health Network of Washington 							</a:t>
            </a:r>
            <a:r>
              <a:rPr lang="en-US" sz="2000" dirty="0">
                <a:latin typeface="Times New Roman" panose="02020603050405020304" pitchFamily="18" charset="0"/>
                <a:ea typeface="Times New Roman" panose="02020603050405020304" pitchFamily="18" charset="0"/>
              </a:rPr>
              <a:t>Rachel </a:t>
            </a:r>
            <a:r>
              <a:rPr lang="en-US" sz="2000" dirty="0" err="1">
                <a:latin typeface="Times New Roman" panose="02020603050405020304" pitchFamily="18" charset="0"/>
                <a:ea typeface="Times New Roman" panose="02020603050405020304" pitchFamily="18" charset="0"/>
              </a:rPr>
              <a:t>Briegel</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b="1" dirty="0">
                <a:effectLst/>
                <a:latin typeface="Times New Roman" panose="02020603050405020304" pitchFamily="18" charset="0"/>
                <a:ea typeface="Times New Roman" panose="02020603050405020304" pitchFamily="18" charset="0"/>
              </a:rPr>
              <a:t>Yakima Housing Authority				</a:t>
            </a:r>
            <a:r>
              <a:rPr lang="en-US" sz="2000" dirty="0" err="1">
                <a:solidFill>
                  <a:srgbClr val="212121"/>
                </a:solidFill>
                <a:effectLst/>
                <a:latin typeface="Times New Roman" panose="02020603050405020304" pitchFamily="18" charset="0"/>
                <a:ea typeface="Times New Roman" panose="02020603050405020304" pitchFamily="18" charset="0"/>
              </a:rPr>
              <a:t>Lowel</a:t>
            </a:r>
            <a:r>
              <a:rPr lang="en-US" sz="2000" dirty="0">
                <a:solidFill>
                  <a:srgbClr val="212121"/>
                </a:solidFill>
                <a:effectLst/>
                <a:latin typeface="Times New Roman" panose="02020603050405020304" pitchFamily="18" charset="0"/>
                <a:ea typeface="Times New Roman" panose="02020603050405020304" pitchFamily="18" charset="0"/>
              </a:rPr>
              <a:t> Krueger</a:t>
            </a:r>
          </a:p>
          <a:p>
            <a:pPr marL="0" marR="0">
              <a:spcBef>
                <a:spcPts val="0"/>
              </a:spcBef>
              <a:spcAft>
                <a:spcPts val="0"/>
              </a:spcAft>
            </a:pPr>
            <a:endParaRPr lang="en-US" dirty="0">
              <a:solidFill>
                <a:srgbClr val="212121"/>
              </a:solidFill>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b="1" dirty="0">
                <a:solidFill>
                  <a:srgbClr val="212121"/>
                </a:solidFill>
                <a:effectLst/>
                <a:latin typeface="Times New Roman" panose="02020603050405020304" pitchFamily="18" charset="0"/>
                <a:ea typeface="Times New Roman" panose="02020603050405020304" pitchFamily="18" charset="0"/>
              </a:rPr>
              <a:t>Yakima Neighborhood Health Services	</a:t>
            </a:r>
            <a:r>
              <a:rPr lang="en-US" sz="1800" dirty="0">
                <a:solidFill>
                  <a:srgbClr val="212121"/>
                </a:solidFill>
                <a:effectLst/>
                <a:latin typeface="Times New Roman" panose="02020603050405020304" pitchFamily="18" charset="0"/>
                <a:ea typeface="Times New Roman" panose="02020603050405020304" pitchFamily="18" charset="0"/>
              </a:rPr>
              <a:t>		</a:t>
            </a:r>
            <a:r>
              <a:rPr lang="en-US" sz="2000" dirty="0">
                <a:solidFill>
                  <a:srgbClr val="212121"/>
                </a:solidFill>
                <a:effectLst/>
                <a:latin typeface="Times New Roman" panose="02020603050405020304" pitchFamily="18" charset="0"/>
                <a:ea typeface="Times New Roman" panose="02020603050405020304" pitchFamily="18" charset="0"/>
              </a:rPr>
              <a:t>Rhonda </a:t>
            </a:r>
            <a:r>
              <a:rPr lang="en-US" sz="2000" dirty="0" err="1">
                <a:solidFill>
                  <a:srgbClr val="212121"/>
                </a:solidFill>
                <a:effectLst/>
                <a:latin typeface="Times New Roman" panose="02020603050405020304" pitchFamily="18" charset="0"/>
                <a:ea typeface="Times New Roman" panose="02020603050405020304" pitchFamily="18" charset="0"/>
              </a:rPr>
              <a:t>Hauff</a:t>
            </a:r>
            <a:endParaRPr lang="en-US" sz="2000" dirty="0">
              <a:solidFill>
                <a:srgbClr val="21212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2000" b="1" dirty="0">
                <a:effectLst/>
                <a:latin typeface="Times New Roman" panose="02020603050405020304" pitchFamily="18" charset="0"/>
                <a:ea typeface="Times New Roman" panose="02020603050405020304" pitchFamily="18" charset="0"/>
              </a:rPr>
              <a:t>Action I</a:t>
            </a:r>
            <a:r>
              <a:rPr lang="en-US" sz="2000" b="1" dirty="0">
                <a:latin typeface="Times New Roman" panose="02020603050405020304" pitchFamily="18" charset="0"/>
                <a:ea typeface="Times New Roman" panose="02020603050405020304" pitchFamily="18" charset="0"/>
              </a:rPr>
              <a:t>tems						</a:t>
            </a:r>
            <a:r>
              <a:rPr lang="en-US" sz="2000" dirty="0">
                <a:latin typeface="Times New Roman" panose="02020603050405020304" pitchFamily="18" charset="0"/>
                <a:ea typeface="Times New Roman" panose="02020603050405020304" pitchFamily="18" charset="0"/>
              </a:rPr>
              <a:t>Kevonya Elzia</a:t>
            </a:r>
          </a:p>
          <a:p>
            <a:pPr marL="0" marR="0">
              <a:spcBef>
                <a:spcPts val="0"/>
              </a:spcBef>
              <a:spcAft>
                <a:spcPts val="0"/>
              </a:spcAft>
            </a:pPr>
            <a:endParaRPr lang="en-US" sz="20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b="1" dirty="0">
                <a:latin typeface="Times New Roman" panose="02020603050405020304" pitchFamily="18" charset="0"/>
                <a:ea typeface="Times New Roman" panose="02020603050405020304" pitchFamily="18" charset="0"/>
              </a:rPr>
              <a:t>Question and Answer Session				</a:t>
            </a:r>
            <a:r>
              <a:rPr lang="en-US" sz="2000" dirty="0">
                <a:latin typeface="Times New Roman" panose="02020603050405020304" pitchFamily="18" charset="0"/>
                <a:ea typeface="Times New Roman" panose="02020603050405020304" pitchFamily="18" charset="0"/>
              </a:rPr>
              <a:t>Kevonya Elzia</a:t>
            </a:r>
            <a:endParaRPr lang="en-US" dirty="0">
              <a:effectLst/>
              <a:latin typeface="Times New Roman" panose="02020603050405020304" pitchFamily="18" charset="0"/>
              <a:ea typeface="Times New Roman" panose="02020603050405020304" pitchFamily="18" charset="0"/>
            </a:endParaRPr>
          </a:p>
        </p:txBody>
      </p:sp>
      <p:pic>
        <p:nvPicPr>
          <p:cNvPr id="5" name="Picture 4" descr="A person holding a sign with a person standing behind him&#10;&#10;Description automatically generated with low confidence">
            <a:extLst>
              <a:ext uri="{FF2B5EF4-FFF2-40B4-BE49-F238E27FC236}">
                <a16:creationId xmlns:a16="http://schemas.microsoft.com/office/drawing/2014/main" id="{B386758B-B9EE-42B3-309E-8EB1D8C56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1414059"/>
            <a:ext cx="2882391" cy="5019675"/>
          </a:xfrm>
          <a:prstGeom prst="rect">
            <a:avLst/>
          </a:prstGeom>
        </p:spPr>
      </p:pic>
    </p:spTree>
    <p:extLst>
      <p:ext uri="{BB962C8B-B14F-4D97-AF65-F5344CB8AC3E}">
        <p14:creationId xmlns:p14="http://schemas.microsoft.com/office/powerpoint/2010/main" val="459391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DF90A-4512-094E-80E7-1219F5F3CCBA}"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707108" y="480931"/>
            <a:ext cx="107777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1594B"/>
                </a:solidFill>
              </a:rPr>
              <a:t>What Do They All Have In Common???</a:t>
            </a:r>
            <a:endParaRPr kumimoji="0" lang="en-US" sz="3600" b="1" i="0" u="none" strike="noStrike" kern="1200" cap="none" spc="0" normalizeH="0" baseline="0" noProof="0" dirty="0">
              <a:ln>
                <a:noFill/>
              </a:ln>
              <a:solidFill>
                <a:srgbClr val="01594B"/>
              </a:solidFill>
              <a:effectLst/>
              <a:uLnTx/>
              <a:uFillTx/>
            </a:endParaRPr>
          </a:p>
        </p:txBody>
      </p:sp>
      <p:pic>
        <p:nvPicPr>
          <p:cNvPr id="5126" name="Picture 6" descr="Round Black Health Care Icon With Family Silhouette Royalty Free SVG,  Cliparts, Vectors, And Stock Illustration. Image 34150602.">
            <a:extLst>
              <a:ext uri="{FF2B5EF4-FFF2-40B4-BE49-F238E27FC236}">
                <a16:creationId xmlns:a16="http://schemas.microsoft.com/office/drawing/2014/main" id="{359F03DF-5F1C-012A-A502-040F70BD3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91" y="1414054"/>
            <a:ext cx="22987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ome Icon And Real Estate Concept Free Stock Photo - Public Domain Pictures">
            <a:extLst>
              <a:ext uri="{FF2B5EF4-FFF2-40B4-BE49-F238E27FC236}">
                <a16:creationId xmlns:a16="http://schemas.microsoft.com/office/drawing/2014/main" id="{13634439-FF99-4C5A-D342-C5BDB3A237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4" t="4070" r="2719" b="-3125"/>
          <a:stretch/>
        </p:blipFill>
        <p:spPr bwMode="auto">
          <a:xfrm>
            <a:off x="8858250" y="1270661"/>
            <a:ext cx="3190865" cy="22859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87C0278-0282-680B-CA63-AE002D240190}"/>
              </a:ext>
            </a:extLst>
          </p:cNvPr>
          <p:cNvPicPr>
            <a:picLocks noChangeAspect="1"/>
          </p:cNvPicPr>
          <p:nvPr/>
        </p:nvPicPr>
        <p:blipFill>
          <a:blip r:embed="rId5"/>
          <a:stretch>
            <a:fillRect/>
          </a:stretch>
        </p:blipFill>
        <p:spPr>
          <a:xfrm>
            <a:off x="2335610" y="2330623"/>
            <a:ext cx="7334731" cy="4208289"/>
          </a:xfrm>
          <a:prstGeom prst="rect">
            <a:avLst/>
          </a:prstGeom>
        </p:spPr>
      </p:pic>
    </p:spTree>
    <p:extLst>
      <p:ext uri="{BB962C8B-B14F-4D97-AF65-F5344CB8AC3E}">
        <p14:creationId xmlns:p14="http://schemas.microsoft.com/office/powerpoint/2010/main" val="3096347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5FBC6-E804-7541-0FDD-A73D9D1FA524}"/>
              </a:ext>
            </a:extLst>
          </p:cNvPr>
          <p:cNvSpPr>
            <a:spLocks noGrp="1"/>
          </p:cNvSpPr>
          <p:nvPr>
            <p:ph type="title"/>
          </p:nvPr>
        </p:nvSpPr>
        <p:spPr>
          <a:xfrm>
            <a:off x="838200" y="88900"/>
            <a:ext cx="10515600" cy="1071781"/>
          </a:xfrm>
        </p:spPr>
        <p:txBody>
          <a:bodyPr>
            <a:normAutofit/>
          </a:bodyPr>
          <a:lstStyle/>
          <a:p>
            <a:pPr algn="ctr"/>
            <a:r>
              <a:rPr lang="en-US" dirty="0"/>
              <a:t>Housing Insecurity Is A PTSE</a:t>
            </a:r>
          </a:p>
        </p:txBody>
      </p:sp>
      <p:graphicFrame>
        <p:nvGraphicFramePr>
          <p:cNvPr id="3" name="Content Placeholder 2">
            <a:extLst>
              <a:ext uri="{FF2B5EF4-FFF2-40B4-BE49-F238E27FC236}">
                <a16:creationId xmlns:a16="http://schemas.microsoft.com/office/drawing/2014/main" id="{900DA877-646F-9A23-D413-B5C64EAE377C}"/>
              </a:ext>
            </a:extLst>
          </p:cNvPr>
          <p:cNvGraphicFramePr>
            <a:graphicFrameLocks noGrp="1"/>
          </p:cNvGraphicFramePr>
          <p:nvPr>
            <p:ph idx="4294967295"/>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854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3675E3-7311-D14D-A480-725899BE2BC8}"/>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707108" y="480931"/>
            <a:ext cx="107777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594B"/>
                </a:solidFill>
                <a:effectLst/>
                <a:uLnTx/>
                <a:uFillTx/>
              </a:rPr>
              <a:t>Landscape of Housing </a:t>
            </a:r>
          </a:p>
        </p:txBody>
      </p:sp>
      <p:graphicFrame>
        <p:nvGraphicFramePr>
          <p:cNvPr id="12" name="Diagram 11">
            <a:extLst>
              <a:ext uri="{FF2B5EF4-FFF2-40B4-BE49-F238E27FC236}">
                <a16:creationId xmlns:a16="http://schemas.microsoft.com/office/drawing/2014/main" id="{B270CE51-AA53-3A6E-AF19-80A627048398}"/>
              </a:ext>
            </a:extLst>
          </p:cNvPr>
          <p:cNvGraphicFramePr/>
          <p:nvPr>
            <p:extLst>
              <p:ext uri="{D42A27DB-BD31-4B8C-83A1-F6EECF244321}">
                <p14:modId xmlns:p14="http://schemas.microsoft.com/office/powerpoint/2010/main" val="1028590627"/>
              </p:ext>
            </p:extLst>
          </p:nvPr>
        </p:nvGraphicFramePr>
        <p:xfrm>
          <a:off x="478107" y="1440228"/>
          <a:ext cx="6426546" cy="4916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diagram of housing first&#10;&#10;Description automatically generated">
            <a:extLst>
              <a:ext uri="{FF2B5EF4-FFF2-40B4-BE49-F238E27FC236}">
                <a16:creationId xmlns:a16="http://schemas.microsoft.com/office/drawing/2014/main" id="{D0F3D13A-8854-ECAB-75BF-5AEC7196ADB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587412" y="1440228"/>
            <a:ext cx="5604588" cy="5230950"/>
          </a:xfrm>
          <a:prstGeom prst="rect">
            <a:avLst/>
          </a:prstGeom>
        </p:spPr>
      </p:pic>
    </p:spTree>
    <p:extLst>
      <p:ext uri="{BB962C8B-B14F-4D97-AF65-F5344CB8AC3E}">
        <p14:creationId xmlns:p14="http://schemas.microsoft.com/office/powerpoint/2010/main" val="42790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5FBC6-E804-7541-0FDD-A73D9D1FA524}"/>
              </a:ext>
            </a:extLst>
          </p:cNvPr>
          <p:cNvSpPr>
            <a:spLocks noGrp="1"/>
          </p:cNvSpPr>
          <p:nvPr>
            <p:ph type="title"/>
          </p:nvPr>
        </p:nvSpPr>
        <p:spPr>
          <a:xfrm>
            <a:off x="640556" y="88900"/>
            <a:ext cx="10910887" cy="1071781"/>
          </a:xfrm>
        </p:spPr>
        <p:txBody>
          <a:bodyPr>
            <a:normAutofit/>
          </a:bodyPr>
          <a:lstStyle/>
          <a:p>
            <a:pPr algn="ctr"/>
            <a:r>
              <a:rPr lang="en-US" dirty="0"/>
              <a:t> An Intuitive Partnership: Health Care &amp; Housing</a:t>
            </a:r>
          </a:p>
        </p:txBody>
      </p:sp>
      <p:pic>
        <p:nvPicPr>
          <p:cNvPr id="4" name="Content Placeholder 4" descr="A diagram of health care&#10;&#10;Description automatically generated">
            <a:extLst>
              <a:ext uri="{FF2B5EF4-FFF2-40B4-BE49-F238E27FC236}">
                <a16:creationId xmlns:a16="http://schemas.microsoft.com/office/drawing/2014/main" id="{827E6F0A-8366-7C47-CA8F-2C0C7B7A8EBD}"/>
              </a:ext>
            </a:extLst>
          </p:cNvPr>
          <p:cNvPicPr>
            <a:picLocks noChangeAspect="1"/>
          </p:cNvPicPr>
          <p:nvPr/>
        </p:nvPicPr>
        <p:blipFill>
          <a:blip r:embed="rId3"/>
          <a:stretch>
            <a:fillRect/>
          </a:stretch>
        </p:blipFill>
        <p:spPr>
          <a:xfrm>
            <a:off x="94033" y="1296986"/>
            <a:ext cx="6001967" cy="5472114"/>
          </a:xfrm>
          <a:prstGeom prst="rect">
            <a:avLst/>
          </a:prstGeom>
        </p:spPr>
      </p:pic>
      <p:pic>
        <p:nvPicPr>
          <p:cNvPr id="9" name="Picture 8" descr="A pyramid of personal values&#10;&#10;Description automatically generated with medium confidence">
            <a:extLst>
              <a:ext uri="{FF2B5EF4-FFF2-40B4-BE49-F238E27FC236}">
                <a16:creationId xmlns:a16="http://schemas.microsoft.com/office/drawing/2014/main" id="{F24B8093-11F6-CED6-200F-D9FEFC5A59C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40556" y="1431789"/>
            <a:ext cx="4516016" cy="5155623"/>
          </a:xfrm>
          <a:prstGeom prst="rect">
            <a:avLst/>
          </a:prstGeom>
        </p:spPr>
      </p:pic>
      <p:sp>
        <p:nvSpPr>
          <p:cNvPr id="10" name="TextBox 9">
            <a:extLst>
              <a:ext uri="{FF2B5EF4-FFF2-40B4-BE49-F238E27FC236}">
                <a16:creationId xmlns:a16="http://schemas.microsoft.com/office/drawing/2014/main" id="{250C81DC-AA40-CD5E-D694-350C075AAC94}"/>
              </a:ext>
            </a:extLst>
          </p:cNvPr>
          <p:cNvSpPr txBox="1"/>
          <p:nvPr/>
        </p:nvSpPr>
        <p:spPr>
          <a:xfrm>
            <a:off x="8592343" y="6587412"/>
            <a:ext cx="2959100" cy="230832"/>
          </a:xfrm>
          <a:prstGeom prst="rect">
            <a:avLst/>
          </a:prstGeom>
          <a:noFill/>
        </p:spPr>
        <p:txBody>
          <a:bodyPr wrap="square" rtlCol="0">
            <a:spAutoFit/>
          </a:bodyPr>
          <a:lstStyle/>
          <a:p>
            <a:r>
              <a:rPr lang="en-US" sz="900" dirty="0">
                <a:hlinkClick r:id="rId5" tooltip="https://courses.lumenlearning.com/suny-fmcc-intropsych/chapter/reading-behaviorism/"/>
              </a:rPr>
              <a:t>This Photo</a:t>
            </a:r>
            <a:r>
              <a:rPr lang="en-US" sz="900" dirty="0"/>
              <a:t> by Unknown Author is licensed under </a:t>
            </a:r>
            <a:r>
              <a:rPr lang="en-US" sz="900" dirty="0">
                <a:hlinkClick r:id="rId6" tooltip="https://creativecommons.org/licenses/by/3.0/"/>
              </a:rPr>
              <a:t>CC BY</a:t>
            </a:r>
            <a:endParaRPr lang="en-US" sz="900" dirty="0"/>
          </a:p>
        </p:txBody>
      </p:sp>
    </p:spTree>
    <p:extLst>
      <p:ext uri="{BB962C8B-B14F-4D97-AF65-F5344CB8AC3E}">
        <p14:creationId xmlns:p14="http://schemas.microsoft.com/office/powerpoint/2010/main" val="12061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H2024 Presentation Splash Page Template" id="{A1F5CB64-EA74-5445-A357-87962712470F}" vid="{4D637181-3A29-9741-AA05-FE09FF53ED63}"/>
    </a:ext>
  </a:extLst>
</a:theme>
</file>

<file path=ppt/theme/theme3.xml><?xml version="1.0" encoding="utf-8"?>
<a:theme xmlns:a="http://schemas.openxmlformats.org/drawingml/2006/main" name="CHPW Generic PowerPoint Template">
  <a:themeElements>
    <a:clrScheme name="CHPW">
      <a:dk1>
        <a:srgbClr val="000000"/>
      </a:dk1>
      <a:lt1>
        <a:srgbClr val="FFFFFF"/>
      </a:lt1>
      <a:dk2>
        <a:srgbClr val="F58220"/>
      </a:dk2>
      <a:lt2>
        <a:srgbClr val="FAA61A"/>
      </a:lt2>
      <a:accent1>
        <a:srgbClr val="00BDF2"/>
      </a:accent1>
      <a:accent2>
        <a:srgbClr val="6DCFF6"/>
      </a:accent2>
      <a:accent3>
        <a:srgbClr val="FFE600"/>
      </a:accent3>
      <a:accent4>
        <a:srgbClr val="FFCB05"/>
      </a:accent4>
      <a:accent5>
        <a:srgbClr val="FAA61A"/>
      </a:accent5>
      <a:accent6>
        <a:srgbClr val="000000"/>
      </a:accent6>
      <a:hlink>
        <a:srgbClr val="F58220"/>
      </a:hlink>
      <a:folHlink>
        <a:srgbClr val="F5822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PW_Basic_PPT + Explainer" id="{A2798422-96A9-BE4F-81B3-D1AD34BAB104}" vid="{96CFF16C-B4B8-AD49-8587-627F1425B69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3E5A1F25-4599-7348-BC44-21589955E398}" vid="{20C2469D-8B9A-FF40-9F33-99B421F8BD4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6C2CCB810F684E84A39828F715FE1B" ma:contentTypeVersion="14" ma:contentTypeDescription="Create a new document." ma:contentTypeScope="" ma:versionID="c34c52ea5ce384274151a8cca419ab5b">
  <xsd:schema xmlns:xsd="http://www.w3.org/2001/XMLSchema" xmlns:xs="http://www.w3.org/2001/XMLSchema" xmlns:p="http://schemas.microsoft.com/office/2006/metadata/properties" xmlns:ns2="f8a5c56a-c4e9-4b97-8865-71667fd7cd2a" xmlns:ns3="df392fda-a9f2-4f92-9b58-f252d518cbcd" targetNamespace="http://schemas.microsoft.com/office/2006/metadata/properties" ma:root="true" ma:fieldsID="73970b3c3ccef1d8b8d9eb01ef44995b" ns2:_="" ns3:_="">
    <xsd:import namespace="f8a5c56a-c4e9-4b97-8865-71667fd7cd2a"/>
    <xsd:import namespace="df392fda-a9f2-4f92-9b58-f252d518cbcd"/>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a5c56a-c4e9-4b97-8865-71667fd7cd2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7fd246e1-fa53-408c-b65f-aff4a17c3e5e}" ma:internalName="TaxCatchAll" ma:showField="CatchAllData" ma:web="f8a5c56a-c4e9-4b97-8865-71667fd7cd2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392fda-a9f2-4f92-9b58-f252d518cbcd"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b75671e-881e-4ec2-b9e6-fbfc7e93c390"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f392fda-a9f2-4f92-9b58-f252d518cbcd">
      <Terms xmlns="http://schemas.microsoft.com/office/infopath/2007/PartnerControls"/>
    </lcf76f155ced4ddcb4097134ff3c332f>
    <TaxCatchAll xmlns="f8a5c56a-c4e9-4b97-8865-71667fd7cd2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812663-297D-4061-8199-D48E4C0DB63B}">
  <ds:schemaRefs>
    <ds:schemaRef ds:uri="df392fda-a9f2-4f92-9b58-f252d518cbcd"/>
    <ds:schemaRef ds:uri="f8a5c56a-c4e9-4b97-8865-71667fd7cd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514657F-32FA-4A15-89D9-E0374C668C28}">
  <ds:schemaRefs>
    <ds:schemaRef ds:uri="http://schemas.microsoft.com/office/2006/documentManagement/types"/>
    <ds:schemaRef ds:uri="df392fda-a9f2-4f92-9b58-f252d518cbcd"/>
    <ds:schemaRef ds:uri="http://schemas.microsoft.com/office/infopath/2007/PartnerControls"/>
    <ds:schemaRef ds:uri="f8a5c56a-c4e9-4b97-8865-71667fd7cd2a"/>
    <ds:schemaRef ds:uri="http://purl.org/dc/terms/"/>
    <ds:schemaRef ds:uri="http://schemas.microsoft.com/office/2006/metadata/properties"/>
    <ds:schemaRef ds:uri="http://purl.org/dc/elements/1.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7EFDB30-9999-471E-B267-EB8AA1B8F2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3981</TotalTime>
  <Words>4673</Words>
  <Application>Microsoft Office PowerPoint</Application>
  <PresentationFormat>Widescreen</PresentationFormat>
  <Paragraphs>563</Paragraphs>
  <Slides>44</Slides>
  <Notes>33</Notes>
  <HiddenSlides>2</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44</vt:i4>
      </vt:variant>
    </vt:vector>
  </HeadingPairs>
  <TitlesOfParts>
    <vt:vector size="69" baseType="lpstr">
      <vt:lpstr>Abril Fatface</vt:lpstr>
      <vt:lpstr>Arial</vt:lpstr>
      <vt:lpstr>Arial Unicode MS</vt:lpstr>
      <vt:lpstr>Avenir Next LT Pro</vt:lpstr>
      <vt:lpstr>Calibri</vt:lpstr>
      <vt:lpstr>Calibri Light</vt:lpstr>
      <vt:lpstr>Cambria</vt:lpstr>
      <vt:lpstr>Century Gothic</vt:lpstr>
      <vt:lpstr>Century Gothic 1</vt:lpstr>
      <vt:lpstr>Cooper Black</vt:lpstr>
      <vt:lpstr>Georgia Pro Black</vt:lpstr>
      <vt:lpstr>Helvetica Neue</vt:lpstr>
      <vt:lpstr>Montserrat </vt:lpstr>
      <vt:lpstr>Open Sans Extra Bold</vt:lpstr>
      <vt:lpstr>Roboto</vt:lpstr>
      <vt:lpstr>Source Sans Pro</vt:lpstr>
      <vt:lpstr>Times New Roman</vt:lpstr>
      <vt:lpstr>Varela</vt:lpstr>
      <vt:lpstr>Wingdings</vt:lpstr>
      <vt:lpstr>Office Theme</vt:lpstr>
      <vt:lpstr>1_Office Theme</vt:lpstr>
      <vt:lpstr>CHPW Generic PowerPoint Template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Housing Insecurity Is A PTSE</vt:lpstr>
      <vt:lpstr>PowerPoint Presentation</vt:lpstr>
      <vt:lpstr> An Intuitive Partnership: Health Care &amp; Housing</vt:lpstr>
      <vt:lpstr>PowerPoint Presentation</vt:lpstr>
      <vt:lpstr>PowerPoint Presentation</vt:lpstr>
      <vt:lpstr>PowerPoint Presentation</vt:lpstr>
      <vt:lpstr>An MCO’s Role in Health and Housing Partnerships</vt:lpstr>
      <vt:lpstr>Who we are? </vt:lpstr>
      <vt:lpstr>The  evidence is clear: Housing is Healthcare </vt:lpstr>
      <vt:lpstr>SDOH Needs Across the CHPW Membership</vt:lpstr>
      <vt:lpstr>SDOH Needs and Gaps Analysis</vt:lpstr>
      <vt:lpstr>SDOH Strategic Position</vt:lpstr>
      <vt:lpstr>What is CHPW and CHNW doing to address housing insecurity? </vt:lpstr>
      <vt:lpstr>Supporting Health and Housing Partnerships </vt:lpstr>
      <vt:lpstr>Maximizing the Synergy of Health Care, Housing, and Value Based Care</vt:lpstr>
      <vt:lpstr>What is Public Housing?</vt:lpstr>
      <vt:lpstr>Public Housing Programs</vt:lpstr>
      <vt:lpstr>About the Yakima Housing Authority</vt:lpstr>
      <vt:lpstr>Housing Choice Voucher Program</vt:lpstr>
      <vt:lpstr>Rentals Owned by the Agency</vt:lpstr>
      <vt:lpstr>Additional Agency Programs</vt:lpstr>
      <vt:lpstr>Partnering with YNHS</vt:lpstr>
      <vt:lpstr>Why Partner with a Health Center?</vt:lpstr>
      <vt:lpstr>Thank you!</vt:lpstr>
      <vt:lpstr>PowerPoint Presentation</vt:lpstr>
      <vt:lpstr>2023 Profile Health Care and Housing</vt:lpstr>
      <vt:lpstr>PowerPoint Presentation</vt:lpstr>
      <vt:lpstr>Recuperative Care for Unhoused not Sick Enough to be in hospital; and  those being discharged from the hospital but not well enough to return to  the streets.</vt:lpstr>
      <vt:lpstr>Medical Respite Care Program at YNHS: Patient Length of Stay &amp; Medical Conditions</vt:lpstr>
      <vt:lpstr>“It’s What’s On the Inside That Matters”</vt:lpstr>
      <vt:lpstr>Partnerships Serve Special Populations</vt:lpstr>
      <vt:lpstr>Who We Served in 2023</vt:lpstr>
      <vt:lpstr>How We Served Them</vt:lpstr>
      <vt:lpstr>Permanent Supportive Housing in 2023</vt:lpstr>
      <vt:lpstr>Housing First   Then On to Primary Care</vt:lpstr>
      <vt:lpstr>PSH Patients vs General YNHS Population</vt:lpstr>
      <vt:lpstr>Digital Literacy Doesn’t Come Naturally for All</vt:lpstr>
      <vt:lpstr>Our Strength is Always in Our Partnerships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Session Goes Here</dc:title>
  <dc:creator>Ashley Andersen</dc:creator>
  <cp:lastModifiedBy>Rachel Briegel</cp:lastModifiedBy>
  <cp:revision>8</cp:revision>
  <dcterms:created xsi:type="dcterms:W3CDTF">2022-10-04T20:32:47Z</dcterms:created>
  <dcterms:modified xsi:type="dcterms:W3CDTF">2024-05-14T01:43:05Z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0x0101001D6C2CCB810F684E84A39828F715FE1B</vt:lpwstr>
  </property>
  <property fmtid="{D5CDD505-2E9C-101B-9397-08002B2CF9AE}" pid="3" name="MediaServiceImageTags">
    <vt:lpwstr/>
  </property>
</Properties>
</file>