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3" r:id="rId5"/>
    <p:sldMasterId id="2147483693" r:id="rId6"/>
    <p:sldMasterId id="2147483703" r:id="rId7"/>
    <p:sldMasterId id="2147483713" r:id="rId8"/>
    <p:sldMasterId id="2147483723" r:id="rId9"/>
    <p:sldMasterId id="2147483743" r:id="rId10"/>
    <p:sldMasterId id="2147483763" r:id="rId11"/>
  </p:sldMasterIdLst>
  <p:notesMasterIdLst>
    <p:notesMasterId r:id="rId45"/>
  </p:notesMasterIdLst>
  <p:handoutMasterIdLst>
    <p:handoutMasterId r:id="rId46"/>
  </p:handoutMasterIdLst>
  <p:sldIdLst>
    <p:sldId id="365" r:id="rId12"/>
    <p:sldId id="327" r:id="rId13"/>
    <p:sldId id="328" r:id="rId14"/>
    <p:sldId id="260" r:id="rId15"/>
    <p:sldId id="340" r:id="rId16"/>
    <p:sldId id="341" r:id="rId17"/>
    <p:sldId id="261" r:id="rId18"/>
    <p:sldId id="347" r:id="rId19"/>
    <p:sldId id="358" r:id="rId20"/>
    <p:sldId id="271" r:id="rId21"/>
    <p:sldId id="269" r:id="rId22"/>
    <p:sldId id="359" r:id="rId23"/>
    <p:sldId id="272" r:id="rId24"/>
    <p:sldId id="342" r:id="rId25"/>
    <p:sldId id="274" r:id="rId26"/>
    <p:sldId id="349" r:id="rId27"/>
    <p:sldId id="329" r:id="rId28"/>
    <p:sldId id="277" r:id="rId29"/>
    <p:sldId id="280" r:id="rId30"/>
    <p:sldId id="363" r:id="rId31"/>
    <p:sldId id="344" r:id="rId32"/>
    <p:sldId id="335" r:id="rId33"/>
    <p:sldId id="351" r:id="rId34"/>
    <p:sldId id="355" r:id="rId35"/>
    <p:sldId id="279" r:id="rId36"/>
    <p:sldId id="361" r:id="rId37"/>
    <p:sldId id="289" r:id="rId38"/>
    <p:sldId id="348" r:id="rId39"/>
    <p:sldId id="366" r:id="rId40"/>
    <p:sldId id="265" r:id="rId41"/>
    <p:sldId id="324" r:id="rId42"/>
    <p:sldId id="362" r:id="rId43"/>
    <p:sldId id="35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66354" autoAdjust="0"/>
  </p:normalViewPr>
  <p:slideViewPr>
    <p:cSldViewPr snapToGrid="0" snapToObjects="1">
      <p:cViewPr varScale="1">
        <p:scale>
          <a:sx n="86" d="100"/>
          <a:sy n="86" d="100"/>
        </p:scale>
        <p:origin x="252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Comparing</a:t>
            </a:r>
            <a:r>
              <a:rPr lang="en-US" baseline="0" dirty="0"/>
              <a:t> </a:t>
            </a:r>
            <a:r>
              <a:rPr lang="en-US" dirty="0"/>
              <a:t>Age Range</a:t>
            </a:r>
          </a:p>
        </c:rich>
      </c:tx>
      <c:layout>
        <c:manualLayout>
          <c:xMode val="edge"/>
          <c:yMode val="edge"/>
          <c:x val="0.33049769647151228"/>
          <c:y val="1.70898497730436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Hospital</c:v>
                </c:pt>
              </c:strCache>
            </c:strRef>
          </c:tx>
          <c:spPr>
            <a:solidFill>
              <a:schemeClr val="accent1"/>
            </a:solidFill>
            <a:ln>
              <a:noFill/>
            </a:ln>
            <a:effectLst/>
          </c:spPr>
          <c:invertIfNegative val="0"/>
          <c:cat>
            <c:strRef>
              <c:f>Sheet1!$A$2:$A$7</c:f>
              <c:strCache>
                <c:ptCount val="6"/>
                <c:pt idx="0">
                  <c:v>20-29</c:v>
                </c:pt>
                <c:pt idx="1">
                  <c:v>30-39</c:v>
                </c:pt>
                <c:pt idx="2">
                  <c:v>40-49</c:v>
                </c:pt>
                <c:pt idx="3">
                  <c:v>50-59</c:v>
                </c:pt>
                <c:pt idx="4">
                  <c:v>60-69</c:v>
                </c:pt>
                <c:pt idx="5">
                  <c:v>70-79</c:v>
                </c:pt>
              </c:strCache>
            </c:strRef>
          </c:cat>
          <c:val>
            <c:numRef>
              <c:f>Sheet1!$B$2:$B$7</c:f>
              <c:numCache>
                <c:formatCode>0.00%</c:formatCode>
                <c:ptCount val="6"/>
                <c:pt idx="0">
                  <c:v>6.2091503267973858E-2</c:v>
                </c:pt>
                <c:pt idx="1">
                  <c:v>0.13071895424836602</c:v>
                </c:pt>
                <c:pt idx="2">
                  <c:v>0.20915032679738563</c:v>
                </c:pt>
                <c:pt idx="3">
                  <c:v>0.36928104575163401</c:v>
                </c:pt>
                <c:pt idx="4">
                  <c:v>0.20915032679738563</c:v>
                </c:pt>
                <c:pt idx="5">
                  <c:v>1.9607843137254902E-2</c:v>
                </c:pt>
              </c:numCache>
            </c:numRef>
          </c:val>
          <c:extLst>
            <c:ext xmlns:c16="http://schemas.microsoft.com/office/drawing/2014/chart" uri="{C3380CC4-5D6E-409C-BE32-E72D297353CC}">
              <c16:uniqueId val="{00000000-4015-4AF5-9DCF-B670413484F2}"/>
            </c:ext>
          </c:extLst>
        </c:ser>
        <c:ser>
          <c:idx val="1"/>
          <c:order val="1"/>
          <c:tx>
            <c:strRef>
              <c:f>Sheet1!$C$1</c:f>
              <c:strCache>
                <c:ptCount val="1"/>
                <c:pt idx="0">
                  <c:v>Shelter</c:v>
                </c:pt>
              </c:strCache>
            </c:strRef>
          </c:tx>
          <c:spPr>
            <a:solidFill>
              <a:schemeClr val="accent6"/>
            </a:solidFill>
            <a:ln>
              <a:noFill/>
            </a:ln>
            <a:effectLst/>
          </c:spPr>
          <c:invertIfNegative val="0"/>
          <c:cat>
            <c:strRef>
              <c:f>Sheet1!$A$2:$A$7</c:f>
              <c:strCache>
                <c:ptCount val="6"/>
                <c:pt idx="0">
                  <c:v>20-29</c:v>
                </c:pt>
                <c:pt idx="1">
                  <c:v>30-39</c:v>
                </c:pt>
                <c:pt idx="2">
                  <c:v>40-49</c:v>
                </c:pt>
                <c:pt idx="3">
                  <c:v>50-59</c:v>
                </c:pt>
                <c:pt idx="4">
                  <c:v>60-69</c:v>
                </c:pt>
                <c:pt idx="5">
                  <c:v>70-79</c:v>
                </c:pt>
              </c:strCache>
            </c:strRef>
          </c:cat>
          <c:val>
            <c:numRef>
              <c:f>Sheet1!$C$2:$C$7</c:f>
              <c:numCache>
                <c:formatCode>0.00%</c:formatCode>
                <c:ptCount val="6"/>
                <c:pt idx="0">
                  <c:v>2.4096385542168676E-2</c:v>
                </c:pt>
                <c:pt idx="1">
                  <c:v>9.6385542168674704E-2</c:v>
                </c:pt>
                <c:pt idx="2">
                  <c:v>0.13253012048192772</c:v>
                </c:pt>
                <c:pt idx="3">
                  <c:v>0.3253012048192771</c:v>
                </c:pt>
                <c:pt idx="4">
                  <c:v>0.25301204819277107</c:v>
                </c:pt>
                <c:pt idx="5">
                  <c:v>0.16867469879518071</c:v>
                </c:pt>
              </c:numCache>
            </c:numRef>
          </c:val>
          <c:extLst>
            <c:ext xmlns:c16="http://schemas.microsoft.com/office/drawing/2014/chart" uri="{C3380CC4-5D6E-409C-BE32-E72D297353CC}">
              <c16:uniqueId val="{00000001-4015-4AF5-9DCF-B670413484F2}"/>
            </c:ext>
          </c:extLst>
        </c:ser>
        <c:dLbls>
          <c:showLegendKey val="0"/>
          <c:showVal val="0"/>
          <c:showCatName val="0"/>
          <c:showSerName val="0"/>
          <c:showPercent val="0"/>
          <c:showBubbleSize val="0"/>
        </c:dLbls>
        <c:gapWidth val="219"/>
        <c:overlap val="-27"/>
        <c:axId val="366920504"/>
        <c:axId val="366920896"/>
      </c:barChart>
      <c:catAx>
        <c:axId val="36692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6920896"/>
        <c:crosses val="autoZero"/>
        <c:auto val="1"/>
        <c:lblAlgn val="ctr"/>
        <c:lblOffset val="100"/>
        <c:noMultiLvlLbl val="0"/>
      </c:catAx>
      <c:valAx>
        <c:axId val="366920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6920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0.12697</cdr:x>
      <cdr:y>0.30238</cdr:y>
    </cdr:from>
    <cdr:to>
      <cdr:x>0.23947</cdr:x>
      <cdr:y>0.47113</cdr:y>
    </cdr:to>
    <cdr:sp macro="" textlink="">
      <cdr:nvSpPr>
        <cdr:cNvPr id="2" name="TextBox 1"/>
        <cdr:cNvSpPr txBox="1"/>
      </cdr:nvSpPr>
      <cdr:spPr>
        <a:xfrm xmlns:a="http://schemas.openxmlformats.org/drawingml/2006/main">
          <a:off x="1032042" y="16385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7DCC7C-9E1C-4952-AE71-7AA18C914EEE}" type="datetimeFigureOut">
              <a:rPr lang="en-US" smtClean="0"/>
              <a:t>5/10/2024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D54C3-F90F-4CDA-9D87-A604DEA01CD8}" type="slidenum">
              <a:rPr lang="en-US" smtClean="0"/>
              <a:t>‹#›</a:t>
            </a:fld>
            <a:endParaRPr lang="en-US"/>
          </a:p>
        </p:txBody>
      </p:sp>
    </p:spTree>
    <p:extLst>
      <p:ext uri="{BB962C8B-B14F-4D97-AF65-F5344CB8AC3E}">
        <p14:creationId xmlns:p14="http://schemas.microsoft.com/office/powerpoint/2010/main" val="493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B36E0-7DD4-4954-90F9-8E62A227F632}" type="datetimeFigureOut">
              <a:rPr lang="en-US" smtClean="0"/>
              <a:t>5/10/2024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2B767-A61D-4AC9-BA19-2EFC0C06E012}" type="slidenum">
              <a:rPr lang="en-US" smtClean="0"/>
              <a:t>‹#›</a:t>
            </a:fld>
            <a:endParaRPr lang="en-US"/>
          </a:p>
        </p:txBody>
      </p:sp>
    </p:spTree>
    <p:extLst>
      <p:ext uri="{BB962C8B-B14F-4D97-AF65-F5344CB8AC3E}">
        <p14:creationId xmlns:p14="http://schemas.microsoft.com/office/powerpoint/2010/main" val="406879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Carli Fullerton and I am the Nurse Manager of San Francisco Medical Respite. We are located on Mission Street in San Francisco, in the South of Market Neighborhood. I’ll be presenting on our experience integrating ADL Support into Medical Respite Services.</a:t>
            </a:r>
          </a:p>
        </p:txBody>
      </p:sp>
      <p:sp>
        <p:nvSpPr>
          <p:cNvPr id="4" name="Slide Number Placeholder 3"/>
          <p:cNvSpPr>
            <a:spLocks noGrp="1"/>
          </p:cNvSpPr>
          <p:nvPr>
            <p:ph type="sldNum" sz="quarter" idx="5"/>
          </p:nvPr>
        </p:nvSpPr>
        <p:spPr/>
        <p:txBody>
          <a:bodyPr/>
          <a:lstStyle/>
          <a:p>
            <a:fld id="{09F2B767-A61D-4AC9-BA19-2EFC0C06E012}" type="slidenum">
              <a:rPr lang="en-US" smtClean="0"/>
              <a:t>2</a:t>
            </a:fld>
            <a:endParaRPr lang="en-US"/>
          </a:p>
        </p:txBody>
      </p:sp>
    </p:spTree>
    <p:extLst>
      <p:ext uri="{BB962C8B-B14F-4D97-AF65-F5344CB8AC3E}">
        <p14:creationId xmlns:p14="http://schemas.microsoft.com/office/powerpoint/2010/main" val="2350607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26627" name="Notes Placeholder 2"/>
          <p:cNvSpPr>
            <a:spLocks noGrp="1"/>
          </p:cNvSpPr>
          <p:nvPr>
            <p:ph type="body" idx="1"/>
          </p:nvPr>
        </p:nvSpPr>
        <p:spPr bwMode="auto">
          <a:xfrm>
            <a:off x="465992" y="4400550"/>
            <a:ext cx="5486400" cy="360045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dirty="0">
                <a:latin typeface="Calibri" charset="0"/>
                <a:ea typeface="ＭＳ Ｐゴシック" charset="0"/>
                <a:cs typeface="ＭＳ Ｐゴシック" charset="0"/>
              </a:rPr>
              <a:t>-Lack of ADL support produced challenges in our milieu. </a:t>
            </a:r>
          </a:p>
          <a:p>
            <a:pPr marL="0" indent="0" eaLnBrk="1" hangingPunct="1">
              <a:buFont typeface="Arial" panose="020B0604020202020204" pitchFamily="34" charset="0"/>
              <a:buNone/>
            </a:pPr>
            <a:r>
              <a:rPr lang="en-US" dirty="0">
                <a:latin typeface="Calibri" charset="0"/>
                <a:ea typeface="ＭＳ Ｐゴシック" charset="0"/>
                <a:cs typeface="ＭＳ Ｐゴシック" charset="0"/>
              </a:rPr>
              <a:t>-As we have already discussed. </a:t>
            </a:r>
            <a:r>
              <a:rPr lang="en-US" dirty="0">
                <a:latin typeface="+mn-lt"/>
                <a:ea typeface="ＭＳ Ｐゴシック" charset="0"/>
                <a:cs typeface="ＭＳ Ｐゴシック" charset="0"/>
              </a:rPr>
              <a:t>Clients were sent out to hospitals frequently for inability to care for themselves, then hospitals must keep clients without a hospital need (LLOC) at a high cost</a:t>
            </a:r>
          </a:p>
          <a:p>
            <a:pPr marL="0" indent="0" eaLnBrk="1" hangingPunct="1">
              <a:buFont typeface="Arial" panose="020B0604020202020204" pitchFamily="34" charset="0"/>
              <a:buNone/>
            </a:pPr>
            <a:r>
              <a:rPr lang="en-US" dirty="0">
                <a:latin typeface="+mn-lt"/>
                <a:ea typeface="ＭＳ Ｐゴシック" charset="0"/>
                <a:cs typeface="ＭＳ Ｐゴシック" charset="0"/>
              </a:rPr>
              <a:t>-We also declined Hospital Referrals for lack of independence in ADL management, again increasing LLOC clients in hospital at high cost</a:t>
            </a:r>
          </a:p>
          <a:p>
            <a:pPr marL="0" indent="0" eaLnBrk="1" hangingPunct="1">
              <a:buFont typeface="Arial" panose="020B0604020202020204" pitchFamily="34" charset="0"/>
              <a:buNone/>
            </a:pPr>
            <a:r>
              <a:rPr lang="en-US" dirty="0">
                <a:latin typeface="+mn-lt"/>
                <a:ea typeface="ＭＳ Ｐゴシック" charset="0"/>
                <a:cs typeface="ＭＳ Ｐゴシック" charset="0"/>
              </a:rPr>
              <a:t>-Our Respite Nurses were pulled from panel management to help clients with showering, cleaning up after accidents, putting on clothing, etc.</a:t>
            </a:r>
          </a:p>
          <a:p>
            <a:pPr marL="0" indent="0" eaLnBrk="1" hangingPunct="1">
              <a:buFont typeface="Arial" panose="020B0604020202020204" pitchFamily="34" charset="0"/>
              <a:buNone/>
            </a:pPr>
            <a:r>
              <a:rPr lang="en-US" dirty="0">
                <a:latin typeface="+mn-lt"/>
                <a:ea typeface="ＭＳ Ｐゴシック" charset="0"/>
                <a:cs typeface="ＭＳ Ｐゴシック" charset="0"/>
              </a:rPr>
              <a:t>-Our Support Staff (Health Workers) were working out of scope to provide ADL support to clients during weekends and off hours.</a:t>
            </a:r>
          </a:p>
          <a:p>
            <a:pPr marL="0" indent="0" eaLnBrk="1" hangingPunct="1">
              <a:buFont typeface="Arial" panose="020B0604020202020204" pitchFamily="34" charset="0"/>
              <a:buNone/>
            </a:pPr>
            <a:r>
              <a:rPr lang="en-US" dirty="0">
                <a:latin typeface="+mn-lt"/>
                <a:ea typeface="ＭＳ Ｐゴシック" charset="0"/>
                <a:cs typeface="ＭＳ Ｐゴシック" charset="0"/>
              </a:rPr>
              <a:t>-Of course, all this leading to a burden on the system, staff overwork and burnout</a:t>
            </a:r>
          </a:p>
          <a:p>
            <a:pPr marL="0" indent="0" eaLnBrk="1" hangingPunct="1">
              <a:buFont typeface="Arial" panose="020B0604020202020204" pitchFamily="34" charset="0"/>
              <a:buNone/>
            </a:pPr>
            <a:r>
              <a:rPr lang="en-US" dirty="0">
                <a:latin typeface="+mn-lt"/>
                <a:ea typeface="ＭＳ Ｐゴシック" charset="0"/>
                <a:cs typeface="ＭＳ Ｐゴシック" charset="0"/>
              </a:rPr>
              <a:t>-In addition, clients were being sent to Shelter and receiving ROS for inability to care for self. </a:t>
            </a:r>
          </a:p>
          <a:p>
            <a:pPr marL="0" indent="0" eaLnBrk="1" hangingPunct="1">
              <a:buFont typeface="Arial" panose="020B0604020202020204" pitchFamily="34" charset="0"/>
              <a:buNone/>
            </a:pPr>
            <a:endParaRPr lang="en-US" b="1" i="1" dirty="0">
              <a:latin typeface="+mn-lt"/>
              <a:ea typeface="ＭＳ Ｐゴシック" charset="0"/>
              <a:cs typeface="ＭＳ Ｐゴシック" charset="0"/>
            </a:endParaRPr>
          </a:p>
          <a:p>
            <a:pPr marL="0" indent="0" eaLnBrk="1" hangingPunct="1">
              <a:buFont typeface="Arial" panose="020B0604020202020204" pitchFamily="34" charset="0"/>
              <a:buNone/>
            </a:pPr>
            <a:r>
              <a:rPr lang="en-US" b="1" i="1" dirty="0">
                <a:latin typeface="+mn-lt"/>
                <a:ea typeface="ＭＳ Ｐゴシック" charset="0"/>
                <a:cs typeface="ＭＳ Ｐゴシック" charset="0"/>
              </a:rPr>
              <a:t>This Was All Gumming up the System!</a:t>
            </a:r>
          </a:p>
          <a:p>
            <a:pPr eaLnBrk="1" hangingPunct="1">
              <a:spcBef>
                <a:spcPct val="0"/>
              </a:spcBef>
            </a:pPr>
            <a:endParaRPr lang="en-US" dirty="0">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26812" indent="-37469672"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40" eaLnBrk="0" fontAlgn="base" hangingPunct="0">
              <a:spcBef>
                <a:spcPct val="0"/>
              </a:spcBef>
              <a:spcAft>
                <a:spcPct val="0"/>
              </a:spcAft>
              <a:defRPr sz="2400">
                <a:solidFill>
                  <a:schemeClr val="tx1"/>
                </a:solidFill>
                <a:latin typeface="Arial" charset="0"/>
                <a:ea typeface="ＭＳ Ｐゴシック" charset="0"/>
              </a:defRPr>
            </a:lvl6pPr>
            <a:lvl7pPr marL="914282" eaLnBrk="0" fontAlgn="base" hangingPunct="0">
              <a:spcBef>
                <a:spcPct val="0"/>
              </a:spcBef>
              <a:spcAft>
                <a:spcPct val="0"/>
              </a:spcAft>
              <a:defRPr sz="2400">
                <a:solidFill>
                  <a:schemeClr val="tx1"/>
                </a:solidFill>
                <a:latin typeface="Arial" charset="0"/>
                <a:ea typeface="ＭＳ Ｐゴシック" charset="0"/>
              </a:defRPr>
            </a:lvl7pPr>
            <a:lvl8pPr marL="1371422" eaLnBrk="0" fontAlgn="base" hangingPunct="0">
              <a:spcBef>
                <a:spcPct val="0"/>
              </a:spcBef>
              <a:spcAft>
                <a:spcPct val="0"/>
              </a:spcAft>
              <a:defRPr sz="2400">
                <a:solidFill>
                  <a:schemeClr val="tx1"/>
                </a:solidFill>
                <a:latin typeface="Arial" charset="0"/>
                <a:ea typeface="ＭＳ Ｐゴシック" charset="0"/>
              </a:defRPr>
            </a:lvl8pPr>
            <a:lvl9pPr marL="18285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59716-F11D-5D4F-AA90-E7E55DA751B0}" type="slidenum">
              <a:rPr lang="en-US" sz="1200">
                <a:latin typeface="Calibri" charset="0"/>
              </a:rPr>
              <a:pPr eaLnBrk="1" hangingPunct="1"/>
              <a:t>11</a:t>
            </a:fld>
            <a:endParaRPr lang="en-US" sz="1200" dirty="0">
              <a:latin typeface="Calibri" charset="0"/>
            </a:endParaRPr>
          </a:p>
        </p:txBody>
      </p:sp>
    </p:spTree>
    <p:extLst>
      <p:ext uri="{BB962C8B-B14F-4D97-AF65-F5344CB8AC3E}">
        <p14:creationId xmlns:p14="http://schemas.microsoft.com/office/powerpoint/2010/main" val="94531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notes from our staff over the years, prior to when we had PCAs. Our non-clinical staff, our Health Workers 1s, and our CBO staff were often called in to provide ADL support to our clients, which was outside of their scope of practice. </a:t>
            </a:r>
          </a:p>
          <a:p>
            <a:endParaRPr lang="en-US" dirty="0"/>
          </a:p>
          <a:p>
            <a:r>
              <a:rPr lang="en-US" dirty="0"/>
              <a:t>This is an example of how frustrating this was to staff this really comes through in some of these notes – though we did have a conversation with staff about using appropriate and professional language in shift notes. We also understood and did our best to provide support.</a:t>
            </a:r>
          </a:p>
          <a:p>
            <a:endParaRPr lang="en-US" dirty="0"/>
          </a:p>
          <a:p>
            <a:r>
              <a:rPr lang="en-US" dirty="0"/>
              <a:t>Give folks time to read these</a:t>
            </a:r>
          </a:p>
        </p:txBody>
      </p:sp>
      <p:sp>
        <p:nvSpPr>
          <p:cNvPr id="4" name="Slide Number Placeholder 3"/>
          <p:cNvSpPr>
            <a:spLocks noGrp="1"/>
          </p:cNvSpPr>
          <p:nvPr>
            <p:ph type="sldNum" sz="quarter" idx="5"/>
          </p:nvPr>
        </p:nvSpPr>
        <p:spPr/>
        <p:txBody>
          <a:bodyPr/>
          <a:lstStyle/>
          <a:p>
            <a:fld id="{09F2B767-A61D-4AC9-BA19-2EFC0C06E012}" type="slidenum">
              <a:rPr lang="en-US" smtClean="0"/>
              <a:t>12</a:t>
            </a:fld>
            <a:endParaRPr lang="en-US"/>
          </a:p>
        </p:txBody>
      </p:sp>
    </p:spTree>
    <p:extLst>
      <p:ext uri="{BB962C8B-B14F-4D97-AF65-F5344CB8AC3E}">
        <p14:creationId xmlns:p14="http://schemas.microsoft.com/office/powerpoint/2010/main" val="37392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2015 Supervisor Jane Kim spent a night at our largest shelter in San Francisco, MSC South. She noticed the trend of many people in shelter with Medical and ADL Needs and who were actively ill. With the Director of Shelter Health and Medical Respite and DPH leadership, it was advocated for an expansion of our Respite program. Mayor Ed Lee mandated that 30 new beds be created for Shelter Respite Services, targeting specifically the shelter residents who were failing in shelter due to medical conditions or functional impairments. The idea was to add 30 additional beds earmarked for clients coming from shelter and made a total of 75 beds in our Respite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luck would have it, the building next to us was vacated by St. Anthony’s clothing program as they moved into a new facility in 2015, and SFDPH took over that building and started a 2+ year long renovation project with us moving into the new space in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So how could we support clients with ADL needs? How could we handle clients with functional impairments, incontinence, ADL needs?  Incontinence of course was a main reason frail clients were at high risk of DOS from shelter. Who better to provide this support than PCAs?</a:t>
            </a:r>
          </a:p>
          <a:p>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We decided to add the position of PCA (CNA) to our staffing pattern and create a workflow to provide custodial care.</a:t>
            </a:r>
            <a:endParaRPr lang="en-US" dirty="0"/>
          </a:p>
        </p:txBody>
      </p:sp>
      <p:sp>
        <p:nvSpPr>
          <p:cNvPr id="4" name="Slide Number Placeholder 3"/>
          <p:cNvSpPr>
            <a:spLocks noGrp="1"/>
          </p:cNvSpPr>
          <p:nvPr>
            <p:ph type="sldNum" sz="quarter" idx="5"/>
          </p:nvPr>
        </p:nvSpPr>
        <p:spPr/>
        <p:txBody>
          <a:bodyPr/>
          <a:lstStyle/>
          <a:p>
            <a:fld id="{09F2B767-A61D-4AC9-BA19-2EFC0C06E012}" type="slidenum">
              <a:rPr lang="en-US" smtClean="0"/>
              <a:t>13</a:t>
            </a:fld>
            <a:endParaRPr lang="en-US"/>
          </a:p>
        </p:txBody>
      </p:sp>
    </p:spTree>
    <p:extLst>
      <p:ext uri="{BB962C8B-B14F-4D97-AF65-F5344CB8AC3E}">
        <p14:creationId xmlns:p14="http://schemas.microsoft.com/office/powerpoint/2010/main" val="82652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Benefits of Providing ADL support at a Respite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could Promote a safer and healthier shelter environment for all individuals living in shelters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could Provide a unique period of intense engagement for very vulnerable people for whom it has been historically difficult to provide medical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dirty="0">
                <a:latin typeface="+mn-lt"/>
              </a:rPr>
              <a:t>-We would provide Lower Level of Care Support to San Francisco General, </a:t>
            </a:r>
            <a:r>
              <a:rPr lang="en-US" dirty="0">
                <a:solidFill>
                  <a:schemeClr val="tx1"/>
                </a:solidFill>
                <a:latin typeface="+mn-lt"/>
              </a:rPr>
              <a:t>Offloading LLOC clients during times of hospital overcrowding</a:t>
            </a:r>
          </a:p>
          <a:p>
            <a:endParaRPr lang="en-US" dirty="0">
              <a:solidFill>
                <a:schemeClr val="tx1"/>
              </a:solidFill>
              <a:latin typeface="+mn-lt"/>
            </a:endParaRPr>
          </a:p>
          <a:p>
            <a:r>
              <a:rPr lang="en-US" dirty="0"/>
              <a:t>-Clients are cared for in an appropriate supportive environment</a:t>
            </a:r>
          </a:p>
          <a:p>
            <a:endParaRPr lang="en-US" dirty="0"/>
          </a:p>
          <a:p>
            <a:r>
              <a:rPr lang="en-US" dirty="0"/>
              <a:t>-There is a Decreased burden on Shelter Staff and Respite support staff who are not medically trained</a:t>
            </a:r>
          </a:p>
          <a:p>
            <a:r>
              <a:rPr lang="en-US" dirty="0"/>
              <a:t> </a:t>
            </a:r>
          </a:p>
          <a:p>
            <a:r>
              <a:rPr lang="en-US" dirty="0"/>
              <a:t>-there would be a Decrease in DOS’s (Denial of Service) at Shelter for inability to self care/medically inappropriate</a:t>
            </a:r>
          </a:p>
          <a:p>
            <a:endParaRPr lang="en-US" dirty="0"/>
          </a:p>
        </p:txBody>
      </p:sp>
      <p:sp>
        <p:nvSpPr>
          <p:cNvPr id="4" name="Slide Number Placeholder 3"/>
          <p:cNvSpPr>
            <a:spLocks noGrp="1"/>
          </p:cNvSpPr>
          <p:nvPr>
            <p:ph type="sldNum" sz="quarter" idx="5"/>
          </p:nvPr>
        </p:nvSpPr>
        <p:spPr/>
        <p:txBody>
          <a:bodyPr/>
          <a:lstStyle/>
          <a:p>
            <a:fld id="{09F2B767-A61D-4AC9-BA19-2EFC0C06E012}" type="slidenum">
              <a:rPr lang="en-US" smtClean="0"/>
              <a:t>14</a:t>
            </a:fld>
            <a:endParaRPr lang="en-US"/>
          </a:p>
        </p:txBody>
      </p:sp>
    </p:spTree>
    <p:extLst>
      <p:ext uri="{BB962C8B-B14F-4D97-AF65-F5344CB8AC3E}">
        <p14:creationId xmlns:p14="http://schemas.microsoft.com/office/powerpoint/2010/main" val="58667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the question was, how do we license a facility and still maintain Medical Respite’s place in the continuum of care? We looked into licensing in general in the State of California (it differs from State to State). We could have pursued 2 different types of licenses: RCFE (Residential Care Facility for the Elderly – over 60) or ARCF (Adult Residential Care Facility – ages 18-59).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the end, because our official designation is a homeless shelter with a Primary Care Clinic on site, we decided to not pursue a new license and work within our Primary Care License (FQHC-Federally Qualified Health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can be done can differ state to state under your state’s Nurse Practice Act. My advice is to go back to your home agency, see what level of care is allowed, how much ADL assist is allowed, and what job classifications can fill that role. Then decide the license that will best work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09F2B767-A61D-4AC9-BA19-2EFC0C06E012}" type="slidenum">
              <a:rPr lang="en-US" smtClean="0"/>
              <a:t>15</a:t>
            </a:fld>
            <a:endParaRPr lang="en-US"/>
          </a:p>
        </p:txBody>
      </p:sp>
    </p:spTree>
    <p:extLst>
      <p:ext uri="{BB962C8B-B14F-4D97-AF65-F5344CB8AC3E}">
        <p14:creationId xmlns:p14="http://schemas.microsoft.com/office/powerpoint/2010/main" val="123326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Next we needed to define what ADL support would look like in respite, if provided by PCAs.</a:t>
            </a:r>
          </a:p>
          <a:p>
            <a:pPr algn="l">
              <a:buFont typeface="Arial" panose="020B0604020202020204" pitchFamily="34" charset="0"/>
              <a:buNone/>
            </a:pPr>
            <a:endParaRPr lang="en-US" dirty="0"/>
          </a:p>
          <a:p>
            <a:pPr algn="l">
              <a:buFont typeface="Arial" panose="020B0604020202020204" pitchFamily="34" charset="0"/>
              <a:buNone/>
            </a:pPr>
            <a:r>
              <a:rPr lang="en-US" dirty="0"/>
              <a:t>We are licensed as a Primary Care Facility so we had to define ADL support as what as would be allowed in the Primary Care Scope of Practice. Think helping a person put on and take off clothes, helping a person to and from the exam table, helping a person with a lice treatment. ADL support at Primary Care Clinics is primarily 1 person assist, or minimal assist. </a:t>
            </a:r>
            <a:r>
              <a:rPr lang="en-US" b="0" i="0" dirty="0">
                <a:solidFill>
                  <a:srgbClr val="303030"/>
                </a:solidFill>
                <a:effectLst/>
                <a:latin typeface="Open Sans" panose="020F0502020204030204" pitchFamily="34" charset="0"/>
              </a:rPr>
              <a:t>Minimal assist is defined as when the assisting person(s) or device(s) are required to perform approximately 25 percent of the work of a mobility task while the patient performs 75 percent of the work. This is what our PCAs could provide within our FQHC license.</a:t>
            </a:r>
          </a:p>
          <a:p>
            <a:pPr algn="l">
              <a:buFont typeface="Arial" panose="020B0604020202020204" pitchFamily="34" charset="0"/>
              <a:buNone/>
            </a:pPr>
            <a:endParaRPr lang="en-US" b="0" i="0" dirty="0">
              <a:solidFill>
                <a:srgbClr val="303030"/>
              </a:solidFill>
              <a:effectLst/>
              <a:latin typeface="Open Sans" panose="020F0502020204030204" pitchFamily="34" charset="0"/>
            </a:endParaRPr>
          </a:p>
          <a:p>
            <a:pPr algn="l">
              <a:buFont typeface="Arial" panose="020B0604020202020204" pitchFamily="34" charset="0"/>
              <a:buNone/>
            </a:pPr>
            <a:r>
              <a:rPr lang="en-US" dirty="0"/>
              <a:t>We also needed to consider the basic ADL tasks needed to make our clients successful in our environment, in which they lived. We included  things like 1 person assist shower help, grooming, incontinence care. </a:t>
            </a:r>
          </a:p>
          <a:p>
            <a:pPr algn="l">
              <a:buFont typeface="Arial" panose="020B0604020202020204" pitchFamily="34" charset="0"/>
              <a:buNone/>
            </a:pPr>
            <a:endParaRPr lang="en-US" b="0" i="0" dirty="0">
              <a:solidFill>
                <a:srgbClr val="303030"/>
              </a:solidFill>
              <a:effectLst/>
              <a:latin typeface="Open Sans" panose="020F0502020204030204" pitchFamily="34" charset="0"/>
            </a:endParaRPr>
          </a:p>
          <a:p>
            <a:pPr algn="l">
              <a:buFont typeface="Arial" panose="020B0604020202020204" pitchFamily="34" charset="0"/>
              <a:buNone/>
            </a:pPr>
            <a:r>
              <a:rPr lang="en-US" b="0" i="0" dirty="0">
                <a:solidFill>
                  <a:srgbClr val="303030"/>
                </a:solidFill>
                <a:effectLst/>
                <a:latin typeface="Open Sans" panose="020F0502020204030204" pitchFamily="34" charset="0"/>
              </a:rPr>
              <a:t>This is how we arrived at the amount of ADL support our PCAs would provide.</a:t>
            </a:r>
          </a:p>
          <a:p>
            <a:pPr algn="l">
              <a:buFont typeface="Arial" panose="020B0604020202020204" pitchFamily="34" charset="0"/>
              <a:buNone/>
            </a:pPr>
            <a:endParaRPr lang="en-US" b="0" i="0" dirty="0">
              <a:solidFill>
                <a:srgbClr val="303030"/>
              </a:solidFill>
              <a:effectLst/>
              <a:latin typeface="Open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questions about levels of care – slide at the end.</a:t>
            </a:r>
          </a:p>
          <a:p>
            <a:endParaRPr lang="en-US" dirty="0"/>
          </a:p>
        </p:txBody>
      </p:sp>
      <p:sp>
        <p:nvSpPr>
          <p:cNvPr id="4" name="Slide Number Placeholder 3"/>
          <p:cNvSpPr>
            <a:spLocks noGrp="1"/>
          </p:cNvSpPr>
          <p:nvPr>
            <p:ph type="sldNum" sz="quarter" idx="5"/>
          </p:nvPr>
        </p:nvSpPr>
        <p:spPr/>
        <p:txBody>
          <a:bodyPr/>
          <a:lstStyle/>
          <a:p>
            <a:fld id="{09F2B767-A61D-4AC9-BA19-2EFC0C06E012}" type="slidenum">
              <a:rPr lang="en-US" smtClean="0"/>
              <a:t>16</a:t>
            </a:fld>
            <a:endParaRPr lang="en-US"/>
          </a:p>
        </p:txBody>
      </p:sp>
    </p:spTree>
    <p:extLst>
      <p:ext uri="{BB962C8B-B14F-4D97-AF65-F5344CB8AC3E}">
        <p14:creationId xmlns:p14="http://schemas.microsoft.com/office/powerpoint/2010/main" val="274963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Funding,</a:t>
            </a:r>
          </a:p>
          <a:p>
            <a:endParaRPr lang="en-US" dirty="0"/>
          </a:p>
          <a:p>
            <a:r>
              <a:rPr lang="en-US" dirty="0"/>
              <a:t>-San Francisco Medical Respite’s budget comes through General Fund of CCSF, and funding is offset by Cal-AIM. </a:t>
            </a:r>
          </a:p>
          <a:p>
            <a:endParaRPr lang="en-US" dirty="0"/>
          </a:p>
          <a:p>
            <a:r>
              <a:rPr lang="en-US" dirty="0"/>
              <a:t>-The system recognized the problem and the lack of a place in the system for clients with ADL needs to go and be supported.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were initially budgeted $500,000 by SFDPH to use the hospital registry to provide ADL support to clients coming from Shelter Health. </a:t>
            </a:r>
          </a:p>
          <a:p>
            <a:endParaRPr lang="en-US" dirty="0"/>
          </a:p>
          <a:p>
            <a:r>
              <a:rPr lang="en-US" dirty="0"/>
              <a:t>-We were allowed 4 full time PCAs to our budget for Medical Respite (2 day, 1 swing, 1 overnight). </a:t>
            </a:r>
          </a:p>
          <a:p>
            <a:endParaRPr lang="en-US" dirty="0"/>
          </a:p>
          <a:p>
            <a:r>
              <a:rPr lang="en-US" dirty="0"/>
              <a:t>-Today we have 3 full time PCA positions at Respite and 4 PCA part time PCAs that we share with Sobering and Managed Alcohol in our budget.</a:t>
            </a:r>
          </a:p>
        </p:txBody>
      </p:sp>
      <p:sp>
        <p:nvSpPr>
          <p:cNvPr id="4" name="Slide Number Placeholder 3"/>
          <p:cNvSpPr>
            <a:spLocks noGrp="1"/>
          </p:cNvSpPr>
          <p:nvPr>
            <p:ph type="sldNum" sz="quarter" idx="5"/>
          </p:nvPr>
        </p:nvSpPr>
        <p:spPr/>
        <p:txBody>
          <a:bodyPr/>
          <a:lstStyle/>
          <a:p>
            <a:fld id="{09F2B767-A61D-4AC9-BA19-2EFC0C06E012}" type="slidenum">
              <a:rPr lang="en-US" smtClean="0"/>
              <a:t>17</a:t>
            </a:fld>
            <a:endParaRPr lang="en-US"/>
          </a:p>
        </p:txBody>
      </p:sp>
    </p:spTree>
    <p:extLst>
      <p:ext uri="{BB962C8B-B14F-4D97-AF65-F5344CB8AC3E}">
        <p14:creationId xmlns:p14="http://schemas.microsoft.com/office/powerpoint/2010/main" val="238140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did we implement enhanced ADL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Planned staffing patterns with our new PCAs-Our hours of support are 7 days a week from 7am to 11pm</a:t>
            </a:r>
          </a:p>
          <a:p>
            <a:endParaRPr lang="en-US" dirty="0"/>
          </a:p>
          <a:p>
            <a:r>
              <a:rPr lang="en-US" dirty="0"/>
              <a:t> </a:t>
            </a:r>
          </a:p>
          <a:p>
            <a:r>
              <a:rPr lang="en-US" dirty="0"/>
              <a:t>- We Created a job description and tools for PCAs for charting and organization – see future slides</a:t>
            </a:r>
          </a:p>
          <a:p>
            <a:endParaRPr lang="en-US" dirty="0"/>
          </a:p>
          <a:p>
            <a:endParaRPr lang="en-US" dirty="0"/>
          </a:p>
        </p:txBody>
      </p:sp>
      <p:sp>
        <p:nvSpPr>
          <p:cNvPr id="4" name="Slide Number Placeholder 3"/>
          <p:cNvSpPr>
            <a:spLocks noGrp="1"/>
          </p:cNvSpPr>
          <p:nvPr>
            <p:ph type="sldNum" sz="quarter" idx="5"/>
          </p:nvPr>
        </p:nvSpPr>
        <p:spPr/>
        <p:txBody>
          <a:bodyPr/>
          <a:lstStyle/>
          <a:p>
            <a:fld id="{09F2B767-A61D-4AC9-BA19-2EFC0C06E012}" type="slidenum">
              <a:rPr lang="en-US" smtClean="0"/>
              <a:t>18</a:t>
            </a:fld>
            <a:endParaRPr lang="en-US"/>
          </a:p>
        </p:txBody>
      </p:sp>
    </p:spTree>
    <p:extLst>
      <p:ext uri="{BB962C8B-B14F-4D97-AF65-F5344CB8AC3E}">
        <p14:creationId xmlns:p14="http://schemas.microsoft.com/office/powerpoint/2010/main" val="126315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rPr>
              <a:t>We needed to create a whole new training program for our PCAs.</a:t>
            </a:r>
          </a:p>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endParaRPr>
          </a:p>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endParaRPr>
          </a:p>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rPr>
              <a:t>-We had nothing to base our training and documentation on because this was a new idea to use CNAs in a Shelter-Like setting so we started fresh. </a:t>
            </a:r>
          </a:p>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rPr>
              <a:t>-We identified the tasks our PCAs could complete: Showering, Dressing, Grooming, Incontinence Care, 25% transfer, vital signs support, lice treatments, laundry, linen changes, wellness checks. </a:t>
            </a:r>
          </a:p>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rPr>
              <a:t>-We identified who would direct our PCAs (the Charge and panel nurses initially)</a:t>
            </a:r>
          </a:p>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rPr>
              <a:t>-We knew our PCAs were coming from hospitals and care facilities and that this would be very different for them. We created clear outlines of job duties a checklist, and charting tools to ease the transition. </a:t>
            </a:r>
          </a:p>
          <a:p>
            <a:pPr lvl="4"/>
            <a:r>
              <a:rPr lang="en-US" sz="1800" dirty="0">
                <a:solidFill>
                  <a:schemeClr val="tx1"/>
                </a:solidFill>
              </a:rPr>
              <a:t>-We identified who would direct our PCAs (the Charge and panel nurses initially)</a:t>
            </a:r>
          </a:p>
          <a:p>
            <a:pPr lvl="4"/>
            <a:r>
              <a:rPr lang="en-US" sz="1800" dirty="0">
                <a:solidFill>
                  <a:schemeClr val="tx1"/>
                </a:solidFill>
              </a:rPr>
              <a:t>-We met with the teams to explain the job responsibilities and supervision structure</a:t>
            </a:r>
          </a:p>
          <a:p>
            <a:pPr lvl="4"/>
            <a:r>
              <a:rPr lang="en-US" sz="1800" dirty="0">
                <a:solidFill>
                  <a:schemeClr val="tx1"/>
                </a:solidFill>
              </a:rPr>
              <a:t>-We set up a 2+ week period of shadowing for each new PCA with a more experienced PCA, and regular 1 on 1 meetings with the Charge Nurse</a:t>
            </a:r>
          </a:p>
          <a:p>
            <a:pPr lvl="4"/>
            <a:r>
              <a:rPr lang="en-US" sz="1800" dirty="0">
                <a:solidFill>
                  <a:schemeClr val="tx1"/>
                </a:solidFill>
              </a:rPr>
              <a:t>.</a:t>
            </a:r>
          </a:p>
          <a:p>
            <a:pPr marL="1828800" marR="0" lvl="4"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BrownPro" pitchFamily="5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2F43DF4-417D-4CF7-A57A-06337BD8652A}" type="slidenum">
              <a:rPr lang="en-US" smtClean="0"/>
              <a:pPr/>
              <a:t>19</a:t>
            </a:fld>
            <a:endParaRPr lang="en-US"/>
          </a:p>
        </p:txBody>
      </p:sp>
    </p:spTree>
    <p:extLst>
      <p:ext uri="{BB962C8B-B14F-4D97-AF65-F5344CB8AC3E}">
        <p14:creationId xmlns:p14="http://schemas.microsoft.com/office/powerpoint/2010/main" val="74522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ribbon cutting ceremony with Mayor London Breed when we opened our newly renovated space in 2018</a:t>
            </a:r>
          </a:p>
        </p:txBody>
      </p:sp>
      <p:sp>
        <p:nvSpPr>
          <p:cNvPr id="4" name="Slide Number Placeholder 3"/>
          <p:cNvSpPr>
            <a:spLocks noGrp="1"/>
          </p:cNvSpPr>
          <p:nvPr>
            <p:ph type="sldNum" sz="quarter" idx="5"/>
          </p:nvPr>
        </p:nvSpPr>
        <p:spPr/>
        <p:txBody>
          <a:bodyPr/>
          <a:lstStyle/>
          <a:p>
            <a:fld id="{09F2B767-A61D-4AC9-BA19-2EFC0C06E012}" type="slidenum">
              <a:rPr lang="en-US" smtClean="0"/>
              <a:t>20</a:t>
            </a:fld>
            <a:endParaRPr lang="en-US"/>
          </a:p>
        </p:txBody>
      </p:sp>
    </p:spTree>
    <p:extLst>
      <p:ext uri="{BB962C8B-B14F-4D97-AF65-F5344CB8AC3E}">
        <p14:creationId xmlns:p14="http://schemas.microsoft.com/office/powerpoint/2010/main" val="25428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agenda for this talk.</a:t>
            </a:r>
          </a:p>
        </p:txBody>
      </p:sp>
      <p:sp>
        <p:nvSpPr>
          <p:cNvPr id="4" name="Slide Number Placeholder 3"/>
          <p:cNvSpPr>
            <a:spLocks noGrp="1"/>
          </p:cNvSpPr>
          <p:nvPr>
            <p:ph type="sldNum" sz="quarter" idx="5"/>
          </p:nvPr>
        </p:nvSpPr>
        <p:spPr/>
        <p:txBody>
          <a:bodyPr/>
          <a:lstStyle/>
          <a:p>
            <a:fld id="{09F2B767-A61D-4AC9-BA19-2EFC0C06E012}" type="slidenum">
              <a:rPr lang="en-US" smtClean="0"/>
              <a:t>3</a:t>
            </a:fld>
            <a:endParaRPr lang="en-US"/>
          </a:p>
        </p:txBody>
      </p:sp>
    </p:spTree>
    <p:extLst>
      <p:ext uri="{BB962C8B-B14F-4D97-AF65-F5344CB8AC3E}">
        <p14:creationId xmlns:p14="http://schemas.microsoft.com/office/powerpoint/2010/main" val="4016171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4"/>
            <a:r>
              <a:rPr lang="en-US" sz="1200" dirty="0">
                <a:solidFill>
                  <a:schemeClr val="tx1"/>
                </a:solidFill>
              </a:rPr>
              <a:t>-Our very first PCA started with us 2 weeks before we moved into our expansion site. She was able to be actively involved in creating our job description, tools, and responsibilities.</a:t>
            </a:r>
          </a:p>
          <a:p>
            <a:pPr lvl="4"/>
            <a:endParaRPr lang="en-US" sz="1200" dirty="0">
              <a:solidFill>
                <a:schemeClr val="tx1"/>
              </a:solidFill>
            </a:endParaRPr>
          </a:p>
          <a:p>
            <a:pPr lvl="4"/>
            <a:r>
              <a:rPr lang="en-US" sz="1200" dirty="0">
                <a:solidFill>
                  <a:schemeClr val="tx1"/>
                </a:solidFill>
              </a:rPr>
              <a:t>-We identified clients that needed ADL support on our client board directly and instructed our PCAs to add those clients to their charting sheet.</a:t>
            </a:r>
          </a:p>
          <a:p>
            <a:pPr lvl="4"/>
            <a:endParaRPr lang="en-US" sz="1200" dirty="0">
              <a:solidFill>
                <a:schemeClr val="tx1"/>
              </a:solidFill>
            </a:endParaRPr>
          </a:p>
          <a:p>
            <a:pPr lvl="4"/>
            <a:r>
              <a:rPr lang="en-US" sz="1200" dirty="0">
                <a:solidFill>
                  <a:schemeClr val="tx1"/>
                </a:solidFill>
              </a:rPr>
              <a:t>-Once other PCAs came on board, and our first PCA was able to help with the training and transition</a:t>
            </a:r>
          </a:p>
          <a:p>
            <a:pPr lvl="4"/>
            <a:endParaRPr lang="en-US" sz="1200" dirty="0">
              <a:solidFill>
                <a:schemeClr val="tx1"/>
              </a:solidFill>
            </a:endParaRPr>
          </a:p>
          <a:p>
            <a:pPr lvl="4"/>
            <a:r>
              <a:rPr lang="en-US" sz="1200" dirty="0">
                <a:solidFill>
                  <a:schemeClr val="tx1"/>
                </a:solidFill>
              </a:rPr>
              <a:t>-we learned as we went and adjusted the program as needed to fit our unique facility</a:t>
            </a:r>
          </a:p>
          <a:p>
            <a:pPr lvl="4"/>
            <a:endParaRPr lang="en-US" sz="1200" dirty="0">
              <a:solidFill>
                <a:schemeClr val="tx1"/>
              </a:solidFill>
            </a:endParaRPr>
          </a:p>
          <a:p>
            <a:pPr lvl="4"/>
            <a:r>
              <a:rPr lang="en-US" sz="1200" dirty="0">
                <a:solidFill>
                  <a:schemeClr val="tx1"/>
                </a:solidFill>
              </a:rPr>
              <a:t>-Soon we had PCAs staffed on every shift, and we were able to take intakes with ADL support needs. We updated our intake criteria. </a:t>
            </a:r>
          </a:p>
          <a:p>
            <a:pPr lvl="4"/>
            <a:endParaRPr lang="en-US" sz="1200" dirty="0">
              <a:solidFill>
                <a:schemeClr val="tx1"/>
              </a:solidFill>
            </a:endParaRPr>
          </a:p>
          <a:p>
            <a:pPr lvl="4"/>
            <a:r>
              <a:rPr lang="en-US" sz="1200" dirty="0">
                <a:solidFill>
                  <a:schemeClr val="tx1"/>
                </a:solidFill>
              </a:rPr>
              <a:t>-we initially needed a nurse on site whenever we had a PCA working, but now this is no longer the case. PCAs can work independently.</a:t>
            </a:r>
          </a:p>
          <a:p>
            <a:pPr lvl="4"/>
            <a:endParaRPr lang="en-US" sz="1200" dirty="0">
              <a:solidFill>
                <a:schemeClr val="tx1"/>
              </a:solidFill>
            </a:endParaRPr>
          </a:p>
          <a:p>
            <a:pPr lvl="4"/>
            <a:endParaRPr lang="en-US" sz="1200" dirty="0">
              <a:solidFill>
                <a:schemeClr val="tx1"/>
              </a:solidFill>
            </a:endParaRPr>
          </a:p>
          <a:p>
            <a:pPr lvl="4"/>
            <a:endParaRPr lang="en-US" sz="1200" dirty="0">
              <a:solidFill>
                <a:schemeClr val="tx1"/>
              </a:solidFill>
            </a:endParaRPr>
          </a:p>
          <a:p>
            <a:pPr lvl="4"/>
            <a:endParaRPr lang="en-US" sz="1200" dirty="0">
              <a:solidFill>
                <a:schemeClr val="tx1"/>
              </a:solidFill>
            </a:endParaRPr>
          </a:p>
          <a:p>
            <a:pPr lvl="4"/>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43DF4-417D-4CF7-A57A-06337BD86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15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an example of our shower chart that the PCAs use to make sure clients are showered regularly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43DF4-417D-4CF7-A57A-06337BD86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563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an example of the charting tool we created for the PCAs so they could keep track of the care they provided. They then send a shift note via email to staff at the end of their shift.</a:t>
            </a:r>
          </a:p>
          <a:p>
            <a:endParaRPr lang="en-US" baseline="0" dirty="0"/>
          </a:p>
          <a:p>
            <a:r>
              <a:rPr lang="en-US" baseline="0" dirty="0"/>
              <a:t>I’m happy to provide any of these documents to anyone interested. Just email me to request at carli.fullerton@sfdph.org</a:t>
            </a:r>
          </a:p>
        </p:txBody>
      </p:sp>
      <p:sp>
        <p:nvSpPr>
          <p:cNvPr id="4" name="Slide Number Placeholder 3"/>
          <p:cNvSpPr>
            <a:spLocks noGrp="1"/>
          </p:cNvSpPr>
          <p:nvPr>
            <p:ph type="sldNum" sz="quarter" idx="10"/>
          </p:nvPr>
        </p:nvSpPr>
        <p:spPr/>
        <p:txBody>
          <a:bodyPr/>
          <a:lstStyle/>
          <a:p>
            <a:fld id="{00E422AD-CE9C-4CAB-B2CF-C6E2AB354225}" type="slidenum">
              <a:rPr lang="en-US" smtClean="0"/>
              <a:t>23</a:t>
            </a:fld>
            <a:endParaRPr lang="en-US"/>
          </a:p>
        </p:txBody>
      </p:sp>
    </p:spTree>
    <p:extLst>
      <p:ext uri="{BB962C8B-B14F-4D97-AF65-F5344CB8AC3E}">
        <p14:creationId xmlns:p14="http://schemas.microsoft.com/office/powerpoint/2010/main" val="1261458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a checklist provided our PCAs so they understood their responsibilities each shift.</a:t>
            </a:r>
          </a:p>
        </p:txBody>
      </p:sp>
      <p:sp>
        <p:nvSpPr>
          <p:cNvPr id="4" name="Slide Number Placeholder 3"/>
          <p:cNvSpPr>
            <a:spLocks noGrp="1"/>
          </p:cNvSpPr>
          <p:nvPr>
            <p:ph type="sldNum" sz="quarter" idx="5"/>
          </p:nvPr>
        </p:nvSpPr>
        <p:spPr/>
        <p:txBody>
          <a:bodyPr/>
          <a:lstStyle/>
          <a:p>
            <a:fld id="{09F2B767-A61D-4AC9-BA19-2EFC0C06E012}" type="slidenum">
              <a:rPr lang="en-US" smtClean="0"/>
              <a:t>24</a:t>
            </a:fld>
            <a:endParaRPr lang="en-US"/>
          </a:p>
        </p:txBody>
      </p:sp>
    </p:spTree>
    <p:extLst>
      <p:ext uri="{BB962C8B-B14F-4D97-AF65-F5344CB8AC3E}">
        <p14:creationId xmlns:p14="http://schemas.microsoft.com/office/powerpoint/2010/main" val="956500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rPr>
              <a:t>-Today we have a strong PCA team of 3 full time PCAs and 3 part time PCAs (shared across 3 programs). </a:t>
            </a: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endParaRP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rPr>
              <a:t>-Our PCAs have created their own space at the facility and are independently driven and confident. They provide wonderful care to our clients and provide things that we could never imagine prior to starting using PCAs:</a:t>
            </a:r>
            <a:endParaRPr lang="en-US" sz="1600" dirty="0">
              <a:solidFill>
                <a:schemeClr val="tx1"/>
              </a:solidFill>
            </a:endParaRP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n-US" sz="1600" dirty="0">
                <a:solidFill>
                  <a:schemeClr val="tx1"/>
                </a:solidFill>
              </a:rPr>
              <a:t>-Our PCAs help with a variety of ADL needs</a:t>
            </a: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lang="en-US" sz="1400" dirty="0">
              <a:solidFill>
                <a:schemeClr val="tx1"/>
              </a:solidFill>
            </a:endParaRP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n-US" sz="1400" dirty="0">
                <a:solidFill>
                  <a:schemeClr val="tx1"/>
                </a:solidFill>
              </a:rPr>
              <a:t>-</a:t>
            </a:r>
            <a:r>
              <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rPr>
              <a:t>Our PCAs work in the dorms and in the community and are able to keep eyes on our clients. </a:t>
            </a:r>
            <a:r>
              <a:rPr lang="en-US" sz="1400" dirty="0"/>
              <a:t>They are our on the ground eyes and ears towards clients who may need a higher level of care. </a:t>
            </a: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n-US" sz="1400" dirty="0">
                <a:solidFill>
                  <a:schemeClr val="tx1"/>
                </a:solidFill>
              </a:rPr>
              <a:t>They provide overdose response, communication to the teams about a client’s condition, input about a client’s ability to care for themselves.</a:t>
            </a: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endParaRP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rPr>
              <a:t>-PCAs escort blind clients to and from meals and throughout the facility – we were not able to accept blind clients previously</a:t>
            </a: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endParaRP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rPr>
              <a:t>-One of our PCAs offers “Haircut Sundays” where he spends time setting up as though at a salon to cut clients hair</a:t>
            </a: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endParaRPr>
          </a:p>
          <a:p>
            <a:pPr marL="457200" marR="0" lvl="1"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BrownPro" pitchFamily="50" charset="0"/>
                <a:ea typeface="+mn-ea"/>
                <a:cs typeface="+mn-cs"/>
              </a:rPr>
              <a:t>-Our PCAs keep, along with our Nursing Desk Health Worker, a clothing closet of donated clothes, and provide clothing to clients as they need it.</a:t>
            </a:r>
          </a:p>
          <a:p>
            <a:endParaRPr lang="en-US" dirty="0"/>
          </a:p>
          <a:p>
            <a:r>
              <a:rPr lang="en-US" dirty="0"/>
              <a:t>-</a:t>
            </a:r>
            <a:r>
              <a:rPr lang="en-US" sz="1200" dirty="0">
                <a:solidFill>
                  <a:schemeClr val="tx1"/>
                </a:solidFill>
              </a:rPr>
              <a:t>These are our current fulltime PCAs: our swing PCA started as a registry PCA in our first 3 months with the program and stayed with us. Our 2 PCAs on day shift came to us from hospital programs. They are amazing in the wonderful care they provide, with a trauma informed and harm reduction lens. Our clients love our PCAs and constantly provide positive feedback for them. They are an integral part of our team and make our program better.</a:t>
            </a:r>
          </a:p>
          <a:p>
            <a:endParaRPr lang="en-US" dirty="0"/>
          </a:p>
        </p:txBody>
      </p:sp>
      <p:sp>
        <p:nvSpPr>
          <p:cNvPr id="4" name="Slide Number Placeholder 3"/>
          <p:cNvSpPr>
            <a:spLocks noGrp="1"/>
          </p:cNvSpPr>
          <p:nvPr>
            <p:ph type="sldNum" sz="quarter" idx="5"/>
          </p:nvPr>
        </p:nvSpPr>
        <p:spPr/>
        <p:txBody>
          <a:bodyPr/>
          <a:lstStyle/>
          <a:p>
            <a:fld id="{09F2B767-A61D-4AC9-BA19-2EFC0C06E012}" type="slidenum">
              <a:rPr lang="en-US" smtClean="0"/>
              <a:t>25</a:t>
            </a:fld>
            <a:endParaRPr lang="en-US"/>
          </a:p>
        </p:txBody>
      </p:sp>
    </p:spTree>
    <p:extLst>
      <p:ext uri="{BB962C8B-B14F-4D97-AF65-F5344CB8AC3E}">
        <p14:creationId xmlns:p14="http://schemas.microsoft.com/office/powerpoint/2010/main" val="4151305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our PCA shift notes today. Our PCAs accomplish a lot in their shifts. Missing from this are many notes that often appear: Haircut provided to client, lice treatment provided to client and bedding/clothing washed, helped client put on pull up before bed, etc.</a:t>
            </a:r>
          </a:p>
        </p:txBody>
      </p:sp>
      <p:sp>
        <p:nvSpPr>
          <p:cNvPr id="4" name="Slide Number Placeholder 3"/>
          <p:cNvSpPr>
            <a:spLocks noGrp="1"/>
          </p:cNvSpPr>
          <p:nvPr>
            <p:ph type="sldNum" sz="quarter" idx="5"/>
          </p:nvPr>
        </p:nvSpPr>
        <p:spPr/>
        <p:txBody>
          <a:bodyPr/>
          <a:lstStyle/>
          <a:p>
            <a:fld id="{09F2B767-A61D-4AC9-BA19-2EFC0C06E012}" type="slidenum">
              <a:rPr lang="en-US" smtClean="0"/>
              <a:t>26</a:t>
            </a:fld>
            <a:endParaRPr lang="en-US"/>
          </a:p>
        </p:txBody>
      </p:sp>
    </p:spTree>
    <p:extLst>
      <p:ext uri="{BB962C8B-B14F-4D97-AF65-F5344CB8AC3E}">
        <p14:creationId xmlns:p14="http://schemas.microsoft.com/office/powerpoint/2010/main" val="341033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Arial" charset="0"/>
                <a:cs typeface="Arial" charset="0"/>
              </a:rPr>
              <a:t>JH is a </a:t>
            </a:r>
            <a:r>
              <a:rPr lang="en-US" sz="1200" dirty="0"/>
              <a:t>67 y/o admitted to Respite with L side hemiparesis s/p, gout, evidence of cognitive impairment. </a:t>
            </a:r>
            <a:r>
              <a:rPr kumimoji="0" lang="en-US" sz="1200" b="0" i="0" u="none" strike="noStrike" kern="1200" cap="none" spc="0" normalizeH="0" baseline="0" noProof="0" dirty="0">
                <a:ln>
                  <a:noFill/>
                </a:ln>
                <a:solidFill>
                  <a:prstClr val="black"/>
                </a:solidFill>
                <a:effectLst/>
                <a:uLnTx/>
                <a:uFillTx/>
                <a:latin typeface="Arial" charset="0"/>
                <a:cs typeface="Arial" charset="0"/>
              </a:rPr>
              <a:t>Had </a:t>
            </a:r>
            <a:r>
              <a:rPr kumimoji="0" lang="en-US" sz="1200" b="0" i="0" u="none" strike="noStrike" kern="1200" cap="none" spc="0" normalizeH="0" baseline="0" noProof="0" dirty="0" err="1">
                <a:ln>
                  <a:noFill/>
                </a:ln>
                <a:solidFill>
                  <a:prstClr val="black"/>
                </a:solidFill>
                <a:effectLst/>
                <a:uLnTx/>
                <a:uFillTx/>
                <a:latin typeface="Arial" charset="0"/>
                <a:cs typeface="Arial" charset="0"/>
              </a:rPr>
              <a:t>hx</a:t>
            </a:r>
            <a:r>
              <a:rPr kumimoji="0" lang="en-US" sz="1200" b="0" i="0" u="none" strike="noStrike" kern="1200" cap="none" spc="0" normalizeH="0" baseline="0" noProof="0" dirty="0">
                <a:ln>
                  <a:noFill/>
                </a:ln>
                <a:solidFill>
                  <a:prstClr val="black"/>
                </a:solidFill>
                <a:effectLst/>
                <a:uLnTx/>
                <a:uFillTx/>
                <a:latin typeface="Arial" charset="0"/>
                <a:cs typeface="Arial" charset="0"/>
              </a:rPr>
              <a:t> of polysubstance use but significantly decreased in recent years. Mr. H did not have the strength to get out of bed himself, though could do it with 1 person (25%) assist. With PCAs we were able to accommodate him. Our PCA switched her schedule to start at 6:30am.</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Arial" charset="0"/>
                <a:cs typeface="Arial" charset="0"/>
              </a:rPr>
              <a:t>CP is a 64 y/o </a:t>
            </a:r>
            <a:r>
              <a:rPr lang="en-US" sz="1200" dirty="0"/>
              <a:t>with </a:t>
            </a:r>
            <a:r>
              <a:rPr lang="en-US" sz="1200" dirty="0">
                <a:effectLst/>
                <a:latin typeface="Times New Roman" panose="02020603050405020304" pitchFamily="18" charset="0"/>
                <a:ea typeface="Times New Roman,,Calibri"/>
              </a:rPr>
              <a:t>metastatic prostate cancer – </a:t>
            </a:r>
            <a:r>
              <a:rPr lang="en-US" sz="1200" dirty="0">
                <a:latin typeface="Times New Roman" panose="02020603050405020304" pitchFamily="18" charset="0"/>
                <a:ea typeface="Times New Roman,,Calibri"/>
              </a:rPr>
              <a:t>on chemo, </a:t>
            </a:r>
            <a:r>
              <a:rPr lang="en-US" sz="1200" dirty="0">
                <a:effectLst/>
                <a:latin typeface="Times New Roman" panose="02020603050405020304" pitchFamily="18" charset="0"/>
                <a:ea typeface="Times New Roman,,Calibri"/>
              </a:rPr>
              <a:t>obstructive AKI – s/p L sided nephrostomy tubes, #CVA with Left sided deficits</a:t>
            </a:r>
            <a:r>
              <a:rPr lang="en-US" sz="1800" dirty="0">
                <a:effectLst/>
                <a:latin typeface="Times New Roman" panose="02020603050405020304" pitchFamily="18" charset="0"/>
                <a:ea typeface="Times New Roman,,Calibri"/>
              </a:rPr>
              <a:t>, </a:t>
            </a:r>
            <a:r>
              <a:rPr lang="en-US" sz="1200" dirty="0" err="1">
                <a:effectLst/>
                <a:latin typeface="Times New Roman" panose="02020603050405020304" pitchFamily="18" charset="0"/>
                <a:ea typeface="Times New Roman,,Calibri"/>
              </a:rPr>
              <a:t>HFrEF</a:t>
            </a:r>
            <a:r>
              <a:rPr lang="en-US" sz="1800" dirty="0">
                <a:latin typeface="Times New Roman" panose="02020603050405020304" pitchFamily="18" charset="0"/>
                <a:ea typeface="Times New Roman,,Calibri"/>
              </a:rPr>
              <a:t>, </a:t>
            </a:r>
            <a:r>
              <a:rPr lang="en-US" sz="1200" dirty="0">
                <a:effectLst/>
                <a:latin typeface="Times New Roman" panose="02020603050405020304" pitchFamily="18" charset="0"/>
                <a:ea typeface="Times New Roman,,Calibri"/>
              </a:rPr>
              <a:t>AUD. This client’s ability to care for himself worsened with his cancer, to the point where this client was incontinent, and needed assistance with incontinence supplies (pullups or briefs). Our PCAs were able to help him put on his incontinence supplies before bed each night, and then help to replace them in the morning, providing stand by, 1 person assist, something we could not have done prior to PCAs, and something that would have landed this client back in the hospital.</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lang="en-US" sz="1200" dirty="0">
              <a:effectLst/>
              <a:latin typeface="Times New Roman" panose="02020603050405020304" pitchFamily="18" charset="0"/>
              <a:ea typeface="Times New Roman,,Calibri"/>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lang="en-US" sz="1200" dirty="0">
                <a:effectLst/>
                <a:latin typeface="Times New Roman" panose="02020603050405020304" pitchFamily="18" charset="0"/>
                <a:ea typeface="Times New Roman,,Calibri"/>
              </a:rPr>
              <a:t>GW is a 66 y/o </a:t>
            </a:r>
            <a:r>
              <a:rPr lang="en-US" sz="1200" dirty="0">
                <a:effectLst/>
                <a:latin typeface="Times New Roman" panose="02020603050405020304" pitchFamily="18" charset="0"/>
                <a:ea typeface="Times New Roman" panose="02020603050405020304" pitchFamily="18" charset="0"/>
              </a:rPr>
              <a:t>with TBI/Major neurocognitive d/o, NOS, Ogilvie's syndrome, AUD, Epilepsy, NOS: Other relevant PMH: prior TBIs. This client became more and more cognitively impaired during his stay. Our PCAs could provide him with frequent orienting, and help navigating the facility as he would forget where things were. This extra assistance made this client feel at home and not want to leave the facility, and therefore not get lost in the community.</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lang="en-US" sz="1200" dirty="0">
                <a:effectLst/>
                <a:latin typeface="Times New Roman" panose="02020603050405020304" pitchFamily="18" charset="0"/>
                <a:ea typeface="Times New Roman" panose="02020603050405020304" pitchFamily="18" charset="0"/>
              </a:rPr>
              <a:t>OE is a 43 y/o monolingual Spanish speaker, Blindness due to Neovascular glaucoma of both eyes, severe stage, Type 2 diabetes mellitus with hyperglycemia. Client was completely blind. Our PCAs helped him to navigate to and from med pass and meals, and throughout the facility, as well as provide him with shower assist and assist with ADLs. This was a service we did not have the ability to provide at Respite, prior to our PCAs. </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lang="en-US" sz="1200" dirty="0">
              <a:effectLst/>
              <a:latin typeface="Times New Roman" panose="02020603050405020304" pitchFamily="18" charset="0"/>
              <a:ea typeface="Times New Roman,,Calibri"/>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
        <p:nvSpPr>
          <p:cNvPr id="4" name="Slide Number Placeholder 3"/>
          <p:cNvSpPr>
            <a:spLocks noGrp="1"/>
          </p:cNvSpPr>
          <p:nvPr>
            <p:ph type="sldNum" sz="quarter" idx="5"/>
          </p:nvPr>
        </p:nvSpPr>
        <p:spPr/>
        <p:txBody>
          <a:bodyPr/>
          <a:lstStyle/>
          <a:p>
            <a:fld id="{09F2B767-A61D-4AC9-BA19-2EFC0C06E012}" type="slidenum">
              <a:rPr lang="en-US" smtClean="0"/>
              <a:t>27</a:t>
            </a:fld>
            <a:endParaRPr lang="en-US"/>
          </a:p>
        </p:txBody>
      </p:sp>
    </p:spTree>
    <p:extLst>
      <p:ext uri="{BB962C8B-B14F-4D97-AF65-F5344CB8AC3E}">
        <p14:creationId xmlns:p14="http://schemas.microsoft.com/office/powerpoint/2010/main" val="331045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We recognize clear communication with hospitals and Community Partners is crucial to making our program work. To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r>
              <a:rPr lang="en-US" sz="1800" dirty="0"/>
              <a:t>We clearly document our inclusion and exclusion criteria, and provide this to the in-patient and shelter teams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-We communicate with the hospital our limitations,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ie</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clients need to transfer to and from the toilet themselves, clients need to get themselves to and from the dining room, the nursing desk, the van pick up, the bathroom.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-All Intakes are referred via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EReferral</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from hospitals and from shelter health </a:t>
            </a:r>
            <a:r>
              <a:rPr lang="en-US" sz="1800" dirty="0"/>
              <a:t>teams to ensure criteria are met and explain our limitations.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-Our Intake Coordinator communicates directly with the teams-hospital and Shelter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-Our Intake Coordinator works closely with the nurse manager from Shelter Health around Shelter referrals to ensure they can manage in our shelter type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-We work closely with the DOCC (Department of Care Coordination) at SFGH. They help us on the ground at the hospital to verify if clients are appropriate for Respite, when we are concerned, they also work with us when they have a special case of a client that doesn’t quite fit the box but would do okay at our setting, and there is no other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-Our Intakes Coordinator communicates clearly to the teams the ability of our PCAs to provide ADL support as 1 person assist, and the services we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-Our Intakes Coordinator communicates that clients need to be independent in getting to and from the dining room and to and from the bathroom.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r>
              <a:rPr lang="en-US" dirty="0"/>
              <a:t>-We offer tours to referring partners so they can understand our unique set-up and see for ourselves</a:t>
            </a:r>
          </a:p>
        </p:txBody>
      </p:sp>
      <p:sp>
        <p:nvSpPr>
          <p:cNvPr id="4" name="Slide Number Placeholder 3"/>
          <p:cNvSpPr>
            <a:spLocks noGrp="1"/>
          </p:cNvSpPr>
          <p:nvPr>
            <p:ph type="sldNum" sz="quarter" idx="5"/>
          </p:nvPr>
        </p:nvSpPr>
        <p:spPr/>
        <p:txBody>
          <a:bodyPr/>
          <a:lstStyle/>
          <a:p>
            <a:fld id="{09F2B767-A61D-4AC9-BA19-2EFC0C06E012}" type="slidenum">
              <a:rPr lang="en-US" smtClean="0"/>
              <a:t>28</a:t>
            </a:fld>
            <a:endParaRPr lang="en-US"/>
          </a:p>
        </p:txBody>
      </p:sp>
    </p:spTree>
    <p:extLst>
      <p:ext uri="{BB962C8B-B14F-4D97-AF65-F5344CB8AC3E}">
        <p14:creationId xmlns:p14="http://schemas.microsoft.com/office/powerpoint/2010/main" val="684295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None/>
            </a:pPr>
            <a:r>
              <a:rPr lang="en-US" sz="1200" dirty="0"/>
              <a:t>There have been many lessons learned over the years.</a:t>
            </a:r>
          </a:p>
          <a:p>
            <a:pPr lvl="2">
              <a:buNone/>
            </a:pPr>
            <a:endParaRPr lang="en-US" sz="1200" dirty="0"/>
          </a:p>
          <a:p>
            <a:pPr lvl="2">
              <a:buNone/>
            </a:pPr>
            <a:r>
              <a:rPr lang="en-US" sz="1200" dirty="0"/>
              <a:t>-We found early on that the registry could not provide us enough staff to meet our staffing needs. We struggled with the registry being able to provide consistent staffing in a non-traditional setting. PCAs are trained for a very traditional hospital setting so it was hard to retain PCAs that understood our Harm Reduction and Trauma Informed community and would stay.</a:t>
            </a:r>
          </a:p>
          <a:p>
            <a:pPr lvl="2">
              <a:buNone/>
            </a:pPr>
            <a:r>
              <a:rPr lang="en-US" sz="1200" dirty="0"/>
              <a:t>-Our PCAs also need a lot of training and support initially and on-going – most PCAs are used to work on a hospital unit, usually under the direction of a specific nurse. In our setting, the PCAs are based out of our dorm areas where clinical staff are not stationed. They benefit from regular check-ins from nursing staff, and regularly rounding of nursing staff in the dorms where they work. </a:t>
            </a:r>
          </a:p>
          <a:p>
            <a:pPr lvl="2">
              <a:buNone/>
            </a:pPr>
            <a:r>
              <a:rPr lang="en-US" sz="1200" dirty="0"/>
              <a:t> </a:t>
            </a:r>
          </a:p>
          <a:p>
            <a:pPr lvl="2">
              <a:buNone/>
            </a:pPr>
            <a:r>
              <a:rPr lang="en-US" sz="1200" dirty="0"/>
              <a:t>-Overnight PCA coverage was more trouble than it was worth. Initially, we started with a PCA overnight. During COVID, our overnight PCA was moved to our hotel site and a different program. In the end, it was better for our program to not have an overnight PCA. We found that the PCA really did not feel supported, was not closely supervised, and more easily had conflicts with our CBO staff on the overnight shift. </a:t>
            </a:r>
          </a:p>
          <a:p>
            <a:pPr lvl="2">
              <a:buNone/>
            </a:pPr>
            <a:endParaRPr lang="en-US" sz="1200" dirty="0"/>
          </a:p>
          <a:p>
            <a:pPr lvl="2">
              <a:buNone/>
            </a:pPr>
            <a:r>
              <a:rPr lang="en-US" sz="1200" dirty="0"/>
              <a:t>-Initially we had the PCAs report to the client’s assigned nurse for any issues or if they needed help. This meant they communicated with 5 different nurses at any given time. This got confusing for the PCAs. We instead had our Charge Nurse be the go-to for the PCAs, and then the Charge Nurse would be the liaison between the teams and the PCAs.</a:t>
            </a:r>
          </a:p>
          <a:p>
            <a:pPr lvl="2">
              <a:buNone/>
            </a:pPr>
            <a:r>
              <a:rPr lang="en-US" sz="1200" dirty="0"/>
              <a:t> -We found that Our PCAs work together on day shift – we have 2 PCAs 3 days week – and this collaboration works the best as the work can be different day by day, and from dorm to dorm. PCA assignments are hard to manage. We have assigned PCAs to different dorms, though, occasionally when we had staff conflict.</a:t>
            </a:r>
          </a:p>
          <a:p>
            <a:pPr lvl="2">
              <a:buNone/>
            </a:pPr>
            <a:r>
              <a:rPr lang="en-US" sz="1200" dirty="0"/>
              <a:t>-We found that PCAs should be included in team meetings as they serve an important perspective about a client’s well being.</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dirty="0"/>
              <a:t>-There are times when PCAs are overdoing, and the manager/charge nurse needs to monitor for this. I stress to my PCAs quite a bit that clients need to participate in their care. Clients should not be provided care in their beds, for instance, as we are not a hospital unit and our beds are not hospital beds. This can lead to staff hurting their backs. There are times when our amazing PCAs are providing more support than we should do in a traditional Primary Care setting.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dirty="0"/>
              <a:t>-PCAs are often the first staff present when behavioral issues occur in the dorms. Let the PCAs know they are not security and it is not their job to monitor that clients aren’t breaking the rules or to intervene and to call appropriate staff to take this on.</a:t>
            </a:r>
          </a:p>
          <a:p>
            <a:pPr lvl="2">
              <a:buNone/>
            </a:pPr>
            <a:endParaRPr lang="en-US" sz="1200" dirty="0"/>
          </a:p>
        </p:txBody>
      </p:sp>
      <p:sp>
        <p:nvSpPr>
          <p:cNvPr id="4" name="Slide Number Placeholder 3"/>
          <p:cNvSpPr>
            <a:spLocks noGrp="1"/>
          </p:cNvSpPr>
          <p:nvPr>
            <p:ph type="sldNum" sz="quarter" idx="5"/>
          </p:nvPr>
        </p:nvSpPr>
        <p:spPr/>
        <p:txBody>
          <a:bodyPr/>
          <a:lstStyle/>
          <a:p>
            <a:fld id="{09F2B767-A61D-4AC9-BA19-2EFC0C06E012}" type="slidenum">
              <a:rPr lang="en-US" smtClean="0"/>
              <a:t>29</a:t>
            </a:fld>
            <a:endParaRPr lang="en-US"/>
          </a:p>
        </p:txBody>
      </p:sp>
    </p:spTree>
    <p:extLst>
      <p:ext uri="{BB962C8B-B14F-4D97-AF65-F5344CB8AC3E}">
        <p14:creationId xmlns:p14="http://schemas.microsoft.com/office/powerpoint/2010/main" val="341002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few more pictures of our facility…..</a:t>
            </a:r>
          </a:p>
        </p:txBody>
      </p:sp>
      <p:sp>
        <p:nvSpPr>
          <p:cNvPr id="4" name="Slide Number Placeholder 3"/>
          <p:cNvSpPr>
            <a:spLocks noGrp="1"/>
          </p:cNvSpPr>
          <p:nvPr>
            <p:ph type="sldNum" sz="quarter" idx="10"/>
          </p:nvPr>
        </p:nvSpPr>
        <p:spPr/>
        <p:txBody>
          <a:bodyPr/>
          <a:lstStyle/>
          <a:p>
            <a:fld id="{00E422AD-CE9C-4CAB-B2CF-C6E2AB354225}" type="slidenum">
              <a:rPr lang="en-US" smtClean="0"/>
              <a:t>30</a:t>
            </a:fld>
            <a:endParaRPr lang="en-US"/>
          </a:p>
        </p:txBody>
      </p:sp>
    </p:spTree>
    <p:extLst>
      <p:ext uri="{BB962C8B-B14F-4D97-AF65-F5344CB8AC3E}">
        <p14:creationId xmlns:p14="http://schemas.microsoft.com/office/powerpoint/2010/main" val="424423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First, a little background on our Medical Respite program. In the early 2000s, inpatient teams at San Francisco General were noticing a cycle in homeless clients. People experiencing homelessness would be discharged after a hospital stay to street or shelter. They would not have adequate resources to take care of their post hospital needs or attend follow up. They then were back in ED, then another inpatient stay to stabilize, and so 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San Francisco Department of Public Health wanted to stop this cycle, and San Francisco Medical Respite was born.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program first started in a 12-bed area inside one of San Francisco’s homeless shelters. The need for more beds was quickly recognized, and in March 2007 we moved into a new facility with 45 beds. San Francisco was the first Respite program in the US that was publicly funded by a public health department. There are now over 145 Respite programs across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baseline="0" dirty="0"/>
              <a:t>We expanded our program to 75 beds in 2018, and added an additional referral resource, the shelters in San Francisco. Clients can now be referred to us from hospitals and from the Community via the Shelter Health Program. Clients can be referred  from hospitals if they have an acutely resolvable medical need and clients from the Community can be referred if they have a medical need and/or need for enhanced ADL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our program, the DPH provides the clinical care such as nursing, social work and case management.  We partner with a CBO named Community Forward who provides our non-clinical, “hospitality” services. </a:t>
            </a:r>
          </a:p>
          <a:p>
            <a:endParaRPr lang="en-US" baseline="0" dirty="0"/>
          </a:p>
          <a:p>
            <a:r>
              <a:rPr lang="en-US" baseline="0" dirty="0"/>
              <a:t>Our average length of stay was 1-5 months prior to COVID but increased to 2-6 months during and after COVID due to a decreased amount of shelter beds in San Francisco. Our length of stay has also increased as we get a large percentage of clients who are elderly, who cannot care for their own ADLs, or who have cognitive impairment, so are not safe to discharge to shelters. They stay with us until we can find a safe housing option.</a:t>
            </a:r>
          </a:p>
        </p:txBody>
      </p:sp>
      <p:sp>
        <p:nvSpPr>
          <p:cNvPr id="4" name="Slide Number Placeholder 3"/>
          <p:cNvSpPr>
            <a:spLocks noGrp="1"/>
          </p:cNvSpPr>
          <p:nvPr>
            <p:ph type="sldNum" sz="quarter" idx="10"/>
          </p:nvPr>
        </p:nvSpPr>
        <p:spPr/>
        <p:txBody>
          <a:bodyPr/>
          <a:lstStyle/>
          <a:p>
            <a:fld id="{4016C317-772C-49AD-AB28-C0C19FB75ED8}" type="slidenum">
              <a:rPr lang="en-US" smtClean="0"/>
              <a:pPr/>
              <a:t>4</a:t>
            </a:fld>
            <a:endParaRPr lang="en-US"/>
          </a:p>
        </p:txBody>
      </p:sp>
    </p:spTree>
    <p:extLst>
      <p:ext uri="{BB962C8B-B14F-4D97-AF65-F5344CB8AC3E}">
        <p14:creationId xmlns:p14="http://schemas.microsoft.com/office/powerpoint/2010/main" val="795573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and now I will open it up for questions.</a:t>
            </a:r>
          </a:p>
          <a:p>
            <a:endParaRPr lang="en-US" dirty="0"/>
          </a:p>
          <a:p>
            <a:endParaRPr lang="en-US" dirty="0"/>
          </a:p>
          <a:p>
            <a:r>
              <a:rPr lang="en-US" dirty="0"/>
              <a:t>Please feel free to email me if you have any other questions that occur to you. I am also happy to share our PCA tools with you via email.</a:t>
            </a:r>
          </a:p>
          <a:p>
            <a:endParaRPr lang="en-US" dirty="0"/>
          </a:p>
          <a:p>
            <a:r>
              <a:rPr lang="en-US" dirty="0"/>
              <a:t>Thank you so much for coming. Thanks also to my colleagues at San Francisco Department of Public Health of attending in support!</a:t>
            </a:r>
          </a:p>
        </p:txBody>
      </p:sp>
      <p:sp>
        <p:nvSpPr>
          <p:cNvPr id="4" name="Slide Number Placeholder 3"/>
          <p:cNvSpPr>
            <a:spLocks noGrp="1"/>
          </p:cNvSpPr>
          <p:nvPr>
            <p:ph type="sldNum" sz="quarter" idx="5"/>
          </p:nvPr>
        </p:nvSpPr>
        <p:spPr/>
        <p:txBody>
          <a:bodyPr/>
          <a:lstStyle/>
          <a:p>
            <a:fld id="{09F2B767-A61D-4AC9-BA19-2EFC0C06E012}" type="slidenum">
              <a:rPr lang="en-US" smtClean="0"/>
              <a:t>31</a:t>
            </a:fld>
            <a:endParaRPr lang="en-US"/>
          </a:p>
        </p:txBody>
      </p:sp>
    </p:spTree>
    <p:extLst>
      <p:ext uri="{BB962C8B-B14F-4D97-AF65-F5344CB8AC3E}">
        <p14:creationId xmlns:p14="http://schemas.microsoft.com/office/powerpoint/2010/main" val="2652138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different levels of assistance provided by caregivers in general</a:t>
            </a:r>
          </a:p>
        </p:txBody>
      </p:sp>
      <p:sp>
        <p:nvSpPr>
          <p:cNvPr id="4" name="Slide Number Placeholder 3"/>
          <p:cNvSpPr>
            <a:spLocks noGrp="1"/>
          </p:cNvSpPr>
          <p:nvPr>
            <p:ph type="sldNum" sz="quarter" idx="5"/>
          </p:nvPr>
        </p:nvSpPr>
        <p:spPr/>
        <p:txBody>
          <a:bodyPr/>
          <a:lstStyle/>
          <a:p>
            <a:fld id="{09F2B767-A61D-4AC9-BA19-2EFC0C06E012}" type="slidenum">
              <a:rPr lang="en-US" smtClean="0"/>
              <a:t>32</a:t>
            </a:fld>
            <a:endParaRPr lang="en-US"/>
          </a:p>
        </p:txBody>
      </p:sp>
    </p:spTree>
    <p:extLst>
      <p:ext uri="{BB962C8B-B14F-4D97-AF65-F5344CB8AC3E}">
        <p14:creationId xmlns:p14="http://schemas.microsoft.com/office/powerpoint/2010/main" val="1439688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0E422AD-CE9C-4CAB-B2CF-C6E2AB354225}" type="slidenum">
              <a:rPr lang="en-US" smtClean="0"/>
              <a:t>33</a:t>
            </a:fld>
            <a:endParaRPr lang="en-US"/>
          </a:p>
        </p:txBody>
      </p:sp>
    </p:spTree>
    <p:extLst>
      <p:ext uri="{BB962C8B-B14F-4D97-AF65-F5344CB8AC3E}">
        <p14:creationId xmlns:p14="http://schemas.microsoft.com/office/powerpoint/2010/main" val="133562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5 years at our Staff Retreat we ask our team to revisit our Mission Statement and update it as times change and our Mission grows. We are due for a new Mission Statement (COVID put on hold our staff retreat) but this is our current mission.</a:t>
            </a:r>
          </a:p>
        </p:txBody>
      </p:sp>
      <p:sp>
        <p:nvSpPr>
          <p:cNvPr id="4" name="Slide Number Placeholder 3"/>
          <p:cNvSpPr>
            <a:spLocks noGrp="1"/>
          </p:cNvSpPr>
          <p:nvPr>
            <p:ph type="sldNum" sz="quarter" idx="5"/>
          </p:nvPr>
        </p:nvSpPr>
        <p:spPr/>
        <p:txBody>
          <a:bodyPr/>
          <a:lstStyle/>
          <a:p>
            <a:fld id="{09F2B767-A61D-4AC9-BA19-2EFC0C06E012}" type="slidenum">
              <a:rPr lang="en-US" smtClean="0"/>
              <a:t>5</a:t>
            </a:fld>
            <a:endParaRPr lang="en-US"/>
          </a:p>
        </p:txBody>
      </p:sp>
    </p:spTree>
    <p:extLst>
      <p:ext uri="{BB962C8B-B14F-4D97-AF65-F5344CB8AC3E}">
        <p14:creationId xmlns:p14="http://schemas.microsoft.com/office/powerpoint/2010/main" val="127914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Some logistics of our Respite program:</a:t>
            </a:r>
          </a:p>
          <a:p>
            <a:endParaRPr lang="en-US" sz="1400" dirty="0"/>
          </a:p>
          <a:p>
            <a:r>
              <a:rPr lang="en-US" sz="1400" dirty="0"/>
              <a:t>Our male clients sleep in dorms that range from 6 beds to 27 beds and female clients sleep in semi-private 2 to 3 bed-rooms. Transgender clients are offered our 1 single private room if available (it is also used for COVID isolation) or their choice of the female floor or the male floor. </a:t>
            </a:r>
          </a:p>
          <a:p>
            <a:endParaRPr lang="en-US" sz="1400" dirty="0"/>
          </a:p>
          <a:p>
            <a:r>
              <a:rPr lang="en-US" sz="1400" dirty="0"/>
              <a:t>-We have an open-door policy at respite. Clients can come and go as they wish during the day, but we do ask they are in by 10pm at night, and then stay in until 7am the next morning</a:t>
            </a:r>
          </a:p>
          <a:p>
            <a:endParaRPr lang="en-US" sz="1400" dirty="0"/>
          </a:p>
          <a:p>
            <a:r>
              <a:rPr lang="en-US" sz="1400" dirty="0"/>
              <a:t>-</a:t>
            </a:r>
            <a:r>
              <a:rPr lang="en-US" sz="1400" baseline="0" dirty="0"/>
              <a:t>We provide the hospitality and daily living services that everyone, homeless or not, requires through our CBO, Community Forward. </a:t>
            </a:r>
            <a:r>
              <a:rPr lang="en-US" sz="1400" dirty="0"/>
              <a:t>Community Forward runs our dining room and provides 3 hot meals a day plus snacks in the evening. Community Forward provides transportation via van to and from all medical and social services appointments, and our case managers escort clients to appointments if needed. </a:t>
            </a:r>
            <a:r>
              <a:rPr lang="en-US" sz="1400" baseline="0" dirty="0"/>
              <a:t>Community Forward provides weekly laundry and linen service, janitorial services to maintain a clean and hygienic environment, and safety and security of the facility. </a:t>
            </a:r>
            <a:endParaRPr lang="en-US" sz="1400" dirty="0"/>
          </a:p>
          <a:p>
            <a:endParaRPr lang="en-US" sz="1400" dirty="0"/>
          </a:p>
          <a:p>
            <a:r>
              <a:rPr lang="en-US" sz="1400" dirty="0"/>
              <a:t>-The Activities Room is open 24/7 for TV, books, games, and daytime activities like Acupuncture, Art Group, Exercise Group, and BINGO</a:t>
            </a:r>
          </a:p>
          <a:p>
            <a:endParaRPr lang="en-US" sz="1400" dirty="0"/>
          </a:p>
          <a:p>
            <a:r>
              <a:rPr lang="en-US" sz="1400" dirty="0"/>
              <a:t>-Each client is assigned a team of a Medical Provider, Nurse, and Social Worker shortly after intake.</a:t>
            </a:r>
          </a:p>
          <a:p>
            <a:r>
              <a:rPr lang="en-US" sz="1400" dirty="0"/>
              <a:t>-Medications to last the entire are distributed by our nursing staff at Med Pass ever morning. We can provide Direct Observation Therapy to clients that are unable to manage their own meds</a:t>
            </a:r>
          </a:p>
          <a:p>
            <a:r>
              <a:rPr lang="en-US" sz="1400" dirty="0"/>
              <a:t>-We have a robust support staff team of Health Workers, Medical Assistants, Eligibility Workers, and now Patient Care Assistants that provide wrap around support services 7am-11:30pm daily</a:t>
            </a:r>
          </a:p>
          <a:p>
            <a:r>
              <a:rPr lang="en-US" sz="1400" dirty="0"/>
              <a:t>-Our Social Services team holds a monthly Community Meeting for client announcements, concerns, and questions.</a:t>
            </a:r>
          </a:p>
        </p:txBody>
      </p:sp>
      <p:sp>
        <p:nvSpPr>
          <p:cNvPr id="4" name="Slide Number Placeholder 3"/>
          <p:cNvSpPr>
            <a:spLocks noGrp="1"/>
          </p:cNvSpPr>
          <p:nvPr>
            <p:ph type="sldNum" sz="quarter" idx="5"/>
          </p:nvPr>
        </p:nvSpPr>
        <p:spPr/>
        <p:txBody>
          <a:bodyPr/>
          <a:lstStyle/>
          <a:p>
            <a:fld id="{09F2B767-A61D-4AC9-BA19-2EFC0C06E012}" type="slidenum">
              <a:rPr lang="en-US" smtClean="0"/>
              <a:t>6</a:t>
            </a:fld>
            <a:endParaRPr lang="en-US"/>
          </a:p>
        </p:txBody>
      </p:sp>
    </p:spTree>
    <p:extLst>
      <p:ext uri="{BB962C8B-B14F-4D97-AF65-F5344CB8AC3E}">
        <p14:creationId xmlns:p14="http://schemas.microsoft.com/office/powerpoint/2010/main" val="363741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7D5FC-0658-4E52-8150-251C4D1708FE}" type="slidenum">
              <a:rPr lang="en-US"/>
              <a:pPr/>
              <a:t>7</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6">
                    <a:lumMod val="75000"/>
                  </a:schemeClr>
                </a:solidFill>
                <a:latin typeface="+mn-lt"/>
              </a:rPr>
              <a:t>Medical Respite provides a safe space for Recuperation from the emotional distress and isolation associated with homelessness and illness.</a:t>
            </a:r>
          </a:p>
          <a:p>
            <a:endParaRPr lang="en-US" dirty="0"/>
          </a:p>
          <a:p>
            <a:r>
              <a:rPr lang="en-US" dirty="0"/>
              <a:t>So how do we provide this</a:t>
            </a:r>
            <a:r>
              <a:rPr lang="en-US" baseline="0" dirty="0"/>
              <a:t>?</a:t>
            </a:r>
          </a:p>
          <a:p>
            <a:endParaRPr lang="en-US" baseline="0" dirty="0"/>
          </a:p>
          <a:p>
            <a:r>
              <a:rPr lang="en-US" baseline="0" dirty="0"/>
              <a:t>Our Medical Team provides medical and nursing services directly on site.  We offer nursing care and Providers (such as a nurse practitioner or physician assistant) with a goal of successful resolution of the medical or surgical condition that brought the client to Respite.  We also provide a place that offers enough stabilization and help to manage things such as chemotherapy and radiation for cancer patients, or transport and support for clients on dialysis.  We provide care coordination with specialty care clinics such as cardiology, orthopedics, and trauma. </a:t>
            </a:r>
          </a:p>
          <a:p>
            <a:endParaRPr lang="en-US" baseline="0" dirty="0"/>
          </a:p>
          <a:p>
            <a:r>
              <a:rPr lang="en-US" baseline="0" dirty="0"/>
              <a:t>We connect every client to a PCP prior to discharge.</a:t>
            </a:r>
          </a:p>
          <a:p>
            <a:endParaRPr lang="en-US" baseline="0" dirty="0"/>
          </a:p>
          <a:p>
            <a:r>
              <a:rPr lang="en-US" baseline="0" dirty="0"/>
              <a:t>We are a nurse driven program.</a:t>
            </a:r>
          </a:p>
          <a:p>
            <a:endParaRPr lang="en-US" baseline="0" dirty="0"/>
          </a:p>
          <a:p>
            <a:r>
              <a:rPr lang="en-US" baseline="0" dirty="0"/>
              <a:t>Our Social Service/Behavioral Health team focuses on long term and sustainable discharge plans through a full psychosocial assessment of both the short-term needs (such as an ID) and the long-term goals (such as housing). Social Workers connect clients to treatment programs, work training programs, in home support services, and intensive case management, as well as ensure clients are on the Coordinated Entry list for housing. In fact, of those clients who engage in our program, more than 20% are discharged directly to permanent supportive housing.</a:t>
            </a:r>
          </a:p>
          <a:p>
            <a:endParaRPr lang="en-US" baseline="0" dirty="0"/>
          </a:p>
          <a:p>
            <a:r>
              <a:rPr lang="en-US" baseline="0" dirty="0"/>
              <a:t>Finally, Respite really offers a place to recuperate from the emotional distress and isolation associated with both homelessness and with illness.  Our clients experience both and Respite provides a community and a respite from life on the streets.</a:t>
            </a:r>
          </a:p>
          <a:p>
            <a:endParaRPr lang="en-US" baseline="0" dirty="0"/>
          </a:p>
          <a:p>
            <a:endParaRPr lang="en-US" baseline="0" dirty="0"/>
          </a:p>
          <a:p>
            <a:endParaRPr lang="en-US" dirty="0"/>
          </a:p>
          <a:p>
            <a:endParaRPr lang="en-US" dirty="0"/>
          </a:p>
        </p:txBody>
      </p:sp>
    </p:spTree>
    <p:extLst>
      <p:ext uri="{BB962C8B-B14F-4D97-AF65-F5344CB8AC3E}">
        <p14:creationId xmlns:p14="http://schemas.microsoft.com/office/powerpoint/2010/main" val="357889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Respite programs across the country are seeing an increase in our Aging Population. Recent</a:t>
            </a:r>
            <a:r>
              <a:rPr lang="en-US" baseline="0" dirty="0"/>
              <a:t> numbers anticipate senior homelessness tripling by 2030. Currently 30% of our clients are over the age of 60. Of our aging clients, 50% come from Shelter and Community referrals. </a:t>
            </a:r>
          </a:p>
          <a:p>
            <a:endParaRPr lang="en-US" baseline="0" dirty="0"/>
          </a:p>
          <a:p>
            <a:r>
              <a:rPr lang="en-US" baseline="0" dirty="0"/>
              <a:t>Of course, with an aging population comes an increase in need for help with ADLs. Shelters and Respite programs across the county are experiencing this and struggling with how to meet the need. We saw an increase in ADL needs in shelter and at Respite prior to 2018.  </a:t>
            </a:r>
          </a:p>
          <a:p>
            <a:endParaRPr lang="en-US" baseline="0" dirty="0"/>
          </a:p>
        </p:txBody>
      </p:sp>
      <p:sp>
        <p:nvSpPr>
          <p:cNvPr id="4" name="Slide Number Placeholder 3"/>
          <p:cNvSpPr>
            <a:spLocks noGrp="1"/>
          </p:cNvSpPr>
          <p:nvPr>
            <p:ph type="sldNum" sz="quarter" idx="5"/>
          </p:nvPr>
        </p:nvSpPr>
        <p:spPr/>
        <p:txBody>
          <a:bodyPr/>
          <a:lstStyle/>
          <a:p>
            <a:fld id="{09F2B767-A61D-4AC9-BA19-2EFC0C06E012}" type="slidenum">
              <a:rPr lang="en-US" smtClean="0"/>
              <a:t>8</a:t>
            </a:fld>
            <a:endParaRPr lang="en-US"/>
          </a:p>
        </p:txBody>
      </p:sp>
    </p:spTree>
    <p:extLst>
      <p:ext uri="{BB962C8B-B14F-4D97-AF65-F5344CB8AC3E}">
        <p14:creationId xmlns:p14="http://schemas.microsoft.com/office/powerpoint/2010/main" val="241824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we gathered date on how many clients in shelter were aging, vs. clients in the hospital. </a:t>
            </a:r>
          </a:p>
          <a:p>
            <a:endParaRPr lang="en-US" dirty="0"/>
          </a:p>
          <a:p>
            <a:r>
              <a:rPr lang="en-US" dirty="0"/>
              <a:t>The Average age for  a hospital client was 49. The Average age at Shelter was 55</a:t>
            </a:r>
          </a:p>
          <a:p>
            <a:endParaRPr lang="en-US" dirty="0"/>
          </a:p>
          <a:p>
            <a:r>
              <a:rPr lang="en-US" dirty="0"/>
              <a:t>But look at this 70-79 group and see how the</a:t>
            </a:r>
            <a:r>
              <a:rPr lang="en-US" baseline="0" dirty="0"/>
              <a:t> distribution is different.  It really highlights the population aging in shelters</a:t>
            </a:r>
          </a:p>
          <a:p>
            <a:endParaRPr lang="en-US" baseline="0" dirty="0"/>
          </a:p>
          <a:p>
            <a:r>
              <a:rPr lang="en-US" baseline="0" dirty="0"/>
              <a:t>Also, historically, 3% of our clients from the hospital have some known cog impairment.  29% of our Shelter Health referrals do. </a:t>
            </a:r>
          </a:p>
          <a:p>
            <a:endParaRPr lang="en-US" baseline="0" dirty="0"/>
          </a:p>
          <a:p>
            <a:r>
              <a:rPr lang="en-US" baseline="0" dirty="0"/>
              <a:t>These clients come with an increasing need for help in managing their ADLs. We saw this prior to 2018 and felt the need to address it.</a:t>
            </a:r>
            <a:endParaRPr lang="en-US" dirty="0"/>
          </a:p>
          <a:p>
            <a:endParaRPr lang="en-US" dirty="0"/>
          </a:p>
        </p:txBody>
      </p:sp>
      <p:sp>
        <p:nvSpPr>
          <p:cNvPr id="4" name="Slide Number Placeholder 3"/>
          <p:cNvSpPr>
            <a:spLocks noGrp="1"/>
          </p:cNvSpPr>
          <p:nvPr>
            <p:ph type="sldNum" sz="quarter" idx="5"/>
          </p:nvPr>
        </p:nvSpPr>
        <p:spPr/>
        <p:txBody>
          <a:bodyPr/>
          <a:lstStyle/>
          <a:p>
            <a:fld id="{09F2B767-A61D-4AC9-BA19-2EFC0C06E012}" type="slidenum">
              <a:rPr lang="en-US" smtClean="0"/>
              <a:t>9</a:t>
            </a:fld>
            <a:endParaRPr lang="en-US"/>
          </a:p>
        </p:txBody>
      </p:sp>
    </p:spTree>
    <p:extLst>
      <p:ext uri="{BB962C8B-B14F-4D97-AF65-F5344CB8AC3E}">
        <p14:creationId xmlns:p14="http://schemas.microsoft.com/office/powerpoint/2010/main" val="169223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what was the problem? We saw a rapidly aging community in SF shelters and at Respite, with an increased ADL need despite admission criteria. We were sending an increased number of clients back to the hospital who could not manage ADL needs. The hospital had no where to send folks and would often discharge back to shelter. This became a cycle, over and over again, all due to clients needing ADL support. We needed a new solution to address the needs of these clients and the system in SF. We met with Shelter Health, also part of SFDPH, and came up with a plan. We changed our system and staffing at Medical Respite to begin accepting clients with ADL needs.</a:t>
            </a:r>
          </a:p>
        </p:txBody>
      </p:sp>
      <p:sp>
        <p:nvSpPr>
          <p:cNvPr id="4" name="Slide Number Placeholder 3"/>
          <p:cNvSpPr>
            <a:spLocks noGrp="1"/>
          </p:cNvSpPr>
          <p:nvPr>
            <p:ph type="sldNum" sz="quarter" idx="5"/>
          </p:nvPr>
        </p:nvSpPr>
        <p:spPr/>
        <p:txBody>
          <a:bodyPr/>
          <a:lstStyle/>
          <a:p>
            <a:fld id="{09F2B767-A61D-4AC9-BA19-2EFC0C06E012}" type="slidenum">
              <a:rPr lang="en-US" smtClean="0"/>
              <a:t>10</a:t>
            </a:fld>
            <a:endParaRPr lang="en-US"/>
          </a:p>
        </p:txBody>
      </p:sp>
    </p:spTree>
    <p:extLst>
      <p:ext uri="{BB962C8B-B14F-4D97-AF65-F5344CB8AC3E}">
        <p14:creationId xmlns:p14="http://schemas.microsoft.com/office/powerpoint/2010/main" val="3514419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b="0" i="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547581" cy="3096344"/>
          </a:xfrm>
          <a:prstGeom prst="rect">
            <a:avLst/>
          </a:prstGeom>
        </p:spPr>
        <p:txBody>
          <a:bodyPr>
            <a:normAutofit/>
          </a:bodyPr>
          <a:lstStyle>
            <a:lvl1pPr marL="0" indent="0">
              <a:lnSpc>
                <a:spcPct val="100000"/>
              </a:lnSpc>
              <a:buNone/>
              <a:defRPr sz="4800" b="0" i="0">
                <a:solidFill>
                  <a:srgbClr val="F38F1D"/>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128" y="4591233"/>
            <a:ext cx="0" cy="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17268" t="17268" r="17977" b="17977"/>
          <a:stretch/>
        </p:blipFill>
        <p:spPr>
          <a:xfrm>
            <a:off x="5306685" y="5229200"/>
            <a:ext cx="993507" cy="9935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4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1386670260"/>
              </p:ext>
            </p:extLst>
          </p:nvPr>
        </p:nvGraphicFramePr>
        <p:xfrm>
          <a:off x="548640" y="1998453"/>
          <a:ext cx="8127816" cy="4166851"/>
        </p:xfrm>
        <a:graphic>
          <a:graphicData uri="http://schemas.openxmlformats.org/drawingml/2006/table">
            <a:tbl>
              <a:tblPr firstRow="1" bandRow="1">
                <a:tableStyleId>{5C22544A-7EE6-4342-B048-85BDC9FD1C3A}</a:tableStyleId>
              </a:tblPr>
              <a:tblGrid>
                <a:gridCol w="2007136">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F39200"/>
                          </a:solidFill>
                          <a:effectLst/>
                          <a:latin typeface="Arial" charset="0"/>
                          <a:ea typeface="Arial" charset="0"/>
                          <a:cs typeface="Arial" charset="0"/>
                        </a:rPr>
                        <a:t>●</a:t>
                      </a:r>
                      <a:endParaRPr lang="ko-KR" altLang="en-US" sz="1300" b="1" i="0" kern="120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kern="120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kern="120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tc>
                  <a:txBody>
                    <a:bodyPr/>
                    <a:lstStyle/>
                    <a:p>
                      <a:pPr algn="ctr" latinLnBrk="0"/>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tc>
                  <a:txBody>
                    <a:bodyPr/>
                    <a:lstStyle/>
                    <a:p>
                      <a:pPr algn="ctr" latinLnBrk="0"/>
                      <a:endParaRPr lang="ko-KR" altLang="en-US" sz="11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100" b="1" i="0" dirty="0">
                          <a:solidFill>
                            <a:schemeClr val="tx1">
                              <a:lumMod val="65000"/>
                              <a:lumOff val="35000"/>
                            </a:schemeClr>
                          </a:solidFill>
                          <a:effectLst/>
                          <a:latin typeface="Arial" charset="0"/>
                          <a:ea typeface="Arial" charset="0"/>
                          <a:cs typeface="Arial" charset="0"/>
                        </a:rPr>
                        <a:t>●</a:t>
                      </a:r>
                      <a:endParaRPr lang="ko-KR" altLang="en-US" sz="11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100" b="1" i="0" dirty="0">
                          <a:solidFill>
                            <a:schemeClr val="tx1">
                              <a:lumMod val="65000"/>
                              <a:lumOff val="35000"/>
                            </a:schemeClr>
                          </a:solidFill>
                          <a:effectLst/>
                          <a:latin typeface="Arial" charset="0"/>
                          <a:ea typeface="Arial" charset="0"/>
                          <a:cs typeface="Arial" charset="0"/>
                        </a:rPr>
                        <a:t>●</a:t>
                      </a:r>
                      <a:endParaRPr lang="ko-KR" altLang="en-US" sz="11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extLst>
                  <a:ext uri="{0D108BD9-81ED-4DB2-BD59-A6C34878D82A}">
                    <a16:rowId xmlns:a16="http://schemas.microsoft.com/office/drawing/2014/main" val="10008"/>
                  </a:ext>
                </a:extLst>
              </a:tr>
            </a:tbl>
          </a:graphicData>
        </a:graphic>
      </p:graphicFrame>
      <p:sp>
        <p:nvSpPr>
          <p:cNvPr id="11"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9552" y="6165304"/>
            <a:ext cx="1314448" cy="74032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1"/>
            <a:ext cx="3744416" cy="1039091"/>
          </a:xfrm>
          <a:prstGeom prst="rect">
            <a:avLst/>
          </a:prstGeom>
        </p:spPr>
        <p:txBody>
          <a:bodyPr vert="horz" lIns="91440" tIns="45720" rIns="91440" bIns="45720" rtlCol="0" anchor="ctr">
            <a:normAutofit/>
          </a:bodyPr>
          <a:lstStyle>
            <a:lvl1pPr algn="ctr" latinLnBrk="0">
              <a:defRPr sz="3200" b="1" i="0">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8" y="4076701"/>
            <a:ext cx="6985000" cy="432419"/>
          </a:xfrm>
          <a:prstGeom prst="rect">
            <a:avLst/>
          </a:prstGeom>
        </p:spPr>
        <p:txBody>
          <a:bodyPr>
            <a:normAutofit/>
          </a:bodyPr>
          <a:lstStyle>
            <a:lvl1pPr marL="0" indent="0" algn="ctr" latinLnBrk="0">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8" y="4653136"/>
            <a:ext cx="6985000" cy="432048"/>
          </a:xfrm>
          <a:prstGeom prst="rect">
            <a:avLst/>
          </a:prstGeom>
        </p:spPr>
        <p:txBody>
          <a:bodyPr>
            <a:normAutofit/>
          </a:bodyPr>
          <a:lstStyle>
            <a:lvl1pPr marL="0" indent="0" algn="ctr" latinLnBrk="0">
              <a:lnSpc>
                <a:spcPct val="100000"/>
              </a:lnSpc>
              <a:buNone/>
              <a:defRPr lang="en-US" altLang="ko-KR" sz="1800" b="1" i="0"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6"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5507" y="5279456"/>
            <a:ext cx="2560320" cy="144202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B2D6127-5671-4313-9E3F-EA8F4594C069}" type="datetimeFigureOut">
              <a:rPr lang="en-US" smtClean="0"/>
              <a:t>5/10/2024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CFDBE46-1D51-410D-A80F-3DEDFD2E5BA1}" type="slidenum">
              <a:rPr lang="en-US" smtClean="0"/>
              <a:t>‹#›</a:t>
            </a:fld>
            <a:endParaRPr lang="en-US"/>
          </a:p>
        </p:txBody>
      </p:sp>
    </p:spTree>
    <p:extLst>
      <p:ext uri="{BB962C8B-B14F-4D97-AF65-F5344CB8AC3E}">
        <p14:creationId xmlns:p14="http://schemas.microsoft.com/office/powerpoint/2010/main" val="125556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B2D6127-5671-4313-9E3F-EA8F4594C069}" type="datetimeFigureOut">
              <a:rPr lang="en-US" smtClean="0"/>
              <a:t>5/10/2024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CFDBE46-1D51-410D-A80F-3DEDFD2E5BA1}" type="slidenum">
              <a:rPr lang="en-US" smtClean="0"/>
              <a:t>‹#›</a:t>
            </a:fld>
            <a:endParaRPr lang="en-US"/>
          </a:p>
        </p:txBody>
      </p:sp>
    </p:spTree>
    <p:extLst>
      <p:ext uri="{BB962C8B-B14F-4D97-AF65-F5344CB8AC3E}">
        <p14:creationId xmlns:p14="http://schemas.microsoft.com/office/powerpoint/2010/main" val="684282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921141-F246-D440-BC06-B107FE46C719}"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91BEF-73EE-FF46-9AFE-55D4027438AF}" type="slidenum">
              <a:rPr lang="en-US" smtClean="0"/>
              <a:t>‹#›</a:t>
            </a:fld>
            <a:endParaRPr lang="en-US"/>
          </a:p>
        </p:txBody>
      </p:sp>
    </p:spTree>
    <p:extLst>
      <p:ext uri="{BB962C8B-B14F-4D97-AF65-F5344CB8AC3E}">
        <p14:creationId xmlns:p14="http://schemas.microsoft.com/office/powerpoint/2010/main" val="2246489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921141-F246-D440-BC06-B107FE46C719}"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1BEF-73EE-FF46-9AFE-55D4027438AF}" type="slidenum">
              <a:rPr lang="en-US" smtClean="0"/>
              <a:t>‹#›</a:t>
            </a:fld>
            <a:endParaRPr lang="en-US"/>
          </a:p>
        </p:txBody>
      </p:sp>
    </p:spTree>
    <p:extLst>
      <p:ext uri="{BB962C8B-B14F-4D97-AF65-F5344CB8AC3E}">
        <p14:creationId xmlns:p14="http://schemas.microsoft.com/office/powerpoint/2010/main" val="143882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921141-F246-D440-BC06-B107FE46C719}"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1BEF-73EE-FF46-9AFE-55D4027438AF}" type="slidenum">
              <a:rPr lang="en-US" smtClean="0"/>
              <a:t>‹#›</a:t>
            </a:fld>
            <a:endParaRPr lang="en-US"/>
          </a:p>
        </p:txBody>
      </p:sp>
    </p:spTree>
    <p:extLst>
      <p:ext uri="{BB962C8B-B14F-4D97-AF65-F5344CB8AC3E}">
        <p14:creationId xmlns:p14="http://schemas.microsoft.com/office/powerpoint/2010/main" val="1663580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39939B"/>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7268" t="17268" r="17977" b="17977"/>
          <a:stretch/>
        </p:blipFill>
        <p:spPr>
          <a:xfrm>
            <a:off x="5306685" y="5229200"/>
            <a:ext cx="993507" cy="99350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39939B"/>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6" y="3645024"/>
            <a:ext cx="5328592" cy="276774"/>
          </a:xfrm>
          <a:prstGeom prst="rect">
            <a:avLst/>
          </a:prstGeom>
        </p:spPr>
        <p:txBody>
          <a:bodyPr>
            <a:normAutofit/>
          </a:bodyPr>
          <a:lstStyle>
            <a:lvl1pPr marL="0" indent="0">
              <a:buFontTx/>
              <a:buNone/>
              <a:defRPr sz="1200">
                <a:solidFill>
                  <a:srgbClr val="39939B"/>
                </a:solidFill>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7" name="텍스트 개체 틀 12"/>
          <p:cNvSpPr>
            <a:spLocks noGrp="1"/>
          </p:cNvSpPr>
          <p:nvPr>
            <p:ph type="body" sz="quarter" idx="12" hasCustomPrompt="1"/>
          </p:nvPr>
        </p:nvSpPr>
        <p:spPr>
          <a:xfrm>
            <a:off x="611560" y="4077072"/>
            <a:ext cx="7920880" cy="3096344"/>
          </a:xfrm>
          <a:prstGeom prst="rect">
            <a:avLst/>
          </a:prstGeom>
        </p:spPr>
        <p:txBody>
          <a:bodyPr>
            <a:normAutofit/>
          </a:bodyPr>
          <a:lstStyle>
            <a:lvl1pPr marL="0" indent="0">
              <a:lnSpc>
                <a:spcPct val="100000"/>
              </a:lnSpc>
              <a:buNone/>
              <a:defRPr sz="4800" b="0" i="0">
                <a:solidFill>
                  <a:srgbClr val="39939B"/>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6" name="Picture 2" descr="C:\DOCUME~1\ADMINI~1\LOCALS~1\Temp\vmware-Administrator\VMwareDnD\08160eb5\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0272" y="476673"/>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b="0" i="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F38F1D"/>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128" y="4591233"/>
            <a:ext cx="0" cy="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39939B"/>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_W">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rgbClr val="39939B"/>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6" name="Picture 2" descr="C:\DOCUME~1\ADMINI~1\LOCALS~1\Temp\vmware-Administrator\VMwareDnD\08160eb5\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4735" y="383063"/>
            <a:ext cx="1029713" cy="1029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p>
            <a:r>
              <a:rPr lang="en-US" altLang="ko-KR" dirty="0" err="1"/>
              <a:t>Vehicula</a:t>
            </a:r>
            <a:r>
              <a:rPr lang="en-US" altLang="ko-KR" dirty="0"/>
              <a:t> </a:t>
            </a:r>
            <a:r>
              <a:rPr lang="en-US" altLang="ko-KR" dirty="0" err="1"/>
              <a:t>Ridiculus</a:t>
            </a:r>
            <a:endParaRPr lang="ko-KR" altLang="en-US" dirty="0"/>
          </a:p>
        </p:txBody>
      </p:sp>
      <p:sp>
        <p:nvSpPr>
          <p:cNvPr id="9" name="텍스트 개체 틀 2"/>
          <p:cNvSpPr>
            <a:spLocks noGrp="1"/>
          </p:cNvSpPr>
          <p:nvPr>
            <p:ph idx="1" hasCustomPrompt="1"/>
          </p:nvPr>
        </p:nvSpPr>
        <p:spPr>
          <a:xfrm>
            <a:off x="611560" y="4797152"/>
            <a:ext cx="8085584" cy="1357611"/>
          </a:xfrm>
          <a:prstGeom prst="rect">
            <a:avLst/>
          </a:prstGeom>
        </p:spPr>
        <p:txBody>
          <a:bodyPr vert="horz" lIns="91440" tIns="45720" rIns="91440" bIns="45720" rtlCol="0">
            <a:normAutofit/>
          </a:bodyPr>
          <a:lstStyle>
            <a:lvl1pPr marL="285750" indent="-285750">
              <a:lnSpc>
                <a:spcPct val="150000"/>
              </a:lnSpc>
              <a:buFont typeface="Arial" pitchFamily="34" charset="0"/>
              <a:buChar char="•"/>
              <a:defRPr sz="1400">
                <a:latin typeface="Arial" charset="0"/>
                <a:ea typeface="Arial" charset="0"/>
                <a:cs typeface="Arial" charset="0"/>
              </a:defRPr>
            </a:lvl1p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a:t>Lorem ipsum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porta gravida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p>
        </p:txBody>
      </p:sp>
      <p:sp>
        <p:nvSpPr>
          <p:cNvPr id="5" name="Text Placeholder 4"/>
          <p:cNvSpPr>
            <a:spLocks noGrp="1"/>
          </p:cNvSpPr>
          <p:nvPr>
            <p:ph type="body" sz="quarter" idx="13"/>
          </p:nvPr>
        </p:nvSpPr>
        <p:spPr>
          <a:xfrm>
            <a:off x="457200" y="1052736"/>
            <a:ext cx="8240713" cy="549275"/>
          </a:xfrm>
        </p:spPr>
        <p:txBody>
          <a:bodyPr>
            <a:noAutofit/>
          </a:bodyPr>
          <a:lstStyle>
            <a:lvl1pPr marL="0" indent="0">
              <a:buNone/>
              <a:defRPr sz="1400" b="1">
                <a:solidFill>
                  <a:srgbClr val="39939B"/>
                </a:solidFill>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400" b="0">
                <a:solidFill>
                  <a:schemeClr val="tx1"/>
                </a:solidFill>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endParaRPr lang="en-US" dirty="0"/>
          </a:p>
        </p:txBody>
      </p:sp>
      <p:sp>
        <p:nvSpPr>
          <p:cNvPr id="19" name="Text Placeholder 4"/>
          <p:cNvSpPr>
            <a:spLocks noGrp="1"/>
          </p:cNvSpPr>
          <p:nvPr>
            <p:ph type="body" sz="quarter" idx="15"/>
          </p:nvPr>
        </p:nvSpPr>
        <p:spPr>
          <a:xfrm>
            <a:off x="446087" y="4237771"/>
            <a:ext cx="8240713" cy="549275"/>
          </a:xfrm>
        </p:spPr>
        <p:txBody>
          <a:bodyPr>
            <a:noAutofit/>
          </a:bodyPr>
          <a:lstStyle>
            <a:lvl1pPr marL="0" indent="0">
              <a:buNone/>
              <a:defRPr sz="1400" b="1">
                <a:solidFill>
                  <a:srgbClr val="39939B"/>
                </a:solidFill>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pic>
        <p:nvPicPr>
          <p:cNvPr id="4101" name="Picture 5" descr="C:\DOCUME~1\ADMINI~1\LOCALS~1\Temp\vmware-Administrator\VMwareDnD\db577b11\Screen Shot 2017-03-14 at 6.35.50 PM_cro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2132856"/>
            <a:ext cx="2173937"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1\ADMINI~1\LOCALS~1\Temp\vmware-Administrator\VMwareDnD\96aae6d8\DSC01597_Dayl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809" y="2132856"/>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DOCUME~1\ADMINI~1\LOCALS~1\Temp\vmware-Administrator\VMwareDnD\86aad639\Screen Shot 2017-03-15 at 8.44.46 P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2132856"/>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400" b="0" i="0" u="none" baseline="0" smtClean="0">
                <a:solidFill>
                  <a:schemeClr val="tx1">
                    <a:lumMod val="75000"/>
                    <a:lumOff val="25000"/>
                  </a:schemeClr>
                </a:solidFill>
                <a:latin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1123474417"/>
              </p:ext>
            </p:extLst>
          </p:nvPr>
        </p:nvGraphicFramePr>
        <p:xfrm>
          <a:off x="539552" y="1700808"/>
          <a:ext cx="8136904" cy="4166851"/>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39939B"/>
                          </a:solidFill>
                          <a:effectLst/>
                          <a:latin typeface="Arial" charset="0"/>
                          <a:ea typeface="Arial" charset="0"/>
                          <a:cs typeface="Arial" charset="0"/>
                        </a:rPr>
                        <a:t>●</a:t>
                      </a:r>
                      <a:endParaRPr lang="ko-KR" altLang="en-US" sz="1300" b="1" i="0" kern="120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30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15000"/>
                      </a:srgbClr>
                    </a:solidFill>
                  </a:tcPr>
                </a:tc>
                <a:tc>
                  <a:txBody>
                    <a:bodyPr/>
                    <a:lstStyle/>
                    <a:p>
                      <a:pPr algn="ctr" latinLnBrk="0"/>
                      <a:endParaRPr lang="ko-KR" altLang="en-US" sz="1300" b="1" i="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15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r>
                        <a:rPr lang="ko-KR" altLang="en-US" sz="1300" b="1" i="0" dirty="0">
                          <a:solidFill>
                            <a:srgbClr val="39939B"/>
                          </a:solidFill>
                          <a:effectLst/>
                          <a:latin typeface="Arial" charset="0"/>
                          <a:ea typeface="Arial" charset="0"/>
                          <a:cs typeface="Arial" charset="0"/>
                        </a:rPr>
                        <a:t>●</a:t>
                      </a:r>
                      <a:endParaRPr lang="ko-KR" altLang="en-US" sz="1300" b="1" i="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300" b="1" i="0" dirty="0">
                          <a:solidFill>
                            <a:srgbClr val="39939B"/>
                          </a:solidFill>
                          <a:effectLst/>
                          <a:latin typeface="Arial" charset="0"/>
                          <a:ea typeface="Arial" charset="0"/>
                          <a:cs typeface="Arial" charset="0"/>
                        </a:rPr>
                        <a:t>●</a:t>
                      </a:r>
                      <a:endParaRPr lang="ko-KR" altLang="en-US" sz="1300" b="1" i="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r>
                        <a:rPr lang="ko-KR" altLang="en-US" sz="1300" b="1" i="0" dirty="0">
                          <a:solidFill>
                            <a:srgbClr val="39939B"/>
                          </a:solidFill>
                          <a:effectLst/>
                          <a:latin typeface="Arial" charset="0"/>
                          <a:ea typeface="Arial" charset="0"/>
                          <a:cs typeface="Arial" charset="0"/>
                        </a:rPr>
                        <a:t>●</a:t>
                      </a:r>
                      <a:endParaRPr lang="ko-KR" altLang="en-US" sz="1300" b="1" i="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300" b="1" i="0" dirty="0">
                          <a:solidFill>
                            <a:srgbClr val="39939B"/>
                          </a:solidFill>
                          <a:effectLst/>
                          <a:latin typeface="Arial" charset="0"/>
                          <a:ea typeface="Arial" charset="0"/>
                          <a:cs typeface="Arial" charset="0"/>
                        </a:rPr>
                        <a:t>●</a:t>
                      </a:r>
                      <a:endParaRPr lang="ko-KR" altLang="en-US" sz="1300" b="1" i="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0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r>
                        <a:rPr lang="ko-KR" altLang="en-US" sz="1300" b="1" i="0" dirty="0">
                          <a:solidFill>
                            <a:srgbClr val="39939B"/>
                          </a:solidFill>
                          <a:effectLst/>
                          <a:latin typeface="Arial" charset="0"/>
                          <a:ea typeface="Arial" charset="0"/>
                          <a:cs typeface="Arial" charset="0"/>
                        </a:rPr>
                        <a:t>●</a:t>
                      </a:r>
                      <a:endParaRPr lang="ko-KR" altLang="en-US" sz="1300" b="1" i="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9939B">
                        <a:alpha val="25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9939B">
                        <a:alpha val="20000"/>
                      </a:srgbClr>
                    </a:solidFill>
                  </a:tcPr>
                </a:tc>
                <a:tc>
                  <a:txBody>
                    <a:bodyPr/>
                    <a:lstStyle/>
                    <a:p>
                      <a:pPr algn="ctr" latinLnBrk="0"/>
                      <a:endParaRPr lang="ko-KR" altLang="en-US" sz="1100" b="1" i="0" dirty="0">
                        <a:solidFill>
                          <a:srgbClr val="39939B"/>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9939B">
                        <a:alpha val="2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9939B">
                        <a:alpha val="20000"/>
                      </a:srgbClr>
                    </a:solidFill>
                  </a:tcPr>
                </a:tc>
                <a:extLst>
                  <a:ext uri="{0D108BD9-81ED-4DB2-BD59-A6C34878D82A}">
                    <a16:rowId xmlns:a16="http://schemas.microsoft.com/office/drawing/2014/main" val="10008"/>
                  </a:ext>
                </a:extLst>
              </a:tr>
            </a:tbl>
          </a:graphicData>
        </a:graphic>
      </p:graphicFrame>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1"/>
            <a:ext cx="3744416" cy="1039091"/>
          </a:xfrm>
          <a:prstGeom prst="rect">
            <a:avLst/>
          </a:prstGeom>
        </p:spPr>
        <p:txBody>
          <a:bodyPr vert="horz" lIns="91440" tIns="45720" rIns="91440" bIns="45720" rtlCol="0" anchor="ctr">
            <a:normAutofit/>
          </a:bodyPr>
          <a:lstStyle>
            <a:lvl1pPr algn="ctr">
              <a:defRPr sz="3200" b="1" i="0">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8" y="4076701"/>
            <a:ext cx="6985000" cy="432419"/>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8" y="4653136"/>
            <a:ext cx="6985000" cy="432048"/>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7AC143"/>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6"/>
            <a:ext cx="2560320" cy="144202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7268" t="17268" r="17977" b="17977"/>
          <a:stretch/>
        </p:blipFill>
        <p:spPr>
          <a:xfrm>
            <a:off x="5306685" y="5229200"/>
            <a:ext cx="993507" cy="99350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7AC143"/>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6"/>
            <a:ext cx="2560320" cy="144202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6" y="3645024"/>
            <a:ext cx="5328592" cy="276774"/>
          </a:xfrm>
          <a:prstGeom prst="rect">
            <a:avLst/>
          </a:prstGeom>
        </p:spPr>
        <p:txBody>
          <a:bodyPr>
            <a:normAutofit/>
          </a:bodyPr>
          <a:lstStyle>
            <a:lvl1pPr marL="0" indent="0">
              <a:buFontTx/>
              <a:buNone/>
              <a:defRPr sz="1200">
                <a:solidFill>
                  <a:srgbClr val="7AC143"/>
                </a:solidFill>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7" name="텍스트 개체 틀 12"/>
          <p:cNvSpPr>
            <a:spLocks noGrp="1"/>
          </p:cNvSpPr>
          <p:nvPr>
            <p:ph type="body" sz="quarter" idx="12" hasCustomPrompt="1"/>
          </p:nvPr>
        </p:nvSpPr>
        <p:spPr>
          <a:xfrm>
            <a:off x="611560" y="4077072"/>
            <a:ext cx="7920880" cy="3096344"/>
          </a:xfrm>
          <a:prstGeom prst="rect">
            <a:avLst/>
          </a:prstGeom>
        </p:spPr>
        <p:txBody>
          <a:bodyPr>
            <a:normAutofit/>
          </a:bodyPr>
          <a:lstStyle>
            <a:lvl1pPr marL="0" indent="0">
              <a:lnSpc>
                <a:spcPct val="100000"/>
              </a:lnSpc>
              <a:buNone/>
              <a:defRPr sz="4800" b="0" i="0">
                <a:solidFill>
                  <a:srgbClr val="7AC143"/>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8" name="Picture 2" descr="C:\DOCUME~1\ADMINI~1\LOCALS~1\Temp\vmware-Administrator\VMwareDnD\57e0a529\3.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8121" y="476673"/>
            <a:ext cx="1484462" cy="1484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7AC143"/>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6" y="3645024"/>
            <a:ext cx="5328592" cy="276774"/>
          </a:xfrm>
          <a:prstGeom prst="rect">
            <a:avLst/>
          </a:prstGeom>
        </p:spPr>
        <p:txBody>
          <a:bodyPr>
            <a:normAutofit/>
          </a:bodyPr>
          <a:lstStyle>
            <a:lvl1pPr marL="0" indent="0">
              <a:buFontTx/>
              <a:buNone/>
              <a:defRPr sz="1200" b="0" i="0">
                <a:solidFill>
                  <a:srgbClr val="F39200"/>
                </a:solidFill>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pic>
        <p:nvPicPr>
          <p:cNvPr id="1026" name="Picture 2" descr="C:\DOCUME~1\ADMINI~1\LOCALS~1\Temp\vmware-Administrator\VMwareDnD\07a25d03\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0272" y="476672"/>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7" name="텍스트 개체 틀 12"/>
          <p:cNvSpPr>
            <a:spLocks noGrp="1"/>
          </p:cNvSpPr>
          <p:nvPr>
            <p:ph type="body" sz="quarter" idx="12" hasCustomPrompt="1"/>
          </p:nvPr>
        </p:nvSpPr>
        <p:spPr>
          <a:xfrm>
            <a:off x="611560" y="4077072"/>
            <a:ext cx="7920880" cy="3096344"/>
          </a:xfrm>
          <a:prstGeom prst="rect">
            <a:avLst/>
          </a:prstGeom>
        </p:spPr>
        <p:txBody>
          <a:bodyPr>
            <a:normAutofit/>
          </a:bodyPr>
          <a:lstStyle>
            <a:lvl1pPr marL="0" indent="0">
              <a:lnSpc>
                <a:spcPct val="100000"/>
              </a:lnSpc>
              <a:buNone/>
              <a:defRPr sz="4800" b="0" i="0">
                <a:solidFill>
                  <a:srgbClr val="F38F1D"/>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_W">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rgbClr val="7AC143"/>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7" name="Picture 2" descr="C:\DOCUME~1\ADMINI~1\LOCALS~1\Temp\vmware-Administrator\VMwareDnD\57e0a529\3.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048" y="367376"/>
            <a:ext cx="1045400" cy="104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lvl1pPr>
              <a:defRPr>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9" name="텍스트 개체 틀 2"/>
          <p:cNvSpPr>
            <a:spLocks noGrp="1"/>
          </p:cNvSpPr>
          <p:nvPr>
            <p:ph idx="1" hasCustomPrompt="1"/>
          </p:nvPr>
        </p:nvSpPr>
        <p:spPr>
          <a:xfrm>
            <a:off x="611560" y="4797152"/>
            <a:ext cx="8085584" cy="1357611"/>
          </a:xfrm>
          <a:prstGeom prst="rect">
            <a:avLst/>
          </a:prstGeom>
        </p:spPr>
        <p:txBody>
          <a:bodyPr vert="horz" lIns="91440" tIns="45720" rIns="91440" bIns="45720" rtlCol="0">
            <a:normAutofit/>
          </a:bodyPr>
          <a:lstStyle>
            <a:lvl1pPr marL="285750" indent="-285750">
              <a:lnSpc>
                <a:spcPct val="150000"/>
              </a:lnSpc>
              <a:buFont typeface="Arial" pitchFamily="34" charset="0"/>
              <a:buChar char="•"/>
              <a:defRPr sz="1400">
                <a:latin typeface="Arial" charset="0"/>
                <a:ea typeface="Arial" charset="0"/>
                <a:cs typeface="Arial" charset="0"/>
              </a:defRPr>
            </a:lvl1p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a:t>Lorem ipsum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porta gravida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
        <p:nvSpPr>
          <p:cNvPr id="5" name="Text Placeholder 4"/>
          <p:cNvSpPr>
            <a:spLocks noGrp="1"/>
          </p:cNvSpPr>
          <p:nvPr>
            <p:ph type="body" sz="quarter" idx="13"/>
          </p:nvPr>
        </p:nvSpPr>
        <p:spPr>
          <a:xfrm>
            <a:off x="457200" y="1052736"/>
            <a:ext cx="8240713" cy="549275"/>
          </a:xfrm>
        </p:spPr>
        <p:txBody>
          <a:bodyPr>
            <a:noAutofit/>
          </a:bodyPr>
          <a:lstStyle>
            <a:lvl1pPr marL="0" indent="0">
              <a:buNone/>
              <a:defRPr sz="1400" b="1">
                <a:solidFill>
                  <a:srgbClr val="7AC143"/>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400" b="0">
                <a:solidFill>
                  <a:schemeClr val="tx1"/>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endParaRPr lang="en-US" dirty="0"/>
          </a:p>
        </p:txBody>
      </p:sp>
      <p:sp>
        <p:nvSpPr>
          <p:cNvPr id="19" name="Text Placeholder 4"/>
          <p:cNvSpPr>
            <a:spLocks noGrp="1"/>
          </p:cNvSpPr>
          <p:nvPr>
            <p:ph type="body" sz="quarter" idx="15"/>
          </p:nvPr>
        </p:nvSpPr>
        <p:spPr>
          <a:xfrm>
            <a:off x="446087" y="4237771"/>
            <a:ext cx="8240713" cy="549275"/>
          </a:xfrm>
        </p:spPr>
        <p:txBody>
          <a:bodyPr>
            <a:noAutofit/>
          </a:bodyPr>
          <a:lstStyle>
            <a:lvl1pPr marL="0" indent="0">
              <a:buNone/>
              <a:defRPr sz="1400" b="1">
                <a:solidFill>
                  <a:srgbClr val="7AC143"/>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b="0" i="0" u="none" baseline="0" smtClean="0">
                <a:solidFill>
                  <a:schemeClr val="tx1">
                    <a:lumMod val="75000"/>
                    <a:lumOff val="25000"/>
                  </a:schemeClr>
                </a:solidFill>
                <a:latin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pic>
        <p:nvPicPr>
          <p:cNvPr id="4101" name="Picture 5" descr="C:\DOCUME~1\ADMINI~1\LOCALS~1\Temp\vmware-Administrator\VMwareDnD\db577b11\Screen Shot 2017-03-14 at 6.35.50 PM_cro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2132856"/>
            <a:ext cx="2173937"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1\ADMINI~1\LOCALS~1\Temp\vmware-Administrator\VMwareDnD\96aae6d8\DSC01597_Dayl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809" y="2132856"/>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DOCUME~1\ADMINI~1\LOCALS~1\Temp\vmware-Administrator\VMwareDnD\86aad639\Screen Shot 2017-03-15 at 8.44.46 P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2132856"/>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4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1989017996"/>
              </p:ext>
            </p:extLst>
          </p:nvPr>
        </p:nvGraphicFramePr>
        <p:xfrm>
          <a:off x="539552" y="1700808"/>
          <a:ext cx="8136904" cy="4166851"/>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7AC143"/>
                          </a:solidFill>
                          <a:effectLst/>
                          <a:latin typeface="Arial" charset="0"/>
                          <a:ea typeface="Arial" charset="0"/>
                          <a:cs typeface="Arial" charset="0"/>
                        </a:rPr>
                        <a:t>●</a:t>
                      </a:r>
                      <a:endParaRPr lang="ko-KR" altLang="en-US" sz="1300" b="1" i="0" kern="120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endParaRPr lang="ko-KR" altLang="en-US" sz="1300" b="1" i="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r>
                        <a:rPr lang="ko-KR" altLang="en-US" sz="1300" b="1" i="0" dirty="0">
                          <a:solidFill>
                            <a:srgbClr val="7AC143"/>
                          </a:solidFill>
                          <a:effectLst/>
                          <a:latin typeface="Arial" charset="0"/>
                          <a:ea typeface="Arial" charset="0"/>
                          <a:cs typeface="Arial" charset="0"/>
                        </a:rPr>
                        <a:t>●</a:t>
                      </a:r>
                      <a:endParaRPr lang="ko-KR" altLang="en-US" sz="1300" b="1" i="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300" b="1" i="0" dirty="0">
                          <a:solidFill>
                            <a:srgbClr val="7AC143"/>
                          </a:solidFill>
                          <a:effectLst/>
                          <a:latin typeface="Arial" charset="0"/>
                          <a:ea typeface="Arial" charset="0"/>
                          <a:cs typeface="Arial" charset="0"/>
                        </a:rPr>
                        <a:t>●</a:t>
                      </a:r>
                      <a:endParaRPr lang="ko-KR" altLang="en-US" sz="1300" b="1" i="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r>
                        <a:rPr lang="ko-KR" altLang="en-US" sz="1300" b="1" i="0" dirty="0">
                          <a:solidFill>
                            <a:srgbClr val="7AC143"/>
                          </a:solidFill>
                          <a:effectLst/>
                          <a:latin typeface="Arial" charset="0"/>
                          <a:ea typeface="Arial" charset="0"/>
                          <a:cs typeface="Arial" charset="0"/>
                        </a:rPr>
                        <a:t>●</a:t>
                      </a:r>
                      <a:endParaRPr lang="ko-KR" altLang="en-US" sz="1300" b="1" i="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300" b="1" i="0" dirty="0">
                          <a:solidFill>
                            <a:srgbClr val="7AC143"/>
                          </a:solidFill>
                          <a:effectLst/>
                          <a:latin typeface="Arial" charset="0"/>
                          <a:ea typeface="Arial" charset="0"/>
                          <a:cs typeface="Arial" charset="0"/>
                        </a:rPr>
                        <a:t>●</a:t>
                      </a:r>
                      <a:endParaRPr lang="ko-KR" altLang="en-US" sz="1300" b="1" i="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20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r>
                        <a:rPr lang="ko-KR" altLang="en-US" sz="1300" b="1" i="0" dirty="0">
                          <a:solidFill>
                            <a:srgbClr val="7AC143"/>
                          </a:solidFill>
                          <a:effectLst/>
                          <a:latin typeface="Arial" charset="0"/>
                          <a:ea typeface="Arial" charset="0"/>
                          <a:cs typeface="Arial" charset="0"/>
                        </a:rPr>
                        <a:t>●</a:t>
                      </a:r>
                      <a:endParaRPr lang="ko-KR" altLang="en-US" sz="1300" b="1" i="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AC143">
                        <a:alpha val="35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AC143">
                        <a:alpha val="20000"/>
                      </a:srgbClr>
                    </a:solidFill>
                  </a:tcPr>
                </a:tc>
                <a:tc>
                  <a:txBody>
                    <a:bodyPr/>
                    <a:lstStyle/>
                    <a:p>
                      <a:pPr algn="ctr" latinLnBrk="0"/>
                      <a:endParaRPr lang="ko-KR" altLang="en-US" sz="1100" b="1" i="0" dirty="0">
                        <a:solidFill>
                          <a:srgbClr val="7AC14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AC143">
                        <a:alpha val="2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AC143">
                        <a:alpha val="20000"/>
                      </a:srgbClr>
                    </a:solidFill>
                  </a:tcPr>
                </a:tc>
                <a:extLst>
                  <a:ext uri="{0D108BD9-81ED-4DB2-BD59-A6C34878D82A}">
                    <a16:rowId xmlns:a16="http://schemas.microsoft.com/office/drawing/2014/main" val="10008"/>
                  </a:ext>
                </a:extLst>
              </a:tr>
            </a:tbl>
          </a:graphicData>
        </a:graphic>
      </p:graphicFrame>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1"/>
            <a:ext cx="3744416" cy="1039091"/>
          </a:xfrm>
          <a:prstGeom prst="rect">
            <a:avLst/>
          </a:prstGeom>
        </p:spPr>
        <p:txBody>
          <a:bodyPr vert="horz" lIns="91440" tIns="45720" rIns="91440" bIns="45720" rtlCol="0" anchor="ctr">
            <a:normAutofit/>
          </a:bodyPr>
          <a:lstStyle>
            <a:lvl1pPr algn="ctr">
              <a:defRPr sz="3200" b="1" i="0">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8" y="4076701"/>
            <a:ext cx="6985000" cy="432419"/>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8" y="4653136"/>
            <a:ext cx="6985000" cy="432048"/>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75C3B9"/>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6"/>
            <a:ext cx="2560320" cy="144202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7268" t="17268" r="17977" b="17977"/>
          <a:stretch/>
        </p:blipFill>
        <p:spPr>
          <a:xfrm>
            <a:off x="5306685" y="5229200"/>
            <a:ext cx="993507" cy="993507"/>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75C3B9"/>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6"/>
            <a:ext cx="2560320" cy="144202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6" y="3645024"/>
            <a:ext cx="5328592" cy="276774"/>
          </a:xfrm>
          <a:prstGeom prst="rect">
            <a:avLst/>
          </a:prstGeom>
        </p:spPr>
        <p:txBody>
          <a:bodyPr>
            <a:normAutofit/>
          </a:bodyPr>
          <a:lstStyle>
            <a:lvl1pPr marL="0" indent="0">
              <a:buFontTx/>
              <a:buNone/>
              <a:defRPr sz="1200">
                <a:solidFill>
                  <a:srgbClr val="75C3B9"/>
                </a:solidFill>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7" name="텍스트 개체 틀 12"/>
          <p:cNvSpPr>
            <a:spLocks noGrp="1"/>
          </p:cNvSpPr>
          <p:nvPr>
            <p:ph type="body" sz="quarter" idx="12" hasCustomPrompt="1"/>
          </p:nvPr>
        </p:nvSpPr>
        <p:spPr>
          <a:xfrm>
            <a:off x="611560" y="4077072"/>
            <a:ext cx="7920880" cy="3096344"/>
          </a:xfrm>
          <a:prstGeom prst="rect">
            <a:avLst/>
          </a:prstGeom>
        </p:spPr>
        <p:txBody>
          <a:bodyPr>
            <a:normAutofit/>
          </a:bodyPr>
          <a:lstStyle>
            <a:lvl1pPr marL="0" indent="0">
              <a:lnSpc>
                <a:spcPct val="100000"/>
              </a:lnSpc>
              <a:buNone/>
              <a:defRPr sz="4800" b="0" i="0">
                <a:solidFill>
                  <a:srgbClr val="75C3B9"/>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6" name="Picture 2" descr="C:\DOCUME~1\ADMINI~1\LOCALS~1\Temp\vmware-Administrator\VMwareDnD\8b1c8b01\4.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98121" y="476673"/>
            <a:ext cx="1484462" cy="1484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75C3B9"/>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_W">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rgbClr val="75C3B9"/>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5" name="Picture 2" descr="C:\DOCUME~1\ADMINI~1\LOCALS~1\Temp\vmware-Administrator\VMwareDnD\8b1c8b01\4.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1204" y="351689"/>
            <a:ext cx="1061087" cy="1061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F38F1D"/>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lvl1pPr>
              <a:defRPr>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9" name="텍스트 개체 틀 2"/>
          <p:cNvSpPr>
            <a:spLocks noGrp="1"/>
          </p:cNvSpPr>
          <p:nvPr>
            <p:ph idx="1" hasCustomPrompt="1"/>
          </p:nvPr>
        </p:nvSpPr>
        <p:spPr>
          <a:xfrm>
            <a:off x="611560" y="4797152"/>
            <a:ext cx="8085584" cy="1357611"/>
          </a:xfrm>
          <a:prstGeom prst="rect">
            <a:avLst/>
          </a:prstGeom>
        </p:spPr>
        <p:txBody>
          <a:bodyPr vert="horz" lIns="91440" tIns="45720" rIns="91440" bIns="45720" rtlCol="0">
            <a:normAutofit/>
          </a:bodyPr>
          <a:lstStyle>
            <a:lvl1pPr marL="285750" indent="-285750">
              <a:lnSpc>
                <a:spcPct val="150000"/>
              </a:lnSpc>
              <a:buFont typeface="Arial" pitchFamily="34" charset="0"/>
              <a:buChar char="•"/>
              <a:defRPr sz="1400">
                <a:latin typeface="Arial" charset="0"/>
                <a:ea typeface="Arial" charset="0"/>
                <a:cs typeface="Arial" charset="0"/>
              </a:defRPr>
            </a:lvl1p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a:t>Lorem ipsum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porta gravida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
        <p:nvSpPr>
          <p:cNvPr id="5" name="Text Placeholder 4"/>
          <p:cNvSpPr>
            <a:spLocks noGrp="1"/>
          </p:cNvSpPr>
          <p:nvPr>
            <p:ph type="body" sz="quarter" idx="13"/>
          </p:nvPr>
        </p:nvSpPr>
        <p:spPr>
          <a:xfrm>
            <a:off x="457200" y="1052736"/>
            <a:ext cx="8240713" cy="549275"/>
          </a:xfrm>
        </p:spPr>
        <p:txBody>
          <a:bodyPr>
            <a:noAutofit/>
          </a:bodyPr>
          <a:lstStyle>
            <a:lvl1pPr marL="0" indent="0">
              <a:buNone/>
              <a:defRPr sz="1400" b="1">
                <a:solidFill>
                  <a:srgbClr val="75C3B9"/>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400" b="0">
                <a:solidFill>
                  <a:schemeClr val="tx1"/>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endParaRPr lang="en-US" dirty="0"/>
          </a:p>
        </p:txBody>
      </p:sp>
      <p:sp>
        <p:nvSpPr>
          <p:cNvPr id="19" name="Text Placeholder 4"/>
          <p:cNvSpPr>
            <a:spLocks noGrp="1"/>
          </p:cNvSpPr>
          <p:nvPr>
            <p:ph type="body" sz="quarter" idx="15"/>
          </p:nvPr>
        </p:nvSpPr>
        <p:spPr>
          <a:xfrm>
            <a:off x="446087" y="4237771"/>
            <a:ext cx="8240713" cy="549275"/>
          </a:xfrm>
        </p:spPr>
        <p:txBody>
          <a:bodyPr>
            <a:noAutofit/>
          </a:bodyPr>
          <a:lstStyle>
            <a:lvl1pPr marL="0" indent="0">
              <a:buNone/>
              <a:defRPr sz="1400" b="1">
                <a:solidFill>
                  <a:srgbClr val="75C3B9"/>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pic>
        <p:nvPicPr>
          <p:cNvPr id="4101" name="Picture 5" descr="C:\DOCUME~1\ADMINI~1\LOCALS~1\Temp\vmware-Administrator\VMwareDnD\db577b11\Screen Shot 2017-03-14 at 6.35.50 PM_cro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2132856"/>
            <a:ext cx="2173937"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1\ADMINI~1\LOCALS~1\Temp\vmware-Administrator\VMwareDnD\96aae6d8\DSC01597_Dayl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809" y="2132856"/>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DOCUME~1\ADMINI~1\LOCALS~1\Temp\vmware-Administrator\VMwareDnD\86aad639\Screen Shot 2017-03-15 at 8.44.46 P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2132856"/>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4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570213388"/>
              </p:ext>
            </p:extLst>
          </p:nvPr>
        </p:nvGraphicFramePr>
        <p:xfrm>
          <a:off x="539552" y="1772816"/>
          <a:ext cx="8136904" cy="4166851"/>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75C3B9"/>
                          </a:solidFill>
                          <a:effectLst/>
                          <a:latin typeface="Arial" charset="0"/>
                          <a:ea typeface="Arial" charset="0"/>
                          <a:cs typeface="Arial" charset="0"/>
                        </a:rPr>
                        <a:t>●</a:t>
                      </a:r>
                      <a:endParaRPr lang="ko-KR" altLang="en-US" sz="1300" b="1" i="0" kern="120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endParaRPr lang="ko-KR" altLang="en-US" sz="1300" b="1" i="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r>
                        <a:rPr lang="ko-KR" altLang="en-US" sz="1300" b="1" i="0" dirty="0">
                          <a:solidFill>
                            <a:srgbClr val="75C3B9"/>
                          </a:solidFill>
                          <a:effectLst/>
                          <a:latin typeface="Arial" charset="0"/>
                          <a:ea typeface="Arial" charset="0"/>
                          <a:cs typeface="Arial" charset="0"/>
                        </a:rPr>
                        <a:t>●</a:t>
                      </a:r>
                      <a:endParaRPr lang="ko-KR" altLang="en-US" sz="1300" b="1" i="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300" b="1" i="0" dirty="0">
                          <a:solidFill>
                            <a:srgbClr val="75C3B9"/>
                          </a:solidFill>
                          <a:effectLst/>
                          <a:latin typeface="Arial" charset="0"/>
                          <a:ea typeface="Arial" charset="0"/>
                          <a:cs typeface="Arial" charset="0"/>
                        </a:rPr>
                        <a:t>●</a:t>
                      </a:r>
                      <a:endParaRPr lang="ko-KR" altLang="en-US" sz="1300" b="1" i="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r>
                        <a:rPr lang="ko-KR" altLang="en-US" sz="1300" b="1" i="0" dirty="0">
                          <a:solidFill>
                            <a:srgbClr val="75C3B9"/>
                          </a:solidFill>
                          <a:effectLst/>
                          <a:latin typeface="Arial" charset="0"/>
                          <a:ea typeface="Arial" charset="0"/>
                          <a:cs typeface="Arial" charset="0"/>
                        </a:rPr>
                        <a:t>●</a:t>
                      </a:r>
                      <a:endParaRPr lang="ko-KR" altLang="en-US" sz="1300" b="1" i="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300" b="1" i="0" dirty="0">
                          <a:solidFill>
                            <a:srgbClr val="75C3B9"/>
                          </a:solidFill>
                          <a:effectLst/>
                          <a:latin typeface="Arial" charset="0"/>
                          <a:ea typeface="Arial" charset="0"/>
                          <a:cs typeface="Arial" charset="0"/>
                        </a:rPr>
                        <a:t>●</a:t>
                      </a:r>
                      <a:endParaRPr lang="ko-KR" altLang="en-US" sz="1300" b="1" i="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30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r>
                        <a:rPr lang="ko-KR" altLang="en-US" sz="1300" b="1" i="0" dirty="0">
                          <a:solidFill>
                            <a:srgbClr val="75C3B9"/>
                          </a:solidFill>
                          <a:effectLst/>
                          <a:latin typeface="Arial" charset="0"/>
                          <a:ea typeface="Arial" charset="0"/>
                          <a:cs typeface="Arial" charset="0"/>
                        </a:rPr>
                        <a:t>●</a:t>
                      </a:r>
                      <a:endParaRPr lang="ko-KR" altLang="en-US" sz="1300" b="1" i="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C3B9">
                        <a:alpha val="15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5C3B9">
                        <a:alpha val="30000"/>
                      </a:srgbClr>
                    </a:solidFill>
                  </a:tcPr>
                </a:tc>
                <a:tc>
                  <a:txBody>
                    <a:bodyPr/>
                    <a:lstStyle/>
                    <a:p>
                      <a:pPr algn="ctr" latinLnBrk="0"/>
                      <a:endParaRPr lang="ko-KR" altLang="en-US" sz="1100" b="1" i="0" dirty="0">
                        <a:solidFill>
                          <a:srgbClr val="75C3B9"/>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5C3B9">
                        <a:alpha val="3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5C3B9">
                        <a:alpha val="30000"/>
                      </a:srgbClr>
                    </a:solidFill>
                  </a:tcPr>
                </a:tc>
                <a:extLst>
                  <a:ext uri="{0D108BD9-81ED-4DB2-BD59-A6C34878D82A}">
                    <a16:rowId xmlns:a16="http://schemas.microsoft.com/office/drawing/2014/main" val="10008"/>
                  </a:ext>
                </a:extLst>
              </a:tr>
            </a:tbl>
          </a:graphicData>
        </a:graphic>
      </p:graphicFrame>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1"/>
            <a:ext cx="3744416" cy="1039091"/>
          </a:xfrm>
          <a:prstGeom prst="rect">
            <a:avLst/>
          </a:prstGeom>
        </p:spPr>
        <p:txBody>
          <a:bodyPr vert="horz" lIns="91440" tIns="45720" rIns="91440" bIns="45720" rtlCol="0" anchor="ctr">
            <a:normAutofit/>
          </a:bodyPr>
          <a:lstStyle>
            <a:lvl1pPr algn="ctr">
              <a:defRPr sz="3200" b="1" i="0">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8" y="4076701"/>
            <a:ext cx="6985000" cy="432419"/>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8" y="4653136"/>
            <a:ext cx="6985000" cy="432048"/>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a:solidFill>
                  <a:srgbClr val="00538C"/>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09318"/>
            <a:ext cx="2560320" cy="144202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7268" t="17268" r="17977" b="17977"/>
          <a:stretch/>
        </p:blipFill>
        <p:spPr>
          <a:xfrm>
            <a:off x="5306685" y="5229200"/>
            <a:ext cx="993507" cy="993507"/>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a:solidFill>
                  <a:srgbClr val="00538C"/>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09318"/>
            <a:ext cx="2560320" cy="144202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6" y="3645024"/>
            <a:ext cx="5328592" cy="276774"/>
          </a:xfrm>
          <a:prstGeom prst="rect">
            <a:avLst/>
          </a:prstGeom>
        </p:spPr>
        <p:txBody>
          <a:bodyPr>
            <a:normAutofit/>
          </a:bodyPr>
          <a:lstStyle>
            <a:lvl1pPr marL="0" indent="0">
              <a:buFontTx/>
              <a:buNone/>
              <a:defRPr sz="1200">
                <a:solidFill>
                  <a:srgbClr val="00538C"/>
                </a:solidFill>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7" name="텍스트 개체 틀 12"/>
          <p:cNvSpPr>
            <a:spLocks noGrp="1"/>
          </p:cNvSpPr>
          <p:nvPr>
            <p:ph type="body" sz="quarter" idx="12" hasCustomPrompt="1"/>
          </p:nvPr>
        </p:nvSpPr>
        <p:spPr>
          <a:xfrm>
            <a:off x="611560" y="4077072"/>
            <a:ext cx="7920880" cy="3096344"/>
          </a:xfrm>
          <a:prstGeom prst="rect">
            <a:avLst/>
          </a:prstGeom>
        </p:spPr>
        <p:txBody>
          <a:bodyPr>
            <a:normAutofit/>
          </a:bodyPr>
          <a:lstStyle>
            <a:lvl1pPr marL="0" indent="0">
              <a:lnSpc>
                <a:spcPct val="100000"/>
              </a:lnSpc>
              <a:buNone/>
              <a:defRPr sz="4800">
                <a:solidFill>
                  <a:srgbClr val="00538C"/>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8" name="Picture 2" descr="C:\DOCUME~1\ADMINI~1\LOCALS~1\Temp\vmware-Administrator\VMwareDnD\d6e826b2\5.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2117" y="440669"/>
            <a:ext cx="1556470" cy="1556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00538C"/>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_W">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rgbClr val="00538C"/>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6" name="Picture 2" descr="C:\DOCUME~1\ADMINI~1\LOCALS~1\Temp\vmware-Administrator\VMwareDnD\d6e826b2\5.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27" y="327475"/>
            <a:ext cx="1116123" cy="1116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vl1pPr>
          </a:lstStyle>
          <a:p>
            <a:r>
              <a:rPr lang="en-US" altLang="ko-KR" dirty="0" err="1"/>
              <a:t>Pharetra</a:t>
            </a:r>
            <a:r>
              <a:rPr lang="en-US" altLang="ko-KR" dirty="0"/>
              <a:t> </a:t>
            </a:r>
            <a:r>
              <a:rPr lang="en-US" altLang="ko-KR" dirty="0" err="1"/>
              <a:t>Bibendum</a:t>
            </a:r>
            <a:endParaRPr lang="ko-KR" altLang="en-US" dirty="0"/>
          </a:p>
        </p:txBody>
      </p:sp>
      <p:pic>
        <p:nvPicPr>
          <p:cNvPr id="4101" name="Picture 5" descr="C:\DOCUME~1\ADMINI~1\LOCALS~1\Temp\vmware-Administrator\VMwareDnD\db577b11\Screen Shot 2017-03-14 at 6.35.50 PM_cro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2132856"/>
            <a:ext cx="2173937"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1\ADMINI~1\LOCALS~1\Temp\vmware-Administrator\VMwareDnD\96aae6d8\DSC01597_Dayl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809" y="2132856"/>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DOCUME~1\ADMINI~1\LOCALS~1\Temp\vmware-Administrator\VMwareDnD\86aad639\Screen Shot 2017-03-15 at 8.44.46 P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2132856"/>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
        <p:nvSpPr>
          <p:cNvPr id="10"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White">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rgbClr val="F38F1D"/>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4" name="Picture 2" descr="C:\DOCUME~1\ADMINI~1\LOCALS~1\Temp\vmware-Administrator\VMwareDnD\07a25d03\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lvl1pPr>
              <a:defRPr>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9" name="텍스트 개체 틀 2"/>
          <p:cNvSpPr>
            <a:spLocks noGrp="1"/>
          </p:cNvSpPr>
          <p:nvPr>
            <p:ph idx="1" hasCustomPrompt="1"/>
          </p:nvPr>
        </p:nvSpPr>
        <p:spPr>
          <a:xfrm>
            <a:off x="611560" y="4797152"/>
            <a:ext cx="8085584" cy="1357611"/>
          </a:xfrm>
          <a:prstGeom prst="rect">
            <a:avLst/>
          </a:prstGeom>
        </p:spPr>
        <p:txBody>
          <a:bodyPr vert="horz" lIns="91440" tIns="45720" rIns="91440" bIns="45720" rtlCol="0">
            <a:normAutofit/>
          </a:bodyPr>
          <a:lstStyle>
            <a:lvl1pPr marL="285750" indent="-285750">
              <a:lnSpc>
                <a:spcPct val="150000"/>
              </a:lnSpc>
              <a:buFont typeface="Arial" pitchFamily="34" charset="0"/>
              <a:buChar char="•"/>
              <a:defRPr sz="1400">
                <a:latin typeface="Arial" charset="0"/>
                <a:ea typeface="Arial" charset="0"/>
                <a:cs typeface="Arial" charset="0"/>
              </a:defRPr>
            </a:lvl1p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a:t>Lorem ipsum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porta gravida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
        <p:nvSpPr>
          <p:cNvPr id="5" name="Text Placeholder 4"/>
          <p:cNvSpPr>
            <a:spLocks noGrp="1"/>
          </p:cNvSpPr>
          <p:nvPr>
            <p:ph type="body" sz="quarter" idx="13"/>
          </p:nvPr>
        </p:nvSpPr>
        <p:spPr>
          <a:xfrm>
            <a:off x="457200" y="1052736"/>
            <a:ext cx="8240713" cy="549275"/>
          </a:xfrm>
        </p:spPr>
        <p:txBody>
          <a:bodyPr>
            <a:noAutofit/>
          </a:bodyPr>
          <a:lstStyle>
            <a:lvl1pPr marL="0" indent="0">
              <a:buNone/>
              <a:defRPr sz="1400" b="1">
                <a:solidFill>
                  <a:srgbClr val="00538C"/>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400" b="0">
                <a:solidFill>
                  <a:schemeClr val="tx1"/>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endParaRPr lang="en-US" dirty="0"/>
          </a:p>
        </p:txBody>
      </p:sp>
      <p:sp>
        <p:nvSpPr>
          <p:cNvPr id="19" name="Text Placeholder 4"/>
          <p:cNvSpPr>
            <a:spLocks noGrp="1"/>
          </p:cNvSpPr>
          <p:nvPr>
            <p:ph type="body" sz="quarter" idx="15"/>
          </p:nvPr>
        </p:nvSpPr>
        <p:spPr>
          <a:xfrm>
            <a:off x="446087" y="4237771"/>
            <a:ext cx="8240713" cy="549275"/>
          </a:xfrm>
        </p:spPr>
        <p:txBody>
          <a:bodyPr>
            <a:noAutofit/>
          </a:bodyPr>
          <a:lstStyle>
            <a:lvl1pPr marL="0" indent="0">
              <a:buNone/>
              <a:defRPr sz="1400" b="1">
                <a:solidFill>
                  <a:srgbClr val="00538C"/>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4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643250677"/>
              </p:ext>
            </p:extLst>
          </p:nvPr>
        </p:nvGraphicFramePr>
        <p:xfrm>
          <a:off x="539552" y="1700808"/>
          <a:ext cx="8136904" cy="4166851"/>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00538C"/>
                          </a:solidFill>
                          <a:effectLst/>
                          <a:latin typeface="Arial" charset="0"/>
                          <a:ea typeface="Arial" charset="0"/>
                          <a:cs typeface="Arial" charset="0"/>
                        </a:rPr>
                        <a:t>●</a:t>
                      </a:r>
                      <a:endParaRPr lang="ko-KR" altLang="en-US" sz="1300" b="1" i="0" kern="120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endParaRPr lang="ko-KR" altLang="en-US" sz="1300" b="1" i="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r>
                        <a:rPr lang="ko-KR" altLang="en-US" sz="1300" b="1" i="0" dirty="0">
                          <a:solidFill>
                            <a:srgbClr val="00538C"/>
                          </a:solidFill>
                          <a:effectLst/>
                          <a:latin typeface="Arial" charset="0"/>
                          <a:ea typeface="Arial" charset="0"/>
                          <a:cs typeface="Arial" charset="0"/>
                        </a:rPr>
                        <a:t>●</a:t>
                      </a:r>
                      <a:endParaRPr lang="ko-KR" altLang="en-US" sz="1300" b="1" i="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300" b="1" i="0" dirty="0">
                          <a:solidFill>
                            <a:srgbClr val="00538C"/>
                          </a:solidFill>
                          <a:effectLst/>
                          <a:latin typeface="Arial" charset="0"/>
                          <a:ea typeface="Arial" charset="0"/>
                          <a:cs typeface="Arial" charset="0"/>
                        </a:rPr>
                        <a:t>●</a:t>
                      </a:r>
                      <a:endParaRPr lang="ko-KR" altLang="en-US" sz="1300" b="1" i="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r>
                        <a:rPr lang="ko-KR" altLang="en-US" sz="1300" b="1" i="0" dirty="0">
                          <a:solidFill>
                            <a:srgbClr val="00538C"/>
                          </a:solidFill>
                          <a:effectLst/>
                          <a:latin typeface="Arial" charset="0"/>
                          <a:ea typeface="Arial" charset="0"/>
                          <a:cs typeface="Arial" charset="0"/>
                        </a:rPr>
                        <a:t>●</a:t>
                      </a:r>
                      <a:endParaRPr lang="ko-KR" altLang="en-US" sz="1300" b="1" i="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300" b="1" i="0" dirty="0">
                          <a:solidFill>
                            <a:srgbClr val="00538C"/>
                          </a:solidFill>
                          <a:effectLst/>
                          <a:latin typeface="Arial" charset="0"/>
                          <a:ea typeface="Arial" charset="0"/>
                          <a:cs typeface="Arial" charset="0"/>
                        </a:rPr>
                        <a:t>●</a:t>
                      </a:r>
                      <a:endParaRPr lang="ko-KR" altLang="en-US" sz="1300" b="1" i="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15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r>
                        <a:rPr lang="ko-KR" altLang="en-US" sz="1300" b="1" i="0" dirty="0">
                          <a:solidFill>
                            <a:srgbClr val="00538C"/>
                          </a:solidFill>
                          <a:effectLst/>
                          <a:latin typeface="Arial" charset="0"/>
                          <a:ea typeface="Arial" charset="0"/>
                          <a:cs typeface="Arial" charset="0"/>
                        </a:rPr>
                        <a:t>●</a:t>
                      </a:r>
                      <a:endParaRPr lang="ko-KR" altLang="en-US" sz="1300" b="1" i="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8C">
                        <a:alpha val="30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538C">
                        <a:alpha val="15000"/>
                      </a:srgbClr>
                    </a:solidFill>
                  </a:tcPr>
                </a:tc>
                <a:tc>
                  <a:txBody>
                    <a:bodyPr/>
                    <a:lstStyle/>
                    <a:p>
                      <a:pPr algn="ctr" latinLnBrk="0"/>
                      <a:endParaRPr lang="ko-KR" altLang="en-US" sz="1100" b="1" i="0" dirty="0">
                        <a:solidFill>
                          <a:srgbClr val="00538C"/>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538C">
                        <a:alpha val="15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538C">
                        <a:alpha val="15000"/>
                      </a:srgbClr>
                    </a:solidFill>
                  </a:tcPr>
                </a:tc>
                <a:extLst>
                  <a:ext uri="{0D108BD9-81ED-4DB2-BD59-A6C34878D82A}">
                    <a16:rowId xmlns:a16="http://schemas.microsoft.com/office/drawing/2014/main" val="10008"/>
                  </a:ext>
                </a:extLst>
              </a:tr>
            </a:tbl>
          </a:graphicData>
        </a:graphic>
      </p:graphicFrame>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1"/>
            <a:ext cx="3744416" cy="1039091"/>
          </a:xfrm>
          <a:prstGeom prst="rect">
            <a:avLst/>
          </a:prstGeom>
        </p:spPr>
        <p:txBody>
          <a:bodyPr vert="horz" lIns="91440" tIns="45720" rIns="91440" bIns="45720" rtlCol="0" anchor="ctr">
            <a:normAutofit/>
          </a:bodyPr>
          <a:lstStyle>
            <a:lvl1pPr algn="ctr">
              <a:defRPr sz="3200" b="1">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8" y="4076701"/>
            <a:ext cx="6985000" cy="432419"/>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8" y="4653136"/>
            <a:ext cx="6985000" cy="432048"/>
          </a:xfrm>
          <a:prstGeom prst="rect">
            <a:avLst/>
          </a:prstGeom>
        </p:spPr>
        <p:txBody>
          <a:bodyPr>
            <a:normAutofit/>
          </a:bodyPr>
          <a:lstStyle>
            <a:lvl1pPr marL="0" indent="0" algn="ctr">
              <a:lnSpc>
                <a:spcPct val="100000"/>
              </a:lnSpc>
              <a:buNone/>
              <a:defRPr lang="en-US" altLang="ko-KR" sz="1800" b="1"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b="0" i="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605E93"/>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6"/>
            <a:ext cx="2560320" cy="144202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7268" t="17268" r="17977" b="17977"/>
          <a:stretch/>
        </p:blipFill>
        <p:spPr>
          <a:xfrm>
            <a:off x="5306685" y="5229200"/>
            <a:ext cx="993507" cy="993507"/>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b="0" i="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b="0" i="0">
                <a:solidFill>
                  <a:srgbClr val="605E93"/>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6"/>
            <a:ext cx="2560320" cy="1442020"/>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6" y="3645024"/>
            <a:ext cx="5328592" cy="276774"/>
          </a:xfrm>
          <a:prstGeom prst="rect">
            <a:avLst/>
          </a:prstGeom>
        </p:spPr>
        <p:txBody>
          <a:bodyPr>
            <a:normAutofit/>
          </a:bodyPr>
          <a:lstStyle>
            <a:lvl1pPr marL="0" indent="0">
              <a:buFontTx/>
              <a:buNone/>
              <a:defRPr sz="1200">
                <a:solidFill>
                  <a:srgbClr val="605E93"/>
                </a:solidFill>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7" name="텍스트 개체 틀 12"/>
          <p:cNvSpPr>
            <a:spLocks noGrp="1"/>
          </p:cNvSpPr>
          <p:nvPr>
            <p:ph type="body" sz="quarter" idx="12" hasCustomPrompt="1"/>
          </p:nvPr>
        </p:nvSpPr>
        <p:spPr>
          <a:xfrm>
            <a:off x="611560" y="4077072"/>
            <a:ext cx="7920880" cy="3096344"/>
          </a:xfrm>
          <a:prstGeom prst="rect">
            <a:avLst/>
          </a:prstGeom>
        </p:spPr>
        <p:txBody>
          <a:bodyPr>
            <a:normAutofit/>
          </a:bodyPr>
          <a:lstStyle>
            <a:lvl1pPr marL="0" indent="0">
              <a:lnSpc>
                <a:spcPct val="100000"/>
              </a:lnSpc>
              <a:buNone/>
              <a:defRPr sz="4800">
                <a:solidFill>
                  <a:srgbClr val="605E93"/>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6" name="Picture 2" descr="C:\DOCUME~1\ADMINI~1\LOCALS~1\Temp\vmware-Administrator\VMwareDnD\c4e210c8\6.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4411" y="440669"/>
            <a:ext cx="1584176" cy="158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605E93"/>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_W">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rgbClr val="605E93"/>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5" name="Picture 2" descr="C:\DOCUME~1\ADMINI~1\LOCALS~1\Temp\vmware-Administrator\VMwareDnD\c4e210c8\6.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27" y="327474"/>
            <a:ext cx="1116123" cy="1116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lvl1pPr>
              <a:defRPr>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9" name="텍스트 개체 틀 2"/>
          <p:cNvSpPr>
            <a:spLocks noGrp="1"/>
          </p:cNvSpPr>
          <p:nvPr>
            <p:ph idx="1" hasCustomPrompt="1"/>
          </p:nvPr>
        </p:nvSpPr>
        <p:spPr>
          <a:xfrm>
            <a:off x="611560" y="4797152"/>
            <a:ext cx="8085584" cy="1357611"/>
          </a:xfrm>
          <a:prstGeom prst="rect">
            <a:avLst/>
          </a:prstGeom>
        </p:spPr>
        <p:txBody>
          <a:bodyPr vert="horz" lIns="91440" tIns="45720" rIns="91440" bIns="45720" rtlCol="0">
            <a:normAutofit/>
          </a:bodyPr>
          <a:lstStyle>
            <a:lvl1pPr marL="285750" indent="-285750">
              <a:lnSpc>
                <a:spcPct val="150000"/>
              </a:lnSpc>
              <a:buFont typeface="Arial" pitchFamily="34" charset="0"/>
              <a:buChar char="•"/>
              <a:defRPr sz="1400">
                <a:latin typeface="Arial" charset="0"/>
                <a:ea typeface="Arial" charset="0"/>
                <a:cs typeface="Arial" charset="0"/>
              </a:defRPr>
            </a:lvl1p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a:t>Lorem ipsum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porta gravida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
        <p:nvSpPr>
          <p:cNvPr id="5" name="Text Placeholder 4"/>
          <p:cNvSpPr>
            <a:spLocks noGrp="1"/>
          </p:cNvSpPr>
          <p:nvPr>
            <p:ph type="body" sz="quarter" idx="13"/>
          </p:nvPr>
        </p:nvSpPr>
        <p:spPr>
          <a:xfrm>
            <a:off x="457200" y="1052736"/>
            <a:ext cx="8240713" cy="549275"/>
          </a:xfrm>
        </p:spPr>
        <p:txBody>
          <a:bodyPr>
            <a:noAutofit/>
          </a:bodyPr>
          <a:lstStyle>
            <a:lvl1pPr marL="0" indent="0">
              <a:buNone/>
              <a:defRPr sz="1400" b="1">
                <a:solidFill>
                  <a:srgbClr val="605E93"/>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400" b="0">
                <a:solidFill>
                  <a:schemeClr val="tx1"/>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endParaRPr lang="en-US" dirty="0"/>
          </a:p>
        </p:txBody>
      </p:sp>
      <p:sp>
        <p:nvSpPr>
          <p:cNvPr id="19" name="Text Placeholder 4"/>
          <p:cNvSpPr>
            <a:spLocks noGrp="1"/>
          </p:cNvSpPr>
          <p:nvPr>
            <p:ph type="body" sz="quarter" idx="15"/>
          </p:nvPr>
        </p:nvSpPr>
        <p:spPr>
          <a:xfrm>
            <a:off x="446087" y="4237771"/>
            <a:ext cx="8240713" cy="549275"/>
          </a:xfrm>
        </p:spPr>
        <p:txBody>
          <a:bodyPr>
            <a:noAutofit/>
          </a:bodyPr>
          <a:lstStyle>
            <a:lvl1pPr marL="0" indent="0">
              <a:buNone/>
              <a:defRPr sz="1400" b="1">
                <a:solidFill>
                  <a:srgbClr val="605E93"/>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pic>
        <p:nvPicPr>
          <p:cNvPr id="4101" name="Picture 5" descr="C:\DOCUME~1\ADMINI~1\LOCALS~1\Temp\vmware-Administrator\VMwareDnD\db577b11\Screen Shot 2017-03-14 at 6.35.50 PM_cro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2132856"/>
            <a:ext cx="2173937"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1\ADMINI~1\LOCALS~1\Temp\vmware-Administrator\VMwareDnD\96aae6d8\DSC01597_Dayl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809" y="2132856"/>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DOCUME~1\ADMINI~1\LOCALS~1\Temp\vmware-Administrator\VMwareDnD\86aad639\Screen Shot 2017-03-15 at 8.44.46 P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2132856"/>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lvl1pPr>
              <a:defRPr b="1" i="0">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600" b="0" i="0">
                <a:solidFill>
                  <a:schemeClr val="tx1"/>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4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1805847476"/>
              </p:ext>
            </p:extLst>
          </p:nvPr>
        </p:nvGraphicFramePr>
        <p:xfrm>
          <a:off x="539552" y="1700808"/>
          <a:ext cx="8136904" cy="4166851"/>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605E93"/>
                          </a:solidFill>
                          <a:effectLst/>
                          <a:latin typeface="Arial" charset="0"/>
                          <a:ea typeface="Arial" charset="0"/>
                          <a:cs typeface="Arial" charset="0"/>
                        </a:rPr>
                        <a:t>●</a:t>
                      </a:r>
                      <a:endParaRPr lang="ko-KR" altLang="en-US" sz="1300" b="1" i="0" kern="120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endParaRPr lang="ko-KR" altLang="en-US" sz="1300" b="1" i="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r>
                        <a:rPr lang="ko-KR" altLang="en-US" sz="1300" b="1" i="0" dirty="0">
                          <a:solidFill>
                            <a:srgbClr val="605E93"/>
                          </a:solidFill>
                          <a:effectLst/>
                          <a:latin typeface="Arial" charset="0"/>
                          <a:ea typeface="Arial" charset="0"/>
                          <a:cs typeface="Arial" charset="0"/>
                        </a:rPr>
                        <a:t>●</a:t>
                      </a:r>
                      <a:endParaRPr lang="ko-KR" altLang="en-US" sz="1300" b="1" i="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300" b="1" i="0" dirty="0">
                          <a:solidFill>
                            <a:srgbClr val="605E93"/>
                          </a:solidFill>
                          <a:effectLst/>
                          <a:latin typeface="Arial" charset="0"/>
                          <a:ea typeface="Arial" charset="0"/>
                          <a:cs typeface="Arial" charset="0"/>
                        </a:rPr>
                        <a:t>●</a:t>
                      </a:r>
                      <a:endParaRPr lang="ko-KR" altLang="en-US" sz="1300" b="1" i="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r>
                        <a:rPr lang="ko-KR" altLang="en-US" sz="1300" b="1" i="0" dirty="0">
                          <a:solidFill>
                            <a:srgbClr val="605E93"/>
                          </a:solidFill>
                          <a:effectLst/>
                          <a:latin typeface="Arial" charset="0"/>
                          <a:ea typeface="Arial" charset="0"/>
                          <a:cs typeface="Arial" charset="0"/>
                        </a:rPr>
                        <a:t>●</a:t>
                      </a:r>
                      <a:endParaRPr lang="ko-KR" altLang="en-US" sz="1300" b="1" i="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300" b="1" i="0" dirty="0">
                          <a:solidFill>
                            <a:srgbClr val="605E93"/>
                          </a:solidFill>
                          <a:effectLst/>
                          <a:latin typeface="Arial" charset="0"/>
                          <a:ea typeface="Arial" charset="0"/>
                          <a:cs typeface="Arial" charset="0"/>
                        </a:rPr>
                        <a:t>●</a:t>
                      </a:r>
                      <a:endParaRPr lang="ko-KR" altLang="en-US" sz="1300" b="1" i="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30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r>
                        <a:rPr lang="ko-KR" altLang="en-US" sz="1300" b="1" i="0" dirty="0">
                          <a:solidFill>
                            <a:srgbClr val="605E93"/>
                          </a:solidFill>
                          <a:effectLst/>
                          <a:latin typeface="Arial" charset="0"/>
                          <a:ea typeface="Arial" charset="0"/>
                          <a:cs typeface="Arial" charset="0"/>
                        </a:rPr>
                        <a:t>●</a:t>
                      </a:r>
                      <a:endParaRPr lang="ko-KR" altLang="en-US" sz="1300" b="1" i="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05E93">
                        <a:alpha val="15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05E93">
                        <a:alpha val="30000"/>
                      </a:srgbClr>
                    </a:solidFill>
                  </a:tcPr>
                </a:tc>
                <a:tc>
                  <a:txBody>
                    <a:bodyPr/>
                    <a:lstStyle/>
                    <a:p>
                      <a:pPr algn="ctr" latinLnBrk="0"/>
                      <a:endParaRPr lang="ko-KR" altLang="en-US" sz="1100" b="1" i="0" dirty="0">
                        <a:solidFill>
                          <a:srgbClr val="605E93"/>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05E93">
                        <a:alpha val="3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05E93">
                        <a:alpha val="30000"/>
                      </a:srgbClr>
                    </a:solidFill>
                  </a:tcPr>
                </a:tc>
                <a:extLst>
                  <a:ext uri="{0D108BD9-81ED-4DB2-BD59-A6C34878D82A}">
                    <a16:rowId xmlns:a16="http://schemas.microsoft.com/office/drawing/2014/main" val="10008"/>
                  </a:ext>
                </a:extLst>
              </a:tr>
            </a:tbl>
          </a:graphicData>
        </a:graphic>
      </p:graphicFrame>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1"/>
            <a:ext cx="3744416" cy="1039091"/>
          </a:xfrm>
          <a:prstGeom prst="rect">
            <a:avLst/>
          </a:prstGeom>
        </p:spPr>
        <p:txBody>
          <a:bodyPr vert="horz" lIns="91440" tIns="45720" rIns="91440" bIns="45720" rtlCol="0" anchor="ctr">
            <a:normAutofit/>
          </a:bodyPr>
          <a:lstStyle>
            <a:lvl1pPr algn="ctr">
              <a:defRPr sz="3200" b="1">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8" y="4076701"/>
            <a:ext cx="6985000" cy="432419"/>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8" y="4653136"/>
            <a:ext cx="6985000" cy="432048"/>
          </a:xfrm>
          <a:prstGeom prst="rect">
            <a:avLst/>
          </a:prstGeom>
        </p:spPr>
        <p:txBody>
          <a:bodyPr>
            <a:normAutofit/>
          </a:bodyPr>
          <a:lstStyle>
            <a:lvl1pPr marL="0" indent="0" algn="ctr">
              <a:lnSpc>
                <a:spcPct val="100000"/>
              </a:lnSpc>
              <a:buNone/>
              <a:defRPr lang="en-US" altLang="ko-KR" sz="1800" b="1"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a:solidFill>
                  <a:srgbClr val="D52236"/>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696"/>
            <a:ext cx="2560320" cy="144202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7268" t="17268" r="17977" b="17977"/>
          <a:stretch/>
        </p:blipFill>
        <p:spPr>
          <a:xfrm>
            <a:off x="5306685" y="5229200"/>
            <a:ext cx="993507" cy="993507"/>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6"/>
            <a:ext cx="7129536" cy="405935"/>
          </a:xfrm>
          <a:prstGeom prst="rect">
            <a:avLst/>
          </a:prstGeom>
        </p:spPr>
        <p:txBody>
          <a:bodyPr>
            <a:normAutofit/>
          </a:bodyPr>
          <a:lstStyle>
            <a:lvl1pPr marL="0" indent="0">
              <a:buFontTx/>
              <a:buNone/>
              <a:defRPr sz="1200">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4800">
                <a:solidFill>
                  <a:srgbClr val="D52236"/>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696"/>
            <a:ext cx="2560320" cy="1442020"/>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6" y="3645024"/>
            <a:ext cx="5328592" cy="276774"/>
          </a:xfrm>
          <a:prstGeom prst="rect">
            <a:avLst/>
          </a:prstGeom>
        </p:spPr>
        <p:txBody>
          <a:bodyPr>
            <a:normAutofit/>
          </a:bodyPr>
          <a:lstStyle>
            <a:lvl1pPr marL="0" indent="0">
              <a:buFontTx/>
              <a:buNone/>
              <a:defRPr sz="1200">
                <a:solidFill>
                  <a:srgbClr val="D52236"/>
                </a:solidFill>
                <a:latin typeface="Arial" charset="0"/>
                <a:ea typeface="Arial" charset="0"/>
                <a:cs typeface="Arial" charset="0"/>
              </a:defRPr>
            </a:lvl1pPr>
            <a:lvl7pPr marL="2743200" indent="0">
              <a:buFontTx/>
              <a:buNone/>
              <a:defRPr sz="1200"/>
            </a:lvl7pPr>
          </a:lstStyle>
          <a:p>
            <a:pPr lvl="0"/>
            <a:r>
              <a:rPr lang="en-US" altLang="ko-KR" dirty="0"/>
              <a:t>PURUS ELIT VULPUTATE</a:t>
            </a:r>
            <a:endParaRPr lang="ko-KR" altLang="en-US" dirty="0"/>
          </a:p>
        </p:txBody>
      </p:sp>
      <p:sp>
        <p:nvSpPr>
          <p:cNvPr id="7" name="텍스트 개체 틀 12"/>
          <p:cNvSpPr>
            <a:spLocks noGrp="1"/>
          </p:cNvSpPr>
          <p:nvPr>
            <p:ph type="body" sz="quarter" idx="12" hasCustomPrompt="1"/>
          </p:nvPr>
        </p:nvSpPr>
        <p:spPr>
          <a:xfrm>
            <a:off x="611560" y="4077072"/>
            <a:ext cx="7920880" cy="3096344"/>
          </a:xfrm>
          <a:prstGeom prst="rect">
            <a:avLst/>
          </a:prstGeom>
        </p:spPr>
        <p:txBody>
          <a:bodyPr>
            <a:normAutofit/>
          </a:bodyPr>
          <a:lstStyle>
            <a:lvl1pPr marL="0" indent="0">
              <a:lnSpc>
                <a:spcPct val="100000"/>
              </a:lnSpc>
              <a:buNone/>
              <a:defRPr sz="4800">
                <a:solidFill>
                  <a:srgbClr val="D52236"/>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8" name="Picture 2" descr="C:\DOCUME~1\ADMINI~1\LOCALS~1\Temp\vmware-Administrator\VMwareDnD\d4e92034\7.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4412" y="440670"/>
            <a:ext cx="1584176" cy="158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D52236"/>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ter_W">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59" y="2780928"/>
            <a:ext cx="8029397" cy="2160240"/>
          </a:xfrm>
          <a:prstGeom prst="rect">
            <a:avLst/>
          </a:prstGeom>
        </p:spPr>
        <p:txBody>
          <a:bodyPr anchor="t">
            <a:noAutofit/>
          </a:bodyPr>
          <a:lstStyle>
            <a:lvl1pPr>
              <a:defRPr lang="en-US" altLang="ko-KR" sz="6000" b="0" i="0" u="none" baseline="0" smtClean="0">
                <a:solidFill>
                  <a:srgbClr val="D52236"/>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6" name="Picture 2" descr="C:\DOCUME~1\ADMINI~1\LOCALS~1\Temp\vmware-Administrator\VMwareDnD\d4e92034\7.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2875" y="311787"/>
            <a:ext cx="1131810" cy="1131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lvl1pPr>
              <a:defRPr>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9" name="텍스트 개체 틀 2"/>
          <p:cNvSpPr>
            <a:spLocks noGrp="1"/>
          </p:cNvSpPr>
          <p:nvPr>
            <p:ph idx="1" hasCustomPrompt="1"/>
          </p:nvPr>
        </p:nvSpPr>
        <p:spPr>
          <a:xfrm>
            <a:off x="611560" y="4797152"/>
            <a:ext cx="8085584" cy="1357611"/>
          </a:xfrm>
          <a:prstGeom prst="rect">
            <a:avLst/>
          </a:prstGeom>
        </p:spPr>
        <p:txBody>
          <a:bodyPr vert="horz" lIns="91440" tIns="45720" rIns="91440" bIns="45720" rtlCol="0">
            <a:normAutofit/>
          </a:bodyPr>
          <a:lstStyle>
            <a:lvl1pPr marL="285750" indent="-285750">
              <a:lnSpc>
                <a:spcPct val="150000"/>
              </a:lnSpc>
              <a:buFont typeface="Arial" pitchFamily="34" charset="0"/>
              <a:buChar char="•"/>
              <a:defRPr sz="1400">
                <a:latin typeface="Arial" charset="0"/>
                <a:ea typeface="Arial" charset="0"/>
                <a:cs typeface="Arial" charset="0"/>
              </a:defRPr>
            </a:lvl1p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a:t>Lorem ipsum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porta gravida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
        <p:nvSpPr>
          <p:cNvPr id="5" name="Text Placeholder 4"/>
          <p:cNvSpPr>
            <a:spLocks noGrp="1"/>
          </p:cNvSpPr>
          <p:nvPr>
            <p:ph type="body" sz="quarter" idx="13"/>
          </p:nvPr>
        </p:nvSpPr>
        <p:spPr>
          <a:xfrm>
            <a:off x="457200" y="1052736"/>
            <a:ext cx="8240713" cy="549275"/>
          </a:xfrm>
        </p:spPr>
        <p:txBody>
          <a:bodyPr>
            <a:noAutofit/>
          </a:bodyPr>
          <a:lstStyle>
            <a:lvl1pPr marL="0" indent="0">
              <a:buNone/>
              <a:defRPr sz="1400" b="1">
                <a:solidFill>
                  <a:srgbClr val="D52236"/>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400" b="0">
                <a:solidFill>
                  <a:schemeClr val="tx1"/>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endParaRPr lang="en-US" dirty="0"/>
          </a:p>
        </p:txBody>
      </p:sp>
      <p:sp>
        <p:nvSpPr>
          <p:cNvPr id="19" name="Text Placeholder 4"/>
          <p:cNvSpPr>
            <a:spLocks noGrp="1"/>
          </p:cNvSpPr>
          <p:nvPr>
            <p:ph type="body" sz="quarter" idx="15"/>
          </p:nvPr>
        </p:nvSpPr>
        <p:spPr>
          <a:xfrm>
            <a:off x="446087" y="4237771"/>
            <a:ext cx="8240713" cy="549275"/>
          </a:xfrm>
        </p:spPr>
        <p:txBody>
          <a:bodyPr>
            <a:noAutofit/>
          </a:bodyPr>
          <a:lstStyle>
            <a:lvl1pPr marL="0" indent="0">
              <a:buNone/>
              <a:defRPr sz="1400" b="1">
                <a:solidFill>
                  <a:srgbClr val="D52236"/>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pic>
        <p:nvPicPr>
          <p:cNvPr id="4101" name="Picture 5" descr="C:\DOCUME~1\ADMINI~1\LOCALS~1\Temp\vmware-Administrator\VMwareDnD\db577b11\Screen Shot 2017-03-14 at 6.35.50 PM_cro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2132856"/>
            <a:ext cx="2173937"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1\ADMINI~1\LOCALS~1\Temp\vmware-Administrator\VMwareDnD\96aae6d8\DSC01597_Dayl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809" y="2132856"/>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DOCUME~1\ADMINI~1\LOCALS~1\Temp\vmware-Administrator\VMwareDnD\86aad639\Screen Shot 2017-03-15 at 8.44.46 P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2132856"/>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atin typeface="Arial" charset="0"/>
                <a:ea typeface="Arial" charset="0"/>
                <a:cs typeface="Arial" charset="0"/>
              </a:defRPr>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4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967051497"/>
              </p:ext>
            </p:extLst>
          </p:nvPr>
        </p:nvGraphicFramePr>
        <p:xfrm>
          <a:off x="539552" y="1700808"/>
          <a:ext cx="8136904" cy="4166851"/>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D52236"/>
                          </a:solidFill>
                          <a:effectLst/>
                          <a:latin typeface="Arial" charset="0"/>
                          <a:ea typeface="Arial" charset="0"/>
                          <a:cs typeface="Arial" charset="0"/>
                        </a:rPr>
                        <a:t>●</a:t>
                      </a:r>
                      <a:endParaRPr lang="ko-KR" altLang="en-US" sz="1300" b="1" i="0" kern="120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kern="120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endParaRPr lang="ko-KR" altLang="en-US" sz="1300" b="1" i="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r>
                        <a:rPr lang="ko-KR" altLang="en-US" sz="1300" b="1" i="0" dirty="0">
                          <a:solidFill>
                            <a:srgbClr val="D52236"/>
                          </a:solidFill>
                          <a:effectLst/>
                          <a:latin typeface="Arial" charset="0"/>
                          <a:ea typeface="Arial" charset="0"/>
                          <a:cs typeface="Arial" charset="0"/>
                        </a:rPr>
                        <a:t>●</a:t>
                      </a:r>
                      <a:endParaRPr lang="ko-KR" altLang="en-US" sz="1300" b="1" i="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300" b="1" i="0" dirty="0">
                          <a:solidFill>
                            <a:srgbClr val="D52236"/>
                          </a:solidFill>
                          <a:effectLst/>
                          <a:latin typeface="Arial" charset="0"/>
                          <a:ea typeface="Arial" charset="0"/>
                          <a:cs typeface="Arial" charset="0"/>
                        </a:rPr>
                        <a:t>●</a:t>
                      </a:r>
                      <a:endParaRPr lang="ko-KR" altLang="en-US" sz="1300" b="1" i="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r>
                        <a:rPr lang="ko-KR" altLang="en-US" sz="1300" b="1" i="0" dirty="0">
                          <a:solidFill>
                            <a:srgbClr val="D52236"/>
                          </a:solidFill>
                          <a:effectLst/>
                          <a:latin typeface="Arial" charset="0"/>
                          <a:ea typeface="Arial" charset="0"/>
                          <a:cs typeface="Arial" charset="0"/>
                        </a:rPr>
                        <a:t>●</a:t>
                      </a:r>
                      <a:endParaRPr lang="ko-KR" altLang="en-US" sz="1300" b="1" i="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300" b="1" i="0" dirty="0">
                          <a:solidFill>
                            <a:srgbClr val="D52236"/>
                          </a:solidFill>
                          <a:effectLst/>
                          <a:latin typeface="Arial" charset="0"/>
                          <a:ea typeface="Arial" charset="0"/>
                          <a:cs typeface="Arial" charset="0"/>
                        </a:rPr>
                        <a:t>●</a:t>
                      </a:r>
                      <a:endParaRPr lang="ko-KR" altLang="en-US" sz="1300" b="1" i="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30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r>
                        <a:rPr lang="ko-KR" altLang="en-US" sz="1300" b="1" i="0" dirty="0">
                          <a:solidFill>
                            <a:srgbClr val="D52236"/>
                          </a:solidFill>
                          <a:effectLst/>
                          <a:latin typeface="Arial" charset="0"/>
                          <a:ea typeface="Arial" charset="0"/>
                          <a:cs typeface="Arial" charset="0"/>
                        </a:rPr>
                        <a:t>●</a:t>
                      </a:r>
                      <a:endParaRPr lang="ko-KR" altLang="en-US" sz="1300" b="1" i="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tc>
                  <a:txBody>
                    <a:bodyPr/>
                    <a:lstStyle/>
                    <a:p>
                      <a:pPr algn="ctr" latinLnBrk="0"/>
                      <a:r>
                        <a:rPr lang="ko-KR" altLang="en-US" sz="1300" b="1" i="0" dirty="0">
                          <a:solidFill>
                            <a:schemeClr val="tx1">
                              <a:lumMod val="50000"/>
                              <a:lumOff val="50000"/>
                            </a:schemeClr>
                          </a:solidFill>
                          <a:effectLst/>
                          <a:latin typeface="Arial" charset="0"/>
                          <a:ea typeface="Arial" charset="0"/>
                          <a:cs typeface="Arial" charset="0"/>
                        </a:rPr>
                        <a:t>●</a:t>
                      </a:r>
                      <a:endParaRPr lang="ko-KR" altLang="en-US" sz="13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2236">
                        <a:alpha val="15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52236">
                        <a:alpha val="30000"/>
                      </a:srgbClr>
                    </a:solidFill>
                  </a:tcPr>
                </a:tc>
                <a:tc>
                  <a:txBody>
                    <a:bodyPr/>
                    <a:lstStyle/>
                    <a:p>
                      <a:pPr algn="ctr" latinLnBrk="0"/>
                      <a:endParaRPr lang="ko-KR" altLang="en-US" sz="1100" b="1" i="0" dirty="0">
                        <a:solidFill>
                          <a:srgbClr val="D52236"/>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52236">
                        <a:alpha val="30000"/>
                      </a:srgbClr>
                    </a:solidFill>
                  </a:tcPr>
                </a:tc>
                <a:tc>
                  <a:txBody>
                    <a:bodyPr/>
                    <a:lstStyle/>
                    <a:p>
                      <a:pPr algn="ctr" latinLnBrk="0"/>
                      <a:r>
                        <a:rPr lang="ko-KR" altLang="en-US" sz="1100" b="1" i="0" dirty="0">
                          <a:solidFill>
                            <a:schemeClr val="tx1">
                              <a:lumMod val="50000"/>
                              <a:lumOff val="50000"/>
                            </a:schemeClr>
                          </a:solidFill>
                          <a:effectLst/>
                          <a:latin typeface="Arial" charset="0"/>
                          <a:ea typeface="Arial" charset="0"/>
                          <a:cs typeface="Arial" charset="0"/>
                        </a:rPr>
                        <a:t>●</a:t>
                      </a:r>
                      <a:endParaRPr lang="ko-KR" altLang="en-US" sz="1100" b="1" i="0" dirty="0">
                        <a:solidFill>
                          <a:schemeClr val="tx1">
                            <a:lumMod val="50000"/>
                            <a:lumOff val="50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52236">
                        <a:alpha val="30000"/>
                      </a:srgbClr>
                    </a:solidFill>
                  </a:tcPr>
                </a:tc>
                <a:extLst>
                  <a:ext uri="{0D108BD9-81ED-4DB2-BD59-A6C34878D82A}">
                    <a16:rowId xmlns:a16="http://schemas.microsoft.com/office/drawing/2014/main" val="10008"/>
                  </a:ext>
                </a:extLst>
              </a:tr>
            </a:tbl>
          </a:graphicData>
        </a:graphic>
      </p:graphicFrame>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1"/>
            <a:ext cx="3744416" cy="1039091"/>
          </a:xfrm>
          <a:prstGeom prst="rect">
            <a:avLst/>
          </a:prstGeom>
        </p:spPr>
        <p:txBody>
          <a:bodyPr vert="horz" lIns="91440" tIns="45720" rIns="91440" bIns="45720" rtlCol="0" anchor="ctr">
            <a:normAutofit/>
          </a:bodyPr>
          <a:lstStyle>
            <a:lvl1pPr algn="ctr">
              <a:defRPr sz="3200" b="1">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8" y="4076701"/>
            <a:ext cx="6985000" cy="432419"/>
          </a:xfrm>
          <a:prstGeom prst="rect">
            <a:avLst/>
          </a:prstGeom>
        </p:spPr>
        <p:txBody>
          <a:bodyPr>
            <a:normAutofit/>
          </a:bodyPr>
          <a:lstStyle>
            <a:lvl1pPr marL="0" indent="0" algn="ctr">
              <a:lnSpc>
                <a:spcPct val="100000"/>
              </a:lnSpc>
              <a:buNone/>
              <a:defRPr lang="en-US" altLang="ko-KR" sz="180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8" y="4653136"/>
            <a:ext cx="6985000" cy="432048"/>
          </a:xfrm>
          <a:prstGeom prst="rect">
            <a:avLst/>
          </a:prstGeom>
        </p:spPr>
        <p:txBody>
          <a:bodyPr>
            <a:normAutofit/>
          </a:bodyPr>
          <a:lstStyle>
            <a:lvl1pPr marL="0" indent="0" algn="ctr">
              <a:lnSpc>
                <a:spcPct val="100000"/>
              </a:lnSpc>
              <a:buNone/>
              <a:defRPr lang="en-US" altLang="ko-KR" sz="1800" b="1"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8"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w/ City Seal">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8"/>
            <a:ext cx="7129536" cy="405935"/>
          </a:xfrm>
          <a:prstGeom prst="rect">
            <a:avLst/>
          </a:prstGeom>
        </p:spPr>
        <p:txBody>
          <a:bodyPr>
            <a:normAutofit/>
          </a:bodyPr>
          <a:lstStyle>
            <a:lvl1pPr marL="0" indent="0">
              <a:buFontTx/>
              <a:buNone/>
              <a:defRPr sz="900" b="0" i="0">
                <a:latin typeface="Arial" charset="0"/>
                <a:ea typeface="Arial" charset="0"/>
                <a:cs typeface="Arial" charset="0"/>
              </a:defRPr>
            </a:lvl1pPr>
            <a:lvl7pPr marL="2057400" indent="0">
              <a:buFontTx/>
              <a:buNone/>
              <a:defRPr sz="9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1" y="476672"/>
            <a:ext cx="4547581" cy="3096344"/>
          </a:xfrm>
          <a:prstGeom prst="rect">
            <a:avLst/>
          </a:prstGeom>
        </p:spPr>
        <p:txBody>
          <a:bodyPr>
            <a:normAutofit/>
          </a:bodyPr>
          <a:lstStyle>
            <a:lvl1pPr marL="0" indent="0">
              <a:lnSpc>
                <a:spcPct val="100000"/>
              </a:lnSpc>
              <a:buNone/>
              <a:defRPr sz="3600" b="0" i="0">
                <a:solidFill>
                  <a:srgbClr val="F38F1D"/>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128" y="4591233"/>
            <a:ext cx="0" cy="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17268" t="17268" r="17977" b="17977"/>
          <a:stretch/>
        </p:blipFill>
        <p:spPr>
          <a:xfrm>
            <a:off x="5306686" y="5229202"/>
            <a:ext cx="993507" cy="993507"/>
          </a:xfrm>
          <a:prstGeom prst="rect">
            <a:avLst/>
          </a:prstGeom>
        </p:spPr>
      </p:pic>
    </p:spTree>
    <p:extLst>
      <p:ext uri="{BB962C8B-B14F-4D97-AF65-F5344CB8AC3E}">
        <p14:creationId xmlns:p14="http://schemas.microsoft.com/office/powerpoint/2010/main" val="21841759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10" name="텍스트 개체 틀 4"/>
          <p:cNvSpPr>
            <a:spLocks noGrp="1"/>
          </p:cNvSpPr>
          <p:nvPr>
            <p:ph type="body" sz="quarter" idx="11" hasCustomPrompt="1"/>
          </p:nvPr>
        </p:nvSpPr>
        <p:spPr>
          <a:xfrm>
            <a:off x="611560" y="3573018"/>
            <a:ext cx="7129536" cy="405935"/>
          </a:xfrm>
          <a:prstGeom prst="rect">
            <a:avLst/>
          </a:prstGeom>
        </p:spPr>
        <p:txBody>
          <a:bodyPr>
            <a:normAutofit/>
          </a:bodyPr>
          <a:lstStyle>
            <a:lvl1pPr marL="0" indent="0">
              <a:buFontTx/>
              <a:buNone/>
              <a:defRPr sz="900" b="0" i="0">
                <a:latin typeface="Arial" charset="0"/>
                <a:ea typeface="Arial" charset="0"/>
                <a:cs typeface="Arial" charset="0"/>
              </a:defRPr>
            </a:lvl1pPr>
            <a:lvl7pPr marL="2057400" indent="0">
              <a:buFontTx/>
              <a:buNone/>
              <a:defRPr sz="900"/>
            </a:lvl7pPr>
          </a:lstStyle>
          <a:p>
            <a:pPr lvl="0"/>
            <a:r>
              <a:rPr lang="en-US" altLang="ko-KR" dirty="0"/>
              <a:t>PURUS ELIT VULPUTATE</a:t>
            </a:r>
            <a:endParaRPr lang="ko-KR" altLang="en-US" dirty="0"/>
          </a:p>
        </p:txBody>
      </p:sp>
      <p:sp>
        <p:nvSpPr>
          <p:cNvPr id="13" name="텍스트 개체 틀 12"/>
          <p:cNvSpPr>
            <a:spLocks noGrp="1"/>
          </p:cNvSpPr>
          <p:nvPr>
            <p:ph type="body" sz="quarter" idx="12" hasCustomPrompt="1"/>
          </p:nvPr>
        </p:nvSpPr>
        <p:spPr>
          <a:xfrm>
            <a:off x="611560" y="476672"/>
            <a:ext cx="4608512" cy="3096344"/>
          </a:xfrm>
          <a:prstGeom prst="rect">
            <a:avLst/>
          </a:prstGeom>
        </p:spPr>
        <p:txBody>
          <a:bodyPr>
            <a:normAutofit/>
          </a:bodyPr>
          <a:lstStyle>
            <a:lvl1pPr marL="0" indent="0">
              <a:lnSpc>
                <a:spcPct val="100000"/>
              </a:lnSpc>
              <a:buNone/>
              <a:defRPr sz="3600" b="0" i="0">
                <a:solidFill>
                  <a:srgbClr val="F38F1D"/>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128" y="4591233"/>
            <a:ext cx="0" cy="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spTree>
    <p:extLst>
      <p:ext uri="{BB962C8B-B14F-4D97-AF65-F5344CB8AC3E}">
        <p14:creationId xmlns:p14="http://schemas.microsoft.com/office/powerpoint/2010/main" val="4034054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w/ mark">
    <p:spTree>
      <p:nvGrpSpPr>
        <p:cNvPr id="1" name=""/>
        <p:cNvGrpSpPr/>
        <p:nvPr/>
      </p:nvGrpSpPr>
      <p:grpSpPr>
        <a:xfrm>
          <a:off x="0" y="0"/>
          <a:ext cx="0" cy="0"/>
          <a:chOff x="0" y="0"/>
          <a:chExt cx="0" cy="0"/>
        </a:xfrm>
      </p:grpSpPr>
      <p:sp>
        <p:nvSpPr>
          <p:cNvPr id="5" name="텍스트 개체 틀 4"/>
          <p:cNvSpPr>
            <a:spLocks noGrp="1"/>
          </p:cNvSpPr>
          <p:nvPr>
            <p:ph type="body" sz="quarter" idx="13" hasCustomPrompt="1"/>
          </p:nvPr>
        </p:nvSpPr>
        <p:spPr>
          <a:xfrm>
            <a:off x="683567" y="3645024"/>
            <a:ext cx="5328592" cy="276774"/>
          </a:xfrm>
          <a:prstGeom prst="rect">
            <a:avLst/>
          </a:prstGeom>
        </p:spPr>
        <p:txBody>
          <a:bodyPr>
            <a:normAutofit/>
          </a:bodyPr>
          <a:lstStyle>
            <a:lvl1pPr marL="0" indent="0">
              <a:buFontTx/>
              <a:buNone/>
              <a:defRPr sz="900" b="0" i="0">
                <a:solidFill>
                  <a:srgbClr val="F39200"/>
                </a:solidFill>
                <a:latin typeface="Arial" charset="0"/>
                <a:ea typeface="Arial" charset="0"/>
                <a:cs typeface="Arial" charset="0"/>
              </a:defRPr>
            </a:lvl1pPr>
            <a:lvl7pPr marL="2057400" indent="0">
              <a:buFontTx/>
              <a:buNone/>
              <a:defRPr sz="900"/>
            </a:lvl7pPr>
          </a:lstStyle>
          <a:p>
            <a:pPr lvl="0"/>
            <a:r>
              <a:rPr lang="en-US" altLang="ko-KR" dirty="0"/>
              <a:t>PURUS ELIT VULPUTATE</a:t>
            </a:r>
            <a:endParaRPr lang="ko-KR" altLang="en-US" dirty="0"/>
          </a:p>
        </p:txBody>
      </p:sp>
      <p:pic>
        <p:nvPicPr>
          <p:cNvPr id="1026" name="Picture 2" descr="C:\DOCUME~1\ADMINI~1\LOCALS~1\Temp\vmware-Administrator\VMwareDnD\07a25d03\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0273" y="476672"/>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7" name="텍스트 개체 틀 12"/>
          <p:cNvSpPr>
            <a:spLocks noGrp="1"/>
          </p:cNvSpPr>
          <p:nvPr>
            <p:ph type="body" sz="quarter" idx="12" hasCustomPrompt="1"/>
          </p:nvPr>
        </p:nvSpPr>
        <p:spPr>
          <a:xfrm>
            <a:off x="611561" y="4077072"/>
            <a:ext cx="7920880" cy="3096344"/>
          </a:xfrm>
          <a:prstGeom prst="rect">
            <a:avLst/>
          </a:prstGeom>
        </p:spPr>
        <p:txBody>
          <a:bodyPr>
            <a:normAutofit/>
          </a:bodyPr>
          <a:lstStyle>
            <a:lvl1pPr marL="0" indent="0">
              <a:lnSpc>
                <a:spcPct val="100000"/>
              </a:lnSpc>
              <a:buNone/>
              <a:defRPr sz="3600" b="0" i="0">
                <a:solidFill>
                  <a:srgbClr val="F38F1D"/>
                </a:solidFill>
                <a:latin typeface="Arial" charset="0"/>
                <a:ea typeface="Arial" charset="0"/>
                <a:cs typeface="Arial" charset="0"/>
              </a:defRPr>
            </a:lvl1pPr>
          </a:lstStyle>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consectetuer</a:t>
            </a:r>
            <a:r>
              <a:rPr lang="en-US" altLang="ko-KR" dirty="0"/>
              <a:t> </a:t>
            </a:r>
            <a:endParaRPr lang="ko-KR" altLang="en-US" dirty="0"/>
          </a:p>
        </p:txBody>
      </p:sp>
    </p:spTree>
    <p:extLst>
      <p:ext uri="{BB962C8B-B14F-4D97-AF65-F5344CB8AC3E}">
        <p14:creationId xmlns:p14="http://schemas.microsoft.com/office/powerpoint/2010/main" val="3697570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pter_Color">
    <p:bg>
      <p:bgPr>
        <a:solidFill>
          <a:srgbClr val="F38F1D"/>
        </a:solidFill>
        <a:effectLst/>
      </p:bgPr>
    </p:bg>
    <p:spTree>
      <p:nvGrpSpPr>
        <p:cNvPr id="1" name=""/>
        <p:cNvGrpSpPr/>
        <p:nvPr/>
      </p:nvGrpSpPr>
      <p:grpSpPr>
        <a:xfrm>
          <a:off x="0" y="0"/>
          <a:ext cx="0" cy="0"/>
          <a:chOff x="0" y="0"/>
          <a:chExt cx="0" cy="0"/>
        </a:xfrm>
      </p:grpSpPr>
      <p:sp>
        <p:nvSpPr>
          <p:cNvPr id="5" name="제목 1"/>
          <p:cNvSpPr>
            <a:spLocks noGrp="1"/>
          </p:cNvSpPr>
          <p:nvPr>
            <p:ph type="title" hasCustomPrompt="1"/>
          </p:nvPr>
        </p:nvSpPr>
        <p:spPr>
          <a:xfrm>
            <a:off x="647060" y="2780928"/>
            <a:ext cx="8029397" cy="2160240"/>
          </a:xfrm>
          <a:prstGeom prst="rect">
            <a:avLst/>
          </a:prstGeom>
        </p:spPr>
        <p:txBody>
          <a:bodyPr anchor="t">
            <a:noAutofit/>
          </a:bodyPr>
          <a:lstStyle>
            <a:lvl1pPr>
              <a:defRPr lang="en-US" altLang="ko-KR" sz="4500" b="0" i="0" u="none" baseline="0" smtClean="0">
                <a:solidFill>
                  <a:schemeClr val="bg1"/>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3077" name="Picture 5" descr="C:\DOCUME~1\ADMINI~1\LOCALS~1\Temp\vmware-Administrator\VMwareDnD\4855ce7c\Asse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980728"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33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_White">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647060" y="2780928"/>
            <a:ext cx="8029397" cy="2160240"/>
          </a:xfrm>
          <a:prstGeom prst="rect">
            <a:avLst/>
          </a:prstGeom>
        </p:spPr>
        <p:txBody>
          <a:bodyPr anchor="t">
            <a:noAutofit/>
          </a:bodyPr>
          <a:lstStyle>
            <a:lvl1pPr>
              <a:defRPr lang="en-US" altLang="ko-KR" sz="4500" b="0" i="0" u="none" baseline="0" smtClean="0">
                <a:solidFill>
                  <a:srgbClr val="F38F1D"/>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4" name="Picture 2" descr="C:\DOCUME~1\ADMINI~1\LOCALS~1\Temp\vmware-Administrator\VMwareDnD\07a25d03\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404664"/>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87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41"/>
            <a:ext cx="8229600" cy="778097"/>
          </a:xfrm>
          <a:prstGeom prst="rect">
            <a:avLst/>
          </a:prstGeom>
        </p:spPr>
        <p:txBody>
          <a:bodyPr vert="horz" lIns="91440" tIns="45720" rIns="91440" bIns="45720" rtlCol="0" anchor="ctr">
            <a:normAutofit/>
          </a:bodyPr>
          <a:lstStyle>
            <a:lvl1pPr>
              <a:defRPr b="1" i="0">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18" name="Text Placeholder 4"/>
          <p:cNvSpPr>
            <a:spLocks noGrp="1"/>
          </p:cNvSpPr>
          <p:nvPr>
            <p:ph type="body" sz="quarter" idx="14"/>
          </p:nvPr>
        </p:nvSpPr>
        <p:spPr>
          <a:xfrm>
            <a:off x="457201" y="1628800"/>
            <a:ext cx="8240713" cy="2155402"/>
          </a:xfrm>
        </p:spPr>
        <p:txBody>
          <a:bodyPr>
            <a:noAutofit/>
          </a:bodyPr>
          <a:lstStyle>
            <a:lvl1pPr marL="0" indent="0">
              <a:buNone/>
              <a:defRPr sz="1200" b="0" i="0">
                <a:solidFill>
                  <a:schemeClr val="tx1"/>
                </a:solidFill>
                <a:latin typeface="Arial" charset="0"/>
                <a:ea typeface="Arial" charset="0"/>
                <a:cs typeface="Arial" charset="0"/>
              </a:defRPr>
            </a:lvl1pPr>
            <a:lvl2pPr marL="342900" indent="0">
              <a:buNone/>
              <a:defRPr sz="1050">
                <a:solidFill>
                  <a:srgbClr val="F38F1D"/>
                </a:solidFill>
              </a:defRPr>
            </a:lvl2pPr>
            <a:lvl3pPr marL="685800" indent="0">
              <a:buNone/>
              <a:defRPr sz="1050">
                <a:solidFill>
                  <a:srgbClr val="F38F1D"/>
                </a:solidFill>
              </a:defRPr>
            </a:lvl3pPr>
            <a:lvl4pPr marL="1028700" indent="0">
              <a:buNone/>
              <a:defRPr sz="1050">
                <a:solidFill>
                  <a:srgbClr val="F38F1D"/>
                </a:solidFill>
              </a:defRPr>
            </a:lvl4pPr>
            <a:lvl5pPr marL="1371600" indent="0">
              <a:buNone/>
              <a:defRPr sz="105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5" y="6356353"/>
            <a:ext cx="2232248" cy="365125"/>
          </a:xfrm>
          <a:prstGeom prst="rect">
            <a:avLst/>
          </a:prstGeom>
        </p:spPr>
        <p:txBody>
          <a:bodyPr vert="horz" lIns="91440" tIns="45720" rIns="91440" bIns="45720" rtlCol="0" anchor="ctr"/>
          <a:lstStyle>
            <a:lvl1pPr algn="l" latinLnBrk="0">
              <a:defRPr sz="75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spTree>
    <p:extLst>
      <p:ext uri="{BB962C8B-B14F-4D97-AF65-F5344CB8AC3E}">
        <p14:creationId xmlns:p14="http://schemas.microsoft.com/office/powerpoint/2010/main" val="2850282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2400"/>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9" y="908722"/>
            <a:ext cx="8208911" cy="863699"/>
          </a:xfrm>
          <a:prstGeom prst="rect">
            <a:avLst/>
          </a:prstGeom>
        </p:spPr>
        <p:txBody>
          <a:bodyPr>
            <a:normAutofit/>
          </a:bodyPr>
          <a:lstStyle>
            <a:lvl1pPr marL="0" indent="0">
              <a:lnSpc>
                <a:spcPct val="100000"/>
              </a:lnSpc>
              <a:buNone/>
              <a:defRPr lang="en-US" altLang="ko-KR" sz="135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sp>
        <p:nvSpPr>
          <p:cNvPr id="9" name="슬라이드 번호 개체 틀 5"/>
          <p:cNvSpPr>
            <a:spLocks noGrp="1"/>
          </p:cNvSpPr>
          <p:nvPr>
            <p:ph type="sldNum" sz="quarter" idx="4"/>
          </p:nvPr>
        </p:nvSpPr>
        <p:spPr>
          <a:xfrm>
            <a:off x="467545" y="6356353"/>
            <a:ext cx="2232248" cy="365125"/>
          </a:xfrm>
          <a:prstGeom prst="rect">
            <a:avLst/>
          </a:prstGeom>
        </p:spPr>
        <p:txBody>
          <a:bodyPr vert="horz" lIns="91440" tIns="45720" rIns="91440" bIns="45720" rtlCol="0" anchor="ctr"/>
          <a:lstStyle>
            <a:lvl1pPr algn="l" latinLnBrk="0">
              <a:defRPr sz="75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136" y="5118947"/>
            <a:ext cx="2560320" cy="1442020"/>
          </a:xfrm>
          <a:prstGeom prst="rect">
            <a:avLst/>
          </a:prstGeom>
        </p:spPr>
      </p:pic>
    </p:spTree>
    <p:extLst>
      <p:ext uri="{BB962C8B-B14F-4D97-AF65-F5344CB8AC3E}">
        <p14:creationId xmlns:p14="http://schemas.microsoft.com/office/powerpoint/2010/main" val="41209791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2400"/>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9" y="908722"/>
            <a:ext cx="8208911" cy="863699"/>
          </a:xfrm>
          <a:prstGeom prst="rect">
            <a:avLst/>
          </a:prstGeom>
        </p:spPr>
        <p:txBody>
          <a:bodyPr>
            <a:normAutofit/>
          </a:bodyPr>
          <a:lstStyle>
            <a:lvl1pPr marL="0" indent="0">
              <a:lnSpc>
                <a:spcPct val="100000"/>
              </a:lnSpc>
              <a:buNone/>
              <a:defRPr lang="en-US" altLang="ko-KR" sz="135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sp>
        <p:nvSpPr>
          <p:cNvPr id="9" name="슬라이드 번호 개체 틀 5"/>
          <p:cNvSpPr>
            <a:spLocks noGrp="1"/>
          </p:cNvSpPr>
          <p:nvPr>
            <p:ph type="sldNum" sz="quarter" idx="4"/>
          </p:nvPr>
        </p:nvSpPr>
        <p:spPr>
          <a:xfrm>
            <a:off x="467545" y="6356353"/>
            <a:ext cx="2232248" cy="365125"/>
          </a:xfrm>
          <a:prstGeom prst="rect">
            <a:avLst/>
          </a:prstGeom>
        </p:spPr>
        <p:txBody>
          <a:bodyPr vert="horz" lIns="91440" tIns="45720" rIns="91440" bIns="45720" rtlCol="0" anchor="ctr"/>
          <a:lstStyle>
            <a:lvl1pPr algn="l" latinLnBrk="0">
              <a:defRPr sz="75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6753" y="5734074"/>
            <a:ext cx="1753142" cy="987402"/>
          </a:xfrm>
          <a:prstGeom prst="rect">
            <a:avLst/>
          </a:prstGeom>
        </p:spPr>
      </p:pic>
    </p:spTree>
    <p:extLst>
      <p:ext uri="{BB962C8B-B14F-4D97-AF65-F5344CB8AC3E}">
        <p14:creationId xmlns:p14="http://schemas.microsoft.com/office/powerpoint/2010/main" val="344962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41"/>
            <a:ext cx="8229600" cy="778097"/>
          </a:xfrm>
          <a:prstGeom prst="rect">
            <a:avLst/>
          </a:prstGeom>
        </p:spPr>
        <p:txBody>
          <a:bodyPr vert="horz" lIns="91440" tIns="45720" rIns="91440" bIns="45720" rtlCol="0" anchor="ctr">
            <a:normAutofit/>
          </a:bodyPr>
          <a:lstStyle>
            <a:lvl1pPr>
              <a:defRPr b="1" i="0">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18" name="Text Placeholder 4"/>
          <p:cNvSpPr>
            <a:spLocks noGrp="1"/>
          </p:cNvSpPr>
          <p:nvPr>
            <p:ph type="body" sz="quarter" idx="14"/>
          </p:nvPr>
        </p:nvSpPr>
        <p:spPr>
          <a:xfrm>
            <a:off x="457201" y="1628800"/>
            <a:ext cx="8240713" cy="2155402"/>
          </a:xfrm>
        </p:spPr>
        <p:txBody>
          <a:bodyPr>
            <a:noAutofit/>
          </a:bodyPr>
          <a:lstStyle>
            <a:lvl1pPr marL="0" indent="0">
              <a:buNone/>
              <a:defRPr sz="1200" b="0" i="0">
                <a:solidFill>
                  <a:schemeClr val="tx1"/>
                </a:solidFill>
                <a:latin typeface="Arial" charset="0"/>
                <a:ea typeface="Arial" charset="0"/>
                <a:cs typeface="Arial" charset="0"/>
              </a:defRPr>
            </a:lvl1pPr>
            <a:lvl2pPr marL="342900" indent="0">
              <a:buNone/>
              <a:defRPr sz="1050">
                <a:solidFill>
                  <a:srgbClr val="F38F1D"/>
                </a:solidFill>
              </a:defRPr>
            </a:lvl2pPr>
            <a:lvl3pPr marL="685800" indent="0">
              <a:buNone/>
              <a:defRPr sz="1050">
                <a:solidFill>
                  <a:srgbClr val="F38F1D"/>
                </a:solidFill>
              </a:defRPr>
            </a:lvl3pPr>
            <a:lvl4pPr marL="1028700" indent="0">
              <a:buNone/>
              <a:defRPr sz="1050">
                <a:solidFill>
                  <a:srgbClr val="F38F1D"/>
                </a:solidFill>
              </a:defRPr>
            </a:lvl4pPr>
            <a:lvl5pPr marL="1371600" indent="0">
              <a:buNone/>
              <a:defRPr sz="105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5" y="6356353"/>
            <a:ext cx="2232248" cy="365125"/>
          </a:xfrm>
          <a:prstGeom prst="rect">
            <a:avLst/>
          </a:prstGeom>
        </p:spPr>
        <p:txBody>
          <a:bodyPr vert="horz" lIns="91440" tIns="45720" rIns="91440" bIns="45720" rtlCol="0" anchor="ctr"/>
          <a:lstStyle>
            <a:lvl1pPr algn="l" latinLnBrk="0">
              <a:defRPr sz="75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6753" y="5734074"/>
            <a:ext cx="1753142" cy="987402"/>
          </a:xfrm>
          <a:prstGeom prst="rect">
            <a:avLst/>
          </a:prstGeom>
        </p:spPr>
      </p:pic>
    </p:spTree>
    <p:extLst>
      <p:ext uri="{BB962C8B-B14F-4D97-AF65-F5344CB8AC3E}">
        <p14:creationId xmlns:p14="http://schemas.microsoft.com/office/powerpoint/2010/main" val="53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3200"/>
            </a:lvl1pPr>
          </a:lstStyle>
          <a:p>
            <a:r>
              <a:rPr lang="en-US" altLang="ko-KR" dirty="0" err="1"/>
              <a:t>Pharetra</a:t>
            </a:r>
            <a:r>
              <a:rPr lang="en-US" altLang="ko-KR" dirty="0"/>
              <a:t> </a:t>
            </a:r>
            <a:r>
              <a:rPr lang="en-US" altLang="ko-KR" dirty="0" err="1"/>
              <a:t>Bibendum</a:t>
            </a:r>
            <a:endParaRPr lang="ko-KR" altLang="en-US" dirty="0"/>
          </a:p>
        </p:txBody>
      </p:sp>
      <p:sp>
        <p:nvSpPr>
          <p:cNvPr id="16" name="텍스트 개체 틀 15"/>
          <p:cNvSpPr>
            <a:spLocks noGrp="1"/>
          </p:cNvSpPr>
          <p:nvPr>
            <p:ph type="body" sz="quarter" idx="13" hasCustomPrompt="1"/>
          </p:nvPr>
        </p:nvSpPr>
        <p:spPr>
          <a:xfrm>
            <a:off x="467548" y="908720"/>
            <a:ext cx="8208911" cy="863699"/>
          </a:xfrm>
          <a:prstGeom prst="rect">
            <a:avLst/>
          </a:prstGeom>
        </p:spPr>
        <p:txBody>
          <a:bodyPr>
            <a:normAutofit/>
          </a:bodyPr>
          <a:lstStyle>
            <a:lvl1pPr marL="0" indent="0">
              <a:lnSpc>
                <a:spcPct val="100000"/>
              </a:lnSpc>
              <a:buNone/>
              <a:defRPr lang="en-US" altLang="ko-KR" sz="180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sp>
        <p:nvSpPr>
          <p:cNvPr id="9"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6752" y="5734074"/>
            <a:ext cx="1753142" cy="987402"/>
          </a:xfrm>
          <a:prstGeom prst="rect">
            <a:avLst/>
          </a:prstGeom>
        </p:spPr>
      </p:pic>
    </p:spTree>
    <p:extLst>
      <p:ext uri="{BB962C8B-B14F-4D97-AF65-F5344CB8AC3E}">
        <p14:creationId xmlns:p14="http://schemas.microsoft.com/office/powerpoint/2010/main" val="36295763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제목 개체 틀 1"/>
          <p:cNvSpPr>
            <a:spLocks noGrp="1"/>
          </p:cNvSpPr>
          <p:nvPr>
            <p:ph type="title" hasCustomPrompt="1"/>
          </p:nvPr>
        </p:nvSpPr>
        <p:spPr>
          <a:xfrm>
            <a:off x="467544" y="116633"/>
            <a:ext cx="8208912" cy="792088"/>
          </a:xfrm>
          <a:prstGeom prst="rect">
            <a:avLst/>
          </a:prstGeom>
        </p:spPr>
        <p:txBody>
          <a:bodyPr vert="horz" lIns="91440" tIns="45720" rIns="91440" bIns="45720" rtlCol="0" anchor="ctr">
            <a:normAutofit/>
          </a:bodyPr>
          <a:lstStyle>
            <a:lvl1pPr>
              <a:defRPr sz="2400"/>
            </a:lvl1pPr>
          </a:lstStyle>
          <a:p>
            <a:r>
              <a:rPr lang="en-US" altLang="ko-KR" dirty="0" err="1"/>
              <a:t>Pharetra</a:t>
            </a:r>
            <a:r>
              <a:rPr lang="en-US" altLang="ko-KR" dirty="0"/>
              <a:t> </a:t>
            </a:r>
            <a:r>
              <a:rPr lang="en-US" altLang="ko-KR" dirty="0" err="1"/>
              <a:t>Bibendum</a:t>
            </a:r>
            <a:endParaRPr lang="ko-KR" altLang="en-US" dirty="0"/>
          </a:p>
        </p:txBody>
      </p:sp>
      <p:sp>
        <p:nvSpPr>
          <p:cNvPr id="7" name="텍스트 개체 틀 15"/>
          <p:cNvSpPr>
            <a:spLocks noGrp="1"/>
          </p:cNvSpPr>
          <p:nvPr>
            <p:ph type="body" sz="quarter" idx="13" hasCustomPrompt="1"/>
          </p:nvPr>
        </p:nvSpPr>
        <p:spPr>
          <a:xfrm>
            <a:off x="467549" y="908722"/>
            <a:ext cx="8208911" cy="863699"/>
          </a:xfrm>
          <a:prstGeom prst="rect">
            <a:avLst/>
          </a:prstGeom>
        </p:spPr>
        <p:txBody>
          <a:bodyPr>
            <a:normAutofit/>
          </a:bodyPr>
          <a:lstStyle>
            <a:lvl1pPr marL="0" indent="0">
              <a:lnSpc>
                <a:spcPct val="100000"/>
              </a:lnSpc>
              <a:buNone/>
              <a:defRPr lang="en-US" altLang="ko-KR" sz="1050" u="none" baseline="0" smtClean="0">
                <a:solidFill>
                  <a:schemeClr val="tx1">
                    <a:lumMod val="75000"/>
                    <a:lumOff val="25000"/>
                  </a:schemeClr>
                </a:solidFill>
                <a:latin typeface="Arial" charset="0"/>
                <a:ea typeface="Arial" charset="0"/>
                <a:cs typeface="Arial" charset="0"/>
              </a:defRPr>
            </a:lvl1pPr>
          </a:lstStyle>
          <a:p>
            <a:pPr lvl="0"/>
            <a:r>
              <a:rPr lang="en-US" altLang="ko-KR" dirty="0"/>
              <a:t>Maecenas </a:t>
            </a:r>
            <a:r>
              <a:rPr lang="en-US" altLang="ko-KR" dirty="0" err="1"/>
              <a:t>faucibus</a:t>
            </a:r>
            <a:r>
              <a:rPr lang="en-US" altLang="ko-KR" dirty="0"/>
              <a:t> </a:t>
            </a:r>
            <a:r>
              <a:rPr lang="en-US" altLang="ko-KR" dirty="0" err="1"/>
              <a:t>mollis</a:t>
            </a:r>
            <a:r>
              <a:rPr lang="en-US" altLang="ko-KR" dirty="0"/>
              <a:t> </a:t>
            </a:r>
            <a:r>
              <a:rPr lang="en-US" altLang="ko-KR" dirty="0" err="1"/>
              <a:t>interdum</a:t>
            </a:r>
            <a:r>
              <a:rPr lang="en-US" altLang="ko-KR" dirty="0"/>
              <a:t> - </a:t>
            </a:r>
            <a:r>
              <a:rPr lang="en-US" altLang="ko-KR" dirty="0" err="1"/>
              <a:t>Nullam</a:t>
            </a:r>
            <a:r>
              <a:rPr lang="en-US" altLang="ko-KR" dirty="0"/>
              <a:t> </a:t>
            </a:r>
            <a:r>
              <a:rPr lang="en-US" altLang="ko-KR" dirty="0" err="1"/>
              <a:t>quis</a:t>
            </a:r>
            <a:r>
              <a:rPr lang="en-US" altLang="ko-KR" dirty="0"/>
              <a:t> </a:t>
            </a:r>
            <a:r>
              <a:rPr lang="en-US" altLang="ko-KR" dirty="0" err="1"/>
              <a:t>risus</a:t>
            </a:r>
            <a:r>
              <a:rPr lang="en-US" altLang="ko-KR" dirty="0"/>
              <a:t> </a:t>
            </a:r>
            <a:r>
              <a:rPr lang="en-US" altLang="ko-KR" dirty="0" err="1"/>
              <a:t>eget</a:t>
            </a:r>
            <a:r>
              <a:rPr lang="en-US" altLang="ko-KR" dirty="0"/>
              <a:t> </a:t>
            </a:r>
            <a:r>
              <a:rPr lang="en-US" altLang="ko-KR" dirty="0" err="1"/>
              <a:t>urna</a:t>
            </a:r>
            <a:r>
              <a:rPr lang="en-US" altLang="ko-KR" dirty="0"/>
              <a:t> </a:t>
            </a:r>
            <a:r>
              <a:rPr lang="en-US" altLang="ko-KR" dirty="0" err="1"/>
              <a:t>mollis</a:t>
            </a:r>
            <a:r>
              <a:rPr lang="en-US" altLang="ko-KR" dirty="0"/>
              <a:t> </a:t>
            </a:r>
            <a:r>
              <a:rPr lang="en-US" altLang="ko-KR" dirty="0" err="1"/>
              <a:t>ornare</a:t>
            </a:r>
            <a:r>
              <a:rPr lang="en-US" altLang="ko-KR" dirty="0"/>
              <a:t> </a:t>
            </a:r>
            <a:r>
              <a:rPr lang="en-US" altLang="ko-KR" dirty="0" err="1"/>
              <a:t>vel</a:t>
            </a:r>
            <a:r>
              <a:rPr lang="en-US" altLang="ko-KR" dirty="0"/>
              <a:t> </a:t>
            </a:r>
            <a:r>
              <a:rPr lang="en-US" altLang="ko-KR" dirty="0" err="1"/>
              <a:t>eu</a:t>
            </a:r>
            <a:r>
              <a:rPr lang="en-US" altLang="ko-KR" dirty="0"/>
              <a:t> </a:t>
            </a:r>
            <a:r>
              <a:rPr lang="en-US" altLang="ko-KR" dirty="0" err="1"/>
              <a:t>leo</a:t>
            </a:r>
            <a:endParaRPr lang="ko-KR" altLang="en-US" dirty="0"/>
          </a:p>
        </p:txBody>
      </p:sp>
      <p:graphicFrame>
        <p:nvGraphicFramePr>
          <p:cNvPr id="2" name="표 1"/>
          <p:cNvGraphicFramePr>
            <a:graphicFrameLocks noGrp="1"/>
          </p:cNvGraphicFramePr>
          <p:nvPr userDrawn="1">
            <p:extLst>
              <p:ext uri="{D42A27DB-BD31-4B8C-83A1-F6EECF244321}">
                <p14:modId xmlns:p14="http://schemas.microsoft.com/office/powerpoint/2010/main" val="1386670260"/>
              </p:ext>
            </p:extLst>
          </p:nvPr>
        </p:nvGraphicFramePr>
        <p:xfrm>
          <a:off x="548640" y="1998453"/>
          <a:ext cx="8127816" cy="4166851"/>
        </p:xfrm>
        <a:graphic>
          <a:graphicData uri="http://schemas.openxmlformats.org/drawingml/2006/table">
            <a:tbl>
              <a:tblPr firstRow="1" bandRow="1">
                <a:tableStyleId>{5C22544A-7EE6-4342-B048-85BDC9FD1C3A}</a:tableStyleId>
              </a:tblPr>
              <a:tblGrid>
                <a:gridCol w="2007136">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345440">
                <a:tc>
                  <a:txBody>
                    <a:bodyPr/>
                    <a:lstStyle/>
                    <a:p>
                      <a:pPr algn="r" latinLnBrk="0"/>
                      <a:endParaRPr lang="ko-KR" altLang="en-US" sz="1400" b="1" i="0" dirty="0">
                        <a:solidFill>
                          <a:schemeClr val="bg1"/>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tc>
                  <a:txBody>
                    <a:bodyPr/>
                    <a:lstStyle/>
                    <a:p>
                      <a:pPr algn="ctr" latinLnBrk="0"/>
                      <a:r>
                        <a:rPr lang="en-US" altLang="ko-KR" sz="1500" b="1" i="0" dirty="0">
                          <a:solidFill>
                            <a:schemeClr val="bg1"/>
                          </a:solidFill>
                          <a:latin typeface="Arial" charset="0"/>
                          <a:ea typeface="Arial" charset="0"/>
                          <a:cs typeface="Arial" charset="0"/>
                        </a:rPr>
                        <a:t>FRTED</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tc>
                  <a:txBody>
                    <a:bodyPr/>
                    <a:lstStyle/>
                    <a:p>
                      <a:pPr algn="ctr" latinLnBrk="0"/>
                      <a:r>
                        <a:rPr lang="en-US" altLang="ko-KR" sz="1500" b="1" i="0" dirty="0">
                          <a:solidFill>
                            <a:schemeClr val="bg1"/>
                          </a:solidFill>
                          <a:latin typeface="Arial" charset="0"/>
                          <a:ea typeface="Arial" charset="0"/>
                          <a:cs typeface="Arial" charset="0"/>
                        </a:rPr>
                        <a:t>EROT</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tc>
                  <a:txBody>
                    <a:bodyPr/>
                    <a:lstStyle/>
                    <a:p>
                      <a:pPr algn="ctr" latinLnBrk="0"/>
                      <a:r>
                        <a:rPr lang="en-US" altLang="ko-KR" sz="1500" b="1" i="0" dirty="0">
                          <a:solidFill>
                            <a:schemeClr val="bg1"/>
                          </a:solidFill>
                          <a:latin typeface="Arial" charset="0"/>
                          <a:ea typeface="Arial" charset="0"/>
                          <a:cs typeface="Arial" charset="0"/>
                        </a:rPr>
                        <a:t>SANTIE</a:t>
                      </a:r>
                      <a:endParaRPr lang="ko-KR" altLang="en-US" sz="1500" b="1" i="0" dirty="0">
                        <a:solidFill>
                          <a:schemeClr val="bg1"/>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solidFill>
                  </a:tcPr>
                </a:tc>
                <a:extLst>
                  <a:ext uri="{0D108BD9-81ED-4DB2-BD59-A6C34878D82A}">
                    <a16:rowId xmlns:a16="http://schemas.microsoft.com/office/drawing/2014/main" val="10000"/>
                  </a:ext>
                </a:extLst>
              </a:tr>
              <a:tr h="417565">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MANGD</a:t>
                      </a:r>
                      <a:r>
                        <a:rPr lang="en-US" altLang="ko-KR" sz="1200" b="1" i="0" baseline="0" dirty="0">
                          <a:solidFill>
                            <a:schemeClr val="tx1">
                              <a:lumMod val="65000"/>
                              <a:lumOff val="35000"/>
                            </a:schemeClr>
                          </a:solidFill>
                          <a:latin typeface="Arial" charset="0"/>
                          <a:ea typeface="Arial" charset="0"/>
                          <a:cs typeface="Arial" charset="0"/>
                        </a:rPr>
                        <a:t>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rgbClr val="F39200"/>
                          </a:solidFill>
                          <a:effectLst/>
                          <a:latin typeface="Arial" charset="0"/>
                          <a:ea typeface="Arial" charset="0"/>
                          <a:cs typeface="Arial" charset="0"/>
                        </a:rPr>
                        <a:t>●</a:t>
                      </a:r>
                      <a:endParaRPr lang="ko-KR" altLang="en-US" sz="1300" b="1" i="0" kern="120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kern="120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kern="120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extLst>
                  <a:ext uri="{0D108BD9-81ED-4DB2-BD59-A6C34878D82A}">
                    <a16:rowId xmlns:a16="http://schemas.microsoft.com/office/drawing/2014/main" val="10001"/>
                  </a:ext>
                </a:extLst>
              </a:tr>
              <a:tr h="432048">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VULPTURE</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tc>
                  <a:txBody>
                    <a:bodyPr/>
                    <a:lstStyle/>
                    <a:p>
                      <a:pPr algn="ctr" latinLnBrk="0"/>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0000"/>
                      </a:srgbClr>
                    </a:solidFill>
                  </a:tcPr>
                </a:tc>
                <a:extLst>
                  <a:ext uri="{0D108BD9-81ED-4DB2-BD59-A6C34878D82A}">
                    <a16:rowId xmlns:a16="http://schemas.microsoft.com/office/drawing/2014/main" val="10002"/>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TYRJ</a:t>
                      </a:r>
                      <a:r>
                        <a:rPr lang="en-US" altLang="ko-KR" sz="1200" b="1" i="0" baseline="0" dirty="0">
                          <a:solidFill>
                            <a:schemeClr val="tx1">
                              <a:lumMod val="65000"/>
                              <a:lumOff val="35000"/>
                            </a:schemeClr>
                          </a:solidFill>
                          <a:latin typeface="Arial" charset="0"/>
                          <a:ea typeface="Arial" charset="0"/>
                          <a:cs typeface="Arial" charset="0"/>
                        </a:rPr>
                        <a:t> AT Y</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extLst>
                  <a:ext uri="{0D108BD9-81ED-4DB2-BD59-A6C34878D82A}">
                    <a16:rowId xmlns:a16="http://schemas.microsoft.com/office/drawing/2014/main" val="10003"/>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EP SEN RETER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extLst>
                  <a:ext uri="{0D108BD9-81ED-4DB2-BD59-A6C34878D82A}">
                    <a16:rowId xmlns:a16="http://schemas.microsoft.com/office/drawing/2014/main" val="10004"/>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XVIER</a:t>
                      </a:r>
                      <a:r>
                        <a:rPr lang="en-US" altLang="ko-KR" sz="1200" b="1" i="0" baseline="0" dirty="0">
                          <a:solidFill>
                            <a:schemeClr val="tx1">
                              <a:lumMod val="65000"/>
                              <a:lumOff val="35000"/>
                            </a:schemeClr>
                          </a:solidFill>
                          <a:latin typeface="Arial" charset="0"/>
                          <a:ea typeface="Arial" charset="0"/>
                          <a:cs typeface="Arial" charset="0"/>
                        </a:rPr>
                        <a:t> YOUC </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tc>
                  <a:txBody>
                    <a:bodyPr/>
                    <a:lstStyle/>
                    <a:p>
                      <a:pPr algn="ctr" latinLnBrk="0"/>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30000"/>
                      </a:srgbClr>
                    </a:solidFill>
                  </a:tcPr>
                </a:tc>
                <a:extLst>
                  <a:ext uri="{0D108BD9-81ED-4DB2-BD59-A6C34878D82A}">
                    <a16:rowId xmlns:a16="http://schemas.microsoft.com/office/drawing/2014/main" val="10005"/>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TR</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15000"/>
                      </a:srgbClr>
                    </a:solidFill>
                  </a:tcPr>
                </a:tc>
                <a:extLst>
                  <a:ext uri="{0D108BD9-81ED-4DB2-BD59-A6C34878D82A}">
                    <a16:rowId xmlns:a16="http://schemas.microsoft.com/office/drawing/2014/main" val="10006"/>
                  </a:ext>
                </a:extLst>
              </a:tr>
              <a:tr h="494453">
                <a:tc>
                  <a:txBody>
                    <a:bodyPr/>
                    <a:lstStyle/>
                    <a:p>
                      <a:pPr algn="r" latinLnBrk="0"/>
                      <a:r>
                        <a:rPr lang="en-US" altLang="ko-KR" sz="1200" b="1" i="0" dirty="0">
                          <a:solidFill>
                            <a:schemeClr val="tx1">
                              <a:lumMod val="65000"/>
                              <a:lumOff val="35000"/>
                            </a:schemeClr>
                          </a:solidFill>
                          <a:latin typeface="Arial" charset="0"/>
                          <a:ea typeface="Arial" charset="0"/>
                          <a:cs typeface="Arial" charset="0"/>
                        </a:rPr>
                        <a:t>EL LI</a:t>
                      </a:r>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tc>
                  <a:txBody>
                    <a:bodyPr/>
                    <a:lstStyle/>
                    <a:p>
                      <a:pPr algn="ctr" latinLnBrk="0"/>
                      <a:r>
                        <a:rPr lang="ko-KR" altLang="en-US" sz="1300" b="1" i="0" dirty="0">
                          <a:solidFill>
                            <a:srgbClr val="F39200"/>
                          </a:solidFill>
                          <a:effectLst/>
                          <a:latin typeface="Arial" charset="0"/>
                          <a:ea typeface="Arial" charset="0"/>
                          <a:cs typeface="Arial" charset="0"/>
                        </a:rPr>
                        <a:t>●</a:t>
                      </a:r>
                      <a:endParaRPr lang="ko-KR" altLang="en-US" sz="13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tc>
                  <a:txBody>
                    <a:bodyPr/>
                    <a:lstStyle/>
                    <a:p>
                      <a:pPr algn="ctr" latinLnBrk="0"/>
                      <a:r>
                        <a:rPr lang="ko-KR" altLang="en-US" sz="1300" b="1" i="0" dirty="0">
                          <a:solidFill>
                            <a:schemeClr val="tx1">
                              <a:lumMod val="65000"/>
                              <a:lumOff val="35000"/>
                            </a:schemeClr>
                          </a:solidFill>
                          <a:effectLst/>
                          <a:latin typeface="Arial" charset="0"/>
                          <a:ea typeface="Arial" charset="0"/>
                          <a:cs typeface="Arial" charset="0"/>
                        </a:rPr>
                        <a:t>●</a:t>
                      </a:r>
                      <a:endParaRPr lang="ko-KR" altLang="en-US" sz="13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38F1D">
                        <a:alpha val="25000"/>
                      </a:srgbClr>
                    </a:solidFill>
                  </a:tcPr>
                </a:tc>
                <a:extLst>
                  <a:ext uri="{0D108BD9-81ED-4DB2-BD59-A6C34878D82A}">
                    <a16:rowId xmlns:a16="http://schemas.microsoft.com/office/drawing/2014/main" val="10007"/>
                  </a:ext>
                </a:extLst>
              </a:tr>
              <a:tr h="494453">
                <a:tc>
                  <a:txBody>
                    <a:bodyPr/>
                    <a:lstStyle/>
                    <a:p>
                      <a:pPr latinLnBrk="0"/>
                      <a:endParaRPr lang="ko-KR" altLang="en-US" sz="1200" b="1" i="0" dirty="0">
                        <a:solidFill>
                          <a:schemeClr val="tx1">
                            <a:lumMod val="65000"/>
                            <a:lumOff val="35000"/>
                          </a:schemeClr>
                        </a:solidFill>
                        <a:latin typeface="Arial" charset="0"/>
                        <a:ea typeface="Arial" charset="0"/>
                        <a:cs typeface="Arial" charset="0"/>
                      </a:endParaRPr>
                    </a:p>
                  </a:txBody>
                  <a:tcPr marT="60960" marB="60960"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tc>
                  <a:txBody>
                    <a:bodyPr/>
                    <a:lstStyle/>
                    <a:p>
                      <a:pPr algn="ctr" latinLnBrk="0"/>
                      <a:endParaRPr lang="ko-KR" altLang="en-US" sz="1100" b="1" i="0" dirty="0">
                        <a:solidFill>
                          <a:srgbClr val="F39200"/>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100" b="1" i="0" dirty="0">
                          <a:solidFill>
                            <a:schemeClr val="tx1">
                              <a:lumMod val="65000"/>
                              <a:lumOff val="35000"/>
                            </a:schemeClr>
                          </a:solidFill>
                          <a:effectLst/>
                          <a:latin typeface="Arial" charset="0"/>
                          <a:ea typeface="Arial" charset="0"/>
                          <a:cs typeface="Arial" charset="0"/>
                        </a:rPr>
                        <a:t>●</a:t>
                      </a:r>
                      <a:endParaRPr lang="ko-KR" altLang="en-US" sz="11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tc>
                  <a:txBody>
                    <a:bodyPr/>
                    <a:lstStyle/>
                    <a:p>
                      <a:pPr algn="ctr" latinLnBrk="0"/>
                      <a:r>
                        <a:rPr lang="ko-KR" altLang="en-US" sz="1100" b="1" i="0" dirty="0">
                          <a:solidFill>
                            <a:schemeClr val="tx1">
                              <a:lumMod val="65000"/>
                              <a:lumOff val="35000"/>
                            </a:schemeClr>
                          </a:solidFill>
                          <a:effectLst/>
                          <a:latin typeface="Arial" charset="0"/>
                          <a:ea typeface="Arial" charset="0"/>
                          <a:cs typeface="Arial" charset="0"/>
                        </a:rPr>
                        <a:t>●</a:t>
                      </a:r>
                      <a:endParaRPr lang="ko-KR" altLang="en-US" sz="1100" b="1" i="0" dirty="0">
                        <a:solidFill>
                          <a:schemeClr val="tx1">
                            <a:lumMod val="65000"/>
                            <a:lumOff val="35000"/>
                          </a:schemeClr>
                        </a:solidFill>
                        <a:latin typeface="Arial" charset="0"/>
                        <a:ea typeface="Arial" charset="0"/>
                        <a:cs typeface="Arial" charset="0"/>
                      </a:endParaRPr>
                    </a:p>
                  </a:txBody>
                  <a:tcPr marT="60960" marB="60960"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8F1D">
                        <a:alpha val="15000"/>
                      </a:srgbClr>
                    </a:solidFill>
                  </a:tcPr>
                </a:tc>
                <a:extLst>
                  <a:ext uri="{0D108BD9-81ED-4DB2-BD59-A6C34878D82A}">
                    <a16:rowId xmlns:a16="http://schemas.microsoft.com/office/drawing/2014/main" val="10008"/>
                  </a:ext>
                </a:extLst>
              </a:tr>
            </a:tbl>
          </a:graphicData>
        </a:graphic>
      </p:graphicFrame>
      <p:sp>
        <p:nvSpPr>
          <p:cNvPr id="11" name="슬라이드 번호 개체 틀 5"/>
          <p:cNvSpPr>
            <a:spLocks noGrp="1"/>
          </p:cNvSpPr>
          <p:nvPr>
            <p:ph type="sldNum" sz="quarter" idx="4"/>
          </p:nvPr>
        </p:nvSpPr>
        <p:spPr>
          <a:xfrm>
            <a:off x="467545" y="6356353"/>
            <a:ext cx="2232248" cy="365125"/>
          </a:xfrm>
          <a:prstGeom prst="rect">
            <a:avLst/>
          </a:prstGeom>
        </p:spPr>
        <p:txBody>
          <a:bodyPr vert="horz" lIns="91440" tIns="45720" rIns="91440" bIns="45720" rtlCol="0" anchor="ctr"/>
          <a:lstStyle>
            <a:lvl1pPr algn="l" latinLnBrk="0">
              <a:defRPr sz="75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9553" y="6165304"/>
            <a:ext cx="1314448" cy="740322"/>
          </a:xfrm>
          <a:prstGeom prst="rect">
            <a:avLst/>
          </a:prstGeom>
        </p:spPr>
      </p:pic>
    </p:spTree>
    <p:extLst>
      <p:ext uri="{BB962C8B-B14F-4D97-AF65-F5344CB8AC3E}">
        <p14:creationId xmlns:p14="http://schemas.microsoft.com/office/powerpoint/2010/main" val="4615030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2" name="제목 개체 틀 1"/>
          <p:cNvSpPr>
            <a:spLocks noGrp="1"/>
          </p:cNvSpPr>
          <p:nvPr>
            <p:ph type="title" hasCustomPrompt="1"/>
          </p:nvPr>
        </p:nvSpPr>
        <p:spPr>
          <a:xfrm>
            <a:off x="2555776" y="2348883"/>
            <a:ext cx="3744416" cy="1039091"/>
          </a:xfrm>
          <a:prstGeom prst="rect">
            <a:avLst/>
          </a:prstGeom>
        </p:spPr>
        <p:txBody>
          <a:bodyPr vert="horz" lIns="91440" tIns="45720" rIns="91440" bIns="45720" rtlCol="0" anchor="ctr">
            <a:normAutofit/>
          </a:bodyPr>
          <a:lstStyle>
            <a:lvl1pPr algn="ctr" latinLnBrk="0">
              <a:defRPr sz="2400" b="1" i="0">
                <a:latin typeface="Arial" charset="0"/>
                <a:ea typeface="Arial" charset="0"/>
                <a:cs typeface="Arial" charset="0"/>
              </a:defRPr>
            </a:lvl1pPr>
          </a:lstStyle>
          <a:p>
            <a:r>
              <a:rPr lang="en-US" altLang="ko-KR" dirty="0" err="1"/>
              <a:t>Elit</a:t>
            </a:r>
            <a:r>
              <a:rPr lang="en-US" altLang="ko-KR" dirty="0"/>
              <a:t> Sit</a:t>
            </a:r>
            <a:endParaRPr lang="ko-KR" altLang="en-US" dirty="0"/>
          </a:p>
        </p:txBody>
      </p:sp>
      <p:sp>
        <p:nvSpPr>
          <p:cNvPr id="16" name="텍스트 개체 틀 15"/>
          <p:cNvSpPr>
            <a:spLocks noGrp="1"/>
          </p:cNvSpPr>
          <p:nvPr>
            <p:ph type="body" sz="quarter" idx="13" hasCustomPrompt="1"/>
          </p:nvPr>
        </p:nvSpPr>
        <p:spPr>
          <a:xfrm>
            <a:off x="1042989" y="4076703"/>
            <a:ext cx="6985000" cy="432419"/>
          </a:xfrm>
          <a:prstGeom prst="rect">
            <a:avLst/>
          </a:prstGeom>
        </p:spPr>
        <p:txBody>
          <a:bodyPr>
            <a:normAutofit/>
          </a:bodyPr>
          <a:lstStyle>
            <a:lvl1pPr marL="0" indent="0" algn="ctr" latinLnBrk="0">
              <a:lnSpc>
                <a:spcPct val="100000"/>
              </a:lnSpc>
              <a:buNone/>
              <a:defRPr lang="en-US" altLang="ko-KR" sz="1350" b="1" i="1" u="none" baseline="0" smtClean="0">
                <a:solidFill>
                  <a:schemeClr val="tx1">
                    <a:lumMod val="75000"/>
                    <a:lumOff val="25000"/>
                  </a:schemeClr>
                </a:solidFill>
                <a:latin typeface="Arial" charset="0"/>
                <a:ea typeface="Arial" charset="0"/>
                <a:cs typeface="Arial" charset="0"/>
              </a:defRPr>
            </a:lvl1pPr>
          </a:lstStyle>
          <a:p>
            <a:pPr lvl="0"/>
            <a:r>
              <a:rPr lang="en-US" altLang="ko-KR" dirty="0"/>
              <a:t>“Cum </a:t>
            </a:r>
            <a:r>
              <a:rPr lang="en-US" altLang="ko-KR" dirty="0" err="1"/>
              <a:t>sociis</a:t>
            </a:r>
            <a:r>
              <a:rPr lang="en-US" altLang="ko-KR" dirty="0"/>
              <a:t> </a:t>
            </a:r>
            <a:r>
              <a:rPr lang="en-US" altLang="ko-KR" dirty="0" err="1"/>
              <a:t>natoque</a:t>
            </a:r>
            <a:r>
              <a:rPr lang="en-US" altLang="ko-KR" dirty="0"/>
              <a:t> </a:t>
            </a:r>
            <a:r>
              <a:rPr lang="en-US" altLang="ko-KR" dirty="0" err="1"/>
              <a:t>penatibus</a:t>
            </a:r>
            <a:r>
              <a:rPr lang="en-US" altLang="ko-KR" dirty="0"/>
              <a:t>.”</a:t>
            </a:r>
            <a:endParaRPr lang="ko-KR" altLang="en-US" dirty="0"/>
          </a:p>
        </p:txBody>
      </p:sp>
      <p:sp>
        <p:nvSpPr>
          <p:cNvPr id="7" name="텍스트 개체 틀 15"/>
          <p:cNvSpPr>
            <a:spLocks noGrp="1"/>
          </p:cNvSpPr>
          <p:nvPr>
            <p:ph type="body" sz="quarter" idx="14" hasCustomPrompt="1"/>
          </p:nvPr>
        </p:nvSpPr>
        <p:spPr>
          <a:xfrm>
            <a:off x="1042989" y="4653136"/>
            <a:ext cx="6985000" cy="432048"/>
          </a:xfrm>
          <a:prstGeom prst="rect">
            <a:avLst/>
          </a:prstGeom>
        </p:spPr>
        <p:txBody>
          <a:bodyPr>
            <a:normAutofit/>
          </a:bodyPr>
          <a:lstStyle>
            <a:lvl1pPr marL="0" indent="0" algn="ctr" latinLnBrk="0">
              <a:lnSpc>
                <a:spcPct val="100000"/>
              </a:lnSpc>
              <a:buNone/>
              <a:defRPr lang="en-US" altLang="ko-KR" sz="1350" b="1" i="0" u="none" baseline="0" smtClean="0">
                <a:solidFill>
                  <a:schemeClr val="tx1">
                    <a:lumMod val="75000"/>
                    <a:lumOff val="25000"/>
                  </a:schemeClr>
                </a:solidFill>
                <a:latin typeface="Arial" charset="0"/>
                <a:ea typeface="Arial" charset="0"/>
                <a:cs typeface="Arial" charset="0"/>
              </a:defRPr>
            </a:lvl1pPr>
          </a:lstStyle>
          <a:p>
            <a:pPr lvl="0"/>
            <a:r>
              <a:rPr lang="en-US" altLang="ko-KR" dirty="0"/>
              <a:t>“</a:t>
            </a:r>
            <a:r>
              <a:rPr lang="en-US" altLang="ko-KR" dirty="0" err="1"/>
              <a:t>Elit</a:t>
            </a:r>
            <a:r>
              <a:rPr lang="en-US" altLang="ko-KR" dirty="0"/>
              <a:t> </a:t>
            </a:r>
            <a:r>
              <a:rPr lang="en-US" altLang="ko-KR" dirty="0" err="1"/>
              <a:t>Ipsum</a:t>
            </a:r>
            <a:r>
              <a:rPr lang="en-US" altLang="ko-KR" dirty="0"/>
              <a:t> </a:t>
            </a:r>
            <a:r>
              <a:rPr lang="en-US" altLang="ko-KR" dirty="0" err="1"/>
              <a:t>Consectetur</a:t>
            </a:r>
            <a:r>
              <a:rPr lang="en-US" altLang="ko-KR" dirty="0"/>
              <a:t>”</a:t>
            </a:r>
            <a:endParaRPr lang="ko-KR" altLang="en-US" dirty="0"/>
          </a:p>
        </p:txBody>
      </p:sp>
      <p:sp>
        <p:nvSpPr>
          <p:cNvPr id="6" name="슬라이드 번호 개체 틀 5"/>
          <p:cNvSpPr>
            <a:spLocks noGrp="1"/>
          </p:cNvSpPr>
          <p:nvPr>
            <p:ph type="sldNum" sz="quarter" idx="4"/>
          </p:nvPr>
        </p:nvSpPr>
        <p:spPr>
          <a:xfrm>
            <a:off x="467545" y="6356353"/>
            <a:ext cx="2232248" cy="365125"/>
          </a:xfrm>
          <a:prstGeom prst="rect">
            <a:avLst/>
          </a:prstGeom>
        </p:spPr>
        <p:txBody>
          <a:bodyPr vert="horz" lIns="91440" tIns="45720" rIns="91440" bIns="45720" rtlCol="0" anchor="ctr"/>
          <a:lstStyle>
            <a:lvl1pPr algn="l" latinLnBrk="0">
              <a:defRPr sz="75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5507" y="5279456"/>
            <a:ext cx="2560320" cy="1442020"/>
          </a:xfrm>
          <a:prstGeom prst="rect">
            <a:avLst/>
          </a:prstGeom>
        </p:spPr>
      </p:pic>
    </p:spTree>
    <p:extLst>
      <p:ext uri="{BB962C8B-B14F-4D97-AF65-F5344CB8AC3E}">
        <p14:creationId xmlns:p14="http://schemas.microsoft.com/office/powerpoint/2010/main" val="2162293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B2D6127-5671-4313-9E3F-EA8F4594C069}" type="datetimeFigureOut">
              <a:rPr lang="en-US" smtClean="0"/>
              <a:t>5/10/2024</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6CFDBE46-1D51-410D-A80F-3DEDFD2E5BA1}" type="slidenum">
              <a:rPr lang="en-US" smtClean="0"/>
              <a:t>‹#›</a:t>
            </a:fld>
            <a:endParaRPr lang="en-US"/>
          </a:p>
        </p:txBody>
      </p:sp>
    </p:spTree>
    <p:extLst>
      <p:ext uri="{BB962C8B-B14F-4D97-AF65-F5344CB8AC3E}">
        <p14:creationId xmlns:p14="http://schemas.microsoft.com/office/powerpoint/2010/main" val="1347722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9B2D6127-5671-4313-9E3F-EA8F4594C069}" type="datetimeFigureOut">
              <a:rPr lang="en-US" smtClean="0"/>
              <a:t>5/10/2024</a:t>
            </a:fld>
            <a:endParaRPr lang="en-US"/>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6CFDBE46-1D51-410D-A80F-3DEDFD2E5BA1}" type="slidenum">
              <a:rPr lang="en-US" smtClean="0"/>
              <a:t>‹#›</a:t>
            </a:fld>
            <a:endParaRPr lang="en-US"/>
          </a:p>
        </p:txBody>
      </p:sp>
    </p:spTree>
    <p:extLst>
      <p:ext uri="{BB962C8B-B14F-4D97-AF65-F5344CB8AC3E}">
        <p14:creationId xmlns:p14="http://schemas.microsoft.com/office/powerpoint/2010/main" val="529386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9B2D6127-5671-4313-9E3F-EA8F4594C069}" type="datetimeFigureOut">
              <a:rPr lang="en-US" smtClean="0"/>
              <a:t>5/10/2024</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6CFDBE46-1D51-410D-A80F-3DEDFD2E5BA1}" type="slidenum">
              <a:rPr lang="en-US" smtClean="0"/>
              <a:t>‹#›</a:t>
            </a:fld>
            <a:endParaRPr lang="en-US"/>
          </a:p>
        </p:txBody>
      </p:sp>
    </p:spTree>
    <p:extLst>
      <p:ext uri="{BB962C8B-B14F-4D97-AF65-F5344CB8AC3E}">
        <p14:creationId xmlns:p14="http://schemas.microsoft.com/office/powerpoint/2010/main" val="5863345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B2D6127-5671-4313-9E3F-EA8F4594C069}" type="datetimeFigureOut">
              <a:rPr lang="en-US" smtClean="0"/>
              <a:t>5/10/2024</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6CFDBE46-1D51-410D-A80F-3DEDFD2E5BA1}" type="slidenum">
              <a:rPr lang="en-US" smtClean="0"/>
              <a:t>‹#›</a:t>
            </a:fld>
            <a:endParaRPr lang="en-US"/>
          </a:p>
        </p:txBody>
      </p:sp>
    </p:spTree>
    <p:extLst>
      <p:ext uri="{BB962C8B-B14F-4D97-AF65-F5344CB8AC3E}">
        <p14:creationId xmlns:p14="http://schemas.microsoft.com/office/powerpoint/2010/main" val="27841411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921141-F246-D440-BC06-B107FE46C719}"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91BEF-73EE-FF46-9AFE-55D4027438AF}" type="slidenum">
              <a:rPr lang="en-US" smtClean="0"/>
              <a:t>‹#›</a:t>
            </a:fld>
            <a:endParaRPr lang="en-US"/>
          </a:p>
        </p:txBody>
      </p:sp>
    </p:spTree>
    <p:extLst>
      <p:ext uri="{BB962C8B-B14F-4D97-AF65-F5344CB8AC3E}">
        <p14:creationId xmlns:p14="http://schemas.microsoft.com/office/powerpoint/2010/main" val="40581824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921141-F246-D440-BC06-B107FE46C719}"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1BEF-73EE-FF46-9AFE-55D4027438AF}" type="slidenum">
              <a:rPr lang="en-US" smtClean="0"/>
              <a:t>‹#›</a:t>
            </a:fld>
            <a:endParaRPr lang="en-US"/>
          </a:p>
        </p:txBody>
      </p:sp>
    </p:spTree>
    <p:extLst>
      <p:ext uri="{BB962C8B-B14F-4D97-AF65-F5344CB8AC3E}">
        <p14:creationId xmlns:p14="http://schemas.microsoft.com/office/powerpoint/2010/main" val="1304431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921141-F246-D440-BC06-B107FE46C719}"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91BEF-73EE-FF46-9AFE-55D4027438AF}" type="slidenum">
              <a:rPr lang="en-US" smtClean="0"/>
              <a:t>‹#›</a:t>
            </a:fld>
            <a:endParaRPr lang="en-US"/>
          </a:p>
        </p:txBody>
      </p:sp>
    </p:spTree>
    <p:extLst>
      <p:ext uri="{BB962C8B-B14F-4D97-AF65-F5344CB8AC3E}">
        <p14:creationId xmlns:p14="http://schemas.microsoft.com/office/powerpoint/2010/main" val="28632815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Content 2">
    <p:spTree>
      <p:nvGrpSpPr>
        <p:cNvPr id="1" name=""/>
        <p:cNvGrpSpPr/>
        <p:nvPr/>
      </p:nvGrpSpPr>
      <p:grpSpPr>
        <a:xfrm>
          <a:off x="0" y="0"/>
          <a:ext cx="0" cy="0"/>
          <a:chOff x="0" y="0"/>
          <a:chExt cx="0" cy="0"/>
        </a:xfrm>
      </p:grpSpPr>
      <p:sp>
        <p:nvSpPr>
          <p:cNvPr id="9" name="슬라이드 번호 개체 틀 5"/>
          <p:cNvSpPr>
            <a:spLocks noGrp="1"/>
          </p:cNvSpPr>
          <p:nvPr>
            <p:ph type="sldNum" sz="quarter" idx="4"/>
          </p:nvPr>
        </p:nvSpPr>
        <p:spPr>
          <a:xfrm>
            <a:off x="467545" y="6356353"/>
            <a:ext cx="2232248" cy="365125"/>
          </a:xfrm>
          <a:prstGeom prst="rect">
            <a:avLst/>
          </a:prstGeom>
        </p:spPr>
        <p:txBody>
          <a:bodyPr vert="horz" lIns="91440" tIns="45720" rIns="91440" bIns="45720" rtlCol="0" anchor="ctr"/>
          <a:lstStyle>
            <a:lvl1pPr algn="l" latinLnBrk="0">
              <a:defRPr sz="75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6753" y="5734074"/>
            <a:ext cx="1753142" cy="987402"/>
          </a:xfrm>
          <a:prstGeom prst="rect">
            <a:avLst/>
          </a:prstGeom>
        </p:spPr>
      </p:pic>
    </p:spTree>
    <p:extLst>
      <p:ext uri="{BB962C8B-B14F-4D97-AF65-F5344CB8AC3E}">
        <p14:creationId xmlns:p14="http://schemas.microsoft.com/office/powerpoint/2010/main" val="311746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sp>
        <p:nvSpPr>
          <p:cNvPr id="8" name="제목 개체 틀 1"/>
          <p:cNvSpPr>
            <a:spLocks noGrp="1"/>
          </p:cNvSpPr>
          <p:nvPr>
            <p:ph type="title"/>
          </p:nvPr>
        </p:nvSpPr>
        <p:spPr>
          <a:xfrm>
            <a:off x="457200" y="274639"/>
            <a:ext cx="8229600" cy="778097"/>
          </a:xfrm>
          <a:prstGeom prst="rect">
            <a:avLst/>
          </a:prstGeom>
        </p:spPr>
        <p:txBody>
          <a:bodyPr vert="horz" lIns="91440" tIns="45720" rIns="91440" bIns="45720" rtlCol="0" anchor="ctr">
            <a:normAutofit/>
          </a:bodyPr>
          <a:lstStyle>
            <a:lvl1pPr>
              <a:defRPr b="1" i="0">
                <a:latin typeface="Arial" charset="0"/>
                <a:ea typeface="Arial" charset="0"/>
                <a:cs typeface="Arial" charset="0"/>
              </a:defRPr>
            </a:lvl1pPr>
          </a:lstStyle>
          <a:p>
            <a:r>
              <a:rPr lang="en-US" altLang="ko-KR" dirty="0" err="1"/>
              <a:t>Vehicula</a:t>
            </a:r>
            <a:r>
              <a:rPr lang="en-US" altLang="ko-KR" dirty="0"/>
              <a:t> </a:t>
            </a:r>
            <a:r>
              <a:rPr lang="en-US" altLang="ko-KR" dirty="0" err="1"/>
              <a:t>Ridiculus</a:t>
            </a:r>
            <a:endParaRPr lang="ko-KR" altLang="en-US" dirty="0"/>
          </a:p>
        </p:txBody>
      </p:sp>
      <p:sp>
        <p:nvSpPr>
          <p:cNvPr id="18" name="Text Placeholder 4"/>
          <p:cNvSpPr>
            <a:spLocks noGrp="1"/>
          </p:cNvSpPr>
          <p:nvPr>
            <p:ph type="body" sz="quarter" idx="14"/>
          </p:nvPr>
        </p:nvSpPr>
        <p:spPr>
          <a:xfrm>
            <a:off x="457200" y="1628800"/>
            <a:ext cx="8240713" cy="2155402"/>
          </a:xfrm>
        </p:spPr>
        <p:txBody>
          <a:bodyPr>
            <a:noAutofit/>
          </a:bodyPr>
          <a:lstStyle>
            <a:lvl1pPr marL="0" indent="0">
              <a:buNone/>
              <a:defRPr sz="1600" b="0" i="0">
                <a:solidFill>
                  <a:schemeClr val="tx1"/>
                </a:solidFill>
                <a:latin typeface="Arial" charset="0"/>
                <a:ea typeface="Arial"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0" name="슬라이드 번호 개체 틀 5"/>
          <p:cNvSpPr>
            <a:spLocks noGrp="1"/>
          </p:cNvSpPr>
          <p:nvPr>
            <p:ph type="sldNum" sz="quarter" idx="4"/>
          </p:nvPr>
        </p:nvSpPr>
        <p:spPr>
          <a:xfrm>
            <a:off x="467544" y="6356351"/>
            <a:ext cx="2232248" cy="365125"/>
          </a:xfrm>
          <a:prstGeom prst="rect">
            <a:avLst/>
          </a:prstGeom>
        </p:spPr>
        <p:txBody>
          <a:bodyPr vert="horz" lIns="91440" tIns="45720" rIns="91440" bIns="45720" rtlCol="0" anchor="ctr"/>
          <a:lstStyle>
            <a:lvl1pPr algn="l" latinLnBrk="0">
              <a:defRPr sz="1000">
                <a:solidFill>
                  <a:schemeClr val="bg1">
                    <a:lumMod val="50000"/>
                  </a:schemeClr>
                </a:solidFill>
                <a:latin typeface="Arial" charset="0"/>
                <a:ea typeface="Arial" charset="0"/>
                <a:cs typeface="Arial" charset="0"/>
              </a:defRPr>
            </a:lvl1pPr>
          </a:lstStyle>
          <a:p>
            <a:fld id="{58AE0C9F-EB97-3B42-9159-3A2020A00EDD}" type="slidenum">
              <a:rPr lang="en-US" altLang="ko-KR" smtClean="0"/>
              <a:pPr/>
              <a:t>‹#›</a:t>
            </a:fld>
            <a:r>
              <a:rPr lang="en-US" altLang="ko-KR" dirty="0"/>
              <a:t>  San Francisco Health Network</a:t>
            </a:r>
            <a:endParaRPr lang="ko-KR"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6752" y="5734074"/>
            <a:ext cx="1753142" cy="987402"/>
          </a:xfrm>
          <a:prstGeom prst="rect">
            <a:avLst/>
          </a:prstGeom>
        </p:spPr>
      </p:pic>
    </p:spTree>
    <p:extLst>
      <p:ext uri="{BB962C8B-B14F-4D97-AF65-F5344CB8AC3E}">
        <p14:creationId xmlns:p14="http://schemas.microsoft.com/office/powerpoint/2010/main" val="166878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7.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theme" Target="../theme/theme8.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16807764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54" r:id="rId8"/>
    <p:sldLayoutId id="2147483753" r:id="rId9"/>
    <p:sldLayoutId id="2147483680" r:id="rId10"/>
    <p:sldLayoutId id="2147483681" r:id="rId11"/>
    <p:sldLayoutId id="2147483755" r:id="rId12"/>
    <p:sldLayoutId id="2147483758" r:id="rId13"/>
    <p:sldLayoutId id="2147483759" r:id="rId14"/>
    <p:sldLayoutId id="2147483760" r:id="rId15"/>
    <p:sldLayoutId id="2147483761" r:id="rId16"/>
  </p:sldLayoutIdLst>
  <p:hf hdr="0" ftr="0" dt="0"/>
  <p:txStyles>
    <p:titleStyle>
      <a:lvl1pPr algn="l" defTabSz="914400" rtl="0" eaLnBrk="1" latinLnBrk="0" hangingPunct="1">
        <a:spcBef>
          <a:spcPct val="0"/>
        </a:spcBef>
        <a:buNone/>
        <a:defRPr sz="3200" b="1" kern="1200">
          <a:solidFill>
            <a:srgbClr val="F38F1D"/>
          </a:solidFill>
          <a:latin typeface="Arial" charset="0"/>
          <a:ea typeface="Arial" charset="0"/>
          <a:cs typeface="Arial" charset="0"/>
        </a:defRPr>
      </a:lvl1pPr>
    </p:titleStyle>
    <p:bodyStyle>
      <a:lvl1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sz="1200" kern="1200">
          <a:solidFill>
            <a:schemeClr val="tx1"/>
          </a:solidFill>
          <a:latin typeface="Arial" charset="0"/>
          <a:ea typeface="Arial" charset="0"/>
          <a:cs typeface="Arial" charset="0"/>
        </a:defRPr>
      </a:lvl1pPr>
      <a:lvl2pPr marL="742950" indent="-28575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2pPr>
      <a:lvl3pPr marL="11430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3pPr>
      <a:lvl4pPr marL="16002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4pPr>
      <a:lvl5pPr marL="20574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4424925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defTabSz="914400" rtl="0" eaLnBrk="1" latinLnBrk="0" hangingPunct="1">
        <a:spcBef>
          <a:spcPct val="0"/>
        </a:spcBef>
        <a:buNone/>
        <a:defRPr sz="3200" b="1" kern="1200">
          <a:solidFill>
            <a:srgbClr val="39939B"/>
          </a:solidFill>
          <a:latin typeface="Arial" charset="0"/>
          <a:ea typeface="Arial" charset="0"/>
          <a:cs typeface="Arial" charset="0"/>
        </a:defRPr>
      </a:lvl1pPr>
    </p:titleStyle>
    <p:bodyStyle>
      <a:lvl1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sz="1200" kern="1200">
          <a:solidFill>
            <a:schemeClr val="tx1"/>
          </a:solidFill>
          <a:latin typeface="Arial" charset="0"/>
          <a:ea typeface="Arial" charset="0"/>
          <a:cs typeface="Arial" charset="0"/>
        </a:defRPr>
      </a:lvl1pPr>
      <a:lvl2pPr marL="742950" indent="-28575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2pPr>
      <a:lvl3pPr marL="11430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3pPr>
      <a:lvl4pPr marL="16002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4pPr>
      <a:lvl5pPr marL="20574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11748354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l" defTabSz="914400" rtl="0" eaLnBrk="1" latinLnBrk="0" hangingPunct="1">
        <a:spcBef>
          <a:spcPct val="0"/>
        </a:spcBef>
        <a:buNone/>
        <a:defRPr sz="3200" b="1" kern="1200">
          <a:solidFill>
            <a:srgbClr val="7AC143"/>
          </a:solidFill>
          <a:latin typeface="Arial" charset="0"/>
          <a:ea typeface="Arial" charset="0"/>
          <a:cs typeface="Arial" charset="0"/>
        </a:defRPr>
      </a:lvl1pPr>
    </p:titleStyle>
    <p:bodyStyle>
      <a:lvl1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sz="1200" kern="1200">
          <a:solidFill>
            <a:schemeClr val="tx1"/>
          </a:solidFill>
          <a:latin typeface="Arial" charset="0"/>
          <a:ea typeface="Arial" charset="0"/>
          <a:cs typeface="Arial" charset="0"/>
        </a:defRPr>
      </a:lvl1pPr>
      <a:lvl2pPr marL="742950" indent="-28575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2pPr>
      <a:lvl3pPr marL="11430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3pPr>
      <a:lvl4pPr marL="16002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4pPr>
      <a:lvl5pPr marL="20574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19338684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lvl1pPr algn="l" defTabSz="914400" rtl="0" eaLnBrk="1" latinLnBrk="0" hangingPunct="1">
        <a:spcBef>
          <a:spcPct val="0"/>
        </a:spcBef>
        <a:buNone/>
        <a:defRPr sz="3200" b="1" kern="1200">
          <a:solidFill>
            <a:srgbClr val="75C3B9"/>
          </a:solidFill>
          <a:latin typeface="Arial" charset="0"/>
          <a:ea typeface="Arial" charset="0"/>
          <a:cs typeface="Arial" charset="0"/>
        </a:defRPr>
      </a:lvl1pPr>
    </p:titleStyle>
    <p:bodyStyle>
      <a:lvl1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sz="1200" kern="1200">
          <a:solidFill>
            <a:schemeClr val="tx1"/>
          </a:solidFill>
          <a:latin typeface="Arial" charset="0"/>
          <a:ea typeface="Arial" charset="0"/>
          <a:cs typeface="Arial" charset="0"/>
        </a:defRPr>
      </a:lvl1pPr>
      <a:lvl2pPr marL="742950" indent="-28575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2pPr>
      <a:lvl3pPr marL="11430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3pPr>
      <a:lvl4pPr marL="16002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4pPr>
      <a:lvl5pPr marL="20574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7621987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ftr="0" dt="0"/>
  <p:txStyles>
    <p:titleStyle>
      <a:lvl1pPr algn="l" defTabSz="914400" rtl="0" eaLnBrk="1" latinLnBrk="0" hangingPunct="1">
        <a:spcBef>
          <a:spcPct val="0"/>
        </a:spcBef>
        <a:buNone/>
        <a:defRPr sz="3200" b="1" i="0" kern="1200">
          <a:solidFill>
            <a:srgbClr val="00538C"/>
          </a:solidFill>
          <a:latin typeface="Arial" charset="0"/>
          <a:ea typeface="Arial" charset="0"/>
          <a:cs typeface="Arial" charset="0"/>
        </a:defRPr>
      </a:lvl1pPr>
    </p:titleStyle>
    <p:bodyStyle>
      <a:lvl1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sz="1200" kern="1200">
          <a:solidFill>
            <a:schemeClr val="tx1"/>
          </a:solidFill>
          <a:latin typeface="Arial" charset="0"/>
          <a:ea typeface="Arial" charset="0"/>
          <a:cs typeface="Arial" charset="0"/>
        </a:defRPr>
      </a:lvl1pPr>
      <a:lvl2pPr marL="742950" indent="-28575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2pPr>
      <a:lvl3pPr marL="11430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3pPr>
      <a:lvl4pPr marL="16002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4pPr>
      <a:lvl5pPr marL="20574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17256869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ftr="0" dt="0"/>
  <p:txStyles>
    <p:titleStyle>
      <a:lvl1pPr algn="l" defTabSz="914400" rtl="0" eaLnBrk="1" latinLnBrk="0" hangingPunct="1">
        <a:spcBef>
          <a:spcPct val="0"/>
        </a:spcBef>
        <a:buNone/>
        <a:defRPr sz="3200" b="1" i="0" kern="1200">
          <a:solidFill>
            <a:srgbClr val="605E93"/>
          </a:solidFill>
          <a:latin typeface="Arial" charset="0"/>
          <a:ea typeface="Arial" charset="0"/>
          <a:cs typeface="Arial" charset="0"/>
        </a:defRPr>
      </a:lvl1pPr>
    </p:titleStyle>
    <p:bodyStyle>
      <a:lvl1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sz="1200" b="0" i="0" kern="1200">
          <a:solidFill>
            <a:schemeClr val="tx1"/>
          </a:solidFill>
          <a:latin typeface="Arial" charset="0"/>
          <a:ea typeface="Arial" charset="0"/>
          <a:cs typeface="Arial" charset="0"/>
        </a:defRPr>
      </a:lvl1pPr>
      <a:lvl2pPr marL="742950" indent="-28575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2pPr>
      <a:lvl3pPr marL="11430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3pPr>
      <a:lvl4pPr marL="16002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4pPr>
      <a:lvl5pPr marL="20574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79514723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hf hdr="0" ftr="0" dt="0"/>
  <p:txStyles>
    <p:titleStyle>
      <a:lvl1pPr algn="l" defTabSz="914400" rtl="0" eaLnBrk="1" latinLnBrk="0" hangingPunct="1">
        <a:spcBef>
          <a:spcPct val="0"/>
        </a:spcBef>
        <a:buNone/>
        <a:defRPr sz="3200" b="1" kern="1200">
          <a:solidFill>
            <a:srgbClr val="D52236"/>
          </a:solidFill>
          <a:latin typeface="Arial" charset="0"/>
          <a:ea typeface="Arial" charset="0"/>
          <a:cs typeface="Arial" charset="0"/>
        </a:defRPr>
      </a:lvl1pPr>
    </p:titleStyle>
    <p:bodyStyle>
      <a:lvl1pPr marL="342900" marR="0" indent="-342900" algn="l" defTabSz="914400" rtl="0" eaLnBrk="1" fontAlgn="auto" latinLnBrk="0" hangingPunct="1">
        <a:lnSpc>
          <a:spcPct val="150000"/>
        </a:lnSpc>
        <a:spcBef>
          <a:spcPct val="20000"/>
        </a:spcBef>
        <a:spcAft>
          <a:spcPts val="0"/>
        </a:spcAft>
        <a:buClrTx/>
        <a:buSzTx/>
        <a:buFont typeface="Arial" pitchFamily="34" charset="0"/>
        <a:buChar char="•"/>
        <a:tabLst/>
        <a:defRPr sz="1200" kern="1200">
          <a:solidFill>
            <a:schemeClr val="tx1"/>
          </a:solidFill>
          <a:latin typeface="Arial" charset="0"/>
          <a:ea typeface="Arial" charset="0"/>
          <a:cs typeface="Arial" charset="0"/>
        </a:defRPr>
      </a:lvl1pPr>
      <a:lvl2pPr marL="742950" indent="-28575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2pPr>
      <a:lvl3pPr marL="11430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3pPr>
      <a:lvl4pPr marL="16002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4pPr>
      <a:lvl5pPr marL="2057400" indent="-228600" algn="l" defTabSz="914400" rtl="0" eaLnBrk="1" latinLnBrk="1" hangingPunct="1">
        <a:spcBef>
          <a:spcPct val="20000"/>
        </a:spcBef>
        <a:buFont typeface="Arial" pitchFamily="34" charset="0"/>
        <a:buChar char="»"/>
        <a:defRPr sz="3600" kern="1200">
          <a:solidFill>
            <a:schemeClr val="tx1"/>
          </a:solidFill>
          <a:latin typeface="BrownPro" pitchFamily="50"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제목 개체 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ltLang="ko-KR" dirty="0" err="1"/>
              <a:t>Lorem</a:t>
            </a:r>
            <a:r>
              <a:rPr lang="en-US" altLang="ko-KR" dirty="0"/>
              <a:t> </a:t>
            </a:r>
            <a:r>
              <a:rPr lang="en-US" altLang="ko-KR" dirty="0" err="1"/>
              <a:t>Ipsum</a:t>
            </a:r>
            <a:r>
              <a:rPr lang="en-US" altLang="ko-KR" dirty="0"/>
              <a:t> dolor</a:t>
            </a:r>
            <a:endParaRPr lang="ko-KR" altLang="en-US" dirty="0"/>
          </a:p>
        </p:txBody>
      </p:sp>
      <p:sp>
        <p:nvSpPr>
          <p:cNvPr id="10" name="텍스트 개체 틀 2"/>
          <p:cNvSpPr>
            <a:spLocks noGrp="1"/>
          </p:cNvSpPr>
          <p:nvPr>
            <p:ph type="body" idx="1"/>
          </p:nvPr>
        </p:nvSpPr>
        <p:spPr>
          <a:xfrm>
            <a:off x="467544" y="1628800"/>
            <a:ext cx="8229600" cy="4525963"/>
          </a:xfrm>
          <a:prstGeom prst="rect">
            <a:avLst/>
          </a:prstGeom>
        </p:spPr>
        <p:txBody>
          <a:bodyPr vert="horz" lIns="91440" tIns="45720" rIns="91440" bIns="45720" rtlCol="0">
            <a:normAutofit/>
          </a:bodyPr>
          <a:lstStyle/>
          <a:p>
            <a:pPr lvl="0"/>
            <a:r>
              <a:rPr lang="en-US" altLang="ko-KR" dirty="0" err="1"/>
              <a:t>Aenean</a:t>
            </a:r>
            <a:r>
              <a:rPr lang="en-US" altLang="ko-KR" dirty="0"/>
              <a:t> </a:t>
            </a:r>
            <a:r>
              <a:rPr lang="en-US" altLang="ko-KR" dirty="0" err="1"/>
              <a:t>lacinia</a:t>
            </a:r>
            <a:r>
              <a:rPr lang="en-US" altLang="ko-KR" dirty="0"/>
              <a:t> </a:t>
            </a:r>
            <a:r>
              <a:rPr lang="en-US" altLang="ko-KR" dirty="0" err="1"/>
              <a:t>bibendum</a:t>
            </a:r>
            <a:r>
              <a:rPr lang="en-US" altLang="ko-KR" dirty="0"/>
              <a:t> </a:t>
            </a:r>
            <a:r>
              <a:rPr lang="en-US" altLang="ko-KR" dirty="0" err="1"/>
              <a:t>nulla</a:t>
            </a:r>
            <a:r>
              <a:rPr lang="en-US" altLang="ko-KR" dirty="0"/>
              <a:t> </a:t>
            </a:r>
            <a:r>
              <a:rPr lang="en-US" altLang="ko-KR" dirty="0" err="1"/>
              <a:t>sed</a:t>
            </a:r>
            <a:endParaRPr lang="en-US" altLang="ko-KR" dirty="0"/>
          </a:p>
          <a:p>
            <a:pPr lvl="0"/>
            <a:r>
              <a:rPr lang="en-US" altLang="ko-KR" dirty="0" err="1"/>
              <a:t>Lorem</a:t>
            </a:r>
            <a:r>
              <a:rPr lang="en-US" altLang="ko-KR" dirty="0"/>
              <a:t> </a:t>
            </a:r>
            <a:r>
              <a:rPr lang="en-US" altLang="ko-KR" dirty="0" err="1"/>
              <a:t>ipsum</a:t>
            </a:r>
            <a:r>
              <a:rPr lang="en-US" altLang="ko-KR" dirty="0"/>
              <a:t> dolor sit </a:t>
            </a:r>
            <a:r>
              <a:rPr lang="en-US" altLang="ko-KR" dirty="0" err="1"/>
              <a:t>amet</a:t>
            </a:r>
            <a:r>
              <a:rPr lang="en-US" altLang="ko-KR" dirty="0"/>
              <a:t>, </a:t>
            </a:r>
            <a:r>
              <a:rPr lang="en-US" altLang="ko-KR" dirty="0" err="1"/>
              <a:t>consectetur</a:t>
            </a:r>
            <a:r>
              <a:rPr lang="en-US" altLang="ko-KR" dirty="0"/>
              <a:t> </a:t>
            </a:r>
            <a:r>
              <a:rPr lang="en-US" altLang="ko-KR" dirty="0" err="1"/>
              <a:t>adipiscing</a:t>
            </a:r>
            <a:r>
              <a:rPr lang="en-US" altLang="ko-KR" dirty="0"/>
              <a:t> </a:t>
            </a:r>
            <a:r>
              <a:rPr lang="en-US" altLang="ko-KR" dirty="0" err="1"/>
              <a:t>elit</a:t>
            </a:r>
            <a:endParaRPr lang="en-US" altLang="ko-KR" dirty="0"/>
          </a:p>
          <a:p>
            <a:pPr lvl="0"/>
            <a:r>
              <a:rPr lang="en-US" altLang="ko-KR" dirty="0" err="1"/>
              <a:t>Donec</a:t>
            </a:r>
            <a:r>
              <a:rPr lang="en-US" altLang="ko-KR" dirty="0"/>
              <a:t> id </a:t>
            </a:r>
            <a:r>
              <a:rPr lang="en-US" altLang="ko-KR" dirty="0" err="1"/>
              <a:t>elit</a:t>
            </a:r>
            <a:r>
              <a:rPr lang="en-US" altLang="ko-KR" dirty="0"/>
              <a:t> non mi </a:t>
            </a:r>
            <a:r>
              <a:rPr lang="en-US" altLang="ko-KR" dirty="0" err="1"/>
              <a:t>porta</a:t>
            </a:r>
            <a:r>
              <a:rPr lang="en-US" altLang="ko-KR" dirty="0"/>
              <a:t> </a:t>
            </a:r>
            <a:r>
              <a:rPr lang="en-US" altLang="ko-KR" dirty="0" err="1"/>
              <a:t>gravida</a:t>
            </a:r>
            <a:r>
              <a:rPr lang="en-US" altLang="ko-KR" dirty="0"/>
              <a:t> at </a:t>
            </a:r>
            <a:r>
              <a:rPr lang="en-US" altLang="ko-KR" dirty="0" err="1"/>
              <a:t>eget</a:t>
            </a:r>
            <a:r>
              <a:rPr lang="en-US" altLang="ko-KR" dirty="0"/>
              <a:t> </a:t>
            </a:r>
            <a:r>
              <a:rPr lang="en-US" altLang="ko-KR" dirty="0" err="1"/>
              <a:t>metus</a:t>
            </a:r>
            <a:r>
              <a:rPr lang="en-US" altLang="ko-KR" dirty="0"/>
              <a:t>. </a:t>
            </a:r>
            <a:r>
              <a:rPr lang="en-US" altLang="ko-KR" dirty="0" err="1"/>
              <a:t>Cras</a:t>
            </a:r>
            <a:r>
              <a:rPr lang="en-US" altLang="ko-KR" dirty="0"/>
              <a:t> </a:t>
            </a:r>
            <a:r>
              <a:rPr lang="en-US" altLang="ko-KR" dirty="0" err="1"/>
              <a:t>mattis</a:t>
            </a:r>
            <a:r>
              <a:rPr lang="en-US" altLang="ko-KR" dirty="0"/>
              <a:t> </a:t>
            </a:r>
            <a:r>
              <a:rPr lang="en-US" altLang="ko-KR" dirty="0" err="1"/>
              <a:t>consectetur</a:t>
            </a:r>
            <a:r>
              <a:rPr lang="en-US" altLang="ko-KR" dirty="0"/>
              <a:t> </a:t>
            </a:r>
            <a:r>
              <a:rPr lang="en-US" altLang="ko-KR" dirty="0" err="1"/>
              <a:t>purus</a:t>
            </a:r>
            <a:r>
              <a:rPr lang="en-US" altLang="ko-KR" dirty="0"/>
              <a:t> sit </a:t>
            </a:r>
            <a:r>
              <a:rPr lang="en-US" altLang="ko-KR" dirty="0" err="1"/>
              <a:t>amet</a:t>
            </a:r>
            <a:r>
              <a:rPr lang="en-US" altLang="ko-KR" dirty="0"/>
              <a:t> </a:t>
            </a:r>
            <a:r>
              <a:rPr lang="en-US" altLang="ko-KR" dirty="0" err="1"/>
              <a:t>fermentum</a:t>
            </a:r>
            <a:r>
              <a:rPr lang="en-US" altLang="ko-KR" dirty="0"/>
              <a:t>.</a:t>
            </a:r>
            <a:endParaRPr lang="ko-KR" altLang="en-US" dirty="0"/>
          </a:p>
        </p:txBody>
      </p:sp>
    </p:spTree>
    <p:extLst>
      <p:ext uri="{BB962C8B-B14F-4D97-AF65-F5344CB8AC3E}">
        <p14:creationId xmlns:p14="http://schemas.microsoft.com/office/powerpoint/2010/main" val="181553116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Lst>
  <p:hf hdr="0" ftr="0" dt="0"/>
  <p:txStyles>
    <p:titleStyle>
      <a:lvl1pPr algn="l" defTabSz="685800" rtl="0" eaLnBrk="1" latinLnBrk="0" hangingPunct="1">
        <a:spcBef>
          <a:spcPct val="0"/>
        </a:spcBef>
        <a:buNone/>
        <a:defRPr sz="2400" b="1" kern="1200">
          <a:solidFill>
            <a:srgbClr val="F38F1D"/>
          </a:solidFill>
          <a:latin typeface="Arial" charset="0"/>
          <a:ea typeface="Arial" charset="0"/>
          <a:cs typeface="Arial" charset="0"/>
        </a:defRPr>
      </a:lvl1pPr>
    </p:titleStyle>
    <p:bodyStyle>
      <a:lvl1pPr marL="257175" marR="0" indent="-257175" algn="l" defTabSz="685800" rtl="0" eaLnBrk="1" fontAlgn="auto" latinLnBrk="0" hangingPunct="1">
        <a:lnSpc>
          <a:spcPct val="150000"/>
        </a:lnSpc>
        <a:spcBef>
          <a:spcPct val="20000"/>
        </a:spcBef>
        <a:spcAft>
          <a:spcPts val="0"/>
        </a:spcAft>
        <a:buClrTx/>
        <a:buSzTx/>
        <a:buFont typeface="Arial" pitchFamily="34" charset="0"/>
        <a:buChar char="•"/>
        <a:tabLst/>
        <a:defRPr sz="900" kern="1200">
          <a:solidFill>
            <a:schemeClr val="tx1"/>
          </a:solidFill>
          <a:latin typeface="Arial" charset="0"/>
          <a:ea typeface="Arial" charset="0"/>
          <a:cs typeface="Arial" charset="0"/>
        </a:defRPr>
      </a:lvl1pPr>
      <a:lvl2pPr marL="557213" indent="-214313" algn="l" defTabSz="685800" rtl="0" eaLnBrk="1" latinLnBrk="1" hangingPunct="1">
        <a:spcBef>
          <a:spcPct val="20000"/>
        </a:spcBef>
        <a:buFont typeface="Arial" pitchFamily="34" charset="0"/>
        <a:buChar char="–"/>
        <a:defRPr sz="2700" kern="1200">
          <a:solidFill>
            <a:schemeClr val="tx1"/>
          </a:solidFill>
          <a:latin typeface="BrownPro" pitchFamily="50" charset="0"/>
          <a:ea typeface="+mn-ea"/>
          <a:cs typeface="+mn-cs"/>
        </a:defRPr>
      </a:lvl2pPr>
      <a:lvl3pPr marL="857250" indent="-171450" algn="l" defTabSz="685800" rtl="0" eaLnBrk="1" latinLnBrk="1" hangingPunct="1">
        <a:spcBef>
          <a:spcPct val="20000"/>
        </a:spcBef>
        <a:buFont typeface="Arial" pitchFamily="34" charset="0"/>
        <a:buChar char="•"/>
        <a:defRPr sz="2700" kern="1200">
          <a:solidFill>
            <a:schemeClr val="tx1"/>
          </a:solidFill>
          <a:latin typeface="BrownPro" pitchFamily="50" charset="0"/>
          <a:ea typeface="+mn-ea"/>
          <a:cs typeface="+mn-cs"/>
        </a:defRPr>
      </a:lvl3pPr>
      <a:lvl4pPr marL="1200150" indent="-171450" algn="l" defTabSz="685800" rtl="0" eaLnBrk="1" latinLnBrk="1" hangingPunct="1">
        <a:spcBef>
          <a:spcPct val="20000"/>
        </a:spcBef>
        <a:buFont typeface="Arial" pitchFamily="34" charset="0"/>
        <a:buChar char="–"/>
        <a:defRPr sz="2700" kern="1200">
          <a:solidFill>
            <a:schemeClr val="tx1"/>
          </a:solidFill>
          <a:latin typeface="BrownPro" pitchFamily="50" charset="0"/>
          <a:ea typeface="+mn-ea"/>
          <a:cs typeface="+mn-cs"/>
        </a:defRPr>
      </a:lvl4pPr>
      <a:lvl5pPr marL="1543050" indent="-171450" algn="l" defTabSz="685800" rtl="0" eaLnBrk="1" latinLnBrk="1" hangingPunct="1">
        <a:spcBef>
          <a:spcPct val="20000"/>
        </a:spcBef>
        <a:buFont typeface="Arial" pitchFamily="34" charset="0"/>
        <a:buChar char="»"/>
        <a:defRPr sz="2700" kern="1200">
          <a:solidFill>
            <a:schemeClr val="tx1"/>
          </a:solidFill>
          <a:latin typeface="BrownPro" pitchFamily="50" charset="0"/>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4.xml"/><Relationship Id="rId4" Type="http://schemas.openxmlformats.org/officeDocument/2006/relationships/image" Target="../media/image22.jpg"/></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6.emf"/></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61BE-C910-A2BD-EC9F-A2537279DCB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D0AF7FD-0CDF-7AFA-A740-F23937B7E3D3}"/>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7B88D809-7D7D-4D32-9FFF-38A500C56D11}"/>
              </a:ext>
            </a:extLst>
          </p:cNvPr>
          <p:cNvSpPr>
            <a:spLocks noGrp="1"/>
          </p:cNvSpPr>
          <p:nvPr>
            <p:ph type="sldNum" sz="quarter" idx="4"/>
          </p:nvPr>
        </p:nvSpPr>
        <p:spPr/>
        <p:txBody>
          <a:bodyPr/>
          <a:lstStyle/>
          <a:p>
            <a:fld id="{58AE0C9F-EB97-3B42-9159-3A2020A00EDD}" type="slidenum">
              <a:rPr lang="en-US" altLang="ko-KR" smtClean="0"/>
              <a:pPr/>
              <a:t>1</a:t>
            </a:fld>
            <a:r>
              <a:rPr lang="en-US" altLang="ko-KR"/>
              <a:t>  San Francisco Health Network</a:t>
            </a:r>
            <a:endParaRPr lang="ko-KR" altLang="en-US" dirty="0"/>
          </a:p>
        </p:txBody>
      </p:sp>
      <p:pic>
        <p:nvPicPr>
          <p:cNvPr id="5" name="Picture 4">
            <a:extLst>
              <a:ext uri="{FF2B5EF4-FFF2-40B4-BE49-F238E27FC236}">
                <a16:creationId xmlns:a16="http://schemas.microsoft.com/office/drawing/2014/main" id="{2EC19BE3-DB9C-9C0A-DF6B-D99302B91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9"/>
            <a:ext cx="9144000" cy="6510586"/>
          </a:xfrm>
          <a:prstGeom prst="rect">
            <a:avLst/>
          </a:prstGeom>
        </p:spPr>
      </p:pic>
      <p:sp>
        <p:nvSpPr>
          <p:cNvPr id="6" name="TextBox 22">
            <a:extLst>
              <a:ext uri="{FF2B5EF4-FFF2-40B4-BE49-F238E27FC236}">
                <a16:creationId xmlns:a16="http://schemas.microsoft.com/office/drawing/2014/main" id="{6960595D-C75B-FFE9-7763-4ADEF453F021}"/>
              </a:ext>
            </a:extLst>
          </p:cNvPr>
          <p:cNvSpPr txBox="1"/>
          <p:nvPr/>
        </p:nvSpPr>
        <p:spPr>
          <a:xfrm>
            <a:off x="-221190" y="347414"/>
            <a:ext cx="9097450" cy="1410643"/>
          </a:xfrm>
          <a:prstGeom prst="rect">
            <a:avLst/>
          </a:prstGeom>
        </p:spPr>
        <p:txBody>
          <a:bodyPr lIns="0" tIns="0" rIns="0" bIns="0" rtlCol="0" anchor="t">
            <a:spAutoFit/>
          </a:bodyPr>
          <a:lstStyle/>
          <a:p>
            <a:pPr algn="ctr">
              <a:lnSpc>
                <a:spcPts val="5500"/>
              </a:lnSpc>
            </a:pPr>
            <a:r>
              <a:rPr lang="en-US" sz="5000" spc="-165" dirty="0">
                <a:solidFill>
                  <a:srgbClr val="272727"/>
                </a:solidFill>
                <a:latin typeface="Century Gothic 1"/>
              </a:rPr>
              <a:t>Integrating ADL Support into Medical Respite Services</a:t>
            </a:r>
          </a:p>
        </p:txBody>
      </p:sp>
      <p:sp>
        <p:nvSpPr>
          <p:cNvPr id="7" name="TextBox 23">
            <a:extLst>
              <a:ext uri="{FF2B5EF4-FFF2-40B4-BE49-F238E27FC236}">
                <a16:creationId xmlns:a16="http://schemas.microsoft.com/office/drawing/2014/main" id="{96250F28-A828-21E8-BAF6-20D0ABB2E704}"/>
              </a:ext>
            </a:extLst>
          </p:cNvPr>
          <p:cNvSpPr txBox="1"/>
          <p:nvPr/>
        </p:nvSpPr>
        <p:spPr>
          <a:xfrm>
            <a:off x="-1547070" y="2152755"/>
            <a:ext cx="9097450" cy="1236749"/>
          </a:xfrm>
          <a:prstGeom prst="rect">
            <a:avLst/>
          </a:prstGeom>
        </p:spPr>
        <p:txBody>
          <a:bodyPr lIns="0" tIns="0" rIns="0" bIns="0" rtlCol="0" anchor="t">
            <a:spAutoFit/>
          </a:bodyPr>
          <a:lstStyle/>
          <a:p>
            <a:pPr algn="ctr">
              <a:lnSpc>
                <a:spcPts val="3274"/>
              </a:lnSpc>
            </a:pPr>
            <a:r>
              <a:rPr lang="en-US" sz="2499" dirty="0">
                <a:solidFill>
                  <a:srgbClr val="272727"/>
                </a:solidFill>
                <a:latin typeface="Century Gothic 2"/>
              </a:rPr>
              <a:t>Carli Fullerton, RN, BSN, PHN</a:t>
            </a:r>
          </a:p>
          <a:p>
            <a:pPr algn="ctr">
              <a:lnSpc>
                <a:spcPts val="3274"/>
              </a:lnSpc>
            </a:pPr>
            <a:r>
              <a:rPr lang="en-US" sz="2499" dirty="0">
                <a:solidFill>
                  <a:srgbClr val="272727"/>
                </a:solidFill>
                <a:latin typeface="Century Gothic 2"/>
              </a:rPr>
              <a:t>Nurse Manager, </a:t>
            </a:r>
          </a:p>
          <a:p>
            <a:pPr algn="ctr">
              <a:lnSpc>
                <a:spcPts val="3274"/>
              </a:lnSpc>
            </a:pPr>
            <a:r>
              <a:rPr lang="en-US" sz="2499" dirty="0">
                <a:solidFill>
                  <a:srgbClr val="272727"/>
                </a:solidFill>
                <a:latin typeface="Century Gothic 2"/>
              </a:rPr>
              <a:t>San Francisco Medical Respite</a:t>
            </a:r>
          </a:p>
        </p:txBody>
      </p:sp>
    </p:spTree>
    <p:extLst>
      <p:ext uri="{BB962C8B-B14F-4D97-AF65-F5344CB8AC3E}">
        <p14:creationId xmlns:p14="http://schemas.microsoft.com/office/powerpoint/2010/main" val="124651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776097"/>
            <a:ext cx="8610600" cy="830997"/>
          </a:xfrm>
          <a:prstGeom prst="rect">
            <a:avLst/>
          </a:prstGeom>
        </p:spPr>
        <p:txBody>
          <a:bodyPr wrap="square">
            <a:spAutoFit/>
          </a:bodyPr>
          <a:lstStyle/>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p:txBody>
      </p:sp>
      <p:sp>
        <p:nvSpPr>
          <p:cNvPr id="5" name="Text Placeholder 4">
            <a:extLst>
              <a:ext uri="{FF2B5EF4-FFF2-40B4-BE49-F238E27FC236}">
                <a16:creationId xmlns:a16="http://schemas.microsoft.com/office/drawing/2014/main" id="{4B118F97-43A0-4FFB-9248-AC47BAE4E8F8}"/>
              </a:ext>
            </a:extLst>
          </p:cNvPr>
          <p:cNvSpPr>
            <a:spLocks noGrp="1"/>
          </p:cNvSpPr>
          <p:nvPr>
            <p:ph type="body" sz="quarter" idx="14"/>
          </p:nvPr>
        </p:nvSpPr>
        <p:spPr>
          <a:xfrm>
            <a:off x="451643" y="809974"/>
            <a:ext cx="8240713" cy="2155402"/>
          </a:xfrm>
        </p:spPr>
        <p:txBody>
          <a:bodyPr/>
          <a:lstStyle/>
          <a:p>
            <a:r>
              <a:rPr lang="en-US" dirty="0"/>
              <a:t>-rapidly increased aging population in SF shelters and at Medical Respite</a:t>
            </a:r>
          </a:p>
          <a:p>
            <a:r>
              <a:rPr lang="en-US" dirty="0"/>
              <a:t>-increased amount of clients who arrived with ADL needs despite criteria</a:t>
            </a:r>
          </a:p>
          <a:p>
            <a:r>
              <a:rPr lang="en-US" dirty="0"/>
              <a:t>-increased number of clients sent back to the hospital</a:t>
            </a:r>
          </a:p>
          <a:p>
            <a:r>
              <a:rPr lang="en-US" dirty="0"/>
              <a:t>-hospital had no places to send folks and often sent them to shelter</a:t>
            </a:r>
          </a:p>
          <a:p>
            <a:r>
              <a:rPr lang="en-US" dirty="0"/>
              <a:t>-A cycle, over and over, all due to clients needing ADL support</a:t>
            </a:r>
          </a:p>
          <a:p>
            <a:r>
              <a:rPr lang="en-US" dirty="0"/>
              <a:t>-We needed a new solution to address the needs of these clients and the system in SF</a:t>
            </a:r>
          </a:p>
          <a:p>
            <a:r>
              <a:rPr lang="en-US" dirty="0"/>
              <a:t>-Planned with Shelter Health to help meet these clients needs</a:t>
            </a:r>
          </a:p>
          <a:p>
            <a:r>
              <a:rPr lang="en-US" dirty="0"/>
              <a:t>-changed our system and staffing at Respite to begin to accept clients with ADL needs</a:t>
            </a:r>
          </a:p>
        </p:txBody>
      </p:sp>
      <p:sp>
        <p:nvSpPr>
          <p:cNvPr id="6" name="TextBox 5">
            <a:extLst>
              <a:ext uri="{FF2B5EF4-FFF2-40B4-BE49-F238E27FC236}">
                <a16:creationId xmlns:a16="http://schemas.microsoft.com/office/drawing/2014/main" id="{1C1F2A89-B962-C2B2-3817-8561A1779D68}"/>
              </a:ext>
            </a:extLst>
          </p:cNvPr>
          <p:cNvSpPr txBox="1"/>
          <p:nvPr/>
        </p:nvSpPr>
        <p:spPr>
          <a:xfrm>
            <a:off x="738695" y="252922"/>
            <a:ext cx="5282964" cy="584775"/>
          </a:xfrm>
          <a:prstGeom prst="rect">
            <a:avLst/>
          </a:prstGeom>
          <a:noFill/>
        </p:spPr>
        <p:txBody>
          <a:bodyPr wrap="square">
            <a:spAutoFit/>
          </a:bodyPr>
          <a:lstStyle/>
          <a:p>
            <a:r>
              <a:rPr kumimoji="0" lang="en-US" sz="3200" b="0"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The Problem</a:t>
            </a:r>
            <a:endParaRPr lang="en-US" sz="3200" dirty="0"/>
          </a:p>
        </p:txBody>
      </p:sp>
      <p:pic>
        <p:nvPicPr>
          <p:cNvPr id="4" name="Picture 3" descr="A picture containing indoor, furniture, dining table&#10;&#10;Description automatically generated">
            <a:extLst>
              <a:ext uri="{FF2B5EF4-FFF2-40B4-BE49-F238E27FC236}">
                <a16:creationId xmlns:a16="http://schemas.microsoft.com/office/drawing/2014/main" id="{D0935681-4EFA-6B56-7135-7E66E2A70915}"/>
              </a:ext>
            </a:extLst>
          </p:cNvPr>
          <p:cNvPicPr>
            <a:picLocks noChangeAspect="1"/>
          </p:cNvPicPr>
          <p:nvPr/>
        </p:nvPicPr>
        <p:blipFill>
          <a:blip r:embed="rId3"/>
          <a:stretch>
            <a:fillRect/>
          </a:stretch>
        </p:blipFill>
        <p:spPr>
          <a:xfrm>
            <a:off x="998035" y="4337824"/>
            <a:ext cx="1700441" cy="2267254"/>
          </a:xfrm>
          <a:prstGeom prst="rect">
            <a:avLst/>
          </a:prstGeom>
        </p:spPr>
      </p:pic>
    </p:spTree>
    <p:extLst>
      <p:ext uri="{BB962C8B-B14F-4D97-AF65-F5344CB8AC3E}">
        <p14:creationId xmlns:p14="http://schemas.microsoft.com/office/powerpoint/2010/main" val="260932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98411"/>
            <a:ext cx="8229600" cy="778097"/>
          </a:xfrm>
        </p:spPr>
        <p:txBody>
          <a:bodyPr>
            <a:noAutofit/>
          </a:bodyPr>
          <a:lstStyle/>
          <a:p>
            <a:pPr eaLnBrk="1" hangingPunct="1"/>
            <a:r>
              <a:rPr kumimoji="0" lang="en-US" b="0"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Challenges of lack of ADL support in our Respite setting prior to PCAs</a:t>
            </a:r>
            <a:endParaRPr lang="en-US" dirty="0">
              <a:solidFill>
                <a:schemeClr val="accent6"/>
              </a:solidFill>
              <a:latin typeface="Arial" panose="020B0604020202020204" pitchFamily="34" charset="0"/>
              <a:ea typeface="ＭＳ Ｐゴシック" charset="0"/>
              <a:cs typeface="Arial" panose="020B0604020202020204" pitchFamily="34" charset="0"/>
            </a:endParaRPr>
          </a:p>
        </p:txBody>
      </p:sp>
      <p:sp>
        <p:nvSpPr>
          <p:cNvPr id="25603" name="Content Placeholder 2"/>
          <p:cNvSpPr>
            <a:spLocks noGrp="1"/>
          </p:cNvSpPr>
          <p:nvPr>
            <p:ph type="body" sz="quarter" idx="14"/>
          </p:nvPr>
        </p:nvSpPr>
        <p:spPr>
          <a:xfrm>
            <a:off x="635619" y="1294285"/>
            <a:ext cx="8240713" cy="3882190"/>
          </a:xfrm>
        </p:spPr>
        <p:txBody>
          <a:bodyPr>
            <a:normAutofit/>
          </a:bodyPr>
          <a:lstStyle/>
          <a:p>
            <a:pPr marL="285750" indent="-285750" eaLnBrk="1" hangingPunct="1">
              <a:buFont typeface="Arial" panose="020B0604020202020204" pitchFamily="34" charset="0"/>
              <a:buChar char="•"/>
            </a:pPr>
            <a:r>
              <a:rPr lang="en-US" dirty="0">
                <a:latin typeface="+mn-lt"/>
                <a:ea typeface="ＭＳ Ｐゴシック" charset="0"/>
                <a:cs typeface="ＭＳ Ｐゴシック" charset="0"/>
              </a:rPr>
              <a:t>Clients sent back to hospitals frequently for inability to care for themselves</a:t>
            </a:r>
          </a:p>
          <a:p>
            <a:pPr marL="285750" indent="-285750" eaLnBrk="1" hangingPunct="1">
              <a:buFont typeface="Arial" panose="020B0604020202020204" pitchFamily="34" charset="0"/>
              <a:buChar char="•"/>
            </a:pPr>
            <a:r>
              <a:rPr lang="en-US" dirty="0">
                <a:latin typeface="+mn-lt"/>
                <a:ea typeface="ＭＳ Ｐゴシック" charset="0"/>
                <a:cs typeface="ＭＳ Ｐゴシック" charset="0"/>
              </a:rPr>
              <a:t>Hospital Referrals declined for lack of independence in ADL management</a:t>
            </a:r>
          </a:p>
          <a:p>
            <a:pPr marL="285750" indent="-285750" eaLnBrk="1" hangingPunct="1">
              <a:buFont typeface="Arial" panose="020B0604020202020204" pitchFamily="34" charset="0"/>
              <a:buChar char="•"/>
            </a:pPr>
            <a:r>
              <a:rPr lang="en-US" dirty="0">
                <a:latin typeface="+mn-lt"/>
                <a:ea typeface="ＭＳ Ｐゴシック" charset="0"/>
                <a:cs typeface="ＭＳ Ｐゴシック" charset="0"/>
              </a:rPr>
              <a:t>Respite Nurses pulled from panel management to help clients with ADL support</a:t>
            </a:r>
          </a:p>
          <a:p>
            <a:pPr marL="285750" indent="-285750" eaLnBrk="1" hangingPunct="1">
              <a:buFont typeface="Arial" panose="020B0604020202020204" pitchFamily="34" charset="0"/>
              <a:buChar char="•"/>
            </a:pPr>
            <a:r>
              <a:rPr lang="en-US" dirty="0">
                <a:latin typeface="+mn-lt"/>
                <a:ea typeface="ＭＳ Ｐゴシック" charset="0"/>
                <a:cs typeface="ＭＳ Ｐゴシック" charset="0"/>
              </a:rPr>
              <a:t>Support Staff (Health Worker 1s) working out of scope to provide ADL support</a:t>
            </a:r>
          </a:p>
          <a:p>
            <a:pPr marL="285750" indent="-285750" eaLnBrk="1" hangingPunct="1">
              <a:buFont typeface="Arial" panose="020B0604020202020204" pitchFamily="34" charset="0"/>
              <a:buChar char="•"/>
            </a:pPr>
            <a:r>
              <a:rPr lang="en-US" dirty="0">
                <a:latin typeface="+mn-lt"/>
                <a:ea typeface="ＭＳ Ｐゴシック" charset="0"/>
                <a:cs typeface="ＭＳ Ｐゴシック" charset="0"/>
              </a:rPr>
              <a:t> Burden on the system, staff overworked and burned out, </a:t>
            </a:r>
          </a:p>
          <a:p>
            <a:pPr marL="285750" indent="-285750" eaLnBrk="1" hangingPunct="1">
              <a:buFont typeface="Arial" panose="020B0604020202020204" pitchFamily="34" charset="0"/>
              <a:buChar char="•"/>
            </a:pPr>
            <a:r>
              <a:rPr lang="en-US" dirty="0">
                <a:latin typeface="+mn-lt"/>
                <a:ea typeface="ＭＳ Ｐゴシック" charset="0"/>
                <a:cs typeface="ＭＳ Ｐゴシック" charset="0"/>
              </a:rPr>
              <a:t>-clients being sent to Shelter and receiving ROS for inability to care for self. </a:t>
            </a:r>
          </a:p>
          <a:p>
            <a:pPr marL="285750" indent="-285750" eaLnBrk="1" hangingPunct="1">
              <a:buFont typeface="Arial" panose="020B0604020202020204" pitchFamily="34" charset="0"/>
              <a:buChar char="•"/>
            </a:pPr>
            <a:r>
              <a:rPr lang="en-US" b="1" i="1" dirty="0">
                <a:latin typeface="+mn-lt"/>
                <a:ea typeface="ＭＳ Ｐゴシック" charset="0"/>
                <a:cs typeface="ＭＳ Ｐゴシック" charset="0"/>
              </a:rPr>
              <a:t>All Gumming up the System!</a:t>
            </a:r>
          </a:p>
        </p:txBody>
      </p:sp>
      <p:pic>
        <p:nvPicPr>
          <p:cNvPr id="9" name="Picture 8" descr="A picture containing building, plant&#10;&#10;Description automatically generated">
            <a:extLst>
              <a:ext uri="{FF2B5EF4-FFF2-40B4-BE49-F238E27FC236}">
                <a16:creationId xmlns:a16="http://schemas.microsoft.com/office/drawing/2014/main" id="{9BFE2131-4ABE-EED6-A712-C3B68C966241}"/>
              </a:ext>
            </a:extLst>
          </p:cNvPr>
          <p:cNvPicPr>
            <a:picLocks noChangeAspect="1"/>
          </p:cNvPicPr>
          <p:nvPr/>
        </p:nvPicPr>
        <p:blipFill>
          <a:blip r:embed="rId3"/>
          <a:stretch>
            <a:fillRect/>
          </a:stretch>
        </p:blipFill>
        <p:spPr>
          <a:xfrm>
            <a:off x="457200" y="4864241"/>
            <a:ext cx="2393796" cy="1795347"/>
          </a:xfrm>
          <a:prstGeom prst="rect">
            <a:avLst/>
          </a:prstGeom>
        </p:spPr>
      </p:pic>
    </p:spTree>
    <p:extLst>
      <p:ext uri="{BB962C8B-B14F-4D97-AF65-F5344CB8AC3E}">
        <p14:creationId xmlns:p14="http://schemas.microsoft.com/office/powerpoint/2010/main" val="365341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AEF6-5C21-61BB-07B4-69CC2B415AC0}"/>
              </a:ext>
            </a:extLst>
          </p:cNvPr>
          <p:cNvSpPr>
            <a:spLocks noGrp="1"/>
          </p:cNvSpPr>
          <p:nvPr>
            <p:ph type="title"/>
          </p:nvPr>
        </p:nvSpPr>
        <p:spPr>
          <a:xfrm>
            <a:off x="446087" y="-114410"/>
            <a:ext cx="8229600" cy="778097"/>
          </a:xfrm>
        </p:spPr>
        <p:txBody>
          <a:bodyPr/>
          <a:lstStyle/>
          <a:p>
            <a:r>
              <a:rPr lang="en-US" dirty="0"/>
              <a:t>Notes from staff prior to PCAs</a:t>
            </a:r>
          </a:p>
        </p:txBody>
      </p:sp>
      <p:sp>
        <p:nvSpPr>
          <p:cNvPr id="3" name="Text Placeholder 2">
            <a:extLst>
              <a:ext uri="{FF2B5EF4-FFF2-40B4-BE49-F238E27FC236}">
                <a16:creationId xmlns:a16="http://schemas.microsoft.com/office/drawing/2014/main" id="{6A7CAC2B-FF71-BC96-E9D8-E45D486B88FA}"/>
              </a:ext>
            </a:extLst>
          </p:cNvPr>
          <p:cNvSpPr>
            <a:spLocks noGrp="1"/>
          </p:cNvSpPr>
          <p:nvPr>
            <p:ph type="body" sz="quarter" idx="14"/>
          </p:nvPr>
        </p:nvSpPr>
        <p:spPr>
          <a:xfrm>
            <a:off x="1" y="838411"/>
            <a:ext cx="9144000" cy="2155402"/>
          </a:xfrm>
        </p:spPr>
        <p:txBody>
          <a:bodyPr/>
          <a:lstStyle/>
          <a:p>
            <a:pPr marL="0" marR="0">
              <a:lnSpc>
                <a:spcPct val="107000"/>
              </a:lnSpc>
              <a:spcBef>
                <a:spcPts val="0"/>
              </a:spcBef>
              <a:spcAft>
                <a:spcPts val="8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 Staff helped client with a diaper. Client was not able to do it herself. </a:t>
            </a:r>
          </a:p>
          <a:p>
            <a:pPr marL="0" marR="0">
              <a:lnSpc>
                <a:spcPct val="107000"/>
              </a:lnSpc>
              <a:spcBef>
                <a:spcPts val="0"/>
              </a:spcBef>
              <a:spcAft>
                <a:spcPts val="800"/>
              </a:spcAft>
            </a:pPr>
            <a:r>
              <a:rPr lang="en-US" sz="1600" kern="1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#33M. accident again, clothing &amp; linens were all washed.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#41 T. BED area cleaned up by Staff again!!!!! (shows frustration-staff were provided feedback for language)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#27 V.   -  incontinent in his bed, staff changed  his linens  &amp; cleaned his bed   </a:t>
            </a:r>
          </a:p>
          <a:p>
            <a:pPr marL="0" marR="0">
              <a:lnSpc>
                <a:spcPct val="107000"/>
              </a:lnSpc>
              <a:spcBef>
                <a:spcPts val="0"/>
              </a:spcBef>
              <a:spcAft>
                <a:spcPts val="800"/>
              </a:spcAft>
            </a:pPr>
            <a:r>
              <a:rPr lang="en-US" sz="1800" dirty="0">
                <a:solidFill>
                  <a:srgbClr val="000000"/>
                </a:solidFill>
                <a:effectLst/>
                <a:latin typeface="inherit"/>
                <a:ea typeface="Times New Roman" panose="02020603050405020304" pitchFamily="18" charset="0"/>
                <a:cs typeface="Calibri" panose="020F0502020204030204" pitchFamily="34" charset="0"/>
              </a:rPr>
              <a:t>#5 bag burst client cleaned himself up clothes were washed returned to client</a:t>
            </a:r>
            <a:endParaRPr lang="en-US" sz="18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800"/>
              </a:spcAft>
            </a:pPr>
            <a:r>
              <a:rPr lang="en-US"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Feces found from #37 M.’s bed to the bathroom (bed linens stripped, clean &amp; washed twice. bathroom mopped) The entire third floor smelled of feces.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6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B. is extremely wobbly; I assisted him to his bed</a:t>
            </a:r>
          </a:p>
          <a:p>
            <a:pPr>
              <a:lnSpc>
                <a:spcPct val="107000"/>
              </a:lnSpc>
              <a:spcBef>
                <a:spcPts val="0"/>
              </a:spcBef>
              <a:spcAft>
                <a:spcPts val="800"/>
              </a:spcAft>
            </a:pPr>
            <a:r>
              <a:rPr lang="en-US"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 P. was assisted in taking a shower and clothes was washed</a:t>
            </a:r>
          </a:p>
          <a:p>
            <a:pPr>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1600" b="0" i="0" dirty="0">
                <a:solidFill>
                  <a:srgbClr val="000000"/>
                </a:solidFill>
                <a:effectLst/>
                <a:latin typeface="Calibri" panose="020F0502020204030204" pitchFamily="34" charset="0"/>
              </a:rPr>
              <a:t>I just wanted to acknowledge the increase in workload for our nurses that has occurred. Thank you for your help in giving clients showers, doing laundry, and helping clients with their ADLs when urgent situations arise on day shift.” –Charge Nurse Message</a:t>
            </a:r>
            <a:endParaRPr lang="en-US" sz="16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FE75318-72BA-1F89-6188-EF17E9E6B32A}"/>
              </a:ext>
            </a:extLst>
          </p:cNvPr>
          <p:cNvSpPr>
            <a:spLocks noGrp="1"/>
          </p:cNvSpPr>
          <p:nvPr>
            <p:ph type="sldNum" sz="quarter" idx="4"/>
          </p:nvPr>
        </p:nvSpPr>
        <p:spPr/>
        <p:txBody>
          <a:bodyPr/>
          <a:lstStyle/>
          <a:p>
            <a:fld id="{58AE0C9F-EB97-3B42-9159-3A2020A00EDD}" type="slidenum">
              <a:rPr lang="en-US" altLang="ko-KR" smtClean="0"/>
              <a:pPr/>
              <a:t>12</a:t>
            </a:fld>
            <a:r>
              <a:rPr lang="en-US" altLang="ko-KR" dirty="0"/>
              <a:t>  San Francisco Health Network</a:t>
            </a:r>
            <a:endParaRPr lang="ko-KR" altLang="en-US" dirty="0"/>
          </a:p>
        </p:txBody>
      </p:sp>
    </p:spTree>
    <p:extLst>
      <p:ext uri="{BB962C8B-B14F-4D97-AF65-F5344CB8AC3E}">
        <p14:creationId xmlns:p14="http://schemas.microsoft.com/office/powerpoint/2010/main" val="216908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2ED42-494D-413B-9533-58DFCC51DD81}"/>
              </a:ext>
            </a:extLst>
          </p:cNvPr>
          <p:cNvSpPr>
            <a:spLocks noGrp="1"/>
          </p:cNvSpPr>
          <p:nvPr>
            <p:ph type="title"/>
          </p:nvPr>
        </p:nvSpPr>
        <p:spPr>
          <a:xfrm>
            <a:off x="457200" y="32903"/>
            <a:ext cx="8229600" cy="778097"/>
          </a:xfrm>
        </p:spPr>
        <p:txBody>
          <a:bodyPr>
            <a:normAutofit/>
          </a:bodyPr>
          <a:lstStyle/>
          <a:p>
            <a:r>
              <a:rPr lang="en-US" dirty="0"/>
              <a:t>Our Solution</a:t>
            </a:r>
          </a:p>
        </p:txBody>
      </p:sp>
      <p:sp>
        <p:nvSpPr>
          <p:cNvPr id="4" name="Text Placeholder 3">
            <a:extLst>
              <a:ext uri="{FF2B5EF4-FFF2-40B4-BE49-F238E27FC236}">
                <a16:creationId xmlns:a16="http://schemas.microsoft.com/office/drawing/2014/main" id="{FFCC948E-439E-438B-8296-78B3D5705943}"/>
              </a:ext>
            </a:extLst>
          </p:cNvPr>
          <p:cNvSpPr>
            <a:spLocks noGrp="1"/>
          </p:cNvSpPr>
          <p:nvPr>
            <p:ph type="body" sz="quarter" idx="14"/>
          </p:nvPr>
        </p:nvSpPr>
        <p:spPr>
          <a:xfrm>
            <a:off x="340157" y="635068"/>
            <a:ext cx="8240713" cy="2155402"/>
          </a:xfrm>
        </p:spPr>
        <p:txBody>
          <a:bodyPr/>
          <a:lstStyle/>
          <a:p>
            <a:pPr marL="457200" lvl="0" indent="-457200">
              <a:buFont typeface="Arial" panose="020B0604020202020204" pitchFamily="34" charset="0"/>
              <a:buChar char="•"/>
            </a:pPr>
            <a:r>
              <a:rPr lang="en-US" sz="1600" dirty="0">
                <a:latin typeface="Arial" panose="020B0604020202020204" pitchFamily="34" charset="0"/>
                <a:cs typeface="Arial" panose="020B0604020202020204" pitchFamily="34" charset="0"/>
              </a:rPr>
              <a:t>San Francisco Supervisor Jane Kim spent a night at a local homeless shelter</a:t>
            </a:r>
          </a:p>
          <a:p>
            <a:pPr marL="457200" lvl="0" indent="-457200">
              <a:buFont typeface="Arial" panose="020B0604020202020204" pitchFamily="34" charset="0"/>
              <a:buChar char="•"/>
            </a:pPr>
            <a:r>
              <a:rPr lang="en-US" sz="1600" dirty="0">
                <a:latin typeface="Arial" panose="020B0604020202020204" pitchFamily="34" charset="0"/>
                <a:cs typeface="Arial" panose="020B0604020202020204" pitchFamily="34" charset="0"/>
              </a:rPr>
              <a:t>Worked with Director of Shelter Health to discuss options</a:t>
            </a:r>
          </a:p>
          <a:p>
            <a:pPr marL="457200" lvl="0" indent="-457200">
              <a:buFont typeface="Arial" panose="020B0604020202020204" pitchFamily="34" charset="0"/>
              <a:buChar char="•"/>
            </a:pPr>
            <a:r>
              <a:rPr lang="en-US" sz="1600" dirty="0">
                <a:latin typeface="Arial" panose="020B0604020202020204" pitchFamily="34" charset="0"/>
                <a:cs typeface="Arial" panose="020B0604020202020204" pitchFamily="34" charset="0"/>
              </a:rPr>
              <a:t>Advocated for an expansion of Respite services to include referrals from Shelter</a:t>
            </a:r>
          </a:p>
          <a:p>
            <a:pPr marL="457200" lvl="0" indent="-457200">
              <a:buFont typeface="Arial" panose="020B0604020202020204" pitchFamily="34" charset="0"/>
              <a:buChar char="•"/>
            </a:pPr>
            <a:r>
              <a:rPr lang="en-US" sz="1600" dirty="0">
                <a:latin typeface="Arial" panose="020B0604020202020204" pitchFamily="34" charset="0"/>
                <a:cs typeface="Arial" panose="020B0604020202020204" pitchFamily="34" charset="0"/>
              </a:rPr>
              <a:t>Former Mayor Ed Lee mandated 30 new beds for Shelter Respite services.</a:t>
            </a:r>
          </a:p>
          <a:p>
            <a:pPr marL="457200" indent="-457200">
              <a:buFont typeface="Arial" panose="020B0604020202020204" pitchFamily="34" charset="0"/>
              <a:buChar char="•"/>
            </a:pPr>
            <a:r>
              <a:rPr lang="en-US" sz="1600" dirty="0">
                <a:latin typeface="Arial" panose="020B0604020202020204" pitchFamily="34" charset="0"/>
                <a:cs typeface="Arial" panose="020B0604020202020204" pitchFamily="34" charset="0"/>
              </a:rPr>
              <a:t>Expansion targeted shelter residents who were failing in a shelter setting due to medical conditions or functional impairments </a:t>
            </a:r>
          </a:p>
          <a:p>
            <a:pPr marL="457200" indent="-457200">
              <a:buFont typeface="Arial" panose="020B0604020202020204" pitchFamily="34" charset="0"/>
              <a:buChar char="•"/>
            </a:pPr>
            <a:r>
              <a:rPr lang="en-US" dirty="0">
                <a:solidFill>
                  <a:prstClr val="black"/>
                </a:solidFill>
              </a:rPr>
              <a:t>E</a:t>
            </a:r>
            <a:r>
              <a:rPr kumimoji="0" lang="en-US" sz="1600" b="0" i="0" u="none" strike="noStrike" kern="1200" cap="none" spc="0" normalizeH="0" baseline="0" noProof="0" dirty="0" err="1">
                <a:ln>
                  <a:noFill/>
                </a:ln>
                <a:solidFill>
                  <a:prstClr val="black"/>
                </a:solidFill>
                <a:effectLst/>
                <a:uLnTx/>
                <a:uFillTx/>
                <a:latin typeface="Arial" charset="0"/>
                <a:cs typeface="Arial" charset="0"/>
              </a:rPr>
              <a:t>xpanded</a:t>
            </a:r>
            <a:r>
              <a:rPr kumimoji="0" lang="en-US" sz="1600" b="0" i="0" u="none" strike="noStrike" kern="1200" cap="none" spc="0" normalizeH="0" baseline="0" noProof="0" dirty="0">
                <a:ln>
                  <a:noFill/>
                </a:ln>
                <a:solidFill>
                  <a:prstClr val="black"/>
                </a:solidFill>
                <a:effectLst/>
                <a:uLnTx/>
                <a:uFillTx/>
                <a:latin typeface="Arial" charset="0"/>
                <a:cs typeface="Arial" charset="0"/>
              </a:rPr>
              <a:t> into the adjoining building to increase capacity for the hospital and dedicate 30 beds for shelter referrals (including clients with respite need of Custodial Care/ADL support). </a:t>
            </a:r>
          </a:p>
          <a:p>
            <a:pPr marL="457200" indent="-457200">
              <a:buFont typeface="Arial" panose="020B0604020202020204" pitchFamily="34" charset="0"/>
              <a:buChar char="•"/>
            </a:pPr>
            <a:r>
              <a:rPr lang="en-US" dirty="0">
                <a:solidFill>
                  <a:prstClr val="black"/>
                </a:solidFill>
              </a:rPr>
              <a:t>C</a:t>
            </a:r>
            <a:r>
              <a:rPr kumimoji="0" lang="en-US" sz="1600" b="0" i="0" u="none" strike="noStrike" kern="1200" cap="none" spc="0" normalizeH="0" baseline="0" noProof="0" dirty="0" err="1">
                <a:ln>
                  <a:noFill/>
                </a:ln>
                <a:solidFill>
                  <a:prstClr val="black"/>
                </a:solidFill>
                <a:effectLst/>
                <a:uLnTx/>
                <a:uFillTx/>
                <a:latin typeface="Arial" charset="0"/>
                <a:cs typeface="Arial" charset="0"/>
              </a:rPr>
              <a:t>reated</a:t>
            </a:r>
            <a:r>
              <a:rPr kumimoji="0" lang="en-US" sz="1600" b="0" i="0" u="none" strike="noStrike" kern="1200" cap="none" spc="0" normalizeH="0" baseline="0" noProof="0" dirty="0">
                <a:ln>
                  <a:noFill/>
                </a:ln>
                <a:solidFill>
                  <a:prstClr val="black"/>
                </a:solidFill>
                <a:effectLst/>
                <a:uLnTx/>
                <a:uFillTx/>
                <a:latin typeface="Arial" charset="0"/>
                <a:cs typeface="Arial" charset="0"/>
              </a:rPr>
              <a:t> a new position at Respite, PCA</a:t>
            </a:r>
            <a:endParaRPr lang="en-US" sz="1600" dirty="0">
              <a:latin typeface="Arial" panose="020B0604020202020204" pitchFamily="34" charset="0"/>
              <a:cs typeface="Arial" panose="020B0604020202020204" pitchFamily="34" charset="0"/>
            </a:endParaRPr>
          </a:p>
          <a:p>
            <a:pPr lvl="0" algn="ctr" eaLnBrk="0" fontAlgn="base" hangingPunct="0">
              <a:spcBef>
                <a:spcPct val="0"/>
              </a:spcBef>
              <a:spcAft>
                <a:spcPct val="0"/>
              </a:spcAft>
              <a:tabLst>
                <a:tab pos="914400" algn="l"/>
              </a:tabLst>
            </a:pPr>
            <a:endParaRPr lang="en-US" dirty="0"/>
          </a:p>
        </p:txBody>
      </p:sp>
      <p:pic>
        <p:nvPicPr>
          <p:cNvPr id="7" name="Picture 6" descr="A picture containing indoor, window&#10;&#10;Description automatically generated">
            <a:extLst>
              <a:ext uri="{FF2B5EF4-FFF2-40B4-BE49-F238E27FC236}">
                <a16:creationId xmlns:a16="http://schemas.microsoft.com/office/drawing/2014/main" id="{5DD8465D-045E-104F-496C-650CE2D2615C}"/>
              </a:ext>
            </a:extLst>
          </p:cNvPr>
          <p:cNvPicPr>
            <a:picLocks noChangeAspect="1"/>
          </p:cNvPicPr>
          <p:nvPr/>
        </p:nvPicPr>
        <p:blipFill>
          <a:blip r:embed="rId3"/>
          <a:stretch>
            <a:fillRect/>
          </a:stretch>
        </p:blipFill>
        <p:spPr>
          <a:xfrm>
            <a:off x="809856" y="4984594"/>
            <a:ext cx="2451308" cy="1634205"/>
          </a:xfrm>
          <a:prstGeom prst="rect">
            <a:avLst/>
          </a:prstGeom>
        </p:spPr>
      </p:pic>
    </p:spTree>
    <p:extLst>
      <p:ext uri="{BB962C8B-B14F-4D97-AF65-F5344CB8AC3E}">
        <p14:creationId xmlns:p14="http://schemas.microsoft.com/office/powerpoint/2010/main" val="124447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776097"/>
            <a:ext cx="8610600" cy="830997"/>
          </a:xfrm>
          <a:prstGeom prst="rect">
            <a:avLst/>
          </a:prstGeom>
        </p:spPr>
        <p:txBody>
          <a:bodyPr wrap="square">
            <a:spAutoFit/>
          </a:bodyPr>
          <a:lstStyle/>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p:txBody>
      </p:sp>
      <p:sp>
        <p:nvSpPr>
          <p:cNvPr id="4" name="Title 3"/>
          <p:cNvSpPr>
            <a:spLocks noGrp="1"/>
          </p:cNvSpPr>
          <p:nvPr>
            <p:ph type="title"/>
          </p:nvPr>
        </p:nvSpPr>
        <p:spPr>
          <a:xfrm>
            <a:off x="457200" y="120565"/>
            <a:ext cx="8229600" cy="778097"/>
          </a:xfrm>
        </p:spPr>
        <p:txBody>
          <a:bodyPr>
            <a:normAutofit fontScale="90000"/>
          </a:bodyPr>
          <a:lstStyle/>
          <a:p>
            <a:r>
              <a:rPr lang="en-US" dirty="0"/>
              <a:t>Benefits of Providing ADL Support at Respite</a:t>
            </a:r>
          </a:p>
        </p:txBody>
      </p:sp>
      <p:sp>
        <p:nvSpPr>
          <p:cNvPr id="5" name="Text Placeholder 4">
            <a:extLst>
              <a:ext uri="{FF2B5EF4-FFF2-40B4-BE49-F238E27FC236}">
                <a16:creationId xmlns:a16="http://schemas.microsoft.com/office/drawing/2014/main" id="{4B118F97-43A0-4FFB-9248-AC47BAE4E8F8}"/>
              </a:ext>
            </a:extLst>
          </p:cNvPr>
          <p:cNvSpPr>
            <a:spLocks noGrp="1"/>
          </p:cNvSpPr>
          <p:nvPr>
            <p:ph type="body" sz="quarter" idx="14"/>
          </p:nvPr>
        </p:nvSpPr>
        <p:spPr>
          <a:xfrm>
            <a:off x="578675" y="932752"/>
            <a:ext cx="8240713" cy="28141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-Promotes a safer and healthier shelter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a unique period of intense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-Lower Level of Care Support to offload SFGH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-Clients are cared for in an appropriate supportive environment</a:t>
            </a:r>
          </a:p>
          <a:p>
            <a:r>
              <a:rPr lang="en-US" dirty="0"/>
              <a:t>-Decreased the burden on Shelter Staff and Respite support staff</a:t>
            </a:r>
          </a:p>
          <a:p>
            <a:r>
              <a:rPr lang="en-US" dirty="0"/>
              <a:t>-Decreased in DOS’s (Denial of Service) at Shelter for inability to self care/medical need</a:t>
            </a:r>
          </a:p>
          <a:p>
            <a:endParaRPr lang="en-US" dirty="0"/>
          </a:p>
        </p:txBody>
      </p:sp>
      <p:pic>
        <p:nvPicPr>
          <p:cNvPr id="7" name="Picture 6" descr="A picture containing person, indoor&#10;&#10;Description automatically generated">
            <a:extLst>
              <a:ext uri="{FF2B5EF4-FFF2-40B4-BE49-F238E27FC236}">
                <a16:creationId xmlns:a16="http://schemas.microsoft.com/office/drawing/2014/main" id="{39133A43-9D70-281B-C299-349CD91C2C04}"/>
              </a:ext>
            </a:extLst>
          </p:cNvPr>
          <p:cNvPicPr>
            <a:picLocks noChangeAspect="1"/>
          </p:cNvPicPr>
          <p:nvPr/>
        </p:nvPicPr>
        <p:blipFill>
          <a:blip r:embed="rId3"/>
          <a:stretch>
            <a:fillRect/>
          </a:stretch>
        </p:blipFill>
        <p:spPr>
          <a:xfrm>
            <a:off x="457200" y="4415882"/>
            <a:ext cx="3976971" cy="2183935"/>
          </a:xfrm>
          <a:prstGeom prst="rect">
            <a:avLst/>
          </a:prstGeom>
        </p:spPr>
      </p:pic>
    </p:spTree>
    <p:extLst>
      <p:ext uri="{BB962C8B-B14F-4D97-AF65-F5344CB8AC3E}">
        <p14:creationId xmlns:p14="http://schemas.microsoft.com/office/powerpoint/2010/main" val="70451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67278"/>
            <a:ext cx="8229600" cy="778097"/>
          </a:xfrm>
        </p:spPr>
        <p:txBody>
          <a:bodyPr>
            <a:normAutofit/>
          </a:bodyPr>
          <a:lstStyle/>
          <a:p>
            <a:r>
              <a:rPr kumimoji="0" lang="en-US" sz="2900" b="1" i="0" u="none" strike="noStrike" kern="1200" cap="none" spc="0" normalizeH="0" baseline="0" noProof="0" dirty="0">
                <a:ln>
                  <a:noFill/>
                </a:ln>
                <a:solidFill>
                  <a:srgbClr val="F38F1D"/>
                </a:solidFill>
                <a:effectLst/>
                <a:uLnTx/>
                <a:uFillTx/>
                <a:latin typeface="Arial" charset="0"/>
                <a:cs typeface="Arial" charset="0"/>
              </a:rPr>
              <a:t>Licensing</a:t>
            </a:r>
            <a:endParaRPr lang="en-US" sz="3200" b="1" dirty="0"/>
          </a:p>
        </p:txBody>
      </p:sp>
      <p:sp>
        <p:nvSpPr>
          <p:cNvPr id="3" name="Content Placeholder 2"/>
          <p:cNvSpPr>
            <a:spLocks noGrp="1"/>
          </p:cNvSpPr>
          <p:nvPr>
            <p:ph type="body" sz="quarter" idx="14"/>
          </p:nvPr>
        </p:nvSpPr>
        <p:spPr>
          <a:xfrm>
            <a:off x="457200" y="1628799"/>
            <a:ext cx="8240713" cy="4006687"/>
          </a:xfrm>
        </p:spPr>
        <p:txBody>
          <a:bodyPr>
            <a:noAutofit/>
          </a:bodyPr>
          <a:lstStyle/>
          <a:p>
            <a:pPr marL="0" indent="0">
              <a:buNone/>
            </a:pPr>
            <a:endParaRPr lang="en-US" sz="1800" dirty="0"/>
          </a:p>
          <a:p>
            <a:pPr lvl="2"/>
            <a:endParaRPr lang="en-US" sz="1700" dirty="0"/>
          </a:p>
        </p:txBody>
      </p:sp>
      <p:sp>
        <p:nvSpPr>
          <p:cNvPr id="4" name="TextBox 3">
            <a:extLst>
              <a:ext uri="{FF2B5EF4-FFF2-40B4-BE49-F238E27FC236}">
                <a16:creationId xmlns:a16="http://schemas.microsoft.com/office/drawing/2014/main" id="{0208463B-0B10-0B2D-1826-AF83991E477A}"/>
              </a:ext>
            </a:extLst>
          </p:cNvPr>
          <p:cNvSpPr txBox="1"/>
          <p:nvPr/>
        </p:nvSpPr>
        <p:spPr>
          <a:xfrm>
            <a:off x="446087" y="1843950"/>
            <a:ext cx="6512273" cy="3170099"/>
          </a:xfrm>
          <a:prstGeom prst="rect">
            <a:avLst/>
          </a:prstGeom>
          <a:noFill/>
        </p:spPr>
        <p:txBody>
          <a:bodyPr wrap="square" rtlCol="0">
            <a:spAutoFit/>
          </a:bodyPr>
          <a:lstStyle/>
          <a:p>
            <a:r>
              <a:rPr lang="en-US" sz="2000" dirty="0"/>
              <a:t>-</a:t>
            </a:r>
            <a:r>
              <a:rPr lang="en-US" dirty="0"/>
              <a:t>San Francisco Medical Respite is Licensed as a primary care clinic (FQHC) and functions under that license.</a:t>
            </a:r>
          </a:p>
          <a:p>
            <a:endParaRPr lang="en-US" dirty="0"/>
          </a:p>
          <a:p>
            <a:r>
              <a:rPr lang="en-US" dirty="0"/>
              <a:t>-Other Licenses possible: RCFE and ARCF in California</a:t>
            </a:r>
          </a:p>
          <a:p>
            <a:endParaRPr lang="en-US" dirty="0"/>
          </a:p>
          <a:p>
            <a:r>
              <a:rPr lang="en-US" dirty="0"/>
              <a:t>-The Licenses differ from State to State</a:t>
            </a:r>
          </a:p>
          <a:p>
            <a:endParaRPr lang="en-US" dirty="0"/>
          </a:p>
          <a:p>
            <a:r>
              <a:rPr lang="en-US" dirty="0"/>
              <a:t>-Look into your state’s Nurse Practice Act:</a:t>
            </a:r>
          </a:p>
          <a:p>
            <a:r>
              <a:rPr lang="en-US" dirty="0"/>
              <a:t>    -what level of care is allowed, </a:t>
            </a:r>
          </a:p>
          <a:p>
            <a:r>
              <a:rPr lang="en-US" dirty="0"/>
              <a:t>    -how much ADL assist is allowed</a:t>
            </a:r>
          </a:p>
          <a:p>
            <a:r>
              <a:rPr lang="en-US" dirty="0"/>
              <a:t>    -what job classifications can fill that role</a:t>
            </a:r>
          </a:p>
        </p:txBody>
      </p:sp>
      <p:pic>
        <p:nvPicPr>
          <p:cNvPr id="6" name="Picture 5" descr="A picture containing text, floor, indoor, wall&#10;&#10;Description automatically generated">
            <a:extLst>
              <a:ext uri="{FF2B5EF4-FFF2-40B4-BE49-F238E27FC236}">
                <a16:creationId xmlns:a16="http://schemas.microsoft.com/office/drawing/2014/main" id="{C706F45D-DF0A-1B6F-174C-B6928920A436}"/>
              </a:ext>
            </a:extLst>
          </p:cNvPr>
          <p:cNvPicPr>
            <a:picLocks noChangeAspect="1"/>
          </p:cNvPicPr>
          <p:nvPr/>
        </p:nvPicPr>
        <p:blipFill>
          <a:blip r:embed="rId3"/>
          <a:stretch>
            <a:fillRect/>
          </a:stretch>
        </p:blipFill>
        <p:spPr>
          <a:xfrm>
            <a:off x="7018299" y="2880719"/>
            <a:ext cx="1668501" cy="2224668"/>
          </a:xfrm>
          <a:prstGeom prst="rect">
            <a:avLst/>
          </a:prstGeom>
        </p:spPr>
      </p:pic>
      <p:pic>
        <p:nvPicPr>
          <p:cNvPr id="8" name="Picture 7" descr="A picture containing text, indoor, wall, floor&#10;&#10;Description automatically generated">
            <a:extLst>
              <a:ext uri="{FF2B5EF4-FFF2-40B4-BE49-F238E27FC236}">
                <a16:creationId xmlns:a16="http://schemas.microsoft.com/office/drawing/2014/main" id="{9ECD3962-A80D-06AE-A858-F9E2EF82E7B4}"/>
              </a:ext>
            </a:extLst>
          </p:cNvPr>
          <p:cNvPicPr>
            <a:picLocks noChangeAspect="1"/>
          </p:cNvPicPr>
          <p:nvPr/>
        </p:nvPicPr>
        <p:blipFill>
          <a:blip r:embed="rId4"/>
          <a:stretch>
            <a:fillRect/>
          </a:stretch>
        </p:blipFill>
        <p:spPr>
          <a:xfrm>
            <a:off x="7007185" y="367278"/>
            <a:ext cx="1668502" cy="2224669"/>
          </a:xfrm>
          <a:prstGeom prst="rect">
            <a:avLst/>
          </a:prstGeom>
        </p:spPr>
      </p:pic>
    </p:spTree>
    <p:extLst>
      <p:ext uri="{BB962C8B-B14F-4D97-AF65-F5344CB8AC3E}">
        <p14:creationId xmlns:p14="http://schemas.microsoft.com/office/powerpoint/2010/main" val="7131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7D8B-6460-9F04-465F-56A4751CCFEA}"/>
              </a:ext>
            </a:extLst>
          </p:cNvPr>
          <p:cNvSpPr>
            <a:spLocks noGrp="1"/>
          </p:cNvSpPr>
          <p:nvPr>
            <p:ph type="title"/>
          </p:nvPr>
        </p:nvSpPr>
        <p:spPr/>
        <p:txBody>
          <a:bodyPr>
            <a:normAutofit/>
          </a:bodyPr>
          <a:lstStyle/>
          <a:p>
            <a:r>
              <a:rPr lang="en-US" dirty="0"/>
              <a:t>Defining ADL support in Respite</a:t>
            </a:r>
          </a:p>
        </p:txBody>
      </p:sp>
      <p:sp>
        <p:nvSpPr>
          <p:cNvPr id="3" name="Text Placeholder 2">
            <a:extLst>
              <a:ext uri="{FF2B5EF4-FFF2-40B4-BE49-F238E27FC236}">
                <a16:creationId xmlns:a16="http://schemas.microsoft.com/office/drawing/2014/main" id="{8E9388A2-EF30-C865-36E9-DF14C3731274}"/>
              </a:ext>
            </a:extLst>
          </p:cNvPr>
          <p:cNvSpPr>
            <a:spLocks noGrp="1"/>
          </p:cNvSpPr>
          <p:nvPr>
            <p:ph type="body" sz="quarter" idx="14"/>
          </p:nvPr>
        </p:nvSpPr>
        <p:spPr>
          <a:xfrm>
            <a:off x="446087" y="950373"/>
            <a:ext cx="8240713" cy="2812571"/>
          </a:xfrm>
        </p:spPr>
        <p:txBody>
          <a:bodyPr/>
          <a:lstStyle/>
          <a:p>
            <a:r>
              <a:rPr lang="en-US" dirty="0"/>
              <a:t>-1 person assist to and from exam table</a:t>
            </a:r>
          </a:p>
          <a:p>
            <a:r>
              <a:rPr lang="en-US" dirty="0"/>
              <a:t>-1 person assist to help people dress and undress</a:t>
            </a:r>
          </a:p>
          <a:p>
            <a:r>
              <a:rPr lang="en-US" dirty="0"/>
              <a:t>-arrived at 1 person assist (minimal assist-25% of the work) in general was appropriate in our setting </a:t>
            </a:r>
          </a:p>
          <a:p>
            <a:r>
              <a:rPr lang="en-US" dirty="0"/>
              <a:t>-Took that 1 person assist and applied it to our facility.</a:t>
            </a:r>
          </a:p>
          <a:p>
            <a:r>
              <a:rPr lang="en-US" dirty="0"/>
              <a:t>-included basic ADL tasks that are done at Primary Care clinics</a:t>
            </a:r>
          </a:p>
        </p:txBody>
      </p:sp>
      <p:sp>
        <p:nvSpPr>
          <p:cNvPr id="4" name="Slide Number Placeholder 3">
            <a:extLst>
              <a:ext uri="{FF2B5EF4-FFF2-40B4-BE49-F238E27FC236}">
                <a16:creationId xmlns:a16="http://schemas.microsoft.com/office/drawing/2014/main" id="{E52F5FB5-7F31-D8D0-1209-860B0C60A4D6}"/>
              </a:ext>
            </a:extLst>
          </p:cNvPr>
          <p:cNvSpPr>
            <a:spLocks noGrp="1"/>
          </p:cNvSpPr>
          <p:nvPr>
            <p:ph type="sldNum" sz="quarter" idx="4"/>
          </p:nvPr>
        </p:nvSpPr>
        <p:spPr/>
        <p:txBody>
          <a:bodyPr/>
          <a:lstStyle/>
          <a:p>
            <a:fld id="{58AE0C9F-EB97-3B42-9159-3A2020A00EDD}" type="slidenum">
              <a:rPr lang="en-US" altLang="ko-KR" smtClean="0"/>
              <a:pPr/>
              <a:t>16</a:t>
            </a:fld>
            <a:r>
              <a:rPr lang="en-US" altLang="ko-KR"/>
              <a:t>  San Francisco Health Network</a:t>
            </a:r>
            <a:endParaRPr lang="ko-KR" altLang="en-US" dirty="0"/>
          </a:p>
        </p:txBody>
      </p:sp>
      <p:pic>
        <p:nvPicPr>
          <p:cNvPr id="5" name="Picture 4" descr="Graphical user interface, application&#10;&#10;Description automatically generated">
            <a:extLst>
              <a:ext uri="{FF2B5EF4-FFF2-40B4-BE49-F238E27FC236}">
                <a16:creationId xmlns:a16="http://schemas.microsoft.com/office/drawing/2014/main" id="{4BF845DB-66EF-D41A-9EE9-21FCBE6A44E0}"/>
              </a:ext>
            </a:extLst>
          </p:cNvPr>
          <p:cNvPicPr>
            <a:picLocks noChangeAspect="1"/>
          </p:cNvPicPr>
          <p:nvPr/>
        </p:nvPicPr>
        <p:blipFill>
          <a:blip r:embed="rId3"/>
          <a:stretch>
            <a:fillRect/>
          </a:stretch>
        </p:blipFill>
        <p:spPr>
          <a:xfrm>
            <a:off x="635620" y="3646143"/>
            <a:ext cx="4818149" cy="2710208"/>
          </a:xfrm>
          <a:prstGeom prst="rect">
            <a:avLst/>
          </a:prstGeom>
        </p:spPr>
      </p:pic>
    </p:spTree>
    <p:extLst>
      <p:ext uri="{BB962C8B-B14F-4D97-AF65-F5344CB8AC3E}">
        <p14:creationId xmlns:p14="http://schemas.microsoft.com/office/powerpoint/2010/main" val="354936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8887-651A-8A46-2ED4-DA1BD84F8CD0}"/>
              </a:ext>
            </a:extLst>
          </p:cNvPr>
          <p:cNvSpPr>
            <a:spLocks noGrp="1"/>
          </p:cNvSpPr>
          <p:nvPr>
            <p:ph type="title"/>
          </p:nvPr>
        </p:nvSpPr>
        <p:spPr/>
        <p:txBody>
          <a:bodyPr/>
          <a:lstStyle/>
          <a:p>
            <a:r>
              <a:rPr lang="en-US" dirty="0"/>
              <a:t>Funding</a:t>
            </a:r>
          </a:p>
        </p:txBody>
      </p:sp>
      <p:sp>
        <p:nvSpPr>
          <p:cNvPr id="3" name="Text Placeholder 2">
            <a:extLst>
              <a:ext uri="{FF2B5EF4-FFF2-40B4-BE49-F238E27FC236}">
                <a16:creationId xmlns:a16="http://schemas.microsoft.com/office/drawing/2014/main" id="{0ACD27EB-9E4C-2C00-7DC4-84FF3A231015}"/>
              </a:ext>
            </a:extLst>
          </p:cNvPr>
          <p:cNvSpPr>
            <a:spLocks noGrp="1"/>
          </p:cNvSpPr>
          <p:nvPr>
            <p:ph type="body" sz="quarter" idx="14"/>
          </p:nvPr>
        </p:nvSpPr>
        <p:spPr>
          <a:xfrm>
            <a:off x="446087" y="1088549"/>
            <a:ext cx="8240713" cy="2155402"/>
          </a:xfrm>
        </p:spPr>
        <p:txBody>
          <a:bodyPr/>
          <a:lstStyle/>
          <a:p>
            <a:r>
              <a:rPr lang="en-US" dirty="0"/>
              <a:t>-program budget Comes from the general fund of  the City and County of San Francisco</a:t>
            </a:r>
          </a:p>
          <a:p>
            <a:r>
              <a:rPr lang="en-US" dirty="0"/>
              <a:t>-PCA funding originally came from the hospital registry budget, then later our budget</a:t>
            </a:r>
          </a:p>
          <a:p>
            <a:r>
              <a:rPr lang="en-US" dirty="0"/>
              <a:t>-Today we have 3 full time PCA positions and 4 part time PCA positions (shared with Sobering and Managed Alcohol) in our budget</a:t>
            </a:r>
          </a:p>
          <a:p>
            <a:endParaRPr lang="en-US" dirty="0"/>
          </a:p>
        </p:txBody>
      </p:sp>
      <p:sp>
        <p:nvSpPr>
          <p:cNvPr id="4" name="Slide Number Placeholder 3">
            <a:extLst>
              <a:ext uri="{FF2B5EF4-FFF2-40B4-BE49-F238E27FC236}">
                <a16:creationId xmlns:a16="http://schemas.microsoft.com/office/drawing/2014/main" id="{6DB78031-F1B4-D37D-76D1-ED9EB3C4C99F}"/>
              </a:ext>
            </a:extLst>
          </p:cNvPr>
          <p:cNvSpPr>
            <a:spLocks noGrp="1"/>
          </p:cNvSpPr>
          <p:nvPr>
            <p:ph type="sldNum" sz="quarter" idx="4"/>
          </p:nvPr>
        </p:nvSpPr>
        <p:spPr/>
        <p:txBody>
          <a:bodyPr/>
          <a:lstStyle/>
          <a:p>
            <a:fld id="{58AE0C9F-EB97-3B42-9159-3A2020A00EDD}" type="slidenum">
              <a:rPr lang="en-US" altLang="ko-KR" smtClean="0"/>
              <a:pPr/>
              <a:t>17</a:t>
            </a:fld>
            <a:r>
              <a:rPr lang="en-US" altLang="ko-KR"/>
              <a:t>  San Francisco Health Network</a:t>
            </a:r>
            <a:endParaRPr lang="ko-KR" altLang="en-US" dirty="0"/>
          </a:p>
        </p:txBody>
      </p:sp>
      <p:pic>
        <p:nvPicPr>
          <p:cNvPr id="10" name="Picture 9" descr="A picture containing text, indoor, room&#10;&#10;Description automatically generated">
            <a:extLst>
              <a:ext uri="{FF2B5EF4-FFF2-40B4-BE49-F238E27FC236}">
                <a16:creationId xmlns:a16="http://schemas.microsoft.com/office/drawing/2014/main" id="{0DB2A6A0-70B8-8430-408E-A9CC35BB2013}"/>
              </a:ext>
            </a:extLst>
          </p:cNvPr>
          <p:cNvPicPr>
            <a:picLocks noChangeAspect="1"/>
          </p:cNvPicPr>
          <p:nvPr/>
        </p:nvPicPr>
        <p:blipFill>
          <a:blip r:embed="rId3"/>
          <a:stretch>
            <a:fillRect/>
          </a:stretch>
        </p:blipFill>
        <p:spPr>
          <a:xfrm>
            <a:off x="583580" y="3799934"/>
            <a:ext cx="3408556" cy="2556417"/>
          </a:xfrm>
          <a:prstGeom prst="rect">
            <a:avLst/>
          </a:prstGeom>
        </p:spPr>
      </p:pic>
    </p:spTree>
    <p:extLst>
      <p:ext uri="{BB962C8B-B14F-4D97-AF65-F5344CB8AC3E}">
        <p14:creationId xmlns:p14="http://schemas.microsoft.com/office/powerpoint/2010/main" val="262862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we implemented Enhanced ADL Support		</a:t>
            </a:r>
          </a:p>
        </p:txBody>
      </p:sp>
      <p:sp>
        <p:nvSpPr>
          <p:cNvPr id="8" name="Content Placeholder 7"/>
          <p:cNvSpPr>
            <a:spLocks noGrp="1"/>
          </p:cNvSpPr>
          <p:nvPr>
            <p:ph type="body" sz="quarter" idx="14"/>
          </p:nvPr>
        </p:nvSpPr>
        <p:spPr>
          <a:xfrm>
            <a:off x="457200" y="1628800"/>
            <a:ext cx="8547652" cy="4726280"/>
          </a:xfrm>
        </p:spPr>
        <p:txBody>
          <a:bodyPr>
            <a:noAutofit/>
          </a:bodyPr>
          <a:lstStyle/>
          <a:p>
            <a:pPr>
              <a:buNone/>
            </a:pPr>
            <a:r>
              <a:rPr lang="en-US" sz="1400" dirty="0">
                <a:solidFill>
                  <a:srgbClr val="0070C0"/>
                </a:solidFill>
              </a:rPr>
              <a:t>	</a:t>
            </a:r>
          </a:p>
        </p:txBody>
      </p:sp>
      <p:sp>
        <p:nvSpPr>
          <p:cNvPr id="3" name="TextBox 2">
            <a:extLst>
              <a:ext uri="{FF2B5EF4-FFF2-40B4-BE49-F238E27FC236}">
                <a16:creationId xmlns:a16="http://schemas.microsoft.com/office/drawing/2014/main" id="{702C260C-BEC2-D6AD-7425-866E243512CC}"/>
              </a:ext>
            </a:extLst>
          </p:cNvPr>
          <p:cNvSpPr txBox="1"/>
          <p:nvPr/>
        </p:nvSpPr>
        <p:spPr>
          <a:xfrm>
            <a:off x="457200" y="1043536"/>
            <a:ext cx="5975684" cy="2308324"/>
          </a:xfrm>
          <a:prstGeom prst="rect">
            <a:avLst/>
          </a:prstGeom>
          <a:noFill/>
        </p:spPr>
        <p:txBody>
          <a:bodyPr wrap="square" rtlCol="0">
            <a:spAutoFit/>
          </a:bodyPr>
          <a:lstStyle/>
          <a:p>
            <a:r>
              <a:rPr lang="en-US" dirty="0"/>
              <a:t>-Planned staffing patterns with our new PCAs </a:t>
            </a:r>
          </a:p>
          <a:p>
            <a:endParaRPr lang="en-US" dirty="0"/>
          </a:p>
          <a:p>
            <a:r>
              <a:rPr lang="en-US" dirty="0"/>
              <a:t>-Created job description and tools for PCAs for charting and organization – see slides</a:t>
            </a:r>
          </a:p>
          <a:p>
            <a:endParaRPr lang="en-US" dirty="0"/>
          </a:p>
          <a:p>
            <a:r>
              <a:rPr lang="en-US" dirty="0"/>
              <a:t>-Our hours of support are 7 days a week from 7am to 11pm</a:t>
            </a:r>
          </a:p>
          <a:p>
            <a:endParaRPr lang="en-US" dirty="0"/>
          </a:p>
        </p:txBody>
      </p:sp>
      <p:pic>
        <p:nvPicPr>
          <p:cNvPr id="4" name="Picture 3" descr="A picture containing indoor, white, toilet, tiled&#10;&#10;Description automatically generated">
            <a:extLst>
              <a:ext uri="{FF2B5EF4-FFF2-40B4-BE49-F238E27FC236}">
                <a16:creationId xmlns:a16="http://schemas.microsoft.com/office/drawing/2014/main" id="{0B8716F2-2F28-0308-6F03-08C030D2FCBE}"/>
              </a:ext>
            </a:extLst>
          </p:cNvPr>
          <p:cNvPicPr>
            <a:picLocks noChangeAspect="1"/>
          </p:cNvPicPr>
          <p:nvPr/>
        </p:nvPicPr>
        <p:blipFill>
          <a:blip r:embed="rId3"/>
          <a:stretch>
            <a:fillRect/>
          </a:stretch>
        </p:blipFill>
        <p:spPr>
          <a:xfrm rot="5400000">
            <a:off x="6158572" y="2349287"/>
            <a:ext cx="2889403" cy="2167052"/>
          </a:xfrm>
          <a:prstGeom prst="rect">
            <a:avLst/>
          </a:prstGeom>
        </p:spPr>
      </p:pic>
      <p:pic>
        <p:nvPicPr>
          <p:cNvPr id="7" name="Picture 6" descr="A picture containing wall, indoor, toilet, tiled&#10;&#10;Description automatically generated">
            <a:extLst>
              <a:ext uri="{FF2B5EF4-FFF2-40B4-BE49-F238E27FC236}">
                <a16:creationId xmlns:a16="http://schemas.microsoft.com/office/drawing/2014/main" id="{E29C4940-CFE1-27A1-22E4-7FF47CFC3792}"/>
              </a:ext>
            </a:extLst>
          </p:cNvPr>
          <p:cNvPicPr>
            <a:picLocks noChangeAspect="1"/>
          </p:cNvPicPr>
          <p:nvPr/>
        </p:nvPicPr>
        <p:blipFill>
          <a:blip r:embed="rId4"/>
          <a:stretch>
            <a:fillRect/>
          </a:stretch>
        </p:blipFill>
        <p:spPr>
          <a:xfrm>
            <a:off x="583580" y="3369504"/>
            <a:ext cx="3508918" cy="2631689"/>
          </a:xfrm>
          <a:prstGeom prst="rect">
            <a:avLst/>
          </a:prstGeom>
        </p:spPr>
      </p:pic>
    </p:spTree>
    <p:extLst>
      <p:ext uri="{BB962C8B-B14F-4D97-AF65-F5344CB8AC3E}">
        <p14:creationId xmlns:p14="http://schemas.microsoft.com/office/powerpoint/2010/main" val="213856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Creating a Training Plan</a:t>
            </a:r>
          </a:p>
        </p:txBody>
      </p:sp>
      <p:sp>
        <p:nvSpPr>
          <p:cNvPr id="3" name="Vertical Text Placeholder 2"/>
          <p:cNvSpPr>
            <a:spLocks noGrp="1"/>
          </p:cNvSpPr>
          <p:nvPr>
            <p:ph type="body" sz="quarter" idx="14"/>
          </p:nvPr>
        </p:nvSpPr>
        <p:spPr>
          <a:xfrm>
            <a:off x="-1204332" y="1338146"/>
            <a:ext cx="9902245" cy="3864790"/>
          </a:xfrm>
        </p:spPr>
        <p:txBody>
          <a:bodyPr vert="horz">
            <a:noAutofit/>
          </a:bodyPr>
          <a:lstStyle/>
          <a:p>
            <a:pPr lvl="4"/>
            <a:r>
              <a:rPr lang="en-US" sz="1800" dirty="0">
                <a:solidFill>
                  <a:schemeClr val="tx1"/>
                </a:solidFill>
              </a:rPr>
              <a:t>-Whole new position. had nothing to base our training and documentation </a:t>
            </a:r>
          </a:p>
          <a:p>
            <a:pPr lvl="4"/>
            <a:r>
              <a:rPr lang="en-US" sz="1800" dirty="0">
                <a:solidFill>
                  <a:schemeClr val="tx1"/>
                </a:solidFill>
              </a:rPr>
              <a:t>-Identified the PCA tasks </a:t>
            </a:r>
          </a:p>
          <a:p>
            <a:pPr lvl="4"/>
            <a:r>
              <a:rPr lang="en-US" sz="1800" dirty="0">
                <a:solidFill>
                  <a:schemeClr val="tx1"/>
                </a:solidFill>
              </a:rPr>
              <a:t>-Identified training plan and supervision</a:t>
            </a:r>
          </a:p>
          <a:p>
            <a:pPr lvl="4"/>
            <a:r>
              <a:rPr lang="en-US" sz="1800" dirty="0">
                <a:solidFill>
                  <a:schemeClr val="tx1"/>
                </a:solidFill>
              </a:rPr>
              <a:t>-Created clear outlines of job duties/charting tool</a:t>
            </a:r>
          </a:p>
          <a:p>
            <a:pPr lvl="4"/>
            <a:r>
              <a:rPr lang="en-US" sz="1800" dirty="0">
                <a:solidFill>
                  <a:schemeClr val="tx1"/>
                </a:solidFill>
              </a:rPr>
              <a:t>-Creating a supervision and training program</a:t>
            </a:r>
          </a:p>
        </p:txBody>
      </p:sp>
      <p:pic>
        <p:nvPicPr>
          <p:cNvPr id="5" name="Picture 4" descr="A bed in a room&#10;&#10;Description automatically generated with low confidence">
            <a:extLst>
              <a:ext uri="{FF2B5EF4-FFF2-40B4-BE49-F238E27FC236}">
                <a16:creationId xmlns:a16="http://schemas.microsoft.com/office/drawing/2014/main" id="{8F77C2C3-0F77-ECA4-DA2C-D0F777C76B4E}"/>
              </a:ext>
            </a:extLst>
          </p:cNvPr>
          <p:cNvPicPr>
            <a:picLocks noChangeAspect="1"/>
          </p:cNvPicPr>
          <p:nvPr/>
        </p:nvPicPr>
        <p:blipFill>
          <a:blip r:embed="rId3"/>
          <a:stretch>
            <a:fillRect/>
          </a:stretch>
        </p:blipFill>
        <p:spPr>
          <a:xfrm>
            <a:off x="703317" y="3967751"/>
            <a:ext cx="3358539" cy="2470370"/>
          </a:xfrm>
          <a:prstGeom prst="rect">
            <a:avLst/>
          </a:prstGeom>
        </p:spPr>
      </p:pic>
    </p:spTree>
    <p:extLst>
      <p:ext uri="{BB962C8B-B14F-4D97-AF65-F5344CB8AC3E}">
        <p14:creationId xmlns:p14="http://schemas.microsoft.com/office/powerpoint/2010/main" val="312535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3383" y="927118"/>
            <a:ext cx="8678779" cy="1852863"/>
          </a:xfrm>
        </p:spPr>
        <p:txBody>
          <a:bodyPr/>
          <a:lstStyle/>
          <a:p>
            <a:br>
              <a:rPr lang="en-US" sz="2700" dirty="0"/>
            </a:br>
            <a:br>
              <a:rPr lang="en-US" sz="2700" dirty="0"/>
            </a:br>
            <a:r>
              <a:rPr lang="en-US" sz="2400" dirty="0"/>
              <a:t>-Carli Fullerton, RN, BSN, PHN</a:t>
            </a:r>
            <a:br>
              <a:rPr lang="en-US" sz="2400" dirty="0"/>
            </a:br>
            <a:r>
              <a:rPr lang="en-US" sz="2400" dirty="0"/>
              <a:t>San Francisco Medical Respite</a:t>
            </a:r>
            <a:br>
              <a:rPr lang="en-US" sz="2400" dirty="0"/>
            </a:br>
            <a:br>
              <a:rPr lang="en-US" dirty="0"/>
            </a:br>
            <a:endParaRPr lang="en-US" dirty="0"/>
          </a:p>
        </p:txBody>
      </p:sp>
      <p:pic>
        <p:nvPicPr>
          <p:cNvPr id="5" name="Picture 5" descr="C:\DOCUME~1\ADMINI~1\LOCALS~1\Temp\vmware-Administrator\VMwareDnD\4855ce7c\Asset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252" y="1160748"/>
            <a:ext cx="735546" cy="7355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5DB788-FB15-89C2-3A4C-5C82807FF20D}"/>
              </a:ext>
            </a:extLst>
          </p:cNvPr>
          <p:cNvSpPr txBox="1"/>
          <p:nvPr/>
        </p:nvSpPr>
        <p:spPr>
          <a:xfrm>
            <a:off x="216568" y="326954"/>
            <a:ext cx="6304547" cy="1200329"/>
          </a:xfrm>
          <a:prstGeom prst="rect">
            <a:avLst/>
          </a:prstGeom>
          <a:noFill/>
        </p:spPr>
        <p:txBody>
          <a:bodyPr wrap="square" rtlCol="0">
            <a:spAutoFit/>
          </a:bodyPr>
          <a:lstStyle/>
          <a:p>
            <a:r>
              <a:rPr kumimoji="0" lang="en-US" altLang="ko-KR" sz="3600" b="0"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Arial" charset="0"/>
              </a:rPr>
              <a:t>Integrating ADL Support into Medical Respite Services</a:t>
            </a:r>
            <a:endParaRPr lang="en-US" sz="3600" dirty="0"/>
          </a:p>
        </p:txBody>
      </p:sp>
      <p:pic>
        <p:nvPicPr>
          <p:cNvPr id="16" name="Picture 15" descr="A picture containing ceiling&#10;&#10;Description automatically generated">
            <a:extLst>
              <a:ext uri="{FF2B5EF4-FFF2-40B4-BE49-F238E27FC236}">
                <a16:creationId xmlns:a16="http://schemas.microsoft.com/office/drawing/2014/main" id="{9B2B7F37-94EE-AB8D-E9AC-15A85C24B841}"/>
              </a:ext>
            </a:extLst>
          </p:cNvPr>
          <p:cNvPicPr>
            <a:picLocks noChangeAspect="1"/>
          </p:cNvPicPr>
          <p:nvPr/>
        </p:nvPicPr>
        <p:blipFill>
          <a:blip r:embed="rId4"/>
          <a:stretch>
            <a:fillRect/>
          </a:stretch>
        </p:blipFill>
        <p:spPr>
          <a:xfrm>
            <a:off x="1906818" y="2693987"/>
            <a:ext cx="5330363" cy="3997771"/>
          </a:xfrm>
          <a:prstGeom prst="rect">
            <a:avLst/>
          </a:prstGeom>
        </p:spPr>
      </p:pic>
    </p:spTree>
    <p:extLst>
      <p:ext uri="{BB962C8B-B14F-4D97-AF65-F5344CB8AC3E}">
        <p14:creationId xmlns:p14="http://schemas.microsoft.com/office/powerpoint/2010/main" val="231535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E3DF-12CD-BD0D-D48B-EEA99E84CA53}"/>
              </a:ext>
            </a:extLst>
          </p:cNvPr>
          <p:cNvSpPr>
            <a:spLocks noGrp="1"/>
          </p:cNvSpPr>
          <p:nvPr>
            <p:ph type="title"/>
          </p:nvPr>
        </p:nvSpPr>
        <p:spPr/>
        <p:txBody>
          <a:bodyPr/>
          <a:lstStyle/>
          <a:p>
            <a:r>
              <a:rPr lang="en-US" dirty="0"/>
              <a:t>Opening of Expanded Building</a:t>
            </a:r>
          </a:p>
        </p:txBody>
      </p:sp>
      <p:sp>
        <p:nvSpPr>
          <p:cNvPr id="3" name="Text Placeholder 2">
            <a:extLst>
              <a:ext uri="{FF2B5EF4-FFF2-40B4-BE49-F238E27FC236}">
                <a16:creationId xmlns:a16="http://schemas.microsoft.com/office/drawing/2014/main" id="{A620ED66-2FBA-994D-03C0-71F582DD7BDB}"/>
              </a:ext>
            </a:extLst>
          </p:cNvPr>
          <p:cNvSpPr>
            <a:spLocks noGrp="1"/>
          </p:cNvSpPr>
          <p:nvPr>
            <p:ph type="body" sz="quarter" idx="14"/>
          </p:nvPr>
        </p:nvSpPr>
        <p:spPr>
          <a:xfrm>
            <a:off x="730389" y="1073686"/>
            <a:ext cx="8240713" cy="2155402"/>
          </a:xfrm>
        </p:spPr>
        <p:txBody>
          <a:bodyPr/>
          <a:lstStyle/>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May 2017: Completed $3.78 million expansion </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30 new beds earmarked for clients coming from shelter</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Now 75 total Respite beds: 21 female, 54 male</a:t>
            </a:r>
          </a:p>
          <a:p>
            <a:endParaRPr lang="en-US" dirty="0"/>
          </a:p>
        </p:txBody>
      </p:sp>
      <p:sp>
        <p:nvSpPr>
          <p:cNvPr id="4" name="Slide Number Placeholder 3">
            <a:extLst>
              <a:ext uri="{FF2B5EF4-FFF2-40B4-BE49-F238E27FC236}">
                <a16:creationId xmlns:a16="http://schemas.microsoft.com/office/drawing/2014/main" id="{C6CB68E8-B90B-CA5C-797D-D737ACBB021B}"/>
              </a:ext>
            </a:extLst>
          </p:cNvPr>
          <p:cNvSpPr>
            <a:spLocks noGrp="1"/>
          </p:cNvSpPr>
          <p:nvPr>
            <p:ph type="sldNum" sz="quarter" idx="4"/>
          </p:nvPr>
        </p:nvSpPr>
        <p:spPr/>
        <p:txBody>
          <a:bodyPr/>
          <a:lstStyle/>
          <a:p>
            <a:fld id="{58AE0C9F-EB97-3B42-9159-3A2020A00EDD}" type="slidenum">
              <a:rPr lang="en-US" altLang="ko-KR" smtClean="0"/>
              <a:pPr/>
              <a:t>20</a:t>
            </a:fld>
            <a:r>
              <a:rPr lang="en-US" altLang="ko-KR"/>
              <a:t>  San Francisco Health Network</a:t>
            </a:r>
            <a:endParaRPr lang="ko-KR" altLang="en-US" dirty="0"/>
          </a:p>
        </p:txBody>
      </p:sp>
      <p:pic>
        <p:nvPicPr>
          <p:cNvPr id="6" name="Picture 5" descr="A group of people dancing&#10;&#10;Description automatically generated with medium confidence">
            <a:extLst>
              <a:ext uri="{FF2B5EF4-FFF2-40B4-BE49-F238E27FC236}">
                <a16:creationId xmlns:a16="http://schemas.microsoft.com/office/drawing/2014/main" id="{1B25DB3B-B4AE-5F63-2203-02F1026DBE04}"/>
              </a:ext>
            </a:extLst>
          </p:cNvPr>
          <p:cNvPicPr>
            <a:picLocks noChangeAspect="1"/>
          </p:cNvPicPr>
          <p:nvPr/>
        </p:nvPicPr>
        <p:blipFill>
          <a:blip r:embed="rId3"/>
          <a:stretch>
            <a:fillRect/>
          </a:stretch>
        </p:blipFill>
        <p:spPr>
          <a:xfrm>
            <a:off x="457200" y="2787805"/>
            <a:ext cx="5714921" cy="3215923"/>
          </a:xfrm>
          <a:prstGeom prst="rect">
            <a:avLst/>
          </a:prstGeom>
        </p:spPr>
      </p:pic>
    </p:spTree>
    <p:extLst>
      <p:ext uri="{BB962C8B-B14F-4D97-AF65-F5344CB8AC3E}">
        <p14:creationId xmlns:p14="http://schemas.microsoft.com/office/powerpoint/2010/main" val="2106522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40"/>
            <a:ext cx="8229600" cy="778097"/>
          </a:xfrm>
        </p:spPr>
        <p:txBody>
          <a:bodyPr>
            <a:normAutofit fontScale="90000"/>
          </a:bodyPr>
          <a:lstStyle/>
          <a:p>
            <a:r>
              <a:rPr lang="en-US" sz="3200" dirty="0"/>
              <a:t>Implementation, Tools, and Documentation</a:t>
            </a:r>
          </a:p>
        </p:txBody>
      </p:sp>
      <p:sp>
        <p:nvSpPr>
          <p:cNvPr id="3" name="Vertical Text Placeholder 2"/>
          <p:cNvSpPr>
            <a:spLocks noGrp="1"/>
          </p:cNvSpPr>
          <p:nvPr>
            <p:ph type="body" sz="quarter" idx="14"/>
          </p:nvPr>
        </p:nvSpPr>
        <p:spPr>
          <a:xfrm>
            <a:off x="-1173083" y="830937"/>
            <a:ext cx="9480742" cy="3574136"/>
          </a:xfrm>
        </p:spPr>
        <p:txBody>
          <a:bodyPr vert="horz">
            <a:noAutofit/>
          </a:bodyPr>
          <a:lstStyle/>
          <a:p>
            <a:pPr lvl="4"/>
            <a:r>
              <a:rPr lang="en-US" sz="1800" dirty="0">
                <a:solidFill>
                  <a:schemeClr val="tx1"/>
                </a:solidFill>
              </a:rPr>
              <a:t>-Our very first PCA started 2 weeks before we moved</a:t>
            </a:r>
          </a:p>
          <a:p>
            <a:pPr lvl="4"/>
            <a:r>
              <a:rPr lang="en-US" sz="1800" dirty="0">
                <a:solidFill>
                  <a:schemeClr val="tx1"/>
                </a:solidFill>
              </a:rPr>
              <a:t>-We identified clients that needed ADL support on our client board directly </a:t>
            </a:r>
          </a:p>
          <a:p>
            <a:pPr lvl="4"/>
            <a:r>
              <a:rPr lang="en-US" sz="1800" dirty="0">
                <a:solidFill>
                  <a:schemeClr val="tx1"/>
                </a:solidFill>
              </a:rPr>
              <a:t>-Once other PCAs came on board, our first PCA was able to help </a:t>
            </a:r>
          </a:p>
          <a:p>
            <a:pPr lvl="4"/>
            <a:r>
              <a:rPr lang="en-US" sz="1800" dirty="0">
                <a:solidFill>
                  <a:schemeClr val="tx1"/>
                </a:solidFill>
              </a:rPr>
              <a:t>with the training and transition</a:t>
            </a:r>
          </a:p>
          <a:p>
            <a:pPr lvl="4"/>
            <a:r>
              <a:rPr lang="en-US" sz="1800" dirty="0">
                <a:solidFill>
                  <a:schemeClr val="tx1"/>
                </a:solidFill>
              </a:rPr>
              <a:t>-we learned as we went and adjusted the program as needed</a:t>
            </a:r>
          </a:p>
          <a:p>
            <a:pPr lvl="4"/>
            <a:r>
              <a:rPr lang="en-US" sz="1800" dirty="0">
                <a:solidFill>
                  <a:schemeClr val="tx1"/>
                </a:solidFill>
              </a:rPr>
              <a:t>-We soon were able to take intakes with ADL support needs. </a:t>
            </a:r>
          </a:p>
          <a:p>
            <a:pPr lvl="4"/>
            <a:r>
              <a:rPr lang="en-US" sz="1800" dirty="0">
                <a:solidFill>
                  <a:schemeClr val="tx1"/>
                </a:solidFill>
              </a:rPr>
              <a:t>-we initially needed a nurse on site whenever we had a PCA working</a:t>
            </a:r>
          </a:p>
          <a:p>
            <a:pPr lvl="4"/>
            <a:endParaRPr lang="en-US" sz="1800" dirty="0">
              <a:solidFill>
                <a:schemeClr val="tx1"/>
              </a:solidFill>
            </a:endParaRPr>
          </a:p>
        </p:txBody>
      </p:sp>
      <p:pic>
        <p:nvPicPr>
          <p:cNvPr id="5" name="Picture 4" descr="A picture containing text, indoor, floor, table&#10;&#10;Description automatically generated">
            <a:extLst>
              <a:ext uri="{FF2B5EF4-FFF2-40B4-BE49-F238E27FC236}">
                <a16:creationId xmlns:a16="http://schemas.microsoft.com/office/drawing/2014/main" id="{B62BEC59-8EC5-A755-3826-B34F6632F111}"/>
              </a:ext>
            </a:extLst>
          </p:cNvPr>
          <p:cNvPicPr>
            <a:picLocks noChangeAspect="1"/>
          </p:cNvPicPr>
          <p:nvPr/>
        </p:nvPicPr>
        <p:blipFill>
          <a:blip r:embed="rId3"/>
          <a:stretch>
            <a:fillRect/>
          </a:stretch>
        </p:blipFill>
        <p:spPr>
          <a:xfrm>
            <a:off x="1137423" y="3769112"/>
            <a:ext cx="3409411" cy="2557058"/>
          </a:xfrm>
          <a:prstGeom prst="rect">
            <a:avLst/>
          </a:prstGeom>
        </p:spPr>
      </p:pic>
    </p:spTree>
    <p:extLst>
      <p:ext uri="{BB962C8B-B14F-4D97-AF65-F5344CB8AC3E}">
        <p14:creationId xmlns:p14="http://schemas.microsoft.com/office/powerpoint/2010/main" val="102720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80CBB797-19E2-3C47-C1DC-EF2372A49C4E}"/>
              </a:ext>
            </a:extLst>
          </p:cNvPr>
          <p:cNvGraphicFramePr>
            <a:graphicFrameLocks noChangeAspect="1"/>
          </p:cNvGraphicFramePr>
          <p:nvPr>
            <p:extLst>
              <p:ext uri="{D42A27DB-BD31-4B8C-83A1-F6EECF244321}">
                <p14:modId xmlns:p14="http://schemas.microsoft.com/office/powerpoint/2010/main" val="3085330545"/>
              </p:ext>
            </p:extLst>
          </p:nvPr>
        </p:nvGraphicFramePr>
        <p:xfrm>
          <a:off x="673240" y="149327"/>
          <a:ext cx="7533359" cy="5453793"/>
        </p:xfrm>
        <a:graphic>
          <a:graphicData uri="http://schemas.openxmlformats.org/presentationml/2006/ole">
            <mc:AlternateContent xmlns:mc="http://schemas.openxmlformats.org/markup-compatibility/2006">
              <mc:Choice xmlns:v="urn:schemas-microsoft-com:vml" Requires="v">
                <p:oleObj name="Document" r:id="rId3" imgW="8258048" imgH="5978409" progId="Word.Document.12">
                  <p:embed/>
                </p:oleObj>
              </mc:Choice>
              <mc:Fallback>
                <p:oleObj name="Document" r:id="rId3" imgW="8258048" imgH="5978409" progId="Word.Document.12">
                  <p:embed/>
                  <p:pic>
                    <p:nvPicPr>
                      <p:cNvPr id="0" name=""/>
                      <p:cNvPicPr/>
                      <p:nvPr/>
                    </p:nvPicPr>
                    <p:blipFill>
                      <a:blip r:embed="rId4"/>
                      <a:stretch>
                        <a:fillRect/>
                      </a:stretch>
                    </p:blipFill>
                    <p:spPr>
                      <a:xfrm>
                        <a:off x="673240" y="149327"/>
                        <a:ext cx="7533359" cy="5453793"/>
                      </a:xfrm>
                      <a:prstGeom prst="rect">
                        <a:avLst/>
                      </a:prstGeom>
                    </p:spPr>
                  </p:pic>
                </p:oleObj>
              </mc:Fallback>
            </mc:AlternateContent>
          </a:graphicData>
        </a:graphic>
      </p:graphicFrame>
    </p:spTree>
    <p:extLst>
      <p:ext uri="{BB962C8B-B14F-4D97-AF65-F5344CB8AC3E}">
        <p14:creationId xmlns:p14="http://schemas.microsoft.com/office/powerpoint/2010/main" val="294779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E1C9902B-EFAA-3FC9-32AB-E96933F36AAF}"/>
              </a:ext>
            </a:extLst>
          </p:cNvPr>
          <p:cNvGraphicFramePr>
            <a:graphicFrameLocks noChangeAspect="1"/>
          </p:cNvGraphicFramePr>
          <p:nvPr>
            <p:extLst>
              <p:ext uri="{D42A27DB-BD31-4B8C-83A1-F6EECF244321}">
                <p14:modId xmlns:p14="http://schemas.microsoft.com/office/powerpoint/2010/main" val="3113396082"/>
              </p:ext>
            </p:extLst>
          </p:nvPr>
        </p:nvGraphicFramePr>
        <p:xfrm>
          <a:off x="1225900" y="663190"/>
          <a:ext cx="4402340" cy="6108397"/>
        </p:xfrm>
        <a:graphic>
          <a:graphicData uri="http://schemas.openxmlformats.org/presentationml/2006/ole">
            <mc:AlternateContent xmlns:mc="http://schemas.openxmlformats.org/markup-compatibility/2006">
              <mc:Choice xmlns:v="urn:schemas-microsoft-com:vml" Requires="v">
                <p:oleObj name="Document" r:id="rId3" imgW="5956042" imgH="8264912" progId="Word.Document.12">
                  <p:embed/>
                </p:oleObj>
              </mc:Choice>
              <mc:Fallback>
                <p:oleObj name="Document" r:id="rId3" imgW="5956042" imgH="8264912" progId="Word.Document.12">
                  <p:embed/>
                  <p:pic>
                    <p:nvPicPr>
                      <p:cNvPr id="0" name=""/>
                      <p:cNvPicPr/>
                      <p:nvPr/>
                    </p:nvPicPr>
                    <p:blipFill>
                      <a:blip r:embed="rId4"/>
                      <a:stretch>
                        <a:fillRect/>
                      </a:stretch>
                    </p:blipFill>
                    <p:spPr>
                      <a:xfrm>
                        <a:off x="1225900" y="663190"/>
                        <a:ext cx="4402340" cy="610839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BA1771D-A855-3245-D5CC-A0B67682FF1E}"/>
              </a:ext>
            </a:extLst>
          </p:cNvPr>
          <p:cNvSpPr txBox="1"/>
          <p:nvPr/>
        </p:nvSpPr>
        <p:spPr>
          <a:xfrm>
            <a:off x="1597688" y="156978"/>
            <a:ext cx="3908808" cy="369332"/>
          </a:xfrm>
          <a:prstGeom prst="rect">
            <a:avLst/>
          </a:prstGeom>
          <a:noFill/>
        </p:spPr>
        <p:txBody>
          <a:bodyPr wrap="square" rtlCol="0">
            <a:spAutoFit/>
          </a:bodyPr>
          <a:lstStyle/>
          <a:p>
            <a:r>
              <a:rPr lang="en-US" dirty="0"/>
              <a:t>PCA Charting Tool / Kardex</a:t>
            </a:r>
          </a:p>
        </p:txBody>
      </p:sp>
    </p:spTree>
    <p:extLst>
      <p:ext uri="{BB962C8B-B14F-4D97-AF65-F5344CB8AC3E}">
        <p14:creationId xmlns:p14="http://schemas.microsoft.com/office/powerpoint/2010/main" val="42186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9FEBE2-4884-22CC-7E95-A30E2F39DCED}"/>
              </a:ext>
            </a:extLst>
          </p:cNvPr>
          <p:cNvSpPr>
            <a:spLocks noGrp="1"/>
          </p:cNvSpPr>
          <p:nvPr>
            <p:ph type="sldNum" sz="quarter" idx="4"/>
          </p:nvPr>
        </p:nvSpPr>
        <p:spPr/>
        <p:txBody>
          <a:bodyPr/>
          <a:lstStyle/>
          <a:p>
            <a:fld id="{58AE0C9F-EB97-3B42-9159-3A2020A00EDD}" type="slidenum">
              <a:rPr lang="en-US" altLang="ko-KR" smtClean="0"/>
              <a:pPr/>
              <a:t>24</a:t>
            </a:fld>
            <a:r>
              <a:rPr lang="en-US" altLang="ko-KR"/>
              <a:t>  San Francisco Health Network</a:t>
            </a:r>
            <a:endParaRPr lang="ko-KR" altLang="en-US" dirty="0"/>
          </a:p>
        </p:txBody>
      </p:sp>
      <p:graphicFrame>
        <p:nvGraphicFramePr>
          <p:cNvPr id="5" name="Object 4">
            <a:extLst>
              <a:ext uri="{FF2B5EF4-FFF2-40B4-BE49-F238E27FC236}">
                <a16:creationId xmlns:a16="http://schemas.microsoft.com/office/drawing/2014/main" id="{D8C45018-4C73-AA7C-72F3-BBB13E19CEAD}"/>
              </a:ext>
            </a:extLst>
          </p:cNvPr>
          <p:cNvGraphicFramePr>
            <a:graphicFrameLocks noChangeAspect="1"/>
          </p:cNvGraphicFramePr>
          <p:nvPr>
            <p:extLst>
              <p:ext uri="{D42A27DB-BD31-4B8C-83A1-F6EECF244321}">
                <p14:modId xmlns:p14="http://schemas.microsoft.com/office/powerpoint/2010/main" val="4073824087"/>
              </p:ext>
            </p:extLst>
          </p:nvPr>
        </p:nvGraphicFramePr>
        <p:xfrm>
          <a:off x="200965" y="11758"/>
          <a:ext cx="7504528" cy="5397084"/>
        </p:xfrm>
        <a:graphic>
          <a:graphicData uri="http://schemas.openxmlformats.org/presentationml/2006/ole">
            <mc:AlternateContent xmlns:mc="http://schemas.openxmlformats.org/markup-compatibility/2006">
              <mc:Choice xmlns:v="urn:schemas-microsoft-com:vml" Requires="v">
                <p:oleObj name="Document" r:id="rId3" imgW="8716828" imgH="6268816" progId="Word.Document.12">
                  <p:embed/>
                </p:oleObj>
              </mc:Choice>
              <mc:Fallback>
                <p:oleObj name="Document" r:id="rId3" imgW="8716828" imgH="6268816" progId="Word.Document.12">
                  <p:embed/>
                  <p:pic>
                    <p:nvPicPr>
                      <p:cNvPr id="0" name=""/>
                      <p:cNvPicPr/>
                      <p:nvPr/>
                    </p:nvPicPr>
                    <p:blipFill>
                      <a:blip r:embed="rId4"/>
                      <a:stretch>
                        <a:fillRect/>
                      </a:stretch>
                    </p:blipFill>
                    <p:spPr>
                      <a:xfrm>
                        <a:off x="200965" y="11758"/>
                        <a:ext cx="7504528" cy="5397084"/>
                      </a:xfrm>
                      <a:prstGeom prst="rect">
                        <a:avLst/>
                      </a:prstGeom>
                    </p:spPr>
                  </p:pic>
                </p:oleObj>
              </mc:Fallback>
            </mc:AlternateContent>
          </a:graphicData>
        </a:graphic>
      </p:graphicFrame>
    </p:spTree>
    <p:extLst>
      <p:ext uri="{BB962C8B-B14F-4D97-AF65-F5344CB8AC3E}">
        <p14:creationId xmlns:p14="http://schemas.microsoft.com/office/powerpoint/2010/main" val="1569465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048"/>
            <a:ext cx="8229600" cy="778097"/>
          </a:xfrm>
        </p:spPr>
        <p:txBody>
          <a:bodyPr>
            <a:normAutofit/>
          </a:bodyPr>
          <a:lstStyle/>
          <a:p>
            <a:r>
              <a:rPr lang="en-US" sz="3200" dirty="0"/>
              <a:t>What this Looks like in our facility today</a:t>
            </a:r>
          </a:p>
        </p:txBody>
      </p:sp>
      <p:sp>
        <p:nvSpPr>
          <p:cNvPr id="3" name="Vertical Text Placeholder 2"/>
          <p:cNvSpPr>
            <a:spLocks noGrp="1"/>
          </p:cNvSpPr>
          <p:nvPr>
            <p:ph type="body" sz="quarter" idx="14"/>
          </p:nvPr>
        </p:nvSpPr>
        <p:spPr>
          <a:xfrm>
            <a:off x="-178419" y="524829"/>
            <a:ext cx="8876332" cy="4195530"/>
          </a:xfrm>
        </p:spPr>
        <p:txBody>
          <a:bodyPr vert="horz">
            <a:normAutofit/>
          </a:bodyPr>
          <a:lstStyle/>
          <a:p>
            <a:pPr lvl="1"/>
            <a:r>
              <a:rPr lang="en-US" sz="1600" dirty="0">
                <a:solidFill>
                  <a:schemeClr val="tx1"/>
                </a:solidFill>
              </a:rPr>
              <a:t>-Today we have 3 full time PCAs and 3 part time PCAs (shared across 3 programs). </a:t>
            </a:r>
          </a:p>
          <a:p>
            <a:pPr lvl="1"/>
            <a:r>
              <a:rPr lang="en-US" sz="1600" dirty="0">
                <a:solidFill>
                  <a:schemeClr val="tx1"/>
                </a:solidFill>
              </a:rPr>
              <a:t>-Our PCAs have created their own space at the facility and are independently driven and confident. </a:t>
            </a:r>
          </a:p>
          <a:p>
            <a:pPr lvl="1"/>
            <a:r>
              <a:rPr lang="en-US" sz="1600" dirty="0">
                <a:solidFill>
                  <a:schemeClr val="tx1"/>
                </a:solidFill>
              </a:rPr>
              <a:t>-Our PCAs help with a variety of ADL needs</a:t>
            </a:r>
          </a:p>
          <a:p>
            <a:pPr lvl="1"/>
            <a:r>
              <a:rPr lang="en-US" sz="1600" dirty="0">
                <a:solidFill>
                  <a:schemeClr val="tx1"/>
                </a:solidFill>
              </a:rPr>
              <a:t>-PCAs provide overdose response, communication to the teams about a client’s condition, input about a client’s ability to care for themselves.</a:t>
            </a:r>
          </a:p>
          <a:p>
            <a:pPr lvl="1"/>
            <a:r>
              <a:rPr lang="en-US" sz="1600" dirty="0">
                <a:solidFill>
                  <a:schemeClr val="tx1"/>
                </a:solidFill>
              </a:rPr>
              <a:t>-PCAs work in the dorms and in the community and keep eyes on our clients.</a:t>
            </a:r>
          </a:p>
          <a:p>
            <a:pPr lvl="1"/>
            <a:r>
              <a:rPr lang="en-US" sz="1600" dirty="0">
                <a:solidFill>
                  <a:schemeClr val="tx1"/>
                </a:solidFill>
              </a:rPr>
              <a:t> -PCAs escort blind clients to and from meals and throughout the facility </a:t>
            </a:r>
          </a:p>
          <a:p>
            <a:pPr lvl="1"/>
            <a:r>
              <a:rPr lang="en-US" sz="1600" dirty="0">
                <a:solidFill>
                  <a:schemeClr val="tx1"/>
                </a:solidFill>
              </a:rPr>
              <a:t>-One of our PCAs offers “Haircut Sundays” where he spends time setting up as though at a salon to cut clients hair</a:t>
            </a:r>
          </a:p>
          <a:p>
            <a:pPr lvl="1"/>
            <a:r>
              <a:rPr lang="en-US" sz="1600" dirty="0">
                <a:solidFill>
                  <a:schemeClr val="tx1"/>
                </a:solidFill>
              </a:rPr>
              <a:t>-Our PCAs keep, along with our Nursing Desk Health Worker, a clothing closet of donated </a:t>
            </a:r>
          </a:p>
          <a:p>
            <a:pPr lvl="1"/>
            <a:r>
              <a:rPr lang="en-US" sz="1600" dirty="0">
                <a:solidFill>
                  <a:schemeClr val="tx1"/>
                </a:solidFill>
              </a:rPr>
              <a:t>clothes, and provide clothing to clients as they need it.</a:t>
            </a:r>
          </a:p>
          <a:p>
            <a:pPr lvl="1">
              <a:buNone/>
            </a:pPr>
            <a:endParaRPr lang="en-US" dirty="0"/>
          </a:p>
          <a:p>
            <a:pPr lvl="1"/>
            <a:endParaRPr lang="en-US" dirty="0"/>
          </a:p>
        </p:txBody>
      </p:sp>
      <p:pic>
        <p:nvPicPr>
          <p:cNvPr id="5" name="Picture 4" descr="A person standing in a room&#10;&#10;Description automatically generated with medium confidence">
            <a:extLst>
              <a:ext uri="{FF2B5EF4-FFF2-40B4-BE49-F238E27FC236}">
                <a16:creationId xmlns:a16="http://schemas.microsoft.com/office/drawing/2014/main" id="{4EA34F2C-C491-F1D7-3F4F-91D74C7F9B91}"/>
              </a:ext>
            </a:extLst>
          </p:cNvPr>
          <p:cNvPicPr>
            <a:picLocks noChangeAspect="1"/>
          </p:cNvPicPr>
          <p:nvPr/>
        </p:nvPicPr>
        <p:blipFill>
          <a:blip r:embed="rId3"/>
          <a:stretch>
            <a:fillRect/>
          </a:stretch>
        </p:blipFill>
        <p:spPr>
          <a:xfrm>
            <a:off x="775048" y="3837056"/>
            <a:ext cx="2124269" cy="2832359"/>
          </a:xfrm>
          <a:prstGeom prst="rect">
            <a:avLst/>
          </a:prstGeom>
        </p:spPr>
      </p:pic>
      <p:pic>
        <p:nvPicPr>
          <p:cNvPr id="7" name="Picture 6" descr="Two people posing for a photo&#10;&#10;Description automatically generated with medium confidence">
            <a:extLst>
              <a:ext uri="{FF2B5EF4-FFF2-40B4-BE49-F238E27FC236}">
                <a16:creationId xmlns:a16="http://schemas.microsoft.com/office/drawing/2014/main" id="{AF24E354-3022-0EB2-C767-1BE9EC648785}"/>
              </a:ext>
            </a:extLst>
          </p:cNvPr>
          <p:cNvPicPr>
            <a:picLocks noChangeAspect="1"/>
          </p:cNvPicPr>
          <p:nvPr/>
        </p:nvPicPr>
        <p:blipFill>
          <a:blip r:embed="rId4"/>
          <a:stretch>
            <a:fillRect/>
          </a:stretch>
        </p:blipFill>
        <p:spPr>
          <a:xfrm>
            <a:off x="3509865" y="3837057"/>
            <a:ext cx="2124269" cy="2832358"/>
          </a:xfrm>
          <a:prstGeom prst="rect">
            <a:avLst/>
          </a:prstGeom>
        </p:spPr>
      </p:pic>
    </p:spTree>
    <p:extLst>
      <p:ext uri="{BB962C8B-B14F-4D97-AF65-F5344CB8AC3E}">
        <p14:creationId xmlns:p14="http://schemas.microsoft.com/office/powerpoint/2010/main" val="164361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10F8-0E87-4F13-1FA7-DFD2FE132BBB}"/>
              </a:ext>
            </a:extLst>
          </p:cNvPr>
          <p:cNvSpPr>
            <a:spLocks noGrp="1"/>
          </p:cNvSpPr>
          <p:nvPr>
            <p:ph type="title"/>
          </p:nvPr>
        </p:nvSpPr>
        <p:spPr/>
        <p:txBody>
          <a:bodyPr/>
          <a:lstStyle/>
          <a:p>
            <a:r>
              <a:rPr lang="en-US" dirty="0"/>
              <a:t>PCA shift notes example</a:t>
            </a:r>
          </a:p>
        </p:txBody>
      </p:sp>
      <p:sp>
        <p:nvSpPr>
          <p:cNvPr id="4" name="Slide Number Placeholder 3">
            <a:extLst>
              <a:ext uri="{FF2B5EF4-FFF2-40B4-BE49-F238E27FC236}">
                <a16:creationId xmlns:a16="http://schemas.microsoft.com/office/drawing/2014/main" id="{E0324678-81C8-E72E-2590-D401DE557429}"/>
              </a:ext>
            </a:extLst>
          </p:cNvPr>
          <p:cNvSpPr>
            <a:spLocks noGrp="1"/>
          </p:cNvSpPr>
          <p:nvPr>
            <p:ph type="sldNum" sz="quarter" idx="4"/>
          </p:nvPr>
        </p:nvSpPr>
        <p:spPr/>
        <p:txBody>
          <a:bodyPr/>
          <a:lstStyle/>
          <a:p>
            <a:fld id="{58AE0C9F-EB97-3B42-9159-3A2020A00EDD}" type="slidenum">
              <a:rPr lang="en-US" altLang="ko-KR" smtClean="0"/>
              <a:pPr/>
              <a:t>26</a:t>
            </a:fld>
            <a:r>
              <a:rPr lang="en-US" altLang="ko-KR"/>
              <a:t>  San Francisco Health Network</a:t>
            </a:r>
            <a:endParaRPr lang="ko-KR" altLang="en-US" dirty="0"/>
          </a:p>
        </p:txBody>
      </p:sp>
      <p:sp>
        <p:nvSpPr>
          <p:cNvPr id="6" name="Text Placeholder 5">
            <a:extLst>
              <a:ext uri="{FF2B5EF4-FFF2-40B4-BE49-F238E27FC236}">
                <a16:creationId xmlns:a16="http://schemas.microsoft.com/office/drawing/2014/main" id="{432CA51C-50AD-AAA7-14F6-DA614D3283D8}"/>
              </a:ext>
            </a:extLst>
          </p:cNvPr>
          <p:cNvSpPr>
            <a:spLocks noGrp="1"/>
          </p:cNvSpPr>
          <p:nvPr>
            <p:ph type="body" sz="quarter" idx="14"/>
          </p:nvPr>
        </p:nvSpPr>
        <p:spPr>
          <a:xfrm>
            <a:off x="546410" y="840863"/>
            <a:ext cx="8240713" cy="2155402"/>
          </a:xfrm>
        </p:spPr>
        <p:txBody>
          <a:bodyPr/>
          <a:lstStyle/>
          <a:p>
            <a:pPr algn="l" fontAlgn="base"/>
            <a:r>
              <a:rPr lang="en-US" sz="1200" b="0" i="0" dirty="0">
                <a:solidFill>
                  <a:srgbClr val="242424"/>
                </a:solidFill>
                <a:effectLst/>
                <a:latin typeface="Segoe UI" panose="020B0502040204020203" pitchFamily="34" charset="0"/>
              </a:rPr>
              <a:t>Vital signs checked.</a:t>
            </a:r>
          </a:p>
          <a:p>
            <a:pPr algn="l" fontAlgn="base"/>
            <a:r>
              <a:rPr lang="en-US" sz="1200" b="0" i="0" dirty="0">
                <a:solidFill>
                  <a:srgbClr val="242424"/>
                </a:solidFill>
                <a:effectLst/>
                <a:latin typeface="Segoe UI" panose="020B0502040204020203" pitchFamily="34" charset="0"/>
              </a:rPr>
              <a:t>Wellness checked.</a:t>
            </a:r>
          </a:p>
          <a:p>
            <a:pPr algn="l" fontAlgn="base"/>
            <a:r>
              <a:rPr lang="en-US" sz="1200" b="0" i="0" dirty="0">
                <a:solidFill>
                  <a:srgbClr val="242424"/>
                </a:solidFill>
                <a:effectLst/>
                <a:latin typeface="Segoe UI" panose="020B0502040204020203" pitchFamily="34" charset="0"/>
              </a:rPr>
              <a:t>Restocked towels at the nursing station and 1st floor.</a:t>
            </a:r>
          </a:p>
          <a:p>
            <a:pPr algn="l" fontAlgn="base"/>
            <a:r>
              <a:rPr lang="en-US" sz="1200" b="0" i="0" dirty="0">
                <a:solidFill>
                  <a:srgbClr val="242424"/>
                </a:solidFill>
                <a:effectLst/>
                <a:latin typeface="Segoe UI" panose="020B0502040204020203" pitchFamily="34" charset="0"/>
              </a:rPr>
              <a:t>Bed 5. B.- Emergency laundry done.</a:t>
            </a:r>
          </a:p>
          <a:p>
            <a:pPr algn="l" fontAlgn="base"/>
            <a:r>
              <a:rPr lang="en-US" sz="1200" b="0" i="0" dirty="0">
                <a:solidFill>
                  <a:srgbClr val="242424"/>
                </a:solidFill>
                <a:effectLst/>
                <a:latin typeface="Segoe UI" panose="020B0502040204020203" pitchFamily="34" charset="0"/>
              </a:rPr>
              <a:t>Bed 7. Prepared bed for new intake.</a:t>
            </a:r>
          </a:p>
          <a:p>
            <a:pPr algn="l" fontAlgn="base"/>
            <a:r>
              <a:rPr lang="en-US" sz="1200" b="0" i="0" dirty="0">
                <a:solidFill>
                  <a:srgbClr val="242424"/>
                </a:solidFill>
                <a:effectLst/>
                <a:latin typeface="Segoe UI" panose="020B0502040204020203" pitchFamily="34" charset="0"/>
              </a:rPr>
              <a:t>Bed 14. C.- Gave towels, toiletries and emergency laundry done.</a:t>
            </a:r>
          </a:p>
          <a:p>
            <a:pPr algn="l" fontAlgn="base"/>
            <a:r>
              <a:rPr lang="en-US" sz="1200" b="0" i="0" dirty="0">
                <a:solidFill>
                  <a:srgbClr val="242424"/>
                </a:solidFill>
                <a:effectLst/>
                <a:latin typeface="Segoe UI" panose="020B0502040204020203" pitchFamily="34" charset="0"/>
              </a:rPr>
              <a:t>Bed 17. S.- Assisted in linen change.</a:t>
            </a:r>
          </a:p>
          <a:p>
            <a:pPr algn="l" fontAlgn="base"/>
            <a:r>
              <a:rPr lang="en-US" sz="1200" b="0" i="0" dirty="0">
                <a:solidFill>
                  <a:srgbClr val="242424"/>
                </a:solidFill>
                <a:effectLst/>
                <a:latin typeface="Segoe UI" panose="020B0502040204020203" pitchFamily="34" charset="0"/>
              </a:rPr>
              <a:t>Bed 20. P.- Assisted in linen change.</a:t>
            </a:r>
          </a:p>
          <a:p>
            <a:pPr algn="l" fontAlgn="base"/>
            <a:r>
              <a:rPr lang="en-US" sz="1200" b="0" i="0" dirty="0">
                <a:solidFill>
                  <a:srgbClr val="242424"/>
                </a:solidFill>
                <a:effectLst/>
                <a:latin typeface="Segoe UI" panose="020B0502040204020203" pitchFamily="34" charset="0"/>
              </a:rPr>
              <a:t>Bed 23. H.- Gave towels, toiletries and showered.  </a:t>
            </a:r>
          </a:p>
          <a:p>
            <a:pPr algn="l" fontAlgn="base"/>
            <a:r>
              <a:rPr lang="en-US" sz="1200" b="0" i="0" dirty="0">
                <a:solidFill>
                  <a:srgbClr val="242424"/>
                </a:solidFill>
                <a:effectLst/>
                <a:latin typeface="Segoe UI" panose="020B0502040204020203" pitchFamily="34" charset="0"/>
              </a:rPr>
              <a:t>Bed 27. B.- Assisted in linen change.</a:t>
            </a:r>
          </a:p>
          <a:p>
            <a:pPr algn="l" fontAlgn="base"/>
            <a:r>
              <a:rPr lang="en-US" sz="1200" b="0" i="0" dirty="0">
                <a:solidFill>
                  <a:srgbClr val="242424"/>
                </a:solidFill>
                <a:effectLst/>
                <a:latin typeface="Segoe UI" panose="020B0502040204020203" pitchFamily="34" charset="0"/>
              </a:rPr>
              <a:t>Bed 37. Prepared bed for new intake.</a:t>
            </a:r>
          </a:p>
          <a:p>
            <a:pPr algn="l" fontAlgn="base"/>
            <a:r>
              <a:rPr lang="en-US" sz="1200" b="0" i="0" dirty="0">
                <a:solidFill>
                  <a:srgbClr val="242424"/>
                </a:solidFill>
                <a:effectLst/>
                <a:latin typeface="Segoe UI" panose="020B0502040204020203" pitchFamily="34" charset="0"/>
              </a:rPr>
              <a:t>Bed 44. H.- Emergency laundry done.</a:t>
            </a:r>
          </a:p>
          <a:p>
            <a:pPr algn="l" fontAlgn="base"/>
            <a:r>
              <a:rPr lang="en-US" sz="1200" b="0" i="0" dirty="0">
                <a:solidFill>
                  <a:srgbClr val="242424"/>
                </a:solidFill>
                <a:effectLst/>
                <a:latin typeface="Segoe UI" panose="020B0502040204020203" pitchFamily="34" charset="0"/>
              </a:rPr>
              <a:t>Bed 47. Prepared bed for new intake.</a:t>
            </a:r>
          </a:p>
          <a:p>
            <a:pPr algn="l" fontAlgn="base"/>
            <a:r>
              <a:rPr lang="en-US" sz="1200" b="0" i="0" dirty="0">
                <a:solidFill>
                  <a:srgbClr val="242424"/>
                </a:solidFill>
                <a:effectLst/>
                <a:latin typeface="Segoe UI" panose="020B0502040204020203" pitchFamily="34" charset="0"/>
              </a:rPr>
              <a:t>Bed 48. A.- Emergency laundry done.</a:t>
            </a:r>
          </a:p>
          <a:p>
            <a:pPr algn="l" fontAlgn="base"/>
            <a:r>
              <a:rPr lang="en-US" sz="1200" b="0" i="0" dirty="0">
                <a:solidFill>
                  <a:srgbClr val="242424"/>
                </a:solidFill>
                <a:effectLst/>
                <a:latin typeface="Segoe UI" panose="020B0502040204020203" pitchFamily="34" charset="0"/>
              </a:rPr>
              <a:t>Bed 59- HC. Shower set up with stand by assist, assisted apply body ointment and emergency laundry done.</a:t>
            </a:r>
          </a:p>
          <a:p>
            <a:pPr algn="l" fontAlgn="base"/>
            <a:r>
              <a:rPr lang="en-US" sz="1200" b="0" i="0" dirty="0">
                <a:solidFill>
                  <a:srgbClr val="242424"/>
                </a:solidFill>
                <a:effectLst/>
                <a:latin typeface="Segoe UI" panose="020B0502040204020203" pitchFamily="34" charset="0"/>
              </a:rPr>
              <a:t>Bed 63. T.- Gave towels, toiletries, and showered.</a:t>
            </a:r>
          </a:p>
          <a:p>
            <a:pPr algn="l" fontAlgn="base"/>
            <a:r>
              <a:rPr lang="en-US" sz="1200" b="0" i="0" dirty="0">
                <a:solidFill>
                  <a:srgbClr val="242424"/>
                </a:solidFill>
                <a:effectLst/>
                <a:latin typeface="Segoe UI" panose="020B0502040204020203" pitchFamily="34" charset="0"/>
              </a:rPr>
              <a:t>Bed 67. Prepared bed for new intake.</a:t>
            </a:r>
            <a:endParaRPr lang="en-US" sz="1200" dirty="0"/>
          </a:p>
        </p:txBody>
      </p:sp>
    </p:spTree>
    <p:extLst>
      <p:ext uri="{BB962C8B-B14F-4D97-AF65-F5344CB8AC3E}">
        <p14:creationId xmlns:p14="http://schemas.microsoft.com/office/powerpoint/2010/main" val="287268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8502-B50D-4B41-A2AF-1B32908BB064}"/>
              </a:ext>
            </a:extLst>
          </p:cNvPr>
          <p:cNvSpPr>
            <a:spLocks noGrp="1"/>
          </p:cNvSpPr>
          <p:nvPr>
            <p:ph type="title"/>
          </p:nvPr>
        </p:nvSpPr>
        <p:spPr/>
        <p:txBody>
          <a:bodyPr/>
          <a:lstStyle/>
          <a:p>
            <a:r>
              <a:rPr lang="en-US" dirty="0"/>
              <a:t>Case Studies</a:t>
            </a:r>
          </a:p>
        </p:txBody>
      </p:sp>
      <p:sp>
        <p:nvSpPr>
          <p:cNvPr id="3" name="Text Placeholder 2">
            <a:extLst>
              <a:ext uri="{FF2B5EF4-FFF2-40B4-BE49-F238E27FC236}">
                <a16:creationId xmlns:a16="http://schemas.microsoft.com/office/drawing/2014/main" id="{2DC8218E-1053-4BE2-A8B8-B5168C24EFAD}"/>
              </a:ext>
            </a:extLst>
          </p:cNvPr>
          <p:cNvSpPr>
            <a:spLocks noGrp="1"/>
          </p:cNvSpPr>
          <p:nvPr>
            <p:ph type="body" sz="quarter" idx="14"/>
          </p:nvPr>
        </p:nvSpPr>
        <p:spPr>
          <a:xfrm>
            <a:off x="635619" y="1052736"/>
            <a:ext cx="8240713" cy="3975254"/>
          </a:xfrm>
        </p:spPr>
        <p:txBody>
          <a:bodyPr/>
          <a:lstStyle/>
          <a:p>
            <a:r>
              <a:rPr lang="en-US" sz="1400" dirty="0">
                <a:latin typeface="+mn-lt"/>
              </a:rPr>
              <a:t>JH – a 67 y/o admitted to Respite with L side hemiparesis, gout, evidence of cognitive impairment.  </a:t>
            </a:r>
          </a:p>
          <a:p>
            <a:endParaRPr lang="en-US" sz="1400" dirty="0">
              <a:latin typeface="+mn-lt"/>
            </a:endParaRPr>
          </a:p>
          <a:p>
            <a:pPr marL="0" marR="0" algn="l">
              <a:spcBef>
                <a:spcPts val="0"/>
              </a:spcBef>
              <a:spcAft>
                <a:spcPts val="0"/>
              </a:spcAft>
            </a:pPr>
            <a:r>
              <a:rPr lang="en-US" sz="1400" dirty="0">
                <a:latin typeface="+mn-lt"/>
              </a:rPr>
              <a:t>CP – a 64 y/o with </a:t>
            </a:r>
            <a:r>
              <a:rPr lang="en-US" sz="1400" dirty="0">
                <a:effectLst/>
                <a:latin typeface="+mn-lt"/>
                <a:ea typeface="Times New Roman,,Calibri"/>
              </a:rPr>
              <a:t>metastatic prostate cancer – </a:t>
            </a:r>
            <a:r>
              <a:rPr lang="en-US" sz="1400" dirty="0">
                <a:latin typeface="+mn-lt"/>
                <a:ea typeface="Times New Roman,,Calibri"/>
              </a:rPr>
              <a:t>on chemo, </a:t>
            </a:r>
            <a:r>
              <a:rPr lang="en-US" sz="1400" dirty="0">
                <a:effectLst/>
                <a:latin typeface="+mn-lt"/>
                <a:ea typeface="Times New Roman,,Calibri"/>
              </a:rPr>
              <a:t>obstructive AKI – s/p L sided nephrostomy tubes, #CVA with Left sided deficits, </a:t>
            </a:r>
            <a:r>
              <a:rPr lang="en-US" sz="1400" dirty="0" err="1">
                <a:effectLst/>
                <a:latin typeface="+mn-lt"/>
                <a:ea typeface="Times New Roman,,Calibri"/>
              </a:rPr>
              <a:t>HFrEF</a:t>
            </a:r>
            <a:r>
              <a:rPr lang="en-US" sz="1400" dirty="0">
                <a:latin typeface="+mn-lt"/>
                <a:ea typeface="Times New Roman,,Calibri"/>
              </a:rPr>
              <a:t>, </a:t>
            </a:r>
            <a:r>
              <a:rPr lang="en-US" sz="1400" dirty="0">
                <a:effectLst/>
                <a:latin typeface="+mn-lt"/>
                <a:ea typeface="Times New Roman,,Calibri"/>
              </a:rPr>
              <a:t>AUD</a:t>
            </a:r>
          </a:p>
          <a:p>
            <a:pPr marL="0" marR="0" algn="l">
              <a:spcBef>
                <a:spcPts val="0"/>
              </a:spcBef>
              <a:spcAft>
                <a:spcPts val="0"/>
              </a:spcAft>
            </a:pPr>
            <a:endParaRPr lang="en-US" sz="1400" dirty="0">
              <a:latin typeface="+mn-lt"/>
              <a:ea typeface="Times New Roman" panose="02020603050405020304" pitchFamily="18" charset="0"/>
            </a:endParaRPr>
          </a:p>
          <a:p>
            <a:pPr marL="0" marR="0" algn="l">
              <a:spcBef>
                <a:spcPts val="0"/>
              </a:spcBef>
              <a:spcAft>
                <a:spcPts val="0"/>
              </a:spcAft>
            </a:pPr>
            <a:r>
              <a:rPr lang="en-US" sz="1400" dirty="0">
                <a:effectLst/>
                <a:latin typeface="+mn-lt"/>
                <a:ea typeface="Times New Roman" panose="02020603050405020304" pitchFamily="18" charset="0"/>
              </a:rPr>
              <a:t>GW – 66 y/o, 1. TBI/Major neurocognitive d/o, NOS, Ogilvie's syndrome, AUD, Epilepsy, NOS</a:t>
            </a:r>
          </a:p>
          <a:p>
            <a:pPr marL="0" marR="0" algn="l">
              <a:spcBef>
                <a:spcPts val="0"/>
              </a:spcBef>
              <a:spcAft>
                <a:spcPts val="0"/>
              </a:spcAft>
            </a:pPr>
            <a:endParaRPr lang="en-US" sz="1400" dirty="0">
              <a:latin typeface="+mn-lt"/>
              <a:ea typeface="Times New Roman" panose="02020603050405020304" pitchFamily="18" charset="0"/>
            </a:endParaRPr>
          </a:p>
          <a:p>
            <a:pPr marL="0" marR="0" algn="l">
              <a:spcBef>
                <a:spcPts val="0"/>
              </a:spcBef>
              <a:spcAft>
                <a:spcPts val="0"/>
              </a:spcAft>
            </a:pPr>
            <a:r>
              <a:rPr lang="en-US" sz="1400" dirty="0">
                <a:effectLst/>
                <a:latin typeface="+mn-lt"/>
                <a:ea typeface="Times New Roman" panose="02020603050405020304" pitchFamily="18" charset="0"/>
              </a:rPr>
              <a:t>OE – 43 y/o male monolingual Spanish speaker, Blindness due to Neovascular glaucoma of both eyes, severe stage, Type 2 diabetes mellitus with hyperglycemia. Client was completely blind. Our PCAs helped him to navigate to and from med pass and meals. </a:t>
            </a:r>
          </a:p>
          <a:p>
            <a:pPr marL="0" marR="0" algn="l">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sz="1200" dirty="0"/>
          </a:p>
        </p:txBody>
      </p:sp>
      <p:sp>
        <p:nvSpPr>
          <p:cNvPr id="4" name="Slide Number Placeholder 3">
            <a:extLst>
              <a:ext uri="{FF2B5EF4-FFF2-40B4-BE49-F238E27FC236}">
                <a16:creationId xmlns:a16="http://schemas.microsoft.com/office/drawing/2014/main" id="{33492C3D-D954-415F-8044-A3E4A6419D0B}"/>
              </a:ext>
            </a:extLst>
          </p:cNvPr>
          <p:cNvSpPr>
            <a:spLocks noGrp="1"/>
          </p:cNvSpPr>
          <p:nvPr>
            <p:ph type="sldNum" sz="quarter" idx="4"/>
          </p:nvPr>
        </p:nvSpPr>
        <p:spPr/>
        <p:txBody>
          <a:bodyPr/>
          <a:lstStyle/>
          <a:p>
            <a:fld id="{58AE0C9F-EB97-3B42-9159-3A2020A00EDD}" type="slidenum">
              <a:rPr lang="en-US" altLang="ko-KR" smtClean="0"/>
              <a:pPr/>
              <a:t>27</a:t>
            </a:fld>
            <a:r>
              <a:rPr lang="en-US" altLang="ko-KR"/>
              <a:t>  San Francisco Health Network</a:t>
            </a:r>
            <a:endParaRPr lang="ko-KR" altLang="en-US" dirty="0"/>
          </a:p>
        </p:txBody>
      </p:sp>
      <p:graphicFrame>
        <p:nvGraphicFramePr>
          <p:cNvPr id="5" name="Table 4">
            <a:extLst>
              <a:ext uri="{FF2B5EF4-FFF2-40B4-BE49-F238E27FC236}">
                <a16:creationId xmlns:a16="http://schemas.microsoft.com/office/drawing/2014/main" id="{0953DAE7-ACCC-7392-F863-733B75D4F5CB}"/>
              </a:ext>
            </a:extLst>
          </p:cNvPr>
          <p:cNvGraphicFramePr>
            <a:graphicFrameLocks noGrp="1"/>
          </p:cNvGraphicFramePr>
          <p:nvPr>
            <p:extLst>
              <p:ext uri="{D42A27DB-BD31-4B8C-83A1-F6EECF244321}">
                <p14:modId xmlns:p14="http://schemas.microsoft.com/office/powerpoint/2010/main" val="1913586919"/>
              </p:ext>
            </p:extLst>
          </p:nvPr>
        </p:nvGraphicFramePr>
        <p:xfrm>
          <a:off x="468313" y="3221196"/>
          <a:ext cx="8229600" cy="182880"/>
        </p:xfrm>
        <a:graphic>
          <a:graphicData uri="http://schemas.openxmlformats.org/drawingml/2006/table">
            <a:tbl>
              <a:tblPr/>
              <a:tblGrid>
                <a:gridCol w="8229600">
                  <a:extLst>
                    <a:ext uri="{9D8B030D-6E8A-4147-A177-3AD203B41FA5}">
                      <a16:colId xmlns:a16="http://schemas.microsoft.com/office/drawing/2014/main" val="3957441511"/>
                    </a:ext>
                  </a:extLst>
                </a:gridCol>
              </a:tblGrid>
              <a:tr h="0">
                <a:tc>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118745" marR="118745" marT="0" marB="0">
                    <a:lnL>
                      <a:noFill/>
                    </a:lnL>
                    <a:lnR>
                      <a:noFill/>
                    </a:lnR>
                    <a:lnT>
                      <a:noFill/>
                    </a:lnT>
                    <a:lnB>
                      <a:noFill/>
                    </a:lnB>
                  </a:tcPr>
                </a:tc>
                <a:extLst>
                  <a:ext uri="{0D108BD9-81ED-4DB2-BD59-A6C34878D82A}">
                    <a16:rowId xmlns:a16="http://schemas.microsoft.com/office/drawing/2014/main" val="1372819187"/>
                  </a:ext>
                </a:extLst>
              </a:tr>
            </a:tbl>
          </a:graphicData>
        </a:graphic>
      </p:graphicFrame>
      <p:pic>
        <p:nvPicPr>
          <p:cNvPr id="7" name="Picture 6" descr="A picture containing stone&#10;&#10;Description automatically generated">
            <a:extLst>
              <a:ext uri="{FF2B5EF4-FFF2-40B4-BE49-F238E27FC236}">
                <a16:creationId xmlns:a16="http://schemas.microsoft.com/office/drawing/2014/main" id="{03EA6A43-8938-1A23-6401-8F925B79BD2A}"/>
              </a:ext>
            </a:extLst>
          </p:cNvPr>
          <p:cNvPicPr>
            <a:picLocks noChangeAspect="1"/>
          </p:cNvPicPr>
          <p:nvPr/>
        </p:nvPicPr>
        <p:blipFill>
          <a:blip r:embed="rId3"/>
          <a:stretch>
            <a:fillRect/>
          </a:stretch>
        </p:blipFill>
        <p:spPr>
          <a:xfrm>
            <a:off x="1994151" y="4493940"/>
            <a:ext cx="2496073" cy="1872055"/>
          </a:xfrm>
          <a:prstGeom prst="rect">
            <a:avLst/>
          </a:prstGeom>
        </p:spPr>
      </p:pic>
    </p:spTree>
    <p:extLst>
      <p:ext uri="{BB962C8B-B14F-4D97-AF65-F5344CB8AC3E}">
        <p14:creationId xmlns:p14="http://schemas.microsoft.com/office/powerpoint/2010/main" val="188758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776097"/>
            <a:ext cx="8610600" cy="830997"/>
          </a:xfrm>
          <a:prstGeom prst="rect">
            <a:avLst/>
          </a:prstGeom>
        </p:spPr>
        <p:txBody>
          <a:bodyPr wrap="square">
            <a:spAutoFit/>
          </a:bodyPr>
          <a:lstStyle/>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p:txBody>
      </p:sp>
      <p:sp>
        <p:nvSpPr>
          <p:cNvPr id="4" name="Title 3"/>
          <p:cNvSpPr>
            <a:spLocks noGrp="1"/>
          </p:cNvSpPr>
          <p:nvPr>
            <p:ph type="title"/>
          </p:nvPr>
        </p:nvSpPr>
        <p:spPr>
          <a:xfrm>
            <a:off x="355092" y="817908"/>
            <a:ext cx="8229600" cy="778097"/>
          </a:xfrm>
        </p:spPr>
        <p:txBody>
          <a:bodyPr>
            <a:normAutofit fontScale="90000"/>
          </a:bodyPr>
          <a:lstStyle/>
          <a:p>
            <a:r>
              <a:rPr lang="en-US" dirty="0"/>
              <a:t>Communication with hospitals and Community Partners:</a:t>
            </a:r>
            <a:br>
              <a:rPr lang="en-US" dirty="0"/>
            </a:br>
            <a:br>
              <a:rPr lang="en-US" dirty="0"/>
            </a:br>
            <a:endParaRPr lang="en-US" dirty="0"/>
          </a:p>
        </p:txBody>
      </p:sp>
      <p:sp>
        <p:nvSpPr>
          <p:cNvPr id="3" name="TextBox 2">
            <a:extLst>
              <a:ext uri="{FF2B5EF4-FFF2-40B4-BE49-F238E27FC236}">
                <a16:creationId xmlns:a16="http://schemas.microsoft.com/office/drawing/2014/main" id="{EA315096-65F2-0AF8-5736-A298BC15B8AE}"/>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8858181-BBCB-0A11-D8BC-E59FC3731574}"/>
              </a:ext>
            </a:extLst>
          </p:cNvPr>
          <p:cNvSpPr txBox="1"/>
          <p:nvPr/>
        </p:nvSpPr>
        <p:spPr>
          <a:xfrm>
            <a:off x="355092" y="1334545"/>
            <a:ext cx="5700020" cy="5016758"/>
          </a:xfrm>
          <a:prstGeom prst="rect">
            <a:avLst/>
          </a:prstGeom>
          <a:noFill/>
        </p:spPr>
        <p:txBody>
          <a:bodyPr wrap="square" rtlCol="0">
            <a:spAutoFit/>
          </a:bodyPr>
          <a:lstStyle/>
          <a:p>
            <a:r>
              <a:rPr lang="en-US" sz="1600" dirty="0"/>
              <a:t>-We clearly document our inclusion and exclusion criteria, and provide this to the in-patient and shelter teams</a:t>
            </a:r>
          </a:p>
          <a:p>
            <a:endParaRPr lang="en-US" sz="1600" dirty="0"/>
          </a:p>
          <a:p>
            <a:r>
              <a:rPr lang="en-US" sz="1600" dirty="0"/>
              <a:t>-Clients referred via </a:t>
            </a:r>
            <a:r>
              <a:rPr lang="en-US" sz="1600" dirty="0" err="1"/>
              <a:t>Ereferral</a:t>
            </a:r>
            <a:endParaRPr lang="en-US" sz="1600" dirty="0"/>
          </a:p>
          <a:p>
            <a:endParaRPr lang="en-US" sz="1600" dirty="0"/>
          </a:p>
          <a:p>
            <a:r>
              <a:rPr lang="en-US" sz="1600" dirty="0"/>
              <a:t>-Intakes coordinator communicates directly with hospital and shelter teams</a:t>
            </a:r>
          </a:p>
          <a:p>
            <a:endParaRPr lang="en-US" sz="1600" dirty="0"/>
          </a:p>
          <a:p>
            <a:r>
              <a:rPr lang="en-US" sz="1600" dirty="0"/>
              <a:t>-Intakes coordinator works with the nurse manager of shelter health and with leadership for clients that don’t fit in the box</a:t>
            </a:r>
          </a:p>
          <a:p>
            <a:endParaRPr lang="en-US" sz="1600" dirty="0"/>
          </a:p>
          <a:p>
            <a:r>
              <a:rPr lang="en-US" sz="1600" dirty="0"/>
              <a:t>-We partner with the DOCC at SFGH when there is a client that is questionable, or when they have a client that they would like us to try.</a:t>
            </a:r>
          </a:p>
          <a:p>
            <a:endParaRPr lang="en-US" sz="1600" dirty="0"/>
          </a:p>
          <a:p>
            <a:r>
              <a:rPr lang="en-US" sz="1600" dirty="0"/>
              <a:t>-Intake Coordinator communicates clearly the ability of our PCAs to provide ADL support as 1 person assist</a:t>
            </a:r>
          </a:p>
          <a:p>
            <a:endParaRPr lang="en-US" sz="1600" dirty="0"/>
          </a:p>
          <a:p>
            <a:r>
              <a:rPr lang="en-US" sz="1600" dirty="0"/>
              <a:t>-We offer tours to referring partners so they can understand our unique set-up</a:t>
            </a:r>
          </a:p>
        </p:txBody>
      </p:sp>
      <p:pic>
        <p:nvPicPr>
          <p:cNvPr id="7" name="Picture 6" descr="A room with a poster on the wall&#10;&#10;Description automatically generated with medium confidence">
            <a:extLst>
              <a:ext uri="{FF2B5EF4-FFF2-40B4-BE49-F238E27FC236}">
                <a16:creationId xmlns:a16="http://schemas.microsoft.com/office/drawing/2014/main" id="{A61EFC11-66F9-6214-7C8A-30E8079903B6}"/>
              </a:ext>
            </a:extLst>
          </p:cNvPr>
          <p:cNvPicPr>
            <a:picLocks noChangeAspect="1"/>
          </p:cNvPicPr>
          <p:nvPr/>
        </p:nvPicPr>
        <p:blipFill>
          <a:blip r:embed="rId3"/>
          <a:stretch>
            <a:fillRect/>
          </a:stretch>
        </p:blipFill>
        <p:spPr>
          <a:xfrm>
            <a:off x="6133171" y="1190376"/>
            <a:ext cx="2672136" cy="3562848"/>
          </a:xfrm>
          <a:prstGeom prst="rect">
            <a:avLst/>
          </a:prstGeom>
        </p:spPr>
      </p:pic>
    </p:spTree>
    <p:extLst>
      <p:ext uri="{BB962C8B-B14F-4D97-AF65-F5344CB8AC3E}">
        <p14:creationId xmlns:p14="http://schemas.microsoft.com/office/powerpoint/2010/main" val="2175271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5DA9-14D0-9E68-9B12-68170E256D0D}"/>
              </a:ext>
            </a:extLst>
          </p:cNvPr>
          <p:cNvSpPr>
            <a:spLocks noGrp="1"/>
          </p:cNvSpPr>
          <p:nvPr>
            <p:ph type="title"/>
          </p:nvPr>
        </p:nvSpPr>
        <p:spPr/>
        <p:txBody>
          <a:bodyPr/>
          <a:lstStyle/>
          <a:p>
            <a:r>
              <a:rPr lang="en-US" dirty="0"/>
              <a:t>Lessons Learned</a:t>
            </a:r>
          </a:p>
        </p:txBody>
      </p:sp>
      <p:sp>
        <p:nvSpPr>
          <p:cNvPr id="4" name="Slide Number Placeholder 3">
            <a:extLst>
              <a:ext uri="{FF2B5EF4-FFF2-40B4-BE49-F238E27FC236}">
                <a16:creationId xmlns:a16="http://schemas.microsoft.com/office/drawing/2014/main" id="{56DC272D-FA22-720B-863C-7EED120714BE}"/>
              </a:ext>
            </a:extLst>
          </p:cNvPr>
          <p:cNvSpPr>
            <a:spLocks noGrp="1"/>
          </p:cNvSpPr>
          <p:nvPr>
            <p:ph type="sldNum" sz="quarter" idx="4"/>
          </p:nvPr>
        </p:nvSpPr>
        <p:spPr/>
        <p:txBody>
          <a:bodyPr/>
          <a:lstStyle/>
          <a:p>
            <a:fld id="{58AE0C9F-EB97-3B42-9159-3A2020A00EDD}" type="slidenum">
              <a:rPr lang="en-US" altLang="ko-KR" smtClean="0"/>
              <a:pPr/>
              <a:t>29</a:t>
            </a:fld>
            <a:r>
              <a:rPr lang="en-US" altLang="ko-KR"/>
              <a:t>  San Francisco Health Network</a:t>
            </a:r>
            <a:endParaRPr lang="ko-KR" altLang="en-US" dirty="0"/>
          </a:p>
        </p:txBody>
      </p:sp>
      <p:sp>
        <p:nvSpPr>
          <p:cNvPr id="6" name="TextBox 5">
            <a:extLst>
              <a:ext uri="{FF2B5EF4-FFF2-40B4-BE49-F238E27FC236}">
                <a16:creationId xmlns:a16="http://schemas.microsoft.com/office/drawing/2014/main" id="{5F3AF25B-848D-4391-4114-C4ABBE819C9B}"/>
              </a:ext>
            </a:extLst>
          </p:cNvPr>
          <p:cNvSpPr txBox="1"/>
          <p:nvPr/>
        </p:nvSpPr>
        <p:spPr>
          <a:xfrm>
            <a:off x="-444851" y="959005"/>
            <a:ext cx="7683190" cy="4524315"/>
          </a:xfrm>
          <a:prstGeom prst="rect">
            <a:avLst/>
          </a:prstGeom>
          <a:noFill/>
        </p:spPr>
        <p:txBody>
          <a:bodyPr wrap="square">
            <a:spAutoFit/>
          </a:bodyPr>
          <a:lstStyle/>
          <a:p>
            <a:pPr lvl="2">
              <a:buNone/>
            </a:pPr>
            <a:endParaRPr lang="en-US" sz="1600" dirty="0"/>
          </a:p>
          <a:p>
            <a:pPr lvl="2">
              <a:buNone/>
            </a:pPr>
            <a:r>
              <a:rPr lang="en-US" sz="1600" dirty="0"/>
              <a:t>-Some Issues with Registry</a:t>
            </a:r>
          </a:p>
          <a:p>
            <a:pPr lvl="2">
              <a:buNone/>
            </a:pPr>
            <a:endParaRPr lang="en-US" sz="1600" dirty="0"/>
          </a:p>
          <a:p>
            <a:pPr lvl="2">
              <a:buNone/>
            </a:pPr>
            <a:r>
              <a:rPr lang="en-US" sz="1600" dirty="0"/>
              <a:t>-PCAs needed a lot of training and support initially and on-going</a:t>
            </a:r>
          </a:p>
          <a:p>
            <a:pPr lvl="2">
              <a:buNone/>
            </a:pPr>
            <a:r>
              <a:rPr lang="en-US" sz="1600" dirty="0"/>
              <a:t> </a:t>
            </a:r>
          </a:p>
          <a:p>
            <a:pPr lvl="2">
              <a:buNone/>
            </a:pPr>
            <a:r>
              <a:rPr lang="en-US" sz="1600" dirty="0"/>
              <a:t>-Overnight PCA coverage was more trouble than it was worth</a:t>
            </a:r>
          </a:p>
          <a:p>
            <a:pPr lvl="2">
              <a:buNone/>
            </a:pPr>
            <a:endParaRPr lang="en-US" sz="1600" dirty="0"/>
          </a:p>
          <a:p>
            <a:pPr lvl="2">
              <a:buNone/>
            </a:pPr>
            <a:r>
              <a:rPr lang="en-US" sz="1600" dirty="0"/>
              <a:t>-We needed a point person for PCAs to report to</a:t>
            </a:r>
          </a:p>
          <a:p>
            <a:pPr lvl="2">
              <a:buNone/>
            </a:pPr>
            <a:r>
              <a:rPr lang="en-US" sz="1600" dirty="0"/>
              <a:t> </a:t>
            </a:r>
          </a:p>
          <a:p>
            <a:pPr lvl="2">
              <a:buNone/>
            </a:pPr>
            <a:r>
              <a:rPr lang="en-US" sz="1600" dirty="0"/>
              <a:t>-Our PCAs do best when they collaborate on day shift</a:t>
            </a:r>
          </a:p>
          <a:p>
            <a:pPr lvl="2">
              <a:buNone/>
            </a:pPr>
            <a:endParaRPr lang="en-US" sz="1600" dirty="0"/>
          </a:p>
          <a:p>
            <a:pPr lvl="2">
              <a:buNone/>
            </a:pPr>
            <a:r>
              <a:rPr lang="en-US" sz="1600" dirty="0"/>
              <a:t>-PCAs should be included in team meetings</a:t>
            </a:r>
          </a:p>
          <a:p>
            <a:pPr lvl="2">
              <a:buNone/>
            </a:pPr>
            <a:endParaRPr lang="en-US" sz="1600" dirty="0"/>
          </a:p>
          <a:p>
            <a:pPr lvl="2">
              <a:buNone/>
            </a:pPr>
            <a:r>
              <a:rPr lang="en-US" sz="1600" dirty="0"/>
              <a:t>-PCAs can over-do, the manager/charge nurse needs to monitor for this.</a:t>
            </a:r>
          </a:p>
          <a:p>
            <a:pPr lvl="2">
              <a:buNone/>
            </a:pPr>
            <a:endParaRPr lang="en-US" sz="1600" dirty="0"/>
          </a:p>
          <a:p>
            <a:pPr lvl="2">
              <a:buNone/>
            </a:pPr>
            <a:r>
              <a:rPr lang="en-US" sz="1600" dirty="0"/>
              <a:t>-PCAs often first staff present for behavioral issues in the dorms.</a:t>
            </a:r>
          </a:p>
          <a:p>
            <a:pPr lvl="2">
              <a:buNone/>
            </a:pPr>
            <a:endParaRPr lang="en-US" sz="1600" dirty="0"/>
          </a:p>
          <a:p>
            <a:pPr lvl="2">
              <a:buNone/>
            </a:pPr>
            <a:endParaRPr lang="en-US" sz="1600" dirty="0"/>
          </a:p>
        </p:txBody>
      </p:sp>
      <p:pic>
        <p:nvPicPr>
          <p:cNvPr id="12" name="Picture 11" descr="A picture containing indoor, plant&#10;&#10;Description automatically generated">
            <a:extLst>
              <a:ext uri="{FF2B5EF4-FFF2-40B4-BE49-F238E27FC236}">
                <a16:creationId xmlns:a16="http://schemas.microsoft.com/office/drawing/2014/main" id="{CD31ABB2-FB0E-44F3-DB02-B346113D4E91}"/>
              </a:ext>
            </a:extLst>
          </p:cNvPr>
          <p:cNvPicPr>
            <a:picLocks noChangeAspect="1"/>
          </p:cNvPicPr>
          <p:nvPr/>
        </p:nvPicPr>
        <p:blipFill>
          <a:blip r:embed="rId3"/>
          <a:stretch>
            <a:fillRect/>
          </a:stretch>
        </p:blipFill>
        <p:spPr>
          <a:xfrm>
            <a:off x="6423102" y="470690"/>
            <a:ext cx="2425390" cy="3233853"/>
          </a:xfrm>
          <a:prstGeom prst="rect">
            <a:avLst/>
          </a:prstGeom>
        </p:spPr>
      </p:pic>
    </p:spTree>
    <p:extLst>
      <p:ext uri="{BB962C8B-B14F-4D97-AF65-F5344CB8AC3E}">
        <p14:creationId xmlns:p14="http://schemas.microsoft.com/office/powerpoint/2010/main" val="391214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F211-C466-7660-4C73-D4485DBB0BB1}"/>
              </a:ext>
            </a:extLst>
          </p:cNvPr>
          <p:cNvSpPr>
            <a:spLocks noGrp="1"/>
          </p:cNvSpPr>
          <p:nvPr>
            <p:ph type="title"/>
          </p:nvPr>
        </p:nvSpPr>
        <p:spPr/>
        <p:txBody>
          <a:bodyPr/>
          <a:lstStyle/>
          <a:p>
            <a:r>
              <a:rPr lang="en-US" u="sng" dirty="0">
                <a:solidFill>
                  <a:schemeClr val="accent6">
                    <a:lumMod val="75000"/>
                  </a:schemeClr>
                </a:solidFill>
                <a:latin typeface="+mn-lt"/>
                <a:ea typeface="+mj-ea"/>
                <a:cs typeface="+mj-cs"/>
              </a:rPr>
              <a:t>Agenda</a:t>
            </a:r>
            <a:endParaRPr lang="en-US" u="sng" dirty="0">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C34C61E6-7B96-DF2C-7B56-4E667632601E}"/>
              </a:ext>
            </a:extLst>
          </p:cNvPr>
          <p:cNvSpPr>
            <a:spLocks noGrp="1"/>
          </p:cNvSpPr>
          <p:nvPr>
            <p:ph type="body" sz="quarter" idx="14"/>
          </p:nvPr>
        </p:nvSpPr>
        <p:spPr>
          <a:xfrm>
            <a:off x="457200" y="1052736"/>
            <a:ext cx="8240713" cy="2731466"/>
          </a:xfrm>
        </p:spPr>
        <p:txBody>
          <a:bodyPr/>
          <a:lstStyle/>
          <a:p>
            <a:pPr marL="0" marR="0" indent="0" algn="l" rtl="0" eaLnBrk="1" fontAlgn="auto"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Introduction                                           </a:t>
            </a:r>
            <a:endParaRPr lang="en-US" sz="2200" b="1" i="0" u="none" strike="noStrike" dirty="0">
              <a:effectLst/>
              <a:latin typeface="+mn-lt"/>
              <a:ea typeface="Batang" panose="020B0503020000020004" pitchFamily="18" charset="-127"/>
              <a:cs typeface="Arial" panose="020B0604020202020204" pitchFamily="34" charset="0"/>
            </a:endParaRPr>
          </a:p>
          <a:p>
            <a:pPr marL="0" algn="l" rtl="0" eaLnBrk="1" fontAlgn="b"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Challenges of lack of ADL support in a Respite setting</a:t>
            </a:r>
            <a:endParaRPr lang="en-US" sz="2200" b="1" i="0" u="none" strike="noStrike" dirty="0">
              <a:effectLst/>
              <a:latin typeface="+mn-lt"/>
              <a:ea typeface="Batang" panose="020B0503020000020004" pitchFamily="18" charset="-127"/>
              <a:cs typeface="Arial" panose="020B0604020202020204" pitchFamily="34" charset="0"/>
            </a:endParaRPr>
          </a:p>
          <a:p>
            <a:pPr marL="0" algn="l" rtl="0" eaLnBrk="1" fontAlgn="b"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Our Solution </a:t>
            </a:r>
          </a:p>
          <a:p>
            <a:pPr marL="0" algn="l" rtl="0" eaLnBrk="1" fontAlgn="b"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Implementation</a:t>
            </a:r>
            <a:endParaRPr lang="en-US" sz="2200" b="1" i="0" u="none" strike="noStrike" dirty="0">
              <a:effectLst/>
              <a:latin typeface="+mn-lt"/>
              <a:ea typeface="Batang" panose="020B0503020000020004" pitchFamily="18" charset="-127"/>
              <a:cs typeface="Arial" panose="020B0604020202020204" pitchFamily="34" charset="0"/>
            </a:endParaRPr>
          </a:p>
          <a:p>
            <a:pPr marL="0" marR="0" indent="0" algn="l" rtl="0" eaLnBrk="1" fontAlgn="auto"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What this looks like today                        </a:t>
            </a:r>
            <a:endParaRPr lang="en-US" sz="2200" b="1" i="0" u="none" strike="noStrike" dirty="0">
              <a:effectLst/>
              <a:latin typeface="+mn-lt"/>
              <a:ea typeface="Batang" panose="020B0503020000020004" pitchFamily="18" charset="-127"/>
              <a:cs typeface="Arial" panose="020B0604020202020204" pitchFamily="34" charset="0"/>
            </a:endParaRPr>
          </a:p>
          <a:p>
            <a:pPr marL="0" algn="l" rtl="0" eaLnBrk="1" fontAlgn="b"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Communication with Hospitals &amp; Community </a:t>
            </a:r>
            <a:r>
              <a:rPr lang="en-US" sz="2200" b="1" dirty="0">
                <a:latin typeface="+mn-lt"/>
                <a:ea typeface="Batang" panose="020B0503020000020004" pitchFamily="18" charset="-127"/>
                <a:cs typeface="Arial" panose="020B0604020202020204" pitchFamily="34" charset="0"/>
              </a:rPr>
              <a:t>P</a:t>
            </a:r>
            <a:r>
              <a:rPr lang="en-US" sz="2200" b="1" i="0" u="none" strike="noStrike" kern="1200" dirty="0">
                <a:effectLst/>
                <a:latin typeface="+mn-lt"/>
                <a:ea typeface="Batang" panose="020B0503020000020004" pitchFamily="18" charset="-127"/>
                <a:cs typeface="Arial" panose="020B0604020202020204" pitchFamily="34" charset="0"/>
              </a:rPr>
              <a:t>artners</a:t>
            </a:r>
            <a:endParaRPr lang="en-US" sz="2200" b="1" i="0" u="none" strike="noStrike" dirty="0">
              <a:effectLst/>
              <a:latin typeface="+mn-lt"/>
              <a:ea typeface="Batang" panose="020B0503020000020004" pitchFamily="18" charset="-127"/>
              <a:cs typeface="Arial" panose="020B0604020202020204" pitchFamily="34" charset="0"/>
            </a:endParaRPr>
          </a:p>
          <a:p>
            <a:pPr marL="0" algn="l" rtl="0" eaLnBrk="1" fontAlgn="b"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Lessons Learned                                             </a:t>
            </a:r>
            <a:endParaRPr lang="en-US" sz="2200" b="1" i="0" u="none" strike="noStrike" dirty="0">
              <a:effectLst/>
              <a:latin typeface="+mn-lt"/>
              <a:ea typeface="Batang" panose="020B0503020000020004" pitchFamily="18" charset="-127"/>
              <a:cs typeface="Arial" panose="020B0604020202020204" pitchFamily="34" charset="0"/>
            </a:endParaRPr>
          </a:p>
          <a:p>
            <a:pPr marL="0" algn="l" rtl="0" eaLnBrk="1" fontAlgn="b"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Case Studies  </a:t>
            </a:r>
          </a:p>
          <a:p>
            <a:pPr marL="0" algn="l" rtl="0" eaLnBrk="1" fontAlgn="b" latinLnBrk="0" hangingPunct="1">
              <a:spcBef>
                <a:spcPts val="0"/>
              </a:spcBef>
              <a:spcAft>
                <a:spcPts val="0"/>
              </a:spcAft>
            </a:pPr>
            <a:r>
              <a:rPr lang="en-US" sz="2200" b="1" dirty="0">
                <a:latin typeface="+mn-lt"/>
                <a:ea typeface="Batang" panose="020B0503020000020004" pitchFamily="18" charset="-127"/>
                <a:cs typeface="Arial" panose="020B0604020202020204" pitchFamily="34" charset="0"/>
              </a:rPr>
              <a:t>Summary</a:t>
            </a:r>
            <a:r>
              <a:rPr lang="en-US" sz="2200" b="1" i="0" u="none" strike="noStrike" kern="1200" dirty="0">
                <a:effectLst/>
                <a:latin typeface="+mn-lt"/>
                <a:ea typeface="Batang" panose="020B0503020000020004" pitchFamily="18" charset="-127"/>
                <a:cs typeface="Arial" panose="020B0604020202020204" pitchFamily="34" charset="0"/>
              </a:rPr>
              <a:t>                                                      </a:t>
            </a:r>
            <a:endParaRPr lang="en-US" sz="2200" b="1" i="0" u="none" strike="noStrike" dirty="0">
              <a:effectLst/>
              <a:latin typeface="+mn-lt"/>
              <a:ea typeface="Batang" panose="020B0503020000020004" pitchFamily="18" charset="-127"/>
              <a:cs typeface="Arial" panose="020B0604020202020204" pitchFamily="34" charset="0"/>
            </a:endParaRPr>
          </a:p>
          <a:p>
            <a:pPr marL="0" algn="l" rtl="0" eaLnBrk="1" fontAlgn="b" latinLnBrk="0" hangingPunct="1">
              <a:spcBef>
                <a:spcPts val="0"/>
              </a:spcBef>
              <a:spcAft>
                <a:spcPts val="0"/>
              </a:spcAft>
            </a:pPr>
            <a:r>
              <a:rPr lang="en-US" sz="2200" b="1" i="0" u="none" strike="noStrike" kern="1200" dirty="0">
                <a:effectLst/>
                <a:latin typeface="+mn-lt"/>
                <a:ea typeface="Batang" panose="020B0503020000020004" pitchFamily="18" charset="-127"/>
                <a:cs typeface="Arial" panose="020B0604020202020204" pitchFamily="34" charset="0"/>
              </a:rPr>
              <a:t>Questions           </a:t>
            </a:r>
            <a:r>
              <a:rPr lang="en-US" sz="2200" b="1" i="0" u="none" strike="noStrike" kern="1200" dirty="0">
                <a:effectLst/>
                <a:latin typeface="+mn-lt"/>
                <a:ea typeface="Batang" panose="020B0503020000020004" pitchFamily="18" charset="-127"/>
              </a:rPr>
              <a:t>                                                      </a:t>
            </a:r>
            <a:endParaRPr lang="en-US" sz="2200" b="1" i="0" u="none" strike="noStrike" dirty="0">
              <a:effectLst/>
              <a:latin typeface="+mn-lt"/>
              <a:ea typeface="Batang" panose="020B0503020000020004" pitchFamily="18" charset="-127"/>
            </a:endParaRPr>
          </a:p>
          <a:p>
            <a:endParaRPr lang="en-US" dirty="0"/>
          </a:p>
        </p:txBody>
      </p:sp>
      <p:sp>
        <p:nvSpPr>
          <p:cNvPr id="4" name="Slide Number Placeholder 3">
            <a:extLst>
              <a:ext uri="{FF2B5EF4-FFF2-40B4-BE49-F238E27FC236}">
                <a16:creationId xmlns:a16="http://schemas.microsoft.com/office/drawing/2014/main" id="{1477BA8B-5361-0BD7-EEA0-145AB66C47FB}"/>
              </a:ext>
            </a:extLst>
          </p:cNvPr>
          <p:cNvSpPr>
            <a:spLocks noGrp="1"/>
          </p:cNvSpPr>
          <p:nvPr>
            <p:ph type="sldNum" sz="quarter" idx="4"/>
          </p:nvPr>
        </p:nvSpPr>
        <p:spPr/>
        <p:txBody>
          <a:bodyPr/>
          <a:lstStyle/>
          <a:p>
            <a:endParaRPr lang="ko-KR" altLang="en-US" dirty="0"/>
          </a:p>
        </p:txBody>
      </p:sp>
    </p:spTree>
    <p:extLst>
      <p:ext uri="{BB962C8B-B14F-4D97-AF65-F5344CB8AC3E}">
        <p14:creationId xmlns:p14="http://schemas.microsoft.com/office/powerpoint/2010/main" val="64373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10276" y="1582885"/>
            <a:ext cx="3123448" cy="234258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468" y="4471561"/>
            <a:ext cx="2953687" cy="221526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34534" y="1584273"/>
            <a:ext cx="3134553" cy="2350915"/>
          </a:xfrm>
          <a:prstGeom prst="rect">
            <a:avLst/>
          </a:prstGeom>
        </p:spPr>
      </p:pic>
      <p:pic>
        <p:nvPicPr>
          <p:cNvPr id="6" name="Content Placeholder 5" descr="A picture containing floor, indoor, ceiling, room&#10;&#10;Description automatically generated">
            <a:extLst>
              <a:ext uri="{FF2B5EF4-FFF2-40B4-BE49-F238E27FC236}">
                <a16:creationId xmlns:a16="http://schemas.microsoft.com/office/drawing/2014/main" id="{43912ED6-4684-E0B6-0411-3B7150B5FF07}"/>
              </a:ext>
            </a:extLst>
          </p:cNvPr>
          <p:cNvPicPr>
            <a:picLocks noGrp="1" noChangeAspect="1"/>
          </p:cNvPicPr>
          <p:nvPr>
            <p:ph idx="1"/>
          </p:nvPr>
        </p:nvPicPr>
        <p:blipFill>
          <a:blip r:embed="rId6"/>
          <a:stretch>
            <a:fillRect/>
          </a:stretch>
        </p:blipFill>
        <p:spPr>
          <a:xfrm>
            <a:off x="1705801" y="4400826"/>
            <a:ext cx="3048000" cy="2286000"/>
          </a:xfrm>
        </p:spPr>
      </p:pic>
      <p:pic>
        <p:nvPicPr>
          <p:cNvPr id="13" name="Picture 12" descr="A picture containing text, indoor, floor, wall&#10;&#10;Description automatically generated">
            <a:extLst>
              <a:ext uri="{FF2B5EF4-FFF2-40B4-BE49-F238E27FC236}">
                <a16:creationId xmlns:a16="http://schemas.microsoft.com/office/drawing/2014/main" id="{0DEC8702-2AF3-2814-0D3D-9381D7A555C7}"/>
              </a:ext>
            </a:extLst>
          </p:cNvPr>
          <p:cNvPicPr>
            <a:picLocks noChangeAspect="1"/>
          </p:cNvPicPr>
          <p:nvPr/>
        </p:nvPicPr>
        <p:blipFill>
          <a:blip r:embed="rId7"/>
          <a:stretch>
            <a:fillRect/>
          </a:stretch>
        </p:blipFill>
        <p:spPr>
          <a:xfrm rot="5400000">
            <a:off x="562801" y="1611178"/>
            <a:ext cx="3048000" cy="2286000"/>
          </a:xfrm>
          <a:prstGeom prst="rect">
            <a:avLst/>
          </a:prstGeom>
        </p:spPr>
      </p:pic>
    </p:spTree>
    <p:extLst>
      <p:ext uri="{BB962C8B-B14F-4D97-AF65-F5344CB8AC3E}">
        <p14:creationId xmlns:p14="http://schemas.microsoft.com/office/powerpoint/2010/main" val="65708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9F4F-5225-44D0-A047-16BF04AADB76}"/>
              </a:ext>
            </a:extLst>
          </p:cNvPr>
          <p:cNvSpPr>
            <a:spLocks noGrp="1"/>
          </p:cNvSpPr>
          <p:nvPr>
            <p:ph type="title"/>
          </p:nvPr>
        </p:nvSpPr>
        <p:spPr/>
        <p:txBody>
          <a:bodyPr/>
          <a:lstStyle/>
          <a:p>
            <a:pPr algn="ctr"/>
            <a:r>
              <a:rPr lang="en-US" dirty="0"/>
              <a:t>Questions?</a:t>
            </a:r>
            <a:br>
              <a:rPr lang="en-US" dirty="0"/>
            </a:br>
            <a:br>
              <a:rPr lang="en-US" dirty="0"/>
            </a:br>
            <a:r>
              <a:rPr lang="en-US" sz="3200" dirty="0"/>
              <a:t>My email: carli.fullerton@sfdph.org</a:t>
            </a:r>
          </a:p>
        </p:txBody>
      </p:sp>
    </p:spTree>
    <p:extLst>
      <p:ext uri="{BB962C8B-B14F-4D97-AF65-F5344CB8AC3E}">
        <p14:creationId xmlns:p14="http://schemas.microsoft.com/office/powerpoint/2010/main" val="328925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640DAF-13DC-B744-8DEA-4B8F047343DE}"/>
              </a:ext>
            </a:extLst>
          </p:cNvPr>
          <p:cNvSpPr>
            <a:spLocks noGrp="1"/>
          </p:cNvSpPr>
          <p:nvPr>
            <p:ph type="sldNum" sz="quarter" idx="4"/>
          </p:nvPr>
        </p:nvSpPr>
        <p:spPr/>
        <p:txBody>
          <a:bodyPr/>
          <a:lstStyle/>
          <a:p>
            <a:fld id="{58AE0C9F-EB97-3B42-9159-3A2020A00EDD}" type="slidenum">
              <a:rPr lang="en-US" altLang="ko-KR" smtClean="0"/>
              <a:pPr/>
              <a:t>32</a:t>
            </a:fld>
            <a:r>
              <a:rPr lang="en-US" altLang="ko-KR"/>
              <a:t>  San Francisco Health Network</a:t>
            </a:r>
            <a:endParaRPr lang="ko-KR" altLang="en-US" dirty="0"/>
          </a:p>
        </p:txBody>
      </p:sp>
      <p:sp>
        <p:nvSpPr>
          <p:cNvPr id="6" name="Rectangle 1">
            <a:extLst>
              <a:ext uri="{FF2B5EF4-FFF2-40B4-BE49-F238E27FC236}">
                <a16:creationId xmlns:a16="http://schemas.microsoft.com/office/drawing/2014/main" id="{A8CDB7DB-C29B-07B5-B026-623184EA5787}"/>
              </a:ext>
            </a:extLst>
          </p:cNvPr>
          <p:cNvSpPr>
            <a:spLocks noChangeArrowheads="1"/>
          </p:cNvSpPr>
          <p:nvPr/>
        </p:nvSpPr>
        <p:spPr bwMode="auto">
          <a:xfrm>
            <a:off x="2986088"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0C4EC40F-D59C-225C-B602-BA700C4F3773}"/>
              </a:ext>
            </a:extLst>
          </p:cNvPr>
          <p:cNvGraphicFramePr>
            <a:graphicFrameLocks noGrp="1"/>
          </p:cNvGraphicFramePr>
          <p:nvPr>
            <p:extLst>
              <p:ext uri="{D42A27DB-BD31-4B8C-83A1-F6EECF244321}">
                <p14:modId xmlns:p14="http://schemas.microsoft.com/office/powerpoint/2010/main" val="875445101"/>
              </p:ext>
            </p:extLst>
          </p:nvPr>
        </p:nvGraphicFramePr>
        <p:xfrm>
          <a:off x="914400" y="136524"/>
          <a:ext cx="5124660" cy="6022200"/>
        </p:xfrm>
        <a:graphic>
          <a:graphicData uri="http://schemas.openxmlformats.org/drawingml/2006/table">
            <a:tbl>
              <a:tblPr/>
              <a:tblGrid>
                <a:gridCol w="2562330">
                  <a:extLst>
                    <a:ext uri="{9D8B030D-6E8A-4147-A177-3AD203B41FA5}">
                      <a16:colId xmlns:a16="http://schemas.microsoft.com/office/drawing/2014/main" val="484646198"/>
                    </a:ext>
                  </a:extLst>
                </a:gridCol>
                <a:gridCol w="2562330">
                  <a:extLst>
                    <a:ext uri="{9D8B030D-6E8A-4147-A177-3AD203B41FA5}">
                      <a16:colId xmlns:a16="http://schemas.microsoft.com/office/drawing/2014/main" val="2426933420"/>
                    </a:ext>
                  </a:extLst>
                </a:gridCol>
              </a:tblGrid>
              <a:tr h="319140">
                <a:tc gridSpan="2">
                  <a:txBody>
                    <a:bodyPr/>
                    <a:lstStyle/>
                    <a:p>
                      <a:pPr algn="ctr" fontAlgn="t"/>
                      <a:r>
                        <a:rPr lang="en-US" sz="700" b="0" i="0">
                          <a:solidFill>
                            <a:srgbClr val="373D3F"/>
                          </a:solidFill>
                          <a:effectLst/>
                          <a:latin typeface="Cormorant Garamond"/>
                        </a:rPr>
                        <a:t>Table 3.3 General Levels of Assistance</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671450761"/>
                  </a:ext>
                </a:extLst>
              </a:tr>
              <a:tr h="319140">
                <a:tc>
                  <a:txBody>
                    <a:bodyPr/>
                    <a:lstStyle/>
                    <a:p>
                      <a:pPr algn="ctr" fontAlgn="t"/>
                      <a:r>
                        <a:rPr lang="en-US" sz="700" b="0" i="1">
                          <a:solidFill>
                            <a:srgbClr val="373D3F"/>
                          </a:solidFill>
                          <a:effectLst/>
                          <a:latin typeface="Cormorant Garamond"/>
                        </a:rPr>
                        <a:t>Level of Assistance Terminology</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700" b="0" i="1">
                          <a:solidFill>
                            <a:srgbClr val="373D3F"/>
                          </a:solidFill>
                          <a:effectLst/>
                          <a:latin typeface="Cormorant Garamond"/>
                        </a:rPr>
                        <a:t>Criteria</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5481588"/>
                  </a:ext>
                </a:extLst>
              </a:tr>
              <a:tr h="472227">
                <a:tc>
                  <a:txBody>
                    <a:bodyPr/>
                    <a:lstStyle/>
                    <a:p>
                      <a:pPr algn="l" fontAlgn="t"/>
                      <a:r>
                        <a:rPr lang="en-US" sz="700">
                          <a:solidFill>
                            <a:srgbClr val="000000"/>
                          </a:solidFill>
                          <a:effectLst/>
                        </a:rPr>
                        <a:t> Independent</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a:solidFill>
                            <a:srgbClr val="000000"/>
                          </a:solidFill>
                          <a:effectLst/>
                        </a:rPr>
                        <a:t>The patient:</a:t>
                      </a:r>
                      <a:endParaRPr lang="en-US" sz="700" b="0">
                        <a:solidFill>
                          <a:srgbClr val="000000"/>
                        </a:solidFill>
                        <a:effectLst/>
                      </a:endParaRPr>
                    </a:p>
                    <a:p>
                      <a:pPr algn="l" fontAlgn="t">
                        <a:buFont typeface="Arial" panose="020B0604020202020204" pitchFamily="34" charset="0"/>
                        <a:buChar char="•"/>
                      </a:pPr>
                      <a:r>
                        <a:rPr lang="en-US" sz="700">
                          <a:solidFill>
                            <a:srgbClr val="000000"/>
                          </a:solidFill>
                          <a:effectLst/>
                        </a:rPr>
                        <a:t>is able to transfer independently and safely.</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0278447"/>
                  </a:ext>
                </a:extLst>
              </a:tr>
              <a:tr h="755622">
                <a:tc>
                  <a:txBody>
                    <a:bodyPr/>
                    <a:lstStyle/>
                    <a:p>
                      <a:pPr algn="l" fontAlgn="t"/>
                      <a:r>
                        <a:rPr lang="en-US" sz="700">
                          <a:solidFill>
                            <a:srgbClr val="000000"/>
                          </a:solidFill>
                          <a:effectLst/>
                        </a:rPr>
                        <a:t>Standby Supervision / One Person Assist</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700">
                          <a:solidFill>
                            <a:srgbClr val="000000"/>
                          </a:solidFill>
                          <a:effectLst/>
                        </a:rPr>
                        <a:t>requires no physical assistance but may require verbal reminder.</a:t>
                      </a:r>
                    </a:p>
                    <a:p>
                      <a:pPr algn="l" fontAlgn="t">
                        <a:buFont typeface="Arial" panose="020B0604020202020204" pitchFamily="34" charset="0"/>
                        <a:buChar char="•"/>
                      </a:pPr>
                      <a:r>
                        <a:rPr lang="en-US" sz="700">
                          <a:solidFill>
                            <a:srgbClr val="000000"/>
                          </a:solidFill>
                          <a:effectLst/>
                        </a:rPr>
                        <a:t>may also be learning to transfer independently using a wheelchair, walker, or cane.</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0304959"/>
                  </a:ext>
                </a:extLst>
              </a:tr>
              <a:tr h="1605809">
                <a:tc>
                  <a:txBody>
                    <a:bodyPr/>
                    <a:lstStyle/>
                    <a:p>
                      <a:pPr algn="l" fontAlgn="t"/>
                      <a:r>
                        <a:rPr lang="en-US" sz="700">
                          <a:solidFill>
                            <a:srgbClr val="000000"/>
                          </a:solidFill>
                          <a:effectLst/>
                          <a:highlight>
                            <a:srgbClr val="C0C0C0"/>
                          </a:highlight>
                        </a:rPr>
                        <a:t>Minimal Assist / One Person Assist</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700" dirty="0">
                          <a:solidFill>
                            <a:srgbClr val="000000"/>
                          </a:solidFill>
                          <a:effectLst/>
                          <a:highlight>
                            <a:srgbClr val="C0C0C0"/>
                          </a:highlight>
                        </a:rPr>
                        <a:t>is cooperative and reliable, but needs minimal physical assistance with the transfer.</a:t>
                      </a:r>
                    </a:p>
                    <a:p>
                      <a:pPr algn="l" fontAlgn="t">
                        <a:buFont typeface="Arial" panose="020B0604020202020204" pitchFamily="34" charset="0"/>
                        <a:buChar char="•"/>
                      </a:pPr>
                      <a:r>
                        <a:rPr lang="en-US" sz="700" dirty="0">
                          <a:solidFill>
                            <a:srgbClr val="000000"/>
                          </a:solidFill>
                          <a:effectLst/>
                          <a:highlight>
                            <a:srgbClr val="C0C0C0"/>
                          </a:highlight>
                        </a:rPr>
                        <a:t>requires minor physical exertion from healthcare worker during re-positioning, assisting to stand / sit, and when ambulating.</a:t>
                      </a:r>
                    </a:p>
                    <a:p>
                      <a:pPr algn="l" fontAlgn="t">
                        <a:buFont typeface="Arial" panose="020B0604020202020204" pitchFamily="34" charset="0"/>
                        <a:buChar char="•"/>
                      </a:pPr>
                      <a:r>
                        <a:rPr lang="en-US" sz="700" dirty="0">
                          <a:solidFill>
                            <a:srgbClr val="000000"/>
                          </a:solidFill>
                          <a:effectLst/>
                          <a:highlight>
                            <a:srgbClr val="C0C0C0"/>
                          </a:highlight>
                        </a:rPr>
                        <a:t>can consistently fully weight bear when standing.</a:t>
                      </a:r>
                    </a:p>
                    <a:p>
                      <a:pPr algn="l" fontAlgn="t">
                        <a:buFont typeface="Arial" panose="020B0604020202020204" pitchFamily="34" charset="0"/>
                        <a:buChar char="•"/>
                      </a:pPr>
                      <a:r>
                        <a:rPr lang="en-US" sz="700" dirty="0">
                          <a:solidFill>
                            <a:srgbClr val="000000"/>
                          </a:solidFill>
                          <a:effectLst/>
                          <a:highlight>
                            <a:srgbClr val="C0C0C0"/>
                          </a:highlight>
                        </a:rPr>
                        <a:t>is able to perform 75% of the required activity on their own.</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7257418"/>
                  </a:ext>
                </a:extLst>
              </a:tr>
              <a:tr h="897320">
                <a:tc>
                  <a:txBody>
                    <a:bodyPr/>
                    <a:lstStyle/>
                    <a:p>
                      <a:pPr algn="l" fontAlgn="t"/>
                      <a:r>
                        <a:rPr lang="en-US" sz="700">
                          <a:solidFill>
                            <a:srgbClr val="000000"/>
                          </a:solidFill>
                          <a:effectLst/>
                        </a:rPr>
                        <a:t>Two Person Assist</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700">
                          <a:solidFill>
                            <a:srgbClr val="000000"/>
                          </a:solidFill>
                          <a:effectLst/>
                        </a:rPr>
                        <a:t>requires more than minor physical assistance.</a:t>
                      </a:r>
                    </a:p>
                    <a:p>
                      <a:pPr algn="l" fontAlgn="t">
                        <a:buFont typeface="Arial" panose="020B0604020202020204" pitchFamily="34" charset="0"/>
                        <a:buChar char="•"/>
                      </a:pPr>
                      <a:r>
                        <a:rPr lang="en-US" sz="700">
                          <a:solidFill>
                            <a:srgbClr val="000000"/>
                          </a:solidFill>
                          <a:effectLst/>
                        </a:rPr>
                        <a:t>often needs equipment to assist with transfers or mobilization.</a:t>
                      </a:r>
                    </a:p>
                    <a:p>
                      <a:pPr algn="l" fontAlgn="t">
                        <a:buFont typeface="Arial" panose="020B0604020202020204" pitchFamily="34" charset="0"/>
                        <a:buChar char="•"/>
                      </a:pPr>
                      <a:r>
                        <a:rPr lang="en-US" sz="700">
                          <a:solidFill>
                            <a:srgbClr val="000000"/>
                          </a:solidFill>
                          <a:effectLst/>
                        </a:rPr>
                        <a:t>is able to perform 50% of the required activity on their own.</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9398819"/>
                  </a:ext>
                </a:extLst>
              </a:tr>
              <a:tr h="1322413">
                <a:tc>
                  <a:txBody>
                    <a:bodyPr/>
                    <a:lstStyle/>
                    <a:p>
                      <a:pPr algn="l" fontAlgn="t"/>
                      <a:r>
                        <a:rPr lang="en-US" sz="700">
                          <a:solidFill>
                            <a:srgbClr val="000000"/>
                          </a:solidFill>
                          <a:effectLst/>
                        </a:rPr>
                        <a:t>Total Assist</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700">
                          <a:solidFill>
                            <a:srgbClr val="000000"/>
                          </a:solidFill>
                          <a:effectLst/>
                        </a:rPr>
                        <a:t>requires full physical assistance for re-positioning, standing, turning, transfers, and/or mobility.</a:t>
                      </a:r>
                    </a:p>
                    <a:p>
                      <a:pPr algn="l" fontAlgn="t">
                        <a:buFont typeface="Arial" panose="020B0604020202020204" pitchFamily="34" charset="0"/>
                        <a:buChar char="•"/>
                      </a:pPr>
                      <a:r>
                        <a:rPr lang="en-US" sz="700">
                          <a:solidFill>
                            <a:srgbClr val="000000"/>
                          </a:solidFill>
                          <a:effectLst/>
                        </a:rPr>
                        <a:t>may be unpredictable and uncooperative.</a:t>
                      </a:r>
                    </a:p>
                    <a:p>
                      <a:pPr algn="l" fontAlgn="t">
                        <a:buFont typeface="Arial" panose="020B0604020202020204" pitchFamily="34" charset="0"/>
                        <a:buChar char="•"/>
                      </a:pPr>
                      <a:r>
                        <a:rPr lang="en-US" sz="700">
                          <a:solidFill>
                            <a:srgbClr val="000000"/>
                          </a:solidFill>
                          <a:effectLst/>
                        </a:rPr>
                        <a:t>requires equipment to assist with re-positioning and transfers</a:t>
                      </a:r>
                    </a:p>
                    <a:p>
                      <a:pPr algn="l" fontAlgn="t">
                        <a:buFont typeface="Arial" panose="020B0604020202020204" pitchFamily="34" charset="0"/>
                        <a:buChar char="•"/>
                      </a:pPr>
                      <a:r>
                        <a:rPr lang="en-US" sz="700">
                          <a:solidFill>
                            <a:srgbClr val="000000"/>
                          </a:solidFill>
                          <a:effectLst/>
                        </a:rPr>
                        <a:t>is able to perform 0-25% of the required activity on their own.</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4000023"/>
                  </a:ext>
                </a:extLst>
              </a:tr>
              <a:tr h="330529">
                <a:tc gridSpan="2">
                  <a:txBody>
                    <a:bodyPr/>
                    <a:lstStyle/>
                    <a:p>
                      <a:pPr algn="l" fontAlgn="t"/>
                      <a:r>
                        <a:rPr lang="en-US" sz="700" dirty="0">
                          <a:solidFill>
                            <a:srgbClr val="000000"/>
                          </a:solidFill>
                          <a:effectLst/>
                        </a:rPr>
                        <a:t>Data sources: South Island Alliance, n.d.; Winnipeg Regional Health Authority (WRHA), 2008; </a:t>
                      </a:r>
                      <a:r>
                        <a:rPr lang="en-US" sz="700" dirty="0" err="1">
                          <a:solidFill>
                            <a:srgbClr val="000000"/>
                          </a:solidFill>
                          <a:effectLst/>
                        </a:rPr>
                        <a:t>Worksafe</a:t>
                      </a:r>
                      <a:r>
                        <a:rPr lang="en-US" sz="700" dirty="0">
                          <a:solidFill>
                            <a:srgbClr val="000000"/>
                          </a:solidFill>
                          <a:effectLst/>
                        </a:rPr>
                        <a:t> BC, 2006</a:t>
                      </a:r>
                    </a:p>
                  </a:txBody>
                  <a:tcPr marL="35486" marR="35486" marT="17743" marB="1774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95238266"/>
                  </a:ext>
                </a:extLst>
              </a:tr>
            </a:tbl>
          </a:graphicData>
        </a:graphic>
      </p:graphicFrame>
    </p:spTree>
    <p:extLst>
      <p:ext uri="{BB962C8B-B14F-4D97-AF65-F5344CB8AC3E}">
        <p14:creationId xmlns:p14="http://schemas.microsoft.com/office/powerpoint/2010/main" val="396625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70E18044-59E8-6F90-003B-292CBC52818C}"/>
              </a:ext>
            </a:extLst>
          </p:cNvPr>
          <p:cNvGraphicFramePr>
            <a:graphicFrameLocks noChangeAspect="1"/>
          </p:cNvGraphicFramePr>
          <p:nvPr/>
        </p:nvGraphicFramePr>
        <p:xfrm>
          <a:off x="1306286" y="264289"/>
          <a:ext cx="4754790" cy="6484957"/>
        </p:xfrm>
        <a:graphic>
          <a:graphicData uri="http://schemas.openxmlformats.org/presentationml/2006/ole">
            <mc:AlternateContent xmlns:mc="http://schemas.openxmlformats.org/markup-compatibility/2006">
              <mc:Choice xmlns:v="urn:schemas-microsoft-com:vml" Requires="v">
                <p:oleObj name="Document" r:id="rId3" imgW="5956042" imgH="8124388" progId="Word.Document.12">
                  <p:embed/>
                </p:oleObj>
              </mc:Choice>
              <mc:Fallback>
                <p:oleObj name="Document" r:id="rId3" imgW="5956042" imgH="8124388" progId="Word.Document.12">
                  <p:embed/>
                  <p:pic>
                    <p:nvPicPr>
                      <p:cNvPr id="6" name="Object 5">
                        <a:extLst>
                          <a:ext uri="{FF2B5EF4-FFF2-40B4-BE49-F238E27FC236}">
                            <a16:creationId xmlns:a16="http://schemas.microsoft.com/office/drawing/2014/main" id="{70E18044-59E8-6F90-003B-292CBC52818C}"/>
                          </a:ext>
                        </a:extLst>
                      </p:cNvPr>
                      <p:cNvPicPr/>
                      <p:nvPr/>
                    </p:nvPicPr>
                    <p:blipFill>
                      <a:blip r:embed="rId4"/>
                      <a:stretch>
                        <a:fillRect/>
                      </a:stretch>
                    </p:blipFill>
                    <p:spPr>
                      <a:xfrm>
                        <a:off x="1306286" y="264289"/>
                        <a:ext cx="4754790" cy="6484957"/>
                      </a:xfrm>
                      <a:prstGeom prst="rect">
                        <a:avLst/>
                      </a:prstGeom>
                    </p:spPr>
                  </p:pic>
                </p:oleObj>
              </mc:Fallback>
            </mc:AlternateContent>
          </a:graphicData>
        </a:graphic>
      </p:graphicFrame>
    </p:spTree>
    <p:extLst>
      <p:ext uri="{BB962C8B-B14F-4D97-AF65-F5344CB8AC3E}">
        <p14:creationId xmlns:p14="http://schemas.microsoft.com/office/powerpoint/2010/main" val="128613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12477"/>
          </a:xfrm>
        </p:spPr>
        <p:txBody>
          <a:bodyPr>
            <a:noAutofit/>
          </a:bodyPr>
          <a:lstStyle/>
          <a:p>
            <a:r>
              <a:rPr lang="en-US" b="1" dirty="0"/>
              <a:t>Introduction to our Program</a:t>
            </a:r>
            <a:br>
              <a:rPr lang="en-US" dirty="0"/>
            </a:br>
            <a:r>
              <a:rPr lang="en-US" b="1" dirty="0"/>
              <a:t>San Francisco Medical Respite</a:t>
            </a:r>
          </a:p>
        </p:txBody>
      </p:sp>
      <p:sp>
        <p:nvSpPr>
          <p:cNvPr id="3" name="Content Placeholder 2"/>
          <p:cNvSpPr>
            <a:spLocks noGrp="1"/>
          </p:cNvSpPr>
          <p:nvPr>
            <p:ph type="body" sz="quarter" idx="14"/>
          </p:nvPr>
        </p:nvSpPr>
        <p:spPr>
          <a:xfrm>
            <a:off x="457200" y="1732547"/>
            <a:ext cx="5125453" cy="3735993"/>
          </a:xfrm>
        </p:spPr>
        <p:txBody>
          <a:bodyPr>
            <a:normAutofit/>
          </a:bodyPr>
          <a:lstStyle/>
          <a:p>
            <a:pPr marL="0" indent="0">
              <a:buNone/>
            </a:pPr>
            <a:endParaRPr lang="en-US" sz="1800" dirty="0"/>
          </a:p>
          <a:p>
            <a:endParaRPr lang="en-US" dirty="0"/>
          </a:p>
          <a:p>
            <a:pPr marL="0" indent="0">
              <a:buNone/>
            </a:pPr>
            <a:endParaRPr lang="en-US" b="1" dirty="0"/>
          </a:p>
        </p:txBody>
      </p:sp>
      <p:sp>
        <p:nvSpPr>
          <p:cNvPr id="14" name="TextBox 13">
            <a:extLst>
              <a:ext uri="{FF2B5EF4-FFF2-40B4-BE49-F238E27FC236}">
                <a16:creationId xmlns:a16="http://schemas.microsoft.com/office/drawing/2014/main" id="{8C9CCCF2-36BF-1804-3B10-936294881307}"/>
              </a:ext>
            </a:extLst>
          </p:cNvPr>
          <p:cNvSpPr txBox="1"/>
          <p:nvPr/>
        </p:nvSpPr>
        <p:spPr>
          <a:xfrm>
            <a:off x="332873" y="1271339"/>
            <a:ext cx="5374105" cy="4412042"/>
          </a:xfrm>
          <a:prstGeom prst="rect">
            <a:avLst/>
          </a:prstGeom>
          <a:noFill/>
        </p:spPr>
        <p:txBody>
          <a:bodyPr wrap="square" rtlCol="0">
            <a:spAutoFit/>
          </a:bodyPr>
          <a:lstStyle/>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charset="0"/>
                <a:cs typeface="Arial" charset="0"/>
              </a:rPr>
              <a:t>Opened in 2007 at 45 beds, expanded to 75 in 2018</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charset="0"/>
                <a:ea typeface="+mn-ea"/>
                <a:cs typeface="Arial" charset="0"/>
              </a:rPr>
              <a:t>Provides Post-acute recuperative care for People Experiencing Homelessness who are too sick or frail to be on the streets or in the shelters</a:t>
            </a:r>
            <a:r>
              <a:rPr lang="en-US" sz="1500" dirty="0">
                <a:solidFill>
                  <a:prstClr val="black"/>
                </a:solidFill>
                <a:latin typeface="Arial" charset="0"/>
                <a:ea typeface="+mn-ea"/>
                <a:cs typeface="Arial" charset="0"/>
              </a:rPr>
              <a:t> </a:t>
            </a:r>
            <a:r>
              <a:rPr kumimoji="0" lang="en-US" sz="1500" b="0" i="0" u="none" strike="noStrike" kern="1200" cap="none" spc="0" normalizeH="0" baseline="0" noProof="0" dirty="0">
                <a:ln>
                  <a:noFill/>
                </a:ln>
                <a:solidFill>
                  <a:prstClr val="black"/>
                </a:solidFill>
                <a:effectLst/>
                <a:uLnTx/>
                <a:uFillTx/>
                <a:latin typeface="Arial" charset="0"/>
                <a:cs typeface="Arial" charset="0"/>
              </a:rPr>
              <a:t>of San Francisco</a:t>
            </a:r>
            <a:endParaRPr lang="en-US" sz="1500" dirty="0">
              <a:solidFill>
                <a:prstClr val="black"/>
              </a:solidFill>
              <a:latin typeface="Arial" charset="0"/>
              <a:cs typeface="Arial" charset="0"/>
            </a:endParaRP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charset="0"/>
                <a:cs typeface="Arial" charset="0"/>
              </a:rPr>
              <a:t>Clients Referred through SF Hospitals and through Community </a:t>
            </a:r>
            <a:r>
              <a:rPr lang="en-US" sz="1500" dirty="0">
                <a:solidFill>
                  <a:prstClr val="black"/>
                </a:solidFill>
                <a:latin typeface="Arial" charset="0"/>
                <a:cs typeface="Arial" charset="0"/>
              </a:rPr>
              <a:t>(</a:t>
            </a:r>
            <a:r>
              <a:rPr kumimoji="0" lang="en-US" sz="1500" b="0" i="0" u="none" strike="noStrike" kern="1200" cap="none" spc="0" normalizeH="0" baseline="0" noProof="0" dirty="0">
                <a:ln>
                  <a:noFill/>
                </a:ln>
                <a:solidFill>
                  <a:prstClr val="black"/>
                </a:solidFill>
                <a:effectLst/>
                <a:uLnTx/>
                <a:uFillTx/>
                <a:latin typeface="Arial" charset="0"/>
                <a:cs typeface="Arial" charset="0"/>
              </a:rPr>
              <a:t>Shelter Health Program)	</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charset="0"/>
                <a:cs typeface="Arial" charset="0"/>
              </a:rPr>
              <a:t>Clients from hospitals with acutely resolvable need and clients from community with an acutely resolvable medical need and/or need for ADL support</a:t>
            </a:r>
          </a:p>
          <a:p>
            <a:pPr marL="685800" indent="-685800">
              <a:lnSpc>
                <a:spcPct val="150000"/>
              </a:lnSpc>
              <a:spcBef>
                <a:spcPct val="20000"/>
              </a:spcBef>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uLnTx/>
                <a:uFillTx/>
                <a:latin typeface="Arial" charset="0"/>
                <a:cs typeface="Arial" charset="0"/>
              </a:rPr>
              <a:t>Average Length of stay is 2-6 months</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charset="0"/>
              <a:cs typeface="Arial" charset="0"/>
            </a:endParaRPr>
          </a:p>
        </p:txBody>
      </p:sp>
      <p:pic>
        <p:nvPicPr>
          <p:cNvPr id="7" name="Picture 6" descr="A picture containing text, floor, indoor, building&#10;&#10;Description automatically generated">
            <a:extLst>
              <a:ext uri="{FF2B5EF4-FFF2-40B4-BE49-F238E27FC236}">
                <a16:creationId xmlns:a16="http://schemas.microsoft.com/office/drawing/2014/main" id="{4EAE7C01-B301-93EE-1659-7BFABB1A2B09}"/>
              </a:ext>
            </a:extLst>
          </p:cNvPr>
          <p:cNvPicPr>
            <a:picLocks noChangeAspect="1"/>
          </p:cNvPicPr>
          <p:nvPr/>
        </p:nvPicPr>
        <p:blipFill>
          <a:blip r:embed="rId3"/>
          <a:stretch>
            <a:fillRect/>
          </a:stretch>
        </p:blipFill>
        <p:spPr>
          <a:xfrm>
            <a:off x="6133171" y="1499121"/>
            <a:ext cx="2553629" cy="3631827"/>
          </a:xfrm>
          <a:prstGeom prst="rect">
            <a:avLst/>
          </a:prstGeom>
        </p:spPr>
      </p:pic>
    </p:spTree>
    <p:extLst>
      <p:ext uri="{BB962C8B-B14F-4D97-AF65-F5344CB8AC3E}">
        <p14:creationId xmlns:p14="http://schemas.microsoft.com/office/powerpoint/2010/main" val="131726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206291"/>
          </a:xfrm>
        </p:spPr>
        <p:txBody>
          <a:bodyPr>
            <a:normAutofit fontScale="90000"/>
          </a:bodyPr>
          <a:lstStyle/>
          <a:p>
            <a:br>
              <a:rPr lang="en-US" dirty="0"/>
            </a:br>
            <a:br>
              <a:rPr lang="en-US" dirty="0"/>
            </a:br>
            <a:br>
              <a:rPr lang="en-US" dirty="0"/>
            </a:br>
            <a:br>
              <a:rPr lang="en-US" dirty="0"/>
            </a:br>
            <a:br>
              <a:rPr lang="en-US" dirty="0"/>
            </a:br>
            <a:endParaRPr lang="en-US" dirty="0"/>
          </a:p>
        </p:txBody>
      </p:sp>
      <p:sp>
        <p:nvSpPr>
          <p:cNvPr id="4" name="Content Placeholder 3"/>
          <p:cNvSpPr>
            <a:spLocks noGrp="1"/>
          </p:cNvSpPr>
          <p:nvPr>
            <p:ph type="body" sz="quarter" idx="14"/>
          </p:nvPr>
        </p:nvSpPr>
        <p:spPr>
          <a:xfrm>
            <a:off x="457200" y="1102734"/>
            <a:ext cx="8240713" cy="605750"/>
          </a:xfrm>
        </p:spPr>
        <p:txBody>
          <a:bodyPr>
            <a:normAutofit/>
          </a:bodyPr>
          <a:lstStyle/>
          <a:p>
            <a:pPr>
              <a:buNone/>
            </a:pPr>
            <a:endParaRPr lang="en-US" dirty="0"/>
          </a:p>
          <a:p>
            <a:pPr>
              <a:buNone/>
            </a:pPr>
            <a:endParaRPr lang="en-US" dirty="0"/>
          </a:p>
        </p:txBody>
      </p:sp>
      <p:sp>
        <p:nvSpPr>
          <p:cNvPr id="5" name="TextBox 4">
            <a:extLst>
              <a:ext uri="{FF2B5EF4-FFF2-40B4-BE49-F238E27FC236}">
                <a16:creationId xmlns:a16="http://schemas.microsoft.com/office/drawing/2014/main" id="{E620007B-1AA9-E6B6-C25B-3084F77DD50F}"/>
              </a:ext>
            </a:extLst>
          </p:cNvPr>
          <p:cNvSpPr txBox="1"/>
          <p:nvPr/>
        </p:nvSpPr>
        <p:spPr>
          <a:xfrm>
            <a:off x="1828801" y="1102734"/>
            <a:ext cx="5222604" cy="2408095"/>
          </a:xfrm>
          <a:prstGeom prst="rect">
            <a:avLst/>
          </a:prstGeom>
          <a:noFill/>
        </p:spPr>
        <p:txBody>
          <a:bodyPr wrap="square">
            <a:sp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a:ln>
                  <a:noFill/>
                </a:ln>
                <a:solidFill>
                  <a:prstClr val="black"/>
                </a:solidFill>
                <a:effectLst/>
                <a:uLnTx/>
                <a:uFillTx/>
                <a:latin typeface="Amasis MT Pro" panose="020F0502020204030204" pitchFamily="18" charset="0"/>
                <a:cs typeface="Arial" charset="0"/>
              </a:rPr>
              <a:t>The mission of the Medical Respite and Sobering Center is to provide Medical and Social </a:t>
            </a:r>
            <a:r>
              <a:rPr lang="en-US" sz="2000" i="1" dirty="0">
                <a:solidFill>
                  <a:prstClr val="black"/>
                </a:solidFill>
                <a:latin typeface="Amasis MT Pro" panose="020F0502020204030204" pitchFamily="18" charset="0"/>
                <a:cs typeface="Arial" charset="0"/>
              </a:rPr>
              <a:t>S</a:t>
            </a:r>
            <a:r>
              <a:rPr kumimoji="0" lang="en-US" sz="2000" b="0" i="1" u="none" strike="noStrike" kern="1200" cap="none" spc="0" normalizeH="0" baseline="0" noProof="0" dirty="0" err="1">
                <a:ln>
                  <a:noFill/>
                </a:ln>
                <a:solidFill>
                  <a:prstClr val="black"/>
                </a:solidFill>
                <a:effectLst/>
                <a:uLnTx/>
                <a:uFillTx/>
                <a:latin typeface="Amasis MT Pro" panose="020F0502020204030204" pitchFamily="18" charset="0"/>
                <a:cs typeface="Arial" charset="0"/>
              </a:rPr>
              <a:t>ervices</a:t>
            </a:r>
            <a:r>
              <a:rPr kumimoji="0" lang="en-US" sz="2000" b="0" i="1" u="none" strike="noStrike" kern="1200" cap="none" spc="0" normalizeH="0" baseline="0" noProof="0" dirty="0">
                <a:ln>
                  <a:noFill/>
                </a:ln>
                <a:solidFill>
                  <a:prstClr val="black"/>
                </a:solidFill>
                <a:effectLst/>
                <a:uLnTx/>
                <a:uFillTx/>
                <a:latin typeface="Amasis MT Pro" panose="020F0502020204030204" pitchFamily="18" charset="0"/>
                <a:cs typeface="Arial" charset="0"/>
              </a:rPr>
              <a:t> to promote stabilization, hope and healing to adults experiencing homelessness in </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a:ln>
                  <a:noFill/>
                </a:ln>
                <a:solidFill>
                  <a:prstClr val="black"/>
                </a:solidFill>
                <a:effectLst/>
                <a:uLnTx/>
                <a:uFillTx/>
                <a:latin typeface="Amasis MT Pro" panose="020F0502020204030204" pitchFamily="18" charset="0"/>
                <a:cs typeface="Arial" charset="0"/>
              </a:rPr>
              <a:t>San Francisco.</a:t>
            </a:r>
          </a:p>
        </p:txBody>
      </p:sp>
      <p:sp>
        <p:nvSpPr>
          <p:cNvPr id="6" name="TextBox 5">
            <a:extLst>
              <a:ext uri="{FF2B5EF4-FFF2-40B4-BE49-F238E27FC236}">
                <a16:creationId xmlns:a16="http://schemas.microsoft.com/office/drawing/2014/main" id="{EC457F12-9BDC-4999-260E-ADC03858D685}"/>
              </a:ext>
            </a:extLst>
          </p:cNvPr>
          <p:cNvSpPr txBox="1"/>
          <p:nvPr/>
        </p:nvSpPr>
        <p:spPr>
          <a:xfrm>
            <a:off x="641685" y="358155"/>
            <a:ext cx="4908884" cy="646331"/>
          </a:xfrm>
          <a:prstGeom prst="rect">
            <a:avLst/>
          </a:prstGeom>
          <a:noFill/>
        </p:spPr>
        <p:txBody>
          <a:bodyPr wrap="square" rtlCol="0">
            <a:spAutoFit/>
          </a:bodyPr>
          <a:lstStyle/>
          <a:p>
            <a:r>
              <a:rPr lang="en-US" sz="3600" dirty="0">
                <a:solidFill>
                  <a:schemeClr val="accent6">
                    <a:lumMod val="75000"/>
                  </a:schemeClr>
                </a:solidFill>
              </a:rPr>
              <a:t>Mission Statement</a:t>
            </a:r>
          </a:p>
        </p:txBody>
      </p:sp>
      <p:pic>
        <p:nvPicPr>
          <p:cNvPr id="7" name="Picture 6" descr="A picture containing building, plant, stone, furniture&#10;&#10;Description automatically generated">
            <a:extLst>
              <a:ext uri="{FF2B5EF4-FFF2-40B4-BE49-F238E27FC236}">
                <a16:creationId xmlns:a16="http://schemas.microsoft.com/office/drawing/2014/main" id="{0DBB98FA-942C-0D93-2B86-920C18E4EAA6}"/>
              </a:ext>
            </a:extLst>
          </p:cNvPr>
          <p:cNvPicPr>
            <a:picLocks noChangeAspect="1"/>
          </p:cNvPicPr>
          <p:nvPr/>
        </p:nvPicPr>
        <p:blipFill>
          <a:blip r:embed="rId3"/>
          <a:stretch>
            <a:fillRect/>
          </a:stretch>
        </p:blipFill>
        <p:spPr>
          <a:xfrm>
            <a:off x="641685" y="3609077"/>
            <a:ext cx="4071121" cy="3053340"/>
          </a:xfrm>
          <a:prstGeom prst="rect">
            <a:avLst/>
          </a:prstGeom>
        </p:spPr>
      </p:pic>
    </p:spTree>
    <p:extLst>
      <p:ext uri="{BB962C8B-B14F-4D97-AF65-F5344CB8AC3E}">
        <p14:creationId xmlns:p14="http://schemas.microsoft.com/office/powerpoint/2010/main" val="422972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7" y="274639"/>
            <a:ext cx="8229600" cy="1206291"/>
          </a:xfrm>
        </p:spPr>
        <p:txBody>
          <a:bodyPr>
            <a:normAutofit fontScale="90000"/>
          </a:bodyPr>
          <a:lstStyle/>
          <a:p>
            <a:br>
              <a:rPr lang="en-US" dirty="0"/>
            </a:br>
            <a:br>
              <a:rPr lang="en-US" dirty="0"/>
            </a:br>
            <a:br>
              <a:rPr lang="en-US" dirty="0"/>
            </a:br>
            <a:br>
              <a:rPr lang="en-US" dirty="0"/>
            </a:br>
            <a:br>
              <a:rPr lang="en-US" dirty="0"/>
            </a:br>
            <a:endParaRPr lang="en-US" dirty="0"/>
          </a:p>
        </p:txBody>
      </p:sp>
      <p:sp>
        <p:nvSpPr>
          <p:cNvPr id="4" name="Content Placeholder 3"/>
          <p:cNvSpPr>
            <a:spLocks noGrp="1"/>
          </p:cNvSpPr>
          <p:nvPr>
            <p:ph type="body" sz="quarter" idx="14"/>
          </p:nvPr>
        </p:nvSpPr>
        <p:spPr>
          <a:xfrm>
            <a:off x="446087" y="1391493"/>
            <a:ext cx="8240713" cy="914400"/>
          </a:xfrm>
        </p:spPr>
        <p:txBody>
          <a:bodyPr>
            <a:normAutofit/>
          </a:bodyPr>
          <a:lstStyle/>
          <a:p>
            <a:pPr>
              <a:buNone/>
            </a:pPr>
            <a:endParaRPr lang="en-US" dirty="0"/>
          </a:p>
          <a:p>
            <a:pPr>
              <a:buNone/>
            </a:pPr>
            <a:endParaRPr lang="en-US" dirty="0"/>
          </a:p>
        </p:txBody>
      </p:sp>
      <p:sp>
        <p:nvSpPr>
          <p:cNvPr id="6" name="TextBox 5">
            <a:extLst>
              <a:ext uri="{FF2B5EF4-FFF2-40B4-BE49-F238E27FC236}">
                <a16:creationId xmlns:a16="http://schemas.microsoft.com/office/drawing/2014/main" id="{BB161BCE-0929-9B39-97A4-B82075C72683}"/>
              </a:ext>
            </a:extLst>
          </p:cNvPr>
          <p:cNvSpPr txBox="1"/>
          <p:nvPr/>
        </p:nvSpPr>
        <p:spPr>
          <a:xfrm>
            <a:off x="356877" y="130612"/>
            <a:ext cx="7644062" cy="523220"/>
          </a:xfrm>
          <a:prstGeom prst="rect">
            <a:avLst/>
          </a:prstGeom>
          <a:noFill/>
        </p:spPr>
        <p:txBody>
          <a:bodyPr wrap="square" rtlCol="0">
            <a:spAutoFit/>
          </a:bodyPr>
          <a:lstStyle/>
          <a:p>
            <a:pPr algn="ctr"/>
            <a:r>
              <a:rPr lang="en-US" sz="2800" dirty="0">
                <a:solidFill>
                  <a:schemeClr val="accent6">
                    <a:lumMod val="75000"/>
                  </a:schemeClr>
                </a:solidFill>
              </a:rPr>
              <a:t>A Day in the Life at Medical Respite</a:t>
            </a:r>
          </a:p>
        </p:txBody>
      </p:sp>
      <p:sp>
        <p:nvSpPr>
          <p:cNvPr id="8" name="TextBox 7">
            <a:extLst>
              <a:ext uri="{FF2B5EF4-FFF2-40B4-BE49-F238E27FC236}">
                <a16:creationId xmlns:a16="http://schemas.microsoft.com/office/drawing/2014/main" id="{FCF65263-B420-664B-3729-427ABB9BF599}"/>
              </a:ext>
            </a:extLst>
          </p:cNvPr>
          <p:cNvSpPr txBox="1"/>
          <p:nvPr/>
        </p:nvSpPr>
        <p:spPr>
          <a:xfrm>
            <a:off x="156375" y="1287040"/>
            <a:ext cx="6801852" cy="4694619"/>
          </a:xfrm>
          <a:prstGeom prst="rect">
            <a:avLst/>
          </a:prstGeom>
          <a:noFill/>
        </p:spPr>
        <p:txBody>
          <a:bodyPr wrap="square" rtlCol="0">
            <a:spAutoFit/>
          </a:bodyPr>
          <a:lstStyle/>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charset="0"/>
                <a:cs typeface="Arial" charset="0"/>
              </a:rPr>
              <a:t>Sleeping Arrangements</a:t>
            </a:r>
            <a:endParaRPr lang="en-US" dirty="0">
              <a:solidFill>
                <a:prstClr val="black"/>
              </a:solidFill>
              <a:latin typeface="Arial" charset="0"/>
              <a:cs typeface="Arial" charset="0"/>
            </a:endParaRP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charset="0"/>
                <a:cs typeface="Arial" charset="0"/>
              </a:rPr>
              <a:t>Open door policy</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US" dirty="0">
                <a:solidFill>
                  <a:prstClr val="black"/>
                </a:solidFill>
                <a:latin typeface="Arial" charset="0"/>
                <a:cs typeface="Arial" charset="0"/>
              </a:rPr>
              <a:t>Transportation </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charset="0"/>
                <a:cs typeface="Arial" charset="0"/>
              </a:rPr>
              <a:t>Weekly Linen and Laundry Service provided on site</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charset="0"/>
                <a:cs typeface="Arial" charset="0"/>
              </a:rPr>
              <a:t>Meals</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US" dirty="0">
                <a:solidFill>
                  <a:prstClr val="black"/>
                </a:solidFill>
                <a:latin typeface="Arial" charset="0"/>
                <a:cs typeface="Arial" charset="0"/>
              </a:rPr>
              <a:t>Activities </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US" dirty="0">
                <a:solidFill>
                  <a:prstClr val="black"/>
                </a:solidFill>
                <a:latin typeface="Arial" charset="0"/>
                <a:cs typeface="Arial" charset="0"/>
              </a:rPr>
              <a:t>A Client’s Team</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US" dirty="0">
                <a:solidFill>
                  <a:prstClr val="black"/>
                </a:solidFill>
                <a:latin typeface="Arial" charset="0"/>
                <a:cs typeface="Arial" charset="0"/>
              </a:rPr>
              <a:t>Medications</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US" dirty="0">
                <a:solidFill>
                  <a:prstClr val="black"/>
                </a:solidFill>
                <a:latin typeface="Arial" charset="0"/>
                <a:cs typeface="Arial" charset="0"/>
              </a:rPr>
              <a:t>Wrap Around Services</a:t>
            </a:r>
          </a:p>
          <a:p>
            <a:pPr marL="685800" marR="0" lvl="0" indent="-6858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charset="0"/>
                <a:cs typeface="Arial" charset="0"/>
              </a:rPr>
              <a:t>Social Service Community Meeting</a:t>
            </a:r>
          </a:p>
        </p:txBody>
      </p:sp>
      <p:pic>
        <p:nvPicPr>
          <p:cNvPr id="12" name="Picture 11" descr="A room with tables and chairs&#10;&#10;Description automatically generated with medium confidence">
            <a:extLst>
              <a:ext uri="{FF2B5EF4-FFF2-40B4-BE49-F238E27FC236}">
                <a16:creationId xmlns:a16="http://schemas.microsoft.com/office/drawing/2014/main" id="{87F0DF67-3A68-AE68-8C62-21150A845A8B}"/>
              </a:ext>
            </a:extLst>
          </p:cNvPr>
          <p:cNvPicPr>
            <a:picLocks noChangeAspect="1"/>
          </p:cNvPicPr>
          <p:nvPr/>
        </p:nvPicPr>
        <p:blipFill>
          <a:blip r:embed="rId3"/>
          <a:stretch>
            <a:fillRect/>
          </a:stretch>
        </p:blipFill>
        <p:spPr>
          <a:xfrm>
            <a:off x="6305660" y="3220800"/>
            <a:ext cx="2589532" cy="1942149"/>
          </a:xfrm>
          <a:prstGeom prst="rect">
            <a:avLst/>
          </a:prstGeom>
        </p:spPr>
      </p:pic>
      <p:pic>
        <p:nvPicPr>
          <p:cNvPr id="5" name="Picture 4" descr="A picture containing text, building, outdoor, road&#10;&#10;Description automatically generated">
            <a:extLst>
              <a:ext uri="{FF2B5EF4-FFF2-40B4-BE49-F238E27FC236}">
                <a16:creationId xmlns:a16="http://schemas.microsoft.com/office/drawing/2014/main" id="{EA13AE6C-10A3-4B6B-FA3E-80FDBCE2DD6F}"/>
              </a:ext>
            </a:extLst>
          </p:cNvPr>
          <p:cNvPicPr>
            <a:picLocks noChangeAspect="1"/>
          </p:cNvPicPr>
          <p:nvPr/>
        </p:nvPicPr>
        <p:blipFill>
          <a:blip r:embed="rId4"/>
          <a:stretch>
            <a:fillRect/>
          </a:stretch>
        </p:blipFill>
        <p:spPr>
          <a:xfrm>
            <a:off x="6305660" y="867238"/>
            <a:ext cx="2589532" cy="1942149"/>
          </a:xfrm>
          <a:prstGeom prst="rect">
            <a:avLst/>
          </a:prstGeom>
        </p:spPr>
      </p:pic>
    </p:spTree>
    <p:extLst>
      <p:ext uri="{BB962C8B-B14F-4D97-AF65-F5344CB8AC3E}">
        <p14:creationId xmlns:p14="http://schemas.microsoft.com/office/powerpoint/2010/main" val="3965450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en-US" b="1" dirty="0"/>
              <a:t>What Respite Offers</a:t>
            </a:r>
          </a:p>
        </p:txBody>
      </p:sp>
      <p:sp>
        <p:nvSpPr>
          <p:cNvPr id="74755" name="Rectangle 3"/>
          <p:cNvSpPr>
            <a:spLocks noGrp="1" noChangeArrowheads="1"/>
          </p:cNvSpPr>
          <p:nvPr>
            <p:ph sz="half" idx="4294967295"/>
          </p:nvPr>
        </p:nvSpPr>
        <p:spPr>
          <a:xfrm>
            <a:off x="318052" y="860536"/>
            <a:ext cx="3866322" cy="5136927"/>
          </a:xfrm>
        </p:spPr>
        <p:txBody>
          <a:bodyPr>
            <a:normAutofit lnSpcReduction="10000"/>
          </a:bodyPr>
          <a:lstStyle/>
          <a:p>
            <a:pPr marL="0" indent="0" algn="ctr">
              <a:buNone/>
            </a:pPr>
            <a:r>
              <a:rPr lang="en-US" sz="1600" dirty="0"/>
              <a:t>Medical Services</a:t>
            </a:r>
            <a:endParaRPr lang="en-US" sz="1350" dirty="0"/>
          </a:p>
          <a:p>
            <a:r>
              <a:rPr lang="en-US" sz="1400" dirty="0"/>
              <a:t>Safe, clean place to stay while recuperating from an acute medical or surgical condition</a:t>
            </a:r>
          </a:p>
          <a:p>
            <a:r>
              <a:rPr lang="en-US" sz="1400" dirty="0"/>
              <a:t>Successful resolution of acute conditions and stabilization of chronic conditions</a:t>
            </a:r>
          </a:p>
          <a:p>
            <a:r>
              <a:rPr lang="en-US" sz="1400" dirty="0"/>
              <a:t>Linkage and bridging to primary care</a:t>
            </a:r>
          </a:p>
          <a:p>
            <a:r>
              <a:rPr lang="en-US" sz="1400" dirty="0"/>
              <a:t>Linkage to specialty medical care </a:t>
            </a:r>
          </a:p>
          <a:p>
            <a:r>
              <a:rPr lang="en-US" sz="1400" dirty="0"/>
              <a:t>Linkage to Coordinated Entry Housing List</a:t>
            </a:r>
          </a:p>
          <a:p>
            <a:r>
              <a:rPr lang="en-US" sz="1400" dirty="0"/>
              <a:t>Urgent care services as needed</a:t>
            </a:r>
          </a:p>
          <a:p>
            <a:r>
              <a:rPr lang="en-US" sz="1400" dirty="0"/>
              <a:t>Care coordination for development of treatment plans focused on positive long-term change</a:t>
            </a:r>
          </a:p>
          <a:p>
            <a:r>
              <a:rPr lang="en-US" sz="1400" dirty="0"/>
              <a:t>Psych NP on Staff to help Bridge clients to Mental Health</a:t>
            </a:r>
          </a:p>
          <a:p>
            <a:endParaRPr lang="en-US" dirty="0"/>
          </a:p>
        </p:txBody>
      </p:sp>
      <p:sp>
        <p:nvSpPr>
          <p:cNvPr id="4" name="Content Placeholder 3"/>
          <p:cNvSpPr>
            <a:spLocks noGrp="1"/>
          </p:cNvSpPr>
          <p:nvPr>
            <p:ph sz="quarter" idx="4294967295"/>
          </p:nvPr>
        </p:nvSpPr>
        <p:spPr>
          <a:xfrm>
            <a:off x="4462671" y="784379"/>
            <a:ext cx="4528930" cy="5136927"/>
          </a:xfrm>
        </p:spPr>
        <p:txBody>
          <a:bodyPr>
            <a:normAutofit/>
          </a:bodyPr>
          <a:lstStyle/>
          <a:p>
            <a:pPr marL="0" indent="0" algn="ctr">
              <a:buNone/>
            </a:pPr>
            <a:r>
              <a:rPr lang="en-US" sz="1600" dirty="0"/>
              <a:t>Social Services </a:t>
            </a:r>
            <a:endParaRPr lang="en-US" sz="1400" dirty="0">
              <a:latin typeface="+mn-lt"/>
            </a:endParaRPr>
          </a:p>
          <a:p>
            <a:r>
              <a:rPr lang="en-US" sz="1400" dirty="0">
                <a:latin typeface="+mn-lt"/>
              </a:rPr>
              <a:t>Linkages to social services and entitlements:</a:t>
            </a:r>
          </a:p>
          <a:p>
            <a:pPr lvl="1"/>
            <a:r>
              <a:rPr lang="en-US" sz="1400" dirty="0">
                <a:latin typeface="+mn-lt"/>
              </a:rPr>
              <a:t>General Assistance</a:t>
            </a:r>
          </a:p>
          <a:p>
            <a:pPr lvl="1"/>
            <a:r>
              <a:rPr lang="en-US" sz="1400" dirty="0">
                <a:latin typeface="+mn-lt"/>
              </a:rPr>
              <a:t>Housing applications / Coordinated Entry</a:t>
            </a:r>
          </a:p>
          <a:p>
            <a:pPr lvl="1"/>
            <a:r>
              <a:rPr lang="en-US" sz="1400" dirty="0">
                <a:latin typeface="+mn-lt"/>
              </a:rPr>
              <a:t>Bus passes</a:t>
            </a:r>
          </a:p>
          <a:p>
            <a:pPr lvl="1"/>
            <a:r>
              <a:rPr lang="en-US" sz="1400" dirty="0">
                <a:latin typeface="+mn-lt"/>
              </a:rPr>
              <a:t>Immigration Clinic</a:t>
            </a:r>
          </a:p>
          <a:p>
            <a:pPr lvl="1"/>
            <a:r>
              <a:rPr lang="en-US" sz="1400" dirty="0" err="1">
                <a:latin typeface="+mn-lt"/>
              </a:rPr>
              <a:t>Medi</a:t>
            </a:r>
            <a:r>
              <a:rPr lang="en-US" sz="1400" dirty="0">
                <a:latin typeface="+mn-lt"/>
              </a:rPr>
              <a:t>-Cal/Medicare enrollment</a:t>
            </a:r>
          </a:p>
          <a:p>
            <a:pPr lvl="1"/>
            <a:r>
              <a:rPr lang="en-US" sz="1400" dirty="0">
                <a:latin typeface="+mn-lt"/>
              </a:rPr>
              <a:t>Substance use treatment programs</a:t>
            </a:r>
          </a:p>
          <a:p>
            <a:pPr lvl="1"/>
            <a:r>
              <a:rPr lang="en-US" sz="1400" dirty="0">
                <a:latin typeface="+mn-lt"/>
              </a:rPr>
              <a:t>Alcohol Treatment programs</a:t>
            </a:r>
          </a:p>
          <a:p>
            <a:pPr lvl="1"/>
            <a:r>
              <a:rPr lang="en-US" sz="1400" dirty="0">
                <a:latin typeface="+mn-lt"/>
              </a:rPr>
              <a:t>Mental health Service connection</a:t>
            </a:r>
          </a:p>
          <a:p>
            <a:endParaRPr lang="en-US" sz="1400" dirty="0">
              <a:latin typeface="+mn-lt"/>
            </a:endParaRPr>
          </a:p>
          <a:p>
            <a:endParaRPr lang="en-US" dirty="0"/>
          </a:p>
        </p:txBody>
      </p:sp>
      <p:pic>
        <p:nvPicPr>
          <p:cNvPr id="5" name="Picture 4" descr="A picture containing wall, indoor, toilet&#10;&#10;Description automatically generated">
            <a:extLst>
              <a:ext uri="{FF2B5EF4-FFF2-40B4-BE49-F238E27FC236}">
                <a16:creationId xmlns:a16="http://schemas.microsoft.com/office/drawing/2014/main" id="{618AC477-1B88-99B2-C5BE-2D1AEB0A1861}"/>
              </a:ext>
            </a:extLst>
          </p:cNvPr>
          <p:cNvPicPr>
            <a:picLocks noChangeAspect="1"/>
          </p:cNvPicPr>
          <p:nvPr/>
        </p:nvPicPr>
        <p:blipFill>
          <a:blip r:embed="rId3"/>
          <a:stretch>
            <a:fillRect/>
          </a:stretch>
        </p:blipFill>
        <p:spPr>
          <a:xfrm rot="5400000">
            <a:off x="3945644" y="4154141"/>
            <a:ext cx="2602177" cy="1951633"/>
          </a:xfrm>
          <a:prstGeom prst="rect">
            <a:avLst/>
          </a:prstGeom>
        </p:spPr>
      </p:pic>
    </p:spTree>
    <p:extLst>
      <p:ext uri="{BB962C8B-B14F-4D97-AF65-F5344CB8AC3E}">
        <p14:creationId xmlns:p14="http://schemas.microsoft.com/office/powerpoint/2010/main" val="245280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776097"/>
            <a:ext cx="8610600" cy="830997"/>
          </a:xfrm>
          <a:prstGeom prst="rect">
            <a:avLst/>
          </a:prstGeom>
        </p:spPr>
        <p:txBody>
          <a:bodyPr wrap="square">
            <a:spAutoFit/>
          </a:bodyPr>
          <a:lstStyle/>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914400" algn="l"/>
              </a:tabLst>
            </a:pPr>
            <a:endParaRPr lang="en-US" sz="2400" dirty="0">
              <a:latin typeface="Times New Roman" pitchFamily="18" charset="0"/>
              <a:ea typeface="Calibri" pitchFamily="34" charset="0"/>
              <a:cs typeface="Times New Roman" pitchFamily="18" charset="0"/>
            </a:endParaRPr>
          </a:p>
        </p:txBody>
      </p:sp>
      <p:sp>
        <p:nvSpPr>
          <p:cNvPr id="4" name="Title 3"/>
          <p:cNvSpPr>
            <a:spLocks noGrp="1"/>
          </p:cNvSpPr>
          <p:nvPr>
            <p:ph type="title"/>
          </p:nvPr>
        </p:nvSpPr>
        <p:spPr>
          <a:xfrm>
            <a:off x="457200" y="138359"/>
            <a:ext cx="8229600" cy="778097"/>
          </a:xfrm>
        </p:spPr>
        <p:txBody>
          <a:bodyPr/>
          <a:lstStyle/>
          <a:p>
            <a:r>
              <a:rPr lang="en-US" dirty="0"/>
              <a:t>Trends – Aging Population</a:t>
            </a:r>
          </a:p>
        </p:txBody>
      </p:sp>
      <p:sp>
        <p:nvSpPr>
          <p:cNvPr id="5" name="Text Placeholder 4">
            <a:extLst>
              <a:ext uri="{FF2B5EF4-FFF2-40B4-BE49-F238E27FC236}">
                <a16:creationId xmlns:a16="http://schemas.microsoft.com/office/drawing/2014/main" id="{4B118F97-43A0-4FFB-9248-AC47BAE4E8F8}"/>
              </a:ext>
            </a:extLst>
          </p:cNvPr>
          <p:cNvSpPr>
            <a:spLocks noGrp="1"/>
          </p:cNvSpPr>
          <p:nvPr>
            <p:ph type="body" sz="quarter" idx="14"/>
          </p:nvPr>
        </p:nvSpPr>
        <p:spPr>
          <a:xfrm>
            <a:off x="827087" y="920597"/>
            <a:ext cx="8240713" cy="2155402"/>
          </a:xfrm>
        </p:spPr>
        <p:txBody>
          <a:bodyPr/>
          <a:lstStyle/>
          <a:p>
            <a:r>
              <a:rPr lang="en-US" dirty="0"/>
              <a:t>-Currently, 30% of our Respite clients are over the age of 60. Of those, 50% of clients that come from Community Referral (Shelter) are 60+</a:t>
            </a:r>
          </a:p>
          <a:p>
            <a:r>
              <a:rPr lang="en-US" dirty="0"/>
              <a:t>-Numbers of seniors experiencing homelessness are expected to triple by 2030</a:t>
            </a:r>
          </a:p>
          <a:p>
            <a:endParaRPr lang="en-US" dirty="0"/>
          </a:p>
        </p:txBody>
      </p:sp>
      <p:pic>
        <p:nvPicPr>
          <p:cNvPr id="3" name="Picture 2">
            <a:extLst>
              <a:ext uri="{FF2B5EF4-FFF2-40B4-BE49-F238E27FC236}">
                <a16:creationId xmlns:a16="http://schemas.microsoft.com/office/drawing/2014/main" id="{B93736DF-2032-E8CD-351A-69BE51A168BA}"/>
              </a:ext>
            </a:extLst>
          </p:cNvPr>
          <p:cNvPicPr>
            <a:picLocks noChangeAspect="1"/>
          </p:cNvPicPr>
          <p:nvPr/>
        </p:nvPicPr>
        <p:blipFill>
          <a:blip r:embed="rId3"/>
          <a:stretch>
            <a:fillRect/>
          </a:stretch>
        </p:blipFill>
        <p:spPr>
          <a:xfrm>
            <a:off x="1126273" y="2261559"/>
            <a:ext cx="4103649" cy="4531036"/>
          </a:xfrm>
          <a:prstGeom prst="rect">
            <a:avLst/>
          </a:prstGeom>
        </p:spPr>
      </p:pic>
      <p:sp>
        <p:nvSpPr>
          <p:cNvPr id="6" name="TextBox 5">
            <a:extLst>
              <a:ext uri="{FF2B5EF4-FFF2-40B4-BE49-F238E27FC236}">
                <a16:creationId xmlns:a16="http://schemas.microsoft.com/office/drawing/2014/main" id="{3E8CA081-777F-322C-2E0F-3065B390ABD2}"/>
              </a:ext>
            </a:extLst>
          </p:cNvPr>
          <p:cNvSpPr txBox="1"/>
          <p:nvPr/>
        </p:nvSpPr>
        <p:spPr>
          <a:xfrm>
            <a:off x="5903568" y="2514600"/>
            <a:ext cx="2871624" cy="1631216"/>
          </a:xfrm>
          <a:prstGeom prst="rect">
            <a:avLst/>
          </a:prstGeom>
          <a:noFill/>
        </p:spPr>
        <p:txBody>
          <a:bodyPr wrap="square" rtlCol="0">
            <a:spAutoFit/>
          </a:bodyPr>
          <a:lstStyle/>
          <a:p>
            <a:r>
              <a:rPr lang="en-US" sz="1000" dirty="0"/>
              <a:t>From “The Emerging Crisis of Aged Homelessness in the US: Could Cost Avoidance in Health Care Fund Housing Solutions?”</a:t>
            </a:r>
          </a:p>
          <a:p>
            <a:r>
              <a:rPr lang="en-US" sz="1000" dirty="0"/>
              <a:t>November 2019 International Journal for Population Data Science 4(3)</a:t>
            </a:r>
          </a:p>
          <a:p>
            <a:r>
              <a:rPr lang="en-US" sz="1000" dirty="0"/>
              <a:t>by</a:t>
            </a:r>
          </a:p>
          <a:p>
            <a:r>
              <a:rPr lang="en-US" sz="1000" dirty="0"/>
              <a:t>Dennis P Culhane, Dennis P Culhane, Kelly Doran, Maryann </a:t>
            </a:r>
            <a:r>
              <a:rPr lang="en-US" sz="1000" dirty="0" err="1"/>
              <a:t>Schretzman</a:t>
            </a:r>
            <a:r>
              <a:rPr lang="en-US" sz="1000" dirty="0"/>
              <a:t>, Kuhn Randall Kuhn</a:t>
            </a:r>
          </a:p>
        </p:txBody>
      </p:sp>
    </p:spTree>
    <p:extLst>
      <p:ext uri="{BB962C8B-B14F-4D97-AF65-F5344CB8AC3E}">
        <p14:creationId xmlns:p14="http://schemas.microsoft.com/office/powerpoint/2010/main" val="195923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FEC610-F1F7-439D-0DFC-72186698E08B}"/>
              </a:ext>
            </a:extLst>
          </p:cNvPr>
          <p:cNvSpPr>
            <a:spLocks noGrp="1"/>
          </p:cNvSpPr>
          <p:nvPr>
            <p:ph type="sldNum" sz="quarter" idx="4"/>
          </p:nvPr>
        </p:nvSpPr>
        <p:spPr/>
        <p:txBody>
          <a:bodyPr/>
          <a:lstStyle/>
          <a:p>
            <a:fld id="{58AE0C9F-EB97-3B42-9159-3A2020A00EDD}" type="slidenum">
              <a:rPr lang="en-US" altLang="ko-KR" smtClean="0"/>
              <a:pPr/>
              <a:t>9</a:t>
            </a:fld>
            <a:r>
              <a:rPr lang="en-US" altLang="ko-KR"/>
              <a:t>  San Francisco Health Network</a:t>
            </a:r>
            <a:endParaRPr lang="ko-KR" altLang="en-US" dirty="0"/>
          </a:p>
        </p:txBody>
      </p:sp>
      <p:pic>
        <p:nvPicPr>
          <p:cNvPr id="5" name="Picture 4">
            <a:extLst>
              <a:ext uri="{FF2B5EF4-FFF2-40B4-BE49-F238E27FC236}">
                <a16:creationId xmlns:a16="http://schemas.microsoft.com/office/drawing/2014/main" id="{4FA43D78-8877-C7F3-5998-45CEF2963F70}"/>
              </a:ext>
            </a:extLst>
          </p:cNvPr>
          <p:cNvPicPr>
            <a:picLocks noChangeAspect="1"/>
          </p:cNvPicPr>
          <p:nvPr/>
        </p:nvPicPr>
        <p:blipFill>
          <a:blip r:embed="rId3"/>
          <a:stretch>
            <a:fillRect/>
          </a:stretch>
        </p:blipFill>
        <p:spPr>
          <a:xfrm>
            <a:off x="2508325" y="1880482"/>
            <a:ext cx="4127350" cy="3097036"/>
          </a:xfrm>
          <a:prstGeom prst="rect">
            <a:avLst/>
          </a:prstGeom>
        </p:spPr>
      </p:pic>
      <p:graphicFrame>
        <p:nvGraphicFramePr>
          <p:cNvPr id="6" name="Chart 5">
            <a:extLst>
              <a:ext uri="{FF2B5EF4-FFF2-40B4-BE49-F238E27FC236}">
                <a16:creationId xmlns:a16="http://schemas.microsoft.com/office/drawing/2014/main" id="{D5F0035E-8C85-5662-8B08-100231DF5B37}"/>
              </a:ext>
            </a:extLst>
          </p:cNvPr>
          <p:cNvGraphicFramePr/>
          <p:nvPr>
            <p:extLst>
              <p:ext uri="{D42A27DB-BD31-4B8C-83A1-F6EECF244321}">
                <p14:modId xmlns:p14="http://schemas.microsoft.com/office/powerpoint/2010/main" val="1032757534"/>
              </p:ext>
            </p:extLst>
          </p:nvPr>
        </p:nvGraphicFramePr>
        <p:xfrm>
          <a:off x="733529" y="462224"/>
          <a:ext cx="7676941" cy="48834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198387"/>
      </p:ext>
    </p:extLst>
  </p:cSld>
  <p:clrMapOvr>
    <a:masterClrMapping/>
  </p:clrMapOvr>
</p:sld>
</file>

<file path=ppt/theme/theme1.xml><?xml version="1.0" encoding="utf-8"?>
<a:theme xmlns:a="http://schemas.openxmlformats.org/drawingml/2006/main" name="O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G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G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_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1737063BBA8241A542797FFB2DA40D" ma:contentTypeVersion="0" ma:contentTypeDescription="Create a new document." ma:contentTypeScope="" ma:versionID="8a6e6444150aac17b12b2ebec3f68759">
  <xsd:schema xmlns:xsd="http://www.w3.org/2001/XMLSchema" xmlns:xs="http://www.w3.org/2001/XMLSchema" xmlns:p="http://schemas.microsoft.com/office/2006/metadata/properties" targetNamespace="http://schemas.microsoft.com/office/2006/metadata/properties" ma:root="true" ma:fieldsID="e2a8d936274c3849a1f6d0658168f7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111BDB-85FC-40D6-B889-47555A182844}">
  <ds:schemaRefs>
    <ds:schemaRef ds:uri="http://schemas.microsoft.com/sharepoint/v3/contenttype/forms"/>
  </ds:schemaRefs>
</ds:datastoreItem>
</file>

<file path=customXml/itemProps2.xml><?xml version="1.0" encoding="utf-8"?>
<ds:datastoreItem xmlns:ds="http://schemas.openxmlformats.org/officeDocument/2006/customXml" ds:itemID="{30C07512-D609-4483-A57F-959F50D9F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1A897E7-4AE6-47A6-A470-E95CC4E99649}">
  <ds:schemaRefs>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3842</TotalTime>
  <Words>7328</Words>
  <Application>Microsoft Office PowerPoint</Application>
  <PresentationFormat>On-screen Show (4:3)</PresentationFormat>
  <Paragraphs>521</Paragraphs>
  <Slides>33</Slides>
  <Notes>32</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33</vt:i4>
      </vt:variant>
    </vt:vector>
  </HeadingPairs>
  <TitlesOfParts>
    <vt:vector size="53" baseType="lpstr">
      <vt:lpstr>Amasis MT Pro</vt:lpstr>
      <vt:lpstr>Arial</vt:lpstr>
      <vt:lpstr>BrownPro</vt:lpstr>
      <vt:lpstr>Calibri</vt:lpstr>
      <vt:lpstr>Century Gothic 1</vt:lpstr>
      <vt:lpstr>Century Gothic 2</vt:lpstr>
      <vt:lpstr>Cormorant Garamond</vt:lpstr>
      <vt:lpstr>inherit</vt:lpstr>
      <vt:lpstr>Open Sans</vt:lpstr>
      <vt:lpstr>Segoe UI</vt:lpstr>
      <vt:lpstr>Times New Roman</vt:lpstr>
      <vt:lpstr>O_Content 1</vt:lpstr>
      <vt:lpstr>DG_Content 1</vt:lpstr>
      <vt:lpstr>G_Content 1</vt:lpstr>
      <vt:lpstr>BG_Content 1</vt:lpstr>
      <vt:lpstr>B_Content 1</vt:lpstr>
      <vt:lpstr>P_Content 1</vt:lpstr>
      <vt:lpstr>R_Content 1</vt:lpstr>
      <vt:lpstr>1_O_Content 1</vt:lpstr>
      <vt:lpstr>Document</vt:lpstr>
      <vt:lpstr>PowerPoint Presentation</vt:lpstr>
      <vt:lpstr>  -Carli Fullerton, RN, BSN, PHN San Francisco Medical Respite  </vt:lpstr>
      <vt:lpstr>Agenda</vt:lpstr>
      <vt:lpstr>Introduction to our Program San Francisco Medical Respite</vt:lpstr>
      <vt:lpstr>     </vt:lpstr>
      <vt:lpstr>     </vt:lpstr>
      <vt:lpstr>What Respite Offers</vt:lpstr>
      <vt:lpstr>Trends – Aging Population</vt:lpstr>
      <vt:lpstr>PowerPoint Presentation</vt:lpstr>
      <vt:lpstr>PowerPoint Presentation</vt:lpstr>
      <vt:lpstr>Challenges of lack of ADL support in our Respite setting prior to PCAs</vt:lpstr>
      <vt:lpstr>Notes from staff prior to PCAs</vt:lpstr>
      <vt:lpstr>Our Solution</vt:lpstr>
      <vt:lpstr>Benefits of Providing ADL Support at Respite</vt:lpstr>
      <vt:lpstr>Licensing</vt:lpstr>
      <vt:lpstr>Defining ADL support in Respite</vt:lpstr>
      <vt:lpstr>Funding</vt:lpstr>
      <vt:lpstr>How we implemented Enhanced ADL Support  </vt:lpstr>
      <vt:lpstr>Creating a Training Plan</vt:lpstr>
      <vt:lpstr>Opening of Expanded Building</vt:lpstr>
      <vt:lpstr>Implementation, Tools, and Documentation</vt:lpstr>
      <vt:lpstr>PowerPoint Presentation</vt:lpstr>
      <vt:lpstr>PowerPoint Presentation</vt:lpstr>
      <vt:lpstr>PowerPoint Presentation</vt:lpstr>
      <vt:lpstr>What this Looks like in our facility today</vt:lpstr>
      <vt:lpstr>PCA shift notes example</vt:lpstr>
      <vt:lpstr>Case Studies</vt:lpstr>
      <vt:lpstr>Communication with hospitals and Community Partners:  </vt:lpstr>
      <vt:lpstr>Lessons Learned</vt:lpstr>
      <vt:lpstr>PowerPoint Presentation</vt:lpstr>
      <vt:lpstr>Questions?  My email: carli.fullerton@sfdph.org</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Rachel Sakai</dc:creator>
  <cp:keywords/>
  <dc:description/>
  <cp:lastModifiedBy>Fullerton, Carli (DPH)</cp:lastModifiedBy>
  <cp:revision>179</cp:revision>
  <dcterms:created xsi:type="dcterms:W3CDTF">2017-04-25T16:49:41Z</dcterms:created>
  <dcterms:modified xsi:type="dcterms:W3CDTF">2024-05-11T00:35:12Z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0x010100C71737063BBA8241A542797FFB2DA40D</vt:lpwstr>
  </property>
</Properties>
</file>