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2"/>
  </p:notesMasterIdLst>
  <p:sldIdLst>
    <p:sldId id="30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Calibri" panose="020F0502020204030204" pitchFamily="34" charset="0"/>
      <p:regular r:id="rId53"/>
      <p:bold r:id="rId54"/>
      <p:italic r:id="rId55"/>
      <p:boldItalic r:id="rId56"/>
    </p:embeddedFont>
    <p:embeddedFont>
      <p:font typeface="Candara" panose="020E0502030303020204" pitchFamily="34" charset="0"/>
      <p:regular r:id="rId57"/>
      <p:bold r:id="rId58"/>
      <p:italic r:id="rId59"/>
      <p:boldItalic r:id="rId60"/>
    </p:embeddedFont>
    <p:embeddedFont>
      <p:font typeface="Century Gothic 1" panose="020B0702020202020204" pitchFamily="34" charset="0"/>
      <p:regular r:id="rId61"/>
      <p:bold r:id="rId62"/>
      <p:italic r:id="rId63"/>
      <p:boldItalic r:id="rId64"/>
    </p:embeddedFont>
    <p:embeddedFont>
      <p:font typeface="Open Sans" panose="020B0606030504020204" pitchFamily="34" charset="0"/>
      <p:regular r:id="rId65"/>
      <p:bold r:id="rId66"/>
      <p:italic r:id="rId67"/>
      <p:boldItalic r:id="rId68"/>
    </p:embeddedFont>
    <p:embeddedFont>
      <p:font typeface="Open Sans Light" panose="020B0306030504020204" pitchFamily="34" charset="0"/>
      <p:regular r:id="rId69"/>
      <p:bold r:id="rId70"/>
      <p:italic r:id="rId71"/>
      <p:boldItalic r:id="rId72"/>
    </p:embeddedFont>
    <p:embeddedFont>
      <p:font typeface="Open Sans SemiBold" panose="020B0606030504020204" pitchFamily="34" charset="0"/>
      <p:regular r:id="rId73"/>
      <p:bold r:id="rId74"/>
      <p:italic r:id="rId75"/>
      <p:boldItalic r:id="rId76"/>
    </p:embeddedFont>
    <p:embeddedFont>
      <p:font typeface="Source Sans Pro" panose="020B0503030403020204" pitchFamily="3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5"/>
  </p:normalViewPr>
  <p:slideViewPr>
    <p:cSldViewPr snapToGrid="0">
      <p:cViewPr varScale="1">
        <p:scale>
          <a:sx n="119" d="100"/>
          <a:sy n="119" d="100"/>
        </p:scale>
        <p:origin x="90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font" Target="fonts/font9.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80"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Anishinaab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en.wikipedia.org/wiki/Iroquoi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25cdc2fbcd_0_1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225cdc2fbcd_0_18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42" name="Google Shape;142;g225cdc2fbcd_0_18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5cdc2fbcd_0_2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225cdc2fbcd_0_20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1" indent="0" algn="l" rtl="0">
              <a:lnSpc>
                <a:spcPct val="100000"/>
              </a:lnSpc>
              <a:spcBef>
                <a:spcPts val="480"/>
              </a:spcBef>
              <a:spcAft>
                <a:spcPts val="0"/>
              </a:spcAft>
              <a:buClr>
                <a:srgbClr val="191919"/>
              </a:buClr>
              <a:buSzPts val="2400"/>
              <a:buNone/>
            </a:pPr>
            <a:endParaRPr/>
          </a:p>
        </p:txBody>
      </p:sp>
      <p:sp>
        <p:nvSpPr>
          <p:cNvPr id="152" name="Google Shape;152;g225cdc2fbcd_0_20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4e815027d9_1_1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4e815027d9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e815027d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4e815027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endParaRPr sz="125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25cdc2fbcd_0_2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25cdc2fbcd_0_2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a:solidFill>
                  <a:schemeClr val="dk1"/>
                </a:solidFill>
              </a:rPr>
              <a:t>Naheed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4e815027d9_1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4e815027d9_1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p:txBody>
      </p:sp>
      <p:sp>
        <p:nvSpPr>
          <p:cNvPr id="181" name="Google Shape;181;g24e815027d9_1_3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4e815027d9_1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4e815027d9_1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GB" sz="1400">
                <a:solidFill>
                  <a:srgbClr val="191919"/>
                </a:solidFill>
              </a:rPr>
              <a:t>Naheed</a:t>
            </a:r>
            <a:endParaRPr sz="1400">
              <a:solidFill>
                <a:srgbClr val="191919"/>
              </a:solidFill>
            </a:endParaRPr>
          </a:p>
          <a:p>
            <a:pPr marL="0" lvl="0" indent="0" algn="l" rtl="0">
              <a:lnSpc>
                <a:spcPct val="100000"/>
              </a:lnSpc>
              <a:spcBef>
                <a:spcPts val="600"/>
              </a:spcBef>
              <a:spcAft>
                <a:spcPts val="0"/>
              </a:spcAft>
              <a:buNone/>
            </a:pPr>
            <a:r>
              <a:rPr lang="en-GB" sz="1400">
                <a:solidFill>
                  <a:srgbClr val="191919"/>
                </a:solidFill>
              </a:rPr>
              <a:t>And so on July 1 2014, the PEACH Program (Palliative Education And Care for the Homeless), was born - as Canada’s first mobile, street &amp; shelter based palliative care program aiming to provide healthcare to unhoused people with serious life limiting illnesses, so that no person would die alone or fall through the cracks. Whether on the street, in a shelter or under a bridge.</a:t>
            </a:r>
            <a:endParaRPr sz="1400">
              <a:solidFill>
                <a:srgbClr val="191919"/>
              </a:solidFill>
            </a:endParaRPr>
          </a:p>
          <a:p>
            <a:pPr marL="0" lvl="0" indent="0" algn="l" rtl="0">
              <a:lnSpc>
                <a:spcPct val="100000"/>
              </a:lnSpc>
              <a:spcBef>
                <a:spcPts val="600"/>
              </a:spcBef>
              <a:spcAft>
                <a:spcPts val="0"/>
              </a:spcAft>
              <a:buNone/>
            </a:pPr>
            <a:endParaRPr sz="1400">
              <a:solidFill>
                <a:srgbClr val="191919"/>
              </a:solidFill>
            </a:endParaRPr>
          </a:p>
          <a:p>
            <a:pPr marL="0" lvl="0" indent="0" algn="l" rtl="0">
              <a:lnSpc>
                <a:spcPct val="100000"/>
              </a:lnSpc>
              <a:spcBef>
                <a:spcPts val="600"/>
              </a:spcBef>
              <a:spcAft>
                <a:spcPts val="0"/>
              </a:spcAft>
              <a:buNone/>
            </a:pPr>
            <a:r>
              <a:rPr lang="en-GB" sz="1400">
                <a:solidFill>
                  <a:srgbClr val="191919"/>
                </a:solidFill>
              </a:rPr>
              <a:t>The program started out the back of my Honda Civic 1 day a week (no joke, I literally just got rid of that civic recently) with my colleague, nurse Namarig Ahmed and I, driving around the streets…</a:t>
            </a:r>
            <a:endParaRPr sz="1400">
              <a:solidFill>
                <a:srgbClr val="191919"/>
              </a:solidFill>
            </a:endParaRPr>
          </a:p>
          <a:p>
            <a:pPr marL="0" lvl="0" indent="0" algn="l" rtl="0">
              <a:spcBef>
                <a:spcPts val="0"/>
              </a:spcBef>
              <a:spcAft>
                <a:spcPts val="0"/>
              </a:spcAft>
              <a:buNone/>
            </a:pPr>
            <a:endParaRPr sz="1400"/>
          </a:p>
        </p:txBody>
      </p:sp>
      <p:sp>
        <p:nvSpPr>
          <p:cNvPr id="191" name="Google Shape;191;g24e815027d9_1_5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4e815027d9_1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4e815027d9_1_7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a:p>
            <a:pPr marL="0" lvl="0" indent="0" algn="l" rtl="0">
              <a:spcBef>
                <a:spcPts val="0"/>
              </a:spcBef>
              <a:spcAft>
                <a:spcPts val="0"/>
              </a:spcAft>
              <a:buNone/>
            </a:pPr>
            <a:r>
              <a:rPr lang="en-GB"/>
              <a:t>…and fast forward to 2023, PEACH has grown to become the largest community-based palliative care program for unhoused people in the world.</a:t>
            </a:r>
            <a:endParaRPr/>
          </a:p>
          <a:p>
            <a:pPr marL="0" lvl="0" indent="0" algn="l" rtl="0">
              <a:spcBef>
                <a:spcPts val="0"/>
              </a:spcBef>
              <a:spcAft>
                <a:spcPts val="0"/>
              </a:spcAft>
              <a:buNone/>
            </a:pPr>
            <a:r>
              <a:rPr lang="en-GB"/>
              <a:t>Our team today, features a nurse coordinator, home care coordinator, social worker health navigator, 6 palliative care physicians, a PEACH psychiatrist and an interprofesional roster of home care professionals, providing home care in non-traditional home settings.</a:t>
            </a:r>
            <a:endParaRPr/>
          </a:p>
          <a:p>
            <a:pPr marL="0" lvl="0" indent="0" algn="l" rtl="0">
              <a:spcBef>
                <a:spcPts val="0"/>
              </a:spcBef>
              <a:spcAft>
                <a:spcPts val="0"/>
              </a:spcAft>
              <a:buNone/>
            </a:pPr>
            <a:r>
              <a:rPr lang="en-GB"/>
              <a:t>We have cared for over 1000 clients since our birth and  carry between 110-120 patients who are living &amp; dying on the streets &amp; in shelters, on caseload, at any given time across the City of Toronto. </a:t>
            </a:r>
            <a:endParaRPr/>
          </a:p>
          <a:p>
            <a:pPr marL="0" lvl="0" indent="0" algn="l" rtl="0">
              <a:spcBef>
                <a:spcPts val="0"/>
              </a:spcBef>
              <a:spcAft>
                <a:spcPts val="0"/>
              </a:spcAft>
              <a:buNone/>
            </a:pPr>
            <a:r>
              <a:rPr lang="en-GB"/>
              <a:t>A 1 year retrospective chart review of our care showed that: 64% of patients never went to the hospital or ER. 80% died exactly where they wanted to, wherever they called home. And 83% were reconnected to family and friends.</a:t>
            </a:r>
            <a:endParaRPr/>
          </a:p>
          <a:p>
            <a:pPr marL="0" lvl="0" indent="0" algn="l" rtl="0">
              <a:spcBef>
                <a:spcPts val="0"/>
              </a:spcBef>
              <a:spcAft>
                <a:spcPts val="0"/>
              </a:spcAft>
              <a:buNone/>
            </a:pPr>
            <a:endParaRPr/>
          </a:p>
          <a:p>
            <a:pPr marL="0" lvl="0" indent="0" algn="l" rtl="0">
              <a:spcBef>
                <a:spcPts val="0"/>
              </a:spcBef>
              <a:spcAft>
                <a:spcPts val="0"/>
              </a:spcAft>
              <a:buNone/>
            </a:pPr>
            <a:r>
              <a:rPr lang="en-GB"/>
              <a:t>In 2016  the University of Toronto named PEACH as a best practice in social accountability and has since created a formal relationship where every graduating palliative care resident physician must rotate with us as part of a core mandatory learning experience.</a:t>
            </a:r>
            <a:endParaRPr/>
          </a:p>
          <a:p>
            <a:pPr marL="0" lvl="0" indent="0" algn="l" rtl="0">
              <a:spcBef>
                <a:spcPts val="0"/>
              </a:spcBef>
              <a:spcAft>
                <a:spcPts val="0"/>
              </a:spcAft>
              <a:buNone/>
            </a:pPr>
            <a:r>
              <a:rPr lang="en-GB"/>
              <a:t>In 2018, PEACH was named as a best practice by the Government of Canada in their Palliative Care Framework (which I will talk more about later)</a:t>
            </a:r>
            <a:endParaRPr/>
          </a:p>
          <a:p>
            <a:pPr marL="0" lvl="0" indent="0" algn="l" rtl="0">
              <a:spcBef>
                <a:spcPts val="0"/>
              </a:spcBef>
              <a:spcAft>
                <a:spcPts val="0"/>
              </a:spcAft>
              <a:buNone/>
            </a:pPr>
            <a:r>
              <a:rPr lang="en-GB"/>
              <a:t>And finally, more recently, the PEACH Program has been recognized &amp; honoured by Canada’s Governor General as a trailblazing practice in palliative care</a:t>
            </a:r>
            <a:endParaRPr/>
          </a:p>
          <a:p>
            <a:pPr marL="0" lvl="0" indent="0" algn="l" rtl="0">
              <a:spcBef>
                <a:spcPts val="0"/>
              </a:spcBef>
              <a:spcAft>
                <a:spcPts val="0"/>
              </a:spcAft>
              <a:buNone/>
            </a:pPr>
            <a:endParaRPr/>
          </a:p>
        </p:txBody>
      </p:sp>
      <p:sp>
        <p:nvSpPr>
          <p:cNvPr id="201" name="Google Shape;201;g24e815027d9_1_7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e815027d9_1_9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4e815027d9_1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50"/>
              <a:t>Naheed</a:t>
            </a:r>
            <a:endParaRPr sz="1250"/>
          </a:p>
          <a:p>
            <a:pPr marL="0" lvl="0" indent="0" algn="l" rtl="0">
              <a:spcBef>
                <a:spcPts val="0"/>
              </a:spcBef>
              <a:spcAft>
                <a:spcPts val="0"/>
              </a:spcAft>
              <a:buNone/>
            </a:pPr>
            <a:endParaRPr sz="1250"/>
          </a:p>
          <a:p>
            <a:pPr marL="0" lvl="0" indent="0" algn="l" rtl="0">
              <a:spcBef>
                <a:spcPts val="0"/>
              </a:spcBef>
              <a:spcAft>
                <a:spcPts val="0"/>
              </a:spcAft>
              <a:buNone/>
            </a:pPr>
            <a:r>
              <a:rPr lang="en-GB" sz="1250"/>
              <a:t>PEACH works because of our commitment to core values.</a:t>
            </a:r>
            <a:endParaRPr sz="1250"/>
          </a:p>
          <a:p>
            <a:pPr marL="0" lvl="0" indent="0" algn="l" rtl="0">
              <a:spcBef>
                <a:spcPts val="0"/>
              </a:spcBef>
              <a:spcAft>
                <a:spcPts val="0"/>
              </a:spcAft>
              <a:buNone/>
            </a:pPr>
            <a:r>
              <a:rPr lang="en-GB" sz="1250"/>
              <a:t>Harm Reduction - yes we prescribe opioids and other controlled substances to people who use drugs</a:t>
            </a:r>
            <a:endParaRPr sz="1250"/>
          </a:p>
          <a:p>
            <a:pPr marL="0" lvl="0" indent="0" algn="l" rtl="0">
              <a:spcBef>
                <a:spcPts val="0"/>
              </a:spcBef>
              <a:spcAft>
                <a:spcPts val="0"/>
              </a:spcAft>
              <a:buNone/>
            </a:pPr>
            <a:r>
              <a:rPr lang="en-GB" sz="1250"/>
              <a:t>Trauma informed care - we care for many people who shouldnt be dying, but are dying because healthcare has trauamtized them and that is why they didn’t access healthcare to begin with</a:t>
            </a:r>
            <a:endParaRPr sz="1250"/>
          </a:p>
          <a:p>
            <a:pPr marL="0" lvl="0" indent="0" algn="l" rtl="0">
              <a:spcBef>
                <a:spcPts val="0"/>
              </a:spcBef>
              <a:spcAft>
                <a:spcPts val="0"/>
              </a:spcAft>
              <a:buNone/>
            </a:pPr>
            <a:r>
              <a:rPr lang="en-GB" sz="1250"/>
              <a:t>An anti-ooppressive approach to care - we are not here to top-down deliver health resources, we are here to redistribute health resources to the people in an equitable way</a:t>
            </a:r>
            <a:endParaRPr sz="1250"/>
          </a:p>
          <a:p>
            <a:pPr marL="0" lvl="0" indent="0" algn="l" rtl="0">
              <a:spcBef>
                <a:spcPts val="0"/>
              </a:spcBef>
              <a:spcAft>
                <a:spcPts val="0"/>
              </a:spcAft>
              <a:buNone/>
            </a:pPr>
            <a:r>
              <a:rPr lang="en-GB" sz="1250"/>
              <a:t>And an IP approach to care - our team functions without a hierarchy</a:t>
            </a:r>
            <a:endParaRPr sz="1250"/>
          </a:p>
          <a:p>
            <a:pPr marL="0" lvl="0" indent="0" algn="l" rtl="0">
              <a:spcBef>
                <a:spcPts val="0"/>
              </a:spcBef>
              <a:spcAft>
                <a:spcPts val="0"/>
              </a:spcAft>
              <a:buNone/>
            </a:pPr>
            <a:endParaRPr sz="1250"/>
          </a:p>
          <a:p>
            <a:pPr marL="0" lvl="0" indent="0" algn="l" rtl="0">
              <a:spcBef>
                <a:spcPts val="0"/>
              </a:spcBef>
              <a:spcAft>
                <a:spcPts val="0"/>
              </a:spcAft>
              <a:buNone/>
            </a:pPr>
            <a:r>
              <a:rPr lang="en-GB" sz="1250"/>
              <a:t>We do not negotiate on these values and never have, since our birth. </a:t>
            </a:r>
            <a:endParaRPr sz="125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e815027d9_1_9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4e815027d9_1_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Naheed</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For those familiar with clinical practice in palliative care, PEACH works because we go much further than what traditional “palliative medicine” does. </a:t>
            </a:r>
            <a:endParaRPr sz="1200">
              <a:solidFill>
                <a:schemeClr val="dk1"/>
              </a:solidFill>
            </a:endParaRPr>
          </a:p>
          <a:p>
            <a:pPr marL="0" lvl="0" indent="0" algn="l" rtl="0">
              <a:spcBef>
                <a:spcPts val="0"/>
              </a:spcBef>
              <a:spcAft>
                <a:spcPts val="0"/>
              </a:spcAft>
              <a:buNone/>
            </a:pPr>
            <a:r>
              <a:rPr lang="en-GB" sz="1200">
                <a:solidFill>
                  <a:schemeClr val="dk1"/>
                </a:solidFill>
              </a:rPr>
              <a:t>Yes we provide a palliative approaches to medical care and pain/symptom management…but its much more.</a:t>
            </a:r>
            <a:endParaRPr sz="1200">
              <a:solidFill>
                <a:schemeClr val="dk1"/>
              </a:solidFill>
            </a:endParaRPr>
          </a:p>
          <a:p>
            <a:pPr marL="0" lvl="0" indent="0" algn="l" rtl="0">
              <a:spcBef>
                <a:spcPts val="0"/>
              </a:spcBef>
              <a:spcAft>
                <a:spcPts val="0"/>
              </a:spcAft>
              <a:buNone/>
            </a:pPr>
            <a:r>
              <a:rPr lang="en-GB" sz="1200">
                <a:solidFill>
                  <a:schemeClr val="dk1"/>
                </a:solidFill>
              </a:rPr>
              <a:t>As mentioned, we educate the next generation of health trainees through formal partnerships with health training programs like the one at the University of Toronto.</a:t>
            </a:r>
            <a:endParaRPr sz="1200">
              <a:solidFill>
                <a:schemeClr val="dk1"/>
              </a:solidFill>
            </a:endParaRPr>
          </a:p>
          <a:p>
            <a:pPr marL="0" lvl="0" indent="0" algn="l" rtl="0">
              <a:spcBef>
                <a:spcPts val="0"/>
              </a:spcBef>
              <a:spcAft>
                <a:spcPts val="0"/>
              </a:spcAft>
              <a:buNone/>
            </a:pPr>
            <a:r>
              <a:rPr lang="en-GB" sz="1200">
                <a:solidFill>
                  <a:schemeClr val="dk1"/>
                </a:solidFill>
              </a:rPr>
              <a:t>We advocate for a healthy to end homelessness.</a:t>
            </a:r>
            <a:endParaRPr sz="1200">
              <a:solidFill>
                <a:schemeClr val="dk1"/>
              </a:solidFill>
            </a:endParaRPr>
          </a:p>
          <a:p>
            <a:pPr marL="0" lvl="0" indent="0" algn="l" rtl="0">
              <a:spcBef>
                <a:spcPts val="0"/>
              </a:spcBef>
              <a:spcAft>
                <a:spcPts val="0"/>
              </a:spcAft>
              <a:buNone/>
            </a:pPr>
            <a:r>
              <a:rPr lang="en-GB" sz="1200">
                <a:solidFill>
                  <a:schemeClr val="dk1"/>
                </a:solidFill>
              </a:rPr>
              <a:t>We conduct advocacy-based research to raise the bar &amp; give this work the credibility it deserves.</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200">
                <a:solidFill>
                  <a:schemeClr val="dk1"/>
                </a:solidFill>
              </a:rPr>
              <a:t>And finally like many of you, we are social prescribers. It isn’t good enough to treat the pain, the nausea and constipation: We prescribe housing. We prescribe income. And assist with things like healthcare navigation (even providing transportation and accompaniments for our clients when needed).</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291ef23712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291ef23712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65100" marR="165100" lvl="0" indent="0" algn="l" rtl="0">
              <a:lnSpc>
                <a:spcPct val="115000"/>
              </a:lnSpc>
              <a:spcBef>
                <a:spcPts val="0"/>
              </a:spcBef>
              <a:spcAft>
                <a:spcPts val="0"/>
              </a:spcAft>
              <a:buClr>
                <a:schemeClr val="dk1"/>
              </a:buClr>
              <a:buSzPts val="1100"/>
              <a:buFont typeface="Arial"/>
              <a:buNone/>
            </a:pPr>
            <a:r>
              <a:rPr lang="en-GB">
                <a:solidFill>
                  <a:srgbClr val="363636"/>
                </a:solidFill>
                <a:highlight>
                  <a:srgbClr val="FFFFFF"/>
                </a:highlight>
              </a:rPr>
              <a:t>We acknowledge that this is sacred land upon which we are privileged to live and work.</a:t>
            </a:r>
            <a:endParaRPr>
              <a:solidFill>
                <a:srgbClr val="363636"/>
              </a:solidFill>
              <a:highlight>
                <a:srgbClr val="FFFFFF"/>
              </a:highlight>
            </a:endParaRPr>
          </a:p>
          <a:p>
            <a:pPr marL="1651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We recognize the deep connection and the long-standing relationship between Indigenous peoples and the land known as Phoenix O’Odham and Piipaash</a:t>
            </a:r>
            <a:endParaRPr>
              <a:solidFill>
                <a:srgbClr val="363636"/>
              </a:solidFill>
              <a:highlight>
                <a:srgbClr val="FFFFFF"/>
              </a:highlight>
            </a:endParaRPr>
          </a:p>
          <a:p>
            <a:pPr marL="1651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This land has supported human beings for at least the past 10,000 years.</a:t>
            </a:r>
            <a:endParaRPr>
              <a:solidFill>
                <a:srgbClr val="363636"/>
              </a:solidFill>
              <a:highlight>
                <a:srgbClr val="FFFFFF"/>
              </a:highlight>
            </a:endParaRPr>
          </a:p>
          <a:p>
            <a:pPr marL="1651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We recognize that due to a long standing history of settler colonialism that there are significant social and health disparities for first nations, metis and inuit Canadians, which leads to an increased rate of incarceration, early mortality and homelessness.</a:t>
            </a:r>
            <a:endParaRPr>
              <a:solidFill>
                <a:srgbClr val="363636"/>
              </a:solidFill>
              <a:highlight>
                <a:srgbClr val="FFFFFF"/>
              </a:highlight>
            </a:endParaRPr>
          </a:p>
          <a:p>
            <a:pPr marL="1651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This land is the traditional territory of:</a:t>
            </a:r>
            <a:endParaRPr>
              <a:solidFill>
                <a:srgbClr val="363636"/>
              </a:solidFill>
              <a:highlight>
                <a:srgbClr val="FFFFFF"/>
              </a:highlight>
            </a:endParaRPr>
          </a:p>
          <a:p>
            <a:pPr marL="0" marR="165100" lvl="0" indent="0" algn="l" rtl="0">
              <a:lnSpc>
                <a:spcPct val="115000"/>
              </a:lnSpc>
              <a:spcBef>
                <a:spcPts val="1500"/>
              </a:spcBef>
              <a:spcAft>
                <a:spcPts val="0"/>
              </a:spcAft>
              <a:buClr>
                <a:schemeClr val="dk1"/>
              </a:buClr>
              <a:buSzPts val="1100"/>
              <a:buFont typeface="Arial"/>
              <a:buNone/>
            </a:pPr>
            <a:endParaRPr>
              <a:solidFill>
                <a:srgbClr val="363636"/>
              </a:solidFill>
              <a:highlight>
                <a:srgbClr val="FFFFFF"/>
              </a:highlight>
            </a:endParaRPr>
          </a:p>
          <a:p>
            <a:pPr marL="1651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Toronto:</a:t>
            </a:r>
            <a:endParaRPr>
              <a:solidFill>
                <a:srgbClr val="363636"/>
              </a:solidFill>
              <a:highlight>
                <a:srgbClr val="FFFFFF"/>
              </a:highlight>
            </a:endParaRPr>
          </a:p>
          <a:p>
            <a:pPr marL="622300" marR="165100" lvl="0" indent="0" algn="l" rtl="0">
              <a:lnSpc>
                <a:spcPct val="115000"/>
              </a:lnSpc>
              <a:spcBef>
                <a:spcPts val="1500"/>
              </a:spcBef>
              <a:spcAft>
                <a:spcPts val="0"/>
              </a:spcAft>
              <a:buClr>
                <a:schemeClr val="dk1"/>
              </a:buClr>
              <a:buSzPts val="1100"/>
              <a:buFont typeface="Arial"/>
              <a:buNone/>
            </a:pPr>
            <a:r>
              <a:rPr lang="en-GB">
                <a:solidFill>
                  <a:srgbClr val="363636"/>
                </a:solidFill>
                <a:highlight>
                  <a:srgbClr val="FFFFFF"/>
                </a:highlight>
              </a:rPr>
              <a:t>the</a:t>
            </a:r>
            <a:r>
              <a:rPr lang="en-GB" u="sng">
                <a:solidFill>
                  <a:schemeClr val="hlink"/>
                </a:solidFill>
                <a:highlight>
                  <a:srgbClr val="FFFFFF"/>
                </a:highlight>
                <a:hlinkClick r:id="rId3"/>
              </a:rPr>
              <a:t> Anishinaabeg</a:t>
            </a:r>
            <a:endParaRPr u="sng">
              <a:solidFill>
                <a:schemeClr val="hlink"/>
              </a:solidFill>
              <a:highlight>
                <a:srgbClr val="FFFFFF"/>
              </a:highlight>
            </a:endParaRPr>
          </a:p>
          <a:p>
            <a:pPr marL="622300" marR="165100" lvl="0" indent="0" algn="l" rtl="0">
              <a:lnSpc>
                <a:spcPct val="115000"/>
              </a:lnSpc>
              <a:spcBef>
                <a:spcPts val="0"/>
              </a:spcBef>
              <a:spcAft>
                <a:spcPts val="0"/>
              </a:spcAft>
              <a:buClr>
                <a:schemeClr val="dk1"/>
              </a:buClr>
              <a:buSzPts val="1100"/>
              <a:buFont typeface="Arial"/>
              <a:buNone/>
            </a:pPr>
            <a:r>
              <a:rPr lang="en-GB">
                <a:solidFill>
                  <a:srgbClr val="363636"/>
                </a:solidFill>
                <a:highlight>
                  <a:srgbClr val="FFFFFF"/>
                </a:highlight>
              </a:rPr>
              <a:t>the</a:t>
            </a:r>
            <a:r>
              <a:rPr lang="en-GB" u="sng">
                <a:solidFill>
                  <a:schemeClr val="hlink"/>
                </a:solidFill>
                <a:highlight>
                  <a:srgbClr val="FFFFFF"/>
                </a:highlight>
                <a:hlinkClick r:id="rId4"/>
              </a:rPr>
              <a:t> Haudenosaunee</a:t>
            </a:r>
            <a:endParaRPr u="sng">
              <a:solidFill>
                <a:schemeClr val="hlink"/>
              </a:solidFill>
              <a:highlight>
                <a:srgbClr val="FFFFFF"/>
              </a:highlight>
            </a:endParaRPr>
          </a:p>
          <a:p>
            <a:pPr marL="622300" marR="165100" lvl="0" indent="0" algn="l" rtl="0">
              <a:lnSpc>
                <a:spcPct val="115000"/>
              </a:lnSpc>
              <a:spcBef>
                <a:spcPts val="0"/>
              </a:spcBef>
              <a:spcAft>
                <a:spcPts val="0"/>
              </a:spcAft>
              <a:buClr>
                <a:schemeClr val="dk1"/>
              </a:buClr>
              <a:buSzPts val="1100"/>
              <a:buFont typeface="Arial"/>
              <a:buNone/>
            </a:pPr>
            <a:r>
              <a:rPr lang="en-GB">
                <a:solidFill>
                  <a:srgbClr val="363636"/>
                </a:solidFill>
                <a:highlight>
                  <a:srgbClr val="FFFFFF"/>
                </a:highlight>
              </a:rPr>
              <a:t>the</a:t>
            </a:r>
            <a:r>
              <a:rPr lang="en-GB" u="sng">
                <a:solidFill>
                  <a:schemeClr val="hlink"/>
                </a:solidFill>
                <a:highlight>
                  <a:srgbClr val="FFFFFF"/>
                </a:highlight>
              </a:rPr>
              <a:t> </a:t>
            </a:r>
            <a:r>
              <a:rPr lang="en-GB">
                <a:solidFill>
                  <a:srgbClr val="FF0000"/>
                </a:solidFill>
                <a:highlight>
                  <a:srgbClr val="FFFFFF"/>
                </a:highlight>
              </a:rPr>
              <a:t>Mississauga of the new credit</a:t>
            </a:r>
            <a:endParaRPr>
              <a:solidFill>
                <a:srgbClr val="FF0000"/>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e815027d9_1_1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4e815027d9_1_1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480"/>
              </a:spcBef>
              <a:spcAft>
                <a:spcPts val="0"/>
              </a:spcAft>
              <a:buNone/>
            </a:pPr>
            <a:r>
              <a:rPr lang="en-GB" sz="1250">
                <a:solidFill>
                  <a:schemeClr val="dk1"/>
                </a:solidFill>
              </a:rPr>
              <a:t>Naheed</a:t>
            </a:r>
            <a:endParaRPr sz="1250">
              <a:solidFill>
                <a:schemeClr val="dk1"/>
              </a:solidFill>
            </a:endParaRPr>
          </a:p>
          <a:p>
            <a:pPr marL="0" lvl="0" indent="0" algn="l" rtl="0">
              <a:lnSpc>
                <a:spcPct val="150000"/>
              </a:lnSpc>
              <a:spcBef>
                <a:spcPts val="1600"/>
              </a:spcBef>
              <a:spcAft>
                <a:spcPts val="0"/>
              </a:spcAft>
              <a:buNone/>
            </a:pPr>
            <a:r>
              <a:rPr lang="en-GB" sz="1250">
                <a:solidFill>
                  <a:schemeClr val="dk1"/>
                </a:solidFill>
              </a:rPr>
              <a:t>In truth, the PEACH Program works for 5 reasons: </a:t>
            </a:r>
            <a:endParaRPr sz="1250">
              <a:solidFill>
                <a:schemeClr val="dk1"/>
              </a:solidFill>
            </a:endParaRPr>
          </a:p>
          <a:p>
            <a:pPr marL="457200" lvl="0" indent="-307975" algn="l" rtl="0">
              <a:lnSpc>
                <a:spcPct val="150000"/>
              </a:lnSpc>
              <a:spcBef>
                <a:spcPts val="1600"/>
              </a:spcBef>
              <a:spcAft>
                <a:spcPts val="0"/>
              </a:spcAft>
              <a:buClr>
                <a:schemeClr val="dk1"/>
              </a:buClr>
              <a:buSzPts val="1250"/>
              <a:buFont typeface="Arial"/>
              <a:buAutoNum type="arabicPeriod"/>
            </a:pPr>
            <a:r>
              <a:rPr lang="en-GB" sz="1250">
                <a:solidFill>
                  <a:schemeClr val="dk1"/>
                </a:solidFill>
              </a:rPr>
              <a:t>We strive to integrate health &amp; social services in every way</a:t>
            </a:r>
            <a:endParaRPr sz="1250">
              <a:solidFill>
                <a:schemeClr val="dk1"/>
              </a:solidFill>
            </a:endParaRPr>
          </a:p>
          <a:p>
            <a:pPr marL="457200" lvl="0" indent="-307975" algn="l" rtl="0">
              <a:lnSpc>
                <a:spcPct val="150000"/>
              </a:lnSpc>
              <a:spcBef>
                <a:spcPts val="0"/>
              </a:spcBef>
              <a:spcAft>
                <a:spcPts val="0"/>
              </a:spcAft>
              <a:buClr>
                <a:schemeClr val="dk1"/>
              </a:buClr>
              <a:buSzPts val="1250"/>
              <a:buFont typeface="Arial"/>
              <a:buAutoNum type="arabicPeriod"/>
            </a:pPr>
            <a:r>
              <a:rPr lang="en-GB" sz="1250">
                <a:solidFill>
                  <a:schemeClr val="dk1"/>
                </a:solidFill>
              </a:rPr>
              <a:t>We bring a trauma informed approach to palliative care</a:t>
            </a:r>
            <a:endParaRPr sz="1250">
              <a:solidFill>
                <a:schemeClr val="dk1"/>
              </a:solidFill>
            </a:endParaRPr>
          </a:p>
          <a:p>
            <a:pPr marL="457200" lvl="0" indent="-307975" algn="l" rtl="0">
              <a:lnSpc>
                <a:spcPct val="150000"/>
              </a:lnSpc>
              <a:spcBef>
                <a:spcPts val="0"/>
              </a:spcBef>
              <a:spcAft>
                <a:spcPts val="0"/>
              </a:spcAft>
              <a:buClr>
                <a:schemeClr val="dk1"/>
              </a:buClr>
              <a:buSzPts val="1250"/>
              <a:buFont typeface="Arial"/>
              <a:buAutoNum type="arabicPeriod"/>
            </a:pPr>
            <a:r>
              <a:rPr lang="en-GB" sz="1250">
                <a:solidFill>
                  <a:schemeClr val="dk1"/>
                </a:solidFill>
              </a:rPr>
              <a:t>Harm reduction as a human right to palliative care</a:t>
            </a:r>
            <a:endParaRPr sz="1250">
              <a:solidFill>
                <a:schemeClr val="dk1"/>
              </a:solidFill>
            </a:endParaRPr>
          </a:p>
          <a:p>
            <a:pPr marL="457200" lvl="0" indent="-307975" algn="l" rtl="0">
              <a:lnSpc>
                <a:spcPct val="150000"/>
              </a:lnSpc>
              <a:spcBef>
                <a:spcPts val="0"/>
              </a:spcBef>
              <a:spcAft>
                <a:spcPts val="0"/>
              </a:spcAft>
              <a:buClr>
                <a:schemeClr val="dk1"/>
              </a:buClr>
              <a:buSzPts val="1250"/>
              <a:buFont typeface="Arial"/>
              <a:buAutoNum type="arabicPeriod"/>
            </a:pPr>
            <a:r>
              <a:rPr lang="en-GB" sz="1250">
                <a:solidFill>
                  <a:schemeClr val="dk1"/>
                </a:solidFill>
              </a:rPr>
              <a:t>Flexible/agile to “meet people where they are at” outside of hospitals and clinics</a:t>
            </a:r>
            <a:endParaRPr sz="1250">
              <a:solidFill>
                <a:schemeClr val="dk1"/>
              </a:solidFill>
            </a:endParaRPr>
          </a:p>
          <a:p>
            <a:pPr marL="457200" lvl="0" indent="-307975" algn="l" rtl="0">
              <a:lnSpc>
                <a:spcPct val="150000"/>
              </a:lnSpc>
              <a:spcBef>
                <a:spcPts val="0"/>
              </a:spcBef>
              <a:spcAft>
                <a:spcPts val="0"/>
              </a:spcAft>
              <a:buClr>
                <a:schemeClr val="dk1"/>
              </a:buClr>
              <a:buSzPts val="1250"/>
              <a:buFont typeface="Arial"/>
              <a:buAutoNum type="arabicPeriod"/>
            </a:pPr>
            <a:r>
              <a:rPr lang="en-GB" sz="1250">
                <a:solidFill>
                  <a:schemeClr val="dk1"/>
                </a:solidFill>
              </a:rPr>
              <a:t>And we work from a place where we recognize that the system isn’t broken…it was literally built this way! Framing is everything.</a:t>
            </a:r>
            <a:endParaRPr sz="1250">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sz="1250">
              <a:solidFill>
                <a:schemeClr val="dk1"/>
              </a:solidFill>
            </a:endParaRPr>
          </a:p>
          <a:p>
            <a:pPr marL="0" lvl="0" indent="0" algn="l" rtl="0">
              <a:spcBef>
                <a:spcPts val="1600"/>
              </a:spcBef>
              <a:spcAft>
                <a:spcPts val="0"/>
              </a:spcAft>
              <a:buNone/>
            </a:pPr>
            <a:endParaRPr sz="125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25cdc2fbcd_0_1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25cdc2fbcd_0_1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503d13e4d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503d13e4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503d13e4d9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503d13e4d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e815027d9_1_14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4e815027d9_1_1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50">
                <a:solidFill>
                  <a:schemeClr val="dk1"/>
                </a:solidFill>
              </a:rPr>
              <a:t>Naheed</a:t>
            </a:r>
            <a:endParaRPr sz="125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e815027d9_1_1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4e815027d9_1_1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50">
                <a:solidFill>
                  <a:schemeClr val="dk1"/>
                </a:solidFill>
              </a:rPr>
              <a:t>Naheed</a:t>
            </a:r>
            <a:endParaRPr sz="125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5cdc2fbc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5cdc2fbc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Trevor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25cdc2fbc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25cdc2fb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 health navigator in palliative care will operate within a harm-reduction, person-centered framework to identify and reduce barriers to care, provide motivation and supportive counselling, deliver health education, help gain access to social supports, connect clients with culturally appropriate services, and ensure that clients and their network of interprofessional health care providers are connected and collaborating effectively. </a:t>
            </a:r>
            <a:endParaRPr u="sng">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 health navigator providing palliative care to people experiencing homelessness or who are vulnerably housed will focus on the granular detail primarily within the domains of reducing barriers to care and helping clients access social supports. They therefore also do the following: (text on the right side of the slide) </a:t>
            </a:r>
            <a:endParaRPr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25cdc2fbcd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25cdc2fbc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Multiple studies have demonstrated the positive impact of social workers on palliative care teams, [</a:t>
            </a:r>
            <a:r>
              <a:rPr lang="en-GB">
                <a:solidFill>
                  <a:srgbClr val="B7B7B7"/>
                </a:solidFill>
              </a:rPr>
              <a:t>don’t say: including their capacity to improve quality of care, facilitate discussions about advanced care planning, educate patients and families, help patients achieve prognostic alignment, screen for bereavement needs, and lead team discussions.</a:t>
            </a:r>
            <a:r>
              <a:rPr lang="en-GB" baseline="30000">
                <a:solidFill>
                  <a:srgbClr val="B7B7B7"/>
                </a:solidFill>
              </a:rPr>
              <a:t>4,5.]</a:t>
            </a:r>
            <a:endParaRPr baseline="30000">
              <a:solidFill>
                <a:srgbClr val="B7B7B7"/>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However, there is little research to date on the impact of social workers as health navigators in the realm of palliative care, and to our knowledge there are no studies demonstrating the impact of a professional health navigator in community-based palliative care for individuals experiencing homelessness and housing insecurity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this is what we wanted to do by examining Leeann’s impact on the PEACH team.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25cdc2fbcd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25cdc2fbcd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GB">
                <a:solidFill>
                  <a:schemeClr val="dk1"/>
                </a:solidFill>
              </a:rPr>
              <a:t>In 2013, Change Foundation assembled a panel of 32 Ontarian patients and caregivers to understand the anticipated value of lay and professional health navigation in Ontario’s health care system. The panel expressed that evaluation of the health navigator role should be directly linked to indicators that measure health outcomes, patient experience, and health care efficiency.</a:t>
            </a:r>
            <a:r>
              <a:rPr lang="en-GB" baseline="30000">
                <a:solidFill>
                  <a:schemeClr val="dk1"/>
                </a:solidFill>
              </a:rPr>
              <a:t>1</a:t>
            </a:r>
            <a:r>
              <a:rPr lang="en-GB">
                <a:solidFill>
                  <a:schemeClr val="dk1"/>
                </a:solidFill>
              </a:rPr>
              <a:t> In the proposed study, impact will be measured using key performance indicators (KPIs) designed to capture these important areas of care.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KPIs will be categorized into one of two domains: (1) palliative care for people experiencing homelessness and (2) community- and home-based palliative care in general. KPIs in domain one are formulated to reflect the roles and responsibilities of Leeann Trevors on the PEACH team. KPIs in domain two are reflective of the current literature pertaining to palliative care as a whole, and therefore apply to both community-based and home-based palliative care. Depending on the demographics of clients served, some KPIs in domain two may not be readily measured in the proposed study.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25cdc2fbcd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225cdc2fbcd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00000"/>
              </a:lnSpc>
              <a:spcBef>
                <a:spcPts val="0"/>
              </a:spcBef>
              <a:spcAft>
                <a:spcPts val="0"/>
              </a:spcAft>
              <a:buSzPts val="1100"/>
              <a:buNone/>
            </a:pPr>
            <a:endParaRPr>
              <a:solidFill>
                <a:srgbClr val="323D44"/>
              </a:solidFill>
              <a:highlight>
                <a:srgbClr val="FFFFFF"/>
              </a:highlight>
            </a:endParaRPr>
          </a:p>
        </p:txBody>
      </p:sp>
      <p:sp>
        <p:nvSpPr>
          <p:cNvPr id="80" name="Google Shape;80;g225cdc2fbcd_0_5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25cdc2fbcd_0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25cdc2fbc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GB" sz="1000"/>
              <a:t>Looking at the data we devised three different ways to break these numbers down to make sense of the story it’s telling </a:t>
            </a:r>
            <a:endParaRPr sz="1000"/>
          </a:p>
          <a:p>
            <a:pPr marL="0" lvl="0" indent="0" algn="l" rtl="0">
              <a:spcBef>
                <a:spcPts val="0"/>
              </a:spcBef>
              <a:spcAft>
                <a:spcPts val="0"/>
              </a:spcAft>
              <a:buNone/>
            </a:pP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25cdc2fbcd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25cdc2fbcd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Method one: </a:t>
            </a:r>
            <a:r>
              <a:rPr lang="en-GB" sz="1400">
                <a:solidFill>
                  <a:schemeClr val="dk1"/>
                </a:solidFill>
              </a:rPr>
              <a:t>Total number of events per KPI category </a:t>
            </a:r>
            <a:r>
              <a:rPr lang="en-GB" sz="1400" b="1">
                <a:solidFill>
                  <a:schemeClr val="dk1"/>
                </a:solidFill>
              </a:rPr>
              <a:t>then </a:t>
            </a:r>
            <a:r>
              <a:rPr lang="en-GB" sz="1400">
                <a:solidFill>
                  <a:schemeClr val="dk1"/>
                </a:solidFill>
              </a:rPr>
              <a:t>organized individual KPIs within each category by frequency (either low moderate or high)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First draw your attention to the total number of events per Domain … tells us that Leeann has skills that allow her to be effective in both domains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The highest frequency KPI categories are housing, referrals and coordination, medical appointments, and patient advocacy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On the right here you can see the number of KPIs within each category that fall into low, moderate, and high frequency categories, where low frequency KPIs are those that occurred 0-1 times….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Directing our attention first to low and moderate frequency KPIs, we can see that they come from all KPI categories. Although not shown on this slide many of these low and moderate frequency KPIs are activities that are not necessarily listed in Leeann’s job description but were activities that we were interested in tracking throughout this study such as media involvement and initiating referrals as two examples. Certainly these activities that are completed with low frequency represent opportunities for growth within the role, but the fact that they are completed at all also point to the fact that Leeann is able to leverage her diverse skill set and slide into domains that are outside of the formal scope of her role. [</a:t>
            </a:r>
            <a:r>
              <a:rPr lang="en-GB">
                <a:solidFill>
                  <a:srgbClr val="999999"/>
                </a:solidFill>
              </a:rPr>
              <a:t>Dont say Some examples include (1) capacity building and partnership development, with Leeann having some but not very much involvement in media outreach and extending the reach of the organization, as well as (2) initiating referrals to mental health providers and specialists as she is more often involved in bridging communication rather than initiating the referral process.]</a:t>
            </a:r>
            <a:endParaRPr>
              <a:solidFill>
                <a:srgbClr val="999999"/>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Turning our attention to the highest frequency category which includes the following KPIs from 8 of 9 categories. This really brings home that a Leeann as a health navigator is wearing multiple hats across multiple domains in order to facilitate holistic and dignifying palliative care for socially and medically complex individuals.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She’s doing that through (1) facilitating access to care by applying for and securing transportation coverage and medical necessities benefit, and picking up medications (2) coordinating care through connections with specialists (3) advocating for patients in their care through attending appointments and case conference meetings (4) providing direct support to patients through one-on-one counselling, and (5) meeting the social needs of patients through advocacy related to housing applications and addressing food insecurity.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25cdc2fbcd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25cdc2fbcd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Trevor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Frequency is one thing, what about impact?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This is our second method of data analysis. We assigned each individual KPI with a measurement type, either output or outcome. As you can see on the slide, in the world of impact measurement, output is defined as …. whereas an outcome is defined as….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If we look at the distribution of output vs. outcome KPIs within low, moderate, and high frequency KPI categories, we see the following [...] report low, then high, then moderate. </a:t>
            </a:r>
            <a:r>
              <a:rPr lang="en-GB">
                <a:solidFill>
                  <a:srgbClr val="B7B7B7"/>
                </a:solidFill>
              </a:rPr>
              <a:t>If we actually pool low and moderate categories together we see that low and moderate KPIs are 60 per cent outcome, and 40 per cent output, compared to that 70% output and 30% outcome in the high frequency category. </a:t>
            </a:r>
            <a:endParaRPr>
              <a:solidFill>
                <a:srgbClr val="B7B7B7"/>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really supports what is probably obvious to all of us that high levels of output will correspond to a smaller number of downstream outcomes. Some examples of high impact downstream outcomes that are completed with low to moderate frequency include securing housing, preventing evictions, securing ODSP and other income support streams, quantifiably extending media reach or engaging in community partnership through facilitating grief circles, and some others that are perhaps more difficult to track such as preventing a poor outcome, changing the trajectory of someone’s care.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In the context of the Health Navigator role this may suggest that it requires a large investment of energy, time, and resources to have an impact at the systems level. To us this is a strong indicator of why continued and adequate funding is needed to support this full time role for a health navigator such as Leeann to reach their impact potential.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25cdc2fbcd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25cdc2fb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a:solidFill>
                  <a:schemeClr val="dk1"/>
                </a:solidFill>
              </a:rPr>
              <a:t>Trevor</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This is our third and final method of data analysis.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Here on the left side… these are numbers we’ve seen before, so again drawing your attention to a fairly even split of Leeann’s activities between Domain one and Domain two. And then we’ve broken down these total events by how many of them were output vs. outcome.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For domain one, which is specific to people experiencing homelessness, we can see that 48% of the total events correspond to output, and 52% a slight majority, correspond to outcome. Looking at domain two, which includes KPIs that pertain more so to general community-based palliative care for all populations, there is quite a different distribution with 88% of total events corresponding to output (or activities in service of an outcome), and only 12% corresponding to an actual outcome.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What does this tell us that a higher percentage of KPI events in Domain One are categorized outcome type than in Domain Two? This likely represents the distribution of Leeann’s priorities, since as a health navigator on the PEACH team she is first and foremost attempting to make a quantifiable impact in the lives of people who are experiencing homelessness. Also worth noting that when we devised these KPIs we may very well have simply generated more outcome type KPIs in the category of people experiencing homelessness since that’s what we’re most interested in capturing and what we know best.</a:t>
            </a:r>
            <a:r>
              <a:rPr lang="en-GB" b="1">
                <a:solidFill>
                  <a:schemeClr val="dk1"/>
                </a:solidFill>
                <a:highlight>
                  <a:schemeClr val="accent4"/>
                </a:highlight>
              </a:rPr>
              <a:t> </a:t>
            </a:r>
            <a:endParaRPr b="1">
              <a:solidFill>
                <a:schemeClr val="dk1"/>
              </a:solidFill>
              <a:highlight>
                <a:schemeClr val="accent4"/>
              </a:highlight>
            </a:endParaRPr>
          </a:p>
          <a:p>
            <a:pPr marL="0" lvl="0" indent="0" algn="l" rtl="0">
              <a:lnSpc>
                <a:spcPct val="115000"/>
              </a:lnSpc>
              <a:spcBef>
                <a:spcPts val="0"/>
              </a:spcBef>
              <a:spcAft>
                <a:spcPts val="0"/>
              </a:spcAft>
              <a:buNone/>
            </a:pPr>
            <a:endParaRPr b="1">
              <a:solidFill>
                <a:schemeClr val="dk1"/>
              </a:solidFill>
              <a:highlight>
                <a:schemeClr val="accent4"/>
              </a:highlight>
            </a:endParaRPr>
          </a:p>
          <a:p>
            <a:pPr marL="0" lvl="0" indent="0" algn="l" rtl="0">
              <a:lnSpc>
                <a:spcPct val="115000"/>
              </a:lnSpc>
              <a:spcBef>
                <a:spcPts val="0"/>
              </a:spcBef>
              <a:spcAft>
                <a:spcPts val="0"/>
              </a:spcAft>
              <a:buNone/>
            </a:pPr>
            <a:r>
              <a:rPr lang="en-GB">
                <a:solidFill>
                  <a:schemeClr val="dk1"/>
                </a:solidFill>
              </a:rPr>
              <a:t>In addition though this also shows us that a health navigator can achieve high rates of outcomes in a niche area of palliative care while also achieving high rates of output in areas that are broadly applicable to community-based palliative care in general, </a:t>
            </a:r>
            <a:r>
              <a:rPr lang="en-GB" b="1">
                <a:solidFill>
                  <a:schemeClr val="dk1"/>
                </a:solidFill>
              </a:rPr>
              <a:t>once again speaking to the versatility and flexibility that a professional health navigator with a background in social work brings to this role.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25cdc2fbcd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25cdc2fbcd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spcBef>
                <a:spcPts val="0"/>
              </a:spcBef>
              <a:spcAft>
                <a:spcPts val="0"/>
              </a:spcAft>
              <a:buNone/>
            </a:pPr>
            <a:r>
              <a:rPr lang="en-GB"/>
              <a:t>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GB">
                <a:solidFill>
                  <a:srgbClr val="B7B7B7"/>
                </a:solidFill>
              </a:rPr>
              <a:t>Professional health navigators traditionally have a background in social work, and they have a uniquely important role to play in the palliative care of marginalized and vulnerable populations as members of these populations often face complex psychosocial challenges, encounter systemic barriers to equitable care, experience communication or language barriers, and may be unable to advocate for themselves. </a:t>
            </a:r>
            <a:endParaRPr>
              <a:solidFill>
                <a:srgbClr val="B7B7B7"/>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From the perspective of the PEACH team, this has certainly confirmed what we already know to be the critical impact of a professional health navigator in community-based palliative care for individuals experiencing homelessness and facing complex psychosocial challenges and systemic barriers when accessing care.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GB">
                <a:solidFill>
                  <a:schemeClr val="dk1"/>
                </a:solidFill>
              </a:rPr>
              <a:t>But we also hope this has demonstrated that a health navigator with a background in social work can be a huge value add not only to a team such as PEACH but also to any community-based palliative care team, and we hope you feel excited about the possibility of bringing a health navigator onto your team if you’ve identified a gap that could be filled by someone with this skill set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finally we’ve provided what we hope is a helpful framework to formally evaluate the impact of a health navigator on your team, and certainly if anyone is interested in doing the same on their team and would like to leverage any of our resources I will leave my email in the chat and you can reach out anytime.</a:t>
            </a: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25e199e5f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225e199e5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a:p>
            <a:pPr marL="0" lvl="0" indent="0" algn="l" rtl="0">
              <a:spcBef>
                <a:spcPts val="0"/>
              </a:spcBef>
              <a:spcAft>
                <a:spcPts val="0"/>
              </a:spcAft>
              <a:buNone/>
            </a:pPr>
            <a:r>
              <a:rPr lang="en-GB"/>
              <a:t>What’s It Like to be a HN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4ee64ccab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4ee64ccab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 health navigator in palliative care will operate within a harm-reduction, person-centered framework to identify and reduce barriers to care, provide motivation and supportive counselling, deliver health education, help gain access to social supports, connect clients with culturally appropriate services, and ensure that clients and their network of interprofessional health care providers are connected and collaborating effectively. </a:t>
            </a:r>
            <a:endParaRPr u="sng">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 health navigator providing palliative care to people experiencing homelessness or who are vulnerably housed will focus on the granular detail primarily within the domains of reducing barriers to care and helping clients access social supports. They therefore also do the following: (text on the right side of the slide) </a:t>
            </a:r>
            <a:endParaRPr u="sng">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291ef23712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291ef23712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e815027d9_1_1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4e815027d9_1_1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p:txBody>
      </p:sp>
      <p:sp>
        <p:nvSpPr>
          <p:cNvPr id="416" name="Google Shape;416;g24e815027d9_1_1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4e815027d9_1_1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4e815027d9_1_1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p:txBody>
      </p:sp>
      <p:sp>
        <p:nvSpPr>
          <p:cNvPr id="424" name="Google Shape;424;g24e815027d9_1_1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25cdc2fbcd_0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225cdc2fbcd_0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15000"/>
              </a:lnSpc>
              <a:spcBef>
                <a:spcPts val="0"/>
              </a:spcBef>
              <a:spcAft>
                <a:spcPts val="0"/>
              </a:spcAft>
              <a:buSzPts val="1100"/>
              <a:buNone/>
            </a:pPr>
            <a:endParaRPr b="1">
              <a:latin typeface="Times New Roman"/>
              <a:ea typeface="Times New Roman"/>
              <a:cs typeface="Times New Roman"/>
              <a:sym typeface="Times New Roman"/>
            </a:endParaRPr>
          </a:p>
        </p:txBody>
      </p:sp>
      <p:sp>
        <p:nvSpPr>
          <p:cNvPr id="87" name="Google Shape;87;g225cdc2fbcd_0_6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4e5c7fcb6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4e5c7fcb6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200"/>
              <a:t>Naheed</a:t>
            </a:r>
            <a:endParaRPr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4e815027d9_1_1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4e815027d9_1_13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p:txBody>
      </p:sp>
      <p:sp>
        <p:nvSpPr>
          <p:cNvPr id="438" name="Google Shape;438;g24e815027d9_1_1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4e815027d9_1_1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4e815027d9_1_13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100">
                <a:solidFill>
                  <a:schemeClr val="dk1"/>
                </a:solidFill>
              </a:rPr>
              <a:t>Trevor</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rgbClr val="B7B7B7"/>
                </a:solidFill>
              </a:rPr>
              <a:t>Professional health navigators traditionally have a background in social work, and they have a uniquely important role to play in the palliative care of marginalized and vulnerable populations as members of these populations often face complex psychosocial challenges, encounter systemic barriers to equitable care, experience communication or language barriers, and may be unable to advocate for themselves. </a:t>
            </a:r>
            <a:endParaRPr sz="1100">
              <a:solidFill>
                <a:srgbClr val="B7B7B7"/>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From the perspective of the PEACH team, this has certainly confirmed what we already know to be the critical impact of a professional health navigator in community-based palliative care for individuals experiencing homelessness and facing complex psychosocial challenges and systemic barriers when accessing care.</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But we also hope this has demonstrated that a health navigator with a background in social work can be a huge value add not only to a team such as PEACH but also to any community-based palliative care team, and we hope you feel excited about the possibility of bringing a health navigator onto your team if you’ve identified a gap that could be filled by someone with this skill set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And finally we’ve provided what we hope is a helpful framework to formally evaluate the impact of a health navigator on your team, and certainly if anyone is interested in doing the same on their team and would like to leverage any of our resources I will leave my email in the chat and you can reach out anytime.</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
        <p:nvSpPr>
          <p:cNvPr id="446" name="Google Shape;446;g24e815027d9_1_13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4e815027d9_1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4e815027d9_1_13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Trevor</a:t>
            </a:r>
            <a:endParaRPr sz="1200">
              <a:solidFill>
                <a:schemeClr val="dk1"/>
              </a:solidFill>
            </a:endParaRPr>
          </a:p>
          <a:p>
            <a:pPr marL="0" lvl="0" indent="0" algn="l" rtl="0">
              <a:spcBef>
                <a:spcPts val="0"/>
              </a:spcBef>
              <a:spcAft>
                <a:spcPts val="0"/>
              </a:spcAft>
              <a:buClr>
                <a:schemeClr val="dk1"/>
              </a:buClr>
              <a:buSzPts val="1100"/>
              <a:buFont typeface="Arial"/>
              <a:buNone/>
            </a:pPr>
            <a:r>
              <a:rPr lang="en-GB" sz="1100">
                <a:solidFill>
                  <a:schemeClr val="dk1"/>
                </a:solidFill>
              </a:rPr>
              <a:t> </a:t>
            </a:r>
            <a:endParaRPr sz="1100">
              <a:solidFill>
                <a:schemeClr val="dk1"/>
              </a:solidFill>
            </a:endParaRPr>
          </a:p>
          <a:p>
            <a:pPr marL="457200" lvl="0" indent="-381000" algn="l" rtl="0">
              <a:lnSpc>
                <a:spcPct val="115000"/>
              </a:lnSpc>
              <a:spcBef>
                <a:spcPts val="480"/>
              </a:spcBef>
              <a:spcAft>
                <a:spcPts val="0"/>
              </a:spcAft>
              <a:buClr>
                <a:schemeClr val="dk1"/>
              </a:buClr>
              <a:buSzPts val="2400"/>
              <a:buFont typeface="Noto Sans Symbols"/>
              <a:buChar char="∗"/>
            </a:pPr>
            <a:r>
              <a:rPr lang="en-GB" sz="2400">
                <a:solidFill>
                  <a:schemeClr val="dk1"/>
                </a:solidFill>
                <a:latin typeface="Candara"/>
                <a:ea typeface="Candara"/>
                <a:cs typeface="Candara"/>
                <a:sym typeface="Candara"/>
              </a:rPr>
              <a:t>Talking to LOFT housing about medications getting letter from physician</a:t>
            </a:r>
            <a:endParaRPr sz="2400">
              <a:solidFill>
                <a:schemeClr val="dk1"/>
              </a:solidFill>
              <a:latin typeface="Candara"/>
              <a:ea typeface="Candara"/>
              <a:cs typeface="Candara"/>
              <a:sym typeface="Candara"/>
            </a:endParaRPr>
          </a:p>
          <a:p>
            <a:pPr marL="457200" lvl="0" indent="-381000" algn="l" rtl="0">
              <a:lnSpc>
                <a:spcPct val="115000"/>
              </a:lnSpc>
              <a:spcBef>
                <a:spcPts val="480"/>
              </a:spcBef>
              <a:spcAft>
                <a:spcPts val="0"/>
              </a:spcAft>
              <a:buClr>
                <a:schemeClr val="dk1"/>
              </a:buClr>
              <a:buSzPts val="2400"/>
              <a:buFont typeface="Noto Sans Symbols"/>
              <a:buChar char="∗"/>
            </a:pPr>
            <a:r>
              <a:rPr lang="en-GB" sz="2400">
                <a:solidFill>
                  <a:schemeClr val="dk1"/>
                </a:solidFill>
                <a:latin typeface="Candara"/>
                <a:ea typeface="Candara"/>
                <a:cs typeface="Candara"/>
                <a:sym typeface="Candara"/>
              </a:rPr>
              <a:t>Advocated for accommodation with treatment</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rgbClr val="B7B7B7"/>
                </a:solidFill>
              </a:rPr>
              <a:t>Professional health navigators traditionally have a background in social work, and they have a uniquely important role to play in the palliative care of marginalized and vulnerable populations as members of these populations often face complex psychosocial challenges, encounter systemic barriers to equitable care, experience communication or language barriers, and may be unable to advocate for themselves. </a:t>
            </a:r>
            <a:endParaRPr sz="1100">
              <a:solidFill>
                <a:srgbClr val="B7B7B7"/>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From the perspective of the PEACH team, this has certainly confirmed what we already know to be the critical impact of a professional health navigator in community-based palliative care for individuals experiencing homelessness and facing complex psychosocial challenges and systemic barriers when accessing care.</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But we also hope this has demonstrated that a health navigator with a background in social work can be a huge value add not only to a team such as PEACH but also to any community-based palliative care team, and we hope you feel excited about the possibility of bringing a health navigator onto your team if you’ve identified a gap that could be filled by someone with this skill set </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And finally we’ve provided what we hope is a helpful framework to formally evaluate the impact of a health navigator on your team, and certainly if anyone is interested in doing the same on their team and would like to leverage any of our resources I will leave my email in the chat and you can reach out anytime.</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
        <p:nvSpPr>
          <p:cNvPr id="454" name="Google Shape;454;g24e815027d9_1_1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4e5c7fcb69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4e5c7fcb6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Trevor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e815027d9_1_1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4e815027d9_1_13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Trevor</a:t>
            </a:r>
            <a:endParaRPr/>
          </a:p>
        </p:txBody>
      </p:sp>
      <p:sp>
        <p:nvSpPr>
          <p:cNvPr id="469" name="Google Shape;469;g24e815027d9_1_13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25e199e5fe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25e199e5f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25e199e5f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25e199e5f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4e815027d9_1_1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4e815027d9_1_1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a:t>
            </a:r>
            <a:endParaRPr/>
          </a:p>
        </p:txBody>
      </p:sp>
      <p:sp>
        <p:nvSpPr>
          <p:cNvPr id="491" name="Google Shape;491;g24e815027d9_1_13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25e199e5fe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25e199e5f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Naheed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25cdc2fbcd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25cdc2fbcd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p:txBody>
      </p:sp>
      <p:sp>
        <p:nvSpPr>
          <p:cNvPr id="95" name="Google Shape;95;g225cdc2fbcd_0_8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4e815027d9_1_1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4e815027d9_1_14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Naheed/Trevor</a:t>
            </a:r>
            <a:endParaRPr/>
          </a:p>
        </p:txBody>
      </p:sp>
      <p:sp>
        <p:nvSpPr>
          <p:cNvPr id="506" name="Google Shape;506;g24e815027d9_1_14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25cdc2fbcd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25cdc2fbcd_0_9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00000"/>
              </a:lnSpc>
              <a:spcBef>
                <a:spcPts val="1600"/>
              </a:spcBef>
              <a:spcAft>
                <a:spcPts val="0"/>
              </a:spcAft>
              <a:buSzPts val="1100"/>
              <a:buNone/>
            </a:pPr>
            <a:endParaRPr/>
          </a:p>
        </p:txBody>
      </p:sp>
      <p:sp>
        <p:nvSpPr>
          <p:cNvPr id="102" name="Google Shape;102;g225cdc2fbcd_0_9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25cdc2fbcd_0_1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225cdc2fbcd_0_1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15000"/>
              </a:lnSpc>
              <a:spcBef>
                <a:spcPts val="0"/>
              </a:spcBef>
              <a:spcAft>
                <a:spcPts val="0"/>
              </a:spcAft>
              <a:buSzPts val="1100"/>
              <a:buNone/>
            </a:pPr>
            <a:endParaRPr/>
          </a:p>
        </p:txBody>
      </p:sp>
      <p:sp>
        <p:nvSpPr>
          <p:cNvPr id="110" name="Google Shape;110;g225cdc2fbcd_0_1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25cdc2fbcd_0_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g225cdc2fbcd_0_1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19" name="Google Shape;119;g225cdc2fbcd_0_14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25cdc2fbcd_0_1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225cdc2fbcd_0_15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Trevor</a:t>
            </a:r>
            <a:endParaRPr>
              <a:solidFill>
                <a:schemeClr val="dk1"/>
              </a:solidFill>
            </a:endParaRPr>
          </a:p>
          <a:p>
            <a:pPr marL="0" lvl="0" indent="0" algn="l" rtl="0">
              <a:lnSpc>
                <a:spcPct val="100000"/>
              </a:lnSpc>
              <a:spcBef>
                <a:spcPts val="0"/>
              </a:spcBef>
              <a:spcAft>
                <a:spcPts val="0"/>
              </a:spcAft>
              <a:buSzPts val="1100"/>
              <a:buNone/>
            </a:pPr>
            <a:endParaRPr/>
          </a:p>
        </p:txBody>
      </p:sp>
      <p:sp>
        <p:nvSpPr>
          <p:cNvPr id="127" name="Google Shape;127;g225cdc2fbcd_0_15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53746"/>
            <a:ext cx="8229600" cy="939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FFFFF"/>
              </a:buClr>
              <a:buSzPts val="2800"/>
              <a:buFont typeface="Candara"/>
              <a:buNone/>
              <a:defRPr sz="4400" b="0" i="0" u="none" strike="noStrike" cap="none">
                <a:solidFill>
                  <a:srgbClr val="FFFFFF"/>
                </a:solidFill>
                <a:latin typeface="Candara"/>
                <a:ea typeface="Candara"/>
                <a:cs typeface="Candara"/>
                <a:sym typeface="Candara"/>
              </a:defRPr>
            </a:lvl1pPr>
            <a:lvl2pPr marR="0" lvl="1" algn="l" rtl="0">
              <a:lnSpc>
                <a:spcPct val="100000"/>
              </a:lnSpc>
              <a:spcBef>
                <a:spcPts val="0"/>
              </a:spcBef>
              <a:spcAft>
                <a:spcPts val="0"/>
              </a:spcAft>
              <a:buSzPts val="2800"/>
              <a:buNone/>
              <a:defRPr sz="1800" b="0" i="0" u="none" strike="noStrike" cap="none">
                <a:solidFill>
                  <a:schemeClr val="dk2"/>
                </a:solidFill>
              </a:defRPr>
            </a:lvl2pPr>
            <a:lvl3pPr marR="0" lvl="2" algn="l" rtl="0">
              <a:lnSpc>
                <a:spcPct val="100000"/>
              </a:lnSpc>
              <a:spcBef>
                <a:spcPts val="0"/>
              </a:spcBef>
              <a:spcAft>
                <a:spcPts val="0"/>
              </a:spcAft>
              <a:buSzPts val="2800"/>
              <a:buNone/>
              <a:defRPr sz="1800" b="0" i="0" u="none" strike="noStrike" cap="none">
                <a:solidFill>
                  <a:schemeClr val="dk2"/>
                </a:solidFill>
              </a:defRPr>
            </a:lvl3pPr>
            <a:lvl4pPr marR="0" lvl="3" algn="l" rtl="0">
              <a:lnSpc>
                <a:spcPct val="100000"/>
              </a:lnSpc>
              <a:spcBef>
                <a:spcPts val="0"/>
              </a:spcBef>
              <a:spcAft>
                <a:spcPts val="0"/>
              </a:spcAft>
              <a:buSzPts val="2800"/>
              <a:buNone/>
              <a:defRPr sz="1800" b="0" i="0" u="none" strike="noStrike" cap="none">
                <a:solidFill>
                  <a:schemeClr val="dk2"/>
                </a:solidFill>
              </a:defRPr>
            </a:lvl4pPr>
            <a:lvl5pPr marR="0" lvl="4" algn="l" rtl="0">
              <a:lnSpc>
                <a:spcPct val="100000"/>
              </a:lnSpc>
              <a:spcBef>
                <a:spcPts val="0"/>
              </a:spcBef>
              <a:spcAft>
                <a:spcPts val="0"/>
              </a:spcAft>
              <a:buSzPts val="2800"/>
              <a:buNone/>
              <a:defRPr sz="1800" b="0" i="0" u="none" strike="noStrike" cap="none">
                <a:solidFill>
                  <a:schemeClr val="dk2"/>
                </a:solidFill>
              </a:defRPr>
            </a:lvl5pPr>
            <a:lvl6pPr marR="0" lvl="5" algn="l" rtl="0">
              <a:lnSpc>
                <a:spcPct val="100000"/>
              </a:lnSpc>
              <a:spcBef>
                <a:spcPts val="0"/>
              </a:spcBef>
              <a:spcAft>
                <a:spcPts val="0"/>
              </a:spcAft>
              <a:buSzPts val="2800"/>
              <a:buNone/>
              <a:defRPr sz="1800" b="0" i="0" u="none" strike="noStrike" cap="none">
                <a:solidFill>
                  <a:schemeClr val="dk2"/>
                </a:solidFill>
              </a:defRPr>
            </a:lvl6pPr>
            <a:lvl7pPr marR="0" lvl="6" algn="l" rtl="0">
              <a:lnSpc>
                <a:spcPct val="100000"/>
              </a:lnSpc>
              <a:spcBef>
                <a:spcPts val="0"/>
              </a:spcBef>
              <a:spcAft>
                <a:spcPts val="0"/>
              </a:spcAft>
              <a:buSzPts val="2800"/>
              <a:buNone/>
              <a:defRPr sz="1800" b="0" i="0" u="none" strike="noStrike" cap="none">
                <a:solidFill>
                  <a:schemeClr val="dk2"/>
                </a:solidFill>
              </a:defRPr>
            </a:lvl7pPr>
            <a:lvl8pPr marR="0" lvl="7" algn="l" rtl="0">
              <a:lnSpc>
                <a:spcPct val="100000"/>
              </a:lnSpc>
              <a:spcBef>
                <a:spcPts val="0"/>
              </a:spcBef>
              <a:spcAft>
                <a:spcPts val="0"/>
              </a:spcAft>
              <a:buSzPts val="2800"/>
              <a:buNone/>
              <a:defRPr sz="1800" b="0" i="0" u="none" strike="noStrike" cap="none">
                <a:solidFill>
                  <a:schemeClr val="dk2"/>
                </a:solidFill>
              </a:defRPr>
            </a:lvl8pPr>
            <a:lvl9pPr marR="0" lvl="8" algn="l" rtl="0">
              <a:lnSpc>
                <a:spcPct val="100000"/>
              </a:lnSpc>
              <a:spcBef>
                <a:spcPts val="0"/>
              </a:spcBef>
              <a:spcAft>
                <a:spcPts val="0"/>
              </a:spcAft>
              <a:buSzPts val="2800"/>
              <a:buNone/>
              <a:defRPr sz="1800" b="0" i="0" u="none" strike="noStrike" cap="none">
                <a:solidFill>
                  <a:schemeClr val="dk2"/>
                </a:solidFill>
              </a:defRPr>
            </a:lvl9pPr>
          </a:lstStyle>
          <a:p>
            <a:endParaRPr/>
          </a:p>
        </p:txBody>
      </p:sp>
      <p:sp>
        <p:nvSpPr>
          <p:cNvPr id="52" name="Google Shape;52;p13"/>
          <p:cNvSpPr txBox="1">
            <a:spLocks noGrp="1"/>
          </p:cNvSpPr>
          <p:nvPr>
            <p:ph type="body" idx="1"/>
          </p:nvPr>
        </p:nvSpPr>
        <p:spPr>
          <a:xfrm>
            <a:off x="872067" y="2006600"/>
            <a:ext cx="7408200" cy="25878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480"/>
              </a:spcBef>
              <a:spcAft>
                <a:spcPts val="0"/>
              </a:spcAft>
              <a:buClr>
                <a:schemeClr val="accent1"/>
              </a:buClr>
              <a:buSzPts val="2400"/>
              <a:buFont typeface="Noto Sans Symbols"/>
              <a:buChar char="∗"/>
              <a:defRPr sz="2400" b="0" i="0" u="none" strike="noStrike" cap="none">
                <a:solidFill>
                  <a:schemeClr val="dk2"/>
                </a:solidFill>
                <a:latin typeface="Candara"/>
                <a:ea typeface="Candara"/>
                <a:cs typeface="Candara"/>
                <a:sym typeface="Candara"/>
              </a:defRPr>
            </a:lvl1pPr>
            <a:lvl2pPr marL="914400" marR="0" lvl="1" indent="-368300" algn="l" rtl="0">
              <a:lnSpc>
                <a:spcPct val="115000"/>
              </a:lnSpc>
              <a:spcBef>
                <a:spcPts val="1600"/>
              </a:spcBef>
              <a:spcAft>
                <a:spcPts val="0"/>
              </a:spcAft>
              <a:buClr>
                <a:schemeClr val="accent1"/>
              </a:buClr>
              <a:buSzPts val="2200"/>
              <a:buFont typeface="Noto Sans Symbols"/>
              <a:buChar char="∗"/>
              <a:defRPr sz="2200" b="0" i="0" u="none" strike="noStrike" cap="none">
                <a:solidFill>
                  <a:schemeClr val="dk2"/>
                </a:solidFill>
                <a:latin typeface="Candara"/>
                <a:ea typeface="Candara"/>
                <a:cs typeface="Candara"/>
                <a:sym typeface="Candara"/>
              </a:defRPr>
            </a:lvl2pPr>
            <a:lvl3pPr marL="1371600" marR="0" lvl="2" indent="-355600" algn="l" rtl="0">
              <a:lnSpc>
                <a:spcPct val="115000"/>
              </a:lnSpc>
              <a:spcBef>
                <a:spcPts val="1600"/>
              </a:spcBef>
              <a:spcAft>
                <a:spcPts val="0"/>
              </a:spcAft>
              <a:buClr>
                <a:schemeClr val="accent1"/>
              </a:buClr>
              <a:buSzPts val="2000"/>
              <a:buFont typeface="Noto Sans Symbols"/>
              <a:buChar char="∗"/>
              <a:defRPr sz="2000" b="0" i="0" u="none" strike="noStrike" cap="none">
                <a:solidFill>
                  <a:schemeClr val="dk2"/>
                </a:solidFill>
                <a:latin typeface="Candara"/>
                <a:ea typeface="Candara"/>
                <a:cs typeface="Candara"/>
                <a:sym typeface="Candara"/>
              </a:defRPr>
            </a:lvl3pPr>
            <a:lvl4pPr marL="1828800" marR="0" lvl="3" indent="-342900" algn="l" rtl="0">
              <a:lnSpc>
                <a:spcPct val="115000"/>
              </a:lnSpc>
              <a:spcBef>
                <a:spcPts val="1600"/>
              </a:spcBef>
              <a:spcAft>
                <a:spcPts val="0"/>
              </a:spcAft>
              <a:buClr>
                <a:schemeClr val="accent1"/>
              </a:buClr>
              <a:buSzPts val="1800"/>
              <a:buFont typeface="Noto Sans Symbols"/>
              <a:buChar char="∗"/>
              <a:defRPr sz="1800" b="0" i="0" u="none" strike="noStrike" cap="none">
                <a:solidFill>
                  <a:schemeClr val="dk2"/>
                </a:solidFill>
                <a:latin typeface="Candara"/>
                <a:ea typeface="Candara"/>
                <a:cs typeface="Candara"/>
                <a:sym typeface="Candara"/>
              </a:defRPr>
            </a:lvl4pPr>
            <a:lvl5pPr marL="2286000" marR="0" lvl="4" indent="-330200" algn="l" rtl="0">
              <a:lnSpc>
                <a:spcPct val="115000"/>
              </a:lnSpc>
              <a:spcBef>
                <a:spcPts val="1600"/>
              </a:spcBef>
              <a:spcAft>
                <a:spcPts val="0"/>
              </a:spcAft>
              <a:buClr>
                <a:schemeClr val="accent1"/>
              </a:buClr>
              <a:buSzPts val="1600"/>
              <a:buFont typeface="Noto Sans Symbols"/>
              <a:buChar char="∗"/>
              <a:defRPr sz="1600" b="0" i="0" u="none" strike="noStrike" cap="none">
                <a:solidFill>
                  <a:schemeClr val="dk2"/>
                </a:solidFill>
                <a:latin typeface="Candara"/>
                <a:ea typeface="Candara"/>
                <a:cs typeface="Candara"/>
                <a:sym typeface="Candara"/>
              </a:defRPr>
            </a:lvl5pPr>
            <a:lvl6pPr marL="2743200" marR="0" lvl="5" indent="-317500" algn="l" rtl="0">
              <a:lnSpc>
                <a:spcPct val="115000"/>
              </a:lnSpc>
              <a:spcBef>
                <a:spcPts val="1600"/>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6pPr>
            <a:lvl7pPr marL="3200400" marR="0" lvl="6" indent="-317500" algn="l" rtl="0">
              <a:lnSpc>
                <a:spcPct val="115000"/>
              </a:lnSpc>
              <a:spcBef>
                <a:spcPts val="1600"/>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7pPr>
            <a:lvl8pPr marL="3657600" marR="0" lvl="7" indent="-317500" algn="l" rtl="0">
              <a:lnSpc>
                <a:spcPct val="115000"/>
              </a:lnSpc>
              <a:spcBef>
                <a:spcPts val="1600"/>
              </a:spcBef>
              <a:spcAft>
                <a:spcPts val="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8pPr>
            <a:lvl9pPr marL="4114800" marR="0" lvl="8" indent="-317500" algn="l" rtl="0">
              <a:lnSpc>
                <a:spcPct val="115000"/>
              </a:lnSpc>
              <a:spcBef>
                <a:spcPts val="1600"/>
              </a:spcBef>
              <a:spcAft>
                <a:spcPts val="1600"/>
              </a:spcAft>
              <a:buClr>
                <a:schemeClr val="accent1"/>
              </a:buClr>
              <a:buSzPts val="1400"/>
              <a:buFont typeface="Noto Sans Symbols"/>
              <a:buChar char="∗"/>
              <a:defRPr sz="1400" b="0" i="0" u="none" strike="noStrike" cap="none">
                <a:solidFill>
                  <a:schemeClr val="dk2"/>
                </a:solidFill>
                <a:latin typeface="Candara"/>
                <a:ea typeface="Candara"/>
                <a:cs typeface="Candara"/>
                <a:sym typeface="Candara"/>
              </a:defRPr>
            </a:lvl9pPr>
          </a:lstStyle>
          <a:p>
            <a:endParaRPr/>
          </a:p>
        </p:txBody>
      </p:sp>
      <p:sp>
        <p:nvSpPr>
          <p:cNvPr id="53" name="Google Shape;53;p13"/>
          <p:cNvSpPr txBox="1">
            <a:spLocks noGrp="1"/>
          </p:cNvSpPr>
          <p:nvPr>
            <p:ph type="dt" idx="10"/>
          </p:nvPr>
        </p:nvSpPr>
        <p:spPr>
          <a:xfrm>
            <a:off x="5163672" y="4687623"/>
            <a:ext cx="3786600" cy="2739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54" name="Google Shape;54;p13"/>
          <p:cNvSpPr txBox="1">
            <a:spLocks noGrp="1"/>
          </p:cNvSpPr>
          <p:nvPr>
            <p:ph type="ftr" idx="11"/>
          </p:nvPr>
        </p:nvSpPr>
        <p:spPr>
          <a:xfrm>
            <a:off x="193638" y="4687623"/>
            <a:ext cx="3786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55" name="Google Shape;55;p13"/>
          <p:cNvSpPr txBox="1">
            <a:spLocks noGrp="1"/>
          </p:cNvSpPr>
          <p:nvPr>
            <p:ph type="sldNum" idx="12"/>
          </p:nvPr>
        </p:nvSpPr>
        <p:spPr>
          <a:xfrm>
            <a:off x="3991088" y="4687622"/>
            <a:ext cx="1161900" cy="2739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1pPr>
            <a:lvl2pPr marL="0" marR="0" lvl="1"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2pPr>
            <a:lvl3pPr marL="0" marR="0" lvl="2"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3pPr>
            <a:lvl4pPr marL="0" marR="0" lvl="3"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4pPr>
            <a:lvl5pPr marL="0" marR="0" lvl="4"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5pPr>
            <a:lvl6pPr marL="0" marR="0" lvl="5"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6pPr>
            <a:lvl7pPr marL="0" marR="0" lvl="6"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7pPr>
            <a:lvl8pPr marL="0" marR="0" lvl="7"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8pPr>
            <a:lvl9pPr marL="0" marR="0" lvl="8" indent="0" algn="ctr" rtl="0">
              <a:lnSpc>
                <a:spcPct val="100000"/>
              </a:lnSpc>
              <a:spcBef>
                <a:spcPts val="0"/>
              </a:spcBef>
              <a:spcAft>
                <a:spcPts val="0"/>
              </a:spcAft>
              <a:buClr>
                <a:srgbClr val="000000"/>
              </a:buClr>
              <a:buSzPts val="1000"/>
              <a:buFont typeface="Arial"/>
              <a:buNone/>
              <a:defRPr sz="1000" b="0" i="0" u="none" strike="noStrike" cap="none">
                <a:solidFill>
                  <a:srgbClr val="575F6D"/>
                </a:solidFill>
                <a:latin typeface="Candara"/>
                <a:ea typeface="Candara"/>
                <a:cs typeface="Candara"/>
                <a:sym typeface="Candara"/>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1">
  <p:cSld name="TWO_OBJECTS_1">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156" y="514431"/>
            <a:ext cx="8229600" cy="1224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35B97"/>
              </a:buClr>
              <a:buSzPts val="2600"/>
              <a:buFont typeface="Open Sans SemiBold"/>
              <a:buNone/>
              <a:defRPr sz="2600" b="0" i="0" u="none" strike="noStrike" cap="none">
                <a:solidFill>
                  <a:srgbClr val="035B97"/>
                </a:solidFill>
                <a:latin typeface="Open Sans SemiBold"/>
                <a:ea typeface="Open Sans SemiBold"/>
                <a:cs typeface="Open Sans SemiBold"/>
                <a:sym typeface="Open Sans SemiBold"/>
              </a:defRPr>
            </a:lvl1pPr>
            <a:lvl2pPr lvl="1" algn="l" rtl="0">
              <a:lnSpc>
                <a:spcPct val="100000"/>
              </a:lnSpc>
              <a:spcBef>
                <a:spcPts val="0"/>
              </a:spcBef>
              <a:spcAft>
                <a:spcPts val="0"/>
              </a:spcAft>
              <a:buSzPts val="2800"/>
              <a:buNone/>
              <a:defRPr sz="1100"/>
            </a:lvl2pPr>
            <a:lvl3pPr lvl="2" algn="l" rtl="0">
              <a:lnSpc>
                <a:spcPct val="100000"/>
              </a:lnSpc>
              <a:spcBef>
                <a:spcPts val="0"/>
              </a:spcBef>
              <a:spcAft>
                <a:spcPts val="0"/>
              </a:spcAft>
              <a:buSzPts val="2800"/>
              <a:buNone/>
              <a:defRPr sz="1100"/>
            </a:lvl3pPr>
            <a:lvl4pPr lvl="3" algn="l" rtl="0">
              <a:lnSpc>
                <a:spcPct val="100000"/>
              </a:lnSpc>
              <a:spcBef>
                <a:spcPts val="0"/>
              </a:spcBef>
              <a:spcAft>
                <a:spcPts val="0"/>
              </a:spcAft>
              <a:buSzPts val="2800"/>
              <a:buNone/>
              <a:defRPr sz="1100"/>
            </a:lvl4pPr>
            <a:lvl5pPr lvl="4" algn="l" rtl="0">
              <a:lnSpc>
                <a:spcPct val="100000"/>
              </a:lnSpc>
              <a:spcBef>
                <a:spcPts val="0"/>
              </a:spcBef>
              <a:spcAft>
                <a:spcPts val="0"/>
              </a:spcAft>
              <a:buSzPts val="2800"/>
              <a:buNone/>
              <a:defRPr sz="1100"/>
            </a:lvl5pPr>
            <a:lvl6pPr lvl="5" algn="l" rtl="0">
              <a:lnSpc>
                <a:spcPct val="100000"/>
              </a:lnSpc>
              <a:spcBef>
                <a:spcPts val="0"/>
              </a:spcBef>
              <a:spcAft>
                <a:spcPts val="0"/>
              </a:spcAft>
              <a:buSzPts val="2800"/>
              <a:buNone/>
              <a:defRPr sz="1100"/>
            </a:lvl6pPr>
            <a:lvl7pPr lvl="6" algn="l" rtl="0">
              <a:lnSpc>
                <a:spcPct val="100000"/>
              </a:lnSpc>
              <a:spcBef>
                <a:spcPts val="0"/>
              </a:spcBef>
              <a:spcAft>
                <a:spcPts val="0"/>
              </a:spcAft>
              <a:buSzPts val="2800"/>
              <a:buNone/>
              <a:defRPr sz="1100"/>
            </a:lvl7pPr>
            <a:lvl8pPr lvl="7" algn="l" rtl="0">
              <a:lnSpc>
                <a:spcPct val="100000"/>
              </a:lnSpc>
              <a:spcBef>
                <a:spcPts val="0"/>
              </a:spcBef>
              <a:spcAft>
                <a:spcPts val="0"/>
              </a:spcAft>
              <a:buSzPts val="2800"/>
              <a:buNone/>
              <a:defRPr sz="1100"/>
            </a:lvl8pPr>
            <a:lvl9pPr lvl="8" algn="l" rtl="0">
              <a:lnSpc>
                <a:spcPct val="100000"/>
              </a:lnSpc>
              <a:spcBef>
                <a:spcPts val="0"/>
              </a:spcBef>
              <a:spcAft>
                <a:spcPts val="0"/>
              </a:spcAft>
              <a:buSzPts val="2800"/>
              <a:buNone/>
              <a:defRPr sz="1100"/>
            </a:lvl9pPr>
          </a:lstStyle>
          <a:p>
            <a:endParaRPr/>
          </a:p>
        </p:txBody>
      </p:sp>
      <p:sp>
        <p:nvSpPr>
          <p:cNvPr id="58" name="Google Shape;58;p14"/>
          <p:cNvSpPr txBox="1">
            <a:spLocks noGrp="1"/>
          </p:cNvSpPr>
          <p:nvPr>
            <p:ph type="body" idx="1"/>
          </p:nvPr>
        </p:nvSpPr>
        <p:spPr>
          <a:xfrm>
            <a:off x="457156" y="2068174"/>
            <a:ext cx="3993000" cy="26991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200"/>
              </a:spcBef>
              <a:spcAft>
                <a:spcPts val="0"/>
              </a:spcAft>
              <a:buClr>
                <a:srgbClr val="7F7F7F"/>
              </a:buClr>
              <a:buSzPts val="1200"/>
              <a:buFont typeface="Open Sans"/>
              <a:buChar char="•"/>
              <a:defRPr sz="1200" b="0" i="0" u="none" strike="noStrike" cap="none">
                <a:solidFill>
                  <a:srgbClr val="7F7F7F"/>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Source Sans Pro"/>
                <a:ea typeface="Source Sans Pro"/>
                <a:cs typeface="Source Sans Pro"/>
                <a:sym typeface="Source Sans Pro"/>
              </a:defRPr>
            </a:lvl2pPr>
            <a:lvl3pPr marL="1371600" marR="0" lvl="2" indent="-304800" algn="l" rtl="0">
              <a:lnSpc>
                <a:spcPct val="115000"/>
              </a:lnSpc>
              <a:spcBef>
                <a:spcPts val="1600"/>
              </a:spcBef>
              <a:spcAft>
                <a:spcPts val="0"/>
              </a:spcAft>
              <a:buClr>
                <a:srgbClr val="7F7F7F"/>
              </a:buClr>
              <a:buSzPts val="1200"/>
              <a:buFont typeface="Arial"/>
              <a:buChar char="•"/>
              <a:defRPr sz="1200" b="0" i="0" u="none" strike="noStrike" cap="none">
                <a:solidFill>
                  <a:srgbClr val="7F7F7F"/>
                </a:solidFill>
                <a:latin typeface="Open Sans"/>
                <a:ea typeface="Open Sans"/>
                <a:cs typeface="Open Sans"/>
                <a:sym typeface="Open Sans"/>
              </a:defRPr>
            </a:lvl3pPr>
            <a:lvl4pPr marL="1828800" marR="0" lvl="3" indent="-298450" algn="l" rtl="0">
              <a:lnSpc>
                <a:spcPct val="115000"/>
              </a:lnSpc>
              <a:spcBef>
                <a:spcPts val="1600"/>
              </a:spcBef>
              <a:spcAft>
                <a:spcPts val="0"/>
              </a:spcAft>
              <a:buClr>
                <a:srgbClr val="7F7F7F"/>
              </a:buClr>
              <a:buSzPts val="1100"/>
              <a:buFont typeface="Arial"/>
              <a:buChar char="–"/>
              <a:defRPr sz="1100" b="0" i="0" u="none" strike="noStrike" cap="none">
                <a:solidFill>
                  <a:srgbClr val="7F7F7F"/>
                </a:solidFill>
                <a:latin typeface="Open Sans"/>
                <a:ea typeface="Open Sans"/>
                <a:cs typeface="Open Sans"/>
                <a:sym typeface="Open Sans"/>
              </a:defRPr>
            </a:lvl4pPr>
            <a:lvl5pPr marL="2286000" marR="0" lvl="4" indent="-298450" algn="l" rtl="0">
              <a:lnSpc>
                <a:spcPct val="115000"/>
              </a:lnSpc>
              <a:spcBef>
                <a:spcPts val="1600"/>
              </a:spcBef>
              <a:spcAft>
                <a:spcPts val="0"/>
              </a:spcAft>
              <a:buClr>
                <a:srgbClr val="7F7F7F"/>
              </a:buClr>
              <a:buSzPts val="1100"/>
              <a:buFont typeface="Arial"/>
              <a:buChar char="»"/>
              <a:defRPr sz="1100" b="0" i="0" u="none" strike="noStrike" cap="none">
                <a:solidFill>
                  <a:srgbClr val="7F7F7F"/>
                </a:solidFill>
                <a:latin typeface="Open Sans"/>
                <a:ea typeface="Open Sans"/>
                <a:cs typeface="Open Sans"/>
                <a:sym typeface="Open Sans"/>
              </a:defRPr>
            </a:lvl5pPr>
            <a:lvl6pPr marL="2743200" marR="0" lvl="5"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body" idx="2"/>
          </p:nvPr>
        </p:nvSpPr>
        <p:spPr>
          <a:xfrm>
            <a:off x="4614415" y="2068174"/>
            <a:ext cx="4072500" cy="26991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200"/>
              </a:spcBef>
              <a:spcAft>
                <a:spcPts val="0"/>
              </a:spcAft>
              <a:buClr>
                <a:srgbClr val="7F7F7F"/>
              </a:buClr>
              <a:buSzPts val="1200"/>
              <a:buFont typeface="Open Sans"/>
              <a:buChar char="•"/>
              <a:defRPr sz="1200" b="0" i="0" u="none" strike="noStrike" cap="none">
                <a:solidFill>
                  <a:srgbClr val="7F7F7F"/>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lt1"/>
              </a:buClr>
              <a:buSzPts val="1400"/>
              <a:buFont typeface="Arial"/>
              <a:buChar char="–"/>
              <a:defRPr sz="1400" b="0" i="0" u="none" strike="noStrike" cap="none">
                <a:solidFill>
                  <a:schemeClr val="lt1"/>
                </a:solidFill>
                <a:latin typeface="Source Sans Pro"/>
                <a:ea typeface="Source Sans Pro"/>
                <a:cs typeface="Source Sans Pro"/>
                <a:sym typeface="Source Sans Pro"/>
              </a:defRPr>
            </a:lvl2pPr>
            <a:lvl3pPr marL="1371600" marR="0" lvl="2" indent="-304800" algn="l" rtl="0">
              <a:lnSpc>
                <a:spcPct val="115000"/>
              </a:lnSpc>
              <a:spcBef>
                <a:spcPts val="1600"/>
              </a:spcBef>
              <a:spcAft>
                <a:spcPts val="0"/>
              </a:spcAft>
              <a:buClr>
                <a:srgbClr val="7F7F7F"/>
              </a:buClr>
              <a:buSzPts val="1200"/>
              <a:buFont typeface="Arial"/>
              <a:buChar char="•"/>
              <a:defRPr sz="1200" b="0" i="0" u="none" strike="noStrike" cap="none">
                <a:solidFill>
                  <a:srgbClr val="7F7F7F"/>
                </a:solidFill>
                <a:latin typeface="Open Sans"/>
                <a:ea typeface="Open Sans"/>
                <a:cs typeface="Open Sans"/>
                <a:sym typeface="Open Sans"/>
              </a:defRPr>
            </a:lvl3pPr>
            <a:lvl4pPr marL="1828800" marR="0" lvl="3" indent="-298450" algn="l" rtl="0">
              <a:lnSpc>
                <a:spcPct val="115000"/>
              </a:lnSpc>
              <a:spcBef>
                <a:spcPts val="1600"/>
              </a:spcBef>
              <a:spcAft>
                <a:spcPts val="0"/>
              </a:spcAft>
              <a:buClr>
                <a:srgbClr val="7F7F7F"/>
              </a:buClr>
              <a:buSzPts val="1100"/>
              <a:buFont typeface="Arial"/>
              <a:buChar char="–"/>
              <a:defRPr sz="1100" b="0" i="0" u="none" strike="noStrike" cap="none">
                <a:solidFill>
                  <a:srgbClr val="7F7F7F"/>
                </a:solidFill>
                <a:latin typeface="Open Sans"/>
                <a:ea typeface="Open Sans"/>
                <a:cs typeface="Open Sans"/>
                <a:sym typeface="Open Sans"/>
              </a:defRPr>
            </a:lvl4pPr>
            <a:lvl5pPr marL="2286000" marR="0" lvl="4" indent="-298450" algn="l" rtl="0">
              <a:lnSpc>
                <a:spcPct val="115000"/>
              </a:lnSpc>
              <a:spcBef>
                <a:spcPts val="1600"/>
              </a:spcBef>
              <a:spcAft>
                <a:spcPts val="0"/>
              </a:spcAft>
              <a:buClr>
                <a:srgbClr val="7F7F7F"/>
              </a:buClr>
              <a:buSzPts val="1100"/>
              <a:buFont typeface="Arial"/>
              <a:buChar char="»"/>
              <a:defRPr sz="1100" b="0" i="0" u="none" strike="noStrike" cap="none">
                <a:solidFill>
                  <a:srgbClr val="7F7F7F"/>
                </a:solidFill>
                <a:latin typeface="Open Sans"/>
                <a:ea typeface="Open Sans"/>
                <a:cs typeface="Open Sans"/>
                <a:sym typeface="Open Sans"/>
              </a:defRPr>
            </a:lvl5pPr>
            <a:lvl6pPr marL="2743200" marR="0" lvl="5"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1"/>
              </a:buClr>
              <a:buSzPts val="11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sldNum" idx="12"/>
          </p:nvPr>
        </p:nvSpPr>
        <p:spPr>
          <a:xfrm>
            <a:off x="457156" y="4767329"/>
            <a:ext cx="357300" cy="274200"/>
          </a:xfrm>
          <a:prstGeom prst="rect">
            <a:avLst/>
          </a:prstGeom>
          <a:noFill/>
          <a:ln>
            <a:noFill/>
          </a:ln>
        </p:spPr>
        <p:txBody>
          <a:bodyPr spcFirstLastPara="1" wrap="square" lIns="54850" tIns="27425" rIns="54850" bIns="27425" anchor="ctr" anchorCtr="0">
            <a:noAutofit/>
          </a:bodyPr>
          <a:lstStyle>
            <a:lvl1pPr marL="0" marR="0" lvl="0"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1pPr>
            <a:lvl2pPr marL="0" marR="0" lvl="1"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2pPr>
            <a:lvl3pPr marL="0" marR="0" lvl="2"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3pPr>
            <a:lvl4pPr marL="0" marR="0" lvl="3"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4pPr>
            <a:lvl5pPr marL="0" marR="0" lvl="4"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5pPr>
            <a:lvl6pPr marL="0" marR="0" lvl="5"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6pPr>
            <a:lvl7pPr marL="0" marR="0" lvl="6"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7pPr>
            <a:lvl8pPr marL="0" marR="0" lvl="7"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8pPr>
            <a:lvl9pPr marL="0" marR="0" lvl="8" indent="0" algn="l" rtl="0">
              <a:lnSpc>
                <a:spcPct val="100000"/>
              </a:lnSpc>
              <a:spcBef>
                <a:spcPts val="0"/>
              </a:spcBef>
              <a:spcAft>
                <a:spcPts val="0"/>
              </a:spcAft>
              <a:buClr>
                <a:srgbClr val="000000"/>
              </a:buClr>
              <a:buSzPts val="600"/>
              <a:buFont typeface="Arial"/>
              <a:buNone/>
              <a:defRPr sz="600" b="0" i="0" u="none" strike="noStrike" cap="none">
                <a:solidFill>
                  <a:srgbClr val="333F48"/>
                </a:solidFill>
                <a:latin typeface="Open Sans Light"/>
                <a:ea typeface="Open Sans Light"/>
                <a:cs typeface="Open Sans Light"/>
                <a:sym typeface="Open Sans Light"/>
              </a:defRPr>
            </a:lvl9pPr>
          </a:lstStyle>
          <a:p>
            <a:pPr marL="0" lvl="0" indent="0" algn="l" rtl="0">
              <a:spcBef>
                <a:spcPts val="0"/>
              </a:spcBef>
              <a:spcAft>
                <a:spcPts val="0"/>
              </a:spcAft>
              <a:buNone/>
            </a:pPr>
            <a:fld id="{00000000-1234-1234-1234-123412341234}" type="slidenum">
              <a:rPr lang="en-GB"/>
              <a:t>‹#›</a:t>
            </a:fld>
            <a:endParaRPr/>
          </a:p>
        </p:txBody>
      </p:sp>
      <p:sp>
        <p:nvSpPr>
          <p:cNvPr id="61" name="Google Shape;61;p14"/>
          <p:cNvSpPr txBox="1">
            <a:spLocks noGrp="1"/>
          </p:cNvSpPr>
          <p:nvPr>
            <p:ph type="ftr" idx="11"/>
          </p:nvPr>
        </p:nvSpPr>
        <p:spPr>
          <a:xfrm>
            <a:off x="814309" y="4767329"/>
            <a:ext cx="2895600" cy="2742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333F48"/>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45.jp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changefoundation.ca/wp-content/uploads/2016/05/TCF_Panorama_Navigator_fina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510574" y="1281205"/>
            <a:ext cx="2857397" cy="285739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endParaRPr lang="en-US" sz="700"/>
            </a:p>
          </p:txBody>
        </p:sp>
        <p:sp>
          <p:nvSpPr>
            <p:cNvPr id="5" name="TextBox 5"/>
            <p:cNvSpPr txBox="1"/>
            <p:nvPr/>
          </p:nvSpPr>
          <p:spPr>
            <a:xfrm>
              <a:off x="76200" y="66675"/>
              <a:ext cx="660400" cy="669925"/>
            </a:xfrm>
            <a:prstGeom prst="rect">
              <a:avLst/>
            </a:prstGeom>
          </p:spPr>
          <p:txBody>
            <a:bodyPr lIns="4624" tIns="4624" rIns="4624" bIns="4624" rtlCol="0" anchor="ctr"/>
            <a:lstStyle/>
            <a:p>
              <a:pPr algn="ctr">
                <a:lnSpc>
                  <a:spcPts val="115"/>
                </a:lnSpc>
              </a:pPr>
              <a:endParaRPr sz="700"/>
            </a:p>
          </p:txBody>
        </p:sp>
      </p:grpSp>
      <p:sp>
        <p:nvSpPr>
          <p:cNvPr id="9" name="Freeform 9"/>
          <p:cNvSpPr/>
          <p:nvPr/>
        </p:nvSpPr>
        <p:spPr>
          <a:xfrm flipH="1">
            <a:off x="5880308" y="1975938"/>
            <a:ext cx="1038929" cy="1938838"/>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p>
            <a:endParaRPr lang="en-US" sz="700"/>
          </a:p>
        </p:txBody>
      </p:sp>
      <p:sp>
        <p:nvSpPr>
          <p:cNvPr id="10" name="Freeform 10"/>
          <p:cNvSpPr/>
          <p:nvPr/>
        </p:nvSpPr>
        <p:spPr>
          <a:xfrm>
            <a:off x="6701148" y="1390259"/>
            <a:ext cx="1368331" cy="2553564"/>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p>
            <a:endParaRPr lang="en-US" sz="700"/>
          </a:p>
        </p:txBody>
      </p:sp>
      <p:sp>
        <p:nvSpPr>
          <p:cNvPr id="11" name="Freeform 11"/>
          <p:cNvSpPr/>
          <p:nvPr/>
        </p:nvSpPr>
        <p:spPr>
          <a:xfrm>
            <a:off x="6542647" y="1905000"/>
            <a:ext cx="823802" cy="669027"/>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p>
            <a:endParaRPr lang="en-US" sz="700"/>
          </a:p>
        </p:txBody>
      </p:sp>
      <p:sp>
        <p:nvSpPr>
          <p:cNvPr id="12" name="TextBox 12"/>
          <p:cNvSpPr txBox="1"/>
          <p:nvPr/>
        </p:nvSpPr>
        <p:spPr>
          <a:xfrm>
            <a:off x="5368149" y="2614266"/>
            <a:ext cx="3130162" cy="512256"/>
          </a:xfrm>
          <a:prstGeom prst="rect">
            <a:avLst/>
          </a:prstGeom>
        </p:spPr>
        <p:txBody>
          <a:bodyPr lIns="0" tIns="0" rIns="0" bIns="0" rtlCol="0" anchor="t">
            <a:spAutoFit/>
          </a:bodyPr>
          <a:lstStyle/>
          <a:p>
            <a:pPr algn="ctr">
              <a:lnSpc>
                <a:spcPts val="3931"/>
              </a:lnSpc>
            </a:pPr>
            <a:r>
              <a:rPr lang="en-US" sz="4052" spc="-223" dirty="0">
                <a:solidFill>
                  <a:srgbClr val="01594B"/>
                </a:solidFill>
                <a:latin typeface="Century Gothic 1"/>
              </a:rPr>
              <a:t>HCH2024</a:t>
            </a:r>
          </a:p>
        </p:txBody>
      </p:sp>
      <p:grpSp>
        <p:nvGrpSpPr>
          <p:cNvPr id="13" name="Group 13"/>
          <p:cNvGrpSpPr/>
          <p:nvPr/>
        </p:nvGrpSpPr>
        <p:grpSpPr>
          <a:xfrm>
            <a:off x="5368149" y="3145434"/>
            <a:ext cx="3142247" cy="202120"/>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endParaRPr lang="en-US" sz="700"/>
              </a:p>
            </p:txBody>
          </p:sp>
          <p:sp>
            <p:nvSpPr>
              <p:cNvPr id="16" name="TextBox 16"/>
              <p:cNvSpPr txBox="1"/>
              <p:nvPr/>
            </p:nvSpPr>
            <p:spPr>
              <a:xfrm>
                <a:off x="0" y="9525"/>
                <a:ext cx="2339535" cy="223737"/>
              </a:xfrm>
              <a:prstGeom prst="rect">
                <a:avLst/>
              </a:prstGeom>
            </p:spPr>
            <p:txBody>
              <a:bodyPr lIns="25400" tIns="25400" rIns="25400" bIns="25400" rtlCol="0" anchor="ctr"/>
              <a:lstStyle/>
              <a:p>
                <a:pPr algn="ctr">
                  <a:lnSpc>
                    <a:spcPts val="618"/>
                  </a:lnSpc>
                </a:pPr>
                <a:endParaRPr sz="700"/>
              </a:p>
            </p:txBody>
          </p:sp>
        </p:grpSp>
        <p:sp>
          <p:nvSpPr>
            <p:cNvPr id="17" name="TextBox 17"/>
            <p:cNvSpPr txBox="1"/>
            <p:nvPr/>
          </p:nvSpPr>
          <p:spPr>
            <a:xfrm>
              <a:off x="0" y="94883"/>
              <a:ext cx="8379326" cy="308117"/>
            </a:xfrm>
            <a:prstGeom prst="rect">
              <a:avLst/>
            </a:prstGeom>
          </p:spPr>
          <p:txBody>
            <a:bodyPr lIns="0" tIns="0" rIns="0" bIns="0" rtlCol="0" anchor="t">
              <a:spAutoFit/>
            </a:bodyPr>
            <a:lstStyle/>
            <a:p>
              <a:pPr algn="ctr">
                <a:lnSpc>
                  <a:spcPts val="949"/>
                </a:lnSpc>
              </a:pPr>
              <a:r>
                <a:rPr lang="en-US" sz="856" spc="57">
                  <a:solidFill>
                    <a:srgbClr val="F0F8F7"/>
                  </a:solidFill>
                  <a:latin typeface="Century Gothic 1"/>
                </a:rPr>
                <a:t>PHOENIX, AZ • MAY 13-16, 2024</a:t>
              </a:r>
            </a:p>
          </p:txBody>
        </p:sp>
      </p:grpSp>
      <p:sp>
        <p:nvSpPr>
          <p:cNvPr id="18" name="Freeform 18"/>
          <p:cNvSpPr/>
          <p:nvPr/>
        </p:nvSpPr>
        <p:spPr>
          <a:xfrm>
            <a:off x="2428578" y="4081452"/>
            <a:ext cx="697896" cy="697896"/>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p>
            <a:endParaRPr lang="en-US" sz="700"/>
          </a:p>
        </p:txBody>
      </p:sp>
      <p:sp>
        <p:nvSpPr>
          <p:cNvPr id="19" name="Freeform 19"/>
          <p:cNvSpPr/>
          <p:nvPr/>
        </p:nvSpPr>
        <p:spPr>
          <a:xfrm flipH="1">
            <a:off x="1293205" y="4086590"/>
            <a:ext cx="351528" cy="256935"/>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700"/>
          </a:p>
        </p:txBody>
      </p:sp>
      <p:sp>
        <p:nvSpPr>
          <p:cNvPr id="20" name="Freeform 20"/>
          <p:cNvSpPr/>
          <p:nvPr/>
        </p:nvSpPr>
        <p:spPr>
          <a:xfrm flipH="1">
            <a:off x="3284729" y="4110132"/>
            <a:ext cx="351528" cy="256935"/>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700"/>
          </a:p>
        </p:txBody>
      </p:sp>
      <p:sp>
        <p:nvSpPr>
          <p:cNvPr id="21" name="Freeform 21"/>
          <p:cNvSpPr/>
          <p:nvPr/>
        </p:nvSpPr>
        <p:spPr>
          <a:xfrm>
            <a:off x="466722" y="4081452"/>
            <a:ext cx="697896" cy="697896"/>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p>
            <a:endParaRPr lang="en-US" sz="700"/>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3" name="TextBox 23"/>
          <p:cNvSpPr txBox="1"/>
          <p:nvPr/>
        </p:nvSpPr>
        <p:spPr>
          <a:xfrm>
            <a:off x="666645" y="2365429"/>
            <a:ext cx="4548725" cy="959237"/>
          </a:xfrm>
          <a:prstGeom prst="rect">
            <a:avLst/>
          </a:prstGeom>
        </p:spPr>
        <p:txBody>
          <a:bodyPr lIns="0" tIns="0" rIns="0" bIns="0" rtlCol="0" anchor="t">
            <a:spAutoFit/>
          </a:bodyPr>
          <a:lstStyle/>
          <a:p>
            <a:pPr algn="ctr">
              <a:lnSpc>
                <a:spcPct val="90000"/>
              </a:lnSpc>
              <a:spcBef>
                <a:spcPts val="200"/>
              </a:spcBef>
            </a:pPr>
            <a:r>
              <a:rPr lang="en-GB" sz="1000" dirty="0">
                <a:solidFill>
                  <a:schemeClr val="dk1"/>
                </a:solidFill>
              </a:rPr>
              <a:t>Trevor Morey, MD, CCFP (PC)</a:t>
            </a:r>
          </a:p>
          <a:p>
            <a:pPr algn="ctr">
              <a:lnSpc>
                <a:spcPct val="90000"/>
              </a:lnSpc>
              <a:spcBef>
                <a:spcPts val="200"/>
              </a:spcBef>
            </a:pPr>
            <a:r>
              <a:rPr lang="en-GB" sz="1000" dirty="0">
                <a:solidFill>
                  <a:schemeClr val="dk1"/>
                </a:solidFill>
              </a:rPr>
              <a:t>Palliative Care Physician, PEACH, Inner City Health Associates</a:t>
            </a:r>
          </a:p>
          <a:p>
            <a:pPr algn="ctr">
              <a:lnSpc>
                <a:spcPct val="90000"/>
              </a:lnSpc>
              <a:spcBef>
                <a:spcPts val="200"/>
              </a:spcBef>
            </a:pPr>
            <a:endParaRPr lang="en-GB" sz="1000" dirty="0">
              <a:solidFill>
                <a:schemeClr val="dk1"/>
              </a:solidFill>
            </a:endParaRPr>
          </a:p>
          <a:p>
            <a:pPr algn="ctr">
              <a:lnSpc>
                <a:spcPct val="90000"/>
              </a:lnSpc>
              <a:spcBef>
                <a:spcPts val="200"/>
              </a:spcBef>
            </a:pPr>
            <a:r>
              <a:rPr lang="en-GB" sz="1000" dirty="0" err="1">
                <a:solidFill>
                  <a:schemeClr val="dk1"/>
                </a:solidFill>
              </a:rPr>
              <a:t>Naheed</a:t>
            </a:r>
            <a:r>
              <a:rPr lang="en-GB" sz="1000" dirty="0">
                <a:solidFill>
                  <a:schemeClr val="dk1"/>
                </a:solidFill>
              </a:rPr>
              <a:t> </a:t>
            </a:r>
            <a:r>
              <a:rPr lang="en-GB" sz="1000" dirty="0" err="1">
                <a:solidFill>
                  <a:schemeClr val="dk1"/>
                </a:solidFill>
              </a:rPr>
              <a:t>Dosani</a:t>
            </a:r>
            <a:r>
              <a:rPr lang="en-GB" sz="1000" dirty="0">
                <a:solidFill>
                  <a:schemeClr val="dk1"/>
                </a:solidFill>
              </a:rPr>
              <a:t>, MSC, MD, CCFP (PC)</a:t>
            </a:r>
          </a:p>
          <a:p>
            <a:pPr algn="ctr">
              <a:lnSpc>
                <a:spcPct val="90000"/>
              </a:lnSpc>
              <a:spcBef>
                <a:spcPts val="200"/>
              </a:spcBef>
            </a:pPr>
            <a:r>
              <a:rPr lang="en-GB" sz="1000" dirty="0">
                <a:solidFill>
                  <a:schemeClr val="dk1"/>
                </a:solidFill>
              </a:rPr>
              <a:t>Lead, PEACH, Inner City Health Associates</a:t>
            </a:r>
          </a:p>
          <a:p>
            <a:pPr algn="ctr">
              <a:lnSpc>
                <a:spcPct val="90000"/>
              </a:lnSpc>
              <a:spcBef>
                <a:spcPts val="200"/>
              </a:spcBef>
            </a:pPr>
            <a:r>
              <a:rPr lang="en-GB" sz="1000" dirty="0">
                <a:solidFill>
                  <a:schemeClr val="dk1"/>
                </a:solidFill>
              </a:rPr>
              <a:t>Palliative Care Physician, St Michael’s Hospital, Unity Health Toronto </a:t>
            </a:r>
          </a:p>
        </p:txBody>
      </p:sp>
      <p:sp>
        <p:nvSpPr>
          <p:cNvPr id="22" name="TextBox 22"/>
          <p:cNvSpPr txBox="1"/>
          <p:nvPr/>
        </p:nvSpPr>
        <p:spPr>
          <a:xfrm>
            <a:off x="671270" y="424759"/>
            <a:ext cx="4548725" cy="1661993"/>
          </a:xfrm>
          <a:prstGeom prst="rect">
            <a:avLst/>
          </a:prstGeom>
        </p:spPr>
        <p:txBody>
          <a:bodyPr wrap="square" lIns="0" tIns="0" rIns="0" bIns="0" rtlCol="0" anchor="t">
            <a:spAutoFit/>
          </a:bodyPr>
          <a:lstStyle/>
          <a:p>
            <a:pPr algn="ctr"/>
            <a:r>
              <a:rPr lang="en-GB" sz="1800" b="1" dirty="0">
                <a:solidFill>
                  <a:schemeClr val="dk1"/>
                </a:solidFill>
              </a:rPr>
              <a:t>Improving equitable access to palliative care for structurally vulnerable populations: </a:t>
            </a:r>
            <a:br>
              <a:rPr lang="en-GB" sz="1800" b="1" dirty="0">
                <a:solidFill>
                  <a:schemeClr val="dk1"/>
                </a:solidFill>
              </a:rPr>
            </a:br>
            <a:br>
              <a:rPr lang="en-GB" sz="1800" b="1" dirty="0">
                <a:solidFill>
                  <a:schemeClr val="dk1"/>
                </a:solidFill>
              </a:rPr>
            </a:br>
            <a:r>
              <a:rPr lang="en-GB" sz="1800" b="1" dirty="0">
                <a:solidFill>
                  <a:schemeClr val="dk1"/>
                </a:solidFill>
              </a:rPr>
              <a:t>How to incorporate health navigation into your palliative care program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1403900" y="366250"/>
            <a:ext cx="7394700" cy="64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600"/>
              <a:buNone/>
            </a:pPr>
            <a:r>
              <a:rPr lang="en-GB" sz="2800">
                <a:solidFill>
                  <a:schemeClr val="dk1"/>
                </a:solidFill>
                <a:latin typeface="Arial"/>
                <a:ea typeface="Arial"/>
                <a:cs typeface="Arial"/>
                <a:sym typeface="Arial"/>
              </a:rPr>
              <a:t>The health of people who are homeless</a:t>
            </a:r>
            <a:endParaRPr sz="2800">
              <a:solidFill>
                <a:schemeClr val="dk1"/>
              </a:solidFill>
              <a:latin typeface="Arial"/>
              <a:ea typeface="Arial"/>
              <a:cs typeface="Arial"/>
              <a:sym typeface="Arial"/>
            </a:endParaRPr>
          </a:p>
        </p:txBody>
      </p:sp>
      <p:sp>
        <p:nvSpPr>
          <p:cNvPr id="145" name="Google Shape;145;p24"/>
          <p:cNvSpPr txBox="1">
            <a:spLocks noGrp="1"/>
          </p:cNvSpPr>
          <p:nvPr>
            <p:ph type="body" idx="1"/>
          </p:nvPr>
        </p:nvSpPr>
        <p:spPr>
          <a:xfrm>
            <a:off x="478356" y="1405636"/>
            <a:ext cx="3993000" cy="26991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600"/>
              </a:spcBef>
              <a:spcAft>
                <a:spcPts val="0"/>
              </a:spcAft>
              <a:buClr>
                <a:schemeClr val="dk1"/>
              </a:buClr>
              <a:buSzPts val="2300"/>
              <a:buFont typeface="Arial"/>
              <a:buChar char="●"/>
            </a:pPr>
            <a:r>
              <a:rPr lang="en-GB" sz="2300">
                <a:solidFill>
                  <a:schemeClr val="dk1"/>
                </a:solidFill>
                <a:latin typeface="Arial"/>
                <a:ea typeface="Arial"/>
                <a:cs typeface="Arial"/>
                <a:sym typeface="Arial"/>
              </a:rPr>
              <a:t>75% with one or more chronic disease</a:t>
            </a:r>
            <a:endParaRPr sz="2300">
              <a:solidFill>
                <a:schemeClr val="dk1"/>
              </a:solidFill>
              <a:latin typeface="Arial"/>
              <a:ea typeface="Arial"/>
              <a:cs typeface="Arial"/>
              <a:sym typeface="Arial"/>
            </a:endParaRPr>
          </a:p>
          <a:p>
            <a:pPr marL="914400" lvl="1" indent="-374650" algn="l" rtl="0">
              <a:lnSpc>
                <a:spcPct val="115000"/>
              </a:lnSpc>
              <a:spcBef>
                <a:spcPts val="0"/>
              </a:spcBef>
              <a:spcAft>
                <a:spcPts val="0"/>
              </a:spcAft>
              <a:buClr>
                <a:schemeClr val="dk1"/>
              </a:buClr>
              <a:buSzPts val="2300"/>
              <a:buFont typeface="Arial"/>
              <a:buChar char="○"/>
            </a:pPr>
            <a:r>
              <a:rPr lang="en-GB" sz="2300">
                <a:solidFill>
                  <a:schemeClr val="dk1"/>
                </a:solidFill>
                <a:latin typeface="Arial"/>
                <a:ea typeface="Arial"/>
                <a:cs typeface="Arial"/>
                <a:sym typeface="Arial"/>
              </a:rPr>
              <a:t>HCV: 28x</a:t>
            </a:r>
            <a:endParaRPr sz="2300">
              <a:solidFill>
                <a:schemeClr val="dk1"/>
              </a:solidFill>
              <a:latin typeface="Arial"/>
              <a:ea typeface="Arial"/>
              <a:cs typeface="Arial"/>
              <a:sym typeface="Arial"/>
            </a:endParaRPr>
          </a:p>
          <a:p>
            <a:pPr marL="914400" lvl="1" indent="-374650" algn="l" rtl="0">
              <a:lnSpc>
                <a:spcPct val="115000"/>
              </a:lnSpc>
              <a:spcBef>
                <a:spcPts val="0"/>
              </a:spcBef>
              <a:spcAft>
                <a:spcPts val="0"/>
              </a:spcAft>
              <a:buClr>
                <a:schemeClr val="dk1"/>
              </a:buClr>
              <a:buSzPts val="2300"/>
              <a:buFont typeface="Arial"/>
              <a:buChar char="○"/>
            </a:pPr>
            <a:r>
              <a:rPr lang="en-GB" sz="2300">
                <a:solidFill>
                  <a:schemeClr val="dk1"/>
                </a:solidFill>
                <a:latin typeface="Arial"/>
                <a:ea typeface="Arial"/>
                <a:cs typeface="Arial"/>
                <a:sym typeface="Arial"/>
              </a:rPr>
              <a:t>Heart Disease: 5x</a:t>
            </a:r>
            <a:endParaRPr sz="2300">
              <a:solidFill>
                <a:schemeClr val="dk1"/>
              </a:solidFill>
              <a:latin typeface="Arial"/>
              <a:ea typeface="Arial"/>
              <a:cs typeface="Arial"/>
              <a:sym typeface="Arial"/>
            </a:endParaRPr>
          </a:p>
          <a:p>
            <a:pPr marL="914400" lvl="1" indent="-374650" algn="l" rtl="0">
              <a:lnSpc>
                <a:spcPct val="115000"/>
              </a:lnSpc>
              <a:spcBef>
                <a:spcPts val="0"/>
              </a:spcBef>
              <a:spcAft>
                <a:spcPts val="0"/>
              </a:spcAft>
              <a:buClr>
                <a:schemeClr val="dk1"/>
              </a:buClr>
              <a:buSzPts val="2300"/>
              <a:buFont typeface="Arial"/>
              <a:buChar char="○"/>
            </a:pPr>
            <a:r>
              <a:rPr lang="en-GB" sz="2300">
                <a:solidFill>
                  <a:schemeClr val="dk1"/>
                </a:solidFill>
                <a:latin typeface="Arial"/>
                <a:ea typeface="Arial"/>
                <a:cs typeface="Arial"/>
                <a:sym typeface="Arial"/>
              </a:rPr>
              <a:t>Cancer: 4x</a:t>
            </a:r>
            <a:endParaRPr sz="2300">
              <a:solidFill>
                <a:schemeClr val="dk1"/>
              </a:solidFill>
              <a:latin typeface="Arial"/>
              <a:ea typeface="Arial"/>
              <a:cs typeface="Arial"/>
              <a:sym typeface="Arial"/>
            </a:endParaRPr>
          </a:p>
          <a:p>
            <a:pPr marL="0" lvl="0" indent="0" algn="l" rtl="0">
              <a:lnSpc>
                <a:spcPct val="115000"/>
              </a:lnSpc>
              <a:spcBef>
                <a:spcPts val="1600"/>
              </a:spcBef>
              <a:spcAft>
                <a:spcPts val="0"/>
              </a:spcAft>
              <a:buSzPts val="1200"/>
              <a:buNone/>
            </a:pPr>
            <a:endParaRPr sz="2300">
              <a:solidFill>
                <a:srgbClr val="3D85C6"/>
              </a:solidFill>
              <a:latin typeface="Arial"/>
              <a:ea typeface="Arial"/>
              <a:cs typeface="Arial"/>
              <a:sym typeface="Arial"/>
            </a:endParaRPr>
          </a:p>
          <a:p>
            <a:pPr marL="0" lvl="0" indent="0" algn="l" rtl="0">
              <a:lnSpc>
                <a:spcPct val="115000"/>
              </a:lnSpc>
              <a:spcBef>
                <a:spcPts val="1600"/>
              </a:spcBef>
              <a:spcAft>
                <a:spcPts val="0"/>
              </a:spcAft>
              <a:buSzPts val="1200"/>
              <a:buNone/>
            </a:pPr>
            <a:endParaRPr sz="2300" i="1">
              <a:solidFill>
                <a:srgbClr val="3D85C6"/>
              </a:solidFill>
              <a:latin typeface="Arial"/>
              <a:ea typeface="Arial"/>
              <a:cs typeface="Arial"/>
              <a:sym typeface="Arial"/>
            </a:endParaRPr>
          </a:p>
          <a:p>
            <a:pPr marL="0" lvl="0" indent="0" algn="l" rtl="0">
              <a:lnSpc>
                <a:spcPct val="115000"/>
              </a:lnSpc>
              <a:spcBef>
                <a:spcPts val="1600"/>
              </a:spcBef>
              <a:spcAft>
                <a:spcPts val="1600"/>
              </a:spcAft>
              <a:buSzPts val="1200"/>
              <a:buNone/>
            </a:pPr>
            <a:endParaRPr sz="2300">
              <a:solidFill>
                <a:srgbClr val="3D85C6"/>
              </a:solidFill>
            </a:endParaRPr>
          </a:p>
        </p:txBody>
      </p:sp>
      <p:sp>
        <p:nvSpPr>
          <p:cNvPr id="146" name="Google Shape;146;p24"/>
          <p:cNvSpPr txBox="1"/>
          <p:nvPr/>
        </p:nvSpPr>
        <p:spPr>
          <a:xfrm>
            <a:off x="375575" y="4532025"/>
            <a:ext cx="6602700" cy="4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St Michael's Hospital, 2014  Podymow et al, 2006  Cagle, 2009  Plunkett, 2016</a:t>
            </a:r>
            <a:endParaRPr sz="1400" b="0" i="0" u="none" strike="noStrike" cap="none">
              <a:solidFill>
                <a:schemeClr val="dk1"/>
              </a:solidFill>
              <a:latin typeface="Arial"/>
              <a:ea typeface="Arial"/>
              <a:cs typeface="Arial"/>
              <a:sym typeface="Arial"/>
            </a:endParaRPr>
          </a:p>
        </p:txBody>
      </p:sp>
      <p:sp>
        <p:nvSpPr>
          <p:cNvPr id="147" name="Google Shape;147;p24"/>
          <p:cNvSpPr txBox="1">
            <a:spLocks noGrp="1"/>
          </p:cNvSpPr>
          <p:nvPr>
            <p:ph type="body" idx="2"/>
          </p:nvPr>
        </p:nvSpPr>
        <p:spPr>
          <a:xfrm>
            <a:off x="4572001" y="1439138"/>
            <a:ext cx="4291200" cy="26991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600"/>
              </a:spcBef>
              <a:spcAft>
                <a:spcPts val="0"/>
              </a:spcAft>
              <a:buClr>
                <a:schemeClr val="dk1"/>
              </a:buClr>
              <a:buSzPts val="2300"/>
              <a:buFont typeface="Arial"/>
              <a:buChar char="●"/>
            </a:pPr>
            <a:r>
              <a:rPr lang="en-GB" sz="2300">
                <a:solidFill>
                  <a:schemeClr val="dk1"/>
                </a:solidFill>
                <a:latin typeface="Arial"/>
                <a:ea typeface="Arial"/>
                <a:cs typeface="Arial"/>
                <a:sym typeface="Arial"/>
              </a:rPr>
              <a:t>Acute care:</a:t>
            </a:r>
            <a:endParaRPr sz="2300">
              <a:solidFill>
                <a:schemeClr val="dk1"/>
              </a:solidFill>
              <a:latin typeface="Arial"/>
              <a:ea typeface="Arial"/>
              <a:cs typeface="Arial"/>
              <a:sym typeface="Arial"/>
            </a:endParaRPr>
          </a:p>
          <a:p>
            <a:pPr marL="914400" lvl="1" indent="-374650" algn="l" rtl="0">
              <a:lnSpc>
                <a:spcPct val="115000"/>
              </a:lnSpc>
              <a:spcBef>
                <a:spcPts val="0"/>
              </a:spcBef>
              <a:spcAft>
                <a:spcPts val="0"/>
              </a:spcAft>
              <a:buClr>
                <a:schemeClr val="dk1"/>
              </a:buClr>
              <a:buSzPts val="2300"/>
              <a:buChar char="○"/>
            </a:pPr>
            <a:r>
              <a:rPr lang="en-GB" sz="2300">
                <a:solidFill>
                  <a:schemeClr val="dk1"/>
                </a:solidFill>
                <a:latin typeface="Arial"/>
                <a:ea typeface="Arial"/>
                <a:cs typeface="Arial"/>
                <a:sym typeface="Arial"/>
              </a:rPr>
              <a:t>ED: 8x</a:t>
            </a:r>
            <a:endParaRPr sz="2300">
              <a:solidFill>
                <a:schemeClr val="dk1"/>
              </a:solidFill>
              <a:latin typeface="Arial"/>
              <a:ea typeface="Arial"/>
              <a:cs typeface="Arial"/>
              <a:sym typeface="Arial"/>
            </a:endParaRPr>
          </a:p>
          <a:p>
            <a:pPr marL="914400" lvl="1" indent="-374650" algn="l" rtl="0">
              <a:lnSpc>
                <a:spcPct val="115000"/>
              </a:lnSpc>
              <a:spcBef>
                <a:spcPts val="0"/>
              </a:spcBef>
              <a:spcAft>
                <a:spcPts val="0"/>
              </a:spcAft>
              <a:buClr>
                <a:schemeClr val="dk1"/>
              </a:buClr>
              <a:buSzPts val="2300"/>
              <a:buChar char="○"/>
            </a:pPr>
            <a:r>
              <a:rPr lang="en-GB" sz="2300">
                <a:solidFill>
                  <a:schemeClr val="dk1"/>
                </a:solidFill>
                <a:latin typeface="Arial"/>
                <a:ea typeface="Arial"/>
                <a:cs typeface="Arial"/>
                <a:sym typeface="Arial"/>
              </a:rPr>
              <a:t>Hospital admission: 4x</a:t>
            </a:r>
            <a:endParaRPr sz="2300">
              <a:solidFill>
                <a:schemeClr val="dk1"/>
              </a:solidFill>
              <a:latin typeface="Arial"/>
              <a:ea typeface="Arial"/>
              <a:cs typeface="Arial"/>
              <a:sym typeface="Arial"/>
            </a:endParaRPr>
          </a:p>
          <a:p>
            <a:pPr marL="457200" lvl="0" indent="-374650" algn="l" rtl="0">
              <a:lnSpc>
                <a:spcPct val="115000"/>
              </a:lnSpc>
              <a:spcBef>
                <a:spcPts val="0"/>
              </a:spcBef>
              <a:spcAft>
                <a:spcPts val="0"/>
              </a:spcAft>
              <a:buClr>
                <a:schemeClr val="dk1"/>
              </a:buClr>
              <a:buSzPts val="2300"/>
              <a:buFont typeface="Arial"/>
              <a:buChar char="●"/>
            </a:pPr>
            <a:r>
              <a:rPr lang="en-GB" sz="2300">
                <a:solidFill>
                  <a:schemeClr val="dk1"/>
                </a:solidFill>
                <a:latin typeface="Arial"/>
                <a:ea typeface="Arial"/>
                <a:cs typeface="Arial"/>
                <a:sym typeface="Arial"/>
              </a:rPr>
              <a:t>The elderly</a:t>
            </a:r>
            <a:endParaRPr sz="2300">
              <a:solidFill>
                <a:schemeClr val="dk1"/>
              </a:solidFill>
              <a:latin typeface="Arial"/>
              <a:ea typeface="Arial"/>
              <a:cs typeface="Arial"/>
              <a:sym typeface="Arial"/>
            </a:endParaRPr>
          </a:p>
          <a:p>
            <a:pPr marL="0" lvl="0" indent="0" algn="l" rtl="0">
              <a:lnSpc>
                <a:spcPct val="115000"/>
              </a:lnSpc>
              <a:spcBef>
                <a:spcPts val="1600"/>
              </a:spcBef>
              <a:spcAft>
                <a:spcPts val="1600"/>
              </a:spcAft>
              <a:buSzPts val="1200"/>
              <a:buNone/>
            </a:pPr>
            <a:endParaRPr>
              <a:solidFill>
                <a:srgbClr val="3D85C6"/>
              </a:solidFill>
            </a:endParaRPr>
          </a:p>
        </p:txBody>
      </p:sp>
      <p:pic>
        <p:nvPicPr>
          <p:cNvPr id="148" name="Google Shape;148;p24"/>
          <p:cNvPicPr preferRelativeResize="0"/>
          <p:nvPr/>
        </p:nvPicPr>
        <p:blipFill rotWithShape="1">
          <a:blip r:embed="rId3">
            <a:alphaModFix/>
          </a:blip>
          <a:srcRect/>
          <a:stretch/>
        </p:blipFill>
        <p:spPr>
          <a:xfrm>
            <a:off x="0" y="149075"/>
            <a:ext cx="1403900" cy="140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body" idx="1"/>
          </p:nvPr>
        </p:nvSpPr>
        <p:spPr>
          <a:xfrm>
            <a:off x="905172" y="1218200"/>
            <a:ext cx="4312800" cy="3622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600"/>
              </a:spcBef>
              <a:spcAft>
                <a:spcPts val="0"/>
              </a:spcAft>
              <a:buClr>
                <a:schemeClr val="dk1"/>
              </a:buClr>
              <a:buSzPts val="2000"/>
              <a:buFont typeface="Arial"/>
              <a:buChar char="●"/>
            </a:pPr>
            <a:r>
              <a:rPr lang="en-GB" sz="2000">
                <a:solidFill>
                  <a:schemeClr val="dk1"/>
                </a:solidFill>
                <a:latin typeface="Arial"/>
                <a:ea typeface="Arial"/>
                <a:cs typeface="Arial"/>
                <a:sym typeface="Arial"/>
              </a:rPr>
              <a:t>Highest all-cause mortality rate in Canada</a:t>
            </a:r>
            <a:endParaRPr sz="2000">
              <a:solidFill>
                <a:schemeClr val="dk1"/>
              </a:solidFill>
              <a:latin typeface="Arial"/>
              <a:ea typeface="Arial"/>
              <a:cs typeface="Arial"/>
              <a:sym typeface="Arial"/>
            </a:endParaRPr>
          </a:p>
          <a:p>
            <a:pPr marL="914400" lvl="1" indent="-355600" algn="l" rtl="0">
              <a:lnSpc>
                <a:spcPct val="115000"/>
              </a:lnSpc>
              <a:spcBef>
                <a:spcPts val="0"/>
              </a:spcBef>
              <a:spcAft>
                <a:spcPts val="0"/>
              </a:spcAft>
              <a:buClr>
                <a:schemeClr val="dk1"/>
              </a:buClr>
              <a:buSzPts val="2000"/>
              <a:buFont typeface="Arial"/>
              <a:buChar char="○"/>
            </a:pPr>
            <a:r>
              <a:rPr lang="en-GB" sz="2000">
                <a:solidFill>
                  <a:schemeClr val="dk1"/>
                </a:solidFill>
                <a:latin typeface="Arial"/>
                <a:ea typeface="Arial"/>
                <a:cs typeface="Arial"/>
                <a:sym typeface="Arial"/>
              </a:rPr>
              <a:t>Life expectancies: </a:t>
            </a:r>
            <a:endParaRPr sz="2000">
              <a:solidFill>
                <a:schemeClr val="dk1"/>
              </a:solidFill>
              <a:latin typeface="Arial"/>
              <a:ea typeface="Arial"/>
              <a:cs typeface="Arial"/>
              <a:sym typeface="Arial"/>
            </a:endParaRPr>
          </a:p>
          <a:p>
            <a:pPr marL="914400" lvl="0" indent="0" algn="l" rtl="0">
              <a:lnSpc>
                <a:spcPct val="115000"/>
              </a:lnSpc>
              <a:spcBef>
                <a:spcPts val="1600"/>
              </a:spcBef>
              <a:spcAft>
                <a:spcPts val="0"/>
              </a:spcAft>
              <a:buSzPts val="2400"/>
              <a:buNone/>
            </a:pPr>
            <a:r>
              <a:rPr lang="en-GB" sz="2000">
                <a:solidFill>
                  <a:schemeClr val="dk1"/>
                </a:solidFill>
                <a:latin typeface="Arial"/>
                <a:ea typeface="Arial"/>
                <a:cs typeface="Arial"/>
                <a:sym typeface="Arial"/>
              </a:rPr>
              <a:t>34 - 47 years old</a:t>
            </a:r>
            <a:endParaRPr sz="2000">
              <a:solidFill>
                <a:schemeClr val="dk1"/>
              </a:solidFill>
              <a:latin typeface="Arial"/>
              <a:ea typeface="Arial"/>
              <a:cs typeface="Arial"/>
              <a:sym typeface="Arial"/>
            </a:endParaRPr>
          </a:p>
          <a:p>
            <a:pPr marL="914400" lvl="1" indent="-355600" algn="l" rtl="0">
              <a:lnSpc>
                <a:spcPct val="115000"/>
              </a:lnSpc>
              <a:spcBef>
                <a:spcPts val="1600"/>
              </a:spcBef>
              <a:spcAft>
                <a:spcPts val="0"/>
              </a:spcAft>
              <a:buClr>
                <a:schemeClr val="dk1"/>
              </a:buClr>
              <a:buSzPts val="2000"/>
              <a:buFont typeface="Arial"/>
              <a:buChar char="○"/>
            </a:pPr>
            <a:r>
              <a:rPr lang="en-GB" sz="2000">
                <a:solidFill>
                  <a:schemeClr val="dk1"/>
                </a:solidFill>
                <a:latin typeface="Arial"/>
                <a:ea typeface="Arial"/>
                <a:cs typeface="Arial"/>
                <a:sym typeface="Arial"/>
              </a:rPr>
              <a:t>Mortality rates: 2.3x - 4x</a:t>
            </a:r>
            <a:endParaRPr sz="2000">
              <a:solidFill>
                <a:schemeClr val="dk1"/>
              </a:solidFill>
              <a:latin typeface="Arial"/>
              <a:ea typeface="Arial"/>
              <a:cs typeface="Arial"/>
              <a:sym typeface="Arial"/>
            </a:endParaRPr>
          </a:p>
          <a:p>
            <a:pPr marL="457200" lvl="0" indent="-355600" algn="l" rtl="0">
              <a:lnSpc>
                <a:spcPct val="115000"/>
              </a:lnSpc>
              <a:spcBef>
                <a:spcPts val="1000"/>
              </a:spcBef>
              <a:spcAft>
                <a:spcPts val="0"/>
              </a:spcAft>
              <a:buClr>
                <a:schemeClr val="dk1"/>
              </a:buClr>
              <a:buSzPts val="2000"/>
              <a:buFont typeface="Arial"/>
              <a:buChar char="●"/>
            </a:pPr>
            <a:r>
              <a:rPr lang="en-GB" sz="2000">
                <a:solidFill>
                  <a:schemeClr val="dk1"/>
                </a:solidFill>
                <a:latin typeface="Arial"/>
                <a:ea typeface="Arial"/>
                <a:cs typeface="Arial"/>
                <a:sym typeface="Arial"/>
              </a:rPr>
              <a:t>Location at EOL</a:t>
            </a:r>
            <a:endParaRPr sz="2000">
              <a:solidFill>
                <a:schemeClr val="dk1"/>
              </a:solidFill>
              <a:latin typeface="Arial"/>
              <a:ea typeface="Arial"/>
              <a:cs typeface="Arial"/>
              <a:sym typeface="Arial"/>
            </a:endParaRPr>
          </a:p>
          <a:p>
            <a:pPr marL="0" lvl="0" indent="0" algn="l" rtl="0">
              <a:lnSpc>
                <a:spcPct val="115000"/>
              </a:lnSpc>
              <a:spcBef>
                <a:spcPts val="1600"/>
              </a:spcBef>
              <a:spcAft>
                <a:spcPts val="0"/>
              </a:spcAft>
              <a:buSzPts val="2400"/>
              <a:buNone/>
            </a:pPr>
            <a:endParaRPr sz="2300">
              <a:solidFill>
                <a:srgbClr val="3D85C6"/>
              </a:solidFill>
              <a:highlight>
                <a:srgbClr val="3D85C6"/>
              </a:highlight>
              <a:latin typeface="Arial"/>
              <a:ea typeface="Arial"/>
              <a:cs typeface="Arial"/>
              <a:sym typeface="Arial"/>
            </a:endParaRPr>
          </a:p>
          <a:p>
            <a:pPr marL="0" lvl="0" indent="0" algn="l" rtl="0">
              <a:lnSpc>
                <a:spcPct val="115000"/>
              </a:lnSpc>
              <a:spcBef>
                <a:spcPts val="1600"/>
              </a:spcBef>
              <a:spcAft>
                <a:spcPts val="0"/>
              </a:spcAft>
              <a:buSzPts val="2400"/>
              <a:buNone/>
            </a:pPr>
            <a:endParaRPr sz="2300" i="1">
              <a:solidFill>
                <a:srgbClr val="3D85C6"/>
              </a:solidFill>
              <a:highlight>
                <a:srgbClr val="3D85C6"/>
              </a:highlight>
              <a:latin typeface="Arial"/>
              <a:ea typeface="Arial"/>
              <a:cs typeface="Arial"/>
              <a:sym typeface="Arial"/>
            </a:endParaRPr>
          </a:p>
          <a:p>
            <a:pPr marL="274320" lvl="0" indent="-121920" algn="l" rtl="0">
              <a:lnSpc>
                <a:spcPct val="115000"/>
              </a:lnSpc>
              <a:spcBef>
                <a:spcPts val="1600"/>
              </a:spcBef>
              <a:spcAft>
                <a:spcPts val="0"/>
              </a:spcAft>
              <a:buSzPts val="2400"/>
              <a:buNone/>
            </a:pPr>
            <a:endParaRPr sz="2300">
              <a:solidFill>
                <a:srgbClr val="3D85C6"/>
              </a:solidFill>
              <a:highlight>
                <a:srgbClr val="3D85C6"/>
              </a:highlight>
            </a:endParaRPr>
          </a:p>
          <a:p>
            <a:pPr marL="0" lvl="0" indent="0" algn="l" rtl="0">
              <a:lnSpc>
                <a:spcPct val="115000"/>
              </a:lnSpc>
              <a:spcBef>
                <a:spcPts val="1600"/>
              </a:spcBef>
              <a:spcAft>
                <a:spcPts val="1600"/>
              </a:spcAft>
              <a:buSzPts val="2400"/>
              <a:buNone/>
            </a:pPr>
            <a:endParaRPr sz="2300">
              <a:solidFill>
                <a:srgbClr val="3D85C6"/>
              </a:solidFill>
              <a:highlight>
                <a:srgbClr val="3D85C6"/>
              </a:highlight>
            </a:endParaRPr>
          </a:p>
        </p:txBody>
      </p:sp>
      <p:sp>
        <p:nvSpPr>
          <p:cNvPr id="155" name="Google Shape;155;p25"/>
          <p:cNvSpPr txBox="1"/>
          <p:nvPr/>
        </p:nvSpPr>
        <p:spPr>
          <a:xfrm>
            <a:off x="457200" y="4503275"/>
            <a:ext cx="6379800" cy="47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rial"/>
                <a:ea typeface="Arial"/>
                <a:cs typeface="Arial"/>
                <a:sym typeface="Arial"/>
              </a:rPr>
              <a:t>St Michael's Hospital, 2014  Podymow et al, 2006  Cagle, 2009  Plunkett, 2016</a:t>
            </a:r>
            <a:endParaRPr sz="1400" b="0" i="0" u="none" strike="noStrike" cap="none">
              <a:solidFill>
                <a:schemeClr val="dk1"/>
              </a:solidFill>
              <a:latin typeface="Arial"/>
              <a:ea typeface="Arial"/>
              <a:cs typeface="Arial"/>
              <a:sym typeface="Arial"/>
            </a:endParaRPr>
          </a:p>
        </p:txBody>
      </p:sp>
      <p:pic>
        <p:nvPicPr>
          <p:cNvPr id="156" name="Google Shape;156;p25"/>
          <p:cNvPicPr preferRelativeResize="0"/>
          <p:nvPr/>
        </p:nvPicPr>
        <p:blipFill rotWithShape="1">
          <a:blip r:embed="rId3">
            <a:alphaModFix/>
          </a:blip>
          <a:srcRect/>
          <a:stretch/>
        </p:blipFill>
        <p:spPr>
          <a:xfrm>
            <a:off x="5416825" y="1434962"/>
            <a:ext cx="2273574" cy="2273574"/>
          </a:xfrm>
          <a:prstGeom prst="rect">
            <a:avLst/>
          </a:prstGeom>
          <a:noFill/>
          <a:ln>
            <a:noFill/>
          </a:ln>
        </p:spPr>
      </p:pic>
      <p:pic>
        <p:nvPicPr>
          <p:cNvPr id="157" name="Google Shape;157;p25"/>
          <p:cNvPicPr preferRelativeResize="0"/>
          <p:nvPr/>
        </p:nvPicPr>
        <p:blipFill rotWithShape="1">
          <a:blip r:embed="rId4">
            <a:alphaModFix/>
          </a:blip>
          <a:srcRect/>
          <a:stretch/>
        </p:blipFill>
        <p:spPr>
          <a:xfrm>
            <a:off x="0" y="0"/>
            <a:ext cx="1403900" cy="1403900"/>
          </a:xfrm>
          <a:prstGeom prst="rect">
            <a:avLst/>
          </a:prstGeom>
          <a:noFill/>
          <a:ln>
            <a:noFill/>
          </a:ln>
        </p:spPr>
      </p:pic>
      <p:sp>
        <p:nvSpPr>
          <p:cNvPr id="158" name="Google Shape;158;p25"/>
          <p:cNvSpPr txBox="1"/>
          <p:nvPr/>
        </p:nvSpPr>
        <p:spPr>
          <a:xfrm>
            <a:off x="1327700" y="284600"/>
            <a:ext cx="7640700" cy="85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i="0" u="none" strike="noStrike" cap="none">
                <a:solidFill>
                  <a:schemeClr val="accent2"/>
                </a:solidFill>
              </a:rPr>
              <a:t>The health of people who are homeless</a:t>
            </a:r>
            <a:endParaRPr sz="2800" i="0" u="none" strike="noStrike" cap="none">
              <a:solidFill>
                <a:schemeClr val="accen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p:nvPr/>
        </p:nvSpPr>
        <p:spPr>
          <a:xfrm>
            <a:off x="1781900" y="4516188"/>
            <a:ext cx="1854000" cy="2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26"/>
          <p:cNvSpPr txBox="1"/>
          <p:nvPr/>
        </p:nvSpPr>
        <p:spPr>
          <a:xfrm>
            <a:off x="2727150" y="1608900"/>
            <a:ext cx="3689700" cy="19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900">
                <a:solidFill>
                  <a:srgbClr val="3D85C6"/>
                </a:solidFill>
                <a:latin typeface="Open Sans"/>
                <a:ea typeface="Open Sans"/>
                <a:cs typeface="Open Sans"/>
                <a:sym typeface="Open Sans"/>
              </a:rPr>
              <a:t>50%</a:t>
            </a:r>
            <a:endParaRPr sz="13900">
              <a:solidFill>
                <a:srgbClr val="3D85C6"/>
              </a:solidFill>
              <a:latin typeface="Open Sans"/>
              <a:ea typeface="Open Sans"/>
              <a:cs typeface="Open Sans"/>
              <a:sym typeface="Open Sans"/>
            </a:endParaRPr>
          </a:p>
        </p:txBody>
      </p:sp>
      <p:pic>
        <p:nvPicPr>
          <p:cNvPr id="165" name="Google Shape;165;p2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7"/>
          <p:cNvPicPr preferRelativeResize="0"/>
          <p:nvPr/>
        </p:nvPicPr>
        <p:blipFill>
          <a:blip r:embed="rId3">
            <a:alphaModFix/>
          </a:blip>
          <a:stretch>
            <a:fillRect/>
          </a:stretch>
        </p:blipFill>
        <p:spPr>
          <a:xfrm>
            <a:off x="0" y="0"/>
            <a:ext cx="9144000" cy="5211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8"/>
          <p:cNvPicPr preferRelativeResize="0"/>
          <p:nvPr/>
        </p:nvPicPr>
        <p:blipFill rotWithShape="1">
          <a:blip r:embed="rId3">
            <a:alphaModFix/>
          </a:blip>
          <a:srcRect/>
          <a:stretch/>
        </p:blipFill>
        <p:spPr>
          <a:xfrm>
            <a:off x="1961325" y="2874625"/>
            <a:ext cx="5221351" cy="2304150"/>
          </a:xfrm>
          <a:prstGeom prst="rect">
            <a:avLst/>
          </a:prstGeom>
          <a:noFill/>
          <a:ln>
            <a:noFill/>
          </a:ln>
        </p:spPr>
      </p:pic>
      <p:pic>
        <p:nvPicPr>
          <p:cNvPr id="176" name="Google Shape;176;p28"/>
          <p:cNvPicPr preferRelativeResize="0"/>
          <p:nvPr/>
        </p:nvPicPr>
        <p:blipFill rotWithShape="1">
          <a:blip r:embed="rId4">
            <a:alphaModFix/>
          </a:blip>
          <a:srcRect t="2659" b="-2660"/>
          <a:stretch/>
        </p:blipFill>
        <p:spPr>
          <a:xfrm>
            <a:off x="0" y="0"/>
            <a:ext cx="4694500" cy="2965500"/>
          </a:xfrm>
          <a:prstGeom prst="rect">
            <a:avLst/>
          </a:prstGeom>
          <a:noFill/>
          <a:ln>
            <a:noFill/>
          </a:ln>
        </p:spPr>
      </p:pic>
      <p:pic>
        <p:nvPicPr>
          <p:cNvPr id="177" name="Google Shape;177;p28"/>
          <p:cNvPicPr preferRelativeResize="0"/>
          <p:nvPr/>
        </p:nvPicPr>
        <p:blipFill rotWithShape="1">
          <a:blip r:embed="rId5">
            <a:alphaModFix/>
          </a:blip>
          <a:srcRect b="11205"/>
          <a:stretch/>
        </p:blipFill>
        <p:spPr>
          <a:xfrm>
            <a:off x="4694500" y="-90875"/>
            <a:ext cx="4456258" cy="2965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1377950" y="309800"/>
            <a:ext cx="7690500" cy="7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Best Practices: Homeless Health</a:t>
            </a:r>
            <a:endParaRPr sz="3000" b="1">
              <a:solidFill>
                <a:schemeClr val="dk1"/>
              </a:solidFill>
              <a:latin typeface="Open Sans"/>
              <a:ea typeface="Open Sans"/>
              <a:cs typeface="Open Sans"/>
              <a:sym typeface="Open Sans"/>
            </a:endParaRPr>
          </a:p>
        </p:txBody>
      </p:sp>
      <p:sp>
        <p:nvSpPr>
          <p:cNvPr id="184" name="Google Shape;184;p29"/>
          <p:cNvSpPr txBox="1">
            <a:spLocks noGrp="1"/>
          </p:cNvSpPr>
          <p:nvPr>
            <p:ph type="body" idx="1"/>
          </p:nvPr>
        </p:nvSpPr>
        <p:spPr>
          <a:xfrm>
            <a:off x="491067" y="1682750"/>
            <a:ext cx="7408200" cy="2587800"/>
          </a:xfrm>
          <a:prstGeom prst="rect">
            <a:avLst/>
          </a:prstGeom>
          <a:solidFill>
            <a:schemeClr val="lt1"/>
          </a:solidFill>
        </p:spPr>
        <p:txBody>
          <a:bodyPr spcFirstLastPara="1" wrap="square" lIns="91425" tIns="91425" rIns="91425" bIns="91425" anchor="t" anchorCtr="0">
            <a:noAutofit/>
          </a:bodyPr>
          <a:lstStyle/>
          <a:p>
            <a:pPr marL="457200" marR="0" lvl="0" indent="-355600" algn="l" rtl="0">
              <a:lnSpc>
                <a:spcPct val="115000"/>
              </a:lnSpc>
              <a:spcBef>
                <a:spcPts val="60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Outreach</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Case management</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Interdisciplinary approach</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Care across settings</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Harm reduction</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Integration with housing sector</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Leading with lived experience</a:t>
            </a:r>
            <a:endParaRPr sz="2000">
              <a:solidFill>
                <a:schemeClr val="dk1"/>
              </a:solidFill>
              <a:latin typeface="Open Sans"/>
              <a:ea typeface="Open Sans"/>
              <a:cs typeface="Open Sans"/>
              <a:sym typeface="Open Sans"/>
            </a:endParaRPr>
          </a:p>
          <a:p>
            <a:pPr marL="0" lvl="0" indent="0" algn="l" rtl="0">
              <a:spcBef>
                <a:spcPts val="600"/>
              </a:spcBef>
              <a:spcAft>
                <a:spcPts val="0"/>
              </a:spcAft>
              <a:buNone/>
            </a:pPr>
            <a:endParaRPr sz="3000">
              <a:solidFill>
                <a:schemeClr val="dk1"/>
              </a:solidFill>
              <a:latin typeface="Arial"/>
              <a:ea typeface="Arial"/>
              <a:cs typeface="Arial"/>
              <a:sym typeface="Arial"/>
            </a:endParaRPr>
          </a:p>
          <a:p>
            <a:pPr marL="0" lvl="0" indent="0" algn="l" rtl="0">
              <a:spcBef>
                <a:spcPts val="600"/>
              </a:spcBef>
              <a:spcAft>
                <a:spcPts val="0"/>
              </a:spcAft>
              <a:buNone/>
            </a:pPr>
            <a:endParaRPr sz="2600" i="1">
              <a:solidFill>
                <a:schemeClr val="dk1"/>
              </a:solidFill>
              <a:latin typeface="Arial"/>
              <a:ea typeface="Arial"/>
              <a:cs typeface="Arial"/>
              <a:sym typeface="Arial"/>
            </a:endParaRPr>
          </a:p>
          <a:p>
            <a:pPr marL="0" lvl="0" indent="0" algn="l" rtl="0">
              <a:spcBef>
                <a:spcPts val="480"/>
              </a:spcBef>
              <a:spcAft>
                <a:spcPts val="0"/>
              </a:spcAft>
              <a:buNone/>
            </a:pPr>
            <a:endParaRPr>
              <a:solidFill>
                <a:schemeClr val="dk1"/>
              </a:solidFill>
            </a:endParaRPr>
          </a:p>
          <a:p>
            <a:pPr marL="0" lvl="0" indent="0" algn="l" rtl="0">
              <a:spcBef>
                <a:spcPts val="480"/>
              </a:spcBef>
              <a:spcAft>
                <a:spcPts val="0"/>
              </a:spcAft>
              <a:buNone/>
            </a:pPr>
            <a:endParaRPr>
              <a:solidFill>
                <a:schemeClr val="dk1"/>
              </a:solidFill>
            </a:endParaRPr>
          </a:p>
        </p:txBody>
      </p:sp>
      <p:sp>
        <p:nvSpPr>
          <p:cNvPr id="185" name="Google Shape;185;p29"/>
          <p:cNvSpPr txBox="1"/>
          <p:nvPr/>
        </p:nvSpPr>
        <p:spPr>
          <a:xfrm>
            <a:off x="1781900" y="4560338"/>
            <a:ext cx="1854000" cy="2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1800" b="1">
              <a:solidFill>
                <a:srgbClr val="000000"/>
              </a:solidFill>
              <a:latin typeface="Candara"/>
              <a:ea typeface="Candara"/>
              <a:cs typeface="Candara"/>
              <a:sym typeface="Candara"/>
            </a:endParaRPr>
          </a:p>
          <a:p>
            <a:pPr marL="0" lvl="0" indent="0" algn="l" rtl="0">
              <a:spcBef>
                <a:spcPts val="0"/>
              </a:spcBef>
              <a:spcAft>
                <a:spcPts val="0"/>
              </a:spcAft>
              <a:buNone/>
            </a:pPr>
            <a:endParaRPr/>
          </a:p>
        </p:txBody>
      </p:sp>
      <p:pic>
        <p:nvPicPr>
          <p:cNvPr id="186" name="Google Shape;186;p29"/>
          <p:cNvPicPr preferRelativeResize="0"/>
          <p:nvPr/>
        </p:nvPicPr>
        <p:blipFill>
          <a:blip r:embed="rId3">
            <a:alphaModFix/>
          </a:blip>
          <a:stretch>
            <a:fillRect/>
          </a:stretch>
        </p:blipFill>
        <p:spPr>
          <a:xfrm>
            <a:off x="76200" y="152400"/>
            <a:ext cx="1301750" cy="1301750"/>
          </a:xfrm>
          <a:prstGeom prst="rect">
            <a:avLst/>
          </a:prstGeom>
          <a:noFill/>
          <a:ln>
            <a:noFill/>
          </a:ln>
        </p:spPr>
      </p:pic>
      <p:pic>
        <p:nvPicPr>
          <p:cNvPr id="187" name="Google Shape;187;p29" descr="https://lh4.googleusercontent.com/GdiKThdDziXf77NO8bZxaBO333s8w1twYjX81r_4aoT6ZfcY-xpuAp6fyGvod56_EJydWaACS77TWEQY_6ylGI8jVyp0Qe1q9qWMSRlUqaQ9-e4MbFKdmjFblu39sHjcMHFqWqXDQHc"/>
          <p:cNvPicPr preferRelativeResize="0"/>
          <p:nvPr/>
        </p:nvPicPr>
        <p:blipFill rotWithShape="1">
          <a:blip r:embed="rId4">
            <a:alphaModFix/>
          </a:blip>
          <a:srcRect/>
          <a:stretch/>
        </p:blipFill>
        <p:spPr>
          <a:xfrm>
            <a:off x="5627501" y="1071794"/>
            <a:ext cx="2973358" cy="3960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1160675" y="253750"/>
            <a:ext cx="7526100" cy="93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sz="3000" b="1">
                <a:solidFill>
                  <a:schemeClr val="dk1"/>
                </a:solidFill>
                <a:latin typeface="Open Sans"/>
                <a:ea typeface="Open Sans"/>
                <a:cs typeface="Open Sans"/>
                <a:sym typeface="Open Sans"/>
              </a:rPr>
              <a:t>The Palliative Education And Care for the Homeless (PEACH) model of care</a:t>
            </a:r>
            <a:endParaRPr sz="3000" b="1">
              <a:solidFill>
                <a:schemeClr val="dk1"/>
              </a:solidFill>
              <a:latin typeface="Open Sans"/>
              <a:ea typeface="Open Sans"/>
              <a:cs typeface="Open Sans"/>
              <a:sym typeface="Open Sans"/>
            </a:endParaRPr>
          </a:p>
        </p:txBody>
      </p:sp>
      <p:pic>
        <p:nvPicPr>
          <p:cNvPr id="194" name="Google Shape;194;p30"/>
          <p:cNvPicPr preferRelativeResize="0"/>
          <p:nvPr/>
        </p:nvPicPr>
        <p:blipFill>
          <a:blip r:embed="rId3">
            <a:alphaModFix/>
          </a:blip>
          <a:stretch>
            <a:fillRect/>
          </a:stretch>
        </p:blipFill>
        <p:spPr>
          <a:xfrm>
            <a:off x="0" y="1754800"/>
            <a:ext cx="2564700" cy="2341668"/>
          </a:xfrm>
          <a:prstGeom prst="rect">
            <a:avLst/>
          </a:prstGeom>
          <a:noFill/>
          <a:ln>
            <a:noFill/>
          </a:ln>
        </p:spPr>
      </p:pic>
      <p:pic>
        <p:nvPicPr>
          <p:cNvPr id="195" name="Google Shape;195;p30"/>
          <p:cNvPicPr preferRelativeResize="0"/>
          <p:nvPr/>
        </p:nvPicPr>
        <p:blipFill>
          <a:blip r:embed="rId4">
            <a:alphaModFix/>
          </a:blip>
          <a:stretch>
            <a:fillRect/>
          </a:stretch>
        </p:blipFill>
        <p:spPr>
          <a:xfrm>
            <a:off x="221075" y="253750"/>
            <a:ext cx="939601" cy="939601"/>
          </a:xfrm>
          <a:prstGeom prst="rect">
            <a:avLst/>
          </a:prstGeom>
          <a:noFill/>
          <a:ln>
            <a:noFill/>
          </a:ln>
        </p:spPr>
      </p:pic>
      <p:pic>
        <p:nvPicPr>
          <p:cNvPr id="196" name="Google Shape;196;p30"/>
          <p:cNvPicPr preferRelativeResize="0"/>
          <p:nvPr/>
        </p:nvPicPr>
        <p:blipFill rotWithShape="1">
          <a:blip r:embed="rId5">
            <a:alphaModFix/>
          </a:blip>
          <a:srcRect r="15311"/>
          <a:stretch/>
        </p:blipFill>
        <p:spPr>
          <a:xfrm>
            <a:off x="2564700" y="1584900"/>
            <a:ext cx="3433600" cy="2569722"/>
          </a:xfrm>
          <a:prstGeom prst="rect">
            <a:avLst/>
          </a:prstGeom>
          <a:noFill/>
          <a:ln>
            <a:noFill/>
          </a:ln>
        </p:spPr>
      </p:pic>
      <p:pic>
        <p:nvPicPr>
          <p:cNvPr id="197" name="Google Shape;197;p30"/>
          <p:cNvPicPr preferRelativeResize="0"/>
          <p:nvPr/>
        </p:nvPicPr>
        <p:blipFill>
          <a:blip r:embed="rId6">
            <a:alphaModFix/>
          </a:blip>
          <a:stretch>
            <a:fillRect/>
          </a:stretch>
        </p:blipFill>
        <p:spPr>
          <a:xfrm>
            <a:off x="5998300" y="1754800"/>
            <a:ext cx="3145700" cy="22299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The PEACH team</a:t>
            </a:r>
            <a:endParaRPr sz="3000" b="1">
              <a:solidFill>
                <a:schemeClr val="dk1"/>
              </a:solidFill>
              <a:latin typeface="Open Sans"/>
              <a:ea typeface="Open Sans"/>
              <a:cs typeface="Open Sans"/>
              <a:sym typeface="Open Sans"/>
            </a:endParaRPr>
          </a:p>
        </p:txBody>
      </p:sp>
      <p:pic>
        <p:nvPicPr>
          <p:cNvPr id="204" name="Google Shape;204;p31"/>
          <p:cNvPicPr preferRelativeResize="0"/>
          <p:nvPr/>
        </p:nvPicPr>
        <p:blipFill rotWithShape="1">
          <a:blip r:embed="rId3">
            <a:alphaModFix/>
          </a:blip>
          <a:srcRect t="4508" b="11844"/>
          <a:stretch/>
        </p:blipFill>
        <p:spPr>
          <a:xfrm>
            <a:off x="0" y="1529282"/>
            <a:ext cx="4395176" cy="2675468"/>
          </a:xfrm>
          <a:prstGeom prst="rect">
            <a:avLst/>
          </a:prstGeom>
          <a:noFill/>
          <a:ln>
            <a:noFill/>
          </a:ln>
        </p:spPr>
      </p:pic>
      <p:pic>
        <p:nvPicPr>
          <p:cNvPr id="205" name="Google Shape;205;p31"/>
          <p:cNvPicPr preferRelativeResize="0"/>
          <p:nvPr/>
        </p:nvPicPr>
        <p:blipFill rotWithShape="1">
          <a:blip r:embed="rId4">
            <a:alphaModFix/>
          </a:blip>
          <a:srcRect/>
          <a:stretch/>
        </p:blipFill>
        <p:spPr>
          <a:xfrm>
            <a:off x="4395175" y="1086200"/>
            <a:ext cx="4748826" cy="3561625"/>
          </a:xfrm>
          <a:prstGeom prst="rect">
            <a:avLst/>
          </a:prstGeom>
          <a:noFill/>
          <a:ln>
            <a:noFill/>
          </a:ln>
        </p:spPr>
      </p:pic>
      <p:pic>
        <p:nvPicPr>
          <p:cNvPr id="206" name="Google Shape;206;p31"/>
          <p:cNvPicPr preferRelativeResize="0"/>
          <p:nvPr/>
        </p:nvPicPr>
        <p:blipFill>
          <a:blip r:embed="rId5">
            <a:alphaModFix/>
          </a:blip>
          <a:stretch>
            <a:fillRect/>
          </a:stretch>
        </p:blipFill>
        <p:spPr>
          <a:xfrm>
            <a:off x="221075" y="253750"/>
            <a:ext cx="939601" cy="939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1160675" y="253750"/>
            <a:ext cx="75261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PEACH: Core Values</a:t>
            </a:r>
            <a:endParaRPr sz="3000" b="1">
              <a:solidFill>
                <a:schemeClr val="dk1"/>
              </a:solidFill>
              <a:latin typeface="Open Sans"/>
              <a:ea typeface="Open Sans"/>
              <a:cs typeface="Open Sans"/>
              <a:sym typeface="Open Sans"/>
            </a:endParaRPr>
          </a:p>
        </p:txBody>
      </p:sp>
      <p:pic>
        <p:nvPicPr>
          <p:cNvPr id="212" name="Google Shape;212;p32"/>
          <p:cNvPicPr preferRelativeResize="0"/>
          <p:nvPr/>
        </p:nvPicPr>
        <p:blipFill>
          <a:blip r:embed="rId3">
            <a:alphaModFix/>
          </a:blip>
          <a:stretch>
            <a:fillRect/>
          </a:stretch>
        </p:blipFill>
        <p:spPr>
          <a:xfrm>
            <a:off x="221075" y="253750"/>
            <a:ext cx="939601" cy="939601"/>
          </a:xfrm>
          <a:prstGeom prst="rect">
            <a:avLst/>
          </a:prstGeom>
          <a:noFill/>
          <a:ln>
            <a:noFill/>
          </a:ln>
        </p:spPr>
      </p:pic>
      <p:grpSp>
        <p:nvGrpSpPr>
          <p:cNvPr id="213" name="Google Shape;213;p32"/>
          <p:cNvGrpSpPr/>
          <p:nvPr/>
        </p:nvGrpSpPr>
        <p:grpSpPr>
          <a:xfrm>
            <a:off x="116911" y="2047898"/>
            <a:ext cx="8910280" cy="1381028"/>
            <a:chOff x="3482" y="419131"/>
            <a:chExt cx="11880373" cy="1841371"/>
          </a:xfrm>
        </p:grpSpPr>
        <p:sp>
          <p:nvSpPr>
            <p:cNvPr id="214" name="Google Shape;214;p32"/>
            <p:cNvSpPr/>
            <p:nvPr/>
          </p:nvSpPr>
          <p:spPr>
            <a:xfrm>
              <a:off x="3482" y="419131"/>
              <a:ext cx="2486700" cy="15789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15" name="Google Shape;215;p32"/>
            <p:cNvSpPr/>
            <p:nvPr/>
          </p:nvSpPr>
          <p:spPr>
            <a:xfrm>
              <a:off x="279767" y="681602"/>
              <a:ext cx="2486700" cy="15789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16" name="Google Shape;216;p32"/>
            <p:cNvSpPr txBox="1"/>
            <p:nvPr/>
          </p:nvSpPr>
          <p:spPr>
            <a:xfrm>
              <a:off x="326013" y="727848"/>
              <a:ext cx="2394000" cy="1486500"/>
            </a:xfrm>
            <a:prstGeom prst="rect">
              <a:avLst/>
            </a:prstGeom>
            <a:noFill/>
            <a:ln>
              <a:noFill/>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000000"/>
                </a:buClr>
                <a:buSzPts val="1900"/>
                <a:buFont typeface="Calibri"/>
                <a:buNone/>
              </a:pPr>
              <a:r>
                <a:rPr lang="en-GB" sz="1900">
                  <a:solidFill>
                    <a:schemeClr val="dk1"/>
                  </a:solidFill>
                  <a:latin typeface="Open Sans"/>
                  <a:ea typeface="Open Sans"/>
                  <a:cs typeface="Open Sans"/>
                  <a:sym typeface="Open Sans"/>
                </a:rPr>
                <a:t>Harm reduction</a:t>
              </a:r>
              <a:endParaRPr sz="1100">
                <a:solidFill>
                  <a:schemeClr val="dk1"/>
                </a:solidFill>
                <a:latin typeface="Open Sans"/>
                <a:ea typeface="Open Sans"/>
                <a:cs typeface="Open Sans"/>
                <a:sym typeface="Open Sans"/>
              </a:endParaRPr>
            </a:p>
          </p:txBody>
        </p:sp>
        <p:sp>
          <p:nvSpPr>
            <p:cNvPr id="217" name="Google Shape;217;p32"/>
            <p:cNvSpPr/>
            <p:nvPr/>
          </p:nvSpPr>
          <p:spPr>
            <a:xfrm>
              <a:off x="3042612" y="419131"/>
              <a:ext cx="2486700" cy="15789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18" name="Google Shape;218;p32"/>
            <p:cNvSpPr/>
            <p:nvPr/>
          </p:nvSpPr>
          <p:spPr>
            <a:xfrm>
              <a:off x="3318896" y="681602"/>
              <a:ext cx="2486700" cy="15789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19" name="Google Shape;219;p32"/>
            <p:cNvSpPr txBox="1"/>
            <p:nvPr/>
          </p:nvSpPr>
          <p:spPr>
            <a:xfrm>
              <a:off x="3365142" y="727848"/>
              <a:ext cx="2394000" cy="1486500"/>
            </a:xfrm>
            <a:prstGeom prst="rect">
              <a:avLst/>
            </a:prstGeom>
            <a:noFill/>
            <a:ln>
              <a:noFill/>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000000"/>
                </a:buClr>
                <a:buSzPts val="1900"/>
                <a:buFont typeface="Calibri"/>
                <a:buNone/>
              </a:pPr>
              <a:r>
                <a:rPr lang="en-GB" sz="1900">
                  <a:solidFill>
                    <a:schemeClr val="dk1"/>
                  </a:solidFill>
                  <a:latin typeface="Open Sans"/>
                  <a:ea typeface="Open Sans"/>
                  <a:cs typeface="Open Sans"/>
                  <a:sym typeface="Open Sans"/>
                </a:rPr>
                <a:t>Trauma Informed care</a:t>
              </a:r>
              <a:endParaRPr sz="1100">
                <a:solidFill>
                  <a:schemeClr val="dk1"/>
                </a:solidFill>
                <a:latin typeface="Open Sans"/>
                <a:ea typeface="Open Sans"/>
                <a:cs typeface="Open Sans"/>
                <a:sym typeface="Open Sans"/>
              </a:endParaRPr>
            </a:p>
          </p:txBody>
        </p:sp>
        <p:sp>
          <p:nvSpPr>
            <p:cNvPr id="220" name="Google Shape;220;p32"/>
            <p:cNvSpPr/>
            <p:nvPr/>
          </p:nvSpPr>
          <p:spPr>
            <a:xfrm>
              <a:off x="6081741" y="419131"/>
              <a:ext cx="2486700" cy="15789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21" name="Google Shape;221;p32"/>
            <p:cNvSpPr/>
            <p:nvPr/>
          </p:nvSpPr>
          <p:spPr>
            <a:xfrm>
              <a:off x="6358026" y="681602"/>
              <a:ext cx="2486700" cy="15789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22" name="Google Shape;222;p32"/>
            <p:cNvSpPr txBox="1"/>
            <p:nvPr/>
          </p:nvSpPr>
          <p:spPr>
            <a:xfrm>
              <a:off x="6404272" y="727848"/>
              <a:ext cx="2394000" cy="1486500"/>
            </a:xfrm>
            <a:prstGeom prst="rect">
              <a:avLst/>
            </a:prstGeom>
            <a:noFill/>
            <a:ln>
              <a:noFill/>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000000"/>
                </a:buClr>
                <a:buSzPts val="1900"/>
                <a:buFont typeface="Calibri"/>
                <a:buNone/>
              </a:pPr>
              <a:r>
                <a:rPr lang="en-GB" sz="1700">
                  <a:solidFill>
                    <a:schemeClr val="dk1"/>
                  </a:solidFill>
                  <a:latin typeface="Open Sans"/>
                  <a:ea typeface="Open Sans"/>
                  <a:cs typeface="Open Sans"/>
                  <a:sym typeface="Open Sans"/>
                </a:rPr>
                <a:t>Intersectionality and anti-oppression</a:t>
              </a:r>
              <a:endParaRPr sz="900">
                <a:solidFill>
                  <a:schemeClr val="dk1"/>
                </a:solidFill>
                <a:latin typeface="Open Sans"/>
                <a:ea typeface="Open Sans"/>
                <a:cs typeface="Open Sans"/>
                <a:sym typeface="Open Sans"/>
              </a:endParaRPr>
            </a:p>
          </p:txBody>
        </p:sp>
        <p:sp>
          <p:nvSpPr>
            <p:cNvPr id="223" name="Google Shape;223;p32"/>
            <p:cNvSpPr/>
            <p:nvPr/>
          </p:nvSpPr>
          <p:spPr>
            <a:xfrm>
              <a:off x="9120871" y="419131"/>
              <a:ext cx="2486700" cy="15789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24" name="Google Shape;224;p32"/>
            <p:cNvSpPr/>
            <p:nvPr/>
          </p:nvSpPr>
          <p:spPr>
            <a:xfrm>
              <a:off x="9397155" y="681602"/>
              <a:ext cx="2486700" cy="15789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25" name="Google Shape;225;p32"/>
            <p:cNvSpPr txBox="1"/>
            <p:nvPr/>
          </p:nvSpPr>
          <p:spPr>
            <a:xfrm>
              <a:off x="9443401" y="727848"/>
              <a:ext cx="2394000" cy="1486500"/>
            </a:xfrm>
            <a:prstGeom prst="rect">
              <a:avLst/>
            </a:prstGeom>
            <a:noFill/>
            <a:ln>
              <a:noFill/>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000000"/>
                </a:buClr>
                <a:buSzPts val="1900"/>
                <a:buFont typeface="Calibri"/>
                <a:buNone/>
              </a:pPr>
              <a:r>
                <a:rPr lang="en-GB" sz="1600">
                  <a:solidFill>
                    <a:schemeClr val="dk1"/>
                  </a:solidFill>
                  <a:latin typeface="Open Sans"/>
                  <a:ea typeface="Open Sans"/>
                  <a:cs typeface="Open Sans"/>
                  <a:sym typeface="Open Sans"/>
                </a:rPr>
                <a:t>Interprofessional approach to care</a:t>
              </a:r>
              <a:endParaRPr sz="800">
                <a:solidFill>
                  <a:schemeClr val="dk1"/>
                </a:solidFill>
                <a:latin typeface="Open Sans"/>
                <a:ea typeface="Open Sans"/>
                <a:cs typeface="Open Sans"/>
                <a:sym typeface="Open Sans"/>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1160675" y="253750"/>
            <a:ext cx="75261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PEACH: Beyond Clinical Care</a:t>
            </a:r>
            <a:endParaRPr sz="3000" b="1">
              <a:solidFill>
                <a:schemeClr val="dk1"/>
              </a:solidFill>
              <a:latin typeface="Open Sans"/>
              <a:ea typeface="Open Sans"/>
              <a:cs typeface="Open Sans"/>
              <a:sym typeface="Open Sans"/>
            </a:endParaRPr>
          </a:p>
        </p:txBody>
      </p:sp>
      <p:pic>
        <p:nvPicPr>
          <p:cNvPr id="231" name="Google Shape;231;p33"/>
          <p:cNvPicPr preferRelativeResize="0"/>
          <p:nvPr/>
        </p:nvPicPr>
        <p:blipFill>
          <a:blip r:embed="rId3">
            <a:alphaModFix/>
          </a:blip>
          <a:stretch>
            <a:fillRect/>
          </a:stretch>
        </p:blipFill>
        <p:spPr>
          <a:xfrm>
            <a:off x="221075" y="253750"/>
            <a:ext cx="939601" cy="939601"/>
          </a:xfrm>
          <a:prstGeom prst="rect">
            <a:avLst/>
          </a:prstGeom>
          <a:noFill/>
          <a:ln>
            <a:noFill/>
          </a:ln>
        </p:spPr>
      </p:pic>
      <p:grpSp>
        <p:nvGrpSpPr>
          <p:cNvPr id="232" name="Google Shape;232;p33"/>
          <p:cNvGrpSpPr/>
          <p:nvPr/>
        </p:nvGrpSpPr>
        <p:grpSpPr>
          <a:xfrm>
            <a:off x="226475" y="2051985"/>
            <a:ext cx="8755910" cy="1274663"/>
            <a:chOff x="3516" y="511878"/>
            <a:chExt cx="11994397" cy="1859194"/>
          </a:xfrm>
        </p:grpSpPr>
        <p:sp>
          <p:nvSpPr>
            <p:cNvPr id="233" name="Google Shape;233;p33"/>
            <p:cNvSpPr/>
            <p:nvPr/>
          </p:nvSpPr>
          <p:spPr>
            <a:xfrm>
              <a:off x="3516" y="511878"/>
              <a:ext cx="2510400" cy="15942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34" name="Google Shape;234;p33"/>
            <p:cNvSpPr/>
            <p:nvPr/>
          </p:nvSpPr>
          <p:spPr>
            <a:xfrm>
              <a:off x="282457" y="776872"/>
              <a:ext cx="2510400" cy="15942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35" name="Google Shape;235;p33"/>
            <p:cNvSpPr txBox="1"/>
            <p:nvPr/>
          </p:nvSpPr>
          <p:spPr>
            <a:xfrm>
              <a:off x="329148" y="823563"/>
              <a:ext cx="2417100" cy="1500900"/>
            </a:xfrm>
            <a:prstGeom prst="rect">
              <a:avLst/>
            </a:prstGeom>
            <a:noFill/>
            <a:ln>
              <a:noFill/>
            </a:ln>
          </p:spPr>
          <p:txBody>
            <a:bodyPr spcFirstLastPara="1" wrap="square" lIns="117150" tIns="117150" rIns="117150" bIns="117150" anchor="ctr" anchorCtr="0">
              <a:noAutofit/>
            </a:bodyPr>
            <a:lstStyle/>
            <a:p>
              <a:pPr marL="0" marR="0" lvl="0" indent="0" algn="ctr" rtl="0">
                <a:lnSpc>
                  <a:spcPct val="90000"/>
                </a:lnSpc>
                <a:spcBef>
                  <a:spcPts val="0"/>
                </a:spcBef>
                <a:spcAft>
                  <a:spcPts val="0"/>
                </a:spcAft>
                <a:buClr>
                  <a:srgbClr val="000000"/>
                </a:buClr>
                <a:buSzPts val="3100"/>
                <a:buFont typeface="Calibri"/>
                <a:buNone/>
              </a:pPr>
              <a:r>
                <a:rPr lang="en-GB" sz="1900">
                  <a:solidFill>
                    <a:schemeClr val="dk1"/>
                  </a:solidFill>
                  <a:latin typeface="Open Sans"/>
                  <a:ea typeface="Open Sans"/>
                  <a:cs typeface="Open Sans"/>
                  <a:sym typeface="Open Sans"/>
                </a:rPr>
                <a:t>Education</a:t>
              </a:r>
              <a:endParaRPr sz="1900">
                <a:solidFill>
                  <a:schemeClr val="dk1"/>
                </a:solidFill>
                <a:latin typeface="Open Sans"/>
                <a:ea typeface="Open Sans"/>
                <a:cs typeface="Open Sans"/>
                <a:sym typeface="Open Sans"/>
              </a:endParaRPr>
            </a:p>
          </p:txBody>
        </p:sp>
        <p:sp>
          <p:nvSpPr>
            <p:cNvPr id="236" name="Google Shape;236;p33"/>
            <p:cNvSpPr/>
            <p:nvPr/>
          </p:nvSpPr>
          <p:spPr>
            <a:xfrm>
              <a:off x="3071868" y="511878"/>
              <a:ext cx="2510400" cy="15942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37" name="Google Shape;237;p33"/>
            <p:cNvSpPr/>
            <p:nvPr/>
          </p:nvSpPr>
          <p:spPr>
            <a:xfrm>
              <a:off x="3350809" y="776872"/>
              <a:ext cx="2510400" cy="15942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38" name="Google Shape;238;p33"/>
            <p:cNvSpPr txBox="1"/>
            <p:nvPr/>
          </p:nvSpPr>
          <p:spPr>
            <a:xfrm>
              <a:off x="3397500" y="823563"/>
              <a:ext cx="2417100" cy="1500900"/>
            </a:xfrm>
            <a:prstGeom prst="rect">
              <a:avLst/>
            </a:prstGeom>
            <a:noFill/>
            <a:ln>
              <a:noFill/>
            </a:ln>
          </p:spPr>
          <p:txBody>
            <a:bodyPr spcFirstLastPara="1" wrap="square" lIns="117150" tIns="117150" rIns="117150" bIns="117150" anchor="ctr" anchorCtr="0">
              <a:noAutofit/>
            </a:bodyPr>
            <a:lstStyle/>
            <a:p>
              <a:pPr marL="0" marR="0" lvl="0" indent="0" algn="ctr" rtl="0">
                <a:lnSpc>
                  <a:spcPct val="90000"/>
                </a:lnSpc>
                <a:spcBef>
                  <a:spcPts val="0"/>
                </a:spcBef>
                <a:spcAft>
                  <a:spcPts val="0"/>
                </a:spcAft>
                <a:buClr>
                  <a:srgbClr val="000000"/>
                </a:buClr>
                <a:buSzPts val="3100"/>
                <a:buFont typeface="Calibri"/>
                <a:buNone/>
              </a:pPr>
              <a:r>
                <a:rPr lang="en-GB" sz="1900">
                  <a:solidFill>
                    <a:schemeClr val="dk1"/>
                  </a:solidFill>
                  <a:latin typeface="Open Sans"/>
                  <a:ea typeface="Open Sans"/>
                  <a:cs typeface="Open Sans"/>
                  <a:sym typeface="Open Sans"/>
                </a:rPr>
                <a:t>Advocacy</a:t>
              </a:r>
              <a:endParaRPr sz="1900">
                <a:solidFill>
                  <a:schemeClr val="dk1"/>
                </a:solidFill>
                <a:latin typeface="Open Sans"/>
                <a:ea typeface="Open Sans"/>
                <a:cs typeface="Open Sans"/>
                <a:sym typeface="Open Sans"/>
              </a:endParaRPr>
            </a:p>
          </p:txBody>
        </p:sp>
        <p:sp>
          <p:nvSpPr>
            <p:cNvPr id="239" name="Google Shape;239;p33"/>
            <p:cNvSpPr/>
            <p:nvPr/>
          </p:nvSpPr>
          <p:spPr>
            <a:xfrm>
              <a:off x="6140220" y="511878"/>
              <a:ext cx="2510400" cy="15942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40" name="Google Shape;240;p33"/>
            <p:cNvSpPr/>
            <p:nvPr/>
          </p:nvSpPr>
          <p:spPr>
            <a:xfrm>
              <a:off x="6419161" y="776872"/>
              <a:ext cx="2510400" cy="15942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41" name="Google Shape;241;p33"/>
            <p:cNvSpPr txBox="1"/>
            <p:nvPr/>
          </p:nvSpPr>
          <p:spPr>
            <a:xfrm>
              <a:off x="6465852" y="823563"/>
              <a:ext cx="2417100" cy="1500900"/>
            </a:xfrm>
            <a:prstGeom prst="rect">
              <a:avLst/>
            </a:prstGeom>
            <a:noFill/>
            <a:ln>
              <a:noFill/>
            </a:ln>
          </p:spPr>
          <p:txBody>
            <a:bodyPr spcFirstLastPara="1" wrap="square" lIns="117150" tIns="117150" rIns="117150" bIns="117150" anchor="ctr" anchorCtr="0">
              <a:noAutofit/>
            </a:bodyPr>
            <a:lstStyle/>
            <a:p>
              <a:pPr marL="0" marR="0" lvl="0" indent="0" algn="ctr" rtl="0">
                <a:lnSpc>
                  <a:spcPct val="90000"/>
                </a:lnSpc>
                <a:spcBef>
                  <a:spcPts val="0"/>
                </a:spcBef>
                <a:spcAft>
                  <a:spcPts val="0"/>
                </a:spcAft>
                <a:buClr>
                  <a:srgbClr val="000000"/>
                </a:buClr>
                <a:buSzPts val="3100"/>
                <a:buFont typeface="Calibri"/>
                <a:buNone/>
              </a:pPr>
              <a:r>
                <a:rPr lang="en-GB" sz="1900">
                  <a:solidFill>
                    <a:schemeClr val="dk1"/>
                  </a:solidFill>
                  <a:latin typeface="Open Sans"/>
                  <a:ea typeface="Open Sans"/>
                  <a:cs typeface="Open Sans"/>
                  <a:sym typeface="Open Sans"/>
                </a:rPr>
                <a:t>Research</a:t>
              </a:r>
              <a:endParaRPr sz="1900">
                <a:solidFill>
                  <a:schemeClr val="dk1"/>
                </a:solidFill>
                <a:latin typeface="Open Sans"/>
                <a:ea typeface="Open Sans"/>
                <a:cs typeface="Open Sans"/>
                <a:sym typeface="Open Sans"/>
              </a:endParaRPr>
            </a:p>
          </p:txBody>
        </p:sp>
        <p:sp>
          <p:nvSpPr>
            <p:cNvPr id="242" name="Google Shape;242;p33"/>
            <p:cNvSpPr/>
            <p:nvPr/>
          </p:nvSpPr>
          <p:spPr>
            <a:xfrm>
              <a:off x="9208572" y="511878"/>
              <a:ext cx="2510400" cy="1594200"/>
            </a:xfrm>
            <a:prstGeom prst="roundRect">
              <a:avLst>
                <a:gd name="adj" fmla="val 10000"/>
              </a:avLst>
            </a:prstGeom>
            <a:solidFill>
              <a:srgbClr val="4372C3"/>
            </a:solidFill>
            <a:ln w="12700" cap="flat" cmpd="sng">
              <a:solidFill>
                <a:srgbClr val="FFFFFF"/>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43" name="Google Shape;243;p33"/>
            <p:cNvSpPr/>
            <p:nvPr/>
          </p:nvSpPr>
          <p:spPr>
            <a:xfrm>
              <a:off x="9487513" y="776872"/>
              <a:ext cx="2510400" cy="1594200"/>
            </a:xfrm>
            <a:prstGeom prst="roundRect">
              <a:avLst>
                <a:gd name="adj" fmla="val 10000"/>
              </a:avLst>
            </a:prstGeom>
            <a:solidFill>
              <a:srgbClr val="FFFFFF">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solidFill>
                  <a:srgbClr val="3D85C6"/>
                </a:solidFill>
              </a:endParaRPr>
            </a:p>
          </p:txBody>
        </p:sp>
        <p:sp>
          <p:nvSpPr>
            <p:cNvPr id="244" name="Google Shape;244;p33"/>
            <p:cNvSpPr txBox="1"/>
            <p:nvPr/>
          </p:nvSpPr>
          <p:spPr>
            <a:xfrm>
              <a:off x="9534204" y="823563"/>
              <a:ext cx="2417100" cy="1500900"/>
            </a:xfrm>
            <a:prstGeom prst="rect">
              <a:avLst/>
            </a:prstGeom>
            <a:noFill/>
            <a:ln>
              <a:noFill/>
            </a:ln>
          </p:spPr>
          <p:txBody>
            <a:bodyPr spcFirstLastPara="1" wrap="square" lIns="117150" tIns="117150" rIns="117150" bIns="117150" anchor="ctr" anchorCtr="0">
              <a:noAutofit/>
            </a:bodyPr>
            <a:lstStyle/>
            <a:p>
              <a:pPr marL="0" marR="0" lvl="0" indent="0" algn="ctr" rtl="0">
                <a:lnSpc>
                  <a:spcPct val="90000"/>
                </a:lnSpc>
                <a:spcBef>
                  <a:spcPts val="0"/>
                </a:spcBef>
                <a:spcAft>
                  <a:spcPts val="0"/>
                </a:spcAft>
                <a:buClr>
                  <a:srgbClr val="000000"/>
                </a:buClr>
                <a:buSzPts val="3100"/>
                <a:buFont typeface="Calibri"/>
                <a:buNone/>
              </a:pPr>
              <a:r>
                <a:rPr lang="en-GB" sz="1900">
                  <a:solidFill>
                    <a:schemeClr val="dk1"/>
                  </a:solidFill>
                  <a:latin typeface="Open Sans"/>
                  <a:ea typeface="Open Sans"/>
                  <a:cs typeface="Open Sans"/>
                  <a:sym typeface="Open Sans"/>
                </a:rPr>
                <a:t>Social care</a:t>
              </a:r>
              <a:endParaRPr sz="1900">
                <a:solidFill>
                  <a:schemeClr val="dk1"/>
                </a:solidFill>
                <a:latin typeface="Open Sans"/>
                <a:ea typeface="Open Sans"/>
                <a:cs typeface="Open Sans"/>
                <a:sym typeface="Open Sans"/>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565250" y="1999050"/>
            <a:ext cx="60135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sz="4000" b="1">
                <a:latin typeface="Calibri"/>
                <a:ea typeface="Calibri"/>
                <a:cs typeface="Calibri"/>
                <a:sym typeface="Calibri"/>
              </a:rPr>
              <a:t>Land acknowledgement</a:t>
            </a:r>
            <a:endParaRPr sz="4000" b="1">
              <a:latin typeface="Calibri"/>
              <a:ea typeface="Calibri"/>
              <a:cs typeface="Calibri"/>
              <a:sym typeface="Calibri"/>
            </a:endParaRPr>
          </a:p>
        </p:txBody>
      </p:sp>
      <p:sp>
        <p:nvSpPr>
          <p:cNvPr id="75" name="Google Shape;75;p16"/>
          <p:cNvSpPr txBox="1">
            <a:spLocks noGrp="1"/>
          </p:cNvSpPr>
          <p:nvPr>
            <p:ph type="body" idx="1"/>
          </p:nvPr>
        </p:nvSpPr>
        <p:spPr>
          <a:xfrm>
            <a:off x="672250" y="3689550"/>
            <a:ext cx="7394700" cy="1453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6" name="Google Shape;76;p16"/>
          <p:cNvPicPr preferRelativeResize="0"/>
          <p:nvPr/>
        </p:nvPicPr>
        <p:blipFill rotWithShape="1">
          <a:blip r:embed="rId3">
            <a:alphaModFix/>
          </a:blip>
          <a:srcRect/>
          <a:stretch/>
        </p:blipFill>
        <p:spPr>
          <a:xfrm>
            <a:off x="7208400" y="107400"/>
            <a:ext cx="1799100" cy="1799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1160675" y="253750"/>
            <a:ext cx="75261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Why PEACH works</a:t>
            </a:r>
            <a:endParaRPr sz="3000" b="1">
              <a:solidFill>
                <a:schemeClr val="dk1"/>
              </a:solidFill>
              <a:latin typeface="Open Sans"/>
              <a:ea typeface="Open Sans"/>
              <a:cs typeface="Open Sans"/>
              <a:sym typeface="Open Sans"/>
            </a:endParaRPr>
          </a:p>
        </p:txBody>
      </p:sp>
      <p:pic>
        <p:nvPicPr>
          <p:cNvPr id="250" name="Google Shape;250;p34"/>
          <p:cNvPicPr preferRelativeResize="0"/>
          <p:nvPr/>
        </p:nvPicPr>
        <p:blipFill>
          <a:blip r:embed="rId3">
            <a:alphaModFix/>
          </a:blip>
          <a:stretch>
            <a:fillRect/>
          </a:stretch>
        </p:blipFill>
        <p:spPr>
          <a:xfrm>
            <a:off x="221075" y="253750"/>
            <a:ext cx="939601" cy="939601"/>
          </a:xfrm>
          <a:prstGeom prst="rect">
            <a:avLst/>
          </a:prstGeom>
          <a:noFill/>
          <a:ln>
            <a:noFill/>
          </a:ln>
        </p:spPr>
      </p:pic>
      <p:pic>
        <p:nvPicPr>
          <p:cNvPr id="251" name="Google Shape;251;p34"/>
          <p:cNvPicPr preferRelativeResize="0"/>
          <p:nvPr/>
        </p:nvPicPr>
        <p:blipFill>
          <a:blip r:embed="rId4">
            <a:alphaModFix/>
          </a:blip>
          <a:stretch>
            <a:fillRect/>
          </a:stretch>
        </p:blipFill>
        <p:spPr>
          <a:xfrm>
            <a:off x="228600" y="1345750"/>
            <a:ext cx="4002351" cy="1389050"/>
          </a:xfrm>
          <a:prstGeom prst="rect">
            <a:avLst/>
          </a:prstGeom>
          <a:noFill/>
          <a:ln>
            <a:noFill/>
          </a:ln>
        </p:spPr>
      </p:pic>
      <p:pic>
        <p:nvPicPr>
          <p:cNvPr id="252" name="Google Shape;252;p34"/>
          <p:cNvPicPr preferRelativeResize="0"/>
          <p:nvPr/>
        </p:nvPicPr>
        <p:blipFill>
          <a:blip r:embed="rId5">
            <a:alphaModFix/>
          </a:blip>
          <a:stretch>
            <a:fillRect/>
          </a:stretch>
        </p:blipFill>
        <p:spPr>
          <a:xfrm>
            <a:off x="4544550" y="1394900"/>
            <a:ext cx="4394177" cy="1228750"/>
          </a:xfrm>
          <a:prstGeom prst="rect">
            <a:avLst/>
          </a:prstGeom>
          <a:noFill/>
          <a:ln>
            <a:noFill/>
          </a:ln>
        </p:spPr>
      </p:pic>
      <p:pic>
        <p:nvPicPr>
          <p:cNvPr id="253" name="Google Shape;253;p34"/>
          <p:cNvPicPr preferRelativeResize="0"/>
          <p:nvPr/>
        </p:nvPicPr>
        <p:blipFill>
          <a:blip r:embed="rId6">
            <a:alphaModFix/>
          </a:blip>
          <a:stretch>
            <a:fillRect/>
          </a:stretch>
        </p:blipFill>
        <p:spPr>
          <a:xfrm>
            <a:off x="152400" y="2887200"/>
            <a:ext cx="4259048" cy="1787899"/>
          </a:xfrm>
          <a:prstGeom prst="rect">
            <a:avLst/>
          </a:prstGeom>
          <a:noFill/>
          <a:ln>
            <a:noFill/>
          </a:ln>
        </p:spPr>
      </p:pic>
      <p:pic>
        <p:nvPicPr>
          <p:cNvPr id="254" name="Google Shape;254;p34"/>
          <p:cNvPicPr preferRelativeResize="0"/>
          <p:nvPr/>
        </p:nvPicPr>
        <p:blipFill>
          <a:blip r:embed="rId7">
            <a:alphaModFix/>
          </a:blip>
          <a:stretch>
            <a:fillRect/>
          </a:stretch>
        </p:blipFill>
        <p:spPr>
          <a:xfrm>
            <a:off x="4562363" y="3044045"/>
            <a:ext cx="4358549" cy="16049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5"/>
          <p:cNvPicPr preferRelativeResize="0"/>
          <p:nvPr/>
        </p:nvPicPr>
        <p:blipFill>
          <a:blip r:embed="rId3">
            <a:alphaModFix/>
          </a:blip>
          <a:stretch>
            <a:fillRect/>
          </a:stretch>
        </p:blipFill>
        <p:spPr>
          <a:xfrm>
            <a:off x="466250" y="309950"/>
            <a:ext cx="4346825" cy="1048850"/>
          </a:xfrm>
          <a:prstGeom prst="rect">
            <a:avLst/>
          </a:prstGeom>
          <a:noFill/>
          <a:ln>
            <a:noFill/>
          </a:ln>
        </p:spPr>
      </p:pic>
      <p:pic>
        <p:nvPicPr>
          <p:cNvPr id="260" name="Google Shape;260;p35"/>
          <p:cNvPicPr preferRelativeResize="0"/>
          <p:nvPr/>
        </p:nvPicPr>
        <p:blipFill>
          <a:blip r:embed="rId4">
            <a:alphaModFix/>
          </a:blip>
          <a:stretch>
            <a:fillRect/>
          </a:stretch>
        </p:blipFill>
        <p:spPr>
          <a:xfrm>
            <a:off x="79475" y="1571775"/>
            <a:ext cx="2701600" cy="2975473"/>
          </a:xfrm>
          <a:prstGeom prst="rect">
            <a:avLst/>
          </a:prstGeom>
          <a:noFill/>
          <a:ln>
            <a:noFill/>
          </a:ln>
        </p:spPr>
      </p:pic>
      <p:pic>
        <p:nvPicPr>
          <p:cNvPr id="261" name="Google Shape;261;p35"/>
          <p:cNvPicPr preferRelativeResize="0"/>
          <p:nvPr/>
        </p:nvPicPr>
        <p:blipFill>
          <a:blip r:embed="rId5">
            <a:alphaModFix/>
          </a:blip>
          <a:stretch>
            <a:fillRect/>
          </a:stretch>
        </p:blipFill>
        <p:spPr>
          <a:xfrm>
            <a:off x="2617475" y="1898000"/>
            <a:ext cx="4020974" cy="2867174"/>
          </a:xfrm>
          <a:prstGeom prst="rect">
            <a:avLst/>
          </a:prstGeom>
          <a:noFill/>
          <a:ln>
            <a:noFill/>
          </a:ln>
        </p:spPr>
      </p:pic>
      <p:pic>
        <p:nvPicPr>
          <p:cNvPr id="262" name="Google Shape;262;p35"/>
          <p:cNvPicPr preferRelativeResize="0"/>
          <p:nvPr/>
        </p:nvPicPr>
        <p:blipFill>
          <a:blip r:embed="rId6">
            <a:alphaModFix/>
          </a:blip>
          <a:stretch>
            <a:fillRect/>
          </a:stretch>
        </p:blipFill>
        <p:spPr>
          <a:xfrm>
            <a:off x="5846301" y="120525"/>
            <a:ext cx="3232451" cy="21465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6"/>
          <p:cNvPicPr preferRelativeResize="0"/>
          <p:nvPr/>
        </p:nvPicPr>
        <p:blipFill>
          <a:blip r:embed="rId3">
            <a:alphaModFix/>
          </a:blip>
          <a:stretch>
            <a:fillRect/>
          </a:stretch>
        </p:blipFill>
        <p:spPr>
          <a:xfrm>
            <a:off x="393500" y="155000"/>
            <a:ext cx="1199375" cy="1384900"/>
          </a:xfrm>
          <a:prstGeom prst="rect">
            <a:avLst/>
          </a:prstGeom>
          <a:noFill/>
          <a:ln>
            <a:noFill/>
          </a:ln>
        </p:spPr>
      </p:pic>
      <p:sp>
        <p:nvSpPr>
          <p:cNvPr id="268" name="Google Shape;268;p36"/>
          <p:cNvSpPr txBox="1"/>
          <p:nvPr/>
        </p:nvSpPr>
        <p:spPr>
          <a:xfrm>
            <a:off x="249825" y="1868350"/>
            <a:ext cx="6715800" cy="27705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b="1"/>
              <a:t>Kensington Gardens:</a:t>
            </a:r>
            <a:r>
              <a:rPr lang="en-GB"/>
              <a:t> A 350 long-term care home.</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GB" b="1"/>
              <a:t>Kensington Hospice: </a:t>
            </a:r>
            <a:r>
              <a:rPr lang="en-GB"/>
              <a:t>A 19 bed hospice residence</a:t>
            </a:r>
            <a:endParaRPr/>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The Second Mile Club of Toronto: </a:t>
            </a:r>
            <a:r>
              <a:rPr lang="en-GB"/>
              <a:t>A community support program that supports adults with disabilities and seniors in the community through five different program.</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GB" b="1"/>
              <a:t>Ambulatory Care: </a:t>
            </a:r>
            <a:r>
              <a:rPr lang="en-GB"/>
              <a:t>Kensington Eye Institute, Kensington Vision and Research Centre, Kensington Screening Clinic, Kensington Diagnostic Imaging Centre, Kensington Research Institute and the Eye Bank of Canada. </a:t>
            </a:r>
            <a:endParaRPr/>
          </a:p>
        </p:txBody>
      </p:sp>
      <p:pic>
        <p:nvPicPr>
          <p:cNvPr id="269" name="Google Shape;269;p36"/>
          <p:cNvPicPr preferRelativeResize="0"/>
          <p:nvPr/>
        </p:nvPicPr>
        <p:blipFill>
          <a:blip r:embed="rId4">
            <a:alphaModFix/>
          </a:blip>
          <a:stretch>
            <a:fillRect/>
          </a:stretch>
        </p:blipFill>
        <p:spPr>
          <a:xfrm>
            <a:off x="5284075" y="71025"/>
            <a:ext cx="3746400" cy="2500725"/>
          </a:xfrm>
          <a:prstGeom prst="rect">
            <a:avLst/>
          </a:prstGeom>
          <a:noFill/>
          <a:ln>
            <a:noFill/>
          </a:ln>
        </p:spPr>
      </p:pic>
      <p:pic>
        <p:nvPicPr>
          <p:cNvPr id="270" name="Google Shape;270;p36"/>
          <p:cNvPicPr preferRelativeResize="0"/>
          <p:nvPr/>
        </p:nvPicPr>
        <p:blipFill>
          <a:blip r:embed="rId5">
            <a:alphaModFix/>
          </a:blip>
          <a:stretch>
            <a:fillRect/>
          </a:stretch>
        </p:blipFill>
        <p:spPr>
          <a:xfrm>
            <a:off x="6965625" y="2114175"/>
            <a:ext cx="1970125" cy="2955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7"/>
          <p:cNvSpPr txBox="1"/>
          <p:nvPr/>
        </p:nvSpPr>
        <p:spPr>
          <a:xfrm>
            <a:off x="350450" y="1806450"/>
            <a:ext cx="6862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The Second Mile Club of Toronto:</a:t>
            </a:r>
            <a:endParaRPr b="1"/>
          </a:p>
          <a:p>
            <a:pPr marL="0" lvl="0" indent="0" algn="l" rtl="0">
              <a:spcBef>
                <a:spcPts val="0"/>
              </a:spcBef>
              <a:spcAft>
                <a:spcPts val="0"/>
              </a:spcAft>
              <a:buNone/>
            </a:pPr>
            <a:endParaRPr b="1"/>
          </a:p>
          <a:p>
            <a:pPr marL="457200" lvl="0" indent="-317500" algn="l" rtl="0">
              <a:spcBef>
                <a:spcPts val="0"/>
              </a:spcBef>
              <a:spcAft>
                <a:spcPts val="0"/>
              </a:spcAft>
              <a:buSzPts val="1400"/>
              <a:buChar char="●"/>
            </a:pPr>
            <a:r>
              <a:rPr lang="en-GB" b="1"/>
              <a:t>Four Senior Active Living Centers</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Day Hospice Program</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Caregiver and Bereavement Support</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Homemaking</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Crisis Intervention and Support</a:t>
            </a:r>
            <a:endParaRPr b="1"/>
          </a:p>
          <a:p>
            <a:pPr marL="457200" lvl="0" indent="0" algn="l" rtl="0">
              <a:spcBef>
                <a:spcPts val="0"/>
              </a:spcBef>
              <a:spcAft>
                <a:spcPts val="0"/>
              </a:spcAft>
              <a:buNone/>
            </a:pPr>
            <a:endParaRPr b="1"/>
          </a:p>
          <a:p>
            <a:pPr marL="457200" lvl="0" indent="-317500" algn="l" rtl="0">
              <a:spcBef>
                <a:spcPts val="0"/>
              </a:spcBef>
              <a:spcAft>
                <a:spcPts val="0"/>
              </a:spcAft>
              <a:buSzPts val="1400"/>
              <a:buChar char="●"/>
            </a:pPr>
            <a:r>
              <a:rPr lang="en-GB" b="1"/>
              <a:t>Transportation </a:t>
            </a:r>
            <a:endParaRPr b="1"/>
          </a:p>
        </p:txBody>
      </p:sp>
      <p:pic>
        <p:nvPicPr>
          <p:cNvPr id="276" name="Google Shape;276;p37"/>
          <p:cNvPicPr preferRelativeResize="0"/>
          <p:nvPr/>
        </p:nvPicPr>
        <p:blipFill>
          <a:blip r:embed="rId3">
            <a:alphaModFix/>
          </a:blip>
          <a:stretch>
            <a:fillRect/>
          </a:stretch>
        </p:blipFill>
        <p:spPr>
          <a:xfrm>
            <a:off x="350450" y="350450"/>
            <a:ext cx="5495850" cy="1144975"/>
          </a:xfrm>
          <a:prstGeom prst="rect">
            <a:avLst/>
          </a:prstGeom>
          <a:noFill/>
          <a:ln>
            <a:noFill/>
          </a:ln>
        </p:spPr>
      </p:pic>
      <p:pic>
        <p:nvPicPr>
          <p:cNvPr id="277" name="Google Shape;277;p37"/>
          <p:cNvPicPr preferRelativeResize="0"/>
          <p:nvPr/>
        </p:nvPicPr>
        <p:blipFill>
          <a:blip r:embed="rId4">
            <a:alphaModFix/>
          </a:blip>
          <a:stretch>
            <a:fillRect/>
          </a:stretch>
        </p:blipFill>
        <p:spPr>
          <a:xfrm>
            <a:off x="4132900" y="2943750"/>
            <a:ext cx="2848926" cy="1848900"/>
          </a:xfrm>
          <a:prstGeom prst="rect">
            <a:avLst/>
          </a:prstGeom>
          <a:noFill/>
          <a:ln>
            <a:noFill/>
          </a:ln>
        </p:spPr>
      </p:pic>
      <p:pic>
        <p:nvPicPr>
          <p:cNvPr id="278" name="Google Shape;278;p37"/>
          <p:cNvPicPr preferRelativeResize="0"/>
          <p:nvPr/>
        </p:nvPicPr>
        <p:blipFill>
          <a:blip r:embed="rId5">
            <a:alphaModFix/>
          </a:blip>
          <a:stretch>
            <a:fillRect/>
          </a:stretch>
        </p:blipFill>
        <p:spPr>
          <a:xfrm>
            <a:off x="6578175" y="103300"/>
            <a:ext cx="2423800" cy="32317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1160675" y="253750"/>
            <a:ext cx="75261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Why a Health Navigator at PEACH and The Second Mile Club</a:t>
            </a:r>
            <a:endParaRPr sz="3000" b="1">
              <a:solidFill>
                <a:schemeClr val="dk1"/>
              </a:solidFill>
              <a:latin typeface="Open Sans"/>
              <a:ea typeface="Open Sans"/>
              <a:cs typeface="Open Sans"/>
              <a:sym typeface="Open Sans"/>
            </a:endParaRPr>
          </a:p>
        </p:txBody>
      </p:sp>
      <p:pic>
        <p:nvPicPr>
          <p:cNvPr id="284" name="Google Shape;284;p38"/>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285" name="Google Shape;285;p38"/>
          <p:cNvSpPr txBox="1">
            <a:spLocks noGrp="1"/>
          </p:cNvSpPr>
          <p:nvPr>
            <p:ph type="body" idx="1"/>
          </p:nvPr>
        </p:nvSpPr>
        <p:spPr>
          <a:xfrm>
            <a:off x="491067" y="1530350"/>
            <a:ext cx="7408200" cy="2587800"/>
          </a:xfrm>
          <a:prstGeom prst="rect">
            <a:avLst/>
          </a:prstGeom>
          <a:solidFill>
            <a:schemeClr val="lt1"/>
          </a:solidFill>
        </p:spPr>
        <p:txBody>
          <a:bodyPr spcFirstLastPara="1" wrap="square" lIns="91425" tIns="91425" rIns="91425" bIns="91425" anchor="t" anchorCtr="0">
            <a:noAutofit/>
          </a:bodyPr>
          <a:lstStyle/>
          <a:p>
            <a:pPr marL="457200" marR="0" lvl="0" indent="-355600" algn="l" rtl="0">
              <a:lnSpc>
                <a:spcPct val="115000"/>
              </a:lnSpc>
              <a:spcBef>
                <a:spcPts val="60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Complex social presentations becoming more common</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To support handoffs with social care workers (eg hospital SWs) referring to PEACH</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To decrease dependency on external organizations for social care support</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To develop competency within the palliative care sector in addressing social care issues within the context of health navigation…and then to scale up!</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To decrease moral injury among PEACH team members</a:t>
            </a:r>
            <a:endParaRPr sz="2000">
              <a:solidFill>
                <a:schemeClr val="dk1"/>
              </a:solidFill>
              <a:latin typeface="Open Sans"/>
              <a:ea typeface="Open Sans"/>
              <a:cs typeface="Open Sans"/>
              <a:sym typeface="Open Sans"/>
            </a:endParaRPr>
          </a:p>
          <a:p>
            <a:pPr marL="0" lvl="0" indent="0" algn="l" rtl="0">
              <a:spcBef>
                <a:spcPts val="600"/>
              </a:spcBef>
              <a:spcAft>
                <a:spcPts val="0"/>
              </a:spcAft>
              <a:buNone/>
            </a:pPr>
            <a:endParaRPr sz="3000">
              <a:solidFill>
                <a:schemeClr val="dk1"/>
              </a:solidFill>
              <a:latin typeface="Arial"/>
              <a:ea typeface="Arial"/>
              <a:cs typeface="Arial"/>
              <a:sym typeface="Arial"/>
            </a:endParaRPr>
          </a:p>
          <a:p>
            <a:pPr marL="0" lvl="0" indent="0" algn="l" rtl="0">
              <a:spcBef>
                <a:spcPts val="600"/>
              </a:spcBef>
              <a:spcAft>
                <a:spcPts val="0"/>
              </a:spcAft>
              <a:buNone/>
            </a:pPr>
            <a:endParaRPr sz="2600" i="1">
              <a:solidFill>
                <a:schemeClr val="dk1"/>
              </a:solidFill>
              <a:latin typeface="Arial"/>
              <a:ea typeface="Arial"/>
              <a:cs typeface="Arial"/>
              <a:sym typeface="Arial"/>
            </a:endParaRPr>
          </a:p>
          <a:p>
            <a:pPr marL="0" lvl="0" indent="0" algn="l" rtl="0">
              <a:spcBef>
                <a:spcPts val="480"/>
              </a:spcBef>
              <a:spcAft>
                <a:spcPts val="0"/>
              </a:spcAft>
              <a:buNone/>
            </a:pPr>
            <a:endParaRPr>
              <a:solidFill>
                <a:schemeClr val="dk1"/>
              </a:solidFill>
            </a:endParaRPr>
          </a:p>
          <a:p>
            <a:pPr marL="0" lvl="0" indent="0" algn="l" rtl="0">
              <a:spcBef>
                <a:spcPts val="480"/>
              </a:spcBef>
              <a:spcAft>
                <a:spcPts val="0"/>
              </a:spcAft>
              <a:buNone/>
            </a:pPr>
            <a:endParaRPr>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9"/>
          <p:cNvSpPr txBox="1">
            <a:spLocks noGrp="1"/>
          </p:cNvSpPr>
          <p:nvPr>
            <p:ph type="title"/>
          </p:nvPr>
        </p:nvSpPr>
        <p:spPr>
          <a:xfrm>
            <a:off x="1160675" y="253750"/>
            <a:ext cx="75261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What the Health Navigator role at PEACH and the Second Mile Club is all about</a:t>
            </a:r>
            <a:endParaRPr sz="3000" b="1">
              <a:solidFill>
                <a:schemeClr val="dk1"/>
              </a:solidFill>
              <a:latin typeface="Open Sans"/>
              <a:ea typeface="Open Sans"/>
              <a:cs typeface="Open Sans"/>
              <a:sym typeface="Open Sans"/>
            </a:endParaRPr>
          </a:p>
        </p:txBody>
      </p:sp>
      <p:pic>
        <p:nvPicPr>
          <p:cNvPr id="291" name="Google Shape;291;p39"/>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292" name="Google Shape;292;p39"/>
          <p:cNvSpPr txBox="1">
            <a:spLocks noGrp="1"/>
          </p:cNvSpPr>
          <p:nvPr>
            <p:ph type="body" idx="1"/>
          </p:nvPr>
        </p:nvSpPr>
        <p:spPr>
          <a:xfrm>
            <a:off x="491067" y="1454150"/>
            <a:ext cx="7408200" cy="2587800"/>
          </a:xfrm>
          <a:prstGeom prst="rect">
            <a:avLst/>
          </a:prstGeom>
          <a:solidFill>
            <a:schemeClr val="lt1"/>
          </a:solidFill>
        </p:spPr>
        <p:txBody>
          <a:bodyPr spcFirstLastPara="1" wrap="square" lIns="91425" tIns="91425" rIns="91425" bIns="91425" anchor="t" anchorCtr="0">
            <a:noAutofit/>
          </a:bodyPr>
          <a:lstStyle/>
          <a:p>
            <a:pPr marL="457200" marR="0" lvl="0" indent="-355600" algn="l" rtl="0">
              <a:lnSpc>
                <a:spcPct val="115000"/>
              </a:lnSpc>
              <a:spcBef>
                <a:spcPts val="60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Lead community awareness and outreach through partnerships and networking</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Manages a clinical caseload on the PEACH Team</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Supporting clients with significant “social care” issues (eg homelessness, poverty, food insecurity etc)</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Facilitate extra supports/services by “connecting” clients with care</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Serve as a strong advocate while also providing extra supports (eg counselling)</a:t>
            </a:r>
            <a:endParaRPr sz="2000">
              <a:solidFill>
                <a:schemeClr val="dk1"/>
              </a:solidFill>
              <a:latin typeface="Open Sans"/>
              <a:ea typeface="Open Sans"/>
              <a:cs typeface="Open Sans"/>
              <a:sym typeface="Open Sans"/>
            </a:endParaRPr>
          </a:p>
          <a:p>
            <a:pPr marL="457200" marR="0" lvl="0" indent="-355600" algn="l" rtl="0">
              <a:lnSpc>
                <a:spcPct val="115000"/>
              </a:lnSpc>
              <a:spcBef>
                <a:spcPts val="0"/>
              </a:spcBef>
              <a:spcAft>
                <a:spcPts val="0"/>
              </a:spcAft>
              <a:buClr>
                <a:schemeClr val="dk1"/>
              </a:buClr>
              <a:buSzPts val="2000"/>
              <a:buFont typeface="Open Sans"/>
              <a:buChar char="●"/>
            </a:pPr>
            <a:r>
              <a:rPr lang="en-GB" sz="2000">
                <a:solidFill>
                  <a:schemeClr val="dk1"/>
                </a:solidFill>
                <a:latin typeface="Open Sans"/>
                <a:ea typeface="Open Sans"/>
                <a:cs typeface="Open Sans"/>
                <a:sym typeface="Open Sans"/>
              </a:rPr>
              <a:t>Serve as a program ambassador externally</a:t>
            </a:r>
            <a:endParaRPr>
              <a:solidFill>
                <a:schemeClr val="dk1"/>
              </a:solidFill>
            </a:endParaRPr>
          </a:p>
          <a:p>
            <a:pPr marL="0" lvl="0" indent="0" algn="l" rtl="0">
              <a:spcBef>
                <a:spcPts val="480"/>
              </a:spcBef>
              <a:spcAft>
                <a:spcPts val="0"/>
              </a:spcAft>
              <a:buNone/>
            </a:pPr>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PEACH Health Navigator- Evaluation</a:t>
            </a:r>
            <a:endParaRPr/>
          </a:p>
        </p:txBody>
      </p:sp>
      <p:sp>
        <p:nvSpPr>
          <p:cNvPr id="298" name="Google Shape;298;p4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99" name="Google Shape;299;p40"/>
          <p:cNvPicPr preferRelativeResize="0"/>
          <p:nvPr/>
        </p:nvPicPr>
        <p:blipFill>
          <a:blip r:embed="rId3">
            <a:alphaModFix/>
          </a:blip>
          <a:stretch>
            <a:fillRect/>
          </a:stretch>
        </p:blipFill>
        <p:spPr>
          <a:xfrm>
            <a:off x="892438" y="1301051"/>
            <a:ext cx="7359124" cy="3267825"/>
          </a:xfrm>
          <a:prstGeom prst="rect">
            <a:avLst/>
          </a:prstGeom>
          <a:noFill/>
          <a:ln>
            <a:noFill/>
          </a:ln>
        </p:spPr>
      </p:pic>
      <p:pic>
        <p:nvPicPr>
          <p:cNvPr id="300" name="Google Shape;300;p40"/>
          <p:cNvPicPr preferRelativeResize="0"/>
          <p:nvPr/>
        </p:nvPicPr>
        <p:blipFill>
          <a:blip r:embed="rId4">
            <a:alphaModFix/>
          </a:blip>
          <a:stretch>
            <a:fillRect/>
          </a:stretch>
        </p:blipFill>
        <p:spPr>
          <a:xfrm>
            <a:off x="221075" y="253750"/>
            <a:ext cx="939601" cy="939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txBox="1">
            <a:spLocks noGrp="1"/>
          </p:cNvSpPr>
          <p:nvPr>
            <p:ph type="body" idx="1"/>
          </p:nvPr>
        </p:nvSpPr>
        <p:spPr>
          <a:xfrm>
            <a:off x="255000" y="1152475"/>
            <a:ext cx="4469400" cy="362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b="1">
                <a:solidFill>
                  <a:schemeClr val="dk1"/>
                </a:solidFill>
              </a:rPr>
              <a:t>Health Navigator in Palliative Care</a:t>
            </a:r>
            <a:endParaRPr sz="1600" b="1">
              <a:solidFill>
                <a:schemeClr val="dk1"/>
              </a:solidFill>
            </a:endParaRPr>
          </a:p>
          <a:p>
            <a:pPr marL="457200" lvl="0" indent="-336550" algn="l" rtl="0">
              <a:spcBef>
                <a:spcPts val="1200"/>
              </a:spcBef>
              <a:spcAft>
                <a:spcPts val="0"/>
              </a:spcAft>
              <a:buClr>
                <a:schemeClr val="dk1"/>
              </a:buClr>
              <a:buSzPts val="1700"/>
              <a:buChar char="●"/>
            </a:pPr>
            <a:r>
              <a:rPr lang="en-GB" sz="1700">
                <a:solidFill>
                  <a:schemeClr val="dk1"/>
                </a:solidFill>
              </a:rPr>
              <a:t>Reduce barriers to care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Provide motivational and supportive counselling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Deliver health education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Help clients access social supports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Connect clients with culturally appropriate services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Connect network of  interprofessionalism health care providers </a:t>
            </a:r>
            <a:endParaRPr sz="1700">
              <a:solidFill>
                <a:schemeClr val="dk1"/>
              </a:solidFill>
            </a:endParaRPr>
          </a:p>
        </p:txBody>
      </p:sp>
      <p:sp>
        <p:nvSpPr>
          <p:cNvPr id="306" name="Google Shape;306;p41"/>
          <p:cNvSpPr txBox="1">
            <a:spLocks noGrp="1"/>
          </p:cNvSpPr>
          <p:nvPr>
            <p:ph type="body" idx="1"/>
          </p:nvPr>
        </p:nvSpPr>
        <p:spPr>
          <a:xfrm>
            <a:off x="4437150" y="1282250"/>
            <a:ext cx="4599900" cy="3738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600" b="1">
                <a:solidFill>
                  <a:schemeClr val="dk1"/>
                </a:solidFill>
              </a:rPr>
              <a:t>For People Experiencing Homelessness</a:t>
            </a:r>
            <a:endParaRPr sz="1600" b="1">
              <a:solidFill>
                <a:schemeClr val="dk1"/>
              </a:solidFill>
            </a:endParaRPr>
          </a:p>
          <a:p>
            <a:pPr marL="457200" lvl="0" indent="-336550" algn="l" rtl="0">
              <a:spcBef>
                <a:spcPts val="1200"/>
              </a:spcBef>
              <a:spcAft>
                <a:spcPts val="0"/>
              </a:spcAft>
              <a:buClr>
                <a:schemeClr val="dk1"/>
              </a:buClr>
              <a:buSzPts val="1700"/>
              <a:buChar char="●"/>
            </a:pPr>
            <a:r>
              <a:rPr lang="en-GB" sz="1700">
                <a:solidFill>
                  <a:schemeClr val="dk1"/>
                </a:solidFill>
              </a:rPr>
              <a:t>Attend case conferences and advocate for culturally competent care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Attend health appointments</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Advocate for assessments, admissions, consults, OT/PT interventions, and addictions support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Conduct home and shelter visits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Perform health surveillance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Coordinate services to support clients in maintaining housing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Educate clients and community partners</a:t>
            </a:r>
            <a:endParaRPr sz="1700">
              <a:solidFill>
                <a:schemeClr val="dk1"/>
              </a:solidFill>
            </a:endParaRPr>
          </a:p>
        </p:txBody>
      </p:sp>
      <p:sp>
        <p:nvSpPr>
          <p:cNvPr id="307" name="Google Shape;307;p41"/>
          <p:cNvSpPr/>
          <p:nvPr/>
        </p:nvSpPr>
        <p:spPr>
          <a:xfrm rot="-5400000">
            <a:off x="2078700" y="-200800"/>
            <a:ext cx="424500" cy="395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p:nvPr/>
        </p:nvSpPr>
        <p:spPr>
          <a:xfrm rot="-5400000">
            <a:off x="2078700" y="984325"/>
            <a:ext cx="424500" cy="395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1"/>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PEACH Health Navigator- Job Description</a:t>
            </a:r>
            <a:endParaRPr/>
          </a:p>
        </p:txBody>
      </p:sp>
      <p:pic>
        <p:nvPicPr>
          <p:cNvPr id="310" name="Google Shape;310;p41"/>
          <p:cNvPicPr preferRelativeResize="0"/>
          <p:nvPr/>
        </p:nvPicPr>
        <p:blipFill>
          <a:blip r:embed="rId3">
            <a:alphaModFix/>
          </a:blip>
          <a:stretch>
            <a:fillRect/>
          </a:stretch>
        </p:blipFill>
        <p:spPr>
          <a:xfrm>
            <a:off x="221075" y="253750"/>
            <a:ext cx="939601" cy="93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ctr" rtl="0">
              <a:spcBef>
                <a:spcPts val="0"/>
              </a:spcBef>
              <a:spcAft>
                <a:spcPts val="0"/>
              </a:spcAft>
              <a:buNone/>
            </a:pPr>
            <a:r>
              <a:rPr lang="en-GB">
                <a:solidFill>
                  <a:schemeClr val="dk1"/>
                </a:solidFill>
              </a:rPr>
              <a:t>Evaluate the impact of a health navigator, Celina Dycke, on the quality and delivery of palliative care provided by the PEACH program, and leverage our findings to suggest how a health navigator can add value to community-based palliative care teams.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16" name="Google Shape;316;p42"/>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Our goal: Capture Celina’s Value</a:t>
            </a:r>
            <a:endParaRPr/>
          </a:p>
        </p:txBody>
      </p:sp>
      <p:pic>
        <p:nvPicPr>
          <p:cNvPr id="317" name="Google Shape;317;p42"/>
          <p:cNvPicPr preferRelativeResize="0"/>
          <p:nvPr/>
        </p:nvPicPr>
        <p:blipFill>
          <a:blip r:embed="rId3">
            <a:alphaModFix/>
          </a:blip>
          <a:stretch>
            <a:fillRect/>
          </a:stretch>
        </p:blipFill>
        <p:spPr>
          <a:xfrm>
            <a:off x="221075" y="253750"/>
            <a:ext cx="939601" cy="939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3"/>
          <p:cNvPicPr preferRelativeResize="0"/>
          <p:nvPr/>
        </p:nvPicPr>
        <p:blipFill>
          <a:blip r:embed="rId3">
            <a:alphaModFix/>
          </a:blip>
          <a:stretch>
            <a:fillRect/>
          </a:stretch>
        </p:blipFill>
        <p:spPr>
          <a:xfrm>
            <a:off x="3293100" y="119350"/>
            <a:ext cx="5645276" cy="4759150"/>
          </a:xfrm>
          <a:prstGeom prst="rect">
            <a:avLst/>
          </a:prstGeom>
          <a:noFill/>
          <a:ln>
            <a:noFill/>
          </a:ln>
        </p:spPr>
      </p:pic>
      <p:sp>
        <p:nvSpPr>
          <p:cNvPr id="323" name="Google Shape;323;p43"/>
          <p:cNvSpPr/>
          <p:nvPr/>
        </p:nvSpPr>
        <p:spPr>
          <a:xfrm>
            <a:off x="6134400" y="3420000"/>
            <a:ext cx="2791200" cy="144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3"/>
          <p:cNvSpPr/>
          <p:nvPr/>
        </p:nvSpPr>
        <p:spPr>
          <a:xfrm>
            <a:off x="3240825" y="940875"/>
            <a:ext cx="345000" cy="341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p:nvPr/>
        </p:nvSpPr>
        <p:spPr>
          <a:xfrm>
            <a:off x="6048625" y="309200"/>
            <a:ext cx="345000" cy="341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3"/>
          <p:cNvSpPr/>
          <p:nvPr/>
        </p:nvSpPr>
        <p:spPr>
          <a:xfrm>
            <a:off x="3251275" y="5749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3"/>
          <p:cNvSpPr/>
          <p:nvPr/>
        </p:nvSpPr>
        <p:spPr>
          <a:xfrm>
            <a:off x="3251275" y="19465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3"/>
          <p:cNvSpPr/>
          <p:nvPr/>
        </p:nvSpPr>
        <p:spPr>
          <a:xfrm>
            <a:off x="3251275" y="29371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a:off x="3251275" y="35467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a:off x="6070675" y="5749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3"/>
          <p:cNvSpPr/>
          <p:nvPr/>
        </p:nvSpPr>
        <p:spPr>
          <a:xfrm>
            <a:off x="6070675" y="10321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3"/>
          <p:cNvSpPr/>
          <p:nvPr/>
        </p:nvSpPr>
        <p:spPr>
          <a:xfrm>
            <a:off x="6070675" y="17941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3"/>
          <p:cNvSpPr/>
          <p:nvPr/>
        </p:nvSpPr>
        <p:spPr>
          <a:xfrm>
            <a:off x="6070675" y="20989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3"/>
          <p:cNvSpPr/>
          <p:nvPr/>
        </p:nvSpPr>
        <p:spPr>
          <a:xfrm>
            <a:off x="6070675" y="2708575"/>
            <a:ext cx="250800" cy="94200"/>
          </a:xfrm>
          <a:prstGeom prst="right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3"/>
          <p:cNvSpPr txBox="1">
            <a:spLocks noGrp="1"/>
          </p:cNvSpPr>
          <p:nvPr>
            <p:ph type="body" idx="1"/>
          </p:nvPr>
        </p:nvSpPr>
        <p:spPr>
          <a:xfrm>
            <a:off x="311700" y="1487100"/>
            <a:ext cx="2791200" cy="3418500"/>
          </a:xfrm>
          <a:prstGeom prst="rect">
            <a:avLst/>
          </a:prstGeom>
        </p:spPr>
        <p:txBody>
          <a:bodyPr spcFirstLastPara="1" wrap="square" lIns="91425" tIns="91425" rIns="91425" bIns="91425" anchor="t" anchorCtr="0">
            <a:normAutofit fontScale="92500" lnSpcReduction="20000"/>
          </a:bodyPr>
          <a:lstStyle/>
          <a:p>
            <a:pPr marL="457200" lvl="0" indent="-330200" algn="l" rtl="0">
              <a:spcBef>
                <a:spcPts val="0"/>
              </a:spcBef>
              <a:spcAft>
                <a:spcPts val="0"/>
              </a:spcAft>
              <a:buClr>
                <a:schemeClr val="dk1"/>
              </a:buClr>
              <a:buSzPts val="1600"/>
              <a:buChar char="●"/>
            </a:pPr>
            <a:r>
              <a:rPr lang="en-GB" sz="1600">
                <a:solidFill>
                  <a:schemeClr val="dk1"/>
                </a:solidFill>
              </a:rPr>
              <a:t>2013 Change Foundation approach to evaluating health navigation in Ontario</a:t>
            </a:r>
            <a:endParaRPr sz="1600">
              <a:solidFill>
                <a:schemeClr val="dk1"/>
              </a:solidFill>
            </a:endParaRPr>
          </a:p>
          <a:p>
            <a:pPr marL="457200" lvl="0" indent="-330200" algn="l" rtl="0">
              <a:spcBef>
                <a:spcPts val="1000"/>
              </a:spcBef>
              <a:spcAft>
                <a:spcPts val="0"/>
              </a:spcAft>
              <a:buClr>
                <a:schemeClr val="dk1"/>
              </a:buClr>
              <a:buSzPts val="1600"/>
              <a:buChar char="●"/>
            </a:pPr>
            <a:r>
              <a:rPr lang="en-GB" sz="1600">
                <a:solidFill>
                  <a:schemeClr val="dk1"/>
                </a:solidFill>
              </a:rPr>
              <a:t>Direct link to indicators that measure health outcomes, patient experience, and health care efficiency</a:t>
            </a:r>
            <a:r>
              <a:rPr lang="en-GB" sz="1600" baseline="30000">
                <a:solidFill>
                  <a:schemeClr val="dk1"/>
                </a:solidFill>
              </a:rPr>
              <a:t>1</a:t>
            </a:r>
            <a:endParaRPr sz="1600" baseline="30000">
              <a:solidFill>
                <a:schemeClr val="dk1"/>
              </a:solidFill>
            </a:endParaRPr>
          </a:p>
          <a:p>
            <a:pPr marL="457200" lvl="0" indent="0" algn="l" rtl="0">
              <a:spcBef>
                <a:spcPts val="1000"/>
              </a:spcBef>
              <a:spcAft>
                <a:spcPts val="0"/>
              </a:spcAft>
              <a:buNone/>
            </a:pPr>
            <a:endParaRPr sz="1600" baseline="30000">
              <a:solidFill>
                <a:schemeClr val="dk1"/>
              </a:solidFill>
            </a:endParaRPr>
          </a:p>
          <a:p>
            <a:pPr marL="0" lvl="0" indent="0" algn="l" rtl="0">
              <a:spcBef>
                <a:spcPts val="1000"/>
              </a:spcBef>
              <a:spcAft>
                <a:spcPts val="1000"/>
              </a:spcAft>
              <a:buNone/>
            </a:pPr>
            <a:r>
              <a:rPr lang="en-GB" sz="900" baseline="30000">
                <a:solidFill>
                  <a:schemeClr val="dk1"/>
                </a:solidFill>
                <a:highlight>
                  <a:srgbClr val="FFFFFF"/>
                </a:highlight>
              </a:rPr>
              <a:t>1</a:t>
            </a:r>
            <a:r>
              <a:rPr lang="en-GB" sz="900">
                <a:solidFill>
                  <a:schemeClr val="dk1"/>
                </a:solidFill>
                <a:highlight>
                  <a:srgbClr val="FFFFFF"/>
                </a:highlight>
              </a:rPr>
              <a:t>Health system navigators: band-aid or cure? </a:t>
            </a:r>
            <a:r>
              <a:rPr lang="en-GB" sz="900" u="sng">
                <a:solidFill>
                  <a:srgbClr val="1155CC"/>
                </a:solidFill>
                <a:highlight>
                  <a:srgbClr val="FFFFFF"/>
                </a:highlight>
                <a:hlinkClick r:id="rId4">
                  <a:extLst>
                    <a:ext uri="{A12FA001-AC4F-418D-AE19-62706E023703}">
                      <ahyp:hlinkClr xmlns:ahyp="http://schemas.microsoft.com/office/drawing/2018/hyperlinkcolor" val="tx"/>
                    </a:ext>
                  </a:extLst>
                </a:hlinkClick>
              </a:rPr>
              <a:t>https://changefoundation.ca/wp-content/uploads/2016/05/TCF_Panorama_Navigator_final.pdf</a:t>
            </a:r>
            <a:r>
              <a:rPr lang="en-GB" sz="900">
                <a:solidFill>
                  <a:schemeClr val="dk1"/>
                </a:solidFill>
                <a:highlight>
                  <a:srgbClr val="FFFFFF"/>
                </a:highlight>
              </a:rPr>
              <a:t>. Published September 2013. Accessed Oct  2020.</a:t>
            </a:r>
            <a:r>
              <a:rPr lang="en-GB" sz="900">
                <a:solidFill>
                  <a:schemeClr val="dk1"/>
                </a:solidFill>
              </a:rPr>
              <a:t> </a:t>
            </a:r>
            <a:endParaRPr sz="900">
              <a:solidFill>
                <a:schemeClr val="dk1"/>
              </a:solidFill>
            </a:endParaRPr>
          </a:p>
        </p:txBody>
      </p:sp>
      <p:sp>
        <p:nvSpPr>
          <p:cNvPr id="336" name="Google Shape;336;p43"/>
          <p:cNvSpPr txBox="1">
            <a:spLocks noGrp="1"/>
          </p:cNvSpPr>
          <p:nvPr>
            <p:ph type="title"/>
          </p:nvPr>
        </p:nvSpPr>
        <p:spPr>
          <a:xfrm>
            <a:off x="467550" y="119350"/>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Key </a:t>
            </a:r>
            <a:endParaRPr sz="3000" b="1">
              <a:latin typeface="Open Sans"/>
              <a:ea typeface="Open Sans"/>
              <a:cs typeface="Open Sans"/>
              <a:sym typeface="Open Sans"/>
            </a:endParaRPr>
          </a:p>
          <a:p>
            <a:pPr marL="0" lvl="0" indent="0" algn="l" rtl="0">
              <a:spcBef>
                <a:spcPts val="0"/>
              </a:spcBef>
              <a:spcAft>
                <a:spcPts val="0"/>
              </a:spcAft>
              <a:buNone/>
            </a:pPr>
            <a:r>
              <a:rPr lang="en-GB" sz="3000" b="1">
                <a:latin typeface="Open Sans"/>
                <a:ea typeface="Open Sans"/>
                <a:cs typeface="Open Sans"/>
                <a:sym typeface="Open Sans"/>
              </a:rPr>
              <a:t>Performance </a:t>
            </a:r>
            <a:endParaRPr sz="3000" b="1">
              <a:latin typeface="Open Sans"/>
              <a:ea typeface="Open Sans"/>
              <a:cs typeface="Open Sans"/>
              <a:sym typeface="Open Sans"/>
            </a:endParaRPr>
          </a:p>
          <a:p>
            <a:pPr marL="0" lvl="0" indent="0" algn="l" rtl="0">
              <a:spcBef>
                <a:spcPts val="0"/>
              </a:spcBef>
              <a:spcAft>
                <a:spcPts val="0"/>
              </a:spcAft>
              <a:buNone/>
            </a:pPr>
            <a:r>
              <a:rPr lang="en-GB" sz="3000" b="1">
                <a:latin typeface="Open Sans"/>
                <a:ea typeface="Open Sans"/>
                <a:cs typeface="Open Sans"/>
                <a:sym typeface="Open Sans"/>
              </a:rPr>
              <a:t>Indicators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7"/>
          <p:cNvPicPr preferRelativeResize="0"/>
          <p:nvPr/>
        </p:nvPicPr>
        <p:blipFill rotWithShape="1">
          <a:blip r:embed="rId3">
            <a:alphaModFix/>
          </a:blip>
          <a:srcRect/>
          <a:stretch/>
        </p:blipFill>
        <p:spPr>
          <a:xfrm>
            <a:off x="1138600" y="9100"/>
            <a:ext cx="6988400" cy="4452475"/>
          </a:xfrm>
          <a:prstGeom prst="rect">
            <a:avLst/>
          </a:prstGeom>
          <a:noFill/>
          <a:ln>
            <a:noFill/>
          </a:ln>
        </p:spPr>
      </p:pic>
      <p:sp>
        <p:nvSpPr>
          <p:cNvPr id="83" name="Google Shape;83;p17"/>
          <p:cNvSpPr txBox="1"/>
          <p:nvPr/>
        </p:nvSpPr>
        <p:spPr>
          <a:xfrm>
            <a:off x="943575" y="4613925"/>
            <a:ext cx="7759500" cy="27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i="0" u="none" strike="noStrike" cap="none">
                <a:solidFill>
                  <a:schemeClr val="dk1"/>
                </a:solidFill>
              </a:rPr>
              <a:t>Canadian Medical Association, 2015</a:t>
            </a:r>
            <a:endParaRPr sz="1400" i="0" u="none" strike="noStrike" cap="none">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a:spLocks noGrp="1"/>
          </p:cNvSpPr>
          <p:nvPr>
            <p:ph type="body" idx="1"/>
          </p:nvPr>
        </p:nvSpPr>
        <p:spPr>
          <a:xfrm>
            <a:off x="311700" y="1152475"/>
            <a:ext cx="8520600" cy="3790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GB">
                <a:solidFill>
                  <a:schemeClr val="dk1"/>
                </a:solidFill>
              </a:rPr>
              <a:t>Total number of events tabulated per KPI at interim analysis (June 2020 - April 2021) and final analysis (June 2020 - June 2021) </a:t>
            </a:r>
            <a:endParaRPr>
              <a:solidFill>
                <a:schemeClr val="dk1"/>
              </a:solidFill>
            </a:endParaRPr>
          </a:p>
          <a:p>
            <a:pPr marL="457200" lvl="0" indent="-342900" algn="l" rtl="0">
              <a:spcBef>
                <a:spcPts val="1000"/>
              </a:spcBef>
              <a:spcAft>
                <a:spcPts val="0"/>
              </a:spcAft>
              <a:buClr>
                <a:schemeClr val="dk1"/>
              </a:buClr>
              <a:buSzPts val="1800"/>
              <a:buChar char="●"/>
            </a:pPr>
            <a:r>
              <a:rPr lang="en-GB">
                <a:solidFill>
                  <a:schemeClr val="dk1"/>
                </a:solidFill>
              </a:rPr>
              <a:t>Impact measured using several different methods: </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Method One: Total number of events per KPI category </a:t>
            </a:r>
            <a:r>
              <a:rPr lang="en-GB" b="1">
                <a:solidFill>
                  <a:schemeClr val="dk1"/>
                </a:solidFill>
              </a:rPr>
              <a:t>then </a:t>
            </a:r>
            <a:r>
              <a:rPr lang="en-GB">
                <a:solidFill>
                  <a:schemeClr val="dk1"/>
                </a:solidFill>
              </a:rPr>
              <a:t>organized by KPI frequency </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Method Two: KPIs categorized by frequency </a:t>
            </a:r>
            <a:r>
              <a:rPr lang="en-GB" b="1">
                <a:solidFill>
                  <a:schemeClr val="dk1"/>
                </a:solidFill>
              </a:rPr>
              <a:t>then</a:t>
            </a:r>
            <a:r>
              <a:rPr lang="en-GB">
                <a:solidFill>
                  <a:schemeClr val="dk1"/>
                </a:solidFill>
              </a:rPr>
              <a:t> measurement type (output vs. outcome)</a:t>
            </a:r>
            <a:endParaRPr>
              <a:solidFill>
                <a:schemeClr val="dk1"/>
              </a:solidFill>
            </a:endParaRPr>
          </a:p>
          <a:p>
            <a:pPr marL="914400" lvl="1" indent="-317500" algn="l" rtl="0">
              <a:spcBef>
                <a:spcPts val="0"/>
              </a:spcBef>
              <a:spcAft>
                <a:spcPts val="0"/>
              </a:spcAft>
              <a:buClr>
                <a:schemeClr val="dk1"/>
              </a:buClr>
              <a:buSzPts val="1400"/>
              <a:buChar char="○"/>
            </a:pPr>
            <a:r>
              <a:rPr lang="en-GB">
                <a:solidFill>
                  <a:schemeClr val="dk1"/>
                </a:solidFill>
              </a:rPr>
              <a:t>Method Three: Total number of events per KPI category </a:t>
            </a:r>
            <a:r>
              <a:rPr lang="en-GB" b="1">
                <a:solidFill>
                  <a:schemeClr val="dk1"/>
                </a:solidFill>
              </a:rPr>
              <a:t>then </a:t>
            </a:r>
            <a:r>
              <a:rPr lang="en-GB">
                <a:solidFill>
                  <a:schemeClr val="dk1"/>
                </a:solidFill>
              </a:rPr>
              <a:t>per measurement type </a:t>
            </a:r>
            <a:endParaRPr/>
          </a:p>
        </p:txBody>
      </p:sp>
      <p:pic>
        <p:nvPicPr>
          <p:cNvPr id="342" name="Google Shape;342;p44"/>
          <p:cNvPicPr preferRelativeResize="0"/>
          <p:nvPr/>
        </p:nvPicPr>
        <p:blipFill rotWithShape="1">
          <a:blip r:embed="rId3">
            <a:alphaModFix/>
          </a:blip>
          <a:srcRect b="32998"/>
          <a:stretch/>
        </p:blipFill>
        <p:spPr>
          <a:xfrm>
            <a:off x="690563" y="3519371"/>
            <a:ext cx="7762875" cy="1423150"/>
          </a:xfrm>
          <a:prstGeom prst="rect">
            <a:avLst/>
          </a:prstGeom>
          <a:noFill/>
          <a:ln>
            <a:noFill/>
          </a:ln>
        </p:spPr>
      </p:pic>
      <p:sp>
        <p:nvSpPr>
          <p:cNvPr id="343" name="Google Shape;343;p44"/>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Data Analysis</a:t>
            </a:r>
            <a:endParaRPr/>
          </a:p>
        </p:txBody>
      </p:sp>
      <p:pic>
        <p:nvPicPr>
          <p:cNvPr id="344" name="Google Shape;344;p44"/>
          <p:cNvPicPr preferRelativeResize="0"/>
          <p:nvPr/>
        </p:nvPicPr>
        <p:blipFill>
          <a:blip r:embed="rId4">
            <a:alphaModFix/>
          </a:blip>
          <a:stretch>
            <a:fillRect/>
          </a:stretch>
        </p:blipFill>
        <p:spPr>
          <a:xfrm>
            <a:off x="221075" y="253750"/>
            <a:ext cx="939601" cy="939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45"/>
          <p:cNvPicPr preferRelativeResize="0"/>
          <p:nvPr/>
        </p:nvPicPr>
        <p:blipFill>
          <a:blip r:embed="rId3">
            <a:alphaModFix/>
          </a:blip>
          <a:stretch>
            <a:fillRect/>
          </a:stretch>
        </p:blipFill>
        <p:spPr>
          <a:xfrm>
            <a:off x="311700" y="1132725"/>
            <a:ext cx="5741950" cy="3676248"/>
          </a:xfrm>
          <a:prstGeom prst="rect">
            <a:avLst/>
          </a:prstGeom>
          <a:noFill/>
          <a:ln>
            <a:noFill/>
          </a:ln>
        </p:spPr>
      </p:pic>
      <p:sp>
        <p:nvSpPr>
          <p:cNvPr id="350" name="Google Shape;350;p45"/>
          <p:cNvSpPr txBox="1"/>
          <p:nvPr/>
        </p:nvSpPr>
        <p:spPr>
          <a:xfrm>
            <a:off x="6115950" y="1156200"/>
            <a:ext cx="278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51" name="Google Shape;351;p45"/>
          <p:cNvSpPr txBox="1">
            <a:spLocks noGrp="1"/>
          </p:cNvSpPr>
          <p:nvPr>
            <p:ph type="body" idx="1"/>
          </p:nvPr>
        </p:nvSpPr>
        <p:spPr>
          <a:xfrm>
            <a:off x="6115950" y="1152475"/>
            <a:ext cx="2787900" cy="3656400"/>
          </a:xfrm>
          <a:prstGeom prst="rect">
            <a:avLst/>
          </a:prstGeom>
        </p:spPr>
        <p:txBody>
          <a:bodyPr spcFirstLastPara="1" wrap="square" lIns="91425" tIns="91425" rIns="91425" bIns="91425" anchor="t" anchorCtr="0">
            <a:normAutofit fontScale="92500" lnSpcReduction="20000"/>
          </a:bodyPr>
          <a:lstStyle/>
          <a:p>
            <a:pPr marL="457200" lvl="0" indent="-310832" algn="l" rtl="0">
              <a:spcBef>
                <a:spcPts val="0"/>
              </a:spcBef>
              <a:spcAft>
                <a:spcPts val="0"/>
              </a:spcAft>
              <a:buClr>
                <a:schemeClr val="dk1"/>
              </a:buClr>
              <a:buSzPct val="100000"/>
              <a:buChar char="●"/>
            </a:pPr>
            <a:r>
              <a:rPr lang="en-GB" sz="1400">
                <a:solidFill>
                  <a:schemeClr val="dk1"/>
                </a:solidFill>
              </a:rPr>
              <a:t>PEACH Health Navigator role essentially split between domains</a:t>
            </a:r>
            <a:endParaRPr sz="1400">
              <a:solidFill>
                <a:schemeClr val="dk1"/>
              </a:solidFill>
            </a:endParaRPr>
          </a:p>
          <a:p>
            <a:pPr marL="457200" lvl="0" indent="-310832" algn="l" rtl="0">
              <a:spcBef>
                <a:spcPts val="1000"/>
              </a:spcBef>
              <a:spcAft>
                <a:spcPts val="0"/>
              </a:spcAft>
              <a:buClr>
                <a:schemeClr val="dk1"/>
              </a:buClr>
              <a:buSzPct val="100000"/>
              <a:buChar char="●"/>
            </a:pPr>
            <a:r>
              <a:rPr lang="en-GB" sz="1400">
                <a:solidFill>
                  <a:schemeClr val="dk1"/>
                </a:solidFill>
              </a:rPr>
              <a:t>Highest frequency categories are housing, referrals and coordination, medical appointments, and patient advocacy</a:t>
            </a:r>
            <a:endParaRPr sz="1400">
              <a:solidFill>
                <a:schemeClr val="dk1"/>
              </a:solidFill>
            </a:endParaRPr>
          </a:p>
          <a:p>
            <a:pPr marL="457200" lvl="0" indent="-310832" algn="l" rtl="0">
              <a:spcBef>
                <a:spcPts val="1000"/>
              </a:spcBef>
              <a:spcAft>
                <a:spcPts val="0"/>
              </a:spcAft>
              <a:buClr>
                <a:schemeClr val="dk1"/>
              </a:buClr>
              <a:buSzPct val="100000"/>
              <a:buChar char="●"/>
            </a:pPr>
            <a:r>
              <a:rPr lang="en-GB" sz="1400">
                <a:solidFill>
                  <a:schemeClr val="dk1"/>
                </a:solidFill>
              </a:rPr>
              <a:t>Many low and moderate frequency KPIs are not within Celina’s job description</a:t>
            </a:r>
            <a:endParaRPr sz="1400">
              <a:solidFill>
                <a:schemeClr val="dk1"/>
              </a:solidFill>
            </a:endParaRPr>
          </a:p>
          <a:p>
            <a:pPr marL="457200" lvl="0" indent="-310832" algn="l" rtl="0">
              <a:spcBef>
                <a:spcPts val="1000"/>
              </a:spcBef>
              <a:spcAft>
                <a:spcPts val="0"/>
              </a:spcAft>
              <a:buClr>
                <a:schemeClr val="dk1"/>
              </a:buClr>
              <a:buSzPct val="100000"/>
              <a:buChar char="●"/>
            </a:pPr>
            <a:r>
              <a:rPr lang="en-GB" sz="1400">
                <a:solidFill>
                  <a:schemeClr val="dk1"/>
                </a:solidFill>
              </a:rPr>
              <a:t>Moderate and high frequency KPIs are broadly represented by all categories  </a:t>
            </a:r>
            <a:endParaRPr>
              <a:solidFill>
                <a:schemeClr val="dk1"/>
              </a:solidFill>
            </a:endParaRPr>
          </a:p>
        </p:txBody>
      </p:sp>
      <p:sp>
        <p:nvSpPr>
          <p:cNvPr id="352" name="Google Shape;352;p45"/>
          <p:cNvSpPr/>
          <p:nvPr/>
        </p:nvSpPr>
        <p:spPr>
          <a:xfrm rot="-5400000">
            <a:off x="2387175" y="1271425"/>
            <a:ext cx="345000" cy="341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5"/>
          <p:cNvSpPr/>
          <p:nvPr/>
        </p:nvSpPr>
        <p:spPr>
          <a:xfrm rot="-5400000">
            <a:off x="2387175" y="2828575"/>
            <a:ext cx="345000" cy="341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5"/>
          <p:cNvSpPr/>
          <p:nvPr/>
        </p:nvSpPr>
        <p:spPr>
          <a:xfrm rot="-5400000">
            <a:off x="3594075" y="1617000"/>
            <a:ext cx="302400" cy="6921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5"/>
          <p:cNvSpPr/>
          <p:nvPr/>
        </p:nvSpPr>
        <p:spPr>
          <a:xfrm rot="-5400000">
            <a:off x="3594075" y="2455200"/>
            <a:ext cx="302400" cy="6921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5"/>
          <p:cNvSpPr/>
          <p:nvPr/>
        </p:nvSpPr>
        <p:spPr>
          <a:xfrm rot="-5400000">
            <a:off x="3594075" y="2912400"/>
            <a:ext cx="302400" cy="6921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5"/>
          <p:cNvSpPr/>
          <p:nvPr/>
        </p:nvSpPr>
        <p:spPr>
          <a:xfrm rot="-5400000">
            <a:off x="3594075" y="3979200"/>
            <a:ext cx="302400" cy="6921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5"/>
          <p:cNvSpPr/>
          <p:nvPr/>
        </p:nvSpPr>
        <p:spPr>
          <a:xfrm>
            <a:off x="4091325" y="1715300"/>
            <a:ext cx="692100" cy="28782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5"/>
          <p:cNvSpPr txBox="1"/>
          <p:nvPr/>
        </p:nvSpPr>
        <p:spPr>
          <a:xfrm>
            <a:off x="569625" y="1541563"/>
            <a:ext cx="6351300" cy="2878200"/>
          </a:xfrm>
          <a:prstGeom prst="rect">
            <a:avLst/>
          </a:pr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a:solidFill>
                  <a:schemeClr val="dk1"/>
                </a:solidFill>
              </a:rPr>
              <a:t>Coordination: Taxi or Wheel Trans booking (10)</a:t>
            </a:r>
            <a:endParaRPr>
              <a:solidFill>
                <a:schemeClr val="dk1"/>
              </a:solidFill>
            </a:endParaRPr>
          </a:p>
          <a:p>
            <a:pPr marL="0" lvl="0" indent="0" algn="l" rtl="0">
              <a:lnSpc>
                <a:spcPct val="115000"/>
              </a:lnSpc>
              <a:spcBef>
                <a:spcPts val="0"/>
              </a:spcBef>
              <a:spcAft>
                <a:spcPts val="0"/>
              </a:spcAft>
              <a:buNone/>
            </a:pPr>
            <a:r>
              <a:rPr lang="en-GB">
                <a:solidFill>
                  <a:schemeClr val="dk1"/>
                </a:solidFill>
              </a:rPr>
              <a:t>Applied for ODSP transportation coverage (11) </a:t>
            </a:r>
            <a:endParaRPr>
              <a:solidFill>
                <a:schemeClr val="dk1"/>
              </a:solidFill>
            </a:endParaRPr>
          </a:p>
          <a:p>
            <a:pPr marL="0" lvl="0" indent="0" algn="l" rtl="0">
              <a:lnSpc>
                <a:spcPct val="115000"/>
              </a:lnSpc>
              <a:spcBef>
                <a:spcPts val="0"/>
              </a:spcBef>
              <a:spcAft>
                <a:spcPts val="0"/>
              </a:spcAft>
              <a:buNone/>
            </a:pPr>
            <a:r>
              <a:rPr lang="en-GB">
                <a:solidFill>
                  <a:schemeClr val="dk1"/>
                </a:solidFill>
              </a:rPr>
              <a:t>Applied for ODSP medical necessities benefit (12) </a:t>
            </a:r>
            <a:endParaRPr>
              <a:solidFill>
                <a:schemeClr val="dk1"/>
              </a:solidFill>
            </a:endParaRPr>
          </a:p>
          <a:p>
            <a:pPr marL="0" lvl="0" indent="0" algn="l" rtl="0">
              <a:lnSpc>
                <a:spcPct val="115000"/>
              </a:lnSpc>
              <a:spcBef>
                <a:spcPts val="0"/>
              </a:spcBef>
              <a:spcAft>
                <a:spcPts val="0"/>
              </a:spcAft>
              <a:buNone/>
            </a:pPr>
            <a:r>
              <a:rPr lang="en-GB">
                <a:solidFill>
                  <a:schemeClr val="dk1"/>
                </a:solidFill>
              </a:rPr>
              <a:t>Housing application advocacy (14)</a:t>
            </a:r>
            <a:endParaRPr>
              <a:solidFill>
                <a:schemeClr val="dk1"/>
              </a:solidFill>
            </a:endParaRPr>
          </a:p>
          <a:p>
            <a:pPr marL="0" lvl="0" indent="0" algn="l" rtl="0">
              <a:lnSpc>
                <a:spcPct val="115000"/>
              </a:lnSpc>
              <a:spcBef>
                <a:spcPts val="0"/>
              </a:spcBef>
              <a:spcAft>
                <a:spcPts val="0"/>
              </a:spcAft>
              <a:buNone/>
            </a:pPr>
            <a:r>
              <a:rPr lang="en-GB">
                <a:solidFill>
                  <a:schemeClr val="dk1"/>
                </a:solidFill>
              </a:rPr>
              <a:t>Connected to Hospice Toronto Grocery Program (17) </a:t>
            </a:r>
            <a:endParaRPr>
              <a:solidFill>
                <a:schemeClr val="dk1"/>
              </a:solidFill>
            </a:endParaRPr>
          </a:p>
          <a:p>
            <a:pPr marL="0" lvl="0" indent="0" algn="l" rtl="0">
              <a:lnSpc>
                <a:spcPct val="115000"/>
              </a:lnSpc>
              <a:spcBef>
                <a:spcPts val="0"/>
              </a:spcBef>
              <a:spcAft>
                <a:spcPts val="0"/>
              </a:spcAft>
              <a:buNone/>
            </a:pPr>
            <a:r>
              <a:rPr lang="en-GB">
                <a:solidFill>
                  <a:schemeClr val="dk1"/>
                </a:solidFill>
              </a:rPr>
              <a:t>Coordination with Specialists (23) </a:t>
            </a:r>
            <a:endParaRPr>
              <a:solidFill>
                <a:schemeClr val="dk1"/>
              </a:solidFill>
            </a:endParaRPr>
          </a:p>
          <a:p>
            <a:pPr marL="0" lvl="0" indent="0" algn="l" rtl="0">
              <a:lnSpc>
                <a:spcPct val="115000"/>
              </a:lnSpc>
              <a:spcBef>
                <a:spcPts val="0"/>
              </a:spcBef>
              <a:spcAft>
                <a:spcPts val="0"/>
              </a:spcAft>
              <a:buNone/>
            </a:pPr>
            <a:r>
              <a:rPr lang="en-GB">
                <a:solidFill>
                  <a:schemeClr val="dk1"/>
                </a:solidFill>
              </a:rPr>
              <a:t>Counselling Provided (25) </a:t>
            </a:r>
            <a:endParaRPr>
              <a:solidFill>
                <a:schemeClr val="dk1"/>
              </a:solidFill>
            </a:endParaRPr>
          </a:p>
          <a:p>
            <a:pPr marL="0" lvl="0" indent="0" algn="l" rtl="0">
              <a:lnSpc>
                <a:spcPct val="115000"/>
              </a:lnSpc>
              <a:spcBef>
                <a:spcPts val="0"/>
              </a:spcBef>
              <a:spcAft>
                <a:spcPts val="0"/>
              </a:spcAft>
              <a:buNone/>
            </a:pPr>
            <a:r>
              <a:rPr lang="en-GB">
                <a:solidFill>
                  <a:schemeClr val="dk1"/>
                </a:solidFill>
              </a:rPr>
              <a:t>Coordination: Medication Pick Up and Delivery (32) </a:t>
            </a:r>
            <a:endParaRPr>
              <a:solidFill>
                <a:schemeClr val="dk1"/>
              </a:solidFill>
            </a:endParaRPr>
          </a:p>
          <a:p>
            <a:pPr marL="0" lvl="0" indent="0" algn="l" rtl="0">
              <a:lnSpc>
                <a:spcPct val="115000"/>
              </a:lnSpc>
              <a:spcBef>
                <a:spcPts val="0"/>
              </a:spcBef>
              <a:spcAft>
                <a:spcPts val="0"/>
              </a:spcAft>
              <a:buNone/>
            </a:pPr>
            <a:r>
              <a:rPr lang="en-GB">
                <a:solidFill>
                  <a:schemeClr val="dk1"/>
                </a:solidFill>
              </a:rPr>
              <a:t>Optimized Client Care by Attending Case Conference Meeting (52)</a:t>
            </a:r>
            <a:endParaRPr>
              <a:solidFill>
                <a:schemeClr val="dk1"/>
              </a:solidFill>
            </a:endParaRPr>
          </a:p>
          <a:p>
            <a:pPr marL="0" lvl="0" indent="0" algn="l" rtl="0">
              <a:lnSpc>
                <a:spcPct val="115000"/>
              </a:lnSpc>
              <a:spcBef>
                <a:spcPts val="0"/>
              </a:spcBef>
              <a:spcAft>
                <a:spcPts val="0"/>
              </a:spcAft>
              <a:buNone/>
            </a:pPr>
            <a:r>
              <a:rPr lang="en-GB">
                <a:solidFill>
                  <a:schemeClr val="dk1"/>
                </a:solidFill>
              </a:rPr>
              <a:t>Attended Appointment (69)   </a:t>
            </a:r>
            <a:endParaRPr/>
          </a:p>
        </p:txBody>
      </p:sp>
      <p:sp>
        <p:nvSpPr>
          <p:cNvPr id="360" name="Google Shape;360;p45"/>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Findings</a:t>
            </a:r>
            <a:endParaRPr/>
          </a:p>
        </p:txBody>
      </p:sp>
      <p:pic>
        <p:nvPicPr>
          <p:cNvPr id="361" name="Google Shape;361;p45"/>
          <p:cNvPicPr preferRelativeResize="0"/>
          <p:nvPr/>
        </p:nvPicPr>
        <p:blipFill>
          <a:blip r:embed="rId4">
            <a:alphaModFix/>
          </a:blip>
          <a:stretch>
            <a:fillRect/>
          </a:stretch>
        </p:blipFill>
        <p:spPr>
          <a:xfrm>
            <a:off x="221075" y="253750"/>
            <a:ext cx="939601" cy="93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5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5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5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5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5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59"/>
                                        </p:tgtEl>
                                        <p:attrNameLst>
                                          <p:attrName>style.visibility</p:attrName>
                                        </p:attrNameLst>
                                      </p:cBhvr>
                                      <p:to>
                                        <p:strVal val="visible"/>
                                      </p:to>
                                    </p:set>
                                    <p:anim calcmode="lin" valueType="num">
                                      <p:cBhvr additive="base">
                                        <p:cTn id="55" dur="1000"/>
                                        <p:tgtEl>
                                          <p:spTgt spid="3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6"/>
          <p:cNvPicPr preferRelativeResize="0"/>
          <p:nvPr/>
        </p:nvPicPr>
        <p:blipFill>
          <a:blip r:embed="rId3">
            <a:alphaModFix/>
          </a:blip>
          <a:stretch>
            <a:fillRect/>
          </a:stretch>
        </p:blipFill>
        <p:spPr>
          <a:xfrm>
            <a:off x="538250" y="1101350"/>
            <a:ext cx="8067490" cy="1401625"/>
          </a:xfrm>
          <a:prstGeom prst="rect">
            <a:avLst/>
          </a:prstGeom>
          <a:noFill/>
          <a:ln>
            <a:noFill/>
          </a:ln>
        </p:spPr>
      </p:pic>
      <p:sp>
        <p:nvSpPr>
          <p:cNvPr id="367" name="Google Shape;367;p46"/>
          <p:cNvSpPr/>
          <p:nvPr/>
        </p:nvSpPr>
        <p:spPr>
          <a:xfrm rot="-5400000">
            <a:off x="6094850" y="-155850"/>
            <a:ext cx="292200" cy="41568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6"/>
          <p:cNvSpPr/>
          <p:nvPr/>
        </p:nvSpPr>
        <p:spPr>
          <a:xfrm rot="-5400000">
            <a:off x="6094850" y="278475"/>
            <a:ext cx="292200" cy="41568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6"/>
          <p:cNvSpPr txBox="1">
            <a:spLocks noGrp="1"/>
          </p:cNvSpPr>
          <p:nvPr>
            <p:ph type="body" idx="1"/>
          </p:nvPr>
        </p:nvSpPr>
        <p:spPr>
          <a:xfrm>
            <a:off x="538250" y="2662800"/>
            <a:ext cx="8067600" cy="2284500"/>
          </a:xfrm>
          <a:prstGeom prst="rect">
            <a:avLst/>
          </a:prstGeom>
        </p:spPr>
        <p:txBody>
          <a:bodyPr spcFirstLastPara="1" wrap="square" lIns="91425" tIns="91425" rIns="91425" bIns="91425" anchor="t" anchorCtr="0">
            <a:normAutofit fontScale="92500" lnSpcReduction="10000"/>
          </a:bodyPr>
          <a:lstStyle/>
          <a:p>
            <a:pPr marL="457200" lvl="0" indent="-330200" algn="l" rtl="0">
              <a:spcBef>
                <a:spcPts val="0"/>
              </a:spcBef>
              <a:spcAft>
                <a:spcPts val="0"/>
              </a:spcAft>
              <a:buClr>
                <a:schemeClr val="dk1"/>
              </a:buClr>
              <a:buSzPts val="1600"/>
              <a:buChar char="●"/>
            </a:pPr>
            <a:r>
              <a:rPr lang="en-GB" sz="1600" b="1">
                <a:solidFill>
                  <a:schemeClr val="dk1"/>
                </a:solidFill>
              </a:rPr>
              <a:t>Output </a:t>
            </a:r>
            <a:r>
              <a:rPr lang="en-GB" sz="1600">
                <a:solidFill>
                  <a:schemeClr val="dk1"/>
                </a:solidFill>
              </a:rPr>
              <a:t>KPI =</a:t>
            </a:r>
            <a:r>
              <a:rPr lang="en-GB" sz="1600" b="1">
                <a:solidFill>
                  <a:schemeClr val="dk1"/>
                </a:solidFill>
              </a:rPr>
              <a:t> </a:t>
            </a:r>
            <a:r>
              <a:rPr lang="en-GB" sz="1600">
                <a:solidFill>
                  <a:schemeClr val="dk1"/>
                </a:solidFill>
              </a:rPr>
              <a:t>an action in service of an outcome (i.e submitting a housing application) vs. </a:t>
            </a:r>
            <a:r>
              <a:rPr lang="en-GB" sz="1600" b="1">
                <a:solidFill>
                  <a:schemeClr val="dk1"/>
                </a:solidFill>
              </a:rPr>
              <a:t>outcome </a:t>
            </a:r>
            <a:r>
              <a:rPr lang="en-GB" sz="1600">
                <a:solidFill>
                  <a:schemeClr val="dk1"/>
                </a:solidFill>
              </a:rPr>
              <a:t>KPI = an achievement that occurred because of the activity completed (i.e. securing housing)</a:t>
            </a:r>
            <a:endParaRPr sz="1600" b="1">
              <a:solidFill>
                <a:schemeClr val="dk1"/>
              </a:solidFill>
            </a:endParaRPr>
          </a:p>
          <a:p>
            <a:pPr marL="457200" lvl="0" indent="-330200" algn="l" rtl="0">
              <a:spcBef>
                <a:spcPts val="1000"/>
              </a:spcBef>
              <a:spcAft>
                <a:spcPts val="0"/>
              </a:spcAft>
              <a:buClr>
                <a:schemeClr val="dk1"/>
              </a:buClr>
              <a:buSzPts val="1600"/>
              <a:buChar char="●"/>
            </a:pPr>
            <a:r>
              <a:rPr lang="en-GB" sz="1600">
                <a:solidFill>
                  <a:schemeClr val="dk1"/>
                </a:solidFill>
              </a:rPr>
              <a:t>KPIs completed with low frequency are mostly outcome type (75%), whereas KPIs completed with high frequency are skewed toward output type (70%)</a:t>
            </a:r>
            <a:endParaRPr sz="1600">
              <a:solidFill>
                <a:schemeClr val="dk1"/>
              </a:solidFill>
            </a:endParaRPr>
          </a:p>
          <a:p>
            <a:pPr marL="457200" lvl="0" indent="-330200" algn="l" rtl="0">
              <a:spcBef>
                <a:spcPts val="1000"/>
              </a:spcBef>
              <a:spcAft>
                <a:spcPts val="1000"/>
              </a:spcAft>
              <a:buClr>
                <a:schemeClr val="dk1"/>
              </a:buClr>
              <a:buSzPts val="1600"/>
              <a:buChar char="●"/>
            </a:pPr>
            <a:r>
              <a:rPr lang="en-GB" sz="1600">
                <a:solidFill>
                  <a:schemeClr val="dk1"/>
                </a:solidFill>
              </a:rPr>
              <a:t>High levels of output will correspond to a smaller number downstream high impact outcomes </a:t>
            </a:r>
            <a:endParaRPr sz="1600">
              <a:solidFill>
                <a:schemeClr val="dk1"/>
              </a:solidFill>
            </a:endParaRPr>
          </a:p>
        </p:txBody>
      </p:sp>
      <p:sp>
        <p:nvSpPr>
          <p:cNvPr id="370" name="Google Shape;370;p46"/>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Findings</a:t>
            </a:r>
            <a:endParaRPr/>
          </a:p>
        </p:txBody>
      </p:sp>
      <p:pic>
        <p:nvPicPr>
          <p:cNvPr id="371" name="Google Shape;371;p46"/>
          <p:cNvPicPr preferRelativeResize="0"/>
          <p:nvPr/>
        </p:nvPicPr>
        <p:blipFill>
          <a:blip r:embed="rId4">
            <a:alphaModFix/>
          </a:blip>
          <a:stretch>
            <a:fillRect/>
          </a:stretch>
        </p:blipFill>
        <p:spPr>
          <a:xfrm>
            <a:off x="221075" y="253750"/>
            <a:ext cx="939601" cy="93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47"/>
          <p:cNvPicPr preferRelativeResize="0"/>
          <p:nvPr/>
        </p:nvPicPr>
        <p:blipFill>
          <a:blip r:embed="rId3">
            <a:alphaModFix/>
          </a:blip>
          <a:stretch>
            <a:fillRect/>
          </a:stretch>
        </p:blipFill>
        <p:spPr>
          <a:xfrm>
            <a:off x="235500" y="1306025"/>
            <a:ext cx="6621976" cy="3041800"/>
          </a:xfrm>
          <a:prstGeom prst="rect">
            <a:avLst/>
          </a:prstGeom>
          <a:noFill/>
          <a:ln>
            <a:noFill/>
          </a:ln>
        </p:spPr>
      </p:pic>
      <p:sp>
        <p:nvSpPr>
          <p:cNvPr id="377" name="Google Shape;377;p47"/>
          <p:cNvSpPr/>
          <p:nvPr/>
        </p:nvSpPr>
        <p:spPr>
          <a:xfrm rot="-5400000">
            <a:off x="3714975" y="-175175"/>
            <a:ext cx="292200" cy="60042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7"/>
          <p:cNvSpPr/>
          <p:nvPr/>
        </p:nvSpPr>
        <p:spPr>
          <a:xfrm rot="-5400000">
            <a:off x="3735275" y="1220025"/>
            <a:ext cx="292200" cy="59634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7"/>
          <p:cNvSpPr txBox="1">
            <a:spLocks noGrp="1"/>
          </p:cNvSpPr>
          <p:nvPr>
            <p:ph type="body" idx="1"/>
          </p:nvPr>
        </p:nvSpPr>
        <p:spPr>
          <a:xfrm>
            <a:off x="6746300" y="1229825"/>
            <a:ext cx="2293800" cy="365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Clr>
                <a:schemeClr val="dk1"/>
              </a:buClr>
              <a:buSzPts val="1400"/>
              <a:buChar char="●"/>
            </a:pPr>
            <a:r>
              <a:rPr lang="en-GB" sz="1400">
                <a:solidFill>
                  <a:schemeClr val="dk1"/>
                </a:solidFill>
              </a:rPr>
              <a:t>A higher percentage of KPI events in Domain One are categorized as outcome type (52%) than in Domain Two (12%)</a:t>
            </a:r>
            <a:endParaRPr sz="1400">
              <a:solidFill>
                <a:schemeClr val="dk1"/>
              </a:solidFill>
            </a:endParaRPr>
          </a:p>
          <a:p>
            <a:pPr marL="457200" lvl="0" indent="-317500" algn="l" rtl="0">
              <a:spcBef>
                <a:spcPts val="1000"/>
              </a:spcBef>
              <a:spcAft>
                <a:spcPts val="1000"/>
              </a:spcAft>
              <a:buClr>
                <a:schemeClr val="dk1"/>
              </a:buClr>
              <a:buSzPts val="1400"/>
              <a:buChar char="●"/>
            </a:pPr>
            <a:r>
              <a:rPr lang="en-GB" sz="1400">
                <a:solidFill>
                  <a:schemeClr val="dk1"/>
                </a:solidFill>
              </a:rPr>
              <a:t>High rates of output with varying degrees of outcome in both domains suggests versatility</a:t>
            </a:r>
            <a:endParaRPr sz="1400">
              <a:solidFill>
                <a:schemeClr val="dk1"/>
              </a:solidFill>
            </a:endParaRPr>
          </a:p>
        </p:txBody>
      </p:sp>
      <p:sp>
        <p:nvSpPr>
          <p:cNvPr id="380" name="Google Shape;380;p47"/>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Findings</a:t>
            </a:r>
            <a:endParaRPr/>
          </a:p>
        </p:txBody>
      </p:sp>
      <p:pic>
        <p:nvPicPr>
          <p:cNvPr id="381" name="Google Shape;381;p47"/>
          <p:cNvPicPr preferRelativeResize="0"/>
          <p:nvPr/>
        </p:nvPicPr>
        <p:blipFill>
          <a:blip r:embed="rId4">
            <a:alphaModFix/>
          </a:blip>
          <a:stretch>
            <a:fillRect/>
          </a:stretch>
        </p:blipFill>
        <p:spPr>
          <a:xfrm>
            <a:off x="221075" y="253750"/>
            <a:ext cx="939601" cy="93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8"/>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Clr>
                <a:schemeClr val="dk1"/>
              </a:buClr>
              <a:buSzPts val="1800"/>
              <a:buChar char="●"/>
            </a:pPr>
            <a:r>
              <a:rPr lang="en-GB">
                <a:solidFill>
                  <a:schemeClr val="dk1"/>
                </a:solidFill>
              </a:rPr>
              <a:t>Professional health navigators have an important role to play in the palliative care of marginalized and vulnerable populations</a:t>
            </a:r>
            <a:endParaRPr>
              <a:solidFill>
                <a:schemeClr val="dk1"/>
              </a:solidFill>
            </a:endParaRPr>
          </a:p>
          <a:p>
            <a:pPr marL="457200" lvl="0" indent="-342900" algn="l" rtl="0">
              <a:spcBef>
                <a:spcPts val="1000"/>
              </a:spcBef>
              <a:spcAft>
                <a:spcPts val="0"/>
              </a:spcAft>
              <a:buClr>
                <a:schemeClr val="dk1"/>
              </a:buClr>
              <a:buSzPts val="1800"/>
              <a:buChar char="●"/>
            </a:pPr>
            <a:r>
              <a:rPr lang="en-GB">
                <a:solidFill>
                  <a:schemeClr val="dk1"/>
                </a:solidFill>
              </a:rPr>
              <a:t>Our study clearly demonstrates the impact of a professional health navigator not only in the palliative care of individuals experiencing homelessness but also for community-based palliative care teams in general </a:t>
            </a:r>
            <a:endParaRPr>
              <a:solidFill>
                <a:schemeClr val="dk1"/>
              </a:solidFill>
            </a:endParaRPr>
          </a:p>
          <a:p>
            <a:pPr marL="457200" lvl="0" indent="-342900" algn="l" rtl="0">
              <a:spcBef>
                <a:spcPts val="1000"/>
              </a:spcBef>
              <a:spcAft>
                <a:spcPts val="0"/>
              </a:spcAft>
              <a:buClr>
                <a:schemeClr val="dk1"/>
              </a:buClr>
              <a:buSzPts val="1800"/>
              <a:buChar char="●"/>
            </a:pPr>
            <a:r>
              <a:rPr lang="en-GB">
                <a:solidFill>
                  <a:schemeClr val="dk1"/>
                </a:solidFill>
              </a:rPr>
              <a:t>An argument for enhanced funding for a health navigator on the PEACH team </a:t>
            </a:r>
            <a:endParaRPr>
              <a:solidFill>
                <a:schemeClr val="dk1"/>
              </a:solidFill>
            </a:endParaRPr>
          </a:p>
          <a:p>
            <a:pPr marL="457200" lvl="0" indent="-342900" algn="l" rtl="0">
              <a:spcBef>
                <a:spcPts val="1000"/>
              </a:spcBef>
              <a:spcAft>
                <a:spcPts val="0"/>
              </a:spcAft>
              <a:buClr>
                <a:schemeClr val="dk1"/>
              </a:buClr>
              <a:buSzPts val="1800"/>
              <a:buChar char="●"/>
            </a:pPr>
            <a:r>
              <a:rPr lang="en-GB">
                <a:solidFill>
                  <a:schemeClr val="dk1"/>
                </a:solidFill>
              </a:rPr>
              <a:t>Supports health navigators as a value add for your community-based teams </a:t>
            </a:r>
            <a:endParaRPr>
              <a:solidFill>
                <a:schemeClr val="dk1"/>
              </a:solidFill>
            </a:endParaRPr>
          </a:p>
          <a:p>
            <a:pPr marL="457200" lvl="0" indent="-342900" algn="l" rtl="0">
              <a:spcBef>
                <a:spcPts val="1000"/>
              </a:spcBef>
              <a:spcAft>
                <a:spcPts val="0"/>
              </a:spcAft>
              <a:buClr>
                <a:schemeClr val="dk1"/>
              </a:buClr>
              <a:buSzPts val="1800"/>
              <a:buChar char="●"/>
            </a:pPr>
            <a:r>
              <a:rPr lang="en-GB">
                <a:solidFill>
                  <a:schemeClr val="dk1"/>
                </a:solidFill>
              </a:rPr>
              <a:t>Provides a framework for formally evaluating the impact of a health navigator in palliative care settings </a:t>
            </a:r>
            <a:endParaRPr>
              <a:solidFill>
                <a:schemeClr val="dk1"/>
              </a:solidFill>
            </a:endParaRPr>
          </a:p>
        </p:txBody>
      </p:sp>
      <p:sp>
        <p:nvSpPr>
          <p:cNvPr id="387" name="Google Shape;387;p48"/>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Implications</a:t>
            </a:r>
            <a:endParaRPr/>
          </a:p>
        </p:txBody>
      </p:sp>
      <p:pic>
        <p:nvPicPr>
          <p:cNvPr id="388" name="Google Shape;388;p48"/>
          <p:cNvPicPr preferRelativeResize="0"/>
          <p:nvPr/>
        </p:nvPicPr>
        <p:blipFill>
          <a:blip r:embed="rId3">
            <a:alphaModFix/>
          </a:blip>
          <a:stretch>
            <a:fillRect/>
          </a:stretch>
        </p:blipFill>
        <p:spPr>
          <a:xfrm>
            <a:off x="221075" y="253750"/>
            <a:ext cx="939601" cy="939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9"/>
          <p:cNvSpPr txBox="1"/>
          <p:nvPr/>
        </p:nvSpPr>
        <p:spPr>
          <a:xfrm>
            <a:off x="374250" y="262225"/>
            <a:ext cx="4828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b="1">
              <a:solidFill>
                <a:schemeClr val="dk1"/>
              </a:solidFill>
            </a:endParaRPr>
          </a:p>
          <a:p>
            <a:pPr marL="0" lvl="0" indent="0" algn="l" rtl="0">
              <a:spcBef>
                <a:spcPts val="0"/>
              </a:spcBef>
              <a:spcAft>
                <a:spcPts val="0"/>
              </a:spcAft>
              <a:buNone/>
            </a:pPr>
            <a:endParaRPr sz="1500" b="1"/>
          </a:p>
        </p:txBody>
      </p:sp>
      <p:pic>
        <p:nvPicPr>
          <p:cNvPr id="394" name="Google Shape;394;p49"/>
          <p:cNvPicPr preferRelativeResize="0"/>
          <p:nvPr/>
        </p:nvPicPr>
        <p:blipFill>
          <a:blip r:embed="rId3">
            <a:alphaModFix/>
          </a:blip>
          <a:stretch>
            <a:fillRect/>
          </a:stretch>
        </p:blipFill>
        <p:spPr>
          <a:xfrm>
            <a:off x="153766" y="167850"/>
            <a:ext cx="4077900" cy="4807800"/>
          </a:xfrm>
          <a:prstGeom prst="roundRect">
            <a:avLst>
              <a:gd name="adj" fmla="val 9496"/>
            </a:avLst>
          </a:prstGeom>
          <a:noFill/>
          <a:ln>
            <a:noFill/>
          </a:ln>
        </p:spPr>
      </p:pic>
      <p:sp>
        <p:nvSpPr>
          <p:cNvPr id="395" name="Google Shape;395;p49"/>
          <p:cNvSpPr txBox="1"/>
          <p:nvPr/>
        </p:nvSpPr>
        <p:spPr>
          <a:xfrm>
            <a:off x="4423850" y="152050"/>
            <a:ext cx="4565400" cy="526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latin typeface="Candara"/>
                <a:ea typeface="Candara"/>
                <a:cs typeface="Candara"/>
                <a:sym typeface="Candara"/>
              </a:rPr>
              <a:t>What It’s Like To Be A Health Navigator</a:t>
            </a:r>
            <a:endParaRPr sz="2200" b="1">
              <a:latin typeface="Candara"/>
              <a:ea typeface="Candara"/>
              <a:cs typeface="Candara"/>
              <a:sym typeface="Candara"/>
            </a:endParaRPr>
          </a:p>
          <a:p>
            <a:pPr marL="0" lvl="0" indent="0" algn="l" rtl="0">
              <a:spcBef>
                <a:spcPts val="0"/>
              </a:spcBef>
              <a:spcAft>
                <a:spcPts val="0"/>
              </a:spcAft>
              <a:buNone/>
            </a:pPr>
            <a:endParaRPr sz="2200" b="1">
              <a:latin typeface="Candara"/>
              <a:ea typeface="Candara"/>
              <a:cs typeface="Candara"/>
              <a:sym typeface="Candara"/>
            </a:endParaRPr>
          </a:p>
          <a:p>
            <a:pPr marL="457200" lvl="0" indent="-368300" algn="l" rtl="0">
              <a:spcBef>
                <a:spcPts val="0"/>
              </a:spcBef>
              <a:spcAft>
                <a:spcPts val="0"/>
              </a:spcAft>
              <a:buSzPts val="2200"/>
              <a:buFont typeface="Candara"/>
              <a:buChar char="●"/>
            </a:pPr>
            <a:r>
              <a:rPr lang="en-GB" sz="2200" b="1">
                <a:latin typeface="Candara"/>
                <a:ea typeface="Candara"/>
                <a:cs typeface="Candara"/>
                <a:sym typeface="Candara"/>
              </a:rPr>
              <a:t>SDOH</a:t>
            </a:r>
            <a:endParaRPr sz="2200" b="1">
              <a:latin typeface="Candara"/>
              <a:ea typeface="Candara"/>
              <a:cs typeface="Candara"/>
              <a:sym typeface="Candara"/>
            </a:endParaRPr>
          </a:p>
          <a:p>
            <a:pPr marL="457200" lvl="0" indent="0" algn="l" rtl="0">
              <a:spcBef>
                <a:spcPts val="0"/>
              </a:spcBef>
              <a:spcAft>
                <a:spcPts val="0"/>
              </a:spcAft>
              <a:buNone/>
            </a:pPr>
            <a:endParaRPr sz="2200" b="1">
              <a:latin typeface="Candara"/>
              <a:ea typeface="Candara"/>
              <a:cs typeface="Candara"/>
              <a:sym typeface="Candara"/>
            </a:endParaRPr>
          </a:p>
          <a:p>
            <a:pPr marL="457200" lvl="0" indent="-368300" algn="l" rtl="0">
              <a:spcBef>
                <a:spcPts val="0"/>
              </a:spcBef>
              <a:spcAft>
                <a:spcPts val="0"/>
              </a:spcAft>
              <a:buSzPts val="2200"/>
              <a:buFont typeface="Candara"/>
              <a:buChar char="●"/>
            </a:pPr>
            <a:r>
              <a:rPr lang="en-GB" sz="2200" b="1">
                <a:latin typeface="Candara"/>
                <a:ea typeface="Candara"/>
                <a:cs typeface="Candara"/>
                <a:sym typeface="Candara"/>
              </a:rPr>
              <a:t>Person Centred Approach</a:t>
            </a:r>
            <a:endParaRPr sz="2200" b="1">
              <a:latin typeface="Candara"/>
              <a:ea typeface="Candara"/>
              <a:cs typeface="Candara"/>
              <a:sym typeface="Candara"/>
            </a:endParaRPr>
          </a:p>
          <a:p>
            <a:pPr marL="0" lvl="0" indent="0" algn="l" rtl="0">
              <a:spcBef>
                <a:spcPts val="0"/>
              </a:spcBef>
              <a:spcAft>
                <a:spcPts val="0"/>
              </a:spcAft>
              <a:buNone/>
            </a:pPr>
            <a:endParaRPr sz="2200" b="1">
              <a:latin typeface="Candara"/>
              <a:ea typeface="Candara"/>
              <a:cs typeface="Candara"/>
              <a:sym typeface="Candara"/>
            </a:endParaRPr>
          </a:p>
          <a:p>
            <a:pPr marL="457200" lvl="0" indent="-368300" algn="l" rtl="0">
              <a:spcBef>
                <a:spcPts val="0"/>
              </a:spcBef>
              <a:spcAft>
                <a:spcPts val="0"/>
              </a:spcAft>
              <a:buSzPts val="2200"/>
              <a:buFont typeface="Candara"/>
              <a:buChar char="●"/>
            </a:pPr>
            <a:r>
              <a:rPr lang="en-GB" sz="2200" b="1">
                <a:latin typeface="Candara"/>
                <a:ea typeface="Candara"/>
                <a:cs typeface="Candara"/>
                <a:sym typeface="Candara"/>
              </a:rPr>
              <a:t>Modeling Behaviours and Challenging Misconceptions.</a:t>
            </a:r>
            <a:endParaRPr sz="2200" b="1">
              <a:latin typeface="Candara"/>
              <a:ea typeface="Candara"/>
              <a:cs typeface="Candara"/>
              <a:sym typeface="Candara"/>
            </a:endParaRPr>
          </a:p>
          <a:p>
            <a:pPr marL="0" lvl="0" indent="0" algn="l" rtl="0">
              <a:spcBef>
                <a:spcPts val="0"/>
              </a:spcBef>
              <a:spcAft>
                <a:spcPts val="0"/>
              </a:spcAft>
              <a:buNone/>
            </a:pPr>
            <a:endParaRPr sz="2200" b="1">
              <a:latin typeface="Candara"/>
              <a:ea typeface="Candara"/>
              <a:cs typeface="Candara"/>
              <a:sym typeface="Candara"/>
            </a:endParaRPr>
          </a:p>
          <a:p>
            <a:pPr marL="457200" lvl="0" indent="-368300" algn="l" rtl="0">
              <a:spcBef>
                <a:spcPts val="0"/>
              </a:spcBef>
              <a:spcAft>
                <a:spcPts val="0"/>
              </a:spcAft>
              <a:buSzPts val="2200"/>
              <a:buFont typeface="Candara"/>
              <a:buChar char="●"/>
            </a:pPr>
            <a:r>
              <a:rPr lang="en-GB" sz="2200" b="1">
                <a:latin typeface="Candara"/>
                <a:ea typeface="Candara"/>
                <a:cs typeface="Candara"/>
                <a:sym typeface="Candara"/>
              </a:rPr>
              <a:t>Harm Reduction</a:t>
            </a:r>
            <a:endParaRPr sz="2200" b="1">
              <a:latin typeface="Candara"/>
              <a:ea typeface="Candara"/>
              <a:cs typeface="Candara"/>
              <a:sym typeface="Candara"/>
            </a:endParaRPr>
          </a:p>
          <a:p>
            <a:pPr marL="0" lvl="0" indent="0" algn="l" rtl="0">
              <a:spcBef>
                <a:spcPts val="0"/>
              </a:spcBef>
              <a:spcAft>
                <a:spcPts val="0"/>
              </a:spcAft>
              <a:buNone/>
            </a:pPr>
            <a:endParaRPr sz="2200" b="1">
              <a:latin typeface="Candara"/>
              <a:ea typeface="Candara"/>
              <a:cs typeface="Candara"/>
              <a:sym typeface="Candara"/>
            </a:endParaRPr>
          </a:p>
          <a:p>
            <a:pPr marL="457200" lvl="0" indent="-368300" algn="l" rtl="0">
              <a:spcBef>
                <a:spcPts val="0"/>
              </a:spcBef>
              <a:spcAft>
                <a:spcPts val="0"/>
              </a:spcAft>
              <a:buSzPts val="2200"/>
              <a:buFont typeface="Candara"/>
              <a:buChar char="●"/>
            </a:pPr>
            <a:r>
              <a:rPr lang="en-GB" sz="2200" b="1">
                <a:latin typeface="Candara"/>
                <a:ea typeface="Candara"/>
                <a:cs typeface="Candara"/>
                <a:sym typeface="Candara"/>
              </a:rPr>
              <a:t>Relationship Building</a:t>
            </a:r>
            <a:endParaRPr sz="2200" b="1">
              <a:latin typeface="Candara"/>
              <a:ea typeface="Candara"/>
              <a:cs typeface="Candara"/>
              <a:sym typeface="Candara"/>
            </a:endParaRPr>
          </a:p>
          <a:p>
            <a:pPr marL="457200" lvl="0" indent="0" algn="l" rtl="0">
              <a:spcBef>
                <a:spcPts val="0"/>
              </a:spcBef>
              <a:spcAft>
                <a:spcPts val="0"/>
              </a:spcAft>
              <a:buNone/>
            </a:pPr>
            <a:endParaRPr sz="2200" b="1">
              <a:latin typeface="Candara"/>
              <a:ea typeface="Candara"/>
              <a:cs typeface="Candara"/>
              <a:sym typeface="Candara"/>
            </a:endParaRPr>
          </a:p>
          <a:p>
            <a:pPr marL="457200" lvl="0" indent="0" algn="l" rtl="0">
              <a:spcBef>
                <a:spcPts val="0"/>
              </a:spcBef>
              <a:spcAft>
                <a:spcPts val="0"/>
              </a:spcAft>
              <a:buNone/>
            </a:pPr>
            <a:endParaRPr sz="2200" b="1">
              <a:latin typeface="Candara"/>
              <a:ea typeface="Candara"/>
              <a:cs typeface="Candara"/>
              <a:sym typeface="Candar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0"/>
          <p:cNvSpPr txBox="1">
            <a:spLocks noGrp="1"/>
          </p:cNvSpPr>
          <p:nvPr>
            <p:ph type="body" idx="1"/>
          </p:nvPr>
        </p:nvSpPr>
        <p:spPr>
          <a:xfrm>
            <a:off x="255000" y="1152475"/>
            <a:ext cx="4469400" cy="362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b="1">
                <a:solidFill>
                  <a:schemeClr val="dk1"/>
                </a:solidFill>
              </a:rPr>
              <a:t>Health Navigator in Palliative Care</a:t>
            </a:r>
            <a:endParaRPr sz="1600" b="1">
              <a:solidFill>
                <a:schemeClr val="dk1"/>
              </a:solidFill>
            </a:endParaRPr>
          </a:p>
          <a:p>
            <a:pPr marL="457200" lvl="0" indent="-336550" algn="l" rtl="0">
              <a:spcBef>
                <a:spcPts val="1200"/>
              </a:spcBef>
              <a:spcAft>
                <a:spcPts val="0"/>
              </a:spcAft>
              <a:buClr>
                <a:schemeClr val="dk1"/>
              </a:buClr>
              <a:buSzPts val="1700"/>
              <a:buChar char="●"/>
            </a:pPr>
            <a:r>
              <a:rPr lang="en-GB" sz="1700">
                <a:solidFill>
                  <a:schemeClr val="dk1"/>
                </a:solidFill>
              </a:rPr>
              <a:t>Reduce barriers to care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Provide motivational and supportive counselling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Deliver health education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Help clients access social supports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Connect clients with culturally appropriate services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Connect network of  interprofessionalism health care providers </a:t>
            </a:r>
            <a:endParaRPr sz="1700">
              <a:solidFill>
                <a:schemeClr val="dk1"/>
              </a:solidFill>
            </a:endParaRPr>
          </a:p>
        </p:txBody>
      </p:sp>
      <p:sp>
        <p:nvSpPr>
          <p:cNvPr id="401" name="Google Shape;401;p50"/>
          <p:cNvSpPr txBox="1">
            <a:spLocks noGrp="1"/>
          </p:cNvSpPr>
          <p:nvPr>
            <p:ph type="body" idx="1"/>
          </p:nvPr>
        </p:nvSpPr>
        <p:spPr>
          <a:xfrm>
            <a:off x="4437150" y="1282250"/>
            <a:ext cx="4599900" cy="3738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600" b="1">
                <a:solidFill>
                  <a:schemeClr val="dk1"/>
                </a:solidFill>
              </a:rPr>
              <a:t>For People Experiencing Homelessness</a:t>
            </a:r>
            <a:endParaRPr sz="1600" b="1">
              <a:solidFill>
                <a:schemeClr val="dk1"/>
              </a:solidFill>
            </a:endParaRPr>
          </a:p>
          <a:p>
            <a:pPr marL="457200" lvl="0" indent="-336550" algn="l" rtl="0">
              <a:spcBef>
                <a:spcPts val="1200"/>
              </a:spcBef>
              <a:spcAft>
                <a:spcPts val="0"/>
              </a:spcAft>
              <a:buClr>
                <a:schemeClr val="dk1"/>
              </a:buClr>
              <a:buSzPts val="1700"/>
              <a:buChar char="●"/>
            </a:pPr>
            <a:r>
              <a:rPr lang="en-GB" sz="1700">
                <a:solidFill>
                  <a:schemeClr val="dk1"/>
                </a:solidFill>
              </a:rPr>
              <a:t>Attend case conferences and advocate for culturally competent care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Attend health appointments</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Advocate for assessments, admissions, consults, OT/PT interventions, and addictions support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Conduct home and shelter visits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Perform health surveillance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Coordinate services to support clients in maintaining housing </a:t>
            </a:r>
            <a:endParaRPr sz="1700">
              <a:solidFill>
                <a:schemeClr val="dk1"/>
              </a:solidFill>
            </a:endParaRPr>
          </a:p>
          <a:p>
            <a:pPr marL="457200" lvl="0" indent="-336550" algn="l" rtl="0">
              <a:spcBef>
                <a:spcPts val="0"/>
              </a:spcBef>
              <a:spcAft>
                <a:spcPts val="0"/>
              </a:spcAft>
              <a:buClr>
                <a:schemeClr val="dk1"/>
              </a:buClr>
              <a:buSzPts val="1700"/>
              <a:buChar char="●"/>
            </a:pPr>
            <a:r>
              <a:rPr lang="en-GB" sz="1700">
                <a:solidFill>
                  <a:schemeClr val="dk1"/>
                </a:solidFill>
              </a:rPr>
              <a:t>Educate clients and community partners</a:t>
            </a:r>
            <a:endParaRPr sz="1700">
              <a:solidFill>
                <a:schemeClr val="dk1"/>
              </a:solidFill>
            </a:endParaRPr>
          </a:p>
        </p:txBody>
      </p:sp>
      <p:sp>
        <p:nvSpPr>
          <p:cNvPr id="402" name="Google Shape;402;p50"/>
          <p:cNvSpPr/>
          <p:nvPr/>
        </p:nvSpPr>
        <p:spPr>
          <a:xfrm rot="-5400000">
            <a:off x="2078700" y="-200800"/>
            <a:ext cx="424500" cy="395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0"/>
          <p:cNvSpPr/>
          <p:nvPr/>
        </p:nvSpPr>
        <p:spPr>
          <a:xfrm rot="-5400000">
            <a:off x="2078700" y="984325"/>
            <a:ext cx="424500" cy="3958500"/>
          </a:xfrm>
          <a:prstGeom prst="ellipse">
            <a:avLst/>
          </a:pr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0"/>
          <p:cNvSpPr txBox="1">
            <a:spLocks noGrp="1"/>
          </p:cNvSpPr>
          <p:nvPr>
            <p:ph type="title"/>
          </p:nvPr>
        </p:nvSpPr>
        <p:spPr>
          <a:xfrm>
            <a:off x="1324850" y="445025"/>
            <a:ext cx="7507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000" b="1">
                <a:latin typeface="Open Sans"/>
                <a:ea typeface="Open Sans"/>
                <a:cs typeface="Open Sans"/>
                <a:sym typeface="Open Sans"/>
              </a:rPr>
              <a:t>PEACH Health Navigator- Job Description</a:t>
            </a:r>
            <a:endParaRPr/>
          </a:p>
        </p:txBody>
      </p:sp>
      <p:pic>
        <p:nvPicPr>
          <p:cNvPr id="405" name="Google Shape;405;p50"/>
          <p:cNvPicPr preferRelativeResize="0"/>
          <p:nvPr/>
        </p:nvPicPr>
        <p:blipFill>
          <a:blip r:embed="rId3">
            <a:alphaModFix/>
          </a:blip>
          <a:stretch>
            <a:fillRect/>
          </a:stretch>
        </p:blipFill>
        <p:spPr>
          <a:xfrm>
            <a:off x="221075" y="253750"/>
            <a:ext cx="939601" cy="93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1"/>
          <p:cNvSpPr txBox="1"/>
          <p:nvPr/>
        </p:nvSpPr>
        <p:spPr>
          <a:xfrm>
            <a:off x="568800" y="1752900"/>
            <a:ext cx="5742300" cy="2385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GB" sz="2360">
                <a:solidFill>
                  <a:schemeClr val="dk1"/>
                </a:solidFill>
                <a:latin typeface="Candara"/>
                <a:ea typeface="Candara"/>
                <a:cs typeface="Candara"/>
                <a:sym typeface="Candara"/>
              </a:rPr>
              <a:t>How do you currently deal with these issues?</a:t>
            </a:r>
            <a:endParaRPr sz="2360">
              <a:solidFill>
                <a:schemeClr val="dk1"/>
              </a:solidFill>
              <a:latin typeface="Candara"/>
              <a:ea typeface="Candara"/>
              <a:cs typeface="Candara"/>
              <a:sym typeface="Candara"/>
            </a:endParaRPr>
          </a:p>
          <a:p>
            <a:pPr marL="457200" lvl="0" indent="0" algn="l" rtl="0">
              <a:spcBef>
                <a:spcPts val="0"/>
              </a:spcBef>
              <a:spcAft>
                <a:spcPts val="0"/>
              </a:spcAft>
              <a:buNone/>
            </a:pPr>
            <a:endParaRPr sz="2360">
              <a:solidFill>
                <a:schemeClr val="dk1"/>
              </a:solidFill>
              <a:latin typeface="Candara"/>
              <a:ea typeface="Candara"/>
              <a:cs typeface="Candara"/>
              <a:sym typeface="Candara"/>
            </a:endParaRPr>
          </a:p>
          <a:p>
            <a:pPr marL="457200" lvl="0" indent="0" algn="l" rtl="0">
              <a:spcBef>
                <a:spcPts val="0"/>
              </a:spcBef>
              <a:spcAft>
                <a:spcPts val="0"/>
              </a:spcAft>
              <a:buNone/>
            </a:pPr>
            <a:r>
              <a:rPr lang="en-GB" sz="2360">
                <a:solidFill>
                  <a:schemeClr val="dk1"/>
                </a:solidFill>
                <a:latin typeface="Candara"/>
                <a:ea typeface="Candara"/>
                <a:cs typeface="Candara"/>
                <a:sym typeface="Candara"/>
              </a:rPr>
              <a:t>Do you think this is applicable to the population that you serve?</a:t>
            </a:r>
            <a:endParaRPr sz="2360">
              <a:solidFill>
                <a:schemeClr val="dk1"/>
              </a:solidFill>
              <a:latin typeface="Candara"/>
              <a:ea typeface="Candara"/>
              <a:cs typeface="Candara"/>
              <a:sym typeface="Candara"/>
            </a:endParaRPr>
          </a:p>
          <a:p>
            <a:pPr marL="0" lvl="0" indent="0" algn="l" rtl="0">
              <a:spcBef>
                <a:spcPts val="0"/>
              </a:spcBef>
              <a:spcAft>
                <a:spcPts val="0"/>
              </a:spcAft>
              <a:buNone/>
            </a:pPr>
            <a:endParaRPr sz="2500">
              <a:latin typeface="Candara"/>
              <a:ea typeface="Candara"/>
              <a:cs typeface="Candara"/>
              <a:sym typeface="Candara"/>
            </a:endParaRPr>
          </a:p>
        </p:txBody>
      </p:sp>
      <p:pic>
        <p:nvPicPr>
          <p:cNvPr id="411" name="Google Shape;411;p51"/>
          <p:cNvPicPr preferRelativeResize="0"/>
          <p:nvPr/>
        </p:nvPicPr>
        <p:blipFill>
          <a:blip r:embed="rId3">
            <a:alphaModFix/>
          </a:blip>
          <a:stretch>
            <a:fillRect/>
          </a:stretch>
        </p:blipFill>
        <p:spPr>
          <a:xfrm>
            <a:off x="6399975" y="164725"/>
            <a:ext cx="2590526" cy="2590525"/>
          </a:xfrm>
          <a:prstGeom prst="rect">
            <a:avLst/>
          </a:prstGeom>
          <a:noFill/>
          <a:ln>
            <a:noFill/>
          </a:ln>
        </p:spPr>
      </p:pic>
      <p:sp>
        <p:nvSpPr>
          <p:cNvPr id="412" name="Google Shape;412;p51"/>
          <p:cNvSpPr txBox="1">
            <a:spLocks noGrp="1"/>
          </p:cNvSpPr>
          <p:nvPr>
            <p:ph type="title" idx="4294967295"/>
          </p:nvPr>
        </p:nvSpPr>
        <p:spPr>
          <a:xfrm>
            <a:off x="491075" y="311300"/>
            <a:ext cx="7690500" cy="76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000" b="1">
                <a:latin typeface="Open Sans"/>
                <a:ea typeface="Open Sans"/>
                <a:cs typeface="Open Sans"/>
                <a:sym typeface="Open Sans"/>
              </a:rPr>
              <a:t>We want to hear from you!</a:t>
            </a:r>
            <a:endParaRPr sz="3000" b="1">
              <a:solidFill>
                <a:schemeClr val="dk1"/>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2"/>
          <p:cNvSpPr txBox="1">
            <a:spLocks noGrp="1"/>
          </p:cNvSpPr>
          <p:nvPr>
            <p:ph type="title"/>
          </p:nvPr>
        </p:nvSpPr>
        <p:spPr>
          <a:xfrm>
            <a:off x="491075" y="311300"/>
            <a:ext cx="7690500" cy="7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PEACH and Tiffany: A Case Study Part I</a:t>
            </a:r>
            <a:endParaRPr sz="3000" b="1">
              <a:solidFill>
                <a:schemeClr val="dk1"/>
              </a:solidFill>
              <a:latin typeface="Open Sans"/>
              <a:ea typeface="Open Sans"/>
              <a:cs typeface="Open Sans"/>
              <a:sym typeface="Open Sans"/>
            </a:endParaRPr>
          </a:p>
        </p:txBody>
      </p:sp>
      <p:sp>
        <p:nvSpPr>
          <p:cNvPr id="419" name="Google Shape;419;p52"/>
          <p:cNvSpPr txBox="1">
            <a:spLocks noGrp="1"/>
          </p:cNvSpPr>
          <p:nvPr>
            <p:ph type="body" idx="1"/>
          </p:nvPr>
        </p:nvSpPr>
        <p:spPr>
          <a:xfrm>
            <a:off x="515392" y="1016000"/>
            <a:ext cx="7408200" cy="2587800"/>
          </a:xfrm>
          <a:prstGeom prst="rect">
            <a:avLst/>
          </a:prstGeom>
          <a:solidFill>
            <a:schemeClr val="lt1"/>
          </a:solidFill>
        </p:spPr>
        <p:txBody>
          <a:bodyPr spcFirstLastPara="1" wrap="square" lIns="91425" tIns="91425" rIns="91425" bIns="91425" anchor="t" anchorCtr="0">
            <a:noAutofit/>
          </a:bodyPr>
          <a:lstStyle/>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Tiffany is a 50 yo female from Jamaica. She came to Canada 9 months ago as an undocumented non-status refugee. She fled Jamaica as she, and her son, were persecuted financially, physically and sexually, for being members of the LGBTQ2S+ community. You meet her while she is living in a shelter for families experiencing homelessness. She has just been diagnosed with metastatic colon cancer. </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As she is uninsured, she has been told by the registration desk at the ambulatory oncology service in the hospital, that she cannot see a doctor because “uninsured healthcare is no longer covered, so she is not covered for cancer care treatments.” </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Further to this, her cancer has led her to becoming increasingly immobile. While she can still ambulate around her room and the shelter, it is becoming increasingly difficult to walk longer distances. Even if she is able to be offered cancer treatments as an outpatient, she will need access to transportation supports to get there.</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Regarding her OHIP card and status, the process has stalled. Mostly because her son is having difficulty with the vocational training program he is in and has started to use drugs, perhaps to cope with the trauma he experienced while in Jamaica. As a result, she has no time to move forward in  </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The shelter is doing all they can to support, but the staff feel increasingly uncomfortable with the medicalization of her room which includes wound care, supplies, IVs and other treatments. In addition, they are worried about how other families are feeling about all the medical professionals coming in and out all the time. They want her to find housing as soon as possible.</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Finally, she is experiencing a Major Depressive Episode. Despite this, she is not open to anti-depressant medications. However she wishes there was “someone around to talk to.” </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000">
                <a:solidFill>
                  <a:schemeClr val="dk1"/>
                </a:solidFill>
                <a:latin typeface="Open Sans"/>
                <a:ea typeface="Open Sans"/>
                <a:cs typeface="Open Sans"/>
                <a:sym typeface="Open Sans"/>
              </a:rPr>
              <a:t>To add to all this, Tiffany has no idea where she will have her end-of-life, and she is very scared about this.</a:t>
            </a: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Clr>
                <a:schemeClr val="dk1"/>
              </a:buClr>
              <a:buSzPts val="1100"/>
              <a:buFont typeface="Arial"/>
              <a:buNone/>
            </a:pPr>
            <a:endParaRPr sz="10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000">
              <a:solidFill>
                <a:schemeClr val="dk1"/>
              </a:solidFill>
              <a:latin typeface="Open Sans"/>
              <a:ea typeface="Open Sans"/>
              <a:cs typeface="Open Sans"/>
              <a:sym typeface="Open Sans"/>
            </a:endParaRPr>
          </a:p>
          <a:p>
            <a:pPr marL="0" lvl="0" indent="0" algn="l" rtl="0">
              <a:spcBef>
                <a:spcPts val="600"/>
              </a:spcBef>
              <a:spcAft>
                <a:spcPts val="0"/>
              </a:spcAft>
              <a:buNone/>
            </a:pPr>
            <a:endParaRPr sz="2000">
              <a:solidFill>
                <a:schemeClr val="dk1"/>
              </a:solidFill>
              <a:latin typeface="Arial"/>
              <a:ea typeface="Arial"/>
              <a:cs typeface="Arial"/>
              <a:sym typeface="Arial"/>
            </a:endParaRPr>
          </a:p>
          <a:p>
            <a:pPr marL="0" lvl="0" indent="0" algn="l" rtl="0">
              <a:spcBef>
                <a:spcPts val="600"/>
              </a:spcBef>
              <a:spcAft>
                <a:spcPts val="0"/>
              </a:spcAft>
              <a:buNone/>
            </a:pPr>
            <a:endParaRPr sz="1600" i="1">
              <a:solidFill>
                <a:schemeClr val="dk1"/>
              </a:solidFill>
              <a:latin typeface="Arial"/>
              <a:ea typeface="Arial"/>
              <a:cs typeface="Arial"/>
              <a:sym typeface="Arial"/>
            </a:endParaRPr>
          </a:p>
          <a:p>
            <a:pPr marL="0" lvl="0" indent="0" algn="l" rtl="0">
              <a:spcBef>
                <a:spcPts val="480"/>
              </a:spcBef>
              <a:spcAft>
                <a:spcPts val="0"/>
              </a:spcAft>
              <a:buNone/>
            </a:pPr>
            <a:endParaRPr sz="1400">
              <a:solidFill>
                <a:schemeClr val="dk1"/>
              </a:solidFill>
            </a:endParaRPr>
          </a:p>
          <a:p>
            <a:pPr marL="0" lvl="0" indent="0" algn="l" rtl="0">
              <a:spcBef>
                <a:spcPts val="480"/>
              </a:spcBef>
              <a:spcAft>
                <a:spcPts val="0"/>
              </a:spcAft>
              <a:buNone/>
            </a:pPr>
            <a:endParaRPr sz="1400">
              <a:solidFill>
                <a:schemeClr val="dk1"/>
              </a:solidFill>
            </a:endParaRPr>
          </a:p>
        </p:txBody>
      </p:sp>
      <p:sp>
        <p:nvSpPr>
          <p:cNvPr id="420" name="Google Shape;420;p52"/>
          <p:cNvSpPr txBox="1"/>
          <p:nvPr/>
        </p:nvSpPr>
        <p:spPr>
          <a:xfrm>
            <a:off x="1781900" y="4560338"/>
            <a:ext cx="1854000" cy="2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1800" b="1">
              <a:solidFill>
                <a:srgbClr val="000000"/>
              </a:solidFill>
              <a:latin typeface="Candara"/>
              <a:ea typeface="Candara"/>
              <a:cs typeface="Candara"/>
              <a:sym typeface="Candara"/>
            </a:endParaRPr>
          </a:p>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Access </a:t>
            </a:r>
            <a:endParaRPr sz="3000" b="1">
              <a:solidFill>
                <a:schemeClr val="dk1"/>
              </a:solidFill>
              <a:latin typeface="Open Sans"/>
              <a:ea typeface="Open Sans"/>
              <a:cs typeface="Open Sans"/>
              <a:sym typeface="Open Sans"/>
            </a:endParaRPr>
          </a:p>
        </p:txBody>
      </p:sp>
      <p:pic>
        <p:nvPicPr>
          <p:cNvPr id="427" name="Google Shape;427;p53"/>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428" name="Google Shape;428;p53"/>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300"/>
              </a:spcBef>
              <a:spcAft>
                <a:spcPts val="0"/>
              </a:spcAft>
              <a:buClr>
                <a:schemeClr val="dk1"/>
              </a:buClr>
              <a:buSzPts val="2400"/>
              <a:buChar char="●"/>
            </a:pPr>
            <a:r>
              <a:rPr lang="en-GB">
                <a:solidFill>
                  <a:schemeClr val="dk1"/>
                </a:solidFill>
              </a:rPr>
              <a:t>Screening/identifying barriers to access</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A series of engagements/discussions</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Assessing for current resources</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A thorough financial and resource history</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Connecting with health providers involved in patient’s care</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Primary care, consultants, home and community care</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Developing a plan to address barriers to care, depending on outcomes of above assessments</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3">
            <a:alphaModFix/>
          </a:blip>
          <a:srcRect/>
          <a:stretch/>
        </p:blipFill>
        <p:spPr>
          <a:xfrm>
            <a:off x="-12150" y="0"/>
            <a:ext cx="4816442" cy="5265849"/>
          </a:xfrm>
          <a:prstGeom prst="rect">
            <a:avLst/>
          </a:prstGeom>
          <a:noFill/>
          <a:ln>
            <a:noFill/>
          </a:ln>
        </p:spPr>
      </p:pic>
      <p:sp>
        <p:nvSpPr>
          <p:cNvPr id="90" name="Google Shape;90;p18"/>
          <p:cNvSpPr txBox="1"/>
          <p:nvPr/>
        </p:nvSpPr>
        <p:spPr>
          <a:xfrm>
            <a:off x="4804300" y="276050"/>
            <a:ext cx="3864300" cy="52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rPr>
              <a:t>Social determinants of health</a:t>
            </a:r>
            <a:endParaRPr sz="2200" b="1" i="0" u="none" strike="noStrike" cap="none">
              <a:solidFill>
                <a:schemeClr val="dk1"/>
              </a:solidFil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endParaRPr>
          </a:p>
          <a:p>
            <a:pPr marL="0" marR="0" lvl="0" indent="0" algn="l" rtl="0">
              <a:lnSpc>
                <a:spcPct val="100000"/>
              </a:lnSpc>
              <a:spcBef>
                <a:spcPts val="0"/>
              </a:spcBef>
              <a:spcAft>
                <a:spcPts val="0"/>
              </a:spcAft>
              <a:buClr>
                <a:srgbClr val="000000"/>
              </a:buClr>
              <a:buSzPts val="2200"/>
              <a:buFont typeface="Arial"/>
              <a:buNone/>
            </a:pPr>
            <a:r>
              <a:rPr lang="en-GB" sz="2200" i="0" u="none" strike="noStrike" cap="none">
                <a:solidFill>
                  <a:schemeClr val="dk1"/>
                </a:solidFill>
              </a:rPr>
              <a:t>Digging at the roots, </a:t>
            </a:r>
            <a:endParaRPr sz="2200" i="0" u="none" strike="noStrike" cap="none">
              <a:solidFill>
                <a:schemeClr val="dk1"/>
              </a:solidFill>
            </a:endParaRPr>
          </a:p>
          <a:p>
            <a:pPr marL="0" marR="0" lvl="0" indent="0" algn="l" rtl="0">
              <a:lnSpc>
                <a:spcPct val="100000"/>
              </a:lnSpc>
              <a:spcBef>
                <a:spcPts val="0"/>
              </a:spcBef>
              <a:spcAft>
                <a:spcPts val="0"/>
              </a:spcAft>
              <a:buClr>
                <a:srgbClr val="000000"/>
              </a:buClr>
              <a:buSzPts val="2200"/>
              <a:buFont typeface="Arial"/>
              <a:buNone/>
            </a:pPr>
            <a:r>
              <a:rPr lang="en-GB" sz="2200" i="0" u="none" strike="noStrike" cap="none">
                <a:solidFill>
                  <a:schemeClr val="dk1"/>
                </a:solidFill>
              </a:rPr>
              <a:t>not just low hanging fruit:</a:t>
            </a:r>
            <a:r>
              <a:rPr lang="en-GB" sz="2200" b="1" i="0" u="none" strike="noStrike" cap="none">
                <a:solidFill>
                  <a:schemeClr val="dk1"/>
                </a:solidFill>
              </a:rPr>
              <a:t> </a:t>
            </a:r>
            <a:endParaRPr sz="2200" b="1" i="0" u="none" strike="noStrike" cap="none">
              <a:solidFill>
                <a:schemeClr val="dk1"/>
              </a:solidFill>
            </a:endParaRPr>
          </a:p>
          <a:p>
            <a:pPr marL="0" marR="0" lvl="0" indent="0" algn="l" rtl="0">
              <a:lnSpc>
                <a:spcPct val="100000"/>
              </a:lnSpc>
              <a:spcBef>
                <a:spcPts val="0"/>
              </a:spcBef>
              <a:spcAft>
                <a:spcPts val="0"/>
              </a:spcAft>
              <a:buClr>
                <a:srgbClr val="000000"/>
              </a:buClr>
              <a:buSzPts val="2200"/>
              <a:buFont typeface="Arial"/>
              <a:buNone/>
            </a:pPr>
            <a:endParaRPr sz="2200" b="1" i="1" u="none" strike="noStrike" cap="none">
              <a:solidFill>
                <a:schemeClr val="dk1"/>
              </a:solidFill>
            </a:endParaRPr>
          </a:p>
          <a:p>
            <a:pPr marL="0" marR="0" lvl="0" indent="0" algn="l" rtl="0">
              <a:lnSpc>
                <a:spcPct val="100000"/>
              </a:lnSpc>
              <a:spcBef>
                <a:spcPts val="0"/>
              </a:spcBef>
              <a:spcAft>
                <a:spcPts val="0"/>
              </a:spcAft>
              <a:buClr>
                <a:srgbClr val="000000"/>
              </a:buClr>
              <a:buSzPts val="2200"/>
              <a:buFont typeface="Arial"/>
              <a:buNone/>
            </a:pPr>
            <a:r>
              <a:rPr lang="en-GB" sz="2200" i="0" u="none" strike="noStrike" cap="none">
                <a:solidFill>
                  <a:schemeClr val="dk1"/>
                </a:solidFill>
              </a:rPr>
              <a:t>The reproduction of the social determinants of health when the structural determinants’ are left untouched</a:t>
            </a:r>
            <a:endParaRPr sz="1500" i="0" u="none" strike="noStrike" cap="none">
              <a:solidFill>
                <a:schemeClr val="dk1"/>
              </a:solidFill>
            </a:endParaRPr>
          </a:p>
        </p:txBody>
      </p:sp>
      <p:sp>
        <p:nvSpPr>
          <p:cNvPr id="91" name="Google Shape;91;p18"/>
          <p:cNvSpPr txBox="1"/>
          <p:nvPr/>
        </p:nvSpPr>
        <p:spPr>
          <a:xfrm>
            <a:off x="4929675" y="4604200"/>
            <a:ext cx="2316300" cy="52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~Dr Nanky Rai</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4"/>
          <p:cNvSpPr/>
          <p:nvPr/>
        </p:nvSpPr>
        <p:spPr>
          <a:xfrm>
            <a:off x="0" y="0"/>
            <a:ext cx="9144000" cy="5143500"/>
          </a:xfrm>
          <a:prstGeom prst="rect">
            <a:avLst/>
          </a:prstGeom>
          <a:solidFill>
            <a:srgbClr val="A7896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 name="Google Shape;434;p54"/>
          <p:cNvPicPr preferRelativeResize="0"/>
          <p:nvPr/>
        </p:nvPicPr>
        <p:blipFill>
          <a:blip r:embed="rId3">
            <a:alphaModFix/>
          </a:blip>
          <a:stretch>
            <a:fillRect/>
          </a:stretch>
        </p:blipFill>
        <p:spPr>
          <a:xfrm>
            <a:off x="1309500" y="124800"/>
            <a:ext cx="6525000" cy="4893900"/>
          </a:xfrm>
          <a:prstGeom prst="roundRect">
            <a:avLst>
              <a:gd name="adj" fmla="val 10805"/>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5"/>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Care Coordination </a:t>
            </a:r>
            <a:endParaRPr sz="3000" b="1">
              <a:solidFill>
                <a:schemeClr val="dk1"/>
              </a:solidFill>
              <a:latin typeface="Open Sans"/>
              <a:ea typeface="Open Sans"/>
              <a:cs typeface="Open Sans"/>
              <a:sym typeface="Open Sans"/>
            </a:endParaRPr>
          </a:p>
        </p:txBody>
      </p:sp>
      <p:pic>
        <p:nvPicPr>
          <p:cNvPr id="441" name="Google Shape;441;p55"/>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442" name="Google Shape;442;p55"/>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300"/>
              </a:spcBef>
              <a:spcAft>
                <a:spcPts val="0"/>
              </a:spcAft>
              <a:buClr>
                <a:schemeClr val="dk1"/>
              </a:buClr>
              <a:buSzPts val="2400"/>
              <a:buChar char="●"/>
            </a:pPr>
            <a:r>
              <a:rPr lang="en-GB">
                <a:solidFill>
                  <a:schemeClr val="dk1"/>
                </a:solidFill>
              </a:rPr>
              <a:t>Deep dive into appointments</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Facilitating access to transportation</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Supporting the delivery of equipment</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Coordinating visits of PEACH clinicians (and other clinicians involved in circle of care)</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Facilitating schedule for client to keep track of their own appointments on ongoing basis</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Routine review (often on weekly basis) of all of the above</a:t>
            </a:r>
            <a:endParaRPr>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6"/>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SDOH</a:t>
            </a:r>
            <a:endParaRPr sz="3000" b="1">
              <a:solidFill>
                <a:schemeClr val="dk1"/>
              </a:solidFill>
              <a:latin typeface="Open Sans"/>
              <a:ea typeface="Open Sans"/>
              <a:cs typeface="Open Sans"/>
              <a:sym typeface="Open Sans"/>
            </a:endParaRPr>
          </a:p>
        </p:txBody>
      </p:sp>
      <p:pic>
        <p:nvPicPr>
          <p:cNvPr id="449" name="Google Shape;449;p56"/>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450" name="Google Shape;450;p56"/>
          <p:cNvSpPr txBox="1">
            <a:spLocks noGrp="1"/>
          </p:cNvSpPr>
          <p:nvPr>
            <p:ph type="body" idx="1"/>
          </p:nvPr>
        </p:nvSpPr>
        <p:spPr>
          <a:xfrm>
            <a:off x="311700" y="1152475"/>
            <a:ext cx="8520600" cy="36489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300"/>
              </a:spcBef>
              <a:spcAft>
                <a:spcPts val="0"/>
              </a:spcAft>
              <a:buClr>
                <a:schemeClr val="dk1"/>
              </a:buClr>
              <a:buSzPts val="2400"/>
              <a:buChar char="●"/>
            </a:pPr>
            <a:r>
              <a:rPr lang="en-GB">
                <a:solidFill>
                  <a:schemeClr val="dk1"/>
                </a:solidFill>
              </a:rPr>
              <a:t>Income</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ODSP</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CPP/OAS</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ODB</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Housing</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Access Point</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Terminally Ill Housing Pathway TCHC</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MSN Form</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Getting Medical Supplies 	</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Special Diet</a:t>
            </a:r>
            <a:endParaRPr>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7"/>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Advocacy</a:t>
            </a:r>
            <a:endParaRPr sz="3000" b="1">
              <a:solidFill>
                <a:schemeClr val="dk1"/>
              </a:solidFill>
              <a:latin typeface="Open Sans"/>
              <a:ea typeface="Open Sans"/>
              <a:cs typeface="Open Sans"/>
              <a:sym typeface="Open Sans"/>
            </a:endParaRPr>
          </a:p>
        </p:txBody>
      </p:sp>
      <p:pic>
        <p:nvPicPr>
          <p:cNvPr id="457" name="Google Shape;457;p57"/>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458" name="Google Shape;458;p57"/>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Autofit/>
          </a:bodyPr>
          <a:lstStyle/>
          <a:p>
            <a:pPr marL="457200" lvl="0" indent="-381000" algn="l" rtl="0">
              <a:spcBef>
                <a:spcPts val="480"/>
              </a:spcBef>
              <a:spcAft>
                <a:spcPts val="0"/>
              </a:spcAft>
              <a:buClr>
                <a:schemeClr val="dk1"/>
              </a:buClr>
              <a:buSzPts val="2400"/>
              <a:buChar char="●"/>
            </a:pPr>
            <a:r>
              <a:rPr lang="en-GB">
                <a:solidFill>
                  <a:schemeClr val="dk1"/>
                </a:solidFill>
              </a:rPr>
              <a:t>Health Treatment Accommodations</a:t>
            </a:r>
            <a:endParaRPr>
              <a:solidFill>
                <a:schemeClr val="dk1"/>
              </a:solidFill>
            </a:endParaRPr>
          </a:p>
          <a:p>
            <a:pPr marL="914400" lvl="0" indent="0" algn="l" rtl="0">
              <a:spcBef>
                <a:spcPts val="480"/>
              </a:spcBef>
              <a:spcAft>
                <a:spcPts val="0"/>
              </a:spcAft>
              <a:buNone/>
            </a:pPr>
            <a:endParaRPr>
              <a:solidFill>
                <a:schemeClr val="dk1"/>
              </a:solidFill>
            </a:endParaRPr>
          </a:p>
          <a:p>
            <a:pPr marL="457200" lvl="0" indent="-381000" algn="l" rtl="0">
              <a:spcBef>
                <a:spcPts val="480"/>
              </a:spcBef>
              <a:spcAft>
                <a:spcPts val="0"/>
              </a:spcAft>
              <a:buClr>
                <a:schemeClr val="dk1"/>
              </a:buClr>
              <a:buSzPts val="2400"/>
              <a:buChar char="●"/>
            </a:pPr>
            <a:r>
              <a:rPr lang="en-GB">
                <a:solidFill>
                  <a:schemeClr val="dk1"/>
                </a:solidFill>
              </a:rPr>
              <a:t>Advocating for Assistive Devices</a:t>
            </a:r>
            <a:endParaRPr>
              <a:solidFill>
                <a:schemeClr val="dk1"/>
              </a:solidFill>
            </a:endParaRPr>
          </a:p>
          <a:p>
            <a:pPr marL="914400" lvl="0" indent="0" algn="l" rtl="0">
              <a:spcBef>
                <a:spcPts val="480"/>
              </a:spcBef>
              <a:spcAft>
                <a:spcPts val="0"/>
              </a:spcAft>
              <a:buNone/>
            </a:pPr>
            <a:endParaRPr>
              <a:solidFill>
                <a:schemeClr val="dk1"/>
              </a:solidFill>
            </a:endParaRPr>
          </a:p>
          <a:p>
            <a:pPr marL="457200" lvl="0" indent="-381000" algn="l" rtl="0">
              <a:spcBef>
                <a:spcPts val="480"/>
              </a:spcBef>
              <a:spcAft>
                <a:spcPts val="0"/>
              </a:spcAft>
              <a:buClr>
                <a:schemeClr val="dk1"/>
              </a:buClr>
              <a:buSzPts val="2400"/>
              <a:buChar char="●"/>
            </a:pPr>
            <a:r>
              <a:rPr lang="en-GB">
                <a:solidFill>
                  <a:schemeClr val="dk1"/>
                </a:solidFill>
              </a:rPr>
              <a:t>Accommodations in Shelter and Housing Programs</a:t>
            </a:r>
            <a:endParaRPr>
              <a:solidFill>
                <a:schemeClr val="dk1"/>
              </a:solidFill>
            </a:endParaRPr>
          </a:p>
          <a:p>
            <a:pPr marL="914400" lvl="0" indent="0" algn="l" rtl="0">
              <a:spcBef>
                <a:spcPts val="480"/>
              </a:spcBef>
              <a:spcAft>
                <a:spcPts val="0"/>
              </a:spcAft>
              <a:buNone/>
            </a:pPr>
            <a:endParaRPr>
              <a:solidFill>
                <a:schemeClr val="dk1"/>
              </a:solidFill>
            </a:endParaRPr>
          </a:p>
          <a:p>
            <a:pPr marL="457200" lvl="0" indent="-381000" algn="l" rtl="0">
              <a:spcBef>
                <a:spcPts val="480"/>
              </a:spcBef>
              <a:spcAft>
                <a:spcPts val="0"/>
              </a:spcAft>
              <a:buClr>
                <a:schemeClr val="dk1"/>
              </a:buClr>
              <a:buSzPts val="2400"/>
              <a:buChar char="●"/>
            </a:pPr>
            <a:r>
              <a:rPr lang="en-GB">
                <a:solidFill>
                  <a:schemeClr val="dk1"/>
                </a:solidFill>
              </a:rPr>
              <a:t>Right to Safe Housing and to Die in Place of Choice</a:t>
            </a:r>
            <a:endParaRPr>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8"/>
          <p:cNvSpPr txBox="1">
            <a:spLocks noGrp="1"/>
          </p:cNvSpPr>
          <p:nvPr>
            <p:ph type="title"/>
          </p:nvPr>
        </p:nvSpPr>
        <p:spPr>
          <a:xfrm>
            <a:off x="457200" y="253746"/>
            <a:ext cx="8229600" cy="93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64" name="Google Shape;464;p58"/>
          <p:cNvPicPr preferRelativeResize="0"/>
          <p:nvPr/>
        </p:nvPicPr>
        <p:blipFill>
          <a:blip r:embed="rId3">
            <a:alphaModFix/>
          </a:blip>
          <a:stretch>
            <a:fillRect/>
          </a:stretch>
        </p:blipFill>
        <p:spPr>
          <a:xfrm>
            <a:off x="397325" y="-34325"/>
            <a:ext cx="3911700" cy="5216100"/>
          </a:xfrm>
          <a:prstGeom prst="roundRect">
            <a:avLst>
              <a:gd name="adj" fmla="val 16667"/>
            </a:avLst>
          </a:prstGeom>
          <a:noFill/>
          <a:ln>
            <a:noFill/>
          </a:ln>
        </p:spPr>
      </p:pic>
      <p:pic>
        <p:nvPicPr>
          <p:cNvPr id="465" name="Google Shape;465;p58"/>
          <p:cNvPicPr preferRelativeResize="0"/>
          <p:nvPr/>
        </p:nvPicPr>
        <p:blipFill>
          <a:blip r:embed="rId4">
            <a:alphaModFix/>
          </a:blip>
          <a:stretch>
            <a:fillRect/>
          </a:stretch>
        </p:blipFill>
        <p:spPr>
          <a:xfrm>
            <a:off x="4670450" y="-34325"/>
            <a:ext cx="3857400" cy="5143500"/>
          </a:xfrm>
          <a:prstGeom prst="roundRect">
            <a:avLst>
              <a:gd name="adj" fmla="val 16667"/>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9"/>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Counselling</a:t>
            </a:r>
            <a:endParaRPr sz="3000" b="1">
              <a:solidFill>
                <a:schemeClr val="dk1"/>
              </a:solidFill>
              <a:latin typeface="Open Sans"/>
              <a:ea typeface="Open Sans"/>
              <a:cs typeface="Open Sans"/>
              <a:sym typeface="Open Sans"/>
            </a:endParaRPr>
          </a:p>
        </p:txBody>
      </p:sp>
      <p:pic>
        <p:nvPicPr>
          <p:cNvPr id="472" name="Google Shape;472;p59"/>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473" name="Google Shape;473;p59"/>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300"/>
              </a:spcBef>
              <a:spcAft>
                <a:spcPts val="0"/>
              </a:spcAft>
              <a:buClr>
                <a:schemeClr val="dk1"/>
              </a:buClr>
              <a:buSzPts val="2400"/>
              <a:buChar char="●"/>
            </a:pPr>
            <a:r>
              <a:rPr lang="en-GB">
                <a:solidFill>
                  <a:schemeClr val="dk1"/>
                </a:solidFill>
              </a:rPr>
              <a:t>Recognizing where mainstream health system can and cannot offer supports and filling voids where needed</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Counselling techniques utilized</a:t>
            </a:r>
            <a:endParaRPr>
              <a:solidFill>
                <a:schemeClr val="dk1"/>
              </a:solidFill>
            </a:endParaRPr>
          </a:p>
          <a:p>
            <a:pPr marL="914400" lvl="1" indent="-368300" algn="l" rtl="0">
              <a:lnSpc>
                <a:spcPct val="100000"/>
              </a:lnSpc>
              <a:spcBef>
                <a:spcPts val="300"/>
              </a:spcBef>
              <a:spcAft>
                <a:spcPts val="0"/>
              </a:spcAft>
              <a:buClr>
                <a:schemeClr val="dk1"/>
              </a:buClr>
              <a:buSzPts val="2200"/>
              <a:buChar char="○"/>
            </a:pPr>
            <a:r>
              <a:rPr lang="en-GB">
                <a:solidFill>
                  <a:schemeClr val="dk1"/>
                </a:solidFill>
              </a:rPr>
              <a:t>DBT, CBT, Narrative Therapy, Crisis Intervention, Brief Solution Focused Therapy</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Arrange for more formal Psychiatry support where needed as well</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Provide guidance to social care workers in the homelessness sector about how to provide this kind of support </a:t>
            </a:r>
            <a:endParaRPr>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60"/>
          <p:cNvSpPr txBox="1"/>
          <p:nvPr/>
        </p:nvSpPr>
        <p:spPr>
          <a:xfrm>
            <a:off x="274875" y="1796700"/>
            <a:ext cx="4895100" cy="3060000"/>
          </a:xfrm>
          <a:prstGeom prst="rect">
            <a:avLst/>
          </a:prstGeom>
          <a:noFill/>
          <a:ln>
            <a:noFill/>
          </a:ln>
        </p:spPr>
        <p:txBody>
          <a:bodyPr spcFirstLastPara="1" wrap="square" lIns="91425" tIns="91425" rIns="91425" bIns="91425" anchor="t" anchorCtr="0">
            <a:spAutoFit/>
          </a:bodyPr>
          <a:lstStyle/>
          <a:p>
            <a:pPr marL="457200" lvl="0" indent="-359410" algn="l" rtl="0">
              <a:spcBef>
                <a:spcPts val="0"/>
              </a:spcBef>
              <a:spcAft>
                <a:spcPts val="0"/>
              </a:spcAft>
              <a:buClr>
                <a:schemeClr val="dk1"/>
              </a:buClr>
              <a:buSzPts val="2060"/>
              <a:buFont typeface="Candara"/>
              <a:buChar char="●"/>
            </a:pPr>
            <a:r>
              <a:rPr lang="en-GB" sz="2060">
                <a:solidFill>
                  <a:schemeClr val="dk1"/>
                </a:solidFill>
                <a:latin typeface="Candara"/>
                <a:ea typeface="Candara"/>
                <a:cs typeface="Candara"/>
                <a:sym typeface="Candara"/>
              </a:rPr>
              <a:t>Funding</a:t>
            </a:r>
            <a:endParaRPr sz="2060">
              <a:solidFill>
                <a:schemeClr val="dk1"/>
              </a:solidFill>
              <a:latin typeface="Candara"/>
              <a:ea typeface="Candara"/>
              <a:cs typeface="Candara"/>
              <a:sym typeface="Candara"/>
            </a:endParaRPr>
          </a:p>
          <a:p>
            <a:pPr marL="457200" lvl="0" indent="0" algn="l" rtl="0">
              <a:spcBef>
                <a:spcPts val="0"/>
              </a:spcBef>
              <a:spcAft>
                <a:spcPts val="0"/>
              </a:spcAft>
              <a:buNone/>
            </a:pPr>
            <a:endParaRPr sz="2060">
              <a:solidFill>
                <a:schemeClr val="dk1"/>
              </a:solidFill>
              <a:latin typeface="Candara"/>
              <a:ea typeface="Candara"/>
              <a:cs typeface="Candara"/>
              <a:sym typeface="Candara"/>
            </a:endParaRPr>
          </a:p>
          <a:p>
            <a:pPr marL="457200" lvl="0" indent="-359410" algn="l" rtl="0">
              <a:spcBef>
                <a:spcPts val="0"/>
              </a:spcBef>
              <a:spcAft>
                <a:spcPts val="0"/>
              </a:spcAft>
              <a:buClr>
                <a:schemeClr val="dk1"/>
              </a:buClr>
              <a:buSzPts val="2060"/>
              <a:buFont typeface="Candara"/>
              <a:buChar char="●"/>
            </a:pPr>
            <a:r>
              <a:rPr lang="en-GB" sz="2060">
                <a:solidFill>
                  <a:schemeClr val="dk1"/>
                </a:solidFill>
                <a:latin typeface="Candara"/>
                <a:ea typeface="Candara"/>
                <a:cs typeface="Candara"/>
                <a:sym typeface="Candara"/>
              </a:rPr>
              <a:t>Relationship Building </a:t>
            </a:r>
            <a:endParaRPr sz="2060">
              <a:solidFill>
                <a:schemeClr val="dk1"/>
              </a:solidFill>
              <a:latin typeface="Candara"/>
              <a:ea typeface="Candara"/>
              <a:cs typeface="Candara"/>
              <a:sym typeface="Candara"/>
            </a:endParaRPr>
          </a:p>
          <a:p>
            <a:pPr marL="457200" lvl="0" indent="0" algn="l" rtl="0">
              <a:spcBef>
                <a:spcPts val="0"/>
              </a:spcBef>
              <a:spcAft>
                <a:spcPts val="0"/>
              </a:spcAft>
              <a:buNone/>
            </a:pPr>
            <a:endParaRPr sz="2060">
              <a:solidFill>
                <a:schemeClr val="dk1"/>
              </a:solidFill>
              <a:latin typeface="Candara"/>
              <a:ea typeface="Candara"/>
              <a:cs typeface="Candara"/>
              <a:sym typeface="Candara"/>
            </a:endParaRPr>
          </a:p>
          <a:p>
            <a:pPr marL="457200" lvl="0" indent="-359410" algn="l" rtl="0">
              <a:spcBef>
                <a:spcPts val="0"/>
              </a:spcBef>
              <a:spcAft>
                <a:spcPts val="0"/>
              </a:spcAft>
              <a:buClr>
                <a:schemeClr val="dk1"/>
              </a:buClr>
              <a:buSzPts val="2060"/>
              <a:buFont typeface="Candara"/>
              <a:buChar char="●"/>
            </a:pPr>
            <a:r>
              <a:rPr lang="en-GB" sz="2060">
                <a:solidFill>
                  <a:schemeClr val="dk1"/>
                </a:solidFill>
                <a:latin typeface="Candara"/>
                <a:ea typeface="Candara"/>
                <a:cs typeface="Candara"/>
                <a:sym typeface="Candara"/>
              </a:rPr>
              <a:t>Interdisciplinary Team Support</a:t>
            </a:r>
            <a:endParaRPr sz="2060">
              <a:solidFill>
                <a:schemeClr val="dk1"/>
              </a:solidFill>
              <a:latin typeface="Candara"/>
              <a:ea typeface="Candara"/>
              <a:cs typeface="Candara"/>
              <a:sym typeface="Candara"/>
            </a:endParaRPr>
          </a:p>
          <a:p>
            <a:pPr marL="457200" lvl="0" indent="0" algn="l" rtl="0">
              <a:spcBef>
                <a:spcPts val="0"/>
              </a:spcBef>
              <a:spcAft>
                <a:spcPts val="0"/>
              </a:spcAft>
              <a:buNone/>
            </a:pPr>
            <a:endParaRPr sz="2060">
              <a:solidFill>
                <a:schemeClr val="dk1"/>
              </a:solidFill>
              <a:latin typeface="Candara"/>
              <a:ea typeface="Candara"/>
              <a:cs typeface="Candara"/>
              <a:sym typeface="Candara"/>
            </a:endParaRPr>
          </a:p>
          <a:p>
            <a:pPr marL="457200" lvl="0" indent="-359410" algn="l" rtl="0">
              <a:spcBef>
                <a:spcPts val="0"/>
              </a:spcBef>
              <a:spcAft>
                <a:spcPts val="0"/>
              </a:spcAft>
              <a:buClr>
                <a:schemeClr val="dk1"/>
              </a:buClr>
              <a:buSzPts val="2060"/>
              <a:buFont typeface="Candara"/>
              <a:buChar char="●"/>
            </a:pPr>
            <a:r>
              <a:rPr lang="en-GB" sz="2060">
                <a:solidFill>
                  <a:schemeClr val="dk1"/>
                </a:solidFill>
                <a:latin typeface="Candara"/>
                <a:ea typeface="Candara"/>
                <a:cs typeface="Candara"/>
                <a:sym typeface="Candara"/>
              </a:rPr>
              <a:t>Training and Education</a:t>
            </a:r>
            <a:endParaRPr sz="2060">
              <a:solidFill>
                <a:schemeClr val="dk1"/>
              </a:solidFill>
              <a:latin typeface="Candara"/>
              <a:ea typeface="Candara"/>
              <a:cs typeface="Candara"/>
              <a:sym typeface="Candara"/>
            </a:endParaRPr>
          </a:p>
          <a:p>
            <a:pPr marL="457200" lvl="0" indent="0" algn="l" rtl="0">
              <a:spcBef>
                <a:spcPts val="0"/>
              </a:spcBef>
              <a:spcAft>
                <a:spcPts val="0"/>
              </a:spcAft>
              <a:buNone/>
            </a:pPr>
            <a:endParaRPr sz="2060">
              <a:solidFill>
                <a:schemeClr val="dk1"/>
              </a:solidFill>
              <a:latin typeface="Candara"/>
              <a:ea typeface="Candara"/>
              <a:cs typeface="Candara"/>
              <a:sym typeface="Candara"/>
            </a:endParaRPr>
          </a:p>
          <a:p>
            <a:pPr marL="0" lvl="0" indent="0" algn="l" rtl="0">
              <a:spcBef>
                <a:spcPts val="0"/>
              </a:spcBef>
              <a:spcAft>
                <a:spcPts val="0"/>
              </a:spcAft>
              <a:buNone/>
            </a:pPr>
            <a:endParaRPr sz="2200">
              <a:latin typeface="Candara"/>
              <a:ea typeface="Candara"/>
              <a:cs typeface="Candara"/>
              <a:sym typeface="Candara"/>
            </a:endParaRPr>
          </a:p>
        </p:txBody>
      </p:sp>
      <p:sp>
        <p:nvSpPr>
          <p:cNvPr id="479" name="Google Shape;479;p60"/>
          <p:cNvSpPr txBox="1"/>
          <p:nvPr/>
        </p:nvSpPr>
        <p:spPr>
          <a:xfrm>
            <a:off x="215825" y="345550"/>
            <a:ext cx="8633400" cy="103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t>Administrative Considerations for the Health Navigator Role</a:t>
            </a:r>
            <a:r>
              <a:rPr lang="en-GB" sz="2500"/>
              <a:t> </a:t>
            </a:r>
            <a:r>
              <a:rPr lang="en-GB" sz="3000"/>
              <a:t> </a:t>
            </a:r>
            <a:endParaRPr sz="3000"/>
          </a:p>
        </p:txBody>
      </p:sp>
      <p:pic>
        <p:nvPicPr>
          <p:cNvPr id="480" name="Google Shape;480;p60"/>
          <p:cNvPicPr preferRelativeResize="0"/>
          <p:nvPr/>
        </p:nvPicPr>
        <p:blipFill>
          <a:blip r:embed="rId3">
            <a:alphaModFix/>
          </a:blip>
          <a:stretch>
            <a:fillRect/>
          </a:stretch>
        </p:blipFill>
        <p:spPr>
          <a:xfrm>
            <a:off x="6674200" y="1481063"/>
            <a:ext cx="1667441" cy="2583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txBox="1"/>
          <p:nvPr/>
        </p:nvSpPr>
        <p:spPr>
          <a:xfrm>
            <a:off x="267500" y="1412075"/>
            <a:ext cx="4368300" cy="3641700"/>
          </a:xfrm>
          <a:prstGeom prst="rect">
            <a:avLst/>
          </a:prstGeom>
          <a:noFill/>
          <a:ln>
            <a:noFill/>
          </a:ln>
        </p:spPr>
        <p:txBody>
          <a:bodyPr spcFirstLastPara="1" wrap="square" lIns="91425" tIns="91425" rIns="91425" bIns="91425" anchor="t" anchorCtr="0">
            <a:spAutoFit/>
          </a:bodyPr>
          <a:lstStyle/>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Sustainable funding</a:t>
            </a:r>
            <a:endParaRPr sz="1860">
              <a:solidFill>
                <a:schemeClr val="dk1"/>
              </a:solidFill>
              <a:latin typeface="Candara"/>
              <a:ea typeface="Candara"/>
              <a:cs typeface="Candara"/>
              <a:sym typeface="Candara"/>
            </a:endParaRPr>
          </a:p>
          <a:p>
            <a:pPr marL="457200" lvl="0" indent="0" algn="l" rtl="0">
              <a:spcBef>
                <a:spcPts val="0"/>
              </a:spcBef>
              <a:spcAft>
                <a:spcPts val="0"/>
              </a:spcAft>
              <a:buNone/>
            </a:pPr>
            <a:endParaRPr sz="1860">
              <a:solidFill>
                <a:schemeClr val="dk1"/>
              </a:solidFill>
              <a:latin typeface="Candara"/>
              <a:ea typeface="Candara"/>
              <a:cs typeface="Candara"/>
              <a:sym typeface="Candara"/>
            </a:endParaRPr>
          </a:p>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Increased caseload</a:t>
            </a:r>
            <a:endParaRPr sz="1860">
              <a:solidFill>
                <a:schemeClr val="dk1"/>
              </a:solidFill>
              <a:latin typeface="Candara"/>
              <a:ea typeface="Candara"/>
              <a:cs typeface="Candara"/>
              <a:sym typeface="Candara"/>
            </a:endParaRPr>
          </a:p>
          <a:p>
            <a:pPr marL="457200" lvl="0" indent="0" algn="l" rtl="0">
              <a:spcBef>
                <a:spcPts val="0"/>
              </a:spcBef>
              <a:spcAft>
                <a:spcPts val="0"/>
              </a:spcAft>
              <a:buNone/>
            </a:pPr>
            <a:endParaRPr sz="1860">
              <a:solidFill>
                <a:schemeClr val="dk1"/>
              </a:solidFill>
              <a:latin typeface="Candara"/>
              <a:ea typeface="Candara"/>
              <a:cs typeface="Candara"/>
              <a:sym typeface="Candara"/>
            </a:endParaRPr>
          </a:p>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Balancing workload </a:t>
            </a:r>
            <a:endParaRPr sz="1860">
              <a:solidFill>
                <a:schemeClr val="dk1"/>
              </a:solidFill>
              <a:latin typeface="Candara"/>
              <a:ea typeface="Candara"/>
              <a:cs typeface="Candara"/>
              <a:sym typeface="Candara"/>
            </a:endParaRPr>
          </a:p>
          <a:p>
            <a:pPr marL="457200" lvl="0" indent="0" algn="l" rtl="0">
              <a:spcBef>
                <a:spcPts val="0"/>
              </a:spcBef>
              <a:spcAft>
                <a:spcPts val="0"/>
              </a:spcAft>
              <a:buNone/>
            </a:pPr>
            <a:endParaRPr sz="1860">
              <a:solidFill>
                <a:schemeClr val="dk1"/>
              </a:solidFill>
              <a:latin typeface="Candara"/>
              <a:ea typeface="Candara"/>
              <a:cs typeface="Candara"/>
              <a:sym typeface="Candara"/>
            </a:endParaRPr>
          </a:p>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Silo community work</a:t>
            </a:r>
            <a:endParaRPr sz="1860">
              <a:solidFill>
                <a:schemeClr val="dk1"/>
              </a:solidFill>
              <a:latin typeface="Candara"/>
              <a:ea typeface="Candara"/>
              <a:cs typeface="Candara"/>
              <a:sym typeface="Candara"/>
            </a:endParaRPr>
          </a:p>
          <a:p>
            <a:pPr marL="457200" lvl="0" indent="0" algn="l" rtl="0">
              <a:spcBef>
                <a:spcPts val="0"/>
              </a:spcBef>
              <a:spcAft>
                <a:spcPts val="0"/>
              </a:spcAft>
              <a:buNone/>
            </a:pPr>
            <a:endParaRPr sz="1860">
              <a:solidFill>
                <a:schemeClr val="dk1"/>
              </a:solidFill>
              <a:latin typeface="Candara"/>
              <a:ea typeface="Candara"/>
              <a:cs typeface="Candara"/>
              <a:sym typeface="Candara"/>
            </a:endParaRPr>
          </a:p>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Supervision and support </a:t>
            </a:r>
            <a:endParaRPr sz="1860">
              <a:solidFill>
                <a:schemeClr val="dk1"/>
              </a:solidFill>
              <a:latin typeface="Candara"/>
              <a:ea typeface="Candara"/>
              <a:cs typeface="Candara"/>
              <a:sym typeface="Candara"/>
            </a:endParaRPr>
          </a:p>
          <a:p>
            <a:pPr marL="457200" lvl="0" indent="0" algn="l" rtl="0">
              <a:spcBef>
                <a:spcPts val="0"/>
              </a:spcBef>
              <a:spcAft>
                <a:spcPts val="0"/>
              </a:spcAft>
              <a:buNone/>
            </a:pPr>
            <a:endParaRPr sz="1860">
              <a:solidFill>
                <a:schemeClr val="dk1"/>
              </a:solidFill>
              <a:latin typeface="Candara"/>
              <a:ea typeface="Candara"/>
              <a:cs typeface="Candara"/>
              <a:sym typeface="Candara"/>
            </a:endParaRPr>
          </a:p>
          <a:p>
            <a:pPr marL="457200" lvl="0" indent="-346710" algn="l" rtl="0">
              <a:spcBef>
                <a:spcPts val="0"/>
              </a:spcBef>
              <a:spcAft>
                <a:spcPts val="0"/>
              </a:spcAft>
              <a:buClr>
                <a:schemeClr val="dk1"/>
              </a:buClr>
              <a:buSzPts val="1860"/>
              <a:buFont typeface="Candara"/>
              <a:buChar char="●"/>
            </a:pPr>
            <a:r>
              <a:rPr lang="en-GB" sz="1860">
                <a:solidFill>
                  <a:schemeClr val="dk1"/>
                </a:solidFill>
                <a:latin typeface="Candara"/>
                <a:ea typeface="Candara"/>
                <a:cs typeface="Candara"/>
                <a:sym typeface="Candara"/>
              </a:rPr>
              <a:t>Lack of resources and supports</a:t>
            </a:r>
            <a:endParaRPr sz="1860">
              <a:solidFill>
                <a:schemeClr val="dk1"/>
              </a:solidFill>
              <a:latin typeface="Candara"/>
              <a:ea typeface="Candara"/>
              <a:cs typeface="Candara"/>
              <a:sym typeface="Candara"/>
            </a:endParaRPr>
          </a:p>
          <a:p>
            <a:pPr marL="0" lvl="0" indent="0" algn="l" rtl="0">
              <a:spcBef>
                <a:spcPts val="0"/>
              </a:spcBef>
              <a:spcAft>
                <a:spcPts val="0"/>
              </a:spcAft>
              <a:buNone/>
            </a:pPr>
            <a:endParaRPr sz="2000">
              <a:latin typeface="Candara"/>
              <a:ea typeface="Candara"/>
              <a:cs typeface="Candara"/>
              <a:sym typeface="Candara"/>
            </a:endParaRPr>
          </a:p>
        </p:txBody>
      </p:sp>
      <p:sp>
        <p:nvSpPr>
          <p:cNvPr id="486" name="Google Shape;486;p61"/>
          <p:cNvSpPr txBox="1"/>
          <p:nvPr/>
        </p:nvSpPr>
        <p:spPr>
          <a:xfrm>
            <a:off x="215825" y="345550"/>
            <a:ext cx="8633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t>Challenges of the Health Navigator Role</a:t>
            </a:r>
            <a:r>
              <a:rPr lang="en-GB" sz="2500"/>
              <a:t> </a:t>
            </a:r>
            <a:r>
              <a:rPr lang="en-GB" sz="3000"/>
              <a:t> </a:t>
            </a:r>
            <a:endParaRPr sz="3000"/>
          </a:p>
        </p:txBody>
      </p:sp>
      <p:pic>
        <p:nvPicPr>
          <p:cNvPr id="487" name="Google Shape;487;p61"/>
          <p:cNvPicPr preferRelativeResize="0"/>
          <p:nvPr/>
        </p:nvPicPr>
        <p:blipFill>
          <a:blip r:embed="rId3">
            <a:alphaModFix/>
          </a:blip>
          <a:stretch>
            <a:fillRect/>
          </a:stretch>
        </p:blipFill>
        <p:spPr>
          <a:xfrm>
            <a:off x="6361250" y="1498951"/>
            <a:ext cx="2145600" cy="2145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62"/>
          <p:cNvSpPr txBox="1">
            <a:spLocks noGrp="1"/>
          </p:cNvSpPr>
          <p:nvPr>
            <p:ph type="title"/>
          </p:nvPr>
        </p:nvSpPr>
        <p:spPr>
          <a:xfrm>
            <a:off x="491075" y="-69700"/>
            <a:ext cx="7690500" cy="760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PEACH and Tiffany: A Case Study Part II</a:t>
            </a:r>
            <a:endParaRPr sz="3000" b="1">
              <a:solidFill>
                <a:schemeClr val="dk1"/>
              </a:solidFill>
              <a:latin typeface="Open Sans"/>
              <a:ea typeface="Open Sans"/>
              <a:cs typeface="Open Sans"/>
              <a:sym typeface="Open Sans"/>
            </a:endParaRPr>
          </a:p>
        </p:txBody>
      </p:sp>
      <p:sp>
        <p:nvSpPr>
          <p:cNvPr id="494" name="Google Shape;494;p62"/>
          <p:cNvSpPr txBox="1">
            <a:spLocks noGrp="1"/>
          </p:cNvSpPr>
          <p:nvPr>
            <p:ph type="body" idx="1"/>
          </p:nvPr>
        </p:nvSpPr>
        <p:spPr>
          <a:xfrm>
            <a:off x="515400" y="614300"/>
            <a:ext cx="7459500" cy="2532300"/>
          </a:xfrm>
          <a:prstGeom prst="rect">
            <a:avLst/>
          </a:prstGeom>
          <a:solidFill>
            <a:schemeClr val="lt1"/>
          </a:solidFill>
        </p:spPr>
        <p:txBody>
          <a:bodyPr spcFirstLastPara="1" wrap="square" lIns="91425" tIns="91425" rIns="91425" bIns="91425" anchor="t" anchorCtr="0">
            <a:noAutofit/>
          </a:bodyPr>
          <a:lstStyle/>
          <a:p>
            <a:pPr marL="0" marR="0" lvl="0" indent="0" algn="l" rtl="0">
              <a:lnSpc>
                <a:spcPct val="115000"/>
              </a:lnSpc>
              <a:spcBef>
                <a:spcPts val="600"/>
              </a:spcBef>
              <a:spcAft>
                <a:spcPts val="0"/>
              </a:spcAft>
              <a:buNone/>
            </a:pPr>
            <a:r>
              <a:rPr lang="en-GB" sz="1200">
                <a:solidFill>
                  <a:schemeClr val="dk1"/>
                </a:solidFill>
                <a:latin typeface="Open Sans"/>
                <a:ea typeface="Open Sans"/>
                <a:cs typeface="Open Sans"/>
                <a:sym typeface="Open Sans"/>
              </a:rPr>
              <a:t>The PEACH Health Navigator set up a meeting with the local oncology program (admin assistant, medical director) to discuss the case and obtained approval for “compassionate care”, despite the fact that Tiffany was noted to be uninsured.</a:t>
            </a: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200">
                <a:solidFill>
                  <a:schemeClr val="dk1"/>
                </a:solidFill>
                <a:latin typeface="Open Sans"/>
                <a:ea typeface="Open Sans"/>
                <a:cs typeface="Open Sans"/>
                <a:sym typeface="Open Sans"/>
              </a:rPr>
              <a:t>Further to this, the PEACH Health Navigator worked with the case worker at the shelter to get Tiffany’s son into a case management program to support his mental health and drug use. This freed up Tiffany’s time, so they could collaboratively apply for PR status as well as OHIP status. Housing applications were urgently sent out as well using the Terminal Illness housing pathway. A transportation service was arranged via a local charitable service.</a:t>
            </a: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200">
                <a:solidFill>
                  <a:schemeClr val="dk1"/>
                </a:solidFill>
                <a:latin typeface="Open Sans"/>
                <a:ea typeface="Open Sans"/>
                <a:cs typeface="Open Sans"/>
                <a:sym typeface="Open Sans"/>
              </a:rPr>
              <a:t>In the meantime, the PEACH Health Navigator facilitated a series of education sessions conducted by the PEACH nurse and physician team, to provide education to shelter workers around how best to support people with serious, limiting illness and how best to support conversations about end-of-life. These sessions were well received and led to the shelter being more comfortable with Tiffany being there.</a:t>
            </a: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200">
                <a:solidFill>
                  <a:schemeClr val="dk1"/>
                </a:solidFill>
                <a:latin typeface="Open Sans"/>
                <a:ea typeface="Open Sans"/>
                <a:cs typeface="Open Sans"/>
                <a:sym typeface="Open Sans"/>
              </a:rPr>
              <a:t>Finally, the PEACH Health Navigator arranged for a PEACH Psychiatrist to join her for visits to provide psychosocial support as well as for structured counselling sessions. Her number was made available for Tiffany to call anytime and they would continue to have many informal chats as well as formal chats in the coming months.</a:t>
            </a: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r>
              <a:rPr lang="en-GB" sz="1200">
                <a:solidFill>
                  <a:schemeClr val="dk1"/>
                </a:solidFill>
                <a:latin typeface="Open Sans"/>
                <a:ea typeface="Open Sans"/>
                <a:cs typeface="Open Sans"/>
                <a:sym typeface="Open Sans"/>
              </a:rPr>
              <a:t>As Tiffany proceeds to end-of-life, she is transferred to Kensington Hospice, where she dies peacefully surrounded by her son and an interprofessional team that really cares about her.</a:t>
            </a: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200">
              <a:solidFill>
                <a:schemeClr val="dk1"/>
              </a:solidFill>
              <a:latin typeface="Open Sans"/>
              <a:ea typeface="Open Sans"/>
              <a:cs typeface="Open Sans"/>
              <a:sym typeface="Open Sans"/>
            </a:endParaRPr>
          </a:p>
          <a:p>
            <a:pPr marL="0" marR="0" lvl="0" indent="0" algn="l" rtl="0">
              <a:lnSpc>
                <a:spcPct val="115000"/>
              </a:lnSpc>
              <a:spcBef>
                <a:spcPts val="600"/>
              </a:spcBef>
              <a:spcAft>
                <a:spcPts val="0"/>
              </a:spcAft>
              <a:buNone/>
            </a:pPr>
            <a:endParaRPr sz="1200">
              <a:solidFill>
                <a:schemeClr val="dk1"/>
              </a:solidFill>
              <a:latin typeface="Open Sans"/>
              <a:ea typeface="Open Sans"/>
              <a:cs typeface="Open Sans"/>
              <a:sym typeface="Open Sans"/>
            </a:endParaRPr>
          </a:p>
          <a:p>
            <a:pPr marL="0" lvl="0" indent="0" algn="l" rtl="0">
              <a:spcBef>
                <a:spcPts val="600"/>
              </a:spcBef>
              <a:spcAft>
                <a:spcPts val="0"/>
              </a:spcAft>
              <a:buNone/>
            </a:pPr>
            <a:endParaRPr sz="2200">
              <a:solidFill>
                <a:schemeClr val="dk1"/>
              </a:solidFill>
              <a:latin typeface="Arial"/>
              <a:ea typeface="Arial"/>
              <a:cs typeface="Arial"/>
              <a:sym typeface="Arial"/>
            </a:endParaRPr>
          </a:p>
          <a:p>
            <a:pPr marL="0" lvl="0" indent="0" algn="l" rtl="0">
              <a:spcBef>
                <a:spcPts val="600"/>
              </a:spcBef>
              <a:spcAft>
                <a:spcPts val="0"/>
              </a:spcAft>
              <a:buNone/>
            </a:pPr>
            <a:endParaRPr sz="1800" i="1">
              <a:solidFill>
                <a:schemeClr val="dk1"/>
              </a:solidFill>
              <a:latin typeface="Arial"/>
              <a:ea typeface="Arial"/>
              <a:cs typeface="Arial"/>
              <a:sym typeface="Arial"/>
            </a:endParaRPr>
          </a:p>
          <a:p>
            <a:pPr marL="0" lvl="0" indent="0" algn="l" rtl="0">
              <a:spcBef>
                <a:spcPts val="480"/>
              </a:spcBef>
              <a:spcAft>
                <a:spcPts val="0"/>
              </a:spcAft>
              <a:buNone/>
            </a:pPr>
            <a:endParaRPr sz="1600">
              <a:solidFill>
                <a:schemeClr val="dk1"/>
              </a:solidFill>
            </a:endParaRPr>
          </a:p>
          <a:p>
            <a:pPr marL="0" lvl="0" indent="0" algn="l" rtl="0">
              <a:spcBef>
                <a:spcPts val="480"/>
              </a:spcBef>
              <a:spcAft>
                <a:spcPts val="0"/>
              </a:spcAft>
              <a:buNone/>
            </a:pPr>
            <a:endParaRPr sz="1600">
              <a:solidFill>
                <a:schemeClr val="dk1"/>
              </a:solidFill>
            </a:endParaRPr>
          </a:p>
        </p:txBody>
      </p:sp>
      <p:sp>
        <p:nvSpPr>
          <p:cNvPr id="495" name="Google Shape;495;p62"/>
          <p:cNvSpPr txBox="1"/>
          <p:nvPr/>
        </p:nvSpPr>
        <p:spPr>
          <a:xfrm>
            <a:off x="1781900" y="4560338"/>
            <a:ext cx="1854000" cy="28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1800" b="1">
              <a:solidFill>
                <a:srgbClr val="000000"/>
              </a:solidFill>
              <a:latin typeface="Candara"/>
              <a:ea typeface="Candara"/>
              <a:cs typeface="Candara"/>
              <a:sym typeface="Candara"/>
            </a:endParaRPr>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3"/>
          <p:cNvSpPr txBox="1"/>
          <p:nvPr/>
        </p:nvSpPr>
        <p:spPr>
          <a:xfrm>
            <a:off x="568800" y="1752900"/>
            <a:ext cx="5742300" cy="1637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2360">
              <a:solidFill>
                <a:schemeClr val="dk1"/>
              </a:solidFill>
              <a:latin typeface="Candara"/>
              <a:ea typeface="Candara"/>
              <a:cs typeface="Candara"/>
              <a:sym typeface="Candara"/>
            </a:endParaRPr>
          </a:p>
          <a:p>
            <a:pPr marL="0" lvl="0" indent="0" algn="l" rtl="0">
              <a:spcBef>
                <a:spcPts val="0"/>
              </a:spcBef>
              <a:spcAft>
                <a:spcPts val="0"/>
              </a:spcAft>
              <a:buNone/>
            </a:pPr>
            <a:r>
              <a:rPr lang="en-GB" sz="2360">
                <a:solidFill>
                  <a:schemeClr val="dk1"/>
                </a:solidFill>
                <a:latin typeface="Candara"/>
                <a:ea typeface="Candara"/>
                <a:cs typeface="Candara"/>
                <a:sym typeface="Candara"/>
              </a:rPr>
              <a:t>Are there any reflections, comments, or questions about what we have presented on today? </a:t>
            </a:r>
            <a:endParaRPr sz="2500">
              <a:latin typeface="Candara"/>
              <a:ea typeface="Candara"/>
              <a:cs typeface="Candara"/>
              <a:sym typeface="Candara"/>
            </a:endParaRPr>
          </a:p>
        </p:txBody>
      </p:sp>
      <p:sp>
        <p:nvSpPr>
          <p:cNvPr id="501" name="Google Shape;501;p63"/>
          <p:cNvSpPr txBox="1"/>
          <p:nvPr/>
        </p:nvSpPr>
        <p:spPr>
          <a:xfrm>
            <a:off x="146925" y="371375"/>
            <a:ext cx="8633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b="1"/>
              <a:t>We want to hear from you! </a:t>
            </a:r>
            <a:endParaRPr sz="3000" b="1"/>
          </a:p>
        </p:txBody>
      </p:sp>
      <p:pic>
        <p:nvPicPr>
          <p:cNvPr id="502" name="Google Shape;502;p63"/>
          <p:cNvPicPr preferRelativeResize="0"/>
          <p:nvPr/>
        </p:nvPicPr>
        <p:blipFill>
          <a:blip r:embed="rId3">
            <a:alphaModFix/>
          </a:blip>
          <a:stretch>
            <a:fillRect/>
          </a:stretch>
        </p:blipFill>
        <p:spPr>
          <a:xfrm>
            <a:off x="6399975" y="164725"/>
            <a:ext cx="2590526" cy="2590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9"/>
          <p:cNvPicPr preferRelativeResize="0"/>
          <p:nvPr/>
        </p:nvPicPr>
        <p:blipFill rotWithShape="1">
          <a:blip r:embed="rId3">
            <a:alphaModFix/>
          </a:blip>
          <a:srcRect/>
          <a:stretch/>
        </p:blipFill>
        <p:spPr>
          <a:xfrm>
            <a:off x="2048825" y="240225"/>
            <a:ext cx="5282825" cy="3960525"/>
          </a:xfrm>
          <a:prstGeom prst="rect">
            <a:avLst/>
          </a:prstGeom>
          <a:noFill/>
          <a:ln>
            <a:noFill/>
          </a:ln>
        </p:spPr>
      </p:pic>
      <p:sp>
        <p:nvSpPr>
          <p:cNvPr id="98" name="Google Shape;98;p19"/>
          <p:cNvSpPr txBox="1"/>
          <p:nvPr/>
        </p:nvSpPr>
        <p:spPr>
          <a:xfrm>
            <a:off x="713125" y="4489875"/>
            <a:ext cx="66186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i="0" u="none" strike="noStrike" cap="none">
                <a:solidFill>
                  <a:schemeClr val="dk1"/>
                </a:solidFill>
              </a:rPr>
              <a:t>McNeil, 2015</a:t>
            </a:r>
            <a:endParaRPr sz="1800" i="0" u="none" strike="noStrike" cap="none">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4"/>
          <p:cNvSpPr txBox="1">
            <a:spLocks noGrp="1"/>
          </p:cNvSpPr>
          <p:nvPr>
            <p:ph type="title"/>
          </p:nvPr>
        </p:nvSpPr>
        <p:spPr>
          <a:xfrm>
            <a:off x="1210925" y="253750"/>
            <a:ext cx="7690200" cy="93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chemeClr val="dk1"/>
                </a:solidFill>
                <a:latin typeface="Open Sans"/>
                <a:ea typeface="Open Sans"/>
                <a:cs typeface="Open Sans"/>
                <a:sym typeface="Open Sans"/>
              </a:rPr>
              <a:t>Moving Forward</a:t>
            </a:r>
            <a:endParaRPr sz="3000" b="1">
              <a:solidFill>
                <a:schemeClr val="dk1"/>
              </a:solidFill>
              <a:latin typeface="Open Sans"/>
              <a:ea typeface="Open Sans"/>
              <a:cs typeface="Open Sans"/>
              <a:sym typeface="Open Sans"/>
            </a:endParaRPr>
          </a:p>
        </p:txBody>
      </p:sp>
      <p:pic>
        <p:nvPicPr>
          <p:cNvPr id="509" name="Google Shape;509;p64"/>
          <p:cNvPicPr preferRelativeResize="0"/>
          <p:nvPr/>
        </p:nvPicPr>
        <p:blipFill>
          <a:blip r:embed="rId3">
            <a:alphaModFix/>
          </a:blip>
          <a:stretch>
            <a:fillRect/>
          </a:stretch>
        </p:blipFill>
        <p:spPr>
          <a:xfrm>
            <a:off x="221075" y="253750"/>
            <a:ext cx="939601" cy="939601"/>
          </a:xfrm>
          <a:prstGeom prst="rect">
            <a:avLst/>
          </a:prstGeom>
          <a:noFill/>
          <a:ln>
            <a:noFill/>
          </a:ln>
        </p:spPr>
      </p:pic>
      <p:sp>
        <p:nvSpPr>
          <p:cNvPr id="510" name="Google Shape;510;p64"/>
          <p:cNvSpPr txBox="1">
            <a:spLocks noGrp="1"/>
          </p:cNvSpPr>
          <p:nvPr>
            <p:ph type="body" idx="1"/>
          </p:nvPr>
        </p:nvSpPr>
        <p:spPr>
          <a:xfrm>
            <a:off x="311700" y="1152475"/>
            <a:ext cx="8520600" cy="30744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300"/>
              </a:spcBef>
              <a:spcAft>
                <a:spcPts val="0"/>
              </a:spcAft>
              <a:buClr>
                <a:schemeClr val="dk1"/>
              </a:buClr>
              <a:buSzPts val="2400"/>
              <a:buChar char="●"/>
            </a:pPr>
            <a:r>
              <a:rPr lang="en-GB">
                <a:solidFill>
                  <a:schemeClr val="dk1"/>
                </a:solidFill>
              </a:rPr>
              <a:t>Metrics show that a PEACH Health Navigator makes a difference…now time to scale up! </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People with lived expertise, leading with experience</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Thinking of the best ways to efficiently structure the role for maximum impact</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Education/training and mentoring other clinical teams</a:t>
            </a:r>
            <a:endParaRPr>
              <a:solidFill>
                <a:schemeClr val="dk1"/>
              </a:solidFill>
            </a:endParaRPr>
          </a:p>
          <a:p>
            <a:pPr marL="457200" lvl="0" indent="-381000" algn="l" rtl="0">
              <a:lnSpc>
                <a:spcPct val="100000"/>
              </a:lnSpc>
              <a:spcBef>
                <a:spcPts val="300"/>
              </a:spcBef>
              <a:spcAft>
                <a:spcPts val="0"/>
              </a:spcAft>
              <a:buClr>
                <a:schemeClr val="dk1"/>
              </a:buClr>
              <a:buSzPts val="2400"/>
              <a:buChar char="●"/>
            </a:pPr>
            <a:r>
              <a:rPr lang="en-GB">
                <a:solidFill>
                  <a:schemeClr val="dk1"/>
                </a:solidFill>
              </a:rPr>
              <a:t>How do we standardize the Health Navigator role in community-based palliative care?</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440650" y="253750"/>
            <a:ext cx="7246200" cy="93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solidFill>
                  <a:schemeClr val="dk1"/>
                </a:solidFill>
                <a:latin typeface="Arial"/>
                <a:ea typeface="Arial"/>
                <a:cs typeface="Arial"/>
                <a:sym typeface="Arial"/>
              </a:rPr>
              <a:t>Structural vulnerability  </a:t>
            </a:r>
            <a:endParaRPr sz="4300">
              <a:solidFill>
                <a:schemeClr val="dk1"/>
              </a:solidFill>
              <a:latin typeface="Arial"/>
              <a:ea typeface="Arial"/>
              <a:cs typeface="Arial"/>
              <a:sym typeface="Arial"/>
            </a:endParaRPr>
          </a:p>
        </p:txBody>
      </p:sp>
      <p:sp>
        <p:nvSpPr>
          <p:cNvPr id="105" name="Google Shape;105;p20"/>
          <p:cNvSpPr txBox="1">
            <a:spLocks noGrp="1"/>
          </p:cNvSpPr>
          <p:nvPr>
            <p:ph type="body" idx="1"/>
          </p:nvPr>
        </p:nvSpPr>
        <p:spPr>
          <a:xfrm>
            <a:off x="1056900" y="1396650"/>
            <a:ext cx="7030200" cy="258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GB" sz="2000" i="1">
                <a:solidFill>
                  <a:schemeClr val="dk1"/>
                </a:solidFill>
                <a:latin typeface="Arial"/>
                <a:ea typeface="Arial"/>
                <a:cs typeface="Arial"/>
                <a:sym typeface="Arial"/>
              </a:rPr>
              <a:t>“An individual’s or a population group’s condition of being at risk for negative health outcomes through their interface with socioeconomic, political, and cultural/normative hierarchies. Patients are structurally vulnerable when their location in their society’s multiple overlapping and mutually reinforcing power hierarchies (e.g., socioeconomic, racial, cultural) and institutional and policy-level statuses (e.g., immigration status, labor force participation) constrain their ability to access health care and pursue healthy lifestyles.”</a:t>
            </a:r>
            <a:endParaRPr>
              <a:solidFill>
                <a:schemeClr val="dk1"/>
              </a:solidFill>
              <a:latin typeface="Arial"/>
              <a:ea typeface="Arial"/>
              <a:cs typeface="Arial"/>
              <a:sym typeface="Arial"/>
            </a:endParaRPr>
          </a:p>
        </p:txBody>
      </p:sp>
      <p:pic>
        <p:nvPicPr>
          <p:cNvPr id="106" name="Google Shape;106;p20"/>
          <p:cNvPicPr preferRelativeResize="0"/>
          <p:nvPr/>
        </p:nvPicPr>
        <p:blipFill rotWithShape="1">
          <a:blip r:embed="rId3">
            <a:alphaModFix/>
          </a:blip>
          <a:srcRect/>
          <a:stretch/>
        </p:blipFill>
        <p:spPr>
          <a:xfrm>
            <a:off x="236900" y="305228"/>
            <a:ext cx="1009125" cy="1009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p:nvPr/>
        </p:nvSpPr>
        <p:spPr>
          <a:xfrm>
            <a:off x="1590275" y="220750"/>
            <a:ext cx="6771300" cy="85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GB" sz="3000" i="0" u="none" strike="noStrike" cap="none">
                <a:solidFill>
                  <a:schemeClr val="dk1"/>
                </a:solidFill>
              </a:rPr>
              <a:t>Examples of structural vulnerabilities</a:t>
            </a:r>
            <a:endParaRPr sz="3000" i="0" u="none" strike="noStrike" cap="none">
              <a:solidFill>
                <a:schemeClr val="dk1"/>
              </a:solidFill>
            </a:endParaRPr>
          </a:p>
        </p:txBody>
      </p:sp>
      <p:sp>
        <p:nvSpPr>
          <p:cNvPr id="113" name="Google Shape;113;p21"/>
          <p:cNvSpPr txBox="1"/>
          <p:nvPr/>
        </p:nvSpPr>
        <p:spPr>
          <a:xfrm>
            <a:off x="425650" y="1286675"/>
            <a:ext cx="4018200" cy="2936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00"/>
              </a:spcBef>
              <a:spcAft>
                <a:spcPts val="0"/>
              </a:spcAft>
              <a:buClr>
                <a:schemeClr val="dk1"/>
              </a:buClr>
              <a:buSzPts val="1800"/>
              <a:buChar char="●"/>
            </a:pPr>
            <a:r>
              <a:rPr lang="en-GB" sz="1800" i="0" u="none" strike="noStrike" cap="none">
                <a:solidFill>
                  <a:schemeClr val="dk1"/>
                </a:solidFill>
              </a:rPr>
              <a:t>Homeless &amp; vulnerably housed</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Homelessness </a:t>
            </a:r>
            <a:endParaRPr sz="1800" i="0" u="none" strike="noStrike" cap="none">
              <a:solidFill>
                <a:schemeClr val="dk1"/>
              </a:solidFill>
            </a:endParaRPr>
          </a:p>
          <a:p>
            <a:pPr marL="457200" marR="0" lvl="0" indent="-342900" algn="l" rtl="0">
              <a:lnSpc>
                <a:spcPct val="115000"/>
              </a:lnSpc>
              <a:spcBef>
                <a:spcPts val="1000"/>
              </a:spcBef>
              <a:spcAft>
                <a:spcPts val="0"/>
              </a:spcAft>
              <a:buClr>
                <a:schemeClr val="dk1"/>
              </a:buClr>
              <a:buSzPts val="1800"/>
              <a:buChar char="●"/>
            </a:pPr>
            <a:r>
              <a:rPr lang="en-GB" sz="1800" i="0" u="none" strike="noStrike" cap="none">
                <a:solidFill>
                  <a:schemeClr val="dk1"/>
                </a:solidFill>
              </a:rPr>
              <a:t>Poverty</a:t>
            </a:r>
            <a:endParaRPr sz="1800" i="0" u="none" strike="noStrike" cap="none">
              <a:solidFill>
                <a:schemeClr val="dk1"/>
              </a:solidFill>
            </a:endParaRPr>
          </a:p>
          <a:p>
            <a:pPr marL="457200" marR="0" lvl="0" indent="-342900" algn="l" rtl="0">
              <a:lnSpc>
                <a:spcPct val="115000"/>
              </a:lnSpc>
              <a:spcBef>
                <a:spcPts val="1000"/>
              </a:spcBef>
              <a:spcAft>
                <a:spcPts val="0"/>
              </a:spcAft>
              <a:buClr>
                <a:schemeClr val="dk1"/>
              </a:buClr>
              <a:buSzPts val="1800"/>
              <a:buChar char="●"/>
            </a:pPr>
            <a:r>
              <a:rPr lang="en-GB" sz="1800" i="0" u="none" strike="noStrike" cap="none">
                <a:solidFill>
                  <a:schemeClr val="dk1"/>
                </a:solidFill>
              </a:rPr>
              <a:t>Social isolation</a:t>
            </a:r>
            <a:endParaRPr sz="1800" i="0" u="none" strike="noStrike" cap="none">
              <a:solidFill>
                <a:schemeClr val="dk1"/>
              </a:solidFill>
            </a:endParaRPr>
          </a:p>
          <a:p>
            <a:pPr marL="457200" marR="0" lvl="0" indent="-342900" algn="l" rtl="0">
              <a:lnSpc>
                <a:spcPct val="115000"/>
              </a:lnSpc>
              <a:spcBef>
                <a:spcPts val="1000"/>
              </a:spcBef>
              <a:spcAft>
                <a:spcPts val="0"/>
              </a:spcAft>
              <a:buClr>
                <a:schemeClr val="dk1"/>
              </a:buClr>
              <a:buSzPts val="1800"/>
              <a:buChar char="●"/>
            </a:pPr>
            <a:r>
              <a:rPr lang="en-GB" sz="1800" i="0" u="none" strike="noStrike" cap="none">
                <a:solidFill>
                  <a:schemeClr val="dk1"/>
                </a:solidFill>
              </a:rPr>
              <a:t>Substance use</a:t>
            </a:r>
            <a:endParaRPr sz="1800" i="0" u="none" strike="noStrike" cap="none">
              <a:solidFill>
                <a:schemeClr val="dk1"/>
              </a:solidFill>
            </a:endParaRPr>
          </a:p>
          <a:p>
            <a:pPr marL="457200" marR="0" lvl="0" indent="-342900" algn="l" rtl="0">
              <a:lnSpc>
                <a:spcPct val="115000"/>
              </a:lnSpc>
              <a:spcBef>
                <a:spcPts val="1000"/>
              </a:spcBef>
              <a:spcAft>
                <a:spcPts val="0"/>
              </a:spcAft>
              <a:buClr>
                <a:schemeClr val="dk1"/>
              </a:buClr>
              <a:buSzPts val="1800"/>
              <a:buChar char="●"/>
            </a:pPr>
            <a:r>
              <a:rPr lang="en-GB" sz="1800" i="0" u="none" strike="noStrike" cap="none">
                <a:solidFill>
                  <a:schemeClr val="dk1"/>
                </a:solidFill>
              </a:rPr>
              <a:t>Trauma</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Poverty</a:t>
            </a:r>
            <a:endParaRPr sz="1800" i="0" u="none" strike="noStrike" cap="none">
              <a:solidFill>
                <a:schemeClr val="dk1"/>
              </a:solidFill>
            </a:endParaRPr>
          </a:p>
          <a:p>
            <a:pPr marL="457200" marR="0" lvl="0" indent="0" algn="l" rtl="0">
              <a:lnSpc>
                <a:spcPct val="115000"/>
              </a:lnSpc>
              <a:spcBef>
                <a:spcPts val="1000"/>
              </a:spcBef>
              <a:spcAft>
                <a:spcPts val="0"/>
              </a:spcAft>
              <a:buClr>
                <a:srgbClr val="000000"/>
              </a:buClr>
              <a:buSzPts val="2000"/>
              <a:buFont typeface="Arial"/>
              <a:buNone/>
            </a:pPr>
            <a:endParaRPr sz="2000" b="0" i="0" u="none" strike="noStrike" cap="none">
              <a:solidFill>
                <a:schemeClr val="dk1"/>
              </a:solidFill>
              <a:latin typeface="Open Sans"/>
              <a:ea typeface="Open Sans"/>
              <a:cs typeface="Open Sans"/>
              <a:sym typeface="Open Sans"/>
            </a:endParaRPr>
          </a:p>
          <a:p>
            <a:pPr marL="457200" marR="0" lvl="0" indent="0" algn="l" rtl="0">
              <a:lnSpc>
                <a:spcPct val="100000"/>
              </a:lnSpc>
              <a:spcBef>
                <a:spcPts val="1000"/>
              </a:spcBef>
              <a:spcAft>
                <a:spcPts val="1000"/>
              </a:spcAft>
              <a:buClr>
                <a:srgbClr val="000000"/>
              </a:buClr>
              <a:buSzPts val="2000"/>
              <a:buFont typeface="Arial"/>
              <a:buNone/>
            </a:pPr>
            <a:endParaRPr sz="2000" b="0" i="0" u="none" strike="noStrike" cap="none">
              <a:solidFill>
                <a:schemeClr val="dk1"/>
              </a:solidFill>
              <a:latin typeface="Open Sans"/>
              <a:ea typeface="Open Sans"/>
              <a:cs typeface="Open Sans"/>
              <a:sym typeface="Open Sans"/>
            </a:endParaRPr>
          </a:p>
        </p:txBody>
      </p:sp>
      <p:sp>
        <p:nvSpPr>
          <p:cNvPr id="114" name="Google Shape;114;p21"/>
          <p:cNvSpPr txBox="1"/>
          <p:nvPr/>
        </p:nvSpPr>
        <p:spPr>
          <a:xfrm>
            <a:off x="4875975" y="1286675"/>
            <a:ext cx="4018200" cy="1925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00"/>
              </a:spcBef>
              <a:spcAft>
                <a:spcPts val="0"/>
              </a:spcAft>
              <a:buClr>
                <a:schemeClr val="dk1"/>
              </a:buClr>
              <a:buSzPts val="1800"/>
              <a:buChar char="●"/>
            </a:pPr>
            <a:r>
              <a:rPr lang="en-GB" sz="1800" i="0" u="none" strike="noStrike" cap="none">
                <a:solidFill>
                  <a:schemeClr val="dk1"/>
                </a:solidFill>
              </a:rPr>
              <a:t>Social isolation &amp; trauma</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Racialized communities</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Substance use disorders</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Mental illness</a:t>
            </a:r>
            <a:endParaRPr sz="1800" i="0" u="none" strike="noStrike" cap="none">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GB" sz="1800" i="0" u="none" strike="noStrike" cap="none">
                <a:solidFill>
                  <a:schemeClr val="dk1"/>
                </a:solidFill>
              </a:rPr>
              <a:t>New Canadians, immigrants, refugees</a:t>
            </a:r>
            <a:endParaRPr sz="1800" i="0" u="none" strike="noStrike" cap="none">
              <a:solidFill>
                <a:schemeClr val="dk1"/>
              </a:solidFill>
            </a:endParaRPr>
          </a:p>
          <a:p>
            <a:pPr marL="457200" marR="0" lvl="0" indent="-342900" algn="l" rtl="0">
              <a:lnSpc>
                <a:spcPct val="100000"/>
              </a:lnSpc>
              <a:spcBef>
                <a:spcPts val="1000"/>
              </a:spcBef>
              <a:spcAft>
                <a:spcPts val="1000"/>
              </a:spcAft>
              <a:buClr>
                <a:schemeClr val="dk1"/>
              </a:buClr>
              <a:buSzPts val="1800"/>
              <a:buChar char="●"/>
            </a:pPr>
            <a:r>
              <a:rPr lang="en-GB" sz="1800" i="0" u="none" strike="noStrike" cap="none">
                <a:solidFill>
                  <a:schemeClr val="dk1"/>
                </a:solidFill>
              </a:rPr>
              <a:t>Non-status populations</a:t>
            </a:r>
            <a:endParaRPr sz="1800" i="0" u="none" strike="noStrike" cap="none">
              <a:solidFill>
                <a:schemeClr val="dk1"/>
              </a:solidFill>
            </a:endParaRPr>
          </a:p>
        </p:txBody>
      </p:sp>
      <p:pic>
        <p:nvPicPr>
          <p:cNvPr id="115" name="Google Shape;115;p21"/>
          <p:cNvPicPr preferRelativeResize="0"/>
          <p:nvPr/>
        </p:nvPicPr>
        <p:blipFill rotWithShape="1">
          <a:blip r:embed="rId3">
            <a:alphaModFix/>
          </a:blip>
          <a:srcRect/>
          <a:stretch/>
        </p:blipFill>
        <p:spPr>
          <a:xfrm>
            <a:off x="161525" y="0"/>
            <a:ext cx="1428750" cy="142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457200" y="253746"/>
            <a:ext cx="8229600" cy="93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sz="4000">
                <a:solidFill>
                  <a:schemeClr val="dk1"/>
                </a:solidFill>
                <a:latin typeface="Arial"/>
                <a:ea typeface="Arial"/>
                <a:cs typeface="Arial"/>
                <a:sym typeface="Arial"/>
              </a:rPr>
              <a:t>Death is a Social Justice Issue</a:t>
            </a:r>
            <a:endParaRPr sz="4000">
              <a:solidFill>
                <a:schemeClr val="dk1"/>
              </a:solidFill>
              <a:latin typeface="Arial"/>
              <a:ea typeface="Arial"/>
              <a:cs typeface="Arial"/>
              <a:sym typeface="Arial"/>
            </a:endParaRPr>
          </a:p>
        </p:txBody>
      </p:sp>
      <p:sp>
        <p:nvSpPr>
          <p:cNvPr id="122" name="Google Shape;122;p22"/>
          <p:cNvSpPr txBox="1">
            <a:spLocks noGrp="1"/>
          </p:cNvSpPr>
          <p:nvPr>
            <p:ph type="body" idx="1"/>
          </p:nvPr>
        </p:nvSpPr>
        <p:spPr>
          <a:xfrm>
            <a:off x="872067" y="2006600"/>
            <a:ext cx="7408200" cy="258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80"/>
              </a:spcBef>
              <a:spcAft>
                <a:spcPts val="1600"/>
              </a:spcAft>
              <a:buSzPts val="2400"/>
              <a:buNone/>
            </a:pPr>
            <a:r>
              <a:rPr lang="en-GB"/>
              <a:t>   </a:t>
            </a:r>
            <a:endParaRPr/>
          </a:p>
        </p:txBody>
      </p:sp>
      <p:pic>
        <p:nvPicPr>
          <p:cNvPr id="123" name="Google Shape;123;p22"/>
          <p:cNvPicPr preferRelativeResize="0"/>
          <p:nvPr/>
        </p:nvPicPr>
        <p:blipFill rotWithShape="1">
          <a:blip r:embed="rId3">
            <a:alphaModFix/>
          </a:blip>
          <a:srcRect/>
          <a:stretch/>
        </p:blipFill>
        <p:spPr>
          <a:xfrm>
            <a:off x="1295400" y="1371666"/>
            <a:ext cx="4914900" cy="34218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p:nvPr/>
        </p:nvSpPr>
        <p:spPr>
          <a:xfrm>
            <a:off x="6381050" y="1094075"/>
            <a:ext cx="2812266" cy="2613546"/>
          </a:xfrm>
          <a:prstGeom prst="irregularSeal1">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3"/>
          <p:cNvSpPr txBox="1">
            <a:spLocks noGrp="1"/>
          </p:cNvSpPr>
          <p:nvPr>
            <p:ph type="title"/>
          </p:nvPr>
        </p:nvSpPr>
        <p:spPr>
          <a:xfrm>
            <a:off x="457200" y="253746"/>
            <a:ext cx="8229600" cy="939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GB">
                <a:solidFill>
                  <a:schemeClr val="dk1"/>
                </a:solidFill>
                <a:latin typeface="Arial"/>
                <a:ea typeface="Arial"/>
                <a:cs typeface="Arial"/>
                <a:sym typeface="Arial"/>
              </a:rPr>
              <a:t>Death is a social justice issue</a:t>
            </a:r>
            <a:endParaRPr>
              <a:solidFill>
                <a:schemeClr val="dk1"/>
              </a:solidFill>
              <a:latin typeface="Arial"/>
              <a:ea typeface="Arial"/>
              <a:cs typeface="Arial"/>
              <a:sym typeface="Arial"/>
            </a:endParaRPr>
          </a:p>
        </p:txBody>
      </p:sp>
      <p:sp>
        <p:nvSpPr>
          <p:cNvPr id="131" name="Google Shape;131;p23"/>
          <p:cNvSpPr txBox="1"/>
          <p:nvPr/>
        </p:nvSpPr>
        <p:spPr>
          <a:xfrm>
            <a:off x="364325" y="4499994"/>
            <a:ext cx="3559500" cy="38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ndara"/>
                <a:ea typeface="Candara"/>
                <a:cs typeface="Candara"/>
                <a:sym typeface="Candara"/>
              </a:rPr>
              <a:t>Reimer-Kirkham et al, 2016</a:t>
            </a:r>
            <a:endParaRPr sz="1800" b="0" i="0" u="none" strike="noStrike" cap="none">
              <a:solidFill>
                <a:schemeClr val="dk1"/>
              </a:solidFill>
              <a:latin typeface="Candara"/>
              <a:ea typeface="Candara"/>
              <a:cs typeface="Candara"/>
              <a:sym typeface="Candara"/>
            </a:endParaRPr>
          </a:p>
        </p:txBody>
      </p:sp>
      <p:sp>
        <p:nvSpPr>
          <p:cNvPr id="132" name="Google Shape;132;p23"/>
          <p:cNvSpPr txBox="1"/>
          <p:nvPr/>
        </p:nvSpPr>
        <p:spPr>
          <a:xfrm>
            <a:off x="3359700" y="1650250"/>
            <a:ext cx="2424600" cy="157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700" b="0" i="0" u="none" strike="noStrike" cap="none">
                <a:solidFill>
                  <a:schemeClr val="dk1"/>
                </a:solidFill>
                <a:latin typeface="Open Sans"/>
                <a:ea typeface="Open Sans"/>
                <a:cs typeface="Open Sans"/>
                <a:sym typeface="Open Sans"/>
              </a:rPr>
              <a:t>Affected by deficits in the social determinants </a:t>
            </a:r>
            <a:endParaRPr sz="1100" b="0" i="0" u="none" strike="noStrike" cap="none">
              <a:solidFill>
                <a:schemeClr val="dk1"/>
              </a:solidFill>
              <a:latin typeface="Open Sans"/>
              <a:ea typeface="Open Sans"/>
              <a:cs typeface="Open Sans"/>
              <a:sym typeface="Open Sans"/>
            </a:endParaRPr>
          </a:p>
        </p:txBody>
      </p:sp>
      <p:sp>
        <p:nvSpPr>
          <p:cNvPr id="133" name="Google Shape;133;p23"/>
          <p:cNvSpPr txBox="1"/>
          <p:nvPr/>
        </p:nvSpPr>
        <p:spPr>
          <a:xfrm>
            <a:off x="364325" y="1574050"/>
            <a:ext cx="2057400" cy="1328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2800" b="0" i="0" u="none" strike="noStrike" cap="none">
                <a:solidFill>
                  <a:schemeClr val="dk1"/>
                </a:solidFill>
                <a:latin typeface="Open Sans"/>
                <a:ea typeface="Open Sans"/>
                <a:cs typeface="Open Sans"/>
                <a:sym typeface="Open Sans"/>
              </a:rPr>
              <a:t>People living with life-limiting illness </a:t>
            </a:r>
            <a:endParaRPr sz="2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3D85C6"/>
              </a:solidFill>
              <a:latin typeface="Open Sans"/>
              <a:ea typeface="Open Sans"/>
              <a:cs typeface="Open Sans"/>
              <a:sym typeface="Open Sans"/>
            </a:endParaRPr>
          </a:p>
        </p:txBody>
      </p:sp>
      <p:sp>
        <p:nvSpPr>
          <p:cNvPr id="134" name="Google Shape;134;p23"/>
          <p:cNvSpPr txBox="1"/>
          <p:nvPr/>
        </p:nvSpPr>
        <p:spPr>
          <a:xfrm>
            <a:off x="3139675" y="1574050"/>
            <a:ext cx="2644500" cy="1575300"/>
          </a:xfrm>
          <a:prstGeom prst="rect">
            <a:avLst/>
          </a:prstGeom>
          <a:noFill/>
          <a:ln>
            <a:noFill/>
          </a:ln>
          <a:effectLst>
            <a:outerShdw blurRad="57150" dist="19050" dir="5400000" algn="bl" rotWithShape="0">
              <a:srgbClr val="000000">
                <a:alpha val="49410"/>
              </a:srgbClr>
            </a:outerShdw>
          </a:effectLst>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135" name="Google Shape;135;p23"/>
          <p:cNvSpPr txBox="1"/>
          <p:nvPr/>
        </p:nvSpPr>
        <p:spPr>
          <a:xfrm>
            <a:off x="6228650" y="2129700"/>
            <a:ext cx="275100" cy="88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3D85C6"/>
              </a:solidFill>
              <a:latin typeface="Arial"/>
              <a:ea typeface="Arial"/>
              <a:cs typeface="Arial"/>
              <a:sym typeface="Arial"/>
            </a:endParaRPr>
          </a:p>
        </p:txBody>
      </p:sp>
      <p:sp>
        <p:nvSpPr>
          <p:cNvPr id="136" name="Google Shape;136;p23"/>
          <p:cNvSpPr txBox="1"/>
          <p:nvPr/>
        </p:nvSpPr>
        <p:spPr>
          <a:xfrm>
            <a:off x="6641150" y="1945000"/>
            <a:ext cx="2207400" cy="98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dk1"/>
                </a:solidFill>
                <a:latin typeface="Open Sans"/>
                <a:ea typeface="Open Sans"/>
                <a:cs typeface="Open Sans"/>
                <a:sym typeface="Open Sans"/>
              </a:rPr>
              <a:t>DOUBLE</a:t>
            </a:r>
            <a:endParaRPr sz="2300" b="1" i="0" u="none" strike="noStrike" cap="none">
              <a:solidFill>
                <a:schemeClr val="dk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2300"/>
              <a:buFont typeface="Arial"/>
              <a:buNone/>
            </a:pPr>
            <a:r>
              <a:rPr lang="en-GB" sz="2300" b="1" i="0" u="none" strike="noStrike" cap="none">
                <a:solidFill>
                  <a:schemeClr val="dk1"/>
                </a:solidFill>
                <a:latin typeface="Open Sans"/>
                <a:ea typeface="Open Sans"/>
                <a:cs typeface="Open Sans"/>
                <a:sym typeface="Open Sans"/>
              </a:rPr>
              <a:t>vulnerability</a:t>
            </a:r>
            <a:endParaRPr sz="2300" b="1" i="0" u="none" strike="noStrike" cap="none">
              <a:solidFill>
                <a:schemeClr val="dk1"/>
              </a:solidFill>
              <a:latin typeface="Open Sans"/>
              <a:ea typeface="Open Sans"/>
              <a:cs typeface="Open Sans"/>
              <a:sym typeface="Open Sans"/>
            </a:endParaRPr>
          </a:p>
        </p:txBody>
      </p:sp>
      <p:pic>
        <p:nvPicPr>
          <p:cNvPr id="137" name="Google Shape;137;p23"/>
          <p:cNvPicPr preferRelativeResize="0"/>
          <p:nvPr/>
        </p:nvPicPr>
        <p:blipFill rotWithShape="1">
          <a:blip r:embed="rId3">
            <a:alphaModFix/>
          </a:blip>
          <a:srcRect/>
          <a:stretch/>
        </p:blipFill>
        <p:spPr>
          <a:xfrm>
            <a:off x="5797162" y="2135925"/>
            <a:ext cx="678749" cy="678749"/>
          </a:xfrm>
          <a:prstGeom prst="rect">
            <a:avLst/>
          </a:prstGeom>
          <a:noFill/>
          <a:ln>
            <a:noFill/>
          </a:ln>
        </p:spPr>
      </p:pic>
      <p:pic>
        <p:nvPicPr>
          <p:cNvPr id="138" name="Google Shape;138;p23"/>
          <p:cNvPicPr preferRelativeResize="0"/>
          <p:nvPr/>
        </p:nvPicPr>
        <p:blipFill rotWithShape="1">
          <a:blip r:embed="rId4">
            <a:alphaModFix/>
          </a:blip>
          <a:srcRect/>
          <a:stretch/>
        </p:blipFill>
        <p:spPr>
          <a:xfrm>
            <a:off x="2450200" y="2103175"/>
            <a:ext cx="744250" cy="7442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5791</Words>
  <Application>Microsoft Macintosh PowerPoint</Application>
  <PresentationFormat>On-screen Show (16:9)</PresentationFormat>
  <Paragraphs>515</Paragraphs>
  <Slides>50</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Arial</vt:lpstr>
      <vt:lpstr>Source Sans Pro</vt:lpstr>
      <vt:lpstr>Open Sans SemiBold</vt:lpstr>
      <vt:lpstr>Century Gothic 1</vt:lpstr>
      <vt:lpstr>Open Sans</vt:lpstr>
      <vt:lpstr>Times New Roman</vt:lpstr>
      <vt:lpstr>Noto Sans Symbols</vt:lpstr>
      <vt:lpstr>Open Sans Light</vt:lpstr>
      <vt:lpstr>Calibri</vt:lpstr>
      <vt:lpstr>Candara</vt:lpstr>
      <vt:lpstr>Simple Light</vt:lpstr>
      <vt:lpstr>PowerPoint Presentation</vt:lpstr>
      <vt:lpstr>Land acknowledgement</vt:lpstr>
      <vt:lpstr>PowerPoint Presentation</vt:lpstr>
      <vt:lpstr>PowerPoint Presentation</vt:lpstr>
      <vt:lpstr>PowerPoint Presentation</vt:lpstr>
      <vt:lpstr>Structural vulnerability  </vt:lpstr>
      <vt:lpstr>PowerPoint Presentation</vt:lpstr>
      <vt:lpstr>Death is a Social Justice Issue</vt:lpstr>
      <vt:lpstr>Death is a social justice issue</vt:lpstr>
      <vt:lpstr>The health of people who are homeless</vt:lpstr>
      <vt:lpstr>PowerPoint Presentation</vt:lpstr>
      <vt:lpstr>PowerPoint Presentation</vt:lpstr>
      <vt:lpstr>PowerPoint Presentation</vt:lpstr>
      <vt:lpstr>PowerPoint Presentation</vt:lpstr>
      <vt:lpstr>Best Practices: Homeless Health</vt:lpstr>
      <vt:lpstr>The Palliative Education And Care for the Homeless (PEACH) model of care</vt:lpstr>
      <vt:lpstr>The PEACH team</vt:lpstr>
      <vt:lpstr>PEACH: Core Values</vt:lpstr>
      <vt:lpstr>PEACH: Beyond Clinical Care</vt:lpstr>
      <vt:lpstr>Why PEACH works</vt:lpstr>
      <vt:lpstr>PowerPoint Presentation</vt:lpstr>
      <vt:lpstr>PowerPoint Presentation</vt:lpstr>
      <vt:lpstr>PowerPoint Presentation</vt:lpstr>
      <vt:lpstr>Why a Health Navigator at PEACH and The Second Mile Club</vt:lpstr>
      <vt:lpstr>What the Health Navigator role at PEACH and the Second Mile Club is all about</vt:lpstr>
      <vt:lpstr>PEACH Health Navigator- Evaluation</vt:lpstr>
      <vt:lpstr>PEACH Health Navigator- Job Description</vt:lpstr>
      <vt:lpstr>Our goal: Capture Celina’s Value</vt:lpstr>
      <vt:lpstr>Key  Performance  Indicators</vt:lpstr>
      <vt:lpstr>Data Analysis</vt:lpstr>
      <vt:lpstr>Findings</vt:lpstr>
      <vt:lpstr>Findings</vt:lpstr>
      <vt:lpstr>Findings</vt:lpstr>
      <vt:lpstr>Implications</vt:lpstr>
      <vt:lpstr>PowerPoint Presentation</vt:lpstr>
      <vt:lpstr>PEACH Health Navigator- Job Description</vt:lpstr>
      <vt:lpstr>We want to hear from you!</vt:lpstr>
      <vt:lpstr>PEACH and Tiffany: A Case Study Part I</vt:lpstr>
      <vt:lpstr>Access </vt:lpstr>
      <vt:lpstr>PowerPoint Presentation</vt:lpstr>
      <vt:lpstr>Care Coordination </vt:lpstr>
      <vt:lpstr>SDOH</vt:lpstr>
      <vt:lpstr>Advocacy</vt:lpstr>
      <vt:lpstr>PowerPoint Presentation</vt:lpstr>
      <vt:lpstr>Counselling</vt:lpstr>
      <vt:lpstr>PowerPoint Presentation</vt:lpstr>
      <vt:lpstr>PowerPoint Presentation</vt:lpstr>
      <vt:lpstr>PEACH and Tiffany: A Case Study Part II</vt:lpstr>
      <vt:lpstr>PowerPoint Presentation</vt:lpstr>
      <vt:lpstr>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Trevor Morey</cp:lastModifiedBy>
  <cp:revision>1</cp:revision>
  <dcterms:modified xsi:type="dcterms:W3CDTF">2024-05-13T23:49:15Z</dcterms:modified>
</cp:coreProperties>
</file>