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Roboto"/>
      <p:regular r:id="rId42"/>
      <p:bold r:id="rId43"/>
      <p:italic r:id="rId44"/>
      <p:boldItalic r:id="rId45"/>
    </p:embeddedFon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Sabra Boy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Roboto-regular.fntdata"/><Relationship Id="rId41" Type="http://schemas.openxmlformats.org/officeDocument/2006/relationships/slide" Target="slides/slide35.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CenturyGothic-regular.fntdata"/><Relationship Id="rId45"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3-18T11:29:03.556">
    <p:pos x="39" y="0"/>
    <p:text>@sabramboyd@gmail.com -- need studies cited here and graphics??
_Assigned to sabramboyd@gmail.com_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3-18T11:19:16.542">
    <p:pos x="3562" y="119"/>
    <p:text>@sherylrecinos@gmail.com -- Hey Sheryl, feel free to edit these ACEs slides however you'd like. These are from another presentation I did last year. I thought these might be helpful as a template. Thanks! Sabra
_Assigned to sherylrecinos@gmail.com_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4innovates.com/wp-content/uploads/2019/10/CES_Racial_Equity_Analysis_2019-.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uturemedicine.com/doi/full/10.2217/epi-2022-0008"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com/al6dz78yxhhr"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com/alt56um3ogfh"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com/al6dz78yxhhr"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AQZFSzqT2ag2k1IImjcJ53S6yxLYyWJ/edit?usp=sharing&amp;ouid=107434034594842811837&amp;rtpof=true&amp;sd=tru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dphe.colorado.gov/sites/cdphe/files/PSD_SDOH_Homelessness_long.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attle.gov/documents/Departments/SeattleWomensCommission/LosingHome_9-18-18.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6fe78a1f5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6fe78a1f5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6d0b3c33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6d0b3c33f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d0b3c33f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6d0b3c33f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F06292"/>
                </a:solidFill>
                <a:latin typeface="Roboto"/>
                <a:ea typeface="Roboto"/>
                <a:cs typeface="Roboto"/>
                <a:sym typeface="Roboto"/>
                <a:hlinkClick r:id="rId2">
                  <a:extLst>
                    <a:ext uri="{A12FA001-AC4F-418D-AE19-62706E023703}">
                      <ahyp:hlinkClr val="tx"/>
                    </a:ext>
                  </a:extLst>
                </a:hlinkClick>
              </a:rPr>
              <a:t>https://c4innovates.com/wp-content/uploads/2019/10/CES_Racial_Equity_Analysis_2019-.pdf</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VI-SPADT – “Since its release in 2014, the Vulnerability Index–Service Prioritization Decision Assistance Tool (VI-SPDAT), developed by OrgCode and Community Solutions as a coordinated entry triage tool, has been positioned as the most HUD-compliant and effective, subsequently growing in popularity among CoCs. The VI-SPDAT merged two existing tools—the VI as a pre-screening tool and the SPDAT as an in-depth assessment—to provide a less intensive and more accessible approach for frontline agencies. Following its administration with an individual or family, wherein the client is asked to self-report a number of risk factors, including length of </a:t>
            </a:r>
            <a:r>
              <a:rPr lang="en"/>
              <a:t>homelessness, various medical conditions, substance use and mental health, and “daily functioning,” the tool scores vulnerability on a scale of 0-17. A score of 0-3 will result in a recommendation for “no housing intervention,” a score of 4-7 will result in a recommendation for Rapid Re-Housing, and a score of 8 or more will result in a recommendation for Permanent Supportive Housing/ Housing First and a score of 8 or more will result in a recommendation for Permanent Supportive Housing/ Housing First, according to the single adult VI-SPDAT scoring summary recommendations.”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3b5d5a6d5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c3b5d5a6d5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c3b5d5a6d5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c3b5d5a6d5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6d0b3c33f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6d0b3c33f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6d0b3c33f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6d0b3c33f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rgbClr val="333333"/>
                </a:solidFill>
                <a:highlight>
                  <a:srgbClr val="FFFFFF"/>
                </a:highlight>
              </a:rPr>
              <a:t>Epigenetics and epidemiology – </a:t>
            </a:r>
            <a:r>
              <a:rPr lang="en" sz="1300">
                <a:solidFill>
                  <a:srgbClr val="333333"/>
                </a:solidFill>
                <a:highlight>
                  <a:srgbClr val="FFFFFF"/>
                </a:highlight>
              </a:rPr>
              <a:t>Dr. Karl Kelsey, MD, MOH, is Professor of Community Health and Pathology and Laboratory Medicine at Brown University. He is the founding Director of the Center for Environmental Health and Technology and was the first Head of the Environmental Health Section in the Departemnt of Epidemiology</a:t>
            </a:r>
            <a:endParaRPr/>
          </a:p>
          <a:p>
            <a:pPr indent="0" lvl="0" marL="0" rtl="0" algn="l">
              <a:spcBef>
                <a:spcPts val="0"/>
              </a:spcBef>
              <a:spcAft>
                <a:spcPts val="0"/>
              </a:spcAft>
              <a:buNone/>
            </a:pPr>
            <a:r>
              <a:rPr lang="en" u="sng">
                <a:solidFill>
                  <a:schemeClr val="hlink"/>
                </a:solidFill>
                <a:hlinkClick r:id="rId2"/>
              </a:rPr>
              <a:t>https://www.futuremedicine.com/doi/full/10.2217/epi-2022-0008</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ae0bc8c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dae0bc8c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c3b5d5a6d5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c3b5d5a6d5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d0b3c33f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6d0b3c33f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c3b5d5a6d5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c3b5d5a6d5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3b5d5a6d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c3b5d5a6d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Briefly explain name of presentation – because homelessness is a continuum – even after you’re stably housed again, the health implications follow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Mentimeter Q&amp;A Link: </a:t>
            </a:r>
            <a:r>
              <a:rPr lang="en" u="sng">
                <a:solidFill>
                  <a:schemeClr val="hlink"/>
                </a:solidFill>
                <a:hlinkClick r:id="rId2"/>
              </a:rPr>
              <a:t>https://www.menti.com/al6dz78yxhhr</a:t>
            </a:r>
            <a:r>
              <a:rPr lang="en"/>
              <a:t> </a:t>
            </a:r>
            <a:endParaRPr/>
          </a:p>
          <a:p>
            <a:pPr indent="0" lvl="0" marL="0" rtl="0" algn="l">
              <a:spcBef>
                <a:spcPts val="0"/>
              </a:spcBef>
              <a:spcAft>
                <a:spcPts val="0"/>
              </a:spcAft>
              <a:buNone/>
            </a:pPr>
            <a:r>
              <a:rPr lang="en"/>
              <a:t>Land acknowlegement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c3b5d5a6d5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c3b5d5a6d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6d0b3c33f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6d0b3c33f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d0b3c33f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6d0b3c33f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https://www.menti.com/alt56um3ogfh</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c3b5d5a6d5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c3b5d5a6d5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3b5d5a6d5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c3b5d5a6d5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3b5d5a6d5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c3b5d5a6d5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United Health housing</a:t>
            </a:r>
            <a:endParaRPr/>
          </a:p>
          <a:p>
            <a:pPr indent="0" lvl="0" marL="0" rtl="0" algn="l">
              <a:spcBef>
                <a:spcPts val="0"/>
              </a:spcBef>
              <a:spcAft>
                <a:spcPts val="0"/>
              </a:spcAft>
              <a:buClr>
                <a:schemeClr val="dk1"/>
              </a:buClr>
              <a:buSzPts val="1100"/>
              <a:buFont typeface="Arial"/>
              <a:buNone/>
            </a:pPr>
            <a:r>
              <a:rPr lang="en"/>
              <a:t>EndHomelessness.org study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3b5d5a6d5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c3b5d5a6d5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3b5d5a6d5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c3b5d5a6d5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c3b5d5a6d5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c3b5d5a6d5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c3b5d5a6d5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c3b5d5a6d5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6fede1c1c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6fede1c1c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3b5d5a6d5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c3b5d5a6d5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Inaccurate CODs</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3b5d5a6d5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c3b5d5a6d5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Coercive Plasma Donation</a:t>
            </a:r>
            <a:endParaRPr/>
          </a:p>
          <a:p>
            <a:pPr indent="-298450" lvl="0" marL="457200" rtl="0" algn="l">
              <a:spcBef>
                <a:spcPts val="0"/>
              </a:spcBef>
              <a:spcAft>
                <a:spcPts val="0"/>
              </a:spcAft>
              <a:buSzPts val="1100"/>
              <a:buChar char="●"/>
            </a:pPr>
            <a:r>
              <a:rPr lang="en"/>
              <a:t>Cadaver Donor Pool Skewed (history of pituitary gland research)</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c3b5d5a6d5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c3b5d5a6d5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c3b5d5a6d5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c3b5d5a6d5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u="sng">
                <a:solidFill>
                  <a:srgbClr val="F06292"/>
                </a:solidFill>
                <a:latin typeface="Roboto"/>
                <a:ea typeface="Roboto"/>
                <a:cs typeface="Roboto"/>
                <a:sym typeface="Roboto"/>
                <a:hlinkClick r:id="rId2">
                  <a:extLst>
                    <a:ext uri="{A12FA001-AC4F-418D-AE19-62706E023703}">
                      <ahyp:hlinkClr val="tx"/>
                    </a:ext>
                  </a:extLst>
                </a:hlinkClick>
              </a:rPr>
              <a:t>https://www.menti.com/al6dz78yxhhr</a:t>
            </a:r>
            <a:r>
              <a:rPr lang="en" sz="2100">
                <a:solidFill>
                  <a:schemeClr val="lt1"/>
                </a:solidFill>
                <a:latin typeface="Roboto"/>
                <a:ea typeface="Roboto"/>
                <a:cs typeface="Roboto"/>
                <a:sym typeface="Roboto"/>
              </a:rPr>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6d0b3c33f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6d0b3c33f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d0b3c33f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6d0b3c33f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https://docs.google.com/document/d/1UAQZFSzqT2ag2k1IImjcJ53S6yxLYyWJ/edit?usp=sharing&amp;ouid=107434034594842811837&amp;rtpof=true&amp;sd=true</a:t>
            </a:r>
            <a:r>
              <a:rPr lang="en">
                <a:solidFill>
                  <a:schemeClr val="dk1"/>
                </a:solidFill>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dae0bc8c1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dae0bc8c1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6fe78a1f5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6fe78a1f5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3b5d5a6d5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3b5d5a6d5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A3990"/>
                </a:solidFill>
              </a:rPr>
              <a:t>We will also explore how chronic health conditions are created and exacerbated by housing instability, how this impacts the health care system, and how housing first (housing as healthcare) improves the healthcare system both for patients and providers.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6d0b3c33f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6d0b3c33f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u="sng">
                <a:solidFill>
                  <a:schemeClr val="hlink"/>
                </a:solidFill>
                <a:highlight>
                  <a:srgbClr val="FFFFFF"/>
                </a:highlight>
                <a:hlinkClick r:id="rId2"/>
              </a:rPr>
              <a:t>https://cdphe.colorado.gov/sites/cdphe/files/PSD_SDOH_Homelessness_long.pdf</a:t>
            </a:r>
            <a:r>
              <a:rPr lang="en" sz="1300">
                <a:solidFill>
                  <a:srgbClr val="333333"/>
                </a:solidFill>
                <a:highlight>
                  <a:srgbClr val="FFFFFF"/>
                </a:highlight>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c3b5d5a6d5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c3b5d5a6d5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https://www.seattle.gov/documents/Departments/SeattleWomensCommission/LosingHome_9-18-18.pdf</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3b5d5a6d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3b5d5a6d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1"/>
                </a:solidFill>
                <a:latin typeface="Roboto"/>
                <a:ea typeface="Roboto"/>
                <a:cs typeface="Roboto"/>
                <a:sym typeface="Roboto"/>
              </a:defRPr>
            </a:lvl1pPr>
            <a:lvl2pPr lvl="1" rtl="0" algn="r">
              <a:buNone/>
              <a:defRPr sz="1000">
                <a:solidFill>
                  <a:schemeClr val="lt1"/>
                </a:solidFill>
                <a:latin typeface="Roboto"/>
                <a:ea typeface="Roboto"/>
                <a:cs typeface="Roboto"/>
                <a:sym typeface="Roboto"/>
              </a:defRPr>
            </a:lvl2pPr>
            <a:lvl3pPr lvl="2" rtl="0" algn="r">
              <a:buNone/>
              <a:defRPr sz="1000">
                <a:solidFill>
                  <a:schemeClr val="lt1"/>
                </a:solidFill>
                <a:latin typeface="Roboto"/>
                <a:ea typeface="Roboto"/>
                <a:cs typeface="Roboto"/>
                <a:sym typeface="Roboto"/>
              </a:defRPr>
            </a:lvl3pPr>
            <a:lvl4pPr lvl="3" rtl="0" algn="r">
              <a:buNone/>
              <a:defRPr sz="1000">
                <a:solidFill>
                  <a:schemeClr val="lt1"/>
                </a:solidFill>
                <a:latin typeface="Roboto"/>
                <a:ea typeface="Roboto"/>
                <a:cs typeface="Roboto"/>
                <a:sym typeface="Roboto"/>
              </a:defRPr>
            </a:lvl4pPr>
            <a:lvl5pPr lvl="4" rtl="0" algn="r">
              <a:buNone/>
              <a:defRPr sz="1000">
                <a:solidFill>
                  <a:schemeClr val="lt1"/>
                </a:solidFill>
                <a:latin typeface="Roboto"/>
                <a:ea typeface="Roboto"/>
                <a:cs typeface="Roboto"/>
                <a:sym typeface="Roboto"/>
              </a:defRPr>
            </a:lvl5pPr>
            <a:lvl6pPr lvl="5" rtl="0" algn="r">
              <a:buNone/>
              <a:defRPr sz="1000">
                <a:solidFill>
                  <a:schemeClr val="lt1"/>
                </a:solidFill>
                <a:latin typeface="Roboto"/>
                <a:ea typeface="Roboto"/>
                <a:cs typeface="Roboto"/>
                <a:sym typeface="Roboto"/>
              </a:defRPr>
            </a:lvl6pPr>
            <a:lvl7pPr lvl="6" rtl="0" algn="r">
              <a:buNone/>
              <a:defRPr sz="1000">
                <a:solidFill>
                  <a:schemeClr val="lt1"/>
                </a:solidFill>
                <a:latin typeface="Roboto"/>
                <a:ea typeface="Roboto"/>
                <a:cs typeface="Roboto"/>
                <a:sym typeface="Roboto"/>
              </a:defRPr>
            </a:lvl7pPr>
            <a:lvl8pPr lvl="7" rtl="0" algn="r">
              <a:buNone/>
              <a:defRPr sz="1000">
                <a:solidFill>
                  <a:schemeClr val="lt1"/>
                </a:solidFill>
                <a:latin typeface="Roboto"/>
                <a:ea typeface="Roboto"/>
                <a:cs typeface="Roboto"/>
                <a:sym typeface="Roboto"/>
              </a:defRPr>
            </a:lvl8pPr>
            <a:lvl9pPr lvl="8" rtl="0"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c4innovates.com/wp-content/uploads/2019/10/CES_Racial_Equity_Analysis_2019-.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hyperlink" Target="https://www.supremecourt.gov/DocketPDF/23/23-175/280385/20230925144546598_City%20of%20Phoenix%20Amicus%20Brief%209-22-23%20FINAL%20Version.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comments" Target="../comments/commen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hyperlink" Target="https://www.cdc.gov/violenceprevention/childabuseandneglect/acestudy/resources.html?CDC_AA_refVal=https%3A%2F%2Fwww.cdc.gov%2Fviolenceprevention%2Fchildabuseandneglect%2Facestudy%2Fjournal.html" TargetMode="External"/><Relationship Id="rId6" Type="http://schemas.openxmlformats.org/officeDocument/2006/relationships/hyperlink" Target="https://www.npr.org/sections/health-shots/2015/03/02/387007941/take-the-ace-quiz-and-learn-what-it-does-and-doesnt-mea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comments" Target="../comments/comment2.xml"/><Relationship Id="rId4" Type="http://schemas.openxmlformats.org/officeDocument/2006/relationships/image" Target="../media/image31.jpg"/><Relationship Id="rId9" Type="http://schemas.openxmlformats.org/officeDocument/2006/relationships/hyperlink" Target="https://www.cdc.gov/violenceprevention/childabuseandneglect/aces/fastfact.html" TargetMode="External"/><Relationship Id="rId5" Type="http://schemas.openxmlformats.org/officeDocument/2006/relationships/hyperlink" Target="https://pediatrics.aappublications.org/content/137/4/e20154016/tab-figures-data" TargetMode="External"/><Relationship Id="rId6" Type="http://schemas.openxmlformats.org/officeDocument/2006/relationships/hyperlink" Target="https://pediatrics.aappublications.org/content/137/4/e20154016/tab-figures-data" TargetMode="External"/><Relationship Id="rId7" Type="http://schemas.openxmlformats.org/officeDocument/2006/relationships/hyperlink" Target="https://journals.sagepub.com/doi/10.1177/1077559515600781" TargetMode="External"/><Relationship Id="rId8" Type="http://schemas.openxmlformats.org/officeDocument/2006/relationships/hyperlink" Target="https://www2.tjjd.texas.gov/statistics/2018-datacon/26poster-aces.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hyperlink" Target="https://www2.tjjd.texas.gov/statistics/2018-datacon/26poster-aces.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www.ncbi.nlm.nih.gov/pmc/articles/PMC6735495/"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ph type="ctrTitle"/>
          </p:nvPr>
        </p:nvSpPr>
        <p:spPr>
          <a:xfrm>
            <a:off x="358083" y="1184338"/>
            <a:ext cx="5502300" cy="559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6" name="Google Shape;86;p13"/>
          <p:cNvSpPr txBox="1"/>
          <p:nvPr>
            <p:ph idx="1" type="subTitle"/>
          </p:nvPr>
        </p:nvSpPr>
        <p:spPr>
          <a:xfrm>
            <a:off x="358075" y="1811919"/>
            <a:ext cx="5502300" cy="2889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None/>
            </a:pPr>
            <a:r>
              <a:t/>
            </a:r>
            <a:endParaRPr/>
          </a:p>
        </p:txBody>
      </p:sp>
      <p:sp>
        <p:nvSpPr>
          <p:cNvPr id="87" name="Google Shape;87;p13"/>
          <p:cNvSpPr/>
          <p:nvPr/>
        </p:nvSpPr>
        <p:spPr>
          <a:xfrm flipH="1">
            <a:off x="7831205" y="2636491"/>
            <a:ext cx="1386970" cy="2588348"/>
          </a:xfrm>
          <a:custGeom>
            <a:rect b="b" l="l" r="r" t="t"/>
            <a:pathLst>
              <a:path extrusionOk="0" h="3877675" w="2077857">
                <a:moveTo>
                  <a:pt x="2077857" y="0"/>
                </a:moveTo>
                <a:lnTo>
                  <a:pt x="0" y="0"/>
                </a:lnTo>
                <a:lnTo>
                  <a:pt x="0" y="3877675"/>
                </a:lnTo>
                <a:lnTo>
                  <a:pt x="2077857" y="3877675"/>
                </a:lnTo>
                <a:lnTo>
                  <a:pt x="2077857" y="0"/>
                </a:lnTo>
                <a:close/>
              </a:path>
            </a:pathLst>
          </a:custGeom>
          <a:blipFill rotWithShape="1">
            <a:blip r:embed="rId3">
              <a:alphaModFix amt="1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88" name="Google Shape;88;p13"/>
          <p:cNvPicPr preferRelativeResize="0"/>
          <p:nvPr/>
        </p:nvPicPr>
        <p:blipFill rotWithShape="1">
          <a:blip r:embed="rId4">
            <a:alphaModFix/>
          </a:blip>
          <a:srcRect b="0" l="0" r="0" t="0"/>
          <a:stretch/>
        </p:blipFill>
        <p:spPr>
          <a:xfrm>
            <a:off x="0" y="0"/>
            <a:ext cx="9178369" cy="5147225"/>
          </a:xfrm>
          <a:prstGeom prst="rect">
            <a:avLst/>
          </a:prstGeom>
          <a:noFill/>
          <a:ln>
            <a:noFill/>
          </a:ln>
        </p:spPr>
      </p:pic>
      <p:sp>
        <p:nvSpPr>
          <p:cNvPr id="89" name="Google Shape;89;p13"/>
          <p:cNvSpPr txBox="1"/>
          <p:nvPr/>
        </p:nvSpPr>
        <p:spPr>
          <a:xfrm>
            <a:off x="77100" y="87550"/>
            <a:ext cx="5343600" cy="354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000">
                <a:solidFill>
                  <a:schemeClr val="dk2"/>
                </a:solidFill>
              </a:rPr>
              <a:t>Sheryl Recinos</a:t>
            </a:r>
            <a:r>
              <a:rPr b="1" lang="en" sz="1000">
                <a:solidFill>
                  <a:schemeClr val="dk2"/>
                </a:solidFill>
              </a:rPr>
              <a:t>, MD,</a:t>
            </a:r>
            <a:r>
              <a:rPr lang="en" sz="1000">
                <a:solidFill>
                  <a:schemeClr val="dk2"/>
                </a:solidFill>
              </a:rPr>
              <a:t> </a:t>
            </a:r>
            <a:r>
              <a:rPr lang="en" sz="1000">
                <a:solidFill>
                  <a:schemeClr val="dk2"/>
                </a:solidFill>
              </a:rPr>
              <a:t>Family Medicine hospitalist physician, first alumni board member of My Friend’s Place (homeless youth drop in program in Hollywood, CA), award-winning author, member of NHCHC, NN4Y, NCH</a:t>
            </a:r>
            <a:endParaRPr sz="1000">
              <a:solidFill>
                <a:schemeClr val="dk2"/>
              </a:solidFill>
            </a:endParaRPr>
          </a:p>
          <a:p>
            <a:pPr indent="0" lvl="0" marL="0" marR="0" rtl="0" algn="l">
              <a:lnSpc>
                <a:spcPct val="100000"/>
              </a:lnSpc>
              <a:spcBef>
                <a:spcPts val="0"/>
              </a:spcBef>
              <a:spcAft>
                <a:spcPts val="0"/>
              </a:spcAft>
              <a:buNone/>
            </a:pPr>
            <a:r>
              <a:rPr b="1" lang="en" sz="1000">
                <a:solidFill>
                  <a:schemeClr val="dk2"/>
                </a:solidFill>
              </a:rPr>
              <a:t>Sabra Boyd</a:t>
            </a:r>
            <a:r>
              <a:rPr lang="en" sz="1000">
                <a:solidFill>
                  <a:schemeClr val="dk2"/>
                </a:solidFill>
              </a:rPr>
              <a:t>, </a:t>
            </a:r>
            <a:r>
              <a:rPr lang="en" sz="1000">
                <a:solidFill>
                  <a:schemeClr val="dk2"/>
                </a:solidFill>
              </a:rPr>
              <a:t>HHS / NHTTAC certified trainer for hospitals developing human trafficking and homelessness prevention protocols, OVC Standards of Care consultant, HHS Joint Forced Labor Working Task Group Addressing Forced Labor in the Healthcare Supply Chain consultant, SWSU co-founder, Freedom Network steering committee member, AMP advisory board member, award-winning writer, media relations consultant and peer mentor for survivors of homelessness and human trafficking, Housing Justice Project board member</a:t>
            </a:r>
            <a:endParaRPr sz="1000">
              <a:solidFill>
                <a:schemeClr val="dk2"/>
              </a:solidFill>
            </a:endParaRPr>
          </a:p>
          <a:p>
            <a:pPr indent="0" lvl="0" marL="0" rtl="0" algn="l">
              <a:lnSpc>
                <a:spcPct val="100000"/>
              </a:lnSpc>
              <a:spcBef>
                <a:spcPts val="0"/>
              </a:spcBef>
              <a:spcAft>
                <a:spcPts val="1200"/>
              </a:spcAft>
              <a:buNone/>
            </a:pPr>
            <a:r>
              <a:rPr b="1" lang="en" sz="1000">
                <a:solidFill>
                  <a:schemeClr val="dk2"/>
                </a:solidFill>
              </a:rPr>
              <a:t>Lefty</a:t>
            </a:r>
            <a:r>
              <a:rPr lang="en" sz="1000">
                <a:solidFill>
                  <a:schemeClr val="dk2"/>
                </a:solidFill>
              </a:rPr>
              <a:t>, BSW, a disabled Navy veteran, has been deeply involved in activism since the murder of George Floyd in 2020. Motivated by her experiences and veteran status, she sold her house and relocated to downtown Phoenix in late 2021 to live with Sophia Dancel, her partner and fellow activist. Together, they work on various projects for "Unsheltered Phoenix”</a:t>
            </a:r>
            <a:br>
              <a:rPr lang="en" sz="1000">
                <a:solidFill>
                  <a:schemeClr val="dk2"/>
                </a:solidFill>
              </a:rPr>
            </a:br>
            <a:r>
              <a:rPr b="1" lang="en" sz="1000">
                <a:solidFill>
                  <a:schemeClr val="dk2"/>
                </a:solidFill>
              </a:rPr>
              <a:t>Sophia Dancel</a:t>
            </a:r>
            <a:r>
              <a:rPr lang="en" sz="1000">
                <a:solidFill>
                  <a:schemeClr val="dk2"/>
                </a:solidFill>
              </a:rPr>
              <a:t> has been a fervent community volunteer and activist since 2018, starting with Food Not Bombs and No More Deaths Phoenix. In 2020, she founded "Unsheltered Phoenix" to combat the distressing sweeps practice where homeless individuals' belongings are discarded, and they are forcibly displaced. Under Sophia's leadership, Unsheltered Phoenix has launched impactful aid projects, including delivering over half a million pounds of ice and distributing more than 10,000 coolers to those in need across 2022 and 2023. Despite facing legal challenges, including two arrests during the final sweeps of The Zone in late 2023, and subsequently completing probation after charges were dropped, Sophia remains dedicated to her advocacy. She continues to address the ongoing issue of unjust displacement and legal challenges faced by the community members in The Zone</a:t>
            </a:r>
            <a:endParaRPr sz="1000">
              <a:solidFill>
                <a:schemeClr val="dk2"/>
              </a:solidFill>
            </a:endParaRPr>
          </a:p>
        </p:txBody>
      </p:sp>
      <p:sp>
        <p:nvSpPr>
          <p:cNvPr id="90" name="Google Shape;90;p13"/>
          <p:cNvSpPr txBox="1"/>
          <p:nvPr/>
        </p:nvSpPr>
        <p:spPr>
          <a:xfrm>
            <a:off x="5420700" y="87550"/>
            <a:ext cx="3648300" cy="825000"/>
          </a:xfrm>
          <a:prstGeom prst="rect">
            <a:avLst/>
          </a:prstGeom>
          <a:solidFill>
            <a:srgbClr val="CCCCCC"/>
          </a:solidFill>
          <a:ln>
            <a:noFill/>
          </a:ln>
        </p:spPr>
        <p:txBody>
          <a:bodyPr anchorCtr="0" anchor="t" bIns="0" lIns="0" spcFirstLastPara="1" rIns="0" wrap="square" tIns="0">
            <a:spAutoFit/>
          </a:bodyPr>
          <a:lstStyle/>
          <a:p>
            <a:pPr indent="0" lvl="0" marL="0" rtl="0" algn="ctr">
              <a:spcBef>
                <a:spcPts val="0"/>
              </a:spcBef>
              <a:spcAft>
                <a:spcPts val="0"/>
              </a:spcAft>
              <a:buClr>
                <a:srgbClr val="000000"/>
              </a:buClr>
              <a:buSzPts val="990"/>
              <a:buFont typeface="Arial"/>
              <a:buNone/>
            </a:pPr>
            <a:r>
              <a:rPr b="1" lang="en" sz="2000">
                <a:solidFill>
                  <a:srgbClr val="303030"/>
                </a:solidFill>
                <a:latin typeface="Century Gothic"/>
                <a:ea typeface="Century Gothic"/>
                <a:cs typeface="Century Gothic"/>
                <a:sym typeface="Century Gothic"/>
              </a:rPr>
              <a:t>Homelessness Is Not a Binary:</a:t>
            </a:r>
            <a:endParaRPr b="1" sz="2000">
              <a:solidFill>
                <a:srgbClr val="303030"/>
              </a:solidFill>
              <a:latin typeface="Century Gothic"/>
              <a:ea typeface="Century Gothic"/>
              <a:cs typeface="Century Gothic"/>
              <a:sym typeface="Century Gothic"/>
            </a:endParaRPr>
          </a:p>
          <a:p>
            <a:pPr indent="0" lvl="0" marL="0" rtl="0" algn="ctr">
              <a:lnSpc>
                <a:spcPct val="80000"/>
              </a:lnSpc>
              <a:spcBef>
                <a:spcPts val="0"/>
              </a:spcBef>
              <a:spcAft>
                <a:spcPts val="0"/>
              </a:spcAft>
              <a:buSzPts val="1018"/>
              <a:buNone/>
            </a:pPr>
            <a:r>
              <a:rPr lang="en">
                <a:solidFill>
                  <a:srgbClr val="303030"/>
                </a:solidFill>
                <a:latin typeface="Century Gothic"/>
                <a:ea typeface="Century Gothic"/>
                <a:cs typeface="Century Gothic"/>
                <a:sym typeface="Century Gothic"/>
              </a:rPr>
              <a:t>The Continuum of Care </a:t>
            </a:r>
            <a:endParaRPr>
              <a:solidFill>
                <a:srgbClr val="303030"/>
              </a:solidFill>
              <a:latin typeface="Century Gothic"/>
              <a:ea typeface="Century Gothic"/>
              <a:cs typeface="Century Gothic"/>
              <a:sym typeface="Century Gothic"/>
            </a:endParaRPr>
          </a:p>
          <a:p>
            <a:pPr indent="0" lvl="0" marL="0" rtl="0" algn="ctr">
              <a:lnSpc>
                <a:spcPct val="80000"/>
              </a:lnSpc>
              <a:spcBef>
                <a:spcPts val="0"/>
              </a:spcBef>
              <a:spcAft>
                <a:spcPts val="0"/>
              </a:spcAft>
              <a:buSzPts val="1018"/>
              <a:buNone/>
            </a:pPr>
            <a:r>
              <a:rPr lang="en">
                <a:solidFill>
                  <a:srgbClr val="303030"/>
                </a:solidFill>
                <a:latin typeface="Century Gothic"/>
                <a:ea typeface="Century Gothic"/>
                <a:cs typeface="Century Gothic"/>
                <a:sym typeface="Century Gothic"/>
              </a:rPr>
              <a:t>When Homelessness </a:t>
            </a:r>
            <a:endParaRPr>
              <a:solidFill>
                <a:srgbClr val="303030"/>
              </a:solidFill>
              <a:latin typeface="Century Gothic"/>
              <a:ea typeface="Century Gothic"/>
              <a:cs typeface="Century Gothic"/>
              <a:sym typeface="Century Gothic"/>
            </a:endParaRPr>
          </a:p>
          <a:p>
            <a:pPr indent="0" lvl="0" marL="0" rtl="0" algn="ctr">
              <a:lnSpc>
                <a:spcPct val="80000"/>
              </a:lnSpc>
              <a:spcBef>
                <a:spcPts val="0"/>
              </a:spcBef>
              <a:spcAft>
                <a:spcPts val="0"/>
              </a:spcAft>
              <a:buSzPts val="1018"/>
              <a:buNone/>
            </a:pPr>
            <a:r>
              <a:rPr lang="en">
                <a:solidFill>
                  <a:srgbClr val="303030"/>
                </a:solidFill>
                <a:latin typeface="Century Gothic"/>
                <a:ea typeface="Century Gothic"/>
                <a:cs typeface="Century Gothic"/>
                <a:sym typeface="Century Gothic"/>
              </a:rPr>
              <a:t>is a Chronic Comorbidity</a:t>
            </a:r>
            <a:endParaRPr>
              <a:solidFill>
                <a:srgbClr val="30303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ctrTitle"/>
          </p:nvPr>
        </p:nvSpPr>
        <p:spPr>
          <a:xfrm>
            <a:off x="357450" y="806522"/>
            <a:ext cx="8222100" cy="83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Arial"/>
                <a:ea typeface="Arial"/>
                <a:cs typeface="Arial"/>
                <a:sym typeface="Arial"/>
              </a:rPr>
              <a:t>Systemic Racism in Services &amp;</a:t>
            </a:r>
            <a:endParaRPr sz="3000">
              <a:latin typeface="Arial"/>
              <a:ea typeface="Arial"/>
              <a:cs typeface="Arial"/>
              <a:sym typeface="Arial"/>
            </a:endParaRPr>
          </a:p>
          <a:p>
            <a:pPr indent="0" lvl="0" marL="0" rtl="0" algn="l">
              <a:spcBef>
                <a:spcPts val="0"/>
              </a:spcBef>
              <a:spcAft>
                <a:spcPts val="0"/>
              </a:spcAft>
              <a:buNone/>
            </a:pPr>
            <a:r>
              <a:rPr lang="en" sz="3000">
                <a:latin typeface="Arial"/>
                <a:ea typeface="Arial"/>
                <a:cs typeface="Arial"/>
                <a:sym typeface="Arial"/>
              </a:rPr>
              <a:t>Racial Inequity in Referrals to Services</a:t>
            </a:r>
            <a:endParaRPr sz="3000"/>
          </a:p>
        </p:txBody>
      </p:sp>
      <p:sp>
        <p:nvSpPr>
          <p:cNvPr id="151" name="Google Shape;151;p22"/>
          <p:cNvSpPr txBox="1"/>
          <p:nvPr>
            <p:ph idx="1" type="subTitle"/>
          </p:nvPr>
        </p:nvSpPr>
        <p:spPr>
          <a:xfrm>
            <a:off x="357450" y="2113750"/>
            <a:ext cx="8429100" cy="2685300"/>
          </a:xfrm>
          <a:prstGeom prst="rect">
            <a:avLst/>
          </a:prstGeom>
          <a:solidFill>
            <a:srgbClr val="CFE2F3"/>
          </a:solidFill>
          <a:ln cap="flat" cmpd="sng" w="19050">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70000"/>
              </a:lnSpc>
              <a:spcBef>
                <a:spcPts val="0"/>
              </a:spcBef>
              <a:spcAft>
                <a:spcPts val="0"/>
              </a:spcAft>
              <a:buSzPts val="852"/>
              <a:buNone/>
            </a:pPr>
            <a:r>
              <a:t/>
            </a:r>
            <a:endParaRPr sz="2427">
              <a:solidFill>
                <a:srgbClr val="333333"/>
              </a:solidFill>
            </a:endParaRPr>
          </a:p>
          <a:p>
            <a:pPr indent="0" lvl="0" marL="0" rtl="0" algn="l">
              <a:lnSpc>
                <a:spcPct val="70000"/>
              </a:lnSpc>
              <a:spcBef>
                <a:spcPts val="0"/>
              </a:spcBef>
              <a:spcAft>
                <a:spcPts val="0"/>
              </a:spcAft>
              <a:buSzPts val="852"/>
              <a:buNone/>
            </a:pPr>
            <a:r>
              <a:rPr lang="en" sz="2427">
                <a:solidFill>
                  <a:srgbClr val="333333"/>
                </a:solidFill>
              </a:rPr>
              <a:t>A </a:t>
            </a:r>
            <a:r>
              <a:rPr lang="en" sz="2427" u="sng">
                <a:solidFill>
                  <a:srgbClr val="333333"/>
                </a:solidFill>
                <a:hlinkClick r:id="rId3">
                  <a:extLst>
                    <a:ext uri="{A12FA001-AC4F-418D-AE19-62706E023703}">
                      <ahyp:hlinkClr val="tx"/>
                    </a:ext>
                  </a:extLst>
                </a:hlinkClick>
              </a:rPr>
              <a:t>2019 study</a:t>
            </a:r>
            <a:r>
              <a:rPr lang="en" sz="2427">
                <a:solidFill>
                  <a:srgbClr val="333333"/>
                </a:solidFill>
              </a:rPr>
              <a:t> found that in many American cities, a disproportionately higher number of Black, Indigenous, Latine/x/a/o, Asian and Pacific Islander people experienced homelessness. However they routinely scored significantly lower than their white counterparts on Coordinated Entry System (CES) surveys with case workers and outreach workers, making it a longer and harder process to access permanent supportive housing. </a:t>
            </a:r>
            <a:endParaRPr sz="2427">
              <a:solidFill>
                <a:srgbClr val="333333"/>
              </a:solidFill>
            </a:endParaRPr>
          </a:p>
          <a:p>
            <a:pPr indent="0" lvl="0" marL="0" rtl="0" algn="l">
              <a:lnSpc>
                <a:spcPct val="70000"/>
              </a:lnSpc>
              <a:spcBef>
                <a:spcPts val="0"/>
              </a:spcBef>
              <a:spcAft>
                <a:spcPts val="0"/>
              </a:spcAft>
              <a:buSzPts val="852"/>
              <a:buNone/>
            </a:pPr>
            <a:r>
              <a:t/>
            </a:r>
            <a:endParaRPr sz="2427">
              <a:solidFill>
                <a:srgbClr val="33333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3"/>
          <p:cNvPicPr preferRelativeResize="0"/>
          <p:nvPr/>
        </p:nvPicPr>
        <p:blipFill>
          <a:blip r:embed="rId3">
            <a:alphaModFix/>
          </a:blip>
          <a:stretch>
            <a:fillRect/>
          </a:stretch>
        </p:blipFill>
        <p:spPr>
          <a:xfrm>
            <a:off x="0" y="2511000"/>
            <a:ext cx="4491700" cy="3236376"/>
          </a:xfrm>
          <a:prstGeom prst="rect">
            <a:avLst/>
          </a:prstGeom>
          <a:noFill/>
          <a:ln>
            <a:noFill/>
          </a:ln>
        </p:spPr>
      </p:pic>
      <p:pic>
        <p:nvPicPr>
          <p:cNvPr id="157" name="Google Shape;157;p23"/>
          <p:cNvPicPr preferRelativeResize="0"/>
          <p:nvPr/>
        </p:nvPicPr>
        <p:blipFill>
          <a:blip r:embed="rId4">
            <a:alphaModFix/>
          </a:blip>
          <a:stretch>
            <a:fillRect/>
          </a:stretch>
        </p:blipFill>
        <p:spPr>
          <a:xfrm>
            <a:off x="0" y="0"/>
            <a:ext cx="4491701" cy="2511010"/>
          </a:xfrm>
          <a:prstGeom prst="rect">
            <a:avLst/>
          </a:prstGeom>
          <a:noFill/>
          <a:ln>
            <a:noFill/>
          </a:ln>
        </p:spPr>
      </p:pic>
      <p:sp>
        <p:nvSpPr>
          <p:cNvPr id="158" name="Google Shape;158;p23"/>
          <p:cNvSpPr txBox="1"/>
          <p:nvPr/>
        </p:nvSpPr>
        <p:spPr>
          <a:xfrm>
            <a:off x="4491700" y="1016525"/>
            <a:ext cx="4652400" cy="2586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The</a:t>
            </a:r>
            <a:r>
              <a:rPr lang="en" sz="1300"/>
              <a:t> VI-SPADT survey tool scores vulnerability on a scale of 0-17 to assess housing placement for people. Depending upon how people self-report, they are more or less likely to receive housing</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b="1" lang="en" sz="1300" u="sng"/>
              <a:t>Scale of Scores:</a:t>
            </a:r>
            <a:endParaRPr b="1" sz="1300" u="sng"/>
          </a:p>
          <a:p>
            <a:pPr indent="0" lvl="0" marL="0" rtl="0" algn="l">
              <a:spcBef>
                <a:spcPts val="0"/>
              </a:spcBef>
              <a:spcAft>
                <a:spcPts val="0"/>
              </a:spcAft>
              <a:buNone/>
            </a:pPr>
            <a:r>
              <a:rPr b="1" lang="en" sz="1300"/>
              <a:t>0-3</a:t>
            </a:r>
            <a:r>
              <a:rPr lang="en" sz="1300"/>
              <a:t>: Recommendation for </a:t>
            </a:r>
            <a:r>
              <a:rPr b="1" lang="en" sz="1300"/>
              <a:t>N</a:t>
            </a:r>
            <a:r>
              <a:rPr b="1" lang="en" sz="1300"/>
              <a:t>o Housing Intervention</a:t>
            </a:r>
            <a:endParaRPr b="1" sz="1300"/>
          </a:p>
          <a:p>
            <a:pPr indent="0" lvl="0" marL="0" rtl="0" algn="l">
              <a:spcBef>
                <a:spcPts val="0"/>
              </a:spcBef>
              <a:spcAft>
                <a:spcPts val="0"/>
              </a:spcAft>
              <a:buNone/>
            </a:pPr>
            <a:r>
              <a:t/>
            </a:r>
            <a:endParaRPr sz="1300"/>
          </a:p>
          <a:p>
            <a:pPr indent="0" lvl="0" marL="0" rtl="0" algn="l">
              <a:spcBef>
                <a:spcPts val="0"/>
              </a:spcBef>
              <a:spcAft>
                <a:spcPts val="0"/>
              </a:spcAft>
              <a:buNone/>
            </a:pPr>
            <a:r>
              <a:rPr b="1" lang="en" sz="1300"/>
              <a:t>4-7</a:t>
            </a:r>
            <a:r>
              <a:rPr lang="en" sz="1300"/>
              <a:t>: Recommendation for Rapid Re-Housing</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b="1" lang="en" sz="1300"/>
              <a:t>8+</a:t>
            </a:r>
            <a:r>
              <a:rPr lang="en" sz="1300"/>
              <a:t>: Recommendation for </a:t>
            </a:r>
            <a:r>
              <a:rPr b="1" lang="en" sz="1300"/>
              <a:t>Permanent Supportive Housing /  Housing First</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nvSpPr>
        <p:spPr>
          <a:xfrm>
            <a:off x="-16250" y="1002075"/>
            <a:ext cx="9160200" cy="35403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D9D2E9"/>
                </a:solidFill>
              </a:rPr>
              <a:t>5 Example Survey Questions with Disproportionate Racial Disparity in Housing Referrals Based on Aggregate Vulnerability Data</a:t>
            </a:r>
            <a:endParaRPr sz="2100">
              <a:solidFill>
                <a:srgbClr val="D9D2E9"/>
              </a:solidFill>
            </a:endParaRPr>
          </a:p>
          <a:p>
            <a:pPr indent="0" lvl="0" marL="0" rtl="0" algn="l">
              <a:spcBef>
                <a:spcPts val="0"/>
              </a:spcBef>
              <a:spcAft>
                <a:spcPts val="0"/>
              </a:spcAft>
              <a:buNone/>
            </a:pPr>
            <a:r>
              <a:t/>
            </a:r>
            <a:endParaRPr sz="1100">
              <a:solidFill>
                <a:srgbClr val="F3F3F3"/>
              </a:solidFill>
            </a:endParaRPr>
          </a:p>
          <a:p>
            <a:pPr indent="-298450" lvl="0" marL="457200" rtl="0" algn="l">
              <a:spcBef>
                <a:spcPts val="0"/>
              </a:spcBef>
              <a:spcAft>
                <a:spcPts val="0"/>
              </a:spcAft>
              <a:buClr>
                <a:srgbClr val="F3F3F3"/>
              </a:buClr>
              <a:buSzPts val="1100"/>
              <a:buAutoNum type="arabicPeriod"/>
            </a:pPr>
            <a:r>
              <a:rPr lang="en" sz="1100">
                <a:solidFill>
                  <a:srgbClr val="F3F3F3"/>
                </a:solidFill>
              </a:rPr>
              <a:t>Where do you sleep most frequently? If the person answers anything other than “shelter”, “transitional housing”, or “safe haven,” then score 1. [Odds Ratio (OR)=4.3 White; </a:t>
            </a:r>
            <a:r>
              <a:rPr lang="en" sz="1100">
                <a:solidFill>
                  <a:srgbClr val="F3F3F3"/>
                </a:solidFill>
              </a:rPr>
              <a:t>Odds Ratio (OR)</a:t>
            </a:r>
            <a:r>
              <a:rPr lang="en" sz="1100">
                <a:solidFill>
                  <a:srgbClr val="F3F3F3"/>
                </a:solidFill>
              </a:rPr>
              <a:t>=2.9 BIPOC.] </a:t>
            </a:r>
            <a:endParaRPr sz="1100">
              <a:solidFill>
                <a:srgbClr val="F3F3F3"/>
              </a:solidFill>
            </a:endParaRPr>
          </a:p>
          <a:p>
            <a:pPr indent="0" lvl="0" marL="0" rtl="0" algn="l">
              <a:spcBef>
                <a:spcPts val="0"/>
              </a:spcBef>
              <a:spcAft>
                <a:spcPts val="0"/>
              </a:spcAft>
              <a:buNone/>
            </a:pPr>
            <a:r>
              <a:t/>
            </a:r>
            <a:endParaRPr sz="1100">
              <a:solidFill>
                <a:srgbClr val="F3F3F3"/>
              </a:solidFill>
            </a:endParaRPr>
          </a:p>
          <a:p>
            <a:pPr indent="-298450" lvl="0" marL="457200" rtl="0" algn="l">
              <a:spcBef>
                <a:spcPts val="0"/>
              </a:spcBef>
              <a:spcAft>
                <a:spcPts val="0"/>
              </a:spcAft>
              <a:buClr>
                <a:srgbClr val="F3F3F3"/>
              </a:buClr>
              <a:buSzPts val="1100"/>
              <a:buAutoNum type="arabicPeriod"/>
            </a:pPr>
            <a:r>
              <a:rPr lang="en" sz="1100">
                <a:solidFill>
                  <a:srgbClr val="F3F3F3"/>
                </a:solidFill>
              </a:rPr>
              <a:t>Are you currently able to take care of basic needs like bathing, changing clothes, using a restroom, getting food and clean water and other things like that? If “no,” then score 1 for self-care. [OR=3.8 White; OR=2.4 BIPOC.]</a:t>
            </a:r>
            <a:endParaRPr sz="1100">
              <a:solidFill>
                <a:srgbClr val="F3F3F3"/>
              </a:solidFill>
            </a:endParaRPr>
          </a:p>
          <a:p>
            <a:pPr indent="0" lvl="0" marL="0" rtl="0" algn="l">
              <a:spcBef>
                <a:spcPts val="0"/>
              </a:spcBef>
              <a:spcAft>
                <a:spcPts val="0"/>
              </a:spcAft>
              <a:buNone/>
            </a:pPr>
            <a:r>
              <a:t/>
            </a:r>
            <a:endParaRPr sz="1100">
              <a:solidFill>
                <a:srgbClr val="F3F3F3"/>
              </a:solidFill>
            </a:endParaRPr>
          </a:p>
          <a:p>
            <a:pPr indent="-298450" lvl="0" marL="457200" rtl="0" algn="l">
              <a:spcBef>
                <a:spcPts val="0"/>
              </a:spcBef>
              <a:spcAft>
                <a:spcPts val="0"/>
              </a:spcAft>
              <a:buClr>
                <a:srgbClr val="F3F3F3"/>
              </a:buClr>
              <a:buSzPts val="1100"/>
              <a:buAutoNum type="arabicPeriod"/>
            </a:pPr>
            <a:r>
              <a:rPr lang="en" sz="1100">
                <a:solidFill>
                  <a:srgbClr val="F3F3F3"/>
                </a:solidFill>
              </a:rPr>
              <a:t>Is your current homelessness in any way caused by a relationship that broke down, an unhealthy or abusive relationship, or because family or friends caused you to become evicted? If “yes,” then score 1 for social relationships. [OR=3.3 White; OR=2.4 BIPOC.] </a:t>
            </a:r>
            <a:endParaRPr sz="1100">
              <a:solidFill>
                <a:srgbClr val="F3F3F3"/>
              </a:solidFill>
            </a:endParaRPr>
          </a:p>
          <a:p>
            <a:pPr indent="0" lvl="0" marL="0" rtl="0" algn="l">
              <a:spcBef>
                <a:spcPts val="0"/>
              </a:spcBef>
              <a:spcAft>
                <a:spcPts val="0"/>
              </a:spcAft>
              <a:buNone/>
            </a:pPr>
            <a:r>
              <a:t/>
            </a:r>
            <a:endParaRPr sz="1100">
              <a:solidFill>
                <a:srgbClr val="F3F3F3"/>
              </a:solidFill>
            </a:endParaRPr>
          </a:p>
          <a:p>
            <a:pPr indent="-298450" lvl="0" marL="457200" rtl="0" algn="l">
              <a:spcBef>
                <a:spcPts val="0"/>
              </a:spcBef>
              <a:spcAft>
                <a:spcPts val="0"/>
              </a:spcAft>
              <a:buClr>
                <a:srgbClr val="F3F3F3"/>
              </a:buClr>
              <a:buSzPts val="1100"/>
              <a:buAutoNum type="arabicPeriod"/>
            </a:pPr>
            <a:r>
              <a:rPr lang="en" sz="1100">
                <a:solidFill>
                  <a:srgbClr val="F3F3F3"/>
                </a:solidFill>
              </a:rPr>
              <a:t>Has your drinking or drug use led you to being kicked out of an apartment or program where you were staying in the past? Will drinking or drug use make it difficult for you to stay housed or afford your housing? If “yes” to any of the above, then score 1 for substance use. [OR=4.4 White; OR=3.0 BIPOC.] </a:t>
            </a:r>
            <a:endParaRPr sz="1100">
              <a:solidFill>
                <a:srgbClr val="F3F3F3"/>
              </a:solidFill>
            </a:endParaRPr>
          </a:p>
          <a:p>
            <a:pPr indent="0" lvl="0" marL="0" rtl="0" algn="l">
              <a:spcBef>
                <a:spcPts val="0"/>
              </a:spcBef>
              <a:spcAft>
                <a:spcPts val="0"/>
              </a:spcAft>
              <a:buNone/>
            </a:pPr>
            <a:r>
              <a:t/>
            </a:r>
            <a:endParaRPr sz="1100">
              <a:solidFill>
                <a:srgbClr val="F3F3F3"/>
              </a:solidFill>
            </a:endParaRPr>
          </a:p>
          <a:p>
            <a:pPr indent="-298450" lvl="0" marL="457200" rtl="0" algn="l">
              <a:spcBef>
                <a:spcPts val="0"/>
              </a:spcBef>
              <a:spcAft>
                <a:spcPts val="0"/>
              </a:spcAft>
              <a:buClr>
                <a:srgbClr val="F3F3F3"/>
              </a:buClr>
              <a:buSzPts val="1100"/>
              <a:buAutoNum type="arabicPeriod"/>
            </a:pPr>
            <a:r>
              <a:rPr lang="en" sz="1100">
                <a:solidFill>
                  <a:srgbClr val="F3F3F3"/>
                </a:solidFill>
              </a:rPr>
              <a:t>Are there any medications that a doctor said you should be taking that, for whatever reason, you are not taking? Are there any medications like painkillers that you don’t take the way the doctor prescribed or where y</a:t>
            </a:r>
            <a:endParaRPr sz="1100">
              <a:solidFill>
                <a:srgbClr val="F3F3F3"/>
              </a:solidFill>
            </a:endParaRPr>
          </a:p>
        </p:txBody>
      </p:sp>
      <p:sp>
        <p:nvSpPr>
          <p:cNvPr id="164" name="Google Shape;164;p24"/>
          <p:cNvSpPr txBox="1"/>
          <p:nvPr/>
        </p:nvSpPr>
        <p:spPr>
          <a:xfrm>
            <a:off x="284200" y="1752350"/>
            <a:ext cx="8503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rgbClr val="D9D2E9"/>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8" name="Shape 168"/>
        <p:cNvGrpSpPr/>
        <p:nvPr/>
      </p:nvGrpSpPr>
      <p:grpSpPr>
        <a:xfrm>
          <a:off x="0" y="0"/>
          <a:ext cx="0" cy="0"/>
          <a:chOff x="0" y="0"/>
          <a:chExt cx="0" cy="0"/>
        </a:xfrm>
      </p:grpSpPr>
      <p:sp>
        <p:nvSpPr>
          <p:cNvPr id="169" name="Google Shape;169;p25"/>
          <p:cNvSpPr txBox="1"/>
          <p:nvPr>
            <p:ph type="ctrTitle"/>
          </p:nvPr>
        </p:nvSpPr>
        <p:spPr>
          <a:xfrm>
            <a:off x="394250" y="1158347"/>
            <a:ext cx="8222100" cy="83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Epigenetics, Aging, and Homelessness</a:t>
            </a:r>
            <a:endParaRPr/>
          </a:p>
        </p:txBody>
      </p:sp>
      <p:pic>
        <p:nvPicPr>
          <p:cNvPr id="170" name="Google Shape;170;p25"/>
          <p:cNvPicPr preferRelativeResize="0"/>
          <p:nvPr/>
        </p:nvPicPr>
        <p:blipFill>
          <a:blip r:embed="rId3">
            <a:alphaModFix/>
          </a:blip>
          <a:stretch>
            <a:fillRect/>
          </a:stretch>
        </p:blipFill>
        <p:spPr>
          <a:xfrm>
            <a:off x="4572000" y="2413972"/>
            <a:ext cx="3931786" cy="24247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nvSpPr>
        <p:spPr>
          <a:xfrm>
            <a:off x="3635400" y="0"/>
            <a:ext cx="5508600" cy="4967400"/>
          </a:xfrm>
          <a:prstGeom prst="rect">
            <a:avLst/>
          </a:prstGeom>
          <a:solidFill>
            <a:schemeClr val="accent1"/>
          </a:solidFill>
          <a:ln>
            <a:noFill/>
          </a:ln>
        </p:spPr>
        <p:txBody>
          <a:bodyPr anchorCtr="0" anchor="t" bIns="91425" lIns="91425" spcFirstLastPara="1" rIns="91425" wrap="square" tIns="91425">
            <a:spAutoFit/>
          </a:bodyPr>
          <a:lstStyle/>
          <a:p>
            <a:pPr indent="-311150" lvl="0" marL="457200" rtl="0" algn="l">
              <a:lnSpc>
                <a:spcPct val="115833"/>
              </a:lnSpc>
              <a:spcBef>
                <a:spcPts val="0"/>
              </a:spcBef>
              <a:spcAft>
                <a:spcPts val="0"/>
              </a:spcAft>
              <a:buClr>
                <a:schemeClr val="lt1"/>
              </a:buClr>
              <a:buSzPts val="1300"/>
              <a:buFont typeface="Aptos"/>
              <a:buChar char="-"/>
            </a:pPr>
            <a:r>
              <a:rPr lang="en" sz="1300">
                <a:solidFill>
                  <a:schemeClr val="lt1"/>
                </a:solidFill>
                <a:latin typeface="Aptos"/>
                <a:ea typeface="Aptos"/>
                <a:cs typeface="Aptos"/>
                <a:sym typeface="Aptos"/>
              </a:rPr>
              <a:t>Population </a:t>
            </a:r>
            <a:r>
              <a:rPr lang="en" sz="1300">
                <a:solidFill>
                  <a:schemeClr val="lt1"/>
                </a:solidFill>
                <a:latin typeface="Aptos"/>
                <a:ea typeface="Aptos"/>
                <a:cs typeface="Aptos"/>
                <a:sym typeface="Aptos"/>
              </a:rPr>
              <a:t>Ages Faster</a:t>
            </a:r>
            <a:endParaRPr sz="1300">
              <a:solidFill>
                <a:schemeClr val="lt1"/>
              </a:solidFill>
              <a:latin typeface="Aptos"/>
              <a:ea typeface="Aptos"/>
              <a:cs typeface="Aptos"/>
              <a:sym typeface="Aptos"/>
            </a:endParaRPr>
          </a:p>
          <a:p>
            <a:pPr indent="-311150" lvl="0" marL="457200" rtl="0" algn="l">
              <a:lnSpc>
                <a:spcPct val="115833"/>
              </a:lnSpc>
              <a:spcBef>
                <a:spcPts val="0"/>
              </a:spcBef>
              <a:spcAft>
                <a:spcPts val="0"/>
              </a:spcAft>
              <a:buClr>
                <a:schemeClr val="lt1"/>
              </a:buClr>
              <a:buSzPts val="1300"/>
              <a:buFont typeface="Aptos"/>
              <a:buChar char="-"/>
            </a:pPr>
            <a:r>
              <a:rPr lang="en" sz="1300">
                <a:solidFill>
                  <a:schemeClr val="lt1"/>
                </a:solidFill>
                <a:latin typeface="Aptos"/>
                <a:ea typeface="Aptos"/>
                <a:cs typeface="Aptos"/>
                <a:sym typeface="Aptos"/>
              </a:rPr>
              <a:t>Median age of death (64.6yo) </a:t>
            </a:r>
            <a:endParaRPr sz="1300">
              <a:solidFill>
                <a:schemeClr val="lt1"/>
              </a:solidFill>
              <a:latin typeface="Aptos"/>
              <a:ea typeface="Aptos"/>
              <a:cs typeface="Aptos"/>
              <a:sym typeface="Aptos"/>
            </a:endParaRPr>
          </a:p>
          <a:p>
            <a:pPr indent="0" lvl="0" marL="914400" rtl="0" algn="l">
              <a:lnSpc>
                <a:spcPct val="115833"/>
              </a:lnSpc>
              <a:spcBef>
                <a:spcPts val="800"/>
              </a:spcBef>
              <a:spcAft>
                <a:spcPts val="0"/>
              </a:spcAft>
              <a:buNone/>
            </a:pPr>
            <a:r>
              <a:rPr lang="en" sz="1300">
                <a:solidFill>
                  <a:schemeClr val="lt1"/>
                </a:solidFill>
                <a:latin typeface="Aptos"/>
                <a:ea typeface="Aptos"/>
                <a:cs typeface="Aptos"/>
                <a:sym typeface="Aptos"/>
              </a:rPr>
              <a:t>*increased premature mortality</a:t>
            </a:r>
            <a:endParaRPr sz="1300">
              <a:solidFill>
                <a:schemeClr val="lt1"/>
              </a:solidFill>
              <a:latin typeface="Aptos"/>
              <a:ea typeface="Aptos"/>
              <a:cs typeface="Aptos"/>
              <a:sym typeface="Aptos"/>
            </a:endParaRPr>
          </a:p>
          <a:p>
            <a:pPr indent="-311150" lvl="1" marL="914400" rtl="0" algn="l">
              <a:lnSpc>
                <a:spcPct val="115833"/>
              </a:lnSpc>
              <a:spcBef>
                <a:spcPts val="800"/>
              </a:spcBef>
              <a:spcAft>
                <a:spcPts val="0"/>
              </a:spcAft>
              <a:buClr>
                <a:schemeClr val="lt1"/>
              </a:buClr>
              <a:buSzPts val="1300"/>
              <a:buFont typeface="Courier New"/>
              <a:buChar char="o"/>
            </a:pPr>
            <a:r>
              <a:rPr lang="en" sz="1300">
                <a:solidFill>
                  <a:schemeClr val="lt1"/>
                </a:solidFill>
                <a:latin typeface="Aptos"/>
                <a:ea typeface="Aptos"/>
                <a:cs typeface="Aptos"/>
                <a:sym typeface="Aptos"/>
              </a:rPr>
              <a:t>Geriatric conditions 20 yo or younger </a:t>
            </a:r>
            <a:endParaRPr sz="1300">
              <a:solidFill>
                <a:schemeClr val="lt1"/>
              </a:solidFill>
              <a:latin typeface="Aptos"/>
              <a:ea typeface="Aptos"/>
              <a:cs typeface="Aptos"/>
              <a:sym typeface="Aptos"/>
            </a:endParaRPr>
          </a:p>
          <a:p>
            <a:pPr indent="-311150" lvl="2" marL="1371600" rtl="0" algn="l">
              <a:lnSpc>
                <a:spcPct val="115833"/>
              </a:lnSpc>
              <a:spcBef>
                <a:spcPts val="0"/>
              </a:spcBef>
              <a:spcAft>
                <a:spcPts val="0"/>
              </a:spcAft>
              <a:buClr>
                <a:schemeClr val="lt1"/>
              </a:buClr>
              <a:buSzPts val="1300"/>
              <a:buFont typeface="Noto Sans Symbols"/>
              <a:buChar char="▪"/>
            </a:pPr>
            <a:r>
              <a:rPr lang="en" sz="1300">
                <a:solidFill>
                  <a:schemeClr val="lt1"/>
                </a:solidFill>
                <a:latin typeface="Aptos"/>
                <a:ea typeface="Aptos"/>
                <a:cs typeface="Aptos"/>
                <a:sym typeface="Aptos"/>
              </a:rPr>
              <a:t>Incontinence</a:t>
            </a:r>
            <a:endParaRPr sz="1300">
              <a:solidFill>
                <a:schemeClr val="lt1"/>
              </a:solidFill>
              <a:latin typeface="Aptos"/>
              <a:ea typeface="Aptos"/>
              <a:cs typeface="Aptos"/>
              <a:sym typeface="Aptos"/>
            </a:endParaRPr>
          </a:p>
          <a:p>
            <a:pPr indent="-311150" lvl="2" marL="1371600" rtl="0" algn="l">
              <a:lnSpc>
                <a:spcPct val="115833"/>
              </a:lnSpc>
              <a:spcBef>
                <a:spcPts val="0"/>
              </a:spcBef>
              <a:spcAft>
                <a:spcPts val="0"/>
              </a:spcAft>
              <a:buClr>
                <a:schemeClr val="lt1"/>
              </a:buClr>
              <a:buSzPts val="1300"/>
              <a:buFont typeface="Noto Sans Symbols"/>
              <a:buChar char="▪"/>
            </a:pPr>
            <a:r>
              <a:rPr lang="en" sz="1300">
                <a:solidFill>
                  <a:schemeClr val="lt1"/>
                </a:solidFill>
                <a:latin typeface="Aptos"/>
                <a:ea typeface="Aptos"/>
                <a:cs typeface="Aptos"/>
                <a:sym typeface="Aptos"/>
              </a:rPr>
              <a:t>Impaired vision </a:t>
            </a:r>
            <a:endParaRPr sz="1300">
              <a:solidFill>
                <a:schemeClr val="lt1"/>
              </a:solidFill>
              <a:latin typeface="Aptos"/>
              <a:ea typeface="Aptos"/>
              <a:cs typeface="Aptos"/>
              <a:sym typeface="Aptos"/>
            </a:endParaRPr>
          </a:p>
          <a:p>
            <a:pPr indent="-311150" lvl="2" marL="1371600" rtl="0" algn="l">
              <a:lnSpc>
                <a:spcPct val="115833"/>
              </a:lnSpc>
              <a:spcBef>
                <a:spcPts val="0"/>
              </a:spcBef>
              <a:spcAft>
                <a:spcPts val="0"/>
              </a:spcAft>
              <a:buClr>
                <a:schemeClr val="lt1"/>
              </a:buClr>
              <a:buSzPts val="1300"/>
              <a:buFont typeface="Noto Sans Symbols"/>
              <a:buChar char="▪"/>
            </a:pPr>
            <a:r>
              <a:rPr lang="en" sz="1300">
                <a:solidFill>
                  <a:schemeClr val="lt1"/>
                </a:solidFill>
                <a:latin typeface="Aptos"/>
                <a:ea typeface="Aptos"/>
                <a:cs typeface="Aptos"/>
                <a:sym typeface="Aptos"/>
              </a:rPr>
              <a:t>Memory loss</a:t>
            </a:r>
            <a:endParaRPr sz="1300">
              <a:solidFill>
                <a:schemeClr val="lt1"/>
              </a:solidFill>
              <a:latin typeface="Aptos"/>
              <a:ea typeface="Aptos"/>
              <a:cs typeface="Aptos"/>
              <a:sym typeface="Aptos"/>
            </a:endParaRPr>
          </a:p>
          <a:p>
            <a:pPr indent="-311150" lvl="2" marL="1371600" rtl="0" algn="l">
              <a:lnSpc>
                <a:spcPct val="115833"/>
              </a:lnSpc>
              <a:spcBef>
                <a:spcPts val="0"/>
              </a:spcBef>
              <a:spcAft>
                <a:spcPts val="0"/>
              </a:spcAft>
              <a:buClr>
                <a:schemeClr val="lt1"/>
              </a:buClr>
              <a:buSzPts val="1300"/>
              <a:buFont typeface="Noto Sans Symbols"/>
              <a:buChar char="▪"/>
            </a:pPr>
            <a:r>
              <a:rPr lang="en" sz="1300">
                <a:solidFill>
                  <a:schemeClr val="lt1"/>
                </a:solidFill>
                <a:latin typeface="Aptos"/>
                <a:ea typeface="Aptos"/>
                <a:cs typeface="Aptos"/>
                <a:sym typeface="Aptos"/>
              </a:rPr>
              <a:t>Falls</a:t>
            </a:r>
            <a:endParaRPr sz="1300">
              <a:solidFill>
                <a:schemeClr val="lt1"/>
              </a:solidFill>
              <a:latin typeface="Aptos"/>
              <a:ea typeface="Aptos"/>
              <a:cs typeface="Aptos"/>
              <a:sym typeface="Aptos"/>
            </a:endParaRPr>
          </a:p>
          <a:p>
            <a:pPr indent="-311150" lvl="2" marL="1371600" rtl="0" algn="l">
              <a:lnSpc>
                <a:spcPct val="115833"/>
              </a:lnSpc>
              <a:spcBef>
                <a:spcPts val="0"/>
              </a:spcBef>
              <a:spcAft>
                <a:spcPts val="0"/>
              </a:spcAft>
              <a:buClr>
                <a:schemeClr val="lt1"/>
              </a:buClr>
              <a:buSzPts val="1300"/>
              <a:buFont typeface="Noto Sans Symbols"/>
              <a:buChar char="▪"/>
            </a:pPr>
            <a:r>
              <a:rPr lang="en" sz="1300">
                <a:solidFill>
                  <a:schemeClr val="lt1"/>
                </a:solidFill>
                <a:latin typeface="Aptos"/>
                <a:ea typeface="Aptos"/>
                <a:cs typeface="Aptos"/>
                <a:sym typeface="Aptos"/>
              </a:rPr>
              <a:t>Difficulty with ADLs (activities of daily living)</a:t>
            </a:r>
            <a:endParaRPr sz="1300">
              <a:solidFill>
                <a:schemeClr val="lt1"/>
              </a:solidFill>
              <a:latin typeface="Aptos"/>
              <a:ea typeface="Aptos"/>
              <a:cs typeface="Aptos"/>
              <a:sym typeface="Aptos"/>
            </a:endParaRPr>
          </a:p>
          <a:p>
            <a:pPr indent="-311150" lvl="1" marL="914400" rtl="0" algn="l">
              <a:lnSpc>
                <a:spcPct val="115833"/>
              </a:lnSpc>
              <a:spcBef>
                <a:spcPts val="0"/>
              </a:spcBef>
              <a:spcAft>
                <a:spcPts val="0"/>
              </a:spcAft>
              <a:buClr>
                <a:schemeClr val="lt1"/>
              </a:buClr>
              <a:buSzPts val="1300"/>
              <a:buFont typeface="Courier New"/>
              <a:buChar char="o"/>
            </a:pPr>
            <a:r>
              <a:rPr lang="en" sz="1300">
                <a:solidFill>
                  <a:schemeClr val="lt1"/>
                </a:solidFill>
                <a:latin typeface="Aptos"/>
                <a:ea typeface="Aptos"/>
                <a:cs typeface="Aptos"/>
                <a:sym typeface="Aptos"/>
              </a:rPr>
              <a:t>Accelerated aging more prevalent among homeless veterans</a:t>
            </a:r>
            <a:endParaRPr sz="1300">
              <a:solidFill>
                <a:schemeClr val="lt1"/>
              </a:solidFill>
              <a:latin typeface="Aptos"/>
              <a:ea typeface="Aptos"/>
              <a:cs typeface="Aptos"/>
              <a:sym typeface="Aptos"/>
            </a:endParaRPr>
          </a:p>
          <a:p>
            <a:pPr indent="-311150" lvl="0" marL="457200" rtl="0" algn="l">
              <a:lnSpc>
                <a:spcPct val="115833"/>
              </a:lnSpc>
              <a:spcBef>
                <a:spcPts val="0"/>
              </a:spcBef>
              <a:spcAft>
                <a:spcPts val="0"/>
              </a:spcAft>
              <a:buClr>
                <a:schemeClr val="lt1"/>
              </a:buClr>
              <a:buSzPts val="1300"/>
              <a:buFont typeface="Aptos"/>
              <a:buChar char="-"/>
            </a:pPr>
            <a:r>
              <a:rPr lang="en" sz="1300">
                <a:solidFill>
                  <a:schemeClr val="lt1"/>
                </a:solidFill>
                <a:latin typeface="Aptos"/>
                <a:ea typeface="Aptos"/>
                <a:cs typeface="Aptos"/>
                <a:sym typeface="Aptos"/>
              </a:rPr>
              <a:t>Housing interventions focus on housing people who are the most dysfunctional</a:t>
            </a:r>
            <a:endParaRPr sz="1300">
              <a:solidFill>
                <a:schemeClr val="lt1"/>
              </a:solidFill>
              <a:latin typeface="Aptos"/>
              <a:ea typeface="Aptos"/>
              <a:cs typeface="Aptos"/>
              <a:sym typeface="Aptos"/>
            </a:endParaRPr>
          </a:p>
          <a:p>
            <a:pPr indent="-311150" lvl="0" marL="457200" rtl="0" algn="l">
              <a:lnSpc>
                <a:spcPct val="115833"/>
              </a:lnSpc>
              <a:spcBef>
                <a:spcPts val="0"/>
              </a:spcBef>
              <a:spcAft>
                <a:spcPts val="0"/>
              </a:spcAft>
              <a:buClr>
                <a:schemeClr val="lt1"/>
              </a:buClr>
              <a:buSzPts val="1300"/>
              <a:buFont typeface="Aptos"/>
              <a:buChar char="-"/>
            </a:pPr>
            <a:r>
              <a:rPr lang="en" sz="1300">
                <a:solidFill>
                  <a:schemeClr val="lt1"/>
                </a:solidFill>
                <a:latin typeface="Aptos"/>
                <a:ea typeface="Aptos"/>
                <a:cs typeface="Aptos"/>
                <a:sym typeface="Aptos"/>
              </a:rPr>
              <a:t>Life expectancy 42-52 yo</a:t>
            </a:r>
            <a:endParaRPr sz="1300">
              <a:solidFill>
                <a:schemeClr val="lt1"/>
              </a:solidFill>
              <a:latin typeface="Aptos"/>
              <a:ea typeface="Aptos"/>
              <a:cs typeface="Aptos"/>
              <a:sym typeface="Aptos"/>
            </a:endParaRPr>
          </a:p>
          <a:p>
            <a:pPr indent="-311150" lvl="0" marL="457200" rtl="0" algn="l">
              <a:lnSpc>
                <a:spcPct val="115833"/>
              </a:lnSpc>
              <a:spcBef>
                <a:spcPts val="0"/>
              </a:spcBef>
              <a:spcAft>
                <a:spcPts val="0"/>
              </a:spcAft>
              <a:buClr>
                <a:schemeClr val="lt1"/>
              </a:buClr>
              <a:buSzPts val="1300"/>
              <a:buFont typeface="Aptos"/>
              <a:buChar char="-"/>
            </a:pPr>
            <a:r>
              <a:rPr lang="en" sz="1300">
                <a:solidFill>
                  <a:schemeClr val="lt1"/>
                </a:solidFill>
                <a:latin typeface="Aptos"/>
                <a:ea typeface="Aptos"/>
                <a:cs typeface="Aptos"/>
                <a:sym typeface="Aptos"/>
              </a:rPr>
              <a:t>Many won’t survive long enough to receive interventions (which are available at 65yo)</a:t>
            </a:r>
            <a:endParaRPr sz="1300">
              <a:solidFill>
                <a:schemeClr val="lt1"/>
              </a:solidFill>
              <a:latin typeface="Aptos"/>
              <a:ea typeface="Aptos"/>
              <a:cs typeface="Aptos"/>
              <a:sym typeface="Aptos"/>
            </a:endParaRPr>
          </a:p>
          <a:p>
            <a:pPr indent="-311150" lvl="0" marL="457200" rtl="0" algn="l">
              <a:lnSpc>
                <a:spcPct val="115833"/>
              </a:lnSpc>
              <a:spcBef>
                <a:spcPts val="800"/>
              </a:spcBef>
              <a:spcAft>
                <a:spcPts val="0"/>
              </a:spcAft>
              <a:buClr>
                <a:schemeClr val="lt1"/>
              </a:buClr>
              <a:buSzPts val="1300"/>
              <a:buFont typeface="Aptos"/>
              <a:buChar char="-"/>
            </a:pPr>
            <a:r>
              <a:rPr lang="en" sz="1300">
                <a:solidFill>
                  <a:schemeClr val="lt1"/>
                </a:solidFill>
                <a:latin typeface="Aptos"/>
                <a:ea typeface="Aptos"/>
                <a:cs typeface="Aptos"/>
                <a:sym typeface="Aptos"/>
              </a:rPr>
              <a:t>Mobility, caring for medical equipment, wound care, post discharge recovery</a:t>
            </a:r>
            <a:endParaRPr sz="1300">
              <a:solidFill>
                <a:schemeClr val="lt1"/>
              </a:solidFill>
              <a:latin typeface="Aptos"/>
              <a:ea typeface="Aptos"/>
              <a:cs typeface="Aptos"/>
              <a:sym typeface="Aptos"/>
            </a:endParaRPr>
          </a:p>
          <a:p>
            <a:pPr indent="-311150" lvl="0" marL="457200" rtl="0" algn="l">
              <a:lnSpc>
                <a:spcPct val="115833"/>
              </a:lnSpc>
              <a:spcBef>
                <a:spcPts val="800"/>
              </a:spcBef>
              <a:spcAft>
                <a:spcPts val="800"/>
              </a:spcAft>
              <a:buClr>
                <a:schemeClr val="lt1"/>
              </a:buClr>
              <a:buSzPts val="1300"/>
              <a:buFont typeface="Aptos"/>
              <a:buChar char="-"/>
            </a:pPr>
            <a:r>
              <a:rPr lang="en" sz="1300">
                <a:solidFill>
                  <a:schemeClr val="lt1"/>
                </a:solidFill>
                <a:latin typeface="Aptos"/>
                <a:ea typeface="Aptos"/>
                <a:cs typeface="Aptos"/>
                <a:sym typeface="Aptos"/>
              </a:rPr>
              <a:t>Cancer, epigenetics, telomere length</a:t>
            </a:r>
            <a:endParaRPr sz="1300">
              <a:solidFill>
                <a:schemeClr val="lt1"/>
              </a:solidFill>
              <a:latin typeface="Aptos"/>
              <a:ea typeface="Aptos"/>
              <a:cs typeface="Aptos"/>
              <a:sym typeface="Aptos"/>
            </a:endParaRPr>
          </a:p>
        </p:txBody>
      </p:sp>
      <p:sp>
        <p:nvSpPr>
          <p:cNvPr id="176" name="Google Shape;176;p26"/>
          <p:cNvSpPr txBox="1"/>
          <p:nvPr/>
        </p:nvSpPr>
        <p:spPr>
          <a:xfrm>
            <a:off x="191725" y="375150"/>
            <a:ext cx="3000000" cy="554100"/>
          </a:xfrm>
          <a:prstGeom prst="rect">
            <a:avLst/>
          </a:prstGeom>
          <a:noFill/>
          <a:ln>
            <a:noFill/>
          </a:ln>
        </p:spPr>
        <p:txBody>
          <a:bodyPr anchorCtr="0" anchor="t" bIns="91425" lIns="91425" spcFirstLastPara="1" rIns="91425" wrap="square" tIns="91425">
            <a:spAutoFit/>
          </a:bodyPr>
          <a:lstStyle/>
          <a:p>
            <a:pPr indent="0" lvl="0" marL="0" rtl="0" algn="ctr">
              <a:lnSpc>
                <a:spcPct val="115833"/>
              </a:lnSpc>
              <a:spcBef>
                <a:spcPts val="0"/>
              </a:spcBef>
              <a:spcAft>
                <a:spcPts val="0"/>
              </a:spcAft>
              <a:buNone/>
            </a:pPr>
            <a:r>
              <a:rPr i="1" lang="en" sz="2400">
                <a:solidFill>
                  <a:schemeClr val="lt1"/>
                </a:solidFill>
                <a:latin typeface="Aptos"/>
                <a:ea typeface="Aptos"/>
                <a:cs typeface="Aptos"/>
                <a:sym typeface="Aptos"/>
              </a:rPr>
              <a:t>“50 is the new 75”</a:t>
            </a:r>
            <a:endParaRPr i="1" sz="2400"/>
          </a:p>
        </p:txBody>
      </p:sp>
      <p:pic>
        <p:nvPicPr>
          <p:cNvPr id="177" name="Google Shape;177;p26"/>
          <p:cNvPicPr preferRelativeResize="0"/>
          <p:nvPr/>
        </p:nvPicPr>
        <p:blipFill>
          <a:blip r:embed="rId3">
            <a:alphaModFix/>
          </a:blip>
          <a:stretch>
            <a:fillRect/>
          </a:stretch>
        </p:blipFill>
        <p:spPr>
          <a:xfrm>
            <a:off x="191725" y="1577300"/>
            <a:ext cx="3273924" cy="301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81" name="Shape 181"/>
        <p:cNvGrpSpPr/>
        <p:nvPr/>
      </p:nvGrpSpPr>
      <p:grpSpPr>
        <a:xfrm>
          <a:off x="0" y="0"/>
          <a:ext cx="0" cy="0"/>
          <a:chOff x="0" y="0"/>
          <a:chExt cx="0" cy="0"/>
        </a:xfrm>
      </p:grpSpPr>
      <p:sp>
        <p:nvSpPr>
          <p:cNvPr id="182" name="Google Shape;182;p27"/>
          <p:cNvSpPr txBox="1"/>
          <p:nvPr>
            <p:ph idx="1" type="body"/>
          </p:nvPr>
        </p:nvSpPr>
        <p:spPr>
          <a:xfrm>
            <a:off x="879000" y="1427225"/>
            <a:ext cx="7386000" cy="173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rPr>
              <a:t>“If we really want to put a dent in cancer susceptibility, we must make sure that people aren't homeless and people get medical care, and so on. It’s simple stuff.” - </a:t>
            </a:r>
            <a:r>
              <a:rPr i="1" lang="en" sz="2400">
                <a:solidFill>
                  <a:schemeClr val="lt1"/>
                </a:solidFill>
              </a:rPr>
              <a:t>Dr. Karl Kelsey, MD</a:t>
            </a:r>
            <a:endParaRPr i="1" sz="24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86" name="Shape 186"/>
        <p:cNvGrpSpPr/>
        <p:nvPr/>
      </p:nvGrpSpPr>
      <p:grpSpPr>
        <a:xfrm>
          <a:off x="0" y="0"/>
          <a:ext cx="0" cy="0"/>
          <a:chOff x="0" y="0"/>
          <a:chExt cx="0" cy="0"/>
        </a:xfrm>
      </p:grpSpPr>
      <p:sp>
        <p:nvSpPr>
          <p:cNvPr id="187" name="Google Shape;187;p28"/>
          <p:cNvSpPr txBox="1"/>
          <p:nvPr>
            <p:ph idx="1" type="body"/>
          </p:nvPr>
        </p:nvSpPr>
        <p:spPr>
          <a:xfrm>
            <a:off x="1321650" y="1861500"/>
            <a:ext cx="6500700" cy="142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1018"/>
              <a:buNone/>
            </a:pPr>
            <a:r>
              <a:rPr lang="en" sz="4800">
                <a:solidFill>
                  <a:schemeClr val="lt1"/>
                </a:solidFill>
              </a:rPr>
              <a:t>Privacy is a</a:t>
            </a:r>
            <a:endParaRPr sz="4800">
              <a:solidFill>
                <a:schemeClr val="lt1"/>
              </a:solidFill>
            </a:endParaRPr>
          </a:p>
          <a:p>
            <a:pPr indent="0" lvl="0" marL="0" rtl="0" algn="ctr">
              <a:spcBef>
                <a:spcPts val="0"/>
              </a:spcBef>
              <a:spcAft>
                <a:spcPts val="0"/>
              </a:spcAft>
              <a:buSzPts val="1018"/>
              <a:buNone/>
            </a:pPr>
            <a:r>
              <a:rPr lang="en" sz="4800">
                <a:solidFill>
                  <a:schemeClr val="lt1"/>
                </a:solidFill>
              </a:rPr>
              <a:t>public health issue</a:t>
            </a:r>
            <a:endParaRPr sz="4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type="ctrTitle"/>
          </p:nvPr>
        </p:nvSpPr>
        <p:spPr>
          <a:xfrm>
            <a:off x="322975" y="2660150"/>
            <a:ext cx="3412500" cy="83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Epigenetics, Cancer, Telomere Length, and Homelessness</a:t>
            </a:r>
            <a:endParaRPr/>
          </a:p>
        </p:txBody>
      </p:sp>
      <p:pic>
        <p:nvPicPr>
          <p:cNvPr id="193" name="Google Shape;193;p29"/>
          <p:cNvPicPr preferRelativeResize="0"/>
          <p:nvPr/>
        </p:nvPicPr>
        <p:blipFill>
          <a:blip r:embed="rId3">
            <a:alphaModFix/>
          </a:blip>
          <a:stretch>
            <a:fillRect/>
          </a:stretch>
        </p:blipFill>
        <p:spPr>
          <a:xfrm>
            <a:off x="4320796" y="0"/>
            <a:ext cx="4823209"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type="ctrTitle"/>
          </p:nvPr>
        </p:nvSpPr>
        <p:spPr>
          <a:xfrm>
            <a:off x="272975" y="358047"/>
            <a:ext cx="8222100" cy="83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Dental Care</a:t>
            </a:r>
            <a:endParaRPr/>
          </a:p>
        </p:txBody>
      </p:sp>
      <p:pic>
        <p:nvPicPr>
          <p:cNvPr id="199" name="Google Shape;199;p30"/>
          <p:cNvPicPr preferRelativeResize="0"/>
          <p:nvPr/>
        </p:nvPicPr>
        <p:blipFill>
          <a:blip r:embed="rId3">
            <a:alphaModFix/>
          </a:blip>
          <a:stretch>
            <a:fillRect/>
          </a:stretch>
        </p:blipFill>
        <p:spPr>
          <a:xfrm>
            <a:off x="3755025" y="1399700"/>
            <a:ext cx="4606577" cy="3070301"/>
          </a:xfrm>
          <a:prstGeom prst="rect">
            <a:avLst/>
          </a:prstGeom>
          <a:noFill/>
          <a:ln>
            <a:noFill/>
          </a:ln>
        </p:spPr>
      </p:pic>
      <p:sp>
        <p:nvSpPr>
          <p:cNvPr id="200" name="Google Shape;200;p30"/>
          <p:cNvSpPr txBox="1"/>
          <p:nvPr>
            <p:ph idx="1" type="subTitle"/>
          </p:nvPr>
        </p:nvSpPr>
        <p:spPr>
          <a:xfrm>
            <a:off x="598100" y="2032900"/>
            <a:ext cx="2837400" cy="1803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sz="1800"/>
              <a:t>Disabled veterans don’t get dental care unless classified disabled 100%</a:t>
            </a:r>
            <a:endParaRPr sz="1800"/>
          </a:p>
          <a:p>
            <a:pPr indent="-342900" lvl="0" marL="457200" rtl="0" algn="l">
              <a:spcBef>
                <a:spcPts val="0"/>
              </a:spcBef>
              <a:spcAft>
                <a:spcPts val="0"/>
              </a:spcAft>
              <a:buSzPts val="1800"/>
              <a:buChar char="●"/>
            </a:pPr>
            <a:r>
              <a:rPr lang="en" sz="1800"/>
              <a:t> Risks of abscess</a:t>
            </a:r>
            <a:endParaRPr sz="1800"/>
          </a:p>
          <a:p>
            <a:pPr indent="-342900" lvl="0" marL="457200" rtl="0" algn="l">
              <a:spcBef>
                <a:spcPts val="0"/>
              </a:spcBef>
              <a:spcAft>
                <a:spcPts val="0"/>
              </a:spcAft>
              <a:buSzPts val="1800"/>
              <a:buChar char="●"/>
            </a:pPr>
            <a:r>
              <a:rPr lang="en" sz="1800"/>
              <a:t>Impact on nutrition</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4" name="Shape 204"/>
        <p:cNvGrpSpPr/>
        <p:nvPr/>
      </p:nvGrpSpPr>
      <p:grpSpPr>
        <a:xfrm>
          <a:off x="0" y="0"/>
          <a:ext cx="0" cy="0"/>
          <a:chOff x="0" y="0"/>
          <a:chExt cx="0" cy="0"/>
        </a:xfrm>
      </p:grpSpPr>
      <p:sp>
        <p:nvSpPr>
          <p:cNvPr id="205" name="Google Shape;205;p31"/>
          <p:cNvSpPr txBox="1"/>
          <p:nvPr>
            <p:ph type="ctrTitle"/>
          </p:nvPr>
        </p:nvSpPr>
        <p:spPr>
          <a:xfrm>
            <a:off x="137725" y="219475"/>
            <a:ext cx="6948900" cy="838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Unhoused Veterans</a:t>
            </a:r>
            <a:endParaRPr/>
          </a:p>
        </p:txBody>
      </p:sp>
      <p:pic>
        <p:nvPicPr>
          <p:cNvPr id="206" name="Google Shape;206;p31"/>
          <p:cNvPicPr preferRelativeResize="0"/>
          <p:nvPr/>
        </p:nvPicPr>
        <p:blipFill>
          <a:blip r:embed="rId3">
            <a:alphaModFix/>
          </a:blip>
          <a:stretch>
            <a:fillRect/>
          </a:stretch>
        </p:blipFill>
        <p:spPr>
          <a:xfrm>
            <a:off x="1686588" y="1124972"/>
            <a:ext cx="3851184" cy="37804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nvSpPr>
        <p:spPr>
          <a:xfrm>
            <a:off x="0" y="4429925"/>
            <a:ext cx="914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000">
                <a:solidFill>
                  <a:srgbClr val="D9D9D9"/>
                </a:solidFill>
                <a:latin typeface="Roboto"/>
                <a:ea typeface="Roboto"/>
                <a:cs typeface="Roboto"/>
                <a:sym typeface="Roboto"/>
              </a:rPr>
              <a:t>Please submit questions for the Q&amp;A here before the end of the presentation</a:t>
            </a:r>
            <a:endParaRPr i="1" sz="2000">
              <a:solidFill>
                <a:srgbClr val="D9D9D9"/>
              </a:solidFill>
              <a:latin typeface="Roboto"/>
              <a:ea typeface="Roboto"/>
              <a:cs typeface="Roboto"/>
              <a:sym typeface="Roboto"/>
            </a:endParaRPr>
          </a:p>
        </p:txBody>
      </p:sp>
      <p:pic>
        <p:nvPicPr>
          <p:cNvPr id="96" name="Google Shape;96;p14"/>
          <p:cNvPicPr preferRelativeResize="0"/>
          <p:nvPr/>
        </p:nvPicPr>
        <p:blipFill>
          <a:blip r:embed="rId3">
            <a:alphaModFix/>
          </a:blip>
          <a:stretch>
            <a:fillRect/>
          </a:stretch>
        </p:blipFill>
        <p:spPr>
          <a:xfrm>
            <a:off x="441175" y="825757"/>
            <a:ext cx="3050907" cy="3074069"/>
          </a:xfrm>
          <a:prstGeom prst="rect">
            <a:avLst/>
          </a:prstGeom>
          <a:noFill/>
          <a:ln>
            <a:noFill/>
          </a:ln>
        </p:spPr>
      </p:pic>
      <p:sp>
        <p:nvSpPr>
          <p:cNvPr id="97" name="Google Shape;97;p14"/>
          <p:cNvSpPr/>
          <p:nvPr/>
        </p:nvSpPr>
        <p:spPr>
          <a:xfrm>
            <a:off x="3863425" y="691325"/>
            <a:ext cx="2406600" cy="1518900"/>
          </a:xfrm>
          <a:prstGeom prst="wedgeEllipseCallout">
            <a:avLst>
              <a:gd fmla="val -58045" name="adj1"/>
              <a:gd fmla="val 80826"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8" name="Google Shape;98;p14"/>
          <p:cNvSpPr txBox="1"/>
          <p:nvPr/>
        </p:nvSpPr>
        <p:spPr>
          <a:xfrm>
            <a:off x="4686775" y="1158275"/>
            <a:ext cx="91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dk2"/>
                </a:solidFill>
                <a:latin typeface="Roboto"/>
                <a:ea typeface="Roboto"/>
                <a:cs typeface="Roboto"/>
                <a:sym typeface="Roboto"/>
              </a:rPr>
              <a:t>Q&amp;A</a:t>
            </a:r>
            <a:endParaRPr b="1" sz="2600">
              <a:solidFill>
                <a:schemeClr val="dk2"/>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type="ctrTitle"/>
          </p:nvPr>
        </p:nvSpPr>
        <p:spPr>
          <a:xfrm>
            <a:off x="0" y="53076"/>
            <a:ext cx="8222100" cy="10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180"/>
              <a:t>Policing and the Criminalization </a:t>
            </a:r>
            <a:endParaRPr sz="3180"/>
          </a:p>
          <a:p>
            <a:pPr indent="0" lvl="0" marL="0" rtl="0" algn="l">
              <a:spcBef>
                <a:spcPts val="0"/>
              </a:spcBef>
              <a:spcAft>
                <a:spcPts val="0"/>
              </a:spcAft>
              <a:buSzPts val="990"/>
              <a:buNone/>
            </a:pPr>
            <a:r>
              <a:rPr lang="en" sz="3180"/>
              <a:t>of Poverty</a:t>
            </a:r>
            <a:endParaRPr sz="3180"/>
          </a:p>
        </p:txBody>
      </p:sp>
      <p:pic>
        <p:nvPicPr>
          <p:cNvPr id="212" name="Google Shape;212;p32"/>
          <p:cNvPicPr preferRelativeResize="0"/>
          <p:nvPr/>
        </p:nvPicPr>
        <p:blipFill>
          <a:blip r:embed="rId3">
            <a:alphaModFix/>
          </a:blip>
          <a:stretch>
            <a:fillRect/>
          </a:stretch>
        </p:blipFill>
        <p:spPr>
          <a:xfrm>
            <a:off x="4490125" y="2827375"/>
            <a:ext cx="4653875" cy="2316125"/>
          </a:xfrm>
          <a:prstGeom prst="rect">
            <a:avLst/>
          </a:prstGeom>
          <a:noFill/>
          <a:ln>
            <a:noFill/>
          </a:ln>
        </p:spPr>
      </p:pic>
      <p:pic>
        <p:nvPicPr>
          <p:cNvPr id="213" name="Google Shape;213;p32"/>
          <p:cNvPicPr preferRelativeResize="0"/>
          <p:nvPr/>
        </p:nvPicPr>
        <p:blipFill>
          <a:blip r:embed="rId4">
            <a:alphaModFix/>
          </a:blip>
          <a:stretch>
            <a:fillRect/>
          </a:stretch>
        </p:blipFill>
        <p:spPr>
          <a:xfrm>
            <a:off x="0" y="1111775"/>
            <a:ext cx="4859474" cy="2807475"/>
          </a:xfrm>
          <a:prstGeom prst="rect">
            <a:avLst/>
          </a:prstGeom>
          <a:noFill/>
          <a:ln>
            <a:noFill/>
          </a:ln>
        </p:spPr>
      </p:pic>
      <p:sp>
        <p:nvSpPr>
          <p:cNvPr id="214" name="Google Shape;214;p32"/>
          <p:cNvSpPr txBox="1"/>
          <p:nvPr/>
        </p:nvSpPr>
        <p:spPr>
          <a:xfrm>
            <a:off x="5156025" y="1338526"/>
            <a:ext cx="3145800" cy="12621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1"/>
                </a:solidFill>
                <a:hlinkClick r:id="rId5">
                  <a:extLst>
                    <a:ext uri="{A12FA001-AC4F-418D-AE19-62706E023703}">
                      <ahyp:hlinkClr val="tx"/>
                    </a:ext>
                  </a:extLst>
                </a:hlinkClick>
              </a:rPr>
              <a:t>The City of Phoenix</a:t>
            </a:r>
            <a:r>
              <a:rPr lang="en">
                <a:solidFill>
                  <a:schemeClr val="accent1"/>
                </a:solidFill>
              </a:rPr>
              <a:t> recently filed an amicus brief petitioning the Supreme Court to rule that sweeps are legal in the Grants Pass v. Johnson case to criminalize homelessness</a:t>
            </a:r>
            <a:endParaRPr>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ctrTitle"/>
          </p:nvPr>
        </p:nvSpPr>
        <p:spPr>
          <a:xfrm>
            <a:off x="121225" y="577672"/>
            <a:ext cx="8222100" cy="83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3480"/>
              <a:t>The Health Implications of Sweeps</a:t>
            </a:r>
            <a:endParaRPr sz="3480"/>
          </a:p>
        </p:txBody>
      </p:sp>
      <p:sp>
        <p:nvSpPr>
          <p:cNvPr id="220" name="Google Shape;220;p33"/>
          <p:cNvSpPr txBox="1"/>
          <p:nvPr>
            <p:ph idx="1" type="subTitle"/>
          </p:nvPr>
        </p:nvSpPr>
        <p:spPr>
          <a:xfrm>
            <a:off x="356350" y="1799976"/>
            <a:ext cx="8222100" cy="25719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Losing medications</a:t>
            </a:r>
            <a:endParaRPr sz="1700"/>
          </a:p>
          <a:p>
            <a:pPr indent="-336550" lvl="0" marL="457200" rtl="0" algn="l">
              <a:spcBef>
                <a:spcPts val="0"/>
              </a:spcBef>
              <a:spcAft>
                <a:spcPts val="0"/>
              </a:spcAft>
              <a:buSzPts val="1700"/>
              <a:buChar char="●"/>
            </a:pPr>
            <a:r>
              <a:rPr lang="en" sz="1700"/>
              <a:t>Losing ID to replace medications</a:t>
            </a:r>
            <a:endParaRPr sz="1700"/>
          </a:p>
          <a:p>
            <a:pPr indent="-336550" lvl="0" marL="457200" rtl="0" algn="l">
              <a:spcBef>
                <a:spcPts val="0"/>
              </a:spcBef>
              <a:spcAft>
                <a:spcPts val="0"/>
              </a:spcAft>
              <a:buSzPts val="1700"/>
              <a:buChar char="●"/>
            </a:pPr>
            <a:r>
              <a:rPr lang="en" sz="1700"/>
              <a:t>Compounded trauma</a:t>
            </a:r>
            <a:endParaRPr sz="1700"/>
          </a:p>
          <a:p>
            <a:pPr indent="-336550" lvl="0" marL="457200" rtl="0" algn="l">
              <a:spcBef>
                <a:spcPts val="0"/>
              </a:spcBef>
              <a:spcAft>
                <a:spcPts val="0"/>
              </a:spcAft>
              <a:buSzPts val="1700"/>
              <a:buChar char="●"/>
            </a:pPr>
            <a:r>
              <a:rPr lang="en" sz="1700"/>
              <a:t>Sleep deprivation</a:t>
            </a:r>
            <a:endParaRPr sz="1700"/>
          </a:p>
          <a:p>
            <a:pPr indent="-336550" lvl="0" marL="457200" rtl="0" algn="l">
              <a:spcBef>
                <a:spcPts val="0"/>
              </a:spcBef>
              <a:spcAft>
                <a:spcPts val="0"/>
              </a:spcAft>
              <a:buSzPts val="1700"/>
              <a:buChar char="●"/>
            </a:pPr>
            <a:r>
              <a:rPr lang="en" sz="1700"/>
              <a:t>Exposure to the elements</a:t>
            </a:r>
            <a:endParaRPr sz="1700"/>
          </a:p>
          <a:p>
            <a:pPr indent="-336550" lvl="0" marL="457200" rtl="0" algn="l">
              <a:spcBef>
                <a:spcPts val="0"/>
              </a:spcBef>
              <a:spcAft>
                <a:spcPts val="0"/>
              </a:spcAft>
              <a:buSzPts val="1700"/>
              <a:buChar char="●"/>
            </a:pPr>
            <a:r>
              <a:rPr lang="en" sz="1700"/>
              <a:t>Fines</a:t>
            </a:r>
            <a:endParaRPr sz="1700"/>
          </a:p>
          <a:p>
            <a:pPr indent="-336550" lvl="0" marL="457200" rtl="0" algn="l">
              <a:spcBef>
                <a:spcPts val="0"/>
              </a:spcBef>
              <a:spcAft>
                <a:spcPts val="0"/>
              </a:spcAft>
              <a:buSzPts val="1700"/>
              <a:buChar char="●"/>
            </a:pPr>
            <a:r>
              <a:rPr lang="en" sz="1700"/>
              <a:t>Jail (and the fees that come with it)</a:t>
            </a:r>
            <a:endParaRPr sz="1700"/>
          </a:p>
        </p:txBody>
      </p:sp>
      <p:pic>
        <p:nvPicPr>
          <p:cNvPr id="221" name="Google Shape;221;p33"/>
          <p:cNvPicPr preferRelativeResize="0"/>
          <p:nvPr/>
        </p:nvPicPr>
        <p:blipFill>
          <a:blip r:embed="rId3">
            <a:alphaModFix/>
          </a:blip>
          <a:stretch>
            <a:fillRect/>
          </a:stretch>
        </p:blipFill>
        <p:spPr>
          <a:xfrm>
            <a:off x="4572000" y="1514375"/>
            <a:ext cx="4286250" cy="2857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4"/>
          <p:cNvSpPr txBox="1"/>
          <p:nvPr>
            <p:ph type="ctrTitle"/>
          </p:nvPr>
        </p:nvSpPr>
        <p:spPr>
          <a:xfrm>
            <a:off x="275875" y="683175"/>
            <a:ext cx="8928300" cy="83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700"/>
              <a:t>Pragmatically, what does </a:t>
            </a:r>
            <a:endParaRPr b="1" sz="2700"/>
          </a:p>
          <a:p>
            <a:pPr indent="0" lvl="0" marL="0" rtl="0" algn="l">
              <a:spcBef>
                <a:spcPts val="0"/>
              </a:spcBef>
              <a:spcAft>
                <a:spcPts val="0"/>
              </a:spcAft>
              <a:buNone/>
            </a:pPr>
            <a:r>
              <a:rPr b="1" lang="en" sz="2700"/>
              <a:t>trauma-informed care look like?</a:t>
            </a:r>
            <a:endParaRPr sz="2700"/>
          </a:p>
        </p:txBody>
      </p:sp>
      <p:pic>
        <p:nvPicPr>
          <p:cNvPr id="227" name="Google Shape;227;p34"/>
          <p:cNvPicPr preferRelativeResize="0"/>
          <p:nvPr/>
        </p:nvPicPr>
        <p:blipFill>
          <a:blip r:embed="rId3">
            <a:alphaModFix/>
          </a:blip>
          <a:stretch>
            <a:fillRect/>
          </a:stretch>
        </p:blipFill>
        <p:spPr>
          <a:xfrm>
            <a:off x="3528862" y="2000750"/>
            <a:ext cx="2422325" cy="2422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5"/>
          <p:cNvSpPr txBox="1"/>
          <p:nvPr>
            <p:ph type="ctrTitle"/>
          </p:nvPr>
        </p:nvSpPr>
        <p:spPr>
          <a:xfrm>
            <a:off x="167500" y="0"/>
            <a:ext cx="8054700" cy="83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Trauma-Informed Care</a:t>
            </a:r>
            <a:endParaRPr/>
          </a:p>
        </p:txBody>
      </p:sp>
      <p:sp>
        <p:nvSpPr>
          <p:cNvPr id="233" name="Google Shape;233;p35"/>
          <p:cNvSpPr txBox="1"/>
          <p:nvPr>
            <p:ph idx="1" type="subTitle"/>
          </p:nvPr>
        </p:nvSpPr>
        <p:spPr>
          <a:xfrm>
            <a:off x="217525" y="838800"/>
            <a:ext cx="8786400" cy="4189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Ability for informed consent</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Language</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Don’t make assumptions – use motivational interviewing methods</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Offer a cup of water</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Consider transportation issues</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Consider food and cooking restrictions</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Patients may not want to disclose housing status or may define it in different terms (i.e. couch surfing, etc)</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Currently</a:t>
            </a:r>
            <a:r>
              <a:rPr i="1" lang="en">
                <a:solidFill>
                  <a:srgbClr val="D9D9D9"/>
                </a:solidFill>
              </a:rPr>
              <a:t> housed patients may not disclose that they are formerly unhoused as part of H&amp;P</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Culturally responsive</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Unhoused patients are likely surrounded by friends who are dying</a:t>
            </a:r>
            <a:endParaRPr i="1">
              <a:solidFill>
                <a:srgbClr val="D9D9D9"/>
              </a:solidFill>
            </a:endParaRPr>
          </a:p>
          <a:p>
            <a:pPr indent="-361950" lvl="0" marL="457200" rtl="0" algn="l">
              <a:spcBef>
                <a:spcPts val="0"/>
              </a:spcBef>
              <a:spcAft>
                <a:spcPts val="0"/>
              </a:spcAft>
              <a:buClr>
                <a:srgbClr val="D9D9D9"/>
              </a:buClr>
              <a:buSzPts val="2100"/>
              <a:buChar char="●"/>
            </a:pPr>
            <a:r>
              <a:rPr i="1" lang="en">
                <a:solidFill>
                  <a:srgbClr val="D9D9D9"/>
                </a:solidFill>
              </a:rPr>
              <a:t>Seizures from police lights</a:t>
            </a:r>
            <a:endParaRPr i="1">
              <a:solidFill>
                <a:srgbClr val="D9D9D9"/>
              </a:solidFill>
            </a:endParaRPr>
          </a:p>
          <a:p>
            <a:pPr indent="0" lvl="0" marL="0" rtl="0" algn="l">
              <a:lnSpc>
                <a:spcPct val="115000"/>
              </a:lnSpc>
              <a:spcBef>
                <a:spcPts val="0"/>
              </a:spcBef>
              <a:spcAft>
                <a:spcPts val="1200"/>
              </a:spcAft>
              <a:buNone/>
            </a:pPr>
            <a:r>
              <a:t/>
            </a:r>
            <a:endParaRPr i="1">
              <a:solidFill>
                <a:srgbClr val="D9D9D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6"/>
          <p:cNvSpPr txBox="1"/>
          <p:nvPr>
            <p:ph type="ctrTitle"/>
          </p:nvPr>
        </p:nvSpPr>
        <p:spPr>
          <a:xfrm>
            <a:off x="629850" y="1481522"/>
            <a:ext cx="8222100" cy="83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Fluctuating continuum of poverty, housing, and trauma</a:t>
            </a:r>
            <a:endParaRPr/>
          </a:p>
        </p:txBody>
      </p:sp>
      <p:pic>
        <p:nvPicPr>
          <p:cNvPr id="239" name="Google Shape;239;p36"/>
          <p:cNvPicPr preferRelativeResize="0"/>
          <p:nvPr/>
        </p:nvPicPr>
        <p:blipFill>
          <a:blip r:embed="rId3">
            <a:alphaModFix/>
          </a:blip>
          <a:stretch>
            <a:fillRect/>
          </a:stretch>
        </p:blipFill>
        <p:spPr>
          <a:xfrm>
            <a:off x="329813" y="2710875"/>
            <a:ext cx="8484376" cy="22246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7"/>
          <p:cNvSpPr txBox="1"/>
          <p:nvPr>
            <p:ph type="ctrTitle"/>
          </p:nvPr>
        </p:nvSpPr>
        <p:spPr>
          <a:xfrm>
            <a:off x="62100" y="0"/>
            <a:ext cx="8911200" cy="10785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080"/>
              <a:t>Societal and individual c</a:t>
            </a:r>
            <a:r>
              <a:rPr lang="en" sz="3080"/>
              <a:t>ost</a:t>
            </a:r>
            <a:r>
              <a:rPr lang="en" sz="3080"/>
              <a:t>s</a:t>
            </a:r>
            <a:r>
              <a:rPr lang="en" sz="3080"/>
              <a:t> of not implementing </a:t>
            </a:r>
            <a:endParaRPr sz="3080"/>
          </a:p>
          <a:p>
            <a:pPr indent="0" lvl="0" marL="0" rtl="0" algn="l">
              <a:spcBef>
                <a:spcPts val="0"/>
              </a:spcBef>
              <a:spcAft>
                <a:spcPts val="0"/>
              </a:spcAft>
              <a:buSzPts val="990"/>
              <a:buNone/>
            </a:pPr>
            <a:r>
              <a:rPr lang="en" sz="3080"/>
              <a:t>Housing First / Permanent Supportive Housing</a:t>
            </a:r>
            <a:endParaRPr sz="3080"/>
          </a:p>
        </p:txBody>
      </p:sp>
      <p:pic>
        <p:nvPicPr>
          <p:cNvPr id="245" name="Google Shape;245;p37"/>
          <p:cNvPicPr preferRelativeResize="0"/>
          <p:nvPr/>
        </p:nvPicPr>
        <p:blipFill>
          <a:blip r:embed="rId4">
            <a:alphaModFix/>
          </a:blip>
          <a:stretch>
            <a:fillRect/>
          </a:stretch>
        </p:blipFill>
        <p:spPr>
          <a:xfrm>
            <a:off x="403225" y="1293300"/>
            <a:ext cx="8337550" cy="3302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38"/>
          <p:cNvSpPr txBox="1"/>
          <p:nvPr>
            <p:ph type="title"/>
          </p:nvPr>
        </p:nvSpPr>
        <p:spPr>
          <a:xfrm>
            <a:off x="0" y="0"/>
            <a:ext cx="4163700" cy="44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000"/>
              <a:t>What are ACEs?</a:t>
            </a:r>
            <a:endParaRPr b="1" sz="3000"/>
          </a:p>
        </p:txBody>
      </p:sp>
      <p:pic>
        <p:nvPicPr>
          <p:cNvPr id="251" name="Google Shape;251;p38"/>
          <p:cNvPicPr preferRelativeResize="0"/>
          <p:nvPr/>
        </p:nvPicPr>
        <p:blipFill>
          <a:blip r:embed="rId3">
            <a:alphaModFix/>
          </a:blip>
          <a:stretch>
            <a:fillRect/>
          </a:stretch>
        </p:blipFill>
        <p:spPr>
          <a:xfrm>
            <a:off x="0" y="1357871"/>
            <a:ext cx="4378825" cy="3785629"/>
          </a:xfrm>
          <a:prstGeom prst="rect">
            <a:avLst/>
          </a:prstGeom>
          <a:noFill/>
          <a:ln>
            <a:noFill/>
          </a:ln>
        </p:spPr>
      </p:pic>
      <p:pic>
        <p:nvPicPr>
          <p:cNvPr id="252" name="Google Shape;252;p38"/>
          <p:cNvPicPr preferRelativeResize="0"/>
          <p:nvPr/>
        </p:nvPicPr>
        <p:blipFill>
          <a:blip r:embed="rId4">
            <a:alphaModFix/>
          </a:blip>
          <a:stretch>
            <a:fillRect/>
          </a:stretch>
        </p:blipFill>
        <p:spPr>
          <a:xfrm>
            <a:off x="4378825" y="298900"/>
            <a:ext cx="4765175" cy="4844600"/>
          </a:xfrm>
          <a:prstGeom prst="rect">
            <a:avLst/>
          </a:prstGeom>
          <a:noFill/>
          <a:ln>
            <a:noFill/>
          </a:ln>
        </p:spPr>
      </p:pic>
      <p:sp>
        <p:nvSpPr>
          <p:cNvPr id="253" name="Google Shape;253;p38"/>
          <p:cNvSpPr txBox="1"/>
          <p:nvPr/>
        </p:nvSpPr>
        <p:spPr>
          <a:xfrm>
            <a:off x="0" y="446988"/>
            <a:ext cx="4498500" cy="11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highlight>
                  <a:srgbClr val="FFFFFF"/>
                </a:highlight>
              </a:rPr>
              <a:t>An ACE (Adverse Childhood Experience) score is a 10 point tally of different types of abuse, neglect, and other hallmarks of a traumatic childhood.</a:t>
            </a:r>
            <a:endParaRPr>
              <a:solidFill>
                <a:srgbClr val="333333"/>
              </a:solidFill>
              <a:highlight>
                <a:srgbClr val="FFFFFF"/>
              </a:highlight>
            </a:endParaRPr>
          </a:p>
          <a:p>
            <a:pPr indent="0" lvl="0" marL="0" rtl="0" algn="l">
              <a:spcBef>
                <a:spcPts val="0"/>
              </a:spcBef>
              <a:spcAft>
                <a:spcPts val="0"/>
              </a:spcAft>
              <a:buNone/>
            </a:pPr>
            <a:r>
              <a:t/>
            </a:r>
            <a:endParaRPr sz="1200">
              <a:solidFill>
                <a:srgbClr val="333333"/>
              </a:solidFill>
              <a:highlight>
                <a:srgbClr val="FFFFFF"/>
              </a:highlight>
            </a:endParaRPr>
          </a:p>
          <a:p>
            <a:pPr indent="0" lvl="0" marL="0" rtl="0" algn="l">
              <a:spcBef>
                <a:spcPts val="0"/>
              </a:spcBef>
              <a:spcAft>
                <a:spcPts val="0"/>
              </a:spcAft>
              <a:buNone/>
            </a:pPr>
            <a:r>
              <a:rPr i="1" lang="en" sz="1200">
                <a:solidFill>
                  <a:srgbClr val="333333"/>
                </a:solidFill>
                <a:highlight>
                  <a:srgbClr val="FFFFFF"/>
                </a:highlight>
              </a:rPr>
              <a:t>*It is important to note that positive childhood experiences and stability can help buffer the effects.</a:t>
            </a:r>
            <a:endParaRPr i="1" sz="1200">
              <a:solidFill>
                <a:srgbClr val="333333"/>
              </a:solidFill>
              <a:highlight>
                <a:srgbClr val="FFFFFF"/>
              </a:highlight>
            </a:endParaRPr>
          </a:p>
        </p:txBody>
      </p:sp>
      <p:sp>
        <p:nvSpPr>
          <p:cNvPr id="254" name="Google Shape;254;p38"/>
          <p:cNvSpPr txBox="1"/>
          <p:nvPr/>
        </p:nvSpPr>
        <p:spPr>
          <a:xfrm>
            <a:off x="7545600" y="4867200"/>
            <a:ext cx="15984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Source: </a:t>
            </a:r>
            <a:r>
              <a:rPr lang="en" sz="1000" u="sng">
                <a:solidFill>
                  <a:schemeClr val="hlink"/>
                </a:solidFill>
                <a:hlinkClick r:id="rId5"/>
              </a:rPr>
              <a:t>CDC</a:t>
            </a:r>
            <a:r>
              <a:rPr lang="en" sz="1000"/>
              <a:t> and </a:t>
            </a:r>
            <a:r>
              <a:rPr lang="en" sz="1000" u="sng">
                <a:solidFill>
                  <a:schemeClr val="hlink"/>
                </a:solidFill>
                <a:hlinkClick r:id="rId6"/>
              </a:rPr>
              <a:t>NPR</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9"/>
          <p:cNvPicPr preferRelativeResize="0"/>
          <p:nvPr/>
        </p:nvPicPr>
        <p:blipFill>
          <a:blip r:embed="rId4">
            <a:alphaModFix/>
          </a:blip>
          <a:stretch>
            <a:fillRect/>
          </a:stretch>
        </p:blipFill>
        <p:spPr>
          <a:xfrm>
            <a:off x="0" y="0"/>
            <a:ext cx="3857626" cy="5143501"/>
          </a:xfrm>
          <a:prstGeom prst="rect">
            <a:avLst/>
          </a:prstGeom>
          <a:noFill/>
          <a:ln>
            <a:noFill/>
          </a:ln>
        </p:spPr>
      </p:pic>
      <p:sp>
        <p:nvSpPr>
          <p:cNvPr id="260" name="Google Shape;260;p39"/>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p>
        </p:txBody>
      </p:sp>
      <p:sp>
        <p:nvSpPr>
          <p:cNvPr id="261" name="Google Shape;261;p39"/>
          <p:cNvSpPr txBox="1"/>
          <p:nvPr/>
        </p:nvSpPr>
        <p:spPr>
          <a:xfrm>
            <a:off x="3958900" y="1588525"/>
            <a:ext cx="5006700" cy="2785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Preventing ACEs could reduce a large number of health conditions. For example, up to 1.9 million cases of heart disease and 21 million cases of depression could have been potentially avoided by preventing ACEs.</a:t>
            </a:r>
            <a:endParaRPr sz="1100">
              <a:solidFill>
                <a:schemeClr val="dk1"/>
              </a:solidFill>
              <a:latin typeface="Roboto"/>
              <a:ea typeface="Roboto"/>
              <a:cs typeface="Roboto"/>
              <a:sym typeface="Roboto"/>
            </a:endParaRPr>
          </a:p>
          <a:p>
            <a:pPr indent="0" lvl="0" marL="0" rtl="0" algn="l">
              <a:spcBef>
                <a:spcPts val="1200"/>
              </a:spcBef>
              <a:spcAft>
                <a:spcPts val="0"/>
              </a:spcAft>
              <a:buNone/>
            </a:pPr>
            <a:r>
              <a:rPr lang="en" sz="1100">
                <a:solidFill>
                  <a:schemeClr val="dk1"/>
                </a:solidFill>
                <a:latin typeface="Roboto"/>
                <a:ea typeface="Roboto"/>
                <a:cs typeface="Roboto"/>
                <a:sym typeface="Roboto"/>
              </a:rPr>
              <a:t>There is a strong correlation to an ACEs score over 3 (out of 10) increasing the risk factors for disease, well-being, and early death throughout the life course.</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lang="en" sz="1100">
                <a:solidFill>
                  <a:schemeClr val="dk1"/>
                </a:solidFill>
                <a:latin typeface="Roboto"/>
                <a:ea typeface="Roboto"/>
                <a:cs typeface="Roboto"/>
                <a:sym typeface="Roboto"/>
              </a:rPr>
              <a:t>Diseases such as COPD, heart disease, cancer, and autoimmune diseases show a strong correlation to ACEs scores of 4 or higher.</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lang="en" sz="1100">
                <a:solidFill>
                  <a:schemeClr val="dk1"/>
                </a:solidFill>
                <a:latin typeface="Roboto"/>
                <a:ea typeface="Roboto"/>
                <a:cs typeface="Roboto"/>
                <a:sym typeface="Roboto"/>
              </a:rPr>
              <a:t>Research suggests that child sex abuse puts survivors at higher risk for cancer. Although many of these ACEs-Cancer studies only captured instances of cervical cancer and more research is needed into the effects of a high ACEs score and a diminished immune system response to cancers.</a:t>
            </a:r>
            <a:endParaRPr sz="1100"/>
          </a:p>
        </p:txBody>
      </p:sp>
      <p:sp>
        <p:nvSpPr>
          <p:cNvPr id="262" name="Google Shape;262;p39"/>
          <p:cNvSpPr txBox="1"/>
          <p:nvPr/>
        </p:nvSpPr>
        <p:spPr>
          <a:xfrm>
            <a:off x="0" y="0"/>
            <a:ext cx="3857700" cy="2385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Youth with an ACEs score of 4 or higher were 3x more likely to be arrested and sentenced to juvenile detention or have a felony before age 24. </a:t>
            </a:r>
            <a:br>
              <a:rPr lang="en" sz="1100"/>
            </a:br>
            <a:r>
              <a:rPr lang="en" sz="1100"/>
              <a:t>- </a:t>
            </a:r>
            <a:r>
              <a:rPr lang="en" sz="1100" u="sng">
                <a:solidFill>
                  <a:schemeClr val="hlink"/>
                </a:solidFill>
                <a:hlinkClick r:id="rId5"/>
              </a:rPr>
              <a:t>Journal of the American Academy of Pediatrics</a:t>
            </a:r>
            <a:r>
              <a:rPr lang="en" sz="1100"/>
              <a:t>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Longitudinal studies show that poverty can exacerbate the damage of a high ACEs score (4 or above)</a:t>
            </a:r>
            <a:r>
              <a:rPr lang="en" sz="1100">
                <a:solidFill>
                  <a:schemeClr val="dk1"/>
                </a:solidFill>
              </a:rPr>
              <a:t>. </a:t>
            </a:r>
            <a:br>
              <a:rPr lang="en" sz="1100">
                <a:solidFill>
                  <a:schemeClr val="dk1"/>
                </a:solidFill>
              </a:rPr>
            </a:br>
            <a:r>
              <a:rPr lang="en" sz="1100">
                <a:solidFill>
                  <a:schemeClr val="dk1"/>
                </a:solidFill>
              </a:rPr>
              <a:t>- </a:t>
            </a:r>
            <a:r>
              <a:rPr lang="en" sz="1100" u="sng">
                <a:solidFill>
                  <a:schemeClr val="accent5"/>
                </a:solidFill>
                <a:hlinkClick r:id="rId6">
                  <a:extLst>
                    <a:ext uri="{A12FA001-AC4F-418D-AE19-62706E023703}">
                      <ahyp:hlinkClr val="tx"/>
                    </a:ext>
                  </a:extLst>
                </a:hlinkClick>
              </a:rPr>
              <a:t>Journal of the American Academy of Pediatrics</a:t>
            </a:r>
            <a:r>
              <a:rPr lang="en" sz="1100">
                <a:solidFill>
                  <a:schemeClr val="dk1"/>
                </a:solidFill>
              </a:rPr>
              <a:t>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 high ACEs score can cognitively damage us. It can even impair our ability to process facial recognition and recognizing emotions. </a:t>
            </a:r>
            <a:endParaRPr sz="1100"/>
          </a:p>
          <a:p>
            <a:pPr indent="0" lvl="0" marL="0" rtl="0" algn="l">
              <a:spcBef>
                <a:spcPts val="0"/>
              </a:spcBef>
              <a:spcAft>
                <a:spcPts val="0"/>
              </a:spcAft>
              <a:buNone/>
            </a:pPr>
            <a:r>
              <a:rPr lang="en" sz="1100"/>
              <a:t>- </a:t>
            </a:r>
            <a:r>
              <a:rPr lang="en" sz="1100" u="sng">
                <a:solidFill>
                  <a:schemeClr val="hlink"/>
                </a:solidFill>
                <a:hlinkClick r:id="rId7"/>
              </a:rPr>
              <a:t>Child Maltreatment Journal</a:t>
            </a:r>
            <a:endParaRPr sz="1100"/>
          </a:p>
        </p:txBody>
      </p:sp>
      <p:sp>
        <p:nvSpPr>
          <p:cNvPr id="263" name="Google Shape;263;p39"/>
          <p:cNvSpPr txBox="1"/>
          <p:nvPr/>
        </p:nvSpPr>
        <p:spPr>
          <a:xfrm>
            <a:off x="4064500" y="4373725"/>
            <a:ext cx="47955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rPr>
              <a:t>Source:</a:t>
            </a:r>
            <a:r>
              <a:rPr lang="en" sz="1000"/>
              <a:t> </a:t>
            </a:r>
            <a:r>
              <a:rPr lang="en" sz="1000" u="sng">
                <a:solidFill>
                  <a:schemeClr val="hlink"/>
                </a:solidFill>
                <a:hlinkClick r:id="rId8"/>
              </a:rPr>
              <a:t>Texas Juvenile Justice Department (TJJD)</a:t>
            </a:r>
            <a:r>
              <a:rPr lang="en" sz="1000"/>
              <a:t> </a:t>
            </a:r>
            <a:r>
              <a:rPr lang="en" sz="1000">
                <a:solidFill>
                  <a:schemeClr val="lt1"/>
                </a:solidFill>
              </a:rPr>
              <a:t>and</a:t>
            </a:r>
            <a:r>
              <a:rPr lang="en" sz="1000"/>
              <a:t> </a:t>
            </a:r>
            <a:r>
              <a:rPr lang="en" sz="1000" u="sng">
                <a:solidFill>
                  <a:schemeClr val="hlink"/>
                </a:solidFill>
                <a:hlinkClick r:id="rId9"/>
              </a:rPr>
              <a:t>CDC</a:t>
            </a:r>
            <a:endParaRPr sz="1000"/>
          </a:p>
        </p:txBody>
      </p:sp>
      <p:sp>
        <p:nvSpPr>
          <p:cNvPr id="264" name="Google Shape;264;p39"/>
          <p:cNvSpPr txBox="1"/>
          <p:nvPr/>
        </p:nvSpPr>
        <p:spPr>
          <a:xfrm>
            <a:off x="5655850" y="188975"/>
            <a:ext cx="1612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solidFill>
                  <a:schemeClr val="lt1"/>
                </a:solidFill>
                <a:latin typeface="Roboto"/>
                <a:ea typeface="Roboto"/>
                <a:cs typeface="Roboto"/>
                <a:sym typeface="Roboto"/>
              </a:rPr>
              <a:t>ACEs</a:t>
            </a:r>
            <a:endParaRPr sz="4000">
              <a:solidFill>
                <a:schemeClr val="lt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0"/>
          <p:cNvPicPr preferRelativeResize="0"/>
          <p:nvPr/>
        </p:nvPicPr>
        <p:blipFill>
          <a:blip r:embed="rId3">
            <a:alphaModFix/>
          </a:blip>
          <a:stretch>
            <a:fillRect/>
          </a:stretch>
        </p:blipFill>
        <p:spPr>
          <a:xfrm>
            <a:off x="1002600" y="951895"/>
            <a:ext cx="7138801" cy="4059755"/>
          </a:xfrm>
          <a:prstGeom prst="rect">
            <a:avLst/>
          </a:prstGeom>
          <a:noFill/>
          <a:ln>
            <a:noFill/>
          </a:ln>
        </p:spPr>
      </p:pic>
      <p:sp>
        <p:nvSpPr>
          <p:cNvPr id="270" name="Google Shape;270;p40"/>
          <p:cNvSpPr txBox="1"/>
          <p:nvPr/>
        </p:nvSpPr>
        <p:spPr>
          <a:xfrm>
            <a:off x="6098700" y="4895625"/>
            <a:ext cx="30453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Source: </a:t>
            </a:r>
            <a:r>
              <a:rPr lang="en" sz="1000" u="sng">
                <a:solidFill>
                  <a:schemeClr val="hlink"/>
                </a:solidFill>
                <a:hlinkClick r:id="rId4"/>
              </a:rPr>
              <a:t>Texas Juvenile Justice Department (TJJD)</a:t>
            </a:r>
            <a:endParaRPr sz="1000"/>
          </a:p>
        </p:txBody>
      </p:sp>
      <p:sp>
        <p:nvSpPr>
          <p:cNvPr id="271" name="Google Shape;271;p40"/>
          <p:cNvSpPr txBox="1"/>
          <p:nvPr/>
        </p:nvSpPr>
        <p:spPr>
          <a:xfrm>
            <a:off x="0" y="0"/>
            <a:ext cx="9144000" cy="11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t>ACE Prevalence Among Texas Juvenile Justice Department (TJJD) Youth Compared to the General Population</a:t>
            </a:r>
            <a:endParaRPr b="1"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ph type="ctrTitle"/>
          </p:nvPr>
        </p:nvSpPr>
        <p:spPr>
          <a:xfrm>
            <a:off x="0" y="0"/>
            <a:ext cx="9144000" cy="657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000"/>
              <a:t>Positive Childhood Experiences (PCEs)</a:t>
            </a:r>
            <a:endParaRPr b="1" sz="3000"/>
          </a:p>
        </p:txBody>
      </p:sp>
      <p:sp>
        <p:nvSpPr>
          <p:cNvPr id="277" name="Google Shape;277;p41"/>
          <p:cNvSpPr txBox="1"/>
          <p:nvPr/>
        </p:nvSpPr>
        <p:spPr>
          <a:xfrm>
            <a:off x="0" y="4536250"/>
            <a:ext cx="9144000" cy="5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03030"/>
                </a:solidFill>
                <a:highlight>
                  <a:schemeClr val="lt1"/>
                </a:highlight>
              </a:rPr>
              <a:t>Source: Bethell, Christina et al. “Positive Childhood Experiences and Adult Mental and Relational Health in a Statewide Sample: Associations Across Adverse Childhood Experiences Levels.” </a:t>
            </a:r>
            <a:r>
              <a:rPr i="1" lang="en" sz="1000">
                <a:solidFill>
                  <a:srgbClr val="303030"/>
                </a:solidFill>
                <a:highlight>
                  <a:schemeClr val="lt1"/>
                </a:highlight>
              </a:rPr>
              <a:t>JAMA pediatrics</a:t>
            </a:r>
            <a:r>
              <a:rPr lang="en" sz="1000">
                <a:solidFill>
                  <a:srgbClr val="303030"/>
                </a:solidFill>
                <a:highlight>
                  <a:schemeClr val="lt1"/>
                </a:highlight>
              </a:rPr>
              <a:t>, vol. 173,11 e193007. 9 Sep. 2019, doi:10.1001/jamapediatrics.2019.3007</a:t>
            </a:r>
            <a:endParaRPr sz="1000">
              <a:solidFill>
                <a:srgbClr val="303030"/>
              </a:solidFill>
              <a:highlight>
                <a:schemeClr val="lt1"/>
              </a:highlight>
            </a:endParaRPr>
          </a:p>
          <a:p>
            <a:pPr indent="0" lvl="0" marL="0" rtl="0" algn="l">
              <a:spcBef>
                <a:spcPts val="0"/>
              </a:spcBef>
              <a:spcAft>
                <a:spcPts val="0"/>
              </a:spcAft>
              <a:buNone/>
            </a:pPr>
            <a:r>
              <a:rPr lang="en" sz="1000" u="sng">
                <a:solidFill>
                  <a:schemeClr val="accent5"/>
                </a:solidFill>
                <a:hlinkClick r:id="rId3">
                  <a:extLst>
                    <a:ext uri="{A12FA001-AC4F-418D-AE19-62706E023703}">
                      <ahyp:hlinkClr val="tx"/>
                    </a:ext>
                  </a:extLst>
                </a:hlinkClick>
              </a:rPr>
              <a:t>https://www.ncbi.nlm.nih.gov/pmc/articles/PMC6735495/</a:t>
            </a:r>
            <a:endParaRPr sz="1000">
              <a:solidFill>
                <a:srgbClr val="303030"/>
              </a:solidFill>
              <a:highlight>
                <a:schemeClr val="lt1"/>
              </a:highlight>
            </a:endParaRPr>
          </a:p>
        </p:txBody>
      </p:sp>
      <p:sp>
        <p:nvSpPr>
          <p:cNvPr id="278" name="Google Shape;278;p41"/>
          <p:cNvSpPr txBox="1"/>
          <p:nvPr/>
        </p:nvSpPr>
        <p:spPr>
          <a:xfrm>
            <a:off x="230025" y="743925"/>
            <a:ext cx="4450800" cy="3549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Positive childhood experiences can offset the effects of a high ACE score.</a:t>
            </a:r>
            <a:endParaRPr sz="2000">
              <a:solidFill>
                <a:schemeClr val="dk1"/>
              </a:solidFill>
            </a:endParaRPr>
          </a:p>
          <a:p>
            <a:pPr indent="0" lvl="0" marL="0" rtl="0" algn="l">
              <a:spcBef>
                <a:spcPts val="0"/>
              </a:spcBef>
              <a:spcAft>
                <a:spcPts val="0"/>
              </a:spcAft>
              <a:buNone/>
            </a:pPr>
            <a:r>
              <a:t/>
            </a:r>
            <a:endParaRPr sz="2000">
              <a:solidFill>
                <a:schemeClr val="dk1"/>
              </a:solidFill>
              <a:highlight>
                <a:schemeClr val="lt1"/>
              </a:highlight>
            </a:endParaRPr>
          </a:p>
          <a:p>
            <a:pPr indent="0" lvl="0" marL="0" rtl="0" algn="l">
              <a:spcBef>
                <a:spcPts val="0"/>
              </a:spcBef>
              <a:spcAft>
                <a:spcPts val="0"/>
              </a:spcAft>
              <a:buNone/>
            </a:pPr>
            <a:r>
              <a:t/>
            </a:r>
            <a:endParaRPr sz="2000">
              <a:solidFill>
                <a:schemeClr val="dk1"/>
              </a:solidFill>
              <a:highlight>
                <a:schemeClr val="lt1"/>
              </a:highlight>
            </a:endParaRPr>
          </a:p>
          <a:p>
            <a:pPr indent="0" lvl="0" marL="0" rtl="0" algn="l">
              <a:spcBef>
                <a:spcPts val="0"/>
              </a:spcBef>
              <a:spcAft>
                <a:spcPts val="0"/>
              </a:spcAft>
              <a:buNone/>
            </a:pPr>
            <a:r>
              <a:rPr lang="en" sz="2000">
                <a:solidFill>
                  <a:schemeClr val="dk1"/>
                </a:solidFill>
                <a:highlight>
                  <a:schemeClr val="lt1"/>
                </a:highlight>
              </a:rPr>
              <a:t>Adults who reported a high risk ACE score (4-10), contrasted with Positive Childhood Experiences had lower odds of suffering from depression and poor mental health as adults according to</a:t>
            </a:r>
            <a:r>
              <a:rPr lang="en" sz="2000">
                <a:solidFill>
                  <a:schemeClr val="dk1"/>
                </a:solidFill>
              </a:rPr>
              <a:t> a 2019 </a:t>
            </a:r>
            <a:r>
              <a:rPr lang="en" sz="2000">
                <a:solidFill>
                  <a:schemeClr val="dk1"/>
                </a:solidFill>
                <a:highlight>
                  <a:schemeClr val="lt1"/>
                </a:highlight>
              </a:rPr>
              <a:t>cross-sectional study</a:t>
            </a:r>
            <a:r>
              <a:rPr lang="en" sz="2000">
                <a:solidFill>
                  <a:schemeClr val="dk1"/>
                </a:solidFill>
              </a:rPr>
              <a:t> published in JAMA.</a:t>
            </a:r>
            <a:endParaRPr sz="2000"/>
          </a:p>
        </p:txBody>
      </p:sp>
      <p:pic>
        <p:nvPicPr>
          <p:cNvPr id="279" name="Google Shape;279;p41"/>
          <p:cNvPicPr preferRelativeResize="0"/>
          <p:nvPr/>
        </p:nvPicPr>
        <p:blipFill>
          <a:blip r:embed="rId4">
            <a:alphaModFix/>
          </a:blip>
          <a:stretch>
            <a:fillRect/>
          </a:stretch>
        </p:blipFill>
        <p:spPr>
          <a:xfrm>
            <a:off x="4982450" y="607250"/>
            <a:ext cx="3929001" cy="3929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2"/>
        </a:solidFill>
      </p:bgPr>
    </p:bg>
    <p:spTree>
      <p:nvGrpSpPr>
        <p:cNvPr id="102" name="Shape 102"/>
        <p:cNvGrpSpPr/>
        <p:nvPr/>
      </p:nvGrpSpPr>
      <p:grpSpPr>
        <a:xfrm>
          <a:off x="0" y="0"/>
          <a:ext cx="0" cy="0"/>
          <a:chOff x="0" y="0"/>
          <a:chExt cx="0" cy="0"/>
        </a:xfrm>
      </p:grpSpPr>
      <p:sp>
        <p:nvSpPr>
          <p:cNvPr id="103" name="Google Shape;103;p15"/>
          <p:cNvSpPr txBox="1"/>
          <p:nvPr/>
        </p:nvSpPr>
        <p:spPr>
          <a:xfrm>
            <a:off x="192600" y="31950"/>
            <a:ext cx="8758800" cy="50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rgbClr val="D9D9D9"/>
                </a:solidFill>
              </a:rPr>
              <a:t>Sheryl Recinos</a:t>
            </a:r>
            <a:r>
              <a:rPr lang="en" sz="1200">
                <a:solidFill>
                  <a:srgbClr val="D9D9D9"/>
                </a:solidFill>
              </a:rPr>
              <a:t> (she/her) - Family Medicine hospitalist physician (California), first alumni board member of My Friend’s Place (homeless youth drop in program in Hollywood, CA), youth homelessness, TTI, and juvenile justice system survivor, award-winning author, member of NHCHC, NN4Y, NCH, advocate for ending youth homelessness and protecting all children</a:t>
            </a:r>
            <a:endParaRPr sz="1200">
              <a:solidFill>
                <a:srgbClr val="D9D9D9"/>
              </a:solidFill>
            </a:endParaRPr>
          </a:p>
          <a:p>
            <a:pPr indent="0" lvl="0" marL="0" rtl="0" algn="l">
              <a:lnSpc>
                <a:spcPct val="115000"/>
              </a:lnSpc>
              <a:spcBef>
                <a:spcPts val="1200"/>
              </a:spcBef>
              <a:spcAft>
                <a:spcPts val="0"/>
              </a:spcAft>
              <a:buNone/>
            </a:pPr>
            <a:r>
              <a:rPr b="1" lang="en" sz="1200">
                <a:solidFill>
                  <a:srgbClr val="D9D9D9"/>
                </a:solidFill>
              </a:rPr>
              <a:t>Sabra Boyd</a:t>
            </a:r>
            <a:r>
              <a:rPr lang="en" sz="1200">
                <a:solidFill>
                  <a:srgbClr val="D9D9D9"/>
                </a:solidFill>
              </a:rPr>
              <a:t> (she/they) – HHS / NHTTAC certified trainer for hospitals developing human trafficking and homelessness prevention protocols, OVC Standards of Care Consultant, HHS Joint Forced Labor Working Task Group Addressing Forced Labor in the Healthcare Supply Chain, Award-Winning Writer, Child Trafficking and Homelessness Survivor, Former Hospital Admin, Survivor Leader and Peer Coach, Open Democracy Editor, Sex Worker Outreach Organizer, SWSU Founder, Housing Justice Project Board Member, Freedom Network Steering Committee Member</a:t>
            </a:r>
            <a:endParaRPr sz="1200">
              <a:solidFill>
                <a:srgbClr val="D9D9D9"/>
              </a:solidFill>
            </a:endParaRPr>
          </a:p>
          <a:p>
            <a:pPr indent="0" lvl="0" marL="0" rtl="0" algn="l">
              <a:lnSpc>
                <a:spcPct val="115000"/>
              </a:lnSpc>
              <a:spcBef>
                <a:spcPts val="1200"/>
              </a:spcBef>
              <a:spcAft>
                <a:spcPts val="0"/>
              </a:spcAft>
              <a:buNone/>
            </a:pPr>
            <a:r>
              <a:rPr b="1" lang="en" sz="1200">
                <a:solidFill>
                  <a:srgbClr val="D9D9D9"/>
                </a:solidFill>
              </a:rPr>
              <a:t>Sophia Dancel</a:t>
            </a:r>
            <a:r>
              <a:rPr lang="en" sz="1200">
                <a:solidFill>
                  <a:srgbClr val="D9D9D9"/>
                </a:solidFill>
              </a:rPr>
              <a:t> has been a fervent community volunteer and activist since 2018, starting with Food Not Bombs and No More Deaths Phoenix. In 2020, she founded "Unsheltered Phoenix" on Instagram to combat the distressing sweeps practice where homeless individuals' belongings are discarded, and they are forcibly displaced. Under Sophia's leadership, Unsheltered Phoenix has launched impactful aid projects, including delivering over half a million pounds of ice and distributing more than 10,000 coolers to those in need across 2022 and 2023. Despite facing legal challenges, including two arrests during the final sweeps of The Zone in late 2023, and subsequently completing probation after charges were dropped, Sophia remains dedicated to her advocacy. She continues to address the ongoing issue of unjust displacement and legal challenges faced by the community members in The Zone.</a:t>
            </a:r>
            <a:endParaRPr sz="1200">
              <a:solidFill>
                <a:srgbClr val="D9D9D9"/>
              </a:solidFill>
            </a:endParaRPr>
          </a:p>
          <a:p>
            <a:pPr indent="0" lvl="0" marL="0" rtl="0" algn="l">
              <a:lnSpc>
                <a:spcPct val="115000"/>
              </a:lnSpc>
              <a:spcBef>
                <a:spcPts val="1200"/>
              </a:spcBef>
              <a:spcAft>
                <a:spcPts val="1200"/>
              </a:spcAft>
              <a:buNone/>
            </a:pPr>
            <a:r>
              <a:rPr b="1" lang="en" sz="1200">
                <a:solidFill>
                  <a:srgbClr val="D9D9D9"/>
                </a:solidFill>
              </a:rPr>
              <a:t>Lefty</a:t>
            </a:r>
            <a:r>
              <a:rPr lang="en" sz="1200">
                <a:solidFill>
                  <a:srgbClr val="D9D9D9"/>
                </a:solidFill>
              </a:rPr>
              <a:t>, a disabled Navy veteran with a Bachelor of Social Work, has been deeply involved in activism since the murder of George Floyd in 2020. Motivated by her experiences and veteran status, she sold her house and relocated to downtown Phoenix in late 2021 to live with Sophia Dancel, her partner and fellow activist. Together, they work on various projects for "Unsheltered Phoenix," with Lefty leveraging her disability income and personal experiences to bolster their joint efforts in supporting the community.</a:t>
            </a:r>
            <a:endParaRPr sz="1200">
              <a:solidFill>
                <a:srgbClr val="D9D9D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ph type="ctrTitle"/>
          </p:nvPr>
        </p:nvSpPr>
        <p:spPr>
          <a:xfrm>
            <a:off x="149775" y="761322"/>
            <a:ext cx="8222100" cy="83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480"/>
              <a:t>Homelessness as a Comorbidity: </a:t>
            </a:r>
            <a:endParaRPr sz="3480"/>
          </a:p>
          <a:p>
            <a:pPr indent="0" lvl="0" marL="0" rtl="0" algn="l">
              <a:spcBef>
                <a:spcPts val="0"/>
              </a:spcBef>
              <a:spcAft>
                <a:spcPts val="0"/>
              </a:spcAft>
              <a:buSzPts val="990"/>
              <a:buNone/>
            </a:pPr>
            <a:r>
              <a:rPr lang="en" sz="3480"/>
              <a:t>Death Certificates, CODs, and Data</a:t>
            </a:r>
            <a:endParaRPr sz="3480"/>
          </a:p>
        </p:txBody>
      </p:sp>
      <p:sp>
        <p:nvSpPr>
          <p:cNvPr id="285" name="Google Shape;285;p42"/>
          <p:cNvSpPr txBox="1"/>
          <p:nvPr>
            <p:ph idx="1" type="subTitle"/>
          </p:nvPr>
        </p:nvSpPr>
        <p:spPr>
          <a:xfrm>
            <a:off x="425925" y="1690550"/>
            <a:ext cx="8152500" cy="432900"/>
          </a:xfrm>
          <a:prstGeom prst="rect">
            <a:avLst/>
          </a:prstGeom>
        </p:spPr>
        <p:txBody>
          <a:bodyPr anchorCtr="0" anchor="t" bIns="91425" lIns="91425" spcFirstLastPara="1" rIns="91425" wrap="square" tIns="91425">
            <a:noAutofit/>
          </a:bodyPr>
          <a:lstStyle/>
          <a:p>
            <a:pPr indent="0" lvl="0" marL="0" rtl="0" algn="l">
              <a:lnSpc>
                <a:spcPct val="95833"/>
              </a:lnSpc>
              <a:spcBef>
                <a:spcPts val="0"/>
              </a:spcBef>
              <a:spcAft>
                <a:spcPts val="0"/>
              </a:spcAft>
              <a:buNone/>
            </a:pPr>
            <a:r>
              <a:t/>
            </a:r>
            <a:endParaRPr sz="1600">
              <a:latin typeface="Aptos"/>
              <a:ea typeface="Aptos"/>
              <a:cs typeface="Aptos"/>
              <a:sym typeface="Aptos"/>
            </a:endParaRPr>
          </a:p>
          <a:p>
            <a:pPr indent="-334962" lvl="0" marL="457200" rtl="0" algn="l">
              <a:lnSpc>
                <a:spcPct val="95833"/>
              </a:lnSpc>
              <a:spcBef>
                <a:spcPts val="800"/>
              </a:spcBef>
              <a:spcAft>
                <a:spcPts val="0"/>
              </a:spcAft>
              <a:buSzPts val="1675"/>
              <a:buFont typeface="Aptos"/>
              <a:buChar char="-"/>
            </a:pPr>
            <a:r>
              <a:rPr lang="en" sz="1600">
                <a:latin typeface="Aptos"/>
                <a:ea typeface="Aptos"/>
                <a:cs typeface="Aptos"/>
                <a:sym typeface="Aptos"/>
              </a:rPr>
              <a:t>heart disease</a:t>
            </a:r>
            <a:endParaRPr sz="1600">
              <a:latin typeface="Aptos"/>
              <a:ea typeface="Aptos"/>
              <a:cs typeface="Aptos"/>
              <a:sym typeface="Aptos"/>
            </a:endParaRPr>
          </a:p>
          <a:p>
            <a:pPr indent="-334962" lvl="0" marL="457200" rtl="0" algn="l">
              <a:lnSpc>
                <a:spcPct val="95833"/>
              </a:lnSpc>
              <a:spcBef>
                <a:spcPts val="800"/>
              </a:spcBef>
              <a:spcAft>
                <a:spcPts val="0"/>
              </a:spcAft>
              <a:buSzPts val="1675"/>
              <a:buFont typeface="Aptos"/>
              <a:buChar char="-"/>
            </a:pPr>
            <a:r>
              <a:rPr lang="en" sz="1600">
                <a:latin typeface="Aptos"/>
                <a:ea typeface="Aptos"/>
                <a:cs typeface="Aptos"/>
                <a:sym typeface="Aptos"/>
              </a:rPr>
              <a:t>cancer</a:t>
            </a:r>
            <a:endParaRPr sz="1600">
              <a:latin typeface="Aptos"/>
              <a:ea typeface="Aptos"/>
              <a:cs typeface="Aptos"/>
              <a:sym typeface="Aptos"/>
            </a:endParaRPr>
          </a:p>
          <a:p>
            <a:pPr indent="-334962" lvl="0" marL="457200" rtl="0" algn="l">
              <a:lnSpc>
                <a:spcPct val="95833"/>
              </a:lnSpc>
              <a:spcBef>
                <a:spcPts val="800"/>
              </a:spcBef>
              <a:spcAft>
                <a:spcPts val="0"/>
              </a:spcAft>
              <a:buSzPts val="1675"/>
              <a:buFont typeface="Aptos"/>
              <a:buChar char="-"/>
            </a:pPr>
            <a:r>
              <a:rPr lang="en" sz="1600">
                <a:latin typeface="Aptos"/>
                <a:ea typeface="Aptos"/>
                <a:cs typeface="Aptos"/>
                <a:sym typeface="Aptos"/>
              </a:rPr>
              <a:t>drug overdose</a:t>
            </a:r>
            <a:endParaRPr sz="1600">
              <a:latin typeface="Aptos"/>
              <a:ea typeface="Aptos"/>
              <a:cs typeface="Aptos"/>
              <a:sym typeface="Aptos"/>
            </a:endParaRPr>
          </a:p>
          <a:p>
            <a:pPr indent="-334962" lvl="0" marL="457200" rtl="0" algn="l">
              <a:lnSpc>
                <a:spcPct val="95833"/>
              </a:lnSpc>
              <a:spcBef>
                <a:spcPts val="800"/>
              </a:spcBef>
              <a:spcAft>
                <a:spcPts val="0"/>
              </a:spcAft>
              <a:buSzPts val="1675"/>
              <a:buFont typeface="Aptos"/>
              <a:buChar char="-"/>
            </a:pPr>
            <a:r>
              <a:rPr lang="en" sz="1600">
                <a:latin typeface="Aptos"/>
                <a:ea typeface="Aptos"/>
                <a:cs typeface="Aptos"/>
                <a:sym typeface="Aptos"/>
              </a:rPr>
              <a:t>chronic lower respiratory disease</a:t>
            </a:r>
            <a:endParaRPr sz="1600">
              <a:latin typeface="Aptos"/>
              <a:ea typeface="Aptos"/>
              <a:cs typeface="Aptos"/>
              <a:sym typeface="Aptos"/>
            </a:endParaRPr>
          </a:p>
          <a:p>
            <a:pPr indent="-334962" lvl="0" marL="457200" rtl="0" algn="l">
              <a:lnSpc>
                <a:spcPct val="95833"/>
              </a:lnSpc>
              <a:spcBef>
                <a:spcPts val="800"/>
              </a:spcBef>
              <a:spcAft>
                <a:spcPts val="0"/>
              </a:spcAft>
              <a:buSzPts val="1675"/>
              <a:buFont typeface="Aptos"/>
              <a:buChar char="-"/>
            </a:pPr>
            <a:r>
              <a:rPr lang="en" sz="1600">
                <a:latin typeface="Aptos"/>
                <a:ea typeface="Aptos"/>
                <a:cs typeface="Aptos"/>
                <a:sym typeface="Aptos"/>
              </a:rPr>
              <a:t>chronic liver disease</a:t>
            </a:r>
            <a:endParaRPr sz="1675">
              <a:latin typeface="Aptos"/>
              <a:ea typeface="Aptos"/>
              <a:cs typeface="Aptos"/>
              <a:sym typeface="Aptos"/>
            </a:endParaRPr>
          </a:p>
          <a:p>
            <a:pPr indent="0" lvl="0" marL="0" rtl="0" algn="l">
              <a:lnSpc>
                <a:spcPct val="80000"/>
              </a:lnSpc>
              <a:spcBef>
                <a:spcPts val="800"/>
              </a:spcBef>
              <a:spcAft>
                <a:spcPts val="0"/>
              </a:spcAft>
              <a:buSzPts val="275"/>
              <a:buNone/>
            </a:pPr>
            <a:r>
              <a:t/>
            </a:r>
            <a:endParaRPr sz="1825"/>
          </a:p>
        </p:txBody>
      </p:sp>
      <p:pic>
        <p:nvPicPr>
          <p:cNvPr id="286" name="Google Shape;286;p42"/>
          <p:cNvPicPr preferRelativeResize="0"/>
          <p:nvPr/>
        </p:nvPicPr>
        <p:blipFill>
          <a:blip r:embed="rId3">
            <a:alphaModFix/>
          </a:blip>
          <a:stretch>
            <a:fillRect/>
          </a:stretch>
        </p:blipFill>
        <p:spPr>
          <a:xfrm>
            <a:off x="4906950" y="1847225"/>
            <a:ext cx="2715250" cy="2715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ctrTitle"/>
          </p:nvPr>
        </p:nvSpPr>
        <p:spPr>
          <a:xfrm>
            <a:off x="217100" y="1402147"/>
            <a:ext cx="8222100" cy="83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The sordid history of medical research and exploitation of the poor </a:t>
            </a:r>
            <a:endParaRPr/>
          </a:p>
        </p:txBody>
      </p:sp>
      <p:pic>
        <p:nvPicPr>
          <p:cNvPr id="292" name="Google Shape;292;p43"/>
          <p:cNvPicPr preferRelativeResize="0"/>
          <p:nvPr/>
        </p:nvPicPr>
        <p:blipFill>
          <a:blip r:embed="rId3">
            <a:alphaModFix/>
          </a:blip>
          <a:stretch>
            <a:fillRect/>
          </a:stretch>
        </p:blipFill>
        <p:spPr>
          <a:xfrm>
            <a:off x="2755388" y="2240947"/>
            <a:ext cx="3633220" cy="25977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type="ctrTitle"/>
          </p:nvPr>
        </p:nvSpPr>
        <p:spPr>
          <a:xfrm>
            <a:off x="460950" y="449747"/>
            <a:ext cx="8222100" cy="83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Q&amp;A</a:t>
            </a:r>
            <a:endParaRPr/>
          </a:p>
        </p:txBody>
      </p:sp>
      <p:sp>
        <p:nvSpPr>
          <p:cNvPr id="303" name="Google Shape;303;p45"/>
          <p:cNvSpPr txBox="1"/>
          <p:nvPr/>
        </p:nvSpPr>
        <p:spPr>
          <a:xfrm>
            <a:off x="0" y="3932825"/>
            <a:ext cx="914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rgbClr val="D9D9D9"/>
                </a:solidFill>
                <a:latin typeface="Roboto"/>
                <a:ea typeface="Roboto"/>
                <a:cs typeface="Roboto"/>
                <a:sym typeface="Roboto"/>
              </a:rPr>
              <a:t>Please submit questions for the Q&amp;A here</a:t>
            </a:r>
            <a:endParaRPr i="1" sz="1600">
              <a:solidFill>
                <a:srgbClr val="D9D9D9"/>
              </a:solidFill>
              <a:latin typeface="Roboto"/>
              <a:ea typeface="Roboto"/>
              <a:cs typeface="Roboto"/>
              <a:sym typeface="Roboto"/>
            </a:endParaRPr>
          </a:p>
        </p:txBody>
      </p:sp>
      <p:pic>
        <p:nvPicPr>
          <p:cNvPr id="304" name="Google Shape;304;p45"/>
          <p:cNvPicPr preferRelativeResize="0"/>
          <p:nvPr/>
        </p:nvPicPr>
        <p:blipFill>
          <a:blip r:embed="rId3">
            <a:alphaModFix/>
          </a:blip>
          <a:stretch>
            <a:fillRect/>
          </a:stretch>
        </p:blipFill>
        <p:spPr>
          <a:xfrm>
            <a:off x="3330097" y="1524250"/>
            <a:ext cx="2483800" cy="2483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6"/>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type="ctrTitle"/>
          </p:nvPr>
        </p:nvSpPr>
        <p:spPr>
          <a:xfrm>
            <a:off x="222975" y="708172"/>
            <a:ext cx="8222100" cy="83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References</a:t>
            </a:r>
            <a:endParaRPr/>
          </a:p>
        </p:txBody>
      </p:sp>
      <p:pic>
        <p:nvPicPr>
          <p:cNvPr id="315" name="Google Shape;315;p47"/>
          <p:cNvPicPr preferRelativeResize="0"/>
          <p:nvPr/>
        </p:nvPicPr>
        <p:blipFill>
          <a:blip r:embed="rId3">
            <a:alphaModFix/>
          </a:blip>
          <a:stretch>
            <a:fillRect/>
          </a:stretch>
        </p:blipFill>
        <p:spPr>
          <a:xfrm>
            <a:off x="3864200" y="1710300"/>
            <a:ext cx="3097400" cy="309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994781" y="0"/>
            <a:ext cx="8149219" cy="5143499"/>
          </a:xfrm>
          <a:prstGeom prst="rect">
            <a:avLst/>
          </a:prstGeom>
          <a:noFill/>
          <a:ln>
            <a:noFill/>
          </a:ln>
        </p:spPr>
      </p:pic>
      <p:pic>
        <p:nvPicPr>
          <p:cNvPr id="109" name="Google Shape;109;p16"/>
          <p:cNvPicPr preferRelativeResize="0"/>
          <p:nvPr/>
        </p:nvPicPr>
        <p:blipFill>
          <a:blip r:embed="rId4">
            <a:alphaModFix/>
          </a:blip>
          <a:stretch>
            <a:fillRect/>
          </a:stretch>
        </p:blipFill>
        <p:spPr>
          <a:xfrm>
            <a:off x="0" y="0"/>
            <a:ext cx="4015568" cy="5143498"/>
          </a:xfrm>
          <a:prstGeom prst="rect">
            <a:avLst/>
          </a:prstGeom>
          <a:noFill/>
          <a:ln>
            <a:noFill/>
          </a:ln>
        </p:spPr>
      </p:pic>
      <p:pic>
        <p:nvPicPr>
          <p:cNvPr id="110" name="Google Shape;110;p16"/>
          <p:cNvPicPr preferRelativeResize="0"/>
          <p:nvPr/>
        </p:nvPicPr>
        <p:blipFill>
          <a:blip r:embed="rId5">
            <a:alphaModFix/>
          </a:blip>
          <a:stretch>
            <a:fillRect/>
          </a:stretch>
        </p:blipFill>
        <p:spPr>
          <a:xfrm>
            <a:off x="7943525" y="97200"/>
            <a:ext cx="1106675" cy="1072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5828875" y="0"/>
            <a:ext cx="3315000" cy="2571600"/>
          </a:xfrm>
          <a:prstGeom prst="rect">
            <a:avLst/>
          </a:prstGeom>
          <a:solidFill>
            <a:schemeClr val="accent6"/>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000"/>
              <a:t>Residual Health Impacts of</a:t>
            </a:r>
            <a:endParaRPr sz="2000"/>
          </a:p>
          <a:p>
            <a:pPr indent="0" lvl="0" marL="0" rtl="0" algn="ctr">
              <a:spcBef>
                <a:spcPts val="0"/>
              </a:spcBef>
              <a:spcAft>
                <a:spcPts val="0"/>
              </a:spcAft>
              <a:buSzPts val="990"/>
              <a:buNone/>
            </a:pPr>
            <a:r>
              <a:rPr lang="en" sz="5380"/>
              <a:t>Housing Trauma</a:t>
            </a:r>
            <a:endParaRPr sz="5380"/>
          </a:p>
        </p:txBody>
      </p:sp>
      <p:pic>
        <p:nvPicPr>
          <p:cNvPr id="116" name="Google Shape;116;p17" title="Public Domain Clip Art Image | Victorian house | ID ..."/>
          <p:cNvPicPr preferRelativeResize="0"/>
          <p:nvPr/>
        </p:nvPicPr>
        <p:blipFill>
          <a:blip r:embed="rId3">
            <a:alphaModFix/>
          </a:blip>
          <a:stretch>
            <a:fillRect/>
          </a:stretch>
        </p:blipFill>
        <p:spPr>
          <a:xfrm>
            <a:off x="0" y="0"/>
            <a:ext cx="5736300" cy="5143501"/>
          </a:xfrm>
          <a:prstGeom prst="rect">
            <a:avLst/>
          </a:prstGeom>
          <a:noFill/>
          <a:ln>
            <a:noFill/>
          </a:ln>
          <a:effectLst>
            <a:outerShdw blurRad="57150" rotWithShape="0" algn="bl">
              <a:srgbClr val="FFFFFF">
                <a:alpha val="50000"/>
              </a:srgbClr>
            </a:outerShdw>
          </a:effectLst>
        </p:spPr>
      </p:pic>
      <p:pic>
        <p:nvPicPr>
          <p:cNvPr id="117" name="Google Shape;117;p17" title="Heart rythm | Free SVG"/>
          <p:cNvPicPr preferRelativeResize="0"/>
          <p:nvPr/>
        </p:nvPicPr>
        <p:blipFill>
          <a:blip r:embed="rId4">
            <a:alphaModFix/>
          </a:blip>
          <a:stretch>
            <a:fillRect/>
          </a:stretch>
        </p:blipFill>
        <p:spPr>
          <a:xfrm>
            <a:off x="-1" y="-717175"/>
            <a:ext cx="5736300" cy="5736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nvSpPr>
        <p:spPr>
          <a:xfrm>
            <a:off x="2818025" y="216750"/>
            <a:ext cx="6075300" cy="4710000"/>
          </a:xfrm>
          <a:prstGeom prst="rect">
            <a:avLst/>
          </a:prstGeom>
          <a:solidFill>
            <a:srgbClr val="9FC5E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rPr>
              <a:t>Clinicians rarely ask patients about their health history related to recovering from homelessness.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Through case studies, lived experience, oncological and epigenetic research, and group discussions, we will explore the importance of evaluating chronic health issues with homelessness as a comorbidity even after patients have regained housing stability and recovered from homelessness.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There are huge gaps in research and longitudinal data on the health impacts of homelessness after becoming housed (again).</a:t>
            </a:r>
            <a:endParaRPr sz="2100">
              <a:solidFill>
                <a:schemeClr val="dk1"/>
              </a:solidFill>
            </a:endParaRPr>
          </a:p>
        </p:txBody>
      </p:sp>
      <p:pic>
        <p:nvPicPr>
          <p:cNvPr id="123" name="Google Shape;123;p18"/>
          <p:cNvPicPr preferRelativeResize="0"/>
          <p:nvPr/>
        </p:nvPicPr>
        <p:blipFill>
          <a:blip r:embed="rId3">
            <a:alphaModFix/>
          </a:blip>
          <a:stretch>
            <a:fillRect/>
          </a:stretch>
        </p:blipFill>
        <p:spPr>
          <a:xfrm>
            <a:off x="467600" y="216750"/>
            <a:ext cx="1905650" cy="2241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27" name="Shape 127"/>
        <p:cNvGrpSpPr/>
        <p:nvPr/>
      </p:nvGrpSpPr>
      <p:grpSpPr>
        <a:xfrm>
          <a:off x="0" y="0"/>
          <a:ext cx="0" cy="0"/>
          <a:chOff x="0" y="0"/>
          <a:chExt cx="0" cy="0"/>
        </a:xfrm>
      </p:grpSpPr>
      <p:sp>
        <p:nvSpPr>
          <p:cNvPr id="128" name="Google Shape;128;p19"/>
          <p:cNvSpPr txBox="1"/>
          <p:nvPr>
            <p:ph idx="1" type="body"/>
          </p:nvPr>
        </p:nvSpPr>
        <p:spPr>
          <a:xfrm>
            <a:off x="757050" y="1615200"/>
            <a:ext cx="7629900" cy="191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rgbClr val="D9D9D9"/>
                </a:solidFill>
              </a:rPr>
              <a:t>“Stable housing is a protective factor for better health, both primary and behavioral health, which creates opportunities to better manage and recover from illness without the distraction of finding a place to sleep and be safe.” - </a:t>
            </a:r>
            <a:r>
              <a:rPr i="1" lang="en" sz="2600">
                <a:solidFill>
                  <a:srgbClr val="D9D9D9"/>
                </a:solidFill>
              </a:rPr>
              <a:t>Colorado Department of Public Health &amp; Environment</a:t>
            </a:r>
            <a:endParaRPr i="1" sz="2600">
              <a:solidFill>
                <a:srgbClr val="D9D9D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ph type="ctrTitle"/>
          </p:nvPr>
        </p:nvSpPr>
        <p:spPr>
          <a:xfrm>
            <a:off x="131250" y="1824300"/>
            <a:ext cx="8397600" cy="324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lang="en" sz="1340"/>
              <a:t>Preventing homelessness in the first place is the most effective measure. Studies have found that there are lasting economic and health impacts even after individuals and families are re-housed.</a:t>
            </a:r>
            <a:endParaRPr sz="1340"/>
          </a:p>
          <a:p>
            <a:pPr indent="0" lvl="0" marL="0" rtl="0" algn="l">
              <a:spcBef>
                <a:spcPts val="0"/>
              </a:spcBef>
              <a:spcAft>
                <a:spcPts val="0"/>
              </a:spcAft>
              <a:buSzPts val="891"/>
              <a:buNone/>
            </a:pPr>
            <a:r>
              <a:t/>
            </a:r>
            <a:endParaRPr sz="1340"/>
          </a:p>
          <a:p>
            <a:pPr indent="-313690" lvl="0" marL="914400" rtl="0" algn="l">
              <a:spcBef>
                <a:spcPts val="0"/>
              </a:spcBef>
              <a:spcAft>
                <a:spcPts val="0"/>
              </a:spcAft>
              <a:buSzPts val="1340"/>
              <a:buChar char="●"/>
            </a:pPr>
            <a:r>
              <a:rPr lang="en" sz="1340"/>
              <a:t>Sleep Deprivation</a:t>
            </a:r>
            <a:endParaRPr sz="1340"/>
          </a:p>
          <a:p>
            <a:pPr indent="-313690" lvl="0" marL="914400" rtl="0" algn="l">
              <a:spcBef>
                <a:spcPts val="0"/>
              </a:spcBef>
              <a:spcAft>
                <a:spcPts val="0"/>
              </a:spcAft>
              <a:buSzPts val="1340"/>
              <a:buChar char="●"/>
            </a:pPr>
            <a:r>
              <a:rPr lang="en" sz="1340"/>
              <a:t>Podiatry</a:t>
            </a:r>
            <a:endParaRPr sz="1340"/>
          </a:p>
          <a:p>
            <a:pPr indent="-313690" lvl="0" marL="914400" rtl="0" algn="l">
              <a:spcBef>
                <a:spcPts val="0"/>
              </a:spcBef>
              <a:spcAft>
                <a:spcPts val="0"/>
              </a:spcAft>
              <a:buSzPts val="1340"/>
              <a:buChar char="●"/>
            </a:pPr>
            <a:r>
              <a:rPr lang="en" sz="1340"/>
              <a:t>Privacy </a:t>
            </a:r>
            <a:endParaRPr sz="1340"/>
          </a:p>
          <a:p>
            <a:pPr indent="-313690" lvl="0" marL="914400" rtl="0" algn="l">
              <a:spcBef>
                <a:spcPts val="0"/>
              </a:spcBef>
              <a:spcAft>
                <a:spcPts val="0"/>
              </a:spcAft>
              <a:buSzPts val="1340"/>
              <a:buChar char="●"/>
            </a:pPr>
            <a:r>
              <a:rPr lang="en" sz="1340"/>
              <a:t>Access to Hygeine</a:t>
            </a:r>
            <a:endParaRPr sz="1340"/>
          </a:p>
          <a:p>
            <a:pPr indent="-313690" lvl="0" marL="914400" rtl="0" algn="l">
              <a:spcBef>
                <a:spcPts val="0"/>
              </a:spcBef>
              <a:spcAft>
                <a:spcPts val="0"/>
              </a:spcAft>
              <a:buSzPts val="1340"/>
              <a:buChar char="●"/>
            </a:pPr>
            <a:r>
              <a:rPr lang="en" sz="1340"/>
              <a:t>Exposure to the Elements</a:t>
            </a:r>
            <a:endParaRPr sz="1340"/>
          </a:p>
          <a:p>
            <a:pPr indent="-313690" lvl="0" marL="914400" rtl="0" algn="l">
              <a:spcBef>
                <a:spcPts val="0"/>
              </a:spcBef>
              <a:spcAft>
                <a:spcPts val="0"/>
              </a:spcAft>
              <a:buSzPts val="1340"/>
              <a:buChar char="●"/>
            </a:pPr>
            <a:r>
              <a:rPr lang="en" sz="1340"/>
              <a:t>Access to Water and Nutrition / Hot Food</a:t>
            </a:r>
            <a:endParaRPr sz="1340"/>
          </a:p>
          <a:p>
            <a:pPr indent="-313690" lvl="0" marL="914400" rtl="0" algn="l">
              <a:spcBef>
                <a:spcPts val="0"/>
              </a:spcBef>
              <a:spcAft>
                <a:spcPts val="0"/>
              </a:spcAft>
              <a:buSzPts val="1340"/>
              <a:buChar char="●"/>
            </a:pPr>
            <a:r>
              <a:rPr lang="en" sz="1340"/>
              <a:t>Chronic Stress and Autoimmune Impact</a:t>
            </a:r>
            <a:endParaRPr sz="1340"/>
          </a:p>
          <a:p>
            <a:pPr indent="-313690" lvl="0" marL="914400" rtl="0" algn="l">
              <a:spcBef>
                <a:spcPts val="0"/>
              </a:spcBef>
              <a:spcAft>
                <a:spcPts val="0"/>
              </a:spcAft>
              <a:buSzPts val="1340"/>
              <a:buChar char="●"/>
            </a:pPr>
            <a:r>
              <a:rPr lang="en" sz="1340"/>
              <a:t>Mental Health Impact (Lasting)</a:t>
            </a:r>
            <a:endParaRPr sz="1340"/>
          </a:p>
          <a:p>
            <a:pPr indent="-313690" lvl="0" marL="914400" rtl="0" algn="l">
              <a:spcBef>
                <a:spcPts val="0"/>
              </a:spcBef>
              <a:spcAft>
                <a:spcPts val="0"/>
              </a:spcAft>
              <a:buSzPts val="1340"/>
              <a:buChar char="●"/>
            </a:pPr>
            <a:r>
              <a:rPr lang="en" sz="1340"/>
              <a:t>Cancer + Epigenetics</a:t>
            </a:r>
            <a:endParaRPr sz="1340"/>
          </a:p>
          <a:p>
            <a:pPr indent="-313690" lvl="0" marL="914400" rtl="0" algn="l">
              <a:spcBef>
                <a:spcPts val="0"/>
              </a:spcBef>
              <a:spcAft>
                <a:spcPts val="0"/>
              </a:spcAft>
              <a:buSzPts val="1340"/>
              <a:buChar char="●"/>
            </a:pPr>
            <a:r>
              <a:rPr lang="en" sz="1340"/>
              <a:t>Data Gaps</a:t>
            </a:r>
            <a:endParaRPr sz="1340"/>
          </a:p>
          <a:p>
            <a:pPr indent="-313690" lvl="0" marL="914400" rtl="0" algn="l">
              <a:spcBef>
                <a:spcPts val="0"/>
              </a:spcBef>
              <a:spcAft>
                <a:spcPts val="0"/>
              </a:spcAft>
              <a:buSzPts val="1340"/>
              <a:buChar char="●"/>
            </a:pPr>
            <a:r>
              <a:rPr lang="en" sz="1340"/>
              <a:t>Geriatrics</a:t>
            </a:r>
            <a:endParaRPr sz="1340"/>
          </a:p>
          <a:p>
            <a:pPr indent="-313690" lvl="0" marL="914400" rtl="0" algn="l">
              <a:spcBef>
                <a:spcPts val="0"/>
              </a:spcBef>
              <a:spcAft>
                <a:spcPts val="0"/>
              </a:spcAft>
              <a:buSzPts val="1340"/>
              <a:buChar char="●"/>
            </a:pPr>
            <a:r>
              <a:rPr lang="en" sz="1340"/>
              <a:t>Dental Care</a:t>
            </a:r>
            <a:endParaRPr sz="1340"/>
          </a:p>
          <a:p>
            <a:pPr indent="-313690" lvl="0" marL="914400" rtl="0" algn="l">
              <a:spcBef>
                <a:spcPts val="0"/>
              </a:spcBef>
              <a:spcAft>
                <a:spcPts val="0"/>
              </a:spcAft>
              <a:buSzPts val="1340"/>
              <a:buChar char="●"/>
            </a:pPr>
            <a:r>
              <a:rPr lang="en" sz="1340"/>
              <a:t>ACEs</a:t>
            </a:r>
            <a:endParaRPr sz="1340"/>
          </a:p>
          <a:p>
            <a:pPr indent="-313690" lvl="0" marL="914400" rtl="0" algn="l">
              <a:spcBef>
                <a:spcPts val="0"/>
              </a:spcBef>
              <a:spcAft>
                <a:spcPts val="0"/>
              </a:spcAft>
              <a:buSzPts val="1340"/>
              <a:buChar char="●"/>
            </a:pPr>
            <a:r>
              <a:rPr lang="en" sz="1340"/>
              <a:t>Chronic Stress</a:t>
            </a:r>
            <a:endParaRPr sz="1340"/>
          </a:p>
          <a:p>
            <a:pPr indent="-313690" lvl="0" marL="914400" rtl="0" algn="l">
              <a:spcBef>
                <a:spcPts val="0"/>
              </a:spcBef>
              <a:spcAft>
                <a:spcPts val="0"/>
              </a:spcAft>
              <a:buSzPts val="1340"/>
              <a:buChar char="●"/>
            </a:pPr>
            <a:r>
              <a:rPr lang="en" sz="1340"/>
              <a:t>Wound Care</a:t>
            </a:r>
            <a:endParaRPr sz="1340"/>
          </a:p>
          <a:p>
            <a:pPr indent="-313690" lvl="0" marL="914400" rtl="0" algn="l">
              <a:spcBef>
                <a:spcPts val="0"/>
              </a:spcBef>
              <a:spcAft>
                <a:spcPts val="0"/>
              </a:spcAft>
              <a:buSzPts val="1340"/>
              <a:buChar char="●"/>
            </a:pPr>
            <a:r>
              <a:rPr lang="en" sz="1340"/>
              <a:t>Access to Healthcare</a:t>
            </a:r>
            <a:endParaRPr sz="1340"/>
          </a:p>
        </p:txBody>
      </p:sp>
      <p:sp>
        <p:nvSpPr>
          <p:cNvPr id="134" name="Google Shape;134;p20"/>
          <p:cNvSpPr txBox="1"/>
          <p:nvPr>
            <p:ph type="ctrTitle"/>
          </p:nvPr>
        </p:nvSpPr>
        <p:spPr>
          <a:xfrm>
            <a:off x="-12" y="225525"/>
            <a:ext cx="9144000" cy="37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3580">
                <a:solidFill>
                  <a:srgbClr val="C9DAF8"/>
                </a:solidFill>
              </a:rPr>
              <a:t>Homelessness Is Not a Binary</a:t>
            </a:r>
            <a:endParaRPr b="1" sz="3580">
              <a:solidFill>
                <a:srgbClr val="C9DAF8"/>
              </a:solidFill>
            </a:endParaRPr>
          </a:p>
        </p:txBody>
      </p:sp>
      <p:sp>
        <p:nvSpPr>
          <p:cNvPr id="135" name="Google Shape;135;p20"/>
          <p:cNvSpPr txBox="1"/>
          <p:nvPr>
            <p:ph idx="1" type="subTitle"/>
          </p:nvPr>
        </p:nvSpPr>
        <p:spPr>
          <a:xfrm>
            <a:off x="20988" y="500175"/>
            <a:ext cx="9102000" cy="4329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i="1" lang="en" sz="1642">
                <a:solidFill>
                  <a:srgbClr val="F3F3F3"/>
                </a:solidFill>
              </a:rPr>
              <a:t>The Continuum of Care When Homelessness is a Chronic Comorbidity</a:t>
            </a:r>
            <a:endParaRPr i="1" sz="1642">
              <a:solidFill>
                <a:srgbClr val="F3F3F3"/>
              </a:solidFill>
            </a:endParaRPr>
          </a:p>
        </p:txBody>
      </p:sp>
      <p:sp>
        <p:nvSpPr>
          <p:cNvPr id="136" name="Google Shape;136;p20"/>
          <p:cNvSpPr/>
          <p:nvPr/>
        </p:nvSpPr>
        <p:spPr>
          <a:xfrm>
            <a:off x="131250" y="790575"/>
            <a:ext cx="6321900" cy="258300"/>
          </a:xfrm>
          <a:prstGeom prst="lef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900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p:nvPr/>
        </p:nvSpPr>
        <p:spPr>
          <a:xfrm>
            <a:off x="4100350" y="-38500"/>
            <a:ext cx="5043600" cy="10845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2" name="Google Shape;142;p21"/>
          <p:cNvSpPr txBox="1"/>
          <p:nvPr>
            <p:ph type="ctrTitle"/>
          </p:nvPr>
        </p:nvSpPr>
        <p:spPr>
          <a:xfrm>
            <a:off x="0" y="0"/>
            <a:ext cx="2606100" cy="753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Language</a:t>
            </a:r>
            <a:endParaRPr/>
          </a:p>
        </p:txBody>
      </p:sp>
      <p:sp>
        <p:nvSpPr>
          <p:cNvPr id="143" name="Google Shape;143;p21"/>
          <p:cNvSpPr txBox="1"/>
          <p:nvPr>
            <p:ph idx="1" type="subTitle"/>
          </p:nvPr>
        </p:nvSpPr>
        <p:spPr>
          <a:xfrm>
            <a:off x="4100350" y="-38500"/>
            <a:ext cx="1959300" cy="1084500"/>
          </a:xfrm>
          <a:prstGeom prst="rect">
            <a:avLst/>
          </a:prstGeom>
        </p:spPr>
        <p:txBody>
          <a:bodyPr anchorCtr="0" anchor="t" bIns="91425" lIns="91425" spcFirstLastPara="1" rIns="91425" wrap="square" tIns="91425">
            <a:normAutofit lnSpcReduction="10000"/>
          </a:bodyPr>
          <a:lstStyle/>
          <a:p>
            <a:pPr indent="-361950" lvl="0" marL="457200" rtl="0" algn="l">
              <a:spcBef>
                <a:spcPts val="0"/>
              </a:spcBef>
              <a:spcAft>
                <a:spcPts val="0"/>
              </a:spcAft>
              <a:buSzPts val="2100"/>
              <a:buChar char="●"/>
            </a:pPr>
            <a:r>
              <a:rPr lang="en"/>
              <a:t>Homeless</a:t>
            </a:r>
            <a:endParaRPr/>
          </a:p>
          <a:p>
            <a:pPr indent="-361950" lvl="0" marL="457200" rtl="0" algn="l">
              <a:spcBef>
                <a:spcPts val="0"/>
              </a:spcBef>
              <a:spcAft>
                <a:spcPts val="0"/>
              </a:spcAft>
              <a:buSzPts val="2100"/>
              <a:buChar char="●"/>
            </a:pPr>
            <a:r>
              <a:rPr lang="en"/>
              <a:t>Houseless</a:t>
            </a:r>
            <a:endParaRPr/>
          </a:p>
          <a:p>
            <a:pPr indent="-361950" lvl="0" marL="457200" rtl="0" algn="l">
              <a:spcBef>
                <a:spcPts val="0"/>
              </a:spcBef>
              <a:spcAft>
                <a:spcPts val="0"/>
              </a:spcAft>
              <a:buSzPts val="2100"/>
              <a:buChar char="●"/>
            </a:pPr>
            <a:r>
              <a:rPr lang="en"/>
              <a:t>Roofless</a:t>
            </a:r>
            <a:endParaRPr/>
          </a:p>
        </p:txBody>
      </p:sp>
      <p:pic>
        <p:nvPicPr>
          <p:cNvPr id="144" name="Google Shape;144;p21"/>
          <p:cNvPicPr preferRelativeResize="0"/>
          <p:nvPr/>
        </p:nvPicPr>
        <p:blipFill>
          <a:blip r:embed="rId3">
            <a:alphaModFix/>
          </a:blip>
          <a:stretch>
            <a:fillRect/>
          </a:stretch>
        </p:blipFill>
        <p:spPr>
          <a:xfrm>
            <a:off x="921900" y="1018550"/>
            <a:ext cx="8222100" cy="4111050"/>
          </a:xfrm>
          <a:prstGeom prst="rect">
            <a:avLst/>
          </a:prstGeom>
          <a:noFill/>
          <a:ln>
            <a:noFill/>
          </a:ln>
        </p:spPr>
      </p:pic>
      <p:sp>
        <p:nvSpPr>
          <p:cNvPr id="145" name="Google Shape;145;p21"/>
          <p:cNvSpPr txBox="1"/>
          <p:nvPr/>
        </p:nvSpPr>
        <p:spPr>
          <a:xfrm>
            <a:off x="6144000" y="-73450"/>
            <a:ext cx="3000000" cy="1154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lt1"/>
              </a:buClr>
              <a:buSzPts val="2100"/>
              <a:buFont typeface="Roboto"/>
              <a:buChar char="●"/>
            </a:pPr>
            <a:r>
              <a:rPr lang="en" sz="2100">
                <a:solidFill>
                  <a:schemeClr val="lt1"/>
                </a:solidFill>
                <a:latin typeface="Roboto"/>
                <a:ea typeface="Roboto"/>
                <a:cs typeface="Roboto"/>
                <a:sym typeface="Roboto"/>
              </a:rPr>
              <a:t>Unsheltered</a:t>
            </a:r>
            <a:endParaRPr sz="2100">
              <a:solidFill>
                <a:schemeClr val="lt1"/>
              </a:solidFill>
              <a:latin typeface="Roboto"/>
              <a:ea typeface="Roboto"/>
              <a:cs typeface="Roboto"/>
              <a:sym typeface="Roboto"/>
            </a:endParaRPr>
          </a:p>
          <a:p>
            <a:pPr indent="-361950" lvl="0" marL="457200" rtl="0" algn="l">
              <a:spcBef>
                <a:spcPts val="0"/>
              </a:spcBef>
              <a:spcAft>
                <a:spcPts val="0"/>
              </a:spcAft>
              <a:buClr>
                <a:schemeClr val="lt1"/>
              </a:buClr>
              <a:buSzPts val="2100"/>
              <a:buFont typeface="Roboto"/>
              <a:buChar char="●"/>
            </a:pPr>
            <a:r>
              <a:rPr lang="en" sz="2100">
                <a:solidFill>
                  <a:schemeClr val="lt1"/>
                </a:solidFill>
                <a:latin typeface="Roboto"/>
                <a:ea typeface="Roboto"/>
                <a:cs typeface="Roboto"/>
                <a:sym typeface="Roboto"/>
              </a:rPr>
              <a:t>Somewhere safe </a:t>
            </a:r>
            <a:br>
              <a:rPr lang="en" sz="2100">
                <a:solidFill>
                  <a:schemeClr val="lt1"/>
                </a:solidFill>
                <a:latin typeface="Roboto"/>
                <a:ea typeface="Roboto"/>
                <a:cs typeface="Roboto"/>
                <a:sym typeface="Roboto"/>
              </a:rPr>
            </a:br>
            <a:r>
              <a:rPr lang="en" sz="2100">
                <a:solidFill>
                  <a:schemeClr val="lt1"/>
                </a:solidFill>
                <a:latin typeface="Roboto"/>
                <a:ea typeface="Roboto"/>
                <a:cs typeface="Roboto"/>
                <a:sym typeface="Roboto"/>
              </a:rPr>
              <a:t>from sweeps</a:t>
            </a:r>
            <a:endParaRPr sz="21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