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25" r:id="rId2"/>
    <p:sldId id="711" r:id="rId3"/>
    <p:sldId id="265" r:id="rId4"/>
    <p:sldId id="258" r:id="rId5"/>
    <p:sldId id="444" r:id="rId6"/>
    <p:sldId id="442" r:id="rId7"/>
    <p:sldId id="450" r:id="rId8"/>
    <p:sldId id="712" r:id="rId9"/>
    <p:sldId id="264" r:id="rId10"/>
    <p:sldId id="713" r:id="rId11"/>
    <p:sldId id="453" r:id="rId12"/>
    <p:sldId id="44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64916" autoAdjust="0"/>
  </p:normalViewPr>
  <p:slideViewPr>
    <p:cSldViewPr snapToGrid="0">
      <p:cViewPr varScale="1">
        <p:scale>
          <a:sx n="72" d="100"/>
          <a:sy n="72" d="100"/>
        </p:scale>
        <p:origin x="20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A6-4BB4-9709-4C692BFD174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A6-4BB4-9709-4C692BFD1747}"/>
              </c:ext>
            </c:extLst>
          </c:dPt>
          <c:dLbls>
            <c:dLbl>
              <c:idx val="0"/>
              <c:layout>
                <c:manualLayout>
                  <c:x val="0.16014754129998457"/>
                  <c:y val="-0.13688493958874307"/>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fld id="{481B3FFB-C6A5-4273-8959-66AE83BFEE0D}" type="CATEGORYNAME">
                      <a:rPr lang="en-US" sz="1600" b="1" i="0" baseline="0"/>
                      <a:pPr>
                        <a:defRPr b="1"/>
                      </a:pPr>
                      <a:t>[CATEGORY NAME]</a:t>
                    </a:fld>
                    <a:endParaRPr lang="en-US" sz="1600" b="1" i="0" baseline="0"/>
                  </a:p>
                  <a:p>
                    <a:pPr>
                      <a:defRPr b="1"/>
                    </a:pPr>
                    <a:fld id="{9ABBE0D6-3FCE-408A-919E-373EFD7F9136}" type="PERCENTAGE">
                      <a:rPr lang="en-US" sz="1600" b="1" i="0" baseline="0"/>
                      <a:pPr>
                        <a:defRPr b="1"/>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376268913077042"/>
                      <c:h val="0.17586889509625422"/>
                    </c:manualLayout>
                  </c15:layout>
                  <c15:dlblFieldTable/>
                  <c15:showDataLabelsRange val="0"/>
                </c:ext>
                <c:ext xmlns:c16="http://schemas.microsoft.com/office/drawing/2014/chart" uri="{C3380CC4-5D6E-409C-BE32-E72D297353CC}">
                  <c16:uniqueId val="{00000001-F9A6-4BB4-9709-4C692BFD1747}"/>
                </c:ext>
              </c:extLst>
            </c:dLbl>
            <c:dLbl>
              <c:idx val="1"/>
              <c:layout>
                <c:manualLayout>
                  <c:x val="-0.10995197223153272"/>
                  <c:y val="0.1043488823210274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1629631773969433"/>
                      <c:h val="0.22899547508520124"/>
                    </c:manualLayout>
                  </c15:layout>
                </c:ext>
                <c:ext xmlns:c16="http://schemas.microsoft.com/office/drawing/2014/chart" uri="{C3380CC4-5D6E-409C-BE32-E72D297353CC}">
                  <c16:uniqueId val="{00000003-F9A6-4BB4-9709-4C692BFD174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graphs!$A$16:$A$17</c:f>
              <c:strCache>
                <c:ptCount val="2"/>
                <c:pt idx="0">
                  <c:v>PCP</c:v>
                </c:pt>
                <c:pt idx="1">
                  <c:v>Hospital</c:v>
                </c:pt>
              </c:strCache>
            </c:strRef>
          </c:cat>
          <c:val>
            <c:numRef>
              <c:f>graphs!$B$16:$B$17</c:f>
              <c:numCache>
                <c:formatCode>General</c:formatCode>
                <c:ptCount val="2"/>
                <c:pt idx="0">
                  <c:v>84</c:v>
                </c:pt>
                <c:pt idx="1">
                  <c:v>15</c:v>
                </c:pt>
              </c:numCache>
            </c:numRef>
          </c:val>
          <c:extLst>
            <c:ext xmlns:c16="http://schemas.microsoft.com/office/drawing/2014/chart" uri="{C3380CC4-5D6E-409C-BE32-E72D297353CC}">
              <c16:uniqueId val="{00000004-F9A6-4BB4-9709-4C692BFD174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28575">
              <a:solidFill>
                <a:schemeClr val="tx2"/>
              </a:solidFill>
            </a:ln>
          </c:spPr>
          <c:dPt>
            <c:idx val="0"/>
            <c:bubble3D val="0"/>
            <c:spPr>
              <a:solidFill>
                <a:schemeClr val="accent2">
                  <a:lumMod val="20000"/>
                  <a:lumOff val="80000"/>
                </a:schemeClr>
              </a:solidFill>
              <a:ln w="28575">
                <a:solidFill>
                  <a:schemeClr val="tx2"/>
                </a:solidFill>
              </a:ln>
              <a:effectLst/>
            </c:spPr>
            <c:extLst>
              <c:ext xmlns:c16="http://schemas.microsoft.com/office/drawing/2014/chart" uri="{C3380CC4-5D6E-409C-BE32-E72D297353CC}">
                <c16:uniqueId val="{00000001-9239-447F-BEE1-F8DADF6561C5}"/>
              </c:ext>
            </c:extLst>
          </c:dPt>
          <c:dPt>
            <c:idx val="1"/>
            <c:bubble3D val="0"/>
            <c:spPr>
              <a:solidFill>
                <a:schemeClr val="accent2"/>
              </a:solidFill>
              <a:ln w="28575">
                <a:solidFill>
                  <a:schemeClr val="tx2"/>
                </a:solidFill>
              </a:ln>
              <a:effectLst/>
            </c:spPr>
            <c:extLst>
              <c:ext xmlns:c16="http://schemas.microsoft.com/office/drawing/2014/chart" uri="{C3380CC4-5D6E-409C-BE32-E72D297353CC}">
                <c16:uniqueId val="{00000003-9239-447F-BEE1-F8DADF6561C5}"/>
              </c:ext>
            </c:extLst>
          </c:dPt>
          <c:dPt>
            <c:idx val="2"/>
            <c:bubble3D val="0"/>
            <c:spPr>
              <a:solidFill>
                <a:schemeClr val="accent3"/>
              </a:solidFill>
              <a:ln w="28575">
                <a:solidFill>
                  <a:schemeClr val="tx2"/>
                </a:solidFill>
              </a:ln>
              <a:effectLst/>
            </c:spPr>
            <c:extLst>
              <c:ext xmlns:c16="http://schemas.microsoft.com/office/drawing/2014/chart" uri="{C3380CC4-5D6E-409C-BE32-E72D297353CC}">
                <c16:uniqueId val="{00000005-9239-447F-BEE1-F8DADF6561C5}"/>
              </c:ext>
            </c:extLst>
          </c:dPt>
          <c:dPt>
            <c:idx val="3"/>
            <c:bubble3D val="0"/>
            <c:spPr>
              <a:solidFill>
                <a:schemeClr val="accent4"/>
              </a:solidFill>
              <a:ln w="28575">
                <a:solidFill>
                  <a:schemeClr val="tx2"/>
                </a:solidFill>
              </a:ln>
              <a:effectLst/>
            </c:spPr>
            <c:extLst>
              <c:ext xmlns:c16="http://schemas.microsoft.com/office/drawing/2014/chart" uri="{C3380CC4-5D6E-409C-BE32-E72D297353CC}">
                <c16:uniqueId val="{00000007-9239-447F-BEE1-F8DADF6561C5}"/>
              </c:ext>
            </c:extLst>
          </c:dPt>
          <c:dLbls>
            <c:dLbl>
              <c:idx val="0"/>
              <c:layout>
                <c:manualLayout>
                  <c:x val="-0.1494104145350435"/>
                  <c:y val="-0.1044460127028934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239-447F-BEE1-F8DADF6561C5}"/>
                </c:ext>
              </c:extLst>
            </c:dLbl>
            <c:dLbl>
              <c:idx val="1"/>
              <c:layout>
                <c:manualLayout>
                  <c:x val="9.3110838043577782E-2"/>
                  <c:y val="1.69371912491178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239-447F-BEE1-F8DADF6561C5}"/>
                </c:ext>
              </c:extLst>
            </c:dLbl>
            <c:dLbl>
              <c:idx val="2"/>
              <c:layout>
                <c:manualLayout>
                  <c:x val="9.3110838043577782E-2"/>
                  <c:y val="3.95201129146083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239-447F-BEE1-F8DADF6561C5}"/>
                </c:ext>
              </c:extLst>
            </c:dLbl>
            <c:dLbl>
              <c:idx val="3"/>
              <c:layout>
                <c:manualLayout>
                  <c:x val="3.4645893225517317E-2"/>
                  <c:y val="9.033168666196189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239-447F-BEE1-F8DADF6561C5}"/>
                </c:ext>
              </c:extLst>
            </c:dLbl>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Sheet1!$G$10:$G$13</c:f>
              <c:strCache>
                <c:ptCount val="4"/>
                <c:pt idx="0">
                  <c:v>Personnel</c:v>
                </c:pt>
                <c:pt idx="1">
                  <c:v>Operations</c:v>
                </c:pt>
                <c:pt idx="2">
                  <c:v>Overhead</c:v>
                </c:pt>
                <c:pt idx="3">
                  <c:v>Admin</c:v>
                </c:pt>
              </c:strCache>
            </c:strRef>
          </c:cat>
          <c:val>
            <c:numRef>
              <c:f>Sheet1!$H$10:$H$13</c:f>
              <c:numCache>
                <c:formatCode>0%</c:formatCode>
                <c:ptCount val="4"/>
                <c:pt idx="0">
                  <c:v>0.69708259763821623</c:v>
                </c:pt>
                <c:pt idx="1">
                  <c:v>9.7192749420893204E-2</c:v>
                </c:pt>
                <c:pt idx="2">
                  <c:v>0.11258160141253462</c:v>
                </c:pt>
                <c:pt idx="3">
                  <c:v>9.3143051528355988E-2</c:v>
                </c:pt>
              </c:numCache>
            </c:numRef>
          </c:val>
          <c:extLst>
            <c:ext xmlns:c16="http://schemas.microsoft.com/office/drawing/2014/chart" uri="{C3380CC4-5D6E-409C-BE32-E72D297353CC}">
              <c16:uniqueId val="{00000008-9239-447F-BEE1-F8DADF6561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28575">
              <a:solidFill>
                <a:schemeClr val="tx1"/>
              </a:solidFill>
            </a:ln>
          </c:spPr>
          <c:dPt>
            <c:idx val="0"/>
            <c:bubble3D val="0"/>
            <c:spPr>
              <a:solidFill>
                <a:schemeClr val="accent1"/>
              </a:solidFill>
              <a:ln w="28575">
                <a:solidFill>
                  <a:schemeClr val="tx1"/>
                </a:solidFill>
              </a:ln>
              <a:effectLst/>
            </c:spPr>
            <c:extLst>
              <c:ext xmlns:c16="http://schemas.microsoft.com/office/drawing/2014/chart" uri="{C3380CC4-5D6E-409C-BE32-E72D297353CC}">
                <c16:uniqueId val="{00000001-838B-4404-9BFA-4A106BB9E989}"/>
              </c:ext>
            </c:extLst>
          </c:dPt>
          <c:dPt>
            <c:idx val="1"/>
            <c:bubble3D val="0"/>
            <c:spPr>
              <a:solidFill>
                <a:schemeClr val="accent2"/>
              </a:solidFill>
              <a:ln w="28575">
                <a:solidFill>
                  <a:schemeClr val="tx1"/>
                </a:solidFill>
              </a:ln>
              <a:effectLst/>
            </c:spPr>
            <c:extLst>
              <c:ext xmlns:c16="http://schemas.microsoft.com/office/drawing/2014/chart" uri="{C3380CC4-5D6E-409C-BE32-E72D297353CC}">
                <c16:uniqueId val="{00000003-838B-4404-9BFA-4A106BB9E989}"/>
              </c:ext>
            </c:extLst>
          </c:dPt>
          <c:dPt>
            <c:idx val="2"/>
            <c:bubble3D val="0"/>
            <c:spPr>
              <a:solidFill>
                <a:schemeClr val="accent3"/>
              </a:solidFill>
              <a:ln w="28575">
                <a:solidFill>
                  <a:schemeClr val="tx1"/>
                </a:solidFill>
              </a:ln>
              <a:effectLst/>
            </c:spPr>
            <c:extLst>
              <c:ext xmlns:c16="http://schemas.microsoft.com/office/drawing/2014/chart" uri="{C3380CC4-5D6E-409C-BE32-E72D297353CC}">
                <c16:uniqueId val="{00000005-838B-4404-9BFA-4A106BB9E989}"/>
              </c:ext>
            </c:extLst>
          </c:dPt>
          <c:dLbls>
            <c:dLbl>
              <c:idx val="0"/>
              <c:layout>
                <c:manualLayout>
                  <c:x val="-8.4981019880748146E-2"/>
                  <c:y val="-4.1181122141262703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838B-4404-9BFA-4A106BB9E989}"/>
                </c:ext>
              </c:extLst>
            </c:dLbl>
            <c:dLbl>
              <c:idx val="1"/>
              <c:layout>
                <c:manualLayout>
                  <c:x val="3.2154980495418185E-2"/>
                  <c:y val="-4.118112214126290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838B-4404-9BFA-4A106BB9E989}"/>
                </c:ext>
              </c:extLst>
            </c:dLbl>
            <c:dLbl>
              <c:idx val="2"/>
              <c:layout>
                <c:manualLayout>
                  <c:x val="0.22049129482572472"/>
                  <c:y val="-2.7454081427508974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838B-4404-9BFA-4A106BB9E989}"/>
                </c:ext>
              </c:extLst>
            </c:dLbl>
            <c:spPr>
              <a:solidFill>
                <a:schemeClr val="accent5">
                  <a:lumMod val="20000"/>
                  <a:lumOff val="80000"/>
                </a:scheme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Sheet1!$J$38:$J$40</c:f>
              <c:strCache>
                <c:ptCount val="3"/>
                <c:pt idx="0">
                  <c:v>Government Contracts</c:v>
                </c:pt>
                <c:pt idx="1">
                  <c:v>Medicaid FFS</c:v>
                </c:pt>
                <c:pt idx="2">
                  <c:v>Medicaid MCOs</c:v>
                </c:pt>
              </c:strCache>
            </c:strRef>
          </c:cat>
          <c:val>
            <c:numRef>
              <c:f>Sheet1!$K$38:$K$40</c:f>
              <c:numCache>
                <c:formatCode>General</c:formatCode>
                <c:ptCount val="3"/>
                <c:pt idx="0">
                  <c:v>0.57999999999999996</c:v>
                </c:pt>
                <c:pt idx="1">
                  <c:v>0.05</c:v>
                </c:pt>
                <c:pt idx="2">
                  <c:v>0.37</c:v>
                </c:pt>
              </c:numCache>
            </c:numRef>
          </c:val>
          <c:extLst>
            <c:ext xmlns:c16="http://schemas.microsoft.com/office/drawing/2014/chart" uri="{C3380CC4-5D6E-409C-BE32-E72D297353CC}">
              <c16:uniqueId val="{00000006-838B-4404-9BFA-4A106BB9E9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F74-4EDC-8680-8B2F05E5212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F74-4EDC-8680-8B2F05E521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F74-4EDC-8680-8B2F05E52123}"/>
              </c:ext>
            </c:extLst>
          </c:dPt>
          <c:dLbls>
            <c:dLbl>
              <c:idx val="0"/>
              <c:layout>
                <c:manualLayout>
                  <c:x val="-8.7937745615489782E-2"/>
                  <c:y val="7.270777295709764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F74-4EDC-8680-8B2F05E52123}"/>
                </c:ext>
              </c:extLst>
            </c:dLbl>
            <c:dLbl>
              <c:idx val="1"/>
              <c:layout>
                <c:manualLayout>
                  <c:x val="-4.9831389182110879E-2"/>
                  <c:y val="-8.2806074756694534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F74-4EDC-8680-8B2F05E52123}"/>
                </c:ext>
              </c:extLst>
            </c:dLbl>
            <c:dLbl>
              <c:idx val="2"/>
              <c:layout>
                <c:manualLayout>
                  <c:x val="0.16334453418438016"/>
                  <c:y val="5.2844312349583219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CF74-4EDC-8680-8B2F05E52123}"/>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Exits!$A$11:$A$13</c:f>
              <c:strCache>
                <c:ptCount val="3"/>
                <c:pt idx="0">
                  <c:v>No Units Available</c:v>
                </c:pt>
                <c:pt idx="1">
                  <c:v>Patient Declined</c:v>
                </c:pt>
                <c:pt idx="2">
                  <c:v>Does not Qualify</c:v>
                </c:pt>
              </c:strCache>
            </c:strRef>
          </c:cat>
          <c:val>
            <c:numRef>
              <c:f>Exits!$B$11:$B$13</c:f>
              <c:numCache>
                <c:formatCode>General</c:formatCode>
                <c:ptCount val="3"/>
                <c:pt idx="0">
                  <c:v>22</c:v>
                </c:pt>
                <c:pt idx="1">
                  <c:v>46</c:v>
                </c:pt>
                <c:pt idx="2">
                  <c:v>55</c:v>
                </c:pt>
              </c:numCache>
            </c:numRef>
          </c:val>
          <c:extLst>
            <c:ext xmlns:c16="http://schemas.microsoft.com/office/drawing/2014/chart" uri="{C3380CC4-5D6E-409C-BE32-E72D297353CC}">
              <c16:uniqueId val="{00000006-CF74-4EDC-8680-8B2F05E521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40EAC-19BD-4F54-A6DD-FB2D9D8BF61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6DAD51D-28F9-42BC-840A-165AB430E12D}">
      <dgm:prSet phldrT="[Text]"/>
      <dgm:spPr>
        <a:solidFill>
          <a:schemeClr val="accent2"/>
        </a:solidFill>
      </dgm:spPr>
      <dgm:t>
        <a:bodyPr/>
        <a:lstStyle/>
        <a:p>
          <a:r>
            <a:rPr lang="en-US" dirty="0"/>
            <a:t>Primary Care </a:t>
          </a:r>
        </a:p>
        <a:p>
          <a:r>
            <a:rPr lang="en-US" dirty="0"/>
            <a:t>*Medical</a:t>
          </a:r>
        </a:p>
        <a:p>
          <a:r>
            <a:rPr lang="en-US" dirty="0"/>
            <a:t>*Dental</a:t>
          </a:r>
        </a:p>
        <a:p>
          <a:r>
            <a:rPr lang="en-US" dirty="0"/>
            <a:t>*Behavioral Health</a:t>
          </a:r>
        </a:p>
        <a:p>
          <a:r>
            <a:rPr lang="en-US" dirty="0"/>
            <a:t>*Pharmacy</a:t>
          </a:r>
        </a:p>
      </dgm:t>
    </dgm:pt>
    <dgm:pt modelId="{DA57CF2A-34AC-439E-913F-5F74A28AB89C}" type="parTrans" cxnId="{6EBECC2E-007B-4937-9507-4805C8D292DB}">
      <dgm:prSet/>
      <dgm:spPr/>
      <dgm:t>
        <a:bodyPr/>
        <a:lstStyle/>
        <a:p>
          <a:endParaRPr lang="en-US"/>
        </a:p>
      </dgm:t>
    </dgm:pt>
    <dgm:pt modelId="{8A6A8AD4-4DAC-4183-A2AD-9C65AA91C5F6}" type="sibTrans" cxnId="{6EBECC2E-007B-4937-9507-4805C8D292DB}">
      <dgm:prSet/>
      <dgm:spPr/>
      <dgm:t>
        <a:bodyPr/>
        <a:lstStyle/>
        <a:p>
          <a:endParaRPr lang="en-US"/>
        </a:p>
      </dgm:t>
    </dgm:pt>
    <dgm:pt modelId="{36B2791B-69A4-49AB-B3CC-845C89211A47}">
      <dgm:prSet phldrT="[Text]"/>
      <dgm:spPr/>
      <dgm:t>
        <a:bodyPr/>
        <a:lstStyle/>
        <a:p>
          <a:r>
            <a:rPr lang="en-US" dirty="0"/>
            <a:t>Continuum of Care / Coordinated Entry</a:t>
          </a:r>
        </a:p>
        <a:p>
          <a:r>
            <a:rPr lang="en-US" dirty="0"/>
            <a:t>HEN / ABD</a:t>
          </a:r>
        </a:p>
      </dgm:t>
    </dgm:pt>
    <dgm:pt modelId="{C1970550-32BD-4F48-B7E9-6462A2926628}" type="parTrans" cxnId="{0475B191-FEE3-40FB-82B3-E952A2B40FAC}">
      <dgm:prSet/>
      <dgm:spPr/>
      <dgm:t>
        <a:bodyPr/>
        <a:lstStyle/>
        <a:p>
          <a:endParaRPr lang="en-US"/>
        </a:p>
      </dgm:t>
    </dgm:pt>
    <dgm:pt modelId="{6A633F08-BC0C-413F-80E0-0A710972C2AB}" type="sibTrans" cxnId="{0475B191-FEE3-40FB-82B3-E952A2B40FAC}">
      <dgm:prSet/>
      <dgm:spPr/>
      <dgm:t>
        <a:bodyPr/>
        <a:lstStyle/>
        <a:p>
          <a:endParaRPr lang="en-US"/>
        </a:p>
      </dgm:t>
    </dgm:pt>
    <dgm:pt modelId="{B8D608B7-2100-4033-AC45-63E10E39D147}">
      <dgm:prSet phldrT="[Text]" custT="1"/>
      <dgm:spPr/>
      <dgm:t>
        <a:bodyPr/>
        <a:lstStyle/>
        <a:p>
          <a:r>
            <a:rPr lang="en-US" sz="1400" dirty="0"/>
            <a:t>Street Outreach</a:t>
          </a:r>
        </a:p>
      </dgm:t>
    </dgm:pt>
    <dgm:pt modelId="{C4145828-EC98-40CF-9284-185970F24BB6}" type="parTrans" cxnId="{019E4029-1460-426B-B480-67A46FF50C63}">
      <dgm:prSet/>
      <dgm:spPr/>
      <dgm:t>
        <a:bodyPr/>
        <a:lstStyle/>
        <a:p>
          <a:endParaRPr lang="en-US"/>
        </a:p>
      </dgm:t>
    </dgm:pt>
    <dgm:pt modelId="{D9965491-8791-4D59-8EB8-A79242470681}" type="sibTrans" cxnId="{019E4029-1460-426B-B480-67A46FF50C63}">
      <dgm:prSet/>
      <dgm:spPr/>
      <dgm:t>
        <a:bodyPr/>
        <a:lstStyle/>
        <a:p>
          <a:endParaRPr lang="en-US"/>
        </a:p>
      </dgm:t>
    </dgm:pt>
    <dgm:pt modelId="{05510FFD-4659-4859-8D26-0523D7D8818E}">
      <dgm:prSet phldrT="[Text]" custT="1"/>
      <dgm:spPr/>
      <dgm:t>
        <a:bodyPr/>
        <a:lstStyle/>
        <a:p>
          <a:r>
            <a:rPr lang="en-US" sz="1400" b="1" dirty="0">
              <a:solidFill>
                <a:schemeClr val="bg1"/>
              </a:solidFill>
            </a:rPr>
            <a:t>Health Home</a:t>
          </a:r>
        </a:p>
      </dgm:t>
    </dgm:pt>
    <dgm:pt modelId="{F9FF8FD4-8E3A-4599-9602-F7F07CF5D977}" type="parTrans" cxnId="{FE1C8C16-3027-4647-99CB-BCCD02979621}">
      <dgm:prSet/>
      <dgm:spPr/>
      <dgm:t>
        <a:bodyPr/>
        <a:lstStyle/>
        <a:p>
          <a:endParaRPr lang="en-US"/>
        </a:p>
      </dgm:t>
    </dgm:pt>
    <dgm:pt modelId="{0B86FE41-9FF9-436B-A42B-F204653A83AC}" type="sibTrans" cxnId="{FE1C8C16-3027-4647-99CB-BCCD02979621}">
      <dgm:prSet/>
      <dgm:spPr/>
      <dgm:t>
        <a:bodyPr/>
        <a:lstStyle/>
        <a:p>
          <a:endParaRPr lang="en-US"/>
        </a:p>
      </dgm:t>
    </dgm:pt>
    <dgm:pt modelId="{FDAEABFB-EAB0-4373-A56C-481302499CB6}">
      <dgm:prSet phldrT="[Text]" custT="1"/>
      <dgm:spPr/>
      <dgm:t>
        <a:bodyPr/>
        <a:lstStyle/>
        <a:p>
          <a:r>
            <a:rPr lang="en-US" sz="1400" b="1" dirty="0">
              <a:solidFill>
                <a:schemeClr val="bg1"/>
              </a:solidFill>
            </a:rPr>
            <a:t>Supportive Housing / Supported Employment</a:t>
          </a:r>
        </a:p>
      </dgm:t>
    </dgm:pt>
    <dgm:pt modelId="{29565966-B3B7-423F-AEE0-21C2E2EB41A7}" type="parTrans" cxnId="{7530C5CD-E459-4621-A582-FCAFA4EA06F3}">
      <dgm:prSet/>
      <dgm:spPr/>
      <dgm:t>
        <a:bodyPr/>
        <a:lstStyle/>
        <a:p>
          <a:endParaRPr lang="en-US"/>
        </a:p>
      </dgm:t>
    </dgm:pt>
    <dgm:pt modelId="{A6A380D8-58BA-447D-9314-321CD9DAE38D}" type="sibTrans" cxnId="{7530C5CD-E459-4621-A582-FCAFA4EA06F3}">
      <dgm:prSet/>
      <dgm:spPr/>
      <dgm:t>
        <a:bodyPr/>
        <a:lstStyle/>
        <a:p>
          <a:endParaRPr lang="en-US"/>
        </a:p>
      </dgm:t>
    </dgm:pt>
    <dgm:pt modelId="{CFA4FBDF-B435-4F39-9234-3FAEDFB82DDC}">
      <dgm:prSet phldrT="[Text]"/>
      <dgm:spPr>
        <a:solidFill>
          <a:schemeClr val="accent2"/>
        </a:solidFill>
      </dgm:spPr>
      <dgm:t>
        <a:bodyPr/>
        <a:lstStyle/>
        <a:p>
          <a:r>
            <a:rPr lang="en-US" dirty="0"/>
            <a:t>Medication for Opioid Use Disorders (MOUD) </a:t>
          </a:r>
        </a:p>
      </dgm:t>
    </dgm:pt>
    <dgm:pt modelId="{8233A97F-9A67-4222-AAAA-0022DF9DC897}" type="parTrans" cxnId="{EC6B28CC-052E-47DD-9DBA-9759CBEA6E02}">
      <dgm:prSet/>
      <dgm:spPr/>
      <dgm:t>
        <a:bodyPr/>
        <a:lstStyle/>
        <a:p>
          <a:endParaRPr lang="en-US"/>
        </a:p>
      </dgm:t>
    </dgm:pt>
    <dgm:pt modelId="{D21B1EA3-A38E-4F98-9AFF-2E378F664B5A}" type="sibTrans" cxnId="{EC6B28CC-052E-47DD-9DBA-9759CBEA6E02}">
      <dgm:prSet/>
      <dgm:spPr/>
      <dgm:t>
        <a:bodyPr/>
        <a:lstStyle/>
        <a:p>
          <a:endParaRPr lang="en-US"/>
        </a:p>
      </dgm:t>
    </dgm:pt>
    <dgm:pt modelId="{EF4161A2-309C-4508-864F-E5682E31A50D}">
      <dgm:prSet phldrT="[Text]" custT="1"/>
      <dgm:spPr>
        <a:solidFill>
          <a:srgbClr val="FF0000"/>
        </a:solidFill>
      </dgm:spPr>
      <dgm:t>
        <a:bodyPr/>
        <a:lstStyle/>
        <a:p>
          <a:r>
            <a:rPr lang="en-US" sz="1800" dirty="0"/>
            <a:t>Medical Respite Care</a:t>
          </a:r>
        </a:p>
      </dgm:t>
    </dgm:pt>
    <dgm:pt modelId="{FEC6CDD0-F2CA-4644-B95E-DD3DE5595C30}" type="sibTrans" cxnId="{B9D0DDF5-391C-4338-A9EF-B82966347CE8}">
      <dgm:prSet/>
      <dgm:spPr/>
      <dgm:t>
        <a:bodyPr/>
        <a:lstStyle/>
        <a:p>
          <a:endParaRPr lang="en-US"/>
        </a:p>
      </dgm:t>
    </dgm:pt>
    <dgm:pt modelId="{7C1A3089-F621-48A6-9E97-B9D4890780FA}" type="parTrans" cxnId="{B9D0DDF5-391C-4338-A9EF-B82966347CE8}">
      <dgm:prSet/>
      <dgm:spPr/>
      <dgm:t>
        <a:bodyPr/>
        <a:lstStyle/>
        <a:p>
          <a:endParaRPr lang="en-US"/>
        </a:p>
      </dgm:t>
    </dgm:pt>
    <dgm:pt modelId="{C0D63CAC-368E-41AB-A0C7-398F49EFD281}" type="pres">
      <dgm:prSet presAssocID="{3F740EAC-19BD-4F54-A6DD-FB2D9D8BF61A}" presName="Name0" presStyleCnt="0">
        <dgm:presLayoutVars>
          <dgm:chMax val="1"/>
          <dgm:chPref val="1"/>
          <dgm:dir/>
          <dgm:animOne val="branch"/>
          <dgm:animLvl val="lvl"/>
        </dgm:presLayoutVars>
      </dgm:prSet>
      <dgm:spPr/>
    </dgm:pt>
    <dgm:pt modelId="{F866ECA1-6919-4954-9072-00CEB33B44A9}" type="pres">
      <dgm:prSet presAssocID="{56DAD51D-28F9-42BC-840A-165AB430E12D}" presName="Parent" presStyleLbl="node0" presStyleIdx="0" presStyleCnt="1">
        <dgm:presLayoutVars>
          <dgm:chMax val="6"/>
          <dgm:chPref val="6"/>
        </dgm:presLayoutVars>
      </dgm:prSet>
      <dgm:spPr/>
    </dgm:pt>
    <dgm:pt modelId="{A2DC6089-B05D-4432-9FDC-DCE7B936BEE3}" type="pres">
      <dgm:prSet presAssocID="{36B2791B-69A4-49AB-B3CC-845C89211A47}" presName="Accent1" presStyleCnt="0"/>
      <dgm:spPr/>
    </dgm:pt>
    <dgm:pt modelId="{317EC777-C826-41F3-9354-ED50B41E7711}" type="pres">
      <dgm:prSet presAssocID="{36B2791B-69A4-49AB-B3CC-845C89211A47}" presName="Accent" presStyleLbl="bgShp" presStyleIdx="0" presStyleCnt="6"/>
      <dgm:spPr/>
    </dgm:pt>
    <dgm:pt modelId="{C5BE0FE8-EAE4-46E7-BAE9-E368BF7F3808}" type="pres">
      <dgm:prSet presAssocID="{36B2791B-69A4-49AB-B3CC-845C89211A47}" presName="Child1" presStyleLbl="node1" presStyleIdx="0" presStyleCnt="6">
        <dgm:presLayoutVars>
          <dgm:chMax val="0"/>
          <dgm:chPref val="0"/>
          <dgm:bulletEnabled val="1"/>
        </dgm:presLayoutVars>
      </dgm:prSet>
      <dgm:spPr/>
    </dgm:pt>
    <dgm:pt modelId="{11B1E115-B89E-4398-ACA8-A9E2AE79EB6A}" type="pres">
      <dgm:prSet presAssocID="{B8D608B7-2100-4033-AC45-63E10E39D147}" presName="Accent2" presStyleCnt="0"/>
      <dgm:spPr/>
    </dgm:pt>
    <dgm:pt modelId="{EAA88C31-EED9-42C5-8174-A01552A9E54C}" type="pres">
      <dgm:prSet presAssocID="{B8D608B7-2100-4033-AC45-63E10E39D147}" presName="Accent" presStyleLbl="bgShp" presStyleIdx="1" presStyleCnt="6"/>
      <dgm:spPr/>
    </dgm:pt>
    <dgm:pt modelId="{C0E00E7F-5E4F-4E28-AB59-9167810C4461}" type="pres">
      <dgm:prSet presAssocID="{B8D608B7-2100-4033-AC45-63E10E39D147}" presName="Child2" presStyleLbl="node1" presStyleIdx="1" presStyleCnt="6">
        <dgm:presLayoutVars>
          <dgm:chMax val="0"/>
          <dgm:chPref val="0"/>
          <dgm:bulletEnabled val="1"/>
        </dgm:presLayoutVars>
      </dgm:prSet>
      <dgm:spPr/>
    </dgm:pt>
    <dgm:pt modelId="{3D4ADBF2-6CBB-4C47-94E7-0FB5938A00D7}" type="pres">
      <dgm:prSet presAssocID="{EF4161A2-309C-4508-864F-E5682E31A50D}" presName="Accent3" presStyleCnt="0"/>
      <dgm:spPr/>
    </dgm:pt>
    <dgm:pt modelId="{7448D1BD-DAD2-44B7-A0F9-30CFFF10009A}" type="pres">
      <dgm:prSet presAssocID="{EF4161A2-309C-4508-864F-E5682E31A50D}" presName="Accent" presStyleLbl="bgShp" presStyleIdx="2" presStyleCnt="6"/>
      <dgm:spPr/>
    </dgm:pt>
    <dgm:pt modelId="{DFC6CBA7-4B12-4456-80F4-B8D58450B80B}" type="pres">
      <dgm:prSet presAssocID="{EF4161A2-309C-4508-864F-E5682E31A50D}" presName="Child3" presStyleLbl="node1" presStyleIdx="2" presStyleCnt="6">
        <dgm:presLayoutVars>
          <dgm:chMax val="0"/>
          <dgm:chPref val="0"/>
          <dgm:bulletEnabled val="1"/>
        </dgm:presLayoutVars>
      </dgm:prSet>
      <dgm:spPr/>
    </dgm:pt>
    <dgm:pt modelId="{9F38021F-B0B5-4421-8EB3-444515731A40}" type="pres">
      <dgm:prSet presAssocID="{05510FFD-4659-4859-8D26-0523D7D8818E}" presName="Accent4" presStyleCnt="0"/>
      <dgm:spPr/>
    </dgm:pt>
    <dgm:pt modelId="{42D9A96E-0702-4714-9612-1CCC207A0F71}" type="pres">
      <dgm:prSet presAssocID="{05510FFD-4659-4859-8D26-0523D7D8818E}" presName="Accent" presStyleLbl="bgShp" presStyleIdx="3" presStyleCnt="6"/>
      <dgm:spPr/>
    </dgm:pt>
    <dgm:pt modelId="{01C3CE36-11A1-42C7-A598-555E744F66E1}" type="pres">
      <dgm:prSet presAssocID="{05510FFD-4659-4859-8D26-0523D7D8818E}" presName="Child4" presStyleLbl="node1" presStyleIdx="3" presStyleCnt="6">
        <dgm:presLayoutVars>
          <dgm:chMax val="0"/>
          <dgm:chPref val="0"/>
          <dgm:bulletEnabled val="1"/>
        </dgm:presLayoutVars>
      </dgm:prSet>
      <dgm:spPr/>
    </dgm:pt>
    <dgm:pt modelId="{10F53E13-9500-459C-B642-B10E9BF35AFA}" type="pres">
      <dgm:prSet presAssocID="{FDAEABFB-EAB0-4373-A56C-481302499CB6}" presName="Accent5" presStyleCnt="0"/>
      <dgm:spPr/>
    </dgm:pt>
    <dgm:pt modelId="{06D08A2E-1CAD-44B7-AF70-19B7CA7C789A}" type="pres">
      <dgm:prSet presAssocID="{FDAEABFB-EAB0-4373-A56C-481302499CB6}" presName="Accent" presStyleLbl="bgShp" presStyleIdx="4" presStyleCnt="6"/>
      <dgm:spPr/>
    </dgm:pt>
    <dgm:pt modelId="{259E67DE-6297-4BF2-9499-0F83AD0B1F2F}" type="pres">
      <dgm:prSet presAssocID="{FDAEABFB-EAB0-4373-A56C-481302499CB6}" presName="Child5" presStyleLbl="node1" presStyleIdx="4" presStyleCnt="6">
        <dgm:presLayoutVars>
          <dgm:chMax val="0"/>
          <dgm:chPref val="0"/>
          <dgm:bulletEnabled val="1"/>
        </dgm:presLayoutVars>
      </dgm:prSet>
      <dgm:spPr/>
    </dgm:pt>
    <dgm:pt modelId="{9BD2CF9C-5B47-4A96-A439-159584AD9B7D}" type="pres">
      <dgm:prSet presAssocID="{CFA4FBDF-B435-4F39-9234-3FAEDFB82DDC}" presName="Accent6" presStyleCnt="0"/>
      <dgm:spPr/>
    </dgm:pt>
    <dgm:pt modelId="{2A267960-62B5-40D1-9773-02E3635D6DDC}" type="pres">
      <dgm:prSet presAssocID="{CFA4FBDF-B435-4F39-9234-3FAEDFB82DDC}" presName="Accent" presStyleLbl="bgShp" presStyleIdx="5" presStyleCnt="6"/>
      <dgm:spPr/>
    </dgm:pt>
    <dgm:pt modelId="{5C6756BC-5A2E-48F7-A873-F019A6CB1228}" type="pres">
      <dgm:prSet presAssocID="{CFA4FBDF-B435-4F39-9234-3FAEDFB82DDC}" presName="Child6" presStyleLbl="node1" presStyleIdx="5" presStyleCnt="6">
        <dgm:presLayoutVars>
          <dgm:chMax val="0"/>
          <dgm:chPref val="0"/>
          <dgm:bulletEnabled val="1"/>
        </dgm:presLayoutVars>
      </dgm:prSet>
      <dgm:spPr/>
    </dgm:pt>
  </dgm:ptLst>
  <dgm:cxnLst>
    <dgm:cxn modelId="{09D45B06-5D0B-452F-820C-6D47BE33FD99}" type="presOf" srcId="{3F740EAC-19BD-4F54-A6DD-FB2D9D8BF61A}" destId="{C0D63CAC-368E-41AB-A0C7-398F49EFD281}" srcOrd="0" destOrd="0" presId="urn:microsoft.com/office/officeart/2011/layout/HexagonRadial"/>
    <dgm:cxn modelId="{FE1C8C16-3027-4647-99CB-BCCD02979621}" srcId="{56DAD51D-28F9-42BC-840A-165AB430E12D}" destId="{05510FFD-4659-4859-8D26-0523D7D8818E}" srcOrd="3" destOrd="0" parTransId="{F9FF8FD4-8E3A-4599-9602-F7F07CF5D977}" sibTransId="{0B86FE41-9FF9-436B-A42B-F204653A83AC}"/>
    <dgm:cxn modelId="{E7453728-883E-4906-A182-464325A5986D}" type="presOf" srcId="{05510FFD-4659-4859-8D26-0523D7D8818E}" destId="{01C3CE36-11A1-42C7-A598-555E744F66E1}" srcOrd="0" destOrd="0" presId="urn:microsoft.com/office/officeart/2011/layout/HexagonRadial"/>
    <dgm:cxn modelId="{019E4029-1460-426B-B480-67A46FF50C63}" srcId="{56DAD51D-28F9-42BC-840A-165AB430E12D}" destId="{B8D608B7-2100-4033-AC45-63E10E39D147}" srcOrd="1" destOrd="0" parTransId="{C4145828-EC98-40CF-9284-185970F24BB6}" sibTransId="{D9965491-8791-4D59-8EB8-A79242470681}"/>
    <dgm:cxn modelId="{6EBECC2E-007B-4937-9507-4805C8D292DB}" srcId="{3F740EAC-19BD-4F54-A6DD-FB2D9D8BF61A}" destId="{56DAD51D-28F9-42BC-840A-165AB430E12D}" srcOrd="0" destOrd="0" parTransId="{DA57CF2A-34AC-439E-913F-5F74A28AB89C}" sibTransId="{8A6A8AD4-4DAC-4183-A2AD-9C65AA91C5F6}"/>
    <dgm:cxn modelId="{25298D30-2BAF-432D-B5B7-835BD495D677}" type="presOf" srcId="{B8D608B7-2100-4033-AC45-63E10E39D147}" destId="{C0E00E7F-5E4F-4E28-AB59-9167810C4461}" srcOrd="0" destOrd="0" presId="urn:microsoft.com/office/officeart/2011/layout/HexagonRadial"/>
    <dgm:cxn modelId="{C7557D44-5FF8-46A8-B078-52F0134AF8A0}" type="presOf" srcId="{56DAD51D-28F9-42BC-840A-165AB430E12D}" destId="{F866ECA1-6919-4954-9072-00CEB33B44A9}" srcOrd="0" destOrd="0" presId="urn:microsoft.com/office/officeart/2011/layout/HexagonRadial"/>
    <dgm:cxn modelId="{EFABD985-7755-40AC-A686-F6441151FB8A}" type="presOf" srcId="{EF4161A2-309C-4508-864F-E5682E31A50D}" destId="{DFC6CBA7-4B12-4456-80F4-B8D58450B80B}" srcOrd="0" destOrd="0" presId="urn:microsoft.com/office/officeart/2011/layout/HexagonRadial"/>
    <dgm:cxn modelId="{0475B191-FEE3-40FB-82B3-E952A2B40FAC}" srcId="{56DAD51D-28F9-42BC-840A-165AB430E12D}" destId="{36B2791B-69A4-49AB-B3CC-845C89211A47}" srcOrd="0" destOrd="0" parTransId="{C1970550-32BD-4F48-B7E9-6462A2926628}" sibTransId="{6A633F08-BC0C-413F-80E0-0A710972C2AB}"/>
    <dgm:cxn modelId="{6D2FC1B8-EB8F-4C11-8FD6-96AA8724169E}" type="presOf" srcId="{36B2791B-69A4-49AB-B3CC-845C89211A47}" destId="{C5BE0FE8-EAE4-46E7-BAE9-E368BF7F3808}" srcOrd="0" destOrd="0" presId="urn:microsoft.com/office/officeart/2011/layout/HexagonRadial"/>
    <dgm:cxn modelId="{C3D8C1C0-EEBB-4CBD-9487-CB3B4E0C1F5D}" type="presOf" srcId="{FDAEABFB-EAB0-4373-A56C-481302499CB6}" destId="{259E67DE-6297-4BF2-9499-0F83AD0B1F2F}" srcOrd="0" destOrd="0" presId="urn:microsoft.com/office/officeart/2011/layout/HexagonRadial"/>
    <dgm:cxn modelId="{7741FDC0-B1C7-4A7E-9047-C51D4C242F2A}" type="presOf" srcId="{CFA4FBDF-B435-4F39-9234-3FAEDFB82DDC}" destId="{5C6756BC-5A2E-48F7-A873-F019A6CB1228}" srcOrd="0" destOrd="0" presId="urn:microsoft.com/office/officeart/2011/layout/HexagonRadial"/>
    <dgm:cxn modelId="{EC6B28CC-052E-47DD-9DBA-9759CBEA6E02}" srcId="{56DAD51D-28F9-42BC-840A-165AB430E12D}" destId="{CFA4FBDF-B435-4F39-9234-3FAEDFB82DDC}" srcOrd="5" destOrd="0" parTransId="{8233A97F-9A67-4222-AAAA-0022DF9DC897}" sibTransId="{D21B1EA3-A38E-4F98-9AFF-2E378F664B5A}"/>
    <dgm:cxn modelId="{7530C5CD-E459-4621-A582-FCAFA4EA06F3}" srcId="{56DAD51D-28F9-42BC-840A-165AB430E12D}" destId="{FDAEABFB-EAB0-4373-A56C-481302499CB6}" srcOrd="4" destOrd="0" parTransId="{29565966-B3B7-423F-AEE0-21C2E2EB41A7}" sibTransId="{A6A380D8-58BA-447D-9314-321CD9DAE38D}"/>
    <dgm:cxn modelId="{B9D0DDF5-391C-4338-A9EF-B82966347CE8}" srcId="{56DAD51D-28F9-42BC-840A-165AB430E12D}" destId="{EF4161A2-309C-4508-864F-E5682E31A50D}" srcOrd="2" destOrd="0" parTransId="{7C1A3089-F621-48A6-9E97-B9D4890780FA}" sibTransId="{FEC6CDD0-F2CA-4644-B95E-DD3DE5595C30}"/>
    <dgm:cxn modelId="{314B790E-FAF2-47BC-AFA1-BF2EBEC62DBD}" type="presParOf" srcId="{C0D63CAC-368E-41AB-A0C7-398F49EFD281}" destId="{F866ECA1-6919-4954-9072-00CEB33B44A9}" srcOrd="0" destOrd="0" presId="urn:microsoft.com/office/officeart/2011/layout/HexagonRadial"/>
    <dgm:cxn modelId="{ED7DFBAC-BD42-47F3-B979-3BB8D707AFF3}" type="presParOf" srcId="{C0D63CAC-368E-41AB-A0C7-398F49EFD281}" destId="{A2DC6089-B05D-4432-9FDC-DCE7B936BEE3}" srcOrd="1" destOrd="0" presId="urn:microsoft.com/office/officeart/2011/layout/HexagonRadial"/>
    <dgm:cxn modelId="{17AEA1CC-BAEF-45CC-B3A9-4006ACB1BEA3}" type="presParOf" srcId="{A2DC6089-B05D-4432-9FDC-DCE7B936BEE3}" destId="{317EC777-C826-41F3-9354-ED50B41E7711}" srcOrd="0" destOrd="0" presId="urn:microsoft.com/office/officeart/2011/layout/HexagonRadial"/>
    <dgm:cxn modelId="{E8495B46-030E-432A-BC29-8F6B10798290}" type="presParOf" srcId="{C0D63CAC-368E-41AB-A0C7-398F49EFD281}" destId="{C5BE0FE8-EAE4-46E7-BAE9-E368BF7F3808}" srcOrd="2" destOrd="0" presId="urn:microsoft.com/office/officeart/2011/layout/HexagonRadial"/>
    <dgm:cxn modelId="{D7E34671-9876-4624-92CD-B5DABF074942}" type="presParOf" srcId="{C0D63CAC-368E-41AB-A0C7-398F49EFD281}" destId="{11B1E115-B89E-4398-ACA8-A9E2AE79EB6A}" srcOrd="3" destOrd="0" presId="urn:microsoft.com/office/officeart/2011/layout/HexagonRadial"/>
    <dgm:cxn modelId="{2390AA9C-E7E5-4FBE-8425-7CA737B06925}" type="presParOf" srcId="{11B1E115-B89E-4398-ACA8-A9E2AE79EB6A}" destId="{EAA88C31-EED9-42C5-8174-A01552A9E54C}" srcOrd="0" destOrd="0" presId="urn:microsoft.com/office/officeart/2011/layout/HexagonRadial"/>
    <dgm:cxn modelId="{446E1B29-756E-4D46-819E-EBA384BC8B9C}" type="presParOf" srcId="{C0D63CAC-368E-41AB-A0C7-398F49EFD281}" destId="{C0E00E7F-5E4F-4E28-AB59-9167810C4461}" srcOrd="4" destOrd="0" presId="urn:microsoft.com/office/officeart/2011/layout/HexagonRadial"/>
    <dgm:cxn modelId="{5DBDD821-5619-4F38-B57D-62506BDC1B8C}" type="presParOf" srcId="{C0D63CAC-368E-41AB-A0C7-398F49EFD281}" destId="{3D4ADBF2-6CBB-4C47-94E7-0FB5938A00D7}" srcOrd="5" destOrd="0" presId="urn:microsoft.com/office/officeart/2011/layout/HexagonRadial"/>
    <dgm:cxn modelId="{2D3EE670-63FD-4D82-A863-06866F4D8198}" type="presParOf" srcId="{3D4ADBF2-6CBB-4C47-94E7-0FB5938A00D7}" destId="{7448D1BD-DAD2-44B7-A0F9-30CFFF10009A}" srcOrd="0" destOrd="0" presId="urn:microsoft.com/office/officeart/2011/layout/HexagonRadial"/>
    <dgm:cxn modelId="{AFEBCCE1-FB9F-4FFC-A9DA-FE80E91460CB}" type="presParOf" srcId="{C0D63CAC-368E-41AB-A0C7-398F49EFD281}" destId="{DFC6CBA7-4B12-4456-80F4-B8D58450B80B}" srcOrd="6" destOrd="0" presId="urn:microsoft.com/office/officeart/2011/layout/HexagonRadial"/>
    <dgm:cxn modelId="{D8A8FB5C-EFE8-4BDB-AEF1-B33A68812AE5}" type="presParOf" srcId="{C0D63CAC-368E-41AB-A0C7-398F49EFD281}" destId="{9F38021F-B0B5-4421-8EB3-444515731A40}" srcOrd="7" destOrd="0" presId="urn:microsoft.com/office/officeart/2011/layout/HexagonRadial"/>
    <dgm:cxn modelId="{01BF6044-2B5B-47E9-B80E-03E65EC94CC1}" type="presParOf" srcId="{9F38021F-B0B5-4421-8EB3-444515731A40}" destId="{42D9A96E-0702-4714-9612-1CCC207A0F71}" srcOrd="0" destOrd="0" presId="urn:microsoft.com/office/officeart/2011/layout/HexagonRadial"/>
    <dgm:cxn modelId="{4DF8F436-E52D-45A7-9FE8-E299F23F39D4}" type="presParOf" srcId="{C0D63CAC-368E-41AB-A0C7-398F49EFD281}" destId="{01C3CE36-11A1-42C7-A598-555E744F66E1}" srcOrd="8" destOrd="0" presId="urn:microsoft.com/office/officeart/2011/layout/HexagonRadial"/>
    <dgm:cxn modelId="{70B4E412-EB55-475A-9517-793E6AD73BCE}" type="presParOf" srcId="{C0D63CAC-368E-41AB-A0C7-398F49EFD281}" destId="{10F53E13-9500-459C-B642-B10E9BF35AFA}" srcOrd="9" destOrd="0" presId="urn:microsoft.com/office/officeart/2011/layout/HexagonRadial"/>
    <dgm:cxn modelId="{4320A959-87C4-42A7-B90B-7A09003AC498}" type="presParOf" srcId="{10F53E13-9500-459C-B642-B10E9BF35AFA}" destId="{06D08A2E-1CAD-44B7-AF70-19B7CA7C789A}" srcOrd="0" destOrd="0" presId="urn:microsoft.com/office/officeart/2011/layout/HexagonRadial"/>
    <dgm:cxn modelId="{0A12F22E-53C1-4D0C-831A-7DE6DD84698E}" type="presParOf" srcId="{C0D63CAC-368E-41AB-A0C7-398F49EFD281}" destId="{259E67DE-6297-4BF2-9499-0F83AD0B1F2F}" srcOrd="10" destOrd="0" presId="urn:microsoft.com/office/officeart/2011/layout/HexagonRadial"/>
    <dgm:cxn modelId="{9F7B8081-1D4B-43EA-99C9-E03F6BC41529}" type="presParOf" srcId="{C0D63CAC-368E-41AB-A0C7-398F49EFD281}" destId="{9BD2CF9C-5B47-4A96-A439-159584AD9B7D}" srcOrd="11" destOrd="0" presId="urn:microsoft.com/office/officeart/2011/layout/HexagonRadial"/>
    <dgm:cxn modelId="{7AB0D3F7-D049-4F51-A8FF-37B4F068AAF5}" type="presParOf" srcId="{9BD2CF9C-5B47-4A96-A439-159584AD9B7D}" destId="{2A267960-62B5-40D1-9773-02E3635D6DDC}" srcOrd="0" destOrd="0" presId="urn:microsoft.com/office/officeart/2011/layout/HexagonRadial"/>
    <dgm:cxn modelId="{B0C19111-C5FD-4C76-89F5-F90410B81A56}" type="presParOf" srcId="{C0D63CAC-368E-41AB-A0C7-398F49EFD281}" destId="{5C6756BC-5A2E-48F7-A873-F019A6CB1228}"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7BDCE9-5781-4DCC-BE82-555C64A5E5E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16A49DF-14F4-40AC-8F1D-5846840A05DC}">
      <dgm:prSet/>
      <dgm:spPr/>
      <dgm:t>
        <a:bodyPr/>
        <a:lstStyle/>
        <a:p>
          <a:r>
            <a:rPr lang="en-US"/>
            <a:t>Care Transition from Primary Care or Hospital</a:t>
          </a:r>
        </a:p>
      </dgm:t>
    </dgm:pt>
    <dgm:pt modelId="{6AC0D593-5249-478B-B2A7-F12D6F2E9778}" type="parTrans" cxnId="{37DED63E-CE7D-4188-91D7-E15AF20309FB}">
      <dgm:prSet/>
      <dgm:spPr/>
      <dgm:t>
        <a:bodyPr/>
        <a:lstStyle/>
        <a:p>
          <a:endParaRPr lang="en-US"/>
        </a:p>
      </dgm:t>
    </dgm:pt>
    <dgm:pt modelId="{1688EB7B-9DFA-49CE-97BD-3BD4BD49862B}" type="sibTrans" cxnId="{37DED63E-CE7D-4188-91D7-E15AF20309FB}">
      <dgm:prSet/>
      <dgm:spPr/>
      <dgm:t>
        <a:bodyPr/>
        <a:lstStyle/>
        <a:p>
          <a:endParaRPr lang="en-US"/>
        </a:p>
      </dgm:t>
    </dgm:pt>
    <dgm:pt modelId="{7C56FC68-0049-499B-AC6F-A892DF3EDCCD}">
      <dgm:prSet/>
      <dgm:spPr/>
      <dgm:t>
        <a:bodyPr/>
        <a:lstStyle/>
        <a:p>
          <a:r>
            <a:rPr lang="en-US"/>
            <a:t>Medication review</a:t>
          </a:r>
        </a:p>
      </dgm:t>
    </dgm:pt>
    <dgm:pt modelId="{280B598A-5717-432B-82CF-BD6206DEE2B9}" type="parTrans" cxnId="{9818161C-ECDA-4A32-9E45-D20018997EA7}">
      <dgm:prSet/>
      <dgm:spPr/>
      <dgm:t>
        <a:bodyPr/>
        <a:lstStyle/>
        <a:p>
          <a:endParaRPr lang="en-US"/>
        </a:p>
      </dgm:t>
    </dgm:pt>
    <dgm:pt modelId="{A20668B3-F54D-42F6-ACFA-F48D86791E74}" type="sibTrans" cxnId="{9818161C-ECDA-4A32-9E45-D20018997EA7}">
      <dgm:prSet/>
      <dgm:spPr/>
      <dgm:t>
        <a:bodyPr/>
        <a:lstStyle/>
        <a:p>
          <a:endParaRPr lang="en-US"/>
        </a:p>
      </dgm:t>
    </dgm:pt>
    <dgm:pt modelId="{C33CD2D4-967E-40B4-8C63-F1FFACC0B8F2}">
      <dgm:prSet/>
      <dgm:spPr/>
      <dgm:t>
        <a:bodyPr/>
        <a:lstStyle/>
        <a:p>
          <a:r>
            <a:rPr lang="en-US"/>
            <a:t>Case management </a:t>
          </a:r>
        </a:p>
      </dgm:t>
    </dgm:pt>
    <dgm:pt modelId="{DB8E0A67-4E68-4DB6-8CB0-F8B5AF80C4B9}" type="parTrans" cxnId="{8F52BC07-F1AF-4684-9C67-FB47CB26440C}">
      <dgm:prSet/>
      <dgm:spPr/>
      <dgm:t>
        <a:bodyPr/>
        <a:lstStyle/>
        <a:p>
          <a:endParaRPr lang="en-US"/>
        </a:p>
      </dgm:t>
    </dgm:pt>
    <dgm:pt modelId="{A3338FB8-8897-44E9-8584-B98CF7E23E30}" type="sibTrans" cxnId="{8F52BC07-F1AF-4684-9C67-FB47CB26440C}">
      <dgm:prSet/>
      <dgm:spPr/>
      <dgm:t>
        <a:bodyPr/>
        <a:lstStyle/>
        <a:p>
          <a:endParaRPr lang="en-US"/>
        </a:p>
      </dgm:t>
    </dgm:pt>
    <dgm:pt modelId="{29367896-0C75-4621-BF86-078B4C4A2287}">
      <dgm:prSet/>
      <dgm:spPr/>
      <dgm:t>
        <a:bodyPr/>
        <a:lstStyle/>
        <a:p>
          <a:r>
            <a:rPr lang="en-US"/>
            <a:t>Wound care</a:t>
          </a:r>
        </a:p>
      </dgm:t>
    </dgm:pt>
    <dgm:pt modelId="{7BD6E9D2-F3FF-411C-81B1-9B6855A0A49A}" type="parTrans" cxnId="{825239AA-6932-4CE6-A458-98C2AFE1E9BB}">
      <dgm:prSet/>
      <dgm:spPr/>
      <dgm:t>
        <a:bodyPr/>
        <a:lstStyle/>
        <a:p>
          <a:endParaRPr lang="en-US"/>
        </a:p>
      </dgm:t>
    </dgm:pt>
    <dgm:pt modelId="{136EB667-68FC-49D9-9F1B-E85976D43BC1}" type="sibTrans" cxnId="{825239AA-6932-4CE6-A458-98C2AFE1E9BB}">
      <dgm:prSet/>
      <dgm:spPr/>
      <dgm:t>
        <a:bodyPr/>
        <a:lstStyle/>
        <a:p>
          <a:endParaRPr lang="en-US"/>
        </a:p>
      </dgm:t>
    </dgm:pt>
    <dgm:pt modelId="{9B27BFD2-3A49-4436-BD95-2150CACE2528}">
      <dgm:prSet/>
      <dgm:spPr/>
      <dgm:t>
        <a:bodyPr/>
        <a:lstStyle/>
        <a:p>
          <a:r>
            <a:rPr lang="en-US"/>
            <a:t>Daily checks &amp; health education</a:t>
          </a:r>
        </a:p>
      </dgm:t>
    </dgm:pt>
    <dgm:pt modelId="{868051C9-DB7D-4C70-9002-78D435852C57}" type="parTrans" cxnId="{674EF4C2-DBB0-44A0-AEAB-AA6B7A3D76FF}">
      <dgm:prSet/>
      <dgm:spPr/>
      <dgm:t>
        <a:bodyPr/>
        <a:lstStyle/>
        <a:p>
          <a:endParaRPr lang="en-US"/>
        </a:p>
      </dgm:t>
    </dgm:pt>
    <dgm:pt modelId="{3DF4C539-96CD-40BA-8D9B-A5582FF8540D}" type="sibTrans" cxnId="{674EF4C2-DBB0-44A0-AEAB-AA6B7A3D76FF}">
      <dgm:prSet/>
      <dgm:spPr/>
      <dgm:t>
        <a:bodyPr/>
        <a:lstStyle/>
        <a:p>
          <a:endParaRPr lang="en-US"/>
        </a:p>
      </dgm:t>
    </dgm:pt>
    <dgm:pt modelId="{2C35F122-DBC7-4303-AB14-D2240C1D1C99}">
      <dgm:prSet/>
      <dgm:spPr/>
      <dgm:t>
        <a:bodyPr/>
        <a:lstStyle/>
        <a:p>
          <a:r>
            <a:rPr lang="en-US"/>
            <a:t>Access to medical support 24/7</a:t>
          </a:r>
        </a:p>
      </dgm:t>
    </dgm:pt>
    <dgm:pt modelId="{D1BA4CE8-E119-4DB6-A61C-015E781E64F7}" type="parTrans" cxnId="{3A1049EE-A1AC-4194-8D35-F364795CE1B0}">
      <dgm:prSet/>
      <dgm:spPr/>
      <dgm:t>
        <a:bodyPr/>
        <a:lstStyle/>
        <a:p>
          <a:endParaRPr lang="en-US"/>
        </a:p>
      </dgm:t>
    </dgm:pt>
    <dgm:pt modelId="{E953E716-0F2F-4F70-A97A-68FD6C34B315}" type="sibTrans" cxnId="{3A1049EE-A1AC-4194-8D35-F364795CE1B0}">
      <dgm:prSet/>
      <dgm:spPr/>
      <dgm:t>
        <a:bodyPr/>
        <a:lstStyle/>
        <a:p>
          <a:endParaRPr lang="en-US"/>
        </a:p>
      </dgm:t>
    </dgm:pt>
    <dgm:pt modelId="{570A6433-EFAF-4208-B8F4-D2EA3117CE3F}">
      <dgm:prSet/>
      <dgm:spPr/>
      <dgm:t>
        <a:bodyPr/>
        <a:lstStyle/>
        <a:p>
          <a:r>
            <a:rPr lang="en-US"/>
            <a:t>Behavioral Health assessment &amp; intervention</a:t>
          </a:r>
        </a:p>
      </dgm:t>
    </dgm:pt>
    <dgm:pt modelId="{84319683-6E22-4176-B99F-19052ADBFEFF}" type="parTrans" cxnId="{AEE2A27A-F2E3-48CB-84CC-CA859F4FACF3}">
      <dgm:prSet/>
      <dgm:spPr/>
      <dgm:t>
        <a:bodyPr/>
        <a:lstStyle/>
        <a:p>
          <a:endParaRPr lang="en-US"/>
        </a:p>
      </dgm:t>
    </dgm:pt>
    <dgm:pt modelId="{2B19F549-7ED5-4308-89C3-476DE4441A73}" type="sibTrans" cxnId="{AEE2A27A-F2E3-48CB-84CC-CA859F4FACF3}">
      <dgm:prSet/>
      <dgm:spPr/>
      <dgm:t>
        <a:bodyPr/>
        <a:lstStyle/>
        <a:p>
          <a:endParaRPr lang="en-US"/>
        </a:p>
      </dgm:t>
    </dgm:pt>
    <dgm:pt modelId="{5589A500-6FA0-4058-B59C-6814E238618D}">
      <dgm:prSet/>
      <dgm:spPr/>
      <dgm:t>
        <a:bodyPr/>
        <a:lstStyle/>
        <a:p>
          <a:r>
            <a:rPr lang="en-US"/>
            <a:t>Assessment of Social Needs</a:t>
          </a:r>
        </a:p>
      </dgm:t>
    </dgm:pt>
    <dgm:pt modelId="{61D7B7E6-71C3-4DA8-A0AC-1525164F0500}" type="parTrans" cxnId="{4F6E9B60-7F1B-4819-8FC1-136F00F83CF1}">
      <dgm:prSet/>
      <dgm:spPr/>
      <dgm:t>
        <a:bodyPr/>
        <a:lstStyle/>
        <a:p>
          <a:endParaRPr lang="en-US"/>
        </a:p>
      </dgm:t>
    </dgm:pt>
    <dgm:pt modelId="{EE6D19EA-FAA8-40BB-90FE-124ADEFFAFC3}" type="sibTrans" cxnId="{4F6E9B60-7F1B-4819-8FC1-136F00F83CF1}">
      <dgm:prSet/>
      <dgm:spPr/>
      <dgm:t>
        <a:bodyPr/>
        <a:lstStyle/>
        <a:p>
          <a:endParaRPr lang="en-US"/>
        </a:p>
      </dgm:t>
    </dgm:pt>
    <dgm:pt modelId="{EA0DC6D1-1B39-49F9-8016-752983136D5E}" type="pres">
      <dgm:prSet presAssocID="{977BDCE9-5781-4DCC-BE82-555C64A5E5E4}" presName="diagram" presStyleCnt="0">
        <dgm:presLayoutVars>
          <dgm:dir/>
          <dgm:resizeHandles val="exact"/>
        </dgm:presLayoutVars>
      </dgm:prSet>
      <dgm:spPr/>
    </dgm:pt>
    <dgm:pt modelId="{6FF0B0E2-1AF3-4A92-8D74-1143656826B4}" type="pres">
      <dgm:prSet presAssocID="{C16A49DF-14F4-40AC-8F1D-5846840A05DC}" presName="node" presStyleLbl="node1" presStyleIdx="0" presStyleCnt="8">
        <dgm:presLayoutVars>
          <dgm:bulletEnabled val="1"/>
        </dgm:presLayoutVars>
      </dgm:prSet>
      <dgm:spPr/>
    </dgm:pt>
    <dgm:pt modelId="{BB49E78E-0958-4DC3-8B6D-4295AEE183CA}" type="pres">
      <dgm:prSet presAssocID="{1688EB7B-9DFA-49CE-97BD-3BD4BD49862B}" presName="sibTrans" presStyleCnt="0"/>
      <dgm:spPr/>
    </dgm:pt>
    <dgm:pt modelId="{90AAD451-29D4-4DAB-9BB0-79DAB9DD7574}" type="pres">
      <dgm:prSet presAssocID="{7C56FC68-0049-499B-AC6F-A892DF3EDCCD}" presName="node" presStyleLbl="node1" presStyleIdx="1" presStyleCnt="8">
        <dgm:presLayoutVars>
          <dgm:bulletEnabled val="1"/>
        </dgm:presLayoutVars>
      </dgm:prSet>
      <dgm:spPr/>
    </dgm:pt>
    <dgm:pt modelId="{C15220F4-69F5-4D1D-A327-E931DA77B0F7}" type="pres">
      <dgm:prSet presAssocID="{A20668B3-F54D-42F6-ACFA-F48D86791E74}" presName="sibTrans" presStyleCnt="0"/>
      <dgm:spPr/>
    </dgm:pt>
    <dgm:pt modelId="{954BE56D-E252-42D8-9F61-07A5BB368F01}" type="pres">
      <dgm:prSet presAssocID="{C33CD2D4-967E-40B4-8C63-F1FFACC0B8F2}" presName="node" presStyleLbl="node1" presStyleIdx="2" presStyleCnt="8">
        <dgm:presLayoutVars>
          <dgm:bulletEnabled val="1"/>
        </dgm:presLayoutVars>
      </dgm:prSet>
      <dgm:spPr/>
    </dgm:pt>
    <dgm:pt modelId="{338C6AF9-FD5E-4686-95A6-6F3F3C9DFBD2}" type="pres">
      <dgm:prSet presAssocID="{A3338FB8-8897-44E9-8584-B98CF7E23E30}" presName="sibTrans" presStyleCnt="0"/>
      <dgm:spPr/>
    </dgm:pt>
    <dgm:pt modelId="{FDB5E4D8-7B5E-4EBE-A75E-633439B3DF4C}" type="pres">
      <dgm:prSet presAssocID="{29367896-0C75-4621-BF86-078B4C4A2287}" presName="node" presStyleLbl="node1" presStyleIdx="3" presStyleCnt="8">
        <dgm:presLayoutVars>
          <dgm:bulletEnabled val="1"/>
        </dgm:presLayoutVars>
      </dgm:prSet>
      <dgm:spPr/>
    </dgm:pt>
    <dgm:pt modelId="{9BEAAEAC-4D44-4634-9CD2-4CCDE26E8D86}" type="pres">
      <dgm:prSet presAssocID="{136EB667-68FC-49D9-9F1B-E85976D43BC1}" presName="sibTrans" presStyleCnt="0"/>
      <dgm:spPr/>
    </dgm:pt>
    <dgm:pt modelId="{DD631C84-2EA5-44D3-A252-7886765F2332}" type="pres">
      <dgm:prSet presAssocID="{9B27BFD2-3A49-4436-BD95-2150CACE2528}" presName="node" presStyleLbl="node1" presStyleIdx="4" presStyleCnt="8">
        <dgm:presLayoutVars>
          <dgm:bulletEnabled val="1"/>
        </dgm:presLayoutVars>
      </dgm:prSet>
      <dgm:spPr/>
    </dgm:pt>
    <dgm:pt modelId="{41E774A7-0BBE-4E28-8BE0-614580E698C4}" type="pres">
      <dgm:prSet presAssocID="{3DF4C539-96CD-40BA-8D9B-A5582FF8540D}" presName="sibTrans" presStyleCnt="0"/>
      <dgm:spPr/>
    </dgm:pt>
    <dgm:pt modelId="{D538156D-4C63-457D-99AF-AA11C9BCBBDA}" type="pres">
      <dgm:prSet presAssocID="{2C35F122-DBC7-4303-AB14-D2240C1D1C99}" presName="node" presStyleLbl="node1" presStyleIdx="5" presStyleCnt="8">
        <dgm:presLayoutVars>
          <dgm:bulletEnabled val="1"/>
        </dgm:presLayoutVars>
      </dgm:prSet>
      <dgm:spPr/>
    </dgm:pt>
    <dgm:pt modelId="{31B785EA-A76A-4B8C-927C-CAC48F856BEB}" type="pres">
      <dgm:prSet presAssocID="{E953E716-0F2F-4F70-A97A-68FD6C34B315}" presName="sibTrans" presStyleCnt="0"/>
      <dgm:spPr/>
    </dgm:pt>
    <dgm:pt modelId="{56C5EEC5-A0A5-4374-BEF3-CA890C3EE9DE}" type="pres">
      <dgm:prSet presAssocID="{570A6433-EFAF-4208-B8F4-D2EA3117CE3F}" presName="node" presStyleLbl="node1" presStyleIdx="6" presStyleCnt="8">
        <dgm:presLayoutVars>
          <dgm:bulletEnabled val="1"/>
        </dgm:presLayoutVars>
      </dgm:prSet>
      <dgm:spPr/>
    </dgm:pt>
    <dgm:pt modelId="{51E7661E-3B1A-4A93-8CC4-C365E377BF74}" type="pres">
      <dgm:prSet presAssocID="{2B19F549-7ED5-4308-89C3-476DE4441A73}" presName="sibTrans" presStyleCnt="0"/>
      <dgm:spPr/>
    </dgm:pt>
    <dgm:pt modelId="{CA85F9FA-12CF-436F-AD96-D29EAC797E49}" type="pres">
      <dgm:prSet presAssocID="{5589A500-6FA0-4058-B59C-6814E238618D}" presName="node" presStyleLbl="node1" presStyleIdx="7" presStyleCnt="8">
        <dgm:presLayoutVars>
          <dgm:bulletEnabled val="1"/>
        </dgm:presLayoutVars>
      </dgm:prSet>
      <dgm:spPr/>
    </dgm:pt>
  </dgm:ptLst>
  <dgm:cxnLst>
    <dgm:cxn modelId="{FDB30501-4A7D-4196-B2B1-7A2A2CEBD2AA}" type="presOf" srcId="{2C35F122-DBC7-4303-AB14-D2240C1D1C99}" destId="{D538156D-4C63-457D-99AF-AA11C9BCBBDA}" srcOrd="0" destOrd="0" presId="urn:microsoft.com/office/officeart/2005/8/layout/default"/>
    <dgm:cxn modelId="{8F52BC07-F1AF-4684-9C67-FB47CB26440C}" srcId="{977BDCE9-5781-4DCC-BE82-555C64A5E5E4}" destId="{C33CD2D4-967E-40B4-8C63-F1FFACC0B8F2}" srcOrd="2" destOrd="0" parTransId="{DB8E0A67-4E68-4DB6-8CB0-F8B5AF80C4B9}" sibTransId="{A3338FB8-8897-44E9-8584-B98CF7E23E30}"/>
    <dgm:cxn modelId="{9818161C-ECDA-4A32-9E45-D20018997EA7}" srcId="{977BDCE9-5781-4DCC-BE82-555C64A5E5E4}" destId="{7C56FC68-0049-499B-AC6F-A892DF3EDCCD}" srcOrd="1" destOrd="0" parTransId="{280B598A-5717-432B-82CF-BD6206DEE2B9}" sibTransId="{A20668B3-F54D-42F6-ACFA-F48D86791E74}"/>
    <dgm:cxn modelId="{2812C230-34E0-4B54-8C47-23DA3A55BE8A}" type="presOf" srcId="{C16A49DF-14F4-40AC-8F1D-5846840A05DC}" destId="{6FF0B0E2-1AF3-4A92-8D74-1143656826B4}" srcOrd="0" destOrd="0" presId="urn:microsoft.com/office/officeart/2005/8/layout/default"/>
    <dgm:cxn modelId="{C84CAD35-CCFF-48ED-AC4D-9B860DB70B81}" type="presOf" srcId="{977BDCE9-5781-4DCC-BE82-555C64A5E5E4}" destId="{EA0DC6D1-1B39-49F9-8016-752983136D5E}" srcOrd="0" destOrd="0" presId="urn:microsoft.com/office/officeart/2005/8/layout/default"/>
    <dgm:cxn modelId="{37DED63E-CE7D-4188-91D7-E15AF20309FB}" srcId="{977BDCE9-5781-4DCC-BE82-555C64A5E5E4}" destId="{C16A49DF-14F4-40AC-8F1D-5846840A05DC}" srcOrd="0" destOrd="0" parTransId="{6AC0D593-5249-478B-B2A7-F12D6F2E9778}" sibTransId="{1688EB7B-9DFA-49CE-97BD-3BD4BD49862B}"/>
    <dgm:cxn modelId="{4F6E9B60-7F1B-4819-8FC1-136F00F83CF1}" srcId="{977BDCE9-5781-4DCC-BE82-555C64A5E5E4}" destId="{5589A500-6FA0-4058-B59C-6814E238618D}" srcOrd="7" destOrd="0" parTransId="{61D7B7E6-71C3-4DA8-A0AC-1525164F0500}" sibTransId="{EE6D19EA-FAA8-40BB-90FE-124ADEFFAFC3}"/>
    <dgm:cxn modelId="{53594343-AD55-45AF-8838-7E5D2ECA47D6}" type="presOf" srcId="{C33CD2D4-967E-40B4-8C63-F1FFACC0B8F2}" destId="{954BE56D-E252-42D8-9F61-07A5BB368F01}" srcOrd="0" destOrd="0" presId="urn:microsoft.com/office/officeart/2005/8/layout/default"/>
    <dgm:cxn modelId="{F3DECB54-7AED-403D-8A35-70643E38FFE9}" type="presOf" srcId="{570A6433-EFAF-4208-B8F4-D2EA3117CE3F}" destId="{56C5EEC5-A0A5-4374-BEF3-CA890C3EE9DE}" srcOrd="0" destOrd="0" presId="urn:microsoft.com/office/officeart/2005/8/layout/default"/>
    <dgm:cxn modelId="{AEE2A27A-F2E3-48CB-84CC-CA859F4FACF3}" srcId="{977BDCE9-5781-4DCC-BE82-555C64A5E5E4}" destId="{570A6433-EFAF-4208-B8F4-D2EA3117CE3F}" srcOrd="6" destOrd="0" parTransId="{84319683-6E22-4176-B99F-19052ADBFEFF}" sibTransId="{2B19F549-7ED5-4308-89C3-476DE4441A73}"/>
    <dgm:cxn modelId="{64E54688-9986-4D6A-A13D-40E200055901}" type="presOf" srcId="{29367896-0C75-4621-BF86-078B4C4A2287}" destId="{FDB5E4D8-7B5E-4EBE-A75E-633439B3DF4C}" srcOrd="0" destOrd="0" presId="urn:microsoft.com/office/officeart/2005/8/layout/default"/>
    <dgm:cxn modelId="{A908ABA4-9E3D-4C2F-8DAD-83AF2B3F5516}" type="presOf" srcId="{7C56FC68-0049-499B-AC6F-A892DF3EDCCD}" destId="{90AAD451-29D4-4DAB-9BB0-79DAB9DD7574}" srcOrd="0" destOrd="0" presId="urn:microsoft.com/office/officeart/2005/8/layout/default"/>
    <dgm:cxn modelId="{825239AA-6932-4CE6-A458-98C2AFE1E9BB}" srcId="{977BDCE9-5781-4DCC-BE82-555C64A5E5E4}" destId="{29367896-0C75-4621-BF86-078B4C4A2287}" srcOrd="3" destOrd="0" parTransId="{7BD6E9D2-F3FF-411C-81B1-9B6855A0A49A}" sibTransId="{136EB667-68FC-49D9-9F1B-E85976D43BC1}"/>
    <dgm:cxn modelId="{674EF4C2-DBB0-44A0-AEAB-AA6B7A3D76FF}" srcId="{977BDCE9-5781-4DCC-BE82-555C64A5E5E4}" destId="{9B27BFD2-3A49-4436-BD95-2150CACE2528}" srcOrd="4" destOrd="0" parTransId="{868051C9-DB7D-4C70-9002-78D435852C57}" sibTransId="{3DF4C539-96CD-40BA-8D9B-A5582FF8540D}"/>
    <dgm:cxn modelId="{7B88C1E2-A7FA-4DF6-8D27-B5C6761F83CF}" type="presOf" srcId="{5589A500-6FA0-4058-B59C-6814E238618D}" destId="{CA85F9FA-12CF-436F-AD96-D29EAC797E49}" srcOrd="0" destOrd="0" presId="urn:microsoft.com/office/officeart/2005/8/layout/default"/>
    <dgm:cxn modelId="{3A1049EE-A1AC-4194-8D35-F364795CE1B0}" srcId="{977BDCE9-5781-4DCC-BE82-555C64A5E5E4}" destId="{2C35F122-DBC7-4303-AB14-D2240C1D1C99}" srcOrd="5" destOrd="0" parTransId="{D1BA4CE8-E119-4DB6-A61C-015E781E64F7}" sibTransId="{E953E716-0F2F-4F70-A97A-68FD6C34B315}"/>
    <dgm:cxn modelId="{C5FBF1FD-B7C0-420C-8ABB-C9FF5CF9E838}" type="presOf" srcId="{9B27BFD2-3A49-4436-BD95-2150CACE2528}" destId="{DD631C84-2EA5-44D3-A252-7886765F2332}" srcOrd="0" destOrd="0" presId="urn:microsoft.com/office/officeart/2005/8/layout/default"/>
    <dgm:cxn modelId="{51B9FD81-8B17-43B5-9ED9-73567ED28D19}" type="presParOf" srcId="{EA0DC6D1-1B39-49F9-8016-752983136D5E}" destId="{6FF0B0E2-1AF3-4A92-8D74-1143656826B4}" srcOrd="0" destOrd="0" presId="urn:microsoft.com/office/officeart/2005/8/layout/default"/>
    <dgm:cxn modelId="{529448B2-76F9-441D-B818-C8C70DD93405}" type="presParOf" srcId="{EA0DC6D1-1B39-49F9-8016-752983136D5E}" destId="{BB49E78E-0958-4DC3-8B6D-4295AEE183CA}" srcOrd="1" destOrd="0" presId="urn:microsoft.com/office/officeart/2005/8/layout/default"/>
    <dgm:cxn modelId="{2A3B89F5-7BFF-41BE-A68A-3FB0F554B7A0}" type="presParOf" srcId="{EA0DC6D1-1B39-49F9-8016-752983136D5E}" destId="{90AAD451-29D4-4DAB-9BB0-79DAB9DD7574}" srcOrd="2" destOrd="0" presId="urn:microsoft.com/office/officeart/2005/8/layout/default"/>
    <dgm:cxn modelId="{848E2F74-6646-4FF2-8B54-63AEE5AE5883}" type="presParOf" srcId="{EA0DC6D1-1B39-49F9-8016-752983136D5E}" destId="{C15220F4-69F5-4D1D-A327-E931DA77B0F7}" srcOrd="3" destOrd="0" presId="urn:microsoft.com/office/officeart/2005/8/layout/default"/>
    <dgm:cxn modelId="{CE75233E-F17E-4F8B-9D5E-73A14108F3B4}" type="presParOf" srcId="{EA0DC6D1-1B39-49F9-8016-752983136D5E}" destId="{954BE56D-E252-42D8-9F61-07A5BB368F01}" srcOrd="4" destOrd="0" presId="urn:microsoft.com/office/officeart/2005/8/layout/default"/>
    <dgm:cxn modelId="{27606187-D996-4948-964D-90CB102AF34B}" type="presParOf" srcId="{EA0DC6D1-1B39-49F9-8016-752983136D5E}" destId="{338C6AF9-FD5E-4686-95A6-6F3F3C9DFBD2}" srcOrd="5" destOrd="0" presId="urn:microsoft.com/office/officeart/2005/8/layout/default"/>
    <dgm:cxn modelId="{84B01448-9E0A-44A5-A4EA-DE533CD2B0C0}" type="presParOf" srcId="{EA0DC6D1-1B39-49F9-8016-752983136D5E}" destId="{FDB5E4D8-7B5E-4EBE-A75E-633439B3DF4C}" srcOrd="6" destOrd="0" presId="urn:microsoft.com/office/officeart/2005/8/layout/default"/>
    <dgm:cxn modelId="{196ED6AA-3237-44C8-B00A-E1012A5EEB3F}" type="presParOf" srcId="{EA0DC6D1-1B39-49F9-8016-752983136D5E}" destId="{9BEAAEAC-4D44-4634-9CD2-4CCDE26E8D86}" srcOrd="7" destOrd="0" presId="urn:microsoft.com/office/officeart/2005/8/layout/default"/>
    <dgm:cxn modelId="{9DB9B816-0F30-46A9-AC4C-DC468EB1775A}" type="presParOf" srcId="{EA0DC6D1-1B39-49F9-8016-752983136D5E}" destId="{DD631C84-2EA5-44D3-A252-7886765F2332}" srcOrd="8" destOrd="0" presId="urn:microsoft.com/office/officeart/2005/8/layout/default"/>
    <dgm:cxn modelId="{AED2C6B8-B4E0-4BE5-BF6D-DB7FF24B7063}" type="presParOf" srcId="{EA0DC6D1-1B39-49F9-8016-752983136D5E}" destId="{41E774A7-0BBE-4E28-8BE0-614580E698C4}" srcOrd="9" destOrd="0" presId="urn:microsoft.com/office/officeart/2005/8/layout/default"/>
    <dgm:cxn modelId="{AA0D88D9-1A0D-42D9-B1A7-1F51DF504A71}" type="presParOf" srcId="{EA0DC6D1-1B39-49F9-8016-752983136D5E}" destId="{D538156D-4C63-457D-99AF-AA11C9BCBBDA}" srcOrd="10" destOrd="0" presId="urn:microsoft.com/office/officeart/2005/8/layout/default"/>
    <dgm:cxn modelId="{C3EF1BA0-EB42-47E4-960D-29C96A67DB21}" type="presParOf" srcId="{EA0DC6D1-1B39-49F9-8016-752983136D5E}" destId="{31B785EA-A76A-4B8C-927C-CAC48F856BEB}" srcOrd="11" destOrd="0" presId="urn:microsoft.com/office/officeart/2005/8/layout/default"/>
    <dgm:cxn modelId="{7858C1E7-6FB8-41C9-9A77-070FD873C6A9}" type="presParOf" srcId="{EA0DC6D1-1B39-49F9-8016-752983136D5E}" destId="{56C5EEC5-A0A5-4374-BEF3-CA890C3EE9DE}" srcOrd="12" destOrd="0" presId="urn:microsoft.com/office/officeart/2005/8/layout/default"/>
    <dgm:cxn modelId="{024EEF48-6017-4142-BEC4-9FB605ACF2EA}" type="presParOf" srcId="{EA0DC6D1-1B39-49F9-8016-752983136D5E}" destId="{51E7661E-3B1A-4A93-8CC4-C365E377BF74}" srcOrd="13" destOrd="0" presId="urn:microsoft.com/office/officeart/2005/8/layout/default"/>
    <dgm:cxn modelId="{413BD198-2934-4FEA-AAB1-2BCDE585D253}" type="presParOf" srcId="{EA0DC6D1-1B39-49F9-8016-752983136D5E}" destId="{CA85F9FA-12CF-436F-AD96-D29EAC797E4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6ECA1-6919-4954-9072-00CEB33B44A9}">
      <dsp:nvSpPr>
        <dsp:cNvPr id="0" name=""/>
        <dsp:cNvSpPr/>
      </dsp:nvSpPr>
      <dsp:spPr>
        <a:xfrm>
          <a:off x="2986615" y="1717252"/>
          <a:ext cx="2182702" cy="1888125"/>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Primary Care </a:t>
          </a:r>
        </a:p>
        <a:p>
          <a:pPr marL="0" lvl="0" indent="0" algn="ctr" defTabSz="577850">
            <a:lnSpc>
              <a:spcPct val="90000"/>
            </a:lnSpc>
            <a:spcBef>
              <a:spcPct val="0"/>
            </a:spcBef>
            <a:spcAft>
              <a:spcPct val="35000"/>
            </a:spcAft>
            <a:buNone/>
          </a:pPr>
          <a:r>
            <a:rPr lang="en-US" sz="1300" kern="1200" dirty="0"/>
            <a:t>*Medical</a:t>
          </a:r>
        </a:p>
        <a:p>
          <a:pPr marL="0" lvl="0" indent="0" algn="ctr" defTabSz="577850">
            <a:lnSpc>
              <a:spcPct val="90000"/>
            </a:lnSpc>
            <a:spcBef>
              <a:spcPct val="0"/>
            </a:spcBef>
            <a:spcAft>
              <a:spcPct val="35000"/>
            </a:spcAft>
            <a:buNone/>
          </a:pPr>
          <a:r>
            <a:rPr lang="en-US" sz="1300" kern="1200" dirty="0"/>
            <a:t>*Dental</a:t>
          </a:r>
        </a:p>
        <a:p>
          <a:pPr marL="0" lvl="0" indent="0" algn="ctr" defTabSz="577850">
            <a:lnSpc>
              <a:spcPct val="90000"/>
            </a:lnSpc>
            <a:spcBef>
              <a:spcPct val="0"/>
            </a:spcBef>
            <a:spcAft>
              <a:spcPct val="35000"/>
            </a:spcAft>
            <a:buNone/>
          </a:pPr>
          <a:r>
            <a:rPr lang="en-US" sz="1300" kern="1200" dirty="0"/>
            <a:t>*Behavioral Health</a:t>
          </a:r>
        </a:p>
        <a:p>
          <a:pPr marL="0" lvl="0" indent="0" algn="ctr" defTabSz="577850">
            <a:lnSpc>
              <a:spcPct val="90000"/>
            </a:lnSpc>
            <a:spcBef>
              <a:spcPct val="0"/>
            </a:spcBef>
            <a:spcAft>
              <a:spcPct val="35000"/>
            </a:spcAft>
            <a:buNone/>
          </a:pPr>
          <a:r>
            <a:rPr lang="en-US" sz="1300" kern="1200" dirty="0"/>
            <a:t>*Pharmacy</a:t>
          </a:r>
        </a:p>
      </dsp:txBody>
      <dsp:txXfrm>
        <a:off x="3348319" y="2030141"/>
        <a:ext cx="1459294" cy="1262347"/>
      </dsp:txXfrm>
    </dsp:sp>
    <dsp:sp modelId="{EAA88C31-EED9-42C5-8174-A01552A9E54C}">
      <dsp:nvSpPr>
        <dsp:cNvPr id="0" name=""/>
        <dsp:cNvSpPr/>
      </dsp:nvSpPr>
      <dsp:spPr>
        <a:xfrm>
          <a:off x="4353406" y="813911"/>
          <a:ext cx="823527" cy="7095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E0FE8-EAE4-46E7-BAE9-E368BF7F3808}">
      <dsp:nvSpPr>
        <dsp:cNvPr id="0" name=""/>
        <dsp:cNvSpPr/>
      </dsp:nvSpPr>
      <dsp:spPr>
        <a:xfrm>
          <a:off x="3187673" y="0"/>
          <a:ext cx="1788709" cy="154744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Continuum of Care / Coordinated Entry</a:t>
          </a:r>
        </a:p>
        <a:p>
          <a:pPr marL="0" lvl="0" indent="0" algn="ctr" defTabSz="577850">
            <a:lnSpc>
              <a:spcPct val="90000"/>
            </a:lnSpc>
            <a:spcBef>
              <a:spcPct val="0"/>
            </a:spcBef>
            <a:spcAft>
              <a:spcPct val="35000"/>
            </a:spcAft>
            <a:buNone/>
          </a:pPr>
          <a:r>
            <a:rPr lang="en-US" sz="1300" kern="1200" dirty="0"/>
            <a:t>HEN / ABD</a:t>
          </a:r>
        </a:p>
      </dsp:txBody>
      <dsp:txXfrm>
        <a:off x="3484100" y="256444"/>
        <a:ext cx="1195855" cy="1034555"/>
      </dsp:txXfrm>
    </dsp:sp>
    <dsp:sp modelId="{7448D1BD-DAD2-44B7-A0F9-30CFFF10009A}">
      <dsp:nvSpPr>
        <dsp:cNvPr id="0" name=""/>
        <dsp:cNvSpPr/>
      </dsp:nvSpPr>
      <dsp:spPr>
        <a:xfrm>
          <a:off x="5314526" y="2140443"/>
          <a:ext cx="823527" cy="7095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00E7F-5E4F-4E28-AB59-9167810C4461}">
      <dsp:nvSpPr>
        <dsp:cNvPr id="0" name=""/>
        <dsp:cNvSpPr/>
      </dsp:nvSpPr>
      <dsp:spPr>
        <a:xfrm>
          <a:off x="4828127" y="951781"/>
          <a:ext cx="1788709" cy="154744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Street Outreach</a:t>
          </a:r>
        </a:p>
      </dsp:txBody>
      <dsp:txXfrm>
        <a:off x="5124554" y="1208225"/>
        <a:ext cx="1195855" cy="1034555"/>
      </dsp:txXfrm>
    </dsp:sp>
    <dsp:sp modelId="{42D9A96E-0702-4714-9612-1CCC207A0F71}">
      <dsp:nvSpPr>
        <dsp:cNvPr id="0" name=""/>
        <dsp:cNvSpPr/>
      </dsp:nvSpPr>
      <dsp:spPr>
        <a:xfrm>
          <a:off x="4646870" y="3637849"/>
          <a:ext cx="823527" cy="7095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6CBA7-4B12-4456-80F4-B8D58450B80B}">
      <dsp:nvSpPr>
        <dsp:cNvPr id="0" name=""/>
        <dsp:cNvSpPr/>
      </dsp:nvSpPr>
      <dsp:spPr>
        <a:xfrm>
          <a:off x="4828127" y="2822873"/>
          <a:ext cx="1788709" cy="1547443"/>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Medical Respite Care</a:t>
          </a:r>
        </a:p>
      </dsp:txBody>
      <dsp:txXfrm>
        <a:off x="5124554" y="3079317"/>
        <a:ext cx="1195855" cy="1034555"/>
      </dsp:txXfrm>
    </dsp:sp>
    <dsp:sp modelId="{06D08A2E-1CAD-44B7-AF70-19B7CA7C789A}">
      <dsp:nvSpPr>
        <dsp:cNvPr id="0" name=""/>
        <dsp:cNvSpPr/>
      </dsp:nvSpPr>
      <dsp:spPr>
        <a:xfrm>
          <a:off x="2990677" y="3793285"/>
          <a:ext cx="823527" cy="7095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3CE36-11A1-42C7-A598-555E744F66E1}">
      <dsp:nvSpPr>
        <dsp:cNvPr id="0" name=""/>
        <dsp:cNvSpPr/>
      </dsp:nvSpPr>
      <dsp:spPr>
        <a:xfrm>
          <a:off x="3187673" y="3775719"/>
          <a:ext cx="1788709" cy="154744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Health Home</a:t>
          </a:r>
        </a:p>
      </dsp:txBody>
      <dsp:txXfrm>
        <a:off x="3484100" y="4032163"/>
        <a:ext cx="1195855" cy="1034555"/>
      </dsp:txXfrm>
    </dsp:sp>
    <dsp:sp modelId="{2A267960-62B5-40D1-9773-02E3635D6DDC}">
      <dsp:nvSpPr>
        <dsp:cNvPr id="0" name=""/>
        <dsp:cNvSpPr/>
      </dsp:nvSpPr>
      <dsp:spPr>
        <a:xfrm>
          <a:off x="2013817" y="2467286"/>
          <a:ext cx="823527" cy="7095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E67DE-6297-4BF2-9499-0F83AD0B1F2F}">
      <dsp:nvSpPr>
        <dsp:cNvPr id="0" name=""/>
        <dsp:cNvSpPr/>
      </dsp:nvSpPr>
      <dsp:spPr>
        <a:xfrm>
          <a:off x="1539604" y="2823937"/>
          <a:ext cx="1788709" cy="154744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Supportive Housing / Supported Employment</a:t>
          </a:r>
        </a:p>
      </dsp:txBody>
      <dsp:txXfrm>
        <a:off x="1836031" y="3080381"/>
        <a:ext cx="1195855" cy="1034555"/>
      </dsp:txXfrm>
    </dsp:sp>
    <dsp:sp modelId="{5C6756BC-5A2E-48F7-A873-F019A6CB1228}">
      <dsp:nvSpPr>
        <dsp:cNvPr id="0" name=""/>
        <dsp:cNvSpPr/>
      </dsp:nvSpPr>
      <dsp:spPr>
        <a:xfrm>
          <a:off x="1539604" y="949652"/>
          <a:ext cx="1788709" cy="1547443"/>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Medication for Opioid Use Disorders (MOUD) </a:t>
          </a:r>
        </a:p>
      </dsp:txBody>
      <dsp:txXfrm>
        <a:off x="1836031" y="1206096"/>
        <a:ext cx="1195855" cy="1034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0B0E2-1AF3-4A92-8D74-1143656826B4}">
      <dsp:nvSpPr>
        <dsp:cNvPr id="0" name=""/>
        <dsp:cNvSpPr/>
      </dsp:nvSpPr>
      <dsp:spPr>
        <a:xfrm>
          <a:off x="474" y="42448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Care Transition from Primary Care or Hospital</a:t>
          </a:r>
        </a:p>
      </dsp:txBody>
      <dsp:txXfrm>
        <a:off x="474" y="424486"/>
        <a:ext cx="1850914" cy="1110548"/>
      </dsp:txXfrm>
    </dsp:sp>
    <dsp:sp modelId="{90AAD451-29D4-4DAB-9BB0-79DAB9DD7574}">
      <dsp:nvSpPr>
        <dsp:cNvPr id="0" name=""/>
        <dsp:cNvSpPr/>
      </dsp:nvSpPr>
      <dsp:spPr>
        <a:xfrm>
          <a:off x="2036480" y="42448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Medication review</a:t>
          </a:r>
        </a:p>
      </dsp:txBody>
      <dsp:txXfrm>
        <a:off x="2036480" y="424486"/>
        <a:ext cx="1850914" cy="1110548"/>
      </dsp:txXfrm>
    </dsp:sp>
    <dsp:sp modelId="{954BE56D-E252-42D8-9F61-07A5BB368F01}">
      <dsp:nvSpPr>
        <dsp:cNvPr id="0" name=""/>
        <dsp:cNvSpPr/>
      </dsp:nvSpPr>
      <dsp:spPr>
        <a:xfrm>
          <a:off x="474" y="172012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Case management </a:t>
          </a:r>
        </a:p>
      </dsp:txBody>
      <dsp:txXfrm>
        <a:off x="474" y="1720126"/>
        <a:ext cx="1850914" cy="1110548"/>
      </dsp:txXfrm>
    </dsp:sp>
    <dsp:sp modelId="{FDB5E4D8-7B5E-4EBE-A75E-633439B3DF4C}">
      <dsp:nvSpPr>
        <dsp:cNvPr id="0" name=""/>
        <dsp:cNvSpPr/>
      </dsp:nvSpPr>
      <dsp:spPr>
        <a:xfrm>
          <a:off x="2036480" y="172012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Wound care</a:t>
          </a:r>
        </a:p>
      </dsp:txBody>
      <dsp:txXfrm>
        <a:off x="2036480" y="1720126"/>
        <a:ext cx="1850914" cy="1110548"/>
      </dsp:txXfrm>
    </dsp:sp>
    <dsp:sp modelId="{DD631C84-2EA5-44D3-A252-7886765F2332}">
      <dsp:nvSpPr>
        <dsp:cNvPr id="0" name=""/>
        <dsp:cNvSpPr/>
      </dsp:nvSpPr>
      <dsp:spPr>
        <a:xfrm>
          <a:off x="474" y="301576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Daily checks &amp; health education</a:t>
          </a:r>
        </a:p>
      </dsp:txBody>
      <dsp:txXfrm>
        <a:off x="474" y="3015766"/>
        <a:ext cx="1850914" cy="1110548"/>
      </dsp:txXfrm>
    </dsp:sp>
    <dsp:sp modelId="{D538156D-4C63-457D-99AF-AA11C9BCBBDA}">
      <dsp:nvSpPr>
        <dsp:cNvPr id="0" name=""/>
        <dsp:cNvSpPr/>
      </dsp:nvSpPr>
      <dsp:spPr>
        <a:xfrm>
          <a:off x="2036480" y="301576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Access to medical support 24/7</a:t>
          </a:r>
        </a:p>
      </dsp:txBody>
      <dsp:txXfrm>
        <a:off x="2036480" y="3015766"/>
        <a:ext cx="1850914" cy="1110548"/>
      </dsp:txXfrm>
    </dsp:sp>
    <dsp:sp modelId="{56C5EEC5-A0A5-4374-BEF3-CA890C3EE9DE}">
      <dsp:nvSpPr>
        <dsp:cNvPr id="0" name=""/>
        <dsp:cNvSpPr/>
      </dsp:nvSpPr>
      <dsp:spPr>
        <a:xfrm>
          <a:off x="474" y="431140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Behavioral Health assessment &amp; intervention</a:t>
          </a:r>
        </a:p>
      </dsp:txBody>
      <dsp:txXfrm>
        <a:off x="474" y="4311406"/>
        <a:ext cx="1850914" cy="1110548"/>
      </dsp:txXfrm>
    </dsp:sp>
    <dsp:sp modelId="{CA85F9FA-12CF-436F-AD96-D29EAC797E49}">
      <dsp:nvSpPr>
        <dsp:cNvPr id="0" name=""/>
        <dsp:cNvSpPr/>
      </dsp:nvSpPr>
      <dsp:spPr>
        <a:xfrm>
          <a:off x="2036480" y="431140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Assessment of Social Needs</a:t>
          </a:r>
        </a:p>
      </dsp:txBody>
      <dsp:txXfrm>
        <a:off x="2036480" y="4311406"/>
        <a:ext cx="1850914" cy="111054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0.02696</cdr:x>
      <cdr:y>0.03947</cdr:y>
    </cdr:from>
    <cdr:to>
      <cdr:x>0.21078</cdr:x>
      <cdr:y>0.1641</cdr:y>
    </cdr:to>
    <cdr:sp macro="" textlink="">
      <cdr:nvSpPr>
        <cdr:cNvPr id="2" name="TextBox 2">
          <a:extLst xmlns:a="http://schemas.openxmlformats.org/drawingml/2006/main">
            <a:ext uri="{FF2B5EF4-FFF2-40B4-BE49-F238E27FC236}">
              <a16:creationId xmlns:a16="http://schemas.microsoft.com/office/drawing/2014/main" id="{F6AC3071-EC59-3785-C2A7-39139AF82BAB}"/>
            </a:ext>
          </a:extLst>
        </cdr:cNvPr>
        <cdr:cNvSpPr txBox="1"/>
      </cdr:nvSpPr>
      <cdr:spPr>
        <a:xfrm xmlns:a="http://schemas.openxmlformats.org/drawingml/2006/main">
          <a:off x="279400" y="204690"/>
          <a:ext cx="1905000" cy="646331"/>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r>
            <a:rPr lang="en-US" dirty="0"/>
            <a:t>Goal to prevent re-admission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A247D-88D4-4139-BCD9-1096E7A339B7}"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C5B4A-7E4B-463E-A9A9-0819B29F81FC}" type="slidenum">
              <a:rPr lang="en-US" smtClean="0"/>
              <a:t>‹#›</a:t>
            </a:fld>
            <a:endParaRPr lang="en-US"/>
          </a:p>
        </p:txBody>
      </p:sp>
    </p:spTree>
    <p:extLst>
      <p:ext uri="{BB962C8B-B14F-4D97-AF65-F5344CB8AC3E}">
        <p14:creationId xmlns:p14="http://schemas.microsoft.com/office/powerpoint/2010/main" val="3464394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those who don’t know us, Yakima Neighborhood Health Services  is first and foremost a community health center.   </a:t>
            </a:r>
          </a:p>
          <a:p>
            <a:r>
              <a:rPr lang="en-US" sz="1400" dirty="0"/>
              <a:t>We have 10 fixed primary care sites across the Yakima Valley, in  Yakima, Granger, and Sunnyside.</a:t>
            </a:r>
          </a:p>
          <a:p>
            <a:r>
              <a:rPr lang="en-US" sz="1400" dirty="0"/>
              <a:t>We  have Resource Centers in all 3 of those towns providing enrollment assistance and other basic needs like health insurance,  childcare applications, rental and utility assistance.</a:t>
            </a:r>
          </a:p>
          <a:p>
            <a:r>
              <a:rPr lang="en-US" sz="1400" dirty="0"/>
              <a:t>The integration of housing and health care is part of our daily life at YNHS – very near and dear to our hearts.  that integration can be much harder to do when people are without health coverage so we work hard to assure they have coverage as they enter our housing programs.</a:t>
            </a:r>
          </a:p>
        </p:txBody>
      </p:sp>
      <p:sp>
        <p:nvSpPr>
          <p:cNvPr id="4" name="Slide Number Placeholder 3"/>
          <p:cNvSpPr>
            <a:spLocks noGrp="1"/>
          </p:cNvSpPr>
          <p:nvPr>
            <p:ph type="sldNum" sz="quarter" idx="10"/>
          </p:nvPr>
        </p:nvSpPr>
        <p:spPr/>
        <p:txBody>
          <a:bodyPr/>
          <a:lstStyle/>
          <a:p>
            <a:pPr defTabSz="480097">
              <a:defRPr/>
            </a:pPr>
            <a:fld id="{21F18367-1E31-4068-B75E-4CB5B7F27441}" type="slidenum">
              <a:rPr lang="en-US">
                <a:solidFill>
                  <a:prstClr val="black"/>
                </a:solidFill>
                <a:latin typeface="Calibri" panose="020F0502020204030204"/>
              </a:rPr>
              <a:pPr defTabSz="48009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28066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Monkey Exit Surveys to gage  patient satisfaction.</a:t>
            </a:r>
          </a:p>
        </p:txBody>
      </p:sp>
      <p:sp>
        <p:nvSpPr>
          <p:cNvPr id="4" name="Slide Number Placeholder 3"/>
          <p:cNvSpPr>
            <a:spLocks noGrp="1"/>
          </p:cNvSpPr>
          <p:nvPr>
            <p:ph type="sldNum" sz="quarter" idx="5"/>
          </p:nvPr>
        </p:nvSpPr>
        <p:spPr/>
        <p:txBody>
          <a:bodyPr/>
          <a:lstStyle/>
          <a:p>
            <a:fld id="{7F0ACE58-AD18-4949-AEAF-94B364F85323}" type="slidenum">
              <a:rPr lang="en-US" smtClean="0"/>
              <a:t>11</a:t>
            </a:fld>
            <a:endParaRPr lang="en-US"/>
          </a:p>
        </p:txBody>
      </p:sp>
    </p:spTree>
    <p:extLst>
      <p:ext uri="{BB962C8B-B14F-4D97-AF65-F5344CB8AC3E}">
        <p14:creationId xmlns:p14="http://schemas.microsoft.com/office/powerpoint/2010/main" val="3860594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8FC572EA-D6B7-4B8B-896F-B90B87C5238B}" type="slidenum">
              <a:rPr lang="en-US" smtClean="0"/>
              <a:t>12</a:t>
            </a:fld>
            <a:endParaRPr lang="en-US"/>
          </a:p>
        </p:txBody>
      </p:sp>
    </p:spTree>
    <p:extLst>
      <p:ext uri="{BB962C8B-B14F-4D97-AF65-F5344CB8AC3E}">
        <p14:creationId xmlns:p14="http://schemas.microsoft.com/office/powerpoint/2010/main" val="314011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2005, after we received our first HCH grant, two drivers became our North Star for our Board of Directors:</a:t>
            </a:r>
          </a:p>
          <a:p>
            <a:pPr marL="342900" indent="-342900">
              <a:buAutoNum type="arabicPeriod"/>
            </a:pPr>
            <a:r>
              <a:rPr lang="en-US" sz="1200" dirty="0"/>
              <a:t>Board member conducting focus groups was told “we need a place to be when we’re sick”</a:t>
            </a:r>
          </a:p>
          <a:p>
            <a:pPr marL="342900" indent="-342900">
              <a:buAutoNum type="arabicPeriod"/>
            </a:pPr>
            <a:r>
              <a:rPr lang="en-US" sz="1200" dirty="0"/>
              <a:t>Our Street Outreach Teams became successful bringing people into the clinics and providers said “if you want us to make a difference in people’s health, you need to help put a roof over their heads”</a:t>
            </a:r>
          </a:p>
          <a:p>
            <a:endParaRPr lang="en-US" dirty="0"/>
          </a:p>
        </p:txBody>
      </p:sp>
      <p:sp>
        <p:nvSpPr>
          <p:cNvPr id="4" name="Slide Number Placeholder 3"/>
          <p:cNvSpPr>
            <a:spLocks noGrp="1"/>
          </p:cNvSpPr>
          <p:nvPr>
            <p:ph type="sldNum" sz="quarter" idx="5"/>
          </p:nvPr>
        </p:nvSpPr>
        <p:spPr/>
        <p:txBody>
          <a:bodyPr/>
          <a:lstStyle/>
          <a:p>
            <a:fld id="{B614B12B-4F40-4F86-A220-0A184BFE6C66}" type="slidenum">
              <a:rPr lang="en-US" smtClean="0"/>
              <a:t>2</a:t>
            </a:fld>
            <a:endParaRPr lang="en-US"/>
          </a:p>
        </p:txBody>
      </p:sp>
    </p:spTree>
    <p:extLst>
      <p:ext uri="{BB962C8B-B14F-4D97-AF65-F5344CB8AC3E}">
        <p14:creationId xmlns:p14="http://schemas.microsoft.com/office/powerpoint/2010/main" val="199861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p:txBody>
      </p:sp>
      <p:sp>
        <p:nvSpPr>
          <p:cNvPr id="4" name="Slide Number Placeholder 3"/>
          <p:cNvSpPr>
            <a:spLocks noGrp="1"/>
          </p:cNvSpPr>
          <p:nvPr>
            <p:ph type="sldNum" sz="quarter" idx="10"/>
          </p:nvPr>
        </p:nvSpPr>
        <p:spPr/>
        <p:txBody>
          <a:bodyPr/>
          <a:lstStyle/>
          <a:p>
            <a:fld id="{4360FA29-ED12-4FDE-B17C-DC6B18AEB293}" type="slidenum">
              <a:rPr lang="en-US" smtClean="0"/>
              <a:t>3</a:t>
            </a:fld>
            <a:endParaRPr lang="en-US"/>
          </a:p>
        </p:txBody>
      </p:sp>
    </p:spTree>
    <p:extLst>
      <p:ext uri="{BB962C8B-B14F-4D97-AF65-F5344CB8AC3E}">
        <p14:creationId xmlns:p14="http://schemas.microsoft.com/office/powerpoint/2010/main" val="332211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184392F4-E081-40DD-9DDF-029659EF4B31}" type="slidenum">
              <a:rPr lang="en-US" smtClean="0"/>
              <a:t>4</a:t>
            </a:fld>
            <a:endParaRPr lang="en-US"/>
          </a:p>
        </p:txBody>
      </p:sp>
    </p:spTree>
    <p:extLst>
      <p:ext uri="{BB962C8B-B14F-4D97-AF65-F5344CB8AC3E}">
        <p14:creationId xmlns:p14="http://schemas.microsoft.com/office/powerpoint/2010/main" val="784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94571B0C-7232-4AE3-824D-39ECA3DCEB70}" type="slidenum">
              <a:rPr lang="en-US" smtClean="0"/>
              <a:t>5</a:t>
            </a:fld>
            <a:endParaRPr lang="en-US"/>
          </a:p>
        </p:txBody>
      </p:sp>
    </p:spTree>
    <p:extLst>
      <p:ext uri="{BB962C8B-B14F-4D97-AF65-F5344CB8AC3E}">
        <p14:creationId xmlns:p14="http://schemas.microsoft.com/office/powerpoint/2010/main" val="148392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572EA-D6B7-4B8B-896F-B90B87C5238B}" type="slidenum">
              <a:rPr lang="en-US" smtClean="0"/>
              <a:t>6</a:t>
            </a:fld>
            <a:endParaRPr lang="en-US"/>
          </a:p>
        </p:txBody>
      </p:sp>
    </p:spTree>
    <p:extLst>
      <p:ext uri="{BB962C8B-B14F-4D97-AF65-F5344CB8AC3E}">
        <p14:creationId xmlns:p14="http://schemas.microsoft.com/office/powerpoint/2010/main" val="419821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ACE58-AD18-4949-AEAF-94B364F85323}" type="slidenum">
              <a:rPr lang="en-US" smtClean="0"/>
              <a:t>7</a:t>
            </a:fld>
            <a:endParaRPr lang="en-US"/>
          </a:p>
        </p:txBody>
      </p:sp>
    </p:spTree>
    <p:extLst>
      <p:ext uri="{BB962C8B-B14F-4D97-AF65-F5344CB8AC3E}">
        <p14:creationId xmlns:p14="http://schemas.microsoft.com/office/powerpoint/2010/main" val="202144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C5B4A-7E4B-463E-A9A9-0819B29F81FC}" type="slidenum">
              <a:rPr lang="en-US" smtClean="0"/>
              <a:t>8</a:t>
            </a:fld>
            <a:endParaRPr lang="en-US"/>
          </a:p>
        </p:txBody>
      </p:sp>
    </p:spTree>
    <p:extLst>
      <p:ext uri="{BB962C8B-B14F-4D97-AF65-F5344CB8AC3E}">
        <p14:creationId xmlns:p14="http://schemas.microsoft.com/office/powerpoint/2010/main" val="42907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5800" cy="3243263"/>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D4A1A643-EA65-46AA-B696-C34827B05AB0}" type="slidenum">
              <a:rPr lang="en-US" smtClean="0"/>
              <a:pPr/>
              <a:t>9</a:t>
            </a:fld>
            <a:endParaRPr lang="en-US"/>
          </a:p>
        </p:txBody>
      </p:sp>
    </p:spTree>
    <p:extLst>
      <p:ext uri="{BB962C8B-B14F-4D97-AF65-F5344CB8AC3E}">
        <p14:creationId xmlns:p14="http://schemas.microsoft.com/office/powerpoint/2010/main" val="379156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4016-F604-1058-55E3-8F8414BA8F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4FDA37-6415-636A-ABBB-7923F584D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D1FE94-D4AC-9E13-B554-42B16EF644F0}"/>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5" name="Footer Placeholder 4">
            <a:extLst>
              <a:ext uri="{FF2B5EF4-FFF2-40B4-BE49-F238E27FC236}">
                <a16:creationId xmlns:a16="http://schemas.microsoft.com/office/drawing/2014/main" id="{756674DC-1EE7-C87F-C438-5E03A5FD7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428ED-62F3-AC90-C62A-2AB47D0D2028}"/>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205006205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0A05-7C2D-C62E-05D1-3253F9F449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693A3-5317-79E6-3DBB-B3A98BBB74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E899C-33A4-A667-7D2B-1D2C4B16733F}"/>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5" name="Footer Placeholder 4">
            <a:extLst>
              <a:ext uri="{FF2B5EF4-FFF2-40B4-BE49-F238E27FC236}">
                <a16:creationId xmlns:a16="http://schemas.microsoft.com/office/drawing/2014/main" id="{45BBC9A5-F93A-3242-2B82-4AF70C32B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2FBB3-F241-8301-F4D3-FFBDEC1DA621}"/>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34508692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E604C0-777C-A942-F675-314BDB2541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23996-7E7C-FFED-29B8-83932A6404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332F8-BAEA-608A-4805-9625D81CAD93}"/>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5" name="Footer Placeholder 4">
            <a:extLst>
              <a:ext uri="{FF2B5EF4-FFF2-40B4-BE49-F238E27FC236}">
                <a16:creationId xmlns:a16="http://schemas.microsoft.com/office/drawing/2014/main" id="{0FABE2AF-66E2-E1FD-ACC5-3515CD7BE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5DCB4-6BC2-D491-B76F-C925618F7C57}"/>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177029326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918102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4C96-7EA2-44FF-F530-968429BF17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AE4C8B-F3BE-740A-9C59-61118AAB13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84779-8194-3ED6-285E-F5A6E6B21FC2}"/>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5" name="Footer Placeholder 4">
            <a:extLst>
              <a:ext uri="{FF2B5EF4-FFF2-40B4-BE49-F238E27FC236}">
                <a16:creationId xmlns:a16="http://schemas.microsoft.com/office/drawing/2014/main" id="{6C40C6E8-B33E-E0C3-0FB4-A9FF8F70B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80465-BFD3-314D-AAAE-19F559093F12}"/>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3669454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6FBE-2042-A2CE-1AB4-5A3CFBAE7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E3B358-224B-0111-AF36-0852ADBC6E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55EAA8-BB44-B585-8F1F-0FB925BAAF57}"/>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5" name="Footer Placeholder 4">
            <a:extLst>
              <a:ext uri="{FF2B5EF4-FFF2-40B4-BE49-F238E27FC236}">
                <a16:creationId xmlns:a16="http://schemas.microsoft.com/office/drawing/2014/main" id="{7B935CB4-EC23-AE3D-181D-D1AF8BB03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BF38A-5574-E02A-0675-F8CA8596FB2F}"/>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312793342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C38D-940D-F633-C952-C9DA851B1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C0F7FC-E683-CDA5-E1F4-B39F8CF3AF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294BBF-A60F-20F7-009A-F2AB28D88B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F2659E-9AE8-2748-9AD1-ACC32C191BF5}"/>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6" name="Footer Placeholder 5">
            <a:extLst>
              <a:ext uri="{FF2B5EF4-FFF2-40B4-BE49-F238E27FC236}">
                <a16:creationId xmlns:a16="http://schemas.microsoft.com/office/drawing/2014/main" id="{51384DB8-E588-12F4-9EEE-AC807D814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5CE6B-D8A7-67FF-925E-BD18DDA125C1}"/>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386143980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F31B-87ED-6C41-BCC0-73C955DC5F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29FE7B-1D23-1326-9542-3553F108DE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87086B-6D43-01C9-79CC-C8D37D322F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03707B-2106-8EE6-B1C3-326D905A8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FBB200-BA15-7B32-A8CE-50A7499557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40304-1944-C60C-50FA-3B969E99A565}"/>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8" name="Footer Placeholder 7">
            <a:extLst>
              <a:ext uri="{FF2B5EF4-FFF2-40B4-BE49-F238E27FC236}">
                <a16:creationId xmlns:a16="http://schemas.microsoft.com/office/drawing/2014/main" id="{79583D39-5BF2-B7BB-49D9-CE19F1289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A087E-60DA-D27A-81FD-62D397055C47}"/>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281631107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A483-ED7C-01DC-41A3-627F1D13E5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8840FD-28FA-CF1C-61B1-4D85023D5F86}"/>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4" name="Footer Placeholder 3">
            <a:extLst>
              <a:ext uri="{FF2B5EF4-FFF2-40B4-BE49-F238E27FC236}">
                <a16:creationId xmlns:a16="http://schemas.microsoft.com/office/drawing/2014/main" id="{557883C5-A3AF-2324-2730-13004D5643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008FB7-8C20-8D5E-B86C-6317578F432D}"/>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395781679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89283-F09B-5DFF-9CC6-4800117FF62A}"/>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3" name="Footer Placeholder 2">
            <a:extLst>
              <a:ext uri="{FF2B5EF4-FFF2-40B4-BE49-F238E27FC236}">
                <a16:creationId xmlns:a16="http://schemas.microsoft.com/office/drawing/2014/main" id="{DC403FF4-5F2C-B454-741D-266EC299A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D7633C-5B05-6E96-2A8C-FEEFF63BFD67}"/>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316401954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2A8F-1BA9-21C6-49B7-D085A5900E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A43B4-0A4E-C38A-F50E-A8607FFC53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16F90-0878-C849-C471-662A82CDA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165C51-9843-B8C6-CFE7-A4CD12D20540}"/>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6" name="Footer Placeholder 5">
            <a:extLst>
              <a:ext uri="{FF2B5EF4-FFF2-40B4-BE49-F238E27FC236}">
                <a16:creationId xmlns:a16="http://schemas.microsoft.com/office/drawing/2014/main" id="{CC7158E1-0E1C-38C5-E17E-985BBD7D1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B0A4BF-9E8E-359A-F110-F232BF11742E}"/>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288458399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D5C1-25EF-451D-0CEF-E0BB95A43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C6AF04-1372-1FA4-84C1-220D00872C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C7F085-B4C1-22F6-1631-0E24F6A5D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C208D-B795-CCB3-91D8-B63ACAD3FB5B}"/>
              </a:ext>
            </a:extLst>
          </p:cNvPr>
          <p:cNvSpPr>
            <a:spLocks noGrp="1"/>
          </p:cNvSpPr>
          <p:nvPr>
            <p:ph type="dt" sz="half" idx="10"/>
          </p:nvPr>
        </p:nvSpPr>
        <p:spPr/>
        <p:txBody>
          <a:bodyPr/>
          <a:lstStyle/>
          <a:p>
            <a:fld id="{CE32E104-28CC-4D9C-9579-F7887962E16A}" type="datetimeFigureOut">
              <a:rPr lang="en-US" smtClean="0"/>
              <a:t>4/29/2024</a:t>
            </a:fld>
            <a:endParaRPr lang="en-US"/>
          </a:p>
        </p:txBody>
      </p:sp>
      <p:sp>
        <p:nvSpPr>
          <p:cNvPr id="6" name="Footer Placeholder 5">
            <a:extLst>
              <a:ext uri="{FF2B5EF4-FFF2-40B4-BE49-F238E27FC236}">
                <a16:creationId xmlns:a16="http://schemas.microsoft.com/office/drawing/2014/main" id="{EE44D760-7F32-B953-8B9B-6D64D120B7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96C8F-4C57-D76C-FDE7-BD6960BEBB5C}"/>
              </a:ext>
            </a:extLst>
          </p:cNvPr>
          <p:cNvSpPr>
            <a:spLocks noGrp="1"/>
          </p:cNvSpPr>
          <p:nvPr>
            <p:ph type="sldNum" sz="quarter" idx="12"/>
          </p:nvPr>
        </p:nvSpPr>
        <p:spPr/>
        <p:txBody>
          <a:bodyPr/>
          <a:lstStyle/>
          <a:p>
            <a:fld id="{BFC11B08-4584-4449-9E1F-C0445C88DE33}" type="slidenum">
              <a:rPr lang="en-US" smtClean="0"/>
              <a:t>‹#›</a:t>
            </a:fld>
            <a:endParaRPr lang="en-US"/>
          </a:p>
        </p:txBody>
      </p:sp>
    </p:spTree>
    <p:extLst>
      <p:ext uri="{BB962C8B-B14F-4D97-AF65-F5344CB8AC3E}">
        <p14:creationId xmlns:p14="http://schemas.microsoft.com/office/powerpoint/2010/main" val="283205324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19167-B953-9E97-A48F-C60B60401D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F9E7B-FF07-C90D-120E-6D309B758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B534F-AAB5-BDF7-7985-FCB92CE12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2E104-28CC-4D9C-9579-F7887962E16A}" type="datetimeFigureOut">
              <a:rPr lang="en-US" smtClean="0"/>
              <a:t>4/29/2024</a:t>
            </a:fld>
            <a:endParaRPr lang="en-US"/>
          </a:p>
        </p:txBody>
      </p:sp>
      <p:sp>
        <p:nvSpPr>
          <p:cNvPr id="5" name="Footer Placeholder 4">
            <a:extLst>
              <a:ext uri="{FF2B5EF4-FFF2-40B4-BE49-F238E27FC236}">
                <a16:creationId xmlns:a16="http://schemas.microsoft.com/office/drawing/2014/main" id="{7658C73A-B74C-B2A4-C720-009CFD085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8F2D4-B287-54DB-59E0-5B4EF4EB65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11B08-4584-4449-9E1F-C0445C88DE33}" type="slidenum">
              <a:rPr lang="en-US" smtClean="0"/>
              <a:t>‹#›</a:t>
            </a:fld>
            <a:endParaRPr lang="en-US"/>
          </a:p>
        </p:txBody>
      </p:sp>
    </p:spTree>
    <p:extLst>
      <p:ext uri="{BB962C8B-B14F-4D97-AF65-F5344CB8AC3E}">
        <p14:creationId xmlns:p14="http://schemas.microsoft.com/office/powerpoint/2010/main" val="2611609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youtube.com/watch?v=lIRfjN3-yCM" TargetMode="External"/><Relationship Id="rId7"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mailto:Annette.Rodriguez@ynhs.org" TargetMode="External"/><Relationship Id="rId5" Type="http://schemas.openxmlformats.org/officeDocument/2006/relationships/hyperlink" Target="mailto:Rhonda.hauff@ynhs.org" TargetMode="External"/><Relationship Id="rId4" Type="http://schemas.openxmlformats.org/officeDocument/2006/relationships/image" Target="../media/image9.jpeg"/><Relationship Id="rId9"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5.jpg"/><Relationship Id="rId5" Type="http://schemas.openxmlformats.org/officeDocument/2006/relationships/diagramQuickStyle" Target="../diagrams/quickStyle1.xml"/><Relationship Id="rId10" Type="http://schemas.openxmlformats.org/officeDocument/2006/relationships/image" Target="../media/image4.jpeg"/><Relationship Id="rId4" Type="http://schemas.openxmlformats.org/officeDocument/2006/relationships/diagramLayout" Target="../diagrams/layout1.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hyperlink" Target="http://game-icons.net/lorc/originals/back-forth.html"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10" name="Rectangle 9">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icture containing tree, sky, outdoor, house&#10;&#10;Description automatically generated">
            <a:extLst>
              <a:ext uri="{FF2B5EF4-FFF2-40B4-BE49-F238E27FC236}">
                <a16:creationId xmlns:a16="http://schemas.microsoft.com/office/drawing/2014/main" id="{C610FB85-CBC6-40AC-ABBF-4DD8756ADEF8}"/>
              </a:ext>
            </a:extLst>
          </p:cNvPr>
          <p:cNvPicPr>
            <a:picLocks noChangeAspect="1"/>
          </p:cNvPicPr>
          <p:nvPr/>
        </p:nvPicPr>
        <p:blipFill rotWithShape="1">
          <a:blip r:embed="rId3">
            <a:extLst>
              <a:ext uri="{28A0092B-C50C-407E-A947-70E740481C1C}">
                <a14:useLocalDpi xmlns:a14="http://schemas.microsoft.com/office/drawing/2010/main" val="0"/>
              </a:ext>
            </a:extLst>
          </a:blip>
          <a:srcRect t="787" b="4806"/>
          <a:stretch/>
        </p:blipFill>
        <p:spPr>
          <a:xfrm>
            <a:off x="1" y="10"/>
            <a:ext cx="12191998" cy="5352218"/>
          </a:xfrm>
          <a:prstGeom prst="rect">
            <a:avLst/>
          </a:prstGeom>
        </p:spPr>
      </p:pic>
      <p:sp>
        <p:nvSpPr>
          <p:cNvPr id="3" name="Subtitle 2">
            <a:extLst>
              <a:ext uri="{FF2B5EF4-FFF2-40B4-BE49-F238E27FC236}">
                <a16:creationId xmlns:a16="http://schemas.microsoft.com/office/drawing/2014/main" id="{2F5091D4-4C79-4033-A0C7-323D65517B95}"/>
              </a:ext>
            </a:extLst>
          </p:cNvPr>
          <p:cNvSpPr>
            <a:spLocks noGrp="1"/>
          </p:cNvSpPr>
          <p:nvPr>
            <p:ph type="body" idx="4294967295"/>
          </p:nvPr>
        </p:nvSpPr>
        <p:spPr>
          <a:xfrm>
            <a:off x="146957" y="5300778"/>
            <a:ext cx="11575143" cy="1336794"/>
          </a:xfrm>
        </p:spPr>
        <p:txBody>
          <a:bodyPr>
            <a:noAutofit/>
          </a:bodyPr>
          <a:lstStyle/>
          <a:p>
            <a:pPr marL="0" indent="0" algn="ctr">
              <a:buNone/>
            </a:pPr>
            <a:r>
              <a:rPr lang="en-US" sz="2400" dirty="0">
                <a:solidFill>
                  <a:schemeClr val="bg2"/>
                </a:solidFill>
                <a:effectLst/>
                <a:latin typeface="Calibri" panose="020F0502020204030204" pitchFamily="34" charset="0"/>
                <a:ea typeface="Calibri" panose="020F0502020204030204" pitchFamily="34" charset="0"/>
              </a:rPr>
              <a:t>Our mission is to improve  quality of life and equity in our communities by providing accessible and integrated health and social services, ending homelessness and offering unique learning opportunities for students of health professions. </a:t>
            </a:r>
          </a:p>
          <a:p>
            <a:pPr marL="0" indent="0">
              <a:buNone/>
            </a:pPr>
            <a:endParaRPr lang="en-US" dirty="0">
              <a:solidFill>
                <a:schemeClr val="bg1"/>
              </a:solidFill>
            </a:endParaRPr>
          </a:p>
        </p:txBody>
      </p:sp>
    </p:spTree>
    <p:extLst>
      <p:ext uri="{BB962C8B-B14F-4D97-AF65-F5344CB8AC3E}">
        <p14:creationId xmlns:p14="http://schemas.microsoft.com/office/powerpoint/2010/main" val="300073966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B818-B22B-7703-477F-511B90F04466}"/>
              </a:ext>
            </a:extLst>
          </p:cNvPr>
          <p:cNvSpPr>
            <a:spLocks noGrp="1"/>
          </p:cNvSpPr>
          <p:nvPr>
            <p:ph type="title"/>
          </p:nvPr>
        </p:nvSpPr>
        <p:spPr>
          <a:xfrm>
            <a:off x="838200" y="225259"/>
            <a:ext cx="10515600" cy="854075"/>
          </a:xfrm>
        </p:spPr>
        <p:txBody>
          <a:bodyPr>
            <a:normAutofit/>
          </a:bodyPr>
          <a:lstStyle/>
          <a:p>
            <a:pPr algn="ctr"/>
            <a:r>
              <a:rPr lang="en-US" sz="4800" b="1" dirty="0"/>
              <a:t>2023 Referrals Not Served = 123</a:t>
            </a:r>
          </a:p>
        </p:txBody>
      </p:sp>
      <p:graphicFrame>
        <p:nvGraphicFramePr>
          <p:cNvPr id="4" name="Chart 3">
            <a:extLst>
              <a:ext uri="{FF2B5EF4-FFF2-40B4-BE49-F238E27FC236}">
                <a16:creationId xmlns:a16="http://schemas.microsoft.com/office/drawing/2014/main" id="{D1DA98E6-D6CB-39FF-6910-A91B310DA0D3}"/>
              </a:ext>
            </a:extLst>
          </p:cNvPr>
          <p:cNvGraphicFramePr>
            <a:graphicFrameLocks noGrp="1"/>
          </p:cNvGraphicFramePr>
          <p:nvPr>
            <p:extLst>
              <p:ext uri="{D42A27DB-BD31-4B8C-83A1-F6EECF244321}">
                <p14:modId xmlns:p14="http://schemas.microsoft.com/office/powerpoint/2010/main" val="4203022174"/>
              </p:ext>
            </p:extLst>
          </p:nvPr>
        </p:nvGraphicFramePr>
        <p:xfrm>
          <a:off x="2716696" y="1338470"/>
          <a:ext cx="7711914" cy="523462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A80CE25-3CFF-300F-F578-54FDD0271DD1}"/>
              </a:ext>
            </a:extLst>
          </p:cNvPr>
          <p:cNvSpPr txBox="1"/>
          <p:nvPr/>
        </p:nvSpPr>
        <p:spPr>
          <a:xfrm>
            <a:off x="742122" y="5926761"/>
            <a:ext cx="2769704" cy="646331"/>
          </a:xfrm>
          <a:prstGeom prst="rect">
            <a:avLst/>
          </a:prstGeom>
          <a:noFill/>
        </p:spPr>
        <p:txBody>
          <a:bodyPr wrap="square" rtlCol="0">
            <a:spAutoFit/>
          </a:bodyPr>
          <a:lstStyle/>
          <a:p>
            <a:r>
              <a:rPr lang="en-US" dirty="0"/>
              <a:t>44%  from YNHS providers</a:t>
            </a:r>
          </a:p>
          <a:p>
            <a:r>
              <a:rPr lang="en-US" dirty="0"/>
              <a:t>54%  from others</a:t>
            </a:r>
          </a:p>
        </p:txBody>
      </p:sp>
      <p:pic>
        <p:nvPicPr>
          <p:cNvPr id="8" name="Picture 7" descr="Sick Bee">
            <a:extLst>
              <a:ext uri="{FF2B5EF4-FFF2-40B4-BE49-F238E27FC236}">
                <a16:creationId xmlns:a16="http://schemas.microsoft.com/office/drawing/2014/main" id="{0C240366-7557-94A9-FD59-E101FABC4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25909"/>
            <a:ext cx="1518092" cy="1518092"/>
          </a:xfrm>
          <a:prstGeom prst="rect">
            <a:avLst/>
          </a:prstGeom>
        </p:spPr>
      </p:pic>
      <p:sp>
        <p:nvSpPr>
          <p:cNvPr id="9" name="TextBox 8">
            <a:extLst>
              <a:ext uri="{FF2B5EF4-FFF2-40B4-BE49-F238E27FC236}">
                <a16:creationId xmlns:a16="http://schemas.microsoft.com/office/drawing/2014/main" id="{C4718910-1648-5DFD-3B24-3BA2512F6B67}"/>
              </a:ext>
            </a:extLst>
          </p:cNvPr>
          <p:cNvSpPr txBox="1"/>
          <p:nvPr/>
        </p:nvSpPr>
        <p:spPr>
          <a:xfrm>
            <a:off x="318052" y="2862470"/>
            <a:ext cx="3193774"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ü"/>
            </a:pPr>
            <a:r>
              <a:rPr lang="en-US" sz="2400" dirty="0"/>
              <a:t>Chronic  vs. acute condition</a:t>
            </a:r>
          </a:p>
          <a:p>
            <a:pPr marL="285750" indent="-285750">
              <a:buFont typeface="Wingdings" panose="05000000000000000000" pitchFamily="2" charset="2"/>
              <a:buChar char="ü"/>
            </a:pPr>
            <a:r>
              <a:rPr lang="en-US" sz="2400" dirty="0"/>
              <a:t>Needs higher level of care</a:t>
            </a:r>
          </a:p>
          <a:p>
            <a:pPr marL="285750" indent="-285750">
              <a:buFont typeface="Wingdings" panose="05000000000000000000" pitchFamily="2" charset="2"/>
              <a:buChar char="ü"/>
            </a:pPr>
            <a:r>
              <a:rPr lang="en-US" sz="2400" dirty="0"/>
              <a:t>Not homeless</a:t>
            </a:r>
          </a:p>
        </p:txBody>
      </p:sp>
    </p:spTree>
    <p:extLst>
      <p:ext uri="{BB962C8B-B14F-4D97-AF65-F5344CB8AC3E}">
        <p14:creationId xmlns:p14="http://schemas.microsoft.com/office/powerpoint/2010/main" val="11435269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B2B1-2C60-87FE-6EE4-DB958E0A9562}"/>
              </a:ext>
            </a:extLst>
          </p:cNvPr>
          <p:cNvSpPr>
            <a:spLocks noGrp="1"/>
          </p:cNvSpPr>
          <p:nvPr>
            <p:ph type="title"/>
          </p:nvPr>
        </p:nvSpPr>
        <p:spPr>
          <a:xfrm>
            <a:off x="159543" y="122238"/>
            <a:ext cx="11872913" cy="792163"/>
          </a:xfrm>
        </p:spPr>
        <p:txBody>
          <a:bodyPr>
            <a:normAutofit fontScale="90000"/>
          </a:bodyPr>
          <a:lstStyle/>
          <a:p>
            <a:pPr algn="ctr"/>
            <a:r>
              <a:rPr lang="en-US" dirty="0"/>
              <a:t>“</a:t>
            </a:r>
            <a:r>
              <a:rPr lang="en-US" sz="3600" b="1" dirty="0"/>
              <a:t>What Comments Would You Like to Share About Your Time in Respite?”</a:t>
            </a:r>
          </a:p>
        </p:txBody>
      </p:sp>
      <p:pic>
        <p:nvPicPr>
          <p:cNvPr id="4" name="Picture 3">
            <a:extLst>
              <a:ext uri="{FF2B5EF4-FFF2-40B4-BE49-F238E27FC236}">
                <a16:creationId xmlns:a16="http://schemas.microsoft.com/office/drawing/2014/main" id="{1D29885E-79B0-8318-ED0E-C0BD49A8DCAA}"/>
              </a:ext>
            </a:extLst>
          </p:cNvPr>
          <p:cNvPicPr>
            <a:picLocks noChangeAspect="1"/>
          </p:cNvPicPr>
          <p:nvPr/>
        </p:nvPicPr>
        <p:blipFill>
          <a:blip r:embed="rId3"/>
          <a:stretch>
            <a:fillRect/>
          </a:stretch>
        </p:blipFill>
        <p:spPr>
          <a:xfrm>
            <a:off x="1906949" y="753842"/>
            <a:ext cx="8099745" cy="5740842"/>
          </a:xfrm>
          <a:prstGeom prst="rect">
            <a:avLst/>
          </a:prstGeom>
        </p:spPr>
      </p:pic>
      <p:pic>
        <p:nvPicPr>
          <p:cNvPr id="3" name="Picture 2" descr="Text&#10;&#10;Description automatically generated with low confidence">
            <a:extLst>
              <a:ext uri="{FF2B5EF4-FFF2-40B4-BE49-F238E27FC236}">
                <a16:creationId xmlns:a16="http://schemas.microsoft.com/office/drawing/2014/main" id="{EE982439-49D6-94FD-7BE8-2884CCB04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6694" y="6334125"/>
            <a:ext cx="2181225" cy="523875"/>
          </a:xfrm>
          <a:prstGeom prst="rect">
            <a:avLst/>
          </a:prstGeom>
        </p:spPr>
      </p:pic>
    </p:spTree>
    <p:extLst>
      <p:ext uri="{BB962C8B-B14F-4D97-AF65-F5344CB8AC3E}">
        <p14:creationId xmlns:p14="http://schemas.microsoft.com/office/powerpoint/2010/main" val="336438189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000F-8D42-4D7E-8608-36E6BE693CF2}"/>
              </a:ext>
            </a:extLst>
          </p:cNvPr>
          <p:cNvSpPr>
            <a:spLocks noGrp="1"/>
          </p:cNvSpPr>
          <p:nvPr>
            <p:ph type="title" idx="4294967295"/>
          </p:nvPr>
        </p:nvSpPr>
        <p:spPr>
          <a:xfrm>
            <a:off x="4406844" y="3835997"/>
            <a:ext cx="6003980" cy="1184368"/>
          </a:xfrm>
        </p:spPr>
        <p:txBody>
          <a:bodyPr vert="horz" lIns="91440" tIns="45720" rIns="91440" bIns="45720" rtlCol="0" anchor="b">
            <a:normAutofit fontScale="90000"/>
          </a:bodyPr>
          <a:lstStyle/>
          <a:p>
            <a:pPr algn="ctr"/>
            <a:r>
              <a:rPr lang="en-US" kern="1200" dirty="0">
                <a:solidFill>
                  <a:schemeClr val="tx1"/>
                </a:solidFill>
                <a:latin typeface="+mj-lt"/>
                <a:ea typeface="+mj-ea"/>
                <a:cs typeface="+mj-cs"/>
              </a:rPr>
              <a:t>Medical Respite Care</a:t>
            </a:r>
            <a:br>
              <a:rPr lang="en-US" kern="1200" dirty="0">
                <a:solidFill>
                  <a:schemeClr val="tx1"/>
                </a:solidFill>
                <a:latin typeface="+mj-lt"/>
                <a:ea typeface="+mj-ea"/>
                <a:cs typeface="+mj-cs"/>
              </a:rPr>
            </a:br>
            <a:r>
              <a:rPr lang="en-US" kern="1200" dirty="0">
                <a:solidFill>
                  <a:schemeClr val="tx1"/>
                </a:solidFill>
                <a:latin typeface="+mj-lt"/>
                <a:ea typeface="+mj-ea"/>
                <a:cs typeface="+mj-cs"/>
              </a:rPr>
              <a:t>(NHCHC virtual tour)</a:t>
            </a:r>
            <a:br>
              <a:rPr lang="en-US" kern="1200" dirty="0">
                <a:solidFill>
                  <a:schemeClr val="tx1"/>
                </a:solidFill>
                <a:latin typeface="+mj-lt"/>
                <a:ea typeface="+mj-ea"/>
                <a:cs typeface="+mj-cs"/>
              </a:rPr>
            </a:br>
            <a:r>
              <a:rPr lang="en-US" sz="2200" kern="1200" dirty="0">
                <a:solidFill>
                  <a:schemeClr val="tx1"/>
                </a:solidFill>
                <a:latin typeface="+mj-lt"/>
                <a:ea typeface="+mj-ea"/>
                <a:cs typeface="+mj-cs"/>
                <a:hlinkClick r:id="rId3"/>
              </a:rPr>
              <a:t>https://www.youtube.com/watch?v=lIRfjN3-yCM</a:t>
            </a:r>
            <a:endParaRPr lang="en-US" kern="1200" dirty="0">
              <a:solidFill>
                <a:schemeClr val="tx1"/>
              </a:solidFill>
              <a:latin typeface="+mj-lt"/>
              <a:ea typeface="+mj-ea"/>
              <a:cs typeface="+mj-cs"/>
            </a:endParaRPr>
          </a:p>
        </p:txBody>
      </p:sp>
      <p:pic>
        <p:nvPicPr>
          <p:cNvPr id="14" name="Picture 13" descr="A large lawn in front of a house&#10;&#10;Description automatically generated">
            <a:extLst>
              <a:ext uri="{FF2B5EF4-FFF2-40B4-BE49-F238E27FC236}">
                <a16:creationId xmlns:a16="http://schemas.microsoft.com/office/drawing/2014/main" id="{2348A7F6-C5F8-4199-BB0B-96D460B72C00}"/>
              </a:ext>
            </a:extLst>
          </p:cNvPr>
          <p:cNvPicPr>
            <a:picLocks noChangeAspect="1"/>
          </p:cNvPicPr>
          <p:nvPr/>
        </p:nvPicPr>
        <p:blipFill rotWithShape="1">
          <a:blip r:embed="rId4">
            <a:extLst>
              <a:ext uri="{28A0092B-C50C-407E-A947-70E740481C1C}">
                <a14:useLocalDpi xmlns:a14="http://schemas.microsoft.com/office/drawing/2010/main" val="0"/>
              </a:ext>
            </a:extLst>
          </a:blip>
          <a:srcRect l="10028"/>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16" name="Title 1">
            <a:extLst>
              <a:ext uri="{FF2B5EF4-FFF2-40B4-BE49-F238E27FC236}">
                <a16:creationId xmlns:a16="http://schemas.microsoft.com/office/drawing/2014/main" id="{D5F44B79-BA3E-0043-BB12-AA7542CAEAD1}"/>
              </a:ext>
            </a:extLst>
          </p:cNvPr>
          <p:cNvSpPr txBox="1">
            <a:spLocks/>
          </p:cNvSpPr>
          <p:nvPr/>
        </p:nvSpPr>
        <p:spPr>
          <a:xfrm>
            <a:off x="2984011" y="5507845"/>
            <a:ext cx="6946955" cy="129994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000" dirty="0">
                <a:latin typeface="+mn-lt"/>
                <a:ea typeface="+mn-ea"/>
                <a:cs typeface="+mn-cs"/>
              </a:rPr>
              <a:t>Rhonda Hauff, Chief Executive Officer</a:t>
            </a:r>
          </a:p>
          <a:p>
            <a:pPr algn="ctr">
              <a:spcAft>
                <a:spcPts val="600"/>
              </a:spcAft>
            </a:pPr>
            <a:r>
              <a:rPr lang="en-US" sz="2000" dirty="0">
                <a:latin typeface="+mn-lt"/>
                <a:ea typeface="+mn-ea"/>
                <a:cs typeface="+mn-cs"/>
              </a:rPr>
              <a:t>Annette Rodriguez, Chief Housing &amp; Homeless Officer</a:t>
            </a:r>
          </a:p>
          <a:p>
            <a:pPr algn="ctr">
              <a:spcAft>
                <a:spcPts val="600"/>
              </a:spcAft>
            </a:pPr>
            <a:r>
              <a:rPr lang="en-US" sz="2000" dirty="0">
                <a:latin typeface="+mn-lt"/>
                <a:ea typeface="+mn-ea"/>
                <a:cs typeface="+mn-cs"/>
                <a:hlinkClick r:id="rId5"/>
              </a:rPr>
              <a:t>Rhonda.hauff@ynhs.org</a:t>
            </a:r>
            <a:r>
              <a:rPr lang="en-US" sz="2000" dirty="0">
                <a:latin typeface="+mn-lt"/>
                <a:ea typeface="+mn-ea"/>
                <a:cs typeface="+mn-cs"/>
              </a:rPr>
              <a:t>    </a:t>
            </a:r>
            <a:r>
              <a:rPr lang="en-US" sz="2000" dirty="0">
                <a:latin typeface="+mn-lt"/>
                <a:ea typeface="+mn-ea"/>
                <a:cs typeface="+mn-cs"/>
                <a:hlinkClick r:id="rId6"/>
              </a:rPr>
              <a:t>Annette.Rodriguez@ynhs.org</a:t>
            </a:r>
            <a:endParaRPr lang="en-US" sz="2000" dirty="0">
              <a:latin typeface="+mn-lt"/>
              <a:ea typeface="+mn-ea"/>
              <a:cs typeface="+mn-cs"/>
            </a:endParaRPr>
          </a:p>
          <a:p>
            <a:pPr algn="ctr">
              <a:spcAft>
                <a:spcPts val="600"/>
              </a:spcAft>
            </a:pPr>
            <a:endParaRPr lang="en-US" sz="2000" dirty="0">
              <a:latin typeface="+mn-lt"/>
              <a:ea typeface="+mn-ea"/>
              <a:cs typeface="+mn-cs"/>
            </a:endParaRPr>
          </a:p>
          <a:p>
            <a:pPr>
              <a:spcAft>
                <a:spcPts val="600"/>
              </a:spcAft>
            </a:pPr>
            <a:endParaRPr lang="en-US" sz="2000" dirty="0">
              <a:latin typeface="+mn-lt"/>
              <a:ea typeface="+mn-ea"/>
              <a:cs typeface="+mn-cs"/>
            </a:endParaRPr>
          </a:p>
        </p:txBody>
      </p:sp>
      <p:pic>
        <p:nvPicPr>
          <p:cNvPr id="5" name="Picture 4" descr="A picture containing text, outdoor, sky, ground&#10;&#10;Description automatically generated">
            <a:extLst>
              <a:ext uri="{FF2B5EF4-FFF2-40B4-BE49-F238E27FC236}">
                <a16:creationId xmlns:a16="http://schemas.microsoft.com/office/drawing/2014/main" id="{21C2E41E-6016-6B21-33D6-9CCDFC6631F9}"/>
              </a:ext>
            </a:extLst>
          </p:cNvPr>
          <p:cNvPicPr>
            <a:picLocks noChangeAspect="1"/>
          </p:cNvPicPr>
          <p:nvPr/>
        </p:nvPicPr>
        <p:blipFill rotWithShape="1">
          <a:blip r:embed="rId7">
            <a:extLst>
              <a:ext uri="{28A0092B-C50C-407E-A947-70E740481C1C}">
                <a14:useLocalDpi xmlns:a14="http://schemas.microsoft.com/office/drawing/2010/main" val="0"/>
              </a:ext>
            </a:extLst>
          </a:blip>
          <a:srcRect l="5646" r="2662" b="3"/>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10" name="Picture 9">
            <a:extLst>
              <a:ext uri="{FF2B5EF4-FFF2-40B4-BE49-F238E27FC236}">
                <a16:creationId xmlns:a16="http://schemas.microsoft.com/office/drawing/2014/main" id="{F0A1426B-C36B-443C-A714-2C81F417F5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41" r="14094" b="3"/>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4" name="TextBox 3">
            <a:extLst>
              <a:ext uri="{FF2B5EF4-FFF2-40B4-BE49-F238E27FC236}">
                <a16:creationId xmlns:a16="http://schemas.microsoft.com/office/drawing/2014/main" id="{C5EE9527-4D31-4AEE-B065-A18954760FA6}"/>
              </a:ext>
            </a:extLst>
          </p:cNvPr>
          <p:cNvSpPr txBox="1"/>
          <p:nvPr/>
        </p:nvSpPr>
        <p:spPr>
          <a:xfrm>
            <a:off x="1097279" y="2236304"/>
            <a:ext cx="5977938" cy="3652667"/>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endParaRPr lang="en-US" dirty="0">
              <a:solidFill>
                <a:srgbClr val="FFFFFF"/>
              </a:solidFill>
            </a:endParaRPr>
          </a:p>
        </p:txBody>
      </p:sp>
      <p:pic>
        <p:nvPicPr>
          <p:cNvPr id="3" name="Picture 2" descr="Text&#10;&#10;Description automatically generated with low confidence">
            <a:extLst>
              <a:ext uri="{FF2B5EF4-FFF2-40B4-BE49-F238E27FC236}">
                <a16:creationId xmlns:a16="http://schemas.microsoft.com/office/drawing/2014/main" id="{0D3F5E80-5022-AB18-9D03-E4E71E2489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6694" y="6334125"/>
            <a:ext cx="2181225" cy="523875"/>
          </a:xfrm>
          <a:prstGeom prst="rect">
            <a:avLst/>
          </a:prstGeom>
        </p:spPr>
      </p:pic>
    </p:spTree>
    <p:extLst>
      <p:ext uri="{BB962C8B-B14F-4D97-AF65-F5344CB8AC3E}">
        <p14:creationId xmlns:p14="http://schemas.microsoft.com/office/powerpoint/2010/main" val="379236195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6DD279B-C9A5-9763-330E-63322B45DEA9}"/>
              </a:ext>
            </a:extLst>
          </p:cNvPr>
          <p:cNvSpPr txBox="1">
            <a:spLocks/>
          </p:cNvSpPr>
          <p:nvPr/>
        </p:nvSpPr>
        <p:spPr>
          <a:xfrm>
            <a:off x="2153841" y="1818862"/>
            <a:ext cx="8101564" cy="4380741"/>
          </a:xfrm>
          <a:prstGeom prst="rect">
            <a:avLst/>
          </a:prstGeom>
        </p:spPr>
        <p:txBody>
          <a:bodyPr/>
          <a:lstStyle>
            <a:lvl1pPr marL="228600" indent="-228600" algn="l" defTabSz="914400" rtl="0" eaLnBrk="1" latinLnBrk="0" hangingPunct="1">
              <a:lnSpc>
                <a:spcPct val="90000"/>
              </a:lnSpc>
              <a:spcBef>
                <a:spcPts val="1000"/>
              </a:spcBef>
              <a:buSzPct val="70000"/>
              <a:buFont typeface="Wingdings"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rPr>
              <a:t>Patients</a:t>
            </a:r>
          </a:p>
          <a:p>
            <a:r>
              <a:rPr lang="en-US"/>
              <a:t>Medical Respite Care – “We Need a Place to Be When We’re Sick”</a:t>
            </a:r>
          </a:p>
          <a:p>
            <a:pPr marL="0" indent="0">
              <a:buNone/>
            </a:pPr>
            <a:endParaRPr lang="en-US"/>
          </a:p>
          <a:p>
            <a:pPr marL="0" indent="0">
              <a:buNone/>
            </a:pPr>
            <a:r>
              <a:rPr lang="en-US" b="1">
                <a:solidFill>
                  <a:schemeClr val="accent1"/>
                </a:solidFill>
              </a:rPr>
              <a:t>Providers</a:t>
            </a:r>
          </a:p>
          <a:p>
            <a:r>
              <a:rPr lang="en-US"/>
              <a:t>Permanent Supportive Housing –  “If You Want Us to Make a Difference in their Health…”</a:t>
            </a:r>
            <a:endParaRPr lang="en-US" dirty="0"/>
          </a:p>
        </p:txBody>
      </p:sp>
      <p:sp>
        <p:nvSpPr>
          <p:cNvPr id="3" name="Title 1">
            <a:extLst>
              <a:ext uri="{FF2B5EF4-FFF2-40B4-BE49-F238E27FC236}">
                <a16:creationId xmlns:a16="http://schemas.microsoft.com/office/drawing/2014/main" id="{D74511E5-9D9F-DF39-24CB-C0959C488473}"/>
              </a:ext>
            </a:extLst>
          </p:cNvPr>
          <p:cNvSpPr txBox="1">
            <a:spLocks/>
          </p:cNvSpPr>
          <p:nvPr/>
        </p:nvSpPr>
        <p:spPr>
          <a:xfrm>
            <a:off x="444842" y="365127"/>
            <a:ext cx="11565925"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Calibri" panose="020F0502020204030204" pitchFamily="34" charset="0"/>
              </a:defRPr>
            </a:lvl1pPr>
          </a:lstStyle>
          <a:p>
            <a:pPr algn="ctr"/>
            <a:r>
              <a:rPr lang="en-US"/>
              <a:t>Medical Respite &amp; Permanent Supportive Housing  </a:t>
            </a:r>
            <a:r>
              <a:rPr lang="en-US" b="1"/>
              <a:t>Our North Star</a:t>
            </a:r>
            <a:endParaRPr lang="en-US" b="1" dirty="0"/>
          </a:p>
        </p:txBody>
      </p:sp>
      <p:pic>
        <p:nvPicPr>
          <p:cNvPr id="4" name="Picture 3" descr="Text&#10;&#10;Description automatically generated with low confidence">
            <a:extLst>
              <a:ext uri="{FF2B5EF4-FFF2-40B4-BE49-F238E27FC236}">
                <a16:creationId xmlns:a16="http://schemas.microsoft.com/office/drawing/2014/main" id="{1D5D646D-DC47-E130-AC6F-67EC0D7E6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775" y="6342993"/>
            <a:ext cx="2181225" cy="523875"/>
          </a:xfrm>
          <a:prstGeom prst="rect">
            <a:avLst/>
          </a:prstGeom>
        </p:spPr>
      </p:pic>
    </p:spTree>
    <p:extLst>
      <p:ext uri="{BB962C8B-B14F-4D97-AF65-F5344CB8AC3E}">
        <p14:creationId xmlns:p14="http://schemas.microsoft.com/office/powerpoint/2010/main" val="7952622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737" y="24538"/>
            <a:ext cx="11269362" cy="990600"/>
          </a:xfrm>
        </p:spPr>
        <p:txBody>
          <a:bodyPr>
            <a:normAutofit/>
          </a:bodyPr>
          <a:lstStyle/>
          <a:p>
            <a:pPr algn="ctr"/>
            <a:r>
              <a:rPr lang="en-US" b="1"/>
              <a:t>Housing &amp; Health Integration</a:t>
            </a:r>
            <a:endParaRPr lang="en-US" b="1" dirty="0"/>
          </a:p>
        </p:txBody>
      </p:sp>
      <p:graphicFrame>
        <p:nvGraphicFramePr>
          <p:cNvPr id="5" name="Diagram 4">
            <a:extLst>
              <a:ext uri="{FF2B5EF4-FFF2-40B4-BE49-F238E27FC236}">
                <a16:creationId xmlns:a16="http://schemas.microsoft.com/office/drawing/2014/main" id="{44C03757-72FC-4CF1-8081-3E652BBC8D05}"/>
              </a:ext>
            </a:extLst>
          </p:cNvPr>
          <p:cNvGraphicFramePr/>
          <p:nvPr>
            <p:extLst>
              <p:ext uri="{D42A27DB-BD31-4B8C-83A1-F6EECF244321}">
                <p14:modId xmlns:p14="http://schemas.microsoft.com/office/powerpoint/2010/main" val="100802485"/>
              </p:ext>
            </p:extLst>
          </p:nvPr>
        </p:nvGraphicFramePr>
        <p:xfrm>
          <a:off x="1507523" y="1262718"/>
          <a:ext cx="8156441" cy="532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ext&#10;&#10;Description automatically generated with low confidence">
            <a:extLst>
              <a:ext uri="{FF2B5EF4-FFF2-40B4-BE49-F238E27FC236}">
                <a16:creationId xmlns:a16="http://schemas.microsoft.com/office/drawing/2014/main" id="{CF6891D4-FA95-40B3-3539-3CA9E696E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0775" y="6334125"/>
            <a:ext cx="2181225" cy="523875"/>
          </a:xfrm>
          <a:prstGeom prst="rect">
            <a:avLst/>
          </a:prstGeom>
        </p:spPr>
      </p:pic>
      <p:cxnSp>
        <p:nvCxnSpPr>
          <p:cNvPr id="8" name="Straight Connector 7">
            <a:extLst>
              <a:ext uri="{FF2B5EF4-FFF2-40B4-BE49-F238E27FC236}">
                <a16:creationId xmlns:a16="http://schemas.microsoft.com/office/drawing/2014/main" id="{315E44D6-5D95-B3A0-30FB-E45472DF97A3}"/>
              </a:ext>
            </a:extLst>
          </p:cNvPr>
          <p:cNvCxnSpPr/>
          <p:nvPr/>
        </p:nvCxnSpPr>
        <p:spPr>
          <a:xfrm flipH="1" flipV="1">
            <a:off x="6096001" y="3330628"/>
            <a:ext cx="127417" cy="98373"/>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 name="Picture 3" descr="A truck is parked on the side of the road&#10;&#10;Description automatically generated with medium confidence">
            <a:extLst>
              <a:ext uri="{FF2B5EF4-FFF2-40B4-BE49-F238E27FC236}">
                <a16:creationId xmlns:a16="http://schemas.microsoft.com/office/drawing/2014/main" id="{EBC5B89A-8072-C1F2-8495-E0AF1B9967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6513" y="4538279"/>
            <a:ext cx="2245081" cy="1683812"/>
          </a:xfrm>
          <a:prstGeom prst="rect">
            <a:avLst/>
          </a:prstGeom>
          <a:effectLst>
            <a:softEdge rad="127000"/>
          </a:effectLst>
        </p:spPr>
      </p:pic>
      <p:cxnSp>
        <p:nvCxnSpPr>
          <p:cNvPr id="9" name="Straight Connector 8">
            <a:extLst>
              <a:ext uri="{FF2B5EF4-FFF2-40B4-BE49-F238E27FC236}">
                <a16:creationId xmlns:a16="http://schemas.microsoft.com/office/drawing/2014/main" id="{C99B1FD1-1360-00D9-B9BF-EFAB2C18E704}"/>
              </a:ext>
            </a:extLst>
          </p:cNvPr>
          <p:cNvCxnSpPr>
            <a:cxnSpLocks/>
          </p:cNvCxnSpPr>
          <p:nvPr/>
        </p:nvCxnSpPr>
        <p:spPr>
          <a:xfrm flipV="1">
            <a:off x="8143103" y="1769392"/>
            <a:ext cx="1309814" cy="1245657"/>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7" name="Picture 6" descr="A group of people posing for a photo in front of a white van&#10;&#10;Description automatically generated">
            <a:extLst>
              <a:ext uri="{FF2B5EF4-FFF2-40B4-BE49-F238E27FC236}">
                <a16:creationId xmlns:a16="http://schemas.microsoft.com/office/drawing/2014/main" id="{9D34B6DD-2BD0-D5F5-A2CA-F3AA877B05FE}"/>
              </a:ext>
            </a:extLst>
          </p:cNvPr>
          <p:cNvPicPr>
            <a:picLocks noChangeAspect="1"/>
          </p:cNvPicPr>
          <p:nvPr/>
        </p:nvPicPr>
        <p:blipFill rotWithShape="1">
          <a:blip r:embed="rId10">
            <a:extLst>
              <a:ext uri="{28A0092B-C50C-407E-A947-70E740481C1C}">
                <a14:useLocalDpi xmlns:a14="http://schemas.microsoft.com/office/drawing/2010/main" val="0"/>
              </a:ext>
            </a:extLst>
          </a:blip>
          <a:srcRect t="12912" b="16070"/>
          <a:stretch/>
        </p:blipFill>
        <p:spPr>
          <a:xfrm>
            <a:off x="9452917" y="1038650"/>
            <a:ext cx="2181226" cy="1309546"/>
          </a:xfrm>
          <a:prstGeom prst="rect">
            <a:avLst/>
          </a:prstGeom>
        </p:spPr>
      </p:pic>
      <p:pic>
        <p:nvPicPr>
          <p:cNvPr id="10" name="Picture 9" descr="A person standing outside a food truck&#10;&#10;Description automatically generated with low confidence">
            <a:extLst>
              <a:ext uri="{FF2B5EF4-FFF2-40B4-BE49-F238E27FC236}">
                <a16:creationId xmlns:a16="http://schemas.microsoft.com/office/drawing/2014/main" id="{ED249FCC-E5A6-AE37-EB62-B881FA26D3B3}"/>
              </a:ext>
            </a:extLst>
          </p:cNvPr>
          <p:cNvPicPr>
            <a:picLocks noChangeAspect="1"/>
          </p:cNvPicPr>
          <p:nvPr/>
        </p:nvPicPr>
        <p:blipFill rotWithShape="1">
          <a:blip r:embed="rId11">
            <a:extLst>
              <a:ext uri="{28A0092B-C50C-407E-A947-70E740481C1C}">
                <a14:useLocalDpi xmlns:a14="http://schemas.microsoft.com/office/drawing/2010/main" val="0"/>
              </a:ext>
            </a:extLst>
          </a:blip>
          <a:srcRect l="6054" r="21475" b="4"/>
          <a:stretch/>
        </p:blipFill>
        <p:spPr>
          <a:xfrm>
            <a:off x="9491618" y="2348196"/>
            <a:ext cx="2174453" cy="2250237"/>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cxnSp>
        <p:nvCxnSpPr>
          <p:cNvPr id="14" name="Straight Connector 13">
            <a:extLst>
              <a:ext uri="{FF2B5EF4-FFF2-40B4-BE49-F238E27FC236}">
                <a16:creationId xmlns:a16="http://schemas.microsoft.com/office/drawing/2014/main" id="{B2970971-8EB8-4943-2DF0-8C02AA705F3A}"/>
              </a:ext>
            </a:extLst>
          </p:cNvPr>
          <p:cNvCxnSpPr>
            <a:cxnSpLocks/>
          </p:cNvCxnSpPr>
          <p:nvPr/>
        </p:nvCxnSpPr>
        <p:spPr>
          <a:xfrm>
            <a:off x="8143103" y="3015049"/>
            <a:ext cx="1520861" cy="22406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EC9AA5-5FB3-33D1-6248-0D14B4C19BB8}"/>
              </a:ext>
            </a:extLst>
          </p:cNvPr>
          <p:cNvCxnSpPr>
            <a:cxnSpLocks/>
          </p:cNvCxnSpPr>
          <p:nvPr/>
        </p:nvCxnSpPr>
        <p:spPr>
          <a:xfrm>
            <a:off x="8143103" y="3041801"/>
            <a:ext cx="1520861" cy="2163331"/>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35095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3AAE6A-6E20-4744-9874-6744049F3A46}"/>
              </a:ext>
            </a:extLst>
          </p:cNvPr>
          <p:cNvSpPr>
            <a:spLocks noGrp="1"/>
          </p:cNvSpPr>
          <p:nvPr>
            <p:ph type="title"/>
          </p:nvPr>
        </p:nvSpPr>
        <p:spPr>
          <a:xfrm>
            <a:off x="776454" y="241406"/>
            <a:ext cx="11110746" cy="1496959"/>
          </a:xfrm>
        </p:spPr>
        <p:txBody>
          <a:bodyPr>
            <a:normAutofit/>
          </a:bodyPr>
          <a:lstStyle/>
          <a:p>
            <a:pPr algn="ctr"/>
            <a:r>
              <a:rPr lang="en-US" dirty="0"/>
              <a:t>Respite staff closely aligned with</a:t>
            </a:r>
            <a:br>
              <a:rPr lang="en-US" dirty="0"/>
            </a:br>
            <a:r>
              <a:rPr lang="en-US" dirty="0"/>
              <a:t>CHC staff (1-2 blocks from each Respite site)</a:t>
            </a:r>
          </a:p>
        </p:txBody>
      </p:sp>
      <p:sp>
        <p:nvSpPr>
          <p:cNvPr id="5" name="Content Placeholder 4">
            <a:extLst>
              <a:ext uri="{FF2B5EF4-FFF2-40B4-BE49-F238E27FC236}">
                <a16:creationId xmlns:a16="http://schemas.microsoft.com/office/drawing/2014/main" id="{AB6746D9-2EF0-4E19-88B6-EBA8F5C3A458}"/>
              </a:ext>
            </a:extLst>
          </p:cNvPr>
          <p:cNvSpPr>
            <a:spLocks noGrp="1"/>
          </p:cNvSpPr>
          <p:nvPr>
            <p:ph sz="half" idx="1"/>
          </p:nvPr>
        </p:nvSpPr>
        <p:spPr>
          <a:xfrm>
            <a:off x="216014" y="2453226"/>
            <a:ext cx="5181600" cy="4351338"/>
          </a:xfrm>
        </p:spPr>
        <p:txBody>
          <a:bodyPr/>
          <a:lstStyle/>
          <a:p>
            <a:r>
              <a:rPr lang="en-US" sz="2800" dirty="0"/>
              <a:t>Respite Staff:</a:t>
            </a:r>
          </a:p>
          <a:p>
            <a:pPr lvl="1"/>
            <a:r>
              <a:rPr lang="en-US" sz="2800" dirty="0"/>
              <a:t>Registered Nurse</a:t>
            </a:r>
          </a:p>
          <a:p>
            <a:pPr lvl="1"/>
            <a:r>
              <a:rPr lang="en-US" sz="2800" dirty="0"/>
              <a:t>Behavioral Health Specialist</a:t>
            </a:r>
          </a:p>
          <a:p>
            <a:pPr lvl="1"/>
            <a:r>
              <a:rPr lang="en-US" sz="2800" dirty="0"/>
              <a:t>Case Manager</a:t>
            </a:r>
          </a:p>
          <a:p>
            <a:pPr lvl="1"/>
            <a:r>
              <a:rPr lang="en-US" sz="2800" dirty="0"/>
              <a:t>Housing Specialist</a:t>
            </a:r>
          </a:p>
          <a:p>
            <a:pPr lvl="1"/>
            <a:endParaRPr lang="en-US" dirty="0"/>
          </a:p>
        </p:txBody>
      </p:sp>
      <p:sp>
        <p:nvSpPr>
          <p:cNvPr id="6" name="Content Placeholder 5">
            <a:extLst>
              <a:ext uri="{FF2B5EF4-FFF2-40B4-BE49-F238E27FC236}">
                <a16:creationId xmlns:a16="http://schemas.microsoft.com/office/drawing/2014/main" id="{AF089262-6AD2-4EAF-A3FA-0EDBD824CA71}"/>
              </a:ext>
            </a:extLst>
          </p:cNvPr>
          <p:cNvSpPr>
            <a:spLocks noGrp="1"/>
          </p:cNvSpPr>
          <p:nvPr>
            <p:ph sz="half" idx="2"/>
          </p:nvPr>
        </p:nvSpPr>
        <p:spPr>
          <a:xfrm>
            <a:off x="6794388" y="2453226"/>
            <a:ext cx="5041168" cy="3654246"/>
          </a:xfrm>
        </p:spPr>
        <p:txBody>
          <a:bodyPr>
            <a:noAutofit/>
          </a:bodyPr>
          <a:lstStyle/>
          <a:p>
            <a:r>
              <a:rPr lang="en-US" sz="2400" dirty="0"/>
              <a:t>Community Health Center Sites</a:t>
            </a:r>
          </a:p>
          <a:p>
            <a:pPr lvl="1"/>
            <a:r>
              <a:rPr lang="en-US" sz="2400" dirty="0"/>
              <a:t>Family Nurse Practitioner</a:t>
            </a:r>
          </a:p>
          <a:p>
            <a:pPr lvl="1"/>
            <a:r>
              <a:rPr lang="en-US" sz="2400" dirty="0"/>
              <a:t>Dentist</a:t>
            </a:r>
          </a:p>
          <a:p>
            <a:pPr lvl="1"/>
            <a:r>
              <a:rPr lang="en-US" sz="2400" dirty="0"/>
              <a:t>Health Insurance Navigator</a:t>
            </a:r>
          </a:p>
          <a:p>
            <a:pPr lvl="1"/>
            <a:r>
              <a:rPr lang="en-US" sz="2400" dirty="0"/>
              <a:t>Health Home Care Coordinator</a:t>
            </a:r>
          </a:p>
          <a:p>
            <a:pPr lvl="1"/>
            <a:r>
              <a:rPr lang="en-US" sz="2400" dirty="0"/>
              <a:t>Supportive Housing / Supported Employment Specialists</a:t>
            </a:r>
          </a:p>
        </p:txBody>
      </p:sp>
      <p:pic>
        <p:nvPicPr>
          <p:cNvPr id="8" name="Picture 7" descr="A close up of a logo&#10;&#10;Description generated with very high confidence">
            <a:extLst>
              <a:ext uri="{FF2B5EF4-FFF2-40B4-BE49-F238E27FC236}">
                <a16:creationId xmlns:a16="http://schemas.microsoft.com/office/drawing/2014/main" id="{EA4F39A2-BCFF-4790-A766-B7BE872A32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9795869">
            <a:off x="3969247" y="3936287"/>
            <a:ext cx="3225800" cy="3225800"/>
          </a:xfrm>
          <a:prstGeom prst="rect">
            <a:avLst/>
          </a:prstGeom>
        </p:spPr>
      </p:pic>
      <p:pic>
        <p:nvPicPr>
          <p:cNvPr id="2" name="Picture 1" descr="Text&#10;&#10;Description automatically generated with low confidence">
            <a:extLst>
              <a:ext uri="{FF2B5EF4-FFF2-40B4-BE49-F238E27FC236}">
                <a16:creationId xmlns:a16="http://schemas.microsoft.com/office/drawing/2014/main" id="{1361A6F7-30FC-2CA1-074B-707741F36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694" y="6334125"/>
            <a:ext cx="2181225" cy="523875"/>
          </a:xfrm>
          <a:prstGeom prst="rect">
            <a:avLst/>
          </a:prstGeom>
        </p:spPr>
      </p:pic>
    </p:spTree>
    <p:extLst>
      <p:ext uri="{BB962C8B-B14F-4D97-AF65-F5344CB8AC3E}">
        <p14:creationId xmlns:p14="http://schemas.microsoft.com/office/powerpoint/2010/main" val="96127106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69DC5B-CAEB-49D6-BC58-D4D0C8941A35}"/>
              </a:ext>
            </a:extLst>
          </p:cNvPr>
          <p:cNvSpPr>
            <a:spLocks noGrp="1"/>
          </p:cNvSpPr>
          <p:nvPr>
            <p:ph type="title"/>
          </p:nvPr>
        </p:nvSpPr>
        <p:spPr>
          <a:xfrm>
            <a:off x="838200" y="1412488"/>
            <a:ext cx="2899189" cy="4363844"/>
          </a:xfrm>
        </p:spPr>
        <p:txBody>
          <a:bodyPr anchor="t">
            <a:normAutofit/>
          </a:bodyPr>
          <a:lstStyle/>
          <a:p>
            <a:r>
              <a:rPr lang="en-US" sz="4000">
                <a:solidFill>
                  <a:schemeClr val="tx1"/>
                </a:solidFill>
              </a:rPr>
              <a:t>Scope of Care at  Medical Respite</a:t>
            </a:r>
            <a:endParaRPr lang="en-US" sz="4000" dirty="0">
              <a:solidFill>
                <a:schemeClr val="tx1"/>
              </a:solidFill>
            </a:endParaRPr>
          </a:p>
        </p:txBody>
      </p:sp>
      <p:graphicFrame>
        <p:nvGraphicFramePr>
          <p:cNvPr id="11" name="Content Placeholder 6">
            <a:extLst>
              <a:ext uri="{FF2B5EF4-FFF2-40B4-BE49-F238E27FC236}">
                <a16:creationId xmlns:a16="http://schemas.microsoft.com/office/drawing/2014/main" id="{204F19AF-F245-B23B-5F5E-BCEC48BEEC43}"/>
              </a:ext>
            </a:extLst>
          </p:cNvPr>
          <p:cNvGraphicFramePr>
            <a:graphicFrameLocks noGrp="1"/>
          </p:cNvGraphicFramePr>
          <p:nvPr>
            <p:ph sz="half" idx="1"/>
          </p:nvPr>
        </p:nvGraphicFramePr>
        <p:xfrm>
          <a:off x="3512306" y="771092"/>
          <a:ext cx="3887869" cy="5846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a:extLst>
              <a:ext uri="{FF2B5EF4-FFF2-40B4-BE49-F238E27FC236}">
                <a16:creationId xmlns:a16="http://schemas.microsoft.com/office/drawing/2014/main" id="{145A4921-B66F-49F9-AA48-823AF465B39E}"/>
              </a:ext>
            </a:extLst>
          </p:cNvPr>
          <p:cNvSpPr>
            <a:spLocks noGrp="1"/>
          </p:cNvSpPr>
          <p:nvPr>
            <p:ph sz="half" idx="2"/>
          </p:nvPr>
        </p:nvSpPr>
        <p:spPr>
          <a:xfrm>
            <a:off x="7776030" y="1215017"/>
            <a:ext cx="4013222" cy="4981010"/>
          </a:xfrm>
        </p:spPr>
        <p:txBody>
          <a:bodyPr>
            <a:noAutofit/>
          </a:bodyPr>
          <a:lstStyle/>
          <a:p>
            <a:r>
              <a:rPr lang="en-US" sz="2200" dirty="0"/>
              <a:t>Assist w/ Follow up to PCP and Specialty Care</a:t>
            </a:r>
          </a:p>
          <a:p>
            <a:r>
              <a:rPr lang="en-US" sz="2200" dirty="0"/>
              <a:t>Determine functional status – communication,  cultural and ethnic factors</a:t>
            </a:r>
          </a:p>
          <a:p>
            <a:r>
              <a:rPr lang="en-US" sz="2200" dirty="0"/>
              <a:t>Provide meals</a:t>
            </a:r>
          </a:p>
          <a:p>
            <a:r>
              <a:rPr lang="en-US" sz="2200" dirty="0"/>
              <a:t>Provide &amp; arrange transportation</a:t>
            </a:r>
          </a:p>
          <a:p>
            <a:r>
              <a:rPr lang="en-US" sz="2200" dirty="0"/>
              <a:t>Facilitate family unification and/or housing stabilization at exit</a:t>
            </a:r>
          </a:p>
          <a:p>
            <a:r>
              <a:rPr lang="en-US" sz="2200" dirty="0"/>
              <a:t>Establish ongoing relationship with PCP at respite exit</a:t>
            </a:r>
          </a:p>
        </p:txBody>
      </p:sp>
    </p:spTree>
    <p:extLst>
      <p:ext uri="{BB962C8B-B14F-4D97-AF65-F5344CB8AC3E}">
        <p14:creationId xmlns:p14="http://schemas.microsoft.com/office/powerpoint/2010/main" val="17988412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A0701D4-DF99-4F92-8129-8D15B67D18E5}"/>
              </a:ext>
            </a:extLst>
          </p:cNvPr>
          <p:cNvGraphicFramePr>
            <a:graphicFrameLocks noGrp="1"/>
          </p:cNvGraphicFramePr>
          <p:nvPr>
            <p:ph sz="quarter" idx="13"/>
          </p:nvPr>
        </p:nvGraphicFramePr>
        <p:xfrm>
          <a:off x="914400" y="1655372"/>
          <a:ext cx="10363200" cy="4390850"/>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val="2610784491"/>
                    </a:ext>
                  </a:extLst>
                </a:gridCol>
                <a:gridCol w="2091602">
                  <a:extLst>
                    <a:ext uri="{9D8B030D-6E8A-4147-A177-3AD203B41FA5}">
                      <a16:colId xmlns:a16="http://schemas.microsoft.com/office/drawing/2014/main" val="2479928608"/>
                    </a:ext>
                  </a:extLst>
                </a:gridCol>
                <a:gridCol w="4817198">
                  <a:extLst>
                    <a:ext uri="{9D8B030D-6E8A-4147-A177-3AD203B41FA5}">
                      <a16:colId xmlns:a16="http://schemas.microsoft.com/office/drawing/2014/main" val="908043363"/>
                    </a:ext>
                  </a:extLst>
                </a:gridCol>
              </a:tblGrid>
              <a:tr h="695290">
                <a:tc>
                  <a:txBody>
                    <a:bodyPr/>
                    <a:lstStyle/>
                    <a:p>
                      <a:r>
                        <a:rPr lang="en-US" dirty="0"/>
                        <a:t>Length of Stay</a:t>
                      </a:r>
                    </a:p>
                  </a:txBody>
                  <a:tcPr/>
                </a:tc>
                <a:tc>
                  <a:txBody>
                    <a:bodyPr/>
                    <a:lstStyle/>
                    <a:p>
                      <a:r>
                        <a:rPr lang="en-US" dirty="0"/>
                        <a:t>People</a:t>
                      </a:r>
                    </a:p>
                  </a:txBody>
                  <a:tcPr/>
                </a:tc>
                <a:tc>
                  <a:txBody>
                    <a:bodyPr/>
                    <a:lstStyle/>
                    <a:p>
                      <a:r>
                        <a:rPr lang="en-US" dirty="0"/>
                        <a:t>Reason for Respite Admission</a:t>
                      </a:r>
                    </a:p>
                  </a:txBody>
                  <a:tcPr/>
                </a:tc>
                <a:extLst>
                  <a:ext uri="{0D108BD9-81ED-4DB2-BD59-A6C34878D82A}">
                    <a16:rowId xmlns:a16="http://schemas.microsoft.com/office/drawing/2014/main" val="1136976292"/>
                  </a:ext>
                </a:extLst>
              </a:tr>
              <a:tr h="695290">
                <a:tc>
                  <a:txBody>
                    <a:bodyPr/>
                    <a:lstStyle/>
                    <a:p>
                      <a:r>
                        <a:rPr lang="en-US" dirty="0"/>
                        <a:t>One Week or Less</a:t>
                      </a:r>
                    </a:p>
                  </a:txBody>
                  <a:tcPr/>
                </a:tc>
                <a:tc>
                  <a:txBody>
                    <a:bodyPr/>
                    <a:lstStyle/>
                    <a:p>
                      <a:r>
                        <a:rPr lang="en-US" dirty="0"/>
                        <a:t>50%</a:t>
                      </a:r>
                    </a:p>
                  </a:txBody>
                  <a:tcPr/>
                </a:tc>
                <a:tc>
                  <a:txBody>
                    <a:bodyPr/>
                    <a:lstStyle/>
                    <a:p>
                      <a:r>
                        <a:rPr lang="en-US" dirty="0"/>
                        <a:t>Cellulitis, Covid, Abscess, MOUD, Wound Care, Hypothermia,  Burn, Edema, Fracture</a:t>
                      </a:r>
                    </a:p>
                  </a:txBody>
                  <a:tcPr/>
                </a:tc>
                <a:extLst>
                  <a:ext uri="{0D108BD9-81ED-4DB2-BD59-A6C34878D82A}">
                    <a16:rowId xmlns:a16="http://schemas.microsoft.com/office/drawing/2014/main" val="4146297530"/>
                  </a:ext>
                </a:extLst>
              </a:tr>
              <a:tr h="695290">
                <a:tc>
                  <a:txBody>
                    <a:bodyPr/>
                    <a:lstStyle/>
                    <a:p>
                      <a:r>
                        <a:rPr lang="en-US" dirty="0"/>
                        <a:t>One to Two Weeks</a:t>
                      </a:r>
                    </a:p>
                  </a:txBody>
                  <a:tcPr/>
                </a:tc>
                <a:tc>
                  <a:txBody>
                    <a:bodyPr/>
                    <a:lstStyle/>
                    <a:p>
                      <a:r>
                        <a:rPr lang="en-US" dirty="0"/>
                        <a:t>33%</a:t>
                      </a:r>
                    </a:p>
                  </a:txBody>
                  <a:tcPr/>
                </a:tc>
                <a:tc>
                  <a:txBody>
                    <a:bodyPr/>
                    <a:lstStyle/>
                    <a:p>
                      <a:r>
                        <a:rPr lang="en-US" dirty="0"/>
                        <a:t>MOUD,  Abscess, Surgery recovery, Wound care, Frostbite, Covid,  Stab wound, Cellulitis, Tracheostomy care, Hypoxia</a:t>
                      </a:r>
                    </a:p>
                  </a:txBody>
                  <a:tcPr/>
                </a:tc>
                <a:extLst>
                  <a:ext uri="{0D108BD9-81ED-4DB2-BD59-A6C34878D82A}">
                    <a16:rowId xmlns:a16="http://schemas.microsoft.com/office/drawing/2014/main" val="1803848222"/>
                  </a:ext>
                </a:extLst>
              </a:tr>
              <a:tr h="695290">
                <a:tc>
                  <a:txBody>
                    <a:bodyPr/>
                    <a:lstStyle/>
                    <a:p>
                      <a:r>
                        <a:rPr lang="en-US" dirty="0"/>
                        <a:t>Two to Three Weeks</a:t>
                      </a:r>
                    </a:p>
                  </a:txBody>
                  <a:tcPr/>
                </a:tc>
                <a:tc>
                  <a:txBody>
                    <a:bodyPr/>
                    <a:lstStyle/>
                    <a:p>
                      <a:r>
                        <a:rPr lang="en-US" dirty="0"/>
                        <a:t> 11%</a:t>
                      </a:r>
                    </a:p>
                  </a:txBody>
                  <a:tcPr/>
                </a:tc>
                <a:tc>
                  <a:txBody>
                    <a:bodyPr/>
                    <a:lstStyle/>
                    <a:p>
                      <a:r>
                        <a:rPr lang="en-US" dirty="0"/>
                        <a:t>Stab wound, Frostbite, Necrosis, Amputation recoveries, Hernia repair,  Cellulitis</a:t>
                      </a:r>
                    </a:p>
                  </a:txBody>
                  <a:tcPr/>
                </a:tc>
                <a:extLst>
                  <a:ext uri="{0D108BD9-81ED-4DB2-BD59-A6C34878D82A}">
                    <a16:rowId xmlns:a16="http://schemas.microsoft.com/office/drawing/2014/main" val="3404093021"/>
                  </a:ext>
                </a:extLst>
              </a:tr>
              <a:tr h="695290">
                <a:tc>
                  <a:txBody>
                    <a:bodyPr/>
                    <a:lstStyle/>
                    <a:p>
                      <a:r>
                        <a:rPr lang="en-US" dirty="0"/>
                        <a:t>Three to Four Weeks</a:t>
                      </a:r>
                    </a:p>
                  </a:txBody>
                  <a:tcPr/>
                </a:tc>
                <a:tc>
                  <a:txBody>
                    <a:bodyPr/>
                    <a:lstStyle/>
                    <a:p>
                      <a:r>
                        <a:rPr lang="en-US" dirty="0"/>
                        <a:t> 2%</a:t>
                      </a:r>
                    </a:p>
                  </a:txBody>
                  <a:tcPr/>
                </a:tc>
                <a:tc>
                  <a:txBody>
                    <a:bodyPr/>
                    <a:lstStyle/>
                    <a:p>
                      <a:r>
                        <a:rPr lang="en-US" dirty="0"/>
                        <a:t>Surgery recovery</a:t>
                      </a:r>
                    </a:p>
                  </a:txBody>
                  <a:tcPr/>
                </a:tc>
                <a:extLst>
                  <a:ext uri="{0D108BD9-81ED-4DB2-BD59-A6C34878D82A}">
                    <a16:rowId xmlns:a16="http://schemas.microsoft.com/office/drawing/2014/main" val="3521388706"/>
                  </a:ext>
                </a:extLst>
              </a:tr>
              <a:tr h="695290">
                <a:tc>
                  <a:txBody>
                    <a:bodyPr/>
                    <a:lstStyle/>
                    <a:p>
                      <a:r>
                        <a:rPr lang="en-US" dirty="0"/>
                        <a:t>More than Four Weeks</a:t>
                      </a:r>
                    </a:p>
                  </a:txBody>
                  <a:tcPr/>
                </a:tc>
                <a:tc>
                  <a:txBody>
                    <a:bodyPr/>
                    <a:lstStyle/>
                    <a:p>
                      <a:r>
                        <a:rPr lang="en-US"/>
                        <a:t> 4%</a:t>
                      </a:r>
                      <a:endParaRPr lang="en-US" dirty="0"/>
                    </a:p>
                  </a:txBody>
                  <a:tcPr/>
                </a:tc>
                <a:tc>
                  <a:txBody>
                    <a:bodyPr/>
                    <a:lstStyle/>
                    <a:p>
                      <a:r>
                        <a:rPr lang="en-US" dirty="0"/>
                        <a:t>Congestive Heart Failure, Cancers,  COPD,  Amputations</a:t>
                      </a:r>
                    </a:p>
                  </a:txBody>
                  <a:tcPr/>
                </a:tc>
                <a:extLst>
                  <a:ext uri="{0D108BD9-81ED-4DB2-BD59-A6C34878D82A}">
                    <a16:rowId xmlns:a16="http://schemas.microsoft.com/office/drawing/2014/main" val="4245145000"/>
                  </a:ext>
                </a:extLst>
              </a:tr>
            </a:tbl>
          </a:graphicData>
        </a:graphic>
      </p:graphicFrame>
      <p:sp>
        <p:nvSpPr>
          <p:cNvPr id="4" name="Title 1">
            <a:extLst>
              <a:ext uri="{FF2B5EF4-FFF2-40B4-BE49-F238E27FC236}">
                <a16:creationId xmlns:a16="http://schemas.microsoft.com/office/drawing/2014/main" id="{1CDF54A6-1AC5-4412-8030-9662B8493D80}"/>
              </a:ext>
            </a:extLst>
          </p:cNvPr>
          <p:cNvSpPr>
            <a:spLocks noGrp="1"/>
          </p:cNvSpPr>
          <p:nvPr>
            <p:ph type="title"/>
          </p:nvPr>
        </p:nvSpPr>
        <p:spPr>
          <a:xfrm>
            <a:off x="3340238" y="221429"/>
            <a:ext cx="7937362" cy="1319695"/>
          </a:xfrm>
        </p:spPr>
        <p:style>
          <a:lnRef idx="1">
            <a:schemeClr val="accent5"/>
          </a:lnRef>
          <a:fillRef idx="2">
            <a:schemeClr val="accent5"/>
          </a:fillRef>
          <a:effectRef idx="1">
            <a:schemeClr val="accent5"/>
          </a:effectRef>
          <a:fontRef idx="minor">
            <a:schemeClr val="dk1"/>
          </a:fontRef>
        </p:style>
        <p:txBody>
          <a:bodyPr>
            <a:noAutofit/>
          </a:bodyPr>
          <a:lstStyle/>
          <a:p>
            <a:pPr>
              <a:lnSpc>
                <a:spcPct val="110000"/>
              </a:lnSpc>
            </a:pPr>
            <a:r>
              <a:rPr lang="en-US" sz="2800" dirty="0"/>
              <a:t>Medical Respite Care Program at YNHS:</a:t>
            </a:r>
            <a:br>
              <a:rPr lang="en-US" sz="2800" dirty="0"/>
            </a:br>
            <a:r>
              <a:rPr lang="en-US" sz="2800" dirty="0"/>
              <a:t>Patient Length of Stay &amp; Medical Conditions</a:t>
            </a:r>
            <a:endParaRPr lang="en-US" sz="3600" dirty="0"/>
          </a:p>
        </p:txBody>
      </p:sp>
      <p:sp>
        <p:nvSpPr>
          <p:cNvPr id="6" name="Title 1">
            <a:extLst>
              <a:ext uri="{FF2B5EF4-FFF2-40B4-BE49-F238E27FC236}">
                <a16:creationId xmlns:a16="http://schemas.microsoft.com/office/drawing/2014/main" id="{9D4F662F-5CC5-4A2E-A063-A324EFC8D31F}"/>
              </a:ext>
            </a:extLst>
          </p:cNvPr>
          <p:cNvSpPr txBox="1">
            <a:spLocks/>
          </p:cNvSpPr>
          <p:nvPr/>
        </p:nvSpPr>
        <p:spPr>
          <a:xfrm>
            <a:off x="914400" y="5937614"/>
            <a:ext cx="10363200" cy="92038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600"/>
              </a:spcBef>
              <a:spcAft>
                <a:spcPts val="600"/>
              </a:spcAft>
            </a:pPr>
            <a:br>
              <a:rPr lang="en-US" sz="2800" dirty="0"/>
            </a:br>
            <a:r>
              <a:rPr lang="en-US" sz="2800" b="1" dirty="0"/>
              <a:t>200 </a:t>
            </a:r>
            <a:r>
              <a:rPr lang="en-US" sz="2800" dirty="0"/>
              <a:t>patients – 2,222 nights (ALOS = 11 nights)</a:t>
            </a:r>
          </a:p>
        </p:txBody>
      </p:sp>
      <p:sp>
        <p:nvSpPr>
          <p:cNvPr id="2" name="TextBox 1">
            <a:extLst>
              <a:ext uri="{FF2B5EF4-FFF2-40B4-BE49-F238E27FC236}">
                <a16:creationId xmlns:a16="http://schemas.microsoft.com/office/drawing/2014/main" id="{5D1977BC-4E2C-4F92-8C63-8843056410EF}"/>
              </a:ext>
            </a:extLst>
          </p:cNvPr>
          <p:cNvSpPr txBox="1"/>
          <p:nvPr/>
        </p:nvSpPr>
        <p:spPr>
          <a:xfrm>
            <a:off x="914400" y="221430"/>
            <a:ext cx="2425839" cy="1323439"/>
          </a:xfrm>
          <a:prstGeom prst="rect">
            <a:avLst/>
          </a:prstGeom>
          <a:solidFill>
            <a:schemeClr val="accent2"/>
          </a:solidFill>
        </p:spPr>
        <p:txBody>
          <a:bodyPr wrap="square" rtlCol="0">
            <a:spAutoFit/>
          </a:bodyPr>
          <a:lstStyle/>
          <a:p>
            <a:r>
              <a:rPr lang="en-US" sz="8000" dirty="0"/>
              <a:t>2023</a:t>
            </a:r>
          </a:p>
        </p:txBody>
      </p:sp>
    </p:spTree>
    <p:extLst>
      <p:ext uri="{BB962C8B-B14F-4D97-AF65-F5344CB8AC3E}">
        <p14:creationId xmlns:p14="http://schemas.microsoft.com/office/powerpoint/2010/main" val="34490003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BE94-4043-AEEE-20E1-DA524D5D1174}"/>
              </a:ext>
            </a:extLst>
          </p:cNvPr>
          <p:cNvSpPr>
            <a:spLocks noGrp="1"/>
          </p:cNvSpPr>
          <p:nvPr>
            <p:ph type="title"/>
          </p:nvPr>
        </p:nvSpPr>
        <p:spPr/>
        <p:txBody>
          <a:bodyPr/>
          <a:lstStyle/>
          <a:p>
            <a:r>
              <a:rPr lang="en-US" dirty="0"/>
              <a:t>85% of Referrals to Respite Came from PCPs</a:t>
            </a:r>
            <a:br>
              <a:rPr lang="en-US" dirty="0"/>
            </a:br>
            <a:r>
              <a:rPr lang="en-US" dirty="0"/>
              <a:t>(Preventing Unnecessary Hospitalizations)</a:t>
            </a:r>
          </a:p>
        </p:txBody>
      </p:sp>
      <p:graphicFrame>
        <p:nvGraphicFramePr>
          <p:cNvPr id="4" name="Content Placeholder 3">
            <a:extLst>
              <a:ext uri="{FF2B5EF4-FFF2-40B4-BE49-F238E27FC236}">
                <a16:creationId xmlns:a16="http://schemas.microsoft.com/office/drawing/2014/main" id="{16D034E1-767B-E2F7-EB3C-5359D3A7BAC0}"/>
              </a:ext>
            </a:extLst>
          </p:cNvPr>
          <p:cNvGraphicFramePr>
            <a:graphicFrameLocks noGrp="1"/>
          </p:cNvGraphicFramePr>
          <p:nvPr>
            <p:ph sz="quarter" idx="13"/>
          </p:nvPr>
        </p:nvGraphicFramePr>
        <p:xfrm>
          <a:off x="914400" y="1663579"/>
          <a:ext cx="10363200" cy="518595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6AC3071-EC59-3785-C2A7-39139AF82BAB}"/>
              </a:ext>
            </a:extLst>
          </p:cNvPr>
          <p:cNvSpPr txBox="1"/>
          <p:nvPr/>
        </p:nvSpPr>
        <p:spPr>
          <a:xfrm>
            <a:off x="8593667" y="4548090"/>
            <a:ext cx="1905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Preventing initial hospitalization</a:t>
            </a:r>
          </a:p>
        </p:txBody>
      </p:sp>
      <p:pic>
        <p:nvPicPr>
          <p:cNvPr id="5" name="Picture 4" descr="Text&#10;&#10;Description automatically generated with low confidence">
            <a:extLst>
              <a:ext uri="{FF2B5EF4-FFF2-40B4-BE49-F238E27FC236}">
                <a16:creationId xmlns:a16="http://schemas.microsoft.com/office/drawing/2014/main" id="{3F89FA36-CEDF-B893-A673-996AD0FC8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6694" y="6334125"/>
            <a:ext cx="2181225" cy="523875"/>
          </a:xfrm>
          <a:prstGeom prst="rect">
            <a:avLst/>
          </a:prstGeom>
        </p:spPr>
      </p:pic>
    </p:spTree>
    <p:extLst>
      <p:ext uri="{BB962C8B-B14F-4D97-AF65-F5344CB8AC3E}">
        <p14:creationId xmlns:p14="http://schemas.microsoft.com/office/powerpoint/2010/main" val="36210134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173C44-24D4-D3BE-ACF1-BAF0A30E2C38}"/>
              </a:ext>
            </a:extLst>
          </p:cNvPr>
          <p:cNvSpPr>
            <a:spLocks noGrp="1"/>
          </p:cNvSpPr>
          <p:nvPr>
            <p:ph type="title"/>
          </p:nvPr>
        </p:nvSpPr>
        <p:spPr>
          <a:xfrm>
            <a:off x="914400" y="238194"/>
            <a:ext cx="10515600" cy="1325563"/>
          </a:xfrm>
        </p:spPr>
        <p:txBody>
          <a:bodyPr/>
          <a:lstStyle/>
          <a:p>
            <a:pPr algn="ctr"/>
            <a:r>
              <a:rPr lang="en-US" dirty="0"/>
              <a:t>Expenses and Revenue of Medical Respite</a:t>
            </a:r>
          </a:p>
        </p:txBody>
      </p:sp>
      <p:graphicFrame>
        <p:nvGraphicFramePr>
          <p:cNvPr id="9" name="Content Placeholder 8">
            <a:extLst>
              <a:ext uri="{FF2B5EF4-FFF2-40B4-BE49-F238E27FC236}">
                <a16:creationId xmlns:a16="http://schemas.microsoft.com/office/drawing/2014/main" id="{EF7AED5C-43C0-D3B8-D005-06932EDBCDCA}"/>
              </a:ext>
            </a:extLst>
          </p:cNvPr>
          <p:cNvGraphicFramePr>
            <a:graphicFrameLocks noGrp="1"/>
          </p:cNvGraphicFramePr>
          <p:nvPr>
            <p:ph sz="half" idx="2"/>
            <p:extLst>
              <p:ext uri="{D42A27DB-BD31-4B8C-83A1-F6EECF244321}">
                <p14:modId xmlns:p14="http://schemas.microsoft.com/office/powerpoint/2010/main" val="3325143846"/>
              </p:ext>
            </p:extLst>
          </p:nvPr>
        </p:nvGraphicFramePr>
        <p:xfrm>
          <a:off x="132522" y="1690688"/>
          <a:ext cx="5865053" cy="4498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40F4D272-A67A-B90B-4C66-C82ECE4A9380}"/>
              </a:ext>
            </a:extLst>
          </p:cNvPr>
          <p:cNvGraphicFramePr>
            <a:graphicFrameLocks noGrp="1"/>
          </p:cNvGraphicFramePr>
          <p:nvPr>
            <p:ph sz="quarter" idx="4"/>
            <p:extLst>
              <p:ext uri="{D42A27DB-BD31-4B8C-83A1-F6EECF244321}">
                <p14:modId xmlns:p14="http://schemas.microsoft.com/office/powerpoint/2010/main" val="78205691"/>
              </p:ext>
            </p:extLst>
          </p:nvPr>
        </p:nvGraphicFramePr>
        <p:xfrm>
          <a:off x="6172200" y="1563757"/>
          <a:ext cx="5529470" cy="46259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8300687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71500" y="238359"/>
            <a:ext cx="11049000" cy="1303338"/>
          </a:xfrm>
        </p:spPr>
        <p:txBody>
          <a:bodyPr>
            <a:normAutofit fontScale="90000"/>
          </a:bodyPr>
          <a:lstStyle/>
          <a:p>
            <a:pPr algn="ctr"/>
            <a:r>
              <a:rPr lang="en-US" sz="2800" b="1" dirty="0"/>
              <a:t> 2023 Medical Respite Care Saves $$</a:t>
            </a:r>
            <a:br>
              <a:rPr lang="en-US" sz="2800" b="1" dirty="0"/>
            </a:br>
            <a:r>
              <a:rPr lang="en-US" sz="2800" b="1" dirty="0"/>
              <a:t>Hospital Staff Report a </a:t>
            </a:r>
            <a:r>
              <a:rPr lang="en-US" sz="2800" b="1" dirty="0">
                <a:solidFill>
                  <a:schemeClr val="accent1">
                    <a:lumMod val="75000"/>
                  </a:schemeClr>
                </a:solidFill>
              </a:rPr>
              <a:t>Saving of </a:t>
            </a:r>
            <a:r>
              <a:rPr lang="en-US" sz="4000" b="1" dirty="0">
                <a:solidFill>
                  <a:schemeClr val="accent1">
                    <a:lumMod val="75000"/>
                  </a:schemeClr>
                </a:solidFill>
              </a:rPr>
              <a:t>15  </a:t>
            </a:r>
            <a:r>
              <a:rPr lang="en-US" sz="2800" b="1" dirty="0">
                <a:solidFill>
                  <a:schemeClr val="accent1">
                    <a:lumMod val="75000"/>
                  </a:schemeClr>
                </a:solidFill>
              </a:rPr>
              <a:t>Inpatient Days </a:t>
            </a:r>
            <a:r>
              <a:rPr lang="en-US" sz="2800" b="1" dirty="0"/>
              <a:t>in 2023</a:t>
            </a:r>
            <a:br>
              <a:rPr lang="en-US" sz="2800" b="1" dirty="0"/>
            </a:br>
            <a:r>
              <a:rPr lang="en-US" sz="2800" b="1" dirty="0"/>
              <a:t>($57,000 for  15 patients referred by hospitals – Avg $3800 / day)</a:t>
            </a:r>
            <a:br>
              <a:rPr lang="en-US" sz="2800" b="1" dirty="0"/>
            </a:br>
            <a:endParaRPr lang="en-US" sz="2800" b="1" dirty="0"/>
          </a:p>
        </p:txBody>
      </p:sp>
      <p:sp>
        <p:nvSpPr>
          <p:cNvPr id="3" name="Text Placeholder 2"/>
          <p:cNvSpPr>
            <a:spLocks noGrp="1"/>
          </p:cNvSpPr>
          <p:nvPr>
            <p:ph type="body" idx="4294967295"/>
          </p:nvPr>
        </p:nvSpPr>
        <p:spPr>
          <a:xfrm>
            <a:off x="143245" y="1851372"/>
            <a:ext cx="2125663" cy="2635962"/>
          </a:xfrm>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2400" b="1" dirty="0"/>
              <a:t>Respite care reduces public costs associated with frequent hospital utilization.</a:t>
            </a:r>
          </a:p>
        </p:txBody>
      </p:sp>
      <p:graphicFrame>
        <p:nvGraphicFramePr>
          <p:cNvPr id="8" name="Table 8">
            <a:extLst>
              <a:ext uri="{FF2B5EF4-FFF2-40B4-BE49-F238E27FC236}">
                <a16:creationId xmlns:a16="http://schemas.microsoft.com/office/drawing/2014/main" id="{500D22F9-FE82-9F8D-A174-A377C84430CD}"/>
              </a:ext>
            </a:extLst>
          </p:cNvPr>
          <p:cNvGraphicFramePr>
            <a:graphicFrameLocks noGrp="1"/>
          </p:cNvGraphicFramePr>
          <p:nvPr/>
        </p:nvGraphicFramePr>
        <p:xfrm>
          <a:off x="3911599" y="1743201"/>
          <a:ext cx="6957683" cy="1752600"/>
        </p:xfrm>
        <a:graphic>
          <a:graphicData uri="http://schemas.openxmlformats.org/drawingml/2006/table">
            <a:tbl>
              <a:tblPr firstRow="1" bandRow="1">
                <a:tableStyleId>{5C22544A-7EE6-4342-B048-85BDC9FD1C3A}</a:tableStyleId>
              </a:tblPr>
              <a:tblGrid>
                <a:gridCol w="4594046">
                  <a:extLst>
                    <a:ext uri="{9D8B030D-6E8A-4147-A177-3AD203B41FA5}">
                      <a16:colId xmlns:a16="http://schemas.microsoft.com/office/drawing/2014/main" val="1668745867"/>
                    </a:ext>
                  </a:extLst>
                </a:gridCol>
                <a:gridCol w="2363637">
                  <a:extLst>
                    <a:ext uri="{9D8B030D-6E8A-4147-A177-3AD203B41FA5}">
                      <a16:colId xmlns:a16="http://schemas.microsoft.com/office/drawing/2014/main" val="2117597748"/>
                    </a:ext>
                  </a:extLst>
                </a:gridCol>
              </a:tblGrid>
              <a:tr h="370840">
                <a:tc>
                  <a:txBody>
                    <a:bodyPr/>
                    <a:lstStyle/>
                    <a:p>
                      <a:endParaRPr lang="en-US" dirty="0"/>
                    </a:p>
                  </a:txBody>
                  <a:tcPr/>
                </a:tc>
                <a:tc>
                  <a:txBody>
                    <a:bodyPr/>
                    <a:lstStyle/>
                    <a:p>
                      <a:pPr algn="ctr"/>
                      <a:r>
                        <a:rPr lang="en-US" dirty="0"/>
                        <a:t> Avg Cost Per Day</a:t>
                      </a:r>
                    </a:p>
                  </a:txBody>
                  <a:tcPr/>
                </a:tc>
                <a:extLst>
                  <a:ext uri="{0D108BD9-81ED-4DB2-BD59-A6C34878D82A}">
                    <a16:rowId xmlns:a16="http://schemas.microsoft.com/office/drawing/2014/main" val="1072785700"/>
                  </a:ext>
                </a:extLst>
              </a:tr>
              <a:tr h="370840">
                <a:tc>
                  <a:txBody>
                    <a:bodyPr/>
                    <a:lstStyle/>
                    <a:p>
                      <a:pPr algn="l"/>
                      <a:r>
                        <a:rPr lang="en-US" b="0" dirty="0"/>
                        <a:t>Hospital Inpatient</a:t>
                      </a:r>
                    </a:p>
                  </a:txBody>
                  <a:tcPr/>
                </a:tc>
                <a:tc>
                  <a:txBody>
                    <a:bodyPr/>
                    <a:lstStyle/>
                    <a:p>
                      <a:pPr algn="ctr"/>
                      <a:r>
                        <a:rPr lang="en-US" b="1" dirty="0"/>
                        <a:t>$3800</a:t>
                      </a:r>
                    </a:p>
                  </a:txBody>
                  <a:tcPr/>
                </a:tc>
                <a:extLst>
                  <a:ext uri="{0D108BD9-81ED-4DB2-BD59-A6C34878D82A}">
                    <a16:rowId xmlns:a16="http://schemas.microsoft.com/office/drawing/2014/main" val="3007794466"/>
                  </a:ext>
                </a:extLst>
              </a:tr>
              <a:tr h="370840">
                <a:tc>
                  <a:txBody>
                    <a:bodyPr/>
                    <a:lstStyle/>
                    <a:p>
                      <a:r>
                        <a:rPr lang="en-US" dirty="0"/>
                        <a:t>Respite Care – Nursing, Case Mgmt, </a:t>
                      </a:r>
                    </a:p>
                    <a:p>
                      <a:r>
                        <a:rPr lang="en-US" dirty="0"/>
                        <a:t>Care Transitions (not including Primary Care)</a:t>
                      </a:r>
                    </a:p>
                  </a:txBody>
                  <a:tcPr/>
                </a:tc>
                <a:tc>
                  <a:txBody>
                    <a:bodyPr/>
                    <a:lstStyle/>
                    <a:p>
                      <a:pPr algn="ctr"/>
                      <a:r>
                        <a:rPr lang="en-US" b="1" dirty="0"/>
                        <a:t>$104</a:t>
                      </a:r>
                    </a:p>
                  </a:txBody>
                  <a:tcPr/>
                </a:tc>
                <a:extLst>
                  <a:ext uri="{0D108BD9-81ED-4DB2-BD59-A6C34878D82A}">
                    <a16:rowId xmlns:a16="http://schemas.microsoft.com/office/drawing/2014/main" val="684900688"/>
                  </a:ext>
                </a:extLst>
              </a:tr>
              <a:tr h="370840">
                <a:tc>
                  <a:txBody>
                    <a:bodyPr/>
                    <a:lstStyle/>
                    <a:p>
                      <a:r>
                        <a:rPr lang="en-US" dirty="0"/>
                        <a:t>Respite Care  (including Primary Care)</a:t>
                      </a:r>
                    </a:p>
                  </a:txBody>
                  <a:tcPr/>
                </a:tc>
                <a:tc>
                  <a:txBody>
                    <a:bodyPr/>
                    <a:lstStyle/>
                    <a:p>
                      <a:pPr algn="ctr"/>
                      <a:r>
                        <a:rPr lang="en-US" b="1" dirty="0"/>
                        <a:t>$430.49</a:t>
                      </a:r>
                    </a:p>
                  </a:txBody>
                  <a:tcPr/>
                </a:tc>
                <a:extLst>
                  <a:ext uri="{0D108BD9-81ED-4DB2-BD59-A6C34878D82A}">
                    <a16:rowId xmlns:a16="http://schemas.microsoft.com/office/drawing/2014/main" val="1069057130"/>
                  </a:ext>
                </a:extLst>
              </a:tr>
            </a:tbl>
          </a:graphicData>
        </a:graphic>
      </p:graphicFrame>
      <p:sp>
        <p:nvSpPr>
          <p:cNvPr id="9" name="TextBox 8">
            <a:extLst>
              <a:ext uri="{FF2B5EF4-FFF2-40B4-BE49-F238E27FC236}">
                <a16:creationId xmlns:a16="http://schemas.microsoft.com/office/drawing/2014/main" id="{E2738EC3-4C2F-1441-FEC1-8B5C99F949FC}"/>
              </a:ext>
            </a:extLst>
          </p:cNvPr>
          <p:cNvSpPr txBox="1"/>
          <p:nvPr/>
        </p:nvSpPr>
        <p:spPr>
          <a:xfrm>
            <a:off x="2556934" y="3945467"/>
            <a:ext cx="8127999"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2021 US averages per KFF @ average LOS of 5.9 nights</a:t>
            </a:r>
          </a:p>
          <a:p>
            <a:pPr marL="285750" indent="-285750">
              <a:buFont typeface="Arial" panose="020B0604020202020204" pitchFamily="34" charset="0"/>
              <a:buChar char="•"/>
            </a:pPr>
            <a:r>
              <a:rPr lang="en-US" sz="2400" b="1" dirty="0"/>
              <a:t>Respite care based on 2023 average LOS of 11 nights per patient</a:t>
            </a:r>
          </a:p>
          <a:p>
            <a:pPr marL="285750" indent="-285750">
              <a:buFont typeface="Arial" panose="020B0604020202020204" pitchFamily="34" charset="0"/>
              <a:buChar char="•"/>
            </a:pPr>
            <a:r>
              <a:rPr lang="en-US" sz="2400" b="1" dirty="0"/>
              <a:t>Primary care average of 8 visits per patient (medical/ behavioral health) and based on current APM rate added on to respite cost.</a:t>
            </a:r>
          </a:p>
        </p:txBody>
      </p:sp>
      <p:pic>
        <p:nvPicPr>
          <p:cNvPr id="2" name="Picture 1" descr="Text&#10;&#10;Description automatically generated with low confidence">
            <a:extLst>
              <a:ext uri="{FF2B5EF4-FFF2-40B4-BE49-F238E27FC236}">
                <a16:creationId xmlns:a16="http://schemas.microsoft.com/office/drawing/2014/main" id="{A002496C-4723-F4FD-5250-798E48E47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694" y="6334125"/>
            <a:ext cx="2181225" cy="523875"/>
          </a:xfrm>
          <a:prstGeom prst="rect">
            <a:avLst/>
          </a:prstGeom>
        </p:spPr>
      </p:pic>
    </p:spTree>
    <p:extLst>
      <p:ext uri="{BB962C8B-B14F-4D97-AF65-F5344CB8AC3E}">
        <p14:creationId xmlns:p14="http://schemas.microsoft.com/office/powerpoint/2010/main" val="66420953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874</Words>
  <Application>Microsoft Office PowerPoint</Application>
  <PresentationFormat>Widescreen</PresentationFormat>
  <Paragraphs>120</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Office Theme</vt:lpstr>
      <vt:lpstr>PowerPoint Presentation</vt:lpstr>
      <vt:lpstr>PowerPoint Presentation</vt:lpstr>
      <vt:lpstr>Housing &amp; Health Integration</vt:lpstr>
      <vt:lpstr>Respite staff closely aligned with CHC staff (1-2 blocks from each Respite site)</vt:lpstr>
      <vt:lpstr>Scope of Care at  Medical Respite</vt:lpstr>
      <vt:lpstr>Medical Respite Care Program at YNHS: Patient Length of Stay &amp; Medical Conditions</vt:lpstr>
      <vt:lpstr>85% of Referrals to Respite Came from PCPs (Preventing Unnecessary Hospitalizations)</vt:lpstr>
      <vt:lpstr>Expenses and Revenue of Medical Respite</vt:lpstr>
      <vt:lpstr> 2023 Medical Respite Care Saves $$ Hospital Staff Report a Saving of 15  Inpatient Days in 2023 ($57,000 for  15 patients referred by hospitals – Avg $3800 / day) </vt:lpstr>
      <vt:lpstr>2023 Referrals Not Served = 123</vt:lpstr>
      <vt:lpstr>“What Comments Would You Like to Share About Your Time in Respite?”</vt:lpstr>
      <vt:lpstr>Medical Respite Care (NHCHC virtual tour) https://www.youtube.com/watch?v=lIRfjN3-yCM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hauff</dc:creator>
  <cp:lastModifiedBy>Rhonda Hauff</cp:lastModifiedBy>
  <cp:revision>13</cp:revision>
  <dcterms:created xsi:type="dcterms:W3CDTF">2024-01-02T15:05:20Z</dcterms:created>
  <dcterms:modified xsi:type="dcterms:W3CDTF">2024-04-29T14:52:00Z</dcterms:modified>
</cp:coreProperties>
</file>