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25" r:id="rId2"/>
    <p:sldId id="711" r:id="rId3"/>
    <p:sldId id="712" r:id="rId4"/>
    <p:sldId id="444" r:id="rId5"/>
    <p:sldId id="442" r:id="rId6"/>
    <p:sldId id="707" r:id="rId7"/>
    <p:sldId id="688" r:id="rId8"/>
    <p:sldId id="714" r:id="rId9"/>
    <p:sldId id="265" r:id="rId10"/>
    <p:sldId id="257" r:id="rId11"/>
    <p:sldId id="683" r:id="rId12"/>
    <p:sldId id="715" r:id="rId13"/>
    <p:sldId id="716" r:id="rId14"/>
    <p:sldId id="7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51332" autoAdjust="0"/>
  </p:normalViewPr>
  <p:slideViewPr>
    <p:cSldViewPr snapToGrid="0">
      <p:cViewPr varScale="1">
        <p:scale>
          <a:sx n="56" d="100"/>
          <a:sy n="56" d="100"/>
        </p:scale>
        <p:origin x="265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Household Qualifying Disabilities</a:t>
            </a:r>
          </a:p>
        </c:rich>
      </c:tx>
      <c:overlay val="0"/>
      <c:spPr>
        <a:noFill/>
        <a:ln w="19050">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5E6-4789-836A-F7F4BE50B95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5E6-4789-836A-F7F4BE50B95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5E6-4789-836A-F7F4BE50B95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5E6-4789-836A-F7F4BE50B95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Sheet0!$K$72:$K$75</c:f>
              <c:strCache>
                <c:ptCount val="4"/>
                <c:pt idx="0">
                  <c:v>Health/Physical</c:v>
                </c:pt>
                <c:pt idx="1">
                  <c:v>Developmental</c:v>
                </c:pt>
                <c:pt idx="2">
                  <c:v>MentalHlt</c:v>
                </c:pt>
                <c:pt idx="3">
                  <c:v>SubUse</c:v>
                </c:pt>
              </c:strCache>
            </c:strRef>
          </c:cat>
          <c:val>
            <c:numRef>
              <c:f>Sheet0!$L$72:$L$75</c:f>
              <c:numCache>
                <c:formatCode>0%</c:formatCode>
                <c:ptCount val="4"/>
                <c:pt idx="0">
                  <c:v>0.47</c:v>
                </c:pt>
                <c:pt idx="1">
                  <c:v>0.1</c:v>
                </c:pt>
                <c:pt idx="2">
                  <c:v>0.9</c:v>
                </c:pt>
                <c:pt idx="3">
                  <c:v>0.24</c:v>
                </c:pt>
              </c:numCache>
            </c:numRef>
          </c:val>
          <c:extLst>
            <c:ext xmlns:c16="http://schemas.microsoft.com/office/drawing/2014/chart" uri="{C3380CC4-5D6E-409C-BE32-E72D297353CC}">
              <c16:uniqueId val="{00000008-35E6-4789-836A-F7F4BE50B952}"/>
            </c:ext>
          </c:extLst>
        </c:ser>
        <c:dLbls>
          <c:showLegendKey val="0"/>
          <c:showVal val="0"/>
          <c:showCatName val="0"/>
          <c:showSerName val="0"/>
          <c:showPercent val="0"/>
          <c:showBubbleSize val="0"/>
        </c:dLbls>
        <c:gapWidth val="182"/>
        <c:axId val="449106511"/>
        <c:axId val="449103151"/>
      </c:barChart>
      <c:catAx>
        <c:axId val="4491065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9103151"/>
        <c:crosses val="autoZero"/>
        <c:auto val="1"/>
        <c:lblAlgn val="ctr"/>
        <c:lblOffset val="100"/>
        <c:noMultiLvlLbl val="0"/>
      </c:catAx>
      <c:valAx>
        <c:axId val="449103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9106511"/>
        <c:crosses val="autoZero"/>
        <c:crossBetween val="between"/>
      </c:valAx>
      <c:spPr>
        <a:solidFill>
          <a:schemeClr val="lt1"/>
        </a:solidFill>
        <a:ln w="12700" cap="flat" cmpd="sng" algn="ctr">
          <a:solidFill>
            <a:schemeClr val="dk1"/>
          </a:solidFill>
          <a:prstDash val="solid"/>
          <a:miter lim="800000"/>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3677096175511E-2"/>
          <c:y val="2.0198150903588931E-2"/>
          <c:w val="0.91221446247102445"/>
          <c:h val="0.8638449236412199"/>
        </c:manualLayout>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E9D-468A-9E70-BB463949025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E9D-468A-9E70-BB463949025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E9D-468A-9E70-BB463949025D}"/>
              </c:ext>
            </c:extLst>
          </c:dPt>
          <c:dLbls>
            <c:spPr>
              <a:noFill/>
              <a:ln>
                <a:noFill/>
              </a:ln>
              <a:effectLst/>
            </c:spPr>
            <c:txPr>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data!$A$3:$A$5</c:f>
              <c:strCache>
                <c:ptCount val="3"/>
                <c:pt idx="0">
                  <c:v>All Patients</c:v>
                </c:pt>
                <c:pt idx="1">
                  <c:v>PEH</c:v>
                </c:pt>
                <c:pt idx="2">
                  <c:v>MSAW</c:v>
                </c:pt>
              </c:strCache>
            </c:strRef>
          </c:cat>
          <c:val>
            <c:numRef>
              <c:f>data!$B$3:$B$5</c:f>
              <c:numCache>
                <c:formatCode>General</c:formatCode>
                <c:ptCount val="3"/>
                <c:pt idx="0">
                  <c:v>5.18</c:v>
                </c:pt>
                <c:pt idx="1">
                  <c:v>8.6</c:v>
                </c:pt>
                <c:pt idx="2">
                  <c:v>2.87</c:v>
                </c:pt>
              </c:numCache>
            </c:numRef>
          </c:val>
          <c:extLst>
            <c:ext xmlns:c16="http://schemas.microsoft.com/office/drawing/2014/chart" uri="{C3380CC4-5D6E-409C-BE32-E72D297353CC}">
              <c16:uniqueId val="{00000006-4E9D-468A-9E70-BB463949025D}"/>
            </c:ext>
          </c:extLst>
        </c:ser>
        <c:dLbls>
          <c:showLegendKey val="0"/>
          <c:showVal val="0"/>
          <c:showCatName val="0"/>
          <c:showSerName val="0"/>
          <c:showPercent val="0"/>
          <c:showBubbleSize val="0"/>
        </c:dLbls>
        <c:gapWidth val="219"/>
        <c:overlap val="-27"/>
        <c:axId val="237536607"/>
        <c:axId val="237533247"/>
      </c:barChart>
      <c:catAx>
        <c:axId val="23753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37533247"/>
        <c:crosses val="autoZero"/>
        <c:auto val="1"/>
        <c:lblAlgn val="ctr"/>
        <c:lblOffset val="100"/>
        <c:noMultiLvlLbl val="0"/>
      </c:catAx>
      <c:valAx>
        <c:axId val="237533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37536607"/>
        <c:crosses val="autoZero"/>
        <c:crossBetween val="between"/>
      </c:valAx>
      <c:spPr>
        <a:noFill/>
        <a:ln>
          <a:noFill/>
        </a:ln>
        <a:effectLst/>
      </c:spPr>
    </c:plotArea>
    <c:plotVisOnly val="1"/>
    <c:dispBlanksAs val="gap"/>
    <c:showDLblsOverMax val="0"/>
  </c:chart>
  <c:spPr>
    <a:solidFill>
      <a:schemeClr val="accent2">
        <a:lumMod val="40000"/>
        <a:lumOff val="60000"/>
      </a:schemeClr>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Portal Enrollment Over</a:t>
            </a:r>
            <a:r>
              <a:rPr lang="en-US" baseline="0"/>
              <a:t> Time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4"/>
          <c:order val="4"/>
          <c:tx>
            <c:strRef>
              <c:f>'enrollment over time'!$F$1</c:f>
              <c:strCache>
                <c:ptCount val="1"/>
                <c:pt idx="0">
                  <c:v>PEH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elete val="1"/>
          </c:dLbls>
          <c:cat>
            <c:numRef>
              <c:f>'enrollment over time'!$A$10:$A$35</c:f>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extLst/>
            </c:numRef>
          </c:cat>
          <c:val>
            <c:numRef>
              <c:f>'enrollment over time'!$F$10:$F$35</c:f>
              <c:numCache>
                <c:formatCode>General</c:formatCode>
                <c:ptCount val="26"/>
                <c:pt idx="0">
                  <c:v>2</c:v>
                </c:pt>
                <c:pt idx="1">
                  <c:v>16</c:v>
                </c:pt>
                <c:pt idx="2">
                  <c:v>29</c:v>
                </c:pt>
                <c:pt idx="3">
                  <c:v>34</c:v>
                </c:pt>
                <c:pt idx="4">
                  <c:v>38</c:v>
                </c:pt>
                <c:pt idx="5">
                  <c:v>44</c:v>
                </c:pt>
                <c:pt idx="6">
                  <c:v>45</c:v>
                </c:pt>
                <c:pt idx="7">
                  <c:v>49</c:v>
                </c:pt>
                <c:pt idx="8">
                  <c:v>63</c:v>
                </c:pt>
                <c:pt idx="9">
                  <c:v>86</c:v>
                </c:pt>
                <c:pt idx="10">
                  <c:v>131</c:v>
                </c:pt>
                <c:pt idx="11">
                  <c:v>157</c:v>
                </c:pt>
                <c:pt idx="12">
                  <c:v>184</c:v>
                </c:pt>
                <c:pt idx="13">
                  <c:v>218</c:v>
                </c:pt>
                <c:pt idx="14">
                  <c:v>244</c:v>
                </c:pt>
                <c:pt idx="15">
                  <c:v>264</c:v>
                </c:pt>
                <c:pt idx="16">
                  <c:v>290</c:v>
                </c:pt>
                <c:pt idx="17">
                  <c:v>300</c:v>
                </c:pt>
                <c:pt idx="18">
                  <c:v>302</c:v>
                </c:pt>
                <c:pt idx="19">
                  <c:v>303</c:v>
                </c:pt>
                <c:pt idx="20">
                  <c:v>307</c:v>
                </c:pt>
                <c:pt idx="21">
                  <c:v>315</c:v>
                </c:pt>
                <c:pt idx="22">
                  <c:v>319</c:v>
                </c:pt>
                <c:pt idx="23">
                  <c:v>320</c:v>
                </c:pt>
                <c:pt idx="24">
                  <c:v>324</c:v>
                </c:pt>
                <c:pt idx="25">
                  <c:v>327</c:v>
                </c:pt>
              </c:numCache>
              <c:extLst/>
            </c:numRef>
          </c:val>
          <c:smooth val="0"/>
          <c:extLst xmlns:c15="http://schemas.microsoft.com/office/drawing/2012/chart">
            <c:ext xmlns:c16="http://schemas.microsoft.com/office/drawing/2014/chart" uri="{C3380CC4-5D6E-409C-BE32-E72D297353CC}">
              <c16:uniqueId val="{00000000-22DB-4D06-ADA5-3DB3474FB024}"/>
            </c:ext>
          </c:extLst>
        </c:ser>
        <c:dLbls>
          <c:dLblPos val="t"/>
          <c:showLegendKey val="0"/>
          <c:showVal val="1"/>
          <c:showCatName val="0"/>
          <c:showSerName val="0"/>
          <c:showPercent val="0"/>
          <c:showBubbleSize val="0"/>
        </c:dLbls>
        <c:marker val="1"/>
        <c:smooth val="0"/>
        <c:axId val="535614463"/>
        <c:axId val="535607807"/>
        <c:extLst>
          <c:ext xmlns:c15="http://schemas.microsoft.com/office/drawing/2012/chart" uri="{02D57815-91ED-43cb-92C2-25804820EDAC}">
            <c15:filteredLineSeries>
              <c15:ser>
                <c:idx val="0"/>
                <c:order val="0"/>
                <c:tx>
                  <c:strRef>
                    <c:extLst>
                      <c:ext uri="{02D57815-91ED-43cb-92C2-25804820EDAC}">
                        <c15:formulaRef>
                          <c15:sqref>'enrollment over time'!$B$1</c15:sqref>
                        </c15:formulaRef>
                      </c:ext>
                    </c:extLst>
                    <c:strCache>
                      <c:ptCount val="1"/>
                      <c:pt idx="0">
                        <c:v>Number Enrolled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c:ext uri="{02D57815-91ED-43cb-92C2-25804820EDAC}">
                        <c15:formulaRef>
                          <c15:sqref>'enrollment over time'!$B$10:$B$35</c15:sqref>
                        </c15:formulaRef>
                      </c:ext>
                    </c:extLst>
                    <c:numCache>
                      <c:formatCode>General</c:formatCode>
                      <c:ptCount val="26"/>
                      <c:pt idx="0">
                        <c:v>31</c:v>
                      </c:pt>
                      <c:pt idx="1">
                        <c:v>44</c:v>
                      </c:pt>
                      <c:pt idx="2">
                        <c:v>52</c:v>
                      </c:pt>
                      <c:pt idx="3">
                        <c:v>50</c:v>
                      </c:pt>
                      <c:pt idx="4">
                        <c:v>45</c:v>
                      </c:pt>
                      <c:pt idx="5">
                        <c:v>35</c:v>
                      </c:pt>
                      <c:pt idx="6">
                        <c:v>47</c:v>
                      </c:pt>
                      <c:pt idx="7">
                        <c:v>46</c:v>
                      </c:pt>
                      <c:pt idx="8">
                        <c:v>51</c:v>
                      </c:pt>
                      <c:pt idx="9">
                        <c:v>61</c:v>
                      </c:pt>
                      <c:pt idx="10">
                        <c:v>94</c:v>
                      </c:pt>
                      <c:pt idx="11">
                        <c:v>84</c:v>
                      </c:pt>
                      <c:pt idx="12">
                        <c:v>88</c:v>
                      </c:pt>
                      <c:pt idx="13">
                        <c:v>103</c:v>
                      </c:pt>
                      <c:pt idx="14">
                        <c:v>82</c:v>
                      </c:pt>
                      <c:pt idx="15">
                        <c:v>64</c:v>
                      </c:pt>
                      <c:pt idx="16">
                        <c:v>185</c:v>
                      </c:pt>
                      <c:pt idx="17">
                        <c:v>135</c:v>
                      </c:pt>
                      <c:pt idx="18">
                        <c:v>12</c:v>
                      </c:pt>
                      <c:pt idx="19">
                        <c:v>7</c:v>
                      </c:pt>
                      <c:pt idx="20">
                        <c:v>20</c:v>
                      </c:pt>
                      <c:pt idx="21">
                        <c:v>25</c:v>
                      </c:pt>
                      <c:pt idx="22">
                        <c:v>21</c:v>
                      </c:pt>
                      <c:pt idx="23">
                        <c:v>15</c:v>
                      </c:pt>
                      <c:pt idx="24">
                        <c:v>26</c:v>
                      </c:pt>
                      <c:pt idx="25">
                        <c:v>10</c:v>
                      </c:pt>
                    </c:numCache>
                  </c:numRef>
                </c:val>
                <c:smooth val="0"/>
                <c:extLst>
                  <c:ext xmlns:c16="http://schemas.microsoft.com/office/drawing/2014/chart" uri="{C3380CC4-5D6E-409C-BE32-E72D297353CC}">
                    <c16:uniqueId val="{00000002-22DB-4D06-ADA5-3DB3474FB024}"/>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'enrollment over time'!$C$1</c15:sqref>
                        </c15:formulaRef>
                      </c:ext>
                    </c:extLst>
                    <c:strCache>
                      <c:ptCount val="1"/>
                      <c:pt idx="0">
                        <c:v>All Patients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time'!$C$10:$C$35</c15:sqref>
                        </c15:formulaRef>
                      </c:ext>
                    </c:extLst>
                    <c:numCache>
                      <c:formatCode>General</c:formatCode>
                      <c:ptCount val="26"/>
                      <c:pt idx="0">
                        <c:v>726</c:v>
                      </c:pt>
                      <c:pt idx="1">
                        <c:v>770</c:v>
                      </c:pt>
                      <c:pt idx="2">
                        <c:v>822</c:v>
                      </c:pt>
                      <c:pt idx="3">
                        <c:v>872</c:v>
                      </c:pt>
                      <c:pt idx="4">
                        <c:v>917</c:v>
                      </c:pt>
                      <c:pt idx="5">
                        <c:v>952</c:v>
                      </c:pt>
                      <c:pt idx="6">
                        <c:v>999</c:v>
                      </c:pt>
                      <c:pt idx="7">
                        <c:v>1045</c:v>
                      </c:pt>
                      <c:pt idx="8">
                        <c:v>1096</c:v>
                      </c:pt>
                      <c:pt idx="9">
                        <c:v>1157</c:v>
                      </c:pt>
                      <c:pt idx="10">
                        <c:v>1251</c:v>
                      </c:pt>
                      <c:pt idx="11">
                        <c:v>1335</c:v>
                      </c:pt>
                      <c:pt idx="12">
                        <c:v>1423</c:v>
                      </c:pt>
                      <c:pt idx="13">
                        <c:v>1526</c:v>
                      </c:pt>
                      <c:pt idx="14">
                        <c:v>1608</c:v>
                      </c:pt>
                      <c:pt idx="15">
                        <c:v>1672</c:v>
                      </c:pt>
                      <c:pt idx="16">
                        <c:v>1857</c:v>
                      </c:pt>
                      <c:pt idx="17">
                        <c:v>1992</c:v>
                      </c:pt>
                      <c:pt idx="18">
                        <c:v>2004</c:v>
                      </c:pt>
                      <c:pt idx="19">
                        <c:v>2011</c:v>
                      </c:pt>
                      <c:pt idx="20">
                        <c:v>2031</c:v>
                      </c:pt>
                      <c:pt idx="21">
                        <c:v>2056</c:v>
                      </c:pt>
                      <c:pt idx="22">
                        <c:v>2077</c:v>
                      </c:pt>
                      <c:pt idx="23">
                        <c:v>2092</c:v>
                      </c:pt>
                      <c:pt idx="24">
                        <c:v>2118</c:v>
                      </c:pt>
                      <c:pt idx="25">
                        <c:v>2128</c:v>
                      </c:pt>
                    </c:numCache>
                  </c:numRef>
                </c:val>
                <c:smooth val="0"/>
                <c:extLst xmlns:c15="http://schemas.microsoft.com/office/drawing/2012/chart">
                  <c:ext xmlns:c16="http://schemas.microsoft.com/office/drawing/2014/chart" uri="{C3380CC4-5D6E-409C-BE32-E72D297353CC}">
                    <c16:uniqueId val="{00000003-22DB-4D06-ADA5-3DB3474FB02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'enrollment over time'!$D$1</c15:sqref>
                        </c15:formulaRef>
                      </c:ext>
                    </c:extLst>
                    <c:strCache>
                      <c:ptCount val="1"/>
                      <c:pt idx="0">
                        <c:v>% Change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time'!$D$10:$D$35</c15:sqref>
                        </c15:formulaRef>
                      </c:ext>
                    </c:extLst>
                    <c:numCache>
                      <c:formatCode>0%</c:formatCode>
                      <c:ptCount val="26"/>
                      <c:pt idx="0">
                        <c:v>4.4604316546762592E-2</c:v>
                      </c:pt>
                      <c:pt idx="1">
                        <c:v>6.0606060606060608E-2</c:v>
                      </c:pt>
                      <c:pt idx="2">
                        <c:v>6.7532467532467527E-2</c:v>
                      </c:pt>
                      <c:pt idx="3">
                        <c:v>6.0827250608272508E-2</c:v>
                      </c:pt>
                      <c:pt idx="4">
                        <c:v>5.1605504587155966E-2</c:v>
                      </c:pt>
                      <c:pt idx="5">
                        <c:v>3.8167938931297711E-2</c:v>
                      </c:pt>
                      <c:pt idx="6">
                        <c:v>4.9369747899159662E-2</c:v>
                      </c:pt>
                      <c:pt idx="7">
                        <c:v>4.6046046046046049E-2</c:v>
                      </c:pt>
                      <c:pt idx="8">
                        <c:v>4.8803827751196169E-2</c:v>
                      </c:pt>
                      <c:pt idx="9">
                        <c:v>5.5656934306569344E-2</c:v>
                      </c:pt>
                      <c:pt idx="10">
                        <c:v>8.1244598098530685E-2</c:v>
                      </c:pt>
                      <c:pt idx="11">
                        <c:v>6.7146282973621102E-2</c:v>
                      </c:pt>
                      <c:pt idx="12">
                        <c:v>6.5917602996254682E-2</c:v>
                      </c:pt>
                      <c:pt idx="13">
                        <c:v>7.2382290934645113E-2</c:v>
                      </c:pt>
                      <c:pt idx="14">
                        <c:v>5.3735255570117955E-2</c:v>
                      </c:pt>
                      <c:pt idx="15">
                        <c:v>3.9800995024875621E-2</c:v>
                      </c:pt>
                      <c:pt idx="16">
                        <c:v>0.11064593301435406</c:v>
                      </c:pt>
                      <c:pt idx="17">
                        <c:v>7.2697899838449112E-2</c:v>
                      </c:pt>
                      <c:pt idx="18">
                        <c:v>6.024096385542169E-3</c:v>
                      </c:pt>
                      <c:pt idx="19">
                        <c:v>3.4930139720558881E-3</c:v>
                      </c:pt>
                      <c:pt idx="20">
                        <c:v>9.9453008453505715E-3</c:v>
                      </c:pt>
                      <c:pt idx="21">
                        <c:v>1.2309207287050714E-2</c:v>
                      </c:pt>
                      <c:pt idx="22">
                        <c:v>1.0214007782101167E-2</c:v>
                      </c:pt>
                      <c:pt idx="23">
                        <c:v>7.2219547424169474E-3</c:v>
                      </c:pt>
                      <c:pt idx="24">
                        <c:v>1.24282982791587E-2</c:v>
                      </c:pt>
                      <c:pt idx="25">
                        <c:v>4.721435316336166E-3</c:v>
                      </c:pt>
                    </c:numCache>
                  </c:numRef>
                </c:val>
                <c:smooth val="0"/>
                <c:extLst xmlns:c15="http://schemas.microsoft.com/office/drawing/2012/chart">
                  <c:ext xmlns:c16="http://schemas.microsoft.com/office/drawing/2014/chart" uri="{C3380CC4-5D6E-409C-BE32-E72D297353CC}">
                    <c16:uniqueId val="{00000004-22DB-4D06-ADA5-3DB3474FB02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'enrollment over time'!$E$1</c15:sqref>
                        </c15:formulaRef>
                      </c:ext>
                    </c:extLst>
                    <c:strCache>
                      <c:ptCount val="1"/>
                      <c:pt idx="0">
                        <c:v>Number of Homeless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time'!$E$10:$E$35</c15:sqref>
                        </c15:formulaRef>
                      </c:ext>
                    </c:extLst>
                    <c:numCache>
                      <c:formatCode>General</c:formatCode>
                      <c:ptCount val="26"/>
                      <c:pt idx="0">
                        <c:v>2</c:v>
                      </c:pt>
                      <c:pt idx="1">
                        <c:v>14</c:v>
                      </c:pt>
                      <c:pt idx="2">
                        <c:v>13</c:v>
                      </c:pt>
                      <c:pt idx="3">
                        <c:v>5</c:v>
                      </c:pt>
                      <c:pt idx="4">
                        <c:v>4</c:v>
                      </c:pt>
                      <c:pt idx="5">
                        <c:v>6</c:v>
                      </c:pt>
                      <c:pt idx="6">
                        <c:v>1</c:v>
                      </c:pt>
                      <c:pt idx="7">
                        <c:v>4</c:v>
                      </c:pt>
                      <c:pt idx="8">
                        <c:v>14</c:v>
                      </c:pt>
                      <c:pt idx="9">
                        <c:v>23</c:v>
                      </c:pt>
                      <c:pt idx="10">
                        <c:v>45</c:v>
                      </c:pt>
                      <c:pt idx="11">
                        <c:v>26</c:v>
                      </c:pt>
                      <c:pt idx="12">
                        <c:v>27</c:v>
                      </c:pt>
                      <c:pt idx="13">
                        <c:v>34</c:v>
                      </c:pt>
                      <c:pt idx="14">
                        <c:v>26</c:v>
                      </c:pt>
                      <c:pt idx="15">
                        <c:v>20</c:v>
                      </c:pt>
                      <c:pt idx="16">
                        <c:v>26</c:v>
                      </c:pt>
                      <c:pt idx="17">
                        <c:v>10</c:v>
                      </c:pt>
                      <c:pt idx="18">
                        <c:v>2</c:v>
                      </c:pt>
                      <c:pt idx="19">
                        <c:v>1</c:v>
                      </c:pt>
                      <c:pt idx="20">
                        <c:v>4</c:v>
                      </c:pt>
                      <c:pt idx="21">
                        <c:v>8</c:v>
                      </c:pt>
                      <c:pt idx="22">
                        <c:v>4</c:v>
                      </c:pt>
                      <c:pt idx="23">
                        <c:v>1</c:v>
                      </c:pt>
                      <c:pt idx="24">
                        <c:v>4</c:v>
                      </c:pt>
                      <c:pt idx="25">
                        <c:v>3</c:v>
                      </c:pt>
                    </c:numCache>
                  </c:numRef>
                </c:val>
                <c:smooth val="0"/>
                <c:extLst xmlns:c15="http://schemas.microsoft.com/office/drawing/2012/chart">
                  <c:ext xmlns:c16="http://schemas.microsoft.com/office/drawing/2014/chart" uri="{C3380CC4-5D6E-409C-BE32-E72D297353CC}">
                    <c16:uniqueId val="{00000005-22DB-4D06-ADA5-3DB3474FB024}"/>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'enrollment over time'!$G$1</c15:sqref>
                        </c15:formulaRef>
                      </c:ext>
                    </c:extLst>
                    <c:strCache>
                      <c:ptCount val="1"/>
                      <c:pt idx="0">
                        <c:v>% Change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time'!$G$10:$G$35</c15:sqref>
                        </c15:formulaRef>
                      </c:ext>
                    </c:extLst>
                    <c:numCache>
                      <c:formatCode>0%</c:formatCode>
                      <c:ptCount val="26"/>
                      <c:pt idx="1">
                        <c:v>7</c:v>
                      </c:pt>
                      <c:pt idx="2">
                        <c:v>0.8125</c:v>
                      </c:pt>
                      <c:pt idx="3">
                        <c:v>0.17241379310344829</c:v>
                      </c:pt>
                      <c:pt idx="4">
                        <c:v>0.11764705882352941</c:v>
                      </c:pt>
                      <c:pt idx="5">
                        <c:v>0.15789473684210525</c:v>
                      </c:pt>
                      <c:pt idx="6">
                        <c:v>2.2727272727272728E-2</c:v>
                      </c:pt>
                      <c:pt idx="7">
                        <c:v>8.8888888888888892E-2</c:v>
                      </c:pt>
                      <c:pt idx="8">
                        <c:v>0.2857142857142857</c:v>
                      </c:pt>
                      <c:pt idx="9">
                        <c:v>0.36507936507936506</c:v>
                      </c:pt>
                      <c:pt idx="10">
                        <c:v>0.52325581395348841</c:v>
                      </c:pt>
                      <c:pt idx="11">
                        <c:v>0.19847328244274809</c:v>
                      </c:pt>
                      <c:pt idx="12">
                        <c:v>0.17197452229299362</c:v>
                      </c:pt>
                      <c:pt idx="13">
                        <c:v>0.18478260869565216</c:v>
                      </c:pt>
                      <c:pt idx="14">
                        <c:v>0.11926605504587157</c:v>
                      </c:pt>
                      <c:pt idx="15">
                        <c:v>8.1967213114754092E-2</c:v>
                      </c:pt>
                      <c:pt idx="16">
                        <c:v>9.8484848484848481E-2</c:v>
                      </c:pt>
                      <c:pt idx="17">
                        <c:v>3.4482758620689655E-2</c:v>
                      </c:pt>
                      <c:pt idx="18">
                        <c:v>6.6666666666666671E-3</c:v>
                      </c:pt>
                      <c:pt idx="19">
                        <c:v>3.3112582781456954E-3</c:v>
                      </c:pt>
                      <c:pt idx="20">
                        <c:v>1.3201320132013201E-2</c:v>
                      </c:pt>
                      <c:pt idx="21">
                        <c:v>2.6058631921824105E-2</c:v>
                      </c:pt>
                      <c:pt idx="22">
                        <c:v>1.2698412698412698E-2</c:v>
                      </c:pt>
                      <c:pt idx="23">
                        <c:v>3.134796238244514E-3</c:v>
                      </c:pt>
                      <c:pt idx="24">
                        <c:v>1.2500000000000001E-2</c:v>
                      </c:pt>
                      <c:pt idx="25">
                        <c:v>9.2592592592592587E-3</c:v>
                      </c:pt>
                    </c:numCache>
                  </c:numRef>
                </c:val>
                <c:smooth val="0"/>
                <c:extLst xmlns:c15="http://schemas.microsoft.com/office/drawing/2012/chart">
                  <c:ext xmlns:c16="http://schemas.microsoft.com/office/drawing/2014/chart" uri="{C3380CC4-5D6E-409C-BE32-E72D297353CC}">
                    <c16:uniqueId val="{00000006-22DB-4D06-ADA5-3DB3474FB02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'enrollment over time'!$H$1</c15:sqref>
                        </c15:formulaRef>
                      </c:ext>
                    </c:extLst>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time'!$H$10:$H$35</c15:sqref>
                        </c15:formulaRef>
                      </c:ext>
                    </c:extLst>
                    <c:numCache>
                      <c:formatCode>0%</c:formatCode>
                      <c:ptCount val="26"/>
                      <c:pt idx="1">
                        <c:v>2.0779220779220779E-2</c:v>
                      </c:pt>
                      <c:pt idx="2">
                        <c:v>3.5279805352798052E-2</c:v>
                      </c:pt>
                      <c:pt idx="3">
                        <c:v>3.8990825688073397E-2</c:v>
                      </c:pt>
                      <c:pt idx="4">
                        <c:v>4.1439476553980371E-2</c:v>
                      </c:pt>
                      <c:pt idx="5">
                        <c:v>4.6218487394957986E-2</c:v>
                      </c:pt>
                      <c:pt idx="6">
                        <c:v>4.5045045045045043E-2</c:v>
                      </c:pt>
                      <c:pt idx="7">
                        <c:v>4.6889952153110051E-2</c:v>
                      </c:pt>
                      <c:pt idx="8">
                        <c:v>5.7481751824817517E-2</c:v>
                      </c:pt>
                      <c:pt idx="9">
                        <c:v>7.4330164217804667E-2</c:v>
                      </c:pt>
                      <c:pt idx="10">
                        <c:v>0.10471622701838529</c:v>
                      </c:pt>
                      <c:pt idx="11">
                        <c:v>0.11760299625468165</c:v>
                      </c:pt>
                      <c:pt idx="12">
                        <c:v>0.12930428671820099</c:v>
                      </c:pt>
                      <c:pt idx="13">
                        <c:v>0.14285714285714285</c:v>
                      </c:pt>
                      <c:pt idx="14">
                        <c:v>0.15174129353233831</c:v>
                      </c:pt>
                      <c:pt idx="15">
                        <c:v>0.15789473684210525</c:v>
                      </c:pt>
                      <c:pt idx="16">
                        <c:v>0.15616585891222401</c:v>
                      </c:pt>
                      <c:pt idx="17">
                        <c:v>0.15060240963855423</c:v>
                      </c:pt>
                      <c:pt idx="18">
                        <c:v>0.15069860279441119</c:v>
                      </c:pt>
                      <c:pt idx="19">
                        <c:v>0.15067130780706117</c:v>
                      </c:pt>
                      <c:pt idx="20">
                        <c:v>0.15115706548498276</c:v>
                      </c:pt>
                      <c:pt idx="21">
                        <c:v>0.15321011673151752</c:v>
                      </c:pt>
                      <c:pt idx="22">
                        <c:v>0.15358690418873375</c:v>
                      </c:pt>
                      <c:pt idx="23">
                        <c:v>0.15296367112810708</c:v>
                      </c:pt>
                      <c:pt idx="24">
                        <c:v>0.15297450424929179</c:v>
                      </c:pt>
                      <c:pt idx="25">
                        <c:v>0.15366541353383459</c:v>
                      </c:pt>
                    </c:numCache>
                  </c:numRef>
                </c:val>
                <c:smooth val="0"/>
                <c:extLst xmlns:c15="http://schemas.microsoft.com/office/drawing/2012/chart">
                  <c:ext xmlns:c16="http://schemas.microsoft.com/office/drawing/2014/chart" uri="{C3380CC4-5D6E-409C-BE32-E72D297353CC}">
                    <c16:uniqueId val="{00000007-22DB-4D06-ADA5-3DB3474FB02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'enrollment over time'!$I$1</c15:sqref>
                        </c15:formulaRef>
                      </c:ext>
                    </c:extLst>
                    <c:strCache>
                      <c:ptCount val="1"/>
                      <c:pt idx="0">
                        <c:v>Number of MSAW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time'!$I$10:$I$35</c15:sqref>
                        </c15:formulaRef>
                      </c:ext>
                    </c:extLst>
                    <c:numCache>
                      <c:formatCode>General</c:formatCode>
                      <c:ptCount val="26"/>
                      <c:pt idx="0">
                        <c:v>1</c:v>
                      </c:pt>
                      <c:pt idx="1">
                        <c:v>3</c:v>
                      </c:pt>
                      <c:pt idx="2">
                        <c:v>6</c:v>
                      </c:pt>
                      <c:pt idx="3">
                        <c:v>4</c:v>
                      </c:pt>
                      <c:pt idx="4">
                        <c:v>4</c:v>
                      </c:pt>
                      <c:pt idx="5">
                        <c:v>2</c:v>
                      </c:pt>
                      <c:pt idx="6">
                        <c:v>6</c:v>
                      </c:pt>
                      <c:pt idx="7">
                        <c:v>5</c:v>
                      </c:pt>
                      <c:pt idx="8">
                        <c:v>12</c:v>
                      </c:pt>
                      <c:pt idx="9">
                        <c:v>10</c:v>
                      </c:pt>
                      <c:pt idx="10">
                        <c:v>12</c:v>
                      </c:pt>
                      <c:pt idx="11">
                        <c:v>28</c:v>
                      </c:pt>
                      <c:pt idx="12">
                        <c:v>19</c:v>
                      </c:pt>
                      <c:pt idx="13">
                        <c:v>26</c:v>
                      </c:pt>
                      <c:pt idx="14">
                        <c:v>24</c:v>
                      </c:pt>
                      <c:pt idx="15">
                        <c:v>19</c:v>
                      </c:pt>
                      <c:pt idx="16">
                        <c:v>52</c:v>
                      </c:pt>
                      <c:pt idx="17">
                        <c:v>17</c:v>
                      </c:pt>
                      <c:pt idx="18">
                        <c:v>3</c:v>
                      </c:pt>
                      <c:pt idx="19">
                        <c:v>0</c:v>
                      </c:pt>
                      <c:pt idx="20">
                        <c:v>4</c:v>
                      </c:pt>
                      <c:pt idx="21">
                        <c:v>3</c:v>
                      </c:pt>
                      <c:pt idx="22">
                        <c:v>5</c:v>
                      </c:pt>
                      <c:pt idx="23">
                        <c:v>1</c:v>
                      </c:pt>
                      <c:pt idx="24">
                        <c:v>4</c:v>
                      </c:pt>
                      <c:pt idx="25">
                        <c:v>2</c:v>
                      </c:pt>
                    </c:numCache>
                  </c:numRef>
                </c:val>
                <c:smooth val="0"/>
                <c:extLst xmlns:c15="http://schemas.microsoft.com/office/drawing/2012/chart">
                  <c:ext xmlns:c16="http://schemas.microsoft.com/office/drawing/2014/chart" uri="{C3380CC4-5D6E-409C-BE32-E72D297353CC}">
                    <c16:uniqueId val="{00000008-22DB-4D06-ADA5-3DB3474FB024}"/>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'enrollment over time'!$K$1</c15:sqref>
                        </c15:formulaRef>
                      </c:ext>
                    </c:extLst>
                    <c:strCache>
                      <c:ptCount val="1"/>
                      <c:pt idx="0">
                        <c:v>% Change</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time'!$K$10:$K$35</c15:sqref>
                        </c15:formulaRef>
                      </c:ext>
                    </c:extLst>
                    <c:numCache>
                      <c:formatCode>0%</c:formatCode>
                      <c:ptCount val="26"/>
                      <c:pt idx="1">
                        <c:v>3</c:v>
                      </c:pt>
                      <c:pt idx="2">
                        <c:v>1.5</c:v>
                      </c:pt>
                      <c:pt idx="3">
                        <c:v>0.4</c:v>
                      </c:pt>
                      <c:pt idx="4">
                        <c:v>0.2857142857142857</c:v>
                      </c:pt>
                      <c:pt idx="5">
                        <c:v>0.1111111111111111</c:v>
                      </c:pt>
                      <c:pt idx="6">
                        <c:v>0.3</c:v>
                      </c:pt>
                      <c:pt idx="7">
                        <c:v>0.19230769230769232</c:v>
                      </c:pt>
                      <c:pt idx="8">
                        <c:v>0.38709677419354838</c:v>
                      </c:pt>
                      <c:pt idx="9">
                        <c:v>0.23255813953488372</c:v>
                      </c:pt>
                      <c:pt idx="10">
                        <c:v>0.22641509433962265</c:v>
                      </c:pt>
                      <c:pt idx="11">
                        <c:v>0.43076923076923079</c:v>
                      </c:pt>
                      <c:pt idx="12">
                        <c:v>0.20430107526881722</c:v>
                      </c:pt>
                      <c:pt idx="13">
                        <c:v>0.23214285714285715</c:v>
                      </c:pt>
                      <c:pt idx="14">
                        <c:v>0.17391304347826086</c:v>
                      </c:pt>
                      <c:pt idx="15">
                        <c:v>0.11728395061728394</c:v>
                      </c:pt>
                      <c:pt idx="16">
                        <c:v>0.287292817679558</c:v>
                      </c:pt>
                      <c:pt idx="17">
                        <c:v>7.2961373390557943E-2</c:v>
                      </c:pt>
                      <c:pt idx="18">
                        <c:v>1.2E-2</c:v>
                      </c:pt>
                      <c:pt idx="19">
                        <c:v>0</c:v>
                      </c:pt>
                      <c:pt idx="20">
                        <c:v>1.5810276679841896E-2</c:v>
                      </c:pt>
                      <c:pt idx="21">
                        <c:v>1.1673151750972763E-2</c:v>
                      </c:pt>
                      <c:pt idx="22">
                        <c:v>1.9230769230769232E-2</c:v>
                      </c:pt>
                      <c:pt idx="23">
                        <c:v>3.7735849056603774E-3</c:v>
                      </c:pt>
                      <c:pt idx="24">
                        <c:v>1.5037593984962405E-2</c:v>
                      </c:pt>
                      <c:pt idx="25">
                        <c:v>7.4074074074074077E-3</c:v>
                      </c:pt>
                    </c:numCache>
                  </c:numRef>
                </c:val>
                <c:smooth val="0"/>
                <c:extLst xmlns:c15="http://schemas.microsoft.com/office/drawing/2012/chart">
                  <c:ext xmlns:c16="http://schemas.microsoft.com/office/drawing/2014/chart" uri="{C3380CC4-5D6E-409C-BE32-E72D297353CC}">
                    <c16:uniqueId val="{00000009-22DB-4D06-ADA5-3DB3474FB024}"/>
                  </c:ext>
                </c:extLst>
              </c15:ser>
            </c15:filteredLineSeries>
            <c15:filteredLineSeries>
              <c15:ser>
                <c:idx val="10"/>
                <c:order val="9"/>
                <c:tx>
                  <c:strRef>
                    <c:extLst xmlns:c15="http://schemas.microsoft.com/office/drawing/2012/chart">
                      <c:ext xmlns:c15="http://schemas.microsoft.com/office/drawing/2012/chart" uri="{02D57815-91ED-43cb-92C2-25804820EDAC}">
                        <c15:formulaRef>
                          <c15:sqref>'enrollment over time'!$L$1</c15:sqref>
                        </c15:formulaRef>
                      </c:ext>
                    </c:extLst>
                    <c:strCache>
                      <c:ptCount val="1"/>
                      <c:pt idx="0">
                        <c:v>% Total</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'enrollment over time'!$A$10:$A$35</c15:sqref>
                        </c15:formulaRef>
                      </c:ext>
                    </c:extLst>
                    <c:numCache>
                      <c:formatCode>[$-409]mmm\-yy;@</c:formatCode>
                      <c:ptCount val="26"/>
                      <c:pt idx="0">
                        <c:v>44378</c:v>
                      </c:pt>
                      <c:pt idx="1">
                        <c:v>44409</c:v>
                      </c:pt>
                      <c:pt idx="2">
                        <c:v>44440</c:v>
                      </c:pt>
                      <c:pt idx="3">
                        <c:v>44470</c:v>
                      </c:pt>
                      <c:pt idx="4">
                        <c:v>44501</c:v>
                      </c:pt>
                      <c:pt idx="5">
                        <c:v>44531</c:v>
                      </c:pt>
                      <c:pt idx="6">
                        <c:v>44562</c:v>
                      </c:pt>
                      <c:pt idx="7">
                        <c:v>44593</c:v>
                      </c:pt>
                      <c:pt idx="8">
                        <c:v>44621</c:v>
                      </c:pt>
                      <c:pt idx="9">
                        <c:v>44652</c:v>
                      </c:pt>
                      <c:pt idx="10">
                        <c:v>44682</c:v>
                      </c:pt>
                      <c:pt idx="11">
                        <c:v>44713</c:v>
                      </c:pt>
                      <c:pt idx="12">
                        <c:v>44764</c:v>
                      </c:pt>
                      <c:pt idx="13">
                        <c:v>44774</c:v>
                      </c:pt>
                      <c:pt idx="14">
                        <c:v>44826</c:v>
                      </c:pt>
                      <c:pt idx="15">
                        <c:v>44835</c:v>
                      </c:pt>
                      <c:pt idx="16">
                        <c:v>44866</c:v>
                      </c:pt>
                      <c:pt idx="17">
                        <c:v>44896</c:v>
                      </c:pt>
                      <c:pt idx="18">
                        <c:v>44927</c:v>
                      </c:pt>
                      <c:pt idx="19" formatCode="mmm\-yy">
                        <c:v>44958</c:v>
                      </c:pt>
                      <c:pt idx="20" formatCode="mmm\-yy">
                        <c:v>44986</c:v>
                      </c:pt>
                      <c:pt idx="21" formatCode="mmm\-yy">
                        <c:v>45017</c:v>
                      </c:pt>
                      <c:pt idx="22" formatCode="mmm\-yy">
                        <c:v>45047</c:v>
                      </c:pt>
                      <c:pt idx="23" formatCode="mmm\-yy">
                        <c:v>45078</c:v>
                      </c:pt>
                      <c:pt idx="24" formatCode="mmm\-yy">
                        <c:v>45108</c:v>
                      </c:pt>
                      <c:pt idx="25" formatCode="mmm\-yy">
                        <c:v>45139</c:v>
                      </c:pt>
                    </c:numCache>
                  </c:numRef>
                </c:cat>
                <c:val>
                  <c:numRef>
                    <c:extLst xmlns:c15="http://schemas.microsoft.com/office/drawing/2012/chart">
                      <c:ext xmlns:c15="http://schemas.microsoft.com/office/drawing/2012/chart" uri="{02D57815-91ED-43cb-92C2-25804820EDAC}">
                        <c15:formulaRef>
                          <c15:sqref>'enrollment over time'!$L$10:$L$35</c15:sqref>
                        </c15:formulaRef>
                      </c:ext>
                    </c:extLst>
                    <c:numCache>
                      <c:formatCode>0%</c:formatCode>
                      <c:ptCount val="26"/>
                      <c:pt idx="1">
                        <c:v>5.1948051948051948E-3</c:v>
                      </c:pt>
                      <c:pt idx="2">
                        <c:v>1.2165450121654502E-2</c:v>
                      </c:pt>
                      <c:pt idx="3">
                        <c:v>1.6055045871559634E-2</c:v>
                      </c:pt>
                      <c:pt idx="4">
                        <c:v>1.9629225736095966E-2</c:v>
                      </c:pt>
                      <c:pt idx="5">
                        <c:v>2.100840336134454E-2</c:v>
                      </c:pt>
                      <c:pt idx="6">
                        <c:v>2.6026026026026026E-2</c:v>
                      </c:pt>
                      <c:pt idx="7">
                        <c:v>2.9665071770334929E-2</c:v>
                      </c:pt>
                      <c:pt idx="8">
                        <c:v>3.9233576642335767E-2</c:v>
                      </c:pt>
                      <c:pt idx="9">
                        <c:v>4.5808124459809856E-2</c:v>
                      </c:pt>
                      <c:pt idx="10">
                        <c:v>5.1958433253397281E-2</c:v>
                      </c:pt>
                      <c:pt idx="11">
                        <c:v>6.9662921348314602E-2</c:v>
                      </c:pt>
                      <c:pt idx="12">
                        <c:v>7.8706957132817987E-2</c:v>
                      </c:pt>
                      <c:pt idx="13">
                        <c:v>9.0432503276539969E-2</c:v>
                      </c:pt>
                      <c:pt idx="14">
                        <c:v>0.10074626865671642</c:v>
                      </c:pt>
                      <c:pt idx="15">
                        <c:v>0.10825358851674641</c:v>
                      </c:pt>
                      <c:pt idx="16">
                        <c:v>0.1254711900915455</c:v>
                      </c:pt>
                      <c:pt idx="17">
                        <c:v>0.12550200803212852</c:v>
                      </c:pt>
                      <c:pt idx="18">
                        <c:v>0.12624750499001997</c:v>
                      </c:pt>
                      <c:pt idx="19">
                        <c:v>0.12580805569368472</c:v>
                      </c:pt>
                      <c:pt idx="20">
                        <c:v>0.12653865091088135</c:v>
                      </c:pt>
                      <c:pt idx="21">
                        <c:v>0.12645914396887159</c:v>
                      </c:pt>
                      <c:pt idx="22">
                        <c:v>0.12758786711603273</c:v>
                      </c:pt>
                      <c:pt idx="23">
                        <c:v>0.12715105162523901</c:v>
                      </c:pt>
                      <c:pt idx="24">
                        <c:v>0.12747875354107649</c:v>
                      </c:pt>
                      <c:pt idx="25">
                        <c:v>0.12781954887218044</c:v>
                      </c:pt>
                    </c:numCache>
                  </c:numRef>
                </c:val>
                <c:smooth val="0"/>
                <c:extLst xmlns:c15="http://schemas.microsoft.com/office/drawing/2012/chart">
                  <c:ext xmlns:c16="http://schemas.microsoft.com/office/drawing/2014/chart" uri="{C3380CC4-5D6E-409C-BE32-E72D297353CC}">
                    <c16:uniqueId val="{0000000A-22DB-4D06-ADA5-3DB3474FB024}"/>
                  </c:ext>
                </c:extLst>
              </c15:ser>
            </c15:filteredLineSeries>
          </c:ext>
        </c:extLst>
      </c:lineChart>
      <c:dateAx>
        <c:axId val="535614463"/>
        <c:scaling>
          <c:orientation val="minMax"/>
          <c:min val="44378"/>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607807"/>
        <c:crosses val="autoZero"/>
        <c:auto val="1"/>
        <c:lblOffset val="100"/>
        <c:baseTimeUnit val="months"/>
      </c:dateAx>
      <c:valAx>
        <c:axId val="535607807"/>
        <c:scaling>
          <c:orientation val="minMax"/>
          <c:max val="3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Patients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5614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7BDCE9-5781-4DCC-BE82-555C64A5E5E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16A49DF-14F4-40AC-8F1D-5846840A05DC}">
      <dgm:prSet/>
      <dgm:spPr/>
      <dgm:t>
        <a:bodyPr/>
        <a:lstStyle/>
        <a:p>
          <a:r>
            <a:rPr lang="en-US"/>
            <a:t>Care Transition from Primary Care or Hospital</a:t>
          </a:r>
        </a:p>
      </dgm:t>
    </dgm:pt>
    <dgm:pt modelId="{6AC0D593-5249-478B-B2A7-F12D6F2E9778}" type="parTrans" cxnId="{37DED63E-CE7D-4188-91D7-E15AF20309FB}">
      <dgm:prSet/>
      <dgm:spPr/>
      <dgm:t>
        <a:bodyPr/>
        <a:lstStyle/>
        <a:p>
          <a:endParaRPr lang="en-US"/>
        </a:p>
      </dgm:t>
    </dgm:pt>
    <dgm:pt modelId="{1688EB7B-9DFA-49CE-97BD-3BD4BD49862B}" type="sibTrans" cxnId="{37DED63E-CE7D-4188-91D7-E15AF20309FB}">
      <dgm:prSet/>
      <dgm:spPr/>
      <dgm:t>
        <a:bodyPr/>
        <a:lstStyle/>
        <a:p>
          <a:endParaRPr lang="en-US"/>
        </a:p>
      </dgm:t>
    </dgm:pt>
    <dgm:pt modelId="{7C56FC68-0049-499B-AC6F-A892DF3EDCCD}">
      <dgm:prSet/>
      <dgm:spPr/>
      <dgm:t>
        <a:bodyPr/>
        <a:lstStyle/>
        <a:p>
          <a:r>
            <a:rPr lang="en-US"/>
            <a:t>Medication review</a:t>
          </a:r>
        </a:p>
      </dgm:t>
    </dgm:pt>
    <dgm:pt modelId="{280B598A-5717-432B-82CF-BD6206DEE2B9}" type="parTrans" cxnId="{9818161C-ECDA-4A32-9E45-D20018997EA7}">
      <dgm:prSet/>
      <dgm:spPr/>
      <dgm:t>
        <a:bodyPr/>
        <a:lstStyle/>
        <a:p>
          <a:endParaRPr lang="en-US"/>
        </a:p>
      </dgm:t>
    </dgm:pt>
    <dgm:pt modelId="{A20668B3-F54D-42F6-ACFA-F48D86791E74}" type="sibTrans" cxnId="{9818161C-ECDA-4A32-9E45-D20018997EA7}">
      <dgm:prSet/>
      <dgm:spPr/>
      <dgm:t>
        <a:bodyPr/>
        <a:lstStyle/>
        <a:p>
          <a:endParaRPr lang="en-US"/>
        </a:p>
      </dgm:t>
    </dgm:pt>
    <dgm:pt modelId="{C33CD2D4-967E-40B4-8C63-F1FFACC0B8F2}">
      <dgm:prSet/>
      <dgm:spPr/>
      <dgm:t>
        <a:bodyPr/>
        <a:lstStyle/>
        <a:p>
          <a:r>
            <a:rPr lang="en-US"/>
            <a:t>Case management </a:t>
          </a:r>
        </a:p>
      </dgm:t>
    </dgm:pt>
    <dgm:pt modelId="{DB8E0A67-4E68-4DB6-8CB0-F8B5AF80C4B9}" type="parTrans" cxnId="{8F52BC07-F1AF-4684-9C67-FB47CB26440C}">
      <dgm:prSet/>
      <dgm:spPr/>
      <dgm:t>
        <a:bodyPr/>
        <a:lstStyle/>
        <a:p>
          <a:endParaRPr lang="en-US"/>
        </a:p>
      </dgm:t>
    </dgm:pt>
    <dgm:pt modelId="{A3338FB8-8897-44E9-8584-B98CF7E23E30}" type="sibTrans" cxnId="{8F52BC07-F1AF-4684-9C67-FB47CB26440C}">
      <dgm:prSet/>
      <dgm:spPr/>
      <dgm:t>
        <a:bodyPr/>
        <a:lstStyle/>
        <a:p>
          <a:endParaRPr lang="en-US"/>
        </a:p>
      </dgm:t>
    </dgm:pt>
    <dgm:pt modelId="{29367896-0C75-4621-BF86-078B4C4A2287}">
      <dgm:prSet/>
      <dgm:spPr/>
      <dgm:t>
        <a:bodyPr/>
        <a:lstStyle/>
        <a:p>
          <a:r>
            <a:rPr lang="en-US"/>
            <a:t>Wound care</a:t>
          </a:r>
        </a:p>
      </dgm:t>
    </dgm:pt>
    <dgm:pt modelId="{7BD6E9D2-F3FF-411C-81B1-9B6855A0A49A}" type="parTrans" cxnId="{825239AA-6932-4CE6-A458-98C2AFE1E9BB}">
      <dgm:prSet/>
      <dgm:spPr/>
      <dgm:t>
        <a:bodyPr/>
        <a:lstStyle/>
        <a:p>
          <a:endParaRPr lang="en-US"/>
        </a:p>
      </dgm:t>
    </dgm:pt>
    <dgm:pt modelId="{136EB667-68FC-49D9-9F1B-E85976D43BC1}" type="sibTrans" cxnId="{825239AA-6932-4CE6-A458-98C2AFE1E9BB}">
      <dgm:prSet/>
      <dgm:spPr/>
      <dgm:t>
        <a:bodyPr/>
        <a:lstStyle/>
        <a:p>
          <a:endParaRPr lang="en-US"/>
        </a:p>
      </dgm:t>
    </dgm:pt>
    <dgm:pt modelId="{9B27BFD2-3A49-4436-BD95-2150CACE2528}">
      <dgm:prSet/>
      <dgm:spPr/>
      <dgm:t>
        <a:bodyPr/>
        <a:lstStyle/>
        <a:p>
          <a:r>
            <a:rPr lang="en-US"/>
            <a:t>Daily checks &amp; health education</a:t>
          </a:r>
        </a:p>
      </dgm:t>
    </dgm:pt>
    <dgm:pt modelId="{868051C9-DB7D-4C70-9002-78D435852C57}" type="parTrans" cxnId="{674EF4C2-DBB0-44A0-AEAB-AA6B7A3D76FF}">
      <dgm:prSet/>
      <dgm:spPr/>
      <dgm:t>
        <a:bodyPr/>
        <a:lstStyle/>
        <a:p>
          <a:endParaRPr lang="en-US"/>
        </a:p>
      </dgm:t>
    </dgm:pt>
    <dgm:pt modelId="{3DF4C539-96CD-40BA-8D9B-A5582FF8540D}" type="sibTrans" cxnId="{674EF4C2-DBB0-44A0-AEAB-AA6B7A3D76FF}">
      <dgm:prSet/>
      <dgm:spPr/>
      <dgm:t>
        <a:bodyPr/>
        <a:lstStyle/>
        <a:p>
          <a:endParaRPr lang="en-US"/>
        </a:p>
      </dgm:t>
    </dgm:pt>
    <dgm:pt modelId="{2C35F122-DBC7-4303-AB14-D2240C1D1C99}">
      <dgm:prSet/>
      <dgm:spPr/>
      <dgm:t>
        <a:bodyPr/>
        <a:lstStyle/>
        <a:p>
          <a:r>
            <a:rPr lang="en-US"/>
            <a:t>Access to medical support 24/7</a:t>
          </a:r>
        </a:p>
      </dgm:t>
    </dgm:pt>
    <dgm:pt modelId="{D1BA4CE8-E119-4DB6-A61C-015E781E64F7}" type="parTrans" cxnId="{3A1049EE-A1AC-4194-8D35-F364795CE1B0}">
      <dgm:prSet/>
      <dgm:spPr/>
      <dgm:t>
        <a:bodyPr/>
        <a:lstStyle/>
        <a:p>
          <a:endParaRPr lang="en-US"/>
        </a:p>
      </dgm:t>
    </dgm:pt>
    <dgm:pt modelId="{E953E716-0F2F-4F70-A97A-68FD6C34B315}" type="sibTrans" cxnId="{3A1049EE-A1AC-4194-8D35-F364795CE1B0}">
      <dgm:prSet/>
      <dgm:spPr/>
      <dgm:t>
        <a:bodyPr/>
        <a:lstStyle/>
        <a:p>
          <a:endParaRPr lang="en-US"/>
        </a:p>
      </dgm:t>
    </dgm:pt>
    <dgm:pt modelId="{570A6433-EFAF-4208-B8F4-D2EA3117CE3F}">
      <dgm:prSet/>
      <dgm:spPr/>
      <dgm:t>
        <a:bodyPr/>
        <a:lstStyle/>
        <a:p>
          <a:r>
            <a:rPr lang="en-US"/>
            <a:t>Behavioral Health assessment &amp; intervention</a:t>
          </a:r>
        </a:p>
      </dgm:t>
    </dgm:pt>
    <dgm:pt modelId="{84319683-6E22-4176-B99F-19052ADBFEFF}" type="parTrans" cxnId="{AEE2A27A-F2E3-48CB-84CC-CA859F4FACF3}">
      <dgm:prSet/>
      <dgm:spPr/>
      <dgm:t>
        <a:bodyPr/>
        <a:lstStyle/>
        <a:p>
          <a:endParaRPr lang="en-US"/>
        </a:p>
      </dgm:t>
    </dgm:pt>
    <dgm:pt modelId="{2B19F549-7ED5-4308-89C3-476DE4441A73}" type="sibTrans" cxnId="{AEE2A27A-F2E3-48CB-84CC-CA859F4FACF3}">
      <dgm:prSet/>
      <dgm:spPr/>
      <dgm:t>
        <a:bodyPr/>
        <a:lstStyle/>
        <a:p>
          <a:endParaRPr lang="en-US"/>
        </a:p>
      </dgm:t>
    </dgm:pt>
    <dgm:pt modelId="{5589A500-6FA0-4058-B59C-6814E238618D}">
      <dgm:prSet/>
      <dgm:spPr/>
      <dgm:t>
        <a:bodyPr/>
        <a:lstStyle/>
        <a:p>
          <a:r>
            <a:rPr lang="en-US"/>
            <a:t>Assessment of Social Needs</a:t>
          </a:r>
        </a:p>
      </dgm:t>
    </dgm:pt>
    <dgm:pt modelId="{61D7B7E6-71C3-4DA8-A0AC-1525164F0500}" type="parTrans" cxnId="{4F6E9B60-7F1B-4819-8FC1-136F00F83CF1}">
      <dgm:prSet/>
      <dgm:spPr/>
      <dgm:t>
        <a:bodyPr/>
        <a:lstStyle/>
        <a:p>
          <a:endParaRPr lang="en-US"/>
        </a:p>
      </dgm:t>
    </dgm:pt>
    <dgm:pt modelId="{EE6D19EA-FAA8-40BB-90FE-124ADEFFAFC3}" type="sibTrans" cxnId="{4F6E9B60-7F1B-4819-8FC1-136F00F83CF1}">
      <dgm:prSet/>
      <dgm:spPr/>
      <dgm:t>
        <a:bodyPr/>
        <a:lstStyle/>
        <a:p>
          <a:endParaRPr lang="en-US"/>
        </a:p>
      </dgm:t>
    </dgm:pt>
    <dgm:pt modelId="{EA0DC6D1-1B39-49F9-8016-752983136D5E}" type="pres">
      <dgm:prSet presAssocID="{977BDCE9-5781-4DCC-BE82-555C64A5E5E4}" presName="diagram" presStyleCnt="0">
        <dgm:presLayoutVars>
          <dgm:dir/>
          <dgm:resizeHandles val="exact"/>
        </dgm:presLayoutVars>
      </dgm:prSet>
      <dgm:spPr/>
    </dgm:pt>
    <dgm:pt modelId="{6FF0B0E2-1AF3-4A92-8D74-1143656826B4}" type="pres">
      <dgm:prSet presAssocID="{C16A49DF-14F4-40AC-8F1D-5846840A05DC}" presName="node" presStyleLbl="node1" presStyleIdx="0" presStyleCnt="8">
        <dgm:presLayoutVars>
          <dgm:bulletEnabled val="1"/>
        </dgm:presLayoutVars>
      </dgm:prSet>
      <dgm:spPr/>
    </dgm:pt>
    <dgm:pt modelId="{BB49E78E-0958-4DC3-8B6D-4295AEE183CA}" type="pres">
      <dgm:prSet presAssocID="{1688EB7B-9DFA-49CE-97BD-3BD4BD49862B}" presName="sibTrans" presStyleCnt="0"/>
      <dgm:spPr/>
    </dgm:pt>
    <dgm:pt modelId="{90AAD451-29D4-4DAB-9BB0-79DAB9DD7574}" type="pres">
      <dgm:prSet presAssocID="{7C56FC68-0049-499B-AC6F-A892DF3EDCCD}" presName="node" presStyleLbl="node1" presStyleIdx="1" presStyleCnt="8">
        <dgm:presLayoutVars>
          <dgm:bulletEnabled val="1"/>
        </dgm:presLayoutVars>
      </dgm:prSet>
      <dgm:spPr/>
    </dgm:pt>
    <dgm:pt modelId="{C15220F4-69F5-4D1D-A327-E931DA77B0F7}" type="pres">
      <dgm:prSet presAssocID="{A20668B3-F54D-42F6-ACFA-F48D86791E74}" presName="sibTrans" presStyleCnt="0"/>
      <dgm:spPr/>
    </dgm:pt>
    <dgm:pt modelId="{954BE56D-E252-42D8-9F61-07A5BB368F01}" type="pres">
      <dgm:prSet presAssocID="{C33CD2D4-967E-40B4-8C63-F1FFACC0B8F2}" presName="node" presStyleLbl="node1" presStyleIdx="2" presStyleCnt="8">
        <dgm:presLayoutVars>
          <dgm:bulletEnabled val="1"/>
        </dgm:presLayoutVars>
      </dgm:prSet>
      <dgm:spPr/>
    </dgm:pt>
    <dgm:pt modelId="{338C6AF9-FD5E-4686-95A6-6F3F3C9DFBD2}" type="pres">
      <dgm:prSet presAssocID="{A3338FB8-8897-44E9-8584-B98CF7E23E30}" presName="sibTrans" presStyleCnt="0"/>
      <dgm:spPr/>
    </dgm:pt>
    <dgm:pt modelId="{FDB5E4D8-7B5E-4EBE-A75E-633439B3DF4C}" type="pres">
      <dgm:prSet presAssocID="{29367896-0C75-4621-BF86-078B4C4A2287}" presName="node" presStyleLbl="node1" presStyleIdx="3" presStyleCnt="8">
        <dgm:presLayoutVars>
          <dgm:bulletEnabled val="1"/>
        </dgm:presLayoutVars>
      </dgm:prSet>
      <dgm:spPr/>
    </dgm:pt>
    <dgm:pt modelId="{9BEAAEAC-4D44-4634-9CD2-4CCDE26E8D86}" type="pres">
      <dgm:prSet presAssocID="{136EB667-68FC-49D9-9F1B-E85976D43BC1}" presName="sibTrans" presStyleCnt="0"/>
      <dgm:spPr/>
    </dgm:pt>
    <dgm:pt modelId="{DD631C84-2EA5-44D3-A252-7886765F2332}" type="pres">
      <dgm:prSet presAssocID="{9B27BFD2-3A49-4436-BD95-2150CACE2528}" presName="node" presStyleLbl="node1" presStyleIdx="4" presStyleCnt="8">
        <dgm:presLayoutVars>
          <dgm:bulletEnabled val="1"/>
        </dgm:presLayoutVars>
      </dgm:prSet>
      <dgm:spPr/>
    </dgm:pt>
    <dgm:pt modelId="{41E774A7-0BBE-4E28-8BE0-614580E698C4}" type="pres">
      <dgm:prSet presAssocID="{3DF4C539-96CD-40BA-8D9B-A5582FF8540D}" presName="sibTrans" presStyleCnt="0"/>
      <dgm:spPr/>
    </dgm:pt>
    <dgm:pt modelId="{D538156D-4C63-457D-99AF-AA11C9BCBBDA}" type="pres">
      <dgm:prSet presAssocID="{2C35F122-DBC7-4303-AB14-D2240C1D1C99}" presName="node" presStyleLbl="node1" presStyleIdx="5" presStyleCnt="8">
        <dgm:presLayoutVars>
          <dgm:bulletEnabled val="1"/>
        </dgm:presLayoutVars>
      </dgm:prSet>
      <dgm:spPr/>
    </dgm:pt>
    <dgm:pt modelId="{31B785EA-A76A-4B8C-927C-CAC48F856BEB}" type="pres">
      <dgm:prSet presAssocID="{E953E716-0F2F-4F70-A97A-68FD6C34B315}" presName="sibTrans" presStyleCnt="0"/>
      <dgm:spPr/>
    </dgm:pt>
    <dgm:pt modelId="{56C5EEC5-A0A5-4374-BEF3-CA890C3EE9DE}" type="pres">
      <dgm:prSet presAssocID="{570A6433-EFAF-4208-B8F4-D2EA3117CE3F}" presName="node" presStyleLbl="node1" presStyleIdx="6" presStyleCnt="8">
        <dgm:presLayoutVars>
          <dgm:bulletEnabled val="1"/>
        </dgm:presLayoutVars>
      </dgm:prSet>
      <dgm:spPr/>
    </dgm:pt>
    <dgm:pt modelId="{51E7661E-3B1A-4A93-8CC4-C365E377BF74}" type="pres">
      <dgm:prSet presAssocID="{2B19F549-7ED5-4308-89C3-476DE4441A73}" presName="sibTrans" presStyleCnt="0"/>
      <dgm:spPr/>
    </dgm:pt>
    <dgm:pt modelId="{CA85F9FA-12CF-436F-AD96-D29EAC797E49}" type="pres">
      <dgm:prSet presAssocID="{5589A500-6FA0-4058-B59C-6814E238618D}" presName="node" presStyleLbl="node1" presStyleIdx="7" presStyleCnt="8">
        <dgm:presLayoutVars>
          <dgm:bulletEnabled val="1"/>
        </dgm:presLayoutVars>
      </dgm:prSet>
      <dgm:spPr/>
    </dgm:pt>
  </dgm:ptLst>
  <dgm:cxnLst>
    <dgm:cxn modelId="{FDB30501-4A7D-4196-B2B1-7A2A2CEBD2AA}" type="presOf" srcId="{2C35F122-DBC7-4303-AB14-D2240C1D1C99}" destId="{D538156D-4C63-457D-99AF-AA11C9BCBBDA}" srcOrd="0" destOrd="0" presId="urn:microsoft.com/office/officeart/2005/8/layout/default"/>
    <dgm:cxn modelId="{8F52BC07-F1AF-4684-9C67-FB47CB26440C}" srcId="{977BDCE9-5781-4DCC-BE82-555C64A5E5E4}" destId="{C33CD2D4-967E-40B4-8C63-F1FFACC0B8F2}" srcOrd="2" destOrd="0" parTransId="{DB8E0A67-4E68-4DB6-8CB0-F8B5AF80C4B9}" sibTransId="{A3338FB8-8897-44E9-8584-B98CF7E23E30}"/>
    <dgm:cxn modelId="{9818161C-ECDA-4A32-9E45-D20018997EA7}" srcId="{977BDCE9-5781-4DCC-BE82-555C64A5E5E4}" destId="{7C56FC68-0049-499B-AC6F-A892DF3EDCCD}" srcOrd="1" destOrd="0" parTransId="{280B598A-5717-432B-82CF-BD6206DEE2B9}" sibTransId="{A20668B3-F54D-42F6-ACFA-F48D86791E74}"/>
    <dgm:cxn modelId="{2812C230-34E0-4B54-8C47-23DA3A55BE8A}" type="presOf" srcId="{C16A49DF-14F4-40AC-8F1D-5846840A05DC}" destId="{6FF0B0E2-1AF3-4A92-8D74-1143656826B4}" srcOrd="0" destOrd="0" presId="urn:microsoft.com/office/officeart/2005/8/layout/default"/>
    <dgm:cxn modelId="{C84CAD35-CCFF-48ED-AC4D-9B860DB70B81}" type="presOf" srcId="{977BDCE9-5781-4DCC-BE82-555C64A5E5E4}" destId="{EA0DC6D1-1B39-49F9-8016-752983136D5E}" srcOrd="0" destOrd="0" presId="urn:microsoft.com/office/officeart/2005/8/layout/default"/>
    <dgm:cxn modelId="{37DED63E-CE7D-4188-91D7-E15AF20309FB}" srcId="{977BDCE9-5781-4DCC-BE82-555C64A5E5E4}" destId="{C16A49DF-14F4-40AC-8F1D-5846840A05DC}" srcOrd="0" destOrd="0" parTransId="{6AC0D593-5249-478B-B2A7-F12D6F2E9778}" sibTransId="{1688EB7B-9DFA-49CE-97BD-3BD4BD49862B}"/>
    <dgm:cxn modelId="{4F6E9B60-7F1B-4819-8FC1-136F00F83CF1}" srcId="{977BDCE9-5781-4DCC-BE82-555C64A5E5E4}" destId="{5589A500-6FA0-4058-B59C-6814E238618D}" srcOrd="7" destOrd="0" parTransId="{61D7B7E6-71C3-4DA8-A0AC-1525164F0500}" sibTransId="{EE6D19EA-FAA8-40BB-90FE-124ADEFFAFC3}"/>
    <dgm:cxn modelId="{53594343-AD55-45AF-8838-7E5D2ECA47D6}" type="presOf" srcId="{C33CD2D4-967E-40B4-8C63-F1FFACC0B8F2}" destId="{954BE56D-E252-42D8-9F61-07A5BB368F01}" srcOrd="0" destOrd="0" presId="urn:microsoft.com/office/officeart/2005/8/layout/default"/>
    <dgm:cxn modelId="{F3DECB54-7AED-403D-8A35-70643E38FFE9}" type="presOf" srcId="{570A6433-EFAF-4208-B8F4-D2EA3117CE3F}" destId="{56C5EEC5-A0A5-4374-BEF3-CA890C3EE9DE}" srcOrd="0" destOrd="0" presId="urn:microsoft.com/office/officeart/2005/8/layout/default"/>
    <dgm:cxn modelId="{AEE2A27A-F2E3-48CB-84CC-CA859F4FACF3}" srcId="{977BDCE9-5781-4DCC-BE82-555C64A5E5E4}" destId="{570A6433-EFAF-4208-B8F4-D2EA3117CE3F}" srcOrd="6" destOrd="0" parTransId="{84319683-6E22-4176-B99F-19052ADBFEFF}" sibTransId="{2B19F549-7ED5-4308-89C3-476DE4441A73}"/>
    <dgm:cxn modelId="{64E54688-9986-4D6A-A13D-40E200055901}" type="presOf" srcId="{29367896-0C75-4621-BF86-078B4C4A2287}" destId="{FDB5E4D8-7B5E-4EBE-A75E-633439B3DF4C}" srcOrd="0" destOrd="0" presId="urn:microsoft.com/office/officeart/2005/8/layout/default"/>
    <dgm:cxn modelId="{A908ABA4-9E3D-4C2F-8DAD-83AF2B3F5516}" type="presOf" srcId="{7C56FC68-0049-499B-AC6F-A892DF3EDCCD}" destId="{90AAD451-29D4-4DAB-9BB0-79DAB9DD7574}" srcOrd="0" destOrd="0" presId="urn:microsoft.com/office/officeart/2005/8/layout/default"/>
    <dgm:cxn modelId="{825239AA-6932-4CE6-A458-98C2AFE1E9BB}" srcId="{977BDCE9-5781-4DCC-BE82-555C64A5E5E4}" destId="{29367896-0C75-4621-BF86-078B4C4A2287}" srcOrd="3" destOrd="0" parTransId="{7BD6E9D2-F3FF-411C-81B1-9B6855A0A49A}" sibTransId="{136EB667-68FC-49D9-9F1B-E85976D43BC1}"/>
    <dgm:cxn modelId="{674EF4C2-DBB0-44A0-AEAB-AA6B7A3D76FF}" srcId="{977BDCE9-5781-4DCC-BE82-555C64A5E5E4}" destId="{9B27BFD2-3A49-4436-BD95-2150CACE2528}" srcOrd="4" destOrd="0" parTransId="{868051C9-DB7D-4C70-9002-78D435852C57}" sibTransId="{3DF4C539-96CD-40BA-8D9B-A5582FF8540D}"/>
    <dgm:cxn modelId="{7B88C1E2-A7FA-4DF6-8D27-B5C6761F83CF}" type="presOf" srcId="{5589A500-6FA0-4058-B59C-6814E238618D}" destId="{CA85F9FA-12CF-436F-AD96-D29EAC797E49}" srcOrd="0" destOrd="0" presId="urn:microsoft.com/office/officeart/2005/8/layout/default"/>
    <dgm:cxn modelId="{3A1049EE-A1AC-4194-8D35-F364795CE1B0}" srcId="{977BDCE9-5781-4DCC-BE82-555C64A5E5E4}" destId="{2C35F122-DBC7-4303-AB14-D2240C1D1C99}" srcOrd="5" destOrd="0" parTransId="{D1BA4CE8-E119-4DB6-A61C-015E781E64F7}" sibTransId="{E953E716-0F2F-4F70-A97A-68FD6C34B315}"/>
    <dgm:cxn modelId="{C5FBF1FD-B7C0-420C-8ABB-C9FF5CF9E838}" type="presOf" srcId="{9B27BFD2-3A49-4436-BD95-2150CACE2528}" destId="{DD631C84-2EA5-44D3-A252-7886765F2332}" srcOrd="0" destOrd="0" presId="urn:microsoft.com/office/officeart/2005/8/layout/default"/>
    <dgm:cxn modelId="{51B9FD81-8B17-43B5-9ED9-73567ED28D19}" type="presParOf" srcId="{EA0DC6D1-1B39-49F9-8016-752983136D5E}" destId="{6FF0B0E2-1AF3-4A92-8D74-1143656826B4}" srcOrd="0" destOrd="0" presId="urn:microsoft.com/office/officeart/2005/8/layout/default"/>
    <dgm:cxn modelId="{529448B2-76F9-441D-B818-C8C70DD93405}" type="presParOf" srcId="{EA0DC6D1-1B39-49F9-8016-752983136D5E}" destId="{BB49E78E-0958-4DC3-8B6D-4295AEE183CA}" srcOrd="1" destOrd="0" presId="urn:microsoft.com/office/officeart/2005/8/layout/default"/>
    <dgm:cxn modelId="{2A3B89F5-7BFF-41BE-A68A-3FB0F554B7A0}" type="presParOf" srcId="{EA0DC6D1-1B39-49F9-8016-752983136D5E}" destId="{90AAD451-29D4-4DAB-9BB0-79DAB9DD7574}" srcOrd="2" destOrd="0" presId="urn:microsoft.com/office/officeart/2005/8/layout/default"/>
    <dgm:cxn modelId="{848E2F74-6646-4FF2-8B54-63AEE5AE5883}" type="presParOf" srcId="{EA0DC6D1-1B39-49F9-8016-752983136D5E}" destId="{C15220F4-69F5-4D1D-A327-E931DA77B0F7}" srcOrd="3" destOrd="0" presId="urn:microsoft.com/office/officeart/2005/8/layout/default"/>
    <dgm:cxn modelId="{CE75233E-F17E-4F8B-9D5E-73A14108F3B4}" type="presParOf" srcId="{EA0DC6D1-1B39-49F9-8016-752983136D5E}" destId="{954BE56D-E252-42D8-9F61-07A5BB368F01}" srcOrd="4" destOrd="0" presId="urn:microsoft.com/office/officeart/2005/8/layout/default"/>
    <dgm:cxn modelId="{27606187-D996-4948-964D-90CB102AF34B}" type="presParOf" srcId="{EA0DC6D1-1B39-49F9-8016-752983136D5E}" destId="{338C6AF9-FD5E-4686-95A6-6F3F3C9DFBD2}" srcOrd="5" destOrd="0" presId="urn:microsoft.com/office/officeart/2005/8/layout/default"/>
    <dgm:cxn modelId="{84B01448-9E0A-44A5-A4EA-DE533CD2B0C0}" type="presParOf" srcId="{EA0DC6D1-1B39-49F9-8016-752983136D5E}" destId="{FDB5E4D8-7B5E-4EBE-A75E-633439B3DF4C}" srcOrd="6" destOrd="0" presId="urn:microsoft.com/office/officeart/2005/8/layout/default"/>
    <dgm:cxn modelId="{196ED6AA-3237-44C8-B00A-E1012A5EEB3F}" type="presParOf" srcId="{EA0DC6D1-1B39-49F9-8016-752983136D5E}" destId="{9BEAAEAC-4D44-4634-9CD2-4CCDE26E8D86}" srcOrd="7" destOrd="0" presId="urn:microsoft.com/office/officeart/2005/8/layout/default"/>
    <dgm:cxn modelId="{9DB9B816-0F30-46A9-AC4C-DC468EB1775A}" type="presParOf" srcId="{EA0DC6D1-1B39-49F9-8016-752983136D5E}" destId="{DD631C84-2EA5-44D3-A252-7886765F2332}" srcOrd="8" destOrd="0" presId="urn:microsoft.com/office/officeart/2005/8/layout/default"/>
    <dgm:cxn modelId="{AED2C6B8-B4E0-4BE5-BF6D-DB7FF24B7063}" type="presParOf" srcId="{EA0DC6D1-1B39-49F9-8016-752983136D5E}" destId="{41E774A7-0BBE-4E28-8BE0-614580E698C4}" srcOrd="9" destOrd="0" presId="urn:microsoft.com/office/officeart/2005/8/layout/default"/>
    <dgm:cxn modelId="{AA0D88D9-1A0D-42D9-B1A7-1F51DF504A71}" type="presParOf" srcId="{EA0DC6D1-1B39-49F9-8016-752983136D5E}" destId="{D538156D-4C63-457D-99AF-AA11C9BCBBDA}" srcOrd="10" destOrd="0" presId="urn:microsoft.com/office/officeart/2005/8/layout/default"/>
    <dgm:cxn modelId="{C3EF1BA0-EB42-47E4-960D-29C96A67DB21}" type="presParOf" srcId="{EA0DC6D1-1B39-49F9-8016-752983136D5E}" destId="{31B785EA-A76A-4B8C-927C-CAC48F856BEB}" srcOrd="11" destOrd="0" presId="urn:microsoft.com/office/officeart/2005/8/layout/default"/>
    <dgm:cxn modelId="{7858C1E7-6FB8-41C9-9A77-070FD873C6A9}" type="presParOf" srcId="{EA0DC6D1-1B39-49F9-8016-752983136D5E}" destId="{56C5EEC5-A0A5-4374-BEF3-CA890C3EE9DE}" srcOrd="12" destOrd="0" presId="urn:microsoft.com/office/officeart/2005/8/layout/default"/>
    <dgm:cxn modelId="{024EEF48-6017-4142-BEC4-9FB605ACF2EA}" type="presParOf" srcId="{EA0DC6D1-1B39-49F9-8016-752983136D5E}" destId="{51E7661E-3B1A-4A93-8CC4-C365E377BF74}" srcOrd="13" destOrd="0" presId="urn:microsoft.com/office/officeart/2005/8/layout/default"/>
    <dgm:cxn modelId="{413BD198-2934-4FEA-AAB1-2BCDE585D253}" type="presParOf" srcId="{EA0DC6D1-1B39-49F9-8016-752983136D5E}" destId="{CA85F9FA-12CF-436F-AD96-D29EAC797E4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0EAC-19BD-4F54-A6DD-FB2D9D8BF61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6DAD51D-28F9-42BC-840A-165AB430E12D}">
      <dgm:prSet phldrT="[Text]"/>
      <dgm:spPr>
        <a:solidFill>
          <a:schemeClr val="accent2"/>
        </a:solidFill>
      </dgm:spPr>
      <dgm:t>
        <a:bodyPr/>
        <a:lstStyle/>
        <a:p>
          <a:r>
            <a:rPr lang="en-US" dirty="0"/>
            <a:t>Primary Care </a:t>
          </a:r>
        </a:p>
        <a:p>
          <a:r>
            <a:rPr lang="en-US" dirty="0"/>
            <a:t>*Medical</a:t>
          </a:r>
        </a:p>
        <a:p>
          <a:r>
            <a:rPr lang="en-US" dirty="0"/>
            <a:t>*Dental</a:t>
          </a:r>
        </a:p>
        <a:p>
          <a:r>
            <a:rPr lang="en-US" dirty="0"/>
            <a:t>*Behavioral Health</a:t>
          </a:r>
        </a:p>
        <a:p>
          <a:r>
            <a:rPr lang="en-US" dirty="0"/>
            <a:t>*Pharmacy</a:t>
          </a:r>
        </a:p>
      </dgm:t>
    </dgm:pt>
    <dgm:pt modelId="{DA57CF2A-34AC-439E-913F-5F74A28AB89C}" type="parTrans" cxnId="{6EBECC2E-007B-4937-9507-4805C8D292DB}">
      <dgm:prSet/>
      <dgm:spPr/>
      <dgm:t>
        <a:bodyPr/>
        <a:lstStyle/>
        <a:p>
          <a:endParaRPr lang="en-US"/>
        </a:p>
      </dgm:t>
    </dgm:pt>
    <dgm:pt modelId="{8A6A8AD4-4DAC-4183-A2AD-9C65AA91C5F6}" type="sibTrans" cxnId="{6EBECC2E-007B-4937-9507-4805C8D292DB}">
      <dgm:prSet/>
      <dgm:spPr/>
      <dgm:t>
        <a:bodyPr/>
        <a:lstStyle/>
        <a:p>
          <a:endParaRPr lang="en-US"/>
        </a:p>
      </dgm:t>
    </dgm:pt>
    <dgm:pt modelId="{36B2791B-69A4-49AB-B3CC-845C89211A47}">
      <dgm:prSet phldrT="[Text]"/>
      <dgm:spPr/>
      <dgm:t>
        <a:bodyPr/>
        <a:lstStyle/>
        <a:p>
          <a:r>
            <a:rPr lang="en-US" dirty="0"/>
            <a:t>Continuum of Care / Coordinated Entry</a:t>
          </a:r>
        </a:p>
        <a:p>
          <a:r>
            <a:rPr lang="en-US" dirty="0"/>
            <a:t>HEN / ABD</a:t>
          </a:r>
        </a:p>
      </dgm:t>
    </dgm:pt>
    <dgm:pt modelId="{C1970550-32BD-4F48-B7E9-6462A2926628}" type="parTrans" cxnId="{0475B191-FEE3-40FB-82B3-E952A2B40FAC}">
      <dgm:prSet/>
      <dgm:spPr/>
      <dgm:t>
        <a:bodyPr/>
        <a:lstStyle/>
        <a:p>
          <a:endParaRPr lang="en-US"/>
        </a:p>
      </dgm:t>
    </dgm:pt>
    <dgm:pt modelId="{6A633F08-BC0C-413F-80E0-0A710972C2AB}" type="sibTrans" cxnId="{0475B191-FEE3-40FB-82B3-E952A2B40FAC}">
      <dgm:prSet/>
      <dgm:spPr/>
      <dgm:t>
        <a:bodyPr/>
        <a:lstStyle/>
        <a:p>
          <a:endParaRPr lang="en-US"/>
        </a:p>
      </dgm:t>
    </dgm:pt>
    <dgm:pt modelId="{B8D608B7-2100-4033-AC45-63E10E39D147}">
      <dgm:prSet phldrT="[Text]" custT="1"/>
      <dgm:spPr/>
      <dgm:t>
        <a:bodyPr/>
        <a:lstStyle/>
        <a:p>
          <a:r>
            <a:rPr lang="en-US" sz="1400" dirty="0"/>
            <a:t>Street Outreach</a:t>
          </a:r>
        </a:p>
      </dgm:t>
    </dgm:pt>
    <dgm:pt modelId="{C4145828-EC98-40CF-9284-185970F24BB6}" type="parTrans" cxnId="{019E4029-1460-426B-B480-67A46FF50C63}">
      <dgm:prSet/>
      <dgm:spPr/>
      <dgm:t>
        <a:bodyPr/>
        <a:lstStyle/>
        <a:p>
          <a:endParaRPr lang="en-US"/>
        </a:p>
      </dgm:t>
    </dgm:pt>
    <dgm:pt modelId="{D9965491-8791-4D59-8EB8-A79242470681}" type="sibTrans" cxnId="{019E4029-1460-426B-B480-67A46FF50C63}">
      <dgm:prSet/>
      <dgm:spPr/>
      <dgm:t>
        <a:bodyPr/>
        <a:lstStyle/>
        <a:p>
          <a:endParaRPr lang="en-US"/>
        </a:p>
      </dgm:t>
    </dgm:pt>
    <dgm:pt modelId="{05510FFD-4659-4859-8D26-0523D7D8818E}">
      <dgm:prSet phldrT="[Text]" custT="1"/>
      <dgm:spPr/>
      <dgm:t>
        <a:bodyPr/>
        <a:lstStyle/>
        <a:p>
          <a:r>
            <a:rPr lang="en-US" sz="1400" b="1" dirty="0">
              <a:solidFill>
                <a:schemeClr val="bg1"/>
              </a:solidFill>
            </a:rPr>
            <a:t>Health Home</a:t>
          </a:r>
        </a:p>
      </dgm:t>
    </dgm:pt>
    <dgm:pt modelId="{F9FF8FD4-8E3A-4599-9602-F7F07CF5D977}" type="parTrans" cxnId="{FE1C8C16-3027-4647-99CB-BCCD02979621}">
      <dgm:prSet/>
      <dgm:spPr/>
      <dgm:t>
        <a:bodyPr/>
        <a:lstStyle/>
        <a:p>
          <a:endParaRPr lang="en-US"/>
        </a:p>
      </dgm:t>
    </dgm:pt>
    <dgm:pt modelId="{0B86FE41-9FF9-436B-A42B-F204653A83AC}" type="sibTrans" cxnId="{FE1C8C16-3027-4647-99CB-BCCD02979621}">
      <dgm:prSet/>
      <dgm:spPr/>
      <dgm:t>
        <a:bodyPr/>
        <a:lstStyle/>
        <a:p>
          <a:endParaRPr lang="en-US"/>
        </a:p>
      </dgm:t>
    </dgm:pt>
    <dgm:pt modelId="{FDAEABFB-EAB0-4373-A56C-481302499CB6}">
      <dgm:prSet phldrT="[Text]" custT="1"/>
      <dgm:spPr/>
      <dgm:t>
        <a:bodyPr/>
        <a:lstStyle/>
        <a:p>
          <a:r>
            <a:rPr lang="en-US" sz="1400" b="1" dirty="0">
              <a:solidFill>
                <a:schemeClr val="bg1"/>
              </a:solidFill>
            </a:rPr>
            <a:t>Supportive Housing / Supported Employment</a:t>
          </a:r>
        </a:p>
      </dgm:t>
    </dgm:pt>
    <dgm:pt modelId="{29565966-B3B7-423F-AEE0-21C2E2EB41A7}" type="parTrans" cxnId="{7530C5CD-E459-4621-A582-FCAFA4EA06F3}">
      <dgm:prSet/>
      <dgm:spPr/>
      <dgm:t>
        <a:bodyPr/>
        <a:lstStyle/>
        <a:p>
          <a:endParaRPr lang="en-US"/>
        </a:p>
      </dgm:t>
    </dgm:pt>
    <dgm:pt modelId="{A6A380D8-58BA-447D-9314-321CD9DAE38D}" type="sibTrans" cxnId="{7530C5CD-E459-4621-A582-FCAFA4EA06F3}">
      <dgm:prSet/>
      <dgm:spPr/>
      <dgm:t>
        <a:bodyPr/>
        <a:lstStyle/>
        <a:p>
          <a:endParaRPr lang="en-US"/>
        </a:p>
      </dgm:t>
    </dgm:pt>
    <dgm:pt modelId="{CFA4FBDF-B435-4F39-9234-3FAEDFB82DDC}">
      <dgm:prSet phldrT="[Text]"/>
      <dgm:spPr>
        <a:solidFill>
          <a:schemeClr val="accent2"/>
        </a:solidFill>
      </dgm:spPr>
      <dgm:t>
        <a:bodyPr/>
        <a:lstStyle/>
        <a:p>
          <a:r>
            <a:rPr lang="en-US" dirty="0"/>
            <a:t>Medication for Opioid Use Disorders (MOUD) </a:t>
          </a:r>
        </a:p>
      </dgm:t>
    </dgm:pt>
    <dgm:pt modelId="{8233A97F-9A67-4222-AAAA-0022DF9DC897}" type="parTrans" cxnId="{EC6B28CC-052E-47DD-9DBA-9759CBEA6E02}">
      <dgm:prSet/>
      <dgm:spPr/>
      <dgm:t>
        <a:bodyPr/>
        <a:lstStyle/>
        <a:p>
          <a:endParaRPr lang="en-US"/>
        </a:p>
      </dgm:t>
    </dgm:pt>
    <dgm:pt modelId="{D21B1EA3-A38E-4F98-9AFF-2E378F664B5A}" type="sibTrans" cxnId="{EC6B28CC-052E-47DD-9DBA-9759CBEA6E02}">
      <dgm:prSet/>
      <dgm:spPr/>
      <dgm:t>
        <a:bodyPr/>
        <a:lstStyle/>
        <a:p>
          <a:endParaRPr lang="en-US"/>
        </a:p>
      </dgm:t>
    </dgm:pt>
    <dgm:pt modelId="{EF4161A2-309C-4508-864F-E5682E31A50D}">
      <dgm:prSet phldrT="[Text]" custT="1"/>
      <dgm:spPr>
        <a:solidFill>
          <a:srgbClr val="FF0000"/>
        </a:solidFill>
      </dgm:spPr>
      <dgm:t>
        <a:bodyPr/>
        <a:lstStyle/>
        <a:p>
          <a:r>
            <a:rPr lang="en-US" sz="1800" dirty="0"/>
            <a:t>Medical Respite Care</a:t>
          </a:r>
        </a:p>
      </dgm:t>
    </dgm:pt>
    <dgm:pt modelId="{FEC6CDD0-F2CA-4644-B95E-DD3DE5595C30}" type="sibTrans" cxnId="{B9D0DDF5-391C-4338-A9EF-B82966347CE8}">
      <dgm:prSet/>
      <dgm:spPr/>
      <dgm:t>
        <a:bodyPr/>
        <a:lstStyle/>
        <a:p>
          <a:endParaRPr lang="en-US"/>
        </a:p>
      </dgm:t>
    </dgm:pt>
    <dgm:pt modelId="{7C1A3089-F621-48A6-9E97-B9D4890780FA}" type="parTrans" cxnId="{B9D0DDF5-391C-4338-A9EF-B82966347CE8}">
      <dgm:prSet/>
      <dgm:spPr/>
      <dgm:t>
        <a:bodyPr/>
        <a:lstStyle/>
        <a:p>
          <a:endParaRPr lang="en-US"/>
        </a:p>
      </dgm:t>
    </dgm:pt>
    <dgm:pt modelId="{C0D63CAC-368E-41AB-A0C7-398F49EFD281}" type="pres">
      <dgm:prSet presAssocID="{3F740EAC-19BD-4F54-A6DD-FB2D9D8BF61A}" presName="Name0" presStyleCnt="0">
        <dgm:presLayoutVars>
          <dgm:chMax val="1"/>
          <dgm:chPref val="1"/>
          <dgm:dir/>
          <dgm:animOne val="branch"/>
          <dgm:animLvl val="lvl"/>
        </dgm:presLayoutVars>
      </dgm:prSet>
      <dgm:spPr/>
    </dgm:pt>
    <dgm:pt modelId="{F866ECA1-6919-4954-9072-00CEB33B44A9}" type="pres">
      <dgm:prSet presAssocID="{56DAD51D-28F9-42BC-840A-165AB430E12D}" presName="Parent" presStyleLbl="node0" presStyleIdx="0" presStyleCnt="1">
        <dgm:presLayoutVars>
          <dgm:chMax val="6"/>
          <dgm:chPref val="6"/>
        </dgm:presLayoutVars>
      </dgm:prSet>
      <dgm:spPr/>
    </dgm:pt>
    <dgm:pt modelId="{A2DC6089-B05D-4432-9FDC-DCE7B936BEE3}" type="pres">
      <dgm:prSet presAssocID="{36B2791B-69A4-49AB-B3CC-845C89211A47}" presName="Accent1" presStyleCnt="0"/>
      <dgm:spPr/>
    </dgm:pt>
    <dgm:pt modelId="{317EC777-C826-41F3-9354-ED50B41E7711}" type="pres">
      <dgm:prSet presAssocID="{36B2791B-69A4-49AB-B3CC-845C89211A47}" presName="Accent" presStyleLbl="bgShp" presStyleIdx="0" presStyleCnt="6"/>
      <dgm:spPr/>
    </dgm:pt>
    <dgm:pt modelId="{C5BE0FE8-EAE4-46E7-BAE9-E368BF7F3808}" type="pres">
      <dgm:prSet presAssocID="{36B2791B-69A4-49AB-B3CC-845C89211A47}" presName="Child1" presStyleLbl="node1" presStyleIdx="0" presStyleCnt="6">
        <dgm:presLayoutVars>
          <dgm:chMax val="0"/>
          <dgm:chPref val="0"/>
          <dgm:bulletEnabled val="1"/>
        </dgm:presLayoutVars>
      </dgm:prSet>
      <dgm:spPr/>
    </dgm:pt>
    <dgm:pt modelId="{11B1E115-B89E-4398-ACA8-A9E2AE79EB6A}" type="pres">
      <dgm:prSet presAssocID="{B8D608B7-2100-4033-AC45-63E10E39D147}" presName="Accent2" presStyleCnt="0"/>
      <dgm:spPr/>
    </dgm:pt>
    <dgm:pt modelId="{EAA88C31-EED9-42C5-8174-A01552A9E54C}" type="pres">
      <dgm:prSet presAssocID="{B8D608B7-2100-4033-AC45-63E10E39D147}" presName="Accent" presStyleLbl="bgShp" presStyleIdx="1" presStyleCnt="6"/>
      <dgm:spPr/>
    </dgm:pt>
    <dgm:pt modelId="{C0E00E7F-5E4F-4E28-AB59-9167810C4461}" type="pres">
      <dgm:prSet presAssocID="{B8D608B7-2100-4033-AC45-63E10E39D147}" presName="Child2" presStyleLbl="node1" presStyleIdx="1" presStyleCnt="6">
        <dgm:presLayoutVars>
          <dgm:chMax val="0"/>
          <dgm:chPref val="0"/>
          <dgm:bulletEnabled val="1"/>
        </dgm:presLayoutVars>
      </dgm:prSet>
      <dgm:spPr/>
    </dgm:pt>
    <dgm:pt modelId="{3D4ADBF2-6CBB-4C47-94E7-0FB5938A00D7}" type="pres">
      <dgm:prSet presAssocID="{EF4161A2-309C-4508-864F-E5682E31A50D}" presName="Accent3" presStyleCnt="0"/>
      <dgm:spPr/>
    </dgm:pt>
    <dgm:pt modelId="{7448D1BD-DAD2-44B7-A0F9-30CFFF10009A}" type="pres">
      <dgm:prSet presAssocID="{EF4161A2-309C-4508-864F-E5682E31A50D}" presName="Accent" presStyleLbl="bgShp" presStyleIdx="2" presStyleCnt="6"/>
      <dgm:spPr/>
    </dgm:pt>
    <dgm:pt modelId="{DFC6CBA7-4B12-4456-80F4-B8D58450B80B}" type="pres">
      <dgm:prSet presAssocID="{EF4161A2-309C-4508-864F-E5682E31A50D}" presName="Child3" presStyleLbl="node1" presStyleIdx="2" presStyleCnt="6">
        <dgm:presLayoutVars>
          <dgm:chMax val="0"/>
          <dgm:chPref val="0"/>
          <dgm:bulletEnabled val="1"/>
        </dgm:presLayoutVars>
      </dgm:prSet>
      <dgm:spPr/>
    </dgm:pt>
    <dgm:pt modelId="{9F38021F-B0B5-4421-8EB3-444515731A40}" type="pres">
      <dgm:prSet presAssocID="{05510FFD-4659-4859-8D26-0523D7D8818E}" presName="Accent4" presStyleCnt="0"/>
      <dgm:spPr/>
    </dgm:pt>
    <dgm:pt modelId="{42D9A96E-0702-4714-9612-1CCC207A0F71}" type="pres">
      <dgm:prSet presAssocID="{05510FFD-4659-4859-8D26-0523D7D8818E}" presName="Accent" presStyleLbl="bgShp" presStyleIdx="3" presStyleCnt="6"/>
      <dgm:spPr/>
    </dgm:pt>
    <dgm:pt modelId="{01C3CE36-11A1-42C7-A598-555E744F66E1}" type="pres">
      <dgm:prSet presAssocID="{05510FFD-4659-4859-8D26-0523D7D8818E}" presName="Child4" presStyleLbl="node1" presStyleIdx="3" presStyleCnt="6">
        <dgm:presLayoutVars>
          <dgm:chMax val="0"/>
          <dgm:chPref val="0"/>
          <dgm:bulletEnabled val="1"/>
        </dgm:presLayoutVars>
      </dgm:prSet>
      <dgm:spPr/>
    </dgm:pt>
    <dgm:pt modelId="{10F53E13-9500-459C-B642-B10E9BF35AFA}" type="pres">
      <dgm:prSet presAssocID="{FDAEABFB-EAB0-4373-A56C-481302499CB6}" presName="Accent5" presStyleCnt="0"/>
      <dgm:spPr/>
    </dgm:pt>
    <dgm:pt modelId="{06D08A2E-1CAD-44B7-AF70-19B7CA7C789A}" type="pres">
      <dgm:prSet presAssocID="{FDAEABFB-EAB0-4373-A56C-481302499CB6}" presName="Accent" presStyleLbl="bgShp" presStyleIdx="4" presStyleCnt="6"/>
      <dgm:spPr/>
    </dgm:pt>
    <dgm:pt modelId="{259E67DE-6297-4BF2-9499-0F83AD0B1F2F}" type="pres">
      <dgm:prSet presAssocID="{FDAEABFB-EAB0-4373-A56C-481302499CB6}" presName="Child5" presStyleLbl="node1" presStyleIdx="4" presStyleCnt="6">
        <dgm:presLayoutVars>
          <dgm:chMax val="0"/>
          <dgm:chPref val="0"/>
          <dgm:bulletEnabled val="1"/>
        </dgm:presLayoutVars>
      </dgm:prSet>
      <dgm:spPr/>
    </dgm:pt>
    <dgm:pt modelId="{9BD2CF9C-5B47-4A96-A439-159584AD9B7D}" type="pres">
      <dgm:prSet presAssocID="{CFA4FBDF-B435-4F39-9234-3FAEDFB82DDC}" presName="Accent6" presStyleCnt="0"/>
      <dgm:spPr/>
    </dgm:pt>
    <dgm:pt modelId="{2A267960-62B5-40D1-9773-02E3635D6DDC}" type="pres">
      <dgm:prSet presAssocID="{CFA4FBDF-B435-4F39-9234-3FAEDFB82DDC}" presName="Accent" presStyleLbl="bgShp" presStyleIdx="5" presStyleCnt="6"/>
      <dgm:spPr/>
    </dgm:pt>
    <dgm:pt modelId="{5C6756BC-5A2E-48F7-A873-F019A6CB1228}" type="pres">
      <dgm:prSet presAssocID="{CFA4FBDF-B435-4F39-9234-3FAEDFB82DDC}" presName="Child6" presStyleLbl="node1" presStyleIdx="5" presStyleCnt="6">
        <dgm:presLayoutVars>
          <dgm:chMax val="0"/>
          <dgm:chPref val="0"/>
          <dgm:bulletEnabled val="1"/>
        </dgm:presLayoutVars>
      </dgm:prSet>
      <dgm:spPr/>
    </dgm:pt>
  </dgm:ptLst>
  <dgm:cxnLst>
    <dgm:cxn modelId="{09D45B06-5D0B-452F-820C-6D47BE33FD99}" type="presOf" srcId="{3F740EAC-19BD-4F54-A6DD-FB2D9D8BF61A}" destId="{C0D63CAC-368E-41AB-A0C7-398F49EFD281}" srcOrd="0" destOrd="0" presId="urn:microsoft.com/office/officeart/2011/layout/HexagonRadial"/>
    <dgm:cxn modelId="{FE1C8C16-3027-4647-99CB-BCCD02979621}" srcId="{56DAD51D-28F9-42BC-840A-165AB430E12D}" destId="{05510FFD-4659-4859-8D26-0523D7D8818E}" srcOrd="3" destOrd="0" parTransId="{F9FF8FD4-8E3A-4599-9602-F7F07CF5D977}" sibTransId="{0B86FE41-9FF9-436B-A42B-F204653A83AC}"/>
    <dgm:cxn modelId="{E7453728-883E-4906-A182-464325A5986D}" type="presOf" srcId="{05510FFD-4659-4859-8D26-0523D7D8818E}" destId="{01C3CE36-11A1-42C7-A598-555E744F66E1}" srcOrd="0" destOrd="0" presId="urn:microsoft.com/office/officeart/2011/layout/HexagonRadial"/>
    <dgm:cxn modelId="{019E4029-1460-426B-B480-67A46FF50C63}" srcId="{56DAD51D-28F9-42BC-840A-165AB430E12D}" destId="{B8D608B7-2100-4033-AC45-63E10E39D147}" srcOrd="1" destOrd="0" parTransId="{C4145828-EC98-40CF-9284-185970F24BB6}" sibTransId="{D9965491-8791-4D59-8EB8-A79242470681}"/>
    <dgm:cxn modelId="{6EBECC2E-007B-4937-9507-4805C8D292DB}" srcId="{3F740EAC-19BD-4F54-A6DD-FB2D9D8BF61A}" destId="{56DAD51D-28F9-42BC-840A-165AB430E12D}" srcOrd="0" destOrd="0" parTransId="{DA57CF2A-34AC-439E-913F-5F74A28AB89C}" sibTransId="{8A6A8AD4-4DAC-4183-A2AD-9C65AA91C5F6}"/>
    <dgm:cxn modelId="{25298D30-2BAF-432D-B5B7-835BD495D677}" type="presOf" srcId="{B8D608B7-2100-4033-AC45-63E10E39D147}" destId="{C0E00E7F-5E4F-4E28-AB59-9167810C4461}" srcOrd="0" destOrd="0" presId="urn:microsoft.com/office/officeart/2011/layout/HexagonRadial"/>
    <dgm:cxn modelId="{C7557D44-5FF8-46A8-B078-52F0134AF8A0}" type="presOf" srcId="{56DAD51D-28F9-42BC-840A-165AB430E12D}" destId="{F866ECA1-6919-4954-9072-00CEB33B44A9}" srcOrd="0" destOrd="0" presId="urn:microsoft.com/office/officeart/2011/layout/HexagonRadial"/>
    <dgm:cxn modelId="{EFABD985-7755-40AC-A686-F6441151FB8A}" type="presOf" srcId="{EF4161A2-309C-4508-864F-E5682E31A50D}" destId="{DFC6CBA7-4B12-4456-80F4-B8D58450B80B}" srcOrd="0" destOrd="0" presId="urn:microsoft.com/office/officeart/2011/layout/HexagonRadial"/>
    <dgm:cxn modelId="{0475B191-FEE3-40FB-82B3-E952A2B40FAC}" srcId="{56DAD51D-28F9-42BC-840A-165AB430E12D}" destId="{36B2791B-69A4-49AB-B3CC-845C89211A47}" srcOrd="0" destOrd="0" parTransId="{C1970550-32BD-4F48-B7E9-6462A2926628}" sibTransId="{6A633F08-BC0C-413F-80E0-0A710972C2AB}"/>
    <dgm:cxn modelId="{6D2FC1B8-EB8F-4C11-8FD6-96AA8724169E}" type="presOf" srcId="{36B2791B-69A4-49AB-B3CC-845C89211A47}" destId="{C5BE0FE8-EAE4-46E7-BAE9-E368BF7F3808}" srcOrd="0" destOrd="0" presId="urn:microsoft.com/office/officeart/2011/layout/HexagonRadial"/>
    <dgm:cxn modelId="{C3D8C1C0-EEBB-4CBD-9487-CB3B4E0C1F5D}" type="presOf" srcId="{FDAEABFB-EAB0-4373-A56C-481302499CB6}" destId="{259E67DE-6297-4BF2-9499-0F83AD0B1F2F}" srcOrd="0" destOrd="0" presId="urn:microsoft.com/office/officeart/2011/layout/HexagonRadial"/>
    <dgm:cxn modelId="{7741FDC0-B1C7-4A7E-9047-C51D4C242F2A}" type="presOf" srcId="{CFA4FBDF-B435-4F39-9234-3FAEDFB82DDC}" destId="{5C6756BC-5A2E-48F7-A873-F019A6CB1228}" srcOrd="0" destOrd="0" presId="urn:microsoft.com/office/officeart/2011/layout/HexagonRadial"/>
    <dgm:cxn modelId="{EC6B28CC-052E-47DD-9DBA-9759CBEA6E02}" srcId="{56DAD51D-28F9-42BC-840A-165AB430E12D}" destId="{CFA4FBDF-B435-4F39-9234-3FAEDFB82DDC}" srcOrd="5" destOrd="0" parTransId="{8233A97F-9A67-4222-AAAA-0022DF9DC897}" sibTransId="{D21B1EA3-A38E-4F98-9AFF-2E378F664B5A}"/>
    <dgm:cxn modelId="{7530C5CD-E459-4621-A582-FCAFA4EA06F3}" srcId="{56DAD51D-28F9-42BC-840A-165AB430E12D}" destId="{FDAEABFB-EAB0-4373-A56C-481302499CB6}" srcOrd="4" destOrd="0" parTransId="{29565966-B3B7-423F-AEE0-21C2E2EB41A7}" sibTransId="{A6A380D8-58BA-447D-9314-321CD9DAE38D}"/>
    <dgm:cxn modelId="{B9D0DDF5-391C-4338-A9EF-B82966347CE8}" srcId="{56DAD51D-28F9-42BC-840A-165AB430E12D}" destId="{EF4161A2-309C-4508-864F-E5682E31A50D}" srcOrd="2" destOrd="0" parTransId="{7C1A3089-F621-48A6-9E97-B9D4890780FA}" sibTransId="{FEC6CDD0-F2CA-4644-B95E-DD3DE5595C30}"/>
    <dgm:cxn modelId="{314B790E-FAF2-47BC-AFA1-BF2EBEC62DBD}" type="presParOf" srcId="{C0D63CAC-368E-41AB-A0C7-398F49EFD281}" destId="{F866ECA1-6919-4954-9072-00CEB33B44A9}" srcOrd="0" destOrd="0" presId="urn:microsoft.com/office/officeart/2011/layout/HexagonRadial"/>
    <dgm:cxn modelId="{ED7DFBAC-BD42-47F3-B979-3BB8D707AFF3}" type="presParOf" srcId="{C0D63CAC-368E-41AB-A0C7-398F49EFD281}" destId="{A2DC6089-B05D-4432-9FDC-DCE7B936BEE3}" srcOrd="1" destOrd="0" presId="urn:microsoft.com/office/officeart/2011/layout/HexagonRadial"/>
    <dgm:cxn modelId="{17AEA1CC-BAEF-45CC-B3A9-4006ACB1BEA3}" type="presParOf" srcId="{A2DC6089-B05D-4432-9FDC-DCE7B936BEE3}" destId="{317EC777-C826-41F3-9354-ED50B41E7711}" srcOrd="0" destOrd="0" presId="urn:microsoft.com/office/officeart/2011/layout/HexagonRadial"/>
    <dgm:cxn modelId="{E8495B46-030E-432A-BC29-8F6B10798290}" type="presParOf" srcId="{C0D63CAC-368E-41AB-A0C7-398F49EFD281}" destId="{C5BE0FE8-EAE4-46E7-BAE9-E368BF7F3808}" srcOrd="2" destOrd="0" presId="urn:microsoft.com/office/officeart/2011/layout/HexagonRadial"/>
    <dgm:cxn modelId="{D7E34671-9876-4624-92CD-B5DABF074942}" type="presParOf" srcId="{C0D63CAC-368E-41AB-A0C7-398F49EFD281}" destId="{11B1E115-B89E-4398-ACA8-A9E2AE79EB6A}" srcOrd="3" destOrd="0" presId="urn:microsoft.com/office/officeart/2011/layout/HexagonRadial"/>
    <dgm:cxn modelId="{2390AA9C-E7E5-4FBE-8425-7CA737B06925}" type="presParOf" srcId="{11B1E115-B89E-4398-ACA8-A9E2AE79EB6A}" destId="{EAA88C31-EED9-42C5-8174-A01552A9E54C}" srcOrd="0" destOrd="0" presId="urn:microsoft.com/office/officeart/2011/layout/HexagonRadial"/>
    <dgm:cxn modelId="{446E1B29-756E-4D46-819E-EBA384BC8B9C}" type="presParOf" srcId="{C0D63CAC-368E-41AB-A0C7-398F49EFD281}" destId="{C0E00E7F-5E4F-4E28-AB59-9167810C4461}" srcOrd="4" destOrd="0" presId="urn:microsoft.com/office/officeart/2011/layout/HexagonRadial"/>
    <dgm:cxn modelId="{5DBDD821-5619-4F38-B57D-62506BDC1B8C}" type="presParOf" srcId="{C0D63CAC-368E-41AB-A0C7-398F49EFD281}" destId="{3D4ADBF2-6CBB-4C47-94E7-0FB5938A00D7}" srcOrd="5" destOrd="0" presId="urn:microsoft.com/office/officeart/2011/layout/HexagonRadial"/>
    <dgm:cxn modelId="{2D3EE670-63FD-4D82-A863-06866F4D8198}" type="presParOf" srcId="{3D4ADBF2-6CBB-4C47-94E7-0FB5938A00D7}" destId="{7448D1BD-DAD2-44B7-A0F9-30CFFF10009A}" srcOrd="0" destOrd="0" presId="urn:microsoft.com/office/officeart/2011/layout/HexagonRadial"/>
    <dgm:cxn modelId="{AFEBCCE1-FB9F-4FFC-A9DA-FE80E91460CB}" type="presParOf" srcId="{C0D63CAC-368E-41AB-A0C7-398F49EFD281}" destId="{DFC6CBA7-4B12-4456-80F4-B8D58450B80B}" srcOrd="6" destOrd="0" presId="urn:microsoft.com/office/officeart/2011/layout/HexagonRadial"/>
    <dgm:cxn modelId="{D8A8FB5C-EFE8-4BDB-AEF1-B33A68812AE5}" type="presParOf" srcId="{C0D63CAC-368E-41AB-A0C7-398F49EFD281}" destId="{9F38021F-B0B5-4421-8EB3-444515731A40}" srcOrd="7" destOrd="0" presId="urn:microsoft.com/office/officeart/2011/layout/HexagonRadial"/>
    <dgm:cxn modelId="{01BF6044-2B5B-47E9-B80E-03E65EC94CC1}" type="presParOf" srcId="{9F38021F-B0B5-4421-8EB3-444515731A40}" destId="{42D9A96E-0702-4714-9612-1CCC207A0F71}" srcOrd="0" destOrd="0" presId="urn:microsoft.com/office/officeart/2011/layout/HexagonRadial"/>
    <dgm:cxn modelId="{4DF8F436-E52D-45A7-9FE8-E299F23F39D4}" type="presParOf" srcId="{C0D63CAC-368E-41AB-A0C7-398F49EFD281}" destId="{01C3CE36-11A1-42C7-A598-555E744F66E1}" srcOrd="8" destOrd="0" presId="urn:microsoft.com/office/officeart/2011/layout/HexagonRadial"/>
    <dgm:cxn modelId="{70B4E412-EB55-475A-9517-793E6AD73BCE}" type="presParOf" srcId="{C0D63CAC-368E-41AB-A0C7-398F49EFD281}" destId="{10F53E13-9500-459C-B642-B10E9BF35AFA}" srcOrd="9" destOrd="0" presId="urn:microsoft.com/office/officeart/2011/layout/HexagonRadial"/>
    <dgm:cxn modelId="{4320A959-87C4-42A7-B90B-7A09003AC498}" type="presParOf" srcId="{10F53E13-9500-459C-B642-B10E9BF35AFA}" destId="{06D08A2E-1CAD-44B7-AF70-19B7CA7C789A}" srcOrd="0" destOrd="0" presId="urn:microsoft.com/office/officeart/2011/layout/HexagonRadial"/>
    <dgm:cxn modelId="{0A12F22E-53C1-4D0C-831A-7DE6DD84698E}" type="presParOf" srcId="{C0D63CAC-368E-41AB-A0C7-398F49EFD281}" destId="{259E67DE-6297-4BF2-9499-0F83AD0B1F2F}" srcOrd="10" destOrd="0" presId="urn:microsoft.com/office/officeart/2011/layout/HexagonRadial"/>
    <dgm:cxn modelId="{9F7B8081-1D4B-43EA-99C9-E03F6BC41529}" type="presParOf" srcId="{C0D63CAC-368E-41AB-A0C7-398F49EFD281}" destId="{9BD2CF9C-5B47-4A96-A439-159584AD9B7D}" srcOrd="11" destOrd="0" presId="urn:microsoft.com/office/officeart/2011/layout/HexagonRadial"/>
    <dgm:cxn modelId="{7AB0D3F7-D049-4F51-A8FF-37B4F068AAF5}" type="presParOf" srcId="{9BD2CF9C-5B47-4A96-A439-159584AD9B7D}" destId="{2A267960-62B5-40D1-9773-02E3635D6DDC}" srcOrd="0" destOrd="0" presId="urn:microsoft.com/office/officeart/2011/layout/HexagonRadial"/>
    <dgm:cxn modelId="{B0C19111-C5FD-4C76-89F5-F90410B81A56}" type="presParOf" srcId="{C0D63CAC-368E-41AB-A0C7-398F49EFD281}" destId="{5C6756BC-5A2E-48F7-A873-F019A6CB1228}"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D59355-16C4-4D69-A367-FA8E47F0B26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CEED0E1-F295-4000-97FB-BABD0DF22BF6}">
      <dgm:prSet/>
      <dgm:spPr/>
      <dgm:t>
        <a:bodyPr/>
        <a:lstStyle/>
        <a:p>
          <a:r>
            <a:rPr lang="en-US" dirty="0"/>
            <a:t>88% insured  </a:t>
          </a:r>
        </a:p>
        <a:p>
          <a:r>
            <a:rPr lang="en-US" dirty="0"/>
            <a:t>	(81% general population) </a:t>
          </a:r>
        </a:p>
      </dgm:t>
    </dgm:pt>
    <dgm:pt modelId="{39979B44-2FD2-4D74-A232-22206065CB2F}" type="parTrans" cxnId="{F32C4E23-F4F9-4CB8-AF2F-2CC9D1E1C94A}">
      <dgm:prSet/>
      <dgm:spPr/>
      <dgm:t>
        <a:bodyPr/>
        <a:lstStyle/>
        <a:p>
          <a:endParaRPr lang="en-US"/>
        </a:p>
      </dgm:t>
    </dgm:pt>
    <dgm:pt modelId="{D0F83F74-9918-41AD-A7DC-B534AE2F5ECC}" type="sibTrans" cxnId="{F32C4E23-F4F9-4CB8-AF2F-2CC9D1E1C94A}">
      <dgm:prSet/>
      <dgm:spPr/>
      <dgm:t>
        <a:bodyPr/>
        <a:lstStyle/>
        <a:p>
          <a:endParaRPr lang="en-US"/>
        </a:p>
      </dgm:t>
    </dgm:pt>
    <dgm:pt modelId="{9CE9A7B6-4162-4CE0-A863-BFBDD59F816A}">
      <dgm:prSet/>
      <dgm:spPr/>
      <dgm:t>
        <a:bodyPr/>
        <a:lstStyle/>
        <a:p>
          <a:r>
            <a:rPr lang="en-US" dirty="0"/>
            <a:t>  46 % received flu shots </a:t>
          </a:r>
        </a:p>
        <a:p>
          <a:r>
            <a:rPr lang="en-US" dirty="0"/>
            <a:t>	( 47 % general population 2023)</a:t>
          </a:r>
        </a:p>
      </dgm:t>
    </dgm:pt>
    <dgm:pt modelId="{04EDE068-3F77-4471-84D9-FA96EFA61773}" type="parTrans" cxnId="{27D1AAD9-1602-41A0-BB11-0CB975E71382}">
      <dgm:prSet/>
      <dgm:spPr/>
      <dgm:t>
        <a:bodyPr/>
        <a:lstStyle/>
        <a:p>
          <a:endParaRPr lang="en-US"/>
        </a:p>
      </dgm:t>
    </dgm:pt>
    <dgm:pt modelId="{82D6C64B-50F3-4702-B14E-00465FB2C6CC}" type="sibTrans" cxnId="{27D1AAD9-1602-41A0-BB11-0CB975E71382}">
      <dgm:prSet/>
      <dgm:spPr/>
      <dgm:t>
        <a:bodyPr/>
        <a:lstStyle/>
        <a:p>
          <a:endParaRPr lang="en-US"/>
        </a:p>
      </dgm:t>
    </dgm:pt>
    <dgm:pt modelId="{5A44659E-731E-4973-A43A-9B7D6D91150F}">
      <dgm:prSet/>
      <dgm:spPr/>
      <dgm:t>
        <a:bodyPr/>
        <a:lstStyle/>
        <a:p>
          <a:r>
            <a:rPr lang="en-US" dirty="0"/>
            <a:t>   70% had controlled diabetes </a:t>
          </a:r>
        </a:p>
        <a:p>
          <a:r>
            <a:rPr lang="en-US" dirty="0"/>
            <a:t>	( 80% general population)</a:t>
          </a:r>
        </a:p>
      </dgm:t>
    </dgm:pt>
    <dgm:pt modelId="{B77FF881-8ABB-4912-BD1D-E84B58CD09FF}" type="parTrans" cxnId="{9E7613DA-CD94-4FF8-82FF-11A3C9B11CFE}">
      <dgm:prSet/>
      <dgm:spPr/>
      <dgm:t>
        <a:bodyPr/>
        <a:lstStyle/>
        <a:p>
          <a:endParaRPr lang="en-US"/>
        </a:p>
      </dgm:t>
    </dgm:pt>
    <dgm:pt modelId="{338A27F6-2BBE-4417-B939-0C34598D5E31}" type="sibTrans" cxnId="{9E7613DA-CD94-4FF8-82FF-11A3C9B11CFE}">
      <dgm:prSet/>
      <dgm:spPr/>
      <dgm:t>
        <a:bodyPr/>
        <a:lstStyle/>
        <a:p>
          <a:endParaRPr lang="en-US"/>
        </a:p>
      </dgm:t>
    </dgm:pt>
    <dgm:pt modelId="{A5B8CE4D-2E6D-43D4-8DEE-50789AA81253}">
      <dgm:prSet/>
      <dgm:spPr/>
      <dgm:t>
        <a:bodyPr/>
        <a:lstStyle/>
        <a:p>
          <a:r>
            <a:rPr lang="en-US" dirty="0"/>
            <a:t>  63 % had controlled hypertension </a:t>
          </a:r>
        </a:p>
        <a:p>
          <a:r>
            <a:rPr lang="en-US" dirty="0"/>
            <a:t>	(70% general population)</a:t>
          </a:r>
        </a:p>
      </dgm:t>
    </dgm:pt>
    <dgm:pt modelId="{F05D17DB-9B70-4CE9-A610-3631200B3373}" type="parTrans" cxnId="{D114B537-1ED6-44E8-A3A5-C4F7C1DC3B88}">
      <dgm:prSet/>
      <dgm:spPr/>
      <dgm:t>
        <a:bodyPr/>
        <a:lstStyle/>
        <a:p>
          <a:endParaRPr lang="en-US"/>
        </a:p>
      </dgm:t>
    </dgm:pt>
    <dgm:pt modelId="{48B7E5A5-AEF1-4797-91C5-F6B47FDCB3B2}" type="sibTrans" cxnId="{D114B537-1ED6-44E8-A3A5-C4F7C1DC3B88}">
      <dgm:prSet/>
      <dgm:spPr/>
      <dgm:t>
        <a:bodyPr/>
        <a:lstStyle/>
        <a:p>
          <a:endParaRPr lang="en-US"/>
        </a:p>
      </dgm:t>
    </dgm:pt>
    <dgm:pt modelId="{563E30D5-7F31-4509-B512-A127A788B8C4}" type="pres">
      <dgm:prSet presAssocID="{43D59355-16C4-4D69-A367-FA8E47F0B269}" presName="root" presStyleCnt="0">
        <dgm:presLayoutVars>
          <dgm:dir/>
          <dgm:resizeHandles val="exact"/>
        </dgm:presLayoutVars>
      </dgm:prSet>
      <dgm:spPr/>
    </dgm:pt>
    <dgm:pt modelId="{230D1DA8-6D96-47D3-B42B-2A723740692A}" type="pres">
      <dgm:prSet presAssocID="{ECEED0E1-F295-4000-97FB-BABD0DF22BF6}" presName="compNode" presStyleCnt="0"/>
      <dgm:spPr/>
    </dgm:pt>
    <dgm:pt modelId="{15100930-198B-4970-B9DA-E91466964B8F}" type="pres">
      <dgm:prSet presAssocID="{ECEED0E1-F295-4000-97FB-BABD0DF22BF6}" presName="bgRect" presStyleLbl="bgShp" presStyleIdx="0" presStyleCnt="4"/>
      <dgm:spPr/>
    </dgm:pt>
    <dgm:pt modelId="{25E9360A-2E86-4F31-8901-F29FA6DE9DF0}" type="pres">
      <dgm:prSet presAssocID="{ECEED0E1-F295-4000-97FB-BABD0DF22B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1782608-AA9D-4D5A-B547-2BBE80569E34}" type="pres">
      <dgm:prSet presAssocID="{ECEED0E1-F295-4000-97FB-BABD0DF22BF6}" presName="spaceRect" presStyleCnt="0"/>
      <dgm:spPr/>
    </dgm:pt>
    <dgm:pt modelId="{5355E875-CA38-4D21-8730-68114E73EC81}" type="pres">
      <dgm:prSet presAssocID="{ECEED0E1-F295-4000-97FB-BABD0DF22BF6}" presName="parTx" presStyleLbl="revTx" presStyleIdx="0" presStyleCnt="4">
        <dgm:presLayoutVars>
          <dgm:chMax val="0"/>
          <dgm:chPref val="0"/>
        </dgm:presLayoutVars>
      </dgm:prSet>
      <dgm:spPr/>
    </dgm:pt>
    <dgm:pt modelId="{C2715A6B-65B6-4CE9-823E-D0F5FBCB451F}" type="pres">
      <dgm:prSet presAssocID="{D0F83F74-9918-41AD-A7DC-B534AE2F5ECC}" presName="sibTrans" presStyleCnt="0"/>
      <dgm:spPr/>
    </dgm:pt>
    <dgm:pt modelId="{55C63639-4CC9-46EF-BA16-5A1E4307DD71}" type="pres">
      <dgm:prSet presAssocID="{9CE9A7B6-4162-4CE0-A863-BFBDD59F816A}" presName="compNode" presStyleCnt="0"/>
      <dgm:spPr/>
    </dgm:pt>
    <dgm:pt modelId="{19D76A15-C3B3-4CCF-9A38-CC60ED92E9BD}" type="pres">
      <dgm:prSet presAssocID="{9CE9A7B6-4162-4CE0-A863-BFBDD59F816A}" presName="bgRect" presStyleLbl="bgShp" presStyleIdx="1" presStyleCnt="4"/>
      <dgm:spPr/>
    </dgm:pt>
    <dgm:pt modelId="{AA27528B-179E-48BC-9ABD-FE699E99984B}" type="pres">
      <dgm:prSet presAssocID="{9CE9A7B6-4162-4CE0-A863-BFBDD59F81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dropper"/>
        </a:ext>
      </dgm:extLst>
    </dgm:pt>
    <dgm:pt modelId="{BFC83E52-4D1E-4B1B-BB03-CDBF0BE9EC9D}" type="pres">
      <dgm:prSet presAssocID="{9CE9A7B6-4162-4CE0-A863-BFBDD59F816A}" presName="spaceRect" presStyleCnt="0"/>
      <dgm:spPr/>
    </dgm:pt>
    <dgm:pt modelId="{6C3F855C-16DB-4EFF-B465-CBF811A02501}" type="pres">
      <dgm:prSet presAssocID="{9CE9A7B6-4162-4CE0-A863-BFBDD59F816A}" presName="parTx" presStyleLbl="revTx" presStyleIdx="1" presStyleCnt="4">
        <dgm:presLayoutVars>
          <dgm:chMax val="0"/>
          <dgm:chPref val="0"/>
        </dgm:presLayoutVars>
      </dgm:prSet>
      <dgm:spPr/>
    </dgm:pt>
    <dgm:pt modelId="{F6B7F1EB-ED01-4BF4-87FC-89B40A1702B8}" type="pres">
      <dgm:prSet presAssocID="{82D6C64B-50F3-4702-B14E-00465FB2C6CC}" presName="sibTrans" presStyleCnt="0"/>
      <dgm:spPr/>
    </dgm:pt>
    <dgm:pt modelId="{F6161C02-4CEF-4A1E-8FBA-EE9B83975B79}" type="pres">
      <dgm:prSet presAssocID="{5A44659E-731E-4973-A43A-9B7D6D91150F}" presName="compNode" presStyleCnt="0"/>
      <dgm:spPr/>
    </dgm:pt>
    <dgm:pt modelId="{5A4BCA0D-BD86-4D37-9AD6-32F1C19C6DE9}" type="pres">
      <dgm:prSet presAssocID="{5A44659E-731E-4973-A43A-9B7D6D91150F}" presName="bgRect" presStyleLbl="bgShp" presStyleIdx="2" presStyleCnt="4"/>
      <dgm:spPr/>
    </dgm:pt>
    <dgm:pt modelId="{7944C67D-A2E8-4FA8-B6E1-CD05B588A54B}" type="pres">
      <dgm:prSet presAssocID="{5A44659E-731E-4973-A43A-9B7D6D9115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EC30AB5-EEDE-4A02-9FC6-D1C3CB2565C3}" type="pres">
      <dgm:prSet presAssocID="{5A44659E-731E-4973-A43A-9B7D6D91150F}" presName="spaceRect" presStyleCnt="0"/>
      <dgm:spPr/>
    </dgm:pt>
    <dgm:pt modelId="{A6F89D51-E147-4DA8-9BB6-A09692437217}" type="pres">
      <dgm:prSet presAssocID="{5A44659E-731E-4973-A43A-9B7D6D91150F}" presName="parTx" presStyleLbl="revTx" presStyleIdx="2" presStyleCnt="4">
        <dgm:presLayoutVars>
          <dgm:chMax val="0"/>
          <dgm:chPref val="0"/>
        </dgm:presLayoutVars>
      </dgm:prSet>
      <dgm:spPr/>
    </dgm:pt>
    <dgm:pt modelId="{91C38132-EFE7-4CEB-8A80-EEE4C5E7DF21}" type="pres">
      <dgm:prSet presAssocID="{338A27F6-2BBE-4417-B939-0C34598D5E31}" presName="sibTrans" presStyleCnt="0"/>
      <dgm:spPr/>
    </dgm:pt>
    <dgm:pt modelId="{B1352AC5-9664-4EC6-ACB0-8F99B2A521F4}" type="pres">
      <dgm:prSet presAssocID="{A5B8CE4D-2E6D-43D4-8DEE-50789AA81253}" presName="compNode" presStyleCnt="0"/>
      <dgm:spPr/>
    </dgm:pt>
    <dgm:pt modelId="{0E496252-CE7B-41AB-8313-CAE01C950819}" type="pres">
      <dgm:prSet presAssocID="{A5B8CE4D-2E6D-43D4-8DEE-50789AA81253}" presName="bgRect" presStyleLbl="bgShp" presStyleIdx="3" presStyleCnt="4"/>
      <dgm:spPr/>
    </dgm:pt>
    <dgm:pt modelId="{ED9E7908-6057-4ACF-82CF-BC4232B5ECA6}" type="pres">
      <dgm:prSet presAssocID="{A5B8CE4D-2E6D-43D4-8DEE-50789AA812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Organ"/>
        </a:ext>
      </dgm:extLst>
    </dgm:pt>
    <dgm:pt modelId="{4317FBE4-4CA5-408E-9256-031502022E7A}" type="pres">
      <dgm:prSet presAssocID="{A5B8CE4D-2E6D-43D4-8DEE-50789AA81253}" presName="spaceRect" presStyleCnt="0"/>
      <dgm:spPr/>
    </dgm:pt>
    <dgm:pt modelId="{22012FC5-B5ED-4BB8-8DA0-494CD9D0C248}" type="pres">
      <dgm:prSet presAssocID="{A5B8CE4D-2E6D-43D4-8DEE-50789AA81253}" presName="parTx" presStyleLbl="revTx" presStyleIdx="3" presStyleCnt="4">
        <dgm:presLayoutVars>
          <dgm:chMax val="0"/>
          <dgm:chPref val="0"/>
        </dgm:presLayoutVars>
      </dgm:prSet>
      <dgm:spPr/>
    </dgm:pt>
  </dgm:ptLst>
  <dgm:cxnLst>
    <dgm:cxn modelId="{3E897204-986D-4D6F-A744-A292E390DF14}" type="presOf" srcId="{9CE9A7B6-4162-4CE0-A863-BFBDD59F816A}" destId="{6C3F855C-16DB-4EFF-B465-CBF811A02501}" srcOrd="0" destOrd="0" presId="urn:microsoft.com/office/officeart/2018/2/layout/IconVerticalSolidList"/>
    <dgm:cxn modelId="{F32C4E23-F4F9-4CB8-AF2F-2CC9D1E1C94A}" srcId="{43D59355-16C4-4D69-A367-FA8E47F0B269}" destId="{ECEED0E1-F295-4000-97FB-BABD0DF22BF6}" srcOrd="0" destOrd="0" parTransId="{39979B44-2FD2-4D74-A232-22206065CB2F}" sibTransId="{D0F83F74-9918-41AD-A7DC-B534AE2F5ECC}"/>
    <dgm:cxn modelId="{D114B537-1ED6-44E8-A3A5-C4F7C1DC3B88}" srcId="{43D59355-16C4-4D69-A367-FA8E47F0B269}" destId="{A5B8CE4D-2E6D-43D4-8DEE-50789AA81253}" srcOrd="3" destOrd="0" parTransId="{F05D17DB-9B70-4CE9-A610-3631200B3373}" sibTransId="{48B7E5A5-AEF1-4797-91C5-F6B47FDCB3B2}"/>
    <dgm:cxn modelId="{4A532271-343B-4924-BE45-8E8BF0F08D29}" type="presOf" srcId="{5A44659E-731E-4973-A43A-9B7D6D91150F}" destId="{A6F89D51-E147-4DA8-9BB6-A09692437217}" srcOrd="0" destOrd="0" presId="urn:microsoft.com/office/officeart/2018/2/layout/IconVerticalSolidList"/>
    <dgm:cxn modelId="{D140D8B8-C0C7-45F6-AF49-C40F1217C090}" type="presOf" srcId="{ECEED0E1-F295-4000-97FB-BABD0DF22BF6}" destId="{5355E875-CA38-4D21-8730-68114E73EC81}" srcOrd="0" destOrd="0" presId="urn:microsoft.com/office/officeart/2018/2/layout/IconVerticalSolidList"/>
    <dgm:cxn modelId="{FA28E1BC-26C9-41D7-AC37-079CB15C7FBE}" type="presOf" srcId="{43D59355-16C4-4D69-A367-FA8E47F0B269}" destId="{563E30D5-7F31-4509-B512-A127A788B8C4}" srcOrd="0" destOrd="0" presId="urn:microsoft.com/office/officeart/2018/2/layout/IconVerticalSolidList"/>
    <dgm:cxn modelId="{27D1AAD9-1602-41A0-BB11-0CB975E71382}" srcId="{43D59355-16C4-4D69-A367-FA8E47F0B269}" destId="{9CE9A7B6-4162-4CE0-A863-BFBDD59F816A}" srcOrd="1" destOrd="0" parTransId="{04EDE068-3F77-4471-84D9-FA96EFA61773}" sibTransId="{82D6C64B-50F3-4702-B14E-00465FB2C6CC}"/>
    <dgm:cxn modelId="{9E7613DA-CD94-4FF8-82FF-11A3C9B11CFE}" srcId="{43D59355-16C4-4D69-A367-FA8E47F0B269}" destId="{5A44659E-731E-4973-A43A-9B7D6D91150F}" srcOrd="2" destOrd="0" parTransId="{B77FF881-8ABB-4912-BD1D-E84B58CD09FF}" sibTransId="{338A27F6-2BBE-4417-B939-0C34598D5E31}"/>
    <dgm:cxn modelId="{649910F0-C2E0-4DD3-A298-C0FCCF42D737}" type="presOf" srcId="{A5B8CE4D-2E6D-43D4-8DEE-50789AA81253}" destId="{22012FC5-B5ED-4BB8-8DA0-494CD9D0C248}" srcOrd="0" destOrd="0" presId="urn:microsoft.com/office/officeart/2018/2/layout/IconVerticalSolidList"/>
    <dgm:cxn modelId="{C4D74AD2-791F-4CDA-9FC2-21FFECE57B9B}" type="presParOf" srcId="{563E30D5-7F31-4509-B512-A127A788B8C4}" destId="{230D1DA8-6D96-47D3-B42B-2A723740692A}" srcOrd="0" destOrd="0" presId="urn:microsoft.com/office/officeart/2018/2/layout/IconVerticalSolidList"/>
    <dgm:cxn modelId="{A1D035BD-AE64-4D87-A0BF-FC3DF80874EA}" type="presParOf" srcId="{230D1DA8-6D96-47D3-B42B-2A723740692A}" destId="{15100930-198B-4970-B9DA-E91466964B8F}" srcOrd="0" destOrd="0" presId="urn:microsoft.com/office/officeart/2018/2/layout/IconVerticalSolidList"/>
    <dgm:cxn modelId="{70054C7E-C747-4402-9925-2ACC4DD956AF}" type="presParOf" srcId="{230D1DA8-6D96-47D3-B42B-2A723740692A}" destId="{25E9360A-2E86-4F31-8901-F29FA6DE9DF0}" srcOrd="1" destOrd="0" presId="urn:microsoft.com/office/officeart/2018/2/layout/IconVerticalSolidList"/>
    <dgm:cxn modelId="{47F5E714-5E97-4C02-A467-7DDC952944F7}" type="presParOf" srcId="{230D1DA8-6D96-47D3-B42B-2A723740692A}" destId="{91782608-AA9D-4D5A-B547-2BBE80569E34}" srcOrd="2" destOrd="0" presId="urn:microsoft.com/office/officeart/2018/2/layout/IconVerticalSolidList"/>
    <dgm:cxn modelId="{E353BDF7-B6E2-4D7D-B379-6EF8E7DEC5EF}" type="presParOf" srcId="{230D1DA8-6D96-47D3-B42B-2A723740692A}" destId="{5355E875-CA38-4D21-8730-68114E73EC81}" srcOrd="3" destOrd="0" presId="urn:microsoft.com/office/officeart/2018/2/layout/IconVerticalSolidList"/>
    <dgm:cxn modelId="{19DB75EB-7E50-40E0-B690-A8E11857B209}" type="presParOf" srcId="{563E30D5-7F31-4509-B512-A127A788B8C4}" destId="{C2715A6B-65B6-4CE9-823E-D0F5FBCB451F}" srcOrd="1" destOrd="0" presId="urn:microsoft.com/office/officeart/2018/2/layout/IconVerticalSolidList"/>
    <dgm:cxn modelId="{C6A47616-F93E-499E-BD4B-F6B773608918}" type="presParOf" srcId="{563E30D5-7F31-4509-B512-A127A788B8C4}" destId="{55C63639-4CC9-46EF-BA16-5A1E4307DD71}" srcOrd="2" destOrd="0" presId="urn:microsoft.com/office/officeart/2018/2/layout/IconVerticalSolidList"/>
    <dgm:cxn modelId="{21E339E2-60C9-4A81-B0CC-C8015663DAB3}" type="presParOf" srcId="{55C63639-4CC9-46EF-BA16-5A1E4307DD71}" destId="{19D76A15-C3B3-4CCF-9A38-CC60ED92E9BD}" srcOrd="0" destOrd="0" presId="urn:microsoft.com/office/officeart/2018/2/layout/IconVerticalSolidList"/>
    <dgm:cxn modelId="{5EB58378-C1E4-4BA8-A62B-59899C51E229}" type="presParOf" srcId="{55C63639-4CC9-46EF-BA16-5A1E4307DD71}" destId="{AA27528B-179E-48BC-9ABD-FE699E99984B}" srcOrd="1" destOrd="0" presId="urn:microsoft.com/office/officeart/2018/2/layout/IconVerticalSolidList"/>
    <dgm:cxn modelId="{42B42A65-510C-4883-B842-B7804DDC2E19}" type="presParOf" srcId="{55C63639-4CC9-46EF-BA16-5A1E4307DD71}" destId="{BFC83E52-4D1E-4B1B-BB03-CDBF0BE9EC9D}" srcOrd="2" destOrd="0" presId="urn:microsoft.com/office/officeart/2018/2/layout/IconVerticalSolidList"/>
    <dgm:cxn modelId="{0C93BCF0-4316-47B8-A14B-CB4DBC4A8086}" type="presParOf" srcId="{55C63639-4CC9-46EF-BA16-5A1E4307DD71}" destId="{6C3F855C-16DB-4EFF-B465-CBF811A02501}" srcOrd="3" destOrd="0" presId="urn:microsoft.com/office/officeart/2018/2/layout/IconVerticalSolidList"/>
    <dgm:cxn modelId="{96CCE162-ED29-452A-86AE-0E9B38833015}" type="presParOf" srcId="{563E30D5-7F31-4509-B512-A127A788B8C4}" destId="{F6B7F1EB-ED01-4BF4-87FC-89B40A1702B8}" srcOrd="3" destOrd="0" presId="urn:microsoft.com/office/officeart/2018/2/layout/IconVerticalSolidList"/>
    <dgm:cxn modelId="{3CAD04F4-D5B0-4661-A7EB-2D14E5F0E66D}" type="presParOf" srcId="{563E30D5-7F31-4509-B512-A127A788B8C4}" destId="{F6161C02-4CEF-4A1E-8FBA-EE9B83975B79}" srcOrd="4" destOrd="0" presId="urn:microsoft.com/office/officeart/2018/2/layout/IconVerticalSolidList"/>
    <dgm:cxn modelId="{82761398-D4A5-4F60-B9DB-F7EA0E7349D5}" type="presParOf" srcId="{F6161C02-4CEF-4A1E-8FBA-EE9B83975B79}" destId="{5A4BCA0D-BD86-4D37-9AD6-32F1C19C6DE9}" srcOrd="0" destOrd="0" presId="urn:microsoft.com/office/officeart/2018/2/layout/IconVerticalSolidList"/>
    <dgm:cxn modelId="{CBA5C156-B00C-4259-895D-6EF83D58777B}" type="presParOf" srcId="{F6161C02-4CEF-4A1E-8FBA-EE9B83975B79}" destId="{7944C67D-A2E8-4FA8-B6E1-CD05B588A54B}" srcOrd="1" destOrd="0" presId="urn:microsoft.com/office/officeart/2018/2/layout/IconVerticalSolidList"/>
    <dgm:cxn modelId="{C6EF6723-9EC5-4AC8-8B84-017310C5C028}" type="presParOf" srcId="{F6161C02-4CEF-4A1E-8FBA-EE9B83975B79}" destId="{5EC30AB5-EEDE-4A02-9FC6-D1C3CB2565C3}" srcOrd="2" destOrd="0" presId="urn:microsoft.com/office/officeart/2018/2/layout/IconVerticalSolidList"/>
    <dgm:cxn modelId="{B40FD181-577E-47C9-9C0B-47A7710871A1}" type="presParOf" srcId="{F6161C02-4CEF-4A1E-8FBA-EE9B83975B79}" destId="{A6F89D51-E147-4DA8-9BB6-A09692437217}" srcOrd="3" destOrd="0" presId="urn:microsoft.com/office/officeart/2018/2/layout/IconVerticalSolidList"/>
    <dgm:cxn modelId="{ACC49D6C-8D06-49F5-BAAD-6A1DDBD4DBB5}" type="presParOf" srcId="{563E30D5-7F31-4509-B512-A127A788B8C4}" destId="{91C38132-EFE7-4CEB-8A80-EEE4C5E7DF21}" srcOrd="5" destOrd="0" presId="urn:microsoft.com/office/officeart/2018/2/layout/IconVerticalSolidList"/>
    <dgm:cxn modelId="{CFD4F723-4BE9-46FC-9078-E95D3836DC79}" type="presParOf" srcId="{563E30D5-7F31-4509-B512-A127A788B8C4}" destId="{B1352AC5-9664-4EC6-ACB0-8F99B2A521F4}" srcOrd="6" destOrd="0" presId="urn:microsoft.com/office/officeart/2018/2/layout/IconVerticalSolidList"/>
    <dgm:cxn modelId="{710E61A5-1D18-488A-A8A8-9FC4A869739B}" type="presParOf" srcId="{B1352AC5-9664-4EC6-ACB0-8F99B2A521F4}" destId="{0E496252-CE7B-41AB-8313-CAE01C950819}" srcOrd="0" destOrd="0" presId="urn:microsoft.com/office/officeart/2018/2/layout/IconVerticalSolidList"/>
    <dgm:cxn modelId="{0556F488-4038-4BE5-9BD9-3ACC08334A08}" type="presParOf" srcId="{B1352AC5-9664-4EC6-ACB0-8F99B2A521F4}" destId="{ED9E7908-6057-4ACF-82CF-BC4232B5ECA6}" srcOrd="1" destOrd="0" presId="urn:microsoft.com/office/officeart/2018/2/layout/IconVerticalSolidList"/>
    <dgm:cxn modelId="{BF231A78-B630-4CF7-8EC9-51F3917C1D43}" type="presParOf" srcId="{B1352AC5-9664-4EC6-ACB0-8F99B2A521F4}" destId="{4317FBE4-4CA5-408E-9256-031502022E7A}" srcOrd="2" destOrd="0" presId="urn:microsoft.com/office/officeart/2018/2/layout/IconVerticalSolidList"/>
    <dgm:cxn modelId="{2A5E954D-952C-4F22-A2AF-EB5040584F06}" type="presParOf" srcId="{B1352AC5-9664-4EC6-ACB0-8F99B2A521F4}" destId="{22012FC5-B5ED-4BB8-8DA0-494CD9D0C2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0B0E2-1AF3-4A92-8D74-1143656826B4}">
      <dsp:nvSpPr>
        <dsp:cNvPr id="0" name=""/>
        <dsp:cNvSpPr/>
      </dsp:nvSpPr>
      <dsp:spPr>
        <a:xfrm>
          <a:off x="474"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Care Transition from Primary Care or Hospital</a:t>
          </a:r>
        </a:p>
      </dsp:txBody>
      <dsp:txXfrm>
        <a:off x="474" y="424486"/>
        <a:ext cx="1850914" cy="1110548"/>
      </dsp:txXfrm>
    </dsp:sp>
    <dsp:sp modelId="{90AAD451-29D4-4DAB-9BB0-79DAB9DD7574}">
      <dsp:nvSpPr>
        <dsp:cNvPr id="0" name=""/>
        <dsp:cNvSpPr/>
      </dsp:nvSpPr>
      <dsp:spPr>
        <a:xfrm>
          <a:off x="2036480" y="42448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Medication review</a:t>
          </a:r>
        </a:p>
      </dsp:txBody>
      <dsp:txXfrm>
        <a:off x="2036480" y="424486"/>
        <a:ext cx="1850914" cy="1110548"/>
      </dsp:txXfrm>
    </dsp:sp>
    <dsp:sp modelId="{954BE56D-E252-42D8-9F61-07A5BB368F01}">
      <dsp:nvSpPr>
        <dsp:cNvPr id="0" name=""/>
        <dsp:cNvSpPr/>
      </dsp:nvSpPr>
      <dsp:spPr>
        <a:xfrm>
          <a:off x="474"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Case management </a:t>
          </a:r>
        </a:p>
      </dsp:txBody>
      <dsp:txXfrm>
        <a:off x="474" y="1720126"/>
        <a:ext cx="1850914" cy="1110548"/>
      </dsp:txXfrm>
    </dsp:sp>
    <dsp:sp modelId="{FDB5E4D8-7B5E-4EBE-A75E-633439B3DF4C}">
      <dsp:nvSpPr>
        <dsp:cNvPr id="0" name=""/>
        <dsp:cNvSpPr/>
      </dsp:nvSpPr>
      <dsp:spPr>
        <a:xfrm>
          <a:off x="2036480" y="172012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Wound care</a:t>
          </a:r>
        </a:p>
      </dsp:txBody>
      <dsp:txXfrm>
        <a:off x="2036480" y="1720126"/>
        <a:ext cx="1850914" cy="1110548"/>
      </dsp:txXfrm>
    </dsp:sp>
    <dsp:sp modelId="{DD631C84-2EA5-44D3-A252-7886765F2332}">
      <dsp:nvSpPr>
        <dsp:cNvPr id="0" name=""/>
        <dsp:cNvSpPr/>
      </dsp:nvSpPr>
      <dsp:spPr>
        <a:xfrm>
          <a:off x="474"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Daily checks &amp; health education</a:t>
          </a:r>
        </a:p>
      </dsp:txBody>
      <dsp:txXfrm>
        <a:off x="474" y="3015766"/>
        <a:ext cx="1850914" cy="1110548"/>
      </dsp:txXfrm>
    </dsp:sp>
    <dsp:sp modelId="{D538156D-4C63-457D-99AF-AA11C9BCBBDA}">
      <dsp:nvSpPr>
        <dsp:cNvPr id="0" name=""/>
        <dsp:cNvSpPr/>
      </dsp:nvSpPr>
      <dsp:spPr>
        <a:xfrm>
          <a:off x="2036480" y="301576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Access to medical support 24/7</a:t>
          </a:r>
        </a:p>
      </dsp:txBody>
      <dsp:txXfrm>
        <a:off x="2036480" y="3015766"/>
        <a:ext cx="1850914" cy="1110548"/>
      </dsp:txXfrm>
    </dsp:sp>
    <dsp:sp modelId="{56C5EEC5-A0A5-4374-BEF3-CA890C3EE9DE}">
      <dsp:nvSpPr>
        <dsp:cNvPr id="0" name=""/>
        <dsp:cNvSpPr/>
      </dsp:nvSpPr>
      <dsp:spPr>
        <a:xfrm>
          <a:off x="474"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Behavioral Health assessment &amp; intervention</a:t>
          </a:r>
        </a:p>
      </dsp:txBody>
      <dsp:txXfrm>
        <a:off x="474" y="4311406"/>
        <a:ext cx="1850914" cy="1110548"/>
      </dsp:txXfrm>
    </dsp:sp>
    <dsp:sp modelId="{CA85F9FA-12CF-436F-AD96-D29EAC797E49}">
      <dsp:nvSpPr>
        <dsp:cNvPr id="0" name=""/>
        <dsp:cNvSpPr/>
      </dsp:nvSpPr>
      <dsp:spPr>
        <a:xfrm>
          <a:off x="2036480" y="4311406"/>
          <a:ext cx="1850914" cy="11105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Assessment of Social Needs</a:t>
          </a:r>
        </a:p>
      </dsp:txBody>
      <dsp:txXfrm>
        <a:off x="2036480" y="4311406"/>
        <a:ext cx="1850914" cy="1110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6ECA1-6919-4954-9072-00CEB33B44A9}">
      <dsp:nvSpPr>
        <dsp:cNvPr id="0" name=""/>
        <dsp:cNvSpPr/>
      </dsp:nvSpPr>
      <dsp:spPr>
        <a:xfrm>
          <a:off x="2672108" y="1627352"/>
          <a:ext cx="2068435" cy="1789280"/>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Primary Care </a:t>
          </a:r>
        </a:p>
        <a:p>
          <a:pPr marL="0" lvl="0" indent="0" algn="ctr" defTabSz="533400">
            <a:lnSpc>
              <a:spcPct val="90000"/>
            </a:lnSpc>
            <a:spcBef>
              <a:spcPct val="0"/>
            </a:spcBef>
            <a:spcAft>
              <a:spcPct val="35000"/>
            </a:spcAft>
            <a:buNone/>
          </a:pPr>
          <a:r>
            <a:rPr lang="en-US" sz="1200" kern="1200" dirty="0"/>
            <a:t>*Medical</a:t>
          </a:r>
        </a:p>
        <a:p>
          <a:pPr marL="0" lvl="0" indent="0" algn="ctr" defTabSz="533400">
            <a:lnSpc>
              <a:spcPct val="90000"/>
            </a:lnSpc>
            <a:spcBef>
              <a:spcPct val="0"/>
            </a:spcBef>
            <a:spcAft>
              <a:spcPct val="35000"/>
            </a:spcAft>
            <a:buNone/>
          </a:pPr>
          <a:r>
            <a:rPr lang="en-US" sz="1200" kern="1200" dirty="0"/>
            <a:t>*Dental</a:t>
          </a:r>
        </a:p>
        <a:p>
          <a:pPr marL="0" lvl="0" indent="0" algn="ctr" defTabSz="533400">
            <a:lnSpc>
              <a:spcPct val="90000"/>
            </a:lnSpc>
            <a:spcBef>
              <a:spcPct val="0"/>
            </a:spcBef>
            <a:spcAft>
              <a:spcPct val="35000"/>
            </a:spcAft>
            <a:buNone/>
          </a:pPr>
          <a:r>
            <a:rPr lang="en-US" sz="1200" kern="1200" dirty="0"/>
            <a:t>*Behavioral Health</a:t>
          </a:r>
        </a:p>
        <a:p>
          <a:pPr marL="0" lvl="0" indent="0" algn="ctr" defTabSz="533400">
            <a:lnSpc>
              <a:spcPct val="90000"/>
            </a:lnSpc>
            <a:spcBef>
              <a:spcPct val="0"/>
            </a:spcBef>
            <a:spcAft>
              <a:spcPct val="35000"/>
            </a:spcAft>
            <a:buNone/>
          </a:pPr>
          <a:r>
            <a:rPr lang="en-US" sz="1200" kern="1200" dirty="0"/>
            <a:t>*Pharmacy</a:t>
          </a:r>
        </a:p>
      </dsp:txBody>
      <dsp:txXfrm>
        <a:off x="3014877" y="1923861"/>
        <a:ext cx="1382897" cy="1196262"/>
      </dsp:txXfrm>
    </dsp:sp>
    <dsp:sp modelId="{EAA88C31-EED9-42C5-8174-A01552A9E54C}">
      <dsp:nvSpPr>
        <dsp:cNvPr id="0" name=""/>
        <dsp:cNvSpPr/>
      </dsp:nvSpPr>
      <dsp:spPr>
        <a:xfrm>
          <a:off x="3967346" y="771302"/>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E0FE8-EAE4-46E7-BAE9-E368BF7F3808}">
      <dsp:nvSpPr>
        <dsp:cNvPr id="0" name=""/>
        <dsp:cNvSpPr/>
      </dsp:nvSpPr>
      <dsp:spPr>
        <a:xfrm>
          <a:off x="2862640" y="0"/>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Continuum of Care / Coordinated Entry</a:t>
          </a:r>
        </a:p>
        <a:p>
          <a:pPr marL="0" lvl="0" indent="0" algn="ctr" defTabSz="533400">
            <a:lnSpc>
              <a:spcPct val="90000"/>
            </a:lnSpc>
            <a:spcBef>
              <a:spcPct val="0"/>
            </a:spcBef>
            <a:spcAft>
              <a:spcPct val="35000"/>
            </a:spcAft>
            <a:buNone/>
          </a:pPr>
          <a:r>
            <a:rPr lang="en-US" sz="1200" kern="1200" dirty="0"/>
            <a:t>HEN / ABD</a:t>
          </a:r>
        </a:p>
      </dsp:txBody>
      <dsp:txXfrm>
        <a:off x="3143549" y="243019"/>
        <a:ext cx="1133250" cy="980395"/>
      </dsp:txXfrm>
    </dsp:sp>
    <dsp:sp modelId="{7448D1BD-DAD2-44B7-A0F9-30CFFF10009A}">
      <dsp:nvSpPr>
        <dsp:cNvPr id="0" name=""/>
        <dsp:cNvSpPr/>
      </dsp:nvSpPr>
      <dsp:spPr>
        <a:xfrm>
          <a:off x="4878150" y="2028389"/>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00E7F-5E4F-4E28-AB59-9167810C4461}">
      <dsp:nvSpPr>
        <dsp:cNvPr id="0" name=""/>
        <dsp:cNvSpPr/>
      </dsp:nvSpPr>
      <dsp:spPr>
        <a:xfrm>
          <a:off x="4417215" y="901954"/>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Street Outreach</a:t>
          </a:r>
        </a:p>
      </dsp:txBody>
      <dsp:txXfrm>
        <a:off x="4698124" y="1144973"/>
        <a:ext cx="1133250" cy="980395"/>
      </dsp:txXfrm>
    </dsp:sp>
    <dsp:sp modelId="{42D9A96E-0702-4714-9612-1CCC207A0F71}">
      <dsp:nvSpPr>
        <dsp:cNvPr id="0" name=""/>
        <dsp:cNvSpPr/>
      </dsp:nvSpPr>
      <dsp:spPr>
        <a:xfrm>
          <a:off x="4245447" y="3447404"/>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C6CBA7-4B12-4456-80F4-B8D58450B80B}">
      <dsp:nvSpPr>
        <dsp:cNvPr id="0" name=""/>
        <dsp:cNvSpPr/>
      </dsp:nvSpPr>
      <dsp:spPr>
        <a:xfrm>
          <a:off x="4417215" y="2675093"/>
          <a:ext cx="1695068" cy="1466433"/>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Medical Respite Care</a:t>
          </a:r>
        </a:p>
      </dsp:txBody>
      <dsp:txXfrm>
        <a:off x="4698124" y="2918112"/>
        <a:ext cx="1133250" cy="980395"/>
      </dsp:txXfrm>
    </dsp:sp>
    <dsp:sp modelId="{06D08A2E-1CAD-44B7-AF70-19B7CA7C789A}">
      <dsp:nvSpPr>
        <dsp:cNvPr id="0" name=""/>
        <dsp:cNvSpPr/>
      </dsp:nvSpPr>
      <dsp:spPr>
        <a:xfrm>
          <a:off x="2675957" y="3594703"/>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3CE36-11A1-42C7-A598-555E744F66E1}">
      <dsp:nvSpPr>
        <dsp:cNvPr id="0" name=""/>
        <dsp:cNvSpPr/>
      </dsp:nvSpPr>
      <dsp:spPr>
        <a:xfrm>
          <a:off x="2862640" y="3578056"/>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Health Home</a:t>
          </a:r>
        </a:p>
      </dsp:txBody>
      <dsp:txXfrm>
        <a:off x="3143549" y="3821075"/>
        <a:ext cx="1133250" cy="980395"/>
      </dsp:txXfrm>
    </dsp:sp>
    <dsp:sp modelId="{2A267960-62B5-40D1-9773-02E3635D6DDC}">
      <dsp:nvSpPr>
        <dsp:cNvPr id="0" name=""/>
        <dsp:cNvSpPr/>
      </dsp:nvSpPr>
      <dsp:spPr>
        <a:xfrm>
          <a:off x="1750237" y="2338121"/>
          <a:ext cx="780414" cy="672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E67DE-6297-4BF2-9499-0F83AD0B1F2F}">
      <dsp:nvSpPr>
        <dsp:cNvPr id="0" name=""/>
        <dsp:cNvSpPr/>
      </dsp:nvSpPr>
      <dsp:spPr>
        <a:xfrm>
          <a:off x="1300849" y="2676101"/>
          <a:ext cx="1695068" cy="146643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Supportive Housing / Supported Employment</a:t>
          </a:r>
        </a:p>
      </dsp:txBody>
      <dsp:txXfrm>
        <a:off x="1581758" y="2919120"/>
        <a:ext cx="1133250" cy="980395"/>
      </dsp:txXfrm>
    </dsp:sp>
    <dsp:sp modelId="{5C6756BC-5A2E-48F7-A873-F019A6CB1228}">
      <dsp:nvSpPr>
        <dsp:cNvPr id="0" name=""/>
        <dsp:cNvSpPr/>
      </dsp:nvSpPr>
      <dsp:spPr>
        <a:xfrm>
          <a:off x="1300849" y="899937"/>
          <a:ext cx="1695068" cy="1466433"/>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Medication for Opioid Use Disorders (MOUD) </a:t>
          </a:r>
        </a:p>
      </dsp:txBody>
      <dsp:txXfrm>
        <a:off x="1581758" y="1142956"/>
        <a:ext cx="1133250" cy="9803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00930-198B-4970-B9DA-E91466964B8F}">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9360A-2E86-4F31-8901-F29FA6DE9DF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5E875-CA38-4D21-8730-68114E73EC81}">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88% insured  </a:t>
          </a:r>
        </a:p>
        <a:p>
          <a:pPr marL="0" lvl="0" indent="0" algn="l" defTabSz="977900">
            <a:lnSpc>
              <a:spcPct val="90000"/>
            </a:lnSpc>
            <a:spcBef>
              <a:spcPct val="0"/>
            </a:spcBef>
            <a:spcAft>
              <a:spcPct val="35000"/>
            </a:spcAft>
            <a:buNone/>
          </a:pPr>
          <a:r>
            <a:rPr lang="en-US" sz="2200" kern="1200" dirty="0"/>
            <a:t>	(81% general population) </a:t>
          </a:r>
        </a:p>
      </dsp:txBody>
      <dsp:txXfrm>
        <a:off x="1357965" y="2319"/>
        <a:ext cx="4887299" cy="1175727"/>
      </dsp:txXfrm>
    </dsp:sp>
    <dsp:sp modelId="{19D76A15-C3B3-4CCF-9A38-CC60ED92E9BD}">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7528B-179E-48BC-9ABD-FE699E99984B}">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3F855C-16DB-4EFF-B465-CBF811A0250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46 % received flu shots </a:t>
          </a:r>
        </a:p>
        <a:p>
          <a:pPr marL="0" lvl="0" indent="0" algn="l" defTabSz="977900">
            <a:lnSpc>
              <a:spcPct val="90000"/>
            </a:lnSpc>
            <a:spcBef>
              <a:spcPct val="0"/>
            </a:spcBef>
            <a:spcAft>
              <a:spcPct val="35000"/>
            </a:spcAft>
            <a:buNone/>
          </a:pPr>
          <a:r>
            <a:rPr lang="en-US" sz="2200" kern="1200" dirty="0"/>
            <a:t>	( 47 % general population 2023)</a:t>
          </a:r>
        </a:p>
      </dsp:txBody>
      <dsp:txXfrm>
        <a:off x="1357965" y="1471979"/>
        <a:ext cx="4887299" cy="1175727"/>
      </dsp:txXfrm>
    </dsp:sp>
    <dsp:sp modelId="{5A4BCA0D-BD86-4D37-9AD6-32F1C19C6DE9}">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4C67D-A2E8-4FA8-B6E1-CD05B588A54B}">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89D51-E147-4DA8-9BB6-A09692437217}">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70% had controlled diabetes </a:t>
          </a:r>
        </a:p>
        <a:p>
          <a:pPr marL="0" lvl="0" indent="0" algn="l" defTabSz="977900">
            <a:lnSpc>
              <a:spcPct val="90000"/>
            </a:lnSpc>
            <a:spcBef>
              <a:spcPct val="0"/>
            </a:spcBef>
            <a:spcAft>
              <a:spcPct val="35000"/>
            </a:spcAft>
            <a:buNone/>
          </a:pPr>
          <a:r>
            <a:rPr lang="en-US" sz="2200" kern="1200" dirty="0"/>
            <a:t>	( 80% general population)</a:t>
          </a:r>
        </a:p>
      </dsp:txBody>
      <dsp:txXfrm>
        <a:off x="1357965" y="2941639"/>
        <a:ext cx="4887299" cy="1175727"/>
      </dsp:txXfrm>
    </dsp:sp>
    <dsp:sp modelId="{0E496252-CE7B-41AB-8313-CAE01C950819}">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9E7908-6057-4ACF-82CF-BC4232B5ECA6}">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12FC5-B5ED-4BB8-8DA0-494CD9D0C248}">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  63 % had controlled hypertension </a:t>
          </a:r>
        </a:p>
        <a:p>
          <a:pPr marL="0" lvl="0" indent="0" algn="l" defTabSz="977900">
            <a:lnSpc>
              <a:spcPct val="90000"/>
            </a:lnSpc>
            <a:spcBef>
              <a:spcPct val="0"/>
            </a:spcBef>
            <a:spcAft>
              <a:spcPct val="35000"/>
            </a:spcAft>
            <a:buNone/>
          </a:pPr>
          <a:r>
            <a:rPr lang="en-US" sz="2200" kern="1200" dirty="0"/>
            <a:t>	(70% general population)</a:t>
          </a:r>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D856-9A8B-4CEC-8881-C5CCED5EE9F1}"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6318B-91BD-42A8-B94B-7799430A8FF1}" type="slidenum">
              <a:rPr lang="en-US" smtClean="0"/>
              <a:t>‹#›</a:t>
            </a:fld>
            <a:endParaRPr lang="en-US"/>
          </a:p>
        </p:txBody>
      </p:sp>
    </p:spTree>
    <p:extLst>
      <p:ext uri="{BB962C8B-B14F-4D97-AF65-F5344CB8AC3E}">
        <p14:creationId xmlns:p14="http://schemas.microsoft.com/office/powerpoint/2010/main" val="1682871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480097">
              <a:defRPr/>
            </a:pPr>
            <a:fld id="{21F18367-1E31-4068-B75E-4CB5B7F27441}" type="slidenum">
              <a:rPr lang="en-US">
                <a:solidFill>
                  <a:prstClr val="black"/>
                </a:solidFill>
                <a:latin typeface="Calibri" panose="020F0502020204030204"/>
              </a:rPr>
              <a:pPr defTabSz="48009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28066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E39BCEC-EAE7-4BB6-9E66-8D5B8A7A54AB}" type="slidenum">
              <a:rPr lang="en-US" smtClean="0"/>
              <a:t>10</a:t>
            </a:fld>
            <a:endParaRPr lang="en-US"/>
          </a:p>
        </p:txBody>
      </p:sp>
    </p:spTree>
    <p:extLst>
      <p:ext uri="{BB962C8B-B14F-4D97-AF65-F5344CB8AC3E}">
        <p14:creationId xmlns:p14="http://schemas.microsoft.com/office/powerpoint/2010/main" val="321248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4360FA29-ED12-4FDE-B17C-DC6B18AEB293}" type="slidenum">
              <a:rPr lang="en-US" smtClean="0"/>
              <a:t>11</a:t>
            </a:fld>
            <a:endParaRPr lang="en-US"/>
          </a:p>
        </p:txBody>
      </p:sp>
    </p:spTree>
    <p:extLst>
      <p:ext uri="{BB962C8B-B14F-4D97-AF65-F5344CB8AC3E}">
        <p14:creationId xmlns:p14="http://schemas.microsoft.com/office/powerpoint/2010/main" val="72162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C5B4A-7E4B-463E-A9A9-0819B29F81FC}" type="slidenum">
              <a:rPr lang="en-US" smtClean="0"/>
              <a:t>12</a:t>
            </a:fld>
            <a:endParaRPr lang="en-US"/>
          </a:p>
        </p:txBody>
      </p:sp>
    </p:spTree>
    <p:extLst>
      <p:ext uri="{BB962C8B-B14F-4D97-AF65-F5344CB8AC3E}">
        <p14:creationId xmlns:p14="http://schemas.microsoft.com/office/powerpoint/2010/main" val="314318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F6318B-91BD-42A8-B94B-7799430A8FF1}" type="slidenum">
              <a:rPr lang="en-US" smtClean="0"/>
              <a:t>14</a:t>
            </a:fld>
            <a:endParaRPr lang="en-US"/>
          </a:p>
        </p:txBody>
      </p:sp>
    </p:spTree>
    <p:extLst>
      <p:ext uri="{BB962C8B-B14F-4D97-AF65-F5344CB8AC3E}">
        <p14:creationId xmlns:p14="http://schemas.microsoft.com/office/powerpoint/2010/main" val="203791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60FA29-ED12-4FDE-B17C-DC6B18AEB293}" type="slidenum">
              <a:rPr lang="en-US" smtClean="0"/>
              <a:t>2</a:t>
            </a:fld>
            <a:endParaRPr lang="en-US"/>
          </a:p>
        </p:txBody>
      </p:sp>
    </p:spTree>
    <p:extLst>
      <p:ext uri="{BB962C8B-B14F-4D97-AF65-F5344CB8AC3E}">
        <p14:creationId xmlns:p14="http://schemas.microsoft.com/office/powerpoint/2010/main" val="30316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4B12B-4F40-4F86-A220-0A184BFE6C66}" type="slidenum">
              <a:rPr lang="en-US" smtClean="0"/>
              <a:t>3</a:t>
            </a:fld>
            <a:endParaRPr lang="en-US"/>
          </a:p>
        </p:txBody>
      </p:sp>
    </p:spTree>
    <p:extLst>
      <p:ext uri="{BB962C8B-B14F-4D97-AF65-F5344CB8AC3E}">
        <p14:creationId xmlns:p14="http://schemas.microsoft.com/office/powerpoint/2010/main" val="199861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94571B0C-7232-4AE3-824D-39ECA3DCEB70}" type="slidenum">
              <a:rPr lang="en-US" smtClean="0"/>
              <a:t>4</a:t>
            </a:fld>
            <a:endParaRPr lang="en-US"/>
          </a:p>
        </p:txBody>
      </p:sp>
    </p:spTree>
    <p:extLst>
      <p:ext uri="{BB962C8B-B14F-4D97-AF65-F5344CB8AC3E}">
        <p14:creationId xmlns:p14="http://schemas.microsoft.com/office/powerpoint/2010/main" val="148392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C572EA-D6B7-4B8B-896F-B90B87C5238B}" type="slidenum">
              <a:rPr lang="en-US" smtClean="0"/>
              <a:t>5</a:t>
            </a:fld>
            <a:endParaRPr lang="en-US"/>
          </a:p>
        </p:txBody>
      </p:sp>
    </p:spTree>
    <p:extLst>
      <p:ext uri="{BB962C8B-B14F-4D97-AF65-F5344CB8AC3E}">
        <p14:creationId xmlns:p14="http://schemas.microsoft.com/office/powerpoint/2010/main" val="419821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FEB561A-52FF-48C2-B1C7-4B7EC5104513}" type="slidenum">
              <a:rPr lang="en-US" smtClean="0"/>
              <a:t>6</a:t>
            </a:fld>
            <a:endParaRPr lang="en-US"/>
          </a:p>
        </p:txBody>
      </p:sp>
    </p:spTree>
    <p:extLst>
      <p:ext uri="{BB962C8B-B14F-4D97-AF65-F5344CB8AC3E}">
        <p14:creationId xmlns:p14="http://schemas.microsoft.com/office/powerpoint/2010/main" val="279838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012F94C-4600-4C00-9C1B-A73D768FA9A6}" type="slidenum">
              <a:rPr lang="en-US" smtClean="0"/>
              <a:t>7</a:t>
            </a:fld>
            <a:endParaRPr lang="en-US"/>
          </a:p>
        </p:txBody>
      </p:sp>
    </p:spTree>
    <p:extLst>
      <p:ext uri="{BB962C8B-B14F-4D97-AF65-F5344CB8AC3E}">
        <p14:creationId xmlns:p14="http://schemas.microsoft.com/office/powerpoint/2010/main" val="350211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C5B4A-7E4B-463E-A9A9-0819B29F81FC}" type="slidenum">
              <a:rPr lang="en-US" smtClean="0"/>
              <a:t>8</a:t>
            </a:fld>
            <a:endParaRPr lang="en-US"/>
          </a:p>
        </p:txBody>
      </p:sp>
    </p:spTree>
    <p:extLst>
      <p:ext uri="{BB962C8B-B14F-4D97-AF65-F5344CB8AC3E}">
        <p14:creationId xmlns:p14="http://schemas.microsoft.com/office/powerpoint/2010/main" val="200825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p:txBody>
      </p:sp>
      <p:sp>
        <p:nvSpPr>
          <p:cNvPr id="4" name="Slide Number Placeholder 3"/>
          <p:cNvSpPr>
            <a:spLocks noGrp="1"/>
          </p:cNvSpPr>
          <p:nvPr>
            <p:ph type="sldNum" sz="quarter" idx="10"/>
          </p:nvPr>
        </p:nvSpPr>
        <p:spPr/>
        <p:txBody>
          <a:bodyPr/>
          <a:lstStyle/>
          <a:p>
            <a:fld id="{4360FA29-ED12-4FDE-B17C-DC6B18AEB293}" type="slidenum">
              <a:rPr lang="en-US" smtClean="0"/>
              <a:t>9</a:t>
            </a:fld>
            <a:endParaRPr lang="en-US"/>
          </a:p>
        </p:txBody>
      </p:sp>
    </p:spTree>
    <p:extLst>
      <p:ext uri="{BB962C8B-B14F-4D97-AF65-F5344CB8AC3E}">
        <p14:creationId xmlns:p14="http://schemas.microsoft.com/office/powerpoint/2010/main" val="332211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00DA-F115-74EF-A50C-A00E4641C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D6AD1-043C-8FDB-B2A9-99119546E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298A7D-B060-6C6F-D3D0-A2FCA5A3AA88}"/>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89D3D5BB-9CA4-1F9F-D983-5161846C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F3880-61D7-50CA-1DD9-7C0D749111F4}"/>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62048212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8D33-FCD3-8C99-7A48-2BFA9F3366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18E5D-55B8-BF82-F22A-BA27A0620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7F579-FB1E-4958-A063-C49ACABB9DB8}"/>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23F3A5F4-F74B-D6B0-392C-5082EC3C1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2A344-1E5E-D59C-4AAC-4BD2CF263F2D}"/>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87644475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90BB8A-1547-6BDB-CB74-2ABC242059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EF7036-D71E-96D9-BB28-6A47C4938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7D982-3570-FF18-78A4-7842E76A87CE}"/>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DC96A1EE-E5D1-3F18-ACE5-E20D76F32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2F259-6504-BDE0-66C1-BF27CF1A89B2}"/>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67299368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0588897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7598-D7D9-34C7-15DA-47F4E7A5D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8DF56C-BE99-76F6-6A85-21F92F478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4A4EB-0B73-3CB4-B1BA-646D2C3F3B0F}"/>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EFEF022E-2A2E-74A5-CD2F-5821A683C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6B9FC-B350-E906-2EE9-3A37426A896F}"/>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6564255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6F8D-1D8C-2700-E808-1A470BE636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F4AB6D-D772-386B-E434-86EFCE57AB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3BD9C-D27C-A106-EB73-A0A5D17CFBDC}"/>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4BC222AC-821F-2F41-4523-7B0819C7C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3314C-A561-2763-8C63-D63F462EC6F4}"/>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01220289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D7F9-CD75-86F6-D248-40DB3B0E4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094FA-12A9-2BF7-0C49-AD5634C20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A7413-19E8-6AD2-C56F-39528AC25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5FDC9-7581-AF0B-DD37-513E76D36FEB}"/>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6" name="Footer Placeholder 5">
            <a:extLst>
              <a:ext uri="{FF2B5EF4-FFF2-40B4-BE49-F238E27FC236}">
                <a16:creationId xmlns:a16="http://schemas.microsoft.com/office/drawing/2014/main" id="{EDF7B532-CC49-3B0D-248A-4E4647C02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0F221-6009-E7F5-5E86-B365C39302A2}"/>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40410513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936B-91ED-9D29-E7ED-B0FB965B40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429FC4-3F1B-89AB-DCD9-2E2BE505D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7AC45-CEB8-1320-7CD6-BA9F9DC50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9A15B-AB08-B889-39CB-EF1E080A0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A832AE-410E-ED87-177F-19AD7AB752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ADC79E-ACEB-BE2A-8D97-7B3FA6E8255E}"/>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8" name="Footer Placeholder 7">
            <a:extLst>
              <a:ext uri="{FF2B5EF4-FFF2-40B4-BE49-F238E27FC236}">
                <a16:creationId xmlns:a16="http://schemas.microsoft.com/office/drawing/2014/main" id="{9765F792-2F57-023C-F7BD-CFAE4955F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05FC31-479A-AA50-6F31-01FBC4386C7D}"/>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54287470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6ECA-8657-59B5-F7E0-4D0587BD4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51DDAB-67FA-5114-5033-7A2511C56B06}"/>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4" name="Footer Placeholder 3">
            <a:extLst>
              <a:ext uri="{FF2B5EF4-FFF2-40B4-BE49-F238E27FC236}">
                <a16:creationId xmlns:a16="http://schemas.microsoft.com/office/drawing/2014/main" id="{A33926B8-6C4E-9CF1-4D04-B2F6BCAB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64E65-0045-2B4C-540A-248972CB1731}"/>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5381915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1ABB8-F9DE-412D-E1DC-1C4ED89A75D8}"/>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3" name="Footer Placeholder 2">
            <a:extLst>
              <a:ext uri="{FF2B5EF4-FFF2-40B4-BE49-F238E27FC236}">
                <a16:creationId xmlns:a16="http://schemas.microsoft.com/office/drawing/2014/main" id="{BAC549B2-2921-C596-DDC7-5C3263BE24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90B75-32E3-CCF1-7BCB-322B919FDFCB}"/>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62318899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3029-44D3-DFB2-A58A-D01ABF8DA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EDC32-B1EC-5BDC-57A8-BC7493A74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EA293-44D1-714B-ADEF-841D19502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EC7C2-A2B3-3A1F-25EE-3BF45282888F}"/>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6" name="Footer Placeholder 5">
            <a:extLst>
              <a:ext uri="{FF2B5EF4-FFF2-40B4-BE49-F238E27FC236}">
                <a16:creationId xmlns:a16="http://schemas.microsoft.com/office/drawing/2014/main" id="{7FED6B79-6E3F-F04A-B9F6-6B82615B7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E8E73-F3F0-1105-4382-059EC42E6CC6}"/>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20416150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95DA-7F54-8745-2746-190388FBE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3A94DD-D23E-49B6-54B2-F27C9DD7E6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483FE8-B6DE-11FC-1858-3E7EEB4A1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30A9F3-9D63-4EAE-4A1E-99BC8251E70F}"/>
              </a:ext>
            </a:extLst>
          </p:cNvPr>
          <p:cNvSpPr>
            <a:spLocks noGrp="1"/>
          </p:cNvSpPr>
          <p:nvPr>
            <p:ph type="dt" sz="half" idx="10"/>
          </p:nvPr>
        </p:nvSpPr>
        <p:spPr/>
        <p:txBody>
          <a:bodyPr/>
          <a:lstStyle/>
          <a:p>
            <a:fld id="{56990C74-0BE4-4C8A-823B-CD1B18F86066}" type="datetimeFigureOut">
              <a:rPr lang="en-US" smtClean="0"/>
              <a:t>4/29/2024</a:t>
            </a:fld>
            <a:endParaRPr lang="en-US"/>
          </a:p>
        </p:txBody>
      </p:sp>
      <p:sp>
        <p:nvSpPr>
          <p:cNvPr id="6" name="Footer Placeholder 5">
            <a:extLst>
              <a:ext uri="{FF2B5EF4-FFF2-40B4-BE49-F238E27FC236}">
                <a16:creationId xmlns:a16="http://schemas.microsoft.com/office/drawing/2014/main" id="{6F05BFB5-AB7F-D984-24D1-512C09FBC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C4900-5A8F-3931-52B3-CA94A8E6A8C9}"/>
              </a:ext>
            </a:extLst>
          </p:cNvPr>
          <p:cNvSpPr>
            <a:spLocks noGrp="1"/>
          </p:cNvSpPr>
          <p:nvPr>
            <p:ph type="sldNum" sz="quarter" idx="12"/>
          </p:nvPr>
        </p:nvSpPr>
        <p:spPr/>
        <p:txBody>
          <a:bodyPr/>
          <a:lstStyle/>
          <a:p>
            <a:fld id="{9679C675-70F9-4AC1-9361-A1C608C118DE}" type="slidenum">
              <a:rPr lang="en-US" smtClean="0"/>
              <a:t>‹#›</a:t>
            </a:fld>
            <a:endParaRPr lang="en-US"/>
          </a:p>
        </p:txBody>
      </p:sp>
    </p:spTree>
    <p:extLst>
      <p:ext uri="{BB962C8B-B14F-4D97-AF65-F5344CB8AC3E}">
        <p14:creationId xmlns:p14="http://schemas.microsoft.com/office/powerpoint/2010/main" val="36774829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14000">
              <a:schemeClr val="accent2"/>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376C55-8811-E634-A9F0-092E88E62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F6E18-F9A8-7301-F915-43F7B7D38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23B5C-2037-FFA1-69C9-C99AD01729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90C74-0BE4-4C8A-823B-CD1B18F86066}" type="datetimeFigureOut">
              <a:rPr lang="en-US" smtClean="0"/>
              <a:t>4/29/2024</a:t>
            </a:fld>
            <a:endParaRPr lang="en-US"/>
          </a:p>
        </p:txBody>
      </p:sp>
      <p:sp>
        <p:nvSpPr>
          <p:cNvPr id="5" name="Footer Placeholder 4">
            <a:extLst>
              <a:ext uri="{FF2B5EF4-FFF2-40B4-BE49-F238E27FC236}">
                <a16:creationId xmlns:a16="http://schemas.microsoft.com/office/drawing/2014/main" id="{AAF5A154-7684-AE8E-ACB7-BB964BABA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64AC9-14D7-7008-CC5B-B1A30EB91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9C675-70F9-4AC1-9361-A1C608C118DE}" type="slidenum">
              <a:rPr lang="en-US" smtClean="0"/>
              <a:t>‹#›</a:t>
            </a:fld>
            <a:endParaRPr lang="en-US"/>
          </a:p>
        </p:txBody>
      </p:sp>
    </p:spTree>
    <p:extLst>
      <p:ext uri="{BB962C8B-B14F-4D97-AF65-F5344CB8AC3E}">
        <p14:creationId xmlns:p14="http://schemas.microsoft.com/office/powerpoint/2010/main" val="432016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3.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mailto:Rhonda.hauff@ynhs.or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13.jpg"/><Relationship Id="rId5" Type="http://schemas.openxmlformats.org/officeDocument/2006/relationships/diagramQuickStyle" Target="../diagrams/quickStyle2.xml"/><Relationship Id="rId10" Type="http://schemas.openxmlformats.org/officeDocument/2006/relationships/image" Target="../media/image12.jpeg"/><Relationship Id="rId4" Type="http://schemas.openxmlformats.org/officeDocument/2006/relationships/diagramLayout" Target="../diagrams/layout2.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ee, sky, outdoor, house&#10;&#10;Description automatically generated">
            <a:extLst>
              <a:ext uri="{FF2B5EF4-FFF2-40B4-BE49-F238E27FC236}">
                <a16:creationId xmlns:a16="http://schemas.microsoft.com/office/drawing/2014/main" id="{C610FB85-CBC6-40AC-ABBF-4DD8756ADEF8}"/>
              </a:ext>
            </a:extLst>
          </p:cNvPr>
          <p:cNvPicPr>
            <a:picLocks noChangeAspect="1"/>
          </p:cNvPicPr>
          <p:nvPr/>
        </p:nvPicPr>
        <p:blipFill rotWithShape="1">
          <a:blip r:embed="rId3">
            <a:extLst>
              <a:ext uri="{28A0092B-C50C-407E-A947-70E740481C1C}">
                <a14:useLocalDpi xmlns:a14="http://schemas.microsoft.com/office/drawing/2010/main" val="0"/>
              </a:ext>
            </a:extLst>
          </a:blip>
          <a:srcRect t="4642" b="8661"/>
          <a:stretch/>
        </p:blipFill>
        <p:spPr>
          <a:xfrm>
            <a:off x="537427" y="390832"/>
            <a:ext cx="11209764" cy="4519114"/>
          </a:xfrm>
          <a:prstGeom prst="rect">
            <a:avLst/>
          </a:prstGeom>
        </p:spPr>
      </p:pic>
      <p:sp>
        <p:nvSpPr>
          <p:cNvPr id="3" name="Subtitle 2">
            <a:extLst>
              <a:ext uri="{FF2B5EF4-FFF2-40B4-BE49-F238E27FC236}">
                <a16:creationId xmlns:a16="http://schemas.microsoft.com/office/drawing/2014/main" id="{2F5091D4-4C79-4033-A0C7-323D65517B95}"/>
              </a:ext>
            </a:extLst>
          </p:cNvPr>
          <p:cNvSpPr>
            <a:spLocks noGrp="1"/>
          </p:cNvSpPr>
          <p:nvPr>
            <p:ph type="body" idx="4294967295"/>
          </p:nvPr>
        </p:nvSpPr>
        <p:spPr>
          <a:xfrm>
            <a:off x="146957" y="5300778"/>
            <a:ext cx="11575143" cy="1336794"/>
          </a:xfrm>
        </p:spPr>
        <p:txBody>
          <a:bodyPr>
            <a:noAutofit/>
          </a:bodyPr>
          <a:lstStyle/>
          <a:p>
            <a:pPr marL="0" indent="0" algn="ctr">
              <a:buNone/>
            </a:pPr>
            <a:r>
              <a:rPr lang="en-US" sz="2400" dirty="0">
                <a:solidFill>
                  <a:schemeClr val="bg2"/>
                </a:solidFill>
                <a:effectLst/>
                <a:latin typeface="Calibri" panose="020F0502020204030204" pitchFamily="34" charset="0"/>
                <a:ea typeface="Calibri" panose="020F0502020204030204" pitchFamily="34" charset="0"/>
              </a:rPr>
              <a:t>Our mission is to improve  quality of life and equity in our communities by providing accessible and integrated health and social services, ending homelessness and offering unique learning opportunities for students of health professions. </a:t>
            </a:r>
          </a:p>
          <a:p>
            <a:pPr marL="0" indent="0">
              <a:buNone/>
            </a:pPr>
            <a:endParaRPr lang="en-US" dirty="0">
              <a:solidFill>
                <a:schemeClr val="bg1"/>
              </a:solidFill>
            </a:endParaRPr>
          </a:p>
        </p:txBody>
      </p:sp>
    </p:spTree>
    <p:extLst>
      <p:ext uri="{BB962C8B-B14F-4D97-AF65-F5344CB8AC3E}">
        <p14:creationId xmlns:p14="http://schemas.microsoft.com/office/powerpoint/2010/main" val="300073966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62C89B-3428-4B85-4F99-E4D109A8926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Permanent Supportive Housing in 2023</a:t>
            </a:r>
          </a:p>
        </p:txBody>
      </p:sp>
      <p:sp>
        <p:nvSpPr>
          <p:cNvPr id="16" name="Rectangle 15">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house with a porch and a porch&#10;&#10;Description automatically generated">
            <a:extLst>
              <a:ext uri="{FF2B5EF4-FFF2-40B4-BE49-F238E27FC236}">
                <a16:creationId xmlns:a16="http://schemas.microsoft.com/office/drawing/2014/main" id="{D4063F6B-9EC1-6CBC-3E93-A1B854A19A8D}"/>
              </a:ext>
            </a:extLst>
          </p:cNvPr>
          <p:cNvPicPr>
            <a:picLocks noChangeAspect="1"/>
          </p:cNvPicPr>
          <p:nvPr/>
        </p:nvPicPr>
        <p:blipFill>
          <a:blip r:embed="rId3"/>
          <a:stretch>
            <a:fillRect/>
          </a:stretch>
        </p:blipFill>
        <p:spPr>
          <a:xfrm>
            <a:off x="7916243" y="2362608"/>
            <a:ext cx="2877280" cy="1765054"/>
          </a:xfrm>
          <a:prstGeom prst="rect">
            <a:avLst/>
          </a:prstGeom>
        </p:spPr>
      </p:pic>
      <p:pic>
        <p:nvPicPr>
          <p:cNvPr id="9" name="Picture 8" descr="A building with a sign on the side&#10;&#10;Description automatically generated">
            <a:extLst>
              <a:ext uri="{FF2B5EF4-FFF2-40B4-BE49-F238E27FC236}">
                <a16:creationId xmlns:a16="http://schemas.microsoft.com/office/drawing/2014/main" id="{A17D4738-4C77-D78F-4220-1983CC1F5798}"/>
              </a:ext>
            </a:extLst>
          </p:cNvPr>
          <p:cNvPicPr>
            <a:picLocks noChangeAspect="1"/>
          </p:cNvPicPr>
          <p:nvPr/>
        </p:nvPicPr>
        <p:blipFill>
          <a:blip r:embed="rId4"/>
          <a:stretch>
            <a:fillRect/>
          </a:stretch>
        </p:blipFill>
        <p:spPr>
          <a:xfrm>
            <a:off x="6707317" y="4521886"/>
            <a:ext cx="4637339" cy="1442414"/>
          </a:xfrm>
          <a:prstGeom prst="rect">
            <a:avLst/>
          </a:prstGeom>
        </p:spPr>
      </p:pic>
      <p:graphicFrame>
        <p:nvGraphicFramePr>
          <p:cNvPr id="3" name="Chart 2">
            <a:extLst>
              <a:ext uri="{FF2B5EF4-FFF2-40B4-BE49-F238E27FC236}">
                <a16:creationId xmlns:a16="http://schemas.microsoft.com/office/drawing/2014/main" id="{C744702E-C0A4-9876-8E0B-E9188B4BA718}"/>
              </a:ext>
            </a:extLst>
          </p:cNvPr>
          <p:cNvGraphicFramePr>
            <a:graphicFrameLocks noGrp="1"/>
          </p:cNvGraphicFramePr>
          <p:nvPr>
            <p:extLst>
              <p:ext uri="{D42A27DB-BD31-4B8C-83A1-F6EECF244321}">
                <p14:modId xmlns:p14="http://schemas.microsoft.com/office/powerpoint/2010/main" val="1213204086"/>
              </p:ext>
            </p:extLst>
          </p:nvPr>
        </p:nvGraphicFramePr>
        <p:xfrm>
          <a:off x="838200" y="1923708"/>
          <a:ext cx="5236926" cy="41627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656996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4CD22E60-04B4-33B6-CE17-15B78BB7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graphicFrame>
        <p:nvGraphicFramePr>
          <p:cNvPr id="4" name="Chart 3">
            <a:extLst>
              <a:ext uri="{FF2B5EF4-FFF2-40B4-BE49-F238E27FC236}">
                <a16:creationId xmlns:a16="http://schemas.microsoft.com/office/drawing/2014/main" id="{2E8CF3A6-507E-FE8C-E5DE-D169CBBE0124}"/>
              </a:ext>
            </a:extLst>
          </p:cNvPr>
          <p:cNvGraphicFramePr>
            <a:graphicFrameLocks noGrp="1"/>
          </p:cNvGraphicFramePr>
          <p:nvPr>
            <p:extLst>
              <p:ext uri="{D42A27DB-BD31-4B8C-83A1-F6EECF244321}">
                <p14:modId xmlns:p14="http://schemas.microsoft.com/office/powerpoint/2010/main" val="3171101240"/>
              </p:ext>
            </p:extLst>
          </p:nvPr>
        </p:nvGraphicFramePr>
        <p:xfrm>
          <a:off x="2775285" y="1540043"/>
          <a:ext cx="6515738" cy="5174922"/>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8">
            <a:extLst>
              <a:ext uri="{FF2B5EF4-FFF2-40B4-BE49-F238E27FC236}">
                <a16:creationId xmlns:a16="http://schemas.microsoft.com/office/drawing/2014/main" id="{61C1D954-86EA-D872-D577-169E73AC9467}"/>
              </a:ext>
            </a:extLst>
          </p:cNvPr>
          <p:cNvSpPr>
            <a:spLocks noGrp="1"/>
          </p:cNvSpPr>
          <p:nvPr>
            <p:ph type="title"/>
          </p:nvPr>
        </p:nvSpPr>
        <p:spPr>
          <a:xfrm>
            <a:off x="838200" y="143035"/>
            <a:ext cx="10515600" cy="1325563"/>
          </a:xfrm>
        </p:spPr>
        <p:txBody>
          <a:bodyPr/>
          <a:lstStyle/>
          <a:p>
            <a:pPr algn="ctr"/>
            <a:r>
              <a:rPr lang="en-US" dirty="0">
                <a:latin typeface="Cooper Black" panose="0208090404030B020404" pitchFamily="18" charset="0"/>
              </a:rPr>
              <a:t>Housing First  </a:t>
            </a:r>
            <a:br>
              <a:rPr lang="en-US" dirty="0">
                <a:latin typeface="Cooper Black" panose="0208090404030B020404" pitchFamily="18" charset="0"/>
              </a:rPr>
            </a:br>
            <a:r>
              <a:rPr lang="en-US" dirty="0">
                <a:latin typeface="Cooper Black" panose="0208090404030B020404" pitchFamily="18" charset="0"/>
              </a:rPr>
              <a:t>Then On to Primary Care</a:t>
            </a:r>
          </a:p>
        </p:txBody>
      </p:sp>
    </p:spTree>
    <p:extLst>
      <p:ext uri="{BB962C8B-B14F-4D97-AF65-F5344CB8AC3E}">
        <p14:creationId xmlns:p14="http://schemas.microsoft.com/office/powerpoint/2010/main" val="229959460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502A-B4D2-A218-B228-29EC5984FCF3}"/>
              </a:ext>
            </a:extLst>
          </p:cNvPr>
          <p:cNvSpPr>
            <a:spLocks noGrp="1"/>
          </p:cNvSpPr>
          <p:nvPr>
            <p:ph type="title"/>
          </p:nvPr>
        </p:nvSpPr>
        <p:spPr>
          <a:xfrm>
            <a:off x="479394" y="1070800"/>
            <a:ext cx="3939688" cy="5583126"/>
          </a:xfrm>
        </p:spPr>
        <p:txBody>
          <a:bodyPr>
            <a:normAutofit/>
          </a:bodyPr>
          <a:lstStyle/>
          <a:p>
            <a:pPr algn="r"/>
            <a:r>
              <a:rPr lang="en-US" sz="6800" dirty="0"/>
              <a:t>PSH Patients vs General YNHS Population</a:t>
            </a:r>
          </a:p>
        </p:txBody>
      </p:sp>
      <p:graphicFrame>
        <p:nvGraphicFramePr>
          <p:cNvPr id="5" name="Content Placeholder 2">
            <a:extLst>
              <a:ext uri="{FF2B5EF4-FFF2-40B4-BE49-F238E27FC236}">
                <a16:creationId xmlns:a16="http://schemas.microsoft.com/office/drawing/2014/main" id="{B5B1031B-0689-8BAF-9ED1-0737A344932C}"/>
              </a:ext>
            </a:extLst>
          </p:cNvPr>
          <p:cNvGraphicFramePr>
            <a:graphicFrameLocks noGrp="1"/>
          </p:cNvGraphicFramePr>
          <p:nvPr>
            <p:ph idx="1"/>
            <p:extLst>
              <p:ext uri="{D42A27DB-BD31-4B8C-83A1-F6EECF244321}">
                <p14:modId xmlns:p14="http://schemas.microsoft.com/office/powerpoint/2010/main" val="2075056652"/>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57637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28C13-2B88-8384-C343-D41232118A28}"/>
              </a:ext>
            </a:extLst>
          </p:cNvPr>
          <p:cNvSpPr>
            <a:spLocks noGrp="1"/>
          </p:cNvSpPr>
          <p:nvPr>
            <p:ph type="title"/>
          </p:nvPr>
        </p:nvSpPr>
        <p:spPr>
          <a:xfrm>
            <a:off x="238905" y="314884"/>
            <a:ext cx="4929554" cy="1325563"/>
          </a:xfrm>
        </p:spPr>
        <p:txBody>
          <a:bodyPr>
            <a:normAutofit fontScale="90000"/>
          </a:bodyPr>
          <a:lstStyle/>
          <a:p>
            <a:pPr algn="ctr"/>
            <a:r>
              <a:rPr lang="en-US" dirty="0"/>
              <a:t>Digital Literacy Doesn’t Come Naturally for All</a:t>
            </a:r>
          </a:p>
        </p:txBody>
      </p:sp>
      <p:graphicFrame>
        <p:nvGraphicFramePr>
          <p:cNvPr id="7" name="Content Placeholder 6">
            <a:extLst>
              <a:ext uri="{FF2B5EF4-FFF2-40B4-BE49-F238E27FC236}">
                <a16:creationId xmlns:a16="http://schemas.microsoft.com/office/drawing/2014/main" id="{E84FFAA4-9A0D-0C75-8487-1FA9BC043FB2}"/>
              </a:ext>
            </a:extLst>
          </p:cNvPr>
          <p:cNvGraphicFramePr>
            <a:graphicFrameLocks noGrp="1"/>
          </p:cNvGraphicFramePr>
          <p:nvPr>
            <p:ph sz="half" idx="2"/>
            <p:extLst>
              <p:ext uri="{D42A27DB-BD31-4B8C-83A1-F6EECF244321}">
                <p14:modId xmlns:p14="http://schemas.microsoft.com/office/powerpoint/2010/main" val="2876696711"/>
              </p:ext>
            </p:extLst>
          </p:nvPr>
        </p:nvGraphicFramePr>
        <p:xfrm>
          <a:off x="6852975" y="2555991"/>
          <a:ext cx="4932903" cy="4177341"/>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a:extLst>
              <a:ext uri="{FF2B5EF4-FFF2-40B4-BE49-F238E27FC236}">
                <a16:creationId xmlns:a16="http://schemas.microsoft.com/office/drawing/2014/main" id="{527EE557-18BA-C34A-553A-4A8A4CFEE8D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38905" y="1895963"/>
            <a:ext cx="32652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A59F42E-983D-BCFB-928E-D740C34F5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797" y="3938954"/>
            <a:ext cx="3890039" cy="2919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uilding with flags in the front&#10;&#10;Description automatically generated with low confidence">
            <a:extLst>
              <a:ext uri="{FF2B5EF4-FFF2-40B4-BE49-F238E27FC236}">
                <a16:creationId xmlns:a16="http://schemas.microsoft.com/office/drawing/2014/main" id="{8A312E36-AB3B-FFFF-D37A-120683C3F00B}"/>
              </a:ext>
            </a:extLst>
          </p:cNvPr>
          <p:cNvPicPr>
            <a:picLocks noChangeAspect="1"/>
          </p:cNvPicPr>
          <p:nvPr/>
        </p:nvPicPr>
        <p:blipFill rotWithShape="1">
          <a:blip r:embed="rId5">
            <a:extLst>
              <a:ext uri="{28A0092B-C50C-407E-A947-70E740481C1C}">
                <a14:useLocalDpi xmlns:a14="http://schemas.microsoft.com/office/drawing/2010/main" val="0"/>
              </a:ext>
            </a:extLst>
          </a:blip>
          <a:srcRect r="3" b="2316"/>
          <a:stretch/>
        </p:blipFill>
        <p:spPr>
          <a:xfrm>
            <a:off x="7884360" y="453184"/>
            <a:ext cx="2870131" cy="2102807"/>
          </a:xfrm>
          <a:prstGeom prst="rect">
            <a:avLst/>
          </a:prstGeom>
        </p:spPr>
      </p:pic>
    </p:spTree>
    <p:extLst>
      <p:ext uri="{BB962C8B-B14F-4D97-AF65-F5344CB8AC3E}">
        <p14:creationId xmlns:p14="http://schemas.microsoft.com/office/powerpoint/2010/main" val="347821255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 name="Rectangle 1053">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6" name="Freeform: Shape 1055">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8" name="Rectangle 1057">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E5A54E-0ED9-562B-D442-E902287137C9}"/>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a:solidFill>
                  <a:srgbClr val="FFFFFF"/>
                </a:solidFill>
              </a:rPr>
              <a:t>Our Strength is Always in Our Partnerships</a:t>
            </a:r>
            <a:endParaRPr lang="en-US" sz="4000" dirty="0">
              <a:solidFill>
                <a:srgbClr val="FFFFFF"/>
              </a:solidFill>
            </a:endParaRPr>
          </a:p>
        </p:txBody>
      </p:sp>
      <p:pic>
        <p:nvPicPr>
          <p:cNvPr id="3" name="Picture 2">
            <a:extLst>
              <a:ext uri="{FF2B5EF4-FFF2-40B4-BE49-F238E27FC236}">
                <a16:creationId xmlns:a16="http://schemas.microsoft.com/office/drawing/2014/main" id="{1413F800-AB2F-FB0C-53C3-37D4FF18967F}"/>
              </a:ext>
            </a:extLst>
          </p:cNvPr>
          <p:cNvPicPr>
            <a:picLocks noChangeAspect="1"/>
          </p:cNvPicPr>
          <p:nvPr/>
        </p:nvPicPr>
        <p:blipFill>
          <a:blip r:embed="rId3"/>
          <a:stretch>
            <a:fillRect/>
          </a:stretch>
        </p:blipFill>
        <p:spPr>
          <a:xfrm>
            <a:off x="4289313" y="598319"/>
            <a:ext cx="3514260" cy="1537488"/>
          </a:xfrm>
          <a:prstGeom prst="rect">
            <a:avLst/>
          </a:prstGeom>
        </p:spPr>
      </p:pic>
      <p:pic>
        <p:nvPicPr>
          <p:cNvPr id="5" name="Picture 4">
            <a:extLst>
              <a:ext uri="{FF2B5EF4-FFF2-40B4-BE49-F238E27FC236}">
                <a16:creationId xmlns:a16="http://schemas.microsoft.com/office/drawing/2014/main" id="{2EAAB139-0EC1-3BB4-683A-A26A2979C66A}"/>
              </a:ext>
            </a:extLst>
          </p:cNvPr>
          <p:cNvPicPr>
            <a:picLocks noChangeAspect="1"/>
          </p:cNvPicPr>
          <p:nvPr/>
        </p:nvPicPr>
        <p:blipFill>
          <a:blip r:embed="rId4"/>
          <a:stretch>
            <a:fillRect/>
          </a:stretch>
        </p:blipFill>
        <p:spPr>
          <a:xfrm>
            <a:off x="8045495" y="667239"/>
            <a:ext cx="3999333" cy="1379769"/>
          </a:xfrm>
          <a:prstGeom prst="rect">
            <a:avLst/>
          </a:prstGeom>
        </p:spPr>
      </p:pic>
      <p:pic>
        <p:nvPicPr>
          <p:cNvPr id="1026" name="Picture 2">
            <a:extLst>
              <a:ext uri="{FF2B5EF4-FFF2-40B4-BE49-F238E27FC236}">
                <a16:creationId xmlns:a16="http://schemas.microsoft.com/office/drawing/2014/main" id="{F4B7CA92-3DBC-CFCC-2633-D34078DCBD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69674" y="2935428"/>
            <a:ext cx="7775154" cy="2274233"/>
          </a:xfrm>
          <a:prstGeom prst="rect">
            <a:avLst/>
          </a:prstGeom>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low confidence">
            <a:extLst>
              <a:ext uri="{FF2B5EF4-FFF2-40B4-BE49-F238E27FC236}">
                <a16:creationId xmlns:a16="http://schemas.microsoft.com/office/drawing/2014/main" id="{A8E8200D-7966-9D87-ADE0-CB329EFAD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sp>
        <p:nvSpPr>
          <p:cNvPr id="7" name="TextBox 6">
            <a:extLst>
              <a:ext uri="{FF2B5EF4-FFF2-40B4-BE49-F238E27FC236}">
                <a16:creationId xmlns:a16="http://schemas.microsoft.com/office/drawing/2014/main" id="{D25C020C-404F-5A59-7A51-9CBA7515D8C8}"/>
              </a:ext>
            </a:extLst>
          </p:cNvPr>
          <p:cNvSpPr txBox="1"/>
          <p:nvPr/>
        </p:nvSpPr>
        <p:spPr>
          <a:xfrm>
            <a:off x="4143840" y="5746876"/>
            <a:ext cx="5001413" cy="1015663"/>
          </a:xfrm>
          <a:prstGeom prst="rect">
            <a:avLst/>
          </a:prstGeom>
          <a:noFill/>
        </p:spPr>
        <p:txBody>
          <a:bodyPr wrap="square" rtlCol="0">
            <a:spAutoFit/>
          </a:bodyPr>
          <a:lstStyle/>
          <a:p>
            <a:pPr algn="ctr"/>
            <a:r>
              <a:rPr lang="en-US" sz="2000" dirty="0">
                <a:solidFill>
                  <a:schemeClr val="accent1"/>
                </a:solidFill>
              </a:rPr>
              <a:t>Questions ?</a:t>
            </a:r>
          </a:p>
          <a:p>
            <a:pPr algn="ctr"/>
            <a:r>
              <a:rPr lang="en-US" sz="2000" dirty="0">
                <a:solidFill>
                  <a:schemeClr val="accent1"/>
                </a:solidFill>
              </a:rPr>
              <a:t>Rhonda Hauff , CEO</a:t>
            </a:r>
          </a:p>
          <a:p>
            <a:pPr algn="ctr"/>
            <a:r>
              <a:rPr lang="en-US" sz="2000" dirty="0">
                <a:hlinkClick r:id="rId7"/>
              </a:rPr>
              <a:t>Rhonda.hauff@ynhs.org</a:t>
            </a:r>
            <a:r>
              <a:rPr lang="en-US" sz="2000" dirty="0"/>
              <a:t>	</a:t>
            </a:r>
          </a:p>
        </p:txBody>
      </p:sp>
    </p:spTree>
    <p:extLst>
      <p:ext uri="{BB962C8B-B14F-4D97-AF65-F5344CB8AC3E}">
        <p14:creationId xmlns:p14="http://schemas.microsoft.com/office/powerpoint/2010/main" val="26389999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013" y="85899"/>
            <a:ext cx="7467600" cy="838200"/>
          </a:xfrm>
        </p:spPr>
        <p:txBody>
          <a:bodyPr>
            <a:noAutofit/>
          </a:bodyPr>
          <a:lstStyle/>
          <a:p>
            <a:pPr algn="ctr"/>
            <a:r>
              <a:rPr lang="en-US" sz="3600" b="1" dirty="0"/>
              <a:t>2023 Profile</a:t>
            </a:r>
            <a:br>
              <a:rPr lang="en-US" sz="3600" b="1" dirty="0"/>
            </a:br>
            <a:r>
              <a:rPr lang="en-US" sz="3600" b="1" dirty="0"/>
              <a:t>Health Care and Housing</a:t>
            </a:r>
          </a:p>
        </p:txBody>
      </p:sp>
      <p:graphicFrame>
        <p:nvGraphicFramePr>
          <p:cNvPr id="7" name="Content Placeholder 3">
            <a:extLst>
              <a:ext uri="{FF2B5EF4-FFF2-40B4-BE49-F238E27FC236}">
                <a16:creationId xmlns:a16="http://schemas.microsoft.com/office/drawing/2014/main" id="{EBCE1F1C-7925-4C56-8A26-2863F45649C7}"/>
              </a:ext>
            </a:extLst>
          </p:cNvPr>
          <p:cNvGraphicFramePr>
            <a:graphicFrameLocks/>
          </p:cNvGraphicFramePr>
          <p:nvPr>
            <p:extLst>
              <p:ext uri="{D42A27DB-BD31-4B8C-83A1-F6EECF244321}">
                <p14:modId xmlns:p14="http://schemas.microsoft.com/office/powerpoint/2010/main" val="2633534237"/>
              </p:ext>
            </p:extLst>
          </p:nvPr>
        </p:nvGraphicFramePr>
        <p:xfrm>
          <a:off x="473680" y="993725"/>
          <a:ext cx="4893510" cy="4784053"/>
        </p:xfrm>
        <a:graphic>
          <a:graphicData uri="http://schemas.openxmlformats.org/drawingml/2006/table">
            <a:tbl>
              <a:tblPr firstRow="1" bandRow="1">
                <a:tableStyleId>{5C22544A-7EE6-4342-B048-85BDC9FD1C3A}</a:tableStyleId>
              </a:tblPr>
              <a:tblGrid>
                <a:gridCol w="3119912">
                  <a:extLst>
                    <a:ext uri="{9D8B030D-6E8A-4147-A177-3AD203B41FA5}">
                      <a16:colId xmlns:a16="http://schemas.microsoft.com/office/drawing/2014/main" val="20000"/>
                    </a:ext>
                  </a:extLst>
                </a:gridCol>
                <a:gridCol w="1773598">
                  <a:extLst>
                    <a:ext uri="{9D8B030D-6E8A-4147-A177-3AD203B41FA5}">
                      <a16:colId xmlns:a16="http://schemas.microsoft.com/office/drawing/2014/main" val="20001"/>
                    </a:ext>
                  </a:extLst>
                </a:gridCol>
              </a:tblGrid>
              <a:tr h="393818">
                <a:tc gridSpan="2">
                  <a:txBody>
                    <a:bodyPr/>
                    <a:lstStyle/>
                    <a:p>
                      <a:pPr algn="ctr"/>
                      <a:r>
                        <a:rPr lang="en-US" sz="1600" dirty="0"/>
                        <a:t> ALL YNHS Patients and Clients</a:t>
                      </a:r>
                    </a:p>
                  </a:txBody>
                  <a:tcPr/>
                </a:tc>
                <a:tc hMerge="1">
                  <a:txBody>
                    <a:bodyPr/>
                    <a:lstStyle/>
                    <a:p>
                      <a:endParaRPr lang="en-US" dirty="0"/>
                    </a:p>
                  </a:txBody>
                  <a:tcPr/>
                </a:tc>
                <a:extLst>
                  <a:ext uri="{0D108BD9-81ED-4DB2-BD59-A6C34878D82A}">
                    <a16:rowId xmlns:a16="http://schemas.microsoft.com/office/drawing/2014/main" val="10000"/>
                  </a:ext>
                </a:extLst>
              </a:tr>
              <a:tr h="474400">
                <a:tc>
                  <a:txBody>
                    <a:bodyPr/>
                    <a:lstStyle/>
                    <a:p>
                      <a:r>
                        <a:rPr lang="en-US" sz="1600" dirty="0"/>
                        <a:t>All  Patients</a:t>
                      </a:r>
                    </a:p>
                  </a:txBody>
                  <a:tcPr/>
                </a:tc>
                <a:tc>
                  <a:txBody>
                    <a:bodyPr/>
                    <a:lstStyle/>
                    <a:p>
                      <a:pPr algn="r"/>
                      <a:r>
                        <a:rPr lang="en-US" sz="1800" dirty="0"/>
                        <a:t>29,260</a:t>
                      </a:r>
                    </a:p>
                  </a:txBody>
                  <a:tcPr/>
                </a:tc>
                <a:extLst>
                  <a:ext uri="{0D108BD9-81ED-4DB2-BD59-A6C34878D82A}">
                    <a16:rowId xmlns:a16="http://schemas.microsoft.com/office/drawing/2014/main" val="10001"/>
                  </a:ext>
                </a:extLst>
              </a:tr>
              <a:tr h="966882">
                <a:tc>
                  <a:txBody>
                    <a:bodyPr/>
                    <a:lstStyle/>
                    <a:p>
                      <a:r>
                        <a:rPr lang="en-US" sz="1600" dirty="0"/>
                        <a:t>All  Visits </a:t>
                      </a:r>
                    </a:p>
                    <a:p>
                      <a:r>
                        <a:rPr lang="en-US" sz="1600" dirty="0"/>
                        <a:t>(medical, dental, mental health, outreach, case management, care coordination)</a:t>
                      </a:r>
                    </a:p>
                  </a:txBody>
                  <a:tcPr/>
                </a:tc>
                <a:tc>
                  <a:txBody>
                    <a:bodyPr/>
                    <a:lstStyle/>
                    <a:p>
                      <a:pPr algn="r"/>
                      <a:r>
                        <a:rPr lang="en-US" sz="1800" dirty="0"/>
                        <a:t>151,611</a:t>
                      </a:r>
                    </a:p>
                    <a:p>
                      <a:pPr algn="r"/>
                      <a:r>
                        <a:rPr lang="en-US" sz="1800" dirty="0"/>
                        <a:t>(avg 5.18/pt) </a:t>
                      </a:r>
                    </a:p>
                  </a:txBody>
                  <a:tcPr/>
                </a:tc>
                <a:extLst>
                  <a:ext uri="{0D108BD9-81ED-4DB2-BD59-A6C34878D82A}">
                    <a16:rowId xmlns:a16="http://schemas.microsoft.com/office/drawing/2014/main" val="10002"/>
                  </a:ext>
                </a:extLst>
              </a:tr>
              <a:tr h="774710">
                <a:tc>
                  <a:txBody>
                    <a:bodyPr/>
                    <a:lstStyle/>
                    <a:p>
                      <a:r>
                        <a:rPr lang="en-US" sz="1600" dirty="0"/>
                        <a:t>Youth Served at  “The Space” (LGBTQ Youth Resource Center)</a:t>
                      </a:r>
                    </a:p>
                  </a:txBody>
                  <a:tcPr/>
                </a:tc>
                <a:tc>
                  <a:txBody>
                    <a:bodyPr/>
                    <a:lstStyle/>
                    <a:p>
                      <a:pPr algn="r"/>
                      <a:r>
                        <a:rPr lang="en-US" sz="1800" dirty="0"/>
                        <a:t>140 Youth</a:t>
                      </a:r>
                    </a:p>
                    <a:p>
                      <a:pPr algn="r"/>
                      <a:r>
                        <a:rPr lang="en-US" sz="1800" dirty="0"/>
                        <a:t>1,722  Visits</a:t>
                      </a:r>
                    </a:p>
                  </a:txBody>
                  <a:tcPr/>
                </a:tc>
                <a:extLst>
                  <a:ext uri="{0D108BD9-81ED-4DB2-BD59-A6C34878D82A}">
                    <a16:rowId xmlns:a16="http://schemas.microsoft.com/office/drawing/2014/main" val="10004"/>
                  </a:ext>
                </a:extLst>
              </a:tr>
              <a:tr h="611285">
                <a:tc>
                  <a:txBody>
                    <a:bodyPr/>
                    <a:lstStyle/>
                    <a:p>
                      <a:r>
                        <a:rPr lang="en-US" sz="1600" dirty="0"/>
                        <a:t>Women, Infants &amp; Children Nutrition Program</a:t>
                      </a:r>
                    </a:p>
                  </a:txBody>
                  <a:tcPr/>
                </a:tc>
                <a:tc>
                  <a:txBody>
                    <a:bodyPr/>
                    <a:lstStyle/>
                    <a:p>
                      <a:pPr algn="r"/>
                      <a:r>
                        <a:rPr lang="en-US" sz="1800" dirty="0"/>
                        <a:t>3,855  Clients </a:t>
                      </a:r>
                    </a:p>
                  </a:txBody>
                  <a:tcPr/>
                </a:tc>
                <a:extLst>
                  <a:ext uri="{0D108BD9-81ED-4DB2-BD59-A6C34878D82A}">
                    <a16:rowId xmlns:a16="http://schemas.microsoft.com/office/drawing/2014/main" val="10005"/>
                  </a:ext>
                </a:extLst>
              </a:tr>
              <a:tr h="1142693">
                <a:tc>
                  <a:txBody>
                    <a:bodyPr/>
                    <a:lstStyle/>
                    <a:p>
                      <a:r>
                        <a:rPr lang="en-US" sz="1600" baseline="0" dirty="0">
                          <a:solidFill>
                            <a:schemeClr val="tx2">
                              <a:lumMod val="75000"/>
                            </a:schemeClr>
                          </a:solidFill>
                        </a:rPr>
                        <a:t>Affordable Care Act Applications</a:t>
                      </a:r>
                    </a:p>
                  </a:txBody>
                  <a:tcPr/>
                </a:tc>
                <a:tc>
                  <a:txBody>
                    <a:bodyPr/>
                    <a:lstStyle/>
                    <a:p>
                      <a:pPr algn="r"/>
                      <a:r>
                        <a:rPr lang="en-US" sz="1800" baseline="0" dirty="0">
                          <a:solidFill>
                            <a:schemeClr val="tx2">
                              <a:lumMod val="75000"/>
                            </a:schemeClr>
                          </a:solidFill>
                        </a:rPr>
                        <a:t>7,651 People</a:t>
                      </a:r>
                    </a:p>
                    <a:p>
                      <a:pPr algn="r"/>
                      <a:r>
                        <a:rPr lang="en-US" sz="1800" baseline="0" dirty="0">
                          <a:solidFill>
                            <a:schemeClr val="tx2">
                              <a:lumMod val="75000"/>
                            </a:schemeClr>
                          </a:solidFill>
                        </a:rPr>
                        <a:t>13,698  Apps.</a:t>
                      </a:r>
                    </a:p>
                    <a:p>
                      <a:pPr algn="r"/>
                      <a:r>
                        <a:rPr lang="en-US" sz="1800" baseline="0" dirty="0">
                          <a:solidFill>
                            <a:schemeClr val="tx2">
                              <a:lumMod val="75000"/>
                            </a:schemeClr>
                          </a:solidFill>
                        </a:rPr>
                        <a:t>19,535 Assists</a:t>
                      </a:r>
                    </a:p>
                    <a:p>
                      <a:pPr algn="r"/>
                      <a:r>
                        <a:rPr lang="en-US" sz="1800" baseline="0" dirty="0">
                          <a:solidFill>
                            <a:schemeClr val="tx2">
                              <a:lumMod val="75000"/>
                            </a:schemeClr>
                          </a:solidFill>
                        </a:rPr>
                        <a:t> </a:t>
                      </a:r>
                    </a:p>
                    <a:p>
                      <a:pPr algn="r"/>
                      <a:r>
                        <a:rPr lang="en-US" sz="1800" baseline="0" dirty="0">
                          <a:solidFill>
                            <a:schemeClr val="tx2">
                              <a:lumMod val="75000"/>
                            </a:schemeClr>
                          </a:solidFill>
                        </a:rPr>
                        <a:t> </a:t>
                      </a:r>
                    </a:p>
                  </a:txBody>
                  <a:tcPr/>
                </a:tc>
                <a:extLst>
                  <a:ext uri="{0D108BD9-81ED-4DB2-BD59-A6C34878D82A}">
                    <a16:rowId xmlns:a16="http://schemas.microsoft.com/office/drawing/2014/main" val="10006"/>
                  </a:ext>
                </a:extLst>
              </a:tr>
            </a:tbl>
          </a:graphicData>
        </a:graphic>
      </p:graphicFrame>
      <p:graphicFrame>
        <p:nvGraphicFramePr>
          <p:cNvPr id="8" name="Table 7">
            <a:extLst>
              <a:ext uri="{FF2B5EF4-FFF2-40B4-BE49-F238E27FC236}">
                <a16:creationId xmlns:a16="http://schemas.microsoft.com/office/drawing/2014/main" id="{7CCB9692-102E-472A-B9E3-6B7FBECE2213}"/>
              </a:ext>
            </a:extLst>
          </p:cNvPr>
          <p:cNvGraphicFramePr>
            <a:graphicFrameLocks noGrp="1"/>
          </p:cNvGraphicFramePr>
          <p:nvPr>
            <p:extLst>
              <p:ext uri="{D42A27DB-BD31-4B8C-83A1-F6EECF244321}">
                <p14:modId xmlns:p14="http://schemas.microsoft.com/office/powerpoint/2010/main" val="2570402688"/>
              </p:ext>
            </p:extLst>
          </p:nvPr>
        </p:nvGraphicFramePr>
        <p:xfrm>
          <a:off x="5867399" y="993725"/>
          <a:ext cx="6010657" cy="5282311"/>
        </p:xfrm>
        <a:graphic>
          <a:graphicData uri="http://schemas.openxmlformats.org/drawingml/2006/table">
            <a:tbl>
              <a:tblPr firstRow="1" bandRow="1">
                <a:tableStyleId>{5C22544A-7EE6-4342-B048-85BDC9FD1C3A}</a:tableStyleId>
              </a:tblPr>
              <a:tblGrid>
                <a:gridCol w="3889249">
                  <a:extLst>
                    <a:ext uri="{9D8B030D-6E8A-4147-A177-3AD203B41FA5}">
                      <a16:colId xmlns:a16="http://schemas.microsoft.com/office/drawing/2014/main" val="20000"/>
                    </a:ext>
                  </a:extLst>
                </a:gridCol>
                <a:gridCol w="2121408">
                  <a:extLst>
                    <a:ext uri="{9D8B030D-6E8A-4147-A177-3AD203B41FA5}">
                      <a16:colId xmlns:a16="http://schemas.microsoft.com/office/drawing/2014/main" val="20001"/>
                    </a:ext>
                  </a:extLst>
                </a:gridCol>
              </a:tblGrid>
              <a:tr h="328770">
                <a:tc gridSpan="2">
                  <a:txBody>
                    <a:bodyPr/>
                    <a:lstStyle/>
                    <a:p>
                      <a:pPr algn="ctr"/>
                      <a:r>
                        <a:rPr lang="en-US" dirty="0"/>
                        <a:t>People Experiencing Homelessness</a:t>
                      </a:r>
                    </a:p>
                  </a:txBody>
                  <a:tcPr/>
                </a:tc>
                <a:tc hMerge="1">
                  <a:txBody>
                    <a:bodyPr/>
                    <a:lstStyle/>
                    <a:p>
                      <a:endParaRPr lang="en-US" dirty="0"/>
                    </a:p>
                  </a:txBody>
                  <a:tcPr/>
                </a:tc>
                <a:extLst>
                  <a:ext uri="{0D108BD9-81ED-4DB2-BD59-A6C34878D82A}">
                    <a16:rowId xmlns:a16="http://schemas.microsoft.com/office/drawing/2014/main" val="10000"/>
                  </a:ext>
                </a:extLst>
              </a:tr>
              <a:tr h="464376">
                <a:tc>
                  <a:txBody>
                    <a:bodyPr/>
                    <a:lstStyle/>
                    <a:p>
                      <a:r>
                        <a:rPr lang="en-US" sz="1600" dirty="0">
                          <a:solidFill>
                            <a:srgbClr val="7030A0"/>
                          </a:solidFill>
                        </a:rPr>
                        <a:t>People Experiencing Homelessness (PEH)</a:t>
                      </a:r>
                    </a:p>
                  </a:txBody>
                  <a:tcPr/>
                </a:tc>
                <a:tc>
                  <a:txBody>
                    <a:bodyPr/>
                    <a:lstStyle/>
                    <a:p>
                      <a:pPr algn="r"/>
                      <a:r>
                        <a:rPr lang="en-US" sz="1600" dirty="0">
                          <a:solidFill>
                            <a:srgbClr val="7030A0"/>
                          </a:solidFill>
                        </a:rPr>
                        <a:t>4,229</a:t>
                      </a:r>
                    </a:p>
                  </a:txBody>
                  <a:tcPr/>
                </a:tc>
                <a:extLst>
                  <a:ext uri="{0D108BD9-81ED-4DB2-BD59-A6C34878D82A}">
                    <a16:rowId xmlns:a16="http://schemas.microsoft.com/office/drawing/2014/main" val="10001"/>
                  </a:ext>
                </a:extLst>
              </a:tr>
              <a:tr h="835876">
                <a:tc>
                  <a:txBody>
                    <a:bodyPr/>
                    <a:lstStyle/>
                    <a:p>
                      <a:r>
                        <a:rPr lang="en-US" sz="1600" dirty="0">
                          <a:solidFill>
                            <a:srgbClr val="7030A0"/>
                          </a:solidFill>
                        </a:rPr>
                        <a:t>All Visits to PEH</a:t>
                      </a:r>
                    </a:p>
                    <a:p>
                      <a:r>
                        <a:rPr lang="en-US" sz="1600" dirty="0">
                          <a:solidFill>
                            <a:srgbClr val="7030A0"/>
                          </a:solidFill>
                        </a:rPr>
                        <a:t>(medical, dental, mental health, outreach, case management, care coordination)</a:t>
                      </a:r>
                    </a:p>
                  </a:txBody>
                  <a:tcPr/>
                </a:tc>
                <a:tc>
                  <a:txBody>
                    <a:bodyPr/>
                    <a:lstStyle/>
                    <a:p>
                      <a:pPr algn="r"/>
                      <a:r>
                        <a:rPr lang="en-US" sz="1600" dirty="0">
                          <a:solidFill>
                            <a:srgbClr val="7030A0"/>
                          </a:solidFill>
                        </a:rPr>
                        <a:t>36,377 Visits</a:t>
                      </a:r>
                    </a:p>
                    <a:p>
                      <a:pPr algn="r"/>
                      <a:r>
                        <a:rPr lang="en-US" sz="1600" dirty="0">
                          <a:solidFill>
                            <a:srgbClr val="7030A0"/>
                          </a:solidFill>
                        </a:rPr>
                        <a:t>(avg 8.60/pt)</a:t>
                      </a:r>
                    </a:p>
                  </a:txBody>
                  <a:tcPr/>
                </a:tc>
                <a:extLst>
                  <a:ext uri="{0D108BD9-81ED-4DB2-BD59-A6C34878D82A}">
                    <a16:rowId xmlns:a16="http://schemas.microsoft.com/office/drawing/2014/main" val="10002"/>
                  </a:ext>
                </a:extLst>
              </a:tr>
              <a:tr h="688771">
                <a:tc>
                  <a:txBody>
                    <a:bodyPr/>
                    <a:lstStyle/>
                    <a:p>
                      <a:r>
                        <a:rPr lang="en-US" sz="1600" b="1" dirty="0">
                          <a:solidFill>
                            <a:srgbClr val="7030A0"/>
                          </a:solidFill>
                        </a:rPr>
                        <a:t>Permanent Supportive Housing</a:t>
                      </a:r>
                    </a:p>
                  </a:txBody>
                  <a:tcPr/>
                </a:tc>
                <a:tc>
                  <a:txBody>
                    <a:bodyPr/>
                    <a:lstStyle/>
                    <a:p>
                      <a:pPr algn="r"/>
                      <a:r>
                        <a:rPr lang="en-US" sz="1600" b="1" dirty="0">
                          <a:solidFill>
                            <a:srgbClr val="7030A0"/>
                          </a:solidFill>
                        </a:rPr>
                        <a:t>232 Clients</a:t>
                      </a:r>
                    </a:p>
                    <a:p>
                      <a:pPr algn="r"/>
                      <a:r>
                        <a:rPr lang="en-US" sz="1600" b="1" dirty="0">
                          <a:solidFill>
                            <a:srgbClr val="7030A0"/>
                          </a:solidFill>
                        </a:rPr>
                        <a:t>134 Households </a:t>
                      </a:r>
                    </a:p>
                  </a:txBody>
                  <a:tcPr/>
                </a:tc>
                <a:extLst>
                  <a:ext uri="{0D108BD9-81ED-4DB2-BD59-A6C34878D82A}">
                    <a16:rowId xmlns:a16="http://schemas.microsoft.com/office/drawing/2014/main" val="10003"/>
                  </a:ext>
                </a:extLst>
              </a:tr>
              <a:tr h="676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7030A0"/>
                          </a:solidFill>
                        </a:rPr>
                        <a:t>Medical Recuperative Respite</a:t>
                      </a:r>
                    </a:p>
                    <a:p>
                      <a:r>
                        <a:rPr lang="en-US" sz="1600" b="1" dirty="0">
                          <a:solidFill>
                            <a:srgbClr val="7030A0"/>
                          </a:solidFill>
                        </a:rPr>
                        <a:t>(Average Length of Stay 11  nights)</a:t>
                      </a:r>
                    </a:p>
                  </a:txBody>
                  <a:tcPr/>
                </a:tc>
                <a:tc>
                  <a:txBody>
                    <a:bodyPr/>
                    <a:lstStyle/>
                    <a:p>
                      <a:pPr algn="r"/>
                      <a:r>
                        <a:rPr lang="en-US" sz="1600" dirty="0">
                          <a:solidFill>
                            <a:srgbClr val="7030A0"/>
                          </a:solidFill>
                        </a:rPr>
                        <a:t>200 Patients</a:t>
                      </a:r>
                    </a:p>
                    <a:p>
                      <a:pPr algn="r"/>
                      <a:r>
                        <a:rPr lang="en-US" sz="1600" dirty="0">
                          <a:solidFill>
                            <a:srgbClr val="7030A0"/>
                          </a:solidFill>
                        </a:rPr>
                        <a:t>2,222 bednights</a:t>
                      </a:r>
                    </a:p>
                  </a:txBody>
                  <a:tcPr/>
                </a:tc>
                <a:extLst>
                  <a:ext uri="{0D108BD9-81ED-4DB2-BD59-A6C34878D82A}">
                    <a16:rowId xmlns:a16="http://schemas.microsoft.com/office/drawing/2014/main" val="10004"/>
                  </a:ext>
                </a:extLst>
              </a:tr>
              <a:tr h="835876">
                <a:tc>
                  <a:txBody>
                    <a:bodyPr/>
                    <a:lstStyle/>
                    <a:p>
                      <a:r>
                        <a:rPr lang="en-US" sz="1600" kern="1200" dirty="0">
                          <a:solidFill>
                            <a:srgbClr val="7030A0"/>
                          </a:solidFill>
                          <a:latin typeface="+mn-lt"/>
                          <a:ea typeface="+mn-ea"/>
                          <a:cs typeface="+mn-cs"/>
                        </a:rPr>
                        <a:t>Neighborhood Showers (mobile hygiene)  </a:t>
                      </a:r>
                    </a:p>
                    <a:p>
                      <a:r>
                        <a:rPr lang="en-US" sz="1600" kern="1200" dirty="0">
                          <a:solidFill>
                            <a:srgbClr val="7030A0"/>
                          </a:solidFill>
                          <a:latin typeface="+mn-lt"/>
                          <a:ea typeface="+mn-ea"/>
                          <a:cs typeface="+mn-cs"/>
                        </a:rPr>
                        <a:t>(Operates 2/days per month March – October)</a:t>
                      </a:r>
                    </a:p>
                  </a:txBody>
                  <a:tcPr/>
                </a:tc>
                <a:tc>
                  <a:txBody>
                    <a:bodyPr/>
                    <a:lstStyle/>
                    <a:p>
                      <a:pPr algn="r"/>
                      <a:r>
                        <a:rPr lang="en-US" sz="1600" dirty="0">
                          <a:solidFill>
                            <a:srgbClr val="7030A0"/>
                          </a:solidFill>
                        </a:rPr>
                        <a:t>  493 People</a:t>
                      </a:r>
                    </a:p>
                    <a:p>
                      <a:pPr algn="r"/>
                      <a:r>
                        <a:rPr lang="en-US" sz="1600" dirty="0">
                          <a:solidFill>
                            <a:srgbClr val="7030A0"/>
                          </a:solidFill>
                        </a:rPr>
                        <a:t>1,915 Showers</a:t>
                      </a:r>
                    </a:p>
                  </a:txBody>
                  <a:tcPr/>
                </a:tc>
                <a:extLst>
                  <a:ext uri="{0D108BD9-81ED-4DB2-BD59-A6C34878D82A}">
                    <a16:rowId xmlns:a16="http://schemas.microsoft.com/office/drawing/2014/main" val="1511052251"/>
                  </a:ext>
                </a:extLst>
              </a:tr>
              <a:tr h="835876">
                <a:tc>
                  <a:txBody>
                    <a:bodyPr/>
                    <a:lstStyle/>
                    <a:p>
                      <a:r>
                        <a:rPr lang="en-US" sz="1600" dirty="0">
                          <a:solidFill>
                            <a:srgbClr val="7030A0"/>
                          </a:solidFill>
                        </a:rPr>
                        <a:t>Health Literacy (Telehealth Access) and Basic Needs  (food, clothing, transportation, life skills,  employment help, etc.)</a:t>
                      </a:r>
                    </a:p>
                  </a:txBody>
                  <a:tcPr/>
                </a:tc>
                <a:tc>
                  <a:txBody>
                    <a:bodyPr/>
                    <a:lstStyle/>
                    <a:p>
                      <a:pPr algn="r"/>
                      <a:r>
                        <a:rPr lang="en-US" sz="1600" dirty="0">
                          <a:solidFill>
                            <a:srgbClr val="7030A0"/>
                          </a:solidFill>
                        </a:rPr>
                        <a:t>13,367 visits</a:t>
                      </a:r>
                    </a:p>
                    <a:p>
                      <a:pPr algn="r"/>
                      <a:endParaRPr lang="en-US" sz="1600" dirty="0">
                        <a:solidFill>
                          <a:srgbClr val="7030A0"/>
                        </a:solidFill>
                      </a:endParaRPr>
                    </a:p>
                  </a:txBody>
                  <a:tcPr/>
                </a:tc>
                <a:extLst>
                  <a:ext uri="{0D108BD9-81ED-4DB2-BD59-A6C34878D82A}">
                    <a16:rowId xmlns:a16="http://schemas.microsoft.com/office/drawing/2014/main" val="10006"/>
                  </a:ext>
                </a:extLst>
              </a:tr>
              <a:tr h="576871">
                <a:tc>
                  <a:txBody>
                    <a:bodyPr/>
                    <a:lstStyle/>
                    <a:p>
                      <a:r>
                        <a:rPr lang="en-US" sz="1600" dirty="0">
                          <a:solidFill>
                            <a:srgbClr val="7030A0"/>
                          </a:solidFill>
                        </a:rPr>
                        <a:t>Unaccompanied </a:t>
                      </a:r>
                    </a:p>
                    <a:p>
                      <a:r>
                        <a:rPr lang="en-US" sz="1600" dirty="0">
                          <a:solidFill>
                            <a:srgbClr val="7030A0"/>
                          </a:solidFill>
                        </a:rPr>
                        <a:t>Homeless Youth</a:t>
                      </a:r>
                    </a:p>
                  </a:txBody>
                  <a:tcPr/>
                </a:tc>
                <a:tc>
                  <a:txBody>
                    <a:bodyPr/>
                    <a:lstStyle/>
                    <a:p>
                      <a:pPr algn="r"/>
                      <a:r>
                        <a:rPr lang="en-US" sz="1600" dirty="0">
                          <a:solidFill>
                            <a:srgbClr val="7030A0"/>
                          </a:solidFill>
                        </a:rPr>
                        <a:t>154  Youth Served</a:t>
                      </a:r>
                    </a:p>
                    <a:p>
                      <a:pPr algn="r"/>
                      <a:r>
                        <a:rPr lang="en-US" sz="1600" dirty="0">
                          <a:solidFill>
                            <a:srgbClr val="7030A0"/>
                          </a:solidFill>
                        </a:rPr>
                        <a:t>Age 13-24</a:t>
                      </a:r>
                    </a:p>
                  </a:txBody>
                  <a:tcPr/>
                </a:tc>
                <a:extLst>
                  <a:ext uri="{0D108BD9-81ED-4DB2-BD59-A6C34878D82A}">
                    <a16:rowId xmlns:a16="http://schemas.microsoft.com/office/drawing/2014/main" val="589976811"/>
                  </a:ext>
                </a:extLst>
              </a:tr>
            </a:tbl>
          </a:graphicData>
        </a:graphic>
      </p:graphicFrame>
      <p:graphicFrame>
        <p:nvGraphicFramePr>
          <p:cNvPr id="4" name="Table 4">
            <a:extLst>
              <a:ext uri="{FF2B5EF4-FFF2-40B4-BE49-F238E27FC236}">
                <a16:creationId xmlns:a16="http://schemas.microsoft.com/office/drawing/2014/main" id="{70E8485F-B55A-B264-07B1-8ECDD2EF55AE}"/>
              </a:ext>
            </a:extLst>
          </p:cNvPr>
          <p:cNvGraphicFramePr>
            <a:graphicFrameLocks noGrp="1"/>
          </p:cNvGraphicFramePr>
          <p:nvPr/>
        </p:nvGraphicFramePr>
        <p:xfrm>
          <a:off x="473680" y="5693721"/>
          <a:ext cx="4893510" cy="914400"/>
        </p:xfrm>
        <a:graphic>
          <a:graphicData uri="http://schemas.openxmlformats.org/drawingml/2006/table">
            <a:tbl>
              <a:tblPr firstRow="1" bandRow="1">
                <a:tableStyleId>{5C22544A-7EE6-4342-B048-85BDC9FD1C3A}</a:tableStyleId>
              </a:tblPr>
              <a:tblGrid>
                <a:gridCol w="3129056">
                  <a:extLst>
                    <a:ext uri="{9D8B030D-6E8A-4147-A177-3AD203B41FA5}">
                      <a16:colId xmlns:a16="http://schemas.microsoft.com/office/drawing/2014/main" val="4070379318"/>
                    </a:ext>
                  </a:extLst>
                </a:gridCol>
                <a:gridCol w="1764454">
                  <a:extLst>
                    <a:ext uri="{9D8B030D-6E8A-4147-A177-3AD203B41FA5}">
                      <a16:colId xmlns:a16="http://schemas.microsoft.com/office/drawing/2014/main" val="2694471688"/>
                    </a:ext>
                  </a:extLst>
                </a:gridCol>
              </a:tblGrid>
              <a:tr h="601643">
                <a:tc>
                  <a:txBody>
                    <a:bodyPr/>
                    <a:lstStyle/>
                    <a:p>
                      <a:r>
                        <a:rPr lang="en-US" dirty="0"/>
                        <a:t>MSAWs</a:t>
                      </a:r>
                    </a:p>
                  </a:txBody>
                  <a:tcPr>
                    <a:solidFill>
                      <a:schemeClr val="accent4"/>
                    </a:solidFill>
                  </a:tcPr>
                </a:tc>
                <a:tc>
                  <a:txBody>
                    <a:bodyPr/>
                    <a:lstStyle/>
                    <a:p>
                      <a:pPr algn="r"/>
                      <a:r>
                        <a:rPr lang="en-US" dirty="0"/>
                        <a:t>7,913 Patients</a:t>
                      </a:r>
                    </a:p>
                    <a:p>
                      <a:pPr algn="r"/>
                      <a:r>
                        <a:rPr lang="en-US" dirty="0"/>
                        <a:t>37,287 Visits</a:t>
                      </a:r>
                    </a:p>
                    <a:p>
                      <a:pPr algn="r"/>
                      <a:r>
                        <a:rPr lang="en-US" dirty="0"/>
                        <a:t>(avg 4.71/pt)</a:t>
                      </a:r>
                    </a:p>
                  </a:txBody>
                  <a:tcPr>
                    <a:solidFill>
                      <a:schemeClr val="accent4"/>
                    </a:solidFill>
                  </a:tcPr>
                </a:tc>
                <a:extLst>
                  <a:ext uri="{0D108BD9-81ED-4DB2-BD59-A6C34878D82A}">
                    <a16:rowId xmlns:a16="http://schemas.microsoft.com/office/drawing/2014/main" val="105575401"/>
                  </a:ext>
                </a:extLst>
              </a:tr>
            </a:tbl>
          </a:graphicData>
        </a:graphic>
      </p:graphicFrame>
    </p:spTree>
    <p:extLst>
      <p:ext uri="{BB962C8B-B14F-4D97-AF65-F5344CB8AC3E}">
        <p14:creationId xmlns:p14="http://schemas.microsoft.com/office/powerpoint/2010/main" val="291732334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6DD279B-C9A5-9763-330E-63322B45DEA9}"/>
              </a:ext>
            </a:extLst>
          </p:cNvPr>
          <p:cNvSpPr txBox="1">
            <a:spLocks/>
          </p:cNvSpPr>
          <p:nvPr/>
        </p:nvSpPr>
        <p:spPr>
          <a:xfrm>
            <a:off x="2153841" y="1818862"/>
            <a:ext cx="8101564" cy="4380741"/>
          </a:xfrm>
          <a:prstGeom prst="rect">
            <a:avLst/>
          </a:prstGeom>
        </p:spPr>
        <p:txBody>
          <a:bodyPr/>
          <a:lstStyle>
            <a:lvl1pPr marL="228600" indent="-228600" algn="l" defTabSz="914400" rtl="0" eaLnBrk="1" latinLnBrk="0" hangingPunct="1">
              <a:lnSpc>
                <a:spcPct val="90000"/>
              </a:lnSpc>
              <a:spcBef>
                <a:spcPts val="1000"/>
              </a:spcBef>
              <a:buSzPct val="70000"/>
              <a:buFont typeface="Wingdings"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rPr>
              <a:t>Patients</a:t>
            </a:r>
          </a:p>
          <a:p>
            <a:r>
              <a:rPr lang="en-US"/>
              <a:t>Medical Respite Care – “We Need a Place to Be When We’re Sick”</a:t>
            </a:r>
          </a:p>
          <a:p>
            <a:pPr marL="0" indent="0">
              <a:buNone/>
            </a:pPr>
            <a:endParaRPr lang="en-US"/>
          </a:p>
          <a:p>
            <a:pPr marL="0" indent="0">
              <a:buNone/>
            </a:pPr>
            <a:r>
              <a:rPr lang="en-US" b="1">
                <a:solidFill>
                  <a:schemeClr val="accent1"/>
                </a:solidFill>
              </a:rPr>
              <a:t>Providers</a:t>
            </a:r>
          </a:p>
          <a:p>
            <a:r>
              <a:rPr lang="en-US"/>
              <a:t>Permanent Supportive Housing –  “If You Want Us to Make a Difference in their Health…”</a:t>
            </a:r>
            <a:endParaRPr lang="en-US" dirty="0"/>
          </a:p>
        </p:txBody>
      </p:sp>
      <p:sp>
        <p:nvSpPr>
          <p:cNvPr id="3" name="Title 1">
            <a:extLst>
              <a:ext uri="{FF2B5EF4-FFF2-40B4-BE49-F238E27FC236}">
                <a16:creationId xmlns:a16="http://schemas.microsoft.com/office/drawing/2014/main" id="{D74511E5-9D9F-DF39-24CB-C0959C488473}"/>
              </a:ext>
            </a:extLst>
          </p:cNvPr>
          <p:cNvSpPr txBox="1">
            <a:spLocks/>
          </p:cNvSpPr>
          <p:nvPr/>
        </p:nvSpPr>
        <p:spPr>
          <a:xfrm>
            <a:off x="444842" y="365127"/>
            <a:ext cx="11565925"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Calibri" panose="020F0502020204030204" pitchFamily="34" charset="0"/>
              </a:defRPr>
            </a:lvl1pPr>
          </a:lstStyle>
          <a:p>
            <a:pPr algn="ctr"/>
            <a:r>
              <a:rPr lang="en-US"/>
              <a:t>Medical Respite &amp; Permanent Supportive Housing  </a:t>
            </a:r>
            <a:r>
              <a:rPr lang="en-US" b="1"/>
              <a:t>Our North Star</a:t>
            </a:r>
            <a:endParaRPr lang="en-US" b="1" dirty="0"/>
          </a:p>
        </p:txBody>
      </p:sp>
      <p:pic>
        <p:nvPicPr>
          <p:cNvPr id="4" name="Picture 3" descr="Text&#10;&#10;Description automatically generated with low confidence">
            <a:extLst>
              <a:ext uri="{FF2B5EF4-FFF2-40B4-BE49-F238E27FC236}">
                <a16:creationId xmlns:a16="http://schemas.microsoft.com/office/drawing/2014/main" id="{1D5D646D-DC47-E130-AC6F-67EC0D7E6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775" y="6342993"/>
            <a:ext cx="2181225" cy="523875"/>
          </a:xfrm>
          <a:prstGeom prst="rect">
            <a:avLst/>
          </a:prstGeom>
        </p:spPr>
      </p:pic>
    </p:spTree>
    <p:extLst>
      <p:ext uri="{BB962C8B-B14F-4D97-AF65-F5344CB8AC3E}">
        <p14:creationId xmlns:p14="http://schemas.microsoft.com/office/powerpoint/2010/main" val="7952622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69DC5B-CAEB-49D6-BC58-D4D0C8941A35}"/>
              </a:ext>
            </a:extLst>
          </p:cNvPr>
          <p:cNvSpPr>
            <a:spLocks noGrp="1"/>
          </p:cNvSpPr>
          <p:nvPr>
            <p:ph type="title"/>
          </p:nvPr>
        </p:nvSpPr>
        <p:spPr>
          <a:xfrm>
            <a:off x="237262" y="1215017"/>
            <a:ext cx="2899189" cy="4981010"/>
          </a:xfrm>
        </p:spPr>
        <p:txBody>
          <a:bodyPr anchor="t">
            <a:normAutofit/>
          </a:bodyPr>
          <a:lstStyle/>
          <a:p>
            <a:r>
              <a:rPr lang="en-US" sz="3200" dirty="0">
                <a:solidFill>
                  <a:schemeClr val="tx1"/>
                </a:solidFill>
              </a:rPr>
              <a:t>Recuperative Care for Unhoused not Sick Enough to be in hospital; and  those being discharged from the hospital but not well enough to return to  the streets.</a:t>
            </a:r>
          </a:p>
        </p:txBody>
      </p:sp>
      <p:graphicFrame>
        <p:nvGraphicFramePr>
          <p:cNvPr id="11" name="Content Placeholder 6">
            <a:extLst>
              <a:ext uri="{FF2B5EF4-FFF2-40B4-BE49-F238E27FC236}">
                <a16:creationId xmlns:a16="http://schemas.microsoft.com/office/drawing/2014/main" id="{204F19AF-F245-B23B-5F5E-BCEC48BEEC43}"/>
              </a:ext>
            </a:extLst>
          </p:cNvPr>
          <p:cNvGraphicFramePr>
            <a:graphicFrameLocks noGrp="1"/>
          </p:cNvGraphicFramePr>
          <p:nvPr>
            <p:ph sz="half" idx="1"/>
            <p:extLst>
              <p:ext uri="{D42A27DB-BD31-4B8C-83A1-F6EECF244321}">
                <p14:modId xmlns:p14="http://schemas.microsoft.com/office/powerpoint/2010/main" val="744509683"/>
              </p:ext>
            </p:extLst>
          </p:nvPr>
        </p:nvGraphicFramePr>
        <p:xfrm>
          <a:off x="3512306" y="771092"/>
          <a:ext cx="3887869" cy="5846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145A4921-B66F-49F9-AA48-823AF465B39E}"/>
              </a:ext>
            </a:extLst>
          </p:cNvPr>
          <p:cNvSpPr>
            <a:spLocks noGrp="1"/>
          </p:cNvSpPr>
          <p:nvPr>
            <p:ph sz="half" idx="2"/>
          </p:nvPr>
        </p:nvSpPr>
        <p:spPr>
          <a:xfrm>
            <a:off x="7776030" y="1215017"/>
            <a:ext cx="4013222" cy="4981010"/>
          </a:xfrm>
        </p:spPr>
        <p:txBody>
          <a:bodyPr>
            <a:noAutofit/>
          </a:bodyPr>
          <a:lstStyle/>
          <a:p>
            <a:r>
              <a:rPr lang="en-US" sz="2200"/>
              <a:t>Assist w/ Follow up to PCP and Specialty Care</a:t>
            </a:r>
          </a:p>
          <a:p>
            <a:r>
              <a:rPr lang="en-US" sz="2200"/>
              <a:t>Determine functional status – communication,  cultural and ethnic factors</a:t>
            </a:r>
          </a:p>
          <a:p>
            <a:r>
              <a:rPr lang="en-US" sz="2200"/>
              <a:t>Provide meals</a:t>
            </a:r>
          </a:p>
          <a:p>
            <a:r>
              <a:rPr lang="en-US" sz="2200"/>
              <a:t>Provide &amp; arrange transportation</a:t>
            </a:r>
          </a:p>
          <a:p>
            <a:r>
              <a:rPr lang="en-US" sz="2200"/>
              <a:t>Facilitate family unification and/or housing stabilization at exit</a:t>
            </a:r>
          </a:p>
          <a:p>
            <a:r>
              <a:rPr lang="en-US" sz="2200"/>
              <a:t>Establish ongoing relationship with PCP at respite exit</a:t>
            </a:r>
            <a:endParaRPr lang="en-US" sz="2200" dirty="0"/>
          </a:p>
        </p:txBody>
      </p:sp>
      <p:sp>
        <p:nvSpPr>
          <p:cNvPr id="2" name="TextBox 1">
            <a:extLst>
              <a:ext uri="{FF2B5EF4-FFF2-40B4-BE49-F238E27FC236}">
                <a16:creationId xmlns:a16="http://schemas.microsoft.com/office/drawing/2014/main" id="{F3806088-1A48-EDFB-430E-35B52801A98A}"/>
              </a:ext>
            </a:extLst>
          </p:cNvPr>
          <p:cNvSpPr txBox="1"/>
          <p:nvPr/>
        </p:nvSpPr>
        <p:spPr>
          <a:xfrm>
            <a:off x="3336758" y="240467"/>
            <a:ext cx="6272463" cy="707886"/>
          </a:xfrm>
          <a:prstGeom prst="rect">
            <a:avLst/>
          </a:prstGeom>
          <a:solidFill>
            <a:schemeClr val="accent1">
              <a:lumMod val="20000"/>
              <a:lumOff val="80000"/>
            </a:schemeClr>
          </a:solid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Medical Respite Care</a:t>
            </a:r>
          </a:p>
        </p:txBody>
      </p:sp>
    </p:spTree>
    <p:extLst>
      <p:ext uri="{BB962C8B-B14F-4D97-AF65-F5344CB8AC3E}">
        <p14:creationId xmlns:p14="http://schemas.microsoft.com/office/powerpoint/2010/main" val="17988412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0701D4-DF99-4F92-8129-8D15B67D18E5}"/>
              </a:ext>
            </a:extLst>
          </p:cNvPr>
          <p:cNvGraphicFramePr>
            <a:graphicFrameLocks noGrp="1"/>
          </p:cNvGraphicFramePr>
          <p:nvPr>
            <p:ph sz="quarter" idx="13"/>
          </p:nvPr>
        </p:nvGraphicFramePr>
        <p:xfrm>
          <a:off x="914400" y="1655372"/>
          <a:ext cx="10363200" cy="439085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2610784491"/>
                    </a:ext>
                  </a:extLst>
                </a:gridCol>
                <a:gridCol w="2091602">
                  <a:extLst>
                    <a:ext uri="{9D8B030D-6E8A-4147-A177-3AD203B41FA5}">
                      <a16:colId xmlns:a16="http://schemas.microsoft.com/office/drawing/2014/main" val="2479928608"/>
                    </a:ext>
                  </a:extLst>
                </a:gridCol>
                <a:gridCol w="4817198">
                  <a:extLst>
                    <a:ext uri="{9D8B030D-6E8A-4147-A177-3AD203B41FA5}">
                      <a16:colId xmlns:a16="http://schemas.microsoft.com/office/drawing/2014/main" val="908043363"/>
                    </a:ext>
                  </a:extLst>
                </a:gridCol>
              </a:tblGrid>
              <a:tr h="695290">
                <a:tc>
                  <a:txBody>
                    <a:bodyPr/>
                    <a:lstStyle/>
                    <a:p>
                      <a:r>
                        <a:rPr lang="en-US" dirty="0"/>
                        <a:t>Length of Stay</a:t>
                      </a:r>
                    </a:p>
                  </a:txBody>
                  <a:tcPr/>
                </a:tc>
                <a:tc>
                  <a:txBody>
                    <a:bodyPr/>
                    <a:lstStyle/>
                    <a:p>
                      <a:r>
                        <a:rPr lang="en-US" dirty="0"/>
                        <a:t>People</a:t>
                      </a:r>
                    </a:p>
                  </a:txBody>
                  <a:tcPr/>
                </a:tc>
                <a:tc>
                  <a:txBody>
                    <a:bodyPr/>
                    <a:lstStyle/>
                    <a:p>
                      <a:r>
                        <a:rPr lang="en-US" dirty="0"/>
                        <a:t>Reason for Respite Admission</a:t>
                      </a:r>
                    </a:p>
                  </a:txBody>
                  <a:tcPr/>
                </a:tc>
                <a:extLst>
                  <a:ext uri="{0D108BD9-81ED-4DB2-BD59-A6C34878D82A}">
                    <a16:rowId xmlns:a16="http://schemas.microsoft.com/office/drawing/2014/main" val="1136976292"/>
                  </a:ext>
                </a:extLst>
              </a:tr>
              <a:tr h="695290">
                <a:tc>
                  <a:txBody>
                    <a:bodyPr/>
                    <a:lstStyle/>
                    <a:p>
                      <a:r>
                        <a:rPr lang="en-US" dirty="0"/>
                        <a:t>One Week or Less</a:t>
                      </a:r>
                    </a:p>
                  </a:txBody>
                  <a:tcPr/>
                </a:tc>
                <a:tc>
                  <a:txBody>
                    <a:bodyPr/>
                    <a:lstStyle/>
                    <a:p>
                      <a:r>
                        <a:rPr lang="en-US" dirty="0"/>
                        <a:t>50%</a:t>
                      </a:r>
                    </a:p>
                  </a:txBody>
                  <a:tcPr/>
                </a:tc>
                <a:tc>
                  <a:txBody>
                    <a:bodyPr/>
                    <a:lstStyle/>
                    <a:p>
                      <a:r>
                        <a:rPr lang="en-US" dirty="0"/>
                        <a:t>Cellulitis, Covid, Abscess, MOUD, Wound Care, Hypothermia,  Burn, Edema, Fracture</a:t>
                      </a:r>
                    </a:p>
                  </a:txBody>
                  <a:tcPr/>
                </a:tc>
                <a:extLst>
                  <a:ext uri="{0D108BD9-81ED-4DB2-BD59-A6C34878D82A}">
                    <a16:rowId xmlns:a16="http://schemas.microsoft.com/office/drawing/2014/main" val="4146297530"/>
                  </a:ext>
                </a:extLst>
              </a:tr>
              <a:tr h="695290">
                <a:tc>
                  <a:txBody>
                    <a:bodyPr/>
                    <a:lstStyle/>
                    <a:p>
                      <a:r>
                        <a:rPr lang="en-US" dirty="0"/>
                        <a:t>One to Two Weeks</a:t>
                      </a:r>
                    </a:p>
                  </a:txBody>
                  <a:tcPr/>
                </a:tc>
                <a:tc>
                  <a:txBody>
                    <a:bodyPr/>
                    <a:lstStyle/>
                    <a:p>
                      <a:r>
                        <a:rPr lang="en-US" dirty="0"/>
                        <a:t>33%</a:t>
                      </a:r>
                    </a:p>
                  </a:txBody>
                  <a:tcPr/>
                </a:tc>
                <a:tc>
                  <a:txBody>
                    <a:bodyPr/>
                    <a:lstStyle/>
                    <a:p>
                      <a:r>
                        <a:rPr lang="en-US" dirty="0"/>
                        <a:t>MOUD,  Abscess, Surgery recovery, Wound care, Frostbite, Covid,  Stab wound, Cellulitis, Tracheostomy care, Hypoxia</a:t>
                      </a:r>
                    </a:p>
                  </a:txBody>
                  <a:tcPr/>
                </a:tc>
                <a:extLst>
                  <a:ext uri="{0D108BD9-81ED-4DB2-BD59-A6C34878D82A}">
                    <a16:rowId xmlns:a16="http://schemas.microsoft.com/office/drawing/2014/main" val="1803848222"/>
                  </a:ext>
                </a:extLst>
              </a:tr>
              <a:tr h="695290">
                <a:tc>
                  <a:txBody>
                    <a:bodyPr/>
                    <a:lstStyle/>
                    <a:p>
                      <a:r>
                        <a:rPr lang="en-US" dirty="0"/>
                        <a:t>Two to Three Weeks</a:t>
                      </a:r>
                    </a:p>
                  </a:txBody>
                  <a:tcPr/>
                </a:tc>
                <a:tc>
                  <a:txBody>
                    <a:bodyPr/>
                    <a:lstStyle/>
                    <a:p>
                      <a:r>
                        <a:rPr lang="en-US" dirty="0"/>
                        <a:t> 11%</a:t>
                      </a:r>
                    </a:p>
                  </a:txBody>
                  <a:tcPr/>
                </a:tc>
                <a:tc>
                  <a:txBody>
                    <a:bodyPr/>
                    <a:lstStyle/>
                    <a:p>
                      <a:r>
                        <a:rPr lang="en-US" dirty="0"/>
                        <a:t>Stab wound, Frostbite, Necrosis, Amputation recoveries, Hernia repair,  Cellulitis</a:t>
                      </a:r>
                    </a:p>
                  </a:txBody>
                  <a:tcPr/>
                </a:tc>
                <a:extLst>
                  <a:ext uri="{0D108BD9-81ED-4DB2-BD59-A6C34878D82A}">
                    <a16:rowId xmlns:a16="http://schemas.microsoft.com/office/drawing/2014/main" val="3404093021"/>
                  </a:ext>
                </a:extLst>
              </a:tr>
              <a:tr h="695290">
                <a:tc>
                  <a:txBody>
                    <a:bodyPr/>
                    <a:lstStyle/>
                    <a:p>
                      <a:r>
                        <a:rPr lang="en-US" dirty="0"/>
                        <a:t>Three to Four Weeks</a:t>
                      </a:r>
                    </a:p>
                  </a:txBody>
                  <a:tcPr/>
                </a:tc>
                <a:tc>
                  <a:txBody>
                    <a:bodyPr/>
                    <a:lstStyle/>
                    <a:p>
                      <a:r>
                        <a:rPr lang="en-US" dirty="0"/>
                        <a:t> 2%</a:t>
                      </a:r>
                    </a:p>
                  </a:txBody>
                  <a:tcPr/>
                </a:tc>
                <a:tc>
                  <a:txBody>
                    <a:bodyPr/>
                    <a:lstStyle/>
                    <a:p>
                      <a:r>
                        <a:rPr lang="en-US" dirty="0"/>
                        <a:t>Surgery recovery</a:t>
                      </a:r>
                    </a:p>
                  </a:txBody>
                  <a:tcPr/>
                </a:tc>
                <a:extLst>
                  <a:ext uri="{0D108BD9-81ED-4DB2-BD59-A6C34878D82A}">
                    <a16:rowId xmlns:a16="http://schemas.microsoft.com/office/drawing/2014/main" val="3521388706"/>
                  </a:ext>
                </a:extLst>
              </a:tr>
              <a:tr h="695290">
                <a:tc>
                  <a:txBody>
                    <a:bodyPr/>
                    <a:lstStyle/>
                    <a:p>
                      <a:r>
                        <a:rPr lang="en-US" dirty="0"/>
                        <a:t>More than Four Weeks</a:t>
                      </a:r>
                    </a:p>
                  </a:txBody>
                  <a:tcPr/>
                </a:tc>
                <a:tc>
                  <a:txBody>
                    <a:bodyPr/>
                    <a:lstStyle/>
                    <a:p>
                      <a:r>
                        <a:rPr lang="en-US"/>
                        <a:t> 4%</a:t>
                      </a:r>
                      <a:endParaRPr lang="en-US" dirty="0"/>
                    </a:p>
                  </a:txBody>
                  <a:tcPr/>
                </a:tc>
                <a:tc>
                  <a:txBody>
                    <a:bodyPr/>
                    <a:lstStyle/>
                    <a:p>
                      <a:r>
                        <a:rPr lang="en-US" dirty="0"/>
                        <a:t>Congestive Heart Failure, Cancers,  COPD,  Amputations</a:t>
                      </a:r>
                    </a:p>
                  </a:txBody>
                  <a:tcPr/>
                </a:tc>
                <a:extLst>
                  <a:ext uri="{0D108BD9-81ED-4DB2-BD59-A6C34878D82A}">
                    <a16:rowId xmlns:a16="http://schemas.microsoft.com/office/drawing/2014/main" val="4245145000"/>
                  </a:ext>
                </a:extLst>
              </a:tr>
            </a:tbl>
          </a:graphicData>
        </a:graphic>
      </p:graphicFrame>
      <p:sp>
        <p:nvSpPr>
          <p:cNvPr id="4" name="Title 1">
            <a:extLst>
              <a:ext uri="{FF2B5EF4-FFF2-40B4-BE49-F238E27FC236}">
                <a16:creationId xmlns:a16="http://schemas.microsoft.com/office/drawing/2014/main" id="{1CDF54A6-1AC5-4412-8030-9662B8493D80}"/>
              </a:ext>
            </a:extLst>
          </p:cNvPr>
          <p:cNvSpPr>
            <a:spLocks noGrp="1"/>
          </p:cNvSpPr>
          <p:nvPr>
            <p:ph type="title"/>
          </p:nvPr>
        </p:nvSpPr>
        <p:spPr>
          <a:xfrm>
            <a:off x="3340238" y="221429"/>
            <a:ext cx="7937362" cy="1319695"/>
          </a:xfrm>
        </p:spPr>
        <p:style>
          <a:lnRef idx="1">
            <a:schemeClr val="accent5"/>
          </a:lnRef>
          <a:fillRef idx="2">
            <a:schemeClr val="accent5"/>
          </a:fillRef>
          <a:effectRef idx="1">
            <a:schemeClr val="accent5"/>
          </a:effectRef>
          <a:fontRef idx="minor">
            <a:schemeClr val="dk1"/>
          </a:fontRef>
        </p:style>
        <p:txBody>
          <a:bodyPr>
            <a:noAutofit/>
          </a:bodyPr>
          <a:lstStyle/>
          <a:p>
            <a:pPr>
              <a:lnSpc>
                <a:spcPct val="110000"/>
              </a:lnSpc>
            </a:pPr>
            <a:r>
              <a:rPr lang="en-US" sz="2800" dirty="0"/>
              <a:t>Medical Respite Care Program at YNHS:</a:t>
            </a:r>
            <a:br>
              <a:rPr lang="en-US" sz="2800" dirty="0"/>
            </a:br>
            <a:r>
              <a:rPr lang="en-US" sz="2800" dirty="0"/>
              <a:t>Patient Length of Stay &amp; Medical Conditions</a:t>
            </a:r>
            <a:endParaRPr lang="en-US" sz="3600" dirty="0"/>
          </a:p>
        </p:txBody>
      </p:sp>
      <p:sp>
        <p:nvSpPr>
          <p:cNvPr id="6" name="Title 1">
            <a:extLst>
              <a:ext uri="{FF2B5EF4-FFF2-40B4-BE49-F238E27FC236}">
                <a16:creationId xmlns:a16="http://schemas.microsoft.com/office/drawing/2014/main" id="{9D4F662F-5CC5-4A2E-A063-A324EFC8D31F}"/>
              </a:ext>
            </a:extLst>
          </p:cNvPr>
          <p:cNvSpPr txBox="1">
            <a:spLocks/>
          </p:cNvSpPr>
          <p:nvPr/>
        </p:nvSpPr>
        <p:spPr>
          <a:xfrm>
            <a:off x="914400" y="6156725"/>
            <a:ext cx="10363200" cy="70127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600"/>
              </a:spcBef>
              <a:spcAft>
                <a:spcPts val="600"/>
              </a:spcAft>
            </a:pPr>
            <a:br>
              <a:rPr lang="en-US" sz="2800" dirty="0"/>
            </a:br>
            <a:r>
              <a:rPr lang="en-US" sz="2800" b="1" dirty="0"/>
              <a:t>200 </a:t>
            </a:r>
            <a:r>
              <a:rPr lang="en-US" sz="2800" dirty="0"/>
              <a:t>patients – 2,222 nights (ALOS = 11 nights)</a:t>
            </a:r>
          </a:p>
          <a:p>
            <a:pPr algn="ctr">
              <a:lnSpc>
                <a:spcPct val="110000"/>
              </a:lnSpc>
              <a:spcBef>
                <a:spcPts val="600"/>
              </a:spcBef>
              <a:spcAft>
                <a:spcPts val="600"/>
              </a:spcAft>
            </a:pPr>
            <a:endParaRPr lang="en-US" sz="2800" dirty="0"/>
          </a:p>
        </p:txBody>
      </p:sp>
      <p:sp>
        <p:nvSpPr>
          <p:cNvPr id="2" name="TextBox 1">
            <a:extLst>
              <a:ext uri="{FF2B5EF4-FFF2-40B4-BE49-F238E27FC236}">
                <a16:creationId xmlns:a16="http://schemas.microsoft.com/office/drawing/2014/main" id="{5D1977BC-4E2C-4F92-8C63-8843056410EF}"/>
              </a:ext>
            </a:extLst>
          </p:cNvPr>
          <p:cNvSpPr txBox="1"/>
          <p:nvPr/>
        </p:nvSpPr>
        <p:spPr>
          <a:xfrm>
            <a:off x="914400" y="221430"/>
            <a:ext cx="2425839" cy="1323439"/>
          </a:xfrm>
          <a:prstGeom prst="rect">
            <a:avLst/>
          </a:prstGeom>
          <a:solidFill>
            <a:schemeClr val="accent2"/>
          </a:solidFill>
        </p:spPr>
        <p:txBody>
          <a:bodyPr wrap="square" rtlCol="0">
            <a:spAutoFit/>
          </a:bodyPr>
          <a:lstStyle/>
          <a:p>
            <a:r>
              <a:rPr lang="en-US" sz="8000" dirty="0"/>
              <a:t>2023</a:t>
            </a:r>
          </a:p>
        </p:txBody>
      </p:sp>
    </p:spTree>
    <p:extLst>
      <p:ext uri="{BB962C8B-B14F-4D97-AF65-F5344CB8AC3E}">
        <p14:creationId xmlns:p14="http://schemas.microsoft.com/office/powerpoint/2010/main" val="34490003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146A79-F72A-FF4E-CC2A-1344F3364A7C}"/>
              </a:ext>
            </a:extLst>
          </p:cNvPr>
          <p:cNvSpPr>
            <a:spLocks noGrp="1"/>
          </p:cNvSpPr>
          <p:nvPr>
            <p:ph type="title"/>
          </p:nvPr>
        </p:nvSpPr>
        <p:spPr>
          <a:xfrm>
            <a:off x="561815" y="137624"/>
            <a:ext cx="3200400" cy="2387600"/>
          </a:xfrm>
        </p:spPr>
        <p:txBody>
          <a:bodyPr vert="horz" lIns="91440" tIns="45720" rIns="91440" bIns="45720" rtlCol="0" anchor="b">
            <a:normAutofit/>
          </a:bodyPr>
          <a:lstStyle/>
          <a:p>
            <a:r>
              <a:rPr lang="en-US" sz="4100" kern="1200" dirty="0">
                <a:solidFill>
                  <a:schemeClr val="tx1"/>
                </a:solidFill>
                <a:latin typeface="+mj-lt"/>
                <a:ea typeface="+mj-ea"/>
                <a:cs typeface="+mj-cs"/>
              </a:rPr>
              <a:t>“It’s What’s On the Inside That Matters”</a:t>
            </a:r>
          </a:p>
        </p:txBody>
      </p:sp>
      <p:pic>
        <p:nvPicPr>
          <p:cNvPr id="8" name="Picture 7" descr="A picture containing text, outdoor, sky, ground&#10;&#10;Description automatically generated">
            <a:extLst>
              <a:ext uri="{FF2B5EF4-FFF2-40B4-BE49-F238E27FC236}">
                <a16:creationId xmlns:a16="http://schemas.microsoft.com/office/drawing/2014/main" id="{3337C5DD-7EDA-9801-D71E-6A25AC94FC91}"/>
              </a:ext>
            </a:extLst>
          </p:cNvPr>
          <p:cNvPicPr>
            <a:picLocks noChangeAspect="1"/>
          </p:cNvPicPr>
          <p:nvPr/>
        </p:nvPicPr>
        <p:blipFill rotWithShape="1">
          <a:blip r:embed="rId3">
            <a:extLst>
              <a:ext uri="{28A0092B-C50C-407E-A947-70E740481C1C}">
                <a14:useLocalDpi xmlns:a14="http://schemas.microsoft.com/office/drawing/2010/main" val="0"/>
              </a:ext>
            </a:extLst>
          </a:blip>
          <a:srcRect t="18275" r="-3" b="-3"/>
          <a:stretch/>
        </p:blipFill>
        <p:spPr>
          <a:xfrm>
            <a:off x="4653627" y="-1"/>
            <a:ext cx="4614002" cy="4515954"/>
          </a:xfrm>
          <a:prstGeom prst="rect">
            <a:avLst/>
          </a:prstGeom>
        </p:spPr>
      </p:pic>
      <p:pic>
        <p:nvPicPr>
          <p:cNvPr id="9" name="Picture 8" descr="A picture containing tree, outdoor&#10;&#10;Description automatically generated">
            <a:extLst>
              <a:ext uri="{FF2B5EF4-FFF2-40B4-BE49-F238E27FC236}">
                <a16:creationId xmlns:a16="http://schemas.microsoft.com/office/drawing/2014/main" id="{CC8288D0-F745-F4CE-0C7E-097700976379}"/>
              </a:ext>
            </a:extLst>
          </p:cNvPr>
          <p:cNvPicPr>
            <a:picLocks noChangeAspect="1"/>
          </p:cNvPicPr>
          <p:nvPr/>
        </p:nvPicPr>
        <p:blipFill rotWithShape="1">
          <a:blip r:embed="rId4">
            <a:extLst>
              <a:ext uri="{28A0092B-C50C-407E-A947-70E740481C1C}">
                <a14:useLocalDpi xmlns:a14="http://schemas.microsoft.com/office/drawing/2010/main" val="0"/>
              </a:ext>
            </a:extLst>
          </a:blip>
          <a:srcRect l="2790" r="39341" b="3"/>
          <a:stretch/>
        </p:blipFill>
        <p:spPr>
          <a:xfrm rot="5400000" flipV="1">
            <a:off x="9678433" y="-323081"/>
            <a:ext cx="2183054" cy="2829214"/>
          </a:xfrm>
          <a:prstGeom prst="rect">
            <a:avLst/>
          </a:prstGeom>
        </p:spPr>
      </p:pic>
      <p:pic>
        <p:nvPicPr>
          <p:cNvPr id="7" name="Picture 6" descr="A picture containing outdoor, sky, road, tree&#10;&#10;Description automatically generated">
            <a:extLst>
              <a:ext uri="{FF2B5EF4-FFF2-40B4-BE49-F238E27FC236}">
                <a16:creationId xmlns:a16="http://schemas.microsoft.com/office/drawing/2014/main" id="{757C6DA9-AB76-56CD-C1EC-23B8F4F1A796}"/>
              </a:ext>
            </a:extLst>
          </p:cNvPr>
          <p:cNvPicPr>
            <a:picLocks noChangeAspect="1"/>
          </p:cNvPicPr>
          <p:nvPr/>
        </p:nvPicPr>
        <p:blipFill rotWithShape="1">
          <a:blip r:embed="rId5">
            <a:extLst>
              <a:ext uri="{28A0092B-C50C-407E-A947-70E740481C1C}">
                <a14:useLocalDpi xmlns:a14="http://schemas.microsoft.com/office/drawing/2010/main" val="0"/>
              </a:ext>
            </a:extLst>
          </a:blip>
          <a:srcRect l="5458" r="6" b="6"/>
          <a:stretch/>
        </p:blipFill>
        <p:spPr>
          <a:xfrm>
            <a:off x="9355353" y="2274491"/>
            <a:ext cx="2825496" cy="2241463"/>
          </a:xfrm>
          <a:prstGeom prst="rect">
            <a:avLst/>
          </a:prstGeom>
        </p:spPr>
      </p:pic>
      <p:pic>
        <p:nvPicPr>
          <p:cNvPr id="5" name="Picture 4" descr="A picture containing grass, outdoor, sky, house&#10;&#10;Description automatically generated">
            <a:extLst>
              <a:ext uri="{FF2B5EF4-FFF2-40B4-BE49-F238E27FC236}">
                <a16:creationId xmlns:a16="http://schemas.microsoft.com/office/drawing/2014/main" id="{14EF3A1B-1211-954A-8B30-51C1F83A1061}"/>
              </a:ext>
            </a:extLst>
          </p:cNvPr>
          <p:cNvPicPr>
            <a:picLocks noChangeAspect="1"/>
          </p:cNvPicPr>
          <p:nvPr/>
        </p:nvPicPr>
        <p:blipFill rotWithShape="1">
          <a:blip r:embed="rId6">
            <a:extLst>
              <a:ext uri="{28A0092B-C50C-407E-A947-70E740481C1C}">
                <a14:useLocalDpi xmlns:a14="http://schemas.microsoft.com/office/drawing/2010/main" val="0"/>
              </a:ext>
            </a:extLst>
          </a:blip>
          <a:srcRect l="1236" r="4103" b="6"/>
          <a:stretch/>
        </p:blipFill>
        <p:spPr>
          <a:xfrm>
            <a:off x="4653627" y="4616536"/>
            <a:ext cx="2829212" cy="2241464"/>
          </a:xfrm>
          <a:prstGeom prst="rect">
            <a:avLst/>
          </a:prstGeom>
        </p:spPr>
      </p:pic>
      <p:pic>
        <p:nvPicPr>
          <p:cNvPr id="11" name="Picture 10" descr="A picture containing text, sky, road, outdoor&#10;&#10;Description automatically generated">
            <a:extLst>
              <a:ext uri="{FF2B5EF4-FFF2-40B4-BE49-F238E27FC236}">
                <a16:creationId xmlns:a16="http://schemas.microsoft.com/office/drawing/2014/main" id="{B2DEA867-4AA8-7AF5-168F-4AD3729948FC}"/>
              </a:ext>
            </a:extLst>
          </p:cNvPr>
          <p:cNvPicPr>
            <a:picLocks noChangeAspect="1"/>
          </p:cNvPicPr>
          <p:nvPr/>
        </p:nvPicPr>
        <p:blipFill rotWithShape="1">
          <a:blip r:embed="rId7">
            <a:extLst>
              <a:ext uri="{28A0092B-C50C-407E-A947-70E740481C1C}">
                <a14:useLocalDpi xmlns:a14="http://schemas.microsoft.com/office/drawing/2010/main" val="0"/>
              </a:ext>
            </a:extLst>
          </a:blip>
          <a:srcRect t="2388" b="24537"/>
          <a:stretch/>
        </p:blipFill>
        <p:spPr>
          <a:xfrm>
            <a:off x="7570565" y="4607393"/>
            <a:ext cx="4614002" cy="2250607"/>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C97A35DA-EBD7-2B75-93BD-2BE798DC8C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694" y="6334125"/>
            <a:ext cx="2181225" cy="523875"/>
          </a:xfrm>
          <a:prstGeom prst="rect">
            <a:avLst/>
          </a:prstGeom>
        </p:spPr>
      </p:pic>
      <p:sp>
        <p:nvSpPr>
          <p:cNvPr id="2" name="TextBox 1">
            <a:extLst>
              <a:ext uri="{FF2B5EF4-FFF2-40B4-BE49-F238E27FC236}">
                <a16:creationId xmlns:a16="http://schemas.microsoft.com/office/drawing/2014/main" id="{8BFCA456-4747-549F-0104-3292D6F40239}"/>
              </a:ext>
            </a:extLst>
          </p:cNvPr>
          <p:cNvSpPr txBox="1"/>
          <p:nvPr/>
        </p:nvSpPr>
        <p:spPr>
          <a:xfrm>
            <a:off x="742265" y="2529901"/>
            <a:ext cx="2693298" cy="4154984"/>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latin typeface="Cooper Black" panose="0208090404030B020404" pitchFamily="18" charset="0"/>
              </a:rPr>
              <a:t>Housing First</a:t>
            </a:r>
          </a:p>
          <a:p>
            <a:endParaRPr lang="en-US" sz="2400" dirty="0">
              <a:latin typeface="Cooper Black" panose="0208090404030B020404" pitchFamily="18" charset="0"/>
            </a:endParaRPr>
          </a:p>
          <a:p>
            <a:pPr marL="285750" indent="-285750">
              <a:buFont typeface="Wingdings" panose="05000000000000000000" pitchFamily="2" charset="2"/>
              <a:buChar char="ü"/>
            </a:pPr>
            <a:r>
              <a:rPr lang="en-US" sz="2400" dirty="0">
                <a:latin typeface="Cooper Black" panose="0208090404030B020404" pitchFamily="18" charset="0"/>
              </a:rPr>
              <a:t>Trauma Informed Care</a:t>
            </a:r>
          </a:p>
          <a:p>
            <a:endParaRPr lang="en-US" sz="2400" dirty="0">
              <a:latin typeface="Cooper Black" panose="0208090404030B020404" pitchFamily="18" charset="0"/>
            </a:endParaRPr>
          </a:p>
          <a:p>
            <a:pPr marL="285750" indent="-285750">
              <a:buFont typeface="Wingdings" panose="05000000000000000000" pitchFamily="2" charset="2"/>
              <a:buChar char="ü"/>
            </a:pPr>
            <a:r>
              <a:rPr lang="en-US" sz="2400" dirty="0">
                <a:latin typeface="Cooper Black" panose="0208090404030B020404" pitchFamily="18" charset="0"/>
              </a:rPr>
              <a:t>Mental Health First Aid</a:t>
            </a:r>
          </a:p>
          <a:p>
            <a:endParaRPr lang="en-US" sz="2400" dirty="0">
              <a:latin typeface="Cooper Black" panose="0208090404030B020404" pitchFamily="18" charset="0"/>
            </a:endParaRPr>
          </a:p>
          <a:p>
            <a:pPr marL="285750" indent="-285750">
              <a:buFont typeface="Wingdings" panose="05000000000000000000" pitchFamily="2" charset="2"/>
              <a:buChar char="ü"/>
            </a:pPr>
            <a:r>
              <a:rPr lang="en-US" sz="2400" dirty="0">
                <a:latin typeface="Cooper Black" panose="0208090404030B020404" pitchFamily="18" charset="0"/>
              </a:rPr>
              <a:t>Motivational Interviewing</a:t>
            </a:r>
          </a:p>
        </p:txBody>
      </p:sp>
    </p:spTree>
    <p:extLst>
      <p:ext uri="{BB962C8B-B14F-4D97-AF65-F5344CB8AC3E}">
        <p14:creationId xmlns:p14="http://schemas.microsoft.com/office/powerpoint/2010/main" val="277435134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9120B09-F6CA-437E-B1DE-587311BB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CB3367A-AB1B-48B2-15FE-39304463671A}"/>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3700"/>
              <a:t>Partnerships Serve Special Populations</a:t>
            </a:r>
          </a:p>
        </p:txBody>
      </p:sp>
      <p:sp>
        <p:nvSpPr>
          <p:cNvPr id="28"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6" name="Picture 5" descr="A building with flags in the front&#10;&#10;Description automatically generated with low confidence">
            <a:extLst>
              <a:ext uri="{FF2B5EF4-FFF2-40B4-BE49-F238E27FC236}">
                <a16:creationId xmlns:a16="http://schemas.microsoft.com/office/drawing/2014/main" id="{E55FD15C-F3DE-AA19-F4BA-33CD20C2FFAC}"/>
              </a:ext>
            </a:extLst>
          </p:cNvPr>
          <p:cNvPicPr>
            <a:picLocks noChangeAspect="1"/>
          </p:cNvPicPr>
          <p:nvPr/>
        </p:nvPicPr>
        <p:blipFill rotWithShape="1">
          <a:blip r:embed="rId3">
            <a:extLst>
              <a:ext uri="{28A0092B-C50C-407E-A947-70E740481C1C}">
                <a14:useLocalDpi xmlns:a14="http://schemas.microsoft.com/office/drawing/2010/main" val="0"/>
              </a:ext>
            </a:extLst>
          </a:blip>
          <a:srcRect r="3" b="2316"/>
          <a:stretch/>
        </p:blipFill>
        <p:spPr>
          <a:xfrm>
            <a:off x="388871" y="299258"/>
            <a:ext cx="5588701" cy="4094573"/>
          </a:xfrm>
          <a:prstGeom prst="rect">
            <a:avLst/>
          </a:prstGeom>
        </p:spPr>
      </p:pic>
      <p:pic>
        <p:nvPicPr>
          <p:cNvPr id="4" name="Picture 3">
            <a:extLst>
              <a:ext uri="{FF2B5EF4-FFF2-40B4-BE49-F238E27FC236}">
                <a16:creationId xmlns:a16="http://schemas.microsoft.com/office/drawing/2014/main" id="{3B675F35-ACC8-187C-EFE2-1E0FACCDFDD8}"/>
              </a:ext>
            </a:extLst>
          </p:cNvPr>
          <p:cNvPicPr>
            <a:picLocks noChangeAspect="1"/>
          </p:cNvPicPr>
          <p:nvPr/>
        </p:nvPicPr>
        <p:blipFill rotWithShape="1">
          <a:blip r:embed="rId4">
            <a:extLst>
              <a:ext uri="{28A0092B-C50C-407E-A947-70E740481C1C}">
                <a14:useLocalDpi xmlns:a14="http://schemas.microsoft.com/office/drawing/2010/main" val="0"/>
              </a:ext>
            </a:extLst>
          </a:blip>
          <a:srcRect l="17697"/>
          <a:stretch/>
        </p:blipFill>
        <p:spPr>
          <a:xfrm>
            <a:off x="6212132" y="299258"/>
            <a:ext cx="5593291" cy="4094573"/>
          </a:xfrm>
          <a:prstGeom prst="rect">
            <a:avLst/>
          </a:prstGeom>
        </p:spPr>
      </p:pic>
    </p:spTree>
    <p:extLst>
      <p:ext uri="{BB962C8B-B14F-4D97-AF65-F5344CB8AC3E}">
        <p14:creationId xmlns:p14="http://schemas.microsoft.com/office/powerpoint/2010/main" val="27726434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6FC8-00EB-C53D-806E-4FF606B9A012}"/>
              </a:ext>
            </a:extLst>
          </p:cNvPr>
          <p:cNvSpPr>
            <a:spLocks noGrp="1"/>
          </p:cNvSpPr>
          <p:nvPr>
            <p:ph type="title"/>
          </p:nvPr>
        </p:nvSpPr>
        <p:spPr>
          <a:xfrm>
            <a:off x="1232968" y="80283"/>
            <a:ext cx="7800499" cy="1330839"/>
          </a:xfrm>
        </p:spPr>
        <p:txBody>
          <a:bodyPr>
            <a:normAutofit/>
          </a:bodyPr>
          <a:lstStyle/>
          <a:p>
            <a:pPr algn="ctr"/>
            <a:r>
              <a:rPr lang="en-US" sz="4100" dirty="0">
                <a:solidFill>
                  <a:schemeClr val="tx1">
                    <a:lumMod val="85000"/>
                    <a:lumOff val="15000"/>
                  </a:schemeClr>
                </a:solidFill>
                <a:latin typeface="Georgia Pro Black" panose="02040A02050405020203" pitchFamily="18" charset="0"/>
              </a:rPr>
              <a:t>Who We Served in 2023</a:t>
            </a:r>
          </a:p>
        </p:txBody>
      </p:sp>
      <p:sp>
        <p:nvSpPr>
          <p:cNvPr id="3" name="Content Placeholder 2">
            <a:extLst>
              <a:ext uri="{FF2B5EF4-FFF2-40B4-BE49-F238E27FC236}">
                <a16:creationId xmlns:a16="http://schemas.microsoft.com/office/drawing/2014/main" id="{6B793359-1E9E-6EEC-2D5F-A016E5C78294}"/>
              </a:ext>
            </a:extLst>
          </p:cNvPr>
          <p:cNvSpPr>
            <a:spLocks noGrp="1"/>
          </p:cNvSpPr>
          <p:nvPr>
            <p:ph idx="1"/>
          </p:nvPr>
        </p:nvSpPr>
        <p:spPr>
          <a:xfrm>
            <a:off x="173401" y="1411121"/>
            <a:ext cx="7683976" cy="5366595"/>
          </a:xfrm>
        </p:spPr>
        <p:txBody>
          <a:bodyPr>
            <a:normAutofit/>
          </a:bodyPr>
          <a:lstStyle/>
          <a:p>
            <a:r>
              <a:rPr lang="en-US" sz="2400" dirty="0">
                <a:solidFill>
                  <a:schemeClr val="tx1">
                    <a:lumMod val="85000"/>
                    <a:lumOff val="15000"/>
                  </a:schemeClr>
                </a:solidFill>
              </a:rPr>
              <a:t>238 People (153 Adults)</a:t>
            </a:r>
          </a:p>
          <a:p>
            <a:pPr lvl="1"/>
            <a:r>
              <a:rPr lang="en-US" dirty="0">
                <a:solidFill>
                  <a:schemeClr val="tx1">
                    <a:lumMod val="85000"/>
                    <a:lumOff val="15000"/>
                  </a:schemeClr>
                </a:solidFill>
              </a:rPr>
              <a:t>85 Children &lt; 18</a:t>
            </a:r>
          </a:p>
          <a:p>
            <a:pPr lvl="1"/>
            <a:r>
              <a:rPr lang="en-US" dirty="0">
                <a:solidFill>
                  <a:schemeClr val="tx1">
                    <a:lumMod val="85000"/>
                    <a:lumOff val="15000"/>
                  </a:schemeClr>
                </a:solidFill>
              </a:rPr>
              <a:t>45 Seniors  &gt; 55</a:t>
            </a:r>
          </a:p>
          <a:p>
            <a:r>
              <a:rPr lang="en-US" sz="2400" dirty="0">
                <a:solidFill>
                  <a:schemeClr val="tx1">
                    <a:lumMod val="85000"/>
                    <a:lumOff val="15000"/>
                  </a:schemeClr>
                </a:solidFill>
              </a:rPr>
              <a:t>134 Households</a:t>
            </a:r>
          </a:p>
          <a:p>
            <a:pPr lvl="1"/>
            <a:r>
              <a:rPr lang="en-US" dirty="0">
                <a:solidFill>
                  <a:schemeClr val="tx1">
                    <a:lumMod val="85000"/>
                    <a:lumOff val="15000"/>
                  </a:schemeClr>
                </a:solidFill>
              </a:rPr>
              <a:t>Chronically Homeless</a:t>
            </a:r>
          </a:p>
          <a:p>
            <a:pPr lvl="1"/>
            <a:r>
              <a:rPr lang="en-US" dirty="0">
                <a:solidFill>
                  <a:schemeClr val="tx1">
                    <a:lumMod val="85000"/>
                    <a:lumOff val="15000"/>
                  </a:schemeClr>
                </a:solidFill>
              </a:rPr>
              <a:t>At least one chronic disability</a:t>
            </a:r>
          </a:p>
          <a:p>
            <a:pPr lvl="2"/>
            <a:r>
              <a:rPr lang="en-US" sz="2400" dirty="0">
                <a:solidFill>
                  <a:schemeClr val="tx1">
                    <a:lumMod val="85000"/>
                    <a:lumOff val="15000"/>
                  </a:schemeClr>
                </a:solidFill>
              </a:rPr>
              <a:t>55 physical disability</a:t>
            </a:r>
          </a:p>
          <a:p>
            <a:pPr lvl="2"/>
            <a:r>
              <a:rPr lang="en-US" sz="2400" dirty="0">
                <a:solidFill>
                  <a:schemeClr val="tx1">
                    <a:lumMod val="85000"/>
                    <a:lumOff val="15000"/>
                  </a:schemeClr>
                </a:solidFill>
              </a:rPr>
              <a:t>24 developmental disability</a:t>
            </a:r>
          </a:p>
          <a:p>
            <a:pPr lvl="2"/>
            <a:r>
              <a:rPr lang="en-US" sz="2400" dirty="0">
                <a:solidFill>
                  <a:schemeClr val="tx1">
                    <a:lumMod val="85000"/>
                    <a:lumOff val="15000"/>
                  </a:schemeClr>
                </a:solidFill>
              </a:rPr>
              <a:t>53 chronic health disability</a:t>
            </a:r>
          </a:p>
          <a:p>
            <a:pPr lvl="2"/>
            <a:r>
              <a:rPr lang="en-US" sz="2400" dirty="0">
                <a:solidFill>
                  <a:schemeClr val="tx1">
                    <a:lumMod val="85000"/>
                    <a:lumOff val="15000"/>
                  </a:schemeClr>
                </a:solidFill>
              </a:rPr>
              <a:t>123 Mental Health disorders</a:t>
            </a:r>
          </a:p>
          <a:p>
            <a:pPr lvl="2"/>
            <a:r>
              <a:rPr lang="en-US" sz="2400" dirty="0">
                <a:solidFill>
                  <a:schemeClr val="tx1">
                    <a:lumMod val="85000"/>
                    <a:lumOff val="15000"/>
                  </a:schemeClr>
                </a:solidFill>
              </a:rPr>
              <a:t>  75 SUD disorders</a:t>
            </a:r>
          </a:p>
          <a:p>
            <a:pPr lvl="1"/>
            <a:r>
              <a:rPr lang="en-US" dirty="0">
                <a:solidFill>
                  <a:schemeClr val="tx1">
                    <a:lumMod val="85000"/>
                    <a:lumOff val="15000"/>
                  </a:schemeClr>
                </a:solidFill>
              </a:rPr>
              <a:t>58 People have 3 or More Chronic Conditions</a:t>
            </a:r>
          </a:p>
          <a:p>
            <a:pPr lvl="1"/>
            <a:r>
              <a:rPr lang="en-US" dirty="0">
                <a:solidFill>
                  <a:schemeClr val="tx1">
                    <a:lumMod val="85000"/>
                    <a:lumOff val="15000"/>
                  </a:schemeClr>
                </a:solidFill>
              </a:rPr>
              <a:t>51 People are on SSI or SSDI</a:t>
            </a:r>
          </a:p>
        </p:txBody>
      </p:sp>
      <p:pic>
        <p:nvPicPr>
          <p:cNvPr id="4" name="Picture 3" descr="A picture containing text, sky, road, outdoor&#10;&#10;Description automatically generated">
            <a:extLst>
              <a:ext uri="{FF2B5EF4-FFF2-40B4-BE49-F238E27FC236}">
                <a16:creationId xmlns:a16="http://schemas.microsoft.com/office/drawing/2014/main" id="{FD22F32C-3320-828B-AEEA-F753BFBA6EE3}"/>
              </a:ext>
            </a:extLst>
          </p:cNvPr>
          <p:cNvPicPr>
            <a:picLocks noChangeAspect="1"/>
          </p:cNvPicPr>
          <p:nvPr/>
        </p:nvPicPr>
        <p:blipFill rotWithShape="1">
          <a:blip r:embed="rId3">
            <a:extLst>
              <a:ext uri="{28A0092B-C50C-407E-A947-70E740481C1C}">
                <a14:useLocalDpi xmlns:a14="http://schemas.microsoft.com/office/drawing/2010/main" val="0"/>
              </a:ext>
            </a:extLst>
          </a:blip>
          <a:srcRect l="7574" r="6971" b="2"/>
          <a:stretch/>
        </p:blipFill>
        <p:spPr>
          <a:xfrm>
            <a:off x="7801964"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6" name="Picture 5">
            <a:extLst>
              <a:ext uri="{FF2B5EF4-FFF2-40B4-BE49-F238E27FC236}">
                <a16:creationId xmlns:a16="http://schemas.microsoft.com/office/drawing/2014/main" id="{F57FDA79-D4A8-BFE3-63BB-4E2D55264CF9}"/>
              </a:ext>
            </a:extLst>
          </p:cNvPr>
          <p:cNvPicPr>
            <a:picLocks noChangeAspect="1"/>
          </p:cNvPicPr>
          <p:nvPr/>
        </p:nvPicPr>
        <p:blipFill rotWithShape="1">
          <a:blip r:embed="rId4"/>
          <a:srcRect t="4003" r="3" b="2877"/>
          <a:stretch/>
        </p:blipFill>
        <p:spPr>
          <a:xfrm rot="983313">
            <a:off x="9032499" y="975872"/>
            <a:ext cx="2444369" cy="1929132"/>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10690471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37" y="24538"/>
            <a:ext cx="11269362" cy="990600"/>
          </a:xfrm>
        </p:spPr>
        <p:txBody>
          <a:bodyPr>
            <a:normAutofit/>
          </a:bodyPr>
          <a:lstStyle/>
          <a:p>
            <a:pPr algn="ctr"/>
            <a:r>
              <a:rPr lang="en-US" b="1" dirty="0">
                <a:latin typeface="Georgia Pro Black" panose="02040A02050405020203" pitchFamily="18" charset="0"/>
              </a:rPr>
              <a:t>How We Served Them</a:t>
            </a:r>
          </a:p>
        </p:txBody>
      </p:sp>
      <p:graphicFrame>
        <p:nvGraphicFramePr>
          <p:cNvPr id="5" name="Diagram 4">
            <a:extLst>
              <a:ext uri="{FF2B5EF4-FFF2-40B4-BE49-F238E27FC236}">
                <a16:creationId xmlns:a16="http://schemas.microsoft.com/office/drawing/2014/main" id="{44C03757-72FC-4CF1-8081-3E652BBC8D05}"/>
              </a:ext>
            </a:extLst>
          </p:cNvPr>
          <p:cNvGraphicFramePr/>
          <p:nvPr>
            <p:extLst>
              <p:ext uri="{D42A27DB-BD31-4B8C-83A1-F6EECF244321}">
                <p14:modId xmlns:p14="http://schemas.microsoft.com/office/powerpoint/2010/main" val="824710957"/>
              </p:ext>
            </p:extLst>
          </p:nvPr>
        </p:nvGraphicFramePr>
        <p:xfrm>
          <a:off x="2250831" y="1313725"/>
          <a:ext cx="7413133" cy="5044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Text&#10;&#10;Description automatically generated with low confidence">
            <a:extLst>
              <a:ext uri="{FF2B5EF4-FFF2-40B4-BE49-F238E27FC236}">
                <a16:creationId xmlns:a16="http://schemas.microsoft.com/office/drawing/2014/main" id="{CF6891D4-FA95-40B3-3539-3CA9E696E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0775" y="6334125"/>
            <a:ext cx="2181225" cy="523875"/>
          </a:xfrm>
          <a:prstGeom prst="rect">
            <a:avLst/>
          </a:prstGeom>
        </p:spPr>
      </p:pic>
      <p:cxnSp>
        <p:nvCxnSpPr>
          <p:cNvPr id="8" name="Straight Connector 7">
            <a:extLst>
              <a:ext uri="{FF2B5EF4-FFF2-40B4-BE49-F238E27FC236}">
                <a16:creationId xmlns:a16="http://schemas.microsoft.com/office/drawing/2014/main" id="{315E44D6-5D95-B3A0-30FB-E45472DF97A3}"/>
              </a:ext>
            </a:extLst>
          </p:cNvPr>
          <p:cNvCxnSpPr/>
          <p:nvPr/>
        </p:nvCxnSpPr>
        <p:spPr>
          <a:xfrm flipH="1" flipV="1">
            <a:off x="6096001" y="3330628"/>
            <a:ext cx="127417" cy="98373"/>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4" name="Picture 3" descr="A truck is parked on the side of the road&#10;&#10;Description automatically generated with medium confidence">
            <a:extLst>
              <a:ext uri="{FF2B5EF4-FFF2-40B4-BE49-F238E27FC236}">
                <a16:creationId xmlns:a16="http://schemas.microsoft.com/office/drawing/2014/main" id="{EBC5B89A-8072-C1F2-8495-E0AF1B9967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6513" y="4538279"/>
            <a:ext cx="2245081" cy="1683812"/>
          </a:xfrm>
          <a:prstGeom prst="rect">
            <a:avLst/>
          </a:prstGeom>
          <a:effectLst>
            <a:softEdge rad="127000"/>
          </a:effectLst>
        </p:spPr>
      </p:pic>
      <p:cxnSp>
        <p:nvCxnSpPr>
          <p:cNvPr id="9" name="Straight Connector 8">
            <a:extLst>
              <a:ext uri="{FF2B5EF4-FFF2-40B4-BE49-F238E27FC236}">
                <a16:creationId xmlns:a16="http://schemas.microsoft.com/office/drawing/2014/main" id="{C99B1FD1-1360-00D9-B9BF-EFAB2C18E704}"/>
              </a:ext>
            </a:extLst>
          </p:cNvPr>
          <p:cNvCxnSpPr>
            <a:cxnSpLocks/>
          </p:cNvCxnSpPr>
          <p:nvPr/>
        </p:nvCxnSpPr>
        <p:spPr>
          <a:xfrm flipV="1">
            <a:off x="8143103" y="1769392"/>
            <a:ext cx="1309814" cy="124565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7" name="Picture 6" descr="A group of people posing for a photo in front of a white van&#10;&#10;Description automatically generated">
            <a:extLst>
              <a:ext uri="{FF2B5EF4-FFF2-40B4-BE49-F238E27FC236}">
                <a16:creationId xmlns:a16="http://schemas.microsoft.com/office/drawing/2014/main" id="{9D34B6DD-2BD0-D5F5-A2CA-F3AA877B05FE}"/>
              </a:ext>
            </a:extLst>
          </p:cNvPr>
          <p:cNvPicPr>
            <a:picLocks noChangeAspect="1"/>
          </p:cNvPicPr>
          <p:nvPr/>
        </p:nvPicPr>
        <p:blipFill rotWithShape="1">
          <a:blip r:embed="rId10">
            <a:extLst>
              <a:ext uri="{28A0092B-C50C-407E-A947-70E740481C1C}">
                <a14:useLocalDpi xmlns:a14="http://schemas.microsoft.com/office/drawing/2010/main" val="0"/>
              </a:ext>
            </a:extLst>
          </a:blip>
          <a:srcRect t="12912" b="16070"/>
          <a:stretch/>
        </p:blipFill>
        <p:spPr>
          <a:xfrm>
            <a:off x="9452917" y="1038650"/>
            <a:ext cx="2181226" cy="1309546"/>
          </a:xfrm>
          <a:prstGeom prst="rect">
            <a:avLst/>
          </a:prstGeom>
        </p:spPr>
      </p:pic>
      <p:pic>
        <p:nvPicPr>
          <p:cNvPr id="10" name="Picture 9" descr="A person standing outside a food truck&#10;&#10;Description automatically generated with low confidence">
            <a:extLst>
              <a:ext uri="{FF2B5EF4-FFF2-40B4-BE49-F238E27FC236}">
                <a16:creationId xmlns:a16="http://schemas.microsoft.com/office/drawing/2014/main" id="{ED249FCC-E5A6-AE37-EB62-B881FA26D3B3}"/>
              </a:ext>
            </a:extLst>
          </p:cNvPr>
          <p:cNvPicPr>
            <a:picLocks noChangeAspect="1"/>
          </p:cNvPicPr>
          <p:nvPr/>
        </p:nvPicPr>
        <p:blipFill rotWithShape="1">
          <a:blip r:embed="rId11">
            <a:extLst>
              <a:ext uri="{28A0092B-C50C-407E-A947-70E740481C1C}">
                <a14:useLocalDpi xmlns:a14="http://schemas.microsoft.com/office/drawing/2010/main" val="0"/>
              </a:ext>
            </a:extLst>
          </a:blip>
          <a:srcRect l="6054" r="21475" b="4"/>
          <a:stretch/>
        </p:blipFill>
        <p:spPr>
          <a:xfrm>
            <a:off x="9491618" y="2348196"/>
            <a:ext cx="2174453" cy="2250237"/>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cxnSp>
        <p:nvCxnSpPr>
          <p:cNvPr id="14" name="Straight Connector 13">
            <a:extLst>
              <a:ext uri="{FF2B5EF4-FFF2-40B4-BE49-F238E27FC236}">
                <a16:creationId xmlns:a16="http://schemas.microsoft.com/office/drawing/2014/main" id="{B2970971-8EB8-4943-2DF0-8C02AA705F3A}"/>
              </a:ext>
            </a:extLst>
          </p:cNvPr>
          <p:cNvCxnSpPr>
            <a:cxnSpLocks/>
          </p:cNvCxnSpPr>
          <p:nvPr/>
        </p:nvCxnSpPr>
        <p:spPr>
          <a:xfrm>
            <a:off x="8143103" y="3015049"/>
            <a:ext cx="1520861" cy="22406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EC9AA5-5FB3-33D1-6248-0D14B4C19BB8}"/>
              </a:ext>
            </a:extLst>
          </p:cNvPr>
          <p:cNvCxnSpPr>
            <a:cxnSpLocks/>
          </p:cNvCxnSpPr>
          <p:nvPr/>
        </p:nvCxnSpPr>
        <p:spPr>
          <a:xfrm>
            <a:off x="8143103" y="3041801"/>
            <a:ext cx="1520861" cy="216333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8841E0-E529-8B3F-37E6-A9CF1FB00D5F}"/>
              </a:ext>
            </a:extLst>
          </p:cNvPr>
          <p:cNvSpPr txBox="1"/>
          <p:nvPr/>
        </p:nvSpPr>
        <p:spPr>
          <a:xfrm>
            <a:off x="143201" y="826064"/>
            <a:ext cx="3300677" cy="6247864"/>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Supportive Housing Case Manager</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Supported Employment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Nurse</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Behavioral Health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Substance Use Disorder Professional</a:t>
            </a:r>
          </a:p>
          <a:p>
            <a:endParaRPr lang="en-US" sz="2000" dirty="0">
              <a:latin typeface="Cooper Black" panose="0208090404030B0204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Community Health Worker</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Peer Support Specialist</a:t>
            </a:r>
          </a:p>
          <a:p>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Outreach Workers</a:t>
            </a:r>
          </a:p>
          <a:p>
            <a:pPr marL="285750" indent="-285750">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35095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800</Words>
  <Application>Microsoft Office PowerPoint</Application>
  <PresentationFormat>Widescreen</PresentationFormat>
  <Paragraphs>175</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 Next LT Pro</vt:lpstr>
      <vt:lpstr>Calibri</vt:lpstr>
      <vt:lpstr>Calibri Light</vt:lpstr>
      <vt:lpstr>Cooper Black</vt:lpstr>
      <vt:lpstr>Georgia Pro Black</vt:lpstr>
      <vt:lpstr>Times New Roman</vt:lpstr>
      <vt:lpstr>Wingdings</vt:lpstr>
      <vt:lpstr>Office Theme</vt:lpstr>
      <vt:lpstr>PowerPoint Presentation</vt:lpstr>
      <vt:lpstr>2023 Profile Health Care and Housing</vt:lpstr>
      <vt:lpstr>PowerPoint Presentation</vt:lpstr>
      <vt:lpstr>Recuperative Care for Unhoused not Sick Enough to be in hospital; and  those being discharged from the hospital but not well enough to return to  the streets.</vt:lpstr>
      <vt:lpstr>Medical Respite Care Program at YNHS: Patient Length of Stay &amp; Medical Conditions</vt:lpstr>
      <vt:lpstr>“It’s What’s On the Inside That Matters”</vt:lpstr>
      <vt:lpstr>Partnerships Serve Special Populations</vt:lpstr>
      <vt:lpstr>Who We Served in 2023</vt:lpstr>
      <vt:lpstr>How We Served Them</vt:lpstr>
      <vt:lpstr>Permanent Supportive Housing in 2023</vt:lpstr>
      <vt:lpstr>Housing First   Then On to Primary Care</vt:lpstr>
      <vt:lpstr>PSH Patients vs General YNHS Population</vt:lpstr>
      <vt:lpstr>Digital Literacy Doesn’t Come Naturally for All</vt:lpstr>
      <vt:lpstr>Our Strength is Always in Our Partnerships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What’s On the Inside That Matters”</dc:title>
  <dc:creator>Rhonda Hauff</dc:creator>
  <cp:lastModifiedBy>Rhonda Hauff</cp:lastModifiedBy>
  <cp:revision>16</cp:revision>
  <dcterms:created xsi:type="dcterms:W3CDTF">2023-08-01T23:03:58Z</dcterms:created>
  <dcterms:modified xsi:type="dcterms:W3CDTF">2024-04-29T22:55:43Z</dcterms:modified>
</cp:coreProperties>
</file>