
<file path=[Content_Types].xml><?xml version="1.0" encoding="utf-8"?>
<Types xmlns="http://schemas.openxmlformats.org/package/2006/content-types">
  <Default Extension="docx" ContentType="application/vnd.openxmlformats-officedocument.wordprocessingml.document"/>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comments/modernComment_1E7_E0F663A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D5C_1007C93C.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194_5D47FB46.xml" ContentType="application/vnd.ms-powerpoint.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199_E8CB32D0.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259" r:id="rId3"/>
    <p:sldId id="260" r:id="rId4"/>
    <p:sldId id="261" r:id="rId5"/>
    <p:sldId id="264" r:id="rId6"/>
    <p:sldId id="265" r:id="rId7"/>
    <p:sldId id="258" r:id="rId8"/>
    <p:sldId id="262" r:id="rId9"/>
    <p:sldId id="466" r:id="rId10"/>
    <p:sldId id="461" r:id="rId11"/>
    <p:sldId id="449" r:id="rId12"/>
    <p:sldId id="450" r:id="rId13"/>
    <p:sldId id="479" r:id="rId14"/>
    <p:sldId id="484" r:id="rId15"/>
    <p:sldId id="3430" r:id="rId16"/>
    <p:sldId id="473" r:id="rId17"/>
    <p:sldId id="480" r:id="rId18"/>
    <p:sldId id="517" r:id="rId19"/>
    <p:sldId id="3419" r:id="rId20"/>
    <p:sldId id="511" r:id="rId21"/>
    <p:sldId id="485" r:id="rId22"/>
    <p:sldId id="305" r:id="rId23"/>
    <p:sldId id="470" r:id="rId24"/>
    <p:sldId id="3424" r:id="rId25"/>
    <p:sldId id="3423" r:id="rId26"/>
    <p:sldId id="352" r:id="rId27"/>
    <p:sldId id="487" r:id="rId28"/>
    <p:sldId id="482" r:id="rId29"/>
    <p:sldId id="3420" r:id="rId30"/>
    <p:sldId id="382" r:id="rId31"/>
    <p:sldId id="494" r:id="rId32"/>
    <p:sldId id="386" r:id="rId33"/>
    <p:sldId id="387" r:id="rId34"/>
    <p:sldId id="489" r:id="rId35"/>
    <p:sldId id="490" r:id="rId36"/>
    <p:sldId id="491" r:id="rId37"/>
    <p:sldId id="493" r:id="rId38"/>
    <p:sldId id="492" r:id="rId39"/>
    <p:sldId id="495" r:id="rId40"/>
    <p:sldId id="496" r:id="rId41"/>
    <p:sldId id="498" r:id="rId42"/>
    <p:sldId id="499" r:id="rId43"/>
    <p:sldId id="328" r:id="rId44"/>
    <p:sldId id="500" r:id="rId45"/>
    <p:sldId id="504" r:id="rId46"/>
    <p:sldId id="335" r:id="rId47"/>
    <p:sldId id="512" r:id="rId48"/>
    <p:sldId id="332" r:id="rId49"/>
    <p:sldId id="502" r:id="rId50"/>
    <p:sldId id="444" r:id="rId51"/>
    <p:sldId id="503" r:id="rId52"/>
    <p:sldId id="438" r:id="rId53"/>
    <p:sldId id="445" r:id="rId54"/>
    <p:sldId id="507" r:id="rId55"/>
    <p:sldId id="3425" r:id="rId56"/>
    <p:sldId id="342" r:id="rId57"/>
    <p:sldId id="344" r:id="rId58"/>
    <p:sldId id="345" r:id="rId59"/>
    <p:sldId id="347" r:id="rId60"/>
    <p:sldId id="508" r:id="rId61"/>
    <p:sldId id="404" r:id="rId62"/>
    <p:sldId id="3431" r:id="rId63"/>
    <p:sldId id="409" r:id="rId64"/>
    <p:sldId id="406" r:id="rId65"/>
    <p:sldId id="3428" r:id="rId66"/>
    <p:sldId id="3429" r:id="rId67"/>
    <p:sldId id="510" r:id="rId68"/>
    <p:sldId id="513" r:id="rId69"/>
    <p:sldId id="514" r:id="rId70"/>
    <p:sldId id="3427" r:id="rId71"/>
    <p:sldId id="51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0E7F-780B-6B44-B703-62B868AFAA86}">
          <p14:sldIdLst>
            <p14:sldId id="256"/>
          </p14:sldIdLst>
        </p14:section>
        <p14:section name="Intro" id="{50BB99AE-B8F7-E941-BB95-B169D596F71D}">
          <p14:sldIdLst>
            <p14:sldId id="259"/>
            <p14:sldId id="260"/>
            <p14:sldId id="261"/>
            <p14:sldId id="264"/>
            <p14:sldId id="265"/>
            <p14:sldId id="258"/>
            <p14:sldId id="262"/>
          </p14:sldIdLst>
        </p14:section>
        <p14:section name="Problem Overview and Roadmap " id="{903D1486-5580-6945-9387-BE0E03CA8CDC}">
          <p14:sldIdLst>
            <p14:sldId id="466"/>
            <p14:sldId id="461"/>
            <p14:sldId id="449"/>
            <p14:sldId id="450"/>
            <p14:sldId id="479"/>
            <p14:sldId id="484"/>
            <p14:sldId id="3430"/>
            <p14:sldId id="473"/>
            <p14:sldId id="480"/>
            <p14:sldId id="517"/>
            <p14:sldId id="3419"/>
            <p14:sldId id="511"/>
            <p14:sldId id="485"/>
            <p14:sldId id="305"/>
            <p14:sldId id="470"/>
            <p14:sldId id="3424"/>
            <p14:sldId id="3423"/>
            <p14:sldId id="352"/>
            <p14:sldId id="487"/>
            <p14:sldId id="482"/>
            <p14:sldId id="3420"/>
            <p14:sldId id="382"/>
            <p14:sldId id="494"/>
            <p14:sldId id="386"/>
            <p14:sldId id="387"/>
            <p14:sldId id="489"/>
            <p14:sldId id="490"/>
            <p14:sldId id="491"/>
            <p14:sldId id="493"/>
            <p14:sldId id="492"/>
            <p14:sldId id="495"/>
            <p14:sldId id="496"/>
            <p14:sldId id="498"/>
            <p14:sldId id="499"/>
            <p14:sldId id="328"/>
            <p14:sldId id="500"/>
            <p14:sldId id="504"/>
            <p14:sldId id="335"/>
            <p14:sldId id="512"/>
            <p14:sldId id="332"/>
            <p14:sldId id="502"/>
            <p14:sldId id="444"/>
            <p14:sldId id="503"/>
            <p14:sldId id="438"/>
            <p14:sldId id="445"/>
            <p14:sldId id="507"/>
            <p14:sldId id="3425"/>
            <p14:sldId id="342"/>
            <p14:sldId id="344"/>
            <p14:sldId id="345"/>
            <p14:sldId id="347"/>
            <p14:sldId id="508"/>
            <p14:sldId id="404"/>
            <p14:sldId id="3431"/>
            <p14:sldId id="409"/>
            <p14:sldId id="406"/>
            <p14:sldId id="3428"/>
            <p14:sldId id="3429"/>
            <p14:sldId id="510"/>
            <p14:sldId id="513"/>
            <p14:sldId id="514"/>
            <p14:sldId id="3427"/>
            <p14:sldId id="5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7F9F87-0F47-5602-D945-E1E048347DD1}" name="Elysia Versen" initials="" userId="S::Elysia.Clemens@du.edu::5afc9bf9-b7ed-4ac7-a79e-35d825886669" providerId="AD"/>
  <p188:author id="{03CB4B8C-1390-093B-B349-6C4F5ABDD22F}" name="Barocas, Joshua" initials="JB" userId="S::joshua.barocas@cuanschutz.edu::8d68558c-a2eb-4ced-969c-ee346c7a2be1" providerId="AD"/>
  <p188:author id="{23BEEFB5-5822-A0EF-1D82-FD75C427FDF2}" name="elysia@coloradolab.org" initials="el" userId="S::urn:spo:guest#elysia@coloradolab.org::" providerId="AD"/>
  <p188:author id="{5B8E83C5-AD36-03BA-80CF-2D28B91AE4EE}" name="Westfall, Matthew" initials="WM" userId="S::matthew.westfall@cuanschutz.edu::b24ad471-2579-46ca-b912-8a1752b22e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E1E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709DA-78BE-CEF7-58E3-63F4C0B59E5C}" v="9" dt="2024-05-15T15:28:36.205"/>
    <p1510:client id="{4F109822-5B39-7F99-B7AD-66003F5D319F}" v="123" dt="2024-05-14T20:15:58.315"/>
    <p1510:client id="{50E17A02-F64C-5328-3D32-7BE37EF667C4}" v="77" dt="2024-05-15T05:31:37.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1200" y="-100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westfall:Desktop:Homelessness%20Barocas:Prevalence%20by%20age_Denver%20Coun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454809996576503E-2"/>
          <c:y val="4.52173913043478E-2"/>
          <c:w val="0.56186990756590205"/>
          <c:h val="0.86662047244094498"/>
        </c:manualLayout>
      </c:layout>
      <c:lineChart>
        <c:grouping val="standard"/>
        <c:varyColors val="0"/>
        <c:ser>
          <c:idx val="2"/>
          <c:order val="0"/>
          <c:tx>
            <c:strRef>
              <c:f>'PIT numbers '!$D$19</c:f>
              <c:strCache>
                <c:ptCount val="1"/>
                <c:pt idx="0">
                  <c:v>Estimated Total (ages 14-17 years)</c:v>
                </c:pt>
              </c:strCache>
            </c:strRef>
          </c:tx>
          <c:marker>
            <c:symbol val="none"/>
          </c:marker>
          <c:errBars>
            <c:errDir val="y"/>
            <c:errBarType val="both"/>
            <c:errValType val="cust"/>
            <c:noEndCap val="0"/>
            <c:plus>
              <c:numRef>
                <c:f>'PIT numbers '!$J$20:$J$24</c:f>
                <c:numCache>
                  <c:formatCode>General</c:formatCode>
                  <c:ptCount val="5"/>
                  <c:pt idx="0">
                    <c:v>410</c:v>
                  </c:pt>
                  <c:pt idx="1">
                    <c:v>504</c:v>
                  </c:pt>
                  <c:pt idx="2">
                    <c:v>671</c:v>
                  </c:pt>
                  <c:pt idx="3">
                    <c:v>545</c:v>
                  </c:pt>
                  <c:pt idx="4">
                    <c:v>1962</c:v>
                  </c:pt>
                </c:numCache>
              </c:numRef>
            </c:plus>
            <c:minus>
              <c:numRef>
                <c:f>'PIT numbers '!$I$20:$I$24</c:f>
                <c:numCache>
                  <c:formatCode>General</c:formatCode>
                  <c:ptCount val="5"/>
                  <c:pt idx="0">
                    <c:v>681</c:v>
                  </c:pt>
                  <c:pt idx="1">
                    <c:v>784</c:v>
                  </c:pt>
                  <c:pt idx="2">
                    <c:v>1178</c:v>
                  </c:pt>
                  <c:pt idx="3">
                    <c:v>828</c:v>
                  </c:pt>
                  <c:pt idx="4">
                    <c:v>4258</c:v>
                  </c:pt>
                </c:numCache>
              </c:numRef>
            </c:minus>
          </c:errBars>
          <c:cat>
            <c:numRef>
              <c:f>'PIT numbers '!$A$20:$A$26</c:f>
              <c:numCache>
                <c:formatCode>General</c:formatCode>
                <c:ptCount val="7"/>
                <c:pt idx="0">
                  <c:v>2017</c:v>
                </c:pt>
                <c:pt idx="1">
                  <c:v>2018</c:v>
                </c:pt>
                <c:pt idx="2">
                  <c:v>2019</c:v>
                </c:pt>
                <c:pt idx="3">
                  <c:v>2020</c:v>
                </c:pt>
                <c:pt idx="4">
                  <c:v>2021</c:v>
                </c:pt>
                <c:pt idx="5">
                  <c:v>2022</c:v>
                </c:pt>
                <c:pt idx="6">
                  <c:v>2023</c:v>
                </c:pt>
              </c:numCache>
            </c:numRef>
          </c:cat>
          <c:val>
            <c:numRef>
              <c:f>'PIT numbers '!$D$20:$D$26</c:f>
              <c:numCache>
                <c:formatCode>General</c:formatCode>
                <c:ptCount val="7"/>
                <c:pt idx="0">
                  <c:v>2880</c:v>
                </c:pt>
                <c:pt idx="1">
                  <c:v>2960</c:v>
                </c:pt>
                <c:pt idx="2">
                  <c:v>3768</c:v>
                </c:pt>
                <c:pt idx="3">
                  <c:v>3883</c:v>
                </c:pt>
                <c:pt idx="4">
                  <c:v>7084</c:v>
                </c:pt>
              </c:numCache>
            </c:numRef>
          </c:val>
          <c:smooth val="0"/>
          <c:extLst>
            <c:ext xmlns:c16="http://schemas.microsoft.com/office/drawing/2014/chart" uri="{C3380CC4-5D6E-409C-BE32-E72D297353CC}">
              <c16:uniqueId val="{00000000-EA99-B349-AE42-6FF56CAAF39B}"/>
            </c:ext>
          </c:extLst>
        </c:ser>
        <c:ser>
          <c:idx val="1"/>
          <c:order val="1"/>
          <c:tx>
            <c:strRef>
              <c:f>'PIT numbers '!$C$19</c:f>
              <c:strCache>
                <c:ptCount val="1"/>
                <c:pt idx="0">
                  <c:v> Known (ages 14-17 years) </c:v>
                </c:pt>
              </c:strCache>
            </c:strRef>
          </c:tx>
          <c:marker>
            <c:symbol val="none"/>
          </c:marker>
          <c:cat>
            <c:numRef>
              <c:f>'PIT numbers '!$A$20:$A$26</c:f>
              <c:numCache>
                <c:formatCode>General</c:formatCode>
                <c:ptCount val="7"/>
                <c:pt idx="0">
                  <c:v>2017</c:v>
                </c:pt>
                <c:pt idx="1">
                  <c:v>2018</c:v>
                </c:pt>
                <c:pt idx="2">
                  <c:v>2019</c:v>
                </c:pt>
                <c:pt idx="3">
                  <c:v>2020</c:v>
                </c:pt>
                <c:pt idx="4">
                  <c:v>2021</c:v>
                </c:pt>
                <c:pt idx="5">
                  <c:v>2022</c:v>
                </c:pt>
                <c:pt idx="6">
                  <c:v>2023</c:v>
                </c:pt>
              </c:numCache>
            </c:numRef>
          </c:cat>
          <c:val>
            <c:numRef>
              <c:f>'PIT numbers '!$C$20:$C$26</c:f>
              <c:numCache>
                <c:formatCode>General</c:formatCode>
                <c:ptCount val="7"/>
                <c:pt idx="0">
                  <c:v>840</c:v>
                </c:pt>
                <c:pt idx="1">
                  <c:v>759</c:v>
                </c:pt>
                <c:pt idx="2">
                  <c:v>839</c:v>
                </c:pt>
                <c:pt idx="3">
                  <c:v>1061</c:v>
                </c:pt>
                <c:pt idx="4">
                  <c:v>1040</c:v>
                </c:pt>
              </c:numCache>
            </c:numRef>
          </c:val>
          <c:smooth val="0"/>
          <c:extLst>
            <c:ext xmlns:c16="http://schemas.microsoft.com/office/drawing/2014/chart" uri="{C3380CC4-5D6E-409C-BE32-E72D297353CC}">
              <c16:uniqueId val="{00000001-EA99-B349-AE42-6FF56CAAF39B}"/>
            </c:ext>
          </c:extLst>
        </c:ser>
        <c:ser>
          <c:idx val="0"/>
          <c:order val="2"/>
          <c:tx>
            <c:strRef>
              <c:f>'PIT numbers '!$B$19</c:f>
              <c:strCache>
                <c:ptCount val="1"/>
                <c:pt idx="0">
                  <c:v>Denver County PIT (ages 0-17 years)</c:v>
                </c:pt>
              </c:strCache>
            </c:strRef>
          </c:tx>
          <c:marker>
            <c:symbol val="none"/>
          </c:marker>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'PIT numbers '!$A$20:$A$26</c:f>
              <c:numCache>
                <c:formatCode>General</c:formatCode>
                <c:ptCount val="7"/>
                <c:pt idx="0">
                  <c:v>2017</c:v>
                </c:pt>
                <c:pt idx="1">
                  <c:v>2018</c:v>
                </c:pt>
                <c:pt idx="2">
                  <c:v>2019</c:v>
                </c:pt>
                <c:pt idx="3">
                  <c:v>2020</c:v>
                </c:pt>
                <c:pt idx="4">
                  <c:v>2021</c:v>
                </c:pt>
                <c:pt idx="5">
                  <c:v>2022</c:v>
                </c:pt>
                <c:pt idx="6">
                  <c:v>2023</c:v>
                </c:pt>
              </c:numCache>
            </c:numRef>
          </c:cat>
          <c:val>
            <c:numRef>
              <c:f>'PIT numbers '!$B$20:$B$26</c:f>
              <c:numCache>
                <c:formatCode>General</c:formatCode>
                <c:ptCount val="7"/>
                <c:pt idx="0">
                  <c:v>259</c:v>
                </c:pt>
                <c:pt idx="1">
                  <c:v>408</c:v>
                </c:pt>
                <c:pt idx="2">
                  <c:v>482</c:v>
                </c:pt>
                <c:pt idx="3">
                  <c:v>529</c:v>
                </c:pt>
                <c:pt idx="4">
                  <c:v>522</c:v>
                </c:pt>
                <c:pt idx="5">
                  <c:v>594</c:v>
                </c:pt>
                <c:pt idx="6">
                  <c:v>953</c:v>
                </c:pt>
              </c:numCache>
            </c:numRef>
          </c:val>
          <c:smooth val="0"/>
          <c:extLst>
            <c:ext xmlns:c16="http://schemas.microsoft.com/office/drawing/2014/chart" uri="{C3380CC4-5D6E-409C-BE32-E72D297353CC}">
              <c16:uniqueId val="{00000002-EA99-B349-AE42-6FF56CAAF39B}"/>
            </c:ext>
          </c:extLst>
        </c:ser>
        <c:dLbls>
          <c:showLegendKey val="0"/>
          <c:showVal val="0"/>
          <c:showCatName val="0"/>
          <c:showSerName val="0"/>
          <c:showPercent val="0"/>
          <c:showBubbleSize val="0"/>
        </c:dLbls>
        <c:smooth val="0"/>
        <c:axId val="2045214520"/>
        <c:axId val="-2113794824"/>
      </c:lineChart>
      <c:catAx>
        <c:axId val="2045214520"/>
        <c:scaling>
          <c:orientation val="minMax"/>
        </c:scaling>
        <c:delete val="0"/>
        <c:axPos val="b"/>
        <c:numFmt formatCode="General" sourceLinked="1"/>
        <c:majorTickMark val="out"/>
        <c:minorTickMark val="none"/>
        <c:tickLblPos val="low"/>
        <c:crossAx val="-2113794824"/>
        <c:crossesAt val="0"/>
        <c:auto val="1"/>
        <c:lblAlgn val="ctr"/>
        <c:lblOffset val="100"/>
        <c:noMultiLvlLbl val="0"/>
      </c:catAx>
      <c:valAx>
        <c:axId val="-2113794824"/>
        <c:scaling>
          <c:orientation val="minMax"/>
          <c:max val="9500"/>
          <c:min val="0"/>
        </c:scaling>
        <c:delete val="0"/>
        <c:axPos val="l"/>
        <c:majorGridlines/>
        <c:numFmt formatCode="General" sourceLinked="1"/>
        <c:majorTickMark val="out"/>
        <c:minorTickMark val="none"/>
        <c:tickLblPos val="nextTo"/>
        <c:spPr>
          <a:ln>
            <a:noFill/>
          </a:ln>
        </c:spPr>
        <c:crossAx val="2045214520"/>
        <c:crosses val="autoZero"/>
        <c:crossBetween val="between"/>
        <c:majorUnit val="1000"/>
        <c:minorUnit val="100"/>
      </c:valAx>
    </c:plotArea>
    <c:legend>
      <c:legendPos val="r"/>
      <c:layout>
        <c:manualLayout>
          <c:xMode val="edge"/>
          <c:yMode val="edge"/>
          <c:x val="0.66663589780742505"/>
          <c:y val="0.20132996618484"/>
          <c:w val="0.31597277066283702"/>
          <c:h val="0.52243243206455803"/>
        </c:manualLayout>
      </c:layout>
      <c:overlay val="0"/>
      <c:txPr>
        <a:bodyPr/>
        <a:lstStyle/>
        <a:p>
          <a:pPr>
            <a:defRPr sz="2000"/>
          </a:pPr>
          <a:endParaRPr lang="en-US"/>
        </a:p>
      </c:txPr>
    </c:legend>
    <c:plotVisOnly val="1"/>
    <c:dispBlanksAs val="gap"/>
    <c:showDLblsOverMax val="0"/>
  </c:chart>
  <c:externalData r:id="rId1">
    <c:autoUpdate val="0"/>
  </c:externalData>
</c:chartSpace>
</file>

<file path=ppt/comments/modernComment_194_5D47FB46.xml><?xml version="1.0" encoding="utf-8"?>
<p188:cmLst xmlns:a="http://schemas.openxmlformats.org/drawingml/2006/main" xmlns:r="http://schemas.openxmlformats.org/officeDocument/2006/relationships" xmlns:p188="http://schemas.microsoft.com/office/powerpoint/2018/8/main">
  <p188:cm id="{8D3DD3DC-AE6E-724B-8329-24E90D6FC50A}" authorId="{03CB4B8C-1390-093B-B349-6C4F5ABDD22F}" created="2024-05-12T20:59:32.083">
    <ac:deMkLst xmlns:ac="http://schemas.microsoft.com/office/drawing/2013/main/command">
      <pc:docMk xmlns:pc="http://schemas.microsoft.com/office/powerpoint/2013/main/command"/>
      <pc:sldMk xmlns:pc="http://schemas.microsoft.com/office/powerpoint/2013/main/command" cId="1564998470" sldId="404"/>
      <ac:spMk id="3" creationId="{7E4BA365-4BF4-8ADD-F50E-3708120896A1}"/>
    </ac:deMkLst>
    <p188:replyLst>
      <p188:reply id="{638CCF6F-3FA3-45CA-9352-73715A2C8792}" authorId="{5B8E83C5-AD36-03BA-80CF-2D28B91AE4EE}" created="2024-05-13T05:34:56.108">
        <p188:txBody>
          <a:bodyPr/>
          <a:lstStyle/>
          <a:p>
            <a:r>
              <a:rPr lang="en-US"/>
              <a:t>Ya not exactly sure what to do here. this is a consequence of the big jump in our unknown and the decreased prevalence of black yough ages 14-17 in the new census data. may just block the prevalence %s for 2021 given the prior issue and will workshop how best to report for the paper later this week </a:t>
            </a:r>
          </a:p>
        </p188:txBody>
      </p188:reply>
    </p188:replyLst>
    <p188:txBody>
      <a:bodyPr/>
      <a:lstStyle/>
      <a:p>
        <a:r>
          <a:rPr lang="en-US"/>
          <a:t>Matt, I think that there’s a problem with the prevalence by race, as we’ve talked about. Maybe can you edit this because I don’t think we can realistically report 82% homelessness among black youth.</a:t>
        </a:r>
      </a:p>
    </p188:txBody>
  </p188:cm>
</p188:cmLst>
</file>

<file path=ppt/comments/modernComment_199_E8CB32D0.xml><?xml version="1.0" encoding="utf-8"?>
<p188:cmLst xmlns:a="http://schemas.openxmlformats.org/drawingml/2006/main" xmlns:r="http://schemas.openxmlformats.org/officeDocument/2006/relationships" xmlns:p188="http://schemas.microsoft.com/office/powerpoint/2018/8/main">
  <p188:cm id="{E6337998-513D-A141-B03A-AD7453632697}" authorId="{03CB4B8C-1390-093B-B349-6C4F5ABDD22F}" created="2024-05-12T20:59:51.334">
    <pc:sldMkLst xmlns:pc="http://schemas.microsoft.com/office/powerpoint/2013/main/command">
      <pc:docMk/>
      <pc:sldMk cId="3905630928" sldId="409"/>
    </pc:sldMkLst>
    <p188:txBody>
      <a:bodyPr/>
      <a:lstStyle/>
      <a:p>
        <a:r>
          <a:rPr lang="en-US"/>
          <a:t>MAtt: leaving the script to you for the remainder.</a:t>
        </a:r>
      </a:p>
    </p188:txBody>
  </p188:cm>
</p188:cmLst>
</file>

<file path=ppt/comments/modernComment_1E7_E0F663AD.xml><?xml version="1.0" encoding="utf-8"?>
<p188:cmLst xmlns:a="http://schemas.openxmlformats.org/drawingml/2006/main" xmlns:r="http://schemas.openxmlformats.org/officeDocument/2006/relationships" xmlns:p188="http://schemas.microsoft.com/office/powerpoint/2018/8/main">
  <p188:cm id="{C147AF59-B312-6341-82C1-44E068389FA8}" authorId="{03CB4B8C-1390-093B-B349-6C4F5ABDD22F}" created="2024-05-11T04:14:20.857">
    <pc:sldMkLst xmlns:pc="http://schemas.microsoft.com/office/powerpoint/2013/main/command">
      <pc:docMk/>
      <pc:sldMk cId="3774243757" sldId="487"/>
    </pc:sldMkLst>
    <p188:replyLst/>
    <p188:txBody>
      <a:bodyPr/>
      <a:lstStyle/>
      <a:p>
        <a:r>
          <a:rPr lang="en-US"/>
          <a:t>THIS WOULD MARK THE LAST SLIDE OF THE HUD/CO LAB SECTION</a:t>
        </a:r>
      </a:p>
    </p188:txBody>
  </p188:cm>
</p188:cmLst>
</file>

<file path=ppt/comments/modernComment_D5C_1007C93C.xml><?xml version="1.0" encoding="utf-8"?>
<p188:cmLst xmlns:a="http://schemas.openxmlformats.org/drawingml/2006/main" xmlns:r="http://schemas.openxmlformats.org/officeDocument/2006/relationships" xmlns:p188="http://schemas.microsoft.com/office/powerpoint/2018/8/main">
  <p188:cm id="{D50673F2-2A5D-534E-99DC-D7F7DE1E6636}" authorId="{917F9F87-0F47-5602-D945-E1E048347DD1}" created="2024-05-11T18:48:01.753">
    <pc:sldMkLst xmlns:pc="http://schemas.microsoft.com/office/powerpoint/2013/main/command">
      <pc:docMk/>
      <pc:sldMk cId="268945724" sldId="3420"/>
    </pc:sldMkLst>
    <p188:txBody>
      <a:bodyPr/>
      <a:lstStyle/>
      <a:p>
        <a:r>
          <a:rPr lang="en-US"/>
          <a:t>Josh added this, but feel free to delete</a:t>
        </a:r>
      </a:p>
    </p188:txBody>
  </p188:cm>
</p188: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24A81-1282-437F-9B02-32053EE30115}" type="doc">
      <dgm:prSet loTypeId="urn:microsoft.com/office/officeart/2005/8/layout/vProcess5" loCatId="process" qsTypeId="urn:microsoft.com/office/officeart/2005/8/quickstyle/simple4" qsCatId="simple" csTypeId="urn:microsoft.com/office/officeart/2005/8/colors/accent5_2" csCatId="accent5" phldr="1"/>
      <dgm:spPr/>
      <dgm:t>
        <a:bodyPr/>
        <a:lstStyle/>
        <a:p>
          <a:endParaRPr lang="en-US"/>
        </a:p>
      </dgm:t>
    </dgm:pt>
    <dgm:pt modelId="{C0A68D51-74FD-494F-BFCC-16FD41733B4D}">
      <dgm:prSet custT="1"/>
      <dgm:spPr/>
      <dgm:t>
        <a:bodyPr/>
        <a:lstStyle/>
        <a:p>
          <a:r>
            <a:rPr lang="en-US" sz="2400" i="1">
              <a:latin typeface="Acumin Pro" panose="020B0504020202020204" pitchFamily="34" charset="77"/>
            </a:rPr>
            <a:t>“I completed 9</a:t>
          </a:r>
          <a:r>
            <a:rPr lang="en-US" sz="2400" i="1" baseline="30000">
              <a:latin typeface="Acumin Pro" panose="020B0504020202020204" pitchFamily="34" charset="77"/>
            </a:rPr>
            <a:t>th</a:t>
          </a:r>
          <a:r>
            <a:rPr lang="en-US" sz="2400" i="1">
              <a:latin typeface="Acumin Pro" panose="020B0504020202020204" pitchFamily="34" charset="77"/>
            </a:rPr>
            <a:t> grade, but the schools I went to couldn’t handle my mental health, so I didn’t want to go to school anymore” </a:t>
          </a:r>
        </a:p>
      </dgm:t>
    </dgm:pt>
    <dgm:pt modelId="{978768C9-0EA4-429B-922C-5417FA8D1EA1}" type="parTrans" cxnId="{0F970FD4-FF76-4D99-B899-C9E543620FFA}">
      <dgm:prSet/>
      <dgm:spPr/>
      <dgm:t>
        <a:bodyPr/>
        <a:lstStyle/>
        <a:p>
          <a:endParaRPr lang="en-US"/>
        </a:p>
      </dgm:t>
    </dgm:pt>
    <dgm:pt modelId="{2E9D7112-78DE-4648-B367-60F2781FDF3A}" type="sibTrans" cxnId="{0F970FD4-FF76-4D99-B899-C9E543620FFA}">
      <dgm:prSet/>
      <dgm:spPr/>
      <dgm:t>
        <a:bodyPr/>
        <a:lstStyle/>
        <a:p>
          <a:endParaRPr lang="en-US"/>
        </a:p>
      </dgm:t>
    </dgm:pt>
    <dgm:pt modelId="{DBA649E5-8F2E-46EA-9310-02AAE1FBC611}" type="pres">
      <dgm:prSet presAssocID="{7CD24A81-1282-437F-9B02-32053EE30115}" presName="outerComposite" presStyleCnt="0">
        <dgm:presLayoutVars>
          <dgm:chMax val="5"/>
          <dgm:dir/>
          <dgm:resizeHandles val="exact"/>
        </dgm:presLayoutVars>
      </dgm:prSet>
      <dgm:spPr/>
    </dgm:pt>
    <dgm:pt modelId="{4181EB40-8ED0-4717-B234-8B4BBB2577F5}" type="pres">
      <dgm:prSet presAssocID="{7CD24A81-1282-437F-9B02-32053EE30115}" presName="dummyMaxCanvas" presStyleCnt="0">
        <dgm:presLayoutVars/>
      </dgm:prSet>
      <dgm:spPr/>
    </dgm:pt>
    <dgm:pt modelId="{F2E232CC-410E-4A1C-9948-9BB884F895B9}" type="pres">
      <dgm:prSet presAssocID="{7CD24A81-1282-437F-9B02-32053EE30115}" presName="OneNode_1" presStyleLbl="node1" presStyleIdx="0" presStyleCnt="1" custLinFactNeighborX="6855" custLinFactNeighborY="48330">
        <dgm:presLayoutVars>
          <dgm:bulletEnabled val="1"/>
        </dgm:presLayoutVars>
      </dgm:prSet>
      <dgm:spPr/>
    </dgm:pt>
  </dgm:ptLst>
  <dgm:cxnLst>
    <dgm:cxn modelId="{1481FD20-CCD8-454A-A5E1-6D70B36FA429}" type="presOf" srcId="{C0A68D51-74FD-494F-BFCC-16FD41733B4D}" destId="{F2E232CC-410E-4A1C-9948-9BB884F895B9}" srcOrd="0" destOrd="0" presId="urn:microsoft.com/office/officeart/2005/8/layout/vProcess5"/>
    <dgm:cxn modelId="{76427E54-84E7-48AF-B531-25C57385BF86}" type="presOf" srcId="{7CD24A81-1282-437F-9B02-32053EE30115}" destId="{DBA649E5-8F2E-46EA-9310-02AAE1FBC611}" srcOrd="0" destOrd="0" presId="urn:microsoft.com/office/officeart/2005/8/layout/vProcess5"/>
    <dgm:cxn modelId="{0F970FD4-FF76-4D99-B899-C9E543620FFA}" srcId="{7CD24A81-1282-437F-9B02-32053EE30115}" destId="{C0A68D51-74FD-494F-BFCC-16FD41733B4D}" srcOrd="0" destOrd="0" parTransId="{978768C9-0EA4-429B-922C-5417FA8D1EA1}" sibTransId="{2E9D7112-78DE-4648-B367-60F2781FDF3A}"/>
    <dgm:cxn modelId="{45D2A297-5A80-43A6-9D4E-85A5C648BD36}" type="presParOf" srcId="{DBA649E5-8F2E-46EA-9310-02AAE1FBC611}" destId="{4181EB40-8ED0-4717-B234-8B4BBB2577F5}" srcOrd="0" destOrd="0" presId="urn:microsoft.com/office/officeart/2005/8/layout/vProcess5"/>
    <dgm:cxn modelId="{3B9D3C08-948E-48FE-B3E1-8F2765C4482B}" type="presParOf" srcId="{DBA649E5-8F2E-46EA-9310-02AAE1FBC611}" destId="{F2E232CC-410E-4A1C-9948-9BB884F895B9}" srcOrd="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03DF24-D0AF-8748-BE18-D888C7AA6531}" type="doc">
      <dgm:prSet loTypeId="urn:microsoft.com/office/officeart/2005/8/layout/equation2" loCatId="" qsTypeId="urn:microsoft.com/office/officeart/2005/8/quickstyle/simple4" qsCatId="simple" csTypeId="urn:microsoft.com/office/officeart/2005/8/colors/colorful4" csCatId="colorful" phldr="1"/>
      <dgm:spPr/>
    </dgm:pt>
    <dgm:pt modelId="{C4A1EB58-031B-F14C-B26B-DF12A8E83351}">
      <dgm:prSet phldrT="[Text]"/>
      <dgm:spPr/>
      <dgm:t>
        <a:bodyPr/>
        <a:lstStyle/>
        <a:p>
          <a:r>
            <a:rPr lang="en-US"/>
            <a:t>HMIS</a:t>
          </a:r>
        </a:p>
      </dgm:t>
    </dgm:pt>
    <dgm:pt modelId="{DDCB9C52-A308-E64A-A062-1C632EE23DA0}" type="parTrans" cxnId="{918D8B56-DC23-8142-B779-B23DBDC8EB79}">
      <dgm:prSet/>
      <dgm:spPr/>
      <dgm:t>
        <a:bodyPr/>
        <a:lstStyle/>
        <a:p>
          <a:endParaRPr lang="en-US"/>
        </a:p>
      </dgm:t>
    </dgm:pt>
    <dgm:pt modelId="{1544E8C9-E029-954F-A696-5C5D497D814F}" type="sibTrans" cxnId="{918D8B56-DC23-8142-B779-B23DBDC8EB79}">
      <dgm:prSet/>
      <dgm:spPr/>
      <dgm:t>
        <a:bodyPr/>
        <a:lstStyle/>
        <a:p>
          <a:endParaRPr lang="en-US"/>
        </a:p>
      </dgm:t>
    </dgm:pt>
    <dgm:pt modelId="{C677D268-6DFE-CB42-B115-2883F2E385CC}">
      <dgm:prSet phldrT="[Text]"/>
      <dgm:spPr/>
      <dgm:t>
        <a:bodyPr/>
        <a:lstStyle/>
        <a:p>
          <a:pPr rtl="0"/>
          <a:r>
            <a:rPr lang="en-US">
              <a:latin typeface="Calibri Light"/>
            </a:rPr>
            <a:t>McKinney Vento</a:t>
          </a:r>
          <a:endParaRPr lang="en-US"/>
        </a:p>
      </dgm:t>
    </dgm:pt>
    <dgm:pt modelId="{B0D13ED2-7C26-E44D-8CFD-8FEB58C0C5E0}" type="parTrans" cxnId="{5581AE63-2218-F14E-9897-2C09C69153ED}">
      <dgm:prSet/>
      <dgm:spPr/>
      <dgm:t>
        <a:bodyPr/>
        <a:lstStyle/>
        <a:p>
          <a:endParaRPr lang="en-US"/>
        </a:p>
      </dgm:t>
    </dgm:pt>
    <dgm:pt modelId="{84627320-FF12-D64D-BDB2-AB3FE439CACF}" type="sibTrans" cxnId="{5581AE63-2218-F14E-9897-2C09C69153ED}">
      <dgm:prSet/>
      <dgm:spPr/>
      <dgm:t>
        <a:bodyPr/>
        <a:lstStyle/>
        <a:p>
          <a:endParaRPr lang="en-US"/>
        </a:p>
      </dgm:t>
    </dgm:pt>
    <dgm:pt modelId="{AC8E63E5-7ED5-A04F-9EE8-DACFDC888F77}">
      <dgm:prSet phldrT="[Text]" phldr="0"/>
      <dgm:spPr/>
      <dgm:t>
        <a:bodyPr/>
        <a:lstStyle/>
        <a:p>
          <a:pPr rtl="0"/>
          <a:r>
            <a:rPr lang="en-US">
              <a:latin typeface="Calibri Light"/>
            </a:rPr>
            <a:t>Child Welfare</a:t>
          </a:r>
          <a:endParaRPr lang="en-US"/>
        </a:p>
      </dgm:t>
    </dgm:pt>
    <dgm:pt modelId="{C7C9425C-5FC8-6145-B567-5638DC8F4289}" type="parTrans" cxnId="{A85D657E-6C8D-294E-AD69-A2A06E60B905}">
      <dgm:prSet/>
      <dgm:spPr/>
      <dgm:t>
        <a:bodyPr/>
        <a:lstStyle/>
        <a:p>
          <a:endParaRPr lang="en-US"/>
        </a:p>
      </dgm:t>
    </dgm:pt>
    <dgm:pt modelId="{898F94F2-E25F-5A4B-B6CE-E605CA2569F9}" type="sibTrans" cxnId="{A85D657E-6C8D-294E-AD69-A2A06E60B905}">
      <dgm:prSet/>
      <dgm:spPr/>
      <dgm:t>
        <a:bodyPr/>
        <a:lstStyle/>
        <a:p>
          <a:endParaRPr lang="en-US"/>
        </a:p>
      </dgm:t>
    </dgm:pt>
    <dgm:pt modelId="{A4728F39-11C4-5B4A-B59A-70BBCC81F144}">
      <dgm:prSet phldrT="[Text]"/>
      <dgm:spPr/>
      <dgm:t>
        <a:bodyPr/>
        <a:lstStyle/>
        <a:p>
          <a:r>
            <a:rPr lang="en-US"/>
            <a:t>Improved Estimates of Homelessness</a:t>
          </a:r>
        </a:p>
      </dgm:t>
    </dgm:pt>
    <dgm:pt modelId="{351B3B7E-2F3B-7F4A-85D3-F69371F71027}" type="parTrans" cxnId="{E0DB0399-E301-5F46-AE8D-00978F731D64}">
      <dgm:prSet/>
      <dgm:spPr/>
      <dgm:t>
        <a:bodyPr/>
        <a:lstStyle/>
        <a:p>
          <a:endParaRPr lang="en-US"/>
        </a:p>
      </dgm:t>
    </dgm:pt>
    <dgm:pt modelId="{350C1E7F-B516-5D4D-A815-4E125A08DEAB}" type="sibTrans" cxnId="{E0DB0399-E301-5F46-AE8D-00978F731D64}">
      <dgm:prSet/>
      <dgm:spPr/>
      <dgm:t>
        <a:bodyPr/>
        <a:lstStyle/>
        <a:p>
          <a:endParaRPr lang="en-US"/>
        </a:p>
      </dgm:t>
    </dgm:pt>
    <dgm:pt modelId="{1869C5CF-3B5A-B940-9B99-BCD4F9D3FFCB}" type="pres">
      <dgm:prSet presAssocID="{9903DF24-D0AF-8748-BE18-D888C7AA6531}" presName="Name0" presStyleCnt="0">
        <dgm:presLayoutVars>
          <dgm:dir/>
          <dgm:resizeHandles val="exact"/>
        </dgm:presLayoutVars>
      </dgm:prSet>
      <dgm:spPr/>
    </dgm:pt>
    <dgm:pt modelId="{07F58F3D-5E81-AA47-8E41-C7480042B5AA}" type="pres">
      <dgm:prSet presAssocID="{9903DF24-D0AF-8748-BE18-D888C7AA6531}" presName="vNodes" presStyleCnt="0"/>
      <dgm:spPr/>
    </dgm:pt>
    <dgm:pt modelId="{D9B072A0-6228-2B41-9C3E-DD5EB4F10F9A}" type="pres">
      <dgm:prSet presAssocID="{C4A1EB58-031B-F14C-B26B-DF12A8E83351}" presName="node" presStyleLbl="node1" presStyleIdx="0" presStyleCnt="4" custScaleX="188109" custLinFactX="-24813" custLinFactNeighborX="-100000" custLinFactNeighborY="-28722">
        <dgm:presLayoutVars>
          <dgm:bulletEnabled val="1"/>
        </dgm:presLayoutVars>
      </dgm:prSet>
      <dgm:spPr/>
    </dgm:pt>
    <dgm:pt modelId="{85417D25-95B4-5C44-BA77-51956A460E78}" type="pres">
      <dgm:prSet presAssocID="{1544E8C9-E029-954F-A696-5C5D497D814F}" presName="spacerT" presStyleCnt="0"/>
      <dgm:spPr/>
    </dgm:pt>
    <dgm:pt modelId="{F59E46BD-7DED-6E4F-BF04-47797DA5DFA9}" type="pres">
      <dgm:prSet presAssocID="{1544E8C9-E029-954F-A696-5C5D497D814F}" presName="sibTrans" presStyleLbl="sibTrans2D1" presStyleIdx="0" presStyleCnt="3" custLinFactX="-100000" custLinFactNeighborX="-118781"/>
      <dgm:spPr/>
    </dgm:pt>
    <dgm:pt modelId="{3D54CDC8-183C-2941-8C9A-79CAA09C77C2}" type="pres">
      <dgm:prSet presAssocID="{1544E8C9-E029-954F-A696-5C5D497D814F}" presName="spacerB" presStyleCnt="0"/>
      <dgm:spPr/>
    </dgm:pt>
    <dgm:pt modelId="{AF6C838A-669E-2846-B87C-D45D5B3295C0}" type="pres">
      <dgm:prSet presAssocID="{C677D268-6DFE-CB42-B115-2883F2E385CC}" presName="node" presStyleLbl="node1" presStyleIdx="1" presStyleCnt="4" custScaleX="188109" custLinFactX="-24812" custLinFactNeighborX="-100000">
        <dgm:presLayoutVars>
          <dgm:bulletEnabled val="1"/>
        </dgm:presLayoutVars>
      </dgm:prSet>
      <dgm:spPr/>
    </dgm:pt>
    <dgm:pt modelId="{FF38DE6F-6C21-F545-B6BC-30D5EE909B66}" type="pres">
      <dgm:prSet presAssocID="{84627320-FF12-D64D-BDB2-AB3FE439CACF}" presName="spacerT" presStyleCnt="0"/>
      <dgm:spPr/>
    </dgm:pt>
    <dgm:pt modelId="{D51D6C89-45AB-CD47-8851-B06C4E6678D4}" type="pres">
      <dgm:prSet presAssocID="{84627320-FF12-D64D-BDB2-AB3FE439CACF}" presName="sibTrans" presStyleLbl="sibTrans2D1" presStyleIdx="1" presStyleCnt="3" custLinFactX="-100000" custLinFactNeighborX="-118781" custLinFactNeighborY="25613"/>
      <dgm:spPr/>
    </dgm:pt>
    <dgm:pt modelId="{AD6C1BE6-AD11-1B45-A145-EF80D2AF666D}" type="pres">
      <dgm:prSet presAssocID="{84627320-FF12-D64D-BDB2-AB3FE439CACF}" presName="spacerB" presStyleCnt="0"/>
      <dgm:spPr/>
    </dgm:pt>
    <dgm:pt modelId="{E163E527-9F51-5A47-AB4A-F63B50491A33}" type="pres">
      <dgm:prSet presAssocID="{AC8E63E5-7ED5-A04F-9EE8-DACFDC888F77}" presName="node" presStyleLbl="node1" presStyleIdx="2" presStyleCnt="4" custScaleX="188109" custLinFactX="-24813" custLinFactNeighborX="-100000" custLinFactNeighborY="-25613">
        <dgm:presLayoutVars>
          <dgm:bulletEnabled val="1"/>
        </dgm:presLayoutVars>
      </dgm:prSet>
      <dgm:spPr/>
    </dgm:pt>
    <dgm:pt modelId="{B8B936D5-E603-1746-A911-D021935C6106}" type="pres">
      <dgm:prSet presAssocID="{9903DF24-D0AF-8748-BE18-D888C7AA6531}" presName="sibTransLast" presStyleLbl="sibTrans2D1" presStyleIdx="2" presStyleCnt="3" custScaleX="145038" custScaleY="82012"/>
      <dgm:spPr/>
    </dgm:pt>
    <dgm:pt modelId="{39023B74-D2B4-9843-9604-9AEC39A87FAE}" type="pres">
      <dgm:prSet presAssocID="{9903DF24-D0AF-8748-BE18-D888C7AA6531}" presName="connectorText" presStyleLbl="sibTrans2D1" presStyleIdx="2" presStyleCnt="3"/>
      <dgm:spPr/>
    </dgm:pt>
    <dgm:pt modelId="{942C776F-AFF8-3043-BAD6-7804B246C2EC}" type="pres">
      <dgm:prSet presAssocID="{9903DF24-D0AF-8748-BE18-D888C7AA6531}" presName="lastNode" presStyleLbl="node1" presStyleIdx="3" presStyleCnt="4" custScaleX="166765" custLinFactX="85452" custLinFactNeighborX="100000" custLinFactNeighborY="1039">
        <dgm:presLayoutVars>
          <dgm:bulletEnabled val="1"/>
        </dgm:presLayoutVars>
      </dgm:prSet>
      <dgm:spPr/>
    </dgm:pt>
  </dgm:ptLst>
  <dgm:cxnLst>
    <dgm:cxn modelId="{DB52911A-9F78-3546-84BA-97588F4A8FE9}" type="presOf" srcId="{898F94F2-E25F-5A4B-B6CE-E605CA2569F9}" destId="{39023B74-D2B4-9843-9604-9AEC39A87FAE}" srcOrd="1" destOrd="0" presId="urn:microsoft.com/office/officeart/2005/8/layout/equation2"/>
    <dgm:cxn modelId="{A1FEFB62-3EFF-0F4A-B228-C9785AC06C20}" type="presOf" srcId="{898F94F2-E25F-5A4B-B6CE-E605CA2569F9}" destId="{B8B936D5-E603-1746-A911-D021935C6106}" srcOrd="0" destOrd="0" presId="urn:microsoft.com/office/officeart/2005/8/layout/equation2"/>
    <dgm:cxn modelId="{5581AE63-2218-F14E-9897-2C09C69153ED}" srcId="{9903DF24-D0AF-8748-BE18-D888C7AA6531}" destId="{C677D268-6DFE-CB42-B115-2883F2E385CC}" srcOrd="1" destOrd="0" parTransId="{B0D13ED2-7C26-E44D-8CFD-8FEB58C0C5E0}" sibTransId="{84627320-FF12-D64D-BDB2-AB3FE439CACF}"/>
    <dgm:cxn modelId="{918D8B56-DC23-8142-B779-B23DBDC8EB79}" srcId="{9903DF24-D0AF-8748-BE18-D888C7AA6531}" destId="{C4A1EB58-031B-F14C-B26B-DF12A8E83351}" srcOrd="0" destOrd="0" parTransId="{DDCB9C52-A308-E64A-A062-1C632EE23DA0}" sibTransId="{1544E8C9-E029-954F-A696-5C5D497D814F}"/>
    <dgm:cxn modelId="{A85D657E-6C8D-294E-AD69-A2A06E60B905}" srcId="{9903DF24-D0AF-8748-BE18-D888C7AA6531}" destId="{AC8E63E5-7ED5-A04F-9EE8-DACFDC888F77}" srcOrd="2" destOrd="0" parTransId="{C7C9425C-5FC8-6145-B567-5638DC8F4289}" sibTransId="{898F94F2-E25F-5A4B-B6CE-E605CA2569F9}"/>
    <dgm:cxn modelId="{E72AC57E-4A23-C34C-B302-785562C7416B}" type="presOf" srcId="{84627320-FF12-D64D-BDB2-AB3FE439CACF}" destId="{D51D6C89-45AB-CD47-8851-B06C4E6678D4}" srcOrd="0" destOrd="0" presId="urn:microsoft.com/office/officeart/2005/8/layout/equation2"/>
    <dgm:cxn modelId="{E182508F-FDC2-474C-922E-0AA213459C55}" type="presOf" srcId="{C677D268-6DFE-CB42-B115-2883F2E385CC}" destId="{AF6C838A-669E-2846-B87C-D45D5B3295C0}" srcOrd="0" destOrd="0" presId="urn:microsoft.com/office/officeart/2005/8/layout/equation2"/>
    <dgm:cxn modelId="{E0DB0399-E301-5F46-AE8D-00978F731D64}" srcId="{9903DF24-D0AF-8748-BE18-D888C7AA6531}" destId="{A4728F39-11C4-5B4A-B59A-70BBCC81F144}" srcOrd="3" destOrd="0" parTransId="{351B3B7E-2F3B-7F4A-85D3-F69371F71027}" sibTransId="{350C1E7F-B516-5D4D-A815-4E125A08DEAB}"/>
    <dgm:cxn modelId="{2AA3CBB2-1A3A-1E4C-928D-ED77E5AB5D61}" type="presOf" srcId="{C4A1EB58-031B-F14C-B26B-DF12A8E83351}" destId="{D9B072A0-6228-2B41-9C3E-DD5EB4F10F9A}" srcOrd="0" destOrd="0" presId="urn:microsoft.com/office/officeart/2005/8/layout/equation2"/>
    <dgm:cxn modelId="{942C4ABE-CDFE-2F40-869C-FD05CB7976B8}" type="presOf" srcId="{1544E8C9-E029-954F-A696-5C5D497D814F}" destId="{F59E46BD-7DED-6E4F-BF04-47797DA5DFA9}" srcOrd="0" destOrd="0" presId="urn:microsoft.com/office/officeart/2005/8/layout/equation2"/>
    <dgm:cxn modelId="{0A6E83EF-017C-A746-A387-034CD311213C}" type="presOf" srcId="{AC8E63E5-7ED5-A04F-9EE8-DACFDC888F77}" destId="{E163E527-9F51-5A47-AB4A-F63B50491A33}" srcOrd="0" destOrd="0" presId="urn:microsoft.com/office/officeart/2005/8/layout/equation2"/>
    <dgm:cxn modelId="{024087FD-1426-2B4B-8A02-D224E4941CF9}" type="presOf" srcId="{9903DF24-D0AF-8748-BE18-D888C7AA6531}" destId="{1869C5CF-3B5A-B940-9B99-BCD4F9D3FFCB}" srcOrd="0" destOrd="0" presId="urn:microsoft.com/office/officeart/2005/8/layout/equation2"/>
    <dgm:cxn modelId="{349D6EFE-2D3D-A641-AC93-DD98721F0EBA}" type="presOf" srcId="{A4728F39-11C4-5B4A-B59A-70BBCC81F144}" destId="{942C776F-AFF8-3043-BAD6-7804B246C2EC}" srcOrd="0" destOrd="0" presId="urn:microsoft.com/office/officeart/2005/8/layout/equation2"/>
    <dgm:cxn modelId="{6EEED305-7E98-C446-BA20-2C1AFE7F301F}" type="presParOf" srcId="{1869C5CF-3B5A-B940-9B99-BCD4F9D3FFCB}" destId="{07F58F3D-5E81-AA47-8E41-C7480042B5AA}" srcOrd="0" destOrd="0" presId="urn:microsoft.com/office/officeart/2005/8/layout/equation2"/>
    <dgm:cxn modelId="{1D80819B-2926-8949-9FEC-6AC2FF33C2A9}" type="presParOf" srcId="{07F58F3D-5E81-AA47-8E41-C7480042B5AA}" destId="{D9B072A0-6228-2B41-9C3E-DD5EB4F10F9A}" srcOrd="0" destOrd="0" presId="urn:microsoft.com/office/officeart/2005/8/layout/equation2"/>
    <dgm:cxn modelId="{7F390445-5AB4-0B4E-857B-EAC783F2BC08}" type="presParOf" srcId="{07F58F3D-5E81-AA47-8E41-C7480042B5AA}" destId="{85417D25-95B4-5C44-BA77-51956A460E78}" srcOrd="1" destOrd="0" presId="urn:microsoft.com/office/officeart/2005/8/layout/equation2"/>
    <dgm:cxn modelId="{CDE1E2A0-11E5-F945-A04D-72E76597A3C4}" type="presParOf" srcId="{07F58F3D-5E81-AA47-8E41-C7480042B5AA}" destId="{F59E46BD-7DED-6E4F-BF04-47797DA5DFA9}" srcOrd="2" destOrd="0" presId="urn:microsoft.com/office/officeart/2005/8/layout/equation2"/>
    <dgm:cxn modelId="{FCF44CC1-25FC-7C40-8930-E0BDBF16B8D0}" type="presParOf" srcId="{07F58F3D-5E81-AA47-8E41-C7480042B5AA}" destId="{3D54CDC8-183C-2941-8C9A-79CAA09C77C2}" srcOrd="3" destOrd="0" presId="urn:microsoft.com/office/officeart/2005/8/layout/equation2"/>
    <dgm:cxn modelId="{0283F35E-B94D-8F47-A5C5-617B3E5D80E2}" type="presParOf" srcId="{07F58F3D-5E81-AA47-8E41-C7480042B5AA}" destId="{AF6C838A-669E-2846-B87C-D45D5B3295C0}" srcOrd="4" destOrd="0" presId="urn:microsoft.com/office/officeart/2005/8/layout/equation2"/>
    <dgm:cxn modelId="{0B92428A-EBD3-B149-A49C-DC8ACB53148E}" type="presParOf" srcId="{07F58F3D-5E81-AA47-8E41-C7480042B5AA}" destId="{FF38DE6F-6C21-F545-B6BC-30D5EE909B66}" srcOrd="5" destOrd="0" presId="urn:microsoft.com/office/officeart/2005/8/layout/equation2"/>
    <dgm:cxn modelId="{8556A404-A257-2C48-A071-D427C3816F46}" type="presParOf" srcId="{07F58F3D-5E81-AA47-8E41-C7480042B5AA}" destId="{D51D6C89-45AB-CD47-8851-B06C4E6678D4}" srcOrd="6" destOrd="0" presId="urn:microsoft.com/office/officeart/2005/8/layout/equation2"/>
    <dgm:cxn modelId="{2CFF8B7F-2C3F-E245-97D8-7990DD245B6C}" type="presParOf" srcId="{07F58F3D-5E81-AA47-8E41-C7480042B5AA}" destId="{AD6C1BE6-AD11-1B45-A145-EF80D2AF666D}" srcOrd="7" destOrd="0" presId="urn:microsoft.com/office/officeart/2005/8/layout/equation2"/>
    <dgm:cxn modelId="{D3FDBBFC-E712-B848-9B11-1968EAEEAC72}" type="presParOf" srcId="{07F58F3D-5E81-AA47-8E41-C7480042B5AA}" destId="{E163E527-9F51-5A47-AB4A-F63B50491A33}" srcOrd="8" destOrd="0" presId="urn:microsoft.com/office/officeart/2005/8/layout/equation2"/>
    <dgm:cxn modelId="{AF8F7236-DF81-3848-B6AB-363A8D36E6FA}" type="presParOf" srcId="{1869C5CF-3B5A-B940-9B99-BCD4F9D3FFCB}" destId="{B8B936D5-E603-1746-A911-D021935C6106}" srcOrd="1" destOrd="0" presId="urn:microsoft.com/office/officeart/2005/8/layout/equation2"/>
    <dgm:cxn modelId="{B564DA8A-5DC0-ED46-8EFA-99C4689094FA}" type="presParOf" srcId="{B8B936D5-E603-1746-A911-D021935C6106}" destId="{39023B74-D2B4-9843-9604-9AEC39A87FAE}" srcOrd="0" destOrd="0" presId="urn:microsoft.com/office/officeart/2005/8/layout/equation2"/>
    <dgm:cxn modelId="{9FCF91D5-E74D-8045-BCC3-4FD666016DCA}" type="presParOf" srcId="{1869C5CF-3B5A-B940-9B99-BCD4F9D3FFCB}" destId="{942C776F-AFF8-3043-BAD6-7804B246C2E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307957-7F25-4D3E-80EC-022A5839CED1}" type="doc">
      <dgm:prSet loTypeId="urn:microsoft.com/office/officeart/2005/8/layout/radial2" loCatId="relationship" qsTypeId="urn:microsoft.com/office/officeart/2005/8/quickstyle/simple1" qsCatId="simple" csTypeId="urn:microsoft.com/office/officeart/2005/8/colors/colorful1" csCatId="colorful" phldr="1"/>
      <dgm:spPr/>
    </dgm:pt>
    <dgm:pt modelId="{27A87D4D-B8D1-475C-8FC5-CA0125356913}">
      <dgm:prSet phldrT="[Text]" phldr="0" custT="1"/>
      <dgm:spPr/>
      <dgm:t>
        <a:bodyPr/>
        <a:lstStyle/>
        <a:p>
          <a:pPr rtl="0"/>
          <a:r>
            <a:rPr lang="en-US" sz="2200">
              <a:latin typeface="Acumin Pro" panose="020B0504020202020204" pitchFamily="34" charset="77"/>
            </a:rPr>
            <a:t>Known (present in data set)</a:t>
          </a:r>
        </a:p>
      </dgm:t>
    </dgm:pt>
    <dgm:pt modelId="{BEBE46E4-0A25-44E5-9384-77714AFEACB5}" type="parTrans" cxnId="{C3FC4B13-61A5-41D3-85C1-6383DFFDFF7F}">
      <dgm:prSet/>
      <dgm:spPr/>
      <dgm:t>
        <a:bodyPr/>
        <a:lstStyle/>
        <a:p>
          <a:endParaRPr lang="en-US"/>
        </a:p>
      </dgm:t>
    </dgm:pt>
    <dgm:pt modelId="{E4B9D15D-DBD4-428E-B5ED-241FCB1B06E9}" type="sibTrans" cxnId="{C3FC4B13-61A5-41D3-85C1-6383DFFDFF7F}">
      <dgm:prSet/>
      <dgm:spPr/>
      <dgm:t>
        <a:bodyPr/>
        <a:lstStyle/>
        <a:p>
          <a:endParaRPr lang="en-US"/>
        </a:p>
      </dgm:t>
    </dgm:pt>
    <dgm:pt modelId="{2181A0F3-074F-4DE2-A7A9-FAEADD8031FD}">
      <dgm:prSet phldrT="[Text]" phldr="0"/>
      <dgm:spPr/>
      <dgm:t>
        <a:bodyPr/>
        <a:lstStyle/>
        <a:p>
          <a:pPr rtl="0"/>
          <a:r>
            <a:rPr lang="en-US">
              <a:latin typeface="Acumin Pro" panose="020B0504020202020204" pitchFamily="34" charset="77"/>
            </a:rPr>
            <a:t>McKinney Vento</a:t>
          </a:r>
        </a:p>
      </dgm:t>
    </dgm:pt>
    <dgm:pt modelId="{F8974B63-C64E-4731-8E25-FB81C3682BC7}" type="parTrans" cxnId="{81B7F6BD-91C6-4236-AC5C-62B9C7FF9D08}">
      <dgm:prSet/>
      <dgm:spPr/>
      <dgm:t>
        <a:bodyPr/>
        <a:lstStyle/>
        <a:p>
          <a:endParaRPr lang="en-US"/>
        </a:p>
      </dgm:t>
    </dgm:pt>
    <dgm:pt modelId="{AEBAA36F-220A-44AE-B9CB-98C3BE794C04}" type="sibTrans" cxnId="{81B7F6BD-91C6-4236-AC5C-62B9C7FF9D08}">
      <dgm:prSet/>
      <dgm:spPr/>
      <dgm:t>
        <a:bodyPr/>
        <a:lstStyle/>
        <a:p>
          <a:endParaRPr lang="en-US"/>
        </a:p>
      </dgm:t>
    </dgm:pt>
    <dgm:pt modelId="{C95A3302-1455-4210-9740-44C4E6A33BC8}">
      <dgm:prSet phldrT="[Text]" phldr="0"/>
      <dgm:spPr/>
      <dgm:t>
        <a:bodyPr/>
        <a:lstStyle/>
        <a:p>
          <a:pPr rtl="0"/>
          <a:r>
            <a:rPr lang="en-US">
              <a:latin typeface="Acumin Pro" panose="020B0504020202020204" pitchFamily="34" charset="77"/>
            </a:rPr>
            <a:t>Child Welfare</a:t>
          </a:r>
        </a:p>
      </dgm:t>
    </dgm:pt>
    <dgm:pt modelId="{29F735B4-F3BA-46BC-829D-348048B5BF3F}" type="parTrans" cxnId="{297D5B9A-B6C4-4C18-B07C-515445437E7D}">
      <dgm:prSet/>
      <dgm:spPr/>
      <dgm:t>
        <a:bodyPr/>
        <a:lstStyle/>
        <a:p>
          <a:endParaRPr lang="en-US"/>
        </a:p>
      </dgm:t>
    </dgm:pt>
    <dgm:pt modelId="{BADFE263-AF0A-4650-8CD5-3A18C3B19217}" type="sibTrans" cxnId="{297D5B9A-B6C4-4C18-B07C-515445437E7D}">
      <dgm:prSet/>
      <dgm:spPr/>
      <dgm:t>
        <a:bodyPr/>
        <a:lstStyle/>
        <a:p>
          <a:endParaRPr lang="en-US"/>
        </a:p>
      </dgm:t>
    </dgm:pt>
    <dgm:pt modelId="{E9A0C73A-5BED-4590-B647-0711D6E23CA0}">
      <dgm:prSet phldr="0"/>
      <dgm:spPr/>
      <dgm:t>
        <a:bodyPr/>
        <a:lstStyle/>
        <a:p>
          <a:r>
            <a:rPr lang="en-US">
              <a:latin typeface="Acumin Pro" panose="020B0504020202020204" pitchFamily="34" charset="77"/>
            </a:rPr>
            <a:t>HMIS</a:t>
          </a:r>
        </a:p>
      </dgm:t>
    </dgm:pt>
    <dgm:pt modelId="{3B33C514-82E9-44AF-986D-FD023828B589}" type="parTrans" cxnId="{26827839-A63D-465B-A3D4-19ACD162B172}">
      <dgm:prSet/>
      <dgm:spPr/>
      <dgm:t>
        <a:bodyPr/>
        <a:lstStyle/>
        <a:p>
          <a:endParaRPr lang="en-US"/>
        </a:p>
      </dgm:t>
    </dgm:pt>
    <dgm:pt modelId="{0BFBFFAB-858F-43A0-AA28-8E49E5516C73}" type="sibTrans" cxnId="{26827839-A63D-465B-A3D4-19ACD162B172}">
      <dgm:prSet/>
      <dgm:spPr/>
      <dgm:t>
        <a:bodyPr/>
        <a:lstStyle/>
        <a:p>
          <a:endParaRPr lang="en-US"/>
        </a:p>
      </dgm:t>
    </dgm:pt>
    <dgm:pt modelId="{805B9E15-8724-410D-83F3-4FFD66BB6F90}">
      <dgm:prSet phldr="0"/>
      <dgm:spPr/>
      <dgm:t>
        <a:bodyPr/>
        <a:lstStyle/>
        <a:p>
          <a:pPr rtl="0"/>
          <a:r>
            <a:rPr lang="en-US">
              <a:latin typeface="Acumin Pro" panose="020B0504020202020204" pitchFamily="34" charset="77"/>
            </a:rPr>
            <a:t>Unknown</a:t>
          </a:r>
        </a:p>
      </dgm:t>
    </dgm:pt>
    <dgm:pt modelId="{4061749F-5253-4788-9390-B2A51A964988}" type="parTrans" cxnId="{16426CBE-77E6-4766-A558-5147BAA53865}">
      <dgm:prSet/>
      <dgm:spPr/>
      <dgm:t>
        <a:bodyPr/>
        <a:lstStyle/>
        <a:p>
          <a:endParaRPr lang="en-US"/>
        </a:p>
      </dgm:t>
    </dgm:pt>
    <dgm:pt modelId="{1D2C801B-7BD7-4358-9459-6F2565DE34FF}" type="sibTrans" cxnId="{16426CBE-77E6-4766-A558-5147BAA53865}">
      <dgm:prSet/>
      <dgm:spPr/>
      <dgm:t>
        <a:bodyPr/>
        <a:lstStyle/>
        <a:p>
          <a:endParaRPr lang="en-US"/>
        </a:p>
      </dgm:t>
    </dgm:pt>
    <dgm:pt modelId="{CDB4A83F-FF2D-409C-84E3-A63F9AD5D346}">
      <dgm:prSet phldr="0"/>
      <dgm:spPr/>
      <dgm:t>
        <a:bodyPr/>
        <a:lstStyle/>
        <a:p>
          <a:pPr rtl="0"/>
          <a:r>
            <a:rPr lang="en-US">
              <a:latin typeface="Acumin Pro" panose="020B0504020202020204" pitchFamily="34" charset="77"/>
            </a:rPr>
            <a:t>Non-stratified model</a:t>
          </a:r>
        </a:p>
      </dgm:t>
    </dgm:pt>
    <dgm:pt modelId="{6B9B933C-746C-4648-A556-308C34F2BB5C}" type="parTrans" cxnId="{D7DB2211-1BEB-41BC-B421-D637B2498CEF}">
      <dgm:prSet/>
      <dgm:spPr/>
      <dgm:t>
        <a:bodyPr/>
        <a:lstStyle/>
        <a:p>
          <a:endParaRPr lang="en-US"/>
        </a:p>
      </dgm:t>
    </dgm:pt>
    <dgm:pt modelId="{BCB40004-544D-4717-A3E7-870100E2D94B}" type="sibTrans" cxnId="{D7DB2211-1BEB-41BC-B421-D637B2498CEF}">
      <dgm:prSet/>
      <dgm:spPr/>
      <dgm:t>
        <a:bodyPr/>
        <a:lstStyle/>
        <a:p>
          <a:endParaRPr lang="en-US"/>
        </a:p>
      </dgm:t>
    </dgm:pt>
    <dgm:pt modelId="{9B917A19-6BF9-4E8D-9ED2-ABAADEDB869E}">
      <dgm:prSet phldr="0"/>
      <dgm:spPr/>
      <dgm:t>
        <a:bodyPr/>
        <a:lstStyle/>
        <a:p>
          <a:pPr rtl="0"/>
          <a:r>
            <a:rPr lang="en-US">
              <a:latin typeface="Acumin Pro" panose="020B0504020202020204" pitchFamily="34" charset="77"/>
            </a:rPr>
            <a:t>Stratified model</a:t>
          </a:r>
        </a:p>
      </dgm:t>
    </dgm:pt>
    <dgm:pt modelId="{8250B96E-B64F-4078-8BBE-D75E2F565CFE}" type="parTrans" cxnId="{6FD71581-1CBA-4701-9C68-334BD0EBE6BA}">
      <dgm:prSet/>
      <dgm:spPr/>
      <dgm:t>
        <a:bodyPr/>
        <a:lstStyle/>
        <a:p>
          <a:endParaRPr lang="en-US"/>
        </a:p>
      </dgm:t>
    </dgm:pt>
    <dgm:pt modelId="{9DC3F8E0-3148-460F-8C88-1155147F00E7}" type="sibTrans" cxnId="{6FD71581-1CBA-4701-9C68-334BD0EBE6BA}">
      <dgm:prSet/>
      <dgm:spPr/>
      <dgm:t>
        <a:bodyPr/>
        <a:lstStyle/>
        <a:p>
          <a:endParaRPr lang="en-US"/>
        </a:p>
      </dgm:t>
    </dgm:pt>
    <dgm:pt modelId="{B0C5A500-8888-4768-825D-BF9467C5AA36}" type="pres">
      <dgm:prSet presAssocID="{D2307957-7F25-4D3E-80EC-022A5839CED1}" presName="composite" presStyleCnt="0">
        <dgm:presLayoutVars>
          <dgm:chMax val="5"/>
          <dgm:dir val="rev"/>
          <dgm:animLvl val="ctr"/>
          <dgm:resizeHandles val="exact"/>
        </dgm:presLayoutVars>
      </dgm:prSet>
      <dgm:spPr/>
    </dgm:pt>
    <dgm:pt modelId="{00AAA7A7-BC7D-4E68-857D-354CCCD4A585}" type="pres">
      <dgm:prSet presAssocID="{D2307957-7F25-4D3E-80EC-022A5839CED1}" presName="cycle" presStyleCnt="0"/>
      <dgm:spPr/>
    </dgm:pt>
    <dgm:pt modelId="{C0C02E70-B577-4378-959E-F996456DDACC}" type="pres">
      <dgm:prSet presAssocID="{D2307957-7F25-4D3E-80EC-022A5839CED1}" presName="centerShape" presStyleCnt="0"/>
      <dgm:spPr/>
    </dgm:pt>
    <dgm:pt modelId="{E8AAC982-2EC9-4FFA-A6D2-8690593FE1A2}" type="pres">
      <dgm:prSet presAssocID="{D2307957-7F25-4D3E-80EC-022A5839CED1}" presName="connSite" presStyleLbl="node1" presStyleIdx="0" presStyleCnt="3"/>
      <dgm:spPr/>
    </dgm:pt>
    <dgm:pt modelId="{EF82F24B-D52B-4BB5-B60A-2BF621E23326}" type="pres">
      <dgm:prSet presAssocID="{D2307957-7F25-4D3E-80EC-022A5839CED1}" presName="visible" presStyleLbl="node1" presStyleIdx="0" presStyleCnt="3"/>
      <dgm:spPr/>
    </dgm:pt>
    <dgm:pt modelId="{6D544D83-C71D-4A75-9C08-E4DEDA7D779D}" type="pres">
      <dgm:prSet presAssocID="{BEBE46E4-0A25-44E5-9384-77714AFEACB5}" presName="Name25" presStyleLbl="parChTrans1D1" presStyleIdx="0" presStyleCnt="2"/>
      <dgm:spPr/>
    </dgm:pt>
    <dgm:pt modelId="{877580A8-3197-4D29-BA29-9F8830297BBB}" type="pres">
      <dgm:prSet presAssocID="{27A87D4D-B8D1-475C-8FC5-CA0125356913}" presName="node" presStyleCnt="0"/>
      <dgm:spPr/>
    </dgm:pt>
    <dgm:pt modelId="{1067AB75-8BB9-4ECF-A293-BB3A2A57EB57}" type="pres">
      <dgm:prSet presAssocID="{27A87D4D-B8D1-475C-8FC5-CA0125356913}" presName="parentNode" presStyleLbl="node1" presStyleIdx="1" presStyleCnt="3">
        <dgm:presLayoutVars>
          <dgm:chMax val="1"/>
          <dgm:bulletEnabled val="1"/>
        </dgm:presLayoutVars>
      </dgm:prSet>
      <dgm:spPr/>
    </dgm:pt>
    <dgm:pt modelId="{BE86D410-63A5-4A91-A33A-54222B61EC90}" type="pres">
      <dgm:prSet presAssocID="{27A87D4D-B8D1-475C-8FC5-CA0125356913}" presName="childNode" presStyleLbl="revTx" presStyleIdx="0" presStyleCnt="2">
        <dgm:presLayoutVars>
          <dgm:bulletEnabled val="1"/>
        </dgm:presLayoutVars>
      </dgm:prSet>
      <dgm:spPr/>
    </dgm:pt>
    <dgm:pt modelId="{8FE4C8F3-45CA-49F0-A02A-B233AD7368AA}" type="pres">
      <dgm:prSet presAssocID="{4061749F-5253-4788-9390-B2A51A964988}" presName="Name25" presStyleLbl="parChTrans1D1" presStyleIdx="1" presStyleCnt="2"/>
      <dgm:spPr/>
    </dgm:pt>
    <dgm:pt modelId="{59B7ED61-2F1C-4B9A-A8E7-6A669424867A}" type="pres">
      <dgm:prSet presAssocID="{805B9E15-8724-410D-83F3-4FFD66BB6F90}" presName="node" presStyleCnt="0"/>
      <dgm:spPr/>
    </dgm:pt>
    <dgm:pt modelId="{B495423A-0410-403F-B877-A7A533B2B0F6}" type="pres">
      <dgm:prSet presAssocID="{805B9E15-8724-410D-83F3-4FFD66BB6F90}" presName="parentNode" presStyleLbl="node1" presStyleIdx="2" presStyleCnt="3">
        <dgm:presLayoutVars>
          <dgm:chMax val="1"/>
          <dgm:bulletEnabled val="1"/>
        </dgm:presLayoutVars>
      </dgm:prSet>
      <dgm:spPr/>
    </dgm:pt>
    <dgm:pt modelId="{00FA0FB7-A7DE-4035-853C-EBF710B2274B}" type="pres">
      <dgm:prSet presAssocID="{805B9E15-8724-410D-83F3-4FFD66BB6F90}" presName="childNode" presStyleLbl="revTx" presStyleIdx="1" presStyleCnt="2">
        <dgm:presLayoutVars>
          <dgm:bulletEnabled val="1"/>
        </dgm:presLayoutVars>
      </dgm:prSet>
      <dgm:spPr/>
    </dgm:pt>
  </dgm:ptLst>
  <dgm:cxnLst>
    <dgm:cxn modelId="{92797F0E-8538-43D5-AF07-F447ECF20B1E}" type="presOf" srcId="{E9A0C73A-5BED-4590-B647-0711D6E23CA0}" destId="{BE86D410-63A5-4A91-A33A-54222B61EC90}" srcOrd="0" destOrd="2" presId="urn:microsoft.com/office/officeart/2005/8/layout/radial2"/>
    <dgm:cxn modelId="{D7DB2211-1BEB-41BC-B421-D637B2498CEF}" srcId="{805B9E15-8724-410D-83F3-4FFD66BB6F90}" destId="{CDB4A83F-FF2D-409C-84E3-A63F9AD5D346}" srcOrd="0" destOrd="0" parTransId="{6B9B933C-746C-4648-A556-308C34F2BB5C}" sibTransId="{BCB40004-544D-4717-A3E7-870100E2D94B}"/>
    <dgm:cxn modelId="{C3FC4B13-61A5-41D3-85C1-6383DFFDFF7F}" srcId="{D2307957-7F25-4D3E-80EC-022A5839CED1}" destId="{27A87D4D-B8D1-475C-8FC5-CA0125356913}" srcOrd="0" destOrd="0" parTransId="{BEBE46E4-0A25-44E5-9384-77714AFEACB5}" sibTransId="{E4B9D15D-DBD4-428E-B5ED-241FCB1B06E9}"/>
    <dgm:cxn modelId="{712C752E-2929-425C-93CA-8870C9DA0D64}" type="presOf" srcId="{27A87D4D-B8D1-475C-8FC5-CA0125356913}" destId="{1067AB75-8BB9-4ECF-A293-BB3A2A57EB57}" srcOrd="0" destOrd="0" presId="urn:microsoft.com/office/officeart/2005/8/layout/radial2"/>
    <dgm:cxn modelId="{26827839-A63D-465B-A3D4-19ACD162B172}" srcId="{27A87D4D-B8D1-475C-8FC5-CA0125356913}" destId="{E9A0C73A-5BED-4590-B647-0711D6E23CA0}" srcOrd="2" destOrd="0" parTransId="{3B33C514-82E9-44AF-986D-FD023828B589}" sibTransId="{0BFBFFAB-858F-43A0-AA28-8E49E5516C73}"/>
    <dgm:cxn modelId="{6082E06E-C0F7-4049-A3BF-471B91A5D4D3}" type="presOf" srcId="{805B9E15-8724-410D-83F3-4FFD66BB6F90}" destId="{B495423A-0410-403F-B877-A7A533B2B0F6}" srcOrd="0" destOrd="0" presId="urn:microsoft.com/office/officeart/2005/8/layout/radial2"/>
    <dgm:cxn modelId="{8CBF3751-EE77-44C7-950D-D4A330AB1464}" type="presOf" srcId="{BEBE46E4-0A25-44E5-9384-77714AFEACB5}" destId="{6D544D83-C71D-4A75-9C08-E4DEDA7D779D}" srcOrd="0" destOrd="0" presId="urn:microsoft.com/office/officeart/2005/8/layout/radial2"/>
    <dgm:cxn modelId="{2ABADC72-F360-421B-ABFE-D5287878C986}" type="presOf" srcId="{C95A3302-1455-4210-9740-44C4E6A33BC8}" destId="{BE86D410-63A5-4A91-A33A-54222B61EC90}" srcOrd="0" destOrd="1" presId="urn:microsoft.com/office/officeart/2005/8/layout/radial2"/>
    <dgm:cxn modelId="{5D8EF058-84FA-41C6-9A68-38456741EA1A}" type="presOf" srcId="{2181A0F3-074F-4DE2-A7A9-FAEADD8031FD}" destId="{BE86D410-63A5-4A91-A33A-54222B61EC90}" srcOrd="0" destOrd="0" presId="urn:microsoft.com/office/officeart/2005/8/layout/radial2"/>
    <dgm:cxn modelId="{4CF4ED59-02DF-43B0-9DF0-B6EC848DA300}" type="presOf" srcId="{4061749F-5253-4788-9390-B2A51A964988}" destId="{8FE4C8F3-45CA-49F0-A02A-B233AD7368AA}" srcOrd="0" destOrd="0" presId="urn:microsoft.com/office/officeart/2005/8/layout/radial2"/>
    <dgm:cxn modelId="{6FD71581-1CBA-4701-9C68-334BD0EBE6BA}" srcId="{805B9E15-8724-410D-83F3-4FFD66BB6F90}" destId="{9B917A19-6BF9-4E8D-9ED2-ABAADEDB869E}" srcOrd="1" destOrd="0" parTransId="{8250B96E-B64F-4078-8BBE-D75E2F565CFE}" sibTransId="{9DC3F8E0-3148-460F-8C88-1155147F00E7}"/>
    <dgm:cxn modelId="{B0510C92-DC0A-4228-9CB5-A88432344D61}" type="presOf" srcId="{9B917A19-6BF9-4E8D-9ED2-ABAADEDB869E}" destId="{00FA0FB7-A7DE-4035-853C-EBF710B2274B}" srcOrd="0" destOrd="1" presId="urn:microsoft.com/office/officeart/2005/8/layout/radial2"/>
    <dgm:cxn modelId="{297D5B9A-B6C4-4C18-B07C-515445437E7D}" srcId="{27A87D4D-B8D1-475C-8FC5-CA0125356913}" destId="{C95A3302-1455-4210-9740-44C4E6A33BC8}" srcOrd="1" destOrd="0" parTransId="{29F735B4-F3BA-46BC-829D-348048B5BF3F}" sibTransId="{BADFE263-AF0A-4650-8CD5-3A18C3B19217}"/>
    <dgm:cxn modelId="{CF0A989B-6357-4146-9D39-36A2012A8435}" type="presOf" srcId="{CDB4A83F-FF2D-409C-84E3-A63F9AD5D346}" destId="{00FA0FB7-A7DE-4035-853C-EBF710B2274B}" srcOrd="0" destOrd="0" presId="urn:microsoft.com/office/officeart/2005/8/layout/radial2"/>
    <dgm:cxn modelId="{81B7F6BD-91C6-4236-AC5C-62B9C7FF9D08}" srcId="{27A87D4D-B8D1-475C-8FC5-CA0125356913}" destId="{2181A0F3-074F-4DE2-A7A9-FAEADD8031FD}" srcOrd="0" destOrd="0" parTransId="{F8974B63-C64E-4731-8E25-FB81C3682BC7}" sibTransId="{AEBAA36F-220A-44AE-B9CB-98C3BE794C04}"/>
    <dgm:cxn modelId="{16426CBE-77E6-4766-A558-5147BAA53865}" srcId="{D2307957-7F25-4D3E-80EC-022A5839CED1}" destId="{805B9E15-8724-410D-83F3-4FFD66BB6F90}" srcOrd="1" destOrd="0" parTransId="{4061749F-5253-4788-9390-B2A51A964988}" sibTransId="{1D2C801B-7BD7-4358-9459-6F2565DE34FF}"/>
    <dgm:cxn modelId="{64F9A6F5-F4D8-4B08-8976-03D447E5E4FD}" type="presOf" srcId="{D2307957-7F25-4D3E-80EC-022A5839CED1}" destId="{B0C5A500-8888-4768-825D-BF9467C5AA36}" srcOrd="0" destOrd="0" presId="urn:microsoft.com/office/officeart/2005/8/layout/radial2"/>
    <dgm:cxn modelId="{AF09CE51-EE85-4B43-8D87-78BEAE78799D}" type="presParOf" srcId="{B0C5A500-8888-4768-825D-BF9467C5AA36}" destId="{00AAA7A7-BC7D-4E68-857D-354CCCD4A585}" srcOrd="0" destOrd="0" presId="urn:microsoft.com/office/officeart/2005/8/layout/radial2"/>
    <dgm:cxn modelId="{CC9079A0-0743-495B-B51F-7AFF877CF454}" type="presParOf" srcId="{00AAA7A7-BC7D-4E68-857D-354CCCD4A585}" destId="{C0C02E70-B577-4378-959E-F996456DDACC}" srcOrd="0" destOrd="0" presId="urn:microsoft.com/office/officeart/2005/8/layout/radial2"/>
    <dgm:cxn modelId="{4F90B08F-93FF-4ECF-8B4E-0430994163E8}" type="presParOf" srcId="{C0C02E70-B577-4378-959E-F996456DDACC}" destId="{E8AAC982-2EC9-4FFA-A6D2-8690593FE1A2}" srcOrd="0" destOrd="0" presId="urn:microsoft.com/office/officeart/2005/8/layout/radial2"/>
    <dgm:cxn modelId="{4D92F341-F574-4D72-A5B4-CB21B6CCFF8E}" type="presParOf" srcId="{C0C02E70-B577-4378-959E-F996456DDACC}" destId="{EF82F24B-D52B-4BB5-B60A-2BF621E23326}" srcOrd="1" destOrd="0" presId="urn:microsoft.com/office/officeart/2005/8/layout/radial2"/>
    <dgm:cxn modelId="{886A7016-0B8E-44E2-9CEC-02FEB93FC3AE}" type="presParOf" srcId="{00AAA7A7-BC7D-4E68-857D-354CCCD4A585}" destId="{6D544D83-C71D-4A75-9C08-E4DEDA7D779D}" srcOrd="1" destOrd="0" presId="urn:microsoft.com/office/officeart/2005/8/layout/radial2"/>
    <dgm:cxn modelId="{B259D756-D453-4ABE-AF7D-54F0950043C6}" type="presParOf" srcId="{00AAA7A7-BC7D-4E68-857D-354CCCD4A585}" destId="{877580A8-3197-4D29-BA29-9F8830297BBB}" srcOrd="2" destOrd="0" presId="urn:microsoft.com/office/officeart/2005/8/layout/radial2"/>
    <dgm:cxn modelId="{6E4DEE63-601D-4211-ACA5-3669EB01326E}" type="presParOf" srcId="{877580A8-3197-4D29-BA29-9F8830297BBB}" destId="{1067AB75-8BB9-4ECF-A293-BB3A2A57EB57}" srcOrd="0" destOrd="0" presId="urn:microsoft.com/office/officeart/2005/8/layout/radial2"/>
    <dgm:cxn modelId="{8964248D-B1BF-42FB-AC15-5605174B318F}" type="presParOf" srcId="{877580A8-3197-4D29-BA29-9F8830297BBB}" destId="{BE86D410-63A5-4A91-A33A-54222B61EC90}" srcOrd="1" destOrd="0" presId="urn:microsoft.com/office/officeart/2005/8/layout/radial2"/>
    <dgm:cxn modelId="{95046ADE-5A3E-4DD9-9538-BB9F2816AA29}" type="presParOf" srcId="{00AAA7A7-BC7D-4E68-857D-354CCCD4A585}" destId="{8FE4C8F3-45CA-49F0-A02A-B233AD7368AA}" srcOrd="3" destOrd="0" presId="urn:microsoft.com/office/officeart/2005/8/layout/radial2"/>
    <dgm:cxn modelId="{E3ADBE6B-BAE2-4D97-864B-1EA235DB0682}" type="presParOf" srcId="{00AAA7A7-BC7D-4E68-857D-354CCCD4A585}" destId="{59B7ED61-2F1C-4B9A-A8E7-6A669424867A}" srcOrd="4" destOrd="0" presId="urn:microsoft.com/office/officeart/2005/8/layout/radial2"/>
    <dgm:cxn modelId="{2EEE9F4D-F3F6-4BAE-B5B8-E3FEFFC41210}" type="presParOf" srcId="{59B7ED61-2F1C-4B9A-A8E7-6A669424867A}" destId="{B495423A-0410-403F-B877-A7A533B2B0F6}" srcOrd="0" destOrd="0" presId="urn:microsoft.com/office/officeart/2005/8/layout/radial2"/>
    <dgm:cxn modelId="{A3D1341F-C741-4511-BEE7-BA590698A90A}" type="presParOf" srcId="{59B7ED61-2F1C-4B9A-A8E7-6A669424867A}" destId="{00FA0FB7-A7DE-4035-853C-EBF710B2274B}"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232CC-410E-4A1C-9948-9BB884F895B9}">
      <dsp:nvSpPr>
        <dsp:cNvPr id="0" name=""/>
        <dsp:cNvSpPr/>
      </dsp:nvSpPr>
      <dsp:spPr>
        <a:xfrm>
          <a:off x="0" y="1201511"/>
          <a:ext cx="9200179" cy="122191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latin typeface="Acumin Pro" panose="020B0504020202020204" pitchFamily="34" charset="77"/>
            </a:rPr>
            <a:t>“I completed 9</a:t>
          </a:r>
          <a:r>
            <a:rPr lang="en-US" sz="2400" i="1" kern="1200" baseline="30000">
              <a:latin typeface="Acumin Pro" panose="020B0504020202020204" pitchFamily="34" charset="77"/>
            </a:rPr>
            <a:t>th</a:t>
          </a:r>
          <a:r>
            <a:rPr lang="en-US" sz="2400" i="1" kern="1200">
              <a:latin typeface="Acumin Pro" panose="020B0504020202020204" pitchFamily="34" charset="77"/>
            </a:rPr>
            <a:t> grade, but the schools I went to couldn’t handle my mental health, so I didn’t want to go to school anymore” </a:t>
          </a:r>
        </a:p>
      </dsp:txBody>
      <dsp:txXfrm>
        <a:off x="35789" y="1237300"/>
        <a:ext cx="9128601" cy="1150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072A0-6228-2B41-9C3E-DD5EB4F10F9A}">
      <dsp:nvSpPr>
        <dsp:cNvPr id="0" name=""/>
        <dsp:cNvSpPr/>
      </dsp:nvSpPr>
      <dsp:spPr>
        <a:xfrm>
          <a:off x="1229697" y="0"/>
          <a:ext cx="1823058" cy="96915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HMIS</a:t>
          </a:r>
        </a:p>
      </dsp:txBody>
      <dsp:txXfrm>
        <a:off x="1496678" y="141929"/>
        <a:ext cx="1289096" cy="685292"/>
      </dsp:txXfrm>
    </dsp:sp>
    <dsp:sp modelId="{F59E46BD-7DED-6E4F-BF04-47797DA5DFA9}">
      <dsp:nvSpPr>
        <dsp:cNvPr id="0" name=""/>
        <dsp:cNvSpPr/>
      </dsp:nvSpPr>
      <dsp:spPr>
        <a:xfrm>
          <a:off x="1840014" y="1050291"/>
          <a:ext cx="562107" cy="562107"/>
        </a:xfrm>
        <a:prstGeom prst="mathPlus">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914521" y="1265241"/>
        <a:ext cx="413093" cy="132207"/>
      </dsp:txXfrm>
    </dsp:sp>
    <dsp:sp modelId="{AF6C838A-669E-2846-B87C-D45D5B3295C0}">
      <dsp:nvSpPr>
        <dsp:cNvPr id="0" name=""/>
        <dsp:cNvSpPr/>
      </dsp:nvSpPr>
      <dsp:spPr>
        <a:xfrm>
          <a:off x="1229706" y="1691093"/>
          <a:ext cx="1823058" cy="969150"/>
        </a:xfrm>
        <a:prstGeom prst="ellips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a:rPr>
            <a:t>McKinney Vento</a:t>
          </a:r>
          <a:endParaRPr lang="en-US" sz="2200" kern="1200"/>
        </a:p>
      </dsp:txBody>
      <dsp:txXfrm>
        <a:off x="1496687" y="1833022"/>
        <a:ext cx="1289096" cy="685292"/>
      </dsp:txXfrm>
    </dsp:sp>
    <dsp:sp modelId="{D51D6C89-45AB-CD47-8851-B06C4E6678D4}">
      <dsp:nvSpPr>
        <dsp:cNvPr id="0" name=""/>
        <dsp:cNvSpPr/>
      </dsp:nvSpPr>
      <dsp:spPr>
        <a:xfrm>
          <a:off x="1840014" y="2759095"/>
          <a:ext cx="562107" cy="562107"/>
        </a:xfrm>
        <a:prstGeom prst="mathPlus">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914521" y="2974045"/>
        <a:ext cx="413093" cy="132207"/>
      </dsp:txXfrm>
    </dsp:sp>
    <dsp:sp modelId="{E163E527-9F51-5A47-AB4A-F63B50491A33}">
      <dsp:nvSpPr>
        <dsp:cNvPr id="0" name=""/>
        <dsp:cNvSpPr/>
      </dsp:nvSpPr>
      <dsp:spPr>
        <a:xfrm>
          <a:off x="1229697" y="3359584"/>
          <a:ext cx="1823058" cy="969150"/>
        </a:xfrm>
        <a:prstGeom prst="ellips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a:rPr>
            <a:t>Child Welfare</a:t>
          </a:r>
          <a:endParaRPr lang="en-US" sz="2200" kern="1200"/>
        </a:p>
      </dsp:txBody>
      <dsp:txXfrm>
        <a:off x="1496678" y="3501513"/>
        <a:ext cx="1289096" cy="685292"/>
      </dsp:txXfrm>
    </dsp:sp>
    <dsp:sp modelId="{B8B936D5-E603-1746-A911-D021935C6106}">
      <dsp:nvSpPr>
        <dsp:cNvPr id="0" name=""/>
        <dsp:cNvSpPr/>
      </dsp:nvSpPr>
      <dsp:spPr>
        <a:xfrm rot="17357">
          <a:off x="3814680" y="2031117"/>
          <a:ext cx="2729167" cy="295672"/>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14681" y="2090027"/>
        <a:ext cx="2640465" cy="177404"/>
      </dsp:txXfrm>
    </dsp:sp>
    <dsp:sp modelId="{942C776F-AFF8-3043-BAD6-7804B246C2EC}">
      <dsp:nvSpPr>
        <dsp:cNvPr id="0" name=""/>
        <dsp:cNvSpPr/>
      </dsp:nvSpPr>
      <dsp:spPr>
        <a:xfrm>
          <a:off x="6901110" y="1226657"/>
          <a:ext cx="3232406" cy="1938300"/>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a:t>Improved Estimates of Homelessness</a:t>
          </a:r>
        </a:p>
      </dsp:txBody>
      <dsp:txXfrm>
        <a:off x="7374485" y="1510514"/>
        <a:ext cx="2285656" cy="1370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4C8F3-45CA-49F0-A02A-B233AD7368AA}">
      <dsp:nvSpPr>
        <dsp:cNvPr id="0" name=""/>
        <dsp:cNvSpPr/>
      </dsp:nvSpPr>
      <dsp:spPr>
        <a:xfrm rot="9057207">
          <a:off x="6728524" y="3233770"/>
          <a:ext cx="874068" cy="45527"/>
        </a:xfrm>
        <a:custGeom>
          <a:avLst/>
          <a:gdLst/>
          <a:ahLst/>
          <a:cxnLst/>
          <a:rect l="0" t="0" r="0" b="0"/>
          <a:pathLst>
            <a:path>
              <a:moveTo>
                <a:pt x="0" y="22763"/>
              </a:moveTo>
              <a:lnTo>
                <a:pt x="874068" y="2276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44D83-C71D-4A75-9C08-E4DEDA7D779D}">
      <dsp:nvSpPr>
        <dsp:cNvPr id="0" name=""/>
        <dsp:cNvSpPr/>
      </dsp:nvSpPr>
      <dsp:spPr>
        <a:xfrm rot="12542793">
          <a:off x="6728524" y="1589189"/>
          <a:ext cx="874068" cy="45527"/>
        </a:xfrm>
        <a:custGeom>
          <a:avLst/>
          <a:gdLst/>
          <a:ahLst/>
          <a:cxnLst/>
          <a:rect l="0" t="0" r="0" b="0"/>
          <a:pathLst>
            <a:path>
              <a:moveTo>
                <a:pt x="0" y="22763"/>
              </a:moveTo>
              <a:lnTo>
                <a:pt x="874068" y="2276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2F24B-D52B-4BB5-B60A-2BF621E23326}">
      <dsp:nvSpPr>
        <dsp:cNvPr id="0" name=""/>
        <dsp:cNvSpPr/>
      </dsp:nvSpPr>
      <dsp:spPr>
        <a:xfrm>
          <a:off x="7076819" y="864892"/>
          <a:ext cx="3138703" cy="31387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7AB75-8BB9-4ECF-A293-BB3A2A57EB57}">
      <dsp:nvSpPr>
        <dsp:cNvPr id="0" name=""/>
        <dsp:cNvSpPr/>
      </dsp:nvSpPr>
      <dsp:spPr>
        <a:xfrm>
          <a:off x="5018700" y="982"/>
          <a:ext cx="1883222" cy="188322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cumin Pro" panose="020B0504020202020204" pitchFamily="34" charset="77"/>
            </a:rPr>
            <a:t>Known (present in data set)</a:t>
          </a:r>
        </a:p>
      </dsp:txBody>
      <dsp:txXfrm>
        <a:off x="5294491" y="276773"/>
        <a:ext cx="1331640" cy="1331640"/>
      </dsp:txXfrm>
    </dsp:sp>
    <dsp:sp modelId="{BE86D410-63A5-4A91-A33A-54222B61EC90}">
      <dsp:nvSpPr>
        <dsp:cNvPr id="0" name=""/>
        <dsp:cNvSpPr/>
      </dsp:nvSpPr>
      <dsp:spPr>
        <a:xfrm>
          <a:off x="2193867" y="982"/>
          <a:ext cx="2824833" cy="18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77950" rtl="0">
            <a:lnSpc>
              <a:spcPct val="90000"/>
            </a:lnSpc>
            <a:spcBef>
              <a:spcPct val="0"/>
            </a:spcBef>
            <a:spcAft>
              <a:spcPct val="15000"/>
            </a:spcAft>
            <a:buChar char="•"/>
          </a:pPr>
          <a:r>
            <a:rPr lang="en-US" sz="3100" kern="1200">
              <a:latin typeface="Acumin Pro" panose="020B0504020202020204" pitchFamily="34" charset="77"/>
            </a:rPr>
            <a:t>McKinney Vento</a:t>
          </a:r>
        </a:p>
        <a:p>
          <a:pPr marL="285750" lvl="1" indent="-285750" algn="l" defTabSz="1377950" rtl="0">
            <a:lnSpc>
              <a:spcPct val="90000"/>
            </a:lnSpc>
            <a:spcBef>
              <a:spcPct val="0"/>
            </a:spcBef>
            <a:spcAft>
              <a:spcPct val="15000"/>
            </a:spcAft>
            <a:buChar char="•"/>
          </a:pPr>
          <a:r>
            <a:rPr lang="en-US" sz="3100" kern="1200">
              <a:latin typeface="Acumin Pro" panose="020B0504020202020204" pitchFamily="34" charset="77"/>
            </a:rPr>
            <a:t>Child Welfare</a:t>
          </a:r>
        </a:p>
        <a:p>
          <a:pPr marL="285750" lvl="1" indent="-285750" algn="l" defTabSz="1377950">
            <a:lnSpc>
              <a:spcPct val="90000"/>
            </a:lnSpc>
            <a:spcBef>
              <a:spcPct val="0"/>
            </a:spcBef>
            <a:spcAft>
              <a:spcPct val="15000"/>
            </a:spcAft>
            <a:buChar char="•"/>
          </a:pPr>
          <a:r>
            <a:rPr lang="en-US" sz="3100" kern="1200">
              <a:latin typeface="Acumin Pro" panose="020B0504020202020204" pitchFamily="34" charset="77"/>
            </a:rPr>
            <a:t>HMIS</a:t>
          </a:r>
        </a:p>
      </dsp:txBody>
      <dsp:txXfrm>
        <a:off x="2193867" y="982"/>
        <a:ext cx="2824833" cy="1883222"/>
      </dsp:txXfrm>
    </dsp:sp>
    <dsp:sp modelId="{B495423A-0410-403F-B877-A7A533B2B0F6}">
      <dsp:nvSpPr>
        <dsp:cNvPr id="0" name=""/>
        <dsp:cNvSpPr/>
      </dsp:nvSpPr>
      <dsp:spPr>
        <a:xfrm>
          <a:off x="5018700" y="2984283"/>
          <a:ext cx="1883222" cy="188322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cumin Pro" panose="020B0504020202020204" pitchFamily="34" charset="77"/>
            </a:rPr>
            <a:t>Unknown</a:t>
          </a:r>
        </a:p>
      </dsp:txBody>
      <dsp:txXfrm>
        <a:off x="5294491" y="3260074"/>
        <a:ext cx="1331640" cy="1331640"/>
      </dsp:txXfrm>
    </dsp:sp>
    <dsp:sp modelId="{00FA0FB7-A7DE-4035-853C-EBF710B2274B}">
      <dsp:nvSpPr>
        <dsp:cNvPr id="0" name=""/>
        <dsp:cNvSpPr/>
      </dsp:nvSpPr>
      <dsp:spPr>
        <a:xfrm>
          <a:off x="2193867" y="2984283"/>
          <a:ext cx="2824833" cy="18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77950" rtl="0">
            <a:lnSpc>
              <a:spcPct val="90000"/>
            </a:lnSpc>
            <a:spcBef>
              <a:spcPct val="0"/>
            </a:spcBef>
            <a:spcAft>
              <a:spcPct val="15000"/>
            </a:spcAft>
            <a:buChar char="•"/>
          </a:pPr>
          <a:r>
            <a:rPr lang="en-US" sz="3100" kern="1200">
              <a:latin typeface="Acumin Pro" panose="020B0504020202020204" pitchFamily="34" charset="77"/>
            </a:rPr>
            <a:t>Non-stratified model</a:t>
          </a:r>
        </a:p>
        <a:p>
          <a:pPr marL="285750" lvl="1" indent="-285750" algn="l" defTabSz="1377950" rtl="0">
            <a:lnSpc>
              <a:spcPct val="90000"/>
            </a:lnSpc>
            <a:spcBef>
              <a:spcPct val="0"/>
            </a:spcBef>
            <a:spcAft>
              <a:spcPct val="15000"/>
            </a:spcAft>
            <a:buChar char="•"/>
          </a:pPr>
          <a:r>
            <a:rPr lang="en-US" sz="3100" kern="1200">
              <a:latin typeface="Acumin Pro" panose="020B0504020202020204" pitchFamily="34" charset="77"/>
            </a:rPr>
            <a:t>Stratified model</a:t>
          </a:r>
        </a:p>
      </dsp:txBody>
      <dsp:txXfrm>
        <a:off x="2193867" y="2984283"/>
        <a:ext cx="2824833" cy="188322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BDD962-B969-9E4E-9EA9-D5710586214B}" type="datetimeFigureOut">
              <a:rPr lang="en-US" smtClean="0"/>
              <a:t>6/12/2024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7F1CBA-549F-3D42-96B1-EA861254F2BE}" type="slidenum">
              <a:rPr lang="en-US" smtClean="0"/>
              <a:t>‹#›</a:t>
            </a:fld>
            <a:endParaRPr lang="en-US"/>
          </a:p>
        </p:txBody>
      </p:sp>
    </p:spTree>
    <p:extLst>
      <p:ext uri="{BB962C8B-B14F-4D97-AF65-F5344CB8AC3E}">
        <p14:creationId xmlns:p14="http://schemas.microsoft.com/office/powerpoint/2010/main" val="1928070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9news.com/article/news/local/next/next-with-kyle-clark/nearly-13000-households-denver-faced-eviction-2023/73-142aec8d-9fae-45df-81fb-8fcb4789c1a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rojecthumanities.asu.edu/land-acknowledgemen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hoenix.gov/parkssite/Documents/Land%20Acknowledgement%20Language.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Thank you all so much for coming. We are excited to present our work and especially excited to facilitate a discussion about how to improve prevalence estimates for this vulnerable population and how you may take the lessons we've learned back to your communities and populations served </a:t>
            </a:r>
          </a:p>
        </p:txBody>
      </p:sp>
      <p:sp>
        <p:nvSpPr>
          <p:cNvPr id="4" name="Slide Number Placeholder 3"/>
          <p:cNvSpPr>
            <a:spLocks noGrp="1"/>
          </p:cNvSpPr>
          <p:nvPr>
            <p:ph type="sldNum" sz="quarter" idx="10"/>
          </p:nvPr>
        </p:nvSpPr>
        <p:spPr/>
        <p:txBody>
          <a:bodyPr/>
          <a:lstStyle/>
          <a:p>
            <a:fld id="{2B7F1CBA-549F-3D42-96B1-EA861254F2BE}" type="slidenum">
              <a:rPr lang="en-US" smtClean="0"/>
              <a:t>1</a:t>
            </a:fld>
            <a:endParaRPr lang="en-US"/>
          </a:p>
        </p:txBody>
      </p:sp>
    </p:spTree>
    <p:extLst>
      <p:ext uri="{BB962C8B-B14F-4D97-AF65-F5344CB8AC3E}">
        <p14:creationId xmlns:p14="http://schemas.microsoft.com/office/powerpoint/2010/main" val="284636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dirty="0">
                <a:cs typeface="Calibri"/>
              </a:rPr>
              <a:t>A little bit of orientation here. when you see a green slide, this is an opportunity to be both an active thinker and active participant. We call these questions to noodle on. </a:t>
            </a:r>
            <a:r>
              <a:rPr lang="en-US" dirty="0"/>
              <a:t>During these stopping places, as time permits, please feel free to fill in your perspective and context from your community, those you serve etc. </a:t>
            </a:r>
          </a:p>
          <a:p>
            <a:pPr>
              <a:lnSpc>
                <a:spcPct val="90000"/>
              </a:lnSpc>
              <a:spcBef>
                <a:spcPts val="1000"/>
              </a:spcBef>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10</a:t>
            </a:fld>
            <a:endParaRPr lang="en-US"/>
          </a:p>
        </p:txBody>
      </p:sp>
    </p:spTree>
    <p:extLst>
      <p:ext uri="{BB962C8B-B14F-4D97-AF65-F5344CB8AC3E}">
        <p14:creationId xmlns:p14="http://schemas.microsoft.com/office/powerpoint/2010/main" val="220801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a:t>
            </a:r>
            <a:r>
              <a:rPr lang="en-US">
                <a:cs typeface="Calibri"/>
              </a:rPr>
              <a:t>Ok, now the real meat. This audience is well aware that homelessness is a public health crisis – both nationally and locally.</a:t>
            </a:r>
          </a:p>
          <a:p>
            <a:r>
              <a:rPr lang="en-US">
                <a:cs typeface="Calibri"/>
              </a:rPr>
              <a:t>At least 650000 people were experiencing homelessness according to the Jan 2023 nationwide point in time count</a:t>
            </a:r>
            <a:endParaRPr lang="en-US">
              <a:ea typeface="Calibri"/>
              <a:cs typeface="Calibri"/>
            </a:endParaRPr>
          </a:p>
          <a:p>
            <a:r>
              <a:rPr lang="en-US">
                <a:cs typeface="Calibri"/>
              </a:rPr>
              <a:t>As a physician, I'm particularly interested in the health effects of homelessness—which again are well known to this audience—chronic conditions, infection, SUD, OD, mental health and psychiatric concerns, and most of all mortality. A wealth of data suggest that LE is 20 years less for those experiencing homelessness compared to the average housed American...the life expectancy of someone born in 1900.</a:t>
            </a:r>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11</a:t>
            </a:fld>
            <a:endParaRPr lang="en-US"/>
          </a:p>
        </p:txBody>
      </p:sp>
    </p:spTree>
    <p:extLst>
      <p:ext uri="{BB962C8B-B14F-4D97-AF65-F5344CB8AC3E}">
        <p14:creationId xmlns:p14="http://schemas.microsoft.com/office/powerpoint/2010/main" val="368485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dirty="0">
                <a:cs typeface="Calibri"/>
              </a:rPr>
              <a:t>And it should come as no surprise that Children and youth are especially vulnerable when it comes to the negative effects of homelessness</a:t>
            </a:r>
            <a:endParaRPr lang="en-US" dirty="0"/>
          </a:p>
          <a:p>
            <a:r>
              <a:rPr lang="en-US" dirty="0">
                <a:ea typeface="Calibri"/>
                <a:cs typeface="Calibri"/>
              </a:rPr>
              <a:t>Children and youth suffer from unique conditions: increased rates of low birth weight, respiratory problems like asthma, iron deficiency. </a:t>
            </a:r>
          </a:p>
          <a:p>
            <a:r>
              <a:rPr lang="en-US" dirty="0">
                <a:ea typeface="Calibri"/>
                <a:cs typeface="Calibri"/>
              </a:rPr>
              <a:t>Homelessness poses unique challenges and risks psychosocially: ACEs, family separation, schooling disruption </a:t>
            </a:r>
          </a:p>
          <a:p>
            <a:r>
              <a:rPr lang="en-US" dirty="0">
                <a:ea typeface="Calibri"/>
                <a:cs typeface="Calibri"/>
              </a:rPr>
              <a:t>Multiple studies in North America have showed that mortality is about 10 times greater among homeless youth than their housed peers. </a:t>
            </a:r>
            <a:endParaRPr lang="en-US" dirty="0"/>
          </a:p>
          <a:p>
            <a:r>
              <a:rPr lang="en-US" dirty="0">
                <a:ea typeface="Calibri"/>
                <a:cs typeface="Calibri"/>
              </a:rPr>
              <a:t>Finally, and sadly, experiencing homelessness as a child increases the risk of experiencing homelessness as an adult.</a:t>
            </a:r>
          </a:p>
          <a:p>
            <a:endParaRPr lang="en-US"/>
          </a:p>
          <a:p>
            <a:r>
              <a:rPr lang="en-US" dirty="0"/>
              <a:t>_______________________-</a:t>
            </a:r>
            <a:endParaRPr lang="en-US" dirty="0">
              <a:ea typeface="Calibri"/>
              <a:cs typeface="Calibri"/>
            </a:endParaRPr>
          </a:p>
          <a:p>
            <a:pPr marL="171450" indent="-171450">
              <a:lnSpc>
                <a:spcPct val="90000"/>
              </a:lnSpc>
              <a:spcBef>
                <a:spcPts val="1000"/>
              </a:spcBef>
              <a:buFont typeface="Arial"/>
              <a:buChar char="•"/>
            </a:pPr>
            <a:r>
              <a:rPr lang="en-US" dirty="0"/>
              <a:t>Boivin et al (Canadian Journal of Public Health, 2005):</a:t>
            </a:r>
            <a:endParaRPr lang="en-US" dirty="0">
              <a:ea typeface="Calibri"/>
              <a:cs typeface="Calibri"/>
            </a:endParaRPr>
          </a:p>
          <a:p>
            <a:pPr lvl="1">
              <a:lnSpc>
                <a:spcPct val="90000"/>
              </a:lnSpc>
              <a:spcBef>
                <a:spcPts val="500"/>
              </a:spcBef>
            </a:pPr>
            <a:r>
              <a:rPr lang="en-US" b="1" dirty="0"/>
              <a:t>Mortality is about 11 times the expected rate based on age and sex</a:t>
            </a:r>
            <a:endParaRPr lang="en-US" dirty="0"/>
          </a:p>
          <a:p>
            <a:pPr marL="171450" indent="-171450">
              <a:lnSpc>
                <a:spcPct val="90000"/>
              </a:lnSpc>
              <a:spcBef>
                <a:spcPts val="1000"/>
              </a:spcBef>
              <a:buFont typeface="Arial"/>
              <a:buChar char="•"/>
            </a:pPr>
            <a:r>
              <a:rPr lang="en-US" dirty="0"/>
              <a:t>Auerswald et al (</a:t>
            </a:r>
            <a:r>
              <a:rPr lang="en-US" dirty="0" err="1"/>
              <a:t>PeerJ</a:t>
            </a:r>
            <a:r>
              <a:rPr lang="en-US" dirty="0"/>
              <a:t>, 2016):</a:t>
            </a:r>
            <a:endParaRPr lang="en-US" dirty="0">
              <a:ea typeface="Calibri"/>
              <a:cs typeface="Calibri"/>
            </a:endParaRPr>
          </a:p>
          <a:p>
            <a:pPr lvl="1">
              <a:lnSpc>
                <a:spcPct val="90000"/>
              </a:lnSpc>
              <a:spcBef>
                <a:spcPts val="500"/>
              </a:spcBef>
            </a:pPr>
            <a:r>
              <a:rPr lang="en-US" b="1" dirty="0"/>
              <a:t>Mortality in excess of 10 times that of general youth population </a:t>
            </a:r>
            <a:endParaRPr lang="en-US" dirty="0"/>
          </a:p>
          <a:p>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12</a:t>
            </a:fld>
            <a:endParaRPr lang="en-US"/>
          </a:p>
        </p:txBody>
      </p:sp>
    </p:spTree>
    <p:extLst>
      <p:ext uri="{BB962C8B-B14F-4D97-AF65-F5344CB8AC3E}">
        <p14:creationId xmlns:p14="http://schemas.microsoft.com/office/powerpoint/2010/main" val="36865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We know this is a serious public health crisis. But how can we really address the crisis of homelessness—among youth or otherwise—without accurate information about the size of the affected population? </a:t>
            </a:r>
            <a:endParaRPr lang="en-US"/>
          </a:p>
          <a:p>
            <a:r>
              <a:rPr lang="en-US" dirty="0"/>
              <a:t>Having accurate counts is necessary to appropriately and equitably allocate resources, decrease disparities and increase health equity, and understand if the size of the population in crisis is changing or larger than we expected. Why? Because ultimately, we cannot reach people who we do not know exist.</a:t>
            </a:r>
            <a:endParaRPr lang="en-US" dirty="0">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13</a:t>
            </a:fld>
            <a:endParaRPr lang="en-US"/>
          </a:p>
        </p:txBody>
      </p:sp>
    </p:spTree>
    <p:extLst>
      <p:ext uri="{BB962C8B-B14F-4D97-AF65-F5344CB8AC3E}">
        <p14:creationId xmlns:p14="http://schemas.microsoft.com/office/powerpoint/2010/main" val="2249514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Luckily, estimating youth homelessness prevalence is ripe with opportunity. We are rich in data sources. Point in time. Public schools. Shelters. HMIS. CPS. and healthcare administrative claims are among these systems that are: </a:t>
            </a:r>
            <a:endParaRPr lang="en-US"/>
          </a:p>
          <a:p>
            <a:pPr marL="171450" indent="-171450">
              <a:buFont typeface="Calibri"/>
              <a:buChar char="-"/>
            </a:pPr>
            <a:r>
              <a:rPr lang="en-US" dirty="0"/>
              <a:t>These data sources are designed to ”count” the number of youth experiencing homelessness</a:t>
            </a:r>
            <a:endParaRPr lang="en-US">
              <a:cs typeface="Calibri"/>
            </a:endParaRPr>
          </a:p>
          <a:p>
            <a:pPr marL="171450" indent="-171450">
              <a:buFont typeface="Calibri"/>
              <a:buChar char="-"/>
            </a:pPr>
            <a:r>
              <a:rPr lang="en-US" dirty="0">
                <a:cs typeface="Calibri"/>
              </a:rPr>
              <a:t>They do so via service delivery in which they recognize and document  </a:t>
            </a:r>
            <a:r>
              <a:rPr lang="en-US" dirty="0"/>
              <a:t>when a youth is experiencing homelessness. </a:t>
            </a:r>
            <a:endParaRPr lang="en-US" dirty="0">
              <a:cs typeface="Calibri"/>
            </a:endParaRPr>
          </a:p>
          <a:p>
            <a:endParaRPr lang="en-US"/>
          </a:p>
          <a:p>
            <a:r>
              <a:rPr lang="en-US" dirty="0"/>
              <a:t>Unfortunately These data systems don’t typically connect with each other—which is a problem we’ll get to.</a:t>
            </a:r>
            <a:endParaRPr lang="en-US">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14</a:t>
            </a:fld>
            <a:endParaRPr lang="en-US"/>
          </a:p>
        </p:txBody>
      </p:sp>
    </p:spTree>
    <p:extLst>
      <p:ext uri="{BB962C8B-B14F-4D97-AF65-F5344CB8AC3E}">
        <p14:creationId xmlns:p14="http://schemas.microsoft.com/office/powerpoint/2010/main" val="35136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dirty="0">
                <a:ea typeface="Calibri"/>
                <a:cs typeface="Calibri"/>
              </a:rPr>
              <a:t>while there is a wealth of data we can use to estimate prevalence, it is also an area ripe with challenges. </a:t>
            </a:r>
          </a:p>
          <a:p>
            <a:r>
              <a:rPr lang="en-US" dirty="0">
                <a:ea typeface="Calibri"/>
                <a:cs typeface="Calibri"/>
              </a:rPr>
              <a:t>First: we know in general stigmatized conditions like homelessness are challenging to quantify, in part because of the role of social desirability bias and similar factors</a:t>
            </a:r>
          </a:p>
          <a:p>
            <a:r>
              <a:rPr lang="en-US" dirty="0">
                <a:ea typeface="Calibri"/>
                <a:cs typeface="Calibri"/>
              </a:rPr>
              <a:t>Currently employed methods are imperfect</a:t>
            </a:r>
          </a:p>
          <a:p>
            <a:r>
              <a:rPr lang="en-US" dirty="0">
                <a:ea typeface="Calibri"/>
                <a:cs typeface="Calibri"/>
              </a:rPr>
              <a:t>-point in time counts are just that- point in time counts, not an annual prevalence </a:t>
            </a:r>
          </a:p>
          <a:p>
            <a:r>
              <a:rPr lang="en-US" dirty="0">
                <a:ea typeface="Calibri"/>
                <a:cs typeface="Calibri"/>
              </a:rPr>
              <a:t>-even within a given method- a PIT or public school assessment, there is huge variability and heterogeneity in methodology, implementation, funding. Even for individual interviewers or service providers there is variation. </a:t>
            </a:r>
          </a:p>
          <a:p>
            <a:r>
              <a:rPr lang="en-US" dirty="0">
                <a:ea typeface="Calibri"/>
                <a:cs typeface="Calibri"/>
              </a:rPr>
              <a:t>PIT and other sources may miss people who are hidden or experiencing homelessness at different times of the year </a:t>
            </a:r>
          </a:p>
          <a:p>
            <a:r>
              <a:rPr lang="en-US" dirty="0">
                <a:ea typeface="Calibri"/>
                <a:cs typeface="Calibri"/>
              </a:rPr>
              <a:t>Additionally, certain data sources are not built to recognize homelessness with great fidelity, in part because homelessness identification is not their primary goal </a:t>
            </a:r>
            <a:endParaRPr lang="en-US" dirty="0"/>
          </a:p>
          <a:p>
            <a:r>
              <a:rPr lang="en-US" dirty="0">
                <a:ea typeface="Calibri"/>
                <a:cs typeface="Calibri"/>
              </a:rPr>
              <a:t>-from personal experience we do a terrible job with this in healthcare administrative claims data</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15</a:t>
            </a:fld>
            <a:endParaRPr lang="en-US"/>
          </a:p>
        </p:txBody>
      </p:sp>
    </p:spTree>
    <p:extLst>
      <p:ext uri="{BB962C8B-B14F-4D97-AF65-F5344CB8AC3E}">
        <p14:creationId xmlns:p14="http://schemas.microsoft.com/office/powerpoint/2010/main" val="378298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p>
          <a:p>
            <a:r>
              <a:rPr lang="en-US" dirty="0">
                <a:ea typeface="Calibri"/>
                <a:cs typeface="Calibri"/>
              </a:rPr>
              <a:t>Furthermore, estimating homelessness is challenging because of the spectrum of homelessness and finding reliable data sources that count people where they are. We know, for example, that something like 80+% of youth who experiencing homelessness experience it as doubling up or in temporary hotels/motels, parts of the spectrum of homelessness that are not readily counted by traditional means of surveillance (like pit). This is further complicated by the fact that homelessness is defined more broadly among youth than among their adult counterparts. </a:t>
            </a:r>
          </a:p>
          <a:p>
            <a:endParaRPr lang="en-US" dirty="0">
              <a:ea typeface="Calibri"/>
              <a:cs typeface="Calibri"/>
            </a:endParaRPr>
          </a:p>
          <a:p>
            <a:r>
              <a:rPr lang="en-US" dirty="0">
                <a:ea typeface="Calibri"/>
                <a:cs typeface="Calibri"/>
              </a:rPr>
              <a:t>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16</a:t>
            </a:fld>
            <a:endParaRPr lang="en-US"/>
          </a:p>
        </p:txBody>
      </p:sp>
    </p:spTree>
    <p:extLst>
      <p:ext uri="{BB962C8B-B14F-4D97-AF65-F5344CB8AC3E}">
        <p14:creationId xmlns:p14="http://schemas.microsoft.com/office/powerpoint/2010/main" val="161516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What do these discrepancies and estimation pitfalls look like? Well in the Denver metro area for example, the PIT counted about 800 children and youth experiencing homelessness in 2022. DOE counted 16 thousand kids in K-12. Order of magnitude difference </a:t>
            </a:r>
            <a:endParaRPr lang="en-US" dirty="0">
              <a:cs typeface="Calibri"/>
            </a:endParaRPr>
          </a:p>
          <a:p>
            <a:endParaRPr lang="en-US"/>
          </a:p>
          <a:p>
            <a:r>
              <a:rPr lang="en-US" dirty="0"/>
              <a:t>Which is the truth? Are either of these numbers accurate? are there better numbers, numbers that potentially combine these estimates? If so, how do we get them</a:t>
            </a:r>
            <a:endParaRPr lang="en-US" dirty="0">
              <a:cs typeface="Calibri"/>
            </a:endParaRPr>
          </a:p>
          <a:p>
            <a:endParaRPr lang="en-US"/>
          </a:p>
          <a:p>
            <a:r>
              <a:rPr lang="en-US" dirty="0"/>
              <a:t>So our big idea: get better estimates.</a:t>
            </a:r>
            <a:endParaRPr lang="en-US" dirty="0">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17</a:t>
            </a:fld>
            <a:endParaRPr lang="en-US"/>
          </a:p>
        </p:txBody>
      </p:sp>
    </p:spTree>
    <p:extLst>
      <p:ext uri="{BB962C8B-B14F-4D97-AF65-F5344CB8AC3E}">
        <p14:creationId xmlns:p14="http://schemas.microsoft.com/office/powerpoint/2010/main" val="209796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US"/>
              <a:t>ELYSIA: </a:t>
            </a:r>
            <a:r>
              <a:rPr lang="en-US" b="1">
                <a:ea typeface="Calibri"/>
                <a:cs typeface="Calibri"/>
              </a:rPr>
              <a:t>When estimating the prevalence of youth homelessness, consider how each system defines homelessness. These three examples illustrate some of the differences in definitions across systems: </a:t>
            </a:r>
          </a:p>
          <a:p>
            <a:pPr lvl="1">
              <a:lnSpc>
                <a:spcPct val="90000"/>
              </a:lnSpc>
              <a:spcBef>
                <a:spcPts val="500"/>
              </a:spcBef>
            </a:pPr>
            <a:endParaRPr lang="en-US" b="1">
              <a:ea typeface="Calibri"/>
              <a:cs typeface="Calibri"/>
            </a:endParaRPr>
          </a:p>
          <a:p>
            <a:pPr lvl="1">
              <a:lnSpc>
                <a:spcPct val="90000"/>
              </a:lnSpc>
              <a:spcBef>
                <a:spcPts val="500"/>
              </a:spcBef>
            </a:pPr>
            <a:r>
              <a:rPr lang="en-US" b="1">
                <a:ea typeface="Calibri"/>
                <a:cs typeface="Calibri"/>
              </a:rPr>
              <a:t>Definition</a:t>
            </a:r>
          </a:p>
          <a:p>
            <a:pPr marL="628650" lvl="1" indent="-171450">
              <a:lnSpc>
                <a:spcPct val="90000"/>
              </a:lnSpc>
              <a:spcBef>
                <a:spcPts val="500"/>
              </a:spcBef>
              <a:buFont typeface="Arial" panose="020B0604020202020204" pitchFamily="34" charset="0"/>
              <a:buChar char="•"/>
            </a:pPr>
            <a:r>
              <a:rPr lang="en-US" b="1">
                <a:ea typeface="Calibri"/>
                <a:cs typeface="Calibri"/>
              </a:rPr>
              <a:t> For example, the Runaway and Homeless youth Act focuses on UNACCOMPANIED youth, whereas McKinney Vento definitions of homelessness include youth who are with a caregiver but not in a permanent, fixed, night time residence. </a:t>
            </a:r>
          </a:p>
          <a:p>
            <a:pPr marL="628650" lvl="1" indent="-171450">
              <a:lnSpc>
                <a:spcPct val="90000"/>
              </a:lnSpc>
              <a:spcBef>
                <a:spcPts val="500"/>
              </a:spcBef>
              <a:buFont typeface="Arial" panose="020B0604020202020204" pitchFamily="34" charset="0"/>
              <a:buChar char="•"/>
            </a:pPr>
            <a:endParaRPr lang="en-US" b="1">
              <a:ea typeface="Calibri"/>
              <a:cs typeface="Calibri"/>
            </a:endParaRPr>
          </a:p>
          <a:p>
            <a:pPr marL="628650" lvl="1" indent="-171450">
              <a:lnSpc>
                <a:spcPct val="90000"/>
              </a:lnSpc>
              <a:spcBef>
                <a:spcPts val="500"/>
              </a:spcBef>
              <a:buFont typeface="Arial" panose="020B0604020202020204" pitchFamily="34" charset="0"/>
              <a:buChar char="•"/>
            </a:pPr>
            <a:r>
              <a:rPr lang="en-US" b="1">
                <a:ea typeface="Calibri"/>
                <a:cs typeface="Calibri"/>
              </a:rPr>
              <a:t>Age Range</a:t>
            </a:r>
          </a:p>
          <a:p>
            <a:pPr marL="628650" lvl="1" indent="-171450">
              <a:lnSpc>
                <a:spcPct val="90000"/>
              </a:lnSpc>
              <a:spcBef>
                <a:spcPts val="500"/>
              </a:spcBef>
              <a:buFont typeface="Arial" panose="020B0604020202020204" pitchFamily="34" charset="0"/>
              <a:buChar char="•"/>
            </a:pPr>
            <a:r>
              <a:rPr lang="en-US" b="1">
                <a:ea typeface="Calibri"/>
                <a:cs typeface="Calibri"/>
              </a:rPr>
              <a:t>Publicly available data from our local HMIS system, for example, is 0-17 year </a:t>
            </a:r>
            <a:r>
              <a:rPr lang="en-US" b="1" err="1">
                <a:ea typeface="Calibri"/>
                <a:cs typeface="Calibri"/>
              </a:rPr>
              <a:t>olds</a:t>
            </a:r>
            <a:r>
              <a:rPr lang="en-US" b="1">
                <a:ea typeface="Calibri"/>
                <a:cs typeface="Calibri"/>
              </a:rPr>
              <a:t> or 18-24, but if we try to compare that to McKinney Vento data that’s school age children and youth</a:t>
            </a:r>
          </a:p>
          <a:p>
            <a:pPr marL="628650" lvl="1" indent="-171450">
              <a:lnSpc>
                <a:spcPct val="90000"/>
              </a:lnSpc>
              <a:spcBef>
                <a:spcPts val="500"/>
              </a:spcBef>
              <a:buFont typeface="Arial" panose="020B0604020202020204" pitchFamily="34" charset="0"/>
              <a:buChar char="•"/>
            </a:pPr>
            <a:endParaRPr lang="en-US" b="1">
              <a:ea typeface="Calibri"/>
              <a:cs typeface="Calibri"/>
            </a:endParaRPr>
          </a:p>
          <a:p>
            <a:pPr marL="628650" lvl="1" indent="-171450">
              <a:lnSpc>
                <a:spcPct val="90000"/>
              </a:lnSpc>
              <a:spcBef>
                <a:spcPts val="500"/>
              </a:spcBef>
              <a:buFont typeface="Arial" panose="020B0604020202020204" pitchFamily="34" charset="0"/>
              <a:buChar char="•"/>
            </a:pPr>
            <a:r>
              <a:rPr lang="en-US" b="1">
                <a:ea typeface="Calibri"/>
                <a:cs typeface="Calibri"/>
              </a:rPr>
              <a:t>Data Collection Methods</a:t>
            </a:r>
          </a:p>
          <a:p>
            <a:pPr marL="1085850" lvl="2" indent="-171450">
              <a:lnSpc>
                <a:spcPct val="90000"/>
              </a:lnSpc>
              <a:spcBef>
                <a:spcPts val="500"/>
              </a:spcBef>
              <a:buFont typeface="Arial" panose="020B0604020202020204" pitchFamily="34" charset="0"/>
              <a:buChar char="•"/>
            </a:pPr>
            <a:r>
              <a:rPr lang="en-US" b="1">
                <a:ea typeface="Calibri"/>
                <a:cs typeface="Calibri"/>
              </a:rPr>
              <a:t>The PIT count approach is very different than school-based identification of youth experiencing homelessness, and as such who that recognize will be different. You’ll see more about that when we talk about overlap in identification later in this presentation.  </a:t>
            </a:r>
          </a:p>
          <a:p>
            <a:endParaRPr lang="en-US"/>
          </a:p>
        </p:txBody>
      </p:sp>
      <p:sp>
        <p:nvSpPr>
          <p:cNvPr id="4" name="Slide Number Placeholder 3"/>
          <p:cNvSpPr>
            <a:spLocks noGrp="1"/>
          </p:cNvSpPr>
          <p:nvPr>
            <p:ph type="sldNum" sz="quarter" idx="5"/>
          </p:nvPr>
        </p:nvSpPr>
        <p:spPr/>
        <p:txBody>
          <a:bodyPr/>
          <a:lstStyle/>
          <a:p>
            <a:fld id="{2B7F1CBA-549F-3D42-96B1-EA861254F2BE}" type="slidenum">
              <a:rPr lang="en-US" smtClean="0"/>
              <a:t>18</a:t>
            </a:fld>
            <a:endParaRPr lang="en-US"/>
          </a:p>
        </p:txBody>
      </p:sp>
    </p:spTree>
    <p:extLst>
      <p:ext uri="{BB962C8B-B14F-4D97-AF65-F5344CB8AC3E}">
        <p14:creationId xmlns:p14="http://schemas.microsoft.com/office/powerpoint/2010/main" val="3312270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ELYSIA: </a:t>
            </a:r>
            <a:r>
              <a:rPr lang="en-US" sz="1200"/>
              <a:t>Kai is 17 years old and is unhoused. They attended school until they were, 14 when they dropped out after changing schools many times across the metro area. They have been involved with child welfare in the past but are not currently receiving services and are unclear if or when they were ever recorded as homeless by a caseworker. They currently only receives services through the Runaway and Homeless Youth providing agency in Denver. </a:t>
            </a:r>
          </a:p>
          <a:p>
            <a:endParaRPr lang="en-US">
              <a:highlight>
                <a:srgbClr val="FFFF00"/>
              </a:highlight>
            </a:endParaRPr>
          </a:p>
          <a:p>
            <a:r>
              <a:rPr lang="en-US">
                <a:highlight>
                  <a:srgbClr val="FFFF00"/>
                </a:highlight>
              </a:rPr>
              <a:t>Kai experience is illustrative of why single system estimates are not sufficient. </a:t>
            </a:r>
          </a:p>
        </p:txBody>
      </p:sp>
      <p:sp>
        <p:nvSpPr>
          <p:cNvPr id="4" name="Slide Number Placeholder 3"/>
          <p:cNvSpPr>
            <a:spLocks noGrp="1"/>
          </p:cNvSpPr>
          <p:nvPr>
            <p:ph type="sldNum" sz="quarter" idx="5"/>
          </p:nvPr>
        </p:nvSpPr>
        <p:spPr/>
        <p:txBody>
          <a:bodyPr/>
          <a:lstStyle/>
          <a:p>
            <a:fld id="{365AD77A-FCFC-4CA1-8FDB-F89CC31810E6}" type="slidenum">
              <a:rPr lang="en-US" smtClean="0"/>
              <a:t>19</a:t>
            </a:fld>
            <a:endParaRPr lang="en-US"/>
          </a:p>
        </p:txBody>
      </p:sp>
    </p:spTree>
    <p:extLst>
      <p:ext uri="{BB962C8B-B14F-4D97-AF65-F5344CB8AC3E}">
        <p14:creationId xmlns:p14="http://schemas.microsoft.com/office/powerpoint/2010/main" val="194388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My name is Matt Westfall. I’m a second year internal medicine resident and have a particular interest in homelessness and housing instability and the profound impact it has on my patients</a:t>
            </a:r>
          </a:p>
        </p:txBody>
      </p:sp>
      <p:sp>
        <p:nvSpPr>
          <p:cNvPr id="4" name="Slide Number Placeholder 3"/>
          <p:cNvSpPr>
            <a:spLocks noGrp="1"/>
          </p:cNvSpPr>
          <p:nvPr>
            <p:ph type="sldNum" sz="quarter" idx="5"/>
          </p:nvPr>
        </p:nvSpPr>
        <p:spPr/>
        <p:txBody>
          <a:bodyPr/>
          <a:lstStyle/>
          <a:p>
            <a:fld id="{2B7F1CBA-549F-3D42-96B1-EA861254F2BE}" type="slidenum">
              <a:rPr lang="en-US" smtClean="0"/>
              <a:t>2</a:t>
            </a:fld>
            <a:endParaRPr lang="en-US"/>
          </a:p>
        </p:txBody>
      </p:sp>
    </p:spTree>
    <p:extLst>
      <p:ext uri="{BB962C8B-B14F-4D97-AF65-F5344CB8AC3E}">
        <p14:creationId xmlns:p14="http://schemas.microsoft.com/office/powerpoint/2010/main" val="2961073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1CBA-549F-3D42-96B1-EA861254F2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82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Enter Denver. Our home. Where we work and play. Could we do something locally that could translate to a change nationally?</a:t>
            </a:r>
          </a:p>
        </p:txBody>
      </p:sp>
      <p:sp>
        <p:nvSpPr>
          <p:cNvPr id="4" name="Slide Number Placeholder 3"/>
          <p:cNvSpPr>
            <a:spLocks noGrp="1"/>
          </p:cNvSpPr>
          <p:nvPr>
            <p:ph type="sldNum" sz="quarter" idx="5"/>
          </p:nvPr>
        </p:nvSpPr>
        <p:spPr/>
        <p:txBody>
          <a:bodyPr/>
          <a:lstStyle/>
          <a:p>
            <a:fld id="{2B7F1CBA-549F-3D42-96B1-EA861254F2BE}" type="slidenum">
              <a:rPr lang="en-US" smtClean="0"/>
              <a:t>21</a:t>
            </a:fld>
            <a:endParaRPr lang="en-US"/>
          </a:p>
        </p:txBody>
      </p:sp>
    </p:spTree>
    <p:extLst>
      <p:ext uri="{BB962C8B-B14F-4D97-AF65-F5344CB8AC3E}">
        <p14:creationId xmlns:p14="http://schemas.microsoft.com/office/powerpoint/2010/main" val="537429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r>
              <a:rPr lang="en-US">
                <a:cs typeface="Calibri"/>
              </a:rPr>
              <a:t>Our team – based in Denver – was particularly interested in investigating this for our community. </a:t>
            </a:r>
            <a:endParaRPr lang="en-US"/>
          </a:p>
          <a:p>
            <a:r>
              <a:rPr lang="en-US">
                <a:cs typeface="Calibri"/>
              </a:rPr>
              <a:t>As in most places, Denver is in the midst of a homelessness crisis that is driven by a confluence of factors. </a:t>
            </a:r>
            <a:endParaRPr lang="en-US"/>
          </a:p>
          <a:p>
            <a:r>
              <a:rPr lang="en-US">
                <a:cs typeface="Calibri"/>
              </a:rPr>
              <a:t>Enormous affordable housing shortage with close to 100k missing housing units </a:t>
            </a:r>
            <a:endParaRPr lang="en-US"/>
          </a:p>
          <a:p>
            <a:r>
              <a:rPr lang="en-US">
                <a:cs typeface="Calibri"/>
              </a:rPr>
              <a:t>Ongoing eviction crisis that has ramped back up following COVID</a:t>
            </a:r>
          </a:p>
          <a:p>
            <a:r>
              <a:rPr lang="en-US">
                <a:cs typeface="Calibri"/>
              </a:rPr>
              <a:t>Influx of migrants with around 40K having arrived in the last year, further stretching homelessness resources and city budgeting </a:t>
            </a:r>
            <a:endParaRPr lang="en-US">
              <a:ea typeface="Calibri"/>
              <a:cs typeface="Calibri"/>
            </a:endParaRPr>
          </a:p>
          <a:p>
            <a:endParaRPr lang="en-US">
              <a:cs typeface="Calibri"/>
            </a:endParaRPr>
          </a:p>
          <a:p>
            <a:endParaRPr lang="en-US">
              <a:cs typeface="Calibri"/>
            </a:endParaRPr>
          </a:p>
          <a:p>
            <a:r>
              <a:rPr lang="en-US"/>
              <a:t>https://</a:t>
            </a:r>
            <a:r>
              <a:rPr lang="en-US" err="1"/>
              <a:t>kdvr.com</a:t>
            </a:r>
            <a:r>
              <a:rPr lang="en-US"/>
              <a:t>/news/data/</a:t>
            </a:r>
            <a:r>
              <a:rPr lang="en-US" err="1"/>
              <a:t>denver</a:t>
            </a:r>
            <a:r>
              <a:rPr lang="en-US"/>
              <a:t>-has-one-of-the-worst-housing-shortages-in-us/</a:t>
            </a:r>
            <a:endParaRPr lang="en-US">
              <a:ea typeface="Calibri"/>
              <a:cs typeface="Calibri"/>
            </a:endParaRPr>
          </a:p>
          <a:p>
            <a:r>
              <a:rPr lang="en-US">
                <a:hlinkClick r:id="rId3"/>
              </a:rPr>
              <a:t>https://www.9news.com/article/news/local/next/next-with-kyle-clark/nearly-13000-households-denver-faced-eviction-2023/73-142aec8d-9fae-45df-81fb-8fcb4789c1a6</a:t>
            </a:r>
            <a:endParaRPr lang="en-US">
              <a:ea typeface="Calibri"/>
              <a:cs typeface="Calibri"/>
            </a:endParaRPr>
          </a:p>
          <a:p>
            <a:r>
              <a:rPr lang="en-US"/>
              <a:t>https://</a:t>
            </a:r>
            <a:r>
              <a:rPr lang="en-US" err="1"/>
              <a:t>app.powerbigov.us</a:t>
            </a:r>
            <a:r>
              <a:rPr lang="en-US"/>
              <a:t>/</a:t>
            </a:r>
            <a:r>
              <a:rPr lang="en-US" err="1"/>
              <a:t>view?r</a:t>
            </a:r>
            <a:r>
              <a:rPr lang="en-US"/>
              <a:t>=eyJrIjoiMjY4Nzc1ZDUtMjU0My00MzZkLTlhZTEtMGQwZmY4MmFhYzZiIiwidCI6IjM5Yzg3YWIzLTY2MTItNDJjMC05NjIwLWE2OTZkMTJkZjgwMyJ9</a:t>
            </a:r>
            <a:endParaRPr lang="en-US">
              <a:cs typeface="Calibri"/>
            </a:endParaRPr>
          </a:p>
          <a:p>
            <a:r>
              <a:rPr lang="en-US"/>
              <a:t>https://</a:t>
            </a:r>
            <a:r>
              <a:rPr lang="en-US" err="1"/>
              <a:t>www.nytimes.com</a:t>
            </a:r>
            <a:r>
              <a:rPr lang="en-US"/>
              <a:t>/2024/02/12/us/</a:t>
            </a:r>
            <a:r>
              <a:rPr lang="en-US" err="1"/>
              <a:t>denver-colorado-migrants.html</a:t>
            </a:r>
            <a:endParaRPr lang="en-US">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2B7F1CBA-549F-3D42-96B1-EA861254F2BE}" type="slidenum">
              <a:rPr lang="en-US" smtClean="0"/>
              <a:t>22</a:t>
            </a:fld>
            <a:endParaRPr lang="en-US"/>
          </a:p>
        </p:txBody>
      </p:sp>
    </p:spTree>
    <p:extLst>
      <p:ext uri="{BB962C8B-B14F-4D97-AF65-F5344CB8AC3E}">
        <p14:creationId xmlns:p14="http://schemas.microsoft.com/office/powerpoint/2010/main" val="416484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r>
              <a:rPr lang="en-US">
                <a:ea typeface="Calibri"/>
                <a:cs typeface="Calibri"/>
              </a:rPr>
              <a:t>Despite the many common challenges of the homelessness crisis, we in Denver are also  making progress, especially in the area of estimating homelessness prevalence among youth.</a:t>
            </a:r>
            <a:endParaRPr lang="en-US"/>
          </a:p>
          <a:p>
            <a:r>
              <a:rPr lang="en-US">
                <a:ea typeface="Calibri"/>
                <a:cs typeface="Calibri"/>
              </a:rPr>
              <a:t>We have to thank the Colorado Evaluation and Action Lab (or the Colorado Lab), for much of this work </a:t>
            </a:r>
          </a:p>
          <a:p>
            <a:r>
              <a:rPr lang="en-US">
                <a:ea typeface="Calibri"/>
                <a:cs typeface="Calibri"/>
              </a:rPr>
              <a:t>As part of a grant funded by the department of housing and urban development the </a:t>
            </a:r>
            <a:r>
              <a:rPr lang="en-US" err="1">
                <a:ea typeface="Calibri"/>
                <a:cs typeface="Calibri"/>
              </a:rPr>
              <a:t>colorado</a:t>
            </a:r>
            <a:r>
              <a:rPr lang="en-US">
                <a:ea typeface="Calibri"/>
                <a:cs typeface="Calibri"/>
              </a:rPr>
              <a:t> lab started to leverage the wealth of local data sources</a:t>
            </a:r>
          </a:p>
          <a:p>
            <a:r>
              <a:rPr lang="en-US">
                <a:ea typeface="Calibri"/>
                <a:cs typeface="Calibri"/>
              </a:rPr>
              <a:t>Namely  XYZ data sources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23</a:t>
            </a:fld>
            <a:endParaRPr lang="en-US"/>
          </a:p>
        </p:txBody>
      </p:sp>
    </p:spTree>
    <p:extLst>
      <p:ext uri="{BB962C8B-B14F-4D97-AF65-F5344CB8AC3E}">
        <p14:creationId xmlns:p14="http://schemas.microsoft.com/office/powerpoint/2010/main" val="416429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r>
              <a:rPr lang="en-US">
                <a:latin typeface="Acumin Pro"/>
              </a:rPr>
              <a:t>Leverage as many unique identifiers as practical that overlap across one or more systems (i.e., more than Names and DOB)</a:t>
            </a:r>
          </a:p>
          <a:p>
            <a:endParaRPr lang="en-US">
              <a:latin typeface="Acumin Pro"/>
            </a:endParaRPr>
          </a:p>
          <a:p>
            <a:r>
              <a:rPr lang="en-US">
                <a:latin typeface="Acumin Pro"/>
              </a:rPr>
              <a:t>Apply a rigorous identity resolution process to link data across systems  (e.g., </a:t>
            </a:r>
            <a:r>
              <a:rPr lang="en-US" err="1">
                <a:latin typeface="Acumin Pro"/>
              </a:rPr>
              <a:t>Senzing</a:t>
            </a:r>
            <a:r>
              <a:rPr lang="en-US">
                <a:latin typeface="Acumin Pro"/>
              </a:rPr>
              <a:t>)</a:t>
            </a:r>
          </a:p>
          <a:p>
            <a:endParaRPr lang="en-US"/>
          </a:p>
        </p:txBody>
      </p:sp>
      <p:sp>
        <p:nvSpPr>
          <p:cNvPr id="4" name="Slide Number Placeholder 3"/>
          <p:cNvSpPr>
            <a:spLocks noGrp="1"/>
          </p:cNvSpPr>
          <p:nvPr>
            <p:ph type="sldNum" sz="quarter" idx="5"/>
          </p:nvPr>
        </p:nvSpPr>
        <p:spPr/>
        <p:txBody>
          <a:bodyPr/>
          <a:lstStyle/>
          <a:p>
            <a:fld id="{2B7F1CBA-549F-3D42-96B1-EA861254F2BE}" type="slidenum">
              <a:rPr lang="en-US" smtClean="0"/>
              <a:t>24</a:t>
            </a:fld>
            <a:endParaRPr lang="en-US"/>
          </a:p>
        </p:txBody>
      </p:sp>
    </p:spTree>
    <p:extLst>
      <p:ext uri="{BB962C8B-B14F-4D97-AF65-F5344CB8AC3E}">
        <p14:creationId xmlns:p14="http://schemas.microsoft.com/office/powerpoint/2010/main" val="455193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Selected</a:t>
            </a:r>
          </a:p>
        </p:txBody>
      </p:sp>
      <p:sp>
        <p:nvSpPr>
          <p:cNvPr id="4" name="Slide Number Placeholder 3"/>
          <p:cNvSpPr>
            <a:spLocks noGrp="1"/>
          </p:cNvSpPr>
          <p:nvPr>
            <p:ph type="sldNum" sz="quarter" idx="5"/>
          </p:nvPr>
        </p:nvSpPr>
        <p:spPr/>
        <p:txBody>
          <a:bodyPr/>
          <a:lstStyle/>
          <a:p>
            <a:fld id="{2B7F1CBA-549F-3D42-96B1-EA861254F2BE}" type="slidenum">
              <a:rPr lang="en-US" smtClean="0"/>
              <a:t>25</a:t>
            </a:fld>
            <a:endParaRPr lang="en-US"/>
          </a:p>
        </p:txBody>
      </p:sp>
    </p:spTree>
    <p:extLst>
      <p:ext uri="{BB962C8B-B14F-4D97-AF65-F5344CB8AC3E}">
        <p14:creationId xmlns:p14="http://schemas.microsoft.com/office/powerpoint/2010/main" val="203805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r>
              <a:rPr lang="en-US">
                <a:ea typeface="Calibri"/>
                <a:cs typeface="Calibri"/>
              </a:rPr>
              <a:t>Through this grant, Colorado lab linked data from the public schools, child welfare, and shelter services at the individual level, de-duplicated this data and through this union of data sources created a new and improved estimate of youth homelessness in Denver county from 2017-2021. </a:t>
            </a:r>
          </a:p>
          <a:p>
            <a:endParaRPr lang="en-US">
              <a:ea typeface="Calibri"/>
              <a:cs typeface="Calibri"/>
            </a:endParaRPr>
          </a:p>
          <a:p>
            <a:r>
              <a:rPr lang="en-US">
                <a:latin typeface="Acumin Pro"/>
              </a:rPr>
              <a:t>Linking data sets at the individual level </a:t>
            </a:r>
            <a:endParaRPr lang="en-US"/>
          </a:p>
          <a:p>
            <a:r>
              <a:rPr lang="en-US">
                <a:latin typeface="Acumin Pro"/>
              </a:rPr>
              <a:t>De-duplicating data sets to identify unique individuals </a:t>
            </a:r>
          </a:p>
          <a:p>
            <a:r>
              <a:rPr lang="en-US">
                <a:latin typeface="Acumin Pro"/>
              </a:rPr>
              <a:t>Creation of combined data set to improve estimates of local youth homelessness </a:t>
            </a:r>
          </a:p>
          <a:p>
            <a:r>
              <a:rPr lang="en-US">
                <a:latin typeface="Acumin Pro"/>
              </a:rPr>
              <a:t>Opportunity to employ new methods of estimation using combined data sets </a:t>
            </a:r>
          </a:p>
          <a:p>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2B7F1CBA-549F-3D42-96B1-EA861254F2BE}" type="slidenum">
              <a:rPr lang="en-US" smtClean="0"/>
              <a:t>26</a:t>
            </a:fld>
            <a:endParaRPr lang="en-US"/>
          </a:p>
        </p:txBody>
      </p:sp>
    </p:spTree>
    <p:extLst>
      <p:ext uri="{BB962C8B-B14F-4D97-AF65-F5344CB8AC3E}">
        <p14:creationId xmlns:p14="http://schemas.microsoft.com/office/powerpoint/2010/main" val="59420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What this work makes clear is that combining and harmonizing data sets can lead to improved estimates of homelessness</a:t>
            </a:r>
          </a:p>
          <a:p>
            <a:r>
              <a:rPr lang="en-US"/>
              <a:t>We can create better estimates of those who counted, those who are accessing services, those who are present in any of our multiple amazing data resources </a:t>
            </a:r>
          </a:p>
        </p:txBody>
      </p:sp>
      <p:sp>
        <p:nvSpPr>
          <p:cNvPr id="4" name="Slide Number Placeholder 3"/>
          <p:cNvSpPr>
            <a:spLocks noGrp="1"/>
          </p:cNvSpPr>
          <p:nvPr>
            <p:ph type="sldNum" sz="quarter" idx="5"/>
          </p:nvPr>
        </p:nvSpPr>
        <p:spPr/>
        <p:txBody>
          <a:bodyPr/>
          <a:lstStyle/>
          <a:p>
            <a:fld id="{2B7F1CBA-549F-3D42-96B1-EA861254F2BE}" type="slidenum">
              <a:rPr lang="en-US" smtClean="0"/>
              <a:t>27</a:t>
            </a:fld>
            <a:endParaRPr lang="en-US"/>
          </a:p>
        </p:txBody>
      </p:sp>
    </p:spTree>
    <p:extLst>
      <p:ext uri="{BB962C8B-B14F-4D97-AF65-F5344CB8AC3E}">
        <p14:creationId xmlns:p14="http://schemas.microsoft.com/office/powerpoint/2010/main" val="3210299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But going back to a previous slide—this can’t be everyone, can it? No matter how good each of these datasets is, they are limited by who they find and who the are able to reach. </a:t>
            </a:r>
            <a:r>
              <a:rPr lang="en-US">
                <a:ea typeface="Calibri"/>
                <a:cs typeface="Calibri"/>
              </a:rPr>
              <a:t>There are a wealth of data sources on homelessness estimates, each of them useful but imperfect in their own way </a:t>
            </a:r>
          </a:p>
          <a:p>
            <a:r>
              <a:rPr lang="en-US">
                <a:ea typeface="Calibri"/>
                <a:cs typeface="Calibri"/>
              </a:rPr>
              <a:t>In </a:t>
            </a:r>
            <a:r>
              <a:rPr lang="en-US" err="1">
                <a:ea typeface="Calibri"/>
                <a:cs typeface="Calibri"/>
              </a:rPr>
              <a:t>colorado</a:t>
            </a:r>
            <a:r>
              <a:rPr lang="en-US">
                <a:ea typeface="Calibri"/>
                <a:cs typeface="Calibri"/>
              </a:rPr>
              <a:t>, we have been able to combine data sources to improve estimates </a:t>
            </a:r>
          </a:p>
          <a:p>
            <a:endParaRPr lang="en-US"/>
          </a:p>
        </p:txBody>
      </p:sp>
      <p:sp>
        <p:nvSpPr>
          <p:cNvPr id="4" name="Slide Number Placeholder 3"/>
          <p:cNvSpPr>
            <a:spLocks noGrp="1"/>
          </p:cNvSpPr>
          <p:nvPr>
            <p:ph type="sldNum" sz="quarter" idx="5"/>
          </p:nvPr>
        </p:nvSpPr>
        <p:spPr/>
        <p:txBody>
          <a:bodyPr/>
          <a:lstStyle/>
          <a:p>
            <a:fld id="{2B7F1CBA-549F-3D42-96B1-EA861254F2BE}" type="slidenum">
              <a:rPr lang="en-US" smtClean="0"/>
              <a:t>28</a:t>
            </a:fld>
            <a:endParaRPr lang="en-US"/>
          </a:p>
        </p:txBody>
      </p:sp>
    </p:spTree>
    <p:extLst>
      <p:ext uri="{BB962C8B-B14F-4D97-AF65-F5344CB8AC3E}">
        <p14:creationId xmlns:p14="http://schemas.microsoft.com/office/powerpoint/2010/main" val="3346266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p>
        </p:txBody>
      </p:sp>
      <p:sp>
        <p:nvSpPr>
          <p:cNvPr id="4" name="Slide Number Placeholder 3"/>
          <p:cNvSpPr>
            <a:spLocks noGrp="1"/>
          </p:cNvSpPr>
          <p:nvPr>
            <p:ph type="sldNum" sz="quarter" idx="5"/>
          </p:nvPr>
        </p:nvSpPr>
        <p:spPr/>
        <p:txBody>
          <a:bodyPr/>
          <a:lstStyle/>
          <a:p>
            <a:fld id="{2B7F1CBA-549F-3D42-96B1-EA861254F2BE}" type="slidenum">
              <a:rPr lang="en-US" smtClean="0"/>
              <a:t>29</a:t>
            </a:fld>
            <a:endParaRPr lang="en-US"/>
          </a:p>
        </p:txBody>
      </p:sp>
    </p:spTree>
    <p:extLst>
      <p:ext uri="{BB962C8B-B14F-4D97-AF65-F5344CB8AC3E}">
        <p14:creationId xmlns:p14="http://schemas.microsoft.com/office/powerpoint/2010/main" val="311770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My co-presenters include Dr. Elysia Versen. Elysia is the executive deputy director of the Colorado Evaluation and Action lab at the university of Denver which you’ll hear more about later. she is also the Co-PI of the Housing and urban development funded project that underlies this entire work.</a:t>
            </a:r>
          </a:p>
        </p:txBody>
      </p:sp>
      <p:sp>
        <p:nvSpPr>
          <p:cNvPr id="4" name="Slide Number Placeholder 3"/>
          <p:cNvSpPr>
            <a:spLocks noGrp="1"/>
          </p:cNvSpPr>
          <p:nvPr>
            <p:ph type="sldNum" sz="quarter" idx="5"/>
          </p:nvPr>
        </p:nvSpPr>
        <p:spPr/>
        <p:txBody>
          <a:bodyPr/>
          <a:lstStyle/>
          <a:p>
            <a:fld id="{2B7F1CBA-549F-3D42-96B1-EA861254F2BE}" type="slidenum">
              <a:rPr lang="en-US" smtClean="0"/>
              <a:t>3</a:t>
            </a:fld>
            <a:endParaRPr lang="en-US"/>
          </a:p>
        </p:txBody>
      </p:sp>
    </p:spTree>
    <p:extLst>
      <p:ext uri="{BB962C8B-B14F-4D97-AF65-F5344CB8AC3E}">
        <p14:creationId xmlns:p14="http://schemas.microsoft.com/office/powerpoint/2010/main" val="3307564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ELYSIA: </a:t>
            </a:r>
            <a:r>
              <a:rPr lang="en-US" err="1">
                <a:ea typeface="Calibri"/>
                <a:cs typeface="Calibri"/>
              </a:rPr>
              <a:t>BUt</a:t>
            </a:r>
            <a:r>
              <a:rPr lang="en-US">
                <a:ea typeface="Calibri"/>
                <a:cs typeface="Calibri"/>
              </a:rPr>
              <a:t> what about if people are missing from the data altogether? </a:t>
            </a:r>
          </a:p>
        </p:txBody>
      </p:sp>
      <p:sp>
        <p:nvSpPr>
          <p:cNvPr id="4" name="Slide Number Placeholder 3"/>
          <p:cNvSpPr>
            <a:spLocks noGrp="1"/>
          </p:cNvSpPr>
          <p:nvPr>
            <p:ph type="sldNum" sz="quarter" idx="5"/>
          </p:nvPr>
        </p:nvSpPr>
        <p:spPr/>
        <p:txBody>
          <a:bodyPr/>
          <a:lstStyle/>
          <a:p>
            <a:fld id="{2B7F1CBA-549F-3D42-96B1-EA861254F2BE}" type="slidenum">
              <a:rPr lang="en-US" smtClean="0"/>
              <a:t>30</a:t>
            </a:fld>
            <a:endParaRPr lang="en-US"/>
          </a:p>
        </p:txBody>
      </p:sp>
    </p:spTree>
    <p:extLst>
      <p:ext uri="{BB962C8B-B14F-4D97-AF65-F5344CB8AC3E}">
        <p14:creationId xmlns:p14="http://schemas.microsoft.com/office/powerpoint/2010/main" val="270366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What it ultimately comes down to is having two different methods of trying to estimate people. We’ve talked a lot about the direct counting of people through separate data sets and through combining them. This next part is where we expect to have some good confused looks!</a:t>
            </a:r>
          </a:p>
        </p:txBody>
      </p:sp>
      <p:sp>
        <p:nvSpPr>
          <p:cNvPr id="4" name="Slide Number Placeholder 3"/>
          <p:cNvSpPr>
            <a:spLocks noGrp="1"/>
          </p:cNvSpPr>
          <p:nvPr>
            <p:ph type="sldNum" sz="quarter" idx="5"/>
          </p:nvPr>
        </p:nvSpPr>
        <p:spPr/>
        <p:txBody>
          <a:bodyPr/>
          <a:lstStyle/>
          <a:p>
            <a:fld id="{2B7F1CBA-549F-3D42-96B1-EA861254F2BE}" type="slidenum">
              <a:rPr lang="en-US" smtClean="0"/>
              <a:t>31</a:t>
            </a:fld>
            <a:endParaRPr lang="en-US"/>
          </a:p>
        </p:txBody>
      </p:sp>
    </p:spTree>
    <p:extLst>
      <p:ext uri="{BB962C8B-B14F-4D97-AF65-F5344CB8AC3E}">
        <p14:creationId xmlns:p14="http://schemas.microsoft.com/office/powerpoint/2010/main" val="637321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r>
              <a:rPr lang="en-US">
                <a:ea typeface="Calibri"/>
                <a:cs typeface="Calibri"/>
              </a:rPr>
              <a:t>Let’s start with our friend waldo. Our current methods of homelessness estimation work well if waldo is present in the picture. </a:t>
            </a:r>
          </a:p>
          <a:p>
            <a:r>
              <a:rPr lang="en-US">
                <a:ea typeface="Calibri"/>
                <a:cs typeface="Calibri"/>
              </a:rPr>
              <a:t>Our traditional surveillance methods for homelessness – what I have been calling "direct estimation" methods are the same methods and general paradigm we have used for disease processes for over a century. Cholera, HIV, hepatitis, diabetes and homelessness. </a:t>
            </a:r>
          </a:p>
          <a:p>
            <a:r>
              <a:rPr lang="en-US">
                <a:cs typeface="Calibri"/>
              </a:rPr>
              <a:t>Direct estimation requires we count people, more or less by hand. We walk around on the streets or count people staying in shelters like in PITs. We count children via public schools if they are eligible for services. </a:t>
            </a:r>
          </a:p>
          <a:p>
            <a:r>
              <a:rPr lang="en-US">
                <a:cs typeface="Calibri"/>
              </a:rPr>
              <a:t>Direct estimation methods find people who access services. They work well if waldo is in the picture </a:t>
            </a:r>
          </a:p>
        </p:txBody>
      </p:sp>
      <p:sp>
        <p:nvSpPr>
          <p:cNvPr id="4" name="Slide Number Placeholder 3"/>
          <p:cNvSpPr>
            <a:spLocks noGrp="1"/>
          </p:cNvSpPr>
          <p:nvPr>
            <p:ph type="sldNum" sz="quarter" idx="5"/>
          </p:nvPr>
        </p:nvSpPr>
        <p:spPr/>
        <p:txBody>
          <a:bodyPr/>
          <a:lstStyle/>
          <a:p>
            <a:fld id="{8BBFDDE8-28FF-AD40-959B-F51A2E2E5B02}" type="slidenum">
              <a:rPr lang="en-US" smtClean="0"/>
              <a:t>32</a:t>
            </a:fld>
            <a:endParaRPr lang="en-US"/>
          </a:p>
        </p:txBody>
      </p:sp>
    </p:spTree>
    <p:extLst>
      <p:ext uri="{BB962C8B-B14F-4D97-AF65-F5344CB8AC3E}">
        <p14:creationId xmlns:p14="http://schemas.microsoft.com/office/powerpoint/2010/main" val="1262202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r>
              <a:rPr lang="en-US">
                <a:solidFill>
                  <a:srgbClr val="212121"/>
                </a:solidFill>
                <a:latin typeface="Cambria"/>
                <a:ea typeface="Cambria"/>
              </a:rPr>
              <a:t>But what do we do if waldo </a:t>
            </a:r>
            <a:r>
              <a:rPr lang="en-US" err="1">
                <a:solidFill>
                  <a:srgbClr val="212121"/>
                </a:solidFill>
                <a:latin typeface="Cambria"/>
                <a:ea typeface="Cambria"/>
              </a:rPr>
              <a:t>isnt</a:t>
            </a:r>
            <a:r>
              <a:rPr lang="en-US">
                <a:solidFill>
                  <a:srgbClr val="212121"/>
                </a:solidFill>
                <a:latin typeface="Cambria"/>
                <a:ea typeface="Cambria"/>
              </a:rPr>
              <a:t> in the picture? </a:t>
            </a:r>
          </a:p>
          <a:p>
            <a:r>
              <a:rPr lang="en-US">
                <a:solidFill>
                  <a:srgbClr val="212121"/>
                </a:solidFill>
                <a:latin typeface="Cambria"/>
                <a:ea typeface="Cambria"/>
              </a:rPr>
              <a:t>What do we do if our PIT and other direct estimations miss entire parts of the population. </a:t>
            </a:r>
          </a:p>
          <a:p>
            <a:r>
              <a:rPr lang="en-US">
                <a:solidFill>
                  <a:srgbClr val="212121"/>
                </a:solidFill>
                <a:latin typeface="Cambria"/>
                <a:ea typeface="Cambria"/>
              </a:rPr>
              <a:t>Or if Waldo is not seeking services </a:t>
            </a:r>
          </a:p>
        </p:txBody>
      </p:sp>
      <p:sp>
        <p:nvSpPr>
          <p:cNvPr id="4" name="Slide Number Placeholder 3"/>
          <p:cNvSpPr>
            <a:spLocks noGrp="1"/>
          </p:cNvSpPr>
          <p:nvPr>
            <p:ph type="sldNum" sz="quarter" idx="5"/>
          </p:nvPr>
        </p:nvSpPr>
        <p:spPr/>
        <p:txBody>
          <a:bodyPr/>
          <a:lstStyle/>
          <a:p>
            <a:fld id="{8BBFDDE8-28FF-AD40-959B-F51A2E2E5B02}" type="slidenum">
              <a:rPr lang="en-US" smtClean="0"/>
              <a:t>33</a:t>
            </a:fld>
            <a:endParaRPr lang="en-US"/>
          </a:p>
        </p:txBody>
      </p:sp>
    </p:spTree>
    <p:extLst>
      <p:ext uri="{BB962C8B-B14F-4D97-AF65-F5344CB8AC3E}">
        <p14:creationId xmlns:p14="http://schemas.microsoft.com/office/powerpoint/2010/main" val="3785984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enter indirect estimation methods. a number of methods in this framework exist. long used for estimating the size of populations that might be difficult to find using direct estimation. it is only within the past several years that these methods have gained some popularity for estimating the size of the population with substance use disorders, but remain underutilized. our goal is to change that.</a:t>
            </a:r>
          </a:p>
        </p:txBody>
      </p:sp>
      <p:sp>
        <p:nvSpPr>
          <p:cNvPr id="4" name="Slide Number Placeholder 3"/>
          <p:cNvSpPr>
            <a:spLocks noGrp="1"/>
          </p:cNvSpPr>
          <p:nvPr>
            <p:ph type="sldNum" sz="quarter" idx="5"/>
          </p:nvPr>
        </p:nvSpPr>
        <p:spPr/>
        <p:txBody>
          <a:bodyPr/>
          <a:lstStyle/>
          <a:p>
            <a:fld id="{8BBFDDE8-28FF-AD40-959B-F51A2E2E5B02}" type="slidenum">
              <a:rPr lang="en-US" smtClean="0"/>
              <a:t>34</a:t>
            </a:fld>
            <a:endParaRPr lang="en-US"/>
          </a:p>
        </p:txBody>
      </p:sp>
    </p:spTree>
    <p:extLst>
      <p:ext uri="{BB962C8B-B14F-4D97-AF65-F5344CB8AC3E}">
        <p14:creationId xmlns:p14="http://schemas.microsoft.com/office/powerpoint/2010/main" val="2340778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Our discussion is going to focus on multiple system estimation—previously known as capture recapture but for vulnerable populations, that name is not very appropriate.</a:t>
            </a:r>
          </a:p>
        </p:txBody>
      </p:sp>
      <p:sp>
        <p:nvSpPr>
          <p:cNvPr id="4" name="Slide Number Placeholder 3"/>
          <p:cNvSpPr>
            <a:spLocks noGrp="1"/>
          </p:cNvSpPr>
          <p:nvPr>
            <p:ph type="sldNum" sz="quarter" idx="10"/>
          </p:nvPr>
        </p:nvSpPr>
        <p:spPr/>
        <p:txBody>
          <a:bodyPr/>
          <a:lstStyle/>
          <a:p>
            <a:fld id="{2B7F1CBA-549F-3D42-96B1-EA861254F2BE}" type="slidenum">
              <a:rPr lang="en-US" smtClean="0"/>
              <a:t>35</a:t>
            </a:fld>
            <a:endParaRPr lang="en-US"/>
          </a:p>
        </p:txBody>
      </p:sp>
    </p:spTree>
    <p:extLst>
      <p:ext uri="{BB962C8B-B14F-4D97-AF65-F5344CB8AC3E}">
        <p14:creationId xmlns:p14="http://schemas.microsoft.com/office/powerpoint/2010/main" val="668070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So how does this work? I love talking about this method because I’m from Colorado,  where outdoor life, wildlife is central to our life…and this method actually originated in fish/wildlife management. We’re going to use the example of deer.</a:t>
            </a:r>
          </a:p>
          <a:p>
            <a:r>
              <a:rPr lang="en-US"/>
              <a:t>Imagine needing to estimate the size of a deer population. At time 1, you humanely capture 60 deer, tag them and let them go. (click)</a:t>
            </a:r>
          </a:p>
          <a:p>
            <a:r>
              <a:rPr lang="en-US"/>
              <a:t>Some short while later, you capture 30 deer. Within that second capture, you note that 15 have been tagged and 15 have not.</a:t>
            </a:r>
          </a:p>
          <a:p>
            <a:r>
              <a:rPr lang="en-US"/>
              <a:t>So using basic laws of probability we assume </a:t>
            </a:r>
            <a:r>
              <a:rPr lang="en-US" sz="1200" kern="1200">
                <a:solidFill>
                  <a:schemeClr val="tx1"/>
                </a:solidFill>
                <a:effectLst/>
                <a:latin typeface="+mn-lt"/>
                <a:ea typeface="+mn-ea"/>
                <a:cs typeface="+mn-cs"/>
              </a:rPr>
              <a:t>that the fraction of tagged deer in the “recapture”</a:t>
            </a:r>
          </a:p>
          <a:p>
            <a:r>
              <a:rPr lang="en-US" sz="1200" kern="1200">
                <a:solidFill>
                  <a:schemeClr val="tx1"/>
                </a:solidFill>
                <a:effectLst/>
                <a:latin typeface="+mn-lt"/>
                <a:ea typeface="+mn-ea"/>
                <a:cs typeface="+mn-cs"/>
              </a:rPr>
              <a:t>(15/30) is proportional to the fraction of deer initially captured in the total population (60/n). (click) Thus the total population can be estimated: 120. (click) With 60 of them being ”known” and 60 of the being “unknown”</a:t>
            </a:r>
          </a:p>
          <a:p>
            <a:r>
              <a:rPr lang="en-US"/>
              <a:t>Of course, people are not deer. There are complex interactions and behaviors. A single dataset is not enough.</a:t>
            </a:r>
          </a:p>
          <a:p>
            <a:endParaRPr lang="en-US"/>
          </a:p>
          <a:p>
            <a:endParaRPr lang="en-US"/>
          </a:p>
        </p:txBody>
      </p:sp>
      <p:sp>
        <p:nvSpPr>
          <p:cNvPr id="4" name="Slide Number Placeholder 3"/>
          <p:cNvSpPr>
            <a:spLocks noGrp="1"/>
          </p:cNvSpPr>
          <p:nvPr>
            <p:ph type="sldNum" sz="quarter" idx="5"/>
          </p:nvPr>
        </p:nvSpPr>
        <p:spPr/>
        <p:txBody>
          <a:bodyPr/>
          <a:lstStyle/>
          <a:p>
            <a:fld id="{7DB7C3E7-0C2D-124B-AE1D-C58234F7D65F}" type="slidenum">
              <a:rPr lang="en-US" smtClean="0"/>
              <a:t>36</a:t>
            </a:fld>
            <a:endParaRPr lang="en-US"/>
          </a:p>
        </p:txBody>
      </p:sp>
    </p:spTree>
    <p:extLst>
      <p:ext uri="{BB962C8B-B14F-4D97-AF65-F5344CB8AC3E}">
        <p14:creationId xmlns:p14="http://schemas.microsoft.com/office/powerpoint/2010/main" val="3497858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 MSE analysis using multiple data sources has a few easy to follow, difficult to pull off steps. </a:t>
            </a:r>
          </a:p>
          <a:p>
            <a:r>
              <a:rPr lang="en-US"/>
              <a:t>First, we link datasets at the individual level. Elysia talked about our process for this analysis already but we’re retracing some of the steps in an ordered way.</a:t>
            </a:r>
          </a:p>
          <a:p>
            <a:r>
              <a:rPr lang="en-US"/>
              <a:t>Next, we identify individuals who fit the characteristic/definition that we are trying to estimate. in this case, people who are homeless.</a:t>
            </a:r>
          </a:p>
          <a:p>
            <a:r>
              <a:rPr lang="en-US"/>
              <a:t>Third, we construct contingency tables. this gives you the absolute numbers of known people and how they overlap with each data source.</a:t>
            </a:r>
          </a:p>
          <a:p>
            <a:r>
              <a:rPr lang="en-US"/>
              <a:t>Fourth, using the overlap as a guide, we construct multivariable statistical models – which are simply fancy probabilistic equations going back to the deer which account for the overlap and where people are found.</a:t>
            </a:r>
          </a:p>
          <a:p>
            <a:r>
              <a:rPr lang="en-US"/>
              <a:t>Finally, confidence intervals.</a:t>
            </a:r>
          </a:p>
        </p:txBody>
      </p:sp>
      <p:sp>
        <p:nvSpPr>
          <p:cNvPr id="4" name="Slide Number Placeholder 3"/>
          <p:cNvSpPr>
            <a:spLocks noGrp="1"/>
          </p:cNvSpPr>
          <p:nvPr>
            <p:ph type="sldNum" sz="quarter" idx="5"/>
          </p:nvPr>
        </p:nvSpPr>
        <p:spPr/>
        <p:txBody>
          <a:bodyPr/>
          <a:lstStyle/>
          <a:p>
            <a:fld id="{2B7F1CBA-549F-3D42-96B1-EA861254F2BE}" type="slidenum">
              <a:rPr lang="en-US" smtClean="0"/>
              <a:t>37</a:t>
            </a:fld>
            <a:endParaRPr lang="en-US"/>
          </a:p>
        </p:txBody>
      </p:sp>
    </p:spTree>
    <p:extLst>
      <p:ext uri="{BB962C8B-B14F-4D97-AF65-F5344CB8AC3E}">
        <p14:creationId xmlns:p14="http://schemas.microsoft.com/office/powerpoint/2010/main" val="2914357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r>
              <a:rPr lang="en-US">
                <a:ea typeface="Calibri"/>
                <a:cs typeface="Calibri"/>
              </a:rPr>
              <a:t>Important to point out that there are rule for using this method. When we violate these completely then our estimates are thought to be skewed.</a:t>
            </a:r>
          </a:p>
        </p:txBody>
      </p:sp>
      <p:sp>
        <p:nvSpPr>
          <p:cNvPr id="4" name="Slide Number Placeholder 3"/>
          <p:cNvSpPr>
            <a:spLocks noGrp="1"/>
          </p:cNvSpPr>
          <p:nvPr>
            <p:ph type="sldNum" sz="quarter" idx="5"/>
          </p:nvPr>
        </p:nvSpPr>
        <p:spPr/>
        <p:txBody>
          <a:bodyPr/>
          <a:lstStyle/>
          <a:p>
            <a:fld id="{2B7F1CBA-549F-3D42-96B1-EA861254F2BE}" type="slidenum">
              <a:rPr lang="en-US" smtClean="0"/>
              <a:t>38</a:t>
            </a:fld>
            <a:endParaRPr lang="en-US"/>
          </a:p>
        </p:txBody>
      </p:sp>
    </p:spTree>
    <p:extLst>
      <p:ext uri="{BB962C8B-B14F-4D97-AF65-F5344CB8AC3E}">
        <p14:creationId xmlns:p14="http://schemas.microsoft.com/office/powerpoint/2010/main" val="70221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It’s at this point that you might be asking yourself, “how on earth did you come up with this?” </a:t>
            </a:r>
          </a:p>
          <a:p>
            <a:endParaRPr lang="en-US"/>
          </a:p>
          <a:p>
            <a:r>
              <a:rPr lang="en-US"/>
              <a:t>we didn’t but we have used it in the past. way back in the last decade, we were able to utilize a large data warehouse to try to estimate the population of people with opioid use disorder in MA. on the left are all of the data sets that were linked across the years at the individual level. on the right, are not the estimates but the proportion following a MSE approach of the total population that was found in the data (grey) and those who were estimated in blue.</a:t>
            </a:r>
          </a:p>
          <a:p>
            <a:endParaRPr lang="en-US"/>
          </a:p>
          <a:p>
            <a:r>
              <a:rPr lang="en-US"/>
              <a:t>briefly, in 2015, NSDUH estimated that the total population in MA with OUD was less than 1%. Using only the know population, we found a prevalence of about 2% and then using a MSE we estimated that the prevalence of OUD in MA in 2015 was 4.6%.</a:t>
            </a:r>
          </a:p>
        </p:txBody>
      </p:sp>
      <p:sp>
        <p:nvSpPr>
          <p:cNvPr id="4" name="Slide Number Placeholder 3"/>
          <p:cNvSpPr>
            <a:spLocks noGrp="1"/>
          </p:cNvSpPr>
          <p:nvPr>
            <p:ph type="sldNum" sz="quarter" idx="5"/>
          </p:nvPr>
        </p:nvSpPr>
        <p:spPr/>
        <p:txBody>
          <a:bodyPr/>
          <a:lstStyle/>
          <a:p>
            <a:fld id="{2B7F1CBA-549F-3D42-96B1-EA861254F2BE}" type="slidenum">
              <a:rPr lang="en-US" smtClean="0"/>
              <a:t>39</a:t>
            </a:fld>
            <a:endParaRPr lang="en-US"/>
          </a:p>
        </p:txBody>
      </p:sp>
    </p:spTree>
    <p:extLst>
      <p:ext uri="{BB962C8B-B14F-4D97-AF65-F5344CB8AC3E}">
        <p14:creationId xmlns:p14="http://schemas.microsoft.com/office/powerpoint/2010/main" val="200853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Additionally, Dr. Josh Barocas is an associate professor of medicine at the Univ of Colorado School of Medicine. Josh is a clinician-investigator with a specific interest in homelessness and how we can use data to inform decision-making.</a:t>
            </a:r>
          </a:p>
        </p:txBody>
      </p:sp>
      <p:sp>
        <p:nvSpPr>
          <p:cNvPr id="4" name="Slide Number Placeholder 3"/>
          <p:cNvSpPr>
            <a:spLocks noGrp="1"/>
          </p:cNvSpPr>
          <p:nvPr>
            <p:ph type="sldNum" sz="quarter" idx="5"/>
          </p:nvPr>
        </p:nvSpPr>
        <p:spPr/>
        <p:txBody>
          <a:bodyPr/>
          <a:lstStyle/>
          <a:p>
            <a:fld id="{2B7F1CBA-549F-3D42-96B1-EA861254F2BE}" type="slidenum">
              <a:rPr lang="en-US" smtClean="0"/>
              <a:t>4</a:t>
            </a:fld>
            <a:endParaRPr lang="en-US"/>
          </a:p>
        </p:txBody>
      </p:sp>
    </p:spTree>
    <p:extLst>
      <p:ext uri="{BB962C8B-B14F-4D97-AF65-F5344CB8AC3E}">
        <p14:creationId xmlns:p14="http://schemas.microsoft.com/office/powerpoint/2010/main" val="327000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Sure Josh, you can say this is all great but how do you know your numbers are in the ballpark of realistic?</a:t>
            </a:r>
          </a:p>
        </p:txBody>
      </p:sp>
      <p:sp>
        <p:nvSpPr>
          <p:cNvPr id="4" name="Slide Number Placeholder 3"/>
          <p:cNvSpPr>
            <a:spLocks noGrp="1"/>
          </p:cNvSpPr>
          <p:nvPr>
            <p:ph type="sldNum" sz="quarter" idx="5"/>
          </p:nvPr>
        </p:nvSpPr>
        <p:spPr/>
        <p:txBody>
          <a:bodyPr/>
          <a:lstStyle/>
          <a:p>
            <a:fld id="{2B7F1CBA-549F-3D42-96B1-EA861254F2BE}" type="slidenum">
              <a:rPr lang="en-US" smtClean="0"/>
              <a:t>40</a:t>
            </a:fld>
            <a:endParaRPr lang="en-US"/>
          </a:p>
        </p:txBody>
      </p:sp>
    </p:spTree>
    <p:extLst>
      <p:ext uri="{BB962C8B-B14F-4D97-AF65-F5344CB8AC3E}">
        <p14:creationId xmlns:p14="http://schemas.microsoft.com/office/powerpoint/2010/main" val="3955401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I’m glad you asked.</a:t>
            </a:r>
          </a:p>
          <a:p>
            <a:endParaRPr lang="en-US"/>
          </a:p>
          <a:p>
            <a:r>
              <a:rPr lang="en-US"/>
              <a:t>Enter MA again. , we compared a somewhat refined </a:t>
            </a:r>
            <a:r>
              <a:rPr lang="en-US" err="1"/>
              <a:t>mse</a:t>
            </a:r>
            <a:r>
              <a:rPr lang="en-US"/>
              <a:t> approach for MA residents in 2015 with a Bayesian benchmark multiplier approach for that same year. two totally different methods with very different assumptions. We stratified by age and sex. for the Bayesian approach, we used the APCD and the death data—as well as treatment data that we have available. The results have been encouraging.</a:t>
            </a:r>
          </a:p>
          <a:p>
            <a:endParaRPr lang="en-US"/>
          </a:p>
          <a:p>
            <a:r>
              <a:rPr lang="en-US"/>
              <a:t>As you can see in the red box, the total prevalence using a </a:t>
            </a:r>
            <a:r>
              <a:rPr lang="en-US" err="1"/>
              <a:t>mse</a:t>
            </a:r>
            <a:r>
              <a:rPr lang="en-US"/>
              <a:t> is 4.62 and using a Bayesian approach is 4.29 with the CIs overlapping. The same is true across the board for ages and for sex. These results help us build the case that 1) there are a multitude of methods that can help us estimate and 2) that these methods are likely closer to the truth than our direct estimation.</a:t>
            </a:r>
          </a:p>
        </p:txBody>
      </p:sp>
      <p:sp>
        <p:nvSpPr>
          <p:cNvPr id="4" name="Slide Number Placeholder 3"/>
          <p:cNvSpPr>
            <a:spLocks noGrp="1"/>
          </p:cNvSpPr>
          <p:nvPr>
            <p:ph type="sldNum" sz="quarter" idx="5"/>
          </p:nvPr>
        </p:nvSpPr>
        <p:spPr/>
        <p:txBody>
          <a:bodyPr/>
          <a:lstStyle/>
          <a:p>
            <a:fld id="{8BBFDDE8-28FF-AD40-959B-F51A2E2E5B02}" type="slidenum">
              <a:rPr lang="en-US" smtClean="0"/>
              <a:t>41</a:t>
            </a:fld>
            <a:endParaRPr lang="en-US"/>
          </a:p>
        </p:txBody>
      </p:sp>
    </p:spTree>
    <p:extLst>
      <p:ext uri="{BB962C8B-B14F-4D97-AF65-F5344CB8AC3E}">
        <p14:creationId xmlns:p14="http://schemas.microsoft.com/office/powerpoint/2010/main" val="2973267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p>
        </p:txBody>
      </p:sp>
      <p:sp>
        <p:nvSpPr>
          <p:cNvPr id="4" name="Slide Number Placeholder 3"/>
          <p:cNvSpPr>
            <a:spLocks noGrp="1"/>
          </p:cNvSpPr>
          <p:nvPr>
            <p:ph type="sldNum" sz="quarter" idx="5"/>
          </p:nvPr>
        </p:nvSpPr>
        <p:spPr/>
        <p:txBody>
          <a:bodyPr/>
          <a:lstStyle/>
          <a:p>
            <a:fld id="{2B7F1CBA-549F-3D42-96B1-EA861254F2BE}" type="slidenum">
              <a:rPr lang="en-US" smtClean="0"/>
              <a:t>42</a:t>
            </a:fld>
            <a:endParaRPr lang="en-US"/>
          </a:p>
        </p:txBody>
      </p:sp>
    </p:spTree>
    <p:extLst>
      <p:ext uri="{BB962C8B-B14F-4D97-AF65-F5344CB8AC3E}">
        <p14:creationId xmlns:p14="http://schemas.microsoft.com/office/powerpoint/2010/main" val="1368846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As we said, our objective was to estimate the prevalence of youth ages 14-17 in Denver rom 2017-2021. We also wanted to understand </a:t>
            </a:r>
            <a:r>
              <a:rPr lang="en-US" err="1"/>
              <a:t>dispariaties</a:t>
            </a:r>
            <a:r>
              <a:rPr lang="en-US"/>
              <a:t> and thus stratified our estimates by sex and race.</a:t>
            </a:r>
          </a:p>
        </p:txBody>
      </p:sp>
      <p:sp>
        <p:nvSpPr>
          <p:cNvPr id="4" name="Slide Number Placeholder 3"/>
          <p:cNvSpPr>
            <a:spLocks noGrp="1"/>
          </p:cNvSpPr>
          <p:nvPr>
            <p:ph type="sldNum" sz="quarter" idx="5"/>
          </p:nvPr>
        </p:nvSpPr>
        <p:spPr/>
        <p:txBody>
          <a:bodyPr/>
          <a:lstStyle/>
          <a:p>
            <a:fld id="{2B7F1CBA-549F-3D42-96B1-EA861254F2BE}" type="slidenum">
              <a:rPr lang="en-US" smtClean="0"/>
              <a:t>43</a:t>
            </a:fld>
            <a:endParaRPr lang="en-US"/>
          </a:p>
        </p:txBody>
      </p:sp>
    </p:spTree>
    <p:extLst>
      <p:ext uri="{BB962C8B-B14F-4D97-AF65-F5344CB8AC3E}">
        <p14:creationId xmlns:p14="http://schemas.microsoft.com/office/powerpoint/2010/main" val="988803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 Following those same steps that we outlined </a:t>
            </a:r>
            <a:r>
              <a:rPr lang="en-US" err="1"/>
              <a:t>earlied</a:t>
            </a:r>
            <a:r>
              <a:rPr lang="en-US"/>
              <a:t>…we linked available datasets—check. Thank you Colorado lab!</a:t>
            </a:r>
          </a:p>
        </p:txBody>
      </p:sp>
      <p:sp>
        <p:nvSpPr>
          <p:cNvPr id="4" name="Slide Number Placeholder 3"/>
          <p:cNvSpPr>
            <a:spLocks noGrp="1"/>
          </p:cNvSpPr>
          <p:nvPr>
            <p:ph type="sldNum" sz="quarter" idx="5"/>
          </p:nvPr>
        </p:nvSpPr>
        <p:spPr/>
        <p:txBody>
          <a:bodyPr/>
          <a:lstStyle/>
          <a:p>
            <a:fld id="{2B7F1CBA-549F-3D42-96B1-EA861254F2BE}" type="slidenum">
              <a:rPr lang="en-US" smtClean="0"/>
              <a:t>44</a:t>
            </a:fld>
            <a:endParaRPr lang="en-US"/>
          </a:p>
        </p:txBody>
      </p:sp>
    </p:spTree>
    <p:extLst>
      <p:ext uri="{BB962C8B-B14F-4D97-AF65-F5344CB8AC3E}">
        <p14:creationId xmlns:p14="http://schemas.microsoft.com/office/powerpoint/2010/main" val="740131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 Next, we identified individuals who were considered homeless in each of our datasets. Thank you Colorado Lab! Check</a:t>
            </a:r>
          </a:p>
        </p:txBody>
      </p:sp>
      <p:sp>
        <p:nvSpPr>
          <p:cNvPr id="4" name="Slide Number Placeholder 3"/>
          <p:cNvSpPr>
            <a:spLocks noGrp="1"/>
          </p:cNvSpPr>
          <p:nvPr>
            <p:ph type="sldNum" sz="quarter" idx="5"/>
          </p:nvPr>
        </p:nvSpPr>
        <p:spPr/>
        <p:txBody>
          <a:bodyPr/>
          <a:lstStyle/>
          <a:p>
            <a:fld id="{2B7F1CBA-549F-3D42-96B1-EA861254F2BE}" type="slidenum">
              <a:rPr lang="en-US" smtClean="0"/>
              <a:t>45</a:t>
            </a:fld>
            <a:endParaRPr lang="en-US"/>
          </a:p>
        </p:txBody>
      </p:sp>
    </p:spTree>
    <p:extLst>
      <p:ext uri="{BB962C8B-B14F-4D97-AF65-F5344CB8AC3E}">
        <p14:creationId xmlns:p14="http://schemas.microsoft.com/office/powerpoint/2010/main" val="1691766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As a reminder those datasets included the HMIS, DPS, and child welfare systems.</a:t>
            </a:r>
          </a:p>
        </p:txBody>
      </p:sp>
      <p:sp>
        <p:nvSpPr>
          <p:cNvPr id="4" name="Slide Number Placeholder 3"/>
          <p:cNvSpPr>
            <a:spLocks noGrp="1"/>
          </p:cNvSpPr>
          <p:nvPr>
            <p:ph type="sldNum" sz="quarter" idx="5"/>
          </p:nvPr>
        </p:nvSpPr>
        <p:spPr/>
        <p:txBody>
          <a:bodyPr/>
          <a:lstStyle/>
          <a:p>
            <a:fld id="{2B7F1CBA-549F-3D42-96B1-EA861254F2BE}" type="slidenum">
              <a:rPr lang="en-US" smtClean="0"/>
              <a:t>46</a:t>
            </a:fld>
            <a:endParaRPr lang="en-US"/>
          </a:p>
        </p:txBody>
      </p:sp>
    </p:spTree>
    <p:extLst>
      <p:ext uri="{BB962C8B-B14F-4D97-AF65-F5344CB8AC3E}">
        <p14:creationId xmlns:p14="http://schemas.microsoft.com/office/powerpoint/2010/main" val="4001704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1CBA-549F-3D42-96B1-EA861254F2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031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JOSH: A quick note of best practices. What you can see very clearly here is that there was not – nor did we expect – equal identification-ability among the datasets for all ages. This makes sense because there are not a ton of 24 year </a:t>
            </a:r>
            <a:r>
              <a:rPr lang="en-US" err="1"/>
              <a:t>olds</a:t>
            </a:r>
            <a:r>
              <a:rPr lang="en-US"/>
              <a:t> still in high school. This is one of the reasons that we limited our analysis to high school aged kids.</a:t>
            </a:r>
          </a:p>
        </p:txBody>
      </p:sp>
      <p:sp>
        <p:nvSpPr>
          <p:cNvPr id="4" name="Slide Number Placeholder 3"/>
          <p:cNvSpPr>
            <a:spLocks noGrp="1"/>
          </p:cNvSpPr>
          <p:nvPr>
            <p:ph type="sldNum" sz="quarter" idx="10"/>
          </p:nvPr>
        </p:nvSpPr>
        <p:spPr/>
        <p:txBody>
          <a:bodyPr/>
          <a:lstStyle/>
          <a:p>
            <a:fld id="{2B7F1CBA-549F-3D42-96B1-EA861254F2BE}" type="slidenum">
              <a:rPr lang="en-US" smtClean="0"/>
              <a:t>48</a:t>
            </a:fld>
            <a:endParaRPr lang="en-US"/>
          </a:p>
        </p:txBody>
      </p:sp>
    </p:spTree>
    <p:extLst>
      <p:ext uri="{BB962C8B-B14F-4D97-AF65-F5344CB8AC3E}">
        <p14:creationId xmlns:p14="http://schemas.microsoft.com/office/powerpoint/2010/main" val="4102250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next step: construct contingency tables.</a:t>
            </a:r>
          </a:p>
        </p:txBody>
      </p:sp>
      <p:sp>
        <p:nvSpPr>
          <p:cNvPr id="4" name="Slide Number Placeholder 3"/>
          <p:cNvSpPr>
            <a:spLocks noGrp="1"/>
          </p:cNvSpPr>
          <p:nvPr>
            <p:ph type="sldNum" sz="quarter" idx="5"/>
          </p:nvPr>
        </p:nvSpPr>
        <p:spPr/>
        <p:txBody>
          <a:bodyPr/>
          <a:lstStyle/>
          <a:p>
            <a:fld id="{2B7F1CBA-549F-3D42-96B1-EA861254F2BE}" type="slidenum">
              <a:rPr lang="en-US" smtClean="0"/>
              <a:t>49</a:t>
            </a:fld>
            <a:endParaRPr lang="en-US"/>
          </a:p>
        </p:txBody>
      </p:sp>
    </p:spTree>
    <p:extLst>
      <p:ext uri="{BB962C8B-B14F-4D97-AF65-F5344CB8AC3E}">
        <p14:creationId xmlns:p14="http://schemas.microsoft.com/office/powerpoint/2010/main" val="156613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As you can see, a lot of other folks were part of this work and it really has been a multi-institutional collaboration. </a:t>
            </a:r>
          </a:p>
        </p:txBody>
      </p:sp>
      <p:sp>
        <p:nvSpPr>
          <p:cNvPr id="4" name="Slide Number Placeholder 3"/>
          <p:cNvSpPr>
            <a:spLocks noGrp="1"/>
          </p:cNvSpPr>
          <p:nvPr>
            <p:ph type="sldNum" sz="quarter" idx="5"/>
          </p:nvPr>
        </p:nvSpPr>
        <p:spPr/>
        <p:txBody>
          <a:bodyPr/>
          <a:lstStyle/>
          <a:p>
            <a:fld id="{2B7F1CBA-549F-3D42-96B1-EA861254F2BE}" type="slidenum">
              <a:rPr lang="en-US" smtClean="0"/>
              <a:t>5</a:t>
            </a:fld>
            <a:endParaRPr lang="en-US"/>
          </a:p>
        </p:txBody>
      </p:sp>
    </p:spTree>
    <p:extLst>
      <p:ext uri="{BB962C8B-B14F-4D97-AF65-F5344CB8AC3E}">
        <p14:creationId xmlns:p14="http://schemas.microsoft.com/office/powerpoint/2010/main" val="114872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a:t>
            </a:r>
            <a:r>
              <a:rPr lang="en-US">
                <a:ea typeface="Calibri"/>
                <a:cs typeface="Calibri"/>
              </a:rPr>
              <a:t>Now that we have linked data sets we can create </a:t>
            </a:r>
            <a:r>
              <a:rPr lang="en-US" err="1">
                <a:ea typeface="Calibri"/>
                <a:cs typeface="Calibri"/>
              </a:rPr>
              <a:t>contigency</a:t>
            </a:r>
            <a:r>
              <a:rPr lang="en-US">
                <a:ea typeface="Calibri"/>
                <a:cs typeface="Calibri"/>
              </a:rPr>
              <a:t> tables </a:t>
            </a:r>
          </a:p>
          <a:p>
            <a:r>
              <a:rPr lang="en-US">
                <a:ea typeface="Calibri"/>
                <a:cs typeface="Calibri"/>
              </a:rPr>
              <a:t>Contingencies tables are a way of assigning an individual a ”identification" profile which is to say which combinations of data sets were they present in in a given year. while the numbers are not terribly important, you can see the patterns of identification over time. [SPEAK A LITTLE ABOUT ANY NUMBERS THAT JUMP OUT]</a:t>
            </a:r>
          </a:p>
        </p:txBody>
      </p:sp>
      <p:sp>
        <p:nvSpPr>
          <p:cNvPr id="4" name="Slide Number Placeholder 3"/>
          <p:cNvSpPr>
            <a:spLocks noGrp="1"/>
          </p:cNvSpPr>
          <p:nvPr>
            <p:ph type="sldNum" sz="quarter" idx="5"/>
          </p:nvPr>
        </p:nvSpPr>
        <p:spPr/>
        <p:txBody>
          <a:bodyPr/>
          <a:lstStyle/>
          <a:p>
            <a:fld id="{2B7F1CBA-549F-3D42-96B1-EA861254F2BE}" type="slidenum">
              <a:rPr lang="en-US" smtClean="0"/>
              <a:t>50</a:t>
            </a:fld>
            <a:endParaRPr lang="en-US"/>
          </a:p>
        </p:txBody>
      </p:sp>
    </p:spTree>
    <p:extLst>
      <p:ext uri="{BB962C8B-B14F-4D97-AF65-F5344CB8AC3E}">
        <p14:creationId xmlns:p14="http://schemas.microsoft.com/office/powerpoint/2010/main" val="313949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Finally, we’ve gotten to the fun part. I promise, we won’t put up our super nerdy equations for you. but here is where we get to estimate the unknown.</a:t>
            </a:r>
          </a:p>
        </p:txBody>
      </p:sp>
      <p:sp>
        <p:nvSpPr>
          <p:cNvPr id="4" name="Slide Number Placeholder 3"/>
          <p:cNvSpPr>
            <a:spLocks noGrp="1"/>
          </p:cNvSpPr>
          <p:nvPr>
            <p:ph type="sldNum" sz="quarter" idx="5"/>
          </p:nvPr>
        </p:nvSpPr>
        <p:spPr/>
        <p:txBody>
          <a:bodyPr/>
          <a:lstStyle/>
          <a:p>
            <a:fld id="{2B7F1CBA-549F-3D42-96B1-EA861254F2BE}" type="slidenum">
              <a:rPr lang="en-US" smtClean="0"/>
              <a:t>51</a:t>
            </a:fld>
            <a:endParaRPr lang="en-US"/>
          </a:p>
        </p:txBody>
      </p:sp>
    </p:spTree>
    <p:extLst>
      <p:ext uri="{BB962C8B-B14F-4D97-AF65-F5344CB8AC3E}">
        <p14:creationId xmlns:p14="http://schemas.microsoft.com/office/powerpoint/2010/main" val="1713747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To model the unknown population, we tested both </a:t>
            </a:r>
            <a:r>
              <a:rPr lang="en-US" err="1"/>
              <a:t>poisson</a:t>
            </a:r>
            <a:r>
              <a:rPr lang="en-US"/>
              <a:t> and negative binomial log-linear models. These were done for each year not stratifying (looking at the entire population) and stratified by race and sex. We included up to two-way interaction terms because we have found that including more than two –way become unintelligible. We figured out which model fit each strata best using AIC.</a:t>
            </a:r>
          </a:p>
        </p:txBody>
      </p:sp>
      <p:sp>
        <p:nvSpPr>
          <p:cNvPr id="4" name="Slide Number Placeholder 3"/>
          <p:cNvSpPr>
            <a:spLocks noGrp="1"/>
          </p:cNvSpPr>
          <p:nvPr>
            <p:ph type="sldNum" sz="quarter" idx="5"/>
          </p:nvPr>
        </p:nvSpPr>
        <p:spPr/>
        <p:txBody>
          <a:bodyPr/>
          <a:lstStyle/>
          <a:p>
            <a:fld id="{2B7F1CBA-549F-3D42-96B1-EA861254F2BE}" type="slidenum">
              <a:rPr lang="en-US" smtClean="0"/>
              <a:t>52</a:t>
            </a:fld>
            <a:endParaRPr lang="en-US"/>
          </a:p>
        </p:txBody>
      </p:sp>
    </p:spTree>
    <p:extLst>
      <p:ext uri="{BB962C8B-B14F-4D97-AF65-F5344CB8AC3E}">
        <p14:creationId xmlns:p14="http://schemas.microsoft.com/office/powerpoint/2010/main" val="1566147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p:txBody>
      </p:sp>
      <p:sp>
        <p:nvSpPr>
          <p:cNvPr id="4" name="Slide Number Placeholder 3"/>
          <p:cNvSpPr>
            <a:spLocks noGrp="1"/>
          </p:cNvSpPr>
          <p:nvPr>
            <p:ph type="sldNum" sz="quarter" idx="5"/>
          </p:nvPr>
        </p:nvSpPr>
        <p:spPr/>
        <p:txBody>
          <a:bodyPr/>
          <a:lstStyle/>
          <a:p>
            <a:fld id="{2B7F1CBA-549F-3D42-96B1-EA861254F2BE}" type="slidenum">
              <a:rPr lang="en-US" smtClean="0"/>
              <a:t>53</a:t>
            </a:fld>
            <a:endParaRPr lang="en-US"/>
          </a:p>
        </p:txBody>
      </p:sp>
    </p:spTree>
    <p:extLst>
      <p:ext uri="{BB962C8B-B14F-4D97-AF65-F5344CB8AC3E}">
        <p14:creationId xmlns:p14="http://schemas.microsoft.com/office/powerpoint/2010/main" val="3588310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finally, we estimated confidence intervals using a bootstrapping method.</a:t>
            </a:r>
          </a:p>
        </p:txBody>
      </p:sp>
      <p:sp>
        <p:nvSpPr>
          <p:cNvPr id="4" name="Slide Number Placeholder 3"/>
          <p:cNvSpPr>
            <a:spLocks noGrp="1"/>
          </p:cNvSpPr>
          <p:nvPr>
            <p:ph type="sldNum" sz="quarter" idx="5"/>
          </p:nvPr>
        </p:nvSpPr>
        <p:spPr/>
        <p:txBody>
          <a:bodyPr/>
          <a:lstStyle/>
          <a:p>
            <a:fld id="{2B7F1CBA-549F-3D42-96B1-EA861254F2BE}" type="slidenum">
              <a:rPr lang="en-US" smtClean="0"/>
              <a:t>54</a:t>
            </a:fld>
            <a:endParaRPr lang="en-US"/>
          </a:p>
        </p:txBody>
      </p:sp>
    </p:spTree>
    <p:extLst>
      <p:ext uri="{BB962C8B-B14F-4D97-AF65-F5344CB8AC3E}">
        <p14:creationId xmlns:p14="http://schemas.microsoft.com/office/powerpoint/2010/main" val="2247159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turn it back over to Matt to discuss the results</a:t>
            </a:r>
          </a:p>
        </p:txBody>
      </p:sp>
      <p:sp>
        <p:nvSpPr>
          <p:cNvPr id="4" name="Slide Number Placeholder 3"/>
          <p:cNvSpPr>
            <a:spLocks noGrp="1"/>
          </p:cNvSpPr>
          <p:nvPr>
            <p:ph type="sldNum" sz="quarter" idx="5"/>
          </p:nvPr>
        </p:nvSpPr>
        <p:spPr/>
        <p:txBody>
          <a:bodyPr/>
          <a:lstStyle/>
          <a:p>
            <a:fld id="{2B7F1CBA-549F-3D42-96B1-EA861254F2BE}" type="slidenum">
              <a:rPr lang="en-US" smtClean="0"/>
              <a:t>55</a:t>
            </a:fld>
            <a:endParaRPr lang="en-US"/>
          </a:p>
        </p:txBody>
      </p:sp>
    </p:spTree>
    <p:extLst>
      <p:ext uri="{BB962C8B-B14F-4D97-AF65-F5344CB8AC3E}">
        <p14:creationId xmlns:p14="http://schemas.microsoft.com/office/powerpoint/2010/main" val="270996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We’re going to start with the overall population and then move into the stratified analyses. As you can see, the known count from 2017-2021 increased over the time period from 840 to about 1040. Corresponding with a prevalence ranging from 2.7 to 3.7%. Again these are known individuals identified by at any of our three data sets </a:t>
            </a:r>
          </a:p>
        </p:txBody>
      </p:sp>
      <p:sp>
        <p:nvSpPr>
          <p:cNvPr id="4" name="Slide Number Placeholder 3"/>
          <p:cNvSpPr>
            <a:spLocks noGrp="1"/>
          </p:cNvSpPr>
          <p:nvPr>
            <p:ph type="sldNum" sz="quarter" idx="5"/>
          </p:nvPr>
        </p:nvSpPr>
        <p:spPr/>
        <p:txBody>
          <a:bodyPr/>
          <a:lstStyle/>
          <a:p>
            <a:fld id="{2B7F1CBA-549F-3D42-96B1-EA861254F2BE}" type="slidenum">
              <a:rPr lang="en-US" smtClean="0"/>
              <a:t>56</a:t>
            </a:fld>
            <a:endParaRPr lang="en-US"/>
          </a:p>
        </p:txBody>
      </p:sp>
    </p:spTree>
    <p:extLst>
      <p:ext uri="{BB962C8B-B14F-4D97-AF65-F5344CB8AC3E}">
        <p14:creationId xmlns:p14="http://schemas.microsoft.com/office/powerpoint/2010/main" val="1040128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The red box here demonstrates the number youth that our models estimated were missing – the so called unknown youth experiencing homelessness . </a:t>
            </a:r>
          </a:p>
        </p:txBody>
      </p:sp>
      <p:sp>
        <p:nvSpPr>
          <p:cNvPr id="4" name="Slide Number Placeholder 3"/>
          <p:cNvSpPr>
            <a:spLocks noGrp="1"/>
          </p:cNvSpPr>
          <p:nvPr>
            <p:ph type="sldNum" sz="quarter" idx="5"/>
          </p:nvPr>
        </p:nvSpPr>
        <p:spPr/>
        <p:txBody>
          <a:bodyPr/>
          <a:lstStyle/>
          <a:p>
            <a:fld id="{2B7F1CBA-549F-3D42-96B1-EA861254F2BE}" type="slidenum">
              <a:rPr lang="en-US" smtClean="0"/>
              <a:t>57</a:t>
            </a:fld>
            <a:endParaRPr lang="en-US"/>
          </a:p>
        </p:txBody>
      </p:sp>
    </p:spTree>
    <p:extLst>
      <p:ext uri="{BB962C8B-B14F-4D97-AF65-F5344CB8AC3E}">
        <p14:creationId xmlns:p14="http://schemas.microsoft.com/office/powerpoint/2010/main" val="2203897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Putting that together, we have the total youth ages 14-17 experiencing homelessness </a:t>
            </a:r>
            <a:r>
              <a:rPr lang="en-US" err="1"/>
              <a:t>fomr</a:t>
            </a:r>
            <a:r>
              <a:rPr lang="en-US"/>
              <a:t> 2017-2021. And we can there is a substantial increase from 10% in 2017 to 25% in 2021. </a:t>
            </a:r>
          </a:p>
        </p:txBody>
      </p:sp>
      <p:sp>
        <p:nvSpPr>
          <p:cNvPr id="4" name="Slide Number Placeholder 3"/>
          <p:cNvSpPr>
            <a:spLocks noGrp="1"/>
          </p:cNvSpPr>
          <p:nvPr>
            <p:ph type="sldNum" sz="quarter" idx="5"/>
          </p:nvPr>
        </p:nvSpPr>
        <p:spPr/>
        <p:txBody>
          <a:bodyPr/>
          <a:lstStyle/>
          <a:p>
            <a:fld id="{2B7F1CBA-549F-3D42-96B1-EA861254F2BE}" type="slidenum">
              <a:rPr lang="en-US" smtClean="0"/>
              <a:t>58</a:t>
            </a:fld>
            <a:endParaRPr lang="en-US"/>
          </a:p>
        </p:txBody>
      </p:sp>
    </p:spTree>
    <p:extLst>
      <p:ext uri="{BB962C8B-B14F-4D97-AF65-F5344CB8AC3E}">
        <p14:creationId xmlns:p14="http://schemas.microsoft.com/office/powerpoint/2010/main" val="431191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here we compare our results (as demonstrated by the previous slide) to the Denver PIT for ages 0-17yrs. </a:t>
            </a:r>
          </a:p>
          <a:p>
            <a:r>
              <a:rPr lang="en-US">
                <a:ea typeface="Calibri"/>
                <a:cs typeface="Calibri"/>
              </a:rPr>
              <a:t>Orient </a:t>
            </a:r>
            <a:endParaRPr lang="en-US"/>
          </a:p>
          <a:p>
            <a:r>
              <a:rPr lang="en-US"/>
              <a:t>We show that even if we can’t wrap our heads around the estimated total number,  even the known number that we have about 14-17 year olds</a:t>
            </a:r>
          </a:p>
          <a:p>
            <a:r>
              <a:rPr lang="en-US"/>
              <a:t>Is much higher than the PIT alone for all ages 14-17 </a:t>
            </a:r>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59</a:t>
            </a:fld>
            <a:endParaRPr lang="en-US"/>
          </a:p>
        </p:txBody>
      </p:sp>
    </p:spTree>
    <p:extLst>
      <p:ext uri="{BB962C8B-B14F-4D97-AF65-F5344CB8AC3E}">
        <p14:creationId xmlns:p14="http://schemas.microsoft.com/office/powerpoint/2010/main" val="235672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We received funding for this work from the National institute on drug abuse as well as the US Dept of Housing and Urban Development and are grateful for their support.</a:t>
            </a:r>
          </a:p>
        </p:txBody>
      </p:sp>
      <p:sp>
        <p:nvSpPr>
          <p:cNvPr id="4" name="Slide Number Placeholder 3"/>
          <p:cNvSpPr>
            <a:spLocks noGrp="1"/>
          </p:cNvSpPr>
          <p:nvPr>
            <p:ph type="sldNum" sz="quarter" idx="5"/>
          </p:nvPr>
        </p:nvSpPr>
        <p:spPr/>
        <p:txBody>
          <a:bodyPr/>
          <a:lstStyle/>
          <a:p>
            <a:fld id="{2B7F1CBA-549F-3D42-96B1-EA861254F2BE}" type="slidenum">
              <a:rPr lang="en-US" smtClean="0"/>
              <a:t>6</a:t>
            </a:fld>
            <a:endParaRPr lang="en-US"/>
          </a:p>
        </p:txBody>
      </p:sp>
    </p:spTree>
    <p:extLst>
      <p:ext uri="{BB962C8B-B14F-4D97-AF65-F5344CB8AC3E}">
        <p14:creationId xmlns:p14="http://schemas.microsoft.com/office/powerpoint/2010/main" val="1173909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The key </a:t>
            </a:r>
            <a:r>
              <a:rPr lang="en-US" err="1"/>
              <a:t>takeways</a:t>
            </a:r>
            <a:r>
              <a:rPr lang="en-US"/>
              <a:t> from this analysis are listed here.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60</a:t>
            </a:fld>
            <a:endParaRPr lang="en-US"/>
          </a:p>
        </p:txBody>
      </p:sp>
    </p:spTree>
    <p:extLst>
      <p:ext uri="{BB962C8B-B14F-4D97-AF65-F5344CB8AC3E}">
        <p14:creationId xmlns:p14="http://schemas.microsoft.com/office/powerpoint/2010/main" val="3128773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taking into account the unknown estimates as well, those numbers skyrocket up.</a:t>
            </a:r>
          </a:p>
        </p:txBody>
      </p:sp>
      <p:sp>
        <p:nvSpPr>
          <p:cNvPr id="4" name="Slide Number Placeholder 3"/>
          <p:cNvSpPr>
            <a:spLocks noGrp="1"/>
          </p:cNvSpPr>
          <p:nvPr>
            <p:ph type="sldNum" sz="quarter" idx="5"/>
          </p:nvPr>
        </p:nvSpPr>
        <p:spPr/>
        <p:txBody>
          <a:bodyPr/>
          <a:lstStyle/>
          <a:p>
            <a:fld id="{2B7F1CBA-549F-3D42-96B1-EA861254F2BE}" type="slidenum">
              <a:rPr lang="en-US" smtClean="0"/>
              <a:t>61</a:t>
            </a:fld>
            <a:endParaRPr lang="en-US"/>
          </a:p>
        </p:txBody>
      </p:sp>
    </p:spTree>
    <p:extLst>
      <p:ext uri="{BB962C8B-B14F-4D97-AF65-F5344CB8AC3E}">
        <p14:creationId xmlns:p14="http://schemas.microsoft.com/office/powerpoint/2010/main" val="339542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taking into account the unknown estimates as well, those numbers skyrocket up.</a:t>
            </a:r>
          </a:p>
        </p:txBody>
      </p:sp>
      <p:sp>
        <p:nvSpPr>
          <p:cNvPr id="4" name="Slide Number Placeholder 3"/>
          <p:cNvSpPr>
            <a:spLocks noGrp="1"/>
          </p:cNvSpPr>
          <p:nvPr>
            <p:ph type="sldNum" sz="quarter" idx="5"/>
          </p:nvPr>
        </p:nvSpPr>
        <p:spPr/>
        <p:txBody>
          <a:bodyPr/>
          <a:lstStyle/>
          <a:p>
            <a:fld id="{2B7F1CBA-549F-3D42-96B1-EA861254F2BE}" type="slidenum">
              <a:rPr lang="en-US" smtClean="0"/>
              <a:t>62</a:t>
            </a:fld>
            <a:endParaRPr lang="en-US"/>
          </a:p>
        </p:txBody>
      </p:sp>
    </p:spTree>
    <p:extLst>
      <p:ext uri="{BB962C8B-B14F-4D97-AF65-F5344CB8AC3E}">
        <p14:creationId xmlns:p14="http://schemas.microsoft.com/office/powerpoint/2010/main" val="2729754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p>
          <a:p>
            <a:r>
              <a:rPr lang="en-US" dirty="0"/>
              <a:t>White known and unknown: low total count</a:t>
            </a:r>
            <a:endParaRPr lang="en-US" dirty="0">
              <a:ea typeface="Calibri"/>
              <a:cs typeface="Calibri"/>
            </a:endParaRPr>
          </a:p>
          <a:p>
            <a:r>
              <a:rPr lang="en-US" dirty="0"/>
              <a:t>Rising known and unknown counts of black, </a:t>
            </a:r>
            <a:r>
              <a:rPr lang="en-US" dirty="0" err="1"/>
              <a:t>hispanic</a:t>
            </a:r>
            <a:r>
              <a:rPr lang="en-US" dirty="0"/>
              <a:t>, and other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63</a:t>
            </a:fld>
            <a:endParaRPr lang="en-US"/>
          </a:p>
        </p:txBody>
      </p:sp>
    </p:spTree>
    <p:extLst>
      <p:ext uri="{BB962C8B-B14F-4D97-AF65-F5344CB8AC3E}">
        <p14:creationId xmlns:p14="http://schemas.microsoft.com/office/powerpoint/2010/main" val="3553774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2B7F1CBA-549F-3D42-96B1-EA861254F2BE}" type="slidenum">
              <a:rPr lang="en-US" smtClean="0"/>
              <a:t>64</a:t>
            </a:fld>
            <a:endParaRPr lang="en-US"/>
          </a:p>
        </p:txBody>
      </p:sp>
    </p:spTree>
    <p:extLst>
      <p:ext uri="{BB962C8B-B14F-4D97-AF65-F5344CB8AC3E}">
        <p14:creationId xmlns:p14="http://schemas.microsoft.com/office/powerpoint/2010/main" val="4225655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2B7F1CBA-549F-3D42-96B1-EA861254F2BE}" type="slidenum">
              <a:rPr lang="en-US" smtClean="0"/>
              <a:t>65</a:t>
            </a:fld>
            <a:endParaRPr lang="en-US"/>
          </a:p>
        </p:txBody>
      </p:sp>
    </p:spTree>
    <p:extLst>
      <p:ext uri="{BB962C8B-B14F-4D97-AF65-F5344CB8AC3E}">
        <p14:creationId xmlns:p14="http://schemas.microsoft.com/office/powerpoint/2010/main" val="3918616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Notably also: we were unable to complete estimates for trans, non-binary, any individual that did not identify as cis male or female, which is obviously a major limitations. However, we did note a greater than 2 fold increase in the known count of these individuals</a:t>
            </a:r>
          </a:p>
        </p:txBody>
      </p:sp>
      <p:sp>
        <p:nvSpPr>
          <p:cNvPr id="4" name="Slide Number Placeholder 3"/>
          <p:cNvSpPr>
            <a:spLocks noGrp="1"/>
          </p:cNvSpPr>
          <p:nvPr>
            <p:ph type="sldNum" sz="quarter" idx="5"/>
          </p:nvPr>
        </p:nvSpPr>
        <p:spPr/>
        <p:txBody>
          <a:bodyPr/>
          <a:lstStyle/>
          <a:p>
            <a:fld id="{2B7F1CBA-549F-3D42-96B1-EA861254F2BE}" type="slidenum">
              <a:rPr lang="en-US" smtClean="0"/>
              <a:t>66</a:t>
            </a:fld>
            <a:endParaRPr lang="en-US"/>
          </a:p>
        </p:txBody>
      </p:sp>
    </p:spTree>
    <p:extLst>
      <p:ext uri="{BB962C8B-B14F-4D97-AF65-F5344CB8AC3E}">
        <p14:creationId xmlns:p14="http://schemas.microsoft.com/office/powerpoint/2010/main" val="3706907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2B7F1CBA-549F-3D42-96B1-EA861254F2BE}" type="slidenum">
              <a:rPr lang="en-US" smtClean="0"/>
              <a:t>67</a:t>
            </a:fld>
            <a:endParaRPr lang="en-US"/>
          </a:p>
        </p:txBody>
      </p:sp>
    </p:spTree>
    <p:extLst>
      <p:ext uri="{BB962C8B-B14F-4D97-AF65-F5344CB8AC3E}">
        <p14:creationId xmlns:p14="http://schemas.microsoft.com/office/powerpoint/2010/main" val="11086047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1CBA-549F-3D42-96B1-EA861254F2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9473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a:t>
            </a:r>
            <a:r>
              <a:rPr lang="en-US">
                <a:ea typeface="Calibri"/>
                <a:cs typeface="Calibri"/>
              </a:rPr>
              <a:t>Over the course of the presentation, we have—hopefully—accomplished 4 of our five goals. We’ve tried to lay out the full landscape and scope of youth homelessness in the US</a:t>
            </a:r>
          </a:p>
          <a:p>
            <a:r>
              <a:rPr lang="en-US">
                <a:ea typeface="Calibri"/>
                <a:cs typeface="Calibri"/>
              </a:rPr>
              <a:t>We’ve made arguments about the strengths and inadequacies of traditional surveillance for this population.</a:t>
            </a:r>
          </a:p>
          <a:p>
            <a:r>
              <a:rPr lang="en-US">
                <a:ea typeface="Calibri"/>
                <a:cs typeface="Calibri"/>
              </a:rPr>
              <a:t>We’ve introduced and worked through the case study of multiple system estimation as a process using Denver as the case.</a:t>
            </a:r>
          </a:p>
          <a:p>
            <a:endParaRPr lang="en-US">
              <a:ea typeface="Calibri"/>
              <a:cs typeface="Calibri"/>
            </a:endParaRPr>
          </a:p>
          <a:p>
            <a:r>
              <a:rPr lang="en-US">
                <a:ea typeface="Calibri"/>
                <a:cs typeface="Calibri"/>
              </a:rPr>
              <a:t>Now we’ve come to the part the all three of us were most looking forward to: the discussion and thoughtful discourse.</a:t>
            </a:r>
          </a:p>
        </p:txBody>
      </p:sp>
      <p:sp>
        <p:nvSpPr>
          <p:cNvPr id="4" name="Slide Number Placeholder 3"/>
          <p:cNvSpPr>
            <a:spLocks noGrp="1"/>
          </p:cNvSpPr>
          <p:nvPr>
            <p:ph type="sldNum" sz="quarter" idx="5"/>
          </p:nvPr>
        </p:nvSpPr>
        <p:spPr/>
        <p:txBody>
          <a:bodyPr/>
          <a:lstStyle/>
          <a:p>
            <a:fld id="{2B7F1CBA-549F-3D42-96B1-EA861254F2BE}" type="slidenum">
              <a:rPr lang="en-US" smtClean="0"/>
              <a:t>69</a:t>
            </a:fld>
            <a:endParaRPr lang="en-US"/>
          </a:p>
        </p:txBody>
      </p:sp>
    </p:spTree>
    <p:extLst>
      <p:ext uri="{BB962C8B-B14F-4D97-AF65-F5344CB8AC3E}">
        <p14:creationId xmlns:p14="http://schemas.microsoft.com/office/powerpoint/2010/main" val="82130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We have no conflicts to report</a:t>
            </a:r>
          </a:p>
        </p:txBody>
      </p:sp>
      <p:sp>
        <p:nvSpPr>
          <p:cNvPr id="4" name="Slide Number Placeholder 3"/>
          <p:cNvSpPr>
            <a:spLocks noGrp="1"/>
          </p:cNvSpPr>
          <p:nvPr>
            <p:ph type="sldNum" sz="quarter" idx="5"/>
          </p:nvPr>
        </p:nvSpPr>
        <p:spPr/>
        <p:txBody>
          <a:bodyPr/>
          <a:lstStyle/>
          <a:p>
            <a:fld id="{2B7F1CBA-549F-3D42-96B1-EA861254F2BE}" type="slidenum">
              <a:rPr lang="en-US" smtClean="0"/>
              <a:t>7</a:t>
            </a:fld>
            <a:endParaRPr lang="en-US"/>
          </a:p>
        </p:txBody>
      </p:sp>
    </p:spTree>
    <p:extLst>
      <p:ext uri="{BB962C8B-B14F-4D97-AF65-F5344CB8AC3E}">
        <p14:creationId xmlns:p14="http://schemas.microsoft.com/office/powerpoint/2010/main" val="135694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In the next part of this session, we’d like to encourage an open discourse and discussion about the process and results. We have questions on the next slide to stimulate discussion if they are needed but we hope first that there are sufficient questions from all of you to spark the discussion.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1CBA-549F-3D42-96B1-EA861254F2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554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Some questions that we have in our back pocket to stimulate discussion.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1CBA-549F-3D42-96B1-EA861254F2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07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a:defRPr/>
            </a:pPr>
            <a:r>
              <a:rPr lang="en-US" dirty="0">
                <a:ea typeface="Calibri"/>
                <a:cs typeface="Calibri"/>
              </a:rPr>
              <a:t>AS citizens of Colorado, we would also like to acknowledge and honor the legacy of Colorado's indigenous people (the </a:t>
            </a:r>
            <a:r>
              <a:rPr lang="en-US" dirty="0" err="1">
                <a:ea typeface="Calibri"/>
                <a:cs typeface="Calibri"/>
              </a:rPr>
              <a:t>pawnee</a:t>
            </a:r>
            <a:r>
              <a:rPr lang="en-US" dirty="0">
                <a:ea typeface="Calibri"/>
                <a:cs typeface="Calibri"/>
              </a:rPr>
              <a:t>, </a:t>
            </a:r>
            <a:r>
              <a:rPr lang="en-US" dirty="0" err="1">
                <a:ea typeface="Calibri"/>
                <a:cs typeface="Calibri"/>
              </a:rPr>
              <a:t>araphaoe</a:t>
            </a:r>
            <a:r>
              <a:rPr lang="en-US" dirty="0">
                <a:ea typeface="Calibri"/>
                <a:cs typeface="Calibri"/>
              </a:rPr>
              <a:t>, </a:t>
            </a:r>
            <a:r>
              <a:rPr lang="en-US" dirty="0" err="1">
                <a:ea typeface="Calibri"/>
                <a:cs typeface="Calibri"/>
              </a:rPr>
              <a:t>cheyenne</a:t>
            </a:r>
            <a:r>
              <a:rPr lang="en-US" dirty="0">
                <a:ea typeface="Calibri"/>
                <a:cs typeface="Calibri"/>
              </a:rPr>
              <a:t>, </a:t>
            </a:r>
            <a:r>
              <a:rPr lang="en-US" dirty="0" err="1">
                <a:ea typeface="Calibri"/>
                <a:cs typeface="Calibri"/>
              </a:rPr>
              <a:t>apache</a:t>
            </a:r>
            <a:r>
              <a:rPr lang="en-US" dirty="0">
                <a:ea typeface="Calibri"/>
                <a:cs typeface="Calibri"/>
              </a:rPr>
              <a:t>, and </a:t>
            </a:r>
            <a:r>
              <a:rPr lang="en-US" dirty="0" err="1">
                <a:ea typeface="Calibri"/>
                <a:cs typeface="Calibri"/>
              </a:rPr>
              <a:t>osage</a:t>
            </a:r>
            <a:r>
              <a:rPr lang="en-US" dirty="0">
                <a:ea typeface="Calibri"/>
                <a:cs typeface="Calibri"/>
              </a:rPr>
              <a:t>). We recognized that displacement, colonialism, and oppression of Native people's have a long and ongoing history (one that we see play out in much of the work of this conference and our own). We pay respect to these historic stewards of Colorado and Arizona and commit to honoring their legacy and seeking reconciliation into the future. </a:t>
            </a:r>
          </a:p>
          <a:p>
            <a:pPr>
              <a:defRPr/>
            </a:pPr>
            <a:endParaRPr lang="en-US"/>
          </a:p>
          <a:p>
            <a:pPr>
              <a:defRPr/>
            </a:pPr>
            <a:r>
              <a:rPr lang="en-US" dirty="0"/>
              <a:t>MATT: </a:t>
            </a:r>
            <a:endParaRPr lang="en-US" dirty="0">
              <a:ea typeface="Calibri"/>
              <a:cs typeface="Calibri"/>
            </a:endParaRPr>
          </a:p>
          <a:p>
            <a:pPr>
              <a:defRPr/>
            </a:pPr>
            <a:r>
              <a:rPr lang="en-US" dirty="0">
                <a:hlinkClick r:id="rId3"/>
              </a:rPr>
              <a:t>Land Acknowledgement | Project Humanities (asu.edu)</a:t>
            </a:r>
            <a:endParaRPr lang="en-US" dirty="0"/>
          </a:p>
          <a:p>
            <a:pPr>
              <a:defRPr/>
            </a:pPr>
            <a:r>
              <a:rPr lang="en-US" dirty="0"/>
              <a:t>Tempe campus, Arizona State University, is situated on the ancestral lands of Indigenous people past, present, and future. We thank and honor the Native American tribes and sovereign nations of the Salt River Valley—including the Akimel O’odham, </a:t>
            </a:r>
            <a:r>
              <a:rPr lang="en-US" dirty="0" err="1"/>
              <a:t>Onk</a:t>
            </a:r>
            <a:r>
              <a:rPr lang="en-US" dirty="0"/>
              <a:t> Akimel O'odham, and </a:t>
            </a:r>
            <a:r>
              <a:rPr lang="en-US" dirty="0" err="1"/>
              <a:t>Piipaash</a:t>
            </a:r>
            <a:r>
              <a:rPr lang="en-US" dirty="0"/>
              <a:t> nations—whose knowledge and stewardship of the land and waterways allow us to be here now. In addition, we honor all 23 tribes in Arizona and their continued and many contributions today:</a:t>
            </a:r>
            <a:endParaRPr lang="en-US" dirty="0">
              <a:ea typeface="Calibri"/>
              <a:cs typeface="Calibri"/>
            </a:endParaRPr>
          </a:p>
          <a:p>
            <a:pPr>
              <a:defRPr/>
            </a:pPr>
            <a:endParaRPr lang="en-US"/>
          </a:p>
          <a:p>
            <a:pPr>
              <a:defRPr/>
            </a:pPr>
            <a:r>
              <a:rPr lang="en-US" dirty="0">
                <a:hlinkClick r:id="rId4"/>
              </a:rPr>
              <a:t>Land Acknowledgement Language.pdf (phoenix.gov)</a:t>
            </a:r>
            <a:endParaRPr lang="en-US" dirty="0"/>
          </a:p>
          <a:p>
            <a:pPr>
              <a:defRPr/>
            </a:pPr>
            <a:r>
              <a:rPr lang="en-US" dirty="0"/>
              <a:t>The Parks and Recreation Department acknowledges the City of Phoenix is located within the homeland of the </a:t>
            </a:r>
            <a:r>
              <a:rPr lang="en-US" dirty="0" err="1"/>
              <a:t>O’Odham</a:t>
            </a:r>
            <a:r>
              <a:rPr lang="en-US" dirty="0"/>
              <a:t> and </a:t>
            </a:r>
            <a:r>
              <a:rPr lang="en-US" dirty="0" err="1"/>
              <a:t>Piipaash</a:t>
            </a:r>
            <a:r>
              <a:rPr lang="en-US" dirty="0"/>
              <a:t> peoples and their ancestors, who have inhabited this landscape from time immemorial to present day. The landscape is sacred and reflects cultural values central to the </a:t>
            </a:r>
            <a:r>
              <a:rPr lang="en-US" dirty="0" err="1"/>
              <a:t>O’Odham</a:t>
            </a:r>
            <a:r>
              <a:rPr lang="en-US" dirty="0"/>
              <a:t> and </a:t>
            </a:r>
            <a:r>
              <a:rPr lang="en-US" dirty="0" err="1"/>
              <a:t>Piipaash</a:t>
            </a:r>
            <a:r>
              <a:rPr lang="en-US" dirty="0"/>
              <a:t> way of life and their self-definition. This acknowledgment demonstrates our commitment to work in partnership with the Ancestral Indigenous Communities to foster understanding, appreciation, and respect for this heritage. </a:t>
            </a:r>
            <a:endParaRPr lang="en-US" dirty="0">
              <a:cs typeface="Calibri"/>
            </a:endParaRPr>
          </a:p>
          <a:p>
            <a:pPr>
              <a:defRPr/>
            </a:pPr>
            <a:endParaRPr lang="en-US" sz="1800">
              <a:latin typeface="Calibri"/>
              <a:ea typeface="Calibri" panose="020F0502020204030204" pitchFamily="34" charset="0"/>
              <a:cs typeface="Calibri"/>
            </a:endParaRPr>
          </a:p>
          <a:p>
            <a:pPr>
              <a:defRPr/>
            </a:pPr>
            <a:endParaRPr lang="en-US" sz="1800">
              <a:latin typeface="Calibri"/>
              <a:ea typeface="Calibri" panose="020F0502020204030204" pitchFamily="34" charset="0"/>
              <a:cs typeface="Calibri"/>
            </a:endParaRPr>
          </a:p>
          <a:p>
            <a:pPr>
              <a:defRPr/>
            </a:pPr>
            <a:r>
              <a:rPr lang="en-US" sz="1800" dirty="0">
                <a:effectLst/>
                <a:latin typeface="Calibri"/>
                <a:ea typeface="Calibri"/>
                <a:cs typeface="Calibri"/>
              </a:rPr>
              <a:t>In countries such as New Zealand, Australia, Canada, it is commonplace, even policy, to acknowledge the traditional Indigenous inhabitants of the land that we now occupy. Acknowledgment is a simple, powerful way of showing respect and a step toward correcting the stories and practices that erase Indigenous people’s history and culture and moves us toward inviting and honoring the truth. As such, we would like to acknowledge the ancestral lands of the XX tribal nation on which we’re here today. We acknowledge the forced removal from this territory, and hope to honor and show respect the many diverse Indigenous peoples still connected to this land.</a:t>
            </a:r>
            <a:r>
              <a:rPr lang="en-US" sz="1800" dirty="0">
                <a:latin typeface="Calibri"/>
                <a:ea typeface="Calibri"/>
                <a:cs typeface="Calibri"/>
              </a:rPr>
              <a:t> </a:t>
            </a:r>
            <a:endParaRPr lang="en-US" dirty="0">
              <a:ea typeface="Calibri"/>
            </a:endParaRPr>
          </a:p>
          <a:p>
            <a:endParaRPr lang="en-US" sz="1800">
              <a:ea typeface="Calibri"/>
              <a:cs typeface="Calibri"/>
            </a:endParaRPr>
          </a:p>
          <a:p>
            <a:r>
              <a:rPr lang="en-US" sz="1800" dirty="0">
                <a:ea typeface="Calibri"/>
                <a:cs typeface="Calibri"/>
              </a:rPr>
              <a:t>Made up labor acknowledgement</a:t>
            </a:r>
          </a:p>
          <a:p>
            <a:r>
              <a:rPr lang="en-US" sz="1800" dirty="0">
                <a:ea typeface="Calibri"/>
                <a:cs typeface="Calibri"/>
              </a:rPr>
              <a:t> </a:t>
            </a:r>
            <a:r>
              <a:rPr lang="en-US" dirty="0"/>
              <a:t>We also recognize that much of the culture, economic growth, development and more in Arizona, Colorado, and throughout the US has historically been built by enslaved, marginalized, and victimized persons. We acknowledge the victims of the transatlantic slave trade, historical predatory or exploitative labor practices, and all marginalized workers for their contributions and suffering. We commit to advancing more diverse, equitable, and inclusive labor practices and communities into the future.</a:t>
            </a:r>
            <a:endParaRPr lang="en-US" sz="1800"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B7F1CBA-549F-3D42-96B1-EA861254F2BE}" type="slidenum">
              <a:rPr lang="en-US" smtClean="0"/>
              <a:t>8</a:t>
            </a:fld>
            <a:endParaRPr lang="en-US"/>
          </a:p>
        </p:txBody>
      </p:sp>
    </p:spTree>
    <p:extLst>
      <p:ext uri="{BB962C8B-B14F-4D97-AF65-F5344CB8AC3E}">
        <p14:creationId xmlns:p14="http://schemas.microsoft.com/office/powerpoint/2010/main" val="310260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dirty="0">
                <a:ea typeface="Calibri"/>
                <a:cs typeface="Calibri"/>
              </a:rPr>
              <a:t>Now onto the meat of this presentation. As you can see, We have 5 main objectives for this presentation. These objectives are interwoven throughout the presentation and during our discussion. Overall, we hope that you walk away from this presentation having an understanding of the landscape of youth homelessness in the US, </a:t>
            </a:r>
            <a:endParaRPr lang="en-US"/>
          </a:p>
          <a:p>
            <a:r>
              <a:rPr lang="en-US" dirty="0">
                <a:ea typeface="Calibri"/>
                <a:cs typeface="Calibri"/>
              </a:rPr>
              <a:t>the problems or inadequacies of traditional surveillance methods, </a:t>
            </a:r>
          </a:p>
          <a:p>
            <a:r>
              <a:rPr lang="en-US" dirty="0">
                <a:ea typeface="Calibri"/>
                <a:cs typeface="Calibri"/>
              </a:rPr>
              <a:t>A basic understanding of the process of multiple system estimation and how it can be applied in different contexts and across different populations.</a:t>
            </a:r>
          </a:p>
          <a:p>
            <a:r>
              <a:rPr lang="en-US">
                <a:cs typeface="Calibri"/>
              </a:rPr>
              <a:t>A sense of what that looks like in Denver as a case study</a:t>
            </a:r>
          </a:p>
          <a:p>
            <a:r>
              <a:rPr lang="en-US" dirty="0">
                <a:cs typeface="Calibri"/>
              </a:rPr>
              <a:t>Finally, to encourage discussion and discourse </a:t>
            </a:r>
          </a:p>
        </p:txBody>
      </p:sp>
      <p:sp>
        <p:nvSpPr>
          <p:cNvPr id="4" name="Slide Number Placeholder 3"/>
          <p:cNvSpPr>
            <a:spLocks noGrp="1"/>
          </p:cNvSpPr>
          <p:nvPr>
            <p:ph type="sldNum" sz="quarter" idx="5"/>
          </p:nvPr>
        </p:nvSpPr>
        <p:spPr/>
        <p:txBody>
          <a:bodyPr/>
          <a:lstStyle/>
          <a:p>
            <a:fld id="{2B7F1CBA-549F-3D42-96B1-EA861254F2BE}" type="slidenum">
              <a:rPr lang="en-US" smtClean="0"/>
              <a:t>9</a:t>
            </a:fld>
            <a:endParaRPr lang="en-US"/>
          </a:p>
        </p:txBody>
      </p:sp>
    </p:spTree>
    <p:extLst>
      <p:ext uri="{BB962C8B-B14F-4D97-AF65-F5344CB8AC3E}">
        <p14:creationId xmlns:p14="http://schemas.microsoft.com/office/powerpoint/2010/main" val="739340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2BF8-01EE-0F1D-E9D1-C266E0C772C1}"/>
              </a:ext>
            </a:extLst>
          </p:cNvPr>
          <p:cNvSpPr>
            <a:spLocks noGrp="1"/>
          </p:cNvSpPr>
          <p:nvPr>
            <p:ph type="ctrTitle"/>
          </p:nvPr>
        </p:nvSpPr>
        <p:spPr>
          <a:xfrm>
            <a:off x="1524000" y="1122363"/>
            <a:ext cx="9144000" cy="2387600"/>
          </a:xfrm>
        </p:spPr>
        <p:txBody>
          <a:bodyPr anchor="b"/>
          <a:lstStyle>
            <a:lvl1pPr algn="ctr">
              <a:defRPr sz="6000" baseline="0">
                <a:latin typeface="Acumin Pro" panose="020B0504020202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BEBA7A94-0546-2B68-7A46-76D54F57A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74549F5-993C-B1B5-1D41-096F4C523ECE}"/>
              </a:ext>
            </a:extLst>
          </p:cNvPr>
          <p:cNvPicPr>
            <a:picLocks noChangeAspect="1"/>
          </p:cNvPicPr>
          <p:nvPr userDrawn="1"/>
        </p:nvPicPr>
        <p:blipFill>
          <a:blip r:embed="rId2"/>
          <a:stretch>
            <a:fillRect/>
          </a:stretch>
        </p:blipFill>
        <p:spPr>
          <a:xfrm>
            <a:off x="0" y="5284627"/>
            <a:ext cx="3398107" cy="1577522"/>
          </a:xfrm>
          <a:prstGeom prst="rect">
            <a:avLst/>
          </a:prstGeom>
        </p:spPr>
      </p:pic>
      <p:pic>
        <p:nvPicPr>
          <p:cNvPr id="8" name="Picture 7">
            <a:extLst>
              <a:ext uri="{FF2B5EF4-FFF2-40B4-BE49-F238E27FC236}">
                <a16:creationId xmlns:a16="http://schemas.microsoft.com/office/drawing/2014/main" id="{2E146B14-C6C2-5277-D4F4-349884608E70}"/>
              </a:ext>
            </a:extLst>
          </p:cNvPr>
          <p:cNvPicPr>
            <a:picLocks noChangeAspect="1"/>
          </p:cNvPicPr>
          <p:nvPr userDrawn="1"/>
        </p:nvPicPr>
        <p:blipFill>
          <a:blip r:embed="rId3"/>
          <a:stretch>
            <a:fillRect/>
          </a:stretch>
        </p:blipFill>
        <p:spPr>
          <a:xfrm>
            <a:off x="8324334" y="5392975"/>
            <a:ext cx="3867665" cy="1465025"/>
          </a:xfrm>
          <a:prstGeom prst="rect">
            <a:avLst/>
          </a:prstGeom>
        </p:spPr>
      </p:pic>
    </p:spTree>
    <p:extLst>
      <p:ext uri="{BB962C8B-B14F-4D97-AF65-F5344CB8AC3E}">
        <p14:creationId xmlns:p14="http://schemas.microsoft.com/office/powerpoint/2010/main" val="209717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3F2B-1860-8813-2BF3-06F828B78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62A29-CB79-7854-8D2A-0F3AE5091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1F7198-5D11-BC85-0132-BECB23A64C06}"/>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1782544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8C02-CB50-C629-3D79-7DC7DE696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0803B-EE91-6F6F-F6F8-9CCF40415A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8A772BA-B61E-2403-00B5-8086A1E0C292}"/>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52713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131C-2AB0-FFB8-3978-5C61F745B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7E6B2-2041-EFD2-4C90-B5FC19041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48C6B-33B4-B03F-43BB-9EC17C27A9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1DAC22D-02E4-B50D-5346-7E62B377CC9F}"/>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5626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F7AB-8493-C583-EFCA-17B4494EF5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69B69-EF3F-3F91-A42E-472533075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52DF8-2BF4-3163-D707-9C88039A3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A1482-B304-ABE4-3C44-CB56A8FD6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E4379B-8AE9-42C2-DC2C-09BF1BBC31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F6EA2D7-A587-D4D2-1C77-D9F3DE8732BE}"/>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343425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D1C2-F280-3862-C065-6FCD466DB04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DAB310D-9103-220C-FD09-6A311DF57861}"/>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157935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EE9ED3-F4E3-3918-8B71-FAEBD6291D54}"/>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419253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29-13F3-0F28-D0DE-1D3A9A75E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E3CFF-E9FE-5FDC-13FF-5F7275692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6E85F7-E269-DED8-E560-E54200110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7886D76-38D0-A1D8-7F6B-9E2F1B43CB71}"/>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266015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3280-79E8-AF83-C3A7-583C5CE9D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89189-C624-1ED7-8E0E-2B4911C74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9C6CBB-9378-41A1-D855-5A8083006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9B8F1F6-A202-E854-E359-DAC475C7D571}"/>
              </a:ext>
            </a:extLst>
          </p:cNvPr>
          <p:cNvSpPr>
            <a:spLocks noGrp="1"/>
          </p:cNvSpPr>
          <p:nvPr>
            <p:ph type="sldNum" sz="quarter" idx="12"/>
          </p:nvPr>
        </p:nvSpPr>
        <p:spPr/>
        <p:txBody>
          <a:bodyPr/>
          <a:lstStyle/>
          <a:p>
            <a:fld id="{BAE24D27-0239-DE4C-9168-63779EEFFC98}" type="slidenum">
              <a:rPr lang="en-US" smtClean="0"/>
              <a:t>‹#›</a:t>
            </a:fld>
            <a:endParaRPr lang="en-US"/>
          </a:p>
        </p:txBody>
      </p:sp>
    </p:spTree>
    <p:extLst>
      <p:ext uri="{BB962C8B-B14F-4D97-AF65-F5344CB8AC3E}">
        <p14:creationId xmlns:p14="http://schemas.microsoft.com/office/powerpoint/2010/main" val="489274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rgbClr val="F3F3F3"/>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C58CF-0A18-CEC4-522A-0A9A3208F5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FD5BA2-5DFC-044A-615F-4560DE8EF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6E4531A-64C7-3E55-1C48-A00BA285E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cumin Pro" panose="020B0504020202020204" pitchFamily="34" charset="77"/>
              </a:defRPr>
            </a:lvl1pPr>
          </a:lstStyle>
          <a:p>
            <a:fld id="{BAE24D27-0239-DE4C-9168-63779EEFFC98}" type="slidenum">
              <a:rPr lang="en-US" smtClean="0"/>
              <a:pPr/>
              <a:t>‹#›</a:t>
            </a:fld>
            <a:endParaRPr lang="en-US"/>
          </a:p>
        </p:txBody>
      </p:sp>
      <p:pic>
        <p:nvPicPr>
          <p:cNvPr id="9" name="Picture 8">
            <a:extLst>
              <a:ext uri="{FF2B5EF4-FFF2-40B4-BE49-F238E27FC236}">
                <a16:creationId xmlns:a16="http://schemas.microsoft.com/office/drawing/2014/main" id="{ABF8A813-1AB9-165F-DEAC-C05FAE48A53C}"/>
              </a:ext>
            </a:extLst>
          </p:cNvPr>
          <p:cNvPicPr>
            <a:picLocks noChangeAspect="1"/>
          </p:cNvPicPr>
          <p:nvPr userDrawn="1"/>
        </p:nvPicPr>
        <p:blipFill>
          <a:blip r:embed="rId11"/>
          <a:stretch>
            <a:fillRect/>
          </a:stretch>
        </p:blipFill>
        <p:spPr>
          <a:xfrm>
            <a:off x="0" y="6180640"/>
            <a:ext cx="1459087" cy="677360"/>
          </a:xfrm>
          <a:prstGeom prst="rect">
            <a:avLst/>
          </a:prstGeom>
        </p:spPr>
      </p:pic>
    </p:spTree>
    <p:extLst>
      <p:ext uri="{BB962C8B-B14F-4D97-AF65-F5344CB8AC3E}">
        <p14:creationId xmlns:p14="http://schemas.microsoft.com/office/powerpoint/2010/main" val="1696601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baseline="0">
          <a:solidFill>
            <a:schemeClr val="tx1"/>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mailto:Matthew.westfall@cuanschutz.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E7_E0F663AD.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D5C_1007C93C.xm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themissingu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mailto:Joshua.Barocas@CUAnschutz.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194_5D47FB46.xm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199_E8CB32D0.xm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0AD7-1148-8231-4CBC-18B1F230B78E}"/>
              </a:ext>
            </a:extLst>
          </p:cNvPr>
          <p:cNvSpPr>
            <a:spLocks noGrp="1"/>
          </p:cNvSpPr>
          <p:nvPr>
            <p:ph type="ctrTitle"/>
          </p:nvPr>
        </p:nvSpPr>
        <p:spPr/>
        <p:txBody>
          <a:bodyPr>
            <a:normAutofit/>
          </a:bodyPr>
          <a:lstStyle/>
          <a:p>
            <a:r>
              <a:rPr lang="en-US" sz="4400"/>
              <a:t>Estimating Youth Homelessness:</a:t>
            </a:r>
            <a:br>
              <a:rPr lang="en-US" sz="4400"/>
            </a:br>
            <a:r>
              <a:rPr lang="en-US" sz="4400"/>
              <a:t>Multiple Sample Estimation</a:t>
            </a:r>
          </a:p>
        </p:txBody>
      </p:sp>
      <p:sp>
        <p:nvSpPr>
          <p:cNvPr id="3" name="Subtitle 2">
            <a:extLst>
              <a:ext uri="{FF2B5EF4-FFF2-40B4-BE49-F238E27FC236}">
                <a16:creationId xmlns:a16="http://schemas.microsoft.com/office/drawing/2014/main" id="{CCF457A1-4635-91A7-2C62-332E70DB20E0}"/>
              </a:ext>
            </a:extLst>
          </p:cNvPr>
          <p:cNvSpPr>
            <a:spLocks noGrp="1"/>
          </p:cNvSpPr>
          <p:nvPr>
            <p:ph type="subTitle" idx="1"/>
          </p:nvPr>
        </p:nvSpPr>
        <p:spPr/>
        <p:txBody>
          <a:bodyPr/>
          <a:lstStyle/>
          <a:p>
            <a:r>
              <a:rPr lang="en-US"/>
              <a:t>Matthew Y Westfall, MD</a:t>
            </a:r>
          </a:p>
          <a:p>
            <a:r>
              <a:rPr lang="en-US" err="1"/>
              <a:t>Elysia</a:t>
            </a:r>
            <a:r>
              <a:rPr lang="en-US"/>
              <a:t> V Clemens, PhD</a:t>
            </a:r>
          </a:p>
          <a:p>
            <a:r>
              <a:rPr lang="en-US"/>
              <a:t>Joshua A </a:t>
            </a:r>
            <a:r>
              <a:rPr lang="en-US" err="1"/>
              <a:t>Barocas</a:t>
            </a:r>
            <a:r>
              <a:rPr lang="en-US"/>
              <a:t>, MD</a:t>
            </a:r>
          </a:p>
          <a:p>
            <a:endParaRPr lang="en-US"/>
          </a:p>
        </p:txBody>
      </p:sp>
      <p:pic>
        <p:nvPicPr>
          <p:cNvPr id="4" name="Picture 3">
            <a:extLst>
              <a:ext uri="{FF2B5EF4-FFF2-40B4-BE49-F238E27FC236}">
                <a16:creationId xmlns:a16="http://schemas.microsoft.com/office/drawing/2014/main" id="{312F6B13-60ED-2D40-AEDB-C01681E1B10F}"/>
              </a:ext>
            </a:extLst>
          </p:cNvPr>
          <p:cNvPicPr>
            <a:picLocks noChangeAspect="1"/>
          </p:cNvPicPr>
          <p:nvPr/>
        </p:nvPicPr>
        <p:blipFill>
          <a:blip r:embed="rId3"/>
          <a:stretch>
            <a:fillRect/>
          </a:stretch>
        </p:blipFill>
        <p:spPr>
          <a:xfrm>
            <a:off x="4058479" y="5523601"/>
            <a:ext cx="4075041" cy="1122363"/>
          </a:xfrm>
          <a:prstGeom prst="rect">
            <a:avLst/>
          </a:prstGeom>
        </p:spPr>
      </p:pic>
    </p:spTree>
    <p:extLst>
      <p:ext uri="{BB962C8B-B14F-4D97-AF65-F5344CB8AC3E}">
        <p14:creationId xmlns:p14="http://schemas.microsoft.com/office/powerpoint/2010/main" val="773091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dirty="0">
                <a:latin typeface="Acumin Pro"/>
              </a:rPr>
              <a:t>Discussion Questions</a:t>
            </a:r>
            <a:endParaRPr lang="en-US" sz="4000" b="0" dirty="0">
              <a:latin typeface="Acumin Pro"/>
            </a:endParaRPr>
          </a:p>
        </p:txBody>
      </p:sp>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8152671" y="4135024"/>
            <a:ext cx="4039329" cy="2722976"/>
          </a:xfrm>
          <a:prstGeom prst="rect">
            <a:avLst/>
          </a:prstGeom>
        </p:spPr>
      </p:pic>
      <p:sp>
        <p:nvSpPr>
          <p:cNvPr id="3" name="Content Placeholder 2">
            <a:extLst>
              <a:ext uri="{FF2B5EF4-FFF2-40B4-BE49-F238E27FC236}">
                <a16:creationId xmlns:a16="http://schemas.microsoft.com/office/drawing/2014/main" id="{791E26FE-698E-1CA9-B7AF-025BE08B9C30}"/>
              </a:ext>
            </a:extLst>
          </p:cNvPr>
          <p:cNvSpPr>
            <a:spLocks noGrp="1"/>
          </p:cNvSpPr>
          <p:nvPr>
            <p:ph idx="1"/>
          </p:nvPr>
        </p:nvSpPr>
        <p:spPr>
          <a:xfrm>
            <a:off x="838200" y="1887258"/>
            <a:ext cx="10515600" cy="2747963"/>
          </a:xfrm>
        </p:spPr>
        <p:txBody>
          <a:bodyPr vert="horz" lIns="91440" tIns="45720" rIns="91440" bIns="45720" rtlCol="0" anchor="ctr">
            <a:normAutofit/>
          </a:bodyPr>
          <a:lstStyle/>
          <a:p>
            <a:pPr marL="0" indent="0" algn="ctr">
              <a:buNone/>
            </a:pPr>
            <a:r>
              <a:rPr lang="en-US" sz="3600" b="1">
                <a:latin typeface="Acumin Pro"/>
              </a:rPr>
              <a:t>Questions to "Noodle On"</a:t>
            </a:r>
          </a:p>
          <a:p>
            <a:pPr marL="0" indent="0" algn="ctr">
              <a:buNone/>
            </a:pPr>
            <a:r>
              <a:rPr lang="en-US">
                <a:latin typeface="Acumin Pro"/>
              </a:rPr>
              <a:t>What does the homelessness landscape look like in your community? </a:t>
            </a:r>
          </a:p>
          <a:p>
            <a:pPr marL="0" indent="0" algn="ctr">
              <a:buNone/>
            </a:pPr>
            <a:r>
              <a:rPr lang="en-US">
                <a:latin typeface="Acumin Pro"/>
              </a:rPr>
              <a:t>What is unique about the homelessness crisis in your community? </a:t>
            </a:r>
            <a:endParaRPr lang="en-US"/>
          </a:p>
        </p:txBody>
      </p:sp>
      <p:pic>
        <p:nvPicPr>
          <p:cNvPr id="4" name="Picture 3">
            <a:extLst>
              <a:ext uri="{FF2B5EF4-FFF2-40B4-BE49-F238E27FC236}">
                <a16:creationId xmlns:a16="http://schemas.microsoft.com/office/drawing/2014/main" id="{0F52D353-D942-854A-68EA-A08933E8338B}"/>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418830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02C8-C781-A3D9-DC2E-E70AB429125E}"/>
              </a:ext>
            </a:extLst>
          </p:cNvPr>
          <p:cNvSpPr>
            <a:spLocks noGrp="1"/>
          </p:cNvSpPr>
          <p:nvPr>
            <p:ph type="title"/>
          </p:nvPr>
        </p:nvSpPr>
        <p:spPr/>
        <p:txBody>
          <a:bodyPr/>
          <a:lstStyle/>
          <a:p>
            <a:r>
              <a:rPr lang="en-US">
                <a:latin typeface="Acumin Pro"/>
              </a:rPr>
              <a:t>Homelessness is a local and national public health crisis </a:t>
            </a:r>
            <a:endParaRPr lang="en-US"/>
          </a:p>
        </p:txBody>
      </p:sp>
      <p:sp>
        <p:nvSpPr>
          <p:cNvPr id="3" name="Content Placeholder 2">
            <a:extLst>
              <a:ext uri="{FF2B5EF4-FFF2-40B4-BE49-F238E27FC236}">
                <a16:creationId xmlns:a16="http://schemas.microsoft.com/office/drawing/2014/main" id="{033648A0-7E37-6421-1FF5-17C94EE642F9}"/>
              </a:ext>
            </a:extLst>
          </p:cNvPr>
          <p:cNvSpPr>
            <a:spLocks noGrp="1"/>
          </p:cNvSpPr>
          <p:nvPr>
            <p:ph idx="1"/>
          </p:nvPr>
        </p:nvSpPr>
        <p:spPr/>
        <p:txBody>
          <a:bodyPr vert="horz" lIns="91440" tIns="45720" rIns="91440" bIns="45720" rtlCol="0" anchor="t">
            <a:normAutofit/>
          </a:bodyPr>
          <a:lstStyle/>
          <a:p>
            <a:r>
              <a:rPr lang="en-US">
                <a:latin typeface="Acumin Pro"/>
              </a:rPr>
              <a:t>2023 nationwide point in time (PIT) count reported 653,000 persons experiencing homelessness (PEH) </a:t>
            </a:r>
          </a:p>
          <a:p>
            <a:endParaRPr lang="en-US">
              <a:latin typeface="Acumin Pro"/>
            </a:endParaRPr>
          </a:p>
          <a:p>
            <a:r>
              <a:rPr lang="en-US">
                <a:latin typeface="Acumin Pro"/>
              </a:rPr>
              <a:t>Homelessness is associated with significant negative health impacts</a:t>
            </a:r>
            <a:endParaRPr lang="en-US"/>
          </a:p>
          <a:p>
            <a:pPr lvl="1">
              <a:buFont typeface="Courier New" panose="020B0604020202020204" pitchFamily="34" charset="0"/>
              <a:buChar char="o"/>
            </a:pPr>
            <a:r>
              <a:rPr lang="en-US">
                <a:latin typeface="Acumin Pro"/>
              </a:rPr>
              <a:t>Chronic conditions and infections, injuries, substance use and overdose, mental and psychiatric illness, mortality </a:t>
            </a:r>
            <a:endParaRPr lang="en-US"/>
          </a:p>
          <a:p>
            <a:pPr lvl="1">
              <a:buFont typeface="Courier New" panose="020B0604020202020204" pitchFamily="34" charset="0"/>
              <a:buChar char="o"/>
            </a:pPr>
            <a:r>
              <a:rPr lang="en-US">
                <a:latin typeface="Acumin Pro"/>
              </a:rPr>
              <a:t>Life expectancy amongst PEH is ~20 years less than general population </a:t>
            </a:r>
            <a:endParaRPr lang="en-US"/>
          </a:p>
          <a:p>
            <a:pPr lvl="1">
              <a:buFont typeface="Courier New" panose="020B0604020202020204" pitchFamily="34" charset="0"/>
              <a:buChar char="o"/>
            </a:pPr>
            <a:r>
              <a:rPr lang="en-US">
                <a:latin typeface="Acumin Pro"/>
              </a:rPr>
              <a:t>All-cause mortality is increasing (especially since COVID-19)</a:t>
            </a:r>
            <a:endParaRPr lang="en-US"/>
          </a:p>
          <a:p>
            <a:pPr lvl="1">
              <a:buFont typeface="Courier New" panose="020B0604020202020204" pitchFamily="34" charset="0"/>
              <a:buChar char="o"/>
            </a:pPr>
            <a:endParaRPr lang="en-US"/>
          </a:p>
        </p:txBody>
      </p:sp>
      <p:pic>
        <p:nvPicPr>
          <p:cNvPr id="4" name="Picture 3">
            <a:extLst>
              <a:ext uri="{FF2B5EF4-FFF2-40B4-BE49-F238E27FC236}">
                <a16:creationId xmlns:a16="http://schemas.microsoft.com/office/drawing/2014/main" id="{20719530-A5DC-97B1-FE30-EFB1C5F96B76}"/>
              </a:ext>
            </a:extLst>
          </p:cNvPr>
          <p:cNvPicPr>
            <a:picLocks noChangeAspect="1"/>
          </p:cNvPicPr>
          <p:nvPr/>
        </p:nvPicPr>
        <p:blipFill>
          <a:blip r:embed="rId3"/>
          <a:stretch>
            <a:fillRect/>
          </a:stretch>
        </p:blipFill>
        <p:spPr>
          <a:xfrm>
            <a:off x="10532989" y="1374911"/>
            <a:ext cx="1323062" cy="1354377"/>
          </a:xfrm>
          <a:prstGeom prst="rect">
            <a:avLst/>
          </a:prstGeom>
        </p:spPr>
      </p:pic>
      <p:pic>
        <p:nvPicPr>
          <p:cNvPr id="5" name="Picture 4">
            <a:extLst>
              <a:ext uri="{FF2B5EF4-FFF2-40B4-BE49-F238E27FC236}">
                <a16:creationId xmlns:a16="http://schemas.microsoft.com/office/drawing/2014/main" id="{076A4EC5-8D5F-AC62-883E-49BC8CFB08FA}"/>
              </a:ext>
            </a:extLst>
          </p:cNvPr>
          <p:cNvPicPr>
            <a:picLocks noChangeAspect="1"/>
          </p:cNvPicPr>
          <p:nvPr/>
        </p:nvPicPr>
        <p:blipFill>
          <a:blip r:embed="rId4"/>
          <a:stretch>
            <a:fillRect/>
          </a:stretch>
        </p:blipFill>
        <p:spPr>
          <a:xfrm>
            <a:off x="10856632" y="2985695"/>
            <a:ext cx="1012659" cy="1012659"/>
          </a:xfrm>
          <a:prstGeom prst="rect">
            <a:avLst/>
          </a:prstGeom>
        </p:spPr>
      </p:pic>
      <p:pic>
        <p:nvPicPr>
          <p:cNvPr id="7" name="Picture 6">
            <a:extLst>
              <a:ext uri="{FF2B5EF4-FFF2-40B4-BE49-F238E27FC236}">
                <a16:creationId xmlns:a16="http://schemas.microsoft.com/office/drawing/2014/main" id="{061BA5E4-288B-5B67-4CA7-9B346E192578}"/>
              </a:ext>
            </a:extLst>
          </p:cNvPr>
          <p:cNvPicPr>
            <a:picLocks noChangeAspect="1"/>
          </p:cNvPicPr>
          <p:nvPr/>
        </p:nvPicPr>
        <p:blipFill>
          <a:blip r:embed="rId5"/>
          <a:stretch>
            <a:fillRect/>
          </a:stretch>
        </p:blipFill>
        <p:spPr>
          <a:xfrm>
            <a:off x="10708499" y="4668789"/>
            <a:ext cx="972039" cy="893886"/>
          </a:xfrm>
          <a:prstGeom prst="rect">
            <a:avLst/>
          </a:prstGeom>
        </p:spPr>
      </p:pic>
      <p:pic>
        <p:nvPicPr>
          <p:cNvPr id="6" name="Picture 5">
            <a:extLst>
              <a:ext uri="{FF2B5EF4-FFF2-40B4-BE49-F238E27FC236}">
                <a16:creationId xmlns:a16="http://schemas.microsoft.com/office/drawing/2014/main" id="{51795370-AA87-4481-F737-31DFD1FA11F3}"/>
              </a:ext>
            </a:extLst>
          </p:cNvPr>
          <p:cNvPicPr>
            <a:picLocks noChangeAspect="1"/>
          </p:cNvPicPr>
          <p:nvPr/>
        </p:nvPicPr>
        <p:blipFill>
          <a:blip r:embed="rId6"/>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59489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A75C-D063-FE8E-CEDF-B3D227096CF7}"/>
              </a:ext>
            </a:extLst>
          </p:cNvPr>
          <p:cNvSpPr>
            <a:spLocks noGrp="1"/>
          </p:cNvSpPr>
          <p:nvPr>
            <p:ph type="title"/>
          </p:nvPr>
        </p:nvSpPr>
        <p:spPr/>
        <p:txBody>
          <a:bodyPr>
            <a:normAutofit fontScale="90000"/>
          </a:bodyPr>
          <a:lstStyle/>
          <a:p>
            <a:r>
              <a:rPr lang="en-US">
                <a:latin typeface="Acumin Pro"/>
              </a:rPr>
              <a:t>Children and youth are especially vulnerable to the negative effects of homelessness</a:t>
            </a:r>
            <a:endParaRPr lang="en-US"/>
          </a:p>
        </p:txBody>
      </p:sp>
      <p:sp>
        <p:nvSpPr>
          <p:cNvPr id="3" name="Content Placeholder 2">
            <a:extLst>
              <a:ext uri="{FF2B5EF4-FFF2-40B4-BE49-F238E27FC236}">
                <a16:creationId xmlns:a16="http://schemas.microsoft.com/office/drawing/2014/main" id="{2D4AC834-AD3B-66BB-615C-7AA49A93AA0D}"/>
              </a:ext>
            </a:extLst>
          </p:cNvPr>
          <p:cNvSpPr>
            <a:spLocks noGrp="1"/>
          </p:cNvSpPr>
          <p:nvPr>
            <p:ph idx="1"/>
          </p:nvPr>
        </p:nvSpPr>
        <p:spPr/>
        <p:txBody>
          <a:bodyPr vert="horz" lIns="91440" tIns="45720" rIns="91440" bIns="45720" rtlCol="0" anchor="t">
            <a:normAutofit lnSpcReduction="10000"/>
          </a:bodyPr>
          <a:lstStyle/>
          <a:p>
            <a:r>
              <a:rPr lang="en-US">
                <a:latin typeface="Acumin Pro"/>
              </a:rPr>
              <a:t>Child and youth specific outcomes </a:t>
            </a:r>
          </a:p>
          <a:p>
            <a:pPr lvl="1">
              <a:buFont typeface="Courier New" panose="020B0604020202020204" pitchFamily="34" charset="0"/>
              <a:buChar char="o"/>
            </a:pPr>
            <a:r>
              <a:rPr lang="en-US">
                <a:latin typeface="Acumin Pro"/>
              </a:rPr>
              <a:t>Prenatal and childhood development, pediatric specific health concerns</a:t>
            </a:r>
          </a:p>
          <a:p>
            <a:pPr lvl="1">
              <a:buFont typeface="Courier New" panose="020B0604020202020204" pitchFamily="34" charset="0"/>
              <a:buChar char="o"/>
            </a:pPr>
            <a:r>
              <a:rPr lang="en-US">
                <a:latin typeface="Acumin Pro"/>
              </a:rPr>
              <a:t>Adverse childhood events (ACEs)</a:t>
            </a:r>
            <a:endParaRPr lang="en-US"/>
          </a:p>
          <a:p>
            <a:pPr lvl="1">
              <a:buFont typeface="Courier New" panose="020B0604020202020204" pitchFamily="34" charset="0"/>
              <a:buChar char="o"/>
            </a:pPr>
            <a:r>
              <a:rPr lang="en-US">
                <a:latin typeface="Acumin Pro"/>
              </a:rPr>
              <a:t>Family separation </a:t>
            </a:r>
          </a:p>
          <a:p>
            <a:pPr lvl="1">
              <a:buFont typeface="Courier New" panose="020B0604020202020204" pitchFamily="34" charset="0"/>
              <a:buChar char="o"/>
            </a:pPr>
            <a:r>
              <a:rPr lang="en-US">
                <a:latin typeface="Acumin Pro"/>
              </a:rPr>
              <a:t>Absenteeism and school disruption</a:t>
            </a:r>
          </a:p>
          <a:p>
            <a:endParaRPr lang="en-US">
              <a:latin typeface="Acumin Pro"/>
            </a:endParaRPr>
          </a:p>
          <a:p>
            <a:r>
              <a:rPr lang="en-US">
                <a:latin typeface="Acumin Pro"/>
              </a:rPr>
              <a:t>Mortality 10x that of the general youth population </a:t>
            </a:r>
          </a:p>
          <a:p>
            <a:endParaRPr lang="en-US">
              <a:latin typeface="Acumin Pro"/>
            </a:endParaRPr>
          </a:p>
          <a:p>
            <a:r>
              <a:rPr lang="en-US">
                <a:latin typeface="Acumin Pro"/>
              </a:rPr>
              <a:t>Experiencing homelessness as a child increases risk of experiencing homelessness as an adult </a:t>
            </a:r>
          </a:p>
        </p:txBody>
      </p:sp>
      <p:pic>
        <p:nvPicPr>
          <p:cNvPr id="4" name="Picture 3">
            <a:extLst>
              <a:ext uri="{FF2B5EF4-FFF2-40B4-BE49-F238E27FC236}">
                <a16:creationId xmlns:a16="http://schemas.microsoft.com/office/drawing/2014/main" id="{0E0B399F-E5F2-DE50-7D26-9EB0BBBEAE23}"/>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807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2442-D363-768D-7FE0-F54709D36E3B}"/>
              </a:ext>
            </a:extLst>
          </p:cNvPr>
          <p:cNvSpPr>
            <a:spLocks noGrp="1"/>
          </p:cNvSpPr>
          <p:nvPr>
            <p:ph type="title"/>
          </p:nvPr>
        </p:nvSpPr>
        <p:spPr/>
        <p:txBody>
          <a:bodyPr/>
          <a:lstStyle/>
          <a:p>
            <a:r>
              <a:rPr lang="en-US">
                <a:latin typeface="Acumin Pro"/>
              </a:rPr>
              <a:t>Accurate prevalence/count estimates are necessary</a:t>
            </a:r>
            <a:endParaRPr lang="en-US"/>
          </a:p>
        </p:txBody>
      </p:sp>
      <p:sp>
        <p:nvSpPr>
          <p:cNvPr id="3" name="Content Placeholder 2">
            <a:extLst>
              <a:ext uri="{FF2B5EF4-FFF2-40B4-BE49-F238E27FC236}">
                <a16:creationId xmlns:a16="http://schemas.microsoft.com/office/drawing/2014/main" id="{2A0D252C-2605-8572-7E5D-1EB8E09C033E}"/>
              </a:ext>
            </a:extLst>
          </p:cNvPr>
          <p:cNvSpPr>
            <a:spLocks noGrp="1"/>
          </p:cNvSpPr>
          <p:nvPr>
            <p:ph idx="1"/>
          </p:nvPr>
        </p:nvSpPr>
        <p:spPr>
          <a:xfrm>
            <a:off x="838200" y="1257149"/>
            <a:ext cx="10515600" cy="4351338"/>
          </a:xfrm>
        </p:spPr>
        <p:txBody>
          <a:bodyPr vert="horz" lIns="91440" tIns="45720" rIns="91440" bIns="45720" rtlCol="0" anchor="t">
            <a:normAutofit/>
          </a:bodyPr>
          <a:lstStyle/>
          <a:p>
            <a:pPr marL="0" indent="0">
              <a:buNone/>
            </a:pPr>
            <a:endParaRPr lang="en-US">
              <a:latin typeface="Acumin Pro"/>
            </a:endParaRPr>
          </a:p>
          <a:p>
            <a:r>
              <a:rPr lang="en-US">
                <a:latin typeface="Acumin Pro"/>
              </a:rPr>
              <a:t>To appropriately allocate resources</a:t>
            </a:r>
          </a:p>
          <a:p>
            <a:endParaRPr lang="en-US">
              <a:latin typeface="Acumin Pro"/>
            </a:endParaRPr>
          </a:p>
          <a:p>
            <a:r>
              <a:rPr lang="en-US">
                <a:latin typeface="Acumin Pro"/>
              </a:rPr>
              <a:t>To decrease disparities and increase health equity</a:t>
            </a:r>
            <a:endParaRPr lang="en-US"/>
          </a:p>
          <a:p>
            <a:endParaRPr lang="en-US">
              <a:latin typeface="Acumin Pro"/>
            </a:endParaRPr>
          </a:p>
          <a:p>
            <a:r>
              <a:rPr lang="en-US">
                <a:latin typeface="Acumin Pro"/>
              </a:rPr>
              <a:t>To understand if size of population is larger than expected</a:t>
            </a:r>
            <a:endParaRPr lang="en-US"/>
          </a:p>
          <a:p>
            <a:endParaRPr lang="en-US"/>
          </a:p>
        </p:txBody>
      </p:sp>
      <p:pic>
        <p:nvPicPr>
          <p:cNvPr id="4" name="Picture 3">
            <a:extLst>
              <a:ext uri="{FF2B5EF4-FFF2-40B4-BE49-F238E27FC236}">
                <a16:creationId xmlns:a16="http://schemas.microsoft.com/office/drawing/2014/main" id="{53F09334-A65C-1AD9-F7A7-6681C9965F52}"/>
              </a:ext>
            </a:extLst>
          </p:cNvPr>
          <p:cNvPicPr>
            <a:picLocks noChangeAspect="1"/>
          </p:cNvPicPr>
          <p:nvPr/>
        </p:nvPicPr>
        <p:blipFill>
          <a:blip r:embed="rId3"/>
          <a:stretch>
            <a:fillRect/>
          </a:stretch>
        </p:blipFill>
        <p:spPr>
          <a:xfrm>
            <a:off x="8021" y="5125070"/>
            <a:ext cx="12192000" cy="1051524"/>
          </a:xfrm>
          <a:prstGeom prst="rect">
            <a:avLst/>
          </a:prstGeom>
        </p:spPr>
      </p:pic>
      <p:pic>
        <p:nvPicPr>
          <p:cNvPr id="5" name="Picture 4">
            <a:extLst>
              <a:ext uri="{FF2B5EF4-FFF2-40B4-BE49-F238E27FC236}">
                <a16:creationId xmlns:a16="http://schemas.microsoft.com/office/drawing/2014/main" id="{4A77A8BF-2FAA-1CAA-75A9-47266F64A35B}"/>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7826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F4CD-D6EB-66DB-AA6A-E4A39A6D94CE}"/>
              </a:ext>
            </a:extLst>
          </p:cNvPr>
          <p:cNvSpPr>
            <a:spLocks noGrp="1"/>
          </p:cNvSpPr>
          <p:nvPr>
            <p:ph type="title"/>
          </p:nvPr>
        </p:nvSpPr>
        <p:spPr>
          <a:xfrm>
            <a:off x="838200" y="365125"/>
            <a:ext cx="10515600" cy="1325563"/>
          </a:xfrm>
        </p:spPr>
        <p:txBody>
          <a:bodyPr anchor="ctr">
            <a:normAutofit/>
          </a:bodyPr>
          <a:lstStyle/>
          <a:p>
            <a:r>
              <a:rPr lang="en-US"/>
              <a:t>Estimating youth homelessness prevalence ripe with opportunity</a:t>
            </a:r>
          </a:p>
        </p:txBody>
      </p:sp>
      <p:sp>
        <p:nvSpPr>
          <p:cNvPr id="3" name="Content Placeholder 2">
            <a:extLst>
              <a:ext uri="{FF2B5EF4-FFF2-40B4-BE49-F238E27FC236}">
                <a16:creationId xmlns:a16="http://schemas.microsoft.com/office/drawing/2014/main" id="{01A9BEC0-C753-A76C-83F7-B2EBF7797D4E}"/>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a:t>Multiple sources of data</a:t>
            </a:r>
          </a:p>
          <a:p>
            <a:pPr lvl="1">
              <a:buFont typeface="Courier New,monospace" panose="020B0604020202020204" pitchFamily="34" charset="0"/>
              <a:buChar char="o"/>
            </a:pPr>
            <a:r>
              <a:rPr lang="en-US" sz="2800"/>
              <a:t>Point in time (PIT) counts </a:t>
            </a:r>
          </a:p>
          <a:p>
            <a:pPr lvl="1">
              <a:buFont typeface="Courier New,monospace" panose="020B0604020202020204" pitchFamily="34" charset="0"/>
              <a:buChar char="o"/>
            </a:pPr>
            <a:r>
              <a:rPr lang="en-US" sz="2800"/>
              <a:t>Public school systems (McKinney Vento data) </a:t>
            </a:r>
          </a:p>
          <a:p>
            <a:pPr lvl="1">
              <a:buFont typeface="Courier New,monospace" panose="020B0604020202020204" pitchFamily="34" charset="0"/>
              <a:buChar char="o"/>
            </a:pPr>
            <a:r>
              <a:rPr lang="en-US" sz="2800"/>
              <a:t>Shelter systems (HMIS)</a:t>
            </a:r>
          </a:p>
          <a:p>
            <a:pPr lvl="1">
              <a:buFont typeface="Courier New,monospace" panose="020B0604020202020204" pitchFamily="34" charset="0"/>
              <a:buChar char="o"/>
            </a:pPr>
            <a:r>
              <a:rPr lang="en-US" sz="2800"/>
              <a:t>Child protective services </a:t>
            </a:r>
          </a:p>
          <a:p>
            <a:pPr lvl="1">
              <a:buFont typeface="Courier New,monospace" panose="020B0604020202020204" pitchFamily="34" charset="0"/>
              <a:buChar char="o"/>
            </a:pPr>
            <a:r>
              <a:rPr lang="en-US" sz="2800"/>
              <a:t>Healthcare and administrative claims </a:t>
            </a:r>
          </a:p>
          <a:p>
            <a:pPr marL="457200" lvl="1" indent="0">
              <a:buNone/>
            </a:pPr>
            <a:endParaRPr lang="en-US" sz="2800"/>
          </a:p>
        </p:txBody>
      </p:sp>
      <p:pic>
        <p:nvPicPr>
          <p:cNvPr id="1028" name="Picture 4" descr="When Is A Banana Too Ripe For Baking?">
            <a:extLst>
              <a:ext uri="{FF2B5EF4-FFF2-40B4-BE49-F238E27FC236}">
                <a16:creationId xmlns:a16="http://schemas.microsoft.com/office/drawing/2014/main" id="{A3832DEF-D2A1-C582-3485-1065AF99C5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277234"/>
            <a:ext cx="5181600" cy="3448119"/>
          </a:xfrm>
          <a:prstGeom prst="rect">
            <a:avLst/>
          </a:prstGeom>
          <a:solidFill>
            <a:srgbClr val="FFFFFF"/>
          </a:solidFill>
        </p:spPr>
      </p:pic>
      <p:pic>
        <p:nvPicPr>
          <p:cNvPr id="4" name="Picture 3">
            <a:extLst>
              <a:ext uri="{FF2B5EF4-FFF2-40B4-BE49-F238E27FC236}">
                <a16:creationId xmlns:a16="http://schemas.microsoft.com/office/drawing/2014/main" id="{4A10DE57-9773-EE75-04F2-533AE2211DCF}"/>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87826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AB29-4338-2E55-60D3-2D7DE2735F76}"/>
              </a:ext>
            </a:extLst>
          </p:cNvPr>
          <p:cNvSpPr>
            <a:spLocks noGrp="1"/>
          </p:cNvSpPr>
          <p:nvPr>
            <p:ph type="title"/>
          </p:nvPr>
        </p:nvSpPr>
        <p:spPr/>
        <p:txBody>
          <a:bodyPr/>
          <a:lstStyle/>
          <a:p>
            <a:r>
              <a:rPr lang="en-US" dirty="0">
                <a:latin typeface="Acumin Pro"/>
              </a:rPr>
              <a:t>Estimating youth homelessness prevalence ripe with challenges </a:t>
            </a:r>
            <a:endParaRPr lang="en-US" dirty="0"/>
          </a:p>
        </p:txBody>
      </p:sp>
      <p:sp>
        <p:nvSpPr>
          <p:cNvPr id="5" name="Content Placeholder 4">
            <a:extLst>
              <a:ext uri="{FF2B5EF4-FFF2-40B4-BE49-F238E27FC236}">
                <a16:creationId xmlns:a16="http://schemas.microsoft.com/office/drawing/2014/main" id="{12BBF351-CFA2-E0F4-6771-49849D974481}"/>
              </a:ext>
            </a:extLst>
          </p:cNvPr>
          <p:cNvSpPr>
            <a:spLocks noGrp="1"/>
          </p:cNvSpPr>
          <p:nvPr>
            <p:ph idx="1"/>
          </p:nvPr>
        </p:nvSpPr>
        <p:spPr/>
        <p:txBody>
          <a:bodyPr vert="horz" lIns="91440" tIns="45720" rIns="91440" bIns="45720" rtlCol="0" anchor="t">
            <a:normAutofit fontScale="92500" lnSpcReduction="10000"/>
          </a:bodyPr>
          <a:lstStyle/>
          <a:p>
            <a:r>
              <a:rPr lang="en-US" dirty="0">
                <a:latin typeface="Acumin Pro"/>
              </a:rPr>
              <a:t>Stigmatized conditions are challenging to estimate and quantify </a:t>
            </a:r>
          </a:p>
          <a:p>
            <a:pPr lvl="1">
              <a:buFont typeface="Courier New" panose="020B0604020202020204" pitchFamily="34" charset="0"/>
              <a:buChar char="o"/>
            </a:pPr>
            <a:r>
              <a:rPr lang="en-US" dirty="0">
                <a:latin typeface="Acumin Pro"/>
              </a:rPr>
              <a:t>Social desirability bias </a:t>
            </a:r>
          </a:p>
          <a:p>
            <a:r>
              <a:rPr lang="en-US" dirty="0">
                <a:latin typeface="Acumin Pro"/>
              </a:rPr>
              <a:t>Limitations in currently employed methods </a:t>
            </a:r>
            <a:endParaRPr lang="en-US" dirty="0"/>
          </a:p>
          <a:p>
            <a:pPr lvl="1">
              <a:buFont typeface="Courier New" panose="020B0604020202020204" pitchFamily="34" charset="0"/>
              <a:buChar char="o"/>
            </a:pPr>
            <a:r>
              <a:rPr lang="en-US" dirty="0">
                <a:latin typeface="Acumin Pro"/>
              </a:rPr>
              <a:t>Single point prevalences (vs annual)</a:t>
            </a:r>
          </a:p>
          <a:p>
            <a:pPr lvl="1">
              <a:buFont typeface="Courier New" panose="020B0604020202020204" pitchFamily="34" charset="0"/>
              <a:buChar char="o"/>
            </a:pPr>
            <a:r>
              <a:rPr lang="en-US" dirty="0">
                <a:latin typeface="Acumin Pro"/>
              </a:rPr>
              <a:t>Heterogenous methods and implementation</a:t>
            </a:r>
          </a:p>
          <a:p>
            <a:pPr lvl="1">
              <a:buFont typeface="Courier New" panose="020B0604020202020204" pitchFamily="34" charset="0"/>
              <a:buChar char="o"/>
            </a:pPr>
            <a:r>
              <a:rPr lang="en-US" dirty="0">
                <a:latin typeface="Acumin Pro"/>
              </a:rPr>
              <a:t>Missing people who are hidden or homeless at different times of the year </a:t>
            </a:r>
          </a:p>
          <a:p>
            <a:pPr lvl="1">
              <a:buFont typeface="Courier New" panose="020B0604020202020204" pitchFamily="34" charset="0"/>
              <a:buChar char="o"/>
            </a:pPr>
            <a:r>
              <a:rPr lang="en-US" dirty="0">
                <a:latin typeface="Acumin Pro"/>
              </a:rPr>
              <a:t>No cross talk</a:t>
            </a:r>
          </a:p>
          <a:p>
            <a:r>
              <a:rPr lang="en-US" dirty="0">
                <a:latin typeface="Acumin Pro"/>
              </a:rPr>
              <a:t>Individual systems that provide services, recognizing homelessness is not their primary purpose </a:t>
            </a:r>
          </a:p>
          <a:p>
            <a:pPr lvl="1">
              <a:buFont typeface="Courier New" panose="020B0604020202020204" pitchFamily="34" charset="0"/>
              <a:buChar char="o"/>
            </a:pPr>
            <a:r>
              <a:rPr lang="en-US" dirty="0">
                <a:latin typeface="Acumin Pro"/>
              </a:rPr>
              <a:t>Health care administrative claims data includes only those who receive healthcare services</a:t>
            </a:r>
            <a:endParaRPr lang="en-US" dirty="0"/>
          </a:p>
          <a:p>
            <a:pPr lvl="1">
              <a:buFont typeface="Courier New" panose="020B0604020202020204" pitchFamily="34" charset="0"/>
              <a:buChar char="o"/>
            </a:pPr>
            <a:r>
              <a:rPr lang="en-US" dirty="0">
                <a:latin typeface="Acumin Pro"/>
              </a:rPr>
              <a:t>Child</a:t>
            </a:r>
            <a:r>
              <a:rPr lang="en-US" sz="2400" dirty="0">
                <a:latin typeface="Acumin Pro"/>
              </a:rPr>
              <a:t> welfare includes only those who were referred for safety concerns</a:t>
            </a:r>
            <a:endParaRPr lang="en-US" sz="2000" dirty="0"/>
          </a:p>
          <a:p>
            <a:pPr marL="228600" lvl="1">
              <a:spcBef>
                <a:spcPts val="1000"/>
              </a:spcBef>
              <a:buFont typeface="Courier New" panose="020B0604020202020204" pitchFamily="34" charset="0"/>
              <a:buChar char="o"/>
            </a:pPr>
            <a:endParaRPr lang="en-US" sz="2800" dirty="0">
              <a:latin typeface="Acumin Pro"/>
            </a:endParaRPr>
          </a:p>
          <a:p>
            <a:pPr marL="457200" lvl="1" indent="0">
              <a:buNone/>
            </a:pPr>
            <a:endParaRPr lang="en-US" dirty="0">
              <a:latin typeface="Acumin Pro"/>
            </a:endParaRPr>
          </a:p>
          <a:p>
            <a:endParaRPr lang="en-US" dirty="0">
              <a:latin typeface="Acumin Pro"/>
            </a:endParaRPr>
          </a:p>
        </p:txBody>
      </p:sp>
      <p:pic>
        <p:nvPicPr>
          <p:cNvPr id="4" name="Picture 3">
            <a:extLst>
              <a:ext uri="{FF2B5EF4-FFF2-40B4-BE49-F238E27FC236}">
                <a16:creationId xmlns:a16="http://schemas.microsoft.com/office/drawing/2014/main" id="{2AB84198-65E2-F710-3929-EE746F811FC6}"/>
              </a:ext>
            </a:extLst>
          </p:cNvPr>
          <p:cNvPicPr>
            <a:picLocks noChangeAspect="1"/>
          </p:cNvPicPr>
          <p:nvPr/>
        </p:nvPicPr>
        <p:blipFill>
          <a:blip r:embed="rId3"/>
          <a:stretch>
            <a:fillRect/>
          </a:stretch>
        </p:blipFill>
        <p:spPr>
          <a:xfrm>
            <a:off x="9905488" y="6138331"/>
            <a:ext cx="2286512" cy="680005"/>
          </a:xfrm>
          <a:prstGeom prst="rect">
            <a:avLst/>
          </a:prstGeom>
        </p:spPr>
      </p:pic>
    </p:spTree>
    <p:extLst>
      <p:ext uri="{BB962C8B-B14F-4D97-AF65-F5344CB8AC3E}">
        <p14:creationId xmlns:p14="http://schemas.microsoft.com/office/powerpoint/2010/main" val="400295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AB29-4338-2E55-60D3-2D7DE2735F76}"/>
              </a:ext>
            </a:extLst>
          </p:cNvPr>
          <p:cNvSpPr>
            <a:spLocks noGrp="1"/>
          </p:cNvSpPr>
          <p:nvPr>
            <p:ph type="title"/>
          </p:nvPr>
        </p:nvSpPr>
        <p:spPr/>
        <p:txBody>
          <a:bodyPr/>
          <a:lstStyle/>
          <a:p>
            <a:r>
              <a:rPr lang="en-US" dirty="0">
                <a:latin typeface="Acumin Pro"/>
              </a:rPr>
              <a:t>Estimating youth homelessness prevalence ripe with challenges continued</a:t>
            </a:r>
            <a:endParaRPr lang="en-US" dirty="0"/>
          </a:p>
        </p:txBody>
      </p:sp>
      <p:sp>
        <p:nvSpPr>
          <p:cNvPr id="5" name="Content Placeholder 4">
            <a:extLst>
              <a:ext uri="{FF2B5EF4-FFF2-40B4-BE49-F238E27FC236}">
                <a16:creationId xmlns:a16="http://schemas.microsoft.com/office/drawing/2014/main" id="{12BBF351-CFA2-E0F4-6771-49849D974481}"/>
              </a:ext>
            </a:extLst>
          </p:cNvPr>
          <p:cNvSpPr>
            <a:spLocks noGrp="1"/>
          </p:cNvSpPr>
          <p:nvPr>
            <p:ph idx="1"/>
          </p:nvPr>
        </p:nvSpPr>
        <p:spPr/>
        <p:txBody>
          <a:bodyPr vert="horz" lIns="91440" tIns="45720" rIns="91440" bIns="45720" rtlCol="0" anchor="t">
            <a:normAutofit/>
          </a:bodyPr>
          <a:lstStyle/>
          <a:p>
            <a:pPr marL="457200" indent="-457200"/>
            <a:r>
              <a:rPr lang="en-US" dirty="0">
                <a:latin typeface="Acumin Pro"/>
              </a:rPr>
              <a:t>Challenges related to the complicated spectrum of youth homelessness</a:t>
            </a:r>
            <a:endParaRPr lang="en-US" dirty="0"/>
          </a:p>
        </p:txBody>
      </p:sp>
      <p:pic>
        <p:nvPicPr>
          <p:cNvPr id="7" name="Picture 6" descr="Screen Shot 2024-04-01 at 10.07.32 PM.png">
            <a:extLst>
              <a:ext uri="{FF2B5EF4-FFF2-40B4-BE49-F238E27FC236}">
                <a16:creationId xmlns:a16="http://schemas.microsoft.com/office/drawing/2014/main" id="{A9F8A432-85FB-02A1-BEF7-F0C2C552F0D5}"/>
              </a:ext>
            </a:extLst>
          </p:cNvPr>
          <p:cNvPicPr>
            <a:picLocks noChangeAspect="1"/>
          </p:cNvPicPr>
          <p:nvPr/>
        </p:nvPicPr>
        <p:blipFill rotWithShape="1">
          <a:blip r:embed="rId3">
            <a:extLst>
              <a:ext uri="{28A0092B-C50C-407E-A947-70E740481C1C}">
                <a14:useLocalDpi xmlns:a14="http://schemas.microsoft.com/office/drawing/2010/main" val="0"/>
              </a:ext>
            </a:extLst>
          </a:blip>
          <a:srcRect t="20653" r="-299" b="75"/>
          <a:stretch/>
        </p:blipFill>
        <p:spPr>
          <a:xfrm>
            <a:off x="1312122" y="2672967"/>
            <a:ext cx="4123724" cy="4177280"/>
          </a:xfrm>
          <a:prstGeom prst="rect">
            <a:avLst/>
          </a:prstGeom>
        </p:spPr>
      </p:pic>
      <p:pic>
        <p:nvPicPr>
          <p:cNvPr id="10" name="Picture 9" descr="Screen Shot 2024-04-19 at 3.41.56 PM.png">
            <a:extLst>
              <a:ext uri="{FF2B5EF4-FFF2-40B4-BE49-F238E27FC236}">
                <a16:creationId xmlns:a16="http://schemas.microsoft.com/office/drawing/2014/main" id="{3B9AE5EF-D84F-40A4-77FD-85BC89FACAC9}"/>
              </a:ext>
            </a:extLst>
          </p:cNvPr>
          <p:cNvPicPr>
            <a:picLocks noChangeAspect="1"/>
          </p:cNvPicPr>
          <p:nvPr/>
        </p:nvPicPr>
        <p:blipFill rotWithShape="1">
          <a:blip r:embed="rId4"/>
          <a:srcRect l="-57" t="10177" r="-22" b="-107"/>
          <a:stretch/>
        </p:blipFill>
        <p:spPr>
          <a:xfrm>
            <a:off x="5435990" y="2709040"/>
            <a:ext cx="5127057" cy="4158639"/>
          </a:xfrm>
          <a:prstGeom prst="rect">
            <a:avLst/>
          </a:prstGeom>
        </p:spPr>
      </p:pic>
      <p:pic>
        <p:nvPicPr>
          <p:cNvPr id="4" name="Picture 3">
            <a:extLst>
              <a:ext uri="{FF2B5EF4-FFF2-40B4-BE49-F238E27FC236}">
                <a16:creationId xmlns:a16="http://schemas.microsoft.com/office/drawing/2014/main" id="{2AB84198-65E2-F710-3929-EE746F811FC6}"/>
              </a:ext>
            </a:extLst>
          </p:cNvPr>
          <p:cNvPicPr>
            <a:picLocks noChangeAspect="1"/>
          </p:cNvPicPr>
          <p:nvPr/>
        </p:nvPicPr>
        <p:blipFill>
          <a:blip r:embed="rId5"/>
          <a:stretch>
            <a:fillRect/>
          </a:stretch>
        </p:blipFill>
        <p:spPr>
          <a:xfrm>
            <a:off x="9905488" y="6138331"/>
            <a:ext cx="2286512" cy="680005"/>
          </a:xfrm>
          <a:prstGeom prst="rect">
            <a:avLst/>
          </a:prstGeom>
        </p:spPr>
      </p:pic>
    </p:spTree>
    <p:extLst>
      <p:ext uri="{BB962C8B-B14F-4D97-AF65-F5344CB8AC3E}">
        <p14:creationId xmlns:p14="http://schemas.microsoft.com/office/powerpoint/2010/main" val="425760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E41D-D01A-38B2-7B84-7CDC9A9A24BB}"/>
              </a:ext>
            </a:extLst>
          </p:cNvPr>
          <p:cNvSpPr>
            <a:spLocks noGrp="1"/>
          </p:cNvSpPr>
          <p:nvPr>
            <p:ph type="title"/>
          </p:nvPr>
        </p:nvSpPr>
        <p:spPr/>
        <p:txBody>
          <a:bodyPr/>
          <a:lstStyle/>
          <a:p>
            <a:r>
              <a:rPr lang="en-US">
                <a:latin typeface="Acumin Pro"/>
              </a:rPr>
              <a:t>Our observation, our questions, and our big idea</a:t>
            </a:r>
            <a:endParaRPr lang="en-US"/>
          </a:p>
        </p:txBody>
      </p:sp>
      <p:sp>
        <p:nvSpPr>
          <p:cNvPr id="3" name="Content Placeholder 2">
            <a:extLst>
              <a:ext uri="{FF2B5EF4-FFF2-40B4-BE49-F238E27FC236}">
                <a16:creationId xmlns:a16="http://schemas.microsoft.com/office/drawing/2014/main" id="{ED661208-C075-C5A3-9E66-EB1A6FADA3EC}"/>
              </a:ext>
            </a:extLst>
          </p:cNvPr>
          <p:cNvSpPr>
            <a:spLocks noGrp="1"/>
          </p:cNvSpPr>
          <p:nvPr>
            <p:ph idx="1"/>
          </p:nvPr>
        </p:nvSpPr>
        <p:spPr/>
        <p:txBody>
          <a:bodyPr vert="horz" lIns="91440" tIns="45720" rIns="91440" bIns="45720" rtlCol="0" anchor="t">
            <a:normAutofit/>
          </a:bodyPr>
          <a:lstStyle/>
          <a:p>
            <a:r>
              <a:rPr lang="en-US" dirty="0">
                <a:latin typeface="Acumin Pro"/>
              </a:rPr>
              <a:t>Observation: Discrepancy in local estimates</a:t>
            </a:r>
            <a:endParaRPr lang="en-US" dirty="0"/>
          </a:p>
          <a:p>
            <a:pPr lvl="1">
              <a:buFont typeface="Courier New" panose="020B0604020202020204" pitchFamily="34" charset="0"/>
              <a:buChar char="o"/>
            </a:pPr>
            <a:r>
              <a:rPr lang="en-US" dirty="0">
                <a:latin typeface="Acumin Pro"/>
              </a:rPr>
              <a:t>Denver Metro Area (50% of the state's population)</a:t>
            </a:r>
          </a:p>
          <a:p>
            <a:pPr lvl="2">
              <a:buFont typeface="Wingdings" panose="020B0604020202020204" pitchFamily="34" charset="0"/>
              <a:buChar char="§"/>
            </a:pPr>
            <a:r>
              <a:rPr lang="en-US" dirty="0">
                <a:latin typeface="Acumin Pro"/>
              </a:rPr>
              <a:t>2022 Point in Time Count: 799 children and youth (ages 0-17 years) experiencing homelessness</a:t>
            </a:r>
          </a:p>
          <a:p>
            <a:pPr lvl="2">
              <a:buFont typeface="Wingdings" panose="020B0604020202020204" pitchFamily="34" charset="0"/>
              <a:buChar char="§"/>
            </a:pPr>
            <a:r>
              <a:rPr lang="en-US" dirty="0">
                <a:latin typeface="Acumin Pro"/>
              </a:rPr>
              <a:t>2021-2022 McKinney Vento: 16,540 students through grade 12 experiencing homelessness in Colorado </a:t>
            </a:r>
          </a:p>
          <a:p>
            <a:r>
              <a:rPr lang="en-US" dirty="0">
                <a:latin typeface="Acumin Pro"/>
              </a:rPr>
              <a:t>Questions: </a:t>
            </a:r>
          </a:p>
          <a:p>
            <a:pPr lvl="1">
              <a:buFont typeface="Courier New" panose="020B0604020202020204" pitchFamily="34" charset="0"/>
              <a:buChar char="o"/>
            </a:pPr>
            <a:r>
              <a:rPr lang="en-US" dirty="0">
                <a:latin typeface="Acumin Pro"/>
              </a:rPr>
              <a:t>Why are these so discrepant? Which one is the truth? Is there a better truth out there?</a:t>
            </a:r>
            <a:endParaRPr lang="en-US" sz="2800" dirty="0"/>
          </a:p>
          <a:p>
            <a:r>
              <a:rPr lang="en-US" dirty="0">
                <a:latin typeface="Acumin Pro"/>
              </a:rPr>
              <a:t>Our idea</a:t>
            </a:r>
          </a:p>
          <a:p>
            <a:pPr lvl="1">
              <a:buFont typeface="Courier New" panose="020B0604020202020204" pitchFamily="34" charset="0"/>
              <a:buChar char="o"/>
            </a:pPr>
            <a:r>
              <a:rPr lang="en-US" dirty="0">
                <a:latin typeface="Acumin Pro"/>
              </a:rPr>
              <a:t>Get better estimates</a:t>
            </a:r>
          </a:p>
        </p:txBody>
      </p:sp>
      <p:pic>
        <p:nvPicPr>
          <p:cNvPr id="4" name="Picture 3">
            <a:extLst>
              <a:ext uri="{FF2B5EF4-FFF2-40B4-BE49-F238E27FC236}">
                <a16:creationId xmlns:a16="http://schemas.microsoft.com/office/drawing/2014/main" id="{3A8832DE-0547-1A9F-5301-36FA5FAD9718}"/>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55336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E41D-D01A-38B2-7B84-7CDC9A9A24BB}"/>
              </a:ext>
            </a:extLst>
          </p:cNvPr>
          <p:cNvSpPr>
            <a:spLocks noGrp="1"/>
          </p:cNvSpPr>
          <p:nvPr>
            <p:ph type="title"/>
          </p:nvPr>
        </p:nvSpPr>
        <p:spPr/>
        <p:txBody>
          <a:bodyPr/>
          <a:lstStyle/>
          <a:p>
            <a:r>
              <a:rPr lang="en-US">
                <a:latin typeface="Acumin Pro"/>
              </a:rPr>
              <a:t>Stop relying on single system estimations</a:t>
            </a:r>
            <a:endParaRPr lang="en-US"/>
          </a:p>
        </p:txBody>
      </p:sp>
      <p:sp>
        <p:nvSpPr>
          <p:cNvPr id="3" name="Content Placeholder 2">
            <a:extLst>
              <a:ext uri="{FF2B5EF4-FFF2-40B4-BE49-F238E27FC236}">
                <a16:creationId xmlns:a16="http://schemas.microsoft.com/office/drawing/2014/main" id="{ED661208-C075-C5A3-9E66-EB1A6FADA3EC}"/>
              </a:ext>
            </a:extLst>
          </p:cNvPr>
          <p:cNvSpPr>
            <a:spLocks noGrp="1"/>
          </p:cNvSpPr>
          <p:nvPr>
            <p:ph idx="1"/>
          </p:nvPr>
        </p:nvSpPr>
        <p:spPr/>
        <p:txBody>
          <a:bodyPr vert="horz" lIns="91440" tIns="45720" rIns="91440" bIns="45720" rtlCol="0" anchor="t">
            <a:normAutofit fontScale="55000" lnSpcReduction="20000"/>
          </a:bodyPr>
          <a:lstStyle/>
          <a:p>
            <a:pPr marL="0" indent="0">
              <a:buNone/>
            </a:pPr>
            <a:endParaRPr lang="en-US" sz="5100"/>
          </a:p>
          <a:p>
            <a:r>
              <a:rPr lang="en-US" sz="4000">
                <a:latin typeface="Acumin Pro"/>
              </a:rPr>
              <a:t>Mitigate the problem of when data does not sync up</a:t>
            </a:r>
          </a:p>
          <a:p>
            <a:pPr lvl="1"/>
            <a:r>
              <a:rPr lang="en-US" sz="2800">
                <a:latin typeface="Acumin Pro"/>
              </a:rPr>
              <a:t>Each system that provides data on the “scope of the problem” uses: </a:t>
            </a:r>
            <a:endParaRPr lang="en-US" sz="2800"/>
          </a:p>
          <a:p>
            <a:pPr lvl="2"/>
            <a:r>
              <a:rPr lang="en-US" sz="2800">
                <a:latin typeface="Acumin Pro"/>
              </a:rPr>
              <a:t>Different definitions</a:t>
            </a:r>
          </a:p>
          <a:p>
            <a:pPr lvl="2"/>
            <a:r>
              <a:rPr lang="en-US" sz="2800">
                <a:latin typeface="Acumin Pro"/>
              </a:rPr>
              <a:t>Age ranges for public reporting</a:t>
            </a:r>
          </a:p>
          <a:p>
            <a:pPr lvl="2"/>
            <a:r>
              <a:rPr lang="en-US" sz="2800">
                <a:latin typeface="Acumin Pro"/>
              </a:rPr>
              <a:t>Data collection methods</a:t>
            </a:r>
          </a:p>
          <a:p>
            <a:endParaRPr lang="en-US" sz="3800"/>
          </a:p>
          <a:p>
            <a:r>
              <a:rPr lang="en-US" sz="3800">
                <a:latin typeface="Acumin Pro"/>
              </a:rPr>
              <a:t>So that policy-makers have data to decide “what number” to use. </a:t>
            </a:r>
          </a:p>
          <a:p>
            <a:endParaRPr lang="en-US" sz="3800"/>
          </a:p>
          <a:p>
            <a:r>
              <a:rPr lang="en-US" sz="3800">
                <a:latin typeface="Acumin Pro"/>
              </a:rPr>
              <a:t>So that resource allocation can be based on more rigorous and comprehensive data. </a:t>
            </a:r>
            <a:endParaRPr lang="en-US" sz="3800"/>
          </a:p>
          <a:p>
            <a:endParaRPr lang="en-US"/>
          </a:p>
          <a:p>
            <a:pPr marL="914400" lvl="2" indent="0">
              <a:buNone/>
            </a:pPr>
            <a:endParaRPr lang="en-US"/>
          </a:p>
          <a:p>
            <a:endParaRPr lang="en-US"/>
          </a:p>
          <a:p>
            <a:pPr marL="0" indent="0">
              <a:buNone/>
            </a:pPr>
            <a:r>
              <a:rPr lang="en-US"/>
              <a:t> </a:t>
            </a:r>
          </a:p>
        </p:txBody>
      </p:sp>
      <p:pic>
        <p:nvPicPr>
          <p:cNvPr id="4" name="Picture 3">
            <a:extLst>
              <a:ext uri="{FF2B5EF4-FFF2-40B4-BE49-F238E27FC236}">
                <a16:creationId xmlns:a16="http://schemas.microsoft.com/office/drawing/2014/main" id="{8DF826E2-0DBB-ABBA-1A84-72886F084115}"/>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41726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0AAE-2D78-410F-FBB1-9F73F63F97CF}"/>
              </a:ext>
            </a:extLst>
          </p:cNvPr>
          <p:cNvSpPr>
            <a:spLocks noGrp="1"/>
          </p:cNvSpPr>
          <p:nvPr>
            <p:ph type="title"/>
          </p:nvPr>
        </p:nvSpPr>
        <p:spPr>
          <a:xfrm>
            <a:off x="5671354" y="295983"/>
            <a:ext cx="6110880" cy="1256621"/>
          </a:xfrm>
        </p:spPr>
        <p:txBody>
          <a:bodyPr anchor="b">
            <a:normAutofit fontScale="90000"/>
          </a:bodyPr>
          <a:lstStyle/>
          <a:p>
            <a:pPr algn="ctr"/>
            <a:r>
              <a:rPr lang="en-US" sz="4800">
                <a:ea typeface="Cambria" panose="02040503050406030204" pitchFamily="18" charset="0"/>
              </a:rPr>
              <a:t>Youth may not touch all systems in all years</a:t>
            </a:r>
          </a:p>
        </p:txBody>
      </p:sp>
      <p:pic>
        <p:nvPicPr>
          <p:cNvPr id="3" name="Content Placeholder 4" descr="People hanging out">
            <a:extLst>
              <a:ext uri="{FF2B5EF4-FFF2-40B4-BE49-F238E27FC236}">
                <a16:creationId xmlns:a16="http://schemas.microsoft.com/office/drawing/2014/main" id="{8DF56FF0-C742-D7C8-AA3C-0EC2FED9D1E1}"/>
              </a:ext>
            </a:extLst>
          </p:cNvPr>
          <p:cNvPicPr>
            <a:picLocks noChangeAspect="1"/>
          </p:cNvPicPr>
          <p:nvPr/>
        </p:nvPicPr>
        <p:blipFill rotWithShape="1">
          <a:blip r:embed="rId3">
            <a:extLst>
              <a:ext uri="{28A0092B-C50C-407E-A947-70E740481C1C}">
                <a14:useLocalDpi xmlns:a14="http://schemas.microsoft.com/office/drawing/2010/main" val="0"/>
              </a:ext>
            </a:extLst>
          </a:blip>
          <a:srcRect l="10213" r="23036" b="-2"/>
          <a:stretch/>
        </p:blipFill>
        <p:spPr>
          <a:xfrm>
            <a:off x="574063" y="739732"/>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graphicFrame>
        <p:nvGraphicFramePr>
          <p:cNvPr id="6" name="Content Placeholder 2">
            <a:extLst>
              <a:ext uri="{FF2B5EF4-FFF2-40B4-BE49-F238E27FC236}">
                <a16:creationId xmlns:a16="http://schemas.microsoft.com/office/drawing/2014/main" id="{C009AF4F-1FA5-1B30-9C6E-E73FB44FD200}"/>
              </a:ext>
            </a:extLst>
          </p:cNvPr>
          <p:cNvGraphicFramePr>
            <a:graphicFrameLocks noGrp="1"/>
          </p:cNvGraphicFramePr>
          <p:nvPr>
            <p:ph idx="1"/>
            <p:extLst>
              <p:ext uri="{D42A27DB-BD31-4B8C-83A1-F6EECF244321}">
                <p14:modId xmlns:p14="http://schemas.microsoft.com/office/powerpoint/2010/main" val="3529020975"/>
              </p:ext>
            </p:extLst>
          </p:nvPr>
        </p:nvGraphicFramePr>
        <p:xfrm>
          <a:off x="1967260" y="4133335"/>
          <a:ext cx="9200179" cy="24438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B810EE75-7D18-45D4-EBED-DFBE03FF9441}"/>
              </a:ext>
            </a:extLst>
          </p:cNvPr>
          <p:cNvSpPr txBox="1"/>
          <p:nvPr/>
        </p:nvSpPr>
        <p:spPr>
          <a:xfrm>
            <a:off x="6732829" y="1720241"/>
            <a:ext cx="4729368" cy="3046988"/>
          </a:xfrm>
          <a:prstGeom prst="rect">
            <a:avLst/>
          </a:prstGeom>
          <a:noFill/>
        </p:spPr>
        <p:txBody>
          <a:bodyPr wrap="square" rtlCol="0">
            <a:spAutoFit/>
          </a:bodyPr>
          <a:lstStyle/>
          <a:p>
            <a:pPr algn="ctr"/>
            <a:r>
              <a:rPr lang="en-US" sz="2400">
                <a:latin typeface="Acumin Pro" panose="020B0504020202020204" pitchFamily="34" charset="77"/>
              </a:rPr>
              <a:t>“Kai” is 17 years old and unhoused. They dropped out of school at 14, and they were involved in the child welfare system on and off. They currently receive services through the Runaway and Homeless Youth providing agency in Denver. </a:t>
            </a:r>
          </a:p>
        </p:txBody>
      </p:sp>
      <p:pic>
        <p:nvPicPr>
          <p:cNvPr id="5" name="Picture 4">
            <a:extLst>
              <a:ext uri="{FF2B5EF4-FFF2-40B4-BE49-F238E27FC236}">
                <a16:creationId xmlns:a16="http://schemas.microsoft.com/office/drawing/2014/main" id="{90272396-6981-FD02-DAAC-157A19BAF2CD}"/>
              </a:ext>
            </a:extLst>
          </p:cNvPr>
          <p:cNvPicPr>
            <a:picLocks noChangeAspect="1"/>
          </p:cNvPicPr>
          <p:nvPr/>
        </p:nvPicPr>
        <p:blipFill>
          <a:blip r:embed="rId9"/>
          <a:stretch>
            <a:fillRect/>
          </a:stretch>
        </p:blipFill>
        <p:spPr>
          <a:xfrm>
            <a:off x="0" y="0"/>
            <a:ext cx="2286512" cy="680005"/>
          </a:xfrm>
          <a:prstGeom prst="rect">
            <a:avLst/>
          </a:prstGeom>
        </p:spPr>
      </p:pic>
    </p:spTree>
    <p:extLst>
      <p:ext uri="{BB962C8B-B14F-4D97-AF65-F5344CB8AC3E}">
        <p14:creationId xmlns:p14="http://schemas.microsoft.com/office/powerpoint/2010/main" val="10890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Presenters </a:t>
            </a:r>
          </a:p>
        </p:txBody>
      </p:sp>
      <p:sp>
        <p:nvSpPr>
          <p:cNvPr id="3" name="Content Placeholder 2"/>
          <p:cNvSpPr>
            <a:spLocks noGrp="1"/>
          </p:cNvSpPr>
          <p:nvPr>
            <p:ph idx="1"/>
          </p:nvPr>
        </p:nvSpPr>
        <p:spPr>
          <a:xfrm>
            <a:off x="6154439" y="1825625"/>
            <a:ext cx="5199361" cy="4351338"/>
          </a:xfrm>
        </p:spPr>
        <p:txBody>
          <a:bodyPr/>
          <a:lstStyle/>
          <a:p>
            <a:pPr marL="0" indent="0">
              <a:buNone/>
            </a:pPr>
            <a:r>
              <a:rPr lang="en-US"/>
              <a:t>Matthew Westfall, MD </a:t>
            </a:r>
          </a:p>
          <a:p>
            <a:pPr marL="0" indent="0">
              <a:buNone/>
            </a:pPr>
            <a:r>
              <a:rPr lang="en-US" sz="2000"/>
              <a:t>Resident, University of Colorado Internal Medicine Residency Program </a:t>
            </a:r>
          </a:p>
          <a:p>
            <a:pPr marL="0" indent="0">
              <a:buNone/>
            </a:pPr>
            <a:r>
              <a:rPr lang="en-US" sz="2000"/>
              <a:t>He/Him/His </a:t>
            </a:r>
          </a:p>
          <a:p>
            <a:pPr marL="0" indent="0">
              <a:buNone/>
            </a:pPr>
            <a:r>
              <a:rPr lang="en-US" sz="2000">
                <a:hlinkClick r:id="rId3"/>
              </a:rPr>
              <a:t>Matthew.westfall@cuanschutz.edu</a:t>
            </a:r>
            <a:r>
              <a:rPr lang="en-US" sz="2000"/>
              <a:t> </a:t>
            </a:r>
          </a:p>
        </p:txBody>
      </p:sp>
      <p:pic>
        <p:nvPicPr>
          <p:cNvPr id="4" name="Picture 3" descr="IMG_9999.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30" y="1854330"/>
            <a:ext cx="5267374" cy="3950531"/>
          </a:xfrm>
          <a:prstGeom prst="rect">
            <a:avLst/>
          </a:prstGeom>
        </p:spPr>
      </p:pic>
    </p:spTree>
    <p:extLst>
      <p:ext uri="{BB962C8B-B14F-4D97-AF65-F5344CB8AC3E}">
        <p14:creationId xmlns:p14="http://schemas.microsoft.com/office/powerpoint/2010/main" val="670659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a:latin typeface="Acumin Pro"/>
              </a:rPr>
              <a:t>Discussion Question</a:t>
            </a:r>
            <a:endParaRPr lang="en-US" sz="4000" b="0">
              <a:latin typeface="Acumin Pro"/>
            </a:endParaRPr>
          </a:p>
        </p:txBody>
      </p:sp>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7313367" y="3604938"/>
            <a:ext cx="4878633" cy="3253062"/>
          </a:xfrm>
          <a:prstGeom prst="rect">
            <a:avLst/>
          </a:prstGeom>
        </p:spPr>
      </p:pic>
      <p:sp>
        <p:nvSpPr>
          <p:cNvPr id="3" name="Content Placeholder 2">
            <a:extLst>
              <a:ext uri="{FF2B5EF4-FFF2-40B4-BE49-F238E27FC236}">
                <a16:creationId xmlns:a16="http://schemas.microsoft.com/office/drawing/2014/main" id="{791E26FE-698E-1CA9-B7AF-025BE08B9C30}"/>
              </a:ext>
            </a:extLst>
          </p:cNvPr>
          <p:cNvSpPr>
            <a:spLocks noGrp="1"/>
          </p:cNvSpPr>
          <p:nvPr>
            <p:ph idx="1"/>
          </p:nvPr>
        </p:nvSpPr>
        <p:spPr>
          <a:xfrm>
            <a:off x="838200" y="1887258"/>
            <a:ext cx="10515600" cy="2747963"/>
          </a:xfrm>
        </p:spPr>
        <p:txBody>
          <a:bodyPr vert="horz" lIns="91440" tIns="45720" rIns="91440" bIns="45720" rtlCol="0" anchor="ctr">
            <a:normAutofit/>
          </a:bodyPr>
          <a:lstStyle/>
          <a:p>
            <a:pPr marL="0" indent="0" algn="ctr">
              <a:buNone/>
            </a:pPr>
            <a:r>
              <a:rPr lang="en-US" sz="3600" b="1">
                <a:latin typeface="Acumin Pro"/>
              </a:rPr>
              <a:t>Questions to "Noodle On"</a:t>
            </a:r>
          </a:p>
          <a:p>
            <a:pPr marL="0" indent="0" algn="ctr">
              <a:buNone/>
            </a:pPr>
            <a:r>
              <a:rPr lang="en-US">
                <a:latin typeface="Acumin Pro"/>
              </a:rPr>
              <a:t>What are the “numbers” that are used in your community to inform resource allocation and investments in preventing youth homelessness or lessening the duration?</a:t>
            </a:r>
            <a:endParaRPr lang="en-US"/>
          </a:p>
        </p:txBody>
      </p:sp>
      <p:pic>
        <p:nvPicPr>
          <p:cNvPr id="4" name="Picture 3">
            <a:extLst>
              <a:ext uri="{FF2B5EF4-FFF2-40B4-BE49-F238E27FC236}">
                <a16:creationId xmlns:a16="http://schemas.microsoft.com/office/drawing/2014/main" id="{C0525B95-CBBC-C652-8442-69E7248F330A}"/>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19204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skyline with a road and a bridge&#10;&#10;Description automatically generated">
            <a:extLst>
              <a:ext uri="{FF2B5EF4-FFF2-40B4-BE49-F238E27FC236}">
                <a16:creationId xmlns:a16="http://schemas.microsoft.com/office/drawing/2014/main" id="{61B32E25-C227-57EF-CE93-3BDADE7EAC0D}"/>
              </a:ext>
            </a:extLst>
          </p:cNvPr>
          <p:cNvPicPr>
            <a:picLocks noChangeAspect="1"/>
          </p:cNvPicPr>
          <p:nvPr/>
        </p:nvPicPr>
        <p:blipFill rotWithShape="1">
          <a:blip r:embed="rId3"/>
          <a:srcRect t="2597"/>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15A01A8B-754A-64CB-B746-EEEDF162837E}"/>
              </a:ext>
            </a:extLst>
          </p:cNvPr>
          <p:cNvSpPr txBox="1"/>
          <p:nvPr/>
        </p:nvSpPr>
        <p:spPr>
          <a:xfrm>
            <a:off x="2231570" y="544285"/>
            <a:ext cx="772885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Acumin Pro"/>
                <a:ea typeface="Calibri"/>
                <a:cs typeface="Calibri"/>
              </a:rPr>
              <a:t>DENVER!</a:t>
            </a:r>
          </a:p>
        </p:txBody>
      </p:sp>
    </p:spTree>
    <p:extLst>
      <p:ext uri="{BB962C8B-B14F-4D97-AF65-F5344CB8AC3E}">
        <p14:creationId xmlns:p14="http://schemas.microsoft.com/office/powerpoint/2010/main" val="2532071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8C95BC-2DE4-CC04-6628-6C67744C3BD3}"/>
              </a:ext>
            </a:extLst>
          </p:cNvPr>
          <p:cNvPicPr>
            <a:picLocks noChangeAspect="1"/>
          </p:cNvPicPr>
          <p:nvPr/>
        </p:nvPicPr>
        <p:blipFill>
          <a:blip r:embed="rId3"/>
          <a:stretch>
            <a:fillRect/>
          </a:stretch>
        </p:blipFill>
        <p:spPr>
          <a:xfrm>
            <a:off x="1596980" y="6177994"/>
            <a:ext cx="2286512" cy="680005"/>
          </a:xfrm>
          <a:prstGeom prst="rect">
            <a:avLst/>
          </a:prstGeom>
        </p:spPr>
      </p:pic>
      <p:pic>
        <p:nvPicPr>
          <p:cNvPr id="9" name="Picture 8" descr="File:Denver skyline.jpg - Wikipedia">
            <a:extLst>
              <a:ext uri="{FF2B5EF4-FFF2-40B4-BE49-F238E27FC236}">
                <a16:creationId xmlns:a16="http://schemas.microsoft.com/office/drawing/2014/main" id="{2C1B3509-2E8E-A7E1-7C88-4152DA5C16AE}"/>
              </a:ext>
            </a:extLst>
          </p:cNvPr>
          <p:cNvPicPr>
            <a:picLocks noChangeAspect="1"/>
          </p:cNvPicPr>
          <p:nvPr/>
        </p:nvPicPr>
        <p:blipFill>
          <a:blip r:embed="rId4"/>
          <a:stretch>
            <a:fillRect/>
          </a:stretch>
        </p:blipFill>
        <p:spPr>
          <a:xfrm>
            <a:off x="1963947" y="1598393"/>
            <a:ext cx="8030059" cy="5261982"/>
          </a:xfrm>
          <a:prstGeom prst="rect">
            <a:avLst/>
          </a:prstGeom>
        </p:spPr>
      </p:pic>
      <p:sp>
        <p:nvSpPr>
          <p:cNvPr id="2" name="Title 1"/>
          <p:cNvSpPr>
            <a:spLocks noGrp="1"/>
          </p:cNvSpPr>
          <p:nvPr>
            <p:ph type="title"/>
          </p:nvPr>
        </p:nvSpPr>
        <p:spPr/>
        <p:txBody>
          <a:bodyPr/>
          <a:lstStyle/>
          <a:p>
            <a:r>
              <a:rPr lang="en-US">
                <a:latin typeface="Acumin Pro"/>
              </a:rPr>
              <a:t>What does the homelessness crisis look like in Denver?</a:t>
            </a:r>
            <a:endParaRPr lang="en-US"/>
          </a:p>
        </p:txBody>
      </p:sp>
      <p:pic>
        <p:nvPicPr>
          <p:cNvPr id="6" name="Picture 5" descr="Screen Shot 2024-04-22 at 3.42.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34175"/>
            <a:ext cx="8041647" cy="3582188"/>
          </a:xfrm>
          <a:prstGeom prst="rect">
            <a:avLst/>
          </a:prstGeom>
        </p:spPr>
      </p:pic>
      <p:pic>
        <p:nvPicPr>
          <p:cNvPr id="3" name="Picture 2" descr="Screen Shot 2024-04-22 at 3.43.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363" y="1782849"/>
            <a:ext cx="7247469" cy="5075151"/>
          </a:xfrm>
          <a:prstGeom prst="rect">
            <a:avLst/>
          </a:prstGeom>
        </p:spPr>
      </p:pic>
      <p:pic>
        <p:nvPicPr>
          <p:cNvPr id="4" name="Picture 3" descr="Screen Shot 2024-04-22 at 3.49.4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7114" y="1688343"/>
            <a:ext cx="6556242" cy="4585139"/>
          </a:xfrm>
          <a:prstGeom prst="rect">
            <a:avLst/>
          </a:prstGeom>
        </p:spPr>
      </p:pic>
      <p:pic>
        <p:nvPicPr>
          <p:cNvPr id="8" name="Picture 7" descr="A graph of an eviction&#10;&#10;Description automatically generated">
            <a:extLst>
              <a:ext uri="{FF2B5EF4-FFF2-40B4-BE49-F238E27FC236}">
                <a16:creationId xmlns:a16="http://schemas.microsoft.com/office/drawing/2014/main" id="{921AB0B1-EEB2-8AE7-3DCF-1411C3C55C0F}"/>
              </a:ext>
            </a:extLst>
          </p:cNvPr>
          <p:cNvPicPr>
            <a:picLocks noChangeAspect="1"/>
          </p:cNvPicPr>
          <p:nvPr/>
        </p:nvPicPr>
        <p:blipFill>
          <a:blip r:embed="rId8"/>
          <a:stretch>
            <a:fillRect/>
          </a:stretch>
        </p:blipFill>
        <p:spPr>
          <a:xfrm>
            <a:off x="7683744" y="2357992"/>
            <a:ext cx="4505146" cy="3263301"/>
          </a:xfrm>
          <a:prstGeom prst="rect">
            <a:avLst/>
          </a:prstGeom>
        </p:spPr>
      </p:pic>
      <p:pic>
        <p:nvPicPr>
          <p:cNvPr id="5" name="Picture 4" descr="Screen Shot 2024-04-22 at 3.52.2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760" y="2034755"/>
            <a:ext cx="10301997" cy="4048236"/>
          </a:xfrm>
          <a:prstGeom prst="rect">
            <a:avLst/>
          </a:prstGeom>
        </p:spPr>
      </p:pic>
    </p:spTree>
    <p:extLst>
      <p:ext uri="{BB962C8B-B14F-4D97-AF65-F5344CB8AC3E}">
        <p14:creationId xmlns:p14="http://schemas.microsoft.com/office/powerpoint/2010/main" val="45753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04FE-ED7F-4C75-3C80-F59217A282BD}"/>
              </a:ext>
            </a:extLst>
          </p:cNvPr>
          <p:cNvSpPr>
            <a:spLocks noGrp="1"/>
          </p:cNvSpPr>
          <p:nvPr>
            <p:ph type="title"/>
          </p:nvPr>
        </p:nvSpPr>
        <p:spPr/>
        <p:txBody>
          <a:bodyPr/>
          <a:lstStyle/>
          <a:p>
            <a:r>
              <a:rPr lang="en-US">
                <a:latin typeface="Acumin Pro"/>
              </a:rPr>
              <a:t>Building a better estimate of youth homelessness in Denver</a:t>
            </a:r>
            <a:endParaRPr lang="en-US"/>
          </a:p>
        </p:txBody>
      </p:sp>
      <p:sp>
        <p:nvSpPr>
          <p:cNvPr id="3" name="Content Placeholder 2">
            <a:extLst>
              <a:ext uri="{FF2B5EF4-FFF2-40B4-BE49-F238E27FC236}">
                <a16:creationId xmlns:a16="http://schemas.microsoft.com/office/drawing/2014/main" id="{A65B6B5E-C2D7-B56E-45FA-E97315173DAB}"/>
              </a:ext>
            </a:extLst>
          </p:cNvPr>
          <p:cNvSpPr>
            <a:spLocks noGrp="1"/>
          </p:cNvSpPr>
          <p:nvPr>
            <p:ph idx="1"/>
          </p:nvPr>
        </p:nvSpPr>
        <p:spPr/>
        <p:txBody>
          <a:bodyPr vert="horz" lIns="91440" tIns="45720" rIns="91440" bIns="45720" rtlCol="0" anchor="t">
            <a:normAutofit/>
          </a:bodyPr>
          <a:lstStyle/>
          <a:p>
            <a:pPr marL="0" indent="0">
              <a:buNone/>
            </a:pPr>
            <a:r>
              <a:rPr lang="en-US">
                <a:latin typeface="Acumin Pro"/>
              </a:rPr>
              <a:t>Colorado Evaluation and Action Lab: Building a Sustainable and Replicable Approach to Estimate Youth Homelessness </a:t>
            </a:r>
            <a:endParaRPr lang="en-US"/>
          </a:p>
          <a:p>
            <a:pPr marL="457200" indent="-457200"/>
            <a:r>
              <a:rPr lang="en-US">
                <a:latin typeface="Acumin Pro"/>
              </a:rPr>
              <a:t>Leveraging local data sources</a:t>
            </a:r>
          </a:p>
          <a:p>
            <a:pPr marL="914400" lvl="1"/>
            <a:r>
              <a:rPr lang="en-US" sz="2800">
                <a:latin typeface="Acumin Pro"/>
              </a:rPr>
              <a:t>Homeless Management Information System (HMIS) from the Metro Denver Homeless Initiative (MDHI)</a:t>
            </a:r>
          </a:p>
          <a:p>
            <a:pPr marL="914400" lvl="1"/>
            <a:r>
              <a:rPr lang="en-US" sz="2800">
                <a:latin typeface="Acumin Pro"/>
              </a:rPr>
              <a:t>McKinney Vento data from Denver Public Schools (DPS) </a:t>
            </a:r>
          </a:p>
          <a:p>
            <a:pPr marL="914400" lvl="1"/>
            <a:r>
              <a:rPr lang="en-US" sz="2800">
                <a:latin typeface="Acumin Pro"/>
              </a:rPr>
              <a:t>Colorado Statewide Automated Child Welfare Information System (TRAILS) </a:t>
            </a:r>
          </a:p>
        </p:txBody>
      </p:sp>
      <p:pic>
        <p:nvPicPr>
          <p:cNvPr id="4" name="Picture 3">
            <a:extLst>
              <a:ext uri="{FF2B5EF4-FFF2-40B4-BE49-F238E27FC236}">
                <a16:creationId xmlns:a16="http://schemas.microsoft.com/office/drawing/2014/main" id="{FF8885BC-15EA-867A-5DDD-05101132EFE8}"/>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258496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 of a design and data flow&#10;&#10;Description automatically generated">
            <a:extLst>
              <a:ext uri="{FF2B5EF4-FFF2-40B4-BE49-F238E27FC236}">
                <a16:creationId xmlns:a16="http://schemas.microsoft.com/office/drawing/2014/main" id="{2302CBE3-773F-1EE7-3E41-A69E5FCD9339}"/>
              </a:ext>
            </a:extLst>
          </p:cNvPr>
          <p:cNvPicPr>
            <a:picLocks noChangeAspect="1"/>
          </p:cNvPicPr>
          <p:nvPr/>
        </p:nvPicPr>
        <p:blipFill>
          <a:blip r:embed="rId3"/>
          <a:stretch>
            <a:fillRect/>
          </a:stretch>
        </p:blipFill>
        <p:spPr>
          <a:xfrm>
            <a:off x="698500" y="419099"/>
            <a:ext cx="10274300" cy="5729433"/>
          </a:xfrm>
          <a:prstGeom prst="rect">
            <a:avLst/>
          </a:prstGeom>
        </p:spPr>
      </p:pic>
      <p:pic>
        <p:nvPicPr>
          <p:cNvPr id="2" name="Picture 1">
            <a:extLst>
              <a:ext uri="{FF2B5EF4-FFF2-40B4-BE49-F238E27FC236}">
                <a16:creationId xmlns:a16="http://schemas.microsoft.com/office/drawing/2014/main" id="{DA2E66B1-C03B-AC2D-AEE5-1527984A3EC4}"/>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246742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diagram with text and symbols&#10;&#10;Description automatically generated with medium confidence">
            <a:extLst>
              <a:ext uri="{FF2B5EF4-FFF2-40B4-BE49-F238E27FC236}">
                <a16:creationId xmlns:a16="http://schemas.microsoft.com/office/drawing/2014/main" id="{167B7977-FB81-F510-ED7F-0AB8F29BE7DC}"/>
              </a:ext>
            </a:extLst>
          </p:cNvPr>
          <p:cNvPicPr>
            <a:picLocks noChangeAspect="1"/>
          </p:cNvPicPr>
          <p:nvPr/>
        </p:nvPicPr>
        <p:blipFill>
          <a:blip r:embed="rId3"/>
          <a:stretch>
            <a:fillRect/>
          </a:stretch>
        </p:blipFill>
        <p:spPr>
          <a:xfrm>
            <a:off x="723899" y="438150"/>
            <a:ext cx="10231315" cy="5696157"/>
          </a:xfrm>
          <a:prstGeom prst="rect">
            <a:avLst/>
          </a:prstGeom>
        </p:spPr>
      </p:pic>
      <p:pic>
        <p:nvPicPr>
          <p:cNvPr id="2" name="Picture 1">
            <a:extLst>
              <a:ext uri="{FF2B5EF4-FFF2-40B4-BE49-F238E27FC236}">
                <a16:creationId xmlns:a16="http://schemas.microsoft.com/office/drawing/2014/main" id="{3025F970-3489-281D-0E08-EC6A8D0FACD2}"/>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426078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Utilizing Multiple System Estimation</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76409" y="3003211"/>
            <a:ext cx="2782136" cy="954107"/>
          </a:xfrm>
          <a:prstGeom prst="rect">
            <a:avLst/>
          </a:prstGeom>
          <a:noFill/>
        </p:spPr>
        <p:txBody>
          <a:bodyPr wrap="square" rtlCol="0">
            <a:spAutoFit/>
          </a:bodyPr>
          <a:lstStyle/>
          <a:p>
            <a:pPr algn="ctr"/>
            <a:r>
              <a:rPr lang="en-US" sz="2800"/>
              <a:t>Multiple System Estimation </a:t>
            </a:r>
          </a:p>
        </p:txBody>
      </p:sp>
      <p:sp>
        <p:nvSpPr>
          <p:cNvPr id="10" name="Curved Right Arrow 9"/>
          <p:cNvSpPr/>
          <p:nvPr/>
        </p:nvSpPr>
        <p:spPr>
          <a:xfrm>
            <a:off x="1149143" y="2096199"/>
            <a:ext cx="866897" cy="187448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a:off x="1059618" y="4062617"/>
            <a:ext cx="866897" cy="187448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6200000">
            <a:off x="2409520" y="3638109"/>
            <a:ext cx="3648276" cy="64507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4253843" y="5683928"/>
            <a:ext cx="2923257" cy="954107"/>
          </a:xfrm>
          <a:prstGeom prst="rect">
            <a:avLst/>
          </a:prstGeom>
          <a:noFill/>
        </p:spPr>
        <p:txBody>
          <a:bodyPr wrap="square" rtlCol="0">
            <a:spAutoFit/>
          </a:bodyPr>
          <a:lstStyle/>
          <a:p>
            <a:r>
              <a:rPr lang="en-US" sz="2800"/>
              <a:t>Linking data sets at individual level </a:t>
            </a:r>
          </a:p>
        </p:txBody>
      </p:sp>
      <p:sp>
        <p:nvSpPr>
          <p:cNvPr id="7" name="TextBox 6"/>
          <p:cNvSpPr txBox="1"/>
          <p:nvPr/>
        </p:nvSpPr>
        <p:spPr>
          <a:xfrm rot="16200000">
            <a:off x="-322567" y="3769129"/>
            <a:ext cx="2157163" cy="523220"/>
          </a:xfrm>
          <a:prstGeom prst="rect">
            <a:avLst/>
          </a:prstGeom>
          <a:noFill/>
        </p:spPr>
        <p:txBody>
          <a:bodyPr wrap="square" rtlCol="0">
            <a:spAutoFit/>
          </a:bodyPr>
          <a:lstStyle/>
          <a:p>
            <a:pPr algn="ctr"/>
            <a:r>
              <a:rPr lang="en-US" sz="2800" err="1"/>
              <a:t>Senzing</a:t>
            </a:r>
            <a:endParaRPr lang="en-US" sz="2800"/>
          </a:p>
        </p:txBody>
      </p:sp>
      <p:pic>
        <p:nvPicPr>
          <p:cNvPr id="3" name="Picture 2">
            <a:extLst>
              <a:ext uri="{FF2B5EF4-FFF2-40B4-BE49-F238E27FC236}">
                <a16:creationId xmlns:a16="http://schemas.microsoft.com/office/drawing/2014/main" id="{755845F1-51BB-A24B-378E-A17FA6F92543}"/>
              </a:ext>
            </a:extLst>
          </p:cNvPr>
          <p:cNvPicPr>
            <a:picLocks noChangeAspect="1"/>
          </p:cNvPicPr>
          <p:nvPr/>
        </p:nvPicPr>
        <p:blipFill>
          <a:blip r:embed="rId8"/>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255989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3DAF-9C7C-131D-8B71-FEF73CE4F071}"/>
              </a:ext>
            </a:extLst>
          </p:cNvPr>
          <p:cNvSpPr>
            <a:spLocks noGrp="1"/>
          </p:cNvSpPr>
          <p:nvPr>
            <p:ph type="title"/>
          </p:nvPr>
        </p:nvSpPr>
        <p:spPr/>
        <p:txBody>
          <a:bodyPr>
            <a:normAutofit fontScale="90000"/>
          </a:bodyPr>
          <a:lstStyle/>
          <a:p>
            <a:r>
              <a:rPr lang="en-US">
                <a:latin typeface="Acumin Pro"/>
              </a:rPr>
              <a:t>Colorado Lab made substantial progress in understanding the prevalence of youth homelessness</a:t>
            </a:r>
            <a:endParaRPr lang="en-US"/>
          </a:p>
        </p:txBody>
      </p:sp>
      <p:pic>
        <p:nvPicPr>
          <p:cNvPr id="5" name="Content Placeholder 4" descr="A diagram of a number of individuals&#10;&#10;Description automatically generated">
            <a:extLst>
              <a:ext uri="{FF2B5EF4-FFF2-40B4-BE49-F238E27FC236}">
                <a16:creationId xmlns:a16="http://schemas.microsoft.com/office/drawing/2014/main" id="{ACE93630-E03A-6161-517E-CC7D64A9D22A}"/>
              </a:ext>
            </a:extLst>
          </p:cNvPr>
          <p:cNvPicPr>
            <a:picLocks noGrp="1" noChangeAspect="1"/>
          </p:cNvPicPr>
          <p:nvPr>
            <p:ph sz="half" idx="1"/>
          </p:nvPr>
        </p:nvPicPr>
        <p:blipFill>
          <a:blip r:embed="rId4"/>
          <a:stretch>
            <a:fillRect/>
          </a:stretch>
        </p:blipFill>
        <p:spPr>
          <a:xfrm>
            <a:off x="1194209" y="1825625"/>
            <a:ext cx="4469581" cy="4351338"/>
          </a:xfrm>
        </p:spPr>
      </p:pic>
      <p:pic>
        <p:nvPicPr>
          <p:cNvPr id="11" name="Content Placeholder 5" descr="A graph of a number of people with different colored lines&#10;&#10;Description automatically generated">
            <a:extLst>
              <a:ext uri="{FF2B5EF4-FFF2-40B4-BE49-F238E27FC236}">
                <a16:creationId xmlns:a16="http://schemas.microsoft.com/office/drawing/2014/main" id="{0FD52787-4E75-1D48-B12D-08B10F84C5B2}"/>
              </a:ext>
            </a:extLst>
          </p:cNvPr>
          <p:cNvPicPr>
            <a:picLocks noChangeAspect="1"/>
          </p:cNvPicPr>
          <p:nvPr/>
        </p:nvPicPr>
        <p:blipFill>
          <a:blip r:embed="rId5"/>
          <a:stretch>
            <a:fillRect/>
          </a:stretch>
        </p:blipFill>
        <p:spPr>
          <a:xfrm>
            <a:off x="5822965" y="1828591"/>
            <a:ext cx="6286055" cy="4348108"/>
          </a:xfrm>
          <a:prstGeom prst="rect">
            <a:avLst/>
          </a:prstGeom>
          <a:noFill/>
        </p:spPr>
      </p:pic>
      <p:pic>
        <p:nvPicPr>
          <p:cNvPr id="3" name="Picture 2">
            <a:extLst>
              <a:ext uri="{FF2B5EF4-FFF2-40B4-BE49-F238E27FC236}">
                <a16:creationId xmlns:a16="http://schemas.microsoft.com/office/drawing/2014/main" id="{3C0124FE-6345-D08D-115F-6083FCAAD44B}"/>
              </a:ext>
            </a:extLst>
          </p:cNvPr>
          <p:cNvPicPr>
            <a:picLocks noChangeAspect="1"/>
          </p:cNvPicPr>
          <p:nvPr/>
        </p:nvPicPr>
        <p:blipFill>
          <a:blip r:embed="rId6"/>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77424375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83AE-8FAE-36EF-DCF9-9D0A438F2969}"/>
              </a:ext>
            </a:extLst>
          </p:cNvPr>
          <p:cNvSpPr>
            <a:spLocks noGrp="1"/>
          </p:cNvSpPr>
          <p:nvPr>
            <p:ph type="title"/>
          </p:nvPr>
        </p:nvSpPr>
        <p:spPr/>
        <p:txBody>
          <a:bodyPr/>
          <a:lstStyle/>
          <a:p>
            <a:r>
              <a:rPr lang="en-US">
                <a:latin typeface="Acumin Pro"/>
              </a:rPr>
              <a:t>This can't be everyone, can it?</a:t>
            </a:r>
            <a:endParaRPr lang="en-US"/>
          </a:p>
        </p:txBody>
      </p:sp>
      <p:sp>
        <p:nvSpPr>
          <p:cNvPr id="3" name="Content Placeholder 2">
            <a:extLst>
              <a:ext uri="{FF2B5EF4-FFF2-40B4-BE49-F238E27FC236}">
                <a16:creationId xmlns:a16="http://schemas.microsoft.com/office/drawing/2014/main" id="{663F7DB4-4698-E19E-EF25-5D67EDA27F34}"/>
              </a:ext>
            </a:extLst>
          </p:cNvPr>
          <p:cNvSpPr>
            <a:spLocks noGrp="1"/>
          </p:cNvSpPr>
          <p:nvPr>
            <p:ph idx="1"/>
          </p:nvPr>
        </p:nvSpPr>
        <p:spPr>
          <a:xfrm>
            <a:off x="838200" y="1523244"/>
            <a:ext cx="10515600" cy="4351338"/>
          </a:xfrm>
        </p:spPr>
        <p:txBody>
          <a:bodyPr vert="horz" lIns="91440" tIns="45720" rIns="91440" bIns="45720" rtlCol="0" anchor="t">
            <a:normAutofit fontScale="92500" lnSpcReduction="10000"/>
          </a:bodyPr>
          <a:lstStyle/>
          <a:p>
            <a:r>
              <a:rPr lang="en-US"/>
              <a:t>Stigmatized conditions are challenging to estimate and quantify</a:t>
            </a:r>
          </a:p>
          <a:p>
            <a:pPr lvl="1"/>
            <a:r>
              <a:rPr lang="en-US" sz="2000"/>
              <a:t>Social desirability bias</a:t>
            </a:r>
          </a:p>
          <a:p>
            <a:r>
              <a:rPr lang="en-US">
                <a:latin typeface="Acumin Pro"/>
              </a:rPr>
              <a:t>PIT and other direct estimation methods do no identify the whole spectrum of homelessness </a:t>
            </a:r>
          </a:p>
          <a:p>
            <a:pPr lvl="1"/>
            <a:r>
              <a:rPr lang="en-US"/>
              <a:t>Survey (Point-in-time) and service data (McKinney Vento, HMIS)</a:t>
            </a:r>
          </a:p>
          <a:p>
            <a:pPr lvl="2"/>
            <a:r>
              <a:rPr lang="en-US">
                <a:latin typeface="Acumin Pro"/>
              </a:rPr>
              <a:t>Single point estimations with annual importance and impacts</a:t>
            </a:r>
          </a:p>
          <a:p>
            <a:pPr lvl="2"/>
            <a:r>
              <a:rPr lang="en-US">
                <a:latin typeface="Acumin Pro"/>
              </a:rPr>
              <a:t>Heterogeneous methods, funding, implementation</a:t>
            </a:r>
          </a:p>
          <a:p>
            <a:pPr lvl="2"/>
            <a:r>
              <a:rPr lang="en-US">
                <a:latin typeface="Acumin Pro"/>
              </a:rPr>
              <a:t>Miss people who are hidden or experiencing homelessness at other times of year </a:t>
            </a:r>
          </a:p>
          <a:p>
            <a:pPr lvl="2"/>
            <a:r>
              <a:rPr lang="en-US">
                <a:latin typeface="Acumin Pro"/>
              </a:rPr>
              <a:t>Miss people who experience homelessness somewhere other than in shelters or on the street (cars, motels, doubling up etc.)</a:t>
            </a:r>
          </a:p>
          <a:p>
            <a:pPr lvl="2"/>
            <a:r>
              <a:rPr lang="en-US">
                <a:latin typeface="Acumin Pro"/>
              </a:rPr>
              <a:t>Miss those experiencing unstable housing or risk of (even impending) homelessness</a:t>
            </a:r>
          </a:p>
          <a:p>
            <a:r>
              <a:rPr lang="en-US">
                <a:latin typeface="Acumin Pro"/>
              </a:rPr>
              <a:t>Limited by resources, scope of the organization collecting the data</a:t>
            </a:r>
          </a:p>
        </p:txBody>
      </p:sp>
      <p:pic>
        <p:nvPicPr>
          <p:cNvPr id="4" name="Picture 3">
            <a:extLst>
              <a:ext uri="{FF2B5EF4-FFF2-40B4-BE49-F238E27FC236}">
                <a16:creationId xmlns:a16="http://schemas.microsoft.com/office/drawing/2014/main" id="{C43D5C02-7EAC-7FDD-852C-155FCFEA2D91}"/>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903700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AFD0-559F-5BBB-D0C0-A6B00B6C7967}"/>
              </a:ext>
            </a:extLst>
          </p:cNvPr>
          <p:cNvSpPr>
            <a:spLocks noGrp="1"/>
          </p:cNvSpPr>
          <p:nvPr>
            <p:ph type="title"/>
          </p:nvPr>
        </p:nvSpPr>
        <p:spPr>
          <a:xfrm>
            <a:off x="839788" y="457200"/>
            <a:ext cx="10009920" cy="1600200"/>
          </a:xfrm>
        </p:spPr>
        <p:txBody>
          <a:bodyPr>
            <a:normAutofit/>
          </a:bodyPr>
          <a:lstStyle/>
          <a:p>
            <a:r>
              <a:rPr lang="en-US" sz="4400"/>
              <a:t>Multisystem involved but invisible in many “counts”</a:t>
            </a:r>
          </a:p>
        </p:txBody>
      </p:sp>
      <p:sp>
        <p:nvSpPr>
          <p:cNvPr id="4" name="Text Placeholder 3">
            <a:extLst>
              <a:ext uri="{FF2B5EF4-FFF2-40B4-BE49-F238E27FC236}">
                <a16:creationId xmlns:a16="http://schemas.microsoft.com/office/drawing/2014/main" id="{AC44DB30-363D-0A48-0AB3-50DC925D267D}"/>
              </a:ext>
            </a:extLst>
          </p:cNvPr>
          <p:cNvSpPr>
            <a:spLocks noGrp="1"/>
          </p:cNvSpPr>
          <p:nvPr>
            <p:ph type="body" sz="half" idx="2"/>
          </p:nvPr>
        </p:nvSpPr>
        <p:spPr>
          <a:xfrm>
            <a:off x="839788" y="2057400"/>
            <a:ext cx="6387489" cy="3811588"/>
          </a:xfrm>
        </p:spPr>
        <p:txBody>
          <a:bodyPr/>
          <a:lstStyle/>
          <a:p>
            <a:endParaRPr lang="en-US" sz="1600"/>
          </a:p>
          <a:p>
            <a:r>
              <a:rPr lang="en-US" sz="1600"/>
              <a:t>“</a:t>
            </a:r>
            <a:r>
              <a:rPr lang="en-US" sz="2400"/>
              <a:t>Jesse” is 17 years old and is staying at a shelter. Child welfare involved until age 10, kinship adoption. Juvenile justice involved multiple times/locations, preventing school enrollment. </a:t>
            </a:r>
          </a:p>
          <a:p>
            <a:endParaRPr lang="en-US" sz="2400" b="1" i="1">
              <a:solidFill>
                <a:schemeClr val="accent1">
                  <a:lumMod val="75000"/>
                </a:schemeClr>
              </a:solidFill>
            </a:endParaRPr>
          </a:p>
          <a:p>
            <a:r>
              <a:rPr lang="en-US" sz="2400" b="1" i="1">
                <a:solidFill>
                  <a:schemeClr val="accent1">
                    <a:lumMod val="75000"/>
                  </a:schemeClr>
                </a:solidFill>
              </a:rPr>
              <a:t>“I spent a total of about 6 months in and out of detention, which is why school didn’t work out.”</a:t>
            </a:r>
          </a:p>
          <a:p>
            <a:endParaRPr lang="en-US"/>
          </a:p>
        </p:txBody>
      </p:sp>
      <p:pic>
        <p:nvPicPr>
          <p:cNvPr id="5" name="Picture 2" descr="Homelessness A homeless encampment sits on a street in Downtown Los Angeles, California, USA. homelessness stock pictures, royalty-free photos &amp; images">
            <a:extLst>
              <a:ext uri="{FF2B5EF4-FFF2-40B4-BE49-F238E27FC236}">
                <a16:creationId xmlns:a16="http://schemas.microsoft.com/office/drawing/2014/main" id="{9B302466-FE16-D876-9196-8FA439C589F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8427" r="15662" b="3"/>
          <a:stretch/>
        </p:blipFill>
        <p:spPr bwMode="auto">
          <a:xfrm>
            <a:off x="7565517" y="2808306"/>
            <a:ext cx="4110668" cy="3597605"/>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17CE9667-2095-BF8A-24AA-D6EF68F0FCA1}"/>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6894572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Presenters </a:t>
            </a:r>
          </a:p>
        </p:txBody>
      </p:sp>
      <p:pic>
        <p:nvPicPr>
          <p:cNvPr id="4" name="Content Placeholder 3" descr="A person smiling at camera&#10;&#10;Description automatically generated">
            <a:extLst>
              <a:ext uri="{FF2B5EF4-FFF2-40B4-BE49-F238E27FC236}">
                <a16:creationId xmlns:a16="http://schemas.microsoft.com/office/drawing/2014/main" id="{1E6350DB-2E53-EC81-D191-E2700ADD7FE8}"/>
              </a:ext>
            </a:extLst>
          </p:cNvPr>
          <p:cNvPicPr>
            <a:picLocks noGrp="1" noChangeAspect="1"/>
          </p:cNvPicPr>
          <p:nvPr>
            <p:ph idx="1"/>
          </p:nvPr>
        </p:nvPicPr>
        <p:blipFill>
          <a:blip r:embed="rId3"/>
          <a:stretch>
            <a:fillRect/>
          </a:stretch>
        </p:blipFill>
        <p:spPr>
          <a:xfrm>
            <a:off x="7284405" y="1943894"/>
            <a:ext cx="2939430" cy="4114800"/>
          </a:xfrm>
        </p:spPr>
      </p:pic>
      <p:sp>
        <p:nvSpPr>
          <p:cNvPr id="7" name="Content Placeholder 2">
            <a:extLst>
              <a:ext uri="{FF2B5EF4-FFF2-40B4-BE49-F238E27FC236}">
                <a16:creationId xmlns:a16="http://schemas.microsoft.com/office/drawing/2014/main" id="{C9D2AA1D-0043-9B4A-573C-10278B3E1D4B}"/>
              </a:ext>
            </a:extLst>
          </p:cNvPr>
          <p:cNvSpPr txBox="1">
            <a:spLocks/>
          </p:cNvSpPr>
          <p:nvPr/>
        </p:nvSpPr>
        <p:spPr>
          <a:xfrm>
            <a:off x="835235" y="1559295"/>
            <a:ext cx="5117983" cy="49335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cumin Pro"/>
              </a:rPr>
              <a:t>Elysia Versen Clemens, PhD, LPC </a:t>
            </a:r>
            <a:endParaRPr lang="en-US"/>
          </a:p>
          <a:p>
            <a:pPr marL="0" indent="0">
              <a:spcBef>
                <a:spcPts val="0"/>
              </a:spcBef>
              <a:buFont typeface="Arial" panose="020B0604020202020204" pitchFamily="34" charset="0"/>
              <a:buNone/>
            </a:pPr>
            <a:endParaRPr lang="en-US" sz="2000">
              <a:solidFill>
                <a:srgbClr val="212121"/>
              </a:solidFill>
            </a:endParaRPr>
          </a:p>
          <a:p>
            <a:pPr marL="0" indent="0">
              <a:spcBef>
                <a:spcPts val="0"/>
              </a:spcBef>
              <a:buNone/>
            </a:pPr>
            <a:r>
              <a:rPr lang="en-US" sz="2000">
                <a:solidFill>
                  <a:srgbClr val="212121"/>
                </a:solidFill>
                <a:latin typeface="Acumin Pro"/>
              </a:rPr>
              <a:t>Executive Deputy Director, Colorado Evaluation &amp; Action Lab at the University of Denver</a:t>
            </a:r>
            <a:endParaRPr lang="en-US" sz="2200">
              <a:solidFill>
                <a:srgbClr val="000000"/>
              </a:solidFill>
              <a:latin typeface="Acumin Pro"/>
            </a:endParaRPr>
          </a:p>
          <a:p>
            <a:pPr marL="0" indent="0">
              <a:spcBef>
                <a:spcPts val="0"/>
              </a:spcBef>
              <a:buNone/>
            </a:pPr>
            <a:endParaRPr lang="en-US" sz="2200">
              <a:solidFill>
                <a:srgbClr val="212121"/>
              </a:solidFill>
              <a:latin typeface="Acumin Pro"/>
            </a:endParaRPr>
          </a:p>
          <a:p>
            <a:pPr marL="0" indent="0">
              <a:spcBef>
                <a:spcPts val="0"/>
              </a:spcBef>
              <a:buNone/>
            </a:pPr>
            <a:r>
              <a:rPr lang="en-US" sz="2200">
                <a:solidFill>
                  <a:srgbClr val="212121"/>
                </a:solidFill>
                <a:latin typeface="Acumin Pro"/>
              </a:rPr>
              <a:t>Co-Principal Investigator: Estimating the Prevalence of Youth Homelessness (HUD Funded)</a:t>
            </a:r>
            <a:endParaRPr lang="en-US" sz="2200">
              <a:solidFill>
                <a:srgbClr val="000000"/>
              </a:solidFill>
              <a:latin typeface="Acumin Pro"/>
            </a:endParaRPr>
          </a:p>
          <a:p>
            <a:pPr marL="0" indent="0">
              <a:spcBef>
                <a:spcPts val="0"/>
              </a:spcBef>
              <a:buNone/>
            </a:pPr>
            <a:endParaRPr lang="en-US" sz="2200">
              <a:solidFill>
                <a:srgbClr val="212121"/>
              </a:solidFill>
              <a:latin typeface="Acumin Pro"/>
            </a:endParaRPr>
          </a:p>
          <a:p>
            <a:pPr marL="0" indent="0">
              <a:spcBef>
                <a:spcPts val="0"/>
              </a:spcBef>
              <a:buNone/>
            </a:pPr>
            <a:r>
              <a:rPr lang="en-US" sz="2200" u="sng">
                <a:solidFill>
                  <a:srgbClr val="0078D7"/>
                </a:solidFill>
                <a:latin typeface="Acumin Pro"/>
              </a:rPr>
              <a:t>Elysia@ColoradoLab.org</a:t>
            </a:r>
          </a:p>
        </p:txBody>
      </p:sp>
      <p:pic>
        <p:nvPicPr>
          <p:cNvPr id="3" name="Picture 2">
            <a:extLst>
              <a:ext uri="{FF2B5EF4-FFF2-40B4-BE49-F238E27FC236}">
                <a16:creationId xmlns:a16="http://schemas.microsoft.com/office/drawing/2014/main" id="{F5AEF903-E801-023A-949B-3429C499FD10}"/>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878129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CDC9-A4FF-94B5-0F90-D7EE2BB126CB}"/>
              </a:ext>
            </a:extLst>
          </p:cNvPr>
          <p:cNvSpPr>
            <a:spLocks noGrp="1"/>
          </p:cNvSpPr>
          <p:nvPr>
            <p:ph type="title"/>
          </p:nvPr>
        </p:nvSpPr>
        <p:spPr>
          <a:xfrm>
            <a:off x="838200" y="2953049"/>
            <a:ext cx="10515600" cy="1325563"/>
          </a:xfrm>
        </p:spPr>
        <p:txBody>
          <a:bodyPr>
            <a:normAutofit fontScale="90000"/>
          </a:bodyPr>
          <a:lstStyle/>
          <a:p>
            <a:pPr algn="ctr"/>
            <a:r>
              <a:rPr lang="en-US">
                <a:latin typeface="Acumin Pro"/>
              </a:rPr>
              <a:t>Can we figure out how many people are missing?</a:t>
            </a:r>
            <a:br>
              <a:rPr lang="en-US">
                <a:latin typeface="Acumin Pro"/>
              </a:rPr>
            </a:br>
            <a:endParaRPr lang="en-US"/>
          </a:p>
        </p:txBody>
      </p:sp>
      <p:pic>
        <p:nvPicPr>
          <p:cNvPr id="3" name="Picture 2">
            <a:extLst>
              <a:ext uri="{FF2B5EF4-FFF2-40B4-BE49-F238E27FC236}">
                <a16:creationId xmlns:a16="http://schemas.microsoft.com/office/drawing/2014/main" id="{3CABA6B2-B6C1-79CF-8BDA-F3104A117877}"/>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96973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9CE0-176F-9ACD-914B-2DF94BBF2025}"/>
              </a:ext>
            </a:extLst>
          </p:cNvPr>
          <p:cNvSpPr>
            <a:spLocks noGrp="1"/>
          </p:cNvSpPr>
          <p:nvPr>
            <p:ph type="title"/>
          </p:nvPr>
        </p:nvSpPr>
        <p:spPr>
          <a:xfrm>
            <a:off x="838200" y="365125"/>
            <a:ext cx="10515600" cy="1325563"/>
          </a:xfrm>
        </p:spPr>
        <p:txBody>
          <a:bodyPr anchor="ctr">
            <a:normAutofit/>
          </a:bodyPr>
          <a:lstStyle/>
          <a:p>
            <a:r>
              <a:rPr lang="en-US"/>
              <a:t>Direct estimation vs indirect estimation</a:t>
            </a:r>
          </a:p>
        </p:txBody>
      </p:sp>
      <p:pic>
        <p:nvPicPr>
          <p:cNvPr id="22" name="Content Placeholder 21" descr="The Direct vs Indirect Free Kick: What Are The Rules? | Jobs In Football">
            <a:extLst>
              <a:ext uri="{FF2B5EF4-FFF2-40B4-BE49-F238E27FC236}">
                <a16:creationId xmlns:a16="http://schemas.microsoft.com/office/drawing/2014/main" id="{E67B0906-DB89-CE58-1F62-9072FD8F84B2}"/>
              </a:ext>
            </a:extLst>
          </p:cNvPr>
          <p:cNvPicPr>
            <a:picLocks noGrp="1" noChangeAspect="1"/>
          </p:cNvPicPr>
          <p:nvPr>
            <p:ph idx="1"/>
          </p:nvPr>
        </p:nvPicPr>
        <p:blipFill>
          <a:blip r:embed="rId3"/>
          <a:stretch>
            <a:fillRect/>
          </a:stretch>
        </p:blipFill>
        <p:spPr>
          <a:xfrm>
            <a:off x="2836571" y="1825625"/>
            <a:ext cx="6518858" cy="4351338"/>
          </a:xfrm>
          <a:noFill/>
          <a:scene3d>
            <a:camera prst="orthographicFront"/>
            <a:lightRig rig="threePt" dir="t"/>
          </a:scene3d>
          <a:sp3d>
            <a:bevelT/>
          </a:sp3d>
        </p:spPr>
      </p:pic>
      <p:cxnSp>
        <p:nvCxnSpPr>
          <p:cNvPr id="23" name="Straight Arrow Connector 22">
            <a:extLst>
              <a:ext uri="{FF2B5EF4-FFF2-40B4-BE49-F238E27FC236}">
                <a16:creationId xmlns:a16="http://schemas.microsoft.com/office/drawing/2014/main" id="{524B84AB-4FC8-86F4-59A1-C7549C1F7B98}"/>
              </a:ext>
            </a:extLst>
          </p:cNvPr>
          <p:cNvCxnSpPr/>
          <p:nvPr/>
        </p:nvCxnSpPr>
        <p:spPr>
          <a:xfrm flipV="1">
            <a:off x="6378222" y="4230511"/>
            <a:ext cx="2359377" cy="2822"/>
          </a:xfrm>
          <a:prstGeom prst="straightConnector1">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DB4EB-4744-EC09-2641-42D50192530D}"/>
              </a:ext>
            </a:extLst>
          </p:cNvPr>
          <p:cNvSpPr txBox="1"/>
          <p:nvPr/>
        </p:nvSpPr>
        <p:spPr>
          <a:xfrm>
            <a:off x="6187582" y="4531026"/>
            <a:ext cx="2550017" cy="477054"/>
          </a:xfrm>
          <a:prstGeom prst="rect">
            <a:avLst/>
          </a:prstGeom>
          <a:noFill/>
        </p:spPr>
        <p:txBody>
          <a:bodyPr wrap="square" rtlCol="0">
            <a:spAutoFit/>
          </a:bodyPr>
          <a:lstStyle/>
          <a:p>
            <a:pPr algn="ctr"/>
            <a:r>
              <a:rPr lang="en-US" sz="2500" b="1">
                <a:solidFill>
                  <a:schemeClr val="bg1"/>
                </a:solidFill>
                <a:latin typeface="Ink Free" panose="03080402000500000000" pitchFamily="66" charset="0"/>
              </a:rPr>
              <a:t>ESTIMATION</a:t>
            </a:r>
          </a:p>
        </p:txBody>
      </p:sp>
      <p:pic>
        <p:nvPicPr>
          <p:cNvPr id="4" name="Picture 3">
            <a:extLst>
              <a:ext uri="{FF2B5EF4-FFF2-40B4-BE49-F238E27FC236}">
                <a16:creationId xmlns:a16="http://schemas.microsoft.com/office/drawing/2014/main" id="{5755B63B-63C0-28A4-FD9C-1F64AFD95E6F}"/>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565166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n you spot him?">
            <a:extLst>
              <a:ext uri="{FF2B5EF4-FFF2-40B4-BE49-F238E27FC236}">
                <a16:creationId xmlns:a16="http://schemas.microsoft.com/office/drawing/2014/main" id="{7AE8D1A1-C5F3-DDAE-0A11-0D84225ED4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24" b="1776"/>
          <a:stretch/>
        </p:blipFill>
        <p:spPr bwMode="auto">
          <a:xfrm>
            <a:off x="20" y="10"/>
            <a:ext cx="12191980" cy="6857990"/>
          </a:xfrm>
          <a:prstGeom prst="rect">
            <a:avLst/>
          </a:prstGeom>
          <a:solidFill>
            <a:srgbClr val="FFFFFF"/>
          </a:solidFill>
        </p:spPr>
      </p:pic>
      <p:sp>
        <p:nvSpPr>
          <p:cNvPr id="4" name="Down Arrow 3">
            <a:extLst>
              <a:ext uri="{FF2B5EF4-FFF2-40B4-BE49-F238E27FC236}">
                <a16:creationId xmlns:a16="http://schemas.microsoft.com/office/drawing/2014/main" id="{EF08BA7B-AC62-F8AF-060F-37151F8654DC}"/>
              </a:ext>
            </a:extLst>
          </p:cNvPr>
          <p:cNvSpPr/>
          <p:nvPr/>
        </p:nvSpPr>
        <p:spPr>
          <a:xfrm>
            <a:off x="5843587" y="1028700"/>
            <a:ext cx="1157288" cy="1014413"/>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3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amp;#039;s Waldo Poster Photo Wall Art Home Decor Prints 16x24, 20x30,  24x36&amp;#034; | eBay">
            <a:extLst>
              <a:ext uri="{FF2B5EF4-FFF2-40B4-BE49-F238E27FC236}">
                <a16:creationId xmlns:a16="http://schemas.microsoft.com/office/drawing/2014/main" id="{0E3FD432-1DD3-2124-5237-EA0760CBA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99" r="55000" b="39753"/>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own Arrow 3">
            <a:extLst>
              <a:ext uri="{FF2B5EF4-FFF2-40B4-BE49-F238E27FC236}">
                <a16:creationId xmlns:a16="http://schemas.microsoft.com/office/drawing/2014/main" id="{10A0CE21-5FDF-ECCF-65AD-FD15AFBBCD3C}"/>
              </a:ext>
            </a:extLst>
          </p:cNvPr>
          <p:cNvSpPr/>
          <p:nvPr/>
        </p:nvSpPr>
        <p:spPr>
          <a:xfrm>
            <a:off x="5517356" y="1237044"/>
            <a:ext cx="1157288" cy="1014413"/>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8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C5D1-3EE2-162A-D8CD-3BB09D682C70}"/>
              </a:ext>
            </a:extLst>
          </p:cNvPr>
          <p:cNvSpPr>
            <a:spLocks noGrp="1"/>
          </p:cNvSpPr>
          <p:nvPr>
            <p:ph type="title"/>
          </p:nvPr>
        </p:nvSpPr>
        <p:spPr/>
        <p:txBody>
          <a:bodyPr/>
          <a:lstStyle/>
          <a:p>
            <a:r>
              <a:rPr lang="en-US">
                <a:latin typeface="Acumin Pro"/>
              </a:rPr>
              <a:t>Use of indirect estimation methods for homelessness prevalence</a:t>
            </a:r>
          </a:p>
        </p:txBody>
      </p:sp>
      <p:sp>
        <p:nvSpPr>
          <p:cNvPr id="3" name="Content Placeholder 2">
            <a:extLst>
              <a:ext uri="{FF2B5EF4-FFF2-40B4-BE49-F238E27FC236}">
                <a16:creationId xmlns:a16="http://schemas.microsoft.com/office/drawing/2014/main" id="{D90BD1B3-3427-1EEC-6947-384CDF2DEBBB}"/>
              </a:ext>
            </a:extLst>
          </p:cNvPr>
          <p:cNvSpPr>
            <a:spLocks noGrp="1"/>
          </p:cNvSpPr>
          <p:nvPr>
            <p:ph idx="1"/>
          </p:nvPr>
        </p:nvSpPr>
        <p:spPr/>
        <p:txBody>
          <a:bodyPr vert="horz" lIns="91440" tIns="45720" rIns="91440" bIns="45720" rtlCol="0" anchor="t">
            <a:normAutofit/>
          </a:bodyPr>
          <a:lstStyle/>
          <a:p>
            <a:r>
              <a:rPr lang="en-US">
                <a:latin typeface="Acumin Pro"/>
              </a:rPr>
              <a:t>Basic multiplier methods</a:t>
            </a:r>
          </a:p>
          <a:p>
            <a:endParaRPr lang="en-US"/>
          </a:p>
          <a:p>
            <a:r>
              <a:rPr lang="en-US">
                <a:latin typeface="Acumin Pro"/>
              </a:rPr>
              <a:t>Multiple sample estimation</a:t>
            </a:r>
            <a:endParaRPr lang="en-US"/>
          </a:p>
          <a:p>
            <a:endParaRPr lang="en-US"/>
          </a:p>
          <a:p>
            <a:r>
              <a:rPr lang="en-US">
                <a:latin typeface="Acumin Pro"/>
              </a:rPr>
              <a:t>Bayesian benchmark multiplier methods</a:t>
            </a:r>
          </a:p>
          <a:p>
            <a:endParaRPr lang="en-US"/>
          </a:p>
          <a:p>
            <a:endParaRPr lang="en-US"/>
          </a:p>
          <a:p>
            <a:endParaRPr lang="en-US"/>
          </a:p>
          <a:p>
            <a:endParaRPr lang="en-US"/>
          </a:p>
        </p:txBody>
      </p:sp>
      <p:pic>
        <p:nvPicPr>
          <p:cNvPr id="4" name="Picture 3">
            <a:extLst>
              <a:ext uri="{FF2B5EF4-FFF2-40B4-BE49-F238E27FC236}">
                <a16:creationId xmlns:a16="http://schemas.microsoft.com/office/drawing/2014/main" id="{41E2DA7B-C499-848B-A388-C33EE856000A}"/>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485245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3656"/>
            <a:ext cx="10515600" cy="1325563"/>
          </a:xfrm>
        </p:spPr>
        <p:txBody>
          <a:bodyPr>
            <a:normAutofit fontScale="90000"/>
          </a:bodyPr>
          <a:lstStyle/>
          <a:p>
            <a:pPr algn="ctr"/>
            <a:r>
              <a:rPr lang="en-US">
                <a:latin typeface="Acumin Pro"/>
              </a:rPr>
              <a:t>Multiple System Estimation (previously known as capture-recapture) for estimating youth homelessness</a:t>
            </a:r>
            <a:endParaRPr lang="en-US"/>
          </a:p>
        </p:txBody>
      </p:sp>
      <p:pic>
        <p:nvPicPr>
          <p:cNvPr id="3" name="Picture 2">
            <a:extLst>
              <a:ext uri="{FF2B5EF4-FFF2-40B4-BE49-F238E27FC236}">
                <a16:creationId xmlns:a16="http://schemas.microsoft.com/office/drawing/2014/main" id="{E9906476-D90A-4EB0-934D-F7D837DC819F}"/>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531924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CDE9FF-4C34-5941-92B9-3ADCEE5F6861}"/>
              </a:ext>
            </a:extLst>
          </p:cNvPr>
          <p:cNvSpPr txBox="1">
            <a:spLocks/>
          </p:cNvSpPr>
          <p:nvPr/>
        </p:nvSpPr>
        <p:spPr>
          <a:xfrm>
            <a:off x="834635" y="391900"/>
            <a:ext cx="101844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r>
              <a:rPr lang="en-US" b="1">
                <a:latin typeface="Acumin Pro" panose="020B0504020202020204" pitchFamily="34" charset="77"/>
              </a:rPr>
              <a:t>How does this work? Let’s talk about deer</a:t>
            </a:r>
          </a:p>
        </p:txBody>
      </p:sp>
      <p:grpSp>
        <p:nvGrpSpPr>
          <p:cNvPr id="4" name="Group 3">
            <a:extLst>
              <a:ext uri="{FF2B5EF4-FFF2-40B4-BE49-F238E27FC236}">
                <a16:creationId xmlns:a16="http://schemas.microsoft.com/office/drawing/2014/main" id="{2C2F5FAD-A6E1-4B4F-AA38-D5DAB4B812BE}"/>
              </a:ext>
            </a:extLst>
          </p:cNvPr>
          <p:cNvGrpSpPr/>
          <p:nvPr/>
        </p:nvGrpSpPr>
        <p:grpSpPr>
          <a:xfrm>
            <a:off x="834636" y="2300910"/>
            <a:ext cx="3312851" cy="3563912"/>
            <a:chOff x="794350" y="1843788"/>
            <a:chExt cx="3230917" cy="4347112"/>
          </a:xfrm>
        </p:grpSpPr>
        <p:pic>
          <p:nvPicPr>
            <p:cNvPr id="5" name="Picture 4">
              <a:extLst>
                <a:ext uri="{FF2B5EF4-FFF2-40B4-BE49-F238E27FC236}">
                  <a16:creationId xmlns:a16="http://schemas.microsoft.com/office/drawing/2014/main" id="{CB9CC696-4860-D543-A2F7-1DE2D456970A}"/>
                </a:ext>
              </a:extLst>
            </p:cNvPr>
            <p:cNvPicPr>
              <a:picLocks noChangeAspect="1"/>
            </p:cNvPicPr>
            <p:nvPr/>
          </p:nvPicPr>
          <p:blipFill rotWithShape="1">
            <a:blip r:embed="rId3"/>
            <a:srcRect l="17896" t="801" r="24591" b="6399"/>
            <a:stretch/>
          </p:blipFill>
          <p:spPr>
            <a:xfrm>
              <a:off x="794350" y="1843790"/>
              <a:ext cx="525905" cy="434715"/>
            </a:xfrm>
            <a:prstGeom prst="rect">
              <a:avLst/>
            </a:prstGeom>
          </p:spPr>
        </p:pic>
        <p:pic>
          <p:nvPicPr>
            <p:cNvPr id="6" name="Picture 5">
              <a:extLst>
                <a:ext uri="{FF2B5EF4-FFF2-40B4-BE49-F238E27FC236}">
                  <a16:creationId xmlns:a16="http://schemas.microsoft.com/office/drawing/2014/main" id="{F4855BC9-60E6-D641-813D-250D8C5D0A6C}"/>
                </a:ext>
              </a:extLst>
            </p:cNvPr>
            <p:cNvPicPr>
              <a:picLocks noChangeAspect="1"/>
            </p:cNvPicPr>
            <p:nvPr/>
          </p:nvPicPr>
          <p:blipFill rotWithShape="1">
            <a:blip r:embed="rId3"/>
            <a:srcRect l="17896" t="801" r="24591" b="6399"/>
            <a:stretch/>
          </p:blipFill>
          <p:spPr>
            <a:xfrm>
              <a:off x="1320255" y="1843790"/>
              <a:ext cx="525905" cy="434715"/>
            </a:xfrm>
            <a:prstGeom prst="rect">
              <a:avLst/>
            </a:prstGeom>
          </p:spPr>
        </p:pic>
        <p:pic>
          <p:nvPicPr>
            <p:cNvPr id="7" name="Picture 6">
              <a:extLst>
                <a:ext uri="{FF2B5EF4-FFF2-40B4-BE49-F238E27FC236}">
                  <a16:creationId xmlns:a16="http://schemas.microsoft.com/office/drawing/2014/main" id="{8EB56F8C-B484-8F41-9414-1ED1A8835313}"/>
                </a:ext>
              </a:extLst>
            </p:cNvPr>
            <p:cNvPicPr>
              <a:picLocks noChangeAspect="1"/>
            </p:cNvPicPr>
            <p:nvPr/>
          </p:nvPicPr>
          <p:blipFill rotWithShape="1">
            <a:blip r:embed="rId3"/>
            <a:srcRect l="17896" t="801" r="24591" b="6399"/>
            <a:stretch/>
          </p:blipFill>
          <p:spPr>
            <a:xfrm>
              <a:off x="1846161" y="1843790"/>
              <a:ext cx="525905" cy="434715"/>
            </a:xfrm>
            <a:prstGeom prst="rect">
              <a:avLst/>
            </a:prstGeom>
          </p:spPr>
        </p:pic>
        <p:pic>
          <p:nvPicPr>
            <p:cNvPr id="8" name="Picture 7">
              <a:extLst>
                <a:ext uri="{FF2B5EF4-FFF2-40B4-BE49-F238E27FC236}">
                  <a16:creationId xmlns:a16="http://schemas.microsoft.com/office/drawing/2014/main" id="{AB49EEB7-6CB9-1347-8FF6-47E9681D8A70}"/>
                </a:ext>
              </a:extLst>
            </p:cNvPr>
            <p:cNvPicPr>
              <a:picLocks noChangeAspect="1"/>
            </p:cNvPicPr>
            <p:nvPr/>
          </p:nvPicPr>
          <p:blipFill rotWithShape="1">
            <a:blip r:embed="rId3"/>
            <a:srcRect l="17896" t="801" r="24591" b="6399"/>
            <a:stretch/>
          </p:blipFill>
          <p:spPr>
            <a:xfrm>
              <a:off x="2372067" y="1843789"/>
              <a:ext cx="525905" cy="434715"/>
            </a:xfrm>
            <a:prstGeom prst="rect">
              <a:avLst/>
            </a:prstGeom>
          </p:spPr>
        </p:pic>
        <p:pic>
          <p:nvPicPr>
            <p:cNvPr id="9" name="Picture 8">
              <a:extLst>
                <a:ext uri="{FF2B5EF4-FFF2-40B4-BE49-F238E27FC236}">
                  <a16:creationId xmlns:a16="http://schemas.microsoft.com/office/drawing/2014/main" id="{D29177E8-4666-4D4E-8441-DFF64E6ECFD2}"/>
                </a:ext>
              </a:extLst>
            </p:cNvPr>
            <p:cNvPicPr>
              <a:picLocks noChangeAspect="1"/>
            </p:cNvPicPr>
            <p:nvPr/>
          </p:nvPicPr>
          <p:blipFill rotWithShape="1">
            <a:blip r:embed="rId3"/>
            <a:srcRect l="17896" t="801" r="24591" b="6399"/>
            <a:stretch/>
          </p:blipFill>
          <p:spPr>
            <a:xfrm>
              <a:off x="2897973" y="1843789"/>
              <a:ext cx="525905" cy="434715"/>
            </a:xfrm>
            <a:prstGeom prst="rect">
              <a:avLst/>
            </a:prstGeom>
          </p:spPr>
        </p:pic>
        <p:pic>
          <p:nvPicPr>
            <p:cNvPr id="10" name="Picture 9">
              <a:extLst>
                <a:ext uri="{FF2B5EF4-FFF2-40B4-BE49-F238E27FC236}">
                  <a16:creationId xmlns:a16="http://schemas.microsoft.com/office/drawing/2014/main" id="{6BCA8483-F753-384B-BB4F-5505E6E75D8B}"/>
                </a:ext>
              </a:extLst>
            </p:cNvPr>
            <p:cNvPicPr>
              <a:picLocks noChangeAspect="1"/>
            </p:cNvPicPr>
            <p:nvPr/>
          </p:nvPicPr>
          <p:blipFill rotWithShape="1">
            <a:blip r:embed="rId3"/>
            <a:srcRect l="17896" t="801" r="24591" b="6399"/>
            <a:stretch/>
          </p:blipFill>
          <p:spPr>
            <a:xfrm>
              <a:off x="3423878" y="1843788"/>
              <a:ext cx="525905" cy="434715"/>
            </a:xfrm>
            <a:prstGeom prst="rect">
              <a:avLst/>
            </a:prstGeom>
          </p:spPr>
        </p:pic>
        <p:pic>
          <p:nvPicPr>
            <p:cNvPr id="11" name="Picture 10">
              <a:extLst>
                <a:ext uri="{FF2B5EF4-FFF2-40B4-BE49-F238E27FC236}">
                  <a16:creationId xmlns:a16="http://schemas.microsoft.com/office/drawing/2014/main" id="{AD4D9653-FA36-8A44-8D6C-CBECF3B97E6F}"/>
                </a:ext>
              </a:extLst>
            </p:cNvPr>
            <p:cNvPicPr>
              <a:picLocks noChangeAspect="1"/>
            </p:cNvPicPr>
            <p:nvPr/>
          </p:nvPicPr>
          <p:blipFill rotWithShape="1">
            <a:blip r:embed="rId3"/>
            <a:srcRect l="17896" t="801" r="24591" b="6399"/>
            <a:stretch/>
          </p:blipFill>
          <p:spPr>
            <a:xfrm>
              <a:off x="802398" y="2278503"/>
              <a:ext cx="525905" cy="434715"/>
            </a:xfrm>
            <a:prstGeom prst="rect">
              <a:avLst/>
            </a:prstGeom>
          </p:spPr>
        </p:pic>
        <p:pic>
          <p:nvPicPr>
            <p:cNvPr id="12" name="Picture 11">
              <a:extLst>
                <a:ext uri="{FF2B5EF4-FFF2-40B4-BE49-F238E27FC236}">
                  <a16:creationId xmlns:a16="http://schemas.microsoft.com/office/drawing/2014/main" id="{B3EE2603-15CE-3D45-A026-DB3A6B880DDB}"/>
                </a:ext>
              </a:extLst>
            </p:cNvPr>
            <p:cNvPicPr>
              <a:picLocks noChangeAspect="1"/>
            </p:cNvPicPr>
            <p:nvPr/>
          </p:nvPicPr>
          <p:blipFill rotWithShape="1">
            <a:blip r:embed="rId3"/>
            <a:srcRect l="17896" t="801" r="24591" b="6399"/>
            <a:stretch/>
          </p:blipFill>
          <p:spPr>
            <a:xfrm>
              <a:off x="1328303" y="2278503"/>
              <a:ext cx="525905" cy="434715"/>
            </a:xfrm>
            <a:prstGeom prst="rect">
              <a:avLst/>
            </a:prstGeom>
          </p:spPr>
        </p:pic>
        <p:pic>
          <p:nvPicPr>
            <p:cNvPr id="13" name="Picture 12">
              <a:extLst>
                <a:ext uri="{FF2B5EF4-FFF2-40B4-BE49-F238E27FC236}">
                  <a16:creationId xmlns:a16="http://schemas.microsoft.com/office/drawing/2014/main" id="{30A7E5E5-6FCF-9D4B-8ED3-79AFDF9DADA9}"/>
                </a:ext>
              </a:extLst>
            </p:cNvPr>
            <p:cNvPicPr>
              <a:picLocks noChangeAspect="1"/>
            </p:cNvPicPr>
            <p:nvPr/>
          </p:nvPicPr>
          <p:blipFill rotWithShape="1">
            <a:blip r:embed="rId3"/>
            <a:srcRect l="17896" t="801" r="24591" b="6399"/>
            <a:stretch/>
          </p:blipFill>
          <p:spPr>
            <a:xfrm>
              <a:off x="1854210" y="2278502"/>
              <a:ext cx="525905" cy="434715"/>
            </a:xfrm>
            <a:prstGeom prst="rect">
              <a:avLst/>
            </a:prstGeom>
          </p:spPr>
        </p:pic>
        <p:pic>
          <p:nvPicPr>
            <p:cNvPr id="14" name="Picture 13">
              <a:extLst>
                <a:ext uri="{FF2B5EF4-FFF2-40B4-BE49-F238E27FC236}">
                  <a16:creationId xmlns:a16="http://schemas.microsoft.com/office/drawing/2014/main" id="{DDA2621C-E8AD-984A-9960-C911D9EE2169}"/>
                </a:ext>
              </a:extLst>
            </p:cNvPr>
            <p:cNvPicPr>
              <a:picLocks noChangeAspect="1"/>
            </p:cNvPicPr>
            <p:nvPr/>
          </p:nvPicPr>
          <p:blipFill rotWithShape="1">
            <a:blip r:embed="rId3"/>
            <a:srcRect l="17896" t="801" r="24591" b="6399"/>
            <a:stretch/>
          </p:blipFill>
          <p:spPr>
            <a:xfrm>
              <a:off x="2380113" y="2278500"/>
              <a:ext cx="525905" cy="434715"/>
            </a:xfrm>
            <a:prstGeom prst="rect">
              <a:avLst/>
            </a:prstGeom>
          </p:spPr>
        </p:pic>
        <p:pic>
          <p:nvPicPr>
            <p:cNvPr id="15" name="Picture 14">
              <a:extLst>
                <a:ext uri="{FF2B5EF4-FFF2-40B4-BE49-F238E27FC236}">
                  <a16:creationId xmlns:a16="http://schemas.microsoft.com/office/drawing/2014/main" id="{86413A39-B871-0F49-B46B-DAE7244F7F2A}"/>
                </a:ext>
              </a:extLst>
            </p:cNvPr>
            <p:cNvPicPr>
              <a:picLocks noChangeAspect="1"/>
            </p:cNvPicPr>
            <p:nvPr/>
          </p:nvPicPr>
          <p:blipFill rotWithShape="1">
            <a:blip r:embed="rId3"/>
            <a:srcRect l="17896" t="801" r="24591" b="6399"/>
            <a:stretch/>
          </p:blipFill>
          <p:spPr>
            <a:xfrm>
              <a:off x="2906018" y="2278500"/>
              <a:ext cx="525905" cy="434715"/>
            </a:xfrm>
            <a:prstGeom prst="rect">
              <a:avLst/>
            </a:prstGeom>
          </p:spPr>
        </p:pic>
        <p:pic>
          <p:nvPicPr>
            <p:cNvPr id="16" name="Picture 15">
              <a:extLst>
                <a:ext uri="{FF2B5EF4-FFF2-40B4-BE49-F238E27FC236}">
                  <a16:creationId xmlns:a16="http://schemas.microsoft.com/office/drawing/2014/main" id="{1C8B8DD7-2AD8-F74B-ABEB-CBB4400723BA}"/>
                </a:ext>
              </a:extLst>
            </p:cNvPr>
            <p:cNvPicPr>
              <a:picLocks noChangeAspect="1"/>
            </p:cNvPicPr>
            <p:nvPr/>
          </p:nvPicPr>
          <p:blipFill rotWithShape="1">
            <a:blip r:embed="rId3"/>
            <a:srcRect l="17896" t="801" r="24591" b="6399"/>
            <a:stretch/>
          </p:blipFill>
          <p:spPr>
            <a:xfrm>
              <a:off x="3431924" y="2278500"/>
              <a:ext cx="525905" cy="434715"/>
            </a:xfrm>
            <a:prstGeom prst="rect">
              <a:avLst/>
            </a:prstGeom>
          </p:spPr>
        </p:pic>
        <p:pic>
          <p:nvPicPr>
            <p:cNvPr id="17" name="Picture 16">
              <a:extLst>
                <a:ext uri="{FF2B5EF4-FFF2-40B4-BE49-F238E27FC236}">
                  <a16:creationId xmlns:a16="http://schemas.microsoft.com/office/drawing/2014/main" id="{FC6B486C-1E16-0B43-89A7-872422569952}"/>
                </a:ext>
              </a:extLst>
            </p:cNvPr>
            <p:cNvPicPr>
              <a:picLocks noChangeAspect="1"/>
            </p:cNvPicPr>
            <p:nvPr/>
          </p:nvPicPr>
          <p:blipFill rotWithShape="1">
            <a:blip r:embed="rId3"/>
            <a:srcRect l="17896" t="801" r="24591" b="6399"/>
            <a:stretch/>
          </p:blipFill>
          <p:spPr>
            <a:xfrm>
              <a:off x="813769" y="2713214"/>
              <a:ext cx="525905" cy="434715"/>
            </a:xfrm>
            <a:prstGeom prst="rect">
              <a:avLst/>
            </a:prstGeom>
          </p:spPr>
        </p:pic>
        <p:pic>
          <p:nvPicPr>
            <p:cNvPr id="18" name="Picture 17">
              <a:extLst>
                <a:ext uri="{FF2B5EF4-FFF2-40B4-BE49-F238E27FC236}">
                  <a16:creationId xmlns:a16="http://schemas.microsoft.com/office/drawing/2014/main" id="{E2419BCD-0854-F548-AE16-35CA19FB98CB}"/>
                </a:ext>
              </a:extLst>
            </p:cNvPr>
            <p:cNvPicPr>
              <a:picLocks noChangeAspect="1"/>
            </p:cNvPicPr>
            <p:nvPr/>
          </p:nvPicPr>
          <p:blipFill rotWithShape="1">
            <a:blip r:embed="rId3"/>
            <a:srcRect l="17896" t="801" r="24591" b="6399"/>
            <a:stretch/>
          </p:blipFill>
          <p:spPr>
            <a:xfrm>
              <a:off x="1339675" y="2713214"/>
              <a:ext cx="525905" cy="434715"/>
            </a:xfrm>
            <a:prstGeom prst="rect">
              <a:avLst/>
            </a:prstGeom>
          </p:spPr>
        </p:pic>
        <p:pic>
          <p:nvPicPr>
            <p:cNvPr id="19" name="Picture 18">
              <a:extLst>
                <a:ext uri="{FF2B5EF4-FFF2-40B4-BE49-F238E27FC236}">
                  <a16:creationId xmlns:a16="http://schemas.microsoft.com/office/drawing/2014/main" id="{862D0C98-36F3-984C-9B46-E49337CD6CB8}"/>
                </a:ext>
              </a:extLst>
            </p:cNvPr>
            <p:cNvPicPr>
              <a:picLocks noChangeAspect="1"/>
            </p:cNvPicPr>
            <p:nvPr/>
          </p:nvPicPr>
          <p:blipFill rotWithShape="1">
            <a:blip r:embed="rId3"/>
            <a:srcRect l="17896" t="801" r="24591" b="6399"/>
            <a:stretch/>
          </p:blipFill>
          <p:spPr>
            <a:xfrm>
              <a:off x="1865580" y="2713213"/>
              <a:ext cx="525905" cy="434715"/>
            </a:xfrm>
            <a:prstGeom prst="rect">
              <a:avLst/>
            </a:prstGeom>
          </p:spPr>
        </p:pic>
        <p:pic>
          <p:nvPicPr>
            <p:cNvPr id="20" name="Picture 19">
              <a:extLst>
                <a:ext uri="{FF2B5EF4-FFF2-40B4-BE49-F238E27FC236}">
                  <a16:creationId xmlns:a16="http://schemas.microsoft.com/office/drawing/2014/main" id="{96804E33-A907-CC44-8416-943864C3FE97}"/>
                </a:ext>
              </a:extLst>
            </p:cNvPr>
            <p:cNvPicPr>
              <a:picLocks noChangeAspect="1"/>
            </p:cNvPicPr>
            <p:nvPr/>
          </p:nvPicPr>
          <p:blipFill rotWithShape="1">
            <a:blip r:embed="rId3"/>
            <a:srcRect l="17896" t="801" r="24591" b="6399"/>
            <a:stretch/>
          </p:blipFill>
          <p:spPr>
            <a:xfrm>
              <a:off x="2391486" y="2713212"/>
              <a:ext cx="525905" cy="434715"/>
            </a:xfrm>
            <a:prstGeom prst="rect">
              <a:avLst/>
            </a:prstGeom>
          </p:spPr>
        </p:pic>
        <p:pic>
          <p:nvPicPr>
            <p:cNvPr id="21" name="Picture 20">
              <a:extLst>
                <a:ext uri="{FF2B5EF4-FFF2-40B4-BE49-F238E27FC236}">
                  <a16:creationId xmlns:a16="http://schemas.microsoft.com/office/drawing/2014/main" id="{89A46DCD-B717-954B-B1A3-F8F1A085F983}"/>
                </a:ext>
              </a:extLst>
            </p:cNvPr>
            <p:cNvPicPr>
              <a:picLocks noChangeAspect="1"/>
            </p:cNvPicPr>
            <p:nvPr/>
          </p:nvPicPr>
          <p:blipFill rotWithShape="1">
            <a:blip r:embed="rId3"/>
            <a:srcRect l="17896" t="801" r="24591" b="6399"/>
            <a:stretch/>
          </p:blipFill>
          <p:spPr>
            <a:xfrm>
              <a:off x="2917391" y="2713212"/>
              <a:ext cx="525905" cy="434715"/>
            </a:xfrm>
            <a:prstGeom prst="rect">
              <a:avLst/>
            </a:prstGeom>
          </p:spPr>
        </p:pic>
        <p:pic>
          <p:nvPicPr>
            <p:cNvPr id="22" name="Picture 21">
              <a:extLst>
                <a:ext uri="{FF2B5EF4-FFF2-40B4-BE49-F238E27FC236}">
                  <a16:creationId xmlns:a16="http://schemas.microsoft.com/office/drawing/2014/main" id="{E81E999F-B54C-B746-A87D-3356DC812D13}"/>
                </a:ext>
              </a:extLst>
            </p:cNvPr>
            <p:cNvPicPr>
              <a:picLocks noChangeAspect="1"/>
            </p:cNvPicPr>
            <p:nvPr/>
          </p:nvPicPr>
          <p:blipFill rotWithShape="1">
            <a:blip r:embed="rId3"/>
            <a:srcRect l="17896" t="801" r="24591" b="6399"/>
            <a:stretch/>
          </p:blipFill>
          <p:spPr>
            <a:xfrm>
              <a:off x="3443296" y="2713212"/>
              <a:ext cx="525905" cy="434715"/>
            </a:xfrm>
            <a:prstGeom prst="rect">
              <a:avLst/>
            </a:prstGeom>
          </p:spPr>
        </p:pic>
        <p:pic>
          <p:nvPicPr>
            <p:cNvPr id="23" name="Picture 22">
              <a:extLst>
                <a:ext uri="{FF2B5EF4-FFF2-40B4-BE49-F238E27FC236}">
                  <a16:creationId xmlns:a16="http://schemas.microsoft.com/office/drawing/2014/main" id="{1CB0905D-0661-0E44-BAB9-189BC488FB72}"/>
                </a:ext>
              </a:extLst>
            </p:cNvPr>
            <p:cNvPicPr>
              <a:picLocks noChangeAspect="1"/>
            </p:cNvPicPr>
            <p:nvPr/>
          </p:nvPicPr>
          <p:blipFill rotWithShape="1">
            <a:blip r:embed="rId3"/>
            <a:srcRect l="17896" t="801" r="24591" b="6399"/>
            <a:stretch/>
          </p:blipFill>
          <p:spPr>
            <a:xfrm>
              <a:off x="825985" y="3147925"/>
              <a:ext cx="525905" cy="434715"/>
            </a:xfrm>
            <a:prstGeom prst="rect">
              <a:avLst/>
            </a:prstGeom>
          </p:spPr>
        </p:pic>
        <p:pic>
          <p:nvPicPr>
            <p:cNvPr id="24" name="Picture 23">
              <a:extLst>
                <a:ext uri="{FF2B5EF4-FFF2-40B4-BE49-F238E27FC236}">
                  <a16:creationId xmlns:a16="http://schemas.microsoft.com/office/drawing/2014/main" id="{593E8062-77D5-2841-99DB-923EF5B982A3}"/>
                </a:ext>
              </a:extLst>
            </p:cNvPr>
            <p:cNvPicPr>
              <a:picLocks noChangeAspect="1"/>
            </p:cNvPicPr>
            <p:nvPr/>
          </p:nvPicPr>
          <p:blipFill rotWithShape="1">
            <a:blip r:embed="rId3"/>
            <a:srcRect l="17896" t="801" r="24591" b="6399"/>
            <a:stretch/>
          </p:blipFill>
          <p:spPr>
            <a:xfrm>
              <a:off x="1351891" y="3147925"/>
              <a:ext cx="525905" cy="434715"/>
            </a:xfrm>
            <a:prstGeom prst="rect">
              <a:avLst/>
            </a:prstGeom>
          </p:spPr>
        </p:pic>
        <p:pic>
          <p:nvPicPr>
            <p:cNvPr id="25" name="Picture 24">
              <a:extLst>
                <a:ext uri="{FF2B5EF4-FFF2-40B4-BE49-F238E27FC236}">
                  <a16:creationId xmlns:a16="http://schemas.microsoft.com/office/drawing/2014/main" id="{5678F39C-C6CA-9C4B-86FD-364D327B9D02}"/>
                </a:ext>
              </a:extLst>
            </p:cNvPr>
            <p:cNvPicPr>
              <a:picLocks noChangeAspect="1"/>
            </p:cNvPicPr>
            <p:nvPr/>
          </p:nvPicPr>
          <p:blipFill rotWithShape="1">
            <a:blip r:embed="rId3"/>
            <a:srcRect l="17896" t="801" r="24591" b="6399"/>
            <a:stretch/>
          </p:blipFill>
          <p:spPr>
            <a:xfrm>
              <a:off x="1877796" y="3147924"/>
              <a:ext cx="525905" cy="434715"/>
            </a:xfrm>
            <a:prstGeom prst="rect">
              <a:avLst/>
            </a:prstGeom>
          </p:spPr>
        </p:pic>
        <p:pic>
          <p:nvPicPr>
            <p:cNvPr id="26" name="Picture 25">
              <a:extLst>
                <a:ext uri="{FF2B5EF4-FFF2-40B4-BE49-F238E27FC236}">
                  <a16:creationId xmlns:a16="http://schemas.microsoft.com/office/drawing/2014/main" id="{281A3757-215D-CC4D-84F0-9C43983F2A5C}"/>
                </a:ext>
              </a:extLst>
            </p:cNvPr>
            <p:cNvPicPr>
              <a:picLocks noChangeAspect="1"/>
            </p:cNvPicPr>
            <p:nvPr/>
          </p:nvPicPr>
          <p:blipFill rotWithShape="1">
            <a:blip r:embed="rId3"/>
            <a:srcRect l="17896" t="801" r="24591" b="6399"/>
            <a:stretch/>
          </p:blipFill>
          <p:spPr>
            <a:xfrm>
              <a:off x="2403702" y="3147923"/>
              <a:ext cx="525905" cy="434715"/>
            </a:xfrm>
            <a:prstGeom prst="rect">
              <a:avLst/>
            </a:prstGeom>
          </p:spPr>
        </p:pic>
        <p:pic>
          <p:nvPicPr>
            <p:cNvPr id="27" name="Picture 26">
              <a:extLst>
                <a:ext uri="{FF2B5EF4-FFF2-40B4-BE49-F238E27FC236}">
                  <a16:creationId xmlns:a16="http://schemas.microsoft.com/office/drawing/2014/main" id="{A2FF8D58-4EE0-9744-9D04-5D5248C65A06}"/>
                </a:ext>
              </a:extLst>
            </p:cNvPr>
            <p:cNvPicPr>
              <a:picLocks noChangeAspect="1"/>
            </p:cNvPicPr>
            <p:nvPr/>
          </p:nvPicPr>
          <p:blipFill rotWithShape="1">
            <a:blip r:embed="rId3"/>
            <a:srcRect l="17896" t="801" r="24591" b="6399"/>
            <a:stretch/>
          </p:blipFill>
          <p:spPr>
            <a:xfrm>
              <a:off x="2929607" y="3147923"/>
              <a:ext cx="525905" cy="434715"/>
            </a:xfrm>
            <a:prstGeom prst="rect">
              <a:avLst/>
            </a:prstGeom>
          </p:spPr>
        </p:pic>
        <p:pic>
          <p:nvPicPr>
            <p:cNvPr id="28" name="Picture 27">
              <a:extLst>
                <a:ext uri="{FF2B5EF4-FFF2-40B4-BE49-F238E27FC236}">
                  <a16:creationId xmlns:a16="http://schemas.microsoft.com/office/drawing/2014/main" id="{DC09F64E-0E31-6344-96EA-C4FBBE07B5D4}"/>
                </a:ext>
              </a:extLst>
            </p:cNvPr>
            <p:cNvPicPr>
              <a:picLocks noChangeAspect="1"/>
            </p:cNvPicPr>
            <p:nvPr/>
          </p:nvPicPr>
          <p:blipFill rotWithShape="1">
            <a:blip r:embed="rId3"/>
            <a:srcRect l="17896" t="801" r="24591" b="6399"/>
            <a:stretch/>
          </p:blipFill>
          <p:spPr>
            <a:xfrm>
              <a:off x="3455512" y="3147923"/>
              <a:ext cx="525905" cy="434715"/>
            </a:xfrm>
            <a:prstGeom prst="rect">
              <a:avLst/>
            </a:prstGeom>
          </p:spPr>
        </p:pic>
        <p:pic>
          <p:nvPicPr>
            <p:cNvPr id="29" name="Picture 28">
              <a:extLst>
                <a:ext uri="{FF2B5EF4-FFF2-40B4-BE49-F238E27FC236}">
                  <a16:creationId xmlns:a16="http://schemas.microsoft.com/office/drawing/2014/main" id="{0312F5D0-C67F-664B-832D-EBDCE60DEE63}"/>
                </a:ext>
              </a:extLst>
            </p:cNvPr>
            <p:cNvPicPr>
              <a:picLocks noChangeAspect="1"/>
            </p:cNvPicPr>
            <p:nvPr/>
          </p:nvPicPr>
          <p:blipFill rotWithShape="1">
            <a:blip r:embed="rId3"/>
            <a:srcRect l="17896" t="801" r="24591" b="6399"/>
            <a:stretch/>
          </p:blipFill>
          <p:spPr>
            <a:xfrm>
              <a:off x="850417" y="3582634"/>
              <a:ext cx="525905" cy="434715"/>
            </a:xfrm>
            <a:prstGeom prst="rect">
              <a:avLst/>
            </a:prstGeom>
          </p:spPr>
        </p:pic>
        <p:pic>
          <p:nvPicPr>
            <p:cNvPr id="30" name="Picture 29">
              <a:extLst>
                <a:ext uri="{FF2B5EF4-FFF2-40B4-BE49-F238E27FC236}">
                  <a16:creationId xmlns:a16="http://schemas.microsoft.com/office/drawing/2014/main" id="{D220C992-9A8B-BE46-A477-8C4F0EF08236}"/>
                </a:ext>
              </a:extLst>
            </p:cNvPr>
            <p:cNvPicPr>
              <a:picLocks noChangeAspect="1"/>
            </p:cNvPicPr>
            <p:nvPr/>
          </p:nvPicPr>
          <p:blipFill rotWithShape="1">
            <a:blip r:embed="rId3"/>
            <a:srcRect l="17896" t="801" r="24591" b="6399"/>
            <a:stretch/>
          </p:blipFill>
          <p:spPr>
            <a:xfrm>
              <a:off x="1376323" y="3582634"/>
              <a:ext cx="525905" cy="434715"/>
            </a:xfrm>
            <a:prstGeom prst="rect">
              <a:avLst/>
            </a:prstGeom>
          </p:spPr>
        </p:pic>
        <p:pic>
          <p:nvPicPr>
            <p:cNvPr id="31" name="Picture 30">
              <a:extLst>
                <a:ext uri="{FF2B5EF4-FFF2-40B4-BE49-F238E27FC236}">
                  <a16:creationId xmlns:a16="http://schemas.microsoft.com/office/drawing/2014/main" id="{14981B7C-124F-CF42-A123-2AE277DA5008}"/>
                </a:ext>
              </a:extLst>
            </p:cNvPr>
            <p:cNvPicPr>
              <a:picLocks noChangeAspect="1"/>
            </p:cNvPicPr>
            <p:nvPr/>
          </p:nvPicPr>
          <p:blipFill rotWithShape="1">
            <a:blip r:embed="rId3"/>
            <a:srcRect l="17896" t="801" r="24591" b="6399"/>
            <a:stretch/>
          </p:blipFill>
          <p:spPr>
            <a:xfrm>
              <a:off x="1902228" y="3582632"/>
              <a:ext cx="525905" cy="434715"/>
            </a:xfrm>
            <a:prstGeom prst="rect">
              <a:avLst/>
            </a:prstGeom>
          </p:spPr>
        </p:pic>
        <p:pic>
          <p:nvPicPr>
            <p:cNvPr id="32" name="Picture 31">
              <a:extLst>
                <a:ext uri="{FF2B5EF4-FFF2-40B4-BE49-F238E27FC236}">
                  <a16:creationId xmlns:a16="http://schemas.microsoft.com/office/drawing/2014/main" id="{CD40E55F-E36E-7148-9446-C6359ABB15B6}"/>
                </a:ext>
              </a:extLst>
            </p:cNvPr>
            <p:cNvPicPr>
              <a:picLocks noChangeAspect="1"/>
            </p:cNvPicPr>
            <p:nvPr/>
          </p:nvPicPr>
          <p:blipFill rotWithShape="1">
            <a:blip r:embed="rId3"/>
            <a:srcRect l="17896" t="801" r="24591" b="6399"/>
            <a:stretch/>
          </p:blipFill>
          <p:spPr>
            <a:xfrm>
              <a:off x="2428134" y="3582632"/>
              <a:ext cx="525905" cy="434715"/>
            </a:xfrm>
            <a:prstGeom prst="rect">
              <a:avLst/>
            </a:prstGeom>
          </p:spPr>
        </p:pic>
        <p:pic>
          <p:nvPicPr>
            <p:cNvPr id="33" name="Picture 32">
              <a:extLst>
                <a:ext uri="{FF2B5EF4-FFF2-40B4-BE49-F238E27FC236}">
                  <a16:creationId xmlns:a16="http://schemas.microsoft.com/office/drawing/2014/main" id="{753BA628-F924-654D-816E-C470D59AB164}"/>
                </a:ext>
              </a:extLst>
            </p:cNvPr>
            <p:cNvPicPr>
              <a:picLocks noChangeAspect="1"/>
            </p:cNvPicPr>
            <p:nvPr/>
          </p:nvPicPr>
          <p:blipFill rotWithShape="1">
            <a:blip r:embed="rId3"/>
            <a:srcRect l="17896" t="801" r="24591" b="6399"/>
            <a:stretch/>
          </p:blipFill>
          <p:spPr>
            <a:xfrm>
              <a:off x="2954039" y="3582632"/>
              <a:ext cx="525905" cy="434715"/>
            </a:xfrm>
            <a:prstGeom prst="rect">
              <a:avLst/>
            </a:prstGeom>
          </p:spPr>
        </p:pic>
        <p:pic>
          <p:nvPicPr>
            <p:cNvPr id="34" name="Picture 33">
              <a:extLst>
                <a:ext uri="{FF2B5EF4-FFF2-40B4-BE49-F238E27FC236}">
                  <a16:creationId xmlns:a16="http://schemas.microsoft.com/office/drawing/2014/main" id="{9FFF09A1-D7B2-DA4E-9566-6A0189AC8F24}"/>
                </a:ext>
              </a:extLst>
            </p:cNvPr>
            <p:cNvPicPr>
              <a:picLocks noChangeAspect="1"/>
            </p:cNvPicPr>
            <p:nvPr/>
          </p:nvPicPr>
          <p:blipFill rotWithShape="1">
            <a:blip r:embed="rId3"/>
            <a:srcRect l="17896" t="801" r="24591" b="6399"/>
            <a:stretch/>
          </p:blipFill>
          <p:spPr>
            <a:xfrm>
              <a:off x="3479944" y="3582631"/>
              <a:ext cx="525905" cy="434715"/>
            </a:xfrm>
            <a:prstGeom prst="rect">
              <a:avLst/>
            </a:prstGeom>
          </p:spPr>
        </p:pic>
        <p:pic>
          <p:nvPicPr>
            <p:cNvPr id="35" name="Picture 34">
              <a:extLst>
                <a:ext uri="{FF2B5EF4-FFF2-40B4-BE49-F238E27FC236}">
                  <a16:creationId xmlns:a16="http://schemas.microsoft.com/office/drawing/2014/main" id="{5752BCE9-D176-8B4A-9375-B0D8DEB1973D}"/>
                </a:ext>
              </a:extLst>
            </p:cNvPr>
            <p:cNvPicPr>
              <a:picLocks noChangeAspect="1"/>
            </p:cNvPicPr>
            <p:nvPr/>
          </p:nvPicPr>
          <p:blipFill rotWithShape="1">
            <a:blip r:embed="rId3"/>
            <a:srcRect l="17896" t="801" r="24591" b="6399"/>
            <a:stretch/>
          </p:blipFill>
          <p:spPr>
            <a:xfrm>
              <a:off x="846248" y="4017346"/>
              <a:ext cx="525905" cy="434715"/>
            </a:xfrm>
            <a:prstGeom prst="rect">
              <a:avLst/>
            </a:prstGeom>
          </p:spPr>
        </p:pic>
        <p:pic>
          <p:nvPicPr>
            <p:cNvPr id="36" name="Picture 35">
              <a:extLst>
                <a:ext uri="{FF2B5EF4-FFF2-40B4-BE49-F238E27FC236}">
                  <a16:creationId xmlns:a16="http://schemas.microsoft.com/office/drawing/2014/main" id="{4DF996CC-FBC5-164C-AB30-712942F0C455}"/>
                </a:ext>
              </a:extLst>
            </p:cNvPr>
            <p:cNvPicPr>
              <a:picLocks noChangeAspect="1"/>
            </p:cNvPicPr>
            <p:nvPr/>
          </p:nvPicPr>
          <p:blipFill rotWithShape="1">
            <a:blip r:embed="rId3"/>
            <a:srcRect l="17896" t="801" r="24591" b="6399"/>
            <a:stretch/>
          </p:blipFill>
          <p:spPr>
            <a:xfrm>
              <a:off x="1372152" y="4017346"/>
              <a:ext cx="525905" cy="434715"/>
            </a:xfrm>
            <a:prstGeom prst="rect">
              <a:avLst/>
            </a:prstGeom>
          </p:spPr>
        </p:pic>
        <p:pic>
          <p:nvPicPr>
            <p:cNvPr id="37" name="Picture 36">
              <a:extLst>
                <a:ext uri="{FF2B5EF4-FFF2-40B4-BE49-F238E27FC236}">
                  <a16:creationId xmlns:a16="http://schemas.microsoft.com/office/drawing/2014/main" id="{5A061BF7-F59D-4A44-AEFC-16EFA0E2E272}"/>
                </a:ext>
              </a:extLst>
            </p:cNvPr>
            <p:cNvPicPr>
              <a:picLocks noChangeAspect="1"/>
            </p:cNvPicPr>
            <p:nvPr/>
          </p:nvPicPr>
          <p:blipFill rotWithShape="1">
            <a:blip r:embed="rId3"/>
            <a:srcRect l="17896" t="801" r="24591" b="6399"/>
            <a:stretch/>
          </p:blipFill>
          <p:spPr>
            <a:xfrm>
              <a:off x="1898059" y="4017346"/>
              <a:ext cx="525905" cy="434715"/>
            </a:xfrm>
            <a:prstGeom prst="rect">
              <a:avLst/>
            </a:prstGeom>
          </p:spPr>
        </p:pic>
        <p:pic>
          <p:nvPicPr>
            <p:cNvPr id="38" name="Picture 37">
              <a:extLst>
                <a:ext uri="{FF2B5EF4-FFF2-40B4-BE49-F238E27FC236}">
                  <a16:creationId xmlns:a16="http://schemas.microsoft.com/office/drawing/2014/main" id="{3699921A-BE3C-004B-B21A-9AACA74F2DC2}"/>
                </a:ext>
              </a:extLst>
            </p:cNvPr>
            <p:cNvPicPr>
              <a:picLocks noChangeAspect="1"/>
            </p:cNvPicPr>
            <p:nvPr/>
          </p:nvPicPr>
          <p:blipFill rotWithShape="1">
            <a:blip r:embed="rId3"/>
            <a:srcRect l="17896" t="801" r="24591" b="6399"/>
            <a:stretch/>
          </p:blipFill>
          <p:spPr>
            <a:xfrm>
              <a:off x="2423964" y="4017345"/>
              <a:ext cx="525905" cy="434715"/>
            </a:xfrm>
            <a:prstGeom prst="rect">
              <a:avLst/>
            </a:prstGeom>
          </p:spPr>
        </p:pic>
        <p:pic>
          <p:nvPicPr>
            <p:cNvPr id="39" name="Picture 38">
              <a:extLst>
                <a:ext uri="{FF2B5EF4-FFF2-40B4-BE49-F238E27FC236}">
                  <a16:creationId xmlns:a16="http://schemas.microsoft.com/office/drawing/2014/main" id="{4AD86CC8-247B-2545-AFFF-70F0AB00BB1A}"/>
                </a:ext>
              </a:extLst>
            </p:cNvPr>
            <p:cNvPicPr>
              <a:picLocks noChangeAspect="1"/>
            </p:cNvPicPr>
            <p:nvPr/>
          </p:nvPicPr>
          <p:blipFill rotWithShape="1">
            <a:blip r:embed="rId3"/>
            <a:srcRect l="17896" t="801" r="24591" b="6399"/>
            <a:stretch/>
          </p:blipFill>
          <p:spPr>
            <a:xfrm>
              <a:off x="2949869" y="4017345"/>
              <a:ext cx="525905" cy="434715"/>
            </a:xfrm>
            <a:prstGeom prst="rect">
              <a:avLst/>
            </a:prstGeom>
          </p:spPr>
        </p:pic>
        <p:pic>
          <p:nvPicPr>
            <p:cNvPr id="40" name="Picture 39">
              <a:extLst>
                <a:ext uri="{FF2B5EF4-FFF2-40B4-BE49-F238E27FC236}">
                  <a16:creationId xmlns:a16="http://schemas.microsoft.com/office/drawing/2014/main" id="{F125C269-3128-684F-80B7-1620C26A9570}"/>
                </a:ext>
              </a:extLst>
            </p:cNvPr>
            <p:cNvPicPr>
              <a:picLocks noChangeAspect="1"/>
            </p:cNvPicPr>
            <p:nvPr/>
          </p:nvPicPr>
          <p:blipFill rotWithShape="1">
            <a:blip r:embed="rId3"/>
            <a:srcRect l="17896" t="801" r="24591" b="6399"/>
            <a:stretch/>
          </p:blipFill>
          <p:spPr>
            <a:xfrm>
              <a:off x="3475775" y="4017343"/>
              <a:ext cx="525905" cy="434715"/>
            </a:xfrm>
            <a:prstGeom prst="rect">
              <a:avLst/>
            </a:prstGeom>
          </p:spPr>
        </p:pic>
        <p:pic>
          <p:nvPicPr>
            <p:cNvPr id="41" name="Picture 40">
              <a:extLst>
                <a:ext uri="{FF2B5EF4-FFF2-40B4-BE49-F238E27FC236}">
                  <a16:creationId xmlns:a16="http://schemas.microsoft.com/office/drawing/2014/main" id="{BC8BEB14-4DEC-1F44-9402-F24C6B98EABB}"/>
                </a:ext>
              </a:extLst>
            </p:cNvPr>
            <p:cNvPicPr>
              <a:picLocks noChangeAspect="1"/>
            </p:cNvPicPr>
            <p:nvPr/>
          </p:nvPicPr>
          <p:blipFill rotWithShape="1">
            <a:blip r:embed="rId3"/>
            <a:srcRect l="17896" t="801" r="24591" b="6399"/>
            <a:stretch/>
          </p:blipFill>
          <p:spPr>
            <a:xfrm>
              <a:off x="869835" y="4452057"/>
              <a:ext cx="525905" cy="434715"/>
            </a:xfrm>
            <a:prstGeom prst="rect">
              <a:avLst/>
            </a:prstGeom>
          </p:spPr>
        </p:pic>
        <p:pic>
          <p:nvPicPr>
            <p:cNvPr id="42" name="Picture 41">
              <a:extLst>
                <a:ext uri="{FF2B5EF4-FFF2-40B4-BE49-F238E27FC236}">
                  <a16:creationId xmlns:a16="http://schemas.microsoft.com/office/drawing/2014/main" id="{EA8B8CA2-CE2A-0D4A-B78C-CBB10B992442}"/>
                </a:ext>
              </a:extLst>
            </p:cNvPr>
            <p:cNvPicPr>
              <a:picLocks noChangeAspect="1"/>
            </p:cNvPicPr>
            <p:nvPr/>
          </p:nvPicPr>
          <p:blipFill rotWithShape="1">
            <a:blip r:embed="rId3"/>
            <a:srcRect l="17896" t="801" r="24591" b="6399"/>
            <a:stretch/>
          </p:blipFill>
          <p:spPr>
            <a:xfrm>
              <a:off x="1395741" y="4452057"/>
              <a:ext cx="525905" cy="434715"/>
            </a:xfrm>
            <a:prstGeom prst="rect">
              <a:avLst/>
            </a:prstGeom>
          </p:spPr>
        </p:pic>
        <p:pic>
          <p:nvPicPr>
            <p:cNvPr id="43" name="Picture 42">
              <a:extLst>
                <a:ext uri="{FF2B5EF4-FFF2-40B4-BE49-F238E27FC236}">
                  <a16:creationId xmlns:a16="http://schemas.microsoft.com/office/drawing/2014/main" id="{340B51FA-D4FB-AF41-9846-FBFE177E1CFB}"/>
                </a:ext>
              </a:extLst>
            </p:cNvPr>
            <p:cNvPicPr>
              <a:picLocks noChangeAspect="1"/>
            </p:cNvPicPr>
            <p:nvPr/>
          </p:nvPicPr>
          <p:blipFill rotWithShape="1">
            <a:blip r:embed="rId3"/>
            <a:srcRect l="17896" t="801" r="24591" b="6399"/>
            <a:stretch/>
          </p:blipFill>
          <p:spPr>
            <a:xfrm>
              <a:off x="1921645" y="4452057"/>
              <a:ext cx="525905" cy="434715"/>
            </a:xfrm>
            <a:prstGeom prst="rect">
              <a:avLst/>
            </a:prstGeom>
          </p:spPr>
        </p:pic>
        <p:pic>
          <p:nvPicPr>
            <p:cNvPr id="44" name="Picture 43">
              <a:extLst>
                <a:ext uri="{FF2B5EF4-FFF2-40B4-BE49-F238E27FC236}">
                  <a16:creationId xmlns:a16="http://schemas.microsoft.com/office/drawing/2014/main" id="{A4A278F1-DC6B-CA4B-A56F-2834F3745B26}"/>
                </a:ext>
              </a:extLst>
            </p:cNvPr>
            <p:cNvPicPr>
              <a:picLocks noChangeAspect="1"/>
            </p:cNvPicPr>
            <p:nvPr/>
          </p:nvPicPr>
          <p:blipFill rotWithShape="1">
            <a:blip r:embed="rId3"/>
            <a:srcRect l="17896" t="801" r="24591" b="6399"/>
            <a:stretch/>
          </p:blipFill>
          <p:spPr>
            <a:xfrm>
              <a:off x="2447552" y="4452056"/>
              <a:ext cx="525905" cy="434715"/>
            </a:xfrm>
            <a:prstGeom prst="rect">
              <a:avLst/>
            </a:prstGeom>
          </p:spPr>
        </p:pic>
        <p:pic>
          <p:nvPicPr>
            <p:cNvPr id="45" name="Picture 44">
              <a:extLst>
                <a:ext uri="{FF2B5EF4-FFF2-40B4-BE49-F238E27FC236}">
                  <a16:creationId xmlns:a16="http://schemas.microsoft.com/office/drawing/2014/main" id="{AD8E53CA-68A4-8140-8E85-C78675AECC1C}"/>
                </a:ext>
              </a:extLst>
            </p:cNvPr>
            <p:cNvPicPr>
              <a:picLocks noChangeAspect="1"/>
            </p:cNvPicPr>
            <p:nvPr/>
          </p:nvPicPr>
          <p:blipFill rotWithShape="1">
            <a:blip r:embed="rId3"/>
            <a:srcRect l="17896" t="801" r="24591" b="6399"/>
            <a:stretch/>
          </p:blipFill>
          <p:spPr>
            <a:xfrm>
              <a:off x="2973457" y="4452056"/>
              <a:ext cx="525905" cy="434715"/>
            </a:xfrm>
            <a:prstGeom prst="rect">
              <a:avLst/>
            </a:prstGeom>
          </p:spPr>
        </p:pic>
        <p:pic>
          <p:nvPicPr>
            <p:cNvPr id="46" name="Picture 45">
              <a:extLst>
                <a:ext uri="{FF2B5EF4-FFF2-40B4-BE49-F238E27FC236}">
                  <a16:creationId xmlns:a16="http://schemas.microsoft.com/office/drawing/2014/main" id="{33CC6A15-D0FE-2B44-97A1-F5CA75826FD8}"/>
                </a:ext>
              </a:extLst>
            </p:cNvPr>
            <p:cNvPicPr>
              <a:picLocks noChangeAspect="1"/>
            </p:cNvPicPr>
            <p:nvPr/>
          </p:nvPicPr>
          <p:blipFill rotWithShape="1">
            <a:blip r:embed="rId3"/>
            <a:srcRect l="17896" t="801" r="24591" b="6399"/>
            <a:stretch/>
          </p:blipFill>
          <p:spPr>
            <a:xfrm>
              <a:off x="3499362" y="4452055"/>
              <a:ext cx="525905" cy="434715"/>
            </a:xfrm>
            <a:prstGeom prst="rect">
              <a:avLst/>
            </a:prstGeom>
          </p:spPr>
        </p:pic>
        <p:pic>
          <p:nvPicPr>
            <p:cNvPr id="47" name="Picture 46">
              <a:extLst>
                <a:ext uri="{FF2B5EF4-FFF2-40B4-BE49-F238E27FC236}">
                  <a16:creationId xmlns:a16="http://schemas.microsoft.com/office/drawing/2014/main" id="{23C5F0FB-015A-A147-A2B7-A899F600A938}"/>
                </a:ext>
              </a:extLst>
            </p:cNvPr>
            <p:cNvPicPr>
              <a:picLocks noChangeAspect="1"/>
            </p:cNvPicPr>
            <p:nvPr/>
          </p:nvPicPr>
          <p:blipFill rotWithShape="1">
            <a:blip r:embed="rId3"/>
            <a:srcRect l="17896" t="801" r="24591" b="6399"/>
            <a:stretch/>
          </p:blipFill>
          <p:spPr>
            <a:xfrm>
              <a:off x="857620" y="4886770"/>
              <a:ext cx="525905" cy="434715"/>
            </a:xfrm>
            <a:prstGeom prst="rect">
              <a:avLst/>
            </a:prstGeom>
          </p:spPr>
        </p:pic>
        <p:pic>
          <p:nvPicPr>
            <p:cNvPr id="48" name="Picture 47">
              <a:extLst>
                <a:ext uri="{FF2B5EF4-FFF2-40B4-BE49-F238E27FC236}">
                  <a16:creationId xmlns:a16="http://schemas.microsoft.com/office/drawing/2014/main" id="{5DED3605-BA59-A446-936A-B53BF74967CB}"/>
                </a:ext>
              </a:extLst>
            </p:cNvPr>
            <p:cNvPicPr>
              <a:picLocks noChangeAspect="1"/>
            </p:cNvPicPr>
            <p:nvPr/>
          </p:nvPicPr>
          <p:blipFill rotWithShape="1">
            <a:blip r:embed="rId3"/>
            <a:srcRect l="17896" t="801" r="24591" b="6399"/>
            <a:stretch/>
          </p:blipFill>
          <p:spPr>
            <a:xfrm>
              <a:off x="1383526" y="4886770"/>
              <a:ext cx="525905" cy="434715"/>
            </a:xfrm>
            <a:prstGeom prst="rect">
              <a:avLst/>
            </a:prstGeom>
          </p:spPr>
        </p:pic>
        <p:pic>
          <p:nvPicPr>
            <p:cNvPr id="49" name="Picture 48">
              <a:extLst>
                <a:ext uri="{FF2B5EF4-FFF2-40B4-BE49-F238E27FC236}">
                  <a16:creationId xmlns:a16="http://schemas.microsoft.com/office/drawing/2014/main" id="{4446F6BA-7C3B-A24E-936A-B4D1736D9393}"/>
                </a:ext>
              </a:extLst>
            </p:cNvPr>
            <p:cNvPicPr>
              <a:picLocks noChangeAspect="1"/>
            </p:cNvPicPr>
            <p:nvPr/>
          </p:nvPicPr>
          <p:blipFill rotWithShape="1">
            <a:blip r:embed="rId3"/>
            <a:srcRect l="17896" t="801" r="24591" b="6399"/>
            <a:stretch/>
          </p:blipFill>
          <p:spPr>
            <a:xfrm>
              <a:off x="1909429" y="4886768"/>
              <a:ext cx="525905" cy="434715"/>
            </a:xfrm>
            <a:prstGeom prst="rect">
              <a:avLst/>
            </a:prstGeom>
          </p:spPr>
        </p:pic>
        <p:pic>
          <p:nvPicPr>
            <p:cNvPr id="50" name="Picture 49">
              <a:extLst>
                <a:ext uri="{FF2B5EF4-FFF2-40B4-BE49-F238E27FC236}">
                  <a16:creationId xmlns:a16="http://schemas.microsoft.com/office/drawing/2014/main" id="{E4ACC951-F6F6-C344-AE24-5E7961CFAF7B}"/>
                </a:ext>
              </a:extLst>
            </p:cNvPr>
            <p:cNvPicPr>
              <a:picLocks noChangeAspect="1"/>
            </p:cNvPicPr>
            <p:nvPr/>
          </p:nvPicPr>
          <p:blipFill rotWithShape="1">
            <a:blip r:embed="rId3"/>
            <a:srcRect l="17896" t="801" r="24591" b="6399"/>
            <a:stretch/>
          </p:blipFill>
          <p:spPr>
            <a:xfrm>
              <a:off x="2435336" y="4886767"/>
              <a:ext cx="525905" cy="434715"/>
            </a:xfrm>
            <a:prstGeom prst="rect">
              <a:avLst/>
            </a:prstGeom>
          </p:spPr>
        </p:pic>
        <p:pic>
          <p:nvPicPr>
            <p:cNvPr id="51" name="Picture 50">
              <a:extLst>
                <a:ext uri="{FF2B5EF4-FFF2-40B4-BE49-F238E27FC236}">
                  <a16:creationId xmlns:a16="http://schemas.microsoft.com/office/drawing/2014/main" id="{3F354F3F-4C64-7843-B617-419DCFFC3192}"/>
                </a:ext>
              </a:extLst>
            </p:cNvPr>
            <p:cNvPicPr>
              <a:picLocks noChangeAspect="1"/>
            </p:cNvPicPr>
            <p:nvPr/>
          </p:nvPicPr>
          <p:blipFill rotWithShape="1">
            <a:blip r:embed="rId3"/>
            <a:srcRect l="17896" t="801" r="24591" b="6399"/>
            <a:stretch/>
          </p:blipFill>
          <p:spPr>
            <a:xfrm>
              <a:off x="2961241" y="4886767"/>
              <a:ext cx="525905" cy="434715"/>
            </a:xfrm>
            <a:prstGeom prst="rect">
              <a:avLst/>
            </a:prstGeom>
          </p:spPr>
        </p:pic>
        <p:pic>
          <p:nvPicPr>
            <p:cNvPr id="52" name="Picture 51">
              <a:extLst>
                <a:ext uri="{FF2B5EF4-FFF2-40B4-BE49-F238E27FC236}">
                  <a16:creationId xmlns:a16="http://schemas.microsoft.com/office/drawing/2014/main" id="{9FB0CF4C-E487-6B4F-AEF6-722B96DD44B1}"/>
                </a:ext>
              </a:extLst>
            </p:cNvPr>
            <p:cNvPicPr>
              <a:picLocks noChangeAspect="1"/>
            </p:cNvPicPr>
            <p:nvPr/>
          </p:nvPicPr>
          <p:blipFill rotWithShape="1">
            <a:blip r:embed="rId3"/>
            <a:srcRect l="17896" t="801" r="24591" b="6399"/>
            <a:stretch/>
          </p:blipFill>
          <p:spPr>
            <a:xfrm>
              <a:off x="3487147" y="4886766"/>
              <a:ext cx="525905" cy="434715"/>
            </a:xfrm>
            <a:prstGeom prst="rect">
              <a:avLst/>
            </a:prstGeom>
          </p:spPr>
        </p:pic>
        <p:pic>
          <p:nvPicPr>
            <p:cNvPr id="53" name="Picture 52">
              <a:extLst>
                <a:ext uri="{FF2B5EF4-FFF2-40B4-BE49-F238E27FC236}">
                  <a16:creationId xmlns:a16="http://schemas.microsoft.com/office/drawing/2014/main" id="{A825C587-CEE3-0B4E-B6B9-14877F52D433}"/>
                </a:ext>
              </a:extLst>
            </p:cNvPr>
            <p:cNvPicPr>
              <a:picLocks noChangeAspect="1"/>
            </p:cNvPicPr>
            <p:nvPr/>
          </p:nvPicPr>
          <p:blipFill rotWithShape="1">
            <a:blip r:embed="rId3"/>
            <a:srcRect l="17896" t="801" r="24591" b="6399"/>
            <a:stretch/>
          </p:blipFill>
          <p:spPr>
            <a:xfrm>
              <a:off x="857620" y="5321474"/>
              <a:ext cx="525905" cy="434715"/>
            </a:xfrm>
            <a:prstGeom prst="rect">
              <a:avLst/>
            </a:prstGeom>
          </p:spPr>
        </p:pic>
        <p:pic>
          <p:nvPicPr>
            <p:cNvPr id="54" name="Picture 53">
              <a:extLst>
                <a:ext uri="{FF2B5EF4-FFF2-40B4-BE49-F238E27FC236}">
                  <a16:creationId xmlns:a16="http://schemas.microsoft.com/office/drawing/2014/main" id="{3F4D038A-6F99-B54C-BFAA-B8E125FCA9C0}"/>
                </a:ext>
              </a:extLst>
            </p:cNvPr>
            <p:cNvPicPr>
              <a:picLocks noChangeAspect="1"/>
            </p:cNvPicPr>
            <p:nvPr/>
          </p:nvPicPr>
          <p:blipFill rotWithShape="1">
            <a:blip r:embed="rId3"/>
            <a:srcRect l="17896" t="801" r="24591" b="6399"/>
            <a:stretch/>
          </p:blipFill>
          <p:spPr>
            <a:xfrm>
              <a:off x="1383525" y="5321474"/>
              <a:ext cx="525905" cy="434715"/>
            </a:xfrm>
            <a:prstGeom prst="rect">
              <a:avLst/>
            </a:prstGeom>
          </p:spPr>
        </p:pic>
        <p:pic>
          <p:nvPicPr>
            <p:cNvPr id="55" name="Picture 54">
              <a:extLst>
                <a:ext uri="{FF2B5EF4-FFF2-40B4-BE49-F238E27FC236}">
                  <a16:creationId xmlns:a16="http://schemas.microsoft.com/office/drawing/2014/main" id="{269E9F03-B998-6B42-B8BE-B7F5537132E0}"/>
                </a:ext>
              </a:extLst>
            </p:cNvPr>
            <p:cNvPicPr>
              <a:picLocks noChangeAspect="1"/>
            </p:cNvPicPr>
            <p:nvPr/>
          </p:nvPicPr>
          <p:blipFill rotWithShape="1">
            <a:blip r:embed="rId3"/>
            <a:srcRect l="17896" t="801" r="24591" b="6399"/>
            <a:stretch/>
          </p:blipFill>
          <p:spPr>
            <a:xfrm>
              <a:off x="1909429" y="5321473"/>
              <a:ext cx="525905" cy="434715"/>
            </a:xfrm>
            <a:prstGeom prst="rect">
              <a:avLst/>
            </a:prstGeom>
          </p:spPr>
        </p:pic>
        <p:pic>
          <p:nvPicPr>
            <p:cNvPr id="56" name="Picture 55">
              <a:extLst>
                <a:ext uri="{FF2B5EF4-FFF2-40B4-BE49-F238E27FC236}">
                  <a16:creationId xmlns:a16="http://schemas.microsoft.com/office/drawing/2014/main" id="{E07E4861-4D3B-9B48-834A-217B20ACF1E1}"/>
                </a:ext>
              </a:extLst>
            </p:cNvPr>
            <p:cNvPicPr>
              <a:picLocks noChangeAspect="1"/>
            </p:cNvPicPr>
            <p:nvPr/>
          </p:nvPicPr>
          <p:blipFill rotWithShape="1">
            <a:blip r:embed="rId3"/>
            <a:srcRect l="17896" t="801" r="24591" b="6399"/>
            <a:stretch/>
          </p:blipFill>
          <p:spPr>
            <a:xfrm>
              <a:off x="2435336" y="5321472"/>
              <a:ext cx="525905" cy="434715"/>
            </a:xfrm>
            <a:prstGeom prst="rect">
              <a:avLst/>
            </a:prstGeom>
          </p:spPr>
        </p:pic>
        <p:pic>
          <p:nvPicPr>
            <p:cNvPr id="57" name="Picture 56">
              <a:extLst>
                <a:ext uri="{FF2B5EF4-FFF2-40B4-BE49-F238E27FC236}">
                  <a16:creationId xmlns:a16="http://schemas.microsoft.com/office/drawing/2014/main" id="{2B28ADA0-1C08-3441-8CA7-A7388FA17CFA}"/>
                </a:ext>
              </a:extLst>
            </p:cNvPr>
            <p:cNvPicPr>
              <a:picLocks noChangeAspect="1"/>
            </p:cNvPicPr>
            <p:nvPr/>
          </p:nvPicPr>
          <p:blipFill rotWithShape="1">
            <a:blip r:embed="rId3"/>
            <a:srcRect l="17896" t="801" r="24591" b="6399"/>
            <a:stretch/>
          </p:blipFill>
          <p:spPr>
            <a:xfrm>
              <a:off x="2961241" y="5321472"/>
              <a:ext cx="525905" cy="434715"/>
            </a:xfrm>
            <a:prstGeom prst="rect">
              <a:avLst/>
            </a:prstGeom>
          </p:spPr>
        </p:pic>
        <p:pic>
          <p:nvPicPr>
            <p:cNvPr id="58" name="Picture 57">
              <a:extLst>
                <a:ext uri="{FF2B5EF4-FFF2-40B4-BE49-F238E27FC236}">
                  <a16:creationId xmlns:a16="http://schemas.microsoft.com/office/drawing/2014/main" id="{F415E7F6-CF0E-274E-96CA-AAD7971E1A34}"/>
                </a:ext>
              </a:extLst>
            </p:cNvPr>
            <p:cNvPicPr>
              <a:picLocks noChangeAspect="1"/>
            </p:cNvPicPr>
            <p:nvPr/>
          </p:nvPicPr>
          <p:blipFill rotWithShape="1">
            <a:blip r:embed="rId3"/>
            <a:srcRect l="17896" t="801" r="24591" b="6399"/>
            <a:stretch/>
          </p:blipFill>
          <p:spPr>
            <a:xfrm>
              <a:off x="3487143" y="5321471"/>
              <a:ext cx="525905" cy="434715"/>
            </a:xfrm>
            <a:prstGeom prst="rect">
              <a:avLst/>
            </a:prstGeom>
          </p:spPr>
        </p:pic>
        <p:pic>
          <p:nvPicPr>
            <p:cNvPr id="59" name="Picture 58">
              <a:extLst>
                <a:ext uri="{FF2B5EF4-FFF2-40B4-BE49-F238E27FC236}">
                  <a16:creationId xmlns:a16="http://schemas.microsoft.com/office/drawing/2014/main" id="{8E086271-ED2A-7744-BC05-FA23D7D519FC}"/>
                </a:ext>
              </a:extLst>
            </p:cNvPr>
            <p:cNvPicPr>
              <a:picLocks noChangeAspect="1"/>
            </p:cNvPicPr>
            <p:nvPr/>
          </p:nvPicPr>
          <p:blipFill rotWithShape="1">
            <a:blip r:embed="rId3"/>
            <a:srcRect l="17896" t="801" r="24591" b="6399"/>
            <a:stretch/>
          </p:blipFill>
          <p:spPr>
            <a:xfrm>
              <a:off x="869835" y="5756185"/>
              <a:ext cx="525905" cy="434715"/>
            </a:xfrm>
            <a:prstGeom prst="rect">
              <a:avLst/>
            </a:prstGeom>
          </p:spPr>
        </p:pic>
        <p:pic>
          <p:nvPicPr>
            <p:cNvPr id="60" name="Picture 59">
              <a:extLst>
                <a:ext uri="{FF2B5EF4-FFF2-40B4-BE49-F238E27FC236}">
                  <a16:creationId xmlns:a16="http://schemas.microsoft.com/office/drawing/2014/main" id="{ED34EBAC-AF48-5C46-A19D-DA0EEBB64CA1}"/>
                </a:ext>
              </a:extLst>
            </p:cNvPr>
            <p:cNvPicPr>
              <a:picLocks noChangeAspect="1"/>
            </p:cNvPicPr>
            <p:nvPr/>
          </p:nvPicPr>
          <p:blipFill rotWithShape="1">
            <a:blip r:embed="rId3"/>
            <a:srcRect l="17896" t="801" r="24591" b="6399"/>
            <a:stretch/>
          </p:blipFill>
          <p:spPr>
            <a:xfrm>
              <a:off x="1395741" y="5756185"/>
              <a:ext cx="525905" cy="434715"/>
            </a:xfrm>
            <a:prstGeom prst="rect">
              <a:avLst/>
            </a:prstGeom>
          </p:spPr>
        </p:pic>
        <p:pic>
          <p:nvPicPr>
            <p:cNvPr id="61" name="Picture 60">
              <a:extLst>
                <a:ext uri="{FF2B5EF4-FFF2-40B4-BE49-F238E27FC236}">
                  <a16:creationId xmlns:a16="http://schemas.microsoft.com/office/drawing/2014/main" id="{D2417E04-C444-234F-934C-84BA85763E01}"/>
                </a:ext>
              </a:extLst>
            </p:cNvPr>
            <p:cNvPicPr>
              <a:picLocks noChangeAspect="1"/>
            </p:cNvPicPr>
            <p:nvPr/>
          </p:nvPicPr>
          <p:blipFill rotWithShape="1">
            <a:blip r:embed="rId3"/>
            <a:srcRect l="17896" t="801" r="24591" b="6399"/>
            <a:stretch/>
          </p:blipFill>
          <p:spPr>
            <a:xfrm>
              <a:off x="1921646" y="5756184"/>
              <a:ext cx="525905" cy="434715"/>
            </a:xfrm>
            <a:prstGeom prst="rect">
              <a:avLst/>
            </a:prstGeom>
          </p:spPr>
        </p:pic>
        <p:pic>
          <p:nvPicPr>
            <p:cNvPr id="62" name="Picture 61">
              <a:extLst>
                <a:ext uri="{FF2B5EF4-FFF2-40B4-BE49-F238E27FC236}">
                  <a16:creationId xmlns:a16="http://schemas.microsoft.com/office/drawing/2014/main" id="{FA4D2E19-0016-9F45-8C53-0B0F28719938}"/>
                </a:ext>
              </a:extLst>
            </p:cNvPr>
            <p:cNvPicPr>
              <a:picLocks noChangeAspect="1"/>
            </p:cNvPicPr>
            <p:nvPr/>
          </p:nvPicPr>
          <p:blipFill rotWithShape="1">
            <a:blip r:embed="rId3"/>
            <a:srcRect l="17896" t="801" r="24591" b="6399"/>
            <a:stretch/>
          </p:blipFill>
          <p:spPr>
            <a:xfrm>
              <a:off x="2447553" y="5756183"/>
              <a:ext cx="525905" cy="434715"/>
            </a:xfrm>
            <a:prstGeom prst="rect">
              <a:avLst/>
            </a:prstGeom>
          </p:spPr>
        </p:pic>
        <p:pic>
          <p:nvPicPr>
            <p:cNvPr id="63" name="Picture 62">
              <a:extLst>
                <a:ext uri="{FF2B5EF4-FFF2-40B4-BE49-F238E27FC236}">
                  <a16:creationId xmlns:a16="http://schemas.microsoft.com/office/drawing/2014/main" id="{6052456C-571D-7E41-9240-894C3E7EE10F}"/>
                </a:ext>
              </a:extLst>
            </p:cNvPr>
            <p:cNvPicPr>
              <a:picLocks noChangeAspect="1"/>
            </p:cNvPicPr>
            <p:nvPr/>
          </p:nvPicPr>
          <p:blipFill rotWithShape="1">
            <a:blip r:embed="rId3"/>
            <a:srcRect l="17896" t="801" r="24591" b="6399"/>
            <a:stretch/>
          </p:blipFill>
          <p:spPr>
            <a:xfrm>
              <a:off x="2973457" y="5756183"/>
              <a:ext cx="525905" cy="434715"/>
            </a:xfrm>
            <a:prstGeom prst="rect">
              <a:avLst/>
            </a:prstGeom>
          </p:spPr>
        </p:pic>
        <p:pic>
          <p:nvPicPr>
            <p:cNvPr id="64" name="Picture 63">
              <a:extLst>
                <a:ext uri="{FF2B5EF4-FFF2-40B4-BE49-F238E27FC236}">
                  <a16:creationId xmlns:a16="http://schemas.microsoft.com/office/drawing/2014/main" id="{261F931E-16BB-0C42-99AB-56C99A0713A3}"/>
                </a:ext>
              </a:extLst>
            </p:cNvPr>
            <p:cNvPicPr>
              <a:picLocks noChangeAspect="1"/>
            </p:cNvPicPr>
            <p:nvPr/>
          </p:nvPicPr>
          <p:blipFill rotWithShape="1">
            <a:blip r:embed="rId3"/>
            <a:srcRect l="17896" t="801" r="24591" b="6399"/>
            <a:stretch/>
          </p:blipFill>
          <p:spPr>
            <a:xfrm>
              <a:off x="3499362" y="5756182"/>
              <a:ext cx="525905" cy="434715"/>
            </a:xfrm>
            <a:prstGeom prst="rect">
              <a:avLst/>
            </a:prstGeom>
          </p:spPr>
        </p:pic>
      </p:grpSp>
      <p:sp>
        <p:nvSpPr>
          <p:cNvPr id="65" name="TextBox 64">
            <a:extLst>
              <a:ext uri="{FF2B5EF4-FFF2-40B4-BE49-F238E27FC236}">
                <a16:creationId xmlns:a16="http://schemas.microsoft.com/office/drawing/2014/main" id="{397D43CB-B19B-E043-AFD7-D4062CA1FDC3}"/>
              </a:ext>
            </a:extLst>
          </p:cNvPr>
          <p:cNvSpPr txBox="1"/>
          <p:nvPr/>
        </p:nvSpPr>
        <p:spPr>
          <a:xfrm>
            <a:off x="732717" y="1687805"/>
            <a:ext cx="3504166" cy="646331"/>
          </a:xfrm>
          <a:prstGeom prst="rect">
            <a:avLst/>
          </a:prstGeom>
          <a:noFill/>
        </p:spPr>
        <p:txBody>
          <a:bodyPr wrap="square" rtlCol="0">
            <a:spAutoFit/>
          </a:bodyPr>
          <a:lstStyle/>
          <a:p>
            <a:r>
              <a:rPr lang="en-US">
                <a:latin typeface="Acumin Pro" panose="020B0504020202020204" pitchFamily="34" charset="77"/>
              </a:rPr>
              <a:t>Time 1: capture 60 deer and tag them</a:t>
            </a:r>
          </a:p>
        </p:txBody>
      </p:sp>
      <p:cxnSp>
        <p:nvCxnSpPr>
          <p:cNvPr id="66" name="Straight Arrow Connector 65">
            <a:extLst>
              <a:ext uri="{FF2B5EF4-FFF2-40B4-BE49-F238E27FC236}">
                <a16:creationId xmlns:a16="http://schemas.microsoft.com/office/drawing/2014/main" id="{E2EC7FDC-E362-7A42-AF8A-F1C01ED9E5AC}"/>
              </a:ext>
            </a:extLst>
          </p:cNvPr>
          <p:cNvCxnSpPr>
            <a:cxnSpLocks/>
          </p:cNvCxnSpPr>
          <p:nvPr/>
        </p:nvCxnSpPr>
        <p:spPr>
          <a:xfrm>
            <a:off x="4559522" y="3894086"/>
            <a:ext cx="2054501" cy="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CB985C9-08DE-7446-B2C3-D97F6BC50AC2}"/>
              </a:ext>
            </a:extLst>
          </p:cNvPr>
          <p:cNvSpPr txBox="1"/>
          <p:nvPr/>
        </p:nvSpPr>
        <p:spPr>
          <a:xfrm>
            <a:off x="4703662" y="3428346"/>
            <a:ext cx="1744531" cy="369332"/>
          </a:xfrm>
          <a:prstGeom prst="rect">
            <a:avLst/>
          </a:prstGeom>
          <a:noFill/>
        </p:spPr>
        <p:txBody>
          <a:bodyPr wrap="square" rtlCol="0">
            <a:spAutoFit/>
          </a:bodyPr>
          <a:lstStyle/>
          <a:p>
            <a:pPr algn="ctr"/>
            <a:r>
              <a:rPr lang="en-US">
                <a:latin typeface="Acumin Pro" panose="020B0504020202020204" pitchFamily="34" charset="77"/>
              </a:rPr>
              <a:t>Let them go</a:t>
            </a:r>
          </a:p>
        </p:txBody>
      </p:sp>
      <p:sp>
        <p:nvSpPr>
          <p:cNvPr id="68" name="TextBox 67">
            <a:extLst>
              <a:ext uri="{FF2B5EF4-FFF2-40B4-BE49-F238E27FC236}">
                <a16:creationId xmlns:a16="http://schemas.microsoft.com/office/drawing/2014/main" id="{0A4402D1-394D-3D49-900F-0B7D91FDF259}"/>
              </a:ext>
            </a:extLst>
          </p:cNvPr>
          <p:cNvSpPr txBox="1"/>
          <p:nvPr/>
        </p:nvSpPr>
        <p:spPr>
          <a:xfrm>
            <a:off x="6448193" y="1717463"/>
            <a:ext cx="5111787" cy="646331"/>
          </a:xfrm>
          <a:prstGeom prst="rect">
            <a:avLst/>
          </a:prstGeom>
          <a:noFill/>
        </p:spPr>
        <p:txBody>
          <a:bodyPr wrap="square" rtlCol="0">
            <a:spAutoFit/>
          </a:bodyPr>
          <a:lstStyle/>
          <a:p>
            <a:r>
              <a:rPr lang="en-US">
                <a:latin typeface="Acumin Pro" panose="020B0504020202020204" pitchFamily="34" charset="77"/>
              </a:rPr>
              <a:t>Time 2: capture 30 deer, how many have been tagged?</a:t>
            </a:r>
          </a:p>
        </p:txBody>
      </p:sp>
      <p:grpSp>
        <p:nvGrpSpPr>
          <p:cNvPr id="69" name="Group 68">
            <a:extLst>
              <a:ext uri="{FF2B5EF4-FFF2-40B4-BE49-F238E27FC236}">
                <a16:creationId xmlns:a16="http://schemas.microsoft.com/office/drawing/2014/main" id="{2B2BF32A-59AD-C24C-A8EC-97D9E5394414}"/>
              </a:ext>
            </a:extLst>
          </p:cNvPr>
          <p:cNvGrpSpPr/>
          <p:nvPr/>
        </p:nvGrpSpPr>
        <p:grpSpPr>
          <a:xfrm>
            <a:off x="7286034" y="2344833"/>
            <a:ext cx="3259640" cy="1781961"/>
            <a:chOff x="6547725" y="2248204"/>
            <a:chExt cx="3179018" cy="2173562"/>
          </a:xfrm>
        </p:grpSpPr>
        <p:pic>
          <p:nvPicPr>
            <p:cNvPr id="70" name="Picture 69">
              <a:extLst>
                <a:ext uri="{FF2B5EF4-FFF2-40B4-BE49-F238E27FC236}">
                  <a16:creationId xmlns:a16="http://schemas.microsoft.com/office/drawing/2014/main" id="{42DDB571-564F-8A4A-8CE5-DCFDF476BCAC}"/>
                </a:ext>
              </a:extLst>
            </p:cNvPr>
            <p:cNvPicPr>
              <a:picLocks noChangeAspect="1"/>
            </p:cNvPicPr>
            <p:nvPr/>
          </p:nvPicPr>
          <p:blipFill rotWithShape="1">
            <a:blip r:embed="rId3"/>
            <a:srcRect l="17896" t="801" r="24591" b="6399"/>
            <a:stretch/>
          </p:blipFill>
          <p:spPr>
            <a:xfrm>
              <a:off x="6551896" y="2248206"/>
              <a:ext cx="525905" cy="434715"/>
            </a:xfrm>
            <a:prstGeom prst="rect">
              <a:avLst/>
            </a:prstGeom>
          </p:spPr>
        </p:pic>
        <p:pic>
          <p:nvPicPr>
            <p:cNvPr id="71" name="Picture 70">
              <a:extLst>
                <a:ext uri="{FF2B5EF4-FFF2-40B4-BE49-F238E27FC236}">
                  <a16:creationId xmlns:a16="http://schemas.microsoft.com/office/drawing/2014/main" id="{84963B52-85E2-FA4E-B99F-BA4A888940AD}"/>
                </a:ext>
              </a:extLst>
            </p:cNvPr>
            <p:cNvPicPr>
              <a:picLocks noChangeAspect="1"/>
            </p:cNvPicPr>
            <p:nvPr/>
          </p:nvPicPr>
          <p:blipFill rotWithShape="1">
            <a:blip r:embed="rId3"/>
            <a:srcRect l="17896" t="801" r="24591" b="6399"/>
            <a:stretch/>
          </p:blipFill>
          <p:spPr>
            <a:xfrm>
              <a:off x="7077802" y="2248206"/>
              <a:ext cx="525905" cy="434715"/>
            </a:xfrm>
            <a:prstGeom prst="rect">
              <a:avLst/>
            </a:prstGeom>
          </p:spPr>
        </p:pic>
        <p:pic>
          <p:nvPicPr>
            <p:cNvPr id="72" name="Picture 71">
              <a:extLst>
                <a:ext uri="{FF2B5EF4-FFF2-40B4-BE49-F238E27FC236}">
                  <a16:creationId xmlns:a16="http://schemas.microsoft.com/office/drawing/2014/main" id="{5262A5B4-A34D-9F4C-9F52-B5D4CE0C7BA4}"/>
                </a:ext>
              </a:extLst>
            </p:cNvPr>
            <p:cNvPicPr>
              <a:picLocks noChangeAspect="1"/>
            </p:cNvPicPr>
            <p:nvPr/>
          </p:nvPicPr>
          <p:blipFill rotWithShape="1">
            <a:blip r:embed="rId3"/>
            <a:srcRect l="17896" t="801" r="24591" b="6399"/>
            <a:stretch/>
          </p:blipFill>
          <p:spPr>
            <a:xfrm>
              <a:off x="7603708" y="2248206"/>
              <a:ext cx="525905" cy="434715"/>
            </a:xfrm>
            <a:prstGeom prst="rect">
              <a:avLst/>
            </a:prstGeom>
          </p:spPr>
        </p:pic>
        <p:pic>
          <p:nvPicPr>
            <p:cNvPr id="73" name="Picture 72">
              <a:extLst>
                <a:ext uri="{FF2B5EF4-FFF2-40B4-BE49-F238E27FC236}">
                  <a16:creationId xmlns:a16="http://schemas.microsoft.com/office/drawing/2014/main" id="{B3A67CAA-F496-A74A-B3A2-4B7672A4D441}"/>
                </a:ext>
              </a:extLst>
            </p:cNvPr>
            <p:cNvPicPr>
              <a:picLocks noChangeAspect="1"/>
            </p:cNvPicPr>
            <p:nvPr/>
          </p:nvPicPr>
          <p:blipFill rotWithShape="1">
            <a:blip r:embed="rId3"/>
            <a:srcRect l="17896" t="801" r="24591" b="6399"/>
            <a:stretch/>
          </p:blipFill>
          <p:spPr>
            <a:xfrm>
              <a:off x="8129613" y="2248205"/>
              <a:ext cx="525905" cy="434715"/>
            </a:xfrm>
            <a:prstGeom prst="rect">
              <a:avLst/>
            </a:prstGeom>
          </p:spPr>
        </p:pic>
        <p:pic>
          <p:nvPicPr>
            <p:cNvPr id="74" name="Picture 73">
              <a:extLst>
                <a:ext uri="{FF2B5EF4-FFF2-40B4-BE49-F238E27FC236}">
                  <a16:creationId xmlns:a16="http://schemas.microsoft.com/office/drawing/2014/main" id="{13812A97-12B8-824B-AB42-BB250309233F}"/>
                </a:ext>
              </a:extLst>
            </p:cNvPr>
            <p:cNvPicPr>
              <a:picLocks noChangeAspect="1"/>
            </p:cNvPicPr>
            <p:nvPr/>
          </p:nvPicPr>
          <p:blipFill rotWithShape="1">
            <a:blip r:embed="rId3"/>
            <a:srcRect l="17896" t="801" r="24591" b="6399"/>
            <a:stretch/>
          </p:blipFill>
          <p:spPr>
            <a:xfrm>
              <a:off x="8655519" y="2248205"/>
              <a:ext cx="525905" cy="434715"/>
            </a:xfrm>
            <a:prstGeom prst="rect">
              <a:avLst/>
            </a:prstGeom>
          </p:spPr>
        </p:pic>
        <p:pic>
          <p:nvPicPr>
            <p:cNvPr id="75" name="Picture 74">
              <a:extLst>
                <a:ext uri="{FF2B5EF4-FFF2-40B4-BE49-F238E27FC236}">
                  <a16:creationId xmlns:a16="http://schemas.microsoft.com/office/drawing/2014/main" id="{56A389EF-A87E-8B43-8FB3-37A13A1D024A}"/>
                </a:ext>
              </a:extLst>
            </p:cNvPr>
            <p:cNvPicPr>
              <a:picLocks noChangeAspect="1"/>
            </p:cNvPicPr>
            <p:nvPr/>
          </p:nvPicPr>
          <p:blipFill rotWithShape="1">
            <a:blip r:embed="rId3"/>
            <a:srcRect l="17896" t="801" r="24591" b="6399"/>
            <a:stretch/>
          </p:blipFill>
          <p:spPr>
            <a:xfrm>
              <a:off x="9181423" y="2248204"/>
              <a:ext cx="525905" cy="434715"/>
            </a:xfrm>
            <a:prstGeom prst="rect">
              <a:avLst/>
            </a:prstGeom>
          </p:spPr>
        </p:pic>
        <p:pic>
          <p:nvPicPr>
            <p:cNvPr id="76" name="Picture 75">
              <a:extLst>
                <a:ext uri="{FF2B5EF4-FFF2-40B4-BE49-F238E27FC236}">
                  <a16:creationId xmlns:a16="http://schemas.microsoft.com/office/drawing/2014/main" id="{11616C35-D3FE-0F4E-9ADC-2E9A68F19002}"/>
                </a:ext>
              </a:extLst>
            </p:cNvPr>
            <p:cNvPicPr>
              <a:picLocks noChangeAspect="1"/>
            </p:cNvPicPr>
            <p:nvPr/>
          </p:nvPicPr>
          <p:blipFill rotWithShape="1">
            <a:blip r:embed="rId3"/>
            <a:srcRect l="17896" t="801" r="24591" b="6399"/>
            <a:stretch/>
          </p:blipFill>
          <p:spPr>
            <a:xfrm>
              <a:off x="6547725" y="2682920"/>
              <a:ext cx="525905" cy="434715"/>
            </a:xfrm>
            <a:prstGeom prst="rect">
              <a:avLst/>
            </a:prstGeom>
          </p:spPr>
        </p:pic>
        <p:pic>
          <p:nvPicPr>
            <p:cNvPr id="77" name="Picture 76">
              <a:extLst>
                <a:ext uri="{FF2B5EF4-FFF2-40B4-BE49-F238E27FC236}">
                  <a16:creationId xmlns:a16="http://schemas.microsoft.com/office/drawing/2014/main" id="{E7EFCED1-56D4-0D43-886F-33DABE278768}"/>
                </a:ext>
              </a:extLst>
            </p:cNvPr>
            <p:cNvPicPr>
              <a:picLocks noChangeAspect="1"/>
            </p:cNvPicPr>
            <p:nvPr/>
          </p:nvPicPr>
          <p:blipFill rotWithShape="1">
            <a:blip r:embed="rId3"/>
            <a:srcRect l="17896" t="801" r="24591" b="6399"/>
            <a:stretch/>
          </p:blipFill>
          <p:spPr>
            <a:xfrm>
              <a:off x="7073634" y="2682920"/>
              <a:ext cx="525905" cy="434715"/>
            </a:xfrm>
            <a:prstGeom prst="rect">
              <a:avLst/>
            </a:prstGeom>
          </p:spPr>
        </p:pic>
        <p:pic>
          <p:nvPicPr>
            <p:cNvPr id="78" name="Picture 77">
              <a:extLst>
                <a:ext uri="{FF2B5EF4-FFF2-40B4-BE49-F238E27FC236}">
                  <a16:creationId xmlns:a16="http://schemas.microsoft.com/office/drawing/2014/main" id="{B00B136D-34F8-094A-AF28-BD0994C71951}"/>
                </a:ext>
              </a:extLst>
            </p:cNvPr>
            <p:cNvPicPr>
              <a:picLocks noChangeAspect="1"/>
            </p:cNvPicPr>
            <p:nvPr/>
          </p:nvPicPr>
          <p:blipFill rotWithShape="1">
            <a:blip r:embed="rId3"/>
            <a:srcRect l="17896" t="801" r="24591" b="6399"/>
            <a:stretch/>
          </p:blipFill>
          <p:spPr>
            <a:xfrm>
              <a:off x="7599539" y="2682919"/>
              <a:ext cx="525905" cy="434715"/>
            </a:xfrm>
            <a:prstGeom prst="rect">
              <a:avLst/>
            </a:prstGeom>
          </p:spPr>
        </p:pic>
        <p:pic>
          <p:nvPicPr>
            <p:cNvPr id="79" name="Picture 78">
              <a:extLst>
                <a:ext uri="{FF2B5EF4-FFF2-40B4-BE49-F238E27FC236}">
                  <a16:creationId xmlns:a16="http://schemas.microsoft.com/office/drawing/2014/main" id="{B7FBCE68-9D28-594D-8E4F-C4A62E06F7C1}"/>
                </a:ext>
              </a:extLst>
            </p:cNvPr>
            <p:cNvPicPr>
              <a:picLocks noChangeAspect="1"/>
            </p:cNvPicPr>
            <p:nvPr/>
          </p:nvPicPr>
          <p:blipFill rotWithShape="1">
            <a:blip r:embed="rId3"/>
            <a:srcRect l="17896" t="801" r="24591" b="6399"/>
            <a:stretch/>
          </p:blipFill>
          <p:spPr>
            <a:xfrm>
              <a:off x="8125444" y="2682919"/>
              <a:ext cx="525905" cy="434715"/>
            </a:xfrm>
            <a:prstGeom prst="rect">
              <a:avLst/>
            </a:prstGeom>
          </p:spPr>
        </p:pic>
        <p:pic>
          <p:nvPicPr>
            <p:cNvPr id="80" name="Picture 79">
              <a:extLst>
                <a:ext uri="{FF2B5EF4-FFF2-40B4-BE49-F238E27FC236}">
                  <a16:creationId xmlns:a16="http://schemas.microsoft.com/office/drawing/2014/main" id="{1AE5582A-4702-AE42-B692-61E8FBF9EF7E}"/>
                </a:ext>
              </a:extLst>
            </p:cNvPr>
            <p:cNvPicPr>
              <a:picLocks noChangeAspect="1"/>
            </p:cNvPicPr>
            <p:nvPr/>
          </p:nvPicPr>
          <p:blipFill rotWithShape="1">
            <a:blip r:embed="rId3"/>
            <a:srcRect l="17896" t="801" r="24591" b="6399"/>
            <a:stretch/>
          </p:blipFill>
          <p:spPr>
            <a:xfrm>
              <a:off x="8651350" y="2682919"/>
              <a:ext cx="525905" cy="434715"/>
            </a:xfrm>
            <a:prstGeom prst="rect">
              <a:avLst/>
            </a:prstGeom>
          </p:spPr>
        </p:pic>
        <p:pic>
          <p:nvPicPr>
            <p:cNvPr id="81" name="Picture 80">
              <a:extLst>
                <a:ext uri="{FF2B5EF4-FFF2-40B4-BE49-F238E27FC236}">
                  <a16:creationId xmlns:a16="http://schemas.microsoft.com/office/drawing/2014/main" id="{C93DC2A6-95BF-AA44-9C34-A252AADAB8DD}"/>
                </a:ext>
              </a:extLst>
            </p:cNvPr>
            <p:cNvPicPr>
              <a:picLocks noChangeAspect="1"/>
            </p:cNvPicPr>
            <p:nvPr/>
          </p:nvPicPr>
          <p:blipFill rotWithShape="1">
            <a:blip r:embed="rId3"/>
            <a:srcRect l="17896" t="801" r="24591" b="6399"/>
            <a:stretch/>
          </p:blipFill>
          <p:spPr>
            <a:xfrm>
              <a:off x="9177254" y="2682917"/>
              <a:ext cx="525905" cy="434715"/>
            </a:xfrm>
            <a:prstGeom prst="rect">
              <a:avLst/>
            </a:prstGeom>
          </p:spPr>
        </p:pic>
        <p:pic>
          <p:nvPicPr>
            <p:cNvPr id="82" name="Picture 81">
              <a:extLst>
                <a:ext uri="{FF2B5EF4-FFF2-40B4-BE49-F238E27FC236}">
                  <a16:creationId xmlns:a16="http://schemas.microsoft.com/office/drawing/2014/main" id="{DEA09B97-FDB8-2C40-AB6B-3E52F0FF6B06}"/>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6571313" y="3117631"/>
              <a:ext cx="525905" cy="434715"/>
            </a:xfrm>
            <a:prstGeom prst="rect">
              <a:avLst/>
            </a:prstGeom>
          </p:spPr>
        </p:pic>
        <p:pic>
          <p:nvPicPr>
            <p:cNvPr id="83" name="Picture 82">
              <a:extLst>
                <a:ext uri="{FF2B5EF4-FFF2-40B4-BE49-F238E27FC236}">
                  <a16:creationId xmlns:a16="http://schemas.microsoft.com/office/drawing/2014/main" id="{0A5AB7C2-FDD5-FD40-B2D1-82CF54F1FB48}"/>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097218" y="3117631"/>
              <a:ext cx="525905" cy="434715"/>
            </a:xfrm>
            <a:prstGeom prst="rect">
              <a:avLst/>
            </a:prstGeom>
          </p:spPr>
        </p:pic>
        <p:pic>
          <p:nvPicPr>
            <p:cNvPr id="84" name="Picture 83">
              <a:extLst>
                <a:ext uri="{FF2B5EF4-FFF2-40B4-BE49-F238E27FC236}">
                  <a16:creationId xmlns:a16="http://schemas.microsoft.com/office/drawing/2014/main" id="{FAAD5FE7-0EF3-A647-AD07-07C5FD29A290}"/>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623123" y="3117630"/>
              <a:ext cx="525905" cy="434715"/>
            </a:xfrm>
            <a:prstGeom prst="rect">
              <a:avLst/>
            </a:prstGeom>
          </p:spPr>
        </p:pic>
        <p:pic>
          <p:nvPicPr>
            <p:cNvPr id="85" name="Picture 84">
              <a:extLst>
                <a:ext uri="{FF2B5EF4-FFF2-40B4-BE49-F238E27FC236}">
                  <a16:creationId xmlns:a16="http://schemas.microsoft.com/office/drawing/2014/main" id="{A5923E1E-28CA-154A-840E-C5E87FDC6EFD}"/>
                </a:ext>
              </a:extLst>
            </p:cNvPr>
            <p:cNvPicPr>
              <a:picLocks noChangeAspect="1"/>
            </p:cNvPicPr>
            <p:nvPr/>
          </p:nvPicPr>
          <p:blipFill rotWithShape="1">
            <a:blip r:embed="rId3"/>
            <a:srcRect l="17896" t="801" r="24591" b="6399"/>
            <a:stretch/>
          </p:blipFill>
          <p:spPr>
            <a:xfrm>
              <a:off x="8149028" y="3117629"/>
              <a:ext cx="525905" cy="434715"/>
            </a:xfrm>
            <a:prstGeom prst="rect">
              <a:avLst/>
            </a:prstGeom>
          </p:spPr>
        </p:pic>
        <p:pic>
          <p:nvPicPr>
            <p:cNvPr id="86" name="Picture 85">
              <a:extLst>
                <a:ext uri="{FF2B5EF4-FFF2-40B4-BE49-F238E27FC236}">
                  <a16:creationId xmlns:a16="http://schemas.microsoft.com/office/drawing/2014/main" id="{B70CF19E-5444-6545-A2B2-ACE62380FC90}"/>
                </a:ext>
              </a:extLst>
            </p:cNvPr>
            <p:cNvPicPr>
              <a:picLocks noChangeAspect="1"/>
            </p:cNvPicPr>
            <p:nvPr/>
          </p:nvPicPr>
          <p:blipFill rotWithShape="1">
            <a:blip r:embed="rId3"/>
            <a:srcRect l="17896" t="801" r="24591" b="6399"/>
            <a:stretch/>
          </p:blipFill>
          <p:spPr>
            <a:xfrm>
              <a:off x="8674933" y="3117629"/>
              <a:ext cx="525905" cy="434715"/>
            </a:xfrm>
            <a:prstGeom prst="rect">
              <a:avLst/>
            </a:prstGeom>
          </p:spPr>
        </p:pic>
        <p:pic>
          <p:nvPicPr>
            <p:cNvPr id="87" name="Picture 86">
              <a:extLst>
                <a:ext uri="{FF2B5EF4-FFF2-40B4-BE49-F238E27FC236}">
                  <a16:creationId xmlns:a16="http://schemas.microsoft.com/office/drawing/2014/main" id="{08BCB964-9B33-034D-8B69-FC5F5223BB57}"/>
                </a:ext>
              </a:extLst>
            </p:cNvPr>
            <p:cNvPicPr>
              <a:picLocks noChangeAspect="1"/>
            </p:cNvPicPr>
            <p:nvPr/>
          </p:nvPicPr>
          <p:blipFill rotWithShape="1">
            <a:blip r:embed="rId3"/>
            <a:srcRect l="17896" t="801" r="24591" b="6399"/>
            <a:stretch/>
          </p:blipFill>
          <p:spPr>
            <a:xfrm>
              <a:off x="9200838" y="3117628"/>
              <a:ext cx="525905" cy="434715"/>
            </a:xfrm>
            <a:prstGeom prst="rect">
              <a:avLst/>
            </a:prstGeom>
          </p:spPr>
        </p:pic>
        <p:pic>
          <p:nvPicPr>
            <p:cNvPr id="88" name="Picture 87">
              <a:extLst>
                <a:ext uri="{FF2B5EF4-FFF2-40B4-BE49-F238E27FC236}">
                  <a16:creationId xmlns:a16="http://schemas.microsoft.com/office/drawing/2014/main" id="{8FBB2D94-6EA4-704A-91D4-2934255FD4B8}"/>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6571313" y="3552342"/>
              <a:ext cx="525905" cy="434715"/>
            </a:xfrm>
            <a:prstGeom prst="rect">
              <a:avLst/>
            </a:prstGeom>
          </p:spPr>
        </p:pic>
        <p:pic>
          <p:nvPicPr>
            <p:cNvPr id="89" name="Picture 88">
              <a:extLst>
                <a:ext uri="{FF2B5EF4-FFF2-40B4-BE49-F238E27FC236}">
                  <a16:creationId xmlns:a16="http://schemas.microsoft.com/office/drawing/2014/main" id="{9AF96B8A-0EFA-7B40-A007-E3FE8C055BCD}"/>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097218" y="3552342"/>
              <a:ext cx="525905" cy="434715"/>
            </a:xfrm>
            <a:prstGeom prst="rect">
              <a:avLst/>
            </a:prstGeom>
          </p:spPr>
        </p:pic>
        <p:pic>
          <p:nvPicPr>
            <p:cNvPr id="90" name="Picture 89">
              <a:extLst>
                <a:ext uri="{FF2B5EF4-FFF2-40B4-BE49-F238E27FC236}">
                  <a16:creationId xmlns:a16="http://schemas.microsoft.com/office/drawing/2014/main" id="{88819063-AC88-EF4F-84B3-D2BFC41F3CC6}"/>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623123" y="3552341"/>
              <a:ext cx="525905" cy="434715"/>
            </a:xfrm>
            <a:prstGeom prst="rect">
              <a:avLst/>
            </a:prstGeom>
          </p:spPr>
        </p:pic>
        <p:pic>
          <p:nvPicPr>
            <p:cNvPr id="91" name="Picture 90">
              <a:extLst>
                <a:ext uri="{FF2B5EF4-FFF2-40B4-BE49-F238E27FC236}">
                  <a16:creationId xmlns:a16="http://schemas.microsoft.com/office/drawing/2014/main" id="{4D03ABF3-BA36-364B-B2A7-D5FB3258C51F}"/>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8149028" y="3552340"/>
              <a:ext cx="525905" cy="434715"/>
            </a:xfrm>
            <a:prstGeom prst="rect">
              <a:avLst/>
            </a:prstGeom>
          </p:spPr>
        </p:pic>
        <p:pic>
          <p:nvPicPr>
            <p:cNvPr id="92" name="Picture 91">
              <a:extLst>
                <a:ext uri="{FF2B5EF4-FFF2-40B4-BE49-F238E27FC236}">
                  <a16:creationId xmlns:a16="http://schemas.microsoft.com/office/drawing/2014/main" id="{35190E7B-546B-C543-8B9A-B029639FC752}"/>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8674933" y="3552340"/>
              <a:ext cx="525905" cy="434715"/>
            </a:xfrm>
            <a:prstGeom prst="rect">
              <a:avLst/>
            </a:prstGeom>
          </p:spPr>
        </p:pic>
        <p:pic>
          <p:nvPicPr>
            <p:cNvPr id="93" name="Picture 92">
              <a:extLst>
                <a:ext uri="{FF2B5EF4-FFF2-40B4-BE49-F238E27FC236}">
                  <a16:creationId xmlns:a16="http://schemas.microsoft.com/office/drawing/2014/main" id="{EDB08CB7-23D8-A049-9786-FFDD008B482B}"/>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9200838" y="3552339"/>
              <a:ext cx="525905" cy="434715"/>
            </a:xfrm>
            <a:prstGeom prst="rect">
              <a:avLst/>
            </a:prstGeom>
          </p:spPr>
        </p:pic>
        <p:pic>
          <p:nvPicPr>
            <p:cNvPr id="94" name="Picture 93">
              <a:extLst>
                <a:ext uri="{FF2B5EF4-FFF2-40B4-BE49-F238E27FC236}">
                  <a16:creationId xmlns:a16="http://schemas.microsoft.com/office/drawing/2014/main" id="{9BB9A367-72C9-7D47-B438-30CC67C61275}"/>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6571313" y="3987051"/>
              <a:ext cx="525905" cy="434715"/>
            </a:xfrm>
            <a:prstGeom prst="rect">
              <a:avLst/>
            </a:prstGeom>
          </p:spPr>
        </p:pic>
        <p:pic>
          <p:nvPicPr>
            <p:cNvPr id="95" name="Picture 94">
              <a:extLst>
                <a:ext uri="{FF2B5EF4-FFF2-40B4-BE49-F238E27FC236}">
                  <a16:creationId xmlns:a16="http://schemas.microsoft.com/office/drawing/2014/main" id="{144A0010-C4A7-4443-B5ED-CB994B468C03}"/>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097218" y="3987051"/>
              <a:ext cx="525905" cy="434715"/>
            </a:xfrm>
            <a:prstGeom prst="rect">
              <a:avLst/>
            </a:prstGeom>
          </p:spPr>
        </p:pic>
        <p:pic>
          <p:nvPicPr>
            <p:cNvPr id="96" name="Picture 95">
              <a:extLst>
                <a:ext uri="{FF2B5EF4-FFF2-40B4-BE49-F238E27FC236}">
                  <a16:creationId xmlns:a16="http://schemas.microsoft.com/office/drawing/2014/main" id="{F951A3E3-5B1A-0A4D-9440-5CE1A7D1FE87}"/>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7623123" y="3987050"/>
              <a:ext cx="525905" cy="434715"/>
            </a:xfrm>
            <a:prstGeom prst="rect">
              <a:avLst/>
            </a:prstGeom>
          </p:spPr>
        </p:pic>
        <p:pic>
          <p:nvPicPr>
            <p:cNvPr id="97" name="Picture 96">
              <a:extLst>
                <a:ext uri="{FF2B5EF4-FFF2-40B4-BE49-F238E27FC236}">
                  <a16:creationId xmlns:a16="http://schemas.microsoft.com/office/drawing/2014/main" id="{BD5B8A2A-C5AC-0342-BC54-B603E481C750}"/>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8149028" y="3987049"/>
              <a:ext cx="525905" cy="434715"/>
            </a:xfrm>
            <a:prstGeom prst="rect">
              <a:avLst/>
            </a:prstGeom>
          </p:spPr>
        </p:pic>
        <p:pic>
          <p:nvPicPr>
            <p:cNvPr id="98" name="Picture 97">
              <a:extLst>
                <a:ext uri="{FF2B5EF4-FFF2-40B4-BE49-F238E27FC236}">
                  <a16:creationId xmlns:a16="http://schemas.microsoft.com/office/drawing/2014/main" id="{27DD3134-9C47-1042-90A5-C02B118574D3}"/>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8674933" y="3987049"/>
              <a:ext cx="525905" cy="434715"/>
            </a:xfrm>
            <a:prstGeom prst="rect">
              <a:avLst/>
            </a:prstGeom>
          </p:spPr>
        </p:pic>
        <p:pic>
          <p:nvPicPr>
            <p:cNvPr id="99" name="Picture 98">
              <a:extLst>
                <a:ext uri="{FF2B5EF4-FFF2-40B4-BE49-F238E27FC236}">
                  <a16:creationId xmlns:a16="http://schemas.microsoft.com/office/drawing/2014/main" id="{C297EFD9-2260-474F-B231-F31EFECCC696}"/>
                </a:ext>
              </a:extLst>
            </p:cNvPr>
            <p:cNvPicPr>
              <a:picLocks noChangeAspect="1"/>
            </p:cNvPicPr>
            <p:nvPr/>
          </p:nvPicPr>
          <p:blipFill rotWithShape="1">
            <a:blip r:embed="rId3">
              <a:duotone>
                <a:schemeClr val="accent3">
                  <a:shade val="45000"/>
                  <a:satMod val="135000"/>
                </a:schemeClr>
                <a:prstClr val="white"/>
              </a:duotone>
            </a:blip>
            <a:srcRect l="17896" t="801" r="24591" b="6399"/>
            <a:stretch/>
          </p:blipFill>
          <p:spPr>
            <a:xfrm>
              <a:off x="9200838" y="3987048"/>
              <a:ext cx="525905" cy="434715"/>
            </a:xfrm>
            <a:prstGeom prst="rect">
              <a:avLst/>
            </a:prstGeom>
          </p:spPr>
        </p:pic>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0E8CC180-1553-6042-BCB0-489D7AC58B45}"/>
                  </a:ext>
                </a:extLst>
              </p:cNvPr>
              <p:cNvSpPr/>
              <p:nvPr/>
            </p:nvSpPr>
            <p:spPr>
              <a:xfrm>
                <a:off x="4848455" y="4687137"/>
                <a:ext cx="7024880" cy="6669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charset="0"/>
                            </a:rPr>
                            <m:t>60 </m:t>
                          </m:r>
                          <m:r>
                            <a:rPr lang="en-US" i="1">
                              <a:latin typeface="Cambria Math" charset="0"/>
                            </a:rPr>
                            <m:t>𝑡𝑎𝑔𝑔𝑒𝑑</m:t>
                          </m:r>
                          <m:r>
                            <a:rPr lang="en-US" i="1">
                              <a:latin typeface="Cambria Math" charset="0"/>
                            </a:rPr>
                            <m:t> </m:t>
                          </m:r>
                          <m:r>
                            <a:rPr lang="en-US" i="1">
                              <a:latin typeface="Cambria Math" charset="0"/>
                            </a:rPr>
                            <m:t>𝑡𝑖𝑚𝑒</m:t>
                          </m:r>
                          <m:r>
                            <a:rPr lang="en-US" i="1">
                              <a:latin typeface="Cambria Math" charset="0"/>
                            </a:rPr>
                            <m:t> 1</m:t>
                          </m:r>
                        </m:num>
                        <m:den>
                          <m:r>
                            <a:rPr lang="en-US" i="1">
                              <a:latin typeface="Cambria Math" charset="0"/>
                            </a:rPr>
                            <m:t>𝑇𝑜𝑡𝑎𝑙</m:t>
                          </m:r>
                          <m:r>
                            <a:rPr lang="en-US" i="1">
                              <a:latin typeface="Cambria Math" charset="0"/>
                            </a:rPr>
                            <m:t> </m:t>
                          </m:r>
                          <m:r>
                            <a:rPr lang="en-US" i="1">
                              <a:latin typeface="Cambria Math" charset="0"/>
                            </a:rPr>
                            <m:t>𝑝𝑜𝑝𝑢𝑙𝑎𝑡𝑖𝑜𝑛</m:t>
                          </m:r>
                          <m:r>
                            <a:rPr lang="en-US" i="1">
                              <a:latin typeface="Cambria Math" charset="0"/>
                            </a:rPr>
                            <m:t> </m:t>
                          </m:r>
                          <m:r>
                            <a:rPr lang="en-US" i="1">
                              <a:latin typeface="Cambria Math" charset="0"/>
                            </a:rPr>
                            <m:t>𝑜𝑓</m:t>
                          </m:r>
                          <m:r>
                            <a:rPr lang="en-US" i="1">
                              <a:latin typeface="Cambria Math" charset="0"/>
                            </a:rPr>
                            <m:t> </m:t>
                          </m:r>
                          <m:r>
                            <a:rPr lang="en-US" i="1">
                              <a:latin typeface="Cambria Math" charset="0"/>
                            </a:rPr>
                            <m:t>𝑖𝑛𝑡𝑒𝑟𝑒𝑠𝑡</m:t>
                          </m:r>
                        </m:den>
                      </m:f>
                      <m:r>
                        <a:rPr lang="en-US" i="1">
                          <a:latin typeface="Cambria Math" charset="0"/>
                        </a:rPr>
                        <m:t>= </m:t>
                      </m:r>
                      <m:f>
                        <m:fPr>
                          <m:ctrlPr>
                            <a:rPr lang="en-US" i="1">
                              <a:latin typeface="Cambria Math" panose="02040503050406030204" pitchFamily="18" charset="0"/>
                            </a:rPr>
                          </m:ctrlPr>
                        </m:fPr>
                        <m:num>
                          <m:r>
                            <a:rPr lang="en-US" i="1">
                              <a:latin typeface="Cambria Math" charset="0"/>
                            </a:rPr>
                            <m:t>15 </m:t>
                          </m:r>
                          <m:r>
                            <a:rPr lang="en-US" i="1">
                              <a:latin typeface="Cambria Math" charset="0"/>
                            </a:rPr>
                            <m:t>𝑡𝑎𝑔𝑔𝑒𝑑</m:t>
                          </m:r>
                          <m:r>
                            <a:rPr lang="en-US" i="1">
                              <a:latin typeface="Cambria Math" charset="0"/>
                            </a:rPr>
                            <m:t> </m:t>
                          </m:r>
                          <m:r>
                            <a:rPr lang="en-US" i="1">
                              <a:latin typeface="Cambria Math" charset="0"/>
                            </a:rPr>
                            <m:t>𝑡𝑖𝑚𝑒</m:t>
                          </m:r>
                          <m:r>
                            <a:rPr lang="en-US" i="1">
                              <a:latin typeface="Cambria Math" charset="0"/>
                            </a:rPr>
                            <m:t> 2</m:t>
                          </m:r>
                        </m:num>
                        <m:den>
                          <m:r>
                            <a:rPr lang="en-US" i="1">
                              <a:latin typeface="Cambria Math" charset="0"/>
                            </a:rPr>
                            <m:t>30</m:t>
                          </m:r>
                        </m:den>
                      </m:f>
                    </m:oMath>
                  </m:oMathPara>
                </a14:m>
                <a:endParaRPr lang="en-US" i="1">
                  <a:latin typeface="Acumin Pro" panose="020B0504020202020204" pitchFamily="34" charset="77"/>
                </a:endParaRPr>
              </a:p>
            </p:txBody>
          </p:sp>
        </mc:Choice>
        <mc:Fallback xmlns="">
          <p:sp>
            <p:nvSpPr>
              <p:cNvPr id="100" name="Rectangle 99">
                <a:extLst>
                  <a:ext uri="{FF2B5EF4-FFF2-40B4-BE49-F238E27FC236}">
                    <a16:creationId xmlns:a16="http://schemas.microsoft.com/office/drawing/2014/main" id="{0E8CC180-1553-6042-BCB0-489D7AC58B45}"/>
                  </a:ext>
                </a:extLst>
              </p:cNvPr>
              <p:cNvSpPr>
                <a:spLocks noRot="1" noChangeAspect="1" noMove="1" noResize="1" noEditPoints="1" noAdjustHandles="1" noChangeArrowheads="1" noChangeShapeType="1" noTextEdit="1"/>
              </p:cNvSpPr>
              <p:nvPr/>
            </p:nvSpPr>
            <p:spPr>
              <a:xfrm>
                <a:off x="4848455" y="4687137"/>
                <a:ext cx="7024880" cy="666914"/>
              </a:xfrm>
              <a:prstGeom prst="rect">
                <a:avLst/>
              </a:prstGeom>
              <a:blipFill>
                <a:blip r:embed="rId4"/>
                <a:stretch>
                  <a:fillRect/>
                </a:stretch>
              </a:blipFill>
            </p:spPr>
            <p:txBody>
              <a:bodyPr/>
              <a:lstStyle/>
              <a:p>
                <a:r>
                  <a:rPr lang="en-US">
                    <a:noFill/>
                  </a:rPr>
                  <a:t> </a:t>
                </a:r>
              </a:p>
            </p:txBody>
          </p:sp>
        </mc:Fallback>
      </mc:AlternateContent>
      <p:sp>
        <p:nvSpPr>
          <p:cNvPr id="101" name="TextBox 100">
            <a:extLst>
              <a:ext uri="{FF2B5EF4-FFF2-40B4-BE49-F238E27FC236}">
                <a16:creationId xmlns:a16="http://schemas.microsoft.com/office/drawing/2014/main" id="{B0061B13-FCBB-5844-9B5E-DD37F27FCF2A}"/>
              </a:ext>
            </a:extLst>
          </p:cNvPr>
          <p:cNvSpPr txBox="1"/>
          <p:nvPr/>
        </p:nvSpPr>
        <p:spPr>
          <a:xfrm>
            <a:off x="7249108" y="5495490"/>
            <a:ext cx="4098115" cy="369332"/>
          </a:xfrm>
          <a:prstGeom prst="rect">
            <a:avLst/>
          </a:prstGeom>
          <a:noFill/>
        </p:spPr>
        <p:txBody>
          <a:bodyPr wrap="square" rtlCol="0">
            <a:spAutoFit/>
          </a:bodyPr>
          <a:lstStyle/>
          <a:p>
            <a:r>
              <a:rPr lang="en-US">
                <a:latin typeface="Acumin Pro" panose="020B0504020202020204" pitchFamily="34" charset="77"/>
              </a:rPr>
              <a:t>Total population = 120 deer</a:t>
            </a:r>
          </a:p>
        </p:txBody>
      </p:sp>
      <p:pic>
        <p:nvPicPr>
          <p:cNvPr id="2" name="Picture 1">
            <a:extLst>
              <a:ext uri="{FF2B5EF4-FFF2-40B4-BE49-F238E27FC236}">
                <a16:creationId xmlns:a16="http://schemas.microsoft.com/office/drawing/2014/main" id="{A857D5F6-251D-E2FE-4357-501B22766994}"/>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6696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p:bldP spid="68" grpId="0"/>
      <p:bldP spid="100"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latin typeface="Acumin Pro"/>
              </a:rPr>
              <a:t>Link available datasets at the individual level</a:t>
            </a:r>
            <a:endParaRPr lang="en-US"/>
          </a:p>
          <a:p>
            <a:endParaRPr lang="en-US">
              <a:latin typeface="Acumin Pro"/>
            </a:endParaRPr>
          </a:p>
          <a:p>
            <a:r>
              <a:rPr lang="en-US">
                <a:latin typeface="Acumin Pro"/>
              </a:rPr>
              <a:t>Identify individuals with known homelessness (each dataset will have own unique variable or identification scheme) </a:t>
            </a:r>
            <a:endParaRPr lang="en-US">
              <a:cs typeface="Arial"/>
            </a:endParaRPr>
          </a:p>
          <a:p>
            <a:endParaRPr lang="en-US">
              <a:latin typeface="Acumin Pro"/>
              <a:cs typeface="Arial"/>
            </a:endParaRPr>
          </a:p>
          <a:p>
            <a:r>
              <a:rPr lang="en-US">
                <a:latin typeface="Acumin Pro"/>
                <a:cs typeface="Arial"/>
              </a:rPr>
              <a:t>Construct contingency tables (this will give you the known population)</a:t>
            </a:r>
            <a:endParaRPr lang="en-US"/>
          </a:p>
          <a:p>
            <a:pPr lvl="1">
              <a:buFont typeface="Courier New" panose="020B0604020202020204" pitchFamily="34" charset="0"/>
              <a:buChar char="o"/>
            </a:pPr>
            <a:r>
              <a:rPr lang="en-US">
                <a:latin typeface="Acumin Pro"/>
                <a:cs typeface="Arial"/>
              </a:rPr>
              <a:t>Gives the absolute numbers of </a:t>
            </a:r>
            <a:r>
              <a:rPr lang="en-US">
                <a:latin typeface="Acumin Pro"/>
              </a:rPr>
              <a:t>known people and the overlap of data</a:t>
            </a:r>
            <a:endParaRPr lang="en-US"/>
          </a:p>
          <a:p>
            <a:pPr marL="0" indent="0">
              <a:buNone/>
            </a:pPr>
            <a:endParaRPr lang="en-US">
              <a:cs typeface="Arial"/>
            </a:endParaRPr>
          </a:p>
          <a:p>
            <a:r>
              <a:rPr lang="en-US">
                <a:latin typeface="Acumin Pro"/>
                <a:cs typeface="Arial"/>
              </a:rPr>
              <a:t>Construct multivariable statistical models to estimate </a:t>
            </a:r>
            <a:r>
              <a:rPr lang="en-US">
                <a:latin typeface="Acumin Pro"/>
              </a:rPr>
              <a:t>unknown population</a:t>
            </a:r>
            <a:endParaRPr lang="en-US"/>
          </a:p>
          <a:p>
            <a:pPr lvl="1">
              <a:buFont typeface="Courier New" panose="020B0604020202020204" pitchFamily="34" charset="0"/>
              <a:buChar char="o"/>
            </a:pPr>
            <a:r>
              <a:rPr lang="en-US">
                <a:latin typeface="Acumin Pro"/>
                <a:cs typeface="Arial"/>
              </a:rPr>
              <a:t>Poisson or Negative Binomial as these are count </a:t>
            </a:r>
            <a:r>
              <a:rPr lang="en-US">
                <a:latin typeface="Acumin Pro"/>
              </a:rPr>
              <a:t>models, with interaction terms</a:t>
            </a:r>
            <a:endParaRPr lang="en-US"/>
          </a:p>
          <a:p>
            <a:pPr lvl="1">
              <a:buFont typeface="Courier New" panose="020B0604020202020204" pitchFamily="34" charset="0"/>
              <a:buChar char="o"/>
            </a:pPr>
            <a:r>
              <a:rPr lang="en-US">
                <a:latin typeface="Acumin Pro"/>
              </a:rPr>
              <a:t>Hierarchically included</a:t>
            </a:r>
            <a:endParaRPr lang="en-US"/>
          </a:p>
          <a:p>
            <a:pPr lvl="1">
              <a:buFont typeface="Courier New" panose="020B0604020202020204" pitchFamily="34" charset="0"/>
              <a:buChar char="o"/>
            </a:pPr>
            <a:r>
              <a:rPr lang="en-US">
                <a:latin typeface="Acumin Pro"/>
              </a:rPr>
              <a:t>Select model with best fit based on lowest </a:t>
            </a:r>
            <a:r>
              <a:rPr lang="en-US">
                <a:latin typeface="Acumin Pro"/>
                <a:cs typeface="Arial"/>
              </a:rPr>
              <a:t>Akaike Information Criteria (AIC)</a:t>
            </a:r>
            <a:endParaRPr lang="en-US"/>
          </a:p>
          <a:p>
            <a:endParaRPr lang="en-US">
              <a:cs typeface="Arial"/>
            </a:endParaRPr>
          </a:p>
          <a:p>
            <a:r>
              <a:rPr lang="en-US">
                <a:latin typeface="Acumin Pro"/>
              </a:rPr>
              <a:t>Estimate confidence intervals</a:t>
            </a:r>
            <a:endParaRPr lang="en-US"/>
          </a:p>
          <a:p>
            <a:endParaRPr lang="en-US">
              <a:latin typeface="Acumin Pro"/>
            </a:endParaRPr>
          </a:p>
          <a:p>
            <a:pPr lvl="1">
              <a:buFont typeface="Courier New" panose="020B0604020202020204" pitchFamily="34" charset="0"/>
              <a:buChar char="o"/>
            </a:pPr>
            <a:endParaRPr lang="en-US">
              <a:latin typeface="Acumin Pro"/>
            </a:endParaRPr>
          </a:p>
        </p:txBody>
      </p:sp>
      <p:pic>
        <p:nvPicPr>
          <p:cNvPr id="5" name="Picture 4" descr="Steps against a white wall">
            <a:extLst>
              <a:ext uri="{FF2B5EF4-FFF2-40B4-BE49-F238E27FC236}">
                <a16:creationId xmlns:a16="http://schemas.microsoft.com/office/drawing/2014/main" id="{4A851589-101D-FCC5-74B3-CC5E75ADAD56}"/>
              </a:ext>
            </a:extLst>
          </p:cNvPr>
          <p:cNvPicPr>
            <a:picLocks noChangeAspect="1"/>
          </p:cNvPicPr>
          <p:nvPr/>
        </p:nvPicPr>
        <p:blipFill>
          <a:blip r:embed="rId3"/>
          <a:stretch>
            <a:fillRect/>
          </a:stretch>
        </p:blipFill>
        <p:spPr>
          <a:xfrm>
            <a:off x="9241899" y="4958366"/>
            <a:ext cx="2852237" cy="1899634"/>
          </a:xfrm>
          <a:prstGeom prst="rect">
            <a:avLst/>
          </a:prstGeom>
          <a:effectLst>
            <a:softEdge rad="12700"/>
          </a:effectLst>
        </p:spPr>
      </p:pic>
      <p:pic>
        <p:nvPicPr>
          <p:cNvPr id="4" name="Picture 3">
            <a:extLst>
              <a:ext uri="{FF2B5EF4-FFF2-40B4-BE49-F238E27FC236}">
                <a16:creationId xmlns:a16="http://schemas.microsoft.com/office/drawing/2014/main" id="{3623E352-C7AD-B2BE-7F00-8869181280EA}"/>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560037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latin typeface="Acumin Pro"/>
              </a:rPr>
              <a:t>Using Multiple System Estimation with linked datasets has rules</a:t>
            </a:r>
            <a:endParaRPr lang="en-US"/>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chor="t">
            <a:normAutofit lnSpcReduction="10000"/>
          </a:bodyPr>
          <a:lstStyle/>
          <a:p>
            <a:pPr marL="0" indent="0">
              <a:buNone/>
            </a:pPr>
            <a:r>
              <a:rPr lang="en-US" sz="2200">
                <a:latin typeface="Acumin Pro"/>
              </a:rPr>
              <a:t>Assumptions in MSE with linked datasets:</a:t>
            </a:r>
          </a:p>
          <a:p>
            <a:pPr marL="342900" indent="-342900">
              <a:buAutoNum type="arabicParenR"/>
            </a:pPr>
            <a:r>
              <a:rPr lang="en-US" sz="2200">
                <a:latin typeface="Acumin Pro"/>
              </a:rPr>
              <a:t>Identification probabilities from each data source are independent</a:t>
            </a:r>
          </a:p>
          <a:p>
            <a:pPr marL="342900" indent="-342900">
              <a:buAutoNum type="arabicParenR"/>
            </a:pPr>
            <a:r>
              <a:rPr lang="en-US" sz="2200">
                <a:latin typeface="Acumin Pro"/>
              </a:rPr>
              <a:t>Identification probability by a given source is the same for each individual in the population</a:t>
            </a:r>
          </a:p>
          <a:p>
            <a:pPr marL="342900" indent="-342900">
              <a:buAutoNum type="arabicParenR"/>
            </a:pPr>
            <a:r>
              <a:rPr lang="en-US" sz="2200">
                <a:latin typeface="Acumin Pro"/>
              </a:rPr>
              <a:t>Closed population, no mortality or immigration between identification periods</a:t>
            </a:r>
          </a:p>
          <a:p>
            <a:pPr marL="342900" indent="-342900">
              <a:buAutoNum type="arabicParenR"/>
            </a:pPr>
            <a:r>
              <a:rPr lang="en-US" sz="2200">
                <a:latin typeface="Acumin Pro"/>
              </a:rPr>
              <a:t>One identification should not impact an individual's probability of future identification</a:t>
            </a:r>
          </a:p>
          <a:p>
            <a:endParaRPr lang="en-US" sz="2200"/>
          </a:p>
        </p:txBody>
      </p:sp>
      <p:pic>
        <p:nvPicPr>
          <p:cNvPr id="6" name="Picture 5" descr="YARN | There are rules. | The Big Lebowski | Video clips by quotes |  05db9e9f | 紗">
            <a:extLst>
              <a:ext uri="{FF2B5EF4-FFF2-40B4-BE49-F238E27FC236}">
                <a16:creationId xmlns:a16="http://schemas.microsoft.com/office/drawing/2014/main" id="{843F4BA9-5C78-0A60-78E0-3A1B00334B31}"/>
              </a:ext>
            </a:extLst>
          </p:cNvPr>
          <p:cNvPicPr>
            <a:picLocks noChangeAspect="1"/>
          </p:cNvPicPr>
          <p:nvPr/>
        </p:nvPicPr>
        <p:blipFill>
          <a:blip r:embed="rId3"/>
          <a:stretch>
            <a:fillRect/>
          </a:stretch>
        </p:blipFill>
        <p:spPr>
          <a:xfrm>
            <a:off x="6317673" y="2212451"/>
            <a:ext cx="5534890" cy="304269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0E96E17-B431-B476-7238-2C70C5F6F16E}"/>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505023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1FA6-1770-B1DF-6B80-31EDE535BEAA}"/>
              </a:ext>
            </a:extLst>
          </p:cNvPr>
          <p:cNvSpPr>
            <a:spLocks noGrp="1"/>
          </p:cNvSpPr>
          <p:nvPr>
            <p:ph type="title"/>
          </p:nvPr>
        </p:nvSpPr>
        <p:spPr/>
        <p:txBody>
          <a:bodyPr/>
          <a:lstStyle/>
          <a:p>
            <a:r>
              <a:rPr lang="en-US">
                <a:latin typeface="Acumin Pro"/>
              </a:rPr>
              <a:t>Where have you done this in the past? Massachusetts, OUD</a:t>
            </a:r>
            <a:endParaRPr lang="en-US"/>
          </a:p>
        </p:txBody>
      </p:sp>
      <p:pic>
        <p:nvPicPr>
          <p:cNvPr id="4" name="Picture 3" descr="A screenshot of a graph&#10;&#10;Description automatically generated">
            <a:extLst>
              <a:ext uri="{FF2B5EF4-FFF2-40B4-BE49-F238E27FC236}">
                <a16:creationId xmlns:a16="http://schemas.microsoft.com/office/drawing/2014/main" id="{BE2B0179-80E1-2326-D513-18A053509984}"/>
              </a:ext>
            </a:extLst>
          </p:cNvPr>
          <p:cNvPicPr>
            <a:picLocks noChangeAspect="1"/>
          </p:cNvPicPr>
          <p:nvPr/>
        </p:nvPicPr>
        <p:blipFill>
          <a:blip r:embed="rId3"/>
          <a:stretch>
            <a:fillRect/>
          </a:stretch>
        </p:blipFill>
        <p:spPr>
          <a:xfrm>
            <a:off x="360218" y="1484521"/>
            <a:ext cx="11831782" cy="5371394"/>
          </a:xfrm>
          <a:prstGeom prst="rect">
            <a:avLst/>
          </a:prstGeom>
        </p:spPr>
      </p:pic>
      <p:pic>
        <p:nvPicPr>
          <p:cNvPr id="3" name="Picture 2">
            <a:extLst>
              <a:ext uri="{FF2B5EF4-FFF2-40B4-BE49-F238E27FC236}">
                <a16:creationId xmlns:a16="http://schemas.microsoft.com/office/drawing/2014/main" id="{638A7035-7AD7-4A8A-DB50-8F53A6BB8C93}"/>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597953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Presenters </a:t>
            </a:r>
          </a:p>
        </p:txBody>
      </p:sp>
      <p:sp>
        <p:nvSpPr>
          <p:cNvPr id="3" name="Content Placeholder 2"/>
          <p:cNvSpPr>
            <a:spLocks noGrp="1"/>
          </p:cNvSpPr>
          <p:nvPr>
            <p:ph idx="1"/>
          </p:nvPr>
        </p:nvSpPr>
        <p:spPr>
          <a:xfrm>
            <a:off x="6154439" y="1825625"/>
            <a:ext cx="5199361" cy="4667250"/>
          </a:xfrm>
        </p:spPr>
        <p:txBody>
          <a:bodyPr>
            <a:normAutofit fontScale="92500" lnSpcReduction="20000"/>
          </a:bodyPr>
          <a:lstStyle/>
          <a:p>
            <a:pPr marL="0" indent="0">
              <a:buNone/>
            </a:pPr>
            <a:r>
              <a:rPr lang="en-US"/>
              <a:t>Josh Barocas, MD </a:t>
            </a:r>
          </a:p>
          <a:p>
            <a:pPr marL="0" indent="0">
              <a:spcBef>
                <a:spcPts val="0"/>
              </a:spcBef>
              <a:buNone/>
            </a:pPr>
            <a:endParaRPr lang="en-US" sz="2000" b="0" i="0" u="none" strike="noStrike">
              <a:solidFill>
                <a:srgbClr val="212121"/>
              </a:solidFill>
              <a:effectLst/>
            </a:endParaRPr>
          </a:p>
          <a:p>
            <a:pPr marL="0" indent="0">
              <a:spcBef>
                <a:spcPts val="0"/>
              </a:spcBef>
              <a:buNone/>
            </a:pPr>
            <a:r>
              <a:rPr lang="en-US" sz="2200" b="0" i="0" u="none" strike="noStrike">
                <a:solidFill>
                  <a:srgbClr val="212121"/>
                </a:solidFill>
                <a:effectLst/>
              </a:rPr>
              <a:t>Associate Professor of Medicine</a:t>
            </a:r>
          </a:p>
          <a:p>
            <a:pPr marL="0" indent="0">
              <a:spcBef>
                <a:spcPts val="0"/>
              </a:spcBef>
              <a:buNone/>
            </a:pPr>
            <a:endParaRPr lang="en-US" sz="2200">
              <a:solidFill>
                <a:srgbClr val="212121"/>
              </a:solidFill>
            </a:endParaRPr>
          </a:p>
          <a:p>
            <a:pPr marL="0" indent="0">
              <a:spcBef>
                <a:spcPts val="0"/>
              </a:spcBef>
              <a:buNone/>
            </a:pPr>
            <a:r>
              <a:rPr lang="en-US" sz="2200" b="0" i="0" u="none" strike="noStrike">
                <a:solidFill>
                  <a:srgbClr val="212121"/>
                </a:solidFill>
                <a:effectLst/>
              </a:rPr>
              <a:t>University of Colorado School of Medicine, Divisions of General Internal Medicine and Infectious Diseases</a:t>
            </a:r>
          </a:p>
          <a:p>
            <a:pPr marL="0" marR="0" indent="0" algn="l">
              <a:spcBef>
                <a:spcPts val="0"/>
              </a:spcBef>
              <a:spcAft>
                <a:spcPts val="0"/>
              </a:spcAft>
              <a:buNone/>
            </a:pPr>
            <a:endParaRPr lang="en-US" sz="2200" b="0" i="0" u="none" strike="noStrike">
              <a:solidFill>
                <a:srgbClr val="212121"/>
              </a:solidFill>
              <a:effectLst/>
            </a:endParaRPr>
          </a:p>
          <a:p>
            <a:pPr marL="0" marR="0" indent="0" algn="l">
              <a:spcBef>
                <a:spcPts val="0"/>
              </a:spcBef>
              <a:spcAft>
                <a:spcPts val="0"/>
              </a:spcAft>
              <a:buNone/>
            </a:pPr>
            <a:r>
              <a:rPr lang="en-US" sz="2200" b="0" i="0" u="none" strike="noStrike">
                <a:solidFill>
                  <a:srgbClr val="212121"/>
                </a:solidFill>
                <a:effectLst/>
              </a:rPr>
              <a:t>Director, Social Determinants of Health and Disparities Modeling Unit</a:t>
            </a:r>
          </a:p>
          <a:p>
            <a:pPr marL="0" marR="0" indent="0" algn="l">
              <a:spcBef>
                <a:spcPts val="0"/>
              </a:spcBef>
              <a:spcAft>
                <a:spcPts val="0"/>
              </a:spcAft>
              <a:buNone/>
            </a:pPr>
            <a:endParaRPr lang="en-US" sz="2200" b="0" i="0" u="none" strike="noStrike">
              <a:solidFill>
                <a:srgbClr val="212121"/>
              </a:solidFill>
              <a:effectLst/>
            </a:endParaRPr>
          </a:p>
          <a:p>
            <a:pPr marL="0" marR="0" indent="0" algn="l">
              <a:spcBef>
                <a:spcPts val="0"/>
              </a:spcBef>
              <a:spcAft>
                <a:spcPts val="0"/>
              </a:spcAft>
              <a:buNone/>
            </a:pPr>
            <a:r>
              <a:rPr lang="en-US" sz="2200" b="0" i="0" u="none" strike="noStrike">
                <a:solidFill>
                  <a:srgbClr val="212121"/>
                </a:solidFill>
                <a:effectLst/>
              </a:rPr>
              <a:t>Medical Director, Wellness, Opportunity, Resiliency Through Health (WORTH) Program</a:t>
            </a:r>
          </a:p>
          <a:p>
            <a:pPr marL="0" marR="0" indent="0" algn="l">
              <a:spcBef>
                <a:spcPts val="0"/>
              </a:spcBef>
              <a:spcAft>
                <a:spcPts val="0"/>
              </a:spcAft>
              <a:buNone/>
            </a:pPr>
            <a:endParaRPr lang="en-US" sz="2200" b="0" i="0" u="none" strike="noStrike">
              <a:solidFill>
                <a:srgbClr val="212121"/>
              </a:solidFill>
              <a:effectLst/>
            </a:endParaRPr>
          </a:p>
          <a:p>
            <a:pPr marL="0" marR="0" indent="0" algn="l">
              <a:spcBef>
                <a:spcPts val="0"/>
              </a:spcBef>
              <a:spcAft>
                <a:spcPts val="0"/>
              </a:spcAft>
              <a:buNone/>
            </a:pPr>
            <a:r>
              <a:rPr lang="en-US" sz="2200" b="0" i="0" u="none" strike="noStrike">
                <a:solidFill>
                  <a:srgbClr val="212121"/>
                </a:solidFill>
                <a:effectLst/>
              </a:rPr>
              <a:t>Principal Investigator and Director, The Missing US Project</a:t>
            </a:r>
            <a:r>
              <a:rPr lang="en-US" sz="2200">
                <a:solidFill>
                  <a:srgbClr val="212121"/>
                </a:solidFill>
              </a:rPr>
              <a:t> </a:t>
            </a:r>
            <a:r>
              <a:rPr lang="en-US" sz="2200" b="0" i="0" u="sng" strike="noStrike">
                <a:solidFill>
                  <a:srgbClr val="0563C1"/>
                </a:solidFill>
                <a:effectLst/>
                <a:hlinkClick r:id="rId3" tooltip="https://themissingus.org/"/>
              </a:rPr>
              <a:t>https://themissingus.org/</a:t>
            </a:r>
            <a:endParaRPr lang="en-US" sz="2200" b="0" i="0" u="none" strike="noStrike">
              <a:solidFill>
                <a:srgbClr val="212121"/>
              </a:solidFill>
              <a:effectLst/>
            </a:endParaRPr>
          </a:p>
          <a:p>
            <a:pPr marL="0" indent="0">
              <a:buNone/>
            </a:pPr>
            <a:r>
              <a:rPr lang="en-US" sz="2200" b="0" i="0" u="sng">
                <a:solidFill>
                  <a:srgbClr val="0078D7"/>
                </a:solidFill>
                <a:effectLst/>
                <a:hlinkClick r:id="rId4"/>
              </a:rPr>
              <a:t>Joshua.Barocas@CUAnschutz.edu</a:t>
            </a:r>
            <a:endParaRPr lang="en-US" sz="2200"/>
          </a:p>
        </p:txBody>
      </p:sp>
      <p:pic>
        <p:nvPicPr>
          <p:cNvPr id="4" name="Picture 3">
            <a:extLst>
              <a:ext uri="{FF2B5EF4-FFF2-40B4-BE49-F238E27FC236}">
                <a16:creationId xmlns:a16="http://schemas.microsoft.com/office/drawing/2014/main" id="{FB8E5F9E-DDFF-0A94-19AD-44F751658CA4}"/>
              </a:ext>
            </a:extLst>
          </p:cNvPr>
          <p:cNvPicPr>
            <a:picLocks noChangeAspect="1"/>
          </p:cNvPicPr>
          <p:nvPr/>
        </p:nvPicPr>
        <p:blipFill>
          <a:blip r:embed="rId5"/>
          <a:stretch>
            <a:fillRect/>
          </a:stretch>
        </p:blipFill>
        <p:spPr>
          <a:xfrm>
            <a:off x="1550505" y="1421890"/>
            <a:ext cx="3438409" cy="5158808"/>
          </a:xfrm>
          <a:prstGeom prst="rect">
            <a:avLst/>
          </a:prstGeom>
        </p:spPr>
      </p:pic>
    </p:spTree>
    <p:extLst>
      <p:ext uri="{BB962C8B-B14F-4D97-AF65-F5344CB8AC3E}">
        <p14:creationId xmlns:p14="http://schemas.microsoft.com/office/powerpoint/2010/main" val="3570071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A5C7-2788-0223-2FC3-7D20A47E1405}"/>
              </a:ext>
            </a:extLst>
          </p:cNvPr>
          <p:cNvSpPr>
            <a:spLocks noGrp="1"/>
          </p:cNvSpPr>
          <p:nvPr>
            <p:ph type="title"/>
          </p:nvPr>
        </p:nvSpPr>
        <p:spPr/>
        <p:txBody>
          <a:bodyPr/>
          <a:lstStyle/>
          <a:p>
            <a:r>
              <a:rPr lang="en-US">
                <a:latin typeface="Acumin Pro"/>
              </a:rPr>
              <a:t>But how do you know it works?</a:t>
            </a:r>
            <a:endParaRPr lang="en-US"/>
          </a:p>
        </p:txBody>
      </p:sp>
      <p:pic>
        <p:nvPicPr>
          <p:cNvPr id="4" name="Content Placeholder 3">
            <a:extLst>
              <a:ext uri="{FF2B5EF4-FFF2-40B4-BE49-F238E27FC236}">
                <a16:creationId xmlns:a16="http://schemas.microsoft.com/office/drawing/2014/main" id="{5E3542B6-79C6-4604-162B-55F671FEFD17}"/>
              </a:ext>
            </a:extLst>
          </p:cNvPr>
          <p:cNvPicPr>
            <a:picLocks noGrp="1" noChangeAspect="1"/>
          </p:cNvPicPr>
          <p:nvPr>
            <p:ph idx="1"/>
          </p:nvPr>
        </p:nvPicPr>
        <p:blipFill>
          <a:blip r:embed="rId3"/>
          <a:stretch>
            <a:fillRect/>
          </a:stretch>
        </p:blipFill>
        <p:spPr>
          <a:xfrm>
            <a:off x="2235293" y="1690688"/>
            <a:ext cx="7721413" cy="4351338"/>
          </a:xfrm>
          <a:effectLst>
            <a:outerShdw blurRad="50800" dist="38100" dir="2700000" algn="tl" rotWithShape="0">
              <a:prstClr val="black">
                <a:alpha val="40000"/>
              </a:prstClr>
            </a:outerShdw>
          </a:effectLst>
          <a:scene3d>
            <a:camera prst="orthographicFront"/>
            <a:lightRig rig="threePt" dir="t"/>
          </a:scene3d>
          <a:sp3d>
            <a:bevelT w="139700" prst="cross"/>
          </a:sp3d>
        </p:spPr>
      </p:pic>
      <p:pic>
        <p:nvPicPr>
          <p:cNvPr id="3" name="Picture 2">
            <a:extLst>
              <a:ext uri="{FF2B5EF4-FFF2-40B4-BE49-F238E27FC236}">
                <a16:creationId xmlns:a16="http://schemas.microsoft.com/office/drawing/2014/main" id="{9FB8DED1-4406-6452-55B1-7C6EF3113917}"/>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879625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A978-DB8A-5F18-6A9E-41B48F01ECE9}"/>
              </a:ext>
            </a:extLst>
          </p:cNvPr>
          <p:cNvSpPr>
            <a:spLocks noGrp="1"/>
          </p:cNvSpPr>
          <p:nvPr>
            <p:ph type="title"/>
          </p:nvPr>
        </p:nvSpPr>
        <p:spPr/>
        <p:txBody>
          <a:bodyPr/>
          <a:lstStyle/>
          <a:p>
            <a:r>
              <a:rPr lang="en-US"/>
              <a:t>Massachusetts Reprise</a:t>
            </a:r>
          </a:p>
        </p:txBody>
      </p:sp>
      <p:pic>
        <p:nvPicPr>
          <p:cNvPr id="4" name="Content Placeholder 3">
            <a:extLst>
              <a:ext uri="{FF2B5EF4-FFF2-40B4-BE49-F238E27FC236}">
                <a16:creationId xmlns:a16="http://schemas.microsoft.com/office/drawing/2014/main" id="{F03FE5BD-619B-64F8-0A29-DA3B251AF12D}"/>
              </a:ext>
            </a:extLst>
          </p:cNvPr>
          <p:cNvPicPr>
            <a:picLocks noGrp="1" noChangeAspect="1"/>
          </p:cNvPicPr>
          <p:nvPr>
            <p:ph idx="1"/>
          </p:nvPr>
        </p:nvPicPr>
        <p:blipFill>
          <a:blip r:embed="rId3"/>
          <a:stretch>
            <a:fillRect/>
          </a:stretch>
        </p:blipFill>
        <p:spPr>
          <a:xfrm>
            <a:off x="838200" y="2374160"/>
            <a:ext cx="10515600" cy="3254268"/>
          </a:xfrm>
          <a:prstGeom prst="rect">
            <a:avLst/>
          </a:prstGeom>
        </p:spPr>
      </p:pic>
      <p:pic>
        <p:nvPicPr>
          <p:cNvPr id="4098" name="Picture 2" descr="Phish Fishman Donut Massachusetts Phanart' Men's Hoodie | Spreadshirt">
            <a:extLst>
              <a:ext uri="{FF2B5EF4-FFF2-40B4-BE49-F238E27FC236}">
                <a16:creationId xmlns:a16="http://schemas.microsoft.com/office/drawing/2014/main" id="{1508696E-7C4D-412B-5107-E3C2B9C1D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18" t="2374" r="14140" b="51599"/>
          <a:stretch/>
        </p:blipFill>
        <p:spPr bwMode="auto">
          <a:xfrm>
            <a:off x="8762085" y="213551"/>
            <a:ext cx="2591715" cy="162870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C762CDD6-5AF7-E3BC-F0EA-AE5C1084493C}"/>
              </a:ext>
            </a:extLst>
          </p:cNvPr>
          <p:cNvSpPr txBox="1"/>
          <p:nvPr/>
        </p:nvSpPr>
        <p:spPr>
          <a:xfrm>
            <a:off x="838200" y="1993834"/>
            <a:ext cx="10515600" cy="646331"/>
          </a:xfrm>
          <a:prstGeom prst="rect">
            <a:avLst/>
          </a:prstGeom>
          <a:noFill/>
        </p:spPr>
        <p:txBody>
          <a:bodyPr wrap="square" rtlCol="0">
            <a:spAutoFit/>
          </a:bodyPr>
          <a:lstStyle/>
          <a:p>
            <a:r>
              <a:rPr lang="en-US">
                <a:effectLst/>
                <a:latin typeface="Acumin Pro" panose="020B0504020202020204" pitchFamily="34" charset="77"/>
              </a:rPr>
              <a:t>Total and Stratified Prevalence Estimates for OUD Population Among MA Residents in 2015</a:t>
            </a:r>
          </a:p>
          <a:p>
            <a:endParaRPr lang="en-US">
              <a:latin typeface="Acumin Pro" panose="020B0504020202020204" pitchFamily="34" charset="77"/>
            </a:endParaRPr>
          </a:p>
        </p:txBody>
      </p:sp>
      <p:sp>
        <p:nvSpPr>
          <p:cNvPr id="7" name="Rectangle 6">
            <a:extLst>
              <a:ext uri="{FF2B5EF4-FFF2-40B4-BE49-F238E27FC236}">
                <a16:creationId xmlns:a16="http://schemas.microsoft.com/office/drawing/2014/main" id="{E72D4A0C-E2BB-CBE2-8543-384FB5A72151}"/>
              </a:ext>
            </a:extLst>
          </p:cNvPr>
          <p:cNvSpPr/>
          <p:nvPr/>
        </p:nvSpPr>
        <p:spPr>
          <a:xfrm>
            <a:off x="8617907" y="2316999"/>
            <a:ext cx="1252603" cy="33114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498997-232C-D5D1-DB3D-CC74A86CF22D}"/>
              </a:ext>
            </a:extLst>
          </p:cNvPr>
          <p:cNvSpPr txBox="1"/>
          <p:nvPr/>
        </p:nvSpPr>
        <p:spPr>
          <a:xfrm>
            <a:off x="9229224" y="6185098"/>
            <a:ext cx="2591715" cy="307777"/>
          </a:xfrm>
          <a:prstGeom prst="rect">
            <a:avLst/>
          </a:prstGeom>
          <a:noFill/>
        </p:spPr>
        <p:txBody>
          <a:bodyPr wrap="square" lIns="91440" tIns="45720" rIns="91440" bIns="45720" rtlCol="0" anchor="t">
            <a:spAutoFit/>
          </a:bodyPr>
          <a:lstStyle/>
          <a:p>
            <a:r>
              <a:rPr lang="en-US" sz="1400">
                <a:latin typeface="Acumin Pro"/>
              </a:rPr>
              <a:t>Wang, Epidemiology, 2023</a:t>
            </a:r>
            <a:endParaRPr lang="en-US" sz="1400">
              <a:latin typeface="Acumin Pro" panose="020B0504020202020204" pitchFamily="34" charset="77"/>
            </a:endParaRPr>
          </a:p>
        </p:txBody>
      </p:sp>
      <p:pic>
        <p:nvPicPr>
          <p:cNvPr id="6" name="Picture 5">
            <a:extLst>
              <a:ext uri="{FF2B5EF4-FFF2-40B4-BE49-F238E27FC236}">
                <a16:creationId xmlns:a16="http://schemas.microsoft.com/office/drawing/2014/main" id="{7E282F37-11DE-BC77-773A-A67820D12503}"/>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65672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0816-9706-26F2-EE34-7BF404C45C6D}"/>
              </a:ext>
            </a:extLst>
          </p:cNvPr>
          <p:cNvSpPr>
            <a:spLocks noGrp="1"/>
          </p:cNvSpPr>
          <p:nvPr>
            <p:ph type="title"/>
          </p:nvPr>
        </p:nvSpPr>
        <p:spPr>
          <a:xfrm>
            <a:off x="838200" y="1715943"/>
            <a:ext cx="10515600" cy="1325563"/>
          </a:xfrm>
        </p:spPr>
        <p:txBody>
          <a:bodyPr>
            <a:normAutofit fontScale="90000"/>
          </a:bodyPr>
          <a:lstStyle/>
          <a:p>
            <a:pPr algn="ctr"/>
            <a:r>
              <a:rPr lang="en-US">
                <a:latin typeface="Acumin Pro"/>
              </a:rPr>
              <a:t>Ok, you've convinced me. Show me what you did for youth homelessness in Denver.</a:t>
            </a:r>
            <a:endParaRPr lang="en-US"/>
          </a:p>
        </p:txBody>
      </p:sp>
      <p:pic>
        <p:nvPicPr>
          <p:cNvPr id="3" name="Picture 2">
            <a:extLst>
              <a:ext uri="{FF2B5EF4-FFF2-40B4-BE49-F238E27FC236}">
                <a16:creationId xmlns:a16="http://schemas.microsoft.com/office/drawing/2014/main" id="{54D659FC-02CD-28EE-CB28-D889084A3B7F}"/>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773551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Analysis </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p>
          <a:p>
            <a:r>
              <a:rPr lang="en-US">
                <a:latin typeface="Acumin Pro"/>
              </a:rPr>
              <a:t>To estimate the prevalence of youth experiencing homelessness (along the spectrum) ages 14-17 years in Denver City and County from 2017-2021</a:t>
            </a:r>
          </a:p>
          <a:p>
            <a:endParaRPr lang="en-US">
              <a:latin typeface="Acumin Pro"/>
            </a:endParaRPr>
          </a:p>
          <a:p>
            <a:r>
              <a:rPr lang="en-US">
                <a:latin typeface="Acumin Pro"/>
              </a:rPr>
              <a:t>To provide sex and race stratified estimates to understand disparities in homelessness </a:t>
            </a:r>
            <a:endParaRPr lang="en-US"/>
          </a:p>
        </p:txBody>
      </p:sp>
      <p:pic>
        <p:nvPicPr>
          <p:cNvPr id="4" name="Picture 3">
            <a:extLst>
              <a:ext uri="{FF2B5EF4-FFF2-40B4-BE49-F238E27FC236}">
                <a16:creationId xmlns:a16="http://schemas.microsoft.com/office/drawing/2014/main" id="{9BCCFB15-C002-A436-E230-88ED68E83D9D}"/>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0631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latin typeface="Acumin Pro"/>
              </a:rPr>
              <a:t>Link available datasets at the individual level</a:t>
            </a:r>
            <a:endParaRPr lang="en-US"/>
          </a:p>
          <a:p>
            <a:endParaRPr lang="en-US">
              <a:latin typeface="Acumin Pro"/>
            </a:endParaRPr>
          </a:p>
          <a:p>
            <a:r>
              <a:rPr lang="en-US">
                <a:solidFill>
                  <a:schemeClr val="bg1">
                    <a:lumMod val="85000"/>
                  </a:schemeClr>
                </a:solidFill>
                <a:latin typeface="Acumin Pro"/>
              </a:rPr>
              <a:t>Identify individuals with known homelessness (each dataset will have own unique variable or identification scheme) </a:t>
            </a:r>
            <a:endParaRPr lang="en-US">
              <a:solidFill>
                <a:schemeClr val="bg1">
                  <a:lumMod val="85000"/>
                </a:schemeClr>
              </a:solidFill>
              <a:cs typeface="Arial"/>
            </a:endParaRPr>
          </a:p>
          <a:p>
            <a:endParaRPr lang="en-US">
              <a:solidFill>
                <a:schemeClr val="bg1">
                  <a:lumMod val="85000"/>
                </a:schemeClr>
              </a:solidFill>
              <a:latin typeface="Acumin Pro"/>
              <a:cs typeface="Arial"/>
            </a:endParaRPr>
          </a:p>
          <a:p>
            <a:r>
              <a:rPr lang="en-US">
                <a:solidFill>
                  <a:schemeClr val="bg1">
                    <a:lumMod val="85000"/>
                  </a:schemeClr>
                </a:solidFill>
                <a:latin typeface="Acumin Pro"/>
                <a:cs typeface="Arial"/>
              </a:rPr>
              <a:t>Construct contingency tables (this will give you the 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Gives the absolute numbers of </a:t>
            </a:r>
            <a:r>
              <a:rPr lang="en-US">
                <a:solidFill>
                  <a:schemeClr val="bg1">
                    <a:lumMod val="85000"/>
                  </a:schemeClr>
                </a:solidFill>
                <a:latin typeface="Acumin Pro"/>
              </a:rPr>
              <a:t>known people and the overlap of data</a:t>
            </a:r>
            <a:endParaRPr lang="en-US">
              <a:solidFill>
                <a:schemeClr val="bg1">
                  <a:lumMod val="85000"/>
                </a:schemeClr>
              </a:solidFill>
            </a:endParaRPr>
          </a:p>
          <a:p>
            <a:pPr marL="0" indent="0">
              <a:buNone/>
            </a:pPr>
            <a:endParaRPr lang="en-US">
              <a:solidFill>
                <a:schemeClr val="bg1">
                  <a:lumMod val="85000"/>
                </a:schemeClr>
              </a:solidFill>
              <a:cs typeface="Arial"/>
            </a:endParaRPr>
          </a:p>
          <a:p>
            <a:r>
              <a:rPr lang="en-US">
                <a:solidFill>
                  <a:schemeClr val="bg1">
                    <a:lumMod val="85000"/>
                  </a:schemeClr>
                </a:solidFill>
                <a:latin typeface="Acumin Pro"/>
                <a:cs typeface="Arial"/>
              </a:rPr>
              <a:t>Construct multivariable statistical models to estimate </a:t>
            </a:r>
            <a:r>
              <a:rPr lang="en-US">
                <a:solidFill>
                  <a:schemeClr val="bg1">
                    <a:lumMod val="85000"/>
                  </a:schemeClr>
                </a:solidFill>
                <a:latin typeface="Acumin Pro"/>
              </a:rPr>
              <a:t>unknown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Poisson or Negative Binomial as these are count </a:t>
            </a:r>
            <a:r>
              <a:rPr lang="en-US">
                <a:solidFill>
                  <a:schemeClr val="bg1">
                    <a:lumMod val="85000"/>
                  </a:schemeClr>
                </a:solidFill>
                <a:latin typeface="Acumin Pro"/>
              </a:rPr>
              <a:t>models, with interaction terms</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Hierarchically included</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Select model with best fit based on lowest </a:t>
            </a:r>
            <a:r>
              <a:rPr lang="en-US">
                <a:solidFill>
                  <a:schemeClr val="bg1">
                    <a:lumMod val="85000"/>
                  </a:schemeClr>
                </a:solidFill>
                <a:latin typeface="Acumin Pro"/>
                <a:cs typeface="Arial"/>
              </a:rPr>
              <a:t>Akaike Information Criteria (AIC)</a:t>
            </a:r>
            <a:endParaRPr lang="en-US">
              <a:solidFill>
                <a:schemeClr val="bg1">
                  <a:lumMod val="85000"/>
                </a:schemeClr>
              </a:solidFill>
            </a:endParaRPr>
          </a:p>
          <a:p>
            <a:endParaRPr lang="en-US">
              <a:solidFill>
                <a:schemeClr val="bg1">
                  <a:lumMod val="85000"/>
                </a:schemeClr>
              </a:solidFill>
              <a:cs typeface="Arial"/>
            </a:endParaRPr>
          </a:p>
          <a:p>
            <a:r>
              <a:rPr lang="en-US">
                <a:solidFill>
                  <a:schemeClr val="bg1">
                    <a:lumMod val="85000"/>
                  </a:schemeClr>
                </a:solidFill>
                <a:latin typeface="Acumin Pro"/>
              </a:rPr>
              <a:t>Estimate confidence intervals</a:t>
            </a:r>
            <a:endParaRPr lang="en-US">
              <a:solidFill>
                <a:schemeClr val="bg1">
                  <a:lumMod val="85000"/>
                </a:schemeClr>
              </a:solidFill>
            </a:endParaRPr>
          </a:p>
          <a:p>
            <a:endParaRPr lang="en-US">
              <a:latin typeface="Acumin Pro"/>
            </a:endParaRPr>
          </a:p>
          <a:p>
            <a:pPr lvl="1">
              <a:buFont typeface="Courier New" panose="020B0604020202020204" pitchFamily="34" charset="0"/>
              <a:buChar char="o"/>
            </a:pPr>
            <a:endParaRPr lang="en-US">
              <a:latin typeface="Acumin Pro"/>
            </a:endParaRPr>
          </a:p>
        </p:txBody>
      </p:sp>
      <p:pic>
        <p:nvPicPr>
          <p:cNvPr id="4" name="Picture 3" descr="Check Mark Green | Great PowerPoint ClipArt for Presentations -  PresenterMedia.com">
            <a:extLst>
              <a:ext uri="{FF2B5EF4-FFF2-40B4-BE49-F238E27FC236}">
                <a16:creationId xmlns:a16="http://schemas.microsoft.com/office/drawing/2014/main" id="{02C0A07F-2470-6239-58E1-972A63EF4A04}"/>
              </a:ext>
            </a:extLst>
          </p:cNvPr>
          <p:cNvPicPr>
            <a:picLocks noChangeAspect="1"/>
          </p:cNvPicPr>
          <p:nvPr/>
        </p:nvPicPr>
        <p:blipFill>
          <a:blip r:embed="rId3"/>
          <a:stretch>
            <a:fillRect/>
          </a:stretch>
        </p:blipFill>
        <p:spPr>
          <a:xfrm>
            <a:off x="4080164" y="2256312"/>
            <a:ext cx="4031671" cy="460366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E74795F-E4A2-971A-F154-5B78930314B6}"/>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5691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solidFill>
                  <a:schemeClr val="bg1">
                    <a:lumMod val="85000"/>
                  </a:schemeClr>
                </a:solidFill>
                <a:latin typeface="Acumin Pro"/>
              </a:rPr>
              <a:t>Link available datasets at the individual level</a:t>
            </a:r>
            <a:endParaRPr lang="en-US">
              <a:solidFill>
                <a:schemeClr val="bg1">
                  <a:lumMod val="85000"/>
                </a:schemeClr>
              </a:solidFill>
            </a:endParaRPr>
          </a:p>
          <a:p>
            <a:endParaRPr lang="en-US">
              <a:latin typeface="Acumin Pro"/>
            </a:endParaRPr>
          </a:p>
          <a:p>
            <a:r>
              <a:rPr lang="en-US">
                <a:latin typeface="Acumin Pro"/>
              </a:rPr>
              <a:t>Identify individuals with known homelessness (each dataset will have own unique variable or identification scheme) </a:t>
            </a:r>
            <a:endParaRPr lang="en-US">
              <a:cs typeface="Arial"/>
            </a:endParaRPr>
          </a:p>
          <a:p>
            <a:endParaRPr lang="en-US">
              <a:latin typeface="Acumin Pro"/>
              <a:cs typeface="Arial"/>
            </a:endParaRPr>
          </a:p>
          <a:p>
            <a:r>
              <a:rPr lang="en-US">
                <a:solidFill>
                  <a:schemeClr val="bg1">
                    <a:lumMod val="85000"/>
                  </a:schemeClr>
                </a:solidFill>
                <a:latin typeface="Acumin Pro"/>
                <a:cs typeface="Arial"/>
              </a:rPr>
              <a:t>Construct contingency tables (this will give you the 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Gives the absolute numbers of </a:t>
            </a:r>
            <a:r>
              <a:rPr lang="en-US">
                <a:solidFill>
                  <a:schemeClr val="bg1">
                    <a:lumMod val="85000"/>
                  </a:schemeClr>
                </a:solidFill>
                <a:latin typeface="Acumin Pro"/>
              </a:rPr>
              <a:t>known people and the overlap of data</a:t>
            </a:r>
            <a:endParaRPr lang="en-US">
              <a:solidFill>
                <a:schemeClr val="bg1">
                  <a:lumMod val="85000"/>
                </a:schemeClr>
              </a:solidFill>
            </a:endParaRPr>
          </a:p>
          <a:p>
            <a:pPr marL="0" indent="0">
              <a:buNone/>
            </a:pPr>
            <a:endParaRPr lang="en-US">
              <a:solidFill>
                <a:schemeClr val="bg1">
                  <a:lumMod val="85000"/>
                </a:schemeClr>
              </a:solidFill>
              <a:cs typeface="Arial"/>
            </a:endParaRPr>
          </a:p>
          <a:p>
            <a:r>
              <a:rPr lang="en-US">
                <a:solidFill>
                  <a:schemeClr val="bg1">
                    <a:lumMod val="85000"/>
                  </a:schemeClr>
                </a:solidFill>
                <a:latin typeface="Acumin Pro"/>
                <a:cs typeface="Arial"/>
              </a:rPr>
              <a:t>Construct multivariable statistical models to estimate </a:t>
            </a:r>
            <a:r>
              <a:rPr lang="en-US">
                <a:solidFill>
                  <a:schemeClr val="bg1">
                    <a:lumMod val="85000"/>
                  </a:schemeClr>
                </a:solidFill>
                <a:latin typeface="Acumin Pro"/>
              </a:rPr>
              <a:t>unknown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Poisson or Negative Binomial as these are count </a:t>
            </a:r>
            <a:r>
              <a:rPr lang="en-US">
                <a:solidFill>
                  <a:schemeClr val="bg1">
                    <a:lumMod val="85000"/>
                  </a:schemeClr>
                </a:solidFill>
                <a:latin typeface="Acumin Pro"/>
              </a:rPr>
              <a:t>models, with interaction terms</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Hierarchically included</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Select model with best fit based on lowest </a:t>
            </a:r>
            <a:r>
              <a:rPr lang="en-US">
                <a:solidFill>
                  <a:schemeClr val="bg1">
                    <a:lumMod val="85000"/>
                  </a:schemeClr>
                </a:solidFill>
                <a:latin typeface="Acumin Pro"/>
                <a:cs typeface="Arial"/>
              </a:rPr>
              <a:t>Akaike Information Criteria (AIC)</a:t>
            </a:r>
            <a:endParaRPr lang="en-US">
              <a:solidFill>
                <a:schemeClr val="bg1">
                  <a:lumMod val="85000"/>
                </a:schemeClr>
              </a:solidFill>
            </a:endParaRPr>
          </a:p>
          <a:p>
            <a:endParaRPr lang="en-US">
              <a:solidFill>
                <a:schemeClr val="bg1">
                  <a:lumMod val="85000"/>
                </a:schemeClr>
              </a:solidFill>
              <a:cs typeface="Arial"/>
            </a:endParaRPr>
          </a:p>
          <a:p>
            <a:r>
              <a:rPr lang="en-US">
                <a:solidFill>
                  <a:schemeClr val="bg1">
                    <a:lumMod val="85000"/>
                  </a:schemeClr>
                </a:solidFill>
                <a:latin typeface="Acumin Pro"/>
              </a:rPr>
              <a:t>Estimate confidence intervals</a:t>
            </a:r>
            <a:endParaRPr lang="en-US">
              <a:solidFill>
                <a:schemeClr val="bg1">
                  <a:lumMod val="85000"/>
                </a:schemeClr>
              </a:solidFill>
            </a:endParaRPr>
          </a:p>
          <a:p>
            <a:endParaRPr lang="en-US">
              <a:latin typeface="Acumin Pro"/>
            </a:endParaRPr>
          </a:p>
          <a:p>
            <a:pPr lvl="1">
              <a:buFont typeface="Courier New" panose="020B0604020202020204" pitchFamily="34" charset="0"/>
              <a:buChar char="o"/>
            </a:pPr>
            <a:endParaRPr lang="en-US">
              <a:latin typeface="Acumin Pro"/>
            </a:endParaRPr>
          </a:p>
        </p:txBody>
      </p:sp>
      <p:pic>
        <p:nvPicPr>
          <p:cNvPr id="4" name="Picture 3" descr="Check Mark Green | Great PowerPoint ClipArt for Presentations -  PresenterMedia.com">
            <a:extLst>
              <a:ext uri="{FF2B5EF4-FFF2-40B4-BE49-F238E27FC236}">
                <a16:creationId xmlns:a16="http://schemas.microsoft.com/office/drawing/2014/main" id="{8C63EA06-1F3B-28A7-E1C7-0CFBFFF324D4}"/>
              </a:ext>
            </a:extLst>
          </p:cNvPr>
          <p:cNvPicPr>
            <a:picLocks noChangeAspect="1"/>
          </p:cNvPicPr>
          <p:nvPr/>
        </p:nvPicPr>
        <p:blipFill>
          <a:blip r:embed="rId3"/>
          <a:stretch>
            <a:fillRect/>
          </a:stretch>
        </p:blipFill>
        <p:spPr>
          <a:xfrm>
            <a:off x="4080164" y="2256312"/>
            <a:ext cx="4031671" cy="460366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B2EC0B2-508C-4E7F-D6A9-3C0B1D160BDC}"/>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42025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Sources </a:t>
            </a:r>
          </a:p>
        </p:txBody>
      </p:sp>
      <p:sp>
        <p:nvSpPr>
          <p:cNvPr id="3" name="Content Placeholder 2"/>
          <p:cNvSpPr>
            <a:spLocks noGrp="1"/>
          </p:cNvSpPr>
          <p:nvPr>
            <p:ph idx="1"/>
          </p:nvPr>
        </p:nvSpPr>
        <p:spPr/>
        <p:txBody>
          <a:bodyPr/>
          <a:lstStyle/>
          <a:p>
            <a:r>
              <a:rPr lang="en-US"/>
              <a:t>Homeless Management Information System (HMIS) from the Metro Denver Homeless Initiative (MDHI)</a:t>
            </a:r>
          </a:p>
          <a:p>
            <a:pPr lvl="1"/>
            <a:endParaRPr lang="en-US"/>
          </a:p>
          <a:p>
            <a:r>
              <a:rPr lang="en-US"/>
              <a:t>McKinney Vento data from Denver Public Schools (DPS) </a:t>
            </a:r>
          </a:p>
          <a:p>
            <a:pPr lvl="1"/>
            <a:endParaRPr lang="en-US"/>
          </a:p>
          <a:p>
            <a:r>
              <a:rPr lang="en-US"/>
              <a:t>Colorado Statewide Automated Child Welfare Information System (TRAILS) </a:t>
            </a:r>
          </a:p>
        </p:txBody>
      </p:sp>
      <p:pic>
        <p:nvPicPr>
          <p:cNvPr id="5" name="Picture 4">
            <a:extLst>
              <a:ext uri="{FF2B5EF4-FFF2-40B4-BE49-F238E27FC236}">
                <a16:creationId xmlns:a16="http://schemas.microsoft.com/office/drawing/2014/main" id="{0C564205-1622-71E5-FC06-2BF6CE019122}"/>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276777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a:latin typeface="Acumin Pro"/>
              </a:rPr>
              <a:t>Discussion Question</a:t>
            </a:r>
            <a:endParaRPr lang="en-US" sz="4000" b="0">
              <a:latin typeface="Acumin Pro"/>
            </a:endParaRPr>
          </a:p>
        </p:txBody>
      </p:sp>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7313367" y="3604938"/>
            <a:ext cx="4878633" cy="3253062"/>
          </a:xfrm>
          <a:prstGeom prst="rect">
            <a:avLst/>
          </a:prstGeom>
          <a:effectLst>
            <a:softEdge rad="12700"/>
          </a:effectLst>
        </p:spPr>
      </p:pic>
      <p:sp>
        <p:nvSpPr>
          <p:cNvPr id="3" name="Content Placeholder 2">
            <a:extLst>
              <a:ext uri="{FF2B5EF4-FFF2-40B4-BE49-F238E27FC236}">
                <a16:creationId xmlns:a16="http://schemas.microsoft.com/office/drawing/2014/main" id="{791E26FE-698E-1CA9-B7AF-025BE08B9C30}"/>
              </a:ext>
            </a:extLst>
          </p:cNvPr>
          <p:cNvSpPr>
            <a:spLocks noGrp="1"/>
          </p:cNvSpPr>
          <p:nvPr>
            <p:ph idx="1"/>
          </p:nvPr>
        </p:nvSpPr>
        <p:spPr>
          <a:xfrm>
            <a:off x="838200" y="1887258"/>
            <a:ext cx="10515600" cy="2747963"/>
          </a:xfrm>
        </p:spPr>
        <p:txBody>
          <a:bodyPr vert="horz" lIns="91440" tIns="45720" rIns="91440" bIns="45720" rtlCol="0" anchor="ctr">
            <a:normAutofit/>
          </a:bodyPr>
          <a:lstStyle/>
          <a:p>
            <a:pPr marL="0" indent="0" algn="ctr">
              <a:buNone/>
            </a:pPr>
            <a:r>
              <a:rPr lang="en-US" sz="3600" b="1">
                <a:latin typeface="Acumin Pro"/>
              </a:rPr>
              <a:t>Questions to "Noodle On"</a:t>
            </a:r>
          </a:p>
          <a:p>
            <a:pPr marL="0" indent="0" algn="ctr">
              <a:buNone/>
            </a:pPr>
            <a:r>
              <a:rPr lang="en-US">
                <a:latin typeface="Acumin Pro"/>
              </a:rPr>
              <a:t>What other data sources do you have at your fingertips? </a:t>
            </a:r>
          </a:p>
          <a:p>
            <a:pPr marL="0" indent="0" algn="ctr">
              <a:buNone/>
            </a:pPr>
            <a:endParaRPr lang="en-US">
              <a:latin typeface="Acumin Pro"/>
            </a:endParaRPr>
          </a:p>
          <a:p>
            <a:pPr marL="0" indent="0" algn="ctr">
              <a:buNone/>
            </a:pPr>
            <a:r>
              <a:rPr lang="en-US">
                <a:latin typeface="Acumin Pro"/>
              </a:rPr>
              <a:t>What resource questions do you have so far?</a:t>
            </a:r>
            <a:endParaRPr lang="en-US"/>
          </a:p>
        </p:txBody>
      </p:sp>
      <p:pic>
        <p:nvPicPr>
          <p:cNvPr id="4" name="Picture 3">
            <a:extLst>
              <a:ext uri="{FF2B5EF4-FFF2-40B4-BE49-F238E27FC236}">
                <a16:creationId xmlns:a16="http://schemas.microsoft.com/office/drawing/2014/main" id="{9B8F4D00-26E5-4FB1-022F-D7B59BE7FE1F}"/>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985651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Evaluation of data sources for multiple system estimation study design</a:t>
            </a:r>
          </a:p>
        </p:txBody>
      </p:sp>
      <p:sp>
        <p:nvSpPr>
          <p:cNvPr id="3" name="Content Placeholder 2"/>
          <p:cNvSpPr>
            <a:spLocks noGrp="1"/>
          </p:cNvSpPr>
          <p:nvPr>
            <p:ph sz="half" idx="1"/>
          </p:nvPr>
        </p:nvSpPr>
        <p:spPr/>
        <p:txBody>
          <a:bodyPr vert="horz" lIns="91440" tIns="45720" rIns="91440" bIns="45720" rtlCol="0" anchor="t">
            <a:normAutofit/>
          </a:bodyPr>
          <a:lstStyle/>
          <a:p>
            <a:endParaRPr lang="en-US"/>
          </a:p>
          <a:p>
            <a:endParaRPr lang="en-US"/>
          </a:p>
        </p:txBody>
      </p:sp>
      <p:pic>
        <p:nvPicPr>
          <p:cNvPr id="7" name="Picture 6" descr="Screen Shot 2024-04-23 at 9.0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08" y="1655153"/>
            <a:ext cx="5660031" cy="4862843"/>
          </a:xfrm>
          <a:prstGeom prst="rect">
            <a:avLst/>
          </a:prstGeom>
          <a:effectLst>
            <a:outerShdw blurRad="50800" dist="50800" dir="5400000" algn="ctr" rotWithShape="0">
              <a:schemeClr val="bg2"/>
            </a:outerShdw>
          </a:effectLst>
        </p:spPr>
      </p:pic>
      <p:pic>
        <p:nvPicPr>
          <p:cNvPr id="4" name="Picture 3">
            <a:extLst>
              <a:ext uri="{FF2B5EF4-FFF2-40B4-BE49-F238E27FC236}">
                <a16:creationId xmlns:a16="http://schemas.microsoft.com/office/drawing/2014/main" id="{810F01CB-363D-E562-FC78-C5D7EE69A76D}"/>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4117240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solidFill>
                  <a:schemeClr val="bg1">
                    <a:lumMod val="85000"/>
                  </a:schemeClr>
                </a:solidFill>
                <a:latin typeface="Acumin Pro"/>
              </a:rPr>
              <a:t>Link available datasets at the individual level</a:t>
            </a:r>
            <a:endParaRPr lang="en-US">
              <a:solidFill>
                <a:schemeClr val="bg1">
                  <a:lumMod val="85000"/>
                </a:schemeClr>
              </a:solidFill>
            </a:endParaRPr>
          </a:p>
          <a:p>
            <a:endParaRPr lang="en-US">
              <a:solidFill>
                <a:schemeClr val="bg1">
                  <a:lumMod val="85000"/>
                </a:schemeClr>
              </a:solidFill>
              <a:latin typeface="Acumin Pro"/>
            </a:endParaRPr>
          </a:p>
          <a:p>
            <a:r>
              <a:rPr lang="en-US">
                <a:solidFill>
                  <a:schemeClr val="bg1">
                    <a:lumMod val="85000"/>
                  </a:schemeClr>
                </a:solidFill>
                <a:latin typeface="Acumin Pro"/>
              </a:rPr>
              <a:t>Identify individuals with known homelessness (each dataset will have own unique variable or identification scheme) </a:t>
            </a:r>
            <a:endParaRPr lang="en-US">
              <a:solidFill>
                <a:schemeClr val="bg1">
                  <a:lumMod val="85000"/>
                </a:schemeClr>
              </a:solidFill>
              <a:cs typeface="Arial"/>
            </a:endParaRPr>
          </a:p>
          <a:p>
            <a:endParaRPr lang="en-US">
              <a:latin typeface="Acumin Pro"/>
              <a:cs typeface="Arial"/>
            </a:endParaRPr>
          </a:p>
          <a:p>
            <a:r>
              <a:rPr lang="en-US">
                <a:latin typeface="Acumin Pro"/>
                <a:cs typeface="Arial"/>
              </a:rPr>
              <a:t>Construct contingency tables (this will give you the known population)</a:t>
            </a:r>
            <a:endParaRPr lang="en-US"/>
          </a:p>
          <a:p>
            <a:pPr lvl="1">
              <a:buFont typeface="Courier New" panose="020B0604020202020204" pitchFamily="34" charset="0"/>
              <a:buChar char="o"/>
            </a:pPr>
            <a:r>
              <a:rPr lang="en-US">
                <a:latin typeface="Acumin Pro"/>
                <a:cs typeface="Arial"/>
              </a:rPr>
              <a:t>Gives the absolute numbers of </a:t>
            </a:r>
            <a:r>
              <a:rPr lang="en-US">
                <a:latin typeface="Acumin Pro"/>
              </a:rPr>
              <a:t>known people and the overlap of data</a:t>
            </a:r>
            <a:endParaRPr lang="en-US"/>
          </a:p>
          <a:p>
            <a:pPr marL="0" indent="0">
              <a:buNone/>
            </a:pPr>
            <a:endParaRPr lang="en-US">
              <a:cs typeface="Arial"/>
            </a:endParaRPr>
          </a:p>
          <a:p>
            <a:r>
              <a:rPr lang="en-US">
                <a:solidFill>
                  <a:schemeClr val="bg1">
                    <a:lumMod val="85000"/>
                  </a:schemeClr>
                </a:solidFill>
                <a:latin typeface="Acumin Pro"/>
                <a:cs typeface="Arial"/>
              </a:rPr>
              <a:t>Construct multivariable statistical models to estimate </a:t>
            </a:r>
            <a:r>
              <a:rPr lang="en-US">
                <a:solidFill>
                  <a:schemeClr val="bg1">
                    <a:lumMod val="85000"/>
                  </a:schemeClr>
                </a:solidFill>
                <a:latin typeface="Acumin Pro"/>
              </a:rPr>
              <a:t>unknown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Poisson or Negative Binomial as these are count </a:t>
            </a:r>
            <a:r>
              <a:rPr lang="en-US">
                <a:solidFill>
                  <a:schemeClr val="bg1">
                    <a:lumMod val="85000"/>
                  </a:schemeClr>
                </a:solidFill>
                <a:latin typeface="Acumin Pro"/>
              </a:rPr>
              <a:t>models, with interaction terms</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Hierarchically included</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Select model with best fit based on lowest </a:t>
            </a:r>
            <a:r>
              <a:rPr lang="en-US">
                <a:solidFill>
                  <a:schemeClr val="bg1">
                    <a:lumMod val="85000"/>
                  </a:schemeClr>
                </a:solidFill>
                <a:latin typeface="Acumin Pro"/>
                <a:cs typeface="Arial"/>
              </a:rPr>
              <a:t>Akaike Information Criteria (AIC)</a:t>
            </a:r>
            <a:endParaRPr lang="en-US">
              <a:solidFill>
                <a:schemeClr val="bg1">
                  <a:lumMod val="85000"/>
                </a:schemeClr>
              </a:solidFill>
            </a:endParaRPr>
          </a:p>
          <a:p>
            <a:endParaRPr lang="en-US">
              <a:solidFill>
                <a:schemeClr val="bg1">
                  <a:lumMod val="85000"/>
                </a:schemeClr>
              </a:solidFill>
              <a:cs typeface="Arial"/>
            </a:endParaRPr>
          </a:p>
          <a:p>
            <a:r>
              <a:rPr lang="en-US">
                <a:solidFill>
                  <a:schemeClr val="bg1">
                    <a:lumMod val="85000"/>
                  </a:schemeClr>
                </a:solidFill>
                <a:latin typeface="Acumin Pro"/>
              </a:rPr>
              <a:t>Estimate confidence intervals</a:t>
            </a:r>
            <a:endParaRPr lang="en-US">
              <a:solidFill>
                <a:schemeClr val="bg1">
                  <a:lumMod val="85000"/>
                </a:schemeClr>
              </a:solidFill>
            </a:endParaRPr>
          </a:p>
          <a:p>
            <a:endParaRPr lang="en-US">
              <a:latin typeface="Acumin Pro"/>
            </a:endParaRPr>
          </a:p>
          <a:p>
            <a:pPr lvl="1">
              <a:buFont typeface="Courier New" panose="020B0604020202020204" pitchFamily="34" charset="0"/>
              <a:buChar char="o"/>
            </a:pPr>
            <a:endParaRPr lang="en-US">
              <a:latin typeface="Acumin Pro"/>
            </a:endParaRPr>
          </a:p>
        </p:txBody>
      </p:sp>
      <p:pic>
        <p:nvPicPr>
          <p:cNvPr id="4" name="Picture 3">
            <a:extLst>
              <a:ext uri="{FF2B5EF4-FFF2-40B4-BE49-F238E27FC236}">
                <a16:creationId xmlns:a16="http://schemas.microsoft.com/office/drawing/2014/main" id="{FD62E7CC-46F1-312E-332D-74C55FD1C171}"/>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63256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Collaborators </a:t>
            </a:r>
          </a:p>
        </p:txBody>
      </p:sp>
      <p:sp>
        <p:nvSpPr>
          <p:cNvPr id="3" name="Content Placeholder 2"/>
          <p:cNvSpPr>
            <a:spLocks noGrp="1"/>
          </p:cNvSpPr>
          <p:nvPr>
            <p:ph idx="1"/>
          </p:nvPr>
        </p:nvSpPr>
        <p:spPr>
          <a:xfrm>
            <a:off x="838200" y="1825625"/>
            <a:ext cx="4590546" cy="4351338"/>
          </a:xfrm>
        </p:spPr>
        <p:txBody>
          <a:bodyPr>
            <a:normAutofit/>
          </a:bodyPr>
          <a:lstStyle/>
          <a:p>
            <a:r>
              <a:rPr lang="en-US" err="1"/>
              <a:t>Pranav</a:t>
            </a:r>
            <a:r>
              <a:rPr lang="en-US"/>
              <a:t> </a:t>
            </a:r>
            <a:r>
              <a:rPr lang="en-US" err="1"/>
              <a:t>Padmanabhan</a:t>
            </a:r>
            <a:endParaRPr lang="en-US" baseline="30000"/>
          </a:p>
          <a:p>
            <a:r>
              <a:rPr lang="en-US" err="1"/>
              <a:t>Jianing</a:t>
            </a:r>
            <a:r>
              <a:rPr lang="en-US"/>
              <a:t> Wang</a:t>
            </a:r>
            <a:endParaRPr lang="en-US" baseline="30000"/>
          </a:p>
          <a:p>
            <a:r>
              <a:rPr lang="en-US"/>
              <a:t>Samantha K. </a:t>
            </a:r>
            <a:r>
              <a:rPr lang="en-US" err="1"/>
              <a:t>Nall</a:t>
            </a:r>
            <a:endParaRPr lang="en-US" baseline="30000"/>
          </a:p>
          <a:p>
            <a:r>
              <a:rPr lang="en-US"/>
              <a:t>Sarah A. Stella</a:t>
            </a:r>
            <a:endParaRPr lang="en-US" baseline="30000"/>
          </a:p>
          <a:p>
            <a:r>
              <a:rPr lang="en-US"/>
              <a:t>Margot </a:t>
            </a:r>
            <a:r>
              <a:rPr lang="en-US" err="1"/>
              <a:t>Kushel</a:t>
            </a:r>
            <a:endParaRPr lang="en-US" baseline="30000"/>
          </a:p>
          <a:p>
            <a:r>
              <a:rPr lang="en-US"/>
              <a:t>Christian Belcher</a:t>
            </a:r>
          </a:p>
          <a:p>
            <a:r>
              <a:rPr lang="en-US" err="1"/>
              <a:t>Lanae</a:t>
            </a:r>
            <a:r>
              <a:rPr lang="en-US"/>
              <a:t> Davis </a:t>
            </a:r>
          </a:p>
          <a:p>
            <a:r>
              <a:rPr lang="en-US"/>
              <a:t>Whitney </a:t>
            </a:r>
            <a:r>
              <a:rPr lang="en-US" err="1"/>
              <a:t>LeBeouf</a:t>
            </a:r>
            <a:r>
              <a:rPr lang="en-US"/>
              <a:t> </a:t>
            </a:r>
          </a:p>
          <a:p>
            <a:endParaRPr lang="en-US"/>
          </a:p>
        </p:txBody>
      </p:sp>
      <p:sp>
        <p:nvSpPr>
          <p:cNvPr id="4" name="Content Placeholder 2"/>
          <p:cNvSpPr txBox="1">
            <a:spLocks/>
          </p:cNvSpPr>
          <p:nvPr/>
        </p:nvSpPr>
        <p:spPr>
          <a:xfrm>
            <a:off x="6307700" y="1824501"/>
            <a:ext cx="45905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5" name="Content Placeholder 2"/>
          <p:cNvSpPr txBox="1">
            <a:spLocks/>
          </p:cNvSpPr>
          <p:nvPr/>
        </p:nvSpPr>
        <p:spPr>
          <a:xfrm>
            <a:off x="5889282" y="1824501"/>
            <a:ext cx="56380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Linked Information Network of Colorado (LINC)</a:t>
            </a:r>
          </a:p>
          <a:p>
            <a:r>
              <a:rPr lang="en-US"/>
              <a:t>Colorado Evaluation and Action Lab at the University of Denver</a:t>
            </a:r>
          </a:p>
          <a:p>
            <a:r>
              <a:rPr lang="en-US"/>
              <a:t>The Missing Us Project </a:t>
            </a:r>
          </a:p>
          <a:p>
            <a:r>
              <a:rPr lang="en-US"/>
              <a:t>University of Colorado Anschutz Medical Campus </a:t>
            </a:r>
          </a:p>
        </p:txBody>
      </p:sp>
      <p:pic>
        <p:nvPicPr>
          <p:cNvPr id="6" name="Picture 5">
            <a:extLst>
              <a:ext uri="{FF2B5EF4-FFF2-40B4-BE49-F238E27FC236}">
                <a16:creationId xmlns:a16="http://schemas.microsoft.com/office/drawing/2014/main" id="{3540591C-70AB-D560-2B9E-CE230818EBF0}"/>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838195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3394-B808-F2B8-75C9-41BAEAE462B0}"/>
              </a:ext>
            </a:extLst>
          </p:cNvPr>
          <p:cNvSpPr>
            <a:spLocks noGrp="1"/>
          </p:cNvSpPr>
          <p:nvPr>
            <p:ph type="title"/>
          </p:nvPr>
        </p:nvSpPr>
        <p:spPr/>
        <p:txBody>
          <a:bodyPr/>
          <a:lstStyle/>
          <a:p>
            <a:r>
              <a:rPr lang="en-US">
                <a:latin typeface="Acumin Pro"/>
              </a:rPr>
              <a:t>Contingency tables</a:t>
            </a:r>
            <a:endParaRPr lang="en-US"/>
          </a:p>
        </p:txBody>
      </p:sp>
      <p:pic>
        <p:nvPicPr>
          <p:cNvPr id="4" name="Content Placeholder 3" descr="A white rectangular box with black text&#10;&#10;Description automatically generated">
            <a:extLst>
              <a:ext uri="{FF2B5EF4-FFF2-40B4-BE49-F238E27FC236}">
                <a16:creationId xmlns:a16="http://schemas.microsoft.com/office/drawing/2014/main" id="{D4DACA00-2B01-58A8-8516-68A08636812D}"/>
              </a:ext>
            </a:extLst>
          </p:cNvPr>
          <p:cNvPicPr>
            <a:picLocks noGrp="1" noChangeAspect="1"/>
          </p:cNvPicPr>
          <p:nvPr>
            <p:ph idx="1"/>
          </p:nvPr>
        </p:nvPicPr>
        <p:blipFill>
          <a:blip r:embed="rId3"/>
          <a:stretch>
            <a:fillRect/>
          </a:stretch>
        </p:blipFill>
        <p:spPr>
          <a:xfrm>
            <a:off x="359658" y="1822565"/>
            <a:ext cx="11375702" cy="1285824"/>
          </a:xfrm>
        </p:spPr>
      </p:pic>
      <p:pic>
        <p:nvPicPr>
          <p:cNvPr id="5" name="Picture 4" descr="A table with numbers and text&#10;&#10;Description automatically generated">
            <a:extLst>
              <a:ext uri="{FF2B5EF4-FFF2-40B4-BE49-F238E27FC236}">
                <a16:creationId xmlns:a16="http://schemas.microsoft.com/office/drawing/2014/main" id="{B5585FE0-C6B1-0AD8-FA3E-739523C36483}"/>
              </a:ext>
            </a:extLst>
          </p:cNvPr>
          <p:cNvPicPr>
            <a:picLocks noChangeAspect="1"/>
          </p:cNvPicPr>
          <p:nvPr/>
        </p:nvPicPr>
        <p:blipFill>
          <a:blip r:embed="rId4"/>
          <a:stretch>
            <a:fillRect/>
          </a:stretch>
        </p:blipFill>
        <p:spPr>
          <a:xfrm>
            <a:off x="393276" y="3237634"/>
            <a:ext cx="11339436" cy="2683809"/>
          </a:xfrm>
          <a:prstGeom prst="rect">
            <a:avLst/>
          </a:prstGeom>
        </p:spPr>
      </p:pic>
      <p:pic>
        <p:nvPicPr>
          <p:cNvPr id="3" name="Picture 2">
            <a:extLst>
              <a:ext uri="{FF2B5EF4-FFF2-40B4-BE49-F238E27FC236}">
                <a16:creationId xmlns:a16="http://schemas.microsoft.com/office/drawing/2014/main" id="{BF5AA4B4-4F20-44B2-EBD0-D240EA7394AB}"/>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841422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solidFill>
                  <a:schemeClr val="bg1">
                    <a:lumMod val="85000"/>
                  </a:schemeClr>
                </a:solidFill>
                <a:latin typeface="Acumin Pro"/>
              </a:rPr>
              <a:t>Link available datasets at the individual level</a:t>
            </a:r>
            <a:endParaRPr lang="en-US">
              <a:solidFill>
                <a:schemeClr val="bg1">
                  <a:lumMod val="85000"/>
                </a:schemeClr>
              </a:solidFill>
            </a:endParaRPr>
          </a:p>
          <a:p>
            <a:endParaRPr lang="en-US">
              <a:solidFill>
                <a:schemeClr val="bg1">
                  <a:lumMod val="85000"/>
                </a:schemeClr>
              </a:solidFill>
              <a:latin typeface="Acumin Pro"/>
            </a:endParaRPr>
          </a:p>
          <a:p>
            <a:r>
              <a:rPr lang="en-US">
                <a:solidFill>
                  <a:schemeClr val="bg1">
                    <a:lumMod val="85000"/>
                  </a:schemeClr>
                </a:solidFill>
                <a:latin typeface="Acumin Pro"/>
              </a:rPr>
              <a:t>Identify individuals with known homelessness (each dataset will have own unique variable or identification scheme) </a:t>
            </a:r>
            <a:endParaRPr lang="en-US">
              <a:solidFill>
                <a:schemeClr val="bg1">
                  <a:lumMod val="85000"/>
                </a:schemeClr>
              </a:solidFill>
              <a:cs typeface="Arial"/>
            </a:endParaRPr>
          </a:p>
          <a:p>
            <a:endParaRPr lang="en-US">
              <a:solidFill>
                <a:schemeClr val="bg1">
                  <a:lumMod val="85000"/>
                </a:schemeClr>
              </a:solidFill>
              <a:latin typeface="Acumin Pro"/>
              <a:cs typeface="Arial"/>
            </a:endParaRPr>
          </a:p>
          <a:p>
            <a:r>
              <a:rPr lang="en-US">
                <a:solidFill>
                  <a:schemeClr val="bg1">
                    <a:lumMod val="85000"/>
                  </a:schemeClr>
                </a:solidFill>
                <a:latin typeface="Acumin Pro"/>
                <a:cs typeface="Arial"/>
              </a:rPr>
              <a:t>Construct contingency tables (this will give you the 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Gives the absolute numbers of </a:t>
            </a:r>
            <a:r>
              <a:rPr lang="en-US">
                <a:solidFill>
                  <a:schemeClr val="bg1">
                    <a:lumMod val="85000"/>
                  </a:schemeClr>
                </a:solidFill>
                <a:latin typeface="Acumin Pro"/>
              </a:rPr>
              <a:t>known people and the overlap of data</a:t>
            </a:r>
            <a:endParaRPr lang="en-US">
              <a:solidFill>
                <a:schemeClr val="bg1">
                  <a:lumMod val="85000"/>
                </a:schemeClr>
              </a:solidFill>
            </a:endParaRPr>
          </a:p>
          <a:p>
            <a:pPr marL="0" indent="0">
              <a:buNone/>
            </a:pPr>
            <a:endParaRPr lang="en-US">
              <a:cs typeface="Arial"/>
            </a:endParaRPr>
          </a:p>
          <a:p>
            <a:r>
              <a:rPr lang="en-US">
                <a:latin typeface="Acumin Pro"/>
                <a:cs typeface="Arial"/>
              </a:rPr>
              <a:t>Construct multivariable statistical models to estimate </a:t>
            </a:r>
            <a:r>
              <a:rPr lang="en-US">
                <a:latin typeface="Acumin Pro"/>
              </a:rPr>
              <a:t>unknown population</a:t>
            </a:r>
            <a:endParaRPr lang="en-US"/>
          </a:p>
          <a:p>
            <a:pPr lvl="1">
              <a:buFont typeface="Courier New" panose="020B0604020202020204" pitchFamily="34" charset="0"/>
              <a:buChar char="o"/>
            </a:pPr>
            <a:r>
              <a:rPr lang="en-US">
                <a:latin typeface="Acumin Pro"/>
                <a:cs typeface="Arial"/>
              </a:rPr>
              <a:t>Poisson or Negative Binomial as these are count </a:t>
            </a:r>
            <a:r>
              <a:rPr lang="en-US">
                <a:latin typeface="Acumin Pro"/>
              </a:rPr>
              <a:t>models, with interaction terms</a:t>
            </a:r>
            <a:endParaRPr lang="en-US"/>
          </a:p>
          <a:p>
            <a:pPr lvl="1">
              <a:buFont typeface="Courier New" panose="020B0604020202020204" pitchFamily="34" charset="0"/>
              <a:buChar char="o"/>
            </a:pPr>
            <a:r>
              <a:rPr lang="en-US">
                <a:latin typeface="Acumin Pro"/>
              </a:rPr>
              <a:t>Hierarchically included</a:t>
            </a:r>
            <a:endParaRPr lang="en-US"/>
          </a:p>
          <a:p>
            <a:pPr lvl="1">
              <a:buFont typeface="Courier New" panose="020B0604020202020204" pitchFamily="34" charset="0"/>
              <a:buChar char="o"/>
            </a:pPr>
            <a:r>
              <a:rPr lang="en-US">
                <a:latin typeface="Acumin Pro"/>
              </a:rPr>
              <a:t>Select model with best fit based on lowest </a:t>
            </a:r>
            <a:r>
              <a:rPr lang="en-US">
                <a:latin typeface="Acumin Pro"/>
                <a:cs typeface="Arial"/>
              </a:rPr>
              <a:t>Akaike Information Criteria (AIC)</a:t>
            </a:r>
            <a:endParaRPr lang="en-US"/>
          </a:p>
          <a:p>
            <a:endParaRPr lang="en-US">
              <a:cs typeface="Arial"/>
            </a:endParaRPr>
          </a:p>
          <a:p>
            <a:r>
              <a:rPr lang="en-US">
                <a:solidFill>
                  <a:schemeClr val="bg1">
                    <a:lumMod val="85000"/>
                  </a:schemeClr>
                </a:solidFill>
                <a:latin typeface="Acumin Pro"/>
              </a:rPr>
              <a:t>Estimate confidence intervals</a:t>
            </a:r>
            <a:endParaRPr lang="en-US">
              <a:solidFill>
                <a:schemeClr val="bg1">
                  <a:lumMod val="85000"/>
                </a:schemeClr>
              </a:solidFill>
            </a:endParaRPr>
          </a:p>
          <a:p>
            <a:endParaRPr lang="en-US">
              <a:latin typeface="Acumin Pro"/>
            </a:endParaRPr>
          </a:p>
          <a:p>
            <a:pPr lvl="1">
              <a:buFont typeface="Courier New" panose="020B0604020202020204" pitchFamily="34" charset="0"/>
              <a:buChar char="o"/>
            </a:pPr>
            <a:endParaRPr lang="en-US">
              <a:latin typeface="Acumin Pro"/>
            </a:endParaRPr>
          </a:p>
        </p:txBody>
      </p:sp>
      <p:pic>
        <p:nvPicPr>
          <p:cNvPr id="2050" name="Picture 2" descr="Revenge of the Nerds' Filmmakers Address Controversial Rape ...">
            <a:extLst>
              <a:ext uri="{FF2B5EF4-FFF2-40B4-BE49-F238E27FC236}">
                <a16:creationId xmlns:a16="http://schemas.microsoft.com/office/drawing/2014/main" id="{5B1407A2-C52A-7D39-F9C3-FAA7CBF09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527" y="1475112"/>
            <a:ext cx="3789273" cy="252618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6797A649-7032-B173-240B-5B583E4087B0}"/>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102106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0179-4EFF-9BC3-4C1C-823942B280FF}"/>
              </a:ext>
            </a:extLst>
          </p:cNvPr>
          <p:cNvSpPr>
            <a:spLocks noGrp="1"/>
          </p:cNvSpPr>
          <p:nvPr>
            <p:ph type="title"/>
          </p:nvPr>
        </p:nvSpPr>
        <p:spPr/>
        <p:txBody>
          <a:bodyPr/>
          <a:lstStyle/>
          <a:p>
            <a:r>
              <a:rPr lang="en-US">
                <a:latin typeface="Acumin Pro"/>
              </a:rPr>
              <a:t>Modeling the unknown</a:t>
            </a:r>
            <a:endParaRPr lang="en-US"/>
          </a:p>
        </p:txBody>
      </p:sp>
      <p:sp>
        <p:nvSpPr>
          <p:cNvPr id="3" name="Content Placeholder 2">
            <a:extLst>
              <a:ext uri="{FF2B5EF4-FFF2-40B4-BE49-F238E27FC236}">
                <a16:creationId xmlns:a16="http://schemas.microsoft.com/office/drawing/2014/main" id="{7C39DEB2-373C-43A6-5FDB-F0C7DA745D9B}"/>
              </a:ext>
            </a:extLst>
          </p:cNvPr>
          <p:cNvSpPr>
            <a:spLocks noGrp="1"/>
          </p:cNvSpPr>
          <p:nvPr>
            <p:ph idx="1"/>
          </p:nvPr>
        </p:nvSpPr>
        <p:spPr/>
        <p:txBody>
          <a:bodyPr vert="horz" lIns="91440" tIns="45720" rIns="91440" bIns="45720" rtlCol="0" anchor="t">
            <a:normAutofit/>
          </a:bodyPr>
          <a:lstStyle/>
          <a:p>
            <a:r>
              <a:rPr lang="en-US">
                <a:latin typeface="Acumin Pro"/>
              </a:rPr>
              <a:t>Poisson and negative binomial log-linear models</a:t>
            </a:r>
          </a:p>
          <a:p>
            <a:pPr lvl="1">
              <a:buFont typeface="Courier New" panose="020B0604020202020204" pitchFamily="34" charset="0"/>
              <a:buChar char="o"/>
            </a:pPr>
            <a:r>
              <a:rPr lang="en-US">
                <a:latin typeface="Acumin Pro"/>
              </a:rPr>
              <a:t>Annual</a:t>
            </a:r>
          </a:p>
          <a:p>
            <a:pPr lvl="1">
              <a:buFont typeface="Courier New" panose="020B0604020202020204" pitchFamily="34" charset="0"/>
              <a:buChar char="o"/>
            </a:pPr>
            <a:r>
              <a:rPr lang="en-US">
                <a:latin typeface="Acumin Pro"/>
              </a:rPr>
              <a:t>Non-stratified</a:t>
            </a:r>
          </a:p>
          <a:p>
            <a:pPr lvl="1">
              <a:buFont typeface="Courier New" panose="020B0604020202020204" pitchFamily="34" charset="0"/>
              <a:buChar char="o"/>
            </a:pPr>
            <a:r>
              <a:rPr lang="en-US">
                <a:latin typeface="Acumin Pro"/>
              </a:rPr>
              <a:t>Stratified by race and sex</a:t>
            </a:r>
          </a:p>
          <a:p>
            <a:r>
              <a:rPr lang="en-US">
                <a:latin typeface="Acumin Pro"/>
              </a:rPr>
              <a:t>Up to two-way interaction terms </a:t>
            </a:r>
          </a:p>
          <a:p>
            <a:r>
              <a:rPr lang="en-US">
                <a:latin typeface="Acumin Pro"/>
              </a:rPr>
              <a:t>Akaike Information Criteria (AIC) to determine best fit </a:t>
            </a:r>
          </a:p>
        </p:txBody>
      </p:sp>
      <p:pic>
        <p:nvPicPr>
          <p:cNvPr id="4" name="Picture 3">
            <a:extLst>
              <a:ext uri="{FF2B5EF4-FFF2-40B4-BE49-F238E27FC236}">
                <a16:creationId xmlns:a16="http://schemas.microsoft.com/office/drawing/2014/main" id="{BC3BE7FB-5347-D41C-AD6F-2A5E9A55E9CA}"/>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4042131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2485-7DBE-8CBF-8777-CBC9664C868F}"/>
              </a:ext>
            </a:extLst>
          </p:cNvPr>
          <p:cNvSpPr>
            <a:spLocks noGrp="1"/>
          </p:cNvSpPr>
          <p:nvPr>
            <p:ph type="title"/>
          </p:nvPr>
        </p:nvSpPr>
        <p:spPr/>
        <p:txBody>
          <a:bodyPr/>
          <a:lstStyle/>
          <a:p>
            <a:r>
              <a:rPr lang="en-US">
                <a:latin typeface="Acumin Pro"/>
              </a:rPr>
              <a:t>Calculating the total </a:t>
            </a:r>
            <a:endParaRPr lang="en-US"/>
          </a:p>
        </p:txBody>
      </p:sp>
      <p:graphicFrame>
        <p:nvGraphicFramePr>
          <p:cNvPr id="4" name="Content Placeholder 3">
            <a:extLst>
              <a:ext uri="{FF2B5EF4-FFF2-40B4-BE49-F238E27FC236}">
                <a16:creationId xmlns:a16="http://schemas.microsoft.com/office/drawing/2014/main" id="{236D879B-C0AF-FFE4-4713-95D6C30C5191}"/>
              </a:ext>
            </a:extLst>
          </p:cNvPr>
          <p:cNvGraphicFramePr>
            <a:graphicFrameLocks noGrp="1"/>
          </p:cNvGraphicFramePr>
          <p:nvPr>
            <p:ph idx="1"/>
            <p:extLst>
              <p:ext uri="{D42A27DB-BD31-4B8C-83A1-F6EECF244321}">
                <p14:modId xmlns:p14="http://schemas.microsoft.com/office/powerpoint/2010/main" val="2734075889"/>
              </p:ext>
            </p:extLst>
          </p:nvPr>
        </p:nvGraphicFramePr>
        <p:xfrm>
          <a:off x="-215152" y="1720968"/>
          <a:ext cx="12409391" cy="486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02" name="TextBox 1101">
            <a:extLst>
              <a:ext uri="{FF2B5EF4-FFF2-40B4-BE49-F238E27FC236}">
                <a16:creationId xmlns:a16="http://schemas.microsoft.com/office/drawing/2014/main" id="{EAF3BC7A-C0BC-84FA-25BA-FEE4D73A998B}"/>
              </a:ext>
            </a:extLst>
          </p:cNvPr>
          <p:cNvSpPr txBox="1"/>
          <p:nvPr/>
        </p:nvSpPr>
        <p:spPr>
          <a:xfrm>
            <a:off x="6691209" y="3614191"/>
            <a:ext cx="36755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cumin Pro" panose="020B0504020202020204" pitchFamily="34" charset="77"/>
                <a:ea typeface="Calibri"/>
                <a:cs typeface="Calibri"/>
              </a:rPr>
              <a:t>Total = </a:t>
            </a:r>
          </a:p>
          <a:p>
            <a:pPr algn="ctr"/>
            <a:r>
              <a:rPr lang="en-US" sz="2800">
                <a:latin typeface="Acumin Pro" panose="020B0504020202020204" pitchFamily="34" charset="77"/>
                <a:ea typeface="Calibri"/>
                <a:cs typeface="Calibri"/>
              </a:rPr>
              <a:t>known + unknown </a:t>
            </a:r>
          </a:p>
        </p:txBody>
      </p:sp>
      <p:pic>
        <p:nvPicPr>
          <p:cNvPr id="3" name="Picture 2">
            <a:extLst>
              <a:ext uri="{FF2B5EF4-FFF2-40B4-BE49-F238E27FC236}">
                <a16:creationId xmlns:a16="http://schemas.microsoft.com/office/drawing/2014/main" id="{CDB34011-61F1-BE1E-4968-C39BE0F0B59C}"/>
              </a:ext>
            </a:extLst>
          </p:cNvPr>
          <p:cNvPicPr>
            <a:picLocks noChangeAspect="1"/>
          </p:cNvPicPr>
          <p:nvPr/>
        </p:nvPicPr>
        <p:blipFill>
          <a:blip r:embed="rId8"/>
          <a:stretch>
            <a:fillRect/>
          </a:stretch>
        </p:blipFill>
        <p:spPr>
          <a:xfrm>
            <a:off x="9905488" y="6177995"/>
            <a:ext cx="2286512" cy="680005"/>
          </a:xfrm>
          <a:prstGeom prst="rect">
            <a:avLst/>
          </a:prstGeom>
        </p:spPr>
      </p:pic>
    </p:spTree>
    <p:extLst>
      <p:ext uri="{BB962C8B-B14F-4D97-AF65-F5344CB8AC3E}">
        <p14:creationId xmlns:p14="http://schemas.microsoft.com/office/powerpoint/2010/main" val="1947426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0664-9B6E-D6D5-BAA4-9200D0FB86BF}"/>
              </a:ext>
            </a:extLst>
          </p:cNvPr>
          <p:cNvSpPr>
            <a:spLocks noGrp="1"/>
          </p:cNvSpPr>
          <p:nvPr>
            <p:ph type="title"/>
          </p:nvPr>
        </p:nvSpPr>
        <p:spPr/>
        <p:txBody>
          <a:bodyPr/>
          <a:lstStyle/>
          <a:p>
            <a:r>
              <a:rPr lang="en-US">
                <a:latin typeface="Acumin Pro"/>
              </a:rPr>
              <a:t>Multiple System Estimation Analytic Steps</a:t>
            </a:r>
            <a:endParaRPr lang="en-US"/>
          </a:p>
        </p:txBody>
      </p:sp>
      <p:sp>
        <p:nvSpPr>
          <p:cNvPr id="3" name="Content Placeholder 2">
            <a:extLst>
              <a:ext uri="{FF2B5EF4-FFF2-40B4-BE49-F238E27FC236}">
                <a16:creationId xmlns:a16="http://schemas.microsoft.com/office/drawing/2014/main" id="{D4216AB7-DDBC-6661-F36C-18ADB2DA7650}"/>
              </a:ext>
            </a:extLst>
          </p:cNvPr>
          <p:cNvSpPr>
            <a:spLocks noGrp="1"/>
          </p:cNvSpPr>
          <p:nvPr>
            <p:ph idx="1"/>
          </p:nvPr>
        </p:nvSpPr>
        <p:spPr/>
        <p:txBody>
          <a:bodyPr vert="horz" lIns="91440" tIns="45720" rIns="91440" bIns="45720" rtlCol="0" anchor="t">
            <a:normAutofit fontScale="70000" lnSpcReduction="20000"/>
          </a:bodyPr>
          <a:lstStyle/>
          <a:p>
            <a:r>
              <a:rPr lang="en-US">
                <a:solidFill>
                  <a:schemeClr val="bg1">
                    <a:lumMod val="85000"/>
                  </a:schemeClr>
                </a:solidFill>
                <a:latin typeface="Acumin Pro"/>
              </a:rPr>
              <a:t>Link available datasets at the individual level</a:t>
            </a:r>
            <a:endParaRPr lang="en-US">
              <a:solidFill>
                <a:schemeClr val="bg1">
                  <a:lumMod val="85000"/>
                </a:schemeClr>
              </a:solidFill>
            </a:endParaRPr>
          </a:p>
          <a:p>
            <a:endParaRPr lang="en-US">
              <a:solidFill>
                <a:schemeClr val="bg1">
                  <a:lumMod val="85000"/>
                </a:schemeClr>
              </a:solidFill>
              <a:latin typeface="Acumin Pro"/>
            </a:endParaRPr>
          </a:p>
          <a:p>
            <a:r>
              <a:rPr lang="en-US">
                <a:solidFill>
                  <a:schemeClr val="bg1">
                    <a:lumMod val="85000"/>
                  </a:schemeClr>
                </a:solidFill>
                <a:latin typeface="Acumin Pro"/>
              </a:rPr>
              <a:t>Identify individuals with known homelessness (each dataset will have own unique variable or identification scheme) </a:t>
            </a:r>
            <a:endParaRPr lang="en-US">
              <a:solidFill>
                <a:schemeClr val="bg1">
                  <a:lumMod val="85000"/>
                </a:schemeClr>
              </a:solidFill>
              <a:cs typeface="Arial"/>
            </a:endParaRPr>
          </a:p>
          <a:p>
            <a:endParaRPr lang="en-US">
              <a:latin typeface="Acumin Pro"/>
              <a:cs typeface="Arial"/>
            </a:endParaRPr>
          </a:p>
          <a:p>
            <a:r>
              <a:rPr lang="en-US">
                <a:solidFill>
                  <a:schemeClr val="bg1">
                    <a:lumMod val="85000"/>
                  </a:schemeClr>
                </a:solidFill>
                <a:latin typeface="Acumin Pro"/>
                <a:cs typeface="Arial"/>
              </a:rPr>
              <a:t>Construct contingency tables (this will give you the 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Gives the absolute numbers of </a:t>
            </a:r>
            <a:r>
              <a:rPr lang="en-US">
                <a:solidFill>
                  <a:schemeClr val="bg1">
                    <a:lumMod val="85000"/>
                  </a:schemeClr>
                </a:solidFill>
                <a:latin typeface="Acumin Pro"/>
              </a:rPr>
              <a:t>known people and the overlap of data</a:t>
            </a:r>
            <a:endParaRPr lang="en-US">
              <a:solidFill>
                <a:schemeClr val="bg1">
                  <a:lumMod val="85000"/>
                </a:schemeClr>
              </a:solidFill>
            </a:endParaRPr>
          </a:p>
          <a:p>
            <a:pPr marL="0" indent="0">
              <a:buNone/>
            </a:pPr>
            <a:endParaRPr lang="en-US">
              <a:cs typeface="Arial"/>
            </a:endParaRPr>
          </a:p>
          <a:p>
            <a:r>
              <a:rPr lang="en-US">
                <a:solidFill>
                  <a:schemeClr val="bg1">
                    <a:lumMod val="85000"/>
                  </a:schemeClr>
                </a:solidFill>
                <a:latin typeface="Acumin Pro"/>
                <a:cs typeface="Arial"/>
              </a:rPr>
              <a:t>Construct multivariable statistical models to estimate </a:t>
            </a:r>
            <a:r>
              <a:rPr lang="en-US">
                <a:solidFill>
                  <a:schemeClr val="bg1">
                    <a:lumMod val="85000"/>
                  </a:schemeClr>
                </a:solidFill>
                <a:latin typeface="Acumin Pro"/>
              </a:rPr>
              <a:t>unknown population</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cs typeface="Arial"/>
              </a:rPr>
              <a:t>Poisson or Negative Binomial as these are count </a:t>
            </a:r>
            <a:r>
              <a:rPr lang="en-US">
                <a:solidFill>
                  <a:schemeClr val="bg1">
                    <a:lumMod val="85000"/>
                  </a:schemeClr>
                </a:solidFill>
                <a:latin typeface="Acumin Pro"/>
              </a:rPr>
              <a:t>models, with interaction terms</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Hierarchically included</a:t>
            </a:r>
            <a:endParaRPr lang="en-US">
              <a:solidFill>
                <a:schemeClr val="bg1">
                  <a:lumMod val="85000"/>
                </a:schemeClr>
              </a:solidFill>
            </a:endParaRPr>
          </a:p>
          <a:p>
            <a:pPr lvl="1">
              <a:buFont typeface="Courier New" panose="020B0604020202020204" pitchFamily="34" charset="0"/>
              <a:buChar char="o"/>
            </a:pPr>
            <a:r>
              <a:rPr lang="en-US">
                <a:solidFill>
                  <a:schemeClr val="bg1">
                    <a:lumMod val="85000"/>
                  </a:schemeClr>
                </a:solidFill>
                <a:latin typeface="Acumin Pro"/>
              </a:rPr>
              <a:t>Select model with best fit based on lowest </a:t>
            </a:r>
            <a:r>
              <a:rPr lang="en-US">
                <a:solidFill>
                  <a:schemeClr val="bg1">
                    <a:lumMod val="85000"/>
                  </a:schemeClr>
                </a:solidFill>
                <a:latin typeface="Acumin Pro"/>
                <a:cs typeface="Arial"/>
              </a:rPr>
              <a:t>Akaike Information Criteria (AIC)</a:t>
            </a:r>
            <a:endParaRPr lang="en-US">
              <a:solidFill>
                <a:schemeClr val="bg1">
                  <a:lumMod val="85000"/>
                </a:schemeClr>
              </a:solidFill>
            </a:endParaRPr>
          </a:p>
          <a:p>
            <a:endParaRPr lang="en-US">
              <a:solidFill>
                <a:schemeClr val="bg1">
                  <a:lumMod val="85000"/>
                </a:schemeClr>
              </a:solidFill>
              <a:cs typeface="Arial"/>
            </a:endParaRPr>
          </a:p>
          <a:p>
            <a:r>
              <a:rPr lang="en-US">
                <a:latin typeface="Acumin Pro"/>
              </a:rPr>
              <a:t>Estimate confidence intervals</a:t>
            </a:r>
            <a:endParaRPr lang="en-US"/>
          </a:p>
          <a:p>
            <a:endParaRPr lang="en-US">
              <a:latin typeface="Acumin Pro"/>
            </a:endParaRPr>
          </a:p>
          <a:p>
            <a:pPr lvl="1">
              <a:buFont typeface="Courier New" panose="020B0604020202020204" pitchFamily="34" charset="0"/>
              <a:buChar char="o"/>
            </a:pPr>
            <a:endParaRPr lang="en-US">
              <a:latin typeface="Acumin Pro"/>
            </a:endParaRPr>
          </a:p>
        </p:txBody>
      </p:sp>
      <p:pic>
        <p:nvPicPr>
          <p:cNvPr id="4" name="Picture 3">
            <a:extLst>
              <a:ext uri="{FF2B5EF4-FFF2-40B4-BE49-F238E27FC236}">
                <a16:creationId xmlns:a16="http://schemas.microsoft.com/office/drawing/2014/main" id="{EDA4E31A-E5F6-6228-976B-AA5A16F7D37C}"/>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95398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C5B6-2BF8-E7E9-CF4C-F33CFE8D0973}"/>
              </a:ext>
            </a:extLst>
          </p:cNvPr>
          <p:cNvSpPr>
            <a:spLocks noGrp="1"/>
          </p:cNvSpPr>
          <p:nvPr>
            <p:ph type="title"/>
          </p:nvPr>
        </p:nvSpPr>
        <p:spPr>
          <a:xfrm>
            <a:off x="838200" y="2103437"/>
            <a:ext cx="10515600" cy="1325563"/>
          </a:xfrm>
        </p:spPr>
        <p:txBody>
          <a:bodyPr/>
          <a:lstStyle/>
          <a:p>
            <a:pPr algn="ctr"/>
            <a:r>
              <a:rPr lang="en-US"/>
              <a:t>Results</a:t>
            </a:r>
          </a:p>
        </p:txBody>
      </p:sp>
    </p:spTree>
    <p:extLst>
      <p:ext uri="{BB962C8B-B14F-4D97-AF65-F5344CB8AC3E}">
        <p14:creationId xmlns:p14="http://schemas.microsoft.com/office/powerpoint/2010/main" val="3113661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Known counts and prevalence of youth experiencing homelessness </a:t>
            </a:r>
          </a:p>
        </p:txBody>
      </p:sp>
      <p:graphicFrame>
        <p:nvGraphicFramePr>
          <p:cNvPr id="4" name="Object 3"/>
          <p:cNvGraphicFramePr>
            <a:graphicFrameLocks noChangeAspect="1"/>
          </p:cNvGraphicFramePr>
          <p:nvPr/>
        </p:nvGraphicFramePr>
        <p:xfrm>
          <a:off x="292442" y="2308138"/>
          <a:ext cx="11569289" cy="2388156"/>
        </p:xfrm>
        <a:graphic>
          <a:graphicData uri="http://schemas.openxmlformats.org/presentationml/2006/ole">
            <mc:AlternateContent xmlns:mc="http://schemas.openxmlformats.org/markup-compatibility/2006">
              <mc:Choice xmlns:v="urn:schemas-microsoft-com:vml" Requires="v">
                <p:oleObj name="Document" r:id="rId3" imgW="8305800" imgH="1714500" progId="Word.Document.12">
                  <p:embed/>
                </p:oleObj>
              </mc:Choice>
              <mc:Fallback>
                <p:oleObj name="Document" r:id="rId3" imgW="8305800" imgH="1714500" progId="Word.Document.12">
                  <p:embed/>
                  <p:pic>
                    <p:nvPicPr>
                      <p:cNvPr id="4" name="Object 3"/>
                      <p:cNvPicPr/>
                      <p:nvPr/>
                    </p:nvPicPr>
                    <p:blipFill>
                      <a:blip r:embed="rId4"/>
                      <a:stretch>
                        <a:fillRect/>
                      </a:stretch>
                    </p:blipFill>
                    <p:spPr>
                      <a:xfrm>
                        <a:off x="292442" y="2308138"/>
                        <a:ext cx="11569289" cy="2388156"/>
                      </a:xfrm>
                      <a:prstGeom prst="rect">
                        <a:avLst/>
                      </a:prstGeom>
                    </p:spPr>
                  </p:pic>
                </p:oleObj>
              </mc:Fallback>
            </mc:AlternateContent>
          </a:graphicData>
        </a:graphic>
      </p:graphicFrame>
      <p:sp>
        <p:nvSpPr>
          <p:cNvPr id="11" name="Rectangle 10"/>
          <p:cNvSpPr/>
          <p:nvPr/>
        </p:nvSpPr>
        <p:spPr>
          <a:xfrm>
            <a:off x="1048341" y="2297759"/>
            <a:ext cx="1471709" cy="239853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6496C5-B590-1794-0EFB-37E9A3EB0D5A}"/>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252420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Unknown (estimated) counts and prevalence of youth experiencing homelessness </a:t>
            </a:r>
          </a:p>
        </p:txBody>
      </p:sp>
      <p:graphicFrame>
        <p:nvGraphicFramePr>
          <p:cNvPr id="4" name="Object 3"/>
          <p:cNvGraphicFramePr>
            <a:graphicFrameLocks noChangeAspect="1"/>
          </p:cNvGraphicFramePr>
          <p:nvPr/>
        </p:nvGraphicFramePr>
        <p:xfrm>
          <a:off x="292442" y="2308138"/>
          <a:ext cx="11569289" cy="2388156"/>
        </p:xfrm>
        <a:graphic>
          <a:graphicData uri="http://schemas.openxmlformats.org/presentationml/2006/ole">
            <mc:AlternateContent xmlns:mc="http://schemas.openxmlformats.org/markup-compatibility/2006">
              <mc:Choice xmlns:v="urn:schemas-microsoft-com:vml" Requires="v">
                <p:oleObj name="Document" r:id="rId3" imgW="8305800" imgH="1714500" progId="Word.Document.12">
                  <p:embed/>
                </p:oleObj>
              </mc:Choice>
              <mc:Fallback>
                <p:oleObj name="Document" r:id="rId3" imgW="8305800" imgH="1714500" progId="Word.Document.12">
                  <p:embed/>
                  <p:pic>
                    <p:nvPicPr>
                      <p:cNvPr id="4" name="Object 3"/>
                      <p:cNvPicPr/>
                      <p:nvPr/>
                    </p:nvPicPr>
                    <p:blipFill>
                      <a:blip r:embed="rId4"/>
                      <a:stretch>
                        <a:fillRect/>
                      </a:stretch>
                    </p:blipFill>
                    <p:spPr>
                      <a:xfrm>
                        <a:off x="292442" y="2308138"/>
                        <a:ext cx="11569289" cy="2388156"/>
                      </a:xfrm>
                      <a:prstGeom prst="rect">
                        <a:avLst/>
                      </a:prstGeom>
                    </p:spPr>
                  </p:pic>
                </p:oleObj>
              </mc:Fallback>
            </mc:AlternateContent>
          </a:graphicData>
        </a:graphic>
      </p:graphicFrame>
      <p:sp>
        <p:nvSpPr>
          <p:cNvPr id="12" name="Rectangle 11"/>
          <p:cNvSpPr/>
          <p:nvPr/>
        </p:nvSpPr>
        <p:spPr>
          <a:xfrm>
            <a:off x="3801432" y="2309067"/>
            <a:ext cx="1823319" cy="238722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C09DCD-5DCB-6FED-CA81-B8591D3C93E5}"/>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799837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Total counts and prevalence of youth experiencing homelessness </a:t>
            </a:r>
          </a:p>
        </p:txBody>
      </p:sp>
      <p:graphicFrame>
        <p:nvGraphicFramePr>
          <p:cNvPr id="4" name="Object 3"/>
          <p:cNvGraphicFramePr>
            <a:graphicFrameLocks noChangeAspect="1"/>
          </p:cNvGraphicFramePr>
          <p:nvPr/>
        </p:nvGraphicFramePr>
        <p:xfrm>
          <a:off x="292442" y="2308138"/>
          <a:ext cx="11569289" cy="2388156"/>
        </p:xfrm>
        <a:graphic>
          <a:graphicData uri="http://schemas.openxmlformats.org/presentationml/2006/ole">
            <mc:AlternateContent xmlns:mc="http://schemas.openxmlformats.org/markup-compatibility/2006">
              <mc:Choice xmlns:v="urn:schemas-microsoft-com:vml" Requires="v">
                <p:oleObj name="Document" r:id="rId3" imgW="8305800" imgH="1714500" progId="Word.Document.12">
                  <p:embed/>
                </p:oleObj>
              </mc:Choice>
              <mc:Fallback>
                <p:oleObj name="Document" r:id="rId3" imgW="8305800" imgH="1714500" progId="Word.Document.12">
                  <p:embed/>
                  <p:pic>
                    <p:nvPicPr>
                      <p:cNvPr id="4" name="Object 3"/>
                      <p:cNvPicPr/>
                      <p:nvPr/>
                    </p:nvPicPr>
                    <p:blipFill>
                      <a:blip r:embed="rId4"/>
                      <a:stretch>
                        <a:fillRect/>
                      </a:stretch>
                    </p:blipFill>
                    <p:spPr>
                      <a:xfrm>
                        <a:off x="292442" y="2308138"/>
                        <a:ext cx="11569289" cy="2388156"/>
                      </a:xfrm>
                      <a:prstGeom prst="rect">
                        <a:avLst/>
                      </a:prstGeom>
                    </p:spPr>
                  </p:pic>
                </p:oleObj>
              </mc:Fallback>
            </mc:AlternateContent>
          </a:graphicData>
        </a:graphic>
      </p:graphicFrame>
      <p:sp>
        <p:nvSpPr>
          <p:cNvPr id="13" name="Rectangle 12"/>
          <p:cNvSpPr/>
          <p:nvPr/>
        </p:nvSpPr>
        <p:spPr>
          <a:xfrm>
            <a:off x="5727947" y="2320377"/>
            <a:ext cx="4553855" cy="237591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C180BD-DB72-6BFB-3B64-BCCAAEA4628E}"/>
              </a:ext>
            </a:extLst>
          </p:cNvPr>
          <p:cNvPicPr>
            <a:picLocks noChangeAspect="1"/>
          </p:cNvPicPr>
          <p:nvPr/>
        </p:nvPicPr>
        <p:blipFill>
          <a:blip r:embed="rId5"/>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030087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cumin Pro"/>
              </a:rPr>
              <a:t>Total count of youth (ages 14-17 years) experiencing homelessness in City and County of Denver, 2017-2021</a:t>
            </a:r>
          </a:p>
        </p:txBody>
      </p:sp>
      <p:graphicFrame>
        <p:nvGraphicFramePr>
          <p:cNvPr id="10" name="Chart 9"/>
          <p:cNvGraphicFramePr>
            <a:graphicFrameLocks/>
          </p:cNvGraphicFramePr>
          <p:nvPr/>
        </p:nvGraphicFramePr>
        <p:xfrm>
          <a:off x="695270" y="1793865"/>
          <a:ext cx="10876798" cy="440808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9BDC9AB0-AEE0-107E-52BA-ABFE590274BB}"/>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423626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Funding</a:t>
            </a:r>
          </a:p>
        </p:txBody>
      </p:sp>
      <p:sp>
        <p:nvSpPr>
          <p:cNvPr id="3" name="Content Placeholder 2"/>
          <p:cNvSpPr>
            <a:spLocks noGrp="1"/>
          </p:cNvSpPr>
          <p:nvPr>
            <p:ph idx="1"/>
          </p:nvPr>
        </p:nvSpPr>
        <p:spPr/>
        <p:txBody>
          <a:bodyPr vert="horz" lIns="91440" tIns="45720" rIns="91440" bIns="45720" rtlCol="0" anchor="t">
            <a:normAutofit/>
          </a:bodyPr>
          <a:lstStyle/>
          <a:p>
            <a:endParaRPr lang="en-US"/>
          </a:p>
          <a:p>
            <a:r>
              <a:rPr lang="en-US">
                <a:latin typeface="Acumin Pro"/>
              </a:rPr>
              <a:t>National Institute on Drug Abuse: DP2DA051864 (Barocas) and K01DA051684 (Barocas)</a:t>
            </a:r>
          </a:p>
          <a:p>
            <a:r>
              <a:rPr lang="en-US">
                <a:latin typeface="Acumin Pro"/>
              </a:rPr>
              <a:t>U.S. Department of Housing and Urban Development: FR-6400-N-59 (Clemens)</a:t>
            </a:r>
          </a:p>
        </p:txBody>
      </p:sp>
      <p:pic>
        <p:nvPicPr>
          <p:cNvPr id="4" name="Picture 3">
            <a:extLst>
              <a:ext uri="{FF2B5EF4-FFF2-40B4-BE49-F238E27FC236}">
                <a16:creationId xmlns:a16="http://schemas.microsoft.com/office/drawing/2014/main" id="{E8B5F3DA-E933-E1B6-E91D-0573CA73AB8F}"/>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400955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3E142C-0326-8273-B67F-E7DE6AA7E518}"/>
              </a:ext>
            </a:extLst>
          </p:cNvPr>
          <p:cNvPicPr>
            <a:picLocks noChangeAspect="1"/>
          </p:cNvPicPr>
          <p:nvPr/>
        </p:nvPicPr>
        <p:blipFill>
          <a:blip r:embed="rId3"/>
          <a:stretch>
            <a:fillRect/>
          </a:stretch>
        </p:blipFill>
        <p:spPr>
          <a:xfrm>
            <a:off x="1596980" y="6177994"/>
            <a:ext cx="2286512" cy="680005"/>
          </a:xfrm>
          <a:prstGeom prst="rect">
            <a:avLst/>
          </a:prstGeom>
        </p:spPr>
      </p:pic>
      <p:sp>
        <p:nvSpPr>
          <p:cNvPr id="2" name="Title 1"/>
          <p:cNvSpPr>
            <a:spLocks noGrp="1"/>
          </p:cNvSpPr>
          <p:nvPr>
            <p:ph type="title"/>
          </p:nvPr>
        </p:nvSpPr>
        <p:spPr/>
        <p:txBody>
          <a:bodyPr/>
          <a:lstStyle/>
          <a:p>
            <a:r>
              <a:rPr lang="en-US">
                <a:latin typeface="Acumin Pro"/>
              </a:rPr>
              <a:t>Key takeaways from the unstratified analysis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Acumin Pro"/>
              </a:rPr>
              <a:t>Known counts for ages 14-17 years identified by our three data sets exceeded PIT counts for all youth by up to 3 times</a:t>
            </a:r>
          </a:p>
          <a:p>
            <a:pPr marL="0" indent="0">
              <a:buNone/>
            </a:pPr>
            <a:endParaRPr lang="en-US">
              <a:latin typeface="Acumin Pro"/>
            </a:endParaRPr>
          </a:p>
          <a:p>
            <a:r>
              <a:rPr lang="en-US">
                <a:latin typeface="Acumin Pro"/>
              </a:rPr>
              <a:t>Known youth accounted for only 15-29% of total identified</a:t>
            </a:r>
          </a:p>
          <a:p>
            <a:endParaRPr lang="en-US">
              <a:latin typeface="Acumin Pro"/>
            </a:endParaRPr>
          </a:p>
          <a:p>
            <a:r>
              <a:rPr lang="en-US">
                <a:latin typeface="Acumin Pro"/>
              </a:rPr>
              <a:t>Prevalence ranged from 10-25% during the study period</a:t>
            </a:r>
          </a:p>
          <a:p>
            <a:endParaRPr lang="en-US">
              <a:latin typeface="Acumin Pro"/>
            </a:endParaRPr>
          </a:p>
          <a:p>
            <a:r>
              <a:rPr lang="en-US" b="1">
                <a:latin typeface="Acumin Pro"/>
              </a:rPr>
              <a:t>Between 1 in 10 and 1 in 4 youth ages 14-17 in Denver City and County experienced the spectrum of homelessness from 2017-2021 </a:t>
            </a:r>
          </a:p>
          <a:p>
            <a:pPr marL="457200" lvl="1" indent="0">
              <a:buNone/>
            </a:pPr>
            <a:endParaRPr lang="en-US">
              <a:latin typeface="Acumin Pro"/>
            </a:endParaRPr>
          </a:p>
          <a:p>
            <a:pPr marL="457200" lvl="1" indent="0">
              <a:buNone/>
            </a:pPr>
            <a:endParaRPr lang="en-US">
              <a:latin typeface="Acumin Pro"/>
            </a:endParaRPr>
          </a:p>
          <a:p>
            <a:pPr lvl="1"/>
            <a:endParaRPr lang="en-US"/>
          </a:p>
        </p:txBody>
      </p:sp>
    </p:spTree>
    <p:extLst>
      <p:ext uri="{BB962C8B-B14F-4D97-AF65-F5344CB8AC3E}">
        <p14:creationId xmlns:p14="http://schemas.microsoft.com/office/powerpoint/2010/main" val="549324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able with numbers and a number of people&#10;&#10;Description automatically generated">
            <a:extLst>
              <a:ext uri="{FF2B5EF4-FFF2-40B4-BE49-F238E27FC236}">
                <a16:creationId xmlns:a16="http://schemas.microsoft.com/office/drawing/2014/main" id="{E5093B2B-1AD0-5E42-5D96-54124AC948B6}"/>
              </a:ext>
            </a:extLst>
          </p:cNvPr>
          <p:cNvPicPr>
            <a:picLocks noChangeAspect="1"/>
          </p:cNvPicPr>
          <p:nvPr/>
        </p:nvPicPr>
        <p:blipFill>
          <a:blip r:embed="rId4"/>
          <a:stretch>
            <a:fillRect/>
          </a:stretch>
        </p:blipFill>
        <p:spPr>
          <a:xfrm>
            <a:off x="1508760" y="1690688"/>
            <a:ext cx="8396728" cy="5041139"/>
          </a:xfrm>
          <a:prstGeom prst="rect">
            <a:avLst/>
          </a:prstGeom>
        </p:spPr>
      </p:pic>
      <p:sp>
        <p:nvSpPr>
          <p:cNvPr id="2" name="Title 1"/>
          <p:cNvSpPr>
            <a:spLocks noGrp="1"/>
          </p:cNvSpPr>
          <p:nvPr>
            <p:ph type="title"/>
          </p:nvPr>
        </p:nvSpPr>
        <p:spPr/>
        <p:txBody>
          <a:bodyPr>
            <a:normAutofit/>
          </a:bodyPr>
          <a:lstStyle/>
          <a:p>
            <a:r>
              <a:rPr lang="en-US" sz="4000"/>
              <a:t>Total counts and prevalence of youth experiencing homelessness, by </a:t>
            </a:r>
            <a:r>
              <a:rPr lang="en-US" sz="4000">
                <a:latin typeface="Acumin Pro"/>
              </a:rPr>
              <a:t>race</a:t>
            </a:r>
            <a:endParaRPr lang="en-US" sz="4000"/>
          </a:p>
        </p:txBody>
      </p:sp>
      <p:pic>
        <p:nvPicPr>
          <p:cNvPr id="4" name="Picture 3">
            <a:extLst>
              <a:ext uri="{FF2B5EF4-FFF2-40B4-BE49-F238E27FC236}">
                <a16:creationId xmlns:a16="http://schemas.microsoft.com/office/drawing/2014/main" id="{FD1ED26E-600A-4A0C-D65A-C3B0B91D37BF}"/>
              </a:ext>
            </a:extLst>
          </p:cNvPr>
          <p:cNvPicPr>
            <a:picLocks noChangeAspect="1"/>
          </p:cNvPicPr>
          <p:nvPr/>
        </p:nvPicPr>
        <p:blipFill>
          <a:blip r:embed="rId5"/>
          <a:stretch>
            <a:fillRect/>
          </a:stretch>
        </p:blipFill>
        <p:spPr>
          <a:xfrm>
            <a:off x="9905488" y="6177995"/>
            <a:ext cx="2286512" cy="680005"/>
          </a:xfrm>
          <a:prstGeom prst="rect">
            <a:avLst/>
          </a:prstGeom>
        </p:spPr>
      </p:pic>
      <p:sp>
        <p:nvSpPr>
          <p:cNvPr id="5" name="TextBox 4">
            <a:extLst>
              <a:ext uri="{FF2B5EF4-FFF2-40B4-BE49-F238E27FC236}">
                <a16:creationId xmlns:a16="http://schemas.microsoft.com/office/drawing/2014/main" id="{60B2A518-EE51-4FC1-3E12-31EF38B9B648}"/>
              </a:ext>
            </a:extLst>
          </p:cNvPr>
          <p:cNvSpPr txBox="1"/>
          <p:nvPr/>
        </p:nvSpPr>
        <p:spPr>
          <a:xfrm>
            <a:off x="6901199" y="5841271"/>
            <a:ext cx="1108363" cy="67293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Rectangle 6">
            <a:extLst>
              <a:ext uri="{FF2B5EF4-FFF2-40B4-BE49-F238E27FC236}">
                <a16:creationId xmlns:a16="http://schemas.microsoft.com/office/drawing/2014/main" id="{AFAF758C-AFAD-AC66-19B3-F7C0E9EF8DA3}"/>
              </a:ext>
            </a:extLst>
          </p:cNvPr>
          <p:cNvSpPr/>
          <p:nvPr/>
        </p:nvSpPr>
        <p:spPr>
          <a:xfrm>
            <a:off x="2651720" y="2421815"/>
            <a:ext cx="1555823" cy="431001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Calibri"/>
            </a:endParaRPr>
          </a:p>
        </p:txBody>
      </p:sp>
    </p:spTree>
    <p:extLst>
      <p:ext uri="{BB962C8B-B14F-4D97-AF65-F5344CB8AC3E}">
        <p14:creationId xmlns:p14="http://schemas.microsoft.com/office/powerpoint/2010/main" val="1564998470"/>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able with numbers and a number of people&#10;&#10;Description automatically generated">
            <a:extLst>
              <a:ext uri="{FF2B5EF4-FFF2-40B4-BE49-F238E27FC236}">
                <a16:creationId xmlns:a16="http://schemas.microsoft.com/office/drawing/2014/main" id="{E5093B2B-1AD0-5E42-5D96-54124AC948B6}"/>
              </a:ext>
            </a:extLst>
          </p:cNvPr>
          <p:cNvPicPr>
            <a:picLocks noChangeAspect="1"/>
          </p:cNvPicPr>
          <p:nvPr/>
        </p:nvPicPr>
        <p:blipFill>
          <a:blip r:embed="rId3"/>
          <a:stretch>
            <a:fillRect/>
          </a:stretch>
        </p:blipFill>
        <p:spPr>
          <a:xfrm>
            <a:off x="1508760" y="1690688"/>
            <a:ext cx="8396728" cy="5041139"/>
          </a:xfrm>
          <a:prstGeom prst="rect">
            <a:avLst/>
          </a:prstGeom>
        </p:spPr>
      </p:pic>
      <p:sp>
        <p:nvSpPr>
          <p:cNvPr id="2" name="Title 1"/>
          <p:cNvSpPr>
            <a:spLocks noGrp="1"/>
          </p:cNvSpPr>
          <p:nvPr>
            <p:ph type="title"/>
          </p:nvPr>
        </p:nvSpPr>
        <p:spPr/>
        <p:txBody>
          <a:bodyPr>
            <a:normAutofit/>
          </a:bodyPr>
          <a:lstStyle/>
          <a:p>
            <a:r>
              <a:rPr lang="en-US" sz="4000"/>
              <a:t>Total counts and prevalence of youth experiencing homelessness, by </a:t>
            </a:r>
            <a:r>
              <a:rPr lang="en-US" sz="4000">
                <a:latin typeface="Acumin Pro"/>
              </a:rPr>
              <a:t>race</a:t>
            </a:r>
            <a:endParaRPr lang="en-US" sz="4000"/>
          </a:p>
        </p:txBody>
      </p:sp>
      <p:sp>
        <p:nvSpPr>
          <p:cNvPr id="3" name="Rectangle 2">
            <a:extLst>
              <a:ext uri="{FF2B5EF4-FFF2-40B4-BE49-F238E27FC236}">
                <a16:creationId xmlns:a16="http://schemas.microsoft.com/office/drawing/2014/main" id="{7E4BA365-4BF4-8ADD-F50E-3708120896A1}"/>
              </a:ext>
            </a:extLst>
          </p:cNvPr>
          <p:cNvSpPr/>
          <p:nvPr/>
        </p:nvSpPr>
        <p:spPr>
          <a:xfrm>
            <a:off x="5499338" y="2421814"/>
            <a:ext cx="1300707" cy="431001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Calibri"/>
            </a:endParaRPr>
          </a:p>
        </p:txBody>
      </p:sp>
      <p:pic>
        <p:nvPicPr>
          <p:cNvPr id="4" name="Picture 3">
            <a:extLst>
              <a:ext uri="{FF2B5EF4-FFF2-40B4-BE49-F238E27FC236}">
                <a16:creationId xmlns:a16="http://schemas.microsoft.com/office/drawing/2014/main" id="{FD1ED26E-600A-4A0C-D65A-C3B0B91D37BF}"/>
              </a:ext>
            </a:extLst>
          </p:cNvPr>
          <p:cNvPicPr>
            <a:picLocks noChangeAspect="1"/>
          </p:cNvPicPr>
          <p:nvPr/>
        </p:nvPicPr>
        <p:blipFill>
          <a:blip r:embed="rId4"/>
          <a:stretch>
            <a:fillRect/>
          </a:stretch>
        </p:blipFill>
        <p:spPr>
          <a:xfrm>
            <a:off x="9905488" y="6177995"/>
            <a:ext cx="2286512" cy="680005"/>
          </a:xfrm>
          <a:prstGeom prst="rect">
            <a:avLst/>
          </a:prstGeom>
        </p:spPr>
      </p:pic>
      <p:sp>
        <p:nvSpPr>
          <p:cNvPr id="5" name="TextBox 4">
            <a:extLst>
              <a:ext uri="{FF2B5EF4-FFF2-40B4-BE49-F238E27FC236}">
                <a16:creationId xmlns:a16="http://schemas.microsoft.com/office/drawing/2014/main" id="{60B2A518-EE51-4FC1-3E12-31EF38B9B648}"/>
              </a:ext>
            </a:extLst>
          </p:cNvPr>
          <p:cNvSpPr txBox="1"/>
          <p:nvPr/>
        </p:nvSpPr>
        <p:spPr>
          <a:xfrm>
            <a:off x="6901199" y="5841271"/>
            <a:ext cx="1108363" cy="67293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943062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C409-82D2-D383-96BB-DC56E093FA8B}"/>
              </a:ext>
            </a:extLst>
          </p:cNvPr>
          <p:cNvSpPr>
            <a:spLocks noGrp="1"/>
          </p:cNvSpPr>
          <p:nvPr>
            <p:ph type="title"/>
          </p:nvPr>
        </p:nvSpPr>
        <p:spPr/>
        <p:txBody>
          <a:bodyPr/>
          <a:lstStyle/>
          <a:p>
            <a:r>
              <a:rPr lang="en-US">
                <a:latin typeface="Acumin Pro"/>
              </a:rPr>
              <a:t>Known and total count, by Race </a:t>
            </a:r>
            <a:endParaRPr lang="en-US"/>
          </a:p>
        </p:txBody>
      </p:sp>
      <p:pic>
        <p:nvPicPr>
          <p:cNvPr id="5" name="Content Placeholder 4" descr="A graph of different colored lines&#10;&#10;Description automatically generated">
            <a:extLst>
              <a:ext uri="{FF2B5EF4-FFF2-40B4-BE49-F238E27FC236}">
                <a16:creationId xmlns:a16="http://schemas.microsoft.com/office/drawing/2014/main" id="{DDF60823-2018-17A3-CA82-BE62B67D9499}"/>
              </a:ext>
            </a:extLst>
          </p:cNvPr>
          <p:cNvPicPr>
            <a:picLocks noGrp="1" noChangeAspect="1"/>
          </p:cNvPicPr>
          <p:nvPr>
            <p:ph idx="1"/>
          </p:nvPr>
        </p:nvPicPr>
        <p:blipFill>
          <a:blip r:embed="rId4"/>
          <a:stretch>
            <a:fillRect/>
          </a:stretch>
        </p:blipFill>
        <p:spPr>
          <a:xfrm>
            <a:off x="2450999" y="1690688"/>
            <a:ext cx="7290001" cy="5077478"/>
          </a:xfrm>
        </p:spPr>
      </p:pic>
      <p:pic>
        <p:nvPicPr>
          <p:cNvPr id="3" name="Picture 2">
            <a:extLst>
              <a:ext uri="{FF2B5EF4-FFF2-40B4-BE49-F238E27FC236}">
                <a16:creationId xmlns:a16="http://schemas.microsoft.com/office/drawing/2014/main" id="{C1E9C8F3-7C81-3F6D-C6A2-BB5A87A18123}"/>
              </a:ext>
            </a:extLst>
          </p:cNvPr>
          <p:cNvPicPr>
            <a:picLocks noChangeAspect="1"/>
          </p:cNvPicPr>
          <p:nvPr/>
        </p:nvPicPr>
        <p:blipFill>
          <a:blip r:embed="rId5"/>
          <a:stretch>
            <a:fillRect/>
          </a:stretch>
        </p:blipFill>
        <p:spPr>
          <a:xfrm>
            <a:off x="9905488" y="6177995"/>
            <a:ext cx="2286512" cy="680005"/>
          </a:xfrm>
          <a:prstGeom prst="rect">
            <a:avLst/>
          </a:prstGeom>
        </p:spPr>
      </p:pic>
    </p:spTree>
    <p:extLst>
      <p:ext uri="{BB962C8B-B14F-4D97-AF65-F5344CB8AC3E}">
        <p14:creationId xmlns:p14="http://schemas.microsoft.com/office/powerpoint/2010/main" val="3905630928"/>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09D42-2AD8-8988-EF85-F28A8F430167}"/>
              </a:ext>
            </a:extLst>
          </p:cNvPr>
          <p:cNvPicPr>
            <a:picLocks noChangeAspect="1"/>
          </p:cNvPicPr>
          <p:nvPr/>
        </p:nvPicPr>
        <p:blipFill>
          <a:blip r:embed="rId3"/>
          <a:stretch>
            <a:fillRect/>
          </a:stretch>
        </p:blipFill>
        <p:spPr>
          <a:xfrm>
            <a:off x="9905488" y="6177995"/>
            <a:ext cx="2286512" cy="680005"/>
          </a:xfrm>
          <a:prstGeom prst="rect">
            <a:avLst/>
          </a:prstGeom>
        </p:spPr>
      </p:pic>
      <p:sp>
        <p:nvSpPr>
          <p:cNvPr id="2" name="Title 1"/>
          <p:cNvSpPr>
            <a:spLocks noGrp="1"/>
          </p:cNvSpPr>
          <p:nvPr>
            <p:ph type="title"/>
          </p:nvPr>
        </p:nvSpPr>
        <p:spPr/>
        <p:txBody>
          <a:bodyPr>
            <a:normAutofit/>
          </a:bodyPr>
          <a:lstStyle/>
          <a:p>
            <a:r>
              <a:rPr lang="en-US" sz="4000"/>
              <a:t>Total counts and prevalence of youth experiencing homelessness, by </a:t>
            </a:r>
            <a:r>
              <a:rPr lang="en-US" sz="4000">
                <a:latin typeface="Acumin Pro"/>
              </a:rPr>
              <a:t>sex</a:t>
            </a:r>
            <a:endParaRPr lang="en-US" sz="4000"/>
          </a:p>
        </p:txBody>
      </p:sp>
      <p:pic>
        <p:nvPicPr>
          <p:cNvPr id="4" name="Picture 3">
            <a:extLst>
              <a:ext uri="{FF2B5EF4-FFF2-40B4-BE49-F238E27FC236}">
                <a16:creationId xmlns:a16="http://schemas.microsoft.com/office/drawing/2014/main" id="{0CA5E859-FA99-31CC-1E24-1DA84FEF6297}"/>
              </a:ext>
            </a:extLst>
          </p:cNvPr>
          <p:cNvPicPr>
            <a:picLocks noChangeAspect="1"/>
          </p:cNvPicPr>
          <p:nvPr/>
        </p:nvPicPr>
        <p:blipFill>
          <a:blip r:embed="rId4"/>
          <a:stretch>
            <a:fillRect/>
          </a:stretch>
        </p:blipFill>
        <p:spPr>
          <a:xfrm>
            <a:off x="1190419" y="1569970"/>
            <a:ext cx="10010272" cy="4856135"/>
          </a:xfrm>
          <a:prstGeom prst="rect">
            <a:avLst/>
          </a:prstGeom>
        </p:spPr>
      </p:pic>
    </p:spTree>
    <p:extLst>
      <p:ext uri="{BB962C8B-B14F-4D97-AF65-F5344CB8AC3E}">
        <p14:creationId xmlns:p14="http://schemas.microsoft.com/office/powerpoint/2010/main" val="3350735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09D42-2AD8-8988-EF85-F28A8F430167}"/>
              </a:ext>
            </a:extLst>
          </p:cNvPr>
          <p:cNvPicPr>
            <a:picLocks noChangeAspect="1"/>
          </p:cNvPicPr>
          <p:nvPr/>
        </p:nvPicPr>
        <p:blipFill>
          <a:blip r:embed="rId3"/>
          <a:stretch>
            <a:fillRect/>
          </a:stretch>
        </p:blipFill>
        <p:spPr>
          <a:xfrm>
            <a:off x="9905488" y="6177995"/>
            <a:ext cx="2286512" cy="680005"/>
          </a:xfrm>
          <a:prstGeom prst="rect">
            <a:avLst/>
          </a:prstGeom>
        </p:spPr>
      </p:pic>
      <p:sp>
        <p:nvSpPr>
          <p:cNvPr id="2" name="Title 1"/>
          <p:cNvSpPr>
            <a:spLocks noGrp="1"/>
          </p:cNvSpPr>
          <p:nvPr>
            <p:ph type="title"/>
          </p:nvPr>
        </p:nvSpPr>
        <p:spPr/>
        <p:txBody>
          <a:bodyPr>
            <a:normAutofit/>
          </a:bodyPr>
          <a:lstStyle/>
          <a:p>
            <a:r>
              <a:rPr lang="en-US" sz="4000"/>
              <a:t>Total counts and prevalence of youth experiencing homelessness, by </a:t>
            </a:r>
            <a:r>
              <a:rPr lang="en-US" sz="4000">
                <a:latin typeface="Acumin Pro"/>
              </a:rPr>
              <a:t>sex</a:t>
            </a:r>
            <a:endParaRPr lang="en-US" sz="4000"/>
          </a:p>
        </p:txBody>
      </p:sp>
      <p:pic>
        <p:nvPicPr>
          <p:cNvPr id="4" name="Picture 3">
            <a:extLst>
              <a:ext uri="{FF2B5EF4-FFF2-40B4-BE49-F238E27FC236}">
                <a16:creationId xmlns:a16="http://schemas.microsoft.com/office/drawing/2014/main" id="{0CA5E859-FA99-31CC-1E24-1DA84FEF6297}"/>
              </a:ext>
            </a:extLst>
          </p:cNvPr>
          <p:cNvPicPr>
            <a:picLocks noChangeAspect="1"/>
          </p:cNvPicPr>
          <p:nvPr/>
        </p:nvPicPr>
        <p:blipFill>
          <a:blip r:embed="rId4"/>
          <a:stretch>
            <a:fillRect/>
          </a:stretch>
        </p:blipFill>
        <p:spPr>
          <a:xfrm>
            <a:off x="1190419" y="1569970"/>
            <a:ext cx="10010272" cy="4856135"/>
          </a:xfrm>
          <a:prstGeom prst="rect">
            <a:avLst/>
          </a:prstGeom>
        </p:spPr>
      </p:pic>
      <p:sp>
        <p:nvSpPr>
          <p:cNvPr id="22" name="Rectangle 21">
            <a:extLst>
              <a:ext uri="{FF2B5EF4-FFF2-40B4-BE49-F238E27FC236}">
                <a16:creationId xmlns:a16="http://schemas.microsoft.com/office/drawing/2014/main" id="{BE493E4B-2F89-FF1F-8F07-7711DCFDF015}"/>
              </a:ext>
            </a:extLst>
          </p:cNvPr>
          <p:cNvSpPr/>
          <p:nvPr/>
        </p:nvSpPr>
        <p:spPr>
          <a:xfrm>
            <a:off x="2679946" y="2339450"/>
            <a:ext cx="1618282" cy="408665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Calibri"/>
            </a:endParaRPr>
          </a:p>
        </p:txBody>
      </p:sp>
    </p:spTree>
    <p:extLst>
      <p:ext uri="{BB962C8B-B14F-4D97-AF65-F5344CB8AC3E}">
        <p14:creationId xmlns:p14="http://schemas.microsoft.com/office/powerpoint/2010/main" val="891940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09D42-2AD8-8988-EF85-F28A8F430167}"/>
              </a:ext>
            </a:extLst>
          </p:cNvPr>
          <p:cNvPicPr>
            <a:picLocks noChangeAspect="1"/>
          </p:cNvPicPr>
          <p:nvPr/>
        </p:nvPicPr>
        <p:blipFill>
          <a:blip r:embed="rId3"/>
          <a:stretch>
            <a:fillRect/>
          </a:stretch>
        </p:blipFill>
        <p:spPr>
          <a:xfrm>
            <a:off x="9905488" y="6177995"/>
            <a:ext cx="2286512" cy="680005"/>
          </a:xfrm>
          <a:prstGeom prst="rect">
            <a:avLst/>
          </a:prstGeom>
        </p:spPr>
      </p:pic>
      <p:sp>
        <p:nvSpPr>
          <p:cNvPr id="2" name="Title 1"/>
          <p:cNvSpPr>
            <a:spLocks noGrp="1"/>
          </p:cNvSpPr>
          <p:nvPr>
            <p:ph type="title"/>
          </p:nvPr>
        </p:nvSpPr>
        <p:spPr/>
        <p:txBody>
          <a:bodyPr>
            <a:normAutofit/>
          </a:bodyPr>
          <a:lstStyle/>
          <a:p>
            <a:r>
              <a:rPr lang="en-US" sz="4000"/>
              <a:t>Total counts and prevalence of youth experiencing homelessness, by </a:t>
            </a:r>
            <a:r>
              <a:rPr lang="en-US" sz="4000">
                <a:latin typeface="Acumin Pro"/>
              </a:rPr>
              <a:t>sex</a:t>
            </a:r>
            <a:endParaRPr lang="en-US" sz="4000"/>
          </a:p>
        </p:txBody>
      </p:sp>
      <p:pic>
        <p:nvPicPr>
          <p:cNvPr id="4" name="Picture 3">
            <a:extLst>
              <a:ext uri="{FF2B5EF4-FFF2-40B4-BE49-F238E27FC236}">
                <a16:creationId xmlns:a16="http://schemas.microsoft.com/office/drawing/2014/main" id="{0CA5E859-FA99-31CC-1E24-1DA84FEF6297}"/>
              </a:ext>
            </a:extLst>
          </p:cNvPr>
          <p:cNvPicPr>
            <a:picLocks noChangeAspect="1"/>
          </p:cNvPicPr>
          <p:nvPr/>
        </p:nvPicPr>
        <p:blipFill>
          <a:blip r:embed="rId4"/>
          <a:stretch>
            <a:fillRect/>
          </a:stretch>
        </p:blipFill>
        <p:spPr>
          <a:xfrm>
            <a:off x="1190419" y="1569970"/>
            <a:ext cx="10010272" cy="4856135"/>
          </a:xfrm>
          <a:prstGeom prst="rect">
            <a:avLst/>
          </a:prstGeom>
        </p:spPr>
      </p:pic>
      <p:sp>
        <p:nvSpPr>
          <p:cNvPr id="6" name="Rectangle 5">
            <a:extLst>
              <a:ext uri="{FF2B5EF4-FFF2-40B4-BE49-F238E27FC236}">
                <a16:creationId xmlns:a16="http://schemas.microsoft.com/office/drawing/2014/main" id="{77D636C9-8DE7-F3C0-C312-1FED60D15EF6}"/>
              </a:ext>
            </a:extLst>
          </p:cNvPr>
          <p:cNvSpPr/>
          <p:nvPr/>
        </p:nvSpPr>
        <p:spPr>
          <a:xfrm>
            <a:off x="5902831" y="2406220"/>
            <a:ext cx="2867460" cy="39840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Calibri"/>
            </a:endParaRPr>
          </a:p>
        </p:txBody>
      </p:sp>
    </p:spTree>
    <p:extLst>
      <p:ext uri="{BB962C8B-B14F-4D97-AF65-F5344CB8AC3E}">
        <p14:creationId xmlns:p14="http://schemas.microsoft.com/office/powerpoint/2010/main" val="3413344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cumin Pro"/>
              </a:rPr>
              <a:t>Key takeaways from stratified analyses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Acumin Pro"/>
              </a:rPr>
              <a:t>Prevalence of homelessness among Black, Hispanic, and other racial minorities far exceeded prevalence among white youth</a:t>
            </a:r>
            <a:endParaRPr lang="en-US"/>
          </a:p>
          <a:p>
            <a:pPr lvl="1"/>
            <a:r>
              <a:rPr lang="en-US">
                <a:latin typeface="Acumin Pro"/>
              </a:rPr>
              <a:t>Known prevalence among non-white youth was 2-5x higher than among white youth </a:t>
            </a:r>
          </a:p>
          <a:p>
            <a:pPr lvl="1"/>
            <a:r>
              <a:rPr lang="en-US">
                <a:latin typeface="Acumin Pro"/>
              </a:rPr>
              <a:t>Total prevalence among non-white youth was 2-8x higher than among white youth </a:t>
            </a:r>
          </a:p>
          <a:p>
            <a:pPr lvl="1"/>
            <a:endParaRPr lang="en-US">
              <a:latin typeface="Acumin Pro"/>
            </a:endParaRPr>
          </a:p>
          <a:p>
            <a:r>
              <a:rPr lang="en-US">
                <a:latin typeface="Acumin Pro"/>
              </a:rPr>
              <a:t>Prevalence between male and females was relatively similar until 2021 when male prevalence increased notably </a:t>
            </a:r>
          </a:p>
          <a:p>
            <a:pPr marL="0" indent="0">
              <a:buNone/>
            </a:pPr>
            <a:endParaRPr lang="en-US">
              <a:latin typeface="Acumin Pro"/>
            </a:endParaRPr>
          </a:p>
          <a:p>
            <a:pPr lvl="1"/>
            <a:endParaRPr lang="en-US">
              <a:latin typeface="Acumin Pro"/>
            </a:endParaRPr>
          </a:p>
          <a:p>
            <a:pPr lvl="1"/>
            <a:endParaRPr lang="en-US"/>
          </a:p>
          <a:p>
            <a:pPr marL="457200" lvl="1" indent="0">
              <a:buNone/>
            </a:pPr>
            <a:endParaRPr lang="en-US"/>
          </a:p>
          <a:p>
            <a:pPr marL="457200" lvl="1" indent="0">
              <a:buNone/>
            </a:pPr>
            <a:endParaRPr lang="en-US"/>
          </a:p>
          <a:p>
            <a:pPr lvl="1"/>
            <a:endParaRPr lang="en-US"/>
          </a:p>
        </p:txBody>
      </p:sp>
      <p:pic>
        <p:nvPicPr>
          <p:cNvPr id="4" name="Picture 3">
            <a:extLst>
              <a:ext uri="{FF2B5EF4-FFF2-40B4-BE49-F238E27FC236}">
                <a16:creationId xmlns:a16="http://schemas.microsoft.com/office/drawing/2014/main" id="{13B48A7F-BD89-9AB2-64EE-291D276D14F2}"/>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1897361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a:latin typeface="Acumin Pro"/>
              </a:rPr>
              <a:t>Discussion Question</a:t>
            </a:r>
            <a:endParaRPr lang="en-US" sz="4000" b="0">
              <a:latin typeface="Acumin Pro"/>
            </a:endParaRPr>
          </a:p>
        </p:txBody>
      </p:sp>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7313367" y="3604938"/>
            <a:ext cx="4878633" cy="3253062"/>
          </a:xfrm>
          <a:prstGeom prst="rect">
            <a:avLst/>
          </a:prstGeom>
        </p:spPr>
      </p:pic>
      <p:sp>
        <p:nvSpPr>
          <p:cNvPr id="3" name="Content Placeholder 2">
            <a:extLst>
              <a:ext uri="{FF2B5EF4-FFF2-40B4-BE49-F238E27FC236}">
                <a16:creationId xmlns:a16="http://schemas.microsoft.com/office/drawing/2014/main" id="{791E26FE-698E-1CA9-B7AF-025BE08B9C30}"/>
              </a:ext>
            </a:extLst>
          </p:cNvPr>
          <p:cNvSpPr>
            <a:spLocks noGrp="1"/>
          </p:cNvSpPr>
          <p:nvPr>
            <p:ph idx="1"/>
          </p:nvPr>
        </p:nvSpPr>
        <p:spPr>
          <a:xfrm>
            <a:off x="838200" y="1887258"/>
            <a:ext cx="10515600" cy="2747963"/>
          </a:xfrm>
        </p:spPr>
        <p:txBody>
          <a:bodyPr vert="horz" lIns="91440" tIns="45720" rIns="91440" bIns="45720" rtlCol="0" anchor="ctr">
            <a:normAutofit/>
          </a:bodyPr>
          <a:lstStyle/>
          <a:p>
            <a:pPr marL="0" indent="0" algn="ctr">
              <a:buNone/>
            </a:pPr>
            <a:r>
              <a:rPr lang="en-US" sz="3600" b="1">
                <a:latin typeface="Acumin Pro"/>
              </a:rPr>
              <a:t>Questions to "Noodle On"</a:t>
            </a:r>
          </a:p>
          <a:p>
            <a:pPr marL="0" indent="0" algn="ctr">
              <a:buNone/>
            </a:pPr>
            <a:r>
              <a:rPr lang="en-US">
                <a:latin typeface="Acumin Pro"/>
              </a:rPr>
              <a:t>What populations are you concerned about that could be their own strata?</a:t>
            </a:r>
          </a:p>
          <a:p>
            <a:pPr marL="0" indent="0" algn="ctr">
              <a:buNone/>
            </a:pPr>
            <a:endParaRPr lang="en-US">
              <a:latin typeface="Acumin Pro"/>
            </a:endParaRPr>
          </a:p>
        </p:txBody>
      </p:sp>
      <p:pic>
        <p:nvPicPr>
          <p:cNvPr id="4" name="Picture 3">
            <a:extLst>
              <a:ext uri="{FF2B5EF4-FFF2-40B4-BE49-F238E27FC236}">
                <a16:creationId xmlns:a16="http://schemas.microsoft.com/office/drawing/2014/main" id="{90E5071C-D213-D3C9-48E7-EA0A9E563758}"/>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056334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BBF0-246C-A716-77A7-93BA74A12421}"/>
              </a:ext>
            </a:extLst>
          </p:cNvPr>
          <p:cNvSpPr>
            <a:spLocks noGrp="1"/>
          </p:cNvSpPr>
          <p:nvPr>
            <p:ph type="title"/>
          </p:nvPr>
        </p:nvSpPr>
        <p:spPr/>
        <p:txBody>
          <a:bodyPr/>
          <a:lstStyle/>
          <a:p>
            <a:r>
              <a:rPr lang="en-US">
                <a:latin typeface="Acumin Pro"/>
              </a:rPr>
              <a:t>Main objectives</a:t>
            </a:r>
            <a:endParaRPr lang="en-US"/>
          </a:p>
        </p:txBody>
      </p:sp>
      <p:sp>
        <p:nvSpPr>
          <p:cNvPr id="3" name="Content Placeholder 2">
            <a:extLst>
              <a:ext uri="{FF2B5EF4-FFF2-40B4-BE49-F238E27FC236}">
                <a16:creationId xmlns:a16="http://schemas.microsoft.com/office/drawing/2014/main" id="{CE1C69FF-E70E-88BE-CA01-B013DBF35860}"/>
              </a:ext>
            </a:extLst>
          </p:cNvPr>
          <p:cNvSpPr>
            <a:spLocks noGrp="1"/>
          </p:cNvSpPr>
          <p:nvPr>
            <p:ph idx="1"/>
          </p:nvPr>
        </p:nvSpPr>
        <p:spPr/>
        <p:txBody>
          <a:bodyPr vert="horz" lIns="91440" tIns="45720" rIns="91440" bIns="45720" rtlCol="0" anchor="t">
            <a:normAutofit fontScale="92500" lnSpcReduction="20000"/>
          </a:bodyPr>
          <a:lstStyle/>
          <a:p>
            <a:r>
              <a:rPr lang="en-US">
                <a:latin typeface="Acumin Pro"/>
              </a:rPr>
              <a:t>To describe the landscape of youth homelessness in the US</a:t>
            </a:r>
          </a:p>
          <a:p>
            <a:endParaRPr lang="en-US">
              <a:latin typeface="Acumin Pro"/>
            </a:endParaRPr>
          </a:p>
          <a:p>
            <a:r>
              <a:rPr lang="en-US">
                <a:latin typeface="Acumin Pro"/>
              </a:rPr>
              <a:t>To outline problems and inadequacies of traditional surveillance</a:t>
            </a:r>
            <a:endParaRPr lang="en-US"/>
          </a:p>
          <a:p>
            <a:endParaRPr lang="en-US"/>
          </a:p>
          <a:p>
            <a:r>
              <a:rPr lang="en-US">
                <a:latin typeface="Acumin Pro"/>
              </a:rPr>
              <a:t>To introduce multiple system estimation as a process</a:t>
            </a:r>
          </a:p>
          <a:p>
            <a:endParaRPr lang="en-US"/>
          </a:p>
          <a:p>
            <a:r>
              <a:rPr lang="en-US">
                <a:latin typeface="Acumin Pro"/>
              </a:rPr>
              <a:t>To understand the scope of youth homelessness in Denver as a case study for the process</a:t>
            </a:r>
          </a:p>
          <a:p>
            <a:endParaRPr lang="en-US"/>
          </a:p>
          <a:p>
            <a:r>
              <a:rPr lang="en-US">
                <a:latin typeface="Acumin Pro"/>
              </a:rPr>
              <a:t>To encourage discussion and thoughtful discourse on how to apply lessons learned in other locales or for other parts of the population</a:t>
            </a:r>
            <a:endParaRPr lang="en-US"/>
          </a:p>
        </p:txBody>
      </p:sp>
      <p:pic>
        <p:nvPicPr>
          <p:cNvPr id="4" name="Picture 3">
            <a:extLst>
              <a:ext uri="{FF2B5EF4-FFF2-40B4-BE49-F238E27FC236}">
                <a16:creationId xmlns:a16="http://schemas.microsoft.com/office/drawing/2014/main" id="{869E7EC2-B83E-A654-0F48-BB9312983AEA}"/>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22889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Disclosures </a:t>
            </a:r>
          </a:p>
        </p:txBody>
      </p:sp>
      <p:sp>
        <p:nvSpPr>
          <p:cNvPr id="3" name="Content Placeholder 2"/>
          <p:cNvSpPr>
            <a:spLocks noGrp="1"/>
          </p:cNvSpPr>
          <p:nvPr>
            <p:ph idx="1"/>
          </p:nvPr>
        </p:nvSpPr>
        <p:spPr/>
        <p:txBody>
          <a:bodyPr/>
          <a:lstStyle/>
          <a:p>
            <a:r>
              <a:rPr lang="en-US"/>
              <a:t>No conflicts of interest to report</a:t>
            </a:r>
          </a:p>
        </p:txBody>
      </p:sp>
      <p:pic>
        <p:nvPicPr>
          <p:cNvPr id="4" name="Picture 3">
            <a:extLst>
              <a:ext uri="{FF2B5EF4-FFF2-40B4-BE49-F238E27FC236}">
                <a16:creationId xmlns:a16="http://schemas.microsoft.com/office/drawing/2014/main" id="{B3B34164-116F-9AD3-813D-AE56F4F544C0}"/>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390257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7313367" y="3604938"/>
            <a:ext cx="4878633" cy="3253062"/>
          </a:xfrm>
          <a:prstGeom prst="rect">
            <a:avLst/>
          </a:prstGeom>
        </p:spPr>
      </p:pic>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a:latin typeface="Acumin Pro"/>
              </a:rPr>
              <a:t>Discussion Objectives</a:t>
            </a:r>
            <a:endParaRPr lang="en-US" sz="4000" b="0">
              <a:latin typeface="Acumin Pro"/>
            </a:endParaRPr>
          </a:p>
        </p:txBody>
      </p:sp>
      <p:sp>
        <p:nvSpPr>
          <p:cNvPr id="4" name="Content Placeholder 3">
            <a:extLst>
              <a:ext uri="{FF2B5EF4-FFF2-40B4-BE49-F238E27FC236}">
                <a16:creationId xmlns:a16="http://schemas.microsoft.com/office/drawing/2014/main" id="{5941C1F7-4125-FD33-3F24-EF9344C4D3F9}"/>
              </a:ext>
            </a:extLst>
          </p:cNvPr>
          <p:cNvSpPr>
            <a:spLocks noGrp="1"/>
          </p:cNvSpPr>
          <p:nvPr>
            <p:ph idx="1"/>
          </p:nvPr>
        </p:nvSpPr>
        <p:spPr/>
        <p:txBody>
          <a:bodyPr>
            <a:normAutofit/>
          </a:bodyPr>
          <a:lstStyle/>
          <a:p>
            <a:r>
              <a:rPr lang="en-US">
                <a:latin typeface="Acumin Pro"/>
              </a:rPr>
              <a:t>To encourage open discourse and discussion about the process and results presented.</a:t>
            </a:r>
          </a:p>
        </p:txBody>
      </p:sp>
      <p:pic>
        <p:nvPicPr>
          <p:cNvPr id="3" name="Picture 2">
            <a:extLst>
              <a:ext uri="{FF2B5EF4-FFF2-40B4-BE49-F238E27FC236}">
                <a16:creationId xmlns:a16="http://schemas.microsoft.com/office/drawing/2014/main" id="{8D174158-9C0B-3913-CE8F-D41FE4F5CCA5}"/>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21553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descr="Pasta noodles twirled on a fork">
            <a:extLst>
              <a:ext uri="{FF2B5EF4-FFF2-40B4-BE49-F238E27FC236}">
                <a16:creationId xmlns:a16="http://schemas.microsoft.com/office/drawing/2014/main" id="{E24B85F5-BD50-6B8C-ED0D-DDA3CB004ED4}"/>
              </a:ext>
            </a:extLst>
          </p:cNvPr>
          <p:cNvPicPr>
            <a:picLocks noChangeAspect="1"/>
          </p:cNvPicPr>
          <p:nvPr/>
        </p:nvPicPr>
        <p:blipFill>
          <a:blip r:embed="rId3"/>
          <a:stretch>
            <a:fillRect/>
          </a:stretch>
        </p:blipFill>
        <p:spPr>
          <a:xfrm>
            <a:off x="7313367" y="3604938"/>
            <a:ext cx="4878633" cy="3253062"/>
          </a:xfrm>
          <a:prstGeom prst="rect">
            <a:avLst/>
          </a:prstGeom>
        </p:spPr>
      </p:pic>
      <p:sp>
        <p:nvSpPr>
          <p:cNvPr id="2" name="Title 1">
            <a:extLst>
              <a:ext uri="{FF2B5EF4-FFF2-40B4-BE49-F238E27FC236}">
                <a16:creationId xmlns:a16="http://schemas.microsoft.com/office/drawing/2014/main" id="{7676B693-D03A-C1D3-6FE7-F2788960D59A}"/>
              </a:ext>
            </a:extLst>
          </p:cNvPr>
          <p:cNvSpPr>
            <a:spLocks noGrp="1"/>
          </p:cNvSpPr>
          <p:nvPr>
            <p:ph type="title"/>
          </p:nvPr>
        </p:nvSpPr>
        <p:spPr/>
        <p:txBody>
          <a:bodyPr>
            <a:normAutofit/>
          </a:bodyPr>
          <a:lstStyle/>
          <a:p>
            <a:pPr algn="ctr"/>
            <a:r>
              <a:rPr lang="en-US" sz="4000">
                <a:latin typeface="Acumin Pro"/>
              </a:rPr>
              <a:t>Stimulating discussion</a:t>
            </a:r>
            <a:endParaRPr lang="en-US" sz="4000" b="0">
              <a:latin typeface="Acumin Pro"/>
            </a:endParaRPr>
          </a:p>
        </p:txBody>
      </p:sp>
      <p:sp>
        <p:nvSpPr>
          <p:cNvPr id="4" name="Content Placeholder 3">
            <a:extLst>
              <a:ext uri="{FF2B5EF4-FFF2-40B4-BE49-F238E27FC236}">
                <a16:creationId xmlns:a16="http://schemas.microsoft.com/office/drawing/2014/main" id="{5941C1F7-4125-FD33-3F24-EF9344C4D3F9}"/>
              </a:ext>
            </a:extLst>
          </p:cNvPr>
          <p:cNvSpPr>
            <a:spLocks noGrp="1"/>
          </p:cNvSpPr>
          <p:nvPr>
            <p:ph idx="1"/>
          </p:nvPr>
        </p:nvSpPr>
        <p:spPr/>
        <p:txBody>
          <a:bodyPr>
            <a:normAutofit/>
          </a:bodyPr>
          <a:lstStyle/>
          <a:p>
            <a:r>
              <a:rPr lang="en-US">
                <a:latin typeface="Acumin Pro"/>
              </a:rPr>
              <a:t>What makes sense? What doesn’t make sense?</a:t>
            </a:r>
          </a:p>
          <a:p>
            <a:r>
              <a:rPr lang="en-US">
                <a:latin typeface="Acumin Pro"/>
              </a:rPr>
              <a:t>What do you believe about this study? What don’t you believe?</a:t>
            </a:r>
          </a:p>
          <a:p>
            <a:r>
              <a:rPr lang="en-US">
                <a:latin typeface="Acumin Pro"/>
              </a:rPr>
              <a:t>Does anything resonate? </a:t>
            </a:r>
          </a:p>
          <a:p>
            <a:r>
              <a:rPr lang="en-US">
                <a:latin typeface="Acumin Pro"/>
              </a:rPr>
              <a:t>How have you pulled stakeholders together in the past? </a:t>
            </a:r>
          </a:p>
          <a:p>
            <a:r>
              <a:rPr lang="en-US">
                <a:latin typeface="Acumin Pro"/>
              </a:rPr>
              <a:t>Can we functionally replace the estimation system that we have?</a:t>
            </a:r>
          </a:p>
          <a:p>
            <a:r>
              <a:rPr lang="en-US">
                <a:latin typeface="Acumin Pro"/>
              </a:rPr>
              <a:t>What are the lessons we can learn from this case study and apply to other communities?</a:t>
            </a:r>
            <a:endParaRPr lang="en-US"/>
          </a:p>
          <a:p>
            <a:r>
              <a:rPr lang="en-US">
                <a:latin typeface="Acumin Pro"/>
              </a:rPr>
              <a:t>What do you need to be able to do this in your community? </a:t>
            </a:r>
          </a:p>
        </p:txBody>
      </p:sp>
      <p:pic>
        <p:nvPicPr>
          <p:cNvPr id="3" name="Picture 2">
            <a:extLst>
              <a:ext uri="{FF2B5EF4-FFF2-40B4-BE49-F238E27FC236}">
                <a16:creationId xmlns:a16="http://schemas.microsoft.com/office/drawing/2014/main" id="{8D174158-9C0B-3913-CE8F-D41FE4F5CCA5}"/>
              </a:ext>
            </a:extLst>
          </p:cNvPr>
          <p:cNvPicPr>
            <a:picLocks noChangeAspect="1"/>
          </p:cNvPicPr>
          <p:nvPr/>
        </p:nvPicPr>
        <p:blipFill>
          <a:blip r:embed="rId4"/>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671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Land Acknowledgement </a:t>
            </a:r>
          </a:p>
        </p:txBody>
      </p:sp>
      <p:sp>
        <p:nvSpPr>
          <p:cNvPr id="3" name="Content Placeholder 2"/>
          <p:cNvSpPr>
            <a:spLocks noGrp="1"/>
          </p:cNvSpPr>
          <p:nvPr>
            <p:ph idx="1"/>
          </p:nvPr>
        </p:nvSpPr>
        <p:spPr>
          <a:xfrm>
            <a:off x="579665" y="2514738"/>
            <a:ext cx="10774135" cy="2519668"/>
          </a:xfrm>
        </p:spPr>
        <p:txBody>
          <a:bodyPr vert="horz" lIns="91440" tIns="45720" rIns="91440" bIns="45720" rtlCol="0" anchor="t">
            <a:normAutofit/>
          </a:bodyPr>
          <a:lstStyle/>
          <a:p>
            <a:pPr marL="0" indent="0" algn="ctr">
              <a:buNone/>
            </a:pPr>
            <a:r>
              <a:rPr lang="en-US">
                <a:latin typeface="Acumin Pro"/>
              </a:rPr>
              <a:t>We would like to acknowledge that we are giving this presentation on the ancestral lands of the </a:t>
            </a:r>
            <a:r>
              <a:rPr lang="en-US" err="1">
                <a:latin typeface="Acumin Pro"/>
              </a:rPr>
              <a:t>O'Odham</a:t>
            </a:r>
            <a:r>
              <a:rPr lang="en-US">
                <a:latin typeface="Acumin Pro"/>
              </a:rPr>
              <a:t> and </a:t>
            </a:r>
            <a:r>
              <a:rPr lang="en-US" err="1">
                <a:latin typeface="Acumin Pro"/>
              </a:rPr>
              <a:t>Piipaash</a:t>
            </a:r>
            <a:r>
              <a:rPr lang="en-US">
                <a:latin typeface="Acumin Pro"/>
              </a:rPr>
              <a:t> peoples and their ancestors. We honor all 23 native tribes in Arizona and their many contributions to this land that continue today.</a:t>
            </a:r>
          </a:p>
        </p:txBody>
      </p:sp>
      <p:pic>
        <p:nvPicPr>
          <p:cNvPr id="4" name="Picture 3">
            <a:extLst>
              <a:ext uri="{FF2B5EF4-FFF2-40B4-BE49-F238E27FC236}">
                <a16:creationId xmlns:a16="http://schemas.microsoft.com/office/drawing/2014/main" id="{A1FC538A-237B-2E18-DDE6-715508C5484D}"/>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46626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BBF0-246C-A716-77A7-93BA74A12421}"/>
              </a:ext>
            </a:extLst>
          </p:cNvPr>
          <p:cNvSpPr>
            <a:spLocks noGrp="1"/>
          </p:cNvSpPr>
          <p:nvPr>
            <p:ph type="title"/>
          </p:nvPr>
        </p:nvSpPr>
        <p:spPr/>
        <p:txBody>
          <a:bodyPr/>
          <a:lstStyle/>
          <a:p>
            <a:r>
              <a:rPr lang="en-US">
                <a:latin typeface="Acumin Pro"/>
              </a:rPr>
              <a:t>Main objectives</a:t>
            </a:r>
            <a:endParaRPr lang="en-US"/>
          </a:p>
        </p:txBody>
      </p:sp>
      <p:sp>
        <p:nvSpPr>
          <p:cNvPr id="3" name="Content Placeholder 2">
            <a:extLst>
              <a:ext uri="{FF2B5EF4-FFF2-40B4-BE49-F238E27FC236}">
                <a16:creationId xmlns:a16="http://schemas.microsoft.com/office/drawing/2014/main" id="{CE1C69FF-E70E-88BE-CA01-B013DBF35860}"/>
              </a:ext>
            </a:extLst>
          </p:cNvPr>
          <p:cNvSpPr>
            <a:spLocks noGrp="1"/>
          </p:cNvSpPr>
          <p:nvPr>
            <p:ph idx="1"/>
          </p:nvPr>
        </p:nvSpPr>
        <p:spPr/>
        <p:txBody>
          <a:bodyPr vert="horz" lIns="91440" tIns="45720" rIns="91440" bIns="45720" rtlCol="0" anchor="t">
            <a:normAutofit fontScale="92500" lnSpcReduction="20000"/>
          </a:bodyPr>
          <a:lstStyle/>
          <a:p>
            <a:r>
              <a:rPr lang="en-US">
                <a:latin typeface="Acumin Pro"/>
              </a:rPr>
              <a:t>To describe the landscape of youth homelessness in the US</a:t>
            </a:r>
          </a:p>
          <a:p>
            <a:endParaRPr lang="en-US">
              <a:latin typeface="Acumin Pro"/>
            </a:endParaRPr>
          </a:p>
          <a:p>
            <a:r>
              <a:rPr lang="en-US">
                <a:latin typeface="Acumin Pro"/>
              </a:rPr>
              <a:t>To outline problems and inadequacies of traditional surveillance</a:t>
            </a:r>
            <a:endParaRPr lang="en-US"/>
          </a:p>
          <a:p>
            <a:endParaRPr lang="en-US"/>
          </a:p>
          <a:p>
            <a:r>
              <a:rPr lang="en-US">
                <a:latin typeface="Acumin Pro"/>
              </a:rPr>
              <a:t>To introduce multiple system estimation as a process</a:t>
            </a:r>
          </a:p>
          <a:p>
            <a:endParaRPr lang="en-US"/>
          </a:p>
          <a:p>
            <a:r>
              <a:rPr lang="en-US">
                <a:latin typeface="Acumin Pro"/>
              </a:rPr>
              <a:t>To understand the scope of youth homelessness in Denver as a case study for the process</a:t>
            </a:r>
          </a:p>
          <a:p>
            <a:endParaRPr lang="en-US"/>
          </a:p>
          <a:p>
            <a:r>
              <a:rPr lang="en-US">
                <a:latin typeface="Acumin Pro"/>
              </a:rPr>
              <a:t>To encourage discussion and thoughtful discourse on how to apply lessons learned in other locales or for other parts of the population</a:t>
            </a:r>
            <a:endParaRPr lang="en-US"/>
          </a:p>
        </p:txBody>
      </p:sp>
      <p:pic>
        <p:nvPicPr>
          <p:cNvPr id="4" name="Picture 3">
            <a:extLst>
              <a:ext uri="{FF2B5EF4-FFF2-40B4-BE49-F238E27FC236}">
                <a16:creationId xmlns:a16="http://schemas.microsoft.com/office/drawing/2014/main" id="{24A04AA5-96E1-B403-1D48-FF6A311DA622}"/>
              </a:ext>
            </a:extLst>
          </p:cNvPr>
          <p:cNvPicPr>
            <a:picLocks noChangeAspect="1"/>
          </p:cNvPicPr>
          <p:nvPr/>
        </p:nvPicPr>
        <p:blipFill>
          <a:blip r:embed="rId3"/>
          <a:stretch>
            <a:fillRect/>
          </a:stretch>
        </p:blipFill>
        <p:spPr>
          <a:xfrm>
            <a:off x="1596980" y="6177994"/>
            <a:ext cx="2286512" cy="680005"/>
          </a:xfrm>
          <a:prstGeom prst="rect">
            <a:avLst/>
          </a:prstGeom>
        </p:spPr>
      </p:pic>
    </p:spTree>
    <p:extLst>
      <p:ext uri="{BB962C8B-B14F-4D97-AF65-F5344CB8AC3E}">
        <p14:creationId xmlns:p14="http://schemas.microsoft.com/office/powerpoint/2010/main" val="360742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7F13047-A611-8F4D-8E2F-4CA73DAC5AB4}" vid="{812582BF-E9E5-4947-B8C8-B596A6839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4825</Words>
  <Application>Microsoft Office PowerPoint</Application>
  <PresentationFormat>Widescreen</PresentationFormat>
  <Paragraphs>633</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Estimating Youth Homelessness: Multiple Sample Estimation</vt:lpstr>
      <vt:lpstr>Presenters </vt:lpstr>
      <vt:lpstr>Presenters </vt:lpstr>
      <vt:lpstr>Presenters </vt:lpstr>
      <vt:lpstr>Additional Collaborators </vt:lpstr>
      <vt:lpstr>Funding</vt:lpstr>
      <vt:lpstr>Disclosures </vt:lpstr>
      <vt:lpstr>Land Acknowledgement </vt:lpstr>
      <vt:lpstr>Main objectives</vt:lpstr>
      <vt:lpstr>Discussion Questions</vt:lpstr>
      <vt:lpstr>Homelessness is a local and national public health crisis </vt:lpstr>
      <vt:lpstr>Children and youth are especially vulnerable to the negative effects of homelessness</vt:lpstr>
      <vt:lpstr>Accurate prevalence/count estimates are necessary</vt:lpstr>
      <vt:lpstr>Estimating youth homelessness prevalence ripe with opportunity</vt:lpstr>
      <vt:lpstr>Estimating youth homelessness prevalence ripe with challenges </vt:lpstr>
      <vt:lpstr>Estimating youth homelessness prevalence ripe with challenges continued</vt:lpstr>
      <vt:lpstr>Our observation, our questions, and our big idea</vt:lpstr>
      <vt:lpstr>Stop relying on single system estimations</vt:lpstr>
      <vt:lpstr>Youth may not touch all systems in all years</vt:lpstr>
      <vt:lpstr>Discussion Question</vt:lpstr>
      <vt:lpstr>PowerPoint Presentation</vt:lpstr>
      <vt:lpstr>What does the homelessness crisis look like in Denver?</vt:lpstr>
      <vt:lpstr>Building a better estimate of youth homelessness in Denver</vt:lpstr>
      <vt:lpstr>PowerPoint Presentation</vt:lpstr>
      <vt:lpstr>PowerPoint Presentation</vt:lpstr>
      <vt:lpstr>Utilizing Multiple System Estimation</vt:lpstr>
      <vt:lpstr>Colorado Lab made substantial progress in understanding the prevalence of youth homelessness</vt:lpstr>
      <vt:lpstr>This can't be everyone, can it?</vt:lpstr>
      <vt:lpstr>Multisystem involved but invisible in many “counts”</vt:lpstr>
      <vt:lpstr>Can we figure out how many people are missing? </vt:lpstr>
      <vt:lpstr>Direct estimation vs indirect estimation</vt:lpstr>
      <vt:lpstr>PowerPoint Presentation</vt:lpstr>
      <vt:lpstr>PowerPoint Presentation</vt:lpstr>
      <vt:lpstr>Use of indirect estimation methods for homelessness prevalence</vt:lpstr>
      <vt:lpstr>Multiple System Estimation (previously known as capture-recapture) for estimating youth homelessness</vt:lpstr>
      <vt:lpstr>PowerPoint Presentation</vt:lpstr>
      <vt:lpstr>Multiple System Estimation analytic steps</vt:lpstr>
      <vt:lpstr>Using Multiple System Estimation with linked datasets has rules</vt:lpstr>
      <vt:lpstr>Where have you done this in the past? Massachusetts, OUD</vt:lpstr>
      <vt:lpstr>But how do you know it works?</vt:lpstr>
      <vt:lpstr>Massachusetts Reprise</vt:lpstr>
      <vt:lpstr>Ok, you've convinced me. Show me what you did for youth homelessness in Denver.</vt:lpstr>
      <vt:lpstr>Our Analysis </vt:lpstr>
      <vt:lpstr>Multiple System Estimation Analytic Steps</vt:lpstr>
      <vt:lpstr>Multiple System Estimation Analytic Steps</vt:lpstr>
      <vt:lpstr>Data Sources </vt:lpstr>
      <vt:lpstr>Discussion Question</vt:lpstr>
      <vt:lpstr>Evaluation of data sources for multiple system estimation study design</vt:lpstr>
      <vt:lpstr>Multiple System Estimation Analytic Steps</vt:lpstr>
      <vt:lpstr>Contingency tables</vt:lpstr>
      <vt:lpstr>Multiple System Estimation Analytic Steps</vt:lpstr>
      <vt:lpstr>Modeling the unknown</vt:lpstr>
      <vt:lpstr>Calculating the total </vt:lpstr>
      <vt:lpstr>Multiple System Estimation Analytic Steps</vt:lpstr>
      <vt:lpstr>Results</vt:lpstr>
      <vt:lpstr>Known counts and prevalence of youth experiencing homelessness </vt:lpstr>
      <vt:lpstr>Unknown (estimated) counts and prevalence of youth experiencing homelessness </vt:lpstr>
      <vt:lpstr>Total counts and prevalence of youth experiencing homelessness </vt:lpstr>
      <vt:lpstr>Total count of youth (ages 14-17 years) experiencing homelessness in City and County of Denver, 2017-2021</vt:lpstr>
      <vt:lpstr>Key takeaways from the unstratified analysis</vt:lpstr>
      <vt:lpstr>Total counts and prevalence of youth experiencing homelessness, by race</vt:lpstr>
      <vt:lpstr>Total counts and prevalence of youth experiencing homelessness, by race</vt:lpstr>
      <vt:lpstr>Known and total count, by Race </vt:lpstr>
      <vt:lpstr>Total counts and prevalence of youth experiencing homelessness, by sex</vt:lpstr>
      <vt:lpstr>Total counts and prevalence of youth experiencing homelessness, by sex</vt:lpstr>
      <vt:lpstr>Total counts and prevalence of youth experiencing homelessness, by sex</vt:lpstr>
      <vt:lpstr>Key takeaways from stratified analyses</vt:lpstr>
      <vt:lpstr>Discussion Question</vt:lpstr>
      <vt:lpstr>Main objectives</vt:lpstr>
      <vt:lpstr>Discussion Objectives</vt:lpstr>
      <vt:lpstr>Stimulating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Barocas, Joshua</dc:creator>
  <cp:lastModifiedBy>Matthew Westfall</cp:lastModifiedBy>
  <cp:revision>247</cp:revision>
  <dcterms:created xsi:type="dcterms:W3CDTF">2024-04-16T17:58:51Z</dcterms:created>
  <dcterms:modified xsi:type="dcterms:W3CDTF">2024-06-12T14:08:13Z</dcterms:modified>
</cp:coreProperties>
</file>