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66" r:id="rId2"/>
    <p:sldId id="265" r:id="rId3"/>
    <p:sldId id="257" r:id="rId4"/>
    <p:sldId id="259" r:id="rId5"/>
    <p:sldId id="267" r:id="rId6"/>
    <p:sldId id="260" r:id="rId7"/>
    <p:sldId id="262" r:id="rId8"/>
    <p:sldId id="263" r:id="rId9"/>
  </p:sldIdLst>
  <p:sldSz cx="18288000" cy="10287000"/>
  <p:notesSz cx="7004050" cy="9290050"/>
  <p:embeddedFontLst>
    <p:embeddedFont>
      <p:font typeface="Century Gothic 1" charset="0"/>
      <p:regular r:id="rId11"/>
      <p:bold r:id="rId12"/>
    </p:embeddedFont>
    <p:embeddedFont>
      <p:font typeface="Century Gothic 2" charset="0"/>
      <p:regular r:id="rId13"/>
    </p:embeddedFont>
    <p:embeddedFont>
      <p:font typeface="Calibri" pitchFamily="34" charset="0"/>
      <p:regular r:id="rId14"/>
      <p:bold r:id="rId15"/>
      <p:italic r:id="rId16"/>
      <p:boldItalic r:id="rId17"/>
    </p:embeddedFont>
    <p:embeddedFont>
      <p:font typeface="Montserrat"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unr/6ExaWUQFswHSvHyvNZXKvx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15630" autoAdjust="0"/>
    <p:restoredTop sz="94723" autoAdjust="0"/>
  </p:normalViewPr>
  <p:slideViewPr>
    <p:cSldViewPr snapToGrid="0">
      <p:cViewPr varScale="1">
        <p:scale>
          <a:sx n="51" d="100"/>
          <a:sy n="51" d="100"/>
        </p:scale>
        <p:origin x="-25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0" d="100"/>
          <a:sy n="60" d="100"/>
        </p:scale>
        <p:origin x="-2472" y="-84"/>
      </p:cViewPr>
      <p:guideLst>
        <p:guide orient="horz" pos="2926"/>
        <p:guide pos="220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0405" y="4412774"/>
            <a:ext cx="5603240" cy="4180523"/>
          </a:xfrm>
          <a:prstGeom prst="rect">
            <a:avLst/>
          </a:prstGeom>
          <a:noFill/>
          <a:ln>
            <a:noFill/>
          </a:ln>
        </p:spPr>
        <p:txBody>
          <a:bodyPr spcFirstLastPara="1" wrap="square" lIns="93089" tIns="93089" rIns="93089" bIns="93089"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46784" cy="348377"/>
          </a:xfrm>
          <a:prstGeom prst="rect">
            <a:avLst/>
          </a:prstGeom>
        </p:spPr>
        <p:txBody>
          <a:bodyPr vert="horz" lIns="93104" tIns="46552" rIns="93104" bIns="46552" rtlCol="0"/>
          <a:lstStyle>
            <a:lvl1pPr algn="l">
              <a:defRPr sz="1200"/>
            </a:lvl1pPr>
          </a:lstStyle>
          <a:p>
            <a:endParaRPr/>
          </a:p>
        </p:txBody>
      </p:sp>
      <p:sp>
        <p:nvSpPr>
          <p:cNvPr id="3" name="Date Placeholder 2"/>
          <p:cNvSpPr>
            <a:spLocks noGrp="1"/>
          </p:cNvSpPr>
          <p:nvPr>
            <p:ph type="dt" idx="1"/>
          </p:nvPr>
        </p:nvSpPr>
        <p:spPr>
          <a:xfrm>
            <a:off x="5290328" y="0"/>
            <a:ext cx="4046784" cy="348377"/>
          </a:xfrm>
          <a:prstGeom prst="rect">
            <a:avLst/>
          </a:prstGeom>
        </p:spPr>
        <p:txBody>
          <a:bodyPr vert="horz" lIns="93104" tIns="46552" rIns="93104" bIns="46552"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51088" y="520700"/>
            <a:ext cx="4637087" cy="2608263"/>
          </a:xfrm>
          <a:prstGeom prst="rect">
            <a:avLst/>
          </a:prstGeom>
          <a:noFill/>
          <a:ln w="12700">
            <a:solidFill>
              <a:prstClr val="black"/>
            </a:solidFill>
          </a:ln>
        </p:spPr>
        <p:txBody>
          <a:bodyPr vert="horz" lIns="93104" tIns="46552" rIns="93104" bIns="46552" rtlCol="0" anchor="ctr"/>
          <a:lstStyle/>
          <a:p>
            <a:endParaRPr/>
          </a:p>
        </p:txBody>
      </p:sp>
      <p:sp>
        <p:nvSpPr>
          <p:cNvPr id="5" name="Notes Placeholder 4"/>
          <p:cNvSpPr>
            <a:spLocks noGrp="1"/>
          </p:cNvSpPr>
          <p:nvPr>
            <p:ph type="body" sz="quarter" idx="3"/>
          </p:nvPr>
        </p:nvSpPr>
        <p:spPr>
          <a:xfrm>
            <a:off x="933873" y="3303129"/>
            <a:ext cx="7470987" cy="3130554"/>
          </a:xfrm>
          <a:prstGeom prst="rect">
            <a:avLst/>
          </a:prstGeom>
        </p:spPr>
        <p:txBody>
          <a:bodyPr vert="horz" lIns="93104" tIns="46552" rIns="93104" bIns="46552" rtlCol="0"/>
          <a:lstStyle/>
          <a:p>
            <a:endParaRPr lang="en-US" dirty="0"/>
          </a:p>
        </p:txBody>
      </p:sp>
      <p:sp>
        <p:nvSpPr>
          <p:cNvPr id="6" name="Footer Placeholder 5"/>
          <p:cNvSpPr>
            <a:spLocks noGrp="1"/>
          </p:cNvSpPr>
          <p:nvPr>
            <p:ph type="ftr" sz="quarter" idx="4"/>
          </p:nvPr>
        </p:nvSpPr>
        <p:spPr>
          <a:xfrm>
            <a:off x="0" y="6606258"/>
            <a:ext cx="4046784" cy="346765"/>
          </a:xfrm>
          <a:prstGeom prst="rect">
            <a:avLst/>
          </a:prstGeom>
        </p:spPr>
        <p:txBody>
          <a:bodyPr vert="horz" lIns="93104" tIns="46552" rIns="93104" bIns="46552" rtlCol="0" anchor="b"/>
          <a:lstStyle>
            <a:lvl1pPr algn="l">
              <a:defRPr sz="1200"/>
            </a:lvl1pPr>
          </a:lstStyle>
          <a:p>
            <a:endParaRPr/>
          </a:p>
        </p:txBody>
      </p:sp>
      <p:sp>
        <p:nvSpPr>
          <p:cNvPr id="7" name="Slide Number Placeholder 6"/>
          <p:cNvSpPr>
            <a:spLocks noGrp="1"/>
          </p:cNvSpPr>
          <p:nvPr>
            <p:ph type="sldNum" sz="quarter" idx="5"/>
          </p:nvPr>
        </p:nvSpPr>
        <p:spPr>
          <a:xfrm>
            <a:off x="5290328" y="6606258"/>
            <a:ext cx="4046784" cy="346765"/>
          </a:xfrm>
          <a:prstGeom prst="rect">
            <a:avLst/>
          </a:prstGeom>
        </p:spPr>
        <p:txBody>
          <a:bodyPr vert="horz" lIns="93104" tIns="46552" rIns="93104" bIns="46552"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r>
              <a:rPr lang="en-US" sz="1400" dirty="0" smtClean="0"/>
              <a:t>Welcome, thank you for coming to our session!</a:t>
            </a:r>
          </a:p>
          <a:p>
            <a:pPr marL="0" indent="0">
              <a:buNone/>
            </a:pPr>
            <a:endParaRPr lang="en-US" sz="1400" dirty="0" smtClean="0"/>
          </a:p>
          <a:p>
            <a:pPr marL="0" indent="0">
              <a:buNone/>
            </a:pPr>
            <a:r>
              <a:rPr lang="en-US" sz="1400" dirty="0" smtClean="0"/>
              <a:t>Names::::::::</a:t>
            </a:r>
          </a:p>
          <a:p>
            <a:pPr marL="0" indent="0">
              <a:buNone/>
            </a:pPr>
            <a:endParaRPr lang="en-US" sz="1400" dirty="0" smtClean="0"/>
          </a:p>
          <a:p>
            <a:pPr marL="0" indent="0">
              <a:buNone/>
            </a:pPr>
            <a:r>
              <a:rPr lang="en-US" sz="1400" dirty="0" smtClean="0"/>
              <a:t>I wanted to start off by telling a story:</a:t>
            </a:r>
          </a:p>
          <a:p>
            <a:pPr marL="0" indent="0">
              <a:buNone/>
            </a:pPr>
            <a:endParaRPr lang="en-US" sz="1400" dirty="0" smtClean="0"/>
          </a:p>
          <a:p>
            <a:pPr marL="0" indent="0">
              <a:buNone/>
            </a:pPr>
            <a:r>
              <a:rPr lang="en-US" sz="1400" dirty="0" smtClean="0"/>
              <a:t>We have a vet that had broke his foot a bunch of years ago. It never healed correctly. He is 68 and now and is giving him trouble. He came to us with an unrelated acute medical </a:t>
            </a:r>
            <a:r>
              <a:rPr lang="en-US" sz="1400" dirty="0" smtClean="0"/>
              <a:t>condition. He </a:t>
            </a:r>
            <a:r>
              <a:rPr lang="en-US" sz="1400" dirty="0" err="1" smtClean="0"/>
              <a:t>wated</a:t>
            </a:r>
            <a:r>
              <a:rPr lang="en-US" sz="1400" dirty="0" smtClean="0"/>
              <a:t> to get surgery on his foot and get housed.  </a:t>
            </a:r>
            <a:r>
              <a:rPr lang="en-US" sz="1400" dirty="0" smtClean="0"/>
              <a:t>One of our case managers took him to his </a:t>
            </a:r>
            <a:r>
              <a:rPr lang="en-US" sz="1400" dirty="0" err="1" smtClean="0"/>
              <a:t>va</a:t>
            </a:r>
            <a:r>
              <a:rPr lang="en-US" sz="1400" dirty="0" smtClean="0"/>
              <a:t> dr. He asked for </a:t>
            </a:r>
            <a:r>
              <a:rPr lang="en-US" sz="1400" dirty="0" err="1" smtClean="0"/>
              <a:t>opiod</a:t>
            </a:r>
            <a:r>
              <a:rPr lang="en-US" sz="1400" dirty="0" smtClean="0"/>
              <a:t> pain medication and the </a:t>
            </a:r>
            <a:r>
              <a:rPr lang="en-US" sz="1400" dirty="0" err="1" smtClean="0"/>
              <a:t>dr</a:t>
            </a:r>
            <a:r>
              <a:rPr lang="en-US" sz="1400" dirty="0" smtClean="0"/>
              <a:t> did not answer directly and made a roundabout way of saying no. Our case manager was with him and she asked him if she could help. He said yes so she asked the </a:t>
            </a:r>
            <a:r>
              <a:rPr lang="en-US" sz="1400" dirty="0" err="1" smtClean="0"/>
              <a:t>dr</a:t>
            </a:r>
            <a:r>
              <a:rPr lang="en-US" sz="1400" dirty="0" smtClean="0"/>
              <a:t> directly. Are you going to yes or no? He said no citing his </a:t>
            </a:r>
            <a:r>
              <a:rPr lang="en-US" sz="1400" dirty="0" smtClean="0"/>
              <a:t>patients </a:t>
            </a:r>
            <a:r>
              <a:rPr lang="en-US" sz="1400" dirty="0" err="1" smtClean="0"/>
              <a:t>hx</a:t>
            </a:r>
            <a:r>
              <a:rPr lang="en-US" sz="1400" dirty="0" smtClean="0"/>
              <a:t> of meth and drinking and </a:t>
            </a:r>
            <a:r>
              <a:rPr lang="en-US" sz="1400" dirty="0" smtClean="0"/>
              <a:t>was afraid he was going to get addicted to </a:t>
            </a:r>
            <a:r>
              <a:rPr lang="en-US" sz="1400" dirty="0" err="1" smtClean="0"/>
              <a:t>fentanyl</a:t>
            </a:r>
            <a:r>
              <a:rPr lang="en-US" sz="1400" dirty="0" smtClean="0"/>
              <a:t>. But after the </a:t>
            </a:r>
            <a:r>
              <a:rPr lang="en-US" sz="1400" dirty="0" err="1" smtClean="0"/>
              <a:t>advocay</a:t>
            </a:r>
            <a:r>
              <a:rPr lang="en-US" sz="1400" dirty="0" smtClean="0"/>
              <a:t>, made a referral to a pain clinic. </a:t>
            </a:r>
          </a:p>
          <a:p>
            <a:pPr marL="0" indent="0">
              <a:buNone/>
            </a:pPr>
            <a:endParaRPr lang="en-US" sz="1400" dirty="0" smtClean="0"/>
          </a:p>
          <a:p>
            <a:pPr marL="0" indent="0">
              <a:buNone/>
            </a:pPr>
            <a:endParaRPr lang="en-US" sz="1400" dirty="0" smtClean="0"/>
          </a:p>
          <a:p>
            <a:pPr marL="0" indent="0">
              <a:buNone/>
            </a:pPr>
            <a:endParaRPr lang="en-US" dirty="0" smtClean="0"/>
          </a:p>
          <a:p>
            <a:pPr marL="0" indent="0">
              <a:buNone/>
            </a:pPr>
            <a:endParaRPr/>
          </a:p>
        </p:txBody>
      </p:sp>
      <p:sp>
        <p:nvSpPr>
          <p:cNvPr id="82" name="Google Shape;82;p1: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r>
              <a:rPr lang="en-US" sz="1400" dirty="0" smtClean="0"/>
              <a:t>Interfaith Works has been sheltering homeless folks in Olympia for almost 10 years. We launched the respite about 3 years ago </a:t>
            </a:r>
            <a:endParaRPr lang="en-US" sz="1400" dirty="0" smtClean="0"/>
          </a:p>
          <a:p>
            <a:pPr marL="0" indent="0">
              <a:buNone/>
            </a:pPr>
            <a:endParaRPr lang="en-US" sz="1400" dirty="0" smtClean="0"/>
          </a:p>
          <a:p>
            <a:pPr marL="0" indent="0">
              <a:buNone/>
            </a:pPr>
            <a:r>
              <a:rPr lang="en-US" sz="1400" dirty="0" smtClean="0"/>
              <a:t>REST is co-located in t our shelter</a:t>
            </a:r>
            <a:endParaRPr lang="en-US" sz="1400" dirty="0"/>
          </a:p>
          <a:p>
            <a:pPr marL="0" indent="0">
              <a:buNone/>
            </a:pPr>
            <a:r>
              <a:rPr lang="en-US" sz="1400" dirty="0" smtClean="0"/>
              <a:t>We have 6 beds in a 58 bed facility. The other 52 beds are basically </a:t>
            </a:r>
            <a:r>
              <a:rPr lang="en-US" sz="1400" dirty="0" err="1" smtClean="0"/>
              <a:t>permenant</a:t>
            </a:r>
            <a:r>
              <a:rPr lang="en-US" sz="1400" dirty="0" smtClean="0"/>
              <a:t> – can stay as long as they want </a:t>
            </a:r>
            <a:r>
              <a:rPr lang="en-US" sz="1400" dirty="0" smtClean="0"/>
              <a:t> -- showers, laundry, meals</a:t>
            </a:r>
            <a:endParaRPr lang="en-US" sz="1400" dirty="0" smtClean="0"/>
          </a:p>
          <a:p>
            <a:pPr marL="0" indent="0">
              <a:buNone/>
            </a:pPr>
            <a:endParaRPr lang="en-US" sz="1400" dirty="0" smtClean="0"/>
          </a:p>
          <a:p>
            <a:pPr marL="0" indent="0">
              <a:buNone/>
            </a:pPr>
            <a:r>
              <a:rPr lang="en-US" sz="1400" dirty="0" smtClean="0"/>
              <a:t>We are up to 90 days generally but our </a:t>
            </a:r>
            <a:r>
              <a:rPr lang="en-US" sz="1400" dirty="0" smtClean="0"/>
              <a:t>6 beds are 30 days generally. We don’t have enough beds to keep up with the demand from hospital</a:t>
            </a:r>
          </a:p>
          <a:p>
            <a:pPr marL="0" indent="0">
              <a:buNone/>
            </a:pPr>
            <a:endParaRPr lang="en-US" sz="1400" dirty="0" smtClean="0"/>
          </a:p>
          <a:p>
            <a:pPr marL="0" indent="0">
              <a:buNone/>
            </a:pPr>
            <a:endParaRPr lang="en-US" sz="1400" dirty="0" smtClean="0"/>
          </a:p>
          <a:p>
            <a:pPr marL="0" indent="0">
              <a:buNone/>
            </a:pPr>
            <a:r>
              <a:rPr lang="en-US" sz="1400" dirty="0" smtClean="0"/>
              <a:t>We do not have any medical staff on site, no nurse, </a:t>
            </a:r>
            <a:r>
              <a:rPr lang="en-US" sz="1400" dirty="0" err="1" smtClean="0"/>
              <a:t>mhp</a:t>
            </a:r>
            <a:r>
              <a:rPr lang="en-US" sz="1400" dirty="0" smtClean="0"/>
              <a:t>. So all our guests have to be independent in their ADLs. We are staffed by case managers that do referrals, intake, make beds, and are peer </a:t>
            </a:r>
            <a:r>
              <a:rPr lang="en-US" sz="1400" dirty="0" smtClean="0"/>
              <a:t>navigators</a:t>
            </a:r>
            <a:endParaRPr lang="en-US" sz="1400" dirty="0" smtClean="0"/>
          </a:p>
          <a:p>
            <a:pPr marL="0" indent="0">
              <a:buNone/>
            </a:pPr>
            <a:endParaRPr lang="en-US" sz="1400" dirty="0" smtClean="0"/>
          </a:p>
          <a:p>
            <a:pPr marL="0" indent="0">
              <a:buNone/>
            </a:pPr>
            <a:endParaRPr lang="en-US" sz="1400" dirty="0" smtClean="0"/>
          </a:p>
        </p:txBody>
      </p:sp>
      <p:sp>
        <p:nvSpPr>
          <p:cNvPr id="95" name="Google Shape;95;p2: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r>
              <a:rPr lang="en-US" sz="1400" dirty="0" smtClean="0"/>
              <a:t>One thing I love about our org is we have a high ratio of staff to client. I know a lot of social workers that have 30 people on their caseload and we have around 3. </a:t>
            </a:r>
          </a:p>
          <a:p>
            <a:pPr marL="0" indent="0">
              <a:buNone/>
            </a:pPr>
            <a:endParaRPr lang="en-US" sz="1400" dirty="0" smtClean="0"/>
          </a:p>
          <a:p>
            <a:pPr marL="0" indent="0">
              <a:buNone/>
            </a:pPr>
            <a:r>
              <a:rPr lang="en-US" sz="1400" dirty="0" smtClean="0"/>
              <a:t>We are all certified peer councilors and all have direct experience with homeless and/or substance use and/or mental health challenges</a:t>
            </a:r>
          </a:p>
          <a:p>
            <a:pPr marL="0" indent="0">
              <a:buNone/>
            </a:pPr>
            <a:r>
              <a:rPr lang="en-US" sz="1400" dirty="0" smtClean="0"/>
              <a:t>And </a:t>
            </a:r>
            <a:r>
              <a:rPr lang="en-US" sz="1400" dirty="0" smtClean="0"/>
              <a:t>our intensive approach allows us to really make things happen for people. One of my favorite things is working out a very complex insurance or benefit situation. That had taken us 20 hours in a dry heated office where we were on hold for hours at a time and had internet access and education and professional language. </a:t>
            </a:r>
            <a:r>
              <a:rPr lang="en-US" sz="1400" dirty="0" err="1" smtClean="0"/>
              <a:t>Idk</a:t>
            </a:r>
            <a:r>
              <a:rPr lang="en-US" sz="1400" dirty="0" smtClean="0"/>
              <a:t> how a person living in a tent was going to do that. </a:t>
            </a:r>
          </a:p>
          <a:p>
            <a:pPr marL="0" indent="0">
              <a:buNone/>
            </a:pPr>
            <a:endParaRPr lang="en-US" sz="1400" dirty="0" smtClean="0"/>
          </a:p>
          <a:p>
            <a:pPr marL="0" indent="0">
              <a:buNone/>
            </a:pPr>
            <a:r>
              <a:rPr lang="en-US" sz="1400" dirty="0" smtClean="0"/>
              <a:t>We are client led  -- meaning we support guests without dictating their needs</a:t>
            </a:r>
          </a:p>
          <a:p>
            <a:pPr marL="0" indent="0">
              <a:buNone/>
            </a:pPr>
            <a:r>
              <a:rPr lang="en-US" sz="1400" dirty="0" smtClean="0"/>
              <a:t>-we build trust with us and within the health care system</a:t>
            </a:r>
          </a:p>
          <a:p>
            <a:pPr marL="0" indent="0">
              <a:buNone/>
            </a:pPr>
            <a:r>
              <a:rPr lang="en-US" sz="1400" dirty="0" smtClean="0"/>
              <a:t>-We support choices we don’t agree with – we don’t have quotas</a:t>
            </a:r>
            <a:endParaRPr sz="1400"/>
          </a:p>
        </p:txBody>
      </p:sp>
      <p:sp>
        <p:nvSpPr>
          <p:cNvPr id="112" name="Google Shape;112;p4: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r>
              <a:rPr lang="en-US" sz="1400" dirty="0" smtClean="0"/>
              <a:t>This is not a stock photo</a:t>
            </a:r>
          </a:p>
          <a:p>
            <a:pPr marL="0" indent="0">
              <a:buNone/>
            </a:pPr>
            <a:endParaRPr lang="en-US" sz="1400" dirty="0" smtClean="0"/>
          </a:p>
          <a:p>
            <a:pPr marL="0" indent="0">
              <a:buNone/>
            </a:pPr>
            <a:r>
              <a:rPr lang="en-US" sz="1400" dirty="0" smtClean="0"/>
              <a:t>We would love to be a safe use site. But due to agreements made with the city for permitting, with the neighbors and the overall world we live in we cannot allow drug use in the shelter. </a:t>
            </a:r>
          </a:p>
          <a:p>
            <a:pPr marL="0" indent="0">
              <a:buNone/>
            </a:pPr>
            <a:endParaRPr lang="en-US" sz="1400" dirty="0" smtClean="0"/>
          </a:p>
          <a:p>
            <a:pPr marL="0" indent="0">
              <a:buNone/>
            </a:pPr>
            <a:r>
              <a:rPr lang="en-US" sz="1400" dirty="0" smtClean="0"/>
              <a:t>And what it means to do peer led harm reduction, </a:t>
            </a:r>
            <a:r>
              <a:rPr lang="en-US" sz="1400" dirty="0" err="1" smtClean="0"/>
              <a:t>truama</a:t>
            </a:r>
            <a:r>
              <a:rPr lang="en-US" sz="1400" dirty="0" smtClean="0"/>
              <a:t> informed work looks like this: </a:t>
            </a:r>
          </a:p>
          <a:p>
            <a:pPr marL="0" indent="0">
              <a:buNone/>
            </a:pPr>
            <a:endParaRPr lang="en-US" sz="1400" dirty="0" smtClean="0"/>
          </a:p>
          <a:p>
            <a:pPr marL="0" indent="0">
              <a:buNone/>
            </a:pPr>
            <a:r>
              <a:rPr lang="en-US" sz="1400" dirty="0" smtClean="0"/>
              <a:t>We have rules around drug use in the shelter ok. People can’t use. We catch people using all the time. Generally we don’t kick people out for that. We give a lot of chances. When someone gets barred, its usually because of flagrant disregard for the rules. So ok you </a:t>
            </a:r>
            <a:r>
              <a:rPr lang="en-US" sz="1400" dirty="0" err="1" smtClean="0"/>
              <a:t>gotta</a:t>
            </a:r>
            <a:r>
              <a:rPr lang="en-US" sz="1400" dirty="0" smtClean="0"/>
              <a:t> leave. </a:t>
            </a:r>
          </a:p>
          <a:p>
            <a:pPr marL="0" indent="0">
              <a:buNone/>
            </a:pPr>
            <a:endParaRPr lang="en-US" sz="1400" dirty="0" smtClean="0"/>
          </a:p>
          <a:p>
            <a:pPr marL="0" indent="0">
              <a:buNone/>
            </a:pPr>
            <a:r>
              <a:rPr lang="en-US" sz="1400" dirty="0" smtClean="0"/>
              <a:t>One of the things I love about working here is that when someone gets barred, we will welcome them back with open arms</a:t>
            </a:r>
          </a:p>
          <a:p>
            <a:pPr marL="0" indent="0">
              <a:buNone/>
            </a:pPr>
            <a:endParaRPr lang="en-US" sz="1400" dirty="0" smtClean="0"/>
          </a:p>
          <a:p>
            <a:pPr marL="0" indent="0">
              <a:buNone/>
            </a:pPr>
            <a:endParaRPr sz="1400"/>
          </a:p>
        </p:txBody>
      </p:sp>
      <p:sp>
        <p:nvSpPr>
          <p:cNvPr id="104" name="Google Shape;104;p3: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r>
              <a:rPr lang="en-US" sz="1400" dirty="0" smtClean="0"/>
              <a:t>One of the things that is really difficult with this work is that the we and the hospitals are not really on the same page when it comes to drug users. It can be very difficult to make changes in the hospital system. Drs and hospital administrators are not going to listen to me. </a:t>
            </a:r>
          </a:p>
          <a:p>
            <a:pPr marL="0" indent="0">
              <a:buNone/>
            </a:pPr>
            <a:endParaRPr lang="en-US" sz="1400" dirty="0" smtClean="0"/>
          </a:p>
          <a:p>
            <a:pPr marL="0" indent="0">
              <a:buFont typeface="Wingdings" pitchFamily="2" charset="2"/>
              <a:buChar char="Ø"/>
            </a:pPr>
            <a:r>
              <a:rPr lang="en-US" sz="1400" dirty="0" smtClean="0"/>
              <a:t>Substance use is often listed as a medical condition as something that needs to be fixed.</a:t>
            </a:r>
          </a:p>
          <a:p>
            <a:pPr marL="0" indent="0">
              <a:buFont typeface="Wingdings" pitchFamily="2" charset="2"/>
              <a:buChar char="Ø"/>
            </a:pPr>
            <a:r>
              <a:rPr lang="en-US" sz="1400" dirty="0" smtClean="0"/>
              <a:t>Cant get pain meds for pain</a:t>
            </a:r>
          </a:p>
          <a:p>
            <a:pPr marL="0" indent="0">
              <a:buFont typeface="Wingdings" pitchFamily="2" charset="2"/>
              <a:buChar char="Ø"/>
            </a:pPr>
            <a:r>
              <a:rPr lang="en-US" sz="1400" dirty="0" smtClean="0"/>
              <a:t>Hospital cm will think that the person has to be sober or talk about them like they are troublemakers</a:t>
            </a:r>
          </a:p>
          <a:p>
            <a:pPr marL="0" indent="0">
              <a:buFont typeface="Wingdings" pitchFamily="2" charset="2"/>
              <a:buChar char="Ø"/>
            </a:pPr>
            <a:r>
              <a:rPr lang="en-US" sz="1400" dirty="0" smtClean="0"/>
              <a:t>Forced abstinence and precipitated withdrawal</a:t>
            </a:r>
          </a:p>
          <a:p>
            <a:pPr marL="0" indent="0">
              <a:buFont typeface="Wingdings" pitchFamily="2" charset="2"/>
              <a:buChar char="Ø"/>
            </a:pPr>
            <a:endParaRPr lang="en-US" sz="1400" dirty="0" smtClean="0"/>
          </a:p>
          <a:p>
            <a:pPr marL="0" indent="0">
              <a:buNone/>
            </a:pPr>
            <a:r>
              <a:rPr lang="en-US" sz="1400" dirty="0" smtClean="0"/>
              <a:t>It has been changing </a:t>
            </a:r>
            <a:r>
              <a:rPr lang="en-US" sz="1400" dirty="0" err="1" smtClean="0"/>
              <a:t>tho</a:t>
            </a:r>
            <a:r>
              <a:rPr lang="en-US" sz="1400" dirty="0" smtClean="0"/>
              <a:t>. Just in the last couple of years partly due to the work from all of you. The language and treatment of drug users.  Now its like:</a:t>
            </a:r>
          </a:p>
          <a:p>
            <a:pPr marL="0" indent="0">
              <a:buFont typeface="Wingdings" pitchFamily="2" charset="2"/>
              <a:buChar char="Ø"/>
            </a:pPr>
            <a:r>
              <a:rPr lang="en-US" sz="1400" dirty="0" smtClean="0"/>
              <a:t>Getting on </a:t>
            </a:r>
            <a:r>
              <a:rPr lang="en-US" sz="1400" dirty="0" err="1" smtClean="0"/>
              <a:t>suboxone</a:t>
            </a:r>
            <a:r>
              <a:rPr lang="en-US" sz="1400" dirty="0" smtClean="0"/>
              <a:t> or methadone with no plan afterward</a:t>
            </a:r>
          </a:p>
          <a:p>
            <a:pPr marL="0" indent="0">
              <a:buFont typeface="Wingdings" pitchFamily="2" charset="2"/>
              <a:buChar char="Ø"/>
            </a:pPr>
            <a:endParaRPr lang="en-US" sz="1400" dirty="0" smtClean="0"/>
          </a:p>
          <a:p>
            <a:pPr marL="0" indent="0">
              <a:buNone/>
            </a:pPr>
            <a:r>
              <a:rPr lang="en-US" sz="1400" dirty="0" smtClean="0"/>
              <a:t>I love advocating hard for our folks</a:t>
            </a:r>
          </a:p>
          <a:p>
            <a:pPr marL="0" indent="0">
              <a:buFont typeface="Wingdings" pitchFamily="2" charset="2"/>
              <a:buChar char="Ø"/>
            </a:pPr>
            <a:endParaRPr lang="en-US" sz="1400" dirty="0" smtClean="0"/>
          </a:p>
          <a:p>
            <a:pPr marL="0" indent="0">
              <a:buFont typeface="Wingdings" pitchFamily="2" charset="2"/>
              <a:buChar char="Ø"/>
            </a:pPr>
            <a:endParaRPr lang="en-US" sz="1400" dirty="0" smtClean="0"/>
          </a:p>
          <a:p>
            <a:pPr marL="0" indent="0">
              <a:buFont typeface="Wingdings" pitchFamily="2" charset="2"/>
              <a:buChar char="Ø"/>
            </a:pPr>
            <a:endParaRPr lang="en-US" sz="1400" dirty="0" smtClean="0"/>
          </a:p>
          <a:p>
            <a:pPr marL="0" indent="0">
              <a:buFont typeface="Wingdings" pitchFamily="2" charset="2"/>
              <a:buChar char="Ø"/>
            </a:pPr>
            <a:endParaRPr lang="en-US" sz="1400" dirty="0" smtClean="0"/>
          </a:p>
        </p:txBody>
      </p:sp>
      <p:sp>
        <p:nvSpPr>
          <p:cNvPr id="120" name="Google Shape;120;p5: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r>
              <a:rPr lang="en-US" sz="1400" dirty="0" smtClean="0"/>
              <a:t>Drug Use is often a symptom of Trauma</a:t>
            </a:r>
          </a:p>
          <a:p>
            <a:pPr marL="0" indent="0">
              <a:buNone/>
            </a:pPr>
            <a:endParaRPr lang="en-US" sz="1400" dirty="0" smtClean="0"/>
          </a:p>
          <a:p>
            <a:pPr marL="0" indent="0">
              <a:buNone/>
            </a:pPr>
            <a:r>
              <a:rPr lang="en-US" sz="1400" dirty="0" smtClean="0"/>
              <a:t>We see all the time where a cardiologist will tell a pt that “you need to stop using meth”</a:t>
            </a:r>
          </a:p>
          <a:p>
            <a:pPr marL="0" indent="0">
              <a:buNone/>
            </a:pPr>
            <a:endParaRPr lang="en-US" sz="1400" dirty="0" smtClean="0"/>
          </a:p>
          <a:p>
            <a:pPr marL="0" indent="0">
              <a:buNone/>
            </a:pPr>
            <a:r>
              <a:rPr lang="en-US" sz="1400" dirty="0" smtClean="0"/>
              <a:t>So on the drive back we will talk about that. Sometimes people have had both </a:t>
            </a:r>
            <a:r>
              <a:rPr lang="en-US" sz="1400" dirty="0" err="1" smtClean="0"/>
              <a:t>chf</a:t>
            </a:r>
            <a:r>
              <a:rPr lang="en-US" sz="1400" dirty="0" smtClean="0"/>
              <a:t> (</a:t>
            </a:r>
            <a:r>
              <a:rPr lang="en-US" sz="1400" dirty="0" err="1" smtClean="0"/>
              <a:t>conjestive</a:t>
            </a:r>
            <a:r>
              <a:rPr lang="en-US" sz="1400" dirty="0" smtClean="0"/>
              <a:t> heart failure) and </a:t>
            </a:r>
            <a:r>
              <a:rPr lang="en-US" sz="1400" dirty="0" err="1" smtClean="0"/>
              <a:t>sud</a:t>
            </a:r>
            <a:r>
              <a:rPr lang="en-US" sz="1400" dirty="0" smtClean="0"/>
              <a:t> for many years.</a:t>
            </a:r>
          </a:p>
          <a:p>
            <a:pPr marL="0" indent="0">
              <a:buNone/>
            </a:pPr>
            <a:endParaRPr lang="en-US" sz="1400" dirty="0" smtClean="0"/>
          </a:p>
          <a:p>
            <a:pPr marL="0" indent="0">
              <a:buNone/>
            </a:pPr>
            <a:r>
              <a:rPr lang="en-US" sz="1400" dirty="0" smtClean="0"/>
              <a:t>So how can we support your heart health as well as support your coping with trauma—whatever that looks like</a:t>
            </a:r>
          </a:p>
          <a:p>
            <a:pPr marL="0" indent="0">
              <a:buNone/>
            </a:pPr>
            <a:endParaRPr lang="en-US" sz="1400" dirty="0" smtClean="0"/>
          </a:p>
          <a:p>
            <a:pPr marL="0" indent="0">
              <a:buNone/>
            </a:pPr>
            <a:r>
              <a:rPr lang="en-US" sz="1400" dirty="0" smtClean="0"/>
              <a:t>One thing I love and one thing I hate:</a:t>
            </a:r>
          </a:p>
          <a:p>
            <a:pPr marL="0" indent="0">
              <a:buNone/>
            </a:pPr>
            <a:r>
              <a:rPr lang="en-US" sz="1400" dirty="0" smtClean="0"/>
              <a:t>----I hate discharging someone to the streets with multiple organ failure and a debilitating drug addiction and or mental health challenge. We do not have adequate resources for our folks</a:t>
            </a:r>
          </a:p>
          <a:p>
            <a:pPr marL="0" indent="0">
              <a:buNone/>
            </a:pPr>
            <a:r>
              <a:rPr lang="en-US" sz="1400" dirty="0" smtClean="0"/>
              <a:t>----I love it when we can treat people with respect and dignity and honor their choices. When people come back through multiple times and see our methods work and someone is more inclined to seek medical intervention</a:t>
            </a:r>
          </a:p>
          <a:p>
            <a:pPr marL="0" indent="0">
              <a:buNone/>
            </a:pPr>
            <a:endParaRPr lang="en-US" sz="1400" dirty="0" smtClean="0"/>
          </a:p>
          <a:p>
            <a:pPr marL="0" indent="0">
              <a:buNone/>
            </a:pPr>
            <a:endParaRPr lang="en-US" sz="1400" dirty="0" smtClean="0"/>
          </a:p>
        </p:txBody>
      </p:sp>
      <p:sp>
        <p:nvSpPr>
          <p:cNvPr id="145" name="Google Shape;145;p7: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700405" y="4412774"/>
            <a:ext cx="5603240" cy="4180523"/>
          </a:xfrm>
          <a:prstGeom prst="rect">
            <a:avLst/>
          </a:prstGeom>
        </p:spPr>
        <p:txBody>
          <a:bodyPr spcFirstLastPara="1" wrap="square" lIns="93089" tIns="93089" rIns="93089" bIns="93089" anchor="t" anchorCtr="0">
            <a:noAutofit/>
          </a:bodyPr>
          <a:lstStyle/>
          <a:p>
            <a:pPr marL="0" indent="0">
              <a:buNone/>
            </a:pPr>
            <a:endParaRPr/>
          </a:p>
        </p:txBody>
      </p:sp>
      <p:sp>
        <p:nvSpPr>
          <p:cNvPr id="153" name="Google Shape;153;p8: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612775"/>
            <a:ext cx="5486400" cy="4114800"/>
          </a:xfrm>
          <a:prstGeom prst="rect">
            <a:avLst/>
          </a:prstGeom>
          <a:noFill/>
          <a:ln>
            <a:noFill/>
          </a:ln>
        </p:spPr>
      </p:sp>
      <p:sp>
        <p:nvSpPr>
          <p:cNvPr id="64" name="Google Shape;6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1021148" y="2562410"/>
            <a:ext cx="5714794" cy="571479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D6D6"/>
            </a:solidFill>
          </p:spPr>
          <p:txBody>
            <a:bodyPr/>
            <a:lstStyle/>
            <a:p>
              <a:endParaRPr lang="en-US"/>
            </a:p>
          </p:txBody>
        </p:sp>
        <p:sp>
          <p:nvSpPr>
            <p:cNvPr id="5" name="TextBox 5"/>
            <p:cNvSpPr txBox="1"/>
            <p:nvPr/>
          </p:nvSpPr>
          <p:spPr>
            <a:xfrm>
              <a:off x="76200" y="66675"/>
              <a:ext cx="660400" cy="669925"/>
            </a:xfrm>
            <a:prstGeom prst="rect">
              <a:avLst/>
            </a:prstGeom>
          </p:spPr>
          <p:txBody>
            <a:bodyPr lIns="9248" tIns="9248" rIns="9248" bIns="9248" rtlCol="0" anchor="ctr"/>
            <a:lstStyle/>
            <a:p>
              <a:pPr algn="ctr">
                <a:lnSpc>
                  <a:spcPts val="229"/>
                </a:lnSpc>
              </a:pPr>
              <a:endParaRPr/>
            </a:p>
          </p:txBody>
        </p:sp>
      </p:grpSp>
      <p:sp>
        <p:nvSpPr>
          <p:cNvPr id="9" name="Freeform 9"/>
          <p:cNvSpPr/>
          <p:nvPr/>
        </p:nvSpPr>
        <p:spPr>
          <a:xfrm flipH="1">
            <a:off x="11760615" y="3951875"/>
            <a:ext cx="2077857" cy="3877675"/>
          </a:xfrm>
          <a:custGeom>
            <a:avLst/>
            <a:gdLst/>
            <a:ahLst/>
            <a:cxnLst/>
            <a:rect l="l" t="t" r="r" b="b"/>
            <a:pathLst>
              <a:path w="2077857" h="3877675">
                <a:moveTo>
                  <a:pt x="2077857" y="0"/>
                </a:moveTo>
                <a:lnTo>
                  <a:pt x="0" y="0"/>
                </a:lnTo>
                <a:lnTo>
                  <a:pt x="0" y="3877675"/>
                </a:lnTo>
                <a:lnTo>
                  <a:pt x="2077857" y="3877675"/>
                </a:lnTo>
                <a:lnTo>
                  <a:pt x="2077857" y="0"/>
                </a:lnTo>
                <a:close/>
              </a:path>
            </a:pathLst>
          </a:custGeom>
          <a:blipFill>
            <a:blip r:embed="rId3">
              <a:alphaModFix amt="14000"/>
            </a:blip>
            <a:stretch>
              <a:fillRect/>
            </a:stretch>
          </a:blipFill>
        </p:spPr>
        <p:txBody>
          <a:bodyPr/>
          <a:lstStyle/>
          <a:p>
            <a:endParaRPr lang="en-US"/>
          </a:p>
        </p:txBody>
      </p:sp>
      <p:sp>
        <p:nvSpPr>
          <p:cNvPr id="10" name="Freeform 10"/>
          <p:cNvSpPr/>
          <p:nvPr/>
        </p:nvSpPr>
        <p:spPr>
          <a:xfrm>
            <a:off x="13402295" y="2780517"/>
            <a:ext cx="2736661" cy="5107128"/>
          </a:xfrm>
          <a:custGeom>
            <a:avLst/>
            <a:gdLst/>
            <a:ahLst/>
            <a:cxnLst/>
            <a:rect l="l" t="t" r="r" b="b"/>
            <a:pathLst>
              <a:path w="2736661" h="5107128">
                <a:moveTo>
                  <a:pt x="0" y="0"/>
                </a:moveTo>
                <a:lnTo>
                  <a:pt x="2736661" y="0"/>
                </a:lnTo>
                <a:lnTo>
                  <a:pt x="2736661" y="5107129"/>
                </a:lnTo>
                <a:lnTo>
                  <a:pt x="0" y="5107129"/>
                </a:lnTo>
                <a:lnTo>
                  <a:pt x="0" y="0"/>
                </a:lnTo>
                <a:close/>
              </a:path>
            </a:pathLst>
          </a:custGeom>
          <a:blipFill>
            <a:blip r:embed="rId3">
              <a:alphaModFix amt="14000"/>
            </a:blip>
            <a:stretch>
              <a:fillRect/>
            </a:stretch>
          </a:blipFill>
        </p:spPr>
        <p:txBody>
          <a:bodyPr/>
          <a:lstStyle/>
          <a:p>
            <a:endParaRPr lang="en-US"/>
          </a:p>
        </p:txBody>
      </p:sp>
      <p:sp>
        <p:nvSpPr>
          <p:cNvPr id="11" name="Freeform 11"/>
          <p:cNvSpPr/>
          <p:nvPr/>
        </p:nvSpPr>
        <p:spPr>
          <a:xfrm>
            <a:off x="13085293" y="3810000"/>
            <a:ext cx="1647603" cy="1338053"/>
          </a:xfrm>
          <a:custGeom>
            <a:avLst/>
            <a:gdLst/>
            <a:ahLst/>
            <a:cxnLst/>
            <a:rect l="l" t="t" r="r" b="b"/>
            <a:pathLst>
              <a:path w="1647603" h="1338053">
                <a:moveTo>
                  <a:pt x="0" y="0"/>
                </a:moveTo>
                <a:lnTo>
                  <a:pt x="1647603" y="0"/>
                </a:lnTo>
                <a:lnTo>
                  <a:pt x="1647603" y="1338053"/>
                </a:lnTo>
                <a:lnTo>
                  <a:pt x="0" y="1338053"/>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0736298" y="5228531"/>
            <a:ext cx="6260324" cy="1062337"/>
          </a:xfrm>
          <a:prstGeom prst="rect">
            <a:avLst/>
          </a:prstGeom>
        </p:spPr>
        <p:txBody>
          <a:bodyPr lIns="0" tIns="0" rIns="0" bIns="0" rtlCol="0" anchor="t">
            <a:spAutoFit/>
          </a:bodyPr>
          <a:lstStyle/>
          <a:p>
            <a:pPr algn="ctr">
              <a:lnSpc>
                <a:spcPts val="7861"/>
              </a:lnSpc>
            </a:pPr>
            <a:r>
              <a:rPr lang="en-US" sz="8104" spc="-445" dirty="0">
                <a:solidFill>
                  <a:srgbClr val="01594B"/>
                </a:solidFill>
                <a:latin typeface="Century Gothic 1"/>
              </a:rPr>
              <a:t>HCH2024</a:t>
            </a:r>
          </a:p>
        </p:txBody>
      </p:sp>
      <p:grpSp>
        <p:nvGrpSpPr>
          <p:cNvPr id="3" name="Group 13"/>
          <p:cNvGrpSpPr/>
          <p:nvPr/>
        </p:nvGrpSpPr>
        <p:grpSpPr>
          <a:xfrm>
            <a:off x="10736298" y="6290867"/>
            <a:ext cx="6284494" cy="404240"/>
            <a:chOff x="0" y="0"/>
            <a:chExt cx="8379326" cy="538986"/>
          </a:xfrm>
        </p:grpSpPr>
        <p:grpSp>
          <p:nvGrpSpPr>
            <p:cNvPr id="6" name="Group 14"/>
            <p:cNvGrpSpPr/>
            <p:nvPr/>
          </p:nvGrpSpPr>
          <p:grpSpPr>
            <a:xfrm>
              <a:off x="1487337" y="0"/>
              <a:ext cx="5405849" cy="538986"/>
              <a:chOff x="0" y="0"/>
              <a:chExt cx="2339535" cy="233262"/>
            </a:xfrm>
          </p:grpSpPr>
          <p:sp>
            <p:nvSpPr>
              <p:cNvPr id="15" name="Freeform 15"/>
              <p:cNvSpPr/>
              <p:nvPr/>
            </p:nvSpPr>
            <p:spPr>
              <a:xfrm>
                <a:off x="0" y="0"/>
                <a:ext cx="2339535" cy="233262"/>
              </a:xfrm>
              <a:custGeom>
                <a:avLst/>
                <a:gdLst/>
                <a:ahLst/>
                <a:cxnLst/>
                <a:rect l="l" t="t" r="r" b="b"/>
                <a:pathLst>
                  <a:path w="2339535" h="233262">
                    <a:moveTo>
                      <a:pt x="0" y="0"/>
                    </a:moveTo>
                    <a:lnTo>
                      <a:pt x="2339535" y="0"/>
                    </a:lnTo>
                    <a:lnTo>
                      <a:pt x="2339535" y="233262"/>
                    </a:lnTo>
                    <a:lnTo>
                      <a:pt x="0" y="233262"/>
                    </a:lnTo>
                    <a:close/>
                  </a:path>
                </a:pathLst>
              </a:custGeom>
              <a:solidFill>
                <a:srgbClr val="01594B"/>
              </a:solidFill>
            </p:spPr>
            <p:txBody>
              <a:bodyPr/>
              <a:lstStyle/>
              <a:p>
                <a:endParaRPr lang="en-US"/>
              </a:p>
            </p:txBody>
          </p:sp>
          <p:sp>
            <p:nvSpPr>
              <p:cNvPr id="16" name="TextBox 16"/>
              <p:cNvSpPr txBox="1"/>
              <p:nvPr/>
            </p:nvSpPr>
            <p:spPr>
              <a:xfrm>
                <a:off x="0" y="9525"/>
                <a:ext cx="2339535" cy="223737"/>
              </a:xfrm>
              <a:prstGeom prst="rect">
                <a:avLst/>
              </a:prstGeom>
            </p:spPr>
            <p:txBody>
              <a:bodyPr lIns="50800" tIns="50800" rIns="50800" bIns="50800" rtlCol="0" anchor="ctr"/>
              <a:lstStyle/>
              <a:p>
                <a:pPr algn="ctr">
                  <a:lnSpc>
                    <a:spcPts val="1236"/>
                  </a:lnSpc>
                </a:pPr>
                <a:endParaRPr/>
              </a:p>
            </p:txBody>
          </p:sp>
        </p:grpSp>
        <p:sp>
          <p:nvSpPr>
            <p:cNvPr id="17" name="TextBox 17"/>
            <p:cNvSpPr txBox="1"/>
            <p:nvPr/>
          </p:nvSpPr>
          <p:spPr>
            <a:xfrm>
              <a:off x="0" y="94883"/>
              <a:ext cx="8379326" cy="322149"/>
            </a:xfrm>
            <a:prstGeom prst="rect">
              <a:avLst/>
            </a:prstGeom>
          </p:spPr>
          <p:txBody>
            <a:bodyPr lIns="0" tIns="0" rIns="0" bIns="0" rtlCol="0" anchor="t">
              <a:spAutoFit/>
            </a:bodyPr>
            <a:lstStyle/>
            <a:p>
              <a:pPr algn="ctr">
                <a:lnSpc>
                  <a:spcPts val="1899"/>
                </a:lnSpc>
              </a:pPr>
              <a:r>
                <a:rPr lang="en-US" sz="1711" spc="114">
                  <a:solidFill>
                    <a:srgbClr val="F0F8F7"/>
                  </a:solidFill>
                  <a:latin typeface="Century Gothic 1"/>
                </a:rPr>
                <a:t>PHOENIX, AZ • MAY 13-16, 2024</a:t>
              </a:r>
            </a:p>
          </p:txBody>
        </p:sp>
      </p:grpSp>
      <p:sp>
        <p:nvSpPr>
          <p:cNvPr id="18" name="Freeform 18"/>
          <p:cNvSpPr/>
          <p:nvPr/>
        </p:nvSpPr>
        <p:spPr>
          <a:xfrm>
            <a:off x="4857156" y="8162904"/>
            <a:ext cx="1395791" cy="1395791"/>
          </a:xfrm>
          <a:custGeom>
            <a:avLst/>
            <a:gdLst/>
            <a:ahLst/>
            <a:cxnLst/>
            <a:rect l="l" t="t" r="r" b="b"/>
            <a:pathLst>
              <a:path w="1395791" h="1395791">
                <a:moveTo>
                  <a:pt x="0" y="0"/>
                </a:moveTo>
                <a:lnTo>
                  <a:pt x="1395791" y="0"/>
                </a:lnTo>
                <a:lnTo>
                  <a:pt x="1395791" y="1395790"/>
                </a:lnTo>
                <a:lnTo>
                  <a:pt x="0" y="1395790"/>
                </a:lnTo>
                <a:lnTo>
                  <a:pt x="0" y="0"/>
                </a:lnTo>
                <a:close/>
              </a:path>
            </a:pathLst>
          </a:custGeom>
          <a:blipFill>
            <a:blip r:embed="rId5"/>
            <a:stretch>
              <a:fillRect/>
            </a:stretch>
          </a:blipFill>
        </p:spPr>
        <p:txBody>
          <a:bodyPr/>
          <a:lstStyle/>
          <a:p>
            <a:endParaRPr lang="en-US"/>
          </a:p>
        </p:txBody>
      </p:sp>
      <p:sp>
        <p:nvSpPr>
          <p:cNvPr id="19" name="Freeform 19"/>
          <p:cNvSpPr/>
          <p:nvPr/>
        </p:nvSpPr>
        <p:spPr>
          <a:xfrm flipH="1">
            <a:off x="2586410" y="8173180"/>
            <a:ext cx="703056" cy="513870"/>
          </a:xfrm>
          <a:custGeom>
            <a:avLst/>
            <a:gdLst/>
            <a:ahLst/>
            <a:cxnLst/>
            <a:rect l="l" t="t" r="r" b="b"/>
            <a:pathLst>
              <a:path w="703056" h="513870">
                <a:moveTo>
                  <a:pt x="703056" y="0"/>
                </a:moveTo>
                <a:lnTo>
                  <a:pt x="0" y="0"/>
                </a:lnTo>
                <a:lnTo>
                  <a:pt x="0" y="513870"/>
                </a:lnTo>
                <a:lnTo>
                  <a:pt x="703056" y="513870"/>
                </a:lnTo>
                <a:lnTo>
                  <a:pt x="703056"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20" name="Freeform 20"/>
          <p:cNvSpPr/>
          <p:nvPr/>
        </p:nvSpPr>
        <p:spPr>
          <a:xfrm flipH="1">
            <a:off x="6569458" y="8220264"/>
            <a:ext cx="703056" cy="513870"/>
          </a:xfrm>
          <a:custGeom>
            <a:avLst/>
            <a:gdLst/>
            <a:ahLst/>
            <a:cxnLst/>
            <a:rect l="l" t="t" r="r" b="b"/>
            <a:pathLst>
              <a:path w="703056" h="513870">
                <a:moveTo>
                  <a:pt x="703057" y="0"/>
                </a:moveTo>
                <a:lnTo>
                  <a:pt x="0" y="0"/>
                </a:lnTo>
                <a:lnTo>
                  <a:pt x="0" y="513870"/>
                </a:lnTo>
                <a:lnTo>
                  <a:pt x="703057" y="513870"/>
                </a:lnTo>
                <a:lnTo>
                  <a:pt x="703057"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21" name="Freeform 21"/>
          <p:cNvSpPr/>
          <p:nvPr/>
        </p:nvSpPr>
        <p:spPr>
          <a:xfrm>
            <a:off x="933444" y="8162904"/>
            <a:ext cx="1395791" cy="1395791"/>
          </a:xfrm>
          <a:custGeom>
            <a:avLst/>
            <a:gdLst/>
            <a:ahLst/>
            <a:cxnLst/>
            <a:rect l="l" t="t" r="r" b="b"/>
            <a:pathLst>
              <a:path w="1395791" h="1395791">
                <a:moveTo>
                  <a:pt x="0" y="0"/>
                </a:moveTo>
                <a:lnTo>
                  <a:pt x="1395791" y="0"/>
                </a:lnTo>
                <a:lnTo>
                  <a:pt x="1395791" y="1395790"/>
                </a:lnTo>
                <a:lnTo>
                  <a:pt x="0" y="1395790"/>
                </a:lnTo>
                <a:lnTo>
                  <a:pt x="0" y="0"/>
                </a:lnTo>
                <a:close/>
              </a:path>
            </a:pathLst>
          </a:custGeom>
          <a:blipFill>
            <a:blip r:embed="rId8"/>
            <a:stretch>
              <a:fillRect/>
            </a:stretch>
          </a:blipFill>
        </p:spPr>
        <p:txBody>
          <a:bodyPr/>
          <a:lstStyle/>
          <a:p>
            <a:endParaRPr lang="en-US"/>
          </a:p>
        </p:txBody>
      </p:sp>
      <p:pic>
        <p:nvPicPr>
          <p:cNvPr id="30" name="Picture 29">
            <a:extLst>
              <a:ext uri="{FF2B5EF4-FFF2-40B4-BE49-F238E27FC236}">
                <a16:creationId xmlns="" xmlns:a16="http://schemas.microsoft.com/office/drawing/2014/main" id="{FDFA79FF-AC97-CD3F-00BE-4D5C8FB2209A}"/>
              </a:ext>
            </a:extLst>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0" y="0"/>
            <a:ext cx="18288000" cy="10287000"/>
          </a:xfrm>
          <a:prstGeom prst="rect">
            <a:avLst/>
          </a:prstGeom>
        </p:spPr>
      </p:pic>
      <p:sp>
        <p:nvSpPr>
          <p:cNvPr id="23" name="TextBox 23"/>
          <p:cNvSpPr txBox="1"/>
          <p:nvPr/>
        </p:nvSpPr>
        <p:spPr>
          <a:xfrm>
            <a:off x="1333290" y="4730857"/>
            <a:ext cx="9097450" cy="2108141"/>
          </a:xfrm>
          <a:prstGeom prst="rect">
            <a:avLst/>
          </a:prstGeom>
        </p:spPr>
        <p:txBody>
          <a:bodyPr lIns="0" tIns="0" rIns="0" bIns="0" rtlCol="0" anchor="t">
            <a:spAutoFit/>
          </a:bodyPr>
          <a:lstStyle/>
          <a:p>
            <a:r>
              <a:rPr lang="en-US" sz="2800" dirty="0" smtClean="0"/>
              <a:t>Raven </a:t>
            </a:r>
            <a:r>
              <a:rPr lang="en-US" sz="2800" dirty="0" err="1" smtClean="0"/>
              <a:t>Scrivner</a:t>
            </a:r>
            <a:r>
              <a:rPr lang="en-US" sz="2800" dirty="0" smtClean="0"/>
              <a:t> (they/them), Interfaith Works Homeless Services</a:t>
            </a:r>
          </a:p>
          <a:p>
            <a:r>
              <a:rPr lang="en-US" sz="2800" dirty="0" err="1" smtClean="0"/>
              <a:t>Ti’eri</a:t>
            </a:r>
            <a:r>
              <a:rPr lang="en-US" sz="2800" dirty="0" smtClean="0"/>
              <a:t> </a:t>
            </a:r>
            <a:r>
              <a:rPr lang="en-US" sz="2800" dirty="0" err="1" smtClean="0"/>
              <a:t>Lino</a:t>
            </a:r>
            <a:r>
              <a:rPr lang="en-US" sz="2800" dirty="0" smtClean="0"/>
              <a:t> (she/her), Interfaith Works Homeless Services</a:t>
            </a:r>
          </a:p>
          <a:p>
            <a:r>
              <a:rPr lang="en-US" sz="2800" dirty="0" smtClean="0"/>
              <a:t/>
            </a:r>
            <a:br>
              <a:rPr lang="en-US" sz="2800" dirty="0" smtClean="0"/>
            </a:br>
            <a:endParaRPr lang="en-US" sz="2499" dirty="0">
              <a:solidFill>
                <a:srgbClr val="272727"/>
              </a:solidFill>
              <a:latin typeface="Century Gothic 2"/>
            </a:endParaRPr>
          </a:p>
        </p:txBody>
      </p:sp>
      <p:sp>
        <p:nvSpPr>
          <p:cNvPr id="22" name="TextBox 22"/>
          <p:cNvSpPr txBox="1"/>
          <p:nvPr/>
        </p:nvSpPr>
        <p:spPr>
          <a:xfrm>
            <a:off x="1333290" y="3115946"/>
            <a:ext cx="9097450" cy="705321"/>
          </a:xfrm>
          <a:prstGeom prst="rect">
            <a:avLst/>
          </a:prstGeom>
        </p:spPr>
        <p:txBody>
          <a:bodyPr lIns="0" tIns="0" rIns="0" bIns="0" rtlCol="0" anchor="t">
            <a:spAutoFit/>
          </a:bodyPr>
          <a:lstStyle/>
          <a:p>
            <a:pPr algn="ctr">
              <a:lnSpc>
                <a:spcPts val="5500"/>
              </a:lnSpc>
            </a:pPr>
            <a:r>
              <a:rPr lang="en-US" sz="5400" dirty="0" smtClean="0"/>
              <a:t>REST: Low Barrier Respite Care</a:t>
            </a:r>
            <a:endParaRPr lang="en-US" sz="5000" spc="-165" dirty="0">
              <a:solidFill>
                <a:srgbClr val="272727"/>
              </a:solidFill>
              <a:latin typeface="Century Gothic 1"/>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20" b="-9219"/>
            </a:stretch>
          </a:blipFill>
          <a:ln>
            <a:noFill/>
          </a:ln>
        </p:spPr>
      </p:sp>
      <p:sp>
        <p:nvSpPr>
          <p:cNvPr id="85" name="Google Shape;85;p1"/>
          <p:cNvSpPr/>
          <p:nvPr/>
        </p:nvSpPr>
        <p:spPr>
          <a:xfrm>
            <a:off x="11006551" y="1028700"/>
            <a:ext cx="5486400" cy="8229600"/>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4">
              <a:alphaModFix/>
            </a:blip>
            <a:stretch>
              <a:fillRect l="-62425" r="-6242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6;p1"/>
          <p:cNvGrpSpPr/>
          <p:nvPr/>
        </p:nvGrpSpPr>
        <p:grpSpPr>
          <a:xfrm>
            <a:off x="15536101" y="-806772"/>
            <a:ext cx="1913699" cy="2886364"/>
            <a:chOff x="0" y="-28575"/>
            <a:chExt cx="612384" cy="923636"/>
          </a:xfrm>
        </p:grpSpPr>
        <p:sp>
          <p:nvSpPr>
            <p:cNvPr id="87" name="Google Shape;87;p1"/>
            <p:cNvSpPr/>
            <p:nvPr/>
          </p:nvSpPr>
          <p:spPr>
            <a:xfrm>
              <a:off x="0" y="0"/>
              <a:ext cx="612384" cy="895061"/>
            </a:xfrm>
            <a:custGeom>
              <a:avLst/>
              <a:gdLst/>
              <a:ahLst/>
              <a:cxnLst/>
              <a:rect l="l" t="t" r="r" b="b"/>
              <a:pathLst>
                <a:path w="612384" h="895061" extrusionOk="0">
                  <a:moveTo>
                    <a:pt x="121366" y="0"/>
                  </a:moveTo>
                  <a:lnTo>
                    <a:pt x="491018" y="0"/>
                  </a:lnTo>
                  <a:cubicBezTo>
                    <a:pt x="523206" y="0"/>
                    <a:pt x="554076" y="12787"/>
                    <a:pt x="576836" y="35547"/>
                  </a:cubicBezTo>
                  <a:cubicBezTo>
                    <a:pt x="599597" y="58308"/>
                    <a:pt x="612384" y="89178"/>
                    <a:pt x="612384" y="121366"/>
                  </a:cubicBezTo>
                  <a:lnTo>
                    <a:pt x="612384" y="773696"/>
                  </a:lnTo>
                  <a:cubicBezTo>
                    <a:pt x="612384" y="840724"/>
                    <a:pt x="558046" y="895061"/>
                    <a:pt x="491018" y="895061"/>
                  </a:cubicBezTo>
                  <a:lnTo>
                    <a:pt x="121366" y="895061"/>
                  </a:lnTo>
                  <a:cubicBezTo>
                    <a:pt x="54337" y="895061"/>
                    <a:pt x="0" y="840724"/>
                    <a:pt x="0" y="773696"/>
                  </a:cubicBezTo>
                  <a:lnTo>
                    <a:pt x="0" y="121366"/>
                  </a:lnTo>
                  <a:cubicBezTo>
                    <a:pt x="0" y="54337"/>
                    <a:pt x="54337" y="0"/>
                    <a:pt x="121366" y="0"/>
                  </a:cubicBezTo>
                  <a:close/>
                </a:path>
              </a:pathLst>
            </a:custGeom>
            <a:solidFill>
              <a:srgbClr val="B0BF9D"/>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txBox="1"/>
            <p:nvPr/>
          </p:nvSpPr>
          <p:spPr>
            <a:xfrm>
              <a:off x="0" y="-28575"/>
              <a:ext cx="612384" cy="923636"/>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9" name="Google Shape;89;p1"/>
          <p:cNvSpPr/>
          <p:nvPr/>
        </p:nvSpPr>
        <p:spPr>
          <a:xfrm>
            <a:off x="15631351" y="819267"/>
            <a:ext cx="1723199" cy="818078"/>
          </a:xfrm>
          <a:custGeom>
            <a:avLst/>
            <a:gdLst/>
            <a:ahLst/>
            <a:cxnLst/>
            <a:rect l="l" t="t" r="r" b="b"/>
            <a:pathLst>
              <a:path w="1723199" h="818078" extrusionOk="0">
                <a:moveTo>
                  <a:pt x="0" y="0"/>
                </a:moveTo>
                <a:lnTo>
                  <a:pt x="1723199" y="0"/>
                </a:lnTo>
                <a:lnTo>
                  <a:pt x="1723199" y="818078"/>
                </a:lnTo>
                <a:lnTo>
                  <a:pt x="0" y="818078"/>
                </a:lnTo>
                <a:lnTo>
                  <a:pt x="0" y="0"/>
                </a:lnTo>
                <a:close/>
              </a:path>
            </a:pathLst>
          </a:custGeom>
          <a:blipFill rotWithShape="1">
            <a:blip r:embed="rId5">
              <a:alphaModFix/>
            </a:blip>
            <a:stretch>
              <a:fillRect l="-611" r="-610"/>
            </a:stretch>
          </a:blipFill>
          <a:ln>
            <a:noFill/>
          </a:ln>
        </p:spPr>
      </p:sp>
      <p:sp>
        <p:nvSpPr>
          <p:cNvPr id="90" name="Google Shape;90;p1"/>
          <p:cNvSpPr txBox="1"/>
          <p:nvPr/>
        </p:nvSpPr>
        <p:spPr>
          <a:xfrm>
            <a:off x="779406" y="2942255"/>
            <a:ext cx="9977851" cy="4503035"/>
          </a:xfrm>
          <a:prstGeom prst="rect">
            <a:avLst/>
          </a:prstGeom>
          <a:noFill/>
          <a:ln>
            <a:noFill/>
          </a:ln>
        </p:spPr>
        <p:txBody>
          <a:bodyPr spcFirstLastPara="1" wrap="square" lIns="0" tIns="0" rIns="0" bIns="0" anchor="t" anchorCtr="0">
            <a:spAutoFit/>
          </a:bodyPr>
          <a:lstStyle/>
          <a:p>
            <a:pPr marL="0" marR="0" lvl="0" indent="0" algn="l" rtl="0">
              <a:lnSpc>
                <a:spcPct val="108999"/>
              </a:lnSpc>
              <a:spcBef>
                <a:spcPts val="0"/>
              </a:spcBef>
              <a:spcAft>
                <a:spcPts val="0"/>
              </a:spcAft>
              <a:buNone/>
            </a:pPr>
            <a:r>
              <a:rPr lang="en-US" sz="10745" b="0" i="0" u="none" strike="noStrike" cap="none">
                <a:solidFill>
                  <a:srgbClr val="FFFFFF"/>
                </a:solidFill>
                <a:latin typeface="Arial"/>
                <a:ea typeface="Arial"/>
                <a:cs typeface="Arial"/>
                <a:sym typeface="Arial"/>
              </a:rPr>
              <a:t>REST: Low Barrier Respite Care  </a:t>
            </a:r>
            <a:endParaRPr/>
          </a:p>
        </p:txBody>
      </p:sp>
      <p:sp>
        <p:nvSpPr>
          <p:cNvPr id="91" name="Google Shape;91;p1"/>
          <p:cNvSpPr txBox="1"/>
          <p:nvPr/>
        </p:nvSpPr>
        <p:spPr>
          <a:xfrm>
            <a:off x="1028700" y="1033996"/>
            <a:ext cx="9479263" cy="398145"/>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00" b="0" i="0" u="none" strike="noStrike" cap="none">
                <a:solidFill>
                  <a:srgbClr val="FFFFFF"/>
                </a:solidFill>
                <a:latin typeface="Arial"/>
                <a:ea typeface="Arial"/>
                <a:cs typeface="Arial"/>
                <a:sym typeface="Arial"/>
              </a:rPr>
              <a:t>INTERFAITH WORKS HOMELESS SERVICES </a:t>
            </a:r>
            <a:endParaRPr/>
          </a:p>
        </p:txBody>
      </p:sp>
      <p:sp>
        <p:nvSpPr>
          <p:cNvPr id="92" name="Google Shape;92;p1"/>
          <p:cNvSpPr txBox="1"/>
          <p:nvPr/>
        </p:nvSpPr>
        <p:spPr>
          <a:xfrm>
            <a:off x="1028700" y="8860155"/>
            <a:ext cx="9479263" cy="78867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00" b="0" i="0" u="none" strike="noStrike" cap="none">
                <a:solidFill>
                  <a:srgbClr val="FFFFFF"/>
                </a:solidFill>
                <a:latin typeface="Arial"/>
                <a:ea typeface="Arial"/>
                <a:cs typeface="Arial"/>
                <a:sym typeface="Arial"/>
              </a:rPr>
              <a:t>RAVEN SCRIVNER, CPC (THEY/THEM)</a:t>
            </a:r>
            <a:endParaRPr/>
          </a:p>
          <a:p>
            <a:pPr marL="0" marR="0" lvl="0" indent="0" algn="l" rtl="0">
              <a:lnSpc>
                <a:spcPct val="115000"/>
              </a:lnSpc>
              <a:spcBef>
                <a:spcPts val="0"/>
              </a:spcBef>
              <a:spcAft>
                <a:spcPts val="0"/>
              </a:spcAft>
              <a:buNone/>
            </a:pPr>
            <a:r>
              <a:rPr lang="en-US" sz="2700" b="0" i="0" u="none" strike="noStrike" cap="none">
                <a:solidFill>
                  <a:srgbClr val="FFFFFF"/>
                </a:solidFill>
                <a:latin typeface="Arial"/>
                <a:ea typeface="Arial"/>
                <a:cs typeface="Arial"/>
                <a:sym typeface="Arial"/>
              </a:rPr>
              <a:t>TI’ERI LINO (SHE/HER)</a:t>
            </a:r>
            <a:endParaRPr/>
          </a:p>
        </p:txBody>
      </p:sp>
      <p:sp>
        <p:nvSpPr>
          <p:cNvPr id="12" name="Title 11"/>
          <p:cNvSpPr>
            <a:spLocks noGrp="1"/>
          </p:cNvSpPr>
          <p:nvPr>
            <p:ph type="title" idx="4294967295"/>
          </p:nvPr>
        </p:nvSpPr>
        <p:spPr/>
        <p:txBody>
          <a:bodyPr>
            <a:normAutofit fontScale="90000"/>
          </a:bodyPr>
          <a:lstStyle/>
          <a:p>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20" b="-9219"/>
            </a:stretch>
          </a:blipFill>
          <a:ln>
            <a:noFill/>
          </a:ln>
        </p:spPr>
      </p:sp>
      <p:sp>
        <p:nvSpPr>
          <p:cNvPr id="98" name="Google Shape;98;p2"/>
          <p:cNvSpPr/>
          <p:nvPr/>
        </p:nvSpPr>
        <p:spPr>
          <a:xfrm>
            <a:off x="10604752" y="-331733"/>
            <a:ext cx="11845513" cy="10950466"/>
          </a:xfrm>
          <a:custGeom>
            <a:avLst/>
            <a:gdLst/>
            <a:ahLst/>
            <a:cxnLst/>
            <a:rect l="l" t="t" r="r" b="b"/>
            <a:pathLst>
              <a:path w="11845513" h="10950466" extrusionOk="0">
                <a:moveTo>
                  <a:pt x="0" y="0"/>
                </a:moveTo>
                <a:lnTo>
                  <a:pt x="11845513" y="0"/>
                </a:lnTo>
                <a:lnTo>
                  <a:pt x="11845513" y="10950466"/>
                </a:lnTo>
                <a:lnTo>
                  <a:pt x="0" y="10950466"/>
                </a:lnTo>
                <a:lnTo>
                  <a:pt x="0" y="0"/>
                </a:lnTo>
                <a:close/>
              </a:path>
            </a:pathLst>
          </a:custGeom>
          <a:blipFill rotWithShape="1">
            <a:blip r:embed="rId4">
              <a:alphaModFix/>
            </a:blip>
            <a:stretch>
              <a:fillRect t="-17605" b="-17605"/>
            </a:stretch>
          </a:blipFill>
          <a:ln>
            <a:noFill/>
          </a:ln>
        </p:spPr>
      </p:sp>
      <p:sp>
        <p:nvSpPr>
          <p:cNvPr id="99" name="Google Shape;99;p2"/>
          <p:cNvSpPr/>
          <p:nvPr/>
        </p:nvSpPr>
        <p:spPr>
          <a:xfrm>
            <a:off x="10564416" y="-255864"/>
            <a:ext cx="12196903" cy="10542864"/>
          </a:xfrm>
          <a:custGeom>
            <a:avLst/>
            <a:gdLst/>
            <a:ahLst/>
            <a:cxnLst/>
            <a:rect l="l" t="t" r="r" b="b"/>
            <a:pathLst>
              <a:path w="12196903" h="10542864" extrusionOk="0">
                <a:moveTo>
                  <a:pt x="0" y="0"/>
                </a:moveTo>
                <a:lnTo>
                  <a:pt x="12196903" y="0"/>
                </a:lnTo>
                <a:lnTo>
                  <a:pt x="12196903" y="10542864"/>
                </a:lnTo>
                <a:lnTo>
                  <a:pt x="0" y="10542864"/>
                </a:lnTo>
                <a:lnTo>
                  <a:pt x="0" y="0"/>
                </a:lnTo>
                <a:close/>
              </a:path>
            </a:pathLst>
          </a:custGeom>
          <a:blipFill rotWithShape="1">
            <a:blip r:embed="rId5">
              <a:alphaModFix/>
            </a:blip>
            <a:stretch>
              <a:fillRect l="-29575"/>
            </a:stretch>
          </a:blipFill>
          <a:ln>
            <a:noFill/>
          </a:ln>
        </p:spPr>
      </p:sp>
      <p:sp>
        <p:nvSpPr>
          <p:cNvPr id="100" name="Google Shape;100;p2"/>
          <p:cNvSpPr txBox="1"/>
          <p:nvPr/>
        </p:nvSpPr>
        <p:spPr>
          <a:xfrm>
            <a:off x="1207225" y="313979"/>
            <a:ext cx="8567081" cy="1539240"/>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r>
              <a:rPr lang="en-US" sz="8000" b="0" i="0" u="none" strike="noStrike" cap="none" dirty="0">
                <a:solidFill>
                  <a:srgbClr val="FFFFFF"/>
                </a:solidFill>
                <a:latin typeface="Arial"/>
                <a:ea typeface="Arial"/>
                <a:cs typeface="Arial"/>
                <a:sym typeface="Arial"/>
              </a:rPr>
              <a:t>REST</a:t>
            </a:r>
            <a:endParaRPr/>
          </a:p>
          <a:p>
            <a:pPr marL="0" marR="0" lvl="0" indent="0" algn="l" rtl="0">
              <a:lnSpc>
                <a:spcPct val="111000"/>
              </a:lnSpc>
              <a:spcBef>
                <a:spcPts val="0"/>
              </a:spcBef>
              <a:spcAft>
                <a:spcPts val="0"/>
              </a:spcAft>
              <a:buNone/>
            </a:pPr>
            <a:r>
              <a:rPr lang="en-US" sz="3000" b="0" i="0" u="none" strike="noStrike" cap="none" dirty="0">
                <a:solidFill>
                  <a:srgbClr val="FFFFFF"/>
                </a:solidFill>
                <a:latin typeface="Arial"/>
                <a:ea typeface="Arial"/>
                <a:cs typeface="Arial"/>
                <a:sym typeface="Arial"/>
              </a:rPr>
              <a:t>Restorative Experience for a Safer Transition </a:t>
            </a:r>
            <a:endParaRPr/>
          </a:p>
        </p:txBody>
      </p:sp>
      <p:sp>
        <p:nvSpPr>
          <p:cNvPr id="101" name="Google Shape;101;p2"/>
          <p:cNvSpPr txBox="1"/>
          <p:nvPr/>
        </p:nvSpPr>
        <p:spPr>
          <a:xfrm>
            <a:off x="1490565" y="2627291"/>
            <a:ext cx="7512900" cy="7268528"/>
          </a:xfrm>
          <a:prstGeom prst="rect">
            <a:avLst/>
          </a:prstGeom>
          <a:noFill/>
          <a:ln>
            <a:noFill/>
          </a:ln>
        </p:spPr>
        <p:txBody>
          <a:bodyPr spcFirstLastPara="1" wrap="square" lIns="0" tIns="0" rIns="0" bIns="0" anchor="t" anchorCtr="0">
            <a:spAutoFit/>
          </a:bodyPr>
          <a:lstStyle/>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Based in Olympia, WA</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Started in </a:t>
            </a:r>
            <a:r>
              <a:rPr lang="en-US" sz="2499" b="0" i="0" u="none" strike="noStrike" cap="none" dirty="0" smtClean="0">
                <a:solidFill>
                  <a:srgbClr val="FFFFFF"/>
                </a:solidFill>
                <a:latin typeface="Montserrat"/>
                <a:ea typeface="Montserrat"/>
                <a:cs typeface="Montserrat"/>
                <a:sym typeface="Montserrat"/>
              </a:rPr>
              <a:t>2021</a:t>
            </a:r>
          </a:p>
          <a:p>
            <a:pPr marL="539746" lvl="1" indent="-269872">
              <a:lnSpc>
                <a:spcPct val="135014"/>
              </a:lnSpc>
              <a:buClr>
                <a:srgbClr val="FFFFFF"/>
              </a:buClr>
              <a:buSzPts val="2499"/>
              <a:buFont typeface="Arial"/>
              <a:buChar char="•"/>
            </a:pPr>
            <a:r>
              <a:rPr lang="en-US" sz="2499" dirty="0" smtClean="0">
                <a:solidFill>
                  <a:srgbClr val="FFFFFF"/>
                </a:solidFill>
                <a:latin typeface="Montserrat"/>
                <a:ea typeface="Montserrat"/>
                <a:cs typeface="Montserrat"/>
                <a:sym typeface="Montserrat"/>
              </a:rPr>
              <a:t>Medical respite program in partnership with local hospitals  </a:t>
            </a:r>
            <a:endParaRPr lang="en-US" sz="2499" dirty="0" smtClean="0">
              <a:solidFill>
                <a:srgbClr val="FFFFFF"/>
              </a:solidFill>
              <a:latin typeface="Montserrat"/>
              <a:sym typeface="Montserrat"/>
            </a:endParaRPr>
          </a:p>
          <a:p>
            <a:pPr marL="539746" marR="0" lvl="1" indent="-269872" algn="l" rtl="0">
              <a:lnSpc>
                <a:spcPct val="135014"/>
              </a:lnSpc>
              <a:spcBef>
                <a:spcPts val="0"/>
              </a:spcBef>
              <a:spcAft>
                <a:spcPts val="0"/>
              </a:spcAft>
              <a:buClr>
                <a:srgbClr val="FFFFFF"/>
              </a:buClr>
              <a:buSzPts val="2499"/>
              <a:buFont typeface="Arial"/>
              <a:buChar char="•"/>
            </a:pPr>
            <a:r>
              <a:rPr lang="en-US" sz="2499" dirty="0" smtClean="0">
                <a:solidFill>
                  <a:srgbClr val="FFFFFF"/>
                </a:solidFill>
                <a:latin typeface="Montserrat"/>
                <a:sym typeface="Montserrat"/>
              </a:rPr>
              <a:t>Funded by ACH</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smtClean="0">
                <a:solidFill>
                  <a:srgbClr val="FFFFFF"/>
                </a:solidFill>
                <a:latin typeface="Montserrat"/>
                <a:ea typeface="Montserrat"/>
                <a:cs typeface="Montserrat"/>
                <a:sym typeface="Montserrat"/>
              </a:rPr>
              <a:t>6 </a:t>
            </a:r>
            <a:r>
              <a:rPr lang="en-US" sz="2499" b="0" i="0" u="none" strike="noStrike" cap="none" dirty="0">
                <a:solidFill>
                  <a:srgbClr val="FFFFFF"/>
                </a:solidFill>
                <a:latin typeface="Montserrat"/>
                <a:ea typeface="Montserrat"/>
                <a:cs typeface="Montserrat"/>
                <a:sym typeface="Montserrat"/>
              </a:rPr>
              <a:t>discharge beds for individuals with acute medical conditions who otherwise would be discharging to the streets</a:t>
            </a:r>
            <a:endParaRPr/>
          </a:p>
          <a:p>
            <a:pPr marL="539746" marR="0" lvl="1" indent="-269872" algn="l" rtl="0">
              <a:lnSpc>
                <a:spcPct val="135014"/>
              </a:lnSpc>
              <a:spcBef>
                <a:spcPts val="0"/>
              </a:spcBef>
              <a:spcAft>
                <a:spcPts val="0"/>
              </a:spcAft>
              <a:buClr>
                <a:srgbClr val="FFFFFF"/>
              </a:buClr>
              <a:buSzPts val="2499"/>
              <a:buFont typeface="Arial"/>
              <a:buChar char="•"/>
            </a:pPr>
            <a:r>
              <a:rPr lang="en-US" sz="2499" dirty="0" smtClean="0">
                <a:solidFill>
                  <a:srgbClr val="FFFFFF"/>
                </a:solidFill>
                <a:latin typeface="Montserrat"/>
                <a:sym typeface="Montserrat"/>
              </a:rPr>
              <a:t>30 to 90 day length of stay</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Located in a “dorm” within our congregant shelter</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Staffed using a peer model </a:t>
            </a:r>
            <a:endParaRPr lang="en-US" sz="2499" b="0" i="0" u="none" strike="noStrike" cap="none" dirty="0" smtClean="0">
              <a:solidFill>
                <a:srgbClr val="FFFFFF"/>
              </a:solidFill>
              <a:latin typeface="Montserrat"/>
              <a:ea typeface="Montserrat"/>
              <a:cs typeface="Montserrat"/>
              <a:sym typeface="Montserrat"/>
            </a:endParaRPr>
          </a:p>
          <a:p>
            <a:pPr marL="539746" marR="0" lvl="1" indent="-269872" algn="l" rtl="0">
              <a:lnSpc>
                <a:spcPct val="135014"/>
              </a:lnSpc>
              <a:spcBef>
                <a:spcPts val="0"/>
              </a:spcBef>
              <a:spcAft>
                <a:spcPts val="0"/>
              </a:spcAft>
              <a:buClr>
                <a:srgbClr val="FFFFFF"/>
              </a:buClr>
              <a:buSzPts val="2499"/>
              <a:buFont typeface="Arial"/>
              <a:buChar char="•"/>
            </a:pPr>
            <a:r>
              <a:rPr lang="en-US" sz="2499" dirty="0" smtClean="0">
                <a:solidFill>
                  <a:srgbClr val="FFFFFF"/>
                </a:solidFill>
                <a:latin typeface="Montserrat"/>
                <a:sym typeface="Montserrat"/>
              </a:rPr>
              <a:t>No medical staff</a:t>
            </a:r>
          </a:p>
          <a:p>
            <a:pPr marL="539746" marR="0" lvl="1" indent="-269872" algn="l" rtl="0">
              <a:lnSpc>
                <a:spcPct val="135014"/>
              </a:lnSpc>
              <a:spcBef>
                <a:spcPts val="0"/>
              </a:spcBef>
              <a:spcAft>
                <a:spcPts val="0"/>
              </a:spcAft>
              <a:buClr>
                <a:srgbClr val="FFFFFF"/>
              </a:buClr>
              <a:buSzPts val="2499"/>
              <a:buFont typeface="Arial"/>
              <a:buChar char="•"/>
            </a:pPr>
            <a:r>
              <a:rPr lang="en-US" sz="2499" dirty="0" smtClean="0">
                <a:solidFill>
                  <a:srgbClr val="FFFFFF"/>
                </a:solidFill>
                <a:latin typeface="Montserrat"/>
                <a:sym typeface="Montserrat"/>
              </a:rPr>
              <a:t>Trauma informed model</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p:nvPr/>
        </p:nvSpPr>
        <p:spPr>
          <a:xfrm>
            <a:off x="0" y="-418725"/>
            <a:ext cx="18288000" cy="1069848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20" b="-9219"/>
            </a:stretch>
          </a:blipFill>
          <a:ln>
            <a:noFill/>
          </a:ln>
        </p:spPr>
      </p:sp>
      <p:sp>
        <p:nvSpPr>
          <p:cNvPr id="115" name="Google Shape;115;p4"/>
          <p:cNvSpPr/>
          <p:nvPr/>
        </p:nvSpPr>
        <p:spPr>
          <a:xfrm>
            <a:off x="9987300" y="2230623"/>
            <a:ext cx="7761077" cy="5825744"/>
          </a:xfrm>
          <a:custGeom>
            <a:avLst/>
            <a:gdLst/>
            <a:ahLst/>
            <a:cxnLst/>
            <a:rect l="l" t="t" r="r" b="b"/>
            <a:pathLst>
              <a:path w="1082815" h="812800" extrusionOk="0">
                <a:moveTo>
                  <a:pt x="22944" y="0"/>
                </a:moveTo>
                <a:lnTo>
                  <a:pt x="1059871" y="0"/>
                </a:lnTo>
                <a:cubicBezTo>
                  <a:pt x="1065956" y="0"/>
                  <a:pt x="1071792" y="2417"/>
                  <a:pt x="1076095" y="6720"/>
                </a:cubicBezTo>
                <a:cubicBezTo>
                  <a:pt x="1080398" y="11023"/>
                  <a:pt x="1082815" y="16859"/>
                  <a:pt x="1082815" y="22944"/>
                </a:cubicBezTo>
                <a:lnTo>
                  <a:pt x="1082815" y="789856"/>
                </a:lnTo>
                <a:cubicBezTo>
                  <a:pt x="1082815" y="802528"/>
                  <a:pt x="1072543" y="812800"/>
                  <a:pt x="1059871" y="812800"/>
                </a:cubicBezTo>
                <a:lnTo>
                  <a:pt x="22944" y="812800"/>
                </a:lnTo>
                <a:cubicBezTo>
                  <a:pt x="10272" y="812800"/>
                  <a:pt x="0" y="802528"/>
                  <a:pt x="0" y="789856"/>
                </a:cubicBezTo>
                <a:lnTo>
                  <a:pt x="0" y="22944"/>
                </a:lnTo>
                <a:cubicBezTo>
                  <a:pt x="0" y="10272"/>
                  <a:pt x="10272" y="0"/>
                  <a:pt x="22944" y="0"/>
                </a:cubicBezTo>
                <a:close/>
              </a:path>
            </a:pathLst>
          </a:custGeom>
          <a:blipFill rotWithShape="1">
            <a:blip r:embed="rId4">
              <a:alphaModFix/>
            </a:blip>
            <a:stretch>
              <a:fillRect l="-7685" t="-12357" r="-4702" b="-2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txBox="1"/>
          <p:nvPr/>
        </p:nvSpPr>
        <p:spPr>
          <a:xfrm>
            <a:off x="1114200" y="260275"/>
            <a:ext cx="8567700" cy="1120500"/>
          </a:xfrm>
          <a:prstGeom prst="rect">
            <a:avLst/>
          </a:prstGeom>
          <a:noFill/>
          <a:ln>
            <a:noFill/>
          </a:ln>
        </p:spPr>
        <p:txBody>
          <a:bodyPr spcFirstLastPara="1" wrap="square" lIns="0" tIns="0" rIns="0" bIns="0" anchor="t" anchorCtr="0">
            <a:normAutofit fontScale="77500" lnSpcReduction="20000"/>
          </a:bodyPr>
          <a:lstStyle/>
          <a:p>
            <a:pPr marL="0" marR="0" lvl="0" indent="0" algn="l" rtl="0">
              <a:lnSpc>
                <a:spcPct val="111000"/>
              </a:lnSpc>
              <a:spcBef>
                <a:spcPts val="0"/>
              </a:spcBef>
              <a:spcAft>
                <a:spcPts val="0"/>
              </a:spcAft>
              <a:buNone/>
            </a:pPr>
            <a:r>
              <a:rPr lang="en-US" sz="8000" b="0" i="0" u="none" strike="noStrike" cap="none" dirty="0">
                <a:solidFill>
                  <a:srgbClr val="FFFFFF"/>
                </a:solidFill>
                <a:latin typeface="Arial"/>
                <a:ea typeface="Arial"/>
                <a:cs typeface="Arial"/>
                <a:sym typeface="Arial"/>
              </a:rPr>
              <a:t>Peer </a:t>
            </a:r>
            <a:r>
              <a:rPr lang="en-US" sz="8000" b="0" i="0" u="none" strike="noStrike" cap="none" dirty="0" smtClean="0">
                <a:solidFill>
                  <a:srgbClr val="FFFFFF"/>
                </a:solidFill>
                <a:latin typeface="Arial"/>
                <a:ea typeface="Arial"/>
                <a:cs typeface="Arial"/>
                <a:sym typeface="Arial"/>
              </a:rPr>
              <a:t>Navigation Model</a:t>
            </a:r>
            <a:endParaRPr/>
          </a:p>
        </p:txBody>
      </p:sp>
      <p:sp>
        <p:nvSpPr>
          <p:cNvPr id="117" name="Google Shape;117;p4"/>
          <p:cNvSpPr txBox="1"/>
          <p:nvPr/>
        </p:nvSpPr>
        <p:spPr>
          <a:xfrm>
            <a:off x="1028700" y="1788175"/>
            <a:ext cx="8517300" cy="7559377"/>
          </a:xfrm>
          <a:prstGeom prst="rect">
            <a:avLst/>
          </a:prstGeom>
          <a:noFill/>
          <a:ln>
            <a:noFill/>
          </a:ln>
        </p:spPr>
        <p:txBody>
          <a:bodyPr spcFirstLastPara="1" wrap="square" lIns="0" tIns="0" rIns="0" bIns="0" anchor="t" anchorCtr="0">
            <a:spAutoFit/>
          </a:bodyPr>
          <a:lstStyle/>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Certified Peer Counselors </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Coordinate hospital referrals to REST</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Intensive Case Management</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Client-Centered Approach</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Frequent goals:</a:t>
            </a:r>
            <a:endParaRPr/>
          </a:p>
          <a:p>
            <a:pPr marL="1079492" marR="0" lvl="2" indent="-359830"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ID replacement</a:t>
            </a:r>
            <a:endParaRPr/>
          </a:p>
          <a:p>
            <a:pPr marL="1079492" marR="0" lvl="2" indent="-359830"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Connection to PCP or Specialists</a:t>
            </a:r>
            <a:endParaRPr/>
          </a:p>
          <a:p>
            <a:pPr marL="1079492" marR="0" lvl="2" indent="-359830"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Housing/Shelter</a:t>
            </a:r>
            <a:endParaRPr/>
          </a:p>
          <a:p>
            <a:pPr marL="1079492" marR="0" lvl="2" indent="-359830"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Transportation to Medical Appointments</a:t>
            </a:r>
            <a:endParaRPr/>
          </a:p>
          <a:p>
            <a:pPr marL="1079492" marR="0" lvl="2" indent="-359830"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Re-Connection with Families</a:t>
            </a:r>
            <a:endParaRPr/>
          </a:p>
          <a:p>
            <a:pPr marL="1079492" marR="0" lvl="2" indent="-359830"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Connection to Homeless Services in Community</a:t>
            </a:r>
            <a:endParaRPr/>
          </a:p>
          <a:p>
            <a:pPr marL="1079492" marR="0" lvl="2" indent="-359830"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Medicare/Medicaid </a:t>
            </a:r>
            <a:r>
              <a:rPr lang="en-US" sz="2499" b="0" i="0" u="none" strike="noStrike" cap="none" dirty="0" smtClean="0">
                <a:solidFill>
                  <a:srgbClr val="FFFFFF"/>
                </a:solidFill>
                <a:latin typeface="Montserrat"/>
                <a:ea typeface="Montserrat"/>
                <a:cs typeface="Montserrat"/>
                <a:sym typeface="Montserrat"/>
              </a:rPr>
              <a:t>Navigation</a:t>
            </a:r>
          </a:p>
          <a:p>
            <a:pPr marL="1079492" marR="0" lvl="2" indent="-359830" algn="l" rtl="0">
              <a:lnSpc>
                <a:spcPct val="135014"/>
              </a:lnSpc>
              <a:spcBef>
                <a:spcPts val="0"/>
              </a:spcBef>
              <a:spcAft>
                <a:spcPts val="0"/>
              </a:spcAft>
              <a:buClr>
                <a:srgbClr val="FFFFFF"/>
              </a:buClr>
              <a:buSzPts val="2499"/>
              <a:buFont typeface="Arial"/>
              <a:buChar char="⚬"/>
            </a:pPr>
            <a:r>
              <a:rPr lang="en-US" sz="2499" dirty="0" smtClean="0">
                <a:solidFill>
                  <a:srgbClr val="FFFFFF"/>
                </a:solidFill>
                <a:latin typeface="Montserrat"/>
                <a:sym typeface="Montserrat"/>
              </a:rPr>
              <a:t>Medical Literacy</a:t>
            </a:r>
            <a:endParaRPr/>
          </a:p>
          <a:p>
            <a:pPr marL="539746" marR="0" lvl="1" indent="-269872" algn="l" rtl="0">
              <a:lnSpc>
                <a:spcPct val="135014"/>
              </a:lnSpc>
              <a:spcBef>
                <a:spcPts val="0"/>
              </a:spcBef>
              <a:spcAft>
                <a:spcPts val="0"/>
              </a:spcAft>
              <a:buClr>
                <a:srgbClr val="FFFFFF"/>
              </a:buClr>
              <a:buSzPts val="2499"/>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a:off x="0" y="-37578"/>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20" b="-9219"/>
            </a:stretch>
          </a:blipFill>
          <a:ln>
            <a:noFill/>
          </a:ln>
        </p:spPr>
      </p:sp>
      <p:sp>
        <p:nvSpPr>
          <p:cNvPr id="107" name="Google Shape;107;p3"/>
          <p:cNvSpPr/>
          <p:nvPr/>
        </p:nvSpPr>
        <p:spPr>
          <a:xfrm>
            <a:off x="11006551" y="1028700"/>
            <a:ext cx="5486400" cy="8229600"/>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4">
              <a:alphaModFix/>
            </a:blip>
            <a:stretch>
              <a:fillRect l="-6248" r="-624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txBox="1"/>
          <p:nvPr/>
        </p:nvSpPr>
        <p:spPr>
          <a:xfrm>
            <a:off x="1606470" y="466362"/>
            <a:ext cx="7537530" cy="3396615"/>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r>
              <a:rPr lang="en-US" sz="8000" b="0" i="0" u="none" strike="noStrike" cap="none">
                <a:solidFill>
                  <a:srgbClr val="FFFFFF"/>
                </a:solidFill>
                <a:latin typeface="Arial"/>
                <a:ea typeface="Arial"/>
                <a:cs typeface="Arial"/>
                <a:sym typeface="Arial"/>
              </a:rPr>
              <a:t>What low barrier means to us</a:t>
            </a:r>
            <a:endParaRPr/>
          </a:p>
        </p:txBody>
      </p:sp>
      <p:sp>
        <p:nvSpPr>
          <p:cNvPr id="109" name="Google Shape;109;p3"/>
          <p:cNvSpPr txBox="1"/>
          <p:nvPr/>
        </p:nvSpPr>
        <p:spPr>
          <a:xfrm>
            <a:off x="1606470" y="3600450"/>
            <a:ext cx="8901651" cy="6749348"/>
          </a:xfrm>
          <a:prstGeom prst="rect">
            <a:avLst/>
          </a:prstGeom>
          <a:noFill/>
          <a:ln>
            <a:noFill/>
          </a:ln>
        </p:spPr>
        <p:txBody>
          <a:bodyPr spcFirstLastPara="1" wrap="square" lIns="0" tIns="0" rIns="0" bIns="0" anchor="t" anchorCtr="0">
            <a:spAutoFit/>
          </a:bodyPr>
          <a:lstStyle/>
          <a:p>
            <a:pPr marL="0" marR="0" lvl="0" indent="0" algn="l" rtl="0">
              <a:lnSpc>
                <a:spcPct val="135014"/>
              </a:lnSpc>
              <a:spcBef>
                <a:spcPts val="0"/>
              </a:spcBef>
              <a:spcAft>
                <a:spcPts val="0"/>
              </a:spcAft>
              <a:buNone/>
            </a:pPr>
            <a:r>
              <a:rPr lang="en-US" sz="2499" b="0" i="0" u="none" strike="noStrike" cap="none" dirty="0">
                <a:solidFill>
                  <a:srgbClr val="FFFFFF"/>
                </a:solidFill>
                <a:latin typeface="Montserrat"/>
                <a:ea typeface="Montserrat"/>
                <a:cs typeface="Montserrat"/>
                <a:sym typeface="Montserrat"/>
              </a:rPr>
              <a:t>We aim to provide the lowest barriers to our guests to screen people “in” rather than “out”</a:t>
            </a:r>
            <a:endParaRPr/>
          </a:p>
          <a:p>
            <a:pPr marL="0" marR="0" lvl="0" indent="0" algn="l" rtl="0">
              <a:lnSpc>
                <a:spcPct val="135014"/>
              </a:lnSpc>
              <a:spcBef>
                <a:spcPts val="0"/>
              </a:spcBef>
              <a:spcAft>
                <a:spcPts val="0"/>
              </a:spcAft>
              <a:buNone/>
            </a:pPr>
            <a:endParaRPr sz="2499" b="0" i="0" u="none" strike="noStrike" cap="none">
              <a:solidFill>
                <a:srgbClr val="FFFFFF"/>
              </a:solidFill>
              <a:latin typeface="Montserrat"/>
              <a:ea typeface="Montserrat"/>
              <a:cs typeface="Montserrat"/>
              <a:sym typeface="Montserrat"/>
            </a:endParaRPr>
          </a:p>
          <a:p>
            <a:pPr marL="0" marR="0" lvl="0" indent="0" algn="l" rtl="0">
              <a:lnSpc>
                <a:spcPct val="135014"/>
              </a:lnSpc>
              <a:spcBef>
                <a:spcPts val="0"/>
              </a:spcBef>
              <a:spcAft>
                <a:spcPts val="0"/>
              </a:spcAft>
              <a:buNone/>
            </a:pPr>
            <a:r>
              <a:rPr lang="en-US" sz="2499" b="0" i="0" u="none" strike="noStrike" cap="none" dirty="0">
                <a:solidFill>
                  <a:srgbClr val="FFFFFF"/>
                </a:solidFill>
                <a:latin typeface="Montserrat"/>
                <a:ea typeface="Montserrat"/>
                <a:cs typeface="Montserrat"/>
                <a:sym typeface="Montserrat"/>
              </a:rPr>
              <a:t>A few aspects of our services that we see as low barrier:</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No sobriety requirements</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No ID or verification required</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Freedom to come and go during the day</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24/7 facility</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Pets allowed</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Always offer a path to return</a:t>
            </a:r>
            <a:endParaRPr/>
          </a:p>
          <a:p>
            <a:pPr marL="539746" marR="0" lvl="1" indent="-269872" algn="l" rtl="0">
              <a:lnSpc>
                <a:spcPct val="135014"/>
              </a:lnSpc>
              <a:spcBef>
                <a:spcPts val="0"/>
              </a:spcBef>
              <a:spcAft>
                <a:spcPts val="0"/>
              </a:spcAft>
              <a:buClr>
                <a:srgbClr val="FFFFFF"/>
              </a:buClr>
              <a:buSzPts val="2499"/>
              <a:buFont typeface="Arial"/>
              <a:buChar char="•"/>
            </a:pPr>
            <a:r>
              <a:rPr lang="en-US" sz="2499" dirty="0" smtClean="0">
                <a:solidFill>
                  <a:srgbClr val="FFFFFF"/>
                </a:solidFill>
                <a:latin typeface="Montserrat"/>
                <a:ea typeface="Montserrat"/>
                <a:cs typeface="Montserrat"/>
                <a:sym typeface="Montserrat"/>
              </a:rPr>
              <a:t>Peer support</a:t>
            </a:r>
            <a:r>
              <a:rPr lang="en-US" sz="2499" b="0" i="0" u="none" strike="noStrike" cap="none" dirty="0" smtClean="0">
                <a:solidFill>
                  <a:srgbClr val="FFFFFF"/>
                </a:solidFill>
                <a:latin typeface="Montserrat"/>
                <a:ea typeface="Montserrat"/>
                <a:cs typeface="Montserrat"/>
                <a:sym typeface="Montserrat"/>
              </a:rPr>
              <a:t> </a:t>
            </a:r>
            <a:endParaRPr/>
          </a:p>
          <a:p>
            <a:pPr marL="0" marR="0" lvl="0" indent="0" algn="l" rtl="0">
              <a:lnSpc>
                <a:spcPct val="135014"/>
              </a:lnSpc>
              <a:spcBef>
                <a:spcPts val="0"/>
              </a:spcBef>
              <a:spcAft>
                <a:spcPts val="0"/>
              </a:spcAft>
              <a:buNone/>
            </a:pPr>
            <a:endParaRPr sz="2499" b="0" i="0" u="none" strike="noStrike" cap="none">
              <a:solidFill>
                <a:srgbClr val="FFFFFF"/>
              </a:solidFill>
              <a:latin typeface="Montserrat"/>
              <a:ea typeface="Montserrat"/>
              <a:cs typeface="Montserrat"/>
              <a:sym typeface="Montserrat"/>
            </a:endParaRPr>
          </a:p>
          <a:p>
            <a:pPr marL="0" marR="0" lvl="0" indent="0" algn="l" rtl="0">
              <a:lnSpc>
                <a:spcPct val="135014"/>
              </a:lnSpc>
              <a:spcBef>
                <a:spcPts val="0"/>
              </a:spcBef>
              <a:spcAft>
                <a:spcPts val="0"/>
              </a:spcAft>
              <a:buNone/>
            </a:pPr>
            <a:endParaRPr sz="2499" b="0" i="0" u="none" strike="noStrike" cap="none">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20" b="-9219"/>
            </a:stretch>
          </a:blipFill>
          <a:ln>
            <a:noFill/>
          </a:ln>
        </p:spPr>
      </p:sp>
      <p:sp>
        <p:nvSpPr>
          <p:cNvPr id="123" name="Google Shape;123;p5"/>
          <p:cNvSpPr/>
          <p:nvPr/>
        </p:nvSpPr>
        <p:spPr>
          <a:xfrm rot="10800000">
            <a:off x="7218777" y="-1375070"/>
            <a:ext cx="12341165" cy="12341165"/>
          </a:xfrm>
          <a:custGeom>
            <a:avLst/>
            <a:gdLst/>
            <a:ahLst/>
            <a:cxnLst/>
            <a:rect l="l" t="t" r="r" b="b"/>
            <a:pathLst>
              <a:path w="12341165" h="12341165" extrusionOk="0">
                <a:moveTo>
                  <a:pt x="0" y="0"/>
                </a:moveTo>
                <a:lnTo>
                  <a:pt x="12341165" y="0"/>
                </a:lnTo>
                <a:lnTo>
                  <a:pt x="12341165" y="12341165"/>
                </a:lnTo>
                <a:lnTo>
                  <a:pt x="0" y="12341165"/>
                </a:lnTo>
                <a:lnTo>
                  <a:pt x="0" y="0"/>
                </a:lnTo>
                <a:close/>
              </a:path>
            </a:pathLst>
          </a:custGeom>
          <a:blipFill rotWithShape="1">
            <a:blip r:embed="rId4">
              <a:alphaModFix/>
            </a:blip>
            <a:stretch>
              <a:fillRect/>
            </a:stretch>
          </a:blipFill>
          <a:ln>
            <a:noFill/>
          </a:ln>
        </p:spPr>
      </p:sp>
      <p:sp>
        <p:nvSpPr>
          <p:cNvPr id="124" name="Google Shape;124;p5"/>
          <p:cNvSpPr/>
          <p:nvPr/>
        </p:nvSpPr>
        <p:spPr>
          <a:xfrm>
            <a:off x="11006551" y="1028700"/>
            <a:ext cx="5486400" cy="8229600"/>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5">
              <a:alphaModFix/>
            </a:blip>
            <a:stretch>
              <a:fillRect l="-103737" r="-2125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txBox="1"/>
          <p:nvPr/>
        </p:nvSpPr>
        <p:spPr>
          <a:xfrm>
            <a:off x="1606475" y="667700"/>
            <a:ext cx="8101800" cy="2987700"/>
          </a:xfrm>
          <a:prstGeom prst="rect">
            <a:avLst/>
          </a:prstGeom>
          <a:noFill/>
          <a:ln>
            <a:noFill/>
          </a:ln>
        </p:spPr>
        <p:txBody>
          <a:bodyPr spcFirstLastPara="1" wrap="square" lIns="0" tIns="0" rIns="0" bIns="0" anchor="t" anchorCtr="0">
            <a:normAutofit fontScale="85000" lnSpcReduction="20000"/>
          </a:bodyPr>
          <a:lstStyle/>
          <a:p>
            <a:pPr marL="0" marR="0" lvl="0" indent="0" algn="l" rtl="0">
              <a:lnSpc>
                <a:spcPct val="111000"/>
              </a:lnSpc>
              <a:spcBef>
                <a:spcPts val="0"/>
              </a:spcBef>
              <a:spcAft>
                <a:spcPts val="0"/>
              </a:spcAft>
              <a:buNone/>
            </a:pPr>
            <a:r>
              <a:rPr lang="en-US" sz="8000" b="0" i="0" u="none" strike="noStrike" cap="none" dirty="0">
                <a:solidFill>
                  <a:srgbClr val="FFFFFF"/>
                </a:solidFill>
                <a:latin typeface="Arial"/>
                <a:ea typeface="Arial"/>
                <a:cs typeface="Arial"/>
                <a:sym typeface="Arial"/>
              </a:rPr>
              <a:t>Serving Active Drug Users in Respite Care</a:t>
            </a:r>
            <a:endParaRPr/>
          </a:p>
        </p:txBody>
      </p:sp>
      <p:sp>
        <p:nvSpPr>
          <p:cNvPr id="126" name="Google Shape;126;p5"/>
          <p:cNvSpPr txBox="1"/>
          <p:nvPr/>
        </p:nvSpPr>
        <p:spPr>
          <a:xfrm>
            <a:off x="1381791" y="3757449"/>
            <a:ext cx="7537530" cy="6230167"/>
          </a:xfrm>
          <a:prstGeom prst="rect">
            <a:avLst/>
          </a:prstGeom>
          <a:noFill/>
          <a:ln>
            <a:noFill/>
          </a:ln>
        </p:spPr>
        <p:txBody>
          <a:bodyPr spcFirstLastPara="1" wrap="square" lIns="0" tIns="0" rIns="0" bIns="0" anchor="t" anchorCtr="0">
            <a:spAutoFit/>
          </a:bodyPr>
          <a:lstStyle/>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Harm reduction model of </a:t>
            </a:r>
            <a:r>
              <a:rPr lang="en-US" sz="2499" b="0" i="0" u="none" strike="noStrike" cap="none" dirty="0" smtClean="0">
                <a:solidFill>
                  <a:srgbClr val="FFFFFF"/>
                </a:solidFill>
                <a:latin typeface="Montserrat"/>
                <a:ea typeface="Montserrat"/>
                <a:cs typeface="Montserrat"/>
                <a:sym typeface="Montserrat"/>
              </a:rPr>
              <a:t>services</a:t>
            </a:r>
          </a:p>
          <a:p>
            <a:pPr marL="539746" marR="0" lvl="1" indent="-269872" algn="l" rtl="0">
              <a:lnSpc>
                <a:spcPct val="135014"/>
              </a:lnSpc>
              <a:spcBef>
                <a:spcPts val="0"/>
              </a:spcBef>
              <a:spcAft>
                <a:spcPts val="0"/>
              </a:spcAft>
              <a:buClr>
                <a:srgbClr val="FFFFFF"/>
              </a:buClr>
              <a:buSzPts val="2499"/>
              <a:buFont typeface="Arial"/>
              <a:buChar char="•"/>
            </a:pPr>
            <a:r>
              <a:rPr lang="en-US" sz="2499" dirty="0" smtClean="0">
                <a:solidFill>
                  <a:srgbClr val="FFFFFF"/>
                </a:solidFill>
                <a:latin typeface="Montserrat"/>
                <a:sym typeface="Montserrat"/>
              </a:rPr>
              <a:t>Trauma informed</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Support individuals not interested in seeking sobriety</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Assist guests in navigating treatment when wanted, including medical interventions (</a:t>
            </a:r>
            <a:r>
              <a:rPr lang="en-US" sz="2499" b="0" i="0" u="none" strike="noStrike" cap="none" dirty="0" err="1">
                <a:solidFill>
                  <a:srgbClr val="FFFFFF"/>
                </a:solidFill>
                <a:latin typeface="Montserrat"/>
                <a:ea typeface="Montserrat"/>
                <a:cs typeface="Montserrat"/>
                <a:sym typeface="Montserrat"/>
              </a:rPr>
              <a:t>suboxone</a:t>
            </a:r>
            <a:r>
              <a:rPr lang="en-US" sz="2499" b="0" i="0" u="none" strike="noStrike" cap="none" dirty="0">
                <a:solidFill>
                  <a:srgbClr val="FFFFFF"/>
                </a:solidFill>
                <a:latin typeface="Montserrat"/>
                <a:ea typeface="Montserrat"/>
                <a:cs typeface="Montserrat"/>
                <a:sym typeface="Montserrat"/>
              </a:rPr>
              <a:t>, </a:t>
            </a:r>
            <a:r>
              <a:rPr lang="en-US" sz="2499" b="0" i="0" u="none" strike="noStrike" cap="none" dirty="0" err="1">
                <a:solidFill>
                  <a:srgbClr val="FFFFFF"/>
                </a:solidFill>
                <a:latin typeface="Montserrat"/>
                <a:ea typeface="Montserrat"/>
                <a:cs typeface="Montserrat"/>
                <a:sym typeface="Montserrat"/>
              </a:rPr>
              <a:t>methodone</a:t>
            </a:r>
            <a:r>
              <a:rPr lang="en-US" sz="2499" b="0" i="0" u="none" strike="noStrike" cap="none" dirty="0">
                <a:solidFill>
                  <a:srgbClr val="FFFFFF"/>
                </a:solidFill>
                <a:latin typeface="Montserrat"/>
                <a:ea typeface="Montserrat"/>
                <a:cs typeface="Montserrat"/>
                <a:sym typeface="Montserrat"/>
              </a:rPr>
              <a:t>, etc)</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Advocate with our hospital partners for better care and treatment for drug users</a:t>
            </a:r>
            <a:endParaRPr/>
          </a:p>
          <a:p>
            <a:pPr marL="539746" marR="0" lvl="1" indent="-269872" algn="l" rtl="0">
              <a:lnSpc>
                <a:spcPct val="135014"/>
              </a:lnSpc>
              <a:spcBef>
                <a:spcPts val="0"/>
              </a:spcBef>
              <a:spcAft>
                <a:spcPts val="0"/>
              </a:spcAft>
              <a:buClr>
                <a:srgbClr val="FFFFFF"/>
              </a:buClr>
              <a:buSzPts val="2499"/>
              <a:buFont typeface="Arial"/>
              <a:buChar char="•"/>
            </a:pPr>
            <a:r>
              <a:rPr lang="en-US" sz="2499" dirty="0" smtClean="0">
                <a:solidFill>
                  <a:srgbClr val="FFFFFF"/>
                </a:solidFill>
                <a:latin typeface="Montserrat"/>
                <a:ea typeface="Montserrat"/>
                <a:cs typeface="Montserrat"/>
                <a:sym typeface="Montserrat"/>
              </a:rPr>
              <a:t>Training in safety planning and CPR;</a:t>
            </a:r>
            <a:r>
              <a:rPr lang="en-US" sz="2499" b="0" i="0" u="none" strike="noStrike" cap="none" dirty="0" smtClean="0">
                <a:solidFill>
                  <a:srgbClr val="FFFFFF"/>
                </a:solidFill>
                <a:latin typeface="Montserrat"/>
                <a:ea typeface="Montserrat"/>
                <a:cs typeface="Montserrat"/>
                <a:sym typeface="Montserrat"/>
              </a:rPr>
              <a:t> </a:t>
            </a:r>
            <a:r>
              <a:rPr lang="en-US" sz="2499" b="0" i="0" u="none" strike="noStrike" cap="none" dirty="0" err="1">
                <a:solidFill>
                  <a:srgbClr val="FFFFFF"/>
                </a:solidFill>
                <a:latin typeface="Montserrat"/>
                <a:ea typeface="Montserrat"/>
                <a:cs typeface="Montserrat"/>
                <a:sym typeface="Montserrat"/>
              </a:rPr>
              <a:t>naloxone</a:t>
            </a:r>
            <a:r>
              <a:rPr lang="en-US" sz="2499" b="0" i="0" u="none" strike="noStrike" cap="none" dirty="0">
                <a:solidFill>
                  <a:srgbClr val="FFFFFF"/>
                </a:solidFill>
                <a:latin typeface="Montserrat"/>
                <a:ea typeface="Montserrat"/>
                <a:cs typeface="Montserrat"/>
                <a:sym typeface="Montserrat"/>
              </a:rPr>
              <a:t> administration, distribute kits</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Advocacy in the healthcare system</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20" b="-9219"/>
            </a:stretch>
          </a:blipFill>
          <a:ln>
            <a:noFill/>
          </a:ln>
        </p:spPr>
      </p:sp>
      <p:sp>
        <p:nvSpPr>
          <p:cNvPr id="148" name="Google Shape;148;p7"/>
          <p:cNvSpPr/>
          <p:nvPr/>
        </p:nvSpPr>
        <p:spPr>
          <a:xfrm>
            <a:off x="1386273" y="805042"/>
            <a:ext cx="5486400" cy="8229600"/>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4">
              <a:alphaModFix/>
            </a:blip>
            <a:stretch>
              <a:fillRect l="-92" r="-91"/>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txBox="1"/>
          <p:nvPr/>
        </p:nvSpPr>
        <p:spPr>
          <a:xfrm>
            <a:off x="8691750" y="805056"/>
            <a:ext cx="8567400" cy="1366528"/>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r>
              <a:rPr lang="en-US" sz="8000" b="0" i="0" u="none" strike="noStrike" cap="none" dirty="0" smtClean="0">
                <a:solidFill>
                  <a:srgbClr val="FFFFFF"/>
                </a:solidFill>
                <a:latin typeface="Arial"/>
                <a:ea typeface="Arial"/>
                <a:cs typeface="Arial"/>
                <a:sym typeface="Arial"/>
              </a:rPr>
              <a:t>Challenges</a:t>
            </a:r>
            <a:endParaRPr/>
          </a:p>
        </p:txBody>
      </p:sp>
      <p:sp>
        <p:nvSpPr>
          <p:cNvPr id="150" name="Google Shape;150;p7"/>
          <p:cNvSpPr txBox="1"/>
          <p:nvPr/>
        </p:nvSpPr>
        <p:spPr>
          <a:xfrm>
            <a:off x="7490267" y="2571750"/>
            <a:ext cx="9769033" cy="6230167"/>
          </a:xfrm>
          <a:prstGeom prst="rect">
            <a:avLst/>
          </a:prstGeom>
          <a:noFill/>
          <a:ln>
            <a:noFill/>
          </a:ln>
        </p:spPr>
        <p:txBody>
          <a:bodyPr spcFirstLastPara="1" wrap="square" lIns="0" tIns="0" rIns="0" bIns="0" anchor="t" anchorCtr="0">
            <a:spAutoFit/>
          </a:bodyPr>
          <a:lstStyle/>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Forced abstinence and withdrawal </a:t>
            </a:r>
            <a:r>
              <a:rPr lang="en-US" sz="2499" b="0" i="0" u="none" strike="noStrike" cap="none" dirty="0" smtClean="0">
                <a:solidFill>
                  <a:srgbClr val="FFFFFF"/>
                </a:solidFill>
                <a:latin typeface="Montserrat"/>
                <a:ea typeface="Montserrat"/>
                <a:cs typeface="Montserrat"/>
                <a:sym typeface="Montserrat"/>
              </a:rPr>
              <a:t>symptoms  from hospital stay</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Stigma around drug users </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Methadone or </a:t>
            </a:r>
            <a:r>
              <a:rPr lang="en-US" sz="2499" b="0" i="0" u="none" strike="noStrike" cap="none" dirty="0" err="1">
                <a:solidFill>
                  <a:srgbClr val="FFFFFF"/>
                </a:solidFill>
                <a:latin typeface="Montserrat"/>
                <a:ea typeface="Montserrat"/>
                <a:cs typeface="Montserrat"/>
                <a:sym typeface="Montserrat"/>
              </a:rPr>
              <a:t>suboxone</a:t>
            </a:r>
            <a:r>
              <a:rPr lang="en-US" sz="2499" b="0" i="0" u="none" strike="noStrike" cap="none" dirty="0">
                <a:solidFill>
                  <a:srgbClr val="FFFFFF"/>
                </a:solidFill>
                <a:latin typeface="Montserrat"/>
                <a:ea typeface="Montserrat"/>
                <a:cs typeface="Montserrat"/>
                <a:sym typeface="Montserrat"/>
              </a:rPr>
              <a:t> prescriptions without discharge coordination</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smtClean="0">
                <a:solidFill>
                  <a:srgbClr val="FFFFFF"/>
                </a:solidFill>
                <a:latin typeface="Montserrat"/>
                <a:ea typeface="Montserrat"/>
                <a:cs typeface="Montserrat"/>
                <a:sym typeface="Montserrat"/>
              </a:rPr>
              <a:t>Pain </a:t>
            </a:r>
            <a:r>
              <a:rPr lang="en-US" sz="2499" b="0" i="0" u="none" strike="noStrike" cap="none" dirty="0">
                <a:solidFill>
                  <a:srgbClr val="FFFFFF"/>
                </a:solidFill>
                <a:latin typeface="Montserrat"/>
                <a:ea typeface="Montserrat"/>
                <a:cs typeface="Montserrat"/>
                <a:sym typeface="Montserrat"/>
              </a:rPr>
              <a:t>management for guests</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Lack of mental health treatment options</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Timing issues: referrals, specialists, prescriptions, exit referrals</a:t>
            </a:r>
            <a:endParaRPr/>
          </a:p>
          <a:p>
            <a:pPr marL="539746" marR="0" lvl="1" indent="-269872" algn="l" rtl="0">
              <a:lnSpc>
                <a:spcPct val="135014"/>
              </a:lnSpc>
              <a:spcBef>
                <a:spcPts val="0"/>
              </a:spcBef>
              <a:spcAft>
                <a:spcPts val="0"/>
              </a:spcAft>
              <a:buClr>
                <a:srgbClr val="FFFFFF"/>
              </a:buClr>
              <a:buSzPts val="2499"/>
              <a:buFont typeface="Arial"/>
              <a:buChar char="•"/>
            </a:pPr>
            <a:r>
              <a:rPr lang="en-US" sz="2499" b="0" i="0" u="none" strike="noStrike" cap="none" dirty="0">
                <a:solidFill>
                  <a:srgbClr val="FFFFFF"/>
                </a:solidFill>
                <a:latin typeface="Montserrat"/>
                <a:ea typeface="Montserrat"/>
                <a:cs typeface="Montserrat"/>
                <a:sym typeface="Montserrat"/>
              </a:rPr>
              <a:t>Up to 90 day length of stay means some people are discharged to the streets</a:t>
            </a:r>
            <a:endParaRPr/>
          </a:p>
          <a:p>
            <a:pPr marL="0" marR="0" lvl="0" indent="0" algn="l" rtl="0">
              <a:lnSpc>
                <a:spcPct val="135014"/>
              </a:lnSpc>
              <a:spcBef>
                <a:spcPts val="0"/>
              </a:spcBef>
              <a:spcAft>
                <a:spcPts val="0"/>
              </a:spcAft>
              <a:buNone/>
            </a:pPr>
            <a:endParaRPr sz="2499" b="0" i="0" u="none" strike="noStrike" cap="none">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20" b="-9219"/>
            </a:stretch>
          </a:blipFill>
          <a:ln>
            <a:noFill/>
          </a:ln>
        </p:spPr>
      </p:sp>
      <p:sp>
        <p:nvSpPr>
          <p:cNvPr id="156" name="Google Shape;156;p8"/>
          <p:cNvSpPr/>
          <p:nvPr/>
        </p:nvSpPr>
        <p:spPr>
          <a:xfrm>
            <a:off x="11006551" y="1028700"/>
            <a:ext cx="5492750" cy="8239125"/>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8"/>
          <p:cNvGrpSpPr/>
          <p:nvPr/>
        </p:nvGrpSpPr>
        <p:grpSpPr>
          <a:xfrm>
            <a:off x="15536101" y="-806772"/>
            <a:ext cx="1913700" cy="2886363"/>
            <a:chOff x="0" y="-28575"/>
            <a:chExt cx="612384" cy="923636"/>
          </a:xfrm>
        </p:grpSpPr>
        <p:sp>
          <p:nvSpPr>
            <p:cNvPr id="158" name="Google Shape;158;p8"/>
            <p:cNvSpPr/>
            <p:nvPr/>
          </p:nvSpPr>
          <p:spPr>
            <a:xfrm>
              <a:off x="0" y="0"/>
              <a:ext cx="612384" cy="895061"/>
            </a:xfrm>
            <a:custGeom>
              <a:avLst/>
              <a:gdLst/>
              <a:ahLst/>
              <a:cxnLst/>
              <a:rect l="l" t="t" r="r" b="b"/>
              <a:pathLst>
                <a:path w="612384" h="895061" extrusionOk="0">
                  <a:moveTo>
                    <a:pt x="121366" y="0"/>
                  </a:moveTo>
                  <a:lnTo>
                    <a:pt x="491018" y="0"/>
                  </a:lnTo>
                  <a:cubicBezTo>
                    <a:pt x="523206" y="0"/>
                    <a:pt x="554076" y="12787"/>
                    <a:pt x="576836" y="35547"/>
                  </a:cubicBezTo>
                  <a:cubicBezTo>
                    <a:pt x="599597" y="58308"/>
                    <a:pt x="612384" y="89178"/>
                    <a:pt x="612384" y="121366"/>
                  </a:cubicBezTo>
                  <a:lnTo>
                    <a:pt x="612384" y="773696"/>
                  </a:lnTo>
                  <a:cubicBezTo>
                    <a:pt x="612384" y="840724"/>
                    <a:pt x="558046" y="895061"/>
                    <a:pt x="491018" y="895061"/>
                  </a:cubicBezTo>
                  <a:lnTo>
                    <a:pt x="121366" y="895061"/>
                  </a:lnTo>
                  <a:cubicBezTo>
                    <a:pt x="54337" y="895061"/>
                    <a:pt x="0" y="840724"/>
                    <a:pt x="0" y="773696"/>
                  </a:cubicBezTo>
                  <a:lnTo>
                    <a:pt x="0" y="121366"/>
                  </a:lnTo>
                  <a:cubicBezTo>
                    <a:pt x="0" y="54337"/>
                    <a:pt x="54337" y="0"/>
                    <a:pt x="121366" y="0"/>
                  </a:cubicBezTo>
                  <a:close/>
                </a:path>
              </a:pathLst>
            </a:custGeom>
            <a:solidFill>
              <a:srgbClr val="B0BF9D"/>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txBox="1"/>
            <p:nvPr/>
          </p:nvSpPr>
          <p:spPr>
            <a:xfrm>
              <a:off x="0" y="-28575"/>
              <a:ext cx="612384" cy="923636"/>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0" name="Google Shape;160;p8"/>
          <p:cNvSpPr txBox="1"/>
          <p:nvPr/>
        </p:nvSpPr>
        <p:spPr>
          <a:xfrm>
            <a:off x="1268200" y="1160550"/>
            <a:ext cx="9215700" cy="7826700"/>
          </a:xfrm>
          <a:prstGeom prst="rect">
            <a:avLst/>
          </a:prstGeom>
          <a:noFill/>
          <a:ln>
            <a:noFill/>
          </a:ln>
        </p:spPr>
        <p:txBody>
          <a:bodyPr spcFirstLastPara="1" wrap="square" lIns="0" tIns="0" rIns="0" bIns="0" anchor="t" anchorCtr="0">
            <a:spAutoFit/>
          </a:bodyPr>
          <a:lstStyle/>
          <a:p>
            <a:pPr marL="0" marR="0" lvl="0" indent="0" algn="l" rtl="0">
              <a:lnSpc>
                <a:spcPct val="96995"/>
              </a:lnSpc>
              <a:spcBef>
                <a:spcPts val="0"/>
              </a:spcBef>
              <a:spcAft>
                <a:spcPts val="0"/>
              </a:spcAft>
              <a:buNone/>
            </a:pPr>
            <a:r>
              <a:rPr lang="en-US" sz="14311" b="0" i="0" u="none" strike="noStrike" cap="none">
                <a:solidFill>
                  <a:srgbClr val="FFFFFF"/>
                </a:solidFill>
                <a:latin typeface="Arial"/>
                <a:ea typeface="Arial"/>
                <a:cs typeface="Arial"/>
                <a:sym typeface="Arial"/>
              </a:rPr>
              <a:t>Thank you!</a:t>
            </a:r>
            <a:endParaRPr/>
          </a:p>
          <a:p>
            <a:pPr marL="0" marR="0" lvl="0" indent="0" algn="l" rtl="0">
              <a:lnSpc>
                <a:spcPct val="96995"/>
              </a:lnSpc>
              <a:spcBef>
                <a:spcPts val="0"/>
              </a:spcBef>
              <a:spcAft>
                <a:spcPts val="0"/>
              </a:spcAft>
              <a:buNone/>
            </a:pPr>
            <a:endParaRPr sz="14311" b="0" i="0" u="none" strike="noStrike" cap="none">
              <a:solidFill>
                <a:srgbClr val="FFFFFF"/>
              </a:solidFill>
              <a:latin typeface="Arial"/>
              <a:ea typeface="Arial"/>
              <a:cs typeface="Arial"/>
              <a:sym typeface="Arial"/>
            </a:endParaRPr>
          </a:p>
          <a:p>
            <a:pPr marL="0" marR="0" lvl="0" indent="0" algn="l" rtl="0">
              <a:lnSpc>
                <a:spcPct val="97000"/>
              </a:lnSpc>
              <a:spcBef>
                <a:spcPts val="0"/>
              </a:spcBef>
              <a:spcAft>
                <a:spcPts val="0"/>
              </a:spcAft>
              <a:buNone/>
            </a:pPr>
            <a:r>
              <a:rPr lang="en-US" sz="3400" b="0" i="0" u="none" strike="noStrike" cap="none">
                <a:solidFill>
                  <a:srgbClr val="FFFFFF"/>
                </a:solidFill>
                <a:latin typeface="Arial"/>
                <a:ea typeface="Arial"/>
                <a:cs typeface="Arial"/>
                <a:sym typeface="Arial"/>
              </a:rPr>
              <a:t>Raven Scrivner: </a:t>
            </a:r>
            <a:endParaRPr sz="3400" b="0" i="0" u="none" strike="noStrike" cap="none">
              <a:solidFill>
                <a:srgbClr val="FFFFFF"/>
              </a:solidFill>
              <a:latin typeface="Arial"/>
              <a:ea typeface="Arial"/>
              <a:cs typeface="Arial"/>
              <a:sym typeface="Arial"/>
            </a:endParaRPr>
          </a:p>
          <a:p>
            <a:pPr marL="0" marR="0" lvl="0" indent="0" algn="l" rtl="0">
              <a:lnSpc>
                <a:spcPct val="97000"/>
              </a:lnSpc>
              <a:spcBef>
                <a:spcPts val="0"/>
              </a:spcBef>
              <a:spcAft>
                <a:spcPts val="0"/>
              </a:spcAft>
              <a:buNone/>
            </a:pPr>
            <a:r>
              <a:rPr lang="en-US" sz="3400" b="0" i="0" u="none" strike="noStrike" cap="none">
                <a:solidFill>
                  <a:srgbClr val="FFFFFF"/>
                </a:solidFill>
                <a:latin typeface="Arial"/>
                <a:ea typeface="Arial"/>
                <a:cs typeface="Arial"/>
                <a:sym typeface="Arial"/>
              </a:rPr>
              <a:t>raven.scrivner@iwshelter.org</a:t>
            </a:r>
            <a:endParaRPr/>
          </a:p>
          <a:p>
            <a:pPr marL="0" marR="0" lvl="0" indent="0" algn="l" rtl="0">
              <a:lnSpc>
                <a:spcPct val="97000"/>
              </a:lnSpc>
              <a:spcBef>
                <a:spcPts val="0"/>
              </a:spcBef>
              <a:spcAft>
                <a:spcPts val="0"/>
              </a:spcAft>
              <a:buNone/>
            </a:pPr>
            <a:endParaRPr sz="3400" b="0" i="0" u="none" strike="noStrike" cap="none">
              <a:solidFill>
                <a:srgbClr val="FFFFFF"/>
              </a:solidFill>
              <a:latin typeface="Arial"/>
              <a:ea typeface="Arial"/>
              <a:cs typeface="Arial"/>
              <a:sym typeface="Arial"/>
            </a:endParaRPr>
          </a:p>
          <a:p>
            <a:pPr marL="0" marR="0" lvl="0" indent="0" algn="l" rtl="0">
              <a:lnSpc>
                <a:spcPct val="97000"/>
              </a:lnSpc>
              <a:spcBef>
                <a:spcPts val="0"/>
              </a:spcBef>
              <a:spcAft>
                <a:spcPts val="0"/>
              </a:spcAft>
              <a:buNone/>
            </a:pPr>
            <a:r>
              <a:rPr lang="en-US" sz="3400" b="0" i="0" u="none" strike="noStrike" cap="none">
                <a:solidFill>
                  <a:srgbClr val="FFFFFF"/>
                </a:solidFill>
                <a:latin typeface="Arial"/>
                <a:ea typeface="Arial"/>
                <a:cs typeface="Arial"/>
                <a:sym typeface="Arial"/>
              </a:rPr>
              <a:t>Ti’eri Lino: </a:t>
            </a:r>
            <a:endParaRPr/>
          </a:p>
          <a:p>
            <a:pPr marL="0" marR="0" lvl="0" indent="0" algn="l" rtl="0">
              <a:lnSpc>
                <a:spcPct val="97000"/>
              </a:lnSpc>
              <a:spcBef>
                <a:spcPts val="0"/>
              </a:spcBef>
              <a:spcAft>
                <a:spcPts val="0"/>
              </a:spcAft>
              <a:buNone/>
            </a:pPr>
            <a:r>
              <a:rPr lang="en-US" sz="3400" b="0" i="0" u="none" strike="noStrike" cap="none">
                <a:solidFill>
                  <a:srgbClr val="FFFFFF"/>
                </a:solidFill>
                <a:latin typeface="Arial"/>
                <a:ea typeface="Arial"/>
                <a:cs typeface="Arial"/>
                <a:sym typeface="Arial"/>
              </a:rPr>
              <a:t>tieri.lino@iwshelter.org</a:t>
            </a:r>
            <a:endParaRPr/>
          </a:p>
          <a:p>
            <a:pPr marL="0" marR="0" lvl="0" indent="0" algn="l" rtl="0">
              <a:lnSpc>
                <a:spcPct val="97000"/>
              </a:lnSpc>
              <a:spcBef>
                <a:spcPts val="0"/>
              </a:spcBef>
              <a:spcAft>
                <a:spcPts val="0"/>
              </a:spcAft>
              <a:buNone/>
            </a:pPr>
            <a:endParaRPr sz="3400" b="0" i="0" u="none" strike="noStrike" cap="none">
              <a:solidFill>
                <a:srgbClr val="FFFFFF"/>
              </a:solidFill>
              <a:latin typeface="Arial"/>
              <a:ea typeface="Arial"/>
              <a:cs typeface="Arial"/>
              <a:sym typeface="Arial"/>
            </a:endParaRPr>
          </a:p>
          <a:p>
            <a:pPr marL="0" marR="0" lvl="0" indent="0" algn="l" rtl="0">
              <a:lnSpc>
                <a:spcPct val="97000"/>
              </a:lnSpc>
              <a:spcBef>
                <a:spcPts val="0"/>
              </a:spcBef>
              <a:spcAft>
                <a:spcPts val="0"/>
              </a:spcAft>
              <a:buNone/>
            </a:pPr>
            <a:r>
              <a:rPr lang="en-US" sz="3400" b="0" i="0" u="none" strike="noStrike" cap="none">
                <a:solidFill>
                  <a:srgbClr val="FFFFFF"/>
                </a:solidFill>
                <a:latin typeface="Arial"/>
                <a:ea typeface="Arial"/>
                <a:cs typeface="Arial"/>
                <a:sym typeface="Arial"/>
              </a:rPr>
              <a:t>iwshelter.org</a:t>
            </a:r>
            <a:endParaRPr/>
          </a:p>
        </p:txBody>
      </p:sp>
      <p:sp>
        <p:nvSpPr>
          <p:cNvPr id="161" name="Google Shape;161;p8"/>
          <p:cNvSpPr/>
          <p:nvPr/>
        </p:nvSpPr>
        <p:spPr>
          <a:xfrm>
            <a:off x="15631351" y="681059"/>
            <a:ext cx="1723199" cy="818078"/>
          </a:xfrm>
          <a:custGeom>
            <a:avLst/>
            <a:gdLst/>
            <a:ahLst/>
            <a:cxnLst/>
            <a:rect l="l" t="t" r="r" b="b"/>
            <a:pathLst>
              <a:path w="1723199" h="818078" extrusionOk="0">
                <a:moveTo>
                  <a:pt x="0" y="0"/>
                </a:moveTo>
                <a:lnTo>
                  <a:pt x="1723199" y="0"/>
                </a:lnTo>
                <a:lnTo>
                  <a:pt x="1723199" y="818078"/>
                </a:lnTo>
                <a:lnTo>
                  <a:pt x="0" y="818078"/>
                </a:lnTo>
                <a:lnTo>
                  <a:pt x="0" y="0"/>
                </a:lnTo>
                <a:close/>
              </a:path>
            </a:pathLst>
          </a:custGeom>
          <a:blipFill rotWithShape="1">
            <a:blip r:embed="rId5">
              <a:alphaModFix/>
            </a:blip>
            <a:stretch>
              <a:fillRect l="-611" r="-610"/>
            </a:stretch>
          </a:blipFill>
          <a:ln>
            <a:noFill/>
          </a:ln>
        </p:spPr>
      </p:sp>
      <p:sp>
        <p:nvSpPr>
          <p:cNvPr id="9" name="Title 8"/>
          <p:cNvSpPr>
            <a:spLocks noGrp="1"/>
          </p:cNvSpPr>
          <p:nvPr>
            <p:ph type="title" idx="4294967295"/>
          </p:nvPr>
        </p:nvSpPr>
        <p:spPr/>
        <p:txBody>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2885</TotalTime>
  <Words>1322</Words>
  <PresentationFormat>Custom</PresentationFormat>
  <Paragraphs>134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Century Gothic 1</vt:lpstr>
      <vt:lpstr>Century Gothic 2</vt:lpstr>
      <vt:lpstr>Calibri</vt:lpstr>
      <vt:lpstr>Montserrat</vt:lpstr>
      <vt:lpstr>Wingdings</vt:lpstr>
      <vt:lpstr>Office Theme</vt:lpstr>
      <vt:lpstr>Slide 1</vt:lpstr>
      <vt:lpstr>  </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RavenScrivner</cp:lastModifiedBy>
  <cp:revision>31</cp:revision>
  <dcterms:created xsi:type="dcterms:W3CDTF">2006-08-16T00:00:00Z</dcterms:created>
  <dcterms:modified xsi:type="dcterms:W3CDTF">2024-05-13T02:42:23Z</dcterms:modified>
</cp:coreProperties>
</file>