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5"/>
  </p:notesMasterIdLst>
  <p:sldIdLst>
    <p:sldId id="633" r:id="rId5"/>
    <p:sldId id="624" r:id="rId6"/>
    <p:sldId id="602" r:id="rId7"/>
    <p:sldId id="608" r:id="rId8"/>
    <p:sldId id="625" r:id="rId9"/>
    <p:sldId id="604" r:id="rId10"/>
    <p:sldId id="605" r:id="rId11"/>
    <p:sldId id="626" r:id="rId12"/>
    <p:sldId id="627" r:id="rId13"/>
    <p:sldId id="514" r:id="rId14"/>
    <p:sldId id="609" r:id="rId15"/>
    <p:sldId id="628" r:id="rId16"/>
    <p:sldId id="517" r:id="rId17"/>
    <p:sldId id="629" r:id="rId18"/>
    <p:sldId id="630" r:id="rId19"/>
    <p:sldId id="607" r:id="rId20"/>
    <p:sldId id="606" r:id="rId21"/>
    <p:sldId id="631" r:id="rId22"/>
    <p:sldId id="632" r:id="rId23"/>
    <p:sldId id="63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40" autoAdjust="0"/>
    <p:restoredTop sz="94660"/>
  </p:normalViewPr>
  <p:slideViewPr>
    <p:cSldViewPr snapToGrid="0">
      <p:cViewPr varScale="1">
        <p:scale>
          <a:sx n="95" d="100"/>
          <a:sy n="95" d="100"/>
        </p:scale>
        <p:origin x="200" y="8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3C2219-9FDA-42B4-8233-72A4BE0891EE}" type="datetimeFigureOut">
              <a:rPr lang="en-US" smtClean="0"/>
              <a:t>5/5/24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2FAEB8-0E17-46F6-A03B-F216B2CBD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486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237B0A-96C9-48FA-B56C-33A1402FA1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237B0A-96C9-48FA-B56C-33A1402FA1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237B0A-96C9-48FA-B56C-33A1402FA1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237B0A-96C9-48FA-B56C-33A1402FA18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237B0A-96C9-48FA-B56C-33A1402FA18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237B0A-96C9-48FA-B56C-33A1402FA18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864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2060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2060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84303-ADEA-4104-AC24-30D93DE9CA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891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2060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2060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6743F-6B8F-4F7D-A8B8-32527F0A84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609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70433" y="228601"/>
            <a:ext cx="2717800" cy="5897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1" y="228601"/>
            <a:ext cx="7954433" cy="5897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2060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2060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4DD66-6073-453A-87CC-71BF18CA1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039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2060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2060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26804-A49F-4D98-AB46-62791D6ABC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560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2060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2060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7E750-58EE-42C5-8FCD-5F6A8DE284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848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033" y="1600201"/>
            <a:ext cx="5334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54233" y="1600201"/>
            <a:ext cx="5334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2060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2060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34FA0-E6EF-43FE-924A-C43D046D72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565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2060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2060"/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F1952-0DE7-4983-BBB3-6FEFA2A1DA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616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2060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2060"/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B50F4-D7BE-403F-BD4F-B05FEFDA5F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525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206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2060"/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D307F-8DA5-4DA9-A13D-1D62BD00BB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457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2060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2060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4FBBD-CF55-448E-99BC-7758714694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249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2060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2060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F6FE9-689B-4FC3-BD41-54D3381760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952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21"/>
          <p:cNvSpPr>
            <a:spLocks noGrp="1"/>
          </p:cNvSpPr>
          <p:nvPr>
            <p:ph type="title"/>
          </p:nvPr>
        </p:nvSpPr>
        <p:spPr bwMode="auto">
          <a:xfrm>
            <a:off x="812800" y="228600"/>
            <a:ext cx="10871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817033" y="1600201"/>
            <a:ext cx="10871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206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2801" y="6248401"/>
            <a:ext cx="7228417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12192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7400" y="1279525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9"/>
            <a:ext cx="7112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1345033-4B65-46C8-AB17-74DD3BE6F1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589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>
          <a:solidFill>
            <a:schemeClr val="tx1"/>
          </a:solidFill>
          <a:latin typeface="+mn-lt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>
          <a:solidFill>
            <a:schemeClr val="tx1"/>
          </a:solidFill>
          <a:latin typeface="+mn-lt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5pPr>
      <a:lvl6pPr marL="22860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6pPr>
      <a:lvl7pPr marL="27432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7pPr>
      <a:lvl8pPr marL="32004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8pPr>
      <a:lvl9pPr marL="36576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4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11" Type="http://schemas.openxmlformats.org/officeDocument/2006/relationships/image" Target="../media/image9.png"/><Relationship Id="rId5" Type="http://schemas.openxmlformats.org/officeDocument/2006/relationships/image" Target="../media/image15.pn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4" Type="http://schemas.openxmlformats.org/officeDocument/2006/relationships/image" Target="../media/image4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08D38-63D5-7684-A24B-FD4BA8DC0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Disclaimers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52AB0-564A-3522-9849-65A002113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Stefan Kertesz owns stock in 2 health care related companies: </a:t>
            </a:r>
            <a:r>
              <a:rPr lang="en-US" dirty="0" err="1"/>
              <a:t>DexCom</a:t>
            </a:r>
            <a:r>
              <a:rPr lang="en-US" dirty="0"/>
              <a:t> (glucose monitoring) &amp; </a:t>
            </a:r>
            <a:r>
              <a:rPr lang="en-US" dirty="0" err="1"/>
              <a:t>Thermo</a:t>
            </a:r>
            <a:r>
              <a:rPr lang="en-US" dirty="0"/>
              <a:t> Fischer (lab equipment)</a:t>
            </a:r>
          </a:p>
          <a:p>
            <a:r>
              <a:rPr lang="en-US" dirty="0"/>
              <a:t>Stefan Kertesz receives royalty from the publisher of UpToDate, Wolters-Kluwer</a:t>
            </a:r>
          </a:p>
          <a:p>
            <a:endParaRPr lang="en-US" dirty="0"/>
          </a:p>
          <a:p>
            <a:r>
              <a:rPr lang="en-US" i="1" dirty="0"/>
              <a:t>Views expressed by Stefan are his own and do not reflect positions or views of the US Department of Veterans Affairs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737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432407" y="2521449"/>
            <a:ext cx="7162800" cy="3200400"/>
          </a:xfrm>
        </p:spPr>
        <p:txBody>
          <a:bodyPr anchor="b"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800" b="1" dirty="0"/>
              <a:t>Exploring the effect of case management in homelessness per components: A systematic review of effectiveness and implementation, with meta-analysis and thematic synthesis</a:t>
            </a:r>
            <a:br>
              <a:rPr lang="en-US" sz="2400" b="1" dirty="0">
                <a:solidFill>
                  <a:schemeClr val="tx2">
                    <a:lumMod val="75000"/>
                  </a:schemeClr>
                </a:solidFill>
              </a:rPr>
            </a:br>
            <a:br>
              <a:rPr lang="en-US" sz="24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000" dirty="0" err="1"/>
              <a:t>Weightman</a:t>
            </a:r>
            <a:r>
              <a:rPr lang="en-US" sz="2000" dirty="0"/>
              <a:t> AL, Kelson MJ, Thomas I, Mann MK, </a:t>
            </a:r>
            <a:r>
              <a:rPr lang="en-US" sz="2000" dirty="0" err="1"/>
              <a:t>Searchfield</a:t>
            </a:r>
            <a:r>
              <a:rPr lang="en-US" sz="2000" dirty="0"/>
              <a:t> L, Willis S, Hannigan B, Smith RJ, </a:t>
            </a:r>
            <a:r>
              <a:rPr lang="en-US" sz="2000" dirty="0" err="1"/>
              <a:t>Cordiner</a:t>
            </a:r>
            <a:r>
              <a:rPr lang="en-US" sz="2000" dirty="0"/>
              <a:t> R.</a:t>
            </a:r>
            <a:br>
              <a:rPr lang="en-US" sz="2000" dirty="0">
                <a:solidFill>
                  <a:schemeClr val="tx2">
                    <a:lumMod val="75000"/>
                  </a:schemeClr>
                </a:solidFill>
              </a:rPr>
            </a:br>
            <a:br>
              <a:rPr lang="en-US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000" i="1" dirty="0"/>
              <a:t>Campbell Systematic Reviews. 2023 May 17;19(2):e1329</a:t>
            </a:r>
            <a:endParaRPr lang="en-US" sz="2400" dirty="0"/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415AE88-8E7A-3A0A-74AF-5A3C4452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Question: Is Case Management effective for persons experiencing homelessness?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54F5365-A5FE-B5CA-36A2-C164B9C2C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1833740"/>
            <a:ext cx="10871200" cy="4525963"/>
          </a:xfrm>
        </p:spPr>
        <p:txBody>
          <a:bodyPr/>
          <a:lstStyle/>
          <a:p>
            <a:r>
              <a:rPr lang="en-US" dirty="0"/>
              <a:t>A case manager or team can (1)</a:t>
            </a:r>
          </a:p>
          <a:p>
            <a:pPr lvl="1"/>
            <a:r>
              <a:rPr lang="en-US" dirty="0"/>
              <a:t>“Assess, plan, and facilitate </a:t>
            </a:r>
            <a:r>
              <a:rPr lang="en-US" dirty="0" err="1"/>
              <a:t>acess</a:t>
            </a:r>
            <a:r>
              <a:rPr lang="en-US" dirty="0"/>
              <a:t> to a range of services for a participant”</a:t>
            </a:r>
          </a:p>
          <a:p>
            <a:pPr lvl="1"/>
            <a:r>
              <a:rPr lang="en-US" dirty="0"/>
              <a:t>Participant-driven, flexible, practical, anticipatory</a:t>
            </a:r>
          </a:p>
          <a:p>
            <a:r>
              <a:rPr lang="en-US" dirty="0"/>
              <a:t>Models vary</a:t>
            </a:r>
          </a:p>
          <a:p>
            <a:pPr lvl="1"/>
            <a:r>
              <a:rPr lang="en-US" dirty="0"/>
              <a:t>“Broker” (buys services), Standard, Intensive, Assertive Community Treatment, Critical Time </a:t>
            </a:r>
            <a:r>
              <a:rPr lang="en-US" dirty="0" err="1"/>
              <a:t>Interventin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278EEE-4700-E88D-AD21-1CDAB6BE88AA}"/>
              </a:ext>
            </a:extLst>
          </p:cNvPr>
          <p:cNvSpPr txBox="1"/>
          <p:nvPr/>
        </p:nvSpPr>
        <p:spPr>
          <a:xfrm>
            <a:off x="678094" y="6359703"/>
            <a:ext cx="1026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Summary of multiple sources cited by </a:t>
            </a:r>
            <a:r>
              <a:rPr lang="en-US" dirty="0" err="1"/>
              <a:t>Weightman</a:t>
            </a:r>
            <a:r>
              <a:rPr lang="en-US" dirty="0"/>
              <a:t> A, 2023.</a:t>
            </a:r>
          </a:p>
        </p:txBody>
      </p:sp>
    </p:spTree>
    <p:extLst>
      <p:ext uri="{BB962C8B-B14F-4D97-AF65-F5344CB8AC3E}">
        <p14:creationId xmlns:p14="http://schemas.microsoft.com/office/powerpoint/2010/main" val="748644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415AE88-8E7A-3A0A-74AF-5A3C4452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54F5365-A5FE-B5CA-36A2-C164B9C2C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Quantitative studies and qualitative, 1990-2021</a:t>
            </a:r>
          </a:p>
          <a:p>
            <a:pPr lvl="1"/>
            <a:r>
              <a:rPr lang="en-US" dirty="0"/>
              <a:t>Quantitative: </a:t>
            </a:r>
          </a:p>
          <a:p>
            <a:pPr lvl="2"/>
            <a:r>
              <a:rPr lang="en-US" dirty="0"/>
              <a:t>effectiveness &amp; cost-effectiveness</a:t>
            </a:r>
          </a:p>
          <a:p>
            <a:pPr lvl="2"/>
            <a:r>
              <a:rPr lang="en-US" dirty="0"/>
              <a:t>effectiveness of components</a:t>
            </a:r>
          </a:p>
          <a:p>
            <a:pPr lvl="2"/>
            <a:r>
              <a:rPr lang="en-US" dirty="0"/>
              <a:t>effectiveness for distinct groups and populations</a:t>
            </a:r>
          </a:p>
          <a:p>
            <a:pPr lvl="1"/>
            <a:r>
              <a:rPr lang="en-US" dirty="0"/>
              <a:t>Qualitative: factors that influence implementation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485C5F-118E-7118-4CB4-F204259CE65C}"/>
              </a:ext>
            </a:extLst>
          </p:cNvPr>
          <p:cNvSpPr txBox="1"/>
          <p:nvPr/>
        </p:nvSpPr>
        <p:spPr>
          <a:xfrm>
            <a:off x="1130157" y="4657634"/>
            <a:ext cx="306532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Housing </a:t>
            </a:r>
            <a:r>
              <a:rPr lang="en-US" sz="1200" dirty="0"/>
              <a:t>(i.e. days housed, time on streets)</a:t>
            </a:r>
          </a:p>
          <a:p>
            <a:endParaRPr lang="en-US" dirty="0"/>
          </a:p>
          <a:p>
            <a:r>
              <a:rPr lang="en-US" dirty="0"/>
              <a:t>Physical Health</a:t>
            </a:r>
          </a:p>
          <a:p>
            <a:endParaRPr lang="en-US" dirty="0"/>
          </a:p>
          <a:p>
            <a:r>
              <a:rPr lang="en-US" dirty="0"/>
              <a:t>Mental Health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E609EF-1CC0-376B-EBDD-D283AEFAA497}"/>
              </a:ext>
            </a:extLst>
          </p:cNvPr>
          <p:cNvSpPr txBox="1"/>
          <p:nvPr/>
        </p:nvSpPr>
        <p:spPr>
          <a:xfrm>
            <a:off x="8260777" y="4608797"/>
            <a:ext cx="374058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Employment</a:t>
            </a:r>
          </a:p>
          <a:p>
            <a:endParaRPr lang="en-US" dirty="0"/>
          </a:p>
          <a:p>
            <a:r>
              <a:rPr lang="en-US" dirty="0"/>
              <a:t>Capabilities or well-being </a:t>
            </a:r>
            <a:r>
              <a:rPr lang="en-US" sz="1100" dirty="0"/>
              <a:t>(i.e. self-efficacy, community function, quality of life survey)</a:t>
            </a:r>
            <a:endParaRPr lang="en-US" dirty="0"/>
          </a:p>
        </p:txBody>
      </p:sp>
      <p:pic>
        <p:nvPicPr>
          <p:cNvPr id="8" name="Graphic 7" descr="Home with solid fill">
            <a:extLst>
              <a:ext uri="{FF2B5EF4-FFF2-40B4-BE49-F238E27FC236}">
                <a16:creationId xmlns:a16="http://schemas.microsoft.com/office/drawing/2014/main" id="{A8510830-3AEB-AF60-EA7D-6B80F05989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2958" y="4558553"/>
            <a:ext cx="457200" cy="457200"/>
          </a:xfrm>
          <a:prstGeom prst="rect">
            <a:avLst/>
          </a:prstGeom>
        </p:spPr>
      </p:pic>
      <p:pic>
        <p:nvPicPr>
          <p:cNvPr id="10" name="Graphic 9" descr="Mental Health with solid fill">
            <a:extLst>
              <a:ext uri="{FF2B5EF4-FFF2-40B4-BE49-F238E27FC236}">
                <a16:creationId xmlns:a16="http://schemas.microsoft.com/office/drawing/2014/main" id="{D19C439F-4698-AB75-C1E1-67A209D57C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0115" y="5822702"/>
            <a:ext cx="516963" cy="5169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49D42F1-E4F3-1644-7C46-668FC4070DAD}"/>
              </a:ext>
            </a:extLst>
          </p:cNvPr>
          <p:cNvSpPr txBox="1"/>
          <p:nvPr/>
        </p:nvSpPr>
        <p:spPr>
          <a:xfrm>
            <a:off x="4950189" y="4657634"/>
            <a:ext cx="29180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Substance Use</a:t>
            </a:r>
          </a:p>
          <a:p>
            <a:endParaRPr lang="en-US" dirty="0"/>
          </a:p>
          <a:p>
            <a:r>
              <a:rPr lang="en-US" dirty="0"/>
              <a:t>Criminal Justice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3" name="Graphic 12" descr="Yoga with solid fill">
            <a:extLst>
              <a:ext uri="{FF2B5EF4-FFF2-40B4-BE49-F238E27FC236}">
                <a16:creationId xmlns:a16="http://schemas.microsoft.com/office/drawing/2014/main" id="{180F28BD-4504-8ADE-61FC-7D36B50B9B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0114" y="5240004"/>
            <a:ext cx="516963" cy="516963"/>
          </a:xfrm>
          <a:prstGeom prst="rect">
            <a:avLst/>
          </a:prstGeom>
        </p:spPr>
      </p:pic>
      <p:pic>
        <p:nvPicPr>
          <p:cNvPr id="15" name="Graphic 14" descr="Bottle with solid fill">
            <a:extLst>
              <a:ext uri="{FF2B5EF4-FFF2-40B4-BE49-F238E27FC236}">
                <a16:creationId xmlns:a16="http://schemas.microsoft.com/office/drawing/2014/main" id="{791849FE-7BDF-948F-98E9-B0A41FD24B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92989" y="4558553"/>
            <a:ext cx="457200" cy="457200"/>
          </a:xfrm>
          <a:prstGeom prst="rect">
            <a:avLst/>
          </a:prstGeom>
        </p:spPr>
      </p:pic>
      <p:pic>
        <p:nvPicPr>
          <p:cNvPr id="17" name="Graphic 16" descr="Jail with solid fill">
            <a:extLst>
              <a:ext uri="{FF2B5EF4-FFF2-40B4-BE49-F238E27FC236}">
                <a16:creationId xmlns:a16="http://schemas.microsoft.com/office/drawing/2014/main" id="{87D64A3C-148C-B162-5532-9582D3C9317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429210" y="5130058"/>
            <a:ext cx="578224" cy="578224"/>
          </a:xfrm>
          <a:prstGeom prst="rect">
            <a:avLst/>
          </a:prstGeom>
        </p:spPr>
      </p:pic>
      <p:pic>
        <p:nvPicPr>
          <p:cNvPr id="19" name="Graphic 18" descr="Briefcase with solid fill">
            <a:extLst>
              <a:ext uri="{FF2B5EF4-FFF2-40B4-BE49-F238E27FC236}">
                <a16:creationId xmlns:a16="http://schemas.microsoft.com/office/drawing/2014/main" id="{F4A92369-2B16-7CF9-2116-89F1F16F749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587596" y="4567352"/>
            <a:ext cx="560294" cy="560294"/>
          </a:xfrm>
          <a:prstGeom prst="rect">
            <a:avLst/>
          </a:prstGeom>
        </p:spPr>
      </p:pic>
      <p:pic>
        <p:nvPicPr>
          <p:cNvPr id="21" name="Graphic 20" descr="Smiling face outline with solid fill">
            <a:extLst>
              <a:ext uri="{FF2B5EF4-FFF2-40B4-BE49-F238E27FC236}">
                <a16:creationId xmlns:a16="http://schemas.microsoft.com/office/drawing/2014/main" id="{DA5E29DB-E40A-2CCE-5E35-339EA010C79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587596" y="5136782"/>
            <a:ext cx="564776" cy="56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043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tx2">
                    <a:lumMod val="75000"/>
                  </a:schemeClr>
                </a:solidFill>
              </a:rPr>
              <a:t>Results and My Take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>
          <a:xfrm>
            <a:off x="817033" y="1600201"/>
            <a:ext cx="10223002" cy="4525963"/>
          </a:xfrm>
        </p:spPr>
        <p:txBody>
          <a:bodyPr/>
          <a:lstStyle/>
          <a:p>
            <a:r>
              <a:rPr lang="en-US" sz="2400" dirty="0"/>
              <a:t>64 Intervention studies</a:t>
            </a:r>
            <a:r>
              <a:rPr lang="en-US" sz="1700" dirty="0"/>
              <a:t>, </a:t>
            </a:r>
            <a:r>
              <a:rPr lang="en-US" sz="2400" dirty="0"/>
              <a:t>41 qualitative reports</a:t>
            </a:r>
          </a:p>
          <a:p>
            <a:r>
              <a:rPr lang="en-US" sz="2400" dirty="0"/>
              <a:t>Effective or close to effective for: Housing and well-being</a:t>
            </a:r>
          </a:p>
          <a:p>
            <a:endParaRPr lang="en-US" sz="2400" dirty="0"/>
          </a:p>
          <a:p>
            <a:pPr lvl="1"/>
            <a:r>
              <a:rPr lang="en-US" sz="2100" dirty="0"/>
              <a:t>Housing First, Assertive Community Treatment and Critical Time</a:t>
            </a:r>
          </a:p>
          <a:p>
            <a:r>
              <a:rPr lang="en-US" sz="2400" dirty="0"/>
              <a:t>No </a:t>
            </a:r>
            <a:r>
              <a:rPr lang="en-US" sz="2400" u="sng" dirty="0"/>
              <a:t>proven</a:t>
            </a:r>
            <a:r>
              <a:rPr lang="en-US" sz="2400" dirty="0"/>
              <a:t> benefits:</a:t>
            </a:r>
          </a:p>
          <a:p>
            <a:pPr marL="366713" lvl="1" indent="0">
              <a:buNone/>
            </a:pPr>
            <a:endParaRPr lang="en-US" sz="2100" dirty="0"/>
          </a:p>
          <a:p>
            <a:r>
              <a:rPr lang="en-US" sz="2400" dirty="0"/>
              <a:t>Influential factors: fewer conditions on services helps, in-person meetings help, team approach helps</a:t>
            </a:r>
          </a:p>
          <a:p>
            <a:endParaRPr lang="en-US" sz="2400" dirty="0"/>
          </a:p>
          <a:p>
            <a:r>
              <a:rPr lang="en-US" sz="2400" dirty="0"/>
              <a:t>I say: hard to prove in a </a:t>
            </a:r>
            <a:r>
              <a:rPr lang="en-US" sz="2400" b="1" dirty="0"/>
              <a:t>trial</a:t>
            </a:r>
            <a:r>
              <a:rPr lang="en-US" sz="2400" dirty="0"/>
              <a:t> if something helps when impact depends on a many personal and community factors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6F4DD9E-D2AC-7B0A-422C-859C3D34E695}"/>
              </a:ext>
            </a:extLst>
          </p:cNvPr>
          <p:cNvGrpSpPr/>
          <p:nvPr/>
        </p:nvGrpSpPr>
        <p:grpSpPr>
          <a:xfrm>
            <a:off x="4120597" y="2486472"/>
            <a:ext cx="1975403" cy="564776"/>
            <a:chOff x="4120597" y="2486472"/>
            <a:chExt cx="1975403" cy="564776"/>
          </a:xfrm>
        </p:grpSpPr>
        <p:pic>
          <p:nvPicPr>
            <p:cNvPr id="2" name="Graphic 1" descr="Home with solid fill">
              <a:extLst>
                <a:ext uri="{FF2B5EF4-FFF2-40B4-BE49-F238E27FC236}">
                  <a16:creationId xmlns:a16="http://schemas.microsoft.com/office/drawing/2014/main" id="{11485881-DDFA-6289-E78D-35033A3BE2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120597" y="2486472"/>
              <a:ext cx="457200" cy="457200"/>
            </a:xfrm>
            <a:prstGeom prst="rect">
              <a:avLst/>
            </a:prstGeom>
          </p:spPr>
        </p:pic>
        <p:pic>
          <p:nvPicPr>
            <p:cNvPr id="3" name="Graphic 2" descr="Smiling face outline with solid fill">
              <a:extLst>
                <a:ext uri="{FF2B5EF4-FFF2-40B4-BE49-F238E27FC236}">
                  <a16:creationId xmlns:a16="http://schemas.microsoft.com/office/drawing/2014/main" id="{B354EDDA-BCEA-3357-C72E-BA703A953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531224" y="2486472"/>
              <a:ext cx="564776" cy="564776"/>
            </a:xfrm>
            <a:prstGeom prst="rect">
              <a:avLst/>
            </a:prstGeom>
          </p:spPr>
        </p:pic>
      </p:grpSp>
      <p:pic>
        <p:nvPicPr>
          <p:cNvPr id="4" name="Graphic 3" descr="Mental Health with solid fill">
            <a:extLst>
              <a:ext uri="{FF2B5EF4-FFF2-40B4-BE49-F238E27FC236}">
                <a16:creationId xmlns:a16="http://schemas.microsoft.com/office/drawing/2014/main" id="{C249F2D3-4382-2E44-1565-F6421F88AA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42042" y="3486261"/>
            <a:ext cx="516963" cy="516963"/>
          </a:xfrm>
          <a:prstGeom prst="rect">
            <a:avLst/>
          </a:prstGeom>
        </p:spPr>
      </p:pic>
      <p:pic>
        <p:nvPicPr>
          <p:cNvPr id="5" name="Graphic 4" descr="Yoga with solid fill">
            <a:extLst>
              <a:ext uri="{FF2B5EF4-FFF2-40B4-BE49-F238E27FC236}">
                <a16:creationId xmlns:a16="http://schemas.microsoft.com/office/drawing/2014/main" id="{40432005-628C-10D3-D912-A508B127C37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125079" y="3486261"/>
            <a:ext cx="516963" cy="516963"/>
          </a:xfrm>
          <a:prstGeom prst="rect">
            <a:avLst/>
          </a:prstGeom>
        </p:spPr>
      </p:pic>
      <p:pic>
        <p:nvPicPr>
          <p:cNvPr id="6" name="Graphic 5" descr="Bottle with solid fill">
            <a:extLst>
              <a:ext uri="{FF2B5EF4-FFF2-40B4-BE49-F238E27FC236}">
                <a16:creationId xmlns:a16="http://schemas.microsoft.com/office/drawing/2014/main" id="{CEA53B76-4F96-D502-3CF8-894031E6CCD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378954" y="3537808"/>
            <a:ext cx="457200" cy="457200"/>
          </a:xfrm>
          <a:prstGeom prst="rect">
            <a:avLst/>
          </a:prstGeom>
        </p:spPr>
      </p:pic>
      <p:pic>
        <p:nvPicPr>
          <p:cNvPr id="7" name="Graphic 6" descr="Jail with solid fill">
            <a:extLst>
              <a:ext uri="{FF2B5EF4-FFF2-40B4-BE49-F238E27FC236}">
                <a16:creationId xmlns:a16="http://schemas.microsoft.com/office/drawing/2014/main" id="{2C5C8DCD-E32A-8612-62EF-6007156FFB1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159005" y="3486261"/>
            <a:ext cx="578224" cy="578224"/>
          </a:xfrm>
          <a:prstGeom prst="rect">
            <a:avLst/>
          </a:prstGeom>
        </p:spPr>
      </p:pic>
      <p:pic>
        <p:nvPicPr>
          <p:cNvPr id="8" name="Graphic 7" descr="Briefcase with solid fill">
            <a:extLst>
              <a:ext uri="{FF2B5EF4-FFF2-40B4-BE49-F238E27FC236}">
                <a16:creationId xmlns:a16="http://schemas.microsoft.com/office/drawing/2014/main" id="{9E1DC30F-39D8-2EB1-E35F-EE111B12D25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815853" y="3486261"/>
            <a:ext cx="560294" cy="56029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1986D-E39E-26C6-3C36-1BB727A3B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Q: Case management for persons experiencing homelessness. </a:t>
            </a:r>
            <a:br>
              <a:rPr lang="en-US" sz="2400" dirty="0"/>
            </a:br>
            <a:r>
              <a:rPr lang="en-US" sz="2400" dirty="0"/>
              <a:t>				</a:t>
            </a:r>
            <a:r>
              <a:rPr lang="en-US" sz="2400" b="1" dirty="0"/>
              <a:t>What is it good for?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8417C2-495A-703F-D191-0F5A7E44C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1504" y="2332037"/>
            <a:ext cx="10871200" cy="4525963"/>
          </a:xfrm>
        </p:spPr>
        <p:txBody>
          <a:bodyPr/>
          <a:lstStyle/>
          <a:p>
            <a:r>
              <a:rPr lang="en-US" dirty="0"/>
              <a:t>A) Absolutely Nothing (hat tip: Edwin Starr)</a:t>
            </a:r>
          </a:p>
          <a:p>
            <a:r>
              <a:rPr lang="en-US" dirty="0"/>
              <a:t>B) </a:t>
            </a:r>
            <a:r>
              <a:rPr lang="en-US" b="1" dirty="0"/>
              <a:t>Helps with housing stability &amp; well being</a:t>
            </a:r>
          </a:p>
          <a:p>
            <a:r>
              <a:rPr lang="en-US" dirty="0"/>
              <a:t>C) Helps with addiction recovery</a:t>
            </a:r>
          </a:p>
          <a:p>
            <a:r>
              <a:rPr lang="en-US" dirty="0"/>
              <a:t>D) Helps with employment gains</a:t>
            </a:r>
          </a:p>
          <a:p>
            <a:r>
              <a:rPr lang="en-US" dirty="0"/>
              <a:t>E) All of the above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 close up of a person's face&#10;&#10;Description automatically generated">
            <a:extLst>
              <a:ext uri="{FF2B5EF4-FFF2-40B4-BE49-F238E27FC236}">
                <a16:creationId xmlns:a16="http://schemas.microsoft.com/office/drawing/2014/main" id="{464D8A1F-DFA3-8D0F-71BA-1E010A0D1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241" y="3980703"/>
            <a:ext cx="3426759" cy="225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268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1986D-E39E-26C6-3C36-1BB727A3B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Pick the single most innovative response to unsheltered persons who use drugs attempted in your community</a:t>
            </a:r>
            <a:endParaRPr lang="en-US" sz="2400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8417C2-495A-703F-D191-0F5A7E44C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1504" y="1955520"/>
            <a:ext cx="10871200" cy="4525963"/>
          </a:xfrm>
        </p:spPr>
        <p:txBody>
          <a:bodyPr/>
          <a:lstStyle/>
          <a:p>
            <a:r>
              <a:rPr lang="en-US" dirty="0"/>
              <a:t>A) A police intervention</a:t>
            </a:r>
          </a:p>
          <a:p>
            <a:r>
              <a:rPr lang="en-US" dirty="0"/>
              <a:t>B) Starting methadone immediately, in a shelter space</a:t>
            </a:r>
          </a:p>
          <a:p>
            <a:r>
              <a:rPr lang="en-US" dirty="0"/>
              <a:t>C) A nurse monitoring clients in a recliner, after over-intoxication</a:t>
            </a:r>
            <a:endParaRPr lang="en-US" b="1" dirty="0"/>
          </a:p>
          <a:p>
            <a:r>
              <a:rPr lang="en-US" dirty="0"/>
              <a:t>D) A shelter room with a downstairs locker to store the drugs you can’t bring upstairs</a:t>
            </a:r>
          </a:p>
          <a:p>
            <a:r>
              <a:rPr lang="en-US" dirty="0"/>
              <a:t>E) I </a:t>
            </a:r>
            <a:r>
              <a:rPr lang="en-US" dirty="0" err="1"/>
              <a:t>kinda</a:t>
            </a:r>
            <a:r>
              <a:rPr lang="en-US" dirty="0"/>
              <a:t>’ don’t know what to make of this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875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378619" y="3005543"/>
            <a:ext cx="7162800" cy="3200400"/>
          </a:xfrm>
        </p:spPr>
        <p:txBody>
          <a:bodyPr anchor="b"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effectLst/>
                <a:latin typeface="+mn-lt"/>
                <a:ea typeface="Calibri" panose="020F0502020204030204" pitchFamily="34" charset="0"/>
              </a:rPr>
              <a:t>Facilitating exit from encampments: combining low-barrier transitional housing with stabilizing treatment for substance related problems</a:t>
            </a:r>
            <a:br>
              <a:rPr lang="en-US" sz="2800" dirty="0">
                <a:effectLst/>
                <a:latin typeface="+mn-lt"/>
                <a:ea typeface="Calibri" panose="020F0502020204030204" pitchFamily="34" charset="0"/>
              </a:rPr>
            </a:br>
            <a:br>
              <a:rPr lang="en-US" sz="36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br>
              <a:rPr 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en-US" sz="2000" dirty="0" err="1">
                <a:effectLst/>
                <a:latin typeface="+mn-lt"/>
                <a:ea typeface="Calibri" panose="020F0502020204030204" pitchFamily="34" charset="0"/>
              </a:rPr>
              <a:t>Komaromy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</a:rPr>
              <a:t> M, Stone A, Peterson A, Gott J, Koenig R, Taylor JL</a:t>
            </a:r>
            <a:br>
              <a:rPr lang="en-US" sz="2400" dirty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en-US" sz="2000" i="1" dirty="0">
                <a:effectLst/>
                <a:latin typeface="+mn-lt"/>
                <a:ea typeface="Calibri" panose="020F0502020204030204" pitchFamily="34" charset="0"/>
              </a:rPr>
              <a:t>Addiction Science and Clinical Practice. 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</a:rPr>
              <a:t>2023. 18(66)</a:t>
            </a:r>
            <a:br>
              <a:rPr lang="en-US" sz="2800" dirty="0">
                <a:effectLst/>
                <a:latin typeface="+mn-lt"/>
                <a:ea typeface="Calibri" panose="020F0502020204030204" pitchFamily="34" charset="0"/>
              </a:rPr>
            </a:br>
            <a:endParaRPr lang="en-US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0492850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415AE88-8E7A-3A0A-74AF-5A3C4452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was the Question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54F5365-A5FE-B5CA-36A2-C164B9C2C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 new tent encampment …</a:t>
            </a:r>
          </a:p>
          <a:p>
            <a:r>
              <a:rPr lang="en-US" dirty="0"/>
              <a:t>After demolition, policing and incarceration </a:t>
            </a:r>
            <a:r>
              <a:rPr lang="en-US" b="1" dirty="0"/>
              <a:t>both</a:t>
            </a:r>
            <a:endParaRPr lang="en-US" dirty="0"/>
          </a:p>
          <a:p>
            <a:pPr lvl="1"/>
            <a:r>
              <a:rPr lang="en-US" dirty="0"/>
              <a:t>Don’t succeed</a:t>
            </a:r>
          </a:p>
          <a:p>
            <a:pPr lvl="1"/>
            <a:r>
              <a:rPr lang="en-US" dirty="0"/>
              <a:t>Reduce services</a:t>
            </a:r>
          </a:p>
          <a:p>
            <a:endParaRPr lang="en-US" dirty="0"/>
          </a:p>
          <a:p>
            <a:r>
              <a:rPr lang="en-US" dirty="0"/>
              <a:t>Can a health system response enhance entry to housing, addiction treatment and clinical care</a:t>
            </a:r>
          </a:p>
        </p:txBody>
      </p:sp>
    </p:spTree>
    <p:extLst>
      <p:ext uri="{BB962C8B-B14F-4D97-AF65-F5344CB8AC3E}">
        <p14:creationId xmlns:p14="http://schemas.microsoft.com/office/powerpoint/2010/main" val="4164431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415AE88-8E7A-3A0A-74AF-5A3C4452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did They Do (methods)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54F5365-A5FE-B5CA-36A2-C164B9C2C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Boston Med Center, collaborating with state, city &amp; more:</a:t>
            </a:r>
          </a:p>
          <a:p>
            <a:pPr lvl="1"/>
            <a:r>
              <a:rPr lang="en-US" dirty="0"/>
              <a:t>”Crisis housing” in vacant  hotel with 60 beds</a:t>
            </a:r>
          </a:p>
          <a:p>
            <a:pPr lvl="2"/>
            <a:r>
              <a:rPr lang="en-US" dirty="0"/>
              <a:t>No contingencies for treatment entry (but no drug use upstairs)</a:t>
            </a:r>
          </a:p>
          <a:p>
            <a:pPr lvl="2"/>
            <a:r>
              <a:rPr lang="en-US" dirty="0"/>
              <a:t>Walk-in clinic for medical &amp; addiction treatment</a:t>
            </a:r>
          </a:p>
          <a:p>
            <a:pPr lvl="2"/>
            <a:r>
              <a:rPr lang="en-US" dirty="0"/>
              <a:t>“Bedded” recliners for RN/NP intoxication recovery</a:t>
            </a:r>
          </a:p>
          <a:p>
            <a:pPr lvl="1"/>
            <a:r>
              <a:rPr lang="en-US" dirty="0"/>
              <a:t>Partnered agencies for</a:t>
            </a:r>
          </a:p>
          <a:p>
            <a:pPr lvl="2"/>
            <a:r>
              <a:rPr lang="en-US" dirty="0"/>
              <a:t>Housing navigation &amp; Legal services</a:t>
            </a:r>
          </a:p>
          <a:p>
            <a:pPr lvl="2"/>
            <a:r>
              <a:rPr lang="en-US" dirty="0"/>
              <a:t>Medical, Mental and Addiction Care</a:t>
            </a:r>
          </a:p>
          <a:p>
            <a:pPr lvl="2"/>
            <a:r>
              <a:rPr lang="en-US" dirty="0"/>
              <a:t>Transitional housing &amp; employment service</a:t>
            </a:r>
          </a:p>
        </p:txBody>
      </p:sp>
      <p:pic>
        <p:nvPicPr>
          <p:cNvPr id="8" name="Graphic 7" descr="Home with solid fill">
            <a:extLst>
              <a:ext uri="{FF2B5EF4-FFF2-40B4-BE49-F238E27FC236}">
                <a16:creationId xmlns:a16="http://schemas.microsoft.com/office/drawing/2014/main" id="{A8510830-3AEB-AF60-EA7D-6B80F05989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8129" y="4927750"/>
            <a:ext cx="457200" cy="457200"/>
          </a:xfrm>
          <a:prstGeom prst="rect">
            <a:avLst/>
          </a:prstGeom>
        </p:spPr>
      </p:pic>
      <p:pic>
        <p:nvPicPr>
          <p:cNvPr id="10" name="Graphic 9" descr="Mental Health with solid fill">
            <a:extLst>
              <a:ext uri="{FF2B5EF4-FFF2-40B4-BE49-F238E27FC236}">
                <a16:creationId xmlns:a16="http://schemas.microsoft.com/office/drawing/2014/main" id="{D19C439F-4698-AB75-C1E1-67A209D57C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5286" y="6191899"/>
            <a:ext cx="516963" cy="516963"/>
          </a:xfrm>
          <a:prstGeom prst="rect">
            <a:avLst/>
          </a:prstGeom>
        </p:spPr>
      </p:pic>
      <p:pic>
        <p:nvPicPr>
          <p:cNvPr id="13" name="Graphic 12" descr="Yoga with solid fill">
            <a:extLst>
              <a:ext uri="{FF2B5EF4-FFF2-40B4-BE49-F238E27FC236}">
                <a16:creationId xmlns:a16="http://schemas.microsoft.com/office/drawing/2014/main" id="{180F28BD-4504-8ADE-61FC-7D36B50B9B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5285" y="5609201"/>
            <a:ext cx="516963" cy="516963"/>
          </a:xfrm>
          <a:prstGeom prst="rect">
            <a:avLst/>
          </a:prstGeom>
        </p:spPr>
      </p:pic>
      <p:pic>
        <p:nvPicPr>
          <p:cNvPr id="15" name="Graphic 14" descr="Bottle with solid fill">
            <a:extLst>
              <a:ext uri="{FF2B5EF4-FFF2-40B4-BE49-F238E27FC236}">
                <a16:creationId xmlns:a16="http://schemas.microsoft.com/office/drawing/2014/main" id="{791849FE-7BDF-948F-98E9-B0A41FD24B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45285" y="4246299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786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70E1D-0C0C-6F6E-01A0-29A300928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Delivery Over 12 months</a:t>
            </a:r>
          </a:p>
        </p:txBody>
      </p:sp>
      <p:pic>
        <p:nvPicPr>
          <p:cNvPr id="5" name="Content Placeholder 4" descr="A person standing in front of a mirror&#10;&#10;Description automatically generated">
            <a:extLst>
              <a:ext uri="{FF2B5EF4-FFF2-40B4-BE49-F238E27FC236}">
                <a16:creationId xmlns:a16="http://schemas.microsoft.com/office/drawing/2014/main" id="{57CB1879-ACB5-732F-CE37-D398815BF7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63" r="3992"/>
          <a:stretch/>
        </p:blipFill>
        <p:spPr>
          <a:xfrm>
            <a:off x="230359" y="3542809"/>
            <a:ext cx="2264069" cy="1424411"/>
          </a:xfrm>
        </p:spPr>
      </p:pic>
      <p:pic>
        <p:nvPicPr>
          <p:cNvPr id="7" name="Picture 6" descr="A room with chairs and a curtain&#10;&#10;Description automatically generated">
            <a:extLst>
              <a:ext uri="{FF2B5EF4-FFF2-40B4-BE49-F238E27FC236}">
                <a16:creationId xmlns:a16="http://schemas.microsoft.com/office/drawing/2014/main" id="{EE2CE3D1-9F71-538D-4E5F-45385EDAF2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8" r="9648" b="12164"/>
          <a:stretch/>
        </p:blipFill>
        <p:spPr>
          <a:xfrm>
            <a:off x="230359" y="5081029"/>
            <a:ext cx="2264069" cy="1548371"/>
          </a:xfrm>
          <a:prstGeom prst="rect">
            <a:avLst/>
          </a:prstGeom>
        </p:spPr>
      </p:pic>
      <p:pic>
        <p:nvPicPr>
          <p:cNvPr id="9" name="Picture 8" descr="A person walking in front of a round building&#10;&#10;Description automatically generated">
            <a:extLst>
              <a:ext uri="{FF2B5EF4-FFF2-40B4-BE49-F238E27FC236}">
                <a16:creationId xmlns:a16="http://schemas.microsoft.com/office/drawing/2014/main" id="{13F1C543-0607-7B89-1FF4-CFFE8EA2E81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7" t="2529" r="12646" b="17595"/>
          <a:stretch/>
        </p:blipFill>
        <p:spPr>
          <a:xfrm>
            <a:off x="230359" y="1969218"/>
            <a:ext cx="2264069" cy="142441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F0FF228-A5DA-1D22-F248-A641618D5348}"/>
              </a:ext>
            </a:extLst>
          </p:cNvPr>
          <p:cNvSpPr txBox="1"/>
          <p:nvPr/>
        </p:nvSpPr>
        <p:spPr>
          <a:xfrm>
            <a:off x="3267636" y="1827248"/>
            <a:ext cx="787997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Admitted 100 to 60 beds (50 from encampment)</a:t>
            </a:r>
          </a:p>
          <a:p>
            <a:endParaRPr lang="en-US" dirty="0"/>
          </a:p>
          <a:p>
            <a:r>
              <a:rPr lang="en-US" dirty="0"/>
              <a:t>Mean duration in hotel: 247 days</a:t>
            </a:r>
          </a:p>
          <a:p>
            <a:r>
              <a:rPr lang="en-US" dirty="0"/>
              <a:t>49 of 100 engaged in substance use treatment</a:t>
            </a:r>
          </a:p>
          <a:p>
            <a:r>
              <a:rPr lang="en-US" dirty="0"/>
              <a:t>25 of 100 transitioned to housing</a:t>
            </a:r>
          </a:p>
          <a:p>
            <a:r>
              <a:rPr lang="en-US" dirty="0"/>
              <a:t>8 of 100: administratively discharged, 4 incarcerated, 4 died (2 OD)</a:t>
            </a:r>
          </a:p>
          <a:p>
            <a:endParaRPr lang="en-US" dirty="0"/>
          </a:p>
          <a:p>
            <a:r>
              <a:rPr lang="en-US" dirty="0"/>
              <a:t>5140 case management visits</a:t>
            </a:r>
          </a:p>
          <a:p>
            <a:endParaRPr lang="en-US" dirty="0"/>
          </a:p>
          <a:p>
            <a:r>
              <a:rPr lang="en-US" dirty="0"/>
              <a:t>Clinics: 1722 patients made 7468 visits (walk-in &amp; stabilization recliners)</a:t>
            </a:r>
          </a:p>
          <a:p>
            <a:endParaRPr lang="en-US" dirty="0"/>
          </a:p>
          <a:p>
            <a:r>
              <a:rPr lang="en-US" dirty="0"/>
              <a:t>704 episodes in which methadone was offered</a:t>
            </a:r>
          </a:p>
          <a:p>
            <a:endParaRPr lang="en-US" dirty="0"/>
          </a:p>
          <a:p>
            <a:r>
              <a:rPr lang="en-US" dirty="0"/>
              <a:t>Among 641 not in methadone program, 590 (88%) joined one</a:t>
            </a:r>
          </a:p>
          <a:p>
            <a:endParaRPr lang="en-US" dirty="0"/>
          </a:p>
          <a:p>
            <a:r>
              <a:rPr lang="en-US" dirty="0"/>
              <a:t>Program ended in late 2023 due to lack of funding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997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1986D-E39E-26C6-3C36-1BB727A3B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Q: What are plausible benefits of combining “Housing First” with programs for Intimate Partner Violence</a:t>
            </a:r>
            <a:r>
              <a:rPr lang="en-US" sz="2400" baseline="30000" dirty="0"/>
              <a:t>1</a:t>
            </a:r>
            <a:r>
              <a:rPr lang="en-US" sz="2400" dirty="0"/>
              <a:t>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8417C2-495A-703F-D191-0F5A7E44C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8397" y="2332037"/>
            <a:ext cx="10871200" cy="4525963"/>
          </a:xfrm>
        </p:spPr>
        <p:txBody>
          <a:bodyPr/>
          <a:lstStyle/>
          <a:p>
            <a:r>
              <a:rPr lang="en-US" dirty="0"/>
              <a:t>A) Improved safety from abuse</a:t>
            </a:r>
          </a:p>
          <a:p>
            <a:r>
              <a:rPr lang="en-US" dirty="0"/>
              <a:t>B) Better housing stability</a:t>
            </a:r>
          </a:p>
          <a:p>
            <a:r>
              <a:rPr lang="en-US" dirty="0"/>
              <a:t>C) Improved clinical symptoms like anxiety</a:t>
            </a:r>
          </a:p>
          <a:p>
            <a:r>
              <a:rPr lang="en-US" dirty="0"/>
              <a:t>D) All of the above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3EFDA1-1A47-856A-25AC-CAC7E72A422F}"/>
              </a:ext>
            </a:extLst>
          </p:cNvPr>
          <p:cNvSpPr txBox="1"/>
          <p:nvPr/>
        </p:nvSpPr>
        <p:spPr>
          <a:xfrm>
            <a:off x="645459" y="5351929"/>
            <a:ext cx="9937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I am thinking of conventional domestic violence shelters and similar</a:t>
            </a:r>
          </a:p>
        </p:txBody>
      </p:sp>
    </p:spTree>
    <p:extLst>
      <p:ext uri="{BB962C8B-B14F-4D97-AF65-F5344CB8AC3E}">
        <p14:creationId xmlns:p14="http://schemas.microsoft.com/office/powerpoint/2010/main" val="38290733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1986D-E39E-26C6-3C36-1BB727A3B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Pick the single most innovative response to unsheltered persons who use drugs attempted in your community</a:t>
            </a:r>
            <a:endParaRPr lang="en-US" sz="2400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8417C2-495A-703F-D191-0F5A7E44C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1504" y="1955520"/>
            <a:ext cx="10871200" cy="4525963"/>
          </a:xfrm>
        </p:spPr>
        <p:txBody>
          <a:bodyPr/>
          <a:lstStyle/>
          <a:p>
            <a:r>
              <a:rPr lang="en-US" dirty="0"/>
              <a:t>A) A police intervention</a:t>
            </a:r>
          </a:p>
          <a:p>
            <a:r>
              <a:rPr lang="en-US" dirty="0"/>
              <a:t>B) Starting methadone immediately, in a shelter space</a:t>
            </a:r>
          </a:p>
          <a:p>
            <a:r>
              <a:rPr lang="en-US" dirty="0"/>
              <a:t>C) A nurse monitoring clients in a recliner, after over-intoxication</a:t>
            </a:r>
            <a:endParaRPr lang="en-US" b="1" dirty="0"/>
          </a:p>
          <a:p>
            <a:r>
              <a:rPr lang="en-US" dirty="0"/>
              <a:t>D) A shelter room with a downstairs locker to store the drugs you can’t bring upstairs</a:t>
            </a:r>
          </a:p>
          <a:p>
            <a:r>
              <a:rPr lang="en-US" b="1" dirty="0"/>
              <a:t>E) I </a:t>
            </a:r>
            <a:r>
              <a:rPr lang="en-US" b="1" dirty="0" err="1"/>
              <a:t>kinda</a:t>
            </a:r>
            <a:r>
              <a:rPr lang="en-US" b="1" dirty="0"/>
              <a:t>’ don’t know what to make of this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191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514600" y="2987154"/>
            <a:ext cx="7162800" cy="2819400"/>
          </a:xfrm>
        </p:spPr>
        <p:txBody>
          <a:bodyPr anchor="b"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800" b="1" dirty="0"/>
              <a:t>Domestic Violence Housing First Model and Association With Survivors' Housing Stability, Safety, and Well-being Over 2 Years</a:t>
            </a:r>
            <a:br>
              <a:rPr lang="en-US" sz="2800" b="1" dirty="0"/>
            </a:br>
            <a:br>
              <a:rPr lang="en-US" sz="2400" b="1" dirty="0">
                <a:solidFill>
                  <a:schemeClr val="tx2">
                    <a:lumMod val="75000"/>
                  </a:schemeClr>
                </a:solidFill>
              </a:rPr>
            </a:br>
            <a:br>
              <a:rPr lang="en-US" sz="24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000" dirty="0"/>
              <a:t>Sullivan CM, Simmons C, Guerrero M, </a:t>
            </a:r>
            <a:r>
              <a:rPr lang="en-US" sz="2000" dirty="0" err="1"/>
              <a:t>Farero</a:t>
            </a:r>
            <a:r>
              <a:rPr lang="en-US" sz="2000" dirty="0"/>
              <a:t> A, López-</a:t>
            </a:r>
            <a:r>
              <a:rPr lang="en-US" sz="2000" dirty="0" err="1"/>
              <a:t>Zerón</a:t>
            </a:r>
            <a:r>
              <a:rPr lang="en-US" sz="2000" dirty="0"/>
              <a:t> G, Ayeni OO, Chiaramonte D, Sprecher M, Fernandez AI </a:t>
            </a:r>
            <a:br>
              <a:rPr lang="en-US" sz="2000" dirty="0">
                <a:solidFill>
                  <a:schemeClr val="tx2">
                    <a:lumMod val="75000"/>
                  </a:schemeClr>
                </a:solidFill>
              </a:rPr>
            </a:br>
            <a:br>
              <a:rPr lang="en-US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000" i="1" dirty="0"/>
              <a:t> JAMA Network Open; 2023 Jun 1;6(6):e2320213 </a:t>
            </a:r>
            <a:r>
              <a:rPr lang="en-US" sz="2000" dirty="0"/>
              <a:t>.</a:t>
            </a:r>
            <a:endParaRPr lang="en-US" sz="2400" dirty="0"/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415AE88-8E7A-3A0A-74AF-5A3C4452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54F5365-A5FE-B5CA-36A2-C164B9C2C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persons fleeing intimate partner violence,:</a:t>
            </a:r>
          </a:p>
          <a:p>
            <a:pPr lvl="1"/>
            <a:r>
              <a:rPr lang="en-US" sz="2400" dirty="0"/>
              <a:t>Family/friends, motel, shelters, “DV shelters”, Transitional Housing</a:t>
            </a:r>
          </a:p>
          <a:p>
            <a:r>
              <a:rPr lang="en-US" dirty="0"/>
              <a:t>A “Domestic Violence Housing First” model</a:t>
            </a:r>
          </a:p>
          <a:p>
            <a:pPr lvl="1"/>
            <a:r>
              <a:rPr lang="en-US" sz="2400" dirty="0"/>
              <a:t>Housing as a basic right, flexibility in $ </a:t>
            </a:r>
          </a:p>
          <a:p>
            <a:pPr lvl="2"/>
            <a:r>
              <a:rPr lang="en-US" sz="1300" b="0" i="0" u="none" strike="noStrike" dirty="0">
                <a:solidFill>
                  <a:srgbClr val="333333"/>
                </a:solidFill>
                <a:effectLst/>
                <a:latin typeface="Guardian TextSans Web"/>
              </a:rPr>
              <a:t>Funding: for a myriad of expenses, not limited to rent, car repair, employment-related expenses, moving expenses, and safety measures</a:t>
            </a:r>
            <a:endParaRPr lang="en-US" sz="2100" dirty="0"/>
          </a:p>
          <a:p>
            <a:pPr lvl="1"/>
            <a:r>
              <a:rPr lang="en-US" sz="2400" dirty="0"/>
              <a:t>Mobile advocacy, personalized safety planning</a:t>
            </a:r>
          </a:p>
          <a:p>
            <a:pPr lvl="1"/>
            <a:r>
              <a:rPr lang="en-US" sz="2400" dirty="0"/>
              <a:t>Emotional safety, Empowerment (including practical skills)</a:t>
            </a:r>
          </a:p>
          <a:p>
            <a:endParaRPr lang="en-US" sz="2700" dirty="0"/>
          </a:p>
          <a:p>
            <a:r>
              <a:rPr lang="en-US" sz="2700" dirty="0"/>
              <a:t>Does a DVHF model enhance safety, housing stability or reduced mental health symptoms over 24 months?</a:t>
            </a:r>
          </a:p>
        </p:txBody>
      </p:sp>
    </p:spTree>
    <p:extLst>
      <p:ext uri="{BB962C8B-B14F-4D97-AF65-F5344CB8AC3E}">
        <p14:creationId xmlns:p14="http://schemas.microsoft.com/office/powerpoint/2010/main" val="1704076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A695D-ECDD-4CF5-E6A7-BEC0A7DF8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1B597-4748-DF59-7343-ED525C585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1600201"/>
            <a:ext cx="11190692" cy="4424081"/>
          </a:xfrm>
        </p:spPr>
        <p:txBody>
          <a:bodyPr/>
          <a:lstStyle/>
          <a:p>
            <a:r>
              <a:rPr lang="en-US" dirty="0"/>
              <a:t>Washington state (2017-2021), </a:t>
            </a:r>
          </a:p>
          <a:p>
            <a:pPr lvl="1"/>
            <a:r>
              <a:rPr lang="en-US" dirty="0"/>
              <a:t>406 survivors-&gt; 375 retained in study (sample studied 344)</a:t>
            </a:r>
          </a:p>
          <a:p>
            <a:r>
              <a:rPr lang="en-US" dirty="0"/>
              <a:t>Compared DVHF vs “services as usual”</a:t>
            </a:r>
          </a:p>
          <a:p>
            <a:pPr lvl="1"/>
            <a:r>
              <a:rPr lang="en-US" dirty="0"/>
              <a:t>Not a randomized trial </a:t>
            </a:r>
          </a:p>
          <a:p>
            <a:pPr lvl="1"/>
            <a:r>
              <a:rPr lang="en-US" dirty="0"/>
              <a:t>But service package not consistently available (quasi-random)</a:t>
            </a:r>
          </a:p>
          <a:p>
            <a:pPr lvl="1"/>
            <a:r>
              <a:rPr lang="en-US" dirty="0"/>
              <a:t>Follow-up with interviews over 2 years </a:t>
            </a:r>
          </a:p>
          <a:p>
            <a:pPr lvl="1"/>
            <a:r>
              <a:rPr lang="en-US" dirty="0"/>
              <a:t>Housing Instability Scale (7 questions)</a:t>
            </a:r>
          </a:p>
          <a:p>
            <a:pPr lvl="1"/>
            <a:r>
              <a:rPr lang="en-US" dirty="0"/>
              <a:t>Scales for interpersonal abuse, depression, anxiety, PTSD, </a:t>
            </a:r>
            <a:r>
              <a:rPr lang="en-US" dirty="0" err="1"/>
              <a:t>etc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1A3070-BEAC-3C36-A378-548B8C75F75D}"/>
              </a:ext>
            </a:extLst>
          </p:cNvPr>
          <p:cNvSpPr txBox="1"/>
          <p:nvPr/>
        </p:nvSpPr>
        <p:spPr>
          <a:xfrm>
            <a:off x="510988" y="6131859"/>
            <a:ext cx="10327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30 received no service at all and 1 had incomplete study data</a:t>
            </a:r>
          </a:p>
        </p:txBody>
      </p:sp>
    </p:spTree>
    <p:extLst>
      <p:ext uri="{BB962C8B-B14F-4D97-AF65-F5344CB8AC3E}">
        <p14:creationId xmlns:p14="http://schemas.microsoft.com/office/powerpoint/2010/main" val="1326642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What did they find?</a:t>
            </a:r>
          </a:p>
        </p:txBody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>
          <a:xfrm>
            <a:off x="607621" y="2103437"/>
            <a:ext cx="4761834" cy="4525963"/>
          </a:xfrm>
        </p:spPr>
        <p:txBody>
          <a:bodyPr/>
          <a:lstStyle/>
          <a:p>
            <a:r>
              <a:rPr lang="en-US" sz="1800" dirty="0">
                <a:ea typeface="Calibri" panose="020F0502020204030204" pitchFamily="34" charset="0"/>
              </a:rPr>
              <a:t>For </a:t>
            </a:r>
            <a:r>
              <a:rPr lang="en-US" sz="1800" b="1" dirty="0">
                <a:ea typeface="Calibri" panose="020F0502020204030204" pitchFamily="34" charset="0"/>
              </a:rPr>
              <a:t>both</a:t>
            </a:r>
            <a:r>
              <a:rPr lang="en-US" sz="1800" dirty="0">
                <a:ea typeface="Calibri" panose="020F0502020204030204" pitchFamily="34" charset="0"/>
              </a:rPr>
              <a:t> groups: </a:t>
            </a:r>
            <a:r>
              <a:rPr lang="en-US" sz="1800" kern="0" dirty="0">
                <a:effectLst/>
                <a:ea typeface="Calibri" panose="020F0502020204030204" pitchFamily="34" charset="0"/>
              </a:rPr>
              <a:t>improvements in domestic violence, housing, depression, anxiety and PTSD severity over 24 months</a:t>
            </a:r>
          </a:p>
          <a:p>
            <a:r>
              <a:rPr lang="en-US" sz="2000" b="0" i="0" u="none" strike="noStrike" dirty="0">
                <a:solidFill>
                  <a:srgbClr val="333333"/>
                </a:solidFill>
                <a:effectLst/>
              </a:rPr>
              <a:t>Better for DVHF, worse for Services as Usual</a:t>
            </a:r>
          </a:p>
          <a:p>
            <a:r>
              <a:rPr lang="en-US" sz="2000" b="0" i="0" u="none" strike="noStrike" dirty="0">
                <a:solidFill>
                  <a:srgbClr val="333333"/>
                </a:solidFill>
                <a:effectLst/>
              </a:rPr>
              <a:t>SAU </a:t>
            </a:r>
            <a:r>
              <a:rPr lang="en-US" sz="2000" dirty="0">
                <a:solidFill>
                  <a:srgbClr val="333333"/>
                </a:solidFill>
              </a:rPr>
              <a:t>had moderately greater:</a:t>
            </a:r>
          </a:p>
          <a:p>
            <a:pPr lvl="1"/>
            <a:r>
              <a:rPr lang="en-US" sz="1400" b="0" i="0" u="none" strike="noStrike" dirty="0">
                <a:solidFill>
                  <a:srgbClr val="333333"/>
                </a:solidFill>
                <a:effectLst/>
              </a:rPr>
              <a:t>housing instability (mean difference, 0.78) </a:t>
            </a:r>
          </a:p>
          <a:p>
            <a:pPr lvl="1"/>
            <a:r>
              <a:rPr lang="en-US" sz="1400" b="0" i="0" u="none" strike="noStrike" dirty="0">
                <a:solidFill>
                  <a:srgbClr val="333333"/>
                </a:solidFill>
                <a:effectLst/>
              </a:rPr>
              <a:t>DV exposure (mean difference, 0.15), </a:t>
            </a:r>
          </a:p>
          <a:p>
            <a:pPr lvl="1"/>
            <a:r>
              <a:rPr lang="en-US" sz="1400" dirty="0">
                <a:solidFill>
                  <a:srgbClr val="333333"/>
                </a:solidFill>
              </a:rPr>
              <a:t>D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</a:rPr>
              <a:t>epression (mean difference, 1.35)</a:t>
            </a:r>
          </a:p>
          <a:p>
            <a:pPr lvl="1"/>
            <a:r>
              <a:rPr lang="en-US" sz="1400" dirty="0">
                <a:solidFill>
                  <a:srgbClr val="333333"/>
                </a:solidFill>
              </a:rPr>
              <a:t>A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</a:rPr>
              <a:t>nxiety (mean difference, 1.15)</a:t>
            </a:r>
          </a:p>
          <a:p>
            <a:pPr lvl="1"/>
            <a:r>
              <a:rPr lang="en-US" sz="1400" dirty="0">
                <a:solidFill>
                  <a:srgbClr val="333333"/>
                </a:solidFill>
              </a:rPr>
              <a:t>P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</a:rPr>
              <a:t>osttraumatic stress disorder (mean difference, 0.54)</a:t>
            </a:r>
            <a:endParaRPr lang="en-US" sz="4000" dirty="0"/>
          </a:p>
        </p:txBody>
      </p:sp>
      <p:pic>
        <p:nvPicPr>
          <p:cNvPr id="2" name="New picture">
            <a:extLst>
              <a:ext uri="{FF2B5EF4-FFF2-40B4-BE49-F238E27FC236}">
                <a16:creationId xmlns:a16="http://schemas.microsoft.com/office/drawing/2014/main" id="{D806424B-B3A1-193C-B2BD-6FBA6A366CE6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051" y="558736"/>
            <a:ext cx="4897949" cy="4704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E7F6AFB-431B-B1D4-150C-77C486A02E23}"/>
              </a:ext>
            </a:extLst>
          </p:cNvPr>
          <p:cNvSpPr txBox="1"/>
          <p:nvPr/>
        </p:nvSpPr>
        <p:spPr>
          <a:xfrm>
            <a:off x="7072267" y="5459849"/>
            <a:ext cx="489794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Higher: the x-axis is a score on housing </a:t>
            </a:r>
            <a:r>
              <a:rPr lang="en-US" sz="1400" dirty="0" err="1"/>
              <a:t>instabilit</a:t>
            </a:r>
            <a:r>
              <a:rPr lang="en-US" sz="1400" dirty="0"/>
              <a:t> of abuse. The y is a probability a person’s score is at that level</a:t>
            </a:r>
          </a:p>
          <a:p>
            <a:r>
              <a:rPr lang="en-US" sz="1400" dirty="0"/>
              <a:t>Lower: x-axis is time. The y is the model-projected level of the score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Implications</a:t>
            </a:r>
            <a:br>
              <a:rPr lang="en-US" sz="36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Why is this important?</a:t>
            </a:r>
          </a:p>
        </p:txBody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>
          <a:xfrm>
            <a:off x="812800" y="1775013"/>
            <a:ext cx="10871200" cy="4525963"/>
          </a:xfrm>
        </p:spPr>
        <p:txBody>
          <a:bodyPr/>
          <a:lstStyle/>
          <a:p>
            <a:r>
              <a:rPr lang="en-US" sz="2400" dirty="0"/>
              <a:t>A flexible ”Domestic Violence Housing First” seems to confer benefit for safety, housing stability and clinical symptoms</a:t>
            </a:r>
            <a:endParaRPr lang="en-US" sz="2000" dirty="0"/>
          </a:p>
          <a:p>
            <a:r>
              <a:rPr lang="en-US" sz="2400" dirty="0"/>
              <a:t>Limitations</a:t>
            </a:r>
          </a:p>
          <a:p>
            <a:pPr lvl="1"/>
            <a:r>
              <a:rPr lang="en-US" sz="2100" dirty="0"/>
              <a:t>Not a randomized trial</a:t>
            </a:r>
          </a:p>
          <a:p>
            <a:pPr lvl="1"/>
            <a:r>
              <a:rPr lang="en-US" sz="2100" dirty="0"/>
              <a:t>Persons in DVHF turned out to be persons with fewer barriers, greater assets</a:t>
            </a:r>
          </a:p>
          <a:p>
            <a:pPr lvl="1"/>
            <a:r>
              <a:rPr lang="en-US" sz="2100" dirty="0"/>
              <a:t>Statistical adjustments are not ever </a:t>
            </a:r>
            <a:r>
              <a:rPr lang="en-US" sz="2100" b="1" dirty="0"/>
              <a:t>perfect</a:t>
            </a:r>
            <a:r>
              <a:rPr lang="en-US" sz="2100" dirty="0"/>
              <a:t> to mitigate that</a:t>
            </a:r>
          </a:p>
          <a:p>
            <a:pPr lvl="1"/>
            <a:endParaRPr lang="en-US" sz="2100" dirty="0"/>
          </a:p>
          <a:p>
            <a:pPr lvl="1"/>
            <a:endParaRPr lang="en-US" sz="2100" dirty="0"/>
          </a:p>
          <a:p>
            <a:r>
              <a:rPr lang="en-US" sz="2100" dirty="0"/>
              <a:t>Implication: Survivor-driven “inclusive advocacy” and high flexibility in use of funds are likely to be helpful, above and beyond standard IPV programs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1986D-E39E-26C6-3C36-1BB727A3B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Q: What are plausible benefits of combining “Housing First” with programs for Intimate Partner Violence?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8417C2-495A-703F-D191-0F5A7E44C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2433919"/>
            <a:ext cx="10871200" cy="4525963"/>
          </a:xfrm>
        </p:spPr>
        <p:txBody>
          <a:bodyPr/>
          <a:lstStyle/>
          <a:p>
            <a:r>
              <a:rPr lang="en-US" dirty="0"/>
              <a:t>A) Improved safety from abuse</a:t>
            </a:r>
          </a:p>
          <a:p>
            <a:r>
              <a:rPr lang="en-US" dirty="0"/>
              <a:t>B) Better housing stability</a:t>
            </a:r>
          </a:p>
          <a:p>
            <a:r>
              <a:rPr lang="en-US" dirty="0"/>
              <a:t>C) Improved clinical symptoms like anxiety</a:t>
            </a:r>
          </a:p>
          <a:p>
            <a:r>
              <a:rPr lang="en-US" b="1" dirty="0"/>
              <a:t>D) All of the above</a:t>
            </a:r>
          </a:p>
        </p:txBody>
      </p:sp>
    </p:spTree>
    <p:extLst>
      <p:ext uri="{BB962C8B-B14F-4D97-AF65-F5344CB8AC3E}">
        <p14:creationId xmlns:p14="http://schemas.microsoft.com/office/powerpoint/2010/main" val="588412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1986D-E39E-26C6-3C36-1BB727A3B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Q: Case management for persons experiencing homelessness. </a:t>
            </a:r>
            <a:br>
              <a:rPr lang="en-US" sz="2400" dirty="0"/>
            </a:br>
            <a:r>
              <a:rPr lang="en-US" sz="2400" dirty="0"/>
              <a:t>				</a:t>
            </a:r>
            <a:r>
              <a:rPr lang="en-US" sz="2400" b="1" dirty="0"/>
              <a:t>What is it good for?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8417C2-495A-703F-D191-0F5A7E44C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2103437"/>
            <a:ext cx="10871200" cy="4525963"/>
          </a:xfrm>
        </p:spPr>
        <p:txBody>
          <a:bodyPr/>
          <a:lstStyle/>
          <a:p>
            <a:r>
              <a:rPr lang="en-US" dirty="0"/>
              <a:t>A) Absolutely Nothing (hat tip: Edwin Starr)</a:t>
            </a:r>
          </a:p>
          <a:p>
            <a:r>
              <a:rPr lang="en-US" dirty="0"/>
              <a:t>B) Helps with housing stability &amp; well-being</a:t>
            </a:r>
          </a:p>
          <a:p>
            <a:r>
              <a:rPr lang="en-US" dirty="0"/>
              <a:t>C) Helps with addiction recovery</a:t>
            </a:r>
          </a:p>
          <a:p>
            <a:r>
              <a:rPr lang="en-US" dirty="0"/>
              <a:t>D) Helps with employment gains</a:t>
            </a:r>
          </a:p>
          <a:p>
            <a:r>
              <a:rPr lang="en-US" dirty="0"/>
              <a:t>E) All of the above</a:t>
            </a:r>
          </a:p>
        </p:txBody>
      </p:sp>
      <p:pic>
        <p:nvPicPr>
          <p:cNvPr id="4" name="Picture 3" descr="A close up of a person's face&#10;&#10;Description automatically generated">
            <a:extLst>
              <a:ext uri="{FF2B5EF4-FFF2-40B4-BE49-F238E27FC236}">
                <a16:creationId xmlns:a16="http://schemas.microsoft.com/office/drawing/2014/main" id="{464D8A1F-DFA3-8D0F-71BA-1E010A0D1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241" y="3980703"/>
            <a:ext cx="3426759" cy="225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0765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1_BWH presentation">
  <a:themeElements>
    <a:clrScheme name="BHCHP custom 2">
      <a:dk1>
        <a:sysClr val="windowText" lastClr="000000"/>
      </a:dk1>
      <a:lt1>
        <a:sysClr val="window" lastClr="FFFFFF"/>
      </a:lt1>
      <a:dk2>
        <a:srgbClr val="002060"/>
      </a:dk2>
      <a:lt2>
        <a:srgbClr val="DBF5F9"/>
      </a:lt2>
      <a:accent1>
        <a:srgbClr val="0F6FC6"/>
      </a:accent1>
      <a:accent2>
        <a:srgbClr val="59A9F2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BWH presentatio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WH presentation 1">
        <a:dk1>
          <a:srgbClr val="000000"/>
        </a:dk1>
        <a:lt1>
          <a:srgbClr val="FFFFFF"/>
        </a:lt1>
        <a:dk2>
          <a:srgbClr val="775F55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FFFFFF"/>
        </a:accent3>
        <a:accent4>
          <a:srgbClr val="000000"/>
        </a:accent4>
        <a:accent5>
          <a:srgbClr val="C8D7E5"/>
        </a:accent5>
        <a:accent6>
          <a:srgbClr val="C8733F"/>
        </a:accent6>
        <a:hlink>
          <a:srgbClr val="F7B615"/>
        </a:hlink>
        <a:folHlink>
          <a:srgbClr val="70440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0A6E7F63D16E47BBB81EAD43685CC8" ma:contentTypeVersion="18" ma:contentTypeDescription="Create a new document." ma:contentTypeScope="" ma:versionID="55dacca3569854334cb1d763f76cd6b9">
  <xsd:schema xmlns:xsd="http://www.w3.org/2001/XMLSchema" xmlns:xs="http://www.w3.org/2001/XMLSchema" xmlns:p="http://schemas.microsoft.com/office/2006/metadata/properties" xmlns:ns2="7b7d2b3c-070f-4337-90c3-cda31870ed8e" xmlns:ns3="a79b43f4-2440-45ee-a9cf-e568c120aa93" xmlns:ns4="d1680238-2266-4ab1-9ebd-8eb4f05a8cbc" targetNamespace="http://schemas.microsoft.com/office/2006/metadata/properties" ma:root="true" ma:fieldsID="87f48d8832b43e6171e1956973469f19" ns2:_="" ns3:_="" ns4:_="">
    <xsd:import namespace="7b7d2b3c-070f-4337-90c3-cda31870ed8e"/>
    <xsd:import namespace="a79b43f4-2440-45ee-a9cf-e568c120aa93"/>
    <xsd:import namespace="d1680238-2266-4ab1-9ebd-8eb4f05a8c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7d2b3c-070f-4337-90c3-cda31870ed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60c9a04-0a06-4c47-89e2-9dbcedd85f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9b43f4-2440-45ee-a9cf-e568c120aa9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680238-2266-4ab1-9ebd-8eb4f05a8cbc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e134b8de-f1a5-4f97-8b7f-9373b77bcc8e}" ma:internalName="TaxCatchAll" ma:showField="CatchAllData" ma:web="a79b43f4-2440-45ee-a9cf-e568c120aa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1680238-2266-4ab1-9ebd-8eb4f05a8cbc" xsi:nil="true"/>
    <lcf76f155ced4ddcb4097134ff3c332f xmlns="7b7d2b3c-070f-4337-90c3-cda31870ed8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BA3B76F-12C1-4EAD-BB97-C8441FD00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7d2b3c-070f-4337-90c3-cda31870ed8e"/>
    <ds:schemaRef ds:uri="a79b43f4-2440-45ee-a9cf-e568c120aa93"/>
    <ds:schemaRef ds:uri="d1680238-2266-4ab1-9ebd-8eb4f05a8c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14D590F-9287-46A0-B8CC-7F8FA80987B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39DAC4-9984-41FD-AFE3-CE2DDF25B463}">
  <ds:schemaRefs>
    <ds:schemaRef ds:uri="7b7d2b3c-070f-4337-90c3-cda31870ed8e"/>
    <ds:schemaRef ds:uri="http://schemas.microsoft.com/office/2006/metadata/properties"/>
    <ds:schemaRef ds:uri="http://purl.org/dc/dcmitype/"/>
    <ds:schemaRef ds:uri="a79b43f4-2440-45ee-a9cf-e568c120aa93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d1680238-2266-4ab1-9ebd-8eb4f05a8cbc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4434</TotalTime>
  <Words>1395</Words>
  <Application>Microsoft Macintosh PowerPoint</Application>
  <PresentationFormat>Widescreen</PresentationFormat>
  <Paragraphs>159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Century Gothic</vt:lpstr>
      <vt:lpstr>Guardian TextSans Web</vt:lpstr>
      <vt:lpstr>Wingdings</vt:lpstr>
      <vt:lpstr>Wingdings 2</vt:lpstr>
      <vt:lpstr>1_BWH presentation</vt:lpstr>
      <vt:lpstr>Disclaimers</vt:lpstr>
      <vt:lpstr>Q: What are plausible benefits of combining “Housing First” with programs for Intimate Partner Violence1?</vt:lpstr>
      <vt:lpstr>Domestic Violence Housing First Model and Association With Survivors' Housing Stability, Safety, and Well-being Over 2 Years   Sullivan CM, Simmons C, Guerrero M, Farero A, López-Zerón G, Ayeni OO, Chiaramonte D, Sprecher M, Fernandez AI    JAMA Network Open; 2023 Jun 1;6(6):e2320213 .</vt:lpstr>
      <vt:lpstr>Background</vt:lpstr>
      <vt:lpstr>Methods </vt:lpstr>
      <vt:lpstr>What did they find?</vt:lpstr>
      <vt:lpstr>Implications Why is this important?</vt:lpstr>
      <vt:lpstr>Q: What are plausible benefits of combining “Housing First” with programs for Intimate Partner Violence?</vt:lpstr>
      <vt:lpstr>Q: Case management for persons experiencing homelessness.      What is it good for?</vt:lpstr>
      <vt:lpstr>Exploring the effect of case management in homelessness per components: A systematic review of effectiveness and implementation, with meta-analysis and thematic synthesis  Weightman AL, Kelson MJ, Thomas I, Mann MK, Searchfield L, Willis S, Hannigan B, Smith RJ, Cordiner R.  Campbell Systematic Reviews. 2023 May 17;19(2):e1329</vt:lpstr>
      <vt:lpstr>Question: Is Case Management effective for persons experiencing homelessness?</vt:lpstr>
      <vt:lpstr>Methods</vt:lpstr>
      <vt:lpstr>Results and My Take</vt:lpstr>
      <vt:lpstr>Q: Case management for persons experiencing homelessness.      What is it good for?</vt:lpstr>
      <vt:lpstr>Pick the single most innovative response to unsheltered persons who use drugs attempted in your community</vt:lpstr>
      <vt:lpstr>Facilitating exit from encampments: combining low-barrier transitional housing with stabilizing treatment for substance related problems   Komaromy M, Stone A, Peterson A, Gott J, Koenig R, Taylor JL Addiction Science and Clinical Practice. 2023. 18(66) </vt:lpstr>
      <vt:lpstr>What was the Question</vt:lpstr>
      <vt:lpstr>What did They Do (methods)</vt:lpstr>
      <vt:lpstr>Service Delivery Over 12 months</vt:lpstr>
      <vt:lpstr>Pick the single most innovative response to unsheltered persons who use drugs attempted in your community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Characteristics and Factors Associated with Pain in Older Homeless Individuals: Results from the HOPE HOME Study  Landefeld JC, Miaskowski C, Tieu L, Ponath C, Lee CT, Guzman D, Kushel M   J Pain 2017 Apr 12. pii: S1526-5900(17)30535-7.</dc:title>
  <dc:creator>Baggett, Travis P.,MD, MPH</dc:creator>
  <cp:lastModifiedBy>Kertesz, Stefan G (Campus)</cp:lastModifiedBy>
  <cp:revision>6</cp:revision>
  <dcterms:created xsi:type="dcterms:W3CDTF">2023-04-18T14:16:35Z</dcterms:created>
  <dcterms:modified xsi:type="dcterms:W3CDTF">2024-05-08T21:39:58Z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0x010100F10A6E7F63D16E47BBB81EAD43685CC8</vt:lpwstr>
  </property>
  <property fmtid="{D5CDD505-2E9C-101B-9397-08002B2CF9AE}" pid="3" name="MediaServiceImageTags">
    <vt:lpwstr/>
  </property>
</Properties>
</file>