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56" r:id="rId5"/>
    <p:sldId id="328" r:id="rId6"/>
    <p:sldId id="270" r:id="rId7"/>
    <p:sldId id="351" r:id="rId8"/>
    <p:sldId id="340" r:id="rId9"/>
    <p:sldId id="354" r:id="rId10"/>
    <p:sldId id="336" r:id="rId11"/>
    <p:sldId id="347" r:id="rId12"/>
    <p:sldId id="344" r:id="rId13"/>
    <p:sldId id="363" r:id="rId14"/>
    <p:sldId id="364" r:id="rId15"/>
    <p:sldId id="341" r:id="rId16"/>
    <p:sldId id="342" r:id="rId17"/>
    <p:sldId id="355" r:id="rId18"/>
    <p:sldId id="371" r:id="rId19"/>
    <p:sldId id="356" r:id="rId20"/>
    <p:sldId id="358" r:id="rId21"/>
    <p:sldId id="365" r:id="rId22"/>
    <p:sldId id="366" r:id="rId23"/>
    <p:sldId id="367" r:id="rId24"/>
    <p:sldId id="368" r:id="rId25"/>
    <p:sldId id="369" r:id="rId26"/>
    <p:sldId id="373" r:id="rId27"/>
    <p:sldId id="372" r:id="rId28"/>
    <p:sldId id="337" r:id="rId29"/>
    <p:sldId id="362" r:id="rId30"/>
    <p:sldId id="333" r:id="rId31"/>
    <p:sldId id="348" r:id="rId32"/>
    <p:sldId id="350" r:id="rId33"/>
    <p:sldId id="357" r:id="rId34"/>
    <p:sldId id="375" r:id="rId35"/>
    <p:sldId id="359" r:id="rId36"/>
    <p:sldId id="275" r:id="rId37"/>
    <p:sldId id="284" r:id="rId38"/>
    <p:sldId id="376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9" autoAdjust="0"/>
    <p:restoredTop sz="94660"/>
  </p:normalViewPr>
  <p:slideViewPr>
    <p:cSldViewPr snapToGrid="0">
      <p:cViewPr>
        <p:scale>
          <a:sx n="91" d="100"/>
          <a:sy n="91" d="100"/>
        </p:scale>
        <p:origin x="6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9FDA7-6D38-42A6-AD74-C2A824428AFC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EB95FF9-918D-4E19-93F2-7B9DD10321A4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Discuss</a:t>
          </a:r>
          <a:r>
            <a:rPr lang="en-US" dirty="0">
              <a:latin typeface="Calibri Light" panose="020F0302020204030204"/>
            </a:rPr>
            <a:t> strategies for planning/implementing a telehealth program within a clinic caring for those living in homelessness.</a:t>
          </a:r>
          <a:endParaRPr lang="en-US" dirty="0"/>
        </a:p>
      </dgm:t>
    </dgm:pt>
    <dgm:pt modelId="{B611B6D8-AD58-4C63-AF24-8FE67459D58D}" type="parTrans" cxnId="{7E658D7B-91E0-4E5D-A6C3-CEB508AC9FD7}">
      <dgm:prSet/>
      <dgm:spPr/>
      <dgm:t>
        <a:bodyPr/>
        <a:lstStyle/>
        <a:p>
          <a:endParaRPr lang="en-US"/>
        </a:p>
      </dgm:t>
    </dgm:pt>
    <dgm:pt modelId="{CCFEC0F8-884C-46CB-A24A-6FFB63E43D64}" type="sibTrans" cxnId="{7E658D7B-91E0-4E5D-A6C3-CEB508AC9FD7}">
      <dgm:prSet/>
      <dgm:spPr/>
      <dgm:t>
        <a:bodyPr/>
        <a:lstStyle/>
        <a:p>
          <a:endParaRPr lang="en-US"/>
        </a:p>
      </dgm:t>
    </dgm:pt>
    <dgm:pt modelId="{A9A1604C-A7CD-4A42-8154-8633022385C4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Identify</a:t>
          </a:r>
          <a:endParaRPr lang="en-US" dirty="0"/>
        </a:p>
      </dgm:t>
    </dgm:pt>
    <dgm:pt modelId="{B7D3833C-6874-4C4B-B154-C32BFC4323BC}" type="parTrans" cxnId="{7138572E-3417-4F1A-A85A-2292C99E313D}">
      <dgm:prSet/>
      <dgm:spPr/>
      <dgm:t>
        <a:bodyPr/>
        <a:lstStyle/>
        <a:p>
          <a:endParaRPr lang="en-US"/>
        </a:p>
      </dgm:t>
    </dgm:pt>
    <dgm:pt modelId="{80DDAC78-0DCD-4FBB-BBB7-1B2E529F0125}" type="sibTrans" cxnId="{7138572E-3417-4F1A-A85A-2292C99E313D}">
      <dgm:prSet/>
      <dgm:spPr/>
      <dgm:t>
        <a:bodyPr/>
        <a:lstStyle/>
        <a:p>
          <a:endParaRPr lang="en-US"/>
        </a:p>
      </dgm:t>
    </dgm:pt>
    <dgm:pt modelId="{78E345CF-5B87-454B-A320-C1571DF2C255}">
      <dgm:prSet/>
      <dgm:spPr/>
      <dgm:t>
        <a:bodyPr/>
        <a:lstStyle/>
        <a:p>
          <a:pPr rtl="0"/>
          <a:r>
            <a:rPr lang="en-US" dirty="0"/>
            <a:t>Identify</a:t>
          </a:r>
          <a:r>
            <a:rPr lang="en-US" dirty="0">
              <a:latin typeface="Calibri Light" panose="020F0302020204030204"/>
            </a:rPr>
            <a:t> telehealth equipment that can be used for delivering telehealth services to community specialists.</a:t>
          </a:r>
          <a:endParaRPr lang="en-US" dirty="0"/>
        </a:p>
      </dgm:t>
    </dgm:pt>
    <dgm:pt modelId="{902F6CFD-96AD-4426-8E7D-2D34386FBE97}" type="parTrans" cxnId="{549BFFAC-F471-45CE-8742-20E57D1CD361}">
      <dgm:prSet/>
      <dgm:spPr/>
      <dgm:t>
        <a:bodyPr/>
        <a:lstStyle/>
        <a:p>
          <a:endParaRPr lang="en-US"/>
        </a:p>
      </dgm:t>
    </dgm:pt>
    <dgm:pt modelId="{C7A3F959-FF43-4106-82C3-0048DBC304F5}" type="sibTrans" cxnId="{549BFFAC-F471-45CE-8742-20E57D1CD361}">
      <dgm:prSet/>
      <dgm:spPr/>
      <dgm:t>
        <a:bodyPr/>
        <a:lstStyle/>
        <a:p>
          <a:endParaRPr lang="en-US"/>
        </a:p>
      </dgm:t>
    </dgm:pt>
    <dgm:pt modelId="{208C251F-9A1A-4308-911C-6786F52B5A17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Identify</a:t>
          </a:r>
          <a:endParaRPr lang="en-US" dirty="0"/>
        </a:p>
      </dgm:t>
    </dgm:pt>
    <dgm:pt modelId="{23BFBA2A-4D88-4F40-96B0-EB2CFAA1A555}" type="parTrans" cxnId="{558C3EE6-570C-4C29-8CA7-77F54D5ABCBD}">
      <dgm:prSet/>
      <dgm:spPr/>
      <dgm:t>
        <a:bodyPr/>
        <a:lstStyle/>
        <a:p>
          <a:endParaRPr lang="en-US"/>
        </a:p>
      </dgm:t>
    </dgm:pt>
    <dgm:pt modelId="{48465DF4-CE3E-4E4F-BD7F-89FF4F4A8B47}" type="sibTrans" cxnId="{558C3EE6-570C-4C29-8CA7-77F54D5ABCBD}">
      <dgm:prSet/>
      <dgm:spPr/>
      <dgm:t>
        <a:bodyPr/>
        <a:lstStyle/>
        <a:p>
          <a:endParaRPr lang="en-US"/>
        </a:p>
      </dgm:t>
    </dgm:pt>
    <dgm:pt modelId="{8DC5CFE0-9AF7-43E5-82A1-CE968F639E93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Identify</a:t>
          </a:r>
          <a:r>
            <a:rPr lang="en-US" dirty="0">
              <a:latin typeface="Calibri Light" panose="020F0302020204030204"/>
            </a:rPr>
            <a:t> strategies for preparing providers and patients for telehealth in a free and charitable clinic setting.</a:t>
          </a:r>
          <a:endParaRPr lang="en-US" dirty="0"/>
        </a:p>
      </dgm:t>
    </dgm:pt>
    <dgm:pt modelId="{D3D86E93-CD9B-4645-8DD2-D4C088F5CCA8}" type="parTrans" cxnId="{CE1961A6-7EDC-477E-B77A-A4C2953E44B5}">
      <dgm:prSet/>
      <dgm:spPr/>
      <dgm:t>
        <a:bodyPr/>
        <a:lstStyle/>
        <a:p>
          <a:endParaRPr lang="en-US"/>
        </a:p>
      </dgm:t>
    </dgm:pt>
    <dgm:pt modelId="{19793981-7901-4859-ADE6-BBE116E71777}" type="sibTrans" cxnId="{CE1961A6-7EDC-477E-B77A-A4C2953E44B5}">
      <dgm:prSet/>
      <dgm:spPr/>
      <dgm:t>
        <a:bodyPr/>
        <a:lstStyle/>
        <a:p>
          <a:endParaRPr lang="en-US"/>
        </a:p>
      </dgm:t>
    </dgm:pt>
    <dgm:pt modelId="{331A641D-3DE9-4F06-BE25-CCA9F47EE3C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Discuss</a:t>
          </a:r>
        </a:p>
      </dgm:t>
    </dgm:pt>
    <dgm:pt modelId="{D9238DEF-4AA6-4DE6-9724-C06CBB5D5D9B}" type="parTrans" cxnId="{6FEEA599-6399-4C29-B1D9-80BC4378A5FA}">
      <dgm:prSet/>
      <dgm:spPr/>
      <dgm:t>
        <a:bodyPr/>
        <a:lstStyle/>
        <a:p>
          <a:endParaRPr lang="en-US"/>
        </a:p>
      </dgm:t>
    </dgm:pt>
    <dgm:pt modelId="{E8F65566-0088-4D84-8272-DC4DD22D9F45}" type="sibTrans" cxnId="{6FEEA599-6399-4C29-B1D9-80BC4378A5FA}">
      <dgm:prSet/>
      <dgm:spPr/>
      <dgm:t>
        <a:bodyPr/>
        <a:lstStyle/>
        <a:p>
          <a:endParaRPr lang="en-US"/>
        </a:p>
      </dgm:t>
    </dgm:pt>
    <dgm:pt modelId="{034B2BA5-3809-461F-BD3B-361875E0B5EF}" type="pres">
      <dgm:prSet presAssocID="{3669FDA7-6D38-42A6-AD74-C2A824428AFC}" presName="vert0" presStyleCnt="0">
        <dgm:presLayoutVars>
          <dgm:dir/>
          <dgm:animOne val="branch"/>
          <dgm:animLvl val="lvl"/>
        </dgm:presLayoutVars>
      </dgm:prSet>
      <dgm:spPr/>
    </dgm:pt>
    <dgm:pt modelId="{FF8260C0-6DB8-47DE-A902-46165ACCBEBD}" type="pres">
      <dgm:prSet presAssocID="{331A641D-3DE9-4F06-BE25-CCA9F47EE3C6}" presName="thickLine" presStyleLbl="alignNode1" presStyleIdx="0" presStyleCnt="3"/>
      <dgm:spPr/>
    </dgm:pt>
    <dgm:pt modelId="{C1DC39C0-4139-4768-B10E-FA21FA6ED4D4}" type="pres">
      <dgm:prSet presAssocID="{331A641D-3DE9-4F06-BE25-CCA9F47EE3C6}" presName="horz1" presStyleCnt="0"/>
      <dgm:spPr/>
    </dgm:pt>
    <dgm:pt modelId="{6B1B59AA-0DBA-4784-BE1A-5CFD7D01254D}" type="pres">
      <dgm:prSet presAssocID="{331A641D-3DE9-4F06-BE25-CCA9F47EE3C6}" presName="tx1" presStyleLbl="revTx" presStyleIdx="0" presStyleCnt="6"/>
      <dgm:spPr/>
    </dgm:pt>
    <dgm:pt modelId="{FBD3EE65-0C4D-4944-A2E2-950A654FE07E}" type="pres">
      <dgm:prSet presAssocID="{331A641D-3DE9-4F06-BE25-CCA9F47EE3C6}" presName="vert1" presStyleCnt="0"/>
      <dgm:spPr/>
    </dgm:pt>
    <dgm:pt modelId="{4A508AAF-3DA1-4D89-86D6-1CC92A8D3B30}" type="pres">
      <dgm:prSet presAssocID="{0EB95FF9-918D-4E19-93F2-7B9DD10321A4}" presName="vertSpace2a" presStyleCnt="0"/>
      <dgm:spPr/>
    </dgm:pt>
    <dgm:pt modelId="{FA42AA6B-CADC-4B1A-BD71-61F221F90C4D}" type="pres">
      <dgm:prSet presAssocID="{0EB95FF9-918D-4E19-93F2-7B9DD10321A4}" presName="horz2" presStyleCnt="0"/>
      <dgm:spPr/>
    </dgm:pt>
    <dgm:pt modelId="{14104188-ED53-47CA-9D3A-0748DFEE80E5}" type="pres">
      <dgm:prSet presAssocID="{0EB95FF9-918D-4E19-93F2-7B9DD10321A4}" presName="horzSpace2" presStyleCnt="0"/>
      <dgm:spPr/>
    </dgm:pt>
    <dgm:pt modelId="{511788ED-40CB-4D82-A9F9-4EA5256BC987}" type="pres">
      <dgm:prSet presAssocID="{0EB95FF9-918D-4E19-93F2-7B9DD10321A4}" presName="tx2" presStyleLbl="revTx" presStyleIdx="1" presStyleCnt="6"/>
      <dgm:spPr/>
    </dgm:pt>
    <dgm:pt modelId="{656D6D87-E4B4-4896-B582-A836BF1C86DF}" type="pres">
      <dgm:prSet presAssocID="{0EB95FF9-918D-4E19-93F2-7B9DD10321A4}" presName="vert2" presStyleCnt="0"/>
      <dgm:spPr/>
    </dgm:pt>
    <dgm:pt modelId="{DC1D512C-CD30-49E0-A89F-7676E606ABE7}" type="pres">
      <dgm:prSet presAssocID="{0EB95FF9-918D-4E19-93F2-7B9DD10321A4}" presName="thinLine2b" presStyleLbl="callout" presStyleIdx="0" presStyleCnt="3"/>
      <dgm:spPr/>
    </dgm:pt>
    <dgm:pt modelId="{35A67C70-7C12-4C7E-B3DA-3BC39956D1E6}" type="pres">
      <dgm:prSet presAssocID="{0EB95FF9-918D-4E19-93F2-7B9DD10321A4}" presName="vertSpace2b" presStyleCnt="0"/>
      <dgm:spPr/>
    </dgm:pt>
    <dgm:pt modelId="{CFEF290D-0506-4E10-82F3-193B4571A03F}" type="pres">
      <dgm:prSet presAssocID="{A9A1604C-A7CD-4A42-8154-8633022385C4}" presName="thickLine" presStyleLbl="alignNode1" presStyleIdx="1" presStyleCnt="3"/>
      <dgm:spPr/>
    </dgm:pt>
    <dgm:pt modelId="{983E926B-8BCA-4575-A8AA-DD2BB4FC536A}" type="pres">
      <dgm:prSet presAssocID="{A9A1604C-A7CD-4A42-8154-8633022385C4}" presName="horz1" presStyleCnt="0"/>
      <dgm:spPr/>
    </dgm:pt>
    <dgm:pt modelId="{87CFD254-A057-44AF-856C-917482BF13D6}" type="pres">
      <dgm:prSet presAssocID="{A9A1604C-A7CD-4A42-8154-8633022385C4}" presName="tx1" presStyleLbl="revTx" presStyleIdx="2" presStyleCnt="6"/>
      <dgm:spPr/>
    </dgm:pt>
    <dgm:pt modelId="{FFF36A23-6287-40AC-8B90-559CA5D4D317}" type="pres">
      <dgm:prSet presAssocID="{A9A1604C-A7CD-4A42-8154-8633022385C4}" presName="vert1" presStyleCnt="0"/>
      <dgm:spPr/>
    </dgm:pt>
    <dgm:pt modelId="{E47A9CF0-B2A9-40F4-9BED-6E25AA4FF9FF}" type="pres">
      <dgm:prSet presAssocID="{78E345CF-5B87-454B-A320-C1571DF2C255}" presName="vertSpace2a" presStyleCnt="0"/>
      <dgm:spPr/>
    </dgm:pt>
    <dgm:pt modelId="{78038DD2-D60C-49D8-8993-8D6671370746}" type="pres">
      <dgm:prSet presAssocID="{78E345CF-5B87-454B-A320-C1571DF2C255}" presName="horz2" presStyleCnt="0"/>
      <dgm:spPr/>
    </dgm:pt>
    <dgm:pt modelId="{E90E102C-6EFF-43F7-BDDD-FF81E6C90B0D}" type="pres">
      <dgm:prSet presAssocID="{78E345CF-5B87-454B-A320-C1571DF2C255}" presName="horzSpace2" presStyleCnt="0"/>
      <dgm:spPr/>
    </dgm:pt>
    <dgm:pt modelId="{DA14DA3F-4340-431A-A3A1-6A447E10CF9B}" type="pres">
      <dgm:prSet presAssocID="{78E345CF-5B87-454B-A320-C1571DF2C255}" presName="tx2" presStyleLbl="revTx" presStyleIdx="3" presStyleCnt="6"/>
      <dgm:spPr/>
    </dgm:pt>
    <dgm:pt modelId="{BB931875-5083-469E-AA45-4F7B9A949BE9}" type="pres">
      <dgm:prSet presAssocID="{78E345CF-5B87-454B-A320-C1571DF2C255}" presName="vert2" presStyleCnt="0"/>
      <dgm:spPr/>
    </dgm:pt>
    <dgm:pt modelId="{F530DCDD-EA54-4D5B-AF9F-130B271E18F8}" type="pres">
      <dgm:prSet presAssocID="{78E345CF-5B87-454B-A320-C1571DF2C255}" presName="thinLine2b" presStyleLbl="callout" presStyleIdx="1" presStyleCnt="3"/>
      <dgm:spPr/>
    </dgm:pt>
    <dgm:pt modelId="{5A402E8D-0693-4B08-AC8B-AFD64C135325}" type="pres">
      <dgm:prSet presAssocID="{78E345CF-5B87-454B-A320-C1571DF2C255}" presName="vertSpace2b" presStyleCnt="0"/>
      <dgm:spPr/>
    </dgm:pt>
    <dgm:pt modelId="{31460D5D-B3B9-4385-8C5D-277DE6958E82}" type="pres">
      <dgm:prSet presAssocID="{208C251F-9A1A-4308-911C-6786F52B5A17}" presName="thickLine" presStyleLbl="alignNode1" presStyleIdx="2" presStyleCnt="3"/>
      <dgm:spPr/>
    </dgm:pt>
    <dgm:pt modelId="{79C2D7BD-A376-4B77-8CFB-D4E71C1F724E}" type="pres">
      <dgm:prSet presAssocID="{208C251F-9A1A-4308-911C-6786F52B5A17}" presName="horz1" presStyleCnt="0"/>
      <dgm:spPr/>
    </dgm:pt>
    <dgm:pt modelId="{DE66C655-04EB-4A38-BDA5-EE6237087C24}" type="pres">
      <dgm:prSet presAssocID="{208C251F-9A1A-4308-911C-6786F52B5A17}" presName="tx1" presStyleLbl="revTx" presStyleIdx="4" presStyleCnt="6"/>
      <dgm:spPr/>
    </dgm:pt>
    <dgm:pt modelId="{73449DC6-1AFA-49D2-B567-7878A1E343A2}" type="pres">
      <dgm:prSet presAssocID="{208C251F-9A1A-4308-911C-6786F52B5A17}" presName="vert1" presStyleCnt="0"/>
      <dgm:spPr/>
    </dgm:pt>
    <dgm:pt modelId="{F8A1EBB1-2962-4DC3-8E1D-5C62241CE074}" type="pres">
      <dgm:prSet presAssocID="{8DC5CFE0-9AF7-43E5-82A1-CE968F639E93}" presName="vertSpace2a" presStyleCnt="0"/>
      <dgm:spPr/>
    </dgm:pt>
    <dgm:pt modelId="{996E795F-EEDA-4F5E-A4D8-A06C66719508}" type="pres">
      <dgm:prSet presAssocID="{8DC5CFE0-9AF7-43E5-82A1-CE968F639E93}" presName="horz2" presStyleCnt="0"/>
      <dgm:spPr/>
    </dgm:pt>
    <dgm:pt modelId="{2846CD44-4ACB-4CDB-A043-5AB1A66A10F5}" type="pres">
      <dgm:prSet presAssocID="{8DC5CFE0-9AF7-43E5-82A1-CE968F639E93}" presName="horzSpace2" presStyleCnt="0"/>
      <dgm:spPr/>
    </dgm:pt>
    <dgm:pt modelId="{E577CCF4-081D-48A6-8FF9-FFC03DA9D16A}" type="pres">
      <dgm:prSet presAssocID="{8DC5CFE0-9AF7-43E5-82A1-CE968F639E93}" presName="tx2" presStyleLbl="revTx" presStyleIdx="5" presStyleCnt="6"/>
      <dgm:spPr/>
    </dgm:pt>
    <dgm:pt modelId="{6067AA5F-5BAE-4691-90AC-42B62E138F04}" type="pres">
      <dgm:prSet presAssocID="{8DC5CFE0-9AF7-43E5-82A1-CE968F639E93}" presName="vert2" presStyleCnt="0"/>
      <dgm:spPr/>
    </dgm:pt>
    <dgm:pt modelId="{534A673C-2EDC-4F1C-90CF-839A77CD543C}" type="pres">
      <dgm:prSet presAssocID="{8DC5CFE0-9AF7-43E5-82A1-CE968F639E93}" presName="thinLine2b" presStyleLbl="callout" presStyleIdx="2" presStyleCnt="3"/>
      <dgm:spPr/>
    </dgm:pt>
    <dgm:pt modelId="{103C66DD-8867-4321-925D-73D9C77A60E8}" type="pres">
      <dgm:prSet presAssocID="{8DC5CFE0-9AF7-43E5-82A1-CE968F639E93}" presName="vertSpace2b" presStyleCnt="0"/>
      <dgm:spPr/>
    </dgm:pt>
  </dgm:ptLst>
  <dgm:cxnLst>
    <dgm:cxn modelId="{7138572E-3417-4F1A-A85A-2292C99E313D}" srcId="{3669FDA7-6D38-42A6-AD74-C2A824428AFC}" destId="{A9A1604C-A7CD-4A42-8154-8633022385C4}" srcOrd="1" destOrd="0" parTransId="{B7D3833C-6874-4C4B-B154-C32BFC4323BC}" sibTransId="{80DDAC78-0DCD-4FBB-BBB7-1B2E529F0125}"/>
    <dgm:cxn modelId="{1FE91B63-B2CD-4073-AC2A-650E37C1AD67}" type="presOf" srcId="{78E345CF-5B87-454B-A320-C1571DF2C255}" destId="{DA14DA3F-4340-431A-A3A1-6A447E10CF9B}" srcOrd="0" destOrd="0" presId="urn:microsoft.com/office/officeart/2008/layout/LinedList"/>
    <dgm:cxn modelId="{34092266-E9BB-4082-AF80-F656C2F8D030}" type="presOf" srcId="{0EB95FF9-918D-4E19-93F2-7B9DD10321A4}" destId="{511788ED-40CB-4D82-A9F9-4EA5256BC987}" srcOrd="0" destOrd="0" presId="urn:microsoft.com/office/officeart/2008/layout/LinedList"/>
    <dgm:cxn modelId="{BF756269-566B-49E9-A235-B5165A395DB4}" type="presOf" srcId="{A9A1604C-A7CD-4A42-8154-8633022385C4}" destId="{87CFD254-A057-44AF-856C-917482BF13D6}" srcOrd="0" destOrd="0" presId="urn:microsoft.com/office/officeart/2008/layout/LinedList"/>
    <dgm:cxn modelId="{7E658D7B-91E0-4E5D-A6C3-CEB508AC9FD7}" srcId="{331A641D-3DE9-4F06-BE25-CCA9F47EE3C6}" destId="{0EB95FF9-918D-4E19-93F2-7B9DD10321A4}" srcOrd="0" destOrd="0" parTransId="{B611B6D8-AD58-4C63-AF24-8FE67459D58D}" sibTransId="{CCFEC0F8-884C-46CB-A24A-6FFB63E43D64}"/>
    <dgm:cxn modelId="{2BFC748E-7C3C-4E6A-A5D7-5749EA1C6EF6}" type="presOf" srcId="{208C251F-9A1A-4308-911C-6786F52B5A17}" destId="{DE66C655-04EB-4A38-BDA5-EE6237087C24}" srcOrd="0" destOrd="0" presId="urn:microsoft.com/office/officeart/2008/layout/LinedList"/>
    <dgm:cxn modelId="{6FEEA599-6399-4C29-B1D9-80BC4378A5FA}" srcId="{3669FDA7-6D38-42A6-AD74-C2A824428AFC}" destId="{331A641D-3DE9-4F06-BE25-CCA9F47EE3C6}" srcOrd="0" destOrd="0" parTransId="{D9238DEF-4AA6-4DE6-9724-C06CBB5D5D9B}" sibTransId="{E8F65566-0088-4D84-8272-DC4DD22D9F45}"/>
    <dgm:cxn modelId="{6FD03B9D-C086-4669-A5AB-95A7D1C940F2}" type="presOf" srcId="{3669FDA7-6D38-42A6-AD74-C2A824428AFC}" destId="{034B2BA5-3809-461F-BD3B-361875E0B5EF}" srcOrd="0" destOrd="0" presId="urn:microsoft.com/office/officeart/2008/layout/LinedList"/>
    <dgm:cxn modelId="{EC6DECA4-B8A5-4882-9F3B-EDE55EF911B6}" type="presOf" srcId="{331A641D-3DE9-4F06-BE25-CCA9F47EE3C6}" destId="{6B1B59AA-0DBA-4784-BE1A-5CFD7D01254D}" srcOrd="0" destOrd="0" presId="urn:microsoft.com/office/officeart/2008/layout/LinedList"/>
    <dgm:cxn modelId="{CE1961A6-7EDC-477E-B77A-A4C2953E44B5}" srcId="{208C251F-9A1A-4308-911C-6786F52B5A17}" destId="{8DC5CFE0-9AF7-43E5-82A1-CE968F639E93}" srcOrd="0" destOrd="0" parTransId="{D3D86E93-CD9B-4645-8DD2-D4C088F5CCA8}" sibTransId="{19793981-7901-4859-ADE6-BBE116E71777}"/>
    <dgm:cxn modelId="{549BFFAC-F471-45CE-8742-20E57D1CD361}" srcId="{A9A1604C-A7CD-4A42-8154-8633022385C4}" destId="{78E345CF-5B87-454B-A320-C1571DF2C255}" srcOrd="0" destOrd="0" parTransId="{902F6CFD-96AD-4426-8E7D-2D34386FBE97}" sibTransId="{C7A3F959-FF43-4106-82C3-0048DBC304F5}"/>
    <dgm:cxn modelId="{A0D669D5-1FA2-47D8-A9F9-AFDF5AA1DB1D}" type="presOf" srcId="{8DC5CFE0-9AF7-43E5-82A1-CE968F639E93}" destId="{E577CCF4-081D-48A6-8FF9-FFC03DA9D16A}" srcOrd="0" destOrd="0" presId="urn:microsoft.com/office/officeart/2008/layout/LinedList"/>
    <dgm:cxn modelId="{558C3EE6-570C-4C29-8CA7-77F54D5ABCBD}" srcId="{3669FDA7-6D38-42A6-AD74-C2A824428AFC}" destId="{208C251F-9A1A-4308-911C-6786F52B5A17}" srcOrd="2" destOrd="0" parTransId="{23BFBA2A-4D88-4F40-96B0-EB2CFAA1A555}" sibTransId="{48465DF4-CE3E-4E4F-BD7F-89FF4F4A8B47}"/>
    <dgm:cxn modelId="{3BAB6A7D-A0F6-497C-9E55-169F51372B1C}" type="presParOf" srcId="{034B2BA5-3809-461F-BD3B-361875E0B5EF}" destId="{FF8260C0-6DB8-47DE-A902-46165ACCBEBD}" srcOrd="0" destOrd="0" presId="urn:microsoft.com/office/officeart/2008/layout/LinedList"/>
    <dgm:cxn modelId="{4A240EAE-D446-4A97-9B51-66713A9EA307}" type="presParOf" srcId="{034B2BA5-3809-461F-BD3B-361875E0B5EF}" destId="{C1DC39C0-4139-4768-B10E-FA21FA6ED4D4}" srcOrd="1" destOrd="0" presId="urn:microsoft.com/office/officeart/2008/layout/LinedList"/>
    <dgm:cxn modelId="{8C6E11C5-C907-48E4-8C75-75EEB550E7D3}" type="presParOf" srcId="{C1DC39C0-4139-4768-B10E-FA21FA6ED4D4}" destId="{6B1B59AA-0DBA-4784-BE1A-5CFD7D01254D}" srcOrd="0" destOrd="0" presId="urn:microsoft.com/office/officeart/2008/layout/LinedList"/>
    <dgm:cxn modelId="{2E4FB1EA-949C-4142-98B3-6BC9EA74ED21}" type="presParOf" srcId="{C1DC39C0-4139-4768-B10E-FA21FA6ED4D4}" destId="{FBD3EE65-0C4D-4944-A2E2-950A654FE07E}" srcOrd="1" destOrd="0" presId="urn:microsoft.com/office/officeart/2008/layout/LinedList"/>
    <dgm:cxn modelId="{C5E9C3EA-FC02-4621-9C04-B257F02C70F1}" type="presParOf" srcId="{FBD3EE65-0C4D-4944-A2E2-950A654FE07E}" destId="{4A508AAF-3DA1-4D89-86D6-1CC92A8D3B30}" srcOrd="0" destOrd="0" presId="urn:microsoft.com/office/officeart/2008/layout/LinedList"/>
    <dgm:cxn modelId="{F637D645-3681-4961-93C3-5D9373475827}" type="presParOf" srcId="{FBD3EE65-0C4D-4944-A2E2-950A654FE07E}" destId="{FA42AA6B-CADC-4B1A-BD71-61F221F90C4D}" srcOrd="1" destOrd="0" presId="urn:microsoft.com/office/officeart/2008/layout/LinedList"/>
    <dgm:cxn modelId="{50519B4F-5120-499F-AE9A-5A61C82294A7}" type="presParOf" srcId="{FA42AA6B-CADC-4B1A-BD71-61F221F90C4D}" destId="{14104188-ED53-47CA-9D3A-0748DFEE80E5}" srcOrd="0" destOrd="0" presId="urn:microsoft.com/office/officeart/2008/layout/LinedList"/>
    <dgm:cxn modelId="{4190B94F-1A65-4A2C-9BE4-676EABB23D42}" type="presParOf" srcId="{FA42AA6B-CADC-4B1A-BD71-61F221F90C4D}" destId="{511788ED-40CB-4D82-A9F9-4EA5256BC987}" srcOrd="1" destOrd="0" presId="urn:microsoft.com/office/officeart/2008/layout/LinedList"/>
    <dgm:cxn modelId="{AC41B15D-2D0A-48FE-B36B-E07E257EE0C6}" type="presParOf" srcId="{FA42AA6B-CADC-4B1A-BD71-61F221F90C4D}" destId="{656D6D87-E4B4-4896-B582-A836BF1C86DF}" srcOrd="2" destOrd="0" presId="urn:microsoft.com/office/officeart/2008/layout/LinedList"/>
    <dgm:cxn modelId="{23BA5ED1-EF41-4526-BA66-25883AE0F8F8}" type="presParOf" srcId="{FBD3EE65-0C4D-4944-A2E2-950A654FE07E}" destId="{DC1D512C-CD30-49E0-A89F-7676E606ABE7}" srcOrd="2" destOrd="0" presId="urn:microsoft.com/office/officeart/2008/layout/LinedList"/>
    <dgm:cxn modelId="{560F3956-533B-4073-9CC2-F2C6136CAF71}" type="presParOf" srcId="{FBD3EE65-0C4D-4944-A2E2-950A654FE07E}" destId="{35A67C70-7C12-4C7E-B3DA-3BC39956D1E6}" srcOrd="3" destOrd="0" presId="urn:microsoft.com/office/officeart/2008/layout/LinedList"/>
    <dgm:cxn modelId="{2F1FE966-3473-40AA-8978-49E3F0C2CAA7}" type="presParOf" srcId="{034B2BA5-3809-461F-BD3B-361875E0B5EF}" destId="{CFEF290D-0506-4E10-82F3-193B4571A03F}" srcOrd="2" destOrd="0" presId="urn:microsoft.com/office/officeart/2008/layout/LinedList"/>
    <dgm:cxn modelId="{CB370FE7-CACD-4622-B1BD-1DCFE57D8F68}" type="presParOf" srcId="{034B2BA5-3809-461F-BD3B-361875E0B5EF}" destId="{983E926B-8BCA-4575-A8AA-DD2BB4FC536A}" srcOrd="3" destOrd="0" presId="urn:microsoft.com/office/officeart/2008/layout/LinedList"/>
    <dgm:cxn modelId="{97D40105-C694-493D-B379-587D2F4CA260}" type="presParOf" srcId="{983E926B-8BCA-4575-A8AA-DD2BB4FC536A}" destId="{87CFD254-A057-44AF-856C-917482BF13D6}" srcOrd="0" destOrd="0" presId="urn:microsoft.com/office/officeart/2008/layout/LinedList"/>
    <dgm:cxn modelId="{2CEE40A8-2737-4877-ADC2-3640BE6D1F1C}" type="presParOf" srcId="{983E926B-8BCA-4575-A8AA-DD2BB4FC536A}" destId="{FFF36A23-6287-40AC-8B90-559CA5D4D317}" srcOrd="1" destOrd="0" presId="urn:microsoft.com/office/officeart/2008/layout/LinedList"/>
    <dgm:cxn modelId="{B601B267-EA7A-46AA-82E2-9BBB80840949}" type="presParOf" srcId="{FFF36A23-6287-40AC-8B90-559CA5D4D317}" destId="{E47A9CF0-B2A9-40F4-9BED-6E25AA4FF9FF}" srcOrd="0" destOrd="0" presId="urn:microsoft.com/office/officeart/2008/layout/LinedList"/>
    <dgm:cxn modelId="{1D6A2859-5F3A-4E45-A30D-6F509B80AE6D}" type="presParOf" srcId="{FFF36A23-6287-40AC-8B90-559CA5D4D317}" destId="{78038DD2-D60C-49D8-8993-8D6671370746}" srcOrd="1" destOrd="0" presId="urn:microsoft.com/office/officeart/2008/layout/LinedList"/>
    <dgm:cxn modelId="{7F407349-999F-4F9D-9CE4-56E558E05FE7}" type="presParOf" srcId="{78038DD2-D60C-49D8-8993-8D6671370746}" destId="{E90E102C-6EFF-43F7-BDDD-FF81E6C90B0D}" srcOrd="0" destOrd="0" presId="urn:microsoft.com/office/officeart/2008/layout/LinedList"/>
    <dgm:cxn modelId="{7EA7EB49-CD13-4B5F-BE21-6EA0100D8F30}" type="presParOf" srcId="{78038DD2-D60C-49D8-8993-8D6671370746}" destId="{DA14DA3F-4340-431A-A3A1-6A447E10CF9B}" srcOrd="1" destOrd="0" presId="urn:microsoft.com/office/officeart/2008/layout/LinedList"/>
    <dgm:cxn modelId="{D18DAF5A-A9DF-44CB-AB24-5225E34457BE}" type="presParOf" srcId="{78038DD2-D60C-49D8-8993-8D6671370746}" destId="{BB931875-5083-469E-AA45-4F7B9A949BE9}" srcOrd="2" destOrd="0" presId="urn:microsoft.com/office/officeart/2008/layout/LinedList"/>
    <dgm:cxn modelId="{2E2B2829-8194-4261-8FCF-440F85873536}" type="presParOf" srcId="{FFF36A23-6287-40AC-8B90-559CA5D4D317}" destId="{F530DCDD-EA54-4D5B-AF9F-130B271E18F8}" srcOrd="2" destOrd="0" presId="urn:microsoft.com/office/officeart/2008/layout/LinedList"/>
    <dgm:cxn modelId="{98AA00DB-66C9-47F7-83DE-BD1352E912BB}" type="presParOf" srcId="{FFF36A23-6287-40AC-8B90-559CA5D4D317}" destId="{5A402E8D-0693-4B08-AC8B-AFD64C135325}" srcOrd="3" destOrd="0" presId="urn:microsoft.com/office/officeart/2008/layout/LinedList"/>
    <dgm:cxn modelId="{B1326EBF-9BCA-4861-A0F8-CD81C0A75B88}" type="presParOf" srcId="{034B2BA5-3809-461F-BD3B-361875E0B5EF}" destId="{31460D5D-B3B9-4385-8C5D-277DE6958E82}" srcOrd="4" destOrd="0" presId="urn:microsoft.com/office/officeart/2008/layout/LinedList"/>
    <dgm:cxn modelId="{FD99B467-F299-4A79-A7BF-F5BA65CB0936}" type="presParOf" srcId="{034B2BA5-3809-461F-BD3B-361875E0B5EF}" destId="{79C2D7BD-A376-4B77-8CFB-D4E71C1F724E}" srcOrd="5" destOrd="0" presId="urn:microsoft.com/office/officeart/2008/layout/LinedList"/>
    <dgm:cxn modelId="{48192806-C11F-499B-B0D9-823F7861C5F6}" type="presParOf" srcId="{79C2D7BD-A376-4B77-8CFB-D4E71C1F724E}" destId="{DE66C655-04EB-4A38-BDA5-EE6237087C24}" srcOrd="0" destOrd="0" presId="urn:microsoft.com/office/officeart/2008/layout/LinedList"/>
    <dgm:cxn modelId="{09492CE8-5798-44F4-8388-BE365388AEAF}" type="presParOf" srcId="{79C2D7BD-A376-4B77-8CFB-D4E71C1F724E}" destId="{73449DC6-1AFA-49D2-B567-7878A1E343A2}" srcOrd="1" destOrd="0" presId="urn:microsoft.com/office/officeart/2008/layout/LinedList"/>
    <dgm:cxn modelId="{78F7AEA0-C2AA-4085-83BE-1CBC84A49D3A}" type="presParOf" srcId="{73449DC6-1AFA-49D2-B567-7878A1E343A2}" destId="{F8A1EBB1-2962-4DC3-8E1D-5C62241CE074}" srcOrd="0" destOrd="0" presId="urn:microsoft.com/office/officeart/2008/layout/LinedList"/>
    <dgm:cxn modelId="{5F4C564A-1C0C-4E8E-AB9C-9B9263318C40}" type="presParOf" srcId="{73449DC6-1AFA-49D2-B567-7878A1E343A2}" destId="{996E795F-EEDA-4F5E-A4D8-A06C66719508}" srcOrd="1" destOrd="0" presId="urn:microsoft.com/office/officeart/2008/layout/LinedList"/>
    <dgm:cxn modelId="{D9993C59-E98B-4C95-AF5F-A631CA05E28E}" type="presParOf" srcId="{996E795F-EEDA-4F5E-A4D8-A06C66719508}" destId="{2846CD44-4ACB-4CDB-A043-5AB1A66A10F5}" srcOrd="0" destOrd="0" presId="urn:microsoft.com/office/officeart/2008/layout/LinedList"/>
    <dgm:cxn modelId="{34834BCC-2E0D-4654-B390-B6DB28A8AE4F}" type="presParOf" srcId="{996E795F-EEDA-4F5E-A4D8-A06C66719508}" destId="{E577CCF4-081D-48A6-8FF9-FFC03DA9D16A}" srcOrd="1" destOrd="0" presId="urn:microsoft.com/office/officeart/2008/layout/LinedList"/>
    <dgm:cxn modelId="{701222AF-C19C-49F1-A7AB-CF3093F2C492}" type="presParOf" srcId="{996E795F-EEDA-4F5E-A4D8-A06C66719508}" destId="{6067AA5F-5BAE-4691-90AC-42B62E138F04}" srcOrd="2" destOrd="0" presId="urn:microsoft.com/office/officeart/2008/layout/LinedList"/>
    <dgm:cxn modelId="{83FA33F8-BEE2-43C4-BEB1-5AA2A2D2CC98}" type="presParOf" srcId="{73449DC6-1AFA-49D2-B567-7878A1E343A2}" destId="{534A673C-2EDC-4F1C-90CF-839A77CD543C}" srcOrd="2" destOrd="0" presId="urn:microsoft.com/office/officeart/2008/layout/LinedList"/>
    <dgm:cxn modelId="{5588BC01-FA4D-4629-8E6F-0312DEDC3010}" type="presParOf" srcId="{73449DC6-1AFA-49D2-B567-7878A1E343A2}" destId="{103C66DD-8867-4321-925D-73D9C77A60E8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8E2CC2-1DEE-4EA1-9FD3-ED1A7C60857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B20FE92F-48C0-40AB-A452-698B18516143}">
      <dgm:prSet/>
      <dgm:spPr/>
      <dgm:t>
        <a:bodyPr/>
        <a:lstStyle/>
        <a:p>
          <a:r>
            <a:rPr lang="en-US" dirty="0"/>
            <a:t>143 students from 7 professions have participated in the clinic</a:t>
          </a:r>
        </a:p>
      </dgm:t>
    </dgm:pt>
    <dgm:pt modelId="{9B537B0C-F663-4C58-A677-DC39FA01A2E7}" type="parTrans" cxnId="{FCD4C2A1-A07F-404F-AEC1-A139738F5811}">
      <dgm:prSet/>
      <dgm:spPr/>
      <dgm:t>
        <a:bodyPr/>
        <a:lstStyle/>
        <a:p>
          <a:endParaRPr lang="en-US"/>
        </a:p>
      </dgm:t>
    </dgm:pt>
    <dgm:pt modelId="{075F9E12-3C12-4095-9D4F-7760061756A9}" type="sibTrans" cxnId="{FCD4C2A1-A07F-404F-AEC1-A139738F5811}">
      <dgm:prSet/>
      <dgm:spPr/>
      <dgm:t>
        <a:bodyPr/>
        <a:lstStyle/>
        <a:p>
          <a:endParaRPr lang="en-US"/>
        </a:p>
      </dgm:t>
    </dgm:pt>
    <dgm:pt modelId="{DB597B9B-E28B-4A0A-85A2-3C5E106BC585}">
      <dgm:prSet/>
      <dgm:spPr/>
      <dgm:t>
        <a:bodyPr/>
        <a:lstStyle/>
        <a:p>
          <a:r>
            <a:rPr lang="en-US"/>
            <a:t>Many have served as presenters or providers in telehealth visits</a:t>
          </a:r>
        </a:p>
      </dgm:t>
    </dgm:pt>
    <dgm:pt modelId="{7CB6C142-B04A-4511-A972-57E608186852}" type="parTrans" cxnId="{9B7B570F-DD5F-46F9-ABE3-822A17FC9A3B}">
      <dgm:prSet/>
      <dgm:spPr/>
      <dgm:t>
        <a:bodyPr/>
        <a:lstStyle/>
        <a:p>
          <a:endParaRPr lang="en-US"/>
        </a:p>
      </dgm:t>
    </dgm:pt>
    <dgm:pt modelId="{B49212B5-00CA-40FB-91E4-B611C7D1B19F}" type="sibTrans" cxnId="{9B7B570F-DD5F-46F9-ABE3-822A17FC9A3B}">
      <dgm:prSet/>
      <dgm:spPr/>
      <dgm:t>
        <a:bodyPr/>
        <a:lstStyle/>
        <a:p>
          <a:endParaRPr lang="en-US"/>
        </a:p>
      </dgm:t>
    </dgm:pt>
    <dgm:pt modelId="{7A92EE5E-2223-4B8C-B88E-51AC0F64F297}">
      <dgm:prSet/>
      <dgm:spPr/>
      <dgm:t>
        <a:bodyPr/>
        <a:lstStyle/>
        <a:p>
          <a:r>
            <a:rPr lang="en-US"/>
            <a:t>Experiences are moving knowledge into action for future healthcare professionals</a:t>
          </a:r>
        </a:p>
      </dgm:t>
    </dgm:pt>
    <dgm:pt modelId="{1BC0D765-9306-4138-B427-5B2BDAB10794}" type="parTrans" cxnId="{3389230A-8FEB-4708-890C-8F6F64E7C61D}">
      <dgm:prSet/>
      <dgm:spPr/>
      <dgm:t>
        <a:bodyPr/>
        <a:lstStyle/>
        <a:p>
          <a:endParaRPr lang="en-US"/>
        </a:p>
      </dgm:t>
    </dgm:pt>
    <dgm:pt modelId="{94C10613-B5E1-4C21-B7A6-42046F3387CB}" type="sibTrans" cxnId="{3389230A-8FEB-4708-890C-8F6F64E7C61D}">
      <dgm:prSet/>
      <dgm:spPr/>
      <dgm:t>
        <a:bodyPr/>
        <a:lstStyle/>
        <a:p>
          <a:endParaRPr lang="en-US"/>
        </a:p>
      </dgm:t>
    </dgm:pt>
    <dgm:pt modelId="{FA74C0EC-8E57-4FB7-A620-74E88DB90F28}" type="pres">
      <dgm:prSet presAssocID="{488E2CC2-1DEE-4EA1-9FD3-ED1A7C608577}" presName="vert0" presStyleCnt="0">
        <dgm:presLayoutVars>
          <dgm:dir/>
          <dgm:animOne val="branch"/>
          <dgm:animLvl val="lvl"/>
        </dgm:presLayoutVars>
      </dgm:prSet>
      <dgm:spPr/>
    </dgm:pt>
    <dgm:pt modelId="{03EFE4D6-36E2-49DC-9AFD-5A7A646BD528}" type="pres">
      <dgm:prSet presAssocID="{B20FE92F-48C0-40AB-A452-698B18516143}" presName="thickLine" presStyleLbl="alignNode1" presStyleIdx="0" presStyleCnt="3"/>
      <dgm:spPr/>
    </dgm:pt>
    <dgm:pt modelId="{8B7FE1DE-6445-4C12-BBFD-2FEB19683DBC}" type="pres">
      <dgm:prSet presAssocID="{B20FE92F-48C0-40AB-A452-698B18516143}" presName="horz1" presStyleCnt="0"/>
      <dgm:spPr/>
    </dgm:pt>
    <dgm:pt modelId="{FF0737A1-F507-41FA-943A-40F348BAC686}" type="pres">
      <dgm:prSet presAssocID="{B20FE92F-48C0-40AB-A452-698B18516143}" presName="tx1" presStyleLbl="revTx" presStyleIdx="0" presStyleCnt="3"/>
      <dgm:spPr/>
    </dgm:pt>
    <dgm:pt modelId="{C0016A90-731D-4235-9304-8746B2B3A5EB}" type="pres">
      <dgm:prSet presAssocID="{B20FE92F-48C0-40AB-A452-698B18516143}" presName="vert1" presStyleCnt="0"/>
      <dgm:spPr/>
    </dgm:pt>
    <dgm:pt modelId="{0506AEA1-D192-4AC2-A32A-30E346F3A5CC}" type="pres">
      <dgm:prSet presAssocID="{DB597B9B-E28B-4A0A-85A2-3C5E106BC585}" presName="thickLine" presStyleLbl="alignNode1" presStyleIdx="1" presStyleCnt="3"/>
      <dgm:spPr/>
    </dgm:pt>
    <dgm:pt modelId="{BB2877E7-CA36-4D45-BB95-1B0E5FEF03A3}" type="pres">
      <dgm:prSet presAssocID="{DB597B9B-E28B-4A0A-85A2-3C5E106BC585}" presName="horz1" presStyleCnt="0"/>
      <dgm:spPr/>
    </dgm:pt>
    <dgm:pt modelId="{49EEAC39-5721-413A-B5B0-A08F1B88F439}" type="pres">
      <dgm:prSet presAssocID="{DB597B9B-E28B-4A0A-85A2-3C5E106BC585}" presName="tx1" presStyleLbl="revTx" presStyleIdx="1" presStyleCnt="3"/>
      <dgm:spPr/>
    </dgm:pt>
    <dgm:pt modelId="{0DB1A209-F6D9-4994-91D8-5084BCE24F03}" type="pres">
      <dgm:prSet presAssocID="{DB597B9B-E28B-4A0A-85A2-3C5E106BC585}" presName="vert1" presStyleCnt="0"/>
      <dgm:spPr/>
    </dgm:pt>
    <dgm:pt modelId="{10FDEFE4-7980-450B-8EC1-3D9CCCEDBAD5}" type="pres">
      <dgm:prSet presAssocID="{7A92EE5E-2223-4B8C-B88E-51AC0F64F297}" presName="thickLine" presStyleLbl="alignNode1" presStyleIdx="2" presStyleCnt="3"/>
      <dgm:spPr/>
    </dgm:pt>
    <dgm:pt modelId="{789680EE-8475-4055-BF0A-1B6D96159731}" type="pres">
      <dgm:prSet presAssocID="{7A92EE5E-2223-4B8C-B88E-51AC0F64F297}" presName="horz1" presStyleCnt="0"/>
      <dgm:spPr/>
    </dgm:pt>
    <dgm:pt modelId="{4542A5C5-0ED0-4C23-A1D1-3FBD3B20AE86}" type="pres">
      <dgm:prSet presAssocID="{7A92EE5E-2223-4B8C-B88E-51AC0F64F297}" presName="tx1" presStyleLbl="revTx" presStyleIdx="2" presStyleCnt="3"/>
      <dgm:spPr/>
    </dgm:pt>
    <dgm:pt modelId="{CBD338AE-8AA5-499D-B994-B5B49E095AFB}" type="pres">
      <dgm:prSet presAssocID="{7A92EE5E-2223-4B8C-B88E-51AC0F64F297}" presName="vert1" presStyleCnt="0"/>
      <dgm:spPr/>
    </dgm:pt>
  </dgm:ptLst>
  <dgm:cxnLst>
    <dgm:cxn modelId="{3389230A-8FEB-4708-890C-8F6F64E7C61D}" srcId="{488E2CC2-1DEE-4EA1-9FD3-ED1A7C608577}" destId="{7A92EE5E-2223-4B8C-B88E-51AC0F64F297}" srcOrd="2" destOrd="0" parTransId="{1BC0D765-9306-4138-B427-5B2BDAB10794}" sibTransId="{94C10613-B5E1-4C21-B7A6-42046F3387CB}"/>
    <dgm:cxn modelId="{9B7B570F-DD5F-46F9-ABE3-822A17FC9A3B}" srcId="{488E2CC2-1DEE-4EA1-9FD3-ED1A7C608577}" destId="{DB597B9B-E28B-4A0A-85A2-3C5E106BC585}" srcOrd="1" destOrd="0" parTransId="{7CB6C142-B04A-4511-A972-57E608186852}" sibTransId="{B49212B5-00CA-40FB-91E4-B611C7D1B19F}"/>
    <dgm:cxn modelId="{57EE804A-FFE6-41B8-AEF3-FCCB464FA213}" type="presOf" srcId="{488E2CC2-1DEE-4EA1-9FD3-ED1A7C608577}" destId="{FA74C0EC-8E57-4FB7-A620-74E88DB90F28}" srcOrd="0" destOrd="0" presId="urn:microsoft.com/office/officeart/2008/layout/LinedList"/>
    <dgm:cxn modelId="{E7007D87-1957-4687-AAD8-58630F85B04B}" type="presOf" srcId="{7A92EE5E-2223-4B8C-B88E-51AC0F64F297}" destId="{4542A5C5-0ED0-4C23-A1D1-3FBD3B20AE86}" srcOrd="0" destOrd="0" presId="urn:microsoft.com/office/officeart/2008/layout/LinedList"/>
    <dgm:cxn modelId="{B2F7BBA0-1553-495F-BBE9-D63A921E6582}" type="presOf" srcId="{DB597B9B-E28B-4A0A-85A2-3C5E106BC585}" destId="{49EEAC39-5721-413A-B5B0-A08F1B88F439}" srcOrd="0" destOrd="0" presId="urn:microsoft.com/office/officeart/2008/layout/LinedList"/>
    <dgm:cxn modelId="{FCD4C2A1-A07F-404F-AEC1-A139738F5811}" srcId="{488E2CC2-1DEE-4EA1-9FD3-ED1A7C608577}" destId="{B20FE92F-48C0-40AB-A452-698B18516143}" srcOrd="0" destOrd="0" parTransId="{9B537B0C-F663-4C58-A677-DC39FA01A2E7}" sibTransId="{075F9E12-3C12-4095-9D4F-7760061756A9}"/>
    <dgm:cxn modelId="{A1C98CEB-5506-4437-B35F-6629E3A589AC}" type="presOf" srcId="{B20FE92F-48C0-40AB-A452-698B18516143}" destId="{FF0737A1-F507-41FA-943A-40F348BAC686}" srcOrd="0" destOrd="0" presId="urn:microsoft.com/office/officeart/2008/layout/LinedList"/>
    <dgm:cxn modelId="{9F5AE32A-04BF-4B3B-895B-542CCE4D3583}" type="presParOf" srcId="{FA74C0EC-8E57-4FB7-A620-74E88DB90F28}" destId="{03EFE4D6-36E2-49DC-9AFD-5A7A646BD528}" srcOrd="0" destOrd="0" presId="urn:microsoft.com/office/officeart/2008/layout/LinedList"/>
    <dgm:cxn modelId="{C9CE82FD-F5FA-49FF-8B6E-BF452FD4AE00}" type="presParOf" srcId="{FA74C0EC-8E57-4FB7-A620-74E88DB90F28}" destId="{8B7FE1DE-6445-4C12-BBFD-2FEB19683DBC}" srcOrd="1" destOrd="0" presId="urn:microsoft.com/office/officeart/2008/layout/LinedList"/>
    <dgm:cxn modelId="{DBC1254A-E9EE-4746-8AF1-7C3E03094302}" type="presParOf" srcId="{8B7FE1DE-6445-4C12-BBFD-2FEB19683DBC}" destId="{FF0737A1-F507-41FA-943A-40F348BAC686}" srcOrd="0" destOrd="0" presId="urn:microsoft.com/office/officeart/2008/layout/LinedList"/>
    <dgm:cxn modelId="{5047DCD7-5F86-4649-9CA3-B9150BAA8D70}" type="presParOf" srcId="{8B7FE1DE-6445-4C12-BBFD-2FEB19683DBC}" destId="{C0016A90-731D-4235-9304-8746B2B3A5EB}" srcOrd="1" destOrd="0" presId="urn:microsoft.com/office/officeart/2008/layout/LinedList"/>
    <dgm:cxn modelId="{C030F86A-5016-4671-82D8-FC8A3C174860}" type="presParOf" srcId="{FA74C0EC-8E57-4FB7-A620-74E88DB90F28}" destId="{0506AEA1-D192-4AC2-A32A-30E346F3A5CC}" srcOrd="2" destOrd="0" presId="urn:microsoft.com/office/officeart/2008/layout/LinedList"/>
    <dgm:cxn modelId="{5C4FA521-5F3D-45C2-A4F5-70720F2AC0FC}" type="presParOf" srcId="{FA74C0EC-8E57-4FB7-A620-74E88DB90F28}" destId="{BB2877E7-CA36-4D45-BB95-1B0E5FEF03A3}" srcOrd="3" destOrd="0" presId="urn:microsoft.com/office/officeart/2008/layout/LinedList"/>
    <dgm:cxn modelId="{BF0F08E7-CCE7-4129-A18B-E454F5002D38}" type="presParOf" srcId="{BB2877E7-CA36-4D45-BB95-1B0E5FEF03A3}" destId="{49EEAC39-5721-413A-B5B0-A08F1B88F439}" srcOrd="0" destOrd="0" presId="urn:microsoft.com/office/officeart/2008/layout/LinedList"/>
    <dgm:cxn modelId="{231EF467-F42E-4D76-8B79-5993F5D6A245}" type="presParOf" srcId="{BB2877E7-CA36-4D45-BB95-1B0E5FEF03A3}" destId="{0DB1A209-F6D9-4994-91D8-5084BCE24F03}" srcOrd="1" destOrd="0" presId="urn:microsoft.com/office/officeart/2008/layout/LinedList"/>
    <dgm:cxn modelId="{25470666-E8DD-4158-AE26-10841238B266}" type="presParOf" srcId="{FA74C0EC-8E57-4FB7-A620-74E88DB90F28}" destId="{10FDEFE4-7980-450B-8EC1-3D9CCCEDBAD5}" srcOrd="4" destOrd="0" presId="urn:microsoft.com/office/officeart/2008/layout/LinedList"/>
    <dgm:cxn modelId="{1BE7E785-4B76-419C-B3DB-CBC526A881F3}" type="presParOf" srcId="{FA74C0EC-8E57-4FB7-A620-74E88DB90F28}" destId="{789680EE-8475-4055-BF0A-1B6D96159731}" srcOrd="5" destOrd="0" presId="urn:microsoft.com/office/officeart/2008/layout/LinedList"/>
    <dgm:cxn modelId="{E4220919-0471-45CC-9196-1B0196FD4A71}" type="presParOf" srcId="{789680EE-8475-4055-BF0A-1B6D96159731}" destId="{4542A5C5-0ED0-4C23-A1D1-3FBD3B20AE86}" srcOrd="0" destOrd="0" presId="urn:microsoft.com/office/officeart/2008/layout/LinedList"/>
    <dgm:cxn modelId="{F0538898-46FC-4242-884E-E72E695256B2}" type="presParOf" srcId="{789680EE-8475-4055-BF0A-1B6D96159731}" destId="{CBD338AE-8AA5-499D-B994-B5B49E095A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462D0-C7FD-4BEE-A2A2-7A3D5A7B9BC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EA6DD44-A034-461B-A7A0-14D4422ADACE}">
      <dgm:prSet/>
      <dgm:spPr/>
      <dgm:t>
        <a:bodyPr/>
        <a:lstStyle/>
        <a:p>
          <a:r>
            <a:rPr lang="en-US"/>
            <a:t>Overwhelmingly positive</a:t>
          </a:r>
        </a:p>
      </dgm:t>
    </dgm:pt>
    <dgm:pt modelId="{128908BB-B95E-4F48-A4B0-F9151B11D6C8}" type="parTrans" cxnId="{CC457EB8-921D-49C6-B151-A29899F1C2A5}">
      <dgm:prSet/>
      <dgm:spPr/>
      <dgm:t>
        <a:bodyPr/>
        <a:lstStyle/>
        <a:p>
          <a:endParaRPr lang="en-US"/>
        </a:p>
      </dgm:t>
    </dgm:pt>
    <dgm:pt modelId="{D08F4A6C-2C8E-496F-B5B7-92B432DD6306}" type="sibTrans" cxnId="{CC457EB8-921D-49C6-B151-A29899F1C2A5}">
      <dgm:prSet/>
      <dgm:spPr/>
      <dgm:t>
        <a:bodyPr/>
        <a:lstStyle/>
        <a:p>
          <a:endParaRPr lang="en-US"/>
        </a:p>
      </dgm:t>
    </dgm:pt>
    <dgm:pt modelId="{16041FC8-27EF-4295-9473-FB01B645A989}">
      <dgm:prSet/>
      <dgm:spPr/>
      <dgm:t>
        <a:bodyPr/>
        <a:lstStyle/>
        <a:p>
          <a:r>
            <a:rPr lang="en-US"/>
            <a:t>No missed appointments for telehealth visits</a:t>
          </a:r>
        </a:p>
      </dgm:t>
    </dgm:pt>
    <dgm:pt modelId="{69F57465-5EB1-491C-9461-1C30650B1795}" type="parTrans" cxnId="{90A1DD6F-BC9F-40ED-980B-8F4E2CB3DB1D}">
      <dgm:prSet/>
      <dgm:spPr/>
      <dgm:t>
        <a:bodyPr/>
        <a:lstStyle/>
        <a:p>
          <a:endParaRPr lang="en-US"/>
        </a:p>
      </dgm:t>
    </dgm:pt>
    <dgm:pt modelId="{20C82201-D3CB-47CD-B8DD-8CB64173AD19}" type="sibTrans" cxnId="{90A1DD6F-BC9F-40ED-980B-8F4E2CB3DB1D}">
      <dgm:prSet/>
      <dgm:spPr/>
      <dgm:t>
        <a:bodyPr/>
        <a:lstStyle/>
        <a:p>
          <a:endParaRPr lang="en-US"/>
        </a:p>
      </dgm:t>
    </dgm:pt>
    <dgm:pt modelId="{41373258-55A0-4EFF-9E63-DDE22C8349F1}">
      <dgm:prSet/>
      <dgm:spPr/>
      <dgm:t>
        <a:bodyPr/>
        <a:lstStyle/>
        <a:p>
          <a:r>
            <a:rPr lang="en-US"/>
            <a:t>No apprehension</a:t>
          </a:r>
        </a:p>
      </dgm:t>
    </dgm:pt>
    <dgm:pt modelId="{4DE0ABF2-0811-4710-B190-02F32C66180D}" type="parTrans" cxnId="{410DB8EE-4D7D-4444-B130-17C37609D385}">
      <dgm:prSet/>
      <dgm:spPr/>
      <dgm:t>
        <a:bodyPr/>
        <a:lstStyle/>
        <a:p>
          <a:endParaRPr lang="en-US"/>
        </a:p>
      </dgm:t>
    </dgm:pt>
    <dgm:pt modelId="{A9009097-F230-44AD-81C3-CEA23B91DF87}" type="sibTrans" cxnId="{410DB8EE-4D7D-4444-B130-17C37609D385}">
      <dgm:prSet/>
      <dgm:spPr/>
      <dgm:t>
        <a:bodyPr/>
        <a:lstStyle/>
        <a:p>
          <a:endParaRPr lang="en-US"/>
        </a:p>
      </dgm:t>
    </dgm:pt>
    <dgm:pt modelId="{A030D4E1-2CCB-4104-BF73-D65E0B13B355}">
      <dgm:prSet/>
      <dgm:spPr/>
      <dgm:t>
        <a:bodyPr/>
        <a:lstStyle/>
        <a:p>
          <a:r>
            <a:rPr lang="en-US"/>
            <a:t>Like having a provider, they are comfortable with, stay with them for the visit</a:t>
          </a:r>
        </a:p>
      </dgm:t>
    </dgm:pt>
    <dgm:pt modelId="{9E62BA25-6A71-46C3-B31F-3459DB06279D}" type="parTrans" cxnId="{12819A24-9B01-451E-9BF3-E3FC7CC7CEF8}">
      <dgm:prSet/>
      <dgm:spPr/>
      <dgm:t>
        <a:bodyPr/>
        <a:lstStyle/>
        <a:p>
          <a:endParaRPr lang="en-US"/>
        </a:p>
      </dgm:t>
    </dgm:pt>
    <dgm:pt modelId="{D11EA72A-4DCE-4D19-B50F-30DF37426363}" type="sibTrans" cxnId="{12819A24-9B01-451E-9BF3-E3FC7CC7CEF8}">
      <dgm:prSet/>
      <dgm:spPr/>
      <dgm:t>
        <a:bodyPr/>
        <a:lstStyle/>
        <a:p>
          <a:endParaRPr lang="en-US"/>
        </a:p>
      </dgm:t>
    </dgm:pt>
    <dgm:pt modelId="{22CB5746-29F4-4E82-9906-C94C799F692E}">
      <dgm:prSet/>
      <dgm:spPr/>
      <dgm:t>
        <a:bodyPr/>
        <a:lstStyle/>
        <a:p>
          <a:r>
            <a:rPr lang="en-US"/>
            <a:t>Request telehealth over “getting a ride” to the appointment</a:t>
          </a:r>
        </a:p>
      </dgm:t>
    </dgm:pt>
    <dgm:pt modelId="{268AE2F1-2D72-4EF1-94F2-1E53DDE6DC03}" type="parTrans" cxnId="{9E5530A0-93B3-4681-BF53-2A447014F439}">
      <dgm:prSet/>
      <dgm:spPr/>
      <dgm:t>
        <a:bodyPr/>
        <a:lstStyle/>
        <a:p>
          <a:endParaRPr lang="en-US"/>
        </a:p>
      </dgm:t>
    </dgm:pt>
    <dgm:pt modelId="{41EB861B-130E-4D33-9450-8D54DD72F230}" type="sibTrans" cxnId="{9E5530A0-93B3-4681-BF53-2A447014F439}">
      <dgm:prSet/>
      <dgm:spPr/>
      <dgm:t>
        <a:bodyPr/>
        <a:lstStyle/>
        <a:p>
          <a:endParaRPr lang="en-US"/>
        </a:p>
      </dgm:t>
    </dgm:pt>
    <dgm:pt modelId="{7B20AC4E-AA53-4AF4-83A0-259334104481}" type="pres">
      <dgm:prSet presAssocID="{556462D0-C7FD-4BEE-A2A2-7A3D5A7B9BC2}" presName="vert0" presStyleCnt="0">
        <dgm:presLayoutVars>
          <dgm:dir/>
          <dgm:animOne val="branch"/>
          <dgm:animLvl val="lvl"/>
        </dgm:presLayoutVars>
      </dgm:prSet>
      <dgm:spPr/>
    </dgm:pt>
    <dgm:pt modelId="{AAC1C8E2-E872-4E02-BF53-A9316E3212CB}" type="pres">
      <dgm:prSet presAssocID="{AEA6DD44-A034-461B-A7A0-14D4422ADACE}" presName="thickLine" presStyleLbl="alignNode1" presStyleIdx="0" presStyleCnt="5"/>
      <dgm:spPr/>
    </dgm:pt>
    <dgm:pt modelId="{506714D1-6A9D-43F4-A124-40E57F179F9D}" type="pres">
      <dgm:prSet presAssocID="{AEA6DD44-A034-461B-A7A0-14D4422ADACE}" presName="horz1" presStyleCnt="0"/>
      <dgm:spPr/>
    </dgm:pt>
    <dgm:pt modelId="{34E6C8E5-73D1-44A0-9E39-5141388B3553}" type="pres">
      <dgm:prSet presAssocID="{AEA6DD44-A034-461B-A7A0-14D4422ADACE}" presName="tx1" presStyleLbl="revTx" presStyleIdx="0" presStyleCnt="5"/>
      <dgm:spPr/>
    </dgm:pt>
    <dgm:pt modelId="{B7CFB119-AEB9-4697-9155-E31C9DB01C61}" type="pres">
      <dgm:prSet presAssocID="{AEA6DD44-A034-461B-A7A0-14D4422ADACE}" presName="vert1" presStyleCnt="0"/>
      <dgm:spPr/>
    </dgm:pt>
    <dgm:pt modelId="{7A83C43F-A34E-4C77-BF0C-BC6136B19049}" type="pres">
      <dgm:prSet presAssocID="{16041FC8-27EF-4295-9473-FB01B645A989}" presName="thickLine" presStyleLbl="alignNode1" presStyleIdx="1" presStyleCnt="5"/>
      <dgm:spPr/>
    </dgm:pt>
    <dgm:pt modelId="{0D3D67C0-418A-488D-BC9B-F46128BBC4EF}" type="pres">
      <dgm:prSet presAssocID="{16041FC8-27EF-4295-9473-FB01B645A989}" presName="horz1" presStyleCnt="0"/>
      <dgm:spPr/>
    </dgm:pt>
    <dgm:pt modelId="{3B8E1288-15F0-4E2D-B79D-4FD03B549B73}" type="pres">
      <dgm:prSet presAssocID="{16041FC8-27EF-4295-9473-FB01B645A989}" presName="tx1" presStyleLbl="revTx" presStyleIdx="1" presStyleCnt="5"/>
      <dgm:spPr/>
    </dgm:pt>
    <dgm:pt modelId="{2F2525FD-5C0C-4AE1-BFE3-DE5DBA3B823F}" type="pres">
      <dgm:prSet presAssocID="{16041FC8-27EF-4295-9473-FB01B645A989}" presName="vert1" presStyleCnt="0"/>
      <dgm:spPr/>
    </dgm:pt>
    <dgm:pt modelId="{0737CC2E-37E0-4D2F-B3BE-80F55BEC1117}" type="pres">
      <dgm:prSet presAssocID="{41373258-55A0-4EFF-9E63-DDE22C8349F1}" presName="thickLine" presStyleLbl="alignNode1" presStyleIdx="2" presStyleCnt="5"/>
      <dgm:spPr/>
    </dgm:pt>
    <dgm:pt modelId="{DD2A4216-3F1E-48C5-ADF3-BD7D1D9A5F78}" type="pres">
      <dgm:prSet presAssocID="{41373258-55A0-4EFF-9E63-DDE22C8349F1}" presName="horz1" presStyleCnt="0"/>
      <dgm:spPr/>
    </dgm:pt>
    <dgm:pt modelId="{CEE62C2E-A7DC-4F88-AE9E-75009FF13A17}" type="pres">
      <dgm:prSet presAssocID="{41373258-55A0-4EFF-9E63-DDE22C8349F1}" presName="tx1" presStyleLbl="revTx" presStyleIdx="2" presStyleCnt="5"/>
      <dgm:spPr/>
    </dgm:pt>
    <dgm:pt modelId="{F8DC4AB7-54E2-4E20-A7E6-B77813CD2B45}" type="pres">
      <dgm:prSet presAssocID="{41373258-55A0-4EFF-9E63-DDE22C8349F1}" presName="vert1" presStyleCnt="0"/>
      <dgm:spPr/>
    </dgm:pt>
    <dgm:pt modelId="{ABFDCC03-6E5A-4B46-96B6-912AA277B4D6}" type="pres">
      <dgm:prSet presAssocID="{A030D4E1-2CCB-4104-BF73-D65E0B13B355}" presName="thickLine" presStyleLbl="alignNode1" presStyleIdx="3" presStyleCnt="5"/>
      <dgm:spPr/>
    </dgm:pt>
    <dgm:pt modelId="{850366A4-D83A-4D73-A318-06104D66E224}" type="pres">
      <dgm:prSet presAssocID="{A030D4E1-2CCB-4104-BF73-D65E0B13B355}" presName="horz1" presStyleCnt="0"/>
      <dgm:spPr/>
    </dgm:pt>
    <dgm:pt modelId="{5BBAD099-1A71-4ED3-8AF4-D57026CC557B}" type="pres">
      <dgm:prSet presAssocID="{A030D4E1-2CCB-4104-BF73-D65E0B13B355}" presName="tx1" presStyleLbl="revTx" presStyleIdx="3" presStyleCnt="5"/>
      <dgm:spPr/>
    </dgm:pt>
    <dgm:pt modelId="{93A0BE0B-36E8-4678-B7AD-E5ABF343BAC5}" type="pres">
      <dgm:prSet presAssocID="{A030D4E1-2CCB-4104-BF73-D65E0B13B355}" presName="vert1" presStyleCnt="0"/>
      <dgm:spPr/>
    </dgm:pt>
    <dgm:pt modelId="{BEACD77A-38B1-40FC-B1F4-399D30226720}" type="pres">
      <dgm:prSet presAssocID="{22CB5746-29F4-4E82-9906-C94C799F692E}" presName="thickLine" presStyleLbl="alignNode1" presStyleIdx="4" presStyleCnt="5"/>
      <dgm:spPr/>
    </dgm:pt>
    <dgm:pt modelId="{8ACE3895-0F72-4819-9BC4-E94A4472C616}" type="pres">
      <dgm:prSet presAssocID="{22CB5746-29F4-4E82-9906-C94C799F692E}" presName="horz1" presStyleCnt="0"/>
      <dgm:spPr/>
    </dgm:pt>
    <dgm:pt modelId="{146AD63D-4B5B-4E04-A454-E4C8ACAB2772}" type="pres">
      <dgm:prSet presAssocID="{22CB5746-29F4-4E82-9906-C94C799F692E}" presName="tx1" presStyleLbl="revTx" presStyleIdx="4" presStyleCnt="5"/>
      <dgm:spPr/>
    </dgm:pt>
    <dgm:pt modelId="{53F61370-50A9-4367-880B-80B814ADD4FF}" type="pres">
      <dgm:prSet presAssocID="{22CB5746-29F4-4E82-9906-C94C799F692E}" presName="vert1" presStyleCnt="0"/>
      <dgm:spPr/>
    </dgm:pt>
  </dgm:ptLst>
  <dgm:cxnLst>
    <dgm:cxn modelId="{3DBF7D14-BA5C-40BA-9268-0BE576C7333A}" type="presOf" srcId="{41373258-55A0-4EFF-9E63-DDE22C8349F1}" destId="{CEE62C2E-A7DC-4F88-AE9E-75009FF13A17}" srcOrd="0" destOrd="0" presId="urn:microsoft.com/office/officeart/2008/layout/LinedList"/>
    <dgm:cxn modelId="{12819A24-9B01-451E-9BF3-E3FC7CC7CEF8}" srcId="{556462D0-C7FD-4BEE-A2A2-7A3D5A7B9BC2}" destId="{A030D4E1-2CCB-4104-BF73-D65E0B13B355}" srcOrd="3" destOrd="0" parTransId="{9E62BA25-6A71-46C3-B31F-3459DB06279D}" sibTransId="{D11EA72A-4DCE-4D19-B50F-30DF37426363}"/>
    <dgm:cxn modelId="{E332922B-43B9-4BEF-9C33-A29132EC584C}" type="presOf" srcId="{22CB5746-29F4-4E82-9906-C94C799F692E}" destId="{146AD63D-4B5B-4E04-A454-E4C8ACAB2772}" srcOrd="0" destOrd="0" presId="urn:microsoft.com/office/officeart/2008/layout/LinedList"/>
    <dgm:cxn modelId="{E191472C-BA60-4280-9E5D-56BB99214026}" type="presOf" srcId="{AEA6DD44-A034-461B-A7A0-14D4422ADACE}" destId="{34E6C8E5-73D1-44A0-9E39-5141388B3553}" srcOrd="0" destOrd="0" presId="urn:microsoft.com/office/officeart/2008/layout/LinedList"/>
    <dgm:cxn modelId="{FD7C8B5B-C02A-462D-A78F-1B5AE746BB64}" type="presOf" srcId="{16041FC8-27EF-4295-9473-FB01B645A989}" destId="{3B8E1288-15F0-4E2D-B79D-4FD03B549B73}" srcOrd="0" destOrd="0" presId="urn:microsoft.com/office/officeart/2008/layout/LinedList"/>
    <dgm:cxn modelId="{90A1DD6F-BC9F-40ED-980B-8F4E2CB3DB1D}" srcId="{556462D0-C7FD-4BEE-A2A2-7A3D5A7B9BC2}" destId="{16041FC8-27EF-4295-9473-FB01B645A989}" srcOrd="1" destOrd="0" parTransId="{69F57465-5EB1-491C-9461-1C30650B1795}" sibTransId="{20C82201-D3CB-47CD-B8DD-8CB64173AD19}"/>
    <dgm:cxn modelId="{529AFC70-F411-4C51-A233-1E72EC16480F}" type="presOf" srcId="{A030D4E1-2CCB-4104-BF73-D65E0B13B355}" destId="{5BBAD099-1A71-4ED3-8AF4-D57026CC557B}" srcOrd="0" destOrd="0" presId="urn:microsoft.com/office/officeart/2008/layout/LinedList"/>
    <dgm:cxn modelId="{9E5530A0-93B3-4681-BF53-2A447014F439}" srcId="{556462D0-C7FD-4BEE-A2A2-7A3D5A7B9BC2}" destId="{22CB5746-29F4-4E82-9906-C94C799F692E}" srcOrd="4" destOrd="0" parTransId="{268AE2F1-2D72-4EF1-94F2-1E53DDE6DC03}" sibTransId="{41EB861B-130E-4D33-9450-8D54DD72F230}"/>
    <dgm:cxn modelId="{CD6FF2B3-CC75-453B-A483-B1C4242F6368}" type="presOf" srcId="{556462D0-C7FD-4BEE-A2A2-7A3D5A7B9BC2}" destId="{7B20AC4E-AA53-4AF4-83A0-259334104481}" srcOrd="0" destOrd="0" presId="urn:microsoft.com/office/officeart/2008/layout/LinedList"/>
    <dgm:cxn modelId="{CC457EB8-921D-49C6-B151-A29899F1C2A5}" srcId="{556462D0-C7FD-4BEE-A2A2-7A3D5A7B9BC2}" destId="{AEA6DD44-A034-461B-A7A0-14D4422ADACE}" srcOrd="0" destOrd="0" parTransId="{128908BB-B95E-4F48-A4B0-F9151B11D6C8}" sibTransId="{D08F4A6C-2C8E-496F-B5B7-92B432DD6306}"/>
    <dgm:cxn modelId="{410DB8EE-4D7D-4444-B130-17C37609D385}" srcId="{556462D0-C7FD-4BEE-A2A2-7A3D5A7B9BC2}" destId="{41373258-55A0-4EFF-9E63-DDE22C8349F1}" srcOrd="2" destOrd="0" parTransId="{4DE0ABF2-0811-4710-B190-02F32C66180D}" sibTransId="{A9009097-F230-44AD-81C3-CEA23B91DF87}"/>
    <dgm:cxn modelId="{5B8375B3-CC7F-432A-8EE5-71C50C54C9D0}" type="presParOf" srcId="{7B20AC4E-AA53-4AF4-83A0-259334104481}" destId="{AAC1C8E2-E872-4E02-BF53-A9316E3212CB}" srcOrd="0" destOrd="0" presId="urn:microsoft.com/office/officeart/2008/layout/LinedList"/>
    <dgm:cxn modelId="{55A92521-A799-4876-A172-9F6B2256563B}" type="presParOf" srcId="{7B20AC4E-AA53-4AF4-83A0-259334104481}" destId="{506714D1-6A9D-43F4-A124-40E57F179F9D}" srcOrd="1" destOrd="0" presId="urn:microsoft.com/office/officeart/2008/layout/LinedList"/>
    <dgm:cxn modelId="{B13FD01B-3F9B-4D57-B551-E0A193FFA1C9}" type="presParOf" srcId="{506714D1-6A9D-43F4-A124-40E57F179F9D}" destId="{34E6C8E5-73D1-44A0-9E39-5141388B3553}" srcOrd="0" destOrd="0" presId="urn:microsoft.com/office/officeart/2008/layout/LinedList"/>
    <dgm:cxn modelId="{43A82D2E-D773-41A9-AA46-8891C7D066CF}" type="presParOf" srcId="{506714D1-6A9D-43F4-A124-40E57F179F9D}" destId="{B7CFB119-AEB9-4697-9155-E31C9DB01C61}" srcOrd="1" destOrd="0" presId="urn:microsoft.com/office/officeart/2008/layout/LinedList"/>
    <dgm:cxn modelId="{D55E6A19-EE1E-487A-9782-DBAAA095E65D}" type="presParOf" srcId="{7B20AC4E-AA53-4AF4-83A0-259334104481}" destId="{7A83C43F-A34E-4C77-BF0C-BC6136B19049}" srcOrd="2" destOrd="0" presId="urn:microsoft.com/office/officeart/2008/layout/LinedList"/>
    <dgm:cxn modelId="{8AFC3796-C350-47F4-A114-26E7D0274CA8}" type="presParOf" srcId="{7B20AC4E-AA53-4AF4-83A0-259334104481}" destId="{0D3D67C0-418A-488D-BC9B-F46128BBC4EF}" srcOrd="3" destOrd="0" presId="urn:microsoft.com/office/officeart/2008/layout/LinedList"/>
    <dgm:cxn modelId="{91041B27-6998-4FC9-B36E-D764DBA9BE7A}" type="presParOf" srcId="{0D3D67C0-418A-488D-BC9B-F46128BBC4EF}" destId="{3B8E1288-15F0-4E2D-B79D-4FD03B549B73}" srcOrd="0" destOrd="0" presId="urn:microsoft.com/office/officeart/2008/layout/LinedList"/>
    <dgm:cxn modelId="{A4967A73-872D-4754-B475-E557667A3B2A}" type="presParOf" srcId="{0D3D67C0-418A-488D-BC9B-F46128BBC4EF}" destId="{2F2525FD-5C0C-4AE1-BFE3-DE5DBA3B823F}" srcOrd="1" destOrd="0" presId="urn:microsoft.com/office/officeart/2008/layout/LinedList"/>
    <dgm:cxn modelId="{A47A02A7-8D48-4082-B3DD-29268010EE47}" type="presParOf" srcId="{7B20AC4E-AA53-4AF4-83A0-259334104481}" destId="{0737CC2E-37E0-4D2F-B3BE-80F55BEC1117}" srcOrd="4" destOrd="0" presId="urn:microsoft.com/office/officeart/2008/layout/LinedList"/>
    <dgm:cxn modelId="{47F37D65-B12C-4BE0-9C9F-865E6D7C7839}" type="presParOf" srcId="{7B20AC4E-AA53-4AF4-83A0-259334104481}" destId="{DD2A4216-3F1E-48C5-ADF3-BD7D1D9A5F78}" srcOrd="5" destOrd="0" presId="urn:microsoft.com/office/officeart/2008/layout/LinedList"/>
    <dgm:cxn modelId="{CFAF623C-C237-417A-AF38-CC64DC0A2CCA}" type="presParOf" srcId="{DD2A4216-3F1E-48C5-ADF3-BD7D1D9A5F78}" destId="{CEE62C2E-A7DC-4F88-AE9E-75009FF13A17}" srcOrd="0" destOrd="0" presId="urn:microsoft.com/office/officeart/2008/layout/LinedList"/>
    <dgm:cxn modelId="{A5332EDC-8612-4933-B67F-34C579051EBA}" type="presParOf" srcId="{DD2A4216-3F1E-48C5-ADF3-BD7D1D9A5F78}" destId="{F8DC4AB7-54E2-4E20-A7E6-B77813CD2B45}" srcOrd="1" destOrd="0" presId="urn:microsoft.com/office/officeart/2008/layout/LinedList"/>
    <dgm:cxn modelId="{255A57F8-6C47-4D6E-88C4-85C669A83DC6}" type="presParOf" srcId="{7B20AC4E-AA53-4AF4-83A0-259334104481}" destId="{ABFDCC03-6E5A-4B46-96B6-912AA277B4D6}" srcOrd="6" destOrd="0" presId="urn:microsoft.com/office/officeart/2008/layout/LinedList"/>
    <dgm:cxn modelId="{AFB0988E-E197-4E81-90C5-895EA6C6C9DB}" type="presParOf" srcId="{7B20AC4E-AA53-4AF4-83A0-259334104481}" destId="{850366A4-D83A-4D73-A318-06104D66E224}" srcOrd="7" destOrd="0" presId="urn:microsoft.com/office/officeart/2008/layout/LinedList"/>
    <dgm:cxn modelId="{103246A1-6C0C-40D3-9D3A-6F57A2EA7155}" type="presParOf" srcId="{850366A4-D83A-4D73-A318-06104D66E224}" destId="{5BBAD099-1A71-4ED3-8AF4-D57026CC557B}" srcOrd="0" destOrd="0" presId="urn:microsoft.com/office/officeart/2008/layout/LinedList"/>
    <dgm:cxn modelId="{D755C92F-67F5-4DAC-AF9C-70996799A4A1}" type="presParOf" srcId="{850366A4-D83A-4D73-A318-06104D66E224}" destId="{93A0BE0B-36E8-4678-B7AD-E5ABF343BAC5}" srcOrd="1" destOrd="0" presId="urn:microsoft.com/office/officeart/2008/layout/LinedList"/>
    <dgm:cxn modelId="{A38741FA-C8FA-4580-91F1-BA295B44B109}" type="presParOf" srcId="{7B20AC4E-AA53-4AF4-83A0-259334104481}" destId="{BEACD77A-38B1-40FC-B1F4-399D30226720}" srcOrd="8" destOrd="0" presId="urn:microsoft.com/office/officeart/2008/layout/LinedList"/>
    <dgm:cxn modelId="{4531207A-2ACC-4991-8A27-737DA50353BB}" type="presParOf" srcId="{7B20AC4E-AA53-4AF4-83A0-259334104481}" destId="{8ACE3895-0F72-4819-9BC4-E94A4472C616}" srcOrd="9" destOrd="0" presId="urn:microsoft.com/office/officeart/2008/layout/LinedList"/>
    <dgm:cxn modelId="{B2312D91-015F-4BCD-8A8A-FA4AB76C6EFE}" type="presParOf" srcId="{8ACE3895-0F72-4819-9BC4-E94A4472C616}" destId="{146AD63D-4B5B-4E04-A454-E4C8ACAB2772}" srcOrd="0" destOrd="0" presId="urn:microsoft.com/office/officeart/2008/layout/LinedList"/>
    <dgm:cxn modelId="{A75E5DCE-9860-4317-9FC9-340643F962D0}" type="presParOf" srcId="{8ACE3895-0F72-4819-9BC4-E94A4472C616}" destId="{53F61370-50A9-4367-880B-80B814ADD4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260C0-6DB8-47DE-A902-46165ACCBEBD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B59AA-0DBA-4784-BE1A-5CFD7D01254D}">
      <dsp:nvSpPr>
        <dsp:cNvPr id="0" name=""/>
        <dsp:cNvSpPr/>
      </dsp:nvSpPr>
      <dsp:spPr>
        <a:xfrm>
          <a:off x="0" y="2492"/>
          <a:ext cx="12985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Discuss</a:t>
          </a:r>
        </a:p>
      </dsp:txBody>
      <dsp:txXfrm>
        <a:off x="0" y="2492"/>
        <a:ext cx="1298575" cy="1700138"/>
      </dsp:txXfrm>
    </dsp:sp>
    <dsp:sp modelId="{511788ED-40CB-4D82-A9F9-4EA5256BC987}">
      <dsp:nvSpPr>
        <dsp:cNvPr id="0" name=""/>
        <dsp:cNvSpPr/>
      </dsp:nvSpPr>
      <dsp:spPr>
        <a:xfrm>
          <a:off x="1395968" y="79696"/>
          <a:ext cx="5096906" cy="1544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 Light" panose="020F0302020204030204"/>
            </a:rPr>
            <a:t>Discuss</a:t>
          </a:r>
          <a:r>
            <a:rPr lang="en-US" sz="2400" kern="1200" dirty="0">
              <a:latin typeface="Calibri Light" panose="020F0302020204030204"/>
            </a:rPr>
            <a:t> strategies for planning/implementing a telehealth program within a clinic caring for those living in homelessness.</a:t>
          </a:r>
          <a:endParaRPr lang="en-US" sz="2400" kern="1200" dirty="0"/>
        </a:p>
      </dsp:txBody>
      <dsp:txXfrm>
        <a:off x="1395968" y="79696"/>
        <a:ext cx="5096906" cy="1544070"/>
      </dsp:txXfrm>
    </dsp:sp>
    <dsp:sp modelId="{DC1D512C-CD30-49E0-A89F-7676E606ABE7}">
      <dsp:nvSpPr>
        <dsp:cNvPr id="0" name=""/>
        <dsp:cNvSpPr/>
      </dsp:nvSpPr>
      <dsp:spPr>
        <a:xfrm>
          <a:off x="1298574" y="1623767"/>
          <a:ext cx="51943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F290D-0506-4E10-82F3-193B4571A03F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FD254-A057-44AF-856C-917482BF13D6}">
      <dsp:nvSpPr>
        <dsp:cNvPr id="0" name=""/>
        <dsp:cNvSpPr/>
      </dsp:nvSpPr>
      <dsp:spPr>
        <a:xfrm>
          <a:off x="0" y="1702630"/>
          <a:ext cx="12985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Identify</a:t>
          </a:r>
          <a:endParaRPr lang="en-US" sz="2700" kern="1200" dirty="0"/>
        </a:p>
      </dsp:txBody>
      <dsp:txXfrm>
        <a:off x="0" y="1702630"/>
        <a:ext cx="1298575" cy="1700138"/>
      </dsp:txXfrm>
    </dsp:sp>
    <dsp:sp modelId="{DA14DA3F-4340-431A-A3A1-6A447E10CF9B}">
      <dsp:nvSpPr>
        <dsp:cNvPr id="0" name=""/>
        <dsp:cNvSpPr/>
      </dsp:nvSpPr>
      <dsp:spPr>
        <a:xfrm>
          <a:off x="1395968" y="1779834"/>
          <a:ext cx="5096906" cy="1544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Identify</a:t>
          </a:r>
          <a:r>
            <a:rPr lang="en-US" sz="2400" kern="1200" dirty="0">
              <a:latin typeface="Calibri Light" panose="020F0302020204030204"/>
            </a:rPr>
            <a:t> telehealth equipment that can be used for delivering telehealth services to community specialists.</a:t>
          </a:r>
          <a:endParaRPr lang="en-US" sz="2400" kern="1200" dirty="0"/>
        </a:p>
      </dsp:txBody>
      <dsp:txXfrm>
        <a:off x="1395968" y="1779834"/>
        <a:ext cx="5096906" cy="1544070"/>
      </dsp:txXfrm>
    </dsp:sp>
    <dsp:sp modelId="{F530DCDD-EA54-4D5B-AF9F-130B271E18F8}">
      <dsp:nvSpPr>
        <dsp:cNvPr id="0" name=""/>
        <dsp:cNvSpPr/>
      </dsp:nvSpPr>
      <dsp:spPr>
        <a:xfrm>
          <a:off x="1298574" y="3323905"/>
          <a:ext cx="51943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60D5D-B3B9-4385-8C5D-277DE6958E82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6C655-04EB-4A38-BDA5-EE6237087C24}">
      <dsp:nvSpPr>
        <dsp:cNvPr id="0" name=""/>
        <dsp:cNvSpPr/>
      </dsp:nvSpPr>
      <dsp:spPr>
        <a:xfrm>
          <a:off x="0" y="3402769"/>
          <a:ext cx="12985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Identify</a:t>
          </a:r>
          <a:endParaRPr lang="en-US" sz="2700" kern="1200" dirty="0"/>
        </a:p>
      </dsp:txBody>
      <dsp:txXfrm>
        <a:off x="0" y="3402769"/>
        <a:ext cx="1298575" cy="1700138"/>
      </dsp:txXfrm>
    </dsp:sp>
    <dsp:sp modelId="{E577CCF4-081D-48A6-8FF9-FFC03DA9D16A}">
      <dsp:nvSpPr>
        <dsp:cNvPr id="0" name=""/>
        <dsp:cNvSpPr/>
      </dsp:nvSpPr>
      <dsp:spPr>
        <a:xfrm>
          <a:off x="1395968" y="3479972"/>
          <a:ext cx="5096906" cy="1544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 Light" panose="020F0302020204030204"/>
            </a:rPr>
            <a:t>Identify</a:t>
          </a:r>
          <a:r>
            <a:rPr lang="en-US" sz="2400" kern="1200" dirty="0">
              <a:latin typeface="Calibri Light" panose="020F0302020204030204"/>
            </a:rPr>
            <a:t> strategies for preparing providers and patients for telehealth in a free and charitable clinic setting.</a:t>
          </a:r>
          <a:endParaRPr lang="en-US" sz="2400" kern="1200" dirty="0"/>
        </a:p>
      </dsp:txBody>
      <dsp:txXfrm>
        <a:off x="1395968" y="3479972"/>
        <a:ext cx="5096906" cy="1544070"/>
      </dsp:txXfrm>
    </dsp:sp>
    <dsp:sp modelId="{534A673C-2EDC-4F1C-90CF-839A77CD543C}">
      <dsp:nvSpPr>
        <dsp:cNvPr id="0" name=""/>
        <dsp:cNvSpPr/>
      </dsp:nvSpPr>
      <dsp:spPr>
        <a:xfrm>
          <a:off x="1298574" y="5024043"/>
          <a:ext cx="519430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FE4D6-36E2-49DC-9AFD-5A7A646BD528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737A1-F507-41FA-943A-40F348BAC686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143 students from 7 professions have participated in the clinic</a:t>
          </a:r>
        </a:p>
      </dsp:txBody>
      <dsp:txXfrm>
        <a:off x="0" y="2703"/>
        <a:ext cx="6900512" cy="1843578"/>
      </dsp:txXfrm>
    </dsp:sp>
    <dsp:sp modelId="{0506AEA1-D192-4AC2-A32A-30E346F3A5CC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EAC39-5721-413A-B5B0-A08F1B88F439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Many have served as presenters or providers in telehealth visits</a:t>
          </a:r>
        </a:p>
      </dsp:txBody>
      <dsp:txXfrm>
        <a:off x="0" y="1846281"/>
        <a:ext cx="6900512" cy="1843578"/>
      </dsp:txXfrm>
    </dsp:sp>
    <dsp:sp modelId="{10FDEFE4-7980-450B-8EC1-3D9CCCEDBAD5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2A5C5-0ED0-4C23-A1D1-3FBD3B20AE86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Experiences are moving knowledge into action for future healthcare professionals</a:t>
          </a:r>
        </a:p>
      </dsp:txBody>
      <dsp:txXfrm>
        <a:off x="0" y="3689859"/>
        <a:ext cx="6900512" cy="1843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1C8E2-E872-4E02-BF53-A9316E3212CB}">
      <dsp:nvSpPr>
        <dsp:cNvPr id="0" name=""/>
        <dsp:cNvSpPr/>
      </dsp:nvSpPr>
      <dsp:spPr>
        <a:xfrm>
          <a:off x="0" y="502"/>
          <a:ext cx="671355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6C8E5-73D1-44A0-9E39-5141388B3553}">
      <dsp:nvSpPr>
        <dsp:cNvPr id="0" name=""/>
        <dsp:cNvSpPr/>
      </dsp:nvSpPr>
      <dsp:spPr>
        <a:xfrm>
          <a:off x="0" y="502"/>
          <a:ext cx="6713552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Overwhelmingly positive</a:t>
          </a:r>
        </a:p>
      </dsp:txBody>
      <dsp:txXfrm>
        <a:off x="0" y="502"/>
        <a:ext cx="6713552" cy="823633"/>
      </dsp:txXfrm>
    </dsp:sp>
    <dsp:sp modelId="{7A83C43F-A34E-4C77-BF0C-BC6136B19049}">
      <dsp:nvSpPr>
        <dsp:cNvPr id="0" name=""/>
        <dsp:cNvSpPr/>
      </dsp:nvSpPr>
      <dsp:spPr>
        <a:xfrm>
          <a:off x="0" y="824136"/>
          <a:ext cx="6713552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E1288-15F0-4E2D-B79D-4FD03B549B73}">
      <dsp:nvSpPr>
        <dsp:cNvPr id="0" name=""/>
        <dsp:cNvSpPr/>
      </dsp:nvSpPr>
      <dsp:spPr>
        <a:xfrm>
          <a:off x="0" y="824136"/>
          <a:ext cx="6713552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missed appointments for telehealth visits</a:t>
          </a:r>
        </a:p>
      </dsp:txBody>
      <dsp:txXfrm>
        <a:off x="0" y="824136"/>
        <a:ext cx="6713552" cy="823633"/>
      </dsp:txXfrm>
    </dsp:sp>
    <dsp:sp modelId="{0737CC2E-37E0-4D2F-B3BE-80F55BEC1117}">
      <dsp:nvSpPr>
        <dsp:cNvPr id="0" name=""/>
        <dsp:cNvSpPr/>
      </dsp:nvSpPr>
      <dsp:spPr>
        <a:xfrm>
          <a:off x="0" y="1647769"/>
          <a:ext cx="6713552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62C2E-A7DC-4F88-AE9E-75009FF13A17}">
      <dsp:nvSpPr>
        <dsp:cNvPr id="0" name=""/>
        <dsp:cNvSpPr/>
      </dsp:nvSpPr>
      <dsp:spPr>
        <a:xfrm>
          <a:off x="0" y="1647769"/>
          <a:ext cx="6713552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apprehension</a:t>
          </a:r>
        </a:p>
      </dsp:txBody>
      <dsp:txXfrm>
        <a:off x="0" y="1647769"/>
        <a:ext cx="6713552" cy="823633"/>
      </dsp:txXfrm>
    </dsp:sp>
    <dsp:sp modelId="{ABFDCC03-6E5A-4B46-96B6-912AA277B4D6}">
      <dsp:nvSpPr>
        <dsp:cNvPr id="0" name=""/>
        <dsp:cNvSpPr/>
      </dsp:nvSpPr>
      <dsp:spPr>
        <a:xfrm>
          <a:off x="0" y="2471402"/>
          <a:ext cx="6713552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AD099-1A71-4ED3-8AF4-D57026CC557B}">
      <dsp:nvSpPr>
        <dsp:cNvPr id="0" name=""/>
        <dsp:cNvSpPr/>
      </dsp:nvSpPr>
      <dsp:spPr>
        <a:xfrm>
          <a:off x="0" y="2471402"/>
          <a:ext cx="6713552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Like having a provider, they are comfortable with, stay with them for the visit</a:t>
          </a:r>
        </a:p>
      </dsp:txBody>
      <dsp:txXfrm>
        <a:off x="0" y="2471402"/>
        <a:ext cx="6713552" cy="823633"/>
      </dsp:txXfrm>
    </dsp:sp>
    <dsp:sp modelId="{BEACD77A-38B1-40FC-B1F4-399D30226720}">
      <dsp:nvSpPr>
        <dsp:cNvPr id="0" name=""/>
        <dsp:cNvSpPr/>
      </dsp:nvSpPr>
      <dsp:spPr>
        <a:xfrm>
          <a:off x="0" y="3295035"/>
          <a:ext cx="671355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AD63D-4B5B-4E04-A454-E4C8ACAB2772}">
      <dsp:nvSpPr>
        <dsp:cNvPr id="0" name=""/>
        <dsp:cNvSpPr/>
      </dsp:nvSpPr>
      <dsp:spPr>
        <a:xfrm>
          <a:off x="0" y="3295035"/>
          <a:ext cx="6713552" cy="82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Request telehealth over “getting a ride” to the appointment</a:t>
          </a:r>
        </a:p>
      </dsp:txBody>
      <dsp:txXfrm>
        <a:off x="0" y="3295035"/>
        <a:ext cx="6713552" cy="82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C2003-9A88-4397-BBFE-73885797A53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A9EDC-6E62-4092-A306-96BE22A4B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6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Meeting clients where they are at</a:t>
            </a:r>
          </a:p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8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6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9EDC-6E62-4092-A306-96BE22A4BB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4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6D65-78B7-263C-EA3D-BF709325A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9B808-7532-9A77-9A82-81EA39D12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EA2D-A334-6170-B730-B3C5897F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2823F-5CA0-7AD3-D112-AD1A54B4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78A07-D3DA-E4C7-294C-FA258228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7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5387-2945-A1C3-6EAB-962F71F8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E9B00-2595-A6E7-D574-8AC50BA3D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B0E02-1057-7292-6B64-A174551D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6B0EE-57A5-20AD-A8AA-72D5C21F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4116-9324-27A5-1F5F-9351A291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0F0D9-A7B2-F4B9-BCA6-8E334382E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FAA68-5953-6BE1-5D7C-68CB381BE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7CA0-B3CE-5FAC-1ED1-702BEBCF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FF047-4BB9-2E00-6DAE-2914823F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B3CEC-B72D-6E46-14A9-67F61063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5D8B-E39A-8B0C-BF01-B6470ABE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9F3AF-C0A2-5B01-F505-3D2D146A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2123-957F-F972-C004-29E94C4D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FF53F-C312-AD63-400B-8B57D20C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146F-EEA6-7CF4-BEEE-04FECB9E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C91D-D43B-04C2-544D-3FEB04BA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4BE4A-607F-070F-3369-D3E14FF44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36C6-C550-33CF-43D3-2B376AFD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09461-5048-2E2A-697A-F4C58157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6E21-FD0A-025B-6AC8-943791A6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9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61D3-07BA-A22B-C28D-90C3AC12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561C3-B7BA-02AA-1057-09D91C897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BF14F-2FC9-4F1A-E687-B88B1A7D8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2843A-9189-CC8D-7829-F2584E52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B5977-0830-2164-6AE6-200A63D9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9DC9F-F8C9-3B96-6EC1-B36F87EA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E475-CD85-23A0-4F88-9DA48B79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A07AC-624F-2A21-AC9B-EC94DCE2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78CE8-89E4-7F22-F867-93A0D6795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0CB1C-FD94-0432-D99A-392D677F8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89884-9925-3F65-1551-9A42F6D34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59862F-8990-3625-C7D3-CB4D6868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A94F7-73DC-FFE3-0DFF-4B4EC20F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7B6FB-5319-E29F-EC56-08C58E14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5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2BEF-9C8A-479F-557F-0DCAD0D7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4A967A-FDD2-56F9-0568-00AC211B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12C13-105F-F09A-EB92-5E60E327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A0240-BCCA-00DB-741E-14634D22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C49CE-5D75-9F74-0EEE-98E962B2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D2F0E-4F38-DC2D-EED0-75617B51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CE69-5F1C-7852-BA93-51E01A53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48AF1-09F7-5FC5-34CA-52406838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6569-0177-CFB2-D1A4-B43E8B418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BADF2-8375-20CF-6D18-7C4CEF419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13B06-1355-C2CA-84D7-9CA7172A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28918-14BC-7836-4EA8-E597F7491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FE1A8-061F-D2F1-02D1-2705428B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31E5-BC7D-A524-B3EF-B58649A1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F95E1C-876D-4BF5-031B-A5282B397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FB96-054C-B342-760E-43FC7F686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B0121-73EF-1572-0E02-00EEDA5C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371C1-37D1-6F6F-E368-FC97B540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321E2-EAD6-AF64-D189-F9D01AB6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186D4-EE07-730A-5654-8906D2B6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D85D2-3C55-4152-2A65-FFBA01B5E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7B41-DC74-4F08-DEA0-377FBF37A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B2F0C-33C5-4C81-A4A6-DDA70222FAC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76F91-94FC-E110-2968-B3854B296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C7127-46D8-7638-4BE4-E52D141A0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8D106-C9EF-404C-B4F9-68F91F480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1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00daysinappalachia.com/2019/01/schools-libraries-are-obvious-setting-for-telehealth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aviermegias.com/blog/2014/04/vision-startup-pollo-sin-cabeza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eniorsafetyadvice.com/does-medicare-or-medicaid-pay-for-walk-in-tubs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01332430@N03/28899363330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d/dental-care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C5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B80A8-F41C-8DC3-4F09-484E9BD17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3705"/>
            <a:ext cx="5408246" cy="3034857"/>
          </a:xfrm>
        </p:spPr>
        <p:txBody>
          <a:bodyPr anchor="b">
            <a:no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</a:rPr>
              <a:t>Telehealth in a Street Homeless Clinic: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Improving Care and Access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88115-1868-1F8F-A671-547A1C082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Tina Gustin DNP, CNS, RN</a:t>
            </a:r>
          </a:p>
          <a:p>
            <a:pPr algn="r"/>
            <a:r>
              <a:rPr lang="en-US" sz="1800" dirty="0">
                <a:solidFill>
                  <a:srgbClr val="FFFFFF"/>
                </a:solidFill>
              </a:rPr>
              <a:t>Emily Horvath DNP, FNP-C</a:t>
            </a:r>
            <a:endParaRPr lang="en-US" sz="18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AF7A91ED-594F-18D3-EB6F-F9A2D2C1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671986"/>
            <a:ext cx="5459470" cy="15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69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1E0C4-2970-2A27-35D0-6E5A154E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/>
              <a:t>Why Telehealth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09CDD9A-EB5E-6EC3-5E9D-7555EDC8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Increases access </a:t>
            </a:r>
          </a:p>
          <a:p>
            <a:r>
              <a:rPr lang="en-US" sz="2400" dirty="0"/>
              <a:t>Convenient</a:t>
            </a:r>
          </a:p>
          <a:p>
            <a:r>
              <a:rPr lang="en-US" sz="2400" dirty="0"/>
              <a:t>Improves health outcomes</a:t>
            </a:r>
          </a:p>
          <a:p>
            <a:r>
              <a:rPr lang="en-US" sz="2400" dirty="0"/>
              <a:t>Decreases cost</a:t>
            </a:r>
          </a:p>
          <a:p>
            <a:r>
              <a:rPr lang="en-US" sz="2400" dirty="0"/>
              <a:t>Supports patient engagement</a:t>
            </a:r>
          </a:p>
          <a:p>
            <a:r>
              <a:rPr lang="en-US" sz="2400" dirty="0"/>
              <a:t>Improves Care Coordination</a:t>
            </a:r>
          </a:p>
        </p:txBody>
      </p:sp>
      <p:pic>
        <p:nvPicPr>
          <p:cNvPr id="7" name="Content Placeholder 6" descr="A person using a machine to check the pulse&#10;&#10;Description automatically generated">
            <a:extLst>
              <a:ext uri="{FF2B5EF4-FFF2-40B4-BE49-F238E27FC236}">
                <a16:creationId xmlns:a16="http://schemas.microsoft.com/office/drawing/2014/main" id="{3B43048D-72B7-C142-3E27-CCC2EE90F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74" r="270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4EBDB-2346-868C-D3D3-BAA94D43A846}"/>
              </a:ext>
            </a:extLst>
          </p:cNvPr>
          <p:cNvSpPr txBox="1"/>
          <p:nvPr/>
        </p:nvSpPr>
        <p:spPr>
          <a:xfrm>
            <a:off x="9865722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100daysinappalachia.com/2019/01/schools-libraries-are-obvious-setting-for-telehealt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5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B64A0-7DF5-4993-FFE7-7C718E5F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2579692"/>
          </a:xfrm>
        </p:spPr>
        <p:txBody>
          <a:bodyPr anchor="b">
            <a:normAutofit/>
          </a:bodyPr>
          <a:lstStyle/>
          <a:p>
            <a:r>
              <a:rPr lang="en-US" b="1" dirty="0"/>
              <a:t>What is Telehealth</a:t>
            </a:r>
          </a:p>
        </p:txBody>
      </p:sp>
      <p:pic>
        <p:nvPicPr>
          <p:cNvPr id="5" name="Picture 4" descr="A person using a fingertip device&#10;&#10;Description automatically generated">
            <a:extLst>
              <a:ext uri="{FF2B5EF4-FFF2-40B4-BE49-F238E27FC236}">
                <a16:creationId xmlns:a16="http://schemas.microsoft.com/office/drawing/2014/main" id="{C1E8A7B6-181B-3A1F-7D86-443875E510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-2" b="-2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7" name="Picture 6" descr="A person sitting in a chair looking at a computer screen&#10;&#10;Description automatically generated">
            <a:extLst>
              <a:ext uri="{FF2B5EF4-FFF2-40B4-BE49-F238E27FC236}">
                <a16:creationId xmlns:a16="http://schemas.microsoft.com/office/drawing/2014/main" id="{9EA5145A-DA34-4D23-FBC3-D5B0F4F47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360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F009-E8EF-E9AC-CA50-1F70CF118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9" y="3124205"/>
            <a:ext cx="5105400" cy="3052757"/>
          </a:xfrm>
        </p:spPr>
        <p:txBody>
          <a:bodyPr>
            <a:normAutofit/>
          </a:bodyPr>
          <a:lstStyle/>
          <a:p>
            <a:r>
              <a:rPr lang="en-US" sz="2400" dirty="0"/>
              <a:t>Virtual “real time” visits</a:t>
            </a:r>
          </a:p>
          <a:p>
            <a:r>
              <a:rPr lang="en-US" sz="2400" dirty="0"/>
              <a:t>Store and forward</a:t>
            </a:r>
          </a:p>
          <a:p>
            <a:r>
              <a:rPr lang="en-US" sz="2400" dirty="0"/>
              <a:t>Sharing of medical images through an electronic health record</a:t>
            </a:r>
          </a:p>
          <a:p>
            <a:r>
              <a:rPr lang="en-US" sz="2400" dirty="0"/>
              <a:t>Monitoring physiologic data remotely</a:t>
            </a:r>
          </a:p>
        </p:txBody>
      </p:sp>
    </p:spTree>
    <p:extLst>
      <p:ext uri="{BB962C8B-B14F-4D97-AF65-F5344CB8AC3E}">
        <p14:creationId xmlns:p14="http://schemas.microsoft.com/office/powerpoint/2010/main" val="141803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2" name="Rectangle 10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10627-98D2-4B14-BEBF-45BF27A0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525050" cy="1956841"/>
          </a:xfrm>
        </p:spPr>
        <p:txBody>
          <a:bodyPr anchor="b">
            <a:noAutofit/>
          </a:bodyPr>
          <a:lstStyle/>
          <a:p>
            <a:r>
              <a:rPr lang="en-US" b="1" dirty="0"/>
              <a:t>Telehealth the new</a:t>
            </a:r>
            <a:br>
              <a:rPr lang="en-US" b="1" dirty="0"/>
            </a:br>
            <a:r>
              <a:rPr lang="en-US" b="1" dirty="0"/>
              <a:t>Social Determinant of Health</a:t>
            </a:r>
          </a:p>
        </p:txBody>
      </p:sp>
      <p:sp>
        <p:nvSpPr>
          <p:cNvPr id="10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0A827-9ABB-8B56-1906-0E4EA8198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Limited phone access</a:t>
            </a:r>
          </a:p>
          <a:p>
            <a:r>
              <a:rPr lang="en-US" sz="2400" dirty="0"/>
              <a:t>Limited minutes or service</a:t>
            </a:r>
          </a:p>
          <a:p>
            <a:r>
              <a:rPr lang="en-US" sz="2400" dirty="0"/>
              <a:t>Creates a digital divide</a:t>
            </a:r>
          </a:p>
          <a:p>
            <a:r>
              <a:rPr lang="en-US" sz="2400" dirty="0"/>
              <a:t>Creates barriers to health </a:t>
            </a:r>
          </a:p>
          <a:p>
            <a:r>
              <a:rPr lang="en-US" sz="2400" dirty="0"/>
              <a:t>Creates barriers to well-being</a:t>
            </a:r>
          </a:p>
        </p:txBody>
      </p:sp>
      <p:pic>
        <p:nvPicPr>
          <p:cNvPr id="9" name="Picture 8" descr="A person sitting on a rug holding a phone&#10;&#10;Description automatically generated">
            <a:extLst>
              <a:ext uri="{FF2B5EF4-FFF2-40B4-BE49-F238E27FC236}">
                <a16:creationId xmlns:a16="http://schemas.microsoft.com/office/drawing/2014/main" id="{87E2ACDD-215A-9EFC-B83B-93A283D86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-1" b="308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479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AA890-09D4-432B-421A-0724650B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73" y="1019957"/>
            <a:ext cx="5120561" cy="1325563"/>
          </a:xfrm>
        </p:spPr>
        <p:txBody>
          <a:bodyPr>
            <a:normAutofit/>
          </a:bodyPr>
          <a:lstStyle/>
          <a:p>
            <a:r>
              <a:rPr lang="en-US" b="1" dirty="0"/>
              <a:t>Imbedding Telehealth within the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D1C1D-B96E-FF5F-3CBD-15D1AC459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012" y="2727729"/>
            <a:ext cx="509219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Increased patient access to specialists</a:t>
            </a:r>
          </a:p>
          <a:p>
            <a:r>
              <a:rPr lang="en-US" sz="2400" dirty="0"/>
              <a:t>Allowed patients to see providers in a comfortable place</a:t>
            </a:r>
          </a:p>
          <a:p>
            <a:r>
              <a:rPr lang="en-US" sz="2400" dirty="0"/>
              <a:t>Allowed the clinic staff the opportunity to present the patient to the specialists</a:t>
            </a:r>
          </a:p>
          <a:p>
            <a:r>
              <a:rPr lang="en-US" sz="2400" dirty="0"/>
              <a:t>Allowed patients to visit with established community providers</a:t>
            </a:r>
          </a:p>
          <a:p>
            <a:r>
              <a:rPr lang="en-US" sz="2400" dirty="0"/>
              <a:t>Minimized transportations</a:t>
            </a:r>
          </a:p>
          <a:p>
            <a:endParaRPr lang="en-US" sz="1700" dirty="0"/>
          </a:p>
          <a:p>
            <a:pPr lvl="1"/>
            <a:endParaRPr lang="en-US" sz="1700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medical examination table in a room&#10;&#10;Description automatically generated">
            <a:extLst>
              <a:ext uri="{FF2B5EF4-FFF2-40B4-BE49-F238E27FC236}">
                <a16:creationId xmlns:a16="http://schemas.microsoft.com/office/drawing/2014/main" id="{145F025C-F95E-2EA9-7B73-1A87D2FDF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5052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11" name="Arc 11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omputer on a cart&#10;&#10;Description automatically generated">
            <a:extLst>
              <a:ext uri="{FF2B5EF4-FFF2-40B4-BE49-F238E27FC236}">
                <a16:creationId xmlns:a16="http://schemas.microsoft.com/office/drawing/2014/main" id="{63BE5EA8-F19C-34F3-1532-45F152232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0" r="-3" b="4238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11" name="AutoShape 2" descr="A picture containing text, wall, indoor, electronics&#10;&#10;Description automatically generated">
            <a:extLst>
              <a:ext uri="{FF2B5EF4-FFF2-40B4-BE49-F238E27FC236}">
                <a16:creationId xmlns:a16="http://schemas.microsoft.com/office/drawing/2014/main" id="{215631C4-7750-6A99-9A3E-F309E63F7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4" descr="A white van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52848567-2A24-78BF-FCD1-3CFAB0D33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94" y="17802808"/>
            <a:ext cx="4894114" cy="263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0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3F88-83B8-6FA1-3E4C-BB126C71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Strategies for Success</a:t>
            </a:r>
          </a:p>
        </p:txBody>
      </p:sp>
      <p:pic>
        <p:nvPicPr>
          <p:cNvPr id="5" name="Picture 4" descr="A line graph adjacent to a stair">
            <a:extLst>
              <a:ext uri="{FF2B5EF4-FFF2-40B4-BE49-F238E27FC236}">
                <a16:creationId xmlns:a16="http://schemas.microsoft.com/office/drawing/2014/main" id="{4E3DF39D-5545-2FDF-64D2-E2C98A307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4" r="-3" b="-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9E4FEE-4BF6-1E2A-53AA-295637E8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Strategies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CFCE5A-BCFF-B375-8326-EC8C756F9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281288"/>
            <a:ext cx="4620953" cy="418978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/>
              <a:t>Determine your “why”</a:t>
            </a:r>
          </a:p>
          <a:p>
            <a:r>
              <a:rPr lang="en-US" sz="2400" dirty="0"/>
              <a:t>Find your champion</a:t>
            </a:r>
          </a:p>
          <a:p>
            <a:r>
              <a:rPr lang="en-US" sz="2400" dirty="0"/>
              <a:t>Establish funding for equipment (grants, foundations, donations)</a:t>
            </a:r>
          </a:p>
          <a:p>
            <a:r>
              <a:rPr lang="en-US" sz="2400" dirty="0"/>
              <a:t>Know your state policies and regulations</a:t>
            </a:r>
          </a:p>
          <a:p>
            <a:r>
              <a:rPr lang="en-US" sz="2400" dirty="0"/>
              <a:t>Resources:</a:t>
            </a:r>
          </a:p>
          <a:p>
            <a:pPr lvl="1"/>
            <a:r>
              <a:rPr lang="en-US" dirty="0"/>
              <a:t>Telehealth Resource Centers</a:t>
            </a:r>
          </a:p>
          <a:p>
            <a:pPr lvl="1"/>
            <a:r>
              <a:rPr lang="en-US" dirty="0"/>
              <a:t>Center for Connected Health Policy</a:t>
            </a:r>
          </a:p>
          <a:p>
            <a:pPr lvl="1"/>
            <a:r>
              <a:rPr lang="en-US" dirty="0"/>
              <a:t>Center for Telehealth eHealth Law</a:t>
            </a:r>
          </a:p>
          <a:p>
            <a:pPr lvl="1"/>
            <a:r>
              <a:rPr lang="en-US" dirty="0"/>
              <a:t>American Telehealth Association</a:t>
            </a:r>
          </a:p>
          <a:p>
            <a:pPr lvl="1"/>
            <a:endParaRPr lang="en-US" sz="1900" dirty="0"/>
          </a:p>
        </p:txBody>
      </p:sp>
      <p:pic>
        <p:nvPicPr>
          <p:cNvPr id="7" name="Picture 6" descr="A blue circle with yellow and orange circle with text below&#10;&#10;Description automatically generated">
            <a:extLst>
              <a:ext uri="{FF2B5EF4-FFF2-40B4-BE49-F238E27FC236}">
                <a16:creationId xmlns:a16="http://schemas.microsoft.com/office/drawing/2014/main" id="{E0592BC8-2410-CBEB-0067-04B720B4A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1532" y="3201878"/>
            <a:ext cx="5150277" cy="22789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5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AE13-53FF-390A-4DD8-26E7363D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anchor="b">
            <a:normAutofit/>
          </a:bodyPr>
          <a:lstStyle/>
          <a:p>
            <a:r>
              <a:rPr lang="en-US" b="1" dirty="0"/>
              <a:t>Strategies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53E17C-34D0-93B3-6FC2-B141CF09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Evaluate Equipment (cost/functionality)</a:t>
            </a:r>
          </a:p>
          <a:p>
            <a:r>
              <a:rPr lang="en-US" sz="2200" dirty="0" err="1"/>
              <a:t>Amwell</a:t>
            </a:r>
            <a:r>
              <a:rPr lang="en-US" sz="2200" dirty="0"/>
              <a:t>® cart</a:t>
            </a:r>
          </a:p>
          <a:p>
            <a:r>
              <a:rPr lang="en-US" sz="2200" dirty="0"/>
              <a:t>Connect everywhere platform</a:t>
            </a:r>
          </a:p>
          <a:p>
            <a:r>
              <a:rPr lang="en-US" sz="2200" dirty="0"/>
              <a:t>Peripherals</a:t>
            </a:r>
          </a:p>
          <a:p>
            <a:pPr lvl="1"/>
            <a:r>
              <a:rPr lang="en-US" sz="2200" dirty="0"/>
              <a:t>Oral Camera</a:t>
            </a:r>
          </a:p>
          <a:p>
            <a:pPr lvl="1"/>
            <a:r>
              <a:rPr lang="en-US" sz="2200" dirty="0"/>
              <a:t>Derm Camera</a:t>
            </a:r>
          </a:p>
          <a:p>
            <a:pPr lvl="1"/>
            <a:r>
              <a:rPr lang="en-US" sz="2200" dirty="0"/>
              <a:t>Otoscope</a:t>
            </a:r>
          </a:p>
          <a:p>
            <a:pPr lvl="1"/>
            <a:r>
              <a:rPr lang="en-US" sz="2200" dirty="0"/>
              <a:t>Ophthalmoscope</a:t>
            </a:r>
          </a:p>
          <a:p>
            <a:pPr lvl="1"/>
            <a:r>
              <a:rPr lang="en-US" sz="2200" dirty="0"/>
              <a:t>Stethoscope</a:t>
            </a:r>
          </a:p>
          <a:p>
            <a:pPr lvl="1"/>
            <a:r>
              <a:rPr lang="en-US" sz="2200" dirty="0"/>
              <a:t>Ultrasound</a:t>
            </a:r>
          </a:p>
          <a:p>
            <a:pPr lvl="1"/>
            <a:r>
              <a:rPr lang="en-US" sz="2200" dirty="0"/>
              <a:t>Phone applications</a:t>
            </a:r>
          </a:p>
          <a:p>
            <a:pPr lvl="1"/>
            <a:endParaRPr lang="en-US" sz="1700" dirty="0"/>
          </a:p>
        </p:txBody>
      </p:sp>
      <p:pic>
        <p:nvPicPr>
          <p:cNvPr id="12" name="Picture 11" descr="A person using a device to check the patient's skin&#10;&#10;Description automatically generated">
            <a:extLst>
              <a:ext uri="{FF2B5EF4-FFF2-40B4-BE49-F238E27FC236}">
                <a16:creationId xmlns:a16="http://schemas.microsoft.com/office/drawing/2014/main" id="{3AAFA934-BE6F-036F-C190-064A8E4B4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0" y="164592"/>
            <a:ext cx="2592324" cy="3456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0B625-64A3-78F2-4C1F-C18968546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1" r="2" b="2"/>
          <a:stretch/>
        </p:blipFill>
        <p:spPr>
          <a:xfrm>
            <a:off x="8247888" y="192830"/>
            <a:ext cx="3785616" cy="2586098"/>
          </a:xfrm>
          <a:prstGeom prst="rect">
            <a:avLst/>
          </a:prstGeom>
        </p:spPr>
      </p:pic>
      <p:pic>
        <p:nvPicPr>
          <p:cNvPr id="9" name="Picture 2" descr="Butterfly Network Receives CE Mark for Handheld Butterfly iQ Ultrasound ...">
            <a:extLst>
              <a:ext uri="{FF2B5EF4-FFF2-40B4-BE49-F238E27FC236}">
                <a16:creationId xmlns:a16="http://schemas.microsoft.com/office/drawing/2014/main" id="{4C9CD163-6A20-90B0-BAC5-D2F7C2877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1" r="979" b="-1"/>
          <a:stretch/>
        </p:blipFill>
        <p:spPr bwMode="auto">
          <a:xfrm>
            <a:off x="5701518" y="3795522"/>
            <a:ext cx="1682027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pecialty Consults | Amwell">
            <a:extLst>
              <a:ext uri="{FF2B5EF4-FFF2-40B4-BE49-F238E27FC236}">
                <a16:creationId xmlns:a16="http://schemas.microsoft.com/office/drawing/2014/main" id="{29FD025E-B684-240F-5814-C2E4504D2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6"/>
          <a:stretch/>
        </p:blipFill>
        <p:spPr bwMode="auto">
          <a:xfrm>
            <a:off x="8247888" y="3275485"/>
            <a:ext cx="3785616" cy="261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66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AE13-53FF-390A-4DD8-26E7363D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Strategies</a:t>
            </a:r>
          </a:p>
        </p:txBody>
      </p:sp>
      <p:pic>
        <p:nvPicPr>
          <p:cNvPr id="9" name="Picture 8" descr="A person standing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D666007B-135D-0687-8985-7B0427B4C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t="5473" r="8447" b="5040"/>
          <a:stretch/>
        </p:blipFill>
        <p:spPr>
          <a:xfrm>
            <a:off x="320040" y="734519"/>
            <a:ext cx="4014216" cy="2438498"/>
          </a:xfrm>
          <a:prstGeom prst="rect">
            <a:avLst/>
          </a:pr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C376FAE2-0E41-BE58-4CF8-DD2F56863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504707"/>
            <a:ext cx="3995928" cy="13885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659DF-3D4C-AA6C-EC2A-AC720854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835182" cy="3822192"/>
          </a:xfrm>
        </p:spPr>
        <p:txBody>
          <a:bodyPr>
            <a:normAutofit/>
          </a:bodyPr>
          <a:lstStyle/>
          <a:p>
            <a:r>
              <a:rPr lang="en-US" sz="2200" dirty="0"/>
              <a:t>Train the providers!</a:t>
            </a:r>
          </a:p>
          <a:p>
            <a:r>
              <a:rPr lang="en-US" sz="2200" dirty="0"/>
              <a:t>Our University developed a series of Telehealth Certification Courses</a:t>
            </a:r>
          </a:p>
          <a:p>
            <a:r>
              <a:rPr lang="en-US" sz="2200" dirty="0"/>
              <a:t>All care team members completed a certification prior to attending the clinic</a:t>
            </a:r>
          </a:p>
          <a:p>
            <a:pPr lvl="1"/>
            <a:r>
              <a:rPr lang="en-US" sz="2200" dirty="0"/>
              <a:t>Telehealth Provider Certification</a:t>
            </a:r>
          </a:p>
          <a:p>
            <a:pPr lvl="1"/>
            <a:r>
              <a:rPr lang="en-US" sz="2200" dirty="0"/>
              <a:t>Telehealth Presenter Certification</a:t>
            </a:r>
          </a:p>
          <a:p>
            <a:pPr lvl="1"/>
            <a:r>
              <a:rPr lang="en-US" sz="2200" dirty="0"/>
              <a:t>Behavioral Health Certification</a:t>
            </a:r>
          </a:p>
          <a:p>
            <a:r>
              <a:rPr lang="en-US" sz="2200" dirty="0"/>
              <a:t>Practiced with Standardized Patients first!</a:t>
            </a:r>
          </a:p>
        </p:txBody>
      </p:sp>
    </p:spTree>
    <p:extLst>
      <p:ext uri="{BB962C8B-B14F-4D97-AF65-F5344CB8AC3E}">
        <p14:creationId xmlns:p14="http://schemas.microsoft.com/office/powerpoint/2010/main" val="1598652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AE13-53FF-390A-4DD8-26E7363D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Strategies</a:t>
            </a:r>
          </a:p>
        </p:txBody>
      </p:sp>
      <p:pic>
        <p:nvPicPr>
          <p:cNvPr id="5" name="Picture 4" descr="A blue circle with a black dollar sign&#10;&#10;Description automatically generated">
            <a:extLst>
              <a:ext uri="{FF2B5EF4-FFF2-40B4-BE49-F238E27FC236}">
                <a16:creationId xmlns:a16="http://schemas.microsoft.com/office/drawing/2014/main" id="{08FD894B-6297-8D9D-8C0F-71D09C010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936" y="699516"/>
            <a:ext cx="5458968" cy="5458968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659DF-3D4C-AA6C-EC2A-AC720854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endParaRPr lang="en-US" sz="2200" dirty="0"/>
          </a:p>
          <a:p>
            <a:r>
              <a:rPr lang="en-US" sz="2200" dirty="0"/>
              <a:t>Assure all patients are Medicaid or Medicare insured</a:t>
            </a:r>
          </a:p>
          <a:p>
            <a:r>
              <a:rPr lang="en-US" sz="2200" dirty="0"/>
              <a:t>Virginia is a full parity state</a:t>
            </a:r>
          </a:p>
          <a:p>
            <a:r>
              <a:rPr lang="en-US" sz="2200" dirty="0"/>
              <a:t>This encouraged local specialists and providers to schedule virtual visits from our clinic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7287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393CD6-33AE-7A3B-86B8-A9576036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414" y="640080"/>
            <a:ext cx="4758458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Outcomes</a:t>
            </a:r>
          </a:p>
        </p:txBody>
      </p:sp>
      <p:pic>
        <p:nvPicPr>
          <p:cNvPr id="7" name="Picture 6" descr="White arrows going to the red target">
            <a:extLst>
              <a:ext uri="{FF2B5EF4-FFF2-40B4-BE49-F238E27FC236}">
                <a16:creationId xmlns:a16="http://schemas.microsoft.com/office/drawing/2014/main" id="{EAE176DA-05F2-003D-6FE2-CF727BB2B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1" r="2516" b="-1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6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903ED-7053-19C2-811F-26397C0B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Disclosure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232AD-AB36-CD6F-7F08-4E7DCB63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The presenter has no real or potential Conflicts of Interest. 	</a:t>
            </a:r>
          </a:p>
          <a:p>
            <a:pPr lvl="1"/>
            <a:r>
              <a:rPr lang="en-US" dirty="0"/>
              <a:t>This project was funded through HRSA Grant #</a:t>
            </a:r>
            <a:r>
              <a:rPr lang="en-US" sz="2400" kern="1200" dirty="0">
                <a:latin typeface="Calibri"/>
                <a:ea typeface="Calibri"/>
                <a:cs typeface="Calibri"/>
              </a:rPr>
              <a:t> 100857-0202</a:t>
            </a:r>
            <a:endParaRPr lang="en-US" dirty="0"/>
          </a:p>
          <a:p>
            <a:pPr lvl="1"/>
            <a:r>
              <a:rPr lang="en-US" dirty="0"/>
              <a:t>There is no relationship with drugs or specific devices addressed.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2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F04F5-49F2-2369-58AF-A35A8210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Patients 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CEECA-9B36-3B50-93E3-664CC46C5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2021 1,226 patients have been served</a:t>
            </a:r>
          </a:p>
          <a:p>
            <a:r>
              <a:rPr lang="en-US" dirty="0"/>
              <a:t>A total of 685 visits were both medical and behavioral</a:t>
            </a:r>
          </a:p>
          <a:p>
            <a:r>
              <a:rPr lang="en-US" dirty="0"/>
              <a:t>Of these 68 were successfully completed using telehealth</a:t>
            </a:r>
          </a:p>
          <a:p>
            <a:r>
              <a:rPr lang="en-US" dirty="0"/>
              <a:t>Disciplines in the following services have provided telehealth services</a:t>
            </a:r>
          </a:p>
          <a:p>
            <a:pPr lvl="1"/>
            <a:r>
              <a:rPr lang="en-US" dirty="0"/>
              <a:t>Dental hygiene</a:t>
            </a:r>
          </a:p>
          <a:p>
            <a:pPr lvl="1"/>
            <a:r>
              <a:rPr lang="en-US" dirty="0"/>
              <a:t>Dentist</a:t>
            </a:r>
          </a:p>
          <a:p>
            <a:pPr lvl="1"/>
            <a:r>
              <a:rPr lang="en-US" dirty="0"/>
              <a:t>Physical therapy</a:t>
            </a:r>
          </a:p>
          <a:p>
            <a:pPr lvl="1"/>
            <a:r>
              <a:rPr lang="en-US" dirty="0"/>
              <a:t>Social work</a:t>
            </a:r>
          </a:p>
          <a:p>
            <a:pPr lvl="1"/>
            <a:r>
              <a:rPr lang="en-US" dirty="0"/>
              <a:t>Psychiatric Mental Health Nurse Practitioner</a:t>
            </a:r>
          </a:p>
        </p:txBody>
      </p:sp>
    </p:spTree>
    <p:extLst>
      <p:ext uri="{BB962C8B-B14F-4D97-AF65-F5344CB8AC3E}">
        <p14:creationId xmlns:p14="http://schemas.microsoft.com/office/powerpoint/2010/main" val="4108734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FC8DC-58C6-0DEB-8DFC-BB8C1971D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 b="1" dirty="0"/>
              <a:t>Student Experiences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E37030-ECE1-187D-84EB-12789C582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19568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11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0621F-3AB2-34CA-1201-56BF9DE3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Patient Experiences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erson standing next to a white truck&#10;&#10;Description automatically generated">
            <a:extLst>
              <a:ext uri="{FF2B5EF4-FFF2-40B4-BE49-F238E27FC236}">
                <a16:creationId xmlns:a16="http://schemas.microsoft.com/office/drawing/2014/main" id="{3B9B649D-53DA-86E7-A1AA-0DE7DC3EB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7" r="1720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8B150AE-D9F3-E598-8183-148049C824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308097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9926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E6B15-6098-1873-1BFF-FA5E0944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Successes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2D573-C265-5B6C-3EB1-B320D4296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738828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Telehealth has assured the integration between the Nurse Practitioner and Social Worker when not on site together.</a:t>
            </a:r>
          </a:p>
          <a:p>
            <a:r>
              <a:rPr lang="en-US" sz="2200" dirty="0"/>
              <a:t>Students have been able to practice their telehealth skills with patients.</a:t>
            </a:r>
          </a:p>
          <a:p>
            <a:r>
              <a:rPr lang="en-US" sz="2200" dirty="0"/>
              <a:t>The clinic has served as a model for other clinics</a:t>
            </a:r>
          </a:p>
        </p:txBody>
      </p:sp>
      <p:pic>
        <p:nvPicPr>
          <p:cNvPr id="5" name="Picture 4" descr="A road with a white arrow pointing to the road&#10;&#10;Description automatically generated">
            <a:extLst>
              <a:ext uri="{FF2B5EF4-FFF2-40B4-BE49-F238E27FC236}">
                <a16:creationId xmlns:a16="http://schemas.microsoft.com/office/drawing/2014/main" id="{F00B2734-4353-6482-5F87-ADEF78C52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281" r="2150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01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3D1BB-BBB6-D266-EECE-7FD64046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Projects</a:t>
            </a:r>
          </a:p>
        </p:txBody>
      </p:sp>
    </p:spTree>
    <p:extLst>
      <p:ext uri="{BB962C8B-B14F-4D97-AF65-F5344CB8AC3E}">
        <p14:creationId xmlns:p14="http://schemas.microsoft.com/office/powerpoint/2010/main" val="3425560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99DAC-C7F4-9711-04BE-83165356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Telephone Usage Research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0D1D-6233-74A8-CA0E-AC32888B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In collaboration with Center for Telehealth e-Health Law (</a:t>
            </a:r>
            <a:r>
              <a:rPr lang="en-US" sz="2200" dirty="0" err="1"/>
              <a:t>CTeL</a:t>
            </a:r>
            <a:r>
              <a:rPr lang="en-US" sz="2200" dirty="0"/>
              <a:t>)</a:t>
            </a:r>
          </a:p>
          <a:p>
            <a:r>
              <a:rPr lang="en-US" sz="2200" dirty="0"/>
              <a:t>Evaluated client’s phone access</a:t>
            </a:r>
          </a:p>
          <a:p>
            <a:r>
              <a:rPr lang="en-US" sz="2200" dirty="0"/>
              <a:t>Identified whether the phone is shared</a:t>
            </a:r>
          </a:p>
          <a:p>
            <a:r>
              <a:rPr lang="en-US" sz="2200" dirty="0"/>
              <a:t>Assessed phone plans</a:t>
            </a:r>
          </a:p>
          <a:p>
            <a:r>
              <a:rPr lang="en-US" sz="2200" dirty="0"/>
              <a:t>Assessed if they would use the phone for healthcare</a:t>
            </a:r>
          </a:p>
          <a:p>
            <a:r>
              <a:rPr lang="en-US" sz="2200" dirty="0"/>
              <a:t>Data will be used at the federal level for policy change</a:t>
            </a:r>
          </a:p>
          <a:p>
            <a:endParaRPr lang="en-US" sz="2200" dirty="0"/>
          </a:p>
        </p:txBody>
      </p:sp>
      <p:pic>
        <p:nvPicPr>
          <p:cNvPr id="5" name="Picture 4" descr="A person sitting on a rug holding a phone&#10;&#10;Description automatically generated">
            <a:extLst>
              <a:ext uri="{FF2B5EF4-FFF2-40B4-BE49-F238E27FC236}">
                <a16:creationId xmlns:a16="http://schemas.microsoft.com/office/drawing/2014/main" id="{8C6BB820-09FC-19C8-61BD-238BAE7E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-1" b="308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490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68CB9-F27B-8F64-B2C4-1909FA72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Dental Care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214F7-F4E6-C3EE-AC57-21AE7CB0C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303520" cy="3320668"/>
          </a:xfrm>
        </p:spPr>
        <p:txBody>
          <a:bodyPr>
            <a:normAutofit/>
          </a:bodyPr>
          <a:lstStyle/>
          <a:p>
            <a:r>
              <a:rPr lang="en-US" sz="2200" dirty="0"/>
              <a:t>Volunteer dentist</a:t>
            </a:r>
          </a:p>
          <a:p>
            <a:r>
              <a:rPr lang="en-US" sz="2200" dirty="0"/>
              <a:t>Mobile dental care twice a month</a:t>
            </a:r>
          </a:p>
          <a:p>
            <a:pPr lvl="1"/>
            <a:r>
              <a:rPr lang="en-US" sz="2200" dirty="0"/>
              <a:t>Extractions</a:t>
            </a:r>
          </a:p>
          <a:p>
            <a:pPr lvl="1"/>
            <a:r>
              <a:rPr lang="en-US" sz="2200" dirty="0"/>
              <a:t>Dentures</a:t>
            </a:r>
          </a:p>
          <a:p>
            <a:r>
              <a:rPr lang="en-US" sz="2200" b="1" i="1" dirty="0"/>
              <a:t>Utilizing oral telehealth camera for pre-planning patients</a:t>
            </a:r>
          </a:p>
        </p:txBody>
      </p:sp>
      <p:pic>
        <p:nvPicPr>
          <p:cNvPr id="5" name="Picture 4" descr="A chalkboard with text on it next to a book and glasses&#10;&#10;Description automatically generated">
            <a:extLst>
              <a:ext uri="{FF2B5EF4-FFF2-40B4-BE49-F238E27FC236}">
                <a16:creationId xmlns:a16="http://schemas.microsoft.com/office/drawing/2014/main" id="{34DFEC3D-2F4A-798D-FD8A-2FED55B4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4051"/>
          <a:stretch/>
        </p:blipFill>
        <p:spPr>
          <a:xfrm>
            <a:off x="6344816" y="10"/>
            <a:ext cx="584566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2D5C11-99E6-9C34-4C26-B053A40362A5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picpedia.org/chalkboard/d/dental-car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8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C2E2A-17F3-4018-CC09-DA0DF344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Harm Reduction Program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C413303-A400-0A28-065D-01D339FA8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584870"/>
          </a:xfrm>
        </p:spPr>
        <p:txBody>
          <a:bodyPr>
            <a:normAutofit/>
          </a:bodyPr>
          <a:lstStyle/>
          <a:p>
            <a:r>
              <a:rPr lang="en-US" sz="2200" dirty="0"/>
              <a:t>Student is working with the public health department of VA Beach, VA</a:t>
            </a:r>
          </a:p>
          <a:p>
            <a:r>
              <a:rPr lang="en-US" sz="2200" dirty="0"/>
              <a:t>First Harm Reduction Program in the city</a:t>
            </a:r>
          </a:p>
          <a:p>
            <a:r>
              <a:rPr lang="en-US" sz="2200" dirty="0"/>
              <a:t>Needle exchange</a:t>
            </a:r>
          </a:p>
          <a:p>
            <a:r>
              <a:rPr lang="en-US" sz="2200" dirty="0"/>
              <a:t>Narcan distribution and training</a:t>
            </a:r>
          </a:p>
          <a:p>
            <a:r>
              <a:rPr lang="en-US" sz="2200" b="1" i="1" dirty="0"/>
              <a:t>Will utilize telehealth for counseling services</a:t>
            </a:r>
          </a:p>
          <a:p>
            <a:pPr lvl="1"/>
            <a:endParaRPr lang="en-US" sz="1800" dirty="0"/>
          </a:p>
          <a:p>
            <a:endParaRPr lang="en-US" sz="2200" dirty="0"/>
          </a:p>
        </p:txBody>
      </p:sp>
      <p:pic>
        <p:nvPicPr>
          <p:cNvPr id="5" name="Content Placeholder 4" descr="A hand holding a sign&#10;&#10;Description automatically generated">
            <a:extLst>
              <a:ext uri="{FF2B5EF4-FFF2-40B4-BE49-F238E27FC236}">
                <a16:creationId xmlns:a16="http://schemas.microsoft.com/office/drawing/2014/main" id="{8399F25F-EFC5-3388-7C07-98FCCE37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05" y="1139252"/>
            <a:ext cx="2603605" cy="1768753"/>
          </a:xfrm>
          <a:prstGeom prst="rect">
            <a:avLst/>
          </a:prstGeom>
        </p:spPr>
      </p:pic>
      <p:pic>
        <p:nvPicPr>
          <p:cNvPr id="7" name="Picture 6" descr="A white nasal spray with a black circle around it&#10;&#10;Description automatically generated">
            <a:extLst>
              <a:ext uri="{FF2B5EF4-FFF2-40B4-BE49-F238E27FC236}">
                <a16:creationId xmlns:a16="http://schemas.microsoft.com/office/drawing/2014/main" id="{08D80D7E-02FE-25F3-4E96-DB17B2E85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97" y="1139252"/>
            <a:ext cx="2603605" cy="1768753"/>
          </a:xfrm>
          <a:prstGeom prst="rect">
            <a:avLst/>
          </a:prstGeom>
        </p:spPr>
      </p:pic>
      <p:pic>
        <p:nvPicPr>
          <p:cNvPr id="9" name="Picture 8" descr="A person holding syringes in their hands&#10;&#10;Description automatically generated">
            <a:extLst>
              <a:ext uri="{FF2B5EF4-FFF2-40B4-BE49-F238E27FC236}">
                <a16:creationId xmlns:a16="http://schemas.microsoft.com/office/drawing/2014/main" id="{0A488674-8C46-FDB1-1B38-4416B3B6E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12" y="3426258"/>
            <a:ext cx="4120906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07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B7274-3CF0-2A28-B462-A2B889D5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Partner with Local Hospital</a:t>
            </a:r>
          </a:p>
        </p:txBody>
      </p:sp>
      <p:sp>
        <p:nvSpPr>
          <p:cNvPr id="410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8F29-5592-AC4D-25AF-63BFE7B0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725022" cy="332066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Hospital President visits</a:t>
            </a:r>
          </a:p>
          <a:p>
            <a:r>
              <a:rPr lang="en-US" sz="2200" dirty="0"/>
              <a:t>ED director visits</a:t>
            </a:r>
          </a:p>
          <a:p>
            <a:r>
              <a:rPr lang="en-US" sz="2200" dirty="0"/>
              <a:t>Provided education to discharge planners and nursing staff</a:t>
            </a:r>
          </a:p>
          <a:p>
            <a:r>
              <a:rPr lang="en-US" sz="2200" dirty="0"/>
              <a:t>Working with hospital IT </a:t>
            </a:r>
          </a:p>
          <a:p>
            <a:r>
              <a:rPr lang="en-US" sz="2200" dirty="0"/>
              <a:t>Work with Hospital research team and Magnet team</a:t>
            </a:r>
          </a:p>
          <a:p>
            <a:r>
              <a:rPr lang="en-US" sz="2200" b="1" i="1" dirty="0"/>
              <a:t>Launching telehealth visits with Hospital Specialists</a:t>
            </a:r>
          </a:p>
        </p:txBody>
      </p:sp>
      <p:pic>
        <p:nvPicPr>
          <p:cNvPr id="4098" name="Picture 2" descr="美国Sentara Virginia Beach General Hospital Sentara弗吉尼亚海滩综合医院 官网介绍-出境医">
            <a:extLst>
              <a:ext uri="{FF2B5EF4-FFF2-40B4-BE49-F238E27FC236}">
                <a16:creationId xmlns:a16="http://schemas.microsoft.com/office/drawing/2014/main" id="{141CA98E-F57B-6809-F876-0D77C4389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4514"/>
          <a:stretch/>
        </p:blipFill>
        <p:spPr bwMode="auto">
          <a:xfrm>
            <a:off x="6094475" y="10"/>
            <a:ext cx="60944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truck with a blue and white advertisement&#10;&#10;Description automatically generated with medium confidence">
            <a:extLst>
              <a:ext uri="{FF2B5EF4-FFF2-40B4-BE49-F238E27FC236}">
                <a16:creationId xmlns:a16="http://schemas.microsoft.com/office/drawing/2014/main" id="{E0512BA1-4E86-EBFE-3E06-B1A3B84BC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13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491F622-083E-611D-8D0D-B25D7E9D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ODU Community Care Van in Rural VA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24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C95786-93FC-D230-AE78-6592EC7F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Objectives </a:t>
            </a: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CCB6AC-4B2C-06E0-8728-8769C4CCF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10222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277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rginia Beach Housing Resource Center | Informed Infrastructure">
            <a:extLst>
              <a:ext uri="{FF2B5EF4-FFF2-40B4-BE49-F238E27FC236}">
                <a16:creationId xmlns:a16="http://schemas.microsoft.com/office/drawing/2014/main" id="{6D35BA45-7F95-10EF-770E-56846E377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r="13672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C404C-C5B7-05DA-C683-AB795359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Virginia Beach Housing Resource Center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757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01405-13B5-442E-B4D5-D1A4ED37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Conclusion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5978E40-B678-1215-EE9E-36BC44BF6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Telehealth has the potential to increase access to healthcare services and improve access for individuals living in unstable conditions</a:t>
            </a:r>
          </a:p>
          <a:p>
            <a:r>
              <a:rPr lang="en-US" dirty="0"/>
              <a:t>The lack of a phone should not be a barrier</a:t>
            </a:r>
          </a:p>
          <a:p>
            <a:r>
              <a:rPr lang="en-US" dirty="0"/>
              <a:t>Telehealth technologies should be embedded in free and charitable clinics</a:t>
            </a:r>
          </a:p>
          <a:p>
            <a:r>
              <a:rPr lang="en-US" dirty="0"/>
              <a:t>Telehealth expands access to specialists and mental health providers</a:t>
            </a:r>
          </a:p>
        </p:txBody>
      </p:sp>
    </p:spTree>
    <p:extLst>
      <p:ext uri="{BB962C8B-B14F-4D97-AF65-F5344CB8AC3E}">
        <p14:creationId xmlns:p14="http://schemas.microsoft.com/office/powerpoint/2010/main" val="818541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FD60E-1EB6-A1F0-ED17-B54A2C6C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4800"/>
              <a:t>Limitations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A203B01A-B9F5-A592-C969-414152DC4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24" b="14182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5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6A522-F5FE-1824-5A8B-0749B438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01327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 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5400" b="1" dirty="0"/>
              <a:t>Limitations or Opportunities</a:t>
            </a:r>
            <a:br>
              <a:rPr lang="en-US" sz="5400" dirty="0">
                <a:ea typeface="Calibri Light"/>
                <a:cs typeface="Calibri Light"/>
              </a:rPr>
            </a:br>
            <a:endParaRPr lang="en-US" sz="5400" dirty="0">
              <a:ea typeface="Calibri Light"/>
              <a:cs typeface="Calibri Light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F76E6-E106-E3D7-4801-52B237F90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ea typeface="Calibri" panose="020F0502020204030204"/>
                <a:cs typeface="Calibri" panose="020F0502020204030204"/>
              </a:rPr>
              <a:t>Building a stainable model beyond grants</a:t>
            </a:r>
          </a:p>
          <a:p>
            <a:r>
              <a:rPr lang="en-US" sz="2200" dirty="0">
                <a:ea typeface="Calibri" panose="020F0502020204030204"/>
                <a:cs typeface="Calibri" panose="020F0502020204030204"/>
              </a:rPr>
              <a:t>Locating specialists that will provide telehealth to new patients</a:t>
            </a:r>
          </a:p>
          <a:p>
            <a:r>
              <a:rPr lang="en-US" sz="2200" dirty="0">
                <a:ea typeface="Calibri" panose="020F0502020204030204"/>
                <a:cs typeface="Calibri" panose="020F0502020204030204"/>
              </a:rPr>
              <a:t>Fear of change is our greatest limitation</a:t>
            </a:r>
          </a:p>
          <a:p>
            <a:r>
              <a:rPr lang="en-US" sz="2200" dirty="0">
                <a:ea typeface="Calibri" panose="020F0502020204030204"/>
                <a:cs typeface="Calibri" panose="020F0502020204030204"/>
              </a:rPr>
              <a:t>Telehealth is better than no care!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 sz="1800" dirty="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800" dirty="0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 sz="18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200" dirty="0">
                <a:ea typeface="Calibri" panose="020F0502020204030204"/>
                <a:cs typeface="Calibri" panose="020F0502020204030204"/>
              </a:rPr>
              <a:t>Artwork by Tina Gustin and Grace </a:t>
            </a:r>
            <a:r>
              <a:rPr lang="en-US" sz="1200" dirty="0" err="1">
                <a:ea typeface="Calibri" panose="020F0502020204030204"/>
                <a:cs typeface="Calibri" panose="020F0502020204030204"/>
              </a:rPr>
              <a:t>Barthold</a:t>
            </a:r>
            <a:endParaRPr lang="en-US" sz="12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2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BFC21A7-583A-BA91-0161-55AF35CB3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7" r="37815" b="-210"/>
          <a:stretch/>
        </p:blipFill>
        <p:spPr>
          <a:xfrm>
            <a:off x="1" y="531973"/>
            <a:ext cx="5225693" cy="6319786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45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E336A-45F9-4CCE-96DA-748D906F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3" y="295603"/>
            <a:ext cx="8081092" cy="60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2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2C360-6C27-7BA4-7EBC-8AB098BF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Resources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94E5314-BBAD-A278-2030-F7A0CD7BE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 dirty="0"/>
              <a:t>American Telemedicine Association (ATA) </a:t>
            </a:r>
          </a:p>
          <a:p>
            <a:pPr lvl="1"/>
            <a:r>
              <a:rPr lang="en-US" sz="2000" dirty="0"/>
              <a:t>americantelemed.org</a:t>
            </a:r>
          </a:p>
          <a:p>
            <a:r>
              <a:rPr lang="en-US" sz="2000" dirty="0"/>
              <a:t>Center for Telehealth and e-Health Law (</a:t>
            </a:r>
            <a:r>
              <a:rPr lang="en-US" sz="2000" dirty="0" err="1"/>
              <a:t>CTeL</a:t>
            </a:r>
            <a:r>
              <a:rPr lang="en-US" sz="2000" dirty="0"/>
              <a:t>) </a:t>
            </a:r>
          </a:p>
          <a:p>
            <a:pPr lvl="1"/>
            <a:r>
              <a:rPr lang="en-US" sz="2000" dirty="0"/>
              <a:t>CTeL.org</a:t>
            </a:r>
          </a:p>
          <a:p>
            <a:r>
              <a:rPr lang="en-US" sz="2000" dirty="0"/>
              <a:t>Society for Education and the Advancement of Research in Connected Health (SEARCH) </a:t>
            </a:r>
          </a:p>
          <a:p>
            <a:pPr lvl="1"/>
            <a:r>
              <a:rPr lang="en-US" sz="2000" dirty="0"/>
              <a:t>searchsociety.org</a:t>
            </a:r>
          </a:p>
          <a:p>
            <a:r>
              <a:rPr lang="en-US" sz="2000" dirty="0"/>
              <a:t>Center for Connected Health Policy </a:t>
            </a:r>
          </a:p>
          <a:p>
            <a:pPr lvl="1"/>
            <a:r>
              <a:rPr lang="en-US" sz="2000" dirty="0"/>
              <a:t>hhtps://www/cchpca.org</a:t>
            </a:r>
          </a:p>
          <a:p>
            <a:r>
              <a:rPr lang="en-US" sz="2000" dirty="0"/>
              <a:t>Telehealth.HHS.gov</a:t>
            </a:r>
          </a:p>
          <a:p>
            <a:r>
              <a:rPr lang="en-US" sz="2000" dirty="0"/>
              <a:t>Center for Telehealth-Innovation, Education and Research (C-TIER)</a:t>
            </a:r>
          </a:p>
          <a:p>
            <a:pPr lvl="1"/>
            <a:r>
              <a:rPr lang="en-US" sz="2000" dirty="0"/>
              <a:t>https://telehealtheducation-ctier.com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2566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A3287-BA1D-3EAB-AC88-EBAF22394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 b="1" dirty="0"/>
              <a:t>Questions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753AC0-6256-1521-2A7A-60A488AFD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Tina Gustin DNP, CNS, RN</a:t>
            </a:r>
          </a:p>
          <a:p>
            <a:pPr algn="l"/>
            <a:r>
              <a:rPr lang="en-US" sz="1700" dirty="0"/>
              <a:t>tgustin@odu.edu</a:t>
            </a:r>
          </a:p>
          <a:p>
            <a:pPr algn="l"/>
            <a:r>
              <a:rPr lang="en-US" sz="1700" dirty="0"/>
              <a:t>757-285-6215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0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63EBE-885A-75A4-25AA-98FD816F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69" y="424107"/>
            <a:ext cx="10496862" cy="10789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/>
              <a:t>Academic Community Partnership Model</a:t>
            </a:r>
            <a:br>
              <a:rPr lang="en-US" sz="5400" b="1" dirty="0">
                <a:ea typeface="Calibri Light"/>
                <a:cs typeface="Calibri Light"/>
              </a:rPr>
            </a:br>
            <a:r>
              <a:rPr lang="en-US" sz="2000" b="1" dirty="0">
                <a:ea typeface="Calibri Light"/>
                <a:cs typeface="Calibri Light"/>
              </a:rPr>
              <a:t>Est – 2021</a:t>
            </a:r>
            <a:br>
              <a:rPr lang="en-US" sz="2000" b="1" dirty="0">
                <a:ea typeface="Calibri Light"/>
                <a:cs typeface="Calibri Light"/>
              </a:rPr>
            </a:br>
            <a:r>
              <a:rPr lang="en-US" sz="2000" b="1" dirty="0">
                <a:ea typeface="Calibri Light"/>
                <a:cs typeface="Calibri Light"/>
              </a:rPr>
              <a:t>Through Grant Funding</a:t>
            </a:r>
          </a:p>
        </p:txBody>
      </p:sp>
      <p:pic>
        <p:nvPicPr>
          <p:cNvPr id="6152" name="Picture 8" descr="PiN Ministry: Volunteer Opportunities">
            <a:extLst>
              <a:ext uri="{FF2B5EF4-FFF2-40B4-BE49-F238E27FC236}">
                <a16:creationId xmlns:a16="http://schemas.microsoft.com/office/drawing/2014/main" id="{551D3F2F-6BA5-29F7-1669-0AB57297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690" y="2727244"/>
            <a:ext cx="3082160" cy="18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B37B0CA-6E0E-B828-CFAF-6919F58F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875" y="2837821"/>
            <a:ext cx="4974336" cy="138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E71CC-9B04-E940-CA81-90B8D645394F}"/>
              </a:ext>
            </a:extLst>
          </p:cNvPr>
          <p:cNvSpPr txBox="1"/>
          <p:nvPr/>
        </p:nvSpPr>
        <p:spPr>
          <a:xfrm>
            <a:off x="845440" y="4719881"/>
            <a:ext cx="4722191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Faith based organization providing services to those experiencing homelessness in Virginia Beach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4 Pillars: Medical, Housing, Recovery, Training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EST. 2002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E6F08-BA72-B3CD-E917-AA395133CF66}"/>
              </a:ext>
            </a:extLst>
          </p:cNvPr>
          <p:cNvSpPr txBox="1"/>
          <p:nvPr/>
        </p:nvSpPr>
        <p:spPr>
          <a:xfrm>
            <a:off x="6673404" y="4725786"/>
            <a:ext cx="504280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Nurse-led, student-run, and patient and community centered project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 Meet the health needs of vulnerable community members.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EST. 2021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09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3D6D4-C038-E257-5593-A87E46BF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CF1FC-C222-754B-4C52-6A172E18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35" y="1640760"/>
            <a:ext cx="539336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Create and implement a free nurse-led, student run interprofessional clinic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Develop student expertise in working as part of an interprofessional 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Prepare nurses for leadership roles in running clinics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Enhance student comfort in working with disadvantaged populations such as those living in homelessness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Identify needs and provide quality interprofessional care to homeless populations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i="1" dirty="0"/>
              <a:t>Utilize telehealth </a:t>
            </a:r>
            <a:r>
              <a:rPr lang="en-US" sz="2400" dirty="0"/>
              <a:t>to connect clients to specialist and other allied health professionals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A person in a white shirt sitting at a desk with a stethoscope on her neck&#10;&#10;Description automatically generated">
            <a:extLst>
              <a:ext uri="{FF2B5EF4-FFF2-40B4-BE49-F238E27FC236}">
                <a16:creationId xmlns:a16="http://schemas.microsoft.com/office/drawing/2014/main" id="{D81941E5-E9C6-1435-6809-20F43226A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23696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8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15300-21C3-4ABB-0007-64B997C7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n-US" b="1" dirty="0"/>
              <a:t>Clinic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FE92C-8865-DB2A-2615-8D2569DF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Establish an Academic Practice Partnership</a:t>
            </a:r>
          </a:p>
          <a:p>
            <a:r>
              <a:rPr lang="en-US" sz="2400" dirty="0"/>
              <a:t>Create a Doctor of Nursing Practice (DNP) faculty led free clinic</a:t>
            </a:r>
          </a:p>
          <a:p>
            <a:r>
              <a:rPr lang="en-US" sz="2400" dirty="0"/>
              <a:t>Prepare students to care for this vulnerable population</a:t>
            </a:r>
          </a:p>
          <a:p>
            <a:r>
              <a:rPr lang="en-US" sz="2400" dirty="0"/>
              <a:t>Provide care while addressing SDOH</a:t>
            </a:r>
          </a:p>
          <a:p>
            <a:r>
              <a:rPr lang="en-US" sz="2400" dirty="0"/>
              <a:t>Serve as a clinical site</a:t>
            </a:r>
          </a:p>
          <a:p>
            <a:r>
              <a:rPr lang="en-US" sz="2400" dirty="0"/>
              <a:t>Address needs of the population</a:t>
            </a:r>
          </a:p>
          <a:p>
            <a:r>
              <a:rPr lang="en-US" sz="2400" dirty="0"/>
              <a:t>Provide interprofessional experiences</a:t>
            </a:r>
          </a:p>
          <a:p>
            <a:r>
              <a:rPr lang="en-US" sz="2400" b="1" i="1" dirty="0"/>
              <a:t>Utilize telehealth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F0FE5-37AD-B90A-0B73-B8F732FCE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95" r="2131" b="1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6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39AEE8C6-78BC-9970-BA49-BB3D67241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25C62-E59E-200B-34EC-721C82112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61" y="140677"/>
            <a:ext cx="7735277" cy="1899912"/>
          </a:xfrm>
        </p:spPr>
        <p:txBody>
          <a:bodyPr>
            <a:normAutofit/>
          </a:bodyPr>
          <a:lstStyle/>
          <a:p>
            <a:r>
              <a:rPr lang="en-US" b="1" dirty="0"/>
              <a:t>Faculty Led Clinic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30392-EFB2-2CCF-F9D7-29F11216D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32" y="1685865"/>
            <a:ext cx="4937369" cy="3742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DNP prepared Nurse Practitioner (NP) faculty led the clinic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ea typeface="+mn-lt"/>
                <a:cs typeface="+mn-lt"/>
              </a:rPr>
              <a:t>NP faculty guided the integrated model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ea typeface="+mn-lt"/>
                <a:cs typeface="+mn-lt"/>
              </a:rPr>
              <a:t>Students were assigned to the clinic for additional mentoring and observation</a:t>
            </a:r>
          </a:p>
          <a:p>
            <a:r>
              <a:rPr lang="en-US" sz="2400" dirty="0"/>
              <a:t>Students were assigned based on need, interest, role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81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5A58-8DA6-483D-AAFC-36A1D6D0C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b="1" dirty="0"/>
              <a:t>Interprofessional</a:t>
            </a:r>
            <a:r>
              <a:rPr lang="en-US" sz="5400" b="1" dirty="0"/>
              <a:t> </a:t>
            </a:r>
            <a:r>
              <a:rPr lang="en-US" b="1" dirty="0"/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A4135-0F39-7575-603B-365D49630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7" r="1453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6C5EA-8546-E02A-1000-8D0F4A2CD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736" y="2374947"/>
            <a:ext cx="6146378" cy="4151376"/>
          </a:xfrm>
        </p:spPr>
        <p:txBody>
          <a:bodyPr>
            <a:noAutofit/>
          </a:bodyPr>
          <a:lstStyle/>
          <a:p>
            <a:r>
              <a:rPr lang="en-US" sz="1800" dirty="0"/>
              <a:t>Doctor of Nursing Practice</a:t>
            </a:r>
          </a:p>
          <a:p>
            <a:pPr lvl="1"/>
            <a:r>
              <a:rPr lang="en-US" sz="1800" dirty="0"/>
              <a:t>APN/Executive</a:t>
            </a:r>
          </a:p>
          <a:p>
            <a:r>
              <a:rPr lang="en-US" sz="1800" dirty="0"/>
              <a:t>Family Nurse Practitioner</a:t>
            </a:r>
          </a:p>
          <a:p>
            <a:r>
              <a:rPr lang="en-US" sz="1800" dirty="0"/>
              <a:t>Clinical Nurse Specialist </a:t>
            </a:r>
          </a:p>
          <a:p>
            <a:r>
              <a:rPr lang="en-US" sz="1800" dirty="0"/>
              <a:t>Psychiatric Mental Health Nurse Practitioner</a:t>
            </a:r>
          </a:p>
          <a:p>
            <a:r>
              <a:rPr lang="en-US" sz="1800" dirty="0"/>
              <a:t>BSN students</a:t>
            </a:r>
          </a:p>
          <a:p>
            <a:r>
              <a:rPr lang="en-US" sz="1800" dirty="0"/>
              <a:t>Medical Social Worker</a:t>
            </a:r>
          </a:p>
          <a:p>
            <a:r>
              <a:rPr lang="en-US" sz="1800" dirty="0"/>
              <a:t>Health and Human Services</a:t>
            </a:r>
          </a:p>
          <a:p>
            <a:r>
              <a:rPr lang="en-US" sz="1800" dirty="0"/>
              <a:t>Dentist</a:t>
            </a:r>
          </a:p>
          <a:p>
            <a:r>
              <a:rPr lang="en-US" sz="1800" dirty="0"/>
              <a:t>Dental Hygiene Physical Therapy</a:t>
            </a:r>
          </a:p>
          <a:p>
            <a:r>
              <a:rPr lang="en-US" sz="1800" dirty="0"/>
              <a:t>Animal Assisted Therapy Team</a:t>
            </a:r>
          </a:p>
        </p:txBody>
      </p:sp>
    </p:spTree>
    <p:extLst>
      <p:ext uri="{BB962C8B-B14F-4D97-AF65-F5344CB8AC3E}">
        <p14:creationId xmlns:p14="http://schemas.microsoft.com/office/powerpoint/2010/main" val="367578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B2433-CF21-C098-BC63-EF7AF12A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Key Team Members Employed by </a:t>
            </a:r>
            <a:r>
              <a:rPr lang="en-US" b="1" dirty="0" err="1"/>
              <a:t>PiN</a:t>
            </a:r>
            <a:endParaRPr lang="en-US" b="1" dirty="0"/>
          </a:p>
        </p:txBody>
      </p:sp>
      <p:sp>
        <p:nvSpPr>
          <p:cNvPr id="1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6F2CD-A75B-6AB0-ACB2-439A07C78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2400" dirty="0"/>
              <a:t>Medical Coordinator</a:t>
            </a:r>
          </a:p>
          <a:p>
            <a:r>
              <a:rPr lang="en-US" sz="2400" dirty="0"/>
              <a:t>Case Manager</a:t>
            </a:r>
          </a:p>
          <a:p>
            <a:r>
              <a:rPr lang="en-US" sz="2400" dirty="0"/>
              <a:t>Grant Manager</a:t>
            </a:r>
          </a:p>
        </p:txBody>
      </p:sp>
      <p:pic>
        <p:nvPicPr>
          <p:cNvPr id="4" name="Picture 3" descr="A person sitting at a desk&#10;&#10;Description automatically generated">
            <a:extLst>
              <a:ext uri="{FF2B5EF4-FFF2-40B4-BE49-F238E27FC236}">
                <a16:creationId xmlns:a16="http://schemas.microsoft.com/office/drawing/2014/main" id="{4F16035B-8928-E663-D0EC-5CA9A00C1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6178"/>
          <a:stretch/>
        </p:blipFill>
        <p:spPr>
          <a:xfrm rot="5400000">
            <a:off x="6509002" y="1175003"/>
            <a:ext cx="6858000" cy="4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30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1244294ACF1241B9D73BC4DB751E08" ma:contentTypeVersion="14" ma:contentTypeDescription="Create a new document." ma:contentTypeScope="" ma:versionID="b2f4d7e14ecbe59f2a7081be905d0433">
  <xsd:schema xmlns:xsd="http://www.w3.org/2001/XMLSchema" xmlns:xs="http://www.w3.org/2001/XMLSchema" xmlns:p="http://schemas.microsoft.com/office/2006/metadata/properties" xmlns:ns2="c6b7555e-0a1e-4993-878e-03c94b6bec1e" xmlns:ns3="62664561-f3bc-4541-aa0b-d7a3b0309d7e" targetNamespace="http://schemas.microsoft.com/office/2006/metadata/properties" ma:root="true" ma:fieldsID="d4943b165ef0517f4cf7d49e460e2dc8" ns2:_="" ns3:_="">
    <xsd:import namespace="c6b7555e-0a1e-4993-878e-03c94b6bec1e"/>
    <xsd:import namespace="62664561-f3bc-4541-aa0b-d7a3b0309d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7555e-0a1e-4993-878e-03c94b6bec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c694fdd-f828-4cf4-9107-e290f42f89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64561-f3bc-4541-aa0b-d7a3b0309d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4315a1d-a6a0-4006-a625-15d5c58a5d35}" ma:internalName="TaxCatchAll" ma:showField="CatchAllData" ma:web="62664561-f3bc-4541-aa0b-d7a3b0309d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664561-f3bc-4541-aa0b-d7a3b0309d7e" xsi:nil="true"/>
    <lcf76f155ced4ddcb4097134ff3c332f xmlns="c6b7555e-0a1e-4993-878e-03c94b6bec1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0FFB6-77DE-4A32-9449-7E8D70E008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b7555e-0a1e-4993-878e-03c94b6bec1e"/>
    <ds:schemaRef ds:uri="62664561-f3bc-4541-aa0b-d7a3b0309d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95BC0E-1745-4D13-AAD9-505055DD7950}">
  <ds:schemaRefs>
    <ds:schemaRef ds:uri="62664561-f3bc-4541-aa0b-d7a3b0309d7e"/>
    <ds:schemaRef ds:uri="c6b7555e-0a1e-4993-878e-03c94b6bec1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B643540-D477-4718-B9EC-27A10CD959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8693</TotalTime>
  <Words>1158</Words>
  <Application>Microsoft Office PowerPoint</Application>
  <PresentationFormat>Widescreen</PresentationFormat>
  <Paragraphs>214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Office Theme</vt:lpstr>
      <vt:lpstr>Telehealth in a Street Homeless Clinic: Improving Care and Access</vt:lpstr>
      <vt:lpstr>Disclosure</vt:lpstr>
      <vt:lpstr>Objectives  </vt:lpstr>
      <vt:lpstr>Academic Community Partnership Model Est – 2021 Through Grant Funding</vt:lpstr>
      <vt:lpstr>Purpose</vt:lpstr>
      <vt:lpstr>Clinic Goals</vt:lpstr>
      <vt:lpstr>Faculty Led Clinic </vt:lpstr>
      <vt:lpstr>Interprofessional Team</vt:lpstr>
      <vt:lpstr>Key Team Members Employed by PiN</vt:lpstr>
      <vt:lpstr>Why Telehealth</vt:lpstr>
      <vt:lpstr>What is Telehealth</vt:lpstr>
      <vt:lpstr>Telehealth the new Social Determinant of Health</vt:lpstr>
      <vt:lpstr>Imbedding Telehealth within the Clinic</vt:lpstr>
      <vt:lpstr>Strategies for Success</vt:lpstr>
      <vt:lpstr>Strategies</vt:lpstr>
      <vt:lpstr>Strategies</vt:lpstr>
      <vt:lpstr>Strategies</vt:lpstr>
      <vt:lpstr>Strategies</vt:lpstr>
      <vt:lpstr>Outcomes</vt:lpstr>
      <vt:lpstr>Patients Served</vt:lpstr>
      <vt:lpstr>Student Experiences</vt:lpstr>
      <vt:lpstr>Patient Experiences</vt:lpstr>
      <vt:lpstr>Successes</vt:lpstr>
      <vt:lpstr>New Projects</vt:lpstr>
      <vt:lpstr>Telephone Usage Research</vt:lpstr>
      <vt:lpstr>Dental Care</vt:lpstr>
      <vt:lpstr>Harm Reduction Program</vt:lpstr>
      <vt:lpstr>Partner with Local Hospital</vt:lpstr>
      <vt:lpstr>ODU Community Care Van in Rural VA</vt:lpstr>
      <vt:lpstr>Virginia Beach Housing Resource Center</vt:lpstr>
      <vt:lpstr>Conclusion</vt:lpstr>
      <vt:lpstr>Limitations</vt:lpstr>
      <vt:lpstr>     Limitations or Opportunities </vt:lpstr>
      <vt:lpstr>PowerPoint Presentation</vt:lpstr>
      <vt:lpstr>Resources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Horvath, Emily E.</dc:creator>
  <cp:lastModifiedBy>Gustin, Tina S.</cp:lastModifiedBy>
  <cp:revision>21</cp:revision>
  <dcterms:created xsi:type="dcterms:W3CDTF">2022-10-24T13:42:15Z</dcterms:created>
  <dcterms:modified xsi:type="dcterms:W3CDTF">2024-05-13T12:32:04Z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0x010100301244294ACF1241B9D73BC4DB751E08</vt:lpwstr>
  </property>
  <property fmtid="{D5CDD505-2E9C-101B-9397-08002B2CF9AE}" pid="3" name="MediaServiceImageTags">
    <vt:lpwstr/>
  </property>
</Properties>
</file>