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370" r:id="rId5"/>
    <p:sldId id="545" r:id="rId6"/>
    <p:sldId id="325" r:id="rId7"/>
    <p:sldId id="522" r:id="rId8"/>
    <p:sldId id="371" r:id="rId9"/>
    <p:sldId id="549" r:id="rId10"/>
    <p:sldId id="547" r:id="rId11"/>
    <p:sldId id="548" r:id="rId12"/>
    <p:sldId id="487" r:id="rId13"/>
    <p:sldId id="541" r:id="rId14"/>
    <p:sldId id="550" r:id="rId15"/>
    <p:sldId id="509" r:id="rId16"/>
    <p:sldId id="551" r:id="rId17"/>
    <p:sldId id="552" r:id="rId18"/>
    <p:sldId id="546" r:id="rId19"/>
    <p:sldId id="555" r:id="rId20"/>
    <p:sldId id="466" r:id="rId21"/>
    <p:sldId id="504" r:id="rId22"/>
    <p:sldId id="554" r:id="rId23"/>
    <p:sldId id="496" r:id="rId24"/>
    <p:sldId id="553" r:id="rId25"/>
    <p:sldId id="481" r:id="rId26"/>
    <p:sldId id="543" r:id="rId27"/>
    <p:sldId id="452" r:id="rId28"/>
    <p:sldId id="491" r:id="rId29"/>
    <p:sldId id="482" r:id="rId30"/>
    <p:sldId id="556" r:id="rId31"/>
    <p:sldId id="557" r:id="rId32"/>
    <p:sldId id="479" r:id="rId33"/>
    <p:sldId id="488" r:id="rId34"/>
    <p:sldId id="558" r:id="rId35"/>
    <p:sldId id="523" r:id="rId36"/>
    <p:sldId id="560" r:id="rId37"/>
    <p:sldId id="559" r:id="rId38"/>
    <p:sldId id="480" r:id="rId39"/>
    <p:sldId id="561" r:id="rId4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24"/>
  </p:normalViewPr>
  <p:slideViewPr>
    <p:cSldViewPr snapToGrid="0">
      <p:cViewPr varScale="1">
        <p:scale>
          <a:sx n="84" d="100"/>
          <a:sy n="84" d="100"/>
        </p:scale>
        <p:origin x="154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02052A-E7BB-41A2-9CF2-F0DAC5DF8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17971-5F92-4E04-96DD-0B94873250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E65FEC9-8986-41A9-BF35-2FAA1166393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1DD7C-4B8F-49BA-AE8F-8A25BD0233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88995-D80C-480B-B7C8-5C0203F9E0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54D960-5F86-4785-812F-C0CBCA04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B6EC93A-DB36-4AD1-A716-E35B9BD20F5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5F47036-AF55-4F13-B6B2-93CFB726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B8E4F6F9-AA6D-4F1E-8116-E66DCD3CE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BFDF0B79-ECDD-4D69-877A-D59564474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83" y="715367"/>
            <a:ext cx="4897166" cy="308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4390"/>
            <a:ext cx="7772400" cy="2387600"/>
          </a:xfrm>
        </p:spPr>
        <p:txBody>
          <a:bodyPr anchor="ctr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6406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F132E4-5316-49F0-9F81-6DC89CF4D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</p:spTree>
    <p:extLst>
      <p:ext uri="{BB962C8B-B14F-4D97-AF65-F5344CB8AC3E}">
        <p14:creationId xmlns:p14="http://schemas.microsoft.com/office/powerpoint/2010/main" val="211153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EC0E7AD-E21D-4389-9649-40D7A5931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34987"/>
            <a:ext cx="7886700" cy="4141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646691-6655-426B-A0A8-00D9EAFD5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7742D6-6D65-42D3-B910-F4C10BEC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40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E99EC8A-34A4-4FFB-9F7C-BBB2D300F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6462" y="739588"/>
            <a:ext cx="1971675" cy="52443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" y="739588"/>
            <a:ext cx="5800725" cy="52443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E1FDC8-A95E-444E-9ADB-C3F0D0BD9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</p:spTree>
    <p:extLst>
      <p:ext uri="{BB962C8B-B14F-4D97-AF65-F5344CB8AC3E}">
        <p14:creationId xmlns:p14="http://schemas.microsoft.com/office/powerpoint/2010/main" val="402869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ACA7967-91D9-4CA6-B37A-D5A5A46F0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1325563"/>
          </a:xfr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5601"/>
            <a:ext cx="7886700" cy="43513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6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CD6741D-46D8-4C42-BBA6-0EA0BD5E1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91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6364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62A31E-43BE-430E-999E-FE24C63F8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0912274-82A4-422D-8E3C-F021DDAA4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0" y="375028"/>
            <a:ext cx="2232212" cy="5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364653F-A516-46CE-9A14-743240E23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0181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90181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56D856-231D-4748-9892-9E66D8099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D1B8C8-CDBF-4FBD-8C68-34CCD58D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99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1D07D87-C352-4720-A787-2AACA9D33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15956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39868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15956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39868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685701-57C2-4C0C-8A7C-26F1F7CA9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BB0ED-BA59-4F42-9CB4-DAE2FBBA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12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5CA6536-57AA-49C6-84B2-9CD5F73AF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35FB4-B73C-4132-9075-14AA1137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5C100B-6A7E-4125-84FC-2ABC5559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145D1-65D2-4D05-9E87-060C0977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ECD6-B047-40E0-B913-7DBA278CE69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09949-770C-48FD-BA93-14257DBD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198F3D-FA71-4719-8AAB-AE7085E7A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2C4C0A0-1E69-4C13-9AE3-CA1391EEA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1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339DAA6-2D28-4084-AF9E-BC34EC55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  <p:pic>
        <p:nvPicPr>
          <p:cNvPr id="9" name="Picture 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0984B9C-FB3A-4B22-82CC-67FFD38D4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228600"/>
            <a:ext cx="5256609" cy="5775825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0B6CA4E-F14E-4BC1-8074-47BC8CFBF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9086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5082F6-3E11-4C93-939A-E0C77A516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forahealth.org</a:t>
            </a:r>
          </a:p>
        </p:txBody>
      </p:sp>
    </p:spTree>
    <p:extLst>
      <p:ext uri="{BB962C8B-B14F-4D97-AF65-F5344CB8AC3E}">
        <p14:creationId xmlns:p14="http://schemas.microsoft.com/office/powerpoint/2010/main" val="115655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ECD6-B047-40E0-B913-7DBA278CE69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B3F5-3A14-450A-A162-55476E25A7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EFCC51B-32D2-4B1D-9AED-9227E71A5F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0" y="6089421"/>
            <a:ext cx="2232212" cy="5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 3" panose="05040102010807070707" pitchFamily="18" charset="2"/>
        <a:buChar char="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 3" panose="05040102010807070707" pitchFamily="18" charset="2"/>
        <a:buChar char="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totreatment.org/addiction-treatment/ca-brid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2827FF-E652-4340-9C11-1B7AD2BCF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28680"/>
            <a:ext cx="6858000" cy="1655762"/>
          </a:xfrm>
        </p:spPr>
        <p:txBody>
          <a:bodyPr/>
          <a:lstStyle/>
          <a:p>
            <a:r>
              <a:rPr lang="en-US" dirty="0"/>
              <a:t>Fentanyl and For a Health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253DC-4AE7-4259-A668-E9B8481CFE43}"/>
              </a:ext>
            </a:extLst>
          </p:cNvPr>
          <p:cNvSpPr txBox="1"/>
          <p:nvPr/>
        </p:nvSpPr>
        <p:spPr>
          <a:xfrm>
            <a:off x="1899500" y="2267351"/>
            <a:ext cx="5684363" cy="16557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33448-1178-4D17-AC06-6D3373528F08}"/>
              </a:ext>
            </a:extLst>
          </p:cNvPr>
          <p:cNvSpPr txBox="1"/>
          <p:nvPr/>
        </p:nvSpPr>
        <p:spPr>
          <a:xfrm>
            <a:off x="3222885" y="659567"/>
            <a:ext cx="2488367" cy="16557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7886B-7E32-498D-A2D5-2504AED3A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425508"/>
            <a:ext cx="1543050" cy="1304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156F53-7F28-4C06-AE85-257B3D1C7533}"/>
              </a:ext>
            </a:extLst>
          </p:cNvPr>
          <p:cNvSpPr txBox="1"/>
          <p:nvPr/>
        </p:nvSpPr>
        <p:spPr>
          <a:xfrm>
            <a:off x="510466" y="1934098"/>
            <a:ext cx="81230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Fent to Bupe: Paths to Success from Camp to Clinic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National Health Care for the Homeless Council                                           </a:t>
            </a:r>
          </a:p>
          <a:p>
            <a:pPr algn="ctr"/>
            <a:r>
              <a:rPr lang="en-US" b="1" i="1" dirty="0"/>
              <a:t>2024 National Conference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04BC0-00C7-4B54-9A70-58F219B5A249}"/>
              </a:ext>
            </a:extLst>
          </p:cNvPr>
          <p:cNvSpPr txBox="1"/>
          <p:nvPr/>
        </p:nvSpPr>
        <p:spPr>
          <a:xfrm>
            <a:off x="224851" y="3948582"/>
            <a:ext cx="8484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Andrea Chiavarini</a:t>
            </a:r>
          </a:p>
          <a:p>
            <a:r>
              <a:rPr lang="en-US" dirty="0"/>
              <a:t>Lifeline Connections, Vancouver WA</a:t>
            </a:r>
          </a:p>
          <a:p>
            <a:r>
              <a:rPr lang="en-US" dirty="0"/>
              <a:t>										Eowyn Rieke</a:t>
            </a:r>
          </a:p>
          <a:p>
            <a:r>
              <a:rPr lang="en-US" dirty="0"/>
              <a:t>										Fora Health, Portland OR</a:t>
            </a:r>
          </a:p>
          <a:p>
            <a:endParaRPr lang="en-US" dirty="0"/>
          </a:p>
          <a:p>
            <a:r>
              <a:rPr lang="en-US" dirty="0"/>
              <a:t>			                           			</a:t>
            </a:r>
          </a:p>
        </p:txBody>
      </p:sp>
    </p:spTree>
    <p:extLst>
      <p:ext uri="{BB962C8B-B14F-4D97-AF65-F5344CB8AC3E}">
        <p14:creationId xmlns:p14="http://schemas.microsoft.com/office/powerpoint/2010/main" val="5686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16E5-BC2D-BF8C-68BF-0A098890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A033-F199-93C6-10FE-D11595125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B4BCB-BC73-5BE9-8292-39F36DEB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8" y="625102"/>
            <a:ext cx="7664644" cy="55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60B2-912D-69AE-A13C-E5076583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dose transition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46397-D00A-4FF3-A88E-53813A57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Can adjust timeline to go slower if needed</a:t>
            </a:r>
          </a:p>
          <a:p>
            <a:pPr lvl="1"/>
            <a:r>
              <a:rPr lang="en-US" sz="2000" dirty="0"/>
              <a:t>But not </a:t>
            </a:r>
            <a:r>
              <a:rPr lang="en-US" sz="2000" dirty="0" err="1"/>
              <a:t>toooooo</a:t>
            </a:r>
            <a:r>
              <a:rPr lang="en-US" sz="2000" dirty="0"/>
              <a:t> slow!</a:t>
            </a:r>
          </a:p>
          <a:p>
            <a:r>
              <a:rPr lang="en-US" sz="2400" dirty="0"/>
              <a:t>Days 3 – 4 often most difficult</a:t>
            </a:r>
          </a:p>
          <a:p>
            <a:r>
              <a:rPr lang="en-US" sz="2400" dirty="0"/>
              <a:t>Consider adjunctive meds throughout, esp days 3 – 4 or if have anticipatory anxiety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234E1-0AEB-969D-9F27-3F337EA59A4A}"/>
              </a:ext>
            </a:extLst>
          </p:cNvPr>
          <p:cNvSpPr txBox="1"/>
          <p:nvPr/>
        </p:nvSpPr>
        <p:spPr>
          <a:xfrm>
            <a:off x="5889523" y="5909187"/>
            <a:ext cx="21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Cohen, 2021</a:t>
            </a:r>
          </a:p>
        </p:txBody>
      </p:sp>
    </p:spTree>
    <p:extLst>
      <p:ext uri="{BB962C8B-B14F-4D97-AF65-F5344CB8AC3E}">
        <p14:creationId xmlns:p14="http://schemas.microsoft.com/office/powerpoint/2010/main" val="319653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BEF7-FE56-4694-ADB0-814AEB82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724013"/>
          </a:xfrm>
        </p:spPr>
        <p:txBody>
          <a:bodyPr>
            <a:normAutofit fontScale="90000"/>
          </a:bodyPr>
          <a:lstStyle/>
          <a:p>
            <a:r>
              <a:rPr lang="en-US" dirty="0"/>
              <a:t>High Dose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9092-581B-43FD-AEB6-B9DE2A7E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8957"/>
            <a:ext cx="7886700" cy="4847982"/>
          </a:xfrm>
        </p:spPr>
        <p:txBody>
          <a:bodyPr>
            <a:normAutofit/>
          </a:bodyPr>
          <a:lstStyle/>
          <a:p>
            <a:r>
              <a:rPr lang="en-US" sz="2000" dirty="0"/>
              <a:t>Set a time/date to discontinue fentanyl use</a:t>
            </a:r>
          </a:p>
          <a:p>
            <a:r>
              <a:rPr lang="en-US" sz="2000" dirty="0"/>
              <a:t>Adjunctive meds</a:t>
            </a:r>
          </a:p>
          <a:p>
            <a:pPr lvl="1"/>
            <a:r>
              <a:rPr lang="en-US" sz="2000" dirty="0"/>
              <a:t>Work with patient to see what they think is most helpful. </a:t>
            </a:r>
          </a:p>
          <a:p>
            <a:pPr lvl="1"/>
            <a:r>
              <a:rPr lang="en-US" sz="2000" dirty="0"/>
              <a:t>Maximize adjuncts before first dose.</a:t>
            </a:r>
          </a:p>
          <a:p>
            <a:r>
              <a:rPr lang="en-US" sz="2000" dirty="0"/>
              <a:t>Wait 24+ hours or until patient has objective signs of opioid withdrawal in addition to anxiety and restlessness</a:t>
            </a:r>
          </a:p>
          <a:p>
            <a:pPr lvl="3"/>
            <a:r>
              <a:rPr lang="en-US" dirty="0"/>
              <a:t>Enlarged pupils</a:t>
            </a:r>
          </a:p>
          <a:p>
            <a:pPr lvl="3"/>
            <a:r>
              <a:rPr lang="en-US" dirty="0"/>
              <a:t>Runny nose, watery eyes</a:t>
            </a:r>
          </a:p>
          <a:p>
            <a:pPr lvl="3"/>
            <a:r>
              <a:rPr lang="en-US" dirty="0"/>
              <a:t>Yawning, goosebumps</a:t>
            </a:r>
          </a:p>
          <a:p>
            <a:r>
              <a:rPr lang="en-US" sz="2000" dirty="0"/>
              <a:t>Take 16 mg in a single dose</a:t>
            </a:r>
          </a:p>
          <a:p>
            <a:r>
              <a:rPr lang="en-US" sz="2000" dirty="0"/>
              <a:t>Take additional 8 mg doses every 30 min up to 48 mg</a:t>
            </a:r>
          </a:p>
          <a:p>
            <a:endParaRPr lang="en-US" sz="3600" dirty="0"/>
          </a:p>
          <a:p>
            <a:endParaRPr lang="en-US" sz="3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4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66D1-D9E4-546D-B770-6AB85D14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731750"/>
          </a:xfrm>
        </p:spPr>
        <p:txBody>
          <a:bodyPr>
            <a:normAutofit fontScale="90000"/>
          </a:bodyPr>
          <a:lstStyle/>
          <a:p>
            <a:r>
              <a:rPr lang="en-US" dirty="0"/>
              <a:t>High/Low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A03E6-845F-AC2B-812C-315F92F1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3329"/>
            <a:ext cx="7886700" cy="4395019"/>
          </a:xfrm>
        </p:spPr>
        <p:txBody>
          <a:bodyPr>
            <a:normAutofit/>
          </a:bodyPr>
          <a:lstStyle/>
          <a:p>
            <a:r>
              <a:rPr lang="en-US" sz="2400" dirty="0"/>
              <a:t>Start 2 mg ASAP</a:t>
            </a:r>
          </a:p>
          <a:p>
            <a:pPr lvl="1"/>
            <a:r>
              <a:rPr lang="en-US" sz="2000" dirty="0"/>
              <a:t>Potentiates opioid receptors</a:t>
            </a:r>
          </a:p>
          <a:p>
            <a:r>
              <a:rPr lang="en-US" sz="2400" dirty="0"/>
              <a:t>Take 2 mg every 6 hours until taking high dose (usually about 24 hours)</a:t>
            </a:r>
          </a:p>
          <a:p>
            <a:r>
              <a:rPr lang="en-US" sz="2400" dirty="0"/>
              <a:t>Start </a:t>
            </a:r>
            <a:r>
              <a:rPr lang="en-US" sz="2400" dirty="0" err="1"/>
              <a:t>adjunctives</a:t>
            </a:r>
            <a:r>
              <a:rPr lang="en-US" sz="2400" dirty="0"/>
              <a:t> anytime</a:t>
            </a:r>
          </a:p>
          <a:p>
            <a:r>
              <a:rPr lang="en-US" sz="2400" dirty="0"/>
              <a:t>Max adjunctive meds before taking high dose</a:t>
            </a:r>
          </a:p>
          <a:p>
            <a:r>
              <a:rPr lang="en-US" sz="2400" dirty="0"/>
              <a:t>Take 16 mg in a single dose</a:t>
            </a:r>
          </a:p>
          <a:p>
            <a:r>
              <a:rPr lang="en-US" sz="2400" dirty="0"/>
              <a:t>Take additional 8 mg doses every 30 min up to 48 mg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D5D06-0A80-29DC-C22E-B54C6EDE4B85}"/>
              </a:ext>
            </a:extLst>
          </p:cNvPr>
          <p:cNvSpPr txBox="1"/>
          <p:nvPr/>
        </p:nvSpPr>
        <p:spPr>
          <a:xfrm>
            <a:off x="5434445" y="6232897"/>
            <a:ext cx="27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Hartley 2023</a:t>
            </a:r>
          </a:p>
        </p:txBody>
      </p:sp>
    </p:spTree>
    <p:extLst>
      <p:ext uri="{BB962C8B-B14F-4D97-AF65-F5344CB8AC3E}">
        <p14:creationId xmlns:p14="http://schemas.microsoft.com/office/powerpoint/2010/main" val="304519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BEED-E630-AED7-3406-00F93244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800575"/>
          </a:xfrm>
        </p:spPr>
        <p:txBody>
          <a:bodyPr/>
          <a:lstStyle/>
          <a:p>
            <a:r>
              <a:rPr lang="en-US" dirty="0"/>
              <a:t>Quick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23FC-6EBF-443A-12A0-B7557485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1484"/>
            <a:ext cx="7886700" cy="42475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Careful patient selection</a:t>
            </a:r>
          </a:p>
          <a:p>
            <a:pPr lvl="1"/>
            <a:r>
              <a:rPr lang="en-US" dirty="0"/>
              <a:t>Setting extra important</a:t>
            </a:r>
          </a:p>
          <a:p>
            <a:pPr lvl="1"/>
            <a:r>
              <a:rPr lang="en-US" dirty="0"/>
              <a:t>Caution with significant mental or physical health conditions</a:t>
            </a:r>
          </a:p>
          <a:p>
            <a:r>
              <a:rPr lang="en-US" dirty="0"/>
              <a:t>Wait as long as possible after last fent use</a:t>
            </a:r>
          </a:p>
          <a:p>
            <a:r>
              <a:rPr lang="en-US" dirty="0"/>
              <a:t>Load up on adjunctive meds</a:t>
            </a:r>
          </a:p>
          <a:p>
            <a:r>
              <a:rPr lang="en-US" dirty="0"/>
              <a:t>Administer naloxone (usually nasal)</a:t>
            </a:r>
          </a:p>
          <a:p>
            <a:r>
              <a:rPr lang="en-US" dirty="0"/>
              <a:t>Take 16 mg – 24 mg bup ASAP</a:t>
            </a:r>
          </a:p>
          <a:p>
            <a:r>
              <a:rPr lang="en-US" dirty="0"/>
              <a:t>Take additional 8 mg bup every 30 min up to 40 mg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84E1F-C76C-9007-25AD-BFD3EA3DB043}"/>
              </a:ext>
            </a:extLst>
          </p:cNvPr>
          <p:cNvSpPr txBox="1"/>
          <p:nvPr/>
        </p:nvSpPr>
        <p:spPr>
          <a:xfrm>
            <a:off x="4906297" y="6232898"/>
            <a:ext cx="316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Randall, 2023</a:t>
            </a:r>
          </a:p>
        </p:txBody>
      </p:sp>
    </p:spTree>
    <p:extLst>
      <p:ext uri="{BB962C8B-B14F-4D97-AF65-F5344CB8AC3E}">
        <p14:creationId xmlns:p14="http://schemas.microsoft.com/office/powerpoint/2010/main" val="1418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6F95-7613-486F-6625-B548F114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47CD-73E4-C7B1-99AF-517BDB62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r>
              <a:rPr lang="en-US" dirty="0"/>
              <a:t>Low dose</a:t>
            </a:r>
          </a:p>
          <a:p>
            <a:r>
              <a:rPr lang="en-US" dirty="0"/>
              <a:t>High dose</a:t>
            </a:r>
          </a:p>
          <a:p>
            <a:r>
              <a:rPr lang="en-US" dirty="0"/>
              <a:t>Low/high</a:t>
            </a:r>
          </a:p>
          <a:p>
            <a:r>
              <a:rPr lang="en-US" dirty="0"/>
              <a:t>Quick</a:t>
            </a:r>
          </a:p>
          <a:p>
            <a:r>
              <a:rPr lang="en-US" dirty="0"/>
              <a:t>Medically managed (inpatient)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7A076-30A2-E67E-9002-56AF1A590990}"/>
              </a:ext>
            </a:extLst>
          </p:cNvPr>
          <p:cNvSpPr txBox="1"/>
          <p:nvPr/>
        </p:nvSpPr>
        <p:spPr>
          <a:xfrm rot="20163840">
            <a:off x="4875906" y="2981039"/>
            <a:ext cx="326185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Which is best?</a:t>
            </a:r>
          </a:p>
        </p:txBody>
      </p:sp>
    </p:spTree>
    <p:extLst>
      <p:ext uri="{BB962C8B-B14F-4D97-AF65-F5344CB8AC3E}">
        <p14:creationId xmlns:p14="http://schemas.microsoft.com/office/powerpoint/2010/main" val="14306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4A9C-1F94-756B-E65D-85DD8218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best? It depends.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89B8-A581-AD7F-3EEC-984BFA93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Tolerance for withdrawal</a:t>
            </a:r>
          </a:p>
          <a:p>
            <a:r>
              <a:rPr lang="en-US" dirty="0"/>
              <a:t>Time available</a:t>
            </a:r>
          </a:p>
          <a:p>
            <a:r>
              <a:rPr lang="en-US" dirty="0"/>
              <a:t>Ability to manage complexity</a:t>
            </a:r>
          </a:p>
          <a:p>
            <a:r>
              <a:rPr lang="en-US" dirty="0"/>
              <a:t>Willingness/ability to continue fent (or other full agonist opioid)</a:t>
            </a:r>
          </a:p>
        </p:txBody>
      </p:sp>
    </p:spTree>
    <p:extLst>
      <p:ext uri="{BB962C8B-B14F-4D97-AF65-F5344CB8AC3E}">
        <p14:creationId xmlns:p14="http://schemas.microsoft.com/office/powerpoint/2010/main" val="352922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D29D-C98F-442A-BFBF-40B85D77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Differences: Fent-&gt;Bupe Protocols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7BC2CA-04D5-73FA-2866-313BF72D0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990465"/>
              </p:ext>
            </p:extLst>
          </p:nvPr>
        </p:nvGraphicFramePr>
        <p:xfrm>
          <a:off x="528167" y="2497145"/>
          <a:ext cx="7886701" cy="3024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6613">
                  <a:extLst>
                    <a:ext uri="{9D8B030D-6E8A-4147-A177-3AD203B41FA5}">
                      <a16:colId xmlns:a16="http://schemas.microsoft.com/office/drawing/2014/main" val="2298102085"/>
                    </a:ext>
                  </a:extLst>
                </a:gridCol>
                <a:gridCol w="1465022">
                  <a:extLst>
                    <a:ext uri="{9D8B030D-6E8A-4147-A177-3AD203B41FA5}">
                      <a16:colId xmlns:a16="http://schemas.microsoft.com/office/drawing/2014/main" val="2279140557"/>
                    </a:ext>
                  </a:extLst>
                </a:gridCol>
                <a:gridCol w="1465022">
                  <a:extLst>
                    <a:ext uri="{9D8B030D-6E8A-4147-A177-3AD203B41FA5}">
                      <a16:colId xmlns:a16="http://schemas.microsoft.com/office/drawing/2014/main" val="1099761189"/>
                    </a:ext>
                  </a:extLst>
                </a:gridCol>
                <a:gridCol w="1465022">
                  <a:extLst>
                    <a:ext uri="{9D8B030D-6E8A-4147-A177-3AD203B41FA5}">
                      <a16:colId xmlns:a16="http://schemas.microsoft.com/office/drawing/2014/main" val="348122947"/>
                    </a:ext>
                  </a:extLst>
                </a:gridCol>
                <a:gridCol w="1465022">
                  <a:extLst>
                    <a:ext uri="{9D8B030D-6E8A-4147-A177-3AD203B41FA5}">
                      <a16:colId xmlns:a16="http://schemas.microsoft.com/office/drawing/2014/main" val="1259764585"/>
                    </a:ext>
                  </a:extLst>
                </a:gridCol>
              </a:tblGrid>
              <a:tr h="571358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Withdrawal Symptoms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Duration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Complexity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Keep using?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extLst>
                  <a:ext uri="{0D108BD9-81ED-4DB2-BD59-A6C34878D82A}">
                    <a16:rowId xmlns:a16="http://schemas.microsoft.com/office/drawing/2014/main" val="4540241"/>
                  </a:ext>
                </a:extLst>
              </a:tr>
              <a:tr h="314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Standard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extLst>
                  <a:ext uri="{0D108BD9-81ED-4DB2-BD59-A6C34878D82A}">
                    <a16:rowId xmlns:a16="http://schemas.microsoft.com/office/drawing/2014/main" val="1658080563"/>
                  </a:ext>
                </a:extLst>
              </a:tr>
              <a:tr h="314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Low Dose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+++++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+++++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extLst>
                  <a:ext uri="{0D108BD9-81ED-4DB2-BD59-A6C34878D82A}">
                    <a16:rowId xmlns:a16="http://schemas.microsoft.com/office/drawing/2014/main" val="1874298276"/>
                  </a:ext>
                </a:extLst>
              </a:tr>
              <a:tr h="314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High Dose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extLst>
                  <a:ext uri="{0D108BD9-81ED-4DB2-BD59-A6C34878D82A}">
                    <a16:rowId xmlns:a16="http://schemas.microsoft.com/office/drawing/2014/main" val="1178705246"/>
                  </a:ext>
                </a:extLst>
              </a:tr>
              <a:tr h="314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Low/High Dose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extLst>
                  <a:ext uri="{0D108BD9-81ED-4DB2-BD59-A6C34878D82A}">
                    <a16:rowId xmlns:a16="http://schemas.microsoft.com/office/drawing/2014/main" val="1816618120"/>
                  </a:ext>
                </a:extLst>
              </a:tr>
              <a:tr h="314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Quick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+++++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extLst>
                  <a:ext uri="{0D108BD9-81ED-4DB2-BD59-A6C34878D82A}">
                    <a16:rowId xmlns:a16="http://schemas.microsoft.com/office/drawing/2014/main" val="3797914589"/>
                  </a:ext>
                </a:extLst>
              </a:tr>
              <a:tr h="65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Withdrawal Management/Detox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++++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56" marR="9156" marT="9156" marB="0" anchor="b"/>
                </a:tc>
                <a:extLst>
                  <a:ext uri="{0D108BD9-81ED-4DB2-BD59-A6C34878D82A}">
                    <a16:rowId xmlns:a16="http://schemas.microsoft.com/office/drawing/2014/main" val="149568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13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50FC-6F68-4EAE-8FB8-19BB28CE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793390"/>
          </a:xfrm>
        </p:spPr>
        <p:txBody>
          <a:bodyPr/>
          <a:lstStyle/>
          <a:p>
            <a:r>
              <a:rPr lang="en-US" dirty="0"/>
              <a:t>Note on the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A2AA7-9CE6-446E-8EB8-872D62ED0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5015"/>
            <a:ext cx="7886700" cy="4716914"/>
          </a:xfrm>
        </p:spPr>
        <p:txBody>
          <a:bodyPr/>
          <a:lstStyle/>
          <a:p>
            <a:r>
              <a:rPr lang="en-US" dirty="0"/>
              <a:t>Lots of different transition protocols</a:t>
            </a:r>
          </a:p>
          <a:p>
            <a:r>
              <a:rPr lang="en-US" dirty="0"/>
              <a:t>Lots of research</a:t>
            </a:r>
          </a:p>
          <a:p>
            <a:r>
              <a:rPr lang="en-US" dirty="0"/>
              <a:t>No clear consensus on best approach</a:t>
            </a:r>
          </a:p>
          <a:p>
            <a:r>
              <a:rPr lang="en-US" dirty="0"/>
              <a:t>CA Bridge Project has GREAT resources</a:t>
            </a:r>
          </a:p>
          <a:p>
            <a:r>
              <a:rPr lang="en-US" dirty="0"/>
              <a:t>See references and additional resources at end of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3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2D8D-12AA-FA19-ACDD-96674971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Adjunctive Meds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149B4-18EB-079C-63BC-B5504FE28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E9D3-E459-FAC5-72FC-B67F8FBA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EB81-B225-DD0B-497D-DA5D5293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something that you love (non romantic): an activity, a place, a person</a:t>
            </a:r>
          </a:p>
          <a:p>
            <a:endParaRPr lang="en-US" dirty="0"/>
          </a:p>
          <a:p>
            <a:r>
              <a:rPr lang="en-US" dirty="0"/>
              <a:t>How do you SHOW that love?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AFCB-53EF-4FC5-BD2B-C636C829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76898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Adjunctive Meds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5B12-B8E3-4327-8865-34FA3988D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007"/>
            <a:ext cx="7886700" cy="4922932"/>
          </a:xfrm>
        </p:spPr>
        <p:txBody>
          <a:bodyPr>
            <a:normAutofit/>
          </a:bodyPr>
          <a:lstStyle/>
          <a:p>
            <a:pPr marL="91440">
              <a:spcBef>
                <a:spcPts val="600"/>
              </a:spcBef>
            </a:pPr>
            <a:r>
              <a:rPr lang="en-US" sz="2200" dirty="0"/>
              <a:t>Clonidine or Lofexidine</a:t>
            </a:r>
            <a:r>
              <a:rPr lang="en-US" sz="2200" baseline="30000" dirty="0"/>
              <a:t>5,6,7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Tizanidine</a:t>
            </a:r>
            <a:r>
              <a:rPr lang="en-US" sz="2200" baseline="30000" dirty="0"/>
              <a:t>5,6</a:t>
            </a:r>
            <a:r>
              <a:rPr lang="en-US" sz="2200" dirty="0"/>
              <a:t> or Methocarbamol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Gabapentin</a:t>
            </a:r>
            <a:r>
              <a:rPr lang="en-US" sz="2200" baseline="30000" dirty="0"/>
              <a:t>8,9,10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Benzodiazepines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Acetaminophen and ibuprofen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Hydroxyzine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Olanzapine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Trazodone, Doxepin, Quetiapine or Zolpidem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Ondansetron</a:t>
            </a:r>
          </a:p>
          <a:p>
            <a:pPr marL="91440">
              <a:spcBef>
                <a:spcPts val="600"/>
              </a:spcBef>
            </a:pPr>
            <a:r>
              <a:rPr lang="en-US" sz="2200" dirty="0"/>
              <a:t>Bismuth or Loperamide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AD51E-7B29-4C8F-9F83-B4F6F8AB3465}"/>
              </a:ext>
            </a:extLst>
          </p:cNvPr>
          <p:cNvSpPr txBox="1"/>
          <p:nvPr/>
        </p:nvSpPr>
        <p:spPr>
          <a:xfrm>
            <a:off x="5096656" y="5486400"/>
            <a:ext cx="416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Srivastara</a:t>
            </a:r>
            <a:r>
              <a:rPr lang="en-US" dirty="0"/>
              <a:t>, 2020; </a:t>
            </a:r>
            <a:r>
              <a:rPr lang="en-US" dirty="0" err="1"/>
              <a:t>Kosten</a:t>
            </a:r>
            <a:r>
              <a:rPr lang="en-US" dirty="0"/>
              <a:t>, 2019; </a:t>
            </a:r>
            <a:r>
              <a:rPr lang="en-US" dirty="0" err="1"/>
              <a:t>Kuszmaul</a:t>
            </a:r>
            <a:r>
              <a:rPr lang="en-US" dirty="0"/>
              <a:t> 2020; </a:t>
            </a:r>
            <a:r>
              <a:rPr lang="en-US" dirty="0" err="1"/>
              <a:t>Kheirabadi</a:t>
            </a:r>
            <a:r>
              <a:rPr lang="en-US" dirty="0"/>
              <a:t> 2008; Salehi 2011; Sanders 2013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593E8-7B21-75BF-7290-0AB4EAC0AD3A}"/>
              </a:ext>
            </a:extLst>
          </p:cNvPr>
          <p:cNvSpPr txBox="1"/>
          <p:nvPr/>
        </p:nvSpPr>
        <p:spPr>
          <a:xfrm rot="639179">
            <a:off x="5588641" y="2291506"/>
            <a:ext cx="286606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Individualized care: what has worked best for this person in the past?</a:t>
            </a:r>
          </a:p>
        </p:txBody>
      </p:sp>
    </p:spTree>
    <p:extLst>
      <p:ext uri="{BB962C8B-B14F-4D97-AF65-F5344CB8AC3E}">
        <p14:creationId xmlns:p14="http://schemas.microsoft.com/office/powerpoint/2010/main" val="21710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A09E-9160-7621-5F7D-481BE151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208F8-FECB-C19A-7398-6E77D003D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6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34CE-A444-492B-B107-460980FB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5077"/>
            <a:ext cx="7886700" cy="738554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Safety: Prevent Poisoning  (Overdose)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98B0-FBF3-4380-A35D-E3258D78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Especially if continuing full agonist while starting buprenorphine</a:t>
            </a:r>
          </a:p>
          <a:p>
            <a:r>
              <a:rPr lang="en-US" sz="2700" dirty="0"/>
              <a:t>Discuss risk</a:t>
            </a:r>
          </a:p>
          <a:p>
            <a:r>
              <a:rPr lang="en-US" sz="2700" dirty="0"/>
              <a:t>Prescribe Naloxone</a:t>
            </a:r>
          </a:p>
          <a:p>
            <a:pPr lvl="1"/>
            <a:r>
              <a:rPr lang="en-US" dirty="0"/>
              <a:t>Some patients prefer injectable</a:t>
            </a:r>
          </a:p>
          <a:p>
            <a:pPr lvl="1"/>
            <a:r>
              <a:rPr lang="en-US" dirty="0"/>
              <a:t>New high dose (8 mg/dose) controversial</a:t>
            </a:r>
          </a:p>
          <a:p>
            <a:pPr lvl="2"/>
            <a:r>
              <a:rPr lang="en-US" dirty="0"/>
              <a:t>No evidence that it works better</a:t>
            </a:r>
          </a:p>
          <a:p>
            <a:endParaRPr lang="en-US" dirty="0"/>
          </a:p>
        </p:txBody>
      </p:sp>
      <p:pic>
        <p:nvPicPr>
          <p:cNvPr id="1026" name="Picture 2" descr="74 Narcan Stock Photos, Pictures &amp; Royalty-Free Images - iStock">
            <a:extLst>
              <a:ext uri="{FF2B5EF4-FFF2-40B4-BE49-F238E27FC236}">
                <a16:creationId xmlns:a16="http://schemas.microsoft.com/office/drawing/2014/main" id="{A8F0C16B-9819-4E02-B0E3-C00F5441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03" y="2545517"/>
            <a:ext cx="2650449" cy="17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E210-4CEB-EC7B-CA59-2FE9383D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722931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have the luxury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BBEC-3AF5-A965-1EDE-D18213C4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6569"/>
            <a:ext cx="7886700" cy="4900370"/>
          </a:xfrm>
        </p:spPr>
        <p:txBody>
          <a:bodyPr/>
          <a:lstStyle/>
          <a:p>
            <a:r>
              <a:rPr lang="en-US" dirty="0"/>
              <a:t>Reduce fentanyl use </a:t>
            </a:r>
          </a:p>
          <a:p>
            <a:r>
              <a:rPr lang="en-US" dirty="0"/>
              <a:t>Stabilize mental and physical health conditions </a:t>
            </a:r>
          </a:p>
          <a:p>
            <a:r>
              <a:rPr lang="en-US" dirty="0"/>
              <a:t>Build a community of support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0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EF3F-5DD4-4AFA-9D2E-593F9FE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2548"/>
            <a:ext cx="7629085" cy="1216058"/>
          </a:xfrm>
        </p:spPr>
        <p:txBody>
          <a:bodyPr>
            <a:noAutofit/>
          </a:bodyPr>
          <a:lstStyle/>
          <a:p>
            <a:r>
              <a:rPr lang="en-US" dirty="0"/>
              <a:t>General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DD772-34AD-426B-A1FB-3C84BD2B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3832"/>
            <a:ext cx="7050535" cy="4621162"/>
          </a:xfrm>
        </p:spPr>
        <p:txBody>
          <a:bodyPr>
            <a:normAutofit/>
          </a:bodyPr>
          <a:lstStyle/>
          <a:p>
            <a:r>
              <a:rPr lang="en-US" sz="2000" dirty="0"/>
              <a:t>Patient experience</a:t>
            </a:r>
          </a:p>
          <a:p>
            <a:pPr lvl="1"/>
            <a:r>
              <a:rPr lang="en-US" sz="1800" dirty="0"/>
              <a:t>Have they tried this before? What happened?</a:t>
            </a:r>
          </a:p>
          <a:p>
            <a:pPr lvl="1"/>
            <a:r>
              <a:rPr lang="en-US" sz="1800" dirty="0"/>
              <a:t>What worked well? What didn’t work?</a:t>
            </a:r>
          </a:p>
          <a:p>
            <a:r>
              <a:rPr lang="en-US" sz="2000" dirty="0"/>
              <a:t>Supports</a:t>
            </a:r>
          </a:p>
          <a:p>
            <a:pPr lvl="1"/>
            <a:r>
              <a:rPr lang="en-US" sz="1800" dirty="0"/>
              <a:t>Friends and family</a:t>
            </a:r>
          </a:p>
          <a:p>
            <a:pPr lvl="1"/>
            <a:r>
              <a:rPr lang="en-US" sz="1800" dirty="0"/>
              <a:t>Peer mentors/coaches</a:t>
            </a:r>
          </a:p>
          <a:p>
            <a:r>
              <a:rPr lang="en-US" sz="2000" dirty="0"/>
              <a:t>Setting</a:t>
            </a:r>
          </a:p>
          <a:p>
            <a:pPr lvl="1"/>
            <a:r>
              <a:rPr lang="en-US" sz="1800" dirty="0"/>
              <a:t>Where is this going to happen? Tent? Shelter? </a:t>
            </a:r>
          </a:p>
          <a:p>
            <a:pPr lvl="1"/>
            <a:r>
              <a:rPr lang="en-US" sz="1800" dirty="0"/>
              <a:t>What is the weather like?</a:t>
            </a:r>
          </a:p>
          <a:p>
            <a:pPr lvl="1"/>
            <a:r>
              <a:rPr lang="en-US" sz="1800" dirty="0"/>
              <a:t>How safe are they there?</a:t>
            </a:r>
          </a:p>
          <a:p>
            <a:pPr lvl="1"/>
            <a:r>
              <a:rPr lang="en-US" sz="1800" dirty="0"/>
              <a:t>Can they find a short-term place to stay?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379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F738-E681-4391-8BEA-D07BF05C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666370"/>
          </a:xfrm>
        </p:spPr>
        <p:txBody>
          <a:bodyPr>
            <a:normAutofit fontScale="90000"/>
          </a:bodyPr>
          <a:lstStyle/>
          <a:p>
            <a:r>
              <a:rPr lang="en-US" dirty="0"/>
              <a:t>Plan for comfort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4700-4B02-4DE9-B99C-7CF9B216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7715"/>
            <a:ext cx="7886700" cy="4919224"/>
          </a:xfrm>
        </p:spPr>
        <p:txBody>
          <a:bodyPr>
            <a:normAutofit/>
          </a:bodyPr>
          <a:lstStyle/>
          <a:p>
            <a:r>
              <a:rPr lang="en-US" dirty="0"/>
              <a:t>Safe, ideally comfortable, place to rest</a:t>
            </a:r>
          </a:p>
          <a:p>
            <a:r>
              <a:rPr lang="en-US" dirty="0"/>
              <a:t>Easy access to bathroom</a:t>
            </a:r>
          </a:p>
          <a:p>
            <a:r>
              <a:rPr lang="en-US" dirty="0"/>
              <a:t>Stay hydrated! </a:t>
            </a:r>
          </a:p>
          <a:p>
            <a:pPr lvl="1"/>
            <a:r>
              <a:rPr lang="en-US" dirty="0"/>
              <a:t>Small sips frequently – aim for 6-8 oz an hour</a:t>
            </a:r>
          </a:p>
          <a:p>
            <a:pPr lvl="2"/>
            <a:r>
              <a:rPr lang="en-US" dirty="0"/>
              <a:t>Water, tea, Gatorade</a:t>
            </a:r>
          </a:p>
          <a:p>
            <a:pPr lvl="2"/>
            <a:r>
              <a:rPr lang="en-US" dirty="0"/>
              <a:t>Bendable straws!</a:t>
            </a:r>
          </a:p>
          <a:p>
            <a:r>
              <a:rPr lang="en-US" dirty="0"/>
              <a:t>What helps this person feel calm and safe?</a:t>
            </a:r>
          </a:p>
          <a:p>
            <a:pPr lvl="1"/>
            <a:r>
              <a:rPr lang="en-US" dirty="0"/>
              <a:t>Music, company, solitude, particular clothing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52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58F6-ECD9-4694-B197-429A433E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739003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 for discomfort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B4FC-D163-4060-9CE6-0728E5C14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977"/>
            <a:ext cx="7886700" cy="4877962"/>
          </a:xfrm>
        </p:spPr>
        <p:txBody>
          <a:bodyPr>
            <a:normAutofit/>
          </a:bodyPr>
          <a:lstStyle/>
          <a:p>
            <a:r>
              <a:rPr lang="en-US" sz="2700" dirty="0"/>
              <a:t>Profound restlessness and back pain</a:t>
            </a:r>
          </a:p>
          <a:p>
            <a:pPr lvl="1"/>
            <a:r>
              <a:rPr lang="en-US" dirty="0"/>
              <a:t>Movement on the skin can help!</a:t>
            </a:r>
          </a:p>
          <a:p>
            <a:pPr lvl="2"/>
            <a:r>
              <a:rPr lang="en-US" sz="2400" dirty="0"/>
              <a:t>a battery powered fan</a:t>
            </a:r>
          </a:p>
          <a:p>
            <a:pPr lvl="2"/>
            <a:r>
              <a:rPr lang="en-US" sz="2400" dirty="0"/>
              <a:t>patting down arms and legs</a:t>
            </a:r>
          </a:p>
          <a:p>
            <a:pPr lvl="2"/>
            <a:r>
              <a:rPr lang="en-US" sz="2400" dirty="0"/>
              <a:t>rubbing back/legs</a:t>
            </a:r>
          </a:p>
          <a:p>
            <a:pPr lvl="2"/>
            <a:r>
              <a:rPr lang="en-US" sz="2400" dirty="0"/>
              <a:t>adding </a:t>
            </a:r>
            <a:r>
              <a:rPr lang="en-US" sz="2400" dirty="0" err="1"/>
              <a:t>vicks</a:t>
            </a:r>
            <a:r>
              <a:rPr lang="en-US" sz="2400" dirty="0"/>
              <a:t> or icy-hot if possible</a:t>
            </a:r>
          </a:p>
          <a:p>
            <a:pPr lvl="1"/>
            <a:r>
              <a:rPr lang="en-US" dirty="0"/>
              <a:t>Hot shower or bath if possible</a:t>
            </a:r>
          </a:p>
          <a:p>
            <a:pPr lvl="2"/>
            <a:r>
              <a:rPr lang="en-US" sz="2400" dirty="0"/>
              <a:t>alternatives:  hot water bottle, warm washcloths, spray bottles in warmer weather</a:t>
            </a:r>
          </a:p>
          <a:p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2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BE20-0BA2-9E01-0413-7136D3D1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9666-2227-B0D8-3FE7-4B00AC44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0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1549-CF0F-6E1F-D4CC-41EADC09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happens if none of these strategies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3B736-A6D0-5697-18C3-B07A947FC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3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EF96-9DE5-4417-9697-C534F128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91888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Inpatient Withdrawal Management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DD2F-36B8-4501-A7BE-E93A91D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898"/>
            <a:ext cx="7886700" cy="4758041"/>
          </a:xfrm>
        </p:spPr>
        <p:txBody>
          <a:bodyPr>
            <a:normAutofit/>
          </a:bodyPr>
          <a:lstStyle/>
          <a:p>
            <a:r>
              <a:rPr lang="en-US" dirty="0"/>
              <a:t>May be a safe space</a:t>
            </a:r>
          </a:p>
          <a:p>
            <a:pPr lvl="1"/>
            <a:r>
              <a:rPr lang="en-US" sz="2000" dirty="0"/>
              <a:t>Depends on person’s past experience</a:t>
            </a:r>
          </a:p>
          <a:p>
            <a:r>
              <a:rPr lang="en-US" dirty="0"/>
              <a:t>All needs met</a:t>
            </a:r>
          </a:p>
          <a:p>
            <a:r>
              <a:rPr lang="en-US" dirty="0"/>
              <a:t>May include extensive scheduled adjuncts including higher dose benzos</a:t>
            </a:r>
          </a:p>
          <a:p>
            <a:r>
              <a:rPr lang="en-US" dirty="0"/>
              <a:t>Medically monitored so can use more sedating meds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92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BCF1-6F00-47F2-9F5B-F73A3834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68319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Intros and Disclosures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1E7165-2AAE-40FC-A852-E75775D8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873"/>
            <a:ext cx="6228174" cy="21551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/>
              <a:t>Eowyn Rieke, she/her/ella</a:t>
            </a:r>
          </a:p>
          <a:p>
            <a:pPr lvl="1"/>
            <a:r>
              <a:rPr lang="en-US" sz="1800" dirty="0"/>
              <a:t>Nothing to disclose</a:t>
            </a:r>
          </a:p>
          <a:p>
            <a:pPr lvl="1"/>
            <a:r>
              <a:rPr lang="en-US" sz="1800" dirty="0"/>
              <a:t>Family doc, passionate about raising my non-binary kid Raine and rescue </a:t>
            </a:r>
            <a:r>
              <a:rPr lang="en-US" sz="1800" dirty="0" err="1"/>
              <a:t>pitbull</a:t>
            </a:r>
            <a:r>
              <a:rPr lang="en-US" sz="1800" dirty="0"/>
              <a:t> Toad Macaroni, vegetarian cooking, and creating loving, respectful, low-barrier buprenorphine programs</a:t>
            </a:r>
          </a:p>
        </p:txBody>
      </p:sp>
      <p:pic>
        <p:nvPicPr>
          <p:cNvPr id="4" name="Picture 3" descr="A dog lying on the floor&#10;&#10;Description automatically generated">
            <a:extLst>
              <a:ext uri="{FF2B5EF4-FFF2-40B4-BE49-F238E27FC236}">
                <a16:creationId xmlns:a16="http://schemas.microsoft.com/office/drawing/2014/main" id="{06D91D0F-92A4-D08E-6CFB-17DB7E40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t="16767" r="15326" b="7235"/>
          <a:stretch/>
        </p:blipFill>
        <p:spPr>
          <a:xfrm rot="5400000">
            <a:off x="6427770" y="1912657"/>
            <a:ext cx="3320591" cy="2111868"/>
          </a:xfrm>
          <a:prstGeom prst="rect">
            <a:avLst/>
          </a:prstGeom>
        </p:spPr>
      </p:pic>
      <p:pic>
        <p:nvPicPr>
          <p:cNvPr id="8" name="Picture 7" descr="A dog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31576BB5-8F59-E6A4-53B6-6E70B930B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3808429"/>
            <a:ext cx="2344318" cy="3125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2B4B40-77F8-A2EB-4AF7-D87FB38C8B62}"/>
              </a:ext>
            </a:extLst>
          </p:cNvPr>
          <p:cNvSpPr txBox="1"/>
          <p:nvPr/>
        </p:nvSpPr>
        <p:spPr>
          <a:xfrm>
            <a:off x="2403835" y="4053526"/>
            <a:ext cx="4732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A794DF2-4FC7-B2CD-3591-AE0F69688560}"/>
              </a:ext>
            </a:extLst>
          </p:cNvPr>
          <p:cNvSpPr txBox="1">
            <a:spLocks/>
          </p:cNvSpPr>
          <p:nvPr/>
        </p:nvSpPr>
        <p:spPr>
          <a:xfrm>
            <a:off x="2601797" y="4026504"/>
            <a:ext cx="6088861" cy="242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75000"/>
              <a:buFont typeface="Wingdings 3" panose="05040102010807070707" pitchFamily="18" charset="2"/>
              <a:buChar char="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5000"/>
              <a:buFont typeface="Wingdings 3" panose="05040102010807070707" pitchFamily="18" charset="2"/>
              <a:buChar char="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Andrea </a:t>
            </a:r>
            <a:r>
              <a:rPr lang="en-US" sz="2200" dirty="0" err="1"/>
              <a:t>Chiavarini</a:t>
            </a:r>
            <a:r>
              <a:rPr lang="en-US" sz="2200" dirty="0"/>
              <a:t>, she/her</a:t>
            </a:r>
          </a:p>
          <a:p>
            <a:pPr lvl="1"/>
            <a:r>
              <a:rPr lang="en-US" sz="1900" dirty="0"/>
              <a:t>Nothing to disclose</a:t>
            </a:r>
          </a:p>
          <a:p>
            <a:pPr lvl="1"/>
            <a:r>
              <a:rPr lang="en-US" sz="1900" dirty="0"/>
              <a:t>Ob/Gyn, passionate about harm                           reduction, neurodiversity, radically person-centered care, and reproductive justice. Also musical theatre. </a:t>
            </a:r>
            <a:endParaRPr lang="en-US" sz="22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562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20A6-5B98-4D37-8C51-905211C8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they are on. . . What happens?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51E9-C779-42CD-9EA0-7E585B0A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really hard to stay on meds</a:t>
            </a:r>
          </a:p>
          <a:p>
            <a:pPr lvl="1"/>
            <a:r>
              <a:rPr lang="en-US" sz="2000" dirty="0"/>
              <a:t>Ongoing withdrawal and craving</a:t>
            </a:r>
          </a:p>
          <a:p>
            <a:pPr lvl="1"/>
            <a:r>
              <a:rPr lang="en-US" sz="2000" dirty="0"/>
              <a:t>Anxiety</a:t>
            </a:r>
          </a:p>
          <a:p>
            <a:pPr lvl="1"/>
            <a:r>
              <a:rPr lang="en-US" sz="2000" dirty="0"/>
              <a:t>Social pressures</a:t>
            </a:r>
          </a:p>
          <a:p>
            <a:pPr lvl="1"/>
            <a:r>
              <a:rPr lang="en-US" sz="2000" dirty="0"/>
              <a:t>Barriers to follow up care</a:t>
            </a:r>
          </a:p>
          <a:p>
            <a:r>
              <a:rPr lang="en-US" sz="2400" b="1" dirty="0"/>
              <a:t>High potency</a:t>
            </a:r>
            <a:r>
              <a:rPr lang="en-US" sz="2400" dirty="0"/>
              <a:t> opioids increase tolerance so much that sublingual buprenorphine may not be enough</a:t>
            </a:r>
            <a:endParaRPr lang="en-US" sz="24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6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3129-8147-3B62-5007-5D78CD6A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987388"/>
          </a:xfrm>
        </p:spPr>
        <p:txBody>
          <a:bodyPr>
            <a:normAutofit/>
          </a:bodyPr>
          <a:lstStyle/>
          <a:p>
            <a:r>
              <a:rPr lang="en-US" sz="3600" dirty="0"/>
              <a:t>What if sublingual bupe isn’t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FB59E-0B9D-9FFA-5169-3970142E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9639"/>
            <a:ext cx="7886700" cy="4657300"/>
          </a:xfrm>
        </p:spPr>
        <p:txBody>
          <a:bodyPr/>
          <a:lstStyle/>
          <a:p>
            <a:r>
              <a:rPr lang="en-US" dirty="0"/>
              <a:t>Wait a bit: sublingual bupe doesn’t reach steady state until 5 – 10 days</a:t>
            </a:r>
          </a:p>
          <a:p>
            <a:r>
              <a:rPr lang="en-US" dirty="0"/>
              <a:t>PAWS: post acute withdrawal symptoms</a:t>
            </a:r>
          </a:p>
          <a:p>
            <a:pPr lvl="1"/>
            <a:r>
              <a:rPr lang="en-US" dirty="0"/>
              <a:t>Continue adjuncts</a:t>
            </a:r>
          </a:p>
          <a:p>
            <a:r>
              <a:rPr lang="en-US" dirty="0"/>
              <a:t>Consider 	</a:t>
            </a:r>
          </a:p>
          <a:p>
            <a:pPr lvl="1"/>
            <a:r>
              <a:rPr lang="en-US" dirty="0"/>
              <a:t>High dose (32+ mg)</a:t>
            </a:r>
          </a:p>
          <a:p>
            <a:pPr lvl="1"/>
            <a:r>
              <a:rPr lang="en-US" dirty="0"/>
              <a:t>XR injectable (sublocade or </a:t>
            </a:r>
            <a:r>
              <a:rPr lang="en-US" dirty="0" err="1"/>
              <a:t>brixadi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Methadone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62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56F7-ECA7-1E6D-6DD2-D6551859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2"/>
            <a:ext cx="7886700" cy="741785"/>
          </a:xfrm>
        </p:spPr>
        <p:txBody>
          <a:bodyPr>
            <a:normAutofit fontScale="90000"/>
          </a:bodyPr>
          <a:lstStyle/>
          <a:p>
            <a:r>
              <a:rPr lang="en-US" dirty="0"/>
              <a:t>Back to basics: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CB1D-04CB-47C8-EF36-710C40E64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423"/>
            <a:ext cx="7886700" cy="4881516"/>
          </a:xfrm>
        </p:spPr>
        <p:txBody>
          <a:bodyPr/>
          <a:lstStyle/>
          <a:p>
            <a:r>
              <a:rPr lang="en-US" dirty="0"/>
              <a:t>Whenever you can, bring in the love</a:t>
            </a:r>
          </a:p>
          <a:p>
            <a:r>
              <a:rPr lang="en-US" dirty="0"/>
              <a:t>People who use drugs need to feel seen, appreciated, and supported unconditionally</a:t>
            </a:r>
          </a:p>
          <a:p>
            <a:r>
              <a:rPr lang="en-US" dirty="0"/>
              <a:t>People who use drugs are smart, skilled, hard working, and know themselves better than we ever will</a:t>
            </a:r>
          </a:p>
          <a:p>
            <a:r>
              <a:rPr lang="en-US" dirty="0"/>
              <a:t>Love them, love yourself, love the work</a:t>
            </a:r>
          </a:p>
        </p:txBody>
      </p:sp>
    </p:spTree>
    <p:extLst>
      <p:ext uri="{BB962C8B-B14F-4D97-AF65-F5344CB8AC3E}">
        <p14:creationId xmlns:p14="http://schemas.microsoft.com/office/powerpoint/2010/main" val="1134036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6268-53AA-4D88-A89E-99BAB86E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5646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25CA-777A-4E59-A6BA-0BD0D45A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9407"/>
            <a:ext cx="7886700" cy="46089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Review the different options for transitioning from fentanyl and other high potency synthetic opioids to buprenorphine.</a:t>
            </a:r>
          </a:p>
          <a:p>
            <a:r>
              <a:rPr lang="en-US" dirty="0"/>
              <a:t>Understand the importance of preparation for transition when possible and recognize when it isn’t possible.</a:t>
            </a:r>
          </a:p>
          <a:p>
            <a:r>
              <a:rPr lang="en-US" dirty="0"/>
              <a:t>Discuss the various tools and strategies needed to support someone as they transition from fent to bupe. </a:t>
            </a:r>
          </a:p>
          <a:p>
            <a:r>
              <a:rPr lang="en-US" dirty="0"/>
              <a:t>Appreciate the critical role that heart and humanity play in supporting people through this challenging process.</a:t>
            </a:r>
          </a:p>
        </p:txBody>
      </p:sp>
    </p:spTree>
    <p:extLst>
      <p:ext uri="{BB962C8B-B14F-4D97-AF65-F5344CB8AC3E}">
        <p14:creationId xmlns:p14="http://schemas.microsoft.com/office/powerpoint/2010/main" val="3862467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DCA6-5920-546C-D4A9-3B4623F0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8859-1C72-B3BC-97A2-653B2DFFA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04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71C9-0872-4D2D-8193-020944E3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697512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 and Resources, page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38F-A39E-443C-9BEC-A6818D19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2615"/>
            <a:ext cx="7886700" cy="4203114"/>
          </a:xfrm>
        </p:spPr>
        <p:txBody>
          <a:bodyPr>
            <a:normAutofit fontScale="250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ASAM National Practice Guideline for the Treatment of Opioid Use Disorder: 2020 Focused Update, DOI: 10.1097/ADM.0000000000000633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Cohen SM, Weimer MB, Levander XA, Peckham AM,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Tetrault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JM, Morford KL. Low Dose Initiation of Buprenorphine: A Narrative Review and Practical Approach. J Addict Med. 2022 Jul-Aug 01;16(4):399-406.Hill LG,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Zagorski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CM, Loera LJ. Increasingly powerful opioid antagonists are not necessary, International Journal of Drug Policy, Volume 99, 2022, </a:t>
            </a:r>
            <a:r>
              <a:rPr lang="fr-FR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endParaRPr lang="en-US" sz="5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Hartley J, Rieke E, Blazes C, Smith B, Gregg J. Successful Transition from Fentanyl to Buprenorphine in a Community-based Withdrawal Management Setting. J Addict Med. 2023 Jan-Feb 01;17(1):117-118.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Herring AA,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Vosooghi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AA,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Luftig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J, Anderson ES, Zhao X,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Dziura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J, et al. High-dose buprenorphine induction in the Emergency Department for treatment of opioid use disorder. JAMA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Netw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Open 2021;4:e2117128Kosten TR, Baxter LE. Review article: Effective management of opioid withdrawal symptoms: A gateway to opioid dependence treatment. Am J Addict (2019). Mar; 28(2): 55–62.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Kheirabadi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GR,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Ranjkesh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Maracy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MR, Salehi M. Effect of add-on gabapentin on opioid withdrawal symptoms in opium-dependent patients. Addiction. 2008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Kuszmaul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AK, Palmer EC, Frederick EK. Lofexidine versus clonidine for mitigation of opioid withdrawal symptoms: A systematic review. J Am Pharm Assoc 2020 Jan-Feb;60(1):145-152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Randall A, Hull I, Martin SA. Enhancing Patient Choice: Using Self-administered Intranasal Naloxone for Novel Rapid Buprenorphine Initiation. J Addict Med. 2023 Mar-Apr 01;17(2):237-240.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9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44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71C9-0872-4D2D-8193-020944E3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697512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 and Resources, page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38F-A39E-443C-9BEC-A6818D19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2614"/>
            <a:ext cx="7886700" cy="4785577"/>
          </a:xfrm>
        </p:spPr>
        <p:txBody>
          <a:bodyPr>
            <a:normAutofit fontScale="250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Salehi M,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Kheirabadi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GR,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Maracy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MR,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Ranjkesh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M. Importance of gabapentin dose in treatment of opioid withdrawal. J Clin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Psychopharmacol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2011 Oct;31(5):593-6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Sanders NC,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Mancino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MJ, Gentry WB, Guise JB, Bickel WK,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Thostenson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Oliveto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AH. Randomized, placebo-controlled pilot trial of gabapentin during an outpatient, buprenorphine-assisted detoxification procedure. Exp Clin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Psychopharmacol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2013 Aug;21(4):294-302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Snyder H, Chau B, </a:t>
            </a:r>
            <a:r>
              <a:rPr lang="en-US" sz="5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Kalmin</a:t>
            </a:r>
            <a:r>
              <a:rPr lang="en-US" sz="5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MM, </a:t>
            </a:r>
            <a:r>
              <a:rPr lang="en-US" sz="5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Speener</a:t>
            </a:r>
            <a:r>
              <a:rPr lang="en-US" sz="5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M, Campbell A, Moulin A, et al. High-dose buprenorphine initiation in the emergency department among patients using fentanyl and other opioids. JAMA </a:t>
            </a:r>
            <a:r>
              <a:rPr lang="en-US" sz="5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Netw</a:t>
            </a:r>
            <a:r>
              <a:rPr lang="en-US" sz="5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Open 2023;6:e2315724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Srivastava AB, </a:t>
            </a:r>
            <a:r>
              <a:rPr lang="en-US" sz="5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Mariani</a:t>
            </a: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JJ, Levin FR. New directions in the treatment of opioid withdrawal. Lancet. 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2020;395(10241):1938-1948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Weimer MB, Herring AA, Kawasaki SS, Meyer M,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Kleykamp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BA, Ramsey KS. ASAM Clinical Considerations: Buprenorphine Treatment of Opioid Use Disorder for Individuals Using High-potency Synthetic Opioids. J Addict Med. 2023 Nov-Dec 01;17(6):632-639.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10.1097/ADM.0000000000001202. </a:t>
            </a:r>
            <a:r>
              <a:rPr lang="en-US" sz="5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2023 Jul 28. PMID: 37934520.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</a:rPr>
              <a:t>California Bridge Project: </a:t>
            </a:r>
            <a:r>
              <a:rPr lang="en-US" sz="56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https://bridgetotreatment.org/addiction-treatment/ca-bridge/</a:t>
            </a:r>
            <a:endParaRPr lang="en-US" sz="5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Provider Clinical Support System https://pcssnow.org/about/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9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8682-4093-9C08-5A2D-259320C0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732358"/>
          </a:xfrm>
        </p:spPr>
        <p:txBody>
          <a:bodyPr>
            <a:normAutofit fontScale="90000"/>
          </a:bodyPr>
          <a:lstStyle/>
          <a:p>
            <a:r>
              <a:rPr lang="en-US" dirty="0"/>
              <a:t>Intros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F07B-0A92-A4D9-7738-77DC9C8D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6569"/>
            <a:ext cx="7886700" cy="4900370"/>
          </a:xfrm>
        </p:spPr>
        <p:txBody>
          <a:bodyPr/>
          <a:lstStyle/>
          <a:p>
            <a:r>
              <a:rPr lang="en-US" dirty="0"/>
              <a:t>Who are you?</a:t>
            </a:r>
          </a:p>
          <a:p>
            <a:r>
              <a:rPr lang="en-US" dirty="0"/>
              <a:t>Every one of you has valuable information and experiences that I hope you will share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6268-53AA-4D88-A89E-99BAB86E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5646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25CA-777A-4E59-A6BA-0BD0D45A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9407"/>
            <a:ext cx="7886700" cy="46089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Review the different options for transitioning from fentanyl and other high potency synthetic opioids to buprenorphine.</a:t>
            </a:r>
          </a:p>
          <a:p>
            <a:r>
              <a:rPr lang="en-US" dirty="0"/>
              <a:t>Understand the importance of preparation for transition when possible and recognize when it isn’t possible.</a:t>
            </a:r>
          </a:p>
          <a:p>
            <a:r>
              <a:rPr lang="en-US" dirty="0"/>
              <a:t>Discuss the various tools and strategies needed to support someone as they transition from fent to bupe. </a:t>
            </a:r>
          </a:p>
          <a:p>
            <a:r>
              <a:rPr lang="en-US" dirty="0"/>
              <a:t>Appreciate the critical role that heart and humanity play in supporting people through this challenging process.</a:t>
            </a:r>
          </a:p>
        </p:txBody>
      </p:sp>
    </p:spTree>
    <p:extLst>
      <p:ext uri="{BB962C8B-B14F-4D97-AF65-F5344CB8AC3E}">
        <p14:creationId xmlns:p14="http://schemas.microsoft.com/office/powerpoint/2010/main" val="273076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A44C-AF14-88FB-6304-348474F5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967724"/>
          </a:xfrm>
        </p:spPr>
        <p:txBody>
          <a:bodyPr/>
          <a:lstStyle/>
          <a:p>
            <a:r>
              <a:rPr lang="en-US" dirty="0"/>
              <a:t>Why is this so damn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CEDA-9B68-DB0E-8497-5855CA0F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827"/>
            <a:ext cx="7886700" cy="44060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your experience?</a:t>
            </a:r>
          </a:p>
          <a:p>
            <a:pPr lvl="1"/>
            <a:r>
              <a:rPr lang="en-US" dirty="0"/>
              <a:t>Changing supply</a:t>
            </a:r>
          </a:p>
          <a:p>
            <a:pPr lvl="1"/>
            <a:r>
              <a:rPr lang="en-US" dirty="0"/>
              <a:t>Bupe short/long acting: quick onset withdrawal, have to wait a while before starting bupe (lipophilic)</a:t>
            </a:r>
          </a:p>
          <a:p>
            <a:pPr lvl="1"/>
            <a:r>
              <a:rPr lang="en-US" dirty="0"/>
              <a:t>Self-</a:t>
            </a:r>
            <a:r>
              <a:rPr lang="en-US" dirty="0" err="1"/>
              <a:t>mgmt</a:t>
            </a:r>
            <a:r>
              <a:rPr lang="en-US" dirty="0"/>
              <a:t>: patients trying it on their own and having bad experiences</a:t>
            </a:r>
          </a:p>
          <a:p>
            <a:pPr lvl="1"/>
            <a:r>
              <a:rPr lang="en-US" dirty="0"/>
              <a:t>Intense anxiety about previous attempts to get on bupe</a:t>
            </a:r>
          </a:p>
          <a:p>
            <a:pPr lvl="1"/>
            <a:r>
              <a:rPr lang="en-US" dirty="0"/>
              <a:t>Misconception of what causes precipitated withdrawal (naloxone)</a:t>
            </a:r>
          </a:p>
          <a:p>
            <a:pPr lvl="1"/>
            <a:r>
              <a:rPr lang="en-US" dirty="0"/>
              <a:t>Old school ideas of max bupe dose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6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DB5C6-4237-7EEA-F412-93FCA330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fent to bupe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F14CE-F5B2-76D1-08F0-60B0C7128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AA74-A6F4-A047-D313-E152A26E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Induction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6E54-EB08-279F-D5F9-15478910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 as long as possible after last fent use, ideally &gt;24 hours</a:t>
            </a:r>
          </a:p>
          <a:p>
            <a:r>
              <a:rPr lang="en-US" dirty="0"/>
              <a:t>Start 4 mg, gradually go up to 16 – 24 mg within 3 – 4 days</a:t>
            </a:r>
          </a:p>
          <a:p>
            <a:r>
              <a:rPr lang="en-US" dirty="0"/>
              <a:t>Minimal adjunctive meds</a:t>
            </a:r>
          </a:p>
          <a:p>
            <a:r>
              <a:rPr lang="en-US" dirty="0"/>
              <a:t>Worked well with heroin!</a:t>
            </a:r>
          </a:p>
        </p:txBody>
      </p:sp>
    </p:spTree>
    <p:extLst>
      <p:ext uri="{BB962C8B-B14F-4D97-AF65-F5344CB8AC3E}">
        <p14:creationId xmlns:p14="http://schemas.microsoft.com/office/powerpoint/2010/main" val="42505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EF96-9DE5-4417-9697-C534F128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103"/>
            <a:ext cx="7886700" cy="758220"/>
          </a:xfrm>
        </p:spPr>
        <p:txBody>
          <a:bodyPr>
            <a:normAutofit fontScale="90000"/>
          </a:bodyPr>
          <a:lstStyle/>
          <a:p>
            <a:r>
              <a:rPr lang="en-US" dirty="0"/>
              <a:t>Low Dose Transition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DD2F-36B8-4501-A7BE-E93A91D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8918"/>
            <a:ext cx="7886700" cy="4583979"/>
          </a:xfrm>
        </p:spPr>
        <p:txBody>
          <a:bodyPr>
            <a:normAutofit/>
          </a:bodyPr>
          <a:lstStyle/>
          <a:p>
            <a:r>
              <a:rPr lang="en-US" sz="2400" dirty="0"/>
              <a:t>Start with very low dose</a:t>
            </a:r>
          </a:p>
          <a:p>
            <a:pPr lvl="1"/>
            <a:r>
              <a:rPr lang="en-US" sz="2000" dirty="0"/>
              <a:t>Can start with up to 2 mg, standard is 1 mg</a:t>
            </a:r>
          </a:p>
          <a:p>
            <a:pPr lvl="1"/>
            <a:r>
              <a:rPr lang="en-US" sz="2000" dirty="0"/>
              <a:t>Use films if you can</a:t>
            </a:r>
          </a:p>
          <a:p>
            <a:pPr lvl="1"/>
            <a:r>
              <a:rPr lang="en-US" sz="2000" dirty="0"/>
              <a:t>Write Rx very clearly, ideally 2 different Rxs</a:t>
            </a:r>
          </a:p>
          <a:p>
            <a:pPr lvl="1"/>
            <a:r>
              <a:rPr lang="en-US" sz="2000" dirty="0"/>
              <a:t>Increase dose daily until reach 16 mg/day around day 6</a:t>
            </a:r>
          </a:p>
          <a:p>
            <a:pPr lvl="1"/>
            <a:r>
              <a:rPr lang="en-US" sz="2000" dirty="0"/>
              <a:t>Can keep going up to 32 mg/d</a:t>
            </a:r>
          </a:p>
          <a:p>
            <a:r>
              <a:rPr lang="en-US" sz="2400" dirty="0"/>
              <a:t>Continue full agonist until about day 6</a:t>
            </a:r>
          </a:p>
          <a:p>
            <a:pPr lvl="1"/>
            <a:r>
              <a:rPr lang="en-US" sz="2000" dirty="0"/>
              <a:t>Opioid receptors are sufficiently occupied by bupe to significantly reduce withdrawal and cravings</a:t>
            </a:r>
          </a:p>
        </p:txBody>
      </p:sp>
    </p:spTree>
    <p:extLst>
      <p:ext uri="{BB962C8B-B14F-4D97-AF65-F5344CB8AC3E}">
        <p14:creationId xmlns:p14="http://schemas.microsoft.com/office/powerpoint/2010/main" val="367833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a">
      <a:dk1>
        <a:sysClr val="windowText" lastClr="000000"/>
      </a:dk1>
      <a:lt1>
        <a:sysClr val="window" lastClr="FFFFFF"/>
      </a:lt1>
      <a:dk2>
        <a:srgbClr val="18052D"/>
      </a:dk2>
      <a:lt2>
        <a:srgbClr val="ECECEB"/>
      </a:lt2>
      <a:accent1>
        <a:srgbClr val="00A8A8"/>
      </a:accent1>
      <a:accent2>
        <a:srgbClr val="18052D"/>
      </a:accent2>
      <a:accent3>
        <a:srgbClr val="0C576B"/>
      </a:accent3>
      <a:accent4>
        <a:srgbClr val="87973F"/>
      </a:accent4>
      <a:accent5>
        <a:srgbClr val="F3A228"/>
      </a:accent5>
      <a:accent6>
        <a:srgbClr val="ED4A2D"/>
      </a:accent6>
      <a:hlink>
        <a:srgbClr val="00A8A8"/>
      </a:hlink>
      <a:folHlink>
        <a:srgbClr val="ED4A2D"/>
      </a:folHlink>
    </a:clrScheme>
    <a:fontScheme name="Custom 1">
      <a:majorFont>
        <a:latin typeface="Noto Serif SemBd"/>
        <a:ea typeface=""/>
        <a:cs typeface=""/>
      </a:majorFont>
      <a:minorFont>
        <a:latin typeface="Not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a Health Swoop PP Template - Standard.pptx" id="{A9D11857-AE1E-4217-AE0A-DBCAD352DE7E}" vid="{891F9A0C-7577-4650-BC22-A5324CB4A4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7C905C249394996C39209293FE612" ma:contentTypeVersion="12" ma:contentTypeDescription="Create a new document." ma:contentTypeScope="" ma:versionID="ee35f9db5acc759c04425bcc3d120e8e">
  <xsd:schema xmlns:xsd="http://www.w3.org/2001/XMLSchema" xmlns:xs="http://www.w3.org/2001/XMLSchema" xmlns:p="http://schemas.microsoft.com/office/2006/metadata/properties" xmlns:ns3="34f280a8-5f04-4a6c-89f7-d5a68c7bad3f" xmlns:ns4="8434f050-6003-4e98-bc6f-5b5c59f5102a" targetNamespace="http://schemas.microsoft.com/office/2006/metadata/properties" ma:root="true" ma:fieldsID="b296ef773b9b941cf04ef5404ee1ccd5" ns3:_="" ns4:_="">
    <xsd:import namespace="34f280a8-5f04-4a6c-89f7-d5a68c7bad3f"/>
    <xsd:import namespace="8434f050-6003-4e98-bc6f-5b5c59f510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280a8-5f04-4a6c-89f7-d5a68c7bad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4f050-6003-4e98-bc6f-5b5c59f510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273B80-9371-4479-898C-4FE678A2B2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76466E-B6B1-4BED-95A6-ED8822EFD9F8}">
  <ds:schemaRefs>
    <ds:schemaRef ds:uri="34f280a8-5f04-4a6c-89f7-d5a68c7bad3f"/>
    <ds:schemaRef ds:uri="8434f050-6003-4e98-bc6f-5b5c59f510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FDA000-FEB8-4139-8C8C-38272F9D9EC9}">
  <ds:schemaRefs>
    <ds:schemaRef ds:uri="34f280a8-5f04-4a6c-89f7-d5a68c7bad3f"/>
    <ds:schemaRef ds:uri="8434f050-6003-4e98-bc6f-5b5c59f510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7430</TotalTime>
  <Words>1937</Words>
  <Application>Microsoft Office PowerPoint</Application>
  <PresentationFormat>On-screen Show (4:3)</PresentationFormat>
  <Paragraphs>259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Aptos Narrow</vt:lpstr>
      <vt:lpstr>Arial</vt:lpstr>
      <vt:lpstr>BlinkMacSystemFont</vt:lpstr>
      <vt:lpstr>Calibri</vt:lpstr>
      <vt:lpstr>Noto Sans</vt:lpstr>
      <vt:lpstr>Noto Serif SemBd</vt:lpstr>
      <vt:lpstr>Wingdings 3</vt:lpstr>
      <vt:lpstr>Office Theme</vt:lpstr>
      <vt:lpstr>PowerPoint Presentation</vt:lpstr>
      <vt:lpstr>Starting with LOVE</vt:lpstr>
      <vt:lpstr>Intros and Disclosures</vt:lpstr>
      <vt:lpstr>Intros (continued)</vt:lpstr>
      <vt:lpstr>Learning objectives </vt:lpstr>
      <vt:lpstr>Why is this so damn hard?</vt:lpstr>
      <vt:lpstr>Options for fent to bupe</vt:lpstr>
      <vt:lpstr>Standard Induction </vt:lpstr>
      <vt:lpstr>Low Dose Transition </vt:lpstr>
      <vt:lpstr>PowerPoint Presentation</vt:lpstr>
      <vt:lpstr>Low dose transition (cont.)</vt:lpstr>
      <vt:lpstr>High Dose Transition</vt:lpstr>
      <vt:lpstr>High/Low Protocol</vt:lpstr>
      <vt:lpstr>Quick Start</vt:lpstr>
      <vt:lpstr>Transition Protocols</vt:lpstr>
      <vt:lpstr>Which is best? It depends. . . .</vt:lpstr>
      <vt:lpstr>Differences: Fent-&gt;Bupe Protocols</vt:lpstr>
      <vt:lpstr>Note on the evidence</vt:lpstr>
      <vt:lpstr>Adjunctive Meds</vt:lpstr>
      <vt:lpstr> Adjunctive Meds</vt:lpstr>
      <vt:lpstr>Other preparation</vt:lpstr>
      <vt:lpstr>Safety: Prevent Poisoning  (Overdose)</vt:lpstr>
      <vt:lpstr>If you have the luxury of time</vt:lpstr>
      <vt:lpstr>General Prep</vt:lpstr>
      <vt:lpstr>Plan for comfort </vt:lpstr>
      <vt:lpstr>Prepare for discomfort</vt:lpstr>
      <vt:lpstr>PowerPoint Presentation</vt:lpstr>
      <vt:lpstr>What happens if none of these strategies work?</vt:lpstr>
      <vt:lpstr> Inpatient Withdrawal Management </vt:lpstr>
      <vt:lpstr>Once they are on. . . What happens?</vt:lpstr>
      <vt:lpstr>What if sublingual bupe isn’t enough?</vt:lpstr>
      <vt:lpstr>Back to basics: LOVE</vt:lpstr>
      <vt:lpstr>Learning objectives </vt:lpstr>
      <vt:lpstr>Q&amp;A</vt:lpstr>
      <vt:lpstr>References and Resources, page 1</vt:lpstr>
      <vt:lpstr>References and Resources, page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Fry</dc:creator>
  <cp:lastModifiedBy>Eowyn Rieke</cp:lastModifiedBy>
  <cp:revision>8</cp:revision>
  <cp:lastPrinted>2021-12-07T18:57:52Z</cp:lastPrinted>
  <dcterms:created xsi:type="dcterms:W3CDTF">2021-07-06T15:22:25Z</dcterms:created>
  <dcterms:modified xsi:type="dcterms:W3CDTF">2024-04-24T17:24:55Z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0x0101002FD7C905C249394996C39209293FE612</vt:lpwstr>
  </property>
</Properties>
</file>