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8288000" cy="10287000"/>
  <p:notesSz cx="6858000" cy="9144000"/>
  <p:embeddedFontLst>
    <p:embeddedFont>
      <p:font typeface="Century Gothic 1" panose="020B0702020202020204" charset="0"/>
      <p:regular r:id="rId15"/>
      <p:bold r:id="rId16"/>
    </p:embeddedFont>
    <p:embeddedFont>
      <p:font typeface="Century Gothic 2" panose="020B0604020202020204" charset="0"/>
      <p:regular r:id="rId17"/>
    </p:embeddedFont>
    <p:embeddedFont>
      <p:font typeface="Open Sauce" panose="020B0604020202020204" charset="0"/>
      <p:regular r:id="rId18"/>
    </p:embeddedFont>
    <p:embeddedFont>
      <p:font typeface="Open Sauce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7723F-A36E-4A38-88D1-96E9E294DE1B}" v="6" dt="2024-05-09T21:03:1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3" d="100"/>
          <a:sy n="33" d="100"/>
        </p:scale>
        <p:origin x="1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s Hudkins" userId="d62c084b-e29f-4006-9748-2b4ea15e752e" providerId="ADAL" clId="{3467723F-A36E-4A38-88D1-96E9E294DE1B}"/>
    <pc:docChg chg="custSel addSld delSld modSld sldOrd">
      <pc:chgData name="Joss Hudkins" userId="d62c084b-e29f-4006-9748-2b4ea15e752e" providerId="ADAL" clId="{3467723F-A36E-4A38-88D1-96E9E294DE1B}" dt="2024-05-09T21:58:07.566" v="65" actId="2696"/>
      <pc:docMkLst>
        <pc:docMk/>
      </pc:docMkLst>
      <pc:sldChg chg="modSp mod">
        <pc:chgData name="Joss Hudkins" userId="d62c084b-e29f-4006-9748-2b4ea15e752e" providerId="ADAL" clId="{3467723F-A36E-4A38-88D1-96E9E294DE1B}" dt="2024-05-09T21:22:27.745" v="64" actId="1076"/>
        <pc:sldMkLst>
          <pc:docMk/>
          <pc:sldMk cId="0" sldId="266"/>
        </pc:sldMkLst>
        <pc:spChg chg="mod">
          <ac:chgData name="Joss Hudkins" userId="d62c084b-e29f-4006-9748-2b4ea15e752e" providerId="ADAL" clId="{3467723F-A36E-4A38-88D1-96E9E294DE1B}" dt="2024-05-09T21:22:18.769" v="63" actId="1076"/>
          <ac:spMkLst>
            <pc:docMk/>
            <pc:sldMk cId="0" sldId="266"/>
            <ac:spMk id="3" creationId="{00000000-0000-0000-0000-000000000000}"/>
          </ac:spMkLst>
        </pc:spChg>
        <pc:spChg chg="mod">
          <ac:chgData name="Joss Hudkins" userId="d62c084b-e29f-4006-9748-2b4ea15e752e" providerId="ADAL" clId="{3467723F-A36E-4A38-88D1-96E9E294DE1B}" dt="2024-05-09T21:22:27.745" v="64" actId="1076"/>
          <ac:spMkLst>
            <pc:docMk/>
            <pc:sldMk cId="0" sldId="266"/>
            <ac:spMk id="4" creationId="{00000000-0000-0000-0000-000000000000}"/>
          </ac:spMkLst>
        </pc:spChg>
      </pc:sldChg>
      <pc:sldChg chg="addSp modSp new del mod modAnim">
        <pc:chgData name="Joss Hudkins" userId="d62c084b-e29f-4006-9748-2b4ea15e752e" providerId="ADAL" clId="{3467723F-A36E-4A38-88D1-96E9E294DE1B}" dt="2024-05-09T21:58:07.566" v="65" actId="2696"/>
        <pc:sldMkLst>
          <pc:docMk/>
          <pc:sldMk cId="3306338745" sldId="268"/>
        </pc:sldMkLst>
        <pc:picChg chg="add mod">
          <ac:chgData name="Joss Hudkins" userId="d62c084b-e29f-4006-9748-2b4ea15e752e" providerId="ADAL" clId="{3467723F-A36E-4A38-88D1-96E9E294DE1B}" dt="2024-05-09T19:41:17.471" v="6" actId="1076"/>
          <ac:picMkLst>
            <pc:docMk/>
            <pc:sldMk cId="3306338745" sldId="268"/>
            <ac:picMk id="2" creationId="{EF9DD796-7B1B-100B-184D-7DE35A9C37E4}"/>
          </ac:picMkLst>
        </pc:picChg>
      </pc:sldChg>
      <pc:sldChg chg="addSp delSp modSp new mod ord">
        <pc:chgData name="Joss Hudkins" userId="d62c084b-e29f-4006-9748-2b4ea15e752e" providerId="ADAL" clId="{3467723F-A36E-4A38-88D1-96E9E294DE1B}" dt="2024-05-09T21:07:06.524" v="62" actId="1076"/>
        <pc:sldMkLst>
          <pc:docMk/>
          <pc:sldMk cId="2189363855" sldId="269"/>
        </pc:sldMkLst>
        <pc:spChg chg="add mod">
          <ac:chgData name="Joss Hudkins" userId="d62c084b-e29f-4006-9748-2b4ea15e752e" providerId="ADAL" clId="{3467723F-A36E-4A38-88D1-96E9E294DE1B}" dt="2024-05-09T21:07:06.524" v="62" actId="1076"/>
          <ac:spMkLst>
            <pc:docMk/>
            <pc:sldMk cId="2189363855" sldId="269"/>
            <ac:spMk id="7" creationId="{12FF2BA8-0AE1-6309-12F2-142E945558A5}"/>
          </ac:spMkLst>
        </pc:spChg>
        <pc:spChg chg="add mod">
          <ac:chgData name="Joss Hudkins" userId="d62c084b-e29f-4006-9748-2b4ea15e752e" providerId="ADAL" clId="{3467723F-A36E-4A38-88D1-96E9E294DE1B}" dt="2024-05-09T21:06:45.194" v="61" actId="1076"/>
          <ac:spMkLst>
            <pc:docMk/>
            <pc:sldMk cId="2189363855" sldId="269"/>
            <ac:spMk id="9" creationId="{C7D15A8A-9E03-407B-4712-1DAE526A37AF}"/>
          </ac:spMkLst>
        </pc:spChg>
        <pc:picChg chg="add del mod">
          <ac:chgData name="Joss Hudkins" userId="d62c084b-e29f-4006-9748-2b4ea15e752e" providerId="ADAL" clId="{3467723F-A36E-4A38-88D1-96E9E294DE1B}" dt="2024-05-09T19:46:14.572" v="44" actId="478"/>
          <ac:picMkLst>
            <pc:docMk/>
            <pc:sldMk cId="2189363855" sldId="269"/>
            <ac:picMk id="3" creationId="{C4E7A2B6-2352-F250-1313-876D36609F51}"/>
          </ac:picMkLst>
        </pc:picChg>
        <pc:picChg chg="add del mod">
          <ac:chgData name="Joss Hudkins" userId="d62c084b-e29f-4006-9748-2b4ea15e752e" providerId="ADAL" clId="{3467723F-A36E-4A38-88D1-96E9E294DE1B}" dt="2024-05-09T20:47:29.367" v="46" actId="478"/>
          <ac:picMkLst>
            <pc:docMk/>
            <pc:sldMk cId="2189363855" sldId="269"/>
            <ac:picMk id="3" creationId="{EC2053E9-9EF1-F3A1-575A-9BBB0989DA50}"/>
          </ac:picMkLst>
        </pc:picChg>
        <pc:picChg chg="add del">
          <ac:chgData name="Joss Hudkins" userId="d62c084b-e29f-4006-9748-2b4ea15e752e" providerId="ADAL" clId="{3467723F-A36E-4A38-88D1-96E9E294DE1B}" dt="2024-05-09T21:02:51.140" v="48" actId="478"/>
          <ac:picMkLst>
            <pc:docMk/>
            <pc:sldMk cId="2189363855" sldId="269"/>
            <ac:picMk id="4" creationId="{CF41126F-D605-E8F0-073E-595D0DE3B51D}"/>
          </ac:picMkLst>
        </pc:picChg>
        <pc:picChg chg="add mod">
          <ac:chgData name="Joss Hudkins" userId="d62c084b-e29f-4006-9748-2b4ea15e752e" providerId="ADAL" clId="{3467723F-A36E-4A38-88D1-96E9E294DE1B}" dt="2024-05-09T21:05:51.478" v="55" actId="1076"/>
          <ac:picMkLst>
            <pc:docMk/>
            <pc:sldMk cId="2189363855" sldId="269"/>
            <ac:picMk id="5" creationId="{C9F6E495-B670-CF63-E39E-D83601E1596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F6E495-B670-CF63-E39E-D83601E15969}"/>
              </a:ext>
            </a:extLst>
          </p:cNvPr>
          <p:cNvPicPr>
            <a:picLocks noChangeAspect="1"/>
          </p:cNvPicPr>
          <p:nvPr/>
        </p:nvPicPr>
        <p:blipFill>
          <a:blip r:embed="rId2"/>
          <a:stretch>
            <a:fillRect/>
          </a:stretch>
        </p:blipFill>
        <p:spPr>
          <a:xfrm>
            <a:off x="0" y="0"/>
            <a:ext cx="18282583" cy="10287000"/>
          </a:xfrm>
          <a:prstGeom prst="rect">
            <a:avLst/>
          </a:prstGeom>
        </p:spPr>
      </p:pic>
      <p:sp>
        <p:nvSpPr>
          <p:cNvPr id="7" name="TextBox 6">
            <a:extLst>
              <a:ext uri="{FF2B5EF4-FFF2-40B4-BE49-F238E27FC236}">
                <a16:creationId xmlns:a16="http://schemas.microsoft.com/office/drawing/2014/main" id="{12FF2BA8-0AE1-6309-12F2-142E945558A5}"/>
              </a:ext>
            </a:extLst>
          </p:cNvPr>
          <p:cNvSpPr txBox="1"/>
          <p:nvPr/>
        </p:nvSpPr>
        <p:spPr>
          <a:xfrm>
            <a:off x="35689" y="3477611"/>
            <a:ext cx="10972800" cy="1502976"/>
          </a:xfrm>
          <a:prstGeom prst="rect">
            <a:avLst/>
          </a:prstGeom>
          <a:noFill/>
        </p:spPr>
        <p:txBody>
          <a:bodyPr wrap="square">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en-US" sz="5000" b="0" i="0" u="none" strike="noStrike" kern="1200" cap="none" spc="-165" normalizeH="0" baseline="0" noProof="0" dirty="0">
                <a:ln>
                  <a:noFill/>
                </a:ln>
                <a:solidFill>
                  <a:srgbClr val="272727"/>
                </a:solidFill>
                <a:effectLst/>
                <a:uLnTx/>
                <a:uFillTx/>
                <a:latin typeface="Century Gothic 1"/>
                <a:ea typeface="+mn-ea"/>
                <a:cs typeface="+mn-cs"/>
              </a:rPr>
              <a:t>Empowering Skin and Soft Tissue Care in Homeless Communities</a:t>
            </a:r>
          </a:p>
        </p:txBody>
      </p:sp>
      <p:sp>
        <p:nvSpPr>
          <p:cNvPr id="9" name="TextBox 8">
            <a:extLst>
              <a:ext uri="{FF2B5EF4-FFF2-40B4-BE49-F238E27FC236}">
                <a16:creationId xmlns:a16="http://schemas.microsoft.com/office/drawing/2014/main" id="{C7D15A8A-9E03-407B-4712-1DAE526A37AF}"/>
              </a:ext>
            </a:extLst>
          </p:cNvPr>
          <p:cNvSpPr txBox="1"/>
          <p:nvPr/>
        </p:nvSpPr>
        <p:spPr>
          <a:xfrm>
            <a:off x="723901" y="4104450"/>
            <a:ext cx="9525000" cy="1752275"/>
          </a:xfrm>
          <a:prstGeom prst="rect">
            <a:avLst/>
          </a:prstGeom>
          <a:noFill/>
        </p:spPr>
        <p:txBody>
          <a:bodyPr wrap="square">
            <a:spAutoFit/>
          </a:bodyPr>
          <a:lstStyle/>
          <a:p>
            <a:pPr marL="0" marR="0" lvl="0" indent="0" algn="ctr" defTabSz="914400" rtl="0" eaLnBrk="1" fontAlgn="auto" latinLnBrk="0" hangingPunct="1">
              <a:lnSpc>
                <a:spcPts val="3274"/>
              </a:lnSpc>
              <a:spcBef>
                <a:spcPts val="0"/>
              </a:spcBef>
              <a:spcAft>
                <a:spcPts val="0"/>
              </a:spcAft>
              <a:buClrTx/>
              <a:buSzTx/>
              <a:buFontTx/>
              <a:buNone/>
              <a:tabLst/>
              <a:defRPr/>
            </a:pPr>
            <a:endParaRPr kumimoji="0" lang="en-US" sz="2499" b="1" i="0" u="none" strike="noStrike" kern="1200" cap="none" spc="0" normalizeH="0" baseline="0" noProof="0" dirty="0">
              <a:ln>
                <a:noFill/>
              </a:ln>
              <a:solidFill>
                <a:srgbClr val="272727"/>
              </a:solidFill>
              <a:effectLst/>
              <a:uLnTx/>
              <a:uFillTx/>
              <a:latin typeface="Century Gothic 2"/>
              <a:ea typeface="+mn-ea"/>
              <a:cs typeface="+mn-cs"/>
            </a:endParaRPr>
          </a:p>
          <a:p>
            <a:pPr marL="0" marR="0" lvl="0" indent="0" algn="ctr" defTabSz="914400" rtl="0" eaLnBrk="1" fontAlgn="auto" latinLnBrk="0" hangingPunct="1">
              <a:lnSpc>
                <a:spcPts val="3274"/>
              </a:lnSpc>
              <a:spcBef>
                <a:spcPts val="0"/>
              </a:spcBef>
              <a:spcAft>
                <a:spcPts val="0"/>
              </a:spcAft>
              <a:buClrTx/>
              <a:buSzTx/>
              <a:buFontTx/>
              <a:buNone/>
              <a:tabLst/>
              <a:defRPr/>
            </a:pPr>
            <a:endParaRPr lang="en-US" sz="2499" b="1" dirty="0">
              <a:solidFill>
                <a:srgbClr val="272727"/>
              </a:solidFill>
              <a:latin typeface="Century Gothic 2"/>
            </a:endParaRPr>
          </a:p>
          <a:p>
            <a:pPr marL="0" marR="0" lvl="0" indent="0" algn="ctr" defTabSz="914400" rtl="0" eaLnBrk="1" fontAlgn="auto" latinLnBrk="0" hangingPunct="1">
              <a:lnSpc>
                <a:spcPts val="3274"/>
              </a:lnSpc>
              <a:spcBef>
                <a:spcPts val="0"/>
              </a:spcBef>
              <a:spcAft>
                <a:spcPts val="0"/>
              </a:spcAft>
              <a:buClrTx/>
              <a:buSzTx/>
              <a:buFontTx/>
              <a:buNone/>
              <a:tabLst/>
              <a:defRPr/>
            </a:pPr>
            <a:r>
              <a:rPr kumimoji="0" lang="en-US" sz="2499" b="1" i="0" u="none" strike="noStrike" kern="1200" cap="none" spc="0" normalizeH="0" baseline="0" noProof="0" dirty="0">
                <a:ln>
                  <a:noFill/>
                </a:ln>
                <a:solidFill>
                  <a:srgbClr val="272727"/>
                </a:solidFill>
                <a:effectLst/>
                <a:uLnTx/>
                <a:uFillTx/>
                <a:latin typeface="Century Gothic 2"/>
                <a:ea typeface="+mn-ea"/>
                <a:cs typeface="+mn-cs"/>
              </a:rPr>
              <a:t>Joss Hudkins, Lived Experience Program Coordinator/ Portland Street Medicine</a:t>
            </a:r>
          </a:p>
        </p:txBody>
      </p:sp>
    </p:spTree>
    <p:extLst>
      <p:ext uri="{BB962C8B-B14F-4D97-AF65-F5344CB8AC3E}">
        <p14:creationId xmlns:p14="http://schemas.microsoft.com/office/powerpoint/2010/main" val="218936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7364"/>
            <a:ext cx="9859273" cy="11647549"/>
          </a:xfrm>
          <a:prstGeom prst="rect">
            <a:avLst/>
          </a:prstGeom>
          <a:solidFill>
            <a:srgbClr val="86EAE9">
              <a:alpha val="4706"/>
            </a:srgbClr>
          </a:solidFill>
        </p:spPr>
        <p:txBody>
          <a:bodyPr/>
          <a:lstStyle/>
          <a:p>
            <a:endParaRPr lang="en-US"/>
          </a:p>
        </p:txBody>
      </p:sp>
      <p:grpSp>
        <p:nvGrpSpPr>
          <p:cNvPr id="3" name="Group 3"/>
          <p:cNvGrpSpPr/>
          <p:nvPr/>
        </p:nvGrpSpPr>
        <p:grpSpPr>
          <a:xfrm>
            <a:off x="69159" y="3569452"/>
            <a:ext cx="2107995" cy="959335"/>
            <a:chOff x="0" y="0"/>
            <a:chExt cx="7245335" cy="3230880"/>
          </a:xfrm>
        </p:grpSpPr>
        <p:sp>
          <p:nvSpPr>
            <p:cNvPr id="4" name="Freeform 4"/>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F18A8A"/>
            </a:solidFill>
          </p:spPr>
          <p:txBody>
            <a:bodyPr/>
            <a:lstStyle/>
            <a:p>
              <a:endParaRPr lang="en-US"/>
            </a:p>
          </p:txBody>
        </p:sp>
      </p:grpSp>
      <p:grpSp>
        <p:nvGrpSpPr>
          <p:cNvPr id="5" name="Group 5"/>
          <p:cNvGrpSpPr/>
          <p:nvPr/>
        </p:nvGrpSpPr>
        <p:grpSpPr>
          <a:xfrm>
            <a:off x="94965" y="7855651"/>
            <a:ext cx="2082189" cy="947590"/>
            <a:chOff x="0" y="0"/>
            <a:chExt cx="7245335" cy="3230880"/>
          </a:xfrm>
        </p:grpSpPr>
        <p:sp>
          <p:nvSpPr>
            <p:cNvPr id="6" name="Freeform 6"/>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D3282C"/>
            </a:solidFill>
          </p:spPr>
          <p:txBody>
            <a:bodyPr/>
            <a:lstStyle/>
            <a:p>
              <a:endParaRPr lang="en-US"/>
            </a:p>
          </p:txBody>
        </p:sp>
      </p:grpSp>
      <p:grpSp>
        <p:nvGrpSpPr>
          <p:cNvPr id="7" name="Group 7"/>
          <p:cNvGrpSpPr/>
          <p:nvPr/>
        </p:nvGrpSpPr>
        <p:grpSpPr>
          <a:xfrm>
            <a:off x="69159" y="5726411"/>
            <a:ext cx="2082189" cy="947590"/>
            <a:chOff x="0" y="0"/>
            <a:chExt cx="7245335" cy="3230880"/>
          </a:xfrm>
        </p:grpSpPr>
        <p:sp>
          <p:nvSpPr>
            <p:cNvPr id="8" name="Freeform 8"/>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FF5757"/>
            </a:solidFill>
          </p:spPr>
          <p:txBody>
            <a:bodyPr/>
            <a:lstStyle/>
            <a:p>
              <a:endParaRPr lang="en-US"/>
            </a:p>
          </p:txBody>
        </p:sp>
      </p:grpSp>
      <p:sp>
        <p:nvSpPr>
          <p:cNvPr id="9" name="TextBox 9"/>
          <p:cNvSpPr txBox="1"/>
          <p:nvPr/>
        </p:nvSpPr>
        <p:spPr>
          <a:xfrm>
            <a:off x="11827030" y="485567"/>
            <a:ext cx="5744885" cy="3353943"/>
          </a:xfrm>
          <a:prstGeom prst="rect">
            <a:avLst/>
          </a:prstGeom>
        </p:spPr>
        <p:txBody>
          <a:bodyPr lIns="0" tIns="0" rIns="0" bIns="0" rtlCol="0" anchor="t">
            <a:spAutoFit/>
          </a:bodyPr>
          <a:lstStyle/>
          <a:p>
            <a:pPr algn="r">
              <a:lnSpc>
                <a:spcPts val="8856"/>
              </a:lnSpc>
            </a:pPr>
            <a:r>
              <a:rPr lang="en-US" sz="7200">
                <a:solidFill>
                  <a:srgbClr val="191919"/>
                </a:solidFill>
                <a:latin typeface="Open Sauce"/>
              </a:rPr>
              <a:t>Workshops</a:t>
            </a:r>
          </a:p>
          <a:p>
            <a:pPr algn="r">
              <a:lnSpc>
                <a:spcPts val="8856"/>
              </a:lnSpc>
            </a:pPr>
            <a:r>
              <a:rPr lang="en-US" sz="7200">
                <a:solidFill>
                  <a:srgbClr val="191919"/>
                </a:solidFill>
                <a:latin typeface="Open Sauce"/>
              </a:rPr>
              <a:t>Year-to-Year</a:t>
            </a:r>
          </a:p>
          <a:p>
            <a:pPr algn="r">
              <a:lnSpc>
                <a:spcPts val="8856"/>
              </a:lnSpc>
            </a:pPr>
            <a:r>
              <a:rPr lang="en-US" sz="7200">
                <a:solidFill>
                  <a:srgbClr val="191919"/>
                </a:solidFill>
                <a:latin typeface="Open Sauce"/>
              </a:rPr>
              <a:t>Growth</a:t>
            </a:r>
          </a:p>
        </p:txBody>
      </p:sp>
      <p:grpSp>
        <p:nvGrpSpPr>
          <p:cNvPr id="10" name="Group 10"/>
          <p:cNvGrpSpPr/>
          <p:nvPr/>
        </p:nvGrpSpPr>
        <p:grpSpPr>
          <a:xfrm>
            <a:off x="94965" y="1493409"/>
            <a:ext cx="2082189" cy="947590"/>
            <a:chOff x="0" y="0"/>
            <a:chExt cx="7245335" cy="3230880"/>
          </a:xfrm>
        </p:grpSpPr>
        <p:sp>
          <p:nvSpPr>
            <p:cNvPr id="11" name="Freeform 11"/>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F6DEDE"/>
            </a:solidFill>
          </p:spPr>
          <p:txBody>
            <a:bodyPr/>
            <a:lstStyle/>
            <a:p>
              <a:endParaRPr lang="en-US"/>
            </a:p>
          </p:txBody>
        </p:sp>
      </p:grpSp>
      <p:sp>
        <p:nvSpPr>
          <p:cNvPr id="12" name="Freeform 12"/>
          <p:cNvSpPr/>
          <p:nvPr/>
        </p:nvSpPr>
        <p:spPr>
          <a:xfrm>
            <a:off x="10725374" y="5143500"/>
            <a:ext cx="7322966" cy="4881977"/>
          </a:xfrm>
          <a:custGeom>
            <a:avLst/>
            <a:gdLst/>
            <a:ahLst/>
            <a:cxnLst/>
            <a:rect l="l" t="t" r="r" b="b"/>
            <a:pathLst>
              <a:path w="7322966" h="4881977">
                <a:moveTo>
                  <a:pt x="0" y="0"/>
                </a:moveTo>
                <a:lnTo>
                  <a:pt x="7322966" y="0"/>
                </a:lnTo>
                <a:lnTo>
                  <a:pt x="7322966" y="4881977"/>
                </a:lnTo>
                <a:lnTo>
                  <a:pt x="0" y="4881977"/>
                </a:lnTo>
                <a:lnTo>
                  <a:pt x="0" y="0"/>
                </a:lnTo>
                <a:close/>
              </a:path>
            </a:pathLst>
          </a:custGeom>
          <a:blipFill>
            <a:blip r:embed="rId2"/>
            <a:stretch>
              <a:fillRect/>
            </a:stretch>
          </a:blipFill>
        </p:spPr>
        <p:txBody>
          <a:bodyPr/>
          <a:lstStyle/>
          <a:p>
            <a:endParaRPr lang="en-US"/>
          </a:p>
        </p:txBody>
      </p:sp>
      <p:grpSp>
        <p:nvGrpSpPr>
          <p:cNvPr id="13" name="Group 13"/>
          <p:cNvGrpSpPr/>
          <p:nvPr/>
        </p:nvGrpSpPr>
        <p:grpSpPr>
          <a:xfrm>
            <a:off x="2151348" y="1405365"/>
            <a:ext cx="7369447" cy="1364163"/>
            <a:chOff x="0" y="0"/>
            <a:chExt cx="9825930" cy="1818884"/>
          </a:xfrm>
        </p:grpSpPr>
        <p:sp>
          <p:nvSpPr>
            <p:cNvPr id="14" name="TextBox 14"/>
            <p:cNvSpPr txBox="1"/>
            <p:nvPr/>
          </p:nvSpPr>
          <p:spPr>
            <a:xfrm>
              <a:off x="0" y="-76200"/>
              <a:ext cx="9825930" cy="805181"/>
            </a:xfrm>
            <a:prstGeom prst="rect">
              <a:avLst/>
            </a:prstGeom>
          </p:spPr>
          <p:txBody>
            <a:bodyPr lIns="0" tIns="0" rIns="0" bIns="0" rtlCol="0" anchor="t">
              <a:spAutoFit/>
            </a:bodyPr>
            <a:lstStyle/>
            <a:p>
              <a:pPr marL="777235" lvl="1" indent="-388618" algn="l">
                <a:lnSpc>
                  <a:spcPts val="5039"/>
                </a:lnSpc>
                <a:buFont typeface="Arial"/>
                <a:buChar char="•"/>
              </a:pPr>
              <a:r>
                <a:rPr lang="en-US" sz="3599" spc="179">
                  <a:solidFill>
                    <a:srgbClr val="191919"/>
                  </a:solidFill>
                  <a:latin typeface="Open Sauce Bold"/>
                </a:rPr>
                <a:t>10 </a:t>
              </a:r>
              <a:r>
                <a:rPr lang="en-US" sz="3599" spc="179">
                  <a:solidFill>
                    <a:srgbClr val="191919"/>
                  </a:solidFill>
                  <a:latin typeface="Open Sauce"/>
                </a:rPr>
                <a:t>workshops completed</a:t>
              </a:r>
            </a:p>
          </p:txBody>
        </p:sp>
        <p:sp>
          <p:nvSpPr>
            <p:cNvPr id="15" name="TextBox 15"/>
            <p:cNvSpPr txBox="1"/>
            <p:nvPr/>
          </p:nvSpPr>
          <p:spPr>
            <a:xfrm>
              <a:off x="0" y="995288"/>
              <a:ext cx="9825930" cy="823597"/>
            </a:xfrm>
            <a:prstGeom prst="rect">
              <a:avLst/>
            </a:prstGeom>
          </p:spPr>
          <p:txBody>
            <a:bodyPr lIns="0" tIns="0" rIns="0" bIns="0" rtlCol="0" anchor="t">
              <a:spAutoFit/>
            </a:bodyPr>
            <a:lstStyle/>
            <a:p>
              <a:pPr marL="777234" lvl="1" indent="-388617" algn="l">
                <a:lnSpc>
                  <a:spcPts val="5399"/>
                </a:lnSpc>
                <a:buFont typeface="Arial"/>
                <a:buChar char="•"/>
              </a:pPr>
              <a:r>
                <a:rPr lang="en-US" sz="3599" spc="71">
                  <a:solidFill>
                    <a:srgbClr val="191919"/>
                  </a:solidFill>
                  <a:latin typeface="Open Sauce Bold"/>
                </a:rPr>
                <a:t>80 </a:t>
              </a:r>
              <a:r>
                <a:rPr lang="en-US" sz="3599" spc="71">
                  <a:solidFill>
                    <a:srgbClr val="191919"/>
                  </a:solidFill>
                  <a:latin typeface="Open Sauce"/>
                </a:rPr>
                <a:t>total participants (PEH)</a:t>
              </a:r>
            </a:p>
          </p:txBody>
        </p:sp>
      </p:grpSp>
      <p:grpSp>
        <p:nvGrpSpPr>
          <p:cNvPr id="16" name="Group 16"/>
          <p:cNvGrpSpPr/>
          <p:nvPr/>
        </p:nvGrpSpPr>
        <p:grpSpPr>
          <a:xfrm>
            <a:off x="2151348" y="3506127"/>
            <a:ext cx="7369447" cy="1322718"/>
            <a:chOff x="0" y="0"/>
            <a:chExt cx="9825930" cy="1763624"/>
          </a:xfrm>
        </p:grpSpPr>
        <p:sp>
          <p:nvSpPr>
            <p:cNvPr id="17" name="TextBox 17"/>
            <p:cNvSpPr txBox="1"/>
            <p:nvPr/>
          </p:nvSpPr>
          <p:spPr>
            <a:xfrm>
              <a:off x="0" y="-76200"/>
              <a:ext cx="9825930" cy="805181"/>
            </a:xfrm>
            <a:prstGeom prst="rect">
              <a:avLst/>
            </a:prstGeom>
          </p:spPr>
          <p:txBody>
            <a:bodyPr lIns="0" tIns="0" rIns="0" bIns="0" rtlCol="0" anchor="t">
              <a:spAutoFit/>
            </a:bodyPr>
            <a:lstStyle/>
            <a:p>
              <a:pPr marL="777235" lvl="1" indent="-388618" algn="l">
                <a:lnSpc>
                  <a:spcPts val="5039"/>
                </a:lnSpc>
                <a:buFont typeface="Arial"/>
                <a:buChar char="•"/>
              </a:pPr>
              <a:r>
                <a:rPr lang="en-US" sz="3599" spc="179">
                  <a:solidFill>
                    <a:srgbClr val="191919"/>
                  </a:solidFill>
                  <a:latin typeface="Open Sauce Bold"/>
                </a:rPr>
                <a:t>40 </a:t>
              </a:r>
              <a:r>
                <a:rPr lang="en-US" sz="3599" spc="179">
                  <a:solidFill>
                    <a:srgbClr val="191919"/>
                  </a:solidFill>
                  <a:latin typeface="Open Sauce"/>
                </a:rPr>
                <a:t>workshops completed</a:t>
              </a:r>
            </a:p>
          </p:txBody>
        </p:sp>
        <p:sp>
          <p:nvSpPr>
            <p:cNvPr id="18" name="TextBox 18"/>
            <p:cNvSpPr txBox="1"/>
            <p:nvPr/>
          </p:nvSpPr>
          <p:spPr>
            <a:xfrm>
              <a:off x="0" y="940028"/>
              <a:ext cx="9825930" cy="823597"/>
            </a:xfrm>
            <a:prstGeom prst="rect">
              <a:avLst/>
            </a:prstGeom>
          </p:spPr>
          <p:txBody>
            <a:bodyPr lIns="0" tIns="0" rIns="0" bIns="0" rtlCol="0" anchor="t">
              <a:spAutoFit/>
            </a:bodyPr>
            <a:lstStyle/>
            <a:p>
              <a:pPr marL="777234" lvl="1" indent="-388617" algn="l">
                <a:lnSpc>
                  <a:spcPts val="5399"/>
                </a:lnSpc>
                <a:buFont typeface="Arial"/>
                <a:buChar char="•"/>
              </a:pPr>
              <a:r>
                <a:rPr lang="en-US" sz="3599" spc="71">
                  <a:solidFill>
                    <a:srgbClr val="191919"/>
                  </a:solidFill>
                  <a:latin typeface="Open Sauce Bold"/>
                </a:rPr>
                <a:t>215  </a:t>
              </a:r>
              <a:r>
                <a:rPr lang="en-US" sz="3599" spc="71">
                  <a:solidFill>
                    <a:srgbClr val="191919"/>
                  </a:solidFill>
                  <a:latin typeface="Open Sauce"/>
                </a:rPr>
                <a:t>total participants (PEH)</a:t>
              </a:r>
            </a:p>
          </p:txBody>
        </p:sp>
      </p:grpSp>
      <p:grpSp>
        <p:nvGrpSpPr>
          <p:cNvPr id="19" name="Group 19"/>
          <p:cNvGrpSpPr/>
          <p:nvPr/>
        </p:nvGrpSpPr>
        <p:grpSpPr>
          <a:xfrm>
            <a:off x="2151348" y="7660110"/>
            <a:ext cx="8088463" cy="1322718"/>
            <a:chOff x="0" y="0"/>
            <a:chExt cx="10784617" cy="1763624"/>
          </a:xfrm>
        </p:grpSpPr>
        <p:sp>
          <p:nvSpPr>
            <p:cNvPr id="20" name="TextBox 20"/>
            <p:cNvSpPr txBox="1"/>
            <p:nvPr/>
          </p:nvSpPr>
          <p:spPr>
            <a:xfrm>
              <a:off x="0" y="-76200"/>
              <a:ext cx="10784617" cy="805181"/>
            </a:xfrm>
            <a:prstGeom prst="rect">
              <a:avLst/>
            </a:prstGeom>
          </p:spPr>
          <p:txBody>
            <a:bodyPr lIns="0" tIns="0" rIns="0" bIns="0" rtlCol="0" anchor="t">
              <a:spAutoFit/>
            </a:bodyPr>
            <a:lstStyle/>
            <a:p>
              <a:pPr marL="777235" lvl="1" indent="-388618" algn="l">
                <a:lnSpc>
                  <a:spcPts val="5039"/>
                </a:lnSpc>
                <a:buFont typeface="Arial"/>
                <a:buChar char="•"/>
              </a:pPr>
              <a:r>
                <a:rPr lang="en-US" sz="3599" spc="179">
                  <a:solidFill>
                    <a:srgbClr val="191919"/>
                  </a:solidFill>
                  <a:latin typeface="Open Sauce Bold"/>
                </a:rPr>
                <a:t>8 </a:t>
              </a:r>
              <a:r>
                <a:rPr lang="en-US" sz="3599" spc="179">
                  <a:solidFill>
                    <a:srgbClr val="191919"/>
                  </a:solidFill>
                  <a:latin typeface="Open Sauce"/>
                </a:rPr>
                <a:t>workshops completed</a:t>
              </a:r>
            </a:p>
          </p:txBody>
        </p:sp>
        <p:sp>
          <p:nvSpPr>
            <p:cNvPr id="21" name="TextBox 21"/>
            <p:cNvSpPr txBox="1"/>
            <p:nvPr/>
          </p:nvSpPr>
          <p:spPr>
            <a:xfrm>
              <a:off x="0" y="940028"/>
              <a:ext cx="10784617" cy="823597"/>
            </a:xfrm>
            <a:prstGeom prst="rect">
              <a:avLst/>
            </a:prstGeom>
          </p:spPr>
          <p:txBody>
            <a:bodyPr lIns="0" tIns="0" rIns="0" bIns="0" rtlCol="0" anchor="t">
              <a:spAutoFit/>
            </a:bodyPr>
            <a:lstStyle/>
            <a:p>
              <a:pPr marL="777234" lvl="1" indent="-388617" algn="l">
                <a:lnSpc>
                  <a:spcPts val="5399"/>
                </a:lnSpc>
                <a:buFont typeface="Arial"/>
                <a:buChar char="•"/>
              </a:pPr>
              <a:r>
                <a:rPr lang="en-US" sz="3599" spc="71">
                  <a:solidFill>
                    <a:srgbClr val="191919"/>
                  </a:solidFill>
                  <a:latin typeface="Open Sauce Bold"/>
                </a:rPr>
                <a:t>45 </a:t>
              </a:r>
              <a:r>
                <a:rPr lang="en-US" sz="3599" spc="71">
                  <a:solidFill>
                    <a:srgbClr val="191919"/>
                  </a:solidFill>
                  <a:latin typeface="Open Sauce"/>
                </a:rPr>
                <a:t>total participants (PEH)</a:t>
              </a:r>
            </a:p>
          </p:txBody>
        </p:sp>
      </p:grpSp>
      <p:sp>
        <p:nvSpPr>
          <p:cNvPr id="22" name="TextBox 22"/>
          <p:cNvSpPr txBox="1"/>
          <p:nvPr/>
        </p:nvSpPr>
        <p:spPr>
          <a:xfrm>
            <a:off x="324549" y="1627162"/>
            <a:ext cx="1591443" cy="613410"/>
          </a:xfrm>
          <a:prstGeom prst="rect">
            <a:avLst/>
          </a:prstGeom>
        </p:spPr>
        <p:txBody>
          <a:bodyPr lIns="0" tIns="0" rIns="0" bIns="0" rtlCol="0" anchor="t">
            <a:spAutoFit/>
          </a:bodyPr>
          <a:lstStyle/>
          <a:p>
            <a:pPr algn="ctr">
              <a:lnSpc>
                <a:spcPts val="5040"/>
              </a:lnSpc>
            </a:pPr>
            <a:r>
              <a:rPr lang="en-US" sz="3600">
                <a:solidFill>
                  <a:srgbClr val="191919"/>
                </a:solidFill>
                <a:latin typeface="Open Sauce Bold"/>
              </a:rPr>
              <a:t>2021</a:t>
            </a:r>
          </a:p>
        </p:txBody>
      </p:sp>
      <p:sp>
        <p:nvSpPr>
          <p:cNvPr id="23" name="TextBox 23"/>
          <p:cNvSpPr txBox="1"/>
          <p:nvPr/>
        </p:nvSpPr>
        <p:spPr>
          <a:xfrm>
            <a:off x="406088" y="3709077"/>
            <a:ext cx="1509905" cy="613410"/>
          </a:xfrm>
          <a:prstGeom prst="rect">
            <a:avLst/>
          </a:prstGeom>
        </p:spPr>
        <p:txBody>
          <a:bodyPr lIns="0" tIns="0" rIns="0" bIns="0" rtlCol="0" anchor="t">
            <a:spAutoFit/>
          </a:bodyPr>
          <a:lstStyle/>
          <a:p>
            <a:pPr algn="ctr">
              <a:lnSpc>
                <a:spcPts val="5040"/>
              </a:lnSpc>
            </a:pPr>
            <a:r>
              <a:rPr lang="en-US" sz="3600">
                <a:solidFill>
                  <a:srgbClr val="191919"/>
                </a:solidFill>
                <a:latin typeface="Open Sauce Bold"/>
              </a:rPr>
              <a:t>2022</a:t>
            </a:r>
          </a:p>
        </p:txBody>
      </p:sp>
      <p:sp>
        <p:nvSpPr>
          <p:cNvPr id="24" name="TextBox 24"/>
          <p:cNvSpPr txBox="1"/>
          <p:nvPr/>
        </p:nvSpPr>
        <p:spPr>
          <a:xfrm>
            <a:off x="433923" y="5860163"/>
            <a:ext cx="1482069" cy="613410"/>
          </a:xfrm>
          <a:prstGeom prst="rect">
            <a:avLst/>
          </a:prstGeom>
        </p:spPr>
        <p:txBody>
          <a:bodyPr lIns="0" tIns="0" rIns="0" bIns="0" rtlCol="0" anchor="t">
            <a:spAutoFit/>
          </a:bodyPr>
          <a:lstStyle/>
          <a:p>
            <a:pPr algn="ctr">
              <a:lnSpc>
                <a:spcPts val="5040"/>
              </a:lnSpc>
            </a:pPr>
            <a:r>
              <a:rPr lang="en-US" sz="3600">
                <a:solidFill>
                  <a:srgbClr val="191919"/>
                </a:solidFill>
                <a:latin typeface="Open Sauce Bold"/>
              </a:rPr>
              <a:t>2023</a:t>
            </a:r>
          </a:p>
        </p:txBody>
      </p:sp>
      <p:sp>
        <p:nvSpPr>
          <p:cNvPr id="25" name="TextBox 25"/>
          <p:cNvSpPr txBox="1"/>
          <p:nvPr/>
        </p:nvSpPr>
        <p:spPr>
          <a:xfrm>
            <a:off x="439966" y="7981426"/>
            <a:ext cx="1476027" cy="613410"/>
          </a:xfrm>
          <a:prstGeom prst="rect">
            <a:avLst/>
          </a:prstGeom>
        </p:spPr>
        <p:txBody>
          <a:bodyPr lIns="0" tIns="0" rIns="0" bIns="0" rtlCol="0" anchor="t">
            <a:spAutoFit/>
          </a:bodyPr>
          <a:lstStyle/>
          <a:p>
            <a:pPr algn="ctr">
              <a:lnSpc>
                <a:spcPts val="5040"/>
              </a:lnSpc>
            </a:pPr>
            <a:r>
              <a:rPr lang="en-US" sz="3600">
                <a:solidFill>
                  <a:srgbClr val="191919"/>
                </a:solidFill>
                <a:latin typeface="Open Sauce Bold"/>
              </a:rPr>
              <a:t>2024</a:t>
            </a:r>
          </a:p>
        </p:txBody>
      </p:sp>
      <p:grpSp>
        <p:nvGrpSpPr>
          <p:cNvPr id="26" name="Group 26"/>
          <p:cNvGrpSpPr/>
          <p:nvPr/>
        </p:nvGrpSpPr>
        <p:grpSpPr>
          <a:xfrm>
            <a:off x="2151348" y="5562396"/>
            <a:ext cx="7707925" cy="1364163"/>
            <a:chOff x="0" y="0"/>
            <a:chExt cx="10277234" cy="1818884"/>
          </a:xfrm>
        </p:grpSpPr>
        <p:sp>
          <p:nvSpPr>
            <p:cNvPr id="27" name="TextBox 27"/>
            <p:cNvSpPr txBox="1"/>
            <p:nvPr/>
          </p:nvSpPr>
          <p:spPr>
            <a:xfrm>
              <a:off x="0" y="-76200"/>
              <a:ext cx="10277234" cy="805181"/>
            </a:xfrm>
            <a:prstGeom prst="rect">
              <a:avLst/>
            </a:prstGeom>
          </p:spPr>
          <p:txBody>
            <a:bodyPr lIns="0" tIns="0" rIns="0" bIns="0" rtlCol="0" anchor="t">
              <a:spAutoFit/>
            </a:bodyPr>
            <a:lstStyle/>
            <a:p>
              <a:pPr marL="777235" lvl="1" indent="-388618" algn="l">
                <a:lnSpc>
                  <a:spcPts val="5039"/>
                </a:lnSpc>
                <a:buFont typeface="Arial"/>
                <a:buChar char="•"/>
              </a:pPr>
              <a:r>
                <a:rPr lang="en-US" sz="3599" spc="179">
                  <a:solidFill>
                    <a:srgbClr val="191919"/>
                  </a:solidFill>
                  <a:latin typeface="Open Sauce Bold"/>
                </a:rPr>
                <a:t>50 </a:t>
              </a:r>
              <a:r>
                <a:rPr lang="en-US" sz="3599" spc="179">
                  <a:solidFill>
                    <a:srgbClr val="191919"/>
                  </a:solidFill>
                  <a:latin typeface="Open Sauce"/>
                </a:rPr>
                <a:t>workshops completed</a:t>
              </a:r>
            </a:p>
          </p:txBody>
        </p:sp>
        <p:sp>
          <p:nvSpPr>
            <p:cNvPr id="28" name="TextBox 28"/>
            <p:cNvSpPr txBox="1"/>
            <p:nvPr/>
          </p:nvSpPr>
          <p:spPr>
            <a:xfrm>
              <a:off x="0" y="995288"/>
              <a:ext cx="10277234" cy="823597"/>
            </a:xfrm>
            <a:prstGeom prst="rect">
              <a:avLst/>
            </a:prstGeom>
          </p:spPr>
          <p:txBody>
            <a:bodyPr lIns="0" tIns="0" rIns="0" bIns="0" rtlCol="0" anchor="t">
              <a:spAutoFit/>
            </a:bodyPr>
            <a:lstStyle/>
            <a:p>
              <a:pPr marL="777234" lvl="1" indent="-388617" algn="l">
                <a:lnSpc>
                  <a:spcPts val="5399"/>
                </a:lnSpc>
                <a:buFont typeface="Arial"/>
                <a:buChar char="•"/>
              </a:pPr>
              <a:r>
                <a:rPr lang="en-US" sz="3599" spc="71">
                  <a:solidFill>
                    <a:srgbClr val="191919"/>
                  </a:solidFill>
                  <a:latin typeface="Open Sauce Bold"/>
                </a:rPr>
                <a:t>160 </a:t>
              </a:r>
              <a:r>
                <a:rPr lang="en-US" sz="3599" spc="71">
                  <a:solidFill>
                    <a:srgbClr val="191919"/>
                  </a:solidFill>
                  <a:latin typeface="Open Sauce"/>
                </a:rPr>
                <a:t>total participants (PEH)</a:t>
              </a:r>
            </a:p>
          </p:txBody>
        </p:sp>
      </p:grpSp>
      <p:sp>
        <p:nvSpPr>
          <p:cNvPr id="29" name="AutoShape 29"/>
          <p:cNvSpPr/>
          <p:nvPr/>
        </p:nvSpPr>
        <p:spPr>
          <a:xfrm>
            <a:off x="13101552" y="4652632"/>
            <a:ext cx="4470364" cy="0"/>
          </a:xfrm>
          <a:prstGeom prst="line">
            <a:avLst/>
          </a:prstGeom>
          <a:ln w="28575" cap="rnd">
            <a:solidFill>
              <a:srgbClr val="D32F4A"/>
            </a:solidFill>
            <a:prstDash val="solid"/>
            <a:headEnd type="none" w="sm" len="sm"/>
            <a:tailEnd type="none" w="sm" len="sm"/>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2913" y="288799"/>
            <a:ext cx="14083934" cy="7636633"/>
          </a:xfrm>
          <a:custGeom>
            <a:avLst/>
            <a:gdLst/>
            <a:ahLst/>
            <a:cxnLst/>
            <a:rect l="l" t="t" r="r" b="b"/>
            <a:pathLst>
              <a:path w="14083934" h="7636633">
                <a:moveTo>
                  <a:pt x="0" y="0"/>
                </a:moveTo>
                <a:lnTo>
                  <a:pt x="14083934" y="0"/>
                </a:lnTo>
                <a:lnTo>
                  <a:pt x="14083934" y="7636633"/>
                </a:lnTo>
                <a:lnTo>
                  <a:pt x="0" y="7636633"/>
                </a:lnTo>
                <a:lnTo>
                  <a:pt x="0" y="0"/>
                </a:lnTo>
                <a:close/>
              </a:path>
            </a:pathLst>
          </a:custGeom>
          <a:blipFill>
            <a:blip r:embed="rId2"/>
            <a:stretch>
              <a:fillRect t="-13447" b="-7581"/>
            </a:stretch>
          </a:blipFill>
        </p:spPr>
        <p:txBody>
          <a:bodyPr/>
          <a:lstStyle/>
          <a:p>
            <a:endParaRPr lang="en-US"/>
          </a:p>
        </p:txBody>
      </p:sp>
      <p:sp>
        <p:nvSpPr>
          <p:cNvPr id="3" name="Freeform 3"/>
          <p:cNvSpPr/>
          <p:nvPr/>
        </p:nvSpPr>
        <p:spPr>
          <a:xfrm>
            <a:off x="12492508" y="1983083"/>
            <a:ext cx="5548330" cy="7275217"/>
          </a:xfrm>
          <a:custGeom>
            <a:avLst/>
            <a:gdLst/>
            <a:ahLst/>
            <a:cxnLst/>
            <a:rect l="l" t="t" r="r" b="b"/>
            <a:pathLst>
              <a:path w="5548330" h="7275217">
                <a:moveTo>
                  <a:pt x="0" y="0"/>
                </a:moveTo>
                <a:lnTo>
                  <a:pt x="5548330" y="0"/>
                </a:lnTo>
                <a:lnTo>
                  <a:pt x="5548330" y="7275217"/>
                </a:lnTo>
                <a:lnTo>
                  <a:pt x="0" y="7275217"/>
                </a:lnTo>
                <a:lnTo>
                  <a:pt x="0" y="0"/>
                </a:lnTo>
                <a:close/>
              </a:path>
            </a:pathLst>
          </a:custGeom>
          <a:blipFill>
            <a:blip r:embed="rId3"/>
            <a:stretch>
              <a:fillRect l="-11446" t="-6891" b="-6432"/>
            </a:stretch>
          </a:blipFill>
        </p:spPr>
        <p:txBody>
          <a:bodyPr/>
          <a:lstStyle/>
          <a:p>
            <a:endParaRPr lang="en-US"/>
          </a:p>
        </p:txBody>
      </p:sp>
      <p:sp>
        <p:nvSpPr>
          <p:cNvPr id="4" name="AutoShape 4"/>
          <p:cNvSpPr/>
          <p:nvPr/>
        </p:nvSpPr>
        <p:spPr>
          <a:xfrm>
            <a:off x="822640" y="9277350"/>
            <a:ext cx="6492240" cy="0"/>
          </a:xfrm>
          <a:prstGeom prst="line">
            <a:avLst/>
          </a:prstGeom>
          <a:ln w="38100" cap="flat">
            <a:solidFill>
              <a:srgbClr val="D32F4A"/>
            </a:solidFill>
            <a:prstDash val="solid"/>
            <a:headEnd type="none" w="sm" len="sm"/>
            <a:tailEnd type="none" w="sm" len="sm"/>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40732"/>
            <a:ext cx="8610600" cy="8001000"/>
          </a:xfrm>
          <a:prstGeom prst="rect">
            <a:avLst/>
          </a:prstGeom>
          <a:solidFill>
            <a:srgbClr val="D32F4A"/>
          </a:solidFill>
        </p:spPr>
        <p:txBody>
          <a:bodyPr/>
          <a:lstStyle/>
          <a:p>
            <a:endParaRPr lang="en-US"/>
          </a:p>
        </p:txBody>
      </p:sp>
      <p:sp>
        <p:nvSpPr>
          <p:cNvPr id="3" name="TextBox 3"/>
          <p:cNvSpPr txBox="1"/>
          <p:nvPr/>
        </p:nvSpPr>
        <p:spPr>
          <a:xfrm>
            <a:off x="10987930" y="316468"/>
            <a:ext cx="7143401" cy="1085850"/>
          </a:xfrm>
          <a:prstGeom prst="rect">
            <a:avLst/>
          </a:prstGeom>
        </p:spPr>
        <p:txBody>
          <a:bodyPr lIns="0" tIns="0" rIns="0" bIns="0" rtlCol="0" anchor="t">
            <a:spAutoFit/>
          </a:bodyPr>
          <a:lstStyle/>
          <a:p>
            <a:pPr marL="0" lvl="0" indent="0" algn="l">
              <a:lnSpc>
                <a:spcPts val="4322"/>
              </a:lnSpc>
            </a:pPr>
            <a:r>
              <a:rPr lang="en-US" sz="3602">
                <a:solidFill>
                  <a:srgbClr val="000000"/>
                </a:solidFill>
                <a:latin typeface="Open Sauce Bold"/>
              </a:rPr>
              <a:t>Summary: The Ingredients for a Successful CHE Program</a:t>
            </a:r>
          </a:p>
        </p:txBody>
      </p:sp>
      <p:sp>
        <p:nvSpPr>
          <p:cNvPr id="4" name="TextBox 4"/>
          <p:cNvSpPr txBox="1"/>
          <p:nvPr/>
        </p:nvSpPr>
        <p:spPr>
          <a:xfrm>
            <a:off x="11277600" y="1022019"/>
            <a:ext cx="5648709" cy="8242962"/>
          </a:xfrm>
          <a:prstGeom prst="rect">
            <a:avLst/>
          </a:prstGeom>
        </p:spPr>
        <p:txBody>
          <a:bodyPr lIns="0" tIns="0" rIns="0" bIns="0" rtlCol="0" anchor="t">
            <a:spAutoFit/>
          </a:bodyPr>
          <a:lstStyle/>
          <a:p>
            <a:pPr algn="l">
              <a:lnSpc>
                <a:spcPts val="5399"/>
              </a:lnSpc>
            </a:pPr>
            <a:endParaRPr dirty="0"/>
          </a:p>
          <a:p>
            <a:pPr marL="777235" lvl="1" indent="-388618" algn="l">
              <a:lnSpc>
                <a:spcPts val="5399"/>
              </a:lnSpc>
              <a:buFont typeface="Arial"/>
              <a:buChar char="•"/>
            </a:pPr>
            <a:r>
              <a:rPr lang="en-US" sz="3599" dirty="0">
                <a:solidFill>
                  <a:srgbClr val="000000"/>
                </a:solidFill>
                <a:latin typeface="Open Sauce"/>
              </a:rPr>
              <a:t>Trust</a:t>
            </a:r>
          </a:p>
          <a:p>
            <a:pPr marL="777235" lvl="1" indent="-388618" algn="l">
              <a:lnSpc>
                <a:spcPts val="5399"/>
              </a:lnSpc>
              <a:buFont typeface="Arial"/>
              <a:buChar char="•"/>
            </a:pPr>
            <a:r>
              <a:rPr lang="en-US" sz="3599" dirty="0">
                <a:solidFill>
                  <a:srgbClr val="000000"/>
                </a:solidFill>
                <a:latin typeface="Open Sauce"/>
              </a:rPr>
              <a:t>Interest</a:t>
            </a:r>
          </a:p>
          <a:p>
            <a:pPr marL="777235" lvl="1" indent="-388618" algn="l">
              <a:lnSpc>
                <a:spcPts val="5399"/>
              </a:lnSpc>
              <a:buFont typeface="Arial"/>
              <a:buChar char="•"/>
            </a:pPr>
            <a:r>
              <a:rPr lang="en-US" sz="3599" dirty="0">
                <a:solidFill>
                  <a:srgbClr val="000000"/>
                </a:solidFill>
                <a:latin typeface="Open Sauce"/>
              </a:rPr>
              <a:t>Simplicity</a:t>
            </a:r>
          </a:p>
          <a:p>
            <a:pPr marL="777235" lvl="1" indent="-388618" algn="l">
              <a:lnSpc>
                <a:spcPts val="5399"/>
              </a:lnSpc>
              <a:buFont typeface="Arial"/>
              <a:buChar char="•"/>
            </a:pPr>
            <a:r>
              <a:rPr lang="en-US" sz="3599" dirty="0">
                <a:solidFill>
                  <a:srgbClr val="000000"/>
                </a:solidFill>
                <a:latin typeface="Open Sauce"/>
              </a:rPr>
              <a:t>Commitment: Showing up</a:t>
            </a:r>
          </a:p>
          <a:p>
            <a:pPr marL="777235" lvl="1" indent="-388618" algn="l">
              <a:lnSpc>
                <a:spcPts val="5399"/>
              </a:lnSpc>
              <a:buFont typeface="Arial"/>
              <a:buChar char="•"/>
            </a:pPr>
            <a:r>
              <a:rPr lang="en-US" sz="3599" dirty="0">
                <a:solidFill>
                  <a:srgbClr val="000000"/>
                </a:solidFill>
                <a:latin typeface="Open Sauce"/>
              </a:rPr>
              <a:t>A joyful non-hierarchical classroom: We are all learners</a:t>
            </a:r>
          </a:p>
          <a:p>
            <a:pPr marL="777235" lvl="1" indent="-388618" algn="l">
              <a:lnSpc>
                <a:spcPts val="5399"/>
              </a:lnSpc>
              <a:buFont typeface="Arial"/>
              <a:buChar char="•"/>
            </a:pPr>
            <a:r>
              <a:rPr lang="en-US" sz="3599" dirty="0">
                <a:solidFill>
                  <a:srgbClr val="000000"/>
                </a:solidFill>
                <a:latin typeface="Open Sauce"/>
              </a:rPr>
              <a:t>Respect for self-determination</a:t>
            </a:r>
          </a:p>
        </p:txBody>
      </p:sp>
      <p:sp>
        <p:nvSpPr>
          <p:cNvPr id="5" name="Freeform 5"/>
          <p:cNvSpPr/>
          <p:nvPr/>
        </p:nvSpPr>
        <p:spPr>
          <a:xfrm>
            <a:off x="1717137" y="2124862"/>
            <a:ext cx="9308411" cy="6759820"/>
          </a:xfrm>
          <a:custGeom>
            <a:avLst/>
            <a:gdLst/>
            <a:ahLst/>
            <a:cxnLst/>
            <a:rect l="l" t="t" r="r" b="b"/>
            <a:pathLst>
              <a:path w="9308411" h="6759820">
                <a:moveTo>
                  <a:pt x="0" y="0"/>
                </a:moveTo>
                <a:lnTo>
                  <a:pt x="9308410" y="0"/>
                </a:lnTo>
                <a:lnTo>
                  <a:pt x="9308410" y="6759820"/>
                </a:lnTo>
                <a:lnTo>
                  <a:pt x="0" y="6759820"/>
                </a:lnTo>
                <a:lnTo>
                  <a:pt x="0" y="0"/>
                </a:lnTo>
                <a:close/>
              </a:path>
            </a:pathLst>
          </a:custGeom>
          <a:blipFill>
            <a:blip r:embed="rId2"/>
            <a:stretch>
              <a:fillRect l="-4465" r="-4465"/>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31910"/>
            <a:ext cx="8933231" cy="10569100"/>
            <a:chOff x="0" y="0"/>
            <a:chExt cx="11910975" cy="14092133"/>
          </a:xfrm>
        </p:grpSpPr>
        <p:sp>
          <p:nvSpPr>
            <p:cNvPr id="3" name="TextBox 3"/>
            <p:cNvSpPr txBox="1"/>
            <p:nvPr/>
          </p:nvSpPr>
          <p:spPr>
            <a:xfrm>
              <a:off x="0" y="76200"/>
              <a:ext cx="11910975" cy="1698202"/>
            </a:xfrm>
            <a:prstGeom prst="rect">
              <a:avLst/>
            </a:prstGeom>
          </p:spPr>
          <p:txBody>
            <a:bodyPr lIns="0" tIns="0" rIns="0" bIns="0" rtlCol="0" anchor="t">
              <a:spAutoFit/>
            </a:bodyPr>
            <a:lstStyle/>
            <a:p>
              <a:pPr marL="0" lvl="0" indent="0" algn="l">
                <a:lnSpc>
                  <a:spcPts val="9666"/>
                </a:lnSpc>
              </a:pPr>
              <a:r>
                <a:rPr lang="en-US" sz="8787" strike="noStrike">
                  <a:solidFill>
                    <a:srgbClr val="000000"/>
                  </a:solidFill>
                  <a:latin typeface="Open Sauce Bold"/>
                </a:rPr>
                <a:t>Thank you!</a:t>
              </a:r>
            </a:p>
          </p:txBody>
        </p:sp>
        <p:sp>
          <p:nvSpPr>
            <p:cNvPr id="4" name="TextBox 4"/>
            <p:cNvSpPr txBox="1"/>
            <p:nvPr/>
          </p:nvSpPr>
          <p:spPr>
            <a:xfrm>
              <a:off x="0" y="3878104"/>
              <a:ext cx="11910975" cy="5529581"/>
            </a:xfrm>
            <a:prstGeom prst="rect">
              <a:avLst/>
            </a:prstGeom>
          </p:spPr>
          <p:txBody>
            <a:bodyPr lIns="0" tIns="0" rIns="0" bIns="0" rtlCol="0" anchor="t">
              <a:spAutoFit/>
            </a:bodyPr>
            <a:lstStyle/>
            <a:p>
              <a:pPr marL="0" lvl="0" indent="0" algn="l">
                <a:lnSpc>
                  <a:spcPts val="5039"/>
                </a:lnSpc>
                <a:spcBef>
                  <a:spcPct val="0"/>
                </a:spcBef>
              </a:pPr>
              <a:r>
                <a:rPr lang="en-US" sz="3599">
                  <a:solidFill>
                    <a:srgbClr val="000000"/>
                  </a:solidFill>
                  <a:latin typeface="Open Sauce"/>
                </a:rPr>
                <a:t>Joss Hudkins (They/Them)</a:t>
              </a:r>
            </a:p>
            <a:p>
              <a:pPr marL="0" lvl="0" indent="0" algn="l">
                <a:lnSpc>
                  <a:spcPts val="5039"/>
                </a:lnSpc>
                <a:spcBef>
                  <a:spcPct val="0"/>
                </a:spcBef>
              </a:pPr>
              <a:r>
                <a:rPr lang="en-US" sz="3599">
                  <a:solidFill>
                    <a:srgbClr val="000000"/>
                  </a:solidFill>
                  <a:latin typeface="Open Sauce"/>
                </a:rPr>
                <a:t>Lived Experience Program Coordinator</a:t>
              </a:r>
            </a:p>
            <a:p>
              <a:pPr marL="0" lvl="0" indent="0" algn="l">
                <a:lnSpc>
                  <a:spcPts val="5039"/>
                </a:lnSpc>
                <a:spcBef>
                  <a:spcPct val="0"/>
                </a:spcBef>
              </a:pPr>
              <a:r>
                <a:rPr lang="en-US" sz="3599">
                  <a:solidFill>
                    <a:srgbClr val="000000"/>
                  </a:solidFill>
                  <a:latin typeface="Open Sauce"/>
                </a:rPr>
                <a:t>Jhudkins@portlandstreetmedicine.org</a:t>
              </a:r>
            </a:p>
            <a:p>
              <a:pPr marL="0" lvl="0" indent="0" algn="l">
                <a:lnSpc>
                  <a:spcPts val="3919"/>
                </a:lnSpc>
                <a:spcBef>
                  <a:spcPct val="0"/>
                </a:spcBef>
              </a:pPr>
              <a:endParaRPr lang="en-US" sz="3599">
                <a:solidFill>
                  <a:srgbClr val="000000"/>
                </a:solidFill>
                <a:latin typeface="Open Sauce"/>
              </a:endParaRPr>
            </a:p>
            <a:p>
              <a:pPr marL="0" lvl="0" indent="0" algn="l">
                <a:lnSpc>
                  <a:spcPts val="3919"/>
                </a:lnSpc>
                <a:spcBef>
                  <a:spcPct val="0"/>
                </a:spcBef>
              </a:pPr>
              <a:endParaRPr lang="en-US" sz="3599">
                <a:solidFill>
                  <a:srgbClr val="000000"/>
                </a:solidFill>
                <a:latin typeface="Open Sauce"/>
              </a:endParaRPr>
            </a:p>
            <a:p>
              <a:pPr marL="0" lvl="0" indent="0" algn="l">
                <a:lnSpc>
                  <a:spcPts val="5039"/>
                </a:lnSpc>
                <a:spcBef>
                  <a:spcPct val="0"/>
                </a:spcBef>
              </a:pPr>
              <a:r>
                <a:rPr lang="en-US" sz="3599">
                  <a:solidFill>
                    <a:srgbClr val="000000"/>
                  </a:solidFill>
                  <a:latin typeface="Open Sauce"/>
                </a:rPr>
                <a:t>This work made possible by a generous grant from Global Permanente NW</a:t>
              </a:r>
            </a:p>
          </p:txBody>
        </p:sp>
        <p:sp>
          <p:nvSpPr>
            <p:cNvPr id="5" name="TextBox 5"/>
            <p:cNvSpPr txBox="1"/>
            <p:nvPr/>
          </p:nvSpPr>
          <p:spPr>
            <a:xfrm>
              <a:off x="0" y="13384531"/>
              <a:ext cx="11910975" cy="707602"/>
            </a:xfrm>
            <a:prstGeom prst="rect">
              <a:avLst/>
            </a:prstGeom>
          </p:spPr>
          <p:txBody>
            <a:bodyPr lIns="0" tIns="0" rIns="0" bIns="0" rtlCol="0" anchor="t">
              <a:spAutoFit/>
            </a:bodyPr>
            <a:lstStyle/>
            <a:p>
              <a:pPr marL="0" lvl="0" indent="0" algn="l">
                <a:lnSpc>
                  <a:spcPts val="4479"/>
                </a:lnSpc>
                <a:spcBef>
                  <a:spcPct val="0"/>
                </a:spcBef>
              </a:pPr>
              <a:endParaRPr/>
            </a:p>
          </p:txBody>
        </p:sp>
        <p:sp>
          <p:nvSpPr>
            <p:cNvPr id="6" name="AutoShape 6"/>
            <p:cNvSpPr/>
            <p:nvPr/>
          </p:nvSpPr>
          <p:spPr>
            <a:xfrm flipH="1">
              <a:off x="0" y="2536402"/>
              <a:ext cx="11910975" cy="0"/>
            </a:xfrm>
            <a:prstGeom prst="line">
              <a:avLst/>
            </a:prstGeom>
            <a:ln w="38100" cap="rnd">
              <a:solidFill>
                <a:srgbClr val="D32F4A"/>
              </a:solidFill>
              <a:prstDash val="solid"/>
              <a:headEnd type="none" w="sm" len="sm"/>
              <a:tailEnd type="none" w="sm" len="sm"/>
            </a:ln>
          </p:spPr>
          <p:txBody>
            <a:bodyPr/>
            <a:lstStyle/>
            <a:p>
              <a:endParaRPr lang="en-US"/>
            </a:p>
          </p:txBody>
        </p:sp>
      </p:grpSp>
      <p:sp>
        <p:nvSpPr>
          <p:cNvPr id="7" name="Freeform 7"/>
          <p:cNvSpPr/>
          <p:nvPr/>
        </p:nvSpPr>
        <p:spPr>
          <a:xfrm>
            <a:off x="384184" y="562158"/>
            <a:ext cx="8384678" cy="6117321"/>
          </a:xfrm>
          <a:custGeom>
            <a:avLst/>
            <a:gdLst/>
            <a:ahLst/>
            <a:cxnLst/>
            <a:rect l="l" t="t" r="r" b="b"/>
            <a:pathLst>
              <a:path w="8384678" h="6117321">
                <a:moveTo>
                  <a:pt x="0" y="0"/>
                </a:moveTo>
                <a:lnTo>
                  <a:pt x="8384678" y="0"/>
                </a:lnTo>
                <a:lnTo>
                  <a:pt x="8384678" y="6117321"/>
                </a:lnTo>
                <a:lnTo>
                  <a:pt x="0" y="6117321"/>
                </a:lnTo>
                <a:lnTo>
                  <a:pt x="0" y="0"/>
                </a:lnTo>
                <a:close/>
              </a:path>
            </a:pathLst>
          </a:custGeom>
          <a:blipFill>
            <a:blip r:embed="rId2"/>
            <a:stretch>
              <a:fillRect/>
            </a:stretch>
          </a:blipFill>
        </p:spPr>
        <p:txBody>
          <a:bodyPr/>
          <a:lstStyle/>
          <a:p>
            <a:endParaRPr lang="en-US"/>
          </a:p>
        </p:txBody>
      </p:sp>
      <p:sp>
        <p:nvSpPr>
          <p:cNvPr id="8" name="Freeform 8"/>
          <p:cNvSpPr/>
          <p:nvPr/>
        </p:nvSpPr>
        <p:spPr>
          <a:xfrm>
            <a:off x="1248563" y="7571239"/>
            <a:ext cx="6655920" cy="2331452"/>
          </a:xfrm>
          <a:custGeom>
            <a:avLst/>
            <a:gdLst/>
            <a:ahLst/>
            <a:cxnLst/>
            <a:rect l="l" t="t" r="r" b="b"/>
            <a:pathLst>
              <a:path w="6655920" h="2331452">
                <a:moveTo>
                  <a:pt x="0" y="0"/>
                </a:moveTo>
                <a:lnTo>
                  <a:pt x="6655920" y="0"/>
                </a:lnTo>
                <a:lnTo>
                  <a:pt x="6655920" y="2331452"/>
                </a:lnTo>
                <a:lnTo>
                  <a:pt x="0" y="2331452"/>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9144000" y="8660765"/>
            <a:ext cx="9061308" cy="1261110"/>
          </a:xfrm>
          <a:prstGeom prst="rect">
            <a:avLst/>
          </a:prstGeom>
        </p:spPr>
        <p:txBody>
          <a:bodyPr lIns="0" tIns="0" rIns="0" bIns="0" rtlCol="0" anchor="t">
            <a:spAutoFit/>
          </a:bodyPr>
          <a:lstStyle/>
          <a:p>
            <a:pPr algn="l">
              <a:lnSpc>
                <a:spcPts val="5039"/>
              </a:lnSpc>
            </a:pPr>
            <a:r>
              <a:rPr lang="en-US" sz="3599">
                <a:solidFill>
                  <a:srgbClr val="000000"/>
                </a:solidFill>
                <a:latin typeface="Open Sauce"/>
              </a:rPr>
              <a:t>For digital copies of materials visit </a:t>
            </a:r>
          </a:p>
          <a:p>
            <a:pPr algn="l">
              <a:lnSpc>
                <a:spcPts val="5039"/>
              </a:lnSpc>
            </a:pPr>
            <a:r>
              <a:rPr lang="en-US" sz="3599">
                <a:solidFill>
                  <a:srgbClr val="000000"/>
                </a:solidFill>
                <a:latin typeface="Open Sauce Bold"/>
              </a:rPr>
              <a:t>www.portlandstreetmedicine.org/che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9685" y="201757"/>
            <a:ext cx="2237611" cy="1653886"/>
          </a:xfrm>
          <a:custGeom>
            <a:avLst/>
            <a:gdLst/>
            <a:ahLst/>
            <a:cxnLst/>
            <a:rect l="l" t="t" r="r" b="b"/>
            <a:pathLst>
              <a:path w="2237611" h="1653886">
                <a:moveTo>
                  <a:pt x="0" y="0"/>
                </a:moveTo>
                <a:lnTo>
                  <a:pt x="2237611" y="0"/>
                </a:lnTo>
                <a:lnTo>
                  <a:pt x="2237611" y="1653886"/>
                </a:lnTo>
                <a:lnTo>
                  <a:pt x="0" y="1653886"/>
                </a:lnTo>
                <a:lnTo>
                  <a:pt x="0" y="0"/>
                </a:lnTo>
                <a:close/>
              </a:path>
            </a:pathLst>
          </a:custGeom>
          <a:blipFill>
            <a:blip r:embed="rId2"/>
            <a:stretch>
              <a:fillRect/>
            </a:stretch>
          </a:blipFill>
        </p:spPr>
        <p:txBody>
          <a:bodyPr/>
          <a:lstStyle/>
          <a:p>
            <a:endParaRPr lang="en-US"/>
          </a:p>
        </p:txBody>
      </p:sp>
      <p:sp>
        <p:nvSpPr>
          <p:cNvPr id="3" name="Freeform 3"/>
          <p:cNvSpPr/>
          <p:nvPr/>
        </p:nvSpPr>
        <p:spPr>
          <a:xfrm>
            <a:off x="9144000" y="565490"/>
            <a:ext cx="8761259" cy="7638520"/>
          </a:xfrm>
          <a:custGeom>
            <a:avLst/>
            <a:gdLst/>
            <a:ahLst/>
            <a:cxnLst/>
            <a:rect l="l" t="t" r="r" b="b"/>
            <a:pathLst>
              <a:path w="8761259" h="7638520">
                <a:moveTo>
                  <a:pt x="0" y="0"/>
                </a:moveTo>
                <a:lnTo>
                  <a:pt x="8761259" y="0"/>
                </a:lnTo>
                <a:lnTo>
                  <a:pt x="8761259" y="7638520"/>
                </a:lnTo>
                <a:lnTo>
                  <a:pt x="0" y="7638520"/>
                </a:lnTo>
                <a:lnTo>
                  <a:pt x="0" y="0"/>
                </a:lnTo>
                <a:close/>
              </a:path>
            </a:pathLst>
          </a:custGeom>
          <a:blipFill>
            <a:blip r:embed="rId3"/>
            <a:stretch>
              <a:fillRect t="-26465" b="-26465"/>
            </a:stretch>
          </a:blipFill>
        </p:spPr>
        <p:txBody>
          <a:bodyPr/>
          <a:lstStyle/>
          <a:p>
            <a:endParaRPr lang="en-US"/>
          </a:p>
        </p:txBody>
      </p:sp>
      <p:sp>
        <p:nvSpPr>
          <p:cNvPr id="4" name="TextBox 4"/>
          <p:cNvSpPr txBox="1"/>
          <p:nvPr/>
        </p:nvSpPr>
        <p:spPr>
          <a:xfrm>
            <a:off x="54906" y="7590600"/>
            <a:ext cx="16230600" cy="613410"/>
          </a:xfrm>
          <a:prstGeom prst="rect">
            <a:avLst/>
          </a:prstGeom>
        </p:spPr>
        <p:txBody>
          <a:bodyPr lIns="0" tIns="0" rIns="0" bIns="0" rtlCol="0" anchor="t">
            <a:spAutoFit/>
          </a:bodyPr>
          <a:lstStyle/>
          <a:p>
            <a:pPr algn="just">
              <a:lnSpc>
                <a:spcPts val="5040"/>
              </a:lnSpc>
              <a:spcBef>
                <a:spcPct val="0"/>
              </a:spcBef>
            </a:pPr>
            <a:r>
              <a:rPr lang="en-US" sz="3600" spc="-140">
                <a:solidFill>
                  <a:srgbClr val="3C3B40"/>
                </a:solidFill>
                <a:latin typeface="Open Sauce"/>
              </a:rPr>
              <a:t>Health Education on the Streets</a:t>
            </a:r>
          </a:p>
        </p:txBody>
      </p:sp>
      <p:sp>
        <p:nvSpPr>
          <p:cNvPr id="5" name="TextBox 5"/>
          <p:cNvSpPr txBox="1"/>
          <p:nvPr/>
        </p:nvSpPr>
        <p:spPr>
          <a:xfrm>
            <a:off x="8862646" y="8698230"/>
            <a:ext cx="8396654" cy="1173480"/>
          </a:xfrm>
          <a:prstGeom prst="rect">
            <a:avLst/>
          </a:prstGeom>
        </p:spPr>
        <p:txBody>
          <a:bodyPr lIns="0" tIns="0" rIns="0" bIns="0" rtlCol="0" anchor="t">
            <a:spAutoFit/>
          </a:bodyPr>
          <a:lstStyle/>
          <a:p>
            <a:pPr algn="r">
              <a:lnSpc>
                <a:spcPts val="4679"/>
              </a:lnSpc>
              <a:spcBef>
                <a:spcPct val="0"/>
              </a:spcBef>
            </a:pPr>
            <a:r>
              <a:rPr lang="en-US" sz="3599" spc="-140">
                <a:solidFill>
                  <a:srgbClr val="3C3B40"/>
                </a:solidFill>
                <a:latin typeface="Open Sauce"/>
              </a:rPr>
              <a:t>Presented by Joss Hudkins (They/Them)</a:t>
            </a:r>
          </a:p>
          <a:p>
            <a:pPr algn="r">
              <a:lnSpc>
                <a:spcPts val="4679"/>
              </a:lnSpc>
              <a:spcBef>
                <a:spcPct val="0"/>
              </a:spcBef>
            </a:pPr>
            <a:r>
              <a:rPr lang="en-US" sz="3599" spc="-140">
                <a:solidFill>
                  <a:srgbClr val="3C3B40"/>
                </a:solidFill>
                <a:latin typeface="Open Sauce"/>
              </a:rPr>
              <a:t>Lived Experience Program Coordinator</a:t>
            </a:r>
          </a:p>
        </p:txBody>
      </p:sp>
      <p:sp>
        <p:nvSpPr>
          <p:cNvPr id="6" name="TextBox 6"/>
          <p:cNvSpPr txBox="1"/>
          <p:nvPr/>
        </p:nvSpPr>
        <p:spPr>
          <a:xfrm>
            <a:off x="54906" y="2459972"/>
            <a:ext cx="8807740" cy="4903848"/>
          </a:xfrm>
          <a:prstGeom prst="rect">
            <a:avLst/>
          </a:prstGeom>
        </p:spPr>
        <p:txBody>
          <a:bodyPr lIns="0" tIns="0" rIns="0" bIns="0" rtlCol="0" anchor="t">
            <a:spAutoFit/>
          </a:bodyPr>
          <a:lstStyle/>
          <a:p>
            <a:pPr algn="l">
              <a:lnSpc>
                <a:spcPts val="9717"/>
              </a:lnSpc>
              <a:spcBef>
                <a:spcPct val="0"/>
              </a:spcBef>
            </a:pPr>
            <a:r>
              <a:rPr lang="en-US" sz="7900">
                <a:solidFill>
                  <a:srgbClr val="D32F4A"/>
                </a:solidFill>
                <a:latin typeface="Open Sauce"/>
              </a:rPr>
              <a:t>Empowering Skin and Soft Tissue Care in Homeless Communities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2"/>
            <a:stretch>
              <a:fillRect t="-14035" b="-2923"/>
            </a:stretch>
          </a:blipFill>
        </p:spPr>
        <p:txBody>
          <a:bodyPr/>
          <a:lstStyle/>
          <a:p>
            <a:endParaRPr lang="en-US"/>
          </a:p>
        </p:txBody>
      </p:sp>
      <p:sp>
        <p:nvSpPr>
          <p:cNvPr id="3" name="AutoShape 3"/>
          <p:cNvSpPr/>
          <p:nvPr/>
        </p:nvSpPr>
        <p:spPr>
          <a:xfrm>
            <a:off x="9554795" y="2856051"/>
            <a:ext cx="5122944" cy="0"/>
          </a:xfrm>
          <a:prstGeom prst="line">
            <a:avLst/>
          </a:prstGeom>
          <a:ln w="38100" cap="flat">
            <a:solidFill>
              <a:srgbClr val="D32F4A"/>
            </a:solidFill>
            <a:prstDash val="solid"/>
            <a:headEnd type="none" w="sm" len="sm"/>
            <a:tailEnd type="none" w="sm" len="sm"/>
          </a:ln>
        </p:spPr>
        <p:txBody>
          <a:bodyPr/>
          <a:lstStyle/>
          <a:p>
            <a:endParaRPr lang="en-US"/>
          </a:p>
        </p:txBody>
      </p:sp>
      <p:sp>
        <p:nvSpPr>
          <p:cNvPr id="4" name="TextBox 4"/>
          <p:cNvSpPr txBox="1"/>
          <p:nvPr/>
        </p:nvSpPr>
        <p:spPr>
          <a:xfrm>
            <a:off x="9554795" y="202168"/>
            <a:ext cx="5122944" cy="1680210"/>
          </a:xfrm>
          <a:prstGeom prst="rect">
            <a:avLst/>
          </a:prstGeom>
        </p:spPr>
        <p:txBody>
          <a:bodyPr lIns="0" tIns="0" rIns="0" bIns="0" rtlCol="0" anchor="t">
            <a:spAutoFit/>
          </a:bodyPr>
          <a:lstStyle/>
          <a:p>
            <a:pPr marL="0" lvl="0" indent="0" algn="l">
              <a:lnSpc>
                <a:spcPts val="4410"/>
              </a:lnSpc>
            </a:pPr>
            <a:r>
              <a:rPr lang="en-US" sz="4200">
                <a:solidFill>
                  <a:srgbClr val="3C3B40"/>
                </a:solidFill>
                <a:latin typeface="Open Sauce"/>
              </a:rPr>
              <a:t>Land Acknowledgement of Portland, Oregon</a:t>
            </a:r>
          </a:p>
        </p:txBody>
      </p:sp>
      <p:sp>
        <p:nvSpPr>
          <p:cNvPr id="5" name="TextBox 5"/>
          <p:cNvSpPr txBox="1"/>
          <p:nvPr/>
        </p:nvSpPr>
        <p:spPr>
          <a:xfrm>
            <a:off x="9554795" y="3079750"/>
            <a:ext cx="8733205" cy="6366510"/>
          </a:xfrm>
          <a:prstGeom prst="rect">
            <a:avLst/>
          </a:prstGeom>
        </p:spPr>
        <p:txBody>
          <a:bodyPr lIns="0" tIns="0" rIns="0" bIns="0" rtlCol="0" anchor="t">
            <a:spAutoFit/>
          </a:bodyPr>
          <a:lstStyle/>
          <a:p>
            <a:pPr algn="l">
              <a:lnSpc>
                <a:spcPts val="5039"/>
              </a:lnSpc>
            </a:pPr>
            <a:r>
              <a:rPr lang="en-US" sz="3599">
                <a:solidFill>
                  <a:srgbClr val="3C3B40"/>
                </a:solidFill>
                <a:latin typeface="Open Sauce"/>
              </a:rPr>
              <a:t>At Portland Street Medicine we acknowledge that what we now call Portland, Oregon and Multnomah County are the ancestral lands of the Multnomah, Wasco, Kathlamet, Clackamas, Cowlitz bands of Chinook, Tualatin Kalapuya, Molalla and many other Tribes who made their homes along the Columbia and Willamette Rivers.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4057652"/>
            <a:ext cx="8004750" cy="2879722"/>
          </a:xfrm>
          <a:prstGeom prst="rect">
            <a:avLst/>
          </a:prstGeom>
        </p:spPr>
        <p:txBody>
          <a:bodyPr lIns="0" tIns="0" rIns="0" bIns="0" rtlCol="0" anchor="t">
            <a:spAutoFit/>
          </a:bodyPr>
          <a:lstStyle/>
          <a:p>
            <a:pPr marL="1187477" lvl="1" indent="-593738" algn="just">
              <a:lnSpc>
                <a:spcPts val="7700"/>
              </a:lnSpc>
              <a:buFont typeface="Arial"/>
              <a:buChar char="•"/>
            </a:pPr>
            <a:r>
              <a:rPr lang="en-US" sz="5500">
                <a:solidFill>
                  <a:srgbClr val="000000"/>
                </a:solidFill>
                <a:latin typeface="Open Sauce"/>
              </a:rPr>
              <a:t>Medical Care</a:t>
            </a:r>
          </a:p>
          <a:p>
            <a:pPr marL="1187477" lvl="1" indent="-593738" algn="ctr">
              <a:lnSpc>
                <a:spcPts val="7700"/>
              </a:lnSpc>
              <a:buFont typeface="Arial"/>
              <a:buChar char="•"/>
            </a:pPr>
            <a:r>
              <a:rPr lang="en-US" sz="5500">
                <a:solidFill>
                  <a:srgbClr val="000000"/>
                </a:solidFill>
                <a:latin typeface="Open Sauce"/>
              </a:rPr>
              <a:t>Social Determinants</a:t>
            </a:r>
          </a:p>
          <a:p>
            <a:pPr marL="1187477" lvl="1" indent="-593738" algn="l">
              <a:lnSpc>
                <a:spcPts val="7700"/>
              </a:lnSpc>
              <a:buFont typeface="Arial"/>
              <a:buChar char="•"/>
            </a:pPr>
            <a:r>
              <a:rPr lang="en-US" sz="5500">
                <a:solidFill>
                  <a:srgbClr val="000000"/>
                </a:solidFill>
                <a:latin typeface="Open Sauce"/>
              </a:rPr>
              <a:t>Health Literacy</a:t>
            </a:r>
          </a:p>
        </p:txBody>
      </p:sp>
      <p:sp>
        <p:nvSpPr>
          <p:cNvPr id="3" name="AutoShape 3"/>
          <p:cNvSpPr/>
          <p:nvPr/>
        </p:nvSpPr>
        <p:spPr>
          <a:xfrm>
            <a:off x="622300" y="3673719"/>
            <a:ext cx="5122944" cy="0"/>
          </a:xfrm>
          <a:prstGeom prst="line">
            <a:avLst/>
          </a:prstGeom>
          <a:ln w="38100" cap="flat">
            <a:solidFill>
              <a:srgbClr val="D32F4A"/>
            </a:solidFill>
            <a:prstDash val="solid"/>
            <a:headEnd type="none" w="sm" len="sm"/>
            <a:tailEnd type="none" w="sm" len="sm"/>
          </a:ln>
        </p:spPr>
        <p:txBody>
          <a:bodyPr/>
          <a:lstStyle/>
          <a:p>
            <a:endParaRPr lang="en-US"/>
          </a:p>
        </p:txBody>
      </p:sp>
      <p:sp>
        <p:nvSpPr>
          <p:cNvPr id="4" name="TextBox 4"/>
          <p:cNvSpPr txBox="1"/>
          <p:nvPr/>
        </p:nvSpPr>
        <p:spPr>
          <a:xfrm>
            <a:off x="622300" y="505689"/>
            <a:ext cx="10500592" cy="2493643"/>
          </a:xfrm>
          <a:prstGeom prst="rect">
            <a:avLst/>
          </a:prstGeom>
        </p:spPr>
        <p:txBody>
          <a:bodyPr lIns="0" tIns="0" rIns="0" bIns="0" rtlCol="0" anchor="t">
            <a:spAutoFit/>
          </a:bodyPr>
          <a:lstStyle/>
          <a:p>
            <a:pPr algn="just">
              <a:lnSpc>
                <a:spcPts val="10080"/>
              </a:lnSpc>
            </a:pPr>
            <a:r>
              <a:rPr lang="en-US" sz="7200">
                <a:solidFill>
                  <a:srgbClr val="000000"/>
                </a:solidFill>
                <a:latin typeface="Open Sauce"/>
              </a:rPr>
              <a:t>Three Components of </a:t>
            </a:r>
          </a:p>
          <a:p>
            <a:pPr algn="just">
              <a:lnSpc>
                <a:spcPts val="10080"/>
              </a:lnSpc>
            </a:pPr>
            <a:r>
              <a:rPr lang="en-US" sz="7200">
                <a:solidFill>
                  <a:srgbClr val="000000"/>
                </a:solidFill>
                <a:latin typeface="Open Sauce"/>
              </a:rPr>
              <a:t>Healthcare</a:t>
            </a:r>
          </a:p>
        </p:txBody>
      </p:sp>
      <p:sp>
        <p:nvSpPr>
          <p:cNvPr id="5" name="AutoShape 5"/>
          <p:cNvSpPr/>
          <p:nvPr/>
        </p:nvSpPr>
        <p:spPr>
          <a:xfrm>
            <a:off x="-260624" y="7283294"/>
            <a:ext cx="19495059" cy="4005006"/>
          </a:xfrm>
          <a:prstGeom prst="rect">
            <a:avLst/>
          </a:prstGeom>
          <a:solidFill>
            <a:srgbClr val="D32F4A"/>
          </a:solidFill>
        </p:spPr>
        <p:txBody>
          <a:bodyPr/>
          <a:lstStyle/>
          <a:p>
            <a:endParaRPr lang="en-US"/>
          </a:p>
        </p:txBody>
      </p:sp>
      <p:sp>
        <p:nvSpPr>
          <p:cNvPr id="6" name="Freeform 6"/>
          <p:cNvSpPr/>
          <p:nvPr/>
        </p:nvSpPr>
        <p:spPr>
          <a:xfrm>
            <a:off x="11431428" y="256780"/>
            <a:ext cx="6515626" cy="9773439"/>
          </a:xfrm>
          <a:custGeom>
            <a:avLst/>
            <a:gdLst/>
            <a:ahLst/>
            <a:cxnLst/>
            <a:rect l="l" t="t" r="r" b="b"/>
            <a:pathLst>
              <a:path w="6515626" h="9773439">
                <a:moveTo>
                  <a:pt x="0" y="0"/>
                </a:moveTo>
                <a:lnTo>
                  <a:pt x="6515626" y="0"/>
                </a:lnTo>
                <a:lnTo>
                  <a:pt x="6515626" y="9773440"/>
                </a:lnTo>
                <a:lnTo>
                  <a:pt x="0" y="977344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0624" y="7283294"/>
            <a:ext cx="19495059" cy="4005006"/>
          </a:xfrm>
          <a:prstGeom prst="rect">
            <a:avLst/>
          </a:prstGeom>
          <a:solidFill>
            <a:srgbClr val="D32F4A"/>
          </a:solidFill>
        </p:spPr>
        <p:txBody>
          <a:bodyPr/>
          <a:lstStyle/>
          <a:p>
            <a:endParaRPr lang="en-US"/>
          </a:p>
        </p:txBody>
      </p:sp>
      <p:sp>
        <p:nvSpPr>
          <p:cNvPr id="3" name="Freeform 3"/>
          <p:cNvSpPr/>
          <p:nvPr/>
        </p:nvSpPr>
        <p:spPr>
          <a:xfrm>
            <a:off x="7172286" y="434860"/>
            <a:ext cx="10836609" cy="8022244"/>
          </a:xfrm>
          <a:custGeom>
            <a:avLst/>
            <a:gdLst/>
            <a:ahLst/>
            <a:cxnLst/>
            <a:rect l="l" t="t" r="r" b="b"/>
            <a:pathLst>
              <a:path w="10836609" h="8022244">
                <a:moveTo>
                  <a:pt x="0" y="0"/>
                </a:moveTo>
                <a:lnTo>
                  <a:pt x="10836608" y="0"/>
                </a:lnTo>
                <a:lnTo>
                  <a:pt x="10836608" y="8022245"/>
                </a:lnTo>
                <a:lnTo>
                  <a:pt x="0" y="8022245"/>
                </a:lnTo>
                <a:lnTo>
                  <a:pt x="0" y="0"/>
                </a:lnTo>
                <a:close/>
              </a:path>
            </a:pathLst>
          </a:custGeom>
          <a:blipFill>
            <a:blip r:embed="rId2"/>
            <a:stretch>
              <a:fillRect l="-5521" r="-5521"/>
            </a:stretch>
          </a:blipFill>
        </p:spPr>
        <p:txBody>
          <a:bodyPr/>
          <a:lstStyle/>
          <a:p>
            <a:endParaRPr lang="en-US"/>
          </a:p>
        </p:txBody>
      </p:sp>
      <p:sp>
        <p:nvSpPr>
          <p:cNvPr id="4" name="TextBox 4"/>
          <p:cNvSpPr txBox="1"/>
          <p:nvPr/>
        </p:nvSpPr>
        <p:spPr>
          <a:xfrm>
            <a:off x="2045637" y="1433097"/>
            <a:ext cx="254079" cy="539115"/>
          </a:xfrm>
          <a:prstGeom prst="rect">
            <a:avLst/>
          </a:prstGeom>
        </p:spPr>
        <p:txBody>
          <a:bodyPr lIns="0" tIns="0" rIns="0" bIns="0" rtlCol="0" anchor="t">
            <a:spAutoFit/>
          </a:bodyPr>
          <a:lstStyle/>
          <a:p>
            <a:pPr algn="ctr">
              <a:lnSpc>
                <a:spcPts val="4409"/>
              </a:lnSpc>
            </a:pPr>
            <a:r>
              <a:rPr lang="en-US" sz="3150">
                <a:solidFill>
                  <a:srgbClr val="FFFFFF"/>
                </a:solidFill>
                <a:latin typeface="Open Sauce"/>
              </a:rPr>
              <a:t>g</a:t>
            </a:r>
          </a:p>
        </p:txBody>
      </p:sp>
      <p:sp>
        <p:nvSpPr>
          <p:cNvPr id="5" name="TextBox 5"/>
          <p:cNvSpPr txBox="1"/>
          <p:nvPr/>
        </p:nvSpPr>
        <p:spPr>
          <a:xfrm>
            <a:off x="698683" y="1196877"/>
            <a:ext cx="1601034" cy="539115"/>
          </a:xfrm>
          <a:prstGeom prst="rect">
            <a:avLst/>
          </a:prstGeom>
        </p:spPr>
        <p:txBody>
          <a:bodyPr lIns="0" tIns="0" rIns="0" bIns="0" rtlCol="0" anchor="t">
            <a:spAutoFit/>
          </a:bodyPr>
          <a:lstStyle/>
          <a:p>
            <a:pPr algn="ctr">
              <a:lnSpc>
                <a:spcPts val="4409"/>
              </a:lnSpc>
            </a:pPr>
            <a:r>
              <a:rPr lang="en-US" sz="3150">
                <a:solidFill>
                  <a:srgbClr val="FFFFFF"/>
                </a:solidFill>
                <a:latin typeface="Open Sauce"/>
              </a:rPr>
              <a:t>Heading</a:t>
            </a:r>
          </a:p>
        </p:txBody>
      </p:sp>
      <p:sp>
        <p:nvSpPr>
          <p:cNvPr id="6" name="TextBox 6"/>
          <p:cNvSpPr txBox="1"/>
          <p:nvPr/>
        </p:nvSpPr>
        <p:spPr>
          <a:xfrm>
            <a:off x="503280" y="311035"/>
            <a:ext cx="6153924" cy="3769995"/>
          </a:xfrm>
          <a:prstGeom prst="rect">
            <a:avLst/>
          </a:prstGeom>
        </p:spPr>
        <p:txBody>
          <a:bodyPr lIns="0" tIns="0" rIns="0" bIns="0" rtlCol="0" anchor="t">
            <a:spAutoFit/>
          </a:bodyPr>
          <a:lstStyle/>
          <a:p>
            <a:pPr algn="just">
              <a:lnSpc>
                <a:spcPts val="10080"/>
              </a:lnSpc>
            </a:pPr>
            <a:r>
              <a:rPr lang="en-US" sz="7200">
                <a:solidFill>
                  <a:srgbClr val="000000"/>
                </a:solidFill>
                <a:latin typeface="Open Sauce"/>
              </a:rPr>
              <a:t>How and Why</a:t>
            </a:r>
          </a:p>
          <a:p>
            <a:pPr algn="just">
              <a:lnSpc>
                <a:spcPts val="10080"/>
              </a:lnSpc>
            </a:pPr>
            <a:r>
              <a:rPr lang="en-US" sz="7200">
                <a:solidFill>
                  <a:srgbClr val="000000"/>
                </a:solidFill>
                <a:latin typeface="Open Sauce"/>
              </a:rPr>
              <a:t>Skin and Soft</a:t>
            </a:r>
          </a:p>
          <a:p>
            <a:pPr algn="just">
              <a:lnSpc>
                <a:spcPts val="10080"/>
              </a:lnSpc>
            </a:pPr>
            <a:r>
              <a:rPr lang="en-US" sz="7200">
                <a:solidFill>
                  <a:srgbClr val="000000"/>
                </a:solidFill>
                <a:latin typeface="Open Sauce"/>
              </a:rPr>
              <a:t>Tissue Care?</a:t>
            </a:r>
          </a:p>
        </p:txBody>
      </p:sp>
      <p:sp>
        <p:nvSpPr>
          <p:cNvPr id="7" name="AutoShape 7"/>
          <p:cNvSpPr/>
          <p:nvPr/>
        </p:nvSpPr>
        <p:spPr>
          <a:xfrm>
            <a:off x="503280" y="4465032"/>
            <a:ext cx="5617996" cy="0"/>
          </a:xfrm>
          <a:prstGeom prst="line">
            <a:avLst/>
          </a:prstGeom>
          <a:ln w="38100" cap="flat">
            <a:solidFill>
              <a:srgbClr val="D32F4A"/>
            </a:solidFill>
            <a:prstDash val="solid"/>
            <a:headEnd type="none" w="sm" len="sm"/>
            <a:tailEnd type="none" w="sm"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91853" y="121888"/>
            <a:ext cx="5122944" cy="1927923"/>
          </a:xfrm>
          <a:prstGeom prst="rect">
            <a:avLst/>
          </a:prstGeom>
        </p:spPr>
        <p:txBody>
          <a:bodyPr lIns="0" tIns="0" rIns="0" bIns="0" rtlCol="0" anchor="t">
            <a:spAutoFit/>
          </a:bodyPr>
          <a:lstStyle/>
          <a:p>
            <a:pPr marL="0" lvl="0" indent="0" algn="l">
              <a:lnSpc>
                <a:spcPts val="7563"/>
              </a:lnSpc>
            </a:pPr>
            <a:r>
              <a:rPr lang="en-US" sz="7203">
                <a:solidFill>
                  <a:srgbClr val="000000"/>
                </a:solidFill>
                <a:latin typeface="Open Sauce"/>
              </a:rPr>
              <a:t>The Workshop</a:t>
            </a:r>
          </a:p>
        </p:txBody>
      </p:sp>
      <p:sp>
        <p:nvSpPr>
          <p:cNvPr id="3" name="AutoShape 3"/>
          <p:cNvSpPr/>
          <p:nvPr/>
        </p:nvSpPr>
        <p:spPr>
          <a:xfrm>
            <a:off x="8991853" y="2292981"/>
            <a:ext cx="5617996" cy="0"/>
          </a:xfrm>
          <a:prstGeom prst="line">
            <a:avLst/>
          </a:prstGeom>
          <a:ln w="38100" cap="flat">
            <a:solidFill>
              <a:srgbClr val="D32F4A"/>
            </a:solidFill>
            <a:prstDash val="solid"/>
            <a:headEnd type="none" w="sm" len="sm"/>
            <a:tailEnd type="none" w="sm" len="sm"/>
          </a:ln>
        </p:spPr>
        <p:txBody>
          <a:bodyPr/>
          <a:lstStyle/>
          <a:p>
            <a:endParaRPr lang="en-US"/>
          </a:p>
        </p:txBody>
      </p:sp>
      <p:sp>
        <p:nvSpPr>
          <p:cNvPr id="4" name="AutoShape 4"/>
          <p:cNvSpPr/>
          <p:nvPr/>
        </p:nvSpPr>
        <p:spPr>
          <a:xfrm>
            <a:off x="-260624" y="7283294"/>
            <a:ext cx="19495059" cy="4005006"/>
          </a:xfrm>
          <a:prstGeom prst="rect">
            <a:avLst/>
          </a:prstGeom>
          <a:solidFill>
            <a:srgbClr val="D32F4A"/>
          </a:solidFill>
        </p:spPr>
        <p:txBody>
          <a:bodyPr/>
          <a:lstStyle/>
          <a:p>
            <a:endParaRPr lang="en-US"/>
          </a:p>
        </p:txBody>
      </p:sp>
      <p:sp>
        <p:nvSpPr>
          <p:cNvPr id="5" name="Freeform 5"/>
          <p:cNvSpPr/>
          <p:nvPr/>
        </p:nvSpPr>
        <p:spPr>
          <a:xfrm>
            <a:off x="998738" y="874162"/>
            <a:ext cx="3669116" cy="8538676"/>
          </a:xfrm>
          <a:custGeom>
            <a:avLst/>
            <a:gdLst/>
            <a:ahLst/>
            <a:cxnLst/>
            <a:rect l="l" t="t" r="r" b="b"/>
            <a:pathLst>
              <a:path w="3669116" h="8538676">
                <a:moveTo>
                  <a:pt x="0" y="0"/>
                </a:moveTo>
                <a:lnTo>
                  <a:pt x="3669117" y="0"/>
                </a:lnTo>
                <a:lnTo>
                  <a:pt x="3669117" y="8538676"/>
                </a:lnTo>
                <a:lnTo>
                  <a:pt x="0" y="8538676"/>
                </a:lnTo>
                <a:lnTo>
                  <a:pt x="0" y="0"/>
                </a:lnTo>
                <a:close/>
              </a:path>
            </a:pathLst>
          </a:custGeom>
          <a:blipFill>
            <a:blip r:embed="rId2"/>
            <a:stretch>
              <a:fillRect l="-31671" r="-39079"/>
            </a:stretch>
          </a:blipFill>
        </p:spPr>
        <p:txBody>
          <a:bodyPr/>
          <a:lstStyle/>
          <a:p>
            <a:endParaRPr lang="en-US"/>
          </a:p>
        </p:txBody>
      </p:sp>
      <p:sp>
        <p:nvSpPr>
          <p:cNvPr id="6" name="Freeform 6"/>
          <p:cNvSpPr/>
          <p:nvPr/>
        </p:nvSpPr>
        <p:spPr>
          <a:xfrm>
            <a:off x="4763105" y="874162"/>
            <a:ext cx="3669116" cy="8538676"/>
          </a:xfrm>
          <a:custGeom>
            <a:avLst/>
            <a:gdLst/>
            <a:ahLst/>
            <a:cxnLst/>
            <a:rect l="l" t="t" r="r" b="b"/>
            <a:pathLst>
              <a:path w="3669116" h="8538676">
                <a:moveTo>
                  <a:pt x="0" y="0"/>
                </a:moveTo>
                <a:lnTo>
                  <a:pt x="3669116" y="0"/>
                </a:lnTo>
                <a:lnTo>
                  <a:pt x="3669116" y="8538676"/>
                </a:lnTo>
                <a:lnTo>
                  <a:pt x="0" y="8538676"/>
                </a:lnTo>
                <a:lnTo>
                  <a:pt x="0" y="0"/>
                </a:lnTo>
                <a:close/>
              </a:path>
            </a:pathLst>
          </a:custGeom>
          <a:blipFill>
            <a:blip r:embed="rId3"/>
            <a:stretch>
              <a:fillRect l="-77572" r="-132717"/>
            </a:stretch>
          </a:blipFill>
        </p:spPr>
        <p:txBody>
          <a:bodyPr/>
          <a:lstStyle/>
          <a:p>
            <a:endParaRPr lang="en-US"/>
          </a:p>
        </p:txBody>
      </p:sp>
      <p:sp>
        <p:nvSpPr>
          <p:cNvPr id="7" name="TextBox 7"/>
          <p:cNvSpPr txBox="1"/>
          <p:nvPr/>
        </p:nvSpPr>
        <p:spPr>
          <a:xfrm>
            <a:off x="8432221" y="2435856"/>
            <a:ext cx="9855779" cy="7737475"/>
          </a:xfrm>
          <a:prstGeom prst="rect">
            <a:avLst/>
          </a:prstGeom>
        </p:spPr>
        <p:txBody>
          <a:bodyPr lIns="0" tIns="0" rIns="0" bIns="0" rtlCol="0" anchor="t">
            <a:spAutoFit/>
          </a:bodyPr>
          <a:lstStyle/>
          <a:p>
            <a:pPr marL="1187449" lvl="1" indent="-593725" algn="just">
              <a:lnSpc>
                <a:spcPts val="7699"/>
              </a:lnSpc>
              <a:buFont typeface="Arial"/>
              <a:buChar char="•"/>
            </a:pPr>
            <a:r>
              <a:rPr lang="en-US" sz="5499">
                <a:solidFill>
                  <a:srgbClr val="000000"/>
                </a:solidFill>
                <a:latin typeface="Open Sauce"/>
              </a:rPr>
              <a:t>Non-Hierarchical Approach</a:t>
            </a:r>
          </a:p>
          <a:p>
            <a:pPr marL="1187449" lvl="1" indent="-593725" algn="just">
              <a:lnSpc>
                <a:spcPts val="7699"/>
              </a:lnSpc>
              <a:buFont typeface="Arial"/>
              <a:buChar char="•"/>
            </a:pPr>
            <a:r>
              <a:rPr lang="en-US" sz="5499">
                <a:solidFill>
                  <a:srgbClr val="000000"/>
                </a:solidFill>
                <a:latin typeface="Open Sauce"/>
              </a:rPr>
              <a:t>Know Your Audience</a:t>
            </a:r>
          </a:p>
          <a:p>
            <a:pPr marL="1187449" lvl="1" indent="-593725" algn="just">
              <a:lnSpc>
                <a:spcPts val="7699"/>
              </a:lnSpc>
              <a:buFont typeface="Arial"/>
              <a:buChar char="•"/>
            </a:pPr>
            <a:r>
              <a:rPr lang="en-US" sz="5499">
                <a:solidFill>
                  <a:srgbClr val="000000"/>
                </a:solidFill>
                <a:latin typeface="Open Sauce"/>
              </a:rPr>
              <a:t>Know Your Team</a:t>
            </a:r>
          </a:p>
          <a:p>
            <a:pPr marL="1187449" lvl="1" indent="-593725" algn="just">
              <a:lnSpc>
                <a:spcPts val="7699"/>
              </a:lnSpc>
              <a:buFont typeface="Arial"/>
              <a:buChar char="•"/>
            </a:pPr>
            <a:r>
              <a:rPr lang="en-US" sz="5499">
                <a:solidFill>
                  <a:srgbClr val="000000"/>
                </a:solidFill>
                <a:latin typeface="Open Sauce"/>
              </a:rPr>
              <a:t>Know Your Environment</a:t>
            </a:r>
          </a:p>
          <a:p>
            <a:pPr algn="just">
              <a:lnSpc>
                <a:spcPts val="7699"/>
              </a:lnSpc>
            </a:pPr>
            <a:endParaRPr lang="en-US" sz="5499">
              <a:solidFill>
                <a:srgbClr val="000000"/>
              </a:solidFill>
              <a:latin typeface="Open Sauce"/>
            </a:endParaRPr>
          </a:p>
          <a:p>
            <a:pPr algn="just">
              <a:lnSpc>
                <a:spcPts val="7699"/>
              </a:lnSpc>
            </a:pPr>
            <a:endParaRPr lang="en-US" sz="5499">
              <a:solidFill>
                <a:srgbClr val="000000"/>
              </a:solidFill>
              <a:latin typeface="Open Sauce"/>
            </a:endParaRPr>
          </a:p>
          <a:p>
            <a:pPr algn="just">
              <a:lnSpc>
                <a:spcPts val="7699"/>
              </a:lnSpc>
            </a:pPr>
            <a:endParaRPr lang="en-US" sz="5499">
              <a:solidFill>
                <a:srgbClr val="000000"/>
              </a:solidFill>
              <a:latin typeface="Open Sau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427207" y="522063"/>
            <a:ext cx="8579439" cy="6761231"/>
          </a:xfrm>
          <a:custGeom>
            <a:avLst/>
            <a:gdLst/>
            <a:ahLst/>
            <a:cxnLst/>
            <a:rect l="l" t="t" r="r" b="b"/>
            <a:pathLst>
              <a:path w="8579439" h="6761231">
                <a:moveTo>
                  <a:pt x="0" y="0"/>
                </a:moveTo>
                <a:lnTo>
                  <a:pt x="8579439" y="0"/>
                </a:lnTo>
                <a:lnTo>
                  <a:pt x="8579439" y="6761231"/>
                </a:lnTo>
                <a:lnTo>
                  <a:pt x="0" y="6761231"/>
                </a:lnTo>
                <a:lnTo>
                  <a:pt x="0" y="0"/>
                </a:lnTo>
                <a:close/>
              </a:path>
            </a:pathLst>
          </a:custGeom>
          <a:blipFill>
            <a:blip r:embed="rId2"/>
            <a:stretch>
              <a:fillRect l="-3310" t="-1960" r="-3310"/>
            </a:stretch>
          </a:blipFill>
        </p:spPr>
        <p:txBody>
          <a:bodyPr/>
          <a:lstStyle/>
          <a:p>
            <a:endParaRPr lang="en-US"/>
          </a:p>
        </p:txBody>
      </p:sp>
      <p:sp>
        <p:nvSpPr>
          <p:cNvPr id="3" name="TextBox 3"/>
          <p:cNvSpPr txBox="1"/>
          <p:nvPr/>
        </p:nvSpPr>
        <p:spPr>
          <a:xfrm>
            <a:off x="308811" y="1200150"/>
            <a:ext cx="9118396" cy="1810512"/>
          </a:xfrm>
          <a:prstGeom prst="rect">
            <a:avLst/>
          </a:prstGeom>
        </p:spPr>
        <p:txBody>
          <a:bodyPr lIns="0" tIns="0" rIns="0" bIns="0" rtlCol="0" anchor="t">
            <a:spAutoFit/>
          </a:bodyPr>
          <a:lstStyle/>
          <a:p>
            <a:pPr marL="0" lvl="0" indent="0" algn="l">
              <a:lnSpc>
                <a:spcPts val="6984"/>
              </a:lnSpc>
              <a:spcBef>
                <a:spcPct val="0"/>
              </a:spcBef>
            </a:pPr>
            <a:r>
              <a:rPr lang="en-US" sz="7200">
                <a:solidFill>
                  <a:srgbClr val="000000"/>
                </a:solidFill>
                <a:latin typeface="Open Sauce"/>
              </a:rPr>
              <a:t>The Outdoor Classroom is Unique</a:t>
            </a:r>
          </a:p>
        </p:txBody>
      </p:sp>
      <p:grpSp>
        <p:nvGrpSpPr>
          <p:cNvPr id="4" name="Group 4"/>
          <p:cNvGrpSpPr/>
          <p:nvPr/>
        </p:nvGrpSpPr>
        <p:grpSpPr>
          <a:xfrm>
            <a:off x="1028700" y="6651777"/>
            <a:ext cx="7837602" cy="1445532"/>
            <a:chOff x="0" y="0"/>
            <a:chExt cx="10450136" cy="1927377"/>
          </a:xfrm>
        </p:grpSpPr>
        <p:sp>
          <p:nvSpPr>
            <p:cNvPr id="5" name="TextBox 5"/>
            <p:cNvSpPr txBox="1"/>
            <p:nvPr/>
          </p:nvSpPr>
          <p:spPr>
            <a:xfrm>
              <a:off x="0" y="0"/>
              <a:ext cx="10450136" cy="495300"/>
            </a:xfrm>
            <a:prstGeom prst="rect">
              <a:avLst/>
            </a:prstGeom>
          </p:spPr>
          <p:txBody>
            <a:bodyPr lIns="0" tIns="0" rIns="0" bIns="0" rtlCol="0" anchor="t">
              <a:spAutoFit/>
            </a:bodyPr>
            <a:lstStyle/>
            <a:p>
              <a:pPr algn="l">
                <a:lnSpc>
                  <a:spcPts val="2999"/>
                </a:lnSpc>
              </a:pPr>
              <a:endParaRPr/>
            </a:p>
          </p:txBody>
        </p:sp>
        <p:sp>
          <p:nvSpPr>
            <p:cNvPr id="6" name="TextBox 6"/>
            <p:cNvSpPr txBox="1"/>
            <p:nvPr/>
          </p:nvSpPr>
          <p:spPr>
            <a:xfrm>
              <a:off x="0" y="936777"/>
              <a:ext cx="10450136" cy="990600"/>
            </a:xfrm>
            <a:prstGeom prst="rect">
              <a:avLst/>
            </a:prstGeom>
          </p:spPr>
          <p:txBody>
            <a:bodyPr lIns="0" tIns="0" rIns="0" bIns="0" rtlCol="0" anchor="t">
              <a:spAutoFit/>
            </a:bodyPr>
            <a:lstStyle/>
            <a:p>
              <a:pPr algn="l">
                <a:lnSpc>
                  <a:spcPts val="2999"/>
                </a:lnSpc>
              </a:pPr>
              <a:endParaRPr/>
            </a:p>
            <a:p>
              <a:pPr algn="l">
                <a:lnSpc>
                  <a:spcPts val="2999"/>
                </a:lnSpc>
              </a:pPr>
              <a:endParaRPr/>
            </a:p>
          </p:txBody>
        </p:sp>
      </p:grpSp>
      <p:sp>
        <p:nvSpPr>
          <p:cNvPr id="7" name="AutoShape 7"/>
          <p:cNvSpPr/>
          <p:nvPr/>
        </p:nvSpPr>
        <p:spPr>
          <a:xfrm>
            <a:off x="308811" y="536351"/>
            <a:ext cx="4470364" cy="0"/>
          </a:xfrm>
          <a:prstGeom prst="line">
            <a:avLst/>
          </a:prstGeom>
          <a:ln w="28575" cap="rnd">
            <a:solidFill>
              <a:srgbClr val="D32F4A"/>
            </a:solidFill>
            <a:prstDash val="solid"/>
            <a:headEnd type="none" w="sm" len="sm"/>
            <a:tailEnd type="none" w="sm" len="sm"/>
          </a:ln>
        </p:spPr>
        <p:txBody>
          <a:bodyPr/>
          <a:lstStyle/>
          <a:p>
            <a:endParaRPr lang="en-US"/>
          </a:p>
        </p:txBody>
      </p:sp>
      <p:sp>
        <p:nvSpPr>
          <p:cNvPr id="8" name="AutoShape 8"/>
          <p:cNvSpPr/>
          <p:nvPr/>
        </p:nvSpPr>
        <p:spPr>
          <a:xfrm>
            <a:off x="-260624" y="7283294"/>
            <a:ext cx="19495059" cy="4005006"/>
          </a:xfrm>
          <a:prstGeom prst="rect">
            <a:avLst/>
          </a:prstGeom>
          <a:solidFill>
            <a:srgbClr val="D32F4A"/>
          </a:solidFill>
        </p:spPr>
        <p:txBody>
          <a:bodyPr/>
          <a:lstStyle/>
          <a:p>
            <a:endParaRPr lang="en-US"/>
          </a:p>
        </p:txBody>
      </p:sp>
      <p:sp>
        <p:nvSpPr>
          <p:cNvPr id="9" name="Freeform 9"/>
          <p:cNvSpPr/>
          <p:nvPr/>
        </p:nvSpPr>
        <p:spPr>
          <a:xfrm>
            <a:off x="484071" y="3486912"/>
            <a:ext cx="8659929" cy="6521212"/>
          </a:xfrm>
          <a:custGeom>
            <a:avLst/>
            <a:gdLst/>
            <a:ahLst/>
            <a:cxnLst/>
            <a:rect l="l" t="t" r="r" b="b"/>
            <a:pathLst>
              <a:path w="8659929" h="6521212">
                <a:moveTo>
                  <a:pt x="0" y="0"/>
                </a:moveTo>
                <a:lnTo>
                  <a:pt x="8659929" y="0"/>
                </a:lnTo>
                <a:lnTo>
                  <a:pt x="8659929" y="6521212"/>
                </a:lnTo>
                <a:lnTo>
                  <a:pt x="0" y="6521212"/>
                </a:lnTo>
                <a:lnTo>
                  <a:pt x="0" y="0"/>
                </a:lnTo>
                <a:close/>
              </a:path>
            </a:pathLst>
          </a:custGeom>
          <a:blipFill>
            <a:blip r:embed="rId3"/>
            <a:stretch>
              <a:fillRect l="-2964" r="-273"/>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0624" y="7283294"/>
            <a:ext cx="19495059" cy="4005006"/>
          </a:xfrm>
          <a:prstGeom prst="rect">
            <a:avLst/>
          </a:prstGeom>
          <a:solidFill>
            <a:srgbClr val="D32F4A"/>
          </a:solidFill>
        </p:spPr>
        <p:txBody>
          <a:bodyPr/>
          <a:lstStyle/>
          <a:p>
            <a:endParaRPr lang="en-US"/>
          </a:p>
        </p:txBody>
      </p:sp>
      <p:sp>
        <p:nvSpPr>
          <p:cNvPr id="3" name="Freeform 3"/>
          <p:cNvSpPr/>
          <p:nvPr/>
        </p:nvSpPr>
        <p:spPr>
          <a:xfrm>
            <a:off x="12865786" y="5238750"/>
            <a:ext cx="5005363" cy="4533900"/>
          </a:xfrm>
          <a:custGeom>
            <a:avLst/>
            <a:gdLst/>
            <a:ahLst/>
            <a:cxnLst/>
            <a:rect l="l" t="t" r="r" b="b"/>
            <a:pathLst>
              <a:path w="5005363" h="4533900">
                <a:moveTo>
                  <a:pt x="0" y="0"/>
                </a:moveTo>
                <a:lnTo>
                  <a:pt x="5005363" y="0"/>
                </a:lnTo>
                <a:lnTo>
                  <a:pt x="5005363" y="4533900"/>
                </a:lnTo>
                <a:lnTo>
                  <a:pt x="0" y="4533900"/>
                </a:lnTo>
                <a:lnTo>
                  <a:pt x="0" y="0"/>
                </a:lnTo>
                <a:close/>
              </a:path>
            </a:pathLst>
          </a:custGeom>
          <a:blipFill>
            <a:blip r:embed="rId2"/>
            <a:stretch>
              <a:fillRect t="-1752" b="-5141"/>
            </a:stretch>
          </a:blipFill>
        </p:spPr>
        <p:txBody>
          <a:bodyPr/>
          <a:lstStyle/>
          <a:p>
            <a:endParaRPr lang="en-US"/>
          </a:p>
        </p:txBody>
      </p:sp>
      <p:sp>
        <p:nvSpPr>
          <p:cNvPr id="4" name="Freeform 4"/>
          <p:cNvSpPr/>
          <p:nvPr/>
        </p:nvSpPr>
        <p:spPr>
          <a:xfrm>
            <a:off x="12865786" y="514350"/>
            <a:ext cx="5005363" cy="4533900"/>
          </a:xfrm>
          <a:custGeom>
            <a:avLst/>
            <a:gdLst/>
            <a:ahLst/>
            <a:cxnLst/>
            <a:rect l="l" t="t" r="r" b="b"/>
            <a:pathLst>
              <a:path w="5005363" h="4533900">
                <a:moveTo>
                  <a:pt x="0" y="0"/>
                </a:moveTo>
                <a:lnTo>
                  <a:pt x="5005363" y="0"/>
                </a:lnTo>
                <a:lnTo>
                  <a:pt x="5005363" y="4533900"/>
                </a:lnTo>
                <a:lnTo>
                  <a:pt x="0" y="4533900"/>
                </a:lnTo>
                <a:lnTo>
                  <a:pt x="0" y="0"/>
                </a:lnTo>
                <a:close/>
              </a:path>
            </a:pathLst>
          </a:custGeom>
          <a:blipFill>
            <a:blip r:embed="rId3"/>
            <a:stretch>
              <a:fillRect l="-54348" r="-23189"/>
            </a:stretch>
          </a:blipFill>
        </p:spPr>
        <p:txBody>
          <a:bodyPr/>
          <a:lstStyle/>
          <a:p>
            <a:endParaRPr lang="en-US"/>
          </a:p>
        </p:txBody>
      </p:sp>
      <p:sp>
        <p:nvSpPr>
          <p:cNvPr id="5" name="Freeform 5"/>
          <p:cNvSpPr/>
          <p:nvPr/>
        </p:nvSpPr>
        <p:spPr>
          <a:xfrm>
            <a:off x="6919646" y="514350"/>
            <a:ext cx="5755640" cy="9258300"/>
          </a:xfrm>
          <a:custGeom>
            <a:avLst/>
            <a:gdLst/>
            <a:ahLst/>
            <a:cxnLst/>
            <a:rect l="l" t="t" r="r" b="b"/>
            <a:pathLst>
              <a:path w="5755640" h="9258300">
                <a:moveTo>
                  <a:pt x="0" y="0"/>
                </a:moveTo>
                <a:lnTo>
                  <a:pt x="5755640" y="0"/>
                </a:lnTo>
                <a:lnTo>
                  <a:pt x="5755640" y="9258300"/>
                </a:lnTo>
                <a:lnTo>
                  <a:pt x="0" y="9258300"/>
                </a:lnTo>
                <a:lnTo>
                  <a:pt x="0" y="0"/>
                </a:lnTo>
                <a:close/>
              </a:path>
            </a:pathLst>
          </a:custGeom>
          <a:blipFill>
            <a:blip r:embed="rId4"/>
            <a:stretch>
              <a:fillRect l="-3378" r="-1670"/>
            </a:stretch>
          </a:blipFill>
        </p:spPr>
        <p:txBody>
          <a:bodyPr/>
          <a:lstStyle/>
          <a:p>
            <a:endParaRPr lang="en-US"/>
          </a:p>
        </p:txBody>
      </p:sp>
      <p:sp>
        <p:nvSpPr>
          <p:cNvPr id="6" name="TextBox 6"/>
          <p:cNvSpPr txBox="1"/>
          <p:nvPr/>
        </p:nvSpPr>
        <p:spPr>
          <a:xfrm>
            <a:off x="436102" y="3057525"/>
            <a:ext cx="6201195" cy="2181225"/>
          </a:xfrm>
          <a:prstGeom prst="rect">
            <a:avLst/>
          </a:prstGeom>
        </p:spPr>
        <p:txBody>
          <a:bodyPr lIns="0" tIns="0" rIns="0" bIns="0" rtlCol="0" anchor="t">
            <a:spAutoFit/>
          </a:bodyPr>
          <a:lstStyle/>
          <a:p>
            <a:pPr marL="0" lvl="0" indent="0" algn="l">
              <a:lnSpc>
                <a:spcPts val="8640"/>
              </a:lnSpc>
            </a:pPr>
            <a:r>
              <a:rPr lang="en-US" sz="7200" strike="noStrike">
                <a:solidFill>
                  <a:srgbClr val="000000"/>
                </a:solidFill>
                <a:latin typeface="Open Sauce"/>
              </a:rPr>
              <a:t>The</a:t>
            </a:r>
          </a:p>
          <a:p>
            <a:pPr marL="0" lvl="0" indent="0" algn="l">
              <a:lnSpc>
                <a:spcPts val="8640"/>
              </a:lnSpc>
            </a:pPr>
            <a:r>
              <a:rPr lang="en-US" sz="7200" strike="noStrike">
                <a:solidFill>
                  <a:srgbClr val="000000"/>
                </a:solidFill>
                <a:latin typeface="Open Sauce"/>
              </a:rPr>
              <a:t>Materials</a:t>
            </a:r>
          </a:p>
        </p:txBody>
      </p:sp>
      <p:sp>
        <p:nvSpPr>
          <p:cNvPr id="7" name="AutoShape 7"/>
          <p:cNvSpPr/>
          <p:nvPr/>
        </p:nvSpPr>
        <p:spPr>
          <a:xfrm>
            <a:off x="436102" y="528638"/>
            <a:ext cx="4470364" cy="0"/>
          </a:xfrm>
          <a:prstGeom prst="line">
            <a:avLst/>
          </a:prstGeom>
          <a:ln w="28575" cap="rnd">
            <a:solidFill>
              <a:srgbClr val="D32F4A"/>
            </a:solidFill>
            <a:prstDash val="solid"/>
            <a:headEnd type="none" w="sm" len="sm"/>
            <a:tailEnd type="none" w="sm" len="sm"/>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0624" y="7283294"/>
            <a:ext cx="19495059" cy="4005006"/>
          </a:xfrm>
          <a:prstGeom prst="rect">
            <a:avLst/>
          </a:prstGeom>
          <a:solidFill>
            <a:srgbClr val="D32F4A"/>
          </a:solidFill>
        </p:spPr>
        <p:txBody>
          <a:bodyPr/>
          <a:lstStyle/>
          <a:p>
            <a:endParaRPr lang="en-US"/>
          </a:p>
        </p:txBody>
      </p:sp>
      <p:sp>
        <p:nvSpPr>
          <p:cNvPr id="3" name="AutoShape 3"/>
          <p:cNvSpPr/>
          <p:nvPr/>
        </p:nvSpPr>
        <p:spPr>
          <a:xfrm>
            <a:off x="12382536" y="373952"/>
            <a:ext cx="4470364" cy="0"/>
          </a:xfrm>
          <a:prstGeom prst="line">
            <a:avLst/>
          </a:prstGeom>
          <a:ln w="28575" cap="rnd">
            <a:solidFill>
              <a:srgbClr val="D32F4A"/>
            </a:solidFill>
            <a:prstDash val="solid"/>
            <a:headEnd type="none" w="sm" len="sm"/>
            <a:tailEnd type="none" w="sm" len="sm"/>
          </a:ln>
        </p:spPr>
        <p:txBody>
          <a:bodyPr/>
          <a:lstStyle/>
          <a:p>
            <a:endParaRPr lang="en-US"/>
          </a:p>
        </p:txBody>
      </p:sp>
      <p:sp>
        <p:nvSpPr>
          <p:cNvPr id="4" name="Freeform 4"/>
          <p:cNvSpPr/>
          <p:nvPr/>
        </p:nvSpPr>
        <p:spPr>
          <a:xfrm>
            <a:off x="633459" y="359665"/>
            <a:ext cx="7085815" cy="9567671"/>
          </a:xfrm>
          <a:custGeom>
            <a:avLst/>
            <a:gdLst/>
            <a:ahLst/>
            <a:cxnLst/>
            <a:rect l="l" t="t" r="r" b="b"/>
            <a:pathLst>
              <a:path w="7085815" h="9567671">
                <a:moveTo>
                  <a:pt x="0" y="0"/>
                </a:moveTo>
                <a:lnTo>
                  <a:pt x="7085815" y="0"/>
                </a:lnTo>
                <a:lnTo>
                  <a:pt x="7085815" y="9567670"/>
                </a:lnTo>
                <a:lnTo>
                  <a:pt x="0" y="9567670"/>
                </a:lnTo>
                <a:lnTo>
                  <a:pt x="0" y="0"/>
                </a:lnTo>
                <a:close/>
              </a:path>
            </a:pathLst>
          </a:custGeom>
          <a:blipFill>
            <a:blip r:embed="rId2"/>
            <a:stretch>
              <a:fillRect l="-634" r="-634"/>
            </a:stretch>
          </a:blipFill>
        </p:spPr>
        <p:txBody>
          <a:bodyPr/>
          <a:lstStyle/>
          <a:p>
            <a:endParaRPr lang="en-US"/>
          </a:p>
        </p:txBody>
      </p:sp>
      <p:sp>
        <p:nvSpPr>
          <p:cNvPr id="5" name="TextBox 5"/>
          <p:cNvSpPr txBox="1"/>
          <p:nvPr/>
        </p:nvSpPr>
        <p:spPr>
          <a:xfrm>
            <a:off x="11382167" y="569302"/>
            <a:ext cx="5470733" cy="5467350"/>
          </a:xfrm>
          <a:prstGeom prst="rect">
            <a:avLst/>
          </a:prstGeom>
        </p:spPr>
        <p:txBody>
          <a:bodyPr lIns="0" tIns="0" rIns="0" bIns="0" rtlCol="0" anchor="t">
            <a:spAutoFit/>
          </a:bodyPr>
          <a:lstStyle/>
          <a:p>
            <a:pPr marL="0" lvl="0" indent="0" algn="r">
              <a:lnSpc>
                <a:spcPts val="8640"/>
              </a:lnSpc>
            </a:pPr>
            <a:r>
              <a:rPr lang="en-US" sz="7200" u="none">
                <a:solidFill>
                  <a:srgbClr val="000000"/>
                </a:solidFill>
                <a:latin typeface="Open Sauce"/>
              </a:rPr>
              <a:t>The Community Health Trainee Program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269</Words>
  <Application>Microsoft Office PowerPoint</Application>
  <PresentationFormat>Custom</PresentationFormat>
  <Paragraphs>62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Century Gothic 2</vt:lpstr>
      <vt:lpstr>Century Gothic 1</vt:lpstr>
      <vt:lpstr>Open Sauce Bold</vt:lpstr>
      <vt:lpstr>Open Sauce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Cycle Visual Charts Presentation in Blue White Teal Simple Style</dc:title>
  <cp:lastModifiedBy>Joss Hudkins</cp:lastModifiedBy>
  <cp:revision>1</cp:revision>
  <dcterms:created xsi:type="dcterms:W3CDTF">2006-08-16T00:00:00Z</dcterms:created>
  <dcterms:modified xsi:type="dcterms:W3CDTF">2024-05-09T21:58:16Z</dcterms:modified>
  <dc:identifier>DAGApLB5Gpg</dc:identifier>
</cp:coreProperties>
</file>