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47"/>
  </p:notesMasterIdLst>
  <p:sldIdLst>
    <p:sldId id="256" r:id="rId2"/>
    <p:sldId id="309" r:id="rId3"/>
    <p:sldId id="333" r:id="rId4"/>
    <p:sldId id="262" r:id="rId5"/>
    <p:sldId id="258" r:id="rId6"/>
    <p:sldId id="284" r:id="rId7"/>
    <p:sldId id="271" r:id="rId8"/>
    <p:sldId id="274" r:id="rId9"/>
    <p:sldId id="277" r:id="rId10"/>
    <p:sldId id="275" r:id="rId11"/>
    <p:sldId id="278" r:id="rId12"/>
    <p:sldId id="293" r:id="rId13"/>
    <p:sldId id="294" r:id="rId14"/>
    <p:sldId id="295" r:id="rId15"/>
    <p:sldId id="280" r:id="rId16"/>
    <p:sldId id="318" r:id="rId17"/>
    <p:sldId id="311" r:id="rId18"/>
    <p:sldId id="296" r:id="rId19"/>
    <p:sldId id="313" r:id="rId20"/>
    <p:sldId id="314" r:id="rId21"/>
    <p:sldId id="297" r:id="rId22"/>
    <p:sldId id="315" r:id="rId23"/>
    <p:sldId id="298" r:id="rId24"/>
    <p:sldId id="299" r:id="rId25"/>
    <p:sldId id="290" r:id="rId26"/>
    <p:sldId id="300" r:id="rId27"/>
    <p:sldId id="302" r:id="rId28"/>
    <p:sldId id="305" r:id="rId29"/>
    <p:sldId id="306" r:id="rId30"/>
    <p:sldId id="319" r:id="rId31"/>
    <p:sldId id="325" r:id="rId32"/>
    <p:sldId id="326" r:id="rId33"/>
    <p:sldId id="301" r:id="rId34"/>
    <p:sldId id="308" r:id="rId35"/>
    <p:sldId id="303" r:id="rId36"/>
    <p:sldId id="316" r:id="rId37"/>
    <p:sldId id="317" r:id="rId38"/>
    <p:sldId id="304" r:id="rId39"/>
    <p:sldId id="320" r:id="rId40"/>
    <p:sldId id="329" r:id="rId41"/>
    <p:sldId id="330" r:id="rId42"/>
    <p:sldId id="321" r:id="rId43"/>
    <p:sldId id="331" r:id="rId44"/>
    <p:sldId id="324" r:id="rId45"/>
    <p:sldId id="33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3"/>
    <p:restoredTop sz="75690"/>
  </p:normalViewPr>
  <p:slideViewPr>
    <p:cSldViewPr snapToGrid="0">
      <p:cViewPr varScale="1">
        <p:scale>
          <a:sx n="83" d="100"/>
          <a:sy n="83" d="100"/>
        </p:scale>
        <p:origin x="888" y="200"/>
      </p:cViewPr>
      <p:guideLst/>
    </p:cSldViewPr>
  </p:slideViewPr>
  <p:outlineViewPr>
    <p:cViewPr>
      <p:scale>
        <a:sx n="33" d="100"/>
        <a:sy n="33" d="100"/>
      </p:scale>
      <p:origin x="0" y="-158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3AEF1-6496-427E-9DA3-20E6D68F74D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63BAFC4-EADC-40C4-8E42-389637240434}">
      <dgm:prSet/>
      <dgm:spPr/>
      <dgm:t>
        <a:bodyPr/>
        <a:lstStyle/>
        <a:p>
          <a:r>
            <a:rPr lang="en-US"/>
            <a:t>Introduction to Cardea Health and Alameda County, California</a:t>
          </a:r>
        </a:p>
      </dgm:t>
    </dgm:pt>
    <dgm:pt modelId="{5C9E5A77-69C8-46B7-82A2-A064F6EF1474}" type="parTrans" cxnId="{816660C4-FFF9-4536-B035-04E88DF4212B}">
      <dgm:prSet/>
      <dgm:spPr/>
      <dgm:t>
        <a:bodyPr/>
        <a:lstStyle/>
        <a:p>
          <a:endParaRPr lang="en-US"/>
        </a:p>
      </dgm:t>
    </dgm:pt>
    <dgm:pt modelId="{57A36836-27BE-4413-A7D7-1577E2B2B2FF}" type="sibTrans" cxnId="{816660C4-FFF9-4536-B035-04E88DF4212B}">
      <dgm:prSet/>
      <dgm:spPr/>
      <dgm:t>
        <a:bodyPr/>
        <a:lstStyle/>
        <a:p>
          <a:endParaRPr lang="en-US"/>
        </a:p>
      </dgm:t>
    </dgm:pt>
    <dgm:pt modelId="{CE760839-FFC9-4A15-BE6D-B318DF96CEC5}">
      <dgm:prSet/>
      <dgm:spPr/>
      <dgm:t>
        <a:bodyPr/>
        <a:lstStyle/>
        <a:p>
          <a:r>
            <a:rPr lang="en-US" dirty="0"/>
            <a:t>Discuss the problem of unsheltered hospital discharges and limitations on current options</a:t>
          </a:r>
        </a:p>
      </dgm:t>
    </dgm:pt>
    <dgm:pt modelId="{1A367013-306F-43E9-86B8-E4F73F1E85D3}" type="parTrans" cxnId="{06B80086-14B9-4483-998F-01148C740C1D}">
      <dgm:prSet/>
      <dgm:spPr/>
      <dgm:t>
        <a:bodyPr/>
        <a:lstStyle/>
        <a:p>
          <a:endParaRPr lang="en-US"/>
        </a:p>
      </dgm:t>
    </dgm:pt>
    <dgm:pt modelId="{AD273740-9D29-4E9A-B90D-CE1C2355D08C}" type="sibTrans" cxnId="{06B80086-14B9-4483-998F-01148C740C1D}">
      <dgm:prSet/>
      <dgm:spPr/>
      <dgm:t>
        <a:bodyPr/>
        <a:lstStyle/>
        <a:p>
          <a:endParaRPr lang="en-US"/>
        </a:p>
      </dgm:t>
    </dgm:pt>
    <dgm:pt modelId="{E3B2C66C-D937-4ECA-95CE-974531E38AEA}">
      <dgm:prSet/>
      <dgm:spPr/>
      <dgm:t>
        <a:bodyPr/>
        <a:lstStyle/>
        <a:p>
          <a:r>
            <a:rPr lang="en-US" dirty="0"/>
            <a:t>Introduce pilot rapid post hospitalization shelter program in Alameda County.</a:t>
          </a:r>
        </a:p>
      </dgm:t>
    </dgm:pt>
    <dgm:pt modelId="{E51CB011-FDA1-4E0E-8045-4502E33D2332}" type="parTrans" cxnId="{EAF48C3E-318E-4C93-8E77-202434D7D0BC}">
      <dgm:prSet/>
      <dgm:spPr/>
      <dgm:t>
        <a:bodyPr/>
        <a:lstStyle/>
        <a:p>
          <a:endParaRPr lang="en-US"/>
        </a:p>
      </dgm:t>
    </dgm:pt>
    <dgm:pt modelId="{B248510E-AF72-492D-B871-1F32C8ACFC13}" type="sibTrans" cxnId="{EAF48C3E-318E-4C93-8E77-202434D7D0BC}">
      <dgm:prSet/>
      <dgm:spPr/>
      <dgm:t>
        <a:bodyPr/>
        <a:lstStyle/>
        <a:p>
          <a:endParaRPr lang="en-US"/>
        </a:p>
      </dgm:t>
    </dgm:pt>
    <dgm:pt modelId="{C2FE1DBA-40FF-4861-840A-B56A8E338909}">
      <dgm:prSet/>
      <dgm:spPr/>
      <dgm:t>
        <a:bodyPr/>
        <a:lstStyle/>
        <a:p>
          <a:r>
            <a:rPr lang="en-US"/>
            <a:t>Discuss outcomes of pilot model</a:t>
          </a:r>
        </a:p>
      </dgm:t>
    </dgm:pt>
    <dgm:pt modelId="{9DEA3EB0-E7CF-426C-A6E6-15F917953DD0}" type="parTrans" cxnId="{097F446D-D8F4-4831-86B8-5B1A51491543}">
      <dgm:prSet/>
      <dgm:spPr/>
      <dgm:t>
        <a:bodyPr/>
        <a:lstStyle/>
        <a:p>
          <a:endParaRPr lang="en-US"/>
        </a:p>
      </dgm:t>
    </dgm:pt>
    <dgm:pt modelId="{3A918F91-B7F4-40C5-BD16-B090BB0DFA75}" type="sibTrans" cxnId="{097F446D-D8F4-4831-86B8-5B1A51491543}">
      <dgm:prSet/>
      <dgm:spPr/>
      <dgm:t>
        <a:bodyPr/>
        <a:lstStyle/>
        <a:p>
          <a:endParaRPr lang="en-US"/>
        </a:p>
      </dgm:t>
    </dgm:pt>
    <dgm:pt modelId="{C65C211D-C3D5-4CE4-96DB-5EBAC2F17C34}">
      <dgm:prSet/>
      <dgm:spPr/>
      <dgm:t>
        <a:bodyPr/>
        <a:lstStyle/>
        <a:p>
          <a:r>
            <a:rPr lang="en-US"/>
            <a:t>Challenges and lessons learned</a:t>
          </a:r>
        </a:p>
      </dgm:t>
    </dgm:pt>
    <dgm:pt modelId="{E9963A16-DD34-411E-BA9A-E4B175E059A1}" type="parTrans" cxnId="{DC30AD01-D094-4A06-A82A-1B15312AEA40}">
      <dgm:prSet/>
      <dgm:spPr/>
      <dgm:t>
        <a:bodyPr/>
        <a:lstStyle/>
        <a:p>
          <a:endParaRPr lang="en-US"/>
        </a:p>
      </dgm:t>
    </dgm:pt>
    <dgm:pt modelId="{392D8129-7D33-4726-A0C8-C4A5198B9B15}" type="sibTrans" cxnId="{DC30AD01-D094-4A06-A82A-1B15312AEA40}">
      <dgm:prSet/>
      <dgm:spPr/>
      <dgm:t>
        <a:bodyPr/>
        <a:lstStyle/>
        <a:p>
          <a:endParaRPr lang="en-US"/>
        </a:p>
      </dgm:t>
    </dgm:pt>
    <dgm:pt modelId="{87D782B0-BC6A-468A-BD5C-7264E93AF145}">
      <dgm:prSet/>
      <dgm:spPr/>
      <dgm:t>
        <a:bodyPr/>
        <a:lstStyle/>
        <a:p>
          <a:r>
            <a:rPr lang="en-US"/>
            <a:t>Opportunities for replication of program</a:t>
          </a:r>
        </a:p>
      </dgm:t>
    </dgm:pt>
    <dgm:pt modelId="{9DD5EDA2-3A55-4159-92F2-D16FDD5725A6}" type="parTrans" cxnId="{9E207486-983E-4EB6-9202-7A3B45A226FE}">
      <dgm:prSet/>
      <dgm:spPr/>
      <dgm:t>
        <a:bodyPr/>
        <a:lstStyle/>
        <a:p>
          <a:endParaRPr lang="en-US"/>
        </a:p>
      </dgm:t>
    </dgm:pt>
    <dgm:pt modelId="{26163734-56F4-4892-AD87-15695DF0BB06}" type="sibTrans" cxnId="{9E207486-983E-4EB6-9202-7A3B45A226FE}">
      <dgm:prSet/>
      <dgm:spPr/>
      <dgm:t>
        <a:bodyPr/>
        <a:lstStyle/>
        <a:p>
          <a:endParaRPr lang="en-US"/>
        </a:p>
      </dgm:t>
    </dgm:pt>
    <dgm:pt modelId="{2FA87744-3B8E-F546-9F7E-56718FF55959}" type="pres">
      <dgm:prSet presAssocID="{5B13AEF1-6496-427E-9DA3-20E6D68F74D4}" presName="vert0" presStyleCnt="0">
        <dgm:presLayoutVars>
          <dgm:dir/>
          <dgm:animOne val="branch"/>
          <dgm:animLvl val="lvl"/>
        </dgm:presLayoutVars>
      </dgm:prSet>
      <dgm:spPr/>
    </dgm:pt>
    <dgm:pt modelId="{EA23E760-1D3E-454F-A4C0-32FD49DE0DC2}" type="pres">
      <dgm:prSet presAssocID="{D63BAFC4-EADC-40C4-8E42-389637240434}" presName="thickLine" presStyleLbl="alignNode1" presStyleIdx="0" presStyleCnt="6"/>
      <dgm:spPr/>
    </dgm:pt>
    <dgm:pt modelId="{02F4A220-AA48-E54B-8579-515F4503960D}" type="pres">
      <dgm:prSet presAssocID="{D63BAFC4-EADC-40C4-8E42-389637240434}" presName="horz1" presStyleCnt="0"/>
      <dgm:spPr/>
    </dgm:pt>
    <dgm:pt modelId="{01B5B69F-D96A-B24C-B858-2367C306A5B7}" type="pres">
      <dgm:prSet presAssocID="{D63BAFC4-EADC-40C4-8E42-389637240434}" presName="tx1" presStyleLbl="revTx" presStyleIdx="0" presStyleCnt="6"/>
      <dgm:spPr/>
    </dgm:pt>
    <dgm:pt modelId="{31CDFDF9-00B3-E242-9E9E-B1554D305F2C}" type="pres">
      <dgm:prSet presAssocID="{D63BAFC4-EADC-40C4-8E42-389637240434}" presName="vert1" presStyleCnt="0"/>
      <dgm:spPr/>
    </dgm:pt>
    <dgm:pt modelId="{2F6F10AA-B4D5-C34E-AF01-87FEB82E6DBF}" type="pres">
      <dgm:prSet presAssocID="{CE760839-FFC9-4A15-BE6D-B318DF96CEC5}" presName="thickLine" presStyleLbl="alignNode1" presStyleIdx="1" presStyleCnt="6"/>
      <dgm:spPr/>
    </dgm:pt>
    <dgm:pt modelId="{79DDEAC5-4D4A-8D42-9348-1C69082D9470}" type="pres">
      <dgm:prSet presAssocID="{CE760839-FFC9-4A15-BE6D-B318DF96CEC5}" presName="horz1" presStyleCnt="0"/>
      <dgm:spPr/>
    </dgm:pt>
    <dgm:pt modelId="{03F86393-F895-1B43-BEB9-DB6C0B398251}" type="pres">
      <dgm:prSet presAssocID="{CE760839-FFC9-4A15-BE6D-B318DF96CEC5}" presName="tx1" presStyleLbl="revTx" presStyleIdx="1" presStyleCnt="6"/>
      <dgm:spPr/>
    </dgm:pt>
    <dgm:pt modelId="{270905B7-7690-AD4F-A654-C3F2C00F17D9}" type="pres">
      <dgm:prSet presAssocID="{CE760839-FFC9-4A15-BE6D-B318DF96CEC5}" presName="vert1" presStyleCnt="0"/>
      <dgm:spPr/>
    </dgm:pt>
    <dgm:pt modelId="{7F9779D4-46D7-CB49-A137-2CD700AFEA6F}" type="pres">
      <dgm:prSet presAssocID="{E3B2C66C-D937-4ECA-95CE-974531E38AEA}" presName="thickLine" presStyleLbl="alignNode1" presStyleIdx="2" presStyleCnt="6"/>
      <dgm:spPr/>
    </dgm:pt>
    <dgm:pt modelId="{683FA016-5BAB-7346-B05A-1E819D3179D3}" type="pres">
      <dgm:prSet presAssocID="{E3B2C66C-D937-4ECA-95CE-974531E38AEA}" presName="horz1" presStyleCnt="0"/>
      <dgm:spPr/>
    </dgm:pt>
    <dgm:pt modelId="{8EB6EAB6-96ED-C743-AC18-EE8A62A76F68}" type="pres">
      <dgm:prSet presAssocID="{E3B2C66C-D937-4ECA-95CE-974531E38AEA}" presName="tx1" presStyleLbl="revTx" presStyleIdx="2" presStyleCnt="6"/>
      <dgm:spPr/>
    </dgm:pt>
    <dgm:pt modelId="{62DAB206-9953-A843-B967-08EEB679BF7F}" type="pres">
      <dgm:prSet presAssocID="{E3B2C66C-D937-4ECA-95CE-974531E38AEA}" presName="vert1" presStyleCnt="0"/>
      <dgm:spPr/>
    </dgm:pt>
    <dgm:pt modelId="{A483E29A-33B2-4E4B-90D1-CDF8C62CDF4F}" type="pres">
      <dgm:prSet presAssocID="{C2FE1DBA-40FF-4861-840A-B56A8E338909}" presName="thickLine" presStyleLbl="alignNode1" presStyleIdx="3" presStyleCnt="6"/>
      <dgm:spPr/>
    </dgm:pt>
    <dgm:pt modelId="{144F26A3-BC4E-A14B-B3E9-B12A4F2637B0}" type="pres">
      <dgm:prSet presAssocID="{C2FE1DBA-40FF-4861-840A-B56A8E338909}" presName="horz1" presStyleCnt="0"/>
      <dgm:spPr/>
    </dgm:pt>
    <dgm:pt modelId="{0E578FBF-7C32-2348-96C8-BE590F907A77}" type="pres">
      <dgm:prSet presAssocID="{C2FE1DBA-40FF-4861-840A-B56A8E338909}" presName="tx1" presStyleLbl="revTx" presStyleIdx="3" presStyleCnt="6"/>
      <dgm:spPr/>
    </dgm:pt>
    <dgm:pt modelId="{39CE7676-FF95-D741-8DBA-3CCCC0C4619E}" type="pres">
      <dgm:prSet presAssocID="{C2FE1DBA-40FF-4861-840A-B56A8E338909}" presName="vert1" presStyleCnt="0"/>
      <dgm:spPr/>
    </dgm:pt>
    <dgm:pt modelId="{A1A0D067-E80A-0A4B-B3A5-8BDAA05E77F2}" type="pres">
      <dgm:prSet presAssocID="{C65C211D-C3D5-4CE4-96DB-5EBAC2F17C34}" presName="thickLine" presStyleLbl="alignNode1" presStyleIdx="4" presStyleCnt="6"/>
      <dgm:spPr/>
    </dgm:pt>
    <dgm:pt modelId="{3F595ADF-3DC0-C043-8FBA-7DB55AAB6E58}" type="pres">
      <dgm:prSet presAssocID="{C65C211D-C3D5-4CE4-96DB-5EBAC2F17C34}" presName="horz1" presStyleCnt="0"/>
      <dgm:spPr/>
    </dgm:pt>
    <dgm:pt modelId="{D4682338-6978-6648-9CBA-7C8F696BF720}" type="pres">
      <dgm:prSet presAssocID="{C65C211D-C3D5-4CE4-96DB-5EBAC2F17C34}" presName="tx1" presStyleLbl="revTx" presStyleIdx="4" presStyleCnt="6"/>
      <dgm:spPr/>
    </dgm:pt>
    <dgm:pt modelId="{7204FBD3-F67F-2544-89A6-F2A3DF6EA425}" type="pres">
      <dgm:prSet presAssocID="{C65C211D-C3D5-4CE4-96DB-5EBAC2F17C34}" presName="vert1" presStyleCnt="0"/>
      <dgm:spPr/>
    </dgm:pt>
    <dgm:pt modelId="{BB6DE2ED-CA85-634C-A06D-E90E401D14B1}" type="pres">
      <dgm:prSet presAssocID="{87D782B0-BC6A-468A-BD5C-7264E93AF145}" presName="thickLine" presStyleLbl="alignNode1" presStyleIdx="5" presStyleCnt="6"/>
      <dgm:spPr/>
    </dgm:pt>
    <dgm:pt modelId="{B6373663-DBE0-1E4D-BD58-A26791B63013}" type="pres">
      <dgm:prSet presAssocID="{87D782B0-BC6A-468A-BD5C-7264E93AF145}" presName="horz1" presStyleCnt="0"/>
      <dgm:spPr/>
    </dgm:pt>
    <dgm:pt modelId="{58F538A6-1E43-C147-990F-513CE0D75699}" type="pres">
      <dgm:prSet presAssocID="{87D782B0-BC6A-468A-BD5C-7264E93AF145}" presName="tx1" presStyleLbl="revTx" presStyleIdx="5" presStyleCnt="6"/>
      <dgm:spPr/>
    </dgm:pt>
    <dgm:pt modelId="{1F73C75E-21B4-CA4C-806A-DD13712C316F}" type="pres">
      <dgm:prSet presAssocID="{87D782B0-BC6A-468A-BD5C-7264E93AF145}" presName="vert1" presStyleCnt="0"/>
      <dgm:spPr/>
    </dgm:pt>
  </dgm:ptLst>
  <dgm:cxnLst>
    <dgm:cxn modelId="{DC30AD01-D094-4A06-A82A-1B15312AEA40}" srcId="{5B13AEF1-6496-427E-9DA3-20E6D68F74D4}" destId="{C65C211D-C3D5-4CE4-96DB-5EBAC2F17C34}" srcOrd="4" destOrd="0" parTransId="{E9963A16-DD34-411E-BA9A-E4B175E059A1}" sibTransId="{392D8129-7D33-4726-A0C8-C4A5198B9B15}"/>
    <dgm:cxn modelId="{89B77207-FDEE-2A42-AAAF-BE6F9868BBB2}" type="presOf" srcId="{87D782B0-BC6A-468A-BD5C-7264E93AF145}" destId="{58F538A6-1E43-C147-990F-513CE0D75699}" srcOrd="0" destOrd="0" presId="urn:microsoft.com/office/officeart/2008/layout/LinedList"/>
    <dgm:cxn modelId="{540C9F33-565F-9640-AD9E-BCBE3A338AE2}" type="presOf" srcId="{D63BAFC4-EADC-40C4-8E42-389637240434}" destId="{01B5B69F-D96A-B24C-B858-2367C306A5B7}" srcOrd="0" destOrd="0" presId="urn:microsoft.com/office/officeart/2008/layout/LinedList"/>
    <dgm:cxn modelId="{EAF48C3E-318E-4C93-8E77-202434D7D0BC}" srcId="{5B13AEF1-6496-427E-9DA3-20E6D68F74D4}" destId="{E3B2C66C-D937-4ECA-95CE-974531E38AEA}" srcOrd="2" destOrd="0" parTransId="{E51CB011-FDA1-4E0E-8045-4502E33D2332}" sibTransId="{B248510E-AF72-492D-B871-1F32C8ACFC13}"/>
    <dgm:cxn modelId="{97DA4255-0EC7-A545-B9DF-DAADD8817963}" type="presOf" srcId="{E3B2C66C-D937-4ECA-95CE-974531E38AEA}" destId="{8EB6EAB6-96ED-C743-AC18-EE8A62A76F68}" srcOrd="0" destOrd="0" presId="urn:microsoft.com/office/officeart/2008/layout/LinedList"/>
    <dgm:cxn modelId="{A403A257-8DE4-5E4F-B009-9E94E5D99F07}" type="presOf" srcId="{5B13AEF1-6496-427E-9DA3-20E6D68F74D4}" destId="{2FA87744-3B8E-F546-9F7E-56718FF55959}" srcOrd="0" destOrd="0" presId="urn:microsoft.com/office/officeart/2008/layout/LinedList"/>
    <dgm:cxn modelId="{097F446D-D8F4-4831-86B8-5B1A51491543}" srcId="{5B13AEF1-6496-427E-9DA3-20E6D68F74D4}" destId="{C2FE1DBA-40FF-4861-840A-B56A8E338909}" srcOrd="3" destOrd="0" parTransId="{9DEA3EB0-E7CF-426C-A6E6-15F917953DD0}" sibTransId="{3A918F91-B7F4-40C5-BD16-B090BB0DFA75}"/>
    <dgm:cxn modelId="{06B80086-14B9-4483-998F-01148C740C1D}" srcId="{5B13AEF1-6496-427E-9DA3-20E6D68F74D4}" destId="{CE760839-FFC9-4A15-BE6D-B318DF96CEC5}" srcOrd="1" destOrd="0" parTransId="{1A367013-306F-43E9-86B8-E4F73F1E85D3}" sibTransId="{AD273740-9D29-4E9A-B90D-CE1C2355D08C}"/>
    <dgm:cxn modelId="{9E207486-983E-4EB6-9202-7A3B45A226FE}" srcId="{5B13AEF1-6496-427E-9DA3-20E6D68F74D4}" destId="{87D782B0-BC6A-468A-BD5C-7264E93AF145}" srcOrd="5" destOrd="0" parTransId="{9DD5EDA2-3A55-4159-92F2-D16FDD5725A6}" sibTransId="{26163734-56F4-4892-AD87-15695DF0BB06}"/>
    <dgm:cxn modelId="{82303C9D-A49B-3B42-A708-18E88AB1E82F}" type="presOf" srcId="{CE760839-FFC9-4A15-BE6D-B318DF96CEC5}" destId="{03F86393-F895-1B43-BEB9-DB6C0B398251}" srcOrd="0" destOrd="0" presId="urn:microsoft.com/office/officeart/2008/layout/LinedList"/>
    <dgm:cxn modelId="{BC5C17B3-8067-EC4D-8B8E-A79DD92F4FCB}" type="presOf" srcId="{C2FE1DBA-40FF-4861-840A-B56A8E338909}" destId="{0E578FBF-7C32-2348-96C8-BE590F907A77}" srcOrd="0" destOrd="0" presId="urn:microsoft.com/office/officeart/2008/layout/LinedList"/>
    <dgm:cxn modelId="{816660C4-FFF9-4536-B035-04E88DF4212B}" srcId="{5B13AEF1-6496-427E-9DA3-20E6D68F74D4}" destId="{D63BAFC4-EADC-40C4-8E42-389637240434}" srcOrd="0" destOrd="0" parTransId="{5C9E5A77-69C8-46B7-82A2-A064F6EF1474}" sibTransId="{57A36836-27BE-4413-A7D7-1577E2B2B2FF}"/>
    <dgm:cxn modelId="{924236F8-F3F7-E64D-8415-CD56CF605069}" type="presOf" srcId="{C65C211D-C3D5-4CE4-96DB-5EBAC2F17C34}" destId="{D4682338-6978-6648-9CBA-7C8F696BF720}" srcOrd="0" destOrd="0" presId="urn:microsoft.com/office/officeart/2008/layout/LinedList"/>
    <dgm:cxn modelId="{71761418-A88F-0B46-8521-D2746F87044C}" type="presParOf" srcId="{2FA87744-3B8E-F546-9F7E-56718FF55959}" destId="{EA23E760-1D3E-454F-A4C0-32FD49DE0DC2}" srcOrd="0" destOrd="0" presId="urn:microsoft.com/office/officeart/2008/layout/LinedList"/>
    <dgm:cxn modelId="{902EA88F-9F76-D947-A628-F4631BC6411A}" type="presParOf" srcId="{2FA87744-3B8E-F546-9F7E-56718FF55959}" destId="{02F4A220-AA48-E54B-8579-515F4503960D}" srcOrd="1" destOrd="0" presId="urn:microsoft.com/office/officeart/2008/layout/LinedList"/>
    <dgm:cxn modelId="{259A1EB2-D8CA-A146-B137-0C95F0281151}" type="presParOf" srcId="{02F4A220-AA48-E54B-8579-515F4503960D}" destId="{01B5B69F-D96A-B24C-B858-2367C306A5B7}" srcOrd="0" destOrd="0" presId="urn:microsoft.com/office/officeart/2008/layout/LinedList"/>
    <dgm:cxn modelId="{92A6E609-3FFC-274A-B5D8-73116DD5F3C8}" type="presParOf" srcId="{02F4A220-AA48-E54B-8579-515F4503960D}" destId="{31CDFDF9-00B3-E242-9E9E-B1554D305F2C}" srcOrd="1" destOrd="0" presId="urn:microsoft.com/office/officeart/2008/layout/LinedList"/>
    <dgm:cxn modelId="{1825927D-B80B-B14E-B278-D40D72AFF266}" type="presParOf" srcId="{2FA87744-3B8E-F546-9F7E-56718FF55959}" destId="{2F6F10AA-B4D5-C34E-AF01-87FEB82E6DBF}" srcOrd="2" destOrd="0" presId="urn:microsoft.com/office/officeart/2008/layout/LinedList"/>
    <dgm:cxn modelId="{AD4F0873-69D0-2544-B48E-1E4543D27633}" type="presParOf" srcId="{2FA87744-3B8E-F546-9F7E-56718FF55959}" destId="{79DDEAC5-4D4A-8D42-9348-1C69082D9470}" srcOrd="3" destOrd="0" presId="urn:microsoft.com/office/officeart/2008/layout/LinedList"/>
    <dgm:cxn modelId="{0370B978-3BB9-984F-91FC-D0938DE75D9A}" type="presParOf" srcId="{79DDEAC5-4D4A-8D42-9348-1C69082D9470}" destId="{03F86393-F895-1B43-BEB9-DB6C0B398251}" srcOrd="0" destOrd="0" presId="urn:microsoft.com/office/officeart/2008/layout/LinedList"/>
    <dgm:cxn modelId="{D528D3D7-18FC-784C-B590-A9F80B91E018}" type="presParOf" srcId="{79DDEAC5-4D4A-8D42-9348-1C69082D9470}" destId="{270905B7-7690-AD4F-A654-C3F2C00F17D9}" srcOrd="1" destOrd="0" presId="urn:microsoft.com/office/officeart/2008/layout/LinedList"/>
    <dgm:cxn modelId="{77EC409A-FFCD-0046-ACCF-4E8D4F0EC554}" type="presParOf" srcId="{2FA87744-3B8E-F546-9F7E-56718FF55959}" destId="{7F9779D4-46D7-CB49-A137-2CD700AFEA6F}" srcOrd="4" destOrd="0" presId="urn:microsoft.com/office/officeart/2008/layout/LinedList"/>
    <dgm:cxn modelId="{D78F8D99-0396-4F4B-9E57-61B7F7869AB9}" type="presParOf" srcId="{2FA87744-3B8E-F546-9F7E-56718FF55959}" destId="{683FA016-5BAB-7346-B05A-1E819D3179D3}" srcOrd="5" destOrd="0" presId="urn:microsoft.com/office/officeart/2008/layout/LinedList"/>
    <dgm:cxn modelId="{981DFF8F-FF8E-744D-B82A-99EBF33FFB3A}" type="presParOf" srcId="{683FA016-5BAB-7346-B05A-1E819D3179D3}" destId="{8EB6EAB6-96ED-C743-AC18-EE8A62A76F68}" srcOrd="0" destOrd="0" presId="urn:microsoft.com/office/officeart/2008/layout/LinedList"/>
    <dgm:cxn modelId="{BD87658F-2737-F54A-9828-E6456356D26A}" type="presParOf" srcId="{683FA016-5BAB-7346-B05A-1E819D3179D3}" destId="{62DAB206-9953-A843-B967-08EEB679BF7F}" srcOrd="1" destOrd="0" presId="urn:microsoft.com/office/officeart/2008/layout/LinedList"/>
    <dgm:cxn modelId="{40E4A7BE-2A7E-7E4C-9425-D581CFE3DEAF}" type="presParOf" srcId="{2FA87744-3B8E-F546-9F7E-56718FF55959}" destId="{A483E29A-33B2-4E4B-90D1-CDF8C62CDF4F}" srcOrd="6" destOrd="0" presId="urn:microsoft.com/office/officeart/2008/layout/LinedList"/>
    <dgm:cxn modelId="{825B0132-A454-AF42-9064-A1FA97BA347D}" type="presParOf" srcId="{2FA87744-3B8E-F546-9F7E-56718FF55959}" destId="{144F26A3-BC4E-A14B-B3E9-B12A4F2637B0}" srcOrd="7" destOrd="0" presId="urn:microsoft.com/office/officeart/2008/layout/LinedList"/>
    <dgm:cxn modelId="{A06C6491-F62A-B74A-A488-151AE0BEC607}" type="presParOf" srcId="{144F26A3-BC4E-A14B-B3E9-B12A4F2637B0}" destId="{0E578FBF-7C32-2348-96C8-BE590F907A77}" srcOrd="0" destOrd="0" presId="urn:microsoft.com/office/officeart/2008/layout/LinedList"/>
    <dgm:cxn modelId="{A5875E96-4D74-4447-B1E7-25ADAEBB6742}" type="presParOf" srcId="{144F26A3-BC4E-A14B-B3E9-B12A4F2637B0}" destId="{39CE7676-FF95-D741-8DBA-3CCCC0C4619E}" srcOrd="1" destOrd="0" presId="urn:microsoft.com/office/officeart/2008/layout/LinedList"/>
    <dgm:cxn modelId="{15F37136-D6E0-414B-B9FB-653B1DCAC9FD}" type="presParOf" srcId="{2FA87744-3B8E-F546-9F7E-56718FF55959}" destId="{A1A0D067-E80A-0A4B-B3A5-8BDAA05E77F2}" srcOrd="8" destOrd="0" presId="urn:microsoft.com/office/officeart/2008/layout/LinedList"/>
    <dgm:cxn modelId="{86D716CC-A084-FF41-BD6B-39A484C4D12F}" type="presParOf" srcId="{2FA87744-3B8E-F546-9F7E-56718FF55959}" destId="{3F595ADF-3DC0-C043-8FBA-7DB55AAB6E58}" srcOrd="9" destOrd="0" presId="urn:microsoft.com/office/officeart/2008/layout/LinedList"/>
    <dgm:cxn modelId="{067B54A7-7043-B34B-8BD6-29E7CDA506A2}" type="presParOf" srcId="{3F595ADF-3DC0-C043-8FBA-7DB55AAB6E58}" destId="{D4682338-6978-6648-9CBA-7C8F696BF720}" srcOrd="0" destOrd="0" presId="urn:microsoft.com/office/officeart/2008/layout/LinedList"/>
    <dgm:cxn modelId="{BA4EC106-AD63-E84A-BC94-81C70C6A7FA3}" type="presParOf" srcId="{3F595ADF-3DC0-C043-8FBA-7DB55AAB6E58}" destId="{7204FBD3-F67F-2544-89A6-F2A3DF6EA425}" srcOrd="1" destOrd="0" presId="urn:microsoft.com/office/officeart/2008/layout/LinedList"/>
    <dgm:cxn modelId="{EE265708-E20C-604B-9B26-80B3143FB8D8}" type="presParOf" srcId="{2FA87744-3B8E-F546-9F7E-56718FF55959}" destId="{BB6DE2ED-CA85-634C-A06D-E90E401D14B1}" srcOrd="10" destOrd="0" presId="urn:microsoft.com/office/officeart/2008/layout/LinedList"/>
    <dgm:cxn modelId="{DD2649A1-12E8-F94F-859F-ACE0386BCE4C}" type="presParOf" srcId="{2FA87744-3B8E-F546-9F7E-56718FF55959}" destId="{B6373663-DBE0-1E4D-BD58-A26791B63013}" srcOrd="11" destOrd="0" presId="urn:microsoft.com/office/officeart/2008/layout/LinedList"/>
    <dgm:cxn modelId="{F611E808-267B-8546-BB0F-F19B79561131}" type="presParOf" srcId="{B6373663-DBE0-1E4D-BD58-A26791B63013}" destId="{58F538A6-1E43-C147-990F-513CE0D75699}" srcOrd="0" destOrd="0" presId="urn:microsoft.com/office/officeart/2008/layout/LinedList"/>
    <dgm:cxn modelId="{7C1BE4C3-881F-9747-B383-05B39E99CD2F}" type="presParOf" srcId="{B6373663-DBE0-1E4D-BD58-A26791B63013}" destId="{1F73C75E-21B4-CA4C-806A-DD13712C31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7B82A2-C01B-42E7-8553-A8D9858B249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BA0607F8-68BC-4018-8B95-82464D9FF556}">
      <dgm:prSet/>
      <dgm:spPr/>
      <dgm:t>
        <a:bodyPr/>
        <a:lstStyle/>
        <a:p>
          <a:r>
            <a:rPr lang="en-US"/>
            <a:t>Respite care is often the only option for people experiencing homelessness with complex medical conditions.</a:t>
          </a:r>
        </a:p>
      </dgm:t>
    </dgm:pt>
    <dgm:pt modelId="{1D23CFE8-0B96-47D7-A151-32D3E09BFF4B}" type="parTrans" cxnId="{0F390E15-652F-4ADF-8402-7DB48C1F07B0}">
      <dgm:prSet/>
      <dgm:spPr/>
      <dgm:t>
        <a:bodyPr/>
        <a:lstStyle/>
        <a:p>
          <a:endParaRPr lang="en-US"/>
        </a:p>
      </dgm:t>
    </dgm:pt>
    <dgm:pt modelId="{5EA98DE8-2824-4D2C-8218-D2E5A4F90CD7}" type="sibTrans" cxnId="{0F390E15-652F-4ADF-8402-7DB48C1F07B0}">
      <dgm:prSet/>
      <dgm:spPr/>
      <dgm:t>
        <a:bodyPr/>
        <a:lstStyle/>
        <a:p>
          <a:endParaRPr lang="en-US"/>
        </a:p>
      </dgm:t>
    </dgm:pt>
    <dgm:pt modelId="{9568D5B7-E261-4DF6-BD58-A38377717554}">
      <dgm:prSet/>
      <dgm:spPr/>
      <dgm:t>
        <a:bodyPr/>
        <a:lstStyle/>
        <a:p>
          <a:r>
            <a:rPr lang="en-US" dirty="0"/>
            <a:t>Respite facilities are often asked to take on clients with chronic and serious conditions as well as care needs that are out of the intended scope of respite care</a:t>
          </a:r>
        </a:p>
      </dgm:t>
    </dgm:pt>
    <dgm:pt modelId="{C8CD72C2-9B2B-499A-8E35-1CFA267F9874}" type="parTrans" cxnId="{E14E8534-604B-4C00-AB38-54A291F566E1}">
      <dgm:prSet/>
      <dgm:spPr/>
      <dgm:t>
        <a:bodyPr/>
        <a:lstStyle/>
        <a:p>
          <a:endParaRPr lang="en-US"/>
        </a:p>
      </dgm:t>
    </dgm:pt>
    <dgm:pt modelId="{4F8092A9-29E3-48FE-98CD-A1C343D63315}" type="sibTrans" cxnId="{E14E8534-604B-4C00-AB38-54A291F566E1}">
      <dgm:prSet/>
      <dgm:spPr/>
      <dgm:t>
        <a:bodyPr/>
        <a:lstStyle/>
        <a:p>
          <a:endParaRPr lang="en-US"/>
        </a:p>
      </dgm:t>
    </dgm:pt>
    <dgm:pt modelId="{DEFE9872-5770-4DDB-A551-C0D9F4B52CBB}">
      <dgm:prSet/>
      <dgm:spPr/>
      <dgm:t>
        <a:bodyPr/>
        <a:lstStyle/>
        <a:p>
          <a:r>
            <a:rPr lang="en-US"/>
            <a:t>More complex clients who are difficult to safely discharge lead to delayed bed turnover and limited bed availability </a:t>
          </a:r>
        </a:p>
      </dgm:t>
    </dgm:pt>
    <dgm:pt modelId="{4DE29E8A-E131-436D-8CE5-22582968C38A}" type="parTrans" cxnId="{9C2EFF91-1EC6-4BD4-B9AE-F8CDC2C50BDA}">
      <dgm:prSet/>
      <dgm:spPr/>
      <dgm:t>
        <a:bodyPr/>
        <a:lstStyle/>
        <a:p>
          <a:endParaRPr lang="en-US"/>
        </a:p>
      </dgm:t>
    </dgm:pt>
    <dgm:pt modelId="{BE8A1442-D727-4A60-B025-F8DAE4F67645}" type="sibTrans" cxnId="{9C2EFF91-1EC6-4BD4-B9AE-F8CDC2C50BDA}">
      <dgm:prSet/>
      <dgm:spPr/>
      <dgm:t>
        <a:bodyPr/>
        <a:lstStyle/>
        <a:p>
          <a:endParaRPr lang="en-US"/>
        </a:p>
      </dgm:t>
    </dgm:pt>
    <dgm:pt modelId="{703D2E21-FF17-4E2C-B418-0B844A1CD4EE}">
      <dgm:prSet/>
      <dgm:spPr/>
      <dgm:t>
        <a:bodyPr/>
        <a:lstStyle/>
        <a:p>
          <a:r>
            <a:rPr lang="en-US"/>
            <a:t>Different respite care models lead to inconsistency in available levels of care and can make appropriate placement challenging</a:t>
          </a:r>
        </a:p>
      </dgm:t>
    </dgm:pt>
    <dgm:pt modelId="{072BDDB5-9072-4F48-B281-9217674BBC53}" type="parTrans" cxnId="{F7F8A35F-A6ED-44C5-BED3-A06F7C3AE34B}">
      <dgm:prSet/>
      <dgm:spPr/>
      <dgm:t>
        <a:bodyPr/>
        <a:lstStyle/>
        <a:p>
          <a:endParaRPr lang="en-US"/>
        </a:p>
      </dgm:t>
    </dgm:pt>
    <dgm:pt modelId="{F177DE04-6370-46C9-8B45-645793A154D6}" type="sibTrans" cxnId="{F7F8A35F-A6ED-44C5-BED3-A06F7C3AE34B}">
      <dgm:prSet/>
      <dgm:spPr/>
      <dgm:t>
        <a:bodyPr/>
        <a:lstStyle/>
        <a:p>
          <a:endParaRPr lang="en-US"/>
        </a:p>
      </dgm:t>
    </dgm:pt>
    <dgm:pt modelId="{DBEEF22B-9513-4A8B-B4EB-2F494EB70FFA}">
      <dgm:prSet/>
      <dgm:spPr/>
      <dgm:t>
        <a:bodyPr/>
        <a:lstStyle/>
        <a:p>
          <a:r>
            <a:rPr lang="en-US"/>
            <a:t>Respite programs are often not equipped for same day hospital discharge admission</a:t>
          </a:r>
        </a:p>
      </dgm:t>
    </dgm:pt>
    <dgm:pt modelId="{D024CF07-226A-4D29-8929-61F263B4F0B7}" type="parTrans" cxnId="{5C795CE5-37F8-4B04-ABE0-E735BB779DC6}">
      <dgm:prSet/>
      <dgm:spPr/>
      <dgm:t>
        <a:bodyPr/>
        <a:lstStyle/>
        <a:p>
          <a:endParaRPr lang="en-US"/>
        </a:p>
      </dgm:t>
    </dgm:pt>
    <dgm:pt modelId="{FADFF612-EDE0-4F63-A72E-417D368E6628}" type="sibTrans" cxnId="{5C795CE5-37F8-4B04-ABE0-E735BB779DC6}">
      <dgm:prSet/>
      <dgm:spPr/>
      <dgm:t>
        <a:bodyPr/>
        <a:lstStyle/>
        <a:p>
          <a:endParaRPr lang="en-US"/>
        </a:p>
      </dgm:t>
    </dgm:pt>
    <dgm:pt modelId="{4071075F-E99D-1B45-AB03-C59400171CAF}" type="pres">
      <dgm:prSet presAssocID="{997B82A2-C01B-42E7-8553-A8D9858B2495}" presName="linear" presStyleCnt="0">
        <dgm:presLayoutVars>
          <dgm:animLvl val="lvl"/>
          <dgm:resizeHandles val="exact"/>
        </dgm:presLayoutVars>
      </dgm:prSet>
      <dgm:spPr/>
    </dgm:pt>
    <dgm:pt modelId="{D00DB132-9D8A-B94F-BBF6-968AC100CAB1}" type="pres">
      <dgm:prSet presAssocID="{BA0607F8-68BC-4018-8B95-82464D9FF556}" presName="parentText" presStyleLbl="node1" presStyleIdx="0" presStyleCnt="5">
        <dgm:presLayoutVars>
          <dgm:chMax val="0"/>
          <dgm:bulletEnabled val="1"/>
        </dgm:presLayoutVars>
      </dgm:prSet>
      <dgm:spPr/>
    </dgm:pt>
    <dgm:pt modelId="{C80EE8BF-5685-5B4A-B791-131A25DD7F47}" type="pres">
      <dgm:prSet presAssocID="{5EA98DE8-2824-4D2C-8218-D2E5A4F90CD7}" presName="spacer" presStyleCnt="0"/>
      <dgm:spPr/>
    </dgm:pt>
    <dgm:pt modelId="{76CD701C-D282-8C44-B2CB-20FE154641C9}" type="pres">
      <dgm:prSet presAssocID="{9568D5B7-E261-4DF6-BD58-A38377717554}" presName="parentText" presStyleLbl="node1" presStyleIdx="1" presStyleCnt="5">
        <dgm:presLayoutVars>
          <dgm:chMax val="0"/>
          <dgm:bulletEnabled val="1"/>
        </dgm:presLayoutVars>
      </dgm:prSet>
      <dgm:spPr/>
    </dgm:pt>
    <dgm:pt modelId="{9139575D-9FD9-014E-9B10-935AFAA9472A}" type="pres">
      <dgm:prSet presAssocID="{4F8092A9-29E3-48FE-98CD-A1C343D63315}" presName="spacer" presStyleCnt="0"/>
      <dgm:spPr/>
    </dgm:pt>
    <dgm:pt modelId="{747F0CEE-5759-014A-A976-8ADF94E3C70B}" type="pres">
      <dgm:prSet presAssocID="{DEFE9872-5770-4DDB-A551-C0D9F4B52CBB}" presName="parentText" presStyleLbl="node1" presStyleIdx="2" presStyleCnt="5">
        <dgm:presLayoutVars>
          <dgm:chMax val="0"/>
          <dgm:bulletEnabled val="1"/>
        </dgm:presLayoutVars>
      </dgm:prSet>
      <dgm:spPr/>
    </dgm:pt>
    <dgm:pt modelId="{2FA02C3D-80C3-B24B-BC39-62C15C45B920}" type="pres">
      <dgm:prSet presAssocID="{BE8A1442-D727-4A60-B025-F8DAE4F67645}" presName="spacer" presStyleCnt="0"/>
      <dgm:spPr/>
    </dgm:pt>
    <dgm:pt modelId="{003390AF-27A5-2348-AC09-B22E528C668A}" type="pres">
      <dgm:prSet presAssocID="{703D2E21-FF17-4E2C-B418-0B844A1CD4EE}" presName="parentText" presStyleLbl="node1" presStyleIdx="3" presStyleCnt="5">
        <dgm:presLayoutVars>
          <dgm:chMax val="0"/>
          <dgm:bulletEnabled val="1"/>
        </dgm:presLayoutVars>
      </dgm:prSet>
      <dgm:spPr/>
    </dgm:pt>
    <dgm:pt modelId="{80D6D180-2874-AF41-B8D6-E56AFB77558F}" type="pres">
      <dgm:prSet presAssocID="{F177DE04-6370-46C9-8B45-645793A154D6}" presName="spacer" presStyleCnt="0"/>
      <dgm:spPr/>
    </dgm:pt>
    <dgm:pt modelId="{C02E5171-2232-9641-9E02-203994E547C2}" type="pres">
      <dgm:prSet presAssocID="{DBEEF22B-9513-4A8B-B4EB-2F494EB70FFA}" presName="parentText" presStyleLbl="node1" presStyleIdx="4" presStyleCnt="5">
        <dgm:presLayoutVars>
          <dgm:chMax val="0"/>
          <dgm:bulletEnabled val="1"/>
        </dgm:presLayoutVars>
      </dgm:prSet>
      <dgm:spPr/>
    </dgm:pt>
  </dgm:ptLst>
  <dgm:cxnLst>
    <dgm:cxn modelId="{DF36AA09-40D0-3B4D-8074-D9937783875C}" type="presOf" srcId="{9568D5B7-E261-4DF6-BD58-A38377717554}" destId="{76CD701C-D282-8C44-B2CB-20FE154641C9}" srcOrd="0" destOrd="0" presId="urn:microsoft.com/office/officeart/2005/8/layout/vList2"/>
    <dgm:cxn modelId="{0F390E15-652F-4ADF-8402-7DB48C1F07B0}" srcId="{997B82A2-C01B-42E7-8553-A8D9858B2495}" destId="{BA0607F8-68BC-4018-8B95-82464D9FF556}" srcOrd="0" destOrd="0" parTransId="{1D23CFE8-0B96-47D7-A151-32D3E09BFF4B}" sibTransId="{5EA98DE8-2824-4D2C-8218-D2E5A4F90CD7}"/>
    <dgm:cxn modelId="{8AFA6634-7C35-D44E-89E8-5745E4CF15D4}" type="presOf" srcId="{703D2E21-FF17-4E2C-B418-0B844A1CD4EE}" destId="{003390AF-27A5-2348-AC09-B22E528C668A}" srcOrd="0" destOrd="0" presId="urn:microsoft.com/office/officeart/2005/8/layout/vList2"/>
    <dgm:cxn modelId="{E14E8534-604B-4C00-AB38-54A291F566E1}" srcId="{997B82A2-C01B-42E7-8553-A8D9858B2495}" destId="{9568D5B7-E261-4DF6-BD58-A38377717554}" srcOrd="1" destOrd="0" parTransId="{C8CD72C2-9B2B-499A-8E35-1CFA267F9874}" sibTransId="{4F8092A9-29E3-48FE-98CD-A1C343D63315}"/>
    <dgm:cxn modelId="{85DEA55C-232E-424F-8650-CE4560C5FC2D}" type="presOf" srcId="{DEFE9872-5770-4DDB-A551-C0D9F4B52CBB}" destId="{747F0CEE-5759-014A-A976-8ADF94E3C70B}" srcOrd="0" destOrd="0" presId="urn:microsoft.com/office/officeart/2005/8/layout/vList2"/>
    <dgm:cxn modelId="{F7F8A35F-A6ED-44C5-BED3-A06F7C3AE34B}" srcId="{997B82A2-C01B-42E7-8553-A8D9858B2495}" destId="{703D2E21-FF17-4E2C-B418-0B844A1CD4EE}" srcOrd="3" destOrd="0" parTransId="{072BDDB5-9072-4F48-B281-9217674BBC53}" sibTransId="{F177DE04-6370-46C9-8B45-645793A154D6}"/>
    <dgm:cxn modelId="{9C2EFF91-1EC6-4BD4-B9AE-F8CDC2C50BDA}" srcId="{997B82A2-C01B-42E7-8553-A8D9858B2495}" destId="{DEFE9872-5770-4DDB-A551-C0D9F4B52CBB}" srcOrd="2" destOrd="0" parTransId="{4DE29E8A-E131-436D-8CE5-22582968C38A}" sibTransId="{BE8A1442-D727-4A60-B025-F8DAE4F67645}"/>
    <dgm:cxn modelId="{9EDC56C3-53CB-5740-A7CA-B00CD0AD675F}" type="presOf" srcId="{BA0607F8-68BC-4018-8B95-82464D9FF556}" destId="{D00DB132-9D8A-B94F-BBF6-968AC100CAB1}" srcOrd="0" destOrd="0" presId="urn:microsoft.com/office/officeart/2005/8/layout/vList2"/>
    <dgm:cxn modelId="{4288C2C3-D06A-FF45-860B-FFADBB4DD013}" type="presOf" srcId="{997B82A2-C01B-42E7-8553-A8D9858B2495}" destId="{4071075F-E99D-1B45-AB03-C59400171CAF}" srcOrd="0" destOrd="0" presId="urn:microsoft.com/office/officeart/2005/8/layout/vList2"/>
    <dgm:cxn modelId="{5C795CE5-37F8-4B04-ABE0-E735BB779DC6}" srcId="{997B82A2-C01B-42E7-8553-A8D9858B2495}" destId="{DBEEF22B-9513-4A8B-B4EB-2F494EB70FFA}" srcOrd="4" destOrd="0" parTransId="{D024CF07-226A-4D29-8929-61F263B4F0B7}" sibTransId="{FADFF612-EDE0-4F63-A72E-417D368E6628}"/>
    <dgm:cxn modelId="{660C07F5-65CC-E942-BF69-5D092A2BC51B}" type="presOf" srcId="{DBEEF22B-9513-4A8B-B4EB-2F494EB70FFA}" destId="{C02E5171-2232-9641-9E02-203994E547C2}" srcOrd="0" destOrd="0" presId="urn:microsoft.com/office/officeart/2005/8/layout/vList2"/>
    <dgm:cxn modelId="{4A17F595-F9FD-E54A-94A2-A739427E014A}" type="presParOf" srcId="{4071075F-E99D-1B45-AB03-C59400171CAF}" destId="{D00DB132-9D8A-B94F-BBF6-968AC100CAB1}" srcOrd="0" destOrd="0" presId="urn:microsoft.com/office/officeart/2005/8/layout/vList2"/>
    <dgm:cxn modelId="{F1F4F31A-0858-9F42-A6E5-75739CE19C77}" type="presParOf" srcId="{4071075F-E99D-1B45-AB03-C59400171CAF}" destId="{C80EE8BF-5685-5B4A-B791-131A25DD7F47}" srcOrd="1" destOrd="0" presId="urn:microsoft.com/office/officeart/2005/8/layout/vList2"/>
    <dgm:cxn modelId="{4D834068-12F5-DA46-A9B7-184CBC9AD1BF}" type="presParOf" srcId="{4071075F-E99D-1B45-AB03-C59400171CAF}" destId="{76CD701C-D282-8C44-B2CB-20FE154641C9}" srcOrd="2" destOrd="0" presId="urn:microsoft.com/office/officeart/2005/8/layout/vList2"/>
    <dgm:cxn modelId="{A0626FE4-51D9-B54F-B576-EE24E959755B}" type="presParOf" srcId="{4071075F-E99D-1B45-AB03-C59400171CAF}" destId="{9139575D-9FD9-014E-9B10-935AFAA9472A}" srcOrd="3" destOrd="0" presId="urn:microsoft.com/office/officeart/2005/8/layout/vList2"/>
    <dgm:cxn modelId="{5CE61F6C-E0EF-5C4C-AB67-C824C992FBD8}" type="presParOf" srcId="{4071075F-E99D-1B45-AB03-C59400171CAF}" destId="{747F0CEE-5759-014A-A976-8ADF94E3C70B}" srcOrd="4" destOrd="0" presId="urn:microsoft.com/office/officeart/2005/8/layout/vList2"/>
    <dgm:cxn modelId="{51E0EEBE-608F-014F-BCCE-A2F77339CD0F}" type="presParOf" srcId="{4071075F-E99D-1B45-AB03-C59400171CAF}" destId="{2FA02C3D-80C3-B24B-BC39-62C15C45B920}" srcOrd="5" destOrd="0" presId="urn:microsoft.com/office/officeart/2005/8/layout/vList2"/>
    <dgm:cxn modelId="{FC208618-5A44-D445-BEE7-F8335AA81A19}" type="presParOf" srcId="{4071075F-E99D-1B45-AB03-C59400171CAF}" destId="{003390AF-27A5-2348-AC09-B22E528C668A}" srcOrd="6" destOrd="0" presId="urn:microsoft.com/office/officeart/2005/8/layout/vList2"/>
    <dgm:cxn modelId="{93F926A7-7E03-294E-9736-15719ADA9C59}" type="presParOf" srcId="{4071075F-E99D-1B45-AB03-C59400171CAF}" destId="{80D6D180-2874-AF41-B8D6-E56AFB77558F}" srcOrd="7" destOrd="0" presId="urn:microsoft.com/office/officeart/2005/8/layout/vList2"/>
    <dgm:cxn modelId="{894696D9-D939-FD4F-84EA-E1498FBDBF4F}" type="presParOf" srcId="{4071075F-E99D-1B45-AB03-C59400171CAF}" destId="{C02E5171-2232-9641-9E02-203994E547C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78CCBD-7123-4F1E-9DB1-560A1C8C599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1689D26-425F-407B-B6D0-D3B5946C24EE}">
      <dgm:prSet custT="1"/>
      <dgm:spPr/>
      <dgm:t>
        <a:bodyPr/>
        <a:lstStyle/>
        <a:p>
          <a:r>
            <a:rPr lang="en-US" sz="2200" dirty="0"/>
            <a:t>Commitment to never involuntary discharge to an unsheltered setting</a:t>
          </a:r>
        </a:p>
      </dgm:t>
    </dgm:pt>
    <dgm:pt modelId="{21E5D58A-7EA7-41EF-945E-C3FE333F5AA1}" type="parTrans" cxnId="{EC12B4CA-CDDF-45BB-92C0-76106AD45119}">
      <dgm:prSet/>
      <dgm:spPr/>
      <dgm:t>
        <a:bodyPr/>
        <a:lstStyle/>
        <a:p>
          <a:endParaRPr lang="en-US"/>
        </a:p>
      </dgm:t>
    </dgm:pt>
    <dgm:pt modelId="{0183A1E3-5556-4315-A04E-7DB742908E52}" type="sibTrans" cxnId="{EC12B4CA-CDDF-45BB-92C0-76106AD45119}">
      <dgm:prSet/>
      <dgm:spPr/>
      <dgm:t>
        <a:bodyPr/>
        <a:lstStyle/>
        <a:p>
          <a:endParaRPr lang="en-US"/>
        </a:p>
      </dgm:t>
    </dgm:pt>
    <dgm:pt modelId="{F1002705-FCC4-42C5-9114-59E2E014CD51}">
      <dgm:prSet custT="1"/>
      <dgm:spPr/>
      <dgm:t>
        <a:bodyPr/>
        <a:lstStyle/>
        <a:p>
          <a:r>
            <a:rPr lang="en-US" sz="2200" dirty="0"/>
            <a:t>Discharge planning starts at admission</a:t>
          </a:r>
        </a:p>
      </dgm:t>
    </dgm:pt>
    <dgm:pt modelId="{E6ADCAB9-7486-4A6B-820C-C68E9BA11B9C}" type="parTrans" cxnId="{B56ABF54-ED36-4254-A090-58DF75BF616E}">
      <dgm:prSet/>
      <dgm:spPr/>
      <dgm:t>
        <a:bodyPr/>
        <a:lstStyle/>
        <a:p>
          <a:endParaRPr lang="en-US"/>
        </a:p>
      </dgm:t>
    </dgm:pt>
    <dgm:pt modelId="{FDD17E1F-46B1-4F68-9B5C-0CBD881A0224}" type="sibTrans" cxnId="{B56ABF54-ED36-4254-A090-58DF75BF616E}">
      <dgm:prSet/>
      <dgm:spPr/>
      <dgm:t>
        <a:bodyPr/>
        <a:lstStyle/>
        <a:p>
          <a:endParaRPr lang="en-US"/>
        </a:p>
      </dgm:t>
    </dgm:pt>
    <dgm:pt modelId="{DD95DDB5-973D-4A51-8679-8C7AFBE33AB2}">
      <dgm:prSet custT="1"/>
      <dgm:spPr/>
      <dgm:t>
        <a:bodyPr/>
        <a:lstStyle/>
        <a:p>
          <a:r>
            <a:rPr lang="en-US" sz="2200" dirty="0"/>
            <a:t>Simultaneous planning for program discharge and advancing permanent housing plan.</a:t>
          </a:r>
        </a:p>
      </dgm:t>
    </dgm:pt>
    <dgm:pt modelId="{E087FE0E-BA8A-46A8-81D5-1F05320CC2A1}" type="parTrans" cxnId="{0F9994D2-4D26-483D-93AD-538AF5F31FFA}">
      <dgm:prSet/>
      <dgm:spPr/>
      <dgm:t>
        <a:bodyPr/>
        <a:lstStyle/>
        <a:p>
          <a:endParaRPr lang="en-US"/>
        </a:p>
      </dgm:t>
    </dgm:pt>
    <dgm:pt modelId="{6C370771-4EA0-48CB-9F09-069BB0EC6D17}" type="sibTrans" cxnId="{0F9994D2-4D26-483D-93AD-538AF5F31FFA}">
      <dgm:prSet/>
      <dgm:spPr/>
      <dgm:t>
        <a:bodyPr/>
        <a:lstStyle/>
        <a:p>
          <a:endParaRPr lang="en-US"/>
        </a:p>
      </dgm:t>
    </dgm:pt>
    <dgm:pt modelId="{B267B6C3-DE02-4415-A498-73AC43A26447}">
      <dgm:prSet custT="1"/>
      <dgm:spPr/>
      <dgm:t>
        <a:bodyPr/>
        <a:lstStyle/>
        <a:p>
          <a:r>
            <a:rPr lang="en-US" sz="2200" dirty="0"/>
            <a:t>2 full time housing navigators</a:t>
          </a:r>
        </a:p>
      </dgm:t>
    </dgm:pt>
    <dgm:pt modelId="{DF47F876-86AE-4A48-AD72-6338EA167E85}" type="parTrans" cxnId="{1D096BF9-6BF9-458E-AC64-965938AA078F}">
      <dgm:prSet/>
      <dgm:spPr/>
      <dgm:t>
        <a:bodyPr/>
        <a:lstStyle/>
        <a:p>
          <a:endParaRPr lang="en-US"/>
        </a:p>
      </dgm:t>
    </dgm:pt>
    <dgm:pt modelId="{BA3D7F69-BF17-4BAF-A81E-D636095A5097}" type="sibTrans" cxnId="{1D096BF9-6BF9-458E-AC64-965938AA078F}">
      <dgm:prSet/>
      <dgm:spPr/>
      <dgm:t>
        <a:bodyPr/>
        <a:lstStyle/>
        <a:p>
          <a:endParaRPr lang="en-US"/>
        </a:p>
      </dgm:t>
    </dgm:pt>
    <dgm:pt modelId="{417D75AA-F248-5E4A-BA90-8FFA996344A8}" type="pres">
      <dgm:prSet presAssocID="{7878CCBD-7123-4F1E-9DB1-560A1C8C5991}" presName="vert0" presStyleCnt="0">
        <dgm:presLayoutVars>
          <dgm:dir/>
          <dgm:animOne val="branch"/>
          <dgm:animLvl val="lvl"/>
        </dgm:presLayoutVars>
      </dgm:prSet>
      <dgm:spPr/>
    </dgm:pt>
    <dgm:pt modelId="{D664B526-73B2-4F4C-81CC-F30EF9076869}" type="pres">
      <dgm:prSet presAssocID="{91689D26-425F-407B-B6D0-D3B5946C24EE}" presName="thickLine" presStyleLbl="alignNode1" presStyleIdx="0" presStyleCnt="4"/>
      <dgm:spPr/>
    </dgm:pt>
    <dgm:pt modelId="{A6221767-DA6C-EF49-ACCB-73FD4EE3314F}" type="pres">
      <dgm:prSet presAssocID="{91689D26-425F-407B-B6D0-D3B5946C24EE}" presName="horz1" presStyleCnt="0"/>
      <dgm:spPr/>
    </dgm:pt>
    <dgm:pt modelId="{97D8AADE-9F17-8241-A23E-885532B61503}" type="pres">
      <dgm:prSet presAssocID="{91689D26-425F-407B-B6D0-D3B5946C24EE}" presName="tx1" presStyleLbl="revTx" presStyleIdx="0" presStyleCnt="4"/>
      <dgm:spPr/>
    </dgm:pt>
    <dgm:pt modelId="{7FEAB0B8-E22B-2449-9619-2E29C33DF98A}" type="pres">
      <dgm:prSet presAssocID="{91689D26-425F-407B-B6D0-D3B5946C24EE}" presName="vert1" presStyleCnt="0"/>
      <dgm:spPr/>
    </dgm:pt>
    <dgm:pt modelId="{7B7B2C5C-0B16-0948-AE4F-65FE9022DBD8}" type="pres">
      <dgm:prSet presAssocID="{F1002705-FCC4-42C5-9114-59E2E014CD51}" presName="thickLine" presStyleLbl="alignNode1" presStyleIdx="1" presStyleCnt="4"/>
      <dgm:spPr/>
    </dgm:pt>
    <dgm:pt modelId="{024D1B17-C263-EB47-B7B0-6632447A56D1}" type="pres">
      <dgm:prSet presAssocID="{F1002705-FCC4-42C5-9114-59E2E014CD51}" presName="horz1" presStyleCnt="0"/>
      <dgm:spPr/>
    </dgm:pt>
    <dgm:pt modelId="{8F0C09EA-33F2-DD4A-95F0-D590DE90CE00}" type="pres">
      <dgm:prSet presAssocID="{F1002705-FCC4-42C5-9114-59E2E014CD51}" presName="tx1" presStyleLbl="revTx" presStyleIdx="1" presStyleCnt="4"/>
      <dgm:spPr/>
    </dgm:pt>
    <dgm:pt modelId="{1DC6C780-C82F-CF4D-B151-FF90AE0C40D6}" type="pres">
      <dgm:prSet presAssocID="{F1002705-FCC4-42C5-9114-59E2E014CD51}" presName="vert1" presStyleCnt="0"/>
      <dgm:spPr/>
    </dgm:pt>
    <dgm:pt modelId="{A12237E4-6CB1-B642-8D05-DC9442D1CC76}" type="pres">
      <dgm:prSet presAssocID="{DD95DDB5-973D-4A51-8679-8C7AFBE33AB2}" presName="thickLine" presStyleLbl="alignNode1" presStyleIdx="2" presStyleCnt="4"/>
      <dgm:spPr/>
    </dgm:pt>
    <dgm:pt modelId="{5F90B2E7-6D68-DE49-89CD-B1C0A6491A4C}" type="pres">
      <dgm:prSet presAssocID="{DD95DDB5-973D-4A51-8679-8C7AFBE33AB2}" presName="horz1" presStyleCnt="0"/>
      <dgm:spPr/>
    </dgm:pt>
    <dgm:pt modelId="{4F70207C-6694-1A4B-83F3-65B044056A78}" type="pres">
      <dgm:prSet presAssocID="{DD95DDB5-973D-4A51-8679-8C7AFBE33AB2}" presName="tx1" presStyleLbl="revTx" presStyleIdx="2" presStyleCnt="4"/>
      <dgm:spPr/>
    </dgm:pt>
    <dgm:pt modelId="{F8E74291-73AF-7F4D-B219-44AEC054CFCD}" type="pres">
      <dgm:prSet presAssocID="{DD95DDB5-973D-4A51-8679-8C7AFBE33AB2}" presName="vert1" presStyleCnt="0"/>
      <dgm:spPr/>
    </dgm:pt>
    <dgm:pt modelId="{97B36DBD-38DF-0B40-8ACE-7BBF08EC9DCE}" type="pres">
      <dgm:prSet presAssocID="{B267B6C3-DE02-4415-A498-73AC43A26447}" presName="thickLine" presStyleLbl="alignNode1" presStyleIdx="3" presStyleCnt="4"/>
      <dgm:spPr/>
    </dgm:pt>
    <dgm:pt modelId="{A04211B6-0598-9743-A4FC-D970D0266669}" type="pres">
      <dgm:prSet presAssocID="{B267B6C3-DE02-4415-A498-73AC43A26447}" presName="horz1" presStyleCnt="0"/>
      <dgm:spPr/>
    </dgm:pt>
    <dgm:pt modelId="{0B1946C0-897B-4944-BCC3-7B96A2C5E31D}" type="pres">
      <dgm:prSet presAssocID="{B267B6C3-DE02-4415-A498-73AC43A26447}" presName="tx1" presStyleLbl="revTx" presStyleIdx="3" presStyleCnt="4"/>
      <dgm:spPr/>
    </dgm:pt>
    <dgm:pt modelId="{96F7DB81-0A14-7B4F-88A2-AD67F4342014}" type="pres">
      <dgm:prSet presAssocID="{B267B6C3-DE02-4415-A498-73AC43A26447}" presName="vert1" presStyleCnt="0"/>
      <dgm:spPr/>
    </dgm:pt>
  </dgm:ptLst>
  <dgm:cxnLst>
    <dgm:cxn modelId="{B56ABF54-ED36-4254-A090-58DF75BF616E}" srcId="{7878CCBD-7123-4F1E-9DB1-560A1C8C5991}" destId="{F1002705-FCC4-42C5-9114-59E2E014CD51}" srcOrd="1" destOrd="0" parTransId="{E6ADCAB9-7486-4A6B-820C-C68E9BA11B9C}" sibTransId="{FDD17E1F-46B1-4F68-9B5C-0CBD881A0224}"/>
    <dgm:cxn modelId="{DF5ECC79-8DA0-834C-A774-F61A45F146D0}" type="presOf" srcId="{F1002705-FCC4-42C5-9114-59E2E014CD51}" destId="{8F0C09EA-33F2-DD4A-95F0-D590DE90CE00}" srcOrd="0" destOrd="0" presId="urn:microsoft.com/office/officeart/2008/layout/LinedList"/>
    <dgm:cxn modelId="{07750291-86CF-0E4C-B904-B47846849AE6}" type="presOf" srcId="{91689D26-425F-407B-B6D0-D3B5946C24EE}" destId="{97D8AADE-9F17-8241-A23E-885532B61503}" srcOrd="0" destOrd="0" presId="urn:microsoft.com/office/officeart/2008/layout/LinedList"/>
    <dgm:cxn modelId="{BF551B93-B6E5-7445-82A8-021601ACB069}" type="presOf" srcId="{7878CCBD-7123-4F1E-9DB1-560A1C8C5991}" destId="{417D75AA-F248-5E4A-BA90-8FFA996344A8}" srcOrd="0" destOrd="0" presId="urn:microsoft.com/office/officeart/2008/layout/LinedList"/>
    <dgm:cxn modelId="{033A919E-6407-1B49-9139-055EF786D3A2}" type="presOf" srcId="{B267B6C3-DE02-4415-A498-73AC43A26447}" destId="{0B1946C0-897B-4944-BCC3-7B96A2C5E31D}" srcOrd="0" destOrd="0" presId="urn:microsoft.com/office/officeart/2008/layout/LinedList"/>
    <dgm:cxn modelId="{554378A0-5456-7A49-9621-63E2BD0F7C97}" type="presOf" srcId="{DD95DDB5-973D-4A51-8679-8C7AFBE33AB2}" destId="{4F70207C-6694-1A4B-83F3-65B044056A78}" srcOrd="0" destOrd="0" presId="urn:microsoft.com/office/officeart/2008/layout/LinedList"/>
    <dgm:cxn modelId="{EC12B4CA-CDDF-45BB-92C0-76106AD45119}" srcId="{7878CCBD-7123-4F1E-9DB1-560A1C8C5991}" destId="{91689D26-425F-407B-B6D0-D3B5946C24EE}" srcOrd="0" destOrd="0" parTransId="{21E5D58A-7EA7-41EF-945E-C3FE333F5AA1}" sibTransId="{0183A1E3-5556-4315-A04E-7DB742908E52}"/>
    <dgm:cxn modelId="{0F9994D2-4D26-483D-93AD-538AF5F31FFA}" srcId="{7878CCBD-7123-4F1E-9DB1-560A1C8C5991}" destId="{DD95DDB5-973D-4A51-8679-8C7AFBE33AB2}" srcOrd="2" destOrd="0" parTransId="{E087FE0E-BA8A-46A8-81D5-1F05320CC2A1}" sibTransId="{6C370771-4EA0-48CB-9F09-069BB0EC6D17}"/>
    <dgm:cxn modelId="{1D096BF9-6BF9-458E-AC64-965938AA078F}" srcId="{7878CCBD-7123-4F1E-9DB1-560A1C8C5991}" destId="{B267B6C3-DE02-4415-A498-73AC43A26447}" srcOrd="3" destOrd="0" parTransId="{DF47F876-86AE-4A48-AD72-6338EA167E85}" sibTransId="{BA3D7F69-BF17-4BAF-A81E-D636095A5097}"/>
    <dgm:cxn modelId="{15CA20CD-E7F4-7C4A-851F-F98C90207BEC}" type="presParOf" srcId="{417D75AA-F248-5E4A-BA90-8FFA996344A8}" destId="{D664B526-73B2-4F4C-81CC-F30EF9076869}" srcOrd="0" destOrd="0" presId="urn:microsoft.com/office/officeart/2008/layout/LinedList"/>
    <dgm:cxn modelId="{CFB6AB03-9AB6-024F-826A-B4D16CC1AD7D}" type="presParOf" srcId="{417D75AA-F248-5E4A-BA90-8FFA996344A8}" destId="{A6221767-DA6C-EF49-ACCB-73FD4EE3314F}" srcOrd="1" destOrd="0" presId="urn:microsoft.com/office/officeart/2008/layout/LinedList"/>
    <dgm:cxn modelId="{2C755F92-6B67-814B-BFCF-3EB5B3BE0B90}" type="presParOf" srcId="{A6221767-DA6C-EF49-ACCB-73FD4EE3314F}" destId="{97D8AADE-9F17-8241-A23E-885532B61503}" srcOrd="0" destOrd="0" presId="urn:microsoft.com/office/officeart/2008/layout/LinedList"/>
    <dgm:cxn modelId="{172A9F48-7AB9-9B45-BB85-C203FD7F3BBB}" type="presParOf" srcId="{A6221767-DA6C-EF49-ACCB-73FD4EE3314F}" destId="{7FEAB0B8-E22B-2449-9619-2E29C33DF98A}" srcOrd="1" destOrd="0" presId="urn:microsoft.com/office/officeart/2008/layout/LinedList"/>
    <dgm:cxn modelId="{33449D38-DF27-CD42-81D9-A5E7ADE3D266}" type="presParOf" srcId="{417D75AA-F248-5E4A-BA90-8FFA996344A8}" destId="{7B7B2C5C-0B16-0948-AE4F-65FE9022DBD8}" srcOrd="2" destOrd="0" presId="urn:microsoft.com/office/officeart/2008/layout/LinedList"/>
    <dgm:cxn modelId="{1F27A2A1-C4E9-7449-A7C1-CC44660529E6}" type="presParOf" srcId="{417D75AA-F248-5E4A-BA90-8FFA996344A8}" destId="{024D1B17-C263-EB47-B7B0-6632447A56D1}" srcOrd="3" destOrd="0" presId="urn:microsoft.com/office/officeart/2008/layout/LinedList"/>
    <dgm:cxn modelId="{2D9503B7-8479-6644-90DD-62064FC7155F}" type="presParOf" srcId="{024D1B17-C263-EB47-B7B0-6632447A56D1}" destId="{8F0C09EA-33F2-DD4A-95F0-D590DE90CE00}" srcOrd="0" destOrd="0" presId="urn:microsoft.com/office/officeart/2008/layout/LinedList"/>
    <dgm:cxn modelId="{FF9BAB32-A9D3-8248-B018-03D9B8B9A248}" type="presParOf" srcId="{024D1B17-C263-EB47-B7B0-6632447A56D1}" destId="{1DC6C780-C82F-CF4D-B151-FF90AE0C40D6}" srcOrd="1" destOrd="0" presId="urn:microsoft.com/office/officeart/2008/layout/LinedList"/>
    <dgm:cxn modelId="{9E72C738-9326-5A45-8310-7087B22ACC4B}" type="presParOf" srcId="{417D75AA-F248-5E4A-BA90-8FFA996344A8}" destId="{A12237E4-6CB1-B642-8D05-DC9442D1CC76}" srcOrd="4" destOrd="0" presId="urn:microsoft.com/office/officeart/2008/layout/LinedList"/>
    <dgm:cxn modelId="{E314073A-42D6-6141-A920-E371032611E3}" type="presParOf" srcId="{417D75AA-F248-5E4A-BA90-8FFA996344A8}" destId="{5F90B2E7-6D68-DE49-89CD-B1C0A6491A4C}" srcOrd="5" destOrd="0" presId="urn:microsoft.com/office/officeart/2008/layout/LinedList"/>
    <dgm:cxn modelId="{201A2602-0968-2941-AA28-704600831C0E}" type="presParOf" srcId="{5F90B2E7-6D68-DE49-89CD-B1C0A6491A4C}" destId="{4F70207C-6694-1A4B-83F3-65B044056A78}" srcOrd="0" destOrd="0" presId="urn:microsoft.com/office/officeart/2008/layout/LinedList"/>
    <dgm:cxn modelId="{416E9945-9BC4-4E42-9401-70CE78B6FACA}" type="presParOf" srcId="{5F90B2E7-6D68-DE49-89CD-B1C0A6491A4C}" destId="{F8E74291-73AF-7F4D-B219-44AEC054CFCD}" srcOrd="1" destOrd="0" presId="urn:microsoft.com/office/officeart/2008/layout/LinedList"/>
    <dgm:cxn modelId="{413ABA3C-659E-3D43-A27A-94EAD19E9FE1}" type="presParOf" srcId="{417D75AA-F248-5E4A-BA90-8FFA996344A8}" destId="{97B36DBD-38DF-0B40-8ACE-7BBF08EC9DCE}" srcOrd="6" destOrd="0" presId="urn:microsoft.com/office/officeart/2008/layout/LinedList"/>
    <dgm:cxn modelId="{89684C81-0F0B-2143-8AF3-F2E750B7BF51}" type="presParOf" srcId="{417D75AA-F248-5E4A-BA90-8FFA996344A8}" destId="{A04211B6-0598-9743-A4FC-D970D0266669}" srcOrd="7" destOrd="0" presId="urn:microsoft.com/office/officeart/2008/layout/LinedList"/>
    <dgm:cxn modelId="{185C86EB-3805-F440-A45C-5C5AE8595BC6}" type="presParOf" srcId="{A04211B6-0598-9743-A4FC-D970D0266669}" destId="{0B1946C0-897B-4944-BCC3-7B96A2C5E31D}" srcOrd="0" destOrd="0" presId="urn:microsoft.com/office/officeart/2008/layout/LinedList"/>
    <dgm:cxn modelId="{DA3E5687-216E-CB4F-ADC2-3215C7D3107E}" type="presParOf" srcId="{A04211B6-0598-9743-A4FC-D970D0266669}" destId="{96F7DB81-0A14-7B4F-88A2-AD67F43420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F5F4F9-7E19-8241-ABD2-43E8979714BC}"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C9FF9F0A-7642-484E-B8B4-E23316E3C17D}">
      <dgm:prSet phldrT="[Text]"/>
      <dgm:spPr/>
      <dgm:t>
        <a:bodyPr/>
        <a:lstStyle/>
        <a:p>
          <a:r>
            <a:rPr lang="en-US" dirty="0"/>
            <a:t>Clients with low level needs and eligible for housing services</a:t>
          </a:r>
        </a:p>
      </dgm:t>
    </dgm:pt>
    <dgm:pt modelId="{46F3013B-1A25-CA4C-A5E5-3386105459EE}" type="parTrans" cxnId="{A38CA9E8-386B-D449-BB1B-1192B7078FDA}">
      <dgm:prSet/>
      <dgm:spPr/>
      <dgm:t>
        <a:bodyPr/>
        <a:lstStyle/>
        <a:p>
          <a:endParaRPr lang="en-US"/>
        </a:p>
      </dgm:t>
    </dgm:pt>
    <dgm:pt modelId="{7121F9F9-FF55-1645-A8DE-616BA6978DF3}" type="sibTrans" cxnId="{A38CA9E8-386B-D449-BB1B-1192B7078FDA}">
      <dgm:prSet/>
      <dgm:spPr/>
      <dgm:t>
        <a:bodyPr/>
        <a:lstStyle/>
        <a:p>
          <a:endParaRPr lang="en-US"/>
        </a:p>
      </dgm:t>
    </dgm:pt>
    <dgm:pt modelId="{A08F0789-3CB1-AC42-94AE-19C7AC313C8B}">
      <dgm:prSet phldrT="[Text]" custT="1"/>
      <dgm:spPr/>
      <dgm:t>
        <a:bodyPr/>
        <a:lstStyle/>
        <a:p>
          <a:r>
            <a:rPr lang="en-US" sz="2000" dirty="0"/>
            <a:t>Connect with Housing Navigation services</a:t>
          </a:r>
        </a:p>
      </dgm:t>
    </dgm:pt>
    <dgm:pt modelId="{5542E97B-2A81-4F49-AEC1-879E7ADC27CD}" type="parTrans" cxnId="{FB8D88B9-A346-FF40-A546-43563A9AFFD4}">
      <dgm:prSet/>
      <dgm:spPr/>
      <dgm:t>
        <a:bodyPr/>
        <a:lstStyle/>
        <a:p>
          <a:endParaRPr lang="en-US"/>
        </a:p>
      </dgm:t>
    </dgm:pt>
    <dgm:pt modelId="{28AD92BB-BE78-7D4B-B4DC-768E1CB5FDDC}" type="sibTrans" cxnId="{FB8D88B9-A346-FF40-A546-43563A9AFFD4}">
      <dgm:prSet/>
      <dgm:spPr/>
      <dgm:t>
        <a:bodyPr/>
        <a:lstStyle/>
        <a:p>
          <a:endParaRPr lang="en-US"/>
        </a:p>
      </dgm:t>
    </dgm:pt>
    <dgm:pt modelId="{0F4AD2EF-FA83-A242-8A93-01B6E35D42B2}">
      <dgm:prSet phldrT="[Text]" custT="1"/>
      <dgm:spPr/>
      <dgm:t>
        <a:bodyPr/>
        <a:lstStyle/>
        <a:p>
          <a:r>
            <a:rPr lang="en-US" sz="2000" dirty="0"/>
            <a:t>Safe shelter</a:t>
          </a:r>
        </a:p>
      </dgm:t>
    </dgm:pt>
    <dgm:pt modelId="{A333F6F2-F0AE-A147-9DE8-B42393CC5A32}" type="parTrans" cxnId="{30F57E0F-1468-DE4F-BF98-B636360EC46E}">
      <dgm:prSet/>
      <dgm:spPr/>
      <dgm:t>
        <a:bodyPr/>
        <a:lstStyle/>
        <a:p>
          <a:endParaRPr lang="en-US"/>
        </a:p>
      </dgm:t>
    </dgm:pt>
    <dgm:pt modelId="{3E04A3EC-7647-4B4F-ABB1-4D6FBF5A7977}" type="sibTrans" cxnId="{30F57E0F-1468-DE4F-BF98-B636360EC46E}">
      <dgm:prSet/>
      <dgm:spPr/>
      <dgm:t>
        <a:bodyPr/>
        <a:lstStyle/>
        <a:p>
          <a:endParaRPr lang="en-US"/>
        </a:p>
      </dgm:t>
    </dgm:pt>
    <dgm:pt modelId="{9B2E2F83-201C-8543-9635-A52DCFA5A82D}">
      <dgm:prSet phldrT="[Text]"/>
      <dgm:spPr/>
      <dgm:t>
        <a:bodyPr/>
        <a:lstStyle/>
        <a:p>
          <a:r>
            <a:rPr lang="en-US"/>
            <a:t>Clients with the need for light clinical support</a:t>
          </a:r>
        </a:p>
      </dgm:t>
    </dgm:pt>
    <dgm:pt modelId="{FACF7676-6649-CD4A-814F-BCA98B64BDE2}" type="parTrans" cxnId="{1C667A96-6592-7648-A9D7-0EF22392021D}">
      <dgm:prSet/>
      <dgm:spPr/>
      <dgm:t>
        <a:bodyPr/>
        <a:lstStyle/>
        <a:p>
          <a:endParaRPr lang="en-US"/>
        </a:p>
      </dgm:t>
    </dgm:pt>
    <dgm:pt modelId="{16139E7D-1B44-A942-8135-6E4167A76742}" type="sibTrans" cxnId="{1C667A96-6592-7648-A9D7-0EF22392021D}">
      <dgm:prSet/>
      <dgm:spPr/>
      <dgm:t>
        <a:bodyPr/>
        <a:lstStyle/>
        <a:p>
          <a:endParaRPr lang="en-US"/>
        </a:p>
      </dgm:t>
    </dgm:pt>
    <dgm:pt modelId="{73206D41-BAF5-7E4F-9465-F5768C5EB459}">
      <dgm:prSet phldrT="[Text]" custT="1"/>
      <dgm:spPr/>
      <dgm:t>
        <a:bodyPr/>
        <a:lstStyle/>
        <a:p>
          <a:r>
            <a:rPr lang="en-US" sz="2000" dirty="0"/>
            <a:t>Transfer to external respite program with lower clinical scope of care</a:t>
          </a:r>
        </a:p>
      </dgm:t>
    </dgm:pt>
    <dgm:pt modelId="{CA59ED1C-51B0-DE4C-8FB6-24C6221F6C41}" type="parTrans" cxnId="{26681017-678E-9447-9B36-9369D47BA632}">
      <dgm:prSet/>
      <dgm:spPr/>
      <dgm:t>
        <a:bodyPr/>
        <a:lstStyle/>
        <a:p>
          <a:endParaRPr lang="en-US"/>
        </a:p>
      </dgm:t>
    </dgm:pt>
    <dgm:pt modelId="{BAF81C4D-32F7-574B-85A5-20FC28D93907}" type="sibTrans" cxnId="{26681017-678E-9447-9B36-9369D47BA632}">
      <dgm:prSet/>
      <dgm:spPr/>
      <dgm:t>
        <a:bodyPr/>
        <a:lstStyle/>
        <a:p>
          <a:endParaRPr lang="en-US"/>
        </a:p>
      </dgm:t>
    </dgm:pt>
    <dgm:pt modelId="{A5D1B519-F77D-BA44-9428-3112E582172F}">
      <dgm:prSet phldrT="[Text]"/>
      <dgm:spPr/>
      <dgm:t>
        <a:bodyPr/>
        <a:lstStyle/>
        <a:p>
          <a:r>
            <a:rPr lang="en-US" dirty="0"/>
            <a:t>Clients who have clinical and Activities of Daily Living support needs</a:t>
          </a:r>
        </a:p>
      </dgm:t>
    </dgm:pt>
    <dgm:pt modelId="{854A1AA9-4B3F-AF48-A96D-EAE0B7E777A1}" type="parTrans" cxnId="{EAF12C80-6767-9643-9035-6B47A8D54F43}">
      <dgm:prSet/>
      <dgm:spPr/>
      <dgm:t>
        <a:bodyPr/>
        <a:lstStyle/>
        <a:p>
          <a:endParaRPr lang="en-US"/>
        </a:p>
      </dgm:t>
    </dgm:pt>
    <dgm:pt modelId="{1464CA93-A7A5-CF47-A268-425F5B5BCACB}" type="sibTrans" cxnId="{EAF12C80-6767-9643-9035-6B47A8D54F43}">
      <dgm:prSet/>
      <dgm:spPr/>
      <dgm:t>
        <a:bodyPr/>
        <a:lstStyle/>
        <a:p>
          <a:endParaRPr lang="en-US"/>
        </a:p>
      </dgm:t>
    </dgm:pt>
    <dgm:pt modelId="{FF2917BF-E03D-7F42-A668-9B4B413497FE}">
      <dgm:prSet phldrT="[Text]" custT="1"/>
      <dgm:spPr/>
      <dgm:t>
        <a:bodyPr/>
        <a:lstStyle/>
        <a:p>
          <a:r>
            <a:rPr lang="en-US" sz="2000" dirty="0"/>
            <a:t>Admit to Cardea Health Respite</a:t>
          </a:r>
        </a:p>
      </dgm:t>
    </dgm:pt>
    <dgm:pt modelId="{53E8E1C9-86D1-5744-B8D4-2CD71390BAF2}" type="parTrans" cxnId="{2A78977B-58DC-AD42-86DD-346A1DD845D4}">
      <dgm:prSet/>
      <dgm:spPr/>
      <dgm:t>
        <a:bodyPr/>
        <a:lstStyle/>
        <a:p>
          <a:endParaRPr lang="en-US"/>
        </a:p>
      </dgm:t>
    </dgm:pt>
    <dgm:pt modelId="{FEEC024C-FA3B-E842-9EE5-DF16AB3E2672}" type="sibTrans" cxnId="{2A78977B-58DC-AD42-86DD-346A1DD845D4}">
      <dgm:prSet/>
      <dgm:spPr/>
      <dgm:t>
        <a:bodyPr/>
        <a:lstStyle/>
        <a:p>
          <a:endParaRPr lang="en-US"/>
        </a:p>
      </dgm:t>
    </dgm:pt>
    <dgm:pt modelId="{2C958661-3210-D242-8517-E13E56EC85AE}">
      <dgm:prSet phldrT="[Text]" custT="1"/>
      <dgm:spPr/>
      <dgm:t>
        <a:bodyPr/>
        <a:lstStyle/>
        <a:p>
          <a:r>
            <a:rPr lang="en-US" sz="2000" dirty="0"/>
            <a:t>Transitional housing program</a:t>
          </a:r>
        </a:p>
      </dgm:t>
    </dgm:pt>
    <dgm:pt modelId="{7EF80AB8-068A-8D41-B8C7-28588ED179FE}" type="parTrans" cxnId="{30C3092A-777B-5640-B283-04088D291A36}">
      <dgm:prSet/>
      <dgm:spPr/>
      <dgm:t>
        <a:bodyPr/>
        <a:lstStyle/>
        <a:p>
          <a:endParaRPr lang="en-US"/>
        </a:p>
      </dgm:t>
    </dgm:pt>
    <dgm:pt modelId="{A19449FA-8599-904C-AC5B-BA358E2E3815}" type="sibTrans" cxnId="{30C3092A-777B-5640-B283-04088D291A36}">
      <dgm:prSet/>
      <dgm:spPr/>
      <dgm:t>
        <a:bodyPr/>
        <a:lstStyle/>
        <a:p>
          <a:endParaRPr lang="en-US"/>
        </a:p>
      </dgm:t>
    </dgm:pt>
    <dgm:pt modelId="{0167AF3D-388C-8741-9042-8B93AD60A846}" type="pres">
      <dgm:prSet presAssocID="{79F5F4F9-7E19-8241-ABD2-43E8979714BC}" presName="Name0" presStyleCnt="0">
        <dgm:presLayoutVars>
          <dgm:dir/>
          <dgm:animLvl val="lvl"/>
          <dgm:resizeHandles val="exact"/>
        </dgm:presLayoutVars>
      </dgm:prSet>
      <dgm:spPr/>
    </dgm:pt>
    <dgm:pt modelId="{59FBDA82-CC19-104B-8406-11DE00AA02FA}" type="pres">
      <dgm:prSet presAssocID="{C9FF9F0A-7642-484E-B8B4-E23316E3C17D}" presName="linNode" presStyleCnt="0"/>
      <dgm:spPr/>
    </dgm:pt>
    <dgm:pt modelId="{3160810B-AE69-3941-B440-0F026D598381}" type="pres">
      <dgm:prSet presAssocID="{C9FF9F0A-7642-484E-B8B4-E23316E3C17D}" presName="parentText" presStyleLbl="node1" presStyleIdx="0" presStyleCnt="3">
        <dgm:presLayoutVars>
          <dgm:chMax val="1"/>
          <dgm:bulletEnabled val="1"/>
        </dgm:presLayoutVars>
      </dgm:prSet>
      <dgm:spPr/>
    </dgm:pt>
    <dgm:pt modelId="{5E1519F4-FB03-AC48-9225-D5CC010B8358}" type="pres">
      <dgm:prSet presAssocID="{C9FF9F0A-7642-484E-B8B4-E23316E3C17D}" presName="descendantText" presStyleLbl="alignAccFollowNode1" presStyleIdx="0" presStyleCnt="3">
        <dgm:presLayoutVars>
          <dgm:bulletEnabled val="1"/>
        </dgm:presLayoutVars>
      </dgm:prSet>
      <dgm:spPr/>
    </dgm:pt>
    <dgm:pt modelId="{1DC240F1-8174-4947-BDD5-6E56A19D5108}" type="pres">
      <dgm:prSet presAssocID="{7121F9F9-FF55-1645-A8DE-616BA6978DF3}" presName="sp" presStyleCnt="0"/>
      <dgm:spPr/>
    </dgm:pt>
    <dgm:pt modelId="{51C1F867-640D-D34E-A0C9-50C87FB12DCA}" type="pres">
      <dgm:prSet presAssocID="{9B2E2F83-201C-8543-9635-A52DCFA5A82D}" presName="linNode" presStyleCnt="0"/>
      <dgm:spPr/>
    </dgm:pt>
    <dgm:pt modelId="{D194D827-9234-544B-8AE3-BC440826C160}" type="pres">
      <dgm:prSet presAssocID="{9B2E2F83-201C-8543-9635-A52DCFA5A82D}" presName="parentText" presStyleLbl="node1" presStyleIdx="1" presStyleCnt="3">
        <dgm:presLayoutVars>
          <dgm:chMax val="1"/>
          <dgm:bulletEnabled val="1"/>
        </dgm:presLayoutVars>
      </dgm:prSet>
      <dgm:spPr/>
    </dgm:pt>
    <dgm:pt modelId="{4DD54654-69FE-F948-A31D-D9B5D7754454}" type="pres">
      <dgm:prSet presAssocID="{9B2E2F83-201C-8543-9635-A52DCFA5A82D}" presName="descendantText" presStyleLbl="alignAccFollowNode1" presStyleIdx="1" presStyleCnt="3">
        <dgm:presLayoutVars>
          <dgm:bulletEnabled val="1"/>
        </dgm:presLayoutVars>
      </dgm:prSet>
      <dgm:spPr/>
    </dgm:pt>
    <dgm:pt modelId="{66721622-F7ED-394F-BB1E-4EC51745B32B}" type="pres">
      <dgm:prSet presAssocID="{16139E7D-1B44-A942-8135-6E4167A76742}" presName="sp" presStyleCnt="0"/>
      <dgm:spPr/>
    </dgm:pt>
    <dgm:pt modelId="{77257ACC-938E-EA40-BB7C-5494DFC42A11}" type="pres">
      <dgm:prSet presAssocID="{A5D1B519-F77D-BA44-9428-3112E582172F}" presName="linNode" presStyleCnt="0"/>
      <dgm:spPr/>
    </dgm:pt>
    <dgm:pt modelId="{E034636C-9E92-8642-9579-FB8D2F6F7F0A}" type="pres">
      <dgm:prSet presAssocID="{A5D1B519-F77D-BA44-9428-3112E582172F}" presName="parentText" presStyleLbl="node1" presStyleIdx="2" presStyleCnt="3">
        <dgm:presLayoutVars>
          <dgm:chMax val="1"/>
          <dgm:bulletEnabled val="1"/>
        </dgm:presLayoutVars>
      </dgm:prSet>
      <dgm:spPr/>
    </dgm:pt>
    <dgm:pt modelId="{7A4955BC-31C7-F64D-B6AA-A9628EA97B93}" type="pres">
      <dgm:prSet presAssocID="{A5D1B519-F77D-BA44-9428-3112E582172F}" presName="descendantText" presStyleLbl="alignAccFollowNode1" presStyleIdx="2" presStyleCnt="3">
        <dgm:presLayoutVars>
          <dgm:bulletEnabled val="1"/>
        </dgm:presLayoutVars>
      </dgm:prSet>
      <dgm:spPr/>
    </dgm:pt>
  </dgm:ptLst>
  <dgm:cxnLst>
    <dgm:cxn modelId="{30F57E0F-1468-DE4F-BF98-B636360EC46E}" srcId="{C9FF9F0A-7642-484E-B8B4-E23316E3C17D}" destId="{0F4AD2EF-FA83-A242-8A93-01B6E35D42B2}" srcOrd="1" destOrd="0" parTransId="{A333F6F2-F0AE-A147-9DE8-B42393CC5A32}" sibTransId="{3E04A3EC-7647-4B4F-ABB1-4D6FBF5A7977}"/>
    <dgm:cxn modelId="{26681017-678E-9447-9B36-9369D47BA632}" srcId="{9B2E2F83-201C-8543-9635-A52DCFA5A82D}" destId="{73206D41-BAF5-7E4F-9465-F5768C5EB459}" srcOrd="0" destOrd="0" parTransId="{CA59ED1C-51B0-DE4C-8FB6-24C6221F6C41}" sibTransId="{BAF81C4D-32F7-574B-85A5-20FC28D93907}"/>
    <dgm:cxn modelId="{8C7D201A-E12B-0D4A-9869-3EB45F3EB424}" type="presOf" srcId="{C9FF9F0A-7642-484E-B8B4-E23316E3C17D}" destId="{3160810B-AE69-3941-B440-0F026D598381}" srcOrd="0" destOrd="0" presId="urn:microsoft.com/office/officeart/2005/8/layout/vList5"/>
    <dgm:cxn modelId="{0907CD1E-2A68-FD4C-8F4D-324369B8CA18}" type="presOf" srcId="{9B2E2F83-201C-8543-9635-A52DCFA5A82D}" destId="{D194D827-9234-544B-8AE3-BC440826C160}" srcOrd="0" destOrd="0" presId="urn:microsoft.com/office/officeart/2005/8/layout/vList5"/>
    <dgm:cxn modelId="{30C3092A-777B-5640-B283-04088D291A36}" srcId="{C9FF9F0A-7642-484E-B8B4-E23316E3C17D}" destId="{2C958661-3210-D242-8517-E13E56EC85AE}" srcOrd="2" destOrd="0" parTransId="{7EF80AB8-068A-8D41-B8C7-28588ED179FE}" sibTransId="{A19449FA-8599-904C-AC5B-BA358E2E3815}"/>
    <dgm:cxn modelId="{5DECBC47-080E-624D-9234-F610B7007D7F}" type="presOf" srcId="{A5D1B519-F77D-BA44-9428-3112E582172F}" destId="{E034636C-9E92-8642-9579-FB8D2F6F7F0A}" srcOrd="0" destOrd="0" presId="urn:microsoft.com/office/officeart/2005/8/layout/vList5"/>
    <dgm:cxn modelId="{4860B24F-7073-B341-925C-EE5DC3DCB0BB}" type="presOf" srcId="{A08F0789-3CB1-AC42-94AE-19C7AC313C8B}" destId="{5E1519F4-FB03-AC48-9225-D5CC010B8358}" srcOrd="0" destOrd="0" presId="urn:microsoft.com/office/officeart/2005/8/layout/vList5"/>
    <dgm:cxn modelId="{783DE26D-ABFE-554F-97C6-F1C6CDE8F004}" type="presOf" srcId="{0F4AD2EF-FA83-A242-8A93-01B6E35D42B2}" destId="{5E1519F4-FB03-AC48-9225-D5CC010B8358}" srcOrd="0" destOrd="1" presId="urn:microsoft.com/office/officeart/2005/8/layout/vList5"/>
    <dgm:cxn modelId="{2A78977B-58DC-AD42-86DD-346A1DD845D4}" srcId="{A5D1B519-F77D-BA44-9428-3112E582172F}" destId="{FF2917BF-E03D-7F42-A668-9B4B413497FE}" srcOrd="0" destOrd="0" parTransId="{53E8E1C9-86D1-5744-B8D4-2CD71390BAF2}" sibTransId="{FEEC024C-FA3B-E842-9EE5-DF16AB3E2672}"/>
    <dgm:cxn modelId="{5D19EB7F-1B6B-6845-BB7D-F9446C07C9B9}" type="presOf" srcId="{2C958661-3210-D242-8517-E13E56EC85AE}" destId="{5E1519F4-FB03-AC48-9225-D5CC010B8358}" srcOrd="0" destOrd="2" presId="urn:microsoft.com/office/officeart/2005/8/layout/vList5"/>
    <dgm:cxn modelId="{EAF12C80-6767-9643-9035-6B47A8D54F43}" srcId="{79F5F4F9-7E19-8241-ABD2-43E8979714BC}" destId="{A5D1B519-F77D-BA44-9428-3112E582172F}" srcOrd="2" destOrd="0" parTransId="{854A1AA9-4B3F-AF48-A96D-EAE0B7E777A1}" sibTransId="{1464CA93-A7A5-CF47-A268-425F5B5BCACB}"/>
    <dgm:cxn modelId="{E7566980-35BC-2448-A599-D33875D5D8D0}" type="presOf" srcId="{73206D41-BAF5-7E4F-9465-F5768C5EB459}" destId="{4DD54654-69FE-F948-A31D-D9B5D7754454}" srcOrd="0" destOrd="0" presId="urn:microsoft.com/office/officeart/2005/8/layout/vList5"/>
    <dgm:cxn modelId="{1C667A96-6592-7648-A9D7-0EF22392021D}" srcId="{79F5F4F9-7E19-8241-ABD2-43E8979714BC}" destId="{9B2E2F83-201C-8543-9635-A52DCFA5A82D}" srcOrd="1" destOrd="0" parTransId="{FACF7676-6649-CD4A-814F-BCA98B64BDE2}" sibTransId="{16139E7D-1B44-A942-8135-6E4167A76742}"/>
    <dgm:cxn modelId="{C604F197-B2DE-BD4B-BB8C-C23CCAF7D7AA}" type="presOf" srcId="{FF2917BF-E03D-7F42-A668-9B4B413497FE}" destId="{7A4955BC-31C7-F64D-B6AA-A9628EA97B93}" srcOrd="0" destOrd="0" presId="urn:microsoft.com/office/officeart/2005/8/layout/vList5"/>
    <dgm:cxn modelId="{FB8D88B9-A346-FF40-A546-43563A9AFFD4}" srcId="{C9FF9F0A-7642-484E-B8B4-E23316E3C17D}" destId="{A08F0789-3CB1-AC42-94AE-19C7AC313C8B}" srcOrd="0" destOrd="0" parTransId="{5542E97B-2A81-4F49-AEC1-879E7ADC27CD}" sibTransId="{28AD92BB-BE78-7D4B-B4DC-768E1CB5FDDC}"/>
    <dgm:cxn modelId="{A38CA9E8-386B-D449-BB1B-1192B7078FDA}" srcId="{79F5F4F9-7E19-8241-ABD2-43E8979714BC}" destId="{C9FF9F0A-7642-484E-B8B4-E23316E3C17D}" srcOrd="0" destOrd="0" parTransId="{46F3013B-1A25-CA4C-A5E5-3386105459EE}" sibTransId="{7121F9F9-FF55-1645-A8DE-616BA6978DF3}"/>
    <dgm:cxn modelId="{7966A3F4-0B16-5840-B481-2A8F665CCBE0}" type="presOf" srcId="{79F5F4F9-7E19-8241-ABD2-43E8979714BC}" destId="{0167AF3D-388C-8741-9042-8B93AD60A846}" srcOrd="0" destOrd="0" presId="urn:microsoft.com/office/officeart/2005/8/layout/vList5"/>
    <dgm:cxn modelId="{A88B7EBF-8F08-FA40-BCC6-0636C94FF010}" type="presParOf" srcId="{0167AF3D-388C-8741-9042-8B93AD60A846}" destId="{59FBDA82-CC19-104B-8406-11DE00AA02FA}" srcOrd="0" destOrd="0" presId="urn:microsoft.com/office/officeart/2005/8/layout/vList5"/>
    <dgm:cxn modelId="{3A9470AD-5BF2-DA4F-9C03-382339F39E34}" type="presParOf" srcId="{59FBDA82-CC19-104B-8406-11DE00AA02FA}" destId="{3160810B-AE69-3941-B440-0F026D598381}" srcOrd="0" destOrd="0" presId="urn:microsoft.com/office/officeart/2005/8/layout/vList5"/>
    <dgm:cxn modelId="{6BB87BED-7C86-F947-B41A-13A4929C0714}" type="presParOf" srcId="{59FBDA82-CC19-104B-8406-11DE00AA02FA}" destId="{5E1519F4-FB03-AC48-9225-D5CC010B8358}" srcOrd="1" destOrd="0" presId="urn:microsoft.com/office/officeart/2005/8/layout/vList5"/>
    <dgm:cxn modelId="{0980FA50-B8BA-BB40-AAD0-98E5F5945249}" type="presParOf" srcId="{0167AF3D-388C-8741-9042-8B93AD60A846}" destId="{1DC240F1-8174-4947-BDD5-6E56A19D5108}" srcOrd="1" destOrd="0" presId="urn:microsoft.com/office/officeart/2005/8/layout/vList5"/>
    <dgm:cxn modelId="{969B4197-0D77-DE44-A6AE-989A3F15E1EF}" type="presParOf" srcId="{0167AF3D-388C-8741-9042-8B93AD60A846}" destId="{51C1F867-640D-D34E-A0C9-50C87FB12DCA}" srcOrd="2" destOrd="0" presId="urn:microsoft.com/office/officeart/2005/8/layout/vList5"/>
    <dgm:cxn modelId="{B256E8F8-9327-A34B-A06B-FE66E3D58EDC}" type="presParOf" srcId="{51C1F867-640D-D34E-A0C9-50C87FB12DCA}" destId="{D194D827-9234-544B-8AE3-BC440826C160}" srcOrd="0" destOrd="0" presId="urn:microsoft.com/office/officeart/2005/8/layout/vList5"/>
    <dgm:cxn modelId="{D7B872E4-2345-D14F-8868-62910AA7D4C3}" type="presParOf" srcId="{51C1F867-640D-D34E-A0C9-50C87FB12DCA}" destId="{4DD54654-69FE-F948-A31D-D9B5D7754454}" srcOrd="1" destOrd="0" presId="urn:microsoft.com/office/officeart/2005/8/layout/vList5"/>
    <dgm:cxn modelId="{01087C1E-5CA7-BE41-86CB-C85B3F742E62}" type="presParOf" srcId="{0167AF3D-388C-8741-9042-8B93AD60A846}" destId="{66721622-F7ED-394F-BB1E-4EC51745B32B}" srcOrd="3" destOrd="0" presId="urn:microsoft.com/office/officeart/2005/8/layout/vList5"/>
    <dgm:cxn modelId="{EBC61D87-CD95-0442-AD7D-B1D251956F1A}" type="presParOf" srcId="{0167AF3D-388C-8741-9042-8B93AD60A846}" destId="{77257ACC-938E-EA40-BB7C-5494DFC42A11}" srcOrd="4" destOrd="0" presId="urn:microsoft.com/office/officeart/2005/8/layout/vList5"/>
    <dgm:cxn modelId="{2787C5AB-2738-6041-9829-FF1818CAFD01}" type="presParOf" srcId="{77257ACC-938E-EA40-BB7C-5494DFC42A11}" destId="{E034636C-9E92-8642-9579-FB8D2F6F7F0A}" srcOrd="0" destOrd="0" presId="urn:microsoft.com/office/officeart/2005/8/layout/vList5"/>
    <dgm:cxn modelId="{FD6654E4-3D42-B743-A1FA-D1A50487E3F8}" type="presParOf" srcId="{77257ACC-938E-EA40-BB7C-5494DFC42A11}" destId="{7A4955BC-31C7-F64D-B6AA-A9628EA97B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06B1D7-8D60-8E46-8000-B42546EBBEDD}"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AC9283FF-E856-2048-A312-554BB4FD5A53}">
      <dgm:prSet phldrT="[Text]"/>
      <dgm:spPr/>
      <dgm:t>
        <a:bodyPr/>
        <a:lstStyle/>
        <a:p>
          <a:r>
            <a:rPr lang="en-US"/>
            <a:t>Clients with primary Substance Use Disorder/Behavioral Health needs </a:t>
          </a:r>
        </a:p>
      </dgm:t>
    </dgm:pt>
    <dgm:pt modelId="{0C6CEF19-6EF4-1D44-90E3-5445E0D80476}" type="parTrans" cxnId="{823A8D47-BF97-E045-B564-633A9FBB1B6B}">
      <dgm:prSet/>
      <dgm:spPr/>
      <dgm:t>
        <a:bodyPr/>
        <a:lstStyle/>
        <a:p>
          <a:endParaRPr lang="en-US"/>
        </a:p>
      </dgm:t>
    </dgm:pt>
    <dgm:pt modelId="{27BDA2D5-1873-3741-898B-E084412932C9}" type="sibTrans" cxnId="{823A8D47-BF97-E045-B564-633A9FBB1B6B}">
      <dgm:prSet/>
      <dgm:spPr/>
      <dgm:t>
        <a:bodyPr/>
        <a:lstStyle/>
        <a:p>
          <a:endParaRPr lang="en-US"/>
        </a:p>
      </dgm:t>
    </dgm:pt>
    <dgm:pt modelId="{BFCFD93A-AFAB-454E-A490-EFDA017D52E7}">
      <dgm:prSet phldrT="[Text]"/>
      <dgm:spPr/>
      <dgm:t>
        <a:bodyPr/>
        <a:lstStyle/>
        <a:p>
          <a:r>
            <a:rPr lang="en-US"/>
            <a:t>Residential treatment program</a:t>
          </a:r>
        </a:p>
      </dgm:t>
    </dgm:pt>
    <dgm:pt modelId="{0EB8F250-AD4B-A046-BA90-0EB4B79CAF1C}" type="parTrans" cxnId="{C17F623F-A1B1-BB4A-A1C3-906E462A67AB}">
      <dgm:prSet/>
      <dgm:spPr/>
      <dgm:t>
        <a:bodyPr/>
        <a:lstStyle/>
        <a:p>
          <a:endParaRPr lang="en-US"/>
        </a:p>
      </dgm:t>
    </dgm:pt>
    <dgm:pt modelId="{34FF8575-4E95-E748-8256-E38717052FCF}" type="sibTrans" cxnId="{C17F623F-A1B1-BB4A-A1C3-906E462A67AB}">
      <dgm:prSet/>
      <dgm:spPr/>
      <dgm:t>
        <a:bodyPr/>
        <a:lstStyle/>
        <a:p>
          <a:endParaRPr lang="en-US"/>
        </a:p>
      </dgm:t>
    </dgm:pt>
    <dgm:pt modelId="{B3A05F70-75A7-C544-9B9E-29F20E7A2B41}">
      <dgm:prSet phldrT="[Text]"/>
      <dgm:spPr/>
      <dgm:t>
        <a:bodyPr/>
        <a:lstStyle/>
        <a:p>
          <a:r>
            <a:rPr lang="en-US"/>
            <a:t>Cardea Health respite</a:t>
          </a:r>
        </a:p>
      </dgm:t>
    </dgm:pt>
    <dgm:pt modelId="{3033600C-A911-8042-8871-B3E3F198BD5F}" type="parTrans" cxnId="{0EECDBCC-0999-9E42-BC4E-8F994BC1F65E}">
      <dgm:prSet/>
      <dgm:spPr/>
      <dgm:t>
        <a:bodyPr/>
        <a:lstStyle/>
        <a:p>
          <a:endParaRPr lang="en-US"/>
        </a:p>
      </dgm:t>
    </dgm:pt>
    <dgm:pt modelId="{69F75D04-95EB-084E-B39E-5EFAC6F3226D}" type="sibTrans" cxnId="{0EECDBCC-0999-9E42-BC4E-8F994BC1F65E}">
      <dgm:prSet/>
      <dgm:spPr/>
      <dgm:t>
        <a:bodyPr/>
        <a:lstStyle/>
        <a:p>
          <a:endParaRPr lang="en-US"/>
        </a:p>
      </dgm:t>
    </dgm:pt>
    <dgm:pt modelId="{21756D00-0D46-2443-AE65-A1C2B57EBABB}">
      <dgm:prSet phldrT="[Text]"/>
      <dgm:spPr/>
      <dgm:t>
        <a:bodyPr/>
        <a:lstStyle/>
        <a:p>
          <a:r>
            <a:rPr lang="en-US"/>
            <a:t>Clients who will require comprehensive clincial and social support to live independently</a:t>
          </a:r>
        </a:p>
      </dgm:t>
    </dgm:pt>
    <dgm:pt modelId="{38044BA8-E473-C64E-BA79-CD9A9643B22D}" type="parTrans" cxnId="{72FF9E15-DADC-1D4E-A4B6-617CD0278838}">
      <dgm:prSet/>
      <dgm:spPr/>
      <dgm:t>
        <a:bodyPr/>
        <a:lstStyle/>
        <a:p>
          <a:endParaRPr lang="en-US"/>
        </a:p>
      </dgm:t>
    </dgm:pt>
    <dgm:pt modelId="{063C96EE-156F-C741-A01B-7130EF82DBB7}" type="sibTrans" cxnId="{72FF9E15-DADC-1D4E-A4B6-617CD0278838}">
      <dgm:prSet/>
      <dgm:spPr/>
      <dgm:t>
        <a:bodyPr/>
        <a:lstStyle/>
        <a:p>
          <a:endParaRPr lang="en-US"/>
        </a:p>
      </dgm:t>
    </dgm:pt>
    <dgm:pt modelId="{3E7DC430-679F-8741-9D93-65F04688115D}">
      <dgm:prSet phldrT="[Text]"/>
      <dgm:spPr/>
      <dgm:t>
        <a:bodyPr/>
        <a:lstStyle/>
        <a:p>
          <a:r>
            <a:rPr lang="en-US"/>
            <a:t>Medically Frail Housing </a:t>
          </a:r>
        </a:p>
      </dgm:t>
    </dgm:pt>
    <dgm:pt modelId="{4A75CBA3-D05D-904E-A283-56D3EBC28515}" type="parTrans" cxnId="{F65714B5-2260-A440-8A35-C15A6CB7754D}">
      <dgm:prSet/>
      <dgm:spPr/>
      <dgm:t>
        <a:bodyPr/>
        <a:lstStyle/>
        <a:p>
          <a:endParaRPr lang="en-US"/>
        </a:p>
      </dgm:t>
    </dgm:pt>
    <dgm:pt modelId="{A6FA9A80-1009-084D-BB31-7C6E8DC547D6}" type="sibTrans" cxnId="{F65714B5-2260-A440-8A35-C15A6CB7754D}">
      <dgm:prSet/>
      <dgm:spPr/>
      <dgm:t>
        <a:bodyPr/>
        <a:lstStyle/>
        <a:p>
          <a:endParaRPr lang="en-US"/>
        </a:p>
      </dgm:t>
    </dgm:pt>
    <dgm:pt modelId="{2D93CF8B-E8AE-2F4C-AF35-D3136125C915}">
      <dgm:prSet phldrT="[Text]"/>
      <dgm:spPr/>
      <dgm:t>
        <a:bodyPr/>
        <a:lstStyle/>
        <a:p>
          <a:r>
            <a:rPr lang="en-US"/>
            <a:t>Those incapable of living independently </a:t>
          </a:r>
        </a:p>
      </dgm:t>
    </dgm:pt>
    <dgm:pt modelId="{72B2C899-D2A6-B144-A2EC-DF70DC7C58F3}" type="parTrans" cxnId="{A48EAAB0-4D2C-9C4E-8A23-2CFF54CB2CCD}">
      <dgm:prSet/>
      <dgm:spPr/>
      <dgm:t>
        <a:bodyPr/>
        <a:lstStyle/>
        <a:p>
          <a:endParaRPr lang="en-US"/>
        </a:p>
      </dgm:t>
    </dgm:pt>
    <dgm:pt modelId="{D63C6035-2E1D-554C-85C7-11927790EF07}" type="sibTrans" cxnId="{A48EAAB0-4D2C-9C4E-8A23-2CFF54CB2CCD}">
      <dgm:prSet/>
      <dgm:spPr/>
      <dgm:t>
        <a:bodyPr/>
        <a:lstStyle/>
        <a:p>
          <a:endParaRPr lang="en-US"/>
        </a:p>
      </dgm:t>
    </dgm:pt>
    <dgm:pt modelId="{6343E033-6148-244F-8E27-9F12E07C3514}">
      <dgm:prSet phldrT="[Text]"/>
      <dgm:spPr/>
      <dgm:t>
        <a:bodyPr/>
        <a:lstStyle/>
        <a:p>
          <a:r>
            <a:rPr lang="en-US"/>
            <a:t>Board and care</a:t>
          </a:r>
        </a:p>
      </dgm:t>
    </dgm:pt>
    <dgm:pt modelId="{6B513146-F112-B846-9477-93227244AB3E}" type="parTrans" cxnId="{33E834D9-E750-194E-A381-8DB76C371A14}">
      <dgm:prSet/>
      <dgm:spPr/>
      <dgm:t>
        <a:bodyPr/>
        <a:lstStyle/>
        <a:p>
          <a:endParaRPr lang="en-US"/>
        </a:p>
      </dgm:t>
    </dgm:pt>
    <dgm:pt modelId="{1512F976-D49E-0443-9360-3DAAE699ADA6}" type="sibTrans" cxnId="{33E834D9-E750-194E-A381-8DB76C371A14}">
      <dgm:prSet/>
      <dgm:spPr/>
      <dgm:t>
        <a:bodyPr/>
        <a:lstStyle/>
        <a:p>
          <a:endParaRPr lang="en-US"/>
        </a:p>
      </dgm:t>
    </dgm:pt>
    <dgm:pt modelId="{05B8F923-49C5-ED44-A111-4F130CB6429B}">
      <dgm:prSet phldrT="[Text]"/>
      <dgm:spPr/>
      <dgm:t>
        <a:bodyPr/>
        <a:lstStyle/>
        <a:p>
          <a:r>
            <a:rPr lang="en-US"/>
            <a:t>SNF</a:t>
          </a:r>
        </a:p>
      </dgm:t>
    </dgm:pt>
    <dgm:pt modelId="{54279CB9-2D81-BC41-9F34-2576B901708E}" type="parTrans" cxnId="{0C112D34-2C29-1C4B-9BC3-F6504308ACF9}">
      <dgm:prSet/>
      <dgm:spPr/>
      <dgm:t>
        <a:bodyPr/>
        <a:lstStyle/>
        <a:p>
          <a:endParaRPr lang="en-US"/>
        </a:p>
      </dgm:t>
    </dgm:pt>
    <dgm:pt modelId="{B4341A54-6EB3-E04C-BFD8-BCBFB9CEF61A}" type="sibTrans" cxnId="{0C112D34-2C29-1C4B-9BC3-F6504308ACF9}">
      <dgm:prSet/>
      <dgm:spPr/>
      <dgm:t>
        <a:bodyPr/>
        <a:lstStyle/>
        <a:p>
          <a:endParaRPr lang="en-US"/>
        </a:p>
      </dgm:t>
    </dgm:pt>
    <dgm:pt modelId="{E854DCD7-2024-5A42-BB4D-B8A1CDD0843F}">
      <dgm:prSet phldrT="[Text]"/>
      <dgm:spPr/>
      <dgm:t>
        <a:bodyPr/>
        <a:lstStyle/>
        <a:p>
          <a:r>
            <a:rPr lang="en-US"/>
            <a:t>Behavioral Health residential program</a:t>
          </a:r>
        </a:p>
      </dgm:t>
    </dgm:pt>
    <dgm:pt modelId="{88773461-B8C1-CA41-BBB9-D03A1025BC13}" type="parTrans" cxnId="{F7630C1A-3A29-7044-BDFA-2D669FA1BFF5}">
      <dgm:prSet/>
      <dgm:spPr/>
      <dgm:t>
        <a:bodyPr/>
        <a:lstStyle/>
        <a:p>
          <a:endParaRPr lang="en-US"/>
        </a:p>
      </dgm:t>
    </dgm:pt>
    <dgm:pt modelId="{47644359-9C6E-B84C-AA66-7EEA5BC8A3FA}" type="sibTrans" cxnId="{F7630C1A-3A29-7044-BDFA-2D669FA1BFF5}">
      <dgm:prSet/>
      <dgm:spPr/>
      <dgm:t>
        <a:bodyPr/>
        <a:lstStyle/>
        <a:p>
          <a:endParaRPr lang="en-US"/>
        </a:p>
      </dgm:t>
    </dgm:pt>
    <dgm:pt modelId="{CE6017D9-5C90-AE41-A0A0-2759F632FAD8}">
      <dgm:prSet phldrT="[Text]"/>
      <dgm:spPr/>
      <dgm:t>
        <a:bodyPr/>
        <a:lstStyle/>
        <a:p>
          <a:r>
            <a:rPr lang="en-US" dirty="0"/>
            <a:t>Residential Treatment Facility for the Elderly</a:t>
          </a:r>
        </a:p>
      </dgm:t>
    </dgm:pt>
    <dgm:pt modelId="{F4224F73-F9CE-0648-9BE4-8A5259713C05}" type="parTrans" cxnId="{D869DD02-D9C6-CD48-8653-E4CE3A8C9788}">
      <dgm:prSet/>
      <dgm:spPr/>
      <dgm:t>
        <a:bodyPr/>
        <a:lstStyle/>
        <a:p>
          <a:endParaRPr lang="en-US"/>
        </a:p>
      </dgm:t>
    </dgm:pt>
    <dgm:pt modelId="{B0D3E18D-F04A-D44C-8B40-644B7B155675}" type="sibTrans" cxnId="{D869DD02-D9C6-CD48-8653-E4CE3A8C9788}">
      <dgm:prSet/>
      <dgm:spPr/>
      <dgm:t>
        <a:bodyPr/>
        <a:lstStyle/>
        <a:p>
          <a:endParaRPr lang="en-US"/>
        </a:p>
      </dgm:t>
    </dgm:pt>
    <dgm:pt modelId="{8DBCEBD9-9F47-984E-B7DA-02F734D610C7}" type="pres">
      <dgm:prSet presAssocID="{B806B1D7-8D60-8E46-8000-B42546EBBEDD}" presName="Name0" presStyleCnt="0">
        <dgm:presLayoutVars>
          <dgm:dir/>
          <dgm:animLvl val="lvl"/>
          <dgm:resizeHandles val="exact"/>
        </dgm:presLayoutVars>
      </dgm:prSet>
      <dgm:spPr/>
    </dgm:pt>
    <dgm:pt modelId="{0DF794F3-8B45-F942-A811-D389BF5F6711}" type="pres">
      <dgm:prSet presAssocID="{AC9283FF-E856-2048-A312-554BB4FD5A53}" presName="linNode" presStyleCnt="0"/>
      <dgm:spPr/>
    </dgm:pt>
    <dgm:pt modelId="{32623337-E5C1-724B-AC11-4E9963943A01}" type="pres">
      <dgm:prSet presAssocID="{AC9283FF-E856-2048-A312-554BB4FD5A53}" presName="parentText" presStyleLbl="node1" presStyleIdx="0" presStyleCnt="3">
        <dgm:presLayoutVars>
          <dgm:chMax val="1"/>
          <dgm:bulletEnabled val="1"/>
        </dgm:presLayoutVars>
      </dgm:prSet>
      <dgm:spPr/>
    </dgm:pt>
    <dgm:pt modelId="{333B2096-6D03-114C-8556-CA0BAE329A24}" type="pres">
      <dgm:prSet presAssocID="{AC9283FF-E856-2048-A312-554BB4FD5A53}" presName="descendantText" presStyleLbl="alignAccFollowNode1" presStyleIdx="0" presStyleCnt="3">
        <dgm:presLayoutVars>
          <dgm:bulletEnabled val="1"/>
        </dgm:presLayoutVars>
      </dgm:prSet>
      <dgm:spPr/>
    </dgm:pt>
    <dgm:pt modelId="{11F79C6E-2619-B940-9672-25FEE199D82E}" type="pres">
      <dgm:prSet presAssocID="{27BDA2D5-1873-3741-898B-E084412932C9}" presName="sp" presStyleCnt="0"/>
      <dgm:spPr/>
    </dgm:pt>
    <dgm:pt modelId="{A15EB4A6-E366-F640-B49B-8117F9A5251D}" type="pres">
      <dgm:prSet presAssocID="{21756D00-0D46-2443-AE65-A1C2B57EBABB}" presName="linNode" presStyleCnt="0"/>
      <dgm:spPr/>
    </dgm:pt>
    <dgm:pt modelId="{85F048C5-74BF-0D41-BFB5-3B58133653B0}" type="pres">
      <dgm:prSet presAssocID="{21756D00-0D46-2443-AE65-A1C2B57EBABB}" presName="parentText" presStyleLbl="node1" presStyleIdx="1" presStyleCnt="3">
        <dgm:presLayoutVars>
          <dgm:chMax val="1"/>
          <dgm:bulletEnabled val="1"/>
        </dgm:presLayoutVars>
      </dgm:prSet>
      <dgm:spPr/>
    </dgm:pt>
    <dgm:pt modelId="{22D66CE1-ABF8-0F41-9838-3DAF284951FE}" type="pres">
      <dgm:prSet presAssocID="{21756D00-0D46-2443-AE65-A1C2B57EBABB}" presName="descendantText" presStyleLbl="alignAccFollowNode1" presStyleIdx="1" presStyleCnt="3">
        <dgm:presLayoutVars>
          <dgm:bulletEnabled val="1"/>
        </dgm:presLayoutVars>
      </dgm:prSet>
      <dgm:spPr/>
    </dgm:pt>
    <dgm:pt modelId="{552C1D34-F12B-5D4D-A1D2-5DC44C488BEB}" type="pres">
      <dgm:prSet presAssocID="{063C96EE-156F-C741-A01B-7130EF82DBB7}" presName="sp" presStyleCnt="0"/>
      <dgm:spPr/>
    </dgm:pt>
    <dgm:pt modelId="{11AA6A3D-98AE-F446-B478-4EF1AA175F19}" type="pres">
      <dgm:prSet presAssocID="{2D93CF8B-E8AE-2F4C-AF35-D3136125C915}" presName="linNode" presStyleCnt="0"/>
      <dgm:spPr/>
    </dgm:pt>
    <dgm:pt modelId="{815C1F6E-3462-4A44-A3AF-C5A1151B28EE}" type="pres">
      <dgm:prSet presAssocID="{2D93CF8B-E8AE-2F4C-AF35-D3136125C915}" presName="parentText" presStyleLbl="node1" presStyleIdx="2" presStyleCnt="3">
        <dgm:presLayoutVars>
          <dgm:chMax val="1"/>
          <dgm:bulletEnabled val="1"/>
        </dgm:presLayoutVars>
      </dgm:prSet>
      <dgm:spPr/>
    </dgm:pt>
    <dgm:pt modelId="{5DF24D85-D617-144A-882D-6D484051F548}" type="pres">
      <dgm:prSet presAssocID="{2D93CF8B-E8AE-2F4C-AF35-D3136125C915}" presName="descendantText" presStyleLbl="alignAccFollowNode1" presStyleIdx="2" presStyleCnt="3">
        <dgm:presLayoutVars>
          <dgm:bulletEnabled val="1"/>
        </dgm:presLayoutVars>
      </dgm:prSet>
      <dgm:spPr/>
    </dgm:pt>
  </dgm:ptLst>
  <dgm:cxnLst>
    <dgm:cxn modelId="{D869DD02-D9C6-CD48-8653-E4CE3A8C9788}" srcId="{2D93CF8B-E8AE-2F4C-AF35-D3136125C915}" destId="{CE6017D9-5C90-AE41-A0A0-2759F632FAD8}" srcOrd="1" destOrd="0" parTransId="{F4224F73-F9CE-0648-9BE4-8A5259713C05}" sibTransId="{B0D3E18D-F04A-D44C-8B40-644B7B155675}"/>
    <dgm:cxn modelId="{2AD55C0F-7A3D-7249-A798-BC029A0EE76C}" type="presOf" srcId="{AC9283FF-E856-2048-A312-554BB4FD5A53}" destId="{32623337-E5C1-724B-AC11-4E9963943A01}" srcOrd="0" destOrd="0" presId="urn:microsoft.com/office/officeart/2005/8/layout/vList5"/>
    <dgm:cxn modelId="{72FF9E15-DADC-1D4E-A4B6-617CD0278838}" srcId="{B806B1D7-8D60-8E46-8000-B42546EBBEDD}" destId="{21756D00-0D46-2443-AE65-A1C2B57EBABB}" srcOrd="1" destOrd="0" parTransId="{38044BA8-E473-C64E-BA79-CD9A9643B22D}" sibTransId="{063C96EE-156F-C741-A01B-7130EF82DBB7}"/>
    <dgm:cxn modelId="{F7630C1A-3A29-7044-BDFA-2D669FA1BFF5}" srcId="{AC9283FF-E856-2048-A312-554BB4FD5A53}" destId="{E854DCD7-2024-5A42-BB4D-B8A1CDD0843F}" srcOrd="1" destOrd="0" parTransId="{88773461-B8C1-CA41-BBB9-D03A1025BC13}" sibTransId="{47644359-9C6E-B84C-AA66-7EEA5BC8A3FA}"/>
    <dgm:cxn modelId="{0C112D34-2C29-1C4B-9BC3-F6504308ACF9}" srcId="{2D93CF8B-E8AE-2F4C-AF35-D3136125C915}" destId="{05B8F923-49C5-ED44-A111-4F130CB6429B}" srcOrd="2" destOrd="0" parTransId="{54279CB9-2D81-BC41-9F34-2576B901708E}" sibTransId="{B4341A54-6EB3-E04C-BFD8-BCBFB9CEF61A}"/>
    <dgm:cxn modelId="{C17F623F-A1B1-BB4A-A1C3-906E462A67AB}" srcId="{AC9283FF-E856-2048-A312-554BB4FD5A53}" destId="{BFCFD93A-AFAB-454E-A490-EFDA017D52E7}" srcOrd="0" destOrd="0" parTransId="{0EB8F250-AD4B-A046-BA90-0EB4B79CAF1C}" sibTransId="{34FF8575-4E95-E748-8256-E38717052FCF}"/>
    <dgm:cxn modelId="{823A8D47-BF97-E045-B564-633A9FBB1B6B}" srcId="{B806B1D7-8D60-8E46-8000-B42546EBBEDD}" destId="{AC9283FF-E856-2048-A312-554BB4FD5A53}" srcOrd="0" destOrd="0" parTransId="{0C6CEF19-6EF4-1D44-90E3-5445E0D80476}" sibTransId="{27BDA2D5-1873-3741-898B-E084412932C9}"/>
    <dgm:cxn modelId="{9102BF52-CEDE-9F40-8E05-35A83634B879}" type="presOf" srcId="{E854DCD7-2024-5A42-BB4D-B8A1CDD0843F}" destId="{333B2096-6D03-114C-8556-CA0BAE329A24}" srcOrd="0" destOrd="1" presId="urn:microsoft.com/office/officeart/2005/8/layout/vList5"/>
    <dgm:cxn modelId="{33213F59-6D67-2B4E-A7C8-4186226B6BCE}" type="presOf" srcId="{B3A05F70-75A7-C544-9B9E-29F20E7A2B41}" destId="{333B2096-6D03-114C-8556-CA0BAE329A24}" srcOrd="0" destOrd="2" presId="urn:microsoft.com/office/officeart/2005/8/layout/vList5"/>
    <dgm:cxn modelId="{2F973876-40D9-0941-8937-D1EEE5B8D416}" type="presOf" srcId="{05B8F923-49C5-ED44-A111-4F130CB6429B}" destId="{5DF24D85-D617-144A-882D-6D484051F548}" srcOrd="0" destOrd="2" presId="urn:microsoft.com/office/officeart/2005/8/layout/vList5"/>
    <dgm:cxn modelId="{2FE2B47B-532B-6948-A806-6D47C4009C07}" type="presOf" srcId="{B806B1D7-8D60-8E46-8000-B42546EBBEDD}" destId="{8DBCEBD9-9F47-984E-B7DA-02F734D610C7}" srcOrd="0" destOrd="0" presId="urn:microsoft.com/office/officeart/2005/8/layout/vList5"/>
    <dgm:cxn modelId="{6C599C90-40A3-F040-8329-EA4F45FE738E}" type="presOf" srcId="{6343E033-6148-244F-8E27-9F12E07C3514}" destId="{5DF24D85-D617-144A-882D-6D484051F548}" srcOrd="0" destOrd="0" presId="urn:microsoft.com/office/officeart/2005/8/layout/vList5"/>
    <dgm:cxn modelId="{A48EAAB0-4D2C-9C4E-8A23-2CFF54CB2CCD}" srcId="{B806B1D7-8D60-8E46-8000-B42546EBBEDD}" destId="{2D93CF8B-E8AE-2F4C-AF35-D3136125C915}" srcOrd="2" destOrd="0" parTransId="{72B2C899-D2A6-B144-A2EC-DF70DC7C58F3}" sibTransId="{D63C6035-2E1D-554C-85C7-11927790EF07}"/>
    <dgm:cxn modelId="{D0E68AB4-6B4D-D041-B61D-43116005F348}" type="presOf" srcId="{21756D00-0D46-2443-AE65-A1C2B57EBABB}" destId="{85F048C5-74BF-0D41-BFB5-3B58133653B0}" srcOrd="0" destOrd="0" presId="urn:microsoft.com/office/officeart/2005/8/layout/vList5"/>
    <dgm:cxn modelId="{F65714B5-2260-A440-8A35-C15A6CB7754D}" srcId="{21756D00-0D46-2443-AE65-A1C2B57EBABB}" destId="{3E7DC430-679F-8741-9D93-65F04688115D}" srcOrd="0" destOrd="0" parTransId="{4A75CBA3-D05D-904E-A283-56D3EBC28515}" sibTransId="{A6FA9A80-1009-084D-BB31-7C6E8DC547D6}"/>
    <dgm:cxn modelId="{0EECDBCC-0999-9E42-BC4E-8F994BC1F65E}" srcId="{AC9283FF-E856-2048-A312-554BB4FD5A53}" destId="{B3A05F70-75A7-C544-9B9E-29F20E7A2B41}" srcOrd="2" destOrd="0" parTransId="{3033600C-A911-8042-8871-B3E3F198BD5F}" sibTransId="{69F75D04-95EB-084E-B39E-5EFAC6F3226D}"/>
    <dgm:cxn modelId="{33E834D9-E750-194E-A381-8DB76C371A14}" srcId="{2D93CF8B-E8AE-2F4C-AF35-D3136125C915}" destId="{6343E033-6148-244F-8E27-9F12E07C3514}" srcOrd="0" destOrd="0" parTransId="{6B513146-F112-B846-9477-93227244AB3E}" sibTransId="{1512F976-D49E-0443-9360-3DAAE699ADA6}"/>
    <dgm:cxn modelId="{D86878D9-BCEF-0949-ABB2-6D6BB331422B}" type="presOf" srcId="{3E7DC430-679F-8741-9D93-65F04688115D}" destId="{22D66CE1-ABF8-0F41-9838-3DAF284951FE}" srcOrd="0" destOrd="0" presId="urn:microsoft.com/office/officeart/2005/8/layout/vList5"/>
    <dgm:cxn modelId="{54090BDF-4870-B943-8FD4-D348773BB3DE}" type="presOf" srcId="{2D93CF8B-E8AE-2F4C-AF35-D3136125C915}" destId="{815C1F6E-3462-4A44-A3AF-C5A1151B28EE}" srcOrd="0" destOrd="0" presId="urn:microsoft.com/office/officeart/2005/8/layout/vList5"/>
    <dgm:cxn modelId="{575690EA-D024-9D4C-BE5E-9E0FB48185F5}" type="presOf" srcId="{CE6017D9-5C90-AE41-A0A0-2759F632FAD8}" destId="{5DF24D85-D617-144A-882D-6D484051F548}" srcOrd="0" destOrd="1" presId="urn:microsoft.com/office/officeart/2005/8/layout/vList5"/>
    <dgm:cxn modelId="{FD3A0BF4-D112-A042-8C9E-93FA30C0D8B9}" type="presOf" srcId="{BFCFD93A-AFAB-454E-A490-EFDA017D52E7}" destId="{333B2096-6D03-114C-8556-CA0BAE329A24}" srcOrd="0" destOrd="0" presId="urn:microsoft.com/office/officeart/2005/8/layout/vList5"/>
    <dgm:cxn modelId="{7CB40603-596D-624C-97E3-7303F60B61AC}" type="presParOf" srcId="{8DBCEBD9-9F47-984E-B7DA-02F734D610C7}" destId="{0DF794F3-8B45-F942-A811-D389BF5F6711}" srcOrd="0" destOrd="0" presId="urn:microsoft.com/office/officeart/2005/8/layout/vList5"/>
    <dgm:cxn modelId="{102AD1CB-6830-124B-A1C7-32ABBD41594F}" type="presParOf" srcId="{0DF794F3-8B45-F942-A811-D389BF5F6711}" destId="{32623337-E5C1-724B-AC11-4E9963943A01}" srcOrd="0" destOrd="0" presId="urn:microsoft.com/office/officeart/2005/8/layout/vList5"/>
    <dgm:cxn modelId="{0F29EC42-A2C4-C843-98A1-C5CE1844DC58}" type="presParOf" srcId="{0DF794F3-8B45-F942-A811-D389BF5F6711}" destId="{333B2096-6D03-114C-8556-CA0BAE329A24}" srcOrd="1" destOrd="0" presId="urn:microsoft.com/office/officeart/2005/8/layout/vList5"/>
    <dgm:cxn modelId="{DB09C3A2-7616-6540-9E31-731AC9548E17}" type="presParOf" srcId="{8DBCEBD9-9F47-984E-B7DA-02F734D610C7}" destId="{11F79C6E-2619-B940-9672-25FEE199D82E}" srcOrd="1" destOrd="0" presId="urn:microsoft.com/office/officeart/2005/8/layout/vList5"/>
    <dgm:cxn modelId="{06290ACD-ED2F-144D-AD91-5F6858543188}" type="presParOf" srcId="{8DBCEBD9-9F47-984E-B7DA-02F734D610C7}" destId="{A15EB4A6-E366-F640-B49B-8117F9A5251D}" srcOrd="2" destOrd="0" presId="urn:microsoft.com/office/officeart/2005/8/layout/vList5"/>
    <dgm:cxn modelId="{CAFF59C9-4F8A-0C47-904F-D4A5E0321FDE}" type="presParOf" srcId="{A15EB4A6-E366-F640-B49B-8117F9A5251D}" destId="{85F048C5-74BF-0D41-BFB5-3B58133653B0}" srcOrd="0" destOrd="0" presId="urn:microsoft.com/office/officeart/2005/8/layout/vList5"/>
    <dgm:cxn modelId="{CC517270-1994-DE41-9B93-8870679285F9}" type="presParOf" srcId="{A15EB4A6-E366-F640-B49B-8117F9A5251D}" destId="{22D66CE1-ABF8-0F41-9838-3DAF284951FE}" srcOrd="1" destOrd="0" presId="urn:microsoft.com/office/officeart/2005/8/layout/vList5"/>
    <dgm:cxn modelId="{F8A8CAC6-4021-3948-99D6-AD6104E4D5A0}" type="presParOf" srcId="{8DBCEBD9-9F47-984E-B7DA-02F734D610C7}" destId="{552C1D34-F12B-5D4D-A1D2-5DC44C488BEB}" srcOrd="3" destOrd="0" presId="urn:microsoft.com/office/officeart/2005/8/layout/vList5"/>
    <dgm:cxn modelId="{A61E4D6E-2597-6340-B89A-9FA8ABF130BD}" type="presParOf" srcId="{8DBCEBD9-9F47-984E-B7DA-02F734D610C7}" destId="{11AA6A3D-98AE-F446-B478-4EF1AA175F19}" srcOrd="4" destOrd="0" presId="urn:microsoft.com/office/officeart/2005/8/layout/vList5"/>
    <dgm:cxn modelId="{06EA5931-8364-474B-9310-AF1CD24387D3}" type="presParOf" srcId="{11AA6A3D-98AE-F446-B478-4EF1AA175F19}" destId="{815C1F6E-3462-4A44-A3AF-C5A1151B28EE}" srcOrd="0" destOrd="0" presId="urn:microsoft.com/office/officeart/2005/8/layout/vList5"/>
    <dgm:cxn modelId="{06F9D59D-3A81-9A42-A401-BA192CAF65E9}" type="presParOf" srcId="{11AA6A3D-98AE-F446-B478-4EF1AA175F19}" destId="{5DF24D85-D617-144A-882D-6D484051F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3E760-1D3E-454F-A4C0-32FD49DE0DC2}">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5B69F-D96A-B24C-B858-2367C306A5B7}">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Introduction to Cardea Health and Alameda County, California</a:t>
          </a:r>
        </a:p>
      </dsp:txBody>
      <dsp:txXfrm>
        <a:off x="0" y="2124"/>
        <a:ext cx="10515600" cy="724514"/>
      </dsp:txXfrm>
    </dsp:sp>
    <dsp:sp modelId="{2F6F10AA-B4D5-C34E-AF01-87FEB82E6DBF}">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86393-F895-1B43-BEB9-DB6C0B398251}">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Discuss the problem of unsheltered hospital discharges and limitations on current options</a:t>
          </a:r>
        </a:p>
      </dsp:txBody>
      <dsp:txXfrm>
        <a:off x="0" y="726639"/>
        <a:ext cx="10515600" cy="724514"/>
      </dsp:txXfrm>
    </dsp:sp>
    <dsp:sp modelId="{7F9779D4-46D7-CB49-A137-2CD700AFEA6F}">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B6EAB6-96ED-C743-AC18-EE8A62A76F68}">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Introduce pilot rapid post hospitalization shelter program in Alameda County.</a:t>
          </a:r>
        </a:p>
      </dsp:txBody>
      <dsp:txXfrm>
        <a:off x="0" y="1451154"/>
        <a:ext cx="10515600" cy="724514"/>
      </dsp:txXfrm>
    </dsp:sp>
    <dsp:sp modelId="{A483E29A-33B2-4E4B-90D1-CDF8C62CDF4F}">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78FBF-7C32-2348-96C8-BE590F907A77}">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Discuss outcomes of pilot model</a:t>
          </a:r>
        </a:p>
      </dsp:txBody>
      <dsp:txXfrm>
        <a:off x="0" y="2175669"/>
        <a:ext cx="10515600" cy="724514"/>
      </dsp:txXfrm>
    </dsp:sp>
    <dsp:sp modelId="{A1A0D067-E80A-0A4B-B3A5-8BDAA05E77F2}">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82338-6978-6648-9CBA-7C8F696BF720}">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Challenges and lessons learned</a:t>
          </a:r>
        </a:p>
      </dsp:txBody>
      <dsp:txXfrm>
        <a:off x="0" y="2900183"/>
        <a:ext cx="10515600" cy="724514"/>
      </dsp:txXfrm>
    </dsp:sp>
    <dsp:sp modelId="{BB6DE2ED-CA85-634C-A06D-E90E401D14B1}">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F538A6-1E43-C147-990F-513CE0D75699}">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Opportunities for replication of program</a:t>
          </a:r>
        </a:p>
      </dsp:txBody>
      <dsp:txXfrm>
        <a:off x="0" y="3624698"/>
        <a:ext cx="105156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DB132-9D8A-B94F-BBF6-968AC100CAB1}">
      <dsp:nvSpPr>
        <dsp:cNvPr id="0" name=""/>
        <dsp:cNvSpPr/>
      </dsp:nvSpPr>
      <dsp:spPr>
        <a:xfrm>
          <a:off x="0" y="72072"/>
          <a:ext cx="10515600" cy="7956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Respite care is often the only option for people experiencing homelessness with complex medical conditions.</a:t>
          </a:r>
        </a:p>
      </dsp:txBody>
      <dsp:txXfrm>
        <a:off x="38838" y="110910"/>
        <a:ext cx="10437924" cy="717924"/>
      </dsp:txXfrm>
    </dsp:sp>
    <dsp:sp modelId="{76CD701C-D282-8C44-B2CB-20FE154641C9}">
      <dsp:nvSpPr>
        <dsp:cNvPr id="0" name=""/>
        <dsp:cNvSpPr/>
      </dsp:nvSpPr>
      <dsp:spPr>
        <a:xfrm>
          <a:off x="0" y="925272"/>
          <a:ext cx="10515600" cy="7956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Respite facilities are often asked to take on clients with chronic and serious conditions as well as care needs that are out of the intended scope of respite care</a:t>
          </a:r>
        </a:p>
      </dsp:txBody>
      <dsp:txXfrm>
        <a:off x="38838" y="964110"/>
        <a:ext cx="10437924" cy="717924"/>
      </dsp:txXfrm>
    </dsp:sp>
    <dsp:sp modelId="{747F0CEE-5759-014A-A976-8ADF94E3C70B}">
      <dsp:nvSpPr>
        <dsp:cNvPr id="0" name=""/>
        <dsp:cNvSpPr/>
      </dsp:nvSpPr>
      <dsp:spPr>
        <a:xfrm>
          <a:off x="0" y="1778472"/>
          <a:ext cx="10515600" cy="7956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More complex clients who are difficult to safely discharge lead to delayed bed turnover and limited bed availability </a:t>
          </a:r>
        </a:p>
      </dsp:txBody>
      <dsp:txXfrm>
        <a:off x="38838" y="1817310"/>
        <a:ext cx="10437924" cy="717924"/>
      </dsp:txXfrm>
    </dsp:sp>
    <dsp:sp modelId="{003390AF-27A5-2348-AC09-B22E528C668A}">
      <dsp:nvSpPr>
        <dsp:cNvPr id="0" name=""/>
        <dsp:cNvSpPr/>
      </dsp:nvSpPr>
      <dsp:spPr>
        <a:xfrm>
          <a:off x="0" y="2631672"/>
          <a:ext cx="10515600" cy="7956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Different respite care models lead to inconsistency in available levels of care and can make appropriate placement challenging</a:t>
          </a:r>
        </a:p>
      </dsp:txBody>
      <dsp:txXfrm>
        <a:off x="38838" y="2670510"/>
        <a:ext cx="10437924" cy="717924"/>
      </dsp:txXfrm>
    </dsp:sp>
    <dsp:sp modelId="{C02E5171-2232-9641-9E02-203994E547C2}">
      <dsp:nvSpPr>
        <dsp:cNvPr id="0" name=""/>
        <dsp:cNvSpPr/>
      </dsp:nvSpPr>
      <dsp:spPr>
        <a:xfrm>
          <a:off x="0" y="3484872"/>
          <a:ext cx="10515600" cy="7956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Respite programs are often not equipped for same day hospital discharge admission</a:t>
          </a:r>
        </a:p>
      </dsp:txBody>
      <dsp:txXfrm>
        <a:off x="38838" y="3523710"/>
        <a:ext cx="10437924"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4B526-73B2-4F4C-81CC-F30EF9076869}">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D8AADE-9F17-8241-A23E-885532B6150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Commitment to never involuntary discharge to an unsheltered setting</a:t>
          </a:r>
        </a:p>
      </dsp:txBody>
      <dsp:txXfrm>
        <a:off x="0" y="0"/>
        <a:ext cx="10515600" cy="1087834"/>
      </dsp:txXfrm>
    </dsp:sp>
    <dsp:sp modelId="{7B7B2C5C-0B16-0948-AE4F-65FE9022DBD8}">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C09EA-33F2-DD4A-95F0-D590DE90CE00}">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Discharge planning starts at admission</a:t>
          </a:r>
        </a:p>
      </dsp:txBody>
      <dsp:txXfrm>
        <a:off x="0" y="1087834"/>
        <a:ext cx="10515600" cy="1087834"/>
      </dsp:txXfrm>
    </dsp:sp>
    <dsp:sp modelId="{A12237E4-6CB1-B642-8D05-DC9442D1CC76}">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0207C-6694-1A4B-83F3-65B044056A78}">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Simultaneous planning for program discharge and advancing permanent housing plan.</a:t>
          </a:r>
        </a:p>
      </dsp:txBody>
      <dsp:txXfrm>
        <a:off x="0" y="2175669"/>
        <a:ext cx="10515600" cy="1087834"/>
      </dsp:txXfrm>
    </dsp:sp>
    <dsp:sp modelId="{97B36DBD-38DF-0B40-8ACE-7BBF08EC9DCE}">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946C0-897B-4944-BCC3-7B96A2C5E31D}">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2 full time housing navigators</a:t>
          </a:r>
        </a:p>
      </dsp:txBody>
      <dsp:txXfrm>
        <a:off x="0" y="3263503"/>
        <a:ext cx="10515600" cy="1087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519F4-FB03-AC48-9225-D5CC010B8358}">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Connect with Housing Navigation services</a:t>
          </a:r>
        </a:p>
        <a:p>
          <a:pPr marL="228600" lvl="1" indent="-228600" algn="l" defTabSz="889000">
            <a:lnSpc>
              <a:spcPct val="90000"/>
            </a:lnSpc>
            <a:spcBef>
              <a:spcPct val="0"/>
            </a:spcBef>
            <a:spcAft>
              <a:spcPct val="15000"/>
            </a:spcAft>
            <a:buChar char="•"/>
          </a:pPr>
          <a:r>
            <a:rPr lang="en-US" sz="2000" kern="1200" dirty="0"/>
            <a:t>Safe shelter</a:t>
          </a:r>
        </a:p>
        <a:p>
          <a:pPr marL="228600" lvl="1" indent="-228600" algn="l" defTabSz="889000">
            <a:lnSpc>
              <a:spcPct val="90000"/>
            </a:lnSpc>
            <a:spcBef>
              <a:spcPct val="0"/>
            </a:spcBef>
            <a:spcAft>
              <a:spcPct val="15000"/>
            </a:spcAft>
            <a:buChar char="•"/>
          </a:pPr>
          <a:r>
            <a:rPr lang="en-US" sz="2000" kern="1200" dirty="0"/>
            <a:t>Transitional housing program</a:t>
          </a:r>
        </a:p>
      </dsp:txBody>
      <dsp:txXfrm rot="-5400000">
        <a:off x="3785616" y="197117"/>
        <a:ext cx="6675221" cy="1012303"/>
      </dsp:txXfrm>
    </dsp:sp>
    <dsp:sp modelId="{3160810B-AE69-3941-B440-0F026D598381}">
      <dsp:nvSpPr>
        <dsp:cNvPr id="0" name=""/>
        <dsp:cNvSpPr/>
      </dsp:nvSpPr>
      <dsp:spPr>
        <a:xfrm>
          <a:off x="0" y="2124"/>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Clients with low level needs and eligible for housing services</a:t>
          </a:r>
        </a:p>
      </dsp:txBody>
      <dsp:txXfrm>
        <a:off x="68454" y="70578"/>
        <a:ext cx="3648708" cy="1265378"/>
      </dsp:txXfrm>
    </dsp:sp>
    <dsp:sp modelId="{4DD54654-69FE-F948-A31D-D9B5D7754454}">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Transfer to external respite program with lower clinical scope of care</a:t>
          </a:r>
        </a:p>
      </dsp:txBody>
      <dsp:txXfrm rot="-5400000">
        <a:off x="3785616" y="1669517"/>
        <a:ext cx="6675221" cy="1012303"/>
      </dsp:txXfrm>
    </dsp:sp>
    <dsp:sp modelId="{D194D827-9234-544B-8AE3-BC440826C160}">
      <dsp:nvSpPr>
        <dsp:cNvPr id="0" name=""/>
        <dsp:cNvSpPr/>
      </dsp:nvSpPr>
      <dsp:spPr>
        <a:xfrm>
          <a:off x="0" y="1474525"/>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Clients with the need for light clinical support</a:t>
          </a:r>
        </a:p>
      </dsp:txBody>
      <dsp:txXfrm>
        <a:off x="68454" y="1542979"/>
        <a:ext cx="3648708" cy="1265378"/>
      </dsp:txXfrm>
    </dsp:sp>
    <dsp:sp modelId="{7A4955BC-31C7-F64D-B6AA-A9628EA97B93}">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Admit to Cardea Health Respite</a:t>
          </a:r>
        </a:p>
      </dsp:txBody>
      <dsp:txXfrm rot="-5400000">
        <a:off x="3785616" y="3141918"/>
        <a:ext cx="6675221" cy="1012303"/>
      </dsp:txXfrm>
    </dsp:sp>
    <dsp:sp modelId="{E034636C-9E92-8642-9579-FB8D2F6F7F0A}">
      <dsp:nvSpPr>
        <dsp:cNvPr id="0" name=""/>
        <dsp:cNvSpPr/>
      </dsp:nvSpPr>
      <dsp:spPr>
        <a:xfrm>
          <a:off x="0" y="2946926"/>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Clients who have clinical and Activities of Daily Living support needs</a:t>
          </a:r>
        </a:p>
      </dsp:txBody>
      <dsp:txXfrm>
        <a:off x="68454" y="3015380"/>
        <a:ext cx="3648708" cy="1265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B2096-6D03-114C-8556-CA0BAE329A24}">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Residential treatment program</a:t>
          </a:r>
        </a:p>
        <a:p>
          <a:pPr marL="228600" lvl="1" indent="-228600" algn="l" defTabSz="889000">
            <a:lnSpc>
              <a:spcPct val="90000"/>
            </a:lnSpc>
            <a:spcBef>
              <a:spcPct val="0"/>
            </a:spcBef>
            <a:spcAft>
              <a:spcPct val="15000"/>
            </a:spcAft>
            <a:buChar char="•"/>
          </a:pPr>
          <a:r>
            <a:rPr lang="en-US" sz="2000" kern="1200"/>
            <a:t>Behavioral Health residential program</a:t>
          </a:r>
        </a:p>
        <a:p>
          <a:pPr marL="228600" lvl="1" indent="-228600" algn="l" defTabSz="889000">
            <a:lnSpc>
              <a:spcPct val="90000"/>
            </a:lnSpc>
            <a:spcBef>
              <a:spcPct val="0"/>
            </a:spcBef>
            <a:spcAft>
              <a:spcPct val="15000"/>
            </a:spcAft>
            <a:buChar char="•"/>
          </a:pPr>
          <a:r>
            <a:rPr lang="en-US" sz="2000" kern="1200"/>
            <a:t>Cardea Health respite</a:t>
          </a:r>
        </a:p>
      </dsp:txBody>
      <dsp:txXfrm rot="-5400000">
        <a:off x="3785616" y="197117"/>
        <a:ext cx="6675221" cy="1012303"/>
      </dsp:txXfrm>
    </dsp:sp>
    <dsp:sp modelId="{32623337-E5C1-724B-AC11-4E9963943A01}">
      <dsp:nvSpPr>
        <dsp:cNvPr id="0" name=""/>
        <dsp:cNvSpPr/>
      </dsp:nvSpPr>
      <dsp:spPr>
        <a:xfrm>
          <a:off x="0" y="2124"/>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Clients with primary Substance Use Disorder/Behavioral Health needs </a:t>
          </a:r>
        </a:p>
      </dsp:txBody>
      <dsp:txXfrm>
        <a:off x="68454" y="70578"/>
        <a:ext cx="3648708" cy="1265378"/>
      </dsp:txXfrm>
    </dsp:sp>
    <dsp:sp modelId="{22D66CE1-ABF8-0F41-9838-3DAF284951FE}">
      <dsp:nvSpPr>
        <dsp:cNvPr id="0" name=""/>
        <dsp:cNvSpPr/>
      </dsp:nvSpPr>
      <dsp:spPr>
        <a:xfrm rot="5400000">
          <a:off x="6589693" y="-1189322"/>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Medically Frail Housing </a:t>
          </a:r>
        </a:p>
      </dsp:txBody>
      <dsp:txXfrm rot="-5400000">
        <a:off x="3785616" y="1669518"/>
        <a:ext cx="6675221" cy="1012303"/>
      </dsp:txXfrm>
    </dsp:sp>
    <dsp:sp modelId="{85F048C5-74BF-0D41-BFB5-3B58133653B0}">
      <dsp:nvSpPr>
        <dsp:cNvPr id="0" name=""/>
        <dsp:cNvSpPr/>
      </dsp:nvSpPr>
      <dsp:spPr>
        <a:xfrm>
          <a:off x="0" y="1474525"/>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Clients who will require comprehensive clincial and social support to live independently</a:t>
          </a:r>
        </a:p>
      </dsp:txBody>
      <dsp:txXfrm>
        <a:off x="68454" y="1542979"/>
        <a:ext cx="3648708" cy="1265378"/>
      </dsp:txXfrm>
    </dsp:sp>
    <dsp:sp modelId="{5DF24D85-D617-144A-882D-6D484051F548}">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Board and care</a:t>
          </a:r>
        </a:p>
        <a:p>
          <a:pPr marL="228600" lvl="1" indent="-228600" algn="l" defTabSz="889000">
            <a:lnSpc>
              <a:spcPct val="90000"/>
            </a:lnSpc>
            <a:spcBef>
              <a:spcPct val="0"/>
            </a:spcBef>
            <a:spcAft>
              <a:spcPct val="15000"/>
            </a:spcAft>
            <a:buChar char="•"/>
          </a:pPr>
          <a:r>
            <a:rPr lang="en-US" sz="2000" kern="1200" dirty="0"/>
            <a:t>Residential Treatment Facility for the Elderly</a:t>
          </a:r>
        </a:p>
        <a:p>
          <a:pPr marL="228600" lvl="1" indent="-228600" algn="l" defTabSz="889000">
            <a:lnSpc>
              <a:spcPct val="90000"/>
            </a:lnSpc>
            <a:spcBef>
              <a:spcPct val="0"/>
            </a:spcBef>
            <a:spcAft>
              <a:spcPct val="15000"/>
            </a:spcAft>
            <a:buChar char="•"/>
          </a:pPr>
          <a:r>
            <a:rPr lang="en-US" sz="2000" kern="1200"/>
            <a:t>SNF</a:t>
          </a:r>
        </a:p>
      </dsp:txBody>
      <dsp:txXfrm rot="-5400000">
        <a:off x="3785616" y="3141918"/>
        <a:ext cx="6675221" cy="1012303"/>
      </dsp:txXfrm>
    </dsp:sp>
    <dsp:sp modelId="{815C1F6E-3462-4A44-A3AF-C5A1151B28EE}">
      <dsp:nvSpPr>
        <dsp:cNvPr id="0" name=""/>
        <dsp:cNvSpPr/>
      </dsp:nvSpPr>
      <dsp:spPr>
        <a:xfrm>
          <a:off x="0" y="2946926"/>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Those incapable of living independently </a:t>
          </a:r>
        </a:p>
      </dsp:txBody>
      <dsp:txXfrm>
        <a:off x="68454" y="3015380"/>
        <a:ext cx="3648708" cy="12653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634CE-3F97-6A4B-B376-4EB12E25426A}" type="datetimeFigureOut">
              <a:rPr lang="en-US" smtClean="0"/>
              <a:t>5/13/24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37F7D-71FD-0B4C-A04D-E0E520C41147}" type="slidenum">
              <a:rPr lang="en-US" smtClean="0"/>
              <a:t>‹#›</a:t>
            </a:fld>
            <a:endParaRPr lang="en-US"/>
          </a:p>
        </p:txBody>
      </p:sp>
    </p:spTree>
    <p:extLst>
      <p:ext uri="{BB962C8B-B14F-4D97-AF65-F5344CB8AC3E}">
        <p14:creationId xmlns:p14="http://schemas.microsoft.com/office/powerpoint/2010/main" val="332169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2</a:t>
            </a:fld>
            <a:endParaRPr lang="en-US"/>
          </a:p>
        </p:txBody>
      </p:sp>
    </p:spTree>
    <p:extLst>
      <p:ext uri="{BB962C8B-B14F-4D97-AF65-F5344CB8AC3E}">
        <p14:creationId xmlns:p14="http://schemas.microsoft.com/office/powerpoint/2010/main" val="119470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is linked: take a look if you want</a:t>
            </a:r>
          </a:p>
          <a:p>
            <a:endParaRPr lang="en-US" dirty="0"/>
          </a:p>
          <a:p>
            <a:r>
              <a:rPr lang="en-US" dirty="0"/>
              <a:t>Rapid referral system and link is based on I&amp;Q referral system: known by every discharge planner in the county. </a:t>
            </a:r>
          </a:p>
          <a:p>
            <a:endParaRPr lang="en-US" dirty="0"/>
          </a:p>
          <a:p>
            <a:r>
              <a:rPr lang="en-US" dirty="0"/>
              <a:t>Even if clinical staff isn’t there we can accept the patient as long as they aren’t complicated.</a:t>
            </a:r>
          </a:p>
          <a:p>
            <a:endParaRPr lang="en-US" dirty="0"/>
          </a:p>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18</a:t>
            </a:fld>
            <a:endParaRPr lang="en-US"/>
          </a:p>
        </p:txBody>
      </p:sp>
    </p:spTree>
    <p:extLst>
      <p:ext uri="{BB962C8B-B14F-4D97-AF65-F5344CB8AC3E}">
        <p14:creationId xmlns:p14="http://schemas.microsoft.com/office/powerpoint/2010/main" val="187560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basic information needed </a:t>
            </a:r>
          </a:p>
        </p:txBody>
      </p:sp>
      <p:sp>
        <p:nvSpPr>
          <p:cNvPr id="4" name="Slide Number Placeholder 3"/>
          <p:cNvSpPr>
            <a:spLocks noGrp="1"/>
          </p:cNvSpPr>
          <p:nvPr>
            <p:ph type="sldNum" sz="quarter" idx="5"/>
          </p:nvPr>
        </p:nvSpPr>
        <p:spPr/>
        <p:txBody>
          <a:bodyPr/>
          <a:lstStyle/>
          <a:p>
            <a:fld id="{F9A37F7D-71FD-0B4C-A04D-E0E520C41147}" type="slidenum">
              <a:rPr lang="en-US" smtClean="0"/>
              <a:t>20</a:t>
            </a:fld>
            <a:endParaRPr lang="en-US"/>
          </a:p>
        </p:txBody>
      </p:sp>
    </p:spTree>
    <p:extLst>
      <p:ext uri="{BB962C8B-B14F-4D97-AF65-F5344CB8AC3E}">
        <p14:creationId xmlns:p14="http://schemas.microsoft.com/office/powerpoint/2010/main" val="186983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Caregiving is essential to keeping people who have experienced chronic homelessness and complex illness safely sheltered, yet the need for caregiving support often excludes individuals from shelter or respite care.</a:t>
            </a:r>
          </a:p>
          <a:p>
            <a:endParaRPr lang="en-US" dirty="0"/>
          </a:p>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23</a:t>
            </a:fld>
            <a:endParaRPr lang="en-US"/>
          </a:p>
        </p:txBody>
      </p:sp>
    </p:spTree>
    <p:extLst>
      <p:ext uri="{BB962C8B-B14F-4D97-AF65-F5344CB8AC3E}">
        <p14:creationId xmlns:p14="http://schemas.microsoft.com/office/powerpoint/2010/main" val="250546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25</a:t>
            </a:fld>
            <a:endParaRPr lang="en-US"/>
          </a:p>
        </p:txBody>
      </p:sp>
    </p:spTree>
    <p:extLst>
      <p:ext uri="{BB962C8B-B14F-4D97-AF65-F5344CB8AC3E}">
        <p14:creationId xmlns:p14="http://schemas.microsoft.com/office/powerpoint/2010/main" val="1554111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Qualifications for Cardea Health Respite: </a:t>
            </a:r>
          </a:p>
        </p:txBody>
      </p:sp>
      <p:sp>
        <p:nvSpPr>
          <p:cNvPr id="4" name="Slide Number Placeholder 3"/>
          <p:cNvSpPr>
            <a:spLocks noGrp="1"/>
          </p:cNvSpPr>
          <p:nvPr>
            <p:ph type="sldNum" sz="quarter" idx="5"/>
          </p:nvPr>
        </p:nvSpPr>
        <p:spPr/>
        <p:txBody>
          <a:bodyPr/>
          <a:lstStyle/>
          <a:p>
            <a:fld id="{F9A37F7D-71FD-0B4C-A04D-E0E520C41147}" type="slidenum">
              <a:rPr lang="en-US" smtClean="0"/>
              <a:t>26</a:t>
            </a:fld>
            <a:endParaRPr lang="en-US"/>
          </a:p>
        </p:txBody>
      </p:sp>
    </p:spTree>
    <p:extLst>
      <p:ext uri="{BB962C8B-B14F-4D97-AF65-F5344CB8AC3E}">
        <p14:creationId xmlns:p14="http://schemas.microsoft.com/office/powerpoint/2010/main" val="216865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37F7D-71FD-0B4C-A04D-E0E520C41147}" type="slidenum">
              <a:rPr lang="en-US" smtClean="0"/>
              <a:t>28</a:t>
            </a:fld>
            <a:endParaRPr lang="en-US"/>
          </a:p>
        </p:txBody>
      </p:sp>
    </p:spTree>
    <p:extLst>
      <p:ext uri="{BB962C8B-B14F-4D97-AF65-F5344CB8AC3E}">
        <p14:creationId xmlns:p14="http://schemas.microsoft.com/office/powerpoint/2010/main" val="423767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referrals declined/closed were because hospital patients ended up in a different discharge option (often SNF) or the referring discharge planner did not respond to outreach (likely because the patient had another discharge options)</a:t>
            </a:r>
          </a:p>
          <a:p>
            <a:endParaRPr lang="en-US" dirty="0"/>
          </a:p>
          <a:p>
            <a:r>
              <a:rPr lang="en-US" dirty="0"/>
              <a:t>Only a total of 18% clients were declined because we couldn’t accommodate needs</a:t>
            </a:r>
          </a:p>
          <a:p>
            <a:endParaRPr lang="en-US" dirty="0"/>
          </a:p>
          <a:p>
            <a:pPr marL="171450" indent="-171450">
              <a:buFont typeface="Arial" panose="020B0604020202020204" pitchFamily="34" charset="0"/>
              <a:buChar char="•"/>
            </a:pPr>
            <a:r>
              <a:rPr lang="en-US" dirty="0"/>
              <a:t>Limited ADA rooms and no elevator to the second floor. The new building has elevators and many more ADA rooms.</a:t>
            </a:r>
          </a:p>
          <a:p>
            <a:pPr marL="171450" indent="-171450">
              <a:buFont typeface="Arial" panose="020B0604020202020204" pitchFamily="34" charset="0"/>
              <a:buChar char="•"/>
            </a:pPr>
            <a:r>
              <a:rPr lang="en-US" dirty="0"/>
              <a:t>Medical/psychiatric needs exceeding capacity often included clients with the few exclusion criteria in other slides.</a:t>
            </a:r>
          </a:p>
          <a:p>
            <a:pPr marL="171450" indent="-171450">
              <a:buFont typeface="Arial" panose="020B0604020202020204" pitchFamily="34" charset="0"/>
              <a:buChar char="•"/>
            </a:pPr>
            <a:r>
              <a:rPr lang="en-US" dirty="0"/>
              <a:t>Other reasons we couldn’t accept clients: had minors, under police custody, required a 24 hour “watch”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31</a:t>
            </a:fld>
            <a:endParaRPr lang="en-US"/>
          </a:p>
        </p:txBody>
      </p:sp>
    </p:spTree>
    <p:extLst>
      <p:ext uri="{BB962C8B-B14F-4D97-AF65-F5344CB8AC3E}">
        <p14:creationId xmlns:p14="http://schemas.microsoft.com/office/powerpoint/2010/main" val="90943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32</a:t>
            </a:fld>
            <a:endParaRPr lang="en-US"/>
          </a:p>
        </p:txBody>
      </p:sp>
    </p:spTree>
    <p:extLst>
      <p:ext uri="{BB962C8B-B14F-4D97-AF65-F5344CB8AC3E}">
        <p14:creationId xmlns:p14="http://schemas.microsoft.com/office/powerpoint/2010/main" val="2144188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respite programs are often a pathway to transitional housing programs. </a:t>
            </a:r>
          </a:p>
        </p:txBody>
      </p:sp>
      <p:sp>
        <p:nvSpPr>
          <p:cNvPr id="4" name="Slide Number Placeholder 3"/>
          <p:cNvSpPr>
            <a:spLocks noGrp="1"/>
          </p:cNvSpPr>
          <p:nvPr>
            <p:ph type="sldNum" sz="quarter" idx="5"/>
          </p:nvPr>
        </p:nvSpPr>
        <p:spPr/>
        <p:txBody>
          <a:bodyPr/>
          <a:lstStyle/>
          <a:p>
            <a:fld id="{F9A37F7D-71FD-0B4C-A04D-E0E520C41147}" type="slidenum">
              <a:rPr lang="en-US" smtClean="0"/>
              <a:t>33</a:t>
            </a:fld>
            <a:endParaRPr lang="en-US"/>
          </a:p>
        </p:txBody>
      </p:sp>
    </p:spTree>
    <p:extLst>
      <p:ext uri="{BB962C8B-B14F-4D97-AF65-F5344CB8AC3E}">
        <p14:creationId xmlns:p14="http://schemas.microsoft.com/office/powerpoint/2010/main" val="181425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amazing staff make this possible</a:t>
            </a:r>
          </a:p>
        </p:txBody>
      </p:sp>
      <p:sp>
        <p:nvSpPr>
          <p:cNvPr id="4" name="Slide Number Placeholder 3"/>
          <p:cNvSpPr>
            <a:spLocks noGrp="1"/>
          </p:cNvSpPr>
          <p:nvPr>
            <p:ph type="sldNum" sz="quarter" idx="5"/>
          </p:nvPr>
        </p:nvSpPr>
        <p:spPr/>
        <p:txBody>
          <a:bodyPr/>
          <a:lstStyle/>
          <a:p>
            <a:fld id="{F9A37F7D-71FD-0B4C-A04D-E0E520C41147}" type="slidenum">
              <a:rPr lang="en-US" smtClean="0"/>
              <a:t>38</a:t>
            </a:fld>
            <a:endParaRPr lang="en-US"/>
          </a:p>
        </p:txBody>
      </p:sp>
    </p:spTree>
    <p:extLst>
      <p:ext uri="{BB962C8B-B14F-4D97-AF65-F5344CB8AC3E}">
        <p14:creationId xmlns:p14="http://schemas.microsoft.com/office/powerpoint/2010/main" val="3454414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new organization, founded in early 2021</a:t>
            </a:r>
          </a:p>
          <a:p>
            <a:r>
              <a:rPr lang="en-US" dirty="0"/>
              <a:t>Worth saying that we were founded by nurses, myself and my co-founder are NPs</a:t>
            </a:r>
          </a:p>
          <a:p>
            <a:r>
              <a:rPr lang="en-US" dirty="0"/>
              <a:t>We have between 60 and 70 employees now, mostly clinical staff</a:t>
            </a:r>
          </a:p>
          <a:p>
            <a:endParaRPr lang="en-US" dirty="0"/>
          </a:p>
          <a:p>
            <a:r>
              <a:rPr lang="en-US" dirty="0"/>
              <a:t>Really focus on people who have been chronically homeless and are experiencing severe illness, either acute or chronic</a:t>
            </a:r>
          </a:p>
          <a:p>
            <a:r>
              <a:rPr lang="en-US" dirty="0"/>
              <a:t>We work in an environment where health care and housing work for marginalized people are often separate and siloed and we have tried to create solutions to that problem</a:t>
            </a:r>
          </a:p>
          <a:p>
            <a:endParaRPr lang="en-US" dirty="0"/>
          </a:p>
          <a:p>
            <a:r>
              <a:rPr lang="en-US" dirty="0"/>
              <a:t>Provide clinical care at two respite facilities in the county, as well as two large Permanent Supportive Housing centers that are home to some very sick people. We do some less intensive clinical work at a couple of emergency shelters in the county and we do quite a bit of clinical consulting for agencies working with the unhoused population.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3</a:t>
            </a:fld>
            <a:endParaRPr lang="en-US"/>
          </a:p>
        </p:txBody>
      </p:sp>
    </p:spTree>
    <p:extLst>
      <p:ext uri="{BB962C8B-B14F-4D97-AF65-F5344CB8AC3E}">
        <p14:creationId xmlns:p14="http://schemas.microsoft.com/office/powerpoint/2010/main" val="98062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can be a lot easier to get clients into Eddie’s Place than into a SNF, case managers often discharge clients who would really benefit from SNF level care to post hospitalization shelter.</a:t>
            </a:r>
          </a:p>
          <a:p>
            <a:endParaRPr lang="en-US" dirty="0"/>
          </a:p>
          <a:p>
            <a:r>
              <a:rPr lang="en-US" dirty="0"/>
              <a:t>Working with a system as big and complicated as Alameda Health System brings challenges around passing information, trying to integrate into their systems, </a:t>
            </a:r>
          </a:p>
        </p:txBody>
      </p:sp>
      <p:sp>
        <p:nvSpPr>
          <p:cNvPr id="4" name="Slide Number Placeholder 3"/>
          <p:cNvSpPr>
            <a:spLocks noGrp="1"/>
          </p:cNvSpPr>
          <p:nvPr>
            <p:ph type="sldNum" sz="quarter" idx="5"/>
          </p:nvPr>
        </p:nvSpPr>
        <p:spPr/>
        <p:txBody>
          <a:bodyPr/>
          <a:lstStyle/>
          <a:p>
            <a:fld id="{F9A37F7D-71FD-0B4C-A04D-E0E520C41147}" type="slidenum">
              <a:rPr lang="en-US" smtClean="0"/>
              <a:t>39</a:t>
            </a:fld>
            <a:endParaRPr lang="en-US"/>
          </a:p>
        </p:txBody>
      </p:sp>
    </p:spTree>
    <p:extLst>
      <p:ext uri="{BB962C8B-B14F-4D97-AF65-F5344CB8AC3E}">
        <p14:creationId xmlns:p14="http://schemas.microsoft.com/office/powerpoint/2010/main" val="126010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Cardea Health is primarily a clinical organization, although this year we will start providing Housing Navigation services.</a:t>
            </a:r>
          </a:p>
          <a:p>
            <a:r>
              <a:rPr lang="en-US" dirty="0"/>
              <a:t>We operate clinical programs in a variety of homeless service settings including emergency shelter and medical respite programs</a:t>
            </a:r>
          </a:p>
          <a:p>
            <a:r>
              <a:rPr lang="en-US" dirty="0"/>
              <a:t>Cardea Health also operates clinical services at a program known as the Medically Frail Model in Oakland, which is a novel program that supports individuals who have experienced chronic homelessness and complex medical conditions. These spots are extremely limited but do offer an option for people who have become so ill and compromised on the street that they would not be able to live independently if housed.</a:t>
            </a:r>
          </a:p>
          <a:p>
            <a:endParaRPr lang="en-US" dirty="0"/>
          </a:p>
          <a:p>
            <a:r>
              <a:rPr lang="en-US" dirty="0"/>
              <a:t>Cardea Health is a new non profit, and still building programs. Our goal is to create a spectrum of integrated shelter and health, and housing and health services that can serve people no matter their clinical needs and once people are in that continuum of care they don’t cycle back out to the street where medical conditions get worse. One of the pain points that we have identified is hospital discharge: options for safe discharge from the hospital (including respite) are limited and difficult to access, making hospital discharge a moment of extreme vulnerability for someone who is unhoused. </a:t>
            </a:r>
          </a:p>
          <a:p>
            <a:endParaRPr lang="en-US" dirty="0"/>
          </a:p>
          <a:p>
            <a:r>
              <a:rPr lang="en-US" dirty="0"/>
              <a:t>In response we developed a rapid post hospitalization shelter model. </a:t>
            </a:r>
          </a:p>
        </p:txBody>
      </p:sp>
      <p:sp>
        <p:nvSpPr>
          <p:cNvPr id="4" name="Slide Number Placeholder 3"/>
          <p:cNvSpPr>
            <a:spLocks noGrp="1"/>
          </p:cNvSpPr>
          <p:nvPr>
            <p:ph type="sldNum" sz="quarter" idx="5"/>
          </p:nvPr>
        </p:nvSpPr>
        <p:spPr/>
        <p:txBody>
          <a:bodyPr/>
          <a:lstStyle/>
          <a:p>
            <a:fld id="{F9A37F7D-71FD-0B4C-A04D-E0E520C41147}" type="slidenum">
              <a:rPr lang="en-US" smtClean="0"/>
              <a:t>4</a:t>
            </a:fld>
            <a:endParaRPr lang="en-US"/>
          </a:p>
        </p:txBody>
      </p:sp>
    </p:spTree>
    <p:extLst>
      <p:ext uri="{BB962C8B-B14F-4D97-AF65-F5344CB8AC3E}">
        <p14:creationId xmlns:p14="http://schemas.microsoft.com/office/powerpoint/2010/main" val="261276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our population is street homeless </a:t>
            </a:r>
          </a:p>
          <a:p>
            <a:r>
              <a:rPr lang="en-US" dirty="0"/>
              <a:t>The number of shelter beds is not increasing in proportion to our homeless population.</a:t>
            </a:r>
          </a:p>
          <a:p>
            <a:endParaRPr lang="en-US" dirty="0"/>
          </a:p>
          <a:p>
            <a:r>
              <a:rPr lang="en-US" dirty="0"/>
              <a:t>Such a large street homeless population leads to an overburdened hospital system. </a:t>
            </a:r>
          </a:p>
          <a:p>
            <a:pPr marL="171450" indent="-171450">
              <a:buFont typeface="Arial" panose="020B0604020202020204" pitchFamily="34" charset="0"/>
              <a:buChar char="•"/>
            </a:pPr>
            <a:r>
              <a:rPr lang="en-US" dirty="0"/>
              <a:t>Very large burden of complex chronic illness</a:t>
            </a:r>
          </a:p>
          <a:p>
            <a:pPr marL="171450" indent="-171450">
              <a:buFont typeface="Arial" panose="020B0604020202020204" pitchFamily="34" charset="0"/>
              <a:buChar char="•"/>
            </a:pPr>
            <a:r>
              <a:rPr lang="en-US" dirty="0"/>
              <a:t>Clients seek primary care needs in the emergency department, or present for a variety of social needs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5</a:t>
            </a:fld>
            <a:endParaRPr lang="en-US"/>
          </a:p>
        </p:txBody>
      </p:sp>
    </p:spTree>
    <p:extLst>
      <p:ext uri="{BB962C8B-B14F-4D97-AF65-F5344CB8AC3E}">
        <p14:creationId xmlns:p14="http://schemas.microsoft.com/office/powerpoint/2010/main" val="309915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concept, respite </a:t>
            </a:r>
          </a:p>
        </p:txBody>
      </p:sp>
      <p:sp>
        <p:nvSpPr>
          <p:cNvPr id="4" name="Slide Number Placeholder 3"/>
          <p:cNvSpPr>
            <a:spLocks noGrp="1"/>
          </p:cNvSpPr>
          <p:nvPr>
            <p:ph type="sldNum" sz="quarter" idx="5"/>
          </p:nvPr>
        </p:nvSpPr>
        <p:spPr/>
        <p:txBody>
          <a:bodyPr/>
          <a:lstStyle/>
          <a:p>
            <a:fld id="{F9A37F7D-71FD-0B4C-A04D-E0E520C41147}" type="slidenum">
              <a:rPr lang="en-US" smtClean="0"/>
              <a:t>7</a:t>
            </a:fld>
            <a:endParaRPr lang="en-US"/>
          </a:p>
        </p:txBody>
      </p:sp>
    </p:spTree>
    <p:extLst>
      <p:ext uri="{BB962C8B-B14F-4D97-AF65-F5344CB8AC3E}">
        <p14:creationId xmlns:p14="http://schemas.microsoft.com/office/powerpoint/2010/main" val="252609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SNF options are very limited: beds are limited, tend to decline PEH with SUD or SMI, Medi-CAL provides poor SNF reimbursement. </a:t>
            </a:r>
          </a:p>
          <a:p>
            <a:endParaRPr lang="en-US" dirty="0"/>
          </a:p>
          <a:p>
            <a:r>
              <a:rPr lang="en-US" dirty="0"/>
              <a:t>With so many people being admitted from the street (demographics of the county) there is often limited space for hospital discharges.</a:t>
            </a:r>
          </a:p>
          <a:p>
            <a:endParaRPr lang="en-US" dirty="0"/>
          </a:p>
          <a:p>
            <a:r>
              <a:rPr lang="en-US" dirty="0"/>
              <a:t>Hospitals are often looking for an immediate discharge option and unwilling to hold patients for safe discharge.</a:t>
            </a:r>
          </a:p>
          <a:p>
            <a:endParaRPr lang="en-US" dirty="0"/>
          </a:p>
          <a:p>
            <a:r>
              <a:rPr lang="en-US" dirty="0"/>
              <a:t>Lack of knowledge about respite care inside of hospitals. </a:t>
            </a:r>
          </a:p>
          <a:p>
            <a:endParaRPr lang="en-US" dirty="0"/>
          </a:p>
          <a:p>
            <a:r>
              <a:rPr lang="en-US" dirty="0"/>
              <a:t>Lack of good infrastructure in respite programs (EHRs, electronic referral platforms) lead to barriers for referrals and admissions. </a:t>
            </a:r>
          </a:p>
          <a:p>
            <a:endParaRPr lang="en-US" dirty="0"/>
          </a:p>
          <a:p>
            <a:r>
              <a:rPr lang="en-US" dirty="0"/>
              <a:t>Recognition that this is a growing and changing model and there is a lot of work to standardize respite care. </a:t>
            </a:r>
          </a:p>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8</a:t>
            </a:fld>
            <a:endParaRPr lang="en-US"/>
          </a:p>
        </p:txBody>
      </p:sp>
    </p:spTree>
    <p:extLst>
      <p:ext uri="{BB962C8B-B14F-4D97-AF65-F5344CB8AC3E}">
        <p14:creationId xmlns:p14="http://schemas.microsoft.com/office/powerpoint/2010/main" val="247354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funded by specific hospitals, some by managed care, some receive government funding</a:t>
            </a:r>
          </a:p>
          <a:p>
            <a:endParaRPr lang="en-US" dirty="0"/>
          </a:p>
          <a:p>
            <a:r>
              <a:rPr lang="en-US" dirty="0"/>
              <a:t>Referral processes are hard to access, often on paper, every agency has a different form</a:t>
            </a:r>
          </a:p>
          <a:p>
            <a:endParaRPr lang="en-US" dirty="0"/>
          </a:p>
          <a:p>
            <a:r>
              <a:rPr lang="en-US" dirty="0"/>
              <a:t>If you need an ADA room or isolation, or female bed for a client and there are none available at one respite, there is no way to find out what else might be open in the county.</a:t>
            </a:r>
          </a:p>
          <a:p>
            <a:endParaRPr lang="en-US" dirty="0"/>
          </a:p>
          <a:p>
            <a:r>
              <a:rPr lang="en-US" dirty="0"/>
              <a:t>Hospitals want to discharge RIGHT NOW.</a:t>
            </a:r>
          </a:p>
          <a:p>
            <a:endParaRPr lang="en-US" dirty="0"/>
          </a:p>
          <a:p>
            <a:r>
              <a:rPr lang="en-US" dirty="0"/>
              <a:t>There are beds designated for certain hospital systems, while other hospitals have no options. </a:t>
            </a:r>
          </a:p>
        </p:txBody>
      </p:sp>
      <p:sp>
        <p:nvSpPr>
          <p:cNvPr id="4" name="Slide Number Placeholder 3"/>
          <p:cNvSpPr>
            <a:spLocks noGrp="1"/>
          </p:cNvSpPr>
          <p:nvPr>
            <p:ph type="sldNum" sz="quarter" idx="5"/>
          </p:nvPr>
        </p:nvSpPr>
        <p:spPr/>
        <p:txBody>
          <a:bodyPr/>
          <a:lstStyle/>
          <a:p>
            <a:fld id="{F9A37F7D-71FD-0B4C-A04D-E0E520C41147}" type="slidenum">
              <a:rPr lang="en-US" smtClean="0"/>
              <a:t>9</a:t>
            </a:fld>
            <a:endParaRPr lang="en-US"/>
          </a:p>
        </p:txBody>
      </p:sp>
    </p:spTree>
    <p:extLst>
      <p:ext uri="{BB962C8B-B14F-4D97-AF65-F5344CB8AC3E}">
        <p14:creationId xmlns:p14="http://schemas.microsoft.com/office/powerpoint/2010/main" val="282612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Hospitals would often find a way/excuse to send people to I&amp;Q, especially from ED….and we let them</a:t>
            </a:r>
          </a:p>
          <a:p>
            <a:endParaRPr lang="en-US" dirty="0"/>
          </a:p>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11</a:t>
            </a:fld>
            <a:endParaRPr lang="en-US"/>
          </a:p>
        </p:txBody>
      </p:sp>
    </p:spTree>
    <p:extLst>
      <p:ext uri="{BB962C8B-B14F-4D97-AF65-F5344CB8AC3E}">
        <p14:creationId xmlns:p14="http://schemas.microsoft.com/office/powerpoint/2010/main" val="8085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number of people sleeping outside in the county, the need for respite </a:t>
            </a:r>
          </a:p>
          <a:p>
            <a:endParaRPr lang="en-US" dirty="0"/>
          </a:p>
          <a:p>
            <a:r>
              <a:rPr lang="en-US" dirty="0"/>
              <a:t>This is data from one of our respite programs: hospital referrals only count for 35% of the referrals we receive. Others come from our street medicine teams, community clinics, shelters, or other respite programs that receive people that are out of the scope of the clinical services we provide. </a:t>
            </a:r>
          </a:p>
          <a:p>
            <a:endParaRPr lang="en-US" dirty="0"/>
          </a:p>
        </p:txBody>
      </p:sp>
      <p:sp>
        <p:nvSpPr>
          <p:cNvPr id="4" name="Slide Number Placeholder 3"/>
          <p:cNvSpPr>
            <a:spLocks noGrp="1"/>
          </p:cNvSpPr>
          <p:nvPr>
            <p:ph type="sldNum" sz="quarter" idx="5"/>
          </p:nvPr>
        </p:nvSpPr>
        <p:spPr/>
        <p:txBody>
          <a:bodyPr/>
          <a:lstStyle/>
          <a:p>
            <a:fld id="{F9A37F7D-71FD-0B4C-A04D-E0E520C41147}" type="slidenum">
              <a:rPr lang="en-US" smtClean="0"/>
              <a:t>12</a:t>
            </a:fld>
            <a:endParaRPr lang="en-US"/>
          </a:p>
        </p:txBody>
      </p:sp>
    </p:spTree>
    <p:extLst>
      <p:ext uri="{BB962C8B-B14F-4D97-AF65-F5344CB8AC3E}">
        <p14:creationId xmlns:p14="http://schemas.microsoft.com/office/powerpoint/2010/main" val="181989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B41A35-5B04-BB4D-8635-27D1000CAE47}"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428350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41A35-5B04-BB4D-8635-27D1000CAE47}"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153307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41A35-5B04-BB4D-8635-27D1000CAE47}"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337362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41A35-5B04-BB4D-8635-27D1000CAE47}"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420343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B41A35-5B04-BB4D-8635-27D1000CAE47}" type="datetimeFigureOut">
              <a:rPr lang="en-US" smtClean="0"/>
              <a:t>5/13/24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227501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B41A35-5B04-BB4D-8635-27D1000CAE47}"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145922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B41A35-5B04-BB4D-8635-27D1000CAE47}" type="datetimeFigureOut">
              <a:rPr lang="en-US" smtClean="0"/>
              <a:t>5/13/24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242140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B41A35-5B04-BB4D-8635-27D1000CAE47}" type="datetimeFigureOut">
              <a:rPr lang="en-US" smtClean="0"/>
              <a:t>5/13/24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43599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41A35-5B04-BB4D-8635-27D1000CAE47}" type="datetimeFigureOut">
              <a:rPr lang="en-US" smtClean="0"/>
              <a:t>5/13/24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395023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B41A35-5B04-BB4D-8635-27D1000CAE47}"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2689640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B41A35-5B04-BB4D-8635-27D1000CAE47}" type="datetimeFigureOut">
              <a:rPr lang="en-US" smtClean="0"/>
              <a:t>5/13/24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FB077-7E16-B348-8D75-A1BFEA686641}" type="slidenum">
              <a:rPr lang="en-US" smtClean="0"/>
              <a:t>‹#›</a:t>
            </a:fld>
            <a:endParaRPr lang="en-US"/>
          </a:p>
        </p:txBody>
      </p:sp>
    </p:spTree>
    <p:extLst>
      <p:ext uri="{BB962C8B-B14F-4D97-AF65-F5344CB8AC3E}">
        <p14:creationId xmlns:p14="http://schemas.microsoft.com/office/powerpoint/2010/main" val="1254584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B41A35-5B04-BB4D-8635-27D1000CAE47}" type="datetimeFigureOut">
              <a:rPr lang="en-US" smtClean="0"/>
              <a:t>5/13/24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FB077-7E16-B348-8D75-A1BFEA686641}" type="slidenum">
              <a:rPr lang="en-US" smtClean="0"/>
              <a:t>‹#›</a:t>
            </a:fld>
            <a:endParaRPr lang="en-US"/>
          </a:p>
        </p:txBody>
      </p:sp>
    </p:spTree>
    <p:extLst>
      <p:ext uri="{BB962C8B-B14F-4D97-AF65-F5344CB8AC3E}">
        <p14:creationId xmlns:p14="http://schemas.microsoft.com/office/powerpoint/2010/main" val="18178374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hcsa2.my.site.com/medicallysupportedshelter/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Catherine.hayes@cardeahealth.org" TargetMode="External"/><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hyperlink" Target="http://www.cardeahealth.org/" TargetMode="External"/><Relationship Id="rId4" Type="http://schemas.openxmlformats.org/officeDocument/2006/relationships/hyperlink" Target="mailto:Elizabeth.torkington@cardeahealt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C350-8BCD-AA7E-53DF-159E87B585FE}"/>
              </a:ext>
            </a:extLst>
          </p:cNvPr>
          <p:cNvSpPr>
            <a:spLocks noGrp="1"/>
          </p:cNvSpPr>
          <p:nvPr>
            <p:ph type="ctrTitle"/>
          </p:nvPr>
        </p:nvSpPr>
        <p:spPr/>
        <p:txBody>
          <a:bodyPr>
            <a:normAutofit fontScale="90000"/>
          </a:bodyPr>
          <a:lstStyle/>
          <a:p>
            <a:r>
              <a:rPr lang="en-US"/>
              <a:t>Patching the Safety Net: Review of a Rapid Post Hospitalization Shelter Program</a:t>
            </a:r>
            <a:endParaRPr lang="en-US" dirty="0"/>
          </a:p>
        </p:txBody>
      </p:sp>
      <p:sp>
        <p:nvSpPr>
          <p:cNvPr id="3" name="Subtitle 2">
            <a:extLst>
              <a:ext uri="{FF2B5EF4-FFF2-40B4-BE49-F238E27FC236}">
                <a16:creationId xmlns:a16="http://schemas.microsoft.com/office/drawing/2014/main" id="{EC52B9F6-5554-7683-51FA-7E8A169B6134}"/>
              </a:ext>
            </a:extLst>
          </p:cNvPr>
          <p:cNvSpPr>
            <a:spLocks noGrp="1"/>
          </p:cNvSpPr>
          <p:nvPr>
            <p:ph type="subTitle" idx="1"/>
          </p:nvPr>
        </p:nvSpPr>
        <p:spPr/>
        <p:txBody>
          <a:bodyPr/>
          <a:lstStyle/>
          <a:p>
            <a:r>
              <a:rPr lang="en-US" dirty="0"/>
              <a:t>Catherine Hayes, BSN, MPH, FNP-BC</a:t>
            </a:r>
          </a:p>
          <a:p>
            <a:r>
              <a:rPr lang="en-US" dirty="0"/>
              <a:t>Elizabeth Torkington, BSN, PHN</a:t>
            </a:r>
          </a:p>
          <a:p>
            <a:endParaRPr lang="en-US" dirty="0"/>
          </a:p>
          <a:p>
            <a:endParaRPr lang="en-US" dirty="0"/>
          </a:p>
        </p:txBody>
      </p:sp>
      <p:pic>
        <p:nvPicPr>
          <p:cNvPr id="4" name="Picture 4" descr="Logo, icon&#10;&#10;Description automatically generated">
            <a:extLst>
              <a:ext uri="{FF2B5EF4-FFF2-40B4-BE49-F238E27FC236}">
                <a16:creationId xmlns:a16="http://schemas.microsoft.com/office/drawing/2014/main" id="{54C8A303-5DF1-7457-400D-35A67D44712D}"/>
              </a:ext>
            </a:extLst>
          </p:cNvPr>
          <p:cNvPicPr>
            <a:picLocks noChangeAspect="1"/>
          </p:cNvPicPr>
          <p:nvPr/>
        </p:nvPicPr>
        <p:blipFill>
          <a:blip r:embed="rId2"/>
          <a:stretch>
            <a:fillRect/>
          </a:stretch>
        </p:blipFill>
        <p:spPr>
          <a:xfrm>
            <a:off x="3275800" y="4819073"/>
            <a:ext cx="5640399" cy="916564"/>
          </a:xfrm>
          <a:prstGeom prst="rect">
            <a:avLst/>
          </a:prstGeom>
        </p:spPr>
      </p:pic>
    </p:spTree>
    <p:extLst>
      <p:ext uri="{BB962C8B-B14F-4D97-AF65-F5344CB8AC3E}">
        <p14:creationId xmlns:p14="http://schemas.microsoft.com/office/powerpoint/2010/main" val="666485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F06B-91F6-845C-9E94-D47B9C2481F2}"/>
              </a:ext>
            </a:extLst>
          </p:cNvPr>
          <p:cNvSpPr>
            <a:spLocks noGrp="1"/>
          </p:cNvSpPr>
          <p:nvPr>
            <p:ph type="title"/>
          </p:nvPr>
        </p:nvSpPr>
        <p:spPr>
          <a:xfrm>
            <a:off x="838200" y="365125"/>
            <a:ext cx="10515600" cy="1306443"/>
          </a:xfrm>
        </p:spPr>
        <p:txBody>
          <a:bodyPr vert="horz" lIns="91440" tIns="45720" rIns="91440" bIns="45720" rtlCol="0" anchor="ctr">
            <a:noAutofit/>
          </a:bodyPr>
          <a:lstStyle/>
          <a:p>
            <a:br>
              <a:rPr lang="en-US" sz="3200" dirty="0"/>
            </a:br>
            <a:r>
              <a:rPr lang="en-US" sz="3200" dirty="0"/>
              <a:t>There is limited information on the number of safe discharge beds needed in Alameda County</a:t>
            </a:r>
            <a:br>
              <a:rPr lang="en-US" sz="3600" dirty="0"/>
            </a:br>
            <a:endParaRPr lang="en-US" sz="3600" b="1" dirty="0"/>
          </a:p>
        </p:txBody>
      </p:sp>
      <p:sp>
        <p:nvSpPr>
          <p:cNvPr id="5" name="Content Placeholder 4">
            <a:extLst>
              <a:ext uri="{FF2B5EF4-FFF2-40B4-BE49-F238E27FC236}">
                <a16:creationId xmlns:a16="http://schemas.microsoft.com/office/drawing/2014/main" id="{B1834C27-3EB0-CE75-F634-098DA971845E}"/>
              </a:ext>
            </a:extLst>
          </p:cNvPr>
          <p:cNvSpPr>
            <a:spLocks noGrp="1"/>
          </p:cNvSpPr>
          <p:nvPr>
            <p:ph sz="half" idx="1"/>
          </p:nvPr>
        </p:nvSpPr>
        <p:spPr>
          <a:xfrm>
            <a:off x="278969" y="1671568"/>
            <a:ext cx="4712005" cy="4821307"/>
          </a:xfrm>
        </p:spPr>
        <p:txBody>
          <a:bodyPr vert="horz" lIns="91440" tIns="45720" rIns="91440" bIns="45720" rtlCol="0">
            <a:normAutofit fontScale="92500"/>
          </a:bodyPr>
          <a:lstStyle/>
          <a:p>
            <a:r>
              <a:rPr lang="en-US" sz="2200" dirty="0"/>
              <a:t>In 2017 there were 3,792 homeless discharges from Alameda County hospitals.</a:t>
            </a:r>
          </a:p>
          <a:p>
            <a:pPr lvl="1"/>
            <a:r>
              <a:rPr lang="en-US" sz="2200" dirty="0"/>
              <a:t>There was a 43% increase in homelessness in Alameda County between 2017-2019 – assume 5422 discharges (43% increase)</a:t>
            </a:r>
          </a:p>
          <a:p>
            <a:pPr lvl="1"/>
            <a:r>
              <a:rPr lang="en-US" sz="2200" dirty="0"/>
              <a:t>There was a 17% increase in homelessness in Alameda County between 2019-2022 – assume 6343 discharges</a:t>
            </a:r>
          </a:p>
          <a:p>
            <a:pPr lvl="1"/>
            <a:r>
              <a:rPr lang="en-US" sz="2200" dirty="0"/>
              <a:t>2024???</a:t>
            </a:r>
          </a:p>
          <a:p>
            <a:r>
              <a:rPr lang="en-US" sz="2200" dirty="0"/>
              <a:t>Assume 30% of homeless discharges would benefit from respite</a:t>
            </a:r>
          </a:p>
          <a:p>
            <a:r>
              <a:rPr lang="en-US" sz="2200" dirty="0"/>
              <a:t>Assume average LOS is 45-60 days</a:t>
            </a:r>
          </a:p>
          <a:p>
            <a:pPr marL="0"/>
            <a:endParaRPr lang="en-US" sz="1700" dirty="0"/>
          </a:p>
          <a:p>
            <a:pPr lvl="1"/>
            <a:endParaRPr lang="en-US" sz="1700" dirty="0"/>
          </a:p>
          <a:p>
            <a:pPr marL="457200" lvl="1"/>
            <a:endParaRPr lang="en-US" sz="1700" dirty="0"/>
          </a:p>
          <a:p>
            <a:pPr marL="457200" lvl="1"/>
            <a:endParaRPr lang="en-US" sz="1700" dirty="0"/>
          </a:p>
          <a:p>
            <a:pPr lvl="1"/>
            <a:endParaRPr lang="en-US" sz="1700" dirty="0"/>
          </a:p>
        </p:txBody>
      </p:sp>
      <p:pic>
        <p:nvPicPr>
          <p:cNvPr id="10242" name="Picture 2" descr="CMS releases final discharge planning ...">
            <a:extLst>
              <a:ext uri="{FF2B5EF4-FFF2-40B4-BE49-F238E27FC236}">
                <a16:creationId xmlns:a16="http://schemas.microsoft.com/office/drawing/2014/main" id="{825BABB9-6BDE-6718-2F9C-0B79D5A7889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925" r="13289"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8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F961F-7BC0-7640-3D5D-8AB591D1BD67}"/>
              </a:ext>
            </a:extLst>
          </p:cNvPr>
          <p:cNvSpPr>
            <a:spLocks noGrp="1"/>
          </p:cNvSpPr>
          <p:nvPr>
            <p:ph sz="half" idx="1"/>
          </p:nvPr>
        </p:nvSpPr>
        <p:spPr>
          <a:xfrm>
            <a:off x="753146" y="332509"/>
            <a:ext cx="10676539" cy="2655631"/>
          </a:xfrm>
        </p:spPr>
        <p:txBody>
          <a:bodyPr vert="horz" lIns="91440" tIns="45720" rIns="91440" bIns="45720" rtlCol="0" anchor="ctr">
            <a:normAutofit/>
          </a:bodyPr>
          <a:lstStyle/>
          <a:p>
            <a:r>
              <a:rPr lang="en-US" sz="2200" dirty="0"/>
              <a:t>Alameda County operated a low barrier access same day admission isolation and quarantine program through the COVID-19 pandemic. </a:t>
            </a:r>
          </a:p>
          <a:p>
            <a:r>
              <a:rPr lang="en-US" sz="2200" dirty="0"/>
              <a:t>Hospitals often used the I&amp;Q program instead of medical respite to discharge PEH</a:t>
            </a:r>
          </a:p>
          <a:p>
            <a:r>
              <a:rPr lang="en-US" sz="2200" dirty="0"/>
              <a:t>Closed in February 2022 left a gap in safe discharge options for PEH in Alameda County.</a:t>
            </a:r>
          </a:p>
          <a:p>
            <a:pPr marL="0"/>
            <a:endParaRPr lang="en-US" sz="1800" dirty="0"/>
          </a:p>
        </p:txBody>
      </p:sp>
      <p:pic>
        <p:nvPicPr>
          <p:cNvPr id="6" name="Content Placeholder 5" descr="A black and white sign&#10;&#10;Description automatically generated">
            <a:extLst>
              <a:ext uri="{FF2B5EF4-FFF2-40B4-BE49-F238E27FC236}">
                <a16:creationId xmlns:a16="http://schemas.microsoft.com/office/drawing/2014/main" id="{E0BB1019-6395-B8B5-1723-D0D97DCD9149}"/>
              </a:ext>
            </a:extLst>
          </p:cNvPr>
          <p:cNvPicPr>
            <a:picLocks noGrp="1" noChangeAspect="1"/>
          </p:cNvPicPr>
          <p:nvPr>
            <p:ph sz="half" idx="2"/>
          </p:nvPr>
        </p:nvPicPr>
        <p:blipFill rotWithShape="1">
          <a:blip r:embed="rId3"/>
          <a:srcRect b="4828"/>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4087654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959-9B1E-B6A0-2BBE-EB291B77379D}"/>
              </a:ext>
            </a:extLst>
          </p:cNvPr>
          <p:cNvSpPr>
            <a:spLocks noGrp="1"/>
          </p:cNvSpPr>
          <p:nvPr>
            <p:ph type="title"/>
          </p:nvPr>
        </p:nvSpPr>
        <p:spPr/>
        <p:txBody>
          <a:bodyPr>
            <a:normAutofit fontScale="90000"/>
          </a:bodyPr>
          <a:lstStyle/>
          <a:p>
            <a:r>
              <a:rPr lang="en-US" sz="3600" dirty="0"/>
              <a:t>Examining only hospital discharges does not give a complete picture of the need for medically supported beds</a:t>
            </a:r>
            <a:br>
              <a:rPr lang="en-US" dirty="0"/>
            </a:br>
            <a:endParaRPr lang="en-US" dirty="0"/>
          </a:p>
        </p:txBody>
      </p:sp>
      <p:graphicFrame>
        <p:nvGraphicFramePr>
          <p:cNvPr id="4" name="Content Placeholder 3">
            <a:extLst>
              <a:ext uri="{FF2B5EF4-FFF2-40B4-BE49-F238E27FC236}">
                <a16:creationId xmlns:a16="http://schemas.microsoft.com/office/drawing/2014/main" id="{96012107-98A1-0675-7F55-6AF2905ABD86}"/>
              </a:ext>
            </a:extLst>
          </p:cNvPr>
          <p:cNvGraphicFramePr>
            <a:graphicFrameLocks noGrp="1"/>
          </p:cNvGraphicFramePr>
          <p:nvPr>
            <p:ph idx="1"/>
            <p:extLst>
              <p:ext uri="{D42A27DB-BD31-4B8C-83A1-F6EECF244321}">
                <p14:modId xmlns:p14="http://schemas.microsoft.com/office/powerpoint/2010/main" val="297795604"/>
              </p:ext>
            </p:extLst>
          </p:nvPr>
        </p:nvGraphicFramePr>
        <p:xfrm>
          <a:off x="2498271" y="1825625"/>
          <a:ext cx="7195458" cy="3627120"/>
        </p:xfrm>
        <a:graphic>
          <a:graphicData uri="http://schemas.openxmlformats.org/drawingml/2006/table">
            <a:tbl>
              <a:tblPr firstRow="1" bandRow="1">
                <a:tableStyleId>{5C22544A-7EE6-4342-B048-85BDC9FD1C3A}</a:tableStyleId>
              </a:tblPr>
              <a:tblGrid>
                <a:gridCol w="5121730">
                  <a:extLst>
                    <a:ext uri="{9D8B030D-6E8A-4147-A177-3AD203B41FA5}">
                      <a16:colId xmlns:a16="http://schemas.microsoft.com/office/drawing/2014/main" val="4048947552"/>
                    </a:ext>
                  </a:extLst>
                </a:gridCol>
                <a:gridCol w="2073728">
                  <a:extLst>
                    <a:ext uri="{9D8B030D-6E8A-4147-A177-3AD203B41FA5}">
                      <a16:colId xmlns:a16="http://schemas.microsoft.com/office/drawing/2014/main" val="3777821459"/>
                    </a:ext>
                  </a:extLst>
                </a:gridCol>
              </a:tblGrid>
              <a:tr h="370840">
                <a:tc>
                  <a:txBody>
                    <a:bodyPr/>
                    <a:lstStyle/>
                    <a:p>
                      <a:r>
                        <a:rPr lang="en-US" sz="2800" dirty="0"/>
                        <a:t>Respite Referral Source</a:t>
                      </a:r>
                    </a:p>
                  </a:txBody>
                  <a:tcPr/>
                </a:tc>
                <a:tc>
                  <a:txBody>
                    <a:bodyPr/>
                    <a:lstStyle/>
                    <a:p>
                      <a:r>
                        <a:rPr lang="en-US" sz="2800" dirty="0"/>
                        <a:t>%</a:t>
                      </a:r>
                    </a:p>
                  </a:txBody>
                  <a:tcPr/>
                </a:tc>
                <a:extLst>
                  <a:ext uri="{0D108BD9-81ED-4DB2-BD59-A6C34878D82A}">
                    <a16:rowId xmlns:a16="http://schemas.microsoft.com/office/drawing/2014/main" val="1900788562"/>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Hospitals</a:t>
                      </a:r>
                    </a:p>
                  </a:txBody>
                  <a:tcPr marL="9525" marR="9525" marT="9525" anchor="b"/>
                </a:tc>
                <a:tc>
                  <a:txBody>
                    <a:bodyPr/>
                    <a:lstStyle/>
                    <a:p>
                      <a:r>
                        <a:rPr lang="en-US" sz="2800" dirty="0"/>
                        <a:t>35%</a:t>
                      </a:r>
                    </a:p>
                  </a:txBody>
                  <a:tcPr/>
                </a:tc>
                <a:extLst>
                  <a:ext uri="{0D108BD9-81ED-4DB2-BD59-A6C34878D82A}">
                    <a16:rowId xmlns:a16="http://schemas.microsoft.com/office/drawing/2014/main" val="517478714"/>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Street teams</a:t>
                      </a:r>
                    </a:p>
                  </a:txBody>
                  <a:tcPr marL="9525" marR="9525" marT="9525" anchor="b"/>
                </a:tc>
                <a:tc>
                  <a:txBody>
                    <a:bodyPr/>
                    <a:lstStyle/>
                    <a:p>
                      <a:r>
                        <a:rPr lang="en-US" sz="2800" dirty="0"/>
                        <a:t>15%</a:t>
                      </a:r>
                    </a:p>
                  </a:txBody>
                  <a:tcPr/>
                </a:tc>
                <a:extLst>
                  <a:ext uri="{0D108BD9-81ED-4DB2-BD59-A6C34878D82A}">
                    <a16:rowId xmlns:a16="http://schemas.microsoft.com/office/drawing/2014/main" val="210971958"/>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Outpatient settings</a:t>
                      </a:r>
                    </a:p>
                  </a:txBody>
                  <a:tcPr marL="9525" marR="9525" marT="9525" anchor="b"/>
                </a:tc>
                <a:tc>
                  <a:txBody>
                    <a:bodyPr/>
                    <a:lstStyle/>
                    <a:p>
                      <a:r>
                        <a:rPr lang="en-US" sz="2800" dirty="0"/>
                        <a:t>18%</a:t>
                      </a:r>
                    </a:p>
                  </a:txBody>
                  <a:tcPr/>
                </a:tc>
                <a:extLst>
                  <a:ext uri="{0D108BD9-81ED-4DB2-BD59-A6C34878D82A}">
                    <a16:rowId xmlns:a16="http://schemas.microsoft.com/office/drawing/2014/main" val="3503064126"/>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Other homeless service providers</a:t>
                      </a:r>
                    </a:p>
                  </a:txBody>
                  <a:tcPr marL="9525" marR="9525" marT="9525" anchor="b"/>
                </a:tc>
                <a:tc>
                  <a:txBody>
                    <a:bodyPr/>
                    <a:lstStyle/>
                    <a:p>
                      <a:r>
                        <a:rPr lang="en-US" sz="2800" dirty="0"/>
                        <a:t>12%</a:t>
                      </a:r>
                    </a:p>
                  </a:txBody>
                  <a:tcPr/>
                </a:tc>
                <a:extLst>
                  <a:ext uri="{0D108BD9-81ED-4DB2-BD59-A6C34878D82A}">
                    <a16:rowId xmlns:a16="http://schemas.microsoft.com/office/drawing/2014/main" val="1074505401"/>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External respite facilities</a:t>
                      </a:r>
                    </a:p>
                  </a:txBody>
                  <a:tcPr marL="9525" marR="9525" marT="9525" anchor="b"/>
                </a:tc>
                <a:tc>
                  <a:txBody>
                    <a:bodyPr/>
                    <a:lstStyle/>
                    <a:p>
                      <a:r>
                        <a:rPr lang="en-US" sz="2800" dirty="0"/>
                        <a:t>8%</a:t>
                      </a:r>
                    </a:p>
                  </a:txBody>
                  <a:tcPr/>
                </a:tc>
                <a:extLst>
                  <a:ext uri="{0D108BD9-81ED-4DB2-BD59-A6C34878D82A}">
                    <a16:rowId xmlns:a16="http://schemas.microsoft.com/office/drawing/2014/main" val="3556123180"/>
                  </a:ext>
                </a:extLst>
              </a:tr>
              <a:tr h="370840">
                <a:tc>
                  <a:txBody>
                    <a:bodyPr/>
                    <a:lstStyle/>
                    <a:p>
                      <a:pPr algn="l" fontAlgn="b"/>
                      <a:r>
                        <a:rPr lang="en-US" sz="2800" b="0" i="0" u="none" strike="noStrike" dirty="0">
                          <a:solidFill>
                            <a:srgbClr val="000000"/>
                          </a:solidFill>
                          <a:effectLst/>
                          <a:highlight>
                            <a:srgbClr val="E2EFDA"/>
                          </a:highlight>
                          <a:latin typeface="Calibri" panose="020F0502020204030204" pitchFamily="34" charset="0"/>
                        </a:rPr>
                        <a:t>Internal transfers</a:t>
                      </a:r>
                    </a:p>
                  </a:txBody>
                  <a:tcPr marL="9525" marR="9525" marT="9525" anchor="b"/>
                </a:tc>
                <a:tc>
                  <a:txBody>
                    <a:bodyPr/>
                    <a:lstStyle/>
                    <a:p>
                      <a:r>
                        <a:rPr lang="en-US" sz="2800" dirty="0"/>
                        <a:t>12%</a:t>
                      </a:r>
                    </a:p>
                  </a:txBody>
                  <a:tcPr/>
                </a:tc>
                <a:extLst>
                  <a:ext uri="{0D108BD9-81ED-4DB2-BD59-A6C34878D82A}">
                    <a16:rowId xmlns:a16="http://schemas.microsoft.com/office/drawing/2014/main" val="1544498381"/>
                  </a:ext>
                </a:extLst>
              </a:tr>
            </a:tbl>
          </a:graphicData>
        </a:graphic>
      </p:graphicFrame>
    </p:spTree>
    <p:extLst>
      <p:ext uri="{BB962C8B-B14F-4D97-AF65-F5344CB8AC3E}">
        <p14:creationId xmlns:p14="http://schemas.microsoft.com/office/powerpoint/2010/main" val="89854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B542-4674-EAE6-BEF3-A9297C08D60E}"/>
              </a:ext>
            </a:extLst>
          </p:cNvPr>
          <p:cNvSpPr>
            <a:spLocks noGrp="1"/>
          </p:cNvSpPr>
          <p:nvPr>
            <p:ph type="title"/>
          </p:nvPr>
        </p:nvSpPr>
        <p:spPr/>
        <p:txBody>
          <a:bodyPr>
            <a:normAutofit/>
          </a:bodyPr>
          <a:lstStyle/>
          <a:p>
            <a:r>
              <a:rPr lang="en-US" sz="3200" dirty="0"/>
              <a:t>Summary of the problem</a:t>
            </a:r>
          </a:p>
        </p:txBody>
      </p:sp>
      <p:sp>
        <p:nvSpPr>
          <p:cNvPr id="3" name="Content Placeholder 2">
            <a:extLst>
              <a:ext uri="{FF2B5EF4-FFF2-40B4-BE49-F238E27FC236}">
                <a16:creationId xmlns:a16="http://schemas.microsoft.com/office/drawing/2014/main" id="{CD3C259B-FCF2-6B44-8956-75D9B7E7EB60}"/>
              </a:ext>
            </a:extLst>
          </p:cNvPr>
          <p:cNvSpPr>
            <a:spLocks noGrp="1"/>
          </p:cNvSpPr>
          <p:nvPr>
            <p:ph idx="1"/>
          </p:nvPr>
        </p:nvSpPr>
        <p:spPr/>
        <p:txBody>
          <a:bodyPr>
            <a:normAutofit/>
          </a:bodyPr>
          <a:lstStyle/>
          <a:p>
            <a:r>
              <a:rPr lang="en-US" sz="2200" dirty="0"/>
              <a:t>Steady and significant increase in homelessness in an already resource-stretched county</a:t>
            </a:r>
          </a:p>
          <a:p>
            <a:r>
              <a:rPr lang="en-US" sz="2200" dirty="0"/>
              <a:t>Majority of PEH are on street: overall lack of safe shelter options</a:t>
            </a:r>
          </a:p>
          <a:p>
            <a:r>
              <a:rPr lang="en-US" sz="2200" dirty="0"/>
              <a:t># of available respite beds not increasing proportionally with the PEH population</a:t>
            </a:r>
          </a:p>
          <a:p>
            <a:r>
              <a:rPr lang="en-US" sz="2200" dirty="0"/>
              <a:t>Wide variation in respite models leads to inconsistent referrals from area hospitals</a:t>
            </a:r>
          </a:p>
          <a:p>
            <a:r>
              <a:rPr lang="en-US" sz="2200" dirty="0"/>
              <a:t>Respite facilities are frequently holding individuals too compromised to discharge to available options.</a:t>
            </a:r>
          </a:p>
          <a:p>
            <a:r>
              <a:rPr lang="en-US" sz="2200" dirty="0"/>
              <a:t>Closure of the COVID-19 I&amp;Q site left a further gap in discharge options for PEH</a:t>
            </a:r>
          </a:p>
          <a:p>
            <a:endParaRPr lang="en-US" dirty="0"/>
          </a:p>
        </p:txBody>
      </p:sp>
    </p:spTree>
    <p:extLst>
      <p:ext uri="{BB962C8B-B14F-4D97-AF65-F5344CB8AC3E}">
        <p14:creationId xmlns:p14="http://schemas.microsoft.com/office/powerpoint/2010/main" val="337417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DE63-48E5-BEBF-DF37-7AA5A69B7ABD}"/>
              </a:ext>
            </a:extLst>
          </p:cNvPr>
          <p:cNvSpPr>
            <a:spLocks noGrp="1"/>
          </p:cNvSpPr>
          <p:nvPr>
            <p:ph type="title"/>
          </p:nvPr>
        </p:nvSpPr>
        <p:spPr/>
        <p:txBody>
          <a:bodyPr vert="horz" lIns="91440" tIns="45720" rIns="91440" bIns="45720" rtlCol="0" anchor="ctr">
            <a:normAutofit/>
          </a:bodyPr>
          <a:lstStyle/>
          <a:p>
            <a:r>
              <a:rPr lang="en-US" sz="3200" dirty="0"/>
              <a:t>Eddie’s Place: concept (say yes and figure it out)</a:t>
            </a:r>
          </a:p>
        </p:txBody>
      </p:sp>
      <p:sp>
        <p:nvSpPr>
          <p:cNvPr id="3" name="Content Placeholder 2">
            <a:extLst>
              <a:ext uri="{FF2B5EF4-FFF2-40B4-BE49-F238E27FC236}">
                <a16:creationId xmlns:a16="http://schemas.microsoft.com/office/drawing/2014/main" id="{EE4F316D-F387-F9A4-ABA1-8C87617AF935}"/>
              </a:ext>
            </a:extLst>
          </p:cNvPr>
          <p:cNvSpPr>
            <a:spLocks noGrp="1"/>
          </p:cNvSpPr>
          <p:nvPr>
            <p:ph sz="half" idx="1"/>
          </p:nvPr>
        </p:nvSpPr>
        <p:spPr/>
        <p:txBody>
          <a:bodyPr vert="horz" lIns="91440" tIns="45720" rIns="91440" bIns="45720" rtlCol="0">
            <a:normAutofit/>
          </a:bodyPr>
          <a:lstStyle/>
          <a:p>
            <a:r>
              <a:rPr lang="en-US" sz="2200" dirty="0"/>
              <a:t>Stand up a </a:t>
            </a:r>
            <a:r>
              <a:rPr lang="en-US" sz="2200" b="1" u="sng" dirty="0"/>
              <a:t>rapid </a:t>
            </a:r>
            <a:r>
              <a:rPr lang="en-US" sz="2200" dirty="0"/>
              <a:t>post-hospitalization shelter with referral and turnover process based on isolation and quarantine model</a:t>
            </a:r>
          </a:p>
          <a:p>
            <a:r>
              <a:rPr lang="en-US" sz="2200" dirty="0"/>
              <a:t>Make as </a:t>
            </a:r>
            <a:r>
              <a:rPr lang="en-US" sz="2200" b="1" u="sng" dirty="0"/>
              <a:t>low barrier </a:t>
            </a:r>
            <a:r>
              <a:rPr lang="en-US" sz="2200" dirty="0"/>
              <a:t>as possible.</a:t>
            </a:r>
          </a:p>
          <a:p>
            <a:r>
              <a:rPr lang="en-US" sz="2200" dirty="0"/>
              <a:t>Combine with in house </a:t>
            </a:r>
            <a:r>
              <a:rPr lang="en-US" sz="2200" b="1" u="sng" dirty="0"/>
              <a:t>respite</a:t>
            </a:r>
            <a:r>
              <a:rPr lang="en-US" sz="2200" dirty="0"/>
              <a:t> program</a:t>
            </a:r>
          </a:p>
          <a:p>
            <a:r>
              <a:rPr lang="en-US" sz="2200" dirty="0"/>
              <a:t>Include </a:t>
            </a:r>
            <a:r>
              <a:rPr lang="en-US" sz="2200" b="1" u="sng" dirty="0"/>
              <a:t>discharge planning </a:t>
            </a:r>
            <a:r>
              <a:rPr lang="en-US" sz="2200" dirty="0"/>
              <a:t>specialist for appropriate placement and service connection</a:t>
            </a:r>
          </a:p>
          <a:p>
            <a:pPr marL="0"/>
            <a:endParaRPr lang="en-US" sz="2000" dirty="0"/>
          </a:p>
        </p:txBody>
      </p:sp>
      <p:pic>
        <p:nvPicPr>
          <p:cNvPr id="3074" name="Picture 2" descr="The Problem with Sorting Hat Quizzes">
            <a:extLst>
              <a:ext uri="{FF2B5EF4-FFF2-40B4-BE49-F238E27FC236}">
                <a16:creationId xmlns:a16="http://schemas.microsoft.com/office/drawing/2014/main" id="{D6300D78-4995-48E7-9D8B-1CCFBFB51D8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bwMode="auto">
          <a:xfrm>
            <a:off x="6096000" y="1825625"/>
            <a:ext cx="5713708" cy="435133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4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F6C4-F92E-5AB8-9043-CDD3EAC56D1A}"/>
              </a:ext>
            </a:extLst>
          </p:cNvPr>
          <p:cNvSpPr>
            <a:spLocks noGrp="1"/>
          </p:cNvSpPr>
          <p:nvPr>
            <p:ph type="title"/>
          </p:nvPr>
        </p:nvSpPr>
        <p:spPr>
          <a:xfrm>
            <a:off x="309966" y="670559"/>
            <a:ext cx="5786033" cy="1452709"/>
          </a:xfrm>
        </p:spPr>
        <p:txBody>
          <a:bodyPr vert="horz" lIns="91440" tIns="45720" rIns="91440" bIns="45720" rtlCol="0" anchor="t">
            <a:normAutofit/>
          </a:bodyPr>
          <a:lstStyle/>
          <a:p>
            <a:r>
              <a:rPr lang="en-US" sz="3700" dirty="0"/>
              <a:t>Eddie’s Place: A partnership with Alameda Health System</a:t>
            </a:r>
          </a:p>
        </p:txBody>
      </p:sp>
      <p:sp>
        <p:nvSpPr>
          <p:cNvPr id="3" name="Content Placeholder 2">
            <a:extLst>
              <a:ext uri="{FF2B5EF4-FFF2-40B4-BE49-F238E27FC236}">
                <a16:creationId xmlns:a16="http://schemas.microsoft.com/office/drawing/2014/main" id="{82DE8DD4-26AE-14C4-FE28-A93D4B54A3D2}"/>
              </a:ext>
            </a:extLst>
          </p:cNvPr>
          <p:cNvSpPr>
            <a:spLocks noGrp="1"/>
          </p:cNvSpPr>
          <p:nvPr>
            <p:ph sz="half" idx="1"/>
          </p:nvPr>
        </p:nvSpPr>
        <p:spPr>
          <a:xfrm>
            <a:off x="6797004" y="670559"/>
            <a:ext cx="4555782" cy="5445076"/>
          </a:xfrm>
        </p:spPr>
        <p:txBody>
          <a:bodyPr vert="horz" lIns="91440" tIns="45720" rIns="91440" bIns="45720" rtlCol="0" anchor="t">
            <a:normAutofit/>
          </a:bodyPr>
          <a:lstStyle/>
          <a:p>
            <a:pPr marL="0" indent="0">
              <a:buNone/>
            </a:pPr>
            <a:r>
              <a:rPr lang="en-US" sz="2200" dirty="0"/>
              <a:t>Alameda Health System is the “safety net” hospital system in Alameda County</a:t>
            </a:r>
          </a:p>
          <a:p>
            <a:pPr marL="457200" lvl="1"/>
            <a:r>
              <a:rPr lang="en-US" sz="1800" dirty="0"/>
              <a:t>3 acute hospitals in Alameda County</a:t>
            </a:r>
          </a:p>
          <a:p>
            <a:pPr marL="457200" lvl="1"/>
            <a:r>
              <a:rPr lang="en-US" sz="1800" dirty="0"/>
              <a:t>1 psychiatric hospital</a:t>
            </a:r>
          </a:p>
          <a:p>
            <a:pPr marL="457200" lvl="1"/>
            <a:r>
              <a:rPr lang="en-US" sz="1800" dirty="0"/>
              <a:t>5 post acute facilities</a:t>
            </a:r>
          </a:p>
          <a:p>
            <a:pPr marL="457200" lvl="1"/>
            <a:r>
              <a:rPr lang="en-US" sz="1800" dirty="0"/>
              <a:t>126,000 patients served annually</a:t>
            </a:r>
          </a:p>
          <a:p>
            <a:pPr marL="0"/>
            <a:r>
              <a:rPr lang="en-US" sz="2200" dirty="0"/>
              <a:t>AHS  funded a 1-year pilot in which 20 medically supported shelter beds will be reserved for unhoused AHS hospital discharges </a:t>
            </a:r>
          </a:p>
          <a:p>
            <a:pPr marL="0"/>
            <a:r>
              <a:rPr lang="en-US" sz="2200" dirty="0"/>
              <a:t>The program is combined with a 31 bed medical respite program for a total of 51 beds.</a:t>
            </a:r>
          </a:p>
          <a:p>
            <a:pPr marL="0"/>
            <a:endParaRPr lang="en-US" sz="2000" dirty="0"/>
          </a:p>
          <a:p>
            <a:pPr marL="457200" lvl="1" indent="0">
              <a:buNone/>
            </a:pPr>
            <a:endParaRPr lang="en-US" sz="2000" dirty="0"/>
          </a:p>
        </p:txBody>
      </p:sp>
      <p:pic>
        <p:nvPicPr>
          <p:cNvPr id="2052" name="Picture 4" descr="Highland Hospital Named East Bay's ...">
            <a:extLst>
              <a:ext uri="{FF2B5EF4-FFF2-40B4-BE49-F238E27FC236}">
                <a16:creationId xmlns:a16="http://schemas.microsoft.com/office/drawing/2014/main" id="{540300CD-185B-A57B-3683-AE05DB87ADE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11" r="6896" b="-1"/>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53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1D9D-0D20-5A25-873D-254CEAB54D37}"/>
              </a:ext>
            </a:extLst>
          </p:cNvPr>
          <p:cNvSpPr>
            <a:spLocks noGrp="1"/>
          </p:cNvSpPr>
          <p:nvPr>
            <p:ph type="title"/>
          </p:nvPr>
        </p:nvSpPr>
        <p:spPr>
          <a:xfrm>
            <a:off x="838200" y="365126"/>
            <a:ext cx="10515600" cy="942870"/>
          </a:xfrm>
        </p:spPr>
        <p:txBody>
          <a:bodyPr>
            <a:normAutofit/>
          </a:bodyPr>
          <a:lstStyle/>
          <a:p>
            <a:r>
              <a:rPr lang="en-US" sz="3200" dirty="0"/>
              <a:t>Alameda Health System contract</a:t>
            </a:r>
          </a:p>
        </p:txBody>
      </p:sp>
      <p:sp>
        <p:nvSpPr>
          <p:cNvPr id="3" name="Content Placeholder 2">
            <a:extLst>
              <a:ext uri="{FF2B5EF4-FFF2-40B4-BE49-F238E27FC236}">
                <a16:creationId xmlns:a16="http://schemas.microsoft.com/office/drawing/2014/main" id="{EFF427B3-E7C0-906A-0488-64B305DF1CAF}"/>
              </a:ext>
            </a:extLst>
          </p:cNvPr>
          <p:cNvSpPr>
            <a:spLocks noGrp="1"/>
          </p:cNvSpPr>
          <p:nvPr>
            <p:ph sz="half" idx="1"/>
          </p:nvPr>
        </p:nvSpPr>
        <p:spPr>
          <a:xfrm>
            <a:off x="838199" y="1470147"/>
            <a:ext cx="10515599" cy="1958853"/>
          </a:xfrm>
        </p:spPr>
        <p:txBody>
          <a:bodyPr>
            <a:normAutofit lnSpcReduction="10000"/>
          </a:bodyPr>
          <a:lstStyle/>
          <a:p>
            <a:r>
              <a:rPr lang="en-US" sz="2200" dirty="0"/>
              <a:t>Flat rate for beds, regardless of occupancy</a:t>
            </a:r>
          </a:p>
          <a:p>
            <a:r>
              <a:rPr lang="en-US" sz="2200" dirty="0"/>
              <a:t>Monthly reports including demographics, admissions, length of stay, incidents, and rehospitalizations</a:t>
            </a:r>
          </a:p>
          <a:p>
            <a:r>
              <a:rPr lang="en-US" sz="2200" dirty="0"/>
              <a:t>Includes collaboration on complex care </a:t>
            </a:r>
          </a:p>
          <a:p>
            <a:r>
              <a:rPr lang="en-US" sz="2200" dirty="0"/>
              <a:t>Funds must cover staffing, lease of facility, daily amenities</a:t>
            </a:r>
          </a:p>
          <a:p>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AAAB71D5-CDBD-D254-6029-EE10BCC4A425}"/>
              </a:ext>
            </a:extLst>
          </p:cNvPr>
          <p:cNvPicPr>
            <a:picLocks noGrp="1" noChangeAspect="1"/>
          </p:cNvPicPr>
          <p:nvPr>
            <p:ph sz="half" idx="2"/>
          </p:nvPr>
        </p:nvPicPr>
        <p:blipFill>
          <a:blip r:embed="rId2"/>
          <a:stretch>
            <a:fillRect/>
          </a:stretch>
        </p:blipFill>
        <p:spPr>
          <a:xfrm>
            <a:off x="2065471" y="4933919"/>
            <a:ext cx="6648773" cy="1311898"/>
          </a:xfrm>
        </p:spPr>
      </p:pic>
      <p:pic>
        <p:nvPicPr>
          <p:cNvPr id="8" name="Picture 7" descr="A screenshot of a computer&#10;&#10;Description automatically generated">
            <a:extLst>
              <a:ext uri="{FF2B5EF4-FFF2-40B4-BE49-F238E27FC236}">
                <a16:creationId xmlns:a16="http://schemas.microsoft.com/office/drawing/2014/main" id="{2E3719D6-9D86-9284-148D-12EE9E0FE952}"/>
              </a:ext>
            </a:extLst>
          </p:cNvPr>
          <p:cNvPicPr>
            <a:picLocks noChangeAspect="1"/>
          </p:cNvPicPr>
          <p:nvPr/>
        </p:nvPicPr>
        <p:blipFill>
          <a:blip r:embed="rId3"/>
          <a:stretch>
            <a:fillRect/>
          </a:stretch>
        </p:blipFill>
        <p:spPr>
          <a:xfrm>
            <a:off x="1503658" y="3591151"/>
            <a:ext cx="7772400" cy="1180617"/>
          </a:xfrm>
          <a:prstGeom prst="rect">
            <a:avLst/>
          </a:prstGeom>
        </p:spPr>
      </p:pic>
    </p:spTree>
    <p:extLst>
      <p:ext uri="{BB962C8B-B14F-4D97-AF65-F5344CB8AC3E}">
        <p14:creationId xmlns:p14="http://schemas.microsoft.com/office/powerpoint/2010/main" val="94106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AD81-0337-CB29-E688-671C01EDCDB3}"/>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en-US" sz="3200" dirty="0"/>
              <a:t>Partnership with Alameda Health System</a:t>
            </a:r>
          </a:p>
        </p:txBody>
      </p:sp>
      <p:sp>
        <p:nvSpPr>
          <p:cNvPr id="3" name="Content Placeholder 2">
            <a:extLst>
              <a:ext uri="{FF2B5EF4-FFF2-40B4-BE49-F238E27FC236}">
                <a16:creationId xmlns:a16="http://schemas.microsoft.com/office/drawing/2014/main" id="{8DB4338B-1777-E307-A6AE-83EA0046A69F}"/>
              </a:ext>
            </a:extLst>
          </p:cNvPr>
          <p:cNvSpPr>
            <a:spLocks noGrp="1"/>
          </p:cNvSpPr>
          <p:nvPr>
            <p:ph sz="half" idx="1"/>
          </p:nvPr>
        </p:nvSpPr>
        <p:spPr>
          <a:xfrm>
            <a:off x="6371648" y="670559"/>
            <a:ext cx="5298576" cy="5445076"/>
          </a:xfrm>
        </p:spPr>
        <p:txBody>
          <a:bodyPr vert="horz" lIns="91440" tIns="45720" rIns="91440" bIns="45720" rtlCol="0" anchor="t">
            <a:normAutofit/>
          </a:bodyPr>
          <a:lstStyle/>
          <a:p>
            <a:pPr marL="0"/>
            <a:r>
              <a:rPr lang="en-US" sz="2200" dirty="0"/>
              <a:t>On-site nursing care for direct service provision and medical case management, including intake assessment and daily wellness checks</a:t>
            </a:r>
            <a:endParaRPr lang="en-US" sz="2200" i="0" dirty="0"/>
          </a:p>
          <a:p>
            <a:pPr marL="468630" lvl="1"/>
            <a:r>
              <a:rPr lang="en-US" sz="2200" dirty="0"/>
              <a:t>Meals</a:t>
            </a:r>
            <a:endParaRPr lang="en-US" sz="2200" i="0" dirty="0"/>
          </a:p>
          <a:p>
            <a:pPr marL="468630" lvl="1"/>
            <a:r>
              <a:rPr lang="en-US" sz="2200" dirty="0"/>
              <a:t>Transportation to site, and for medical appointments during admission</a:t>
            </a:r>
            <a:endParaRPr lang="en-US" sz="2200" i="0" dirty="0"/>
          </a:p>
          <a:p>
            <a:pPr marL="468630" lvl="1"/>
            <a:r>
              <a:rPr lang="en-US" sz="2200" dirty="0"/>
              <a:t>Housing and shelter placement assistance </a:t>
            </a:r>
          </a:p>
          <a:p>
            <a:pPr marL="0"/>
            <a:r>
              <a:rPr lang="en-US" sz="2200" dirty="0"/>
              <a:t>Clients discharged from AHS are offered a 7 day stay when discharging from the Emergency Department, 30 day stay from inpatient discharge. </a:t>
            </a:r>
          </a:p>
          <a:p>
            <a:pPr marL="0"/>
            <a:r>
              <a:rPr lang="en-US" sz="2200" dirty="0"/>
              <a:t>Depending on severity of need, clients may qualify for up to an additional 90 day through medical respite. </a:t>
            </a:r>
          </a:p>
          <a:p>
            <a:endParaRPr lang="en-US" sz="1900" dirty="0"/>
          </a:p>
        </p:txBody>
      </p:sp>
      <p:pic>
        <p:nvPicPr>
          <p:cNvPr id="3074" name="Picture 2">
            <a:extLst>
              <a:ext uri="{FF2B5EF4-FFF2-40B4-BE49-F238E27FC236}">
                <a16:creationId xmlns:a16="http://schemas.microsoft.com/office/drawing/2014/main" id="{D8745777-0684-CC03-605C-ABDD1B121EF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592" b="9747"/>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0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3BB7-370E-2E44-8926-CE9DF2F01903}"/>
              </a:ext>
            </a:extLst>
          </p:cNvPr>
          <p:cNvSpPr>
            <a:spLocks noGrp="1"/>
          </p:cNvSpPr>
          <p:nvPr>
            <p:ph type="title"/>
          </p:nvPr>
        </p:nvSpPr>
        <p:spPr/>
        <p:txBody>
          <a:bodyPr/>
          <a:lstStyle/>
          <a:p>
            <a:r>
              <a:rPr lang="en-US" dirty="0"/>
              <a:t>“</a:t>
            </a:r>
            <a:r>
              <a:rPr lang="en-US" sz="3200" dirty="0"/>
              <a:t>Rapid referral &amp; admission process”</a:t>
            </a:r>
          </a:p>
        </p:txBody>
      </p:sp>
      <p:sp>
        <p:nvSpPr>
          <p:cNvPr id="3" name="Content Placeholder 2">
            <a:extLst>
              <a:ext uri="{FF2B5EF4-FFF2-40B4-BE49-F238E27FC236}">
                <a16:creationId xmlns:a16="http://schemas.microsoft.com/office/drawing/2014/main" id="{617F7362-B57A-CA3E-5D6B-C8A82688061A}"/>
              </a:ext>
            </a:extLst>
          </p:cNvPr>
          <p:cNvSpPr>
            <a:spLocks noGrp="1"/>
          </p:cNvSpPr>
          <p:nvPr>
            <p:ph sz="half" idx="1"/>
          </p:nvPr>
        </p:nvSpPr>
        <p:spPr/>
        <p:txBody>
          <a:bodyPr/>
          <a:lstStyle/>
          <a:p>
            <a:r>
              <a:rPr lang="en-US" sz="2200" dirty="0"/>
              <a:t>Online platform for referral accessible by link: </a:t>
            </a:r>
            <a:r>
              <a:rPr lang="en-US" sz="2200" dirty="0">
                <a:hlinkClick r:id="rId3"/>
              </a:rPr>
              <a:t>Eddie's Place Referral</a:t>
            </a:r>
            <a:endParaRPr lang="en-US" sz="2200" dirty="0"/>
          </a:p>
          <a:p>
            <a:r>
              <a:rPr lang="en-US" sz="2200" dirty="0"/>
              <a:t>Commitment to Alameda Health System to respond to referral in &lt; 1 hour</a:t>
            </a:r>
          </a:p>
          <a:p>
            <a:r>
              <a:rPr lang="en-US" sz="2200" dirty="0"/>
              <a:t>Eddie’s Place accepts 7 days/week, 12-16 hours/day</a:t>
            </a:r>
          </a:p>
          <a:p>
            <a:r>
              <a:rPr lang="en-US" sz="2200" dirty="0"/>
              <a:t>Cardea Health provides client pick up and transportation</a:t>
            </a:r>
          </a:p>
          <a:p>
            <a:endParaRPr lang="en-US" dirty="0"/>
          </a:p>
          <a:p>
            <a:endParaRPr lang="en-US" dirty="0"/>
          </a:p>
        </p:txBody>
      </p:sp>
      <p:pic>
        <p:nvPicPr>
          <p:cNvPr id="5" name="Content Placeholder 4" descr="A white van parked in front of a brick building&#10;&#10;Description automatically generated">
            <a:extLst>
              <a:ext uri="{FF2B5EF4-FFF2-40B4-BE49-F238E27FC236}">
                <a16:creationId xmlns:a16="http://schemas.microsoft.com/office/drawing/2014/main" id="{1CD9239D-491C-FB8F-616C-148366F71099}"/>
              </a:ext>
            </a:extLst>
          </p:cNvPr>
          <p:cNvPicPr>
            <a:picLocks noGrp="1" noChangeAspect="1"/>
          </p:cNvPicPr>
          <p:nvPr>
            <p:ph sz="half" idx="2"/>
          </p:nvPr>
        </p:nvPicPr>
        <p:blipFill rotWithShape="1">
          <a:blip r:embed="rId4"/>
          <a:stretch/>
        </p:blipFill>
        <p:spPr>
          <a:xfrm>
            <a:off x="6223000" y="1548606"/>
            <a:ext cx="5540214" cy="4351338"/>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4CF1BC41-832B-EFF8-0BCB-8C6112AF7BF9}"/>
              </a:ext>
            </a:extLst>
          </p:cNvPr>
          <p:cNvPicPr>
            <a:picLocks noChangeAspect="1"/>
          </p:cNvPicPr>
          <p:nvPr/>
        </p:nvPicPr>
        <p:blipFill>
          <a:blip r:embed="rId5"/>
          <a:stretch>
            <a:fillRect/>
          </a:stretch>
        </p:blipFill>
        <p:spPr>
          <a:xfrm>
            <a:off x="6902439" y="4001294"/>
            <a:ext cx="2379074" cy="334287"/>
          </a:xfrm>
          <a:prstGeom prst="rect">
            <a:avLst/>
          </a:prstGeom>
        </p:spPr>
      </p:pic>
    </p:spTree>
    <p:extLst>
      <p:ext uri="{BB962C8B-B14F-4D97-AF65-F5344CB8AC3E}">
        <p14:creationId xmlns:p14="http://schemas.microsoft.com/office/powerpoint/2010/main" val="7700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edical form with a black text&#10;&#10;Description automatically generated with medium confidence">
            <a:extLst>
              <a:ext uri="{FF2B5EF4-FFF2-40B4-BE49-F238E27FC236}">
                <a16:creationId xmlns:a16="http://schemas.microsoft.com/office/drawing/2014/main" id="{C25065CC-C25B-75E7-9BED-2E633099E860}"/>
              </a:ext>
            </a:extLst>
          </p:cNvPr>
          <p:cNvPicPr>
            <a:picLocks noChangeAspect="1"/>
          </p:cNvPicPr>
          <p:nvPr/>
        </p:nvPicPr>
        <p:blipFill rotWithShape="1">
          <a:blip r:embed="rId2"/>
          <a:srcRect r="18208" b="1"/>
          <a:stretch/>
        </p:blipFill>
        <p:spPr>
          <a:xfrm>
            <a:off x="1143031" y="643467"/>
            <a:ext cx="9905937" cy="5571066"/>
          </a:xfrm>
          <a:prstGeom prst="rect">
            <a:avLst/>
          </a:prstGeom>
        </p:spPr>
      </p:pic>
    </p:spTree>
    <p:extLst>
      <p:ext uri="{BB962C8B-B14F-4D97-AF65-F5344CB8AC3E}">
        <p14:creationId xmlns:p14="http://schemas.microsoft.com/office/powerpoint/2010/main" val="419736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1B952-106F-4F4F-7110-2A380C674C3C}"/>
              </a:ext>
            </a:extLst>
          </p:cNvPr>
          <p:cNvSpPr>
            <a:spLocks noGrp="1"/>
          </p:cNvSpPr>
          <p:nvPr>
            <p:ph type="title"/>
          </p:nvPr>
        </p:nvSpPr>
        <p:spPr/>
        <p:txBody>
          <a:bodyPr>
            <a:normAutofit/>
          </a:bodyPr>
          <a:lstStyle/>
          <a:p>
            <a:r>
              <a:rPr lang="en-US" sz="3200" dirty="0"/>
              <a:t>Learning Objectives</a:t>
            </a:r>
          </a:p>
        </p:txBody>
      </p:sp>
      <p:graphicFrame>
        <p:nvGraphicFramePr>
          <p:cNvPr id="5" name="Content Placeholder 2">
            <a:extLst>
              <a:ext uri="{FF2B5EF4-FFF2-40B4-BE49-F238E27FC236}">
                <a16:creationId xmlns:a16="http://schemas.microsoft.com/office/drawing/2014/main" id="{A0FDF0FA-47EA-826C-7134-D17BB0A47EA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4584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E2ADD0B-253B-9FD7-AC7E-F96F14810D6E}"/>
              </a:ext>
            </a:extLst>
          </p:cNvPr>
          <p:cNvPicPr>
            <a:picLocks noChangeAspect="1"/>
          </p:cNvPicPr>
          <p:nvPr/>
        </p:nvPicPr>
        <p:blipFill>
          <a:blip r:embed="rId3"/>
          <a:stretch>
            <a:fillRect/>
          </a:stretch>
        </p:blipFill>
        <p:spPr>
          <a:xfrm>
            <a:off x="643467" y="825415"/>
            <a:ext cx="10905066" cy="5207169"/>
          </a:xfrm>
          <a:prstGeom prst="rect">
            <a:avLst/>
          </a:prstGeom>
        </p:spPr>
      </p:pic>
    </p:spTree>
    <p:extLst>
      <p:ext uri="{BB962C8B-B14F-4D97-AF65-F5344CB8AC3E}">
        <p14:creationId xmlns:p14="http://schemas.microsoft.com/office/powerpoint/2010/main" val="1386617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082A0-DD9F-F195-ACB3-85D1A2AD1858}"/>
              </a:ext>
            </a:extLst>
          </p:cNvPr>
          <p:cNvSpPr>
            <a:spLocks noGrp="1"/>
          </p:cNvSpPr>
          <p:nvPr>
            <p:ph type="title"/>
          </p:nvPr>
        </p:nvSpPr>
        <p:spPr/>
        <p:txBody>
          <a:bodyPr vert="horz" lIns="91440" tIns="45720" rIns="91440" bIns="45720" rtlCol="0" anchor="ctr">
            <a:normAutofit/>
          </a:bodyPr>
          <a:lstStyle/>
          <a:p>
            <a:r>
              <a:rPr lang="en-US" sz="3400" dirty="0"/>
              <a:t>“</a:t>
            </a:r>
            <a:r>
              <a:rPr lang="en-US" sz="3200" dirty="0"/>
              <a:t>As low barrier as possible”: very high bar for exclusion</a:t>
            </a:r>
          </a:p>
        </p:txBody>
      </p:sp>
      <p:sp>
        <p:nvSpPr>
          <p:cNvPr id="3" name="Content Placeholder 2">
            <a:extLst>
              <a:ext uri="{FF2B5EF4-FFF2-40B4-BE49-F238E27FC236}">
                <a16:creationId xmlns:a16="http://schemas.microsoft.com/office/drawing/2014/main" id="{079FFBB0-41A2-F9C5-2FD3-FBE47881ED77}"/>
              </a:ext>
            </a:extLst>
          </p:cNvPr>
          <p:cNvSpPr>
            <a:spLocks noGrp="1"/>
          </p:cNvSpPr>
          <p:nvPr>
            <p:ph sz="half" idx="1"/>
          </p:nvPr>
        </p:nvSpPr>
        <p:spPr/>
        <p:txBody>
          <a:bodyPr vert="horz" lIns="91440" tIns="45720" rIns="91440" bIns="45720" rtlCol="0">
            <a:normAutofit/>
          </a:bodyPr>
          <a:lstStyle/>
          <a:p>
            <a:pPr marL="0"/>
            <a:r>
              <a:rPr lang="en-US" sz="2200" dirty="0"/>
              <a:t>Exclusion criteria:</a:t>
            </a:r>
          </a:p>
          <a:p>
            <a:pPr marL="285750"/>
            <a:r>
              <a:rPr lang="en-US" sz="2200" dirty="0"/>
              <a:t>Recent suicide attempt</a:t>
            </a:r>
          </a:p>
          <a:p>
            <a:pPr marL="285750"/>
            <a:r>
              <a:rPr lang="en-US" sz="2200" dirty="0"/>
              <a:t>Dependent for </a:t>
            </a:r>
            <a:r>
              <a:rPr lang="en-US" sz="2400" dirty="0"/>
              <a:t>toileting</a:t>
            </a:r>
            <a:r>
              <a:rPr lang="en-US" sz="2200" dirty="0"/>
              <a:t> and transfer</a:t>
            </a:r>
          </a:p>
          <a:p>
            <a:pPr marL="285750"/>
            <a:r>
              <a:rPr lang="en-US" sz="2200" dirty="0"/>
              <a:t>Dementia with wandering behaviors</a:t>
            </a:r>
          </a:p>
          <a:p>
            <a:pPr marL="285750"/>
            <a:r>
              <a:rPr lang="en-US" sz="2200" dirty="0"/>
              <a:t>The following clients may be accepted at the discretion of Cardea’s medical directors: </a:t>
            </a:r>
          </a:p>
          <a:p>
            <a:pPr marL="742950" lvl="1"/>
            <a:r>
              <a:rPr lang="en-US" sz="2200" dirty="0"/>
              <a:t>Recent release from involuntary hold</a:t>
            </a:r>
          </a:p>
          <a:p>
            <a:pPr marL="742950" lvl="1"/>
            <a:r>
              <a:rPr lang="en-US" sz="2200" dirty="0"/>
              <a:t>BAL &lt; 0.3</a:t>
            </a:r>
          </a:p>
          <a:p>
            <a:endParaRPr lang="en-US" sz="1700" dirty="0"/>
          </a:p>
        </p:txBody>
      </p:sp>
      <p:pic>
        <p:nvPicPr>
          <p:cNvPr id="4100" name="Picture 4" descr="Oakland to intensify crime crackdown near Hegenberger corridor as  businesses close - ABC7 San Francisco">
            <a:extLst>
              <a:ext uri="{FF2B5EF4-FFF2-40B4-BE49-F238E27FC236}">
                <a16:creationId xmlns:a16="http://schemas.microsoft.com/office/drawing/2014/main" id="{5BBB2353-3084-F453-0B6A-79556442808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bwMode="auto">
          <a:xfrm>
            <a:off x="6019800" y="1825625"/>
            <a:ext cx="5730498" cy="418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67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204A-8A1D-9D47-1729-B7E5FA11069E}"/>
              </a:ext>
            </a:extLst>
          </p:cNvPr>
          <p:cNvSpPr>
            <a:spLocks noGrp="1"/>
          </p:cNvSpPr>
          <p:nvPr>
            <p:ph type="title"/>
          </p:nvPr>
        </p:nvSpPr>
        <p:spPr>
          <a:xfrm>
            <a:off x="1935872" y="670559"/>
            <a:ext cx="3101077" cy="1127244"/>
          </a:xfrm>
        </p:spPr>
        <p:txBody>
          <a:bodyPr vert="horz" lIns="91440" tIns="45720" rIns="91440" bIns="45720" rtlCol="0" anchor="t">
            <a:normAutofit/>
          </a:bodyPr>
          <a:lstStyle/>
          <a:p>
            <a:r>
              <a:rPr lang="en-US" sz="3200" dirty="0"/>
              <a:t>Eddie’s Place Inclusion criteria: </a:t>
            </a:r>
          </a:p>
        </p:txBody>
      </p:sp>
      <p:sp>
        <p:nvSpPr>
          <p:cNvPr id="8203" name="Content Placeholder 2">
            <a:extLst>
              <a:ext uri="{FF2B5EF4-FFF2-40B4-BE49-F238E27FC236}">
                <a16:creationId xmlns:a16="http://schemas.microsoft.com/office/drawing/2014/main" id="{F96092A8-EAC2-B5A5-30F3-DB948059D5D0}"/>
              </a:ext>
            </a:extLst>
          </p:cNvPr>
          <p:cNvSpPr>
            <a:spLocks noGrp="1"/>
          </p:cNvSpPr>
          <p:nvPr>
            <p:ph sz="half" idx="1"/>
          </p:nvPr>
        </p:nvSpPr>
        <p:spPr>
          <a:xfrm>
            <a:off x="5517397" y="670559"/>
            <a:ext cx="5835389" cy="5445076"/>
          </a:xfrm>
        </p:spPr>
        <p:txBody>
          <a:bodyPr vert="horz" lIns="91440" tIns="45720" rIns="91440" bIns="45720" rtlCol="0" anchor="t">
            <a:normAutofit/>
          </a:bodyPr>
          <a:lstStyle/>
          <a:p>
            <a:pPr marL="0" indent="0">
              <a:buNone/>
            </a:pPr>
            <a:r>
              <a:rPr lang="en-US" sz="2200" dirty="0"/>
              <a:t>Exclusion from other programs often counts as inclusionary criteria for Eddie’s Place</a:t>
            </a:r>
          </a:p>
          <a:p>
            <a:r>
              <a:rPr lang="en-US" sz="2200" dirty="0"/>
              <a:t>Clients with high-risk active SUD</a:t>
            </a:r>
          </a:p>
          <a:p>
            <a:r>
              <a:rPr lang="en-US" sz="2200" dirty="0"/>
              <a:t>Clients with Severe Mental Illness</a:t>
            </a:r>
          </a:p>
          <a:p>
            <a:r>
              <a:rPr lang="en-US" sz="2200" dirty="0"/>
              <a:t>Individuals lacking active benefits</a:t>
            </a:r>
          </a:p>
          <a:p>
            <a:r>
              <a:rPr lang="en-US" sz="2200" dirty="0"/>
              <a:t>Those needing ADL or </a:t>
            </a:r>
            <a:r>
              <a:rPr lang="en-US" sz="2200" dirty="0" err="1"/>
              <a:t>iADL</a:t>
            </a:r>
            <a:r>
              <a:rPr lang="en-US" sz="2200" dirty="0"/>
              <a:t> support</a:t>
            </a:r>
          </a:p>
          <a:p>
            <a:r>
              <a:rPr lang="en-US" sz="2200" dirty="0"/>
              <a:t>Clients requiring isolation</a:t>
            </a:r>
          </a:p>
          <a:p>
            <a:r>
              <a:rPr lang="en-US" sz="2200" dirty="0"/>
              <a:t>Clients who cannot independently manage medications</a:t>
            </a:r>
          </a:p>
          <a:p>
            <a:r>
              <a:rPr lang="en-US" sz="2200" dirty="0"/>
              <a:t>Clients who are enrolled in hospice/palliative care or are at the end of life.</a:t>
            </a:r>
          </a:p>
          <a:p>
            <a:pPr marL="0" indent="0">
              <a:buNone/>
            </a:pPr>
            <a:endParaRPr lang="en-US" sz="2000" dirty="0"/>
          </a:p>
        </p:txBody>
      </p:sp>
      <p:pic>
        <p:nvPicPr>
          <p:cNvPr id="8194" name="Picture 2" descr="170+ Homeless Man In Wheelchair Stock ...">
            <a:extLst>
              <a:ext uri="{FF2B5EF4-FFF2-40B4-BE49-F238E27FC236}">
                <a16:creationId xmlns:a16="http://schemas.microsoft.com/office/drawing/2014/main" id="{7DB55E68-D131-9327-2126-B5081B32E3F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400" r="1" b="8145"/>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9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BA8D-FF79-C560-9790-6C4C2BCC615B}"/>
              </a:ext>
            </a:extLst>
          </p:cNvPr>
          <p:cNvSpPr>
            <a:spLocks noGrp="1"/>
          </p:cNvSpPr>
          <p:nvPr>
            <p:ph type="title"/>
          </p:nvPr>
        </p:nvSpPr>
        <p:spPr>
          <a:xfrm>
            <a:off x="836679" y="495947"/>
            <a:ext cx="10709558" cy="914400"/>
          </a:xfrm>
        </p:spPr>
        <p:txBody>
          <a:bodyPr vert="horz" lIns="91440" tIns="45720" rIns="91440" bIns="45720" rtlCol="0" anchor="ctr">
            <a:normAutofit/>
          </a:bodyPr>
          <a:lstStyle/>
          <a:p>
            <a:r>
              <a:rPr lang="en-US" sz="3200" dirty="0"/>
              <a:t>“As low barrier as possible”: accommodate high needs clients</a:t>
            </a:r>
          </a:p>
        </p:txBody>
      </p:sp>
      <p:sp>
        <p:nvSpPr>
          <p:cNvPr id="3" name="Content Placeholder 2">
            <a:extLst>
              <a:ext uri="{FF2B5EF4-FFF2-40B4-BE49-F238E27FC236}">
                <a16:creationId xmlns:a16="http://schemas.microsoft.com/office/drawing/2014/main" id="{A3CF0A76-6DB9-1BA9-86F7-E7FDB4903A2D}"/>
              </a:ext>
            </a:extLst>
          </p:cNvPr>
          <p:cNvSpPr>
            <a:spLocks noGrp="1"/>
          </p:cNvSpPr>
          <p:nvPr>
            <p:ph sz="half" idx="1"/>
          </p:nvPr>
        </p:nvSpPr>
        <p:spPr>
          <a:xfrm>
            <a:off x="836680" y="1410347"/>
            <a:ext cx="5533123" cy="4723754"/>
          </a:xfrm>
        </p:spPr>
        <p:txBody>
          <a:bodyPr vert="horz" lIns="91440" tIns="45720" rIns="91440" bIns="45720" rtlCol="0">
            <a:normAutofit/>
          </a:bodyPr>
          <a:lstStyle/>
          <a:p>
            <a:r>
              <a:rPr lang="en-US" sz="2200" dirty="0"/>
              <a:t>2 RNs/LVNs/day</a:t>
            </a:r>
          </a:p>
          <a:p>
            <a:r>
              <a:rPr lang="en-US" sz="2200" dirty="0"/>
              <a:t>Caregiving support: unlicensed and licensed</a:t>
            </a:r>
          </a:p>
          <a:p>
            <a:pPr lvl="1"/>
            <a:r>
              <a:rPr lang="en-US" sz="1800" dirty="0"/>
              <a:t>Caregivers assist with ADLs as needed for each individual client</a:t>
            </a:r>
          </a:p>
          <a:p>
            <a:pPr lvl="1"/>
            <a:r>
              <a:rPr lang="en-US" sz="1800" dirty="0"/>
              <a:t> Perform other tasks such as accompany patients to appointments, housekeeping, pet care, laundry</a:t>
            </a:r>
          </a:p>
          <a:p>
            <a:pPr lvl="1"/>
            <a:r>
              <a:rPr lang="en-US" sz="1800" dirty="0"/>
              <a:t>Will do up to full/end of life care</a:t>
            </a:r>
          </a:p>
          <a:p>
            <a:r>
              <a:rPr lang="en-US" sz="2200" dirty="0"/>
              <a:t>Care coordinators: provide medical case management</a:t>
            </a:r>
            <a:endParaRPr lang="en-US" sz="1800" dirty="0"/>
          </a:p>
          <a:p>
            <a:r>
              <a:rPr lang="en-US" sz="2200" dirty="0"/>
              <a:t>All of this is meant to support clients with functional compromise who need assistance managing daily life.</a:t>
            </a:r>
          </a:p>
          <a:p>
            <a:pPr marL="0"/>
            <a:endParaRPr lang="en-US" sz="2000" dirty="0"/>
          </a:p>
        </p:txBody>
      </p:sp>
      <p:pic>
        <p:nvPicPr>
          <p:cNvPr id="8" name="Content Placeholder 7" descr="A list of days and days of caregiver tasks&#10;&#10;Description automatically generated">
            <a:extLst>
              <a:ext uri="{FF2B5EF4-FFF2-40B4-BE49-F238E27FC236}">
                <a16:creationId xmlns:a16="http://schemas.microsoft.com/office/drawing/2014/main" id="{BA044AD6-FC34-372F-AB4A-07CCE5B83732}"/>
              </a:ext>
            </a:extLst>
          </p:cNvPr>
          <p:cNvPicPr>
            <a:picLocks noGrp="1" noChangeAspect="1"/>
          </p:cNvPicPr>
          <p:nvPr>
            <p:ph sz="half" idx="2"/>
          </p:nvPr>
        </p:nvPicPr>
        <p:blipFill>
          <a:blip r:embed="rId3"/>
          <a:stretch>
            <a:fillRect/>
          </a:stretch>
        </p:blipFill>
        <p:spPr>
          <a:xfrm>
            <a:off x="6497664" y="2405067"/>
            <a:ext cx="5181600" cy="2726238"/>
          </a:xfrm>
        </p:spPr>
      </p:pic>
    </p:spTree>
    <p:extLst>
      <p:ext uri="{BB962C8B-B14F-4D97-AF65-F5344CB8AC3E}">
        <p14:creationId xmlns:p14="http://schemas.microsoft.com/office/powerpoint/2010/main" val="8614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1314-B0F1-3538-09AA-0089A2C6933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a:t>
            </a:r>
            <a:r>
              <a:rPr lang="en-US" sz="3200" dirty="0"/>
              <a:t>As low barrier as possible”: harm reduction approach</a:t>
            </a:r>
          </a:p>
        </p:txBody>
      </p:sp>
      <p:sp>
        <p:nvSpPr>
          <p:cNvPr id="5" name="Content Placeholder 4">
            <a:extLst>
              <a:ext uri="{FF2B5EF4-FFF2-40B4-BE49-F238E27FC236}">
                <a16:creationId xmlns:a16="http://schemas.microsoft.com/office/drawing/2014/main" id="{25871B93-C71B-D2F2-0DD1-B9609913BFB3}"/>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dirty="0"/>
              <a:t>Lived experience: Cardea Health prioritizes the employment of individuals with lived experience of homelessness, incarceration, and substance abuse</a:t>
            </a:r>
          </a:p>
          <a:p>
            <a:r>
              <a:rPr lang="en-US" sz="2000" dirty="0"/>
              <a:t>Client led care: shelter and services are never contingent on participation in medical interventions</a:t>
            </a:r>
          </a:p>
          <a:p>
            <a:r>
              <a:rPr lang="en-US" sz="2000" dirty="0"/>
              <a:t>Clients with pets and family members</a:t>
            </a:r>
          </a:p>
          <a:p>
            <a:r>
              <a:rPr lang="en-US" sz="2000" dirty="0"/>
              <a:t>Robust harm reduction program</a:t>
            </a:r>
          </a:p>
          <a:p>
            <a:endParaRPr lang="en-US" sz="2000" dirty="0"/>
          </a:p>
          <a:p>
            <a:endParaRPr lang="en-US" sz="2000" dirty="0"/>
          </a:p>
          <a:p>
            <a:endParaRPr lang="en-US" sz="2000" dirty="0"/>
          </a:p>
        </p:txBody>
      </p:sp>
      <p:pic>
        <p:nvPicPr>
          <p:cNvPr id="4" name="Content Placeholder 5" descr="A dog sitting on a carpet&#10;&#10;Description automatically generated">
            <a:extLst>
              <a:ext uri="{FF2B5EF4-FFF2-40B4-BE49-F238E27FC236}">
                <a16:creationId xmlns:a16="http://schemas.microsoft.com/office/drawing/2014/main" id="{AC2F368F-1EBC-B11B-2ECB-002D4FD8F1F0}"/>
              </a:ext>
            </a:extLst>
          </p:cNvPr>
          <p:cNvPicPr>
            <a:picLocks noGrp="1" noChangeAspect="1"/>
          </p:cNvPicPr>
          <p:nvPr>
            <p:ph sz="half" idx="2"/>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96026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FE60-412A-7BD6-FC36-C5B3F6EDFC64}"/>
              </a:ext>
            </a:extLst>
          </p:cNvPr>
          <p:cNvSpPr>
            <a:spLocks noGrp="1"/>
          </p:cNvSpPr>
          <p:nvPr>
            <p:ph type="title"/>
          </p:nvPr>
        </p:nvSpPr>
        <p:spPr/>
        <p:txBody>
          <a:bodyPr/>
          <a:lstStyle/>
          <a:p>
            <a:r>
              <a:rPr lang="en-US" dirty="0"/>
              <a:t>“</a:t>
            </a:r>
            <a:r>
              <a:rPr lang="en-US" sz="3200" dirty="0"/>
              <a:t>Include discharge planning” </a:t>
            </a:r>
          </a:p>
        </p:txBody>
      </p:sp>
      <p:graphicFrame>
        <p:nvGraphicFramePr>
          <p:cNvPr id="5" name="Content Placeholder 2">
            <a:extLst>
              <a:ext uri="{FF2B5EF4-FFF2-40B4-BE49-F238E27FC236}">
                <a16:creationId xmlns:a16="http://schemas.microsoft.com/office/drawing/2014/main" id="{70424F8E-CEEC-BCFC-923B-5F74871C1BAE}"/>
              </a:ext>
            </a:extLst>
          </p:cNvPr>
          <p:cNvGraphicFramePr>
            <a:graphicFrameLocks noGrp="1"/>
          </p:cNvGraphicFramePr>
          <p:nvPr>
            <p:ph idx="1"/>
            <p:extLst>
              <p:ext uri="{D42A27DB-BD31-4B8C-83A1-F6EECF244321}">
                <p14:modId xmlns:p14="http://schemas.microsoft.com/office/powerpoint/2010/main" val="4315279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3008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4EE1-9132-C0B5-DB98-FBF19B9FE23B}"/>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200" dirty="0"/>
              <a:t>“Combine with in-house respite program”</a:t>
            </a:r>
          </a:p>
        </p:txBody>
      </p:sp>
      <p:sp>
        <p:nvSpPr>
          <p:cNvPr id="3" name="Content Placeholder 2">
            <a:extLst>
              <a:ext uri="{FF2B5EF4-FFF2-40B4-BE49-F238E27FC236}">
                <a16:creationId xmlns:a16="http://schemas.microsoft.com/office/drawing/2014/main" id="{252D6E7E-1F9E-829F-3C6C-FCCB5A0D98BD}"/>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200" dirty="0"/>
              <a:t>Eddie’s Place is located in a 51 bed facility (leased hotel)</a:t>
            </a:r>
          </a:p>
          <a:p>
            <a:r>
              <a:rPr lang="en-US" sz="2200" dirty="0"/>
              <a:t>20 beds are dedicated to rapid post hospitalization shelter, 31 beds for medical respite care.</a:t>
            </a:r>
          </a:p>
          <a:p>
            <a:r>
              <a:rPr lang="en-US" sz="2200" dirty="0"/>
              <a:t>PHS clients may transfer to in-house medical respite bed for additional 90 days of stay</a:t>
            </a:r>
          </a:p>
          <a:p>
            <a:endParaRPr lang="en-US" sz="2000" dirty="0"/>
          </a:p>
        </p:txBody>
      </p:sp>
      <p:pic>
        <p:nvPicPr>
          <p:cNvPr id="6" name="Content Placeholder 5" descr="A screenshot of a table&#10;&#10;Description automatically generated">
            <a:extLst>
              <a:ext uri="{FF2B5EF4-FFF2-40B4-BE49-F238E27FC236}">
                <a16:creationId xmlns:a16="http://schemas.microsoft.com/office/drawing/2014/main" id="{30B40492-0E59-0987-02D5-63C4B1CB5924}"/>
              </a:ext>
            </a:extLst>
          </p:cNvPr>
          <p:cNvPicPr>
            <a:picLocks noGrp="1" noChangeAspect="1"/>
          </p:cNvPicPr>
          <p:nvPr>
            <p:ph sz="half" idx="2"/>
          </p:nvPr>
        </p:nvPicPr>
        <p:blipFill rotWithShape="1">
          <a:blip r:embed="rId3"/>
          <a:srcRect t="170" r="2" b="1273"/>
          <a:stretch/>
        </p:blipFill>
        <p:spPr>
          <a:xfrm>
            <a:off x="7199440" y="10"/>
            <a:ext cx="4992560" cy="6857990"/>
          </a:xfrm>
          <a:prstGeom prst="rect">
            <a:avLst/>
          </a:prstGeom>
          <a:effectLst/>
        </p:spPr>
      </p:pic>
    </p:spTree>
    <p:extLst>
      <p:ext uri="{BB962C8B-B14F-4D97-AF65-F5344CB8AC3E}">
        <p14:creationId xmlns:p14="http://schemas.microsoft.com/office/powerpoint/2010/main" val="1832715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1DC64-A63C-2732-B423-D866644549E7}"/>
              </a:ext>
            </a:extLst>
          </p:cNvPr>
          <p:cNvSpPr>
            <a:spLocks noGrp="1"/>
          </p:cNvSpPr>
          <p:nvPr>
            <p:ph type="title"/>
          </p:nvPr>
        </p:nvSpPr>
        <p:spPr>
          <a:xfrm>
            <a:off x="841248" y="548640"/>
            <a:ext cx="3600860" cy="5431536"/>
          </a:xfrm>
        </p:spPr>
        <p:txBody>
          <a:bodyPr vert="horz" lIns="91440" tIns="45720" rIns="91440" bIns="45720" rtlCol="0">
            <a:normAutofit/>
          </a:bodyPr>
          <a:lstStyle/>
          <a:p>
            <a:r>
              <a:rPr lang="en-US" sz="3200" dirty="0"/>
              <a:t>Discharge options (where can people go from post-hospitalization shelter?)</a:t>
            </a:r>
          </a:p>
        </p:txBody>
      </p:sp>
      <p:sp>
        <p:nvSpPr>
          <p:cNvPr id="6" name="Content Placeholder 5">
            <a:extLst>
              <a:ext uri="{FF2B5EF4-FFF2-40B4-BE49-F238E27FC236}">
                <a16:creationId xmlns:a16="http://schemas.microsoft.com/office/drawing/2014/main" id="{67107743-2CE8-8D46-CBCE-2D399EA39092}"/>
              </a:ext>
            </a:extLst>
          </p:cNvPr>
          <p:cNvSpPr>
            <a:spLocks noGrp="1"/>
          </p:cNvSpPr>
          <p:nvPr>
            <p:ph idx="1"/>
          </p:nvPr>
        </p:nvSpPr>
        <p:spPr>
          <a:xfrm>
            <a:off x="4277532" y="552091"/>
            <a:ext cx="7718156" cy="5988194"/>
          </a:xfrm>
        </p:spPr>
        <p:txBody>
          <a:bodyPr vert="horz" lIns="91440" tIns="45720" rIns="91440" bIns="45720" rtlCol="0" anchor="ctr">
            <a:noAutofit/>
          </a:bodyPr>
          <a:lstStyle/>
          <a:p>
            <a:r>
              <a:rPr lang="en-US" sz="2200" dirty="0"/>
              <a:t>Congregate shelter: extremely limited bed space, often lottery based.</a:t>
            </a:r>
          </a:p>
          <a:p>
            <a:r>
              <a:rPr lang="en-US" sz="2200" dirty="0"/>
              <a:t>Specialty shelters: </a:t>
            </a:r>
          </a:p>
          <a:p>
            <a:pPr lvl="1"/>
            <a:r>
              <a:rPr lang="en-US" sz="2200" dirty="0"/>
              <a:t>Family shelters,</a:t>
            </a:r>
          </a:p>
          <a:p>
            <a:pPr lvl="1"/>
            <a:r>
              <a:rPr lang="en-US" sz="2200" dirty="0"/>
              <a:t> Behavioral health beds, </a:t>
            </a:r>
          </a:p>
          <a:p>
            <a:pPr lvl="1"/>
            <a:r>
              <a:rPr lang="en-US" sz="2200" dirty="0"/>
              <a:t>Veteran programs, </a:t>
            </a:r>
          </a:p>
          <a:p>
            <a:pPr lvl="1"/>
            <a:r>
              <a:rPr lang="en-US" sz="2200" dirty="0"/>
              <a:t>Shelter for Interpersonal Violence (IPV victims)</a:t>
            </a:r>
          </a:p>
          <a:p>
            <a:r>
              <a:rPr lang="en-US" sz="2200" dirty="0"/>
              <a:t>Transitional/Interim Housing: temporary housing with intensive housing navigation services.</a:t>
            </a:r>
          </a:p>
          <a:p>
            <a:r>
              <a:rPr lang="en-US" sz="2200" dirty="0"/>
              <a:t>Medical respite programs</a:t>
            </a:r>
          </a:p>
          <a:p>
            <a:r>
              <a:rPr lang="en-US" sz="2200" dirty="0"/>
              <a:t>Medically frail housing: Permanent Supportive Housing for individuals with complex chronic illness, functional compromise and high hospital utilization </a:t>
            </a:r>
          </a:p>
          <a:p>
            <a:r>
              <a:rPr lang="en-US" sz="2200" dirty="0"/>
              <a:t>Board and Care facilities, Residential Care Facilities for the Elderly</a:t>
            </a:r>
          </a:p>
          <a:p>
            <a:r>
              <a:rPr lang="en-US" sz="2200" dirty="0"/>
              <a:t>Skilled Nursing Facilities </a:t>
            </a:r>
          </a:p>
        </p:txBody>
      </p:sp>
    </p:spTree>
    <p:extLst>
      <p:ext uri="{BB962C8B-B14F-4D97-AF65-F5344CB8AC3E}">
        <p14:creationId xmlns:p14="http://schemas.microsoft.com/office/powerpoint/2010/main" val="229534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4010-6072-78BE-3A02-3A00F775DA5E}"/>
              </a:ext>
            </a:extLst>
          </p:cNvPr>
          <p:cNvSpPr>
            <a:spLocks noGrp="1"/>
          </p:cNvSpPr>
          <p:nvPr>
            <p:ph type="title"/>
          </p:nvPr>
        </p:nvSpPr>
        <p:spPr/>
        <p:txBody>
          <a:bodyPr>
            <a:normAutofit/>
          </a:bodyPr>
          <a:lstStyle/>
          <a:p>
            <a:r>
              <a:rPr lang="en-US" sz="3200" dirty="0"/>
              <a:t>Triaging post-hospitalization clients</a:t>
            </a:r>
          </a:p>
        </p:txBody>
      </p:sp>
      <p:graphicFrame>
        <p:nvGraphicFramePr>
          <p:cNvPr id="4" name="Content Placeholder 3">
            <a:extLst>
              <a:ext uri="{FF2B5EF4-FFF2-40B4-BE49-F238E27FC236}">
                <a16:creationId xmlns:a16="http://schemas.microsoft.com/office/drawing/2014/main" id="{6BBA207A-C1D8-337D-B82E-147CF75328AC}"/>
              </a:ext>
            </a:extLst>
          </p:cNvPr>
          <p:cNvGraphicFramePr>
            <a:graphicFrameLocks noGrp="1"/>
          </p:cNvGraphicFramePr>
          <p:nvPr>
            <p:ph idx="1"/>
            <p:extLst>
              <p:ext uri="{D42A27DB-BD31-4B8C-83A1-F6EECF244321}">
                <p14:modId xmlns:p14="http://schemas.microsoft.com/office/powerpoint/2010/main" val="27923734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507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93D6-0B48-37FF-B7CF-4FBAC5F69B6A}"/>
              </a:ext>
            </a:extLst>
          </p:cNvPr>
          <p:cNvSpPr>
            <a:spLocks noGrp="1"/>
          </p:cNvSpPr>
          <p:nvPr>
            <p:ph type="title"/>
          </p:nvPr>
        </p:nvSpPr>
        <p:spPr/>
        <p:txBody>
          <a:bodyPr>
            <a:normAutofit/>
          </a:bodyPr>
          <a:lstStyle/>
          <a:p>
            <a:r>
              <a:rPr lang="en-US" sz="3200" dirty="0"/>
              <a:t>Triaging post hospitalization clients</a:t>
            </a:r>
          </a:p>
        </p:txBody>
      </p:sp>
      <p:graphicFrame>
        <p:nvGraphicFramePr>
          <p:cNvPr id="4" name="Content Placeholder 3">
            <a:extLst>
              <a:ext uri="{FF2B5EF4-FFF2-40B4-BE49-F238E27FC236}">
                <a16:creationId xmlns:a16="http://schemas.microsoft.com/office/drawing/2014/main" id="{751395A4-3BA9-F403-61A8-0713393BC12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760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ECAB2E-A535-B926-EEB1-C0300F053067}"/>
              </a:ext>
            </a:extLst>
          </p:cNvPr>
          <p:cNvSpPr>
            <a:spLocks noGrp="1"/>
          </p:cNvSpPr>
          <p:nvPr>
            <p:ph type="title"/>
          </p:nvPr>
        </p:nvSpPr>
        <p:spPr>
          <a:xfrm>
            <a:off x="581799" y="883403"/>
            <a:ext cx="6452507" cy="923004"/>
          </a:xfrm>
        </p:spPr>
        <p:txBody>
          <a:bodyPr>
            <a:normAutofit/>
          </a:bodyPr>
          <a:lstStyle/>
          <a:p>
            <a:endParaRPr lang="en-US" sz="3200" dirty="0"/>
          </a:p>
        </p:txBody>
      </p:sp>
      <p:sp>
        <p:nvSpPr>
          <p:cNvPr id="3" name="Content Placeholder 2">
            <a:extLst>
              <a:ext uri="{FF2B5EF4-FFF2-40B4-BE49-F238E27FC236}">
                <a16:creationId xmlns:a16="http://schemas.microsoft.com/office/drawing/2014/main" id="{FCBB571C-4856-133A-8489-95BF8869A040}"/>
              </a:ext>
            </a:extLst>
          </p:cNvPr>
          <p:cNvSpPr>
            <a:spLocks noGrp="1"/>
          </p:cNvSpPr>
          <p:nvPr>
            <p:ph idx="1"/>
          </p:nvPr>
        </p:nvSpPr>
        <p:spPr>
          <a:xfrm>
            <a:off x="581799" y="2200081"/>
            <a:ext cx="6452508" cy="4322505"/>
          </a:xfrm>
        </p:spPr>
        <p:txBody>
          <a:bodyPr vert="horz" lIns="91440" tIns="45720" rIns="91440" bIns="45720" rtlCol="0">
            <a:normAutofit/>
          </a:bodyPr>
          <a:lstStyle/>
          <a:p>
            <a:r>
              <a:rPr lang="en-US" sz="2200" dirty="0"/>
              <a:t>Cardea Health is a nonprofit organization in Oakland, California </a:t>
            </a:r>
          </a:p>
          <a:p>
            <a:r>
              <a:rPr lang="en-US" sz="2200" dirty="0"/>
              <a:t>Founded to connect marginalized populations to the clinical services required to improve health, remain stably housed in their community, and age in place. </a:t>
            </a:r>
          </a:p>
          <a:p>
            <a:r>
              <a:rPr lang="en-US" sz="2200" dirty="0"/>
              <a:t>Cardea Health offers integrated medical/social care models and compassionate, culturally competent care</a:t>
            </a:r>
          </a:p>
          <a:p>
            <a:r>
              <a:rPr lang="en-US" sz="2200" dirty="0"/>
              <a:t>Cardea Health operates certified Home Health Agency</a:t>
            </a:r>
          </a:p>
          <a:p>
            <a:endParaRPr lang="en-US" sz="3200" dirty="0">
              <a:solidFill>
                <a:schemeClr val="bg1"/>
              </a:solidFill>
            </a:endParaRPr>
          </a:p>
          <a:p>
            <a:pPr marL="0" indent="0">
              <a:buNone/>
            </a:pPr>
            <a:endParaRPr lang="en-US" sz="3200" dirty="0">
              <a:solidFill>
                <a:schemeClr val="tx1">
                  <a:lumMod val="85000"/>
                  <a:lumOff val="15000"/>
                </a:schemeClr>
              </a:solidFill>
            </a:endParaRPr>
          </a:p>
        </p:txBody>
      </p:sp>
      <p:pic>
        <p:nvPicPr>
          <p:cNvPr id="9" name="Picture 8" descr="A picture containing indoor, wall, floor, ceiling&#10;&#10;Description automatically generated">
            <a:extLst>
              <a:ext uri="{FF2B5EF4-FFF2-40B4-BE49-F238E27FC236}">
                <a16:creationId xmlns:a16="http://schemas.microsoft.com/office/drawing/2014/main" id="{305D8604-A399-A60F-7CD8-66E25AD22883}"/>
              </a:ext>
            </a:extLst>
          </p:cNvPr>
          <p:cNvPicPr>
            <a:picLocks noChangeAspect="1"/>
          </p:cNvPicPr>
          <p:nvPr/>
        </p:nvPicPr>
        <p:blipFill rotWithShape="1">
          <a:blip r:embed="rId3"/>
          <a:srcRect l="13059" r="32880" b="-3"/>
          <a:stretch/>
        </p:blipFill>
        <p:spPr>
          <a:xfrm>
            <a:off x="7863840" y="1093694"/>
            <a:ext cx="3253619" cy="4017393"/>
          </a:xfrm>
          <a:prstGeom prst="rect">
            <a:avLst/>
          </a:prstGeom>
        </p:spPr>
      </p:pic>
      <p:pic>
        <p:nvPicPr>
          <p:cNvPr id="7" name="Picture 6" descr="Logo, icon&#10;&#10;Description automatically generated">
            <a:extLst>
              <a:ext uri="{FF2B5EF4-FFF2-40B4-BE49-F238E27FC236}">
                <a16:creationId xmlns:a16="http://schemas.microsoft.com/office/drawing/2014/main" id="{420ADB57-41F5-E2D3-95CC-9F32716BE11A}"/>
              </a:ext>
            </a:extLst>
          </p:cNvPr>
          <p:cNvPicPr>
            <a:picLocks noChangeAspect="1"/>
          </p:cNvPicPr>
          <p:nvPr/>
        </p:nvPicPr>
        <p:blipFill rotWithShape="1">
          <a:blip r:embed="rId4"/>
          <a:srcRect t="13086" r="2" b="19192"/>
          <a:stretch/>
        </p:blipFill>
        <p:spPr>
          <a:xfrm>
            <a:off x="9092771" y="4410923"/>
            <a:ext cx="2517431" cy="1775449"/>
          </a:xfrm>
          <a:prstGeom prst="rect">
            <a:avLst/>
          </a:prstGeom>
        </p:spPr>
      </p:pic>
      <p:pic>
        <p:nvPicPr>
          <p:cNvPr id="6" name="Picture 5" descr="A black and white logo&#10;&#10;Description automatically generated with low confidence">
            <a:extLst>
              <a:ext uri="{FF2B5EF4-FFF2-40B4-BE49-F238E27FC236}">
                <a16:creationId xmlns:a16="http://schemas.microsoft.com/office/drawing/2014/main" id="{D5E9A9B3-0B64-D6D8-502F-D929C96EF636}"/>
              </a:ext>
            </a:extLst>
          </p:cNvPr>
          <p:cNvPicPr>
            <a:picLocks noChangeAspect="1"/>
          </p:cNvPicPr>
          <p:nvPr/>
        </p:nvPicPr>
        <p:blipFill>
          <a:blip r:embed="rId5"/>
          <a:stretch>
            <a:fillRect/>
          </a:stretch>
        </p:blipFill>
        <p:spPr>
          <a:xfrm>
            <a:off x="581799" y="1029881"/>
            <a:ext cx="5757008" cy="776527"/>
          </a:xfrm>
          <a:prstGeom prst="rect">
            <a:avLst/>
          </a:prstGeom>
        </p:spPr>
      </p:pic>
    </p:spTree>
    <p:extLst>
      <p:ext uri="{BB962C8B-B14F-4D97-AF65-F5344CB8AC3E}">
        <p14:creationId xmlns:p14="http://schemas.microsoft.com/office/powerpoint/2010/main" val="1399984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503E-3DAA-45CE-B7D0-91CBBC8CB172}"/>
              </a:ext>
            </a:extLst>
          </p:cNvPr>
          <p:cNvSpPr>
            <a:spLocks noGrp="1"/>
          </p:cNvSpPr>
          <p:nvPr>
            <p:ph type="title"/>
          </p:nvPr>
        </p:nvSpPr>
        <p:spPr/>
        <p:txBody>
          <a:bodyPr>
            <a:normAutofit/>
          </a:bodyPr>
          <a:lstStyle/>
          <a:p>
            <a:r>
              <a:rPr lang="en-US" sz="3200" dirty="0"/>
              <a:t>How do we measure success at Eddie’s Place?</a:t>
            </a:r>
          </a:p>
        </p:txBody>
      </p:sp>
      <p:sp>
        <p:nvSpPr>
          <p:cNvPr id="3" name="Content Placeholder 2">
            <a:extLst>
              <a:ext uri="{FF2B5EF4-FFF2-40B4-BE49-F238E27FC236}">
                <a16:creationId xmlns:a16="http://schemas.microsoft.com/office/drawing/2014/main" id="{94A76E84-0BA5-5317-F343-F70874FA6A12}"/>
              </a:ext>
            </a:extLst>
          </p:cNvPr>
          <p:cNvSpPr>
            <a:spLocks noGrp="1"/>
          </p:cNvSpPr>
          <p:nvPr>
            <p:ph sz="half" idx="1"/>
          </p:nvPr>
        </p:nvSpPr>
        <p:spPr/>
        <p:txBody>
          <a:bodyPr/>
          <a:lstStyle/>
          <a:p>
            <a:r>
              <a:rPr lang="en-US" sz="2200" dirty="0"/>
              <a:t>Ability to accept admissions (are we really low barrier?)</a:t>
            </a:r>
          </a:p>
          <a:p>
            <a:r>
              <a:rPr lang="en-US" sz="2200" dirty="0"/>
              <a:t>How many of our clients become re-hospitalized?</a:t>
            </a:r>
          </a:p>
          <a:p>
            <a:r>
              <a:rPr lang="en-US" sz="2200" dirty="0"/>
              <a:t>Where do people go from Eddie’s Place?</a:t>
            </a:r>
          </a:p>
          <a:p>
            <a:r>
              <a:rPr lang="en-US" sz="2200" dirty="0"/>
              <a:t>Client satisfaction</a:t>
            </a:r>
          </a:p>
          <a:p>
            <a:endParaRPr lang="en-US" dirty="0"/>
          </a:p>
        </p:txBody>
      </p:sp>
      <p:pic>
        <p:nvPicPr>
          <p:cNvPr id="15362" name="Picture 2" descr="How can I make a difference?">
            <a:extLst>
              <a:ext uri="{FF2B5EF4-FFF2-40B4-BE49-F238E27FC236}">
                <a16:creationId xmlns:a16="http://schemas.microsoft.com/office/drawing/2014/main" id="{CC829885-B564-3512-B0A7-E0AF9B41163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3342" y="1825625"/>
            <a:ext cx="5715000" cy="350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5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87BE-DD8D-4729-3ECD-99F80919838D}"/>
              </a:ext>
            </a:extLst>
          </p:cNvPr>
          <p:cNvSpPr>
            <a:spLocks noGrp="1"/>
          </p:cNvSpPr>
          <p:nvPr>
            <p:ph type="title"/>
          </p:nvPr>
        </p:nvSpPr>
        <p:spPr/>
        <p:txBody>
          <a:bodyPr>
            <a:normAutofit/>
          </a:bodyPr>
          <a:lstStyle/>
          <a:p>
            <a:r>
              <a:rPr lang="en-US" sz="3200" dirty="0"/>
              <a:t>Are we really low barrier? </a:t>
            </a:r>
          </a:p>
        </p:txBody>
      </p:sp>
      <p:sp>
        <p:nvSpPr>
          <p:cNvPr id="3" name="Content Placeholder 2">
            <a:extLst>
              <a:ext uri="{FF2B5EF4-FFF2-40B4-BE49-F238E27FC236}">
                <a16:creationId xmlns:a16="http://schemas.microsoft.com/office/drawing/2014/main" id="{1DF74932-FE21-6134-7FB9-B0A1BAAD66D1}"/>
              </a:ext>
            </a:extLst>
          </p:cNvPr>
          <p:cNvSpPr>
            <a:spLocks noGrp="1"/>
          </p:cNvSpPr>
          <p:nvPr>
            <p:ph idx="1"/>
          </p:nvPr>
        </p:nvSpPr>
        <p:spPr>
          <a:xfrm>
            <a:off x="838200" y="1472695"/>
            <a:ext cx="10515600" cy="4351338"/>
          </a:xfrm>
        </p:spPr>
        <p:txBody>
          <a:bodyPr/>
          <a:lstStyle/>
          <a:p>
            <a:r>
              <a:rPr lang="en-US" sz="2200" dirty="0"/>
              <a:t>654 referrals, 238 declined</a:t>
            </a:r>
          </a:p>
          <a:p>
            <a:endParaRPr lang="en-US" dirty="0"/>
          </a:p>
        </p:txBody>
      </p:sp>
      <p:graphicFrame>
        <p:nvGraphicFramePr>
          <p:cNvPr id="4" name="Table 3">
            <a:extLst>
              <a:ext uri="{FF2B5EF4-FFF2-40B4-BE49-F238E27FC236}">
                <a16:creationId xmlns:a16="http://schemas.microsoft.com/office/drawing/2014/main" id="{A0C73269-6E02-E85D-C304-CEDF8D9DC342}"/>
              </a:ext>
            </a:extLst>
          </p:cNvPr>
          <p:cNvGraphicFramePr>
            <a:graphicFrameLocks noGrp="1"/>
          </p:cNvGraphicFramePr>
          <p:nvPr>
            <p:extLst>
              <p:ext uri="{D42A27DB-BD31-4B8C-83A1-F6EECF244321}">
                <p14:modId xmlns:p14="http://schemas.microsoft.com/office/powerpoint/2010/main" val="551853046"/>
              </p:ext>
            </p:extLst>
          </p:nvPr>
        </p:nvGraphicFramePr>
        <p:xfrm>
          <a:off x="838199" y="2486473"/>
          <a:ext cx="10181096" cy="2966720"/>
        </p:xfrm>
        <a:graphic>
          <a:graphicData uri="http://schemas.openxmlformats.org/drawingml/2006/table">
            <a:tbl>
              <a:tblPr firstRow="1" bandRow="1">
                <a:tableStyleId>{5C22544A-7EE6-4342-B048-85BDC9FD1C3A}</a:tableStyleId>
              </a:tblPr>
              <a:tblGrid>
                <a:gridCol w="8491781">
                  <a:extLst>
                    <a:ext uri="{9D8B030D-6E8A-4147-A177-3AD203B41FA5}">
                      <a16:colId xmlns:a16="http://schemas.microsoft.com/office/drawing/2014/main" val="1721264009"/>
                    </a:ext>
                  </a:extLst>
                </a:gridCol>
                <a:gridCol w="1689315">
                  <a:extLst>
                    <a:ext uri="{9D8B030D-6E8A-4147-A177-3AD203B41FA5}">
                      <a16:colId xmlns:a16="http://schemas.microsoft.com/office/drawing/2014/main" val="3831751086"/>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val="3141890164"/>
                  </a:ext>
                </a:extLst>
              </a:tr>
              <a:tr h="370840">
                <a:tc>
                  <a:txBody>
                    <a:bodyPr/>
                    <a:lstStyle/>
                    <a:p>
                      <a:r>
                        <a:rPr lang="en-US" dirty="0">
                          <a:highlight>
                            <a:srgbClr val="FFFF00"/>
                          </a:highlight>
                        </a:rPr>
                        <a:t>Unable to accommodate ADA needs</a:t>
                      </a:r>
                    </a:p>
                  </a:txBody>
                  <a:tcPr/>
                </a:tc>
                <a:tc>
                  <a:txBody>
                    <a:bodyPr/>
                    <a:lstStyle/>
                    <a:p>
                      <a:r>
                        <a:rPr lang="en-US" dirty="0"/>
                        <a:t>4%</a:t>
                      </a:r>
                    </a:p>
                  </a:txBody>
                  <a:tcPr/>
                </a:tc>
                <a:extLst>
                  <a:ext uri="{0D108BD9-81ED-4DB2-BD59-A6C34878D82A}">
                    <a16:rowId xmlns:a16="http://schemas.microsoft.com/office/drawing/2014/main" val="4073578271"/>
                  </a:ext>
                </a:extLst>
              </a:tr>
              <a:tr h="370840">
                <a:tc>
                  <a:txBody>
                    <a:bodyPr/>
                    <a:lstStyle/>
                    <a:p>
                      <a:r>
                        <a:rPr lang="en-US" dirty="0">
                          <a:highlight>
                            <a:srgbClr val="FFFF00"/>
                          </a:highlight>
                        </a:rPr>
                        <a:t>Medical/psychiatric needs exceed program capacity</a:t>
                      </a:r>
                    </a:p>
                  </a:txBody>
                  <a:tcPr/>
                </a:tc>
                <a:tc>
                  <a:txBody>
                    <a:bodyPr/>
                    <a:lstStyle/>
                    <a:p>
                      <a:r>
                        <a:rPr lang="en-US" dirty="0"/>
                        <a:t>14%</a:t>
                      </a:r>
                    </a:p>
                  </a:txBody>
                  <a:tcPr/>
                </a:tc>
                <a:extLst>
                  <a:ext uri="{0D108BD9-81ED-4DB2-BD59-A6C34878D82A}">
                    <a16:rowId xmlns:a16="http://schemas.microsoft.com/office/drawing/2014/main" val="2834605412"/>
                  </a:ext>
                </a:extLst>
              </a:tr>
              <a:tr h="370840">
                <a:tc>
                  <a:txBody>
                    <a:bodyPr/>
                    <a:lstStyle/>
                    <a:p>
                      <a:r>
                        <a:rPr lang="en-US" dirty="0"/>
                        <a:t>Client placed in alternative discharge setting</a:t>
                      </a:r>
                    </a:p>
                  </a:txBody>
                  <a:tcPr/>
                </a:tc>
                <a:tc>
                  <a:txBody>
                    <a:bodyPr/>
                    <a:lstStyle/>
                    <a:p>
                      <a:r>
                        <a:rPr lang="en-US" dirty="0"/>
                        <a:t>37%</a:t>
                      </a:r>
                    </a:p>
                  </a:txBody>
                  <a:tcPr/>
                </a:tc>
                <a:extLst>
                  <a:ext uri="{0D108BD9-81ED-4DB2-BD59-A6C34878D82A}">
                    <a16:rowId xmlns:a16="http://schemas.microsoft.com/office/drawing/2014/main" val="2870117484"/>
                  </a:ext>
                </a:extLst>
              </a:tr>
              <a:tr h="370840">
                <a:tc>
                  <a:txBody>
                    <a:bodyPr/>
                    <a:lstStyle/>
                    <a:p>
                      <a:r>
                        <a:rPr lang="en-US" dirty="0"/>
                        <a:t>Referral closed after 72 hours</a:t>
                      </a:r>
                    </a:p>
                  </a:txBody>
                  <a:tcPr/>
                </a:tc>
                <a:tc>
                  <a:txBody>
                    <a:bodyPr/>
                    <a:lstStyle/>
                    <a:p>
                      <a:r>
                        <a:rPr lang="en-US" dirty="0"/>
                        <a:t>26%</a:t>
                      </a:r>
                    </a:p>
                  </a:txBody>
                  <a:tcPr/>
                </a:tc>
                <a:extLst>
                  <a:ext uri="{0D108BD9-81ED-4DB2-BD59-A6C34878D82A}">
                    <a16:rowId xmlns:a16="http://schemas.microsoft.com/office/drawing/2014/main" val="229043865"/>
                  </a:ext>
                </a:extLst>
              </a:tr>
              <a:tr h="370840">
                <a:tc>
                  <a:txBody>
                    <a:bodyPr/>
                    <a:lstStyle/>
                    <a:p>
                      <a:r>
                        <a:rPr lang="en-US" dirty="0"/>
                        <a:t>Incomplete referrals</a:t>
                      </a:r>
                    </a:p>
                  </a:txBody>
                  <a:tcPr/>
                </a:tc>
                <a:tc>
                  <a:txBody>
                    <a:bodyPr/>
                    <a:lstStyle/>
                    <a:p>
                      <a:r>
                        <a:rPr lang="en-US" dirty="0"/>
                        <a:t>3%</a:t>
                      </a:r>
                    </a:p>
                  </a:txBody>
                  <a:tcPr/>
                </a:tc>
                <a:extLst>
                  <a:ext uri="{0D108BD9-81ED-4DB2-BD59-A6C34878D82A}">
                    <a16:rowId xmlns:a16="http://schemas.microsoft.com/office/drawing/2014/main" val="904363927"/>
                  </a:ext>
                </a:extLst>
              </a:tr>
              <a:tr h="370840">
                <a:tc>
                  <a:txBody>
                    <a:bodyPr/>
                    <a:lstStyle/>
                    <a:p>
                      <a:r>
                        <a:rPr lang="en-US" dirty="0"/>
                        <a:t>No bed available</a:t>
                      </a:r>
                    </a:p>
                  </a:txBody>
                  <a:tcPr/>
                </a:tc>
                <a:tc>
                  <a:txBody>
                    <a:bodyPr/>
                    <a:lstStyle/>
                    <a:p>
                      <a:r>
                        <a:rPr lang="en-US" dirty="0"/>
                        <a:t>5%</a:t>
                      </a:r>
                    </a:p>
                  </a:txBody>
                  <a:tcPr/>
                </a:tc>
                <a:extLst>
                  <a:ext uri="{0D108BD9-81ED-4DB2-BD59-A6C34878D82A}">
                    <a16:rowId xmlns:a16="http://schemas.microsoft.com/office/drawing/2014/main" val="1765966451"/>
                  </a:ext>
                </a:extLst>
              </a:tr>
              <a:tr h="370840">
                <a:tc>
                  <a:txBody>
                    <a:bodyPr/>
                    <a:lstStyle/>
                    <a:p>
                      <a:r>
                        <a:rPr lang="en-US" dirty="0"/>
                        <a:t>Other</a:t>
                      </a:r>
                    </a:p>
                  </a:txBody>
                  <a:tcPr/>
                </a:tc>
                <a:tc>
                  <a:txBody>
                    <a:bodyPr/>
                    <a:lstStyle/>
                    <a:p>
                      <a:r>
                        <a:rPr lang="en-US" dirty="0"/>
                        <a:t>11%</a:t>
                      </a:r>
                    </a:p>
                  </a:txBody>
                  <a:tcPr/>
                </a:tc>
                <a:extLst>
                  <a:ext uri="{0D108BD9-81ED-4DB2-BD59-A6C34878D82A}">
                    <a16:rowId xmlns:a16="http://schemas.microsoft.com/office/drawing/2014/main" val="429869620"/>
                  </a:ext>
                </a:extLst>
              </a:tr>
            </a:tbl>
          </a:graphicData>
        </a:graphic>
      </p:graphicFrame>
    </p:spTree>
    <p:extLst>
      <p:ext uri="{BB962C8B-B14F-4D97-AF65-F5344CB8AC3E}">
        <p14:creationId xmlns:p14="http://schemas.microsoft.com/office/powerpoint/2010/main" val="1512331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4FB3-CB2B-825F-D88A-F32A737D07EE}"/>
              </a:ext>
            </a:extLst>
          </p:cNvPr>
          <p:cNvSpPr>
            <a:spLocks noGrp="1"/>
          </p:cNvSpPr>
          <p:nvPr>
            <p:ph type="title"/>
          </p:nvPr>
        </p:nvSpPr>
        <p:spPr>
          <a:xfrm>
            <a:off x="666427" y="502020"/>
            <a:ext cx="5793685" cy="775408"/>
          </a:xfrm>
        </p:spPr>
        <p:txBody>
          <a:bodyPr vert="horz" lIns="91440" tIns="45720" rIns="91440" bIns="45720" rtlCol="0" anchor="b">
            <a:normAutofit/>
          </a:bodyPr>
          <a:lstStyle/>
          <a:p>
            <a:r>
              <a:rPr lang="en-US" sz="3200" kern="1200" dirty="0">
                <a:solidFill>
                  <a:schemeClr val="tx1"/>
                </a:solidFill>
                <a:latin typeface="+mj-lt"/>
                <a:ea typeface="+mj-ea"/>
                <a:cs typeface="+mj-cs"/>
              </a:rPr>
              <a:t>Rehospitalizations</a:t>
            </a:r>
          </a:p>
        </p:txBody>
      </p:sp>
      <p:sp>
        <p:nvSpPr>
          <p:cNvPr id="3" name="Content Placeholder 2">
            <a:extLst>
              <a:ext uri="{FF2B5EF4-FFF2-40B4-BE49-F238E27FC236}">
                <a16:creationId xmlns:a16="http://schemas.microsoft.com/office/drawing/2014/main" id="{6348F421-1FE0-E485-963B-7ADF77CD7824}"/>
              </a:ext>
            </a:extLst>
          </p:cNvPr>
          <p:cNvSpPr>
            <a:spLocks noGrp="1"/>
          </p:cNvSpPr>
          <p:nvPr>
            <p:ph sz="half" idx="1"/>
          </p:nvPr>
        </p:nvSpPr>
        <p:spPr>
          <a:xfrm>
            <a:off x="457201" y="1605942"/>
            <a:ext cx="6002912" cy="4335036"/>
          </a:xfrm>
        </p:spPr>
        <p:txBody>
          <a:bodyPr vert="horz" lIns="91440" tIns="45720" rIns="91440" bIns="45720" rtlCol="0" anchor="t">
            <a:normAutofit/>
          </a:bodyPr>
          <a:lstStyle/>
          <a:p>
            <a:r>
              <a:rPr lang="en-US" sz="2200" dirty="0"/>
              <a:t>Rate of rehospitalizations (with no return to Eddie’s Place) for both post-hospitalization shelter and respite care is 14%. Factors to consider:</a:t>
            </a:r>
          </a:p>
          <a:p>
            <a:pPr lvl="1"/>
            <a:r>
              <a:rPr lang="en-US" sz="2200" dirty="0"/>
              <a:t>Accepting high complexity patients will lead to more hospitalizations</a:t>
            </a:r>
          </a:p>
          <a:p>
            <a:pPr lvl="1"/>
            <a:r>
              <a:rPr lang="en-US" sz="2200" dirty="0"/>
              <a:t>Unbenefited patients cannot follow up with primary/specialty care or get appropriate medications and risk rehospitalization</a:t>
            </a:r>
          </a:p>
          <a:p>
            <a:pPr lvl="1"/>
            <a:r>
              <a:rPr lang="en-US" sz="2200" dirty="0"/>
              <a:t>Eddie’s Places does not gatekeep access to the hospital</a:t>
            </a:r>
          </a:p>
          <a:p>
            <a:pPr lvl="1"/>
            <a:endParaRPr lang="en-US" sz="2000" dirty="0"/>
          </a:p>
          <a:p>
            <a:pPr lvl="1"/>
            <a:endParaRPr lang="en-US" sz="2000" dirty="0"/>
          </a:p>
          <a:p>
            <a:endParaRPr lang="en-US" sz="2000" dirty="0"/>
          </a:p>
        </p:txBody>
      </p:sp>
      <p:pic>
        <p:nvPicPr>
          <p:cNvPr id="11266" name="Picture 2" descr="is changing ambulance operations for ...">
            <a:extLst>
              <a:ext uri="{FF2B5EF4-FFF2-40B4-BE49-F238E27FC236}">
                <a16:creationId xmlns:a16="http://schemas.microsoft.com/office/drawing/2014/main" id="{492D4A85-1D39-EF8C-8BA5-F6C34B0800A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8687" r="28901" b="1"/>
          <a:stretch/>
        </p:blipFill>
        <p:spPr bwMode="auto">
          <a:xfrm>
            <a:off x="7075967" y="1277428"/>
            <a:ext cx="4170530" cy="433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758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7A04-37B1-599B-066F-1DBA6C309BBC}"/>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3200" kern="1200" dirty="0">
                <a:solidFill>
                  <a:schemeClr val="tx1"/>
                </a:solidFill>
                <a:latin typeface="+mj-lt"/>
                <a:ea typeface="+mj-ea"/>
                <a:cs typeface="+mj-cs"/>
              </a:rPr>
              <a:t>Eddie’s Place post-hospitalization bed exits</a:t>
            </a:r>
          </a:p>
        </p:txBody>
      </p:sp>
      <p:sp>
        <p:nvSpPr>
          <p:cNvPr id="3" name="Content Placeholder 2">
            <a:extLst>
              <a:ext uri="{FF2B5EF4-FFF2-40B4-BE49-F238E27FC236}">
                <a16:creationId xmlns:a16="http://schemas.microsoft.com/office/drawing/2014/main" id="{3F43DA21-0E40-819E-E992-5811CF4780A5}"/>
              </a:ext>
            </a:extLst>
          </p:cNvPr>
          <p:cNvSpPr>
            <a:spLocks/>
          </p:cNvSpPr>
          <p:nvPr/>
        </p:nvSpPr>
        <p:spPr>
          <a:xfrm>
            <a:off x="1315867" y="1940446"/>
            <a:ext cx="4897563" cy="4112813"/>
          </a:xfrm>
          <a:prstGeom prst="rect">
            <a:avLst/>
          </a:prstGeom>
        </p:spPr>
        <p:txBody>
          <a:bodyPr>
            <a:normAutofit/>
          </a:bodyPr>
          <a:lstStyle/>
          <a:p>
            <a:pPr defTabSz="429768">
              <a:spcAft>
                <a:spcPts val="600"/>
              </a:spcAft>
            </a:pPr>
            <a:endParaRPr lang="en-US" sz="1692" kern="1200">
              <a:solidFill>
                <a:schemeClr val="tx1"/>
              </a:solidFill>
              <a:latin typeface="+mn-lt"/>
              <a:ea typeface="+mn-ea"/>
              <a:cs typeface="+mn-cs"/>
            </a:endParaRPr>
          </a:p>
          <a:p>
            <a:pPr marL="0" indent="0">
              <a:spcAft>
                <a:spcPts val="600"/>
              </a:spcAft>
              <a:buNone/>
            </a:pPr>
            <a:endParaRPr lang="en-US"/>
          </a:p>
        </p:txBody>
      </p:sp>
      <p:sp>
        <p:nvSpPr>
          <p:cNvPr id="12" name="Content Placeholder 11">
            <a:extLst>
              <a:ext uri="{FF2B5EF4-FFF2-40B4-BE49-F238E27FC236}">
                <a16:creationId xmlns:a16="http://schemas.microsoft.com/office/drawing/2014/main" id="{C7D27FDC-7A5A-297A-91B5-488C713BC0D5}"/>
              </a:ext>
            </a:extLst>
          </p:cNvPr>
          <p:cNvSpPr>
            <a:spLocks/>
          </p:cNvSpPr>
          <p:nvPr/>
        </p:nvSpPr>
        <p:spPr>
          <a:xfrm>
            <a:off x="7904136" y="1737360"/>
            <a:ext cx="3350902" cy="4315899"/>
          </a:xfrm>
          <a:prstGeom prst="rect">
            <a:avLst/>
          </a:prstGeom>
        </p:spPr>
        <p:txBody>
          <a:bodyPr/>
          <a:lstStyle/>
          <a:p>
            <a:pPr defTabSz="429768">
              <a:spcAft>
                <a:spcPts val="600"/>
              </a:spcAft>
            </a:pPr>
            <a:r>
              <a:rPr lang="en-US" sz="2200" kern="1200" dirty="0">
                <a:solidFill>
                  <a:schemeClr val="tx1"/>
                </a:solidFill>
                <a:latin typeface="+mn-lt"/>
                <a:ea typeface="+mn-ea"/>
                <a:cs typeface="+mn-cs"/>
              </a:rPr>
              <a:t>Total of 25% post-hospitalization residents are channeled into respite programs </a:t>
            </a:r>
          </a:p>
          <a:p>
            <a:pPr defTabSz="429768">
              <a:spcAft>
                <a:spcPts val="600"/>
              </a:spcAft>
            </a:pPr>
            <a:endParaRPr lang="en-US" sz="1692" kern="1200" dirty="0">
              <a:solidFill>
                <a:schemeClr val="tx1"/>
              </a:solidFill>
              <a:latin typeface="+mn-lt"/>
              <a:ea typeface="+mn-ea"/>
              <a:cs typeface="+mn-cs"/>
            </a:endParaRPr>
          </a:p>
          <a:p>
            <a:pPr defTabSz="429768">
              <a:spcAft>
                <a:spcPts val="600"/>
              </a:spcAft>
            </a:pPr>
            <a:endParaRPr lang="en-US" sz="1692" kern="1200" dirty="0">
              <a:solidFill>
                <a:schemeClr val="tx1"/>
              </a:solidFill>
              <a:latin typeface="+mn-lt"/>
              <a:ea typeface="+mn-ea"/>
              <a:cs typeface="+mn-cs"/>
            </a:endParaRPr>
          </a:p>
          <a:p>
            <a:pPr marL="0" indent="0">
              <a:spcAft>
                <a:spcPts val="600"/>
              </a:spcAft>
              <a:buNone/>
            </a:pPr>
            <a:endParaRPr lang="en-US" dirty="0"/>
          </a:p>
        </p:txBody>
      </p:sp>
      <p:graphicFrame>
        <p:nvGraphicFramePr>
          <p:cNvPr id="9" name="Table 8">
            <a:extLst>
              <a:ext uri="{FF2B5EF4-FFF2-40B4-BE49-F238E27FC236}">
                <a16:creationId xmlns:a16="http://schemas.microsoft.com/office/drawing/2014/main" id="{5DCAE1A0-6A4F-64E6-6149-B67EB2DAD1AE}"/>
              </a:ext>
            </a:extLst>
          </p:cNvPr>
          <p:cNvGraphicFramePr>
            <a:graphicFrameLocks noGrp="1"/>
          </p:cNvGraphicFramePr>
          <p:nvPr>
            <p:extLst>
              <p:ext uri="{D42A27DB-BD31-4B8C-83A1-F6EECF244321}">
                <p14:modId xmlns:p14="http://schemas.microsoft.com/office/powerpoint/2010/main" val="1646407310"/>
              </p:ext>
            </p:extLst>
          </p:nvPr>
        </p:nvGraphicFramePr>
        <p:xfrm>
          <a:off x="927816" y="1379349"/>
          <a:ext cx="6604359" cy="5156470"/>
        </p:xfrm>
        <a:graphic>
          <a:graphicData uri="http://schemas.openxmlformats.org/drawingml/2006/table">
            <a:tbl>
              <a:tblPr firstRow="1" bandRow="1">
                <a:tableStyleId>{5C22544A-7EE6-4342-B048-85BDC9FD1C3A}</a:tableStyleId>
              </a:tblPr>
              <a:tblGrid>
                <a:gridCol w="4646594">
                  <a:extLst>
                    <a:ext uri="{9D8B030D-6E8A-4147-A177-3AD203B41FA5}">
                      <a16:colId xmlns:a16="http://schemas.microsoft.com/office/drawing/2014/main" val="2392829454"/>
                    </a:ext>
                  </a:extLst>
                </a:gridCol>
                <a:gridCol w="1957765">
                  <a:extLst>
                    <a:ext uri="{9D8B030D-6E8A-4147-A177-3AD203B41FA5}">
                      <a16:colId xmlns:a16="http://schemas.microsoft.com/office/drawing/2014/main" val="3481570619"/>
                    </a:ext>
                  </a:extLst>
                </a:gridCol>
              </a:tblGrid>
              <a:tr h="726272">
                <a:tc>
                  <a:txBody>
                    <a:bodyPr/>
                    <a:lstStyle/>
                    <a:p>
                      <a:r>
                        <a:rPr lang="en-US" dirty="0"/>
                        <a:t>Post hospitalization exits</a:t>
                      </a:r>
                    </a:p>
                  </a:txBody>
                  <a:tcPr/>
                </a:tc>
                <a:tc>
                  <a:txBody>
                    <a:bodyPr/>
                    <a:lstStyle/>
                    <a:p>
                      <a:endParaRPr lang="en-US"/>
                    </a:p>
                  </a:txBody>
                  <a:tcPr/>
                </a:tc>
                <a:extLst>
                  <a:ext uri="{0D108BD9-81ED-4DB2-BD59-A6C34878D82A}">
                    <a16:rowId xmlns:a16="http://schemas.microsoft.com/office/drawing/2014/main" val="3717251284"/>
                  </a:ext>
                </a:extLst>
              </a:tr>
              <a:tr h="368261">
                <a:tc>
                  <a:txBody>
                    <a:bodyPr/>
                    <a:lstStyle/>
                    <a:p>
                      <a:r>
                        <a:rPr lang="en-US" dirty="0"/>
                        <a:t>Shelter</a:t>
                      </a:r>
                    </a:p>
                  </a:txBody>
                  <a:tcPr/>
                </a:tc>
                <a:tc>
                  <a:txBody>
                    <a:bodyPr/>
                    <a:lstStyle/>
                    <a:p>
                      <a:r>
                        <a:rPr lang="en-US" dirty="0"/>
                        <a:t>15%</a:t>
                      </a:r>
                    </a:p>
                  </a:txBody>
                  <a:tcPr/>
                </a:tc>
                <a:extLst>
                  <a:ext uri="{0D108BD9-81ED-4DB2-BD59-A6C34878D82A}">
                    <a16:rowId xmlns:a16="http://schemas.microsoft.com/office/drawing/2014/main" val="2544823366"/>
                  </a:ext>
                </a:extLst>
              </a:tr>
              <a:tr h="368261">
                <a:tc>
                  <a:txBody>
                    <a:bodyPr/>
                    <a:lstStyle/>
                    <a:p>
                      <a:r>
                        <a:rPr lang="en-US" dirty="0"/>
                        <a:t>Permanent Housing</a:t>
                      </a:r>
                    </a:p>
                  </a:txBody>
                  <a:tcPr/>
                </a:tc>
                <a:tc>
                  <a:txBody>
                    <a:bodyPr/>
                    <a:lstStyle/>
                    <a:p>
                      <a:r>
                        <a:rPr lang="en-US" dirty="0"/>
                        <a:t>3%</a:t>
                      </a:r>
                    </a:p>
                  </a:txBody>
                  <a:tcPr/>
                </a:tc>
                <a:extLst>
                  <a:ext uri="{0D108BD9-81ED-4DB2-BD59-A6C34878D82A}">
                    <a16:rowId xmlns:a16="http://schemas.microsoft.com/office/drawing/2014/main" val="2411087007"/>
                  </a:ext>
                </a:extLst>
              </a:tr>
              <a:tr h="368261">
                <a:tc>
                  <a:txBody>
                    <a:bodyPr/>
                    <a:lstStyle/>
                    <a:p>
                      <a:r>
                        <a:rPr lang="en-US" dirty="0"/>
                        <a:t>Residential Recovery</a:t>
                      </a:r>
                    </a:p>
                  </a:txBody>
                  <a:tcPr/>
                </a:tc>
                <a:tc>
                  <a:txBody>
                    <a:bodyPr/>
                    <a:lstStyle/>
                    <a:p>
                      <a:r>
                        <a:rPr lang="en-US" dirty="0"/>
                        <a:t>2%</a:t>
                      </a:r>
                    </a:p>
                  </a:txBody>
                  <a:tcPr/>
                </a:tc>
                <a:extLst>
                  <a:ext uri="{0D108BD9-81ED-4DB2-BD59-A6C34878D82A}">
                    <a16:rowId xmlns:a16="http://schemas.microsoft.com/office/drawing/2014/main" val="1513132245"/>
                  </a:ext>
                </a:extLst>
              </a:tr>
              <a:tr h="368261">
                <a:tc>
                  <a:txBody>
                    <a:bodyPr/>
                    <a:lstStyle/>
                    <a:p>
                      <a:r>
                        <a:rPr lang="en-US" dirty="0"/>
                        <a:t>Family members</a:t>
                      </a:r>
                    </a:p>
                  </a:txBody>
                  <a:tcPr/>
                </a:tc>
                <a:tc>
                  <a:txBody>
                    <a:bodyPr/>
                    <a:lstStyle/>
                    <a:p>
                      <a:r>
                        <a:rPr lang="en-US" dirty="0"/>
                        <a:t>2%</a:t>
                      </a:r>
                    </a:p>
                  </a:txBody>
                  <a:tcPr/>
                </a:tc>
                <a:extLst>
                  <a:ext uri="{0D108BD9-81ED-4DB2-BD59-A6C34878D82A}">
                    <a16:rowId xmlns:a16="http://schemas.microsoft.com/office/drawing/2014/main" val="874199645"/>
                  </a:ext>
                </a:extLst>
              </a:tr>
              <a:tr h="368261">
                <a:tc>
                  <a:txBody>
                    <a:bodyPr/>
                    <a:lstStyle/>
                    <a:p>
                      <a:r>
                        <a:rPr lang="en-US" dirty="0"/>
                        <a:t>Hotel/Motel</a:t>
                      </a:r>
                    </a:p>
                  </a:txBody>
                  <a:tcPr/>
                </a:tc>
                <a:tc>
                  <a:txBody>
                    <a:bodyPr/>
                    <a:lstStyle/>
                    <a:p>
                      <a:r>
                        <a:rPr lang="en-US" dirty="0"/>
                        <a:t>1%</a:t>
                      </a:r>
                    </a:p>
                  </a:txBody>
                  <a:tcPr/>
                </a:tc>
                <a:extLst>
                  <a:ext uri="{0D108BD9-81ED-4DB2-BD59-A6C34878D82A}">
                    <a16:rowId xmlns:a16="http://schemas.microsoft.com/office/drawing/2014/main" val="3258076889"/>
                  </a:ext>
                </a:extLst>
              </a:tr>
              <a:tr h="368261">
                <a:tc>
                  <a:txBody>
                    <a:bodyPr/>
                    <a:lstStyle/>
                    <a:p>
                      <a:r>
                        <a:rPr lang="en-US" dirty="0"/>
                        <a:t>Street/Vehicle/Tent</a:t>
                      </a:r>
                    </a:p>
                  </a:txBody>
                  <a:tcPr/>
                </a:tc>
                <a:tc>
                  <a:txBody>
                    <a:bodyPr/>
                    <a:lstStyle/>
                    <a:p>
                      <a:r>
                        <a:rPr lang="en-US" dirty="0"/>
                        <a:t>6%</a:t>
                      </a:r>
                    </a:p>
                  </a:txBody>
                  <a:tcPr/>
                </a:tc>
                <a:extLst>
                  <a:ext uri="{0D108BD9-81ED-4DB2-BD59-A6C34878D82A}">
                    <a16:rowId xmlns:a16="http://schemas.microsoft.com/office/drawing/2014/main" val="3211993761"/>
                  </a:ext>
                </a:extLst>
              </a:tr>
              <a:tr h="379327">
                <a:tc>
                  <a:txBody>
                    <a:bodyPr/>
                    <a:lstStyle/>
                    <a:p>
                      <a:r>
                        <a:rPr lang="en-US" dirty="0"/>
                        <a:t>Re-hospitalized</a:t>
                      </a:r>
                    </a:p>
                  </a:txBody>
                  <a:tcPr/>
                </a:tc>
                <a:tc>
                  <a:txBody>
                    <a:bodyPr/>
                    <a:lstStyle/>
                    <a:p>
                      <a:r>
                        <a:rPr lang="en-US" dirty="0"/>
                        <a:t>14%</a:t>
                      </a:r>
                    </a:p>
                  </a:txBody>
                  <a:tcPr/>
                </a:tc>
                <a:extLst>
                  <a:ext uri="{0D108BD9-81ED-4DB2-BD59-A6C34878D82A}">
                    <a16:rowId xmlns:a16="http://schemas.microsoft.com/office/drawing/2014/main" val="1294463877"/>
                  </a:ext>
                </a:extLst>
              </a:tr>
              <a:tr h="368261">
                <a:tc>
                  <a:txBody>
                    <a:bodyPr/>
                    <a:lstStyle/>
                    <a:p>
                      <a:r>
                        <a:rPr lang="en-US" dirty="0"/>
                        <a:t>External Respite</a:t>
                      </a:r>
                    </a:p>
                  </a:txBody>
                  <a:tcPr/>
                </a:tc>
                <a:tc>
                  <a:txBody>
                    <a:bodyPr/>
                    <a:lstStyle/>
                    <a:p>
                      <a:r>
                        <a:rPr lang="en-US" dirty="0"/>
                        <a:t>6%</a:t>
                      </a:r>
                    </a:p>
                  </a:txBody>
                  <a:tcPr/>
                </a:tc>
                <a:extLst>
                  <a:ext uri="{0D108BD9-81ED-4DB2-BD59-A6C34878D82A}">
                    <a16:rowId xmlns:a16="http://schemas.microsoft.com/office/drawing/2014/main" val="2244945547"/>
                  </a:ext>
                </a:extLst>
              </a:tr>
              <a:tr h="368261">
                <a:tc>
                  <a:txBody>
                    <a:bodyPr/>
                    <a:lstStyle/>
                    <a:p>
                      <a:r>
                        <a:rPr lang="en-US" dirty="0"/>
                        <a:t>Internal (Cardea) Respite</a:t>
                      </a:r>
                    </a:p>
                  </a:txBody>
                  <a:tcPr/>
                </a:tc>
                <a:tc>
                  <a:txBody>
                    <a:bodyPr/>
                    <a:lstStyle/>
                    <a:p>
                      <a:r>
                        <a:rPr lang="en-US" dirty="0"/>
                        <a:t>19%</a:t>
                      </a:r>
                    </a:p>
                  </a:txBody>
                  <a:tcPr/>
                </a:tc>
                <a:extLst>
                  <a:ext uri="{0D108BD9-81ED-4DB2-BD59-A6C34878D82A}">
                    <a16:rowId xmlns:a16="http://schemas.microsoft.com/office/drawing/2014/main" val="1903720506"/>
                  </a:ext>
                </a:extLst>
              </a:tr>
              <a:tr h="368261">
                <a:tc>
                  <a:txBody>
                    <a:bodyPr/>
                    <a:lstStyle/>
                    <a:p>
                      <a:r>
                        <a:rPr lang="en-US" dirty="0"/>
                        <a:t>SNF/long term care facility</a:t>
                      </a:r>
                    </a:p>
                  </a:txBody>
                  <a:tcPr/>
                </a:tc>
                <a:tc>
                  <a:txBody>
                    <a:bodyPr/>
                    <a:lstStyle/>
                    <a:p>
                      <a:r>
                        <a:rPr lang="en-US" dirty="0"/>
                        <a:t>1%</a:t>
                      </a:r>
                    </a:p>
                  </a:txBody>
                  <a:tcPr/>
                </a:tc>
                <a:extLst>
                  <a:ext uri="{0D108BD9-81ED-4DB2-BD59-A6C34878D82A}">
                    <a16:rowId xmlns:a16="http://schemas.microsoft.com/office/drawing/2014/main" val="1360039425"/>
                  </a:ext>
                </a:extLst>
              </a:tr>
              <a:tr h="368261">
                <a:tc>
                  <a:txBody>
                    <a:bodyPr/>
                    <a:lstStyle/>
                    <a:p>
                      <a:r>
                        <a:rPr lang="en-US" dirty="0"/>
                        <a:t>Death</a:t>
                      </a:r>
                    </a:p>
                  </a:txBody>
                  <a:tcPr/>
                </a:tc>
                <a:tc>
                  <a:txBody>
                    <a:bodyPr/>
                    <a:lstStyle/>
                    <a:p>
                      <a:r>
                        <a:rPr lang="en-US" dirty="0"/>
                        <a:t>1%</a:t>
                      </a:r>
                    </a:p>
                  </a:txBody>
                  <a:tcPr/>
                </a:tc>
                <a:extLst>
                  <a:ext uri="{0D108BD9-81ED-4DB2-BD59-A6C34878D82A}">
                    <a16:rowId xmlns:a16="http://schemas.microsoft.com/office/drawing/2014/main" val="977206852"/>
                  </a:ext>
                </a:extLst>
              </a:tr>
              <a:tr h="368261">
                <a:tc>
                  <a:txBody>
                    <a:bodyPr/>
                    <a:lstStyle/>
                    <a:p>
                      <a:r>
                        <a:rPr lang="en-US" dirty="0"/>
                        <a:t>Self Exit</a:t>
                      </a:r>
                    </a:p>
                  </a:txBody>
                  <a:tcPr/>
                </a:tc>
                <a:tc>
                  <a:txBody>
                    <a:bodyPr/>
                    <a:lstStyle/>
                    <a:p>
                      <a:r>
                        <a:rPr lang="en-US" dirty="0"/>
                        <a:t>29%</a:t>
                      </a:r>
                    </a:p>
                  </a:txBody>
                  <a:tcPr/>
                </a:tc>
                <a:extLst>
                  <a:ext uri="{0D108BD9-81ED-4DB2-BD59-A6C34878D82A}">
                    <a16:rowId xmlns:a16="http://schemas.microsoft.com/office/drawing/2014/main" val="2434635254"/>
                  </a:ext>
                </a:extLst>
              </a:tr>
            </a:tbl>
          </a:graphicData>
        </a:graphic>
      </p:graphicFrame>
    </p:spTree>
    <p:extLst>
      <p:ext uri="{BB962C8B-B14F-4D97-AF65-F5344CB8AC3E}">
        <p14:creationId xmlns:p14="http://schemas.microsoft.com/office/powerpoint/2010/main" val="4247691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367C-E122-BF53-4B8B-687951C78A0B}"/>
              </a:ext>
            </a:extLst>
          </p:cNvPr>
          <p:cNvSpPr>
            <a:spLocks noGrp="1"/>
          </p:cNvSpPr>
          <p:nvPr>
            <p:ph type="title"/>
          </p:nvPr>
        </p:nvSpPr>
        <p:spPr/>
        <p:txBody>
          <a:bodyPr>
            <a:normAutofit/>
          </a:bodyPr>
          <a:lstStyle/>
          <a:p>
            <a:r>
              <a:rPr lang="en-US" sz="3200" dirty="0"/>
              <a:t>Eddie’s Place medical respite program exits</a:t>
            </a:r>
          </a:p>
        </p:txBody>
      </p:sp>
      <p:sp>
        <p:nvSpPr>
          <p:cNvPr id="3" name="Content Placeholder 2">
            <a:extLst>
              <a:ext uri="{FF2B5EF4-FFF2-40B4-BE49-F238E27FC236}">
                <a16:creationId xmlns:a16="http://schemas.microsoft.com/office/drawing/2014/main" id="{2ACDE939-1F7E-7D01-2352-7128B1389F05}"/>
              </a:ext>
            </a:extLst>
          </p:cNvPr>
          <p:cNvSpPr>
            <a:spLocks noGrp="1"/>
          </p:cNvSpPr>
          <p:nvPr>
            <p:ph sz="half" idx="1"/>
          </p:nvPr>
        </p:nvSpPr>
        <p:spPr>
          <a:xfrm>
            <a:off x="838200" y="1690688"/>
            <a:ext cx="2834898" cy="4486275"/>
          </a:xfrm>
        </p:spPr>
        <p:txBody>
          <a:bodyPr/>
          <a:lstStyle/>
          <a:p>
            <a:r>
              <a:rPr lang="en-US" sz="2200" dirty="0"/>
              <a:t>24% of clients admitted to medical respite at Eddie’s Place discharge to permanent housing placement.</a:t>
            </a:r>
          </a:p>
          <a:p>
            <a:pPr marL="0" indent="0">
              <a:buNone/>
            </a:pPr>
            <a:endParaRPr lang="en-US" dirty="0"/>
          </a:p>
        </p:txBody>
      </p:sp>
      <p:pic>
        <p:nvPicPr>
          <p:cNvPr id="6" name="Content Placeholder 5" descr="A table with text on it&#10;&#10;Description automatically generated">
            <a:extLst>
              <a:ext uri="{FF2B5EF4-FFF2-40B4-BE49-F238E27FC236}">
                <a16:creationId xmlns:a16="http://schemas.microsoft.com/office/drawing/2014/main" id="{AE63CD67-22D7-FD0B-B1CA-44A5F9357051}"/>
              </a:ext>
            </a:extLst>
          </p:cNvPr>
          <p:cNvPicPr>
            <a:picLocks noGrp="1" noChangeAspect="1"/>
          </p:cNvPicPr>
          <p:nvPr>
            <p:ph sz="half" idx="2"/>
          </p:nvPr>
        </p:nvPicPr>
        <p:blipFill>
          <a:blip r:embed="rId2"/>
          <a:stretch>
            <a:fillRect/>
          </a:stretch>
        </p:blipFill>
        <p:spPr>
          <a:xfrm>
            <a:off x="4525506" y="1523205"/>
            <a:ext cx="5796366" cy="4969669"/>
          </a:xfrm>
        </p:spPr>
      </p:pic>
    </p:spTree>
    <p:extLst>
      <p:ext uri="{BB962C8B-B14F-4D97-AF65-F5344CB8AC3E}">
        <p14:creationId xmlns:p14="http://schemas.microsoft.com/office/powerpoint/2010/main" val="2912024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F564-48FC-4C20-1E32-36D175B76B4A}"/>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3200" kern="1200" dirty="0">
                <a:solidFill>
                  <a:schemeClr val="tx1"/>
                </a:solidFill>
                <a:latin typeface="+mj-lt"/>
                <a:ea typeface="+mj-ea"/>
                <a:cs typeface="+mj-cs"/>
              </a:rPr>
              <a:t>Client experience</a:t>
            </a:r>
          </a:p>
        </p:txBody>
      </p:sp>
      <p:sp>
        <p:nvSpPr>
          <p:cNvPr id="3" name="Content Placeholder 2">
            <a:extLst>
              <a:ext uri="{FF2B5EF4-FFF2-40B4-BE49-F238E27FC236}">
                <a16:creationId xmlns:a16="http://schemas.microsoft.com/office/drawing/2014/main" id="{9EA3B005-F06E-4C8F-5AC5-EBADB46E5A84}"/>
              </a:ext>
            </a:extLst>
          </p:cNvPr>
          <p:cNvSpPr>
            <a:spLocks noGrp="1"/>
          </p:cNvSpPr>
          <p:nvPr>
            <p:ph sz="half" idx="1"/>
          </p:nvPr>
        </p:nvSpPr>
        <p:spPr>
          <a:xfrm>
            <a:off x="4654294" y="411478"/>
            <a:ext cx="7108919" cy="2657185"/>
          </a:xfrm>
        </p:spPr>
        <p:txBody>
          <a:bodyPr vert="horz" lIns="91440" tIns="45720" rIns="91440" bIns="45720" rtlCol="0" anchor="ctr">
            <a:normAutofit/>
          </a:bodyPr>
          <a:lstStyle/>
          <a:p>
            <a:r>
              <a:rPr lang="en-US" sz="2200" dirty="0"/>
              <a:t>In May 2023 a researcher from Columbia University conducted a qualitative evaluation of Eddie’s Place</a:t>
            </a:r>
          </a:p>
          <a:p>
            <a:r>
              <a:rPr lang="en-US" sz="2200" dirty="0"/>
              <a:t>Cardea Health requested an evaluation to discover how their performance compared to resident expectations. </a:t>
            </a:r>
          </a:p>
          <a:p>
            <a:r>
              <a:rPr lang="en-US" sz="2200" dirty="0"/>
              <a:t>Interviewed 40 Eddie’s Place clients</a:t>
            </a:r>
          </a:p>
          <a:p>
            <a:endParaRPr lang="en-US" sz="1500" dirty="0"/>
          </a:p>
        </p:txBody>
      </p:sp>
      <p:pic>
        <p:nvPicPr>
          <p:cNvPr id="6" name="Content Placeholder 5" descr="A close-up of a text&#10;&#10;Description automatically generated">
            <a:extLst>
              <a:ext uri="{FF2B5EF4-FFF2-40B4-BE49-F238E27FC236}">
                <a16:creationId xmlns:a16="http://schemas.microsoft.com/office/drawing/2014/main" id="{42E12F24-E2A7-FA46-CF8C-620E96EF45AF}"/>
              </a:ext>
            </a:extLst>
          </p:cNvPr>
          <p:cNvPicPr>
            <a:picLocks noGrp="1" noChangeAspect="1"/>
          </p:cNvPicPr>
          <p:nvPr>
            <p:ph sz="half" idx="2"/>
          </p:nvPr>
        </p:nvPicPr>
        <p:blipFill>
          <a:blip r:embed="rId2"/>
          <a:stretch>
            <a:fillRect/>
          </a:stretch>
        </p:blipFill>
        <p:spPr>
          <a:xfrm>
            <a:off x="630936" y="2960175"/>
            <a:ext cx="9566949" cy="3595607"/>
          </a:xfrm>
          <a:prstGeom prst="rect">
            <a:avLst/>
          </a:prstGeom>
          <a:ln>
            <a:solidFill>
              <a:schemeClr val="tx1"/>
            </a:solidFill>
          </a:ln>
        </p:spPr>
      </p:pic>
    </p:spTree>
    <p:extLst>
      <p:ext uri="{BB962C8B-B14F-4D97-AF65-F5344CB8AC3E}">
        <p14:creationId xmlns:p14="http://schemas.microsoft.com/office/powerpoint/2010/main" val="273709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1A88-F746-88B9-9702-7F39D30E6FBE}"/>
              </a:ext>
            </a:extLst>
          </p:cNvPr>
          <p:cNvSpPr>
            <a:spLocks noGrp="1"/>
          </p:cNvSpPr>
          <p:nvPr>
            <p:ph type="title"/>
          </p:nvPr>
        </p:nvSpPr>
        <p:spPr>
          <a:xfrm>
            <a:off x="1137034" y="609597"/>
            <a:ext cx="9392421" cy="924735"/>
          </a:xfrm>
        </p:spPr>
        <p:txBody>
          <a:bodyPr vert="horz" lIns="91440" tIns="45720" rIns="91440" bIns="45720" rtlCol="0" anchor="ctr">
            <a:normAutofit/>
          </a:bodyPr>
          <a:lstStyle/>
          <a:p>
            <a:r>
              <a:rPr lang="en-US" sz="3200" kern="1200" dirty="0">
                <a:solidFill>
                  <a:schemeClr val="tx1"/>
                </a:solidFill>
                <a:latin typeface="+mj-lt"/>
                <a:ea typeface="+mj-ea"/>
                <a:cs typeface="+mj-cs"/>
              </a:rPr>
              <a:t>Overall rating of Eddie’s Place </a:t>
            </a:r>
          </a:p>
        </p:txBody>
      </p:sp>
      <p:graphicFrame>
        <p:nvGraphicFramePr>
          <p:cNvPr id="4" name="Content Placeholder 3">
            <a:extLst>
              <a:ext uri="{FF2B5EF4-FFF2-40B4-BE49-F238E27FC236}">
                <a16:creationId xmlns:a16="http://schemas.microsoft.com/office/drawing/2014/main" id="{2CA2C301-ABB3-B2E8-6900-6A70C3AAFFF6}"/>
              </a:ext>
            </a:extLst>
          </p:cNvPr>
          <p:cNvGraphicFramePr>
            <a:graphicFrameLocks noGrp="1"/>
          </p:cNvGraphicFramePr>
          <p:nvPr>
            <p:ph sz="half" idx="1"/>
            <p:extLst>
              <p:ext uri="{D42A27DB-BD31-4B8C-83A1-F6EECF244321}">
                <p14:modId xmlns:p14="http://schemas.microsoft.com/office/powerpoint/2010/main" val="815904111"/>
              </p:ext>
            </p:extLst>
          </p:nvPr>
        </p:nvGraphicFramePr>
        <p:xfrm>
          <a:off x="6719367" y="1704814"/>
          <a:ext cx="4788506" cy="3195662"/>
        </p:xfrm>
        <a:graphic>
          <a:graphicData uri="http://schemas.openxmlformats.org/drawingml/2006/table">
            <a:tbl>
              <a:tblPr firstRow="1" firstCol="1" bandRow="1">
                <a:noFill/>
                <a:tableStyleId>{5C22544A-7EE6-4342-B048-85BDC9FD1C3A}</a:tableStyleId>
              </a:tblPr>
              <a:tblGrid>
                <a:gridCol w="2781094">
                  <a:extLst>
                    <a:ext uri="{9D8B030D-6E8A-4147-A177-3AD203B41FA5}">
                      <a16:colId xmlns:a16="http://schemas.microsoft.com/office/drawing/2014/main" val="745746554"/>
                    </a:ext>
                  </a:extLst>
                </a:gridCol>
                <a:gridCol w="2007412">
                  <a:extLst>
                    <a:ext uri="{9D8B030D-6E8A-4147-A177-3AD203B41FA5}">
                      <a16:colId xmlns:a16="http://schemas.microsoft.com/office/drawing/2014/main" val="3355915648"/>
                    </a:ext>
                  </a:extLst>
                </a:gridCol>
              </a:tblGrid>
              <a:tr h="1219337">
                <a:tc>
                  <a:txBody>
                    <a:bodyPr/>
                    <a:lstStyle/>
                    <a:p>
                      <a:pPr marL="0" marR="0">
                        <a:lnSpc>
                          <a:spcPct val="107000"/>
                        </a:lnSpc>
                        <a:spcBef>
                          <a:spcPts val="0"/>
                        </a:spcBef>
                        <a:spcAft>
                          <a:spcPts val="0"/>
                        </a:spcAft>
                      </a:pPr>
                      <a:r>
                        <a:rPr lang="en-US" sz="2300" b="1" kern="100">
                          <a:solidFill>
                            <a:schemeClr val="tx1">
                              <a:lumMod val="75000"/>
                              <a:lumOff val="25000"/>
                            </a:schemeClr>
                          </a:solidFill>
                          <a:effectLst/>
                        </a:rPr>
                        <a:t> </a:t>
                      </a:r>
                    </a:p>
                    <a:p>
                      <a:pPr marL="0" marR="0">
                        <a:lnSpc>
                          <a:spcPct val="107000"/>
                        </a:lnSpc>
                        <a:spcBef>
                          <a:spcPts val="0"/>
                        </a:spcBef>
                        <a:spcAft>
                          <a:spcPts val="0"/>
                        </a:spcAft>
                      </a:pPr>
                      <a:r>
                        <a:rPr lang="en-US" sz="2300" b="1" kern="100">
                          <a:solidFill>
                            <a:schemeClr val="tx1">
                              <a:lumMod val="75000"/>
                              <a:lumOff val="25000"/>
                            </a:schemeClr>
                          </a:solidFill>
                          <a:effectLst/>
                        </a:rPr>
                        <a:t>Overall rating of Eddie’s Place</a:t>
                      </a:r>
                      <a:endParaRPr lang="en-US" sz="2300" b="1"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72732" marT="172732" marB="172732">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nSpc>
                          <a:spcPct val="107000"/>
                        </a:lnSpc>
                        <a:spcBef>
                          <a:spcPts val="0"/>
                        </a:spcBef>
                        <a:spcAft>
                          <a:spcPts val="0"/>
                        </a:spcAft>
                      </a:pPr>
                      <a:r>
                        <a:rPr lang="en-US" sz="2300" kern="100" dirty="0">
                          <a:solidFill>
                            <a:schemeClr val="tx1">
                              <a:lumMod val="75000"/>
                              <a:lumOff val="25000"/>
                            </a:schemeClr>
                          </a:solidFill>
                          <a:effectLst/>
                        </a:rPr>
                        <a:t># of responses</a:t>
                      </a:r>
                      <a:endParaRPr lang="en-US" sz="2300" kern="10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72732" marT="172732" marB="172732">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544987822"/>
                  </a:ext>
                </a:extLst>
              </a:tr>
              <a:tr h="513120">
                <a:tc>
                  <a:txBody>
                    <a:bodyPr/>
                    <a:lstStyle/>
                    <a:p>
                      <a:pPr marL="0" marR="0">
                        <a:lnSpc>
                          <a:spcPct val="107000"/>
                        </a:lnSpc>
                        <a:spcBef>
                          <a:spcPts val="0"/>
                        </a:spcBef>
                        <a:spcAft>
                          <a:spcPts val="0"/>
                        </a:spcAft>
                      </a:pPr>
                      <a:r>
                        <a:rPr lang="en-US" sz="1800" b="1" kern="100">
                          <a:solidFill>
                            <a:schemeClr val="tx1">
                              <a:lumMod val="75000"/>
                              <a:lumOff val="25000"/>
                            </a:schemeClr>
                          </a:solidFill>
                          <a:effectLst/>
                        </a:rPr>
                        <a:t>So-so</a:t>
                      </a:r>
                      <a:endParaRPr lang="en-US" sz="1800" b="1"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nSpc>
                          <a:spcPct val="107000"/>
                        </a:lnSpc>
                        <a:spcBef>
                          <a:spcPts val="0"/>
                        </a:spcBef>
                        <a:spcAft>
                          <a:spcPts val="0"/>
                        </a:spcAft>
                      </a:pPr>
                      <a:r>
                        <a:rPr lang="en-US" sz="1800" kern="100">
                          <a:solidFill>
                            <a:schemeClr val="tx1">
                              <a:lumMod val="75000"/>
                              <a:lumOff val="25000"/>
                            </a:schemeClr>
                          </a:solidFill>
                          <a:effectLst/>
                        </a:rPr>
                        <a:t> 5</a:t>
                      </a:r>
                      <a:endParaRPr lang="en-US" sz="1800"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68756052"/>
                  </a:ext>
                </a:extLst>
              </a:tr>
              <a:tr h="513120">
                <a:tc>
                  <a:txBody>
                    <a:bodyPr/>
                    <a:lstStyle/>
                    <a:p>
                      <a:pPr marL="0" marR="0">
                        <a:lnSpc>
                          <a:spcPct val="107000"/>
                        </a:lnSpc>
                        <a:spcBef>
                          <a:spcPts val="0"/>
                        </a:spcBef>
                        <a:spcAft>
                          <a:spcPts val="0"/>
                        </a:spcAft>
                      </a:pPr>
                      <a:r>
                        <a:rPr lang="en-US" sz="1800" b="1" kern="100">
                          <a:solidFill>
                            <a:schemeClr val="tx1">
                              <a:lumMod val="75000"/>
                              <a:lumOff val="25000"/>
                            </a:schemeClr>
                          </a:solidFill>
                          <a:effectLst/>
                        </a:rPr>
                        <a:t>All right</a:t>
                      </a:r>
                      <a:endParaRPr lang="en-US" sz="1800" b="1"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nSpc>
                          <a:spcPct val="107000"/>
                        </a:lnSpc>
                        <a:spcBef>
                          <a:spcPts val="0"/>
                        </a:spcBef>
                        <a:spcAft>
                          <a:spcPts val="0"/>
                        </a:spcAft>
                      </a:pPr>
                      <a:r>
                        <a:rPr lang="en-US" sz="1800" kern="100">
                          <a:solidFill>
                            <a:schemeClr val="tx1">
                              <a:lumMod val="75000"/>
                              <a:lumOff val="25000"/>
                            </a:schemeClr>
                          </a:solidFill>
                          <a:effectLst/>
                        </a:rPr>
                        <a:t>15</a:t>
                      </a:r>
                      <a:endParaRPr lang="en-US" sz="1800"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951264451"/>
                  </a:ext>
                </a:extLst>
              </a:tr>
              <a:tr h="513120">
                <a:tc>
                  <a:txBody>
                    <a:bodyPr/>
                    <a:lstStyle/>
                    <a:p>
                      <a:pPr marL="0" marR="0">
                        <a:lnSpc>
                          <a:spcPct val="107000"/>
                        </a:lnSpc>
                        <a:spcBef>
                          <a:spcPts val="0"/>
                        </a:spcBef>
                        <a:spcAft>
                          <a:spcPts val="0"/>
                        </a:spcAft>
                      </a:pPr>
                      <a:r>
                        <a:rPr lang="en-US" sz="1800" b="1" kern="100">
                          <a:solidFill>
                            <a:schemeClr val="tx1">
                              <a:lumMod val="75000"/>
                              <a:lumOff val="25000"/>
                            </a:schemeClr>
                          </a:solidFill>
                          <a:effectLst/>
                        </a:rPr>
                        <a:t>High praise</a:t>
                      </a:r>
                      <a:endParaRPr lang="en-US" sz="1800" b="1" kern="10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nSpc>
                          <a:spcPct val="107000"/>
                        </a:lnSpc>
                        <a:spcBef>
                          <a:spcPts val="0"/>
                        </a:spcBef>
                        <a:spcAft>
                          <a:spcPts val="0"/>
                        </a:spcAft>
                      </a:pPr>
                      <a:r>
                        <a:rPr lang="en-US" sz="1800" kern="100" dirty="0">
                          <a:solidFill>
                            <a:schemeClr val="tx1">
                              <a:lumMod val="75000"/>
                              <a:lumOff val="25000"/>
                            </a:schemeClr>
                          </a:solidFill>
                          <a:effectLst/>
                        </a:rPr>
                        <a:t>20</a:t>
                      </a:r>
                      <a:endParaRPr lang="en-US" sz="1800" kern="10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287886" marR="149701" marT="149701" marB="149701">
                    <a:lnL w="19050" cap="flat" cmpd="sng" algn="ctr">
                      <a:solidFill>
                        <a:srgbClr val="FFFFFF"/>
                      </a:solid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2695677480"/>
                  </a:ext>
                </a:extLst>
              </a:tr>
            </a:tbl>
          </a:graphicData>
        </a:graphic>
      </p:graphicFrame>
      <p:sp>
        <p:nvSpPr>
          <p:cNvPr id="5" name="Content Placeholder 4">
            <a:extLst>
              <a:ext uri="{FF2B5EF4-FFF2-40B4-BE49-F238E27FC236}">
                <a16:creationId xmlns:a16="http://schemas.microsoft.com/office/drawing/2014/main" id="{6F054515-A8C5-844F-45E6-431951D467CE}"/>
              </a:ext>
            </a:extLst>
          </p:cNvPr>
          <p:cNvSpPr>
            <a:spLocks noGrp="1"/>
          </p:cNvSpPr>
          <p:nvPr>
            <p:ph sz="half" idx="2"/>
          </p:nvPr>
        </p:nvSpPr>
        <p:spPr>
          <a:xfrm>
            <a:off x="1137034" y="1704814"/>
            <a:ext cx="4958966" cy="4881966"/>
          </a:xfrm>
        </p:spPr>
        <p:txBody>
          <a:bodyPr vert="horz" lIns="91440" tIns="45720" rIns="91440" bIns="45720" rtlCol="0">
            <a:normAutofit/>
          </a:bodyPr>
          <a:lstStyle/>
          <a:p>
            <a:pPr marL="0" indent="0">
              <a:buNone/>
            </a:pPr>
            <a:r>
              <a:rPr lang="en-US" sz="2200" dirty="0">
                <a:effectLst/>
              </a:rPr>
              <a:t>“Thirteen (13) respondents had heard of Eddie’s Place and said it had been recommended because it was safe and “they treated you good.”  They were not disappointed.   But almost half of those interviewed either had no expectations or low expectations based on bad experiences in other short term care facilities or bed and boards.  They were pleasantly surprised by what they found at Eddie’s Place.”* </a:t>
            </a:r>
          </a:p>
          <a:p>
            <a:pPr marL="0" indent="0">
              <a:buNone/>
            </a:pPr>
            <a:r>
              <a:rPr lang="en-US" sz="2200" dirty="0"/>
              <a:t>- </a:t>
            </a:r>
            <a:r>
              <a:rPr lang="en-US" sz="2200" dirty="0">
                <a:effectLst/>
              </a:rPr>
              <a:t>MEETING EXPECTATIONS AT EDDIE’S PLACE </a:t>
            </a:r>
            <a:r>
              <a:rPr lang="en-US" sz="2200" i="1" dirty="0">
                <a:effectLst/>
              </a:rPr>
              <a:t>Report on interviews and observations by Ann W. Martin, Ed.D. Columbia University</a:t>
            </a:r>
            <a:endParaRPr lang="en-US" sz="2200" dirty="0">
              <a:effectLst/>
            </a:endParaRPr>
          </a:p>
          <a:p>
            <a:pPr marL="0"/>
            <a:endParaRPr lang="en-US" sz="1900" dirty="0">
              <a:effectLst/>
            </a:endParaRPr>
          </a:p>
          <a:p>
            <a:pPr marL="0"/>
            <a:endParaRPr lang="en-US" sz="1900" dirty="0"/>
          </a:p>
        </p:txBody>
      </p:sp>
    </p:spTree>
    <p:extLst>
      <p:ext uri="{BB962C8B-B14F-4D97-AF65-F5344CB8AC3E}">
        <p14:creationId xmlns:p14="http://schemas.microsoft.com/office/powerpoint/2010/main" val="3926595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532D-B56B-A15A-F33D-BD11EF05CECD}"/>
              </a:ext>
            </a:extLst>
          </p:cNvPr>
          <p:cNvSpPr>
            <a:spLocks noGrp="1"/>
          </p:cNvSpPr>
          <p:nvPr>
            <p:ph type="title"/>
          </p:nvPr>
        </p:nvSpPr>
        <p:spPr>
          <a:xfrm>
            <a:off x="468824" y="365125"/>
            <a:ext cx="10884976" cy="1325563"/>
          </a:xfrm>
        </p:spPr>
        <p:txBody>
          <a:bodyPr>
            <a:normAutofit/>
          </a:bodyPr>
          <a:lstStyle/>
          <a:p>
            <a:r>
              <a:rPr lang="en-US" sz="4000" dirty="0"/>
              <a:t>"</a:t>
            </a:r>
            <a:r>
              <a:rPr lang="en-US" sz="3200" dirty="0"/>
              <a:t>Would you recommend Eddie’s Place for care?”</a:t>
            </a:r>
          </a:p>
        </p:txBody>
      </p:sp>
      <p:graphicFrame>
        <p:nvGraphicFramePr>
          <p:cNvPr id="5" name="Content Placeholder 4">
            <a:extLst>
              <a:ext uri="{FF2B5EF4-FFF2-40B4-BE49-F238E27FC236}">
                <a16:creationId xmlns:a16="http://schemas.microsoft.com/office/drawing/2014/main" id="{8455E7F6-0C83-906B-18EA-F09FC18FC389}"/>
              </a:ext>
            </a:extLst>
          </p:cNvPr>
          <p:cNvGraphicFramePr>
            <a:graphicFrameLocks noGrp="1"/>
          </p:cNvGraphicFramePr>
          <p:nvPr>
            <p:ph sz="half" idx="1"/>
            <p:extLst>
              <p:ext uri="{D42A27DB-BD31-4B8C-83A1-F6EECF244321}">
                <p14:modId xmlns:p14="http://schemas.microsoft.com/office/powerpoint/2010/main" val="2219220151"/>
              </p:ext>
            </p:extLst>
          </p:nvPr>
        </p:nvGraphicFramePr>
        <p:xfrm>
          <a:off x="5650424" y="1790738"/>
          <a:ext cx="5895813" cy="4166073"/>
        </p:xfrm>
        <a:graphic>
          <a:graphicData uri="http://schemas.openxmlformats.org/drawingml/2006/table">
            <a:tbl>
              <a:tblPr firstRow="1" firstCol="1" bandRow="1">
                <a:tableStyleId>{5C22544A-7EE6-4342-B048-85BDC9FD1C3A}</a:tableStyleId>
              </a:tblPr>
              <a:tblGrid>
                <a:gridCol w="4098010">
                  <a:extLst>
                    <a:ext uri="{9D8B030D-6E8A-4147-A177-3AD203B41FA5}">
                      <a16:colId xmlns:a16="http://schemas.microsoft.com/office/drawing/2014/main" val="2483475486"/>
                    </a:ext>
                  </a:extLst>
                </a:gridCol>
                <a:gridCol w="1797803">
                  <a:extLst>
                    <a:ext uri="{9D8B030D-6E8A-4147-A177-3AD203B41FA5}">
                      <a16:colId xmlns:a16="http://schemas.microsoft.com/office/drawing/2014/main" val="3854151495"/>
                    </a:ext>
                  </a:extLst>
                </a:gridCol>
              </a:tblGrid>
              <a:tr h="355679">
                <a:tc>
                  <a:txBody>
                    <a:bodyPr/>
                    <a:lstStyle/>
                    <a:p>
                      <a:pPr marL="0" marR="0">
                        <a:lnSpc>
                          <a:spcPct val="107000"/>
                        </a:lnSpc>
                        <a:spcBef>
                          <a:spcPts val="0"/>
                        </a:spcBef>
                        <a:spcAft>
                          <a:spcPts val="0"/>
                        </a:spcAft>
                      </a:pPr>
                      <a:r>
                        <a:rPr lang="en-US" sz="2000" kern="100">
                          <a:effectLst/>
                          <a:latin typeface="+mn-lt"/>
                        </a:rPr>
                        <a:t>REASON</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 of respondents</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4261972402"/>
                  </a:ext>
                </a:extLst>
              </a:tr>
              <a:tr h="355679">
                <a:tc>
                  <a:txBody>
                    <a:bodyPr/>
                    <a:lstStyle/>
                    <a:p>
                      <a:pPr marL="0" marR="0">
                        <a:lnSpc>
                          <a:spcPct val="107000"/>
                        </a:lnSpc>
                        <a:spcBef>
                          <a:spcPts val="0"/>
                        </a:spcBef>
                        <a:spcAft>
                          <a:spcPts val="0"/>
                        </a:spcAft>
                      </a:pPr>
                      <a:r>
                        <a:rPr lang="en-US" sz="2000" kern="100" dirty="0">
                          <a:effectLst/>
                          <a:latin typeface="+mn-lt"/>
                        </a:rPr>
                        <a:t>Peaceful and safe</a:t>
                      </a:r>
                      <a:endParaRPr lang="en-US" sz="2000" kern="100" dirty="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7</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563584523"/>
                  </a:ext>
                </a:extLst>
              </a:tr>
              <a:tr h="682339">
                <a:tc>
                  <a:txBody>
                    <a:bodyPr/>
                    <a:lstStyle/>
                    <a:p>
                      <a:pPr marL="0" marR="0">
                        <a:lnSpc>
                          <a:spcPct val="107000"/>
                        </a:lnSpc>
                        <a:spcBef>
                          <a:spcPts val="0"/>
                        </a:spcBef>
                        <a:spcAft>
                          <a:spcPts val="0"/>
                        </a:spcAft>
                      </a:pPr>
                      <a:r>
                        <a:rPr lang="en-US" sz="2000" kern="100" dirty="0">
                          <a:effectLst/>
                          <a:latin typeface="+mn-lt"/>
                        </a:rPr>
                        <a:t>Freedom/independence</a:t>
                      </a:r>
                    </a:p>
                    <a:p>
                      <a:pPr marL="0" marR="0">
                        <a:lnSpc>
                          <a:spcPct val="107000"/>
                        </a:lnSpc>
                        <a:spcBef>
                          <a:spcPts val="0"/>
                        </a:spcBef>
                        <a:spcAft>
                          <a:spcPts val="0"/>
                        </a:spcAft>
                      </a:pPr>
                      <a:r>
                        <a:rPr lang="en-US" sz="2000" kern="100" dirty="0">
                          <a:effectLst/>
                          <a:latin typeface="+mn-lt"/>
                        </a:rPr>
                        <a:t>“They leave  you alone.”</a:t>
                      </a:r>
                      <a:endParaRPr lang="en-US" sz="2000" kern="100" dirty="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4</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1644673916"/>
                  </a:ext>
                </a:extLst>
              </a:tr>
              <a:tr h="355679">
                <a:tc>
                  <a:txBody>
                    <a:bodyPr/>
                    <a:lstStyle/>
                    <a:p>
                      <a:pPr marL="0" marR="0">
                        <a:lnSpc>
                          <a:spcPct val="107000"/>
                        </a:lnSpc>
                        <a:spcBef>
                          <a:spcPts val="0"/>
                        </a:spcBef>
                        <a:spcAft>
                          <a:spcPts val="0"/>
                        </a:spcAft>
                      </a:pPr>
                      <a:r>
                        <a:rPr lang="en-US" sz="2000" kern="100" dirty="0">
                          <a:effectLst/>
                          <a:latin typeface="+mn-lt"/>
                        </a:rPr>
                        <a:t>Bathroom, shower, laundry</a:t>
                      </a:r>
                      <a:endParaRPr lang="en-US" sz="2000" kern="100" dirty="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4</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2750224604"/>
                  </a:ext>
                </a:extLst>
              </a:tr>
              <a:tr h="355679">
                <a:tc>
                  <a:txBody>
                    <a:bodyPr/>
                    <a:lstStyle/>
                    <a:p>
                      <a:pPr marL="0" marR="0">
                        <a:lnSpc>
                          <a:spcPct val="107000"/>
                        </a:lnSpc>
                        <a:spcBef>
                          <a:spcPts val="0"/>
                        </a:spcBef>
                        <a:spcAft>
                          <a:spcPts val="0"/>
                        </a:spcAft>
                      </a:pPr>
                      <a:r>
                        <a:rPr lang="en-US" sz="2000" kern="100">
                          <a:effectLst/>
                          <a:latin typeface="+mn-lt"/>
                        </a:rPr>
                        <a:t>Food</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dirty="0">
                          <a:effectLst/>
                        </a:rPr>
                        <a:t>4</a:t>
                      </a:r>
                      <a:endParaRPr lang="en-US" sz="2000" kern="100" dirty="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1934986636"/>
                  </a:ext>
                </a:extLst>
              </a:tr>
              <a:tr h="355679">
                <a:tc>
                  <a:txBody>
                    <a:bodyPr/>
                    <a:lstStyle/>
                    <a:p>
                      <a:pPr marL="0" marR="0">
                        <a:lnSpc>
                          <a:spcPct val="107000"/>
                        </a:lnSpc>
                        <a:spcBef>
                          <a:spcPts val="0"/>
                        </a:spcBef>
                        <a:spcAft>
                          <a:spcPts val="0"/>
                        </a:spcAft>
                      </a:pPr>
                      <a:r>
                        <a:rPr lang="en-US" sz="2000" kern="100">
                          <a:effectLst/>
                          <a:latin typeface="+mn-lt"/>
                        </a:rPr>
                        <a:t>Shelter</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3</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2217859390"/>
                  </a:ext>
                </a:extLst>
              </a:tr>
              <a:tr h="355679">
                <a:tc>
                  <a:txBody>
                    <a:bodyPr/>
                    <a:lstStyle/>
                    <a:p>
                      <a:pPr marL="0" marR="0">
                        <a:lnSpc>
                          <a:spcPct val="107000"/>
                        </a:lnSpc>
                        <a:spcBef>
                          <a:spcPts val="0"/>
                        </a:spcBef>
                        <a:spcAft>
                          <a:spcPts val="0"/>
                        </a:spcAft>
                      </a:pPr>
                      <a:r>
                        <a:rPr lang="en-US" sz="2000" kern="100">
                          <a:effectLst/>
                          <a:latin typeface="+mn-lt"/>
                        </a:rPr>
                        <a:t>“It’s not hard to follow the rules.”</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3</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2894575071"/>
                  </a:ext>
                </a:extLst>
              </a:tr>
              <a:tr h="355679">
                <a:tc>
                  <a:txBody>
                    <a:bodyPr/>
                    <a:lstStyle/>
                    <a:p>
                      <a:pPr marL="0" marR="0">
                        <a:lnSpc>
                          <a:spcPct val="107000"/>
                        </a:lnSpc>
                        <a:spcBef>
                          <a:spcPts val="0"/>
                        </a:spcBef>
                        <a:spcAft>
                          <a:spcPts val="0"/>
                        </a:spcAft>
                      </a:pPr>
                      <a:r>
                        <a:rPr lang="en-US" sz="2000" kern="100">
                          <a:effectLst/>
                          <a:latin typeface="+mn-lt"/>
                        </a:rPr>
                        <a:t>Staff</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2</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899811773"/>
                  </a:ext>
                </a:extLst>
              </a:tr>
              <a:tr h="355679">
                <a:tc>
                  <a:txBody>
                    <a:bodyPr/>
                    <a:lstStyle/>
                    <a:p>
                      <a:pPr marL="0" marR="0">
                        <a:lnSpc>
                          <a:spcPct val="107000"/>
                        </a:lnSpc>
                        <a:spcBef>
                          <a:spcPts val="0"/>
                        </a:spcBef>
                        <a:spcAft>
                          <a:spcPts val="0"/>
                        </a:spcAft>
                      </a:pPr>
                      <a:r>
                        <a:rPr lang="en-US" sz="2000" kern="100">
                          <a:effectLst/>
                          <a:latin typeface="+mn-lt"/>
                        </a:rPr>
                        <a:t>Rides</a:t>
                      </a:r>
                      <a:endParaRPr lang="en-US" sz="2000" kern="10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kern="100">
                          <a:effectLst/>
                        </a:rPr>
                        <a:t>2</a:t>
                      </a:r>
                      <a:endParaRPr lang="en-US" sz="2000" kern="10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817673378"/>
                  </a:ext>
                </a:extLst>
              </a:tr>
              <a:tr h="355679">
                <a:tc>
                  <a:txBody>
                    <a:bodyPr/>
                    <a:lstStyle/>
                    <a:p>
                      <a:pPr marL="0" marR="0">
                        <a:lnSpc>
                          <a:spcPct val="107000"/>
                        </a:lnSpc>
                        <a:spcBef>
                          <a:spcPts val="0"/>
                        </a:spcBef>
                        <a:spcAft>
                          <a:spcPts val="0"/>
                        </a:spcAft>
                      </a:pPr>
                      <a:r>
                        <a:rPr lang="en-US" sz="2000" kern="100" dirty="0">
                          <a:effectLst/>
                          <a:latin typeface="+mn-lt"/>
                        </a:rPr>
                        <a:t>Feel accepted </a:t>
                      </a:r>
                      <a:endParaRPr lang="en-US" sz="2000" kern="100" dirty="0">
                        <a:effectLst/>
                        <a:latin typeface="+mn-lt"/>
                        <a:ea typeface="Calibri" panose="020F0502020204030204" pitchFamily="34" charset="0"/>
                        <a:cs typeface="Times New Roman" panose="02020603050405020304" pitchFamily="18" charset="0"/>
                      </a:endParaRPr>
                    </a:p>
                  </a:txBody>
                  <a:tcPr marL="111829" marR="111829" marT="0" marB="0"/>
                </a:tc>
                <a:tc>
                  <a:txBody>
                    <a:bodyPr/>
                    <a:lstStyle/>
                    <a:p>
                      <a:pPr marL="0" marR="0">
                        <a:lnSpc>
                          <a:spcPct val="107000"/>
                        </a:lnSpc>
                        <a:spcBef>
                          <a:spcPts val="0"/>
                        </a:spcBef>
                        <a:spcAft>
                          <a:spcPts val="0"/>
                        </a:spcAft>
                      </a:pPr>
                      <a:r>
                        <a:rPr lang="en-US" sz="2000" u="sng" kern="100" dirty="0">
                          <a:effectLst/>
                        </a:rPr>
                        <a:t>1</a:t>
                      </a:r>
                      <a:endParaRPr lang="en-US" sz="2000" kern="100" dirty="0">
                        <a:effectLst/>
                        <a:latin typeface="Arial" panose="020B0604020202020204" pitchFamily="34" charset="0"/>
                        <a:ea typeface="Calibri" panose="020F0502020204030204" pitchFamily="34" charset="0"/>
                        <a:cs typeface="Times New Roman" panose="02020603050405020304" pitchFamily="18" charset="0"/>
                      </a:endParaRPr>
                    </a:p>
                  </a:txBody>
                  <a:tcPr marL="111829" marR="111829" marT="0" marB="0"/>
                </a:tc>
                <a:extLst>
                  <a:ext uri="{0D108BD9-81ED-4DB2-BD59-A6C34878D82A}">
                    <a16:rowId xmlns:a16="http://schemas.microsoft.com/office/drawing/2014/main" val="1799752452"/>
                  </a:ext>
                </a:extLst>
              </a:tr>
            </a:tbl>
          </a:graphicData>
        </a:graphic>
      </p:graphicFrame>
      <p:sp>
        <p:nvSpPr>
          <p:cNvPr id="7" name="Content Placeholder 6">
            <a:extLst>
              <a:ext uri="{FF2B5EF4-FFF2-40B4-BE49-F238E27FC236}">
                <a16:creationId xmlns:a16="http://schemas.microsoft.com/office/drawing/2014/main" id="{81AE0C63-8ADC-1766-60C9-9BC1AE6DBC0C}"/>
              </a:ext>
            </a:extLst>
          </p:cNvPr>
          <p:cNvSpPr>
            <a:spLocks noGrp="1"/>
          </p:cNvSpPr>
          <p:nvPr>
            <p:ph sz="half" idx="2"/>
          </p:nvPr>
        </p:nvSpPr>
        <p:spPr>
          <a:xfrm>
            <a:off x="468824" y="1790738"/>
            <a:ext cx="5181600" cy="4138252"/>
          </a:xfrm>
        </p:spPr>
        <p:txBody>
          <a:bodyPr/>
          <a:lstStyle/>
          <a:p>
            <a:pPr marL="0" indent="0">
              <a:buNone/>
            </a:pPr>
            <a:r>
              <a:rPr lang="en-US" sz="2200" dirty="0">
                <a:effectLst/>
                <a:ea typeface="Calibri" panose="020F0502020204030204" pitchFamily="34" charset="0"/>
                <a:cs typeface="Times New Roman" panose="02020603050405020304" pitchFamily="18" charset="0"/>
              </a:rPr>
              <a:t>“As stories unfolded, they did not always leave space for me to ask whether the patient would recommend Eddie’s Place for respite, but of those I asked (28), all but two said “yes” with enthusiasm, including some who had expressed dissatisfaction with an aspect of Eddie’s.  I probed for reasons”</a:t>
            </a:r>
            <a:r>
              <a:rPr lang="en-US" sz="2200" dirty="0">
                <a:effectLst/>
              </a:rPr>
              <a:t> </a:t>
            </a:r>
          </a:p>
          <a:p>
            <a:pPr marL="0" indent="0">
              <a:buNone/>
            </a:pPr>
            <a:r>
              <a:rPr lang="en-US" sz="2200" dirty="0"/>
              <a:t>- </a:t>
            </a:r>
            <a:r>
              <a:rPr lang="en-US" sz="2200" dirty="0">
                <a:effectLst/>
              </a:rPr>
              <a:t>MEETING EXPECTATIONS AT EDDIE’S PLACE </a:t>
            </a:r>
            <a:r>
              <a:rPr lang="en-US" sz="2200" i="1" dirty="0">
                <a:effectLst/>
              </a:rPr>
              <a:t>Report on interviews and observations by Ann W. Martin, Ed.D. Columbia University</a:t>
            </a:r>
            <a:endParaRPr lang="en-US" sz="2200" dirty="0">
              <a:effectLst/>
            </a:endParaRPr>
          </a:p>
          <a:p>
            <a:endParaRPr lang="en-US" dirty="0">
              <a:effectLst/>
            </a:endParaRPr>
          </a:p>
          <a:p>
            <a:endParaRPr lang="en-US" dirty="0"/>
          </a:p>
        </p:txBody>
      </p:sp>
    </p:spTree>
    <p:extLst>
      <p:ext uri="{BB962C8B-B14F-4D97-AF65-F5344CB8AC3E}">
        <p14:creationId xmlns:p14="http://schemas.microsoft.com/office/powerpoint/2010/main" val="913115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2E4C9-64CD-C959-17CE-CD2FB9653741}"/>
              </a:ext>
            </a:extLst>
          </p:cNvPr>
          <p:cNvSpPr>
            <a:spLocks noGrp="1"/>
          </p:cNvSpPr>
          <p:nvPr>
            <p:ph type="title"/>
          </p:nvPr>
        </p:nvSpPr>
        <p:spPr>
          <a:xfrm>
            <a:off x="263471" y="365126"/>
            <a:ext cx="5826046" cy="890238"/>
          </a:xfrm>
        </p:spPr>
        <p:txBody>
          <a:bodyPr vert="horz" lIns="91440" tIns="45720" rIns="91440" bIns="45720" rtlCol="0" anchor="ctr">
            <a:normAutofit/>
          </a:bodyPr>
          <a:lstStyle/>
          <a:p>
            <a:r>
              <a:rPr lang="en-US" sz="3200" dirty="0"/>
              <a:t>Client experience at Eddie’s Place</a:t>
            </a:r>
          </a:p>
        </p:txBody>
      </p:sp>
      <p:sp>
        <p:nvSpPr>
          <p:cNvPr id="5" name="Content Placeholder 4">
            <a:extLst>
              <a:ext uri="{FF2B5EF4-FFF2-40B4-BE49-F238E27FC236}">
                <a16:creationId xmlns:a16="http://schemas.microsoft.com/office/drawing/2014/main" id="{CE8BD530-4026-EFCC-1139-B9D4C32D7A21}"/>
              </a:ext>
            </a:extLst>
          </p:cNvPr>
          <p:cNvSpPr>
            <a:spLocks noGrp="1"/>
          </p:cNvSpPr>
          <p:nvPr>
            <p:ph sz="half" idx="1"/>
          </p:nvPr>
        </p:nvSpPr>
        <p:spPr>
          <a:xfrm>
            <a:off x="263472" y="1620490"/>
            <a:ext cx="6261314" cy="5012785"/>
          </a:xfrm>
        </p:spPr>
        <p:txBody>
          <a:bodyPr vert="horz" lIns="91440" tIns="45720" rIns="91440" bIns="45720" rtlCol="0">
            <a:normAutofit/>
          </a:bodyPr>
          <a:lstStyle/>
          <a:p>
            <a:pPr marL="342900" marR="0" lvl="0">
              <a:spcBef>
                <a:spcPts val="0"/>
              </a:spcBef>
              <a:spcAft>
                <a:spcPts val="0"/>
              </a:spcAft>
            </a:pPr>
            <a:r>
              <a:rPr lang="en-US" sz="2000" dirty="0">
                <a:effectLst/>
              </a:rPr>
              <a:t>“A lot better than I expected.  Been great. Nothing but the best.”</a:t>
            </a:r>
          </a:p>
          <a:p>
            <a:pPr marL="342900" marR="0" lvl="0">
              <a:spcBef>
                <a:spcPts val="0"/>
              </a:spcBef>
              <a:spcAft>
                <a:spcPts val="0"/>
              </a:spcAft>
            </a:pPr>
            <a:r>
              <a:rPr lang="en-US" sz="2000" dirty="0">
                <a:effectLst/>
              </a:rPr>
              <a:t>“A ok.  Nice.  I can walk outside...Have a roof over my head...They never leave anyone unsatisfied.”</a:t>
            </a:r>
          </a:p>
          <a:p>
            <a:pPr marL="342900" marR="0" lvl="0">
              <a:spcBef>
                <a:spcPts val="0"/>
              </a:spcBef>
              <a:spcAft>
                <a:spcPts val="0"/>
              </a:spcAft>
            </a:pPr>
            <a:r>
              <a:rPr lang="en-US" sz="2000" dirty="0">
                <a:effectLst/>
              </a:rPr>
              <a:t>“Everything here is very good.  Help me very good. “</a:t>
            </a:r>
          </a:p>
          <a:p>
            <a:pPr marL="342900" marR="0" lvl="0">
              <a:spcBef>
                <a:spcPts val="0"/>
              </a:spcBef>
              <a:spcAft>
                <a:spcPts val="0"/>
              </a:spcAft>
            </a:pPr>
            <a:r>
              <a:rPr lang="en-US" sz="2000" dirty="0">
                <a:effectLst/>
              </a:rPr>
              <a:t>“Very lucky to stay here.”</a:t>
            </a:r>
          </a:p>
          <a:p>
            <a:pPr marL="342900" marR="0" lvl="0">
              <a:spcBef>
                <a:spcPts val="0"/>
              </a:spcBef>
              <a:spcAft>
                <a:spcPts val="0"/>
              </a:spcAft>
            </a:pPr>
            <a:r>
              <a:rPr lang="en-US" sz="2000" dirty="0">
                <a:effectLst/>
              </a:rPr>
              <a:t>“Grateful for this now.  For me this place is very good.”</a:t>
            </a:r>
          </a:p>
          <a:p>
            <a:pPr marL="342900" marR="0" lvl="0">
              <a:spcBef>
                <a:spcPts val="0"/>
              </a:spcBef>
              <a:spcAft>
                <a:spcPts val="0"/>
              </a:spcAft>
            </a:pPr>
            <a:r>
              <a:rPr lang="en-US" sz="2000" dirty="0">
                <a:effectLst/>
              </a:rPr>
              <a:t>“Everybody should come here…Best thing that’s ever happened to me.  Better than being homeless on the street.”</a:t>
            </a:r>
          </a:p>
          <a:p>
            <a:pPr marL="342900" marR="0" lvl="0">
              <a:spcBef>
                <a:spcPts val="0"/>
              </a:spcBef>
              <a:spcAft>
                <a:spcPts val="800"/>
              </a:spcAft>
            </a:pPr>
            <a:r>
              <a:rPr lang="en-US" sz="2000" dirty="0">
                <a:effectLst/>
              </a:rPr>
              <a:t>“Helping me get my diabetes under control.  Lifesaver.”</a:t>
            </a:r>
          </a:p>
          <a:p>
            <a:endParaRPr lang="en-US" sz="1700" dirty="0"/>
          </a:p>
        </p:txBody>
      </p:sp>
      <p:pic>
        <p:nvPicPr>
          <p:cNvPr id="7" name="Content Placeholder 5" descr="A group of people posing for a photo&#10;&#10;Description automatically generated">
            <a:extLst>
              <a:ext uri="{FF2B5EF4-FFF2-40B4-BE49-F238E27FC236}">
                <a16:creationId xmlns:a16="http://schemas.microsoft.com/office/drawing/2014/main" id="{A14367DD-6EA4-5FAE-F94F-FC7B576AAB18}"/>
              </a:ext>
            </a:extLst>
          </p:cNvPr>
          <p:cNvPicPr>
            <a:picLocks noGrp="1" noChangeAspect="1"/>
          </p:cNvPicPr>
          <p:nvPr>
            <p:ph sz="half" idx="2"/>
          </p:nvPr>
        </p:nvPicPr>
        <p:blipFill rotWithShape="1">
          <a:blip r:embed="rId3"/>
          <a:srcRect l="22444" r="1234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48089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9DE8-389C-D952-FDB9-31718667A3DA}"/>
              </a:ext>
            </a:extLst>
          </p:cNvPr>
          <p:cNvSpPr>
            <a:spLocks noGrp="1"/>
          </p:cNvSpPr>
          <p:nvPr>
            <p:ph type="title"/>
          </p:nvPr>
        </p:nvSpPr>
        <p:spPr>
          <a:xfrm>
            <a:off x="433954" y="741391"/>
            <a:ext cx="3992390" cy="1616203"/>
          </a:xfrm>
        </p:spPr>
        <p:txBody>
          <a:bodyPr anchor="b">
            <a:normAutofit/>
          </a:bodyPr>
          <a:lstStyle/>
          <a:p>
            <a:r>
              <a:rPr lang="en-US" sz="3200" dirty="0"/>
              <a:t>Challenges to rapid post-hospitalization shelter</a:t>
            </a:r>
          </a:p>
        </p:txBody>
      </p:sp>
      <p:sp>
        <p:nvSpPr>
          <p:cNvPr id="3" name="Content Placeholder 2">
            <a:extLst>
              <a:ext uri="{FF2B5EF4-FFF2-40B4-BE49-F238E27FC236}">
                <a16:creationId xmlns:a16="http://schemas.microsoft.com/office/drawing/2014/main" id="{70D772B5-0B4C-C429-BF3B-E0F38B4EB539}"/>
              </a:ext>
            </a:extLst>
          </p:cNvPr>
          <p:cNvSpPr>
            <a:spLocks noGrp="1"/>
          </p:cNvSpPr>
          <p:nvPr>
            <p:ph idx="1"/>
          </p:nvPr>
        </p:nvSpPr>
        <p:spPr>
          <a:xfrm>
            <a:off x="433953" y="2533476"/>
            <a:ext cx="3789704" cy="3447832"/>
          </a:xfrm>
        </p:spPr>
        <p:txBody>
          <a:bodyPr anchor="t">
            <a:normAutofit/>
          </a:bodyPr>
          <a:lstStyle/>
          <a:p>
            <a:r>
              <a:rPr lang="en-US" sz="2000" dirty="0"/>
              <a:t>Easier access than skilled nursing facility: leads to many referrals that require SNF level care</a:t>
            </a:r>
          </a:p>
          <a:p>
            <a:r>
              <a:rPr lang="en-US" sz="2000" dirty="0"/>
              <a:t>Challenges working with a very large health system</a:t>
            </a:r>
          </a:p>
          <a:p>
            <a:r>
              <a:rPr lang="en-US" sz="2000" dirty="0"/>
              <a:t>Complications with mixed model sites: different lengths of stay can cause confusion with clients </a:t>
            </a:r>
          </a:p>
          <a:p>
            <a:endParaRPr lang="en-US" sz="2000" dirty="0"/>
          </a:p>
          <a:p>
            <a:endParaRPr lang="en-US" sz="2000" dirty="0"/>
          </a:p>
          <a:p>
            <a:endParaRPr lang="en-US" sz="2000" dirty="0"/>
          </a:p>
        </p:txBody>
      </p:sp>
      <p:pic>
        <p:nvPicPr>
          <p:cNvPr id="14338" name="Picture 2" descr="Emergency department crowding has gone ...">
            <a:extLst>
              <a:ext uri="{FF2B5EF4-FFF2-40B4-BE49-F238E27FC236}">
                <a16:creationId xmlns:a16="http://schemas.microsoft.com/office/drawing/2014/main" id="{871E32ED-B927-BC17-9751-093C1107F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41" r="9102"/>
          <a:stretch/>
        </p:blipFill>
        <p:spPr bwMode="auto">
          <a:xfrm>
            <a:off x="5089243" y="877413"/>
            <a:ext cx="6222628"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14343" name="Group 14342">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4344" name="Rectangle 14343">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604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65EB-8849-A9CF-9266-C0A2A164A59F}"/>
              </a:ext>
            </a:extLst>
          </p:cNvPr>
          <p:cNvSpPr>
            <a:spLocks noGrp="1"/>
          </p:cNvSpPr>
          <p:nvPr>
            <p:ph type="title"/>
          </p:nvPr>
        </p:nvSpPr>
        <p:spPr>
          <a:xfrm>
            <a:off x="7320465" y="609600"/>
            <a:ext cx="4628727" cy="1330839"/>
          </a:xfrm>
        </p:spPr>
        <p:txBody>
          <a:bodyPr vert="horz" lIns="91440" tIns="45720" rIns="91440" bIns="45720" rtlCol="0" anchor="ctr">
            <a:normAutofit/>
          </a:bodyPr>
          <a:lstStyle/>
          <a:p>
            <a:r>
              <a:rPr lang="en-US" sz="3200" dirty="0"/>
              <a:t>Cardea Health programs</a:t>
            </a:r>
          </a:p>
        </p:txBody>
      </p:sp>
      <p:sp>
        <p:nvSpPr>
          <p:cNvPr id="3" name="Content Placeholder 2">
            <a:extLst>
              <a:ext uri="{FF2B5EF4-FFF2-40B4-BE49-F238E27FC236}">
                <a16:creationId xmlns:a16="http://schemas.microsoft.com/office/drawing/2014/main" id="{D792E17B-33E3-EB7A-D0DD-6968ABF0AEF9}"/>
              </a:ext>
            </a:extLst>
          </p:cNvPr>
          <p:cNvSpPr>
            <a:spLocks noGrp="1"/>
          </p:cNvSpPr>
          <p:nvPr>
            <p:ph sz="half" idx="1"/>
          </p:nvPr>
        </p:nvSpPr>
        <p:spPr>
          <a:xfrm>
            <a:off x="7320465" y="1940439"/>
            <a:ext cx="4427250" cy="4010910"/>
          </a:xfrm>
        </p:spPr>
        <p:txBody>
          <a:bodyPr vert="horz" lIns="91440" tIns="45720" rIns="91440" bIns="45720" rtlCol="0">
            <a:normAutofit/>
          </a:bodyPr>
          <a:lstStyle/>
          <a:p>
            <a:r>
              <a:rPr lang="en-US" sz="2200" dirty="0"/>
              <a:t>Clinical support in Emergency Shelters</a:t>
            </a:r>
          </a:p>
          <a:p>
            <a:r>
              <a:rPr lang="en-US" sz="2200" b="1" u="sng" dirty="0"/>
              <a:t>Rapid post hospitalization shelter</a:t>
            </a:r>
          </a:p>
          <a:p>
            <a:r>
              <a:rPr lang="en-US" sz="2200" dirty="0"/>
              <a:t>Medical Respite</a:t>
            </a:r>
          </a:p>
          <a:p>
            <a:r>
              <a:rPr lang="en-US" sz="2200" dirty="0"/>
              <a:t>Medically Frail housing program</a:t>
            </a:r>
          </a:p>
          <a:p>
            <a:r>
              <a:rPr lang="en-US" sz="2200" dirty="0"/>
              <a:t>Home Health services</a:t>
            </a:r>
          </a:p>
          <a:p>
            <a:r>
              <a:rPr lang="en-US" sz="2200" dirty="0"/>
              <a:t>Housing and Community Supports (Housing Navigation)</a:t>
            </a:r>
          </a:p>
          <a:p>
            <a:endParaRPr lang="en-US" sz="2000" dirty="0"/>
          </a:p>
        </p:txBody>
      </p:sp>
      <p:pic>
        <p:nvPicPr>
          <p:cNvPr id="5" name="Picture 2" descr="May be an image of 2 people and text that says 'SPORTING GREEN, AJenkins Protestme ybe entitledio mnedorestitutic restitution. San SPCHRONICLE.COM Francisco BUSINESS, BAY AREA&amp; Me ท่บู FRIDAY, Chron CONTAINS RECYCLED PAPER $3.00 S.F.S su Oakla over a renam Rebranding creat and confusion, By DanielI Lempres suing ele Fhotosb Wesley Chutchett, resident pernianent supportive residents substance abuse, Housing model for homeless offers hope S.F. to test program intended to save lives, cut costs By Maggie Angst Clutchett medical Alto commrússion AGALIdIN.MAI Clutchett Moder to flex politica lausehing able ld through nonprofit Carder Health. ith.1 program San Pranciseo June. By CFO Housing yeaTB, pom make the clos the Democral Democralie'">
            <a:extLst>
              <a:ext uri="{FF2B5EF4-FFF2-40B4-BE49-F238E27FC236}">
                <a16:creationId xmlns:a16="http://schemas.microsoft.com/office/drawing/2014/main" id="{85D11588-1C2A-6D3D-70D8-0C804BA58E8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2233" r="1" b="13243"/>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69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63F9-D7F8-C117-F25E-0F989225954F}"/>
              </a:ext>
            </a:extLst>
          </p:cNvPr>
          <p:cNvSpPr>
            <a:spLocks noGrp="1"/>
          </p:cNvSpPr>
          <p:nvPr>
            <p:ph type="title"/>
          </p:nvPr>
        </p:nvSpPr>
        <p:spPr>
          <a:xfrm>
            <a:off x="838200" y="365125"/>
            <a:ext cx="10515600" cy="874739"/>
          </a:xfrm>
        </p:spPr>
        <p:txBody>
          <a:bodyPr>
            <a:normAutofit/>
          </a:bodyPr>
          <a:lstStyle/>
          <a:p>
            <a:r>
              <a:rPr lang="en-US" sz="3200" dirty="0"/>
              <a:t>Case study: RJ</a:t>
            </a:r>
          </a:p>
        </p:txBody>
      </p:sp>
      <p:sp>
        <p:nvSpPr>
          <p:cNvPr id="3" name="Content Placeholder 2">
            <a:extLst>
              <a:ext uri="{FF2B5EF4-FFF2-40B4-BE49-F238E27FC236}">
                <a16:creationId xmlns:a16="http://schemas.microsoft.com/office/drawing/2014/main" id="{1518A72F-B006-F9CE-9419-1867B6B3E0F3}"/>
              </a:ext>
            </a:extLst>
          </p:cNvPr>
          <p:cNvSpPr>
            <a:spLocks noGrp="1"/>
          </p:cNvSpPr>
          <p:nvPr>
            <p:ph idx="1"/>
          </p:nvPr>
        </p:nvSpPr>
        <p:spPr>
          <a:xfrm>
            <a:off x="838200" y="1239864"/>
            <a:ext cx="7608376" cy="5362413"/>
          </a:xfrm>
        </p:spPr>
        <p:txBody>
          <a:bodyPr>
            <a:normAutofit fontScale="85000" lnSpcReduction="10000"/>
          </a:bodyPr>
          <a:lstStyle/>
          <a:p>
            <a:pPr marL="0" indent="0">
              <a:buNone/>
            </a:pPr>
            <a:r>
              <a:rPr lang="en-US" sz="2400" dirty="0"/>
              <a:t>RJ: a 48 year old homeless  male with </a:t>
            </a:r>
            <a:r>
              <a:rPr lang="en-US" sz="2400" dirty="0" err="1"/>
              <a:t>schizo</a:t>
            </a:r>
            <a:r>
              <a:rPr lang="en-US" sz="2400" dirty="0"/>
              <a:t>-affective disorder and insulin dependent diabetes presented to the Emergency Department every day for 6 months. </a:t>
            </a:r>
          </a:p>
          <a:p>
            <a:pPr marL="0" indent="0">
              <a:buNone/>
            </a:pPr>
            <a:r>
              <a:rPr lang="en-US" sz="2400" dirty="0"/>
              <a:t>Often sat all day and night in the waiting room without checking in. Referred to Eddie’s Place during AHS JCAHO survey. </a:t>
            </a:r>
          </a:p>
          <a:p>
            <a:pPr marL="0" indent="0">
              <a:buNone/>
            </a:pPr>
            <a:r>
              <a:rPr lang="en-US" sz="2400" dirty="0"/>
              <a:t>RJ was deeply paranoid, refused to take medications or participate in Behavioral Health services. </a:t>
            </a:r>
          </a:p>
          <a:p>
            <a:pPr marL="0" indent="0">
              <a:buNone/>
            </a:pPr>
            <a:r>
              <a:rPr lang="en-US" sz="2400" dirty="0"/>
              <a:t>After his 7-day post hospitalization stay he was “transferred” to a Cardea Health medical respite bed.</a:t>
            </a:r>
          </a:p>
          <a:p>
            <a:pPr marL="0" indent="0">
              <a:buNone/>
            </a:pPr>
            <a:r>
              <a:rPr lang="en-US" sz="2400" dirty="0"/>
              <a:t>RJ stayed for 3 months before taking any medication. Encouraged to take his meds using incentives (chocolate and notebooks)</a:t>
            </a:r>
          </a:p>
          <a:p>
            <a:pPr marL="0" indent="0">
              <a:buNone/>
            </a:pPr>
            <a:r>
              <a:rPr lang="en-US" sz="2400" dirty="0"/>
              <a:t>Nurses and care coordinators worked with Alameda Health System complex care team to enroll RJ in an Intensive Case Management team</a:t>
            </a:r>
          </a:p>
          <a:p>
            <a:pPr marL="0" indent="0">
              <a:buNone/>
            </a:pPr>
            <a:r>
              <a:rPr lang="en-US" sz="2400" dirty="0"/>
              <a:t>Once enrolled in ICM, he was eligible for housing in a residential Behavioral Health facility (board and care). </a:t>
            </a:r>
          </a:p>
          <a:p>
            <a:pPr marL="0" indent="0">
              <a:buNone/>
            </a:pPr>
            <a:r>
              <a:rPr lang="en-US" sz="2400" dirty="0"/>
              <a:t>RJ remains housed at the new location.</a:t>
            </a:r>
          </a:p>
          <a:p>
            <a:pPr marL="0" indent="0">
              <a:buNone/>
            </a:pPr>
            <a:endParaRPr lang="en-US" dirty="0"/>
          </a:p>
        </p:txBody>
      </p:sp>
      <p:sp>
        <p:nvSpPr>
          <p:cNvPr id="4" name="TextBox 3">
            <a:extLst>
              <a:ext uri="{FF2B5EF4-FFF2-40B4-BE49-F238E27FC236}">
                <a16:creationId xmlns:a16="http://schemas.microsoft.com/office/drawing/2014/main" id="{67FBFFEB-53AA-4086-085D-B584B00D3216}"/>
              </a:ext>
            </a:extLst>
          </p:cNvPr>
          <p:cNvSpPr txBox="1"/>
          <p:nvPr/>
        </p:nvSpPr>
        <p:spPr>
          <a:xfrm>
            <a:off x="8741044" y="867905"/>
            <a:ext cx="2805193" cy="923330"/>
          </a:xfrm>
          <a:prstGeom prst="rect">
            <a:avLst/>
          </a:prstGeom>
          <a:solidFill>
            <a:schemeClr val="accent1">
              <a:lumMod val="40000"/>
              <a:lumOff val="60000"/>
            </a:schemeClr>
          </a:solidFill>
          <a:ln>
            <a:solidFill>
              <a:schemeClr val="tx1"/>
            </a:solidFill>
          </a:ln>
        </p:spPr>
        <p:txBody>
          <a:bodyPr wrap="square" rtlCol="0">
            <a:spAutoFit/>
          </a:bodyPr>
          <a:lstStyle/>
          <a:p>
            <a:r>
              <a:rPr lang="en-US" dirty="0"/>
              <a:t>Post Hospitalization Shelter (7 days from Emergency Department)</a:t>
            </a:r>
          </a:p>
        </p:txBody>
      </p:sp>
      <p:sp>
        <p:nvSpPr>
          <p:cNvPr id="5" name="TextBox 4">
            <a:extLst>
              <a:ext uri="{FF2B5EF4-FFF2-40B4-BE49-F238E27FC236}">
                <a16:creationId xmlns:a16="http://schemas.microsoft.com/office/drawing/2014/main" id="{557BDC7E-3103-B85A-9B05-3AEB05C42636}"/>
              </a:ext>
            </a:extLst>
          </p:cNvPr>
          <p:cNvSpPr txBox="1"/>
          <p:nvPr/>
        </p:nvSpPr>
        <p:spPr>
          <a:xfrm>
            <a:off x="8741044" y="2564379"/>
            <a:ext cx="2758699"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dirty="0"/>
              <a:t>Medical Respite care at Cardea Health: 2 ninety day stays authorized by managed care</a:t>
            </a:r>
          </a:p>
        </p:txBody>
      </p:sp>
      <p:sp>
        <p:nvSpPr>
          <p:cNvPr id="6" name="TextBox 5">
            <a:extLst>
              <a:ext uri="{FF2B5EF4-FFF2-40B4-BE49-F238E27FC236}">
                <a16:creationId xmlns:a16="http://schemas.microsoft.com/office/drawing/2014/main" id="{F33D9EBF-E170-4876-6AC1-87CBDA612EAA}"/>
              </a:ext>
            </a:extLst>
          </p:cNvPr>
          <p:cNvSpPr txBox="1"/>
          <p:nvPr/>
        </p:nvSpPr>
        <p:spPr>
          <a:xfrm>
            <a:off x="8741044" y="4491357"/>
            <a:ext cx="2805193" cy="923330"/>
          </a:xfrm>
          <a:prstGeom prst="rect">
            <a:avLst/>
          </a:prstGeom>
          <a:solidFill>
            <a:schemeClr val="accent1">
              <a:lumMod val="40000"/>
              <a:lumOff val="60000"/>
            </a:schemeClr>
          </a:solidFill>
          <a:ln>
            <a:solidFill>
              <a:schemeClr val="tx1"/>
            </a:solidFill>
          </a:ln>
        </p:spPr>
        <p:txBody>
          <a:bodyPr wrap="square" rtlCol="0">
            <a:spAutoFit/>
          </a:bodyPr>
          <a:lstStyle/>
          <a:p>
            <a:r>
              <a:rPr lang="en-US" dirty="0"/>
              <a:t>Permanent Housing: Behavioral Health board and care</a:t>
            </a:r>
          </a:p>
        </p:txBody>
      </p:sp>
      <p:sp>
        <p:nvSpPr>
          <p:cNvPr id="7" name="Down Arrow 6">
            <a:extLst>
              <a:ext uri="{FF2B5EF4-FFF2-40B4-BE49-F238E27FC236}">
                <a16:creationId xmlns:a16="http://schemas.microsoft.com/office/drawing/2014/main" id="{0C933F18-AEAA-6C3F-213F-5FCA08DDF190}"/>
              </a:ext>
            </a:extLst>
          </p:cNvPr>
          <p:cNvSpPr/>
          <p:nvPr/>
        </p:nvSpPr>
        <p:spPr>
          <a:xfrm>
            <a:off x="9841424" y="2013008"/>
            <a:ext cx="278969" cy="404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D1807C4E-856A-4EA6-0512-6F33704B665C}"/>
              </a:ext>
            </a:extLst>
          </p:cNvPr>
          <p:cNvSpPr/>
          <p:nvPr/>
        </p:nvSpPr>
        <p:spPr>
          <a:xfrm>
            <a:off x="9841424" y="3921070"/>
            <a:ext cx="278969" cy="4339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461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1A37-8E63-13B5-CF6B-17B17B0F2F5A}"/>
              </a:ext>
            </a:extLst>
          </p:cNvPr>
          <p:cNvSpPr>
            <a:spLocks noGrp="1"/>
          </p:cNvSpPr>
          <p:nvPr>
            <p:ph type="title"/>
          </p:nvPr>
        </p:nvSpPr>
        <p:spPr/>
        <p:txBody>
          <a:bodyPr>
            <a:normAutofit/>
          </a:bodyPr>
          <a:lstStyle/>
          <a:p>
            <a:r>
              <a:rPr lang="en-US" sz="3200" dirty="0"/>
              <a:t>Case study: AJ</a:t>
            </a:r>
          </a:p>
        </p:txBody>
      </p:sp>
      <p:sp>
        <p:nvSpPr>
          <p:cNvPr id="3" name="Content Placeholder 2">
            <a:extLst>
              <a:ext uri="{FF2B5EF4-FFF2-40B4-BE49-F238E27FC236}">
                <a16:creationId xmlns:a16="http://schemas.microsoft.com/office/drawing/2014/main" id="{8D5EA90B-25B0-A500-5FBE-5D8764C4F0AE}"/>
              </a:ext>
            </a:extLst>
          </p:cNvPr>
          <p:cNvSpPr>
            <a:spLocks noGrp="1"/>
          </p:cNvSpPr>
          <p:nvPr>
            <p:ph idx="1"/>
          </p:nvPr>
        </p:nvSpPr>
        <p:spPr>
          <a:xfrm>
            <a:off x="838200" y="1456841"/>
            <a:ext cx="7375902" cy="4720122"/>
          </a:xfrm>
        </p:spPr>
        <p:txBody>
          <a:bodyPr>
            <a:normAutofit fontScale="92500" lnSpcReduction="20000"/>
          </a:bodyPr>
          <a:lstStyle/>
          <a:p>
            <a:r>
              <a:rPr lang="en-US" sz="2400" dirty="0"/>
              <a:t>50 year old Latino man with ulcerative colitis, bipolar disorder and Alcohol Use Disorder. </a:t>
            </a:r>
          </a:p>
          <a:p>
            <a:r>
              <a:rPr lang="en-US" sz="2400" dirty="0"/>
              <a:t>Admitted to post hospitalization shelter post inpatient stay at Alameda Health System</a:t>
            </a:r>
          </a:p>
          <a:p>
            <a:r>
              <a:rPr lang="en-US" sz="2400" dirty="0"/>
              <a:t>At Eddie’s Place, connected with Substance Use Disorder services at AHS and consistently participated in outpatient treatment </a:t>
            </a:r>
          </a:p>
          <a:p>
            <a:r>
              <a:rPr lang="en-US" sz="2400" dirty="0"/>
              <a:t>Was able to connect with all specialty referrals for ulcerative colitis, including new immunomodulator therapy</a:t>
            </a:r>
          </a:p>
          <a:p>
            <a:r>
              <a:rPr lang="en-US" sz="2400" dirty="0"/>
              <a:t>After stabilization, AJ was transferred to external respite program for lower acuity patients, with in house intensive housing navigation services.</a:t>
            </a:r>
          </a:p>
          <a:p>
            <a:r>
              <a:rPr lang="en-US" sz="2400" dirty="0"/>
              <a:t>AJ was housed in Alameda County and lives independently.</a:t>
            </a:r>
          </a:p>
          <a:p>
            <a:endParaRPr lang="en-US" dirty="0"/>
          </a:p>
        </p:txBody>
      </p:sp>
      <p:sp>
        <p:nvSpPr>
          <p:cNvPr id="4" name="TextBox 3">
            <a:extLst>
              <a:ext uri="{FF2B5EF4-FFF2-40B4-BE49-F238E27FC236}">
                <a16:creationId xmlns:a16="http://schemas.microsoft.com/office/drawing/2014/main" id="{66F58965-28D6-1B8C-1A1E-AA90CDC73279}"/>
              </a:ext>
            </a:extLst>
          </p:cNvPr>
          <p:cNvSpPr txBox="1"/>
          <p:nvPr/>
        </p:nvSpPr>
        <p:spPr>
          <a:xfrm>
            <a:off x="8927024" y="867905"/>
            <a:ext cx="2426776" cy="923330"/>
          </a:xfrm>
          <a:prstGeom prst="rect">
            <a:avLst/>
          </a:prstGeom>
          <a:solidFill>
            <a:schemeClr val="accent1">
              <a:lumMod val="40000"/>
              <a:lumOff val="60000"/>
            </a:schemeClr>
          </a:solidFill>
          <a:ln>
            <a:solidFill>
              <a:schemeClr val="tx1"/>
            </a:solidFill>
          </a:ln>
        </p:spPr>
        <p:txBody>
          <a:bodyPr wrap="square" rtlCol="0">
            <a:spAutoFit/>
          </a:bodyPr>
          <a:lstStyle/>
          <a:p>
            <a:r>
              <a:rPr lang="en-US" dirty="0"/>
              <a:t>Post Hospitalization Shelter: 30 days from inpatient stay</a:t>
            </a:r>
          </a:p>
        </p:txBody>
      </p:sp>
      <p:sp>
        <p:nvSpPr>
          <p:cNvPr id="5" name="TextBox 4">
            <a:extLst>
              <a:ext uri="{FF2B5EF4-FFF2-40B4-BE49-F238E27FC236}">
                <a16:creationId xmlns:a16="http://schemas.microsoft.com/office/drawing/2014/main" id="{1843C217-A3F2-7463-A476-1F3FBED59B7C}"/>
              </a:ext>
            </a:extLst>
          </p:cNvPr>
          <p:cNvSpPr txBox="1"/>
          <p:nvPr/>
        </p:nvSpPr>
        <p:spPr>
          <a:xfrm>
            <a:off x="8927024" y="2893572"/>
            <a:ext cx="2426776" cy="923330"/>
          </a:xfrm>
          <a:prstGeom prst="rect">
            <a:avLst/>
          </a:prstGeom>
          <a:solidFill>
            <a:schemeClr val="accent1">
              <a:lumMod val="40000"/>
              <a:lumOff val="60000"/>
            </a:schemeClr>
          </a:solidFill>
        </p:spPr>
        <p:txBody>
          <a:bodyPr wrap="square" rtlCol="0">
            <a:spAutoFit/>
          </a:bodyPr>
          <a:lstStyle/>
          <a:p>
            <a:r>
              <a:rPr lang="en-US" dirty="0"/>
              <a:t>External low acuity respite with housing navigation services</a:t>
            </a:r>
          </a:p>
        </p:txBody>
      </p:sp>
      <p:sp>
        <p:nvSpPr>
          <p:cNvPr id="6" name="Down Arrow 5">
            <a:extLst>
              <a:ext uri="{FF2B5EF4-FFF2-40B4-BE49-F238E27FC236}">
                <a16:creationId xmlns:a16="http://schemas.microsoft.com/office/drawing/2014/main" id="{8C896901-2C9B-946E-F2B1-1DBA95E782C2}"/>
              </a:ext>
            </a:extLst>
          </p:cNvPr>
          <p:cNvSpPr/>
          <p:nvPr/>
        </p:nvSpPr>
        <p:spPr>
          <a:xfrm>
            <a:off x="9980908" y="1921790"/>
            <a:ext cx="340963" cy="8524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86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2CA1D-CF26-1986-AC92-D5F581AE1A7F}"/>
              </a:ext>
            </a:extLst>
          </p:cNvPr>
          <p:cNvSpPr>
            <a:spLocks noGrp="1"/>
          </p:cNvSpPr>
          <p:nvPr>
            <p:ph type="title"/>
          </p:nvPr>
        </p:nvSpPr>
        <p:spPr>
          <a:xfrm>
            <a:off x="457201" y="502020"/>
            <a:ext cx="6842502" cy="1466265"/>
          </a:xfrm>
        </p:spPr>
        <p:txBody>
          <a:bodyPr anchor="b">
            <a:normAutofit fontScale="90000"/>
          </a:bodyPr>
          <a:lstStyle/>
          <a:p>
            <a:r>
              <a:rPr lang="en-US" sz="3600" dirty="0"/>
              <a:t>How to stand up rapid post hospitalization shelter</a:t>
            </a:r>
            <a:br>
              <a:rPr lang="en-US" sz="4000" dirty="0"/>
            </a:br>
            <a:endParaRPr lang="en-US" sz="4000" dirty="0"/>
          </a:p>
        </p:txBody>
      </p:sp>
      <p:sp>
        <p:nvSpPr>
          <p:cNvPr id="3" name="Content Placeholder 2">
            <a:extLst>
              <a:ext uri="{FF2B5EF4-FFF2-40B4-BE49-F238E27FC236}">
                <a16:creationId xmlns:a16="http://schemas.microsoft.com/office/drawing/2014/main" id="{61C2547A-6624-EBC0-1915-AD1C6B867E37}"/>
              </a:ext>
            </a:extLst>
          </p:cNvPr>
          <p:cNvSpPr>
            <a:spLocks noGrp="1"/>
          </p:cNvSpPr>
          <p:nvPr>
            <p:ph idx="1"/>
          </p:nvPr>
        </p:nvSpPr>
        <p:spPr>
          <a:xfrm>
            <a:off x="588937" y="1776734"/>
            <a:ext cx="5871176" cy="4164243"/>
          </a:xfrm>
        </p:spPr>
        <p:txBody>
          <a:bodyPr anchor="t">
            <a:normAutofit lnSpcReduction="10000"/>
          </a:bodyPr>
          <a:lstStyle/>
          <a:p>
            <a:r>
              <a:rPr lang="en-US" sz="2200" dirty="0"/>
              <a:t>Form relationships with respite programs</a:t>
            </a:r>
          </a:p>
          <a:p>
            <a:pPr lvl="1"/>
            <a:r>
              <a:rPr lang="en-US" sz="2200" dirty="0"/>
              <a:t>Capacity for clinical and social services</a:t>
            </a:r>
          </a:p>
          <a:p>
            <a:pPr lvl="1"/>
            <a:r>
              <a:rPr lang="en-US" sz="2200" dirty="0"/>
              <a:t>Referral process</a:t>
            </a:r>
          </a:p>
          <a:p>
            <a:pPr lvl="1"/>
            <a:r>
              <a:rPr lang="en-US" sz="2200" dirty="0"/>
              <a:t>Current challenges</a:t>
            </a:r>
          </a:p>
          <a:p>
            <a:r>
              <a:rPr lang="en-US" sz="2200" dirty="0"/>
              <a:t>Gather data</a:t>
            </a:r>
          </a:p>
          <a:p>
            <a:pPr lvl="1"/>
            <a:r>
              <a:rPr lang="en-US" sz="2200" dirty="0"/>
              <a:t># of unhoused hospital discharges in county vs. available resources</a:t>
            </a:r>
          </a:p>
          <a:p>
            <a:r>
              <a:rPr lang="en-US" sz="2200" dirty="0"/>
              <a:t>Discuss with local safety net hospital</a:t>
            </a:r>
          </a:p>
          <a:p>
            <a:pPr lvl="1"/>
            <a:r>
              <a:rPr lang="en-US" sz="2200" dirty="0"/>
              <a:t>Number of administrative bed days and cost</a:t>
            </a:r>
          </a:p>
          <a:p>
            <a:pPr lvl="1"/>
            <a:r>
              <a:rPr lang="en-US" sz="2200" dirty="0"/>
              <a:t>Burden of social needs Emergency Department visits</a:t>
            </a:r>
          </a:p>
          <a:p>
            <a:pPr lvl="1"/>
            <a:endParaRPr lang="en-US" sz="1700" dirty="0"/>
          </a:p>
          <a:p>
            <a:endParaRPr lang="en-US" sz="1700" dirty="0"/>
          </a:p>
        </p:txBody>
      </p:sp>
      <p:sp>
        <p:nvSpPr>
          <p:cNvPr id="12297" name="Rectangle 1229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1" name="Rectangle 1230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3" name="Rectangle 1230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Dataedo Data Cartoons">
            <a:extLst>
              <a:ext uri="{FF2B5EF4-FFF2-40B4-BE49-F238E27FC236}">
                <a16:creationId xmlns:a16="http://schemas.microsoft.com/office/drawing/2014/main" id="{87903C3B-C11D-0AA0-EAC6-822C3A3F12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1776734"/>
            <a:ext cx="4170530" cy="333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21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 group of people posing for a photo&#10;&#10;Description automatically generated">
            <a:extLst>
              <a:ext uri="{FF2B5EF4-FFF2-40B4-BE49-F238E27FC236}">
                <a16:creationId xmlns:a16="http://schemas.microsoft.com/office/drawing/2014/main" id="{140AC27C-AAD3-4870-8704-2BBE746F26E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526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7C952E-8AD3-FE2A-756D-11EB350B242C}"/>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200" dirty="0"/>
              <a:t>Tips for success</a:t>
            </a:r>
          </a:p>
        </p:txBody>
      </p:sp>
      <p:sp>
        <p:nvSpPr>
          <p:cNvPr id="3" name="Content Placeholder 2">
            <a:extLst>
              <a:ext uri="{FF2B5EF4-FFF2-40B4-BE49-F238E27FC236}">
                <a16:creationId xmlns:a16="http://schemas.microsoft.com/office/drawing/2014/main" id="{4BE9A4FD-4580-C45B-CF85-257F097074E2}"/>
              </a:ext>
            </a:extLst>
          </p:cNvPr>
          <p:cNvSpPr>
            <a:spLocks noGrp="1"/>
          </p:cNvSpPr>
          <p:nvPr>
            <p:ph sz="half" idx="1"/>
          </p:nvPr>
        </p:nvSpPr>
        <p:spPr>
          <a:xfrm>
            <a:off x="838200" y="1999281"/>
            <a:ext cx="3822189" cy="4177682"/>
          </a:xfrm>
        </p:spPr>
        <p:txBody>
          <a:bodyPr vert="horz" lIns="91440" tIns="45720" rIns="91440" bIns="45720" rtlCol="0">
            <a:normAutofit/>
          </a:bodyPr>
          <a:lstStyle/>
          <a:p>
            <a:r>
              <a:rPr lang="en-US" sz="2200" dirty="0"/>
              <a:t>Rapid referral is key for safe hospital discharges </a:t>
            </a:r>
          </a:p>
          <a:p>
            <a:r>
              <a:rPr lang="en-US" sz="2200" dirty="0"/>
              <a:t>Communication and collaboration with other homeless services is crucial</a:t>
            </a:r>
          </a:p>
          <a:p>
            <a:r>
              <a:rPr lang="en-US" sz="2200" dirty="0"/>
              <a:t>Caregiving services are crucial to PEH with illness.</a:t>
            </a:r>
          </a:p>
          <a:p>
            <a:endParaRPr lang="en-US" sz="2000" dirty="0"/>
          </a:p>
        </p:txBody>
      </p:sp>
    </p:spTree>
    <p:extLst>
      <p:ext uri="{BB962C8B-B14F-4D97-AF65-F5344CB8AC3E}">
        <p14:creationId xmlns:p14="http://schemas.microsoft.com/office/powerpoint/2010/main" val="433376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7D59-0A03-0E34-E5EA-273BDA498489}"/>
              </a:ext>
            </a:extLst>
          </p:cNvPr>
          <p:cNvSpPr>
            <a:spLocks noGrp="1"/>
          </p:cNvSpPr>
          <p:nvPr>
            <p:ph type="title"/>
          </p:nvPr>
        </p:nvSpPr>
        <p:spPr/>
        <p:txBody>
          <a:bodyPr>
            <a:normAutofit/>
          </a:bodyPr>
          <a:lstStyle/>
          <a:p>
            <a:pPr algn="ctr"/>
            <a:r>
              <a:rPr lang="en-US" sz="3200" dirty="0"/>
              <a:t>Who was Eddie? </a:t>
            </a:r>
          </a:p>
        </p:txBody>
      </p:sp>
      <p:pic>
        <p:nvPicPr>
          <p:cNvPr id="5" name="Content Placeholder 4" descr="A sign with a picture of a person walking on the street&#10;&#10;Description automatically generated">
            <a:extLst>
              <a:ext uri="{FF2B5EF4-FFF2-40B4-BE49-F238E27FC236}">
                <a16:creationId xmlns:a16="http://schemas.microsoft.com/office/drawing/2014/main" id="{6DDA106B-A7DF-DB97-E832-90F525FB0F96}"/>
              </a:ext>
            </a:extLst>
          </p:cNvPr>
          <p:cNvPicPr>
            <a:picLocks noGrp="1" noChangeAspect="1"/>
          </p:cNvPicPr>
          <p:nvPr>
            <p:ph idx="1"/>
          </p:nvPr>
        </p:nvPicPr>
        <p:blipFill>
          <a:blip r:embed="rId2"/>
          <a:stretch>
            <a:fillRect/>
          </a:stretch>
        </p:blipFill>
        <p:spPr>
          <a:xfrm>
            <a:off x="2561791" y="1690688"/>
            <a:ext cx="7068417" cy="4351338"/>
          </a:xfrm>
        </p:spPr>
      </p:pic>
    </p:spTree>
    <p:extLst>
      <p:ext uri="{BB962C8B-B14F-4D97-AF65-F5344CB8AC3E}">
        <p14:creationId xmlns:p14="http://schemas.microsoft.com/office/powerpoint/2010/main" val="4190687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yellow bird with wings&#10;&#10;Description automatically generated">
            <a:extLst>
              <a:ext uri="{FF2B5EF4-FFF2-40B4-BE49-F238E27FC236}">
                <a16:creationId xmlns:a16="http://schemas.microsoft.com/office/drawing/2014/main" id="{51DEA3A1-1259-6627-5EFB-05AA9506E9DD}"/>
              </a:ext>
            </a:extLst>
          </p:cNvPr>
          <p:cNvPicPr>
            <a:picLocks noGrp="1" noChangeAspect="1"/>
          </p:cNvPicPr>
          <p:nvPr>
            <p:ph sz="half" idx="2"/>
          </p:nvPr>
        </p:nvPicPr>
        <p:blipFill rotWithShape="1">
          <a:blip r:embed="rId2"/>
          <a:srcRect t="3105"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DEF529-48AD-57AA-E5B4-5405FD686A6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Questions or comments?</a:t>
            </a:r>
          </a:p>
        </p:txBody>
      </p:sp>
      <p:sp>
        <p:nvSpPr>
          <p:cNvPr id="3" name="Content Placeholder 2">
            <a:extLst>
              <a:ext uri="{FF2B5EF4-FFF2-40B4-BE49-F238E27FC236}">
                <a16:creationId xmlns:a16="http://schemas.microsoft.com/office/drawing/2014/main" id="{CF9B13B6-E9B4-54BF-27BC-CB251C267BA7}"/>
              </a:ext>
            </a:extLst>
          </p:cNvPr>
          <p:cNvSpPr>
            <a:spLocks noGrp="1"/>
          </p:cNvSpPr>
          <p:nvPr>
            <p:ph sz="half" idx="1"/>
          </p:nvPr>
        </p:nvSpPr>
        <p:spPr>
          <a:xfrm>
            <a:off x="294468" y="2434201"/>
            <a:ext cx="5315918" cy="3742762"/>
          </a:xfrm>
        </p:spPr>
        <p:txBody>
          <a:bodyPr vert="horz" lIns="91440" tIns="45720" rIns="91440" bIns="45720" rtlCol="0">
            <a:normAutofit/>
          </a:bodyPr>
          <a:lstStyle/>
          <a:p>
            <a:r>
              <a:rPr lang="en-US" sz="2200" dirty="0">
                <a:hlinkClick r:id="rId3"/>
              </a:rPr>
              <a:t>Catherine.hayes@cardeahealth.org</a:t>
            </a:r>
            <a:endParaRPr lang="en-US" sz="2200" dirty="0"/>
          </a:p>
          <a:p>
            <a:r>
              <a:rPr lang="en-US" sz="2200" dirty="0">
                <a:hlinkClick r:id="rId4"/>
              </a:rPr>
              <a:t>Elizabeth.torkington@cardeahealth.org</a:t>
            </a:r>
            <a:endParaRPr lang="en-US" sz="2200" dirty="0"/>
          </a:p>
          <a:p>
            <a:r>
              <a:rPr lang="en-US" sz="2200" dirty="0">
                <a:hlinkClick r:id="rId5"/>
              </a:rPr>
              <a:t>www.cardeahealth.org</a:t>
            </a:r>
            <a:endParaRPr lang="en-US" sz="2200" dirty="0"/>
          </a:p>
          <a:p>
            <a:endParaRPr lang="en-US" sz="2000" dirty="0"/>
          </a:p>
        </p:txBody>
      </p:sp>
    </p:spTree>
    <p:extLst>
      <p:ext uri="{BB962C8B-B14F-4D97-AF65-F5344CB8AC3E}">
        <p14:creationId xmlns:p14="http://schemas.microsoft.com/office/powerpoint/2010/main" val="517482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0C08-2542-6B79-E2C7-2A9EC2CAE7C9}"/>
              </a:ext>
            </a:extLst>
          </p:cNvPr>
          <p:cNvSpPr>
            <a:spLocks noGrp="1"/>
          </p:cNvSpPr>
          <p:nvPr>
            <p:ph type="title"/>
          </p:nvPr>
        </p:nvSpPr>
        <p:spPr>
          <a:xfrm>
            <a:off x="263471" y="723898"/>
            <a:ext cx="6575318" cy="1495425"/>
          </a:xfrm>
        </p:spPr>
        <p:txBody>
          <a:bodyPr vert="horz" lIns="91440" tIns="45720" rIns="91440" bIns="45720" rtlCol="0" anchor="ctr">
            <a:normAutofit/>
          </a:bodyPr>
          <a:lstStyle/>
          <a:p>
            <a:r>
              <a:rPr lang="en-US" sz="3200" dirty="0"/>
              <a:t>Homelessness in Alameda County, CA</a:t>
            </a:r>
          </a:p>
        </p:txBody>
      </p:sp>
      <p:sp>
        <p:nvSpPr>
          <p:cNvPr id="3" name="Content Placeholder 2">
            <a:extLst>
              <a:ext uri="{FF2B5EF4-FFF2-40B4-BE49-F238E27FC236}">
                <a16:creationId xmlns:a16="http://schemas.microsoft.com/office/drawing/2014/main" id="{65561024-554F-2AE8-182A-913AD9BE89E2}"/>
              </a:ext>
            </a:extLst>
          </p:cNvPr>
          <p:cNvSpPr>
            <a:spLocks noGrp="1"/>
          </p:cNvSpPr>
          <p:nvPr>
            <p:ph sz="half" idx="1"/>
          </p:nvPr>
        </p:nvSpPr>
        <p:spPr>
          <a:xfrm>
            <a:off x="418454" y="2061275"/>
            <a:ext cx="6420336" cy="4072826"/>
          </a:xfrm>
        </p:spPr>
        <p:txBody>
          <a:bodyPr vert="horz" lIns="91440" tIns="45720" rIns="91440" bIns="45720" rtlCol="0">
            <a:normAutofit/>
          </a:bodyPr>
          <a:lstStyle/>
          <a:p>
            <a:r>
              <a:rPr lang="en-US" sz="2200" dirty="0"/>
              <a:t>2022 Point in Time county surveyed 9747 homeless individuals in the county: a 17% increase from 2019</a:t>
            </a:r>
          </a:p>
          <a:p>
            <a:r>
              <a:rPr lang="en-US" sz="2200" dirty="0"/>
              <a:t>27% are sheltered (emergency shelter or transitional housing), 73% are unsheltered (vehicles, tents abandoned buildings, other places not intended for habitation) </a:t>
            </a:r>
          </a:p>
        </p:txBody>
      </p:sp>
      <p:pic>
        <p:nvPicPr>
          <p:cNvPr id="6" name="Picture 2" descr="Alameda County, California's Water Quality Report">
            <a:extLst>
              <a:ext uri="{FF2B5EF4-FFF2-40B4-BE49-F238E27FC236}">
                <a16:creationId xmlns:a16="http://schemas.microsoft.com/office/drawing/2014/main" id="{1D4F07BC-DA86-B6DC-517A-E5BB2503F8C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077" r="52520"/>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7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C0D354-5838-F10B-AAFB-1F575DE87176}"/>
              </a:ext>
            </a:extLst>
          </p:cNvPr>
          <p:cNvSpPr>
            <a:spLocks noGrp="1"/>
          </p:cNvSpPr>
          <p:nvPr>
            <p:ph type="title"/>
          </p:nvPr>
        </p:nvSpPr>
        <p:spPr>
          <a:xfrm>
            <a:off x="838200" y="365125"/>
            <a:ext cx="10515600" cy="843743"/>
          </a:xfrm>
        </p:spPr>
        <p:txBody>
          <a:bodyPr>
            <a:normAutofit/>
          </a:bodyPr>
          <a:lstStyle/>
          <a:p>
            <a:r>
              <a:rPr lang="en-US" sz="3200" dirty="0"/>
              <a:t>Challenges of using hospital systems as a safety net for PEH</a:t>
            </a:r>
          </a:p>
        </p:txBody>
      </p:sp>
      <p:sp>
        <p:nvSpPr>
          <p:cNvPr id="6" name="Content Placeholder 5">
            <a:extLst>
              <a:ext uri="{FF2B5EF4-FFF2-40B4-BE49-F238E27FC236}">
                <a16:creationId xmlns:a16="http://schemas.microsoft.com/office/drawing/2014/main" id="{905EE485-ADB8-CB1C-91D2-2F057FE9BB97}"/>
              </a:ext>
            </a:extLst>
          </p:cNvPr>
          <p:cNvSpPr>
            <a:spLocks noGrp="1"/>
          </p:cNvSpPr>
          <p:nvPr>
            <p:ph sz="half" idx="1"/>
          </p:nvPr>
        </p:nvSpPr>
        <p:spPr>
          <a:xfrm>
            <a:off x="216976" y="1208868"/>
            <a:ext cx="5802824" cy="5284007"/>
          </a:xfrm>
        </p:spPr>
        <p:txBody>
          <a:bodyPr vert="horz" lIns="91440" tIns="45720" rIns="91440" bIns="45720" rtlCol="0">
            <a:noAutofit/>
          </a:bodyPr>
          <a:lstStyle/>
          <a:p>
            <a:r>
              <a:rPr lang="en-US" sz="2200" dirty="0"/>
              <a:t>Hospitals have limited capacity to treat social drivers of utilization</a:t>
            </a:r>
          </a:p>
          <a:p>
            <a:r>
              <a:rPr lang="en-US" sz="2200" dirty="0"/>
              <a:t>Few community resources provide medically supported shelter following ED discharge</a:t>
            </a:r>
          </a:p>
          <a:p>
            <a:r>
              <a:rPr lang="en-US" sz="2200" dirty="0"/>
              <a:t>PEH admitted to the hospital often face extended hospital stays due to a lack of supported discharge options</a:t>
            </a:r>
          </a:p>
          <a:p>
            <a:r>
              <a:rPr lang="en-US" sz="2200" dirty="0"/>
              <a:t>The lack of appropriately supported discharge options for unsheltered patients, </a:t>
            </a:r>
          </a:p>
          <a:p>
            <a:pPr lvl="1"/>
            <a:r>
              <a:rPr lang="en-US" sz="2200" i="0" dirty="0"/>
              <a:t>causes </a:t>
            </a:r>
            <a:r>
              <a:rPr lang="en-US" sz="2200" dirty="0"/>
              <a:t>emergency department congestion</a:t>
            </a:r>
            <a:endParaRPr lang="en-US" sz="2200" i="0" dirty="0"/>
          </a:p>
          <a:p>
            <a:pPr marL="811530" lvl="2"/>
            <a:r>
              <a:rPr lang="en-US" sz="2200" dirty="0"/>
              <a:t>extends the length of stay for admitted patients, </a:t>
            </a:r>
            <a:endParaRPr lang="en-US" sz="2200" i="0" dirty="0"/>
          </a:p>
          <a:p>
            <a:pPr marL="811530" lvl="2"/>
            <a:r>
              <a:rPr lang="en-US" sz="2200" dirty="0"/>
              <a:t>increases risk of readmission</a:t>
            </a:r>
            <a:endParaRPr lang="en-US" sz="2200" i="0" dirty="0"/>
          </a:p>
          <a:p>
            <a:pPr marL="811530" lvl="2"/>
            <a:r>
              <a:rPr lang="en-US" sz="2200" dirty="0"/>
              <a:t>negatively impacts post-discharge health outcomes.</a:t>
            </a:r>
            <a:endParaRPr lang="en-US" sz="2200" i="0" dirty="0"/>
          </a:p>
          <a:p>
            <a:endParaRPr lang="en-US" sz="2200" dirty="0"/>
          </a:p>
        </p:txBody>
      </p:sp>
      <p:pic>
        <p:nvPicPr>
          <p:cNvPr id="1026" name="Picture 2" descr="Public hospitals carry burden of charity care despite big tax breaks for  nonprofits – East Bay Times">
            <a:extLst>
              <a:ext uri="{FF2B5EF4-FFF2-40B4-BE49-F238E27FC236}">
                <a16:creationId xmlns:a16="http://schemas.microsoft.com/office/drawing/2014/main" id="{D5307560-9FAE-1766-056E-D3B9D6F6086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bwMode="auto">
          <a:xfrm>
            <a:off x="6329766" y="1825625"/>
            <a:ext cx="5334000" cy="404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88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596E-2BD4-5C54-267A-0800E52086CA}"/>
              </a:ext>
            </a:extLst>
          </p:cNvPr>
          <p:cNvSpPr>
            <a:spLocks noGrp="1"/>
          </p:cNvSpPr>
          <p:nvPr>
            <p:ph type="title"/>
          </p:nvPr>
        </p:nvSpPr>
        <p:spPr/>
        <p:txBody>
          <a:bodyPr vert="horz" lIns="91440" tIns="45720" rIns="91440" bIns="45720" rtlCol="0" anchor="ctr">
            <a:normAutofit/>
          </a:bodyPr>
          <a:lstStyle/>
          <a:p>
            <a:r>
              <a:rPr lang="en-US" sz="3200" dirty="0"/>
              <a:t>Medical Respite in Alameda County</a:t>
            </a:r>
          </a:p>
        </p:txBody>
      </p:sp>
      <p:sp>
        <p:nvSpPr>
          <p:cNvPr id="3" name="Content Placeholder 2">
            <a:extLst>
              <a:ext uri="{FF2B5EF4-FFF2-40B4-BE49-F238E27FC236}">
                <a16:creationId xmlns:a16="http://schemas.microsoft.com/office/drawing/2014/main" id="{C6B8D0E4-7B14-673D-6890-C4A81C5B779E}"/>
              </a:ext>
            </a:extLst>
          </p:cNvPr>
          <p:cNvSpPr>
            <a:spLocks noGrp="1"/>
          </p:cNvSpPr>
          <p:nvPr>
            <p:ph sz="half" idx="1"/>
          </p:nvPr>
        </p:nvSpPr>
        <p:spPr>
          <a:xfrm>
            <a:off x="838200" y="1690688"/>
            <a:ext cx="5181600" cy="4486275"/>
          </a:xfrm>
        </p:spPr>
        <p:txBody>
          <a:bodyPr vert="horz" lIns="91440" tIns="45720" rIns="91440" bIns="45720" rtlCol="0">
            <a:normAutofit/>
          </a:bodyPr>
          <a:lstStyle/>
          <a:p>
            <a:r>
              <a:rPr lang="en-US" sz="2200" dirty="0"/>
              <a:t>Medical Respite is a </a:t>
            </a:r>
            <a:r>
              <a:rPr lang="en-US" sz="2200" dirty="0" err="1"/>
              <a:t>CalAIM</a:t>
            </a:r>
            <a:r>
              <a:rPr lang="en-US" sz="2200" dirty="0"/>
              <a:t> covered benefit that provides up to 90 days of medical respite care (as of January 2022)</a:t>
            </a:r>
          </a:p>
          <a:p>
            <a:r>
              <a:rPr lang="en-US" sz="2200" dirty="0"/>
              <a:t>Intended to be a safe discharge option for PEH leaving the hospital</a:t>
            </a:r>
          </a:p>
          <a:p>
            <a:r>
              <a:rPr lang="en-US" sz="2200" dirty="0"/>
              <a:t>Admission criteria:</a:t>
            </a:r>
          </a:p>
          <a:p>
            <a:pPr lvl="1"/>
            <a:r>
              <a:rPr lang="en-US" sz="2200" dirty="0"/>
              <a:t>Unhoused individuals at risk for hospitalization</a:t>
            </a:r>
          </a:p>
          <a:p>
            <a:pPr lvl="1"/>
            <a:r>
              <a:rPr lang="en-US" sz="2200" dirty="0"/>
              <a:t>Unhoused individuals with a medical need that cannot be met in an unsheltered environment</a:t>
            </a:r>
          </a:p>
          <a:p>
            <a:pPr marL="0" indent="0">
              <a:buNone/>
            </a:pPr>
            <a:endParaRPr lang="en-US" sz="1400" dirty="0"/>
          </a:p>
          <a:p>
            <a:pPr lvl="1"/>
            <a:endParaRPr lang="en-US" sz="1400" dirty="0"/>
          </a:p>
        </p:txBody>
      </p:sp>
      <p:pic>
        <p:nvPicPr>
          <p:cNvPr id="1030" name="Picture 6" descr="I once lived in my dream tiny home that saved my life - but my sudden  eviction has left me on the streets | The US Sun">
            <a:extLst>
              <a:ext uri="{FF2B5EF4-FFF2-40B4-BE49-F238E27FC236}">
                <a16:creationId xmlns:a16="http://schemas.microsoft.com/office/drawing/2014/main" id="{31E8202F-393C-D151-C3BE-BD75EFEF163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6095999" y="1701800"/>
            <a:ext cx="5450237" cy="389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92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BAE6-4DE5-F455-2357-C03C4CDA4890}"/>
              </a:ext>
            </a:extLst>
          </p:cNvPr>
          <p:cNvSpPr>
            <a:spLocks noGrp="1"/>
          </p:cNvSpPr>
          <p:nvPr>
            <p:ph type="title"/>
          </p:nvPr>
        </p:nvSpPr>
        <p:spPr>
          <a:xfrm>
            <a:off x="838200" y="557188"/>
            <a:ext cx="10515600" cy="1133499"/>
          </a:xfrm>
        </p:spPr>
        <p:txBody>
          <a:bodyPr>
            <a:normAutofit/>
          </a:bodyPr>
          <a:lstStyle/>
          <a:p>
            <a:r>
              <a:rPr lang="en-US" sz="3200" dirty="0"/>
              <a:t>Challenges with the medical respite model</a:t>
            </a:r>
          </a:p>
        </p:txBody>
      </p:sp>
      <p:graphicFrame>
        <p:nvGraphicFramePr>
          <p:cNvPr id="5" name="Content Placeholder 2">
            <a:extLst>
              <a:ext uri="{FF2B5EF4-FFF2-40B4-BE49-F238E27FC236}">
                <a16:creationId xmlns:a16="http://schemas.microsoft.com/office/drawing/2014/main" id="{145A003C-8BF5-FD48-5EDE-02E7C75147F9}"/>
              </a:ext>
            </a:extLst>
          </p:cNvPr>
          <p:cNvGraphicFramePr>
            <a:graphicFrameLocks noGrp="1"/>
          </p:cNvGraphicFramePr>
          <p:nvPr>
            <p:ph idx="1"/>
            <p:extLst>
              <p:ext uri="{D42A27DB-BD31-4B8C-83A1-F6EECF244321}">
                <p14:modId xmlns:p14="http://schemas.microsoft.com/office/powerpoint/2010/main" val="81439550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79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B062-513C-3964-8EE4-9C46240099F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200" dirty="0"/>
              <a:t>Landscape of Medical Respite Care in Alameda County</a:t>
            </a:r>
          </a:p>
        </p:txBody>
      </p:sp>
      <p:sp>
        <p:nvSpPr>
          <p:cNvPr id="3" name="Content Placeholder 2">
            <a:extLst>
              <a:ext uri="{FF2B5EF4-FFF2-40B4-BE49-F238E27FC236}">
                <a16:creationId xmlns:a16="http://schemas.microsoft.com/office/drawing/2014/main" id="{5BEA0BF7-143F-892E-0C78-846816973E17}"/>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dirty="0"/>
              <a:t>Currently 150 beds in the county that are considered respite.</a:t>
            </a:r>
          </a:p>
          <a:p>
            <a:r>
              <a:rPr lang="en-US" sz="2000" dirty="0"/>
              <a:t>Different funding sources, referral processes, clinical scope of practice and service providers.</a:t>
            </a:r>
          </a:p>
          <a:p>
            <a:r>
              <a:rPr lang="en-US" sz="2000" dirty="0"/>
              <a:t>No process for matching the right referral with the right setting</a:t>
            </a:r>
          </a:p>
          <a:p>
            <a:r>
              <a:rPr lang="en-US" sz="2000" dirty="0"/>
              <a:t>Delayed acceptance and admission time often not compatible with hospital discharge timeline</a:t>
            </a:r>
          </a:p>
          <a:p>
            <a:r>
              <a:rPr lang="en-US" sz="2000" dirty="0"/>
              <a:t>Siloed referral pathways leave many entities in the county without a direct referral option to respite.</a:t>
            </a:r>
          </a:p>
          <a:p>
            <a:pPr marL="0"/>
            <a:endParaRPr lang="en-US" sz="2000" dirty="0"/>
          </a:p>
          <a:p>
            <a:endParaRPr lang="en-US" sz="2000" dirty="0"/>
          </a:p>
        </p:txBody>
      </p:sp>
      <p:pic>
        <p:nvPicPr>
          <p:cNvPr id="9218" name="Picture 2" descr="Homeless Cartoon Images – Browse 10,377 Stock Photos, Vectors, and Video |  Adobe Stock">
            <a:extLst>
              <a:ext uri="{FF2B5EF4-FFF2-40B4-BE49-F238E27FC236}">
                <a16:creationId xmlns:a16="http://schemas.microsoft.com/office/drawing/2014/main" id="{912B3802-F208-9042-B04F-238C870C702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3809" r="31985"/>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642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24300</TotalTime>
  <Words>3838</Words>
  <Application>Microsoft Macintosh PowerPoint</Application>
  <PresentationFormat>Widescreen</PresentationFormat>
  <Paragraphs>426</Paragraphs>
  <Slides>45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Aptos Display</vt:lpstr>
      <vt:lpstr>Arial</vt:lpstr>
      <vt:lpstr>Calibri</vt:lpstr>
      <vt:lpstr>Office Theme</vt:lpstr>
      <vt:lpstr>Patching the Safety Net: Review of a Rapid Post Hospitalization Shelter Program</vt:lpstr>
      <vt:lpstr>Learning Objectives</vt:lpstr>
      <vt:lpstr>PowerPoint Presentation</vt:lpstr>
      <vt:lpstr>Cardea Health programs</vt:lpstr>
      <vt:lpstr>Homelessness in Alameda County, CA</vt:lpstr>
      <vt:lpstr>Challenges of using hospital systems as a safety net for PEH</vt:lpstr>
      <vt:lpstr>Medical Respite in Alameda County</vt:lpstr>
      <vt:lpstr>Challenges with the medical respite model</vt:lpstr>
      <vt:lpstr>Landscape of Medical Respite Care in Alameda County</vt:lpstr>
      <vt:lpstr> There is limited information on the number of safe discharge beds needed in Alameda County </vt:lpstr>
      <vt:lpstr>PowerPoint Presentation</vt:lpstr>
      <vt:lpstr>Examining only hospital discharges does not give a complete picture of the need for medically supported beds </vt:lpstr>
      <vt:lpstr>Summary of the problem</vt:lpstr>
      <vt:lpstr>Eddie’s Place: concept (say yes and figure it out)</vt:lpstr>
      <vt:lpstr>Eddie’s Place: A partnership with Alameda Health System</vt:lpstr>
      <vt:lpstr>Alameda Health System contract</vt:lpstr>
      <vt:lpstr>Partnership with Alameda Health System</vt:lpstr>
      <vt:lpstr>“Rapid referral &amp; admission process”</vt:lpstr>
      <vt:lpstr>PowerPoint Presentation</vt:lpstr>
      <vt:lpstr>PowerPoint Presentation</vt:lpstr>
      <vt:lpstr>“As low barrier as possible”: very high bar for exclusion</vt:lpstr>
      <vt:lpstr>Eddie’s Place Inclusion criteria: </vt:lpstr>
      <vt:lpstr>“As low barrier as possible”: accommodate high needs clients</vt:lpstr>
      <vt:lpstr>“As low barrier as possible”: harm reduction approach</vt:lpstr>
      <vt:lpstr>“Include discharge planning” </vt:lpstr>
      <vt:lpstr>“Combine with in-house respite program”</vt:lpstr>
      <vt:lpstr>Discharge options (where can people go from post-hospitalization shelter?)</vt:lpstr>
      <vt:lpstr>Triaging post-hospitalization clients</vt:lpstr>
      <vt:lpstr>Triaging post hospitalization clients</vt:lpstr>
      <vt:lpstr>How do we measure success at Eddie’s Place?</vt:lpstr>
      <vt:lpstr>Are we really low barrier? </vt:lpstr>
      <vt:lpstr>Rehospitalizations</vt:lpstr>
      <vt:lpstr>Eddie’s Place post-hospitalization bed exits</vt:lpstr>
      <vt:lpstr>Eddie’s Place medical respite program exits</vt:lpstr>
      <vt:lpstr>Client experience</vt:lpstr>
      <vt:lpstr>Overall rating of Eddie’s Place </vt:lpstr>
      <vt:lpstr>"Would you recommend Eddie’s Place for care?”</vt:lpstr>
      <vt:lpstr>Client experience at Eddie’s Place</vt:lpstr>
      <vt:lpstr>Challenges to rapid post-hospitalization shelter</vt:lpstr>
      <vt:lpstr>Case study: RJ</vt:lpstr>
      <vt:lpstr>Case study: AJ</vt:lpstr>
      <vt:lpstr>How to stand up rapid post hospitalization shelter </vt:lpstr>
      <vt:lpstr>Tips for success</vt:lpstr>
      <vt:lpstr>Who was Eddie? </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Patching the Safety Net: Review of a Rapid Post Hospitalization Shelter Program</dc:title>
  <dc:creator>Catherine Hayes</dc:creator>
  <cp:lastModifiedBy>Catherine Hayes</cp:lastModifiedBy>
  <cp:revision>11</cp:revision>
  <dcterms:created xsi:type="dcterms:W3CDTF">2024-04-28T18:25:07Z</dcterms:created>
  <dcterms:modified xsi:type="dcterms:W3CDTF">2024-05-15T15:26:35Z</dcterms:modified>
</cp:coreProperties>
</file>