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8288000" cy="10287000"/>
  <p:notesSz cx="6858000" cy="9144000"/>
  <p:embeddedFontLst>
    <p:embeddedFont>
      <p:font typeface="Barlow" panose="00000500000000000000" pitchFamily="2" charset="0"/>
      <p:regular r:id="rId44"/>
    </p:embeddedFont>
    <p:embeddedFont>
      <p:font typeface="Barlow Bold" panose="00000800000000000000" charset="0"/>
      <p:regular r:id="rId45"/>
    </p:embeddedFont>
    <p:embeddedFont>
      <p:font typeface="Barlow Bold Italics" panose="020B0604020202020204" charset="0"/>
      <p:regular r:id="rId46"/>
    </p:embeddedFont>
    <p:embeddedFont>
      <p:font typeface="Barlow Italics" panose="020B0604020202020204" charset="0"/>
      <p:regular r:id="rId47"/>
    </p:embeddedFont>
    <p:embeddedFont>
      <p:font typeface="Canva Sans" panose="020B0604020202020204" charset="0"/>
      <p:regular r:id="rId48"/>
    </p:embeddedFont>
    <p:embeddedFont>
      <p:font typeface="Canva Sans Bold" panose="020B0604020202020204" charset="0"/>
      <p:regular r:id="rId49"/>
    </p:embeddedFont>
    <p:embeddedFont>
      <p:font typeface="Canva Sans Italics" panose="020B0604020202020204" charset="0"/>
      <p:regular r:id="rId50"/>
    </p:embeddedFont>
    <p:embeddedFont>
      <p:font typeface="Open Sans Bold"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11.05.2024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638250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or at beginning next to client led care??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30242" y="645107"/>
            <a:ext cx="9906571" cy="4127360"/>
          </a:xfrm>
          <a:prstGeom prst="rect">
            <a:avLst/>
          </a:prstGeom>
        </p:spPr>
        <p:txBody>
          <a:bodyPr lIns="0" tIns="0" rIns="0" bIns="0" rtlCol="0" anchor="t">
            <a:spAutoFit/>
          </a:bodyPr>
          <a:lstStyle/>
          <a:p>
            <a:pPr algn="ctr">
              <a:lnSpc>
                <a:spcPts val="8232"/>
              </a:lnSpc>
            </a:pPr>
            <a:r>
              <a:rPr lang="en-US" sz="5880">
                <a:solidFill>
                  <a:srgbClr val="055849"/>
                </a:solidFill>
                <a:latin typeface="Barlow Bold"/>
              </a:rPr>
              <a:t>Managing Challenging Behaviors in Respite Settings</a:t>
            </a:r>
          </a:p>
          <a:p>
            <a:pPr algn="ctr">
              <a:lnSpc>
                <a:spcPts val="8232"/>
              </a:lnSpc>
            </a:pPr>
            <a:r>
              <a:rPr lang="en-US" sz="5880">
                <a:solidFill>
                  <a:srgbClr val="055849"/>
                </a:solidFill>
                <a:latin typeface="Barlow Bold"/>
              </a:rPr>
              <a:t>Prevention vs. Intervention</a:t>
            </a:r>
          </a:p>
          <a:p>
            <a:pPr algn="l">
              <a:lnSpc>
                <a:spcPts val="8232"/>
              </a:lnSpc>
            </a:pPr>
            <a:endParaRPr lang="en-US" sz="5880">
              <a:solidFill>
                <a:srgbClr val="055849"/>
              </a:solidFill>
              <a:latin typeface="Barlow Bold"/>
            </a:endParaRPr>
          </a:p>
        </p:txBody>
      </p:sp>
      <p:sp>
        <p:nvSpPr>
          <p:cNvPr id="4" name="Freeform 4"/>
          <p:cNvSpPr/>
          <p:nvPr/>
        </p:nvSpPr>
        <p:spPr>
          <a:xfrm>
            <a:off x="208116" y="4550898"/>
            <a:ext cx="6244314" cy="1559334"/>
          </a:xfrm>
          <a:custGeom>
            <a:avLst/>
            <a:gdLst/>
            <a:ahLst/>
            <a:cxnLst/>
            <a:rect l="l" t="t" r="r" b="b"/>
            <a:pathLst>
              <a:path w="6244314" h="1559334">
                <a:moveTo>
                  <a:pt x="0" y="0"/>
                </a:moveTo>
                <a:lnTo>
                  <a:pt x="6244315" y="0"/>
                </a:lnTo>
                <a:lnTo>
                  <a:pt x="6244315" y="1559335"/>
                </a:lnTo>
                <a:lnTo>
                  <a:pt x="0" y="1559335"/>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208116" y="6284339"/>
            <a:ext cx="5804148" cy="448310"/>
          </a:xfrm>
          <a:prstGeom prst="rect">
            <a:avLst/>
          </a:prstGeom>
        </p:spPr>
        <p:txBody>
          <a:bodyPr lIns="0" tIns="0" rIns="0" bIns="0" rtlCol="0" anchor="t">
            <a:spAutoFit/>
          </a:bodyPr>
          <a:lstStyle/>
          <a:p>
            <a:pPr algn="ctr">
              <a:lnSpc>
                <a:spcPts val="3640"/>
              </a:lnSpc>
            </a:pPr>
            <a:r>
              <a:rPr lang="en-US" sz="2600">
                <a:solidFill>
                  <a:srgbClr val="055849"/>
                </a:solidFill>
                <a:latin typeface="Canva Sans"/>
              </a:rPr>
              <a:t>Catherine Hayes, BSN, MPH, FNP-BC</a:t>
            </a:r>
          </a:p>
        </p:txBody>
      </p:sp>
      <p:sp>
        <p:nvSpPr>
          <p:cNvPr id="6" name="Freeform 6"/>
          <p:cNvSpPr/>
          <p:nvPr/>
        </p:nvSpPr>
        <p:spPr>
          <a:xfrm>
            <a:off x="6681136" y="4176767"/>
            <a:ext cx="4055677" cy="1933465"/>
          </a:xfrm>
          <a:custGeom>
            <a:avLst/>
            <a:gdLst/>
            <a:ahLst/>
            <a:cxnLst/>
            <a:rect l="l" t="t" r="r" b="b"/>
            <a:pathLst>
              <a:path w="4055677" h="1933465">
                <a:moveTo>
                  <a:pt x="0" y="0"/>
                </a:moveTo>
                <a:lnTo>
                  <a:pt x="4055677" y="0"/>
                </a:lnTo>
                <a:lnTo>
                  <a:pt x="4055677" y="1933466"/>
                </a:lnTo>
                <a:lnTo>
                  <a:pt x="0" y="1933466"/>
                </a:lnTo>
                <a:lnTo>
                  <a:pt x="0" y="0"/>
                </a:lnTo>
                <a:close/>
              </a:path>
            </a:pathLst>
          </a:custGeom>
          <a:blipFill>
            <a:blip r:embed="rId4"/>
            <a:stretch>
              <a:fillRect t="-3850" r="-1628" b="-868"/>
            </a:stretch>
          </a:blipFill>
        </p:spPr>
        <p:txBody>
          <a:bodyPr/>
          <a:lstStyle/>
          <a:p>
            <a:endParaRPr lang="en-US"/>
          </a:p>
        </p:txBody>
      </p:sp>
      <p:sp>
        <p:nvSpPr>
          <p:cNvPr id="7" name="TextBox 7"/>
          <p:cNvSpPr txBox="1"/>
          <p:nvPr/>
        </p:nvSpPr>
        <p:spPr>
          <a:xfrm>
            <a:off x="6837237" y="6284339"/>
            <a:ext cx="3899576" cy="1362710"/>
          </a:xfrm>
          <a:prstGeom prst="rect">
            <a:avLst/>
          </a:prstGeom>
        </p:spPr>
        <p:txBody>
          <a:bodyPr wrap="square" lIns="0" tIns="0" rIns="0" bIns="0" rtlCol="0" anchor="t">
            <a:spAutoFit/>
          </a:bodyPr>
          <a:lstStyle/>
          <a:p>
            <a:pPr algn="l">
              <a:lnSpc>
                <a:spcPts val="3640"/>
              </a:lnSpc>
            </a:pPr>
            <a:r>
              <a:rPr lang="en-US" sz="2600" spc="10" dirty="0">
                <a:solidFill>
                  <a:srgbClr val="055849"/>
                </a:solidFill>
                <a:latin typeface="Canva Sans"/>
              </a:rPr>
              <a:t>Omar Marrero, LICSW</a:t>
            </a:r>
          </a:p>
          <a:p>
            <a:pPr algn="l">
              <a:lnSpc>
                <a:spcPts val="3640"/>
              </a:lnSpc>
            </a:pPr>
            <a:r>
              <a:rPr lang="en-US" sz="2600" spc="10" dirty="0">
                <a:solidFill>
                  <a:srgbClr val="055849"/>
                </a:solidFill>
                <a:latin typeface="Canva Sans"/>
              </a:rPr>
              <a:t>Carol Benner, BSN, RN</a:t>
            </a:r>
          </a:p>
          <a:p>
            <a:pPr algn="l">
              <a:lnSpc>
                <a:spcPts val="3640"/>
              </a:lnSpc>
            </a:pPr>
            <a:endParaRPr lang="en-US" sz="2600" spc="10" dirty="0">
              <a:solidFill>
                <a:srgbClr val="055849"/>
              </a:solidFill>
              <a:latin typeface="Canva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11397275" y="3149632"/>
            <a:ext cx="6890725" cy="6847849"/>
          </a:xfrm>
          <a:custGeom>
            <a:avLst/>
            <a:gdLst/>
            <a:ahLst/>
            <a:cxnLst/>
            <a:rect l="l" t="t" r="r" b="b"/>
            <a:pathLst>
              <a:path w="6890725" h="6847849">
                <a:moveTo>
                  <a:pt x="0" y="0"/>
                </a:moveTo>
                <a:lnTo>
                  <a:pt x="6890725" y="0"/>
                </a:lnTo>
                <a:lnTo>
                  <a:pt x="6890725" y="6847849"/>
                </a:lnTo>
                <a:lnTo>
                  <a:pt x="0" y="6847849"/>
                </a:lnTo>
                <a:lnTo>
                  <a:pt x="0" y="0"/>
                </a:lnTo>
                <a:close/>
              </a:path>
            </a:pathLst>
          </a:custGeom>
          <a:blipFill>
            <a:blip r:embed="rId2"/>
            <a:stretch>
              <a:fillRect/>
            </a:stretch>
          </a:blipFill>
        </p:spPr>
        <p:txBody>
          <a:bodyPr/>
          <a:lstStyle/>
          <a:p>
            <a:endParaRPr lang="en-US"/>
          </a:p>
        </p:txBody>
      </p:sp>
      <p:sp>
        <p:nvSpPr>
          <p:cNvPr id="3" name="Freeform 3"/>
          <p:cNvSpPr/>
          <p:nvPr/>
        </p:nvSpPr>
        <p:spPr>
          <a:xfrm>
            <a:off x="11201449" y="3149632"/>
            <a:ext cx="7086551" cy="7086551"/>
          </a:xfrm>
          <a:custGeom>
            <a:avLst/>
            <a:gdLst/>
            <a:ahLst/>
            <a:cxnLst/>
            <a:rect l="l" t="t" r="r" b="b"/>
            <a:pathLst>
              <a:path w="7086551" h="7086551">
                <a:moveTo>
                  <a:pt x="0" y="0"/>
                </a:moveTo>
                <a:lnTo>
                  <a:pt x="7086551" y="0"/>
                </a:lnTo>
                <a:lnTo>
                  <a:pt x="7086551" y="7086550"/>
                </a:lnTo>
                <a:lnTo>
                  <a:pt x="0" y="70865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479854" y="214123"/>
            <a:ext cx="11535085" cy="1238250"/>
          </a:xfrm>
          <a:prstGeom prst="rect">
            <a:avLst/>
          </a:prstGeom>
        </p:spPr>
        <p:txBody>
          <a:bodyPr lIns="0" tIns="0" rIns="0" bIns="0" rtlCol="0" anchor="t">
            <a:spAutoFit/>
          </a:bodyPr>
          <a:lstStyle/>
          <a:p>
            <a:pPr marL="0" lvl="0" indent="0" algn="l">
              <a:lnSpc>
                <a:spcPts val="9600"/>
              </a:lnSpc>
            </a:pPr>
            <a:r>
              <a:rPr lang="en-US" sz="8000" u="none">
                <a:solidFill>
                  <a:srgbClr val="243E8C"/>
                </a:solidFill>
                <a:latin typeface="Barlow Bold"/>
              </a:rPr>
              <a:t>Our Services (BHCHP)</a:t>
            </a:r>
          </a:p>
        </p:txBody>
      </p:sp>
      <p:sp>
        <p:nvSpPr>
          <p:cNvPr id="5" name="TextBox 5"/>
          <p:cNvSpPr txBox="1"/>
          <p:nvPr/>
        </p:nvSpPr>
        <p:spPr>
          <a:xfrm>
            <a:off x="479854" y="1519048"/>
            <a:ext cx="12922068" cy="1189990"/>
          </a:xfrm>
          <a:prstGeom prst="rect">
            <a:avLst/>
          </a:prstGeom>
        </p:spPr>
        <p:txBody>
          <a:bodyPr lIns="0" tIns="0" rIns="0" bIns="0" rtlCol="0" anchor="t">
            <a:spAutoFit/>
          </a:bodyPr>
          <a:lstStyle/>
          <a:p>
            <a:pPr marL="0" lvl="0" indent="0" algn="l">
              <a:lnSpc>
                <a:spcPts val="4759"/>
              </a:lnSpc>
              <a:spcBef>
                <a:spcPct val="0"/>
              </a:spcBef>
            </a:pPr>
            <a:r>
              <a:rPr lang="en-US" sz="3399" u="sng" spc="13">
                <a:solidFill>
                  <a:srgbClr val="365B6D"/>
                </a:solidFill>
                <a:latin typeface="Barlow Bold"/>
              </a:rPr>
              <a:t>Mission</a:t>
            </a:r>
            <a:r>
              <a:rPr lang="en-US" sz="3399" spc="13">
                <a:solidFill>
                  <a:srgbClr val="365B6D"/>
                </a:solidFill>
                <a:latin typeface="Barlow"/>
              </a:rPr>
              <a:t>: Provide and assure </a:t>
            </a:r>
            <a:r>
              <a:rPr lang="en-US" sz="3399" spc="13">
                <a:solidFill>
                  <a:srgbClr val="365B6D"/>
                </a:solidFill>
                <a:latin typeface="Barlow Bold"/>
              </a:rPr>
              <a:t>access to quality health care for all</a:t>
            </a:r>
            <a:r>
              <a:rPr lang="en-US" sz="3399" spc="13">
                <a:solidFill>
                  <a:srgbClr val="365B6D"/>
                </a:solidFill>
                <a:latin typeface="Barlow"/>
              </a:rPr>
              <a:t> homeless individuals and families in the greater Boston area.</a:t>
            </a:r>
          </a:p>
        </p:txBody>
      </p:sp>
      <p:sp>
        <p:nvSpPr>
          <p:cNvPr id="6" name="TextBox 6"/>
          <p:cNvSpPr txBox="1"/>
          <p:nvPr/>
        </p:nvSpPr>
        <p:spPr>
          <a:xfrm>
            <a:off x="479854" y="2808278"/>
            <a:ext cx="9135662" cy="9185274"/>
          </a:xfrm>
          <a:prstGeom prst="rect">
            <a:avLst/>
          </a:prstGeom>
        </p:spPr>
        <p:txBody>
          <a:bodyPr lIns="0" tIns="0" rIns="0" bIns="0" rtlCol="0" anchor="t">
            <a:spAutoFit/>
          </a:bodyPr>
          <a:lstStyle/>
          <a:p>
            <a:pPr algn="l">
              <a:lnSpc>
                <a:spcPts val="3500"/>
              </a:lnSpc>
            </a:pPr>
            <a:r>
              <a:rPr lang="en-US" sz="2500" spc="10">
                <a:solidFill>
                  <a:srgbClr val="365B6D"/>
                </a:solidFill>
                <a:latin typeface="Barlow"/>
              </a:rPr>
              <a:t>Outpatient Clinics: </a:t>
            </a:r>
          </a:p>
          <a:p>
            <a:pPr marL="539754" lvl="1" indent="-269877" algn="l">
              <a:lnSpc>
                <a:spcPts val="3500"/>
              </a:lnSpc>
              <a:buFont typeface="Arial"/>
              <a:buChar char="•"/>
            </a:pPr>
            <a:r>
              <a:rPr lang="en-US" sz="2500" spc="10">
                <a:solidFill>
                  <a:srgbClr val="365B6D"/>
                </a:solidFill>
                <a:latin typeface="Barlow"/>
              </a:rPr>
              <a:t>BMC Clinic</a:t>
            </a:r>
          </a:p>
          <a:p>
            <a:pPr marL="539754" lvl="1" indent="-269877" algn="l">
              <a:lnSpc>
                <a:spcPts val="3500"/>
              </a:lnSpc>
              <a:buFont typeface="Arial"/>
              <a:buChar char="•"/>
            </a:pPr>
            <a:r>
              <a:rPr lang="en-US" sz="2500" spc="10">
                <a:solidFill>
                  <a:srgbClr val="365B6D"/>
                </a:solidFill>
                <a:latin typeface="Barlow"/>
              </a:rPr>
              <a:t>MGH Clinic </a:t>
            </a:r>
          </a:p>
          <a:p>
            <a:pPr algn="l">
              <a:lnSpc>
                <a:spcPts val="3500"/>
              </a:lnSpc>
            </a:pPr>
            <a:r>
              <a:rPr lang="en-US" sz="2500" spc="10">
                <a:solidFill>
                  <a:srgbClr val="365B6D"/>
                </a:solidFill>
                <a:latin typeface="Barlow"/>
              </a:rPr>
              <a:t>Dental Clinic</a:t>
            </a:r>
          </a:p>
          <a:p>
            <a:pPr algn="l">
              <a:lnSpc>
                <a:spcPts val="3500"/>
              </a:lnSpc>
            </a:pPr>
            <a:r>
              <a:rPr lang="en-US" sz="2500" spc="10">
                <a:solidFill>
                  <a:srgbClr val="365B6D"/>
                </a:solidFill>
                <a:latin typeface="Barlow"/>
              </a:rPr>
              <a:t>Street Outreach</a:t>
            </a:r>
          </a:p>
          <a:p>
            <a:pPr algn="l">
              <a:lnSpc>
                <a:spcPts val="3500"/>
              </a:lnSpc>
            </a:pPr>
            <a:r>
              <a:rPr lang="en-US" sz="2500" spc="10">
                <a:solidFill>
                  <a:srgbClr val="365B6D"/>
                </a:solidFill>
                <a:latin typeface="Barlow"/>
              </a:rPr>
              <a:t>Harm Reduction</a:t>
            </a:r>
          </a:p>
          <a:p>
            <a:pPr marL="539754" lvl="1" indent="-269877" algn="l">
              <a:lnSpc>
                <a:spcPts val="3500"/>
              </a:lnSpc>
              <a:buFont typeface="Arial"/>
              <a:buChar char="•"/>
            </a:pPr>
            <a:r>
              <a:rPr lang="en-US" sz="2500" spc="10">
                <a:solidFill>
                  <a:srgbClr val="365B6D"/>
                </a:solidFill>
                <a:latin typeface="Barlow"/>
              </a:rPr>
              <a:t>SPOT</a:t>
            </a:r>
          </a:p>
          <a:p>
            <a:pPr marL="539754" lvl="1" indent="-269877" algn="l">
              <a:lnSpc>
                <a:spcPts val="3500"/>
              </a:lnSpc>
              <a:buFont typeface="Arial"/>
              <a:buChar char="•"/>
            </a:pPr>
            <a:r>
              <a:rPr lang="en-US" sz="2500" spc="10">
                <a:solidFill>
                  <a:srgbClr val="365B6D"/>
                </a:solidFill>
                <a:latin typeface="Barlow"/>
              </a:rPr>
              <a:t>BOLT team </a:t>
            </a:r>
          </a:p>
          <a:p>
            <a:pPr marL="539754" lvl="1" indent="-269877" algn="l">
              <a:lnSpc>
                <a:spcPts val="3500"/>
              </a:lnSpc>
              <a:buFont typeface="Arial"/>
              <a:buChar char="•"/>
            </a:pPr>
            <a:r>
              <a:rPr lang="en-US" sz="2500" spc="10">
                <a:solidFill>
                  <a:srgbClr val="365B6D"/>
                </a:solidFill>
                <a:latin typeface="Barlow"/>
              </a:rPr>
              <a:t>HRTs in shelter</a:t>
            </a:r>
          </a:p>
          <a:p>
            <a:pPr algn="l">
              <a:lnSpc>
                <a:spcPts val="3500"/>
              </a:lnSpc>
            </a:pPr>
            <a:r>
              <a:rPr lang="en-US" sz="2500" spc="10">
                <a:solidFill>
                  <a:srgbClr val="365B6D"/>
                </a:solidFill>
                <a:latin typeface="Barlow"/>
              </a:rPr>
              <a:t>Nurse run clinics in Boston area shelters</a:t>
            </a:r>
          </a:p>
          <a:p>
            <a:pPr marL="539754" lvl="1" indent="-269877" algn="l">
              <a:lnSpc>
                <a:spcPts val="3500"/>
              </a:lnSpc>
              <a:buFont typeface="Arial"/>
              <a:buChar char="•"/>
            </a:pPr>
            <a:r>
              <a:rPr lang="en-US" sz="2500" spc="10">
                <a:solidFill>
                  <a:srgbClr val="365B6D"/>
                </a:solidFill>
                <a:latin typeface="Barlow"/>
              </a:rPr>
              <a:t>Pine Street Inn</a:t>
            </a:r>
          </a:p>
          <a:p>
            <a:pPr marL="539754" lvl="1" indent="-269877" algn="l">
              <a:lnSpc>
                <a:spcPts val="3500"/>
              </a:lnSpc>
              <a:buFont typeface="Arial"/>
              <a:buChar char="•"/>
            </a:pPr>
            <a:r>
              <a:rPr lang="en-US" sz="2500" spc="10">
                <a:solidFill>
                  <a:srgbClr val="365B6D"/>
                </a:solidFill>
                <a:latin typeface="Barlow"/>
              </a:rPr>
              <a:t>Woods Mullen Shelter</a:t>
            </a:r>
          </a:p>
          <a:p>
            <a:pPr marL="539754" lvl="1" indent="-269877" algn="l">
              <a:lnSpc>
                <a:spcPts val="3500"/>
              </a:lnSpc>
              <a:buFont typeface="Arial"/>
              <a:buChar char="•"/>
            </a:pPr>
            <a:r>
              <a:rPr lang="en-US" sz="2500" spc="10">
                <a:solidFill>
                  <a:srgbClr val="365B6D"/>
                </a:solidFill>
                <a:latin typeface="Barlow"/>
              </a:rPr>
              <a:t>South Hampton Street Shelter</a:t>
            </a:r>
          </a:p>
          <a:p>
            <a:pPr marL="539754" lvl="1" indent="-269877" algn="l">
              <a:lnSpc>
                <a:spcPts val="3500"/>
              </a:lnSpc>
              <a:buFont typeface="Arial"/>
              <a:buChar char="•"/>
            </a:pPr>
            <a:r>
              <a:rPr lang="en-US" sz="2500" spc="10">
                <a:solidFill>
                  <a:srgbClr val="365B6D"/>
                </a:solidFill>
                <a:latin typeface="Barlow"/>
              </a:rPr>
              <a:t>New England Center for Homeless Veterans</a:t>
            </a:r>
          </a:p>
          <a:p>
            <a:pPr marL="539754" lvl="1" indent="-269877" algn="l">
              <a:lnSpc>
                <a:spcPts val="3500"/>
              </a:lnSpc>
              <a:buFont typeface="Arial"/>
              <a:buChar char="•"/>
            </a:pPr>
            <a:r>
              <a:rPr lang="en-US" sz="2500" spc="10">
                <a:solidFill>
                  <a:srgbClr val="365B6D"/>
                </a:solidFill>
                <a:latin typeface="Barlow"/>
              </a:rPr>
              <a:t>St. Francis House (day shelter)</a:t>
            </a:r>
          </a:p>
          <a:p>
            <a:pPr marL="539754" lvl="1" indent="-269877" algn="l">
              <a:lnSpc>
                <a:spcPts val="3500"/>
              </a:lnSpc>
              <a:buFont typeface="Arial"/>
              <a:buChar char="•"/>
            </a:pPr>
            <a:r>
              <a:rPr lang="en-US" sz="2500" spc="10">
                <a:solidFill>
                  <a:srgbClr val="365B6D"/>
                </a:solidFill>
                <a:latin typeface="Barlow"/>
              </a:rPr>
              <a:t>Shattuck Shelter</a:t>
            </a:r>
          </a:p>
          <a:p>
            <a:pPr marL="539754" lvl="1" indent="-269877" algn="l">
              <a:lnSpc>
                <a:spcPts val="3500"/>
              </a:lnSpc>
              <a:buFont typeface="Arial"/>
              <a:buChar char="•"/>
            </a:pPr>
            <a:r>
              <a:rPr lang="en-US" sz="2500" spc="10">
                <a:solidFill>
                  <a:srgbClr val="365B6D"/>
                </a:solidFill>
                <a:latin typeface="Barlow"/>
              </a:rPr>
              <a:t>Kingston House</a:t>
            </a:r>
          </a:p>
          <a:p>
            <a:pPr algn="l">
              <a:lnSpc>
                <a:spcPts val="3500"/>
              </a:lnSpc>
            </a:pPr>
            <a:endParaRPr lang="en-US" sz="2500" spc="10">
              <a:solidFill>
                <a:srgbClr val="365B6D"/>
              </a:solidFill>
              <a:latin typeface="Barlow"/>
            </a:endParaRPr>
          </a:p>
          <a:p>
            <a:pPr algn="l">
              <a:lnSpc>
                <a:spcPts val="3500"/>
              </a:lnSpc>
            </a:pPr>
            <a:endParaRPr lang="en-US" sz="2500" spc="10">
              <a:solidFill>
                <a:srgbClr val="365B6D"/>
              </a:solidFill>
              <a:latin typeface="Barlow"/>
            </a:endParaRPr>
          </a:p>
          <a:p>
            <a:pPr algn="l">
              <a:lnSpc>
                <a:spcPts val="3500"/>
              </a:lnSpc>
            </a:pPr>
            <a:endParaRPr lang="en-US" sz="2500" spc="10">
              <a:solidFill>
                <a:srgbClr val="365B6D"/>
              </a:solidFill>
              <a:latin typeface="Barlow"/>
            </a:endParaRPr>
          </a:p>
          <a:p>
            <a:pPr algn="l">
              <a:lnSpc>
                <a:spcPts val="3500"/>
              </a:lnSpc>
            </a:pPr>
            <a:endParaRPr lang="en-US" sz="2500" spc="10">
              <a:solidFill>
                <a:srgbClr val="365B6D"/>
              </a:solidFill>
              <a:latin typeface="Barlow"/>
            </a:endParaRPr>
          </a:p>
        </p:txBody>
      </p:sp>
      <p:sp>
        <p:nvSpPr>
          <p:cNvPr id="7" name="TextBox 7"/>
          <p:cNvSpPr txBox="1"/>
          <p:nvPr/>
        </p:nvSpPr>
        <p:spPr>
          <a:xfrm>
            <a:off x="4962486" y="2795430"/>
            <a:ext cx="6406555" cy="3498851"/>
          </a:xfrm>
          <a:prstGeom prst="rect">
            <a:avLst/>
          </a:prstGeom>
        </p:spPr>
        <p:txBody>
          <a:bodyPr lIns="0" tIns="0" rIns="0" bIns="0" rtlCol="0" anchor="t">
            <a:spAutoFit/>
          </a:bodyPr>
          <a:lstStyle/>
          <a:p>
            <a:pPr algn="l">
              <a:lnSpc>
                <a:spcPts val="3499"/>
              </a:lnSpc>
              <a:spcBef>
                <a:spcPct val="0"/>
              </a:spcBef>
            </a:pPr>
            <a:r>
              <a:rPr lang="en-US" sz="2499" spc="9" dirty="0">
                <a:solidFill>
                  <a:srgbClr val="365B6D"/>
                </a:solidFill>
                <a:latin typeface="Barlow"/>
              </a:rPr>
              <a:t>Family Team</a:t>
            </a:r>
          </a:p>
          <a:p>
            <a:pPr marL="539745" lvl="1" indent="-269872" algn="l">
              <a:lnSpc>
                <a:spcPts val="3499"/>
              </a:lnSpc>
              <a:buFont typeface="Arial"/>
              <a:buChar char="•"/>
            </a:pPr>
            <a:r>
              <a:rPr lang="en-US" sz="2499" spc="9" dirty="0">
                <a:solidFill>
                  <a:srgbClr val="365B6D"/>
                </a:solidFill>
                <a:latin typeface="Barlow"/>
              </a:rPr>
              <a:t>DV shelters</a:t>
            </a:r>
          </a:p>
          <a:p>
            <a:pPr marL="539745" lvl="1" indent="-269872" algn="l">
              <a:lnSpc>
                <a:spcPts val="3499"/>
              </a:lnSpc>
              <a:spcBef>
                <a:spcPct val="0"/>
              </a:spcBef>
              <a:buFont typeface="Arial"/>
              <a:buChar char="•"/>
            </a:pPr>
            <a:r>
              <a:rPr lang="en-US" sz="2499" spc="9" dirty="0">
                <a:solidFill>
                  <a:srgbClr val="365B6D"/>
                </a:solidFill>
                <a:latin typeface="Barlow"/>
              </a:rPr>
              <a:t>Motels/Hotels</a:t>
            </a:r>
          </a:p>
          <a:p>
            <a:pPr marL="539745" lvl="1" indent="-269872" algn="l">
              <a:lnSpc>
                <a:spcPts val="3499"/>
              </a:lnSpc>
              <a:spcBef>
                <a:spcPct val="0"/>
              </a:spcBef>
              <a:buFont typeface="Arial"/>
              <a:buChar char="•"/>
            </a:pPr>
            <a:r>
              <a:rPr lang="en-US" sz="2499" spc="9" dirty="0">
                <a:solidFill>
                  <a:srgbClr val="365B6D"/>
                </a:solidFill>
                <a:latin typeface="Barlow"/>
              </a:rPr>
              <a:t>Family Shelter</a:t>
            </a:r>
          </a:p>
          <a:p>
            <a:pPr marL="539745" lvl="1" indent="-269872" algn="l">
              <a:lnSpc>
                <a:spcPts val="3499"/>
              </a:lnSpc>
              <a:spcBef>
                <a:spcPct val="0"/>
              </a:spcBef>
              <a:buFont typeface="Arial"/>
              <a:buChar char="•"/>
            </a:pPr>
            <a:r>
              <a:rPr lang="en-US" sz="2499" spc="9" dirty="0">
                <a:solidFill>
                  <a:srgbClr val="365B6D"/>
                </a:solidFill>
                <a:latin typeface="Barlow"/>
              </a:rPr>
              <a:t>Youth Shelter (Bridge Over Troubled Water</a:t>
            </a:r>
          </a:p>
          <a:p>
            <a:pPr algn="l">
              <a:lnSpc>
                <a:spcPts val="3499"/>
              </a:lnSpc>
              <a:spcBef>
                <a:spcPct val="0"/>
              </a:spcBef>
            </a:pPr>
            <a:r>
              <a:rPr lang="en-US" sz="2499" spc="9" dirty="0">
                <a:solidFill>
                  <a:srgbClr val="365B6D"/>
                </a:solidFill>
                <a:latin typeface="Barlow Bold"/>
              </a:rPr>
              <a:t>Respite Programs</a:t>
            </a:r>
          </a:p>
          <a:p>
            <a:pPr marL="539745" lvl="1" indent="-269872" algn="l">
              <a:lnSpc>
                <a:spcPts val="3499"/>
              </a:lnSpc>
              <a:buFont typeface="Arial"/>
              <a:buChar char="•"/>
            </a:pPr>
            <a:r>
              <a:rPr lang="en-US" sz="2499" spc="9" dirty="0">
                <a:solidFill>
                  <a:srgbClr val="365B6D"/>
                </a:solidFill>
                <a:latin typeface="Barlow Bold"/>
              </a:rPr>
              <a:t>The Barbara McInnis House</a:t>
            </a:r>
          </a:p>
          <a:p>
            <a:pPr marL="539745" lvl="1" indent="-269872" algn="l">
              <a:lnSpc>
                <a:spcPts val="3499"/>
              </a:lnSpc>
              <a:spcBef>
                <a:spcPct val="0"/>
              </a:spcBef>
              <a:buFont typeface="Arial"/>
              <a:buChar char="•"/>
            </a:pPr>
            <a:r>
              <a:rPr lang="en-US" sz="2499" spc="9" dirty="0">
                <a:solidFill>
                  <a:srgbClr val="365B6D"/>
                </a:solidFill>
                <a:latin typeface="Barlow"/>
              </a:rPr>
              <a:t>The Stacy Kirkpatrick House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8857041" y="0"/>
            <a:ext cx="9430959" cy="10287000"/>
            <a:chOff x="0" y="0"/>
            <a:chExt cx="2483874" cy="2709333"/>
          </a:xfrm>
        </p:grpSpPr>
        <p:sp>
          <p:nvSpPr>
            <p:cNvPr id="3" name="Freeform 3"/>
            <p:cNvSpPr/>
            <p:nvPr/>
          </p:nvSpPr>
          <p:spPr>
            <a:xfrm>
              <a:off x="0" y="0"/>
              <a:ext cx="2483874" cy="2709333"/>
            </a:xfrm>
            <a:custGeom>
              <a:avLst/>
              <a:gdLst/>
              <a:ahLst/>
              <a:cxnLst/>
              <a:rect l="l" t="t" r="r" b="b"/>
              <a:pathLst>
                <a:path w="2483874" h="2709333">
                  <a:moveTo>
                    <a:pt x="0" y="0"/>
                  </a:moveTo>
                  <a:lnTo>
                    <a:pt x="2483874" y="0"/>
                  </a:lnTo>
                  <a:lnTo>
                    <a:pt x="2483874" y="2709333"/>
                  </a:lnTo>
                  <a:lnTo>
                    <a:pt x="0" y="2709333"/>
                  </a:lnTo>
                  <a:close/>
                </a:path>
              </a:pathLst>
            </a:custGeom>
            <a:solidFill>
              <a:srgbClr val="243E8C"/>
            </a:solidFill>
          </p:spPr>
          <p:txBody>
            <a:bodyPr/>
            <a:lstStyle/>
            <a:p>
              <a:endParaRPr lang="en-US"/>
            </a:p>
          </p:txBody>
        </p:sp>
        <p:sp>
          <p:nvSpPr>
            <p:cNvPr id="4" name="TextBox 4"/>
            <p:cNvSpPr txBox="1"/>
            <p:nvPr/>
          </p:nvSpPr>
          <p:spPr>
            <a:xfrm>
              <a:off x="0" y="-66675"/>
              <a:ext cx="2483874" cy="2776008"/>
            </a:xfrm>
            <a:prstGeom prst="rect">
              <a:avLst/>
            </a:prstGeom>
          </p:spPr>
          <p:txBody>
            <a:bodyPr lIns="50800" tIns="50800" rIns="50800" bIns="50800" rtlCol="0" anchor="ctr"/>
            <a:lstStyle/>
            <a:p>
              <a:pPr algn="ctr">
                <a:lnSpc>
                  <a:spcPts val="3150"/>
                </a:lnSpc>
              </a:pPr>
              <a:endParaRPr/>
            </a:p>
          </p:txBody>
        </p:sp>
      </p:grpSp>
      <p:sp>
        <p:nvSpPr>
          <p:cNvPr id="5" name="Freeform 5"/>
          <p:cNvSpPr/>
          <p:nvPr/>
        </p:nvSpPr>
        <p:spPr>
          <a:xfrm>
            <a:off x="9245686" y="2290723"/>
            <a:ext cx="8653668" cy="5705554"/>
          </a:xfrm>
          <a:custGeom>
            <a:avLst/>
            <a:gdLst/>
            <a:ahLst/>
            <a:cxnLst/>
            <a:rect l="l" t="t" r="r" b="b"/>
            <a:pathLst>
              <a:path w="8653668" h="5705554">
                <a:moveTo>
                  <a:pt x="0" y="0"/>
                </a:moveTo>
                <a:lnTo>
                  <a:pt x="8653669" y="0"/>
                </a:lnTo>
                <a:lnTo>
                  <a:pt x="8653669" y="5705554"/>
                </a:lnTo>
                <a:lnTo>
                  <a:pt x="0" y="5705554"/>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221556" y="1323168"/>
            <a:ext cx="5122944" cy="2549840"/>
          </a:xfrm>
          <a:prstGeom prst="rect">
            <a:avLst/>
          </a:prstGeom>
        </p:spPr>
        <p:txBody>
          <a:bodyPr lIns="0" tIns="0" rIns="0" bIns="0" rtlCol="0" anchor="t">
            <a:spAutoFit/>
          </a:bodyPr>
          <a:lstStyle/>
          <a:p>
            <a:pPr marL="0" lvl="0" indent="0" algn="l">
              <a:lnSpc>
                <a:spcPts val="6667"/>
              </a:lnSpc>
            </a:pPr>
            <a:r>
              <a:rPr lang="en-US" sz="6349">
                <a:solidFill>
                  <a:srgbClr val="243E8C"/>
                </a:solidFill>
                <a:latin typeface="Barlow Bold"/>
              </a:rPr>
              <a:t>Medical Respite Care at BMH</a:t>
            </a:r>
          </a:p>
        </p:txBody>
      </p:sp>
      <p:sp>
        <p:nvSpPr>
          <p:cNvPr id="7" name="AutoShape 7"/>
          <p:cNvSpPr/>
          <p:nvPr/>
        </p:nvSpPr>
        <p:spPr>
          <a:xfrm>
            <a:off x="1028700" y="4166712"/>
            <a:ext cx="5122944" cy="0"/>
          </a:xfrm>
          <a:prstGeom prst="line">
            <a:avLst/>
          </a:prstGeom>
          <a:ln w="38100" cap="flat">
            <a:solidFill>
              <a:srgbClr val="243E8C"/>
            </a:solidFill>
            <a:prstDash val="solid"/>
            <a:headEnd type="none" w="sm" len="sm"/>
            <a:tailEnd type="none" w="sm" len="sm"/>
          </a:ln>
        </p:spPr>
        <p:txBody>
          <a:bodyPr/>
          <a:lstStyle/>
          <a:p>
            <a:endParaRPr lang="en-US"/>
          </a:p>
        </p:txBody>
      </p:sp>
      <p:sp>
        <p:nvSpPr>
          <p:cNvPr id="8" name="TextBox 8"/>
          <p:cNvSpPr txBox="1"/>
          <p:nvPr/>
        </p:nvSpPr>
        <p:spPr>
          <a:xfrm>
            <a:off x="544318" y="4887646"/>
            <a:ext cx="6477420" cy="3108631"/>
          </a:xfrm>
          <a:prstGeom prst="rect">
            <a:avLst/>
          </a:prstGeom>
        </p:spPr>
        <p:txBody>
          <a:bodyPr lIns="0" tIns="0" rIns="0" bIns="0" rtlCol="0" anchor="t">
            <a:spAutoFit/>
          </a:bodyPr>
          <a:lstStyle/>
          <a:p>
            <a:pPr marL="0" lvl="0" indent="0" algn="l">
              <a:lnSpc>
                <a:spcPts val="4130"/>
              </a:lnSpc>
            </a:pPr>
            <a:r>
              <a:rPr lang="en-US" sz="2950" u="sng">
                <a:solidFill>
                  <a:srgbClr val="243E8C"/>
                </a:solidFill>
                <a:latin typeface="Barlow Bold"/>
              </a:rPr>
              <a:t>Acute and post acute</a:t>
            </a:r>
            <a:r>
              <a:rPr lang="en-US" sz="2950">
                <a:solidFill>
                  <a:srgbClr val="243E8C"/>
                </a:solidFill>
                <a:latin typeface="Barlow"/>
              </a:rPr>
              <a:t> medical care for homeless persons who are </a:t>
            </a:r>
            <a:r>
              <a:rPr lang="en-US" sz="2950" u="sng">
                <a:solidFill>
                  <a:srgbClr val="243E8C"/>
                </a:solidFill>
                <a:latin typeface="Barlow"/>
              </a:rPr>
              <a:t>too ill or frail to recover from a physical illness or injury on the streets</a:t>
            </a:r>
            <a:r>
              <a:rPr lang="en-US" sz="2950">
                <a:solidFill>
                  <a:srgbClr val="243E8C"/>
                </a:solidFill>
                <a:latin typeface="Barlow"/>
              </a:rPr>
              <a:t> or in shelter, but who are not ill enough to be in a hospital.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13652261" y="7006000"/>
            <a:ext cx="4635739" cy="3281000"/>
          </a:xfrm>
          <a:custGeom>
            <a:avLst/>
            <a:gdLst/>
            <a:ahLst/>
            <a:cxnLst/>
            <a:rect l="l" t="t" r="r" b="b"/>
            <a:pathLst>
              <a:path w="4635739" h="3281000">
                <a:moveTo>
                  <a:pt x="0" y="0"/>
                </a:moveTo>
                <a:lnTo>
                  <a:pt x="4635739" y="0"/>
                </a:lnTo>
                <a:lnTo>
                  <a:pt x="4635739" y="3281000"/>
                </a:lnTo>
                <a:lnTo>
                  <a:pt x="0" y="3281000"/>
                </a:lnTo>
                <a:lnTo>
                  <a:pt x="0" y="0"/>
                </a:lnTo>
                <a:close/>
              </a:path>
            </a:pathLst>
          </a:custGeom>
          <a:blipFill>
            <a:blip r:embed="rId2"/>
            <a:stretch>
              <a:fillRect t="-56516" b="-1974"/>
            </a:stretch>
          </a:blipFill>
        </p:spPr>
        <p:txBody>
          <a:bodyPr/>
          <a:lstStyle/>
          <a:p>
            <a:endParaRPr lang="en-US"/>
          </a:p>
        </p:txBody>
      </p:sp>
      <p:sp>
        <p:nvSpPr>
          <p:cNvPr id="4" name="TextBox 4"/>
          <p:cNvSpPr txBox="1"/>
          <p:nvPr/>
        </p:nvSpPr>
        <p:spPr>
          <a:xfrm>
            <a:off x="399653" y="-5090"/>
            <a:ext cx="8744347" cy="1566544"/>
          </a:xfrm>
          <a:prstGeom prst="rect">
            <a:avLst/>
          </a:prstGeom>
        </p:spPr>
        <p:txBody>
          <a:bodyPr lIns="0" tIns="0" rIns="0" bIns="0" rtlCol="0" anchor="t">
            <a:spAutoFit/>
          </a:bodyPr>
          <a:lstStyle/>
          <a:p>
            <a:pPr algn="ctr">
              <a:lnSpc>
                <a:spcPts val="12880"/>
              </a:lnSpc>
            </a:pPr>
            <a:r>
              <a:rPr lang="en-US" sz="9200">
                <a:solidFill>
                  <a:srgbClr val="243E8C"/>
                </a:solidFill>
                <a:latin typeface="Barlow Bold"/>
              </a:rPr>
              <a:t>Overview of BMH</a:t>
            </a:r>
          </a:p>
        </p:txBody>
      </p:sp>
      <p:sp>
        <p:nvSpPr>
          <p:cNvPr id="5" name="TextBox 5"/>
          <p:cNvSpPr txBox="1"/>
          <p:nvPr/>
        </p:nvSpPr>
        <p:spPr>
          <a:xfrm>
            <a:off x="4963418" y="1654175"/>
            <a:ext cx="4793923" cy="4440318"/>
          </a:xfrm>
          <a:prstGeom prst="rect">
            <a:avLst/>
          </a:prstGeom>
        </p:spPr>
        <p:txBody>
          <a:bodyPr lIns="0" tIns="0" rIns="0" bIns="0" rtlCol="0" anchor="t">
            <a:spAutoFit/>
          </a:bodyPr>
          <a:lstStyle/>
          <a:p>
            <a:pPr marL="539751" lvl="1" indent="-269876" algn="l">
              <a:lnSpc>
                <a:spcPts val="3500"/>
              </a:lnSpc>
              <a:buFont typeface="Arial"/>
              <a:buChar char="•"/>
            </a:pPr>
            <a:r>
              <a:rPr lang="en-US" sz="2500" dirty="0">
                <a:solidFill>
                  <a:srgbClr val="243E8C"/>
                </a:solidFill>
                <a:latin typeface="Barlow"/>
              </a:rPr>
              <a:t>Substance use and harm reduction services</a:t>
            </a:r>
          </a:p>
          <a:p>
            <a:pPr marL="1079502" lvl="2" indent="-359834" algn="l">
              <a:lnSpc>
                <a:spcPts val="3500"/>
              </a:lnSpc>
              <a:buFont typeface="Arial"/>
              <a:buChar char="⚬"/>
            </a:pPr>
            <a:r>
              <a:rPr lang="en-US" sz="2500" dirty="0">
                <a:solidFill>
                  <a:srgbClr val="243E8C"/>
                </a:solidFill>
                <a:latin typeface="Barlow"/>
              </a:rPr>
              <a:t>CAT teams</a:t>
            </a:r>
          </a:p>
          <a:p>
            <a:pPr marL="1079502" lvl="2" indent="-359834" algn="l">
              <a:lnSpc>
                <a:spcPts val="3500"/>
              </a:lnSpc>
              <a:buFont typeface="Arial"/>
              <a:buChar char="⚬"/>
            </a:pPr>
            <a:r>
              <a:rPr lang="en-US" sz="2500" dirty="0">
                <a:solidFill>
                  <a:srgbClr val="243E8C"/>
                </a:solidFill>
                <a:latin typeface="Barlow"/>
              </a:rPr>
              <a:t>Tx program specialist</a:t>
            </a:r>
          </a:p>
          <a:p>
            <a:pPr marL="1079502" lvl="2" indent="-359834" algn="l">
              <a:lnSpc>
                <a:spcPts val="3500"/>
              </a:lnSpc>
              <a:buFont typeface="Arial"/>
              <a:buChar char="⚬"/>
            </a:pPr>
            <a:r>
              <a:rPr lang="en-US" sz="2500" dirty="0">
                <a:solidFill>
                  <a:srgbClr val="243E8C"/>
                </a:solidFill>
                <a:latin typeface="Barlow"/>
              </a:rPr>
              <a:t>Recovery groups</a:t>
            </a:r>
          </a:p>
          <a:p>
            <a:pPr marL="1079502" lvl="2" indent="-359834" algn="l">
              <a:lnSpc>
                <a:spcPts val="3500"/>
              </a:lnSpc>
              <a:buFont typeface="Arial"/>
              <a:buChar char="⚬"/>
            </a:pPr>
            <a:r>
              <a:rPr lang="en-US" sz="2500" dirty="0">
                <a:solidFill>
                  <a:srgbClr val="243E8C"/>
                </a:solidFill>
                <a:latin typeface="Barlow"/>
              </a:rPr>
              <a:t>Safer use kits</a:t>
            </a:r>
          </a:p>
          <a:p>
            <a:pPr marL="539751" lvl="1" indent="-269876" algn="l">
              <a:lnSpc>
                <a:spcPts val="3500"/>
              </a:lnSpc>
              <a:spcBef>
                <a:spcPct val="0"/>
              </a:spcBef>
              <a:buFont typeface="Arial"/>
              <a:buChar char="•"/>
            </a:pPr>
            <a:r>
              <a:rPr lang="en-US" sz="2500" dirty="0">
                <a:solidFill>
                  <a:srgbClr val="243E8C"/>
                </a:solidFill>
                <a:latin typeface="Barlow"/>
              </a:rPr>
              <a:t>Case management services</a:t>
            </a:r>
          </a:p>
          <a:p>
            <a:pPr marL="539751" lvl="1" indent="-269876" algn="l">
              <a:lnSpc>
                <a:spcPts val="3500"/>
              </a:lnSpc>
              <a:spcBef>
                <a:spcPct val="0"/>
              </a:spcBef>
              <a:buFont typeface="Arial"/>
              <a:buChar char="•"/>
            </a:pPr>
            <a:r>
              <a:rPr lang="en-US" sz="2500" dirty="0">
                <a:solidFill>
                  <a:srgbClr val="243E8C"/>
                </a:solidFill>
                <a:latin typeface="Barlow"/>
              </a:rPr>
              <a:t>Transportation to appointments</a:t>
            </a:r>
          </a:p>
          <a:p>
            <a:pPr marL="539751" lvl="1" indent="-269876" algn="l">
              <a:lnSpc>
                <a:spcPts val="3500"/>
              </a:lnSpc>
              <a:spcBef>
                <a:spcPct val="0"/>
              </a:spcBef>
              <a:buFont typeface="Arial"/>
              <a:buChar char="•"/>
            </a:pPr>
            <a:r>
              <a:rPr lang="en-US" sz="2500" dirty="0">
                <a:solidFill>
                  <a:srgbClr val="243E8C"/>
                </a:solidFill>
                <a:latin typeface="Barlow"/>
              </a:rPr>
              <a:t>3 meals a day </a:t>
            </a:r>
          </a:p>
        </p:txBody>
      </p:sp>
      <p:sp>
        <p:nvSpPr>
          <p:cNvPr id="6" name="TextBox 6"/>
          <p:cNvSpPr txBox="1"/>
          <p:nvPr/>
        </p:nvSpPr>
        <p:spPr>
          <a:xfrm>
            <a:off x="361206" y="1654175"/>
            <a:ext cx="4602212" cy="3927475"/>
          </a:xfrm>
          <a:prstGeom prst="rect">
            <a:avLst/>
          </a:prstGeom>
        </p:spPr>
        <p:txBody>
          <a:bodyPr lIns="0" tIns="0" rIns="0" bIns="0" rtlCol="0" anchor="t">
            <a:spAutoFit/>
          </a:bodyPr>
          <a:lstStyle/>
          <a:p>
            <a:pPr marL="539751" lvl="1" indent="-269876" algn="l">
              <a:lnSpc>
                <a:spcPts val="3500"/>
              </a:lnSpc>
              <a:buFont typeface="Arial"/>
              <a:buChar char="•"/>
            </a:pPr>
            <a:r>
              <a:rPr lang="en-US" sz="2500">
                <a:solidFill>
                  <a:srgbClr val="243E8C"/>
                </a:solidFill>
                <a:latin typeface="Barlow Bold"/>
              </a:rPr>
              <a:t>103 beds</a:t>
            </a:r>
          </a:p>
          <a:p>
            <a:pPr marL="539751" lvl="1" indent="-269876" algn="l">
              <a:lnSpc>
                <a:spcPts val="3500"/>
              </a:lnSpc>
              <a:buFont typeface="Arial"/>
              <a:buChar char="•"/>
            </a:pPr>
            <a:r>
              <a:rPr lang="en-US" sz="2500">
                <a:solidFill>
                  <a:srgbClr val="243E8C"/>
                </a:solidFill>
                <a:latin typeface="Barlow Bold"/>
              </a:rPr>
              <a:t>24 hr nursing care</a:t>
            </a:r>
          </a:p>
          <a:p>
            <a:pPr marL="539751" lvl="1" indent="-269876" algn="l">
              <a:lnSpc>
                <a:spcPts val="3500"/>
              </a:lnSpc>
              <a:buFont typeface="Arial"/>
              <a:buChar char="•"/>
            </a:pPr>
            <a:r>
              <a:rPr lang="en-US" sz="2500">
                <a:solidFill>
                  <a:srgbClr val="243E8C"/>
                </a:solidFill>
                <a:latin typeface="Barlow"/>
              </a:rPr>
              <a:t>Behavioral health &amp; psychiatric consultations</a:t>
            </a:r>
          </a:p>
          <a:p>
            <a:pPr marL="539751" lvl="1" indent="-269876" algn="l">
              <a:lnSpc>
                <a:spcPts val="3500"/>
              </a:lnSpc>
              <a:buFont typeface="Arial"/>
              <a:buChar char="•"/>
            </a:pPr>
            <a:r>
              <a:rPr lang="en-US" sz="2500">
                <a:solidFill>
                  <a:srgbClr val="243E8C"/>
                </a:solidFill>
                <a:latin typeface="Barlow Bold"/>
              </a:rPr>
              <a:t>On-site pharmacy services</a:t>
            </a:r>
          </a:p>
          <a:p>
            <a:pPr marL="539751" lvl="1" indent="-269876" algn="l">
              <a:lnSpc>
                <a:spcPts val="3500"/>
              </a:lnSpc>
              <a:buFont typeface="Arial"/>
              <a:buChar char="•"/>
            </a:pPr>
            <a:r>
              <a:rPr lang="en-US" sz="2500">
                <a:solidFill>
                  <a:srgbClr val="243E8C"/>
                </a:solidFill>
                <a:latin typeface="Barlow"/>
              </a:rPr>
              <a:t>Palliative care</a:t>
            </a:r>
          </a:p>
          <a:p>
            <a:pPr algn="l">
              <a:lnSpc>
                <a:spcPts val="3500"/>
              </a:lnSpc>
            </a:pPr>
            <a:endParaRPr lang="en-US" sz="2500">
              <a:solidFill>
                <a:srgbClr val="243E8C"/>
              </a:solidFill>
              <a:latin typeface="Barlow"/>
            </a:endParaRPr>
          </a:p>
          <a:p>
            <a:pPr algn="l">
              <a:lnSpc>
                <a:spcPts val="3500"/>
              </a:lnSpc>
            </a:pPr>
            <a:endParaRPr lang="en-US" sz="2500">
              <a:solidFill>
                <a:srgbClr val="243E8C"/>
              </a:solidFill>
              <a:latin typeface="Barlow"/>
            </a:endParaRPr>
          </a:p>
          <a:p>
            <a:pPr algn="l">
              <a:lnSpc>
                <a:spcPts val="3500"/>
              </a:lnSpc>
            </a:pPr>
            <a:endParaRPr lang="en-US" sz="2500">
              <a:solidFill>
                <a:srgbClr val="243E8C"/>
              </a:solidFill>
              <a:latin typeface="Barlow"/>
            </a:endParaRPr>
          </a:p>
        </p:txBody>
      </p:sp>
      <p:sp>
        <p:nvSpPr>
          <p:cNvPr id="7" name="TextBox 7"/>
          <p:cNvSpPr txBox="1"/>
          <p:nvPr/>
        </p:nvSpPr>
        <p:spPr>
          <a:xfrm>
            <a:off x="361206" y="4168775"/>
            <a:ext cx="4793923" cy="6235681"/>
          </a:xfrm>
          <a:prstGeom prst="rect">
            <a:avLst/>
          </a:prstGeom>
        </p:spPr>
        <p:txBody>
          <a:bodyPr lIns="0" tIns="0" rIns="0" bIns="0" rtlCol="0" anchor="t">
            <a:spAutoFit/>
          </a:bodyPr>
          <a:lstStyle/>
          <a:p>
            <a:pPr marL="539751" lvl="1" indent="-269876" algn="l">
              <a:lnSpc>
                <a:spcPts val="3500"/>
              </a:lnSpc>
              <a:buFont typeface="Arial"/>
              <a:buChar char="•"/>
            </a:pPr>
            <a:r>
              <a:rPr lang="en-US" sz="2500" dirty="0">
                <a:solidFill>
                  <a:srgbClr val="243E8C"/>
                </a:solidFill>
                <a:latin typeface="Barlow"/>
              </a:rPr>
              <a:t>Security staff on site 24 </a:t>
            </a:r>
            <a:r>
              <a:rPr lang="en-US" sz="2500" dirty="0" err="1">
                <a:solidFill>
                  <a:srgbClr val="243E8C"/>
                </a:solidFill>
                <a:latin typeface="Barlow"/>
              </a:rPr>
              <a:t>hr</a:t>
            </a:r>
            <a:r>
              <a:rPr lang="en-US" sz="2500" dirty="0">
                <a:solidFill>
                  <a:srgbClr val="243E8C"/>
                </a:solidFill>
                <a:latin typeface="Barlow"/>
              </a:rPr>
              <a:t>/day</a:t>
            </a:r>
          </a:p>
          <a:p>
            <a:pPr marL="1079502" lvl="2" indent="-359834" algn="l">
              <a:lnSpc>
                <a:spcPts val="3500"/>
              </a:lnSpc>
              <a:buFont typeface="Arial"/>
              <a:buChar char="⚬"/>
            </a:pPr>
            <a:r>
              <a:rPr lang="en-US" sz="2500" dirty="0">
                <a:solidFill>
                  <a:srgbClr val="243E8C"/>
                </a:solidFill>
                <a:latin typeface="Barlow"/>
              </a:rPr>
              <a:t>Patients scanned with metal detector and belongings searched on admission and return from appointments.</a:t>
            </a:r>
          </a:p>
          <a:p>
            <a:pPr marL="539751" lvl="1" indent="-269876" algn="l">
              <a:lnSpc>
                <a:spcPts val="3500"/>
              </a:lnSpc>
              <a:spcBef>
                <a:spcPct val="0"/>
              </a:spcBef>
              <a:buFont typeface="Arial"/>
              <a:buChar char="•"/>
            </a:pPr>
            <a:r>
              <a:rPr lang="en-US" sz="2500" dirty="0">
                <a:solidFill>
                  <a:srgbClr val="243E8C"/>
                </a:solidFill>
                <a:latin typeface="Barlow"/>
              </a:rPr>
              <a:t>Patients may leave the building to attend scheduled medical appointments or appointments set up by their case managers relating to housing or benefits. </a:t>
            </a:r>
            <a:r>
              <a:rPr lang="en-US" sz="2500" dirty="0">
                <a:solidFill>
                  <a:srgbClr val="243E8C"/>
                </a:solidFill>
                <a:latin typeface="Barlow Bold"/>
              </a:rPr>
              <a:t>Patients may not come and go as they please</a:t>
            </a:r>
            <a:r>
              <a:rPr lang="en-US" sz="2500" dirty="0">
                <a:solidFill>
                  <a:srgbClr val="243E8C"/>
                </a:solidFill>
                <a:latin typeface="Barlow"/>
              </a:rPr>
              <a:t>.</a:t>
            </a:r>
          </a:p>
        </p:txBody>
      </p:sp>
      <p:sp>
        <p:nvSpPr>
          <p:cNvPr id="8" name="TextBox 8"/>
          <p:cNvSpPr txBox="1"/>
          <p:nvPr/>
        </p:nvSpPr>
        <p:spPr>
          <a:xfrm>
            <a:off x="4963418" y="6115050"/>
            <a:ext cx="4793923" cy="3093796"/>
          </a:xfrm>
          <a:prstGeom prst="rect">
            <a:avLst/>
          </a:prstGeom>
        </p:spPr>
        <p:txBody>
          <a:bodyPr lIns="0" tIns="0" rIns="0" bIns="0" rtlCol="0" anchor="t">
            <a:spAutoFit/>
          </a:bodyPr>
          <a:lstStyle/>
          <a:p>
            <a:pPr marL="539751" lvl="1" indent="-269876" algn="l">
              <a:lnSpc>
                <a:spcPts val="3500"/>
              </a:lnSpc>
              <a:buFont typeface="Arial"/>
              <a:buChar char="•"/>
            </a:pPr>
            <a:r>
              <a:rPr lang="en-US" sz="2500" dirty="0">
                <a:solidFill>
                  <a:srgbClr val="243E8C"/>
                </a:solidFill>
                <a:latin typeface="Barlow"/>
              </a:rPr>
              <a:t>Rooms are spacious and may be shared between 4-6 people. Bathrooms are located within patient rooms.</a:t>
            </a:r>
          </a:p>
          <a:p>
            <a:pPr marL="539751" lvl="1" indent="-269876" algn="l">
              <a:lnSpc>
                <a:spcPts val="3500"/>
              </a:lnSpc>
              <a:spcBef>
                <a:spcPct val="0"/>
              </a:spcBef>
              <a:buFont typeface="Arial"/>
              <a:buChar char="•"/>
            </a:pPr>
            <a:r>
              <a:rPr lang="en-US" sz="2500" dirty="0">
                <a:solidFill>
                  <a:srgbClr val="243E8C"/>
                </a:solidFill>
                <a:latin typeface="Barlow"/>
              </a:rPr>
              <a:t>Each bed has its own TV and patients  receive a pair of headphones to use.</a:t>
            </a:r>
          </a:p>
        </p:txBody>
      </p:sp>
      <p:sp>
        <p:nvSpPr>
          <p:cNvPr id="9" name="TextBox 9"/>
          <p:cNvSpPr txBox="1"/>
          <p:nvPr/>
        </p:nvSpPr>
        <p:spPr>
          <a:xfrm>
            <a:off x="9050049" y="1631950"/>
            <a:ext cx="4793923" cy="6684522"/>
          </a:xfrm>
          <a:prstGeom prst="rect">
            <a:avLst/>
          </a:prstGeom>
        </p:spPr>
        <p:txBody>
          <a:bodyPr lIns="0" tIns="0" rIns="0" bIns="0" rtlCol="0" anchor="t">
            <a:spAutoFit/>
          </a:bodyPr>
          <a:lstStyle/>
          <a:p>
            <a:pPr marL="539751" lvl="1" indent="-269876" algn="l">
              <a:lnSpc>
                <a:spcPts val="3500"/>
              </a:lnSpc>
              <a:buFont typeface="Arial"/>
              <a:buChar char="•"/>
            </a:pPr>
            <a:r>
              <a:rPr lang="en-US" sz="2500" dirty="0">
                <a:solidFill>
                  <a:srgbClr val="243E8C"/>
                </a:solidFill>
                <a:latin typeface="Barlow"/>
              </a:rPr>
              <a:t>Cigarette smoking is permitted  on our Serenity Deck. Lighters are provided during smoking hours.</a:t>
            </a:r>
          </a:p>
          <a:p>
            <a:pPr marL="539751" lvl="1" indent="-269876" algn="l">
              <a:lnSpc>
                <a:spcPts val="3500"/>
              </a:lnSpc>
              <a:buFont typeface="Arial"/>
              <a:buChar char="•"/>
            </a:pPr>
            <a:r>
              <a:rPr lang="en-US" sz="2500" dirty="0">
                <a:solidFill>
                  <a:srgbClr val="243E8C"/>
                </a:solidFill>
                <a:latin typeface="Barlow"/>
              </a:rPr>
              <a:t>Non-clinical services</a:t>
            </a:r>
          </a:p>
          <a:p>
            <a:pPr marL="1079502" lvl="2" indent="-359834" algn="l">
              <a:lnSpc>
                <a:spcPts val="3500"/>
              </a:lnSpc>
              <a:buFont typeface="Arial"/>
              <a:buChar char="⚬"/>
            </a:pPr>
            <a:r>
              <a:rPr lang="en-US" sz="2500" dirty="0">
                <a:solidFill>
                  <a:srgbClr val="243E8C"/>
                </a:solidFill>
                <a:latin typeface="Barlow"/>
              </a:rPr>
              <a:t>Spiritual care</a:t>
            </a:r>
          </a:p>
          <a:p>
            <a:pPr marL="1079502" lvl="2" indent="-359834" algn="l">
              <a:lnSpc>
                <a:spcPts val="3500"/>
              </a:lnSpc>
              <a:buFont typeface="Arial"/>
              <a:buChar char="⚬"/>
            </a:pPr>
            <a:r>
              <a:rPr lang="en-US" sz="2500" dirty="0">
                <a:solidFill>
                  <a:srgbClr val="243E8C"/>
                </a:solidFill>
                <a:latin typeface="Barlow"/>
              </a:rPr>
              <a:t>Laundry</a:t>
            </a:r>
          </a:p>
          <a:p>
            <a:pPr marL="1079502" lvl="2" indent="-359834" algn="l">
              <a:lnSpc>
                <a:spcPts val="3500"/>
              </a:lnSpc>
              <a:buFont typeface="Arial"/>
              <a:buChar char="⚬"/>
            </a:pPr>
            <a:r>
              <a:rPr lang="en-US" sz="2500" dirty="0">
                <a:solidFill>
                  <a:srgbClr val="243E8C"/>
                </a:solidFill>
                <a:latin typeface="Barlow"/>
              </a:rPr>
              <a:t>Benefits management</a:t>
            </a:r>
          </a:p>
          <a:p>
            <a:pPr marL="1079502" lvl="2" indent="-359834" algn="l">
              <a:lnSpc>
                <a:spcPts val="3500"/>
              </a:lnSpc>
              <a:buFont typeface="Arial"/>
              <a:buChar char="⚬"/>
            </a:pPr>
            <a:r>
              <a:rPr lang="en-US" sz="2500" dirty="0">
                <a:solidFill>
                  <a:srgbClr val="243E8C"/>
                </a:solidFill>
                <a:latin typeface="Barlow"/>
              </a:rPr>
              <a:t>Recovery groups</a:t>
            </a:r>
          </a:p>
          <a:p>
            <a:pPr marL="1079502" lvl="2" indent="-359834" algn="l">
              <a:lnSpc>
                <a:spcPts val="3500"/>
              </a:lnSpc>
              <a:buFont typeface="Arial"/>
              <a:buChar char="⚬"/>
            </a:pPr>
            <a:r>
              <a:rPr lang="en-US" sz="2500" dirty="0">
                <a:solidFill>
                  <a:srgbClr val="243E8C"/>
                </a:solidFill>
                <a:latin typeface="Barlow"/>
              </a:rPr>
              <a:t>Arts &amp; crafts</a:t>
            </a:r>
          </a:p>
          <a:p>
            <a:pPr marL="1079502" lvl="2" indent="-359834" algn="l">
              <a:lnSpc>
                <a:spcPts val="3500"/>
              </a:lnSpc>
              <a:buFont typeface="Arial"/>
              <a:buChar char="⚬"/>
            </a:pPr>
            <a:r>
              <a:rPr lang="en-US" sz="2500" dirty="0">
                <a:solidFill>
                  <a:srgbClr val="243E8C"/>
                </a:solidFill>
                <a:latin typeface="Barlow"/>
              </a:rPr>
              <a:t>Group activities like bingo</a:t>
            </a:r>
          </a:p>
          <a:p>
            <a:pPr marL="1079502" lvl="2" indent="-359834" algn="l">
              <a:lnSpc>
                <a:spcPts val="3500"/>
              </a:lnSpc>
              <a:buFont typeface="Arial"/>
              <a:buChar char="⚬"/>
            </a:pPr>
            <a:r>
              <a:rPr lang="en-US" sz="2500" dirty="0">
                <a:solidFill>
                  <a:srgbClr val="243E8C"/>
                </a:solidFill>
                <a:latin typeface="Barlow"/>
              </a:rPr>
              <a:t>Weekly pet therapy</a:t>
            </a:r>
          </a:p>
          <a:p>
            <a:pPr marL="1079502" lvl="2" indent="-359834" algn="l">
              <a:lnSpc>
                <a:spcPts val="3500"/>
              </a:lnSpc>
              <a:buFont typeface="Arial"/>
              <a:buChar char="⚬"/>
            </a:pPr>
            <a:r>
              <a:rPr lang="en-US" sz="2500" dirty="0">
                <a:solidFill>
                  <a:srgbClr val="243E8C"/>
                </a:solidFill>
                <a:latin typeface="Barlow"/>
              </a:rPr>
              <a:t>Access to clean, unused clothes</a:t>
            </a:r>
          </a:p>
          <a:p>
            <a:pPr algn="l">
              <a:lnSpc>
                <a:spcPts val="3500"/>
              </a:lnSpc>
              <a:spcBef>
                <a:spcPct val="0"/>
              </a:spcBef>
            </a:pPr>
            <a:endParaRPr lang="en-US" sz="2500" dirty="0">
              <a:solidFill>
                <a:srgbClr val="243E8C"/>
              </a:solidFill>
              <a:latin typeface="Barlow"/>
            </a:endParaRPr>
          </a:p>
        </p:txBody>
      </p:sp>
      <p:pic>
        <p:nvPicPr>
          <p:cNvPr id="11" name="Picture 10" descr="A person wearing a mask and holding a llama&#10;&#10;Description automatically generated">
            <a:extLst>
              <a:ext uri="{FF2B5EF4-FFF2-40B4-BE49-F238E27FC236}">
                <a16:creationId xmlns:a16="http://schemas.microsoft.com/office/drawing/2014/main" id="{869D8C14-4ECD-1BA2-05BB-B625D0CF2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74452" y="342900"/>
            <a:ext cx="4100390" cy="546718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6400800" cy="7200900"/>
          </a:xfrm>
          <a:prstGeom prst="rect">
            <a:avLst/>
          </a:prstGeom>
          <a:solidFill>
            <a:srgbClr val="243E8C"/>
          </a:solidFill>
        </p:spPr>
        <p:txBody>
          <a:bodyPr/>
          <a:lstStyle/>
          <a:p>
            <a:endParaRPr lang="en-US"/>
          </a:p>
        </p:txBody>
      </p:sp>
      <p:sp>
        <p:nvSpPr>
          <p:cNvPr id="3" name="Freeform 3"/>
          <p:cNvSpPr/>
          <p:nvPr/>
        </p:nvSpPr>
        <p:spPr>
          <a:xfrm>
            <a:off x="1613056" y="1771981"/>
            <a:ext cx="6799321" cy="7486319"/>
          </a:xfrm>
          <a:custGeom>
            <a:avLst/>
            <a:gdLst/>
            <a:ahLst/>
            <a:cxnLst/>
            <a:rect l="l" t="t" r="r" b="b"/>
            <a:pathLst>
              <a:path w="6799321" h="7486319">
                <a:moveTo>
                  <a:pt x="0" y="0"/>
                </a:moveTo>
                <a:lnTo>
                  <a:pt x="6799321" y="0"/>
                </a:lnTo>
                <a:lnTo>
                  <a:pt x="6799321" y="7486319"/>
                </a:lnTo>
                <a:lnTo>
                  <a:pt x="0" y="7486319"/>
                </a:lnTo>
                <a:lnTo>
                  <a:pt x="0" y="0"/>
                </a:lnTo>
                <a:close/>
              </a:path>
            </a:pathLst>
          </a:custGeom>
          <a:blipFill>
            <a:blip r:embed="rId2"/>
            <a:stretch>
              <a:fillRect l="-9634" r="-1846"/>
            </a:stretch>
          </a:blipFill>
        </p:spPr>
        <p:txBody>
          <a:bodyPr/>
          <a:lstStyle/>
          <a:p>
            <a:endParaRPr lang="en-US"/>
          </a:p>
        </p:txBody>
      </p:sp>
      <p:sp>
        <p:nvSpPr>
          <p:cNvPr id="4" name="TextBox 4"/>
          <p:cNvSpPr txBox="1"/>
          <p:nvPr/>
        </p:nvSpPr>
        <p:spPr>
          <a:xfrm>
            <a:off x="8412377" y="552450"/>
            <a:ext cx="9875623" cy="933450"/>
          </a:xfrm>
          <a:prstGeom prst="rect">
            <a:avLst/>
          </a:prstGeom>
        </p:spPr>
        <p:txBody>
          <a:bodyPr lIns="0" tIns="0" rIns="0" bIns="0" rtlCol="0" anchor="t">
            <a:spAutoFit/>
          </a:bodyPr>
          <a:lstStyle/>
          <a:p>
            <a:pPr marL="0" lvl="0" indent="0" algn="l">
              <a:lnSpc>
                <a:spcPts val="7200"/>
              </a:lnSpc>
            </a:pPr>
            <a:r>
              <a:rPr lang="en-US" sz="6000">
                <a:solidFill>
                  <a:srgbClr val="243E8C"/>
                </a:solidFill>
                <a:latin typeface="Barlow Bold"/>
              </a:rPr>
              <a:t>The Barbara McInnis House</a:t>
            </a:r>
          </a:p>
        </p:txBody>
      </p:sp>
      <p:sp>
        <p:nvSpPr>
          <p:cNvPr id="5" name="TextBox 5"/>
          <p:cNvSpPr txBox="1"/>
          <p:nvPr/>
        </p:nvSpPr>
        <p:spPr>
          <a:xfrm>
            <a:off x="9140406" y="1386840"/>
            <a:ext cx="7744302" cy="8711091"/>
          </a:xfrm>
          <a:prstGeom prst="rect">
            <a:avLst/>
          </a:prstGeom>
        </p:spPr>
        <p:txBody>
          <a:bodyPr lIns="0" tIns="0" rIns="0" bIns="0" rtlCol="0" anchor="t">
            <a:spAutoFit/>
          </a:bodyPr>
          <a:lstStyle/>
          <a:p>
            <a:pPr marL="494253" lvl="1" indent="-247126" algn="l">
              <a:lnSpc>
                <a:spcPts val="3433"/>
              </a:lnSpc>
              <a:buFont typeface="Arial"/>
              <a:buChar char="•"/>
            </a:pPr>
            <a:r>
              <a:rPr lang="en-US" sz="2289" dirty="0">
                <a:solidFill>
                  <a:srgbClr val="243E8C"/>
                </a:solidFill>
                <a:latin typeface="Barlow"/>
              </a:rPr>
              <a:t>Average LOS: 14-21 days</a:t>
            </a:r>
          </a:p>
          <a:p>
            <a:pPr marL="494253" lvl="1" indent="-247126" algn="l">
              <a:lnSpc>
                <a:spcPts val="3433"/>
              </a:lnSpc>
              <a:buFont typeface="Arial"/>
              <a:buChar char="•"/>
            </a:pPr>
            <a:r>
              <a:rPr lang="en-US" sz="2289" dirty="0">
                <a:solidFill>
                  <a:srgbClr val="243E8C"/>
                </a:solidFill>
                <a:latin typeface="Barlow"/>
              </a:rPr>
              <a:t>Nurse: Patient = 1:13</a:t>
            </a:r>
          </a:p>
          <a:p>
            <a:pPr marL="988506" lvl="2" indent="-329502" algn="l">
              <a:lnSpc>
                <a:spcPts val="3433"/>
              </a:lnSpc>
              <a:buFont typeface="Arial"/>
              <a:buChar char="⚬"/>
            </a:pPr>
            <a:r>
              <a:rPr lang="en-US" sz="2289" dirty="0">
                <a:solidFill>
                  <a:srgbClr val="243E8C"/>
                </a:solidFill>
                <a:latin typeface="Barlow"/>
              </a:rPr>
              <a:t>Overnight = 1: 26</a:t>
            </a:r>
          </a:p>
          <a:p>
            <a:pPr marL="494253" lvl="1" indent="-247126" algn="l">
              <a:lnSpc>
                <a:spcPts val="3433"/>
              </a:lnSpc>
              <a:buFont typeface="Arial"/>
              <a:buChar char="•"/>
            </a:pPr>
            <a:r>
              <a:rPr lang="en-US" sz="2289" dirty="0">
                <a:solidFill>
                  <a:srgbClr val="243E8C"/>
                </a:solidFill>
                <a:latin typeface="Barlow"/>
              </a:rPr>
              <a:t>Wound Care</a:t>
            </a:r>
          </a:p>
          <a:p>
            <a:pPr marL="988506" lvl="2" indent="-329502" algn="l">
              <a:lnSpc>
                <a:spcPts val="3433"/>
              </a:lnSpc>
              <a:buFont typeface="Arial"/>
              <a:buChar char="⚬"/>
            </a:pPr>
            <a:r>
              <a:rPr lang="en-US" sz="2289" dirty="0">
                <a:solidFill>
                  <a:srgbClr val="243E8C"/>
                </a:solidFill>
                <a:latin typeface="Barlow"/>
              </a:rPr>
              <a:t>Including complicated dressings (i.e. wound vacs).</a:t>
            </a:r>
          </a:p>
          <a:p>
            <a:pPr marL="494253" lvl="1" indent="-247126" algn="l">
              <a:lnSpc>
                <a:spcPts val="3433"/>
              </a:lnSpc>
              <a:buFont typeface="Arial"/>
              <a:buChar char="•"/>
            </a:pPr>
            <a:r>
              <a:rPr lang="en-US" sz="2289" dirty="0">
                <a:solidFill>
                  <a:srgbClr val="243E8C"/>
                </a:solidFill>
                <a:latin typeface="Barlow"/>
              </a:rPr>
              <a:t>Oxygen</a:t>
            </a:r>
          </a:p>
          <a:p>
            <a:pPr marL="988506" lvl="2" indent="-329502" algn="l">
              <a:lnSpc>
                <a:spcPts val="3433"/>
              </a:lnSpc>
              <a:buFont typeface="Arial"/>
              <a:buChar char="⚬"/>
            </a:pPr>
            <a:r>
              <a:rPr lang="en-US" sz="2289" dirty="0">
                <a:solidFill>
                  <a:srgbClr val="243E8C"/>
                </a:solidFill>
                <a:latin typeface="Barlow"/>
              </a:rPr>
              <a:t>Oxygen dependent patients considered on case-by-case basis.</a:t>
            </a:r>
          </a:p>
          <a:p>
            <a:pPr marL="988506" lvl="2" indent="-329502" algn="l">
              <a:lnSpc>
                <a:spcPts val="3433"/>
              </a:lnSpc>
              <a:buFont typeface="Arial"/>
              <a:buChar char="⚬"/>
            </a:pPr>
            <a:r>
              <a:rPr lang="en-US" sz="2289" dirty="0">
                <a:solidFill>
                  <a:srgbClr val="243E8C"/>
                </a:solidFill>
                <a:latin typeface="Barlow"/>
              </a:rPr>
              <a:t>We can wean patients off O2.</a:t>
            </a:r>
          </a:p>
          <a:p>
            <a:pPr marL="494253" lvl="1" indent="-247126" algn="l">
              <a:lnSpc>
                <a:spcPts val="3433"/>
              </a:lnSpc>
              <a:buFont typeface="Arial"/>
              <a:buChar char="•"/>
            </a:pPr>
            <a:r>
              <a:rPr lang="en-US" sz="2289" dirty="0">
                <a:solidFill>
                  <a:srgbClr val="243E8C"/>
                </a:solidFill>
                <a:latin typeface="Barlow"/>
              </a:rPr>
              <a:t>IVs - PICC/MID/Tunneled Cath</a:t>
            </a:r>
          </a:p>
          <a:p>
            <a:pPr marL="988506" lvl="2" indent="-329502" algn="l">
              <a:lnSpc>
                <a:spcPts val="3433"/>
              </a:lnSpc>
              <a:buFont typeface="Arial"/>
              <a:buChar char="⚬"/>
            </a:pPr>
            <a:r>
              <a:rPr lang="en-US" sz="2289" dirty="0">
                <a:solidFill>
                  <a:srgbClr val="243E8C"/>
                </a:solidFill>
                <a:latin typeface="Barlow"/>
              </a:rPr>
              <a:t>Abx</a:t>
            </a:r>
          </a:p>
          <a:p>
            <a:pPr marL="988506" lvl="2" indent="-329502" algn="l">
              <a:lnSpc>
                <a:spcPts val="3433"/>
              </a:lnSpc>
              <a:buFont typeface="Arial"/>
              <a:buChar char="⚬"/>
            </a:pPr>
            <a:r>
              <a:rPr lang="en-US" sz="2289" dirty="0">
                <a:solidFill>
                  <a:srgbClr val="243E8C"/>
                </a:solidFill>
                <a:latin typeface="Barlow"/>
              </a:rPr>
              <a:t>Fluids on case-by-case basis.</a:t>
            </a:r>
          </a:p>
          <a:p>
            <a:pPr marL="494253" lvl="1" indent="-247126" algn="l">
              <a:lnSpc>
                <a:spcPts val="3433"/>
              </a:lnSpc>
              <a:buFont typeface="Arial"/>
              <a:buChar char="•"/>
            </a:pPr>
            <a:r>
              <a:rPr lang="en-US" sz="2289" dirty="0">
                <a:solidFill>
                  <a:srgbClr val="243E8C"/>
                </a:solidFill>
                <a:latin typeface="Barlow"/>
              </a:rPr>
              <a:t>PSUD</a:t>
            </a:r>
          </a:p>
          <a:p>
            <a:pPr marL="988506" lvl="2" indent="-329502" algn="l">
              <a:lnSpc>
                <a:spcPts val="3433"/>
              </a:lnSpc>
              <a:buFont typeface="Arial"/>
              <a:buChar char="⚬"/>
            </a:pPr>
            <a:r>
              <a:rPr lang="en-US" sz="2289" dirty="0">
                <a:solidFill>
                  <a:srgbClr val="243E8C"/>
                </a:solidFill>
                <a:latin typeface="Barlow"/>
              </a:rPr>
              <a:t>We have protocols for ETOH, Opioid, and benzo detox.</a:t>
            </a:r>
          </a:p>
          <a:p>
            <a:pPr marL="988506" lvl="2" indent="-329502" algn="l">
              <a:lnSpc>
                <a:spcPts val="3433"/>
              </a:lnSpc>
              <a:buFont typeface="Arial"/>
              <a:buChar char="⚬"/>
            </a:pPr>
            <a:r>
              <a:rPr lang="en-US" sz="2289" dirty="0">
                <a:solidFill>
                  <a:srgbClr val="243E8C"/>
                </a:solidFill>
                <a:latin typeface="Barlow"/>
              </a:rPr>
              <a:t>Suboxone -induction, microdosing</a:t>
            </a:r>
          </a:p>
          <a:p>
            <a:pPr marL="988506" lvl="2" indent="-329502" algn="l">
              <a:lnSpc>
                <a:spcPts val="3433"/>
              </a:lnSpc>
              <a:buFont typeface="Arial"/>
              <a:buChar char="⚬"/>
            </a:pPr>
            <a:r>
              <a:rPr lang="en-US" sz="2289" dirty="0">
                <a:solidFill>
                  <a:srgbClr val="243E8C"/>
                </a:solidFill>
                <a:latin typeface="Barlow"/>
              </a:rPr>
              <a:t>CAT teams, HRTs</a:t>
            </a:r>
          </a:p>
          <a:p>
            <a:pPr marL="494253" lvl="1" indent="-247126" algn="l">
              <a:lnSpc>
                <a:spcPts val="3433"/>
              </a:lnSpc>
              <a:buFont typeface="Arial"/>
              <a:buChar char="•"/>
            </a:pPr>
            <a:r>
              <a:rPr lang="en-US" sz="2289" dirty="0">
                <a:solidFill>
                  <a:srgbClr val="243E8C"/>
                </a:solidFill>
                <a:latin typeface="Barlow"/>
              </a:rPr>
              <a:t>MMT</a:t>
            </a:r>
          </a:p>
          <a:p>
            <a:pPr marL="988506" lvl="2" indent="-329502" algn="l">
              <a:lnSpc>
                <a:spcPts val="3433"/>
              </a:lnSpc>
              <a:buFont typeface="Arial"/>
              <a:buChar char="⚬"/>
            </a:pPr>
            <a:r>
              <a:rPr lang="en-US" sz="2289" dirty="0">
                <a:solidFill>
                  <a:srgbClr val="243E8C"/>
                </a:solidFill>
                <a:latin typeface="Barlow"/>
              </a:rPr>
              <a:t>Confirmed clinic</a:t>
            </a:r>
          </a:p>
          <a:p>
            <a:pPr marL="988506" lvl="2" indent="-329502" algn="l">
              <a:lnSpc>
                <a:spcPts val="3433"/>
              </a:lnSpc>
              <a:buFont typeface="Arial"/>
              <a:buChar char="⚬"/>
            </a:pPr>
            <a:r>
              <a:rPr lang="en-US" sz="2289" dirty="0">
                <a:solidFill>
                  <a:srgbClr val="243E8C"/>
                </a:solidFill>
                <a:latin typeface="Barlow"/>
              </a:rPr>
              <a:t>Can start under 72-hour rule</a:t>
            </a:r>
          </a:p>
          <a:p>
            <a:pPr marL="988506" lvl="2" indent="-329502" algn="l">
              <a:lnSpc>
                <a:spcPts val="3433"/>
              </a:lnSpc>
              <a:buFont typeface="Arial"/>
              <a:buChar char="⚬"/>
            </a:pPr>
            <a:r>
              <a:rPr lang="en-US" sz="2289" dirty="0">
                <a:solidFill>
                  <a:srgbClr val="243E8C"/>
                </a:solidFill>
                <a:latin typeface="Barlow"/>
              </a:rPr>
              <a:t>Satellite MMT clinic on site (Coming soon...)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8324378" y="454479"/>
            <a:ext cx="9560900" cy="2885629"/>
          </a:xfrm>
          <a:custGeom>
            <a:avLst/>
            <a:gdLst/>
            <a:ahLst/>
            <a:cxnLst/>
            <a:rect l="l" t="t" r="r" b="b"/>
            <a:pathLst>
              <a:path w="9560900" h="2885629">
                <a:moveTo>
                  <a:pt x="0" y="0"/>
                </a:moveTo>
                <a:lnTo>
                  <a:pt x="9560901" y="0"/>
                </a:lnTo>
                <a:lnTo>
                  <a:pt x="9560901" y="2885629"/>
                </a:lnTo>
                <a:lnTo>
                  <a:pt x="0" y="2885629"/>
                </a:lnTo>
                <a:lnTo>
                  <a:pt x="0" y="0"/>
                </a:lnTo>
                <a:close/>
              </a:path>
            </a:pathLst>
          </a:custGeom>
          <a:blipFill>
            <a:blip r:embed="rId2"/>
            <a:stretch>
              <a:fillRect r="-2080"/>
            </a:stretch>
          </a:blipFill>
        </p:spPr>
        <p:txBody>
          <a:bodyPr/>
          <a:lstStyle/>
          <a:p>
            <a:endParaRPr lang="en-US"/>
          </a:p>
        </p:txBody>
      </p:sp>
      <p:sp>
        <p:nvSpPr>
          <p:cNvPr id="3" name="Freeform 3"/>
          <p:cNvSpPr/>
          <p:nvPr/>
        </p:nvSpPr>
        <p:spPr>
          <a:xfrm>
            <a:off x="8324378" y="3695696"/>
            <a:ext cx="8624106" cy="2476067"/>
          </a:xfrm>
          <a:custGeom>
            <a:avLst/>
            <a:gdLst/>
            <a:ahLst/>
            <a:cxnLst/>
            <a:rect l="l" t="t" r="r" b="b"/>
            <a:pathLst>
              <a:path w="8624106" h="2476067">
                <a:moveTo>
                  <a:pt x="0" y="0"/>
                </a:moveTo>
                <a:lnTo>
                  <a:pt x="8624106" y="0"/>
                </a:lnTo>
                <a:lnTo>
                  <a:pt x="8624106" y="2476067"/>
                </a:lnTo>
                <a:lnTo>
                  <a:pt x="0" y="2476067"/>
                </a:lnTo>
                <a:lnTo>
                  <a:pt x="0" y="0"/>
                </a:lnTo>
                <a:close/>
              </a:path>
            </a:pathLst>
          </a:custGeom>
          <a:blipFill>
            <a:blip r:embed="rId3"/>
            <a:stretch>
              <a:fillRect r="-13093"/>
            </a:stretch>
          </a:blipFill>
        </p:spPr>
        <p:txBody>
          <a:bodyPr/>
          <a:lstStyle/>
          <a:p>
            <a:endParaRPr lang="en-US"/>
          </a:p>
        </p:txBody>
      </p:sp>
      <p:sp>
        <p:nvSpPr>
          <p:cNvPr id="4" name="Freeform 4"/>
          <p:cNvSpPr/>
          <p:nvPr/>
        </p:nvSpPr>
        <p:spPr>
          <a:xfrm>
            <a:off x="8324378" y="6524188"/>
            <a:ext cx="6474632" cy="3762812"/>
          </a:xfrm>
          <a:custGeom>
            <a:avLst/>
            <a:gdLst/>
            <a:ahLst/>
            <a:cxnLst/>
            <a:rect l="l" t="t" r="r" b="b"/>
            <a:pathLst>
              <a:path w="6474632" h="3762812">
                <a:moveTo>
                  <a:pt x="0" y="0"/>
                </a:moveTo>
                <a:lnTo>
                  <a:pt x="6474632" y="0"/>
                </a:lnTo>
                <a:lnTo>
                  <a:pt x="6474632" y="3762812"/>
                </a:lnTo>
                <a:lnTo>
                  <a:pt x="0" y="3762812"/>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519894" y="302079"/>
            <a:ext cx="7299486" cy="1213922"/>
          </a:xfrm>
          <a:prstGeom prst="rect">
            <a:avLst/>
          </a:prstGeom>
        </p:spPr>
        <p:txBody>
          <a:bodyPr wrap="square" lIns="0" tIns="0" rIns="0" bIns="0" rtlCol="0" anchor="t">
            <a:spAutoFit/>
          </a:bodyPr>
          <a:lstStyle/>
          <a:p>
            <a:pPr algn="ctr">
              <a:lnSpc>
                <a:spcPts val="10613"/>
              </a:lnSpc>
            </a:pPr>
            <a:r>
              <a:rPr lang="en-US" sz="7581" dirty="0">
                <a:solidFill>
                  <a:srgbClr val="000000"/>
                </a:solidFill>
                <a:latin typeface="Barlow Bold"/>
              </a:rPr>
              <a:t>Client Led Care</a:t>
            </a:r>
          </a:p>
        </p:txBody>
      </p:sp>
      <p:sp>
        <p:nvSpPr>
          <p:cNvPr id="6" name="TextBox 6"/>
          <p:cNvSpPr txBox="1"/>
          <p:nvPr/>
        </p:nvSpPr>
        <p:spPr>
          <a:xfrm>
            <a:off x="300170" y="2061546"/>
            <a:ext cx="7519210" cy="6626371"/>
          </a:xfrm>
          <a:prstGeom prst="rect">
            <a:avLst/>
          </a:prstGeom>
        </p:spPr>
        <p:txBody>
          <a:bodyPr lIns="0" tIns="0" rIns="0" bIns="0" rtlCol="0" anchor="t">
            <a:spAutoFit/>
          </a:bodyPr>
          <a:lstStyle/>
          <a:p>
            <a:pPr marL="682116" lvl="1" indent="-341058" algn="l">
              <a:lnSpc>
                <a:spcPts val="4423"/>
              </a:lnSpc>
              <a:buFont typeface="Arial"/>
              <a:buChar char="•"/>
            </a:pPr>
            <a:r>
              <a:rPr lang="en-US" sz="3159" dirty="0">
                <a:solidFill>
                  <a:srgbClr val="000000"/>
                </a:solidFill>
                <a:latin typeface="Barlow"/>
              </a:rPr>
              <a:t>All Cardea Health programs emphasize the </a:t>
            </a:r>
            <a:r>
              <a:rPr lang="en-US" sz="3159" dirty="0">
                <a:solidFill>
                  <a:srgbClr val="000000"/>
                </a:solidFill>
                <a:latin typeface="Barlow Bold"/>
              </a:rPr>
              <a:t>autonomy of the patient</a:t>
            </a:r>
            <a:r>
              <a:rPr lang="en-US" sz="3159" dirty="0">
                <a:solidFill>
                  <a:srgbClr val="000000"/>
                </a:solidFill>
                <a:latin typeface="Barlow"/>
              </a:rPr>
              <a:t>: shelter and services are never contingent on participation in medical interventions.</a:t>
            </a:r>
          </a:p>
          <a:p>
            <a:pPr marL="682116" lvl="1" indent="-341058" algn="l">
              <a:lnSpc>
                <a:spcPts val="4423"/>
              </a:lnSpc>
              <a:buFont typeface="Arial"/>
              <a:buChar char="•"/>
            </a:pPr>
            <a:r>
              <a:rPr lang="en-US" sz="3159" dirty="0">
                <a:solidFill>
                  <a:srgbClr val="000000"/>
                </a:solidFill>
                <a:latin typeface="Barlow Bold"/>
              </a:rPr>
              <a:t>Harm reduction approach to medical care.</a:t>
            </a:r>
          </a:p>
          <a:p>
            <a:pPr marL="682116" lvl="1" indent="-341058" algn="l">
              <a:lnSpc>
                <a:spcPts val="4423"/>
              </a:lnSpc>
              <a:buFont typeface="Arial"/>
              <a:buChar char="•"/>
            </a:pPr>
            <a:r>
              <a:rPr lang="en-US" sz="3159" dirty="0">
                <a:solidFill>
                  <a:srgbClr val="000000"/>
                </a:solidFill>
                <a:latin typeface="Barlow"/>
              </a:rPr>
              <a:t>Focus on what is most important to the client, </a:t>
            </a:r>
            <a:r>
              <a:rPr lang="en-US" sz="3159" dirty="0">
                <a:solidFill>
                  <a:srgbClr val="000000"/>
                </a:solidFill>
                <a:latin typeface="Barlow Bold Italics"/>
              </a:rPr>
              <a:t>right now.</a:t>
            </a:r>
          </a:p>
          <a:p>
            <a:pPr marL="682116" lvl="1" indent="-341058" algn="l">
              <a:lnSpc>
                <a:spcPts val="4423"/>
              </a:lnSpc>
              <a:buFont typeface="Arial"/>
              <a:buChar char="•"/>
            </a:pPr>
            <a:r>
              <a:rPr lang="en-US" sz="3159" u="sng" dirty="0">
                <a:solidFill>
                  <a:srgbClr val="000000"/>
                </a:solidFill>
                <a:latin typeface="Barlow"/>
              </a:rPr>
              <a:t>Consent is extremely important</a:t>
            </a:r>
            <a:r>
              <a:rPr lang="en-US" sz="3159" dirty="0">
                <a:solidFill>
                  <a:srgbClr val="000000"/>
                </a:solidFill>
                <a:latin typeface="Barlow"/>
              </a:rPr>
              <a:t>, especially when working with clients with trauma and SMI. </a:t>
            </a:r>
          </a:p>
          <a:p>
            <a:pPr algn="l">
              <a:lnSpc>
                <a:spcPts val="4423"/>
              </a:lnSpc>
            </a:pPr>
            <a:endParaRPr lang="en-US" sz="3159" dirty="0">
              <a:solidFill>
                <a:srgbClr val="000000"/>
              </a:solidFill>
              <a:latin typeface="Barlow"/>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11630917" y="130150"/>
            <a:ext cx="6657083" cy="1736750"/>
          </a:xfrm>
          <a:custGeom>
            <a:avLst/>
            <a:gdLst/>
            <a:ahLst/>
            <a:cxnLst/>
            <a:rect l="l" t="t" r="r" b="b"/>
            <a:pathLst>
              <a:path w="6809483" h="1700469">
                <a:moveTo>
                  <a:pt x="0" y="0"/>
                </a:moveTo>
                <a:lnTo>
                  <a:pt x="6809483" y="0"/>
                </a:lnTo>
                <a:lnTo>
                  <a:pt x="6809483" y="1700468"/>
                </a:lnTo>
                <a:lnTo>
                  <a:pt x="0" y="1700468"/>
                </a:lnTo>
                <a:lnTo>
                  <a:pt x="0" y="0"/>
                </a:lnTo>
                <a:close/>
              </a:path>
            </a:pathLst>
          </a:custGeom>
          <a:blipFill>
            <a:blip r:embed="rId2"/>
            <a:stretch>
              <a:fillRect/>
            </a:stretch>
          </a:blipFill>
        </p:spPr>
        <p:txBody>
          <a:bodyPr/>
          <a:lstStyle/>
          <a:p>
            <a:endParaRPr lang="en-US"/>
          </a:p>
        </p:txBody>
      </p:sp>
      <p:sp>
        <p:nvSpPr>
          <p:cNvPr id="3" name="Freeform 3"/>
          <p:cNvSpPr/>
          <p:nvPr/>
        </p:nvSpPr>
        <p:spPr>
          <a:xfrm>
            <a:off x="5687714" y="6961874"/>
            <a:ext cx="3456286" cy="3257550"/>
          </a:xfrm>
          <a:custGeom>
            <a:avLst/>
            <a:gdLst/>
            <a:ahLst/>
            <a:cxnLst/>
            <a:rect l="l" t="t" r="r" b="b"/>
            <a:pathLst>
              <a:path w="3456286" h="3257550">
                <a:moveTo>
                  <a:pt x="0" y="0"/>
                </a:moveTo>
                <a:lnTo>
                  <a:pt x="3456286" y="0"/>
                </a:lnTo>
                <a:lnTo>
                  <a:pt x="3456286" y="3257550"/>
                </a:lnTo>
                <a:lnTo>
                  <a:pt x="0" y="32575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52400" y="454292"/>
            <a:ext cx="11478517" cy="1052183"/>
          </a:xfrm>
          <a:prstGeom prst="rect">
            <a:avLst/>
          </a:prstGeom>
        </p:spPr>
        <p:txBody>
          <a:bodyPr lIns="0" tIns="0" rIns="0" bIns="0" rtlCol="0" anchor="t">
            <a:spAutoFit/>
          </a:bodyPr>
          <a:lstStyle/>
          <a:p>
            <a:pPr algn="ctr">
              <a:lnSpc>
                <a:spcPts val="8680"/>
              </a:lnSpc>
            </a:pPr>
            <a:r>
              <a:rPr lang="en-US" sz="6200" dirty="0">
                <a:solidFill>
                  <a:srgbClr val="000000"/>
                </a:solidFill>
                <a:latin typeface="Barlow Bold"/>
              </a:rPr>
              <a:t>How do our programs stand out?</a:t>
            </a:r>
          </a:p>
        </p:txBody>
      </p:sp>
      <p:sp>
        <p:nvSpPr>
          <p:cNvPr id="5" name="TextBox 5"/>
          <p:cNvSpPr txBox="1"/>
          <p:nvPr/>
        </p:nvSpPr>
        <p:spPr>
          <a:xfrm>
            <a:off x="393270" y="2009509"/>
            <a:ext cx="9035604" cy="6581140"/>
          </a:xfrm>
          <a:prstGeom prst="rect">
            <a:avLst/>
          </a:prstGeom>
        </p:spPr>
        <p:txBody>
          <a:bodyPr lIns="0" tIns="0" rIns="0" bIns="0" rtlCol="0" anchor="t">
            <a:spAutoFit/>
          </a:bodyPr>
          <a:lstStyle/>
          <a:p>
            <a:pPr algn="l">
              <a:lnSpc>
                <a:spcPts val="4759"/>
              </a:lnSpc>
            </a:pPr>
            <a:r>
              <a:rPr lang="en-US" sz="3399">
                <a:solidFill>
                  <a:srgbClr val="000000"/>
                </a:solidFill>
                <a:latin typeface="Canva Sans Bold"/>
              </a:rPr>
              <a:t>Exclusion criteria:</a:t>
            </a:r>
          </a:p>
          <a:p>
            <a:pPr marL="734059" lvl="1" indent="-367030" algn="l">
              <a:lnSpc>
                <a:spcPts val="4759"/>
              </a:lnSpc>
              <a:buFont typeface="Arial"/>
              <a:buChar char="•"/>
            </a:pPr>
            <a:r>
              <a:rPr lang="en-US" sz="3399">
                <a:solidFill>
                  <a:srgbClr val="000000"/>
                </a:solidFill>
                <a:latin typeface="Canva Sans"/>
              </a:rPr>
              <a:t>Recent suicide attempt</a:t>
            </a:r>
          </a:p>
          <a:p>
            <a:pPr marL="734059" lvl="1" indent="-367030" algn="l">
              <a:lnSpc>
                <a:spcPts val="4759"/>
              </a:lnSpc>
              <a:buFont typeface="Arial"/>
              <a:buChar char="•"/>
            </a:pPr>
            <a:r>
              <a:rPr lang="en-US" sz="3399">
                <a:solidFill>
                  <a:srgbClr val="000000"/>
                </a:solidFill>
                <a:latin typeface="Canva Sans"/>
              </a:rPr>
              <a:t>Dependent for toileting and transfer</a:t>
            </a:r>
          </a:p>
          <a:p>
            <a:pPr marL="734059" lvl="1" indent="-367030" algn="l">
              <a:lnSpc>
                <a:spcPts val="4759"/>
              </a:lnSpc>
              <a:buFont typeface="Arial"/>
              <a:buChar char="•"/>
            </a:pPr>
            <a:r>
              <a:rPr lang="en-US" sz="3399">
                <a:solidFill>
                  <a:srgbClr val="000000"/>
                </a:solidFill>
                <a:latin typeface="Canva Sans"/>
              </a:rPr>
              <a:t>Dementia with wandering behaviors</a:t>
            </a:r>
          </a:p>
          <a:p>
            <a:pPr marL="734059" lvl="1" indent="-367030" algn="l">
              <a:lnSpc>
                <a:spcPts val="4759"/>
              </a:lnSpc>
              <a:buFont typeface="Arial"/>
              <a:buChar char="•"/>
            </a:pPr>
            <a:r>
              <a:rPr lang="en-US" sz="3399">
                <a:solidFill>
                  <a:srgbClr val="000000"/>
                </a:solidFill>
                <a:latin typeface="Canva Sans"/>
              </a:rPr>
              <a:t>The following clients may be accepted at the discretion of Cardea’s medical directors: </a:t>
            </a:r>
          </a:p>
          <a:p>
            <a:pPr marL="1468119" lvl="2" indent="-489373" algn="l">
              <a:lnSpc>
                <a:spcPts val="4759"/>
              </a:lnSpc>
              <a:buFont typeface="Arial"/>
              <a:buChar char="⚬"/>
            </a:pPr>
            <a:r>
              <a:rPr lang="en-US" sz="3399">
                <a:solidFill>
                  <a:srgbClr val="000000"/>
                </a:solidFill>
                <a:latin typeface="Canva Sans"/>
              </a:rPr>
              <a:t>Recent release from involuntary hold</a:t>
            </a:r>
          </a:p>
          <a:p>
            <a:pPr marL="1468119" lvl="2" indent="-489373" algn="l">
              <a:lnSpc>
                <a:spcPts val="4759"/>
              </a:lnSpc>
              <a:buFont typeface="Arial"/>
              <a:buChar char="⚬"/>
            </a:pPr>
            <a:r>
              <a:rPr lang="en-US" sz="3399">
                <a:solidFill>
                  <a:srgbClr val="000000"/>
                </a:solidFill>
                <a:latin typeface="Canva Sans"/>
              </a:rPr>
              <a:t>BAL &gt; 0.3</a:t>
            </a:r>
          </a:p>
          <a:p>
            <a:pPr algn="l">
              <a:lnSpc>
                <a:spcPts val="4759"/>
              </a:lnSpc>
            </a:pPr>
            <a:endParaRPr lang="en-US" sz="3399">
              <a:solidFill>
                <a:srgbClr val="000000"/>
              </a:solidFill>
              <a:latin typeface="Canva Sans"/>
            </a:endParaRPr>
          </a:p>
        </p:txBody>
      </p:sp>
      <p:sp>
        <p:nvSpPr>
          <p:cNvPr id="6" name="TextBox 6"/>
          <p:cNvSpPr txBox="1"/>
          <p:nvPr/>
        </p:nvSpPr>
        <p:spPr>
          <a:xfrm>
            <a:off x="9144000" y="2009509"/>
            <a:ext cx="9035604" cy="7960834"/>
          </a:xfrm>
          <a:prstGeom prst="rect">
            <a:avLst/>
          </a:prstGeom>
        </p:spPr>
        <p:txBody>
          <a:bodyPr lIns="0" tIns="0" rIns="0" bIns="0" rtlCol="0" anchor="t">
            <a:spAutoFit/>
          </a:bodyPr>
          <a:lstStyle/>
          <a:p>
            <a:pPr algn="l">
              <a:lnSpc>
                <a:spcPts val="4759"/>
              </a:lnSpc>
            </a:pPr>
            <a:r>
              <a:rPr lang="en-US" sz="3399" dirty="0">
                <a:solidFill>
                  <a:srgbClr val="000000"/>
                </a:solidFill>
                <a:latin typeface="Canva Sans Bold"/>
              </a:rPr>
              <a:t>Will admit:</a:t>
            </a:r>
          </a:p>
          <a:p>
            <a:pPr marL="734059" lvl="1" indent="-367030" algn="l">
              <a:lnSpc>
                <a:spcPts val="4759"/>
              </a:lnSpc>
              <a:buFont typeface="Arial"/>
              <a:buChar char="•"/>
            </a:pPr>
            <a:r>
              <a:rPr lang="en-US" sz="3399" dirty="0">
                <a:solidFill>
                  <a:srgbClr val="000000"/>
                </a:solidFill>
                <a:latin typeface="Canva Sans"/>
              </a:rPr>
              <a:t>Clients with high-risk active SUD</a:t>
            </a:r>
          </a:p>
          <a:p>
            <a:pPr marL="734059" lvl="1" indent="-367030" algn="l">
              <a:lnSpc>
                <a:spcPts val="4759"/>
              </a:lnSpc>
              <a:buFont typeface="Arial"/>
              <a:buChar char="•"/>
            </a:pPr>
            <a:r>
              <a:rPr lang="en-US" sz="3399" dirty="0">
                <a:solidFill>
                  <a:srgbClr val="000000"/>
                </a:solidFill>
                <a:latin typeface="Canva Sans"/>
              </a:rPr>
              <a:t>Clients with Severe Mental Illness</a:t>
            </a:r>
          </a:p>
          <a:p>
            <a:pPr marL="734059" lvl="1" indent="-367030" algn="l">
              <a:lnSpc>
                <a:spcPts val="4759"/>
              </a:lnSpc>
              <a:buFont typeface="Arial"/>
              <a:buChar char="•"/>
            </a:pPr>
            <a:r>
              <a:rPr lang="en-US" sz="3399" dirty="0">
                <a:solidFill>
                  <a:srgbClr val="000000"/>
                </a:solidFill>
                <a:latin typeface="Canva Sans"/>
              </a:rPr>
              <a:t>Individuals lacking active benefits</a:t>
            </a:r>
          </a:p>
          <a:p>
            <a:pPr marL="734059" lvl="1" indent="-367030" algn="l">
              <a:lnSpc>
                <a:spcPts val="4759"/>
              </a:lnSpc>
              <a:buFont typeface="Arial"/>
              <a:buChar char="•"/>
            </a:pPr>
            <a:r>
              <a:rPr lang="en-US" sz="3399" dirty="0">
                <a:solidFill>
                  <a:srgbClr val="000000"/>
                </a:solidFill>
                <a:latin typeface="Canva Sans"/>
              </a:rPr>
              <a:t>Those needing ADL or </a:t>
            </a:r>
            <a:r>
              <a:rPr lang="en-US" sz="3399" dirty="0" err="1">
                <a:solidFill>
                  <a:srgbClr val="000000"/>
                </a:solidFill>
                <a:latin typeface="Canva Sans"/>
              </a:rPr>
              <a:t>iADL</a:t>
            </a:r>
            <a:r>
              <a:rPr lang="en-US" sz="3399" dirty="0">
                <a:solidFill>
                  <a:srgbClr val="000000"/>
                </a:solidFill>
                <a:latin typeface="Canva Sans"/>
              </a:rPr>
              <a:t> support</a:t>
            </a:r>
          </a:p>
          <a:p>
            <a:pPr marL="734059" lvl="1" indent="-367030" algn="l">
              <a:lnSpc>
                <a:spcPts val="4759"/>
              </a:lnSpc>
              <a:buFont typeface="Arial"/>
              <a:buChar char="•"/>
            </a:pPr>
            <a:r>
              <a:rPr lang="en-US" sz="3399" dirty="0">
                <a:solidFill>
                  <a:srgbClr val="000000"/>
                </a:solidFill>
                <a:latin typeface="Canva Sans"/>
              </a:rPr>
              <a:t>Clients with pets</a:t>
            </a:r>
          </a:p>
          <a:p>
            <a:pPr marL="734059" lvl="1" indent="-367030" algn="l">
              <a:lnSpc>
                <a:spcPts val="4759"/>
              </a:lnSpc>
              <a:buFont typeface="Arial"/>
              <a:buChar char="•"/>
            </a:pPr>
            <a:r>
              <a:rPr lang="en-US" sz="3399" dirty="0">
                <a:solidFill>
                  <a:srgbClr val="000000"/>
                </a:solidFill>
                <a:latin typeface="Canva Sans"/>
              </a:rPr>
              <a:t>Clients requiring isolation</a:t>
            </a:r>
          </a:p>
          <a:p>
            <a:pPr marL="734059" lvl="1" indent="-367030" algn="l">
              <a:lnSpc>
                <a:spcPts val="4759"/>
              </a:lnSpc>
              <a:buFont typeface="Arial"/>
              <a:buChar char="•"/>
            </a:pPr>
            <a:r>
              <a:rPr lang="en-US" sz="3399" dirty="0">
                <a:solidFill>
                  <a:srgbClr val="000000"/>
                </a:solidFill>
                <a:latin typeface="Canva Sans"/>
              </a:rPr>
              <a:t>Clients who cannot independently manage medications</a:t>
            </a:r>
          </a:p>
          <a:p>
            <a:pPr marL="734059" lvl="1" indent="-367030" algn="l">
              <a:lnSpc>
                <a:spcPts val="4759"/>
              </a:lnSpc>
              <a:buFont typeface="Arial"/>
              <a:buChar char="•"/>
            </a:pPr>
            <a:r>
              <a:rPr lang="en-US" sz="3399" dirty="0">
                <a:solidFill>
                  <a:srgbClr val="000000"/>
                </a:solidFill>
                <a:latin typeface="Canva Sans"/>
              </a:rPr>
              <a:t>Clients who are enrolled in hospice/palliative care or are at the end of life</a:t>
            </a:r>
          </a:p>
          <a:p>
            <a:pPr algn="l">
              <a:lnSpc>
                <a:spcPts val="4759"/>
              </a:lnSpc>
            </a:pPr>
            <a:endParaRPr lang="en-US" sz="3399" dirty="0">
              <a:solidFill>
                <a:srgbClr val="000000"/>
              </a:solidFill>
              <a:latin typeface="Canva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3" name="Freeform 3"/>
          <p:cNvSpPr/>
          <p:nvPr/>
        </p:nvSpPr>
        <p:spPr>
          <a:xfrm rot="5400000">
            <a:off x="-1091055" y="-995805"/>
            <a:ext cx="11187555" cy="11187555"/>
          </a:xfrm>
          <a:custGeom>
            <a:avLst/>
            <a:gdLst/>
            <a:ahLst/>
            <a:cxnLst/>
            <a:rect l="l" t="t" r="r" b="b"/>
            <a:pathLst>
              <a:path w="11187555" h="11187555">
                <a:moveTo>
                  <a:pt x="0" y="0"/>
                </a:moveTo>
                <a:lnTo>
                  <a:pt x="11187555" y="0"/>
                </a:lnTo>
                <a:lnTo>
                  <a:pt x="11187555" y="11187555"/>
                </a:lnTo>
                <a:lnTo>
                  <a:pt x="0" y="111875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0" y="10096500"/>
            <a:ext cx="18288000" cy="0"/>
          </a:xfrm>
          <a:prstGeom prst="line">
            <a:avLst/>
          </a:prstGeom>
          <a:ln w="190500" cap="flat">
            <a:solidFill>
              <a:srgbClr val="C8C7C2"/>
            </a:solidFill>
            <a:prstDash val="solid"/>
            <a:headEnd type="none" w="sm" len="sm"/>
            <a:tailEnd type="none" w="sm" len="sm"/>
          </a:ln>
        </p:spPr>
        <p:txBody>
          <a:bodyPr/>
          <a:lstStyle/>
          <a:p>
            <a:endParaRPr lang="en-US"/>
          </a:p>
        </p:txBody>
      </p:sp>
      <p:sp>
        <p:nvSpPr>
          <p:cNvPr id="5" name="Freeform 5"/>
          <p:cNvSpPr/>
          <p:nvPr/>
        </p:nvSpPr>
        <p:spPr>
          <a:xfrm>
            <a:off x="1028700" y="4625450"/>
            <a:ext cx="5771665" cy="4084965"/>
          </a:xfrm>
          <a:custGeom>
            <a:avLst/>
            <a:gdLst/>
            <a:ahLst/>
            <a:cxnLst/>
            <a:rect l="l" t="t" r="r" b="b"/>
            <a:pathLst>
              <a:path w="5771665" h="4084965">
                <a:moveTo>
                  <a:pt x="0" y="0"/>
                </a:moveTo>
                <a:lnTo>
                  <a:pt x="5771665" y="0"/>
                </a:lnTo>
                <a:lnTo>
                  <a:pt x="5771665" y="4084965"/>
                </a:lnTo>
                <a:lnTo>
                  <a:pt x="0" y="4084965"/>
                </a:lnTo>
                <a:lnTo>
                  <a:pt x="0" y="0"/>
                </a:lnTo>
                <a:close/>
              </a:path>
            </a:pathLst>
          </a:custGeom>
          <a:blipFill>
            <a:blip r:embed="rId4"/>
            <a:stretch>
              <a:fillRect l="-19936" r="-10650"/>
            </a:stretch>
          </a:blipFill>
        </p:spPr>
        <p:txBody>
          <a:bodyPr/>
          <a:lstStyle/>
          <a:p>
            <a:endParaRPr lang="en-US"/>
          </a:p>
        </p:txBody>
      </p:sp>
      <p:sp>
        <p:nvSpPr>
          <p:cNvPr id="6" name="Freeform 6"/>
          <p:cNvSpPr/>
          <p:nvPr/>
        </p:nvSpPr>
        <p:spPr>
          <a:xfrm>
            <a:off x="1028700" y="418782"/>
            <a:ext cx="5771665" cy="4179191"/>
          </a:xfrm>
          <a:custGeom>
            <a:avLst/>
            <a:gdLst/>
            <a:ahLst/>
            <a:cxnLst/>
            <a:rect l="l" t="t" r="r" b="b"/>
            <a:pathLst>
              <a:path w="5771665" h="4179191">
                <a:moveTo>
                  <a:pt x="0" y="0"/>
                </a:moveTo>
                <a:lnTo>
                  <a:pt x="5771665" y="0"/>
                </a:lnTo>
                <a:lnTo>
                  <a:pt x="5771665" y="4179190"/>
                </a:lnTo>
                <a:lnTo>
                  <a:pt x="0" y="4179190"/>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8374967" y="1157538"/>
            <a:ext cx="9507648" cy="7932685"/>
            <a:chOff x="0" y="-9525"/>
            <a:chExt cx="12676865" cy="10576913"/>
          </a:xfrm>
        </p:grpSpPr>
        <p:sp>
          <p:nvSpPr>
            <p:cNvPr id="8" name="TextBox 8"/>
            <p:cNvSpPr txBox="1"/>
            <p:nvPr/>
          </p:nvSpPr>
          <p:spPr>
            <a:xfrm>
              <a:off x="0" y="1672028"/>
              <a:ext cx="12676865" cy="1295400"/>
            </a:xfrm>
            <a:prstGeom prst="rect">
              <a:avLst/>
            </a:prstGeom>
          </p:spPr>
          <p:txBody>
            <a:bodyPr lIns="0" tIns="0" rIns="0" bIns="0" rtlCol="0" anchor="t">
              <a:spAutoFit/>
            </a:bodyPr>
            <a:lstStyle/>
            <a:p>
              <a:pPr marL="0" lvl="0" indent="0" algn="l">
                <a:lnSpc>
                  <a:spcPts val="3840"/>
                </a:lnSpc>
                <a:spcBef>
                  <a:spcPct val="0"/>
                </a:spcBef>
              </a:pPr>
              <a:r>
                <a:rPr lang="en-US" sz="3200" dirty="0">
                  <a:solidFill>
                    <a:srgbClr val="243E8C"/>
                  </a:solidFill>
                  <a:latin typeface="Barlow"/>
                </a:rPr>
                <a:t>Based on referrals from hospitals, shelters, clinics, and other various healthcare service providers.</a:t>
              </a:r>
            </a:p>
          </p:txBody>
        </p:sp>
        <p:sp>
          <p:nvSpPr>
            <p:cNvPr id="9" name="TextBox 9"/>
            <p:cNvSpPr txBox="1"/>
            <p:nvPr/>
          </p:nvSpPr>
          <p:spPr>
            <a:xfrm>
              <a:off x="0" y="3296167"/>
              <a:ext cx="12676865" cy="7271221"/>
            </a:xfrm>
            <a:prstGeom prst="rect">
              <a:avLst/>
            </a:prstGeom>
          </p:spPr>
          <p:txBody>
            <a:bodyPr lIns="0" tIns="0" rIns="0" bIns="0" rtlCol="0" anchor="t">
              <a:spAutoFit/>
            </a:bodyPr>
            <a:lstStyle/>
            <a:p>
              <a:pPr marL="647695" lvl="1" indent="-323848" algn="l">
                <a:lnSpc>
                  <a:spcPts val="3899"/>
                </a:lnSpc>
                <a:buFont typeface="Arial"/>
                <a:buChar char="•"/>
              </a:pPr>
              <a:r>
                <a:rPr lang="en-US" sz="2999" dirty="0">
                  <a:solidFill>
                    <a:srgbClr val="243E8C"/>
                  </a:solidFill>
                  <a:latin typeface="Barlow"/>
                </a:rPr>
                <a:t>Have an acute medical need</a:t>
              </a:r>
            </a:p>
            <a:p>
              <a:pPr marL="1295390" lvl="2" indent="-431797" algn="l">
                <a:lnSpc>
                  <a:spcPts val="3899"/>
                </a:lnSpc>
                <a:buFont typeface="Arial"/>
                <a:buChar char="⚬"/>
              </a:pPr>
              <a:r>
                <a:rPr lang="en-US" sz="2999" dirty="0">
                  <a:solidFill>
                    <a:srgbClr val="243E8C"/>
                  </a:solidFill>
                  <a:latin typeface="Barlow"/>
                </a:rPr>
                <a:t>within BMH’s medical and psychiatric level of care</a:t>
              </a:r>
            </a:p>
            <a:p>
              <a:pPr marL="647695" lvl="1" indent="-323848" algn="l">
                <a:lnSpc>
                  <a:spcPts val="3899"/>
                </a:lnSpc>
                <a:buFont typeface="Arial"/>
                <a:buChar char="•"/>
              </a:pPr>
              <a:r>
                <a:rPr lang="en-US" sz="2999" dirty="0">
                  <a:solidFill>
                    <a:srgbClr val="243E8C"/>
                  </a:solidFill>
                  <a:latin typeface="Barlow"/>
                </a:rPr>
                <a:t>Behaviorally appropriate for a group setting</a:t>
              </a:r>
            </a:p>
            <a:p>
              <a:pPr marL="1295390" lvl="2" indent="-431797" algn="l">
                <a:lnSpc>
                  <a:spcPts val="3899"/>
                </a:lnSpc>
                <a:buFont typeface="Arial"/>
                <a:buChar char="⚬"/>
              </a:pPr>
              <a:r>
                <a:rPr lang="en-US" sz="2999" dirty="0">
                  <a:solidFill>
                    <a:srgbClr val="243E8C"/>
                  </a:solidFill>
                  <a:latin typeface="Barlow"/>
                </a:rPr>
                <a:t>no recent attempts of suicide or violence</a:t>
              </a:r>
            </a:p>
            <a:p>
              <a:pPr marL="647695" lvl="1" indent="-323848" algn="l">
                <a:lnSpc>
                  <a:spcPts val="3899"/>
                </a:lnSpc>
                <a:buFont typeface="Arial"/>
                <a:buChar char="•"/>
              </a:pPr>
              <a:r>
                <a:rPr lang="en-US" sz="2999" dirty="0">
                  <a:solidFill>
                    <a:srgbClr val="243E8C"/>
                  </a:solidFill>
                  <a:latin typeface="Barlow"/>
                </a:rPr>
                <a:t>Need short term care*</a:t>
              </a:r>
            </a:p>
            <a:p>
              <a:pPr marL="647695" lvl="1" indent="-323848" algn="l">
                <a:lnSpc>
                  <a:spcPts val="3899"/>
                </a:lnSpc>
                <a:buFont typeface="Arial"/>
                <a:buChar char="•"/>
              </a:pPr>
              <a:r>
                <a:rPr lang="en-US" sz="2999" dirty="0">
                  <a:solidFill>
                    <a:srgbClr val="243E8C"/>
                  </a:solidFill>
                  <a:latin typeface="Barlow"/>
                </a:rPr>
                <a:t>Independent with ADLs*</a:t>
              </a:r>
            </a:p>
            <a:p>
              <a:pPr marL="647695" lvl="1" indent="-323848" algn="l">
                <a:lnSpc>
                  <a:spcPts val="3899"/>
                </a:lnSpc>
                <a:buFont typeface="Arial"/>
                <a:buChar char="•"/>
              </a:pPr>
              <a:r>
                <a:rPr lang="en-US" sz="2999" dirty="0">
                  <a:solidFill>
                    <a:srgbClr val="243E8C"/>
                  </a:solidFill>
                  <a:latin typeface="Barlow"/>
                </a:rPr>
                <a:t>Independent with mobility</a:t>
              </a:r>
            </a:p>
            <a:p>
              <a:pPr marL="647695" lvl="1" indent="-323848" algn="l">
                <a:lnSpc>
                  <a:spcPts val="3899"/>
                </a:lnSpc>
                <a:buFont typeface="Arial"/>
                <a:buChar char="•"/>
              </a:pPr>
              <a:r>
                <a:rPr lang="en-US" sz="2999" dirty="0">
                  <a:solidFill>
                    <a:srgbClr val="243E8C"/>
                  </a:solidFill>
                  <a:latin typeface="Barlow"/>
                </a:rPr>
                <a:t>Homeless/ unstably housed in city of Boston</a:t>
              </a:r>
            </a:p>
            <a:p>
              <a:pPr marL="1295390" lvl="2" indent="-431797" algn="l">
                <a:lnSpc>
                  <a:spcPts val="3899"/>
                </a:lnSpc>
                <a:buFont typeface="Arial"/>
                <a:buChar char="⚬"/>
              </a:pPr>
              <a:r>
                <a:rPr lang="en-US" sz="2999" dirty="0">
                  <a:solidFill>
                    <a:srgbClr val="243E8C"/>
                  </a:solidFill>
                  <a:latin typeface="Barlow"/>
                </a:rPr>
                <a:t>Doesn’t have care established care outside of Boston</a:t>
              </a:r>
            </a:p>
            <a:p>
              <a:pPr marL="647695" lvl="1" indent="-323848" algn="l">
                <a:lnSpc>
                  <a:spcPts val="3899"/>
                </a:lnSpc>
                <a:buFont typeface="Arial"/>
                <a:buChar char="•"/>
              </a:pPr>
              <a:r>
                <a:rPr lang="en-US" sz="2999" dirty="0">
                  <a:solidFill>
                    <a:srgbClr val="243E8C"/>
                  </a:solidFill>
                  <a:latin typeface="Barlow"/>
                </a:rPr>
                <a:t>Continent of urine and feces*</a:t>
              </a:r>
            </a:p>
          </p:txBody>
        </p:sp>
        <p:sp>
          <p:nvSpPr>
            <p:cNvPr id="10" name="TextBox 10"/>
            <p:cNvSpPr txBox="1"/>
            <p:nvPr/>
          </p:nvSpPr>
          <p:spPr>
            <a:xfrm>
              <a:off x="0" y="-9525"/>
              <a:ext cx="12676865" cy="1304925"/>
            </a:xfrm>
            <a:prstGeom prst="rect">
              <a:avLst/>
            </a:prstGeom>
          </p:spPr>
          <p:txBody>
            <a:bodyPr lIns="0" tIns="0" rIns="0" bIns="0" rtlCol="0" anchor="t">
              <a:spAutoFit/>
            </a:bodyPr>
            <a:lstStyle/>
            <a:p>
              <a:pPr marL="0" lvl="0" indent="0" algn="l">
                <a:lnSpc>
                  <a:spcPts val="7679"/>
                </a:lnSpc>
              </a:pPr>
              <a:r>
                <a:rPr lang="en-US" sz="6399">
                  <a:solidFill>
                    <a:srgbClr val="243E8C"/>
                  </a:solidFill>
                  <a:latin typeface="Barlow Bold"/>
                </a:rPr>
                <a:t>BMH Admission Criteria</a:t>
              </a:r>
            </a:p>
          </p:txBody>
        </p:sp>
      </p:grpSp>
      <p:sp>
        <p:nvSpPr>
          <p:cNvPr id="11" name="TextBox 11"/>
          <p:cNvSpPr txBox="1"/>
          <p:nvPr/>
        </p:nvSpPr>
        <p:spPr>
          <a:xfrm>
            <a:off x="12782275" y="8997315"/>
            <a:ext cx="5100340" cy="464820"/>
          </a:xfrm>
          <a:prstGeom prst="rect">
            <a:avLst/>
          </a:prstGeom>
        </p:spPr>
        <p:txBody>
          <a:bodyPr lIns="0" tIns="0" rIns="0" bIns="0" rtlCol="0" anchor="t">
            <a:spAutoFit/>
          </a:bodyPr>
          <a:lstStyle/>
          <a:p>
            <a:pPr algn="ctr">
              <a:lnSpc>
                <a:spcPts val="3780"/>
              </a:lnSpc>
            </a:pPr>
            <a:r>
              <a:rPr lang="en-US" sz="2700">
                <a:solidFill>
                  <a:srgbClr val="243E8C"/>
                </a:solidFill>
                <a:latin typeface="Barlow"/>
              </a:rPr>
              <a:t>*there are exceptions to every rule</a:t>
            </a:r>
          </a:p>
        </p:txBody>
      </p:sp>
      <p:sp>
        <p:nvSpPr>
          <p:cNvPr id="2" name="Freeform 2"/>
          <p:cNvSpPr/>
          <p:nvPr/>
        </p:nvSpPr>
        <p:spPr>
          <a:xfrm>
            <a:off x="152400" y="8753132"/>
            <a:ext cx="3118140" cy="1305268"/>
          </a:xfrm>
          <a:custGeom>
            <a:avLst/>
            <a:gdLst/>
            <a:ahLst/>
            <a:cxnLst/>
            <a:rect l="l" t="t" r="r" b="b"/>
            <a:pathLst>
              <a:path w="3118140" h="1305268">
                <a:moveTo>
                  <a:pt x="0" y="0"/>
                </a:moveTo>
                <a:lnTo>
                  <a:pt x="3118140" y="0"/>
                </a:lnTo>
                <a:lnTo>
                  <a:pt x="3118140" y="1305268"/>
                </a:lnTo>
                <a:lnTo>
                  <a:pt x="0" y="1305268"/>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extBox 2"/>
          <p:cNvSpPr txBox="1"/>
          <p:nvPr/>
        </p:nvSpPr>
        <p:spPr>
          <a:xfrm>
            <a:off x="3288428" y="3205163"/>
            <a:ext cx="11711145" cy="3867150"/>
          </a:xfrm>
          <a:prstGeom prst="rect">
            <a:avLst/>
          </a:prstGeom>
        </p:spPr>
        <p:txBody>
          <a:bodyPr lIns="0" tIns="0" rIns="0" bIns="0" rtlCol="0" anchor="t">
            <a:spAutoFit/>
          </a:bodyPr>
          <a:lstStyle/>
          <a:p>
            <a:pPr marL="0" lvl="0" indent="0" algn="ctr">
              <a:lnSpc>
                <a:spcPts val="10199"/>
              </a:lnSpc>
            </a:pPr>
            <a:r>
              <a:rPr lang="en-US" sz="8499">
                <a:solidFill>
                  <a:srgbClr val="000000"/>
                </a:solidFill>
                <a:latin typeface="Barlow Bold"/>
              </a:rPr>
              <a:t>Managing Behavioral Challenges in Low Barrier Respite Settings</a:t>
            </a:r>
          </a:p>
        </p:txBody>
      </p:sp>
      <p:sp>
        <p:nvSpPr>
          <p:cNvPr id="3" name="Freeform 3"/>
          <p:cNvSpPr/>
          <p:nvPr/>
        </p:nvSpPr>
        <p:spPr>
          <a:xfrm>
            <a:off x="13755878" y="9155235"/>
            <a:ext cx="4532122" cy="1131765"/>
          </a:xfrm>
          <a:custGeom>
            <a:avLst/>
            <a:gdLst/>
            <a:ahLst/>
            <a:cxnLst/>
            <a:rect l="l" t="t" r="r" b="b"/>
            <a:pathLst>
              <a:path w="4532122" h="1131765">
                <a:moveTo>
                  <a:pt x="0" y="0"/>
                </a:moveTo>
                <a:lnTo>
                  <a:pt x="4532122" y="0"/>
                </a:lnTo>
                <a:lnTo>
                  <a:pt x="4532122" y="1131765"/>
                </a:lnTo>
                <a:lnTo>
                  <a:pt x="0" y="1131765"/>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extBox 2"/>
          <p:cNvSpPr txBox="1"/>
          <p:nvPr/>
        </p:nvSpPr>
        <p:spPr>
          <a:xfrm>
            <a:off x="184485" y="1905635"/>
            <a:ext cx="17919030" cy="8576387"/>
          </a:xfrm>
          <a:prstGeom prst="rect">
            <a:avLst/>
          </a:prstGeom>
        </p:spPr>
        <p:txBody>
          <a:bodyPr lIns="0" tIns="0" rIns="0" bIns="0" rtlCol="0" anchor="t">
            <a:spAutoFit/>
          </a:bodyPr>
          <a:lstStyle/>
          <a:p>
            <a:pPr marL="734059" lvl="1" indent="-367030" algn="l">
              <a:lnSpc>
                <a:spcPts val="4759"/>
              </a:lnSpc>
              <a:buFont typeface="Arial"/>
              <a:buChar char="•"/>
            </a:pPr>
            <a:r>
              <a:rPr lang="en-US" sz="3399" dirty="0">
                <a:solidFill>
                  <a:srgbClr val="252220"/>
                </a:solidFill>
                <a:latin typeface="Canva Sans"/>
              </a:rPr>
              <a:t>Eddie’s Place exited &lt;5 clients in it’s first year of operation (total clients admitted (~300 admissions)).</a:t>
            </a:r>
          </a:p>
          <a:p>
            <a:pPr marL="734059" lvl="1" indent="-367030" algn="l">
              <a:lnSpc>
                <a:spcPts val="4759"/>
              </a:lnSpc>
              <a:buFont typeface="Arial"/>
              <a:buChar char="•"/>
            </a:pPr>
            <a:r>
              <a:rPr lang="en-US" sz="3399" dirty="0">
                <a:solidFill>
                  <a:srgbClr val="252220"/>
                </a:solidFill>
                <a:latin typeface="Canva Sans Bold"/>
              </a:rPr>
              <a:t>Reasons for exit:</a:t>
            </a:r>
            <a:r>
              <a:rPr lang="en-US" sz="3399" dirty="0">
                <a:solidFill>
                  <a:srgbClr val="252220"/>
                </a:solidFill>
                <a:latin typeface="Canva Sans"/>
              </a:rPr>
              <a:t> possession of weapons, assault, or extensive destruction to property.</a:t>
            </a:r>
          </a:p>
          <a:p>
            <a:pPr marL="734059" lvl="1" indent="-367030" algn="l">
              <a:lnSpc>
                <a:spcPts val="4759"/>
              </a:lnSpc>
              <a:buFont typeface="Arial"/>
              <a:buChar char="•"/>
            </a:pPr>
            <a:r>
              <a:rPr lang="en-US" sz="3399" u="sng" dirty="0">
                <a:solidFill>
                  <a:srgbClr val="252220"/>
                </a:solidFill>
                <a:latin typeface="Canva Sans"/>
              </a:rPr>
              <a:t>Few external resources</a:t>
            </a:r>
            <a:r>
              <a:rPr lang="en-US" sz="3399" dirty="0">
                <a:solidFill>
                  <a:srgbClr val="252220"/>
                </a:solidFill>
                <a:latin typeface="Canva Sans"/>
              </a:rPr>
              <a:t> to address behavioral challenges.</a:t>
            </a:r>
          </a:p>
          <a:p>
            <a:pPr marL="734059" lvl="1" indent="-367030" algn="l">
              <a:lnSpc>
                <a:spcPts val="4759"/>
              </a:lnSpc>
              <a:buFont typeface="Arial"/>
              <a:buChar char="•"/>
            </a:pPr>
            <a:r>
              <a:rPr lang="en-US" sz="3399" dirty="0">
                <a:solidFill>
                  <a:srgbClr val="252220"/>
                </a:solidFill>
                <a:latin typeface="Canva Sans"/>
              </a:rPr>
              <a:t>Creativity with behavioral contracts and solutions.</a:t>
            </a:r>
          </a:p>
          <a:p>
            <a:pPr marL="734059" lvl="1" indent="-367030" algn="l">
              <a:lnSpc>
                <a:spcPts val="4759"/>
              </a:lnSpc>
              <a:buFont typeface="Arial"/>
              <a:buChar char="•"/>
            </a:pPr>
            <a:r>
              <a:rPr lang="en-US" sz="3399" dirty="0">
                <a:solidFill>
                  <a:srgbClr val="252220"/>
                </a:solidFill>
                <a:latin typeface="Canva Sans Bold"/>
              </a:rPr>
              <a:t>Prevention is key</a:t>
            </a:r>
          </a:p>
          <a:p>
            <a:pPr marL="734059" lvl="1" indent="-367030" algn="l">
              <a:lnSpc>
                <a:spcPts val="4759"/>
              </a:lnSpc>
              <a:buFont typeface="Arial"/>
              <a:buChar char="•"/>
            </a:pPr>
            <a:r>
              <a:rPr lang="en-US" sz="3399" dirty="0">
                <a:solidFill>
                  <a:srgbClr val="252220"/>
                </a:solidFill>
                <a:latin typeface="Canva Sans"/>
              </a:rPr>
              <a:t>Programs rely on:</a:t>
            </a:r>
          </a:p>
          <a:p>
            <a:pPr marL="1468119" lvl="2" indent="-489373" algn="l">
              <a:lnSpc>
                <a:spcPts val="4759"/>
              </a:lnSpc>
              <a:buFont typeface="Arial"/>
              <a:buChar char="⚬"/>
            </a:pPr>
            <a:r>
              <a:rPr lang="en-US" sz="3399" dirty="0">
                <a:solidFill>
                  <a:srgbClr val="252220"/>
                </a:solidFill>
                <a:latin typeface="Canva Sans"/>
              </a:rPr>
              <a:t>Low barrier model</a:t>
            </a:r>
          </a:p>
          <a:p>
            <a:pPr marL="1468119" lvl="2" indent="-489373" algn="l">
              <a:lnSpc>
                <a:spcPts val="4759"/>
              </a:lnSpc>
              <a:buFont typeface="Arial"/>
              <a:buChar char="⚬"/>
            </a:pPr>
            <a:r>
              <a:rPr lang="en-US" sz="3399" dirty="0">
                <a:solidFill>
                  <a:srgbClr val="252220"/>
                </a:solidFill>
                <a:latin typeface="Canva Sans"/>
              </a:rPr>
              <a:t>Peer support program and lived experience of employees</a:t>
            </a:r>
          </a:p>
          <a:p>
            <a:pPr marL="1468119" lvl="2" indent="-489373" algn="l">
              <a:lnSpc>
                <a:spcPts val="4759"/>
              </a:lnSpc>
              <a:buFont typeface="Arial"/>
              <a:buChar char="⚬"/>
            </a:pPr>
            <a:r>
              <a:rPr lang="en-US" sz="3399" dirty="0">
                <a:solidFill>
                  <a:srgbClr val="252220"/>
                </a:solidFill>
                <a:latin typeface="Canva Sans"/>
              </a:rPr>
              <a:t>Community building</a:t>
            </a:r>
          </a:p>
          <a:p>
            <a:pPr marL="1468119" lvl="2" indent="-489373" algn="l">
              <a:lnSpc>
                <a:spcPts val="4759"/>
              </a:lnSpc>
              <a:buFont typeface="Arial"/>
              <a:buChar char="⚬"/>
            </a:pPr>
            <a:r>
              <a:rPr lang="en-US" sz="3399" dirty="0">
                <a:solidFill>
                  <a:srgbClr val="252220"/>
                </a:solidFill>
                <a:latin typeface="Canva Sans"/>
              </a:rPr>
              <a:t>Patient led care</a:t>
            </a:r>
          </a:p>
          <a:p>
            <a:pPr marL="1468119" lvl="2" indent="-489373" algn="l">
              <a:lnSpc>
                <a:spcPts val="4759"/>
              </a:lnSpc>
              <a:buFont typeface="Arial"/>
              <a:buChar char="⚬"/>
            </a:pPr>
            <a:r>
              <a:rPr lang="en-US" sz="3399" dirty="0">
                <a:solidFill>
                  <a:srgbClr val="252220"/>
                </a:solidFill>
                <a:latin typeface="Canva Sans"/>
              </a:rPr>
              <a:t>Taking care of our staff</a:t>
            </a:r>
          </a:p>
          <a:p>
            <a:pPr algn="l">
              <a:lnSpc>
                <a:spcPts val="4759"/>
              </a:lnSpc>
            </a:pPr>
            <a:endParaRPr lang="en-US" sz="3399" dirty="0">
              <a:solidFill>
                <a:srgbClr val="252220"/>
              </a:solidFill>
              <a:latin typeface="Canva Sans"/>
            </a:endParaRPr>
          </a:p>
        </p:txBody>
      </p:sp>
      <p:sp>
        <p:nvSpPr>
          <p:cNvPr id="3" name="Freeform 3"/>
          <p:cNvSpPr/>
          <p:nvPr/>
        </p:nvSpPr>
        <p:spPr>
          <a:xfrm>
            <a:off x="13983343" y="4525714"/>
            <a:ext cx="3564312" cy="3207881"/>
          </a:xfrm>
          <a:custGeom>
            <a:avLst/>
            <a:gdLst/>
            <a:ahLst/>
            <a:cxnLst/>
            <a:rect l="l" t="t" r="r" b="b"/>
            <a:pathLst>
              <a:path w="3564312" h="3207881">
                <a:moveTo>
                  <a:pt x="0" y="0"/>
                </a:moveTo>
                <a:lnTo>
                  <a:pt x="3564313" y="0"/>
                </a:lnTo>
                <a:lnTo>
                  <a:pt x="3564313" y="3207882"/>
                </a:lnTo>
                <a:lnTo>
                  <a:pt x="0" y="3207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868531" y="159703"/>
            <a:ext cx="20025061" cy="1566544"/>
          </a:xfrm>
          <a:prstGeom prst="rect">
            <a:avLst/>
          </a:prstGeom>
        </p:spPr>
        <p:txBody>
          <a:bodyPr lIns="0" tIns="0" rIns="0" bIns="0" rtlCol="0" anchor="t">
            <a:spAutoFit/>
          </a:bodyPr>
          <a:lstStyle/>
          <a:p>
            <a:pPr algn="ctr">
              <a:lnSpc>
                <a:spcPts val="12880"/>
              </a:lnSpc>
            </a:pPr>
            <a:r>
              <a:rPr lang="en-US" sz="9200">
                <a:solidFill>
                  <a:srgbClr val="252220"/>
                </a:solidFill>
                <a:latin typeface="Barlow Bold"/>
              </a:rPr>
              <a:t>Commitment to Client Retention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0" y="0"/>
            <a:ext cx="9257763" cy="10414983"/>
          </a:xfrm>
          <a:custGeom>
            <a:avLst/>
            <a:gdLst/>
            <a:ahLst/>
            <a:cxnLst/>
            <a:rect l="l" t="t" r="r" b="b"/>
            <a:pathLst>
              <a:path w="9257763" h="10414983">
                <a:moveTo>
                  <a:pt x="0" y="0"/>
                </a:moveTo>
                <a:lnTo>
                  <a:pt x="9257763" y="0"/>
                </a:lnTo>
                <a:lnTo>
                  <a:pt x="9257763" y="10414983"/>
                </a:lnTo>
                <a:lnTo>
                  <a:pt x="0" y="10414983"/>
                </a:lnTo>
                <a:lnTo>
                  <a:pt x="0" y="0"/>
                </a:lnTo>
                <a:close/>
              </a:path>
            </a:pathLst>
          </a:custGeom>
          <a:blipFill>
            <a:blip r:embed="rId2"/>
            <a:stretch>
              <a:fillRect/>
            </a:stretch>
          </a:blipFill>
        </p:spPr>
        <p:txBody>
          <a:bodyPr/>
          <a:lstStyle/>
          <a:p>
            <a:endParaRPr lang="en-US"/>
          </a:p>
        </p:txBody>
      </p:sp>
      <p:sp>
        <p:nvSpPr>
          <p:cNvPr id="3" name="Freeform 3"/>
          <p:cNvSpPr/>
          <p:nvPr/>
        </p:nvSpPr>
        <p:spPr>
          <a:xfrm>
            <a:off x="9144000" y="0"/>
            <a:ext cx="9144000" cy="2902022"/>
          </a:xfrm>
          <a:custGeom>
            <a:avLst/>
            <a:gdLst/>
            <a:ahLst/>
            <a:cxnLst/>
            <a:rect l="l" t="t" r="r" b="b"/>
            <a:pathLst>
              <a:path w="9144000" h="2902022">
                <a:moveTo>
                  <a:pt x="0" y="0"/>
                </a:moveTo>
                <a:lnTo>
                  <a:pt x="9144000" y="0"/>
                </a:lnTo>
                <a:lnTo>
                  <a:pt x="9144000" y="2902022"/>
                </a:lnTo>
                <a:lnTo>
                  <a:pt x="0" y="2902022"/>
                </a:lnTo>
                <a:lnTo>
                  <a:pt x="0" y="0"/>
                </a:lnTo>
                <a:close/>
              </a:path>
            </a:pathLst>
          </a:custGeom>
          <a:blipFill>
            <a:blip r:embed="rId3"/>
            <a:stretch>
              <a:fillRect t="-55030" b="-55030"/>
            </a:stretch>
          </a:blipFill>
        </p:spPr>
        <p:txBody>
          <a:bodyPr/>
          <a:lstStyle/>
          <a:p>
            <a:endParaRPr lang="en-US"/>
          </a:p>
        </p:txBody>
      </p:sp>
      <p:sp>
        <p:nvSpPr>
          <p:cNvPr id="4" name="TextBox 4"/>
          <p:cNvSpPr txBox="1"/>
          <p:nvPr/>
        </p:nvSpPr>
        <p:spPr>
          <a:xfrm>
            <a:off x="9585958" y="15215"/>
            <a:ext cx="8426879" cy="2557768"/>
          </a:xfrm>
          <a:prstGeom prst="rect">
            <a:avLst/>
          </a:prstGeom>
        </p:spPr>
        <p:txBody>
          <a:bodyPr lIns="0" tIns="0" rIns="0" bIns="0" rtlCol="0" anchor="t">
            <a:spAutoFit/>
          </a:bodyPr>
          <a:lstStyle/>
          <a:p>
            <a:pPr algn="l">
              <a:lnSpc>
                <a:spcPts val="10220"/>
              </a:lnSpc>
            </a:pPr>
            <a:r>
              <a:rPr lang="en-US" sz="7300">
                <a:solidFill>
                  <a:srgbClr val="F2F1EC"/>
                </a:solidFill>
                <a:latin typeface="Barlow Bold"/>
              </a:rPr>
              <a:t>Reducing Barriers to Care</a:t>
            </a:r>
          </a:p>
        </p:txBody>
      </p:sp>
      <p:sp>
        <p:nvSpPr>
          <p:cNvPr id="5" name="TextBox 5"/>
          <p:cNvSpPr txBox="1"/>
          <p:nvPr/>
        </p:nvSpPr>
        <p:spPr>
          <a:xfrm>
            <a:off x="10131578" y="3403144"/>
            <a:ext cx="7168843" cy="4940301"/>
          </a:xfrm>
          <a:prstGeom prst="rect">
            <a:avLst/>
          </a:prstGeom>
        </p:spPr>
        <p:txBody>
          <a:bodyPr lIns="0" tIns="0" rIns="0" bIns="0" rtlCol="0" anchor="t">
            <a:spAutoFit/>
          </a:bodyPr>
          <a:lstStyle/>
          <a:p>
            <a:pPr marL="755646" lvl="1" indent="-377823" algn="l">
              <a:lnSpc>
                <a:spcPts val="4899"/>
              </a:lnSpc>
              <a:buFont typeface="Arial"/>
              <a:buChar char="•"/>
            </a:pPr>
            <a:r>
              <a:rPr lang="en-US" sz="3499" dirty="0">
                <a:solidFill>
                  <a:srgbClr val="000000"/>
                </a:solidFill>
                <a:latin typeface="Barlow"/>
              </a:rPr>
              <a:t>Cardea Health respite programs allow pets.</a:t>
            </a:r>
          </a:p>
          <a:p>
            <a:pPr marL="755646" lvl="1" indent="-377823" algn="l">
              <a:lnSpc>
                <a:spcPts val="4899"/>
              </a:lnSpc>
              <a:spcBef>
                <a:spcPct val="0"/>
              </a:spcBef>
              <a:buFont typeface="Arial"/>
              <a:buChar char="•"/>
            </a:pPr>
            <a:r>
              <a:rPr lang="en-US" sz="3499" dirty="0">
                <a:solidFill>
                  <a:srgbClr val="000000"/>
                </a:solidFill>
                <a:latin typeface="Barlow"/>
              </a:rPr>
              <a:t>Respite programs are single-client occupancy.</a:t>
            </a:r>
          </a:p>
          <a:p>
            <a:pPr marL="755646" lvl="1" indent="-377823" algn="l">
              <a:lnSpc>
                <a:spcPts val="4899"/>
              </a:lnSpc>
              <a:spcBef>
                <a:spcPct val="0"/>
              </a:spcBef>
              <a:buFont typeface="Arial"/>
              <a:buChar char="•"/>
            </a:pPr>
            <a:r>
              <a:rPr lang="en-US" sz="3499" dirty="0">
                <a:solidFill>
                  <a:srgbClr val="000000"/>
                </a:solidFill>
                <a:latin typeface="Barlow"/>
              </a:rPr>
              <a:t>Non-congregate shelter allows for the presence of family members/caretakers.</a:t>
            </a:r>
          </a:p>
          <a:p>
            <a:pPr algn="l">
              <a:lnSpc>
                <a:spcPts val="4899"/>
              </a:lnSpc>
              <a:spcBef>
                <a:spcPct val="0"/>
              </a:spcBef>
            </a:pPr>
            <a:endParaRPr lang="en-US" sz="3499" dirty="0">
              <a:solidFill>
                <a:srgbClr val="000000"/>
              </a:solidFill>
              <a:latin typeface="Barlow"/>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12070265" y="2569848"/>
            <a:ext cx="5703385" cy="5147305"/>
          </a:xfrm>
          <a:custGeom>
            <a:avLst/>
            <a:gdLst/>
            <a:ahLst/>
            <a:cxnLst/>
            <a:rect l="l" t="t" r="r" b="b"/>
            <a:pathLst>
              <a:path w="5703385" h="5147305">
                <a:moveTo>
                  <a:pt x="0" y="0"/>
                </a:moveTo>
                <a:lnTo>
                  <a:pt x="5703385" y="0"/>
                </a:lnTo>
                <a:lnTo>
                  <a:pt x="5703385" y="5147304"/>
                </a:lnTo>
                <a:lnTo>
                  <a:pt x="0" y="51473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343739"/>
            <a:ext cx="9627486" cy="7583338"/>
            <a:chOff x="0" y="0"/>
            <a:chExt cx="12836648" cy="10111118"/>
          </a:xfrm>
        </p:grpSpPr>
        <p:sp>
          <p:nvSpPr>
            <p:cNvPr id="4" name="TextBox 4"/>
            <p:cNvSpPr txBox="1"/>
            <p:nvPr/>
          </p:nvSpPr>
          <p:spPr>
            <a:xfrm>
              <a:off x="0" y="-114300"/>
              <a:ext cx="12836648" cy="1245447"/>
            </a:xfrm>
            <a:prstGeom prst="rect">
              <a:avLst/>
            </a:prstGeom>
          </p:spPr>
          <p:txBody>
            <a:bodyPr lIns="0" tIns="0" rIns="0" bIns="0" rtlCol="0" anchor="t">
              <a:spAutoFit/>
            </a:bodyPr>
            <a:lstStyle/>
            <a:p>
              <a:pPr marL="0" lvl="0" indent="0" algn="l">
                <a:lnSpc>
                  <a:spcPts val="7840"/>
                </a:lnSpc>
              </a:pPr>
              <a:r>
                <a:rPr lang="en-US" sz="5600">
                  <a:solidFill>
                    <a:srgbClr val="000000"/>
                  </a:solidFill>
                  <a:latin typeface="Open Sans Bold"/>
                </a:rPr>
                <a:t>Agenda</a:t>
              </a:r>
            </a:p>
          </p:txBody>
        </p:sp>
        <p:sp>
          <p:nvSpPr>
            <p:cNvPr id="5" name="AutoShape 5"/>
            <p:cNvSpPr/>
            <p:nvPr/>
          </p:nvSpPr>
          <p:spPr>
            <a:xfrm>
              <a:off x="0" y="3589933"/>
              <a:ext cx="12836648" cy="0"/>
            </a:xfrm>
            <a:prstGeom prst="line">
              <a:avLst/>
            </a:prstGeom>
            <a:ln w="12700" cap="rnd">
              <a:solidFill>
                <a:srgbClr val="919191"/>
              </a:solidFill>
              <a:prstDash val="solid"/>
              <a:headEnd type="none" w="sm" len="sm"/>
              <a:tailEnd type="none" w="sm" len="sm"/>
            </a:ln>
          </p:spPr>
          <p:txBody>
            <a:bodyPr/>
            <a:lstStyle/>
            <a:p>
              <a:endParaRPr lang="en-US"/>
            </a:p>
          </p:txBody>
        </p:sp>
        <p:sp>
          <p:nvSpPr>
            <p:cNvPr id="6" name="TextBox 6"/>
            <p:cNvSpPr txBox="1"/>
            <p:nvPr/>
          </p:nvSpPr>
          <p:spPr>
            <a:xfrm>
              <a:off x="0" y="2467181"/>
              <a:ext cx="12836648" cy="569172"/>
            </a:xfrm>
            <a:prstGeom prst="rect">
              <a:avLst/>
            </a:prstGeom>
          </p:spPr>
          <p:txBody>
            <a:bodyPr lIns="0" tIns="0" rIns="0" bIns="0" rtlCol="0" anchor="t">
              <a:spAutoFit/>
            </a:bodyPr>
            <a:lstStyle/>
            <a:p>
              <a:pPr marL="0" lvl="0" indent="0" algn="l">
                <a:lnSpc>
                  <a:spcPts val="3640"/>
                </a:lnSpc>
              </a:pPr>
              <a:r>
                <a:rPr lang="en-US" sz="2600">
                  <a:solidFill>
                    <a:srgbClr val="000000"/>
                  </a:solidFill>
                  <a:latin typeface="Barlow"/>
                </a:rPr>
                <a:t>Introduction to Cardea Health</a:t>
              </a:r>
            </a:p>
          </p:txBody>
        </p:sp>
        <p:sp>
          <p:nvSpPr>
            <p:cNvPr id="7" name="AutoShape 7"/>
            <p:cNvSpPr/>
            <p:nvPr/>
          </p:nvSpPr>
          <p:spPr>
            <a:xfrm>
              <a:off x="0" y="5218642"/>
              <a:ext cx="12836648" cy="0"/>
            </a:xfrm>
            <a:prstGeom prst="line">
              <a:avLst/>
            </a:prstGeom>
            <a:ln w="12700" cap="rnd">
              <a:solidFill>
                <a:srgbClr val="919191"/>
              </a:solidFill>
              <a:prstDash val="solid"/>
              <a:headEnd type="none" w="sm" len="sm"/>
              <a:tailEnd type="none" w="sm" len="sm"/>
            </a:ln>
          </p:spPr>
          <p:txBody>
            <a:bodyPr/>
            <a:lstStyle/>
            <a:p>
              <a:endParaRPr lang="en-US"/>
            </a:p>
          </p:txBody>
        </p:sp>
        <p:sp>
          <p:nvSpPr>
            <p:cNvPr id="8" name="TextBox 8"/>
            <p:cNvSpPr txBox="1"/>
            <p:nvPr/>
          </p:nvSpPr>
          <p:spPr>
            <a:xfrm>
              <a:off x="0" y="4095889"/>
              <a:ext cx="12836648" cy="569172"/>
            </a:xfrm>
            <a:prstGeom prst="rect">
              <a:avLst/>
            </a:prstGeom>
          </p:spPr>
          <p:txBody>
            <a:bodyPr lIns="0" tIns="0" rIns="0" bIns="0" rtlCol="0" anchor="t">
              <a:spAutoFit/>
            </a:bodyPr>
            <a:lstStyle/>
            <a:p>
              <a:pPr marL="0" lvl="0" indent="0" algn="l">
                <a:lnSpc>
                  <a:spcPts val="3640"/>
                </a:lnSpc>
              </a:pPr>
              <a:r>
                <a:rPr lang="en-US" sz="2600">
                  <a:solidFill>
                    <a:srgbClr val="000000"/>
                  </a:solidFill>
                  <a:latin typeface="Barlow"/>
                </a:rPr>
                <a:t>Introduction to BHCHP’s Barbara McInnis House</a:t>
              </a:r>
            </a:p>
          </p:txBody>
        </p:sp>
        <p:sp>
          <p:nvSpPr>
            <p:cNvPr id="9" name="AutoShape 9"/>
            <p:cNvSpPr/>
            <p:nvPr/>
          </p:nvSpPr>
          <p:spPr>
            <a:xfrm>
              <a:off x="0" y="6847350"/>
              <a:ext cx="12836648" cy="0"/>
            </a:xfrm>
            <a:prstGeom prst="line">
              <a:avLst/>
            </a:prstGeom>
            <a:ln w="12700" cap="rnd">
              <a:solidFill>
                <a:srgbClr val="919191"/>
              </a:solidFill>
              <a:prstDash val="solid"/>
              <a:headEnd type="none" w="sm" len="sm"/>
              <a:tailEnd type="none" w="sm" len="sm"/>
            </a:ln>
          </p:spPr>
          <p:txBody>
            <a:bodyPr/>
            <a:lstStyle/>
            <a:p>
              <a:endParaRPr lang="en-US"/>
            </a:p>
          </p:txBody>
        </p:sp>
        <p:sp>
          <p:nvSpPr>
            <p:cNvPr id="10" name="TextBox 10"/>
            <p:cNvSpPr txBox="1"/>
            <p:nvPr/>
          </p:nvSpPr>
          <p:spPr>
            <a:xfrm>
              <a:off x="0" y="5724598"/>
              <a:ext cx="12836648" cy="569172"/>
            </a:xfrm>
            <a:prstGeom prst="rect">
              <a:avLst/>
            </a:prstGeom>
          </p:spPr>
          <p:txBody>
            <a:bodyPr lIns="0" tIns="0" rIns="0" bIns="0" rtlCol="0" anchor="t">
              <a:spAutoFit/>
            </a:bodyPr>
            <a:lstStyle/>
            <a:p>
              <a:pPr marL="0" lvl="0" indent="0" algn="l">
                <a:lnSpc>
                  <a:spcPts val="3640"/>
                </a:lnSpc>
              </a:pPr>
              <a:r>
                <a:rPr lang="en-US" sz="2600">
                  <a:solidFill>
                    <a:srgbClr val="000000"/>
                  </a:solidFill>
                  <a:latin typeface="Barlow"/>
                </a:rPr>
                <a:t>Comparing Admission Criteria</a:t>
              </a:r>
            </a:p>
          </p:txBody>
        </p:sp>
        <p:sp>
          <p:nvSpPr>
            <p:cNvPr id="11" name="AutoShape 11"/>
            <p:cNvSpPr/>
            <p:nvPr/>
          </p:nvSpPr>
          <p:spPr>
            <a:xfrm>
              <a:off x="0" y="8476059"/>
              <a:ext cx="12836648" cy="0"/>
            </a:xfrm>
            <a:prstGeom prst="line">
              <a:avLst/>
            </a:prstGeom>
            <a:ln w="12700" cap="rnd">
              <a:solidFill>
                <a:srgbClr val="919191"/>
              </a:solidFill>
              <a:prstDash val="solid"/>
              <a:headEnd type="none" w="sm" len="sm"/>
              <a:tailEnd type="none" w="sm" len="sm"/>
            </a:ln>
          </p:spPr>
          <p:txBody>
            <a:bodyPr/>
            <a:lstStyle/>
            <a:p>
              <a:endParaRPr lang="en-US"/>
            </a:p>
          </p:txBody>
        </p:sp>
        <p:sp>
          <p:nvSpPr>
            <p:cNvPr id="12" name="TextBox 12"/>
            <p:cNvSpPr txBox="1"/>
            <p:nvPr/>
          </p:nvSpPr>
          <p:spPr>
            <a:xfrm>
              <a:off x="0" y="7353307"/>
              <a:ext cx="12836648" cy="569172"/>
            </a:xfrm>
            <a:prstGeom prst="rect">
              <a:avLst/>
            </a:prstGeom>
          </p:spPr>
          <p:txBody>
            <a:bodyPr lIns="0" tIns="0" rIns="0" bIns="0" rtlCol="0" anchor="t">
              <a:spAutoFit/>
            </a:bodyPr>
            <a:lstStyle/>
            <a:p>
              <a:pPr marL="0" lvl="0" indent="0" algn="l">
                <a:lnSpc>
                  <a:spcPts val="3640"/>
                </a:lnSpc>
              </a:pPr>
              <a:r>
                <a:rPr lang="en-US" sz="2600">
                  <a:solidFill>
                    <a:srgbClr val="000000"/>
                  </a:solidFill>
                  <a:latin typeface="Barlow"/>
                </a:rPr>
                <a:t>Managing challenging behavior in a low barrier respite setting</a:t>
              </a:r>
            </a:p>
          </p:txBody>
        </p:sp>
        <p:sp>
          <p:nvSpPr>
            <p:cNvPr id="13" name="AutoShape 13"/>
            <p:cNvSpPr/>
            <p:nvPr/>
          </p:nvSpPr>
          <p:spPr>
            <a:xfrm>
              <a:off x="0" y="10104768"/>
              <a:ext cx="12836648" cy="0"/>
            </a:xfrm>
            <a:prstGeom prst="line">
              <a:avLst/>
            </a:prstGeom>
            <a:ln w="12700" cap="rnd">
              <a:solidFill>
                <a:srgbClr val="919191"/>
              </a:solidFill>
              <a:prstDash val="solid"/>
              <a:headEnd type="none" w="sm" len="sm"/>
              <a:tailEnd type="none" w="sm" len="sm"/>
            </a:ln>
          </p:spPr>
          <p:txBody>
            <a:bodyPr/>
            <a:lstStyle/>
            <a:p>
              <a:endParaRPr lang="en-US"/>
            </a:p>
          </p:txBody>
        </p:sp>
        <p:sp>
          <p:nvSpPr>
            <p:cNvPr id="14" name="TextBox 14"/>
            <p:cNvSpPr txBox="1"/>
            <p:nvPr/>
          </p:nvSpPr>
          <p:spPr>
            <a:xfrm>
              <a:off x="0" y="8982015"/>
              <a:ext cx="12836648" cy="569172"/>
            </a:xfrm>
            <a:prstGeom prst="rect">
              <a:avLst/>
            </a:prstGeom>
          </p:spPr>
          <p:txBody>
            <a:bodyPr lIns="0" tIns="0" rIns="0" bIns="0" rtlCol="0" anchor="t">
              <a:spAutoFit/>
            </a:bodyPr>
            <a:lstStyle/>
            <a:p>
              <a:pPr marL="0" lvl="0" indent="0" algn="l">
                <a:lnSpc>
                  <a:spcPts val="3640"/>
                </a:lnSpc>
              </a:pPr>
              <a:r>
                <a:rPr lang="en-US" sz="2600">
                  <a:solidFill>
                    <a:srgbClr val="000000"/>
                  </a:solidFill>
                  <a:latin typeface="Barlow"/>
                </a:rPr>
                <a:t>Managing challenging behavior in a high acuity respite setting</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6057900" y="1375747"/>
            <a:ext cx="12230100" cy="8147542"/>
            <a:chOff x="0" y="0"/>
            <a:chExt cx="3221096" cy="2145855"/>
          </a:xfrm>
        </p:grpSpPr>
        <p:sp>
          <p:nvSpPr>
            <p:cNvPr id="3" name="Freeform 3"/>
            <p:cNvSpPr/>
            <p:nvPr/>
          </p:nvSpPr>
          <p:spPr>
            <a:xfrm>
              <a:off x="0" y="0"/>
              <a:ext cx="3221096" cy="2145855"/>
            </a:xfrm>
            <a:custGeom>
              <a:avLst/>
              <a:gdLst/>
              <a:ahLst/>
              <a:cxnLst/>
              <a:rect l="l" t="t" r="r" b="b"/>
              <a:pathLst>
                <a:path w="3221096" h="2145855">
                  <a:moveTo>
                    <a:pt x="0" y="0"/>
                  </a:moveTo>
                  <a:lnTo>
                    <a:pt x="3221096" y="0"/>
                  </a:lnTo>
                  <a:lnTo>
                    <a:pt x="3221096" y="2145855"/>
                  </a:lnTo>
                  <a:lnTo>
                    <a:pt x="0" y="2145855"/>
                  </a:lnTo>
                  <a:close/>
                </a:path>
              </a:pathLst>
            </a:custGeom>
            <a:solidFill>
              <a:srgbClr val="3A4D84"/>
            </a:solidFill>
          </p:spPr>
          <p:txBody>
            <a:bodyPr/>
            <a:lstStyle/>
            <a:p>
              <a:endParaRPr lang="en-US"/>
            </a:p>
          </p:txBody>
        </p:sp>
        <p:sp>
          <p:nvSpPr>
            <p:cNvPr id="4" name="TextBox 4"/>
            <p:cNvSpPr txBox="1"/>
            <p:nvPr/>
          </p:nvSpPr>
          <p:spPr>
            <a:xfrm>
              <a:off x="0" y="-47625"/>
              <a:ext cx="3221096" cy="219348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6267069" y="1809869"/>
            <a:ext cx="11856138" cy="7321061"/>
          </a:xfrm>
          <a:custGeom>
            <a:avLst/>
            <a:gdLst/>
            <a:ahLst/>
            <a:cxnLst/>
            <a:rect l="l" t="t" r="r" b="b"/>
            <a:pathLst>
              <a:path w="11856138" h="7321061">
                <a:moveTo>
                  <a:pt x="0" y="0"/>
                </a:moveTo>
                <a:lnTo>
                  <a:pt x="11856138" y="0"/>
                </a:lnTo>
                <a:lnTo>
                  <a:pt x="11856138" y="7321061"/>
                </a:lnTo>
                <a:lnTo>
                  <a:pt x="0" y="7321061"/>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556796" y="308093"/>
            <a:ext cx="5226928" cy="2889252"/>
          </a:xfrm>
          <a:prstGeom prst="rect">
            <a:avLst/>
          </a:prstGeom>
        </p:spPr>
        <p:txBody>
          <a:bodyPr lIns="0" tIns="0" rIns="0" bIns="0" rtlCol="0" anchor="t">
            <a:spAutoFit/>
          </a:bodyPr>
          <a:lstStyle/>
          <a:p>
            <a:pPr algn="l">
              <a:lnSpc>
                <a:spcPts val="7699"/>
              </a:lnSpc>
              <a:spcBef>
                <a:spcPct val="0"/>
              </a:spcBef>
            </a:pPr>
            <a:r>
              <a:rPr lang="en-US" sz="5499">
                <a:solidFill>
                  <a:srgbClr val="000000"/>
                </a:solidFill>
                <a:latin typeface="Barlow Bold"/>
              </a:rPr>
              <a:t>The Importance of Lived Experience</a:t>
            </a:r>
          </a:p>
        </p:txBody>
      </p:sp>
      <p:sp>
        <p:nvSpPr>
          <p:cNvPr id="7" name="TextBox 7"/>
          <p:cNvSpPr txBox="1"/>
          <p:nvPr/>
        </p:nvSpPr>
        <p:spPr>
          <a:xfrm>
            <a:off x="-178526" y="3361055"/>
            <a:ext cx="5962249" cy="7004685"/>
          </a:xfrm>
          <a:prstGeom prst="rect">
            <a:avLst/>
          </a:prstGeom>
        </p:spPr>
        <p:txBody>
          <a:bodyPr lIns="0" tIns="0" rIns="0" bIns="0" rtlCol="0" anchor="t">
            <a:spAutoFit/>
          </a:bodyPr>
          <a:lstStyle/>
          <a:p>
            <a:pPr marL="777238" lvl="1" indent="-388619" algn="l">
              <a:lnSpc>
                <a:spcPts val="5039"/>
              </a:lnSpc>
              <a:buFont typeface="Arial"/>
              <a:buChar char="•"/>
            </a:pPr>
            <a:r>
              <a:rPr lang="en-US" sz="3599" dirty="0">
                <a:solidFill>
                  <a:srgbClr val="000000"/>
                </a:solidFill>
                <a:latin typeface="Barlow"/>
              </a:rPr>
              <a:t>Cardea Health prioritizes the employment of individuals with lived experience of homelessness, incarceration, and substance abuse.</a:t>
            </a:r>
          </a:p>
          <a:p>
            <a:pPr marL="777238" lvl="1" indent="-388619" algn="l">
              <a:lnSpc>
                <a:spcPts val="5039"/>
              </a:lnSpc>
              <a:buFont typeface="Arial"/>
              <a:buChar char="•"/>
            </a:pPr>
            <a:r>
              <a:rPr lang="en-US" sz="3599" dirty="0">
                <a:solidFill>
                  <a:srgbClr val="000000"/>
                </a:solidFill>
                <a:latin typeface="Barlow"/>
              </a:rPr>
              <a:t>Program housing partners include re-entry employment providers.</a:t>
            </a:r>
          </a:p>
          <a:p>
            <a:pPr algn="l">
              <a:lnSpc>
                <a:spcPts val="5039"/>
              </a:lnSpc>
            </a:pPr>
            <a:endParaRPr lang="en-US" sz="3599" dirty="0">
              <a:solidFill>
                <a:srgbClr val="000000"/>
              </a:solidFill>
              <a:latin typeface="Barlow"/>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5293501" y="0"/>
            <a:ext cx="12994499" cy="10287000"/>
          </a:xfrm>
          <a:custGeom>
            <a:avLst/>
            <a:gdLst/>
            <a:ahLst/>
            <a:cxnLst/>
            <a:rect l="l" t="t" r="r" b="b"/>
            <a:pathLst>
              <a:path w="12994499" h="10287000">
                <a:moveTo>
                  <a:pt x="0" y="0"/>
                </a:moveTo>
                <a:lnTo>
                  <a:pt x="12994499" y="0"/>
                </a:lnTo>
                <a:lnTo>
                  <a:pt x="12994499" y="10287000"/>
                </a:lnTo>
                <a:lnTo>
                  <a:pt x="0" y="10287000"/>
                </a:lnTo>
                <a:lnTo>
                  <a:pt x="0" y="0"/>
                </a:lnTo>
                <a:close/>
              </a:path>
            </a:pathLst>
          </a:custGeom>
          <a:blipFill>
            <a:blip r:embed="rId2">
              <a:alphaModFix amt="85000"/>
            </a:blip>
            <a:stretch>
              <a:fillRect l="-20824" t="-4131" b="-4131"/>
            </a:stretch>
          </a:blipFill>
        </p:spPr>
        <p:txBody>
          <a:bodyPr/>
          <a:lstStyle/>
          <a:p>
            <a:endParaRPr lang="en-US"/>
          </a:p>
        </p:txBody>
      </p:sp>
      <p:sp>
        <p:nvSpPr>
          <p:cNvPr id="3" name="TextBox 3"/>
          <p:cNvSpPr txBox="1"/>
          <p:nvPr/>
        </p:nvSpPr>
        <p:spPr>
          <a:xfrm>
            <a:off x="168123" y="-123825"/>
            <a:ext cx="5125378" cy="3143252"/>
          </a:xfrm>
          <a:prstGeom prst="rect">
            <a:avLst/>
          </a:prstGeom>
        </p:spPr>
        <p:txBody>
          <a:bodyPr lIns="0" tIns="0" rIns="0" bIns="0" rtlCol="0" anchor="t">
            <a:spAutoFit/>
          </a:bodyPr>
          <a:lstStyle/>
          <a:p>
            <a:pPr algn="l">
              <a:lnSpc>
                <a:spcPts val="8399"/>
              </a:lnSpc>
              <a:spcBef>
                <a:spcPct val="0"/>
              </a:spcBef>
            </a:pPr>
            <a:r>
              <a:rPr lang="en-US" sz="5999">
                <a:solidFill>
                  <a:srgbClr val="000000"/>
                </a:solidFill>
                <a:latin typeface="Barlow Bold"/>
              </a:rPr>
              <a:t>Peer Harm Reduction Specialists </a:t>
            </a:r>
          </a:p>
        </p:txBody>
      </p:sp>
      <p:sp>
        <p:nvSpPr>
          <p:cNvPr id="4" name="TextBox 4"/>
          <p:cNvSpPr txBox="1"/>
          <p:nvPr/>
        </p:nvSpPr>
        <p:spPr>
          <a:xfrm>
            <a:off x="-118685" y="3341415"/>
            <a:ext cx="5412186" cy="643445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252220"/>
                </a:solidFill>
                <a:latin typeface="Barlow"/>
              </a:rPr>
              <a:t>Cardea Health operates a peer harm reduction specialist program.</a:t>
            </a:r>
          </a:p>
          <a:p>
            <a:pPr marL="604519" lvl="1" indent="-302260" algn="l">
              <a:lnSpc>
                <a:spcPts val="3919"/>
              </a:lnSpc>
              <a:spcBef>
                <a:spcPct val="0"/>
              </a:spcBef>
              <a:buFont typeface="Arial"/>
              <a:buChar char="•"/>
            </a:pPr>
            <a:r>
              <a:rPr lang="en-US" sz="2799">
                <a:solidFill>
                  <a:srgbClr val="252220"/>
                </a:solidFill>
                <a:latin typeface="Barlow"/>
              </a:rPr>
              <a:t>Individuals with lived experience provide overdose prevention, safe use supplies and education, and resource and referral guidance.</a:t>
            </a:r>
          </a:p>
          <a:p>
            <a:pPr marL="604519" lvl="1" indent="-302260" algn="l">
              <a:lnSpc>
                <a:spcPts val="3919"/>
              </a:lnSpc>
              <a:spcBef>
                <a:spcPct val="0"/>
              </a:spcBef>
              <a:buFont typeface="Arial"/>
              <a:buChar char="•"/>
            </a:pPr>
            <a:r>
              <a:rPr lang="en-US" sz="2799">
                <a:solidFill>
                  <a:srgbClr val="252220"/>
                </a:solidFill>
                <a:latin typeface="Barlow"/>
              </a:rPr>
              <a:t>Peer specialists often build rapport with challenging clients, provide behavior coaching and de-escalation interventions.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9345168" y="0"/>
            <a:ext cx="8942832" cy="10287000"/>
          </a:xfrm>
          <a:custGeom>
            <a:avLst/>
            <a:gdLst/>
            <a:ahLst/>
            <a:cxnLst/>
            <a:rect l="l" t="t" r="r" b="b"/>
            <a:pathLst>
              <a:path w="8942832" h="10287000">
                <a:moveTo>
                  <a:pt x="0" y="0"/>
                </a:moveTo>
                <a:lnTo>
                  <a:pt x="8942832" y="0"/>
                </a:lnTo>
                <a:lnTo>
                  <a:pt x="8942832"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609104"/>
            <a:ext cx="7768729" cy="1186818"/>
          </a:xfrm>
          <a:prstGeom prst="rect">
            <a:avLst/>
          </a:prstGeom>
        </p:spPr>
        <p:txBody>
          <a:bodyPr lIns="0" tIns="0" rIns="0" bIns="0" rtlCol="0" anchor="t">
            <a:spAutoFit/>
          </a:bodyPr>
          <a:lstStyle/>
          <a:p>
            <a:pPr algn="ctr">
              <a:lnSpc>
                <a:spcPts val="9659"/>
              </a:lnSpc>
              <a:spcBef>
                <a:spcPct val="0"/>
              </a:spcBef>
            </a:pPr>
            <a:r>
              <a:rPr lang="en-US" sz="6899">
                <a:solidFill>
                  <a:srgbClr val="000000"/>
                </a:solidFill>
                <a:latin typeface="Barlow Bold"/>
              </a:rPr>
              <a:t>Community Building</a:t>
            </a:r>
          </a:p>
        </p:txBody>
      </p:sp>
      <p:sp>
        <p:nvSpPr>
          <p:cNvPr id="4" name="TextBox 4"/>
          <p:cNvSpPr txBox="1"/>
          <p:nvPr/>
        </p:nvSpPr>
        <p:spPr>
          <a:xfrm>
            <a:off x="1028700" y="2626664"/>
            <a:ext cx="7768729" cy="4582796"/>
          </a:xfrm>
          <a:prstGeom prst="rect">
            <a:avLst/>
          </a:prstGeom>
        </p:spPr>
        <p:txBody>
          <a:bodyPr lIns="0" tIns="0" rIns="0" bIns="0" rtlCol="0" anchor="t">
            <a:spAutoFit/>
          </a:bodyPr>
          <a:lstStyle/>
          <a:p>
            <a:pPr marL="798825" lvl="1" indent="-399412" algn="l">
              <a:lnSpc>
                <a:spcPts val="5179"/>
              </a:lnSpc>
              <a:buFont typeface="Arial"/>
              <a:buChar char="•"/>
            </a:pPr>
            <a:r>
              <a:rPr lang="en-US" sz="3699">
                <a:solidFill>
                  <a:srgbClr val="000000"/>
                </a:solidFill>
                <a:latin typeface="Barlow Bold"/>
              </a:rPr>
              <a:t>Client centered</a:t>
            </a:r>
            <a:r>
              <a:rPr lang="en-US" sz="3699">
                <a:solidFill>
                  <a:srgbClr val="000000"/>
                </a:solidFill>
                <a:latin typeface="Barlow"/>
              </a:rPr>
              <a:t> events and celebrations.</a:t>
            </a:r>
          </a:p>
          <a:p>
            <a:pPr marL="798825" lvl="1" indent="-399412" algn="l">
              <a:lnSpc>
                <a:spcPts val="5179"/>
              </a:lnSpc>
              <a:spcBef>
                <a:spcPct val="0"/>
              </a:spcBef>
              <a:buFont typeface="Arial"/>
              <a:buChar char="•"/>
            </a:pPr>
            <a:r>
              <a:rPr lang="en-US" sz="3699">
                <a:solidFill>
                  <a:srgbClr val="000000"/>
                </a:solidFill>
                <a:latin typeface="Barlow Bold"/>
              </a:rPr>
              <a:t>Client inclusion</a:t>
            </a:r>
            <a:r>
              <a:rPr lang="en-US" sz="3699">
                <a:solidFill>
                  <a:srgbClr val="000000"/>
                </a:solidFill>
                <a:latin typeface="Barlow"/>
              </a:rPr>
              <a:t> in program changes.</a:t>
            </a:r>
          </a:p>
          <a:p>
            <a:pPr marL="798825" lvl="1" indent="-399412" algn="l">
              <a:lnSpc>
                <a:spcPts val="5179"/>
              </a:lnSpc>
              <a:spcBef>
                <a:spcPct val="0"/>
              </a:spcBef>
              <a:buFont typeface="Arial"/>
              <a:buChar char="•"/>
            </a:pPr>
            <a:r>
              <a:rPr lang="en-US" sz="3699">
                <a:solidFill>
                  <a:srgbClr val="000000"/>
                </a:solidFill>
                <a:latin typeface="Barlow"/>
              </a:rPr>
              <a:t>Monthly “town halls”.</a:t>
            </a:r>
          </a:p>
          <a:p>
            <a:pPr marL="798825" lvl="1" indent="-399412" algn="l">
              <a:lnSpc>
                <a:spcPts val="5179"/>
              </a:lnSpc>
              <a:spcBef>
                <a:spcPct val="0"/>
              </a:spcBef>
              <a:buFont typeface="Arial"/>
              <a:buChar char="•"/>
            </a:pPr>
            <a:r>
              <a:rPr lang="en-US" sz="3699" u="sng">
                <a:solidFill>
                  <a:srgbClr val="000000"/>
                </a:solidFill>
                <a:latin typeface="Barlow"/>
              </a:rPr>
              <a:t>Behavior expectations are set by the community.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extBox 2"/>
          <p:cNvSpPr txBox="1"/>
          <p:nvPr/>
        </p:nvSpPr>
        <p:spPr>
          <a:xfrm>
            <a:off x="413389" y="2270732"/>
            <a:ext cx="10167496" cy="6704399"/>
          </a:xfrm>
          <a:prstGeom prst="rect">
            <a:avLst/>
          </a:prstGeom>
        </p:spPr>
        <p:txBody>
          <a:bodyPr lIns="0" tIns="0" rIns="0" bIns="0" rtlCol="0" anchor="t">
            <a:spAutoFit/>
          </a:bodyPr>
          <a:lstStyle/>
          <a:p>
            <a:pPr marL="734059" lvl="1" indent="-367030" algn="l">
              <a:lnSpc>
                <a:spcPts val="4759"/>
              </a:lnSpc>
              <a:buFont typeface="Arial"/>
              <a:buChar char="•"/>
            </a:pPr>
            <a:r>
              <a:rPr lang="en-US" sz="3399" dirty="0">
                <a:solidFill>
                  <a:srgbClr val="000000"/>
                </a:solidFill>
                <a:latin typeface="Barlow"/>
              </a:rPr>
              <a:t>Reducing challenging behavior on site also </a:t>
            </a:r>
            <a:r>
              <a:rPr lang="en-US" sz="3399" dirty="0">
                <a:solidFill>
                  <a:srgbClr val="000000"/>
                </a:solidFill>
                <a:latin typeface="Barlow Bold"/>
              </a:rPr>
              <a:t>includes caring for clinical and support staff.</a:t>
            </a:r>
          </a:p>
          <a:p>
            <a:pPr marL="734059" lvl="1" indent="-367030" algn="l">
              <a:lnSpc>
                <a:spcPts val="4759"/>
              </a:lnSpc>
              <a:buFont typeface="Arial"/>
              <a:buChar char="•"/>
            </a:pPr>
            <a:r>
              <a:rPr lang="en-US" sz="3399" dirty="0">
                <a:solidFill>
                  <a:srgbClr val="000000"/>
                </a:solidFill>
                <a:latin typeface="Barlow"/>
              </a:rPr>
              <a:t>Mental health days</a:t>
            </a:r>
          </a:p>
          <a:p>
            <a:pPr marL="734059" lvl="1" indent="-367030" algn="l">
              <a:lnSpc>
                <a:spcPts val="4759"/>
              </a:lnSpc>
              <a:buFont typeface="Arial"/>
              <a:buChar char="•"/>
            </a:pPr>
            <a:r>
              <a:rPr lang="en-US" sz="3399" dirty="0">
                <a:solidFill>
                  <a:srgbClr val="000000"/>
                </a:solidFill>
                <a:latin typeface="Barlow"/>
              </a:rPr>
              <a:t>Regular debriefs on challenging situations (behavior and other).</a:t>
            </a:r>
          </a:p>
          <a:p>
            <a:pPr marL="734059" lvl="1" indent="-367030" algn="l">
              <a:lnSpc>
                <a:spcPts val="4759"/>
              </a:lnSpc>
              <a:buFont typeface="Arial"/>
              <a:buChar char="•"/>
            </a:pPr>
            <a:r>
              <a:rPr lang="en-US" sz="3399" b="1" dirty="0">
                <a:solidFill>
                  <a:srgbClr val="000000"/>
                </a:solidFill>
                <a:latin typeface="Barlow"/>
              </a:rPr>
              <a:t>Celebrate the wins together</a:t>
            </a:r>
            <a:r>
              <a:rPr lang="en-US" sz="3399" dirty="0">
                <a:solidFill>
                  <a:srgbClr val="000000"/>
                </a:solidFill>
                <a:latin typeface="Barlow"/>
              </a:rPr>
              <a:t>: staff outings and team building</a:t>
            </a:r>
          </a:p>
          <a:p>
            <a:pPr marL="734059" lvl="1" indent="-367030" algn="l">
              <a:lnSpc>
                <a:spcPts val="4759"/>
              </a:lnSpc>
              <a:buFont typeface="Arial"/>
              <a:buChar char="•"/>
            </a:pPr>
            <a:r>
              <a:rPr lang="en-US" sz="3399" dirty="0">
                <a:solidFill>
                  <a:srgbClr val="000000"/>
                </a:solidFill>
                <a:latin typeface="Barlow"/>
              </a:rPr>
              <a:t>Recognize improvement, teamwork, and leadership.</a:t>
            </a:r>
          </a:p>
          <a:p>
            <a:pPr marL="734059" lvl="1" indent="-367030" algn="l">
              <a:lnSpc>
                <a:spcPts val="4759"/>
              </a:lnSpc>
              <a:buFont typeface="Arial"/>
              <a:buChar char="•"/>
            </a:pPr>
            <a:r>
              <a:rPr lang="en-US" sz="3399" dirty="0">
                <a:solidFill>
                  <a:srgbClr val="000000"/>
                </a:solidFill>
                <a:latin typeface="Barlow"/>
              </a:rPr>
              <a:t>Allow participation in hard decision making.</a:t>
            </a:r>
          </a:p>
          <a:p>
            <a:pPr algn="l">
              <a:lnSpc>
                <a:spcPts val="4759"/>
              </a:lnSpc>
            </a:pPr>
            <a:endParaRPr lang="en-US" sz="3399" dirty="0">
              <a:solidFill>
                <a:srgbClr val="000000"/>
              </a:solidFill>
              <a:latin typeface="Barlow"/>
            </a:endParaRPr>
          </a:p>
        </p:txBody>
      </p:sp>
      <p:sp>
        <p:nvSpPr>
          <p:cNvPr id="3" name="Freeform 3"/>
          <p:cNvSpPr/>
          <p:nvPr/>
        </p:nvSpPr>
        <p:spPr>
          <a:xfrm>
            <a:off x="9917318" y="2084554"/>
            <a:ext cx="8370682" cy="6278011"/>
          </a:xfrm>
          <a:custGeom>
            <a:avLst/>
            <a:gdLst/>
            <a:ahLst/>
            <a:cxnLst/>
            <a:rect l="l" t="t" r="r" b="b"/>
            <a:pathLst>
              <a:path w="8370682" h="6278011">
                <a:moveTo>
                  <a:pt x="0" y="0"/>
                </a:moveTo>
                <a:lnTo>
                  <a:pt x="8370682" y="0"/>
                </a:lnTo>
                <a:lnTo>
                  <a:pt x="8370682" y="6278011"/>
                </a:lnTo>
                <a:lnTo>
                  <a:pt x="0" y="627801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518009"/>
            <a:ext cx="7429500" cy="1476686"/>
          </a:xfrm>
          <a:prstGeom prst="rect">
            <a:avLst/>
          </a:prstGeom>
        </p:spPr>
        <p:txBody>
          <a:bodyPr wrap="square" lIns="0" tIns="0" rIns="0" bIns="0" rtlCol="0" anchor="t">
            <a:spAutoFit/>
          </a:bodyPr>
          <a:lstStyle/>
          <a:p>
            <a:pPr algn="ctr">
              <a:lnSpc>
                <a:spcPts val="12880"/>
              </a:lnSpc>
            </a:pPr>
            <a:r>
              <a:rPr lang="en-US" sz="9200" dirty="0">
                <a:solidFill>
                  <a:srgbClr val="000000"/>
                </a:solidFill>
                <a:latin typeface="Barlow Bold"/>
              </a:rPr>
              <a:t>Staff Care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14127168" y="8417668"/>
            <a:ext cx="4018960" cy="1681265"/>
          </a:xfrm>
          <a:custGeom>
            <a:avLst/>
            <a:gdLst/>
            <a:ahLst/>
            <a:cxnLst/>
            <a:rect l="l" t="t" r="r" b="b"/>
            <a:pathLst>
              <a:path w="4018960" h="1681265">
                <a:moveTo>
                  <a:pt x="0" y="0"/>
                </a:moveTo>
                <a:lnTo>
                  <a:pt x="4018960" y="0"/>
                </a:lnTo>
                <a:lnTo>
                  <a:pt x="4018960" y="1681264"/>
                </a:lnTo>
                <a:lnTo>
                  <a:pt x="0" y="168126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288428" y="3205163"/>
            <a:ext cx="11711145" cy="3867150"/>
          </a:xfrm>
          <a:prstGeom prst="rect">
            <a:avLst/>
          </a:prstGeom>
        </p:spPr>
        <p:txBody>
          <a:bodyPr lIns="0" tIns="0" rIns="0" bIns="0" rtlCol="0" anchor="t">
            <a:spAutoFit/>
          </a:bodyPr>
          <a:lstStyle/>
          <a:p>
            <a:pPr marL="0" lvl="0" indent="0" algn="ctr">
              <a:lnSpc>
                <a:spcPts val="10199"/>
              </a:lnSpc>
            </a:pPr>
            <a:r>
              <a:rPr lang="en-US" sz="8499">
                <a:solidFill>
                  <a:srgbClr val="000000"/>
                </a:solidFill>
                <a:latin typeface="Barlow Bold"/>
              </a:rPr>
              <a:t>Managing Behavioral Challenges in High Acuity Respite Settings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4454154" y="5057209"/>
            <a:ext cx="9379692" cy="4811829"/>
          </a:xfrm>
          <a:custGeom>
            <a:avLst/>
            <a:gdLst/>
            <a:ahLst/>
            <a:cxnLst/>
            <a:rect l="l" t="t" r="r" b="b"/>
            <a:pathLst>
              <a:path w="9379692" h="4811829">
                <a:moveTo>
                  <a:pt x="0" y="0"/>
                </a:moveTo>
                <a:lnTo>
                  <a:pt x="9379692" y="0"/>
                </a:lnTo>
                <a:lnTo>
                  <a:pt x="9379692" y="4811829"/>
                </a:lnTo>
                <a:lnTo>
                  <a:pt x="0" y="481182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222890" y="182245"/>
            <a:ext cx="5408338" cy="2272031"/>
          </a:xfrm>
          <a:prstGeom prst="rect">
            <a:avLst/>
          </a:prstGeom>
        </p:spPr>
        <p:txBody>
          <a:bodyPr lIns="0" tIns="0" rIns="0" bIns="0" rtlCol="0" anchor="t">
            <a:spAutoFit/>
          </a:bodyPr>
          <a:lstStyle/>
          <a:p>
            <a:pPr algn="l">
              <a:lnSpc>
                <a:spcPts val="6019"/>
              </a:lnSpc>
            </a:pPr>
            <a:r>
              <a:rPr lang="en-US" sz="4299">
                <a:solidFill>
                  <a:srgbClr val="243E8C"/>
                </a:solidFill>
                <a:latin typeface="Barlow Bold"/>
              </a:rPr>
              <a:t>How we previously managed risk in respite:</a:t>
            </a:r>
          </a:p>
        </p:txBody>
      </p:sp>
      <p:sp>
        <p:nvSpPr>
          <p:cNvPr id="4" name="TextBox 4"/>
          <p:cNvSpPr txBox="1"/>
          <p:nvPr/>
        </p:nvSpPr>
        <p:spPr>
          <a:xfrm>
            <a:off x="11074759" y="182245"/>
            <a:ext cx="4597327" cy="1510031"/>
          </a:xfrm>
          <a:prstGeom prst="rect">
            <a:avLst/>
          </a:prstGeom>
        </p:spPr>
        <p:txBody>
          <a:bodyPr lIns="0" tIns="0" rIns="0" bIns="0" rtlCol="0" anchor="t">
            <a:spAutoFit/>
          </a:bodyPr>
          <a:lstStyle/>
          <a:p>
            <a:pPr algn="l">
              <a:lnSpc>
                <a:spcPts val="6019"/>
              </a:lnSpc>
            </a:pPr>
            <a:r>
              <a:rPr lang="en-US" sz="4299">
                <a:solidFill>
                  <a:srgbClr val="243E8C"/>
                </a:solidFill>
                <a:latin typeface="Barlow Bold"/>
              </a:rPr>
              <a:t>How we manage risk program wide</a:t>
            </a:r>
          </a:p>
        </p:txBody>
      </p:sp>
      <p:sp>
        <p:nvSpPr>
          <p:cNvPr id="5" name="TextBox 5"/>
          <p:cNvSpPr txBox="1"/>
          <p:nvPr/>
        </p:nvSpPr>
        <p:spPr>
          <a:xfrm>
            <a:off x="10261638" y="1947087"/>
            <a:ext cx="6416342" cy="2999933"/>
          </a:xfrm>
          <a:prstGeom prst="rect">
            <a:avLst/>
          </a:prstGeom>
        </p:spPr>
        <p:txBody>
          <a:bodyPr lIns="0" tIns="0" rIns="0" bIns="0" rtlCol="0" anchor="t">
            <a:spAutoFit/>
          </a:bodyPr>
          <a:lstStyle/>
          <a:p>
            <a:pPr marL="408569" lvl="1" indent="-204285" algn="l">
              <a:lnSpc>
                <a:spcPts val="2649"/>
              </a:lnSpc>
              <a:buFont typeface="Arial"/>
              <a:buChar char="•"/>
            </a:pPr>
            <a:r>
              <a:rPr lang="en-US" sz="1892">
                <a:solidFill>
                  <a:srgbClr val="243E8C"/>
                </a:solidFill>
                <a:latin typeface="Barlow"/>
              </a:rPr>
              <a:t>Safety and Security Committee</a:t>
            </a:r>
          </a:p>
          <a:p>
            <a:pPr marL="817138" lvl="2" indent="-272379" algn="l">
              <a:lnSpc>
                <a:spcPts val="2649"/>
              </a:lnSpc>
              <a:buFont typeface="Arial"/>
              <a:buChar char="⚬"/>
            </a:pPr>
            <a:r>
              <a:rPr lang="en-US" sz="1892">
                <a:solidFill>
                  <a:srgbClr val="243E8C"/>
                </a:solidFill>
                <a:latin typeface="Barlow"/>
              </a:rPr>
              <a:t>The goal is to Identify safety issues and have the power and resources to solve the problems that arise.</a:t>
            </a:r>
          </a:p>
          <a:p>
            <a:pPr marL="408569" lvl="1" indent="-204285" algn="l">
              <a:lnSpc>
                <a:spcPts val="2649"/>
              </a:lnSpc>
              <a:buFont typeface="Arial"/>
              <a:buChar char="•"/>
            </a:pPr>
            <a:r>
              <a:rPr lang="en-US" sz="1892">
                <a:solidFill>
                  <a:srgbClr val="243E8C"/>
                </a:solidFill>
                <a:latin typeface="Barlow"/>
              </a:rPr>
              <a:t>The safety and security committee will often serve as an executive or steering committee, driving the development and implementation process for a security plan. Additionally, it will set a strategic agenda, goals, and objectives on the behalf of the organization, or entire community.</a:t>
            </a:r>
          </a:p>
        </p:txBody>
      </p:sp>
      <p:sp>
        <p:nvSpPr>
          <p:cNvPr id="6" name="TextBox 6"/>
          <p:cNvSpPr txBox="1"/>
          <p:nvPr/>
        </p:nvSpPr>
        <p:spPr>
          <a:xfrm>
            <a:off x="1222890" y="2805487"/>
            <a:ext cx="4003955" cy="2567072"/>
          </a:xfrm>
          <a:prstGeom prst="rect">
            <a:avLst/>
          </a:prstGeom>
        </p:spPr>
        <p:txBody>
          <a:bodyPr lIns="0" tIns="0" rIns="0" bIns="0" rtlCol="0" anchor="t">
            <a:spAutoFit/>
          </a:bodyPr>
          <a:lstStyle/>
          <a:p>
            <a:pPr marL="525534" lvl="1" indent="-262767" algn="l">
              <a:lnSpc>
                <a:spcPts val="3407"/>
              </a:lnSpc>
              <a:buFont typeface="Arial"/>
              <a:buChar char="•"/>
            </a:pPr>
            <a:r>
              <a:rPr lang="en-US" sz="2434">
                <a:solidFill>
                  <a:srgbClr val="243E8C"/>
                </a:solidFill>
                <a:latin typeface="Barlow"/>
              </a:rPr>
              <a:t>Approached SUD more punitively </a:t>
            </a:r>
          </a:p>
          <a:p>
            <a:pPr marL="525534" lvl="1" indent="-262767" algn="l">
              <a:lnSpc>
                <a:spcPts val="3407"/>
              </a:lnSpc>
              <a:buFont typeface="Arial"/>
              <a:buChar char="•"/>
            </a:pPr>
            <a:r>
              <a:rPr lang="en-US" sz="2434">
                <a:solidFill>
                  <a:srgbClr val="243E8C"/>
                </a:solidFill>
                <a:latin typeface="Barlow"/>
              </a:rPr>
              <a:t>Long bar lengths</a:t>
            </a:r>
          </a:p>
          <a:p>
            <a:pPr marL="525534" lvl="1" indent="-262767" algn="l">
              <a:lnSpc>
                <a:spcPts val="3407"/>
              </a:lnSpc>
              <a:buFont typeface="Arial"/>
              <a:buChar char="•"/>
            </a:pPr>
            <a:r>
              <a:rPr lang="en-US" sz="2434">
                <a:solidFill>
                  <a:srgbClr val="243E8C"/>
                </a:solidFill>
                <a:latin typeface="Barlow"/>
              </a:rPr>
              <a:t>Quicker to discharge </a:t>
            </a:r>
          </a:p>
          <a:p>
            <a:pPr marL="525534" lvl="1" indent="-262767" algn="l">
              <a:lnSpc>
                <a:spcPts val="3407"/>
              </a:lnSpc>
              <a:buFont typeface="Arial"/>
              <a:buChar char="•"/>
            </a:pPr>
            <a:r>
              <a:rPr lang="en-US" sz="2434">
                <a:solidFill>
                  <a:srgbClr val="243E8C"/>
                </a:solidFill>
                <a:latin typeface="Barlow"/>
              </a:rPr>
              <a:t>Less standardized, more subjective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extBox 2"/>
          <p:cNvSpPr txBox="1"/>
          <p:nvPr/>
        </p:nvSpPr>
        <p:spPr>
          <a:xfrm>
            <a:off x="607200" y="1879393"/>
            <a:ext cx="13948384" cy="6252353"/>
          </a:xfrm>
          <a:prstGeom prst="rect">
            <a:avLst/>
          </a:prstGeom>
        </p:spPr>
        <p:txBody>
          <a:bodyPr lIns="0" tIns="0" rIns="0" bIns="0" rtlCol="0" anchor="t">
            <a:spAutoFit/>
          </a:bodyPr>
          <a:lstStyle/>
          <a:p>
            <a:pPr marL="626112" lvl="1" indent="-313056" algn="l">
              <a:lnSpc>
                <a:spcPts val="4060"/>
              </a:lnSpc>
              <a:buFont typeface="Arial"/>
              <a:buChar char="•"/>
            </a:pPr>
            <a:r>
              <a:rPr lang="en-US" sz="2900" dirty="0">
                <a:solidFill>
                  <a:srgbClr val="243E8C"/>
                </a:solidFill>
                <a:latin typeface="Barlow"/>
              </a:rPr>
              <a:t>Patients admitted to respite facilities often have a significant </a:t>
            </a:r>
            <a:r>
              <a:rPr lang="en-US" sz="2900" u="sng" dirty="0">
                <a:solidFill>
                  <a:srgbClr val="243E8C"/>
                </a:solidFill>
                <a:latin typeface="Barlow Bold"/>
              </a:rPr>
              <a:t>history of trauma as well as distrust in the medical field. </a:t>
            </a:r>
          </a:p>
          <a:p>
            <a:pPr marL="626112" lvl="1" indent="-313056" algn="l">
              <a:lnSpc>
                <a:spcPts val="4060"/>
              </a:lnSpc>
              <a:buFont typeface="Arial"/>
              <a:buChar char="•"/>
            </a:pPr>
            <a:r>
              <a:rPr lang="en-US" sz="2900" dirty="0">
                <a:solidFill>
                  <a:srgbClr val="243E8C"/>
                </a:solidFill>
                <a:latin typeface="Barlow"/>
              </a:rPr>
              <a:t>In creating guidelines for behavioral management, we felt the need to acknowledge that respite is a medical facility and that patients have </a:t>
            </a:r>
            <a:r>
              <a:rPr lang="en-US" sz="2900" u="sng" dirty="0">
                <a:solidFill>
                  <a:srgbClr val="243E8C"/>
                </a:solidFill>
                <a:latin typeface="Barlow Bold"/>
              </a:rPr>
              <a:t>varying degrees of medical needs</a:t>
            </a:r>
            <a:r>
              <a:rPr lang="en-US" sz="2900" dirty="0">
                <a:solidFill>
                  <a:srgbClr val="243E8C"/>
                </a:solidFill>
                <a:latin typeface="Barlow"/>
              </a:rPr>
              <a:t> to stay in respite.</a:t>
            </a:r>
          </a:p>
          <a:p>
            <a:pPr marL="1252224" lvl="2" indent="-417408" algn="l">
              <a:lnSpc>
                <a:spcPts val="4060"/>
              </a:lnSpc>
              <a:buFont typeface="Arial"/>
              <a:buChar char="⚬"/>
            </a:pPr>
            <a:r>
              <a:rPr lang="en-US" sz="2900" dirty="0">
                <a:solidFill>
                  <a:srgbClr val="243E8C"/>
                </a:solidFill>
                <a:latin typeface="Barlow"/>
              </a:rPr>
              <a:t>Patients’ </a:t>
            </a:r>
            <a:r>
              <a:rPr lang="en-US" sz="2900" dirty="0">
                <a:solidFill>
                  <a:srgbClr val="243E8C"/>
                </a:solidFill>
                <a:latin typeface="Barlow Bold Italics"/>
              </a:rPr>
              <a:t>medical needs will be weighed </a:t>
            </a:r>
            <a:r>
              <a:rPr lang="en-US" sz="2900" dirty="0">
                <a:solidFill>
                  <a:srgbClr val="243E8C"/>
                </a:solidFill>
                <a:latin typeface="Barlow"/>
              </a:rPr>
              <a:t>in determining the supports that will be put in place to allow for a patient with challenging behaviors to remain in respite until the goal of their stay is reached. </a:t>
            </a:r>
          </a:p>
          <a:p>
            <a:pPr marL="626112" lvl="1" indent="-313056" algn="l">
              <a:lnSpc>
                <a:spcPts val="4060"/>
              </a:lnSpc>
              <a:buFont typeface="Arial"/>
              <a:buChar char="•"/>
            </a:pPr>
            <a:r>
              <a:rPr lang="en-US" sz="2900" dirty="0">
                <a:solidFill>
                  <a:srgbClr val="243E8C"/>
                </a:solidFill>
                <a:latin typeface="Barlow"/>
              </a:rPr>
              <a:t>We also recognize that difficult patient behaviors have an </a:t>
            </a:r>
            <a:r>
              <a:rPr lang="en-US" sz="2900" u="sng" dirty="0">
                <a:solidFill>
                  <a:srgbClr val="243E8C"/>
                </a:solidFill>
                <a:latin typeface="Barlow Bold"/>
              </a:rPr>
              <a:t>impact on the wellness of the milieu</a:t>
            </a:r>
            <a:r>
              <a:rPr lang="en-US" sz="2900" dirty="0">
                <a:solidFill>
                  <a:srgbClr val="243E8C"/>
                </a:solidFill>
                <a:latin typeface="Barlow"/>
              </a:rPr>
              <a:t>, as well as the safety of other patients and staff. </a:t>
            </a:r>
          </a:p>
          <a:p>
            <a:pPr marL="1252224" lvl="2" indent="-417408" algn="l">
              <a:lnSpc>
                <a:spcPts val="4060"/>
              </a:lnSpc>
              <a:buFont typeface="Arial"/>
              <a:buChar char="⚬"/>
            </a:pPr>
            <a:r>
              <a:rPr lang="en-US" sz="2900" dirty="0">
                <a:solidFill>
                  <a:srgbClr val="243E8C"/>
                </a:solidFill>
                <a:latin typeface="Barlow"/>
              </a:rPr>
              <a:t>The</a:t>
            </a:r>
            <a:r>
              <a:rPr lang="en-US" sz="2900" dirty="0">
                <a:solidFill>
                  <a:srgbClr val="243E8C"/>
                </a:solidFill>
                <a:latin typeface="Barlow Bold Italics"/>
              </a:rPr>
              <a:t> risk associated with difficult patient behaviors will also be weighed</a:t>
            </a:r>
            <a:r>
              <a:rPr lang="en-US" sz="2900" dirty="0">
                <a:solidFill>
                  <a:srgbClr val="243E8C"/>
                </a:solidFill>
                <a:latin typeface="Barlow"/>
              </a:rPr>
              <a:t> in determining what behaviors can be accommodated in respite and for how long. </a:t>
            </a:r>
          </a:p>
        </p:txBody>
      </p:sp>
      <p:grpSp>
        <p:nvGrpSpPr>
          <p:cNvPr id="3" name="Group 3"/>
          <p:cNvGrpSpPr/>
          <p:nvPr/>
        </p:nvGrpSpPr>
        <p:grpSpPr>
          <a:xfrm>
            <a:off x="17706406" y="8497597"/>
            <a:ext cx="1163187" cy="1163187"/>
            <a:chOff x="0" y="0"/>
            <a:chExt cx="1550917" cy="1550917"/>
          </a:xfrm>
        </p:grpSpPr>
        <p:grpSp>
          <p:nvGrpSpPr>
            <p:cNvPr id="4" name="Group 4"/>
            <p:cNvGrpSpPr/>
            <p:nvPr/>
          </p:nvGrpSpPr>
          <p:grpSpPr>
            <a:xfrm>
              <a:off x="0" y="0"/>
              <a:ext cx="1550917" cy="1550917"/>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F4A81"/>
              </a:solidFill>
            </p:spPr>
            <p:txBody>
              <a:bodyPr/>
              <a:lstStyle/>
              <a:p>
                <a:endParaRPr lang="en-US"/>
              </a:p>
            </p:txBody>
          </p:sp>
          <p:sp>
            <p:nvSpPr>
              <p:cNvPr id="6" name="TextBox 6"/>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7" name="Freeform 7"/>
            <p:cNvSpPr/>
            <p:nvPr/>
          </p:nvSpPr>
          <p:spPr>
            <a:xfrm>
              <a:off x="383424" y="552966"/>
              <a:ext cx="460040" cy="444984"/>
            </a:xfrm>
            <a:custGeom>
              <a:avLst/>
              <a:gdLst/>
              <a:ahLst/>
              <a:cxnLst/>
              <a:rect l="l" t="t" r="r" b="b"/>
              <a:pathLst>
                <a:path w="460040" h="444984">
                  <a:moveTo>
                    <a:pt x="0" y="0"/>
                  </a:moveTo>
                  <a:lnTo>
                    <a:pt x="460040" y="0"/>
                  </a:lnTo>
                  <a:lnTo>
                    <a:pt x="460040" y="444984"/>
                  </a:lnTo>
                  <a:lnTo>
                    <a:pt x="0" y="444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Freeform 8"/>
          <p:cNvSpPr/>
          <p:nvPr/>
        </p:nvSpPr>
        <p:spPr>
          <a:xfrm>
            <a:off x="14768988" y="3708328"/>
            <a:ext cx="3270362" cy="2554970"/>
          </a:xfrm>
          <a:custGeom>
            <a:avLst/>
            <a:gdLst/>
            <a:ahLst/>
            <a:cxnLst/>
            <a:rect l="l" t="t" r="r" b="b"/>
            <a:pathLst>
              <a:path w="3270362" h="2554970">
                <a:moveTo>
                  <a:pt x="0" y="0"/>
                </a:moveTo>
                <a:lnTo>
                  <a:pt x="3270362" y="0"/>
                </a:lnTo>
                <a:lnTo>
                  <a:pt x="3270362" y="2554970"/>
                </a:lnTo>
                <a:lnTo>
                  <a:pt x="0" y="25549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607200" y="159703"/>
            <a:ext cx="6327000" cy="1476686"/>
          </a:xfrm>
          <a:prstGeom prst="rect">
            <a:avLst/>
          </a:prstGeom>
        </p:spPr>
        <p:txBody>
          <a:bodyPr wrap="square" lIns="0" tIns="0" rIns="0" bIns="0" rtlCol="0" anchor="t">
            <a:spAutoFit/>
          </a:bodyPr>
          <a:lstStyle/>
          <a:p>
            <a:pPr algn="ctr">
              <a:lnSpc>
                <a:spcPts val="12880"/>
              </a:lnSpc>
            </a:pPr>
            <a:r>
              <a:rPr lang="en-US" sz="9200" dirty="0">
                <a:solidFill>
                  <a:srgbClr val="243E8C"/>
                </a:solidFill>
                <a:latin typeface="Barlow Bold"/>
              </a:rPr>
              <a:t>Rationale</a:t>
            </a:r>
          </a:p>
        </p:txBody>
      </p:sp>
      <p:sp>
        <p:nvSpPr>
          <p:cNvPr id="10" name="TextBox 10"/>
          <p:cNvSpPr txBox="1"/>
          <p:nvPr/>
        </p:nvSpPr>
        <p:spPr>
          <a:xfrm>
            <a:off x="12052039" y="8607386"/>
            <a:ext cx="5645051" cy="895985"/>
          </a:xfrm>
          <a:prstGeom prst="rect">
            <a:avLst/>
          </a:prstGeom>
        </p:spPr>
        <p:txBody>
          <a:bodyPr lIns="0" tIns="0" rIns="0" bIns="0" rtlCol="0" anchor="t">
            <a:spAutoFit/>
          </a:bodyPr>
          <a:lstStyle/>
          <a:p>
            <a:pPr algn="l">
              <a:lnSpc>
                <a:spcPts val="3640"/>
              </a:lnSpc>
              <a:spcBef>
                <a:spcPct val="0"/>
              </a:spcBef>
            </a:pPr>
            <a:r>
              <a:rPr lang="en-US" sz="2600">
                <a:solidFill>
                  <a:srgbClr val="99A2C1"/>
                </a:solidFill>
                <a:latin typeface="Barlow Bold"/>
              </a:rPr>
              <a:t>Risk management approach</a:t>
            </a:r>
          </a:p>
          <a:p>
            <a:pPr algn="l">
              <a:lnSpc>
                <a:spcPts val="3640"/>
              </a:lnSpc>
              <a:spcBef>
                <a:spcPct val="0"/>
              </a:spcBef>
            </a:pPr>
            <a:r>
              <a:rPr lang="en-US" sz="2600">
                <a:solidFill>
                  <a:srgbClr val="99A2C1"/>
                </a:solidFill>
                <a:latin typeface="Barlow Bold"/>
              </a:rPr>
              <a:t>Tools are research and data supported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extBox 2"/>
          <p:cNvSpPr txBox="1"/>
          <p:nvPr/>
        </p:nvSpPr>
        <p:spPr>
          <a:xfrm>
            <a:off x="2342628" y="92088"/>
            <a:ext cx="14116571" cy="881652"/>
          </a:xfrm>
          <a:prstGeom prst="rect">
            <a:avLst/>
          </a:prstGeom>
        </p:spPr>
        <p:txBody>
          <a:bodyPr wrap="square" lIns="0" tIns="0" rIns="0" bIns="0" rtlCol="0" anchor="t">
            <a:spAutoFit/>
          </a:bodyPr>
          <a:lstStyle/>
          <a:p>
            <a:pPr algn="ctr">
              <a:lnSpc>
                <a:spcPts val="7700"/>
              </a:lnSpc>
            </a:pPr>
            <a:r>
              <a:rPr lang="en-US" sz="5500" dirty="0">
                <a:solidFill>
                  <a:srgbClr val="243E8C"/>
                </a:solidFill>
                <a:latin typeface="Barlow Bold"/>
              </a:rPr>
              <a:t>Guidelines for Challenging Behaviors at BMH</a:t>
            </a:r>
          </a:p>
        </p:txBody>
      </p:sp>
      <p:sp>
        <p:nvSpPr>
          <p:cNvPr id="3" name="TextBox 3"/>
          <p:cNvSpPr txBox="1"/>
          <p:nvPr/>
        </p:nvSpPr>
        <p:spPr>
          <a:xfrm>
            <a:off x="5412702" y="1535767"/>
            <a:ext cx="7462597" cy="1294526"/>
          </a:xfrm>
          <a:prstGeom prst="rect">
            <a:avLst/>
          </a:prstGeom>
        </p:spPr>
        <p:txBody>
          <a:bodyPr lIns="0" tIns="0" rIns="0" bIns="0" rtlCol="0" anchor="t">
            <a:spAutoFit/>
          </a:bodyPr>
          <a:lstStyle/>
          <a:p>
            <a:pPr algn="l">
              <a:lnSpc>
                <a:spcPts val="3489"/>
              </a:lnSpc>
            </a:pPr>
            <a:r>
              <a:rPr lang="en-US" sz="2492">
                <a:solidFill>
                  <a:srgbClr val="243E8C"/>
                </a:solidFill>
                <a:latin typeface="Barlow Bold"/>
              </a:rPr>
              <a:t>Patient behaviors divided into two categories:</a:t>
            </a:r>
          </a:p>
          <a:p>
            <a:pPr marL="538175" lvl="1" indent="-269088" algn="l">
              <a:lnSpc>
                <a:spcPts val="3489"/>
              </a:lnSpc>
              <a:buAutoNum type="arabicPeriod"/>
            </a:pPr>
            <a:r>
              <a:rPr lang="en-US" sz="2492">
                <a:solidFill>
                  <a:srgbClr val="243E8C"/>
                </a:solidFill>
                <a:latin typeface="Barlow"/>
              </a:rPr>
              <a:t>Immediate safety risk</a:t>
            </a:r>
          </a:p>
          <a:p>
            <a:pPr marL="538175" lvl="1" indent="-269088" algn="l">
              <a:lnSpc>
                <a:spcPts val="3489"/>
              </a:lnSpc>
              <a:buAutoNum type="arabicPeriod"/>
            </a:pPr>
            <a:r>
              <a:rPr lang="en-US" sz="2492">
                <a:solidFill>
                  <a:srgbClr val="243E8C"/>
                </a:solidFill>
                <a:latin typeface="Barlow"/>
              </a:rPr>
              <a:t>Non-immediate safety risk</a:t>
            </a:r>
          </a:p>
        </p:txBody>
      </p:sp>
      <p:sp>
        <p:nvSpPr>
          <p:cNvPr id="4" name="Freeform 4"/>
          <p:cNvSpPr/>
          <p:nvPr/>
        </p:nvSpPr>
        <p:spPr>
          <a:xfrm>
            <a:off x="14996983" y="8324011"/>
            <a:ext cx="3291017" cy="1962989"/>
          </a:xfrm>
          <a:custGeom>
            <a:avLst/>
            <a:gdLst/>
            <a:ahLst/>
            <a:cxnLst/>
            <a:rect l="l" t="t" r="r" b="b"/>
            <a:pathLst>
              <a:path w="3291017" h="1962989">
                <a:moveTo>
                  <a:pt x="0" y="0"/>
                </a:moveTo>
                <a:lnTo>
                  <a:pt x="3291017" y="0"/>
                </a:lnTo>
                <a:lnTo>
                  <a:pt x="3291017" y="1962989"/>
                </a:lnTo>
                <a:lnTo>
                  <a:pt x="0" y="1962989"/>
                </a:lnTo>
                <a:lnTo>
                  <a:pt x="0" y="0"/>
                </a:lnTo>
                <a:close/>
              </a:path>
            </a:pathLst>
          </a:custGeom>
          <a:blipFill>
            <a:blip r:embed="rId2"/>
            <a:stretch>
              <a:fillRect t="-1553" b="-1553"/>
            </a:stretch>
          </a:blipFill>
        </p:spPr>
        <p:txBody>
          <a:bodyPr/>
          <a:lstStyle/>
          <a:p>
            <a:endParaRPr lang="en-US"/>
          </a:p>
        </p:txBody>
      </p:sp>
      <p:sp>
        <p:nvSpPr>
          <p:cNvPr id="5" name="TextBox 5"/>
          <p:cNvSpPr txBox="1"/>
          <p:nvPr/>
        </p:nvSpPr>
        <p:spPr>
          <a:xfrm>
            <a:off x="201093" y="3534207"/>
            <a:ext cx="5425252" cy="4389754"/>
          </a:xfrm>
          <a:prstGeom prst="rect">
            <a:avLst/>
          </a:prstGeom>
        </p:spPr>
        <p:txBody>
          <a:bodyPr lIns="0" tIns="0" rIns="0" bIns="0" rtlCol="0" anchor="t">
            <a:spAutoFit/>
          </a:bodyPr>
          <a:lstStyle/>
          <a:p>
            <a:pPr algn="l">
              <a:lnSpc>
                <a:spcPts val="3220"/>
              </a:lnSpc>
            </a:pPr>
            <a:r>
              <a:rPr lang="en-US" sz="2300">
                <a:solidFill>
                  <a:srgbClr val="243E8C"/>
                </a:solidFill>
                <a:latin typeface="Barlow Bold"/>
              </a:rPr>
              <a:t>Immediate Safety Risk:</a:t>
            </a:r>
            <a:r>
              <a:rPr lang="en-US" sz="2300">
                <a:solidFill>
                  <a:srgbClr val="243E8C"/>
                </a:solidFill>
                <a:latin typeface="Barlow"/>
              </a:rPr>
              <a:t> Patient behaviors that create an unsafe situation or environment for other patients, staff, or the overall milieu.</a:t>
            </a:r>
          </a:p>
          <a:p>
            <a:pPr algn="l">
              <a:lnSpc>
                <a:spcPts val="3220"/>
              </a:lnSpc>
            </a:pPr>
            <a:endParaRPr lang="en-US" sz="2300">
              <a:solidFill>
                <a:srgbClr val="243E8C"/>
              </a:solidFill>
              <a:latin typeface="Barlow"/>
            </a:endParaRPr>
          </a:p>
          <a:p>
            <a:pPr algn="l">
              <a:lnSpc>
                <a:spcPts val="3220"/>
              </a:lnSpc>
            </a:pPr>
            <a:r>
              <a:rPr lang="en-US" sz="2300">
                <a:solidFill>
                  <a:srgbClr val="243E8C"/>
                </a:solidFill>
                <a:latin typeface="Barlow"/>
              </a:rPr>
              <a:t>Ex: Physical harm, threats determined to be high risk, possession of weapons, sexual assault or harassment, significant disruption to the milieu that is unable to be redirected with appropriate therapeutic intervention,</a:t>
            </a:r>
          </a:p>
        </p:txBody>
      </p:sp>
      <p:sp>
        <p:nvSpPr>
          <p:cNvPr id="6" name="TextBox 6"/>
          <p:cNvSpPr txBox="1"/>
          <p:nvPr/>
        </p:nvSpPr>
        <p:spPr>
          <a:xfrm>
            <a:off x="5795150" y="3534207"/>
            <a:ext cx="6065268" cy="4470455"/>
          </a:xfrm>
          <a:prstGeom prst="rect">
            <a:avLst/>
          </a:prstGeom>
        </p:spPr>
        <p:txBody>
          <a:bodyPr lIns="0" tIns="0" rIns="0" bIns="0" rtlCol="0" anchor="t">
            <a:spAutoFit/>
          </a:bodyPr>
          <a:lstStyle/>
          <a:p>
            <a:pPr algn="l">
              <a:lnSpc>
                <a:spcPts val="3220"/>
              </a:lnSpc>
            </a:pPr>
            <a:r>
              <a:rPr lang="en-US" sz="2300" dirty="0">
                <a:solidFill>
                  <a:srgbClr val="243E8C"/>
                </a:solidFill>
                <a:latin typeface="Barlow Bold"/>
              </a:rPr>
              <a:t>Non- Immediate Safety Risk:</a:t>
            </a:r>
            <a:r>
              <a:rPr lang="en-US" sz="2300" dirty="0">
                <a:solidFill>
                  <a:srgbClr val="243E8C"/>
                </a:solidFill>
                <a:latin typeface="Barlow"/>
              </a:rPr>
              <a:t> Patient behaviors that are disruptive and difficult to sustain in respite, however there is no immediate threat of harm to staff, other patients, or the overall milieu. </a:t>
            </a:r>
          </a:p>
          <a:p>
            <a:pPr algn="l">
              <a:lnSpc>
                <a:spcPts val="3220"/>
              </a:lnSpc>
            </a:pPr>
            <a:endParaRPr lang="en-US" sz="2300" dirty="0">
              <a:solidFill>
                <a:srgbClr val="243E8C"/>
              </a:solidFill>
              <a:latin typeface="Barlow"/>
            </a:endParaRPr>
          </a:p>
          <a:p>
            <a:pPr algn="l">
              <a:lnSpc>
                <a:spcPts val="3220"/>
              </a:lnSpc>
            </a:pPr>
            <a:r>
              <a:rPr lang="en-US" sz="2300" dirty="0">
                <a:solidFill>
                  <a:srgbClr val="243E8C"/>
                </a:solidFill>
                <a:latin typeface="Barlow"/>
              </a:rPr>
              <a:t>Ex: Behaviors around substance use, challenging patient communication, difficulty engaging in care, altercations between patients, derogatory language, unsubstantiated threats of violence</a:t>
            </a:r>
          </a:p>
        </p:txBody>
      </p:sp>
      <p:sp>
        <p:nvSpPr>
          <p:cNvPr id="7" name="TextBox 7"/>
          <p:cNvSpPr txBox="1"/>
          <p:nvPr/>
        </p:nvSpPr>
        <p:spPr>
          <a:xfrm>
            <a:off x="12031867" y="3534207"/>
            <a:ext cx="5665092" cy="4389755"/>
          </a:xfrm>
          <a:prstGeom prst="rect">
            <a:avLst/>
          </a:prstGeom>
        </p:spPr>
        <p:txBody>
          <a:bodyPr lIns="0" tIns="0" rIns="0" bIns="0" rtlCol="0" anchor="t">
            <a:spAutoFit/>
          </a:bodyPr>
          <a:lstStyle/>
          <a:p>
            <a:pPr algn="l">
              <a:lnSpc>
                <a:spcPts val="3220"/>
              </a:lnSpc>
              <a:spcBef>
                <a:spcPct val="0"/>
              </a:spcBef>
            </a:pPr>
            <a:r>
              <a:rPr lang="en-US" sz="2300">
                <a:solidFill>
                  <a:srgbClr val="243E8C"/>
                </a:solidFill>
                <a:latin typeface="Barlow"/>
              </a:rPr>
              <a:t>Any patient causing an immediate safety risk to themselves, or others, can be </a:t>
            </a:r>
            <a:r>
              <a:rPr lang="en-US" sz="2300">
                <a:solidFill>
                  <a:srgbClr val="243E8C"/>
                </a:solidFill>
                <a:latin typeface="Barlow Bold"/>
              </a:rPr>
              <a:t>immediately discharged at the discretion of the involved staff.</a:t>
            </a:r>
            <a:r>
              <a:rPr lang="en-US" sz="2300">
                <a:solidFill>
                  <a:srgbClr val="243E8C"/>
                </a:solidFill>
                <a:latin typeface="Barlow"/>
              </a:rPr>
              <a:t> If leadership is available, they will be notified as soon as possible that there is a patient posing an immediate safety risk.</a:t>
            </a:r>
          </a:p>
          <a:p>
            <a:pPr algn="l">
              <a:lnSpc>
                <a:spcPts val="3220"/>
              </a:lnSpc>
              <a:spcBef>
                <a:spcPct val="0"/>
              </a:spcBef>
            </a:pPr>
            <a:endParaRPr lang="en-US" sz="2300">
              <a:solidFill>
                <a:srgbClr val="243E8C"/>
              </a:solidFill>
              <a:latin typeface="Barlow"/>
            </a:endParaRPr>
          </a:p>
          <a:p>
            <a:pPr algn="l">
              <a:lnSpc>
                <a:spcPts val="3220"/>
              </a:lnSpc>
              <a:spcBef>
                <a:spcPct val="0"/>
              </a:spcBef>
            </a:pPr>
            <a:r>
              <a:rPr lang="en-US" sz="2300">
                <a:solidFill>
                  <a:srgbClr val="243E8C"/>
                </a:solidFill>
                <a:latin typeface="Barlow"/>
              </a:rPr>
              <a:t>For patients with challenging behaviors that are a non-immediate safety risk, we created a workflow to address these behaviors.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10315774" y="1028700"/>
            <a:ext cx="5399077" cy="7334331"/>
          </a:xfrm>
          <a:custGeom>
            <a:avLst/>
            <a:gdLst/>
            <a:ahLst/>
            <a:cxnLst/>
            <a:rect l="l" t="t" r="r" b="b"/>
            <a:pathLst>
              <a:path w="5399077" h="7334331">
                <a:moveTo>
                  <a:pt x="0" y="0"/>
                </a:moveTo>
                <a:lnTo>
                  <a:pt x="5399077" y="0"/>
                </a:lnTo>
                <a:lnTo>
                  <a:pt x="5399077" y="7334331"/>
                </a:lnTo>
                <a:lnTo>
                  <a:pt x="0" y="7334331"/>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67192" y="508006"/>
            <a:ext cx="7194352" cy="936612"/>
          </a:xfrm>
          <a:prstGeom prst="rect">
            <a:avLst/>
          </a:prstGeom>
        </p:spPr>
        <p:txBody>
          <a:bodyPr lIns="0" tIns="0" rIns="0" bIns="0" rtlCol="0" anchor="t">
            <a:spAutoFit/>
          </a:bodyPr>
          <a:lstStyle/>
          <a:p>
            <a:pPr algn="ctr">
              <a:lnSpc>
                <a:spcPts val="7700"/>
              </a:lnSpc>
            </a:pPr>
            <a:r>
              <a:rPr lang="en-US" sz="5500">
                <a:solidFill>
                  <a:srgbClr val="3A4D84"/>
                </a:solidFill>
                <a:latin typeface="Barlow Bold"/>
              </a:rPr>
              <a:t>Risk Assessment Tools</a:t>
            </a:r>
          </a:p>
        </p:txBody>
      </p:sp>
      <p:sp>
        <p:nvSpPr>
          <p:cNvPr id="4" name="TextBox 4"/>
          <p:cNvSpPr txBox="1"/>
          <p:nvPr/>
        </p:nvSpPr>
        <p:spPr>
          <a:xfrm>
            <a:off x="567192" y="1906308"/>
            <a:ext cx="5880571" cy="4453255"/>
          </a:xfrm>
          <a:prstGeom prst="rect">
            <a:avLst/>
          </a:prstGeom>
        </p:spPr>
        <p:txBody>
          <a:bodyPr lIns="0" tIns="0" rIns="0" bIns="0" rtlCol="0" anchor="t">
            <a:spAutoFit/>
          </a:bodyPr>
          <a:lstStyle/>
          <a:p>
            <a:pPr algn="l">
              <a:lnSpc>
                <a:spcPts val="3919"/>
              </a:lnSpc>
              <a:spcBef>
                <a:spcPct val="0"/>
              </a:spcBef>
            </a:pPr>
            <a:r>
              <a:rPr lang="en-US" sz="2799">
                <a:solidFill>
                  <a:srgbClr val="3A4D84"/>
                </a:solidFill>
                <a:latin typeface="Barlow"/>
              </a:rPr>
              <a:t>3 new tools to</a:t>
            </a:r>
            <a:r>
              <a:rPr lang="en-US" sz="2799">
                <a:solidFill>
                  <a:srgbClr val="3A4D84"/>
                </a:solidFill>
                <a:latin typeface="Barlow Bold"/>
              </a:rPr>
              <a:t> </a:t>
            </a:r>
            <a:r>
              <a:rPr lang="en-US" sz="2799">
                <a:solidFill>
                  <a:srgbClr val="3A4D84"/>
                </a:solidFill>
                <a:latin typeface="Barlow"/>
              </a:rPr>
              <a:t>assist with assessing the risk associated with challenging behaviors.</a:t>
            </a:r>
          </a:p>
          <a:p>
            <a:pPr algn="l">
              <a:lnSpc>
                <a:spcPts val="3919"/>
              </a:lnSpc>
              <a:spcBef>
                <a:spcPct val="0"/>
              </a:spcBef>
            </a:pPr>
            <a:endParaRPr lang="en-US" sz="2799">
              <a:solidFill>
                <a:srgbClr val="3A4D84"/>
              </a:solidFill>
              <a:latin typeface="Barlow"/>
            </a:endParaRPr>
          </a:p>
          <a:p>
            <a:pPr marL="604519" lvl="1" indent="-302260" algn="l">
              <a:lnSpc>
                <a:spcPts val="3919"/>
              </a:lnSpc>
              <a:buFont typeface="Arial"/>
              <a:buChar char="•"/>
            </a:pPr>
            <a:r>
              <a:rPr lang="en-US" sz="2799">
                <a:solidFill>
                  <a:srgbClr val="3A4D84"/>
                </a:solidFill>
                <a:latin typeface="Barlow"/>
              </a:rPr>
              <a:t>Incident report form </a:t>
            </a:r>
          </a:p>
          <a:p>
            <a:pPr marL="604519" lvl="1" indent="-302260" algn="l">
              <a:lnSpc>
                <a:spcPts val="3919"/>
              </a:lnSpc>
              <a:buFont typeface="Arial"/>
              <a:buChar char="•"/>
            </a:pPr>
            <a:r>
              <a:rPr lang="en-US" sz="2799">
                <a:solidFill>
                  <a:srgbClr val="3A4D84"/>
                </a:solidFill>
                <a:latin typeface="Barlow"/>
              </a:rPr>
              <a:t>DMRA - decision matrix risk assessment</a:t>
            </a:r>
          </a:p>
          <a:p>
            <a:pPr marL="604519" lvl="1" indent="-302260" algn="l">
              <a:lnSpc>
                <a:spcPts val="3919"/>
              </a:lnSpc>
              <a:buFont typeface="Arial"/>
              <a:buChar char="•"/>
            </a:pPr>
            <a:r>
              <a:rPr lang="en-US" sz="2799">
                <a:solidFill>
                  <a:srgbClr val="3A4D84"/>
                </a:solidFill>
                <a:latin typeface="Barlow"/>
              </a:rPr>
              <a:t>MOAS - modified overt aggression scale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extBox 2"/>
          <p:cNvSpPr txBox="1"/>
          <p:nvPr/>
        </p:nvSpPr>
        <p:spPr>
          <a:xfrm>
            <a:off x="3157662" y="354777"/>
            <a:ext cx="11551203" cy="1012178"/>
          </a:xfrm>
          <a:prstGeom prst="rect">
            <a:avLst/>
          </a:prstGeom>
        </p:spPr>
        <p:txBody>
          <a:bodyPr lIns="0" tIns="0" rIns="0" bIns="0" rtlCol="0" anchor="t">
            <a:spAutoFit/>
          </a:bodyPr>
          <a:lstStyle/>
          <a:p>
            <a:pPr algn="ctr">
              <a:lnSpc>
                <a:spcPts val="8260"/>
              </a:lnSpc>
            </a:pPr>
            <a:r>
              <a:rPr lang="en-US" sz="5900">
                <a:solidFill>
                  <a:srgbClr val="243E8C"/>
                </a:solidFill>
                <a:latin typeface="Barlow Bold"/>
              </a:rPr>
              <a:t>A little about the research...</a:t>
            </a:r>
          </a:p>
        </p:txBody>
      </p:sp>
      <p:sp>
        <p:nvSpPr>
          <p:cNvPr id="3" name="TextBox 3"/>
          <p:cNvSpPr txBox="1"/>
          <p:nvPr/>
        </p:nvSpPr>
        <p:spPr>
          <a:xfrm>
            <a:off x="9121116" y="1524652"/>
            <a:ext cx="8115300" cy="1851660"/>
          </a:xfrm>
          <a:prstGeom prst="rect">
            <a:avLst/>
          </a:prstGeom>
        </p:spPr>
        <p:txBody>
          <a:bodyPr lIns="0" tIns="0" rIns="0" bIns="0" rtlCol="0" anchor="t">
            <a:spAutoFit/>
          </a:bodyPr>
          <a:lstStyle/>
          <a:p>
            <a:pPr algn="l">
              <a:lnSpc>
                <a:spcPts val="2940"/>
              </a:lnSpc>
              <a:spcBef>
                <a:spcPct val="0"/>
              </a:spcBef>
            </a:pPr>
            <a:r>
              <a:rPr lang="en-US" sz="2100" dirty="0">
                <a:solidFill>
                  <a:srgbClr val="243E8C"/>
                </a:solidFill>
                <a:latin typeface="Barlow Bold"/>
              </a:rPr>
              <a:t>A risk matrix method, also called “decision matrix risk assessment (DMRA) technique”, is a systematic approach used in the risk assessment process to determine and to rank the risk level.</a:t>
            </a:r>
          </a:p>
          <a:p>
            <a:pPr marL="453393" lvl="1" indent="-226697" algn="l">
              <a:lnSpc>
                <a:spcPts val="2940"/>
              </a:lnSpc>
              <a:buFont typeface="Arial"/>
              <a:buChar char="•"/>
            </a:pPr>
            <a:r>
              <a:rPr lang="en-US" sz="2100" dirty="0">
                <a:solidFill>
                  <a:srgbClr val="243E8C"/>
                </a:solidFill>
                <a:latin typeface="Barlow Bold"/>
              </a:rPr>
              <a:t> </a:t>
            </a:r>
            <a:r>
              <a:rPr lang="en-US" sz="2100" dirty="0">
                <a:solidFill>
                  <a:srgbClr val="243E8C"/>
                </a:solidFill>
                <a:latin typeface="Barlow"/>
              </a:rPr>
              <a:t>Level depends mainly on two variables: severity of harm and occurrence probability of this harm or likelihood. </a:t>
            </a:r>
          </a:p>
        </p:txBody>
      </p:sp>
      <p:sp>
        <p:nvSpPr>
          <p:cNvPr id="4" name="TextBox 4"/>
          <p:cNvSpPr txBox="1"/>
          <p:nvPr/>
        </p:nvSpPr>
        <p:spPr>
          <a:xfrm>
            <a:off x="570776" y="1611015"/>
            <a:ext cx="6401706" cy="1480185"/>
          </a:xfrm>
          <a:prstGeom prst="rect">
            <a:avLst/>
          </a:prstGeom>
        </p:spPr>
        <p:txBody>
          <a:bodyPr lIns="0" tIns="0" rIns="0" bIns="0" rtlCol="0" anchor="t">
            <a:spAutoFit/>
          </a:bodyPr>
          <a:lstStyle/>
          <a:p>
            <a:pPr algn="l">
              <a:lnSpc>
                <a:spcPts val="2940"/>
              </a:lnSpc>
              <a:spcBef>
                <a:spcPct val="0"/>
              </a:spcBef>
            </a:pPr>
            <a:r>
              <a:rPr lang="en-US" sz="2100">
                <a:solidFill>
                  <a:srgbClr val="243E8C"/>
                </a:solidFill>
                <a:latin typeface="Barlow Bold"/>
              </a:rPr>
              <a:t>The Modified Overt Aggression Scale (MOAS) is a four-part behavior rating scale used to document the frequency and severity of aggressive/challenging episodes.</a:t>
            </a:r>
            <a:r>
              <a:rPr lang="en-US" sz="2100">
                <a:solidFill>
                  <a:srgbClr val="243E8C"/>
                </a:solidFill>
                <a:latin typeface="Barlow"/>
              </a:rPr>
              <a:t> </a:t>
            </a:r>
          </a:p>
        </p:txBody>
      </p:sp>
      <p:sp>
        <p:nvSpPr>
          <p:cNvPr id="5" name="TextBox 5"/>
          <p:cNvSpPr txBox="1"/>
          <p:nvPr/>
        </p:nvSpPr>
        <p:spPr>
          <a:xfrm>
            <a:off x="570776" y="3186190"/>
            <a:ext cx="6234032" cy="4960717"/>
          </a:xfrm>
          <a:prstGeom prst="rect">
            <a:avLst/>
          </a:prstGeom>
        </p:spPr>
        <p:txBody>
          <a:bodyPr lIns="0" tIns="0" rIns="0" bIns="0" rtlCol="0" anchor="t">
            <a:spAutoFit/>
          </a:bodyPr>
          <a:lstStyle/>
          <a:p>
            <a:pPr algn="l">
              <a:lnSpc>
                <a:spcPts val="3031"/>
              </a:lnSpc>
            </a:pPr>
            <a:r>
              <a:rPr lang="en-US" sz="2165" dirty="0">
                <a:solidFill>
                  <a:srgbClr val="243E8C"/>
                </a:solidFill>
                <a:latin typeface="Barlow"/>
              </a:rPr>
              <a:t>In this study 3 different valid, reliable, and evidenced based practice tools were implemented on an inpatient psychiatric unit. Effectiveness was determined based on the measurement of patient assaults and violence towards others. By increasing accuracy identification of patients assault potential, by using the behavior assessment tool, appropriate interventions could be implemented. </a:t>
            </a:r>
          </a:p>
          <a:p>
            <a:pPr algn="l">
              <a:lnSpc>
                <a:spcPts val="3031"/>
              </a:lnSpc>
            </a:pPr>
            <a:endParaRPr lang="en-US" sz="2165" dirty="0">
              <a:solidFill>
                <a:srgbClr val="243E8C"/>
              </a:solidFill>
              <a:latin typeface="Barlow"/>
            </a:endParaRPr>
          </a:p>
          <a:p>
            <a:pPr algn="l">
              <a:lnSpc>
                <a:spcPts val="3031"/>
              </a:lnSpc>
              <a:spcBef>
                <a:spcPct val="0"/>
              </a:spcBef>
            </a:pPr>
            <a:r>
              <a:rPr lang="en-US" sz="2165" dirty="0">
                <a:solidFill>
                  <a:srgbClr val="243E8C"/>
                </a:solidFill>
                <a:latin typeface="Barlow"/>
              </a:rPr>
              <a:t>Study went on to project that with the implementation of one of the 3 risk assessment tools, including the MOAS, assaults would decrease by 25%, 6 months after implementation. </a:t>
            </a:r>
          </a:p>
        </p:txBody>
      </p:sp>
      <p:sp>
        <p:nvSpPr>
          <p:cNvPr id="6" name="TextBox 6"/>
          <p:cNvSpPr txBox="1"/>
          <p:nvPr/>
        </p:nvSpPr>
        <p:spPr>
          <a:xfrm>
            <a:off x="570776" y="8796021"/>
            <a:ext cx="5926819" cy="462279"/>
          </a:xfrm>
          <a:prstGeom prst="rect">
            <a:avLst/>
          </a:prstGeom>
        </p:spPr>
        <p:txBody>
          <a:bodyPr lIns="0" tIns="0" rIns="0" bIns="0" rtlCol="0" anchor="t">
            <a:spAutoFit/>
          </a:bodyPr>
          <a:lstStyle/>
          <a:p>
            <a:pPr algn="l">
              <a:lnSpc>
                <a:spcPts val="1820"/>
              </a:lnSpc>
            </a:pPr>
            <a:r>
              <a:rPr lang="en-US" sz="1300">
                <a:solidFill>
                  <a:srgbClr val="243E8C"/>
                </a:solidFill>
                <a:latin typeface="Canva Sans"/>
              </a:rPr>
              <a:t>Alvano, Manuel, “Implementation of Violence Risk Assessment Tool on In-patient Psychiatric Unit” (2016). </a:t>
            </a:r>
            <a:r>
              <a:rPr lang="en-US" sz="1300">
                <a:solidFill>
                  <a:srgbClr val="243E8C"/>
                </a:solidFill>
                <a:latin typeface="Canva Sans Italics"/>
              </a:rPr>
              <a:t>Master’s Projects and Capstones. </a:t>
            </a:r>
            <a:r>
              <a:rPr lang="en-US" sz="1300">
                <a:solidFill>
                  <a:srgbClr val="243E8C"/>
                </a:solidFill>
                <a:latin typeface="Canva Sans"/>
              </a:rPr>
              <a:t>359.</a:t>
            </a:r>
          </a:p>
        </p:txBody>
      </p:sp>
      <p:sp>
        <p:nvSpPr>
          <p:cNvPr id="7" name="TextBox 7"/>
          <p:cNvSpPr txBox="1"/>
          <p:nvPr/>
        </p:nvSpPr>
        <p:spPr>
          <a:xfrm>
            <a:off x="8933263" y="3695700"/>
            <a:ext cx="8723660" cy="4960717"/>
          </a:xfrm>
          <a:prstGeom prst="rect">
            <a:avLst/>
          </a:prstGeom>
        </p:spPr>
        <p:txBody>
          <a:bodyPr lIns="0" tIns="0" rIns="0" bIns="0" rtlCol="0" anchor="t">
            <a:spAutoFit/>
          </a:bodyPr>
          <a:lstStyle/>
          <a:p>
            <a:pPr algn="l">
              <a:lnSpc>
                <a:spcPts val="3031"/>
              </a:lnSpc>
            </a:pPr>
            <a:r>
              <a:rPr lang="en-US" sz="2165" dirty="0">
                <a:solidFill>
                  <a:srgbClr val="243E8C"/>
                </a:solidFill>
                <a:latin typeface="Barlow"/>
              </a:rPr>
              <a:t>Identifying the magnitude of a risk means understanding the consequences that could result if that threat occurs, to separate the acceptable minor clinical risks from those judged unacceptable. Ranking a risk by multiplying consequences for likelihood is a simple way to assign a numerical value to each risk. Risk matrix becomes a useful tool to assess the likelihood, the consequence levels and determine whether the risk rating is very low or extreme.</a:t>
            </a:r>
          </a:p>
          <a:p>
            <a:pPr algn="l">
              <a:lnSpc>
                <a:spcPts val="3031"/>
              </a:lnSpc>
            </a:pPr>
            <a:r>
              <a:rPr lang="en-US" sz="2165" dirty="0">
                <a:solidFill>
                  <a:srgbClr val="243E8C"/>
                </a:solidFill>
                <a:latin typeface="Barlow"/>
              </a:rPr>
              <a:t>Risk matrices are extensively applied and suggest risk management guidance for healthcare </a:t>
            </a:r>
            <a:r>
              <a:rPr lang="en-US" sz="2165" dirty="0" err="1">
                <a:solidFill>
                  <a:srgbClr val="243E8C"/>
                </a:solidFill>
                <a:latin typeface="Barlow"/>
              </a:rPr>
              <a:t>organizations.The</a:t>
            </a:r>
            <a:r>
              <a:rPr lang="en-US" sz="2165" dirty="0">
                <a:solidFill>
                  <a:srgbClr val="243E8C"/>
                </a:solidFill>
                <a:latin typeface="Barlow"/>
              </a:rPr>
              <a:t> overall level of risk assigned to an event helps identify the urgency and extent of the control measures needed. Consequently, different control measures will be put in place to counter it, with a different urgency level. </a:t>
            </a:r>
          </a:p>
          <a:p>
            <a:pPr algn="l">
              <a:lnSpc>
                <a:spcPts val="3031"/>
              </a:lnSpc>
              <a:spcBef>
                <a:spcPct val="0"/>
              </a:spcBef>
            </a:pPr>
            <a:endParaRPr lang="en-US" sz="2165" dirty="0">
              <a:solidFill>
                <a:srgbClr val="243E8C"/>
              </a:solidFill>
              <a:latin typeface="Barlow"/>
            </a:endParaRPr>
          </a:p>
        </p:txBody>
      </p:sp>
      <p:sp>
        <p:nvSpPr>
          <p:cNvPr id="8" name="TextBox 8"/>
          <p:cNvSpPr txBox="1"/>
          <p:nvPr/>
        </p:nvSpPr>
        <p:spPr>
          <a:xfrm>
            <a:off x="8933263" y="9457825"/>
            <a:ext cx="8491007" cy="690879"/>
          </a:xfrm>
          <a:prstGeom prst="rect">
            <a:avLst/>
          </a:prstGeom>
        </p:spPr>
        <p:txBody>
          <a:bodyPr lIns="0" tIns="0" rIns="0" bIns="0" rtlCol="0" anchor="t">
            <a:spAutoFit/>
          </a:bodyPr>
          <a:lstStyle/>
          <a:p>
            <a:pPr algn="l">
              <a:lnSpc>
                <a:spcPts val="1820"/>
              </a:lnSpc>
            </a:pPr>
            <a:r>
              <a:rPr lang="en-US" sz="1300">
                <a:solidFill>
                  <a:srgbClr val="243E8C"/>
                </a:solidFill>
                <a:latin typeface="Canva Sans"/>
              </a:rPr>
              <a:t>Pascarella, G., Rossi, M., Montella, E., Capasso, A., De Feo, G., Botti, G., Nardone, A., Montuori, P., Triassi, M., D'Auria, S., &amp; Morabito, A. (2021). Risk Analysis in Healthcare Organizations: Methodological Framework and Critical Variables. Risk management and healthcare policy, 14, 2897–2911.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5485144"/>
          </a:xfrm>
          <a:custGeom>
            <a:avLst/>
            <a:gdLst/>
            <a:ahLst/>
            <a:cxnLst/>
            <a:rect l="l" t="t" r="r" b="b"/>
            <a:pathLst>
              <a:path w="18288000" h="5485144">
                <a:moveTo>
                  <a:pt x="0" y="0"/>
                </a:moveTo>
                <a:lnTo>
                  <a:pt x="18288000" y="0"/>
                </a:lnTo>
                <a:lnTo>
                  <a:pt x="18288000" y="5485144"/>
                </a:lnTo>
                <a:lnTo>
                  <a:pt x="0" y="5485144"/>
                </a:lnTo>
                <a:lnTo>
                  <a:pt x="0" y="0"/>
                </a:lnTo>
                <a:close/>
              </a:path>
            </a:pathLst>
          </a:custGeom>
          <a:blipFill>
            <a:blip r:embed="rId2"/>
            <a:stretch>
              <a:fillRect l="-10086" r="-10151"/>
            </a:stretch>
          </a:blipFill>
        </p:spPr>
        <p:txBody>
          <a:bodyPr/>
          <a:lstStyle/>
          <a:p>
            <a:endParaRPr lang="en-US"/>
          </a:p>
        </p:txBody>
      </p:sp>
      <p:sp>
        <p:nvSpPr>
          <p:cNvPr id="3" name="TextBox 3"/>
          <p:cNvSpPr txBox="1"/>
          <p:nvPr/>
        </p:nvSpPr>
        <p:spPr>
          <a:xfrm>
            <a:off x="2565956" y="7476497"/>
            <a:ext cx="13156089" cy="819150"/>
          </a:xfrm>
          <a:prstGeom prst="rect">
            <a:avLst/>
          </a:prstGeom>
        </p:spPr>
        <p:txBody>
          <a:bodyPr lIns="0" tIns="0" rIns="0" bIns="0" rtlCol="0" anchor="t">
            <a:spAutoFit/>
          </a:bodyPr>
          <a:lstStyle/>
          <a:p>
            <a:pPr marL="0" lvl="0" indent="0" algn="ctr">
              <a:lnSpc>
                <a:spcPts val="6480"/>
              </a:lnSpc>
            </a:pPr>
            <a:r>
              <a:rPr lang="en-US" sz="5400">
                <a:solidFill>
                  <a:srgbClr val="000000"/>
                </a:solidFill>
                <a:latin typeface="Canva Sans"/>
              </a:rPr>
              <a:t>Catherine Hayes, BSN, MPH, FNP-BC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476108" y="0"/>
            <a:ext cx="8667892" cy="9959558"/>
          </a:xfrm>
          <a:custGeom>
            <a:avLst/>
            <a:gdLst/>
            <a:ahLst/>
            <a:cxnLst/>
            <a:rect l="l" t="t" r="r" b="b"/>
            <a:pathLst>
              <a:path w="8667892" h="9959558">
                <a:moveTo>
                  <a:pt x="0" y="0"/>
                </a:moveTo>
                <a:lnTo>
                  <a:pt x="8667892" y="0"/>
                </a:lnTo>
                <a:lnTo>
                  <a:pt x="8667892" y="9959558"/>
                </a:lnTo>
                <a:lnTo>
                  <a:pt x="0" y="9959558"/>
                </a:lnTo>
                <a:lnTo>
                  <a:pt x="0" y="0"/>
                </a:lnTo>
                <a:close/>
              </a:path>
            </a:pathLst>
          </a:custGeom>
          <a:blipFill>
            <a:blip r:embed="rId2"/>
            <a:stretch>
              <a:fillRect t="-1311" b="-1311"/>
            </a:stretch>
          </a:blipFill>
        </p:spPr>
        <p:txBody>
          <a:bodyPr/>
          <a:lstStyle/>
          <a:p>
            <a:endParaRPr lang="en-US"/>
          </a:p>
        </p:txBody>
      </p:sp>
      <p:sp>
        <p:nvSpPr>
          <p:cNvPr id="3" name="Freeform 3"/>
          <p:cNvSpPr/>
          <p:nvPr/>
        </p:nvSpPr>
        <p:spPr>
          <a:xfrm>
            <a:off x="9604347" y="0"/>
            <a:ext cx="8115300" cy="9959558"/>
          </a:xfrm>
          <a:custGeom>
            <a:avLst/>
            <a:gdLst/>
            <a:ahLst/>
            <a:cxnLst/>
            <a:rect l="l" t="t" r="r" b="b"/>
            <a:pathLst>
              <a:path w="8115300" h="9959558">
                <a:moveTo>
                  <a:pt x="0" y="0"/>
                </a:moveTo>
                <a:lnTo>
                  <a:pt x="8115300" y="0"/>
                </a:lnTo>
                <a:lnTo>
                  <a:pt x="8115300" y="9959558"/>
                </a:lnTo>
                <a:lnTo>
                  <a:pt x="0" y="9959558"/>
                </a:lnTo>
                <a:lnTo>
                  <a:pt x="0" y="0"/>
                </a:lnTo>
                <a:close/>
              </a:path>
            </a:pathLst>
          </a:custGeom>
          <a:blipFill>
            <a:blip r:embed="rId3"/>
            <a:stretch>
              <a:fillRect l="-1228" t="-1993" b="-1993"/>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7030968" y="273707"/>
            <a:ext cx="11257032" cy="8747284"/>
          </a:xfrm>
          <a:custGeom>
            <a:avLst/>
            <a:gdLst/>
            <a:ahLst/>
            <a:cxnLst/>
            <a:rect l="l" t="t" r="r" b="b"/>
            <a:pathLst>
              <a:path w="11257032" h="8747284">
                <a:moveTo>
                  <a:pt x="0" y="0"/>
                </a:moveTo>
                <a:lnTo>
                  <a:pt x="11257032" y="0"/>
                </a:lnTo>
                <a:lnTo>
                  <a:pt x="11257032" y="8747284"/>
                </a:lnTo>
                <a:lnTo>
                  <a:pt x="0" y="8747284"/>
                </a:lnTo>
                <a:lnTo>
                  <a:pt x="0" y="0"/>
                </a:lnTo>
                <a:close/>
              </a:path>
            </a:pathLst>
          </a:custGeom>
          <a:blipFill>
            <a:blip r:embed="rId2"/>
            <a:stretch>
              <a:fillRect l="-589"/>
            </a:stretch>
          </a:blipFill>
        </p:spPr>
        <p:txBody>
          <a:bodyPr/>
          <a:lstStyle/>
          <a:p>
            <a:endParaRPr lang="en-US"/>
          </a:p>
        </p:txBody>
      </p:sp>
      <p:sp>
        <p:nvSpPr>
          <p:cNvPr id="3" name="TextBox 3"/>
          <p:cNvSpPr txBox="1"/>
          <p:nvPr/>
        </p:nvSpPr>
        <p:spPr>
          <a:xfrm>
            <a:off x="1778627" y="1807773"/>
            <a:ext cx="5122944" cy="2839576"/>
          </a:xfrm>
          <a:prstGeom prst="rect">
            <a:avLst/>
          </a:prstGeom>
        </p:spPr>
        <p:txBody>
          <a:bodyPr lIns="0" tIns="0" rIns="0" bIns="0" rtlCol="0" anchor="t">
            <a:spAutoFit/>
          </a:bodyPr>
          <a:lstStyle/>
          <a:p>
            <a:pPr marL="0" lvl="0" indent="0" algn="l">
              <a:lnSpc>
                <a:spcPts val="7412"/>
              </a:lnSpc>
            </a:pPr>
            <a:r>
              <a:rPr lang="en-US" sz="7059">
                <a:solidFill>
                  <a:srgbClr val="2F4A81"/>
                </a:solidFill>
                <a:latin typeface="Barlow Bold"/>
              </a:rPr>
              <a:t>Decision Matrix Risk Assessment</a:t>
            </a:r>
          </a:p>
        </p:txBody>
      </p:sp>
      <p:sp>
        <p:nvSpPr>
          <p:cNvPr id="4" name="TextBox 4"/>
          <p:cNvSpPr txBox="1"/>
          <p:nvPr/>
        </p:nvSpPr>
        <p:spPr>
          <a:xfrm>
            <a:off x="1778627" y="6171563"/>
            <a:ext cx="5168852" cy="1308100"/>
          </a:xfrm>
          <a:prstGeom prst="rect">
            <a:avLst/>
          </a:prstGeom>
        </p:spPr>
        <p:txBody>
          <a:bodyPr lIns="0" tIns="0" rIns="0" bIns="0" rtlCol="0" anchor="t">
            <a:spAutoFit/>
          </a:bodyPr>
          <a:lstStyle/>
          <a:p>
            <a:pPr marL="0" lvl="0" indent="0" algn="l">
              <a:lnSpc>
                <a:spcPts val="3499"/>
              </a:lnSpc>
            </a:pPr>
            <a:r>
              <a:rPr lang="en-US" sz="2499">
                <a:solidFill>
                  <a:srgbClr val="2F4A81"/>
                </a:solidFill>
                <a:latin typeface="Barlow Bold"/>
              </a:rPr>
              <a:t>To assess risk to the patient based upon their need to be in respite: DMRA.</a:t>
            </a:r>
          </a:p>
        </p:txBody>
      </p:sp>
      <p:sp>
        <p:nvSpPr>
          <p:cNvPr id="5" name="AutoShape 5"/>
          <p:cNvSpPr/>
          <p:nvPr/>
        </p:nvSpPr>
        <p:spPr>
          <a:xfrm>
            <a:off x="1778627" y="5437924"/>
            <a:ext cx="5122944" cy="0"/>
          </a:xfrm>
          <a:prstGeom prst="line">
            <a:avLst/>
          </a:prstGeom>
          <a:ln w="38100" cap="flat">
            <a:solidFill>
              <a:srgbClr val="2F4A81"/>
            </a:solidFill>
            <a:prstDash val="solid"/>
            <a:headEnd type="none" w="sm" len="sm"/>
            <a:tailEnd type="none" w="sm" len="sm"/>
          </a:ln>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9479837" y="139358"/>
            <a:ext cx="7779463" cy="10147642"/>
          </a:xfrm>
          <a:custGeom>
            <a:avLst/>
            <a:gdLst/>
            <a:ahLst/>
            <a:cxnLst/>
            <a:rect l="l" t="t" r="r" b="b"/>
            <a:pathLst>
              <a:path w="7779463" h="10147642">
                <a:moveTo>
                  <a:pt x="0" y="0"/>
                </a:moveTo>
                <a:lnTo>
                  <a:pt x="7779463" y="0"/>
                </a:lnTo>
                <a:lnTo>
                  <a:pt x="7779463" y="10147642"/>
                </a:lnTo>
                <a:lnTo>
                  <a:pt x="0" y="10147642"/>
                </a:lnTo>
                <a:lnTo>
                  <a:pt x="0" y="0"/>
                </a:lnTo>
                <a:close/>
              </a:path>
            </a:pathLst>
          </a:custGeom>
          <a:blipFill>
            <a:blip r:embed="rId2"/>
            <a:stretch>
              <a:fillRect r="-765"/>
            </a:stretch>
          </a:blipFill>
        </p:spPr>
        <p:txBody>
          <a:bodyPr/>
          <a:lstStyle/>
          <a:p>
            <a:endParaRPr lang="en-US"/>
          </a:p>
        </p:txBody>
      </p:sp>
      <p:sp>
        <p:nvSpPr>
          <p:cNvPr id="3" name="TextBox 3"/>
          <p:cNvSpPr txBox="1"/>
          <p:nvPr/>
        </p:nvSpPr>
        <p:spPr>
          <a:xfrm>
            <a:off x="1562100" y="1559970"/>
            <a:ext cx="7415613" cy="1905770"/>
          </a:xfrm>
          <a:prstGeom prst="rect">
            <a:avLst/>
          </a:prstGeom>
        </p:spPr>
        <p:txBody>
          <a:bodyPr lIns="0" tIns="0" rIns="0" bIns="0" rtlCol="0" anchor="t">
            <a:spAutoFit/>
          </a:bodyPr>
          <a:lstStyle/>
          <a:p>
            <a:pPr marL="0" lvl="0" indent="0" algn="l">
              <a:lnSpc>
                <a:spcPts val="7491"/>
              </a:lnSpc>
            </a:pPr>
            <a:r>
              <a:rPr lang="en-US" sz="6810">
                <a:solidFill>
                  <a:srgbClr val="2F4A81"/>
                </a:solidFill>
                <a:latin typeface="Barlow Bold"/>
              </a:rPr>
              <a:t>The Modified Overt Aggression Scale</a:t>
            </a:r>
          </a:p>
        </p:txBody>
      </p:sp>
      <p:sp>
        <p:nvSpPr>
          <p:cNvPr id="4" name="TextBox 4"/>
          <p:cNvSpPr txBox="1"/>
          <p:nvPr/>
        </p:nvSpPr>
        <p:spPr>
          <a:xfrm>
            <a:off x="1562100" y="4293371"/>
            <a:ext cx="6557882" cy="1066800"/>
          </a:xfrm>
          <a:prstGeom prst="rect">
            <a:avLst/>
          </a:prstGeom>
        </p:spPr>
        <p:txBody>
          <a:bodyPr lIns="0" tIns="0" rIns="0" bIns="0" rtlCol="0" anchor="t">
            <a:spAutoFit/>
          </a:bodyPr>
          <a:lstStyle/>
          <a:p>
            <a:pPr marL="0" lvl="0" indent="0" algn="l">
              <a:lnSpc>
                <a:spcPts val="4200"/>
              </a:lnSpc>
            </a:pPr>
            <a:r>
              <a:rPr lang="en-US" sz="3000">
                <a:solidFill>
                  <a:srgbClr val="2F4A81"/>
                </a:solidFill>
                <a:latin typeface="Barlow Bold"/>
              </a:rPr>
              <a:t>To assess risk to self, other patients, and staff: MOAS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extBox 2"/>
          <p:cNvSpPr txBox="1"/>
          <p:nvPr/>
        </p:nvSpPr>
        <p:spPr>
          <a:xfrm>
            <a:off x="307529" y="197803"/>
            <a:ext cx="4107037" cy="1180110"/>
          </a:xfrm>
          <a:prstGeom prst="rect">
            <a:avLst/>
          </a:prstGeom>
        </p:spPr>
        <p:txBody>
          <a:bodyPr lIns="0" tIns="0" rIns="0" bIns="0" rtlCol="0" anchor="t">
            <a:spAutoFit/>
          </a:bodyPr>
          <a:lstStyle/>
          <a:p>
            <a:pPr algn="ctr">
              <a:lnSpc>
                <a:spcPts val="9664"/>
              </a:lnSpc>
            </a:pPr>
            <a:r>
              <a:rPr lang="en-US" sz="6902">
                <a:solidFill>
                  <a:srgbClr val="2F4A81"/>
                </a:solidFill>
                <a:latin typeface="Barlow Bold"/>
              </a:rPr>
              <a:t>Work Flow</a:t>
            </a:r>
          </a:p>
        </p:txBody>
      </p:sp>
      <p:sp>
        <p:nvSpPr>
          <p:cNvPr id="3" name="TextBox 3"/>
          <p:cNvSpPr txBox="1"/>
          <p:nvPr/>
        </p:nvSpPr>
        <p:spPr>
          <a:xfrm>
            <a:off x="307529" y="1482525"/>
            <a:ext cx="17980471" cy="8797290"/>
          </a:xfrm>
          <a:prstGeom prst="rect">
            <a:avLst/>
          </a:prstGeom>
        </p:spPr>
        <p:txBody>
          <a:bodyPr lIns="0" tIns="0" rIns="0" bIns="0" rtlCol="0" anchor="t">
            <a:spAutoFit/>
          </a:bodyPr>
          <a:lstStyle/>
          <a:p>
            <a:pPr algn="l">
              <a:lnSpc>
                <a:spcPts val="3360"/>
              </a:lnSpc>
              <a:spcBef>
                <a:spcPct val="0"/>
              </a:spcBef>
            </a:pPr>
            <a:r>
              <a:rPr lang="en-US" sz="2400">
                <a:solidFill>
                  <a:srgbClr val="2F4A81"/>
                </a:solidFill>
                <a:latin typeface="Barlow"/>
              </a:rPr>
              <a:t>If the patient requires an IMMEMDIATE discharge due to</a:t>
            </a:r>
            <a:r>
              <a:rPr lang="en-US" sz="2400">
                <a:solidFill>
                  <a:srgbClr val="2F4A81"/>
                </a:solidFill>
                <a:latin typeface="Barlow Bold"/>
              </a:rPr>
              <a:t> an imminent safety risk</a:t>
            </a:r>
            <a:r>
              <a:rPr lang="en-US" sz="2400">
                <a:solidFill>
                  <a:srgbClr val="2F4A81"/>
                </a:solidFill>
                <a:latin typeface="Barlow"/>
              </a:rPr>
              <a:t>, the following steps may not be able to occur, but should be attempted when possible. </a:t>
            </a:r>
          </a:p>
          <a:p>
            <a:pPr algn="l">
              <a:lnSpc>
                <a:spcPts val="3360"/>
              </a:lnSpc>
              <a:spcBef>
                <a:spcPct val="0"/>
              </a:spcBef>
            </a:pPr>
            <a:endParaRPr lang="en-US" sz="2400">
              <a:solidFill>
                <a:srgbClr val="2F4A81"/>
              </a:solidFill>
              <a:latin typeface="Barlow"/>
            </a:endParaRPr>
          </a:p>
          <a:p>
            <a:pPr marL="518162" lvl="1" indent="-259081" algn="l">
              <a:lnSpc>
                <a:spcPts val="3360"/>
              </a:lnSpc>
              <a:spcBef>
                <a:spcPct val="0"/>
              </a:spcBef>
              <a:buAutoNum type="arabicPeriod"/>
            </a:pPr>
            <a:r>
              <a:rPr lang="en-US" sz="2400" u="sng">
                <a:solidFill>
                  <a:srgbClr val="2F4A81"/>
                </a:solidFill>
                <a:latin typeface="Barlow Bold"/>
              </a:rPr>
              <a:t>Identify risk/ challenging behavior</a:t>
            </a:r>
          </a:p>
          <a:p>
            <a:pPr marL="518162" lvl="1" indent="-259081" algn="l">
              <a:lnSpc>
                <a:spcPts val="3360"/>
              </a:lnSpc>
              <a:buFont typeface="Arial"/>
              <a:buChar char="•"/>
            </a:pPr>
            <a:r>
              <a:rPr lang="en-US" sz="2400">
                <a:solidFill>
                  <a:srgbClr val="2F4A81"/>
                </a:solidFill>
                <a:latin typeface="Barlow"/>
              </a:rPr>
              <a:t>Risk to be identified per guidelines. Immediate safety risks vs. non-immediate safety risks.</a:t>
            </a:r>
          </a:p>
          <a:p>
            <a:pPr marL="518162" lvl="1" indent="-259081" algn="l">
              <a:lnSpc>
                <a:spcPts val="3360"/>
              </a:lnSpc>
              <a:spcBef>
                <a:spcPct val="0"/>
              </a:spcBef>
              <a:buFont typeface="Arial"/>
              <a:buChar char="•"/>
            </a:pPr>
            <a:r>
              <a:rPr lang="en-US" sz="2400">
                <a:solidFill>
                  <a:srgbClr val="2F4A81"/>
                </a:solidFill>
                <a:latin typeface="Barlow"/>
              </a:rPr>
              <a:t>If the behavior is determined to be an immediate safety risk, </a:t>
            </a:r>
            <a:r>
              <a:rPr lang="en-US" sz="2400">
                <a:solidFill>
                  <a:srgbClr val="2F4A81"/>
                </a:solidFill>
                <a:latin typeface="Barlow Bold"/>
              </a:rPr>
              <a:t>immediate administrative discharge is appropriate. </a:t>
            </a:r>
          </a:p>
          <a:p>
            <a:pPr marL="518162" lvl="1" indent="-259081" algn="l">
              <a:lnSpc>
                <a:spcPts val="3360"/>
              </a:lnSpc>
              <a:spcBef>
                <a:spcPct val="0"/>
              </a:spcBef>
              <a:buFont typeface="Arial"/>
              <a:buChar char="•"/>
            </a:pPr>
            <a:r>
              <a:rPr lang="en-US" sz="2400">
                <a:solidFill>
                  <a:srgbClr val="2F4A81"/>
                </a:solidFill>
                <a:latin typeface="Barlow"/>
              </a:rPr>
              <a:t>If the behavior is determined to be a non-immediate safety risk,  </a:t>
            </a:r>
            <a:r>
              <a:rPr lang="en-US" sz="2400" u="sng">
                <a:solidFill>
                  <a:srgbClr val="2F4A81"/>
                </a:solidFill>
                <a:latin typeface="Barlow"/>
              </a:rPr>
              <a:t>continue to step 2</a:t>
            </a:r>
            <a:r>
              <a:rPr lang="en-US" sz="2400">
                <a:solidFill>
                  <a:srgbClr val="2F4A81"/>
                </a:solidFill>
                <a:latin typeface="Barlow"/>
              </a:rPr>
              <a:t>.</a:t>
            </a:r>
          </a:p>
          <a:p>
            <a:pPr algn="l">
              <a:lnSpc>
                <a:spcPts val="3360"/>
              </a:lnSpc>
              <a:spcBef>
                <a:spcPct val="0"/>
              </a:spcBef>
            </a:pPr>
            <a:endParaRPr lang="en-US" sz="2400">
              <a:solidFill>
                <a:srgbClr val="2F4A81"/>
              </a:solidFill>
              <a:latin typeface="Barlow"/>
            </a:endParaRPr>
          </a:p>
          <a:p>
            <a:pPr algn="l">
              <a:lnSpc>
                <a:spcPts val="3360"/>
              </a:lnSpc>
              <a:spcBef>
                <a:spcPct val="0"/>
              </a:spcBef>
            </a:pPr>
            <a:r>
              <a:rPr lang="en-US" sz="2400">
                <a:solidFill>
                  <a:srgbClr val="2F4A81"/>
                </a:solidFill>
                <a:latin typeface="Barlow"/>
              </a:rPr>
              <a:t>    2. Per guidelines, </a:t>
            </a:r>
            <a:r>
              <a:rPr lang="en-US" sz="2400">
                <a:solidFill>
                  <a:srgbClr val="2F4A81"/>
                </a:solidFill>
                <a:latin typeface="Barlow Bold"/>
              </a:rPr>
              <a:t>issue a verbal redirection and/or submit incident report to respite leadership.</a:t>
            </a:r>
          </a:p>
          <a:p>
            <a:pPr marL="518162" lvl="1" indent="-259081" algn="l">
              <a:lnSpc>
                <a:spcPts val="3360"/>
              </a:lnSpc>
              <a:spcBef>
                <a:spcPct val="0"/>
              </a:spcBef>
              <a:buFont typeface="Arial"/>
              <a:buChar char="•"/>
            </a:pPr>
            <a:r>
              <a:rPr lang="en-US" sz="2400">
                <a:solidFill>
                  <a:srgbClr val="2F4A81"/>
                </a:solidFill>
                <a:latin typeface="Barlow"/>
              </a:rPr>
              <a:t>Incident reports will be reviewed every weekday morning, and leadership will designate a representative to follow up with the patient and appropriate team members. </a:t>
            </a:r>
          </a:p>
          <a:p>
            <a:pPr marL="518162" lvl="1" indent="-259081" algn="l">
              <a:lnSpc>
                <a:spcPts val="3360"/>
              </a:lnSpc>
              <a:spcBef>
                <a:spcPct val="0"/>
              </a:spcBef>
              <a:buFont typeface="Arial"/>
              <a:buChar char="•"/>
            </a:pPr>
            <a:r>
              <a:rPr lang="en-US" sz="2400">
                <a:solidFill>
                  <a:srgbClr val="2F4A81"/>
                </a:solidFill>
                <a:latin typeface="Barlow"/>
              </a:rPr>
              <a:t>Reports will also be filed in the leadership office, therefore repeat behaviors can be tracked without documenting in the patient’s electronic medical record. </a:t>
            </a:r>
          </a:p>
          <a:p>
            <a:pPr marL="518162" lvl="1" indent="-259081" algn="l">
              <a:lnSpc>
                <a:spcPts val="3360"/>
              </a:lnSpc>
              <a:spcBef>
                <a:spcPct val="0"/>
              </a:spcBef>
              <a:buFont typeface="Arial"/>
              <a:buChar char="•"/>
            </a:pPr>
            <a:r>
              <a:rPr lang="en-US" sz="2400">
                <a:solidFill>
                  <a:srgbClr val="2F4A81"/>
                </a:solidFill>
                <a:latin typeface="Barlow"/>
              </a:rPr>
              <a:t>An e-mail will be sent after each report is followed up on to close the loop and communicate with the appropriate people. </a:t>
            </a:r>
          </a:p>
          <a:p>
            <a:pPr marL="518162" lvl="1" indent="-259081" algn="l">
              <a:lnSpc>
                <a:spcPts val="3360"/>
              </a:lnSpc>
              <a:spcBef>
                <a:spcPct val="0"/>
              </a:spcBef>
              <a:buFont typeface="Arial"/>
              <a:buChar char="•"/>
            </a:pPr>
            <a:r>
              <a:rPr lang="en-US" sz="2400">
                <a:solidFill>
                  <a:srgbClr val="2F4A81"/>
                </a:solidFill>
                <a:latin typeface="Barlow"/>
              </a:rPr>
              <a:t>Challenging behaviors should also be discussed in interdisciplinary huddle. </a:t>
            </a:r>
          </a:p>
          <a:p>
            <a:pPr algn="l">
              <a:lnSpc>
                <a:spcPts val="3360"/>
              </a:lnSpc>
              <a:spcBef>
                <a:spcPct val="0"/>
              </a:spcBef>
            </a:pPr>
            <a:endParaRPr lang="en-US" sz="2400">
              <a:solidFill>
                <a:srgbClr val="2F4A81"/>
              </a:solidFill>
              <a:latin typeface="Barlow"/>
            </a:endParaRPr>
          </a:p>
          <a:p>
            <a:pPr algn="l">
              <a:lnSpc>
                <a:spcPts val="3360"/>
              </a:lnSpc>
              <a:spcBef>
                <a:spcPct val="0"/>
              </a:spcBef>
            </a:pPr>
            <a:r>
              <a:rPr lang="en-US" sz="2400">
                <a:solidFill>
                  <a:srgbClr val="2F4A81"/>
                </a:solidFill>
                <a:latin typeface="Barlow"/>
              </a:rPr>
              <a:t> </a:t>
            </a:r>
          </a:p>
          <a:p>
            <a:pPr algn="l">
              <a:lnSpc>
                <a:spcPts val="3360"/>
              </a:lnSpc>
              <a:spcBef>
                <a:spcPct val="0"/>
              </a:spcBef>
            </a:pPr>
            <a:endParaRPr lang="en-US" sz="2400">
              <a:solidFill>
                <a:srgbClr val="2F4A81"/>
              </a:solidFill>
              <a:latin typeface="Barlow"/>
            </a:endParaRPr>
          </a:p>
          <a:p>
            <a:pPr algn="l">
              <a:lnSpc>
                <a:spcPts val="3360"/>
              </a:lnSpc>
              <a:spcBef>
                <a:spcPct val="0"/>
              </a:spcBef>
            </a:pPr>
            <a:endParaRPr lang="en-US" sz="2400">
              <a:solidFill>
                <a:srgbClr val="2F4A81"/>
              </a:solidFill>
              <a:latin typeface="Barlow"/>
            </a:endParaRPr>
          </a:p>
          <a:p>
            <a:pPr algn="l">
              <a:lnSpc>
                <a:spcPts val="3360"/>
              </a:lnSpc>
              <a:spcBef>
                <a:spcPct val="0"/>
              </a:spcBef>
            </a:pPr>
            <a:endParaRPr lang="en-US" sz="2400">
              <a:solidFill>
                <a:srgbClr val="2F4A81"/>
              </a:solidFill>
              <a:latin typeface="Barlow"/>
            </a:endParaRPr>
          </a:p>
          <a:p>
            <a:pPr algn="l">
              <a:lnSpc>
                <a:spcPts val="3360"/>
              </a:lnSpc>
              <a:spcBef>
                <a:spcPct val="0"/>
              </a:spcBef>
            </a:pPr>
            <a:endParaRPr lang="en-US" sz="2400">
              <a:solidFill>
                <a:srgbClr val="2F4A81"/>
              </a:solidFill>
              <a:latin typeface="Barlow"/>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extBox 2"/>
          <p:cNvSpPr txBox="1"/>
          <p:nvPr/>
        </p:nvSpPr>
        <p:spPr>
          <a:xfrm>
            <a:off x="307529" y="197803"/>
            <a:ext cx="4107037" cy="1180110"/>
          </a:xfrm>
          <a:prstGeom prst="rect">
            <a:avLst/>
          </a:prstGeom>
        </p:spPr>
        <p:txBody>
          <a:bodyPr lIns="0" tIns="0" rIns="0" bIns="0" rtlCol="0" anchor="t">
            <a:spAutoFit/>
          </a:bodyPr>
          <a:lstStyle/>
          <a:p>
            <a:pPr algn="ctr">
              <a:lnSpc>
                <a:spcPts val="9664"/>
              </a:lnSpc>
            </a:pPr>
            <a:r>
              <a:rPr lang="en-US" sz="6902">
                <a:solidFill>
                  <a:srgbClr val="243E8C"/>
                </a:solidFill>
                <a:latin typeface="Barlow Bold"/>
              </a:rPr>
              <a:t>Work Flow</a:t>
            </a:r>
          </a:p>
        </p:txBody>
      </p:sp>
      <p:sp>
        <p:nvSpPr>
          <p:cNvPr id="3" name="TextBox 3"/>
          <p:cNvSpPr txBox="1"/>
          <p:nvPr/>
        </p:nvSpPr>
        <p:spPr>
          <a:xfrm>
            <a:off x="529991" y="1489440"/>
            <a:ext cx="17623741" cy="5184753"/>
          </a:xfrm>
          <a:prstGeom prst="rect">
            <a:avLst/>
          </a:prstGeom>
        </p:spPr>
        <p:txBody>
          <a:bodyPr lIns="0" tIns="0" rIns="0" bIns="0" rtlCol="0" anchor="t">
            <a:spAutoFit/>
          </a:bodyPr>
          <a:lstStyle/>
          <a:p>
            <a:pPr algn="l">
              <a:lnSpc>
                <a:spcPts val="3359"/>
              </a:lnSpc>
              <a:spcBef>
                <a:spcPct val="0"/>
              </a:spcBef>
            </a:pPr>
            <a:r>
              <a:rPr lang="en-US" sz="2400" u="sng" dirty="0">
                <a:solidFill>
                  <a:srgbClr val="243E8C"/>
                </a:solidFill>
                <a:latin typeface="Barlow Bold"/>
              </a:rPr>
              <a:t>3. Risk Analysis </a:t>
            </a:r>
          </a:p>
          <a:p>
            <a:pPr marL="518160" lvl="1" indent="-259080" algn="l">
              <a:lnSpc>
                <a:spcPts val="3359"/>
              </a:lnSpc>
              <a:spcBef>
                <a:spcPct val="0"/>
              </a:spcBef>
              <a:buFont typeface="Arial"/>
              <a:buChar char="•"/>
            </a:pPr>
            <a:r>
              <a:rPr lang="en-US" sz="2400" dirty="0">
                <a:solidFill>
                  <a:srgbClr val="243E8C"/>
                </a:solidFill>
                <a:latin typeface="Barlow"/>
              </a:rPr>
              <a:t>When applicable, risk assessment will be performed to evaluate the risk of discharge to the patient vs. the risk of keeping the patient in respite. Clinical risk to patients will be assessed using a decision matrix risk assessment and risk to safety to others will be assessed using the modified overt aggression scale (see attached).</a:t>
            </a:r>
          </a:p>
          <a:p>
            <a:pPr marL="518160" lvl="1" indent="-259080" algn="l">
              <a:lnSpc>
                <a:spcPts val="3359"/>
              </a:lnSpc>
              <a:spcBef>
                <a:spcPct val="0"/>
              </a:spcBef>
              <a:buFont typeface="Arial"/>
              <a:buChar char="•"/>
            </a:pPr>
            <a:r>
              <a:rPr lang="en-US" sz="2400" dirty="0">
                <a:solidFill>
                  <a:srgbClr val="243E8C"/>
                </a:solidFill>
                <a:latin typeface="Barlow"/>
              </a:rPr>
              <a:t>Scores to be compared if both scales are required to decide. Patients who </a:t>
            </a:r>
            <a:r>
              <a:rPr lang="en-US" sz="2400" dirty="0">
                <a:solidFill>
                  <a:srgbClr val="243E8C"/>
                </a:solidFill>
                <a:latin typeface="Barlow Bold"/>
              </a:rPr>
              <a:t>score less than 4 </a:t>
            </a:r>
            <a:r>
              <a:rPr lang="en-US" sz="2400" dirty="0">
                <a:solidFill>
                  <a:srgbClr val="243E8C"/>
                </a:solidFill>
                <a:latin typeface="Barlow"/>
              </a:rPr>
              <a:t>on the DMRA, can be </a:t>
            </a:r>
            <a:r>
              <a:rPr lang="en-US" sz="2400" u="sng" dirty="0">
                <a:solidFill>
                  <a:srgbClr val="243E8C"/>
                </a:solidFill>
                <a:latin typeface="Barlow"/>
              </a:rPr>
              <a:t>discharged expeditiously</a:t>
            </a:r>
            <a:r>
              <a:rPr lang="en-US" sz="2400" dirty="0">
                <a:solidFill>
                  <a:srgbClr val="243E8C"/>
                </a:solidFill>
                <a:latin typeface="Barlow"/>
              </a:rPr>
              <a:t>. Patients </a:t>
            </a:r>
            <a:r>
              <a:rPr lang="en-US" sz="2400" dirty="0">
                <a:solidFill>
                  <a:srgbClr val="243E8C"/>
                </a:solidFill>
                <a:latin typeface="Barlow Bold"/>
              </a:rPr>
              <a:t>scoring 5-12</a:t>
            </a:r>
            <a:r>
              <a:rPr lang="en-US" sz="2400" dirty="0">
                <a:solidFill>
                  <a:srgbClr val="243E8C"/>
                </a:solidFill>
                <a:latin typeface="Barlow"/>
              </a:rPr>
              <a:t>, should be d</a:t>
            </a:r>
            <a:r>
              <a:rPr lang="en-US" sz="2400" u="sng" dirty="0">
                <a:solidFill>
                  <a:srgbClr val="243E8C"/>
                </a:solidFill>
                <a:latin typeface="Barlow"/>
              </a:rPr>
              <a:t>ischarged as soon as a safe discharge plan can be put in place.</a:t>
            </a:r>
            <a:r>
              <a:rPr lang="en-US" sz="2400" dirty="0">
                <a:solidFill>
                  <a:srgbClr val="243E8C"/>
                </a:solidFill>
                <a:latin typeface="Barlow"/>
              </a:rPr>
              <a:t> Patients scoring </a:t>
            </a:r>
            <a:r>
              <a:rPr lang="en-US" sz="2400" dirty="0">
                <a:solidFill>
                  <a:srgbClr val="243E8C"/>
                </a:solidFill>
                <a:latin typeface="Barlow Bold"/>
              </a:rPr>
              <a:t>15-25</a:t>
            </a:r>
            <a:r>
              <a:rPr lang="en-US" sz="2400" dirty="0">
                <a:solidFill>
                  <a:srgbClr val="243E8C"/>
                </a:solidFill>
                <a:latin typeface="Barlow"/>
              </a:rPr>
              <a:t> will require </a:t>
            </a:r>
            <a:r>
              <a:rPr lang="en-US" sz="2400" u="sng" dirty="0">
                <a:solidFill>
                  <a:srgbClr val="243E8C"/>
                </a:solidFill>
                <a:latin typeface="Barlow"/>
              </a:rPr>
              <a:t>additional supports to remain in respite</a:t>
            </a:r>
            <a:r>
              <a:rPr lang="en-US" sz="2400" dirty="0">
                <a:solidFill>
                  <a:srgbClr val="243E8C"/>
                </a:solidFill>
                <a:latin typeface="Barlow"/>
              </a:rPr>
              <a:t> until there is a </a:t>
            </a:r>
            <a:r>
              <a:rPr lang="en-US" sz="2400" dirty="0">
                <a:solidFill>
                  <a:srgbClr val="243E8C"/>
                </a:solidFill>
                <a:latin typeface="Barlow Italics"/>
              </a:rPr>
              <a:t>change in score or situation. </a:t>
            </a:r>
          </a:p>
          <a:p>
            <a:pPr marL="518160" lvl="1" indent="-259080" algn="l">
              <a:lnSpc>
                <a:spcPts val="3359"/>
              </a:lnSpc>
              <a:spcBef>
                <a:spcPct val="0"/>
              </a:spcBef>
              <a:buFont typeface="Arial"/>
              <a:buChar char="•"/>
            </a:pPr>
            <a:r>
              <a:rPr lang="en-US" sz="2400" dirty="0">
                <a:solidFill>
                  <a:srgbClr val="243E8C"/>
                </a:solidFill>
                <a:latin typeface="Barlow"/>
              </a:rPr>
              <a:t>If their MOAS score is greater than their DMRA score, </a:t>
            </a:r>
            <a:r>
              <a:rPr lang="en-US" sz="2400" u="sng" dirty="0">
                <a:solidFill>
                  <a:srgbClr val="243E8C"/>
                </a:solidFill>
                <a:latin typeface="Barlow Bold"/>
              </a:rPr>
              <a:t>the patient will be discharged</a:t>
            </a:r>
            <a:r>
              <a:rPr lang="en-US" sz="2400" dirty="0">
                <a:solidFill>
                  <a:srgbClr val="243E8C"/>
                </a:solidFill>
                <a:latin typeface="Barlow"/>
              </a:rPr>
              <a:t>. </a:t>
            </a:r>
            <a:r>
              <a:rPr lang="en-US" sz="2400" dirty="0">
                <a:solidFill>
                  <a:srgbClr val="243E8C"/>
                </a:solidFill>
                <a:latin typeface="Barlow Bold"/>
              </a:rPr>
              <a:t>If the patient’s MOAS score is greater than nine, the patient will be considered for discharge regardless of their DMRA score.</a:t>
            </a:r>
            <a:r>
              <a:rPr lang="en-US" sz="2400" dirty="0">
                <a:solidFill>
                  <a:srgbClr val="243E8C"/>
                </a:solidFill>
                <a:latin typeface="Barlow"/>
              </a:rPr>
              <a:t> </a:t>
            </a:r>
          </a:p>
          <a:p>
            <a:pPr marL="518160" lvl="1" indent="-259080" algn="l">
              <a:lnSpc>
                <a:spcPts val="3359"/>
              </a:lnSpc>
              <a:spcBef>
                <a:spcPct val="0"/>
              </a:spcBef>
              <a:buFont typeface="Arial"/>
              <a:buChar char="•"/>
            </a:pPr>
            <a:r>
              <a:rPr lang="en-US" sz="2400" dirty="0">
                <a:solidFill>
                  <a:srgbClr val="243E8C"/>
                </a:solidFill>
                <a:latin typeface="Barlow"/>
              </a:rPr>
              <a:t>Team provider or medical director on call should perform DMRA to determine medical risk to patient. </a:t>
            </a:r>
          </a:p>
          <a:p>
            <a:pPr marL="518160" lvl="1" indent="-259080" algn="l">
              <a:lnSpc>
                <a:spcPts val="3359"/>
              </a:lnSpc>
              <a:spcBef>
                <a:spcPct val="0"/>
              </a:spcBef>
              <a:buFont typeface="Arial"/>
              <a:buChar char="•"/>
            </a:pPr>
            <a:r>
              <a:rPr lang="en-US" sz="2400" dirty="0">
                <a:solidFill>
                  <a:srgbClr val="243E8C"/>
                </a:solidFill>
                <a:latin typeface="Barlow"/>
              </a:rPr>
              <a:t>Behavioral health clinician, Nurse Manager, or member of Leadership to perform MOAS. </a:t>
            </a:r>
          </a:p>
          <a:p>
            <a:pPr algn="l">
              <a:lnSpc>
                <a:spcPts val="3359"/>
              </a:lnSpc>
              <a:spcBef>
                <a:spcPct val="0"/>
              </a:spcBef>
            </a:pPr>
            <a:endParaRPr lang="en-US" sz="2400" dirty="0">
              <a:solidFill>
                <a:srgbClr val="243E8C"/>
              </a:solidFill>
              <a:latin typeface="Barlow"/>
            </a:endParaRPr>
          </a:p>
        </p:txBody>
      </p:sp>
      <p:sp>
        <p:nvSpPr>
          <p:cNvPr id="4" name="TextBox 4"/>
          <p:cNvSpPr txBox="1"/>
          <p:nvPr/>
        </p:nvSpPr>
        <p:spPr>
          <a:xfrm>
            <a:off x="529991" y="6265869"/>
            <a:ext cx="15350133" cy="3348990"/>
          </a:xfrm>
          <a:prstGeom prst="rect">
            <a:avLst/>
          </a:prstGeom>
        </p:spPr>
        <p:txBody>
          <a:bodyPr lIns="0" tIns="0" rIns="0" bIns="0" rtlCol="0" anchor="t">
            <a:spAutoFit/>
          </a:bodyPr>
          <a:lstStyle/>
          <a:p>
            <a:pPr algn="l">
              <a:lnSpc>
                <a:spcPts val="3359"/>
              </a:lnSpc>
              <a:spcBef>
                <a:spcPct val="0"/>
              </a:spcBef>
            </a:pPr>
            <a:r>
              <a:rPr lang="en-US" sz="2400" u="sng" dirty="0">
                <a:solidFill>
                  <a:srgbClr val="243E8C"/>
                </a:solidFill>
                <a:latin typeface="Barlow Bold"/>
              </a:rPr>
              <a:t>4. Risk Treatment </a:t>
            </a:r>
          </a:p>
          <a:p>
            <a:pPr marL="518160" lvl="1" indent="-259080" algn="l">
              <a:lnSpc>
                <a:spcPts val="3359"/>
              </a:lnSpc>
              <a:buFont typeface="Arial"/>
              <a:buChar char="•"/>
            </a:pPr>
            <a:r>
              <a:rPr lang="en-US" sz="2400" dirty="0">
                <a:solidFill>
                  <a:srgbClr val="243E8C"/>
                </a:solidFill>
                <a:latin typeface="Barlow"/>
              </a:rPr>
              <a:t>A plan will be put in place to support challenging patient behaviors and communicated with appropriate staff. </a:t>
            </a:r>
          </a:p>
          <a:p>
            <a:pPr marL="1036320" lvl="2" indent="-345440" algn="l">
              <a:lnSpc>
                <a:spcPts val="3359"/>
              </a:lnSpc>
              <a:spcBef>
                <a:spcPct val="0"/>
              </a:spcBef>
              <a:buFont typeface="Arial"/>
              <a:buChar char="⚬"/>
            </a:pPr>
            <a:r>
              <a:rPr lang="en-US" sz="2400" dirty="0">
                <a:solidFill>
                  <a:srgbClr val="243E8C"/>
                </a:solidFill>
                <a:latin typeface="Barlow"/>
              </a:rPr>
              <a:t>Recurring challenging behaviors will prompt the medical team to put a contingency plan in place.</a:t>
            </a:r>
          </a:p>
          <a:p>
            <a:pPr marL="1036320" lvl="2" indent="-345440" algn="l">
              <a:lnSpc>
                <a:spcPts val="3359"/>
              </a:lnSpc>
              <a:spcBef>
                <a:spcPct val="0"/>
              </a:spcBef>
              <a:buFont typeface="Arial"/>
              <a:buChar char="⚬"/>
            </a:pPr>
            <a:r>
              <a:rPr lang="en-US" sz="2400" dirty="0">
                <a:solidFill>
                  <a:srgbClr val="243E8C"/>
                </a:solidFill>
                <a:latin typeface="Barlow"/>
              </a:rPr>
              <a:t>Contingency plans will be set up for patients at high risk of administrative discharge during team rounds.</a:t>
            </a:r>
          </a:p>
          <a:p>
            <a:pPr marL="1036320" lvl="2" indent="-345440" algn="l">
              <a:lnSpc>
                <a:spcPts val="3359"/>
              </a:lnSpc>
              <a:spcBef>
                <a:spcPct val="0"/>
              </a:spcBef>
              <a:buFont typeface="Arial"/>
              <a:buChar char="⚬"/>
            </a:pPr>
            <a:r>
              <a:rPr lang="en-US" sz="2400" dirty="0">
                <a:solidFill>
                  <a:srgbClr val="243E8C"/>
                </a:solidFill>
                <a:latin typeface="Barlow"/>
              </a:rPr>
              <a:t>Persistent challenging behaviors will be considered for discharge per the non-immediate safety risk protocol.</a:t>
            </a:r>
          </a:p>
          <a:p>
            <a:pPr algn="l">
              <a:lnSpc>
                <a:spcPts val="3359"/>
              </a:lnSpc>
              <a:spcBef>
                <a:spcPct val="0"/>
              </a:spcBef>
            </a:pPr>
            <a:r>
              <a:rPr lang="en-US" sz="2400" u="sng" dirty="0">
                <a:solidFill>
                  <a:srgbClr val="243E8C"/>
                </a:solidFill>
                <a:latin typeface="Barlow Bold"/>
              </a:rPr>
              <a:t>5. Monitoring and Review </a:t>
            </a:r>
          </a:p>
          <a:p>
            <a:pPr marL="518160" lvl="1" indent="-259080" algn="l">
              <a:lnSpc>
                <a:spcPts val="3359"/>
              </a:lnSpc>
              <a:buFont typeface="Arial"/>
              <a:buChar char="•"/>
            </a:pPr>
            <a:r>
              <a:rPr lang="en-US" sz="2400" dirty="0">
                <a:solidFill>
                  <a:srgbClr val="243E8C"/>
                </a:solidFill>
                <a:latin typeface="Barlow"/>
              </a:rPr>
              <a:t>Reach out to the outpatient team (if applicable) to put community support in place when possible. </a:t>
            </a:r>
          </a:p>
          <a:p>
            <a:pPr marL="518160" lvl="1" indent="-259080" algn="l">
              <a:lnSpc>
                <a:spcPts val="3359"/>
              </a:lnSpc>
              <a:buFont typeface="Arial"/>
              <a:buChar char="•"/>
            </a:pPr>
            <a:r>
              <a:rPr lang="en-US" sz="2400" dirty="0">
                <a:solidFill>
                  <a:srgbClr val="243E8C"/>
                </a:solidFill>
                <a:latin typeface="Barlow"/>
              </a:rPr>
              <a:t>Send e-mail to CRIT list if patient is eligible for a restriction/ readmission criterion when returning.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8874862" y="1714919"/>
            <a:ext cx="9142884" cy="6857163"/>
          </a:xfrm>
          <a:custGeom>
            <a:avLst/>
            <a:gdLst/>
            <a:ahLst/>
            <a:cxnLst/>
            <a:rect l="l" t="t" r="r" b="b"/>
            <a:pathLst>
              <a:path w="9142884" h="6857163">
                <a:moveTo>
                  <a:pt x="0" y="0"/>
                </a:moveTo>
                <a:lnTo>
                  <a:pt x="9142884" y="0"/>
                </a:lnTo>
                <a:lnTo>
                  <a:pt x="9142884" y="6857162"/>
                </a:lnTo>
                <a:lnTo>
                  <a:pt x="0" y="685716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70421" y="396240"/>
            <a:ext cx="2573387" cy="688975"/>
          </a:xfrm>
          <a:prstGeom prst="rect">
            <a:avLst/>
          </a:prstGeom>
        </p:spPr>
        <p:txBody>
          <a:bodyPr lIns="0" tIns="0" rIns="0" bIns="0" rtlCol="0" anchor="t">
            <a:spAutoFit/>
          </a:bodyPr>
          <a:lstStyle/>
          <a:p>
            <a:pPr algn="ctr">
              <a:lnSpc>
                <a:spcPts val="5599"/>
              </a:lnSpc>
            </a:pPr>
            <a:r>
              <a:rPr lang="en-US" sz="3999">
                <a:solidFill>
                  <a:srgbClr val="2F4A81"/>
                </a:solidFill>
                <a:latin typeface="Barlow Bold"/>
              </a:rPr>
              <a:t>Example #1</a:t>
            </a:r>
          </a:p>
        </p:txBody>
      </p:sp>
      <p:sp>
        <p:nvSpPr>
          <p:cNvPr id="4" name="TextBox 4"/>
          <p:cNvSpPr txBox="1"/>
          <p:nvPr/>
        </p:nvSpPr>
        <p:spPr>
          <a:xfrm>
            <a:off x="1028700" y="2810477"/>
            <a:ext cx="7658841" cy="6697585"/>
          </a:xfrm>
          <a:prstGeom prst="rect">
            <a:avLst/>
          </a:prstGeom>
        </p:spPr>
        <p:txBody>
          <a:bodyPr lIns="0" tIns="0" rIns="0" bIns="0" rtlCol="0" anchor="t">
            <a:spAutoFit/>
          </a:bodyPr>
          <a:lstStyle/>
          <a:p>
            <a:pPr algn="l">
              <a:lnSpc>
                <a:spcPts val="3591"/>
              </a:lnSpc>
              <a:spcBef>
                <a:spcPct val="0"/>
              </a:spcBef>
            </a:pPr>
            <a:r>
              <a:rPr lang="en-US" sz="2565">
                <a:solidFill>
                  <a:srgbClr val="2F4A81"/>
                </a:solidFill>
                <a:latin typeface="Barlow"/>
              </a:rPr>
              <a:t>52 y/o F admitted to respite s/p below the knee amputation. Sutures remain in place and the site is healing normally. Patient is closely followed by ortho/vascular and the wound is requiring daily and PRN dressing changes. The patient is at the end of a pain medication taper. </a:t>
            </a:r>
          </a:p>
          <a:p>
            <a:pPr marL="553905" lvl="1" indent="-276952" algn="l">
              <a:lnSpc>
                <a:spcPts val="3591"/>
              </a:lnSpc>
              <a:spcBef>
                <a:spcPct val="0"/>
              </a:spcBef>
              <a:buFont typeface="Arial"/>
              <a:buChar char="•"/>
            </a:pPr>
            <a:r>
              <a:rPr lang="en-US" sz="2565">
                <a:solidFill>
                  <a:srgbClr val="2F4A81"/>
                </a:solidFill>
                <a:latin typeface="Barlow"/>
              </a:rPr>
              <a:t>The patient is often </a:t>
            </a:r>
            <a:r>
              <a:rPr lang="en-US" sz="2565">
                <a:solidFill>
                  <a:srgbClr val="2F4A81"/>
                </a:solidFill>
                <a:latin typeface="Barlow Bold"/>
              </a:rPr>
              <a:t>unable to follow the respite routine, asks for extra smoke breaks, occasionally has angry outbursts directed toward staff, does not get dressing changed daily as ordered. </a:t>
            </a:r>
          </a:p>
          <a:p>
            <a:pPr marL="553905" lvl="1" indent="-276952" algn="l">
              <a:lnSpc>
                <a:spcPts val="3591"/>
              </a:lnSpc>
              <a:spcBef>
                <a:spcPct val="0"/>
              </a:spcBef>
              <a:buFont typeface="Arial"/>
              <a:buChar char="•"/>
            </a:pPr>
            <a:r>
              <a:rPr lang="en-US" sz="2565">
                <a:solidFill>
                  <a:srgbClr val="2F4A81"/>
                </a:solidFill>
                <a:latin typeface="Barlow Bold"/>
              </a:rPr>
              <a:t>It is becoming increasingly challenging to redirect this patient. Her only discharge option is shelter</a:t>
            </a:r>
            <a:r>
              <a:rPr lang="en-US" sz="2565">
                <a:solidFill>
                  <a:srgbClr val="2F4A81"/>
                </a:solidFill>
                <a:latin typeface="Barlow"/>
              </a:rPr>
              <a:t>. </a:t>
            </a:r>
          </a:p>
          <a:p>
            <a:pPr algn="l">
              <a:lnSpc>
                <a:spcPts val="3591"/>
              </a:lnSpc>
              <a:spcBef>
                <a:spcPct val="0"/>
              </a:spcBef>
            </a:pPr>
            <a:endParaRPr lang="en-US" sz="2565">
              <a:solidFill>
                <a:srgbClr val="2F4A81"/>
              </a:solidFill>
              <a:latin typeface="Barlow"/>
            </a:endParaRPr>
          </a:p>
        </p:txBody>
      </p:sp>
      <p:sp>
        <p:nvSpPr>
          <p:cNvPr id="5" name="TextBox 5"/>
          <p:cNvSpPr txBox="1"/>
          <p:nvPr/>
        </p:nvSpPr>
        <p:spPr>
          <a:xfrm>
            <a:off x="1028700" y="1945615"/>
            <a:ext cx="2573386" cy="514885"/>
          </a:xfrm>
          <a:prstGeom prst="rect">
            <a:avLst/>
          </a:prstGeom>
        </p:spPr>
        <p:txBody>
          <a:bodyPr wrap="square" lIns="0" tIns="0" rIns="0" bIns="0" rtlCol="0" anchor="t">
            <a:spAutoFit/>
          </a:bodyPr>
          <a:lstStyle/>
          <a:p>
            <a:pPr algn="ctr">
              <a:lnSpc>
                <a:spcPts val="4480"/>
              </a:lnSpc>
            </a:pPr>
            <a:r>
              <a:rPr lang="en-US" sz="3200" dirty="0">
                <a:solidFill>
                  <a:srgbClr val="3A4D84"/>
                </a:solidFill>
                <a:latin typeface="Barlow Bold"/>
              </a:rPr>
              <a:t>Situation: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extBox 2"/>
          <p:cNvSpPr txBox="1"/>
          <p:nvPr/>
        </p:nvSpPr>
        <p:spPr>
          <a:xfrm>
            <a:off x="398427" y="6990715"/>
            <a:ext cx="7504233" cy="3181985"/>
          </a:xfrm>
          <a:prstGeom prst="rect">
            <a:avLst/>
          </a:prstGeom>
        </p:spPr>
        <p:txBody>
          <a:bodyPr lIns="0" tIns="0" rIns="0" bIns="0" rtlCol="0" anchor="t">
            <a:spAutoFit/>
          </a:bodyPr>
          <a:lstStyle/>
          <a:p>
            <a:pPr marL="561341" lvl="1" indent="-280670" algn="l">
              <a:lnSpc>
                <a:spcPts val="3640"/>
              </a:lnSpc>
              <a:buFont typeface="Arial"/>
              <a:buChar char="•"/>
            </a:pPr>
            <a:r>
              <a:rPr lang="en-US" sz="2600">
                <a:solidFill>
                  <a:srgbClr val="2F4A81"/>
                </a:solidFill>
                <a:latin typeface="Barlow"/>
              </a:rPr>
              <a:t>No immediate safety threat</a:t>
            </a:r>
          </a:p>
          <a:p>
            <a:pPr marL="561341" lvl="1" indent="-280670" algn="l">
              <a:lnSpc>
                <a:spcPts val="3640"/>
              </a:lnSpc>
              <a:buFont typeface="Arial"/>
              <a:buChar char="•"/>
            </a:pPr>
            <a:r>
              <a:rPr lang="en-US" sz="2600">
                <a:solidFill>
                  <a:srgbClr val="2F4A81"/>
                </a:solidFill>
                <a:latin typeface="Barlow"/>
              </a:rPr>
              <a:t>Multiple Behavior Complaints submitted through the incident report</a:t>
            </a:r>
          </a:p>
          <a:p>
            <a:pPr marL="561341" lvl="1" indent="-280670" algn="l">
              <a:lnSpc>
                <a:spcPts val="3640"/>
              </a:lnSpc>
              <a:buFont typeface="Arial"/>
              <a:buChar char="•"/>
            </a:pPr>
            <a:r>
              <a:rPr lang="en-US" sz="2600">
                <a:solidFill>
                  <a:srgbClr val="2F4A81"/>
                </a:solidFill>
                <a:latin typeface="Barlow"/>
              </a:rPr>
              <a:t> BH does MOAS- Verbal Aggression :2 Aggression against property (2 with weight =) 4= 6</a:t>
            </a:r>
          </a:p>
          <a:p>
            <a:pPr marL="561341" lvl="1" indent="-280670" algn="l">
              <a:lnSpc>
                <a:spcPts val="3640"/>
              </a:lnSpc>
              <a:spcBef>
                <a:spcPct val="0"/>
              </a:spcBef>
              <a:buFont typeface="Arial"/>
              <a:buChar char="•"/>
            </a:pPr>
            <a:r>
              <a:rPr lang="en-US" sz="2600">
                <a:solidFill>
                  <a:srgbClr val="2F4A81"/>
                </a:solidFill>
                <a:latin typeface="Barlow"/>
              </a:rPr>
              <a:t> DMRA 6 (Improbable (2) Moderate (3) = 6</a:t>
            </a:r>
          </a:p>
        </p:txBody>
      </p:sp>
      <p:sp>
        <p:nvSpPr>
          <p:cNvPr id="3" name="Freeform 3"/>
          <p:cNvSpPr/>
          <p:nvPr/>
        </p:nvSpPr>
        <p:spPr>
          <a:xfrm>
            <a:off x="252068" y="451125"/>
            <a:ext cx="8046713" cy="6299568"/>
          </a:xfrm>
          <a:custGeom>
            <a:avLst/>
            <a:gdLst/>
            <a:ahLst/>
            <a:cxnLst/>
            <a:rect l="l" t="t" r="r" b="b"/>
            <a:pathLst>
              <a:path w="8046713" h="6299568">
                <a:moveTo>
                  <a:pt x="0" y="0"/>
                </a:moveTo>
                <a:lnTo>
                  <a:pt x="8046713" y="0"/>
                </a:lnTo>
                <a:lnTo>
                  <a:pt x="8046713" y="6299568"/>
                </a:lnTo>
                <a:lnTo>
                  <a:pt x="0" y="6299568"/>
                </a:lnTo>
                <a:lnTo>
                  <a:pt x="0" y="0"/>
                </a:lnTo>
                <a:close/>
              </a:path>
            </a:pathLst>
          </a:custGeom>
          <a:blipFill>
            <a:blip r:embed="rId2"/>
            <a:stretch>
              <a:fillRect/>
            </a:stretch>
          </a:blipFill>
        </p:spPr>
        <p:txBody>
          <a:bodyPr/>
          <a:lstStyle/>
          <a:p>
            <a:endParaRPr lang="en-US"/>
          </a:p>
        </p:txBody>
      </p:sp>
      <p:sp>
        <p:nvSpPr>
          <p:cNvPr id="4" name="Freeform 4"/>
          <p:cNvSpPr/>
          <p:nvPr/>
        </p:nvSpPr>
        <p:spPr>
          <a:xfrm>
            <a:off x="8597645" y="451125"/>
            <a:ext cx="5822195" cy="9141545"/>
          </a:xfrm>
          <a:custGeom>
            <a:avLst/>
            <a:gdLst/>
            <a:ahLst/>
            <a:cxnLst/>
            <a:rect l="l" t="t" r="r" b="b"/>
            <a:pathLst>
              <a:path w="5822195" h="9141545">
                <a:moveTo>
                  <a:pt x="0" y="0"/>
                </a:moveTo>
                <a:lnTo>
                  <a:pt x="5822196" y="0"/>
                </a:lnTo>
                <a:lnTo>
                  <a:pt x="5822196" y="9141545"/>
                </a:lnTo>
                <a:lnTo>
                  <a:pt x="0" y="9141545"/>
                </a:lnTo>
                <a:lnTo>
                  <a:pt x="0" y="0"/>
                </a:lnTo>
                <a:close/>
              </a:path>
            </a:pathLst>
          </a:custGeom>
          <a:blipFill>
            <a:blip r:embed="rId3"/>
            <a:stretch>
              <a:fillRect t="-269" r="-2426" b="-1299"/>
            </a:stretch>
          </a:blipFill>
        </p:spPr>
        <p:txBody>
          <a:bodyPr/>
          <a:lstStyle/>
          <a:p>
            <a:endParaRPr lang="en-US"/>
          </a:p>
        </p:txBody>
      </p:sp>
      <p:sp>
        <p:nvSpPr>
          <p:cNvPr id="5" name="TextBox 5"/>
          <p:cNvSpPr txBox="1"/>
          <p:nvPr/>
        </p:nvSpPr>
        <p:spPr>
          <a:xfrm>
            <a:off x="14715116" y="1491201"/>
            <a:ext cx="3198492" cy="6230620"/>
          </a:xfrm>
          <a:prstGeom prst="rect">
            <a:avLst/>
          </a:prstGeom>
        </p:spPr>
        <p:txBody>
          <a:bodyPr lIns="0" tIns="0" rIns="0" bIns="0" rtlCol="0" anchor="t">
            <a:spAutoFit/>
          </a:bodyPr>
          <a:lstStyle/>
          <a:p>
            <a:pPr algn="l">
              <a:lnSpc>
                <a:spcPts val="3080"/>
              </a:lnSpc>
              <a:spcBef>
                <a:spcPct val="0"/>
              </a:spcBef>
            </a:pPr>
            <a:r>
              <a:rPr lang="en-US" sz="2200">
                <a:solidFill>
                  <a:srgbClr val="2F4A81"/>
                </a:solidFill>
                <a:latin typeface="Barlow"/>
              </a:rPr>
              <a:t>According to this assessment -</a:t>
            </a:r>
            <a:r>
              <a:rPr lang="en-US" sz="2200">
                <a:solidFill>
                  <a:srgbClr val="2F4A81"/>
                </a:solidFill>
                <a:latin typeface="Barlow Bold"/>
              </a:rPr>
              <a:t>patient should remain in respite until a safe discharge plan can be made.</a:t>
            </a:r>
          </a:p>
          <a:p>
            <a:pPr marL="474983" lvl="1" indent="-237491" algn="l">
              <a:lnSpc>
                <a:spcPts val="3080"/>
              </a:lnSpc>
              <a:spcBef>
                <a:spcPct val="0"/>
              </a:spcBef>
              <a:buFont typeface="Arial"/>
              <a:buChar char="•"/>
            </a:pPr>
            <a:r>
              <a:rPr lang="en-US" sz="2200">
                <a:solidFill>
                  <a:srgbClr val="2F4A81"/>
                </a:solidFill>
                <a:latin typeface="Barlow"/>
              </a:rPr>
              <a:t>This may mean that the patient stays until condition improves such that the risk of harm is decreased. </a:t>
            </a:r>
          </a:p>
          <a:p>
            <a:pPr marL="474983" lvl="1" indent="-237491" algn="l">
              <a:lnSpc>
                <a:spcPts val="3080"/>
              </a:lnSpc>
              <a:spcBef>
                <a:spcPct val="0"/>
              </a:spcBef>
              <a:buFont typeface="Arial"/>
              <a:buChar char="•"/>
            </a:pPr>
            <a:r>
              <a:rPr lang="en-US" sz="2200">
                <a:solidFill>
                  <a:srgbClr val="2F4A81"/>
                </a:solidFill>
                <a:latin typeface="Barlow"/>
              </a:rPr>
              <a:t>Behavioral interventions should be put into place to support both the patient and staff.</a:t>
            </a:r>
          </a:p>
          <a:p>
            <a:pPr algn="l">
              <a:lnSpc>
                <a:spcPts val="3080"/>
              </a:lnSpc>
            </a:pPr>
            <a:endParaRPr lang="en-US" sz="2200">
              <a:solidFill>
                <a:srgbClr val="2F4A81"/>
              </a:solidFill>
              <a:latin typeface="Barlow"/>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extBox 2"/>
          <p:cNvSpPr txBox="1"/>
          <p:nvPr/>
        </p:nvSpPr>
        <p:spPr>
          <a:xfrm>
            <a:off x="814238" y="396240"/>
            <a:ext cx="3224361" cy="641201"/>
          </a:xfrm>
          <a:prstGeom prst="rect">
            <a:avLst/>
          </a:prstGeom>
        </p:spPr>
        <p:txBody>
          <a:bodyPr wrap="square" lIns="0" tIns="0" rIns="0" bIns="0" rtlCol="0" anchor="t">
            <a:spAutoFit/>
          </a:bodyPr>
          <a:lstStyle/>
          <a:p>
            <a:pPr algn="ctr">
              <a:lnSpc>
                <a:spcPts val="5599"/>
              </a:lnSpc>
            </a:pPr>
            <a:r>
              <a:rPr lang="en-US" sz="3999" dirty="0">
                <a:solidFill>
                  <a:srgbClr val="2F4A81"/>
                </a:solidFill>
                <a:latin typeface="Barlow Bold"/>
              </a:rPr>
              <a:t>Example #2</a:t>
            </a:r>
          </a:p>
        </p:txBody>
      </p:sp>
      <p:sp>
        <p:nvSpPr>
          <p:cNvPr id="3" name="TextBox 3"/>
          <p:cNvSpPr txBox="1"/>
          <p:nvPr/>
        </p:nvSpPr>
        <p:spPr>
          <a:xfrm>
            <a:off x="814238" y="1822935"/>
            <a:ext cx="2400300" cy="514885"/>
          </a:xfrm>
          <a:prstGeom prst="rect">
            <a:avLst/>
          </a:prstGeom>
        </p:spPr>
        <p:txBody>
          <a:bodyPr wrap="square" lIns="0" tIns="0" rIns="0" bIns="0" rtlCol="0" anchor="t">
            <a:spAutoFit/>
          </a:bodyPr>
          <a:lstStyle/>
          <a:p>
            <a:pPr algn="ctr">
              <a:lnSpc>
                <a:spcPts val="4480"/>
              </a:lnSpc>
            </a:pPr>
            <a:r>
              <a:rPr lang="en-US" sz="3200" dirty="0">
                <a:solidFill>
                  <a:srgbClr val="3A4D84"/>
                </a:solidFill>
                <a:latin typeface="Barlow Bold"/>
              </a:rPr>
              <a:t>Situation:</a:t>
            </a:r>
          </a:p>
        </p:txBody>
      </p:sp>
      <p:sp>
        <p:nvSpPr>
          <p:cNvPr id="4" name="TextBox 4"/>
          <p:cNvSpPr txBox="1"/>
          <p:nvPr/>
        </p:nvSpPr>
        <p:spPr>
          <a:xfrm>
            <a:off x="1028700" y="2360680"/>
            <a:ext cx="7658841" cy="7145260"/>
          </a:xfrm>
          <a:prstGeom prst="rect">
            <a:avLst/>
          </a:prstGeom>
        </p:spPr>
        <p:txBody>
          <a:bodyPr lIns="0" tIns="0" rIns="0" bIns="0" rtlCol="0" anchor="t">
            <a:spAutoFit/>
          </a:bodyPr>
          <a:lstStyle/>
          <a:p>
            <a:pPr algn="l">
              <a:lnSpc>
                <a:spcPts val="3591"/>
              </a:lnSpc>
              <a:spcBef>
                <a:spcPct val="0"/>
              </a:spcBef>
            </a:pPr>
            <a:r>
              <a:rPr lang="en-US" sz="2565" dirty="0">
                <a:solidFill>
                  <a:srgbClr val="2F4A81"/>
                </a:solidFill>
                <a:latin typeface="Barlow"/>
              </a:rPr>
              <a:t>66 YOM admitted to respite iso dislocated jaw, pending surgical reduction. Patient’s care also complicated by dysphagia 2/2 </a:t>
            </a:r>
            <a:r>
              <a:rPr lang="en-US" sz="2565" dirty="0" err="1">
                <a:solidFill>
                  <a:srgbClr val="2F4A81"/>
                </a:solidFill>
                <a:latin typeface="Barlow"/>
              </a:rPr>
              <a:t>hx</a:t>
            </a:r>
            <a:r>
              <a:rPr lang="en-US" sz="2565" dirty="0">
                <a:solidFill>
                  <a:srgbClr val="2F4A81"/>
                </a:solidFill>
                <a:latin typeface="Barlow"/>
              </a:rPr>
              <a:t> of SCC of proximal esophagus. Due to this patient required all meds to be crushed and given in applesauce.  Patient also had a significant cognitive impairment iso TBI. All of these complex needs made placement for this patient difficult. </a:t>
            </a:r>
          </a:p>
          <a:p>
            <a:pPr marL="553905" lvl="1" indent="-276952" algn="l">
              <a:lnSpc>
                <a:spcPts val="3591"/>
              </a:lnSpc>
              <a:spcBef>
                <a:spcPct val="0"/>
              </a:spcBef>
              <a:buFont typeface="Arial"/>
              <a:buChar char="•"/>
            </a:pPr>
            <a:r>
              <a:rPr lang="en-US" sz="2565" dirty="0">
                <a:solidFill>
                  <a:srgbClr val="2F4A81"/>
                </a:solidFill>
                <a:latin typeface="Barlow"/>
              </a:rPr>
              <a:t>Patient became agitated and difficult to redirect at times due to his TBI</a:t>
            </a:r>
            <a:r>
              <a:rPr lang="en-US" sz="2565" dirty="0">
                <a:solidFill>
                  <a:srgbClr val="2F4A81"/>
                </a:solidFill>
                <a:latin typeface="Barlow Bold"/>
              </a:rPr>
              <a:t>. </a:t>
            </a:r>
            <a:r>
              <a:rPr lang="en-US" sz="2565" dirty="0">
                <a:solidFill>
                  <a:srgbClr val="2F4A81"/>
                </a:solidFill>
                <a:latin typeface="Barlow"/>
              </a:rPr>
              <a:t>This behavior was frequently tolerated due to the complexity of the patient’s medical needs, the understanding of the medical reason behind his behavior, and the lack of safe d/c options. </a:t>
            </a:r>
            <a:r>
              <a:rPr lang="en-US" sz="2565" dirty="0">
                <a:solidFill>
                  <a:srgbClr val="2F4A81"/>
                </a:solidFill>
                <a:latin typeface="Barlow Bold"/>
              </a:rPr>
              <a:t> </a:t>
            </a:r>
          </a:p>
          <a:p>
            <a:pPr marL="553905" lvl="1" indent="-276952" algn="l">
              <a:lnSpc>
                <a:spcPts val="3591"/>
              </a:lnSpc>
              <a:spcBef>
                <a:spcPct val="0"/>
              </a:spcBef>
              <a:buFont typeface="Arial"/>
              <a:buChar char="•"/>
            </a:pPr>
            <a:r>
              <a:rPr lang="en-US" sz="2565" dirty="0">
                <a:solidFill>
                  <a:srgbClr val="2F4A81"/>
                </a:solidFill>
                <a:latin typeface="Barlow"/>
              </a:rPr>
              <a:t>About 2 months into this patient’s respite stay, the patient smacked another patient</a:t>
            </a:r>
            <a:r>
              <a:rPr lang="en-US" sz="2565" dirty="0">
                <a:solidFill>
                  <a:srgbClr val="2F4A81"/>
                </a:solidFill>
                <a:latin typeface="Barlow Bold"/>
              </a:rPr>
              <a:t> across the face and put his hands around his throat.</a:t>
            </a:r>
          </a:p>
        </p:txBody>
      </p:sp>
      <p:sp>
        <p:nvSpPr>
          <p:cNvPr id="5" name="Freeform 5"/>
          <p:cNvSpPr/>
          <p:nvPr/>
        </p:nvSpPr>
        <p:spPr>
          <a:xfrm>
            <a:off x="9212587" y="2002765"/>
            <a:ext cx="8046713" cy="6299568"/>
          </a:xfrm>
          <a:custGeom>
            <a:avLst/>
            <a:gdLst/>
            <a:ahLst/>
            <a:cxnLst/>
            <a:rect l="l" t="t" r="r" b="b"/>
            <a:pathLst>
              <a:path w="8046713" h="6299568">
                <a:moveTo>
                  <a:pt x="0" y="0"/>
                </a:moveTo>
                <a:lnTo>
                  <a:pt x="8046713" y="0"/>
                </a:lnTo>
                <a:lnTo>
                  <a:pt x="8046713" y="6299568"/>
                </a:lnTo>
                <a:lnTo>
                  <a:pt x="0" y="629956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702159" y="414230"/>
            <a:ext cx="5822195" cy="9141545"/>
          </a:xfrm>
          <a:custGeom>
            <a:avLst/>
            <a:gdLst/>
            <a:ahLst/>
            <a:cxnLst/>
            <a:rect l="l" t="t" r="r" b="b"/>
            <a:pathLst>
              <a:path w="5822195" h="9141545">
                <a:moveTo>
                  <a:pt x="0" y="0"/>
                </a:moveTo>
                <a:lnTo>
                  <a:pt x="5822196" y="0"/>
                </a:lnTo>
                <a:lnTo>
                  <a:pt x="5822196" y="9141545"/>
                </a:lnTo>
                <a:lnTo>
                  <a:pt x="0" y="9141545"/>
                </a:lnTo>
                <a:lnTo>
                  <a:pt x="0" y="0"/>
                </a:lnTo>
                <a:close/>
              </a:path>
            </a:pathLst>
          </a:custGeom>
          <a:blipFill>
            <a:blip r:embed="rId2"/>
            <a:stretch>
              <a:fillRect t="-269" r="-2426" b="-1299"/>
            </a:stretch>
          </a:blipFill>
        </p:spPr>
        <p:txBody>
          <a:bodyPr/>
          <a:lstStyle/>
          <a:p>
            <a:endParaRPr lang="en-US"/>
          </a:p>
        </p:txBody>
      </p:sp>
      <p:sp>
        <p:nvSpPr>
          <p:cNvPr id="3" name="TextBox 3"/>
          <p:cNvSpPr txBox="1"/>
          <p:nvPr/>
        </p:nvSpPr>
        <p:spPr>
          <a:xfrm>
            <a:off x="8312360" y="534126"/>
            <a:ext cx="7504233" cy="2724785"/>
          </a:xfrm>
          <a:prstGeom prst="rect">
            <a:avLst/>
          </a:prstGeom>
        </p:spPr>
        <p:txBody>
          <a:bodyPr lIns="0" tIns="0" rIns="0" bIns="0" rtlCol="0" anchor="t">
            <a:spAutoFit/>
          </a:bodyPr>
          <a:lstStyle/>
          <a:p>
            <a:pPr algn="l">
              <a:lnSpc>
                <a:spcPts val="3640"/>
              </a:lnSpc>
            </a:pPr>
            <a:r>
              <a:rPr lang="en-US" sz="2600">
                <a:solidFill>
                  <a:srgbClr val="2F4A81"/>
                </a:solidFill>
                <a:latin typeface="Barlow Bold"/>
              </a:rPr>
              <a:t>Immediate safety threat identified</a:t>
            </a:r>
          </a:p>
          <a:p>
            <a:pPr marL="561341" lvl="1" indent="-280670" algn="l">
              <a:lnSpc>
                <a:spcPts val="3640"/>
              </a:lnSpc>
              <a:buFont typeface="Arial"/>
              <a:buChar char="•"/>
            </a:pPr>
            <a:r>
              <a:rPr lang="en-US" sz="2600">
                <a:solidFill>
                  <a:srgbClr val="2F4A81"/>
                </a:solidFill>
                <a:latin typeface="Barlow"/>
              </a:rPr>
              <a:t>Immediately brought to leaderships attention --&gt; patient brought into private space and de-escalated by behavioral health director.</a:t>
            </a:r>
          </a:p>
          <a:p>
            <a:pPr marL="561341" lvl="1" indent="-280670" algn="l">
              <a:lnSpc>
                <a:spcPts val="3640"/>
              </a:lnSpc>
              <a:buFont typeface="Arial"/>
              <a:buChar char="•"/>
            </a:pPr>
            <a:r>
              <a:rPr lang="en-US" sz="2600">
                <a:solidFill>
                  <a:srgbClr val="2F4A81"/>
                </a:solidFill>
                <a:latin typeface="Barlow"/>
              </a:rPr>
              <a:t> BH does MOAS- Weighted Score = 11</a:t>
            </a:r>
          </a:p>
          <a:p>
            <a:pPr marL="561341" lvl="1" indent="-280670" algn="l">
              <a:lnSpc>
                <a:spcPts val="3640"/>
              </a:lnSpc>
              <a:spcBef>
                <a:spcPct val="0"/>
              </a:spcBef>
              <a:buFont typeface="Arial"/>
              <a:buChar char="•"/>
            </a:pPr>
            <a:r>
              <a:rPr lang="en-US" sz="2600">
                <a:solidFill>
                  <a:srgbClr val="2F4A81"/>
                </a:solidFill>
                <a:latin typeface="Barlow"/>
              </a:rPr>
              <a:t> DMRA = 16</a:t>
            </a:r>
          </a:p>
        </p:txBody>
      </p:sp>
      <p:sp>
        <p:nvSpPr>
          <p:cNvPr id="4" name="TextBox 4"/>
          <p:cNvSpPr txBox="1"/>
          <p:nvPr/>
        </p:nvSpPr>
        <p:spPr>
          <a:xfrm>
            <a:off x="8541145" y="3718042"/>
            <a:ext cx="5862725" cy="3006197"/>
          </a:xfrm>
          <a:prstGeom prst="rect">
            <a:avLst/>
          </a:prstGeom>
        </p:spPr>
        <p:txBody>
          <a:bodyPr lIns="0" tIns="0" rIns="0" bIns="0" rtlCol="0" anchor="t">
            <a:spAutoFit/>
          </a:bodyPr>
          <a:lstStyle/>
          <a:p>
            <a:pPr algn="l">
              <a:lnSpc>
                <a:spcPts val="4010"/>
              </a:lnSpc>
              <a:spcBef>
                <a:spcPct val="0"/>
              </a:spcBef>
            </a:pPr>
            <a:r>
              <a:rPr lang="en-US" sz="2864">
                <a:solidFill>
                  <a:srgbClr val="2F4A81"/>
                </a:solidFill>
                <a:latin typeface="Barlow"/>
              </a:rPr>
              <a:t>Determined the patient needed to be discharged immediately. Unfortunately, no safe plan was in place at this time. Pt offered to d/c to the ED, which he refused. D/c'd to the community.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extBox 2"/>
          <p:cNvSpPr txBox="1"/>
          <p:nvPr/>
        </p:nvSpPr>
        <p:spPr>
          <a:xfrm>
            <a:off x="623706" y="1656540"/>
            <a:ext cx="7805781" cy="8084820"/>
          </a:xfrm>
          <a:prstGeom prst="rect">
            <a:avLst/>
          </a:prstGeom>
        </p:spPr>
        <p:txBody>
          <a:bodyPr lIns="0" tIns="0" rIns="0" bIns="0" rtlCol="0" anchor="t">
            <a:spAutoFit/>
          </a:bodyPr>
          <a:lstStyle/>
          <a:p>
            <a:pPr marL="582933" lvl="1" indent="-291467" algn="l">
              <a:lnSpc>
                <a:spcPts val="3780"/>
              </a:lnSpc>
              <a:buFont typeface="Arial"/>
              <a:buChar char="•"/>
            </a:pPr>
            <a:r>
              <a:rPr lang="en-US" sz="2700">
                <a:solidFill>
                  <a:srgbClr val="243E8C"/>
                </a:solidFill>
                <a:latin typeface="Barlow"/>
              </a:rPr>
              <a:t>Follow up not needed on every report. </a:t>
            </a:r>
          </a:p>
          <a:p>
            <a:pPr marL="582933" lvl="1" indent="-291467" algn="l">
              <a:lnSpc>
                <a:spcPts val="3780"/>
              </a:lnSpc>
              <a:buFont typeface="Arial"/>
              <a:buChar char="•"/>
            </a:pPr>
            <a:r>
              <a:rPr lang="en-US" sz="2700">
                <a:solidFill>
                  <a:srgbClr val="243E8C"/>
                </a:solidFill>
                <a:latin typeface="Barlow"/>
              </a:rPr>
              <a:t>Consistent communication more difficult than anticipated.</a:t>
            </a:r>
          </a:p>
          <a:p>
            <a:pPr marL="1165866" lvl="2" indent="-388622" algn="l">
              <a:lnSpc>
                <a:spcPts val="3780"/>
              </a:lnSpc>
              <a:buFont typeface="Arial"/>
              <a:buChar char="⚬"/>
            </a:pPr>
            <a:r>
              <a:rPr lang="en-US" sz="2700">
                <a:solidFill>
                  <a:srgbClr val="243E8C"/>
                </a:solidFill>
                <a:latin typeface="Barlow"/>
              </a:rPr>
              <a:t>Not everyone made aware of behaviors</a:t>
            </a:r>
          </a:p>
          <a:p>
            <a:pPr marL="1165866" lvl="2" indent="-388622" algn="l">
              <a:lnSpc>
                <a:spcPts val="3780"/>
              </a:lnSpc>
              <a:buFont typeface="Arial"/>
              <a:buChar char="⚬"/>
            </a:pPr>
            <a:r>
              <a:rPr lang="en-US" sz="2700">
                <a:solidFill>
                  <a:srgbClr val="243E8C"/>
                </a:solidFill>
                <a:latin typeface="Barlow"/>
              </a:rPr>
              <a:t>Not enough specifics in forms</a:t>
            </a:r>
          </a:p>
          <a:p>
            <a:pPr marL="582933" lvl="1" indent="-291467" algn="l">
              <a:lnSpc>
                <a:spcPts val="3780"/>
              </a:lnSpc>
              <a:buFont typeface="Arial"/>
              <a:buChar char="•"/>
            </a:pPr>
            <a:r>
              <a:rPr lang="en-US" sz="2700">
                <a:solidFill>
                  <a:srgbClr val="243E8C"/>
                </a:solidFill>
                <a:latin typeface="Barlow"/>
              </a:rPr>
              <a:t>Tools not required for every situation</a:t>
            </a:r>
          </a:p>
          <a:p>
            <a:pPr marL="582933" lvl="1" indent="-291467" algn="l">
              <a:lnSpc>
                <a:spcPts val="3780"/>
              </a:lnSpc>
              <a:buFont typeface="Arial"/>
              <a:buChar char="•"/>
            </a:pPr>
            <a:r>
              <a:rPr lang="en-US" sz="2700">
                <a:solidFill>
                  <a:srgbClr val="243E8C"/>
                </a:solidFill>
                <a:latin typeface="Barlow"/>
              </a:rPr>
              <a:t>DMRA used more consistently than MOAS</a:t>
            </a:r>
          </a:p>
          <a:p>
            <a:pPr marL="1165866" lvl="2" indent="-388622" algn="l">
              <a:lnSpc>
                <a:spcPts val="3780"/>
              </a:lnSpc>
              <a:buFont typeface="Arial"/>
              <a:buChar char="⚬"/>
            </a:pPr>
            <a:r>
              <a:rPr lang="en-US" sz="2700">
                <a:solidFill>
                  <a:srgbClr val="243E8C"/>
                </a:solidFill>
                <a:latin typeface="Barlow"/>
              </a:rPr>
              <a:t>Easier to compare behavior without MOAS score to DMRA score than anticipated. We are frequently looking at the severity of the medical need, severity of the behavior/ consistency of the behavior, and if there is a safe plan in place. </a:t>
            </a:r>
          </a:p>
          <a:p>
            <a:pPr marL="582933" lvl="1" indent="-291467" algn="l">
              <a:lnSpc>
                <a:spcPts val="3780"/>
              </a:lnSpc>
              <a:buFont typeface="Arial"/>
              <a:buChar char="•"/>
            </a:pPr>
            <a:r>
              <a:rPr lang="en-US" sz="2700">
                <a:solidFill>
                  <a:srgbClr val="243E8C"/>
                </a:solidFill>
                <a:latin typeface="Barlow"/>
              </a:rPr>
              <a:t>Next Steps:</a:t>
            </a:r>
          </a:p>
          <a:p>
            <a:pPr marL="1165866" lvl="2" indent="-388622" algn="l">
              <a:lnSpc>
                <a:spcPts val="3780"/>
              </a:lnSpc>
              <a:buFont typeface="Arial"/>
              <a:buChar char="⚬"/>
            </a:pPr>
            <a:r>
              <a:rPr lang="en-US" sz="2700">
                <a:solidFill>
                  <a:srgbClr val="243E8C"/>
                </a:solidFill>
                <a:latin typeface="Barlow"/>
              </a:rPr>
              <a:t>Continued work on consistency</a:t>
            </a:r>
          </a:p>
          <a:p>
            <a:pPr marL="1165866" lvl="2" indent="-388622" algn="l">
              <a:lnSpc>
                <a:spcPts val="3780"/>
              </a:lnSpc>
              <a:buFont typeface="Arial"/>
              <a:buChar char="⚬"/>
            </a:pPr>
            <a:r>
              <a:rPr lang="en-US" sz="2700">
                <a:solidFill>
                  <a:srgbClr val="243E8C"/>
                </a:solidFill>
                <a:latin typeface="Barlow"/>
              </a:rPr>
              <a:t>Continued data collection </a:t>
            </a:r>
          </a:p>
          <a:p>
            <a:pPr marL="1165866" lvl="2" indent="-388622" algn="l">
              <a:lnSpc>
                <a:spcPts val="3780"/>
              </a:lnSpc>
              <a:buFont typeface="Arial"/>
              <a:buChar char="⚬"/>
            </a:pPr>
            <a:r>
              <a:rPr lang="en-US" sz="2700">
                <a:solidFill>
                  <a:srgbClr val="243E8C"/>
                </a:solidFill>
                <a:latin typeface="Barlow"/>
              </a:rPr>
              <a:t>Behavioral form changes</a:t>
            </a:r>
          </a:p>
        </p:txBody>
      </p:sp>
      <p:sp>
        <p:nvSpPr>
          <p:cNvPr id="3" name="Freeform 3"/>
          <p:cNvSpPr/>
          <p:nvPr/>
        </p:nvSpPr>
        <p:spPr>
          <a:xfrm>
            <a:off x="8803611" y="2446704"/>
            <a:ext cx="9145147" cy="5112793"/>
          </a:xfrm>
          <a:custGeom>
            <a:avLst/>
            <a:gdLst/>
            <a:ahLst/>
            <a:cxnLst/>
            <a:rect l="l" t="t" r="r" b="b"/>
            <a:pathLst>
              <a:path w="9145147" h="5112793">
                <a:moveTo>
                  <a:pt x="0" y="0"/>
                </a:moveTo>
                <a:lnTo>
                  <a:pt x="9145147" y="0"/>
                </a:lnTo>
                <a:lnTo>
                  <a:pt x="9145147" y="5112793"/>
                </a:lnTo>
                <a:lnTo>
                  <a:pt x="0" y="5112793"/>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623706" y="578802"/>
            <a:ext cx="6382048" cy="804546"/>
          </a:xfrm>
          <a:prstGeom prst="rect">
            <a:avLst/>
          </a:prstGeom>
        </p:spPr>
        <p:txBody>
          <a:bodyPr lIns="0" tIns="0" rIns="0" bIns="0" rtlCol="0" anchor="t">
            <a:spAutoFit/>
          </a:bodyPr>
          <a:lstStyle/>
          <a:p>
            <a:pPr algn="ctr">
              <a:lnSpc>
                <a:spcPts val="6579"/>
              </a:lnSpc>
            </a:pPr>
            <a:r>
              <a:rPr lang="en-US" sz="4699">
                <a:solidFill>
                  <a:srgbClr val="243E8C"/>
                </a:solidFill>
                <a:latin typeface="Barlow Bold"/>
              </a:rPr>
              <a:t>Expectations vs. Reality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extBox 2"/>
          <p:cNvSpPr txBox="1"/>
          <p:nvPr/>
        </p:nvSpPr>
        <p:spPr>
          <a:xfrm>
            <a:off x="1028700" y="4000500"/>
            <a:ext cx="4532662" cy="2286000"/>
          </a:xfrm>
          <a:prstGeom prst="rect">
            <a:avLst/>
          </a:prstGeom>
        </p:spPr>
        <p:txBody>
          <a:bodyPr lIns="0" tIns="0" rIns="0" bIns="0" rtlCol="0" anchor="t">
            <a:spAutoFit/>
          </a:bodyPr>
          <a:lstStyle/>
          <a:p>
            <a:pPr marL="0" lvl="0" indent="0" algn="l">
              <a:lnSpc>
                <a:spcPts val="9000"/>
              </a:lnSpc>
              <a:spcBef>
                <a:spcPct val="0"/>
              </a:spcBef>
            </a:pPr>
            <a:r>
              <a:rPr lang="en-US" sz="7500" u="none" strike="noStrike">
                <a:solidFill>
                  <a:srgbClr val="000000"/>
                </a:solidFill>
                <a:latin typeface="Barlow Bold"/>
              </a:rPr>
              <a:t>Mission and Vision</a:t>
            </a:r>
          </a:p>
        </p:txBody>
      </p:sp>
      <p:sp>
        <p:nvSpPr>
          <p:cNvPr id="3" name="TextBox 3"/>
          <p:cNvSpPr txBox="1"/>
          <p:nvPr/>
        </p:nvSpPr>
        <p:spPr>
          <a:xfrm>
            <a:off x="11221927" y="1045845"/>
            <a:ext cx="6766938" cy="8212455"/>
          </a:xfrm>
          <a:prstGeom prst="rect">
            <a:avLst/>
          </a:prstGeom>
        </p:spPr>
        <p:txBody>
          <a:bodyPr lIns="0" tIns="0" rIns="0" bIns="0" rtlCol="0" anchor="t">
            <a:spAutoFit/>
          </a:bodyPr>
          <a:lstStyle/>
          <a:p>
            <a:pPr marL="631504" lvl="1" indent="-315752" algn="l">
              <a:lnSpc>
                <a:spcPts val="4094"/>
              </a:lnSpc>
              <a:spcBef>
                <a:spcPct val="0"/>
              </a:spcBef>
              <a:buFont typeface="Arial"/>
              <a:buChar char="•"/>
            </a:pPr>
            <a:r>
              <a:rPr lang="en-US" sz="2924" u="none" strike="noStrike">
                <a:solidFill>
                  <a:srgbClr val="000000"/>
                </a:solidFill>
                <a:latin typeface="Barlow"/>
              </a:rPr>
              <a:t>Cardea Health is a nonprofit organization founded to </a:t>
            </a:r>
            <a:r>
              <a:rPr lang="en-US" sz="2924" u="none" strike="noStrike">
                <a:solidFill>
                  <a:srgbClr val="000000"/>
                </a:solidFill>
                <a:latin typeface="Barlow Bold"/>
              </a:rPr>
              <a:t>connect marginalized populations to the clinical services </a:t>
            </a:r>
            <a:r>
              <a:rPr lang="en-US" sz="2924" u="none" strike="noStrike">
                <a:solidFill>
                  <a:srgbClr val="000000"/>
                </a:solidFill>
                <a:latin typeface="Barlow"/>
              </a:rPr>
              <a:t>required to improve health, remain stably housed in their community, and age in place.</a:t>
            </a:r>
          </a:p>
          <a:p>
            <a:pPr marL="631504" lvl="1" indent="-315752" algn="l">
              <a:lnSpc>
                <a:spcPts val="4094"/>
              </a:lnSpc>
              <a:spcBef>
                <a:spcPct val="0"/>
              </a:spcBef>
              <a:buFont typeface="Arial"/>
              <a:buChar char="•"/>
            </a:pPr>
            <a:r>
              <a:rPr lang="en-US" sz="2924" u="none" strike="noStrike">
                <a:solidFill>
                  <a:srgbClr val="000000"/>
                </a:solidFill>
                <a:latin typeface="Barlow"/>
              </a:rPr>
              <a:t>Cardea Health offers</a:t>
            </a:r>
            <a:r>
              <a:rPr lang="en-US" sz="2924" u="none" strike="noStrike">
                <a:solidFill>
                  <a:srgbClr val="000000"/>
                </a:solidFill>
                <a:latin typeface="Barlow Bold"/>
              </a:rPr>
              <a:t> integrated medical/social care models </a:t>
            </a:r>
            <a:r>
              <a:rPr lang="en-US" sz="2924" u="none" strike="noStrike">
                <a:solidFill>
                  <a:srgbClr val="000000"/>
                </a:solidFill>
                <a:latin typeface="Barlow"/>
              </a:rPr>
              <a:t>and compassionate, culturally competent care.</a:t>
            </a:r>
          </a:p>
          <a:p>
            <a:pPr marL="631504" lvl="1" indent="-315752" algn="l">
              <a:lnSpc>
                <a:spcPts val="4094"/>
              </a:lnSpc>
              <a:spcBef>
                <a:spcPct val="0"/>
              </a:spcBef>
              <a:buFont typeface="Arial"/>
              <a:buChar char="•"/>
            </a:pPr>
            <a:r>
              <a:rPr lang="en-US" sz="2924" u="none" strike="noStrike">
                <a:solidFill>
                  <a:srgbClr val="000000"/>
                </a:solidFill>
                <a:latin typeface="Barlow"/>
              </a:rPr>
              <a:t>Cardea health aims to help our most vulnerable neighbors thrive in the community by closing service gaps, particularly through </a:t>
            </a:r>
            <a:r>
              <a:rPr lang="en-US" sz="2924" u="sng" strike="noStrike">
                <a:solidFill>
                  <a:srgbClr val="000000"/>
                </a:solidFill>
                <a:latin typeface="Barlow Bold"/>
              </a:rPr>
              <a:t>provision of intensive community-based nursing and personal care services.</a:t>
            </a:r>
          </a:p>
        </p:txBody>
      </p:sp>
      <p:grpSp>
        <p:nvGrpSpPr>
          <p:cNvPr id="4" name="Group 4"/>
          <p:cNvGrpSpPr/>
          <p:nvPr/>
        </p:nvGrpSpPr>
        <p:grpSpPr>
          <a:xfrm>
            <a:off x="6560790" y="2990836"/>
            <a:ext cx="3661012" cy="4305329"/>
            <a:chOff x="0" y="0"/>
            <a:chExt cx="4881349" cy="5740438"/>
          </a:xfrm>
        </p:grpSpPr>
        <p:pic>
          <p:nvPicPr>
            <p:cNvPr id="5" name="Picture 5"/>
            <p:cNvPicPr>
              <a:picLocks noChangeAspect="1"/>
            </p:cNvPicPr>
            <p:nvPr/>
          </p:nvPicPr>
          <p:blipFill>
            <a:blip r:embed="rId2"/>
            <a:srcRect l="18884" r="18884"/>
            <a:stretch>
              <a:fillRect/>
            </a:stretch>
          </p:blipFill>
          <p:spPr>
            <a:xfrm>
              <a:off x="0" y="0"/>
              <a:ext cx="4881349" cy="5740438"/>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7869499" y="534170"/>
            <a:ext cx="9389801" cy="2344827"/>
          </a:xfrm>
          <a:custGeom>
            <a:avLst/>
            <a:gdLst/>
            <a:ahLst/>
            <a:cxnLst/>
            <a:rect l="l" t="t" r="r" b="b"/>
            <a:pathLst>
              <a:path w="9389801" h="2344827">
                <a:moveTo>
                  <a:pt x="0" y="0"/>
                </a:moveTo>
                <a:lnTo>
                  <a:pt x="9389801" y="0"/>
                </a:lnTo>
                <a:lnTo>
                  <a:pt x="9389801" y="2344828"/>
                </a:lnTo>
                <a:lnTo>
                  <a:pt x="0" y="2344828"/>
                </a:lnTo>
                <a:lnTo>
                  <a:pt x="0" y="0"/>
                </a:lnTo>
                <a:close/>
              </a:path>
            </a:pathLst>
          </a:custGeom>
          <a:blipFill>
            <a:blip r:embed="rId2"/>
            <a:stretch>
              <a:fillRect/>
            </a:stretch>
          </a:blipFill>
        </p:spPr>
        <p:txBody>
          <a:bodyPr/>
          <a:lstStyle/>
          <a:p>
            <a:endParaRPr lang="en-US"/>
          </a:p>
        </p:txBody>
      </p:sp>
      <p:sp>
        <p:nvSpPr>
          <p:cNvPr id="3" name="Freeform 3"/>
          <p:cNvSpPr/>
          <p:nvPr/>
        </p:nvSpPr>
        <p:spPr>
          <a:xfrm rot="-730036">
            <a:off x="801402" y="2314410"/>
            <a:ext cx="6372920" cy="5677918"/>
          </a:xfrm>
          <a:custGeom>
            <a:avLst/>
            <a:gdLst/>
            <a:ahLst/>
            <a:cxnLst/>
            <a:rect l="l" t="t" r="r" b="b"/>
            <a:pathLst>
              <a:path w="6372920" h="5677918">
                <a:moveTo>
                  <a:pt x="0" y="0"/>
                </a:moveTo>
                <a:lnTo>
                  <a:pt x="6372920" y="0"/>
                </a:lnTo>
                <a:lnTo>
                  <a:pt x="6372920" y="5677918"/>
                </a:lnTo>
                <a:lnTo>
                  <a:pt x="0" y="567791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7701100" y="3224535"/>
            <a:ext cx="9726598" cy="5240021"/>
          </a:xfrm>
          <a:prstGeom prst="rect">
            <a:avLst/>
          </a:prstGeom>
        </p:spPr>
        <p:txBody>
          <a:bodyPr lIns="0" tIns="0" rIns="0" bIns="0" rtlCol="0" anchor="t">
            <a:spAutoFit/>
          </a:bodyPr>
          <a:lstStyle/>
          <a:p>
            <a:pPr marL="798825" lvl="1" indent="-399412" algn="l">
              <a:lnSpc>
                <a:spcPts val="5179"/>
              </a:lnSpc>
              <a:buFont typeface="Arial"/>
              <a:buChar char="•"/>
            </a:pPr>
            <a:r>
              <a:rPr lang="en-US" sz="3699">
                <a:solidFill>
                  <a:srgbClr val="000000"/>
                </a:solidFill>
                <a:latin typeface="Barlow"/>
              </a:rPr>
              <a:t>In the absence of robust resources, prevention is key.</a:t>
            </a:r>
          </a:p>
          <a:p>
            <a:pPr algn="l">
              <a:lnSpc>
                <a:spcPts val="5179"/>
              </a:lnSpc>
              <a:spcBef>
                <a:spcPct val="0"/>
              </a:spcBef>
            </a:pPr>
            <a:endParaRPr lang="en-US" sz="3699">
              <a:solidFill>
                <a:srgbClr val="000000"/>
              </a:solidFill>
              <a:latin typeface="Barlow"/>
            </a:endParaRPr>
          </a:p>
          <a:p>
            <a:pPr marL="798825" lvl="1" indent="-399412" algn="l">
              <a:lnSpc>
                <a:spcPts val="5179"/>
              </a:lnSpc>
              <a:buFont typeface="Arial"/>
              <a:buChar char="•"/>
            </a:pPr>
            <a:r>
              <a:rPr lang="en-US" sz="3699">
                <a:solidFill>
                  <a:srgbClr val="000000"/>
                </a:solidFill>
                <a:latin typeface="Barlow"/>
              </a:rPr>
              <a:t>Thorough prevention includes clients and staff</a:t>
            </a:r>
          </a:p>
          <a:p>
            <a:pPr algn="l">
              <a:lnSpc>
                <a:spcPts val="5179"/>
              </a:lnSpc>
              <a:spcBef>
                <a:spcPct val="0"/>
              </a:spcBef>
            </a:pPr>
            <a:endParaRPr lang="en-US" sz="3699">
              <a:solidFill>
                <a:srgbClr val="000000"/>
              </a:solidFill>
              <a:latin typeface="Barlow"/>
            </a:endParaRPr>
          </a:p>
          <a:p>
            <a:pPr marL="798825" lvl="1" indent="-399412" algn="l">
              <a:lnSpc>
                <a:spcPts val="5179"/>
              </a:lnSpc>
              <a:buFont typeface="Arial"/>
              <a:buChar char="•"/>
            </a:pPr>
            <a:r>
              <a:rPr lang="en-US" sz="3699">
                <a:solidFill>
                  <a:srgbClr val="000000"/>
                </a:solidFill>
                <a:latin typeface="Barlow"/>
              </a:rPr>
              <a:t>Reducing simple barriers to care pays off in the end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0" y="-126272"/>
            <a:ext cx="18288000" cy="10413272"/>
          </a:xfrm>
          <a:custGeom>
            <a:avLst/>
            <a:gdLst/>
            <a:ahLst/>
            <a:cxnLst/>
            <a:rect l="l" t="t" r="r" b="b"/>
            <a:pathLst>
              <a:path w="18288000" h="10413272">
                <a:moveTo>
                  <a:pt x="0" y="0"/>
                </a:moveTo>
                <a:lnTo>
                  <a:pt x="18288000" y="0"/>
                </a:lnTo>
                <a:lnTo>
                  <a:pt x="18288000" y="10413272"/>
                </a:lnTo>
                <a:lnTo>
                  <a:pt x="0" y="10413272"/>
                </a:lnTo>
                <a:lnTo>
                  <a:pt x="0" y="0"/>
                </a:lnTo>
                <a:close/>
              </a:path>
            </a:pathLst>
          </a:custGeom>
          <a:blipFill>
            <a:blip r:embed="rId2"/>
            <a:stretch>
              <a:fillRect l="-23817" r="-12567"/>
            </a:stretch>
          </a:blipFill>
        </p:spPr>
        <p:txBody>
          <a:bodyPr/>
          <a:lstStyle/>
          <a:p>
            <a:endParaRPr lang="en-US"/>
          </a:p>
        </p:txBody>
      </p:sp>
      <p:sp>
        <p:nvSpPr>
          <p:cNvPr id="3" name="TextBox 3"/>
          <p:cNvSpPr txBox="1"/>
          <p:nvPr/>
        </p:nvSpPr>
        <p:spPr>
          <a:xfrm>
            <a:off x="6185818" y="4070979"/>
            <a:ext cx="5916364" cy="1618616"/>
          </a:xfrm>
          <a:prstGeom prst="rect">
            <a:avLst/>
          </a:prstGeom>
        </p:spPr>
        <p:txBody>
          <a:bodyPr lIns="0" tIns="0" rIns="0" bIns="0" rtlCol="0" anchor="t">
            <a:spAutoFit/>
          </a:bodyPr>
          <a:lstStyle/>
          <a:p>
            <a:pPr algn="ctr">
              <a:lnSpc>
                <a:spcPts val="13159"/>
              </a:lnSpc>
            </a:pPr>
            <a:r>
              <a:rPr lang="en-US" sz="9399">
                <a:solidFill>
                  <a:srgbClr val="F2F1EC"/>
                </a:solidFill>
                <a:latin typeface="Barlow Bold"/>
              </a:rPr>
              <a:t>Questions?</a:t>
            </a:r>
          </a:p>
        </p:txBody>
      </p:sp>
      <p:sp>
        <p:nvSpPr>
          <p:cNvPr id="4" name="TextBox 4"/>
          <p:cNvSpPr txBox="1"/>
          <p:nvPr/>
        </p:nvSpPr>
        <p:spPr>
          <a:xfrm>
            <a:off x="826867" y="8391525"/>
            <a:ext cx="16634266" cy="1552575"/>
          </a:xfrm>
          <a:prstGeom prst="rect">
            <a:avLst/>
          </a:prstGeom>
        </p:spPr>
        <p:txBody>
          <a:bodyPr lIns="0" tIns="0" rIns="0" bIns="0" rtlCol="0" anchor="t">
            <a:spAutoFit/>
          </a:bodyPr>
          <a:lstStyle/>
          <a:p>
            <a:pPr marL="0" lvl="0" indent="0" algn="ctr">
              <a:lnSpc>
                <a:spcPts val="12599"/>
              </a:lnSpc>
              <a:spcBef>
                <a:spcPct val="0"/>
              </a:spcBef>
            </a:pPr>
            <a:r>
              <a:rPr lang="en-US" sz="9000" u="none">
                <a:solidFill>
                  <a:srgbClr val="F2F1EC"/>
                </a:solidFill>
                <a:latin typeface="Barlow Bold"/>
              </a:rPr>
              <a:t>Thank you for your time!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AutoShape 2"/>
          <p:cNvSpPr/>
          <p:nvPr/>
        </p:nvSpPr>
        <p:spPr>
          <a:xfrm>
            <a:off x="1028700" y="-140732"/>
            <a:ext cx="8610600" cy="8001000"/>
          </a:xfrm>
          <a:prstGeom prst="rect">
            <a:avLst/>
          </a:prstGeom>
          <a:solidFill>
            <a:srgbClr val="000000"/>
          </a:solidFill>
        </p:spPr>
        <p:txBody>
          <a:bodyPr/>
          <a:lstStyle/>
          <a:p>
            <a:endParaRPr lang="en-US"/>
          </a:p>
        </p:txBody>
      </p:sp>
      <p:sp>
        <p:nvSpPr>
          <p:cNvPr id="3" name="Freeform 3"/>
          <p:cNvSpPr/>
          <p:nvPr/>
        </p:nvSpPr>
        <p:spPr>
          <a:xfrm>
            <a:off x="1981200" y="1028700"/>
            <a:ext cx="8305800" cy="8229600"/>
          </a:xfrm>
          <a:custGeom>
            <a:avLst/>
            <a:gdLst/>
            <a:ahLst/>
            <a:cxnLst/>
            <a:rect l="l" t="t" r="r" b="b"/>
            <a:pathLst>
              <a:path w="8305800" h="8229600">
                <a:moveTo>
                  <a:pt x="0" y="0"/>
                </a:moveTo>
                <a:lnTo>
                  <a:pt x="8305800" y="0"/>
                </a:lnTo>
                <a:lnTo>
                  <a:pt x="8305800" y="8229600"/>
                </a:lnTo>
                <a:lnTo>
                  <a:pt x="0" y="8229600"/>
                </a:lnTo>
                <a:lnTo>
                  <a:pt x="0" y="0"/>
                </a:lnTo>
                <a:close/>
              </a:path>
            </a:pathLst>
          </a:custGeom>
          <a:blipFill>
            <a:blip r:embed="rId2"/>
            <a:stretch>
              <a:fillRect l="-5261" r="-1713"/>
            </a:stretch>
          </a:blipFill>
        </p:spPr>
        <p:txBody>
          <a:bodyPr/>
          <a:lstStyle/>
          <a:p>
            <a:endParaRPr lang="en-US"/>
          </a:p>
        </p:txBody>
      </p:sp>
      <p:grpSp>
        <p:nvGrpSpPr>
          <p:cNvPr id="4" name="Group 4"/>
          <p:cNvGrpSpPr/>
          <p:nvPr/>
        </p:nvGrpSpPr>
        <p:grpSpPr>
          <a:xfrm>
            <a:off x="10881025" y="282415"/>
            <a:ext cx="6725687" cy="8975885"/>
            <a:chOff x="0" y="0"/>
            <a:chExt cx="8967583" cy="11967846"/>
          </a:xfrm>
        </p:grpSpPr>
        <p:sp>
          <p:nvSpPr>
            <p:cNvPr id="5" name="TextBox 5"/>
            <p:cNvSpPr txBox="1"/>
            <p:nvPr/>
          </p:nvSpPr>
          <p:spPr>
            <a:xfrm>
              <a:off x="0" y="-9525"/>
              <a:ext cx="8967583" cy="1787525"/>
            </a:xfrm>
            <a:prstGeom prst="rect">
              <a:avLst/>
            </a:prstGeom>
          </p:spPr>
          <p:txBody>
            <a:bodyPr lIns="0" tIns="0" rIns="0" bIns="0" rtlCol="0" anchor="t">
              <a:spAutoFit/>
            </a:bodyPr>
            <a:lstStyle/>
            <a:p>
              <a:pPr marL="0" lvl="0" indent="0" algn="l">
                <a:lnSpc>
                  <a:spcPts val="5279"/>
                </a:lnSpc>
              </a:pPr>
              <a:r>
                <a:rPr lang="en-US" sz="4399">
                  <a:solidFill>
                    <a:srgbClr val="000000"/>
                  </a:solidFill>
                  <a:latin typeface="Barlow Bold"/>
                </a:rPr>
                <a:t>Homelessness in Alameda County, CA</a:t>
              </a:r>
            </a:p>
          </p:txBody>
        </p:sp>
        <p:sp>
          <p:nvSpPr>
            <p:cNvPr id="6" name="TextBox 6"/>
            <p:cNvSpPr txBox="1"/>
            <p:nvPr/>
          </p:nvSpPr>
          <p:spPr>
            <a:xfrm>
              <a:off x="0" y="2127250"/>
              <a:ext cx="8967583" cy="9840596"/>
            </a:xfrm>
            <a:prstGeom prst="rect">
              <a:avLst/>
            </a:prstGeom>
          </p:spPr>
          <p:txBody>
            <a:bodyPr lIns="0" tIns="0" rIns="0" bIns="0" rtlCol="0" anchor="t">
              <a:spAutoFit/>
            </a:bodyPr>
            <a:lstStyle/>
            <a:p>
              <a:pPr marL="777235" lvl="1" indent="-388618" algn="l">
                <a:lnSpc>
                  <a:spcPts val="5399"/>
                </a:lnSpc>
                <a:buFont typeface="Arial"/>
                <a:buChar char="•"/>
              </a:pPr>
              <a:r>
                <a:rPr lang="en-US" sz="3599">
                  <a:solidFill>
                    <a:srgbClr val="000000"/>
                  </a:solidFill>
                  <a:latin typeface="Barlow"/>
                </a:rPr>
                <a:t>2022 Point in Time county surveyed 9747 homeless individuals in the county:</a:t>
              </a:r>
              <a:r>
                <a:rPr lang="en-US" sz="3599">
                  <a:solidFill>
                    <a:srgbClr val="000000"/>
                  </a:solidFill>
                  <a:latin typeface="Barlow Bold"/>
                </a:rPr>
                <a:t> a 17% increase from 2019.</a:t>
              </a:r>
            </a:p>
            <a:p>
              <a:pPr marL="777235" lvl="1" indent="-388618" algn="l">
                <a:lnSpc>
                  <a:spcPts val="5399"/>
                </a:lnSpc>
                <a:buFont typeface="Arial"/>
                <a:buChar char="•"/>
              </a:pPr>
              <a:r>
                <a:rPr lang="en-US" sz="3599" u="sng">
                  <a:solidFill>
                    <a:srgbClr val="000000"/>
                  </a:solidFill>
                  <a:latin typeface="Barlow"/>
                </a:rPr>
                <a:t>27% are sheltered</a:t>
              </a:r>
              <a:r>
                <a:rPr lang="en-US" sz="3599">
                  <a:solidFill>
                    <a:srgbClr val="000000"/>
                  </a:solidFill>
                  <a:latin typeface="Barlow"/>
                </a:rPr>
                <a:t> (emergency shelter or transitional housing), </a:t>
              </a:r>
              <a:r>
                <a:rPr lang="en-US" sz="3599">
                  <a:solidFill>
                    <a:srgbClr val="000000"/>
                  </a:solidFill>
                  <a:latin typeface="Barlow Bold Italics"/>
                </a:rPr>
                <a:t>73% are unsheltered </a:t>
              </a:r>
              <a:r>
                <a:rPr lang="en-US" sz="3599">
                  <a:solidFill>
                    <a:srgbClr val="000000"/>
                  </a:solidFill>
                  <a:latin typeface="Barlow"/>
                </a:rPr>
                <a:t>(vehicles, tents, abandoned buildings, other places not intended for habitation).</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AutoShape 2"/>
          <p:cNvSpPr/>
          <p:nvPr/>
        </p:nvSpPr>
        <p:spPr>
          <a:xfrm>
            <a:off x="1028700" y="-140732"/>
            <a:ext cx="8610600" cy="8001000"/>
          </a:xfrm>
          <a:prstGeom prst="rect">
            <a:avLst/>
          </a:prstGeom>
          <a:solidFill>
            <a:srgbClr val="000000"/>
          </a:solidFill>
        </p:spPr>
        <p:txBody>
          <a:bodyPr/>
          <a:lstStyle/>
          <a:p>
            <a:endParaRPr lang="en-US"/>
          </a:p>
        </p:txBody>
      </p:sp>
      <p:sp>
        <p:nvSpPr>
          <p:cNvPr id="3" name="Freeform 3"/>
          <p:cNvSpPr/>
          <p:nvPr/>
        </p:nvSpPr>
        <p:spPr>
          <a:xfrm>
            <a:off x="2115138" y="644232"/>
            <a:ext cx="7102368" cy="9097330"/>
          </a:xfrm>
          <a:custGeom>
            <a:avLst/>
            <a:gdLst/>
            <a:ahLst/>
            <a:cxnLst/>
            <a:rect l="l" t="t" r="r" b="b"/>
            <a:pathLst>
              <a:path w="7102368" h="9097330">
                <a:moveTo>
                  <a:pt x="0" y="0"/>
                </a:moveTo>
                <a:lnTo>
                  <a:pt x="7102367" y="0"/>
                </a:lnTo>
                <a:lnTo>
                  <a:pt x="7102367" y="9097330"/>
                </a:lnTo>
                <a:lnTo>
                  <a:pt x="0" y="909733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0972800" y="114300"/>
            <a:ext cx="6633912" cy="9442566"/>
            <a:chOff x="0" y="-9525"/>
            <a:chExt cx="8967583" cy="12862779"/>
          </a:xfrm>
        </p:grpSpPr>
        <p:sp>
          <p:nvSpPr>
            <p:cNvPr id="5" name="TextBox 5"/>
            <p:cNvSpPr txBox="1"/>
            <p:nvPr/>
          </p:nvSpPr>
          <p:spPr>
            <a:xfrm>
              <a:off x="0" y="-9525"/>
              <a:ext cx="8967583" cy="1787525"/>
            </a:xfrm>
            <a:prstGeom prst="rect">
              <a:avLst/>
            </a:prstGeom>
          </p:spPr>
          <p:txBody>
            <a:bodyPr lIns="0" tIns="0" rIns="0" bIns="0" rtlCol="0" anchor="t">
              <a:spAutoFit/>
            </a:bodyPr>
            <a:lstStyle/>
            <a:p>
              <a:pPr marL="0" lvl="0" indent="0" algn="l">
                <a:lnSpc>
                  <a:spcPts val="5279"/>
                </a:lnSpc>
              </a:pPr>
              <a:r>
                <a:rPr lang="en-US" sz="4399" dirty="0">
                  <a:solidFill>
                    <a:srgbClr val="000000"/>
                  </a:solidFill>
                  <a:latin typeface="Barlow Bold"/>
                </a:rPr>
                <a:t>Homelessness in Boston, MA</a:t>
              </a:r>
            </a:p>
          </p:txBody>
        </p:sp>
        <p:sp>
          <p:nvSpPr>
            <p:cNvPr id="6" name="TextBox 6"/>
            <p:cNvSpPr txBox="1"/>
            <p:nvPr/>
          </p:nvSpPr>
          <p:spPr>
            <a:xfrm>
              <a:off x="0" y="2092325"/>
              <a:ext cx="8967583" cy="10760929"/>
            </a:xfrm>
            <a:prstGeom prst="rect">
              <a:avLst/>
            </a:prstGeom>
          </p:spPr>
          <p:txBody>
            <a:bodyPr lIns="0" tIns="0" rIns="0" bIns="0" rtlCol="0" anchor="t">
              <a:spAutoFit/>
            </a:bodyPr>
            <a:lstStyle/>
            <a:p>
              <a:pPr marL="410209" lvl="1" indent="-205105" algn="l">
                <a:lnSpc>
                  <a:spcPts val="2849"/>
                </a:lnSpc>
                <a:buFont typeface="Arial"/>
                <a:buChar char="•"/>
              </a:pPr>
              <a:r>
                <a:rPr lang="en-US" sz="2400" dirty="0">
                  <a:solidFill>
                    <a:srgbClr val="000000"/>
                  </a:solidFill>
                  <a:latin typeface="Barlow Bold"/>
                </a:rPr>
                <a:t>42nd  annual homeless census in 2022-</a:t>
              </a:r>
              <a:r>
                <a:rPr lang="en-US" sz="2400" dirty="0">
                  <a:solidFill>
                    <a:srgbClr val="000000"/>
                  </a:solidFill>
                  <a:latin typeface="Barlow"/>
                </a:rPr>
                <a:t> Overall, the number of individuals experiencing homelessness </a:t>
              </a:r>
              <a:r>
                <a:rPr lang="en-US" sz="2400" u="sng" dirty="0">
                  <a:solidFill>
                    <a:srgbClr val="000000"/>
                  </a:solidFill>
                  <a:latin typeface="Barlow Bold"/>
                </a:rPr>
                <a:t>decreased by 2.4 percent,</a:t>
              </a:r>
              <a:r>
                <a:rPr lang="en-US" sz="2400" dirty="0">
                  <a:solidFill>
                    <a:srgbClr val="000000"/>
                  </a:solidFill>
                  <a:latin typeface="Barlow"/>
                </a:rPr>
                <a:t> from 1,659 individuals in 2021 to 1,545 individuals in 2022.</a:t>
              </a:r>
            </a:p>
            <a:p>
              <a:pPr marL="410209" lvl="1" indent="-205105" algn="l">
                <a:lnSpc>
                  <a:spcPts val="2849"/>
                </a:lnSpc>
                <a:buFont typeface="Arial"/>
                <a:buChar char="•"/>
              </a:pPr>
              <a:r>
                <a:rPr lang="en-US" sz="2400" dirty="0">
                  <a:solidFill>
                    <a:srgbClr val="000000"/>
                  </a:solidFill>
                  <a:latin typeface="Barlow"/>
                </a:rPr>
                <a:t>The number of unsheltered persons staying on the street on the night of the census </a:t>
              </a:r>
              <a:r>
                <a:rPr lang="en-US" sz="2400" dirty="0">
                  <a:solidFill>
                    <a:srgbClr val="000000"/>
                  </a:solidFill>
                  <a:latin typeface="Barlow Bold"/>
                </a:rPr>
                <a:t>decreased by 30 percent, or 51 individuals,</a:t>
              </a:r>
              <a:r>
                <a:rPr lang="en-US" sz="2400" dirty="0">
                  <a:solidFill>
                    <a:srgbClr val="000000"/>
                  </a:solidFill>
                  <a:latin typeface="Barlow"/>
                </a:rPr>
                <a:t> from 170 individuals in 2021 to 119 individuals in 2022.</a:t>
              </a:r>
            </a:p>
            <a:p>
              <a:pPr marL="410209" lvl="1" indent="-205105" algn="l">
                <a:lnSpc>
                  <a:spcPts val="2849"/>
                </a:lnSpc>
                <a:buFont typeface="Arial"/>
                <a:buChar char="•"/>
              </a:pPr>
              <a:r>
                <a:rPr lang="en-US" sz="2400" dirty="0">
                  <a:solidFill>
                    <a:srgbClr val="000000"/>
                  </a:solidFill>
                  <a:latin typeface="Barlow"/>
                </a:rPr>
                <a:t>After two years of increased unsheltered homelessness, 2022's street count was slightly lower than the total of 121 in 2019. The number of veterans experiencing homelessness</a:t>
              </a:r>
              <a:r>
                <a:rPr lang="en-US" sz="2400" dirty="0">
                  <a:solidFill>
                    <a:srgbClr val="000000"/>
                  </a:solidFill>
                  <a:latin typeface="Barlow Bold"/>
                </a:rPr>
                <a:t> decreased by 15.5%</a:t>
              </a:r>
              <a:r>
                <a:rPr lang="en-US" sz="2400" dirty="0">
                  <a:solidFill>
                    <a:srgbClr val="000000"/>
                  </a:solidFill>
                  <a:latin typeface="Barlow"/>
                </a:rPr>
                <a:t>, from 213 veterans in 2021 to 180 veterans in 2022. </a:t>
              </a:r>
            </a:p>
            <a:p>
              <a:pPr marL="410209" lvl="1" indent="-205105" algn="l">
                <a:lnSpc>
                  <a:spcPts val="2849"/>
                </a:lnSpc>
                <a:buFont typeface="Arial"/>
                <a:buChar char="•"/>
              </a:pPr>
              <a:r>
                <a:rPr lang="en-US" sz="2400" dirty="0">
                  <a:solidFill>
                    <a:srgbClr val="000000"/>
                  </a:solidFill>
                  <a:latin typeface="Barlow Bold"/>
                </a:rPr>
                <a:t>Boston has one of the lowest percentages of unsheltered people living on the street of any major city conducting a census with under 4% of Boston’s homeless population sleeping on the street in 2021 </a:t>
              </a:r>
              <a:r>
                <a:rPr lang="en-US" sz="2400" dirty="0">
                  <a:solidFill>
                    <a:srgbClr val="000000"/>
                  </a:solidFill>
                  <a:latin typeface="Barlow"/>
                </a:rPr>
                <a:t>(the most recent year for which HUD has published national data)</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0" y="-141451"/>
            <a:ext cx="13790044" cy="10428451"/>
          </a:xfrm>
          <a:custGeom>
            <a:avLst/>
            <a:gdLst/>
            <a:ahLst/>
            <a:cxnLst/>
            <a:rect l="l" t="t" r="r" b="b"/>
            <a:pathLst>
              <a:path w="13790044" h="10428451">
                <a:moveTo>
                  <a:pt x="0" y="0"/>
                </a:moveTo>
                <a:lnTo>
                  <a:pt x="13790044" y="0"/>
                </a:lnTo>
                <a:lnTo>
                  <a:pt x="13790044" y="10428451"/>
                </a:lnTo>
                <a:lnTo>
                  <a:pt x="0" y="10428451"/>
                </a:lnTo>
                <a:lnTo>
                  <a:pt x="0" y="0"/>
                </a:lnTo>
                <a:close/>
              </a:path>
            </a:pathLst>
          </a:custGeom>
          <a:blipFill>
            <a:blip r:embed="rId2">
              <a:alphaModFix amt="38000"/>
            </a:blip>
            <a:stretch>
              <a:fillRect t="-12316" r="-32873" b="-12316"/>
            </a:stretch>
          </a:blipFill>
        </p:spPr>
        <p:txBody>
          <a:bodyPr/>
          <a:lstStyle/>
          <a:p>
            <a:endParaRPr lang="en-US" dirty="0"/>
          </a:p>
        </p:txBody>
      </p:sp>
      <p:sp>
        <p:nvSpPr>
          <p:cNvPr id="3" name="TextBox 3"/>
          <p:cNvSpPr txBox="1"/>
          <p:nvPr/>
        </p:nvSpPr>
        <p:spPr>
          <a:xfrm>
            <a:off x="10861540" y="-114300"/>
            <a:ext cx="6763483" cy="2059928"/>
          </a:xfrm>
          <a:prstGeom prst="rect">
            <a:avLst/>
          </a:prstGeom>
        </p:spPr>
        <p:txBody>
          <a:bodyPr lIns="0" tIns="0" rIns="0" bIns="0" rtlCol="0" anchor="t">
            <a:spAutoFit/>
          </a:bodyPr>
          <a:lstStyle/>
          <a:p>
            <a:pPr algn="l">
              <a:lnSpc>
                <a:spcPts val="8260"/>
              </a:lnSpc>
            </a:pPr>
            <a:r>
              <a:rPr lang="en-US" sz="5900">
                <a:solidFill>
                  <a:srgbClr val="252220"/>
                </a:solidFill>
                <a:latin typeface="Barlow Bold"/>
              </a:rPr>
              <a:t>Medical Respite in Alameda County</a:t>
            </a:r>
          </a:p>
        </p:txBody>
      </p:sp>
      <p:sp>
        <p:nvSpPr>
          <p:cNvPr id="4" name="TextBox 4"/>
          <p:cNvSpPr txBox="1"/>
          <p:nvPr/>
        </p:nvSpPr>
        <p:spPr>
          <a:xfrm>
            <a:off x="9907413" y="2053635"/>
            <a:ext cx="8160748" cy="8901255"/>
          </a:xfrm>
          <a:prstGeom prst="rect">
            <a:avLst/>
          </a:prstGeom>
        </p:spPr>
        <p:txBody>
          <a:bodyPr lIns="0" tIns="0" rIns="0" bIns="0" rtlCol="0" anchor="t">
            <a:spAutoFit/>
          </a:bodyPr>
          <a:lstStyle/>
          <a:p>
            <a:pPr marL="606004" lvl="1" indent="-303002" algn="l">
              <a:lnSpc>
                <a:spcPts val="3929"/>
              </a:lnSpc>
              <a:buFont typeface="Arial"/>
              <a:buChar char="•"/>
            </a:pPr>
            <a:r>
              <a:rPr lang="en-US" sz="2806" dirty="0">
                <a:solidFill>
                  <a:srgbClr val="252220"/>
                </a:solidFill>
                <a:latin typeface="Barlow Bold"/>
              </a:rPr>
              <a:t>Medical Respite is a </a:t>
            </a:r>
            <a:r>
              <a:rPr lang="en-US" sz="2806" dirty="0" err="1">
                <a:solidFill>
                  <a:srgbClr val="252220"/>
                </a:solidFill>
                <a:latin typeface="Barlow Bold"/>
              </a:rPr>
              <a:t>CalAIM</a:t>
            </a:r>
            <a:r>
              <a:rPr lang="en-US" sz="2806" dirty="0">
                <a:solidFill>
                  <a:srgbClr val="252220"/>
                </a:solidFill>
                <a:latin typeface="Barlow Bold"/>
              </a:rPr>
              <a:t> covered benefit that provides up to 90 days of medical respite care (as of January 2022)</a:t>
            </a:r>
          </a:p>
          <a:p>
            <a:pPr marL="606004" lvl="1" indent="-303002" algn="l">
              <a:lnSpc>
                <a:spcPts val="3929"/>
              </a:lnSpc>
              <a:buFont typeface="Arial"/>
              <a:buChar char="•"/>
            </a:pPr>
            <a:r>
              <a:rPr lang="en-US" sz="2806" dirty="0">
                <a:solidFill>
                  <a:srgbClr val="252220"/>
                </a:solidFill>
                <a:latin typeface="Barlow Bold"/>
              </a:rPr>
              <a:t>Admission criteria:</a:t>
            </a:r>
          </a:p>
          <a:p>
            <a:pPr marL="1212009" lvl="2" indent="-404003" algn="l">
              <a:lnSpc>
                <a:spcPts val="3929"/>
              </a:lnSpc>
              <a:buFont typeface="Arial"/>
              <a:buChar char="⚬"/>
            </a:pPr>
            <a:r>
              <a:rPr lang="en-US" sz="2806" dirty="0">
                <a:solidFill>
                  <a:srgbClr val="252220"/>
                </a:solidFill>
                <a:latin typeface="Barlow Bold"/>
              </a:rPr>
              <a:t>Unhoused individuals at </a:t>
            </a:r>
            <a:r>
              <a:rPr lang="en-US" sz="2806" u="sng" dirty="0">
                <a:solidFill>
                  <a:srgbClr val="252220"/>
                </a:solidFill>
                <a:latin typeface="Barlow Bold"/>
              </a:rPr>
              <a:t>risk for hospitalization</a:t>
            </a:r>
          </a:p>
          <a:p>
            <a:pPr marL="1212009" lvl="2" indent="-404003" algn="l">
              <a:lnSpc>
                <a:spcPts val="3929"/>
              </a:lnSpc>
              <a:buFont typeface="Arial"/>
              <a:buChar char="⚬"/>
            </a:pPr>
            <a:r>
              <a:rPr lang="en-US" sz="2806" dirty="0">
                <a:solidFill>
                  <a:srgbClr val="252220"/>
                </a:solidFill>
                <a:latin typeface="Barlow Bold"/>
              </a:rPr>
              <a:t>Unhoused individuals with a </a:t>
            </a:r>
            <a:r>
              <a:rPr lang="en-US" sz="2806" u="sng" dirty="0">
                <a:solidFill>
                  <a:srgbClr val="252220"/>
                </a:solidFill>
                <a:latin typeface="Barlow Bold"/>
              </a:rPr>
              <a:t>medical need that cannot be met in an unsheltered environment.</a:t>
            </a:r>
          </a:p>
          <a:p>
            <a:pPr marL="606004" lvl="1" indent="-303002" algn="l">
              <a:lnSpc>
                <a:spcPts val="3929"/>
              </a:lnSpc>
              <a:buFont typeface="Arial"/>
              <a:buChar char="•"/>
            </a:pPr>
            <a:r>
              <a:rPr lang="en-US" sz="2806" b="1" dirty="0">
                <a:solidFill>
                  <a:srgbClr val="252220"/>
                </a:solidFill>
                <a:latin typeface="Barlow" panose="00000500000000000000" pitchFamily="2" charset="0"/>
              </a:rPr>
              <a:t>Respite care is often the only option for people experiencing homelessness with complex medical conditions.</a:t>
            </a:r>
          </a:p>
          <a:p>
            <a:pPr marL="606004" lvl="1" indent="-303002" algn="l">
              <a:lnSpc>
                <a:spcPts val="3929"/>
              </a:lnSpc>
              <a:buFont typeface="Arial"/>
              <a:buChar char="•"/>
            </a:pPr>
            <a:r>
              <a:rPr lang="en-US" sz="2806" b="1" dirty="0">
                <a:solidFill>
                  <a:srgbClr val="252220"/>
                </a:solidFill>
                <a:latin typeface="Barlow" panose="00000500000000000000" pitchFamily="2" charset="0"/>
              </a:rPr>
              <a:t>Respite facilities are often asked to take on clients with chronic and </a:t>
            </a:r>
            <a:r>
              <a:rPr lang="en-US" sz="2806" u="sng" dirty="0">
                <a:solidFill>
                  <a:srgbClr val="252220"/>
                </a:solidFill>
                <a:latin typeface="Barlow Bold"/>
              </a:rPr>
              <a:t>serious conditions as well as care needs that are out of the intended scope of respite care.</a:t>
            </a:r>
          </a:p>
          <a:p>
            <a:pPr algn="l">
              <a:lnSpc>
                <a:spcPts val="3929"/>
              </a:lnSpc>
            </a:pPr>
            <a:endParaRPr lang="en-US" sz="2806" u="sng" dirty="0">
              <a:solidFill>
                <a:srgbClr val="252220"/>
              </a:solidFill>
              <a:latin typeface="Barlow Bold"/>
            </a:endParaRPr>
          </a:p>
          <a:p>
            <a:pPr algn="l">
              <a:lnSpc>
                <a:spcPts val="3929"/>
              </a:lnSpc>
            </a:pPr>
            <a:endParaRPr lang="en-US" sz="2806" u="sng" dirty="0">
              <a:solidFill>
                <a:srgbClr val="252220"/>
              </a:solidFill>
              <a:latin typeface="Barlow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9255624" y="0"/>
            <a:ext cx="8980529" cy="10287000"/>
            <a:chOff x="0" y="0"/>
            <a:chExt cx="2365242" cy="2709333"/>
          </a:xfrm>
        </p:grpSpPr>
        <p:sp>
          <p:nvSpPr>
            <p:cNvPr id="3" name="Freeform 3"/>
            <p:cNvSpPr/>
            <p:nvPr/>
          </p:nvSpPr>
          <p:spPr>
            <a:xfrm>
              <a:off x="0" y="0"/>
              <a:ext cx="2365242" cy="2709333"/>
            </a:xfrm>
            <a:custGeom>
              <a:avLst/>
              <a:gdLst/>
              <a:ahLst/>
              <a:cxnLst/>
              <a:rect l="l" t="t" r="r" b="b"/>
              <a:pathLst>
                <a:path w="2365242" h="2709333">
                  <a:moveTo>
                    <a:pt x="0" y="0"/>
                  </a:moveTo>
                  <a:lnTo>
                    <a:pt x="2365242" y="0"/>
                  </a:lnTo>
                  <a:lnTo>
                    <a:pt x="2365242" y="2709333"/>
                  </a:lnTo>
                  <a:lnTo>
                    <a:pt x="0" y="2709333"/>
                  </a:lnTo>
                  <a:close/>
                </a:path>
              </a:pathLst>
            </a:custGeom>
            <a:solidFill>
              <a:srgbClr val="243E8C"/>
            </a:solidFill>
          </p:spPr>
          <p:txBody>
            <a:bodyPr/>
            <a:lstStyle/>
            <a:p>
              <a:endParaRPr lang="en-US"/>
            </a:p>
          </p:txBody>
        </p:sp>
        <p:sp>
          <p:nvSpPr>
            <p:cNvPr id="4" name="TextBox 4"/>
            <p:cNvSpPr txBox="1"/>
            <p:nvPr/>
          </p:nvSpPr>
          <p:spPr>
            <a:xfrm>
              <a:off x="0" y="-57150"/>
              <a:ext cx="2365242" cy="2766483"/>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448830" y="2456263"/>
            <a:ext cx="6810470" cy="5107853"/>
          </a:xfrm>
          <a:custGeom>
            <a:avLst/>
            <a:gdLst/>
            <a:ahLst/>
            <a:cxnLst/>
            <a:rect l="l" t="t" r="r" b="b"/>
            <a:pathLst>
              <a:path w="6810470" h="5107853">
                <a:moveTo>
                  <a:pt x="0" y="0"/>
                </a:moveTo>
                <a:lnTo>
                  <a:pt x="6810470" y="0"/>
                </a:lnTo>
                <a:lnTo>
                  <a:pt x="6810470" y="5107853"/>
                </a:lnTo>
                <a:lnTo>
                  <a:pt x="0" y="510785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689009" y="208280"/>
            <a:ext cx="8361330" cy="1545591"/>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Barlow Bold"/>
              </a:rPr>
              <a:t>Cardea Health Medical Respite Programs</a:t>
            </a:r>
          </a:p>
        </p:txBody>
      </p:sp>
      <p:sp>
        <p:nvSpPr>
          <p:cNvPr id="7" name="TextBox 7"/>
          <p:cNvSpPr txBox="1"/>
          <p:nvPr/>
        </p:nvSpPr>
        <p:spPr>
          <a:xfrm>
            <a:off x="595349" y="1820643"/>
            <a:ext cx="8361330" cy="8617872"/>
          </a:xfrm>
          <a:prstGeom prst="rect">
            <a:avLst/>
          </a:prstGeom>
        </p:spPr>
        <p:txBody>
          <a:bodyPr lIns="0" tIns="0" rIns="0" bIns="0" rtlCol="0" anchor="t">
            <a:spAutoFit/>
          </a:bodyPr>
          <a:lstStyle/>
          <a:p>
            <a:pPr algn="l">
              <a:lnSpc>
                <a:spcPts val="4480"/>
              </a:lnSpc>
              <a:spcBef>
                <a:spcPct val="0"/>
              </a:spcBef>
            </a:pPr>
            <a:r>
              <a:rPr lang="en-US" sz="3200" dirty="0">
                <a:solidFill>
                  <a:srgbClr val="000000"/>
                </a:solidFill>
                <a:latin typeface="Canva Sans Bold"/>
              </a:rPr>
              <a:t>Fairmont Respite</a:t>
            </a:r>
          </a:p>
          <a:p>
            <a:pPr marL="690881" lvl="1" indent="-345440" algn="l">
              <a:lnSpc>
                <a:spcPts val="4480"/>
              </a:lnSpc>
              <a:buFont typeface="Arial"/>
              <a:buChar char="•"/>
            </a:pPr>
            <a:r>
              <a:rPr lang="en-US" sz="3200" dirty="0">
                <a:solidFill>
                  <a:srgbClr val="000000"/>
                </a:solidFill>
                <a:latin typeface="Canva Sans"/>
              </a:rPr>
              <a:t>34-bed mixed model site.</a:t>
            </a:r>
          </a:p>
          <a:p>
            <a:pPr marL="690881" lvl="1" indent="-345440" algn="l">
              <a:lnSpc>
                <a:spcPts val="4480"/>
              </a:lnSpc>
              <a:spcBef>
                <a:spcPct val="0"/>
              </a:spcBef>
              <a:buFont typeface="Arial"/>
              <a:buChar char="•"/>
            </a:pPr>
            <a:r>
              <a:rPr lang="en-US" sz="3200" dirty="0">
                <a:solidFill>
                  <a:srgbClr val="000000"/>
                </a:solidFill>
                <a:latin typeface="Canva Sans"/>
              </a:rPr>
              <a:t>Clients are admitted for respite and </a:t>
            </a:r>
            <a:r>
              <a:rPr lang="en-US" sz="3200" dirty="0">
                <a:solidFill>
                  <a:srgbClr val="000000"/>
                </a:solidFill>
                <a:latin typeface="Canva Sans Bold"/>
              </a:rPr>
              <a:t>may be eligible to remain on site if they are deemed medically complex or eligible for housing navigation services.</a:t>
            </a:r>
          </a:p>
          <a:p>
            <a:pPr marL="690881" lvl="1" indent="-345440" algn="l">
              <a:lnSpc>
                <a:spcPts val="4480"/>
              </a:lnSpc>
              <a:spcBef>
                <a:spcPct val="0"/>
              </a:spcBef>
              <a:buFont typeface="Arial"/>
              <a:buChar char="•"/>
            </a:pPr>
            <a:r>
              <a:rPr lang="en-US" sz="3200" dirty="0">
                <a:solidFill>
                  <a:srgbClr val="000000"/>
                </a:solidFill>
                <a:latin typeface="Canva Sans"/>
              </a:rPr>
              <a:t>Cardea Health provides clinical services (Medical Directors, RN, home health aides, and caregiving support).</a:t>
            </a:r>
          </a:p>
          <a:p>
            <a:pPr algn="l">
              <a:lnSpc>
                <a:spcPts val="4480"/>
              </a:lnSpc>
              <a:spcBef>
                <a:spcPct val="0"/>
              </a:spcBef>
            </a:pPr>
            <a:r>
              <a:rPr lang="en-US" sz="3200" dirty="0">
                <a:solidFill>
                  <a:srgbClr val="000000"/>
                </a:solidFill>
                <a:latin typeface="Canva Sans Bold"/>
              </a:rPr>
              <a:t>Eddie’s Place</a:t>
            </a:r>
          </a:p>
          <a:p>
            <a:pPr marL="690881" lvl="1" indent="-345440" algn="l">
              <a:lnSpc>
                <a:spcPts val="4480"/>
              </a:lnSpc>
              <a:buFont typeface="Arial"/>
              <a:buChar char="•"/>
            </a:pPr>
            <a:r>
              <a:rPr lang="en-US" sz="3200" dirty="0">
                <a:solidFill>
                  <a:srgbClr val="000000"/>
                </a:solidFill>
                <a:latin typeface="Canva Sans"/>
              </a:rPr>
              <a:t>31 beds dedicated to respite care.</a:t>
            </a:r>
          </a:p>
          <a:p>
            <a:pPr marL="690881" lvl="1" indent="-345440" algn="l">
              <a:lnSpc>
                <a:spcPts val="4480"/>
              </a:lnSpc>
              <a:spcBef>
                <a:spcPct val="0"/>
              </a:spcBef>
              <a:buFont typeface="Arial"/>
              <a:buChar char="•"/>
            </a:pPr>
            <a:r>
              <a:rPr lang="en-US" sz="3200" dirty="0">
                <a:solidFill>
                  <a:srgbClr val="000000"/>
                </a:solidFill>
                <a:latin typeface="Canva Sans"/>
              </a:rPr>
              <a:t>Nursing care and caregiver services are available 7 days a week, 16 hours a day.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1028700" y="5466666"/>
            <a:ext cx="7115548" cy="2978601"/>
          </a:xfrm>
          <a:custGeom>
            <a:avLst/>
            <a:gdLst/>
            <a:ahLst/>
            <a:cxnLst/>
            <a:rect l="l" t="t" r="r" b="b"/>
            <a:pathLst>
              <a:path w="7115548" h="2978601">
                <a:moveTo>
                  <a:pt x="0" y="0"/>
                </a:moveTo>
                <a:lnTo>
                  <a:pt x="7115548" y="0"/>
                </a:lnTo>
                <a:lnTo>
                  <a:pt x="7115548" y="2978602"/>
                </a:lnTo>
                <a:lnTo>
                  <a:pt x="0" y="2978602"/>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961652" y="241988"/>
            <a:ext cx="7182596" cy="4690349"/>
            <a:chOff x="0" y="0"/>
            <a:chExt cx="13699490" cy="8945984"/>
          </a:xfrm>
        </p:grpSpPr>
        <p:sp>
          <p:nvSpPr>
            <p:cNvPr id="4" name="Freeform 4"/>
            <p:cNvSpPr/>
            <p:nvPr/>
          </p:nvSpPr>
          <p:spPr>
            <a:xfrm>
              <a:off x="0" y="0"/>
              <a:ext cx="13699491" cy="8945984"/>
            </a:xfrm>
            <a:custGeom>
              <a:avLst/>
              <a:gdLst/>
              <a:ahLst/>
              <a:cxnLst/>
              <a:rect l="l" t="t" r="r" b="b"/>
              <a:pathLst>
                <a:path w="13699491" h="8945984">
                  <a:moveTo>
                    <a:pt x="13699489" y="8945984"/>
                  </a:moveTo>
                  <a:lnTo>
                    <a:pt x="0" y="8945984"/>
                  </a:lnTo>
                  <a:lnTo>
                    <a:pt x="0" y="2676639"/>
                  </a:lnTo>
                  <a:cubicBezTo>
                    <a:pt x="0" y="2676639"/>
                    <a:pt x="2849880" y="0"/>
                    <a:pt x="6899910" y="0"/>
                  </a:cubicBezTo>
                  <a:cubicBezTo>
                    <a:pt x="11300460" y="0"/>
                    <a:pt x="13699491" y="2676639"/>
                    <a:pt x="13699491" y="2676639"/>
                  </a:cubicBezTo>
                  <a:lnTo>
                    <a:pt x="13699491" y="8945984"/>
                  </a:lnTo>
                  <a:close/>
                </a:path>
              </a:pathLst>
            </a:custGeom>
            <a:blipFill>
              <a:blip r:embed="rId3"/>
              <a:stretch>
                <a:fillRect t="-4180" b="-10369"/>
              </a:stretch>
            </a:blipFill>
          </p:spPr>
          <p:txBody>
            <a:bodyPr/>
            <a:lstStyle/>
            <a:p>
              <a:endParaRPr lang="en-US"/>
            </a:p>
          </p:txBody>
        </p:sp>
      </p:grpSp>
      <p:grpSp>
        <p:nvGrpSpPr>
          <p:cNvPr id="5" name="Group 5"/>
          <p:cNvGrpSpPr/>
          <p:nvPr/>
        </p:nvGrpSpPr>
        <p:grpSpPr>
          <a:xfrm>
            <a:off x="9067800" y="0"/>
            <a:ext cx="9220200" cy="10287000"/>
            <a:chOff x="0" y="0"/>
            <a:chExt cx="2428365" cy="2709333"/>
          </a:xfrm>
        </p:grpSpPr>
        <p:sp>
          <p:nvSpPr>
            <p:cNvPr id="6" name="Freeform 6"/>
            <p:cNvSpPr/>
            <p:nvPr/>
          </p:nvSpPr>
          <p:spPr>
            <a:xfrm>
              <a:off x="0" y="0"/>
              <a:ext cx="2428365" cy="2709333"/>
            </a:xfrm>
            <a:custGeom>
              <a:avLst/>
              <a:gdLst/>
              <a:ahLst/>
              <a:cxnLst/>
              <a:rect l="l" t="t" r="r" b="b"/>
              <a:pathLst>
                <a:path w="2428365" h="2709333">
                  <a:moveTo>
                    <a:pt x="0" y="0"/>
                  </a:moveTo>
                  <a:lnTo>
                    <a:pt x="2428365" y="0"/>
                  </a:lnTo>
                  <a:lnTo>
                    <a:pt x="2428365" y="2709333"/>
                  </a:lnTo>
                  <a:lnTo>
                    <a:pt x="0" y="2709333"/>
                  </a:lnTo>
                  <a:close/>
                </a:path>
              </a:pathLst>
            </a:custGeom>
            <a:solidFill>
              <a:srgbClr val="243E8C"/>
            </a:solidFill>
          </p:spPr>
          <p:txBody>
            <a:bodyPr/>
            <a:lstStyle/>
            <a:p>
              <a:endParaRPr lang="en-US"/>
            </a:p>
          </p:txBody>
        </p:sp>
        <p:sp>
          <p:nvSpPr>
            <p:cNvPr id="7" name="TextBox 7"/>
            <p:cNvSpPr txBox="1"/>
            <p:nvPr/>
          </p:nvSpPr>
          <p:spPr>
            <a:xfrm>
              <a:off x="0" y="-66675"/>
              <a:ext cx="2428365" cy="2776008"/>
            </a:xfrm>
            <a:prstGeom prst="rect">
              <a:avLst/>
            </a:prstGeom>
          </p:spPr>
          <p:txBody>
            <a:bodyPr lIns="50800" tIns="50800" rIns="50800" bIns="50800" rtlCol="0" anchor="ctr"/>
            <a:lstStyle/>
            <a:p>
              <a:pPr algn="ctr">
                <a:lnSpc>
                  <a:spcPts val="3150"/>
                </a:lnSpc>
              </a:pPr>
              <a:endParaRPr/>
            </a:p>
          </p:txBody>
        </p:sp>
      </p:grpSp>
      <p:grpSp>
        <p:nvGrpSpPr>
          <p:cNvPr id="8" name="Group 8"/>
          <p:cNvGrpSpPr/>
          <p:nvPr/>
        </p:nvGrpSpPr>
        <p:grpSpPr>
          <a:xfrm>
            <a:off x="10205317" y="2579729"/>
            <a:ext cx="6945165" cy="5037276"/>
            <a:chOff x="0" y="0"/>
            <a:chExt cx="9260220" cy="6716368"/>
          </a:xfrm>
        </p:grpSpPr>
        <p:sp>
          <p:nvSpPr>
            <p:cNvPr id="9" name="TextBox 9"/>
            <p:cNvSpPr txBox="1"/>
            <p:nvPr/>
          </p:nvSpPr>
          <p:spPr>
            <a:xfrm>
              <a:off x="0" y="66675"/>
              <a:ext cx="9260220" cy="4252341"/>
            </a:xfrm>
            <a:prstGeom prst="rect">
              <a:avLst/>
            </a:prstGeom>
          </p:spPr>
          <p:txBody>
            <a:bodyPr lIns="0" tIns="0" rIns="0" bIns="0" rtlCol="0" anchor="t">
              <a:spAutoFit/>
            </a:bodyPr>
            <a:lstStyle/>
            <a:p>
              <a:pPr algn="l">
                <a:lnSpc>
                  <a:spcPts val="8316"/>
                </a:lnSpc>
              </a:pPr>
              <a:r>
                <a:rPr lang="en-US" sz="7559">
                  <a:solidFill>
                    <a:srgbClr val="F2F1EC"/>
                  </a:solidFill>
                  <a:latin typeface="Barlow Bold"/>
                </a:rPr>
                <a:t>BHCHP’s</a:t>
              </a:r>
            </a:p>
            <a:p>
              <a:pPr marL="0" lvl="0" indent="0" algn="l">
                <a:lnSpc>
                  <a:spcPts val="8316"/>
                </a:lnSpc>
                <a:spcBef>
                  <a:spcPct val="0"/>
                </a:spcBef>
              </a:pPr>
              <a:r>
                <a:rPr lang="en-US" sz="7559">
                  <a:solidFill>
                    <a:srgbClr val="F2F1EC"/>
                  </a:solidFill>
                  <a:latin typeface="Barlow Bold"/>
                </a:rPr>
                <a:t>The Barbara McInnis House</a:t>
              </a:r>
            </a:p>
          </p:txBody>
        </p:sp>
        <p:sp>
          <p:nvSpPr>
            <p:cNvPr id="10" name="TextBox 10"/>
            <p:cNvSpPr txBox="1"/>
            <p:nvPr/>
          </p:nvSpPr>
          <p:spPr>
            <a:xfrm>
              <a:off x="0" y="4886508"/>
              <a:ext cx="9260220" cy="1829859"/>
            </a:xfrm>
            <a:prstGeom prst="rect">
              <a:avLst/>
            </a:prstGeom>
          </p:spPr>
          <p:txBody>
            <a:bodyPr lIns="0" tIns="0" rIns="0" bIns="0" rtlCol="0" anchor="t">
              <a:spAutoFit/>
            </a:bodyPr>
            <a:lstStyle/>
            <a:p>
              <a:pPr marL="0" lvl="0" indent="0" algn="l">
                <a:lnSpc>
                  <a:spcPts val="5599"/>
                </a:lnSpc>
                <a:spcBef>
                  <a:spcPct val="0"/>
                </a:spcBef>
              </a:pPr>
              <a:r>
                <a:rPr lang="en-US" sz="3999" u="none" spc="15">
                  <a:solidFill>
                    <a:srgbClr val="F2F1EC"/>
                  </a:solidFill>
                  <a:latin typeface="Barlow"/>
                </a:rPr>
                <a:t>Omar Marrero, LICSW</a:t>
              </a:r>
            </a:p>
            <a:p>
              <a:pPr marL="0" lvl="0" indent="0" algn="l">
                <a:lnSpc>
                  <a:spcPts val="5599"/>
                </a:lnSpc>
                <a:spcBef>
                  <a:spcPct val="0"/>
                </a:spcBef>
              </a:pPr>
              <a:r>
                <a:rPr lang="en-US" sz="3999" u="none" spc="15">
                  <a:solidFill>
                    <a:srgbClr val="F2F1EC"/>
                  </a:solidFill>
                  <a:latin typeface="Barlow"/>
                </a:rPr>
                <a:t>Carol Benner, BSN, RN</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TotalTime>
  <Words>3572</Words>
  <Application>Microsoft Office PowerPoint</Application>
  <PresentationFormat>Custom</PresentationFormat>
  <Paragraphs>324</Paragraphs>
  <Slides>41</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Barlow Italics</vt:lpstr>
      <vt:lpstr>Canva Sans</vt:lpstr>
      <vt:lpstr>Canva Sans Italics</vt:lpstr>
      <vt:lpstr>Open Sans Bold</vt:lpstr>
      <vt:lpstr>Barlow</vt:lpstr>
      <vt:lpstr>Canva Sans Bold</vt:lpstr>
      <vt:lpstr>Barlow Bold Italics</vt:lpstr>
      <vt:lpstr>Barlow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Challenging Behaviors</dc:title>
  <cp:lastModifiedBy>Benner, Carol</cp:lastModifiedBy>
  <cp:revision>3</cp:revision>
  <dcterms:created xsi:type="dcterms:W3CDTF">2006-08-16T00:00:00Z</dcterms:created>
  <dcterms:modified xsi:type="dcterms:W3CDTF">2024-05-11T23:09:27Z</dcterms:modified>
  <dc:identifier>DAGCySytzrM</dc:identifier>
</cp:coreProperties>
</file>