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85" r:id="rId2"/>
    <p:sldId id="260" r:id="rId3"/>
    <p:sldId id="275" r:id="rId4"/>
    <p:sldId id="279" r:id="rId5"/>
    <p:sldId id="271" r:id="rId6"/>
    <p:sldId id="261" r:id="rId7"/>
    <p:sldId id="262" r:id="rId8"/>
    <p:sldId id="283" r:id="rId9"/>
    <p:sldId id="270" r:id="rId10"/>
    <p:sldId id="263" r:id="rId11"/>
    <p:sldId id="259" r:id="rId12"/>
    <p:sldId id="278" r:id="rId13"/>
    <p:sldId id="258" r:id="rId14"/>
    <p:sldId id="277" r:id="rId15"/>
    <p:sldId id="282" r:id="rId16"/>
    <p:sldId id="281" r:id="rId17"/>
    <p:sldId id="276" r:id="rId18"/>
    <p:sldId id="267" r:id="rId19"/>
    <p:sldId id="26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3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09BD8-96CD-4ACC-B98C-C99986467D36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ED563-171E-4BBB-B075-B3565A1F88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3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72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5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570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04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22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509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876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474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34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3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66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1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01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1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0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31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3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0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p5KJuU2VZE?feature=oembed" TargetMode="Externa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mailto:Pcval33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7097" y="3878549"/>
            <a:ext cx="5846325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Dr. Pia </a:t>
            </a:r>
            <a:r>
              <a:rPr lang="en-US" sz="6000" b="1" dirty="0" err="1">
                <a:solidFill>
                  <a:schemeClr val="bg1"/>
                </a:solidFill>
              </a:rPr>
              <a:t>Valvassori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5716" y="4885684"/>
            <a:ext cx="5569085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Health Care Center for the Homeless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7003" y="301557"/>
            <a:ext cx="12192000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and its Effect on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HEALTH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0521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41226B-9523-5E02-316D-671E0F5E349D}"/>
              </a:ext>
            </a:extLst>
          </p:cNvPr>
          <p:cNvSpPr/>
          <p:nvPr/>
        </p:nvSpPr>
        <p:spPr>
          <a:xfrm>
            <a:off x="0" y="-1"/>
            <a:ext cx="12192000" cy="1466491"/>
          </a:xfrm>
          <a:prstGeom prst="rect">
            <a:avLst/>
          </a:prstGeom>
          <a:solidFill>
            <a:srgbClr val="D230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5E1AA-AC54-9DB2-BEAF-D45A7BAC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2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Implications for Persons Experiencing Homelessness (PEH)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79638-F279-2416-F503-F72F3359B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80553"/>
            <a:ext cx="9601196" cy="376460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Unsheltered population nationally has increased over 35% in the last 7 years. There is an acute shortage of emergency shelter beds. </a:t>
            </a:r>
          </a:p>
          <a:p>
            <a:r>
              <a:rPr lang="en-US" sz="2800" dirty="0"/>
              <a:t>Central Florida has had a 75% increase in unsheltered PEH since 2019 due to increase rents, lack of affordable housing and stagnant wages.</a:t>
            </a:r>
          </a:p>
          <a:p>
            <a:r>
              <a:rPr lang="en-US" sz="2800" dirty="0"/>
              <a:t>Laws criminalizing public camping create more obstacles for PEH, including moving them farther from existing centralized services and jobs.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E0932FBF-22EB-477F-859F-FC9A342C66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0590589"/>
                  </p:ext>
                </p:extLst>
              </p:nvPr>
            </p:nvGraphicFramePr>
            <p:xfrm>
              <a:off x="3290675" y="5871354"/>
              <a:ext cx="3048000" cy="1714500"/>
            </p:xfrm>
            <a:graphic>
              <a:graphicData uri="http://schemas.microsoft.com/office/powerpoint/2016/slidezoom">
                <pslz:sldZm>
                  <pslz:sldZmObj sldId="263" cId="2893136579">
                    <pslz:zmPr id="{1C29D7B2-61A0-45BC-B018-6FEAA3D64F49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0932FBF-22EB-477F-859F-FC9A342C66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0675" y="587135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13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0024-7D6F-4D70-A6CA-E2CEEBF5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90302"/>
            <a:ext cx="9601196" cy="130386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Symptoms of Heat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AF9A8-E6AA-B64B-645F-D263E5A21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25579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Heat cramps: muscles tighten from lack of fluid and electrolytes</a:t>
            </a:r>
          </a:p>
          <a:p>
            <a:r>
              <a:rPr lang="en-US" sz="3000" dirty="0"/>
              <a:t>Heat exhaustion: body temperature over 100 degrees, profuse sweating, nausea, vomiting, headache</a:t>
            </a:r>
          </a:p>
          <a:p>
            <a:r>
              <a:rPr lang="en-US" sz="3000" dirty="0"/>
              <a:t>Heat stroke: most severe — no sweating, skin is dry, body temperature over 104 degrees, nausea, vomiting, seizures</a:t>
            </a:r>
          </a:p>
          <a:p>
            <a:r>
              <a:rPr lang="en-US" sz="3000" dirty="0"/>
              <a:t>Effects profound with minimal nighttime cooling, especially in urban areas</a:t>
            </a:r>
          </a:p>
          <a:p>
            <a:endParaRPr lang="en-US" dirty="0"/>
          </a:p>
        </p:txBody>
      </p:sp>
      <p:pic>
        <p:nvPicPr>
          <p:cNvPr id="5" name="Picture 4" descr="A pair of hands reaching out&#10;&#10;Description automatically generated">
            <a:extLst>
              <a:ext uri="{FF2B5EF4-FFF2-40B4-BE49-F238E27FC236}">
                <a16:creationId xmlns:a16="http://schemas.microsoft.com/office/drawing/2014/main" id="{24983E45-9464-DBD1-2F9A-EB385E5109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0" y="6147118"/>
            <a:ext cx="592738" cy="6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6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t related illness chart">
            <a:extLst>
              <a:ext uri="{FF2B5EF4-FFF2-40B4-BE49-F238E27FC236}">
                <a16:creationId xmlns:a16="http://schemas.microsoft.com/office/drawing/2014/main" id="{D19897EE-5BD7-ADF2-BDEC-530A310A85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39" y="561270"/>
            <a:ext cx="7044339" cy="572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8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0AA6-B619-A22B-354B-1B93DB3A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108" y="455432"/>
            <a:ext cx="6283352" cy="101521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Ways to Mitigate Heat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2D262-2C71-CAAC-6098-B82873F6B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456" y="1321374"/>
            <a:ext cx="6067009" cy="4875145"/>
          </a:xfrm>
        </p:spPr>
        <p:txBody>
          <a:bodyPr>
            <a:noAutofit/>
          </a:bodyPr>
          <a:lstStyle/>
          <a:p>
            <a:r>
              <a:rPr lang="en-US" sz="2800" dirty="0"/>
              <a:t>Reduce greenhouse gas emissions</a:t>
            </a:r>
          </a:p>
          <a:p>
            <a:r>
              <a:rPr lang="en-US" sz="2800" dirty="0"/>
              <a:t>Prioritize investments for vulnerable populations</a:t>
            </a:r>
          </a:p>
          <a:p>
            <a:r>
              <a:rPr lang="en-US" sz="2800" dirty="0"/>
              <a:t>Expand training on heat-related illness for healthcare/shelter workforce</a:t>
            </a:r>
          </a:p>
          <a:p>
            <a:r>
              <a:rPr lang="en-US" sz="2800" dirty="0"/>
              <a:t>Enhance early-warning system</a:t>
            </a:r>
          </a:p>
          <a:p>
            <a:r>
              <a:rPr lang="en-US" sz="2800" dirty="0"/>
              <a:t>Provide water</a:t>
            </a:r>
          </a:p>
          <a:p>
            <a:r>
              <a:rPr lang="en-US" sz="2800" dirty="0"/>
              <a:t>Distribute cooling packs</a:t>
            </a:r>
          </a:p>
          <a:p>
            <a:r>
              <a:rPr lang="en-US" sz="2800" dirty="0"/>
              <a:t>Direct/transport to cooling centers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C54BC-DE32-D4A9-19AE-C230726B2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87" y="963038"/>
            <a:ext cx="4663153" cy="47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86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F5106-8A10-BCAA-9FF8-F3DA8D07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2027"/>
            <a:ext cx="9601196" cy="1361872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ACAD3-B16D-F916-7FD2-3EA0244A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6176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Houston has 3-digit number (like 211) for information related to cooling center locations</a:t>
            </a:r>
          </a:p>
          <a:p>
            <a:r>
              <a:rPr lang="en-US" sz="3000" dirty="0"/>
              <a:t>City collaborates with local </a:t>
            </a:r>
            <a:r>
              <a:rPr lang="en-US" sz="3000" dirty="0" err="1"/>
              <a:t>CoC</a:t>
            </a:r>
            <a:r>
              <a:rPr lang="en-US" sz="3000" dirty="0"/>
              <a:t>, faith community and parks department to create heat action plan allocating space/staffing</a:t>
            </a:r>
          </a:p>
          <a:p>
            <a:r>
              <a:rPr lang="en-US" sz="3000" dirty="0"/>
              <a:t>Target outreach to high-need localities</a:t>
            </a:r>
          </a:p>
          <a:p>
            <a:r>
              <a:rPr lang="en-US" sz="3000" dirty="0"/>
              <a:t>Extend cooling center hours when nighttime cooling is minimal</a:t>
            </a:r>
          </a:p>
          <a:p>
            <a:r>
              <a:rPr lang="en-US" sz="3000" dirty="0"/>
              <a:t>Focus on sustainable solutions, especially affordable housing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452A-CDD9-7532-EA49-9F531BC7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3116"/>
            <a:ext cx="9601196" cy="1371599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87198-2AF0-CE86-2302-B8126F580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07014"/>
            <a:ext cx="9601196" cy="22665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Has developed heat action plan that coordinates programs/policies to mitigate heat exposure and protect the public</a:t>
            </a:r>
          </a:p>
          <a:p>
            <a:r>
              <a:rPr lang="en-US" dirty="0"/>
              <a:t>Tracks trends, collects data</a:t>
            </a:r>
          </a:p>
          <a:p>
            <a:r>
              <a:rPr lang="en-US" dirty="0"/>
              <a:t>Collaborates with faith community, academic partners, medical examiner’s office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6425" y="1734633"/>
            <a:ext cx="145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Phoenix: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6425" y="4435972"/>
            <a:ext cx="1225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Miami: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9952" y="4959192"/>
            <a:ext cx="9212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City appoints a ‘Chief Heat Officer’ responsible for improving coordination with partners, accelerating heat-protection efforts</a:t>
            </a:r>
          </a:p>
        </p:txBody>
      </p:sp>
    </p:spTree>
    <p:extLst>
      <p:ext uri="{BB962C8B-B14F-4D97-AF65-F5344CB8AC3E}">
        <p14:creationId xmlns:p14="http://schemas.microsoft.com/office/powerpoint/2010/main" val="422481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721F-84F1-5E8C-064C-4A1AB6C7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25294"/>
            <a:ext cx="9601196" cy="875489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21E5E-21D8-1F54-3535-FF9FD470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906622"/>
            <a:ext cx="9601196" cy="41634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Develop Heat Action Plan incorporating the following:</a:t>
            </a:r>
          </a:p>
          <a:p>
            <a:r>
              <a:rPr lang="en-US" sz="2600" dirty="0"/>
              <a:t> Appoint an agency to recruit and collect list of safe spaces for people to go</a:t>
            </a:r>
          </a:p>
          <a:p>
            <a:r>
              <a:rPr lang="en-US" sz="2600" dirty="0"/>
              <a:t>Leaders work with local weather authorities to expedite information sharing</a:t>
            </a:r>
          </a:p>
          <a:p>
            <a:r>
              <a:rPr lang="en-US" sz="2600" dirty="0"/>
              <a:t>All municipalities appoint someone responsible for issues relating to homelessness who</a:t>
            </a:r>
          </a:p>
          <a:p>
            <a:pPr lvl="1"/>
            <a:r>
              <a:rPr lang="en-US" dirty="0"/>
              <a:t>Attends homeless Continuum of Care members meetings</a:t>
            </a:r>
          </a:p>
          <a:p>
            <a:pPr lvl="1"/>
            <a:r>
              <a:rPr lang="en-US" dirty="0"/>
              <a:t>Collaborates with stakeholders on heat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2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A4C4-ECC8-FF04-2499-8CB1CB0D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47FD1-B3F0-6EA5-DB91-F94C5A482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67" y="2490281"/>
            <a:ext cx="5136203" cy="3725693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Develop data collection with emergency management on heat related calls and intervention</a:t>
            </a:r>
          </a:p>
          <a:p>
            <a:r>
              <a:rPr lang="en-US" sz="3100" dirty="0"/>
              <a:t>Improve reporting on heat related ER visits, hospitalizations and mortality</a:t>
            </a:r>
          </a:p>
          <a:p>
            <a:r>
              <a:rPr lang="en-US" sz="3100" dirty="0"/>
              <a:t>Increase public awareness</a:t>
            </a:r>
          </a:p>
          <a:p>
            <a:r>
              <a:rPr lang="en-US" sz="3100" dirty="0"/>
              <a:t>Provide emergency utility assistance</a:t>
            </a:r>
          </a:p>
          <a:p>
            <a:r>
              <a:rPr lang="en-US" sz="3100" dirty="0"/>
              <a:t>Engage academic partners to study issues and assist with compiling necessary data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63055" y="2410942"/>
            <a:ext cx="56906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Opening low-barrier cooling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of existing public facilities – libraries, community centers, churches,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Hours contingent on heat 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Staffed by peer support, case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Provide water stations and air conditioning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Locate near most vulnerable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Low-barrier – no IDs, allowance for pets</a:t>
            </a:r>
          </a:p>
        </p:txBody>
      </p:sp>
    </p:spTree>
    <p:extLst>
      <p:ext uri="{BB962C8B-B14F-4D97-AF65-F5344CB8AC3E}">
        <p14:creationId xmlns:p14="http://schemas.microsoft.com/office/powerpoint/2010/main" val="439881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2F023-E81E-8338-2D8C-F211F55B9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01A3AB-9209-E221-4BD5-9B2B35EFF290}"/>
              </a:ext>
            </a:extLst>
          </p:cNvPr>
          <p:cNvSpPr/>
          <p:nvPr/>
        </p:nvSpPr>
        <p:spPr>
          <a:xfrm>
            <a:off x="0" y="-1"/>
            <a:ext cx="12192000" cy="1466491"/>
          </a:xfrm>
          <a:prstGeom prst="rect">
            <a:avLst/>
          </a:prstGeom>
          <a:solidFill>
            <a:srgbClr val="555F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A823B-E8CA-A06B-0789-CFCA4CA3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</a:t>
            </a:r>
            <a:r>
              <a:rPr lang="en-US" b="1" i="1" dirty="0">
                <a:solidFill>
                  <a:schemeClr val="bg1"/>
                </a:solidFill>
              </a:rPr>
              <a:t>I feel like I’m in Hell</a:t>
            </a:r>
            <a:r>
              <a:rPr lang="en-US" b="1" dirty="0">
                <a:solidFill>
                  <a:schemeClr val="bg1"/>
                </a:solidFill>
              </a:rPr>
              <a:t>” - N.Y.T. Video</a:t>
            </a:r>
          </a:p>
        </p:txBody>
      </p:sp>
      <p:pic>
        <p:nvPicPr>
          <p:cNvPr id="3" name="Picture 2" descr="A pair of hands reaching out&#10;&#10;Description automatically generated">
            <a:extLst>
              <a:ext uri="{FF2B5EF4-FFF2-40B4-BE49-F238E27FC236}">
                <a16:creationId xmlns:a16="http://schemas.microsoft.com/office/drawing/2014/main" id="{A71C4E90-A9CD-FF69-C46C-42B82B404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0" y="6147118"/>
            <a:ext cx="592738" cy="650904"/>
          </a:xfrm>
          <a:prstGeom prst="rect">
            <a:avLst/>
          </a:prstGeom>
        </p:spPr>
      </p:pic>
      <p:pic>
        <p:nvPicPr>
          <p:cNvPr id="5" name="Online Media 4" title="‘I Feel Like I’m in Hell’: High Heat and Housing Crisis Collide in Florida">
            <a:hlinkClick r:id="" action="ppaction://media"/>
            <a:extLst>
              <a:ext uri="{FF2B5EF4-FFF2-40B4-BE49-F238E27FC236}">
                <a16:creationId xmlns:a16="http://schemas.microsoft.com/office/drawing/2014/main" id="{90803CE1-80AF-0809-441B-9025428051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3525" y="1831616"/>
            <a:ext cx="8372415" cy="473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D1B613-E39C-5474-BE98-E50FCD5F1160}"/>
              </a:ext>
            </a:extLst>
          </p:cNvPr>
          <p:cNvSpPr/>
          <p:nvPr/>
        </p:nvSpPr>
        <p:spPr>
          <a:xfrm>
            <a:off x="0" y="-1"/>
            <a:ext cx="12192000" cy="1466491"/>
          </a:xfrm>
          <a:prstGeom prst="rect">
            <a:avLst/>
          </a:prstGeom>
          <a:solidFill>
            <a:srgbClr val="555F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6D374C-FB61-F637-7B39-AEDCEBC29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6" name="Picture 5" descr="A pair of hands reaching out&#10;&#10;Description automatically generated">
            <a:extLst>
              <a:ext uri="{FF2B5EF4-FFF2-40B4-BE49-F238E27FC236}">
                <a16:creationId xmlns:a16="http://schemas.microsoft.com/office/drawing/2014/main" id="{0C19F6D1-3858-BEB3-72E5-642DAF939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0" y="6147118"/>
            <a:ext cx="592738" cy="650904"/>
          </a:xfrm>
          <a:prstGeom prst="rect">
            <a:avLst/>
          </a:prstGeom>
        </p:spPr>
      </p:pic>
      <p:pic>
        <p:nvPicPr>
          <p:cNvPr id="1026" name="Picture 2" descr="Pia Valvassori - Board Member - Christian Service Center for Central  Florida | LinkedIn">
            <a:extLst>
              <a:ext uri="{FF2B5EF4-FFF2-40B4-BE49-F238E27FC236}">
                <a16:creationId xmlns:a16="http://schemas.microsoft.com/office/drawing/2014/main" id="{367C8B27-66EB-F7B2-9D44-AB4675D0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5" y="2055814"/>
            <a:ext cx="2822275" cy="28222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AF170F-5272-1485-88FD-880F62306F5C}"/>
              </a:ext>
            </a:extLst>
          </p:cNvPr>
          <p:cNvSpPr txBox="1"/>
          <p:nvPr/>
        </p:nvSpPr>
        <p:spPr>
          <a:xfrm>
            <a:off x="301925" y="5029200"/>
            <a:ext cx="3390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Dr. Pia Valvassori</a:t>
            </a:r>
          </a:p>
          <a:p>
            <a:pPr algn="ctr"/>
            <a:endParaRPr lang="en-US" sz="1000" b="1" dirty="0"/>
          </a:p>
          <a:p>
            <a:pPr algn="ctr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Pcval33@gmail.com</a:t>
            </a:r>
            <a:endParaRPr lang="en-US" dirty="0"/>
          </a:p>
          <a:p>
            <a:pPr algn="ctr"/>
            <a:r>
              <a:rPr lang="en-US" dirty="0">
                <a:solidFill>
                  <a:srgbClr val="555FCE"/>
                </a:solidFill>
              </a:rPr>
              <a:t>407-428-5751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527D15-F3AA-ADAE-4C7E-99C83E867FD8}"/>
              </a:ext>
            </a:extLst>
          </p:cNvPr>
          <p:cNvCxnSpPr>
            <a:cxnSpLocks/>
          </p:cNvCxnSpPr>
          <p:nvPr/>
        </p:nvCxnSpPr>
        <p:spPr>
          <a:xfrm>
            <a:off x="771345" y="5422547"/>
            <a:ext cx="24513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uilding with trees in front of it&#10;&#10;Description automatically generated">
            <a:extLst>
              <a:ext uri="{FF2B5EF4-FFF2-40B4-BE49-F238E27FC236}">
                <a16:creationId xmlns:a16="http://schemas.microsoft.com/office/drawing/2014/main" id="{1AD6B4A2-6B5F-7B80-B531-DE32B06F8A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2"/>
          <a:stretch/>
        </p:blipFill>
        <p:spPr>
          <a:xfrm>
            <a:off x="4974566" y="2055814"/>
            <a:ext cx="6096000" cy="28222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D66B75-DED9-2C2E-9CB3-4086330FD9BF}"/>
              </a:ext>
            </a:extLst>
          </p:cNvPr>
          <p:cNvSpPr txBox="1"/>
          <p:nvPr/>
        </p:nvSpPr>
        <p:spPr>
          <a:xfrm>
            <a:off x="6327476" y="5029200"/>
            <a:ext cx="3390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Christian Service Center</a:t>
            </a:r>
          </a:p>
          <a:p>
            <a:pPr algn="ctr"/>
            <a:endParaRPr lang="en-US" sz="1000" b="1" dirty="0"/>
          </a:p>
          <a:p>
            <a:pPr algn="ctr"/>
            <a:r>
              <a:rPr lang="en-US" dirty="0"/>
              <a:t>808 W. Central Blvd. </a:t>
            </a:r>
          </a:p>
          <a:p>
            <a:pPr algn="ctr"/>
            <a:r>
              <a:rPr lang="en-US" dirty="0"/>
              <a:t>Orlando, FL 32805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7DFAC4-9719-8EBD-DA61-668E93E96773}"/>
              </a:ext>
            </a:extLst>
          </p:cNvPr>
          <p:cNvCxnSpPr>
            <a:cxnSpLocks/>
          </p:cNvCxnSpPr>
          <p:nvPr/>
        </p:nvCxnSpPr>
        <p:spPr>
          <a:xfrm>
            <a:off x="6307886" y="5422547"/>
            <a:ext cx="3429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1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7238-6B4C-632A-38B7-C5F21747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4349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6983A-42CC-01F2-8148-D2FBDAB2D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072" y="1932629"/>
            <a:ext cx="7868728" cy="4254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The World Health Organization estimates:</a:t>
            </a:r>
          </a:p>
          <a:p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125 million people were exposed to extreme heat stress between 2000-2016</a:t>
            </a:r>
          </a:p>
          <a:p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Globally, 5 million deaths were associated with extreme heat between 2000-2016</a:t>
            </a:r>
          </a:p>
          <a:p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Deaths due to extreme heat outnumber other natural disasters</a:t>
            </a:r>
          </a:p>
          <a:p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Mortality is under-reported. Most deaths are associated with pre-existing conditions that are exacerbated by extreme heat.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2" y="2772384"/>
            <a:ext cx="2604190" cy="30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6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E9A82-35BA-D7E5-9667-80AEF574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81" y="524932"/>
            <a:ext cx="9601196" cy="827213"/>
          </a:xfrm>
        </p:spPr>
        <p:txBody>
          <a:bodyPr>
            <a:normAutofit/>
          </a:bodyPr>
          <a:lstStyle/>
          <a:p>
            <a:r>
              <a:rPr lang="en-US" b="1" dirty="0"/>
              <a:t>Extreme Event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984E-33BE-552D-99B7-0B53BD5DA39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3359383" y="1910830"/>
            <a:ext cx="246888" cy="4197291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CB95EF-655D-7FA6-CE03-A8C4E533E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3" y="1488331"/>
            <a:ext cx="7507763" cy="46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0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1AF5D-758A-EB89-976C-C346B394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/>
          <a:lstStyle/>
          <a:p>
            <a:r>
              <a:rPr lang="en-US" b="1" dirty="0"/>
              <a:t>United States Heat-Related Fatalities</a:t>
            </a:r>
          </a:p>
        </p:txBody>
      </p:sp>
      <p:pic>
        <p:nvPicPr>
          <p:cNvPr id="1026" name="Picture 2" descr="How many people die from extreme heat in the US?">
            <a:extLst>
              <a:ext uri="{FF2B5EF4-FFF2-40B4-BE49-F238E27FC236}">
                <a16:creationId xmlns:a16="http://schemas.microsoft.com/office/drawing/2014/main" id="{BE56DE76-6475-2995-CCAD-B306422B9F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41" y="1310640"/>
            <a:ext cx="6836117" cy="534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23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CDBFCE98-F773-7953-9A7D-05E9B57CEF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6823" y="268713"/>
            <a:ext cx="9248864" cy="64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9614C7-E791-B12D-9EB9-9A719CEB6142}"/>
              </a:ext>
            </a:extLst>
          </p:cNvPr>
          <p:cNvSpPr txBox="1"/>
          <p:nvPr/>
        </p:nvSpPr>
        <p:spPr>
          <a:xfrm>
            <a:off x="9350713" y="994856"/>
            <a:ext cx="2256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6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34D2-B73E-CB54-B9ED-8F8835ACC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761" y="690303"/>
            <a:ext cx="5945219" cy="130386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Extreme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Heat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3F11-8F16-2450-BC42-F0200642F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760" y="2412460"/>
            <a:ext cx="6077679" cy="4203999"/>
          </a:xfrm>
        </p:spPr>
        <p:txBody>
          <a:bodyPr>
            <a:normAutofit/>
          </a:bodyPr>
          <a:lstStyle/>
          <a:p>
            <a:r>
              <a:rPr lang="en-US" sz="2800" dirty="0"/>
              <a:t>Three hottest years on record</a:t>
            </a:r>
          </a:p>
          <a:p>
            <a:r>
              <a:rPr lang="en-US" sz="2800" dirty="0"/>
              <a:t>Increased frequency, duration of extreme heat days</a:t>
            </a:r>
          </a:p>
          <a:p>
            <a:r>
              <a:rPr lang="en-US" sz="2800" dirty="0"/>
              <a:t>Heat intensity is greater in urban areas where people experiencing homelessness  congregate to access services</a:t>
            </a:r>
          </a:p>
          <a:p>
            <a:r>
              <a:rPr lang="en-US" sz="2800" dirty="0"/>
              <a:t>Humidity exacerbates heat effects</a:t>
            </a:r>
          </a:p>
        </p:txBody>
      </p:sp>
      <p:pic>
        <p:nvPicPr>
          <p:cNvPr id="2050" name="Picture 2" descr="Take Action | Global Heat Health Information Network">
            <a:extLst>
              <a:ext uri="{FF2B5EF4-FFF2-40B4-BE49-F238E27FC236}">
                <a16:creationId xmlns:a16="http://schemas.microsoft.com/office/drawing/2014/main" id="{FCEA85A0-FBED-CB29-4A77-545CE669A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5" y="466928"/>
            <a:ext cx="4834647" cy="5943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9587-C02C-527D-AB09-B7817EA5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58758"/>
            <a:ext cx="9601196" cy="103983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Extreme Heat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411E6-96C0-FA8C-7167-346B57FD7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051" y="1798596"/>
            <a:ext cx="5865779" cy="448547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Orlando</a:t>
            </a:r>
            <a:r>
              <a:rPr lang="en-US" dirty="0"/>
              <a:t> had 32 days of heat index exceeding 100 degrees</a:t>
            </a:r>
          </a:p>
          <a:p>
            <a:r>
              <a:rPr lang="en-US" dirty="0"/>
              <a:t>Orlando experienced a 20% increase in heat-related illness </a:t>
            </a:r>
          </a:p>
          <a:p>
            <a:r>
              <a:rPr lang="en-US" dirty="0"/>
              <a:t>115% increase in the number of visits to urgent care centers</a:t>
            </a:r>
          </a:p>
          <a:p>
            <a:pPr marL="0" indent="0">
              <a:buNone/>
            </a:pPr>
            <a:r>
              <a:rPr lang="en-US" dirty="0"/>
              <a:t>---------------------------------------------------------------------</a:t>
            </a:r>
          </a:p>
          <a:p>
            <a:r>
              <a:rPr lang="en-US" b="1" dirty="0"/>
              <a:t>Phoenix</a:t>
            </a:r>
            <a:r>
              <a:rPr lang="en-US" dirty="0"/>
              <a:t> went from 28 days of extreme heat in 2002 to 53 days in 2020</a:t>
            </a:r>
          </a:p>
          <a:p>
            <a:r>
              <a:rPr lang="en-US" dirty="0"/>
              <a:t>Heat-related ER visits increased 65% from 2011 to 2020 </a:t>
            </a:r>
          </a:p>
          <a:p>
            <a:r>
              <a:rPr lang="en-US" dirty="0"/>
              <a:t>580 heat-related deaths in 2023, more than half of them among people experiencing unsheltered homelessness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 descr="Heat Index">
            <a:extLst>
              <a:ext uri="{FF2B5EF4-FFF2-40B4-BE49-F238E27FC236}">
                <a16:creationId xmlns:a16="http://schemas.microsoft.com/office/drawing/2014/main" id="{4350AD48-B46E-1D2B-FF04-B715FDA1A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75" y="1904246"/>
            <a:ext cx="4434191" cy="40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2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B398-B78F-1A73-CE13-317FF062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80575"/>
            <a:ext cx="9601196" cy="1303867"/>
          </a:xfrm>
        </p:spPr>
        <p:txBody>
          <a:bodyPr/>
          <a:lstStyle/>
          <a:p>
            <a:r>
              <a:rPr lang="en-US" b="1" dirty="0"/>
              <a:t>Extreme Heat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DB86-93B0-81C6-9B90-DB7F39AC8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958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Houston: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dirty="0">
                <a:solidFill>
                  <a:schemeClr val="tx1"/>
                </a:solidFill>
              </a:rPr>
              <a:t>16 days in 2023 with temperatures over 100 degrees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1,400 heat-related emergency room visits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334 heat-related deaths in Texas, more than any other year</a:t>
            </a:r>
          </a:p>
        </p:txBody>
      </p:sp>
    </p:spTree>
    <p:extLst>
      <p:ext uri="{BB962C8B-B14F-4D97-AF65-F5344CB8AC3E}">
        <p14:creationId xmlns:p14="http://schemas.microsoft.com/office/powerpoint/2010/main" val="368480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C071-CDBD-71EB-64F7-BE6ABC36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How Extreme Heat Affects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5A099-00EA-B464-3075-120A746B5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25025"/>
            <a:ext cx="9601196" cy="3678498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Prolonged heat exposure exacerbates existing illnesses</a:t>
            </a:r>
          </a:p>
          <a:p>
            <a:r>
              <a:rPr lang="en-US" sz="3100" dirty="0"/>
              <a:t>Increase in cardiovascular mortality</a:t>
            </a:r>
          </a:p>
          <a:p>
            <a:r>
              <a:rPr lang="en-US" sz="3100" dirty="0"/>
              <a:t>Exacerbation of chronic respiratory disease</a:t>
            </a:r>
          </a:p>
          <a:p>
            <a:r>
              <a:rPr lang="en-US" sz="3100" dirty="0"/>
              <a:t>Exacerbation of mental illness and increased suicidality</a:t>
            </a:r>
          </a:p>
          <a:p>
            <a:r>
              <a:rPr lang="en-US" sz="3100" dirty="0"/>
              <a:t>Increased confusion, decreased sleep</a:t>
            </a:r>
          </a:p>
          <a:p>
            <a:r>
              <a:rPr lang="en-US" sz="3100" dirty="0"/>
              <a:t>Increased accidents, including overdose</a:t>
            </a:r>
          </a:p>
          <a:p>
            <a:r>
              <a:rPr lang="en-US" sz="3100" dirty="0"/>
              <a:t>Increased preterm deliveries and stillbirths</a:t>
            </a:r>
          </a:p>
          <a:p>
            <a:r>
              <a:rPr lang="en-US" sz="3100" dirty="0"/>
              <a:t>Food/medication storage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05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3059</TotalTime>
  <Words>764</Words>
  <Application>Microsoft Office PowerPoint</Application>
  <PresentationFormat>Widescreen</PresentationFormat>
  <Paragraphs>110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Organic</vt:lpstr>
      <vt:lpstr>PowerPoint Presentation</vt:lpstr>
      <vt:lpstr>Mortality</vt:lpstr>
      <vt:lpstr>Extreme Event Comparisons</vt:lpstr>
      <vt:lpstr>United States Heat-Related Fatalities</vt:lpstr>
      <vt:lpstr>PowerPoint Presentation</vt:lpstr>
      <vt:lpstr>Extreme Heat Trends</vt:lpstr>
      <vt:lpstr>Extreme Heat Events</vt:lpstr>
      <vt:lpstr>Extreme Heat Events</vt:lpstr>
      <vt:lpstr>How Extreme Heat Affects Health</vt:lpstr>
      <vt:lpstr>Implications for Persons Experiencing Homelessness (PEH)</vt:lpstr>
      <vt:lpstr>Symptoms of Heat Exposure</vt:lpstr>
      <vt:lpstr>PowerPoint Presentation</vt:lpstr>
      <vt:lpstr>Ways to Mitigate Heat</vt:lpstr>
      <vt:lpstr>Best Practices</vt:lpstr>
      <vt:lpstr>Best Practices</vt:lpstr>
      <vt:lpstr>Recommendations</vt:lpstr>
      <vt:lpstr>Recommendations (cont.)</vt:lpstr>
      <vt:lpstr>“I feel like I’m in Hell” - N.Y.T. Video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Valvassori, Pia</dc:creator>
  <cp:lastModifiedBy>Valvassori, Pia</cp:lastModifiedBy>
  <cp:revision>164</cp:revision>
  <dcterms:created xsi:type="dcterms:W3CDTF">2024-03-20T17:35:31Z</dcterms:created>
  <dcterms:modified xsi:type="dcterms:W3CDTF">2024-04-16T22:02:32Z</dcterms:modified>
</cp:coreProperties>
</file>