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Canva Sans" panose="020B0604020202020204" charset="0"/>
      <p:regular r:id="rId42"/>
    </p:embeddedFont>
    <p:embeddedFont>
      <p:font typeface="Canva Sans Bold" panose="020B0604020202020204" charset="0"/>
      <p:regular r:id="rId43"/>
    </p:embeddedFont>
    <p:embeddedFont>
      <p:font typeface="Forum" panose="020B0604020202020204" charset="0"/>
      <p:regular r:id="rId44"/>
    </p:embeddedFont>
    <p:embeddedFont>
      <p:font typeface="Helveticish Bold" panose="020B0604020202020204" charset="0"/>
      <p:regular r:id="rId45"/>
    </p:embeddedFont>
    <p:embeddedFont>
      <p:font typeface="Lora" pitchFamily="2" charset="0"/>
      <p:regular r:id="rId46"/>
      <p:bold r:id="rId47"/>
      <p:italic r:id="rId48"/>
      <p:boldItalic r:id="rId49"/>
    </p:embeddedFont>
    <p:embeddedFont>
      <p:font typeface="TT Drugs" panose="020B0604020202020204" charset="0"/>
      <p:regular r:id="rId50"/>
    </p:embeddedFont>
    <p:embeddedFont>
      <p:font typeface="TT Drugs Bold" panose="020B0604020202020204" charset="0"/>
      <p:regular r:id="rId51"/>
    </p:embeddedFont>
    <p:embeddedFont>
      <p:font typeface="TT Hoves" panose="020B0604020202020204" charset="0"/>
      <p:regular r:id="rId52"/>
    </p:embeddedFont>
    <p:embeddedFont>
      <p:font typeface="TT Hoves Bold" panose="020B0604020202020204" charset="0"/>
      <p:regular r:id="rId53"/>
    </p:embeddedFont>
    <p:embeddedFont>
      <p:font typeface="TT Hoves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 total events per period</a:t>
            </a:r>
          </a:p>
          <a:p>
            <a:r>
              <a:rPr lang="en-US"/>
              <a:t>2 sedation, 10 overdose</a:t>
            </a:r>
          </a:p>
          <a:p>
            <a:r>
              <a:rPr lang="en-US"/>
              <a:t>18 doses of Narcan per period, rate of 1.5 doses per event</a:t>
            </a:r>
          </a:p>
          <a:p>
            <a:r>
              <a:rPr lang="en-US"/>
              <a:t>11 out of 12 events resulted in an ED send-out</a:t>
            </a:r>
          </a:p>
          <a:p>
            <a:r>
              <a:rPr lang="en-US"/>
              <a:t>2 out of 11 send-outs resulted in a hospital admission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TOTAL (CAT + other teams):</a:t>
            </a:r>
          </a:p>
          <a:p>
            <a:r>
              <a:rPr lang="en-US"/>
              <a:t>1,090 unique patients</a:t>
            </a:r>
          </a:p>
          <a:p>
            <a:r>
              <a:rPr lang="en-US"/>
              <a:t>1,633 discharges</a:t>
            </a:r>
          </a:p>
          <a:p>
            <a:r>
              <a:rPr lang="en-US"/>
              <a:t>ALOS 17.6</a:t>
            </a:r>
          </a:p>
          <a:p>
            <a:r>
              <a:rPr lang="en-US"/>
              <a:t> </a:t>
            </a:r>
          </a:p>
          <a:p>
            <a:r>
              <a:rPr lang="en-US"/>
              <a:t>So, during the period 6/5/2023 to 5/7/2024, CAT patients represented </a:t>
            </a:r>
          </a:p>
          <a:p>
            <a:r>
              <a:rPr lang="en-US"/>
              <a:t>31% of unique patients</a:t>
            </a:r>
          </a:p>
          <a:p>
            <a:r>
              <a:rPr lang="en-US"/>
              <a:t>25% of discharges</a:t>
            </a:r>
          </a:p>
          <a:p>
            <a:r>
              <a:rPr lang="en-US"/>
              <a:t>21% of total days</a:t>
            </a:r>
          </a:p>
          <a:p>
            <a:r>
              <a:rPr lang="en-US"/>
              <a:t> </a:t>
            </a:r>
          </a:p>
          <a:p>
            <a:r>
              <a:rPr lang="en-US"/>
              <a:t>Or looking at it another way, non-CAT patients represented</a:t>
            </a:r>
          </a:p>
          <a:p>
            <a:r>
              <a:rPr lang="en-US"/>
              <a:t>754 unique patients</a:t>
            </a:r>
          </a:p>
          <a:p>
            <a:r>
              <a:rPr lang="en-US"/>
              <a:t>1,218 discharges</a:t>
            </a:r>
          </a:p>
          <a:p>
            <a:r>
              <a:rPr lang="en-US"/>
              <a:t>ALSO 18.6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Data through March: on 74 distinct occasions, preventing that number of send outs to the Emergency Department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39.png"/><Relationship Id="rId26" Type="http://schemas.openxmlformats.org/officeDocument/2006/relationships/image" Target="../media/image26.png"/><Relationship Id="rId3" Type="http://schemas.openxmlformats.org/officeDocument/2006/relationships/image" Target="../media/image77.png"/><Relationship Id="rId21" Type="http://schemas.openxmlformats.org/officeDocument/2006/relationships/image" Target="../media/image90.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87.png"/><Relationship Id="rId25" Type="http://schemas.openxmlformats.org/officeDocument/2006/relationships/image" Target="../media/image93.png"/><Relationship Id="rId2" Type="http://schemas.openxmlformats.org/officeDocument/2006/relationships/image" Target="../media/image76.png"/><Relationship Id="rId16" Type="http://schemas.openxmlformats.org/officeDocument/2006/relationships/image" Target="../media/image7.png"/><Relationship Id="rId20" Type="http://schemas.openxmlformats.org/officeDocument/2006/relationships/image" Target="../media/image89.png"/><Relationship Id="rId29"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4.png"/><Relationship Id="rId24" Type="http://schemas.openxmlformats.org/officeDocument/2006/relationships/image" Target="../media/image10.png"/><Relationship Id="rId5" Type="http://schemas.openxmlformats.org/officeDocument/2006/relationships/image" Target="../media/image79.png"/><Relationship Id="rId15" Type="http://schemas.openxmlformats.org/officeDocument/2006/relationships/image" Target="../media/image57.png"/><Relationship Id="rId23" Type="http://schemas.openxmlformats.org/officeDocument/2006/relationships/image" Target="../media/image92.png"/><Relationship Id="rId28" Type="http://schemas.openxmlformats.org/officeDocument/2006/relationships/image" Target="../media/image8.png"/><Relationship Id="rId10" Type="http://schemas.openxmlformats.org/officeDocument/2006/relationships/image" Target="../media/image83.png"/><Relationship Id="rId19" Type="http://schemas.openxmlformats.org/officeDocument/2006/relationships/image" Target="../media/image88.png"/><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38.png"/><Relationship Id="rId22" Type="http://schemas.openxmlformats.org/officeDocument/2006/relationships/image" Target="../media/image91.png"/><Relationship Id="rId27"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9">
            <a:extLst>
              <a:ext uri="{FF2B5EF4-FFF2-40B4-BE49-F238E27FC236}">
                <a16:creationId xmlns:a16="http://schemas.microsoft.com/office/drawing/2014/main" id="{DE3D804B-9921-7704-5D8C-2AAB1B8F86CD}"/>
              </a:ext>
            </a:extLst>
          </p:cNvPr>
          <p:cNvSpPr/>
          <p:nvPr/>
        </p:nvSpPr>
        <p:spPr>
          <a:xfrm flipH="1">
            <a:off x="1724273" y="5448787"/>
            <a:ext cx="703056" cy="51387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7" name="Freeform 20">
            <a:extLst>
              <a:ext uri="{FF2B5EF4-FFF2-40B4-BE49-F238E27FC236}">
                <a16:creationId xmlns:a16="http://schemas.microsoft.com/office/drawing/2014/main" id="{E966EDE2-925B-3360-ACD2-A999BFD8A443}"/>
              </a:ext>
            </a:extLst>
          </p:cNvPr>
          <p:cNvSpPr/>
          <p:nvPr/>
        </p:nvSpPr>
        <p:spPr>
          <a:xfrm flipH="1">
            <a:off x="4379639" y="5480176"/>
            <a:ext cx="703056" cy="51387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19" name="Picture 18">
            <a:extLst>
              <a:ext uri="{FF2B5EF4-FFF2-40B4-BE49-F238E27FC236}">
                <a16:creationId xmlns:a16="http://schemas.microsoft.com/office/drawing/2014/main" id="{2EE2254A-9034-F47B-8BD8-233743BFE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1" y="-7620"/>
            <a:ext cx="18288000" cy="10287000"/>
          </a:xfrm>
          <a:prstGeom prst="rect">
            <a:avLst/>
          </a:prstGeom>
        </p:spPr>
      </p:pic>
      <p:sp>
        <p:nvSpPr>
          <p:cNvPr id="20" name="TextBox 23">
            <a:extLst>
              <a:ext uri="{FF2B5EF4-FFF2-40B4-BE49-F238E27FC236}">
                <a16:creationId xmlns:a16="http://schemas.microsoft.com/office/drawing/2014/main" id="{44DA7206-6F88-83D2-B58F-580DB5DB3954}"/>
              </a:ext>
            </a:extLst>
          </p:cNvPr>
          <p:cNvSpPr txBox="1"/>
          <p:nvPr/>
        </p:nvSpPr>
        <p:spPr>
          <a:xfrm>
            <a:off x="820019" y="4566268"/>
            <a:ext cx="9871727" cy="1139223"/>
          </a:xfrm>
          <a:prstGeom prst="rect">
            <a:avLst/>
          </a:prstGeom>
        </p:spPr>
        <p:txBody>
          <a:bodyPr wrap="square" lIns="0" tIns="0" rIns="0" bIns="0" rtlCol="0" anchor="t">
            <a:spAutoFit/>
          </a:bodyPr>
          <a:lstStyle/>
          <a:p>
            <a:pPr algn="ctr">
              <a:lnSpc>
                <a:spcPts val="2183"/>
              </a:lnSpc>
            </a:pPr>
            <a:r>
              <a:rPr lang="en-US" sz="2400" b="1" dirty="0">
                <a:solidFill>
                  <a:srgbClr val="272727"/>
                </a:solidFill>
                <a:latin typeface="Forum" panose="020B0604020202020204" charset="0"/>
              </a:rPr>
              <a:t>Carol Benner, </a:t>
            </a:r>
            <a:r>
              <a:rPr lang="en-US" sz="2400" dirty="0">
                <a:solidFill>
                  <a:srgbClr val="272727"/>
                </a:solidFill>
                <a:latin typeface="Forum" panose="020B0604020202020204" charset="0"/>
              </a:rPr>
              <a:t>Associate Director of Nursing, Medical Respite Programs</a:t>
            </a:r>
          </a:p>
          <a:p>
            <a:pPr algn="ctr">
              <a:lnSpc>
                <a:spcPts val="2183"/>
              </a:lnSpc>
            </a:pPr>
            <a:r>
              <a:rPr lang="en-US" sz="2400" b="1" dirty="0">
                <a:solidFill>
                  <a:srgbClr val="272727"/>
                </a:solidFill>
                <a:latin typeface="Forum" panose="020B0604020202020204" charset="0"/>
              </a:rPr>
              <a:t>Hannah Matheson, </a:t>
            </a:r>
            <a:r>
              <a:rPr lang="en-US" sz="2400" dirty="0">
                <a:solidFill>
                  <a:srgbClr val="272727"/>
                </a:solidFill>
                <a:latin typeface="Forum" panose="020B0604020202020204" charset="0"/>
              </a:rPr>
              <a:t>Associate Director of Nursing, Medical Respite Programs</a:t>
            </a:r>
          </a:p>
          <a:p>
            <a:pPr algn="ctr">
              <a:lnSpc>
                <a:spcPts val="2183"/>
              </a:lnSpc>
            </a:pPr>
            <a:r>
              <a:rPr lang="en-US" sz="2400" b="1" dirty="0">
                <a:solidFill>
                  <a:srgbClr val="272727"/>
                </a:solidFill>
                <a:latin typeface="Forum" panose="020B0604020202020204" charset="0"/>
              </a:rPr>
              <a:t>Joanna D’Afflitti, </a:t>
            </a:r>
            <a:r>
              <a:rPr lang="en-US" sz="2400" dirty="0">
                <a:solidFill>
                  <a:srgbClr val="272727"/>
                </a:solidFill>
                <a:latin typeface="Forum" panose="020B0604020202020204" charset="0"/>
              </a:rPr>
              <a:t>Medical Director of Medical Respite Programs</a:t>
            </a:r>
          </a:p>
          <a:p>
            <a:pPr algn="ctr">
              <a:lnSpc>
                <a:spcPts val="2183"/>
              </a:lnSpc>
            </a:pPr>
            <a:r>
              <a:rPr lang="en-US" sz="2400" b="1" dirty="0">
                <a:solidFill>
                  <a:srgbClr val="272727"/>
                </a:solidFill>
                <a:latin typeface="Forum" panose="020B0604020202020204" charset="0"/>
              </a:rPr>
              <a:t>Boston Health Care for the Homeless Program</a:t>
            </a:r>
          </a:p>
        </p:txBody>
      </p:sp>
      <p:sp>
        <p:nvSpPr>
          <p:cNvPr id="21" name="TextBox 22">
            <a:extLst>
              <a:ext uri="{FF2B5EF4-FFF2-40B4-BE49-F238E27FC236}">
                <a16:creationId xmlns:a16="http://schemas.microsoft.com/office/drawing/2014/main" id="{4EA8540B-D719-D08C-1B24-275999FE8F24}"/>
              </a:ext>
            </a:extLst>
          </p:cNvPr>
          <p:cNvSpPr txBox="1"/>
          <p:nvPr/>
        </p:nvSpPr>
        <p:spPr>
          <a:xfrm>
            <a:off x="1818130" y="2362025"/>
            <a:ext cx="7875507" cy="1426737"/>
          </a:xfrm>
          <a:prstGeom prst="rect">
            <a:avLst/>
          </a:prstGeom>
        </p:spPr>
        <p:txBody>
          <a:bodyPr wrap="square" lIns="0" tIns="0" rIns="0" bIns="0" rtlCol="0" anchor="t">
            <a:spAutoFit/>
          </a:bodyPr>
          <a:lstStyle/>
          <a:p>
            <a:pPr algn="ctr">
              <a:lnSpc>
                <a:spcPts val="3667"/>
              </a:lnSpc>
            </a:pPr>
            <a:r>
              <a:rPr lang="en-US" sz="3600" b="1" spc="-110" dirty="0">
                <a:solidFill>
                  <a:srgbClr val="272727"/>
                </a:solidFill>
                <a:latin typeface="Forum" panose="020B0604020202020204" charset="0"/>
              </a:rPr>
              <a:t>“This is the Longest I’ve Ever Stayed Here:” Implementation of Specialized Complex </a:t>
            </a:r>
          </a:p>
          <a:p>
            <a:pPr algn="ctr">
              <a:lnSpc>
                <a:spcPts val="3667"/>
              </a:lnSpc>
            </a:pPr>
            <a:r>
              <a:rPr lang="en-US" sz="3600" b="1" spc="-110" dirty="0">
                <a:solidFill>
                  <a:srgbClr val="272727"/>
                </a:solidFill>
                <a:latin typeface="Forum" panose="020B0604020202020204" charset="0"/>
              </a:rPr>
              <a:t>Addiction Teams in a Medical Respite Facility</a:t>
            </a:r>
          </a:p>
        </p:txBody>
      </p:sp>
      <p:sp>
        <p:nvSpPr>
          <p:cNvPr id="22" name="Freeform 6">
            <a:extLst>
              <a:ext uri="{FF2B5EF4-FFF2-40B4-BE49-F238E27FC236}">
                <a16:creationId xmlns:a16="http://schemas.microsoft.com/office/drawing/2014/main" id="{E9E2EA9D-C701-0761-182A-DB9285BD24FE}"/>
              </a:ext>
            </a:extLst>
          </p:cNvPr>
          <p:cNvSpPr/>
          <p:nvPr/>
        </p:nvSpPr>
        <p:spPr>
          <a:xfrm>
            <a:off x="13487400" y="-7620"/>
            <a:ext cx="4815361" cy="2369645"/>
          </a:xfrm>
          <a:custGeom>
            <a:avLst/>
            <a:gdLst/>
            <a:ahLst/>
            <a:cxnLst/>
            <a:rect l="l" t="t" r="r" b="b"/>
            <a:pathLst>
              <a:path w="4055677" h="1933465">
                <a:moveTo>
                  <a:pt x="0" y="0"/>
                </a:moveTo>
                <a:lnTo>
                  <a:pt x="4055677" y="0"/>
                </a:lnTo>
                <a:lnTo>
                  <a:pt x="4055677" y="1933466"/>
                </a:lnTo>
                <a:lnTo>
                  <a:pt x="0" y="1933466"/>
                </a:lnTo>
                <a:lnTo>
                  <a:pt x="0" y="0"/>
                </a:lnTo>
                <a:close/>
              </a:path>
            </a:pathLst>
          </a:custGeom>
          <a:blipFill>
            <a:blip r:embed="rId5"/>
            <a:stretch>
              <a:fillRect t="-3850" r="-1628" b="-868"/>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8E8"/>
        </a:solidFill>
        <a:effectLst/>
      </p:bgPr>
    </p:bg>
    <p:spTree>
      <p:nvGrpSpPr>
        <p:cNvPr id="1" name=""/>
        <p:cNvGrpSpPr/>
        <p:nvPr/>
      </p:nvGrpSpPr>
      <p:grpSpPr>
        <a:xfrm>
          <a:off x="0" y="0"/>
          <a:ext cx="0" cy="0"/>
          <a:chOff x="0" y="0"/>
          <a:chExt cx="0" cy="0"/>
        </a:xfrm>
      </p:grpSpPr>
      <p:grpSp>
        <p:nvGrpSpPr>
          <p:cNvPr id="2" name="Group 2"/>
          <p:cNvGrpSpPr/>
          <p:nvPr/>
        </p:nvGrpSpPr>
        <p:grpSpPr>
          <a:xfrm>
            <a:off x="2773649" y="-7191"/>
            <a:ext cx="15514351" cy="10294191"/>
            <a:chOff x="0" y="0"/>
            <a:chExt cx="20685802" cy="13725588"/>
          </a:xfrm>
        </p:grpSpPr>
        <p:sp>
          <p:nvSpPr>
            <p:cNvPr id="3" name="AutoShape 3"/>
            <p:cNvSpPr/>
            <p:nvPr/>
          </p:nvSpPr>
          <p:spPr>
            <a:xfrm>
              <a:off x="499029" y="6868645"/>
              <a:ext cx="20186773" cy="0"/>
            </a:xfrm>
            <a:prstGeom prst="line">
              <a:avLst/>
            </a:prstGeom>
            <a:ln w="105138" cap="rnd">
              <a:solidFill>
                <a:srgbClr val="000000"/>
              </a:solidFill>
              <a:prstDash val="sysDot"/>
              <a:headEnd type="none" w="sm" len="sm"/>
              <a:tailEnd type="none" w="sm" len="sm"/>
            </a:ln>
          </p:spPr>
          <p:txBody>
            <a:bodyPr/>
            <a:lstStyle/>
            <a:p>
              <a:endParaRPr lang="en-US"/>
            </a:p>
          </p:txBody>
        </p:sp>
        <p:sp>
          <p:nvSpPr>
            <p:cNvPr id="4" name="AutoShape 4"/>
            <p:cNvSpPr/>
            <p:nvPr/>
          </p:nvSpPr>
          <p:spPr>
            <a:xfrm rot="-5400000">
              <a:off x="1165030" y="8481960"/>
              <a:ext cx="3676833" cy="0"/>
            </a:xfrm>
            <a:prstGeom prst="line">
              <a:avLst/>
            </a:prstGeom>
            <a:ln w="105138" cap="rnd">
              <a:solidFill>
                <a:srgbClr val="000000"/>
              </a:solidFill>
              <a:prstDash val="sysDot"/>
              <a:headEnd type="none" w="sm" len="sm"/>
              <a:tailEnd type="oval" w="lg" len="lg"/>
            </a:ln>
          </p:spPr>
          <p:txBody>
            <a:bodyPr/>
            <a:lstStyle/>
            <a:p>
              <a:endParaRPr lang="en-US"/>
            </a:p>
          </p:txBody>
        </p:sp>
        <p:sp>
          <p:nvSpPr>
            <p:cNvPr id="5" name="TextBox 5"/>
            <p:cNvSpPr txBox="1"/>
            <p:nvPr/>
          </p:nvSpPr>
          <p:spPr>
            <a:xfrm>
              <a:off x="499029" y="10618920"/>
              <a:ext cx="4903228" cy="652349"/>
            </a:xfrm>
            <a:prstGeom prst="rect">
              <a:avLst/>
            </a:prstGeom>
          </p:spPr>
          <p:txBody>
            <a:bodyPr lIns="0" tIns="0" rIns="0" bIns="0" rtlCol="0" anchor="t">
              <a:spAutoFit/>
            </a:bodyPr>
            <a:lstStyle/>
            <a:p>
              <a:pPr algn="ctr">
                <a:lnSpc>
                  <a:spcPts val="3834"/>
                </a:lnSpc>
              </a:pPr>
              <a:r>
                <a:rPr lang="en-US" sz="3334" spc="233">
                  <a:solidFill>
                    <a:srgbClr val="000000"/>
                  </a:solidFill>
                  <a:latin typeface="TT Drugs Bold"/>
                </a:rPr>
                <a:t>JAN 2023</a:t>
              </a:r>
            </a:p>
          </p:txBody>
        </p:sp>
        <p:sp>
          <p:nvSpPr>
            <p:cNvPr id="6" name="TextBox 6"/>
            <p:cNvSpPr txBox="1"/>
            <p:nvPr/>
          </p:nvSpPr>
          <p:spPr>
            <a:xfrm>
              <a:off x="0" y="11333476"/>
              <a:ext cx="7063083" cy="2392112"/>
            </a:xfrm>
            <a:prstGeom prst="rect">
              <a:avLst/>
            </a:prstGeom>
          </p:spPr>
          <p:txBody>
            <a:bodyPr lIns="0" tIns="0" rIns="0" bIns="0" rtlCol="0" anchor="t">
              <a:spAutoFit/>
            </a:bodyPr>
            <a:lstStyle/>
            <a:p>
              <a:pPr marL="430882" lvl="1" indent="-215441" algn="l">
                <a:lnSpc>
                  <a:spcPts val="2893"/>
                </a:lnSpc>
                <a:buFont typeface="Arial"/>
                <a:buChar char="•"/>
              </a:pPr>
              <a:r>
                <a:rPr lang="en-US" sz="1995" spc="139">
                  <a:solidFill>
                    <a:srgbClr val="000000"/>
                  </a:solidFill>
                  <a:latin typeface="TT Hoves"/>
                </a:rPr>
                <a:t>Leadership began the process of developing CAT teams, incorporating feedback from patients and staff</a:t>
              </a:r>
            </a:p>
            <a:p>
              <a:pPr marL="430882" lvl="1" indent="-215441" algn="l">
                <a:lnSpc>
                  <a:spcPts val="2893"/>
                </a:lnSpc>
                <a:buFont typeface="Arial"/>
                <a:buChar char="•"/>
              </a:pPr>
              <a:r>
                <a:rPr lang="en-US" sz="1995" spc="139">
                  <a:solidFill>
                    <a:srgbClr val="000000"/>
                  </a:solidFill>
                  <a:latin typeface="TT Hoves"/>
                </a:rPr>
                <a:t>Respite Leadership began meeting with project manager</a:t>
              </a:r>
            </a:p>
          </p:txBody>
        </p:sp>
        <p:sp>
          <p:nvSpPr>
            <p:cNvPr id="7" name="AutoShape 7"/>
            <p:cNvSpPr/>
            <p:nvPr/>
          </p:nvSpPr>
          <p:spPr>
            <a:xfrm flipV="1">
              <a:off x="8381259" y="6696113"/>
              <a:ext cx="0" cy="3676833"/>
            </a:xfrm>
            <a:prstGeom prst="line">
              <a:avLst/>
            </a:prstGeom>
            <a:ln w="105138" cap="rnd">
              <a:solidFill>
                <a:srgbClr val="000000"/>
              </a:solidFill>
              <a:prstDash val="sysDot"/>
              <a:headEnd type="none" w="sm" len="sm"/>
              <a:tailEnd type="oval" w="lg" len="lg"/>
            </a:ln>
          </p:spPr>
          <p:txBody>
            <a:bodyPr/>
            <a:lstStyle/>
            <a:p>
              <a:endParaRPr lang="en-US"/>
            </a:p>
          </p:txBody>
        </p:sp>
        <p:sp>
          <p:nvSpPr>
            <p:cNvPr id="8" name="TextBox 8"/>
            <p:cNvSpPr txBox="1"/>
            <p:nvPr/>
          </p:nvSpPr>
          <p:spPr>
            <a:xfrm>
              <a:off x="5929645" y="10469028"/>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APR 2023</a:t>
              </a:r>
            </a:p>
          </p:txBody>
        </p:sp>
        <p:sp>
          <p:nvSpPr>
            <p:cNvPr id="9" name="AutoShape 9"/>
            <p:cNvSpPr/>
            <p:nvPr/>
          </p:nvSpPr>
          <p:spPr>
            <a:xfrm flipV="1">
              <a:off x="13247583" y="6696113"/>
              <a:ext cx="0" cy="3676833"/>
            </a:xfrm>
            <a:prstGeom prst="line">
              <a:avLst/>
            </a:prstGeom>
            <a:ln w="105138" cap="rnd">
              <a:solidFill>
                <a:srgbClr val="000000"/>
              </a:solidFill>
              <a:prstDash val="sysDot"/>
              <a:headEnd type="none" w="sm" len="sm"/>
              <a:tailEnd type="oval" w="lg" len="lg"/>
            </a:ln>
          </p:spPr>
          <p:txBody>
            <a:bodyPr/>
            <a:lstStyle/>
            <a:p>
              <a:endParaRPr lang="en-US"/>
            </a:p>
          </p:txBody>
        </p:sp>
        <p:sp>
          <p:nvSpPr>
            <p:cNvPr id="10" name="TextBox 10"/>
            <p:cNvSpPr txBox="1"/>
            <p:nvPr/>
          </p:nvSpPr>
          <p:spPr>
            <a:xfrm>
              <a:off x="11067000" y="10469028"/>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JUL 2023</a:t>
              </a:r>
            </a:p>
          </p:txBody>
        </p:sp>
        <p:sp>
          <p:nvSpPr>
            <p:cNvPr id="11" name="TextBox 11"/>
            <p:cNvSpPr txBox="1"/>
            <p:nvPr/>
          </p:nvSpPr>
          <p:spPr>
            <a:xfrm>
              <a:off x="11254653" y="11223644"/>
              <a:ext cx="4527921" cy="1420523"/>
            </a:xfrm>
            <a:prstGeom prst="rect">
              <a:avLst/>
            </a:prstGeom>
          </p:spPr>
          <p:txBody>
            <a:bodyPr lIns="0" tIns="0" rIns="0" bIns="0" rtlCol="0" anchor="t">
              <a:spAutoFit/>
            </a:bodyPr>
            <a:lstStyle/>
            <a:p>
              <a:pPr algn="ctr">
                <a:lnSpc>
                  <a:spcPts val="2893"/>
                </a:lnSpc>
              </a:pPr>
              <a:r>
                <a:rPr lang="en-US" sz="1995" spc="139">
                  <a:solidFill>
                    <a:srgbClr val="000000"/>
                  </a:solidFill>
                  <a:latin typeface="TT Hoves"/>
                </a:rPr>
                <a:t>Installation of reverse motion sensors in patient bathrooms began</a:t>
              </a:r>
            </a:p>
          </p:txBody>
        </p:sp>
        <p:sp>
          <p:nvSpPr>
            <p:cNvPr id="12" name="TextBox 12"/>
            <p:cNvSpPr txBox="1"/>
            <p:nvPr/>
          </p:nvSpPr>
          <p:spPr>
            <a:xfrm>
              <a:off x="4319915" y="-9525"/>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MAR 2023</a:t>
              </a:r>
            </a:p>
          </p:txBody>
        </p:sp>
        <p:sp>
          <p:nvSpPr>
            <p:cNvPr id="13" name="TextBox 13"/>
            <p:cNvSpPr txBox="1"/>
            <p:nvPr/>
          </p:nvSpPr>
          <p:spPr>
            <a:xfrm>
              <a:off x="4373007" y="598055"/>
              <a:ext cx="4991670" cy="3849497"/>
            </a:xfrm>
            <a:prstGeom prst="rect">
              <a:avLst/>
            </a:prstGeom>
          </p:spPr>
          <p:txBody>
            <a:bodyPr lIns="0" tIns="0" rIns="0" bIns="0" rtlCol="0" anchor="t">
              <a:spAutoFit/>
            </a:bodyPr>
            <a:lstStyle/>
            <a:p>
              <a:pPr marL="430882" lvl="1" indent="-215441" algn="l">
                <a:lnSpc>
                  <a:spcPts val="2893"/>
                </a:lnSpc>
                <a:buFont typeface="Arial"/>
                <a:buChar char="•"/>
              </a:pPr>
              <a:r>
                <a:rPr lang="en-US" sz="1995" spc="139">
                  <a:solidFill>
                    <a:srgbClr val="000000"/>
                  </a:solidFill>
                  <a:latin typeface="TT Hoves"/>
                </a:rPr>
                <a:t>Announce plan for CAT teams to staff</a:t>
              </a:r>
            </a:p>
            <a:p>
              <a:pPr marL="430882" lvl="1" indent="-215441" algn="l">
                <a:lnSpc>
                  <a:spcPts val="2893"/>
                </a:lnSpc>
                <a:buFont typeface="Arial"/>
                <a:buChar char="•"/>
              </a:pPr>
              <a:r>
                <a:rPr lang="en-US" sz="1995" spc="139">
                  <a:solidFill>
                    <a:srgbClr val="000000"/>
                  </a:solidFill>
                  <a:latin typeface="TT Hoves"/>
                </a:rPr>
                <a:t>Create CAT screening process</a:t>
              </a:r>
            </a:p>
            <a:p>
              <a:pPr marL="430882" lvl="1" indent="-215441" algn="l">
                <a:lnSpc>
                  <a:spcPts val="2893"/>
                </a:lnSpc>
                <a:buFont typeface="Arial"/>
                <a:buChar char="•"/>
              </a:pPr>
              <a:r>
                <a:rPr lang="en-US" sz="1995" spc="139">
                  <a:solidFill>
                    <a:srgbClr val="000000"/>
                  </a:solidFill>
                  <a:latin typeface="TT Hoves"/>
                </a:rPr>
                <a:t>Determine CAT tech responsibilities</a:t>
              </a:r>
            </a:p>
            <a:p>
              <a:pPr marL="430882" lvl="1" indent="-215441" algn="l">
                <a:lnSpc>
                  <a:spcPts val="2893"/>
                </a:lnSpc>
                <a:buFont typeface="Arial"/>
                <a:buChar char="•"/>
              </a:pPr>
              <a:r>
                <a:rPr lang="en-US" sz="1995" spc="139">
                  <a:solidFill>
                    <a:srgbClr val="000000"/>
                  </a:solidFill>
                  <a:latin typeface="TT Hoves"/>
                </a:rPr>
                <a:t>Determine metrics to measure </a:t>
              </a:r>
            </a:p>
          </p:txBody>
        </p:sp>
        <p:sp>
          <p:nvSpPr>
            <p:cNvPr id="14" name="AutoShape 14"/>
            <p:cNvSpPr/>
            <p:nvPr/>
          </p:nvSpPr>
          <p:spPr>
            <a:xfrm rot="5400000">
              <a:off x="5192716" y="5499384"/>
              <a:ext cx="3157627" cy="0"/>
            </a:xfrm>
            <a:prstGeom prst="line">
              <a:avLst/>
            </a:prstGeom>
            <a:ln w="105138" cap="rnd">
              <a:solidFill>
                <a:srgbClr val="000000"/>
              </a:solidFill>
              <a:prstDash val="sysDot"/>
              <a:headEnd type="none" w="sm" len="sm"/>
              <a:tailEnd type="oval" w="lg" len="lg"/>
            </a:ln>
          </p:spPr>
          <p:txBody>
            <a:bodyPr/>
            <a:lstStyle/>
            <a:p>
              <a:endParaRPr lang="en-US"/>
            </a:p>
          </p:txBody>
        </p:sp>
        <p:sp>
          <p:nvSpPr>
            <p:cNvPr id="15" name="TextBox 15"/>
            <p:cNvSpPr txBox="1"/>
            <p:nvPr/>
          </p:nvSpPr>
          <p:spPr>
            <a:xfrm>
              <a:off x="9702621" y="2184329"/>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JUN 2023</a:t>
              </a:r>
            </a:p>
          </p:txBody>
        </p:sp>
        <p:sp>
          <p:nvSpPr>
            <p:cNvPr id="16" name="TextBox 16"/>
            <p:cNvSpPr txBox="1"/>
            <p:nvPr/>
          </p:nvSpPr>
          <p:spPr>
            <a:xfrm>
              <a:off x="9890274" y="2953925"/>
              <a:ext cx="4527921" cy="934728"/>
            </a:xfrm>
            <a:prstGeom prst="rect">
              <a:avLst/>
            </a:prstGeom>
          </p:spPr>
          <p:txBody>
            <a:bodyPr lIns="0" tIns="0" rIns="0" bIns="0" rtlCol="0" anchor="t">
              <a:spAutoFit/>
            </a:bodyPr>
            <a:lstStyle/>
            <a:p>
              <a:pPr algn="ctr">
                <a:lnSpc>
                  <a:spcPts val="2893"/>
                </a:lnSpc>
              </a:pPr>
              <a:r>
                <a:rPr lang="en-US" sz="1995" spc="139">
                  <a:solidFill>
                    <a:srgbClr val="000000"/>
                  </a:solidFill>
                  <a:latin typeface="TT Hoves"/>
                </a:rPr>
                <a:t>1st CAT team launched June 5 2023</a:t>
              </a:r>
            </a:p>
          </p:txBody>
        </p:sp>
        <p:sp>
          <p:nvSpPr>
            <p:cNvPr id="17" name="AutoShape 17"/>
            <p:cNvSpPr/>
            <p:nvPr/>
          </p:nvSpPr>
          <p:spPr>
            <a:xfrm>
              <a:off x="12154235" y="3973139"/>
              <a:ext cx="0" cy="3157627"/>
            </a:xfrm>
            <a:prstGeom prst="line">
              <a:avLst/>
            </a:prstGeom>
            <a:ln w="105138" cap="rnd">
              <a:solidFill>
                <a:srgbClr val="000000"/>
              </a:solidFill>
              <a:prstDash val="sysDot"/>
              <a:headEnd type="none" w="sm" len="sm"/>
              <a:tailEnd type="oval" w="lg" len="lg"/>
            </a:ln>
          </p:spPr>
          <p:txBody>
            <a:bodyPr/>
            <a:lstStyle/>
            <a:p>
              <a:endParaRPr lang="en-US"/>
            </a:p>
          </p:txBody>
        </p:sp>
        <p:sp>
          <p:nvSpPr>
            <p:cNvPr id="18" name="TextBox 18"/>
            <p:cNvSpPr txBox="1"/>
            <p:nvPr/>
          </p:nvSpPr>
          <p:spPr>
            <a:xfrm>
              <a:off x="6064495" y="11223644"/>
              <a:ext cx="4527921" cy="448933"/>
            </a:xfrm>
            <a:prstGeom prst="rect">
              <a:avLst/>
            </a:prstGeom>
          </p:spPr>
          <p:txBody>
            <a:bodyPr lIns="0" tIns="0" rIns="0" bIns="0" rtlCol="0" anchor="t">
              <a:spAutoFit/>
            </a:bodyPr>
            <a:lstStyle/>
            <a:p>
              <a:pPr algn="ctr">
                <a:lnSpc>
                  <a:spcPts val="2893"/>
                </a:lnSpc>
              </a:pPr>
              <a:r>
                <a:rPr lang="en-US" sz="1995" spc="139">
                  <a:solidFill>
                    <a:srgbClr val="000000"/>
                  </a:solidFill>
                  <a:latin typeface="TT Hoves"/>
                </a:rPr>
                <a:t>Staff trainings</a:t>
              </a:r>
            </a:p>
          </p:txBody>
        </p:sp>
        <p:sp>
          <p:nvSpPr>
            <p:cNvPr id="19" name="AutoShape 19"/>
            <p:cNvSpPr/>
            <p:nvPr/>
          </p:nvSpPr>
          <p:spPr>
            <a:xfrm>
              <a:off x="16627958" y="3973139"/>
              <a:ext cx="0" cy="3157627"/>
            </a:xfrm>
            <a:prstGeom prst="line">
              <a:avLst/>
            </a:prstGeom>
            <a:ln w="105138" cap="rnd">
              <a:solidFill>
                <a:srgbClr val="000000"/>
              </a:solidFill>
              <a:prstDash val="sysDot"/>
              <a:headEnd type="none" w="sm" len="sm"/>
              <a:tailEnd type="oval" w="lg" len="lg"/>
            </a:ln>
          </p:spPr>
          <p:txBody>
            <a:bodyPr/>
            <a:lstStyle/>
            <a:p>
              <a:endParaRPr lang="en-US"/>
            </a:p>
          </p:txBody>
        </p:sp>
        <p:sp>
          <p:nvSpPr>
            <p:cNvPr id="20" name="TextBox 20"/>
            <p:cNvSpPr txBox="1"/>
            <p:nvPr/>
          </p:nvSpPr>
          <p:spPr>
            <a:xfrm>
              <a:off x="14122856" y="1831567"/>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SEPT 2023</a:t>
              </a:r>
            </a:p>
          </p:txBody>
        </p:sp>
        <p:sp>
          <p:nvSpPr>
            <p:cNvPr id="21" name="TextBox 21"/>
            <p:cNvSpPr txBox="1"/>
            <p:nvPr/>
          </p:nvSpPr>
          <p:spPr>
            <a:xfrm>
              <a:off x="14943793" y="2508516"/>
              <a:ext cx="3261355" cy="1364531"/>
            </a:xfrm>
            <a:prstGeom prst="rect">
              <a:avLst/>
            </a:prstGeom>
          </p:spPr>
          <p:txBody>
            <a:bodyPr lIns="0" tIns="0" rIns="0" bIns="0" rtlCol="0" anchor="t">
              <a:spAutoFit/>
            </a:bodyPr>
            <a:lstStyle/>
            <a:p>
              <a:pPr algn="ctr">
                <a:lnSpc>
                  <a:spcPts val="2794"/>
                </a:lnSpc>
              </a:pPr>
              <a:r>
                <a:rPr lang="en-US" sz="1995">
                  <a:solidFill>
                    <a:srgbClr val="000000"/>
                  </a:solidFill>
                  <a:latin typeface="TT Hoves"/>
                </a:rPr>
                <a:t>2nd CAT team launched September 1st, 2023</a:t>
              </a:r>
            </a:p>
          </p:txBody>
        </p:sp>
        <p:sp>
          <p:nvSpPr>
            <p:cNvPr id="22" name="AutoShape 22"/>
            <p:cNvSpPr/>
            <p:nvPr/>
          </p:nvSpPr>
          <p:spPr>
            <a:xfrm flipV="1">
              <a:off x="18152344" y="6696113"/>
              <a:ext cx="0" cy="3676833"/>
            </a:xfrm>
            <a:prstGeom prst="line">
              <a:avLst/>
            </a:prstGeom>
            <a:ln w="105138" cap="rnd">
              <a:solidFill>
                <a:srgbClr val="000000"/>
              </a:solidFill>
              <a:prstDash val="sysDot"/>
              <a:headEnd type="none" w="sm" len="sm"/>
              <a:tailEnd type="oval" w="lg" len="lg"/>
            </a:ln>
          </p:spPr>
          <p:txBody>
            <a:bodyPr/>
            <a:lstStyle/>
            <a:p>
              <a:endParaRPr lang="en-US"/>
            </a:p>
          </p:txBody>
        </p:sp>
        <p:sp>
          <p:nvSpPr>
            <p:cNvPr id="23" name="TextBox 23"/>
            <p:cNvSpPr txBox="1"/>
            <p:nvPr/>
          </p:nvSpPr>
          <p:spPr>
            <a:xfrm>
              <a:off x="15700730" y="10469028"/>
              <a:ext cx="4903228" cy="715050"/>
            </a:xfrm>
            <a:prstGeom prst="rect">
              <a:avLst/>
            </a:prstGeom>
          </p:spPr>
          <p:txBody>
            <a:bodyPr lIns="0" tIns="0" rIns="0" bIns="0" rtlCol="0" anchor="t">
              <a:spAutoFit/>
            </a:bodyPr>
            <a:lstStyle/>
            <a:p>
              <a:pPr algn="ctr">
                <a:lnSpc>
                  <a:spcPts val="4025"/>
                </a:lnSpc>
              </a:pPr>
              <a:r>
                <a:rPr lang="en-US" sz="3500" spc="245">
                  <a:solidFill>
                    <a:srgbClr val="000000"/>
                  </a:solidFill>
                  <a:latin typeface="Helveticish Bold"/>
                </a:rPr>
                <a:t>OCT 2023</a:t>
              </a:r>
            </a:p>
          </p:txBody>
        </p:sp>
        <p:sp>
          <p:nvSpPr>
            <p:cNvPr id="24" name="TextBox 24"/>
            <p:cNvSpPr txBox="1"/>
            <p:nvPr/>
          </p:nvSpPr>
          <p:spPr>
            <a:xfrm>
              <a:off x="15941188" y="11242060"/>
              <a:ext cx="4527921" cy="1420523"/>
            </a:xfrm>
            <a:prstGeom prst="rect">
              <a:avLst/>
            </a:prstGeom>
          </p:spPr>
          <p:txBody>
            <a:bodyPr lIns="0" tIns="0" rIns="0" bIns="0" rtlCol="0" anchor="t">
              <a:spAutoFit/>
            </a:bodyPr>
            <a:lstStyle/>
            <a:p>
              <a:pPr algn="ctr">
                <a:lnSpc>
                  <a:spcPts val="2893"/>
                </a:lnSpc>
              </a:pPr>
              <a:r>
                <a:rPr lang="en-US" sz="1995" spc="139">
                  <a:solidFill>
                    <a:srgbClr val="000000"/>
                  </a:solidFill>
                  <a:latin typeface="TT Hoves"/>
                </a:rPr>
                <a:t>Installation of reverse motion sensors in patient bathrooms completed</a:t>
              </a:r>
            </a:p>
          </p:txBody>
        </p:sp>
      </p:grpSp>
      <p:sp>
        <p:nvSpPr>
          <p:cNvPr id="25" name="TextBox 25"/>
          <p:cNvSpPr txBox="1"/>
          <p:nvPr/>
        </p:nvSpPr>
        <p:spPr>
          <a:xfrm>
            <a:off x="897471" y="1458651"/>
            <a:ext cx="4128761" cy="1460495"/>
          </a:xfrm>
          <a:prstGeom prst="rect">
            <a:avLst/>
          </a:prstGeom>
        </p:spPr>
        <p:txBody>
          <a:bodyPr wrap="square" lIns="0" tIns="0" rIns="0" bIns="0" rtlCol="0" anchor="t">
            <a:spAutoFit/>
          </a:bodyPr>
          <a:lstStyle/>
          <a:p>
            <a:pPr algn="ctr">
              <a:lnSpc>
                <a:spcPts val="11900"/>
              </a:lnSpc>
            </a:pPr>
            <a:r>
              <a:rPr lang="en-US" sz="8500" dirty="0">
                <a:solidFill>
                  <a:srgbClr val="000000"/>
                </a:solidFill>
                <a:latin typeface="Forum"/>
              </a:rPr>
              <a:t>Timeline</a:t>
            </a:r>
          </a:p>
        </p:txBody>
      </p:sp>
      <p:sp>
        <p:nvSpPr>
          <p:cNvPr id="26" name="AutoShape 26"/>
          <p:cNvSpPr/>
          <p:nvPr/>
        </p:nvSpPr>
        <p:spPr>
          <a:xfrm>
            <a:off x="202934" y="2938196"/>
            <a:ext cx="5141430"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0" y="0"/>
            <a:ext cx="13705251" cy="10287000"/>
          </a:xfrm>
          <a:custGeom>
            <a:avLst/>
            <a:gdLst/>
            <a:ahLst/>
            <a:cxnLst/>
            <a:rect l="l" t="t" r="r" b="b"/>
            <a:pathLst>
              <a:path w="13705251" h="10287000">
                <a:moveTo>
                  <a:pt x="0" y="0"/>
                </a:moveTo>
                <a:lnTo>
                  <a:pt x="13705251" y="0"/>
                </a:lnTo>
                <a:lnTo>
                  <a:pt x="13705251"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4204098" y="300664"/>
            <a:ext cx="3363849" cy="4114800"/>
          </a:xfrm>
          <a:custGeom>
            <a:avLst/>
            <a:gdLst/>
            <a:ahLst/>
            <a:cxnLst/>
            <a:rect l="l" t="t" r="r" b="b"/>
            <a:pathLst>
              <a:path w="3363849" h="4114800">
                <a:moveTo>
                  <a:pt x="0" y="0"/>
                </a:moveTo>
                <a:lnTo>
                  <a:pt x="3363849" y="0"/>
                </a:lnTo>
                <a:lnTo>
                  <a:pt x="33638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419803" y="4700892"/>
            <a:ext cx="3363849" cy="4114800"/>
          </a:xfrm>
          <a:custGeom>
            <a:avLst/>
            <a:gdLst/>
            <a:ahLst/>
            <a:cxnLst/>
            <a:rect l="l" t="t" r="r" b="b"/>
            <a:pathLst>
              <a:path w="3363849" h="4114800">
                <a:moveTo>
                  <a:pt x="0" y="0"/>
                </a:moveTo>
                <a:lnTo>
                  <a:pt x="3363849" y="0"/>
                </a:lnTo>
                <a:lnTo>
                  <a:pt x="33638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381000" y="1481577"/>
            <a:ext cx="9690597" cy="7341357"/>
          </a:xfrm>
          <a:custGeom>
            <a:avLst/>
            <a:gdLst/>
            <a:ahLst/>
            <a:cxnLst/>
            <a:rect l="l" t="t" r="r" b="b"/>
            <a:pathLst>
              <a:path w="10625109" h="7950957">
                <a:moveTo>
                  <a:pt x="0" y="0"/>
                </a:moveTo>
                <a:lnTo>
                  <a:pt x="10625110" y="0"/>
                </a:lnTo>
                <a:lnTo>
                  <a:pt x="10625110" y="7950957"/>
                </a:lnTo>
                <a:lnTo>
                  <a:pt x="0" y="7950957"/>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78D24D1F-890A-D45C-21D5-6E83C2E29F72}"/>
              </a:ext>
            </a:extLst>
          </p:cNvPr>
          <p:cNvSpPr txBox="1"/>
          <p:nvPr/>
        </p:nvSpPr>
        <p:spPr>
          <a:xfrm>
            <a:off x="4572000" y="4958834"/>
            <a:ext cx="9144000" cy="369332"/>
          </a:xfrm>
          <a:prstGeom prst="rect">
            <a:avLst/>
          </a:prstGeom>
          <a:noFill/>
        </p:spPr>
        <p:txBody>
          <a:bodyPr wrap="square">
            <a:spAutoFit/>
          </a:bodyPr>
          <a:lstStyle/>
          <a:p>
            <a:endParaRPr lang="en-US" dirty="0"/>
          </a:p>
        </p:txBody>
      </p:sp>
      <p:pic>
        <p:nvPicPr>
          <p:cNvPr id="6" name="Picture 5" descr="A blue ribbon with a stethoscope and syringes&#10;&#10;Description automatically generated">
            <a:extLst>
              <a:ext uri="{FF2B5EF4-FFF2-40B4-BE49-F238E27FC236}">
                <a16:creationId xmlns:a16="http://schemas.microsoft.com/office/drawing/2014/main" id="{DBC59DEF-CB1D-8DB1-74CE-6A93AECDEA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1568693"/>
            <a:ext cx="7167123" cy="71671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rot="-1739433">
            <a:off x="11257563" y="-3827532"/>
            <a:ext cx="7998834" cy="10405430"/>
          </a:xfrm>
          <a:custGeom>
            <a:avLst/>
            <a:gdLst/>
            <a:ahLst/>
            <a:cxnLst/>
            <a:rect l="l" t="t" r="r" b="b"/>
            <a:pathLst>
              <a:path w="7998834" h="10405430">
                <a:moveTo>
                  <a:pt x="0" y="0"/>
                </a:moveTo>
                <a:lnTo>
                  <a:pt x="7998834" y="0"/>
                </a:lnTo>
                <a:lnTo>
                  <a:pt x="7998834" y="10405430"/>
                </a:lnTo>
                <a:lnTo>
                  <a:pt x="0" y="10405430"/>
                </a:lnTo>
                <a:lnTo>
                  <a:pt x="0" y="0"/>
                </a:lnTo>
                <a:close/>
              </a:path>
            </a:pathLst>
          </a:custGeom>
          <a:blipFill>
            <a:blip r:embed="rId2"/>
            <a:stretch>
              <a:fillRect t="-1765" b="-1765"/>
            </a:stretch>
          </a:blipFill>
        </p:spPr>
        <p:txBody>
          <a:bodyPr/>
          <a:lstStyle/>
          <a:p>
            <a:endParaRPr lang="en-US"/>
          </a:p>
        </p:txBody>
      </p:sp>
      <p:sp>
        <p:nvSpPr>
          <p:cNvPr id="3" name="Freeform 3"/>
          <p:cNvSpPr/>
          <p:nvPr/>
        </p:nvSpPr>
        <p:spPr>
          <a:xfrm rot="-6460999">
            <a:off x="-222040" y="-5095622"/>
            <a:ext cx="5758981" cy="11575841"/>
          </a:xfrm>
          <a:custGeom>
            <a:avLst/>
            <a:gdLst/>
            <a:ahLst/>
            <a:cxnLst/>
            <a:rect l="l" t="t" r="r" b="b"/>
            <a:pathLst>
              <a:path w="5758981" h="11575841">
                <a:moveTo>
                  <a:pt x="0" y="0"/>
                </a:moveTo>
                <a:lnTo>
                  <a:pt x="5758981" y="0"/>
                </a:lnTo>
                <a:lnTo>
                  <a:pt x="5758981" y="11575841"/>
                </a:lnTo>
                <a:lnTo>
                  <a:pt x="0" y="1157584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96670" y="9172575"/>
            <a:ext cx="7780139" cy="1114425"/>
          </a:xfrm>
          <a:prstGeom prst="rect">
            <a:avLst/>
          </a:prstGeom>
        </p:spPr>
        <p:txBody>
          <a:bodyPr lIns="0" tIns="0" rIns="0" bIns="0" rtlCol="0" anchor="t">
            <a:spAutoFit/>
          </a:bodyPr>
          <a:lstStyle/>
          <a:p>
            <a:pPr algn="l">
              <a:lnSpc>
                <a:spcPts val="8640"/>
              </a:lnSpc>
            </a:pPr>
            <a:r>
              <a:rPr lang="en-US" sz="7200">
                <a:solidFill>
                  <a:srgbClr val="0F2A37"/>
                </a:solidFill>
                <a:latin typeface="Forum"/>
              </a:rPr>
              <a:t>TEAM STRUCTURE</a:t>
            </a:r>
          </a:p>
        </p:txBody>
      </p:sp>
      <p:grpSp>
        <p:nvGrpSpPr>
          <p:cNvPr id="5" name="Group 5"/>
          <p:cNvGrpSpPr/>
          <p:nvPr/>
        </p:nvGrpSpPr>
        <p:grpSpPr>
          <a:xfrm>
            <a:off x="4186740" y="124028"/>
            <a:ext cx="9614735" cy="10038945"/>
            <a:chOff x="0" y="0"/>
            <a:chExt cx="12819647" cy="13385260"/>
          </a:xfrm>
        </p:grpSpPr>
        <p:grpSp>
          <p:nvGrpSpPr>
            <p:cNvPr id="6" name="Group 6"/>
            <p:cNvGrpSpPr/>
            <p:nvPr/>
          </p:nvGrpSpPr>
          <p:grpSpPr>
            <a:xfrm>
              <a:off x="19878" y="1781384"/>
              <a:ext cx="5176161" cy="51761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AAA0"/>
              </a:solidFill>
            </p:spPr>
            <p:txBody>
              <a:bodyPr/>
              <a:lstStyle/>
              <a:p>
                <a:endParaRPr lang="en-US"/>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9" name="Group 9"/>
            <p:cNvGrpSpPr/>
            <p:nvPr/>
          </p:nvGrpSpPr>
          <p:grpSpPr>
            <a:xfrm>
              <a:off x="7643486" y="1609475"/>
              <a:ext cx="5176161" cy="517616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533C"/>
              </a:solidFill>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12" name="Group 12"/>
            <p:cNvGrpSpPr/>
            <p:nvPr/>
          </p:nvGrpSpPr>
          <p:grpSpPr>
            <a:xfrm>
              <a:off x="7471485" y="5811883"/>
              <a:ext cx="5176161" cy="51761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815E"/>
              </a:solidFill>
            </p:spPr>
            <p:txBody>
              <a:bodyPr/>
              <a:lstStyle/>
              <a:p>
                <a:endParaRPr lang="en-US"/>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15" name="Group 15"/>
            <p:cNvGrpSpPr/>
            <p:nvPr/>
          </p:nvGrpSpPr>
          <p:grpSpPr>
            <a:xfrm>
              <a:off x="3745681" y="8209098"/>
              <a:ext cx="5176161" cy="51761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A4B9"/>
              </a:solidFill>
            </p:spPr>
            <p:txBody>
              <a:bodyPr/>
              <a:lstStyle/>
              <a:p>
                <a:endParaRPr lang="en-US"/>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18" name="Group 18"/>
            <p:cNvGrpSpPr/>
            <p:nvPr/>
          </p:nvGrpSpPr>
          <p:grpSpPr>
            <a:xfrm>
              <a:off x="0" y="5982489"/>
              <a:ext cx="5176161" cy="517616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6496"/>
              </a:solidFill>
            </p:spPr>
            <p:txBody>
              <a:bodyPr/>
              <a:lstStyle/>
              <a:p>
                <a:endParaRPr lang="en-US"/>
              </a:p>
            </p:txBody>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21" name="Group 21"/>
            <p:cNvGrpSpPr/>
            <p:nvPr/>
          </p:nvGrpSpPr>
          <p:grpSpPr>
            <a:xfrm>
              <a:off x="3745681" y="0"/>
              <a:ext cx="5176161" cy="517616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8E87"/>
              </a:solidFill>
            </p:spPr>
            <p:txBody>
              <a:bodyPr/>
              <a:lstStyle/>
              <a:p>
                <a:endParaRPr lang="en-US"/>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grpSp>
          <p:nvGrpSpPr>
            <p:cNvPr id="24" name="Group 24"/>
            <p:cNvGrpSpPr/>
            <p:nvPr/>
          </p:nvGrpSpPr>
          <p:grpSpPr>
            <a:xfrm>
              <a:off x="3917682" y="4369465"/>
              <a:ext cx="4832159" cy="483215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CFA"/>
              </a:solidFill>
            </p:spPr>
            <p:txBody>
              <a:bodyPr/>
              <a:lstStyle/>
              <a:p>
                <a:endParaRPr lang="en-US"/>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1740"/>
                  </a:lnSpc>
                </a:pPr>
                <a:endParaRPr/>
              </a:p>
            </p:txBody>
          </p:sp>
        </p:grpSp>
        <p:sp>
          <p:nvSpPr>
            <p:cNvPr id="27" name="Freeform 27"/>
            <p:cNvSpPr/>
            <p:nvPr/>
          </p:nvSpPr>
          <p:spPr>
            <a:xfrm>
              <a:off x="4307087" y="4758869"/>
              <a:ext cx="4053350" cy="4053350"/>
            </a:xfrm>
            <a:custGeom>
              <a:avLst/>
              <a:gdLst/>
              <a:ahLst/>
              <a:cxnLst/>
              <a:rect l="l" t="t" r="r" b="b"/>
              <a:pathLst>
                <a:path w="4053350" h="4053350">
                  <a:moveTo>
                    <a:pt x="0" y="0"/>
                  </a:moveTo>
                  <a:lnTo>
                    <a:pt x="4053350" y="0"/>
                  </a:lnTo>
                  <a:lnTo>
                    <a:pt x="4053350" y="4053350"/>
                  </a:lnTo>
                  <a:lnTo>
                    <a:pt x="0" y="4053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4981123" y="8798016"/>
              <a:ext cx="2857401" cy="807216"/>
            </a:xfrm>
            <a:custGeom>
              <a:avLst/>
              <a:gdLst/>
              <a:ahLst/>
              <a:cxnLst/>
              <a:rect l="l" t="t" r="r" b="b"/>
              <a:pathLst>
                <a:path w="2857401" h="807216">
                  <a:moveTo>
                    <a:pt x="0" y="0"/>
                  </a:moveTo>
                  <a:lnTo>
                    <a:pt x="2857401" y="0"/>
                  </a:lnTo>
                  <a:lnTo>
                    <a:pt x="2857401" y="807216"/>
                  </a:lnTo>
                  <a:lnTo>
                    <a:pt x="0" y="807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4690817" y="1307746"/>
              <a:ext cx="3438013" cy="2060196"/>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Behavioral Health Clinician</a:t>
              </a:r>
            </a:p>
          </p:txBody>
        </p:sp>
        <p:sp>
          <p:nvSpPr>
            <p:cNvPr id="30" name="TextBox 30"/>
            <p:cNvSpPr txBox="1"/>
            <p:nvPr/>
          </p:nvSpPr>
          <p:spPr>
            <a:xfrm>
              <a:off x="869074" y="3310792"/>
              <a:ext cx="3438013" cy="2060196"/>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Treatment Program Specialist</a:t>
              </a:r>
            </a:p>
          </p:txBody>
        </p:sp>
        <p:sp>
          <p:nvSpPr>
            <p:cNvPr id="31" name="TextBox 31"/>
            <p:cNvSpPr txBox="1"/>
            <p:nvPr/>
          </p:nvSpPr>
          <p:spPr>
            <a:xfrm>
              <a:off x="8512560" y="3138883"/>
              <a:ext cx="3438013" cy="2060196"/>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Peer Recovery Coach</a:t>
              </a:r>
            </a:p>
          </p:txBody>
        </p:sp>
        <p:sp>
          <p:nvSpPr>
            <p:cNvPr id="32" name="TextBox 32"/>
            <p:cNvSpPr txBox="1"/>
            <p:nvPr/>
          </p:nvSpPr>
          <p:spPr>
            <a:xfrm>
              <a:off x="8512560" y="7913139"/>
              <a:ext cx="3438013" cy="657431"/>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CAT Tech</a:t>
              </a:r>
            </a:p>
          </p:txBody>
        </p:sp>
        <p:sp>
          <p:nvSpPr>
            <p:cNvPr id="33" name="TextBox 33"/>
            <p:cNvSpPr txBox="1"/>
            <p:nvPr/>
          </p:nvSpPr>
          <p:spPr>
            <a:xfrm>
              <a:off x="4690817" y="10439889"/>
              <a:ext cx="3438013" cy="657431"/>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Nurse</a:t>
              </a:r>
            </a:p>
          </p:txBody>
        </p:sp>
        <p:sp>
          <p:nvSpPr>
            <p:cNvPr id="34" name="TextBox 34"/>
            <p:cNvSpPr txBox="1"/>
            <p:nvPr/>
          </p:nvSpPr>
          <p:spPr>
            <a:xfrm>
              <a:off x="711277" y="7678264"/>
              <a:ext cx="3438013" cy="1358813"/>
            </a:xfrm>
            <a:prstGeom prst="rect">
              <a:avLst/>
            </a:prstGeom>
          </p:spPr>
          <p:txBody>
            <a:bodyPr lIns="0" tIns="0" rIns="0" bIns="0" rtlCol="0" anchor="t">
              <a:spAutoFit/>
            </a:bodyPr>
            <a:lstStyle/>
            <a:p>
              <a:pPr algn="ctr">
                <a:lnSpc>
                  <a:spcPts val="4179"/>
                </a:lnSpc>
              </a:pPr>
              <a:r>
                <a:rPr lang="en-US" sz="2985">
                  <a:solidFill>
                    <a:srgbClr val="EDE8E8"/>
                  </a:solidFill>
                  <a:latin typeface="TT Hoves Bold"/>
                </a:rPr>
                <a:t>Medical Provider</a:t>
              </a:r>
            </a:p>
          </p:txBody>
        </p:sp>
        <p:sp>
          <p:nvSpPr>
            <p:cNvPr id="35" name="Freeform 35"/>
            <p:cNvSpPr/>
            <p:nvPr/>
          </p:nvSpPr>
          <p:spPr>
            <a:xfrm rot="-5400000">
              <a:off x="7493142" y="6553937"/>
              <a:ext cx="2857401" cy="807216"/>
            </a:xfrm>
            <a:custGeom>
              <a:avLst/>
              <a:gdLst/>
              <a:ahLst/>
              <a:cxnLst/>
              <a:rect l="l" t="t" r="r" b="b"/>
              <a:pathLst>
                <a:path w="2857401" h="807216">
                  <a:moveTo>
                    <a:pt x="0" y="0"/>
                  </a:moveTo>
                  <a:lnTo>
                    <a:pt x="2857401" y="0"/>
                  </a:lnTo>
                  <a:lnTo>
                    <a:pt x="2857401" y="807216"/>
                  </a:lnTo>
                  <a:lnTo>
                    <a:pt x="0" y="807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rot="-10800000">
              <a:off x="4981123" y="3951654"/>
              <a:ext cx="2857401" cy="807216"/>
            </a:xfrm>
            <a:custGeom>
              <a:avLst/>
              <a:gdLst/>
              <a:ahLst/>
              <a:cxnLst/>
              <a:rect l="l" t="t" r="r" b="b"/>
              <a:pathLst>
                <a:path w="2857401" h="807216">
                  <a:moveTo>
                    <a:pt x="0" y="0"/>
                  </a:moveTo>
                  <a:lnTo>
                    <a:pt x="2857401" y="0"/>
                  </a:lnTo>
                  <a:lnTo>
                    <a:pt x="2857401" y="807215"/>
                  </a:lnTo>
                  <a:lnTo>
                    <a:pt x="0" y="8072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rot="5400000">
              <a:off x="2316981" y="6289022"/>
              <a:ext cx="2857401" cy="807216"/>
            </a:xfrm>
            <a:custGeom>
              <a:avLst/>
              <a:gdLst/>
              <a:ahLst/>
              <a:cxnLst/>
              <a:rect l="l" t="t" r="r" b="b"/>
              <a:pathLst>
                <a:path w="2857401" h="807216">
                  <a:moveTo>
                    <a:pt x="0" y="0"/>
                  </a:moveTo>
                  <a:lnTo>
                    <a:pt x="2857401" y="0"/>
                  </a:lnTo>
                  <a:lnTo>
                    <a:pt x="2857401" y="807216"/>
                  </a:lnTo>
                  <a:lnTo>
                    <a:pt x="0" y="807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grpSp>
        <p:nvGrpSpPr>
          <p:cNvPr id="2" name="Group 2"/>
          <p:cNvGrpSpPr/>
          <p:nvPr/>
        </p:nvGrpSpPr>
        <p:grpSpPr>
          <a:xfrm>
            <a:off x="1922509" y="5318404"/>
            <a:ext cx="14442982" cy="4454246"/>
            <a:chOff x="0" y="0"/>
            <a:chExt cx="19257309" cy="5938995"/>
          </a:xfrm>
        </p:grpSpPr>
        <p:sp>
          <p:nvSpPr>
            <p:cNvPr id="3" name="Freeform 3"/>
            <p:cNvSpPr/>
            <p:nvPr/>
          </p:nvSpPr>
          <p:spPr>
            <a:xfrm>
              <a:off x="7522608" y="293129"/>
              <a:ext cx="4637403" cy="3541817"/>
            </a:xfrm>
            <a:custGeom>
              <a:avLst/>
              <a:gdLst/>
              <a:ahLst/>
              <a:cxnLst/>
              <a:rect l="l" t="t" r="r" b="b"/>
              <a:pathLst>
                <a:path w="4637403" h="3541817">
                  <a:moveTo>
                    <a:pt x="0" y="0"/>
                  </a:moveTo>
                  <a:lnTo>
                    <a:pt x="4637403" y="0"/>
                  </a:lnTo>
                  <a:lnTo>
                    <a:pt x="4637403" y="3541817"/>
                  </a:lnTo>
                  <a:lnTo>
                    <a:pt x="0" y="3541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791988" y="62364"/>
              <a:ext cx="5465321" cy="4003348"/>
            </a:xfrm>
            <a:custGeom>
              <a:avLst/>
              <a:gdLst/>
              <a:ahLst/>
              <a:cxnLst/>
              <a:rect l="l" t="t" r="r" b="b"/>
              <a:pathLst>
                <a:path w="5465321" h="4003348">
                  <a:moveTo>
                    <a:pt x="0" y="0"/>
                  </a:moveTo>
                  <a:lnTo>
                    <a:pt x="5465321" y="0"/>
                  </a:lnTo>
                  <a:lnTo>
                    <a:pt x="5465321" y="4003348"/>
                  </a:lnTo>
                  <a:lnTo>
                    <a:pt x="0" y="4003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6103397" cy="4447850"/>
            </a:xfrm>
            <a:custGeom>
              <a:avLst/>
              <a:gdLst/>
              <a:ahLst/>
              <a:cxnLst/>
              <a:rect l="l" t="t" r="r" b="b"/>
              <a:pathLst>
                <a:path w="6103397" h="4447850">
                  <a:moveTo>
                    <a:pt x="0" y="0"/>
                  </a:moveTo>
                  <a:lnTo>
                    <a:pt x="6103397" y="0"/>
                  </a:lnTo>
                  <a:lnTo>
                    <a:pt x="6103397" y="4447850"/>
                  </a:lnTo>
                  <a:lnTo>
                    <a:pt x="0" y="44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25309" y="4958569"/>
              <a:ext cx="5086038" cy="636422"/>
            </a:xfrm>
            <a:prstGeom prst="rect">
              <a:avLst/>
            </a:prstGeom>
          </p:spPr>
          <p:txBody>
            <a:bodyPr lIns="0" tIns="0" rIns="0" bIns="0" rtlCol="0" anchor="t">
              <a:spAutoFit/>
            </a:bodyPr>
            <a:lstStyle/>
            <a:p>
              <a:pPr algn="ctr">
                <a:lnSpc>
                  <a:spcPts val="4256"/>
                </a:lnSpc>
              </a:pPr>
              <a:r>
                <a:rPr lang="en-US" sz="2837" spc="28">
                  <a:solidFill>
                    <a:srgbClr val="F8FBFD"/>
                  </a:solidFill>
                  <a:latin typeface="TT Hoves"/>
                </a:rPr>
                <a:t>Admissions Triage</a:t>
              </a:r>
            </a:p>
          </p:txBody>
        </p:sp>
        <p:sp>
          <p:nvSpPr>
            <p:cNvPr id="7" name="TextBox 7"/>
            <p:cNvSpPr txBox="1"/>
            <p:nvPr/>
          </p:nvSpPr>
          <p:spPr>
            <a:xfrm>
              <a:off x="7298290" y="4598205"/>
              <a:ext cx="5086038" cy="1340790"/>
            </a:xfrm>
            <a:prstGeom prst="rect">
              <a:avLst/>
            </a:prstGeom>
          </p:spPr>
          <p:txBody>
            <a:bodyPr lIns="0" tIns="0" rIns="0" bIns="0" rtlCol="0" anchor="t">
              <a:spAutoFit/>
            </a:bodyPr>
            <a:lstStyle/>
            <a:p>
              <a:pPr algn="ctr">
                <a:lnSpc>
                  <a:spcPts val="4256"/>
                </a:lnSpc>
              </a:pPr>
              <a:r>
                <a:rPr lang="en-US" sz="2837" spc="28">
                  <a:solidFill>
                    <a:srgbClr val="F8FBFD"/>
                  </a:solidFill>
                  <a:latin typeface="TT Hoves"/>
                </a:rPr>
                <a:t>Self- Select via Screening Tool</a:t>
              </a:r>
            </a:p>
          </p:txBody>
        </p:sp>
        <p:sp>
          <p:nvSpPr>
            <p:cNvPr id="8" name="TextBox 8"/>
            <p:cNvSpPr txBox="1"/>
            <p:nvPr/>
          </p:nvSpPr>
          <p:spPr>
            <a:xfrm>
              <a:off x="13825787" y="4598205"/>
              <a:ext cx="5086038" cy="1340790"/>
            </a:xfrm>
            <a:prstGeom prst="rect">
              <a:avLst/>
            </a:prstGeom>
          </p:spPr>
          <p:txBody>
            <a:bodyPr lIns="0" tIns="0" rIns="0" bIns="0" rtlCol="0" anchor="t">
              <a:spAutoFit/>
            </a:bodyPr>
            <a:lstStyle/>
            <a:p>
              <a:pPr algn="ctr">
                <a:lnSpc>
                  <a:spcPts val="4256"/>
                </a:lnSpc>
              </a:pPr>
              <a:r>
                <a:rPr lang="en-US" sz="2837" spc="28">
                  <a:solidFill>
                    <a:srgbClr val="F8FBFD"/>
                  </a:solidFill>
                  <a:latin typeface="TT Hoves"/>
                </a:rPr>
                <a:t>Transfer per BMH provider</a:t>
              </a:r>
            </a:p>
          </p:txBody>
        </p:sp>
      </p:grpSp>
      <p:sp>
        <p:nvSpPr>
          <p:cNvPr id="9" name="TextBox 9"/>
          <p:cNvSpPr txBox="1"/>
          <p:nvPr/>
        </p:nvSpPr>
        <p:spPr>
          <a:xfrm>
            <a:off x="2715986" y="1104900"/>
            <a:ext cx="12856029" cy="1212851"/>
          </a:xfrm>
          <a:prstGeom prst="rect">
            <a:avLst/>
          </a:prstGeom>
        </p:spPr>
        <p:txBody>
          <a:bodyPr lIns="0" tIns="0" rIns="0" bIns="0" rtlCol="0" anchor="t">
            <a:spAutoFit/>
          </a:bodyPr>
          <a:lstStyle/>
          <a:p>
            <a:pPr marL="0" lvl="0" indent="0" algn="ctr">
              <a:lnSpc>
                <a:spcPts val="9350"/>
              </a:lnSpc>
            </a:pPr>
            <a:r>
              <a:rPr lang="en-US" sz="8500">
                <a:solidFill>
                  <a:srgbClr val="FFFFFF"/>
                </a:solidFill>
                <a:latin typeface="Forum"/>
              </a:rPr>
              <a:t>ADMISSIONS PROCESS</a:t>
            </a:r>
          </a:p>
        </p:txBody>
      </p:sp>
      <p:sp>
        <p:nvSpPr>
          <p:cNvPr id="10" name="TextBox 10"/>
          <p:cNvSpPr txBox="1"/>
          <p:nvPr/>
        </p:nvSpPr>
        <p:spPr>
          <a:xfrm>
            <a:off x="2715986" y="3203121"/>
            <a:ext cx="12856029" cy="523875"/>
          </a:xfrm>
          <a:prstGeom prst="rect">
            <a:avLst/>
          </a:prstGeom>
        </p:spPr>
        <p:txBody>
          <a:bodyPr lIns="0" tIns="0" rIns="0" bIns="0" rtlCol="0" anchor="t">
            <a:spAutoFit/>
          </a:bodyPr>
          <a:lstStyle/>
          <a:p>
            <a:pPr marL="0" lvl="0" indent="0" algn="ctr">
              <a:lnSpc>
                <a:spcPts val="4200"/>
              </a:lnSpc>
              <a:spcBef>
                <a:spcPct val="0"/>
              </a:spcBef>
            </a:pPr>
            <a:r>
              <a:rPr lang="en-US" sz="3000">
                <a:solidFill>
                  <a:srgbClr val="FFFFFF"/>
                </a:solidFill>
                <a:latin typeface="TT Hoves"/>
              </a:rPr>
              <a:t>3 PATHWAYS TO CAT TEAM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1743691">
            <a:off x="12650583" y="5606367"/>
            <a:ext cx="6964299" cy="8229600"/>
          </a:xfrm>
          <a:custGeom>
            <a:avLst/>
            <a:gdLst/>
            <a:ahLst/>
            <a:cxnLst/>
            <a:rect l="l" t="t" r="r" b="b"/>
            <a:pathLst>
              <a:path w="6964299" h="8229600">
                <a:moveTo>
                  <a:pt x="0" y="0"/>
                </a:moveTo>
                <a:lnTo>
                  <a:pt x="6964299" y="0"/>
                </a:lnTo>
                <a:lnTo>
                  <a:pt x="6964299"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1901857" y="-2160536"/>
            <a:ext cx="6151626" cy="8229600"/>
          </a:xfrm>
          <a:custGeom>
            <a:avLst/>
            <a:gdLst/>
            <a:ahLst/>
            <a:cxnLst/>
            <a:rect l="l" t="t" r="r" b="b"/>
            <a:pathLst>
              <a:path w="6151626" h="8229600">
                <a:moveTo>
                  <a:pt x="0" y="0"/>
                </a:moveTo>
                <a:lnTo>
                  <a:pt x="6151626" y="0"/>
                </a:lnTo>
                <a:lnTo>
                  <a:pt x="6151626" y="8229600"/>
                </a:lnTo>
                <a:lnTo>
                  <a:pt x="0" y="82296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173956" y="962025"/>
            <a:ext cx="6944890" cy="919480"/>
          </a:xfrm>
          <a:prstGeom prst="rect">
            <a:avLst/>
          </a:prstGeom>
        </p:spPr>
        <p:txBody>
          <a:bodyPr lIns="0" tIns="0" rIns="0" bIns="0" rtlCol="0" anchor="t">
            <a:spAutoFit/>
          </a:bodyPr>
          <a:lstStyle/>
          <a:p>
            <a:pPr algn="ctr">
              <a:lnSpc>
                <a:spcPts val="7280"/>
              </a:lnSpc>
            </a:pPr>
            <a:r>
              <a:rPr lang="en-US" sz="5600">
                <a:solidFill>
                  <a:srgbClr val="FFFFFF"/>
                </a:solidFill>
                <a:latin typeface="Forum"/>
              </a:rPr>
              <a:t>ADMISSIONS TRIAGE</a:t>
            </a:r>
          </a:p>
        </p:txBody>
      </p:sp>
      <p:sp>
        <p:nvSpPr>
          <p:cNvPr id="5" name="AutoShape 5"/>
          <p:cNvSpPr/>
          <p:nvPr/>
        </p:nvSpPr>
        <p:spPr>
          <a:xfrm rot="5400000">
            <a:off x="6507584" y="5309436"/>
            <a:ext cx="5308156" cy="0"/>
          </a:xfrm>
          <a:prstGeom prst="line">
            <a:avLst/>
          </a:prstGeom>
          <a:ln w="9525" cap="rnd">
            <a:solidFill>
              <a:srgbClr val="FFFFFF"/>
            </a:solidFill>
            <a:prstDash val="solid"/>
            <a:headEnd type="none" w="sm" len="sm"/>
            <a:tailEnd type="none" w="sm" len="sm"/>
          </a:ln>
        </p:spPr>
        <p:txBody>
          <a:bodyPr/>
          <a:lstStyle/>
          <a:p>
            <a:endParaRPr lang="en-US"/>
          </a:p>
        </p:txBody>
      </p:sp>
      <p:sp>
        <p:nvSpPr>
          <p:cNvPr id="6" name="TextBox 6"/>
          <p:cNvSpPr txBox="1"/>
          <p:nvPr/>
        </p:nvSpPr>
        <p:spPr>
          <a:xfrm>
            <a:off x="586978" y="2135556"/>
            <a:ext cx="8118846" cy="7790815"/>
          </a:xfrm>
          <a:prstGeom prst="rect">
            <a:avLst/>
          </a:prstGeom>
        </p:spPr>
        <p:txBody>
          <a:bodyPr lIns="0" tIns="0" rIns="0" bIns="0" rtlCol="0" anchor="t">
            <a:spAutoFit/>
          </a:bodyPr>
          <a:lstStyle/>
          <a:p>
            <a:pPr algn="l">
              <a:lnSpc>
                <a:spcPts val="4759"/>
              </a:lnSpc>
            </a:pPr>
            <a:r>
              <a:rPr lang="en-US" sz="3399">
                <a:solidFill>
                  <a:srgbClr val="FFFFFF"/>
                </a:solidFill>
                <a:latin typeface="TT Hoves"/>
              </a:rPr>
              <a:t>Admissions Staff can pre-select patients for the CAT team based off the following criteria:</a:t>
            </a:r>
          </a:p>
          <a:p>
            <a:pPr marL="734059" lvl="1" indent="-367030" algn="l">
              <a:lnSpc>
                <a:spcPts val="4759"/>
              </a:lnSpc>
              <a:buFont typeface="Arial"/>
              <a:buChar char="•"/>
            </a:pPr>
            <a:r>
              <a:rPr lang="en-US" sz="3399">
                <a:solidFill>
                  <a:srgbClr val="FFFFFF"/>
                </a:solidFill>
                <a:latin typeface="TT Hoves"/>
              </a:rPr>
              <a:t>Patient has</a:t>
            </a:r>
            <a:r>
              <a:rPr lang="en-US" sz="3399" u="sng">
                <a:solidFill>
                  <a:srgbClr val="FFFFFF"/>
                </a:solidFill>
                <a:latin typeface="TT Hoves Bold"/>
              </a:rPr>
              <a:t> required sedation monitoring</a:t>
            </a:r>
            <a:r>
              <a:rPr lang="en-US" sz="3399">
                <a:solidFill>
                  <a:srgbClr val="FFFFFF"/>
                </a:solidFill>
                <a:latin typeface="TT Hoves"/>
              </a:rPr>
              <a:t> at BMH in the last 6 months. </a:t>
            </a:r>
          </a:p>
          <a:p>
            <a:pPr marL="734059" lvl="1" indent="-367030" algn="l">
              <a:lnSpc>
                <a:spcPts val="4759"/>
              </a:lnSpc>
              <a:buFont typeface="Arial"/>
              <a:buChar char="•"/>
            </a:pPr>
            <a:r>
              <a:rPr lang="en-US" sz="3399">
                <a:solidFill>
                  <a:srgbClr val="FFFFFF"/>
                </a:solidFill>
                <a:latin typeface="TT Hoves"/>
              </a:rPr>
              <a:t>Patient has</a:t>
            </a:r>
            <a:r>
              <a:rPr lang="en-US" sz="3399" u="sng">
                <a:solidFill>
                  <a:srgbClr val="FFFFFF"/>
                </a:solidFill>
                <a:latin typeface="TT Hoves Bold"/>
              </a:rPr>
              <a:t> overdosed </a:t>
            </a:r>
            <a:r>
              <a:rPr lang="en-US" sz="3399">
                <a:solidFill>
                  <a:srgbClr val="FFFFFF"/>
                </a:solidFill>
                <a:latin typeface="TT Hoves"/>
              </a:rPr>
              <a:t>at BMH in the last 6 months. </a:t>
            </a:r>
          </a:p>
          <a:p>
            <a:pPr marL="734059" lvl="1" indent="-367030" algn="l">
              <a:lnSpc>
                <a:spcPts val="4759"/>
              </a:lnSpc>
              <a:buFont typeface="Arial"/>
              <a:buChar char="•"/>
            </a:pPr>
            <a:r>
              <a:rPr lang="en-US" sz="3399">
                <a:solidFill>
                  <a:srgbClr val="FFFFFF"/>
                </a:solidFill>
                <a:latin typeface="TT Hoves"/>
              </a:rPr>
              <a:t>Patient has been </a:t>
            </a:r>
            <a:r>
              <a:rPr lang="en-US" sz="3399" u="sng">
                <a:solidFill>
                  <a:srgbClr val="FFFFFF"/>
                </a:solidFill>
                <a:latin typeface="TT Hoves Bold"/>
              </a:rPr>
              <a:t>actively using substances</a:t>
            </a:r>
            <a:r>
              <a:rPr lang="en-US" sz="3399">
                <a:solidFill>
                  <a:srgbClr val="FFFFFF"/>
                </a:solidFill>
                <a:latin typeface="TT Hoves"/>
              </a:rPr>
              <a:t> at BMH (or in community per referring provider) in the last 6 months.</a:t>
            </a:r>
          </a:p>
          <a:p>
            <a:pPr algn="l">
              <a:lnSpc>
                <a:spcPts val="4759"/>
              </a:lnSpc>
            </a:pPr>
            <a:endParaRPr lang="en-US" sz="3399">
              <a:solidFill>
                <a:srgbClr val="FFFFFF"/>
              </a:solidFill>
              <a:latin typeface="TT Hoves"/>
            </a:endParaRPr>
          </a:p>
        </p:txBody>
      </p:sp>
      <p:sp>
        <p:nvSpPr>
          <p:cNvPr id="7" name="TextBox 7"/>
          <p:cNvSpPr txBox="1"/>
          <p:nvPr/>
        </p:nvSpPr>
        <p:spPr>
          <a:xfrm>
            <a:off x="9998426" y="962025"/>
            <a:ext cx="6944890" cy="919480"/>
          </a:xfrm>
          <a:prstGeom prst="rect">
            <a:avLst/>
          </a:prstGeom>
        </p:spPr>
        <p:txBody>
          <a:bodyPr lIns="0" tIns="0" rIns="0" bIns="0" rtlCol="0" anchor="t">
            <a:spAutoFit/>
          </a:bodyPr>
          <a:lstStyle/>
          <a:p>
            <a:pPr algn="ctr">
              <a:lnSpc>
                <a:spcPts val="7280"/>
              </a:lnSpc>
            </a:pPr>
            <a:r>
              <a:rPr lang="en-US" sz="5600">
                <a:solidFill>
                  <a:srgbClr val="FFFFFF"/>
                </a:solidFill>
                <a:latin typeface="Forum"/>
              </a:rPr>
              <a:t>TEAM TRANSFER</a:t>
            </a:r>
          </a:p>
        </p:txBody>
      </p:sp>
      <p:sp>
        <p:nvSpPr>
          <p:cNvPr id="8" name="TextBox 8"/>
          <p:cNvSpPr txBox="1"/>
          <p:nvPr/>
        </p:nvSpPr>
        <p:spPr>
          <a:xfrm>
            <a:off x="10951286" y="2330698"/>
            <a:ext cx="6308014" cy="5494005"/>
          </a:xfrm>
          <a:prstGeom prst="rect">
            <a:avLst/>
          </a:prstGeom>
        </p:spPr>
        <p:txBody>
          <a:bodyPr lIns="0" tIns="0" rIns="0" bIns="0" rtlCol="0" anchor="t">
            <a:spAutoFit/>
          </a:bodyPr>
          <a:lstStyle/>
          <a:p>
            <a:pPr algn="l">
              <a:lnSpc>
                <a:spcPts val="4759"/>
              </a:lnSpc>
            </a:pPr>
            <a:r>
              <a:rPr lang="en-US" sz="3399" dirty="0">
                <a:solidFill>
                  <a:srgbClr val="FFFFFF"/>
                </a:solidFill>
                <a:latin typeface="TT Hoves"/>
              </a:rPr>
              <a:t>Some patients may be transferred to the CAT team during their BMH stay </a:t>
            </a:r>
            <a:r>
              <a:rPr lang="en-US" sz="3399" u="sng" dirty="0">
                <a:solidFill>
                  <a:srgbClr val="FFFFFF"/>
                </a:solidFill>
                <a:latin typeface="TT Hoves Bold"/>
              </a:rPr>
              <a:t>per provider/ nursing request.</a:t>
            </a:r>
          </a:p>
          <a:p>
            <a:pPr marL="914400" lvl="1" indent="-457200">
              <a:lnSpc>
                <a:spcPts val="4759"/>
              </a:lnSpc>
              <a:buFont typeface="Arial" panose="020B0604020202020204" pitchFamily="34" charset="0"/>
              <a:buChar char="•"/>
            </a:pPr>
            <a:r>
              <a:rPr lang="en-US" sz="3200" dirty="0">
                <a:solidFill>
                  <a:srgbClr val="FFFFFF"/>
                </a:solidFill>
                <a:latin typeface="TT Hoves" panose="020B0604020202020204" charset="0"/>
              </a:rPr>
              <a:t>This would be due to the patient requiring additional supports regarding their substance use during their admission.</a:t>
            </a:r>
            <a:r>
              <a:rPr lang="en-US" sz="3200" u="sng" dirty="0">
                <a:solidFill>
                  <a:srgbClr val="FFFFFF"/>
                </a:solidFill>
                <a:latin typeface="TT Hoves" panose="020B060402020202020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151796" cy="10287000"/>
            <a:chOff x="0" y="0"/>
            <a:chExt cx="13535728" cy="13716000"/>
          </a:xfrm>
        </p:grpSpPr>
        <p:sp>
          <p:nvSpPr>
            <p:cNvPr id="3" name="AutoShape 3"/>
            <p:cNvSpPr/>
            <p:nvPr/>
          </p:nvSpPr>
          <p:spPr>
            <a:xfrm>
              <a:off x="0" y="0"/>
              <a:ext cx="13535728" cy="13716000"/>
            </a:xfrm>
            <a:prstGeom prst="rect">
              <a:avLst/>
            </a:prstGeom>
            <a:solidFill>
              <a:srgbClr val="F8FBFD"/>
            </a:solidFill>
          </p:spPr>
          <p:txBody>
            <a:bodyPr/>
            <a:lstStyle/>
            <a:p>
              <a:endParaRPr lang="en-US"/>
            </a:p>
          </p:txBody>
        </p:sp>
        <p:sp>
          <p:nvSpPr>
            <p:cNvPr id="4" name="Freeform 4"/>
            <p:cNvSpPr/>
            <p:nvPr/>
          </p:nvSpPr>
          <p:spPr>
            <a:xfrm>
              <a:off x="129770" y="703453"/>
              <a:ext cx="13276188" cy="2814039"/>
            </a:xfrm>
            <a:custGeom>
              <a:avLst/>
              <a:gdLst/>
              <a:ahLst/>
              <a:cxnLst/>
              <a:rect l="l" t="t" r="r" b="b"/>
              <a:pathLst>
                <a:path w="13276188" h="2814039">
                  <a:moveTo>
                    <a:pt x="0" y="0"/>
                  </a:moveTo>
                  <a:lnTo>
                    <a:pt x="13276188" y="0"/>
                  </a:lnTo>
                  <a:lnTo>
                    <a:pt x="13276188" y="2814039"/>
                  </a:lnTo>
                  <a:lnTo>
                    <a:pt x="0" y="2814039"/>
                  </a:lnTo>
                  <a:lnTo>
                    <a:pt x="0" y="0"/>
                  </a:lnTo>
                  <a:close/>
                </a:path>
              </a:pathLst>
            </a:custGeom>
            <a:blipFill>
              <a:blip r:embed="rId2"/>
              <a:stretch>
                <a:fillRect l="-1222" r="-1222" b="-4517"/>
              </a:stretch>
            </a:blipFill>
          </p:spPr>
          <p:txBody>
            <a:bodyPr/>
            <a:lstStyle/>
            <a:p>
              <a:endParaRPr lang="en-US"/>
            </a:p>
          </p:txBody>
        </p:sp>
        <p:sp>
          <p:nvSpPr>
            <p:cNvPr id="5" name="Freeform 5"/>
            <p:cNvSpPr/>
            <p:nvPr/>
          </p:nvSpPr>
          <p:spPr>
            <a:xfrm>
              <a:off x="11456857" y="6146750"/>
              <a:ext cx="658647" cy="658647"/>
            </a:xfrm>
            <a:custGeom>
              <a:avLst/>
              <a:gdLst/>
              <a:ahLst/>
              <a:cxnLst/>
              <a:rect l="l" t="t" r="r" b="b"/>
              <a:pathLst>
                <a:path w="658647" h="658647">
                  <a:moveTo>
                    <a:pt x="0" y="0"/>
                  </a:moveTo>
                  <a:lnTo>
                    <a:pt x="658647" y="0"/>
                  </a:lnTo>
                  <a:lnTo>
                    <a:pt x="658647" y="658647"/>
                  </a:lnTo>
                  <a:lnTo>
                    <a:pt x="0" y="658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443559" y="3693995"/>
              <a:ext cx="12648610" cy="1408605"/>
            </a:xfrm>
            <a:prstGeom prst="rect">
              <a:avLst/>
            </a:prstGeom>
          </p:spPr>
          <p:txBody>
            <a:bodyPr lIns="0" tIns="0" rIns="0" bIns="0" rtlCol="0" anchor="t">
              <a:spAutoFit/>
            </a:bodyPr>
            <a:lstStyle/>
            <a:p>
              <a:pPr algn="l">
                <a:lnSpc>
                  <a:spcPts val="2866"/>
                </a:lnSpc>
              </a:pPr>
              <a:r>
                <a:rPr lang="en-US" sz="2047">
                  <a:solidFill>
                    <a:srgbClr val="000000"/>
                  </a:solidFill>
                  <a:latin typeface="Canva Sans Bold"/>
                </a:rPr>
                <a:t>We are expanding our services at the Barbara McInnis House so we can better support our patients. Please complete this questionnaire so we can place you on a team to best fit your individual needs. </a:t>
              </a:r>
            </a:p>
          </p:txBody>
        </p:sp>
        <p:sp>
          <p:nvSpPr>
            <p:cNvPr id="7" name="TextBox 7"/>
            <p:cNvSpPr txBox="1"/>
            <p:nvPr/>
          </p:nvSpPr>
          <p:spPr>
            <a:xfrm>
              <a:off x="736882" y="5432181"/>
              <a:ext cx="11579458" cy="455051"/>
            </a:xfrm>
            <a:prstGeom prst="rect">
              <a:avLst/>
            </a:prstGeom>
          </p:spPr>
          <p:txBody>
            <a:bodyPr lIns="0" tIns="0" rIns="0" bIns="0" rtlCol="0" anchor="t">
              <a:spAutoFit/>
            </a:bodyPr>
            <a:lstStyle/>
            <a:p>
              <a:pPr algn="l">
                <a:lnSpc>
                  <a:spcPts val="2866"/>
                </a:lnSpc>
              </a:pPr>
              <a:r>
                <a:rPr lang="en-US" sz="2047">
                  <a:solidFill>
                    <a:srgbClr val="000000"/>
                  </a:solidFill>
                  <a:latin typeface="Canva Sans Bold"/>
                </a:rPr>
                <a:t>Please check the box if any of the following statements apply to you:</a:t>
              </a:r>
            </a:p>
          </p:txBody>
        </p:sp>
        <p:sp>
          <p:nvSpPr>
            <p:cNvPr id="8" name="Freeform 8"/>
            <p:cNvSpPr/>
            <p:nvPr/>
          </p:nvSpPr>
          <p:spPr>
            <a:xfrm>
              <a:off x="11456857" y="6942957"/>
              <a:ext cx="658647" cy="658647"/>
            </a:xfrm>
            <a:custGeom>
              <a:avLst/>
              <a:gdLst/>
              <a:ahLst/>
              <a:cxnLst/>
              <a:rect l="l" t="t" r="r" b="b"/>
              <a:pathLst>
                <a:path w="658647" h="658647">
                  <a:moveTo>
                    <a:pt x="0" y="0"/>
                  </a:moveTo>
                  <a:lnTo>
                    <a:pt x="658647" y="0"/>
                  </a:lnTo>
                  <a:lnTo>
                    <a:pt x="658647" y="658647"/>
                  </a:lnTo>
                  <a:lnTo>
                    <a:pt x="0" y="658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1456857" y="7860790"/>
              <a:ext cx="658647" cy="658647"/>
            </a:xfrm>
            <a:custGeom>
              <a:avLst/>
              <a:gdLst/>
              <a:ahLst/>
              <a:cxnLst/>
              <a:rect l="l" t="t" r="r" b="b"/>
              <a:pathLst>
                <a:path w="658647" h="658647">
                  <a:moveTo>
                    <a:pt x="0" y="0"/>
                  </a:moveTo>
                  <a:lnTo>
                    <a:pt x="658647" y="0"/>
                  </a:lnTo>
                  <a:lnTo>
                    <a:pt x="658647" y="658647"/>
                  </a:lnTo>
                  <a:lnTo>
                    <a:pt x="0" y="658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09578" y="6289366"/>
              <a:ext cx="9116334" cy="455052"/>
            </a:xfrm>
            <a:prstGeom prst="rect">
              <a:avLst/>
            </a:prstGeom>
          </p:spPr>
          <p:txBody>
            <a:bodyPr lIns="0" tIns="0" rIns="0" bIns="0" rtlCol="0" anchor="t">
              <a:spAutoFit/>
            </a:bodyPr>
            <a:lstStyle/>
            <a:p>
              <a:pPr algn="ctr">
                <a:lnSpc>
                  <a:spcPts val="2866"/>
                </a:lnSpc>
              </a:pPr>
              <a:r>
                <a:rPr lang="en-US" sz="2047">
                  <a:solidFill>
                    <a:srgbClr val="000000"/>
                  </a:solidFill>
                  <a:latin typeface="Canva Sans"/>
                </a:rPr>
                <a:t>I would like additional support with my substance use. </a:t>
              </a:r>
            </a:p>
          </p:txBody>
        </p:sp>
        <p:sp>
          <p:nvSpPr>
            <p:cNvPr id="11" name="TextBox 11"/>
            <p:cNvSpPr txBox="1"/>
            <p:nvPr/>
          </p:nvSpPr>
          <p:spPr>
            <a:xfrm>
              <a:off x="909578" y="7146552"/>
              <a:ext cx="8499030" cy="455052"/>
            </a:xfrm>
            <a:prstGeom prst="rect">
              <a:avLst/>
            </a:prstGeom>
          </p:spPr>
          <p:txBody>
            <a:bodyPr lIns="0" tIns="0" rIns="0" bIns="0" rtlCol="0" anchor="t">
              <a:spAutoFit/>
            </a:bodyPr>
            <a:lstStyle/>
            <a:p>
              <a:pPr algn="ctr">
                <a:lnSpc>
                  <a:spcPts val="2866"/>
                </a:lnSpc>
              </a:pPr>
              <a:r>
                <a:rPr lang="en-US" sz="2047">
                  <a:solidFill>
                    <a:srgbClr val="000000"/>
                  </a:solidFill>
                  <a:latin typeface="Canva Sans"/>
                </a:rPr>
                <a:t>I have experienced an overdose in the past month. </a:t>
              </a:r>
            </a:p>
          </p:txBody>
        </p:sp>
        <p:sp>
          <p:nvSpPr>
            <p:cNvPr id="12" name="TextBox 12"/>
            <p:cNvSpPr txBox="1"/>
            <p:nvPr/>
          </p:nvSpPr>
          <p:spPr>
            <a:xfrm>
              <a:off x="909578" y="8055750"/>
              <a:ext cx="9947647" cy="455052"/>
            </a:xfrm>
            <a:prstGeom prst="rect">
              <a:avLst/>
            </a:prstGeom>
          </p:spPr>
          <p:txBody>
            <a:bodyPr lIns="0" tIns="0" rIns="0" bIns="0" rtlCol="0" anchor="t">
              <a:spAutoFit/>
            </a:bodyPr>
            <a:lstStyle/>
            <a:p>
              <a:pPr algn="ctr">
                <a:lnSpc>
                  <a:spcPts val="2866"/>
                </a:lnSpc>
              </a:pPr>
              <a:r>
                <a:rPr lang="en-US" sz="2047">
                  <a:solidFill>
                    <a:srgbClr val="000000"/>
                  </a:solidFill>
                  <a:latin typeface="Canva Sans"/>
                </a:rPr>
                <a:t>I have recently returned to use after a period of abstinence </a:t>
              </a:r>
            </a:p>
          </p:txBody>
        </p:sp>
        <p:sp>
          <p:nvSpPr>
            <p:cNvPr id="13" name="TextBox 13"/>
            <p:cNvSpPr txBox="1"/>
            <p:nvPr/>
          </p:nvSpPr>
          <p:spPr>
            <a:xfrm>
              <a:off x="909578" y="8960913"/>
              <a:ext cx="11406762" cy="1885384"/>
            </a:xfrm>
            <a:prstGeom prst="rect">
              <a:avLst/>
            </a:prstGeom>
          </p:spPr>
          <p:txBody>
            <a:bodyPr lIns="0" tIns="0" rIns="0" bIns="0" rtlCol="0" anchor="t">
              <a:spAutoFit/>
            </a:bodyPr>
            <a:lstStyle/>
            <a:p>
              <a:pPr algn="l">
                <a:lnSpc>
                  <a:spcPts val="2866"/>
                </a:lnSpc>
              </a:pPr>
              <a:r>
                <a:rPr lang="en-US" sz="2047">
                  <a:solidFill>
                    <a:srgbClr val="000000"/>
                  </a:solidFill>
                  <a:latin typeface="Canva Sans"/>
                </a:rPr>
                <a:t>Anything else you would like us to know? __________________________________________________________________________________________________________________________________________________________________________________________</a:t>
              </a:r>
            </a:p>
          </p:txBody>
        </p:sp>
        <p:sp>
          <p:nvSpPr>
            <p:cNvPr id="14" name="TextBox 14"/>
            <p:cNvSpPr txBox="1"/>
            <p:nvPr/>
          </p:nvSpPr>
          <p:spPr>
            <a:xfrm>
              <a:off x="909578" y="11175671"/>
              <a:ext cx="4730863" cy="455052"/>
            </a:xfrm>
            <a:prstGeom prst="rect">
              <a:avLst/>
            </a:prstGeom>
          </p:spPr>
          <p:txBody>
            <a:bodyPr lIns="0" tIns="0" rIns="0" bIns="0" rtlCol="0" anchor="t">
              <a:spAutoFit/>
            </a:bodyPr>
            <a:lstStyle/>
            <a:p>
              <a:pPr algn="ctr">
                <a:lnSpc>
                  <a:spcPts val="2866"/>
                </a:lnSpc>
              </a:pPr>
              <a:r>
                <a:rPr lang="en-US" sz="2047">
                  <a:solidFill>
                    <a:srgbClr val="000000"/>
                  </a:solidFill>
                  <a:latin typeface="Canva Sans"/>
                </a:rPr>
                <a:t>Name: ________________________</a:t>
              </a:r>
            </a:p>
          </p:txBody>
        </p:sp>
        <p:sp>
          <p:nvSpPr>
            <p:cNvPr id="15" name="TextBox 15"/>
            <p:cNvSpPr txBox="1"/>
            <p:nvPr/>
          </p:nvSpPr>
          <p:spPr>
            <a:xfrm>
              <a:off x="909578" y="11899857"/>
              <a:ext cx="5443320" cy="455052"/>
            </a:xfrm>
            <a:prstGeom prst="rect">
              <a:avLst/>
            </a:prstGeom>
          </p:spPr>
          <p:txBody>
            <a:bodyPr lIns="0" tIns="0" rIns="0" bIns="0" rtlCol="0" anchor="t">
              <a:spAutoFit/>
            </a:bodyPr>
            <a:lstStyle/>
            <a:p>
              <a:pPr algn="ctr">
                <a:lnSpc>
                  <a:spcPts val="2866"/>
                </a:lnSpc>
              </a:pPr>
              <a:r>
                <a:rPr lang="en-US" sz="2047">
                  <a:solidFill>
                    <a:srgbClr val="000000"/>
                  </a:solidFill>
                  <a:latin typeface="Canva Sans"/>
                </a:rPr>
                <a:t>Signature:  ________________________</a:t>
              </a:r>
            </a:p>
          </p:txBody>
        </p:sp>
      </p:grpSp>
      <p:sp>
        <p:nvSpPr>
          <p:cNvPr id="16" name="TextBox 16"/>
          <p:cNvSpPr txBox="1"/>
          <p:nvPr/>
        </p:nvSpPr>
        <p:spPr>
          <a:xfrm>
            <a:off x="11387982" y="2748727"/>
            <a:ext cx="5871318" cy="3799850"/>
          </a:xfrm>
          <a:prstGeom prst="rect">
            <a:avLst/>
          </a:prstGeom>
        </p:spPr>
        <p:txBody>
          <a:bodyPr lIns="0" tIns="0" rIns="0" bIns="0" rtlCol="0" anchor="t">
            <a:spAutoFit/>
          </a:bodyPr>
          <a:lstStyle/>
          <a:p>
            <a:pPr algn="ctr">
              <a:lnSpc>
                <a:spcPts val="15259"/>
              </a:lnSpc>
            </a:pPr>
            <a:r>
              <a:rPr lang="en-US" sz="10899">
                <a:solidFill>
                  <a:srgbClr val="DBDCDD"/>
                </a:solidFill>
                <a:latin typeface="Forum"/>
              </a:rPr>
              <a:t>Screening Tool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rot="2483111">
            <a:off x="9150968" y="2580194"/>
            <a:ext cx="15574883" cy="7802337"/>
          </a:xfrm>
          <a:custGeom>
            <a:avLst/>
            <a:gdLst/>
            <a:ahLst/>
            <a:cxnLst/>
            <a:rect l="l" t="t" r="r" b="b"/>
            <a:pathLst>
              <a:path w="15574883" h="7802337">
                <a:moveTo>
                  <a:pt x="0" y="0"/>
                </a:moveTo>
                <a:lnTo>
                  <a:pt x="15574882" y="0"/>
                </a:lnTo>
                <a:lnTo>
                  <a:pt x="15574882" y="7802337"/>
                </a:lnTo>
                <a:lnTo>
                  <a:pt x="0" y="7802337"/>
                </a:lnTo>
                <a:lnTo>
                  <a:pt x="0" y="0"/>
                </a:lnTo>
                <a:close/>
              </a:path>
            </a:pathLst>
          </a:custGeom>
          <a:blipFill>
            <a:blip r:embed="rId2"/>
            <a:stretch>
              <a:fillRect t="-39703" b="-39703"/>
            </a:stretch>
          </a:blipFill>
        </p:spPr>
        <p:txBody>
          <a:bodyPr/>
          <a:lstStyle/>
          <a:p>
            <a:endParaRPr lang="en-US"/>
          </a:p>
        </p:txBody>
      </p:sp>
      <p:sp>
        <p:nvSpPr>
          <p:cNvPr id="3" name="Freeform 3"/>
          <p:cNvSpPr/>
          <p:nvPr/>
        </p:nvSpPr>
        <p:spPr>
          <a:xfrm>
            <a:off x="9395552" y="5143500"/>
            <a:ext cx="8151945" cy="8182630"/>
          </a:xfrm>
          <a:custGeom>
            <a:avLst/>
            <a:gdLst/>
            <a:ahLst/>
            <a:cxnLst/>
            <a:rect l="l" t="t" r="r" b="b"/>
            <a:pathLst>
              <a:path w="8151945" h="8182630">
                <a:moveTo>
                  <a:pt x="0" y="0"/>
                </a:moveTo>
                <a:lnTo>
                  <a:pt x="8151945" y="0"/>
                </a:lnTo>
                <a:lnTo>
                  <a:pt x="8151945" y="8182630"/>
                </a:lnTo>
                <a:lnTo>
                  <a:pt x="0" y="8182630"/>
                </a:lnTo>
                <a:lnTo>
                  <a:pt x="0" y="0"/>
                </a:lnTo>
                <a:close/>
              </a:path>
            </a:pathLst>
          </a:custGeom>
          <a:blipFill>
            <a:blip r:embed="rId3"/>
            <a:stretch>
              <a:fillRect/>
            </a:stretch>
          </a:blipFill>
        </p:spPr>
        <p:txBody>
          <a:bodyPr/>
          <a:lstStyle/>
          <a:p>
            <a:endParaRPr lang="en-US"/>
          </a:p>
        </p:txBody>
      </p:sp>
      <p:sp>
        <p:nvSpPr>
          <p:cNvPr id="4" name="Freeform 4"/>
          <p:cNvSpPr/>
          <p:nvPr/>
        </p:nvSpPr>
        <p:spPr>
          <a:xfrm>
            <a:off x="11511233" y="2458745"/>
            <a:ext cx="6036264" cy="6014802"/>
          </a:xfrm>
          <a:custGeom>
            <a:avLst/>
            <a:gdLst/>
            <a:ahLst/>
            <a:cxnLst/>
            <a:rect l="l" t="t" r="r" b="b"/>
            <a:pathLst>
              <a:path w="6036264" h="6014802">
                <a:moveTo>
                  <a:pt x="0" y="0"/>
                </a:moveTo>
                <a:lnTo>
                  <a:pt x="6036264" y="0"/>
                </a:lnTo>
                <a:lnTo>
                  <a:pt x="6036264" y="6014802"/>
                </a:lnTo>
                <a:lnTo>
                  <a:pt x="0" y="601480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801106"/>
            <a:ext cx="7487800" cy="1066800"/>
          </a:xfrm>
          <a:prstGeom prst="rect">
            <a:avLst/>
          </a:prstGeom>
        </p:spPr>
        <p:txBody>
          <a:bodyPr lIns="0" tIns="0" rIns="0" bIns="0" rtlCol="0" anchor="t">
            <a:spAutoFit/>
          </a:bodyPr>
          <a:lstStyle/>
          <a:p>
            <a:pPr algn="l">
              <a:lnSpc>
                <a:spcPts val="8399"/>
              </a:lnSpc>
            </a:pPr>
            <a:r>
              <a:rPr lang="en-US" sz="6999">
                <a:solidFill>
                  <a:srgbClr val="0F2A37"/>
                </a:solidFill>
                <a:latin typeface="Forum"/>
              </a:rPr>
              <a:t>Patient Rooms:</a:t>
            </a:r>
          </a:p>
        </p:txBody>
      </p:sp>
      <p:sp>
        <p:nvSpPr>
          <p:cNvPr id="6" name="TextBox 6"/>
          <p:cNvSpPr txBox="1"/>
          <p:nvPr/>
        </p:nvSpPr>
        <p:spPr>
          <a:xfrm>
            <a:off x="1028700" y="2411120"/>
            <a:ext cx="8900235" cy="6730304"/>
          </a:xfrm>
          <a:prstGeom prst="rect">
            <a:avLst/>
          </a:prstGeom>
        </p:spPr>
        <p:txBody>
          <a:bodyPr lIns="0" tIns="0" rIns="0" bIns="0" rtlCol="0" anchor="t">
            <a:spAutoFit/>
          </a:bodyPr>
          <a:lstStyle/>
          <a:p>
            <a:pPr algn="l">
              <a:lnSpc>
                <a:spcPts val="4419"/>
              </a:lnSpc>
            </a:pPr>
            <a:r>
              <a:rPr lang="en-US" sz="3399" dirty="0">
                <a:solidFill>
                  <a:srgbClr val="0F2A37"/>
                </a:solidFill>
                <a:latin typeface="TT Drugs"/>
              </a:rPr>
              <a:t>Initial goal was for admissions to cohort patients on CAT teams in same rooms, close to sedation monitoring room.</a:t>
            </a:r>
          </a:p>
          <a:p>
            <a:pPr marL="734055" lvl="1" indent="-367027" algn="l">
              <a:lnSpc>
                <a:spcPts val="4419"/>
              </a:lnSpc>
              <a:buFont typeface="Arial"/>
              <a:buChar char="•"/>
            </a:pPr>
            <a:r>
              <a:rPr lang="en-US" sz="3399" dirty="0">
                <a:solidFill>
                  <a:srgbClr val="0F2A37"/>
                </a:solidFill>
                <a:latin typeface="TT Drugs"/>
              </a:rPr>
              <a:t>This was to keep these patients close to supports/ resources. </a:t>
            </a:r>
          </a:p>
          <a:p>
            <a:pPr marL="734055" lvl="1" indent="-367027" algn="l">
              <a:lnSpc>
                <a:spcPts val="4419"/>
              </a:lnSpc>
              <a:buFont typeface="Arial"/>
              <a:buChar char="•"/>
            </a:pPr>
            <a:r>
              <a:rPr lang="en-US" sz="3399" dirty="0">
                <a:solidFill>
                  <a:srgbClr val="0F2A37"/>
                </a:solidFill>
                <a:latin typeface="TT Drugs"/>
              </a:rPr>
              <a:t>This idea was also to try and keep patients engaging in active use and patients who were trying to maintain sobriety as separate as possible to support different patients goals/needs throughout their stay, and help them avoid potential triggers. .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1743691">
            <a:off x="12650583" y="5606367"/>
            <a:ext cx="6964299" cy="8229600"/>
          </a:xfrm>
          <a:custGeom>
            <a:avLst/>
            <a:gdLst/>
            <a:ahLst/>
            <a:cxnLst/>
            <a:rect l="l" t="t" r="r" b="b"/>
            <a:pathLst>
              <a:path w="6964299" h="8229600">
                <a:moveTo>
                  <a:pt x="0" y="0"/>
                </a:moveTo>
                <a:lnTo>
                  <a:pt x="6964299" y="0"/>
                </a:lnTo>
                <a:lnTo>
                  <a:pt x="6964299"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1901857" y="-2160536"/>
            <a:ext cx="6151626" cy="8229600"/>
          </a:xfrm>
          <a:custGeom>
            <a:avLst/>
            <a:gdLst/>
            <a:ahLst/>
            <a:cxnLst/>
            <a:rect l="l" t="t" r="r" b="b"/>
            <a:pathLst>
              <a:path w="6151626" h="8229600">
                <a:moveTo>
                  <a:pt x="0" y="0"/>
                </a:moveTo>
                <a:lnTo>
                  <a:pt x="6151626" y="0"/>
                </a:lnTo>
                <a:lnTo>
                  <a:pt x="6151626" y="8229600"/>
                </a:lnTo>
                <a:lnTo>
                  <a:pt x="0" y="82296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832482" y="682579"/>
            <a:ext cx="14658360" cy="1068705"/>
          </a:xfrm>
          <a:prstGeom prst="rect">
            <a:avLst/>
          </a:prstGeom>
        </p:spPr>
        <p:txBody>
          <a:bodyPr lIns="0" tIns="0" rIns="0" bIns="0" rtlCol="0" anchor="t">
            <a:spAutoFit/>
          </a:bodyPr>
          <a:lstStyle/>
          <a:p>
            <a:pPr algn="ctr">
              <a:lnSpc>
                <a:spcPts val="8579"/>
              </a:lnSpc>
            </a:pPr>
            <a:r>
              <a:rPr lang="en-US" sz="6599">
                <a:solidFill>
                  <a:srgbClr val="FFFFFF"/>
                </a:solidFill>
                <a:latin typeface="Forum"/>
              </a:rPr>
              <a:t>“ARE WE ALLOWED TO USE DRUGS HERE?”</a:t>
            </a:r>
          </a:p>
        </p:txBody>
      </p:sp>
      <p:sp>
        <p:nvSpPr>
          <p:cNvPr id="5" name="TextBox 5"/>
          <p:cNvSpPr txBox="1"/>
          <p:nvPr/>
        </p:nvSpPr>
        <p:spPr>
          <a:xfrm>
            <a:off x="1357414" y="1870103"/>
            <a:ext cx="15608496" cy="7429500"/>
          </a:xfrm>
          <a:prstGeom prst="rect">
            <a:avLst/>
          </a:prstGeom>
        </p:spPr>
        <p:txBody>
          <a:bodyPr lIns="0" tIns="0" rIns="0" bIns="0" rtlCol="0" anchor="t">
            <a:spAutoFit/>
          </a:bodyPr>
          <a:lstStyle/>
          <a:p>
            <a:pPr marL="647700" lvl="1" indent="-323850" algn="l">
              <a:lnSpc>
                <a:spcPts val="3900"/>
              </a:lnSpc>
              <a:buFont typeface="Arial"/>
              <a:buChar char="•"/>
            </a:pPr>
            <a:r>
              <a:rPr lang="en-US" sz="3000" dirty="0">
                <a:solidFill>
                  <a:srgbClr val="FFFFFF"/>
                </a:solidFill>
                <a:latin typeface="TT Drugs"/>
              </a:rPr>
              <a:t>We are </a:t>
            </a:r>
            <a:r>
              <a:rPr lang="en-US" sz="3000" dirty="0">
                <a:solidFill>
                  <a:srgbClr val="FFFFFF"/>
                </a:solidFill>
                <a:latin typeface="TT Drugs Bold"/>
              </a:rPr>
              <a:t>not a safe consumption site.</a:t>
            </a:r>
            <a:r>
              <a:rPr lang="en-US" sz="3000" dirty="0">
                <a:solidFill>
                  <a:srgbClr val="FFFFFF"/>
                </a:solidFill>
                <a:latin typeface="TT Drugs"/>
              </a:rPr>
              <a:t> </a:t>
            </a:r>
            <a:r>
              <a:rPr lang="en-US" sz="3000" u="sng" dirty="0">
                <a:solidFill>
                  <a:srgbClr val="FFFFFF"/>
                </a:solidFill>
                <a:latin typeface="TT Drugs"/>
              </a:rPr>
              <a:t>Drugs are not legally allowed in our facility.</a:t>
            </a:r>
          </a:p>
          <a:p>
            <a:pPr marL="1295400" lvl="2" indent="-431800" algn="l">
              <a:lnSpc>
                <a:spcPts val="3900"/>
              </a:lnSpc>
              <a:buFont typeface="Arial"/>
              <a:buChar char="⚬"/>
            </a:pPr>
            <a:r>
              <a:rPr lang="en-US" sz="3000" dirty="0">
                <a:solidFill>
                  <a:srgbClr val="FFFFFF"/>
                </a:solidFill>
                <a:latin typeface="TT Drugs"/>
              </a:rPr>
              <a:t>Monthly town hall meetings with patients to reiterate policies and hear their concerns and questions. </a:t>
            </a:r>
          </a:p>
          <a:p>
            <a:pPr marL="647700" lvl="1" indent="-323850" algn="l">
              <a:lnSpc>
                <a:spcPts val="3900"/>
              </a:lnSpc>
              <a:buFont typeface="Arial"/>
              <a:buChar char="•"/>
            </a:pPr>
            <a:r>
              <a:rPr lang="en-US" sz="3000" dirty="0">
                <a:solidFill>
                  <a:srgbClr val="FFFFFF"/>
                </a:solidFill>
                <a:latin typeface="TT Drugs"/>
              </a:rPr>
              <a:t>We strive to support </a:t>
            </a:r>
            <a:r>
              <a:rPr lang="en-US" sz="3000" u="sng" dirty="0">
                <a:solidFill>
                  <a:srgbClr val="FFFFFF"/>
                </a:solidFill>
                <a:latin typeface="TT Drugs Bold"/>
              </a:rPr>
              <a:t>all patients</a:t>
            </a:r>
            <a:r>
              <a:rPr lang="en-US" sz="3000" dirty="0">
                <a:solidFill>
                  <a:srgbClr val="FFFFFF"/>
                </a:solidFill>
                <a:latin typeface="TT Drugs"/>
              </a:rPr>
              <a:t> in </a:t>
            </a:r>
            <a:r>
              <a:rPr lang="en-US" sz="3000" dirty="0">
                <a:solidFill>
                  <a:srgbClr val="FFFFFF"/>
                </a:solidFill>
                <a:latin typeface="TT Drugs Bold"/>
              </a:rPr>
              <a:t>completing the goal of their respite stay,</a:t>
            </a:r>
            <a:r>
              <a:rPr lang="en-US" sz="3000" dirty="0">
                <a:solidFill>
                  <a:srgbClr val="FFFFFF"/>
                </a:solidFill>
                <a:latin typeface="TT Drugs"/>
              </a:rPr>
              <a:t> including those who are struggling with active substance use. Our objective is to </a:t>
            </a:r>
            <a:r>
              <a:rPr lang="en-US" sz="3000" dirty="0">
                <a:solidFill>
                  <a:srgbClr val="FFFFFF"/>
                </a:solidFill>
                <a:latin typeface="TT Drugs Bold"/>
              </a:rPr>
              <a:t>provide equitable, quality care to all patients. </a:t>
            </a:r>
          </a:p>
          <a:p>
            <a:pPr marL="647700" lvl="1" indent="-323850" algn="l">
              <a:lnSpc>
                <a:spcPts val="3900"/>
              </a:lnSpc>
              <a:buFont typeface="Arial"/>
              <a:buChar char="•"/>
            </a:pPr>
            <a:r>
              <a:rPr lang="en-US" sz="3000" dirty="0">
                <a:solidFill>
                  <a:srgbClr val="FFFFFF"/>
                </a:solidFill>
                <a:latin typeface="TT Drugs"/>
              </a:rPr>
              <a:t>If patients are suspected of using or discovered to be using, focus on </a:t>
            </a:r>
            <a:r>
              <a:rPr lang="en-US" sz="3000" b="1" u="sng" dirty="0">
                <a:solidFill>
                  <a:srgbClr val="FFFFFF"/>
                </a:solidFill>
                <a:latin typeface="TT Drugs"/>
              </a:rPr>
              <a:t>safety and harm reduction education</a:t>
            </a:r>
            <a:r>
              <a:rPr lang="en-US" sz="3000" dirty="0">
                <a:solidFill>
                  <a:srgbClr val="FFFFFF"/>
                </a:solidFill>
                <a:latin typeface="TT Drugs"/>
              </a:rPr>
              <a:t> rather than being punitive. </a:t>
            </a:r>
          </a:p>
          <a:p>
            <a:pPr marL="1295400" lvl="2" indent="-431800" algn="l">
              <a:lnSpc>
                <a:spcPts val="3900"/>
              </a:lnSpc>
              <a:buFont typeface="Arial"/>
              <a:buChar char="⚬"/>
            </a:pPr>
            <a:r>
              <a:rPr lang="en-US" sz="3000" dirty="0">
                <a:solidFill>
                  <a:srgbClr val="FFFFFF"/>
                </a:solidFill>
                <a:latin typeface="TT Drugs"/>
              </a:rPr>
              <a:t>We want the patients to remain in care and feel supported, </a:t>
            </a:r>
            <a:r>
              <a:rPr lang="en-US" sz="3000" i="1" dirty="0">
                <a:solidFill>
                  <a:srgbClr val="FFFFFF"/>
                </a:solidFill>
                <a:latin typeface="TT Drugs"/>
              </a:rPr>
              <a:t>not stigmatized.</a:t>
            </a:r>
          </a:p>
          <a:p>
            <a:pPr marL="647700" lvl="1" indent="-323850" algn="l">
              <a:lnSpc>
                <a:spcPts val="3900"/>
              </a:lnSpc>
              <a:buFont typeface="Arial"/>
              <a:buChar char="•"/>
            </a:pPr>
            <a:r>
              <a:rPr lang="en-US" sz="3000" dirty="0">
                <a:solidFill>
                  <a:srgbClr val="FFFFFF"/>
                </a:solidFill>
                <a:latin typeface="TT Drugs"/>
              </a:rPr>
              <a:t>If a patient is found with illicit substances or paraphernalia on their person, they are given the option to keep it and discharge or turn it in to staff to be disposed of and remain in respite.</a:t>
            </a:r>
          </a:p>
          <a:p>
            <a:pPr marL="1295400" lvl="2" indent="-431800" algn="l">
              <a:lnSpc>
                <a:spcPts val="3900"/>
              </a:lnSpc>
              <a:buFont typeface="Arial"/>
              <a:buChar char="⚬"/>
            </a:pPr>
            <a:r>
              <a:rPr lang="en-US" sz="3000" dirty="0">
                <a:solidFill>
                  <a:srgbClr val="FFFFFF"/>
                </a:solidFill>
                <a:latin typeface="TT Drugs"/>
              </a:rPr>
              <a:t>We want to give patients the autonomy to make this decision because it is their property. </a:t>
            </a:r>
          </a:p>
          <a:p>
            <a:pPr algn="l">
              <a:lnSpc>
                <a:spcPts val="3900"/>
              </a:lnSpc>
            </a:pPr>
            <a:endParaRPr lang="en-US" sz="3000" dirty="0">
              <a:solidFill>
                <a:srgbClr val="FFFFFF"/>
              </a:solidFill>
              <a:latin typeface="TT Drug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671020" y="2367932"/>
            <a:ext cx="9953761" cy="7165951"/>
          </a:xfrm>
          <a:prstGeom prst="rect">
            <a:avLst/>
          </a:prstGeom>
        </p:spPr>
      </p:pic>
      <p:sp>
        <p:nvSpPr>
          <p:cNvPr id="3" name="TextBox 3"/>
          <p:cNvSpPr txBox="1"/>
          <p:nvPr/>
        </p:nvSpPr>
        <p:spPr>
          <a:xfrm>
            <a:off x="332341" y="8904428"/>
            <a:ext cx="8120921" cy="1136650"/>
          </a:xfrm>
          <a:prstGeom prst="rect">
            <a:avLst/>
          </a:prstGeom>
        </p:spPr>
        <p:txBody>
          <a:bodyPr lIns="0" tIns="0" rIns="0" bIns="0" rtlCol="0" anchor="t">
            <a:spAutoFit/>
          </a:bodyPr>
          <a:lstStyle/>
          <a:p>
            <a:pPr algn="l">
              <a:lnSpc>
                <a:spcPts val="4549"/>
              </a:lnSpc>
            </a:pPr>
            <a:r>
              <a:rPr lang="en-US" sz="3499">
                <a:solidFill>
                  <a:srgbClr val="FFFFFF"/>
                </a:solidFill>
                <a:latin typeface="TT Drugs"/>
              </a:rPr>
              <a:t>336 unique CAT patients (31% of all 1090 BMH patients)</a:t>
            </a:r>
          </a:p>
        </p:txBody>
      </p:sp>
      <p:grpSp>
        <p:nvGrpSpPr>
          <p:cNvPr id="4" name="Group 4"/>
          <p:cNvGrpSpPr/>
          <p:nvPr/>
        </p:nvGrpSpPr>
        <p:grpSpPr>
          <a:xfrm>
            <a:off x="596081" y="458952"/>
            <a:ext cx="8547919" cy="1825791"/>
            <a:chOff x="0" y="0"/>
            <a:chExt cx="11397226" cy="2434388"/>
          </a:xfrm>
        </p:grpSpPr>
        <p:sp>
          <p:nvSpPr>
            <p:cNvPr id="5" name="TextBox 5"/>
            <p:cNvSpPr txBox="1"/>
            <p:nvPr/>
          </p:nvSpPr>
          <p:spPr>
            <a:xfrm>
              <a:off x="0" y="1693554"/>
              <a:ext cx="9651319" cy="740834"/>
            </a:xfrm>
            <a:prstGeom prst="rect">
              <a:avLst/>
            </a:prstGeom>
          </p:spPr>
          <p:txBody>
            <a:bodyPr lIns="0" tIns="0" rIns="0" bIns="0" rtlCol="0" anchor="t">
              <a:spAutoFit/>
            </a:bodyPr>
            <a:lstStyle/>
            <a:p>
              <a:pPr algn="l">
                <a:lnSpc>
                  <a:spcPts val="4549"/>
                </a:lnSpc>
              </a:pPr>
              <a:r>
                <a:rPr lang="en-US" sz="3499">
                  <a:solidFill>
                    <a:srgbClr val="FFFFFF"/>
                  </a:solidFill>
                  <a:latin typeface="TT Drugs"/>
                </a:rPr>
                <a:t>6/5/23-5/7/24 </a:t>
              </a:r>
            </a:p>
          </p:txBody>
        </p:sp>
        <p:sp>
          <p:nvSpPr>
            <p:cNvPr id="6" name="TextBox 6"/>
            <p:cNvSpPr txBox="1"/>
            <p:nvPr/>
          </p:nvSpPr>
          <p:spPr>
            <a:xfrm>
              <a:off x="0" y="-19050"/>
              <a:ext cx="11397226" cy="1479550"/>
            </a:xfrm>
            <a:prstGeom prst="rect">
              <a:avLst/>
            </a:prstGeom>
          </p:spPr>
          <p:txBody>
            <a:bodyPr lIns="0" tIns="0" rIns="0" bIns="0" rtlCol="0" anchor="t">
              <a:spAutoFit/>
            </a:bodyPr>
            <a:lstStyle/>
            <a:p>
              <a:pPr algn="l">
                <a:lnSpc>
                  <a:spcPts val="8640"/>
                </a:lnSpc>
              </a:pPr>
              <a:r>
                <a:rPr lang="en-US" sz="7200">
                  <a:solidFill>
                    <a:srgbClr val="FFFFFF"/>
                  </a:solidFill>
                  <a:latin typeface="Forum"/>
                </a:rPr>
                <a:t>FIRST YEAR STATS</a:t>
              </a:r>
            </a:p>
          </p:txBody>
        </p:sp>
      </p:grpSp>
      <p:sp>
        <p:nvSpPr>
          <p:cNvPr id="7" name="TextBox 7"/>
          <p:cNvSpPr txBox="1"/>
          <p:nvPr/>
        </p:nvSpPr>
        <p:spPr>
          <a:xfrm>
            <a:off x="596081" y="2544120"/>
            <a:ext cx="6854726" cy="415289"/>
          </a:xfrm>
          <a:prstGeom prst="rect">
            <a:avLst/>
          </a:prstGeom>
        </p:spPr>
        <p:txBody>
          <a:bodyPr lIns="0" tIns="0" rIns="0" bIns="0" rtlCol="0" anchor="t">
            <a:spAutoFit/>
          </a:bodyPr>
          <a:lstStyle/>
          <a:p>
            <a:pPr algn="ctr">
              <a:lnSpc>
                <a:spcPts val="3360"/>
              </a:lnSpc>
            </a:pPr>
            <a:r>
              <a:rPr lang="en-US" sz="2400">
                <a:solidFill>
                  <a:srgbClr val="FFFFFF"/>
                </a:solidFill>
                <a:latin typeface="Forum"/>
              </a:rPr>
              <a:t>*Second CAT team didn’t open until September 1st, 2023</a:t>
            </a:r>
          </a:p>
        </p:txBody>
      </p:sp>
      <p:pic>
        <p:nvPicPr>
          <p:cNvPr id="8" name="Picture 8"/>
          <p:cNvPicPr>
            <a:picLocks noChangeAspect="1"/>
          </p:cNvPicPr>
          <p:nvPr/>
        </p:nvPicPr>
        <p:blipFill>
          <a:blip r:embed="rId4"/>
          <a:stretch>
            <a:fillRect/>
          </a:stretch>
        </p:blipFill>
        <p:spPr>
          <a:xfrm>
            <a:off x="8641890" y="1781594"/>
            <a:ext cx="9836117" cy="7700241"/>
          </a:xfrm>
          <a:prstGeom prst="rect">
            <a:avLst/>
          </a:prstGeom>
        </p:spPr>
      </p:pic>
      <p:sp>
        <p:nvSpPr>
          <p:cNvPr id="9" name="TextBox 9"/>
          <p:cNvSpPr txBox="1"/>
          <p:nvPr/>
        </p:nvSpPr>
        <p:spPr>
          <a:xfrm>
            <a:off x="9948894" y="8904428"/>
            <a:ext cx="8120921" cy="1708150"/>
          </a:xfrm>
          <a:prstGeom prst="rect">
            <a:avLst/>
          </a:prstGeom>
        </p:spPr>
        <p:txBody>
          <a:bodyPr lIns="0" tIns="0" rIns="0" bIns="0" rtlCol="0" anchor="t">
            <a:spAutoFit/>
          </a:bodyPr>
          <a:lstStyle/>
          <a:p>
            <a:pPr algn="l">
              <a:lnSpc>
                <a:spcPts val="4549"/>
              </a:lnSpc>
            </a:pPr>
            <a:r>
              <a:rPr lang="en-US" sz="3499">
                <a:solidFill>
                  <a:srgbClr val="FFFFFF"/>
                </a:solidFill>
                <a:latin typeface="TT Drugs"/>
              </a:rPr>
              <a:t>415 distinct admissions (25% of all 1662 BMH admissions)</a:t>
            </a:r>
          </a:p>
          <a:p>
            <a:pPr algn="l">
              <a:lnSpc>
                <a:spcPts val="4549"/>
              </a:lnSpc>
            </a:pPr>
            <a:endParaRPr lang="en-US" sz="3499">
              <a:solidFill>
                <a:srgbClr val="FFFFFF"/>
              </a:solidFill>
              <a:latin typeface="TT Drug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Freeform 2"/>
          <p:cNvSpPr/>
          <p:nvPr/>
        </p:nvSpPr>
        <p:spPr>
          <a:xfrm>
            <a:off x="12321456" y="3810296"/>
            <a:ext cx="5428044" cy="2666408"/>
          </a:xfrm>
          <a:custGeom>
            <a:avLst/>
            <a:gdLst/>
            <a:ahLst/>
            <a:cxnLst/>
            <a:rect l="l" t="t" r="r" b="b"/>
            <a:pathLst>
              <a:path w="5428044" h="2666408">
                <a:moveTo>
                  <a:pt x="0" y="0"/>
                </a:moveTo>
                <a:lnTo>
                  <a:pt x="5428045" y="0"/>
                </a:lnTo>
                <a:lnTo>
                  <a:pt x="5428045" y="2666408"/>
                </a:lnTo>
                <a:lnTo>
                  <a:pt x="0" y="266640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12236" y="680520"/>
            <a:ext cx="15904493" cy="2027008"/>
            <a:chOff x="0" y="0"/>
            <a:chExt cx="21205991" cy="2702677"/>
          </a:xfrm>
        </p:grpSpPr>
        <p:sp>
          <p:nvSpPr>
            <p:cNvPr id="4" name="TextBox 4"/>
            <p:cNvSpPr txBox="1"/>
            <p:nvPr/>
          </p:nvSpPr>
          <p:spPr>
            <a:xfrm>
              <a:off x="0" y="-9525"/>
              <a:ext cx="21205991" cy="1952625"/>
            </a:xfrm>
            <a:prstGeom prst="rect">
              <a:avLst/>
            </a:prstGeom>
          </p:spPr>
          <p:txBody>
            <a:bodyPr lIns="0" tIns="0" rIns="0" bIns="0" rtlCol="0" anchor="t">
              <a:spAutoFit/>
            </a:bodyPr>
            <a:lstStyle/>
            <a:p>
              <a:pPr algn="l">
                <a:lnSpc>
                  <a:spcPts val="11519"/>
                </a:lnSpc>
              </a:pPr>
              <a:r>
                <a:rPr lang="en-US" sz="9599" dirty="0">
                  <a:solidFill>
                    <a:srgbClr val="55A3DB"/>
                  </a:solidFill>
                  <a:latin typeface="Forum"/>
                </a:rPr>
                <a:t>BHCHP PROGRAM OVERVIEW</a:t>
              </a:r>
            </a:p>
          </p:txBody>
        </p:sp>
        <p:sp>
          <p:nvSpPr>
            <p:cNvPr id="5" name="TextBox 5"/>
            <p:cNvSpPr txBox="1"/>
            <p:nvPr/>
          </p:nvSpPr>
          <p:spPr>
            <a:xfrm>
              <a:off x="0" y="2111916"/>
              <a:ext cx="21205991" cy="590761"/>
            </a:xfrm>
            <a:prstGeom prst="rect">
              <a:avLst/>
            </a:prstGeom>
          </p:spPr>
          <p:txBody>
            <a:bodyPr lIns="0" tIns="0" rIns="0" bIns="0" rtlCol="0" anchor="t">
              <a:spAutoFit/>
            </a:bodyPr>
            <a:lstStyle/>
            <a:p>
              <a:pPr algn="l">
                <a:lnSpc>
                  <a:spcPts val="3640"/>
                </a:lnSpc>
              </a:pPr>
              <a:endParaRPr/>
            </a:p>
          </p:txBody>
        </p:sp>
      </p:grpSp>
      <p:sp>
        <p:nvSpPr>
          <p:cNvPr id="6" name="TextBox 6"/>
          <p:cNvSpPr txBox="1"/>
          <p:nvPr/>
        </p:nvSpPr>
        <p:spPr>
          <a:xfrm>
            <a:off x="622005" y="2451595"/>
            <a:ext cx="9710122" cy="1771015"/>
          </a:xfrm>
          <a:prstGeom prst="rect">
            <a:avLst/>
          </a:prstGeom>
        </p:spPr>
        <p:txBody>
          <a:bodyPr lIns="0" tIns="0" rIns="0" bIns="0" rtlCol="0" anchor="t">
            <a:spAutoFit/>
          </a:bodyPr>
          <a:lstStyle/>
          <a:p>
            <a:pPr algn="l">
              <a:lnSpc>
                <a:spcPts val="4759"/>
              </a:lnSpc>
            </a:pPr>
            <a:r>
              <a:rPr lang="en-US" sz="3399">
                <a:solidFill>
                  <a:srgbClr val="FFFFFF"/>
                </a:solidFill>
                <a:latin typeface="Lora"/>
              </a:rPr>
              <a:t>MISSION: To provide and assure access to quality healthcare for all homeless individuals and families in the greater Boston area. </a:t>
            </a:r>
          </a:p>
        </p:txBody>
      </p:sp>
      <p:sp>
        <p:nvSpPr>
          <p:cNvPr id="7" name="TextBox 7"/>
          <p:cNvSpPr txBox="1"/>
          <p:nvPr/>
        </p:nvSpPr>
        <p:spPr>
          <a:xfrm>
            <a:off x="432036" y="5114925"/>
            <a:ext cx="3533136" cy="5049519"/>
          </a:xfrm>
          <a:prstGeom prst="rect">
            <a:avLst/>
          </a:prstGeom>
        </p:spPr>
        <p:txBody>
          <a:bodyPr lIns="0" tIns="0" rIns="0" bIns="0" rtlCol="0" anchor="t">
            <a:spAutoFit/>
          </a:bodyPr>
          <a:lstStyle/>
          <a:p>
            <a:pPr algn="l">
              <a:lnSpc>
                <a:spcPts val="3080"/>
              </a:lnSpc>
            </a:pPr>
            <a:r>
              <a:rPr lang="en-US" sz="2200" spc="8">
                <a:solidFill>
                  <a:srgbClr val="FFFFFF"/>
                </a:solidFill>
                <a:latin typeface="Lora"/>
              </a:rPr>
              <a:t>Outpatient Clinics: </a:t>
            </a:r>
          </a:p>
          <a:p>
            <a:pPr marL="474986" lvl="1" indent="-237493" algn="l">
              <a:lnSpc>
                <a:spcPts val="3080"/>
              </a:lnSpc>
              <a:buFont typeface="Arial"/>
              <a:buChar char="•"/>
            </a:pPr>
            <a:r>
              <a:rPr lang="en-US" sz="2200" spc="8">
                <a:solidFill>
                  <a:srgbClr val="FFFFFF"/>
                </a:solidFill>
                <a:latin typeface="Lora"/>
              </a:rPr>
              <a:t>BMC Clinic</a:t>
            </a:r>
          </a:p>
          <a:p>
            <a:pPr marL="474986" lvl="1" indent="-237493" algn="l">
              <a:lnSpc>
                <a:spcPts val="3080"/>
              </a:lnSpc>
              <a:buFont typeface="Arial"/>
              <a:buChar char="•"/>
            </a:pPr>
            <a:r>
              <a:rPr lang="en-US" sz="2200" spc="8">
                <a:solidFill>
                  <a:srgbClr val="FFFFFF"/>
                </a:solidFill>
                <a:latin typeface="Lora"/>
              </a:rPr>
              <a:t>MGH Clinic </a:t>
            </a:r>
          </a:p>
          <a:p>
            <a:pPr algn="l">
              <a:lnSpc>
                <a:spcPts val="3080"/>
              </a:lnSpc>
            </a:pPr>
            <a:r>
              <a:rPr lang="en-US" sz="2200" spc="8">
                <a:solidFill>
                  <a:srgbClr val="FFFFFF"/>
                </a:solidFill>
                <a:latin typeface="Lora"/>
              </a:rPr>
              <a:t>Dental Clinic</a:t>
            </a:r>
          </a:p>
          <a:p>
            <a:pPr algn="l">
              <a:lnSpc>
                <a:spcPts val="3080"/>
              </a:lnSpc>
            </a:pPr>
            <a:r>
              <a:rPr lang="en-US" sz="2200" spc="8">
                <a:solidFill>
                  <a:srgbClr val="FFFFFF"/>
                </a:solidFill>
                <a:latin typeface="Lora"/>
              </a:rPr>
              <a:t>Street Outreach</a:t>
            </a:r>
          </a:p>
          <a:p>
            <a:pPr algn="l">
              <a:lnSpc>
                <a:spcPts val="3080"/>
              </a:lnSpc>
            </a:pPr>
            <a:r>
              <a:rPr lang="en-US" sz="2200" spc="8">
                <a:solidFill>
                  <a:srgbClr val="FFFFFF"/>
                </a:solidFill>
                <a:latin typeface="Lora"/>
              </a:rPr>
              <a:t>Harm Reduction</a:t>
            </a:r>
          </a:p>
          <a:p>
            <a:pPr marL="474986" lvl="1" indent="-237493" algn="l">
              <a:lnSpc>
                <a:spcPts val="3080"/>
              </a:lnSpc>
              <a:buFont typeface="Arial"/>
              <a:buChar char="•"/>
            </a:pPr>
            <a:r>
              <a:rPr lang="en-US" sz="2200" spc="8">
                <a:solidFill>
                  <a:srgbClr val="FFFFFF"/>
                </a:solidFill>
                <a:latin typeface="Lora"/>
              </a:rPr>
              <a:t>SPOT</a:t>
            </a:r>
          </a:p>
          <a:p>
            <a:pPr marL="474986" lvl="1" indent="-237493" algn="l">
              <a:lnSpc>
                <a:spcPts val="3080"/>
              </a:lnSpc>
              <a:buFont typeface="Arial"/>
              <a:buChar char="•"/>
            </a:pPr>
            <a:r>
              <a:rPr lang="en-US" sz="2200" spc="8">
                <a:solidFill>
                  <a:srgbClr val="FFFFFF"/>
                </a:solidFill>
                <a:latin typeface="Lora"/>
              </a:rPr>
              <a:t>BOLT team </a:t>
            </a:r>
          </a:p>
          <a:p>
            <a:pPr marL="474986" lvl="1" indent="-237493" algn="l">
              <a:lnSpc>
                <a:spcPts val="3080"/>
              </a:lnSpc>
              <a:buFont typeface="Arial"/>
              <a:buChar char="•"/>
            </a:pPr>
            <a:r>
              <a:rPr lang="en-US" sz="2200" spc="8">
                <a:solidFill>
                  <a:srgbClr val="FFFFFF"/>
                </a:solidFill>
                <a:latin typeface="Lora"/>
              </a:rPr>
              <a:t>HRTs in shelter</a:t>
            </a:r>
          </a:p>
          <a:p>
            <a:pPr algn="l">
              <a:lnSpc>
                <a:spcPts val="3080"/>
              </a:lnSpc>
            </a:pPr>
            <a:endParaRPr lang="en-US" sz="2200" spc="8">
              <a:solidFill>
                <a:srgbClr val="FFFFFF"/>
              </a:solidFill>
              <a:latin typeface="Lora"/>
            </a:endParaRPr>
          </a:p>
          <a:p>
            <a:pPr algn="l">
              <a:lnSpc>
                <a:spcPts val="3080"/>
              </a:lnSpc>
            </a:pPr>
            <a:endParaRPr lang="en-US" sz="2200" spc="8">
              <a:solidFill>
                <a:srgbClr val="FFFFFF"/>
              </a:solidFill>
              <a:latin typeface="Lora"/>
            </a:endParaRPr>
          </a:p>
          <a:p>
            <a:pPr algn="l">
              <a:lnSpc>
                <a:spcPts val="3080"/>
              </a:lnSpc>
            </a:pPr>
            <a:endParaRPr lang="en-US" sz="2200" spc="8">
              <a:solidFill>
                <a:srgbClr val="FFFFFF"/>
              </a:solidFill>
              <a:latin typeface="Lora"/>
            </a:endParaRPr>
          </a:p>
          <a:p>
            <a:pPr algn="l">
              <a:lnSpc>
                <a:spcPts val="3080"/>
              </a:lnSpc>
            </a:pPr>
            <a:endParaRPr lang="en-US" sz="2200" spc="8">
              <a:solidFill>
                <a:srgbClr val="FFFFFF"/>
              </a:solidFill>
              <a:latin typeface="Lora"/>
            </a:endParaRPr>
          </a:p>
        </p:txBody>
      </p:sp>
      <p:sp>
        <p:nvSpPr>
          <p:cNvPr id="8" name="TextBox 8"/>
          <p:cNvSpPr txBox="1"/>
          <p:nvPr/>
        </p:nvSpPr>
        <p:spPr>
          <a:xfrm>
            <a:off x="3710498" y="5114925"/>
            <a:ext cx="3533136" cy="5049519"/>
          </a:xfrm>
          <a:prstGeom prst="rect">
            <a:avLst/>
          </a:prstGeom>
        </p:spPr>
        <p:txBody>
          <a:bodyPr lIns="0" tIns="0" rIns="0" bIns="0" rtlCol="0" anchor="t">
            <a:spAutoFit/>
          </a:bodyPr>
          <a:lstStyle/>
          <a:p>
            <a:pPr algn="l">
              <a:lnSpc>
                <a:spcPts val="3080"/>
              </a:lnSpc>
            </a:pPr>
            <a:r>
              <a:rPr lang="en-US" sz="2200" spc="8">
                <a:solidFill>
                  <a:srgbClr val="FFFFFF"/>
                </a:solidFill>
                <a:latin typeface="Lora"/>
              </a:rPr>
              <a:t>Nurse run clinics in Boston area shelters</a:t>
            </a:r>
          </a:p>
          <a:p>
            <a:pPr marL="474986" lvl="1" indent="-237493" algn="l">
              <a:lnSpc>
                <a:spcPts val="3080"/>
              </a:lnSpc>
              <a:buFont typeface="Arial"/>
              <a:buChar char="•"/>
            </a:pPr>
            <a:r>
              <a:rPr lang="en-US" sz="2200" spc="8">
                <a:solidFill>
                  <a:srgbClr val="FFFFFF"/>
                </a:solidFill>
                <a:latin typeface="Lora"/>
              </a:rPr>
              <a:t>Pine Street Inn</a:t>
            </a:r>
          </a:p>
          <a:p>
            <a:pPr marL="474986" lvl="1" indent="-237493" algn="l">
              <a:lnSpc>
                <a:spcPts val="3080"/>
              </a:lnSpc>
              <a:buFont typeface="Arial"/>
              <a:buChar char="•"/>
            </a:pPr>
            <a:r>
              <a:rPr lang="en-US" sz="2200" spc="8">
                <a:solidFill>
                  <a:srgbClr val="FFFFFF"/>
                </a:solidFill>
                <a:latin typeface="Lora"/>
              </a:rPr>
              <a:t>Woods Mullen Shelter</a:t>
            </a:r>
          </a:p>
          <a:p>
            <a:pPr marL="474986" lvl="1" indent="-237493" algn="l">
              <a:lnSpc>
                <a:spcPts val="3080"/>
              </a:lnSpc>
              <a:buFont typeface="Arial"/>
              <a:buChar char="•"/>
            </a:pPr>
            <a:r>
              <a:rPr lang="en-US" sz="2200" spc="8">
                <a:solidFill>
                  <a:srgbClr val="FFFFFF"/>
                </a:solidFill>
                <a:latin typeface="Lora"/>
              </a:rPr>
              <a:t>South Hampton Street Shelter</a:t>
            </a:r>
          </a:p>
          <a:p>
            <a:pPr marL="474986" lvl="1" indent="-237493" algn="l">
              <a:lnSpc>
                <a:spcPts val="3080"/>
              </a:lnSpc>
              <a:buFont typeface="Arial"/>
              <a:buChar char="•"/>
            </a:pPr>
            <a:r>
              <a:rPr lang="en-US" sz="2200" spc="8">
                <a:solidFill>
                  <a:srgbClr val="FFFFFF"/>
                </a:solidFill>
                <a:latin typeface="Lora"/>
              </a:rPr>
              <a:t>New England Center for Homeless Veterans</a:t>
            </a:r>
          </a:p>
          <a:p>
            <a:pPr marL="474986" lvl="1" indent="-237493" algn="l">
              <a:lnSpc>
                <a:spcPts val="3080"/>
              </a:lnSpc>
              <a:buFont typeface="Arial"/>
              <a:buChar char="•"/>
            </a:pPr>
            <a:r>
              <a:rPr lang="en-US" sz="2200" spc="8">
                <a:solidFill>
                  <a:srgbClr val="FFFFFF"/>
                </a:solidFill>
                <a:latin typeface="Lora"/>
              </a:rPr>
              <a:t>St. Francis House (day shelter)</a:t>
            </a:r>
          </a:p>
          <a:p>
            <a:pPr marL="474986" lvl="1" indent="-237493" algn="l">
              <a:lnSpc>
                <a:spcPts val="3080"/>
              </a:lnSpc>
              <a:buFont typeface="Arial"/>
              <a:buChar char="•"/>
            </a:pPr>
            <a:r>
              <a:rPr lang="en-US" sz="2200" spc="8">
                <a:solidFill>
                  <a:srgbClr val="FFFFFF"/>
                </a:solidFill>
                <a:latin typeface="Lora"/>
              </a:rPr>
              <a:t>Shattuck Shelter</a:t>
            </a:r>
          </a:p>
          <a:p>
            <a:pPr marL="474986" lvl="1" indent="-237493" algn="l">
              <a:lnSpc>
                <a:spcPts val="3080"/>
              </a:lnSpc>
              <a:buFont typeface="Arial"/>
              <a:buChar char="•"/>
            </a:pPr>
            <a:r>
              <a:rPr lang="en-US" sz="2200" spc="8">
                <a:solidFill>
                  <a:srgbClr val="FFFFFF"/>
                </a:solidFill>
                <a:latin typeface="Lora"/>
              </a:rPr>
              <a:t>Kingston House</a:t>
            </a:r>
          </a:p>
          <a:p>
            <a:pPr algn="l">
              <a:lnSpc>
                <a:spcPts val="3080"/>
              </a:lnSpc>
            </a:pPr>
            <a:endParaRPr lang="en-US" sz="2200" spc="8">
              <a:solidFill>
                <a:srgbClr val="FFFFFF"/>
              </a:solidFill>
              <a:latin typeface="Lora"/>
            </a:endParaRPr>
          </a:p>
        </p:txBody>
      </p:sp>
      <p:sp>
        <p:nvSpPr>
          <p:cNvPr id="9" name="TextBox 9"/>
          <p:cNvSpPr txBox="1"/>
          <p:nvPr/>
        </p:nvSpPr>
        <p:spPr>
          <a:xfrm>
            <a:off x="8015977" y="5114925"/>
            <a:ext cx="3533136" cy="4743671"/>
          </a:xfrm>
          <a:prstGeom prst="rect">
            <a:avLst/>
          </a:prstGeom>
        </p:spPr>
        <p:txBody>
          <a:bodyPr lIns="0" tIns="0" rIns="0" bIns="0" rtlCol="0" anchor="t">
            <a:spAutoFit/>
          </a:bodyPr>
          <a:lstStyle/>
          <a:p>
            <a:pPr algn="l">
              <a:lnSpc>
                <a:spcPts val="3080"/>
              </a:lnSpc>
            </a:pPr>
            <a:r>
              <a:rPr lang="en-US" sz="2200" spc="8" dirty="0">
                <a:solidFill>
                  <a:srgbClr val="FFFFFF"/>
                </a:solidFill>
                <a:latin typeface="Lora"/>
              </a:rPr>
              <a:t>Family Team</a:t>
            </a:r>
          </a:p>
          <a:p>
            <a:pPr marL="474986" lvl="1" indent="-237493" algn="l">
              <a:lnSpc>
                <a:spcPts val="3080"/>
              </a:lnSpc>
              <a:buFont typeface="Arial"/>
              <a:buChar char="•"/>
            </a:pPr>
            <a:r>
              <a:rPr lang="en-US" sz="2200" spc="8" dirty="0">
                <a:solidFill>
                  <a:srgbClr val="FFFFFF"/>
                </a:solidFill>
                <a:latin typeface="Lora"/>
              </a:rPr>
              <a:t>DV shelters</a:t>
            </a:r>
          </a:p>
          <a:p>
            <a:pPr marL="474986" lvl="1" indent="-237493" algn="l">
              <a:lnSpc>
                <a:spcPts val="3080"/>
              </a:lnSpc>
              <a:buFont typeface="Arial"/>
              <a:buChar char="•"/>
            </a:pPr>
            <a:r>
              <a:rPr lang="en-US" sz="2200" spc="8" dirty="0">
                <a:solidFill>
                  <a:srgbClr val="FFFFFF"/>
                </a:solidFill>
                <a:latin typeface="Lora"/>
              </a:rPr>
              <a:t>Motels/Hotels</a:t>
            </a:r>
          </a:p>
          <a:p>
            <a:pPr marL="474986" lvl="1" indent="-237493" algn="l">
              <a:lnSpc>
                <a:spcPts val="3080"/>
              </a:lnSpc>
              <a:buFont typeface="Arial"/>
              <a:buChar char="•"/>
            </a:pPr>
            <a:r>
              <a:rPr lang="en-US" sz="2200" spc="8" dirty="0">
                <a:solidFill>
                  <a:srgbClr val="FFFFFF"/>
                </a:solidFill>
                <a:latin typeface="Lora"/>
              </a:rPr>
              <a:t>Family Shelters</a:t>
            </a:r>
          </a:p>
          <a:p>
            <a:pPr marL="474986" lvl="1" indent="-237493" algn="l">
              <a:lnSpc>
                <a:spcPts val="3080"/>
              </a:lnSpc>
              <a:buFont typeface="Arial"/>
              <a:buChar char="•"/>
            </a:pPr>
            <a:r>
              <a:rPr lang="en-US" sz="2200" spc="8" dirty="0">
                <a:solidFill>
                  <a:srgbClr val="FFFFFF"/>
                </a:solidFill>
                <a:latin typeface="Lora"/>
              </a:rPr>
              <a:t>Youth Shelters (Bridge Over Troubled Water</a:t>
            </a:r>
          </a:p>
          <a:p>
            <a:pPr algn="l">
              <a:lnSpc>
                <a:spcPts val="3080"/>
              </a:lnSpc>
            </a:pPr>
            <a:r>
              <a:rPr lang="en-US" sz="2200" spc="8" dirty="0">
                <a:solidFill>
                  <a:srgbClr val="FFFFFF"/>
                </a:solidFill>
                <a:latin typeface="Lora"/>
              </a:rPr>
              <a:t>Respite Programs</a:t>
            </a:r>
          </a:p>
          <a:p>
            <a:pPr marL="474986" lvl="1" indent="-237493" algn="l">
              <a:lnSpc>
                <a:spcPts val="3080"/>
              </a:lnSpc>
              <a:buFont typeface="Arial"/>
              <a:buChar char="•"/>
            </a:pPr>
            <a:r>
              <a:rPr lang="en-US" sz="2200" spc="8" dirty="0">
                <a:solidFill>
                  <a:srgbClr val="FFFFFF"/>
                </a:solidFill>
                <a:latin typeface="Lora"/>
              </a:rPr>
              <a:t>The Barbara McInnis House</a:t>
            </a:r>
          </a:p>
          <a:p>
            <a:pPr marL="474986" lvl="1" indent="-237493" algn="l">
              <a:lnSpc>
                <a:spcPts val="3080"/>
              </a:lnSpc>
              <a:buFont typeface="Arial"/>
              <a:buChar char="•"/>
            </a:pPr>
            <a:r>
              <a:rPr lang="en-US" sz="2200" spc="8" dirty="0">
                <a:solidFill>
                  <a:srgbClr val="FFFFFF"/>
                </a:solidFill>
                <a:latin typeface="Lora"/>
              </a:rPr>
              <a:t>The Stacy Kirkpatrick House</a:t>
            </a:r>
          </a:p>
          <a:p>
            <a:pPr algn="l">
              <a:lnSpc>
                <a:spcPts val="3080"/>
              </a:lnSpc>
            </a:pPr>
            <a:endParaRPr lang="en-US" sz="2200" spc="8" dirty="0">
              <a:solidFill>
                <a:srgbClr val="FFFFFF"/>
              </a:solidFill>
              <a:latin typeface="Lor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37929" y="1008993"/>
            <a:ext cx="16237553" cy="10298643"/>
          </a:xfrm>
          <a:prstGeom prst="rect">
            <a:avLst/>
          </a:prstGeom>
        </p:spPr>
      </p:pic>
      <p:sp>
        <p:nvSpPr>
          <p:cNvPr id="3" name="Freeform 3"/>
          <p:cNvSpPr/>
          <p:nvPr/>
        </p:nvSpPr>
        <p:spPr>
          <a:xfrm rot="5728043">
            <a:off x="13621074" y="-3137097"/>
            <a:ext cx="8481622" cy="10097169"/>
          </a:xfrm>
          <a:custGeom>
            <a:avLst/>
            <a:gdLst/>
            <a:ahLst/>
            <a:cxnLst/>
            <a:rect l="l" t="t" r="r" b="b"/>
            <a:pathLst>
              <a:path w="8481622" h="10097169">
                <a:moveTo>
                  <a:pt x="0" y="0"/>
                </a:moveTo>
                <a:lnTo>
                  <a:pt x="8481621" y="0"/>
                </a:lnTo>
                <a:lnTo>
                  <a:pt x="8481621" y="10097169"/>
                </a:lnTo>
                <a:lnTo>
                  <a:pt x="0" y="1009716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461962"/>
            <a:ext cx="10490144" cy="1114425"/>
          </a:xfrm>
          <a:prstGeom prst="rect">
            <a:avLst/>
          </a:prstGeom>
        </p:spPr>
        <p:txBody>
          <a:bodyPr lIns="0" tIns="0" rIns="0" bIns="0" rtlCol="0" anchor="t">
            <a:spAutoFit/>
          </a:bodyPr>
          <a:lstStyle/>
          <a:p>
            <a:pPr algn="l">
              <a:lnSpc>
                <a:spcPts val="8640"/>
              </a:lnSpc>
            </a:pPr>
            <a:r>
              <a:rPr lang="en-US" sz="7200">
                <a:solidFill>
                  <a:srgbClr val="0F2A37"/>
                </a:solidFill>
                <a:latin typeface="Forum"/>
              </a:rPr>
              <a:t>AVERAGE LENGTH OF STAY</a:t>
            </a:r>
          </a:p>
        </p:txBody>
      </p:sp>
      <p:sp>
        <p:nvSpPr>
          <p:cNvPr id="5" name="TextBox 5"/>
          <p:cNvSpPr txBox="1"/>
          <p:nvPr/>
        </p:nvSpPr>
        <p:spPr>
          <a:xfrm>
            <a:off x="14624611" y="2470061"/>
            <a:ext cx="3663389" cy="6788239"/>
          </a:xfrm>
          <a:prstGeom prst="rect">
            <a:avLst/>
          </a:prstGeom>
        </p:spPr>
        <p:txBody>
          <a:bodyPr lIns="0" tIns="0" rIns="0" bIns="0" rtlCol="0" anchor="t">
            <a:spAutoFit/>
          </a:bodyPr>
          <a:lstStyle/>
          <a:p>
            <a:pPr algn="l">
              <a:lnSpc>
                <a:spcPts val="4895"/>
              </a:lnSpc>
            </a:pPr>
            <a:r>
              <a:rPr lang="en-US" sz="3496">
                <a:solidFill>
                  <a:srgbClr val="0F2A37"/>
                </a:solidFill>
                <a:latin typeface="TT Hoves"/>
              </a:rPr>
              <a:t>Average length of stay on the CAT team </a:t>
            </a:r>
            <a:r>
              <a:rPr lang="en-US" sz="3496">
                <a:solidFill>
                  <a:srgbClr val="0F2A37"/>
                </a:solidFill>
                <a:latin typeface="TT Hoves Bold"/>
              </a:rPr>
              <a:t>= 14.6</a:t>
            </a:r>
            <a:r>
              <a:rPr lang="en-US" sz="3496">
                <a:solidFill>
                  <a:srgbClr val="0F2A37"/>
                </a:solidFill>
                <a:latin typeface="TT Hoves"/>
              </a:rPr>
              <a:t> days (see yellow bar)</a:t>
            </a:r>
          </a:p>
          <a:p>
            <a:pPr algn="l">
              <a:lnSpc>
                <a:spcPts val="4895"/>
              </a:lnSpc>
            </a:pPr>
            <a:endParaRPr lang="en-US" sz="3496">
              <a:solidFill>
                <a:srgbClr val="0F2A37"/>
              </a:solidFill>
              <a:latin typeface="TT Hoves"/>
            </a:endParaRPr>
          </a:p>
          <a:p>
            <a:pPr algn="l">
              <a:lnSpc>
                <a:spcPts val="4895"/>
              </a:lnSpc>
            </a:pPr>
            <a:r>
              <a:rPr lang="en-US" sz="3496">
                <a:solidFill>
                  <a:srgbClr val="0F2A37"/>
                </a:solidFill>
                <a:latin typeface="TT Hoves"/>
              </a:rPr>
              <a:t>Average length of stay on standard patient teams </a:t>
            </a:r>
            <a:r>
              <a:rPr lang="en-US" sz="3496">
                <a:solidFill>
                  <a:srgbClr val="0F2A37"/>
                </a:solidFill>
                <a:latin typeface="TT Hoves Bold"/>
              </a:rPr>
              <a:t>18.6 days.</a:t>
            </a:r>
          </a:p>
          <a:p>
            <a:pPr algn="l">
              <a:lnSpc>
                <a:spcPts val="4895"/>
              </a:lnSpc>
            </a:pPr>
            <a:endParaRPr lang="en-US" sz="3496">
              <a:solidFill>
                <a:srgbClr val="0F2A37"/>
              </a:solidFill>
              <a:latin typeface="TT Hoves Bold"/>
            </a:endParaRPr>
          </a:p>
          <a:p>
            <a:pPr algn="l">
              <a:lnSpc>
                <a:spcPts val="4895"/>
              </a:lnSpc>
            </a:pPr>
            <a:endParaRPr lang="en-US" sz="3496">
              <a:solidFill>
                <a:srgbClr val="0F2A37"/>
              </a:solidFill>
              <a:latin typeface="TT Hove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600859" y="2061264"/>
            <a:ext cx="13638648" cy="8225736"/>
          </a:xfrm>
          <a:custGeom>
            <a:avLst/>
            <a:gdLst/>
            <a:ahLst/>
            <a:cxnLst/>
            <a:rect l="l" t="t" r="r" b="b"/>
            <a:pathLst>
              <a:path w="13638648" h="8225736">
                <a:moveTo>
                  <a:pt x="0" y="0"/>
                </a:moveTo>
                <a:lnTo>
                  <a:pt x="13638648" y="0"/>
                </a:lnTo>
                <a:lnTo>
                  <a:pt x="13638648" y="8225736"/>
                </a:lnTo>
                <a:lnTo>
                  <a:pt x="0" y="822573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10943" y="140653"/>
            <a:ext cx="15123815" cy="1585594"/>
          </a:xfrm>
          <a:prstGeom prst="rect">
            <a:avLst/>
          </a:prstGeom>
        </p:spPr>
        <p:txBody>
          <a:bodyPr lIns="0" tIns="0" rIns="0" bIns="0" rtlCol="0" anchor="t">
            <a:spAutoFit/>
          </a:bodyPr>
          <a:lstStyle/>
          <a:p>
            <a:pPr algn="ctr">
              <a:lnSpc>
                <a:spcPts val="12880"/>
              </a:lnSpc>
            </a:pPr>
            <a:r>
              <a:rPr lang="en-US" sz="9200">
                <a:solidFill>
                  <a:srgbClr val="000000"/>
                </a:solidFill>
                <a:latin typeface="Forum"/>
              </a:rPr>
              <a:t>AVERAGE LOS FOR CAT TEAMS</a:t>
            </a:r>
          </a:p>
        </p:txBody>
      </p:sp>
      <p:sp>
        <p:nvSpPr>
          <p:cNvPr id="4" name="TextBox 4"/>
          <p:cNvSpPr txBox="1"/>
          <p:nvPr/>
        </p:nvSpPr>
        <p:spPr>
          <a:xfrm>
            <a:off x="14239507" y="3248276"/>
            <a:ext cx="4048493" cy="479044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000000"/>
                </a:solidFill>
                <a:latin typeface="TT Hoves"/>
              </a:rPr>
              <a:t>Max LOS for </a:t>
            </a:r>
            <a:r>
              <a:rPr lang="en-US" sz="3399" u="sng">
                <a:solidFill>
                  <a:srgbClr val="000000"/>
                </a:solidFill>
                <a:latin typeface="TT Hoves"/>
              </a:rPr>
              <a:t>Team 6 </a:t>
            </a:r>
            <a:r>
              <a:rPr lang="en-US" sz="3399">
                <a:solidFill>
                  <a:srgbClr val="000000"/>
                </a:solidFill>
                <a:latin typeface="TT Hoves"/>
              </a:rPr>
              <a:t>was </a:t>
            </a:r>
            <a:r>
              <a:rPr lang="en-US" sz="3399">
                <a:solidFill>
                  <a:srgbClr val="000000"/>
                </a:solidFill>
                <a:latin typeface="TT Hoves Bold"/>
              </a:rPr>
              <a:t>144 days.</a:t>
            </a:r>
          </a:p>
          <a:p>
            <a:pPr marL="734059" lvl="1" indent="-367030" algn="l">
              <a:lnSpc>
                <a:spcPts val="4759"/>
              </a:lnSpc>
              <a:buFont typeface="Arial"/>
              <a:buChar char="•"/>
            </a:pPr>
            <a:r>
              <a:rPr lang="en-US" sz="3399">
                <a:solidFill>
                  <a:srgbClr val="000000"/>
                </a:solidFill>
                <a:latin typeface="TT Hoves"/>
              </a:rPr>
              <a:t>Max LOS for </a:t>
            </a:r>
            <a:r>
              <a:rPr lang="en-US" sz="3399" u="sng">
                <a:solidFill>
                  <a:srgbClr val="000000"/>
                </a:solidFill>
                <a:latin typeface="TT Hoves"/>
              </a:rPr>
              <a:t>Team 7</a:t>
            </a:r>
            <a:r>
              <a:rPr lang="en-US" sz="3399">
                <a:solidFill>
                  <a:srgbClr val="000000"/>
                </a:solidFill>
                <a:latin typeface="TT Hoves"/>
              </a:rPr>
              <a:t> was</a:t>
            </a:r>
            <a:r>
              <a:rPr lang="en-US" sz="3399">
                <a:solidFill>
                  <a:srgbClr val="000000"/>
                </a:solidFill>
                <a:latin typeface="TT Hoves Bold"/>
              </a:rPr>
              <a:t> 80 days.</a:t>
            </a:r>
          </a:p>
          <a:p>
            <a:pPr algn="l">
              <a:lnSpc>
                <a:spcPts val="4759"/>
              </a:lnSpc>
            </a:pPr>
            <a:endParaRPr lang="en-US" sz="3399">
              <a:solidFill>
                <a:srgbClr val="000000"/>
              </a:solidFill>
              <a:latin typeface="TT Hoves Bold"/>
            </a:endParaRPr>
          </a:p>
          <a:p>
            <a:pPr algn="l">
              <a:lnSpc>
                <a:spcPts val="4759"/>
              </a:lnSpc>
            </a:pPr>
            <a:endParaRPr lang="en-US" sz="3399">
              <a:solidFill>
                <a:srgbClr val="000000"/>
              </a:solidFill>
              <a:latin typeface="TT Hove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a:off x="-3706380" y="-1051754"/>
            <a:ext cx="8842621" cy="7726240"/>
          </a:xfrm>
          <a:custGeom>
            <a:avLst/>
            <a:gdLst/>
            <a:ahLst/>
            <a:cxnLst/>
            <a:rect l="l" t="t" r="r" b="b"/>
            <a:pathLst>
              <a:path w="8842621" h="7726240">
                <a:moveTo>
                  <a:pt x="0" y="0"/>
                </a:moveTo>
                <a:lnTo>
                  <a:pt x="8842621" y="0"/>
                </a:lnTo>
                <a:lnTo>
                  <a:pt x="8842621" y="7726240"/>
                </a:lnTo>
                <a:lnTo>
                  <a:pt x="0" y="7726240"/>
                </a:lnTo>
                <a:lnTo>
                  <a:pt x="0" y="0"/>
                </a:lnTo>
                <a:close/>
              </a:path>
            </a:pathLst>
          </a:custGeom>
          <a:blipFill>
            <a:blip r:embed="rId2"/>
            <a:stretch>
              <a:fillRect/>
            </a:stretch>
          </a:blipFill>
        </p:spPr>
        <p:txBody>
          <a:bodyPr/>
          <a:lstStyle/>
          <a:p>
            <a:endParaRPr lang="en-US"/>
          </a:p>
        </p:txBody>
      </p:sp>
      <p:sp>
        <p:nvSpPr>
          <p:cNvPr id="3" name="Freeform 3"/>
          <p:cNvSpPr/>
          <p:nvPr/>
        </p:nvSpPr>
        <p:spPr>
          <a:xfrm rot="-7216980">
            <a:off x="-3466537" y="4435014"/>
            <a:ext cx="10020822" cy="8229600"/>
          </a:xfrm>
          <a:custGeom>
            <a:avLst/>
            <a:gdLst/>
            <a:ahLst/>
            <a:cxnLst/>
            <a:rect l="l" t="t" r="r" b="b"/>
            <a:pathLst>
              <a:path w="10020822" h="8229600">
                <a:moveTo>
                  <a:pt x="0" y="0"/>
                </a:moveTo>
                <a:lnTo>
                  <a:pt x="10020822" y="0"/>
                </a:lnTo>
                <a:lnTo>
                  <a:pt x="10020822"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rot="1708649">
            <a:off x="15140577" y="7718931"/>
            <a:ext cx="2874849" cy="2766246"/>
          </a:xfrm>
          <a:custGeom>
            <a:avLst/>
            <a:gdLst/>
            <a:ahLst/>
            <a:cxnLst/>
            <a:rect l="l" t="t" r="r" b="b"/>
            <a:pathLst>
              <a:path w="2982590" h="2982590">
                <a:moveTo>
                  <a:pt x="0" y="0"/>
                </a:moveTo>
                <a:lnTo>
                  <a:pt x="2982590" y="0"/>
                </a:lnTo>
                <a:lnTo>
                  <a:pt x="2982590" y="2982589"/>
                </a:lnTo>
                <a:lnTo>
                  <a:pt x="0" y="2982589"/>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21786" y="1576388"/>
            <a:ext cx="3044952" cy="8229600"/>
          </a:xfrm>
          <a:custGeom>
            <a:avLst/>
            <a:gdLst/>
            <a:ahLst/>
            <a:cxnLst/>
            <a:rect l="l" t="t" r="r" b="b"/>
            <a:pathLst>
              <a:path w="3044952" h="8229600">
                <a:moveTo>
                  <a:pt x="0" y="0"/>
                </a:moveTo>
                <a:lnTo>
                  <a:pt x="3044952" y="0"/>
                </a:lnTo>
                <a:lnTo>
                  <a:pt x="3044952" y="8229600"/>
                </a:lnTo>
                <a:lnTo>
                  <a:pt x="0" y="8229600"/>
                </a:lnTo>
                <a:lnTo>
                  <a:pt x="0" y="0"/>
                </a:lnTo>
                <a:close/>
              </a:path>
            </a:pathLst>
          </a:custGeom>
          <a:blipFill>
            <a:blip r:embed="rId6">
              <a:alphaModFix amt="70000"/>
            </a:blip>
            <a:stretch>
              <a:fillRect/>
            </a:stretch>
          </a:blipFill>
        </p:spPr>
        <p:txBody>
          <a:bodyPr/>
          <a:lstStyle/>
          <a:p>
            <a:endParaRPr lang="en-US"/>
          </a:p>
        </p:txBody>
      </p:sp>
      <p:sp>
        <p:nvSpPr>
          <p:cNvPr id="6" name="TextBox 6"/>
          <p:cNvSpPr txBox="1"/>
          <p:nvPr/>
        </p:nvSpPr>
        <p:spPr>
          <a:xfrm>
            <a:off x="4281959" y="1274762"/>
            <a:ext cx="9733607" cy="565150"/>
          </a:xfrm>
          <a:prstGeom prst="rect">
            <a:avLst/>
          </a:prstGeom>
        </p:spPr>
        <p:txBody>
          <a:bodyPr lIns="0" tIns="0" rIns="0" bIns="0" rtlCol="0" anchor="t">
            <a:spAutoFit/>
          </a:bodyPr>
          <a:lstStyle/>
          <a:p>
            <a:pPr algn="l">
              <a:lnSpc>
                <a:spcPts val="4549"/>
              </a:lnSpc>
            </a:pPr>
            <a:r>
              <a:rPr lang="en-US" sz="3499">
                <a:solidFill>
                  <a:srgbClr val="FFFFFF"/>
                </a:solidFill>
                <a:latin typeface="TT Drugs"/>
              </a:rPr>
              <a:t>BHCHP Infectious Disease Outreach Team</a:t>
            </a:r>
          </a:p>
        </p:txBody>
      </p:sp>
      <p:sp>
        <p:nvSpPr>
          <p:cNvPr id="7" name="TextBox 7"/>
          <p:cNvSpPr txBox="1"/>
          <p:nvPr/>
        </p:nvSpPr>
        <p:spPr>
          <a:xfrm>
            <a:off x="4668093" y="179504"/>
            <a:ext cx="8942290" cy="1114425"/>
          </a:xfrm>
          <a:prstGeom prst="rect">
            <a:avLst/>
          </a:prstGeom>
        </p:spPr>
        <p:txBody>
          <a:bodyPr lIns="0" tIns="0" rIns="0" bIns="0" rtlCol="0" anchor="t">
            <a:spAutoFit/>
          </a:bodyPr>
          <a:lstStyle/>
          <a:p>
            <a:pPr algn="ctr">
              <a:lnSpc>
                <a:spcPts val="8640"/>
              </a:lnSpc>
            </a:pPr>
            <a:r>
              <a:rPr lang="en-US" sz="7200">
                <a:solidFill>
                  <a:srgbClr val="FFFFFF"/>
                </a:solidFill>
                <a:latin typeface="Forum"/>
              </a:rPr>
              <a:t>CAT/ BOLT TEAM</a:t>
            </a:r>
          </a:p>
        </p:txBody>
      </p:sp>
      <p:sp>
        <p:nvSpPr>
          <p:cNvPr id="8" name="TextBox 8"/>
          <p:cNvSpPr txBox="1"/>
          <p:nvPr/>
        </p:nvSpPr>
        <p:spPr>
          <a:xfrm>
            <a:off x="2314010" y="2366962"/>
            <a:ext cx="8618036" cy="6109558"/>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FFFFFF"/>
                </a:solidFill>
                <a:latin typeface="TT Hoves"/>
              </a:rPr>
              <a:t>Serving patients with SUD experiencing homelessness with serious or recurrent injection related infections requiring additional support to complete their antibiotic course. </a:t>
            </a:r>
          </a:p>
          <a:p>
            <a:pPr marL="734059" lvl="1" indent="-367030" algn="l">
              <a:lnSpc>
                <a:spcPts val="4759"/>
              </a:lnSpc>
              <a:buFont typeface="Arial"/>
              <a:buChar char="•"/>
            </a:pPr>
            <a:r>
              <a:rPr lang="en-US" sz="3399" dirty="0">
                <a:solidFill>
                  <a:srgbClr val="FFFFFF"/>
                </a:solidFill>
                <a:latin typeface="TT Hoves"/>
              </a:rPr>
              <a:t>This team can be supportive for CAT patients who are at risk of leaving prior to completing antibiotics or creating a contingency plan should they not be able to remain in care. </a:t>
            </a:r>
          </a:p>
        </p:txBody>
      </p:sp>
      <p:sp>
        <p:nvSpPr>
          <p:cNvPr id="9" name="TextBox 9"/>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10" name="TextBox 10"/>
          <p:cNvSpPr txBox="1"/>
          <p:nvPr/>
        </p:nvSpPr>
        <p:spPr>
          <a:xfrm>
            <a:off x="10587836" y="2366962"/>
            <a:ext cx="6671464" cy="6109558"/>
          </a:xfrm>
          <a:prstGeom prst="rect">
            <a:avLst/>
          </a:prstGeom>
        </p:spPr>
        <p:txBody>
          <a:bodyPr lIns="0" tIns="0" rIns="0" bIns="0" rtlCol="0" anchor="t">
            <a:spAutoFit/>
          </a:bodyPr>
          <a:lstStyle/>
          <a:p>
            <a:pPr marL="734059" lvl="1" indent="-367030" algn="l">
              <a:lnSpc>
                <a:spcPts val="4759"/>
              </a:lnSpc>
              <a:buFont typeface="Arial"/>
              <a:buChar char="•"/>
            </a:pPr>
            <a:r>
              <a:rPr lang="en-US" sz="3399" u="sng" dirty="0">
                <a:solidFill>
                  <a:srgbClr val="FFFFFF"/>
                </a:solidFill>
                <a:latin typeface="TT Hoves Bold"/>
              </a:rPr>
              <a:t>Explains the longer LOS </a:t>
            </a:r>
            <a:r>
              <a:rPr lang="en-US" sz="3399" dirty="0">
                <a:solidFill>
                  <a:srgbClr val="FFFFFF"/>
                </a:solidFill>
                <a:latin typeface="TT Hoves"/>
              </a:rPr>
              <a:t>on this team (vs. other CAT), as these patients frequently have extensive course of IV </a:t>
            </a:r>
            <a:r>
              <a:rPr lang="en-US" sz="3399" dirty="0" err="1">
                <a:solidFill>
                  <a:srgbClr val="FFFFFF"/>
                </a:solidFill>
                <a:latin typeface="TT Hoves"/>
              </a:rPr>
              <a:t>abx</a:t>
            </a:r>
            <a:r>
              <a:rPr lang="en-US" sz="3399" dirty="0">
                <a:solidFill>
                  <a:srgbClr val="FFFFFF"/>
                </a:solidFill>
                <a:latin typeface="TT Hoves"/>
              </a:rPr>
              <a:t>, and stay for further monitoring if possible. </a:t>
            </a:r>
          </a:p>
          <a:p>
            <a:pPr marL="734059" lvl="1" indent="-367030" algn="l">
              <a:lnSpc>
                <a:spcPts val="4759"/>
              </a:lnSpc>
              <a:buFont typeface="Arial"/>
              <a:buChar char="•"/>
            </a:pPr>
            <a:r>
              <a:rPr lang="en-US" sz="3399" dirty="0">
                <a:solidFill>
                  <a:srgbClr val="FFFFFF"/>
                </a:solidFill>
                <a:latin typeface="TT Hoves"/>
              </a:rPr>
              <a:t>Additional CAT supports have helped retain these patients in respite to complete their antibiotic courses.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1822569" y="561382"/>
            <a:ext cx="15037514" cy="1466850"/>
          </a:xfrm>
          <a:prstGeom prst="rect">
            <a:avLst/>
          </a:prstGeom>
        </p:spPr>
        <p:txBody>
          <a:bodyPr lIns="0" tIns="0" rIns="0" bIns="0" rtlCol="0" anchor="t">
            <a:spAutoFit/>
          </a:bodyPr>
          <a:lstStyle/>
          <a:p>
            <a:pPr algn="ctr">
              <a:lnSpc>
                <a:spcPts val="11519"/>
              </a:lnSpc>
            </a:pPr>
            <a:r>
              <a:rPr lang="en-US" sz="9599" dirty="0">
                <a:solidFill>
                  <a:srgbClr val="FFFFFF"/>
                </a:solidFill>
                <a:latin typeface="Forum"/>
              </a:rPr>
              <a:t>SEDATION MONITORING</a:t>
            </a:r>
          </a:p>
        </p:txBody>
      </p:sp>
      <p:sp>
        <p:nvSpPr>
          <p:cNvPr id="3" name="TextBox 3"/>
          <p:cNvSpPr txBox="1"/>
          <p:nvPr/>
        </p:nvSpPr>
        <p:spPr>
          <a:xfrm>
            <a:off x="7360046" y="1923457"/>
            <a:ext cx="4298553" cy="896620"/>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Forum"/>
              </a:rPr>
              <a:t> 6/5/23-5/7/24</a:t>
            </a:r>
          </a:p>
        </p:txBody>
      </p:sp>
      <p:pic>
        <p:nvPicPr>
          <p:cNvPr id="4" name="Picture 4"/>
          <p:cNvPicPr>
            <a:picLocks noChangeAspect="1"/>
          </p:cNvPicPr>
          <p:nvPr/>
        </p:nvPicPr>
        <p:blipFill>
          <a:blip r:embed="rId2"/>
          <a:stretch>
            <a:fillRect/>
          </a:stretch>
        </p:blipFill>
        <p:spPr>
          <a:xfrm>
            <a:off x="-381000" y="1562100"/>
            <a:ext cx="11597090" cy="8938292"/>
          </a:xfrm>
          <a:prstGeom prst="rect">
            <a:avLst/>
          </a:prstGeom>
        </p:spPr>
      </p:pic>
      <p:sp>
        <p:nvSpPr>
          <p:cNvPr id="5" name="TextBox 5"/>
          <p:cNvSpPr txBox="1"/>
          <p:nvPr/>
        </p:nvSpPr>
        <p:spPr>
          <a:xfrm>
            <a:off x="12241864" y="2976563"/>
            <a:ext cx="5579071" cy="538099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Canva Sans Bold"/>
              </a:rPr>
              <a:t>114 CAT patient</a:t>
            </a:r>
            <a:r>
              <a:rPr lang="en-US" sz="3399">
                <a:solidFill>
                  <a:srgbClr val="FFFFFF"/>
                </a:solidFill>
                <a:latin typeface="Canva Sans"/>
              </a:rPr>
              <a:t> sedation monitoring encounters</a:t>
            </a:r>
          </a:p>
          <a:p>
            <a:pPr marL="734059" lvl="1" indent="-367030" algn="l">
              <a:lnSpc>
                <a:spcPts val="4759"/>
              </a:lnSpc>
              <a:buFont typeface="Arial"/>
              <a:buChar char="•"/>
            </a:pPr>
            <a:r>
              <a:rPr lang="en-US" sz="3399">
                <a:solidFill>
                  <a:srgbClr val="FFFFFF"/>
                </a:solidFill>
                <a:latin typeface="Canva Sans Bold"/>
              </a:rPr>
              <a:t>137 non-CAT patient</a:t>
            </a:r>
            <a:r>
              <a:rPr lang="en-US" sz="3399">
                <a:solidFill>
                  <a:srgbClr val="FFFFFF"/>
                </a:solidFill>
                <a:latin typeface="Canva Sans"/>
              </a:rPr>
              <a:t> sedation monitoring encounters</a:t>
            </a:r>
          </a:p>
          <a:p>
            <a:pPr marL="734059" lvl="1" indent="-367030" algn="l">
              <a:lnSpc>
                <a:spcPts val="4759"/>
              </a:lnSpc>
              <a:buFont typeface="Arial"/>
              <a:buChar char="•"/>
            </a:pPr>
            <a:r>
              <a:rPr lang="en-US" sz="3399">
                <a:solidFill>
                  <a:srgbClr val="FFFFFF"/>
                </a:solidFill>
                <a:latin typeface="Canva Sans Bold"/>
              </a:rPr>
              <a:t>251 </a:t>
            </a:r>
            <a:r>
              <a:rPr lang="en-US" sz="3399">
                <a:solidFill>
                  <a:srgbClr val="FFFFFF"/>
                </a:solidFill>
                <a:latin typeface="Canva Sans"/>
              </a:rPr>
              <a:t>sedation monitoring encounters </a:t>
            </a:r>
            <a:r>
              <a:rPr lang="en-US" sz="3399">
                <a:solidFill>
                  <a:srgbClr val="FFFFFF"/>
                </a:solidFill>
                <a:latin typeface="Canva Sans Bold"/>
              </a:rPr>
              <a:t>total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1822569" y="561382"/>
            <a:ext cx="15037514" cy="1466850"/>
          </a:xfrm>
          <a:prstGeom prst="rect">
            <a:avLst/>
          </a:prstGeom>
        </p:spPr>
        <p:txBody>
          <a:bodyPr lIns="0" tIns="0" rIns="0" bIns="0" rtlCol="0" anchor="t">
            <a:spAutoFit/>
          </a:bodyPr>
          <a:lstStyle/>
          <a:p>
            <a:pPr algn="ctr">
              <a:lnSpc>
                <a:spcPts val="11519"/>
              </a:lnSpc>
            </a:pPr>
            <a:r>
              <a:rPr lang="en-US" sz="9599">
                <a:solidFill>
                  <a:srgbClr val="FFFFFF"/>
                </a:solidFill>
                <a:latin typeface="Forum"/>
              </a:rPr>
              <a:t>CAT SEDATION MONITORING</a:t>
            </a:r>
          </a:p>
        </p:txBody>
      </p:sp>
      <p:sp>
        <p:nvSpPr>
          <p:cNvPr id="3" name="TextBox 3"/>
          <p:cNvSpPr txBox="1"/>
          <p:nvPr/>
        </p:nvSpPr>
        <p:spPr>
          <a:xfrm>
            <a:off x="7360046" y="1923457"/>
            <a:ext cx="4298553" cy="896620"/>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Forum"/>
              </a:rPr>
              <a:t> 6/5/23-5/7/24</a:t>
            </a:r>
          </a:p>
        </p:txBody>
      </p:sp>
      <p:pic>
        <p:nvPicPr>
          <p:cNvPr id="4" name="Picture 4"/>
          <p:cNvPicPr>
            <a:picLocks noChangeAspect="1"/>
          </p:cNvPicPr>
          <p:nvPr/>
        </p:nvPicPr>
        <p:blipFill>
          <a:blip r:embed="rId2"/>
          <a:stretch>
            <a:fillRect/>
          </a:stretch>
        </p:blipFill>
        <p:spPr>
          <a:xfrm>
            <a:off x="1644751" y="2119533"/>
            <a:ext cx="7788313" cy="8406533"/>
          </a:xfrm>
          <a:prstGeom prst="rect">
            <a:avLst/>
          </a:prstGeom>
        </p:spPr>
      </p:pic>
      <p:sp>
        <p:nvSpPr>
          <p:cNvPr id="5" name="TextBox 5"/>
          <p:cNvSpPr txBox="1"/>
          <p:nvPr/>
        </p:nvSpPr>
        <p:spPr>
          <a:xfrm>
            <a:off x="9614691" y="2967038"/>
            <a:ext cx="8206243" cy="65906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TT Hoves"/>
              </a:rPr>
              <a:t>Overall, for CAT patients, </a:t>
            </a:r>
            <a:r>
              <a:rPr lang="en-US" sz="3399">
                <a:solidFill>
                  <a:srgbClr val="FFFFFF"/>
                </a:solidFill>
                <a:latin typeface="TT Hoves Bold"/>
              </a:rPr>
              <a:t>50 had sedation monitoring during at least one of their stays</a:t>
            </a:r>
            <a:r>
              <a:rPr lang="en-US" sz="3399">
                <a:solidFill>
                  <a:srgbClr val="FFFFFF"/>
                </a:solidFill>
                <a:latin typeface="TT Hoves"/>
              </a:rPr>
              <a:t> (50 patients, 57 distinct stays)</a:t>
            </a:r>
          </a:p>
          <a:p>
            <a:pPr marL="734059" lvl="1" indent="-367030" algn="l">
              <a:lnSpc>
                <a:spcPts val="4759"/>
              </a:lnSpc>
              <a:buFont typeface="Arial"/>
              <a:buChar char="•"/>
            </a:pPr>
            <a:r>
              <a:rPr lang="en-US" sz="3399">
                <a:solidFill>
                  <a:srgbClr val="FFFFFF"/>
                </a:solidFill>
                <a:latin typeface="TT Hoves Bold"/>
              </a:rPr>
              <a:t>14.9% of patients</a:t>
            </a:r>
            <a:r>
              <a:rPr lang="en-US" sz="3399">
                <a:solidFill>
                  <a:srgbClr val="FFFFFF"/>
                </a:solidFill>
                <a:latin typeface="TT Hoves"/>
              </a:rPr>
              <a:t> had sedation monitoring at some point during the patient’s stay.</a:t>
            </a:r>
          </a:p>
          <a:p>
            <a:pPr marL="734059" lvl="1" indent="-367030" algn="l">
              <a:lnSpc>
                <a:spcPts val="4759"/>
              </a:lnSpc>
              <a:buFont typeface="Arial"/>
              <a:buChar char="•"/>
            </a:pPr>
            <a:r>
              <a:rPr lang="en-US" sz="3399">
                <a:solidFill>
                  <a:srgbClr val="FFFFFF"/>
                </a:solidFill>
                <a:latin typeface="TT Hoves"/>
              </a:rPr>
              <a:t>Sedation monitoring was higher for Team 7 than Team 6</a:t>
            </a:r>
          </a:p>
          <a:p>
            <a:pPr marL="1468119" lvl="2" indent="-489373" algn="l">
              <a:lnSpc>
                <a:spcPts val="4759"/>
              </a:lnSpc>
              <a:buFont typeface="Arial"/>
              <a:buChar char="⚬"/>
            </a:pPr>
            <a:r>
              <a:rPr lang="en-US" sz="3399">
                <a:solidFill>
                  <a:srgbClr val="FFFFFF"/>
                </a:solidFill>
                <a:latin typeface="TT Hoves Italics"/>
              </a:rPr>
              <a:t>Since Team 6 didn’t open until September, this data is skewed.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Freeform 2"/>
          <p:cNvSpPr/>
          <p:nvPr/>
        </p:nvSpPr>
        <p:spPr>
          <a:xfrm>
            <a:off x="11461005" y="2028232"/>
            <a:ext cx="5399077" cy="7334331"/>
          </a:xfrm>
          <a:custGeom>
            <a:avLst/>
            <a:gdLst/>
            <a:ahLst/>
            <a:cxnLst/>
            <a:rect l="l" t="t" r="r" b="b"/>
            <a:pathLst>
              <a:path w="5399077" h="7334331">
                <a:moveTo>
                  <a:pt x="0" y="0"/>
                </a:moveTo>
                <a:lnTo>
                  <a:pt x="5399078" y="0"/>
                </a:lnTo>
                <a:lnTo>
                  <a:pt x="5399078" y="7334331"/>
                </a:lnTo>
                <a:lnTo>
                  <a:pt x="0" y="7334331"/>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822569" y="561382"/>
            <a:ext cx="15037514" cy="1466850"/>
          </a:xfrm>
          <a:prstGeom prst="rect">
            <a:avLst/>
          </a:prstGeom>
        </p:spPr>
        <p:txBody>
          <a:bodyPr lIns="0" tIns="0" rIns="0" bIns="0" rtlCol="0" anchor="t">
            <a:spAutoFit/>
          </a:bodyPr>
          <a:lstStyle/>
          <a:p>
            <a:pPr algn="ctr">
              <a:lnSpc>
                <a:spcPts val="11519"/>
              </a:lnSpc>
            </a:pPr>
            <a:r>
              <a:rPr lang="en-US" sz="9599">
                <a:solidFill>
                  <a:srgbClr val="FFFFFF"/>
                </a:solidFill>
                <a:latin typeface="Forum"/>
              </a:rPr>
              <a:t>CAT SEDATION MONITORING</a:t>
            </a:r>
          </a:p>
        </p:txBody>
      </p:sp>
      <p:sp>
        <p:nvSpPr>
          <p:cNvPr id="4" name="TextBox 4"/>
          <p:cNvSpPr txBox="1"/>
          <p:nvPr/>
        </p:nvSpPr>
        <p:spPr>
          <a:xfrm>
            <a:off x="6486525" y="1923457"/>
            <a:ext cx="4441428" cy="896620"/>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Forum"/>
              </a:rPr>
              <a:t> 6/5/23-5/7/24</a:t>
            </a:r>
          </a:p>
        </p:txBody>
      </p:sp>
      <p:sp>
        <p:nvSpPr>
          <p:cNvPr id="5" name="TextBox 5"/>
          <p:cNvSpPr txBox="1"/>
          <p:nvPr/>
        </p:nvSpPr>
        <p:spPr>
          <a:xfrm>
            <a:off x="9139238" y="1290638"/>
            <a:ext cx="9525" cy="1114425"/>
          </a:xfrm>
          <a:prstGeom prst="rect">
            <a:avLst/>
          </a:prstGeom>
        </p:spPr>
        <p:txBody>
          <a:bodyPr lIns="0" tIns="0" rIns="0" bIns="0" rtlCol="0" anchor="t">
            <a:spAutoFit/>
          </a:bodyPr>
          <a:lstStyle/>
          <a:p>
            <a:pPr algn="ctr">
              <a:lnSpc>
                <a:spcPts val="8640"/>
              </a:lnSpc>
              <a:spcBef>
                <a:spcPct val="0"/>
              </a:spcBef>
            </a:pPr>
            <a:endParaRPr/>
          </a:p>
        </p:txBody>
      </p:sp>
      <p:sp>
        <p:nvSpPr>
          <p:cNvPr id="6" name="TextBox 6"/>
          <p:cNvSpPr txBox="1"/>
          <p:nvPr/>
        </p:nvSpPr>
        <p:spPr>
          <a:xfrm>
            <a:off x="719595" y="3310255"/>
            <a:ext cx="8621731" cy="4871914"/>
          </a:xfrm>
          <a:prstGeom prst="rect">
            <a:avLst/>
          </a:prstGeom>
        </p:spPr>
        <p:txBody>
          <a:bodyPr lIns="0" tIns="0" rIns="0" bIns="0" rtlCol="0" anchor="t">
            <a:spAutoFit/>
          </a:bodyPr>
          <a:lstStyle/>
          <a:p>
            <a:pPr algn="l">
              <a:lnSpc>
                <a:spcPts val="4842"/>
              </a:lnSpc>
            </a:pPr>
            <a:r>
              <a:rPr lang="en-US" sz="3458">
                <a:solidFill>
                  <a:srgbClr val="FFFFFF"/>
                </a:solidFill>
                <a:latin typeface="TT Hoves"/>
              </a:rPr>
              <a:t>23 unique patients admitted to a CAT initiated methadone for acute opioid withdrawal under the 72-hour rule with connection to ongoing treatment at an OTP.</a:t>
            </a:r>
          </a:p>
          <a:p>
            <a:pPr marL="746746" lvl="1" indent="-373373" algn="l">
              <a:lnSpc>
                <a:spcPts val="4842"/>
              </a:lnSpc>
              <a:buFont typeface="Arial"/>
              <a:buChar char="•"/>
            </a:pPr>
            <a:r>
              <a:rPr lang="en-US" sz="3458">
                <a:solidFill>
                  <a:srgbClr val="FFFFFF"/>
                </a:solidFill>
                <a:latin typeface="TT Hoves"/>
              </a:rPr>
              <a:t>Only have this data through March at this time.</a:t>
            </a:r>
          </a:p>
          <a:p>
            <a:pPr algn="l">
              <a:lnSpc>
                <a:spcPts val="4842"/>
              </a:lnSpc>
            </a:pPr>
            <a:endParaRPr lang="en-US" sz="3458">
              <a:solidFill>
                <a:srgbClr val="FFFFFF"/>
              </a:solidFill>
              <a:latin typeface="TT Hoves"/>
            </a:endParaRPr>
          </a:p>
          <a:p>
            <a:pPr algn="l">
              <a:lnSpc>
                <a:spcPts val="4842"/>
              </a:lnSpc>
            </a:pPr>
            <a:endParaRPr lang="en-US" sz="3458">
              <a:solidFill>
                <a:srgbClr val="FFFFFF"/>
              </a:solidFill>
              <a:latin typeface="TT Hove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6544476" y="5547117"/>
            <a:ext cx="8505714" cy="7559454"/>
          </a:xfrm>
          <a:custGeom>
            <a:avLst/>
            <a:gdLst/>
            <a:ahLst/>
            <a:cxnLst/>
            <a:rect l="l" t="t" r="r" b="b"/>
            <a:pathLst>
              <a:path w="8505714" h="7559454">
                <a:moveTo>
                  <a:pt x="0" y="0"/>
                </a:moveTo>
                <a:lnTo>
                  <a:pt x="8505715" y="0"/>
                </a:lnTo>
                <a:lnTo>
                  <a:pt x="8505715" y="7559454"/>
                </a:lnTo>
                <a:lnTo>
                  <a:pt x="0" y="7559454"/>
                </a:lnTo>
                <a:lnTo>
                  <a:pt x="0" y="0"/>
                </a:lnTo>
                <a:close/>
              </a:path>
            </a:pathLst>
          </a:custGeom>
          <a:blipFill>
            <a:blip r:embed="rId2"/>
            <a:stretch>
              <a:fillRect/>
            </a:stretch>
          </a:blipFill>
        </p:spPr>
        <p:txBody>
          <a:bodyPr/>
          <a:lstStyle/>
          <a:p>
            <a:endParaRPr lang="en-US"/>
          </a:p>
        </p:txBody>
      </p:sp>
      <p:sp>
        <p:nvSpPr>
          <p:cNvPr id="3" name="Freeform 3"/>
          <p:cNvSpPr/>
          <p:nvPr/>
        </p:nvSpPr>
        <p:spPr>
          <a:xfrm rot="-802802">
            <a:off x="11318817" y="4558624"/>
            <a:ext cx="8892730" cy="9536440"/>
          </a:xfrm>
          <a:custGeom>
            <a:avLst/>
            <a:gdLst/>
            <a:ahLst/>
            <a:cxnLst/>
            <a:rect l="l" t="t" r="r" b="b"/>
            <a:pathLst>
              <a:path w="8892730" h="9536440">
                <a:moveTo>
                  <a:pt x="0" y="0"/>
                </a:moveTo>
                <a:lnTo>
                  <a:pt x="8892731" y="0"/>
                </a:lnTo>
                <a:lnTo>
                  <a:pt x="8892731" y="9536440"/>
                </a:lnTo>
                <a:lnTo>
                  <a:pt x="0" y="9536440"/>
                </a:lnTo>
                <a:lnTo>
                  <a:pt x="0" y="0"/>
                </a:lnTo>
                <a:close/>
              </a:path>
            </a:pathLst>
          </a:custGeom>
          <a:blipFill>
            <a:blip r:embed="rId3"/>
            <a:stretch>
              <a:fillRect/>
            </a:stretch>
          </a:blipFill>
        </p:spPr>
        <p:txBody>
          <a:bodyPr/>
          <a:lstStyle/>
          <a:p>
            <a:endParaRPr lang="en-US"/>
          </a:p>
        </p:txBody>
      </p:sp>
      <p:sp>
        <p:nvSpPr>
          <p:cNvPr id="4" name="Freeform 4"/>
          <p:cNvSpPr/>
          <p:nvPr/>
        </p:nvSpPr>
        <p:spPr>
          <a:xfrm rot="-439124">
            <a:off x="11682384" y="-3267549"/>
            <a:ext cx="7807833" cy="8229600"/>
          </a:xfrm>
          <a:custGeom>
            <a:avLst/>
            <a:gdLst/>
            <a:ahLst/>
            <a:cxnLst/>
            <a:rect l="l" t="t" r="r" b="b"/>
            <a:pathLst>
              <a:path w="7807833" h="8229600">
                <a:moveTo>
                  <a:pt x="0" y="0"/>
                </a:moveTo>
                <a:lnTo>
                  <a:pt x="7807833" y="0"/>
                </a:lnTo>
                <a:lnTo>
                  <a:pt x="7807833"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2466279" y="0"/>
            <a:ext cx="14469332" cy="10287000"/>
          </a:xfrm>
          <a:custGeom>
            <a:avLst/>
            <a:gdLst/>
            <a:ahLst/>
            <a:cxnLst/>
            <a:rect l="l" t="t" r="r" b="b"/>
            <a:pathLst>
              <a:path w="14469332" h="10287000">
                <a:moveTo>
                  <a:pt x="0" y="0"/>
                </a:moveTo>
                <a:lnTo>
                  <a:pt x="14469332" y="0"/>
                </a:lnTo>
                <a:lnTo>
                  <a:pt x="14469332" y="10287000"/>
                </a:lnTo>
                <a:lnTo>
                  <a:pt x="0" y="10287000"/>
                </a:lnTo>
                <a:lnTo>
                  <a:pt x="0" y="0"/>
                </a:lnTo>
                <a:close/>
              </a:path>
            </a:pathLst>
          </a:custGeom>
          <a:blipFill>
            <a:blip r:embed="rId5"/>
            <a:stretch>
              <a:fillRect t="-3071" b="-3071"/>
            </a:stretch>
          </a:blipFill>
        </p:spPr>
        <p:txBody>
          <a:bodyPr/>
          <a:lstStyle/>
          <a:p>
            <a:endParaRPr lang="en-US"/>
          </a:p>
        </p:txBody>
      </p:sp>
      <p:sp>
        <p:nvSpPr>
          <p:cNvPr id="6" name="TextBox 6"/>
          <p:cNvSpPr txBox="1"/>
          <p:nvPr/>
        </p:nvSpPr>
        <p:spPr>
          <a:xfrm rot="-5400000">
            <a:off x="-3850073" y="3135246"/>
            <a:ext cx="10805295" cy="1047750"/>
          </a:xfrm>
          <a:prstGeom prst="rect">
            <a:avLst/>
          </a:prstGeom>
        </p:spPr>
        <p:txBody>
          <a:bodyPr lIns="0" tIns="0" rIns="0" bIns="0" rtlCol="0" anchor="t">
            <a:spAutoFit/>
          </a:bodyPr>
          <a:lstStyle/>
          <a:p>
            <a:pPr algn="l">
              <a:lnSpc>
                <a:spcPts val="8280"/>
              </a:lnSpc>
            </a:pPr>
            <a:r>
              <a:rPr lang="en-US" sz="6900">
                <a:solidFill>
                  <a:srgbClr val="0F2A37"/>
                </a:solidFill>
                <a:latin typeface="Forum"/>
              </a:rPr>
              <a:t>NARCAN PROTOCOL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184694" y="1028700"/>
            <a:ext cx="17918612" cy="7906096"/>
          </a:xfrm>
          <a:custGeom>
            <a:avLst/>
            <a:gdLst/>
            <a:ahLst/>
            <a:cxnLst/>
            <a:rect l="l" t="t" r="r" b="b"/>
            <a:pathLst>
              <a:path w="17918612" h="7906096">
                <a:moveTo>
                  <a:pt x="0" y="0"/>
                </a:moveTo>
                <a:lnTo>
                  <a:pt x="17918612" y="0"/>
                </a:lnTo>
                <a:lnTo>
                  <a:pt x="17918612" y="7906096"/>
                </a:lnTo>
                <a:lnTo>
                  <a:pt x="0" y="79060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2571200">
            <a:off x="6481955" y="-649127"/>
            <a:ext cx="14343539" cy="13070550"/>
          </a:xfrm>
          <a:custGeom>
            <a:avLst/>
            <a:gdLst/>
            <a:ahLst/>
            <a:cxnLst/>
            <a:rect l="l" t="t" r="r" b="b"/>
            <a:pathLst>
              <a:path w="14343539" h="13070550">
                <a:moveTo>
                  <a:pt x="0" y="0"/>
                </a:moveTo>
                <a:lnTo>
                  <a:pt x="14343538" y="0"/>
                </a:lnTo>
                <a:lnTo>
                  <a:pt x="14343538" y="13070550"/>
                </a:lnTo>
                <a:lnTo>
                  <a:pt x="0" y="13070550"/>
                </a:lnTo>
                <a:lnTo>
                  <a:pt x="0" y="0"/>
                </a:lnTo>
                <a:close/>
              </a:path>
            </a:pathLst>
          </a:custGeom>
          <a:blipFill>
            <a:blip r:embed="rId2"/>
            <a:stretch>
              <a:fillRect/>
            </a:stretch>
          </a:blipFill>
        </p:spPr>
        <p:txBody>
          <a:bodyPr/>
          <a:lstStyle/>
          <a:p>
            <a:endParaRPr lang="en-US"/>
          </a:p>
        </p:txBody>
      </p:sp>
      <p:sp>
        <p:nvSpPr>
          <p:cNvPr id="3" name="Freeform 3"/>
          <p:cNvSpPr/>
          <p:nvPr/>
        </p:nvSpPr>
        <p:spPr>
          <a:xfrm>
            <a:off x="-56009" y="2226685"/>
            <a:ext cx="18400018" cy="7616008"/>
          </a:xfrm>
          <a:custGeom>
            <a:avLst/>
            <a:gdLst/>
            <a:ahLst/>
            <a:cxnLst/>
            <a:rect l="l" t="t" r="r" b="b"/>
            <a:pathLst>
              <a:path w="18400018" h="7616008">
                <a:moveTo>
                  <a:pt x="0" y="0"/>
                </a:moveTo>
                <a:lnTo>
                  <a:pt x="18400018" y="0"/>
                </a:lnTo>
                <a:lnTo>
                  <a:pt x="18400018" y="7616007"/>
                </a:lnTo>
                <a:lnTo>
                  <a:pt x="0" y="761600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274060"/>
            <a:ext cx="18288000" cy="1952625"/>
          </a:xfrm>
          <a:prstGeom prst="rect">
            <a:avLst/>
          </a:prstGeom>
        </p:spPr>
        <p:txBody>
          <a:bodyPr lIns="0" tIns="0" rIns="0" bIns="0" rtlCol="0" anchor="t">
            <a:spAutoFit/>
          </a:bodyPr>
          <a:lstStyle/>
          <a:p>
            <a:pPr algn="ctr">
              <a:lnSpc>
                <a:spcPts val="7680"/>
              </a:lnSpc>
            </a:pPr>
            <a:r>
              <a:rPr lang="en-US" sz="6400">
                <a:solidFill>
                  <a:srgbClr val="FFFFFF"/>
                </a:solidFill>
                <a:latin typeface="Forum"/>
              </a:rPr>
              <a:t>OVERDOSE AND SEDATION EVENTS AUGUST 2023- JANUARY 2024 (POST CAT)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Freeform 2"/>
          <p:cNvSpPr/>
          <p:nvPr/>
        </p:nvSpPr>
        <p:spPr>
          <a:xfrm>
            <a:off x="11654180" y="5819616"/>
            <a:ext cx="6296803" cy="4255262"/>
          </a:xfrm>
          <a:custGeom>
            <a:avLst/>
            <a:gdLst/>
            <a:ahLst/>
            <a:cxnLst/>
            <a:rect l="l" t="t" r="r" b="b"/>
            <a:pathLst>
              <a:path w="6296803" h="4255262">
                <a:moveTo>
                  <a:pt x="0" y="0"/>
                </a:moveTo>
                <a:lnTo>
                  <a:pt x="6296803" y="0"/>
                </a:lnTo>
                <a:lnTo>
                  <a:pt x="6296803" y="4255262"/>
                </a:lnTo>
                <a:lnTo>
                  <a:pt x="0" y="425526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019175"/>
            <a:ext cx="4938176" cy="981075"/>
          </a:xfrm>
          <a:prstGeom prst="rect">
            <a:avLst/>
          </a:prstGeom>
        </p:spPr>
        <p:txBody>
          <a:bodyPr lIns="0" tIns="0" rIns="0" bIns="0" rtlCol="0" anchor="t">
            <a:spAutoFit/>
          </a:bodyPr>
          <a:lstStyle/>
          <a:p>
            <a:pPr algn="r">
              <a:lnSpc>
                <a:spcPts val="7679"/>
              </a:lnSpc>
            </a:pPr>
            <a:r>
              <a:rPr lang="en-US" sz="6399">
                <a:solidFill>
                  <a:srgbClr val="FFFFFF"/>
                </a:solidFill>
                <a:latin typeface="Forum"/>
              </a:rPr>
              <a:t>KEY FINDINGS</a:t>
            </a:r>
          </a:p>
        </p:txBody>
      </p:sp>
      <p:sp>
        <p:nvSpPr>
          <p:cNvPr id="4" name="TextBox 4"/>
          <p:cNvSpPr txBox="1"/>
          <p:nvPr/>
        </p:nvSpPr>
        <p:spPr>
          <a:xfrm>
            <a:off x="1028700" y="2572627"/>
            <a:ext cx="14489678" cy="418084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Canva Sans"/>
              </a:rPr>
              <a:t>Overall overdose and sedation monitoring events </a:t>
            </a:r>
            <a:r>
              <a:rPr lang="en-US" sz="3399" u="sng">
                <a:solidFill>
                  <a:srgbClr val="FFFFFF"/>
                </a:solidFill>
                <a:latin typeface="Canva Sans"/>
              </a:rPr>
              <a:t>increased from 12 (2 sedation, 10 overdose) to 16 (3 sedation, 13 overdose).</a:t>
            </a:r>
          </a:p>
          <a:p>
            <a:pPr marL="734059" lvl="1" indent="-367030" algn="l">
              <a:lnSpc>
                <a:spcPts val="4759"/>
              </a:lnSpc>
              <a:buFont typeface="Arial"/>
              <a:buChar char="•"/>
            </a:pPr>
            <a:r>
              <a:rPr lang="en-US" sz="3399">
                <a:solidFill>
                  <a:srgbClr val="FFFFFF"/>
                </a:solidFill>
                <a:latin typeface="Canva Sans Bold"/>
              </a:rPr>
              <a:t>ED send-out rate for overdoses and sedation events decreased from 91.67% to 56.25%.</a:t>
            </a:r>
          </a:p>
          <a:p>
            <a:pPr marL="734059" lvl="1" indent="-367030" algn="l">
              <a:lnSpc>
                <a:spcPts val="4759"/>
              </a:lnSpc>
              <a:buFont typeface="Arial"/>
              <a:buChar char="•"/>
            </a:pPr>
            <a:r>
              <a:rPr lang="en-US" sz="3399">
                <a:solidFill>
                  <a:srgbClr val="FFFFFF"/>
                </a:solidFill>
                <a:latin typeface="Canva Sans"/>
              </a:rPr>
              <a:t>Narcan administration decreased </a:t>
            </a:r>
            <a:r>
              <a:rPr lang="en-US" sz="3399">
                <a:solidFill>
                  <a:srgbClr val="FFFFFF"/>
                </a:solidFill>
                <a:latin typeface="Canva Sans Bold"/>
              </a:rPr>
              <a:t>from 1.5 doses per event to 1.06 doses per event.</a:t>
            </a:r>
          </a:p>
          <a:p>
            <a:pPr algn="l">
              <a:lnSpc>
                <a:spcPts val="4759"/>
              </a:lnSpc>
            </a:pPr>
            <a:endParaRPr lang="en-US" sz="3399">
              <a:solidFill>
                <a:srgbClr val="FFFFFF"/>
              </a:solidFill>
              <a:latin typeface="Canva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grpSp>
        <p:nvGrpSpPr>
          <p:cNvPr id="2" name="Group 2"/>
          <p:cNvGrpSpPr/>
          <p:nvPr/>
        </p:nvGrpSpPr>
        <p:grpSpPr>
          <a:xfrm>
            <a:off x="11432430" y="1028700"/>
            <a:ext cx="6855570" cy="8896607"/>
            <a:chOff x="0" y="0"/>
            <a:chExt cx="1805582" cy="2343139"/>
          </a:xfrm>
        </p:grpSpPr>
        <p:sp>
          <p:nvSpPr>
            <p:cNvPr id="3" name="Freeform 3"/>
            <p:cNvSpPr/>
            <p:nvPr/>
          </p:nvSpPr>
          <p:spPr>
            <a:xfrm>
              <a:off x="0" y="0"/>
              <a:ext cx="1805582" cy="2343139"/>
            </a:xfrm>
            <a:custGeom>
              <a:avLst/>
              <a:gdLst/>
              <a:ahLst/>
              <a:cxnLst/>
              <a:rect l="l" t="t" r="r" b="b"/>
              <a:pathLst>
                <a:path w="1805582" h="2343139">
                  <a:moveTo>
                    <a:pt x="57594" y="0"/>
                  </a:moveTo>
                  <a:lnTo>
                    <a:pt x="1747988" y="0"/>
                  </a:lnTo>
                  <a:cubicBezTo>
                    <a:pt x="1779797" y="0"/>
                    <a:pt x="1805582" y="25786"/>
                    <a:pt x="1805582" y="57594"/>
                  </a:cubicBezTo>
                  <a:lnTo>
                    <a:pt x="1805582" y="2285545"/>
                  </a:lnTo>
                  <a:cubicBezTo>
                    <a:pt x="1805582" y="2300820"/>
                    <a:pt x="1799514" y="2315470"/>
                    <a:pt x="1788713" y="2326270"/>
                  </a:cubicBezTo>
                  <a:cubicBezTo>
                    <a:pt x="1777912" y="2337071"/>
                    <a:pt x="1763263" y="2343139"/>
                    <a:pt x="1747988" y="2343139"/>
                  </a:cubicBezTo>
                  <a:lnTo>
                    <a:pt x="57594" y="2343139"/>
                  </a:lnTo>
                  <a:cubicBezTo>
                    <a:pt x="25786" y="2343139"/>
                    <a:pt x="0" y="2317354"/>
                    <a:pt x="0" y="2285545"/>
                  </a:cubicBezTo>
                  <a:lnTo>
                    <a:pt x="0" y="57594"/>
                  </a:lnTo>
                  <a:cubicBezTo>
                    <a:pt x="0" y="42319"/>
                    <a:pt x="6068" y="27670"/>
                    <a:pt x="16869" y="16869"/>
                  </a:cubicBezTo>
                  <a:cubicBezTo>
                    <a:pt x="27670" y="6068"/>
                    <a:pt x="42319" y="0"/>
                    <a:pt x="57594" y="0"/>
                  </a:cubicBezTo>
                  <a:close/>
                </a:path>
              </a:pathLst>
            </a:custGeom>
            <a:solidFill>
              <a:srgbClr val="55A3DB"/>
            </a:solidFill>
          </p:spPr>
          <p:txBody>
            <a:bodyPr/>
            <a:lstStyle/>
            <a:p>
              <a:endParaRPr lang="en-US"/>
            </a:p>
          </p:txBody>
        </p:sp>
        <p:sp>
          <p:nvSpPr>
            <p:cNvPr id="4" name="TextBox 4"/>
            <p:cNvSpPr txBox="1"/>
            <p:nvPr/>
          </p:nvSpPr>
          <p:spPr>
            <a:xfrm>
              <a:off x="0" y="-47625"/>
              <a:ext cx="1805582" cy="2390764"/>
            </a:xfrm>
            <a:prstGeom prst="rect">
              <a:avLst/>
            </a:prstGeom>
          </p:spPr>
          <p:txBody>
            <a:bodyPr lIns="50800" tIns="50800" rIns="50800" bIns="50800" rtlCol="0" anchor="ctr"/>
            <a:lstStyle/>
            <a:p>
              <a:pPr algn="ctr">
                <a:lnSpc>
                  <a:spcPts val="3213"/>
                </a:lnSpc>
              </a:pPr>
              <a:endParaRPr/>
            </a:p>
          </p:txBody>
        </p:sp>
      </p:grpSp>
      <p:sp>
        <p:nvSpPr>
          <p:cNvPr id="5" name="Freeform 5"/>
          <p:cNvSpPr/>
          <p:nvPr/>
        </p:nvSpPr>
        <p:spPr>
          <a:xfrm>
            <a:off x="11791231" y="1734152"/>
            <a:ext cx="6137968" cy="7480762"/>
          </a:xfrm>
          <a:custGeom>
            <a:avLst/>
            <a:gdLst/>
            <a:ahLst/>
            <a:cxnLst/>
            <a:rect l="l" t="t" r="r" b="b"/>
            <a:pathLst>
              <a:path w="6137968" h="7480762">
                <a:moveTo>
                  <a:pt x="0" y="0"/>
                </a:moveTo>
                <a:lnTo>
                  <a:pt x="6137968" y="0"/>
                </a:lnTo>
                <a:lnTo>
                  <a:pt x="6137968" y="7480763"/>
                </a:lnTo>
                <a:lnTo>
                  <a:pt x="0" y="7480763"/>
                </a:lnTo>
                <a:lnTo>
                  <a:pt x="0" y="0"/>
                </a:lnTo>
                <a:close/>
              </a:path>
            </a:pathLst>
          </a:custGeom>
          <a:blipFill>
            <a:blip r:embed="rId2"/>
            <a:stretch>
              <a:fillRect t="-11398" b="-11398"/>
            </a:stretch>
          </a:blipFill>
        </p:spPr>
        <p:txBody>
          <a:bodyPr/>
          <a:lstStyle/>
          <a:p>
            <a:endParaRPr lang="en-US"/>
          </a:p>
        </p:txBody>
      </p:sp>
      <p:grpSp>
        <p:nvGrpSpPr>
          <p:cNvPr id="6" name="Group 6"/>
          <p:cNvGrpSpPr/>
          <p:nvPr/>
        </p:nvGrpSpPr>
        <p:grpSpPr>
          <a:xfrm>
            <a:off x="272739" y="300688"/>
            <a:ext cx="11852950" cy="2512783"/>
            <a:chOff x="0" y="0"/>
            <a:chExt cx="15803933" cy="3350377"/>
          </a:xfrm>
        </p:grpSpPr>
        <p:sp>
          <p:nvSpPr>
            <p:cNvPr id="7" name="TextBox 7"/>
            <p:cNvSpPr txBox="1"/>
            <p:nvPr/>
          </p:nvSpPr>
          <p:spPr>
            <a:xfrm>
              <a:off x="0" y="-9525"/>
              <a:ext cx="15803933" cy="2600325"/>
            </a:xfrm>
            <a:prstGeom prst="rect">
              <a:avLst/>
            </a:prstGeom>
          </p:spPr>
          <p:txBody>
            <a:bodyPr lIns="0" tIns="0" rIns="0" bIns="0" rtlCol="0" anchor="t">
              <a:spAutoFit/>
            </a:bodyPr>
            <a:lstStyle/>
            <a:p>
              <a:pPr algn="l">
                <a:lnSpc>
                  <a:spcPts val="7679"/>
                </a:lnSpc>
              </a:pPr>
              <a:r>
                <a:rPr lang="en-US" sz="6399">
                  <a:solidFill>
                    <a:srgbClr val="55A3DB"/>
                  </a:solidFill>
                  <a:latin typeface="Forum"/>
                </a:rPr>
                <a:t>MEDICAL RESPITE CARE </a:t>
              </a:r>
            </a:p>
            <a:p>
              <a:pPr algn="l">
                <a:lnSpc>
                  <a:spcPts val="7679"/>
                </a:lnSpc>
              </a:pPr>
              <a:r>
                <a:rPr lang="en-US" sz="6399">
                  <a:solidFill>
                    <a:srgbClr val="55A3DB"/>
                  </a:solidFill>
                  <a:latin typeface="Forum"/>
                </a:rPr>
                <a:t>THE BARBARA MCINNIS HOUSE</a:t>
              </a:r>
            </a:p>
          </p:txBody>
        </p:sp>
        <p:sp>
          <p:nvSpPr>
            <p:cNvPr id="8" name="TextBox 8"/>
            <p:cNvSpPr txBox="1"/>
            <p:nvPr/>
          </p:nvSpPr>
          <p:spPr>
            <a:xfrm>
              <a:off x="0" y="2759616"/>
              <a:ext cx="15803933" cy="590761"/>
            </a:xfrm>
            <a:prstGeom prst="rect">
              <a:avLst/>
            </a:prstGeom>
          </p:spPr>
          <p:txBody>
            <a:bodyPr lIns="0" tIns="0" rIns="0" bIns="0" rtlCol="0" anchor="t">
              <a:spAutoFit/>
            </a:bodyPr>
            <a:lstStyle/>
            <a:p>
              <a:pPr algn="l">
                <a:lnSpc>
                  <a:spcPts val="3640"/>
                </a:lnSpc>
              </a:pPr>
              <a:endParaRPr/>
            </a:p>
          </p:txBody>
        </p:sp>
      </p:grpSp>
      <p:sp>
        <p:nvSpPr>
          <p:cNvPr id="9" name="TextBox 9"/>
          <p:cNvSpPr txBox="1"/>
          <p:nvPr/>
        </p:nvSpPr>
        <p:spPr>
          <a:xfrm>
            <a:off x="272739" y="2784896"/>
            <a:ext cx="10341929" cy="1225550"/>
          </a:xfrm>
          <a:prstGeom prst="rect">
            <a:avLst/>
          </a:prstGeom>
        </p:spPr>
        <p:txBody>
          <a:bodyPr lIns="0" tIns="0" rIns="0" bIns="0" rtlCol="0" anchor="t">
            <a:spAutoFit/>
          </a:bodyPr>
          <a:lstStyle/>
          <a:p>
            <a:pPr algn="l">
              <a:lnSpc>
                <a:spcPts val="3250"/>
              </a:lnSpc>
              <a:spcBef>
                <a:spcPct val="0"/>
              </a:spcBef>
            </a:pPr>
            <a:r>
              <a:rPr lang="en-US" sz="2500" u="sng">
                <a:solidFill>
                  <a:srgbClr val="FFFFFF"/>
                </a:solidFill>
                <a:latin typeface="TT Drugs Bold"/>
              </a:rPr>
              <a:t>Acute and post acute medical care </a:t>
            </a:r>
            <a:r>
              <a:rPr lang="en-US" sz="2500">
                <a:solidFill>
                  <a:srgbClr val="FFFFFF"/>
                </a:solidFill>
                <a:latin typeface="TT Drugs"/>
              </a:rPr>
              <a:t>for homeless persons who are </a:t>
            </a:r>
            <a:r>
              <a:rPr lang="en-US" sz="2500">
                <a:solidFill>
                  <a:srgbClr val="FFFFFF"/>
                </a:solidFill>
                <a:latin typeface="TT Drugs Bold"/>
              </a:rPr>
              <a:t>too ill or frail to recover from a physical illness or injury on the streets or in shelter,</a:t>
            </a:r>
            <a:r>
              <a:rPr lang="en-US" sz="2500">
                <a:solidFill>
                  <a:srgbClr val="FFFFFF"/>
                </a:solidFill>
                <a:latin typeface="TT Drugs"/>
              </a:rPr>
              <a:t> but who are not ill enough to be in a hospital.</a:t>
            </a:r>
          </a:p>
        </p:txBody>
      </p:sp>
      <p:sp>
        <p:nvSpPr>
          <p:cNvPr id="10" name="TextBox 10"/>
          <p:cNvSpPr txBox="1"/>
          <p:nvPr/>
        </p:nvSpPr>
        <p:spPr>
          <a:xfrm>
            <a:off x="269528" y="4455930"/>
            <a:ext cx="4191298" cy="2837700"/>
          </a:xfrm>
          <a:prstGeom prst="rect">
            <a:avLst/>
          </a:prstGeom>
        </p:spPr>
        <p:txBody>
          <a:bodyPr lIns="0" tIns="0" rIns="0" bIns="0" rtlCol="0" anchor="t">
            <a:spAutoFit/>
          </a:bodyPr>
          <a:lstStyle/>
          <a:p>
            <a:pPr marL="495499" lvl="1" indent="-247749" algn="l">
              <a:lnSpc>
                <a:spcPts val="3213"/>
              </a:lnSpc>
              <a:buFont typeface="Arial"/>
              <a:buChar char="•"/>
            </a:pPr>
            <a:r>
              <a:rPr lang="en-US" sz="2295" dirty="0">
                <a:solidFill>
                  <a:srgbClr val="FFFFFF"/>
                </a:solidFill>
                <a:latin typeface="TT Drugs"/>
              </a:rPr>
              <a:t>103 beds</a:t>
            </a:r>
          </a:p>
          <a:p>
            <a:pPr marL="495499" lvl="1" indent="-247749" algn="l">
              <a:lnSpc>
                <a:spcPts val="3213"/>
              </a:lnSpc>
              <a:buFont typeface="Arial"/>
              <a:buChar char="•"/>
            </a:pPr>
            <a:r>
              <a:rPr lang="en-US" sz="2295" dirty="0">
                <a:solidFill>
                  <a:srgbClr val="FFFFFF"/>
                </a:solidFill>
                <a:latin typeface="TT Drugs"/>
              </a:rPr>
              <a:t>24/</a:t>
            </a:r>
            <a:r>
              <a:rPr lang="en-US" sz="2295" dirty="0" err="1">
                <a:solidFill>
                  <a:srgbClr val="FFFFFF"/>
                </a:solidFill>
                <a:latin typeface="TT Drugs"/>
              </a:rPr>
              <a:t>hr</a:t>
            </a:r>
            <a:r>
              <a:rPr lang="en-US" sz="2295" dirty="0">
                <a:solidFill>
                  <a:srgbClr val="FFFFFF"/>
                </a:solidFill>
                <a:latin typeface="TT Drugs"/>
              </a:rPr>
              <a:t> nursing care</a:t>
            </a:r>
          </a:p>
          <a:p>
            <a:pPr marL="495499" lvl="1" indent="-247749" algn="l">
              <a:lnSpc>
                <a:spcPts val="3213"/>
              </a:lnSpc>
              <a:buFont typeface="Arial"/>
              <a:buChar char="•"/>
            </a:pPr>
            <a:r>
              <a:rPr lang="en-US" sz="2295" dirty="0">
                <a:solidFill>
                  <a:srgbClr val="FFFFFF"/>
                </a:solidFill>
                <a:latin typeface="TT Drugs"/>
              </a:rPr>
              <a:t>Daily medical provider visits</a:t>
            </a:r>
          </a:p>
          <a:p>
            <a:pPr marL="495499" lvl="1" indent="-247749" algn="l">
              <a:lnSpc>
                <a:spcPts val="3213"/>
              </a:lnSpc>
              <a:buFont typeface="Arial"/>
              <a:buChar char="•"/>
            </a:pPr>
            <a:r>
              <a:rPr lang="en-US" sz="2295" dirty="0">
                <a:solidFill>
                  <a:srgbClr val="FFFFFF"/>
                </a:solidFill>
                <a:latin typeface="TT Drugs"/>
              </a:rPr>
              <a:t>On-site pharmacy services</a:t>
            </a:r>
          </a:p>
          <a:p>
            <a:pPr algn="l">
              <a:lnSpc>
                <a:spcPts val="3213"/>
              </a:lnSpc>
            </a:pPr>
            <a:endParaRPr lang="en-US" sz="2295" dirty="0">
              <a:solidFill>
                <a:srgbClr val="FFFFFF"/>
              </a:solidFill>
              <a:latin typeface="TT Drugs"/>
            </a:endParaRPr>
          </a:p>
        </p:txBody>
      </p:sp>
      <p:sp>
        <p:nvSpPr>
          <p:cNvPr id="11" name="TextBox 11"/>
          <p:cNvSpPr txBox="1"/>
          <p:nvPr/>
        </p:nvSpPr>
        <p:spPr>
          <a:xfrm>
            <a:off x="269528" y="6819900"/>
            <a:ext cx="5385025" cy="2789681"/>
          </a:xfrm>
          <a:prstGeom prst="rect">
            <a:avLst/>
          </a:prstGeom>
        </p:spPr>
        <p:txBody>
          <a:bodyPr lIns="0" tIns="0" rIns="0" bIns="0" rtlCol="0" anchor="t">
            <a:spAutoFit/>
          </a:bodyPr>
          <a:lstStyle/>
          <a:p>
            <a:pPr marL="495499" lvl="1" indent="-247749" algn="l">
              <a:lnSpc>
                <a:spcPts val="3213"/>
              </a:lnSpc>
              <a:buFont typeface="Arial"/>
              <a:buChar char="•"/>
            </a:pPr>
            <a:r>
              <a:rPr lang="en-US" sz="2295" dirty="0">
                <a:solidFill>
                  <a:srgbClr val="FFFFFF"/>
                </a:solidFill>
                <a:latin typeface="TT Drugs"/>
              </a:rPr>
              <a:t>Average LOS: 14-21 days</a:t>
            </a:r>
          </a:p>
          <a:p>
            <a:pPr marL="495499" lvl="1" indent="-247749" algn="l">
              <a:lnSpc>
                <a:spcPts val="3213"/>
              </a:lnSpc>
              <a:buFont typeface="Arial"/>
              <a:buChar char="•"/>
            </a:pPr>
            <a:r>
              <a:rPr lang="en-US" sz="2295" dirty="0">
                <a:solidFill>
                  <a:srgbClr val="FFFFFF"/>
                </a:solidFill>
                <a:latin typeface="TT Drugs"/>
              </a:rPr>
              <a:t>Nurse: Patient = 1:13</a:t>
            </a:r>
          </a:p>
          <a:p>
            <a:pPr marL="990997" lvl="2" indent="-330332" algn="l">
              <a:lnSpc>
                <a:spcPts val="3213"/>
              </a:lnSpc>
              <a:buFont typeface="Arial"/>
              <a:buChar char="⚬"/>
            </a:pPr>
            <a:r>
              <a:rPr lang="en-US" sz="2295" dirty="0">
                <a:solidFill>
                  <a:srgbClr val="FFFFFF"/>
                </a:solidFill>
                <a:latin typeface="TT Drugs"/>
              </a:rPr>
              <a:t>Overnight = 1: 26</a:t>
            </a:r>
          </a:p>
          <a:p>
            <a:pPr marL="495499" lvl="1" indent="-247749" algn="l">
              <a:lnSpc>
                <a:spcPts val="3213"/>
              </a:lnSpc>
              <a:buFont typeface="Arial"/>
              <a:buChar char="•"/>
            </a:pPr>
            <a:r>
              <a:rPr lang="en-US" sz="2295" dirty="0">
                <a:solidFill>
                  <a:srgbClr val="FFFFFF"/>
                </a:solidFill>
                <a:latin typeface="TT Drugs"/>
              </a:rPr>
              <a:t>Wound Care</a:t>
            </a:r>
          </a:p>
          <a:p>
            <a:pPr marL="990997" lvl="2" indent="-330332" algn="l">
              <a:lnSpc>
                <a:spcPts val="3213"/>
              </a:lnSpc>
              <a:buFont typeface="Arial"/>
              <a:buChar char="⚬"/>
            </a:pPr>
            <a:r>
              <a:rPr lang="en-US" sz="2295" dirty="0">
                <a:solidFill>
                  <a:srgbClr val="FFFFFF"/>
                </a:solidFill>
                <a:latin typeface="TT Drugs"/>
              </a:rPr>
              <a:t>Including complicated dressings (i.e. wound vacs).</a:t>
            </a:r>
          </a:p>
          <a:p>
            <a:pPr algn="l">
              <a:lnSpc>
                <a:spcPts val="3213"/>
              </a:lnSpc>
            </a:pPr>
            <a:endParaRPr lang="en-US" sz="2295" dirty="0">
              <a:solidFill>
                <a:srgbClr val="FFFFFF"/>
              </a:solidFill>
              <a:latin typeface="TT Drugs"/>
            </a:endParaRPr>
          </a:p>
        </p:txBody>
      </p:sp>
      <p:sp>
        <p:nvSpPr>
          <p:cNvPr id="12" name="TextBox 12"/>
          <p:cNvSpPr txBox="1"/>
          <p:nvPr/>
        </p:nvSpPr>
        <p:spPr>
          <a:xfrm>
            <a:off x="5060901" y="4455930"/>
            <a:ext cx="6169716" cy="5299912"/>
          </a:xfrm>
          <a:prstGeom prst="rect">
            <a:avLst/>
          </a:prstGeom>
        </p:spPr>
        <p:txBody>
          <a:bodyPr lIns="0" tIns="0" rIns="0" bIns="0" rtlCol="0" anchor="t">
            <a:spAutoFit/>
          </a:bodyPr>
          <a:lstStyle/>
          <a:p>
            <a:pPr marL="495499" lvl="1" indent="-247749" algn="l">
              <a:lnSpc>
                <a:spcPts val="3213"/>
              </a:lnSpc>
              <a:buFont typeface="Arial"/>
              <a:buChar char="•"/>
            </a:pPr>
            <a:r>
              <a:rPr lang="en-US" sz="2295" dirty="0">
                <a:solidFill>
                  <a:srgbClr val="FFFFFF"/>
                </a:solidFill>
                <a:latin typeface="TT Drugs"/>
              </a:rPr>
              <a:t>Oxygen -Oxygen dependent patients considered on case-by-case basis.</a:t>
            </a:r>
          </a:p>
          <a:p>
            <a:pPr marL="495499" lvl="1" indent="-247749" algn="l">
              <a:lnSpc>
                <a:spcPts val="3213"/>
              </a:lnSpc>
              <a:buFont typeface="Arial"/>
              <a:buChar char="•"/>
            </a:pPr>
            <a:r>
              <a:rPr lang="en-US" sz="2295" dirty="0">
                <a:solidFill>
                  <a:srgbClr val="FFFFFF"/>
                </a:solidFill>
                <a:latin typeface="TT Drugs"/>
              </a:rPr>
              <a:t>IV ABX - PICC/MID/Tunneled Cath</a:t>
            </a:r>
          </a:p>
          <a:p>
            <a:pPr marL="495499" lvl="1" indent="-247749" algn="l">
              <a:lnSpc>
                <a:spcPts val="3213"/>
              </a:lnSpc>
              <a:buFont typeface="Arial"/>
              <a:buChar char="•"/>
            </a:pPr>
            <a:r>
              <a:rPr lang="en-US" sz="2295" dirty="0">
                <a:solidFill>
                  <a:srgbClr val="FFFFFF"/>
                </a:solidFill>
                <a:latin typeface="TT Drugs"/>
              </a:rPr>
              <a:t>PSUD</a:t>
            </a:r>
          </a:p>
          <a:p>
            <a:pPr marL="990997" lvl="2" indent="-330332" algn="l">
              <a:lnSpc>
                <a:spcPts val="3213"/>
              </a:lnSpc>
              <a:buFont typeface="Arial"/>
              <a:buChar char="⚬"/>
            </a:pPr>
            <a:r>
              <a:rPr lang="en-US" sz="2295" dirty="0">
                <a:solidFill>
                  <a:srgbClr val="FFFFFF"/>
                </a:solidFill>
                <a:latin typeface="TT Drugs"/>
              </a:rPr>
              <a:t> Protocols for ETOH, Opioid, and Benzo detox.</a:t>
            </a:r>
          </a:p>
          <a:p>
            <a:pPr marL="495499" lvl="1" indent="-247749" algn="l">
              <a:lnSpc>
                <a:spcPts val="3213"/>
              </a:lnSpc>
              <a:buFont typeface="Arial"/>
              <a:buChar char="•"/>
            </a:pPr>
            <a:r>
              <a:rPr lang="en-US" sz="2295" dirty="0">
                <a:solidFill>
                  <a:srgbClr val="FFFFFF"/>
                </a:solidFill>
                <a:latin typeface="TT Drugs"/>
              </a:rPr>
              <a:t>MOUD</a:t>
            </a:r>
          </a:p>
          <a:p>
            <a:pPr marL="990997" lvl="2" indent="-330332" algn="l">
              <a:lnSpc>
                <a:spcPts val="3213"/>
              </a:lnSpc>
              <a:buFont typeface="Arial"/>
              <a:buChar char="⚬"/>
            </a:pPr>
            <a:r>
              <a:rPr lang="en-US" sz="2295" dirty="0">
                <a:solidFill>
                  <a:srgbClr val="FFFFFF"/>
                </a:solidFill>
                <a:latin typeface="TT Drugs"/>
              </a:rPr>
              <a:t>Buprenorphine -induction, microdosing </a:t>
            </a:r>
          </a:p>
          <a:p>
            <a:pPr marL="990997" lvl="2" indent="-330332" algn="l">
              <a:lnSpc>
                <a:spcPts val="3213"/>
              </a:lnSpc>
              <a:buFont typeface="Arial"/>
              <a:buChar char="⚬"/>
            </a:pPr>
            <a:r>
              <a:rPr lang="en-US" sz="2295" dirty="0">
                <a:solidFill>
                  <a:srgbClr val="FFFFFF"/>
                </a:solidFill>
                <a:latin typeface="TT Drugs"/>
              </a:rPr>
              <a:t>MMT</a:t>
            </a:r>
          </a:p>
          <a:p>
            <a:pPr marL="1486496" lvl="3" indent="-371624" algn="l">
              <a:lnSpc>
                <a:spcPts val="3213"/>
              </a:lnSpc>
              <a:buFont typeface="Arial"/>
              <a:buChar char="￭"/>
            </a:pPr>
            <a:r>
              <a:rPr lang="en-US" sz="2295" dirty="0">
                <a:solidFill>
                  <a:srgbClr val="FFFFFF"/>
                </a:solidFill>
                <a:latin typeface="TT Drugs"/>
              </a:rPr>
              <a:t>can initiate under 72-hour rule</a:t>
            </a:r>
          </a:p>
          <a:p>
            <a:pPr marL="1486496" lvl="3" indent="-371624" algn="l">
              <a:lnSpc>
                <a:spcPts val="3213"/>
              </a:lnSpc>
              <a:buFont typeface="Arial"/>
              <a:buChar char="￭"/>
            </a:pPr>
            <a:r>
              <a:rPr lang="en-US" sz="2295" dirty="0">
                <a:solidFill>
                  <a:srgbClr val="FFFFFF"/>
                </a:solidFill>
                <a:latin typeface="TT Drugs"/>
              </a:rPr>
              <a:t>Satellite MMT clinic on site (Coming soon...)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grpSp>
        <p:nvGrpSpPr>
          <p:cNvPr id="2" name="Group 2"/>
          <p:cNvGrpSpPr/>
          <p:nvPr/>
        </p:nvGrpSpPr>
        <p:grpSpPr>
          <a:xfrm>
            <a:off x="8562975" y="554151"/>
            <a:ext cx="9725025" cy="9178698"/>
            <a:chOff x="0" y="0"/>
            <a:chExt cx="3289700" cy="3104893"/>
          </a:xfrm>
        </p:grpSpPr>
        <p:sp>
          <p:nvSpPr>
            <p:cNvPr id="3" name="Freeform 3"/>
            <p:cNvSpPr/>
            <p:nvPr/>
          </p:nvSpPr>
          <p:spPr>
            <a:xfrm>
              <a:off x="0" y="0"/>
              <a:ext cx="3289700" cy="3104893"/>
            </a:xfrm>
            <a:custGeom>
              <a:avLst/>
              <a:gdLst/>
              <a:ahLst/>
              <a:cxnLst/>
              <a:rect l="l" t="t" r="r" b="b"/>
              <a:pathLst>
                <a:path w="3289700" h="3104893">
                  <a:moveTo>
                    <a:pt x="0" y="0"/>
                  </a:moveTo>
                  <a:lnTo>
                    <a:pt x="3289700" y="0"/>
                  </a:lnTo>
                  <a:lnTo>
                    <a:pt x="3289700" y="3104893"/>
                  </a:lnTo>
                  <a:lnTo>
                    <a:pt x="0" y="3104893"/>
                  </a:lnTo>
                  <a:close/>
                </a:path>
              </a:pathLst>
            </a:custGeom>
            <a:solidFill>
              <a:srgbClr val="0F2A37"/>
            </a:solidFill>
          </p:spPr>
          <p:txBody>
            <a:bodyPr/>
            <a:lstStyle/>
            <a:p>
              <a:endParaRPr lang="en-US"/>
            </a:p>
          </p:txBody>
        </p:sp>
      </p:grpSp>
      <p:sp>
        <p:nvSpPr>
          <p:cNvPr id="4" name="Freeform 4"/>
          <p:cNvSpPr/>
          <p:nvPr/>
        </p:nvSpPr>
        <p:spPr>
          <a:xfrm>
            <a:off x="585562" y="749951"/>
            <a:ext cx="7534275" cy="8787099"/>
          </a:xfrm>
          <a:custGeom>
            <a:avLst/>
            <a:gdLst/>
            <a:ahLst/>
            <a:cxnLst/>
            <a:rect l="l" t="t" r="r" b="b"/>
            <a:pathLst>
              <a:path w="7534275" h="8787099">
                <a:moveTo>
                  <a:pt x="0" y="0"/>
                </a:moveTo>
                <a:lnTo>
                  <a:pt x="7534275" y="0"/>
                </a:lnTo>
                <a:lnTo>
                  <a:pt x="7534275" y="8787098"/>
                </a:lnTo>
                <a:lnTo>
                  <a:pt x="0" y="8787098"/>
                </a:lnTo>
                <a:lnTo>
                  <a:pt x="0" y="0"/>
                </a:lnTo>
                <a:close/>
              </a:path>
            </a:pathLst>
          </a:custGeom>
          <a:blipFill>
            <a:blip r:embed="rId2"/>
            <a:stretch>
              <a:fillRect l="-90406" r="-93175" b="-701"/>
            </a:stretch>
          </a:blipFill>
        </p:spPr>
        <p:txBody>
          <a:bodyPr/>
          <a:lstStyle/>
          <a:p>
            <a:endParaRPr lang="en-US"/>
          </a:p>
        </p:txBody>
      </p:sp>
      <p:sp>
        <p:nvSpPr>
          <p:cNvPr id="5" name="TextBox 5"/>
          <p:cNvSpPr txBox="1"/>
          <p:nvPr/>
        </p:nvSpPr>
        <p:spPr>
          <a:xfrm>
            <a:off x="10008315" y="3795713"/>
            <a:ext cx="6834345" cy="2676525"/>
          </a:xfrm>
          <a:prstGeom prst="rect">
            <a:avLst/>
          </a:prstGeom>
        </p:spPr>
        <p:txBody>
          <a:bodyPr lIns="0" tIns="0" rIns="0" bIns="0" rtlCol="0" anchor="t">
            <a:spAutoFit/>
          </a:bodyPr>
          <a:lstStyle/>
          <a:p>
            <a:pPr marL="0" lvl="0" indent="0" algn="ctr">
              <a:lnSpc>
                <a:spcPts val="7003"/>
              </a:lnSpc>
              <a:spcBef>
                <a:spcPct val="0"/>
              </a:spcBef>
            </a:pPr>
            <a:r>
              <a:rPr lang="en-US" sz="5836" u="none">
                <a:solidFill>
                  <a:srgbClr val="DBDCDD"/>
                </a:solidFill>
                <a:latin typeface="Forum"/>
              </a:rPr>
              <a:t>COMPLETION OF CLINICAL GOAL PRIOR TO DISCHARGE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7352101" y="1900237"/>
            <a:ext cx="10222169" cy="7000875"/>
          </a:xfrm>
          <a:prstGeom prst="rect">
            <a:avLst/>
          </a:prstGeom>
        </p:spPr>
        <p:txBody>
          <a:bodyPr lIns="0" tIns="0" rIns="0" bIns="0" rtlCol="0" anchor="t">
            <a:spAutoFit/>
          </a:bodyPr>
          <a:lstStyle/>
          <a:p>
            <a:pPr marL="662511" lvl="1" indent="-331256" algn="l">
              <a:lnSpc>
                <a:spcPts val="3682"/>
              </a:lnSpc>
              <a:spcBef>
                <a:spcPct val="0"/>
              </a:spcBef>
              <a:buFont typeface="Arial"/>
              <a:buChar char="•"/>
            </a:pPr>
            <a:r>
              <a:rPr lang="en-US" sz="3068" u="none" strike="noStrike">
                <a:solidFill>
                  <a:srgbClr val="FFFFFF"/>
                </a:solidFill>
                <a:latin typeface="TT Hoves"/>
              </a:rPr>
              <a:t>44 y/o man with a history of significant childhood trauma and early onset of substance use as an adolescent, OUD on methadone, and chronic HCV, admitted to BMH on 8/16/23 from the street for cellulitis and abscess of LLE with I&amp;D 2 weeks prior.</a:t>
            </a:r>
          </a:p>
          <a:p>
            <a:pPr marL="662511" lvl="1" indent="-331256" algn="l">
              <a:lnSpc>
                <a:spcPts val="3682"/>
              </a:lnSpc>
              <a:spcBef>
                <a:spcPct val="0"/>
              </a:spcBef>
              <a:buFont typeface="Arial"/>
              <a:buChar char="•"/>
            </a:pPr>
            <a:r>
              <a:rPr lang="en-US" sz="3068" u="none" strike="noStrike">
                <a:solidFill>
                  <a:srgbClr val="FFFFFF"/>
                </a:solidFill>
                <a:latin typeface="TT Hoves"/>
              </a:rPr>
              <a:t>Multiple past BMH admissions </a:t>
            </a:r>
            <a:r>
              <a:rPr lang="en-US" sz="3068" u="none" strike="noStrike">
                <a:solidFill>
                  <a:srgbClr val="FFFFFF"/>
                </a:solidFill>
                <a:latin typeface="TT Hoves Bold"/>
              </a:rPr>
              <a:t>&lt; 1 week with administrative and patient directed discharges.</a:t>
            </a:r>
          </a:p>
          <a:p>
            <a:pPr marL="662511" lvl="1" indent="-331256" algn="l">
              <a:lnSpc>
                <a:spcPts val="3682"/>
              </a:lnSpc>
              <a:spcBef>
                <a:spcPct val="0"/>
              </a:spcBef>
              <a:buFont typeface="Arial"/>
              <a:buChar char="•"/>
            </a:pPr>
            <a:r>
              <a:rPr lang="en-US" sz="3068" u="none" strike="noStrike">
                <a:solidFill>
                  <a:srgbClr val="FFFFFF"/>
                </a:solidFill>
                <a:latin typeface="TT Hoves"/>
              </a:rPr>
              <a:t>Recent death of his partner in a traumatic accident.</a:t>
            </a:r>
          </a:p>
          <a:p>
            <a:pPr marL="662511" lvl="1" indent="-331256" algn="l">
              <a:lnSpc>
                <a:spcPts val="3682"/>
              </a:lnSpc>
              <a:spcBef>
                <a:spcPct val="0"/>
              </a:spcBef>
              <a:buFont typeface="Arial"/>
              <a:buChar char="•"/>
            </a:pPr>
            <a:r>
              <a:rPr lang="en-US" sz="3068" u="none" strike="noStrike">
                <a:solidFill>
                  <a:srgbClr val="FFFFFF"/>
                </a:solidFill>
                <a:latin typeface="TT Hoves"/>
              </a:rPr>
              <a:t>Treated with oral antibiotics and daily wound care with </a:t>
            </a:r>
            <a:r>
              <a:rPr lang="en-US" sz="3068" u="none" strike="noStrike">
                <a:solidFill>
                  <a:srgbClr val="FFFFFF"/>
                </a:solidFill>
                <a:latin typeface="TT Hoves Bold"/>
              </a:rPr>
              <a:t>resolution of LLE infection.</a:t>
            </a:r>
          </a:p>
          <a:p>
            <a:pPr marL="662511" lvl="1" indent="-331256" algn="l">
              <a:lnSpc>
                <a:spcPts val="3682"/>
              </a:lnSpc>
              <a:spcBef>
                <a:spcPct val="0"/>
              </a:spcBef>
              <a:buFont typeface="Arial"/>
              <a:buChar char="•"/>
            </a:pPr>
            <a:r>
              <a:rPr lang="en-US" sz="3068" u="none" strike="noStrike">
                <a:solidFill>
                  <a:srgbClr val="FFFFFF"/>
                </a:solidFill>
                <a:latin typeface="TT Hoves"/>
              </a:rPr>
              <a:t>Connected with HCV team to start treatment process.</a:t>
            </a:r>
          </a:p>
          <a:p>
            <a:pPr marL="662511" lvl="1" indent="-331256" algn="l">
              <a:lnSpc>
                <a:spcPts val="3682"/>
              </a:lnSpc>
              <a:spcBef>
                <a:spcPct val="0"/>
              </a:spcBef>
              <a:buFont typeface="Arial"/>
              <a:buChar char="•"/>
            </a:pPr>
            <a:r>
              <a:rPr lang="en-US" sz="3068" u="sng" strike="noStrike">
                <a:solidFill>
                  <a:srgbClr val="FFFFFF"/>
                </a:solidFill>
                <a:latin typeface="TT Hoves Bold"/>
              </a:rPr>
              <a:t>Discharged to an inpatient treatment program on 9/12/23 after completing a 28-day BMH admission.</a:t>
            </a:r>
          </a:p>
          <a:p>
            <a:pPr marL="662511" lvl="1" indent="-331256" algn="l">
              <a:lnSpc>
                <a:spcPts val="3682"/>
              </a:lnSpc>
              <a:spcBef>
                <a:spcPct val="0"/>
              </a:spcBef>
              <a:buFont typeface="Arial"/>
              <a:buChar char="•"/>
            </a:pPr>
            <a:r>
              <a:rPr lang="en-US" sz="3068" u="none" strike="noStrike">
                <a:solidFill>
                  <a:srgbClr val="FFFFFF"/>
                </a:solidFill>
                <a:latin typeface="TT Hoves Bold"/>
              </a:rPr>
              <a:t>Expressed gratitude for the CAT techs and CAT room, as well as not being discharged for use.</a:t>
            </a:r>
          </a:p>
        </p:txBody>
      </p:sp>
      <p:sp>
        <p:nvSpPr>
          <p:cNvPr id="3" name="AutoShape 3"/>
          <p:cNvSpPr/>
          <p:nvPr/>
        </p:nvSpPr>
        <p:spPr>
          <a:xfrm>
            <a:off x="0" y="704643"/>
            <a:ext cx="18288049" cy="9525"/>
          </a:xfrm>
          <a:prstGeom prst="line">
            <a:avLst/>
          </a:prstGeom>
          <a:ln w="19050" cap="flat">
            <a:solidFill>
              <a:srgbClr val="CDD0D2"/>
            </a:solidFill>
            <a:prstDash val="solid"/>
            <a:headEnd type="none" w="sm" len="sm"/>
            <a:tailEnd type="none" w="sm" len="sm"/>
          </a:ln>
        </p:spPr>
        <p:txBody>
          <a:bodyPr/>
          <a:lstStyle/>
          <a:p>
            <a:endParaRPr lang="en-US"/>
          </a:p>
        </p:txBody>
      </p:sp>
      <p:sp>
        <p:nvSpPr>
          <p:cNvPr id="4" name="AutoShape 4"/>
          <p:cNvSpPr/>
          <p:nvPr/>
        </p:nvSpPr>
        <p:spPr>
          <a:xfrm flipV="1">
            <a:off x="6908964" y="0"/>
            <a:ext cx="0" cy="10395005"/>
          </a:xfrm>
          <a:prstGeom prst="line">
            <a:avLst/>
          </a:prstGeom>
          <a:ln w="19050" cap="flat">
            <a:solidFill>
              <a:srgbClr val="CDD0D2"/>
            </a:solidFill>
            <a:prstDash val="solid"/>
            <a:headEnd type="none" w="sm" len="sm"/>
            <a:tailEnd type="none" w="sm" len="sm"/>
          </a:ln>
        </p:spPr>
        <p:txBody>
          <a:bodyPr/>
          <a:lstStyle/>
          <a:p>
            <a:endParaRPr lang="en-US"/>
          </a:p>
        </p:txBody>
      </p:sp>
      <p:sp>
        <p:nvSpPr>
          <p:cNvPr id="5" name="Freeform 5" descr="1St"/>
          <p:cNvSpPr/>
          <p:nvPr/>
        </p:nvSpPr>
        <p:spPr>
          <a:xfrm>
            <a:off x="16621755" y="76623"/>
            <a:ext cx="1275091" cy="1275091"/>
          </a:xfrm>
          <a:custGeom>
            <a:avLst/>
            <a:gdLst/>
            <a:ahLst/>
            <a:cxnLst/>
            <a:rect l="l" t="t" r="r" b="b"/>
            <a:pathLst>
              <a:path w="1275091" h="1275091">
                <a:moveTo>
                  <a:pt x="0" y="0"/>
                </a:moveTo>
                <a:lnTo>
                  <a:pt x="1275090" y="0"/>
                </a:lnTo>
                <a:lnTo>
                  <a:pt x="1275090" y="1275091"/>
                </a:lnTo>
                <a:lnTo>
                  <a:pt x="0" y="1275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213454" y="5880327"/>
            <a:ext cx="3945079" cy="3377973"/>
          </a:xfrm>
          <a:custGeom>
            <a:avLst/>
            <a:gdLst/>
            <a:ahLst/>
            <a:cxnLst/>
            <a:rect l="l" t="t" r="r" b="b"/>
            <a:pathLst>
              <a:path w="3945079" h="3377973">
                <a:moveTo>
                  <a:pt x="0" y="0"/>
                </a:moveTo>
                <a:lnTo>
                  <a:pt x="3945079" y="0"/>
                </a:lnTo>
                <a:lnTo>
                  <a:pt x="3945079" y="3377973"/>
                </a:lnTo>
                <a:lnTo>
                  <a:pt x="0" y="3377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384300" y="1743166"/>
            <a:ext cx="4762500" cy="2009774"/>
          </a:xfrm>
          <a:prstGeom prst="rect">
            <a:avLst/>
          </a:prstGeom>
        </p:spPr>
        <p:txBody>
          <a:bodyPr lIns="0" tIns="0" rIns="0" bIns="0" rtlCol="0" anchor="t">
            <a:spAutoFit/>
          </a:bodyPr>
          <a:lstStyle/>
          <a:p>
            <a:pPr marL="0" lvl="0" indent="0" algn="l">
              <a:lnSpc>
                <a:spcPts val="7649"/>
              </a:lnSpc>
              <a:spcBef>
                <a:spcPct val="0"/>
              </a:spcBef>
            </a:pPr>
            <a:r>
              <a:rPr lang="en-US" sz="8499" u="none" strike="noStrike">
                <a:solidFill>
                  <a:srgbClr val="FFFFFF"/>
                </a:solidFill>
                <a:latin typeface="Forum"/>
              </a:rPr>
              <a:t>CASE EXAMPLES</a:t>
            </a:r>
          </a:p>
        </p:txBody>
      </p:sp>
      <p:sp>
        <p:nvSpPr>
          <p:cNvPr id="8" name="TextBox 8"/>
          <p:cNvSpPr txBox="1"/>
          <p:nvPr/>
        </p:nvSpPr>
        <p:spPr>
          <a:xfrm>
            <a:off x="2536634" y="6773717"/>
            <a:ext cx="3298718" cy="1534042"/>
          </a:xfrm>
          <a:prstGeom prst="rect">
            <a:avLst/>
          </a:prstGeom>
        </p:spPr>
        <p:txBody>
          <a:bodyPr lIns="0" tIns="0" rIns="0" bIns="0" rtlCol="0" anchor="t">
            <a:spAutoFit/>
          </a:bodyPr>
          <a:lstStyle/>
          <a:p>
            <a:pPr algn="ctr">
              <a:lnSpc>
                <a:spcPts val="4112"/>
              </a:lnSpc>
            </a:pPr>
            <a:r>
              <a:rPr lang="en-US" sz="2937">
                <a:solidFill>
                  <a:srgbClr val="0F2A37"/>
                </a:solidFill>
                <a:latin typeface="TT Hoves Italics"/>
              </a:rPr>
              <a:t>“This is the longest I’ve ever stayed here!”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7352101" y="966787"/>
            <a:ext cx="10222169" cy="9468554"/>
          </a:xfrm>
          <a:prstGeom prst="rect">
            <a:avLst/>
          </a:prstGeom>
        </p:spPr>
        <p:txBody>
          <a:bodyPr lIns="0" tIns="0" rIns="0" bIns="0" rtlCol="0" anchor="t">
            <a:spAutoFit/>
          </a:bodyPr>
          <a:lstStyle/>
          <a:p>
            <a:pPr marL="662511" lvl="1" indent="-331256" algn="l">
              <a:lnSpc>
                <a:spcPts val="3682"/>
              </a:lnSpc>
              <a:buFont typeface="Arial"/>
              <a:buChar char="•"/>
            </a:pPr>
            <a:r>
              <a:rPr lang="en-US" sz="3068" dirty="0">
                <a:solidFill>
                  <a:srgbClr val="FFFFFF"/>
                </a:solidFill>
                <a:latin typeface="TT Hoves"/>
              </a:rPr>
              <a:t>40 y/o man with OUD on methadone and end stage liver disease admitted to BMH on 2/6/24 after hospital admission for volume overload in the setting of decompensated cirrhosis and scrotal cellulitis.</a:t>
            </a:r>
          </a:p>
          <a:p>
            <a:pPr marL="662511" lvl="1" indent="-331256" algn="l">
              <a:lnSpc>
                <a:spcPts val="3682"/>
              </a:lnSpc>
              <a:buFont typeface="Arial"/>
              <a:buChar char="•"/>
            </a:pPr>
            <a:r>
              <a:rPr lang="en-US" sz="3068" dirty="0">
                <a:solidFill>
                  <a:srgbClr val="FFFFFF"/>
                </a:solidFill>
                <a:latin typeface="TT Hoves"/>
              </a:rPr>
              <a:t>When patient first started coming to respite, he couldn’t stay more than 48-72 hours due to cravings.</a:t>
            </a:r>
          </a:p>
          <a:p>
            <a:pPr marL="662511" lvl="1" indent="-331256" algn="l">
              <a:lnSpc>
                <a:spcPts val="3682"/>
              </a:lnSpc>
              <a:buFont typeface="Arial"/>
              <a:buChar char="•"/>
            </a:pPr>
            <a:r>
              <a:rPr lang="en-US" sz="3068" dirty="0">
                <a:solidFill>
                  <a:srgbClr val="FFFFFF"/>
                </a:solidFill>
                <a:latin typeface="TT Hoves"/>
              </a:rPr>
              <a:t> </a:t>
            </a:r>
            <a:r>
              <a:rPr lang="en-US" sz="3068" dirty="0">
                <a:solidFill>
                  <a:srgbClr val="FFFFFF"/>
                </a:solidFill>
                <a:latin typeface="TT Hoves Bold"/>
              </a:rPr>
              <a:t>He was stabilized on his diuretics and completed antibiotics for his infection successfully </a:t>
            </a:r>
            <a:r>
              <a:rPr lang="en-US" sz="3068" dirty="0">
                <a:solidFill>
                  <a:srgbClr val="FFFFFF"/>
                </a:solidFill>
                <a:latin typeface="TT Hoves" panose="020B0604020202020204" charset="0"/>
              </a:rPr>
              <a:t>during this admission</a:t>
            </a:r>
            <a:r>
              <a:rPr lang="en-US" sz="3068" dirty="0">
                <a:solidFill>
                  <a:srgbClr val="FFFFFF"/>
                </a:solidFill>
                <a:latin typeface="TT Hoves Bold"/>
              </a:rPr>
              <a:t>.</a:t>
            </a:r>
          </a:p>
          <a:p>
            <a:pPr marL="662511" lvl="1" indent="-331256" algn="l">
              <a:lnSpc>
                <a:spcPts val="3682"/>
              </a:lnSpc>
              <a:buFont typeface="Arial"/>
              <a:buChar char="•"/>
            </a:pPr>
            <a:r>
              <a:rPr lang="en-US" sz="3068" u="sng" dirty="0">
                <a:solidFill>
                  <a:srgbClr val="FFFFFF"/>
                </a:solidFill>
                <a:latin typeface="TT Hoves"/>
              </a:rPr>
              <a:t>Patient expressed gratitude for CAT team and safety he felt in 499. </a:t>
            </a:r>
          </a:p>
          <a:p>
            <a:pPr marL="662511" lvl="1" indent="-331256" algn="l">
              <a:lnSpc>
                <a:spcPts val="3682"/>
              </a:lnSpc>
              <a:buFont typeface="Arial"/>
              <a:buChar char="•"/>
            </a:pPr>
            <a:r>
              <a:rPr lang="en-US" sz="3068" u="sng" dirty="0">
                <a:solidFill>
                  <a:srgbClr val="FFFFFF"/>
                </a:solidFill>
                <a:latin typeface="TT Hoves"/>
              </a:rPr>
              <a:t>Near the end of his stay he came into 499 to talk about his wishes for the end of his life with staff he trusted. </a:t>
            </a:r>
          </a:p>
          <a:p>
            <a:pPr marL="662511" lvl="1" indent="-331256" algn="l">
              <a:lnSpc>
                <a:spcPts val="3682"/>
              </a:lnSpc>
              <a:buFont typeface="Arial"/>
              <a:buChar char="•"/>
            </a:pPr>
            <a:r>
              <a:rPr lang="en-US" sz="3068" dirty="0">
                <a:solidFill>
                  <a:srgbClr val="FFFFFF"/>
                </a:solidFill>
                <a:latin typeface="TT Hoves"/>
              </a:rPr>
              <a:t>He left via patient directed discharge after 35 days on 3/11/24.</a:t>
            </a:r>
          </a:p>
          <a:p>
            <a:pPr marL="1325023" lvl="2" indent="-441674" algn="l">
              <a:lnSpc>
                <a:spcPts val="3682"/>
              </a:lnSpc>
              <a:buFont typeface="Arial"/>
              <a:buChar char="⚬"/>
            </a:pPr>
            <a:r>
              <a:rPr lang="en-US" sz="3068" dirty="0">
                <a:solidFill>
                  <a:srgbClr val="FFFFFF"/>
                </a:solidFill>
                <a:latin typeface="TT Hoves"/>
              </a:rPr>
              <a:t>Prior to leaving, he came to staff and asked for them to prep a safer use kit and give it to his nurse, because he knew he frequently felt the urge to leave on the weekends. </a:t>
            </a:r>
          </a:p>
          <a:p>
            <a:pPr algn="l">
              <a:lnSpc>
                <a:spcPts val="3682"/>
              </a:lnSpc>
              <a:spcBef>
                <a:spcPct val="0"/>
              </a:spcBef>
            </a:pPr>
            <a:endParaRPr lang="en-US" sz="3068" dirty="0">
              <a:solidFill>
                <a:srgbClr val="FFFFFF"/>
              </a:solidFill>
              <a:latin typeface="TT Hoves"/>
            </a:endParaRPr>
          </a:p>
        </p:txBody>
      </p:sp>
      <p:sp>
        <p:nvSpPr>
          <p:cNvPr id="3" name="AutoShape 3"/>
          <p:cNvSpPr/>
          <p:nvPr/>
        </p:nvSpPr>
        <p:spPr>
          <a:xfrm>
            <a:off x="0" y="704643"/>
            <a:ext cx="18288049" cy="9525"/>
          </a:xfrm>
          <a:prstGeom prst="line">
            <a:avLst/>
          </a:prstGeom>
          <a:ln w="19050" cap="flat">
            <a:solidFill>
              <a:srgbClr val="CDD0D2"/>
            </a:solidFill>
            <a:prstDash val="solid"/>
            <a:headEnd type="none" w="sm" len="sm"/>
            <a:tailEnd type="none" w="sm" len="sm"/>
          </a:ln>
        </p:spPr>
        <p:txBody>
          <a:bodyPr/>
          <a:lstStyle/>
          <a:p>
            <a:endParaRPr lang="en-US"/>
          </a:p>
        </p:txBody>
      </p:sp>
      <p:sp>
        <p:nvSpPr>
          <p:cNvPr id="4" name="AutoShape 4"/>
          <p:cNvSpPr/>
          <p:nvPr/>
        </p:nvSpPr>
        <p:spPr>
          <a:xfrm flipV="1">
            <a:off x="6908964" y="0"/>
            <a:ext cx="0" cy="10395005"/>
          </a:xfrm>
          <a:prstGeom prst="line">
            <a:avLst/>
          </a:prstGeom>
          <a:ln w="19050" cap="flat">
            <a:solidFill>
              <a:srgbClr val="CDD0D2"/>
            </a:solidFill>
            <a:prstDash val="solid"/>
            <a:headEnd type="none" w="sm" len="sm"/>
            <a:tailEnd type="none" w="sm" len="sm"/>
          </a:ln>
        </p:spPr>
        <p:txBody>
          <a:bodyPr/>
          <a:lstStyle/>
          <a:p>
            <a:endParaRPr lang="en-US"/>
          </a:p>
        </p:txBody>
      </p:sp>
      <p:sp>
        <p:nvSpPr>
          <p:cNvPr id="5" name="Freeform 5"/>
          <p:cNvSpPr/>
          <p:nvPr/>
        </p:nvSpPr>
        <p:spPr>
          <a:xfrm>
            <a:off x="260654" y="8910614"/>
            <a:ext cx="1123646" cy="1123646"/>
          </a:xfrm>
          <a:custGeom>
            <a:avLst/>
            <a:gdLst/>
            <a:ahLst/>
            <a:cxnLst/>
            <a:rect l="l" t="t" r="r" b="b"/>
            <a:pathLst>
              <a:path w="1123646" h="1123646">
                <a:moveTo>
                  <a:pt x="0" y="0"/>
                </a:moveTo>
                <a:lnTo>
                  <a:pt x="1123646" y="0"/>
                </a:lnTo>
                <a:lnTo>
                  <a:pt x="1123646" y="1123646"/>
                </a:lnTo>
                <a:lnTo>
                  <a:pt x="0" y="1123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384300" y="1743166"/>
            <a:ext cx="4762500" cy="2009774"/>
          </a:xfrm>
          <a:prstGeom prst="rect">
            <a:avLst/>
          </a:prstGeom>
        </p:spPr>
        <p:txBody>
          <a:bodyPr lIns="0" tIns="0" rIns="0" bIns="0" rtlCol="0" anchor="t">
            <a:spAutoFit/>
          </a:bodyPr>
          <a:lstStyle/>
          <a:p>
            <a:pPr marL="0" lvl="0" indent="0" algn="l">
              <a:lnSpc>
                <a:spcPts val="7649"/>
              </a:lnSpc>
              <a:spcBef>
                <a:spcPct val="0"/>
              </a:spcBef>
            </a:pPr>
            <a:r>
              <a:rPr lang="en-US" sz="8499" u="none" strike="noStrike">
                <a:solidFill>
                  <a:srgbClr val="FFFFFF"/>
                </a:solidFill>
                <a:latin typeface="Forum"/>
              </a:rPr>
              <a:t>CASE EXAMPLES</a:t>
            </a:r>
          </a:p>
        </p:txBody>
      </p:sp>
      <p:pic>
        <p:nvPicPr>
          <p:cNvPr id="7" name="Picture 6" descr="A blue ribbon with a stethoscope and syringes">
            <a:extLst>
              <a:ext uri="{FF2B5EF4-FFF2-40B4-BE49-F238E27FC236}">
                <a16:creationId xmlns:a16="http://schemas.microsoft.com/office/drawing/2014/main" id="{BE9BA731-A46E-5ECA-9846-0AE790723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884711"/>
            <a:ext cx="4659123" cy="46591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359955" y="2344610"/>
            <a:ext cx="17568091" cy="7570599"/>
          </a:xfrm>
          <a:prstGeom prst="rect">
            <a:avLst/>
          </a:prstGeom>
        </p:spPr>
        <p:txBody>
          <a:bodyPr lIns="0" tIns="0" rIns="0" bIns="0" rtlCol="0" anchor="t">
            <a:spAutoFit/>
          </a:bodyPr>
          <a:lstStyle/>
          <a:p>
            <a:pPr marL="662511" lvl="1" indent="-331256" algn="l">
              <a:lnSpc>
                <a:spcPts val="3682"/>
              </a:lnSpc>
              <a:buFont typeface="Arial"/>
              <a:buChar char="•"/>
            </a:pPr>
            <a:r>
              <a:rPr lang="en-US" sz="3068" dirty="0">
                <a:solidFill>
                  <a:srgbClr val="FFFFFF"/>
                </a:solidFill>
                <a:latin typeface="TT Hoves"/>
              </a:rPr>
              <a:t>52 y/o man w/ OUD admitted to BMH on 12/11/23 after a prolonged hospitalization for complex L2-L3 osteomyelitis-discitis with epidural abscess requiring spinal decompression and surgical debridement, followed by 6 weeks of IV </a:t>
            </a:r>
            <a:r>
              <a:rPr lang="en-US" sz="3068" dirty="0" err="1">
                <a:solidFill>
                  <a:srgbClr val="FFFFFF"/>
                </a:solidFill>
                <a:latin typeface="TT Hoves"/>
              </a:rPr>
              <a:t>abx</a:t>
            </a:r>
            <a:r>
              <a:rPr lang="en-US" sz="3068" dirty="0">
                <a:solidFill>
                  <a:srgbClr val="FFFFFF"/>
                </a:solidFill>
                <a:latin typeface="TT Hoves"/>
              </a:rPr>
              <a:t> and 3-6 </a:t>
            </a:r>
            <a:r>
              <a:rPr lang="en-US" sz="3068" dirty="0" err="1">
                <a:solidFill>
                  <a:srgbClr val="FFFFFF"/>
                </a:solidFill>
                <a:latin typeface="TT Hoves"/>
              </a:rPr>
              <a:t>mos</a:t>
            </a:r>
            <a:r>
              <a:rPr lang="en-US" sz="3068" dirty="0">
                <a:solidFill>
                  <a:srgbClr val="FFFFFF"/>
                </a:solidFill>
                <a:latin typeface="TT Hoves"/>
              </a:rPr>
              <a:t> of oral </a:t>
            </a:r>
            <a:r>
              <a:rPr lang="en-US" sz="3068" dirty="0" err="1">
                <a:solidFill>
                  <a:srgbClr val="FFFFFF"/>
                </a:solidFill>
                <a:latin typeface="TT Hoves"/>
              </a:rPr>
              <a:t>abx</a:t>
            </a:r>
            <a:r>
              <a:rPr lang="en-US" sz="3068" dirty="0">
                <a:solidFill>
                  <a:srgbClr val="FFFFFF"/>
                </a:solidFill>
                <a:latin typeface="TT Hoves"/>
              </a:rPr>
              <a:t>.</a:t>
            </a:r>
          </a:p>
          <a:p>
            <a:pPr marL="662511" lvl="1" indent="-331256" algn="l">
              <a:lnSpc>
                <a:spcPts val="3682"/>
              </a:lnSpc>
              <a:buFont typeface="Arial"/>
              <a:buChar char="•"/>
            </a:pPr>
            <a:r>
              <a:rPr lang="en-US" sz="3068" dirty="0">
                <a:solidFill>
                  <a:srgbClr val="FFFFFF"/>
                </a:solidFill>
                <a:latin typeface="TT Hoves"/>
              </a:rPr>
              <a:t>He was on high doses of opioid analgesics for pain control and had been attempting to start Suboxone via a microdose induction for several weeks. Not on MOUD at time of BMH admission.</a:t>
            </a:r>
          </a:p>
          <a:p>
            <a:pPr marL="662511" lvl="1" indent="-331256" algn="l">
              <a:lnSpc>
                <a:spcPts val="3682"/>
              </a:lnSpc>
              <a:buFont typeface="Arial"/>
              <a:buChar char="•"/>
            </a:pPr>
            <a:r>
              <a:rPr lang="en-US" sz="3068" dirty="0">
                <a:solidFill>
                  <a:srgbClr val="FFFFFF"/>
                </a:solidFill>
                <a:latin typeface="TT Hoves Bold"/>
              </a:rPr>
              <a:t>Multiple overdoses requiring Narcan in his first week at BMH; found injecting into his PICC line and flushing it with tap water on several occasions by team nurses. </a:t>
            </a:r>
            <a:r>
              <a:rPr lang="en-US" sz="3068" u="sng" dirty="0">
                <a:solidFill>
                  <a:srgbClr val="FFFFFF"/>
                </a:solidFill>
                <a:latin typeface="TT Hoves Bold"/>
              </a:rPr>
              <a:t>Harm reduction education performed.</a:t>
            </a:r>
          </a:p>
          <a:p>
            <a:pPr marL="662511" lvl="1" indent="-331256" algn="l">
              <a:lnSpc>
                <a:spcPts val="3682"/>
              </a:lnSpc>
              <a:buFont typeface="Arial"/>
              <a:buChar char="•"/>
            </a:pPr>
            <a:r>
              <a:rPr lang="en-US" sz="3068" dirty="0">
                <a:solidFill>
                  <a:srgbClr val="FFFFFF"/>
                </a:solidFill>
                <a:latin typeface="TT Hoves"/>
              </a:rPr>
              <a:t>Sent to the ED on 12/17 for AMS and fevers, found to have VRE bacteremia and candida albicans fungemia. Admitted to the hospital from 12/17-12/21. PICC removed. No evidence of endocarditis. Treated with appropriate </a:t>
            </a:r>
            <a:r>
              <a:rPr lang="en-US" sz="3068" dirty="0" err="1">
                <a:solidFill>
                  <a:srgbClr val="FFFFFF"/>
                </a:solidFill>
                <a:latin typeface="TT Hoves"/>
              </a:rPr>
              <a:t>abx</a:t>
            </a:r>
            <a:r>
              <a:rPr lang="en-US" sz="3068" dirty="0">
                <a:solidFill>
                  <a:srgbClr val="FFFFFF"/>
                </a:solidFill>
                <a:latin typeface="TT Hoves"/>
              </a:rPr>
              <a:t> and antifungals.</a:t>
            </a:r>
          </a:p>
          <a:p>
            <a:pPr marL="1325023" lvl="2" indent="-441674" algn="l">
              <a:lnSpc>
                <a:spcPts val="3682"/>
              </a:lnSpc>
              <a:buFont typeface="Arial"/>
              <a:buChar char="⚬"/>
            </a:pPr>
            <a:r>
              <a:rPr lang="en-US" sz="3068" dirty="0">
                <a:solidFill>
                  <a:srgbClr val="FFFFFF"/>
                </a:solidFill>
                <a:latin typeface="TT Hoves"/>
              </a:rPr>
              <a:t>Returned to BMH, completed </a:t>
            </a:r>
            <a:r>
              <a:rPr lang="en-US" sz="3068" dirty="0" err="1">
                <a:solidFill>
                  <a:srgbClr val="FFFFFF"/>
                </a:solidFill>
                <a:latin typeface="TT Hoves"/>
              </a:rPr>
              <a:t>abx</a:t>
            </a:r>
            <a:r>
              <a:rPr lang="en-US" sz="3068" dirty="0">
                <a:solidFill>
                  <a:srgbClr val="FFFFFF"/>
                </a:solidFill>
                <a:latin typeface="TT Hoves"/>
              </a:rPr>
              <a:t>. He continued to try transition to Suboxone at BMH but was not successful, eventually decided to</a:t>
            </a:r>
            <a:r>
              <a:rPr lang="en-US" sz="3068" dirty="0">
                <a:solidFill>
                  <a:srgbClr val="FFFFFF"/>
                </a:solidFill>
                <a:latin typeface="TT Hoves Bold"/>
              </a:rPr>
              <a:t> start MMT</a:t>
            </a:r>
            <a:r>
              <a:rPr lang="en-US" sz="3068" dirty="0">
                <a:solidFill>
                  <a:srgbClr val="FFFFFF"/>
                </a:solidFill>
                <a:latin typeface="TT Hoves"/>
              </a:rPr>
              <a:t>.</a:t>
            </a:r>
            <a:r>
              <a:rPr lang="en-US" sz="3068" u="sng" dirty="0">
                <a:solidFill>
                  <a:srgbClr val="FFFFFF"/>
                </a:solidFill>
                <a:latin typeface="TT Hoves Bold"/>
              </a:rPr>
              <a:t> No additional overdoses. Supported by entire care team, engaged in art. Discharged to an inpatient substance use treatment program on 3/7/24.</a:t>
            </a:r>
          </a:p>
          <a:p>
            <a:pPr algn="l">
              <a:lnSpc>
                <a:spcPts val="3682"/>
              </a:lnSpc>
              <a:spcBef>
                <a:spcPct val="0"/>
              </a:spcBef>
            </a:pPr>
            <a:endParaRPr lang="en-US" sz="3068" u="sng" dirty="0">
              <a:solidFill>
                <a:srgbClr val="FFFFFF"/>
              </a:solidFill>
              <a:latin typeface="TT Hoves Bold"/>
            </a:endParaRPr>
          </a:p>
        </p:txBody>
      </p:sp>
      <p:sp>
        <p:nvSpPr>
          <p:cNvPr id="3" name="AutoShape 3"/>
          <p:cNvSpPr/>
          <p:nvPr/>
        </p:nvSpPr>
        <p:spPr>
          <a:xfrm>
            <a:off x="0" y="704643"/>
            <a:ext cx="18288049" cy="9525"/>
          </a:xfrm>
          <a:prstGeom prst="line">
            <a:avLst/>
          </a:prstGeom>
          <a:ln w="19050" cap="flat">
            <a:solidFill>
              <a:srgbClr val="CDD0D2"/>
            </a:solidFill>
            <a:prstDash val="solid"/>
            <a:headEnd type="none" w="sm" len="sm"/>
            <a:tailEnd type="none" w="sm" len="sm"/>
          </a:ln>
        </p:spPr>
        <p:txBody>
          <a:bodyPr/>
          <a:lstStyle/>
          <a:p>
            <a:endParaRPr lang="en-US"/>
          </a:p>
        </p:txBody>
      </p:sp>
      <p:sp>
        <p:nvSpPr>
          <p:cNvPr id="4" name="Freeform 4"/>
          <p:cNvSpPr/>
          <p:nvPr/>
        </p:nvSpPr>
        <p:spPr>
          <a:xfrm>
            <a:off x="16598682" y="49486"/>
            <a:ext cx="1329364" cy="1329364"/>
          </a:xfrm>
          <a:custGeom>
            <a:avLst/>
            <a:gdLst/>
            <a:ahLst/>
            <a:cxnLst/>
            <a:rect l="l" t="t" r="r" b="b"/>
            <a:pathLst>
              <a:path w="1329364" h="1329364">
                <a:moveTo>
                  <a:pt x="0" y="0"/>
                </a:moveTo>
                <a:lnTo>
                  <a:pt x="1329363" y="0"/>
                </a:lnTo>
                <a:lnTo>
                  <a:pt x="1329363" y="1329364"/>
                </a:lnTo>
                <a:lnTo>
                  <a:pt x="0" y="1329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632561" y="1129339"/>
            <a:ext cx="8321523" cy="1047749"/>
          </a:xfrm>
          <a:prstGeom prst="rect">
            <a:avLst/>
          </a:prstGeom>
        </p:spPr>
        <p:txBody>
          <a:bodyPr lIns="0" tIns="0" rIns="0" bIns="0" rtlCol="0" anchor="t">
            <a:spAutoFit/>
          </a:bodyPr>
          <a:lstStyle/>
          <a:p>
            <a:pPr marL="0" lvl="0" indent="0" algn="l">
              <a:lnSpc>
                <a:spcPts val="7649"/>
              </a:lnSpc>
              <a:spcBef>
                <a:spcPct val="0"/>
              </a:spcBef>
            </a:pPr>
            <a:r>
              <a:rPr lang="en-US" sz="8499" u="none" strike="noStrike">
                <a:solidFill>
                  <a:srgbClr val="FFFFFF"/>
                </a:solidFill>
                <a:latin typeface="Forum"/>
              </a:rPr>
              <a:t>CASE EXAMPLES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7162185" y="1060505"/>
            <a:ext cx="10665306" cy="9468554"/>
          </a:xfrm>
          <a:prstGeom prst="rect">
            <a:avLst/>
          </a:prstGeom>
        </p:spPr>
        <p:txBody>
          <a:bodyPr lIns="0" tIns="0" rIns="0" bIns="0" rtlCol="0" anchor="t">
            <a:spAutoFit/>
          </a:bodyPr>
          <a:lstStyle/>
          <a:p>
            <a:pPr marL="662511" lvl="1" indent="-331256" algn="l">
              <a:lnSpc>
                <a:spcPts val="3682"/>
              </a:lnSpc>
              <a:buFont typeface="Arial"/>
              <a:buChar char="•"/>
            </a:pPr>
            <a:r>
              <a:rPr lang="en-US" sz="3068" dirty="0">
                <a:solidFill>
                  <a:srgbClr val="FFFFFF"/>
                </a:solidFill>
                <a:latin typeface="TT Hoves"/>
              </a:rPr>
              <a:t>39 y/o woman with OUD on MMT and recurrent MV endocarditis in the setting of IVDU and partial treatment due to s</a:t>
            </a:r>
            <a:r>
              <a:rPr lang="en-US" sz="3068" dirty="0">
                <a:solidFill>
                  <a:srgbClr val="FFFFFF"/>
                </a:solidFill>
                <a:latin typeface="TT Hoves Bold"/>
              </a:rPr>
              <a:t>elf directed discharges from hospitals. </a:t>
            </a:r>
          </a:p>
          <a:p>
            <a:pPr marL="662511" lvl="1" indent="-331256" algn="l">
              <a:lnSpc>
                <a:spcPts val="3682"/>
              </a:lnSpc>
              <a:buFont typeface="Arial"/>
              <a:buChar char="•"/>
            </a:pPr>
            <a:r>
              <a:rPr lang="en-US" sz="3068" dirty="0">
                <a:solidFill>
                  <a:srgbClr val="FFFFFF"/>
                </a:solidFill>
                <a:latin typeface="TT Hoves"/>
              </a:rPr>
              <a:t>She underwent bioprosthetic valve replacement on 12/15/22. Several reinfections caused severe prosthetic valve stenosis and moderate MR causing NYHA class III-IV HF. </a:t>
            </a:r>
          </a:p>
          <a:p>
            <a:pPr marL="662511" lvl="1" indent="-331256" algn="l">
              <a:lnSpc>
                <a:spcPts val="3682"/>
              </a:lnSpc>
              <a:buFont typeface="Arial"/>
              <a:buChar char="•"/>
            </a:pPr>
            <a:r>
              <a:rPr lang="en-US" sz="3068" dirty="0">
                <a:solidFill>
                  <a:srgbClr val="FFFFFF"/>
                </a:solidFill>
                <a:latin typeface="TT Hoves"/>
              </a:rPr>
              <a:t> Admitted to a nearby hospital on 10/7/23 (left 10/14 but returned 10/15) with fevers and AMS. Found to have MV endocarditis with aortic root abscess, B/L endophthalmitis, septic emboli causing CVA with hemorrhagic transformation, splenic infarct, and LLE embolism causing limb ischemia and requiring embolectomy/fasciotomy.</a:t>
            </a:r>
          </a:p>
          <a:p>
            <a:pPr marL="662511" lvl="1" indent="-331256" algn="l">
              <a:lnSpc>
                <a:spcPts val="3682"/>
              </a:lnSpc>
              <a:buFont typeface="Arial"/>
              <a:buChar char="•"/>
            </a:pPr>
            <a:r>
              <a:rPr lang="en-US" sz="3068" dirty="0">
                <a:solidFill>
                  <a:srgbClr val="FFFFFF"/>
                </a:solidFill>
                <a:latin typeface="TT Hoves Bold"/>
              </a:rPr>
              <a:t>She was admitted to BMH on 11/9/23 to complete an 8-week IV </a:t>
            </a:r>
            <a:r>
              <a:rPr lang="en-US" sz="3068" dirty="0" err="1">
                <a:solidFill>
                  <a:srgbClr val="FFFFFF"/>
                </a:solidFill>
                <a:latin typeface="TT Hoves Bold"/>
              </a:rPr>
              <a:t>abx</a:t>
            </a:r>
            <a:r>
              <a:rPr lang="en-US" sz="3068" dirty="0">
                <a:solidFill>
                  <a:srgbClr val="FFFFFF"/>
                </a:solidFill>
                <a:latin typeface="TT Hoves Bold"/>
              </a:rPr>
              <a:t> course. Her infections and her opioid use stabilized.</a:t>
            </a:r>
          </a:p>
          <a:p>
            <a:pPr marL="662511" lvl="1" indent="-331256" algn="l">
              <a:lnSpc>
                <a:spcPts val="3682"/>
              </a:lnSpc>
              <a:buFont typeface="Arial"/>
              <a:buChar char="•"/>
            </a:pPr>
            <a:r>
              <a:rPr lang="en-US" sz="3068" u="sng" dirty="0">
                <a:solidFill>
                  <a:srgbClr val="FFFFFF"/>
                </a:solidFill>
                <a:latin typeface="TT Hoves Bold"/>
              </a:rPr>
              <a:t>She underwent a successful surgical repair of her prosthetic mitral valve on 4/3/24 and is still at BMH.</a:t>
            </a:r>
          </a:p>
          <a:p>
            <a:pPr algn="l">
              <a:lnSpc>
                <a:spcPts val="3682"/>
              </a:lnSpc>
              <a:spcBef>
                <a:spcPct val="0"/>
              </a:spcBef>
            </a:pPr>
            <a:endParaRPr lang="en-US" sz="3068" u="sng" dirty="0">
              <a:solidFill>
                <a:srgbClr val="FFFFFF"/>
              </a:solidFill>
              <a:latin typeface="TT Hoves Bold"/>
            </a:endParaRPr>
          </a:p>
        </p:txBody>
      </p:sp>
      <p:sp>
        <p:nvSpPr>
          <p:cNvPr id="3" name="AutoShape 3"/>
          <p:cNvSpPr/>
          <p:nvPr/>
        </p:nvSpPr>
        <p:spPr>
          <a:xfrm>
            <a:off x="0" y="704643"/>
            <a:ext cx="18288049" cy="9525"/>
          </a:xfrm>
          <a:prstGeom prst="line">
            <a:avLst/>
          </a:prstGeom>
          <a:ln w="19050" cap="flat">
            <a:solidFill>
              <a:srgbClr val="CDD0D2"/>
            </a:solidFill>
            <a:prstDash val="solid"/>
            <a:headEnd type="none" w="sm" len="sm"/>
            <a:tailEnd type="none" w="sm" len="sm"/>
          </a:ln>
        </p:spPr>
        <p:txBody>
          <a:bodyPr/>
          <a:lstStyle/>
          <a:p>
            <a:endParaRPr lang="en-US"/>
          </a:p>
        </p:txBody>
      </p:sp>
      <p:sp>
        <p:nvSpPr>
          <p:cNvPr id="4" name="AutoShape 4"/>
          <p:cNvSpPr/>
          <p:nvPr/>
        </p:nvSpPr>
        <p:spPr>
          <a:xfrm flipV="1">
            <a:off x="6908964" y="0"/>
            <a:ext cx="0" cy="10395005"/>
          </a:xfrm>
          <a:prstGeom prst="line">
            <a:avLst/>
          </a:prstGeom>
          <a:ln w="19050" cap="flat">
            <a:solidFill>
              <a:srgbClr val="CDD0D2"/>
            </a:solidFill>
            <a:prstDash val="solid"/>
            <a:headEnd type="none" w="sm" len="sm"/>
            <a:tailEnd type="none" w="sm" len="sm"/>
          </a:ln>
        </p:spPr>
        <p:txBody>
          <a:bodyPr/>
          <a:lstStyle/>
          <a:p>
            <a:endParaRPr lang="en-US"/>
          </a:p>
        </p:txBody>
      </p:sp>
      <p:sp>
        <p:nvSpPr>
          <p:cNvPr id="5" name="Freeform 5"/>
          <p:cNvSpPr/>
          <p:nvPr/>
        </p:nvSpPr>
        <p:spPr>
          <a:xfrm>
            <a:off x="355600" y="8767757"/>
            <a:ext cx="1281909" cy="1281909"/>
          </a:xfrm>
          <a:custGeom>
            <a:avLst/>
            <a:gdLst/>
            <a:ahLst/>
            <a:cxnLst/>
            <a:rect l="l" t="t" r="r" b="b"/>
            <a:pathLst>
              <a:path w="1281909" h="1281909">
                <a:moveTo>
                  <a:pt x="0" y="0"/>
                </a:moveTo>
                <a:lnTo>
                  <a:pt x="1281909" y="0"/>
                </a:lnTo>
                <a:lnTo>
                  <a:pt x="1281909" y="1281909"/>
                </a:lnTo>
                <a:lnTo>
                  <a:pt x="0" y="1281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384300" y="1743166"/>
            <a:ext cx="4762500" cy="2009774"/>
          </a:xfrm>
          <a:prstGeom prst="rect">
            <a:avLst/>
          </a:prstGeom>
        </p:spPr>
        <p:txBody>
          <a:bodyPr lIns="0" tIns="0" rIns="0" bIns="0" rtlCol="0" anchor="t">
            <a:spAutoFit/>
          </a:bodyPr>
          <a:lstStyle/>
          <a:p>
            <a:pPr marL="0" lvl="0" indent="0" algn="l">
              <a:lnSpc>
                <a:spcPts val="7649"/>
              </a:lnSpc>
              <a:spcBef>
                <a:spcPct val="0"/>
              </a:spcBef>
            </a:pPr>
            <a:r>
              <a:rPr lang="en-US" sz="8499" u="none" strike="noStrike">
                <a:solidFill>
                  <a:srgbClr val="FFFFFF"/>
                </a:solidFill>
                <a:latin typeface="Forum"/>
              </a:rPr>
              <a:t>CASE EXAMPLES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1063295" y="576037"/>
            <a:ext cx="14416817" cy="1466850"/>
          </a:xfrm>
          <a:prstGeom prst="rect">
            <a:avLst/>
          </a:prstGeom>
        </p:spPr>
        <p:txBody>
          <a:bodyPr lIns="0" tIns="0" rIns="0" bIns="0" rtlCol="0" anchor="t">
            <a:spAutoFit/>
          </a:bodyPr>
          <a:lstStyle/>
          <a:p>
            <a:pPr algn="l">
              <a:lnSpc>
                <a:spcPts val="11519"/>
              </a:lnSpc>
            </a:pPr>
            <a:r>
              <a:rPr lang="en-US" sz="9599">
                <a:solidFill>
                  <a:srgbClr val="FFFFFF"/>
                </a:solidFill>
                <a:latin typeface="Forum"/>
              </a:rPr>
              <a:t>EXPECTATIONS VS. REALITY</a:t>
            </a:r>
          </a:p>
        </p:txBody>
      </p:sp>
      <p:sp>
        <p:nvSpPr>
          <p:cNvPr id="3" name="TextBox 3"/>
          <p:cNvSpPr txBox="1"/>
          <p:nvPr/>
        </p:nvSpPr>
        <p:spPr>
          <a:xfrm>
            <a:off x="531648" y="1976212"/>
            <a:ext cx="17224705" cy="7956217"/>
          </a:xfrm>
          <a:prstGeom prst="rect">
            <a:avLst/>
          </a:prstGeom>
        </p:spPr>
        <p:txBody>
          <a:bodyPr lIns="0" tIns="0" rIns="0" bIns="0" rtlCol="0" anchor="t">
            <a:spAutoFit/>
          </a:bodyPr>
          <a:lstStyle/>
          <a:p>
            <a:pPr marL="734059" lvl="1" indent="-367030" algn="l">
              <a:lnSpc>
                <a:spcPts val="4759"/>
              </a:lnSpc>
              <a:buFont typeface="Arial"/>
              <a:buChar char="•"/>
            </a:pPr>
            <a:r>
              <a:rPr lang="en-US" sz="3399" b="1" dirty="0">
                <a:solidFill>
                  <a:srgbClr val="FFFFFF"/>
                </a:solidFill>
                <a:latin typeface="TT Hoves" panose="020B0604020202020204" charset="0"/>
              </a:rPr>
              <a:t>Patients were very quick to trust CAT techs </a:t>
            </a:r>
            <a:r>
              <a:rPr lang="en-US" sz="3399" dirty="0">
                <a:solidFill>
                  <a:srgbClr val="FFFFFF"/>
                </a:solidFill>
                <a:latin typeface="TT Hoves" panose="020B0604020202020204" charset="0"/>
              </a:rPr>
              <a:t>and utilize CAT room.</a:t>
            </a:r>
          </a:p>
          <a:p>
            <a:pPr marL="734059" lvl="1" indent="-367030" algn="l">
              <a:lnSpc>
                <a:spcPts val="4759"/>
              </a:lnSpc>
              <a:buFont typeface="Arial"/>
              <a:buChar char="•"/>
            </a:pPr>
            <a:r>
              <a:rPr lang="en-US" sz="3399" b="1" dirty="0">
                <a:solidFill>
                  <a:srgbClr val="FFFFFF"/>
                </a:solidFill>
                <a:latin typeface="TT Hoves" panose="020B0604020202020204" charset="0"/>
              </a:rPr>
              <a:t>Less sedation monitoring than expected</a:t>
            </a:r>
            <a:r>
              <a:rPr lang="en-US" sz="3399" dirty="0">
                <a:solidFill>
                  <a:srgbClr val="FFFFFF"/>
                </a:solidFill>
                <a:latin typeface="TT Hoves" panose="020B0604020202020204" charset="0"/>
              </a:rPr>
              <a:t>, CAT techs’ role is much broader</a:t>
            </a:r>
          </a:p>
          <a:p>
            <a:pPr marL="1468119" lvl="2" indent="-489373" algn="l">
              <a:lnSpc>
                <a:spcPts val="4759"/>
              </a:lnSpc>
              <a:buFont typeface="Arial"/>
              <a:buChar char="⚬"/>
            </a:pPr>
            <a:r>
              <a:rPr lang="en-US" sz="3399" dirty="0">
                <a:solidFill>
                  <a:srgbClr val="FFFFFF"/>
                </a:solidFill>
                <a:latin typeface="TT Hoves" panose="020B0604020202020204" charset="0"/>
              </a:rPr>
              <a:t>Methadone connection</a:t>
            </a:r>
          </a:p>
          <a:p>
            <a:pPr marL="1468119" lvl="2" indent="-489373">
              <a:lnSpc>
                <a:spcPts val="4759"/>
              </a:lnSpc>
              <a:buFont typeface="Arial"/>
              <a:buChar char="⚬"/>
            </a:pPr>
            <a:r>
              <a:rPr lang="en-US" sz="3399" dirty="0" err="1">
                <a:solidFill>
                  <a:srgbClr val="FFFFFF"/>
                </a:solidFill>
                <a:latin typeface="TT Hoves" panose="020B0604020202020204" charset="0"/>
              </a:rPr>
              <a:t>Sublocade</a:t>
            </a:r>
            <a:r>
              <a:rPr lang="en-US" sz="3399" dirty="0">
                <a:solidFill>
                  <a:srgbClr val="FFFFFF"/>
                </a:solidFill>
                <a:latin typeface="TT Hoves" panose="020B0604020202020204" charset="0"/>
              </a:rPr>
              <a:t> connection</a:t>
            </a:r>
          </a:p>
          <a:p>
            <a:pPr marL="1468119" lvl="2" indent="-489373" algn="l">
              <a:lnSpc>
                <a:spcPts val="4759"/>
              </a:lnSpc>
              <a:buFont typeface="Arial"/>
              <a:buChar char="⚬"/>
            </a:pPr>
            <a:r>
              <a:rPr lang="en-US" sz="3399" dirty="0">
                <a:solidFill>
                  <a:srgbClr val="FFFFFF"/>
                </a:solidFill>
                <a:latin typeface="TT Hoves" panose="020B0604020202020204" charset="0"/>
              </a:rPr>
              <a:t>Groups w/ BH team</a:t>
            </a:r>
          </a:p>
          <a:p>
            <a:pPr marL="1468119" lvl="2" indent="-489373" algn="l">
              <a:lnSpc>
                <a:spcPts val="4759"/>
              </a:lnSpc>
              <a:buFont typeface="Arial"/>
              <a:buChar char="⚬"/>
            </a:pPr>
            <a:r>
              <a:rPr lang="en-US" sz="3399" dirty="0">
                <a:solidFill>
                  <a:srgbClr val="FFFFFF"/>
                </a:solidFill>
                <a:latin typeface="TT Hoves" panose="020B0604020202020204" charset="0"/>
              </a:rPr>
              <a:t>Harm reduction education and supplies</a:t>
            </a:r>
          </a:p>
          <a:p>
            <a:pPr marL="1468119" lvl="2" indent="-489373" algn="l">
              <a:lnSpc>
                <a:spcPts val="4759"/>
              </a:lnSpc>
              <a:buFont typeface="Arial"/>
              <a:buChar char="⚬"/>
            </a:pPr>
            <a:r>
              <a:rPr lang="en-US" sz="3399" dirty="0">
                <a:solidFill>
                  <a:srgbClr val="FFFFFF"/>
                </a:solidFill>
                <a:latin typeface="TT Hoves" panose="020B0604020202020204" charset="0"/>
              </a:rPr>
              <a:t>Mindfulness and meditation</a:t>
            </a:r>
          </a:p>
          <a:p>
            <a:pPr marL="1468119" lvl="2" indent="-489373" algn="l">
              <a:lnSpc>
                <a:spcPts val="4759"/>
              </a:lnSpc>
              <a:buFont typeface="Arial"/>
              <a:buChar char="⚬"/>
            </a:pPr>
            <a:r>
              <a:rPr lang="en-US" sz="3399" dirty="0">
                <a:solidFill>
                  <a:srgbClr val="FFFFFF"/>
                </a:solidFill>
                <a:latin typeface="TT Hoves" panose="020B0604020202020204" charset="0"/>
              </a:rPr>
              <a:t>Bio-psych social evaluations for treatment program referrals</a:t>
            </a:r>
          </a:p>
          <a:p>
            <a:pPr marL="1468119" lvl="2" indent="-489373" algn="l">
              <a:lnSpc>
                <a:spcPts val="4759"/>
              </a:lnSpc>
              <a:buFont typeface="Arial"/>
              <a:buChar char="⚬"/>
            </a:pPr>
            <a:r>
              <a:rPr lang="en-US" sz="3399" dirty="0">
                <a:solidFill>
                  <a:srgbClr val="FFFFFF"/>
                </a:solidFill>
                <a:latin typeface="TT Hoves" panose="020B0604020202020204" charset="0"/>
              </a:rPr>
              <a:t>Wound care and phlebotomy for CAT patients</a:t>
            </a:r>
          </a:p>
          <a:p>
            <a:pPr marL="734059" lvl="1" indent="-367030" algn="l">
              <a:lnSpc>
                <a:spcPts val="4759"/>
              </a:lnSpc>
              <a:buFont typeface="Arial"/>
              <a:buChar char="•"/>
            </a:pPr>
            <a:r>
              <a:rPr lang="en-US" sz="3399" dirty="0">
                <a:solidFill>
                  <a:srgbClr val="FFFFFF"/>
                </a:solidFill>
                <a:latin typeface="TT Hoves" panose="020B0604020202020204" charset="0"/>
              </a:rPr>
              <a:t>Not all use is the same – </a:t>
            </a:r>
            <a:r>
              <a:rPr lang="en-US" sz="3399" b="1" dirty="0">
                <a:solidFill>
                  <a:srgbClr val="FFFFFF"/>
                </a:solidFill>
                <a:latin typeface="TT Hoves" panose="020B0604020202020204" charset="0"/>
              </a:rPr>
              <a:t>varying levels of use in one room can be challenging for patients</a:t>
            </a:r>
          </a:p>
          <a:p>
            <a:pPr marL="734059" lvl="1" indent="-367030" algn="l">
              <a:lnSpc>
                <a:spcPts val="4759"/>
              </a:lnSpc>
              <a:buFont typeface="Arial"/>
              <a:buChar char="•"/>
            </a:pPr>
            <a:r>
              <a:rPr lang="en-US" sz="3399" dirty="0" err="1">
                <a:solidFill>
                  <a:srgbClr val="FFFFFF"/>
                </a:solidFill>
                <a:latin typeface="TT Hoves" panose="020B0604020202020204" charset="0"/>
              </a:rPr>
              <a:t>Cohorting</a:t>
            </a:r>
            <a:r>
              <a:rPr lang="en-US" sz="3399" dirty="0">
                <a:solidFill>
                  <a:srgbClr val="FFFFFF"/>
                </a:solidFill>
                <a:latin typeface="TT Hoves" panose="020B0604020202020204" charset="0"/>
              </a:rPr>
              <a:t> was not as realistic as we thought it would be.</a:t>
            </a:r>
          </a:p>
          <a:p>
            <a:pPr marL="734059" lvl="1" indent="-367030" algn="l">
              <a:lnSpc>
                <a:spcPts val="4759"/>
              </a:lnSpc>
              <a:buFont typeface="Arial"/>
              <a:buChar char="•"/>
            </a:pPr>
            <a:r>
              <a:rPr lang="en-US" sz="3399" dirty="0">
                <a:solidFill>
                  <a:srgbClr val="FFFFFF"/>
                </a:solidFill>
                <a:latin typeface="TT Hoves" panose="020B0604020202020204" charset="0"/>
              </a:rPr>
              <a:t>More sedation monitoring of non-CAT patients.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a:off x="13135741" y="1028700"/>
            <a:ext cx="1840591" cy="1463270"/>
          </a:xfrm>
          <a:custGeom>
            <a:avLst/>
            <a:gdLst/>
            <a:ahLst/>
            <a:cxnLst/>
            <a:rect l="l" t="t" r="r" b="b"/>
            <a:pathLst>
              <a:path w="1840591" h="1463270">
                <a:moveTo>
                  <a:pt x="0" y="0"/>
                </a:moveTo>
                <a:lnTo>
                  <a:pt x="1840591" y="0"/>
                </a:lnTo>
                <a:lnTo>
                  <a:pt x="1840591" y="1463270"/>
                </a:lnTo>
                <a:lnTo>
                  <a:pt x="0" y="1463270"/>
                </a:lnTo>
                <a:lnTo>
                  <a:pt x="0" y="0"/>
                </a:lnTo>
                <a:close/>
              </a:path>
            </a:pathLst>
          </a:custGeom>
          <a:blipFill>
            <a:blip r:embed="rId2"/>
            <a:stretch>
              <a:fillRect/>
            </a:stretch>
          </a:blipFill>
        </p:spPr>
        <p:txBody>
          <a:bodyPr/>
          <a:lstStyle/>
          <a:p>
            <a:endParaRPr lang="en-US"/>
          </a:p>
        </p:txBody>
      </p:sp>
      <p:sp>
        <p:nvSpPr>
          <p:cNvPr id="3" name="Freeform 3"/>
          <p:cNvSpPr/>
          <p:nvPr/>
        </p:nvSpPr>
        <p:spPr>
          <a:xfrm>
            <a:off x="10088041" y="2162925"/>
            <a:ext cx="1324259" cy="1463270"/>
          </a:xfrm>
          <a:custGeom>
            <a:avLst/>
            <a:gdLst/>
            <a:ahLst/>
            <a:cxnLst/>
            <a:rect l="l" t="t" r="r" b="b"/>
            <a:pathLst>
              <a:path w="1324259" h="1463270">
                <a:moveTo>
                  <a:pt x="0" y="0"/>
                </a:moveTo>
                <a:lnTo>
                  <a:pt x="1324259" y="0"/>
                </a:lnTo>
                <a:lnTo>
                  <a:pt x="1324259" y="1463270"/>
                </a:lnTo>
                <a:lnTo>
                  <a:pt x="0" y="1463270"/>
                </a:lnTo>
                <a:lnTo>
                  <a:pt x="0" y="0"/>
                </a:lnTo>
                <a:close/>
              </a:path>
            </a:pathLst>
          </a:custGeom>
          <a:blipFill>
            <a:blip r:embed="rId3"/>
            <a:stretch>
              <a:fillRect/>
            </a:stretch>
          </a:blipFill>
        </p:spPr>
        <p:txBody>
          <a:bodyPr/>
          <a:lstStyle/>
          <a:p>
            <a:endParaRPr lang="en-US"/>
          </a:p>
        </p:txBody>
      </p:sp>
      <p:sp>
        <p:nvSpPr>
          <p:cNvPr id="4" name="Freeform 4"/>
          <p:cNvSpPr/>
          <p:nvPr/>
        </p:nvSpPr>
        <p:spPr>
          <a:xfrm>
            <a:off x="11239243" y="7803075"/>
            <a:ext cx="1075503" cy="1463270"/>
          </a:xfrm>
          <a:custGeom>
            <a:avLst/>
            <a:gdLst/>
            <a:ahLst/>
            <a:cxnLst/>
            <a:rect l="l" t="t" r="r" b="b"/>
            <a:pathLst>
              <a:path w="1075503" h="1463270">
                <a:moveTo>
                  <a:pt x="0" y="0"/>
                </a:moveTo>
                <a:lnTo>
                  <a:pt x="1075503" y="0"/>
                </a:lnTo>
                <a:lnTo>
                  <a:pt x="1075503" y="1463270"/>
                </a:lnTo>
                <a:lnTo>
                  <a:pt x="0" y="1463270"/>
                </a:lnTo>
                <a:lnTo>
                  <a:pt x="0" y="0"/>
                </a:lnTo>
                <a:close/>
              </a:path>
            </a:pathLst>
          </a:custGeom>
          <a:blipFill>
            <a:blip r:embed="rId4"/>
            <a:stretch>
              <a:fillRect/>
            </a:stretch>
          </a:blipFill>
        </p:spPr>
        <p:txBody>
          <a:bodyPr/>
          <a:lstStyle/>
          <a:p>
            <a:endParaRPr lang="en-US"/>
          </a:p>
        </p:txBody>
      </p:sp>
      <p:sp>
        <p:nvSpPr>
          <p:cNvPr id="5" name="Freeform 5"/>
          <p:cNvSpPr/>
          <p:nvPr/>
        </p:nvSpPr>
        <p:spPr>
          <a:xfrm>
            <a:off x="10088041" y="6339806"/>
            <a:ext cx="1925355" cy="1463270"/>
          </a:xfrm>
          <a:custGeom>
            <a:avLst/>
            <a:gdLst/>
            <a:ahLst/>
            <a:cxnLst/>
            <a:rect l="l" t="t" r="r" b="b"/>
            <a:pathLst>
              <a:path w="1925355" h="1463270">
                <a:moveTo>
                  <a:pt x="0" y="0"/>
                </a:moveTo>
                <a:lnTo>
                  <a:pt x="1925354" y="0"/>
                </a:lnTo>
                <a:lnTo>
                  <a:pt x="1925354" y="1463269"/>
                </a:lnTo>
                <a:lnTo>
                  <a:pt x="0" y="1463269"/>
                </a:lnTo>
                <a:lnTo>
                  <a:pt x="0" y="0"/>
                </a:lnTo>
                <a:close/>
              </a:path>
            </a:pathLst>
          </a:custGeom>
          <a:blipFill>
            <a:blip r:embed="rId5"/>
            <a:stretch>
              <a:fillRect/>
            </a:stretch>
          </a:blipFill>
        </p:spPr>
        <p:txBody>
          <a:bodyPr/>
          <a:lstStyle/>
          <a:p>
            <a:endParaRPr lang="en-US"/>
          </a:p>
        </p:txBody>
      </p:sp>
      <p:sp>
        <p:nvSpPr>
          <p:cNvPr id="6" name="Freeform 6"/>
          <p:cNvSpPr/>
          <p:nvPr/>
        </p:nvSpPr>
        <p:spPr>
          <a:xfrm>
            <a:off x="11562077" y="1028700"/>
            <a:ext cx="1298652" cy="1463270"/>
          </a:xfrm>
          <a:custGeom>
            <a:avLst/>
            <a:gdLst/>
            <a:ahLst/>
            <a:cxnLst/>
            <a:rect l="l" t="t" r="r" b="b"/>
            <a:pathLst>
              <a:path w="1298652" h="1463270">
                <a:moveTo>
                  <a:pt x="0" y="0"/>
                </a:moveTo>
                <a:lnTo>
                  <a:pt x="1298651" y="0"/>
                </a:lnTo>
                <a:lnTo>
                  <a:pt x="1298651" y="1463270"/>
                </a:lnTo>
                <a:lnTo>
                  <a:pt x="0" y="1463270"/>
                </a:lnTo>
                <a:lnTo>
                  <a:pt x="0" y="0"/>
                </a:lnTo>
                <a:close/>
              </a:path>
            </a:pathLst>
          </a:custGeom>
          <a:blipFill>
            <a:blip r:embed="rId6"/>
            <a:stretch>
              <a:fillRect/>
            </a:stretch>
          </a:blipFill>
        </p:spPr>
        <p:txBody>
          <a:bodyPr/>
          <a:lstStyle/>
          <a:p>
            <a:endParaRPr lang="en-US"/>
          </a:p>
        </p:txBody>
      </p:sp>
      <p:sp>
        <p:nvSpPr>
          <p:cNvPr id="7" name="Freeform 7"/>
          <p:cNvSpPr/>
          <p:nvPr/>
        </p:nvSpPr>
        <p:spPr>
          <a:xfrm>
            <a:off x="10849182" y="4013745"/>
            <a:ext cx="1059041" cy="1463270"/>
          </a:xfrm>
          <a:custGeom>
            <a:avLst/>
            <a:gdLst/>
            <a:ahLst/>
            <a:cxnLst/>
            <a:rect l="l" t="t" r="r" b="b"/>
            <a:pathLst>
              <a:path w="1059041" h="1463270">
                <a:moveTo>
                  <a:pt x="0" y="0"/>
                </a:moveTo>
                <a:lnTo>
                  <a:pt x="1059041" y="0"/>
                </a:lnTo>
                <a:lnTo>
                  <a:pt x="1059041" y="1463270"/>
                </a:lnTo>
                <a:lnTo>
                  <a:pt x="0" y="1463270"/>
                </a:lnTo>
                <a:lnTo>
                  <a:pt x="0" y="0"/>
                </a:lnTo>
                <a:close/>
              </a:path>
            </a:pathLst>
          </a:custGeom>
          <a:blipFill>
            <a:blip r:embed="rId7"/>
            <a:stretch>
              <a:fillRect/>
            </a:stretch>
          </a:blipFill>
        </p:spPr>
        <p:txBody>
          <a:bodyPr/>
          <a:lstStyle/>
          <a:p>
            <a:endParaRPr lang="en-US"/>
          </a:p>
        </p:txBody>
      </p:sp>
      <p:sp>
        <p:nvSpPr>
          <p:cNvPr id="8" name="Freeform 8"/>
          <p:cNvSpPr/>
          <p:nvPr/>
        </p:nvSpPr>
        <p:spPr>
          <a:xfrm>
            <a:off x="11688239" y="4675090"/>
            <a:ext cx="865158" cy="1463270"/>
          </a:xfrm>
          <a:custGeom>
            <a:avLst/>
            <a:gdLst/>
            <a:ahLst/>
            <a:cxnLst/>
            <a:rect l="l" t="t" r="r" b="b"/>
            <a:pathLst>
              <a:path w="865158" h="1463270">
                <a:moveTo>
                  <a:pt x="0" y="0"/>
                </a:moveTo>
                <a:lnTo>
                  <a:pt x="865158" y="0"/>
                </a:lnTo>
                <a:lnTo>
                  <a:pt x="865158" y="1463270"/>
                </a:lnTo>
                <a:lnTo>
                  <a:pt x="0" y="1463270"/>
                </a:lnTo>
                <a:lnTo>
                  <a:pt x="0" y="0"/>
                </a:lnTo>
                <a:close/>
              </a:path>
            </a:pathLst>
          </a:custGeom>
          <a:blipFill>
            <a:blip r:embed="rId8"/>
            <a:stretch>
              <a:fillRect/>
            </a:stretch>
          </a:blipFill>
        </p:spPr>
        <p:txBody>
          <a:bodyPr/>
          <a:lstStyle/>
          <a:p>
            <a:endParaRPr lang="en-US"/>
          </a:p>
        </p:txBody>
      </p:sp>
      <p:sp>
        <p:nvSpPr>
          <p:cNvPr id="9" name="Freeform 9"/>
          <p:cNvSpPr/>
          <p:nvPr/>
        </p:nvSpPr>
        <p:spPr>
          <a:xfrm>
            <a:off x="12314746" y="6450339"/>
            <a:ext cx="1091965" cy="1463270"/>
          </a:xfrm>
          <a:custGeom>
            <a:avLst/>
            <a:gdLst/>
            <a:ahLst/>
            <a:cxnLst/>
            <a:rect l="l" t="t" r="r" b="b"/>
            <a:pathLst>
              <a:path w="1091965" h="1463270">
                <a:moveTo>
                  <a:pt x="0" y="0"/>
                </a:moveTo>
                <a:lnTo>
                  <a:pt x="1091965" y="0"/>
                </a:lnTo>
                <a:lnTo>
                  <a:pt x="1091965" y="1463269"/>
                </a:lnTo>
                <a:lnTo>
                  <a:pt x="0" y="1463269"/>
                </a:lnTo>
                <a:lnTo>
                  <a:pt x="0" y="0"/>
                </a:lnTo>
                <a:close/>
              </a:path>
            </a:pathLst>
          </a:custGeom>
          <a:blipFill>
            <a:blip r:embed="rId9"/>
            <a:stretch>
              <a:fillRect/>
            </a:stretch>
          </a:blipFill>
        </p:spPr>
        <p:txBody>
          <a:bodyPr/>
          <a:lstStyle/>
          <a:p>
            <a:endParaRPr lang="en-US"/>
          </a:p>
        </p:txBody>
      </p:sp>
      <p:sp>
        <p:nvSpPr>
          <p:cNvPr id="10" name="Freeform 10"/>
          <p:cNvSpPr/>
          <p:nvPr/>
        </p:nvSpPr>
        <p:spPr>
          <a:xfrm>
            <a:off x="11688239" y="2550476"/>
            <a:ext cx="2124529" cy="1463270"/>
          </a:xfrm>
          <a:custGeom>
            <a:avLst/>
            <a:gdLst/>
            <a:ahLst/>
            <a:cxnLst/>
            <a:rect l="l" t="t" r="r" b="b"/>
            <a:pathLst>
              <a:path w="2124529" h="1463270">
                <a:moveTo>
                  <a:pt x="0" y="0"/>
                </a:moveTo>
                <a:lnTo>
                  <a:pt x="2124529" y="0"/>
                </a:lnTo>
                <a:lnTo>
                  <a:pt x="2124529" y="1463269"/>
                </a:lnTo>
                <a:lnTo>
                  <a:pt x="0" y="1463269"/>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3150638" y="7499167"/>
            <a:ext cx="1380961" cy="1463270"/>
          </a:xfrm>
          <a:custGeom>
            <a:avLst/>
            <a:gdLst/>
            <a:ahLst/>
            <a:cxnLst/>
            <a:rect l="l" t="t" r="r" b="b"/>
            <a:pathLst>
              <a:path w="1380961" h="1463270">
                <a:moveTo>
                  <a:pt x="0" y="0"/>
                </a:moveTo>
                <a:lnTo>
                  <a:pt x="1380961" y="0"/>
                </a:lnTo>
                <a:lnTo>
                  <a:pt x="1380961" y="1463270"/>
                </a:lnTo>
                <a:lnTo>
                  <a:pt x="0" y="1463270"/>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3841119" y="3211821"/>
            <a:ext cx="1240121" cy="1463270"/>
          </a:xfrm>
          <a:custGeom>
            <a:avLst/>
            <a:gdLst/>
            <a:ahLst/>
            <a:cxnLst/>
            <a:rect l="l" t="t" r="r" b="b"/>
            <a:pathLst>
              <a:path w="1240121" h="1463270">
                <a:moveTo>
                  <a:pt x="0" y="0"/>
                </a:moveTo>
                <a:lnTo>
                  <a:pt x="1240121" y="0"/>
                </a:lnTo>
                <a:lnTo>
                  <a:pt x="1240121" y="1463269"/>
                </a:lnTo>
                <a:lnTo>
                  <a:pt x="0" y="1463269"/>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2918345" y="4313201"/>
            <a:ext cx="894423" cy="1463270"/>
          </a:xfrm>
          <a:custGeom>
            <a:avLst/>
            <a:gdLst/>
            <a:ahLst/>
            <a:cxnLst/>
            <a:rect l="l" t="t" r="r" b="b"/>
            <a:pathLst>
              <a:path w="894423" h="1463270">
                <a:moveTo>
                  <a:pt x="0" y="0"/>
                </a:moveTo>
                <a:lnTo>
                  <a:pt x="894423" y="0"/>
                </a:lnTo>
                <a:lnTo>
                  <a:pt x="894423" y="1463270"/>
                </a:lnTo>
                <a:lnTo>
                  <a:pt x="0" y="1463270"/>
                </a:lnTo>
                <a:lnTo>
                  <a:pt x="0" y="0"/>
                </a:lnTo>
                <a:close/>
              </a:path>
            </a:pathLst>
          </a:custGeom>
          <a:blipFill>
            <a:blip r:embed="rId13"/>
            <a:stretch>
              <a:fillRect/>
            </a:stretch>
          </a:blipFill>
        </p:spPr>
        <p:txBody>
          <a:bodyPr/>
          <a:lstStyle/>
          <a:p>
            <a:endParaRPr lang="en-US"/>
          </a:p>
        </p:txBody>
      </p:sp>
      <p:sp>
        <p:nvSpPr>
          <p:cNvPr id="14" name="Freeform 14"/>
          <p:cNvSpPr/>
          <p:nvPr/>
        </p:nvSpPr>
        <p:spPr>
          <a:xfrm>
            <a:off x="13623458" y="5143500"/>
            <a:ext cx="1238292" cy="1463270"/>
          </a:xfrm>
          <a:custGeom>
            <a:avLst/>
            <a:gdLst/>
            <a:ahLst/>
            <a:cxnLst/>
            <a:rect l="l" t="t" r="r" b="b"/>
            <a:pathLst>
              <a:path w="1238292" h="1463270">
                <a:moveTo>
                  <a:pt x="0" y="0"/>
                </a:moveTo>
                <a:lnTo>
                  <a:pt x="1238291" y="0"/>
                </a:lnTo>
                <a:lnTo>
                  <a:pt x="1238291" y="1463270"/>
                </a:lnTo>
                <a:lnTo>
                  <a:pt x="0" y="1463270"/>
                </a:lnTo>
                <a:lnTo>
                  <a:pt x="0" y="0"/>
                </a:lnTo>
                <a:close/>
              </a:path>
            </a:pathLst>
          </a:custGeom>
          <a:blipFill>
            <a:blip r:embed="rId14"/>
            <a:stretch>
              <a:fillRect/>
            </a:stretch>
          </a:blipFill>
        </p:spPr>
        <p:txBody>
          <a:bodyPr/>
          <a:lstStyle/>
          <a:p>
            <a:endParaRPr lang="en-US"/>
          </a:p>
        </p:txBody>
      </p:sp>
      <p:sp>
        <p:nvSpPr>
          <p:cNvPr id="15" name="Freeform 15"/>
          <p:cNvSpPr/>
          <p:nvPr/>
        </p:nvSpPr>
        <p:spPr>
          <a:xfrm rot="-2952630">
            <a:off x="14976332" y="7410943"/>
            <a:ext cx="1512364" cy="1344114"/>
          </a:xfrm>
          <a:custGeom>
            <a:avLst/>
            <a:gdLst/>
            <a:ahLst/>
            <a:cxnLst/>
            <a:rect l="l" t="t" r="r" b="b"/>
            <a:pathLst>
              <a:path w="1512364" h="1344114">
                <a:moveTo>
                  <a:pt x="0" y="0"/>
                </a:moveTo>
                <a:lnTo>
                  <a:pt x="1512364" y="0"/>
                </a:lnTo>
                <a:lnTo>
                  <a:pt x="1512364" y="1344113"/>
                </a:lnTo>
                <a:lnTo>
                  <a:pt x="0" y="1344113"/>
                </a:lnTo>
                <a:lnTo>
                  <a:pt x="0" y="0"/>
                </a:lnTo>
                <a:close/>
              </a:path>
            </a:pathLst>
          </a:custGeom>
          <a:blipFill>
            <a:blip r:embed="rId15"/>
            <a:stretch>
              <a:fillRect/>
            </a:stretch>
          </a:blipFill>
        </p:spPr>
        <p:txBody>
          <a:bodyPr/>
          <a:lstStyle/>
          <a:p>
            <a:endParaRPr lang="en-US"/>
          </a:p>
        </p:txBody>
      </p:sp>
      <p:sp>
        <p:nvSpPr>
          <p:cNvPr id="16" name="Freeform 16"/>
          <p:cNvSpPr/>
          <p:nvPr/>
        </p:nvSpPr>
        <p:spPr>
          <a:xfrm>
            <a:off x="14488616" y="6268137"/>
            <a:ext cx="1387653" cy="1462612"/>
          </a:xfrm>
          <a:custGeom>
            <a:avLst/>
            <a:gdLst/>
            <a:ahLst/>
            <a:cxnLst/>
            <a:rect l="l" t="t" r="r" b="b"/>
            <a:pathLst>
              <a:path w="1387653" h="1462612">
                <a:moveTo>
                  <a:pt x="0" y="0"/>
                </a:moveTo>
                <a:lnTo>
                  <a:pt x="1387653" y="0"/>
                </a:lnTo>
                <a:lnTo>
                  <a:pt x="1387653" y="1462612"/>
                </a:lnTo>
                <a:lnTo>
                  <a:pt x="0" y="1462612"/>
                </a:lnTo>
                <a:lnTo>
                  <a:pt x="0" y="0"/>
                </a:lnTo>
                <a:close/>
              </a:path>
            </a:pathLst>
          </a:custGeom>
          <a:blipFill>
            <a:blip r:embed="rId16"/>
            <a:stretch>
              <a:fillRect/>
            </a:stretch>
          </a:blipFill>
        </p:spPr>
        <p:txBody>
          <a:bodyPr/>
          <a:lstStyle/>
          <a:p>
            <a:endParaRPr lang="en-US"/>
          </a:p>
        </p:txBody>
      </p:sp>
      <p:sp>
        <p:nvSpPr>
          <p:cNvPr id="17" name="Freeform 17"/>
          <p:cNvSpPr/>
          <p:nvPr/>
        </p:nvSpPr>
        <p:spPr>
          <a:xfrm>
            <a:off x="14812219" y="2162925"/>
            <a:ext cx="1481792" cy="1463270"/>
          </a:xfrm>
          <a:custGeom>
            <a:avLst/>
            <a:gdLst/>
            <a:ahLst/>
            <a:cxnLst/>
            <a:rect l="l" t="t" r="r" b="b"/>
            <a:pathLst>
              <a:path w="1481792" h="1463270">
                <a:moveTo>
                  <a:pt x="0" y="0"/>
                </a:moveTo>
                <a:lnTo>
                  <a:pt x="1481792" y="0"/>
                </a:lnTo>
                <a:lnTo>
                  <a:pt x="1481792" y="1463270"/>
                </a:lnTo>
                <a:lnTo>
                  <a:pt x="0" y="1463270"/>
                </a:lnTo>
                <a:lnTo>
                  <a:pt x="0" y="0"/>
                </a:lnTo>
                <a:close/>
              </a:path>
            </a:pathLst>
          </a:custGeom>
          <a:blipFill>
            <a:blip r:embed="rId17"/>
            <a:stretch>
              <a:fillRect/>
            </a:stretch>
          </a:blipFill>
        </p:spPr>
        <p:txBody>
          <a:bodyPr/>
          <a:lstStyle/>
          <a:p>
            <a:endParaRPr lang="en-US"/>
          </a:p>
        </p:txBody>
      </p:sp>
      <p:sp>
        <p:nvSpPr>
          <p:cNvPr id="18" name="Freeform 18"/>
          <p:cNvSpPr/>
          <p:nvPr/>
        </p:nvSpPr>
        <p:spPr>
          <a:xfrm>
            <a:off x="15081240" y="4411865"/>
            <a:ext cx="1093794" cy="1463270"/>
          </a:xfrm>
          <a:custGeom>
            <a:avLst/>
            <a:gdLst/>
            <a:ahLst/>
            <a:cxnLst/>
            <a:rect l="l" t="t" r="r" b="b"/>
            <a:pathLst>
              <a:path w="1093794" h="1463270">
                <a:moveTo>
                  <a:pt x="0" y="0"/>
                </a:moveTo>
                <a:lnTo>
                  <a:pt x="1093794" y="0"/>
                </a:lnTo>
                <a:lnTo>
                  <a:pt x="1093794" y="1463270"/>
                </a:lnTo>
                <a:lnTo>
                  <a:pt x="0" y="1463270"/>
                </a:lnTo>
                <a:lnTo>
                  <a:pt x="0" y="0"/>
                </a:lnTo>
                <a:close/>
              </a:path>
            </a:pathLst>
          </a:custGeom>
          <a:blipFill>
            <a:blip r:embed="rId18"/>
            <a:stretch>
              <a:fillRect/>
            </a:stretch>
          </a:blipFill>
        </p:spPr>
        <p:txBody>
          <a:bodyPr/>
          <a:lstStyle/>
          <a:p>
            <a:endParaRPr lang="en-US"/>
          </a:p>
        </p:txBody>
      </p:sp>
      <p:sp>
        <p:nvSpPr>
          <p:cNvPr id="19" name="Freeform 19"/>
          <p:cNvSpPr/>
          <p:nvPr/>
        </p:nvSpPr>
        <p:spPr>
          <a:xfrm>
            <a:off x="16175034" y="6267479"/>
            <a:ext cx="1115743" cy="1463270"/>
          </a:xfrm>
          <a:custGeom>
            <a:avLst/>
            <a:gdLst/>
            <a:ahLst/>
            <a:cxnLst/>
            <a:rect l="l" t="t" r="r" b="b"/>
            <a:pathLst>
              <a:path w="1115743" h="1463270">
                <a:moveTo>
                  <a:pt x="0" y="0"/>
                </a:moveTo>
                <a:lnTo>
                  <a:pt x="1115743" y="0"/>
                </a:lnTo>
                <a:lnTo>
                  <a:pt x="1115743" y="1463270"/>
                </a:lnTo>
                <a:lnTo>
                  <a:pt x="0" y="1463270"/>
                </a:lnTo>
                <a:lnTo>
                  <a:pt x="0" y="0"/>
                </a:lnTo>
                <a:close/>
              </a:path>
            </a:pathLst>
          </a:custGeom>
          <a:blipFill>
            <a:blip r:embed="rId19"/>
            <a:stretch>
              <a:fillRect/>
            </a:stretch>
          </a:blipFill>
        </p:spPr>
        <p:txBody>
          <a:bodyPr/>
          <a:lstStyle/>
          <a:p>
            <a:endParaRPr lang="en-US"/>
          </a:p>
        </p:txBody>
      </p:sp>
      <p:sp>
        <p:nvSpPr>
          <p:cNvPr id="20" name="Freeform 20"/>
          <p:cNvSpPr/>
          <p:nvPr/>
        </p:nvSpPr>
        <p:spPr>
          <a:xfrm>
            <a:off x="15882838" y="4411865"/>
            <a:ext cx="1522257" cy="1463270"/>
          </a:xfrm>
          <a:custGeom>
            <a:avLst/>
            <a:gdLst/>
            <a:ahLst/>
            <a:cxnLst/>
            <a:rect l="l" t="t" r="r" b="b"/>
            <a:pathLst>
              <a:path w="1522257" h="1463270">
                <a:moveTo>
                  <a:pt x="0" y="0"/>
                </a:moveTo>
                <a:lnTo>
                  <a:pt x="1522257" y="0"/>
                </a:lnTo>
                <a:lnTo>
                  <a:pt x="1522257" y="1463270"/>
                </a:lnTo>
                <a:lnTo>
                  <a:pt x="0" y="1463270"/>
                </a:lnTo>
                <a:lnTo>
                  <a:pt x="0" y="0"/>
                </a:lnTo>
                <a:close/>
              </a:path>
            </a:pathLst>
          </a:custGeom>
          <a:blipFill>
            <a:blip r:embed="rId20"/>
            <a:stretch>
              <a:fillRect/>
            </a:stretch>
          </a:blipFill>
        </p:spPr>
        <p:txBody>
          <a:bodyPr/>
          <a:lstStyle/>
          <a:p>
            <a:endParaRPr lang="en-US"/>
          </a:p>
        </p:txBody>
      </p:sp>
      <p:sp>
        <p:nvSpPr>
          <p:cNvPr id="21" name="Freeform 21"/>
          <p:cNvSpPr/>
          <p:nvPr/>
        </p:nvSpPr>
        <p:spPr>
          <a:xfrm>
            <a:off x="16250876" y="2894560"/>
            <a:ext cx="1154218" cy="1048896"/>
          </a:xfrm>
          <a:custGeom>
            <a:avLst/>
            <a:gdLst/>
            <a:ahLst/>
            <a:cxnLst/>
            <a:rect l="l" t="t" r="r" b="b"/>
            <a:pathLst>
              <a:path w="1154218" h="1048896">
                <a:moveTo>
                  <a:pt x="0" y="0"/>
                </a:moveTo>
                <a:lnTo>
                  <a:pt x="1154219" y="0"/>
                </a:lnTo>
                <a:lnTo>
                  <a:pt x="1154219" y="1048896"/>
                </a:lnTo>
                <a:lnTo>
                  <a:pt x="0" y="1048896"/>
                </a:lnTo>
                <a:lnTo>
                  <a:pt x="0" y="0"/>
                </a:lnTo>
                <a:close/>
              </a:path>
            </a:pathLst>
          </a:custGeom>
          <a:blipFill>
            <a:blip r:embed="rId21"/>
            <a:stretch>
              <a:fillRect/>
            </a:stretch>
          </a:blipFill>
        </p:spPr>
        <p:txBody>
          <a:bodyPr/>
          <a:lstStyle/>
          <a:p>
            <a:endParaRPr lang="en-US"/>
          </a:p>
        </p:txBody>
      </p:sp>
      <p:sp>
        <p:nvSpPr>
          <p:cNvPr id="22" name="Freeform 22"/>
          <p:cNvSpPr/>
          <p:nvPr/>
        </p:nvSpPr>
        <p:spPr>
          <a:xfrm>
            <a:off x="16060716" y="969122"/>
            <a:ext cx="1344379" cy="1463270"/>
          </a:xfrm>
          <a:custGeom>
            <a:avLst/>
            <a:gdLst/>
            <a:ahLst/>
            <a:cxnLst/>
            <a:rect l="l" t="t" r="r" b="b"/>
            <a:pathLst>
              <a:path w="1344379" h="1463270">
                <a:moveTo>
                  <a:pt x="0" y="0"/>
                </a:moveTo>
                <a:lnTo>
                  <a:pt x="1344379" y="0"/>
                </a:lnTo>
                <a:lnTo>
                  <a:pt x="1344379" y="1463270"/>
                </a:lnTo>
                <a:lnTo>
                  <a:pt x="0" y="1463270"/>
                </a:lnTo>
                <a:lnTo>
                  <a:pt x="0" y="0"/>
                </a:lnTo>
                <a:close/>
              </a:path>
            </a:pathLst>
          </a:custGeom>
          <a:blipFill>
            <a:blip r:embed="rId22"/>
            <a:stretch>
              <a:fillRect/>
            </a:stretch>
          </a:blipFill>
        </p:spPr>
        <p:txBody>
          <a:bodyPr/>
          <a:lstStyle/>
          <a:p>
            <a:endParaRPr lang="en-US"/>
          </a:p>
        </p:txBody>
      </p:sp>
      <p:sp>
        <p:nvSpPr>
          <p:cNvPr id="23" name="Freeform 23"/>
          <p:cNvSpPr/>
          <p:nvPr/>
        </p:nvSpPr>
        <p:spPr>
          <a:xfrm>
            <a:off x="7231874" y="3282110"/>
            <a:ext cx="1912126" cy="1933882"/>
          </a:xfrm>
          <a:custGeom>
            <a:avLst/>
            <a:gdLst/>
            <a:ahLst/>
            <a:cxnLst/>
            <a:rect l="l" t="t" r="r" b="b"/>
            <a:pathLst>
              <a:path w="1912126" h="1933882">
                <a:moveTo>
                  <a:pt x="0" y="0"/>
                </a:moveTo>
                <a:lnTo>
                  <a:pt x="1912126" y="0"/>
                </a:lnTo>
                <a:lnTo>
                  <a:pt x="1912126" y="1933882"/>
                </a:lnTo>
                <a:lnTo>
                  <a:pt x="0" y="1933882"/>
                </a:lnTo>
                <a:lnTo>
                  <a:pt x="0" y="0"/>
                </a:lnTo>
                <a:close/>
              </a:path>
            </a:pathLst>
          </a:custGeom>
          <a:blipFill>
            <a:blip r:embed="rId23"/>
            <a:stretch>
              <a:fillRect/>
            </a:stretch>
          </a:blipFill>
        </p:spPr>
        <p:txBody>
          <a:bodyPr/>
          <a:lstStyle/>
          <a:p>
            <a:endParaRPr lang="en-US"/>
          </a:p>
        </p:txBody>
      </p:sp>
      <p:sp>
        <p:nvSpPr>
          <p:cNvPr id="24" name="Freeform 24"/>
          <p:cNvSpPr/>
          <p:nvPr/>
        </p:nvSpPr>
        <p:spPr>
          <a:xfrm>
            <a:off x="8790535" y="7729130"/>
            <a:ext cx="1688117" cy="1517195"/>
          </a:xfrm>
          <a:custGeom>
            <a:avLst/>
            <a:gdLst/>
            <a:ahLst/>
            <a:cxnLst/>
            <a:rect l="l" t="t" r="r" b="b"/>
            <a:pathLst>
              <a:path w="1688117" h="1517195">
                <a:moveTo>
                  <a:pt x="0" y="0"/>
                </a:moveTo>
                <a:lnTo>
                  <a:pt x="1688118" y="0"/>
                </a:lnTo>
                <a:lnTo>
                  <a:pt x="1688118" y="1517195"/>
                </a:lnTo>
                <a:lnTo>
                  <a:pt x="0" y="1517195"/>
                </a:lnTo>
                <a:lnTo>
                  <a:pt x="0" y="0"/>
                </a:lnTo>
                <a:close/>
              </a:path>
            </a:pathLst>
          </a:custGeom>
          <a:blipFill>
            <a:blip r:embed="rId24">
              <a:alphaModFix amt="50000"/>
            </a:blip>
            <a:stretch>
              <a:fillRect/>
            </a:stretch>
          </a:blipFill>
        </p:spPr>
        <p:txBody>
          <a:bodyPr/>
          <a:lstStyle/>
          <a:p>
            <a:endParaRPr lang="en-US"/>
          </a:p>
        </p:txBody>
      </p:sp>
      <p:sp>
        <p:nvSpPr>
          <p:cNvPr id="25" name="Freeform 25"/>
          <p:cNvSpPr/>
          <p:nvPr/>
        </p:nvSpPr>
        <p:spPr>
          <a:xfrm>
            <a:off x="7835681" y="5483398"/>
            <a:ext cx="1909708" cy="1933882"/>
          </a:xfrm>
          <a:custGeom>
            <a:avLst/>
            <a:gdLst/>
            <a:ahLst/>
            <a:cxnLst/>
            <a:rect l="l" t="t" r="r" b="b"/>
            <a:pathLst>
              <a:path w="1909708" h="1933882">
                <a:moveTo>
                  <a:pt x="0" y="0"/>
                </a:moveTo>
                <a:lnTo>
                  <a:pt x="1909709" y="0"/>
                </a:lnTo>
                <a:lnTo>
                  <a:pt x="1909709" y="1933882"/>
                </a:lnTo>
                <a:lnTo>
                  <a:pt x="0" y="1933882"/>
                </a:lnTo>
                <a:lnTo>
                  <a:pt x="0" y="0"/>
                </a:lnTo>
                <a:close/>
              </a:path>
            </a:pathLst>
          </a:custGeom>
          <a:blipFill>
            <a:blip r:embed="rId25">
              <a:alphaModFix amt="65999"/>
            </a:blip>
            <a:stretch>
              <a:fillRect/>
            </a:stretch>
          </a:blipFill>
        </p:spPr>
        <p:txBody>
          <a:bodyPr/>
          <a:lstStyle/>
          <a:p>
            <a:endParaRPr lang="en-US"/>
          </a:p>
        </p:txBody>
      </p:sp>
      <p:sp>
        <p:nvSpPr>
          <p:cNvPr id="26" name="Freeform 26"/>
          <p:cNvSpPr/>
          <p:nvPr/>
        </p:nvSpPr>
        <p:spPr>
          <a:xfrm>
            <a:off x="9314263" y="4313201"/>
            <a:ext cx="1435907" cy="1933882"/>
          </a:xfrm>
          <a:custGeom>
            <a:avLst/>
            <a:gdLst/>
            <a:ahLst/>
            <a:cxnLst/>
            <a:rect l="l" t="t" r="r" b="b"/>
            <a:pathLst>
              <a:path w="1435907" h="1933882">
                <a:moveTo>
                  <a:pt x="0" y="0"/>
                </a:moveTo>
                <a:lnTo>
                  <a:pt x="1435907" y="0"/>
                </a:lnTo>
                <a:lnTo>
                  <a:pt x="1435907" y="1933882"/>
                </a:lnTo>
                <a:lnTo>
                  <a:pt x="0" y="1933882"/>
                </a:lnTo>
                <a:lnTo>
                  <a:pt x="0" y="0"/>
                </a:lnTo>
                <a:close/>
              </a:path>
            </a:pathLst>
          </a:custGeom>
          <a:blipFill>
            <a:blip r:embed="rId26"/>
            <a:stretch>
              <a:fillRect/>
            </a:stretch>
          </a:blipFill>
        </p:spPr>
        <p:txBody>
          <a:bodyPr/>
          <a:lstStyle/>
          <a:p>
            <a:endParaRPr lang="en-US"/>
          </a:p>
        </p:txBody>
      </p:sp>
      <p:sp>
        <p:nvSpPr>
          <p:cNvPr id="27" name="Freeform 27"/>
          <p:cNvSpPr/>
          <p:nvPr/>
        </p:nvSpPr>
        <p:spPr>
          <a:xfrm rot="5400000">
            <a:off x="9922092" y="649378"/>
            <a:ext cx="875168" cy="1759133"/>
          </a:xfrm>
          <a:custGeom>
            <a:avLst/>
            <a:gdLst/>
            <a:ahLst/>
            <a:cxnLst/>
            <a:rect l="l" t="t" r="r" b="b"/>
            <a:pathLst>
              <a:path w="875168" h="1759133">
                <a:moveTo>
                  <a:pt x="0" y="0"/>
                </a:moveTo>
                <a:lnTo>
                  <a:pt x="875169" y="0"/>
                </a:lnTo>
                <a:lnTo>
                  <a:pt x="875169" y="1759133"/>
                </a:lnTo>
                <a:lnTo>
                  <a:pt x="0" y="1759133"/>
                </a:lnTo>
                <a:lnTo>
                  <a:pt x="0" y="0"/>
                </a:lnTo>
                <a:close/>
              </a:path>
            </a:pathLst>
          </a:custGeom>
          <a:blipFill>
            <a:blip r:embed="rId27"/>
            <a:stretch>
              <a:fillRect/>
            </a:stretch>
          </a:blipFill>
        </p:spPr>
        <p:txBody>
          <a:bodyPr/>
          <a:lstStyle/>
          <a:p>
            <a:endParaRPr lang="en-US"/>
          </a:p>
        </p:txBody>
      </p:sp>
      <p:sp>
        <p:nvSpPr>
          <p:cNvPr id="28" name="Freeform 28"/>
          <p:cNvSpPr/>
          <p:nvPr/>
        </p:nvSpPr>
        <p:spPr>
          <a:xfrm rot="-2888776" flipV="1">
            <a:off x="7714981" y="2026062"/>
            <a:ext cx="2151109" cy="1339065"/>
          </a:xfrm>
          <a:custGeom>
            <a:avLst/>
            <a:gdLst/>
            <a:ahLst/>
            <a:cxnLst/>
            <a:rect l="l" t="t" r="r" b="b"/>
            <a:pathLst>
              <a:path w="2151109" h="1339065">
                <a:moveTo>
                  <a:pt x="0" y="1339066"/>
                </a:moveTo>
                <a:lnTo>
                  <a:pt x="2151109" y="1339066"/>
                </a:lnTo>
                <a:lnTo>
                  <a:pt x="2151109" y="0"/>
                </a:lnTo>
                <a:lnTo>
                  <a:pt x="0" y="0"/>
                </a:lnTo>
                <a:lnTo>
                  <a:pt x="0" y="1339066"/>
                </a:lnTo>
                <a:close/>
              </a:path>
            </a:pathLst>
          </a:custGeom>
          <a:blipFill>
            <a:blip r:embed="rId28">
              <a:alphaModFix amt="36000"/>
            </a:blip>
            <a:stretch>
              <a:fillRect/>
            </a:stretch>
          </a:blipFill>
        </p:spPr>
        <p:txBody>
          <a:bodyPr/>
          <a:lstStyle/>
          <a:p>
            <a:endParaRPr lang="en-US"/>
          </a:p>
        </p:txBody>
      </p:sp>
      <p:sp>
        <p:nvSpPr>
          <p:cNvPr id="29" name="TextBox 29"/>
          <p:cNvSpPr txBox="1"/>
          <p:nvPr/>
        </p:nvSpPr>
        <p:spPr>
          <a:xfrm>
            <a:off x="680520" y="204663"/>
            <a:ext cx="4988605" cy="1114425"/>
          </a:xfrm>
          <a:prstGeom prst="rect">
            <a:avLst/>
          </a:prstGeom>
        </p:spPr>
        <p:txBody>
          <a:bodyPr lIns="0" tIns="0" rIns="0" bIns="0" rtlCol="0" anchor="t">
            <a:spAutoFit/>
          </a:bodyPr>
          <a:lstStyle/>
          <a:p>
            <a:pPr algn="l">
              <a:lnSpc>
                <a:spcPts val="8640"/>
              </a:lnSpc>
            </a:pPr>
            <a:r>
              <a:rPr lang="en-US" sz="7200">
                <a:solidFill>
                  <a:srgbClr val="0F2A37"/>
                </a:solidFill>
                <a:latin typeface="Forum"/>
              </a:rPr>
              <a:t>NEXT STEPS</a:t>
            </a:r>
          </a:p>
        </p:txBody>
      </p:sp>
      <p:sp>
        <p:nvSpPr>
          <p:cNvPr id="30" name="TextBox 30"/>
          <p:cNvSpPr txBox="1"/>
          <p:nvPr/>
        </p:nvSpPr>
        <p:spPr>
          <a:xfrm>
            <a:off x="304652" y="1271463"/>
            <a:ext cx="8790535" cy="8613576"/>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0F2A37"/>
                </a:solidFill>
                <a:latin typeface="TT Hoves Bold"/>
              </a:rPr>
              <a:t>Re-evaluate the admissions screening process.</a:t>
            </a:r>
          </a:p>
          <a:p>
            <a:pPr marL="690881" lvl="1" indent="-345440">
              <a:lnSpc>
                <a:spcPts val="4480"/>
              </a:lnSpc>
              <a:buFont typeface="Arial"/>
              <a:buChar char="•"/>
            </a:pPr>
            <a:r>
              <a:rPr lang="en-US" sz="3200" dirty="0">
                <a:solidFill>
                  <a:srgbClr val="0F2A37"/>
                </a:solidFill>
                <a:latin typeface="TT Hoves Bold"/>
              </a:rPr>
              <a:t>How can we better support patients with varying levels of use?</a:t>
            </a:r>
          </a:p>
          <a:p>
            <a:pPr marL="1381761" lvl="2" indent="-460587">
              <a:lnSpc>
                <a:spcPts val="4480"/>
              </a:lnSpc>
              <a:buFont typeface="Arial"/>
              <a:buChar char="⚬"/>
            </a:pPr>
            <a:r>
              <a:rPr lang="en-US" sz="3200" dirty="0">
                <a:solidFill>
                  <a:srgbClr val="0F2A37"/>
                </a:solidFill>
                <a:latin typeface="TT Hoves Bold"/>
              </a:rPr>
              <a:t>Changes in </a:t>
            </a:r>
            <a:r>
              <a:rPr lang="en-US" sz="3200" dirty="0" err="1">
                <a:solidFill>
                  <a:srgbClr val="0F2A37"/>
                </a:solidFill>
                <a:latin typeface="TT Hoves Bold"/>
              </a:rPr>
              <a:t>cohorting</a:t>
            </a:r>
            <a:r>
              <a:rPr lang="en-US" sz="3200" dirty="0">
                <a:solidFill>
                  <a:srgbClr val="0F2A37"/>
                </a:solidFill>
                <a:latin typeface="TT Hoves Bold"/>
              </a:rPr>
              <a:t> patients with active use</a:t>
            </a:r>
          </a:p>
          <a:p>
            <a:pPr marL="690881" lvl="1" indent="-345440">
              <a:lnSpc>
                <a:spcPts val="4480"/>
              </a:lnSpc>
              <a:buFont typeface="Arial"/>
              <a:buChar char="•"/>
            </a:pPr>
            <a:r>
              <a:rPr lang="en-US" sz="3200" dirty="0">
                <a:solidFill>
                  <a:srgbClr val="0F2A37"/>
                </a:solidFill>
                <a:latin typeface="TT Hoves Bold"/>
              </a:rPr>
              <a:t>Gather patient and staff experience data</a:t>
            </a:r>
          </a:p>
          <a:p>
            <a:pPr marL="690881" lvl="1" indent="-345440">
              <a:lnSpc>
                <a:spcPts val="4480"/>
              </a:lnSpc>
              <a:buFont typeface="Arial"/>
              <a:buChar char="•"/>
            </a:pPr>
            <a:r>
              <a:rPr lang="en-US" sz="3200" dirty="0">
                <a:solidFill>
                  <a:srgbClr val="0F2A37"/>
                </a:solidFill>
                <a:latin typeface="TT Hoves Bold"/>
              </a:rPr>
              <a:t>Methadone satellite site – ability to titrate dosing, decrease in opportunities for drugs to enter the building</a:t>
            </a:r>
          </a:p>
          <a:p>
            <a:pPr marL="690881" lvl="1" indent="-345440">
              <a:lnSpc>
                <a:spcPts val="4480"/>
              </a:lnSpc>
              <a:buFont typeface="Arial"/>
              <a:buChar char="•"/>
            </a:pPr>
            <a:r>
              <a:rPr lang="en-US" sz="3200" dirty="0">
                <a:solidFill>
                  <a:srgbClr val="0F2A37"/>
                </a:solidFill>
                <a:latin typeface="TT Hoves Bold"/>
              </a:rPr>
              <a:t>Collecting data on completion of respite goal</a:t>
            </a:r>
          </a:p>
          <a:p>
            <a:pPr marL="690881" lvl="1" indent="-345440">
              <a:lnSpc>
                <a:spcPts val="4480"/>
              </a:lnSpc>
              <a:buFont typeface="Arial"/>
              <a:buChar char="•"/>
            </a:pPr>
            <a:r>
              <a:rPr lang="en-US" sz="3200" dirty="0">
                <a:solidFill>
                  <a:srgbClr val="0F2A37"/>
                </a:solidFill>
                <a:latin typeface="TT Hoves Bold"/>
              </a:rPr>
              <a:t>Determine other metrics that would be helpful to measure in order to gauge success of CATs.  </a:t>
            </a:r>
          </a:p>
        </p:txBody>
      </p:sp>
      <p:sp>
        <p:nvSpPr>
          <p:cNvPr id="31" name="Freeform 6"/>
          <p:cNvSpPr/>
          <p:nvPr/>
        </p:nvSpPr>
        <p:spPr>
          <a:xfrm>
            <a:off x="10756344" y="2172494"/>
            <a:ext cx="5657194" cy="5462348"/>
          </a:xfrm>
          <a:custGeom>
            <a:avLst/>
            <a:gdLst/>
            <a:ahLst/>
            <a:cxnLst/>
            <a:rect l="l" t="t" r="r" b="b"/>
            <a:pathLst>
              <a:path w="4380898" h="4072612">
                <a:moveTo>
                  <a:pt x="0" y="0"/>
                </a:moveTo>
                <a:lnTo>
                  <a:pt x="4380898" y="0"/>
                </a:lnTo>
                <a:lnTo>
                  <a:pt x="4380898" y="4072612"/>
                </a:lnTo>
                <a:lnTo>
                  <a:pt x="0" y="4072612"/>
                </a:lnTo>
                <a:lnTo>
                  <a:pt x="0" y="0"/>
                </a:lnTo>
                <a:close/>
              </a:path>
            </a:pathLst>
          </a:custGeom>
          <a:blipFill>
            <a:blip r:embed="rId29"/>
            <a:stretch>
              <a:fillRect l="-10740" t="-27490" r="-13703" b="-3187"/>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5731675" y="1019175"/>
            <a:ext cx="7219301" cy="1466850"/>
          </a:xfrm>
          <a:prstGeom prst="rect">
            <a:avLst/>
          </a:prstGeom>
        </p:spPr>
        <p:txBody>
          <a:bodyPr lIns="0" tIns="0" rIns="0" bIns="0" rtlCol="0" anchor="t">
            <a:spAutoFit/>
          </a:bodyPr>
          <a:lstStyle/>
          <a:p>
            <a:pPr algn="ctr">
              <a:lnSpc>
                <a:spcPts val="11519"/>
              </a:lnSpc>
            </a:pPr>
            <a:r>
              <a:rPr lang="en-US" sz="9599">
                <a:solidFill>
                  <a:srgbClr val="FFFFFF"/>
                </a:solidFill>
                <a:latin typeface="Forum"/>
              </a:rPr>
              <a:t>CONCLUSION</a:t>
            </a:r>
          </a:p>
        </p:txBody>
      </p:sp>
      <p:sp>
        <p:nvSpPr>
          <p:cNvPr id="3" name="TextBox 3"/>
          <p:cNvSpPr txBox="1"/>
          <p:nvPr/>
        </p:nvSpPr>
        <p:spPr>
          <a:xfrm>
            <a:off x="763369" y="2689713"/>
            <a:ext cx="16761261" cy="719074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TT Hoves"/>
              </a:rPr>
              <a:t>Providing medical and behavioral health care to patients with active substance use in a residential respite facility is a novel and innovative approach to caring for patients with SUD and acute medical co-morbidities. In the past, active drug use was grounds for discharge from BMH, regardless of completion of medical treatment. </a:t>
            </a:r>
          </a:p>
          <a:p>
            <a:pPr marL="734059" lvl="1" indent="-367030" algn="l">
              <a:lnSpc>
                <a:spcPts val="4759"/>
              </a:lnSpc>
              <a:buFont typeface="Arial"/>
              <a:buChar char="•"/>
            </a:pPr>
            <a:r>
              <a:rPr lang="en-US" sz="3399">
                <a:solidFill>
                  <a:srgbClr val="FFFFFF"/>
                </a:solidFill>
                <a:latin typeface="TT Hoves"/>
              </a:rPr>
              <a:t>Providing on-site sedation monitoring, harm reduction education, and behavioral health and medical support through the addition of two Complex Addiction Teams has allowed us to decrease patient send outs to the ED and retain patients in care for an average of 14 days, a length of time previously unthinkable for many of them.</a:t>
            </a:r>
          </a:p>
          <a:p>
            <a:pPr marL="734059" lvl="1" indent="-367030" algn="l">
              <a:lnSpc>
                <a:spcPts val="4759"/>
              </a:lnSpc>
              <a:buFont typeface="Arial"/>
              <a:buChar char="•"/>
            </a:pPr>
            <a:r>
              <a:rPr lang="en-US" sz="3399">
                <a:solidFill>
                  <a:srgbClr val="FFFFFF"/>
                </a:solidFill>
                <a:latin typeface="TT Hoves"/>
              </a:rPr>
              <a:t>Continued work remains in measuring completion of medical goals, connection to treatment, and patient and staff experience.</a:t>
            </a:r>
          </a:p>
          <a:p>
            <a:pPr algn="l">
              <a:lnSpc>
                <a:spcPts val="4759"/>
              </a:lnSpc>
            </a:pPr>
            <a:endParaRPr lang="en-US" sz="3399">
              <a:solidFill>
                <a:srgbClr val="FFFFFF"/>
              </a:solidFill>
              <a:latin typeface="TT Hove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253221" y="3039105"/>
            <a:ext cx="18034779" cy="2953805"/>
          </a:xfrm>
          <a:prstGeom prst="rect">
            <a:avLst/>
          </a:prstGeom>
        </p:spPr>
        <p:txBody>
          <a:bodyPr lIns="0" tIns="0" rIns="0" bIns="0" rtlCol="0" anchor="t">
            <a:spAutoFit/>
          </a:bodyPr>
          <a:lstStyle/>
          <a:p>
            <a:pPr algn="l">
              <a:lnSpc>
                <a:spcPts val="3865"/>
              </a:lnSpc>
            </a:pPr>
            <a:r>
              <a:rPr lang="en-US" sz="2761">
                <a:solidFill>
                  <a:srgbClr val="FFFFFF"/>
                </a:solidFill>
                <a:latin typeface="TT Hoves"/>
              </a:rPr>
              <a:t>1.Carusone SC, Guta A, Robinson S, et al. “Maybe if I stop the drugs, then maybe they’d care?” – hospital care experiences of people who use drugs. Harm reduction Journal 2019; 16:16.</a:t>
            </a:r>
          </a:p>
          <a:p>
            <a:pPr algn="l">
              <a:lnSpc>
                <a:spcPts val="3865"/>
              </a:lnSpc>
            </a:pPr>
            <a:endParaRPr lang="en-US" sz="2761">
              <a:solidFill>
                <a:srgbClr val="FFFFFF"/>
              </a:solidFill>
              <a:latin typeface="TT Hoves"/>
            </a:endParaRPr>
          </a:p>
          <a:p>
            <a:pPr algn="l">
              <a:lnSpc>
                <a:spcPts val="3865"/>
              </a:lnSpc>
            </a:pPr>
            <a:r>
              <a:rPr lang="en-US" sz="2761">
                <a:solidFill>
                  <a:srgbClr val="FFFFFF"/>
                </a:solidFill>
                <a:latin typeface="TT Hoves"/>
              </a:rPr>
              <a:t>2.Eaton E, Westfall AO, McClesky B, et al. In-hospital illicit drug use and patient-directed discharge: barriers to care for patients with injection-related infections. Open Forum Infectious Diseases 2020; 1-7.</a:t>
            </a:r>
          </a:p>
          <a:p>
            <a:pPr algn="l">
              <a:lnSpc>
                <a:spcPts val="4417"/>
              </a:lnSpc>
            </a:pPr>
            <a:endParaRPr lang="en-US" sz="2761">
              <a:solidFill>
                <a:srgbClr val="FFFFFF"/>
              </a:solidFill>
              <a:latin typeface="TT Hoves"/>
            </a:endParaRPr>
          </a:p>
        </p:txBody>
      </p:sp>
      <p:sp>
        <p:nvSpPr>
          <p:cNvPr id="3" name="TextBox 3"/>
          <p:cNvSpPr txBox="1"/>
          <p:nvPr/>
        </p:nvSpPr>
        <p:spPr>
          <a:xfrm>
            <a:off x="253221" y="393825"/>
            <a:ext cx="5080779" cy="1585594"/>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Forum"/>
              </a:rPr>
              <a:t>Sources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10314521">
            <a:off x="-831151" y="-5705577"/>
            <a:ext cx="7672032" cy="12474848"/>
          </a:xfrm>
          <a:custGeom>
            <a:avLst/>
            <a:gdLst/>
            <a:ahLst/>
            <a:cxnLst/>
            <a:rect l="l" t="t" r="r" b="b"/>
            <a:pathLst>
              <a:path w="7672032" h="12474848">
                <a:moveTo>
                  <a:pt x="0" y="0"/>
                </a:moveTo>
                <a:lnTo>
                  <a:pt x="7672032" y="0"/>
                </a:lnTo>
                <a:lnTo>
                  <a:pt x="7672032" y="12474849"/>
                </a:lnTo>
                <a:lnTo>
                  <a:pt x="0" y="12474849"/>
                </a:lnTo>
                <a:lnTo>
                  <a:pt x="0" y="0"/>
                </a:lnTo>
                <a:close/>
              </a:path>
            </a:pathLst>
          </a:custGeom>
          <a:blipFill>
            <a:blip r:embed="rId2"/>
            <a:stretch>
              <a:fillRect/>
            </a:stretch>
          </a:blipFill>
        </p:spPr>
        <p:txBody>
          <a:bodyPr/>
          <a:lstStyle/>
          <a:p>
            <a:endParaRPr lang="en-US"/>
          </a:p>
        </p:txBody>
      </p:sp>
      <p:sp>
        <p:nvSpPr>
          <p:cNvPr id="3" name="Freeform 3"/>
          <p:cNvSpPr/>
          <p:nvPr/>
        </p:nvSpPr>
        <p:spPr>
          <a:xfrm rot="-3683252">
            <a:off x="-2873462" y="2714132"/>
            <a:ext cx="7804324" cy="8225902"/>
          </a:xfrm>
          <a:custGeom>
            <a:avLst/>
            <a:gdLst/>
            <a:ahLst/>
            <a:cxnLst/>
            <a:rect l="l" t="t" r="r" b="b"/>
            <a:pathLst>
              <a:path w="7804324" h="8225902">
                <a:moveTo>
                  <a:pt x="0" y="0"/>
                </a:moveTo>
                <a:lnTo>
                  <a:pt x="7804324" y="0"/>
                </a:lnTo>
                <a:lnTo>
                  <a:pt x="7804324" y="8225902"/>
                </a:lnTo>
                <a:lnTo>
                  <a:pt x="0" y="8225902"/>
                </a:lnTo>
                <a:lnTo>
                  <a:pt x="0" y="0"/>
                </a:lnTo>
                <a:close/>
              </a:path>
            </a:pathLst>
          </a:custGeom>
          <a:blipFill>
            <a:blip r:embed="rId3"/>
            <a:stretch>
              <a:fillRect/>
            </a:stretch>
          </a:blipFill>
        </p:spPr>
        <p:txBody>
          <a:bodyPr/>
          <a:lstStyle/>
          <a:p>
            <a:endParaRPr lang="en-US"/>
          </a:p>
        </p:txBody>
      </p:sp>
      <p:sp>
        <p:nvSpPr>
          <p:cNvPr id="4" name="Freeform 4"/>
          <p:cNvSpPr/>
          <p:nvPr/>
        </p:nvSpPr>
        <p:spPr>
          <a:xfrm>
            <a:off x="5613645" y="-1517720"/>
            <a:ext cx="6491459" cy="5899113"/>
          </a:xfrm>
          <a:custGeom>
            <a:avLst/>
            <a:gdLst/>
            <a:ahLst/>
            <a:cxnLst/>
            <a:rect l="l" t="t" r="r" b="b"/>
            <a:pathLst>
              <a:path w="6491459" h="5899113">
                <a:moveTo>
                  <a:pt x="0" y="0"/>
                </a:moveTo>
                <a:lnTo>
                  <a:pt x="6491458" y="0"/>
                </a:lnTo>
                <a:lnTo>
                  <a:pt x="6491458" y="5899113"/>
                </a:lnTo>
                <a:lnTo>
                  <a:pt x="0" y="5899113"/>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865167" y="8143770"/>
            <a:ext cx="11027186" cy="1472505"/>
          </a:xfrm>
          <a:prstGeom prst="rect">
            <a:avLst/>
          </a:prstGeom>
        </p:spPr>
        <p:txBody>
          <a:bodyPr lIns="0" tIns="0" rIns="0" bIns="0" rtlCol="0" anchor="t">
            <a:spAutoFit/>
          </a:bodyPr>
          <a:lstStyle/>
          <a:p>
            <a:pPr algn="r">
              <a:lnSpc>
                <a:spcPts val="11519"/>
              </a:lnSpc>
            </a:pPr>
            <a:r>
              <a:rPr lang="en-US" sz="9599">
                <a:solidFill>
                  <a:srgbClr val="FFFFFF"/>
                </a:solidFill>
                <a:latin typeface="Forum"/>
              </a:rPr>
              <a:t>THANK YOU!</a:t>
            </a:r>
          </a:p>
        </p:txBody>
      </p:sp>
      <p:sp>
        <p:nvSpPr>
          <p:cNvPr id="6" name="TextBox 6"/>
          <p:cNvSpPr txBox="1"/>
          <p:nvPr/>
        </p:nvSpPr>
        <p:spPr>
          <a:xfrm>
            <a:off x="1597276" y="4405313"/>
            <a:ext cx="11027186" cy="1466850"/>
          </a:xfrm>
          <a:prstGeom prst="rect">
            <a:avLst/>
          </a:prstGeom>
        </p:spPr>
        <p:txBody>
          <a:bodyPr lIns="0" tIns="0" rIns="0" bIns="0" rtlCol="0" anchor="t">
            <a:spAutoFit/>
          </a:bodyPr>
          <a:lstStyle/>
          <a:p>
            <a:pPr algn="r">
              <a:lnSpc>
                <a:spcPts val="11519"/>
              </a:lnSpc>
            </a:pPr>
            <a:r>
              <a:rPr lang="en-US" sz="9599">
                <a:solidFill>
                  <a:srgbClr val="FFFFFF"/>
                </a:solidFill>
                <a:latin typeface="Forum"/>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rot="8100000" flipH="1">
            <a:off x="-1401240" y="5766256"/>
            <a:ext cx="7804324" cy="8225902"/>
          </a:xfrm>
          <a:custGeom>
            <a:avLst/>
            <a:gdLst/>
            <a:ahLst/>
            <a:cxnLst/>
            <a:rect l="l" t="t" r="r" b="b"/>
            <a:pathLst>
              <a:path w="7804324" h="8225902">
                <a:moveTo>
                  <a:pt x="7804325" y="0"/>
                </a:moveTo>
                <a:lnTo>
                  <a:pt x="0" y="0"/>
                </a:lnTo>
                <a:lnTo>
                  <a:pt x="0" y="8225902"/>
                </a:lnTo>
                <a:lnTo>
                  <a:pt x="7804325" y="8225902"/>
                </a:lnTo>
                <a:lnTo>
                  <a:pt x="7804325" y="0"/>
                </a:lnTo>
                <a:close/>
              </a:path>
            </a:pathLst>
          </a:custGeom>
          <a:blipFill>
            <a:blip r:embed="rId2"/>
            <a:stretch>
              <a:fillRect/>
            </a:stretch>
          </a:blipFill>
        </p:spPr>
        <p:txBody>
          <a:bodyPr/>
          <a:lstStyle/>
          <a:p>
            <a:endParaRPr lang="en-US"/>
          </a:p>
        </p:txBody>
      </p:sp>
      <p:sp>
        <p:nvSpPr>
          <p:cNvPr id="3" name="Freeform 3"/>
          <p:cNvSpPr/>
          <p:nvPr/>
        </p:nvSpPr>
        <p:spPr>
          <a:xfrm rot="-7914474">
            <a:off x="12428141" y="-1311467"/>
            <a:ext cx="7518607" cy="4680333"/>
          </a:xfrm>
          <a:custGeom>
            <a:avLst/>
            <a:gdLst/>
            <a:ahLst/>
            <a:cxnLst/>
            <a:rect l="l" t="t" r="r" b="b"/>
            <a:pathLst>
              <a:path w="7518607" h="4680333">
                <a:moveTo>
                  <a:pt x="0" y="0"/>
                </a:moveTo>
                <a:lnTo>
                  <a:pt x="7518607" y="0"/>
                </a:lnTo>
                <a:lnTo>
                  <a:pt x="7518607" y="4680334"/>
                </a:lnTo>
                <a:lnTo>
                  <a:pt x="0" y="468033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77166" y="2411794"/>
            <a:ext cx="13895751" cy="5425312"/>
          </a:xfrm>
          <a:prstGeom prst="rect">
            <a:avLst/>
          </a:prstGeom>
        </p:spPr>
        <p:txBody>
          <a:bodyPr lIns="0" tIns="0" rIns="0" bIns="0" rtlCol="0" anchor="t">
            <a:spAutoFit/>
          </a:bodyPr>
          <a:lstStyle/>
          <a:p>
            <a:pPr marL="714654" lvl="1" indent="-357327" algn="l">
              <a:lnSpc>
                <a:spcPts val="4303"/>
              </a:lnSpc>
              <a:buFont typeface="Arial"/>
              <a:buChar char="•"/>
            </a:pPr>
            <a:r>
              <a:rPr lang="en-US" sz="3310" dirty="0">
                <a:solidFill>
                  <a:srgbClr val="000000"/>
                </a:solidFill>
                <a:latin typeface="TT Drugs"/>
              </a:rPr>
              <a:t>We will describe the </a:t>
            </a:r>
            <a:r>
              <a:rPr lang="en-US" sz="3310" u="sng" dirty="0">
                <a:solidFill>
                  <a:srgbClr val="000000"/>
                </a:solidFill>
                <a:latin typeface="TT Drugs"/>
              </a:rPr>
              <a:t>design, implementation, and launch</a:t>
            </a:r>
            <a:r>
              <a:rPr lang="en-US" sz="3310" dirty="0">
                <a:solidFill>
                  <a:srgbClr val="000000"/>
                </a:solidFill>
                <a:latin typeface="TT Drugs"/>
              </a:rPr>
              <a:t> of two interdisciplinary </a:t>
            </a:r>
            <a:r>
              <a:rPr lang="en-US" sz="3310" dirty="0">
                <a:solidFill>
                  <a:srgbClr val="000000"/>
                </a:solidFill>
                <a:latin typeface="TT Drugs Bold"/>
              </a:rPr>
              <a:t>Complex Addiction Teams</a:t>
            </a:r>
            <a:r>
              <a:rPr lang="en-US" sz="3310" dirty="0">
                <a:solidFill>
                  <a:srgbClr val="000000"/>
                </a:solidFill>
                <a:latin typeface="TT Drugs"/>
              </a:rPr>
              <a:t> (CAT) in a residential medical respite facility, including the </a:t>
            </a:r>
            <a:r>
              <a:rPr lang="en-US" sz="3310" u="sng" dirty="0">
                <a:solidFill>
                  <a:srgbClr val="000000"/>
                </a:solidFill>
                <a:latin typeface="TT Drugs"/>
              </a:rPr>
              <a:t>incorporation of patient feedback into the development of the model. </a:t>
            </a:r>
          </a:p>
          <a:p>
            <a:pPr algn="l">
              <a:lnSpc>
                <a:spcPts val="4303"/>
              </a:lnSpc>
            </a:pPr>
            <a:endParaRPr lang="en-US" sz="3310" dirty="0">
              <a:solidFill>
                <a:srgbClr val="000000"/>
              </a:solidFill>
              <a:latin typeface="TT Drugs"/>
            </a:endParaRPr>
          </a:p>
          <a:p>
            <a:pPr marL="714654" lvl="1" indent="-357327" algn="l">
              <a:lnSpc>
                <a:spcPts val="4303"/>
              </a:lnSpc>
              <a:buFont typeface="Arial"/>
              <a:buChar char="•"/>
            </a:pPr>
            <a:r>
              <a:rPr lang="en-US" sz="3310" dirty="0">
                <a:solidFill>
                  <a:srgbClr val="000000"/>
                </a:solidFill>
                <a:latin typeface="TT Drugs"/>
              </a:rPr>
              <a:t>We will share early data around patient retention in care, patient and staff experience, and overdose response management. </a:t>
            </a:r>
          </a:p>
          <a:p>
            <a:pPr algn="l">
              <a:lnSpc>
                <a:spcPts val="4303"/>
              </a:lnSpc>
            </a:pPr>
            <a:endParaRPr lang="en-US" sz="3310" dirty="0">
              <a:solidFill>
                <a:srgbClr val="000000"/>
              </a:solidFill>
              <a:latin typeface="TT Drugs"/>
            </a:endParaRPr>
          </a:p>
          <a:p>
            <a:pPr marL="714654" lvl="1" indent="-357327" algn="l">
              <a:lnSpc>
                <a:spcPts val="4303"/>
              </a:lnSpc>
              <a:buFont typeface="Arial"/>
              <a:buChar char="•"/>
            </a:pPr>
            <a:r>
              <a:rPr lang="en-US" sz="3310" dirty="0">
                <a:solidFill>
                  <a:srgbClr val="000000"/>
                </a:solidFill>
                <a:latin typeface="TT Drugs"/>
              </a:rPr>
              <a:t>Lastly, case examples will illustrate early successes of this model.</a:t>
            </a:r>
          </a:p>
          <a:p>
            <a:pPr algn="l">
              <a:lnSpc>
                <a:spcPts val="4303"/>
              </a:lnSpc>
            </a:pPr>
            <a:endParaRPr lang="en-US" sz="3310" dirty="0">
              <a:solidFill>
                <a:srgbClr val="000000"/>
              </a:solidFill>
              <a:latin typeface="TT Drugs"/>
            </a:endParaRPr>
          </a:p>
        </p:txBody>
      </p:sp>
      <p:sp>
        <p:nvSpPr>
          <p:cNvPr id="5" name="TextBox 5"/>
          <p:cNvSpPr txBox="1"/>
          <p:nvPr/>
        </p:nvSpPr>
        <p:spPr>
          <a:xfrm>
            <a:off x="377166" y="480429"/>
            <a:ext cx="11557710" cy="1466850"/>
          </a:xfrm>
          <a:prstGeom prst="rect">
            <a:avLst/>
          </a:prstGeom>
        </p:spPr>
        <p:txBody>
          <a:bodyPr lIns="0" tIns="0" rIns="0" bIns="0" rtlCol="0" anchor="t">
            <a:spAutoFit/>
          </a:bodyPr>
          <a:lstStyle/>
          <a:p>
            <a:pPr algn="l">
              <a:lnSpc>
                <a:spcPts val="11519"/>
              </a:lnSpc>
            </a:pPr>
            <a:r>
              <a:rPr lang="en-US" sz="9599">
                <a:solidFill>
                  <a:srgbClr val="0F2A37"/>
                </a:solidFill>
                <a:latin typeface="Forum"/>
              </a:rPr>
              <a:t>AGENDA</a:t>
            </a:r>
          </a:p>
        </p:txBody>
      </p:sp>
      <p:sp>
        <p:nvSpPr>
          <p:cNvPr id="7" name="Freeform 5"/>
          <p:cNvSpPr/>
          <p:nvPr/>
        </p:nvSpPr>
        <p:spPr>
          <a:xfrm>
            <a:off x="12344399" y="7200900"/>
            <a:ext cx="6055325" cy="3086100"/>
          </a:xfrm>
          <a:custGeom>
            <a:avLst/>
            <a:gdLst/>
            <a:ahLst/>
            <a:cxnLst/>
            <a:rect l="l" t="t" r="r" b="b"/>
            <a:pathLst>
              <a:path w="7990095" h="4364589">
                <a:moveTo>
                  <a:pt x="0" y="0"/>
                </a:moveTo>
                <a:lnTo>
                  <a:pt x="7990095" y="0"/>
                </a:lnTo>
                <a:lnTo>
                  <a:pt x="7990095" y="4364589"/>
                </a:lnTo>
                <a:lnTo>
                  <a:pt x="0" y="436458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678827">
            <a:off x="11616985" y="-869308"/>
            <a:ext cx="5515885" cy="4957401"/>
          </a:xfrm>
          <a:custGeom>
            <a:avLst/>
            <a:gdLst/>
            <a:ahLst/>
            <a:cxnLst/>
            <a:rect l="l" t="t" r="r" b="b"/>
            <a:pathLst>
              <a:path w="5515885" h="4957401">
                <a:moveTo>
                  <a:pt x="0" y="0"/>
                </a:moveTo>
                <a:lnTo>
                  <a:pt x="5515884" y="0"/>
                </a:lnTo>
                <a:lnTo>
                  <a:pt x="5515884" y="4957402"/>
                </a:lnTo>
                <a:lnTo>
                  <a:pt x="0" y="495740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12195199" y="4791795"/>
            <a:ext cx="7776569" cy="6794777"/>
          </a:xfrm>
          <a:custGeom>
            <a:avLst/>
            <a:gdLst/>
            <a:ahLst/>
            <a:cxnLst/>
            <a:rect l="l" t="t" r="r" b="b"/>
            <a:pathLst>
              <a:path w="7776569" h="6794777">
                <a:moveTo>
                  <a:pt x="0" y="0"/>
                </a:moveTo>
                <a:lnTo>
                  <a:pt x="7776569" y="0"/>
                </a:lnTo>
                <a:lnTo>
                  <a:pt x="7776569" y="6794777"/>
                </a:lnTo>
                <a:lnTo>
                  <a:pt x="0" y="6794777"/>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2864454" y="1028700"/>
            <a:ext cx="6438060" cy="8244223"/>
            <a:chOff x="0" y="0"/>
            <a:chExt cx="4639479" cy="5941060"/>
          </a:xfrm>
        </p:grpSpPr>
        <p:sp>
          <p:nvSpPr>
            <p:cNvPr id="5" name="Freeform 5"/>
            <p:cNvSpPr/>
            <p:nvPr/>
          </p:nvSpPr>
          <p:spPr>
            <a:xfrm>
              <a:off x="-350520" y="-288290"/>
              <a:ext cx="5458630" cy="6334760"/>
            </a:xfrm>
            <a:custGeom>
              <a:avLst/>
              <a:gdLst/>
              <a:ahLst/>
              <a:cxnLst/>
              <a:rect l="l" t="t" r="r" b="b"/>
              <a:pathLst>
                <a:path w="5458630" h="6334760">
                  <a:moveTo>
                    <a:pt x="811905" y="824230"/>
                  </a:moveTo>
                  <a:cubicBezTo>
                    <a:pt x="1659201" y="146050"/>
                    <a:pt x="3224206" y="0"/>
                    <a:pt x="3788121" y="1047750"/>
                  </a:cubicBezTo>
                  <a:cubicBezTo>
                    <a:pt x="4010269" y="1484630"/>
                    <a:pt x="3890651" y="1979930"/>
                    <a:pt x="3956156" y="2440940"/>
                  </a:cubicBezTo>
                  <a:cubicBezTo>
                    <a:pt x="4047294" y="3079750"/>
                    <a:pt x="4599816" y="3562350"/>
                    <a:pt x="4849021" y="4147820"/>
                  </a:cubicBezTo>
                  <a:cubicBezTo>
                    <a:pt x="5458630" y="5591810"/>
                    <a:pt x="3675623" y="6334760"/>
                    <a:pt x="2337038" y="6216650"/>
                  </a:cubicBezTo>
                  <a:cubicBezTo>
                    <a:pt x="1634992" y="6215380"/>
                    <a:pt x="811905" y="6047740"/>
                    <a:pt x="481531" y="5431790"/>
                  </a:cubicBezTo>
                  <a:cubicBezTo>
                    <a:pt x="166370" y="4765040"/>
                    <a:pt x="562700" y="4028440"/>
                    <a:pt x="578364" y="3336290"/>
                  </a:cubicBezTo>
                  <a:cubicBezTo>
                    <a:pt x="598301" y="2500630"/>
                    <a:pt x="0" y="1489710"/>
                    <a:pt x="811905" y="824230"/>
                  </a:cubicBezTo>
                  <a:close/>
                </a:path>
              </a:pathLst>
            </a:custGeom>
            <a:blipFill>
              <a:blip r:embed="rId4"/>
              <a:stretch>
                <a:fillRect l="-14316" t="-2" r="-14492" b="-2"/>
              </a:stretch>
            </a:blipFill>
          </p:spPr>
          <p:txBody>
            <a:bodyPr/>
            <a:lstStyle/>
            <a:p>
              <a:endParaRPr lang="en-US"/>
            </a:p>
          </p:txBody>
        </p:sp>
      </p:grpSp>
      <p:sp>
        <p:nvSpPr>
          <p:cNvPr id="6" name="TextBox 6"/>
          <p:cNvSpPr txBox="1"/>
          <p:nvPr/>
        </p:nvSpPr>
        <p:spPr>
          <a:xfrm>
            <a:off x="328992" y="2093617"/>
            <a:ext cx="12266476" cy="7224798"/>
          </a:xfrm>
          <a:prstGeom prst="rect">
            <a:avLst/>
          </a:prstGeom>
        </p:spPr>
        <p:txBody>
          <a:bodyPr lIns="0" tIns="0" rIns="0" bIns="0" rtlCol="0" anchor="t">
            <a:spAutoFit/>
          </a:bodyPr>
          <a:lstStyle/>
          <a:p>
            <a:pPr marL="457200" indent="-457200">
              <a:buFont typeface="Arial" panose="020B0604020202020204" pitchFamily="34" charset="0"/>
              <a:buChar char="•"/>
            </a:pPr>
            <a:r>
              <a:rPr lang="en-US" sz="2600" dirty="0">
                <a:solidFill>
                  <a:srgbClr val="DBDCDD"/>
                </a:solidFill>
                <a:latin typeface="TT Drugs"/>
              </a:rPr>
              <a:t>People who use drugs are at </a:t>
            </a:r>
            <a:r>
              <a:rPr lang="en-US" sz="2600" dirty="0">
                <a:solidFill>
                  <a:srgbClr val="DBDCDD"/>
                </a:solidFill>
                <a:latin typeface="TT Drugs Bold"/>
              </a:rPr>
              <a:t>increased risk for adverse health outcomes</a:t>
            </a:r>
            <a:r>
              <a:rPr lang="en-US" sz="2600" dirty="0">
                <a:solidFill>
                  <a:srgbClr val="DBDCDD"/>
                </a:solidFill>
                <a:latin typeface="TT Drugs"/>
              </a:rPr>
              <a:t> including life-threatening infections, overdose, and death.  People who use drugs are also at r</a:t>
            </a:r>
            <a:r>
              <a:rPr lang="en-US" sz="2600" dirty="0">
                <a:solidFill>
                  <a:srgbClr val="DBDCDD"/>
                </a:solidFill>
                <a:latin typeface="TT Drugs Bold"/>
              </a:rPr>
              <a:t>isk of administrative or self-directed premature discharge</a:t>
            </a:r>
            <a:r>
              <a:rPr lang="en-US" sz="2600" dirty="0">
                <a:solidFill>
                  <a:srgbClr val="DBDCDD"/>
                </a:solidFill>
                <a:latin typeface="TT Drugs"/>
              </a:rPr>
              <a:t>, creating an </a:t>
            </a:r>
            <a:r>
              <a:rPr lang="en-US" sz="2600" dirty="0">
                <a:solidFill>
                  <a:srgbClr val="DBDCDD"/>
                </a:solidFill>
                <a:latin typeface="TT Drugs Bold"/>
              </a:rPr>
              <a:t>equity gap in access to optimal care</a:t>
            </a:r>
            <a:r>
              <a:rPr lang="en-US" sz="2600" dirty="0">
                <a:solidFill>
                  <a:srgbClr val="DBDCDD"/>
                </a:solidFill>
                <a:latin typeface="TT Drugs"/>
              </a:rPr>
              <a:t>.</a:t>
            </a:r>
            <a:r>
              <a:rPr lang="en-US" sz="2800" baseline="30000" dirty="0">
                <a:solidFill>
                  <a:srgbClr val="000000"/>
                </a:solidFill>
                <a:effectLst/>
              </a:rPr>
              <a:t> </a:t>
            </a:r>
            <a:r>
              <a:rPr lang="en-US" sz="2800" baseline="30000" dirty="0">
                <a:solidFill>
                  <a:schemeClr val="bg1"/>
                </a:solidFill>
                <a:effectLst/>
              </a:rPr>
              <a:t>1,2</a:t>
            </a:r>
            <a:endParaRPr lang="en-US" sz="4000" baseline="30000" dirty="0">
              <a:solidFill>
                <a:schemeClr val="bg1"/>
              </a:solidFill>
            </a:endParaRPr>
          </a:p>
          <a:p>
            <a:pPr marL="457200" indent="-457200">
              <a:buFont typeface="Arial" panose="020B0604020202020204" pitchFamily="34" charset="0"/>
              <a:buChar char="•"/>
            </a:pPr>
            <a:r>
              <a:rPr lang="en-US" sz="2600" dirty="0">
                <a:solidFill>
                  <a:srgbClr val="DBDCDD"/>
                </a:solidFill>
                <a:latin typeface="TT Drugs"/>
              </a:rPr>
              <a:t>The Barbara McInnis House (BMH) is Boston Healthcare for the Homeless Program’s (BHCHP) medical respite program, which operates in a team structure, with 8 teams, each having up to 13 patients. </a:t>
            </a:r>
            <a:r>
              <a:rPr lang="en-US" sz="2600" u="sng" dirty="0">
                <a:solidFill>
                  <a:srgbClr val="DBDCDD"/>
                </a:solidFill>
                <a:latin typeface="TT Drugs Bold"/>
              </a:rPr>
              <a:t>Over 75% of patients admitted to BMH have Substance Use Disorder (SUD) as an active diagnosis. </a:t>
            </a:r>
          </a:p>
          <a:p>
            <a:pPr marL="457200" indent="-457200">
              <a:buFont typeface="Arial" panose="020B0604020202020204" pitchFamily="34" charset="0"/>
              <a:buChar char="•"/>
            </a:pPr>
            <a:r>
              <a:rPr lang="en-US" sz="2600" dirty="0">
                <a:solidFill>
                  <a:srgbClr val="DBDCDD"/>
                </a:solidFill>
                <a:latin typeface="TT Drugs Bold"/>
              </a:rPr>
              <a:t>Drug overdose is the leading cause of death among patients receiving care at BHCHP.</a:t>
            </a:r>
          </a:p>
          <a:p>
            <a:pPr marL="457200" indent="-457200">
              <a:buFont typeface="Arial" panose="020B0604020202020204" pitchFamily="34" charset="0"/>
              <a:buChar char="•"/>
            </a:pPr>
            <a:r>
              <a:rPr lang="en-US" sz="2600" dirty="0">
                <a:solidFill>
                  <a:srgbClr val="DBDCDD"/>
                </a:solidFill>
                <a:latin typeface="TT Drugs Bold"/>
              </a:rPr>
              <a:t>Few recommendations exist for improving retention in care among people who use drugs within residential and inpatient facilities</a:t>
            </a:r>
            <a:r>
              <a:rPr lang="en-US" sz="2600" dirty="0">
                <a:solidFill>
                  <a:srgbClr val="DBDCDD"/>
                </a:solidFill>
                <a:latin typeface="TT Drugs"/>
              </a:rPr>
              <a:t>. To this end, BMH launched its first Complex Addiction Team (CAT) in June 2023 specializing in the care of people with active substance use by </a:t>
            </a:r>
            <a:r>
              <a:rPr lang="en-US" sz="2600" u="sng" dirty="0">
                <a:solidFill>
                  <a:srgbClr val="DBDCDD"/>
                </a:solidFill>
                <a:latin typeface="TT Drugs"/>
              </a:rPr>
              <a:t>employing evidence-based addiction medicine practices, as well as harm reduction and trauma informed models of care.</a:t>
            </a:r>
          </a:p>
          <a:p>
            <a:pPr algn="l">
              <a:lnSpc>
                <a:spcPts val="3640"/>
              </a:lnSpc>
              <a:spcBef>
                <a:spcPct val="0"/>
              </a:spcBef>
            </a:pPr>
            <a:endParaRPr lang="en-US" sz="2600" u="sng" dirty="0">
              <a:solidFill>
                <a:srgbClr val="DBDCDD"/>
              </a:solidFill>
              <a:latin typeface="TT Drugs"/>
            </a:endParaRPr>
          </a:p>
        </p:txBody>
      </p:sp>
      <p:sp>
        <p:nvSpPr>
          <p:cNvPr id="7" name="TextBox 7"/>
          <p:cNvSpPr txBox="1"/>
          <p:nvPr/>
        </p:nvSpPr>
        <p:spPr>
          <a:xfrm>
            <a:off x="427299" y="492442"/>
            <a:ext cx="9070434" cy="1015365"/>
          </a:xfrm>
          <a:prstGeom prst="rect">
            <a:avLst/>
          </a:prstGeom>
        </p:spPr>
        <p:txBody>
          <a:bodyPr lIns="0" tIns="0" rIns="0" bIns="0" rtlCol="0" anchor="t">
            <a:spAutoFit/>
          </a:bodyPr>
          <a:lstStyle/>
          <a:p>
            <a:pPr algn="l">
              <a:lnSpc>
                <a:spcPts val="8189"/>
              </a:lnSpc>
            </a:pPr>
            <a:r>
              <a:rPr lang="en-US" sz="6299">
                <a:solidFill>
                  <a:srgbClr val="DBDCDD"/>
                </a:solidFill>
                <a:latin typeface="TT Drugs Bold"/>
              </a:rPr>
              <a:t>BACKGROUND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Freeform 2"/>
          <p:cNvSpPr/>
          <p:nvPr/>
        </p:nvSpPr>
        <p:spPr>
          <a:xfrm>
            <a:off x="1028700" y="1084858"/>
            <a:ext cx="8049460" cy="8049460"/>
          </a:xfrm>
          <a:custGeom>
            <a:avLst/>
            <a:gdLst/>
            <a:ahLst/>
            <a:cxnLst/>
            <a:rect l="l" t="t" r="r" b="b"/>
            <a:pathLst>
              <a:path w="8049460" h="8049460">
                <a:moveTo>
                  <a:pt x="0" y="0"/>
                </a:moveTo>
                <a:lnTo>
                  <a:pt x="8049460" y="0"/>
                </a:lnTo>
                <a:lnTo>
                  <a:pt x="8049460" y="8049460"/>
                </a:lnTo>
                <a:lnTo>
                  <a:pt x="0" y="8049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417678" y="2589977"/>
            <a:ext cx="7271504" cy="6037025"/>
            <a:chOff x="0" y="0"/>
            <a:chExt cx="7648447" cy="6349975"/>
          </a:xfrm>
        </p:grpSpPr>
        <p:sp>
          <p:nvSpPr>
            <p:cNvPr id="4" name="Freeform 4"/>
            <p:cNvSpPr/>
            <p:nvPr/>
          </p:nvSpPr>
          <p:spPr>
            <a:xfrm>
              <a:off x="0" y="0"/>
              <a:ext cx="7648447" cy="6349975"/>
            </a:xfrm>
            <a:custGeom>
              <a:avLst/>
              <a:gdLst/>
              <a:ahLst/>
              <a:cxnLst/>
              <a:rect l="l" t="t" r="r" b="b"/>
              <a:pathLst>
                <a:path w="7648447" h="6349975">
                  <a:moveTo>
                    <a:pt x="7648447" y="3175025"/>
                  </a:moveTo>
                  <a:cubicBezTo>
                    <a:pt x="7648447" y="4928451"/>
                    <a:pt x="5936250" y="6349975"/>
                    <a:pt x="3824224" y="6349975"/>
                  </a:cubicBezTo>
                  <a:cubicBezTo>
                    <a:pt x="1712166" y="6349975"/>
                    <a:pt x="0" y="4928451"/>
                    <a:pt x="0" y="3175025"/>
                  </a:cubicBezTo>
                  <a:cubicBezTo>
                    <a:pt x="0" y="1421511"/>
                    <a:pt x="1712166" y="0"/>
                    <a:pt x="3824224" y="0"/>
                  </a:cubicBezTo>
                  <a:cubicBezTo>
                    <a:pt x="5936281" y="0"/>
                    <a:pt x="7648447" y="1421511"/>
                    <a:pt x="7648447" y="3175025"/>
                  </a:cubicBezTo>
                  <a:close/>
                </a:path>
              </a:pathLst>
            </a:custGeom>
            <a:blipFill>
              <a:blip r:embed="rId4"/>
              <a:stretch>
                <a:fillRect l="-24250" r="-24250"/>
              </a:stretch>
            </a:blipFill>
          </p:spPr>
          <p:txBody>
            <a:bodyPr/>
            <a:lstStyle/>
            <a:p>
              <a:endParaRPr lang="en-US"/>
            </a:p>
          </p:txBody>
        </p:sp>
      </p:grpSp>
      <p:sp>
        <p:nvSpPr>
          <p:cNvPr id="5" name="TextBox 5"/>
          <p:cNvSpPr txBox="1"/>
          <p:nvPr/>
        </p:nvSpPr>
        <p:spPr>
          <a:xfrm>
            <a:off x="10609065" y="1706646"/>
            <a:ext cx="6650235" cy="1285875"/>
          </a:xfrm>
          <a:prstGeom prst="rect">
            <a:avLst/>
          </a:prstGeom>
        </p:spPr>
        <p:txBody>
          <a:bodyPr lIns="0" tIns="0" rIns="0" bIns="0" rtlCol="0" anchor="t">
            <a:spAutoFit/>
          </a:bodyPr>
          <a:lstStyle/>
          <a:p>
            <a:pPr marL="0" lvl="0" indent="0" algn="ctr">
              <a:lnSpc>
                <a:spcPts val="10079"/>
              </a:lnSpc>
            </a:pPr>
            <a:r>
              <a:rPr lang="en-US" sz="8399">
                <a:solidFill>
                  <a:srgbClr val="FFFFFF"/>
                </a:solidFill>
                <a:latin typeface="Forum"/>
              </a:rPr>
              <a:t>CAT GOALS</a:t>
            </a:r>
          </a:p>
        </p:txBody>
      </p:sp>
      <p:sp>
        <p:nvSpPr>
          <p:cNvPr id="6" name="TextBox 6"/>
          <p:cNvSpPr txBox="1"/>
          <p:nvPr/>
        </p:nvSpPr>
        <p:spPr>
          <a:xfrm>
            <a:off x="10643696" y="4293354"/>
            <a:ext cx="6615604" cy="468249"/>
          </a:xfrm>
          <a:prstGeom prst="rect">
            <a:avLst/>
          </a:prstGeom>
        </p:spPr>
        <p:txBody>
          <a:bodyPr lIns="0" tIns="0" rIns="0" bIns="0" rtlCol="0" anchor="t">
            <a:spAutoFit/>
          </a:bodyPr>
          <a:lstStyle/>
          <a:p>
            <a:pPr marL="0" lvl="0" indent="0" algn="l">
              <a:lnSpc>
                <a:spcPts val="3744"/>
              </a:lnSpc>
            </a:pPr>
            <a:endParaRPr/>
          </a:p>
        </p:txBody>
      </p:sp>
      <p:sp>
        <p:nvSpPr>
          <p:cNvPr id="7" name="TextBox 7"/>
          <p:cNvSpPr txBox="1"/>
          <p:nvPr/>
        </p:nvSpPr>
        <p:spPr>
          <a:xfrm>
            <a:off x="10643696" y="3667822"/>
            <a:ext cx="6650235" cy="4349781"/>
          </a:xfrm>
          <a:prstGeom prst="rect">
            <a:avLst/>
          </a:prstGeom>
        </p:spPr>
        <p:txBody>
          <a:bodyPr lIns="0" tIns="0" rIns="0" bIns="0" rtlCol="0" anchor="t">
            <a:spAutoFit/>
          </a:bodyPr>
          <a:lstStyle/>
          <a:p>
            <a:pPr marL="314133" lvl="1" algn="l">
              <a:lnSpc>
                <a:spcPts val="3782"/>
              </a:lnSpc>
            </a:pPr>
            <a:r>
              <a:rPr lang="en-US" sz="2909" dirty="0">
                <a:solidFill>
                  <a:srgbClr val="FFFFFF"/>
                </a:solidFill>
                <a:latin typeface="TT Drugs"/>
              </a:rPr>
              <a:t>1. Improve retention in care.</a:t>
            </a:r>
          </a:p>
          <a:p>
            <a:pPr marL="1256532" lvl="2" indent="-418844" algn="l">
              <a:lnSpc>
                <a:spcPts val="3782"/>
              </a:lnSpc>
              <a:buFont typeface="Arial"/>
              <a:buChar char="⚬"/>
            </a:pPr>
            <a:r>
              <a:rPr lang="en-US" sz="2909" dirty="0">
                <a:solidFill>
                  <a:srgbClr val="FFFFFF"/>
                </a:solidFill>
                <a:latin typeface="TT Drugs"/>
              </a:rPr>
              <a:t>50% of CAT patients will complete their clinical goal before discharge.</a:t>
            </a:r>
          </a:p>
          <a:p>
            <a:pPr marL="314133" lvl="1" algn="l">
              <a:lnSpc>
                <a:spcPts val="3782"/>
              </a:lnSpc>
            </a:pPr>
            <a:r>
              <a:rPr lang="en-US" sz="2909" dirty="0">
                <a:solidFill>
                  <a:srgbClr val="FFFFFF"/>
                </a:solidFill>
                <a:latin typeface="TT Drugs"/>
              </a:rPr>
              <a:t>2. Decrease stigma through harm reduction education and maintaining patients in care.</a:t>
            </a:r>
          </a:p>
          <a:p>
            <a:pPr marL="314133" lvl="1" algn="l">
              <a:lnSpc>
                <a:spcPts val="3782"/>
              </a:lnSpc>
            </a:pPr>
            <a:r>
              <a:rPr lang="en-US" sz="2909" dirty="0">
                <a:solidFill>
                  <a:srgbClr val="FFFFFF"/>
                </a:solidFill>
                <a:latin typeface="TT Drugs"/>
              </a:rPr>
              <a:t>3. Connect patients to additional SUD treatment based on readiness.</a:t>
            </a:r>
          </a:p>
        </p:txBody>
      </p:sp>
      <p:sp>
        <p:nvSpPr>
          <p:cNvPr id="8" name="AutoShape 8"/>
          <p:cNvSpPr/>
          <p:nvPr/>
        </p:nvSpPr>
        <p:spPr>
          <a:xfrm>
            <a:off x="10609065" y="3232915"/>
            <a:ext cx="6650235" cy="0"/>
          </a:xfrm>
          <a:prstGeom prst="line">
            <a:avLst/>
          </a:prstGeom>
          <a:ln w="9525" cap="rnd">
            <a:solidFill>
              <a:srgbClr val="FFFFFF"/>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descr="Moody Organic Blob"/>
          <p:cNvSpPr/>
          <p:nvPr/>
        </p:nvSpPr>
        <p:spPr>
          <a:xfrm rot="-3716505">
            <a:off x="-2238628" y="-2235792"/>
            <a:ext cx="7303770" cy="8229600"/>
          </a:xfrm>
          <a:custGeom>
            <a:avLst/>
            <a:gdLst/>
            <a:ahLst/>
            <a:cxnLst/>
            <a:rect l="l" t="t" r="r" b="b"/>
            <a:pathLst>
              <a:path w="7303770" h="8229600">
                <a:moveTo>
                  <a:pt x="0" y="0"/>
                </a:moveTo>
                <a:lnTo>
                  <a:pt x="7303770" y="0"/>
                </a:lnTo>
                <a:lnTo>
                  <a:pt x="7303770" y="8229600"/>
                </a:lnTo>
                <a:lnTo>
                  <a:pt x="0" y="822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343508" y="185299"/>
            <a:ext cx="10453888" cy="10101701"/>
          </a:xfrm>
          <a:prstGeom prst="rect">
            <a:avLst/>
          </a:prstGeom>
        </p:spPr>
        <p:txBody>
          <a:bodyPr lIns="0" tIns="0" rIns="0" bIns="0" rtlCol="0" anchor="t">
            <a:spAutoFit/>
          </a:bodyPr>
          <a:lstStyle/>
          <a:p>
            <a:pPr marL="684454" lvl="1" indent="-342227" algn="l">
              <a:lnSpc>
                <a:spcPts val="4438"/>
              </a:lnSpc>
              <a:spcBef>
                <a:spcPct val="0"/>
              </a:spcBef>
              <a:buFont typeface="Arial"/>
              <a:buChar char="•"/>
            </a:pPr>
            <a:r>
              <a:rPr lang="en-US" sz="3170" u="none" strike="noStrike" dirty="0">
                <a:solidFill>
                  <a:srgbClr val="0F2A37"/>
                </a:solidFill>
                <a:latin typeface="TT Drugs Bold"/>
              </a:rPr>
              <a:t>Team RN providing 1:1 patient monitoring</a:t>
            </a:r>
            <a:r>
              <a:rPr lang="en-US" sz="3170" u="none" strike="noStrike" dirty="0">
                <a:solidFill>
                  <a:srgbClr val="0F2A37"/>
                </a:solidFill>
                <a:latin typeface="TT Drugs"/>
              </a:rPr>
              <a:t> in addition to caring for 12 other patients.</a:t>
            </a:r>
          </a:p>
          <a:p>
            <a:pPr marL="684454" lvl="1" indent="-342227" algn="l">
              <a:lnSpc>
                <a:spcPts val="4438"/>
              </a:lnSpc>
              <a:spcBef>
                <a:spcPct val="0"/>
              </a:spcBef>
              <a:buFont typeface="Arial"/>
              <a:buChar char="•"/>
            </a:pPr>
            <a:r>
              <a:rPr lang="en-US" sz="3170" u="none" strike="noStrike" dirty="0">
                <a:solidFill>
                  <a:srgbClr val="0F2A37"/>
                </a:solidFill>
                <a:latin typeface="TT Drugs Bold"/>
              </a:rPr>
              <a:t>Increased ED send outs </a:t>
            </a:r>
            <a:r>
              <a:rPr lang="en-US" sz="3170" u="none" strike="noStrike" dirty="0">
                <a:solidFill>
                  <a:srgbClr val="0F2A37"/>
                </a:solidFill>
                <a:latin typeface="TT Drugs"/>
              </a:rPr>
              <a:t>for sedation and overdose.</a:t>
            </a:r>
          </a:p>
          <a:p>
            <a:pPr marL="1368907" lvl="2" indent="-456302" algn="l">
              <a:lnSpc>
                <a:spcPts val="4438"/>
              </a:lnSpc>
              <a:spcBef>
                <a:spcPct val="0"/>
              </a:spcBef>
              <a:buFont typeface="Arial"/>
              <a:buChar char="⚬"/>
            </a:pPr>
            <a:r>
              <a:rPr lang="en-US" sz="3170" u="none" strike="noStrike" dirty="0">
                <a:solidFill>
                  <a:srgbClr val="0F2A37"/>
                </a:solidFill>
                <a:latin typeface="TT Drugs"/>
              </a:rPr>
              <a:t>Previously was part of our Narcan order to send out post-Narcan administration.</a:t>
            </a:r>
          </a:p>
          <a:p>
            <a:pPr marL="684454" lvl="1" indent="-342227" algn="l">
              <a:lnSpc>
                <a:spcPts val="4438"/>
              </a:lnSpc>
              <a:spcBef>
                <a:spcPct val="0"/>
              </a:spcBef>
              <a:buFont typeface="Arial"/>
              <a:buChar char="•"/>
            </a:pPr>
            <a:r>
              <a:rPr lang="en-US" sz="3170" u="none" strike="noStrike" dirty="0">
                <a:solidFill>
                  <a:srgbClr val="0F2A37"/>
                </a:solidFill>
                <a:latin typeface="TT Drugs"/>
              </a:rPr>
              <a:t>Non-standardized Narcan administration</a:t>
            </a:r>
          </a:p>
          <a:p>
            <a:pPr marL="684454" lvl="1" indent="-342227" algn="l">
              <a:lnSpc>
                <a:spcPts val="4438"/>
              </a:lnSpc>
              <a:spcBef>
                <a:spcPct val="0"/>
              </a:spcBef>
              <a:buFont typeface="Arial"/>
              <a:buChar char="•"/>
            </a:pPr>
            <a:r>
              <a:rPr lang="en-US" sz="3170" u="none" strike="noStrike" dirty="0">
                <a:solidFill>
                  <a:srgbClr val="0F2A37"/>
                </a:solidFill>
                <a:latin typeface="TT Drugs Bold"/>
              </a:rPr>
              <a:t>Increased patient directed discharges</a:t>
            </a:r>
            <a:r>
              <a:rPr lang="en-US" sz="3170" u="none" strike="noStrike" dirty="0">
                <a:solidFill>
                  <a:srgbClr val="0F2A37"/>
                </a:solidFill>
                <a:latin typeface="TT Drugs"/>
              </a:rPr>
              <a:t> without meds or notice.</a:t>
            </a:r>
          </a:p>
          <a:p>
            <a:pPr marL="1368907" lvl="2" indent="-456302" algn="l">
              <a:lnSpc>
                <a:spcPts val="4438"/>
              </a:lnSpc>
              <a:spcBef>
                <a:spcPct val="0"/>
              </a:spcBef>
              <a:buFont typeface="Arial"/>
              <a:buChar char="⚬"/>
            </a:pPr>
            <a:r>
              <a:rPr lang="en-US" sz="3170" u="none" strike="noStrike" dirty="0">
                <a:solidFill>
                  <a:srgbClr val="0F2A37"/>
                </a:solidFill>
                <a:latin typeface="TT Drugs"/>
              </a:rPr>
              <a:t>Less tools and supports for patients engaged in active use, made it difficult to complete their stay.</a:t>
            </a:r>
          </a:p>
          <a:p>
            <a:pPr marL="684454" lvl="1" indent="-342227" algn="l">
              <a:lnSpc>
                <a:spcPts val="4438"/>
              </a:lnSpc>
              <a:spcBef>
                <a:spcPct val="0"/>
              </a:spcBef>
              <a:buFont typeface="Arial"/>
              <a:buChar char="•"/>
            </a:pPr>
            <a:r>
              <a:rPr lang="en-US" sz="3170" u="none" strike="noStrike" dirty="0">
                <a:solidFill>
                  <a:srgbClr val="0F2A37"/>
                </a:solidFill>
                <a:latin typeface="TT Drugs Bold"/>
              </a:rPr>
              <a:t>More punitive approach towards drug use</a:t>
            </a:r>
            <a:r>
              <a:rPr lang="en-US" sz="3170" u="none" strike="noStrike" dirty="0">
                <a:solidFill>
                  <a:srgbClr val="0F2A37"/>
                </a:solidFill>
                <a:latin typeface="TT Drugs"/>
              </a:rPr>
              <a:t> (used to be grounds for discharge under any circumstance).</a:t>
            </a:r>
          </a:p>
          <a:p>
            <a:pPr marL="1368907" lvl="2" indent="-456302" algn="l">
              <a:lnSpc>
                <a:spcPts val="4438"/>
              </a:lnSpc>
              <a:spcBef>
                <a:spcPct val="0"/>
              </a:spcBef>
              <a:buFont typeface="Arial"/>
              <a:buChar char="⚬"/>
            </a:pPr>
            <a:r>
              <a:rPr lang="en-US" sz="3170" u="none" strike="noStrike" dirty="0">
                <a:solidFill>
                  <a:srgbClr val="0F2A37"/>
                </a:solidFill>
                <a:latin typeface="TT Drugs"/>
              </a:rPr>
              <a:t>Immediate confiscation of illicit substances.</a:t>
            </a:r>
          </a:p>
          <a:p>
            <a:pPr marL="1368907" lvl="2" indent="-456302" algn="l">
              <a:lnSpc>
                <a:spcPts val="4438"/>
              </a:lnSpc>
              <a:spcBef>
                <a:spcPct val="0"/>
              </a:spcBef>
              <a:buFont typeface="Arial"/>
              <a:buChar char="⚬"/>
            </a:pPr>
            <a:r>
              <a:rPr lang="en-US" sz="3170" u="none" strike="noStrike" dirty="0">
                <a:solidFill>
                  <a:srgbClr val="0F2A37"/>
                </a:solidFill>
                <a:latin typeface="TT Drugs"/>
              </a:rPr>
              <a:t>Made it more challenging for patients to remain engaged in care.</a:t>
            </a:r>
          </a:p>
        </p:txBody>
      </p:sp>
      <p:sp>
        <p:nvSpPr>
          <p:cNvPr id="4" name="Freeform 4"/>
          <p:cNvSpPr/>
          <p:nvPr/>
        </p:nvSpPr>
        <p:spPr>
          <a:xfrm>
            <a:off x="1028700" y="1652588"/>
            <a:ext cx="5472684" cy="82296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472678" y="3655465"/>
            <a:ext cx="6289499" cy="1257300"/>
          </a:xfrm>
          <a:prstGeom prst="rect">
            <a:avLst/>
          </a:prstGeom>
        </p:spPr>
        <p:txBody>
          <a:bodyPr lIns="0" tIns="0" rIns="0" bIns="0" rtlCol="0" anchor="t">
            <a:spAutoFit/>
          </a:bodyPr>
          <a:lstStyle/>
          <a:p>
            <a:pPr marL="0" lvl="0" indent="0" algn="l">
              <a:lnSpc>
                <a:spcPts val="9839"/>
              </a:lnSpc>
              <a:spcBef>
                <a:spcPct val="0"/>
              </a:spcBef>
            </a:pPr>
            <a:r>
              <a:rPr lang="en-US" sz="8199" u="none" strike="noStrike">
                <a:solidFill>
                  <a:srgbClr val="0F2A37"/>
                </a:solidFill>
                <a:latin typeface="Forum"/>
              </a:rPr>
              <a:t>BMH PRE-CAT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2571200">
            <a:off x="6481955" y="-649127"/>
            <a:ext cx="14343539" cy="13070550"/>
          </a:xfrm>
          <a:custGeom>
            <a:avLst/>
            <a:gdLst/>
            <a:ahLst/>
            <a:cxnLst/>
            <a:rect l="l" t="t" r="r" b="b"/>
            <a:pathLst>
              <a:path w="14343539" h="13070550">
                <a:moveTo>
                  <a:pt x="0" y="0"/>
                </a:moveTo>
                <a:lnTo>
                  <a:pt x="14343538" y="0"/>
                </a:lnTo>
                <a:lnTo>
                  <a:pt x="14343538" y="13070550"/>
                </a:lnTo>
                <a:lnTo>
                  <a:pt x="0" y="13070550"/>
                </a:lnTo>
                <a:lnTo>
                  <a:pt x="0" y="0"/>
                </a:lnTo>
                <a:close/>
              </a:path>
            </a:pathLst>
          </a:custGeom>
          <a:blipFill>
            <a:blip r:embed="rId3"/>
            <a:stretch>
              <a:fillRect/>
            </a:stretch>
          </a:blipFill>
        </p:spPr>
        <p:txBody>
          <a:bodyPr/>
          <a:lstStyle/>
          <a:p>
            <a:endParaRPr lang="en-US"/>
          </a:p>
        </p:txBody>
      </p:sp>
      <p:sp>
        <p:nvSpPr>
          <p:cNvPr id="3" name="Freeform 3"/>
          <p:cNvSpPr/>
          <p:nvPr/>
        </p:nvSpPr>
        <p:spPr>
          <a:xfrm>
            <a:off x="226388" y="2226685"/>
            <a:ext cx="17835225" cy="7318927"/>
          </a:xfrm>
          <a:custGeom>
            <a:avLst/>
            <a:gdLst/>
            <a:ahLst/>
            <a:cxnLst/>
            <a:rect l="l" t="t" r="r" b="b"/>
            <a:pathLst>
              <a:path w="17835225" h="7318927">
                <a:moveTo>
                  <a:pt x="0" y="0"/>
                </a:moveTo>
                <a:lnTo>
                  <a:pt x="17835224" y="0"/>
                </a:lnTo>
                <a:lnTo>
                  <a:pt x="17835224" y="7318926"/>
                </a:lnTo>
                <a:lnTo>
                  <a:pt x="0" y="7318926"/>
                </a:lnTo>
                <a:lnTo>
                  <a:pt x="0" y="0"/>
                </a:lnTo>
                <a:close/>
              </a:path>
            </a:pathLst>
          </a:custGeom>
          <a:blipFill>
            <a:blip r:embed="rId4"/>
            <a:stretch>
              <a:fillRect t="-864"/>
            </a:stretch>
          </a:blipFill>
        </p:spPr>
        <p:txBody>
          <a:bodyPr/>
          <a:lstStyle/>
          <a:p>
            <a:endParaRPr lang="en-US"/>
          </a:p>
        </p:txBody>
      </p:sp>
      <p:sp>
        <p:nvSpPr>
          <p:cNvPr id="4" name="TextBox 4"/>
          <p:cNvSpPr txBox="1"/>
          <p:nvPr/>
        </p:nvSpPr>
        <p:spPr>
          <a:xfrm>
            <a:off x="0" y="274060"/>
            <a:ext cx="18288000" cy="1952625"/>
          </a:xfrm>
          <a:prstGeom prst="rect">
            <a:avLst/>
          </a:prstGeom>
        </p:spPr>
        <p:txBody>
          <a:bodyPr lIns="0" tIns="0" rIns="0" bIns="0" rtlCol="0" anchor="t">
            <a:spAutoFit/>
          </a:bodyPr>
          <a:lstStyle/>
          <a:p>
            <a:pPr algn="ctr">
              <a:lnSpc>
                <a:spcPts val="7680"/>
              </a:lnSpc>
            </a:pPr>
            <a:r>
              <a:rPr lang="en-US" sz="6400">
                <a:solidFill>
                  <a:srgbClr val="FFFFFF"/>
                </a:solidFill>
                <a:latin typeface="Forum"/>
              </a:rPr>
              <a:t>OVERDOSE AND SEDATION EVENTS AUGUST 2022-JANUARY 2023 (PRE-CAT)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4484527" y="389826"/>
            <a:ext cx="8939114" cy="1144399"/>
          </a:xfrm>
          <a:prstGeom prst="rect">
            <a:avLst/>
          </a:prstGeom>
        </p:spPr>
        <p:txBody>
          <a:bodyPr lIns="0" tIns="0" rIns="0" bIns="0" rtlCol="0" anchor="t">
            <a:spAutoFit/>
          </a:bodyPr>
          <a:lstStyle/>
          <a:p>
            <a:pPr algn="ctr">
              <a:lnSpc>
                <a:spcPts val="9372"/>
              </a:lnSpc>
              <a:spcBef>
                <a:spcPct val="0"/>
              </a:spcBef>
            </a:pPr>
            <a:r>
              <a:rPr lang="en-US" sz="6694">
                <a:solidFill>
                  <a:srgbClr val="FFFFFF"/>
                </a:solidFill>
                <a:latin typeface="Forum"/>
              </a:rPr>
              <a:t>Description of the Project </a:t>
            </a:r>
          </a:p>
        </p:txBody>
      </p:sp>
      <p:sp>
        <p:nvSpPr>
          <p:cNvPr id="3" name="TextBox 3"/>
          <p:cNvSpPr txBox="1"/>
          <p:nvPr/>
        </p:nvSpPr>
        <p:spPr>
          <a:xfrm>
            <a:off x="1059350" y="2059519"/>
            <a:ext cx="7451488" cy="6955750"/>
          </a:xfrm>
          <a:prstGeom prst="rect">
            <a:avLst/>
          </a:prstGeom>
        </p:spPr>
        <p:txBody>
          <a:bodyPr lIns="0" tIns="0" rIns="0" bIns="0" rtlCol="0" anchor="t">
            <a:spAutoFit/>
          </a:bodyPr>
          <a:lstStyle/>
          <a:p>
            <a:pPr marL="647702" lvl="1" indent="-323851" algn="l">
              <a:lnSpc>
                <a:spcPts val="4200"/>
              </a:lnSpc>
              <a:buFont typeface="Arial"/>
              <a:buChar char="•"/>
            </a:pPr>
            <a:r>
              <a:rPr lang="en-US" sz="3000" dirty="0">
                <a:solidFill>
                  <a:srgbClr val="FFFFFF"/>
                </a:solidFill>
                <a:latin typeface="TT Drugs"/>
              </a:rPr>
              <a:t>In January 2023, we began the process of developing and implementing two Complex Addiction Teams at the Barbara McInnis House,</a:t>
            </a:r>
            <a:r>
              <a:rPr lang="en-US" sz="3000" u="sng" dirty="0">
                <a:solidFill>
                  <a:srgbClr val="FFFFFF"/>
                </a:solidFill>
                <a:latin typeface="TT Drugs Bold"/>
              </a:rPr>
              <a:t> incorporating feedback from patients and staff in the development of the model. </a:t>
            </a:r>
          </a:p>
          <a:p>
            <a:pPr marL="647702" lvl="1" indent="-323851" algn="l">
              <a:lnSpc>
                <a:spcPts val="4200"/>
              </a:lnSpc>
              <a:spcBef>
                <a:spcPct val="0"/>
              </a:spcBef>
              <a:buFont typeface="Arial"/>
              <a:buChar char="•"/>
            </a:pPr>
            <a:r>
              <a:rPr lang="en-US" sz="3000" dirty="0">
                <a:solidFill>
                  <a:srgbClr val="FFFFFF"/>
                </a:solidFill>
                <a:latin typeface="TT Drugs"/>
              </a:rPr>
              <a:t>Part of this initiative included installing reverse motion sensors for bathrooms: installation started July 2023 and completed October 2023.</a:t>
            </a:r>
          </a:p>
          <a:p>
            <a:pPr algn="l">
              <a:lnSpc>
                <a:spcPts val="4200"/>
              </a:lnSpc>
              <a:spcBef>
                <a:spcPct val="0"/>
              </a:spcBef>
            </a:pPr>
            <a:endParaRPr lang="en-US" sz="3000" dirty="0">
              <a:solidFill>
                <a:srgbClr val="FFFFFF"/>
              </a:solidFill>
              <a:latin typeface="TT Drugs"/>
            </a:endParaRPr>
          </a:p>
          <a:p>
            <a:pPr algn="l">
              <a:lnSpc>
                <a:spcPts val="4200"/>
              </a:lnSpc>
              <a:spcBef>
                <a:spcPct val="0"/>
              </a:spcBef>
            </a:pPr>
            <a:endParaRPr lang="en-US" sz="3000" dirty="0">
              <a:solidFill>
                <a:srgbClr val="FFFFFF"/>
              </a:solidFill>
              <a:latin typeface="TT Drugs"/>
            </a:endParaRPr>
          </a:p>
        </p:txBody>
      </p:sp>
      <p:sp>
        <p:nvSpPr>
          <p:cNvPr id="4" name="Freeform 4"/>
          <p:cNvSpPr/>
          <p:nvPr/>
        </p:nvSpPr>
        <p:spPr>
          <a:xfrm>
            <a:off x="0" y="6614587"/>
            <a:ext cx="2118700" cy="3672413"/>
          </a:xfrm>
          <a:custGeom>
            <a:avLst/>
            <a:gdLst/>
            <a:ahLst/>
            <a:cxnLst/>
            <a:rect l="l" t="t" r="r" b="b"/>
            <a:pathLst>
              <a:path w="2118700" h="3672413">
                <a:moveTo>
                  <a:pt x="0" y="0"/>
                </a:moveTo>
                <a:lnTo>
                  <a:pt x="2118700" y="0"/>
                </a:lnTo>
                <a:lnTo>
                  <a:pt x="2118700" y="3672413"/>
                </a:lnTo>
                <a:lnTo>
                  <a:pt x="0" y="3672413"/>
                </a:lnTo>
                <a:lnTo>
                  <a:pt x="0" y="0"/>
                </a:lnTo>
                <a:close/>
              </a:path>
            </a:pathLst>
          </a:custGeom>
          <a:blipFill>
            <a:blip r:embed="rId2"/>
            <a:stretch>
              <a:fillRect l="-102564" t="-1479" r="-119487" b="-2958"/>
            </a:stretch>
          </a:blipFill>
        </p:spPr>
        <p:txBody>
          <a:bodyPr/>
          <a:lstStyle/>
          <a:p>
            <a:endParaRPr lang="en-US"/>
          </a:p>
        </p:txBody>
      </p:sp>
      <p:sp>
        <p:nvSpPr>
          <p:cNvPr id="5" name="TextBox 5"/>
          <p:cNvSpPr txBox="1"/>
          <p:nvPr/>
        </p:nvSpPr>
        <p:spPr>
          <a:xfrm>
            <a:off x="7765116" y="2059519"/>
            <a:ext cx="10522884" cy="8524875"/>
          </a:xfrm>
          <a:prstGeom prst="rect">
            <a:avLst/>
          </a:prstGeom>
        </p:spPr>
        <p:txBody>
          <a:bodyPr lIns="0" tIns="0" rIns="0" bIns="0" rtlCol="0" anchor="t">
            <a:spAutoFit/>
          </a:bodyPr>
          <a:lstStyle/>
          <a:p>
            <a:pPr marL="647702" lvl="1" indent="-323851" algn="l">
              <a:lnSpc>
                <a:spcPts val="4200"/>
              </a:lnSpc>
              <a:buFont typeface="Arial"/>
              <a:buChar char="•"/>
            </a:pPr>
            <a:r>
              <a:rPr lang="en-US" sz="3000" dirty="0">
                <a:solidFill>
                  <a:srgbClr val="FFFFFF"/>
                </a:solidFill>
                <a:latin typeface="TT Drugs"/>
              </a:rPr>
              <a:t>The first CAT opened on June 5, 2023; the second on September 1, 2023.</a:t>
            </a:r>
          </a:p>
          <a:p>
            <a:pPr marL="647702" lvl="1" indent="-323851" algn="l">
              <a:lnSpc>
                <a:spcPts val="4200"/>
              </a:lnSpc>
              <a:spcBef>
                <a:spcPct val="0"/>
              </a:spcBef>
              <a:buFont typeface="Arial"/>
              <a:buChar char="•"/>
            </a:pPr>
            <a:r>
              <a:rPr lang="en-US" sz="3000" dirty="0">
                <a:solidFill>
                  <a:srgbClr val="FFFFFF"/>
                </a:solidFill>
                <a:latin typeface="TT Drugs"/>
              </a:rPr>
              <a:t>We added two new resources to these teams, to better support our patients who were struggling with active use:</a:t>
            </a:r>
          </a:p>
          <a:p>
            <a:pPr marL="1295403" lvl="2" indent="-431801" algn="l">
              <a:lnSpc>
                <a:spcPts val="4200"/>
              </a:lnSpc>
              <a:spcBef>
                <a:spcPct val="0"/>
              </a:spcBef>
              <a:buFont typeface="Arial"/>
              <a:buChar char="⚬"/>
            </a:pPr>
            <a:r>
              <a:rPr lang="en-US" sz="3000" b="1" u="sng" dirty="0">
                <a:solidFill>
                  <a:srgbClr val="FFFFFF"/>
                </a:solidFill>
                <a:latin typeface="TT Drugs"/>
              </a:rPr>
              <a:t>CAT techs </a:t>
            </a:r>
            <a:r>
              <a:rPr lang="en-US" sz="3000" dirty="0">
                <a:solidFill>
                  <a:srgbClr val="FFFFFF"/>
                </a:solidFill>
                <a:latin typeface="TT Drugs"/>
              </a:rPr>
              <a:t>(also referred to as Harm Reduction Techs), who are EMT certified and work in concert with the behavioral health teams, and clinical team to provide sedation monitoring; harm reduction education and patient support.</a:t>
            </a:r>
          </a:p>
          <a:p>
            <a:pPr marL="1295403" lvl="2" indent="-431801" algn="l">
              <a:lnSpc>
                <a:spcPts val="4200"/>
              </a:lnSpc>
              <a:spcBef>
                <a:spcPct val="0"/>
              </a:spcBef>
              <a:buFont typeface="Arial"/>
              <a:buChar char="⚬"/>
            </a:pPr>
            <a:r>
              <a:rPr lang="en-US" sz="3000" b="1" u="sng" dirty="0">
                <a:solidFill>
                  <a:srgbClr val="FFFFFF"/>
                </a:solidFill>
                <a:latin typeface="TT Drugs"/>
              </a:rPr>
              <a:t>A dedicated low simulation space</a:t>
            </a:r>
            <a:r>
              <a:rPr lang="en-US" sz="3000" dirty="0">
                <a:solidFill>
                  <a:srgbClr val="FFFFFF"/>
                </a:solidFill>
                <a:latin typeface="TT Drugs"/>
              </a:rPr>
              <a:t> for patients requiring additional monitoring and support. </a:t>
            </a:r>
          </a:p>
          <a:p>
            <a:pPr marL="1943105" lvl="3" indent="-485776" algn="l">
              <a:lnSpc>
                <a:spcPts val="4200"/>
              </a:lnSpc>
              <a:spcBef>
                <a:spcPct val="0"/>
              </a:spcBef>
              <a:buFont typeface="Arial"/>
              <a:buChar char="￭"/>
            </a:pPr>
            <a:r>
              <a:rPr lang="en-US" sz="3000" i="1" dirty="0">
                <a:solidFill>
                  <a:srgbClr val="FFFFFF"/>
                </a:solidFill>
                <a:latin typeface="TT Drugs"/>
              </a:rPr>
              <a:t>Equipment purchased via a grant for harm reduction services </a:t>
            </a:r>
            <a:r>
              <a:rPr lang="en-US" sz="3000" dirty="0">
                <a:solidFill>
                  <a:srgbClr val="FFFFFF"/>
                </a:solidFill>
                <a:latin typeface="TT Drugs"/>
              </a:rPr>
              <a:t>(chairs, VS machines, safer use kits)</a:t>
            </a:r>
          </a:p>
          <a:p>
            <a:pPr algn="l">
              <a:lnSpc>
                <a:spcPts val="4200"/>
              </a:lnSpc>
              <a:spcBef>
                <a:spcPct val="0"/>
              </a:spcBef>
            </a:pPr>
            <a:endParaRPr lang="en-US" sz="3000" dirty="0">
              <a:solidFill>
                <a:srgbClr val="FFFFFF"/>
              </a:solidFill>
              <a:latin typeface="TT Drug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3095</Words>
  <Application>Microsoft Office PowerPoint</Application>
  <PresentationFormat>Custom</PresentationFormat>
  <Paragraphs>277</Paragraphs>
  <Slides>39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Helveticish Bold</vt:lpstr>
      <vt:lpstr>TT Hoves Bold</vt:lpstr>
      <vt:lpstr>TT Drugs Bold</vt:lpstr>
      <vt:lpstr>TT Hoves</vt:lpstr>
      <vt:lpstr>Canva Sans</vt:lpstr>
      <vt:lpstr>Lora</vt:lpstr>
      <vt:lpstr>Canva Sans Bold</vt:lpstr>
      <vt:lpstr>TT Drugs</vt:lpstr>
      <vt:lpstr>TT Hoves Italics</vt:lpstr>
      <vt:lpstr>Forum</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 team pres</dc:title>
  <cp:lastModifiedBy>Benner, Carol</cp:lastModifiedBy>
  <cp:revision>8</cp:revision>
  <dcterms:created xsi:type="dcterms:W3CDTF">2006-08-16T00:00:00Z</dcterms:created>
  <dcterms:modified xsi:type="dcterms:W3CDTF">2024-05-11T23:10:14Z</dcterms:modified>
  <dc:identifier>DAGEwP_tyYU</dc:identifier>
</cp:coreProperties>
</file>