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handoutMasterIdLst>
    <p:handoutMasterId r:id="rId25"/>
  </p:handoutMasterIdLst>
  <p:sldIdLst>
    <p:sldId id="256" r:id="rId5"/>
    <p:sldId id="266" r:id="rId6"/>
    <p:sldId id="282" r:id="rId7"/>
    <p:sldId id="267" r:id="rId8"/>
    <p:sldId id="285" r:id="rId9"/>
    <p:sldId id="258" r:id="rId10"/>
    <p:sldId id="313" r:id="rId11"/>
    <p:sldId id="315" r:id="rId12"/>
    <p:sldId id="314" r:id="rId13"/>
    <p:sldId id="289" r:id="rId14"/>
    <p:sldId id="316" r:id="rId15"/>
    <p:sldId id="287" r:id="rId16"/>
    <p:sldId id="277" r:id="rId17"/>
    <p:sldId id="288" r:id="rId18"/>
    <p:sldId id="263" r:id="rId19"/>
    <p:sldId id="279" r:id="rId20"/>
    <p:sldId id="284" r:id="rId21"/>
    <p:sldId id="281"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FAFE18-F9C7-48A1-9A5F-90027CF9A90B}" v="3" dt="2024-05-13T16:48:28.270"/>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343" autoAdjust="0"/>
  </p:normalViewPr>
  <p:slideViewPr>
    <p:cSldViewPr snapToGrid="0">
      <p:cViewPr varScale="1">
        <p:scale>
          <a:sx n="75" d="100"/>
          <a:sy n="75" d="100"/>
        </p:scale>
        <p:origin x="1896"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as, Mia" userId="d65fb5fa-1d2f-43db-a33e-e55573a35b83" providerId="ADAL" clId="{5BFAFE18-F9C7-48A1-9A5F-90027CF9A90B}"/>
    <pc:docChg chg="undo custSel addSld modSld">
      <pc:chgData name="Arias, Mia" userId="d65fb5fa-1d2f-43db-a33e-e55573a35b83" providerId="ADAL" clId="{5BFAFE18-F9C7-48A1-9A5F-90027CF9A90B}" dt="2024-05-13T16:49:58.657" v="57" actId="1076"/>
      <pc:docMkLst>
        <pc:docMk/>
      </pc:docMkLst>
      <pc:sldChg chg="modSp mod">
        <pc:chgData name="Arias, Mia" userId="d65fb5fa-1d2f-43db-a33e-e55573a35b83" providerId="ADAL" clId="{5BFAFE18-F9C7-48A1-9A5F-90027CF9A90B}" dt="2024-05-13T16:49:58.657" v="57" actId="1076"/>
        <pc:sldMkLst>
          <pc:docMk/>
          <pc:sldMk cId="767611276" sldId="276"/>
        </pc:sldMkLst>
        <pc:spChg chg="mod">
          <ac:chgData name="Arias, Mia" userId="d65fb5fa-1d2f-43db-a33e-e55573a35b83" providerId="ADAL" clId="{5BFAFE18-F9C7-48A1-9A5F-90027CF9A90B}" dt="2024-05-13T16:49:58.657" v="57" actId="1076"/>
          <ac:spMkLst>
            <pc:docMk/>
            <pc:sldMk cId="767611276" sldId="276"/>
            <ac:spMk id="32" creationId="{30761B21-88ED-449E-B2B9-3FC40844C36D}"/>
          </ac:spMkLst>
        </pc:spChg>
      </pc:sldChg>
      <pc:sldChg chg="modSp mod">
        <pc:chgData name="Arias, Mia" userId="d65fb5fa-1d2f-43db-a33e-e55573a35b83" providerId="ADAL" clId="{5BFAFE18-F9C7-48A1-9A5F-90027CF9A90B}" dt="2024-05-13T16:49:33.726" v="51" actId="20577"/>
        <pc:sldMkLst>
          <pc:docMk/>
          <pc:sldMk cId="1605700873" sldId="281"/>
        </pc:sldMkLst>
        <pc:spChg chg="mod">
          <ac:chgData name="Arias, Mia" userId="d65fb5fa-1d2f-43db-a33e-e55573a35b83" providerId="ADAL" clId="{5BFAFE18-F9C7-48A1-9A5F-90027CF9A90B}" dt="2024-05-13T16:49:33.726" v="51" actId="20577"/>
          <ac:spMkLst>
            <pc:docMk/>
            <pc:sldMk cId="1605700873" sldId="281"/>
            <ac:spMk id="2" creationId="{874244EA-291D-D146-D6A3-3F3648C8DE63}"/>
          </ac:spMkLst>
        </pc:spChg>
      </pc:sldChg>
      <pc:sldChg chg="addSp delSp modSp mod setBg modNotesTx">
        <pc:chgData name="Arias, Mia" userId="d65fb5fa-1d2f-43db-a33e-e55573a35b83" providerId="ADAL" clId="{5BFAFE18-F9C7-48A1-9A5F-90027CF9A90B}" dt="2024-05-13T16:38:50.387" v="9"/>
        <pc:sldMkLst>
          <pc:docMk/>
          <pc:sldMk cId="3549989189" sldId="284"/>
        </pc:sldMkLst>
        <pc:spChg chg="mod ord">
          <ac:chgData name="Arias, Mia" userId="d65fb5fa-1d2f-43db-a33e-e55573a35b83" providerId="ADAL" clId="{5BFAFE18-F9C7-48A1-9A5F-90027CF9A90B}" dt="2024-05-13T16:36:39.502" v="8" actId="26606"/>
          <ac:spMkLst>
            <pc:docMk/>
            <pc:sldMk cId="3549989189" sldId="284"/>
            <ac:spMk id="9" creationId="{E8B71BC4-356D-717D-260D-D09584E8B7EA}"/>
          </ac:spMkLst>
        </pc:spChg>
        <pc:spChg chg="mod">
          <ac:chgData name="Arias, Mia" userId="d65fb5fa-1d2f-43db-a33e-e55573a35b83" providerId="ADAL" clId="{5BFAFE18-F9C7-48A1-9A5F-90027CF9A90B}" dt="2024-05-13T16:36:39.502" v="8" actId="26606"/>
          <ac:spMkLst>
            <pc:docMk/>
            <pc:sldMk cId="3549989189" sldId="284"/>
            <ac:spMk id="10" creationId="{07ECE7FC-9152-BE8C-23DB-7FC03A0AFB82}"/>
          </ac:spMkLst>
        </pc:spChg>
        <pc:spChg chg="del">
          <ac:chgData name="Arias, Mia" userId="d65fb5fa-1d2f-43db-a33e-e55573a35b83" providerId="ADAL" clId="{5BFAFE18-F9C7-48A1-9A5F-90027CF9A90B}" dt="2024-05-13T16:36:25.334" v="6" actId="931"/>
          <ac:spMkLst>
            <pc:docMk/>
            <pc:sldMk cId="3549989189" sldId="284"/>
            <ac:spMk id="16" creationId="{36035C1E-6436-316F-F636-38EC401358D4}"/>
          </ac:spMkLst>
        </pc:spChg>
        <pc:spChg chg="add">
          <ac:chgData name="Arias, Mia" userId="d65fb5fa-1d2f-43db-a33e-e55573a35b83" providerId="ADAL" clId="{5BFAFE18-F9C7-48A1-9A5F-90027CF9A90B}" dt="2024-05-13T16:36:39.502" v="8" actId="26606"/>
          <ac:spMkLst>
            <pc:docMk/>
            <pc:sldMk cId="3549989189" sldId="284"/>
            <ac:spMk id="17" creationId="{E39055A8-6754-4F27-8010-BF142982DD03}"/>
          </ac:spMkLst>
        </pc:spChg>
        <pc:spChg chg="add">
          <ac:chgData name="Arias, Mia" userId="d65fb5fa-1d2f-43db-a33e-e55573a35b83" providerId="ADAL" clId="{5BFAFE18-F9C7-48A1-9A5F-90027CF9A90B}" dt="2024-05-13T16:36:39.502" v="8" actId="26606"/>
          <ac:spMkLst>
            <pc:docMk/>
            <pc:sldMk cId="3549989189" sldId="284"/>
            <ac:spMk id="19" creationId="{63BEA8DC-D85D-47C5-A352-5FA38C6615F8}"/>
          </ac:spMkLst>
        </pc:spChg>
        <pc:spChg chg="add">
          <ac:chgData name="Arias, Mia" userId="d65fb5fa-1d2f-43db-a33e-e55573a35b83" providerId="ADAL" clId="{5BFAFE18-F9C7-48A1-9A5F-90027CF9A90B}" dt="2024-05-13T16:36:39.502" v="8" actId="26606"/>
          <ac:spMkLst>
            <pc:docMk/>
            <pc:sldMk cId="3549989189" sldId="284"/>
            <ac:spMk id="21" creationId="{439B1D89-E1A5-4FF7-9AE5-EA1EA5892362}"/>
          </ac:spMkLst>
        </pc:spChg>
        <pc:picChg chg="add mod">
          <ac:chgData name="Arias, Mia" userId="d65fb5fa-1d2f-43db-a33e-e55573a35b83" providerId="ADAL" clId="{5BFAFE18-F9C7-48A1-9A5F-90027CF9A90B}" dt="2024-05-13T16:36:39.502" v="8" actId="26606"/>
          <ac:picMkLst>
            <pc:docMk/>
            <pc:sldMk cId="3549989189" sldId="284"/>
            <ac:picMk id="3" creationId="{EF7911AA-85D6-FCA3-3ED3-6C3876A22821}"/>
          </ac:picMkLst>
        </pc:picChg>
      </pc:sldChg>
      <pc:sldChg chg="addSp modSp modAnim">
        <pc:chgData name="Arias, Mia" userId="d65fb5fa-1d2f-43db-a33e-e55573a35b83" providerId="ADAL" clId="{5BFAFE18-F9C7-48A1-9A5F-90027CF9A90B}" dt="2024-05-13T16:34:49.277" v="0"/>
        <pc:sldMkLst>
          <pc:docMk/>
          <pc:sldMk cId="554654746" sldId="288"/>
        </pc:sldMkLst>
        <pc:picChg chg="add mod">
          <ac:chgData name="Arias, Mia" userId="d65fb5fa-1d2f-43db-a33e-e55573a35b83" providerId="ADAL" clId="{5BFAFE18-F9C7-48A1-9A5F-90027CF9A90B}" dt="2024-05-13T16:34:49.277" v="0"/>
          <ac:picMkLst>
            <pc:docMk/>
            <pc:sldMk cId="554654746" sldId="288"/>
            <ac:picMk id="5" creationId="{7A5FBAE9-2527-BD92-8A17-7FCA01932B1B}"/>
          </ac:picMkLst>
        </pc:picChg>
      </pc:sldChg>
      <pc:sldChg chg="addSp delSp modSp new mod setBg modAnim">
        <pc:chgData name="Arias, Mia" userId="d65fb5fa-1d2f-43db-a33e-e55573a35b83" providerId="ADAL" clId="{5BFAFE18-F9C7-48A1-9A5F-90027CF9A90B}" dt="2024-05-13T16:49:14.060" v="50" actId="122"/>
        <pc:sldMkLst>
          <pc:docMk/>
          <pc:sldMk cId="2050603561" sldId="316"/>
        </pc:sldMkLst>
        <pc:spChg chg="mod">
          <ac:chgData name="Arias, Mia" userId="d65fb5fa-1d2f-43db-a33e-e55573a35b83" providerId="ADAL" clId="{5BFAFE18-F9C7-48A1-9A5F-90027CF9A90B}" dt="2024-05-13T16:49:14.060" v="50" actId="122"/>
          <ac:spMkLst>
            <pc:docMk/>
            <pc:sldMk cId="2050603561" sldId="316"/>
            <ac:spMk id="2" creationId="{B416BEB7-6C72-D806-F02B-0639BA6BB817}"/>
          </ac:spMkLst>
        </pc:spChg>
        <pc:spChg chg="del mod ord">
          <ac:chgData name="Arias, Mia" userId="d65fb5fa-1d2f-43db-a33e-e55573a35b83" providerId="ADAL" clId="{5BFAFE18-F9C7-48A1-9A5F-90027CF9A90B}" dt="2024-05-13T16:49:00.436" v="48" actId="21"/>
          <ac:spMkLst>
            <pc:docMk/>
            <pc:sldMk cId="2050603561" sldId="316"/>
            <ac:spMk id="3" creationId="{AE1EFCF6-D4E3-CAFF-5C5E-33421588D208}"/>
          </ac:spMkLst>
        </pc:spChg>
        <pc:spChg chg="del">
          <ac:chgData name="Arias, Mia" userId="d65fb5fa-1d2f-43db-a33e-e55573a35b83" providerId="ADAL" clId="{5BFAFE18-F9C7-48A1-9A5F-90027CF9A90B}" dt="2024-05-13T16:48:28.270" v="11"/>
          <ac:spMkLst>
            <pc:docMk/>
            <pc:sldMk cId="2050603561" sldId="316"/>
            <ac:spMk id="4" creationId="{9D8035B8-9306-C00A-EB8E-3B6584A3D3DC}"/>
          </ac:spMkLst>
        </pc:spChg>
        <pc:spChg chg="mod">
          <ac:chgData name="Arias, Mia" userId="d65fb5fa-1d2f-43db-a33e-e55573a35b83" providerId="ADAL" clId="{5BFAFE18-F9C7-48A1-9A5F-90027CF9A90B}" dt="2024-05-13T16:49:10.085" v="49" actId="20577"/>
          <ac:spMkLst>
            <pc:docMk/>
            <pc:sldMk cId="2050603561" sldId="316"/>
            <ac:spMk id="5" creationId="{BE21E354-D6C1-7EF3-126D-046537C72121}"/>
          </ac:spMkLst>
        </pc:spChg>
        <pc:spChg chg="mod">
          <ac:chgData name="Arias, Mia" userId="d65fb5fa-1d2f-43db-a33e-e55573a35b83" providerId="ADAL" clId="{5BFAFE18-F9C7-48A1-9A5F-90027CF9A90B}" dt="2024-05-13T16:48:37.763" v="14" actId="26606"/>
          <ac:spMkLst>
            <pc:docMk/>
            <pc:sldMk cId="2050603561" sldId="316"/>
            <ac:spMk id="6" creationId="{11218759-4878-C5D1-3E37-C42F4DB5004E}"/>
          </ac:spMkLst>
        </pc:spChg>
        <pc:spChg chg="add del">
          <ac:chgData name="Arias, Mia" userId="d65fb5fa-1d2f-43db-a33e-e55573a35b83" providerId="ADAL" clId="{5BFAFE18-F9C7-48A1-9A5F-90027CF9A90B}" dt="2024-05-13T16:48:37.755" v="13" actId="26606"/>
          <ac:spMkLst>
            <pc:docMk/>
            <pc:sldMk cId="2050603561" sldId="316"/>
            <ac:spMk id="11" creationId="{25BD3A50-CB38-A55A-3FCD-25C4C06B2AFE}"/>
          </ac:spMkLst>
        </pc:spChg>
        <pc:spChg chg="add">
          <ac:chgData name="Arias, Mia" userId="d65fb5fa-1d2f-43db-a33e-e55573a35b83" providerId="ADAL" clId="{5BFAFE18-F9C7-48A1-9A5F-90027CF9A90B}" dt="2024-05-13T16:48:37.763" v="14" actId="26606"/>
          <ac:spMkLst>
            <pc:docMk/>
            <pc:sldMk cId="2050603561" sldId="316"/>
            <ac:spMk id="12" creationId="{E39055A8-6754-4F27-8010-BF142982DD03}"/>
          </ac:spMkLst>
        </pc:spChg>
        <pc:spChg chg="add del">
          <ac:chgData name="Arias, Mia" userId="d65fb5fa-1d2f-43db-a33e-e55573a35b83" providerId="ADAL" clId="{5BFAFE18-F9C7-48A1-9A5F-90027CF9A90B}" dt="2024-05-13T16:48:37.755" v="13" actId="26606"/>
          <ac:spMkLst>
            <pc:docMk/>
            <pc:sldMk cId="2050603561" sldId="316"/>
            <ac:spMk id="14" creationId="{70540796-FFF9-4CEE-8B72-E22597609856}"/>
          </ac:spMkLst>
        </pc:spChg>
        <pc:spChg chg="add del">
          <ac:chgData name="Arias, Mia" userId="d65fb5fa-1d2f-43db-a33e-e55573a35b83" providerId="ADAL" clId="{5BFAFE18-F9C7-48A1-9A5F-90027CF9A90B}" dt="2024-05-13T16:48:37.755" v="13" actId="26606"/>
          <ac:spMkLst>
            <pc:docMk/>
            <pc:sldMk cId="2050603561" sldId="316"/>
            <ac:spMk id="16" creationId="{DAC8B5E5-85FD-4C1F-9D06-893194542714}"/>
          </ac:spMkLst>
        </pc:spChg>
        <pc:spChg chg="add">
          <ac:chgData name="Arias, Mia" userId="d65fb5fa-1d2f-43db-a33e-e55573a35b83" providerId="ADAL" clId="{5BFAFE18-F9C7-48A1-9A5F-90027CF9A90B}" dt="2024-05-13T16:48:37.763" v="14" actId="26606"/>
          <ac:spMkLst>
            <pc:docMk/>
            <pc:sldMk cId="2050603561" sldId="316"/>
            <ac:spMk id="18" creationId="{7E98C0EF-0755-4259-A9AF-BF6833FB3320}"/>
          </ac:spMkLst>
        </pc:spChg>
        <pc:spChg chg="add">
          <ac:chgData name="Arias, Mia" userId="d65fb5fa-1d2f-43db-a33e-e55573a35b83" providerId="ADAL" clId="{5BFAFE18-F9C7-48A1-9A5F-90027CF9A90B}" dt="2024-05-13T16:48:37.763" v="14" actId="26606"/>
          <ac:spMkLst>
            <pc:docMk/>
            <pc:sldMk cId="2050603561" sldId="316"/>
            <ac:spMk id="19" creationId="{C2C92497-9B1D-438E-A009-010ADCDDFB39}"/>
          </ac:spMkLst>
        </pc:spChg>
        <pc:picChg chg="add mod">
          <ac:chgData name="Arias, Mia" userId="d65fb5fa-1d2f-43db-a33e-e55573a35b83" providerId="ADAL" clId="{5BFAFE18-F9C7-48A1-9A5F-90027CF9A90B}" dt="2024-05-13T16:48:37.763" v="14" actId="26606"/>
          <ac:picMkLst>
            <pc:docMk/>
            <pc:sldMk cId="2050603561" sldId="316"/>
            <ac:picMk id="7" creationId="{FD98AD59-7BD6-1BE7-0515-E592A4560C77}"/>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530C79-D9D9-450B-9C49-83AB5F8174D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589BCFFA-F843-4070-8DFE-4FA1B2ADB109}">
      <dgm:prSet phldrT="[Text]"/>
      <dgm:spPr/>
      <dgm:t>
        <a:bodyPr/>
        <a:lstStyle/>
        <a:p>
          <a:r>
            <a:rPr lang="en-US" dirty="0"/>
            <a:t>Staffing &amp; Direct Hire</a:t>
          </a:r>
        </a:p>
      </dgm:t>
    </dgm:pt>
    <dgm:pt modelId="{91B5D196-315A-4D38-A71B-B3A14B7BAA31}" type="parTrans" cxnId="{2973634E-519B-482C-B125-45888F847B07}">
      <dgm:prSet/>
      <dgm:spPr/>
      <dgm:t>
        <a:bodyPr/>
        <a:lstStyle/>
        <a:p>
          <a:endParaRPr lang="en-US"/>
        </a:p>
      </dgm:t>
    </dgm:pt>
    <dgm:pt modelId="{71243C68-FB18-4431-9DC0-2776C4845931}" type="sibTrans" cxnId="{2973634E-519B-482C-B125-45888F847B07}">
      <dgm:prSet/>
      <dgm:spPr/>
      <dgm:t>
        <a:bodyPr/>
        <a:lstStyle/>
        <a:p>
          <a:endParaRPr lang="en-US"/>
        </a:p>
      </dgm:t>
    </dgm:pt>
    <dgm:pt modelId="{AFAAFC97-2680-40C5-969F-F2E9BEC4742C}">
      <dgm:prSet phldrT="[Text]"/>
      <dgm:spPr/>
      <dgm:t>
        <a:bodyPr/>
        <a:lstStyle/>
        <a:p>
          <a:r>
            <a:rPr lang="en-US" dirty="0"/>
            <a:t>Works</a:t>
          </a:r>
        </a:p>
      </dgm:t>
    </dgm:pt>
    <dgm:pt modelId="{D2F9B9A1-3243-42AC-AF11-4B6765369EBC}" type="parTrans" cxnId="{FADA2446-9DC4-40B7-ACE4-9ACC1364BCA8}">
      <dgm:prSet/>
      <dgm:spPr/>
      <dgm:t>
        <a:bodyPr/>
        <a:lstStyle/>
        <a:p>
          <a:endParaRPr lang="en-US"/>
        </a:p>
      </dgm:t>
    </dgm:pt>
    <dgm:pt modelId="{47351407-F724-41FF-B769-9F5DFCC61E38}" type="sibTrans" cxnId="{FADA2446-9DC4-40B7-ACE4-9ACC1364BCA8}">
      <dgm:prSet/>
      <dgm:spPr/>
      <dgm:t>
        <a:bodyPr/>
        <a:lstStyle/>
        <a:p>
          <a:endParaRPr lang="en-US"/>
        </a:p>
      </dgm:t>
    </dgm:pt>
    <dgm:pt modelId="{DB6FCA22-DE8A-41EE-B8DF-6A45D954CF9F}">
      <dgm:prSet phldrT="[Text]"/>
      <dgm:spPr/>
      <dgm:t>
        <a:bodyPr/>
        <a:lstStyle/>
        <a:p>
          <a:r>
            <a:rPr lang="en-US" dirty="0"/>
            <a:t>Roads</a:t>
          </a:r>
        </a:p>
      </dgm:t>
    </dgm:pt>
    <dgm:pt modelId="{BE95CB69-3F1A-45FE-928A-E95DC01B136B}" type="parTrans" cxnId="{8F907A35-53BA-4FE6-AB5F-AE91F6FC7EE3}">
      <dgm:prSet/>
      <dgm:spPr/>
      <dgm:t>
        <a:bodyPr/>
        <a:lstStyle/>
        <a:p>
          <a:endParaRPr lang="en-US"/>
        </a:p>
      </dgm:t>
    </dgm:pt>
    <dgm:pt modelId="{BECA8433-6CCA-435A-9326-1707FB5642C9}" type="sibTrans" cxnId="{8F907A35-53BA-4FE6-AB5F-AE91F6FC7EE3}">
      <dgm:prSet/>
      <dgm:spPr/>
      <dgm:t>
        <a:bodyPr/>
        <a:lstStyle/>
        <a:p>
          <a:endParaRPr lang="en-US"/>
        </a:p>
      </dgm:t>
    </dgm:pt>
    <dgm:pt modelId="{C4D49267-7C9B-4E2A-9763-94ECB3D6E2DF}">
      <dgm:prSet phldrT="[Text]"/>
      <dgm:spPr/>
      <dgm:t>
        <a:bodyPr/>
        <a:lstStyle/>
        <a:p>
          <a:r>
            <a:rPr lang="en-US" dirty="0"/>
            <a:t>Safekeeping</a:t>
          </a:r>
        </a:p>
      </dgm:t>
    </dgm:pt>
    <dgm:pt modelId="{6EDE6DFE-0454-487B-B13E-85390A4E80B6}" type="parTrans" cxnId="{73BF8D0C-7486-45BE-BEB8-0D52DB612DE7}">
      <dgm:prSet/>
      <dgm:spPr/>
      <dgm:t>
        <a:bodyPr/>
        <a:lstStyle/>
        <a:p>
          <a:endParaRPr lang="en-US"/>
        </a:p>
      </dgm:t>
    </dgm:pt>
    <dgm:pt modelId="{429A2265-1333-4ADE-A4BE-221B4589420E}" type="sibTrans" cxnId="{73BF8D0C-7486-45BE-BEB8-0D52DB612DE7}">
      <dgm:prSet/>
      <dgm:spPr/>
      <dgm:t>
        <a:bodyPr/>
        <a:lstStyle/>
        <a:p>
          <a:endParaRPr lang="en-US"/>
        </a:p>
      </dgm:t>
    </dgm:pt>
    <dgm:pt modelId="{46C1E6C6-BC29-4389-946A-0ED06205627C}" type="pres">
      <dgm:prSet presAssocID="{45530C79-D9D9-450B-9C49-83AB5F8174DB}" presName="Name0" presStyleCnt="0">
        <dgm:presLayoutVars>
          <dgm:dir/>
          <dgm:resizeHandles val="exact"/>
        </dgm:presLayoutVars>
      </dgm:prSet>
      <dgm:spPr/>
    </dgm:pt>
    <dgm:pt modelId="{D4BEA272-FA5D-4232-ABD9-2BD525B6C444}" type="pres">
      <dgm:prSet presAssocID="{589BCFFA-F843-4070-8DFE-4FA1B2ADB109}" presName="compNode" presStyleCnt="0"/>
      <dgm:spPr/>
    </dgm:pt>
    <dgm:pt modelId="{1584CC71-9255-4CF6-8548-B2256FDDFA2A}" type="pres">
      <dgm:prSet presAssocID="{589BCFFA-F843-4070-8DFE-4FA1B2ADB109}" presName="pictRect" presStyleLbl="node1" presStyleIdx="0" presStyleCnt="4" custLinFactNeighborX="501" custLinFactNeighborY="685"/>
      <dgm:spPr>
        <a:blipFill dpi="0" rotWithShape="1">
          <a:blip xmlns:r="http://schemas.openxmlformats.org/officeDocument/2006/relationships" r:embed="rId1"/>
          <a:srcRect/>
          <a:stretch>
            <a:fillRect l="-11444" t="-20990" r="-20466" b="-71600"/>
          </a:stretch>
        </a:blipFill>
      </dgm:spPr>
    </dgm:pt>
    <dgm:pt modelId="{AA2000D2-2268-4EE5-A613-4A4FC50A5701}" type="pres">
      <dgm:prSet presAssocID="{589BCFFA-F843-4070-8DFE-4FA1B2ADB109}" presName="textRect" presStyleLbl="revTx" presStyleIdx="0" presStyleCnt="4">
        <dgm:presLayoutVars>
          <dgm:bulletEnabled val="1"/>
        </dgm:presLayoutVars>
      </dgm:prSet>
      <dgm:spPr/>
    </dgm:pt>
    <dgm:pt modelId="{B1ACE676-68D7-41FD-B168-5C75677B5428}" type="pres">
      <dgm:prSet presAssocID="{71243C68-FB18-4431-9DC0-2776C4845931}" presName="sibTrans" presStyleLbl="sibTrans2D1" presStyleIdx="0" presStyleCnt="0"/>
      <dgm:spPr/>
    </dgm:pt>
    <dgm:pt modelId="{F8640DF3-03F5-4214-8F60-11921092A1FE}" type="pres">
      <dgm:prSet presAssocID="{AFAAFC97-2680-40C5-969F-F2E9BEC4742C}" presName="compNode" presStyleCnt="0"/>
      <dgm:spPr/>
    </dgm:pt>
    <dgm:pt modelId="{A95D0EBA-973F-4038-B699-76467F66F3ED}" type="pres">
      <dgm:prSet presAssocID="{AFAAFC97-2680-40C5-969F-F2E9BEC4742C}" presName="pictRect" presStyleLbl="node1" presStyleIdx="1" presStyleCnt="4"/>
      <dgm:spPr>
        <a:blipFill dpi="0" rotWithShape="1">
          <a:blip xmlns:r="http://schemas.openxmlformats.org/officeDocument/2006/relationships" r:embed="rId2"/>
          <a:srcRect/>
          <a:stretch>
            <a:fillRect t="-4862" b="-41138"/>
          </a:stretch>
        </a:blipFill>
      </dgm:spPr>
    </dgm:pt>
    <dgm:pt modelId="{0803EE5A-432D-44A4-B0E1-502BBFD8E4EE}" type="pres">
      <dgm:prSet presAssocID="{AFAAFC97-2680-40C5-969F-F2E9BEC4742C}" presName="textRect" presStyleLbl="revTx" presStyleIdx="1" presStyleCnt="4">
        <dgm:presLayoutVars>
          <dgm:bulletEnabled val="1"/>
        </dgm:presLayoutVars>
      </dgm:prSet>
      <dgm:spPr/>
    </dgm:pt>
    <dgm:pt modelId="{84D315CA-33FE-4D5F-9279-6EFE079FC282}" type="pres">
      <dgm:prSet presAssocID="{47351407-F724-41FF-B769-9F5DFCC61E38}" presName="sibTrans" presStyleLbl="sibTrans2D1" presStyleIdx="0" presStyleCnt="0"/>
      <dgm:spPr/>
    </dgm:pt>
    <dgm:pt modelId="{193197F7-0D0E-4CE4-B397-8B7F11BDF96E}" type="pres">
      <dgm:prSet presAssocID="{DB6FCA22-DE8A-41EE-B8DF-6A45D954CF9F}" presName="compNode" presStyleCnt="0"/>
      <dgm:spPr/>
    </dgm:pt>
    <dgm:pt modelId="{9FF11682-1B4E-4937-9223-529800C84BD5}" type="pres">
      <dgm:prSet presAssocID="{DB6FCA22-DE8A-41EE-B8DF-6A45D954CF9F}" presName="pictRect" presStyleLbl="node1" presStyleIdx="2" presStyleCnt="4"/>
      <dgm:spPr>
        <a:blipFill dpi="0" rotWithShape="1">
          <a:blip xmlns:r="http://schemas.openxmlformats.org/officeDocument/2006/relationships" r:embed="rId3"/>
          <a:srcRect/>
          <a:stretch>
            <a:fillRect l="-27056" t="-4862" r="-16486" b="-28046"/>
          </a:stretch>
        </a:blipFill>
      </dgm:spPr>
    </dgm:pt>
    <dgm:pt modelId="{33383A78-CD17-4BA7-8B05-83B61D37F2E6}" type="pres">
      <dgm:prSet presAssocID="{DB6FCA22-DE8A-41EE-B8DF-6A45D954CF9F}" presName="textRect" presStyleLbl="revTx" presStyleIdx="2" presStyleCnt="4">
        <dgm:presLayoutVars>
          <dgm:bulletEnabled val="1"/>
        </dgm:presLayoutVars>
      </dgm:prSet>
      <dgm:spPr/>
    </dgm:pt>
    <dgm:pt modelId="{A2E3601A-244B-45DF-B103-D6AAE24C606C}" type="pres">
      <dgm:prSet presAssocID="{BECA8433-6CCA-435A-9326-1707FB5642C9}" presName="sibTrans" presStyleLbl="sibTrans2D1" presStyleIdx="0" presStyleCnt="0"/>
      <dgm:spPr/>
    </dgm:pt>
    <dgm:pt modelId="{2ADEE654-EEEF-4081-A1EA-03F077B2E67B}" type="pres">
      <dgm:prSet presAssocID="{C4D49267-7C9B-4E2A-9763-94ECB3D6E2DF}" presName="compNode" presStyleCnt="0"/>
      <dgm:spPr/>
    </dgm:pt>
    <dgm:pt modelId="{228A68A0-7656-4C59-A222-0E7627E684C2}" type="pres">
      <dgm:prSet presAssocID="{C4D49267-7C9B-4E2A-9763-94ECB3D6E2DF}" presName="pictRect" presStyleLbl="nod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5626" t="-13762" r="-10858" b="-7856"/>
          </a:stretch>
        </a:blipFill>
      </dgm:spPr>
    </dgm:pt>
    <dgm:pt modelId="{9F846B1C-CDFC-4430-89B4-DD82DF2C243E}" type="pres">
      <dgm:prSet presAssocID="{C4D49267-7C9B-4E2A-9763-94ECB3D6E2DF}" presName="textRect" presStyleLbl="revTx" presStyleIdx="3" presStyleCnt="4">
        <dgm:presLayoutVars>
          <dgm:bulletEnabled val="1"/>
        </dgm:presLayoutVars>
      </dgm:prSet>
      <dgm:spPr/>
    </dgm:pt>
  </dgm:ptLst>
  <dgm:cxnLst>
    <dgm:cxn modelId="{12297709-9DBF-4DAD-BCB9-F002437632D2}" type="presOf" srcId="{47351407-F724-41FF-B769-9F5DFCC61E38}" destId="{84D315CA-33FE-4D5F-9279-6EFE079FC282}" srcOrd="0" destOrd="0" presId="urn:microsoft.com/office/officeart/2005/8/layout/pList1"/>
    <dgm:cxn modelId="{73BF8D0C-7486-45BE-BEB8-0D52DB612DE7}" srcId="{45530C79-D9D9-450B-9C49-83AB5F8174DB}" destId="{C4D49267-7C9B-4E2A-9763-94ECB3D6E2DF}" srcOrd="3" destOrd="0" parTransId="{6EDE6DFE-0454-487B-B13E-85390A4E80B6}" sibTransId="{429A2265-1333-4ADE-A4BE-221B4589420E}"/>
    <dgm:cxn modelId="{8F907A35-53BA-4FE6-AB5F-AE91F6FC7EE3}" srcId="{45530C79-D9D9-450B-9C49-83AB5F8174DB}" destId="{DB6FCA22-DE8A-41EE-B8DF-6A45D954CF9F}" srcOrd="2" destOrd="0" parTransId="{BE95CB69-3F1A-45FE-928A-E95DC01B136B}" sibTransId="{BECA8433-6CCA-435A-9326-1707FB5642C9}"/>
    <dgm:cxn modelId="{7B557736-62C4-40EA-AFA5-832504585DF0}" type="presOf" srcId="{589BCFFA-F843-4070-8DFE-4FA1B2ADB109}" destId="{AA2000D2-2268-4EE5-A613-4A4FC50A5701}" srcOrd="0" destOrd="0" presId="urn:microsoft.com/office/officeart/2005/8/layout/pList1"/>
    <dgm:cxn modelId="{FADA2446-9DC4-40B7-ACE4-9ACC1364BCA8}" srcId="{45530C79-D9D9-450B-9C49-83AB5F8174DB}" destId="{AFAAFC97-2680-40C5-969F-F2E9BEC4742C}" srcOrd="1" destOrd="0" parTransId="{D2F9B9A1-3243-42AC-AF11-4B6765369EBC}" sibTransId="{47351407-F724-41FF-B769-9F5DFCC61E38}"/>
    <dgm:cxn modelId="{E58F6D4C-4D56-4621-B346-06B00DD4664D}" type="presOf" srcId="{45530C79-D9D9-450B-9C49-83AB5F8174DB}" destId="{46C1E6C6-BC29-4389-946A-0ED06205627C}" srcOrd="0" destOrd="0" presId="urn:microsoft.com/office/officeart/2005/8/layout/pList1"/>
    <dgm:cxn modelId="{2973634E-519B-482C-B125-45888F847B07}" srcId="{45530C79-D9D9-450B-9C49-83AB5F8174DB}" destId="{589BCFFA-F843-4070-8DFE-4FA1B2ADB109}" srcOrd="0" destOrd="0" parTransId="{91B5D196-315A-4D38-A71B-B3A14B7BAA31}" sibTransId="{71243C68-FB18-4431-9DC0-2776C4845931}"/>
    <dgm:cxn modelId="{E45EC879-29D1-44E4-90CE-310B9B641F83}" type="presOf" srcId="{AFAAFC97-2680-40C5-969F-F2E9BEC4742C}" destId="{0803EE5A-432D-44A4-B0E1-502BBFD8E4EE}" srcOrd="0" destOrd="0" presId="urn:microsoft.com/office/officeart/2005/8/layout/pList1"/>
    <dgm:cxn modelId="{6F57A87F-CB7B-4503-B1C4-8358D9D8712A}" type="presOf" srcId="{C4D49267-7C9B-4E2A-9763-94ECB3D6E2DF}" destId="{9F846B1C-CDFC-4430-89B4-DD82DF2C243E}" srcOrd="0" destOrd="0" presId="urn:microsoft.com/office/officeart/2005/8/layout/pList1"/>
    <dgm:cxn modelId="{E28F6B82-C9A9-403F-BE3A-A2781BC21D47}" type="presOf" srcId="{DB6FCA22-DE8A-41EE-B8DF-6A45D954CF9F}" destId="{33383A78-CD17-4BA7-8B05-83B61D37F2E6}" srcOrd="0" destOrd="0" presId="urn:microsoft.com/office/officeart/2005/8/layout/pList1"/>
    <dgm:cxn modelId="{04F5F09C-4565-46AF-BCD7-735EAFB6FE8B}" type="presOf" srcId="{BECA8433-6CCA-435A-9326-1707FB5642C9}" destId="{A2E3601A-244B-45DF-B103-D6AAE24C606C}" srcOrd="0" destOrd="0" presId="urn:microsoft.com/office/officeart/2005/8/layout/pList1"/>
    <dgm:cxn modelId="{A8E666EA-FA81-4B26-9E12-14B38EC3E869}" type="presOf" srcId="{71243C68-FB18-4431-9DC0-2776C4845931}" destId="{B1ACE676-68D7-41FD-B168-5C75677B5428}" srcOrd="0" destOrd="0" presId="urn:microsoft.com/office/officeart/2005/8/layout/pList1"/>
    <dgm:cxn modelId="{2DDDA701-F43F-4DD3-9012-B20F7520F64C}" type="presParOf" srcId="{46C1E6C6-BC29-4389-946A-0ED06205627C}" destId="{D4BEA272-FA5D-4232-ABD9-2BD525B6C444}" srcOrd="0" destOrd="0" presId="urn:microsoft.com/office/officeart/2005/8/layout/pList1"/>
    <dgm:cxn modelId="{7E171C22-EF97-4A55-BB82-F4C6546973FE}" type="presParOf" srcId="{D4BEA272-FA5D-4232-ABD9-2BD525B6C444}" destId="{1584CC71-9255-4CF6-8548-B2256FDDFA2A}" srcOrd="0" destOrd="0" presId="urn:microsoft.com/office/officeart/2005/8/layout/pList1"/>
    <dgm:cxn modelId="{1CAF1147-4F69-435F-B733-9517EAF02B58}" type="presParOf" srcId="{D4BEA272-FA5D-4232-ABD9-2BD525B6C444}" destId="{AA2000D2-2268-4EE5-A613-4A4FC50A5701}" srcOrd="1" destOrd="0" presId="urn:microsoft.com/office/officeart/2005/8/layout/pList1"/>
    <dgm:cxn modelId="{553197C9-39EE-4046-8F42-B090129AF0D4}" type="presParOf" srcId="{46C1E6C6-BC29-4389-946A-0ED06205627C}" destId="{B1ACE676-68D7-41FD-B168-5C75677B5428}" srcOrd="1" destOrd="0" presId="urn:microsoft.com/office/officeart/2005/8/layout/pList1"/>
    <dgm:cxn modelId="{5C2635FC-3FC8-4C0B-A1F1-03945A66C117}" type="presParOf" srcId="{46C1E6C6-BC29-4389-946A-0ED06205627C}" destId="{F8640DF3-03F5-4214-8F60-11921092A1FE}" srcOrd="2" destOrd="0" presId="urn:microsoft.com/office/officeart/2005/8/layout/pList1"/>
    <dgm:cxn modelId="{FB65CFBC-F439-427F-B7FA-870A93CC8867}" type="presParOf" srcId="{F8640DF3-03F5-4214-8F60-11921092A1FE}" destId="{A95D0EBA-973F-4038-B699-76467F66F3ED}" srcOrd="0" destOrd="0" presId="urn:microsoft.com/office/officeart/2005/8/layout/pList1"/>
    <dgm:cxn modelId="{537F960B-ACAC-401C-AC5E-68AAAC5164A4}" type="presParOf" srcId="{F8640DF3-03F5-4214-8F60-11921092A1FE}" destId="{0803EE5A-432D-44A4-B0E1-502BBFD8E4EE}" srcOrd="1" destOrd="0" presId="urn:microsoft.com/office/officeart/2005/8/layout/pList1"/>
    <dgm:cxn modelId="{A1633B21-AEC6-43D1-ACD8-72A168DE8916}" type="presParOf" srcId="{46C1E6C6-BC29-4389-946A-0ED06205627C}" destId="{84D315CA-33FE-4D5F-9279-6EFE079FC282}" srcOrd="3" destOrd="0" presId="urn:microsoft.com/office/officeart/2005/8/layout/pList1"/>
    <dgm:cxn modelId="{0747BE67-A2D0-48FD-82CC-1E018CEA8D16}" type="presParOf" srcId="{46C1E6C6-BC29-4389-946A-0ED06205627C}" destId="{193197F7-0D0E-4CE4-B397-8B7F11BDF96E}" srcOrd="4" destOrd="0" presId="urn:microsoft.com/office/officeart/2005/8/layout/pList1"/>
    <dgm:cxn modelId="{C2BEF796-F71B-435A-AC63-39B4BB76743D}" type="presParOf" srcId="{193197F7-0D0E-4CE4-B397-8B7F11BDF96E}" destId="{9FF11682-1B4E-4937-9223-529800C84BD5}" srcOrd="0" destOrd="0" presId="urn:microsoft.com/office/officeart/2005/8/layout/pList1"/>
    <dgm:cxn modelId="{2FE77F92-865B-4367-8308-D3EA47F82D56}" type="presParOf" srcId="{193197F7-0D0E-4CE4-B397-8B7F11BDF96E}" destId="{33383A78-CD17-4BA7-8B05-83B61D37F2E6}" srcOrd="1" destOrd="0" presId="urn:microsoft.com/office/officeart/2005/8/layout/pList1"/>
    <dgm:cxn modelId="{3993359B-713C-46A2-B162-1ABD5F0B0620}" type="presParOf" srcId="{46C1E6C6-BC29-4389-946A-0ED06205627C}" destId="{A2E3601A-244B-45DF-B103-D6AAE24C606C}" srcOrd="5" destOrd="0" presId="urn:microsoft.com/office/officeart/2005/8/layout/pList1"/>
    <dgm:cxn modelId="{502EE01E-E890-457A-AEEC-327BA81B9F50}" type="presParOf" srcId="{46C1E6C6-BC29-4389-946A-0ED06205627C}" destId="{2ADEE654-EEEF-4081-A1EA-03F077B2E67B}" srcOrd="6" destOrd="0" presId="urn:microsoft.com/office/officeart/2005/8/layout/pList1"/>
    <dgm:cxn modelId="{F4EA8A35-D577-4473-981B-E1F865464026}" type="presParOf" srcId="{2ADEE654-EEEF-4081-A1EA-03F077B2E67B}" destId="{228A68A0-7656-4C59-A222-0E7627E684C2}" srcOrd="0" destOrd="0" presId="urn:microsoft.com/office/officeart/2005/8/layout/pList1"/>
    <dgm:cxn modelId="{17E019C5-2CAD-41BA-B4FD-67EFF9077F78}" type="presParOf" srcId="{2ADEE654-EEEF-4081-A1EA-03F077B2E67B}" destId="{9F846B1C-CDFC-4430-89B4-DD82DF2C243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4CC71-9255-4CF6-8548-B2256FDDFA2A}">
      <dsp:nvSpPr>
        <dsp:cNvPr id="0" name=""/>
        <dsp:cNvSpPr/>
      </dsp:nvSpPr>
      <dsp:spPr>
        <a:xfrm>
          <a:off x="12595" y="53263"/>
          <a:ext cx="1771196" cy="1220354"/>
        </a:xfrm>
        <a:prstGeom prst="roundRect">
          <a:avLst/>
        </a:prstGeom>
        <a:blipFill dpi="0" rotWithShape="1">
          <a:blip xmlns:r="http://schemas.openxmlformats.org/officeDocument/2006/relationships" r:embed="rId1"/>
          <a:srcRect/>
          <a:stretch>
            <a:fillRect l="-11444" t="-20990" r="-20466" b="-716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2000D2-2268-4EE5-A613-4A4FC50A5701}">
      <dsp:nvSpPr>
        <dsp:cNvPr id="0" name=""/>
        <dsp:cNvSpPr/>
      </dsp:nvSpPr>
      <dsp:spPr>
        <a:xfrm>
          <a:off x="3721" y="1265258"/>
          <a:ext cx="1771196" cy="657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Staffing &amp; Direct Hire</a:t>
          </a:r>
        </a:p>
      </dsp:txBody>
      <dsp:txXfrm>
        <a:off x="3721" y="1265258"/>
        <a:ext cx="1771196" cy="657113"/>
      </dsp:txXfrm>
    </dsp:sp>
    <dsp:sp modelId="{A95D0EBA-973F-4038-B699-76467F66F3ED}">
      <dsp:nvSpPr>
        <dsp:cNvPr id="0" name=""/>
        <dsp:cNvSpPr/>
      </dsp:nvSpPr>
      <dsp:spPr>
        <a:xfrm>
          <a:off x="1952112" y="44904"/>
          <a:ext cx="1771196" cy="1220354"/>
        </a:xfrm>
        <a:prstGeom prst="roundRect">
          <a:avLst/>
        </a:prstGeom>
        <a:blipFill dpi="0" rotWithShape="1">
          <a:blip xmlns:r="http://schemas.openxmlformats.org/officeDocument/2006/relationships" r:embed="rId2"/>
          <a:srcRect/>
          <a:stretch>
            <a:fillRect t="-4862" b="-4113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03EE5A-432D-44A4-B0E1-502BBFD8E4EE}">
      <dsp:nvSpPr>
        <dsp:cNvPr id="0" name=""/>
        <dsp:cNvSpPr/>
      </dsp:nvSpPr>
      <dsp:spPr>
        <a:xfrm>
          <a:off x="1952112" y="1265258"/>
          <a:ext cx="1771196" cy="657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Works</a:t>
          </a:r>
        </a:p>
      </dsp:txBody>
      <dsp:txXfrm>
        <a:off x="1952112" y="1265258"/>
        <a:ext cx="1771196" cy="657113"/>
      </dsp:txXfrm>
    </dsp:sp>
    <dsp:sp modelId="{9FF11682-1B4E-4937-9223-529800C84BD5}">
      <dsp:nvSpPr>
        <dsp:cNvPr id="0" name=""/>
        <dsp:cNvSpPr/>
      </dsp:nvSpPr>
      <dsp:spPr>
        <a:xfrm>
          <a:off x="3900502" y="44904"/>
          <a:ext cx="1771196" cy="1220354"/>
        </a:xfrm>
        <a:prstGeom prst="roundRect">
          <a:avLst/>
        </a:prstGeom>
        <a:blipFill dpi="0" rotWithShape="1">
          <a:blip xmlns:r="http://schemas.openxmlformats.org/officeDocument/2006/relationships" r:embed="rId3"/>
          <a:srcRect/>
          <a:stretch>
            <a:fillRect l="-27056" t="-4862" r="-16486" b="-2804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83A78-CD17-4BA7-8B05-83B61D37F2E6}">
      <dsp:nvSpPr>
        <dsp:cNvPr id="0" name=""/>
        <dsp:cNvSpPr/>
      </dsp:nvSpPr>
      <dsp:spPr>
        <a:xfrm>
          <a:off x="3900502" y="1265258"/>
          <a:ext cx="1771196" cy="657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Roads</a:t>
          </a:r>
        </a:p>
      </dsp:txBody>
      <dsp:txXfrm>
        <a:off x="3900502" y="1265258"/>
        <a:ext cx="1771196" cy="657113"/>
      </dsp:txXfrm>
    </dsp:sp>
    <dsp:sp modelId="{228A68A0-7656-4C59-A222-0E7627E684C2}">
      <dsp:nvSpPr>
        <dsp:cNvPr id="0" name=""/>
        <dsp:cNvSpPr/>
      </dsp:nvSpPr>
      <dsp:spPr>
        <a:xfrm>
          <a:off x="5848892" y="44904"/>
          <a:ext cx="1771196" cy="1220354"/>
        </a:xfrm>
        <a:prstGeom prst="roundRect">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5626" t="-13762" r="-10858" b="-785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846B1C-CDFC-4430-89B4-DD82DF2C243E}">
      <dsp:nvSpPr>
        <dsp:cNvPr id="0" name=""/>
        <dsp:cNvSpPr/>
      </dsp:nvSpPr>
      <dsp:spPr>
        <a:xfrm>
          <a:off x="5848892" y="1265258"/>
          <a:ext cx="1771196" cy="657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Safekeeping</a:t>
          </a:r>
        </a:p>
      </dsp:txBody>
      <dsp:txXfrm>
        <a:off x="5848892" y="1265258"/>
        <a:ext cx="1771196" cy="65711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5/14/2024</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5/14/2024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a:t>
            </a:fld>
            <a:endParaRPr lang="en-US" dirty="0"/>
          </a:p>
        </p:txBody>
      </p:sp>
    </p:spTree>
    <p:extLst>
      <p:ext uri="{BB962C8B-B14F-4D97-AF65-F5344CB8AC3E}">
        <p14:creationId xmlns:p14="http://schemas.microsoft.com/office/powerpoint/2010/main" val="89991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10</a:t>
            </a:fld>
            <a:endParaRPr lang="en-US" dirty="0"/>
          </a:p>
        </p:txBody>
      </p:sp>
    </p:spTree>
    <p:extLst>
      <p:ext uri="{BB962C8B-B14F-4D97-AF65-F5344CB8AC3E}">
        <p14:creationId xmlns:p14="http://schemas.microsoft.com/office/powerpoint/2010/main" val="3597295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11</a:t>
            </a:fld>
            <a:endParaRPr lang="en-US" dirty="0"/>
          </a:p>
        </p:txBody>
      </p:sp>
    </p:spTree>
    <p:extLst>
      <p:ext uri="{BB962C8B-B14F-4D97-AF65-F5344CB8AC3E}">
        <p14:creationId xmlns:p14="http://schemas.microsoft.com/office/powerpoint/2010/main" val="1776507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12</a:t>
            </a:fld>
            <a:endParaRPr lang="en-US" dirty="0"/>
          </a:p>
        </p:txBody>
      </p:sp>
    </p:spTree>
    <p:extLst>
      <p:ext uri="{BB962C8B-B14F-4D97-AF65-F5344CB8AC3E}">
        <p14:creationId xmlns:p14="http://schemas.microsoft.com/office/powerpoint/2010/main" val="1861776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13</a:t>
            </a:fld>
            <a:endParaRPr lang="en-US" dirty="0"/>
          </a:p>
        </p:txBody>
      </p:sp>
    </p:spTree>
    <p:extLst>
      <p:ext uri="{BB962C8B-B14F-4D97-AF65-F5344CB8AC3E}">
        <p14:creationId xmlns:p14="http://schemas.microsoft.com/office/powerpoint/2010/main" val="3531801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Describe what role each of our orgs play in the partnership/program….</a:t>
            </a:r>
          </a:p>
          <a:p>
            <a:pPr marL="0" indent="0">
              <a:buNone/>
            </a:pPr>
            <a:r>
              <a:rPr lang="en-US" dirty="0"/>
              <a:t>Describe shelter other employer involvement…</a:t>
            </a:r>
          </a:p>
          <a:p>
            <a:pPr marL="0" indent="0">
              <a:buNone/>
            </a:pPr>
            <a:r>
              <a:rPr lang="en-US" dirty="0"/>
              <a:t>Share any outcomes we have to-date…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Wage discrepancies across employers</a:t>
            </a:r>
          </a:p>
          <a:p>
            <a:pPr marL="228600" indent="-228600">
              <a:buAutoNum type="arabicPeriod"/>
            </a:pPr>
            <a:r>
              <a:rPr lang="en-US" dirty="0"/>
              <a:t>Effort to build a career pathway beyond entry-level employment </a:t>
            </a:r>
          </a:p>
          <a:p>
            <a:pPr marL="228600" indent="-228600">
              <a:buAutoNum type="arabicPeriod"/>
            </a:pPr>
            <a:r>
              <a:rPr lang="en-US" dirty="0"/>
              <a:t>Supporting employers to reduce employee barriers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461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learning more about how this program is designed to enable community members with lived experience to find meaningful careers, what barriers or challenges do you see making that happen in your organization/sector?  How would you try to overcome them?</a:t>
            </a:r>
          </a:p>
          <a:p>
            <a:r>
              <a:rPr lang="en-US" dirty="0"/>
              <a:t>If you were to design a small test or pilot (what we just described was a pilot—maybe a bit larger than most, but still a test), what might that look like for your organization?​</a:t>
            </a:r>
          </a:p>
        </p:txBody>
      </p:sp>
      <p:sp>
        <p:nvSpPr>
          <p:cNvPr id="4" name="Slide Number Placeholder 3"/>
          <p:cNvSpPr>
            <a:spLocks noGrp="1"/>
          </p:cNvSpPr>
          <p:nvPr>
            <p:ph type="sldNum" sz="quarter" idx="5"/>
          </p:nvPr>
        </p:nvSpPr>
        <p:spPr/>
        <p:txBody>
          <a:bodyPr/>
          <a:lstStyle/>
          <a:p>
            <a:fld id="{798C5307-140F-447F-BCBA-BB92E3A2906B}" type="slidenum">
              <a:rPr lang="en-US" smtClean="0"/>
              <a:t>17</a:t>
            </a:fld>
            <a:endParaRPr lang="en-US" dirty="0"/>
          </a:p>
        </p:txBody>
      </p:sp>
    </p:spTree>
    <p:extLst>
      <p:ext uri="{BB962C8B-B14F-4D97-AF65-F5344CB8AC3E}">
        <p14:creationId xmlns:p14="http://schemas.microsoft.com/office/powerpoint/2010/main" val="4170286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18</a:t>
            </a:fld>
            <a:endParaRPr lang="en-US" dirty="0"/>
          </a:p>
        </p:txBody>
      </p:sp>
    </p:spTree>
    <p:extLst>
      <p:ext uri="{BB962C8B-B14F-4D97-AF65-F5344CB8AC3E}">
        <p14:creationId xmlns:p14="http://schemas.microsoft.com/office/powerpoint/2010/main" val="1399384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19</a:t>
            </a:fld>
            <a:endParaRPr lang="en-US" dirty="0"/>
          </a:p>
        </p:txBody>
      </p:sp>
    </p:spTree>
    <p:extLst>
      <p:ext uri="{BB962C8B-B14F-4D97-AF65-F5344CB8AC3E}">
        <p14:creationId xmlns:p14="http://schemas.microsoft.com/office/powerpoint/2010/main" val="55569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3</a:t>
            </a:fld>
            <a:endParaRPr lang="en-US" dirty="0"/>
          </a:p>
        </p:txBody>
      </p:sp>
    </p:spTree>
    <p:extLst>
      <p:ext uri="{BB962C8B-B14F-4D97-AF65-F5344CB8AC3E}">
        <p14:creationId xmlns:p14="http://schemas.microsoft.com/office/powerpoint/2010/main" val="3829744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Could you each do a quick introduction of yourselves and also describe the other stakeholders you engage in this effort?</a:t>
            </a:r>
          </a:p>
          <a:p>
            <a:pPr marL="457200" lvl="1" indent="0">
              <a:buNone/>
            </a:pPr>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4</a:t>
            </a:fld>
            <a:endParaRPr lang="en-US" dirty="0"/>
          </a:p>
        </p:txBody>
      </p:sp>
    </p:spTree>
    <p:extLst>
      <p:ext uri="{BB962C8B-B14F-4D97-AF65-F5344CB8AC3E}">
        <p14:creationId xmlns:p14="http://schemas.microsoft.com/office/powerpoint/2010/main" val="1939260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Managed Care Organization in OC….Kaiser added this past year as an option in the County. </a:t>
            </a:r>
          </a:p>
        </p:txBody>
      </p:sp>
      <p:sp>
        <p:nvSpPr>
          <p:cNvPr id="4" name="Slide Number Placeholder 3"/>
          <p:cNvSpPr>
            <a:spLocks noGrp="1"/>
          </p:cNvSpPr>
          <p:nvPr>
            <p:ph type="sldNum" sz="quarter" idx="5"/>
          </p:nvPr>
        </p:nvSpPr>
        <p:spPr/>
        <p:txBody>
          <a:bodyPr/>
          <a:lstStyle/>
          <a:p>
            <a:fld id="{798C5307-140F-447F-BCBA-BB92E3A2906B}" type="slidenum">
              <a:rPr lang="en-US" smtClean="0"/>
              <a:t>5</a:t>
            </a:fld>
            <a:endParaRPr lang="en-US" dirty="0"/>
          </a:p>
        </p:txBody>
      </p:sp>
    </p:spTree>
    <p:extLst>
      <p:ext uri="{BB962C8B-B14F-4D97-AF65-F5344CB8AC3E}">
        <p14:creationId xmlns:p14="http://schemas.microsoft.com/office/powerpoint/2010/main" val="397831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718F3F85-AAA6-4644-AF78-A9C5280B9AF3}" type="slidenum">
              <a:rPr lang="en-US" smtClean="0"/>
              <a:t>6</a:t>
            </a:fld>
            <a:endParaRPr lang="en-US"/>
          </a:p>
        </p:txBody>
      </p:sp>
    </p:spTree>
    <p:extLst>
      <p:ext uri="{BB962C8B-B14F-4D97-AF65-F5344CB8AC3E}">
        <p14:creationId xmlns:p14="http://schemas.microsoft.com/office/powerpoint/2010/main" val="2855252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F3F85-AAA6-4644-AF78-A9C5280B9AF3}" type="slidenum">
              <a:rPr lang="en-US" smtClean="0"/>
              <a:t>7</a:t>
            </a:fld>
            <a:endParaRPr lang="en-US"/>
          </a:p>
        </p:txBody>
      </p:sp>
    </p:spTree>
    <p:extLst>
      <p:ext uri="{BB962C8B-B14F-4D97-AF65-F5344CB8AC3E}">
        <p14:creationId xmlns:p14="http://schemas.microsoft.com/office/powerpoint/2010/main" val="3657446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F3F85-AAA6-4644-AF78-A9C5280B9AF3}" type="slidenum">
              <a:rPr lang="en-US" smtClean="0"/>
              <a:t>8</a:t>
            </a:fld>
            <a:endParaRPr lang="en-US"/>
          </a:p>
        </p:txBody>
      </p:sp>
    </p:spTree>
    <p:extLst>
      <p:ext uri="{BB962C8B-B14F-4D97-AF65-F5344CB8AC3E}">
        <p14:creationId xmlns:p14="http://schemas.microsoft.com/office/powerpoint/2010/main" val="3455401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F3F85-AAA6-4644-AF78-A9C5280B9AF3}" type="slidenum">
              <a:rPr lang="en-US" smtClean="0"/>
              <a:t>9</a:t>
            </a:fld>
            <a:endParaRPr lang="en-US"/>
          </a:p>
        </p:txBody>
      </p:sp>
    </p:spTree>
    <p:extLst>
      <p:ext uri="{BB962C8B-B14F-4D97-AF65-F5344CB8AC3E}">
        <p14:creationId xmlns:p14="http://schemas.microsoft.com/office/powerpoint/2010/main" val="597001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1705" b="8592"/>
          <a:stretch/>
        </p:blipFill>
        <p:spPr>
          <a:xfrm rot="16200000" flipV="1">
            <a:off x="6971715" y="1637717"/>
            <a:ext cx="6857999" cy="3582568"/>
          </a:xfrm>
          <a:prstGeom prst="rect">
            <a:avLst/>
          </a:prstGeom>
          <a:scene3d>
            <a:camera prst="orthographicFront">
              <a:rot lat="0" lon="0" rev="0"/>
            </a:camera>
            <a:lightRig rig="threePt" dir="t"/>
          </a:scene3d>
        </p:spPr>
      </p:pic>
      <p:sp>
        <p:nvSpPr>
          <p:cNvPr id="11" name="Rectangle 10"/>
          <p:cNvSpPr/>
          <p:nvPr userDrawn="1"/>
        </p:nvSpPr>
        <p:spPr>
          <a:xfrm>
            <a:off x="8609430" y="1"/>
            <a:ext cx="3582570"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p:cNvSpPr>
            <a:spLocks noGrp="1"/>
          </p:cNvSpPr>
          <p:nvPr>
            <p:ph type="pic" sz="quarter" idx="10"/>
          </p:nvPr>
        </p:nvSpPr>
        <p:spPr>
          <a:xfrm>
            <a:off x="-1" y="1"/>
            <a:ext cx="8609429" cy="6858000"/>
          </a:xfrm>
        </p:spPr>
        <p:txBody>
          <a:bodyPr/>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lvl1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dirty="0"/>
              <a:t>Click icon to add picture</a:t>
            </a:r>
          </a:p>
          <a:p>
            <a:endParaRPr lang="en-US" dirty="0"/>
          </a:p>
        </p:txBody>
      </p:sp>
      <p:sp>
        <p:nvSpPr>
          <p:cNvPr id="10" name="Text Placeholder 9"/>
          <p:cNvSpPr>
            <a:spLocks noGrp="1"/>
          </p:cNvSpPr>
          <p:nvPr>
            <p:ph type="body" sz="quarter" idx="11" hasCustomPrompt="1"/>
          </p:nvPr>
        </p:nvSpPr>
        <p:spPr>
          <a:xfrm>
            <a:off x="8809703" y="2057400"/>
            <a:ext cx="3267997" cy="4686300"/>
          </a:xfrm>
        </p:spPr>
        <p:txBody>
          <a:bodyPr lIns="182880" rIns="0"/>
          <a:lstStyle>
            <a:lvl1pPr>
              <a:defRPr sz="1600">
                <a:solidFill>
                  <a:schemeClr val="bg1"/>
                </a:solidFill>
              </a:defRPr>
            </a:lvl1pPr>
            <a:lvl2pPr>
              <a:defRPr sz="14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1690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1200" y="1709738"/>
            <a:ext cx="9366250" cy="2626287"/>
          </a:xfrm>
        </p:spPr>
        <p:txBody>
          <a:bodyPr rIns="0" anchor="b">
            <a:normAutofit/>
          </a:bodyPr>
          <a:lstStyle>
            <a:lvl1pPr algn="r">
              <a:defRPr sz="4400">
                <a:latin typeface="+mn-lt"/>
              </a:defRPr>
            </a:lvl1pPr>
          </a:lstStyle>
          <a:p>
            <a:r>
              <a:rPr lang="en-US" dirty="0"/>
              <a:t>Click to edit title</a:t>
            </a:r>
          </a:p>
        </p:txBody>
      </p:sp>
      <p:sp>
        <p:nvSpPr>
          <p:cNvPr id="3" name="Text Placeholder 2"/>
          <p:cNvSpPr>
            <a:spLocks noGrp="1"/>
          </p:cNvSpPr>
          <p:nvPr>
            <p:ph type="body" idx="1" hasCustomPrompt="1"/>
          </p:nvPr>
        </p:nvSpPr>
        <p:spPr>
          <a:xfrm>
            <a:off x="1981200" y="4572001"/>
            <a:ext cx="9366250" cy="1409700"/>
          </a:xfrm>
        </p:spPr>
        <p:txBody>
          <a:bodyPr rIns="0"/>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4" name="Date Placeholder 3"/>
          <p:cNvSpPr>
            <a:spLocks noGrp="1"/>
          </p:cNvSpPr>
          <p:nvPr>
            <p:ph type="dt" sz="half" idx="10"/>
          </p:nvPr>
        </p:nvSpPr>
        <p:spPr/>
        <p:txBody>
          <a:bodyPr/>
          <a:lstStyle/>
          <a:p>
            <a:fld id="{1A819B35-035E-4F94-93AA-D0A63CEF1AAC}"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5C7A3-EAE7-401C-931E-211CDA4CFCC0}" type="slidenum">
              <a:rPr lang="en-US" smtClean="0"/>
              <a:t>‹#›</a:t>
            </a:fld>
            <a:endParaRPr lang="en-US"/>
          </a:p>
        </p:txBody>
      </p:sp>
      <p:cxnSp>
        <p:nvCxnSpPr>
          <p:cNvPr id="8" name="Straight Connector 7"/>
          <p:cNvCxnSpPr/>
          <p:nvPr userDrawn="1"/>
        </p:nvCxnSpPr>
        <p:spPr>
          <a:xfrm flipH="1">
            <a:off x="1981200" y="4454012"/>
            <a:ext cx="9366250" cy="0"/>
          </a:xfrm>
          <a:prstGeom prst="line">
            <a:avLst/>
          </a:prstGeom>
          <a:ln w="12700" cap="sq">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450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85" r:id="rId13"/>
    <p:sldLayoutId id="2147483686" r:id="rId14"/>
    <p:sldLayoutId id="2147483687" r:id="rId15"/>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ideo" Target="https://www.youtube.com/embed/uSSignXFXwg?feature=oembed" TargetMode="Externa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g"/><Relationship Id="rId4" Type="http://schemas.openxmlformats.org/officeDocument/2006/relationships/image" Target="../media/image24.jpeg"/><Relationship Id="rId9"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KGTPq3khl38?si=SIV3fVN8osg98rLZ" TargetMode="External"/><Relationship Id="rId2" Type="http://schemas.openxmlformats.org/officeDocument/2006/relationships/slideLayout" Target="../slideLayouts/slideLayout12.xml"/><Relationship Id="rId1" Type="http://schemas.openxmlformats.org/officeDocument/2006/relationships/video" Target="https://www.youtube.com/embed/KGTPq3khl38?feature=oembed" TargetMode="Externa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9.jp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1.jpg"/><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753034"/>
            <a:ext cx="6815446" cy="3887390"/>
          </a:xfrm>
        </p:spPr>
        <p:txBody>
          <a:bodyPr>
            <a:normAutofit/>
          </a:bodyPr>
          <a:lstStyle/>
          <a:p>
            <a:r>
              <a:rPr lang="en-US" sz="4400" dirty="0"/>
              <a:t>Workforce Development: Meeting Multiple Needs in One Program</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4" y="4086807"/>
            <a:ext cx="7464488" cy="1524001"/>
          </a:xfrm>
        </p:spPr>
        <p:txBody>
          <a:bodyPr>
            <a:normAutofit/>
          </a:bodyPr>
          <a:lstStyle/>
          <a:p>
            <a:r>
              <a:rPr lang="en-US" sz="2000" dirty="0"/>
              <a:t>Mia Arias, Director, Operations , Medi-Cal &amp; CalAIM, CalOptima Health</a:t>
            </a:r>
          </a:p>
          <a:p>
            <a:r>
              <a:rPr lang="en-US" sz="2000" dirty="0"/>
              <a:t>Mark Loranger, CEO, Chrysalis</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8113533" y="0"/>
            <a:ext cx="4082983" cy="6858000"/>
          </a:xfrm>
        </p:spPr>
      </p:pic>
      <p:sp>
        <p:nvSpPr>
          <p:cNvPr id="2" name="Subtitle 7">
            <a:extLst>
              <a:ext uri="{FF2B5EF4-FFF2-40B4-BE49-F238E27FC236}">
                <a16:creationId xmlns:a16="http://schemas.microsoft.com/office/drawing/2014/main" id="{D9627490-09F3-E3FA-9B0F-0C8BE94C9BFF}"/>
              </a:ext>
            </a:extLst>
          </p:cNvPr>
          <p:cNvSpPr txBox="1">
            <a:spLocks/>
          </p:cNvSpPr>
          <p:nvPr/>
        </p:nvSpPr>
        <p:spPr>
          <a:xfrm>
            <a:off x="649044" y="2920481"/>
            <a:ext cx="7464488" cy="1303176"/>
          </a:xfrm>
          <a:prstGeom prst="rect">
            <a:avLst/>
          </a:prstGeom>
        </p:spPr>
        <p:txBody>
          <a:bodyPr vert="horz" lIns="91440" tIns="45720" rIns="91440" bIns="45720" rtlCol="0" anchor="b">
            <a:normAutofit/>
          </a:bodyPr>
          <a:lstStyle>
            <a:lvl1pPr marL="0" indent="0" algn="l" defTabSz="914400" rtl="0" eaLnBrk="1" latinLnBrk="0" hangingPunct="1">
              <a:lnSpc>
                <a:spcPct val="110000"/>
              </a:lnSpc>
              <a:spcBef>
                <a:spcPts val="1000"/>
              </a:spcBef>
              <a:buFont typeface="Arial" panose="020B0604020202020204" pitchFamily="34" charset="0"/>
              <a:buNone/>
              <a:defRPr sz="2800" b="1" kern="1200" spc="-20" baseline="0">
                <a:solidFill>
                  <a:schemeClr val="bg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dirty="0">
                <a:solidFill>
                  <a:schemeClr val="accent4">
                    <a:lumMod val="60000"/>
                    <a:lumOff val="40000"/>
                  </a:schemeClr>
                </a:solidFill>
              </a:rPr>
              <a:t>National Health Care for the Homeless Council</a:t>
            </a:r>
          </a:p>
          <a:p>
            <a:pPr>
              <a:lnSpc>
                <a:spcPct val="100000"/>
              </a:lnSpc>
              <a:spcBef>
                <a:spcPts val="0"/>
              </a:spcBef>
            </a:pPr>
            <a:r>
              <a:rPr lang="en-US" sz="2000" dirty="0">
                <a:solidFill>
                  <a:schemeClr val="accent4">
                    <a:lumMod val="60000"/>
                    <a:lumOff val="40000"/>
                  </a:schemeClr>
                </a:solidFill>
              </a:rPr>
              <a:t>Annual Conference, May 2024</a:t>
            </a:r>
          </a:p>
        </p:txBody>
      </p:sp>
      <p:sp>
        <p:nvSpPr>
          <p:cNvPr id="3" name="Rectangle 2">
            <a:extLst>
              <a:ext uri="{FF2B5EF4-FFF2-40B4-BE49-F238E27FC236}">
                <a16:creationId xmlns:a16="http://schemas.microsoft.com/office/drawing/2014/main" id="{33BA474F-7476-4BF5-BBA4-63F77F8BC556}"/>
              </a:ext>
            </a:extLst>
          </p:cNvPr>
          <p:cNvSpPr/>
          <p:nvPr/>
        </p:nvSpPr>
        <p:spPr>
          <a:xfrm>
            <a:off x="-209006" y="5747658"/>
            <a:ext cx="8313829" cy="1110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66BAE14-FE24-4B8B-BB5F-3797665F8F75}"/>
              </a:ext>
            </a:extLst>
          </p:cNvPr>
          <p:cNvPicPr>
            <a:picLocks noChangeAspect="1"/>
          </p:cNvPicPr>
          <p:nvPr/>
        </p:nvPicPr>
        <p:blipFill>
          <a:blip r:embed="rId4"/>
          <a:stretch>
            <a:fillRect/>
          </a:stretch>
        </p:blipFill>
        <p:spPr>
          <a:xfrm>
            <a:off x="4514579" y="5943600"/>
            <a:ext cx="2269399" cy="651502"/>
          </a:xfrm>
          <a:prstGeom prst="rect">
            <a:avLst/>
          </a:prstGeom>
        </p:spPr>
      </p:pic>
      <p:pic>
        <p:nvPicPr>
          <p:cNvPr id="6" name="Picture 5">
            <a:extLst>
              <a:ext uri="{FF2B5EF4-FFF2-40B4-BE49-F238E27FC236}">
                <a16:creationId xmlns:a16="http://schemas.microsoft.com/office/drawing/2014/main" id="{32F70409-6DCD-7A5C-9BDF-510ECACEA380}"/>
              </a:ext>
            </a:extLst>
          </p:cNvPr>
          <p:cNvPicPr>
            <a:picLocks noChangeAspect="1"/>
          </p:cNvPicPr>
          <p:nvPr/>
        </p:nvPicPr>
        <p:blipFill rotWithShape="1">
          <a:blip r:embed="rId5"/>
          <a:srcRect t="12705"/>
          <a:stretch/>
        </p:blipFill>
        <p:spPr>
          <a:xfrm>
            <a:off x="1137556" y="5776860"/>
            <a:ext cx="2297865" cy="1048256"/>
          </a:xfrm>
          <a:prstGeom prst="rect">
            <a:avLst/>
          </a:prstGeom>
        </p:spPr>
      </p:pic>
      <p:pic>
        <p:nvPicPr>
          <p:cNvPr id="9" name="Picture 8">
            <a:extLst>
              <a:ext uri="{FF2B5EF4-FFF2-40B4-BE49-F238E27FC236}">
                <a16:creationId xmlns:a16="http://schemas.microsoft.com/office/drawing/2014/main" id="{3BE2E11D-79AD-C0FB-05E1-37A604E540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3422" t="15680" r="26698" b="8792"/>
          <a:stretch/>
        </p:blipFill>
        <p:spPr>
          <a:xfrm>
            <a:off x="8122243" y="0"/>
            <a:ext cx="4069758" cy="6858000"/>
          </a:xfrm>
          <a:prstGeom prst="rect">
            <a:avLst/>
          </a:prstGeom>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3BDC-FBB1-DC27-06F6-0B62323BA9E6}"/>
              </a:ext>
            </a:extLst>
          </p:cNvPr>
          <p:cNvSpPr>
            <a:spLocks noGrp="1"/>
          </p:cNvSpPr>
          <p:nvPr>
            <p:ph type="title"/>
          </p:nvPr>
        </p:nvSpPr>
        <p:spPr/>
        <p:txBody>
          <a:bodyPr/>
          <a:lstStyle/>
          <a:p>
            <a:r>
              <a:rPr lang="en-US" dirty="0"/>
              <a:t>CalAIM Transforming Medi-Cal</a:t>
            </a:r>
          </a:p>
        </p:txBody>
      </p:sp>
      <p:sp>
        <p:nvSpPr>
          <p:cNvPr id="4" name="Footer Placeholder 3">
            <a:extLst>
              <a:ext uri="{FF2B5EF4-FFF2-40B4-BE49-F238E27FC236}">
                <a16:creationId xmlns:a16="http://schemas.microsoft.com/office/drawing/2014/main" id="{01037714-34FF-3200-8495-C5D136D20867}"/>
              </a:ext>
            </a:extLst>
          </p:cNvPr>
          <p:cNvSpPr>
            <a:spLocks noGrp="1"/>
          </p:cNvSpPr>
          <p:nvPr>
            <p:ph type="ftr" sz="quarter" idx="11"/>
          </p:nvPr>
        </p:nvSpPr>
        <p:spPr/>
        <p:txBody>
          <a:bodyPr/>
          <a:lstStyle/>
          <a:p>
            <a:r>
              <a:rPr lang="en-US">
                <a:effectLst>
                  <a:outerShdw blurRad="38100" dist="38100" dir="2700000" algn="tl">
                    <a:srgbClr val="000000">
                      <a:alpha val="43137"/>
                    </a:srgbClr>
                  </a:outerShdw>
                </a:effectLst>
              </a:rPr>
              <a:t>Presentation title</a:t>
            </a:r>
            <a:endParaRPr lang="en-US" dirty="0">
              <a:effectLst>
                <a:outerShdw blurRad="38100" dist="38100" dir="2700000" algn="tl">
                  <a:srgbClr val="000000">
                    <a:alpha val="43137"/>
                  </a:srgbClr>
                </a:outerShdw>
              </a:effectLst>
            </a:endParaRPr>
          </a:p>
        </p:txBody>
      </p:sp>
      <p:sp>
        <p:nvSpPr>
          <p:cNvPr id="5" name="Content Placeholder 4">
            <a:extLst>
              <a:ext uri="{FF2B5EF4-FFF2-40B4-BE49-F238E27FC236}">
                <a16:creationId xmlns:a16="http://schemas.microsoft.com/office/drawing/2014/main" id="{D958E117-94D9-CB8C-9170-9A8719F00D16}"/>
              </a:ext>
            </a:extLst>
          </p:cNvPr>
          <p:cNvSpPr>
            <a:spLocks noGrp="1"/>
          </p:cNvSpPr>
          <p:nvPr>
            <p:ph idx="1"/>
          </p:nvPr>
        </p:nvSpPr>
        <p:spPr>
          <a:xfrm>
            <a:off x="649045" y="2556286"/>
            <a:ext cx="10550144" cy="4073114"/>
          </a:xfrm>
        </p:spPr>
        <p:txBody>
          <a:bodyPr>
            <a:normAutofit fontScale="92500" lnSpcReduction="20000"/>
          </a:bodyPr>
          <a:lstStyle/>
          <a:p>
            <a:r>
              <a:rPr lang="en-US" dirty="0"/>
              <a:t>Five-year broad transformation effort to make Medi-Cal a more coordinated, person-centered, and equitable health system. </a:t>
            </a:r>
            <a:endParaRPr lang="en-US" b="1" dirty="0"/>
          </a:p>
          <a:p>
            <a:r>
              <a:rPr lang="en-US" dirty="0"/>
              <a:t>The</a:t>
            </a:r>
            <a:r>
              <a:rPr lang="en-US" b="1" dirty="0"/>
              <a:t> Incentive Payment Program </a:t>
            </a:r>
            <a:r>
              <a:rPr lang="en-US" dirty="0"/>
              <a:t>supports the implementation and expansion of CalAIM initiatives by investing funds to:</a:t>
            </a:r>
          </a:p>
          <a:p>
            <a:pPr algn="l">
              <a:buFont typeface="Arial" panose="020B0604020202020204" pitchFamily="34" charset="0"/>
              <a:buChar char="•"/>
            </a:pPr>
            <a:r>
              <a:rPr lang="en-US" b="0" i="0" dirty="0">
                <a:solidFill>
                  <a:srgbClr val="000000"/>
                </a:solidFill>
                <a:effectLst/>
                <a:highlight>
                  <a:srgbClr val="FFFFFF"/>
                </a:highlight>
                <a:latin typeface="+mj-lt"/>
              </a:rPr>
              <a:t>Increase ember engagement and service delivery, including reaching new members</a:t>
            </a:r>
          </a:p>
          <a:p>
            <a:pPr algn="l">
              <a:buFont typeface="Arial" panose="020B0604020202020204" pitchFamily="34" charset="0"/>
              <a:buChar char="•"/>
            </a:pPr>
            <a:r>
              <a:rPr lang="en-US" b="0" i="0" dirty="0">
                <a:solidFill>
                  <a:srgbClr val="000000"/>
                </a:solidFill>
                <a:effectLst/>
                <a:highlight>
                  <a:srgbClr val="FFFFFF"/>
                </a:highlight>
                <a:latin typeface="+mj-lt"/>
              </a:rPr>
              <a:t>Build sustainable infrastructure and capacity, including​ health information technology, workforce, and provider networks</a:t>
            </a:r>
          </a:p>
          <a:p>
            <a:pPr algn="l">
              <a:buFont typeface="Arial" panose="020B0604020202020204" pitchFamily="34" charset="0"/>
              <a:buChar char="•"/>
            </a:pPr>
            <a:r>
              <a:rPr lang="en-US" b="0" i="0" dirty="0">
                <a:solidFill>
                  <a:srgbClr val="000000"/>
                </a:solidFill>
                <a:effectLst/>
                <a:highlight>
                  <a:srgbClr val="FFFFFF"/>
                </a:highlight>
                <a:latin typeface="+mj-lt"/>
              </a:rPr>
              <a:t>Promote program quality, with measurable impacts on utilization</a:t>
            </a:r>
          </a:p>
          <a:p>
            <a:pPr algn="l">
              <a:buFont typeface="Arial" panose="020B0604020202020204" pitchFamily="34" charset="0"/>
              <a:buChar char="•"/>
            </a:pPr>
            <a:r>
              <a:rPr lang="en-US" b="0" i="0" dirty="0">
                <a:solidFill>
                  <a:srgbClr val="000000"/>
                </a:solidFill>
                <a:effectLst/>
                <a:highlight>
                  <a:srgbClr val="FFFFFF"/>
                </a:highlight>
                <a:latin typeface="+mj-lt"/>
              </a:rPr>
              <a:t>Create equitable access for ECM Populations of Focus (</a:t>
            </a:r>
            <a:r>
              <a:rPr lang="en-US" b="0" i="0" dirty="0" err="1">
                <a:solidFill>
                  <a:srgbClr val="000000"/>
                </a:solidFill>
                <a:effectLst/>
                <a:highlight>
                  <a:srgbClr val="FFFFFF"/>
                </a:highlight>
                <a:latin typeface="+mj-lt"/>
              </a:rPr>
              <a:t>PoFs</a:t>
            </a:r>
            <a:r>
              <a:rPr lang="en-US" b="0" i="0" dirty="0">
                <a:solidFill>
                  <a:srgbClr val="000000"/>
                </a:solidFill>
                <a:effectLst/>
                <a:highlight>
                  <a:srgbClr val="FFFFFF"/>
                </a:highlight>
                <a:latin typeface="+mj-lt"/>
              </a:rPr>
              <a:t>), </a:t>
            </a:r>
            <a:r>
              <a:rPr lang="en-US" b="0" i="0" dirty="0" err="1">
                <a:solidFill>
                  <a:srgbClr val="000000"/>
                </a:solidFill>
                <a:effectLst/>
                <a:highlight>
                  <a:srgbClr val="FFFFFF"/>
                </a:highlight>
                <a:latin typeface="+mj-lt"/>
              </a:rPr>
              <a:t>includi</a:t>
            </a:r>
            <a:r>
              <a:rPr lang="en-US" b="0" i="0" dirty="0">
                <a:solidFill>
                  <a:srgbClr val="000000"/>
                </a:solidFill>
                <a:effectLst/>
                <a:highlight>
                  <a:srgbClr val="FFFFFF"/>
                </a:highlight>
                <a:latin typeface="+mj-lt"/>
              </a:rPr>
              <a:t>​ng those newly becoming eligible for services in 2023 and 2024</a:t>
            </a:r>
          </a:p>
          <a:p>
            <a:endParaRPr lang="en-US" b="1" dirty="0"/>
          </a:p>
        </p:txBody>
      </p:sp>
      <p:sp>
        <p:nvSpPr>
          <p:cNvPr id="6" name="Date Placeholder 5">
            <a:extLst>
              <a:ext uri="{FF2B5EF4-FFF2-40B4-BE49-F238E27FC236}">
                <a16:creationId xmlns:a16="http://schemas.microsoft.com/office/drawing/2014/main" id="{DC778370-80E2-FFE5-D50D-FB2F83275621}"/>
              </a:ext>
            </a:extLst>
          </p:cNvPr>
          <p:cNvSpPr>
            <a:spLocks noGrp="1"/>
          </p:cNvSpPr>
          <p:nvPr>
            <p:ph type="dt" sz="half" idx="10"/>
          </p:nvPr>
        </p:nvSpPr>
        <p:spPr/>
        <p:txBody>
          <a:bodyPr/>
          <a:lstStyle/>
          <a:p>
            <a:pPr>
              <a:defRPr/>
            </a:pPr>
            <a:r>
              <a:rPr lang="en-US">
                <a:solidFill>
                  <a:prstClr val="black"/>
                </a:solidFill>
              </a:rPr>
              <a:t>20XX</a:t>
            </a:r>
            <a:endParaRPr lang="en-US" dirty="0">
              <a:solidFill>
                <a:prstClr val="black"/>
              </a:solidFill>
            </a:endParaRPr>
          </a:p>
        </p:txBody>
      </p:sp>
      <p:sp>
        <p:nvSpPr>
          <p:cNvPr id="7" name="Slide Number Placeholder 6">
            <a:extLst>
              <a:ext uri="{FF2B5EF4-FFF2-40B4-BE49-F238E27FC236}">
                <a16:creationId xmlns:a16="http://schemas.microsoft.com/office/drawing/2014/main" id="{8926E5DC-8FEA-8D6C-88F3-E2E833600A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80571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7E98C0EF-0755-4259-A9AF-BF6833FB3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2C92497-9B1D-438E-A009-010ADCDDF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3900"/>
            <a:ext cx="12192000" cy="232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6BEB7-6C72-D806-F02B-0639BA6BB817}"/>
              </a:ext>
            </a:extLst>
          </p:cNvPr>
          <p:cNvSpPr>
            <a:spLocks noGrp="1"/>
          </p:cNvSpPr>
          <p:nvPr>
            <p:ph type="title"/>
          </p:nvPr>
        </p:nvSpPr>
        <p:spPr>
          <a:xfrm>
            <a:off x="647700" y="4714240"/>
            <a:ext cx="10553699" cy="1229360"/>
          </a:xfrm>
        </p:spPr>
        <p:txBody>
          <a:bodyPr vert="horz" lIns="91440" tIns="45720" rIns="91440" bIns="45720" rtlCol="0" anchor="b">
            <a:normAutofit/>
          </a:bodyPr>
          <a:lstStyle/>
          <a:p>
            <a:pPr algn="ctr">
              <a:lnSpc>
                <a:spcPct val="90000"/>
              </a:lnSpc>
            </a:pPr>
            <a:r>
              <a:rPr lang="en-US" sz="5400" spc="-40" dirty="0">
                <a:solidFill>
                  <a:srgbClr val="FFFFFF"/>
                </a:solidFill>
              </a:rPr>
              <a:t>Medi-Cal Transformation</a:t>
            </a:r>
          </a:p>
        </p:txBody>
      </p:sp>
      <p:pic>
        <p:nvPicPr>
          <p:cNvPr id="7" name="Online Media 6" title="CalAIM | Our Journey to a Healthier California for All">
            <a:hlinkClick r:id="" action="ppaction://media"/>
            <a:extLst>
              <a:ext uri="{FF2B5EF4-FFF2-40B4-BE49-F238E27FC236}">
                <a16:creationId xmlns:a16="http://schemas.microsoft.com/office/drawing/2014/main" id="{FD98AD59-7BD6-1BE7-0515-E592A4560C77}"/>
              </a:ext>
            </a:extLst>
          </p:cNvPr>
          <p:cNvPicPr>
            <a:picLocks noGrp="1" noRot="1" noChangeAspect="1"/>
          </p:cNvPicPr>
          <p:nvPr>
            <p:ph sz="quarter" idx="14"/>
            <a:videoFile r:link="rId1"/>
          </p:nvPr>
        </p:nvPicPr>
        <p:blipFill>
          <a:blip r:embed="rId4"/>
          <a:stretch>
            <a:fillRect/>
          </a:stretch>
        </p:blipFill>
        <p:spPr>
          <a:xfrm>
            <a:off x="2631410" y="321733"/>
            <a:ext cx="6929180" cy="3914987"/>
          </a:xfrm>
          <a:prstGeom prst="rect">
            <a:avLst/>
          </a:prstGeom>
        </p:spPr>
      </p:pic>
      <p:sp>
        <p:nvSpPr>
          <p:cNvPr id="5" name="Date Placeholder 4">
            <a:extLst>
              <a:ext uri="{FF2B5EF4-FFF2-40B4-BE49-F238E27FC236}">
                <a16:creationId xmlns:a16="http://schemas.microsoft.com/office/drawing/2014/main" id="{BE21E354-D6C1-7EF3-126D-046537C72121}"/>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solidFill>
                <a:srgbClr val="FFFFFF"/>
              </a:solidFill>
            </a:endParaRPr>
          </a:p>
        </p:txBody>
      </p:sp>
      <p:sp>
        <p:nvSpPr>
          <p:cNvPr id="6" name="Slide Number Placeholder 5">
            <a:extLst>
              <a:ext uri="{FF2B5EF4-FFF2-40B4-BE49-F238E27FC236}">
                <a16:creationId xmlns:a16="http://schemas.microsoft.com/office/drawing/2014/main" id="{11218759-4878-C5D1-3E37-C42F4DB5004E}"/>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solidFill>
                  <a:srgbClr val="FFFFFF"/>
                </a:solidFill>
                <a:effectLst/>
                <a:uLnTx/>
                <a:uFillTx/>
              </a:rPr>
              <a:pPr marR="0" lvl="0" indent="0" fontAlgn="auto">
                <a:spcBef>
                  <a:spcPts val="0"/>
                </a:spcBef>
                <a:spcAft>
                  <a:spcPts val="600"/>
                </a:spcAft>
                <a:buClrTx/>
                <a:buSzTx/>
                <a:buFontTx/>
                <a:buNone/>
                <a:tabLst/>
                <a:defRPr/>
              </a:pPr>
              <a:t>11</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20506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BEFB-696D-D058-A44B-051FBD3816DB}"/>
              </a:ext>
            </a:extLst>
          </p:cNvPr>
          <p:cNvSpPr>
            <a:spLocks noGrp="1"/>
          </p:cNvSpPr>
          <p:nvPr>
            <p:ph type="title"/>
          </p:nvPr>
        </p:nvSpPr>
        <p:spPr>
          <a:xfrm>
            <a:off x="649045" y="365124"/>
            <a:ext cx="10716947" cy="1514476"/>
          </a:xfrm>
        </p:spPr>
        <p:txBody>
          <a:bodyPr/>
          <a:lstStyle/>
          <a:p>
            <a:r>
              <a:rPr lang="en-US" dirty="0"/>
              <a:t>The Opportunity in Orange County </a:t>
            </a:r>
          </a:p>
        </p:txBody>
      </p:sp>
      <p:sp>
        <p:nvSpPr>
          <p:cNvPr id="4" name="Footer Placeholder 3">
            <a:extLst>
              <a:ext uri="{FF2B5EF4-FFF2-40B4-BE49-F238E27FC236}">
                <a16:creationId xmlns:a16="http://schemas.microsoft.com/office/drawing/2014/main" id="{95422B9C-92C8-3BA7-7844-EC25E1D8DE9C}"/>
              </a:ext>
            </a:extLst>
          </p:cNvPr>
          <p:cNvSpPr>
            <a:spLocks noGrp="1"/>
          </p:cNvSpPr>
          <p:nvPr>
            <p:ph type="ftr" sz="quarter" idx="11"/>
          </p:nvPr>
        </p:nvSpPr>
        <p:spPr/>
        <p:txBody>
          <a:bodyPr/>
          <a:lstStyle/>
          <a:p>
            <a:r>
              <a:rPr lang="en-US">
                <a:effectLst>
                  <a:outerShdw blurRad="38100" dist="38100" dir="2700000" algn="tl">
                    <a:srgbClr val="000000">
                      <a:alpha val="43137"/>
                    </a:srgbClr>
                  </a:outerShdw>
                </a:effectLst>
              </a:rPr>
              <a:t>Presentation title</a:t>
            </a:r>
            <a:endParaRPr lang="en-US" dirty="0">
              <a:effectLst>
                <a:outerShdw blurRad="38100" dist="38100" dir="2700000" algn="tl">
                  <a:srgbClr val="000000">
                    <a:alpha val="43137"/>
                  </a:srgbClr>
                </a:outerShdw>
              </a:effectLst>
            </a:endParaRPr>
          </a:p>
        </p:txBody>
      </p:sp>
      <p:sp>
        <p:nvSpPr>
          <p:cNvPr id="5" name="Content Placeholder 4">
            <a:extLst>
              <a:ext uri="{FF2B5EF4-FFF2-40B4-BE49-F238E27FC236}">
                <a16:creationId xmlns:a16="http://schemas.microsoft.com/office/drawing/2014/main" id="{36513611-F6D6-0CF4-40F2-8B1F378E4669}"/>
              </a:ext>
            </a:extLst>
          </p:cNvPr>
          <p:cNvSpPr>
            <a:spLocks noGrp="1"/>
          </p:cNvSpPr>
          <p:nvPr>
            <p:ph idx="1"/>
          </p:nvPr>
        </p:nvSpPr>
        <p:spPr>
          <a:xfrm>
            <a:off x="649045" y="2468586"/>
            <a:ext cx="9942755" cy="3513114"/>
          </a:xfrm>
        </p:spPr>
        <p:txBody>
          <a:bodyPr/>
          <a:lstStyle/>
          <a:p>
            <a:pPr marL="342900" indent="-342900">
              <a:buFont typeface="Arial" panose="020B0604020202020204" pitchFamily="34" charset="0"/>
              <a:buChar char="•"/>
            </a:pPr>
            <a:r>
              <a:rPr lang="en-US" dirty="0"/>
              <a:t>Lack of employment opportunities for people with lived experience and other employment barriers.</a:t>
            </a:r>
          </a:p>
          <a:p>
            <a:pPr marL="342900" indent="-342900">
              <a:buFont typeface="Arial" panose="020B0604020202020204" pitchFamily="34" charset="0"/>
              <a:buChar char="•"/>
            </a:pPr>
            <a:r>
              <a:rPr lang="en-US" dirty="0"/>
              <a:t>Lack of trained job applicants to increase the capacity of the  homeless services continuum in the County. </a:t>
            </a:r>
          </a:p>
          <a:p>
            <a:pPr marL="342900" indent="-342900">
              <a:buFont typeface="Arial" panose="020B0604020202020204" pitchFamily="34" charset="0"/>
              <a:buChar char="•"/>
            </a:pPr>
            <a:r>
              <a:rPr lang="en-US" dirty="0"/>
              <a:t>Lack of service providers reflective of the community and population being served. </a:t>
            </a:r>
          </a:p>
        </p:txBody>
      </p:sp>
      <p:sp>
        <p:nvSpPr>
          <p:cNvPr id="6" name="Date Placeholder 5">
            <a:extLst>
              <a:ext uri="{FF2B5EF4-FFF2-40B4-BE49-F238E27FC236}">
                <a16:creationId xmlns:a16="http://schemas.microsoft.com/office/drawing/2014/main" id="{A58A1D25-592F-24A5-7372-BE7112CB033D}"/>
              </a:ext>
            </a:extLst>
          </p:cNvPr>
          <p:cNvSpPr>
            <a:spLocks noGrp="1"/>
          </p:cNvSpPr>
          <p:nvPr>
            <p:ph type="dt" sz="half" idx="10"/>
          </p:nvPr>
        </p:nvSpPr>
        <p:spPr/>
        <p:txBody>
          <a:bodyPr/>
          <a:lstStyle/>
          <a:p>
            <a:pPr>
              <a:defRPr/>
            </a:pPr>
            <a:r>
              <a:rPr lang="en-US">
                <a:solidFill>
                  <a:prstClr val="black"/>
                </a:solidFill>
              </a:rPr>
              <a:t>20XX</a:t>
            </a:r>
            <a:endParaRPr lang="en-US" dirty="0">
              <a:solidFill>
                <a:prstClr val="black"/>
              </a:solidFill>
            </a:endParaRPr>
          </a:p>
        </p:txBody>
      </p:sp>
      <p:sp>
        <p:nvSpPr>
          <p:cNvPr id="7" name="Slide Number Placeholder 6">
            <a:extLst>
              <a:ext uri="{FF2B5EF4-FFF2-40B4-BE49-F238E27FC236}">
                <a16:creationId xmlns:a16="http://schemas.microsoft.com/office/drawing/2014/main" id="{70B6267A-6CA3-037E-D1B1-B14E013ED4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56930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92E93D-8BFB-4A21-A47E-78B6DCA21146}"/>
              </a:ext>
            </a:extLst>
          </p:cNvPr>
          <p:cNvSpPr>
            <a:spLocks noGrp="1"/>
          </p:cNvSpPr>
          <p:nvPr>
            <p:ph type="title"/>
          </p:nvPr>
        </p:nvSpPr>
        <p:spPr>
          <a:xfrm>
            <a:off x="341108" y="479448"/>
            <a:ext cx="5800867" cy="1477146"/>
          </a:xfrm>
        </p:spPr>
        <p:txBody>
          <a:bodyPr>
            <a:noAutofit/>
          </a:bodyPr>
          <a:lstStyle/>
          <a:p>
            <a:r>
              <a:rPr lang="en-US" dirty="0"/>
              <a:t>The STEPS Program</a:t>
            </a:r>
          </a:p>
        </p:txBody>
      </p:sp>
      <p:sp>
        <p:nvSpPr>
          <p:cNvPr id="16" name="Footer Placeholder 15">
            <a:extLst>
              <a:ext uri="{FF2B5EF4-FFF2-40B4-BE49-F238E27FC236}">
                <a16:creationId xmlns:a16="http://schemas.microsoft.com/office/drawing/2014/main" id="{C394FA6A-80EA-46C1-8A4C-B4D8E90A7BCE}"/>
              </a:ext>
            </a:extLst>
          </p:cNvPr>
          <p:cNvSpPr>
            <a:spLocks noGrp="1"/>
          </p:cNvSpPr>
          <p:nvPr>
            <p:ph type="ftr" sz="quarter" idx="11"/>
          </p:nvPr>
        </p:nvSpPr>
        <p:spPr>
          <a:xfrm>
            <a:off x="199277" y="6356350"/>
            <a:ext cx="3877423" cy="365125"/>
          </a:xfrm>
        </p:spPr>
        <p:txBody>
          <a:bodyPr/>
          <a:lstStyle/>
          <a:p>
            <a:pPr lvl="0"/>
            <a:r>
              <a:rPr lang="en-US" noProof="0" dirty="0"/>
              <a:t>Presentation title</a:t>
            </a:r>
          </a:p>
        </p:txBody>
      </p:sp>
      <p:pic>
        <p:nvPicPr>
          <p:cNvPr id="23" name="Picture Placeholder 22" descr="A picture containing mountain, outdoor, sky, rock, tent">
            <a:extLst>
              <a:ext uri="{FF2B5EF4-FFF2-40B4-BE49-F238E27FC236}">
                <a16:creationId xmlns:a16="http://schemas.microsoft.com/office/drawing/2014/main" id="{37330047-BDCE-48AE-A7A5-A6A79A7D292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700838" y="665163"/>
            <a:ext cx="2214562" cy="2513012"/>
          </a:xfrm>
        </p:spPr>
      </p:pic>
      <p:pic>
        <p:nvPicPr>
          <p:cNvPr id="53" name="Picture Placeholder 52" descr="A picture containing mountain, sky, snow, outdoor">
            <a:extLst>
              <a:ext uri="{FF2B5EF4-FFF2-40B4-BE49-F238E27FC236}">
                <a16:creationId xmlns:a16="http://schemas.microsoft.com/office/drawing/2014/main" id="{9AFE6654-29BC-4F7D-9F69-C78DCCF2A7AC}"/>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9329737" y="665579"/>
            <a:ext cx="2214562" cy="2513012"/>
          </a:xfrm>
        </p:spPr>
      </p:pic>
      <p:pic>
        <p:nvPicPr>
          <p:cNvPr id="19" name="Picture Placeholder 18" descr="A picture containing outdoor, mountain, sky, nature">
            <a:extLst>
              <a:ext uri="{FF2B5EF4-FFF2-40B4-BE49-F238E27FC236}">
                <a16:creationId xmlns:a16="http://schemas.microsoft.com/office/drawing/2014/main" id="{AA7C515C-968D-4E0E-AE9F-2B4791B73F84}"/>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6700854" y="3607271"/>
            <a:ext cx="2214562" cy="2513012"/>
          </a:xfrm>
        </p:spPr>
      </p:pic>
      <p:pic>
        <p:nvPicPr>
          <p:cNvPr id="25" name="Picture Placeholder 24" descr="A picture containing nature, outdoor, mountain, night sky">
            <a:extLst>
              <a:ext uri="{FF2B5EF4-FFF2-40B4-BE49-F238E27FC236}">
                <a16:creationId xmlns:a16="http://schemas.microsoft.com/office/drawing/2014/main" id="{74AF03B6-7ED2-47DC-A5B8-3F7DB422CEA5}"/>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a:stretch/>
        </p:blipFill>
        <p:spPr>
          <a:xfrm>
            <a:off x="9324845" y="3607271"/>
            <a:ext cx="2214562" cy="2513012"/>
          </a:xfrm>
        </p:spPr>
      </p:pic>
      <p:sp>
        <p:nvSpPr>
          <p:cNvPr id="15" name="Date Placeholder 14">
            <a:extLst>
              <a:ext uri="{FF2B5EF4-FFF2-40B4-BE49-F238E27FC236}">
                <a16:creationId xmlns:a16="http://schemas.microsoft.com/office/drawing/2014/main" id="{1AEB8108-A042-4614-9BE5-EA75E8653D79}"/>
              </a:ext>
            </a:extLst>
          </p:cNvPr>
          <p:cNvSpPr>
            <a:spLocks noGrp="1"/>
          </p:cNvSpPr>
          <p:nvPr>
            <p:ph type="dt" sz="half" idx="10"/>
          </p:nvPr>
        </p:nvSpPr>
        <p:spPr>
          <a:xfrm>
            <a:off x="7013448" y="6355080"/>
            <a:ext cx="4352544" cy="365125"/>
          </a:xfrm>
        </p:spPr>
        <p:txBody>
          <a:bodyPr/>
          <a:lstStyle/>
          <a:p>
            <a:pPr lvl="0"/>
            <a:r>
              <a:rPr lang="en-US" noProof="0" dirty="0"/>
              <a:t>20XX</a:t>
            </a:r>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a:xfrm>
            <a:off x="11365992" y="6356350"/>
            <a:ext cx="630936" cy="365125"/>
          </a:xfrm>
        </p:spPr>
        <p:txBody>
          <a:bodyPr/>
          <a:lstStyle/>
          <a:p>
            <a:pPr lvl="0"/>
            <a:fld id="{D39F39FF-F5CB-4ACA-9B46-4CCF89ECA75F}" type="slidenum">
              <a:rPr lang="en-US" noProof="0" smtClean="0"/>
              <a:pPr lvl="0"/>
              <a:t>13</a:t>
            </a:fld>
            <a:endParaRPr lang="en-US" noProof="0" dirty="0"/>
          </a:p>
        </p:txBody>
      </p:sp>
      <p:pic>
        <p:nvPicPr>
          <p:cNvPr id="3" name="Picture 2" descr="Woman in an office">
            <a:extLst>
              <a:ext uri="{FF2B5EF4-FFF2-40B4-BE49-F238E27FC236}">
                <a16:creationId xmlns:a16="http://schemas.microsoft.com/office/drawing/2014/main" id="{88128790-141A-B764-DFFF-8932CE597B84}"/>
              </a:ext>
            </a:extLst>
          </p:cNvPr>
          <p:cNvPicPr>
            <a:picLocks noChangeAspect="1"/>
          </p:cNvPicPr>
          <p:nvPr/>
        </p:nvPicPr>
        <p:blipFill rotWithShape="1">
          <a:blip r:embed="rId7"/>
          <a:srcRect l="53290" b="20492"/>
          <a:stretch/>
        </p:blipFill>
        <p:spPr>
          <a:xfrm>
            <a:off x="6700838" y="665164"/>
            <a:ext cx="2214562" cy="2513012"/>
          </a:xfrm>
          <a:prstGeom prst="rect">
            <a:avLst/>
          </a:prstGeom>
        </p:spPr>
      </p:pic>
      <p:pic>
        <p:nvPicPr>
          <p:cNvPr id="5" name="Picture 4" descr="Senior woman working">
            <a:extLst>
              <a:ext uri="{FF2B5EF4-FFF2-40B4-BE49-F238E27FC236}">
                <a16:creationId xmlns:a16="http://schemas.microsoft.com/office/drawing/2014/main" id="{C9B727BC-62AB-4775-EA62-0BE521EE9263}"/>
              </a:ext>
            </a:extLst>
          </p:cNvPr>
          <p:cNvPicPr>
            <a:picLocks noChangeAspect="1"/>
          </p:cNvPicPr>
          <p:nvPr/>
        </p:nvPicPr>
        <p:blipFill rotWithShape="1">
          <a:blip r:embed="rId8"/>
          <a:srcRect l="36901" t="14035" r="24056" b="19509"/>
          <a:stretch/>
        </p:blipFill>
        <p:spPr>
          <a:xfrm>
            <a:off x="6700838" y="3607270"/>
            <a:ext cx="2214562" cy="2513012"/>
          </a:xfrm>
          <a:prstGeom prst="rect">
            <a:avLst/>
          </a:prstGeom>
        </p:spPr>
      </p:pic>
      <p:pic>
        <p:nvPicPr>
          <p:cNvPr id="7" name="Picture 6" descr="Carpenter at work">
            <a:extLst>
              <a:ext uri="{FF2B5EF4-FFF2-40B4-BE49-F238E27FC236}">
                <a16:creationId xmlns:a16="http://schemas.microsoft.com/office/drawing/2014/main" id="{05F3A316-EF85-5936-6FE2-355E5789D79B}"/>
              </a:ext>
            </a:extLst>
          </p:cNvPr>
          <p:cNvPicPr>
            <a:picLocks noChangeAspect="1"/>
          </p:cNvPicPr>
          <p:nvPr/>
        </p:nvPicPr>
        <p:blipFill rotWithShape="1">
          <a:blip r:embed="rId9"/>
          <a:srcRect l="38791" r="3690" b="2191"/>
          <a:stretch/>
        </p:blipFill>
        <p:spPr>
          <a:xfrm>
            <a:off x="9324844" y="637021"/>
            <a:ext cx="2239362" cy="2541154"/>
          </a:xfrm>
          <a:prstGeom prst="rect">
            <a:avLst/>
          </a:prstGeom>
        </p:spPr>
      </p:pic>
      <p:pic>
        <p:nvPicPr>
          <p:cNvPr id="11" name="Picture 10" descr="Men working at the port">
            <a:extLst>
              <a:ext uri="{FF2B5EF4-FFF2-40B4-BE49-F238E27FC236}">
                <a16:creationId xmlns:a16="http://schemas.microsoft.com/office/drawing/2014/main" id="{C457EF6E-3A10-2EF7-441E-C8FA6A6671BF}"/>
              </a:ext>
            </a:extLst>
          </p:cNvPr>
          <p:cNvPicPr>
            <a:picLocks noChangeAspect="1"/>
          </p:cNvPicPr>
          <p:nvPr/>
        </p:nvPicPr>
        <p:blipFill rotWithShape="1">
          <a:blip r:embed="rId10"/>
          <a:srcRect l="10559" r="32331" b="2839"/>
          <a:stretch/>
        </p:blipFill>
        <p:spPr>
          <a:xfrm>
            <a:off x="9324845" y="3606001"/>
            <a:ext cx="2214562" cy="2513012"/>
          </a:xfrm>
          <a:prstGeom prst="rect">
            <a:avLst/>
          </a:prstGeom>
        </p:spPr>
      </p:pic>
      <p:sp>
        <p:nvSpPr>
          <p:cNvPr id="12" name="Title 9">
            <a:extLst>
              <a:ext uri="{FF2B5EF4-FFF2-40B4-BE49-F238E27FC236}">
                <a16:creationId xmlns:a16="http://schemas.microsoft.com/office/drawing/2014/main" id="{6BD05E8C-183A-E898-62F3-B78EEB7AA93B}"/>
              </a:ext>
            </a:extLst>
          </p:cNvPr>
          <p:cNvSpPr txBox="1">
            <a:spLocks/>
          </p:cNvSpPr>
          <p:nvPr/>
        </p:nvSpPr>
        <p:spPr>
          <a:xfrm>
            <a:off x="341108" y="1654970"/>
            <a:ext cx="5945393" cy="328533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800" b="1" kern="1200" spc="-20" baseline="0">
                <a:solidFill>
                  <a:schemeClr val="bg1"/>
                </a:solidFill>
                <a:latin typeface="+mj-lt"/>
                <a:ea typeface="+mj-ea"/>
                <a:cs typeface="+mj-cs"/>
              </a:defRPr>
            </a:lvl1pPr>
          </a:lstStyle>
          <a:p>
            <a:pPr marL="0" marR="0">
              <a:lnSpc>
                <a:spcPct val="107000"/>
              </a:lnSpc>
              <a:spcBef>
                <a:spcPts val="0"/>
              </a:spcBef>
              <a:spcAft>
                <a:spcPts val="800"/>
              </a:spcAft>
            </a:pPr>
            <a:endParaRPr lang="en-US" sz="28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800" i="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 workforce development training program that builds a pipeline for trained personnel to build the capacity of homeless service providers in Orange County.</a:t>
            </a:r>
            <a:endParaRPr lang="en-US" sz="2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1342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67BB1-CE65-014F-BC80-D186A2C127F2}"/>
              </a:ext>
            </a:extLst>
          </p:cNvPr>
          <p:cNvSpPr>
            <a:spLocks noGrp="1"/>
          </p:cNvSpPr>
          <p:nvPr>
            <p:ph type="title"/>
          </p:nvPr>
        </p:nvSpPr>
        <p:spPr>
          <a:xfrm>
            <a:off x="647698" y="484495"/>
            <a:ext cx="9804402" cy="1318906"/>
          </a:xfrm>
        </p:spPr>
        <p:txBody>
          <a:bodyPr/>
          <a:lstStyle/>
          <a:p>
            <a:r>
              <a:rPr lang="en-US" dirty="0"/>
              <a:t>Play Video…need to embed…</a:t>
            </a:r>
          </a:p>
        </p:txBody>
      </p:sp>
      <p:sp>
        <p:nvSpPr>
          <p:cNvPr id="3" name="Content Placeholder 2">
            <a:extLst>
              <a:ext uri="{FF2B5EF4-FFF2-40B4-BE49-F238E27FC236}">
                <a16:creationId xmlns:a16="http://schemas.microsoft.com/office/drawing/2014/main" id="{E8916C0A-D694-178B-4F69-86CE710CA5EF}"/>
              </a:ext>
            </a:extLst>
          </p:cNvPr>
          <p:cNvSpPr>
            <a:spLocks noGrp="1"/>
          </p:cNvSpPr>
          <p:nvPr>
            <p:ph idx="1"/>
          </p:nvPr>
        </p:nvSpPr>
        <p:spPr/>
        <p:txBody>
          <a:bodyPr>
            <a:normAutofit/>
          </a:bodyPr>
          <a:lstStyle/>
          <a:p>
            <a:r>
              <a:rPr lang="en-US" dirty="0">
                <a:hlinkClick r:id="rId3"/>
              </a:rPr>
              <a:t>https://youtu.be/KGTPq3khl38?si=SIV3fVN8osg98rLZ</a:t>
            </a:r>
            <a:endParaRPr lang="en-US" dirty="0"/>
          </a:p>
          <a:p>
            <a:endParaRPr lang="en-US" dirty="0"/>
          </a:p>
        </p:txBody>
      </p:sp>
      <p:sp>
        <p:nvSpPr>
          <p:cNvPr id="4" name="Footer Placeholder 3">
            <a:extLst>
              <a:ext uri="{FF2B5EF4-FFF2-40B4-BE49-F238E27FC236}">
                <a16:creationId xmlns:a16="http://schemas.microsoft.com/office/drawing/2014/main" id="{8F8E2CEA-6E2D-E788-5405-CAA6A3E340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Date Placeholder 8">
            <a:extLst>
              <a:ext uri="{FF2B5EF4-FFF2-40B4-BE49-F238E27FC236}">
                <a16:creationId xmlns:a16="http://schemas.microsoft.com/office/drawing/2014/main" id="{249DB1BC-65E1-9C39-6D42-8C49D97F354C}"/>
              </a:ext>
            </a:extLst>
          </p:cNvPr>
          <p:cNvSpPr>
            <a:spLocks noGrp="1"/>
          </p:cNvSpPr>
          <p:nvPr>
            <p:ph type="dt" sz="half" idx="10"/>
          </p:nvPr>
        </p:nvSpPr>
        <p:spPr/>
        <p:txBody>
          <a:bodyPr/>
          <a:lstStyle/>
          <a:p>
            <a:pPr>
              <a:defRPr/>
            </a:pPr>
            <a:r>
              <a:rPr lang="en-US">
                <a:solidFill>
                  <a:prstClr val="black"/>
                </a:solidFill>
              </a:rPr>
              <a:t>20XX</a:t>
            </a:r>
            <a:endParaRPr lang="en-US" dirty="0">
              <a:solidFill>
                <a:prstClr val="black"/>
              </a:solidFill>
            </a:endParaRPr>
          </a:p>
        </p:txBody>
      </p:sp>
      <p:sp>
        <p:nvSpPr>
          <p:cNvPr id="10" name="Slide Number Placeholder 9">
            <a:extLst>
              <a:ext uri="{FF2B5EF4-FFF2-40B4-BE49-F238E27FC236}">
                <a16:creationId xmlns:a16="http://schemas.microsoft.com/office/drawing/2014/main" id="{D874120B-9EFA-EBB1-AB15-850EFF810C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Online Media 4" title="Workforce Program for the Unhoused Featured on ABC7">
            <a:hlinkClick r:id="" action="ppaction://media"/>
            <a:extLst>
              <a:ext uri="{FF2B5EF4-FFF2-40B4-BE49-F238E27FC236}">
                <a16:creationId xmlns:a16="http://schemas.microsoft.com/office/drawing/2014/main" id="{7A5FBAE9-2527-BD92-8A17-7FCA01932B1B}"/>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55465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366683"/>
          </a:xfrm>
        </p:spPr>
        <p:txBody>
          <a:bodyPr/>
          <a:lstStyle/>
          <a:p>
            <a:r>
              <a:rPr lang="en-US" dirty="0"/>
              <a:t>Partnership and Program Overview</a:t>
            </a: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a:lstStyle/>
          <a:p>
            <a:pPr lvl="0"/>
            <a:r>
              <a:rPr lang="en-US" noProof="0" dirty="0"/>
              <a:t>Presentation title</a:t>
            </a:r>
          </a:p>
        </p:txBody>
      </p:sp>
      <p:pic>
        <p:nvPicPr>
          <p:cNvPr id="18" name="Picture Placeholder 17" descr="A picture containing outdoor, person, mountain">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7086600" y="0"/>
            <a:ext cx="5105400" cy="4533900"/>
          </a:xfrm>
        </p:spPr>
      </p:pic>
      <p:pic>
        <p:nvPicPr>
          <p:cNvPr id="22" name="Picture Placeholder 21" descr="A picture containing nature, outdoor, snow, mountain">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a:stretch/>
        </p:blipFill>
        <p:spPr>
          <a:xfrm>
            <a:off x="7086598" y="4533900"/>
            <a:ext cx="5105402" cy="2324100"/>
          </a:xfrm>
        </p:spPr>
      </p:pic>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a:lstStyle/>
          <a:p>
            <a:r>
              <a:rPr lang="en-US" dirty="0"/>
              <a:t>20XX</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fld id="{2722F022-211C-4882-844C-086FEA6806AA}" type="slidenum">
              <a:rPr lang="en-US" noProof="0" smtClean="0"/>
              <a:pPr lvl="0"/>
              <a:t>15</a:t>
            </a:fld>
            <a:endParaRPr lang="en-US" noProof="0" dirty="0"/>
          </a:p>
        </p:txBody>
      </p:sp>
      <p:pic>
        <p:nvPicPr>
          <p:cNvPr id="5" name="Picture Placeholder 3">
            <a:extLst>
              <a:ext uri="{FF2B5EF4-FFF2-40B4-BE49-F238E27FC236}">
                <a16:creationId xmlns:a16="http://schemas.microsoft.com/office/drawing/2014/main" id="{8B84C6D8-D786-BBB2-681B-8207E36EB9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80" t="6834" r="33891" b="12461"/>
          <a:stretch/>
        </p:blipFill>
        <p:spPr>
          <a:xfrm>
            <a:off x="7086598" y="0"/>
            <a:ext cx="6835972" cy="6858000"/>
          </a:xfrm>
          <a:prstGeom prst="rect">
            <a:avLst/>
          </a:prstGeom>
        </p:spPr>
      </p:pic>
      <p:sp>
        <p:nvSpPr>
          <p:cNvPr id="8" name="Rectangle 7">
            <a:extLst>
              <a:ext uri="{FF2B5EF4-FFF2-40B4-BE49-F238E27FC236}">
                <a16:creationId xmlns:a16="http://schemas.microsoft.com/office/drawing/2014/main" id="{54A0EAD2-5F4C-B3E8-5E31-E3DB0BECA8D3}"/>
              </a:ext>
            </a:extLst>
          </p:cNvPr>
          <p:cNvSpPr/>
          <p:nvPr/>
        </p:nvSpPr>
        <p:spPr>
          <a:xfrm>
            <a:off x="0" y="4533900"/>
            <a:ext cx="7086598" cy="23666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9">
            <a:extLst>
              <a:ext uri="{FF2B5EF4-FFF2-40B4-BE49-F238E27FC236}">
                <a16:creationId xmlns:a16="http://schemas.microsoft.com/office/drawing/2014/main" id="{1C11F7C6-CD44-4D09-01FA-238F30BD8BD3}"/>
              </a:ext>
            </a:extLst>
          </p:cNvPr>
          <p:cNvSpPr txBox="1">
            <a:spLocks/>
          </p:cNvSpPr>
          <p:nvPr/>
        </p:nvSpPr>
        <p:spPr>
          <a:xfrm>
            <a:off x="649045" y="2643468"/>
            <a:ext cx="5945393" cy="23666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20" baseline="0">
                <a:solidFill>
                  <a:schemeClr val="bg1"/>
                </a:solidFill>
                <a:latin typeface="+mj-lt"/>
                <a:ea typeface="+mj-ea"/>
                <a:cs typeface="+mj-cs"/>
              </a:defRPr>
            </a:lvl1p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6028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570602" y="1895101"/>
            <a:ext cx="5945393" cy="2366683"/>
          </a:xfrm>
        </p:spPr>
        <p:txBody>
          <a:bodyPr>
            <a:normAutofit/>
          </a:bodyPr>
          <a:lstStyle/>
          <a:p>
            <a:r>
              <a:rPr lang="en-US" dirty="0"/>
              <a:t>Challenges and Lessons Learned</a:t>
            </a: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a:lstStyle/>
          <a:p>
            <a:pPr lvl="0"/>
            <a:r>
              <a:rPr lang="en-US" noProof="0" dirty="0"/>
              <a:t>Presentation title</a:t>
            </a:r>
          </a:p>
        </p:txBody>
      </p:sp>
      <p:pic>
        <p:nvPicPr>
          <p:cNvPr id="18" name="Picture Placeholder 17" descr="A picture containing outdoor, person, mountain">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7086600" y="0"/>
            <a:ext cx="5105400" cy="4533900"/>
          </a:xfrm>
        </p:spPr>
      </p:pic>
      <p:pic>
        <p:nvPicPr>
          <p:cNvPr id="22" name="Picture Placeholder 21" descr="A picture containing nature, outdoor, snow, mountain">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a:stretch/>
        </p:blipFill>
        <p:spPr>
          <a:xfrm>
            <a:off x="7086598" y="4533900"/>
            <a:ext cx="5105402" cy="2324100"/>
          </a:xfrm>
        </p:spPr>
      </p:pic>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a:lstStyle/>
          <a:p>
            <a:r>
              <a:rPr lang="en-US" dirty="0"/>
              <a:t>20XX</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fld id="{2722F022-211C-4882-844C-086FEA6806AA}" type="slidenum">
              <a:rPr lang="en-US" noProof="0" smtClean="0"/>
              <a:pPr lvl="0"/>
              <a:t>16</a:t>
            </a:fld>
            <a:endParaRPr lang="en-US" noProof="0" dirty="0"/>
          </a:p>
        </p:txBody>
      </p:sp>
      <p:sp>
        <p:nvSpPr>
          <p:cNvPr id="8" name="Rectangle 7">
            <a:extLst>
              <a:ext uri="{FF2B5EF4-FFF2-40B4-BE49-F238E27FC236}">
                <a16:creationId xmlns:a16="http://schemas.microsoft.com/office/drawing/2014/main" id="{54A0EAD2-5F4C-B3E8-5E31-E3DB0BECA8D3}"/>
              </a:ext>
            </a:extLst>
          </p:cNvPr>
          <p:cNvSpPr/>
          <p:nvPr/>
        </p:nvSpPr>
        <p:spPr>
          <a:xfrm>
            <a:off x="0" y="4533900"/>
            <a:ext cx="7086598" cy="23666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3">
            <a:extLst>
              <a:ext uri="{FF2B5EF4-FFF2-40B4-BE49-F238E27FC236}">
                <a16:creationId xmlns:a16="http://schemas.microsoft.com/office/drawing/2014/main" id="{75BF469B-DC0E-9103-5F78-CBC3384E074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33323" t="9036" r="22194" b="1334"/>
          <a:stretch/>
        </p:blipFill>
        <p:spPr>
          <a:xfrm>
            <a:off x="7086597" y="-1"/>
            <a:ext cx="5105403" cy="6858001"/>
          </a:xfrm>
          <a:prstGeom prst="rect">
            <a:avLst/>
          </a:prstGeom>
        </p:spPr>
      </p:pic>
    </p:spTree>
    <p:extLst>
      <p:ext uri="{BB962C8B-B14F-4D97-AF65-F5344CB8AC3E}">
        <p14:creationId xmlns:p14="http://schemas.microsoft.com/office/powerpoint/2010/main" val="1374850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63BEA8DC-D85D-47C5-A352-5FA38C661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descr="People in meeting">
            <a:extLst>
              <a:ext uri="{FF2B5EF4-FFF2-40B4-BE49-F238E27FC236}">
                <a16:creationId xmlns:a16="http://schemas.microsoft.com/office/drawing/2014/main" id="{EF7911AA-85D6-FCA3-3ED3-6C3876A22821}"/>
              </a:ext>
            </a:extLst>
          </p:cNvPr>
          <p:cNvPicPr>
            <a:picLocks noGrp="1" noChangeAspect="1"/>
          </p:cNvPicPr>
          <p:nvPr>
            <p:ph type="pic" sz="quarter" idx="13"/>
          </p:nvPr>
        </p:nvPicPr>
        <p:blipFill rotWithShape="1">
          <a:blip r:embed="rId3"/>
          <a:srcRect t="15730"/>
          <a:stretch/>
        </p:blipFill>
        <p:spPr>
          <a:xfrm>
            <a:off x="20" y="10"/>
            <a:ext cx="12191979" cy="6857990"/>
          </a:xfrm>
          <a:prstGeom prst="rect">
            <a:avLst/>
          </a:prstGeom>
        </p:spPr>
      </p:pic>
      <p:sp>
        <p:nvSpPr>
          <p:cNvPr id="21" name="Rectangle 20">
            <a:extLst>
              <a:ext uri="{FF2B5EF4-FFF2-40B4-BE49-F238E27FC236}">
                <a16:creationId xmlns:a16="http://schemas.microsoft.com/office/drawing/2014/main" id="{439B1D89-E1A5-4FF7-9AE5-EA1EA5892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9339206"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07ECE7FC-9152-BE8C-23DB-7FC03A0AFB82}"/>
              </a:ext>
            </a:extLst>
          </p:cNvPr>
          <p:cNvSpPr txBox="1">
            <a:spLocks/>
          </p:cNvSpPr>
          <p:nvPr/>
        </p:nvSpPr>
        <p:spPr>
          <a:xfrm>
            <a:off x="649045" y="753034"/>
            <a:ext cx="9014500" cy="413069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kern="1200" spc="-20" baseline="0">
                <a:solidFill>
                  <a:schemeClr val="bg1"/>
                </a:solidFill>
                <a:latin typeface="+mj-lt"/>
                <a:ea typeface="+mj-ea"/>
                <a:cs typeface="+mj-cs"/>
              </a:defRPr>
            </a:lvl1pPr>
          </a:lstStyle>
          <a:p>
            <a:pPr>
              <a:spcAft>
                <a:spcPts val="600"/>
              </a:spcAft>
            </a:pPr>
            <a:r>
              <a:rPr lang="en-US" sz="8800" b="1" kern="1200" spc="-40" baseline="0">
                <a:solidFill>
                  <a:srgbClr val="FFFFFF"/>
                </a:solidFill>
                <a:latin typeface="+mj-lt"/>
                <a:ea typeface="+mj-ea"/>
                <a:cs typeface="+mj-cs"/>
              </a:rPr>
              <a:t>Table Discussions</a:t>
            </a:r>
          </a:p>
        </p:txBody>
      </p:sp>
      <p:sp>
        <p:nvSpPr>
          <p:cNvPr id="9" name="Slide Number Placeholder 8">
            <a:extLst>
              <a:ext uri="{FF2B5EF4-FFF2-40B4-BE49-F238E27FC236}">
                <a16:creationId xmlns:a16="http://schemas.microsoft.com/office/drawing/2014/main" id="{E8B71BC4-356D-717D-260D-D09584E8B7EA}"/>
              </a:ext>
            </a:extLst>
          </p:cNvPr>
          <p:cNvSpPr>
            <a:spLocks noGrp="1"/>
          </p:cNvSpPr>
          <p:nvPr>
            <p:ph type="sldNum" sz="quarter" idx="4294967295"/>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smtClean="0">
                <a:solidFill>
                  <a:srgbClr val="FFFFFF"/>
                </a:solidFill>
                <a:effectLst>
                  <a:outerShdw blurRad="38100" dist="38100" dir="2700000" algn="tl">
                    <a:srgbClr val="000000">
                      <a:alpha val="43137"/>
                    </a:srgbClr>
                  </a:outerShdw>
                </a:effectLst>
              </a:rPr>
              <a:pPr>
                <a:spcAft>
                  <a:spcPts val="600"/>
                </a:spcAft>
                <a:defRPr/>
              </a:pPr>
              <a:t>17</a:t>
            </a:fld>
            <a:endParaRPr lang="en-US">
              <a:solidFill>
                <a:srgbClr val="FFFFFF"/>
              </a:solidFill>
              <a:effectLst>
                <a:outerShdw blurRad="38100" dist="38100" dir="2700000" algn="tl">
                  <a:srgbClr val="000000">
                    <a:alpha val="43137"/>
                  </a:srgbClr>
                </a:outerShdw>
              </a:effectLst>
            </a:endParaRPr>
          </a:p>
        </p:txBody>
      </p:sp>
      <p:sp>
        <p:nvSpPr>
          <p:cNvPr id="12" name="Title 9">
            <a:extLst>
              <a:ext uri="{FF2B5EF4-FFF2-40B4-BE49-F238E27FC236}">
                <a16:creationId xmlns:a16="http://schemas.microsoft.com/office/drawing/2014/main" id="{958203CB-311D-5D78-DC5B-95F26DE3E157}"/>
              </a:ext>
            </a:extLst>
          </p:cNvPr>
          <p:cNvSpPr txBox="1">
            <a:spLocks/>
          </p:cNvSpPr>
          <p:nvPr/>
        </p:nvSpPr>
        <p:spPr>
          <a:xfrm>
            <a:off x="649045" y="1610436"/>
            <a:ext cx="5945393" cy="44945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20" baseline="0">
                <a:solidFill>
                  <a:schemeClr val="bg1"/>
                </a:solidFill>
                <a:latin typeface="+mj-lt"/>
                <a:ea typeface="+mj-ea"/>
                <a:cs typeface="+mj-cs"/>
              </a:defRPr>
            </a:lvl1pPr>
          </a:lstStyle>
          <a:p>
            <a:pPr marL="342900" marR="0" indent="-342900">
              <a:lnSpc>
                <a:spcPct val="107000"/>
              </a:lnSpc>
              <a:spcBef>
                <a:spcPts val="0"/>
              </a:spcBef>
              <a:spcAft>
                <a:spcPts val="800"/>
              </a:spcAf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9989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DAF5D15E-B53C-4DC6-86D1-C0F4320C5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14F399-1437-4A0F-BBC2-759B03A81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3900"/>
            <a:ext cx="12192000" cy="232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4244EA-291D-D146-D6A3-3F3648C8DE63}"/>
              </a:ext>
            </a:extLst>
          </p:cNvPr>
          <p:cNvSpPr>
            <a:spLocks noGrp="1"/>
          </p:cNvSpPr>
          <p:nvPr>
            <p:ph type="ctrTitle"/>
          </p:nvPr>
        </p:nvSpPr>
        <p:spPr>
          <a:xfrm>
            <a:off x="649045" y="4776395"/>
            <a:ext cx="10390990" cy="1167205"/>
          </a:xfrm>
        </p:spPr>
        <p:txBody>
          <a:bodyPr vert="horz" lIns="91440" tIns="45720" rIns="91440" bIns="45720" rtlCol="0" anchor="b">
            <a:normAutofit/>
          </a:bodyPr>
          <a:lstStyle/>
          <a:p>
            <a:r>
              <a:rPr lang="en-US" sz="5400" spc="-40" dirty="0">
                <a:solidFill>
                  <a:srgbClr val="FFFFFF"/>
                </a:solidFill>
              </a:rPr>
              <a:t>Questions</a:t>
            </a:r>
          </a:p>
        </p:txBody>
      </p:sp>
      <p:pic>
        <p:nvPicPr>
          <p:cNvPr id="15" name="Picture Placeholder 14" descr="Gold star confetti in star-shaped tin">
            <a:extLst>
              <a:ext uri="{FF2B5EF4-FFF2-40B4-BE49-F238E27FC236}">
                <a16:creationId xmlns:a16="http://schemas.microsoft.com/office/drawing/2014/main" id="{0C50B479-B014-3706-8EB9-0DA2A80D7C18}"/>
              </a:ext>
            </a:extLst>
          </p:cNvPr>
          <p:cNvPicPr>
            <a:picLocks noGrp="1" noChangeAspect="1"/>
          </p:cNvPicPr>
          <p:nvPr>
            <p:ph type="pic" sz="quarter" idx="15"/>
          </p:nvPr>
        </p:nvPicPr>
        <p:blipFill rotWithShape="1">
          <a:blip r:embed="rId3"/>
          <a:srcRect l="21855" r="18212"/>
          <a:stretch/>
        </p:blipFill>
        <p:spPr>
          <a:xfrm>
            <a:off x="20" y="-1"/>
            <a:ext cx="4076680" cy="4540341"/>
          </a:xfrm>
          <a:prstGeom prst="rect">
            <a:avLst/>
          </a:prstGeom>
        </p:spPr>
      </p:pic>
      <p:pic>
        <p:nvPicPr>
          <p:cNvPr id="11" name="Picture Placeholder 10" descr="Paper planes formed a triangle with one yellow paper plane on top">
            <a:extLst>
              <a:ext uri="{FF2B5EF4-FFF2-40B4-BE49-F238E27FC236}">
                <a16:creationId xmlns:a16="http://schemas.microsoft.com/office/drawing/2014/main" id="{79A7A609-FAB6-E3B8-819A-21312D0A2798}"/>
              </a:ext>
            </a:extLst>
          </p:cNvPr>
          <p:cNvPicPr>
            <a:picLocks noGrp="1" noChangeAspect="1"/>
          </p:cNvPicPr>
          <p:nvPr>
            <p:ph type="pic" sz="quarter" idx="14"/>
          </p:nvPr>
        </p:nvPicPr>
        <p:blipFill rotWithShape="1">
          <a:blip r:embed="rId4"/>
          <a:srcRect l="22478" r="24153"/>
          <a:stretch/>
        </p:blipFill>
        <p:spPr>
          <a:xfrm>
            <a:off x="4076700" y="-1"/>
            <a:ext cx="4038600" cy="4540341"/>
          </a:xfrm>
          <a:prstGeom prst="rect">
            <a:avLst/>
          </a:prstGeom>
        </p:spPr>
      </p:pic>
      <p:pic>
        <p:nvPicPr>
          <p:cNvPr id="13" name="Picture Placeholder 12" descr="Light blue 3D cubes suspended on the air with a dark blue 3D cube on the surface">
            <a:extLst>
              <a:ext uri="{FF2B5EF4-FFF2-40B4-BE49-F238E27FC236}">
                <a16:creationId xmlns:a16="http://schemas.microsoft.com/office/drawing/2014/main" id="{141D29EA-566B-F5B3-E9F7-31A8CFCDA911}"/>
              </a:ext>
            </a:extLst>
          </p:cNvPr>
          <p:cNvPicPr>
            <a:picLocks noGrp="1" noChangeAspect="1"/>
          </p:cNvPicPr>
          <p:nvPr>
            <p:ph type="pic" sz="quarter" idx="13"/>
          </p:nvPr>
        </p:nvPicPr>
        <p:blipFill rotWithShape="1">
          <a:blip r:embed="rId5"/>
          <a:srcRect r="49493" b="-1"/>
          <a:stretch/>
        </p:blipFill>
        <p:spPr>
          <a:xfrm>
            <a:off x="8115301" y="-1"/>
            <a:ext cx="4076700" cy="4540341"/>
          </a:xfrm>
          <a:prstGeom prst="rect">
            <a:avLst/>
          </a:prstGeom>
        </p:spPr>
      </p:pic>
      <p:sp>
        <p:nvSpPr>
          <p:cNvPr id="9" name="Slide Number Placeholder 8">
            <a:extLst>
              <a:ext uri="{FF2B5EF4-FFF2-40B4-BE49-F238E27FC236}">
                <a16:creationId xmlns:a16="http://schemas.microsoft.com/office/drawing/2014/main" id="{E8B71BC4-356D-717D-260D-D09584E8B7EA}"/>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smtClean="0">
                <a:solidFill>
                  <a:srgbClr val="FFFFFF"/>
                </a:solidFill>
                <a:effectLst>
                  <a:outerShdw blurRad="38100" dist="38100" dir="2700000" algn="tl">
                    <a:srgbClr val="000000">
                      <a:alpha val="43137"/>
                    </a:srgbClr>
                  </a:outerShdw>
                </a:effectLst>
              </a:rPr>
              <a:pPr>
                <a:spcAft>
                  <a:spcPts val="600"/>
                </a:spcAft>
                <a:defRPr/>
              </a:pPr>
              <a:t>18</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5700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902401" y="5312438"/>
            <a:ext cx="7700617" cy="1409037"/>
          </a:xfrm>
        </p:spPr>
        <p:txBody>
          <a:bodyPr/>
          <a:lstStyle/>
          <a:p>
            <a:pPr algn="ctr"/>
            <a:r>
              <a:rPr lang="en-US" dirty="0"/>
              <a:t>Thank you</a:t>
            </a:r>
            <a:br>
              <a:rPr lang="en-US" dirty="0"/>
            </a:br>
            <a:endParaRPr lang="en-US" dirty="0"/>
          </a:p>
        </p:txBody>
      </p:sp>
      <p:pic>
        <p:nvPicPr>
          <p:cNvPr id="58" name="Picture Placeholder 57" descr="A picture containing mountain, sky, outdoor, nature">
            <a:extLst>
              <a:ext uri="{FF2B5EF4-FFF2-40B4-BE49-F238E27FC236}">
                <a16:creationId xmlns:a16="http://schemas.microsoft.com/office/drawing/2014/main" id="{A51C462C-6D3B-4554-9CDC-86D00D0EA07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9144000" y="4532313"/>
            <a:ext cx="3048000" cy="2325687"/>
          </a:xfrm>
        </p:spPr>
      </p:pic>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a:lstStyle/>
          <a:p>
            <a:pPr lvl="0"/>
            <a:fld id="{D39F39FF-F5CB-4ACA-9B46-4CCF89ECA75F}" type="slidenum">
              <a:rPr lang="en-US" noProof="0" smtClean="0"/>
              <a:pPr lvl="0"/>
              <a:t>19</a:t>
            </a:fld>
            <a:endParaRPr lang="en-US" noProof="0" dirty="0"/>
          </a:p>
        </p:txBody>
      </p:sp>
      <p:pic>
        <p:nvPicPr>
          <p:cNvPr id="7" name="Picture 6">
            <a:extLst>
              <a:ext uri="{FF2B5EF4-FFF2-40B4-BE49-F238E27FC236}">
                <a16:creationId xmlns:a16="http://schemas.microsoft.com/office/drawing/2014/main" id="{6FC2DA59-232B-F152-F30B-CF06E85C7AAD}"/>
              </a:ext>
            </a:extLst>
          </p:cNvPr>
          <p:cNvPicPr>
            <a:picLocks noChangeAspect="1"/>
          </p:cNvPicPr>
          <p:nvPr/>
        </p:nvPicPr>
        <p:blipFill rotWithShape="1">
          <a:blip r:embed="rId4"/>
          <a:srcRect t="12705"/>
          <a:stretch/>
        </p:blipFill>
        <p:spPr>
          <a:xfrm>
            <a:off x="9432689" y="783990"/>
            <a:ext cx="2491270" cy="1136485"/>
          </a:xfrm>
          <a:prstGeom prst="rect">
            <a:avLst/>
          </a:prstGeom>
        </p:spPr>
      </p:pic>
      <p:pic>
        <p:nvPicPr>
          <p:cNvPr id="8" name="Picture 7">
            <a:extLst>
              <a:ext uri="{FF2B5EF4-FFF2-40B4-BE49-F238E27FC236}">
                <a16:creationId xmlns:a16="http://schemas.microsoft.com/office/drawing/2014/main" id="{6D7C751E-83C2-0F3D-E40B-6ADEEABBCA1B}"/>
              </a:ext>
            </a:extLst>
          </p:cNvPr>
          <p:cNvPicPr>
            <a:picLocks noChangeAspect="1"/>
          </p:cNvPicPr>
          <p:nvPr/>
        </p:nvPicPr>
        <p:blipFill>
          <a:blip r:embed="rId5"/>
          <a:stretch>
            <a:fillRect/>
          </a:stretch>
        </p:blipFill>
        <p:spPr>
          <a:xfrm>
            <a:off x="9392989" y="2501035"/>
            <a:ext cx="2530970" cy="726594"/>
          </a:xfrm>
          <a:prstGeom prst="rect">
            <a:avLst/>
          </a:prstGeom>
        </p:spPr>
      </p:pic>
      <p:pic>
        <p:nvPicPr>
          <p:cNvPr id="13" name="Picture Placeholder 12" descr="Carpenter in the workshop">
            <a:extLst>
              <a:ext uri="{FF2B5EF4-FFF2-40B4-BE49-F238E27FC236}">
                <a16:creationId xmlns:a16="http://schemas.microsoft.com/office/drawing/2014/main" id="{1B0B79B1-9293-5DFD-C130-48F096521AA1}"/>
              </a:ext>
            </a:extLst>
          </p:cNvPr>
          <p:cNvPicPr>
            <a:picLocks noGrp="1" noChangeAspect="1"/>
          </p:cNvPicPr>
          <p:nvPr>
            <p:ph type="pic" sz="quarter" idx="13"/>
          </p:nvPr>
        </p:nvPicPr>
        <p:blipFill>
          <a:blip r:embed="rId6"/>
          <a:srcRect t="12844" b="12844"/>
          <a:stretch>
            <a:fillRect/>
          </a:stretch>
        </p:blipFill>
        <p:spPr>
          <a:xfrm>
            <a:off x="-9500" y="0"/>
            <a:ext cx="9153500" cy="4537022"/>
          </a:xfrm>
        </p:spPr>
      </p:pic>
      <p:pic>
        <p:nvPicPr>
          <p:cNvPr id="15" name="Picture 14" descr="Mechanic wiping hands at work">
            <a:extLst>
              <a:ext uri="{FF2B5EF4-FFF2-40B4-BE49-F238E27FC236}">
                <a16:creationId xmlns:a16="http://schemas.microsoft.com/office/drawing/2014/main" id="{97387145-A4D1-C6A7-8109-1468A9E85515}"/>
              </a:ext>
            </a:extLst>
          </p:cNvPr>
          <p:cNvPicPr>
            <a:picLocks noChangeAspect="1"/>
          </p:cNvPicPr>
          <p:nvPr/>
        </p:nvPicPr>
        <p:blipFill rotWithShape="1">
          <a:blip r:embed="rId7"/>
          <a:srcRect l="1716" t="1577" r="26729" b="6257"/>
          <a:stretch/>
        </p:blipFill>
        <p:spPr>
          <a:xfrm>
            <a:off x="9144000" y="4532313"/>
            <a:ext cx="3059348" cy="2627072"/>
          </a:xfrm>
          <a:prstGeom prst="rect">
            <a:avLst/>
          </a:prstGeom>
        </p:spPr>
      </p:pic>
    </p:spTree>
    <p:extLst>
      <p:ext uri="{BB962C8B-B14F-4D97-AF65-F5344CB8AC3E}">
        <p14:creationId xmlns:p14="http://schemas.microsoft.com/office/powerpoint/2010/main" val="76761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1"/>
            <a:ext cx="3209008" cy="5166659"/>
          </a:xfrm>
        </p:spPr>
        <p:txBody>
          <a:bodyPr/>
          <a:lstStyle/>
          <a:p>
            <a:r>
              <a:rPr lang="en-US" dirty="0"/>
              <a:t>Agenda</a:t>
            </a:r>
          </a:p>
        </p:txBody>
      </p:sp>
      <p:pic>
        <p:nvPicPr>
          <p:cNvPr id="5" name="Picture Placeholder 4" descr="A person standing on a rock">
            <a:extLst>
              <a:ext uri="{FF2B5EF4-FFF2-40B4-BE49-F238E27FC236}">
                <a16:creationId xmlns:a16="http://schemas.microsoft.com/office/drawing/2014/main" id="{633DBDDF-94F3-4001-919E-B56D62CE7A0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076700" y="0"/>
            <a:ext cx="4038600" cy="3429000"/>
          </a:xfrm>
        </p:spPr>
      </p:pic>
      <p:pic>
        <p:nvPicPr>
          <p:cNvPr id="44" name="Picture Placeholder 43" descr="A picture containing mountain, sky, nature, outdoor">
            <a:extLst>
              <a:ext uri="{FF2B5EF4-FFF2-40B4-BE49-F238E27FC236}">
                <a16:creationId xmlns:a16="http://schemas.microsoft.com/office/drawing/2014/main" id="{73DD8BED-FB17-4ABE-9B18-B6DDA81A0E05}"/>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8115300" y="0"/>
            <a:ext cx="4076701" cy="3429000"/>
          </a:xfr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864100" y="3841750"/>
            <a:ext cx="6599238" cy="2296083"/>
          </a:xfrm>
        </p:spPr>
        <p:txBody>
          <a:bodyPr>
            <a:normAutofit/>
          </a:bodyPr>
          <a:lstStyle/>
          <a:p>
            <a:r>
              <a:rPr lang="en-US" dirty="0"/>
              <a:t>Introductions and Background</a:t>
            </a:r>
          </a:p>
          <a:p>
            <a:r>
              <a:rPr lang="en-US" dirty="0"/>
              <a:t>Who is in the audience?</a:t>
            </a:r>
          </a:p>
          <a:p>
            <a:r>
              <a:rPr lang="en-US" dirty="0"/>
              <a:t>The Opportunity in Orange County </a:t>
            </a:r>
          </a:p>
          <a:p>
            <a:r>
              <a:rPr lang="en-US" dirty="0"/>
              <a:t>The Steps Program &amp; Successes </a:t>
            </a:r>
          </a:p>
          <a:p>
            <a:r>
              <a:rPr lang="en-US" dirty="0"/>
              <a:t>Discussion &amp; Questions</a:t>
            </a: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2</a:t>
            </a:fld>
            <a:endParaRPr lang="en-US" noProof="0" dirty="0"/>
          </a:p>
        </p:txBody>
      </p:sp>
      <p:pic>
        <p:nvPicPr>
          <p:cNvPr id="2" name="Picture 1" descr="A person in an orange jacket&#10;&#10;Description automatically generated with low confidence">
            <a:extLst>
              <a:ext uri="{FF2B5EF4-FFF2-40B4-BE49-F238E27FC236}">
                <a16:creationId xmlns:a16="http://schemas.microsoft.com/office/drawing/2014/main" id="{99B9E53F-4244-8324-AD69-68471CED1E82}"/>
              </a:ext>
            </a:extLst>
          </p:cNvPr>
          <p:cNvPicPr>
            <a:picLocks noChangeAspect="1"/>
          </p:cNvPicPr>
          <p:nvPr/>
        </p:nvPicPr>
        <p:blipFill rotWithShape="1">
          <a:blip r:embed="rId5">
            <a:extLst>
              <a:ext uri="{28A0092B-C50C-407E-A947-70E740481C1C}">
                <a14:useLocalDpi xmlns:a14="http://schemas.microsoft.com/office/drawing/2010/main" val="0"/>
              </a:ext>
            </a:extLst>
          </a:blip>
          <a:srcRect l="30884"/>
          <a:stretch/>
        </p:blipFill>
        <p:spPr>
          <a:xfrm>
            <a:off x="4076700" y="0"/>
            <a:ext cx="4349944" cy="3540189"/>
          </a:xfrm>
          <a:prstGeom prst="rect">
            <a:avLst/>
          </a:prstGeom>
        </p:spPr>
      </p:pic>
      <p:pic>
        <p:nvPicPr>
          <p:cNvPr id="3" name="Picture Placeholder 3">
            <a:extLst>
              <a:ext uri="{FF2B5EF4-FFF2-40B4-BE49-F238E27FC236}">
                <a16:creationId xmlns:a16="http://schemas.microsoft.com/office/drawing/2014/main" id="{34BF5A8F-A6A4-2C00-DDEB-1ED7A0BC6163}"/>
              </a:ext>
            </a:extLst>
          </p:cNvPr>
          <p:cNvPicPr>
            <a:picLocks noChangeAspect="1"/>
          </p:cNvPicPr>
          <p:nvPr/>
        </p:nvPicPr>
        <p:blipFill rotWithShape="1">
          <a:blip r:embed="rId6">
            <a:extLst>
              <a:ext uri="{28A0092B-C50C-407E-A947-70E740481C1C}">
                <a14:useLocalDpi xmlns:a14="http://schemas.microsoft.com/office/drawing/2010/main" val="0"/>
              </a:ext>
            </a:extLst>
          </a:blip>
          <a:srcRect l="11585" t="10843" r="35677" b="11012"/>
          <a:stretch/>
        </p:blipFill>
        <p:spPr>
          <a:xfrm>
            <a:off x="8163719" y="0"/>
            <a:ext cx="4349945" cy="3540190"/>
          </a:xfrm>
          <a:prstGeom prst="rect">
            <a:avLst/>
          </a:prstGeom>
        </p:spPr>
      </p:pic>
    </p:spTree>
    <p:extLst>
      <p:ext uri="{BB962C8B-B14F-4D97-AF65-F5344CB8AC3E}">
        <p14:creationId xmlns:p14="http://schemas.microsoft.com/office/powerpoint/2010/main" val="2106347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a:lstStyle/>
          <a:p>
            <a:r>
              <a:rPr lang="en-US" dirty="0"/>
              <a:t>Who is here today?</a:t>
            </a:r>
          </a:p>
        </p:txBody>
      </p:sp>
      <p:pic>
        <p:nvPicPr>
          <p:cNvPr id="8" name="Picture Placeholder 7" descr="People in a classroom">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a:blip r:embed="rId3"/>
          <a:srcRect/>
          <a:stretch/>
        </p:blipFill>
        <p:spPr>
          <a:xfrm>
            <a:off x="-225287" y="2285999"/>
            <a:ext cx="5869819" cy="5296077"/>
          </a:xfr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a:bodyPr>
          <a:lstStyle/>
          <a:p>
            <a:pPr marL="342900" indent="-342900">
              <a:buFont typeface="Arial" panose="020B0604020202020204" pitchFamily="34" charset="0"/>
              <a:buChar char="•"/>
            </a:pPr>
            <a:r>
              <a:rPr lang="en-US" dirty="0"/>
              <a:t>Who works at an organization that hires individuals with lived experience?</a:t>
            </a:r>
          </a:p>
          <a:p>
            <a:pPr marL="342900" indent="-342900">
              <a:buFont typeface="Arial" panose="020B0604020202020204" pitchFamily="34" charset="0"/>
              <a:buChar char="•"/>
            </a:pPr>
            <a:r>
              <a:rPr lang="en-US" dirty="0"/>
              <a:t>Practitioners? Administrators?</a:t>
            </a:r>
          </a:p>
          <a:p>
            <a:pPr marL="342900" indent="-342900">
              <a:buFont typeface="Arial" panose="020B0604020202020204" pitchFamily="34" charset="0"/>
              <a:buChar char="•"/>
            </a:pPr>
            <a:r>
              <a:rPr lang="en-US" dirty="0"/>
              <a:t>Funders? Health plans?</a:t>
            </a:r>
          </a:p>
          <a:p>
            <a:pPr marL="342900" indent="-342900">
              <a:buFont typeface="Arial" panose="020B0604020202020204" pitchFamily="34" charset="0"/>
              <a:buChar char="•"/>
            </a:pPr>
            <a:r>
              <a:rPr lang="en-US" dirty="0"/>
              <a:t>Other nonprofits?</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3</a:t>
            </a:fld>
            <a:endParaRPr lang="en-US" noProof="0" dirty="0"/>
          </a:p>
        </p:txBody>
      </p:sp>
    </p:spTree>
    <p:extLst>
      <p:ext uri="{BB962C8B-B14F-4D97-AF65-F5344CB8AC3E}">
        <p14:creationId xmlns:p14="http://schemas.microsoft.com/office/powerpoint/2010/main" val="1228925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a:lstStyle/>
          <a:p>
            <a:r>
              <a:rPr lang="en-US" dirty="0"/>
              <a:t>Introductions &amp; Background</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2286000"/>
            <a:ext cx="5067300" cy="4572000"/>
          </a:xfrm>
        </p:spPr>
      </p:pic>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201168" y="6356350"/>
            <a:ext cx="4837176" cy="365125"/>
          </a:xfrm>
        </p:spPr>
        <p:txBody>
          <a:bodyPr/>
          <a:lstStyle/>
          <a:p>
            <a:r>
              <a:rPr lang="en-US" dirty="0"/>
              <a:t>Presentation title</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a:bodyPr>
          <a:lstStyle/>
          <a:p>
            <a:pPr marL="342900" indent="-342900">
              <a:buFont typeface="Arial" panose="020B0604020202020204" pitchFamily="34" charset="0"/>
              <a:buChar char="•"/>
            </a:pPr>
            <a:r>
              <a:rPr lang="en-US" dirty="0"/>
              <a:t>CalOptima Health</a:t>
            </a:r>
          </a:p>
          <a:p>
            <a:pPr marL="342900" indent="-342900">
              <a:buFont typeface="Arial" panose="020B0604020202020204" pitchFamily="34" charset="0"/>
              <a:buChar char="•"/>
            </a:pPr>
            <a:r>
              <a:rPr lang="en-US" dirty="0"/>
              <a:t>Chrysalis</a:t>
            </a:r>
          </a:p>
          <a:p>
            <a:pPr marL="342900" indent="-342900">
              <a:buFont typeface="Arial" panose="020B0604020202020204" pitchFamily="34" charset="0"/>
              <a:buChar char="•"/>
            </a:pPr>
            <a:r>
              <a:rPr lang="en-US" dirty="0"/>
              <a:t>The Member/People we serve</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4</a:t>
            </a:fld>
            <a:endParaRPr lang="en-US" noProof="0" dirty="0"/>
          </a:p>
        </p:txBody>
      </p:sp>
      <p:pic>
        <p:nvPicPr>
          <p:cNvPr id="2" name="Picture Placeholder 3">
            <a:extLst>
              <a:ext uri="{FF2B5EF4-FFF2-40B4-BE49-F238E27FC236}">
                <a16:creationId xmlns:a16="http://schemas.microsoft.com/office/drawing/2014/main" id="{9E078A67-2628-7F97-E687-39FC7D1000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60" t="8449" r="11282" b="5170"/>
          <a:stretch/>
        </p:blipFill>
        <p:spPr>
          <a:xfrm>
            <a:off x="-400050" y="2285999"/>
            <a:ext cx="5617765" cy="4572001"/>
          </a:xfrm>
          <a:prstGeom prst="rect">
            <a:avLst/>
          </a:prstGeom>
        </p:spPr>
      </p:pic>
    </p:spTree>
    <p:extLst>
      <p:ext uri="{BB962C8B-B14F-4D97-AF65-F5344CB8AC3E}">
        <p14:creationId xmlns:p14="http://schemas.microsoft.com/office/powerpoint/2010/main" val="1074753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829618A-B780-4421-AC86-35B451AF5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a:extLst>
              <a:ext uri="{FF2B5EF4-FFF2-40B4-BE49-F238E27FC236}">
                <a16:creationId xmlns:a16="http://schemas.microsoft.com/office/drawing/2014/main" id="{27A4646E-2D09-5FA4-2CCC-F9A419BF0A5F}"/>
              </a:ext>
            </a:extLst>
          </p:cNvPr>
          <p:cNvSpPr>
            <a:spLocks noGrp="1"/>
          </p:cNvSpPr>
          <p:nvPr>
            <p:ph idx="1"/>
          </p:nvPr>
        </p:nvSpPr>
        <p:spPr>
          <a:xfrm>
            <a:off x="647700" y="2286000"/>
            <a:ext cx="5575300" cy="3890962"/>
          </a:xfrm>
        </p:spPr>
        <p:txBody>
          <a:bodyPr vert="horz" lIns="91440" tIns="45720" rIns="91440" bIns="45720" rtlCol="0">
            <a:normAutofit fontScale="92500" lnSpcReduction="20000"/>
          </a:bodyPr>
          <a:lstStyle/>
          <a:p>
            <a:r>
              <a:rPr lang="en-US" b="1" dirty="0"/>
              <a:t>Mission</a:t>
            </a:r>
            <a:r>
              <a:rPr lang="en-US" dirty="0"/>
              <a:t>: To serve member health with excellence and dignity, respecting the value and needs of each person</a:t>
            </a:r>
          </a:p>
          <a:p>
            <a:pPr marL="342900" indent="-342900">
              <a:buFont typeface="Arial" panose="020B0604020202020204" pitchFamily="34" charset="0"/>
              <a:buChar char="•"/>
            </a:pPr>
            <a:r>
              <a:rPr lang="en-US" dirty="0"/>
              <a:t>Founded as Orange County’s community health plan for low-income families, seniors and people with disabilities</a:t>
            </a:r>
          </a:p>
          <a:p>
            <a:pPr marL="342900" indent="-342900">
              <a:buFont typeface="Arial" panose="020B0604020202020204" pitchFamily="34" charset="0"/>
              <a:buChar char="•"/>
            </a:pPr>
            <a:r>
              <a:rPr lang="en-US" dirty="0"/>
              <a:t>Serves 1 in 4 adults and 1 in 3 children in Orange County</a:t>
            </a:r>
          </a:p>
          <a:p>
            <a:pPr marL="342900" indent="-342900">
              <a:buFont typeface="Arial" panose="020B0604020202020204" pitchFamily="34" charset="0"/>
              <a:buChar char="•"/>
            </a:pPr>
            <a:r>
              <a:rPr lang="en-US" dirty="0"/>
              <a:t>Has 1,500 employees and an annual budget of $4 billion</a:t>
            </a:r>
          </a:p>
          <a:p>
            <a:pPr indent="-228600">
              <a:buFont typeface="Arial" panose="020B0604020202020204" pitchFamily="34" charset="0"/>
              <a:buChar char="•"/>
            </a:pPr>
            <a:endParaRPr lang="en-US" dirty="0"/>
          </a:p>
        </p:txBody>
      </p:sp>
      <p:pic>
        <p:nvPicPr>
          <p:cNvPr id="9" name="Picture Placeholder 8" descr="Boy listening to heartbeat in clinic with stethoscope">
            <a:extLst>
              <a:ext uri="{FF2B5EF4-FFF2-40B4-BE49-F238E27FC236}">
                <a16:creationId xmlns:a16="http://schemas.microsoft.com/office/drawing/2014/main" id="{55B4E8FF-F9DB-F5FD-C1A4-9491994C3AFB}"/>
              </a:ext>
            </a:extLst>
          </p:cNvPr>
          <p:cNvPicPr>
            <a:picLocks noChangeAspect="1"/>
          </p:cNvPicPr>
          <p:nvPr/>
        </p:nvPicPr>
        <p:blipFill>
          <a:blip r:embed="rId3"/>
          <a:srcRect l="13065" r="13065"/>
          <a:stretch>
            <a:fillRect/>
          </a:stretch>
        </p:blipFill>
        <p:spPr>
          <a:xfrm>
            <a:off x="6583680" y="982065"/>
            <a:ext cx="5247639" cy="4741842"/>
          </a:xfrm>
          <a:prstGeom prst="rect">
            <a:avLst/>
          </a:prstGeom>
        </p:spPr>
      </p:pic>
      <p:sp>
        <p:nvSpPr>
          <p:cNvPr id="7" name="Slide Number Placeholder 6">
            <a:extLst>
              <a:ext uri="{FF2B5EF4-FFF2-40B4-BE49-F238E27FC236}">
                <a16:creationId xmlns:a16="http://schemas.microsoft.com/office/drawing/2014/main" id="{3B31C53F-AFDD-E3C8-1A51-6E1DF2F935DA}"/>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CD6D940D-6D44-4DF9-9322-B4B11F7EDCD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5</a:t>
            </a:fld>
            <a:endParaRPr kumimoji="0" lang="en-US" b="0" i="0" u="none" strike="noStrike" cap="none" spc="0" normalizeH="0" baseline="0" noProof="0">
              <a:ln>
                <a:noFill/>
              </a:ln>
              <a:effectLst/>
              <a:uLnTx/>
              <a:uFillTx/>
            </a:endParaRPr>
          </a:p>
        </p:txBody>
      </p:sp>
      <p:pic>
        <p:nvPicPr>
          <p:cNvPr id="10" name="Picture 9">
            <a:extLst>
              <a:ext uri="{FF2B5EF4-FFF2-40B4-BE49-F238E27FC236}">
                <a16:creationId xmlns:a16="http://schemas.microsoft.com/office/drawing/2014/main" id="{8A30C24F-FFC6-F105-B6F7-DA1B0F9862FC}"/>
              </a:ext>
            </a:extLst>
          </p:cNvPr>
          <p:cNvPicPr>
            <a:picLocks noChangeAspect="1"/>
          </p:cNvPicPr>
          <p:nvPr/>
        </p:nvPicPr>
        <p:blipFill>
          <a:blip r:embed="rId4"/>
          <a:stretch>
            <a:fillRect/>
          </a:stretch>
        </p:blipFill>
        <p:spPr>
          <a:xfrm>
            <a:off x="647700" y="447129"/>
            <a:ext cx="4847907" cy="1391743"/>
          </a:xfrm>
          <a:prstGeom prst="rect">
            <a:avLst/>
          </a:prstGeom>
        </p:spPr>
      </p:pic>
    </p:spTree>
    <p:extLst>
      <p:ext uri="{BB962C8B-B14F-4D97-AF65-F5344CB8AC3E}">
        <p14:creationId xmlns:p14="http://schemas.microsoft.com/office/powerpoint/2010/main" val="1637386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156" r="8156"/>
          <a:stretch/>
        </p:blipFill>
        <p:spPr>
          <a:xfrm>
            <a:off x="-1" y="1"/>
            <a:ext cx="8609429" cy="6858000"/>
          </a:xfrm>
        </p:spPr>
      </p:pic>
      <p:sp>
        <p:nvSpPr>
          <p:cNvPr id="3" name="Text Placeholder 2"/>
          <p:cNvSpPr>
            <a:spLocks noGrp="1"/>
          </p:cNvSpPr>
          <p:nvPr>
            <p:ph type="body" sz="quarter" idx="11"/>
          </p:nvPr>
        </p:nvSpPr>
        <p:spPr>
          <a:xfrm>
            <a:off x="8809704" y="2057400"/>
            <a:ext cx="3175820" cy="4686300"/>
          </a:xfrm>
        </p:spPr>
        <p:txBody>
          <a:bodyPr/>
          <a:lstStyle/>
          <a:p>
            <a:pPr marL="0" indent="0">
              <a:lnSpc>
                <a:spcPct val="150000"/>
              </a:lnSpc>
              <a:buNone/>
            </a:pPr>
            <a:r>
              <a:rPr lang="en-US" b="1" dirty="0"/>
              <a:t>Chrysalis serves people navigating barriers to the workforce </a:t>
            </a:r>
            <a:r>
              <a:rPr lang="en-US" dirty="0"/>
              <a:t>by offering a job-readiness program, individualized supportive services, and paid transitional employment. </a:t>
            </a:r>
            <a:br>
              <a:rPr lang="en-US" dirty="0"/>
            </a:br>
            <a:r>
              <a:rPr lang="en-US" dirty="0"/>
              <a:t>We empower our clients on their pathway to </a:t>
            </a:r>
            <a:r>
              <a:rPr lang="en-US" b="1" dirty="0"/>
              <a:t>stability, security, and fulfillment in their work and lives.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6683" y="891665"/>
            <a:ext cx="2825545" cy="827920"/>
          </a:xfrm>
          <a:prstGeom prst="rect">
            <a:avLst/>
          </a:prstGeom>
        </p:spPr>
      </p:pic>
    </p:spTree>
    <p:extLst>
      <p:ext uri="{BB962C8B-B14F-4D97-AF65-F5344CB8AC3E}">
        <p14:creationId xmlns:p14="http://schemas.microsoft.com/office/powerpoint/2010/main" val="424036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6683" y="891665"/>
            <a:ext cx="2825545" cy="827920"/>
          </a:xfrm>
          <a:prstGeom prst="rect">
            <a:avLst/>
          </a:prstGeom>
        </p:spPr>
      </p:pic>
      <p:pic>
        <p:nvPicPr>
          <p:cNvPr id="7" name="Google Shape;156;p3">
            <a:extLst>
              <a:ext uri="{FF2B5EF4-FFF2-40B4-BE49-F238E27FC236}">
                <a16:creationId xmlns:a16="http://schemas.microsoft.com/office/drawing/2014/main" id="{62E85583-9222-A747-2168-3485291DDDEE}"/>
              </a:ext>
            </a:extLst>
          </p:cNvPr>
          <p:cNvPicPr preferRelativeResize="0"/>
          <p:nvPr/>
        </p:nvPicPr>
        <p:blipFill rotWithShape="1">
          <a:blip r:embed="rId4">
            <a:alphaModFix/>
          </a:blip>
          <a:srcRect/>
          <a:stretch/>
        </p:blipFill>
        <p:spPr>
          <a:xfrm>
            <a:off x="379772" y="298021"/>
            <a:ext cx="7990992" cy="6261957"/>
          </a:xfrm>
          <a:prstGeom prst="rect">
            <a:avLst/>
          </a:prstGeom>
          <a:noFill/>
          <a:ln>
            <a:noFill/>
          </a:ln>
        </p:spPr>
      </p:pic>
      <p:sp>
        <p:nvSpPr>
          <p:cNvPr id="10" name="Text Placeholder 2">
            <a:extLst>
              <a:ext uri="{FF2B5EF4-FFF2-40B4-BE49-F238E27FC236}">
                <a16:creationId xmlns:a16="http://schemas.microsoft.com/office/drawing/2014/main" id="{02D2CE90-BE63-7F74-28B0-F0DD4CA5FECA}"/>
              </a:ext>
            </a:extLst>
          </p:cNvPr>
          <p:cNvSpPr>
            <a:spLocks noGrp="1"/>
          </p:cNvSpPr>
          <p:nvPr>
            <p:ph type="body" sz="quarter" idx="11"/>
          </p:nvPr>
        </p:nvSpPr>
        <p:spPr>
          <a:xfrm>
            <a:off x="8809704" y="2057400"/>
            <a:ext cx="3175820" cy="4686300"/>
          </a:xfrm>
        </p:spPr>
        <p:txBody>
          <a:bodyPr>
            <a:normAutofit/>
          </a:bodyPr>
          <a:lstStyle/>
          <a:p>
            <a:pPr marL="0" indent="0">
              <a:lnSpc>
                <a:spcPct val="150000"/>
              </a:lnSpc>
              <a:buNone/>
            </a:pPr>
            <a:r>
              <a:rPr lang="en-US" sz="2400" b="1" dirty="0"/>
              <a:t>We envision a community where everyone has the opportunity to work and thrive!</a:t>
            </a:r>
          </a:p>
        </p:txBody>
      </p:sp>
    </p:spTree>
    <p:extLst>
      <p:ext uri="{BB962C8B-B14F-4D97-AF65-F5344CB8AC3E}">
        <p14:creationId xmlns:p14="http://schemas.microsoft.com/office/powerpoint/2010/main" val="2874952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56640" y="2078798"/>
            <a:ext cx="5243830" cy="2941321"/>
          </a:xfrm>
        </p:spPr>
        <p:txBody>
          <a:bodyPr vert="horz" lIns="91440" tIns="45720" rIns="0" bIns="45720" rtlCol="0" anchor="t">
            <a:normAutofit fontScale="92500" lnSpcReduction="10000"/>
          </a:bodyPr>
          <a:lstStyle/>
          <a:p>
            <a:r>
              <a:rPr lang="en-US" sz="3300" b="1" dirty="0"/>
              <a:t>1,683</a:t>
            </a:r>
            <a:r>
              <a:rPr lang="en-US" sz="3300" dirty="0"/>
              <a:t> clients secured employment,</a:t>
            </a:r>
            <a:br>
              <a:rPr lang="en-US" sz="3300" dirty="0"/>
            </a:br>
            <a:r>
              <a:rPr lang="en-US" sz="3300" dirty="0"/>
              <a:t>Earning an average hourly wage of </a:t>
            </a:r>
          </a:p>
          <a:p>
            <a:r>
              <a:rPr lang="en-US" sz="3300" b="1" dirty="0"/>
              <a:t>$18.80</a:t>
            </a:r>
            <a:endParaRPr lang="en-US" sz="3300" i="1" dirty="0"/>
          </a:p>
          <a:p>
            <a:r>
              <a:rPr lang="en-US" sz="1200" i="1" dirty="0"/>
              <a:t>2023 program results</a:t>
            </a:r>
          </a:p>
        </p:txBody>
      </p:sp>
      <p:pic>
        <p:nvPicPr>
          <p:cNvPr id="7" name="Picture 6">
            <a:extLst>
              <a:ext uri="{FF2B5EF4-FFF2-40B4-BE49-F238E27FC236}">
                <a16:creationId xmlns:a16="http://schemas.microsoft.com/office/drawing/2014/main" id="{23EA1583-BB5B-2C22-946A-7276B041DB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80" t="11726" r="21929"/>
          <a:stretch/>
        </p:blipFill>
        <p:spPr>
          <a:xfrm>
            <a:off x="6546851" y="285749"/>
            <a:ext cx="5351780" cy="6241653"/>
          </a:xfrm>
          <a:prstGeom prst="rect">
            <a:avLst/>
          </a:prstGeom>
        </p:spPr>
      </p:pic>
    </p:spTree>
    <p:extLst>
      <p:ext uri="{BB962C8B-B14F-4D97-AF65-F5344CB8AC3E}">
        <p14:creationId xmlns:p14="http://schemas.microsoft.com/office/powerpoint/2010/main" val="1167718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3830" y="342901"/>
            <a:ext cx="11239970" cy="13477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solidFill>
                  <a:schemeClr val="accent2"/>
                </a:solidFill>
                <a:latin typeface="+mn-lt"/>
              </a:rPr>
              <a:t>OUR SOCIAL ENTERPRISE</a:t>
            </a:r>
          </a:p>
        </p:txBody>
      </p:sp>
      <p:sp>
        <p:nvSpPr>
          <p:cNvPr id="5" name="TextBox 4"/>
          <p:cNvSpPr txBox="1"/>
          <p:nvPr/>
        </p:nvSpPr>
        <p:spPr>
          <a:xfrm>
            <a:off x="605789" y="2057399"/>
            <a:ext cx="7801363" cy="1967259"/>
          </a:xfrm>
          <a:prstGeom prst="rect">
            <a:avLst/>
          </a:prstGeom>
          <a:noFill/>
        </p:spPr>
        <p:txBody>
          <a:bodyPr wrap="square" lIns="0" tIns="0" numCol="2" spcCol="274320" rtlCol="0">
            <a:noAutofit/>
          </a:bodyPr>
          <a:lstStyle/>
          <a:p>
            <a:pPr>
              <a:lnSpc>
                <a:spcPct val="150000"/>
              </a:lnSpc>
            </a:pPr>
            <a:r>
              <a:rPr lang="en-US" sz="1200" dirty="0">
                <a:solidFill>
                  <a:schemeClr val="tx2"/>
                </a:solidFill>
              </a:rPr>
              <a:t>Chrysalis has four employment social enterprise business divisions which offer transitional jobs to clients, giving them the opportunity to earn a paycheck and develop marketable experience and occupational skills within a supportive work environment as they continue to search for employment. </a:t>
            </a:r>
          </a:p>
          <a:p>
            <a:pPr>
              <a:lnSpc>
                <a:spcPct val="150000"/>
              </a:lnSpc>
            </a:pPr>
            <a:endParaRPr lang="en-US" sz="1200" dirty="0">
              <a:solidFill>
                <a:schemeClr val="tx2"/>
              </a:solidFill>
            </a:endParaRPr>
          </a:p>
          <a:p>
            <a:pPr>
              <a:lnSpc>
                <a:spcPct val="150000"/>
              </a:lnSpc>
            </a:pPr>
            <a:endParaRPr lang="en-US" sz="1200" dirty="0">
              <a:solidFill>
                <a:schemeClr val="tx2"/>
              </a:solidFill>
            </a:endParaRPr>
          </a:p>
          <a:p>
            <a:pPr>
              <a:lnSpc>
                <a:spcPct val="150000"/>
              </a:lnSpc>
            </a:pPr>
            <a:r>
              <a:rPr lang="en-US" sz="1200" dirty="0">
                <a:solidFill>
                  <a:schemeClr val="tx2"/>
                </a:solidFill>
              </a:rPr>
              <a:t>A transitional job with one of our business lines is often the steppingstone clients need to move on to employment outside of our organization.</a:t>
            </a:r>
          </a:p>
          <a:p>
            <a:pPr>
              <a:lnSpc>
                <a:spcPct val="150000"/>
              </a:lnSpc>
            </a:pPr>
            <a:endParaRPr lang="en-US" sz="1200" dirty="0">
              <a:solidFill>
                <a:schemeClr val="tx2"/>
              </a:solidFill>
            </a:endParaRPr>
          </a:p>
        </p:txBody>
      </p:sp>
      <p:cxnSp>
        <p:nvCxnSpPr>
          <p:cNvPr id="6" name="Straight Connector 5"/>
          <p:cNvCxnSpPr/>
          <p:nvPr/>
        </p:nvCxnSpPr>
        <p:spPr>
          <a:xfrm>
            <a:off x="113829" y="1799303"/>
            <a:ext cx="811577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606790" y="139631"/>
            <a:ext cx="3585210" cy="6413551"/>
          </a:xfrm>
          <a:prstGeom prst="rect">
            <a:avLst/>
          </a:prstGeom>
          <a:noFill/>
        </p:spPr>
        <p:txBody>
          <a:bodyPr wrap="square" lIns="182880" tIns="45720" rIns="182880" bIns="45720" rtlCol="0" anchor="t">
            <a:spAutoFit/>
          </a:bodyPr>
          <a:lstStyle/>
          <a:p>
            <a:pPr>
              <a:lnSpc>
                <a:spcPct val="150000"/>
              </a:lnSpc>
            </a:pPr>
            <a:r>
              <a:rPr lang="en-US" sz="4000" b="1" dirty="0">
                <a:solidFill>
                  <a:schemeClr val="bg1"/>
                </a:solidFill>
              </a:rPr>
              <a:t>1,859</a:t>
            </a:r>
          </a:p>
          <a:p>
            <a:pPr>
              <a:lnSpc>
                <a:spcPct val="150000"/>
              </a:lnSpc>
            </a:pPr>
            <a:r>
              <a:rPr lang="en-US" sz="1600" dirty="0">
                <a:solidFill>
                  <a:schemeClr val="bg1"/>
                </a:solidFill>
              </a:rPr>
              <a:t>individuals worked a transitional job with Chrysalis, making an average of </a:t>
            </a:r>
          </a:p>
          <a:p>
            <a:pPr>
              <a:lnSpc>
                <a:spcPct val="150000"/>
              </a:lnSpc>
            </a:pPr>
            <a:r>
              <a:rPr lang="en-US" sz="4000" b="1" dirty="0">
                <a:solidFill>
                  <a:schemeClr val="bg1"/>
                </a:solidFill>
              </a:rPr>
              <a:t>$17.50</a:t>
            </a:r>
            <a:endParaRPr lang="en-US" sz="1600" b="1" baseline="30000" dirty="0">
              <a:solidFill>
                <a:schemeClr val="bg1"/>
              </a:solidFill>
            </a:endParaRPr>
          </a:p>
          <a:p>
            <a:pPr>
              <a:lnSpc>
                <a:spcPct val="150000"/>
              </a:lnSpc>
            </a:pPr>
            <a:r>
              <a:rPr lang="en-US" sz="1600" dirty="0">
                <a:solidFill>
                  <a:schemeClr val="bg1"/>
                </a:solidFill>
              </a:rPr>
              <a:t>an hour, for a cumulative </a:t>
            </a:r>
          </a:p>
          <a:p>
            <a:pPr>
              <a:lnSpc>
                <a:spcPct val="150000"/>
              </a:lnSpc>
            </a:pPr>
            <a:r>
              <a:rPr lang="en-US" sz="1600" dirty="0">
                <a:solidFill>
                  <a:schemeClr val="bg1"/>
                </a:solidFill>
              </a:rPr>
              <a:t>sum of</a:t>
            </a:r>
          </a:p>
          <a:p>
            <a:pPr>
              <a:lnSpc>
                <a:spcPct val="150000"/>
              </a:lnSpc>
            </a:pPr>
            <a:r>
              <a:rPr lang="en-US" sz="4000" b="1" dirty="0">
                <a:solidFill>
                  <a:schemeClr val="bg1"/>
                </a:solidFill>
              </a:rPr>
              <a:t>$20 M</a:t>
            </a:r>
            <a:r>
              <a:rPr lang="en-US" sz="4000" b="1" baseline="30000" dirty="0">
                <a:solidFill>
                  <a:schemeClr val="bg1"/>
                </a:solidFill>
              </a:rPr>
              <a:t>+</a:t>
            </a:r>
            <a:endParaRPr lang="en-US" sz="1600" b="1" baseline="30000" dirty="0">
              <a:solidFill>
                <a:schemeClr val="bg1"/>
              </a:solidFill>
            </a:endParaRPr>
          </a:p>
          <a:p>
            <a:pPr>
              <a:lnSpc>
                <a:spcPct val="150000"/>
              </a:lnSpc>
            </a:pPr>
            <a:r>
              <a:rPr lang="en-US" sz="1600" dirty="0">
                <a:solidFill>
                  <a:schemeClr val="bg1"/>
                </a:solidFill>
              </a:rPr>
              <a:t>in wages earned by </a:t>
            </a:r>
          </a:p>
          <a:p>
            <a:pPr>
              <a:lnSpc>
                <a:spcPct val="150000"/>
              </a:lnSpc>
            </a:pPr>
            <a:r>
              <a:rPr lang="en-US" sz="1600" dirty="0">
                <a:solidFill>
                  <a:schemeClr val="bg1"/>
                </a:solidFill>
              </a:rPr>
              <a:t>Chrysalis clients.</a:t>
            </a:r>
          </a:p>
          <a:p>
            <a:pPr>
              <a:lnSpc>
                <a:spcPct val="150000"/>
              </a:lnSpc>
            </a:pPr>
            <a:endParaRPr lang="en-US" sz="1600" dirty="0">
              <a:solidFill>
                <a:schemeClr val="bg1"/>
              </a:solidFill>
            </a:endParaRPr>
          </a:p>
          <a:p>
            <a:pPr>
              <a:lnSpc>
                <a:spcPct val="150000"/>
              </a:lnSpc>
            </a:pPr>
            <a:r>
              <a:rPr lang="en-US" sz="1200" i="1" dirty="0">
                <a:solidFill>
                  <a:schemeClr val="bg1"/>
                </a:solidFill>
              </a:rPr>
              <a:t>*2023 program data</a:t>
            </a:r>
          </a:p>
          <a:p>
            <a:pPr>
              <a:lnSpc>
                <a:spcPct val="150000"/>
              </a:lnSpc>
            </a:pPr>
            <a:endParaRPr lang="en-US" sz="1600" dirty="0">
              <a:solidFill>
                <a:schemeClr val="bg1"/>
              </a:solidFill>
            </a:endParaRPr>
          </a:p>
        </p:txBody>
      </p:sp>
      <p:graphicFrame>
        <p:nvGraphicFramePr>
          <p:cNvPr id="2" name="Diagram 1">
            <a:extLst>
              <a:ext uri="{FF2B5EF4-FFF2-40B4-BE49-F238E27FC236}">
                <a16:creationId xmlns:a16="http://schemas.microsoft.com/office/drawing/2014/main" id="{C863ED5B-EC11-4B41-9528-DDE037C702E8}"/>
              </a:ext>
            </a:extLst>
          </p:cNvPr>
          <p:cNvGraphicFramePr/>
          <p:nvPr/>
        </p:nvGraphicFramePr>
        <p:xfrm>
          <a:off x="605789" y="4405797"/>
          <a:ext cx="7623811" cy="1967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7532141"/>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757C30-AE9A-4680-90EB-19D282EC2B7C}">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CCB28C-7D26-4A36-9CFC-D739C28F3D18}">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{B27A0CF9-FFD3-4DF5-B92D-22159464ECEE}tf89117832_win32</Template>
  <TotalTime>3184</TotalTime>
  <Words>788</Words>
  <Application>Microsoft Office PowerPoint</Application>
  <PresentationFormat>Widescreen</PresentationFormat>
  <Paragraphs>126</Paragraphs>
  <Slides>19</Slides>
  <Notes>18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Avenir Next LT Pro</vt:lpstr>
      <vt:lpstr>Calibri</vt:lpstr>
      <vt:lpstr>Wingdings</vt:lpstr>
      <vt:lpstr>ColorBlockVTI</vt:lpstr>
      <vt:lpstr>Workforce Development: Meeting Multiple Needs in One Program</vt:lpstr>
      <vt:lpstr>Agenda</vt:lpstr>
      <vt:lpstr>Who is here today?</vt:lpstr>
      <vt:lpstr>Introductions &amp; Background</vt:lpstr>
      <vt:lpstr>PowerPoint Presentation</vt:lpstr>
      <vt:lpstr>PowerPoint Presentation</vt:lpstr>
      <vt:lpstr>PowerPoint Presentation</vt:lpstr>
      <vt:lpstr>PowerPoint Presentation</vt:lpstr>
      <vt:lpstr>PowerPoint Presentation</vt:lpstr>
      <vt:lpstr>CalAIM Transforming Medi-Cal</vt:lpstr>
      <vt:lpstr>Medi-Cal Transformation</vt:lpstr>
      <vt:lpstr>The Opportunity in Orange County </vt:lpstr>
      <vt:lpstr>The STEPS Program</vt:lpstr>
      <vt:lpstr>Play Video…need to embed…</vt:lpstr>
      <vt:lpstr>Partnership and Program Overview</vt:lpstr>
      <vt:lpstr>Challenges and Lessons Learned</vt:lpstr>
      <vt:lpstr>PowerPoint Presentation</vt:lpstr>
      <vt:lpstr>Questions</vt:lpstr>
      <vt:lpstr>Thank you </vt:lpstr>
    </vt:vector>
  </TitlesOfParts>
  <Company>CalOptima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Service Capacity Through a Model Workforce Development Program</dc:title>
  <dc:creator>Cameron, Danielle</dc:creator>
  <cp:lastModifiedBy>Arias, Mia</cp:lastModifiedBy>
  <cp:revision>52</cp:revision>
  <dcterms:created xsi:type="dcterms:W3CDTF">2023-04-19T20:48:45Z</dcterms:created>
  <dcterms:modified xsi:type="dcterms:W3CDTF">2024-05-14T20:51:05Z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