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7"/>
  </p:notesMasterIdLst>
  <p:sldIdLst>
    <p:sldId id="932" r:id="rId2"/>
    <p:sldId id="256" r:id="rId3"/>
    <p:sldId id="257" r:id="rId4"/>
    <p:sldId id="272" r:id="rId5"/>
    <p:sldId id="262" r:id="rId6"/>
    <p:sldId id="302" r:id="rId7"/>
    <p:sldId id="303" r:id="rId8"/>
    <p:sldId id="305" r:id="rId9"/>
    <p:sldId id="273" r:id="rId10"/>
    <p:sldId id="259" r:id="rId11"/>
    <p:sldId id="279" r:id="rId12"/>
    <p:sldId id="372" r:id="rId13"/>
    <p:sldId id="365" r:id="rId14"/>
    <p:sldId id="370" r:id="rId15"/>
    <p:sldId id="306" r:id="rId16"/>
    <p:sldId id="930" r:id="rId17"/>
    <p:sldId id="263" r:id="rId18"/>
    <p:sldId id="264" r:id="rId19"/>
    <p:sldId id="271" r:id="rId20"/>
    <p:sldId id="280" r:id="rId21"/>
    <p:sldId id="265" r:id="rId22"/>
    <p:sldId id="915" r:id="rId23"/>
    <p:sldId id="916" r:id="rId24"/>
    <p:sldId id="919" r:id="rId25"/>
    <p:sldId id="920" r:id="rId26"/>
    <p:sldId id="917" r:id="rId27"/>
    <p:sldId id="918" r:id="rId28"/>
    <p:sldId id="922" r:id="rId29"/>
    <p:sldId id="266" r:id="rId30"/>
    <p:sldId id="925" r:id="rId31"/>
    <p:sldId id="927" r:id="rId32"/>
    <p:sldId id="928" r:id="rId33"/>
    <p:sldId id="921" r:id="rId34"/>
    <p:sldId id="276" r:id="rId35"/>
    <p:sldId id="931" r:id="rId36"/>
    <p:sldId id="277" r:id="rId37"/>
    <p:sldId id="278" r:id="rId38"/>
    <p:sldId id="282" r:id="rId39"/>
    <p:sldId id="267" r:id="rId40"/>
    <p:sldId id="268" r:id="rId41"/>
    <p:sldId id="270" r:id="rId42"/>
    <p:sldId id="269" r:id="rId43"/>
    <p:sldId id="923" r:id="rId44"/>
    <p:sldId id="926" r:id="rId45"/>
    <p:sldId id="92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5" autoAdjust="0"/>
    <p:restoredTop sz="76382" autoAdjust="0"/>
  </p:normalViewPr>
  <p:slideViewPr>
    <p:cSldViewPr snapToGrid="0">
      <p:cViewPr varScale="1">
        <p:scale>
          <a:sx n="50" d="100"/>
          <a:sy n="50" d="100"/>
        </p:scale>
        <p:origin x="12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hcgg.fr.co.hennepin.mn.us\LOBRoot\HSPH\Team\PHCS\PHC_HCH\Administration\Board\Mtgs_Agendas&amp;Minutes\2024\3%20-%20March\UDS_Table%205%20data%20visits%20by%20provider%20typ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Row Labels</c:v>
                </c:pt>
                <c:pt idx="1">
                  <c:v>Case Manager</c:v>
                </c:pt>
                <c:pt idx="2">
                  <c:v>Nurse Practitioner</c:v>
                </c:pt>
                <c:pt idx="3">
                  <c:v>Licensed Independent Clinical Social Worker</c:v>
                </c:pt>
                <c:pt idx="4">
                  <c:v>Other Licensed Mental Health Provider</c:v>
                </c:pt>
                <c:pt idx="5">
                  <c:v>Other Mental Health Personnel</c:v>
                </c:pt>
                <c:pt idx="6">
                  <c:v>Substance Use Disorder Services</c:v>
                </c:pt>
                <c:pt idx="7">
                  <c:v>Physician</c:v>
                </c:pt>
                <c:pt idx="8">
                  <c:v>Physician Assistant</c:v>
                </c:pt>
                <c:pt idx="9">
                  <c:v>Nurse</c:v>
                </c:pt>
              </c:strCache>
            </c:strRef>
          </c:cat>
          <c:val>
            <c:numRef>
              <c:f>Sheet1!$B$1:$B$10</c:f>
              <c:numCache>
                <c:formatCode>General</c:formatCode>
                <c:ptCount val="10"/>
                <c:pt idx="0">
                  <c:v>2022</c:v>
                </c:pt>
                <c:pt idx="1">
                  <c:v>1093</c:v>
                </c:pt>
                <c:pt idx="2">
                  <c:v>5874</c:v>
                </c:pt>
                <c:pt idx="3">
                  <c:v>2241</c:v>
                </c:pt>
                <c:pt idx="4">
                  <c:v>1347</c:v>
                </c:pt>
                <c:pt idx="5">
                  <c:v>181</c:v>
                </c:pt>
                <c:pt idx="6">
                  <c:v>430</c:v>
                </c:pt>
                <c:pt idx="7">
                  <c:v>463</c:v>
                </c:pt>
                <c:pt idx="8">
                  <c:v>422</c:v>
                </c:pt>
                <c:pt idx="9">
                  <c:v>4416</c:v>
                </c:pt>
              </c:numCache>
            </c:numRef>
          </c:val>
          <c:extLst>
            <c:ext xmlns:c16="http://schemas.microsoft.com/office/drawing/2014/chart" uri="{C3380CC4-5D6E-409C-BE32-E72D297353CC}">
              <c16:uniqueId val="{00000000-9F0F-45E8-A778-C37BB820064C}"/>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Sheet1!$A$1:$A$10</c:f>
              <c:strCache>
                <c:ptCount val="10"/>
                <c:pt idx="0">
                  <c:v>Row Labels</c:v>
                </c:pt>
                <c:pt idx="1">
                  <c:v>Case Manager</c:v>
                </c:pt>
                <c:pt idx="2">
                  <c:v>Nurse Practitioner</c:v>
                </c:pt>
                <c:pt idx="3">
                  <c:v>Licensed Independent Clinical Social Worker</c:v>
                </c:pt>
                <c:pt idx="4">
                  <c:v>Other Licensed Mental Health Provider</c:v>
                </c:pt>
                <c:pt idx="5">
                  <c:v>Other Mental Health Personnel</c:v>
                </c:pt>
                <c:pt idx="6">
                  <c:v>Substance Use Disorder Services</c:v>
                </c:pt>
                <c:pt idx="7">
                  <c:v>Physician</c:v>
                </c:pt>
                <c:pt idx="8">
                  <c:v>Physician Assistant</c:v>
                </c:pt>
                <c:pt idx="9">
                  <c:v>Nurse</c:v>
                </c:pt>
              </c:strCache>
            </c:strRef>
          </c:cat>
          <c:val>
            <c:numRef>
              <c:f>Sheet1!$C$1:$C$10</c:f>
              <c:numCache>
                <c:formatCode>General</c:formatCode>
                <c:ptCount val="10"/>
                <c:pt idx="0">
                  <c:v>2023</c:v>
                </c:pt>
                <c:pt idx="1">
                  <c:v>1457</c:v>
                </c:pt>
                <c:pt idx="2">
                  <c:v>6309</c:v>
                </c:pt>
                <c:pt idx="3">
                  <c:v>3380</c:v>
                </c:pt>
                <c:pt idx="4">
                  <c:v>1985</c:v>
                </c:pt>
                <c:pt idx="5">
                  <c:v>0</c:v>
                </c:pt>
                <c:pt idx="6">
                  <c:v>233</c:v>
                </c:pt>
                <c:pt idx="7">
                  <c:v>525</c:v>
                </c:pt>
                <c:pt idx="8">
                  <c:v>292</c:v>
                </c:pt>
                <c:pt idx="9">
                  <c:v>3997</c:v>
                </c:pt>
              </c:numCache>
            </c:numRef>
          </c:val>
          <c:extLst>
            <c:ext xmlns:c16="http://schemas.microsoft.com/office/drawing/2014/chart" uri="{C3380CC4-5D6E-409C-BE32-E72D297353CC}">
              <c16:uniqueId val="{00000001-9F0F-45E8-A778-C37BB820064C}"/>
            </c:ext>
          </c:extLst>
        </c:ser>
        <c:dLbls>
          <c:dLblPos val="outEnd"/>
          <c:showLegendKey val="0"/>
          <c:showVal val="1"/>
          <c:showCatName val="0"/>
          <c:showSerName val="0"/>
          <c:showPercent val="0"/>
          <c:showBubbleSize val="0"/>
        </c:dLbls>
        <c:gapWidth val="219"/>
        <c:overlap val="-27"/>
        <c:axId val="1138203423"/>
        <c:axId val="1138185119"/>
      </c:barChart>
      <c:catAx>
        <c:axId val="113820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38185119"/>
        <c:crosses val="autoZero"/>
        <c:auto val="1"/>
        <c:lblAlgn val="ctr"/>
        <c:lblOffset val="100"/>
        <c:noMultiLvlLbl val="0"/>
      </c:catAx>
      <c:valAx>
        <c:axId val="1138185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8203423"/>
        <c:crosses val="autoZero"/>
        <c:crossBetween val="between"/>
      </c:valAx>
      <c:spPr>
        <a:noFill/>
        <a:ln>
          <a:noFill/>
        </a:ln>
        <a:effectLst/>
      </c:spPr>
    </c:plotArea>
    <c:legend>
      <c:legendPos val="b"/>
      <c:layout>
        <c:manualLayout>
          <c:xMode val="edge"/>
          <c:yMode val="edge"/>
          <c:x val="0.39039636349804102"/>
          <c:y val="0.93191929133858264"/>
          <c:w val="0.26630872227928037"/>
          <c:h val="5.022356580427446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 2023 Distinct Patients Reported Race </a:t>
            </a:r>
          </a:p>
          <a:p>
            <a:pPr>
              <a:defRPr sz="1862" b="0" i="0" u="none" strike="noStrike" kern="1200" cap="none" spc="20" baseline="0">
                <a:solidFill>
                  <a:schemeClr val="tx1">
                    <a:lumMod val="50000"/>
                    <a:lumOff val="50000"/>
                  </a:schemeClr>
                </a:solidFill>
                <a:latin typeface="+mn-lt"/>
                <a:ea typeface="+mn-ea"/>
                <a:cs typeface="+mn-cs"/>
              </a:defRPr>
            </a:pPr>
            <a:r>
              <a:rPr lang="en-US"/>
              <a:t>HCH (n=4888)</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901855702028844E-2"/>
          <c:y val="0.13227839655486814"/>
          <c:w val="0.87377033572220353"/>
          <c:h val="0.37490323850606294"/>
        </c:manualLayout>
      </c:layout>
      <c:bar3DChart>
        <c:barDir val="col"/>
        <c:grouping val="clustered"/>
        <c:varyColors val="0"/>
        <c:ser>
          <c:idx val="0"/>
          <c:order val="0"/>
          <c:tx>
            <c:strRef>
              <c:f>Sheet1!$B$1</c:f>
              <c:strCache>
                <c:ptCount val="1"/>
                <c:pt idx="0">
                  <c:v>HC-HCH</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4.3423481555052964E-3"/>
                  <c:y val="5.9708332779834748E-3"/>
                </c:manualLayout>
              </c:layout>
              <c:tx>
                <c:rich>
                  <a:bodyPr/>
                  <a:lstStyle/>
                  <a:p>
                    <a:fld id="{7C3ED643-863C-4F0F-B2FB-D1329069D0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188-40AE-A6FE-63A86B81FDAC}"/>
                </c:ext>
              </c:extLst>
            </c:dLbl>
            <c:dLbl>
              <c:idx val="1"/>
              <c:layout>
                <c:manualLayout>
                  <c:x val="1.8983656865170099E-3"/>
                  <c:y val="-1.7807730197463536E-2"/>
                </c:manualLayout>
              </c:layout>
              <c:tx>
                <c:rich>
                  <a:bodyPr/>
                  <a:lstStyle/>
                  <a:p>
                    <a:fld id="{54116D1F-DF2B-4F71-841C-ADCA63AA968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188-40AE-A6FE-63A86B81FDAC}"/>
                </c:ext>
              </c:extLst>
            </c:dLbl>
            <c:dLbl>
              <c:idx val="2"/>
              <c:layout>
                <c:manualLayout>
                  <c:x val="4.4197897094607301E-3"/>
                  <c:y val="-2.0093678518135389E-2"/>
                </c:manualLayout>
              </c:layout>
              <c:tx>
                <c:rich>
                  <a:bodyPr/>
                  <a:lstStyle/>
                  <a:p>
                    <a:fld id="{6E587B21-3CE5-4887-ACDA-1853248CB7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188-40AE-A6FE-63A86B81FDAC}"/>
                </c:ext>
              </c:extLst>
            </c:dLbl>
            <c:dLbl>
              <c:idx val="3"/>
              <c:layout>
                <c:manualLayout>
                  <c:x val="5.7055604924689442E-3"/>
                  <c:y val="-3.9177407058271094E-2"/>
                </c:manualLayout>
              </c:layout>
              <c:tx>
                <c:rich>
                  <a:bodyPr/>
                  <a:lstStyle/>
                  <a:p>
                    <a:fld id="{032EA9F6-F08C-4BF4-A996-5A312D3A1A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4188-40AE-A6FE-63A86B81FDAC}"/>
                </c:ext>
              </c:extLst>
            </c:dLbl>
            <c:dLbl>
              <c:idx val="4"/>
              <c:layout>
                <c:manualLayout>
                  <c:x val="2.0511318071169383E-3"/>
                  <c:y val="-3.3711094917004761E-2"/>
                </c:manualLayout>
              </c:layout>
              <c:tx>
                <c:rich>
                  <a:bodyPr/>
                  <a:lstStyle/>
                  <a:p>
                    <a:fld id="{AABD8BE5-B290-4CCA-8C14-CF705EAC76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188-40AE-A6FE-63A86B81FDAC}"/>
                </c:ext>
              </c:extLst>
            </c:dLbl>
            <c:dLbl>
              <c:idx val="5"/>
              <c:layout>
                <c:manualLayout>
                  <c:x val="3.5346971172494925E-3"/>
                  <c:y val="-4.3962057716275788E-2"/>
                </c:manualLayout>
              </c:layout>
              <c:tx>
                <c:rich>
                  <a:bodyPr/>
                  <a:lstStyle/>
                  <a:p>
                    <a:fld id="{54B9918B-0317-474A-8456-3886549CC1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188-40AE-A6FE-63A86B81FDAC}"/>
                </c:ext>
              </c:extLst>
            </c:dLbl>
            <c:dLbl>
              <c:idx val="6"/>
              <c:layout>
                <c:manualLayout>
                  <c:x val="1.8728947012428315E-2"/>
                  <c:y val="-4.7288838178812048E-2"/>
                </c:manualLayout>
              </c:layout>
              <c:tx>
                <c:rich>
                  <a:bodyPr/>
                  <a:lstStyle/>
                  <a:p>
                    <a:fld id="{26B65FF1-3A0B-4A82-B854-59D2E141EC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188-40AE-A6FE-63A86B81FDAC}"/>
                </c:ext>
              </c:extLst>
            </c:dLbl>
            <c:dLbl>
              <c:idx val="7"/>
              <c:layout>
                <c:manualLayout>
                  <c:x val="2.6716084524641439E-2"/>
                  <c:y val="-3.1828563438987191E-2"/>
                </c:manualLayout>
              </c:layout>
              <c:tx>
                <c:rich>
                  <a:bodyPr/>
                  <a:lstStyle/>
                  <a:p>
                    <a:fld id="{C586E4B1-D641-44B1-BF88-F35976D07D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188-40AE-A6FE-63A86B81FDAC}"/>
                </c:ext>
              </c:extLst>
            </c:dLbl>
            <c:dLbl>
              <c:idx val="8"/>
              <c:layout>
                <c:manualLayout>
                  <c:x val="4.1040827682201519E-2"/>
                  <c:y val="-3.2369605950385939E-2"/>
                </c:manualLayout>
              </c:layout>
              <c:tx>
                <c:rich>
                  <a:bodyPr/>
                  <a:lstStyle/>
                  <a:p>
                    <a:fld id="{020D8762-BF31-4D26-BC90-D07A5D3C06C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188-40AE-A6FE-63A86B81FDA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cat>
            <c:strRef>
              <c:f>Sheet1!$A$2:$A$10</c:f>
              <c:strCache>
                <c:ptCount val="9"/>
                <c:pt idx="0">
                  <c:v>Black (African American or African)</c:v>
                </c:pt>
                <c:pt idx="1">
                  <c:v>White (Caucasian)</c:v>
                </c:pt>
                <c:pt idx="2">
                  <c:v>American Indian or Alaskan Native)</c:v>
                </c:pt>
                <c:pt idx="3">
                  <c:v>Latino/a/x</c:v>
                </c:pt>
                <c:pt idx="4">
                  <c:v>Unknown</c:v>
                </c:pt>
                <c:pt idx="5">
                  <c:v>Multiracial</c:v>
                </c:pt>
                <c:pt idx="6">
                  <c:v>Asian</c:v>
                </c:pt>
                <c:pt idx="7">
                  <c:v>Native Hawaiian or Pacific Islander</c:v>
                </c:pt>
                <c:pt idx="8">
                  <c:v>Other race</c:v>
                </c:pt>
              </c:strCache>
            </c:strRef>
          </c:cat>
          <c:val>
            <c:numRef>
              <c:f>Sheet1!$B$2:$B$10</c:f>
              <c:numCache>
                <c:formatCode>0.0%</c:formatCode>
                <c:ptCount val="9"/>
                <c:pt idx="0">
                  <c:v>0.48499999999999999</c:v>
                </c:pt>
                <c:pt idx="1">
                  <c:v>0.20499999999999999</c:v>
                </c:pt>
                <c:pt idx="2">
                  <c:v>0.17899999999999999</c:v>
                </c:pt>
                <c:pt idx="3">
                  <c:v>6.5000000000000002E-2</c:v>
                </c:pt>
                <c:pt idx="4">
                  <c:v>3.4000000000000002E-2</c:v>
                </c:pt>
                <c:pt idx="5">
                  <c:v>1.7000000000000001E-2</c:v>
                </c:pt>
                <c:pt idx="6">
                  <c:v>0.01</c:v>
                </c:pt>
                <c:pt idx="7">
                  <c:v>2E-3</c:v>
                </c:pt>
                <c:pt idx="8">
                  <c:v>2E-3</c:v>
                </c:pt>
              </c:numCache>
            </c:numRef>
          </c:val>
          <c:extLst>
            <c:ext xmlns:c15="http://schemas.microsoft.com/office/drawing/2012/chart" uri="{02D57815-91ED-43cb-92C2-25804820EDAC}">
              <c15:datalabelsRange>
                <c15:f>Sheet1!$B$2:$B$10</c15:f>
                <c15:dlblRangeCache>
                  <c:ptCount val="9"/>
                  <c:pt idx="0">
                    <c:v>48.5%</c:v>
                  </c:pt>
                  <c:pt idx="1">
                    <c:v>20.5%</c:v>
                  </c:pt>
                  <c:pt idx="2">
                    <c:v>17.9%</c:v>
                  </c:pt>
                  <c:pt idx="3">
                    <c:v>6.5%</c:v>
                  </c:pt>
                  <c:pt idx="4">
                    <c:v>3.4%</c:v>
                  </c:pt>
                  <c:pt idx="5">
                    <c:v>1.7%</c:v>
                  </c:pt>
                  <c:pt idx="6">
                    <c:v>1.0%</c:v>
                  </c:pt>
                  <c:pt idx="7">
                    <c:v>0.2%</c:v>
                  </c:pt>
                  <c:pt idx="8">
                    <c:v>0.2%</c:v>
                  </c:pt>
                </c15:dlblRangeCache>
              </c15:datalabelsRange>
            </c:ext>
            <c:ext xmlns:c16="http://schemas.microsoft.com/office/drawing/2014/chart" uri="{C3380CC4-5D6E-409C-BE32-E72D297353CC}">
              <c16:uniqueId val="{00000000-4188-40AE-A6FE-63A86B81FDAC}"/>
            </c:ext>
          </c:extLst>
        </c:ser>
        <c:dLbls>
          <c:showLegendKey val="0"/>
          <c:showVal val="0"/>
          <c:showCatName val="0"/>
          <c:showSerName val="0"/>
          <c:showPercent val="0"/>
          <c:showBubbleSize val="0"/>
        </c:dLbls>
        <c:gapWidth val="150"/>
        <c:shape val="box"/>
        <c:axId val="517179232"/>
        <c:axId val="609325904"/>
        <c:axId val="0"/>
      </c:bar3DChart>
      <c:valAx>
        <c:axId val="60932590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517179232"/>
        <c:crosses val="autoZero"/>
        <c:crossBetween val="between"/>
        <c:majorUnit val="0.2"/>
      </c:valAx>
      <c:catAx>
        <c:axId val="517179232"/>
        <c:scaling>
          <c:orientation val="minMax"/>
        </c:scaling>
        <c:delete val="0"/>
        <c:axPos val="b"/>
        <c:numFmt formatCode="General" sourceLinked="1"/>
        <c:majorTickMark val="none"/>
        <c:minorTickMark val="none"/>
        <c:tickLblPos val="nextTo"/>
        <c:spPr>
          <a:noFill/>
          <a:ln>
            <a:noFill/>
          </a:ln>
          <a:effectLst/>
        </c:spPr>
        <c:txPr>
          <a:bodyPr rot="27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093259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4AFEF4-BBBC-4CE5-A9B1-FBC8992B976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0A6C860-AD77-4887-AB69-6F7F2605C5DA}">
      <dgm:prSet/>
      <dgm:spPr/>
      <dgm:t>
        <a:bodyPr/>
        <a:lstStyle/>
        <a:p>
          <a:pPr>
            <a:lnSpc>
              <a:spcPct val="100000"/>
            </a:lnSpc>
            <a:defRPr cap="all"/>
          </a:pPr>
          <a:r>
            <a:rPr lang="en-US"/>
            <a:t>Access Dashboard</a:t>
          </a:r>
        </a:p>
      </dgm:t>
    </dgm:pt>
    <dgm:pt modelId="{9031C317-AE24-4C6F-9915-FAE8C119F228}" type="parTrans" cxnId="{06D0F6D5-A258-4405-B6B2-00EF368366F0}">
      <dgm:prSet/>
      <dgm:spPr/>
      <dgm:t>
        <a:bodyPr/>
        <a:lstStyle/>
        <a:p>
          <a:endParaRPr lang="en-US"/>
        </a:p>
      </dgm:t>
    </dgm:pt>
    <dgm:pt modelId="{6B217E59-CF66-402B-B7C9-315F1E555C51}" type="sibTrans" cxnId="{06D0F6D5-A258-4405-B6B2-00EF368366F0}">
      <dgm:prSet/>
      <dgm:spPr/>
      <dgm:t>
        <a:bodyPr/>
        <a:lstStyle/>
        <a:p>
          <a:endParaRPr lang="en-US"/>
        </a:p>
      </dgm:t>
    </dgm:pt>
    <dgm:pt modelId="{FBAE4717-F2AC-4847-A766-55877828AFB8}">
      <dgm:prSet/>
      <dgm:spPr/>
      <dgm:t>
        <a:bodyPr/>
        <a:lstStyle/>
        <a:p>
          <a:pPr>
            <a:lnSpc>
              <a:spcPct val="100000"/>
            </a:lnSpc>
            <a:defRPr cap="all"/>
          </a:pPr>
          <a:r>
            <a:rPr lang="en-US"/>
            <a:t>Rooming Report</a:t>
          </a:r>
        </a:p>
      </dgm:t>
    </dgm:pt>
    <dgm:pt modelId="{15887F2A-A086-4C2B-9625-CAE5B91B86B1}" type="parTrans" cxnId="{9702A0C0-76DD-4096-9ABB-021F244B283A}">
      <dgm:prSet/>
      <dgm:spPr/>
      <dgm:t>
        <a:bodyPr/>
        <a:lstStyle/>
        <a:p>
          <a:endParaRPr lang="en-US"/>
        </a:p>
      </dgm:t>
    </dgm:pt>
    <dgm:pt modelId="{CD46755D-A4A2-4900-A361-0E35019EFCEB}" type="sibTrans" cxnId="{9702A0C0-76DD-4096-9ABB-021F244B283A}">
      <dgm:prSet/>
      <dgm:spPr/>
      <dgm:t>
        <a:bodyPr/>
        <a:lstStyle/>
        <a:p>
          <a:endParaRPr lang="en-US"/>
        </a:p>
      </dgm:t>
    </dgm:pt>
    <dgm:pt modelId="{8BA093B8-6775-4CB7-BFA7-DBCE67A329B3}">
      <dgm:prSet/>
      <dgm:spPr/>
      <dgm:t>
        <a:bodyPr/>
        <a:lstStyle/>
        <a:p>
          <a:pPr>
            <a:lnSpc>
              <a:spcPct val="100000"/>
            </a:lnSpc>
            <a:defRPr cap="all"/>
          </a:pPr>
          <a:r>
            <a:rPr lang="en-US" dirty="0"/>
            <a:t>Health Equity measures</a:t>
          </a:r>
        </a:p>
      </dgm:t>
    </dgm:pt>
    <dgm:pt modelId="{71F91BCB-580B-4000-9ACB-FEED1DB284A4}" type="parTrans" cxnId="{BDFAC365-2712-4BCD-B79B-27C61FD8395C}">
      <dgm:prSet/>
      <dgm:spPr/>
      <dgm:t>
        <a:bodyPr/>
        <a:lstStyle/>
        <a:p>
          <a:endParaRPr lang="en-US"/>
        </a:p>
      </dgm:t>
    </dgm:pt>
    <dgm:pt modelId="{3B0F8D96-D7B4-4521-B35B-12EDE35DA7BB}" type="sibTrans" cxnId="{BDFAC365-2712-4BCD-B79B-27C61FD8395C}">
      <dgm:prSet/>
      <dgm:spPr/>
      <dgm:t>
        <a:bodyPr/>
        <a:lstStyle/>
        <a:p>
          <a:endParaRPr lang="en-US"/>
        </a:p>
      </dgm:t>
    </dgm:pt>
    <dgm:pt modelId="{09012164-DFAF-42E3-93C2-59D43E828031}" type="pres">
      <dgm:prSet presAssocID="{2E4AFEF4-BBBC-4CE5-A9B1-FBC8992B9765}" presName="root" presStyleCnt="0">
        <dgm:presLayoutVars>
          <dgm:dir/>
          <dgm:resizeHandles val="exact"/>
        </dgm:presLayoutVars>
      </dgm:prSet>
      <dgm:spPr/>
    </dgm:pt>
    <dgm:pt modelId="{F35B1DC0-4998-4354-A459-C46C0A561595}" type="pres">
      <dgm:prSet presAssocID="{A0A6C860-AD77-4887-AB69-6F7F2605C5DA}" presName="compNode" presStyleCnt="0"/>
      <dgm:spPr/>
    </dgm:pt>
    <dgm:pt modelId="{C616B26D-D5C6-4529-9B1E-E006E097DFAC}" type="pres">
      <dgm:prSet presAssocID="{A0A6C860-AD77-4887-AB69-6F7F2605C5DA}" presName="iconBgRect" presStyleLbl="bgShp" presStyleIdx="0" presStyleCnt="3"/>
      <dgm:spPr/>
    </dgm:pt>
    <dgm:pt modelId="{AFE3F96A-BAD1-453E-97B6-FE83559281C2}" type="pres">
      <dgm:prSet presAssocID="{A0A6C860-AD77-4887-AB69-6F7F2605C5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41EFD33E-13B9-4864-84D9-90BFB7F8C4EB}" type="pres">
      <dgm:prSet presAssocID="{A0A6C860-AD77-4887-AB69-6F7F2605C5DA}" presName="spaceRect" presStyleCnt="0"/>
      <dgm:spPr/>
    </dgm:pt>
    <dgm:pt modelId="{B79C75CA-B35B-47AB-AE01-336E52345162}" type="pres">
      <dgm:prSet presAssocID="{A0A6C860-AD77-4887-AB69-6F7F2605C5DA}" presName="textRect" presStyleLbl="revTx" presStyleIdx="0" presStyleCnt="3">
        <dgm:presLayoutVars>
          <dgm:chMax val="1"/>
          <dgm:chPref val="1"/>
        </dgm:presLayoutVars>
      </dgm:prSet>
      <dgm:spPr/>
    </dgm:pt>
    <dgm:pt modelId="{634EBCC2-1662-4F24-9FE4-AA56600262E1}" type="pres">
      <dgm:prSet presAssocID="{6B217E59-CF66-402B-B7C9-315F1E555C51}" presName="sibTrans" presStyleCnt="0"/>
      <dgm:spPr/>
    </dgm:pt>
    <dgm:pt modelId="{7D5F145E-6B1E-4D38-A8FB-BFFE9183563D}" type="pres">
      <dgm:prSet presAssocID="{FBAE4717-F2AC-4847-A766-55877828AFB8}" presName="compNode" presStyleCnt="0"/>
      <dgm:spPr/>
    </dgm:pt>
    <dgm:pt modelId="{8FDAFCB0-5940-4199-9303-CE3728A142FE}" type="pres">
      <dgm:prSet presAssocID="{FBAE4717-F2AC-4847-A766-55877828AFB8}" presName="iconBgRect" presStyleLbl="bgShp" presStyleIdx="1" presStyleCnt="3"/>
      <dgm:spPr/>
    </dgm:pt>
    <dgm:pt modelId="{8B66FD7F-9DD9-4BDC-9883-AC129121F0D3}" type="pres">
      <dgm:prSet presAssocID="{FBAE4717-F2AC-4847-A766-55877828AF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ED8BC648-D0B4-4246-8DC8-17773C8E511B}" type="pres">
      <dgm:prSet presAssocID="{FBAE4717-F2AC-4847-A766-55877828AFB8}" presName="spaceRect" presStyleCnt="0"/>
      <dgm:spPr/>
    </dgm:pt>
    <dgm:pt modelId="{6FC1E0B9-4B88-49D0-AD39-136A6609AA57}" type="pres">
      <dgm:prSet presAssocID="{FBAE4717-F2AC-4847-A766-55877828AFB8}" presName="textRect" presStyleLbl="revTx" presStyleIdx="1" presStyleCnt="3">
        <dgm:presLayoutVars>
          <dgm:chMax val="1"/>
          <dgm:chPref val="1"/>
        </dgm:presLayoutVars>
      </dgm:prSet>
      <dgm:spPr/>
    </dgm:pt>
    <dgm:pt modelId="{C82722E1-7638-4E78-9BE8-65BDB90C3464}" type="pres">
      <dgm:prSet presAssocID="{CD46755D-A4A2-4900-A361-0E35019EFCEB}" presName="sibTrans" presStyleCnt="0"/>
      <dgm:spPr/>
    </dgm:pt>
    <dgm:pt modelId="{61AA8255-7B8E-4AE4-BC3D-67D355BA5EAF}" type="pres">
      <dgm:prSet presAssocID="{8BA093B8-6775-4CB7-BFA7-DBCE67A329B3}" presName="compNode" presStyleCnt="0"/>
      <dgm:spPr/>
    </dgm:pt>
    <dgm:pt modelId="{367E14D9-0B90-4EFC-9B92-6A4D3EB759C9}" type="pres">
      <dgm:prSet presAssocID="{8BA093B8-6775-4CB7-BFA7-DBCE67A329B3}" presName="iconBgRect" presStyleLbl="bgShp" presStyleIdx="2" presStyleCnt="3"/>
      <dgm:spPr/>
    </dgm:pt>
    <dgm:pt modelId="{BCB26CED-B8E6-415F-9E91-1BF3E5D38F4E}" type="pres">
      <dgm:prSet presAssocID="{8BA093B8-6775-4CB7-BFA7-DBCE67A329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926F69E-7D8C-489D-AC1E-551F2BC34F56}" type="pres">
      <dgm:prSet presAssocID="{8BA093B8-6775-4CB7-BFA7-DBCE67A329B3}" presName="spaceRect" presStyleCnt="0"/>
      <dgm:spPr/>
    </dgm:pt>
    <dgm:pt modelId="{15943BBD-6776-4516-8B5F-C2CD507D3E70}" type="pres">
      <dgm:prSet presAssocID="{8BA093B8-6775-4CB7-BFA7-DBCE67A329B3}" presName="textRect" presStyleLbl="revTx" presStyleIdx="2" presStyleCnt="3">
        <dgm:presLayoutVars>
          <dgm:chMax val="1"/>
          <dgm:chPref val="1"/>
        </dgm:presLayoutVars>
      </dgm:prSet>
      <dgm:spPr/>
    </dgm:pt>
  </dgm:ptLst>
  <dgm:cxnLst>
    <dgm:cxn modelId="{D73BD505-2567-41DA-A6B3-5C3E431CD5EC}" type="presOf" srcId="{A0A6C860-AD77-4887-AB69-6F7F2605C5DA}" destId="{B79C75CA-B35B-47AB-AE01-336E52345162}" srcOrd="0" destOrd="0" presId="urn:microsoft.com/office/officeart/2018/5/layout/IconCircleLabelList"/>
    <dgm:cxn modelId="{44143610-E011-47A3-B4D8-ECB1193DF03C}" type="presOf" srcId="{2E4AFEF4-BBBC-4CE5-A9B1-FBC8992B9765}" destId="{09012164-DFAF-42E3-93C2-59D43E828031}" srcOrd="0" destOrd="0" presId="urn:microsoft.com/office/officeart/2018/5/layout/IconCircleLabelList"/>
    <dgm:cxn modelId="{DEF62D12-A243-4DCE-8D73-4DD0F07433DD}" type="presOf" srcId="{8BA093B8-6775-4CB7-BFA7-DBCE67A329B3}" destId="{15943BBD-6776-4516-8B5F-C2CD507D3E70}" srcOrd="0" destOrd="0" presId="urn:microsoft.com/office/officeart/2018/5/layout/IconCircleLabelList"/>
    <dgm:cxn modelId="{E2BB561D-ED21-4803-AF97-03D7C08B7072}" type="presOf" srcId="{FBAE4717-F2AC-4847-A766-55877828AFB8}" destId="{6FC1E0B9-4B88-49D0-AD39-136A6609AA57}" srcOrd="0" destOrd="0" presId="urn:microsoft.com/office/officeart/2018/5/layout/IconCircleLabelList"/>
    <dgm:cxn modelId="{BDFAC365-2712-4BCD-B79B-27C61FD8395C}" srcId="{2E4AFEF4-BBBC-4CE5-A9B1-FBC8992B9765}" destId="{8BA093B8-6775-4CB7-BFA7-DBCE67A329B3}" srcOrd="2" destOrd="0" parTransId="{71F91BCB-580B-4000-9ACB-FEED1DB284A4}" sibTransId="{3B0F8D96-D7B4-4521-B35B-12EDE35DA7BB}"/>
    <dgm:cxn modelId="{9702A0C0-76DD-4096-9ABB-021F244B283A}" srcId="{2E4AFEF4-BBBC-4CE5-A9B1-FBC8992B9765}" destId="{FBAE4717-F2AC-4847-A766-55877828AFB8}" srcOrd="1" destOrd="0" parTransId="{15887F2A-A086-4C2B-9625-CAE5B91B86B1}" sibTransId="{CD46755D-A4A2-4900-A361-0E35019EFCEB}"/>
    <dgm:cxn modelId="{06D0F6D5-A258-4405-B6B2-00EF368366F0}" srcId="{2E4AFEF4-BBBC-4CE5-A9B1-FBC8992B9765}" destId="{A0A6C860-AD77-4887-AB69-6F7F2605C5DA}" srcOrd="0" destOrd="0" parTransId="{9031C317-AE24-4C6F-9915-FAE8C119F228}" sibTransId="{6B217E59-CF66-402B-B7C9-315F1E555C51}"/>
    <dgm:cxn modelId="{5E8A7944-4125-4E2A-AA39-5105E1EF998F}" type="presParOf" srcId="{09012164-DFAF-42E3-93C2-59D43E828031}" destId="{F35B1DC0-4998-4354-A459-C46C0A561595}" srcOrd="0" destOrd="0" presId="urn:microsoft.com/office/officeart/2018/5/layout/IconCircleLabelList"/>
    <dgm:cxn modelId="{4F504262-AC38-4CC7-909A-5A5D47527997}" type="presParOf" srcId="{F35B1DC0-4998-4354-A459-C46C0A561595}" destId="{C616B26D-D5C6-4529-9B1E-E006E097DFAC}" srcOrd="0" destOrd="0" presId="urn:microsoft.com/office/officeart/2018/5/layout/IconCircleLabelList"/>
    <dgm:cxn modelId="{9DB632BB-5B22-46EB-BFA4-F3AB4BE55B53}" type="presParOf" srcId="{F35B1DC0-4998-4354-A459-C46C0A561595}" destId="{AFE3F96A-BAD1-453E-97B6-FE83559281C2}" srcOrd="1" destOrd="0" presId="urn:microsoft.com/office/officeart/2018/5/layout/IconCircleLabelList"/>
    <dgm:cxn modelId="{0186BE4C-3B93-4497-8250-8EB2855F10A2}" type="presParOf" srcId="{F35B1DC0-4998-4354-A459-C46C0A561595}" destId="{41EFD33E-13B9-4864-84D9-90BFB7F8C4EB}" srcOrd="2" destOrd="0" presId="urn:microsoft.com/office/officeart/2018/5/layout/IconCircleLabelList"/>
    <dgm:cxn modelId="{7370A097-ECBF-4534-8826-FBE441EE4A63}" type="presParOf" srcId="{F35B1DC0-4998-4354-A459-C46C0A561595}" destId="{B79C75CA-B35B-47AB-AE01-336E52345162}" srcOrd="3" destOrd="0" presId="urn:microsoft.com/office/officeart/2018/5/layout/IconCircleLabelList"/>
    <dgm:cxn modelId="{715C28D5-0109-4D65-B027-4BEFDD579CC9}" type="presParOf" srcId="{09012164-DFAF-42E3-93C2-59D43E828031}" destId="{634EBCC2-1662-4F24-9FE4-AA56600262E1}" srcOrd="1" destOrd="0" presId="urn:microsoft.com/office/officeart/2018/5/layout/IconCircleLabelList"/>
    <dgm:cxn modelId="{FDA32751-1D2C-4F30-B1A8-083CFF9ED9F8}" type="presParOf" srcId="{09012164-DFAF-42E3-93C2-59D43E828031}" destId="{7D5F145E-6B1E-4D38-A8FB-BFFE9183563D}" srcOrd="2" destOrd="0" presId="urn:microsoft.com/office/officeart/2018/5/layout/IconCircleLabelList"/>
    <dgm:cxn modelId="{31FF583A-5A05-4234-B15A-538050B9CA74}" type="presParOf" srcId="{7D5F145E-6B1E-4D38-A8FB-BFFE9183563D}" destId="{8FDAFCB0-5940-4199-9303-CE3728A142FE}" srcOrd="0" destOrd="0" presId="urn:microsoft.com/office/officeart/2018/5/layout/IconCircleLabelList"/>
    <dgm:cxn modelId="{0E10BEAD-1FB6-48E5-A873-59087CB823A2}" type="presParOf" srcId="{7D5F145E-6B1E-4D38-A8FB-BFFE9183563D}" destId="{8B66FD7F-9DD9-4BDC-9883-AC129121F0D3}" srcOrd="1" destOrd="0" presId="urn:microsoft.com/office/officeart/2018/5/layout/IconCircleLabelList"/>
    <dgm:cxn modelId="{3280C072-D4BD-4B05-AC15-54D3A0D7EF45}" type="presParOf" srcId="{7D5F145E-6B1E-4D38-A8FB-BFFE9183563D}" destId="{ED8BC648-D0B4-4246-8DC8-17773C8E511B}" srcOrd="2" destOrd="0" presId="urn:microsoft.com/office/officeart/2018/5/layout/IconCircleLabelList"/>
    <dgm:cxn modelId="{410E0928-4776-40EC-9836-125F637C8D26}" type="presParOf" srcId="{7D5F145E-6B1E-4D38-A8FB-BFFE9183563D}" destId="{6FC1E0B9-4B88-49D0-AD39-136A6609AA57}" srcOrd="3" destOrd="0" presId="urn:microsoft.com/office/officeart/2018/5/layout/IconCircleLabelList"/>
    <dgm:cxn modelId="{4A15E45A-E068-4678-BF1D-ADE402253128}" type="presParOf" srcId="{09012164-DFAF-42E3-93C2-59D43E828031}" destId="{C82722E1-7638-4E78-9BE8-65BDB90C3464}" srcOrd="3" destOrd="0" presId="urn:microsoft.com/office/officeart/2018/5/layout/IconCircleLabelList"/>
    <dgm:cxn modelId="{C860BC0E-29B8-47FA-BD8C-2CE615B0F78E}" type="presParOf" srcId="{09012164-DFAF-42E3-93C2-59D43E828031}" destId="{61AA8255-7B8E-4AE4-BC3D-67D355BA5EAF}" srcOrd="4" destOrd="0" presId="urn:microsoft.com/office/officeart/2018/5/layout/IconCircleLabelList"/>
    <dgm:cxn modelId="{1432ABB5-2309-4F43-B9A1-96EE1EE9C3A3}" type="presParOf" srcId="{61AA8255-7B8E-4AE4-BC3D-67D355BA5EAF}" destId="{367E14D9-0B90-4EFC-9B92-6A4D3EB759C9}" srcOrd="0" destOrd="0" presId="urn:microsoft.com/office/officeart/2018/5/layout/IconCircleLabelList"/>
    <dgm:cxn modelId="{0EED11F2-741B-4C29-BE87-DCE7CFDF25BA}" type="presParOf" srcId="{61AA8255-7B8E-4AE4-BC3D-67D355BA5EAF}" destId="{BCB26CED-B8E6-415F-9E91-1BF3E5D38F4E}" srcOrd="1" destOrd="0" presId="urn:microsoft.com/office/officeart/2018/5/layout/IconCircleLabelList"/>
    <dgm:cxn modelId="{4616FEDE-D7FF-4154-9878-A12B56EA3248}" type="presParOf" srcId="{61AA8255-7B8E-4AE4-BC3D-67D355BA5EAF}" destId="{5926F69E-7D8C-489D-AC1E-551F2BC34F56}" srcOrd="2" destOrd="0" presId="urn:microsoft.com/office/officeart/2018/5/layout/IconCircleLabelList"/>
    <dgm:cxn modelId="{A0A7C831-7535-44D2-BAAA-428443CC7C1C}" type="presParOf" srcId="{61AA8255-7B8E-4AE4-BC3D-67D355BA5EAF}" destId="{15943BBD-6776-4516-8B5F-C2CD507D3E7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6307EB-850B-40A0-B524-4224FE30726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ACFF5B-FCC9-493E-AB8D-1D16D6FEE009}">
      <dgm:prSet/>
      <dgm:spPr/>
      <dgm:t>
        <a:bodyPr/>
        <a:lstStyle/>
        <a:p>
          <a:pPr>
            <a:lnSpc>
              <a:spcPct val="100000"/>
            </a:lnSpc>
          </a:pPr>
          <a:r>
            <a:rPr lang="en-US" b="0" i="0" u="none" strike="noStrike" dirty="0">
              <a:effectLst/>
              <a:latin typeface="Arial" panose="020B0604020202020204" pitchFamily="34" charset="0"/>
            </a:rPr>
            <a:t>What types of data visualization tools do you use for data reporting?</a:t>
          </a:r>
          <a:endParaRPr lang="en-US" dirty="0"/>
        </a:p>
      </dgm:t>
    </dgm:pt>
    <dgm:pt modelId="{328FA118-462E-472B-84E0-2291CDB450BE}" type="parTrans" cxnId="{9E82F05D-BD10-4CD8-ADE6-A22AF4425D84}">
      <dgm:prSet/>
      <dgm:spPr/>
      <dgm:t>
        <a:bodyPr/>
        <a:lstStyle/>
        <a:p>
          <a:endParaRPr lang="en-US"/>
        </a:p>
      </dgm:t>
    </dgm:pt>
    <dgm:pt modelId="{0C3D0FEB-5C84-438A-B1F3-81E5D19B46B0}" type="sibTrans" cxnId="{9E82F05D-BD10-4CD8-ADE6-A22AF4425D84}">
      <dgm:prSet/>
      <dgm:spPr/>
      <dgm:t>
        <a:bodyPr/>
        <a:lstStyle/>
        <a:p>
          <a:endParaRPr lang="en-US"/>
        </a:p>
      </dgm:t>
    </dgm:pt>
    <dgm:pt modelId="{1137AF7D-EE96-47FE-8243-40A98C52240C}">
      <dgm:prSet/>
      <dgm:spPr/>
      <dgm:t>
        <a:bodyPr/>
        <a:lstStyle/>
        <a:p>
          <a:pPr>
            <a:lnSpc>
              <a:spcPct val="100000"/>
            </a:lnSpc>
          </a:pPr>
          <a:r>
            <a:rPr lang="en-US" b="0" i="0" u="none" strike="noStrike" dirty="0">
              <a:effectLst/>
              <a:latin typeface="Arial" panose="020B0604020202020204" pitchFamily="34" charset="0"/>
            </a:rPr>
            <a:t>What types of data are you reporting on a regular basis?</a:t>
          </a:r>
          <a:endParaRPr lang="en-US" dirty="0"/>
        </a:p>
      </dgm:t>
    </dgm:pt>
    <dgm:pt modelId="{49D560D0-6279-4817-B0BE-E4DA7BAD4806}" type="parTrans" cxnId="{6EE0408D-11A6-4B3A-83AA-F01B9D9F5A1D}">
      <dgm:prSet/>
      <dgm:spPr/>
      <dgm:t>
        <a:bodyPr/>
        <a:lstStyle/>
        <a:p>
          <a:endParaRPr lang="en-US"/>
        </a:p>
      </dgm:t>
    </dgm:pt>
    <dgm:pt modelId="{57715C50-1B92-4222-A46E-A5E44E6BC2F5}" type="sibTrans" cxnId="{6EE0408D-11A6-4B3A-83AA-F01B9D9F5A1D}">
      <dgm:prSet/>
      <dgm:spPr/>
      <dgm:t>
        <a:bodyPr/>
        <a:lstStyle/>
        <a:p>
          <a:endParaRPr lang="en-US"/>
        </a:p>
      </dgm:t>
    </dgm:pt>
    <dgm:pt modelId="{15195066-311F-482F-AFD0-FAA46512FF9C}" type="pres">
      <dgm:prSet presAssocID="{5F6307EB-850B-40A0-B524-4224FE307269}" presName="root" presStyleCnt="0">
        <dgm:presLayoutVars>
          <dgm:dir/>
          <dgm:resizeHandles val="exact"/>
        </dgm:presLayoutVars>
      </dgm:prSet>
      <dgm:spPr/>
    </dgm:pt>
    <dgm:pt modelId="{6F34247E-1BE4-4D0B-A847-2D38B1AD915F}" type="pres">
      <dgm:prSet presAssocID="{7BACFF5B-FCC9-493E-AB8D-1D16D6FEE009}" presName="compNode" presStyleCnt="0"/>
      <dgm:spPr/>
    </dgm:pt>
    <dgm:pt modelId="{A7872BAE-C8FD-43EC-AC6A-458906E62CAA}" type="pres">
      <dgm:prSet presAssocID="{7BACFF5B-FCC9-493E-AB8D-1D16D6FEE009}" presName="bgRect" presStyleLbl="bgShp" presStyleIdx="0" presStyleCnt="2"/>
      <dgm:spPr/>
    </dgm:pt>
    <dgm:pt modelId="{A9E9E227-7E55-4AC4-AAF6-FB42D75271DB}" type="pres">
      <dgm:prSet presAssocID="{7BACFF5B-FCC9-493E-AB8D-1D16D6FEE0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EE2CF99-EA60-457B-B00E-AEBA075DF7C5}" type="pres">
      <dgm:prSet presAssocID="{7BACFF5B-FCC9-493E-AB8D-1D16D6FEE009}" presName="spaceRect" presStyleCnt="0"/>
      <dgm:spPr/>
    </dgm:pt>
    <dgm:pt modelId="{2D31987A-6785-4C51-9B36-D810F346427F}" type="pres">
      <dgm:prSet presAssocID="{7BACFF5B-FCC9-493E-AB8D-1D16D6FEE009}" presName="parTx" presStyleLbl="revTx" presStyleIdx="0" presStyleCnt="2">
        <dgm:presLayoutVars>
          <dgm:chMax val="0"/>
          <dgm:chPref val="0"/>
        </dgm:presLayoutVars>
      </dgm:prSet>
      <dgm:spPr/>
    </dgm:pt>
    <dgm:pt modelId="{0E727FFF-4D22-44CB-959C-2B4CE6E730FA}" type="pres">
      <dgm:prSet presAssocID="{0C3D0FEB-5C84-438A-B1F3-81E5D19B46B0}" presName="sibTrans" presStyleCnt="0"/>
      <dgm:spPr/>
    </dgm:pt>
    <dgm:pt modelId="{5192C997-7A20-4E8A-B77D-EBF3D5C29916}" type="pres">
      <dgm:prSet presAssocID="{1137AF7D-EE96-47FE-8243-40A98C52240C}" presName="compNode" presStyleCnt="0"/>
      <dgm:spPr/>
    </dgm:pt>
    <dgm:pt modelId="{D03A850D-F17D-4347-9B5B-D004C62ED77F}" type="pres">
      <dgm:prSet presAssocID="{1137AF7D-EE96-47FE-8243-40A98C52240C}" presName="bgRect" presStyleLbl="bgShp" presStyleIdx="1" presStyleCnt="2"/>
      <dgm:spPr/>
    </dgm:pt>
    <dgm:pt modelId="{493F3CB5-2CA8-4759-A632-CDEC127EA621}" type="pres">
      <dgm:prSet presAssocID="{1137AF7D-EE96-47FE-8243-40A98C52240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1AF884A4-4A21-4EE1-B294-C84CA6A2C82F}" type="pres">
      <dgm:prSet presAssocID="{1137AF7D-EE96-47FE-8243-40A98C52240C}" presName="spaceRect" presStyleCnt="0"/>
      <dgm:spPr/>
    </dgm:pt>
    <dgm:pt modelId="{F808B9AB-E402-432F-9482-5078573D84C9}" type="pres">
      <dgm:prSet presAssocID="{1137AF7D-EE96-47FE-8243-40A98C52240C}" presName="parTx" presStyleLbl="revTx" presStyleIdx="1" presStyleCnt="2">
        <dgm:presLayoutVars>
          <dgm:chMax val="0"/>
          <dgm:chPref val="0"/>
        </dgm:presLayoutVars>
      </dgm:prSet>
      <dgm:spPr/>
    </dgm:pt>
  </dgm:ptLst>
  <dgm:cxnLst>
    <dgm:cxn modelId="{99151912-8F8A-4C1D-8489-2E2087CDF510}" type="presOf" srcId="{5F6307EB-850B-40A0-B524-4224FE307269}" destId="{15195066-311F-482F-AFD0-FAA46512FF9C}" srcOrd="0" destOrd="0" presId="urn:microsoft.com/office/officeart/2018/2/layout/IconVerticalSolidList"/>
    <dgm:cxn modelId="{9E82F05D-BD10-4CD8-ADE6-A22AF4425D84}" srcId="{5F6307EB-850B-40A0-B524-4224FE307269}" destId="{7BACFF5B-FCC9-493E-AB8D-1D16D6FEE009}" srcOrd="0" destOrd="0" parTransId="{328FA118-462E-472B-84E0-2291CDB450BE}" sibTransId="{0C3D0FEB-5C84-438A-B1F3-81E5D19B46B0}"/>
    <dgm:cxn modelId="{6EE0408D-11A6-4B3A-83AA-F01B9D9F5A1D}" srcId="{5F6307EB-850B-40A0-B524-4224FE307269}" destId="{1137AF7D-EE96-47FE-8243-40A98C52240C}" srcOrd="1" destOrd="0" parTransId="{49D560D0-6279-4817-B0BE-E4DA7BAD4806}" sibTransId="{57715C50-1B92-4222-A46E-A5E44E6BC2F5}"/>
    <dgm:cxn modelId="{531B2698-D3E9-4331-B970-BEE8DE630672}" type="presOf" srcId="{7BACFF5B-FCC9-493E-AB8D-1D16D6FEE009}" destId="{2D31987A-6785-4C51-9B36-D810F346427F}" srcOrd="0" destOrd="0" presId="urn:microsoft.com/office/officeart/2018/2/layout/IconVerticalSolidList"/>
    <dgm:cxn modelId="{F01209B4-DE33-40AD-A7AB-C8339FB0AA8E}" type="presOf" srcId="{1137AF7D-EE96-47FE-8243-40A98C52240C}" destId="{F808B9AB-E402-432F-9482-5078573D84C9}" srcOrd="0" destOrd="0" presId="urn:microsoft.com/office/officeart/2018/2/layout/IconVerticalSolidList"/>
    <dgm:cxn modelId="{2798D453-D389-4875-AFB5-E542A70BE721}" type="presParOf" srcId="{15195066-311F-482F-AFD0-FAA46512FF9C}" destId="{6F34247E-1BE4-4D0B-A847-2D38B1AD915F}" srcOrd="0" destOrd="0" presId="urn:microsoft.com/office/officeart/2018/2/layout/IconVerticalSolidList"/>
    <dgm:cxn modelId="{069A1F64-EEEC-4692-9747-6C818915F269}" type="presParOf" srcId="{6F34247E-1BE4-4D0B-A847-2D38B1AD915F}" destId="{A7872BAE-C8FD-43EC-AC6A-458906E62CAA}" srcOrd="0" destOrd="0" presId="urn:microsoft.com/office/officeart/2018/2/layout/IconVerticalSolidList"/>
    <dgm:cxn modelId="{9E9644D7-9172-41E1-BA09-227C475CC479}" type="presParOf" srcId="{6F34247E-1BE4-4D0B-A847-2D38B1AD915F}" destId="{A9E9E227-7E55-4AC4-AAF6-FB42D75271DB}" srcOrd="1" destOrd="0" presId="urn:microsoft.com/office/officeart/2018/2/layout/IconVerticalSolidList"/>
    <dgm:cxn modelId="{22E4173C-4EBC-4003-A9DE-D468CC2B176A}" type="presParOf" srcId="{6F34247E-1BE4-4D0B-A847-2D38B1AD915F}" destId="{AEE2CF99-EA60-457B-B00E-AEBA075DF7C5}" srcOrd="2" destOrd="0" presId="urn:microsoft.com/office/officeart/2018/2/layout/IconVerticalSolidList"/>
    <dgm:cxn modelId="{F4599E6E-4F27-42D5-8D4B-8960EDAB9A61}" type="presParOf" srcId="{6F34247E-1BE4-4D0B-A847-2D38B1AD915F}" destId="{2D31987A-6785-4C51-9B36-D810F346427F}" srcOrd="3" destOrd="0" presId="urn:microsoft.com/office/officeart/2018/2/layout/IconVerticalSolidList"/>
    <dgm:cxn modelId="{C3031916-13F5-4D29-9325-8CB121501D55}" type="presParOf" srcId="{15195066-311F-482F-AFD0-FAA46512FF9C}" destId="{0E727FFF-4D22-44CB-959C-2B4CE6E730FA}" srcOrd="1" destOrd="0" presId="urn:microsoft.com/office/officeart/2018/2/layout/IconVerticalSolidList"/>
    <dgm:cxn modelId="{343BFF2E-A15D-4165-8F1C-802CDEAEB1CA}" type="presParOf" srcId="{15195066-311F-482F-AFD0-FAA46512FF9C}" destId="{5192C997-7A20-4E8A-B77D-EBF3D5C29916}" srcOrd="2" destOrd="0" presId="urn:microsoft.com/office/officeart/2018/2/layout/IconVerticalSolidList"/>
    <dgm:cxn modelId="{9900C5B5-D3ED-4D7E-A2AE-7A2F957664EA}" type="presParOf" srcId="{5192C997-7A20-4E8A-B77D-EBF3D5C29916}" destId="{D03A850D-F17D-4347-9B5B-D004C62ED77F}" srcOrd="0" destOrd="0" presId="urn:microsoft.com/office/officeart/2018/2/layout/IconVerticalSolidList"/>
    <dgm:cxn modelId="{08419B2E-64A9-4E63-9901-337BDCEE402A}" type="presParOf" srcId="{5192C997-7A20-4E8A-B77D-EBF3D5C29916}" destId="{493F3CB5-2CA8-4759-A632-CDEC127EA621}" srcOrd="1" destOrd="0" presId="urn:microsoft.com/office/officeart/2018/2/layout/IconVerticalSolidList"/>
    <dgm:cxn modelId="{7465A286-A408-4098-9B24-54F5A0C5C2CF}" type="presParOf" srcId="{5192C997-7A20-4E8A-B77D-EBF3D5C29916}" destId="{1AF884A4-4A21-4EE1-B294-C84CA6A2C82F}" srcOrd="2" destOrd="0" presId="urn:microsoft.com/office/officeart/2018/2/layout/IconVerticalSolidList"/>
    <dgm:cxn modelId="{358AEBF8-89CD-4052-9697-CA4CFD6711CB}" type="presParOf" srcId="{5192C997-7A20-4E8A-B77D-EBF3D5C29916}" destId="{F808B9AB-E402-432F-9482-5078573D84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C3FB4B-7250-45F3-A527-B5C8B16D14FB}"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1F5A443-BBBF-4FC5-AAE5-48A7819423ED}">
      <dgm:prSet/>
      <dgm:spPr/>
      <dgm:t>
        <a:bodyPr/>
        <a:lstStyle/>
        <a:p>
          <a:r>
            <a:rPr lang="en-US" b="1" dirty="0"/>
            <a:t>Problem identified- </a:t>
          </a:r>
          <a:r>
            <a:rPr lang="en-US" b="0" dirty="0"/>
            <a:t>staff felt data for last menstrual period date was lower than it should be and wanted an audit of the data. </a:t>
          </a:r>
        </a:p>
      </dgm:t>
    </dgm:pt>
    <dgm:pt modelId="{04C1457E-4903-44A7-B051-688D0D827EFE}" type="parTrans" cxnId="{21242A2E-FA98-42A9-85DA-6B404907F03B}">
      <dgm:prSet/>
      <dgm:spPr/>
      <dgm:t>
        <a:bodyPr/>
        <a:lstStyle/>
        <a:p>
          <a:endParaRPr lang="en-US"/>
        </a:p>
      </dgm:t>
    </dgm:pt>
    <dgm:pt modelId="{7BC8E242-8B14-4B14-8D02-05DCF11C6A1A}" type="sibTrans" cxnId="{21242A2E-FA98-42A9-85DA-6B404907F03B}">
      <dgm:prSet/>
      <dgm:spPr/>
      <dgm:t>
        <a:bodyPr/>
        <a:lstStyle/>
        <a:p>
          <a:endParaRPr lang="en-US"/>
        </a:p>
      </dgm:t>
    </dgm:pt>
    <dgm:pt modelId="{D526DCB2-93A8-434C-9D4F-8720739DD224}">
      <dgm:prSet/>
      <dgm:spPr/>
      <dgm:t>
        <a:bodyPr/>
        <a:lstStyle/>
        <a:p>
          <a:r>
            <a:rPr lang="en-US" b="1" dirty="0"/>
            <a:t>Solution-</a:t>
          </a:r>
          <a:r>
            <a:rPr lang="en-US" dirty="0"/>
            <a:t> Reviewed with Nurse Practitioner what field they wanted data from using screen shares.  Discovered the LMP field is a subset of OB Status.  Fuller picture using OB Status reviewed compared to LMP date. Restructured query to pull OB Status</a:t>
          </a:r>
        </a:p>
      </dgm:t>
    </dgm:pt>
    <dgm:pt modelId="{4782A194-40B6-4B90-A14C-00EF1E9C1BD1}" type="parTrans" cxnId="{32DCFEB5-3CA0-4606-912E-9E6A136255DC}">
      <dgm:prSet/>
      <dgm:spPr/>
      <dgm:t>
        <a:bodyPr/>
        <a:lstStyle/>
        <a:p>
          <a:endParaRPr lang="en-US"/>
        </a:p>
      </dgm:t>
    </dgm:pt>
    <dgm:pt modelId="{55B0E4C7-EA54-42A3-9669-6E37A92B032B}" type="sibTrans" cxnId="{32DCFEB5-3CA0-4606-912E-9E6A136255DC}">
      <dgm:prSet/>
      <dgm:spPr/>
      <dgm:t>
        <a:bodyPr/>
        <a:lstStyle/>
        <a:p>
          <a:endParaRPr lang="en-US"/>
        </a:p>
      </dgm:t>
    </dgm:pt>
    <dgm:pt modelId="{5DC0B887-5367-4D12-B8F8-9D8D33E2C723}">
      <dgm:prSet/>
      <dgm:spPr/>
      <dgm:t>
        <a:bodyPr/>
        <a:lstStyle/>
        <a:p>
          <a:r>
            <a:rPr lang="en-US" b="1" dirty="0"/>
            <a:t>Result</a:t>
          </a:r>
          <a:r>
            <a:rPr lang="en-US" dirty="0"/>
            <a:t>- Looking at non-street outreach office visits, percent where OB Status was reviewed was 73.4% compared to 27.6% where LMP date was listed.  LMP date may not be completed for a variety of reasons and using that to indicate OB status was not capturing the full picture.  </a:t>
          </a:r>
        </a:p>
      </dgm:t>
    </dgm:pt>
    <dgm:pt modelId="{1B672BF1-C526-4EC8-8669-11751E3B32C1}" type="parTrans" cxnId="{9DD1379C-EF33-41DD-859F-C4F3C1ADC841}">
      <dgm:prSet/>
      <dgm:spPr/>
      <dgm:t>
        <a:bodyPr/>
        <a:lstStyle/>
        <a:p>
          <a:endParaRPr lang="en-US"/>
        </a:p>
      </dgm:t>
    </dgm:pt>
    <dgm:pt modelId="{625AEA03-6A9E-4E5A-8156-504432BA0684}" type="sibTrans" cxnId="{9DD1379C-EF33-41DD-859F-C4F3C1ADC841}">
      <dgm:prSet/>
      <dgm:spPr/>
      <dgm:t>
        <a:bodyPr/>
        <a:lstStyle/>
        <a:p>
          <a:endParaRPr lang="en-US"/>
        </a:p>
      </dgm:t>
    </dgm:pt>
    <dgm:pt modelId="{110B992C-10C6-4734-B014-242A9E01D098}" type="pres">
      <dgm:prSet presAssocID="{56C3FB4B-7250-45F3-A527-B5C8B16D14FB}" presName="linear" presStyleCnt="0">
        <dgm:presLayoutVars>
          <dgm:animLvl val="lvl"/>
          <dgm:resizeHandles val="exact"/>
        </dgm:presLayoutVars>
      </dgm:prSet>
      <dgm:spPr/>
    </dgm:pt>
    <dgm:pt modelId="{EC913DAF-31BB-4F5F-BF41-02A771F23285}" type="pres">
      <dgm:prSet presAssocID="{D1F5A443-BBBF-4FC5-AAE5-48A7819423ED}" presName="parentText" presStyleLbl="node1" presStyleIdx="0" presStyleCnt="3">
        <dgm:presLayoutVars>
          <dgm:chMax val="0"/>
          <dgm:bulletEnabled val="1"/>
        </dgm:presLayoutVars>
      </dgm:prSet>
      <dgm:spPr/>
    </dgm:pt>
    <dgm:pt modelId="{182F4BB4-4AAB-47A3-B9F0-186E0D8496AB}" type="pres">
      <dgm:prSet presAssocID="{7BC8E242-8B14-4B14-8D02-05DCF11C6A1A}" presName="spacer" presStyleCnt="0"/>
      <dgm:spPr/>
    </dgm:pt>
    <dgm:pt modelId="{8DCA29AC-1C20-4303-BA75-5E8C33A7F349}" type="pres">
      <dgm:prSet presAssocID="{D526DCB2-93A8-434C-9D4F-8720739DD224}" presName="parentText" presStyleLbl="node1" presStyleIdx="1" presStyleCnt="3">
        <dgm:presLayoutVars>
          <dgm:chMax val="0"/>
          <dgm:bulletEnabled val="1"/>
        </dgm:presLayoutVars>
      </dgm:prSet>
      <dgm:spPr/>
    </dgm:pt>
    <dgm:pt modelId="{2ACEA5CE-82CC-405A-8B21-7583BD3DF2B9}" type="pres">
      <dgm:prSet presAssocID="{55B0E4C7-EA54-42A3-9669-6E37A92B032B}" presName="spacer" presStyleCnt="0"/>
      <dgm:spPr/>
    </dgm:pt>
    <dgm:pt modelId="{1263B67E-E390-418A-BEC6-36933711E8EC}" type="pres">
      <dgm:prSet presAssocID="{5DC0B887-5367-4D12-B8F8-9D8D33E2C723}" presName="parentText" presStyleLbl="node1" presStyleIdx="2" presStyleCnt="3">
        <dgm:presLayoutVars>
          <dgm:chMax val="0"/>
          <dgm:bulletEnabled val="1"/>
        </dgm:presLayoutVars>
      </dgm:prSet>
      <dgm:spPr/>
    </dgm:pt>
  </dgm:ptLst>
  <dgm:cxnLst>
    <dgm:cxn modelId="{21242A2E-FA98-42A9-85DA-6B404907F03B}" srcId="{56C3FB4B-7250-45F3-A527-B5C8B16D14FB}" destId="{D1F5A443-BBBF-4FC5-AAE5-48A7819423ED}" srcOrd="0" destOrd="0" parTransId="{04C1457E-4903-44A7-B051-688D0D827EFE}" sibTransId="{7BC8E242-8B14-4B14-8D02-05DCF11C6A1A}"/>
    <dgm:cxn modelId="{E9484F35-6871-4C4F-B73A-A91937DC84F7}" type="presOf" srcId="{D1F5A443-BBBF-4FC5-AAE5-48A7819423ED}" destId="{EC913DAF-31BB-4F5F-BF41-02A771F23285}" srcOrd="0" destOrd="0" presId="urn:microsoft.com/office/officeart/2005/8/layout/vList2"/>
    <dgm:cxn modelId="{DAA62754-4F6F-447E-80C7-2FFB1D2E74B1}" type="presOf" srcId="{5DC0B887-5367-4D12-B8F8-9D8D33E2C723}" destId="{1263B67E-E390-418A-BEC6-36933711E8EC}" srcOrd="0" destOrd="0" presId="urn:microsoft.com/office/officeart/2005/8/layout/vList2"/>
    <dgm:cxn modelId="{6A97D05A-265F-4611-8179-810029005786}" type="presOf" srcId="{56C3FB4B-7250-45F3-A527-B5C8B16D14FB}" destId="{110B992C-10C6-4734-B014-242A9E01D098}" srcOrd="0" destOrd="0" presId="urn:microsoft.com/office/officeart/2005/8/layout/vList2"/>
    <dgm:cxn modelId="{9DD1379C-EF33-41DD-859F-C4F3C1ADC841}" srcId="{56C3FB4B-7250-45F3-A527-B5C8B16D14FB}" destId="{5DC0B887-5367-4D12-B8F8-9D8D33E2C723}" srcOrd="2" destOrd="0" parTransId="{1B672BF1-C526-4EC8-8669-11751E3B32C1}" sibTransId="{625AEA03-6A9E-4E5A-8156-504432BA0684}"/>
    <dgm:cxn modelId="{32DCFEB5-3CA0-4606-912E-9E6A136255DC}" srcId="{56C3FB4B-7250-45F3-A527-B5C8B16D14FB}" destId="{D526DCB2-93A8-434C-9D4F-8720739DD224}" srcOrd="1" destOrd="0" parTransId="{4782A194-40B6-4B90-A14C-00EF1E9C1BD1}" sibTransId="{55B0E4C7-EA54-42A3-9669-6E37A92B032B}"/>
    <dgm:cxn modelId="{89BCE0DF-05D6-4CFD-91C3-3079DC1E9258}" type="presOf" srcId="{D526DCB2-93A8-434C-9D4F-8720739DD224}" destId="{8DCA29AC-1C20-4303-BA75-5E8C33A7F349}" srcOrd="0" destOrd="0" presId="urn:microsoft.com/office/officeart/2005/8/layout/vList2"/>
    <dgm:cxn modelId="{2ABDB89B-6B61-4317-BBCC-B67DC8CCA1E9}" type="presParOf" srcId="{110B992C-10C6-4734-B014-242A9E01D098}" destId="{EC913DAF-31BB-4F5F-BF41-02A771F23285}" srcOrd="0" destOrd="0" presId="urn:microsoft.com/office/officeart/2005/8/layout/vList2"/>
    <dgm:cxn modelId="{A06D568C-8F55-4042-A0AE-DF11ED916E40}" type="presParOf" srcId="{110B992C-10C6-4734-B014-242A9E01D098}" destId="{182F4BB4-4AAB-47A3-B9F0-186E0D8496AB}" srcOrd="1" destOrd="0" presId="urn:microsoft.com/office/officeart/2005/8/layout/vList2"/>
    <dgm:cxn modelId="{8FD346C9-A14A-4FFA-A4A4-2BE10D126D82}" type="presParOf" srcId="{110B992C-10C6-4734-B014-242A9E01D098}" destId="{8DCA29AC-1C20-4303-BA75-5E8C33A7F349}" srcOrd="2" destOrd="0" presId="urn:microsoft.com/office/officeart/2005/8/layout/vList2"/>
    <dgm:cxn modelId="{0862ECEA-9722-43DB-BC05-2E8A3BD1CC08}" type="presParOf" srcId="{110B992C-10C6-4734-B014-242A9E01D098}" destId="{2ACEA5CE-82CC-405A-8B21-7583BD3DF2B9}" srcOrd="3" destOrd="0" presId="urn:microsoft.com/office/officeart/2005/8/layout/vList2"/>
    <dgm:cxn modelId="{934353F3-D2AE-469E-82AB-5949E4A5CE0C}" type="presParOf" srcId="{110B992C-10C6-4734-B014-242A9E01D098}" destId="{1263B67E-E390-418A-BEC6-36933711E8E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C3FB4B-7250-45F3-A527-B5C8B16D14FB}"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1F5A443-BBBF-4FC5-AAE5-48A7819423ED}">
      <dgm:prSet/>
      <dgm:spPr/>
      <dgm:t>
        <a:bodyPr/>
        <a:lstStyle/>
        <a:p>
          <a:r>
            <a:rPr lang="en-US" b="1" dirty="0"/>
            <a:t>Problem identified- </a:t>
          </a:r>
          <a:r>
            <a:rPr lang="en-US" dirty="0"/>
            <a:t>missing Care Everywhere data (lab results and procedures) when using Clarity for data reporting.  Could see available results in EPIC, but could not access for reporting. Hand audit all patients to determine if there was data-time intensive</a:t>
          </a:r>
        </a:p>
      </dgm:t>
    </dgm:pt>
    <dgm:pt modelId="{04C1457E-4903-44A7-B051-688D0D827EFE}" type="parTrans" cxnId="{21242A2E-FA98-42A9-85DA-6B404907F03B}">
      <dgm:prSet/>
      <dgm:spPr/>
      <dgm:t>
        <a:bodyPr/>
        <a:lstStyle/>
        <a:p>
          <a:endParaRPr lang="en-US"/>
        </a:p>
      </dgm:t>
    </dgm:pt>
    <dgm:pt modelId="{7BC8E242-8B14-4B14-8D02-05DCF11C6A1A}" type="sibTrans" cxnId="{21242A2E-FA98-42A9-85DA-6B404907F03B}">
      <dgm:prSet/>
      <dgm:spPr/>
      <dgm:t>
        <a:bodyPr/>
        <a:lstStyle/>
        <a:p>
          <a:endParaRPr lang="en-US"/>
        </a:p>
      </dgm:t>
    </dgm:pt>
    <dgm:pt modelId="{D526DCB2-93A8-434C-9D4F-8720739DD224}">
      <dgm:prSet/>
      <dgm:spPr/>
      <dgm:t>
        <a:bodyPr/>
        <a:lstStyle/>
        <a:p>
          <a:r>
            <a:rPr lang="en-US" b="1" dirty="0"/>
            <a:t>Solution-</a:t>
          </a:r>
          <a:r>
            <a:rPr lang="en-US" dirty="0"/>
            <a:t> Worked with EPIC to make Care Everywhere tables available and worked with affiliates and as a team to determine correct </a:t>
          </a:r>
          <a:r>
            <a:rPr lang="en-US" dirty="0" err="1"/>
            <a:t>sql</a:t>
          </a:r>
          <a:r>
            <a:rPr lang="en-US" dirty="0"/>
            <a:t> code to extract care everywhere data in queries</a:t>
          </a:r>
        </a:p>
      </dgm:t>
    </dgm:pt>
    <dgm:pt modelId="{4782A194-40B6-4B90-A14C-00EF1E9C1BD1}" type="parTrans" cxnId="{32DCFEB5-3CA0-4606-912E-9E6A136255DC}">
      <dgm:prSet/>
      <dgm:spPr/>
      <dgm:t>
        <a:bodyPr/>
        <a:lstStyle/>
        <a:p>
          <a:endParaRPr lang="en-US"/>
        </a:p>
      </dgm:t>
    </dgm:pt>
    <dgm:pt modelId="{55B0E4C7-EA54-42A3-9669-6E37A92B032B}" type="sibTrans" cxnId="{32DCFEB5-3CA0-4606-912E-9E6A136255DC}">
      <dgm:prSet/>
      <dgm:spPr/>
      <dgm:t>
        <a:bodyPr/>
        <a:lstStyle/>
        <a:p>
          <a:endParaRPr lang="en-US"/>
        </a:p>
      </dgm:t>
    </dgm:pt>
    <dgm:pt modelId="{5DC0B887-5367-4D12-B8F8-9D8D33E2C723}">
      <dgm:prSet/>
      <dgm:spPr/>
      <dgm:t>
        <a:bodyPr/>
        <a:lstStyle/>
        <a:p>
          <a:r>
            <a:rPr lang="en-US" b="1"/>
            <a:t>Result</a:t>
          </a:r>
          <a:r>
            <a:rPr lang="en-US"/>
            <a:t>- More complete/timely data used in UDS reporting and in other reports.  Example- found timely HBA1c tests for 40 more diabetic patients using sql vs hand audits of 40 charts.   Expanded to HIV screening, colorectal screening, mammograms and cervical screening</a:t>
          </a:r>
        </a:p>
      </dgm:t>
    </dgm:pt>
    <dgm:pt modelId="{1B672BF1-C526-4EC8-8669-11751E3B32C1}" type="parTrans" cxnId="{9DD1379C-EF33-41DD-859F-C4F3C1ADC841}">
      <dgm:prSet/>
      <dgm:spPr/>
      <dgm:t>
        <a:bodyPr/>
        <a:lstStyle/>
        <a:p>
          <a:endParaRPr lang="en-US"/>
        </a:p>
      </dgm:t>
    </dgm:pt>
    <dgm:pt modelId="{625AEA03-6A9E-4E5A-8156-504432BA0684}" type="sibTrans" cxnId="{9DD1379C-EF33-41DD-859F-C4F3C1ADC841}">
      <dgm:prSet/>
      <dgm:spPr/>
      <dgm:t>
        <a:bodyPr/>
        <a:lstStyle/>
        <a:p>
          <a:endParaRPr lang="en-US"/>
        </a:p>
      </dgm:t>
    </dgm:pt>
    <dgm:pt modelId="{110B992C-10C6-4734-B014-242A9E01D098}" type="pres">
      <dgm:prSet presAssocID="{56C3FB4B-7250-45F3-A527-B5C8B16D14FB}" presName="linear" presStyleCnt="0">
        <dgm:presLayoutVars>
          <dgm:animLvl val="lvl"/>
          <dgm:resizeHandles val="exact"/>
        </dgm:presLayoutVars>
      </dgm:prSet>
      <dgm:spPr/>
    </dgm:pt>
    <dgm:pt modelId="{EC913DAF-31BB-4F5F-BF41-02A771F23285}" type="pres">
      <dgm:prSet presAssocID="{D1F5A443-BBBF-4FC5-AAE5-48A7819423ED}" presName="parentText" presStyleLbl="node1" presStyleIdx="0" presStyleCnt="3">
        <dgm:presLayoutVars>
          <dgm:chMax val="0"/>
          <dgm:bulletEnabled val="1"/>
        </dgm:presLayoutVars>
      </dgm:prSet>
      <dgm:spPr/>
    </dgm:pt>
    <dgm:pt modelId="{182F4BB4-4AAB-47A3-B9F0-186E0D8496AB}" type="pres">
      <dgm:prSet presAssocID="{7BC8E242-8B14-4B14-8D02-05DCF11C6A1A}" presName="spacer" presStyleCnt="0"/>
      <dgm:spPr/>
    </dgm:pt>
    <dgm:pt modelId="{8DCA29AC-1C20-4303-BA75-5E8C33A7F349}" type="pres">
      <dgm:prSet presAssocID="{D526DCB2-93A8-434C-9D4F-8720739DD224}" presName="parentText" presStyleLbl="node1" presStyleIdx="1" presStyleCnt="3">
        <dgm:presLayoutVars>
          <dgm:chMax val="0"/>
          <dgm:bulletEnabled val="1"/>
        </dgm:presLayoutVars>
      </dgm:prSet>
      <dgm:spPr/>
    </dgm:pt>
    <dgm:pt modelId="{2ACEA5CE-82CC-405A-8B21-7583BD3DF2B9}" type="pres">
      <dgm:prSet presAssocID="{55B0E4C7-EA54-42A3-9669-6E37A92B032B}" presName="spacer" presStyleCnt="0"/>
      <dgm:spPr/>
    </dgm:pt>
    <dgm:pt modelId="{1263B67E-E390-418A-BEC6-36933711E8EC}" type="pres">
      <dgm:prSet presAssocID="{5DC0B887-5367-4D12-B8F8-9D8D33E2C723}" presName="parentText" presStyleLbl="node1" presStyleIdx="2" presStyleCnt="3">
        <dgm:presLayoutVars>
          <dgm:chMax val="0"/>
          <dgm:bulletEnabled val="1"/>
        </dgm:presLayoutVars>
      </dgm:prSet>
      <dgm:spPr/>
    </dgm:pt>
  </dgm:ptLst>
  <dgm:cxnLst>
    <dgm:cxn modelId="{21242A2E-FA98-42A9-85DA-6B404907F03B}" srcId="{56C3FB4B-7250-45F3-A527-B5C8B16D14FB}" destId="{D1F5A443-BBBF-4FC5-AAE5-48A7819423ED}" srcOrd="0" destOrd="0" parTransId="{04C1457E-4903-44A7-B051-688D0D827EFE}" sibTransId="{7BC8E242-8B14-4B14-8D02-05DCF11C6A1A}"/>
    <dgm:cxn modelId="{E9484F35-6871-4C4F-B73A-A91937DC84F7}" type="presOf" srcId="{D1F5A443-BBBF-4FC5-AAE5-48A7819423ED}" destId="{EC913DAF-31BB-4F5F-BF41-02A771F23285}" srcOrd="0" destOrd="0" presId="urn:microsoft.com/office/officeart/2005/8/layout/vList2"/>
    <dgm:cxn modelId="{DAA62754-4F6F-447E-80C7-2FFB1D2E74B1}" type="presOf" srcId="{5DC0B887-5367-4D12-B8F8-9D8D33E2C723}" destId="{1263B67E-E390-418A-BEC6-36933711E8EC}" srcOrd="0" destOrd="0" presId="urn:microsoft.com/office/officeart/2005/8/layout/vList2"/>
    <dgm:cxn modelId="{6A97D05A-265F-4611-8179-810029005786}" type="presOf" srcId="{56C3FB4B-7250-45F3-A527-B5C8B16D14FB}" destId="{110B992C-10C6-4734-B014-242A9E01D098}" srcOrd="0" destOrd="0" presId="urn:microsoft.com/office/officeart/2005/8/layout/vList2"/>
    <dgm:cxn modelId="{9DD1379C-EF33-41DD-859F-C4F3C1ADC841}" srcId="{56C3FB4B-7250-45F3-A527-B5C8B16D14FB}" destId="{5DC0B887-5367-4D12-B8F8-9D8D33E2C723}" srcOrd="2" destOrd="0" parTransId="{1B672BF1-C526-4EC8-8669-11751E3B32C1}" sibTransId="{625AEA03-6A9E-4E5A-8156-504432BA0684}"/>
    <dgm:cxn modelId="{32DCFEB5-3CA0-4606-912E-9E6A136255DC}" srcId="{56C3FB4B-7250-45F3-A527-B5C8B16D14FB}" destId="{D526DCB2-93A8-434C-9D4F-8720739DD224}" srcOrd="1" destOrd="0" parTransId="{4782A194-40B6-4B90-A14C-00EF1E9C1BD1}" sibTransId="{55B0E4C7-EA54-42A3-9669-6E37A92B032B}"/>
    <dgm:cxn modelId="{89BCE0DF-05D6-4CFD-91C3-3079DC1E9258}" type="presOf" srcId="{D526DCB2-93A8-434C-9D4F-8720739DD224}" destId="{8DCA29AC-1C20-4303-BA75-5E8C33A7F349}" srcOrd="0" destOrd="0" presId="urn:microsoft.com/office/officeart/2005/8/layout/vList2"/>
    <dgm:cxn modelId="{2ABDB89B-6B61-4317-BBCC-B67DC8CCA1E9}" type="presParOf" srcId="{110B992C-10C6-4734-B014-242A9E01D098}" destId="{EC913DAF-31BB-4F5F-BF41-02A771F23285}" srcOrd="0" destOrd="0" presId="urn:microsoft.com/office/officeart/2005/8/layout/vList2"/>
    <dgm:cxn modelId="{A06D568C-8F55-4042-A0AE-DF11ED916E40}" type="presParOf" srcId="{110B992C-10C6-4734-B014-242A9E01D098}" destId="{182F4BB4-4AAB-47A3-B9F0-186E0D8496AB}" srcOrd="1" destOrd="0" presId="urn:microsoft.com/office/officeart/2005/8/layout/vList2"/>
    <dgm:cxn modelId="{8FD346C9-A14A-4FFA-A4A4-2BE10D126D82}" type="presParOf" srcId="{110B992C-10C6-4734-B014-242A9E01D098}" destId="{8DCA29AC-1C20-4303-BA75-5E8C33A7F349}" srcOrd="2" destOrd="0" presId="urn:microsoft.com/office/officeart/2005/8/layout/vList2"/>
    <dgm:cxn modelId="{0862ECEA-9722-43DB-BC05-2E8A3BD1CC08}" type="presParOf" srcId="{110B992C-10C6-4734-B014-242A9E01D098}" destId="{2ACEA5CE-82CC-405A-8B21-7583BD3DF2B9}" srcOrd="3" destOrd="0" presId="urn:microsoft.com/office/officeart/2005/8/layout/vList2"/>
    <dgm:cxn modelId="{934353F3-D2AE-469E-82AB-5949E4A5CE0C}" type="presParOf" srcId="{110B992C-10C6-4734-B014-242A9E01D098}" destId="{1263B67E-E390-418A-BEC6-36933711E8E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6307EB-850B-40A0-B524-4224FE30726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ACFF5B-FCC9-493E-AB8D-1D16D6FEE009}">
      <dgm:prSet/>
      <dgm:spPr/>
      <dgm:t>
        <a:bodyPr/>
        <a:lstStyle/>
        <a:p>
          <a:pPr>
            <a:lnSpc>
              <a:spcPct val="100000"/>
            </a:lnSpc>
          </a:pPr>
          <a:r>
            <a:rPr lang="en-US"/>
            <a:t>How are you involving staff in data review?</a:t>
          </a:r>
        </a:p>
      </dgm:t>
    </dgm:pt>
    <dgm:pt modelId="{328FA118-462E-472B-84E0-2291CDB450BE}" type="parTrans" cxnId="{9E82F05D-BD10-4CD8-ADE6-A22AF4425D84}">
      <dgm:prSet/>
      <dgm:spPr/>
      <dgm:t>
        <a:bodyPr/>
        <a:lstStyle/>
        <a:p>
          <a:endParaRPr lang="en-US"/>
        </a:p>
      </dgm:t>
    </dgm:pt>
    <dgm:pt modelId="{0C3D0FEB-5C84-438A-B1F3-81E5D19B46B0}" type="sibTrans" cxnId="{9E82F05D-BD10-4CD8-ADE6-A22AF4425D84}">
      <dgm:prSet/>
      <dgm:spPr/>
      <dgm:t>
        <a:bodyPr/>
        <a:lstStyle/>
        <a:p>
          <a:endParaRPr lang="en-US"/>
        </a:p>
      </dgm:t>
    </dgm:pt>
    <dgm:pt modelId="{1137AF7D-EE96-47FE-8243-40A98C52240C}">
      <dgm:prSet/>
      <dgm:spPr/>
      <dgm:t>
        <a:bodyPr/>
        <a:lstStyle/>
        <a:p>
          <a:pPr>
            <a:lnSpc>
              <a:spcPct val="100000"/>
            </a:lnSpc>
          </a:pPr>
          <a:r>
            <a:rPr lang="en-US"/>
            <a:t>How are you using data for QI improvements?</a:t>
          </a:r>
        </a:p>
      </dgm:t>
    </dgm:pt>
    <dgm:pt modelId="{49D560D0-6279-4817-B0BE-E4DA7BAD4806}" type="parTrans" cxnId="{6EE0408D-11A6-4B3A-83AA-F01B9D9F5A1D}">
      <dgm:prSet/>
      <dgm:spPr/>
      <dgm:t>
        <a:bodyPr/>
        <a:lstStyle/>
        <a:p>
          <a:endParaRPr lang="en-US"/>
        </a:p>
      </dgm:t>
    </dgm:pt>
    <dgm:pt modelId="{57715C50-1B92-4222-A46E-A5E44E6BC2F5}" type="sibTrans" cxnId="{6EE0408D-11A6-4B3A-83AA-F01B9D9F5A1D}">
      <dgm:prSet/>
      <dgm:spPr/>
      <dgm:t>
        <a:bodyPr/>
        <a:lstStyle/>
        <a:p>
          <a:endParaRPr lang="en-US"/>
        </a:p>
      </dgm:t>
    </dgm:pt>
    <dgm:pt modelId="{15195066-311F-482F-AFD0-FAA46512FF9C}" type="pres">
      <dgm:prSet presAssocID="{5F6307EB-850B-40A0-B524-4224FE307269}" presName="root" presStyleCnt="0">
        <dgm:presLayoutVars>
          <dgm:dir/>
          <dgm:resizeHandles val="exact"/>
        </dgm:presLayoutVars>
      </dgm:prSet>
      <dgm:spPr/>
    </dgm:pt>
    <dgm:pt modelId="{6F34247E-1BE4-4D0B-A847-2D38B1AD915F}" type="pres">
      <dgm:prSet presAssocID="{7BACFF5B-FCC9-493E-AB8D-1D16D6FEE009}" presName="compNode" presStyleCnt="0"/>
      <dgm:spPr/>
    </dgm:pt>
    <dgm:pt modelId="{A7872BAE-C8FD-43EC-AC6A-458906E62CAA}" type="pres">
      <dgm:prSet presAssocID="{7BACFF5B-FCC9-493E-AB8D-1D16D6FEE009}" presName="bgRect" presStyleLbl="bgShp" presStyleIdx="0" presStyleCnt="2"/>
      <dgm:spPr/>
    </dgm:pt>
    <dgm:pt modelId="{A9E9E227-7E55-4AC4-AAF6-FB42D75271DB}" type="pres">
      <dgm:prSet presAssocID="{7BACFF5B-FCC9-493E-AB8D-1D16D6FEE0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EE2CF99-EA60-457B-B00E-AEBA075DF7C5}" type="pres">
      <dgm:prSet presAssocID="{7BACFF5B-FCC9-493E-AB8D-1D16D6FEE009}" presName="spaceRect" presStyleCnt="0"/>
      <dgm:spPr/>
    </dgm:pt>
    <dgm:pt modelId="{2D31987A-6785-4C51-9B36-D810F346427F}" type="pres">
      <dgm:prSet presAssocID="{7BACFF5B-FCC9-493E-AB8D-1D16D6FEE009}" presName="parTx" presStyleLbl="revTx" presStyleIdx="0" presStyleCnt="2">
        <dgm:presLayoutVars>
          <dgm:chMax val="0"/>
          <dgm:chPref val="0"/>
        </dgm:presLayoutVars>
      </dgm:prSet>
      <dgm:spPr/>
    </dgm:pt>
    <dgm:pt modelId="{0E727FFF-4D22-44CB-959C-2B4CE6E730FA}" type="pres">
      <dgm:prSet presAssocID="{0C3D0FEB-5C84-438A-B1F3-81E5D19B46B0}" presName="sibTrans" presStyleCnt="0"/>
      <dgm:spPr/>
    </dgm:pt>
    <dgm:pt modelId="{5192C997-7A20-4E8A-B77D-EBF3D5C29916}" type="pres">
      <dgm:prSet presAssocID="{1137AF7D-EE96-47FE-8243-40A98C52240C}" presName="compNode" presStyleCnt="0"/>
      <dgm:spPr/>
    </dgm:pt>
    <dgm:pt modelId="{D03A850D-F17D-4347-9B5B-D004C62ED77F}" type="pres">
      <dgm:prSet presAssocID="{1137AF7D-EE96-47FE-8243-40A98C52240C}" presName="bgRect" presStyleLbl="bgShp" presStyleIdx="1" presStyleCnt="2"/>
      <dgm:spPr/>
    </dgm:pt>
    <dgm:pt modelId="{493F3CB5-2CA8-4759-A632-CDEC127EA621}" type="pres">
      <dgm:prSet presAssocID="{1137AF7D-EE96-47FE-8243-40A98C52240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1AF884A4-4A21-4EE1-B294-C84CA6A2C82F}" type="pres">
      <dgm:prSet presAssocID="{1137AF7D-EE96-47FE-8243-40A98C52240C}" presName="spaceRect" presStyleCnt="0"/>
      <dgm:spPr/>
    </dgm:pt>
    <dgm:pt modelId="{F808B9AB-E402-432F-9482-5078573D84C9}" type="pres">
      <dgm:prSet presAssocID="{1137AF7D-EE96-47FE-8243-40A98C52240C}" presName="parTx" presStyleLbl="revTx" presStyleIdx="1" presStyleCnt="2">
        <dgm:presLayoutVars>
          <dgm:chMax val="0"/>
          <dgm:chPref val="0"/>
        </dgm:presLayoutVars>
      </dgm:prSet>
      <dgm:spPr/>
    </dgm:pt>
  </dgm:ptLst>
  <dgm:cxnLst>
    <dgm:cxn modelId="{99151912-8F8A-4C1D-8489-2E2087CDF510}" type="presOf" srcId="{5F6307EB-850B-40A0-B524-4224FE307269}" destId="{15195066-311F-482F-AFD0-FAA46512FF9C}" srcOrd="0" destOrd="0" presId="urn:microsoft.com/office/officeart/2018/2/layout/IconVerticalSolidList"/>
    <dgm:cxn modelId="{9E82F05D-BD10-4CD8-ADE6-A22AF4425D84}" srcId="{5F6307EB-850B-40A0-B524-4224FE307269}" destId="{7BACFF5B-FCC9-493E-AB8D-1D16D6FEE009}" srcOrd="0" destOrd="0" parTransId="{328FA118-462E-472B-84E0-2291CDB450BE}" sibTransId="{0C3D0FEB-5C84-438A-B1F3-81E5D19B46B0}"/>
    <dgm:cxn modelId="{6EE0408D-11A6-4B3A-83AA-F01B9D9F5A1D}" srcId="{5F6307EB-850B-40A0-B524-4224FE307269}" destId="{1137AF7D-EE96-47FE-8243-40A98C52240C}" srcOrd="1" destOrd="0" parTransId="{49D560D0-6279-4817-B0BE-E4DA7BAD4806}" sibTransId="{57715C50-1B92-4222-A46E-A5E44E6BC2F5}"/>
    <dgm:cxn modelId="{531B2698-D3E9-4331-B970-BEE8DE630672}" type="presOf" srcId="{7BACFF5B-FCC9-493E-AB8D-1D16D6FEE009}" destId="{2D31987A-6785-4C51-9B36-D810F346427F}" srcOrd="0" destOrd="0" presId="urn:microsoft.com/office/officeart/2018/2/layout/IconVerticalSolidList"/>
    <dgm:cxn modelId="{F01209B4-DE33-40AD-A7AB-C8339FB0AA8E}" type="presOf" srcId="{1137AF7D-EE96-47FE-8243-40A98C52240C}" destId="{F808B9AB-E402-432F-9482-5078573D84C9}" srcOrd="0" destOrd="0" presId="urn:microsoft.com/office/officeart/2018/2/layout/IconVerticalSolidList"/>
    <dgm:cxn modelId="{2798D453-D389-4875-AFB5-E542A70BE721}" type="presParOf" srcId="{15195066-311F-482F-AFD0-FAA46512FF9C}" destId="{6F34247E-1BE4-4D0B-A847-2D38B1AD915F}" srcOrd="0" destOrd="0" presId="urn:microsoft.com/office/officeart/2018/2/layout/IconVerticalSolidList"/>
    <dgm:cxn modelId="{069A1F64-EEEC-4692-9747-6C818915F269}" type="presParOf" srcId="{6F34247E-1BE4-4D0B-A847-2D38B1AD915F}" destId="{A7872BAE-C8FD-43EC-AC6A-458906E62CAA}" srcOrd="0" destOrd="0" presId="urn:microsoft.com/office/officeart/2018/2/layout/IconVerticalSolidList"/>
    <dgm:cxn modelId="{9E9644D7-9172-41E1-BA09-227C475CC479}" type="presParOf" srcId="{6F34247E-1BE4-4D0B-A847-2D38B1AD915F}" destId="{A9E9E227-7E55-4AC4-AAF6-FB42D75271DB}" srcOrd="1" destOrd="0" presId="urn:microsoft.com/office/officeart/2018/2/layout/IconVerticalSolidList"/>
    <dgm:cxn modelId="{22E4173C-4EBC-4003-A9DE-D468CC2B176A}" type="presParOf" srcId="{6F34247E-1BE4-4D0B-A847-2D38B1AD915F}" destId="{AEE2CF99-EA60-457B-B00E-AEBA075DF7C5}" srcOrd="2" destOrd="0" presId="urn:microsoft.com/office/officeart/2018/2/layout/IconVerticalSolidList"/>
    <dgm:cxn modelId="{F4599E6E-4F27-42D5-8D4B-8960EDAB9A61}" type="presParOf" srcId="{6F34247E-1BE4-4D0B-A847-2D38B1AD915F}" destId="{2D31987A-6785-4C51-9B36-D810F346427F}" srcOrd="3" destOrd="0" presId="urn:microsoft.com/office/officeart/2018/2/layout/IconVerticalSolidList"/>
    <dgm:cxn modelId="{C3031916-13F5-4D29-9325-8CB121501D55}" type="presParOf" srcId="{15195066-311F-482F-AFD0-FAA46512FF9C}" destId="{0E727FFF-4D22-44CB-959C-2B4CE6E730FA}" srcOrd="1" destOrd="0" presId="urn:microsoft.com/office/officeart/2018/2/layout/IconVerticalSolidList"/>
    <dgm:cxn modelId="{343BFF2E-A15D-4165-8F1C-802CDEAEB1CA}" type="presParOf" srcId="{15195066-311F-482F-AFD0-FAA46512FF9C}" destId="{5192C997-7A20-4E8A-B77D-EBF3D5C29916}" srcOrd="2" destOrd="0" presId="urn:microsoft.com/office/officeart/2018/2/layout/IconVerticalSolidList"/>
    <dgm:cxn modelId="{9900C5B5-D3ED-4D7E-A2AE-7A2F957664EA}" type="presParOf" srcId="{5192C997-7A20-4E8A-B77D-EBF3D5C29916}" destId="{D03A850D-F17D-4347-9B5B-D004C62ED77F}" srcOrd="0" destOrd="0" presId="urn:microsoft.com/office/officeart/2018/2/layout/IconVerticalSolidList"/>
    <dgm:cxn modelId="{08419B2E-64A9-4E63-9901-337BDCEE402A}" type="presParOf" srcId="{5192C997-7A20-4E8A-B77D-EBF3D5C29916}" destId="{493F3CB5-2CA8-4759-A632-CDEC127EA621}" srcOrd="1" destOrd="0" presId="urn:microsoft.com/office/officeart/2018/2/layout/IconVerticalSolidList"/>
    <dgm:cxn modelId="{7465A286-A408-4098-9B24-54F5A0C5C2CF}" type="presParOf" srcId="{5192C997-7A20-4E8A-B77D-EBF3D5C29916}" destId="{1AF884A4-4A21-4EE1-B294-C84CA6A2C82F}" srcOrd="2" destOrd="0" presId="urn:microsoft.com/office/officeart/2018/2/layout/IconVerticalSolidList"/>
    <dgm:cxn modelId="{358AEBF8-89CD-4052-9697-CA4CFD6711CB}" type="presParOf" srcId="{5192C997-7A20-4E8A-B77D-EBF3D5C29916}" destId="{F808B9AB-E402-432F-9482-5078573D84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6307EB-850B-40A0-B524-4224FE30726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ACFF5B-FCC9-493E-AB8D-1D16D6FEE009}">
      <dgm:prSet/>
      <dgm:spPr/>
      <dgm:t>
        <a:bodyPr/>
        <a:lstStyle/>
        <a:p>
          <a:pPr>
            <a:lnSpc>
              <a:spcPct val="100000"/>
            </a:lnSpc>
          </a:pPr>
          <a:r>
            <a:rPr lang="en-US" dirty="0"/>
            <a:t>How do you see the use of data driving decision making impacting clinical practice ?</a:t>
          </a:r>
        </a:p>
      </dgm:t>
    </dgm:pt>
    <dgm:pt modelId="{328FA118-462E-472B-84E0-2291CDB450BE}" type="parTrans" cxnId="{9E82F05D-BD10-4CD8-ADE6-A22AF4425D84}">
      <dgm:prSet/>
      <dgm:spPr/>
      <dgm:t>
        <a:bodyPr/>
        <a:lstStyle/>
        <a:p>
          <a:endParaRPr lang="en-US"/>
        </a:p>
      </dgm:t>
    </dgm:pt>
    <dgm:pt modelId="{0C3D0FEB-5C84-438A-B1F3-81E5D19B46B0}" type="sibTrans" cxnId="{9E82F05D-BD10-4CD8-ADE6-A22AF4425D84}">
      <dgm:prSet/>
      <dgm:spPr/>
      <dgm:t>
        <a:bodyPr/>
        <a:lstStyle/>
        <a:p>
          <a:endParaRPr lang="en-US"/>
        </a:p>
      </dgm:t>
    </dgm:pt>
    <dgm:pt modelId="{1137AF7D-EE96-47FE-8243-40A98C52240C}">
      <dgm:prSet/>
      <dgm:spPr/>
      <dgm:t>
        <a:bodyPr/>
        <a:lstStyle/>
        <a:p>
          <a:pPr>
            <a:lnSpc>
              <a:spcPct val="100000"/>
            </a:lnSpc>
          </a:pPr>
          <a:r>
            <a:rPr lang="en-US" dirty="0"/>
            <a:t>How could you use the data your organization already gathers to improve or impact clinical practice?</a:t>
          </a:r>
        </a:p>
      </dgm:t>
    </dgm:pt>
    <dgm:pt modelId="{49D560D0-6279-4817-B0BE-E4DA7BAD4806}" type="parTrans" cxnId="{6EE0408D-11A6-4B3A-83AA-F01B9D9F5A1D}">
      <dgm:prSet/>
      <dgm:spPr/>
      <dgm:t>
        <a:bodyPr/>
        <a:lstStyle/>
        <a:p>
          <a:endParaRPr lang="en-US"/>
        </a:p>
      </dgm:t>
    </dgm:pt>
    <dgm:pt modelId="{57715C50-1B92-4222-A46E-A5E44E6BC2F5}" type="sibTrans" cxnId="{6EE0408D-11A6-4B3A-83AA-F01B9D9F5A1D}">
      <dgm:prSet/>
      <dgm:spPr/>
      <dgm:t>
        <a:bodyPr/>
        <a:lstStyle/>
        <a:p>
          <a:endParaRPr lang="en-US"/>
        </a:p>
      </dgm:t>
    </dgm:pt>
    <dgm:pt modelId="{15195066-311F-482F-AFD0-FAA46512FF9C}" type="pres">
      <dgm:prSet presAssocID="{5F6307EB-850B-40A0-B524-4224FE307269}" presName="root" presStyleCnt="0">
        <dgm:presLayoutVars>
          <dgm:dir/>
          <dgm:resizeHandles val="exact"/>
        </dgm:presLayoutVars>
      </dgm:prSet>
      <dgm:spPr/>
    </dgm:pt>
    <dgm:pt modelId="{6F34247E-1BE4-4D0B-A847-2D38B1AD915F}" type="pres">
      <dgm:prSet presAssocID="{7BACFF5B-FCC9-493E-AB8D-1D16D6FEE009}" presName="compNode" presStyleCnt="0"/>
      <dgm:spPr/>
    </dgm:pt>
    <dgm:pt modelId="{A7872BAE-C8FD-43EC-AC6A-458906E62CAA}" type="pres">
      <dgm:prSet presAssocID="{7BACFF5B-FCC9-493E-AB8D-1D16D6FEE009}" presName="bgRect" presStyleLbl="bgShp" presStyleIdx="0" presStyleCnt="2"/>
      <dgm:spPr/>
    </dgm:pt>
    <dgm:pt modelId="{A9E9E227-7E55-4AC4-AAF6-FB42D75271DB}" type="pres">
      <dgm:prSet presAssocID="{7BACFF5B-FCC9-493E-AB8D-1D16D6FEE00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AEE2CF99-EA60-457B-B00E-AEBA075DF7C5}" type="pres">
      <dgm:prSet presAssocID="{7BACFF5B-FCC9-493E-AB8D-1D16D6FEE009}" presName="spaceRect" presStyleCnt="0"/>
      <dgm:spPr/>
    </dgm:pt>
    <dgm:pt modelId="{2D31987A-6785-4C51-9B36-D810F346427F}" type="pres">
      <dgm:prSet presAssocID="{7BACFF5B-FCC9-493E-AB8D-1D16D6FEE009}" presName="parTx" presStyleLbl="revTx" presStyleIdx="0" presStyleCnt="2">
        <dgm:presLayoutVars>
          <dgm:chMax val="0"/>
          <dgm:chPref val="0"/>
        </dgm:presLayoutVars>
      </dgm:prSet>
      <dgm:spPr/>
    </dgm:pt>
    <dgm:pt modelId="{0E727FFF-4D22-44CB-959C-2B4CE6E730FA}" type="pres">
      <dgm:prSet presAssocID="{0C3D0FEB-5C84-438A-B1F3-81E5D19B46B0}" presName="sibTrans" presStyleCnt="0"/>
      <dgm:spPr/>
    </dgm:pt>
    <dgm:pt modelId="{5192C997-7A20-4E8A-B77D-EBF3D5C29916}" type="pres">
      <dgm:prSet presAssocID="{1137AF7D-EE96-47FE-8243-40A98C52240C}" presName="compNode" presStyleCnt="0"/>
      <dgm:spPr/>
    </dgm:pt>
    <dgm:pt modelId="{D03A850D-F17D-4347-9B5B-D004C62ED77F}" type="pres">
      <dgm:prSet presAssocID="{1137AF7D-EE96-47FE-8243-40A98C52240C}" presName="bgRect" presStyleLbl="bgShp" presStyleIdx="1" presStyleCnt="2"/>
      <dgm:spPr/>
    </dgm:pt>
    <dgm:pt modelId="{493F3CB5-2CA8-4759-A632-CDEC127EA621}" type="pres">
      <dgm:prSet presAssocID="{1137AF7D-EE96-47FE-8243-40A98C52240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1AF884A4-4A21-4EE1-B294-C84CA6A2C82F}" type="pres">
      <dgm:prSet presAssocID="{1137AF7D-EE96-47FE-8243-40A98C52240C}" presName="spaceRect" presStyleCnt="0"/>
      <dgm:spPr/>
    </dgm:pt>
    <dgm:pt modelId="{F808B9AB-E402-432F-9482-5078573D84C9}" type="pres">
      <dgm:prSet presAssocID="{1137AF7D-EE96-47FE-8243-40A98C52240C}" presName="parTx" presStyleLbl="revTx" presStyleIdx="1" presStyleCnt="2">
        <dgm:presLayoutVars>
          <dgm:chMax val="0"/>
          <dgm:chPref val="0"/>
        </dgm:presLayoutVars>
      </dgm:prSet>
      <dgm:spPr/>
    </dgm:pt>
  </dgm:ptLst>
  <dgm:cxnLst>
    <dgm:cxn modelId="{99151912-8F8A-4C1D-8489-2E2087CDF510}" type="presOf" srcId="{5F6307EB-850B-40A0-B524-4224FE307269}" destId="{15195066-311F-482F-AFD0-FAA46512FF9C}" srcOrd="0" destOrd="0" presId="urn:microsoft.com/office/officeart/2018/2/layout/IconVerticalSolidList"/>
    <dgm:cxn modelId="{9E82F05D-BD10-4CD8-ADE6-A22AF4425D84}" srcId="{5F6307EB-850B-40A0-B524-4224FE307269}" destId="{7BACFF5B-FCC9-493E-AB8D-1D16D6FEE009}" srcOrd="0" destOrd="0" parTransId="{328FA118-462E-472B-84E0-2291CDB450BE}" sibTransId="{0C3D0FEB-5C84-438A-B1F3-81E5D19B46B0}"/>
    <dgm:cxn modelId="{6EE0408D-11A6-4B3A-83AA-F01B9D9F5A1D}" srcId="{5F6307EB-850B-40A0-B524-4224FE307269}" destId="{1137AF7D-EE96-47FE-8243-40A98C52240C}" srcOrd="1" destOrd="0" parTransId="{49D560D0-6279-4817-B0BE-E4DA7BAD4806}" sibTransId="{57715C50-1B92-4222-A46E-A5E44E6BC2F5}"/>
    <dgm:cxn modelId="{531B2698-D3E9-4331-B970-BEE8DE630672}" type="presOf" srcId="{7BACFF5B-FCC9-493E-AB8D-1D16D6FEE009}" destId="{2D31987A-6785-4C51-9B36-D810F346427F}" srcOrd="0" destOrd="0" presId="urn:microsoft.com/office/officeart/2018/2/layout/IconVerticalSolidList"/>
    <dgm:cxn modelId="{F01209B4-DE33-40AD-A7AB-C8339FB0AA8E}" type="presOf" srcId="{1137AF7D-EE96-47FE-8243-40A98C52240C}" destId="{F808B9AB-E402-432F-9482-5078573D84C9}" srcOrd="0" destOrd="0" presId="urn:microsoft.com/office/officeart/2018/2/layout/IconVerticalSolidList"/>
    <dgm:cxn modelId="{2798D453-D389-4875-AFB5-E542A70BE721}" type="presParOf" srcId="{15195066-311F-482F-AFD0-FAA46512FF9C}" destId="{6F34247E-1BE4-4D0B-A847-2D38B1AD915F}" srcOrd="0" destOrd="0" presId="urn:microsoft.com/office/officeart/2018/2/layout/IconVerticalSolidList"/>
    <dgm:cxn modelId="{069A1F64-EEEC-4692-9747-6C818915F269}" type="presParOf" srcId="{6F34247E-1BE4-4D0B-A847-2D38B1AD915F}" destId="{A7872BAE-C8FD-43EC-AC6A-458906E62CAA}" srcOrd="0" destOrd="0" presId="urn:microsoft.com/office/officeart/2018/2/layout/IconVerticalSolidList"/>
    <dgm:cxn modelId="{9E9644D7-9172-41E1-BA09-227C475CC479}" type="presParOf" srcId="{6F34247E-1BE4-4D0B-A847-2D38B1AD915F}" destId="{A9E9E227-7E55-4AC4-AAF6-FB42D75271DB}" srcOrd="1" destOrd="0" presId="urn:microsoft.com/office/officeart/2018/2/layout/IconVerticalSolidList"/>
    <dgm:cxn modelId="{22E4173C-4EBC-4003-A9DE-D468CC2B176A}" type="presParOf" srcId="{6F34247E-1BE4-4D0B-A847-2D38B1AD915F}" destId="{AEE2CF99-EA60-457B-B00E-AEBA075DF7C5}" srcOrd="2" destOrd="0" presId="urn:microsoft.com/office/officeart/2018/2/layout/IconVerticalSolidList"/>
    <dgm:cxn modelId="{F4599E6E-4F27-42D5-8D4B-8960EDAB9A61}" type="presParOf" srcId="{6F34247E-1BE4-4D0B-A847-2D38B1AD915F}" destId="{2D31987A-6785-4C51-9B36-D810F346427F}" srcOrd="3" destOrd="0" presId="urn:microsoft.com/office/officeart/2018/2/layout/IconVerticalSolidList"/>
    <dgm:cxn modelId="{C3031916-13F5-4D29-9325-8CB121501D55}" type="presParOf" srcId="{15195066-311F-482F-AFD0-FAA46512FF9C}" destId="{0E727FFF-4D22-44CB-959C-2B4CE6E730FA}" srcOrd="1" destOrd="0" presId="urn:microsoft.com/office/officeart/2018/2/layout/IconVerticalSolidList"/>
    <dgm:cxn modelId="{343BFF2E-A15D-4165-8F1C-802CDEAEB1CA}" type="presParOf" srcId="{15195066-311F-482F-AFD0-FAA46512FF9C}" destId="{5192C997-7A20-4E8A-B77D-EBF3D5C29916}" srcOrd="2" destOrd="0" presId="urn:microsoft.com/office/officeart/2018/2/layout/IconVerticalSolidList"/>
    <dgm:cxn modelId="{9900C5B5-D3ED-4D7E-A2AE-7A2F957664EA}" type="presParOf" srcId="{5192C997-7A20-4E8A-B77D-EBF3D5C29916}" destId="{D03A850D-F17D-4347-9B5B-D004C62ED77F}" srcOrd="0" destOrd="0" presId="urn:microsoft.com/office/officeart/2018/2/layout/IconVerticalSolidList"/>
    <dgm:cxn modelId="{08419B2E-64A9-4E63-9901-337BDCEE402A}" type="presParOf" srcId="{5192C997-7A20-4E8A-B77D-EBF3D5C29916}" destId="{493F3CB5-2CA8-4759-A632-CDEC127EA621}" srcOrd="1" destOrd="0" presId="urn:microsoft.com/office/officeart/2018/2/layout/IconVerticalSolidList"/>
    <dgm:cxn modelId="{7465A286-A408-4098-9B24-54F5A0C5C2CF}" type="presParOf" srcId="{5192C997-7A20-4E8A-B77D-EBF3D5C29916}" destId="{1AF884A4-4A21-4EE1-B294-C84CA6A2C82F}" srcOrd="2" destOrd="0" presId="urn:microsoft.com/office/officeart/2018/2/layout/IconVerticalSolidList"/>
    <dgm:cxn modelId="{358AEBF8-89CD-4052-9697-CA4CFD6711CB}" type="presParOf" srcId="{5192C997-7A20-4E8A-B77D-EBF3D5C29916}" destId="{F808B9AB-E402-432F-9482-5078573D84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B26D-D5C6-4529-9B1E-E006E097DFAC}">
      <dsp:nvSpPr>
        <dsp:cNvPr id="0" name=""/>
        <dsp:cNvSpPr/>
      </dsp:nvSpPr>
      <dsp:spPr>
        <a:xfrm>
          <a:off x="679050" y="53622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3F96A-BAD1-453E-97B6-FE83559281C2}">
      <dsp:nvSpPr>
        <dsp:cNvPr id="0" name=""/>
        <dsp:cNvSpPr/>
      </dsp:nvSpPr>
      <dsp:spPr>
        <a:xfrm>
          <a:off x="1081237" y="93840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9C75CA-B35B-47AB-AE01-336E52345162}">
      <dsp:nvSpPr>
        <dsp:cNvPr id="0" name=""/>
        <dsp:cNvSpPr/>
      </dsp:nvSpPr>
      <dsp:spPr>
        <a:xfrm>
          <a:off x="75768" y="30112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Access Dashboard</a:t>
          </a:r>
        </a:p>
      </dsp:txBody>
      <dsp:txXfrm>
        <a:off x="75768" y="3011222"/>
        <a:ext cx="3093750" cy="720000"/>
      </dsp:txXfrm>
    </dsp:sp>
    <dsp:sp modelId="{8FDAFCB0-5940-4199-9303-CE3728A142FE}">
      <dsp:nvSpPr>
        <dsp:cNvPr id="0" name=""/>
        <dsp:cNvSpPr/>
      </dsp:nvSpPr>
      <dsp:spPr>
        <a:xfrm>
          <a:off x="4314206" y="53622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66FD7F-9DD9-4BDC-9883-AC129121F0D3}">
      <dsp:nvSpPr>
        <dsp:cNvPr id="0" name=""/>
        <dsp:cNvSpPr/>
      </dsp:nvSpPr>
      <dsp:spPr>
        <a:xfrm>
          <a:off x="4716393" y="93840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C1E0B9-4B88-49D0-AD39-136A6609AA57}">
      <dsp:nvSpPr>
        <dsp:cNvPr id="0" name=""/>
        <dsp:cNvSpPr/>
      </dsp:nvSpPr>
      <dsp:spPr>
        <a:xfrm>
          <a:off x="3710925" y="30112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Rooming Report</a:t>
          </a:r>
        </a:p>
      </dsp:txBody>
      <dsp:txXfrm>
        <a:off x="3710925" y="3011222"/>
        <a:ext cx="3093750" cy="720000"/>
      </dsp:txXfrm>
    </dsp:sp>
    <dsp:sp modelId="{367E14D9-0B90-4EFC-9B92-6A4D3EB759C9}">
      <dsp:nvSpPr>
        <dsp:cNvPr id="0" name=""/>
        <dsp:cNvSpPr/>
      </dsp:nvSpPr>
      <dsp:spPr>
        <a:xfrm>
          <a:off x="7949362" y="536221"/>
          <a:ext cx="1887187" cy="18871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B26CED-B8E6-415F-9E91-1BF3E5D38F4E}">
      <dsp:nvSpPr>
        <dsp:cNvPr id="0" name=""/>
        <dsp:cNvSpPr/>
      </dsp:nvSpPr>
      <dsp:spPr>
        <a:xfrm>
          <a:off x="8351550" y="93840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943BBD-6776-4516-8B5F-C2CD507D3E70}">
      <dsp:nvSpPr>
        <dsp:cNvPr id="0" name=""/>
        <dsp:cNvSpPr/>
      </dsp:nvSpPr>
      <dsp:spPr>
        <a:xfrm>
          <a:off x="7346081" y="301122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Health Equity measures</a:t>
          </a:r>
        </a:p>
      </dsp:txBody>
      <dsp:txXfrm>
        <a:off x="7346081" y="3011222"/>
        <a:ext cx="309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72BAE-C8FD-43EC-AC6A-458906E62CAA}">
      <dsp:nvSpPr>
        <dsp:cNvPr id="0" name=""/>
        <dsp:cNvSpPr/>
      </dsp:nvSpPr>
      <dsp:spPr>
        <a:xfrm>
          <a:off x="0" y="693459"/>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9E227-7E55-4AC4-AAF6-FB42D75271DB}">
      <dsp:nvSpPr>
        <dsp:cNvPr id="0" name=""/>
        <dsp:cNvSpPr/>
      </dsp:nvSpPr>
      <dsp:spPr>
        <a:xfrm>
          <a:off x="387270" y="981512"/>
          <a:ext cx="704128" cy="704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1987A-6785-4C51-9B36-D810F346427F}">
      <dsp:nvSpPr>
        <dsp:cNvPr id="0" name=""/>
        <dsp:cNvSpPr/>
      </dsp:nvSpPr>
      <dsp:spPr>
        <a:xfrm>
          <a:off x="1478669" y="693459"/>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b="0" i="0" u="none" strike="noStrike" kern="1200" dirty="0">
              <a:effectLst/>
              <a:latin typeface="Arial" panose="020B0604020202020204" pitchFamily="34" charset="0"/>
            </a:rPr>
            <a:t>What types of data visualization tools do you use for data reporting?</a:t>
          </a:r>
          <a:endParaRPr lang="en-US" sz="2500" kern="1200" dirty="0"/>
        </a:p>
      </dsp:txBody>
      <dsp:txXfrm>
        <a:off x="1478669" y="693459"/>
        <a:ext cx="9036930" cy="1280233"/>
      </dsp:txXfrm>
    </dsp:sp>
    <dsp:sp modelId="{D03A850D-F17D-4347-9B5B-D004C62ED77F}">
      <dsp:nvSpPr>
        <dsp:cNvPr id="0" name=""/>
        <dsp:cNvSpPr/>
      </dsp:nvSpPr>
      <dsp:spPr>
        <a:xfrm>
          <a:off x="0" y="2293751"/>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F3CB5-2CA8-4759-A632-CDEC127EA621}">
      <dsp:nvSpPr>
        <dsp:cNvPr id="0" name=""/>
        <dsp:cNvSpPr/>
      </dsp:nvSpPr>
      <dsp:spPr>
        <a:xfrm>
          <a:off x="387270" y="2581803"/>
          <a:ext cx="704128" cy="704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08B9AB-E402-432F-9482-5078573D84C9}">
      <dsp:nvSpPr>
        <dsp:cNvPr id="0" name=""/>
        <dsp:cNvSpPr/>
      </dsp:nvSpPr>
      <dsp:spPr>
        <a:xfrm>
          <a:off x="1478669" y="2293751"/>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b="0" i="0" u="none" strike="noStrike" kern="1200" dirty="0">
              <a:effectLst/>
              <a:latin typeface="Arial" panose="020B0604020202020204" pitchFamily="34" charset="0"/>
            </a:rPr>
            <a:t>What types of data are you reporting on a regular basis?</a:t>
          </a:r>
          <a:endParaRPr lang="en-US" sz="2500" kern="1200" dirty="0"/>
        </a:p>
      </dsp:txBody>
      <dsp:txXfrm>
        <a:off x="1478669" y="2293751"/>
        <a:ext cx="9036930" cy="1280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13DAF-31BB-4F5F-BF41-02A771F23285}">
      <dsp:nvSpPr>
        <dsp:cNvPr id="0" name=""/>
        <dsp:cNvSpPr/>
      </dsp:nvSpPr>
      <dsp:spPr>
        <a:xfrm>
          <a:off x="0" y="33975"/>
          <a:ext cx="10515600" cy="16485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Problem identified- </a:t>
          </a:r>
          <a:r>
            <a:rPr lang="en-US" sz="2300" b="0" kern="1200" dirty="0"/>
            <a:t>staff felt data for last menstrual period date was lower than it should be and wanted an audit of the data. </a:t>
          </a:r>
        </a:p>
      </dsp:txBody>
      <dsp:txXfrm>
        <a:off x="80473" y="114448"/>
        <a:ext cx="10354654" cy="1487554"/>
      </dsp:txXfrm>
    </dsp:sp>
    <dsp:sp modelId="{8DCA29AC-1C20-4303-BA75-5E8C33A7F349}">
      <dsp:nvSpPr>
        <dsp:cNvPr id="0" name=""/>
        <dsp:cNvSpPr/>
      </dsp:nvSpPr>
      <dsp:spPr>
        <a:xfrm>
          <a:off x="0" y="1748715"/>
          <a:ext cx="10515600" cy="16485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Solution-</a:t>
          </a:r>
          <a:r>
            <a:rPr lang="en-US" sz="2300" kern="1200" dirty="0"/>
            <a:t> Reviewed with Nurse Practitioner what field they wanted data from using screen shares.  Discovered the LMP field is a subset of OB Status.  Fuller picture using OB Status reviewed compared to LMP date. Restructured query to pull OB Status</a:t>
          </a:r>
        </a:p>
      </dsp:txBody>
      <dsp:txXfrm>
        <a:off x="80473" y="1829188"/>
        <a:ext cx="10354654" cy="1487554"/>
      </dsp:txXfrm>
    </dsp:sp>
    <dsp:sp modelId="{1263B67E-E390-418A-BEC6-36933711E8EC}">
      <dsp:nvSpPr>
        <dsp:cNvPr id="0" name=""/>
        <dsp:cNvSpPr/>
      </dsp:nvSpPr>
      <dsp:spPr>
        <a:xfrm>
          <a:off x="0" y="3463456"/>
          <a:ext cx="10515600" cy="16485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Result</a:t>
          </a:r>
          <a:r>
            <a:rPr lang="en-US" sz="2300" kern="1200" dirty="0"/>
            <a:t>- Looking at non-street outreach office visits, percent where OB Status was reviewed was 73.4% compared to 27.6% where LMP date was listed.  LMP date may not be completed for a variety of reasons and using that to indicate OB status was not capturing the full picture.  </a:t>
          </a:r>
        </a:p>
      </dsp:txBody>
      <dsp:txXfrm>
        <a:off x="80473" y="3543929"/>
        <a:ext cx="10354654" cy="1487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13DAF-31BB-4F5F-BF41-02A771F23285}">
      <dsp:nvSpPr>
        <dsp:cNvPr id="0" name=""/>
        <dsp:cNvSpPr/>
      </dsp:nvSpPr>
      <dsp:spPr>
        <a:xfrm>
          <a:off x="0" y="44460"/>
          <a:ext cx="10515600" cy="164150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Problem identified- </a:t>
          </a:r>
          <a:r>
            <a:rPr lang="en-US" sz="2300" kern="1200" dirty="0"/>
            <a:t>missing Care Everywhere data (lab results and procedures) when using Clarity for data reporting.  Could see available results in EPIC, but could not access for reporting. Hand audit all patients to determine if there was data-time intensive</a:t>
          </a:r>
        </a:p>
      </dsp:txBody>
      <dsp:txXfrm>
        <a:off x="80132" y="124592"/>
        <a:ext cx="10355336" cy="1481245"/>
      </dsp:txXfrm>
    </dsp:sp>
    <dsp:sp modelId="{8DCA29AC-1C20-4303-BA75-5E8C33A7F349}">
      <dsp:nvSpPr>
        <dsp:cNvPr id="0" name=""/>
        <dsp:cNvSpPr/>
      </dsp:nvSpPr>
      <dsp:spPr>
        <a:xfrm>
          <a:off x="0" y="1752211"/>
          <a:ext cx="10515600" cy="164150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Solution-</a:t>
          </a:r>
          <a:r>
            <a:rPr lang="en-US" sz="2300" kern="1200" dirty="0"/>
            <a:t> Worked with EPIC to make Care Everywhere tables available and worked with affiliates and as a team to determine correct </a:t>
          </a:r>
          <a:r>
            <a:rPr lang="en-US" sz="2300" kern="1200" dirty="0" err="1"/>
            <a:t>sql</a:t>
          </a:r>
          <a:r>
            <a:rPr lang="en-US" sz="2300" kern="1200" dirty="0"/>
            <a:t> code to extract care everywhere data in queries</a:t>
          </a:r>
        </a:p>
      </dsp:txBody>
      <dsp:txXfrm>
        <a:off x="80132" y="1832343"/>
        <a:ext cx="10355336" cy="1481245"/>
      </dsp:txXfrm>
    </dsp:sp>
    <dsp:sp modelId="{1263B67E-E390-418A-BEC6-36933711E8EC}">
      <dsp:nvSpPr>
        <dsp:cNvPr id="0" name=""/>
        <dsp:cNvSpPr/>
      </dsp:nvSpPr>
      <dsp:spPr>
        <a:xfrm>
          <a:off x="0" y="3459961"/>
          <a:ext cx="10515600" cy="164150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Result</a:t>
          </a:r>
          <a:r>
            <a:rPr lang="en-US" sz="2300" kern="1200"/>
            <a:t>- More complete/timely data used in UDS reporting and in other reports.  Example- found timely HBA1c tests for 40 more diabetic patients using sql vs hand audits of 40 charts.   Expanded to HIV screening, colorectal screening, mammograms and cervical screening</a:t>
          </a:r>
        </a:p>
      </dsp:txBody>
      <dsp:txXfrm>
        <a:off x="80132" y="3540093"/>
        <a:ext cx="10355336" cy="1481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72BAE-C8FD-43EC-AC6A-458906E62CAA}">
      <dsp:nvSpPr>
        <dsp:cNvPr id="0" name=""/>
        <dsp:cNvSpPr/>
      </dsp:nvSpPr>
      <dsp:spPr>
        <a:xfrm>
          <a:off x="0" y="693459"/>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9E227-7E55-4AC4-AAF6-FB42D75271DB}">
      <dsp:nvSpPr>
        <dsp:cNvPr id="0" name=""/>
        <dsp:cNvSpPr/>
      </dsp:nvSpPr>
      <dsp:spPr>
        <a:xfrm>
          <a:off x="387270" y="981512"/>
          <a:ext cx="704128" cy="704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1987A-6785-4C51-9B36-D810F346427F}">
      <dsp:nvSpPr>
        <dsp:cNvPr id="0" name=""/>
        <dsp:cNvSpPr/>
      </dsp:nvSpPr>
      <dsp:spPr>
        <a:xfrm>
          <a:off x="1478669" y="693459"/>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kern="1200"/>
            <a:t>How are you involving staff in data review?</a:t>
          </a:r>
        </a:p>
      </dsp:txBody>
      <dsp:txXfrm>
        <a:off x="1478669" y="693459"/>
        <a:ext cx="9036930" cy="1280233"/>
      </dsp:txXfrm>
    </dsp:sp>
    <dsp:sp modelId="{D03A850D-F17D-4347-9B5B-D004C62ED77F}">
      <dsp:nvSpPr>
        <dsp:cNvPr id="0" name=""/>
        <dsp:cNvSpPr/>
      </dsp:nvSpPr>
      <dsp:spPr>
        <a:xfrm>
          <a:off x="0" y="2293751"/>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F3CB5-2CA8-4759-A632-CDEC127EA621}">
      <dsp:nvSpPr>
        <dsp:cNvPr id="0" name=""/>
        <dsp:cNvSpPr/>
      </dsp:nvSpPr>
      <dsp:spPr>
        <a:xfrm>
          <a:off x="387270" y="2581803"/>
          <a:ext cx="704128" cy="704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08B9AB-E402-432F-9482-5078573D84C9}">
      <dsp:nvSpPr>
        <dsp:cNvPr id="0" name=""/>
        <dsp:cNvSpPr/>
      </dsp:nvSpPr>
      <dsp:spPr>
        <a:xfrm>
          <a:off x="1478669" y="2293751"/>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kern="1200"/>
            <a:t>How are you using data for QI improvements?</a:t>
          </a:r>
        </a:p>
      </dsp:txBody>
      <dsp:txXfrm>
        <a:off x="1478669" y="2293751"/>
        <a:ext cx="9036930" cy="1280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72BAE-C8FD-43EC-AC6A-458906E62CAA}">
      <dsp:nvSpPr>
        <dsp:cNvPr id="0" name=""/>
        <dsp:cNvSpPr/>
      </dsp:nvSpPr>
      <dsp:spPr>
        <a:xfrm>
          <a:off x="0" y="693459"/>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9E227-7E55-4AC4-AAF6-FB42D75271DB}">
      <dsp:nvSpPr>
        <dsp:cNvPr id="0" name=""/>
        <dsp:cNvSpPr/>
      </dsp:nvSpPr>
      <dsp:spPr>
        <a:xfrm>
          <a:off x="387270" y="981512"/>
          <a:ext cx="704128" cy="704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1987A-6785-4C51-9B36-D810F346427F}">
      <dsp:nvSpPr>
        <dsp:cNvPr id="0" name=""/>
        <dsp:cNvSpPr/>
      </dsp:nvSpPr>
      <dsp:spPr>
        <a:xfrm>
          <a:off x="1478669" y="693459"/>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kern="1200" dirty="0"/>
            <a:t>How do you see the use of data driving decision making impacting clinical practice ?</a:t>
          </a:r>
        </a:p>
      </dsp:txBody>
      <dsp:txXfrm>
        <a:off x="1478669" y="693459"/>
        <a:ext cx="9036930" cy="1280233"/>
      </dsp:txXfrm>
    </dsp:sp>
    <dsp:sp modelId="{D03A850D-F17D-4347-9B5B-D004C62ED77F}">
      <dsp:nvSpPr>
        <dsp:cNvPr id="0" name=""/>
        <dsp:cNvSpPr/>
      </dsp:nvSpPr>
      <dsp:spPr>
        <a:xfrm>
          <a:off x="0" y="2293751"/>
          <a:ext cx="10515600" cy="12802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F3CB5-2CA8-4759-A632-CDEC127EA621}">
      <dsp:nvSpPr>
        <dsp:cNvPr id="0" name=""/>
        <dsp:cNvSpPr/>
      </dsp:nvSpPr>
      <dsp:spPr>
        <a:xfrm>
          <a:off x="387270" y="2581803"/>
          <a:ext cx="704128" cy="704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08B9AB-E402-432F-9482-5078573D84C9}">
      <dsp:nvSpPr>
        <dsp:cNvPr id="0" name=""/>
        <dsp:cNvSpPr/>
      </dsp:nvSpPr>
      <dsp:spPr>
        <a:xfrm>
          <a:off x="1478669" y="2293751"/>
          <a:ext cx="9036930" cy="1280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491" tIns="135491" rIns="135491" bIns="135491" numCol="1" spcCol="1270" anchor="ctr" anchorCtr="0">
          <a:noAutofit/>
        </a:bodyPr>
        <a:lstStyle/>
        <a:p>
          <a:pPr marL="0" lvl="0" indent="0" algn="l" defTabSz="1111250">
            <a:lnSpc>
              <a:spcPct val="100000"/>
            </a:lnSpc>
            <a:spcBef>
              <a:spcPct val="0"/>
            </a:spcBef>
            <a:spcAft>
              <a:spcPct val="35000"/>
            </a:spcAft>
            <a:buNone/>
          </a:pPr>
          <a:r>
            <a:rPr lang="en-US" sz="2500" kern="1200" dirty="0"/>
            <a:t>How could you use the data your organization already gathers to improve or impact clinical practice?</a:t>
          </a:r>
        </a:p>
      </dsp:txBody>
      <dsp:txXfrm>
        <a:off x="1478669" y="2293751"/>
        <a:ext cx="9036930" cy="128023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627EE-2C62-4320-AF34-0B24040E6539}"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BA51C-0CA4-408F-B147-B0584D1085E2}" type="slidenum">
              <a:rPr lang="en-US" smtClean="0"/>
              <a:t>‹#›</a:t>
            </a:fld>
            <a:endParaRPr lang="en-US"/>
          </a:p>
        </p:txBody>
      </p:sp>
    </p:spTree>
    <p:extLst>
      <p:ext uri="{BB962C8B-B14F-4D97-AF65-F5344CB8AC3E}">
        <p14:creationId xmlns:p14="http://schemas.microsoft.com/office/powerpoint/2010/main" val="34010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a:p>
            <a:endParaRPr lang="en-US" dirty="0"/>
          </a:p>
          <a:p>
            <a:r>
              <a:rPr lang="en-US" dirty="0"/>
              <a:t>General population, patients served</a:t>
            </a:r>
          </a:p>
        </p:txBody>
      </p:sp>
      <p:sp>
        <p:nvSpPr>
          <p:cNvPr id="4" name="Slide Number Placeholder 3"/>
          <p:cNvSpPr>
            <a:spLocks noGrp="1"/>
          </p:cNvSpPr>
          <p:nvPr>
            <p:ph type="sldNum" sz="quarter" idx="5"/>
          </p:nvPr>
        </p:nvSpPr>
        <p:spPr/>
        <p:txBody>
          <a:bodyPr/>
          <a:lstStyle/>
          <a:p>
            <a:fld id="{140BA51C-0CA4-408F-B147-B0584D1085E2}" type="slidenum">
              <a:rPr lang="en-US" smtClean="0"/>
              <a:t>11</a:t>
            </a:fld>
            <a:endParaRPr lang="en-US"/>
          </a:p>
        </p:txBody>
      </p:sp>
    </p:spTree>
    <p:extLst>
      <p:ext uri="{BB962C8B-B14F-4D97-AF65-F5344CB8AC3E}">
        <p14:creationId xmlns:p14="http://schemas.microsoft.com/office/powerpoint/2010/main" val="846294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16A2-22DA-911D-8036-23A6C1A44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70796-CBE4-62B0-17C7-3662E588A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44642-8A30-9BEE-EC23-DE2B1E0F1435}"/>
              </a:ext>
            </a:extLst>
          </p:cNvPr>
          <p:cNvSpPr>
            <a:spLocks noGrp="1"/>
          </p:cNvSpPr>
          <p:nvPr>
            <p:ph type="body" idx="1"/>
          </p:nvPr>
        </p:nvSpPr>
        <p:spPr/>
        <p:txBody>
          <a:bodyPr/>
          <a:lstStyle/>
          <a:p>
            <a:r>
              <a:rPr lang="en-US" u="sng" dirty="0"/>
              <a:t>Naomi</a:t>
            </a:r>
          </a:p>
          <a:p>
            <a:pPr marL="171450" indent="-171450">
              <a:buFont typeface="Arial" panose="020B0604020202020204" pitchFamily="34" charset="0"/>
              <a:buChar char="•"/>
            </a:pPr>
            <a:r>
              <a:rPr lang="en-US" dirty="0">
                <a:effectLst/>
              </a:rPr>
              <a:t>Def of CI: The act of improving customer satisfaction through continuous and incremental improvements to processes by removing unnecessary steps or activities. </a:t>
            </a:r>
            <a:br>
              <a:rPr lang="en-US" sz="1200" b="0" i="0" u="none" strike="noStrike" kern="1200" baseline="0" dirty="0">
                <a:solidFill>
                  <a:schemeClr val="tx1"/>
                </a:solidFill>
                <a:latin typeface="+mn-lt"/>
              </a:rPr>
            </a:br>
            <a:r>
              <a:rPr lang="en-US" sz="1200" b="0" i="0" u="none" strike="noStrike" kern="1200" baseline="0" dirty="0">
                <a:solidFill>
                  <a:schemeClr val="tx1"/>
                </a:solidFill>
                <a:latin typeface="+mn-lt"/>
              </a:rPr>
              <a:t>The word “improvements” requires data, qualitative, quantitative – to know whether improvement happened. This is a LEAN definition of CI.</a:t>
            </a:r>
          </a:p>
          <a:p>
            <a:pPr marL="171450" indent="-171450">
              <a:buFont typeface="Arial" panose="020B0604020202020204" pitchFamily="34" charset="0"/>
              <a:buChar char="•"/>
            </a:pPr>
            <a:r>
              <a:rPr lang="en-US" sz="1200" b="0" i="0" u="none" strike="noStrike" kern="1200" baseline="0" dirty="0">
                <a:solidFill>
                  <a:schemeClr val="tx1"/>
                </a:solidFill>
                <a:latin typeface="+mn-lt"/>
              </a:rPr>
              <a:t>It’s focusing on removing things &gt; some definitions are about control how things vary – some definitions focus on how quickly things are functional.</a:t>
            </a:r>
          </a:p>
          <a:p>
            <a:pPr marL="171450" indent="-171450">
              <a:buFont typeface="Arial" panose="020B0604020202020204" pitchFamily="34" charset="0"/>
              <a:buChar char="•"/>
            </a:pPr>
            <a:r>
              <a:rPr lang="en-US" sz="1200" b="0" i="0" u="none" strike="noStrike" kern="1200" baseline="0" dirty="0">
                <a:solidFill>
                  <a:schemeClr val="tx1"/>
                </a:solidFill>
                <a:latin typeface="+mn-lt"/>
              </a:rPr>
              <a:t>We can continue to refine our own understanding of the definitions of CI and how they align and support the work we do (and our own approach to them).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all the core values are related – interconnected to each other- all the core values support and are supported in continuous improvement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when culture of continuous improvement is there, values the employee input = </a:t>
            </a:r>
            <a:r>
              <a:rPr lang="en-US" sz="1200" b="1" i="0" u="none" strike="noStrike" kern="1200" baseline="0" dirty="0">
                <a:solidFill>
                  <a:schemeClr val="tx1"/>
                </a:solidFill>
                <a:latin typeface="+mn-lt"/>
                <a:ea typeface="+mn-ea"/>
                <a:cs typeface="+mn-cs"/>
              </a:rPr>
              <a:t>employee engagement</a:t>
            </a:r>
            <a:r>
              <a:rPr lang="en-US" sz="1200" b="0" i="0" u="none" strike="noStrike" kern="1200" baseline="0" dirty="0">
                <a:solidFill>
                  <a:schemeClr val="tx1"/>
                </a:solidFill>
                <a:latin typeface="+mn-lt"/>
                <a:ea typeface="+mn-ea"/>
                <a:cs typeface="+mn-cs"/>
              </a:rPr>
              <a:t> &gt; when you can decide what your work looks like, you’re engaged, invested in the outcomes</a:t>
            </a:r>
          </a:p>
          <a:p>
            <a:pPr marL="171450" indent="-171450">
              <a:buFont typeface="Arial" panose="020B0604020202020204" pitchFamily="34" charset="0"/>
              <a:buChar char="•"/>
            </a:pPr>
            <a:r>
              <a:rPr lang="en-US" sz="1200" b="1" i="0" u="none" strike="noStrike" kern="1200" baseline="0" dirty="0">
                <a:solidFill>
                  <a:schemeClr val="tx1"/>
                </a:solidFill>
                <a:latin typeface="+mn-lt"/>
              </a:rPr>
              <a:t>Customer Service</a:t>
            </a:r>
            <a:r>
              <a:rPr lang="en-US" sz="1200" i="0" u="none" strike="noStrike" kern="1200" baseline="0" dirty="0">
                <a:solidFill>
                  <a:schemeClr val="tx1"/>
                </a:solidFill>
                <a:latin typeface="+mn-lt"/>
              </a:rPr>
              <a:t> is lean principle to guide changes we make</a:t>
            </a:r>
          </a:p>
          <a:p>
            <a:r>
              <a:rPr lang="en-US" sz="1200" b="1" i="0" u="none" strike="noStrike" kern="1200" baseline="0" dirty="0">
                <a:solidFill>
                  <a:schemeClr val="tx1"/>
                </a:solidFill>
                <a:latin typeface="+mn-lt"/>
              </a:rPr>
              <a:t>Diversity and Inclusion</a:t>
            </a:r>
            <a:r>
              <a:rPr lang="en-US" sz="1200" i="0" u="none" strike="noStrike" kern="1200" baseline="0" dirty="0">
                <a:solidFill>
                  <a:schemeClr val="tx1"/>
                </a:solidFill>
                <a:latin typeface="+mn-lt"/>
              </a:rPr>
              <a:t> continuous improvement values innovative and unique ideas from diverse perspectives</a:t>
            </a:r>
          </a:p>
          <a:p>
            <a:r>
              <a:rPr lang="en-US" sz="1200" b="1" i="0" u="none" strike="noStrike" kern="1200" baseline="0" dirty="0">
                <a:solidFill>
                  <a:schemeClr val="tx1"/>
                </a:solidFill>
                <a:latin typeface="+mn-lt"/>
              </a:rPr>
              <a:t>Workforce Development </a:t>
            </a:r>
            <a:r>
              <a:rPr lang="en-US" sz="1200" i="0" u="none" strike="noStrike" kern="1200" baseline="0" dirty="0">
                <a:solidFill>
                  <a:schemeClr val="tx1"/>
                </a:solidFill>
                <a:latin typeface="+mn-lt"/>
              </a:rPr>
              <a:t>CI seeks to empower the workforce to develop skills, process, methods to improve; those who do the work, make the solutions</a:t>
            </a:r>
          </a:p>
          <a:p>
            <a:endParaRPr lang="en-US" sz="120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So really, the core values are all tools for us – and in fact, </a:t>
            </a:r>
          </a:p>
          <a:p>
            <a:r>
              <a:rPr lang="en-US" sz="1200" b="0" i="0" u="none" strike="noStrike" kern="1200" baseline="0" dirty="0">
                <a:solidFill>
                  <a:schemeClr val="tx1"/>
                </a:solidFill>
                <a:latin typeface="+mn-lt"/>
                <a:ea typeface="+mn-ea"/>
                <a:cs typeface="+mn-cs"/>
              </a:rPr>
              <a:t>The county also has “core value behaviors” that we’ve outlined as a tool and that is…..</a:t>
            </a:r>
          </a:p>
          <a:p>
            <a:endParaRPr lang="en-US" dirty="0"/>
          </a:p>
        </p:txBody>
      </p:sp>
      <p:sp>
        <p:nvSpPr>
          <p:cNvPr id="4" name="Slide Number Placeholder 3">
            <a:extLst>
              <a:ext uri="{FF2B5EF4-FFF2-40B4-BE49-F238E27FC236}">
                <a16:creationId xmlns:a16="http://schemas.microsoft.com/office/drawing/2014/main" id="{52AF9DB1-0686-9902-8FE5-D5F3BF9F8474}"/>
              </a:ext>
            </a:extLst>
          </p:cNvPr>
          <p:cNvSpPr>
            <a:spLocks noGrp="1"/>
          </p:cNvSpPr>
          <p:nvPr>
            <p:ph type="sldNum" sz="quarter" idx="5"/>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32905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Naomi</a:t>
            </a:r>
          </a:p>
          <a:p>
            <a:endParaRPr lang="en-US" dirty="0"/>
          </a:p>
          <a:p>
            <a:r>
              <a:rPr lang="en-US" dirty="0"/>
              <a:t>124</a:t>
            </a:r>
          </a:p>
          <a:p>
            <a:r>
              <a:rPr lang="en-US" dirty="0"/>
              <a:t>As we go about improving and innovating there are some fundamentals we try to keep in mind</a:t>
            </a:r>
          </a:p>
        </p:txBody>
      </p:sp>
      <p:sp>
        <p:nvSpPr>
          <p:cNvPr id="4" name="Slide Number Placeholder 3"/>
          <p:cNvSpPr>
            <a:spLocks noGrp="1"/>
          </p:cNvSpPr>
          <p:nvPr>
            <p:ph type="sldNum" sz="quarter" idx="5"/>
          </p:nvPr>
        </p:nvSpPr>
        <p:spPr/>
        <p:txBody>
          <a:bodyPr/>
          <a:lstStyle/>
          <a:p>
            <a:fld id="{D46D5A1F-1E19-AB4D-9F91-E209B821ADD1}" type="slidenum">
              <a:rPr lang="en-US" smtClean="0"/>
              <a:t>13</a:t>
            </a:fld>
            <a:endParaRPr lang="en-US"/>
          </a:p>
        </p:txBody>
      </p:sp>
    </p:spTree>
    <p:extLst>
      <p:ext uri="{BB962C8B-B14F-4D97-AF65-F5344CB8AC3E}">
        <p14:creationId xmlns:p14="http://schemas.microsoft.com/office/powerpoint/2010/main" val="321866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a:p>
            <a:endParaRPr lang="en-US" dirty="0"/>
          </a:p>
          <a:p>
            <a:endParaRPr lang="en-US" dirty="0"/>
          </a:p>
          <a:p>
            <a:r>
              <a:rPr lang="en-US" dirty="0"/>
              <a:t>125</a:t>
            </a:r>
          </a:p>
          <a:p>
            <a:endParaRPr lang="en-US" dirty="0"/>
          </a:p>
        </p:txBody>
      </p:sp>
      <p:sp>
        <p:nvSpPr>
          <p:cNvPr id="4" name="Slide Number Placeholder 3"/>
          <p:cNvSpPr>
            <a:spLocks noGrp="1"/>
          </p:cNvSpPr>
          <p:nvPr>
            <p:ph type="sldNum" sz="quarter" idx="5"/>
          </p:nvPr>
        </p:nvSpPr>
        <p:spPr/>
        <p:txBody>
          <a:bodyPr/>
          <a:lstStyle/>
          <a:p>
            <a:fld id="{D46D5A1F-1E19-AB4D-9F91-E209B821ADD1}" type="slidenum">
              <a:rPr lang="en-US" smtClean="0"/>
              <a:t>14</a:t>
            </a:fld>
            <a:endParaRPr lang="en-US"/>
          </a:p>
        </p:txBody>
      </p:sp>
    </p:spTree>
    <p:extLst>
      <p:ext uri="{BB962C8B-B14F-4D97-AF65-F5344CB8AC3E}">
        <p14:creationId xmlns:p14="http://schemas.microsoft.com/office/powerpoint/2010/main" val="86798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15</a:t>
            </a:fld>
            <a:endParaRPr lang="en-US"/>
          </a:p>
        </p:txBody>
      </p:sp>
    </p:spTree>
    <p:extLst>
      <p:ext uri="{BB962C8B-B14F-4D97-AF65-F5344CB8AC3E}">
        <p14:creationId xmlns:p14="http://schemas.microsoft.com/office/powerpoint/2010/main" val="86245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a:p>
            <a:endParaRPr lang="en-US" dirty="0"/>
          </a:p>
          <a:p>
            <a:r>
              <a:rPr lang="en-US"/>
              <a:t>SMARTIE= </a:t>
            </a:r>
            <a:r>
              <a:rPr lang="en-US" b="1"/>
              <a:t>Specific, Measurable, Achievable, Relevant and Timebound goals that also include Inclusion and Equity</a:t>
            </a:r>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16</a:t>
            </a:fld>
            <a:endParaRPr lang="en-US"/>
          </a:p>
        </p:txBody>
      </p:sp>
    </p:spTree>
    <p:extLst>
      <p:ext uri="{BB962C8B-B14F-4D97-AF65-F5344CB8AC3E}">
        <p14:creationId xmlns:p14="http://schemas.microsoft.com/office/powerpoint/2010/main" val="86245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17</a:t>
            </a:fld>
            <a:endParaRPr lang="en-US"/>
          </a:p>
        </p:txBody>
      </p:sp>
    </p:spTree>
    <p:extLst>
      <p:ext uri="{BB962C8B-B14F-4D97-AF65-F5344CB8AC3E}">
        <p14:creationId xmlns:p14="http://schemas.microsoft.com/office/powerpoint/2010/main" val="380941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18</a:t>
            </a:fld>
            <a:endParaRPr lang="en-US"/>
          </a:p>
        </p:txBody>
      </p:sp>
    </p:spTree>
    <p:extLst>
      <p:ext uri="{BB962C8B-B14F-4D97-AF65-F5344CB8AC3E}">
        <p14:creationId xmlns:p14="http://schemas.microsoft.com/office/powerpoint/2010/main" val="13669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19</a:t>
            </a:fld>
            <a:endParaRPr lang="en-US"/>
          </a:p>
        </p:txBody>
      </p:sp>
    </p:spTree>
    <p:extLst>
      <p:ext uri="{BB962C8B-B14F-4D97-AF65-F5344CB8AC3E}">
        <p14:creationId xmlns:p14="http://schemas.microsoft.com/office/powerpoint/2010/main" val="340857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20</a:t>
            </a:fld>
            <a:endParaRPr lang="en-US"/>
          </a:p>
        </p:txBody>
      </p:sp>
    </p:spTree>
    <p:extLst>
      <p:ext uri="{BB962C8B-B14F-4D97-AF65-F5344CB8AC3E}">
        <p14:creationId xmlns:p14="http://schemas.microsoft.com/office/powerpoint/2010/main" val="349122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3</a:t>
            </a:fld>
            <a:endParaRPr lang="en-US"/>
          </a:p>
        </p:txBody>
      </p:sp>
    </p:spTree>
    <p:extLst>
      <p:ext uri="{BB962C8B-B14F-4D97-AF65-F5344CB8AC3E}">
        <p14:creationId xmlns:p14="http://schemas.microsoft.com/office/powerpoint/2010/main" val="264587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21</a:t>
            </a:fld>
            <a:endParaRPr lang="en-US"/>
          </a:p>
        </p:txBody>
      </p:sp>
    </p:spTree>
    <p:extLst>
      <p:ext uri="{BB962C8B-B14F-4D97-AF65-F5344CB8AC3E}">
        <p14:creationId xmlns:p14="http://schemas.microsoft.com/office/powerpoint/2010/main" val="132192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22</a:t>
            </a:fld>
            <a:endParaRPr lang="en-US"/>
          </a:p>
        </p:txBody>
      </p:sp>
    </p:spTree>
    <p:extLst>
      <p:ext uri="{BB962C8B-B14F-4D97-AF65-F5344CB8AC3E}">
        <p14:creationId xmlns:p14="http://schemas.microsoft.com/office/powerpoint/2010/main" val="42906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23</a:t>
            </a:fld>
            <a:endParaRPr lang="en-US"/>
          </a:p>
        </p:txBody>
      </p:sp>
    </p:spTree>
    <p:extLst>
      <p:ext uri="{BB962C8B-B14F-4D97-AF65-F5344CB8AC3E}">
        <p14:creationId xmlns:p14="http://schemas.microsoft.com/office/powerpoint/2010/main" val="830421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24</a:t>
            </a:fld>
            <a:endParaRPr lang="en-US"/>
          </a:p>
        </p:txBody>
      </p:sp>
    </p:spTree>
    <p:extLst>
      <p:ext uri="{BB962C8B-B14F-4D97-AF65-F5344CB8AC3E}">
        <p14:creationId xmlns:p14="http://schemas.microsoft.com/office/powerpoint/2010/main" val="1566776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25</a:t>
            </a:fld>
            <a:endParaRPr lang="en-US"/>
          </a:p>
        </p:txBody>
      </p:sp>
    </p:spTree>
    <p:extLst>
      <p:ext uri="{BB962C8B-B14F-4D97-AF65-F5344CB8AC3E}">
        <p14:creationId xmlns:p14="http://schemas.microsoft.com/office/powerpoint/2010/main" val="1839876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26</a:t>
            </a:fld>
            <a:endParaRPr lang="en-US"/>
          </a:p>
        </p:txBody>
      </p:sp>
    </p:spTree>
    <p:extLst>
      <p:ext uri="{BB962C8B-B14F-4D97-AF65-F5344CB8AC3E}">
        <p14:creationId xmlns:p14="http://schemas.microsoft.com/office/powerpoint/2010/main" val="894457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27</a:t>
            </a:fld>
            <a:endParaRPr lang="en-US"/>
          </a:p>
        </p:txBody>
      </p:sp>
    </p:spTree>
    <p:extLst>
      <p:ext uri="{BB962C8B-B14F-4D97-AF65-F5344CB8AC3E}">
        <p14:creationId xmlns:p14="http://schemas.microsoft.com/office/powerpoint/2010/main" val="3866673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28</a:t>
            </a:fld>
            <a:endParaRPr lang="en-US"/>
          </a:p>
        </p:txBody>
      </p:sp>
    </p:spTree>
    <p:extLst>
      <p:ext uri="{BB962C8B-B14F-4D97-AF65-F5344CB8AC3E}">
        <p14:creationId xmlns:p14="http://schemas.microsoft.com/office/powerpoint/2010/main" val="2953338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a:p>
            <a:endParaRPr lang="en-US" dirty="0"/>
          </a:p>
          <a:p>
            <a:r>
              <a:rPr lang="en-US" dirty="0"/>
              <a:t>Implementation: Supervisors are responsible for reporting measures</a:t>
            </a:r>
          </a:p>
        </p:txBody>
      </p:sp>
      <p:sp>
        <p:nvSpPr>
          <p:cNvPr id="4" name="Slide Number Placeholder 3"/>
          <p:cNvSpPr>
            <a:spLocks noGrp="1"/>
          </p:cNvSpPr>
          <p:nvPr>
            <p:ph type="sldNum" sz="quarter" idx="5"/>
          </p:nvPr>
        </p:nvSpPr>
        <p:spPr/>
        <p:txBody>
          <a:bodyPr/>
          <a:lstStyle/>
          <a:p>
            <a:fld id="{140BA51C-0CA4-408F-B147-B0584D1085E2}" type="slidenum">
              <a:rPr lang="en-US" smtClean="0"/>
              <a:t>29</a:t>
            </a:fld>
            <a:endParaRPr lang="en-US"/>
          </a:p>
        </p:txBody>
      </p:sp>
    </p:spTree>
    <p:extLst>
      <p:ext uri="{BB962C8B-B14F-4D97-AF65-F5344CB8AC3E}">
        <p14:creationId xmlns:p14="http://schemas.microsoft.com/office/powerpoint/2010/main" val="1389977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Naomi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you might imagine the panel of people receiving meds from us can be very fluid. We are currently delivering ART to 21 participants who are HIV positive,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PrEP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to 4 participants who are at high risk of HIV and we have 10 people on our “We still love you” list. This list is a combination of folks who may have previously been on our med panel but we’ve been unable to locate recently or people who we are aware of having a positive HIV test that we have not been able to engage in care. We try to keep these names in our minds so when they pop up we can reengage as quickly as possible. We also don’t want to cut off support for our participants who have been recently housed, so we will continue to deliver meds as long as needed, with the goal that they are eventually stabilized enough to transition away from our team as the primary medical point of contact. </a:t>
            </a:r>
          </a:p>
          <a:p>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30</a:t>
            </a:fld>
            <a:endParaRPr lang="en-US"/>
          </a:p>
        </p:txBody>
      </p:sp>
    </p:spTree>
    <p:extLst>
      <p:ext uri="{BB962C8B-B14F-4D97-AF65-F5344CB8AC3E}">
        <p14:creationId xmlns:p14="http://schemas.microsoft.com/office/powerpoint/2010/main" val="66401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4</a:t>
            </a:fld>
            <a:endParaRPr lang="en-US"/>
          </a:p>
        </p:txBody>
      </p:sp>
    </p:spTree>
    <p:extLst>
      <p:ext uri="{BB962C8B-B14F-4D97-AF65-F5344CB8AC3E}">
        <p14:creationId xmlns:p14="http://schemas.microsoft.com/office/powerpoint/2010/main" val="209714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31</a:t>
            </a:fld>
            <a:endParaRPr lang="en-US"/>
          </a:p>
        </p:txBody>
      </p:sp>
    </p:spTree>
    <p:extLst>
      <p:ext uri="{BB962C8B-B14F-4D97-AF65-F5344CB8AC3E}">
        <p14:creationId xmlns:p14="http://schemas.microsoft.com/office/powerpoint/2010/main" val="3532225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Naomi</a:t>
            </a:r>
          </a:p>
          <a:p>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32</a:t>
            </a:fld>
            <a:endParaRPr lang="en-US"/>
          </a:p>
        </p:txBody>
      </p:sp>
    </p:spTree>
    <p:extLst>
      <p:ext uri="{BB962C8B-B14F-4D97-AF65-F5344CB8AC3E}">
        <p14:creationId xmlns:p14="http://schemas.microsoft.com/office/powerpoint/2010/main" val="1836353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037BB-F71D-11CA-6778-A2CDB1FB2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D8DE8-7278-D92A-E81B-AD118EDD7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0927D-EF18-227E-AD1F-CDE42843581D}"/>
              </a:ext>
            </a:extLst>
          </p:cNvPr>
          <p:cNvSpPr>
            <a:spLocks noGrp="1"/>
          </p:cNvSpPr>
          <p:nvPr>
            <p:ph type="body" idx="1"/>
          </p:nvPr>
        </p:nvSpPr>
        <p:spPr/>
        <p:txBody>
          <a:bodyPr/>
          <a:lstStyle/>
          <a:p>
            <a:r>
              <a:rPr lang="en-US" dirty="0"/>
              <a:t>Emily</a:t>
            </a:r>
          </a:p>
        </p:txBody>
      </p:sp>
      <p:sp>
        <p:nvSpPr>
          <p:cNvPr id="4" name="Slide Number Placeholder 3">
            <a:extLst>
              <a:ext uri="{FF2B5EF4-FFF2-40B4-BE49-F238E27FC236}">
                <a16:creationId xmlns:a16="http://schemas.microsoft.com/office/drawing/2014/main" id="{E71010CA-7CA2-DE7A-5D84-84245CF252D2}"/>
              </a:ext>
            </a:extLst>
          </p:cNvPr>
          <p:cNvSpPr>
            <a:spLocks noGrp="1"/>
          </p:cNvSpPr>
          <p:nvPr>
            <p:ph type="sldNum" sz="quarter" idx="5"/>
          </p:nvPr>
        </p:nvSpPr>
        <p:spPr/>
        <p:txBody>
          <a:bodyPr/>
          <a:lstStyle/>
          <a:p>
            <a:fld id="{140BA51C-0CA4-408F-B147-B0584D1085E2}" type="slidenum">
              <a:rPr lang="en-US" smtClean="0"/>
              <a:t>33</a:t>
            </a:fld>
            <a:endParaRPr lang="en-US"/>
          </a:p>
        </p:txBody>
      </p:sp>
    </p:spTree>
    <p:extLst>
      <p:ext uri="{BB962C8B-B14F-4D97-AF65-F5344CB8AC3E}">
        <p14:creationId xmlns:p14="http://schemas.microsoft.com/office/powerpoint/2010/main" val="3656468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34</a:t>
            </a:fld>
            <a:endParaRPr lang="en-US"/>
          </a:p>
        </p:txBody>
      </p:sp>
    </p:spTree>
    <p:extLst>
      <p:ext uri="{BB962C8B-B14F-4D97-AF65-F5344CB8AC3E}">
        <p14:creationId xmlns:p14="http://schemas.microsoft.com/office/powerpoint/2010/main" val="2561507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36</a:t>
            </a:fld>
            <a:endParaRPr lang="en-US"/>
          </a:p>
        </p:txBody>
      </p:sp>
    </p:spTree>
    <p:extLst>
      <p:ext uri="{BB962C8B-B14F-4D97-AF65-F5344CB8AC3E}">
        <p14:creationId xmlns:p14="http://schemas.microsoft.com/office/powerpoint/2010/main" val="1882322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37</a:t>
            </a:fld>
            <a:endParaRPr lang="en-US"/>
          </a:p>
        </p:txBody>
      </p:sp>
    </p:spTree>
    <p:extLst>
      <p:ext uri="{BB962C8B-B14F-4D97-AF65-F5344CB8AC3E}">
        <p14:creationId xmlns:p14="http://schemas.microsoft.com/office/powerpoint/2010/main" val="2181030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Naomi</a:t>
            </a:r>
          </a:p>
          <a:p>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38</a:t>
            </a:fld>
            <a:endParaRPr lang="en-US"/>
          </a:p>
        </p:txBody>
      </p:sp>
    </p:spTree>
    <p:extLst>
      <p:ext uri="{BB962C8B-B14F-4D97-AF65-F5344CB8AC3E}">
        <p14:creationId xmlns:p14="http://schemas.microsoft.com/office/powerpoint/2010/main" val="2679717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39</a:t>
            </a:fld>
            <a:endParaRPr lang="en-US"/>
          </a:p>
        </p:txBody>
      </p:sp>
    </p:spTree>
    <p:extLst>
      <p:ext uri="{BB962C8B-B14F-4D97-AF65-F5344CB8AC3E}">
        <p14:creationId xmlns:p14="http://schemas.microsoft.com/office/powerpoint/2010/main" val="36533663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40</a:t>
            </a:fld>
            <a:endParaRPr lang="en-US"/>
          </a:p>
        </p:txBody>
      </p:sp>
    </p:spTree>
    <p:extLst>
      <p:ext uri="{BB962C8B-B14F-4D97-AF65-F5344CB8AC3E}">
        <p14:creationId xmlns:p14="http://schemas.microsoft.com/office/powerpoint/2010/main" val="4197246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41</a:t>
            </a:fld>
            <a:endParaRPr lang="en-US"/>
          </a:p>
        </p:txBody>
      </p:sp>
    </p:spTree>
    <p:extLst>
      <p:ext uri="{BB962C8B-B14F-4D97-AF65-F5344CB8AC3E}">
        <p14:creationId xmlns:p14="http://schemas.microsoft.com/office/powerpoint/2010/main" val="240599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Wilder Homeless Study is a point in time study aimed at better understanding the prevalence of homelessness in Minnesota and understanding the circumstances of those experiencing homeless-done every 3 years</a:t>
            </a:r>
          </a:p>
          <a:p>
            <a:r>
              <a:rPr lang="en-US" dirty="0"/>
              <a:t>Those include Asthma, TB, Hypertension, cancer, severe chronic pain, chronic heart or circulatory problem, diabetes</a:t>
            </a:r>
          </a:p>
        </p:txBody>
      </p:sp>
      <p:sp>
        <p:nvSpPr>
          <p:cNvPr id="4" name="Slide Number Placeholder 3"/>
          <p:cNvSpPr>
            <a:spLocks noGrp="1"/>
          </p:cNvSpPr>
          <p:nvPr>
            <p:ph type="sldNum" sz="quarter" idx="5"/>
          </p:nvPr>
        </p:nvSpPr>
        <p:spPr/>
        <p:txBody>
          <a:bodyPr/>
          <a:lstStyle/>
          <a:p>
            <a:fld id="{140BA51C-0CA4-408F-B147-B0584D1085E2}" type="slidenum">
              <a:rPr lang="en-US" smtClean="0"/>
              <a:t>5</a:t>
            </a:fld>
            <a:endParaRPr lang="en-US"/>
          </a:p>
        </p:txBody>
      </p:sp>
    </p:spTree>
    <p:extLst>
      <p:ext uri="{BB962C8B-B14F-4D97-AF65-F5344CB8AC3E}">
        <p14:creationId xmlns:p14="http://schemas.microsoft.com/office/powerpoint/2010/main" val="4244744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a:lstStyle/>
          <a:p>
            <a:fld id="{140BA51C-0CA4-408F-B147-B0584D1085E2}" type="slidenum">
              <a:rPr lang="en-US" smtClean="0"/>
              <a:t>42</a:t>
            </a:fld>
            <a:endParaRPr lang="en-US"/>
          </a:p>
        </p:txBody>
      </p:sp>
    </p:spTree>
    <p:extLst>
      <p:ext uri="{BB962C8B-B14F-4D97-AF65-F5344CB8AC3E}">
        <p14:creationId xmlns:p14="http://schemas.microsoft.com/office/powerpoint/2010/main" val="30585199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43</a:t>
            </a:fld>
            <a:endParaRPr lang="en-US"/>
          </a:p>
        </p:txBody>
      </p:sp>
    </p:spTree>
    <p:extLst>
      <p:ext uri="{BB962C8B-B14F-4D97-AF65-F5344CB8AC3E}">
        <p14:creationId xmlns:p14="http://schemas.microsoft.com/office/powerpoint/2010/main" val="714517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45</a:t>
            </a:fld>
            <a:endParaRPr lang="en-US"/>
          </a:p>
        </p:txBody>
      </p:sp>
    </p:spTree>
    <p:extLst>
      <p:ext uri="{BB962C8B-B14F-4D97-AF65-F5344CB8AC3E}">
        <p14:creationId xmlns:p14="http://schemas.microsoft.com/office/powerpoint/2010/main" val="46415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Naomi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of the very first homeless only programs funded in the nation, since 1988</a:t>
            </a:r>
          </a:p>
          <a:p>
            <a:endParaRPr lang="en-US" sz="1200" dirty="0"/>
          </a:p>
          <a:p>
            <a:r>
              <a:rPr lang="en-US" sz="1200" dirty="0"/>
              <a:t>Started small – really grown our program.  </a:t>
            </a:r>
          </a:p>
          <a:p>
            <a:endParaRPr lang="en-US" sz="1200" dirty="0"/>
          </a:p>
          <a:p>
            <a:r>
              <a:rPr lang="en-US" sz="1200" dirty="0"/>
              <a:t>Added portable clinical care in 2020 to quickly adapt and provide services where needed (I’ll talk more about)</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33988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Naomi</a:t>
            </a:r>
          </a:p>
          <a:p>
            <a:endParaRPr lang="en-US" sz="1200" dirty="0"/>
          </a:p>
          <a:p>
            <a:endParaRPr lang="en-US" sz="1200" dirty="0"/>
          </a:p>
          <a:p>
            <a:r>
              <a:rPr lang="en-US" sz="1200" dirty="0"/>
              <a:t>Easy access, shelter-based/drop-in based model </a:t>
            </a:r>
          </a:p>
          <a:p>
            <a:endParaRPr lang="en-US" sz="1200" dirty="0"/>
          </a:p>
          <a:p>
            <a:r>
              <a:rPr lang="en-US" sz="1200" dirty="0"/>
              <a:t>All walk-in, no appointment needed – competing needs.   When they need us, we want to be available to them. </a:t>
            </a:r>
          </a:p>
          <a:p>
            <a:endParaRPr lang="en-US" sz="1200" dirty="0"/>
          </a:p>
          <a:p>
            <a:r>
              <a:rPr lang="en-US" sz="1200" dirty="0"/>
              <a:t>Clinic spaces vary, we’ll go on a virtual tour of two of our larger clinics.  We also have clinics in church basements – one room.</a:t>
            </a:r>
          </a:p>
          <a:p>
            <a:endParaRPr lang="en-US" sz="1200" dirty="0"/>
          </a:p>
          <a:p>
            <a:r>
              <a:rPr lang="en-US" sz="1200" dirty="0"/>
              <a:t>Hours vary – have had to adjust quickly during COVID, but in general 8a – 8p.</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7</a:t>
            </a:fld>
            <a:endParaRPr lang="en-US"/>
          </a:p>
        </p:txBody>
      </p:sp>
    </p:spTree>
    <p:extLst>
      <p:ext uri="{BB962C8B-B14F-4D97-AF65-F5344CB8AC3E}">
        <p14:creationId xmlns:p14="http://schemas.microsoft.com/office/powerpoint/2010/main" val="221873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mentioned the outreach team.  We also have staff who are TANF funded, so they do work with families, mothers, and babies at the family homeless shelter.  Perinatal and safe sleep educational classes for example. </a:t>
            </a:r>
          </a:p>
          <a:p>
            <a:endParaRPr lang="en-US" sz="1400" dirty="0"/>
          </a:p>
          <a:p>
            <a:r>
              <a:rPr lang="en-US" sz="1400" dirty="0"/>
              <a:t>Recuperative = Respite Care: You and I might be discharged to received home care, but not possible for people without a home.  Literally “home” care for homeless. </a:t>
            </a:r>
          </a:p>
          <a:p>
            <a:endParaRPr lang="en-US" sz="1400" dirty="0"/>
          </a:p>
          <a:p>
            <a:r>
              <a:rPr lang="en-US" sz="1400" dirty="0"/>
              <a:t>People are being discharged from the hospital sooner and sicker these days – this program prevents prolonged lengths of stay in the hospital, prevents readmission, and ensures </a:t>
            </a:r>
            <a:r>
              <a:rPr lang="en-US" sz="1400" dirty="0" err="1"/>
              <a:t>CoC</a:t>
            </a:r>
            <a:r>
              <a:rPr lang="en-US" sz="1400" dirty="0"/>
              <a:t> after our patients are discharged from the hospital. </a:t>
            </a:r>
          </a:p>
          <a:p>
            <a:endParaRPr lang="en-US" dirty="0"/>
          </a:p>
        </p:txBody>
      </p:sp>
      <p:sp>
        <p:nvSpPr>
          <p:cNvPr id="4" name="Slide Number Placeholder 3"/>
          <p:cNvSpPr>
            <a:spLocks noGrp="1"/>
          </p:cNvSpPr>
          <p:nvPr>
            <p:ph type="sldNum" sz="quarter" idx="10"/>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350756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Naomi</a:t>
            </a:r>
          </a:p>
          <a:p>
            <a:endParaRPr lang="en-US" dirty="0"/>
          </a:p>
        </p:txBody>
      </p:sp>
      <p:sp>
        <p:nvSpPr>
          <p:cNvPr id="4" name="Slide Number Placeholder 3"/>
          <p:cNvSpPr>
            <a:spLocks noGrp="1"/>
          </p:cNvSpPr>
          <p:nvPr>
            <p:ph type="sldNum" sz="quarter" idx="5"/>
          </p:nvPr>
        </p:nvSpPr>
        <p:spPr/>
        <p:txBody>
          <a:bodyPr/>
          <a:lstStyle/>
          <a:p>
            <a:fld id="{140BA51C-0CA4-408F-B147-B0584D1085E2}" type="slidenum">
              <a:rPr lang="en-US" smtClean="0"/>
              <a:t>9</a:t>
            </a:fld>
            <a:endParaRPr lang="en-US"/>
          </a:p>
        </p:txBody>
      </p:sp>
    </p:spTree>
    <p:extLst>
      <p:ext uri="{BB962C8B-B14F-4D97-AF65-F5344CB8AC3E}">
        <p14:creationId xmlns:p14="http://schemas.microsoft.com/office/powerpoint/2010/main" val="90117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fld id="{140BA51C-0CA4-408F-B147-B0584D1085E2}" type="slidenum">
              <a:rPr lang="en-US" smtClean="0"/>
              <a:t>10</a:t>
            </a:fld>
            <a:endParaRPr lang="en-US"/>
          </a:p>
        </p:txBody>
      </p:sp>
    </p:spTree>
    <p:extLst>
      <p:ext uri="{BB962C8B-B14F-4D97-AF65-F5344CB8AC3E}">
        <p14:creationId xmlns:p14="http://schemas.microsoft.com/office/powerpoint/2010/main" val="1159335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57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447271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endParaRPr lang="en-US" dirty="0"/>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27505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dirty="0"/>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409846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551216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endParaRPr lang="en-US" dirty="0"/>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57115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10718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110826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endParaRPr lang="en-US" dirty="0"/>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619423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1054270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dirty="0"/>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dirty="0"/>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233411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endParaRPr lang="en-US" dirty="0"/>
          </a:p>
        </p:txBody>
      </p:sp>
      <p:sp>
        <p:nvSpPr>
          <p:cNvPr id="8" name="Title 1"/>
          <p:cNvSpPr txBox="1">
            <a:spLocks/>
          </p:cNvSpPr>
          <p:nvPr/>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endParaRPr lang="en-US" dirty="0"/>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dirty="0"/>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287175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endParaRPr lang="en-US" dirty="0"/>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951681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666866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err="1"/>
              <a:t>Name.name@email.email</a:t>
            </a:r>
            <a:r>
              <a:rPr lang="en-US" dirty="0"/>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dirty="0"/>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1923331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260383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1716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90556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endParaRPr lang="en-US" dirty="0"/>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endParaRPr lang="en-US" dirty="0"/>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endParaRPr lang="en-US" dirty="0"/>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endParaRPr lang="en-US" dirty="0"/>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221732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A9FF-3FF6-80CF-3B23-C3D491D90A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AD356-E68B-4464-B241-DA6BFE12F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A7409C-0615-9B76-A2BC-DF9B876714DD}"/>
              </a:ext>
            </a:extLst>
          </p:cNvPr>
          <p:cNvSpPr>
            <a:spLocks noGrp="1"/>
          </p:cNvSpPr>
          <p:nvPr>
            <p:ph type="dt" sz="half" idx="10"/>
          </p:nvPr>
        </p:nvSpPr>
        <p:spPr/>
        <p:txBody>
          <a:bodyPr/>
          <a:lstStyle/>
          <a:p>
            <a:fld id="{10FD5FCD-90A9-494E-B422-30D712575E0E}" type="datetimeFigureOut">
              <a:rPr lang="en-US" smtClean="0"/>
              <a:t>5/10/2024</a:t>
            </a:fld>
            <a:endParaRPr lang="en-US"/>
          </a:p>
        </p:txBody>
      </p:sp>
      <p:sp>
        <p:nvSpPr>
          <p:cNvPr id="5" name="Footer Placeholder 4">
            <a:extLst>
              <a:ext uri="{FF2B5EF4-FFF2-40B4-BE49-F238E27FC236}">
                <a16:creationId xmlns:a16="http://schemas.microsoft.com/office/drawing/2014/main" id="{327C7351-EA37-84A4-68FE-EF64FED8C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08304-B93E-E044-E056-5B832BDF41BB}"/>
              </a:ext>
            </a:extLst>
          </p:cNvPr>
          <p:cNvSpPr>
            <a:spLocks noGrp="1"/>
          </p:cNvSpPr>
          <p:nvPr>
            <p:ph type="sldNum" sz="quarter" idx="12"/>
          </p:nvPr>
        </p:nvSpPr>
        <p:spPr/>
        <p:txBody>
          <a:bodyPr/>
          <a:lstStyle/>
          <a:p>
            <a:fld id="{3EE9F110-A422-406B-AEB5-1170287EBA55}" type="slidenum">
              <a:rPr lang="en-US" smtClean="0"/>
              <a:t>‹#›</a:t>
            </a:fld>
            <a:endParaRPr lang="en-US"/>
          </a:p>
        </p:txBody>
      </p:sp>
    </p:spTree>
    <p:extLst>
      <p:ext uri="{BB962C8B-B14F-4D97-AF65-F5344CB8AC3E}">
        <p14:creationId xmlns:p14="http://schemas.microsoft.com/office/powerpoint/2010/main" val="47669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B205-6817-322B-CEBE-71ABC8335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0A75BA-D5EB-7BBA-485C-D7AB37C873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A846B-3741-9CE6-06B9-CF74F7972779}"/>
              </a:ext>
            </a:extLst>
          </p:cNvPr>
          <p:cNvSpPr>
            <a:spLocks noGrp="1"/>
          </p:cNvSpPr>
          <p:nvPr>
            <p:ph type="dt" sz="half" idx="10"/>
          </p:nvPr>
        </p:nvSpPr>
        <p:spPr/>
        <p:txBody>
          <a:bodyPr/>
          <a:lstStyle/>
          <a:p>
            <a:fld id="{10FD5FCD-90A9-494E-B422-30D712575E0E}" type="datetimeFigureOut">
              <a:rPr lang="en-US" smtClean="0"/>
              <a:t>5/10/2024</a:t>
            </a:fld>
            <a:endParaRPr lang="en-US"/>
          </a:p>
        </p:txBody>
      </p:sp>
      <p:sp>
        <p:nvSpPr>
          <p:cNvPr id="5" name="Footer Placeholder 4">
            <a:extLst>
              <a:ext uri="{FF2B5EF4-FFF2-40B4-BE49-F238E27FC236}">
                <a16:creationId xmlns:a16="http://schemas.microsoft.com/office/drawing/2014/main" id="{2E361F02-2B30-0968-1542-7355C6DE4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AD68A3-72ED-CF4B-8C42-CFEA1A3DABED}"/>
              </a:ext>
            </a:extLst>
          </p:cNvPr>
          <p:cNvSpPr>
            <a:spLocks noGrp="1"/>
          </p:cNvSpPr>
          <p:nvPr>
            <p:ph type="sldNum" sz="quarter" idx="12"/>
          </p:nvPr>
        </p:nvSpPr>
        <p:spPr/>
        <p:txBody>
          <a:bodyPr/>
          <a:lstStyle/>
          <a:p>
            <a:fld id="{3EE9F110-A422-406B-AEB5-1170287EBA55}" type="slidenum">
              <a:rPr lang="en-US" smtClean="0"/>
              <a:t>‹#›</a:t>
            </a:fld>
            <a:endParaRPr lang="en-US"/>
          </a:p>
        </p:txBody>
      </p:sp>
    </p:spTree>
    <p:extLst>
      <p:ext uri="{BB962C8B-B14F-4D97-AF65-F5344CB8AC3E}">
        <p14:creationId xmlns:p14="http://schemas.microsoft.com/office/powerpoint/2010/main" val="3506656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43FCCE4-1BB3-4BCC-9F06-53371834237F}" type="datetime1">
              <a:rPr lang="en-US" smtClean="0"/>
              <a:t>5/10/2024</a:t>
            </a:fld>
            <a:endParaRPr lang="en-US" dirty="0"/>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dirty="0"/>
          </a:p>
        </p:txBody>
      </p:sp>
    </p:spTree>
    <p:extLst>
      <p:ext uri="{BB962C8B-B14F-4D97-AF65-F5344CB8AC3E}">
        <p14:creationId xmlns:p14="http://schemas.microsoft.com/office/powerpoint/2010/main" val="2739476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96146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64513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265874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57665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1761620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dirty="0"/>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56745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83543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FD5FCD-90A9-494E-B422-30D712575E0E}" type="datetimeFigureOut">
              <a:rPr lang="en-US" smtClean="0"/>
              <a:t>5/10/2024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3EE9F110-A422-406B-AEB5-1170287EBA55}" type="slidenum">
              <a:rPr lang="en-US" smtClean="0"/>
              <a:t>‹#›</a:t>
            </a:fld>
            <a:endParaRPr lang="en-US"/>
          </a:p>
        </p:txBody>
      </p:sp>
    </p:spTree>
    <p:extLst>
      <p:ext uri="{BB962C8B-B14F-4D97-AF65-F5344CB8AC3E}">
        <p14:creationId xmlns:p14="http://schemas.microsoft.com/office/powerpoint/2010/main" val="39471929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60" r:id="rId29"/>
  </p:sldLayoutIdLst>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gov.us/Redirect?action=OpenApp&amp;appId=4520fbda-0115-4dac-a844-5397853d07f3&amp;ctid=8aefdf9f-8780-46bf-8fb7-4c924653a8be"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gov.us/Redirect?action=OpenReport&amp;appId=4520fbda-0115-4dac-a844-5397853d07f3&amp;reportObjectId=4ad6f544-3b4d-4eef-b78f-281079b447e9&amp;ctid=8aefdf9f-8780-46bf-8fb7-4c924653a8be&amp;reportPage=ReportSectiondea252d6044008baea23&amp;pbi_source=appShareLink&amp;portalSessionId=956b4b39-0c03-4056-8695-a9d3199cee12"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gov.us/Redirect?action=OpenReport&amp;appId=4520fbda-0115-4dac-a844-5397853d07f3&amp;reportObjectId=b3c08457-58a4-413a-b5f6-628e51fa1fdd&amp;ctid=8aefdf9f-8780-46bf-8fb7-4c924653a8be&amp;reportPage=ReportSection7d1edf422225c0047556&amp;pbi_source=appShareLink&amp;portalSessionId=956b4b39-0c03-4056-8695-a9d3199cee12"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s://www.bmj.com/content/bmj/368/bmj.m865.full.pdf" TargetMode="Externa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47432" y="1708273"/>
            <a:ext cx="3809863" cy="380986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endParaRPr lang="en-US" sz="1200"/>
            </a:p>
          </p:txBody>
        </p:sp>
        <p:sp>
          <p:nvSpPr>
            <p:cNvPr id="5" name="TextBox 5"/>
            <p:cNvSpPr txBox="1"/>
            <p:nvPr/>
          </p:nvSpPr>
          <p:spPr>
            <a:xfrm>
              <a:off x="76200" y="66675"/>
              <a:ext cx="660400" cy="669925"/>
            </a:xfrm>
            <a:prstGeom prst="rect">
              <a:avLst/>
            </a:prstGeom>
          </p:spPr>
          <p:txBody>
            <a:bodyPr lIns="6165" tIns="6165" rIns="6165" bIns="6165" rtlCol="0" anchor="ctr"/>
            <a:lstStyle/>
            <a:p>
              <a:pPr algn="ctr">
                <a:lnSpc>
                  <a:spcPts val="153"/>
                </a:lnSpc>
              </a:pPr>
              <a:endParaRPr sz="1200"/>
            </a:p>
          </p:txBody>
        </p:sp>
      </p:grpSp>
      <p:sp>
        <p:nvSpPr>
          <p:cNvPr id="9" name="Freeform 9"/>
          <p:cNvSpPr/>
          <p:nvPr/>
        </p:nvSpPr>
        <p:spPr>
          <a:xfrm flipH="1">
            <a:off x="7840410" y="2634584"/>
            <a:ext cx="1385238" cy="2585117"/>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p>
            <a:endParaRPr lang="en-US" sz="1200"/>
          </a:p>
        </p:txBody>
      </p:sp>
      <p:sp>
        <p:nvSpPr>
          <p:cNvPr id="10" name="Freeform 10"/>
          <p:cNvSpPr/>
          <p:nvPr/>
        </p:nvSpPr>
        <p:spPr>
          <a:xfrm>
            <a:off x="8934864" y="1853678"/>
            <a:ext cx="1824441" cy="3404752"/>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p>
            <a:endParaRPr lang="en-US" sz="1200"/>
          </a:p>
        </p:txBody>
      </p:sp>
      <p:sp>
        <p:nvSpPr>
          <p:cNvPr id="11" name="Freeform 11"/>
          <p:cNvSpPr/>
          <p:nvPr/>
        </p:nvSpPr>
        <p:spPr>
          <a:xfrm>
            <a:off x="8723529" y="2540001"/>
            <a:ext cx="1098402" cy="892035"/>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p>
            <a:endParaRPr lang="en-US" sz="1200"/>
          </a:p>
        </p:txBody>
      </p:sp>
      <p:sp>
        <p:nvSpPr>
          <p:cNvPr id="12" name="TextBox 12"/>
          <p:cNvSpPr txBox="1"/>
          <p:nvPr/>
        </p:nvSpPr>
        <p:spPr>
          <a:xfrm>
            <a:off x="7157532" y="3485688"/>
            <a:ext cx="4173549" cy="666849"/>
          </a:xfrm>
          <a:prstGeom prst="rect">
            <a:avLst/>
          </a:prstGeom>
        </p:spPr>
        <p:txBody>
          <a:bodyPr lIns="0" tIns="0" rIns="0" bIns="0" rtlCol="0" anchor="t">
            <a:spAutoFit/>
          </a:bodyPr>
          <a:lstStyle/>
          <a:p>
            <a:pPr algn="ctr">
              <a:lnSpc>
                <a:spcPts val="5241"/>
              </a:lnSpc>
            </a:pPr>
            <a:r>
              <a:rPr lang="en-US" sz="5403" spc="-297" dirty="0">
                <a:solidFill>
                  <a:srgbClr val="01594B"/>
                </a:solidFill>
                <a:latin typeface="Century Gothic 1"/>
              </a:rPr>
              <a:t>HCH2024</a:t>
            </a:r>
          </a:p>
        </p:txBody>
      </p:sp>
      <p:grpSp>
        <p:nvGrpSpPr>
          <p:cNvPr id="13" name="Group 13"/>
          <p:cNvGrpSpPr/>
          <p:nvPr/>
        </p:nvGrpSpPr>
        <p:grpSpPr>
          <a:xfrm>
            <a:off x="7157532" y="4193912"/>
            <a:ext cx="4189663" cy="269493"/>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endParaRPr lang="en-US" sz="1200"/>
              </a:p>
            </p:txBody>
          </p:sp>
          <p:sp>
            <p:nvSpPr>
              <p:cNvPr id="16" name="TextBox 16"/>
              <p:cNvSpPr txBox="1"/>
              <p:nvPr/>
            </p:nvSpPr>
            <p:spPr>
              <a:xfrm>
                <a:off x="0" y="9525"/>
                <a:ext cx="2339535" cy="223737"/>
              </a:xfrm>
              <a:prstGeom prst="rect">
                <a:avLst/>
              </a:prstGeom>
            </p:spPr>
            <p:txBody>
              <a:bodyPr lIns="33867" tIns="33867" rIns="33867" bIns="33867" rtlCol="0" anchor="ctr"/>
              <a:lstStyle/>
              <a:p>
                <a:pPr algn="ctr">
                  <a:lnSpc>
                    <a:spcPts val="824"/>
                  </a:lnSpc>
                </a:pPr>
                <a:endParaRPr sz="1200"/>
              </a:p>
            </p:txBody>
          </p:sp>
        </p:grpSp>
        <p:sp>
          <p:nvSpPr>
            <p:cNvPr id="17" name="TextBox 17"/>
            <p:cNvSpPr txBox="1"/>
            <p:nvPr/>
          </p:nvSpPr>
          <p:spPr>
            <a:xfrm>
              <a:off x="0" y="94884"/>
              <a:ext cx="8379326" cy="333424"/>
            </a:xfrm>
            <a:prstGeom prst="rect">
              <a:avLst/>
            </a:prstGeom>
          </p:spPr>
          <p:txBody>
            <a:bodyPr lIns="0" tIns="0" rIns="0" bIns="0" rtlCol="0" anchor="t">
              <a:spAutoFit/>
            </a:bodyPr>
            <a:lstStyle/>
            <a:p>
              <a:pPr algn="ctr">
                <a:lnSpc>
                  <a:spcPts val="1266"/>
                </a:lnSpc>
              </a:pPr>
              <a:r>
                <a:rPr lang="en-US" sz="1141" spc="76">
                  <a:solidFill>
                    <a:srgbClr val="F0F8F7"/>
                  </a:solidFill>
                  <a:latin typeface="Century Gothic 1"/>
                </a:rPr>
                <a:t>PHOENIX, AZ • MAY 13-16, 2024</a:t>
              </a:r>
            </a:p>
          </p:txBody>
        </p:sp>
      </p:grpSp>
      <p:sp>
        <p:nvSpPr>
          <p:cNvPr id="18" name="Freeform 18"/>
          <p:cNvSpPr/>
          <p:nvPr/>
        </p:nvSpPr>
        <p:spPr>
          <a:xfrm>
            <a:off x="3238105"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p>
            <a:endParaRPr lang="en-US" sz="1200"/>
          </a:p>
        </p:txBody>
      </p:sp>
      <p:sp>
        <p:nvSpPr>
          <p:cNvPr id="19" name="Freeform 19"/>
          <p:cNvSpPr/>
          <p:nvPr/>
        </p:nvSpPr>
        <p:spPr>
          <a:xfrm flipH="1">
            <a:off x="1724273" y="5448787"/>
            <a:ext cx="468704" cy="34258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0" name="Freeform 20"/>
          <p:cNvSpPr/>
          <p:nvPr/>
        </p:nvSpPr>
        <p:spPr>
          <a:xfrm flipH="1">
            <a:off x="4379639" y="5480176"/>
            <a:ext cx="468704" cy="34258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1" name="Freeform 21"/>
          <p:cNvSpPr/>
          <p:nvPr/>
        </p:nvSpPr>
        <p:spPr>
          <a:xfrm>
            <a:off x="622297"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p>
            <a:endParaRPr lang="en-US" sz="1200"/>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6688"/>
            <a:ext cx="12192000" cy="6858000"/>
          </a:xfrm>
          <a:prstGeom prst="rect">
            <a:avLst/>
          </a:prstGeom>
        </p:spPr>
      </p:pic>
      <p:sp>
        <p:nvSpPr>
          <p:cNvPr id="23" name="TextBox 23"/>
          <p:cNvSpPr txBox="1"/>
          <p:nvPr/>
        </p:nvSpPr>
        <p:spPr>
          <a:xfrm>
            <a:off x="888860" y="3153905"/>
            <a:ext cx="6064967" cy="1556067"/>
          </a:xfrm>
          <a:prstGeom prst="rect">
            <a:avLst/>
          </a:prstGeom>
        </p:spPr>
        <p:txBody>
          <a:bodyPr lIns="0" tIns="0" rIns="0" bIns="0" rtlCol="0" anchor="t">
            <a:spAutoFit/>
          </a:bodyPr>
          <a:lstStyle/>
          <a:p>
            <a:pPr marL="0" marR="0" indent="0">
              <a:spcBef>
                <a:spcPts val="0"/>
              </a:spcBef>
              <a:spcAft>
                <a:spcPts val="0"/>
              </a:spcAft>
              <a:buNone/>
            </a:pPr>
            <a:r>
              <a:rPr lang="en-US" sz="1600" dirty="0"/>
              <a:t>Naomi Windham, </a:t>
            </a:r>
            <a:r>
              <a:rPr lang="en-US" sz="1600" dirty="0">
                <a:effectLst/>
                <a:latin typeface="Calibri" panose="020F0502020204030204" pitchFamily="34" charset="0"/>
                <a:ea typeface="Calibri" panose="020F0502020204030204" pitchFamily="34" charset="0"/>
              </a:rPr>
              <a:t>DNP, APRN, FNP-C  </a:t>
            </a:r>
            <a:r>
              <a:rPr lang="en-US" sz="1600" i="1" dirty="0">
                <a:effectLst/>
                <a:latin typeface="Calibri" panose="020F0502020204030204" pitchFamily="34" charset="0"/>
                <a:ea typeface="Calibri" panose="020F0502020204030204" pitchFamily="34" charset="0"/>
              </a:rPr>
              <a:t>(She/Her)</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600" dirty="0">
                <a:effectLst/>
                <a:latin typeface="Calibri" panose="020F0502020204030204" pitchFamily="34" charset="0"/>
                <a:ea typeface="Calibri" panose="020F0502020204030204" pitchFamily="34" charset="0"/>
              </a:rPr>
              <a:t>Family Nurse Practitioner &amp; Clinical Quality Improvement Manager, Health Care for the Homeless</a:t>
            </a: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endParaRPr>
          </a:p>
          <a:p>
            <a:pPr marL="0" indent="0">
              <a:lnSpc>
                <a:spcPct val="120000"/>
              </a:lnSpc>
              <a:spcBef>
                <a:spcPts val="0"/>
              </a:spcBef>
              <a:spcAft>
                <a:spcPts val="0"/>
              </a:spcAft>
              <a:buNone/>
            </a:pPr>
            <a:r>
              <a:rPr lang="en-US" sz="1600" dirty="0"/>
              <a:t>Emily Thompson, MPH, BSN </a:t>
            </a:r>
            <a:r>
              <a:rPr lang="en-US" sz="1600" i="1" dirty="0"/>
              <a:t>(She/Her) </a:t>
            </a:r>
          </a:p>
          <a:p>
            <a:pPr marL="0" indent="0">
              <a:lnSpc>
                <a:spcPct val="120000"/>
              </a:lnSpc>
              <a:spcBef>
                <a:spcPts val="0"/>
              </a:spcBef>
              <a:spcAft>
                <a:spcPts val="0"/>
              </a:spcAft>
              <a:buNone/>
            </a:pPr>
            <a:r>
              <a:rPr lang="en-US" sz="1600" dirty="0"/>
              <a:t>Principal Planning Analyst, Health Analytics</a:t>
            </a:r>
          </a:p>
        </p:txBody>
      </p:sp>
      <p:sp>
        <p:nvSpPr>
          <p:cNvPr id="22" name="TextBox 22"/>
          <p:cNvSpPr txBox="1"/>
          <p:nvPr/>
        </p:nvSpPr>
        <p:spPr>
          <a:xfrm>
            <a:off x="686182" y="949189"/>
            <a:ext cx="6064967" cy="1897955"/>
          </a:xfrm>
          <a:prstGeom prst="rect">
            <a:avLst/>
          </a:prstGeom>
        </p:spPr>
        <p:txBody>
          <a:bodyPr lIns="0" tIns="0" rIns="0" bIns="0" rtlCol="0" anchor="t">
            <a:spAutoFit/>
          </a:bodyPr>
          <a:lstStyle/>
          <a:p>
            <a:pPr algn="ctr">
              <a:lnSpc>
                <a:spcPts val="3667"/>
              </a:lnSpc>
            </a:pPr>
            <a:r>
              <a:rPr lang="en-US" sz="3600" b="1" dirty="0">
                <a:effectLst/>
                <a:latin typeface="Segoe UI" panose="020B0502040204020203" pitchFamily="34" charset="0"/>
                <a:cs typeface="Segoe UI" panose="020B0502040204020203" pitchFamily="34" charset="0"/>
              </a:rPr>
              <a:t>Utilizing Health Related Patient Data to Advance Health Equity in Clinical Care</a:t>
            </a:r>
            <a:endParaRPr lang="en-US" sz="3334" spc="-110" dirty="0">
              <a:solidFill>
                <a:srgbClr val="272727"/>
              </a:solidFill>
              <a:latin typeface="Century Gothic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2152-E108-0690-A6D3-BD032DF76957}"/>
              </a:ext>
            </a:extLst>
          </p:cNvPr>
          <p:cNvSpPr>
            <a:spLocks noGrp="1"/>
          </p:cNvSpPr>
          <p:nvPr>
            <p:ph type="title"/>
          </p:nvPr>
        </p:nvSpPr>
        <p:spPr>
          <a:xfrm>
            <a:off x="126460" y="365125"/>
            <a:ext cx="5505855" cy="1325563"/>
          </a:xfrm>
        </p:spPr>
        <p:txBody>
          <a:bodyPr anchor="ctr">
            <a:normAutofit fontScale="90000"/>
          </a:bodyPr>
          <a:lstStyle/>
          <a:p>
            <a:r>
              <a:rPr lang="en-US" dirty="0"/>
              <a:t>Hennepin County HCH patient demographics</a:t>
            </a:r>
          </a:p>
        </p:txBody>
      </p:sp>
      <p:sp>
        <p:nvSpPr>
          <p:cNvPr id="3" name="Content Placeholder 2">
            <a:extLst>
              <a:ext uri="{FF2B5EF4-FFF2-40B4-BE49-F238E27FC236}">
                <a16:creationId xmlns:a16="http://schemas.microsoft.com/office/drawing/2014/main" id="{DA12964E-97FB-FAF6-7139-B6041E440C07}"/>
              </a:ext>
            </a:extLst>
          </p:cNvPr>
          <p:cNvSpPr>
            <a:spLocks noGrp="1"/>
          </p:cNvSpPr>
          <p:nvPr>
            <p:ph sz="quarter" idx="13"/>
          </p:nvPr>
        </p:nvSpPr>
        <p:spPr>
          <a:xfrm>
            <a:off x="126460" y="2042809"/>
            <a:ext cx="4553933" cy="4017523"/>
          </a:xfrm>
        </p:spPr>
        <p:txBody>
          <a:bodyPr>
            <a:normAutofit/>
          </a:bodyPr>
          <a:lstStyle/>
          <a:p>
            <a:r>
              <a:rPr lang="en-US" dirty="0"/>
              <a:t>Serve approximately 4000-4800 patients a year across 5 sites plus street outreach</a:t>
            </a:r>
          </a:p>
          <a:p>
            <a:r>
              <a:rPr lang="en-US" kern="100" dirty="0">
                <a:effectLst/>
              </a:rPr>
              <a:t>Approximately16-19,000 visits per year</a:t>
            </a:r>
          </a:p>
          <a:p>
            <a:r>
              <a:rPr lang="en-US" kern="100" dirty="0">
                <a:effectLst/>
              </a:rPr>
              <a:t>Average age is 38.</a:t>
            </a:r>
            <a:r>
              <a:rPr lang="en-US" kern="100" dirty="0"/>
              <a:t>5 years</a:t>
            </a:r>
            <a:endParaRPr lang="en-US" kern="100" dirty="0">
              <a:effectLst/>
            </a:endParaRPr>
          </a:p>
          <a:p>
            <a:endParaRPr lang="en-US" dirty="0"/>
          </a:p>
        </p:txBody>
      </p:sp>
      <p:graphicFrame>
        <p:nvGraphicFramePr>
          <p:cNvPr id="7" name="Chart 6">
            <a:extLst>
              <a:ext uri="{FF2B5EF4-FFF2-40B4-BE49-F238E27FC236}">
                <a16:creationId xmlns:a16="http://schemas.microsoft.com/office/drawing/2014/main" id="{5A572B1B-5FC9-A66D-3D73-73F71ABB0E7D}"/>
              </a:ext>
            </a:extLst>
          </p:cNvPr>
          <p:cNvGraphicFramePr/>
          <p:nvPr>
            <p:extLst>
              <p:ext uri="{D42A27DB-BD31-4B8C-83A1-F6EECF244321}">
                <p14:modId xmlns:p14="http://schemas.microsoft.com/office/powerpoint/2010/main" val="3819928403"/>
              </p:ext>
            </p:extLst>
          </p:nvPr>
        </p:nvGraphicFramePr>
        <p:xfrm>
          <a:off x="5087566" y="680936"/>
          <a:ext cx="6802876" cy="58119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8301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192417-26B9-8D5B-C163-8BBFD0332020}"/>
              </a:ext>
            </a:extLst>
          </p:cNvPr>
          <p:cNvSpPr>
            <a:spLocks noGrp="1"/>
          </p:cNvSpPr>
          <p:nvPr>
            <p:ph type="title"/>
          </p:nvPr>
        </p:nvSpPr>
        <p:spPr/>
        <p:txBody>
          <a:bodyPr/>
          <a:lstStyle/>
          <a:p>
            <a:pPr algn="ctr"/>
            <a:r>
              <a:rPr lang="en-US" b="1" dirty="0">
                <a:latin typeface="Segoe UI" panose="020B0502040204020203" pitchFamily="34" charset="0"/>
                <a:cs typeface="Segoe UI" panose="020B0502040204020203" pitchFamily="34" charset="0"/>
              </a:rPr>
              <a:t>Audience Question #1</a:t>
            </a:r>
          </a:p>
        </p:txBody>
      </p:sp>
      <p:sp>
        <p:nvSpPr>
          <p:cNvPr id="4" name="Content Placeholder 3">
            <a:extLst>
              <a:ext uri="{FF2B5EF4-FFF2-40B4-BE49-F238E27FC236}">
                <a16:creationId xmlns:a16="http://schemas.microsoft.com/office/drawing/2014/main" id="{26D67A82-E31E-3461-1EAA-BF74AA4EB2DC}"/>
              </a:ext>
            </a:extLst>
          </p:cNvPr>
          <p:cNvSpPr>
            <a:spLocks noGrp="1"/>
          </p:cNvSpPr>
          <p:nvPr>
            <p:ph sz="quarter" idx="13"/>
          </p:nvPr>
        </p:nvSpPr>
        <p:spPr>
          <a:xfrm>
            <a:off x="838199" y="1828800"/>
            <a:ext cx="9220201" cy="4078840"/>
          </a:xfrm>
        </p:spPr>
        <p:txBody>
          <a:bodyPr/>
          <a:lstStyle/>
          <a:p>
            <a:r>
              <a:rPr lang="en-US" dirty="0"/>
              <a:t>What organizations are in the room? </a:t>
            </a:r>
          </a:p>
          <a:p>
            <a:pPr lvl="1"/>
            <a:r>
              <a:rPr lang="en-US" dirty="0"/>
              <a:t>Local Government</a:t>
            </a:r>
          </a:p>
          <a:p>
            <a:pPr lvl="1"/>
            <a:r>
              <a:rPr lang="en-US" dirty="0"/>
              <a:t>Private industry</a:t>
            </a:r>
          </a:p>
          <a:p>
            <a:pPr lvl="1"/>
            <a:r>
              <a:rPr lang="en-US" dirty="0"/>
              <a:t>Health Care</a:t>
            </a:r>
          </a:p>
          <a:p>
            <a:pPr lvl="1"/>
            <a:r>
              <a:rPr lang="en-US" dirty="0"/>
              <a:t>Non-Profit</a:t>
            </a:r>
          </a:p>
          <a:p>
            <a:pPr lvl="1"/>
            <a:r>
              <a:rPr lang="en-US" dirty="0"/>
              <a:t>Other</a:t>
            </a:r>
          </a:p>
        </p:txBody>
      </p:sp>
    </p:spTree>
    <p:extLst>
      <p:ext uri="{BB962C8B-B14F-4D97-AF65-F5344CB8AC3E}">
        <p14:creationId xmlns:p14="http://schemas.microsoft.com/office/powerpoint/2010/main" val="2900410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0E38-1445-93B6-DD62-2A8F99004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81A2A-D67C-7FF0-DFED-6708FDA739F1}"/>
              </a:ext>
            </a:extLst>
          </p:cNvPr>
          <p:cNvSpPr>
            <a:spLocks noGrp="1"/>
          </p:cNvSpPr>
          <p:nvPr>
            <p:ph type="title"/>
          </p:nvPr>
        </p:nvSpPr>
        <p:spPr>
          <a:xfrm>
            <a:off x="838200" y="0"/>
            <a:ext cx="10515600" cy="1325563"/>
          </a:xfrm>
        </p:spPr>
        <p:txBody>
          <a:bodyPr/>
          <a:lstStyle/>
          <a:p>
            <a:r>
              <a:rPr lang="en-US" dirty="0">
                <a:latin typeface="Segoe UI Light"/>
                <a:cs typeface="Segoe UI Light"/>
              </a:rPr>
              <a:t>Improvement and Innovation</a:t>
            </a:r>
            <a:endParaRPr lang="en-US" dirty="0"/>
          </a:p>
        </p:txBody>
      </p:sp>
      <p:sp>
        <p:nvSpPr>
          <p:cNvPr id="3" name="Content Placeholder 2">
            <a:extLst>
              <a:ext uri="{FF2B5EF4-FFF2-40B4-BE49-F238E27FC236}">
                <a16:creationId xmlns:a16="http://schemas.microsoft.com/office/drawing/2014/main" id="{6D2BD1FC-FBA8-E524-1898-6BF6FFF75DA7}"/>
              </a:ext>
            </a:extLst>
          </p:cNvPr>
          <p:cNvSpPr>
            <a:spLocks noGrp="1"/>
          </p:cNvSpPr>
          <p:nvPr>
            <p:ph sz="quarter" idx="11"/>
          </p:nvPr>
        </p:nvSpPr>
        <p:spPr>
          <a:xfrm>
            <a:off x="838200" y="1305274"/>
            <a:ext cx="8166315" cy="5168896"/>
          </a:xfrm>
        </p:spPr>
        <p:txBody>
          <a:bodyPr vert="horz" lIns="91440" tIns="45720" rIns="91440" bIns="45720" rtlCol="0" anchor="t">
            <a:normAutofit/>
          </a:bodyPr>
          <a:lstStyle/>
          <a:p>
            <a:r>
              <a:rPr lang="en-US" b="1" dirty="0">
                <a:latin typeface="Segoe UI"/>
                <a:cs typeface="Segoe UI"/>
              </a:rPr>
              <a:t>Quality improvement (QI)</a:t>
            </a:r>
            <a:r>
              <a:rPr lang="en-US" dirty="0">
                <a:latin typeface="Segoe UI"/>
                <a:cs typeface="Segoe UI"/>
              </a:rPr>
              <a:t>:</a:t>
            </a:r>
            <a:r>
              <a:rPr lang="en-US" b="1" dirty="0">
                <a:latin typeface="Segoe UI"/>
                <a:cs typeface="Segoe UI"/>
              </a:rPr>
              <a:t> </a:t>
            </a:r>
            <a:r>
              <a:rPr lang="en-US" dirty="0">
                <a:latin typeface="Segoe UI"/>
                <a:cs typeface="Segoe UI"/>
              </a:rPr>
              <a:t>use of a deliberate &amp; defined improvement process, focused on responding to community needs &amp; improving population health</a:t>
            </a:r>
            <a:endParaRPr lang="en-US" dirty="0"/>
          </a:p>
          <a:p>
            <a:r>
              <a:rPr lang="en-US" b="1" dirty="0">
                <a:latin typeface="Segoe UI"/>
                <a:cs typeface="Segoe UI"/>
              </a:rPr>
              <a:t>Continuous improvement (CI) AKA continuous quality improvement (CQI): </a:t>
            </a:r>
            <a:r>
              <a:rPr lang="en-US" dirty="0">
                <a:latin typeface="Segoe UI"/>
                <a:cs typeface="Segoe UI"/>
              </a:rPr>
              <a:t>ongoing, incremental changes resulting in improvements that your stakeholders value</a:t>
            </a:r>
          </a:p>
          <a:p>
            <a:r>
              <a:rPr lang="en-US" b="1" dirty="0">
                <a:latin typeface="Segoe UI"/>
                <a:cs typeface="Segoe UI"/>
              </a:rPr>
              <a:t>Innovation: </a:t>
            </a:r>
            <a:r>
              <a:rPr lang="en-US" dirty="0">
                <a:latin typeface="Segoe UI"/>
                <a:cs typeface="Segoe UI"/>
              </a:rPr>
              <a:t>implementing something new to make a positive impact</a:t>
            </a:r>
            <a:endParaRPr lang="en-US" dirty="0"/>
          </a:p>
        </p:txBody>
      </p:sp>
      <p:sp>
        <p:nvSpPr>
          <p:cNvPr id="4" name="Footer Placeholder 3">
            <a:extLst>
              <a:ext uri="{FF2B5EF4-FFF2-40B4-BE49-F238E27FC236}">
                <a16:creationId xmlns:a16="http://schemas.microsoft.com/office/drawing/2014/main" id="{5ABC1316-66F8-91DD-DFE9-6B400462A16F}"/>
              </a:ext>
            </a:extLst>
          </p:cNvPr>
          <p:cNvSpPr>
            <a:spLocks noGrp="1"/>
          </p:cNvSpPr>
          <p:nvPr>
            <p:ph type="ftr" sz="quarter" idx="3"/>
          </p:nvPr>
        </p:nvSpPr>
        <p:spPr/>
        <p:txBody>
          <a:bodyPr/>
          <a:lstStyle/>
          <a:p>
            <a:r>
              <a:rPr lang="en-US"/>
              <a:t>Hennepin County</a:t>
            </a:r>
          </a:p>
        </p:txBody>
      </p:sp>
      <p:pic>
        <p:nvPicPr>
          <p:cNvPr id="5122" name="Picture 2" descr="Dictionary of English language vector illustration 15974683 Vector Art at  Vecteezy">
            <a:extLst>
              <a:ext uri="{FF2B5EF4-FFF2-40B4-BE49-F238E27FC236}">
                <a16:creationId xmlns:a16="http://schemas.microsoft.com/office/drawing/2014/main" id="{14F34936-9433-A4A1-C6E8-151BFF43EF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8" b="89268" l="6911" r="92276">
                        <a14:foregroundMark x1="57724" y1="37073" x2="63008" y2="56098"/>
                        <a14:foregroundMark x1="7317" y1="40976" x2="10569" y2="50732"/>
                        <a14:foregroundMark x1="62602" y1="14146" x2="37398" y2="20000"/>
                        <a14:foregroundMark x1="18699" y1="85854" x2="92276" y2="66829"/>
                        <a14:foregroundMark x1="92276" y1="66829" x2="92276" y2="66829"/>
                        <a14:foregroundMark x1="63821" y1="16585" x2="53659" y2="56098"/>
                        <a14:foregroundMark x1="43496" y1="21951" x2="80488" y2="47317"/>
                        <a14:foregroundMark x1="81707" y1="51707" x2="44715" y2="32683"/>
                        <a14:foregroundMark x1="44715" y1="32683" x2="42683" y2="30244"/>
                      </a14:backgroundRemoval>
                    </a14:imgEffect>
                  </a14:imgLayer>
                </a14:imgProps>
              </a:ext>
              <a:ext uri="{28A0092B-C50C-407E-A947-70E740481C1C}">
                <a14:useLocalDpi xmlns:a14="http://schemas.microsoft.com/office/drawing/2010/main" val="0"/>
              </a:ext>
            </a:extLst>
          </a:blip>
          <a:srcRect/>
          <a:stretch>
            <a:fillRect/>
          </a:stretch>
        </p:blipFill>
        <p:spPr bwMode="auto">
          <a:xfrm>
            <a:off x="8708408" y="1846669"/>
            <a:ext cx="3797593" cy="316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8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4EB8-CB80-4023-150C-F3BAD148A872}"/>
              </a:ext>
            </a:extLst>
          </p:cNvPr>
          <p:cNvSpPr>
            <a:spLocks noGrp="1"/>
          </p:cNvSpPr>
          <p:nvPr>
            <p:ph type="title"/>
          </p:nvPr>
        </p:nvSpPr>
        <p:spPr>
          <a:xfrm>
            <a:off x="747486" y="56696"/>
            <a:ext cx="10515600" cy="1325563"/>
          </a:xfrm>
        </p:spPr>
        <p:txBody>
          <a:bodyPr/>
          <a:lstStyle/>
          <a:p>
            <a:r>
              <a:rPr lang="en-US" dirty="0">
                <a:latin typeface="Segoe UI Light"/>
                <a:cs typeface="Segoe UI Light"/>
              </a:rPr>
              <a:t>Improvement principles</a:t>
            </a:r>
            <a:endParaRPr lang="en-US" dirty="0"/>
          </a:p>
        </p:txBody>
      </p:sp>
      <p:sp>
        <p:nvSpPr>
          <p:cNvPr id="3" name="Content Placeholder 2">
            <a:extLst>
              <a:ext uri="{FF2B5EF4-FFF2-40B4-BE49-F238E27FC236}">
                <a16:creationId xmlns:a16="http://schemas.microsoft.com/office/drawing/2014/main" id="{E3B3D9D6-ED34-814B-0EEF-1967EFBF2112}"/>
              </a:ext>
            </a:extLst>
          </p:cNvPr>
          <p:cNvSpPr>
            <a:spLocks noGrp="1"/>
          </p:cNvSpPr>
          <p:nvPr>
            <p:ph sz="quarter" idx="11"/>
          </p:nvPr>
        </p:nvSpPr>
        <p:spPr>
          <a:xfrm>
            <a:off x="838200" y="1270861"/>
            <a:ext cx="7026013" cy="5020747"/>
          </a:xfrm>
        </p:spPr>
        <p:txBody>
          <a:bodyPr vert="horz" lIns="91440" tIns="45720" rIns="91440" bIns="45720" rtlCol="0" anchor="t">
            <a:normAutofit/>
          </a:bodyPr>
          <a:lstStyle/>
          <a:p>
            <a:r>
              <a:rPr lang="en-US" dirty="0">
                <a:latin typeface="Segoe UI"/>
                <a:cs typeface="Segoe UI"/>
              </a:rPr>
              <a:t>Meet needs of those you serve</a:t>
            </a:r>
            <a:endParaRPr lang="en-US" dirty="0"/>
          </a:p>
          <a:p>
            <a:r>
              <a:rPr lang="en-US" dirty="0">
                <a:latin typeface="Segoe UI"/>
                <a:cs typeface="Segoe UI"/>
              </a:rPr>
              <a:t>Breakdown barriers, combat racism, &amp; reduce disparities</a:t>
            </a:r>
          </a:p>
          <a:p>
            <a:r>
              <a:rPr lang="en-US" dirty="0">
                <a:latin typeface="Segoe UI"/>
                <a:cs typeface="Segoe UI"/>
              </a:rPr>
              <a:t>Use data</a:t>
            </a:r>
          </a:p>
          <a:p>
            <a:r>
              <a:rPr lang="en-US" dirty="0">
                <a:latin typeface="Segoe UI"/>
                <a:cs typeface="Segoe UI"/>
              </a:rPr>
              <a:t>Engage stakeholders</a:t>
            </a:r>
          </a:p>
          <a:p>
            <a:r>
              <a:rPr lang="en-US" dirty="0">
                <a:latin typeface="Segoe UI"/>
                <a:cs typeface="Segoe UI"/>
              </a:rPr>
              <a:t>Make small, quick, incremental changes</a:t>
            </a:r>
          </a:p>
        </p:txBody>
      </p:sp>
      <p:sp>
        <p:nvSpPr>
          <p:cNvPr id="4" name="Footer Placeholder 3">
            <a:extLst>
              <a:ext uri="{FF2B5EF4-FFF2-40B4-BE49-F238E27FC236}">
                <a16:creationId xmlns:a16="http://schemas.microsoft.com/office/drawing/2014/main" id="{BE262121-023A-4BD5-D450-F969C128589B}"/>
              </a:ext>
            </a:extLst>
          </p:cNvPr>
          <p:cNvSpPr>
            <a:spLocks noGrp="1"/>
          </p:cNvSpPr>
          <p:nvPr>
            <p:ph type="ftr" sz="quarter" idx="3"/>
          </p:nvPr>
        </p:nvSpPr>
        <p:spPr/>
        <p:txBody>
          <a:bodyPr/>
          <a:lstStyle/>
          <a:p>
            <a:r>
              <a:rPr lang="en-US"/>
              <a:t>Hennepin County</a:t>
            </a:r>
          </a:p>
        </p:txBody>
      </p:sp>
      <p:pic>
        <p:nvPicPr>
          <p:cNvPr id="5" name="Picture 2" descr="Why reinvent the wheel">
            <a:extLst>
              <a:ext uri="{FF2B5EF4-FFF2-40B4-BE49-F238E27FC236}">
                <a16:creationId xmlns:a16="http://schemas.microsoft.com/office/drawing/2014/main" id="{76E2DB41-FB92-F38B-8A20-5049AF1AB7A3}"/>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3439" b="90212" l="5758" r="96667">
                        <a14:foregroundMark x1="45909" y1="15344" x2="68636" y2="16667"/>
                        <a14:foregroundMark x1="94697" y1="24074" x2="84848" y2="17460"/>
                        <a14:foregroundMark x1="94242" y1="55820" x2="78182" y2="67196"/>
                        <a14:foregroundMark x1="78182" y1="67196" x2="78636" y2="66931"/>
                        <a14:foregroundMark x1="78030" y1="89683" x2="84848" y2="77513"/>
                        <a14:foregroundMark x1="84848" y1="77513" x2="85303" y2="77513"/>
                        <a14:foregroundMark x1="96667" y1="78307" x2="91364" y2="67989"/>
                        <a14:foregroundMark x1="91364" y1="67989" x2="88788" y2="67989"/>
                        <a14:foregroundMark x1="69091" y1="60317" x2="59242" y2="56349"/>
                        <a14:foregroundMark x1="59242" y1="56349" x2="56061" y2="62434"/>
                        <a14:foregroundMark x1="61667" y1="87566" x2="37727" y2="90476"/>
                        <a14:foregroundMark x1="37576" y1="30952" x2="38333" y2="48413"/>
                        <a14:foregroundMark x1="38333" y1="48413" x2="47121" y2="46296"/>
                        <a14:foregroundMark x1="47121" y1="46296" x2="49091" y2="43122"/>
                        <a14:foregroundMark x1="64848" y1="68254" x2="59545" y2="74868"/>
                        <a14:foregroundMark x1="34394" y1="87566" x2="39545" y2="86772"/>
                        <a14:foregroundMark x1="71212" y1="86508" x2="62424" y2="90212"/>
                        <a14:foregroundMark x1="15303" y1="37302" x2="12273" y2="60847"/>
                        <a14:foregroundMark x1="28636" y1="39947" x2="28636" y2="49735"/>
                        <a14:foregroundMark x1="20152" y1="72751" x2="17879" y2="84127"/>
                        <a14:foregroundMark x1="5758" y1="56349" x2="6212" y2="69841"/>
                        <a14:foregroundMark x1="6212" y1="69841" x2="6667" y2="70635"/>
                        <a14:foregroundMark x1="9697" y1="75661" x2="6515" y2="88360"/>
                        <a14:foregroundMark x1="6515" y1="88360" x2="5758" y2="88624"/>
                        <a14:foregroundMark x1="23030" y1="47884" x2="16667" y2="55556"/>
                        <a14:foregroundMark x1="31212" y1="84656" x2="34091" y2="85185"/>
                        <a14:foregroundMark x1="47424" y1="36243" x2="50606" y2="47619"/>
                        <a14:foregroundMark x1="39091" y1="56878" x2="38788" y2="69577"/>
                        <a14:foregroundMark x1="38788" y1="70370" x2="37121" y2="62169"/>
                        <a14:foregroundMark x1="54545" y1="3439" x2="47424" y2="3704"/>
                        <a14:foregroundMark x1="52121" y1="28042" x2="51818" y2="30952"/>
                      </a14:backgroundRemoval>
                    </a14:imgEffect>
                  </a14:imgLayer>
                </a14:imgProps>
              </a:ext>
              <a:ext uri="{28A0092B-C50C-407E-A947-70E740481C1C}">
                <a14:useLocalDpi xmlns:a14="http://schemas.microsoft.com/office/drawing/2010/main" val="0"/>
              </a:ext>
            </a:extLst>
          </a:blip>
          <a:srcRect/>
          <a:stretch>
            <a:fillRect/>
          </a:stretch>
        </p:blipFill>
        <p:spPr bwMode="auto">
          <a:xfrm>
            <a:off x="6939418" y="1960472"/>
            <a:ext cx="5045043" cy="288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0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47A4-2FAB-6625-73E1-0BF2B0978D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08926-907E-261A-DFF1-4C5D9D0529F0}"/>
              </a:ext>
            </a:extLst>
          </p:cNvPr>
          <p:cNvSpPr>
            <a:spLocks noGrp="1"/>
          </p:cNvSpPr>
          <p:nvPr>
            <p:ph type="title"/>
          </p:nvPr>
        </p:nvSpPr>
        <p:spPr>
          <a:xfrm>
            <a:off x="747486" y="56696"/>
            <a:ext cx="10515600" cy="1325563"/>
          </a:xfrm>
        </p:spPr>
        <p:txBody>
          <a:bodyPr/>
          <a:lstStyle/>
          <a:p>
            <a:r>
              <a:rPr lang="en-US" dirty="0">
                <a:latin typeface="Segoe UI Light"/>
                <a:cs typeface="Segoe UI Light"/>
              </a:rPr>
              <a:t>Improvement principles</a:t>
            </a:r>
            <a:endParaRPr lang="en-US" dirty="0"/>
          </a:p>
        </p:txBody>
      </p:sp>
      <p:sp>
        <p:nvSpPr>
          <p:cNvPr id="3" name="Content Placeholder 2">
            <a:extLst>
              <a:ext uri="{FF2B5EF4-FFF2-40B4-BE49-F238E27FC236}">
                <a16:creationId xmlns:a16="http://schemas.microsoft.com/office/drawing/2014/main" id="{E9DCD6E8-1A78-ABA8-F9C4-3F0E92A153D3}"/>
              </a:ext>
            </a:extLst>
          </p:cNvPr>
          <p:cNvSpPr>
            <a:spLocks noGrp="1"/>
          </p:cNvSpPr>
          <p:nvPr>
            <p:ph sz="quarter" idx="11"/>
          </p:nvPr>
        </p:nvSpPr>
        <p:spPr>
          <a:xfrm>
            <a:off x="838200" y="1176111"/>
            <a:ext cx="6941949" cy="5115497"/>
          </a:xfrm>
        </p:spPr>
        <p:txBody>
          <a:bodyPr vert="horz" lIns="91440" tIns="45720" rIns="91440" bIns="45720" rtlCol="0" anchor="t">
            <a:normAutofit/>
          </a:bodyPr>
          <a:lstStyle/>
          <a:p>
            <a:r>
              <a:rPr lang="en-US" dirty="0">
                <a:latin typeface="Segoe UI"/>
                <a:cs typeface="Segoe UI"/>
              </a:rPr>
              <a:t>Don't reinvent the wheel – steal shamelessly, share senselessly</a:t>
            </a:r>
            <a:endParaRPr lang="en-US" dirty="0"/>
          </a:p>
          <a:p>
            <a:r>
              <a:rPr lang="en-US" dirty="0">
                <a:latin typeface="Segoe UI"/>
                <a:cs typeface="Segoe UI"/>
              </a:rPr>
              <a:t>Prioritize</a:t>
            </a:r>
            <a:endParaRPr lang="en-US" dirty="0"/>
          </a:p>
          <a:p>
            <a:r>
              <a:rPr lang="en-US" dirty="0">
                <a:latin typeface="Segoe UI"/>
                <a:cs typeface="Segoe UI"/>
              </a:rPr>
              <a:t>Communicate</a:t>
            </a:r>
          </a:p>
          <a:p>
            <a:r>
              <a:rPr lang="en-US" dirty="0">
                <a:latin typeface="Segoe UI"/>
                <a:cs typeface="Segoe UI"/>
              </a:rPr>
              <a:t>Integrate improvement &amp; innovation into the way you work</a:t>
            </a:r>
          </a:p>
          <a:p>
            <a:r>
              <a:rPr lang="en-US" dirty="0">
                <a:latin typeface="Segoe UI"/>
                <a:cs typeface="Segoe UI"/>
              </a:rPr>
              <a:t>Most problems are found in processes not in people</a:t>
            </a:r>
            <a:endParaRPr lang="en-US" dirty="0"/>
          </a:p>
          <a:p>
            <a:endParaRPr lang="en-US" dirty="0"/>
          </a:p>
        </p:txBody>
      </p:sp>
      <p:sp>
        <p:nvSpPr>
          <p:cNvPr id="4" name="Footer Placeholder 3">
            <a:extLst>
              <a:ext uri="{FF2B5EF4-FFF2-40B4-BE49-F238E27FC236}">
                <a16:creationId xmlns:a16="http://schemas.microsoft.com/office/drawing/2014/main" id="{BEAE2C35-8DDC-5937-CDFF-A8253636692F}"/>
              </a:ext>
            </a:extLst>
          </p:cNvPr>
          <p:cNvSpPr>
            <a:spLocks noGrp="1"/>
          </p:cNvSpPr>
          <p:nvPr>
            <p:ph type="ftr" sz="quarter" idx="3"/>
          </p:nvPr>
        </p:nvSpPr>
        <p:spPr/>
        <p:txBody>
          <a:bodyPr/>
          <a:lstStyle/>
          <a:p>
            <a:r>
              <a:rPr lang="en-US"/>
              <a:t>Hennepin County</a:t>
            </a:r>
          </a:p>
        </p:txBody>
      </p:sp>
      <p:pic>
        <p:nvPicPr>
          <p:cNvPr id="7170" name="Picture 2" descr="Tag: fundamentals | BenGoZen">
            <a:extLst>
              <a:ext uri="{FF2B5EF4-FFF2-40B4-BE49-F238E27FC236}">
                <a16:creationId xmlns:a16="http://schemas.microsoft.com/office/drawing/2014/main" id="{DE4D61D5-B806-5AAD-0207-21FE4B9BB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110"/>
          <a:stretch/>
        </p:blipFill>
        <p:spPr bwMode="auto">
          <a:xfrm>
            <a:off x="8107442" y="1247890"/>
            <a:ext cx="3836755" cy="436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432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7709-F53B-24B1-7A6F-449903B3AE0F}"/>
              </a:ext>
            </a:extLst>
          </p:cNvPr>
          <p:cNvSpPr>
            <a:spLocks noGrp="1"/>
          </p:cNvSpPr>
          <p:nvPr>
            <p:ph type="title"/>
          </p:nvPr>
        </p:nvSpPr>
        <p:spPr>
          <a:xfrm>
            <a:off x="838200" y="365125"/>
            <a:ext cx="4954996" cy="1325563"/>
          </a:xfrm>
        </p:spPr>
        <p:txBody>
          <a:bodyPr anchor="ctr">
            <a:normAutofit/>
          </a:bodyPr>
          <a:lstStyle/>
          <a:p>
            <a:r>
              <a:rPr lang="en-US" sz="4100" b="1"/>
              <a:t>History of Quality Improvement at HCH</a:t>
            </a:r>
          </a:p>
        </p:txBody>
      </p:sp>
      <p:sp>
        <p:nvSpPr>
          <p:cNvPr id="3" name="Content Placeholder 2">
            <a:extLst>
              <a:ext uri="{FF2B5EF4-FFF2-40B4-BE49-F238E27FC236}">
                <a16:creationId xmlns:a16="http://schemas.microsoft.com/office/drawing/2014/main" id="{CD2871B8-1727-3AF2-C076-7C48DA83ACB0}"/>
              </a:ext>
            </a:extLst>
          </p:cNvPr>
          <p:cNvSpPr>
            <a:spLocks noGrp="1"/>
          </p:cNvSpPr>
          <p:nvPr>
            <p:ph sz="quarter" idx="13"/>
          </p:nvPr>
        </p:nvSpPr>
        <p:spPr>
          <a:xfrm>
            <a:off x="111689" y="1816024"/>
            <a:ext cx="4560519" cy="5041976"/>
          </a:xfrm>
        </p:spPr>
        <p:txBody>
          <a:bodyPr>
            <a:normAutofit/>
          </a:bodyPr>
          <a:lstStyle/>
          <a:p>
            <a:pPr marL="0" indent="0">
              <a:lnSpc>
                <a:spcPct val="90000"/>
              </a:lnSpc>
              <a:buNone/>
            </a:pPr>
            <a:r>
              <a:rPr lang="en-US" sz="1400" dirty="0"/>
              <a:t>Quality improvement work has always been a requirement of being a Federally Qualified health center</a:t>
            </a:r>
          </a:p>
          <a:p>
            <a:pPr marL="0" indent="0">
              <a:lnSpc>
                <a:spcPct val="90000"/>
              </a:lnSpc>
              <a:buNone/>
            </a:pPr>
            <a:r>
              <a:rPr lang="en-US" sz="1400" dirty="0"/>
              <a:t>2014: New program manager hired -goal to build a robust QI/QA program-started in 2015</a:t>
            </a:r>
          </a:p>
          <a:p>
            <a:pPr marL="0" indent="0">
              <a:lnSpc>
                <a:spcPct val="90000"/>
              </a:lnSpc>
              <a:buNone/>
            </a:pPr>
            <a:r>
              <a:rPr lang="en-US" sz="1400" b="1" dirty="0"/>
              <a:t>Since 2015 some QI/QA projects included:</a:t>
            </a:r>
          </a:p>
          <a:p>
            <a:pPr lvl="1">
              <a:lnSpc>
                <a:spcPct val="90000"/>
              </a:lnSpc>
            </a:pPr>
            <a:r>
              <a:rPr lang="en-US" sz="1400" dirty="0"/>
              <a:t>Increasing on time Hba1c testing for diabetic patients</a:t>
            </a:r>
          </a:p>
          <a:p>
            <a:pPr lvl="1">
              <a:lnSpc>
                <a:spcPct val="90000"/>
              </a:lnSpc>
            </a:pPr>
            <a:r>
              <a:rPr lang="en-US" sz="1400" dirty="0"/>
              <a:t>Increasing HIV testing</a:t>
            </a:r>
          </a:p>
          <a:p>
            <a:pPr lvl="1">
              <a:lnSpc>
                <a:spcPct val="90000"/>
              </a:lnSpc>
            </a:pPr>
            <a:r>
              <a:rPr lang="en-US" sz="1400" dirty="0"/>
              <a:t>Improving tobacco cessation counseling documentation</a:t>
            </a:r>
          </a:p>
          <a:p>
            <a:pPr lvl="1">
              <a:lnSpc>
                <a:spcPct val="90000"/>
              </a:lnSpc>
            </a:pPr>
            <a:r>
              <a:rPr lang="en-US" sz="1400" dirty="0"/>
              <a:t>Sexual orientation and Gender identity documentation</a:t>
            </a:r>
          </a:p>
          <a:p>
            <a:pPr lvl="1">
              <a:lnSpc>
                <a:spcPct val="90000"/>
              </a:lnSpc>
            </a:pPr>
            <a:r>
              <a:rPr lang="en-US" sz="1400" dirty="0"/>
              <a:t>TB testing in shelters</a:t>
            </a:r>
          </a:p>
          <a:p>
            <a:pPr lvl="1">
              <a:lnSpc>
                <a:spcPct val="90000"/>
              </a:lnSpc>
            </a:pPr>
            <a:r>
              <a:rPr lang="en-US" sz="1400" dirty="0"/>
              <a:t>Improving rooming protocols across clinics</a:t>
            </a:r>
          </a:p>
          <a:p>
            <a:pPr marL="0" indent="0">
              <a:lnSpc>
                <a:spcPct val="90000"/>
              </a:lnSpc>
              <a:buNone/>
            </a:pPr>
            <a:endParaRPr lang="en-US" sz="1100" dirty="0"/>
          </a:p>
          <a:p>
            <a:pPr>
              <a:lnSpc>
                <a:spcPct val="90000"/>
              </a:lnSpc>
            </a:pPr>
            <a:endParaRPr lang="en-US" sz="1100" dirty="0"/>
          </a:p>
        </p:txBody>
      </p:sp>
      <p:pic>
        <p:nvPicPr>
          <p:cNvPr id="5" name="Picture 4" descr="A group of people posing for a photo&#10;&#10;Description automatically generated">
            <a:extLst>
              <a:ext uri="{FF2B5EF4-FFF2-40B4-BE49-F238E27FC236}">
                <a16:creationId xmlns:a16="http://schemas.microsoft.com/office/drawing/2014/main" id="{AB0E3925-0953-01F9-AFFB-6FC782B48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78" y="2197099"/>
            <a:ext cx="6934522" cy="3035301"/>
          </a:xfrm>
          <a:prstGeom prst="rect">
            <a:avLst/>
          </a:prstGeom>
          <a:noFill/>
        </p:spPr>
      </p:pic>
    </p:spTree>
    <p:extLst>
      <p:ext uri="{BB962C8B-B14F-4D97-AF65-F5344CB8AC3E}">
        <p14:creationId xmlns:p14="http://schemas.microsoft.com/office/powerpoint/2010/main" val="354891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7709-F53B-24B1-7A6F-449903B3AE0F}"/>
              </a:ext>
            </a:extLst>
          </p:cNvPr>
          <p:cNvSpPr>
            <a:spLocks noGrp="1"/>
          </p:cNvSpPr>
          <p:nvPr>
            <p:ph type="title"/>
          </p:nvPr>
        </p:nvSpPr>
        <p:spPr>
          <a:xfrm>
            <a:off x="761799" y="279401"/>
            <a:ext cx="5334197" cy="1708242"/>
          </a:xfrm>
        </p:spPr>
        <p:txBody>
          <a:bodyPr vert="horz" lIns="91440" tIns="45720" rIns="91440" bIns="45720" rtlCol="0" anchor="ctr">
            <a:normAutofit/>
          </a:bodyPr>
          <a:lstStyle/>
          <a:p>
            <a:r>
              <a:rPr lang="en-US" sz="4000" dirty="0"/>
              <a:t>Quality Improvement at HCH</a:t>
            </a:r>
          </a:p>
        </p:txBody>
      </p:sp>
      <p:sp>
        <p:nvSpPr>
          <p:cNvPr id="3" name="Content Placeholder 2">
            <a:extLst>
              <a:ext uri="{FF2B5EF4-FFF2-40B4-BE49-F238E27FC236}">
                <a16:creationId xmlns:a16="http://schemas.microsoft.com/office/drawing/2014/main" id="{CD2871B8-1727-3AF2-C076-7C48DA83ACB0}"/>
              </a:ext>
            </a:extLst>
          </p:cNvPr>
          <p:cNvSpPr>
            <a:spLocks noGrp="1"/>
          </p:cNvSpPr>
          <p:nvPr>
            <p:ph sz="quarter" idx="13"/>
          </p:nvPr>
        </p:nvSpPr>
        <p:spPr>
          <a:xfrm>
            <a:off x="761800" y="1790700"/>
            <a:ext cx="5334197" cy="5384800"/>
          </a:xfrm>
        </p:spPr>
        <p:txBody>
          <a:bodyPr vert="horz" lIns="91440" tIns="45720" rIns="91440" bIns="45720" rtlCol="0" anchor="ctr">
            <a:normAutofit fontScale="62500" lnSpcReduction="20000"/>
          </a:bodyPr>
          <a:lstStyle/>
          <a:p>
            <a:pPr marL="0"/>
            <a:endParaRPr lang="en-US" sz="2300" dirty="0"/>
          </a:p>
          <a:p>
            <a:pPr marL="0"/>
            <a:endParaRPr lang="en-US" sz="2300" dirty="0"/>
          </a:p>
          <a:p>
            <a:pPr marL="0"/>
            <a:r>
              <a:rPr lang="en-US" sz="2300" dirty="0"/>
              <a:t>T</a:t>
            </a:r>
            <a:r>
              <a:rPr lang="en-US" sz="2300" dirty="0">
                <a:effectLst/>
              </a:rPr>
              <a:t>eam-Based Quality Improvement</a:t>
            </a:r>
          </a:p>
          <a:p>
            <a:r>
              <a:rPr lang="en-US" sz="2300" dirty="0"/>
              <a:t>Each Clinic site and team (Outreach, Ryan White, Respite, Harm Reduction) has at least 1 yearly QI project</a:t>
            </a:r>
          </a:p>
          <a:p>
            <a:r>
              <a:rPr lang="en-US" sz="2300" dirty="0"/>
              <a:t>Supported by the Hennepin County Public Health Department: Innovation and Improvement</a:t>
            </a:r>
          </a:p>
          <a:p>
            <a:r>
              <a:rPr lang="en-US" sz="2300" dirty="0"/>
              <a:t>Projects are:</a:t>
            </a:r>
          </a:p>
          <a:p>
            <a:pPr lvl="1"/>
            <a:r>
              <a:rPr lang="en-US" sz="2300" dirty="0">
                <a:effectLst/>
              </a:rPr>
              <a:t>Lead b</a:t>
            </a:r>
            <a:r>
              <a:rPr lang="en-US" sz="2300" dirty="0"/>
              <a:t>y clinic supervisors &amp; HCH site leaders</a:t>
            </a:r>
          </a:p>
          <a:p>
            <a:pPr lvl="1"/>
            <a:r>
              <a:rPr lang="en-US" sz="2300" dirty="0"/>
              <a:t>Determined and agreed upon by site staff (buy-in)</a:t>
            </a:r>
          </a:p>
          <a:p>
            <a:pPr lvl="1"/>
            <a:r>
              <a:rPr lang="en-US" sz="2300" dirty="0"/>
              <a:t>Focused on health equity and improving patient care</a:t>
            </a:r>
          </a:p>
          <a:p>
            <a:pPr lvl="1"/>
            <a:r>
              <a:rPr lang="en-US" sz="2300" dirty="0"/>
              <a:t>Incorporate patient engagement</a:t>
            </a:r>
          </a:p>
          <a:p>
            <a:pPr lvl="1"/>
            <a:r>
              <a:rPr lang="en-US" sz="2300" dirty="0"/>
              <a:t>S.M.A.R.T.I.E</a:t>
            </a:r>
          </a:p>
          <a:p>
            <a:pPr lvl="1"/>
            <a:r>
              <a:rPr lang="en-US" sz="2300" dirty="0"/>
              <a:t>Data driven (qualitative &amp; quantitative)</a:t>
            </a:r>
          </a:p>
          <a:p>
            <a:pPr marL="457200" lvl="1"/>
            <a:endParaRPr lang="en-US" sz="1600" dirty="0"/>
          </a:p>
          <a:p>
            <a:pPr lvl="1"/>
            <a:endParaRPr lang="en-US" sz="1600" dirty="0"/>
          </a:p>
          <a:p>
            <a:endParaRPr lang="en-US" sz="1600" dirty="0">
              <a:effectLst/>
            </a:endParaRPr>
          </a:p>
          <a:p>
            <a:pPr marL="0"/>
            <a:endParaRPr lang="en-US" sz="1600" dirty="0"/>
          </a:p>
        </p:txBody>
      </p:sp>
      <p:pic>
        <p:nvPicPr>
          <p:cNvPr id="5" name="Picture 4" descr="A blue sign in a hospital&#10;&#10;Description automatically generated">
            <a:extLst>
              <a:ext uri="{FF2B5EF4-FFF2-40B4-BE49-F238E27FC236}">
                <a16:creationId xmlns:a16="http://schemas.microsoft.com/office/drawing/2014/main" id="{4D6BD38D-5033-377E-CFCE-0B2C75E210AB}"/>
              </a:ext>
            </a:extLst>
          </p:cNvPr>
          <p:cNvPicPr>
            <a:picLocks noChangeAspect="1"/>
          </p:cNvPicPr>
          <p:nvPr/>
        </p:nvPicPr>
        <p:blipFill rotWithShape="1">
          <a:blip r:embed="rId3">
            <a:extLst>
              <a:ext uri="{28A0092B-C50C-407E-A947-70E740481C1C}">
                <a14:useLocalDpi xmlns:a14="http://schemas.microsoft.com/office/drawing/2010/main" val="0"/>
              </a:ext>
            </a:extLst>
          </a:blip>
          <a:srcRect r="-1" b="3743"/>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01257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8B53-CE97-BCF4-7E08-C6A729A5E6AC}"/>
              </a:ext>
            </a:extLst>
          </p:cNvPr>
          <p:cNvSpPr>
            <a:spLocks noGrp="1"/>
          </p:cNvSpPr>
          <p:nvPr>
            <p:ph type="title"/>
          </p:nvPr>
        </p:nvSpPr>
        <p:spPr>
          <a:xfrm>
            <a:off x="103695" y="-109946"/>
            <a:ext cx="11679809" cy="1325563"/>
          </a:xfrm>
        </p:spPr>
        <p:txBody>
          <a:bodyPr anchor="ctr">
            <a:normAutofit/>
          </a:bodyPr>
          <a:lstStyle/>
          <a:p>
            <a:r>
              <a:rPr lang="en-US" sz="4000" dirty="0"/>
              <a:t>Current Hennepin County Data Analytics structure</a:t>
            </a:r>
          </a:p>
        </p:txBody>
      </p:sp>
      <p:sp>
        <p:nvSpPr>
          <p:cNvPr id="8" name="Content Placeholder 2">
            <a:extLst>
              <a:ext uri="{FF2B5EF4-FFF2-40B4-BE49-F238E27FC236}">
                <a16:creationId xmlns:a16="http://schemas.microsoft.com/office/drawing/2014/main" id="{45C53147-D883-116F-29D9-8A9AEB8E830E}"/>
              </a:ext>
            </a:extLst>
          </p:cNvPr>
          <p:cNvSpPr>
            <a:spLocks noGrp="1"/>
          </p:cNvSpPr>
          <p:nvPr>
            <p:ph sz="quarter" idx="12"/>
          </p:nvPr>
        </p:nvSpPr>
        <p:spPr>
          <a:xfrm>
            <a:off x="6493857" y="1598970"/>
            <a:ext cx="4954997" cy="5082441"/>
          </a:xfrm>
        </p:spPr>
        <p:txBody>
          <a:bodyPr>
            <a:normAutofit fontScale="85000" lnSpcReduction="20000"/>
          </a:bodyPr>
          <a:lstStyle/>
          <a:p>
            <a:r>
              <a:rPr lang="en-US" sz="2200" dirty="0"/>
              <a:t>Ensure all county strategies are data informed</a:t>
            </a:r>
          </a:p>
          <a:p>
            <a:r>
              <a:rPr lang="en-US" sz="2200" dirty="0"/>
              <a:t>County programs and investments are informed by robust impact and return on investment insights </a:t>
            </a:r>
            <a:r>
              <a:rPr lang="en-US" dirty="0"/>
              <a:t>(</a:t>
            </a:r>
            <a:r>
              <a:rPr lang="en-US" sz="1600" dirty="0"/>
              <a:t>including standards for demographic data that enable consistent approaches to monitor and evaluate equitable impacts)</a:t>
            </a:r>
          </a:p>
          <a:p>
            <a:r>
              <a:rPr lang="en-US" sz="2000" dirty="0"/>
              <a:t>County data are of high quality, relevant, well understood, and accessible to those who need it</a:t>
            </a:r>
          </a:p>
          <a:p>
            <a:r>
              <a:rPr lang="en-US" sz="2000" dirty="0"/>
              <a:t>Innovative data solutions are being developed to support creative responses to local government challenges</a:t>
            </a:r>
          </a:p>
          <a:p>
            <a:r>
              <a:rPr lang="en-US" sz="2000" dirty="0"/>
              <a:t>HC is a national leader in attracting and retaining high performing data and analytics professionals</a:t>
            </a:r>
          </a:p>
          <a:p>
            <a:endParaRPr lang="en-US" sz="1600" dirty="0"/>
          </a:p>
        </p:txBody>
      </p:sp>
      <p:sp>
        <p:nvSpPr>
          <p:cNvPr id="3" name="Content Placeholder 2">
            <a:extLst>
              <a:ext uri="{FF2B5EF4-FFF2-40B4-BE49-F238E27FC236}">
                <a16:creationId xmlns:a16="http://schemas.microsoft.com/office/drawing/2014/main" id="{795FEB52-71A7-2730-E404-2D673741CE84}"/>
              </a:ext>
            </a:extLst>
          </p:cNvPr>
          <p:cNvSpPr>
            <a:spLocks noGrp="1"/>
          </p:cNvSpPr>
          <p:nvPr>
            <p:ph sz="quarter" idx="13"/>
          </p:nvPr>
        </p:nvSpPr>
        <p:spPr>
          <a:xfrm>
            <a:off x="329154" y="2017669"/>
            <a:ext cx="5368990" cy="4033119"/>
          </a:xfrm>
        </p:spPr>
        <p:txBody>
          <a:bodyPr>
            <a:normAutofit fontScale="92500" lnSpcReduction="20000"/>
          </a:bodyPr>
          <a:lstStyle/>
          <a:p>
            <a:pPr marL="0" marR="0" indent="0">
              <a:spcBef>
                <a:spcPts val="0"/>
              </a:spcBef>
              <a:spcAft>
                <a:spcPts val="800"/>
              </a:spcAft>
              <a:buNone/>
            </a:pPr>
            <a:r>
              <a:rPr lang="en-US" kern="100" dirty="0">
                <a:effectLst/>
              </a:rPr>
              <a:t>Data </a:t>
            </a:r>
            <a:r>
              <a:rPr lang="en-US" kern="100" dirty="0"/>
              <a:t>a</a:t>
            </a:r>
            <a:r>
              <a:rPr lang="en-US" kern="100" dirty="0">
                <a:effectLst/>
              </a:rPr>
              <a:t>nalysts are from the Hennepin county data and health analytics area in Health and Human Services</a:t>
            </a:r>
          </a:p>
          <a:p>
            <a:pPr marL="0" marR="0" indent="0">
              <a:spcBef>
                <a:spcPts val="0"/>
              </a:spcBef>
              <a:spcAft>
                <a:spcPts val="800"/>
              </a:spcAft>
              <a:buNone/>
            </a:pPr>
            <a:endParaRPr lang="en-US" kern="100" dirty="0">
              <a:effectLst/>
            </a:endParaRPr>
          </a:p>
          <a:p>
            <a:pPr marL="0" marR="0" indent="0">
              <a:spcBef>
                <a:spcPts val="0"/>
              </a:spcBef>
              <a:spcAft>
                <a:spcPts val="800"/>
              </a:spcAft>
              <a:buNone/>
            </a:pPr>
            <a:r>
              <a:rPr lang="en-US" kern="100" dirty="0"/>
              <a:t>One analyst for each of the 4 clinical areas, work with program staff to respond to data requests, grant reporting and build desired reports.</a:t>
            </a:r>
            <a:endParaRPr lang="en-US" kern="100" dirty="0">
              <a:effectLst/>
            </a:endParaRPr>
          </a:p>
          <a:p>
            <a:pPr marL="0" marR="0" indent="0">
              <a:spcBef>
                <a:spcPts val="0"/>
              </a:spcBef>
              <a:spcAft>
                <a:spcPts val="800"/>
              </a:spcAft>
              <a:buNone/>
            </a:pPr>
            <a:endParaRPr lang="en-US" kern="100" dirty="0">
              <a:effectLst/>
            </a:endParaRPr>
          </a:p>
          <a:p>
            <a:pPr marL="0" marR="0" indent="0">
              <a:spcBef>
                <a:spcPts val="0"/>
              </a:spcBef>
              <a:spcAft>
                <a:spcPts val="800"/>
              </a:spcAft>
              <a:buNone/>
            </a:pPr>
            <a:r>
              <a:rPr lang="en-US" kern="100" dirty="0"/>
              <a:t>Analysts use Clarity, SQL to extract EHR data from EPIC for reporting in Excel or </a:t>
            </a:r>
            <a:r>
              <a:rPr lang="en-US" kern="100" dirty="0" err="1"/>
              <a:t>Powerbi</a:t>
            </a:r>
            <a:endParaRPr lang="en-US" kern="100" dirty="0"/>
          </a:p>
          <a:p>
            <a:pPr marL="0" marR="0" indent="0">
              <a:spcBef>
                <a:spcPts val="0"/>
              </a:spcBef>
              <a:spcAft>
                <a:spcPts val="800"/>
              </a:spcAft>
              <a:buNone/>
            </a:pPr>
            <a:endParaRPr lang="en-US" kern="100" dirty="0">
              <a:effectLst/>
            </a:endParaRPr>
          </a:p>
          <a:p>
            <a:endParaRPr lang="en-US" dirty="0"/>
          </a:p>
        </p:txBody>
      </p:sp>
      <p:sp>
        <p:nvSpPr>
          <p:cNvPr id="5" name="Text Placeholder 4">
            <a:extLst>
              <a:ext uri="{FF2B5EF4-FFF2-40B4-BE49-F238E27FC236}">
                <a16:creationId xmlns:a16="http://schemas.microsoft.com/office/drawing/2014/main" id="{FFEB316F-444B-9307-9817-F9AF13823057}"/>
              </a:ext>
            </a:extLst>
          </p:cNvPr>
          <p:cNvSpPr>
            <a:spLocks noGrp="1"/>
          </p:cNvSpPr>
          <p:nvPr>
            <p:ph type="body" sz="quarter" idx="14"/>
          </p:nvPr>
        </p:nvSpPr>
        <p:spPr>
          <a:xfrm>
            <a:off x="6493857" y="1068362"/>
            <a:ext cx="5368990" cy="677863"/>
          </a:xfrm>
        </p:spPr>
        <p:txBody>
          <a:bodyPr/>
          <a:lstStyle/>
          <a:p>
            <a:r>
              <a:rPr lang="en-US" sz="2000" b="1" dirty="0">
                <a:latin typeface="Segoe UI" panose="020B0502040204020203" pitchFamily="34" charset="0"/>
              </a:rPr>
              <a:t>Overall 5 goals for all County Analytics</a:t>
            </a:r>
          </a:p>
        </p:txBody>
      </p:sp>
      <p:sp>
        <p:nvSpPr>
          <p:cNvPr id="6" name="Text Placeholder 4">
            <a:extLst>
              <a:ext uri="{FF2B5EF4-FFF2-40B4-BE49-F238E27FC236}">
                <a16:creationId xmlns:a16="http://schemas.microsoft.com/office/drawing/2014/main" id="{17CAD1C6-5ECF-5FCA-903C-3198E61D3F78}"/>
              </a:ext>
            </a:extLst>
          </p:cNvPr>
          <p:cNvSpPr txBox="1">
            <a:spLocks/>
          </p:cNvSpPr>
          <p:nvPr/>
        </p:nvSpPr>
        <p:spPr>
          <a:xfrm>
            <a:off x="329153" y="1068361"/>
            <a:ext cx="5368990" cy="6778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1200"/>
              </a:spcAft>
              <a:buFont typeface="Arial"/>
              <a:buNone/>
              <a:defRPr sz="3000" kern="1200" baseline="0">
                <a:solidFill>
                  <a:schemeClr val="tx1"/>
                </a:solidFill>
                <a:latin typeface="Segoe UI Light"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latin typeface="Segoe UI" panose="020B0502040204020203" pitchFamily="34" charset="0"/>
              </a:rPr>
              <a:t>Clinical Services Data reporting structure</a:t>
            </a:r>
          </a:p>
        </p:txBody>
      </p:sp>
    </p:spTree>
    <p:extLst>
      <p:ext uri="{BB962C8B-B14F-4D97-AF65-F5344CB8AC3E}">
        <p14:creationId xmlns:p14="http://schemas.microsoft.com/office/powerpoint/2010/main" val="376682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9CFE-C889-886C-F40C-5C3928852AB1}"/>
              </a:ext>
            </a:extLst>
          </p:cNvPr>
          <p:cNvSpPr>
            <a:spLocks noGrp="1"/>
          </p:cNvSpPr>
          <p:nvPr>
            <p:ph type="title"/>
          </p:nvPr>
        </p:nvSpPr>
        <p:spPr>
          <a:xfrm>
            <a:off x="838200" y="365125"/>
            <a:ext cx="10515600" cy="1325563"/>
          </a:xfrm>
        </p:spPr>
        <p:txBody>
          <a:bodyPr anchor="ctr">
            <a:normAutofit/>
          </a:bodyPr>
          <a:lstStyle/>
          <a:p>
            <a:r>
              <a:rPr lang="en-US" dirty="0"/>
              <a:t>Data Implementation Process- HCH</a:t>
            </a:r>
          </a:p>
        </p:txBody>
      </p:sp>
      <p:sp>
        <p:nvSpPr>
          <p:cNvPr id="3" name="Content Placeholder 2">
            <a:extLst>
              <a:ext uri="{FF2B5EF4-FFF2-40B4-BE49-F238E27FC236}">
                <a16:creationId xmlns:a16="http://schemas.microsoft.com/office/drawing/2014/main" id="{3383E038-D684-C1CC-150E-77E32515ADC9}"/>
              </a:ext>
            </a:extLst>
          </p:cNvPr>
          <p:cNvSpPr>
            <a:spLocks noGrp="1"/>
          </p:cNvSpPr>
          <p:nvPr>
            <p:ph sz="quarter" idx="13"/>
          </p:nvPr>
        </p:nvSpPr>
        <p:spPr>
          <a:xfrm>
            <a:off x="838199" y="1828800"/>
            <a:ext cx="10319536" cy="3801438"/>
          </a:xfrm>
        </p:spPr>
        <p:txBody>
          <a:bodyPr>
            <a:normAutofit fontScale="92500"/>
          </a:bodyPr>
          <a:lstStyle/>
          <a:p>
            <a:pPr>
              <a:lnSpc>
                <a:spcPct val="90000"/>
              </a:lnSpc>
            </a:pPr>
            <a:r>
              <a:rPr lang="en-US" kern="100" dirty="0">
                <a:effectLst/>
              </a:rPr>
              <a:t>Data within HCH </a:t>
            </a:r>
          </a:p>
          <a:p>
            <a:pPr lvl="1">
              <a:lnSpc>
                <a:spcPct val="90000"/>
              </a:lnSpc>
            </a:pPr>
            <a:r>
              <a:rPr lang="en-US" kern="100" dirty="0"/>
              <a:t>JEDI focus: All data initiatives are centered around advancing justice, equity, diversity and inclusion</a:t>
            </a:r>
          </a:p>
          <a:p>
            <a:pPr lvl="1">
              <a:lnSpc>
                <a:spcPct val="90000"/>
              </a:lnSpc>
            </a:pPr>
            <a:r>
              <a:rPr lang="en-US" kern="100" dirty="0"/>
              <a:t>Realistic: Every data project needs to include data we can realistically obtain and have a goal that is likely to improve some aspect of HCH practice</a:t>
            </a:r>
          </a:p>
          <a:p>
            <a:pPr lvl="1">
              <a:lnSpc>
                <a:spcPct val="90000"/>
              </a:lnSpc>
            </a:pPr>
            <a:r>
              <a:rPr lang="en-US" kern="100" dirty="0"/>
              <a:t>Work within Hennepin County’s resources</a:t>
            </a:r>
          </a:p>
          <a:p>
            <a:pPr lvl="1">
              <a:lnSpc>
                <a:spcPct val="90000"/>
              </a:lnSpc>
            </a:pPr>
            <a:r>
              <a:rPr lang="en-US" kern="100" dirty="0"/>
              <a:t>Utilize data we already collect (at least initially): minimize redundancy</a:t>
            </a:r>
          </a:p>
          <a:p>
            <a:pPr lvl="1">
              <a:lnSpc>
                <a:spcPct val="90000"/>
              </a:lnSpc>
            </a:pPr>
            <a:r>
              <a:rPr lang="en-US" kern="100" dirty="0"/>
              <a:t>Plan for dissemination and transparency within the initial stages</a:t>
            </a:r>
          </a:p>
        </p:txBody>
      </p:sp>
    </p:spTree>
    <p:extLst>
      <p:ext uri="{BB962C8B-B14F-4D97-AF65-F5344CB8AC3E}">
        <p14:creationId xmlns:p14="http://schemas.microsoft.com/office/powerpoint/2010/main" val="363785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7DCF-7331-F8F5-64A6-69B5619BD9B3}"/>
              </a:ext>
            </a:extLst>
          </p:cNvPr>
          <p:cNvSpPr>
            <a:spLocks noGrp="1"/>
          </p:cNvSpPr>
          <p:nvPr>
            <p:ph type="title"/>
          </p:nvPr>
        </p:nvSpPr>
        <p:spPr>
          <a:xfrm>
            <a:off x="291155" y="141605"/>
            <a:ext cx="10515600" cy="975694"/>
          </a:xfrm>
        </p:spPr>
        <p:txBody>
          <a:bodyPr anchor="ctr">
            <a:normAutofit/>
          </a:bodyPr>
          <a:lstStyle/>
          <a:p>
            <a:r>
              <a:rPr lang="en-US" dirty="0"/>
              <a:t>HCH Strategic Plan</a:t>
            </a:r>
          </a:p>
        </p:txBody>
      </p:sp>
      <p:pic>
        <p:nvPicPr>
          <p:cNvPr id="9" name="Picture 8">
            <a:extLst>
              <a:ext uri="{FF2B5EF4-FFF2-40B4-BE49-F238E27FC236}">
                <a16:creationId xmlns:a16="http://schemas.microsoft.com/office/drawing/2014/main" id="{CE1440DB-F51B-A0A0-E1D7-F81A56A2C60A}"/>
              </a:ext>
            </a:extLst>
          </p:cNvPr>
          <p:cNvPicPr>
            <a:picLocks noChangeAspect="1"/>
          </p:cNvPicPr>
          <p:nvPr/>
        </p:nvPicPr>
        <p:blipFill>
          <a:blip r:embed="rId3"/>
          <a:stretch>
            <a:fillRect/>
          </a:stretch>
        </p:blipFill>
        <p:spPr>
          <a:xfrm>
            <a:off x="961293" y="1117298"/>
            <a:ext cx="8809955" cy="5628406"/>
          </a:xfrm>
          <a:prstGeom prst="rect">
            <a:avLst/>
          </a:prstGeom>
        </p:spPr>
      </p:pic>
    </p:spTree>
    <p:extLst>
      <p:ext uri="{BB962C8B-B14F-4D97-AF65-F5344CB8AC3E}">
        <p14:creationId xmlns:p14="http://schemas.microsoft.com/office/powerpoint/2010/main" val="92384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9E5D-1F3E-B9DA-DF23-BA3D84937304}"/>
              </a:ext>
            </a:extLst>
          </p:cNvPr>
          <p:cNvSpPr>
            <a:spLocks noGrp="1"/>
          </p:cNvSpPr>
          <p:nvPr>
            <p:ph type="title"/>
          </p:nvPr>
        </p:nvSpPr>
        <p:spPr>
          <a:xfrm>
            <a:off x="6196781" y="365125"/>
            <a:ext cx="4954996" cy="1325563"/>
          </a:xfrm>
        </p:spPr>
        <p:txBody>
          <a:bodyPr anchor="ctr">
            <a:normAutofit fontScale="90000"/>
          </a:bodyPr>
          <a:lstStyle/>
          <a:p>
            <a:pPr algn="ctr"/>
            <a:r>
              <a:rPr lang="en-US" sz="2800" b="1" dirty="0">
                <a:effectLst/>
                <a:latin typeface="Segoe UI" panose="020B0502040204020203" pitchFamily="34" charset="0"/>
                <a:cs typeface="Segoe UI" panose="020B0502040204020203" pitchFamily="34" charset="0"/>
              </a:rPr>
              <a:t>Utilizing Health Related Patient Data to Advance Health Equity in Clinical Care</a:t>
            </a:r>
            <a:endParaRPr lang="en-US" sz="2800" b="1" dirty="0">
              <a:latin typeface="Segoe UI" panose="020B0502040204020203" pitchFamily="34" charset="0"/>
              <a:cs typeface="Segoe UI" panose="020B0502040204020203" pitchFamily="34" charset="0"/>
            </a:endParaRPr>
          </a:p>
        </p:txBody>
      </p:sp>
      <p:sp>
        <p:nvSpPr>
          <p:cNvPr id="20" name="Content Placeholder 2">
            <a:extLst>
              <a:ext uri="{FF2B5EF4-FFF2-40B4-BE49-F238E27FC236}">
                <a16:creationId xmlns:a16="http://schemas.microsoft.com/office/drawing/2014/main" id="{9FCD9143-FB85-B40C-F6AF-76E57466BDD2}"/>
              </a:ext>
            </a:extLst>
          </p:cNvPr>
          <p:cNvSpPr>
            <a:spLocks noGrp="1"/>
          </p:cNvSpPr>
          <p:nvPr>
            <p:ph sz="quarter" idx="13"/>
          </p:nvPr>
        </p:nvSpPr>
        <p:spPr>
          <a:xfrm>
            <a:off x="6008914" y="1884784"/>
            <a:ext cx="5142863" cy="4091810"/>
          </a:xfrm>
        </p:spPr>
        <p:txBody>
          <a:bodyPr>
            <a:normAutofit/>
          </a:bodyPr>
          <a:lstStyle/>
          <a:p>
            <a:pPr marL="0" indent="0" algn="ctr">
              <a:buNone/>
            </a:pPr>
            <a:r>
              <a:rPr lang="en-US" sz="2100" dirty="0"/>
              <a:t>National Health Care for the Homeless Conference &amp; Policy Symposium</a:t>
            </a:r>
          </a:p>
          <a:p>
            <a:pPr marL="0" indent="0" algn="ctr">
              <a:buNone/>
            </a:pPr>
            <a:r>
              <a:rPr lang="en-US" sz="2100" dirty="0"/>
              <a:t>Phoenix, AZ  May 14</a:t>
            </a:r>
            <a:r>
              <a:rPr lang="en-US" sz="2100" baseline="30000" dirty="0"/>
              <a:t>th</a:t>
            </a:r>
            <a:r>
              <a:rPr lang="en-US" sz="2100" dirty="0"/>
              <a:t>, 2024</a:t>
            </a:r>
          </a:p>
          <a:p>
            <a:pPr marL="0" marR="0" indent="0">
              <a:spcBef>
                <a:spcPts val="0"/>
              </a:spcBef>
              <a:spcAft>
                <a:spcPts val="0"/>
              </a:spcAft>
              <a:buNone/>
            </a:pPr>
            <a:endParaRPr lang="en-US" dirty="0"/>
          </a:p>
          <a:p>
            <a:pPr marL="0" marR="0" indent="0">
              <a:spcBef>
                <a:spcPts val="0"/>
              </a:spcBef>
              <a:spcAft>
                <a:spcPts val="0"/>
              </a:spcAft>
              <a:buNone/>
            </a:pPr>
            <a:r>
              <a:rPr lang="en-US" sz="1700" dirty="0"/>
              <a:t>Naomi Windham, </a:t>
            </a:r>
            <a:r>
              <a:rPr lang="en-US" sz="1700" dirty="0">
                <a:effectLst/>
                <a:latin typeface="Calibri" panose="020F0502020204030204" pitchFamily="34" charset="0"/>
                <a:ea typeface="Calibri" panose="020F0502020204030204" pitchFamily="34" charset="0"/>
              </a:rPr>
              <a:t>DNP, APRN, FNP-C  </a:t>
            </a:r>
            <a:r>
              <a:rPr lang="en-US" sz="1700" i="1" dirty="0">
                <a:effectLst/>
                <a:latin typeface="Calibri" panose="020F0502020204030204" pitchFamily="34" charset="0"/>
                <a:ea typeface="Calibri" panose="020F0502020204030204" pitchFamily="34" charset="0"/>
              </a:rPr>
              <a:t>(She/Her)</a:t>
            </a:r>
            <a:endParaRPr lang="en-US" sz="17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700" dirty="0">
                <a:effectLst/>
                <a:latin typeface="Calibri" panose="020F0502020204030204" pitchFamily="34" charset="0"/>
                <a:ea typeface="Calibri" panose="020F0502020204030204" pitchFamily="34" charset="0"/>
              </a:rPr>
              <a:t>Family Nurse Practitioner &amp; Clinical Quality Improvement Manager, Health Care for the Homeless</a:t>
            </a:r>
          </a:p>
          <a:p>
            <a:pPr marL="0" indent="0">
              <a:lnSpc>
                <a:spcPct val="120000"/>
              </a:lnSpc>
              <a:spcBef>
                <a:spcPts val="0"/>
              </a:spcBef>
              <a:spcAft>
                <a:spcPts val="0"/>
              </a:spcAft>
              <a:buNone/>
            </a:pPr>
            <a:endParaRPr lang="en-US" sz="1700" dirty="0"/>
          </a:p>
          <a:p>
            <a:pPr marL="0" indent="0">
              <a:lnSpc>
                <a:spcPct val="120000"/>
              </a:lnSpc>
              <a:spcBef>
                <a:spcPts val="0"/>
              </a:spcBef>
              <a:spcAft>
                <a:spcPts val="0"/>
              </a:spcAft>
              <a:buNone/>
            </a:pPr>
            <a:r>
              <a:rPr lang="en-US" sz="1700" dirty="0"/>
              <a:t>Emily Thompson, MPH, BSN </a:t>
            </a:r>
            <a:r>
              <a:rPr lang="en-US" sz="1700" i="1" dirty="0"/>
              <a:t>(She/Her) </a:t>
            </a:r>
          </a:p>
          <a:p>
            <a:pPr marL="0" indent="0">
              <a:lnSpc>
                <a:spcPct val="120000"/>
              </a:lnSpc>
              <a:spcBef>
                <a:spcPts val="0"/>
              </a:spcBef>
              <a:spcAft>
                <a:spcPts val="0"/>
              </a:spcAft>
              <a:buNone/>
            </a:pPr>
            <a:r>
              <a:rPr lang="en-US" sz="1700" dirty="0"/>
              <a:t>Principal Planning Analyst, Health Analytics</a:t>
            </a:r>
          </a:p>
        </p:txBody>
      </p:sp>
    </p:spTree>
    <p:extLst>
      <p:ext uri="{BB962C8B-B14F-4D97-AF65-F5344CB8AC3E}">
        <p14:creationId xmlns:p14="http://schemas.microsoft.com/office/powerpoint/2010/main" val="3543053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488F26-991C-39D0-9045-E71B9E1B5F57}"/>
              </a:ext>
            </a:extLst>
          </p:cNvPr>
          <p:cNvSpPr>
            <a:spLocks noGrp="1"/>
          </p:cNvSpPr>
          <p:nvPr>
            <p:ph type="title"/>
          </p:nvPr>
        </p:nvSpPr>
        <p:spPr/>
        <p:txBody>
          <a:bodyPr/>
          <a:lstStyle/>
          <a:p>
            <a:pPr algn="ctr"/>
            <a:r>
              <a:rPr lang="en-US" b="1" dirty="0"/>
              <a:t>Audience Question #2</a:t>
            </a:r>
          </a:p>
        </p:txBody>
      </p:sp>
      <p:sp>
        <p:nvSpPr>
          <p:cNvPr id="4" name="Content Placeholder 3">
            <a:extLst>
              <a:ext uri="{FF2B5EF4-FFF2-40B4-BE49-F238E27FC236}">
                <a16:creationId xmlns:a16="http://schemas.microsoft.com/office/drawing/2014/main" id="{057C9610-5442-FC42-756E-CB8380E4959C}"/>
              </a:ext>
            </a:extLst>
          </p:cNvPr>
          <p:cNvSpPr>
            <a:spLocks noGrp="1"/>
          </p:cNvSpPr>
          <p:nvPr>
            <p:ph sz="quarter" idx="13"/>
          </p:nvPr>
        </p:nvSpPr>
        <p:spPr>
          <a:xfrm>
            <a:off x="838199" y="1828800"/>
            <a:ext cx="10072956" cy="4274049"/>
          </a:xfrm>
        </p:spPr>
        <p:txBody>
          <a:bodyPr/>
          <a:lstStyle/>
          <a:p>
            <a:r>
              <a:rPr lang="en-US" dirty="0"/>
              <a:t>If your organization has a strategic plan, do you have the following as part of this plan:</a:t>
            </a:r>
          </a:p>
          <a:p>
            <a:pPr lvl="1"/>
            <a:r>
              <a:rPr lang="en-US" dirty="0"/>
              <a:t>Data </a:t>
            </a:r>
          </a:p>
          <a:p>
            <a:pPr lvl="1"/>
            <a:r>
              <a:rPr lang="en-US" dirty="0"/>
              <a:t>Health Equity</a:t>
            </a:r>
          </a:p>
          <a:p>
            <a:pPr lvl="1"/>
            <a:r>
              <a:rPr lang="en-US" dirty="0"/>
              <a:t>Improvement</a:t>
            </a:r>
          </a:p>
          <a:p>
            <a:pPr marL="457200" lvl="1" indent="0">
              <a:buNone/>
            </a:pPr>
            <a:endParaRPr lang="en-US" dirty="0"/>
          </a:p>
          <a:p>
            <a:pPr lvl="1"/>
            <a:r>
              <a:rPr lang="en-US" dirty="0"/>
              <a:t>If not, have there been conversations within your organization around the incorporation of these topics into strategic planning. </a:t>
            </a:r>
          </a:p>
        </p:txBody>
      </p:sp>
    </p:spTree>
    <p:extLst>
      <p:ext uri="{BB962C8B-B14F-4D97-AF65-F5344CB8AC3E}">
        <p14:creationId xmlns:p14="http://schemas.microsoft.com/office/powerpoint/2010/main" val="2735118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ECCF-C8E5-687A-4A32-1E579CE2D710}"/>
              </a:ext>
            </a:extLst>
          </p:cNvPr>
          <p:cNvSpPr>
            <a:spLocks noGrp="1"/>
          </p:cNvSpPr>
          <p:nvPr>
            <p:ph type="title"/>
          </p:nvPr>
        </p:nvSpPr>
        <p:spPr>
          <a:xfrm>
            <a:off x="838200" y="365125"/>
            <a:ext cx="10515600" cy="1325563"/>
          </a:xfrm>
        </p:spPr>
        <p:txBody>
          <a:bodyPr anchor="ctr">
            <a:normAutofit/>
          </a:bodyPr>
          <a:lstStyle/>
          <a:p>
            <a:r>
              <a:rPr lang="en-US" b="1" dirty="0">
                <a:latin typeface="Segoe UI" panose="020B0502040204020203" pitchFamily="34" charset="0"/>
                <a:cs typeface="Segoe UI" panose="020B0502040204020203" pitchFamily="34" charset="0"/>
              </a:rPr>
              <a:t>Three HCH reports to highlight</a:t>
            </a:r>
          </a:p>
        </p:txBody>
      </p:sp>
      <p:graphicFrame>
        <p:nvGraphicFramePr>
          <p:cNvPr id="12" name="Content Placeholder 2">
            <a:extLst>
              <a:ext uri="{FF2B5EF4-FFF2-40B4-BE49-F238E27FC236}">
                <a16:creationId xmlns:a16="http://schemas.microsoft.com/office/drawing/2014/main" id="{0539F168-97A3-7C91-C96D-33385F24FAEB}"/>
              </a:ext>
            </a:extLst>
          </p:cNvPr>
          <p:cNvGraphicFramePr>
            <a:graphicFrameLocks noGrp="1"/>
          </p:cNvGraphicFramePr>
          <p:nvPr>
            <p:ph idx="1"/>
            <p:extLst>
              <p:ext uri="{D42A27DB-BD31-4B8C-83A1-F6EECF244321}">
                <p14:modId xmlns:p14="http://schemas.microsoft.com/office/powerpoint/2010/main" val="3194011200"/>
              </p:ext>
            </p:extLst>
          </p:nvPr>
        </p:nvGraphicFramePr>
        <p:xfrm>
          <a:off x="838200" y="1825625"/>
          <a:ext cx="10515600" cy="426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2546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95FD-AC2E-6116-A440-092D9686A8DD}"/>
              </a:ext>
            </a:extLst>
          </p:cNvPr>
          <p:cNvSpPr>
            <a:spLocks noGrp="1"/>
          </p:cNvSpPr>
          <p:nvPr>
            <p:ph type="title"/>
          </p:nvPr>
        </p:nvSpPr>
        <p:spPr/>
        <p:txBody>
          <a:bodyPr/>
          <a:lstStyle/>
          <a:p>
            <a:r>
              <a:rPr lang="en-US" b="1" dirty="0"/>
              <a:t>HCH Patient Access Report</a:t>
            </a:r>
          </a:p>
        </p:txBody>
      </p:sp>
      <p:sp>
        <p:nvSpPr>
          <p:cNvPr id="3" name="Content Placeholder 2">
            <a:extLst>
              <a:ext uri="{FF2B5EF4-FFF2-40B4-BE49-F238E27FC236}">
                <a16:creationId xmlns:a16="http://schemas.microsoft.com/office/drawing/2014/main" id="{0C64A0F5-8E52-8B5F-4586-24E35A6F81D1}"/>
              </a:ext>
            </a:extLst>
          </p:cNvPr>
          <p:cNvSpPr>
            <a:spLocks noGrp="1"/>
          </p:cNvSpPr>
          <p:nvPr>
            <p:ph sz="quarter" idx="11"/>
          </p:nvPr>
        </p:nvSpPr>
        <p:spPr>
          <a:xfrm>
            <a:off x="838200" y="1427357"/>
            <a:ext cx="10515600" cy="5065518"/>
          </a:xfrm>
        </p:spPr>
        <p:txBody>
          <a:bodyPr>
            <a:normAutofit fontScale="70000" lnSpcReduction="20000"/>
          </a:bodyPr>
          <a:lstStyle/>
          <a:p>
            <a:r>
              <a:rPr lang="en-US" dirty="0"/>
              <a:t>Weekly report- Started in January 2023</a:t>
            </a:r>
          </a:p>
          <a:p>
            <a:r>
              <a:rPr lang="en-US" dirty="0"/>
              <a:t>Desire to create a data visualization of what HCH patients are being diagnosed with, differences by demographics, by clinic site, by provider type, what are we seeing for trends over time?</a:t>
            </a:r>
          </a:p>
          <a:p>
            <a:r>
              <a:rPr lang="en-US" dirty="0"/>
              <a:t>Based on patient encounter diagnoses-brings in all diagnoses in a visit.</a:t>
            </a:r>
          </a:p>
          <a:p>
            <a:pPr lvl="1"/>
            <a:r>
              <a:rPr lang="en-US" dirty="0"/>
              <a:t>Have added a Primary diagnosis and number of diagnoses on visits </a:t>
            </a:r>
          </a:p>
          <a:p>
            <a:r>
              <a:rPr lang="en-US" dirty="0"/>
              <a:t>Includes demographic information including:</a:t>
            </a:r>
          </a:p>
          <a:p>
            <a:pPr lvl="1">
              <a:lnSpc>
                <a:spcPct val="120000"/>
              </a:lnSpc>
              <a:spcAft>
                <a:spcPts val="0"/>
              </a:spcAft>
            </a:pPr>
            <a:r>
              <a:rPr lang="en-US" dirty="0"/>
              <a:t>Race</a:t>
            </a:r>
          </a:p>
          <a:p>
            <a:pPr lvl="1">
              <a:lnSpc>
                <a:spcPct val="120000"/>
              </a:lnSpc>
              <a:spcAft>
                <a:spcPts val="0"/>
              </a:spcAft>
            </a:pPr>
            <a:r>
              <a:rPr lang="en-US" dirty="0"/>
              <a:t>Sexual orientation</a:t>
            </a:r>
          </a:p>
          <a:p>
            <a:pPr lvl="1">
              <a:lnSpc>
                <a:spcPct val="120000"/>
              </a:lnSpc>
              <a:spcAft>
                <a:spcPts val="0"/>
              </a:spcAft>
            </a:pPr>
            <a:r>
              <a:rPr lang="en-US" dirty="0"/>
              <a:t>Gender identity</a:t>
            </a:r>
          </a:p>
          <a:p>
            <a:pPr lvl="1">
              <a:lnSpc>
                <a:spcPct val="120000"/>
              </a:lnSpc>
              <a:spcAft>
                <a:spcPts val="0"/>
              </a:spcAft>
            </a:pPr>
            <a:r>
              <a:rPr lang="en-US" dirty="0"/>
              <a:t>Transgender</a:t>
            </a:r>
          </a:p>
          <a:p>
            <a:pPr lvl="1">
              <a:lnSpc>
                <a:spcPct val="120000"/>
              </a:lnSpc>
              <a:spcAft>
                <a:spcPts val="0"/>
              </a:spcAft>
            </a:pPr>
            <a:r>
              <a:rPr lang="en-US" dirty="0"/>
              <a:t>Age Group</a:t>
            </a:r>
          </a:p>
          <a:p>
            <a:pPr lvl="1">
              <a:lnSpc>
                <a:spcPct val="120000"/>
              </a:lnSpc>
              <a:spcAft>
                <a:spcPts val="0"/>
              </a:spcAft>
            </a:pPr>
            <a:r>
              <a:rPr lang="en-US" dirty="0"/>
              <a:t>Patient Sex	</a:t>
            </a:r>
          </a:p>
        </p:txBody>
      </p:sp>
      <p:sp>
        <p:nvSpPr>
          <p:cNvPr id="4" name="Footer Placeholder 3">
            <a:extLst>
              <a:ext uri="{FF2B5EF4-FFF2-40B4-BE49-F238E27FC236}">
                <a16:creationId xmlns:a16="http://schemas.microsoft.com/office/drawing/2014/main" id="{6883B3ED-CB63-A9CE-34B6-46F4EA9E1EB4}"/>
              </a:ext>
            </a:extLst>
          </p:cNvPr>
          <p:cNvSpPr>
            <a:spLocks noGrp="1"/>
          </p:cNvSpPr>
          <p:nvPr>
            <p:ph type="ftr" sz="quarter" idx="3"/>
          </p:nvPr>
        </p:nvSpPr>
        <p:spPr/>
        <p:txBody>
          <a:bodyPr/>
          <a:lstStyle/>
          <a:p>
            <a:r>
              <a:rPr lang="en-US"/>
              <a:t>Hennepin County</a:t>
            </a:r>
            <a:endParaRPr lang="en-US" dirty="0"/>
          </a:p>
        </p:txBody>
      </p:sp>
    </p:spTree>
    <p:extLst>
      <p:ext uri="{BB962C8B-B14F-4D97-AF65-F5344CB8AC3E}">
        <p14:creationId xmlns:p14="http://schemas.microsoft.com/office/powerpoint/2010/main" val="252942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95FD-AC2E-6116-A440-092D9686A8DD}"/>
              </a:ext>
            </a:extLst>
          </p:cNvPr>
          <p:cNvSpPr>
            <a:spLocks noGrp="1"/>
          </p:cNvSpPr>
          <p:nvPr>
            <p:ph type="title"/>
          </p:nvPr>
        </p:nvSpPr>
        <p:spPr/>
        <p:txBody>
          <a:bodyPr/>
          <a:lstStyle/>
          <a:p>
            <a:r>
              <a:rPr lang="en-US" b="1" dirty="0"/>
              <a:t>HCH Patient Access Report</a:t>
            </a:r>
          </a:p>
        </p:txBody>
      </p:sp>
      <p:sp>
        <p:nvSpPr>
          <p:cNvPr id="3" name="Content Placeholder 2">
            <a:extLst>
              <a:ext uri="{FF2B5EF4-FFF2-40B4-BE49-F238E27FC236}">
                <a16:creationId xmlns:a16="http://schemas.microsoft.com/office/drawing/2014/main" id="{0C64A0F5-8E52-8B5F-4586-24E35A6F81D1}"/>
              </a:ext>
            </a:extLst>
          </p:cNvPr>
          <p:cNvSpPr>
            <a:spLocks noGrp="1"/>
          </p:cNvSpPr>
          <p:nvPr>
            <p:ph sz="quarter" idx="11"/>
          </p:nvPr>
        </p:nvSpPr>
        <p:spPr>
          <a:xfrm>
            <a:off x="838200" y="1838325"/>
            <a:ext cx="10515600" cy="4071821"/>
          </a:xfrm>
        </p:spPr>
        <p:txBody>
          <a:bodyPr>
            <a:normAutofit fontScale="70000" lnSpcReduction="20000"/>
          </a:bodyPr>
          <a:lstStyle/>
          <a:p>
            <a:r>
              <a:rPr lang="en-US" dirty="0"/>
              <a:t>Summaries/Counts are based on visit diagnoses, not individual patients or individual visits-use caution when interpreting</a:t>
            </a:r>
          </a:p>
          <a:p>
            <a:r>
              <a:rPr lang="en-US" dirty="0"/>
              <a:t>Categories of diagnoses codes were determined using UDS categories, ECQMs, in consultation with HCH</a:t>
            </a:r>
          </a:p>
          <a:p>
            <a:pPr lvl="1"/>
            <a:r>
              <a:rPr lang="en-US" dirty="0"/>
              <a:t>Example: Depression and other mood disorders is comprised of over 38 ICD-10 codes</a:t>
            </a:r>
          </a:p>
          <a:p>
            <a:r>
              <a:rPr lang="en-US" dirty="0"/>
              <a:t>Data is dependent on provider accuracy when charting</a:t>
            </a:r>
          </a:p>
          <a:p>
            <a:r>
              <a:rPr lang="en-US" dirty="0"/>
              <a:t>Use report and data for further exploration.  Is what you are seeing a trend? An issue with charting? What is the explanation behind the numbers</a:t>
            </a:r>
          </a:p>
          <a:p>
            <a:pPr marL="0" indent="0">
              <a:buNone/>
            </a:pPr>
            <a:r>
              <a:rPr lang="en-US" dirty="0">
                <a:hlinkClick r:id="rId3"/>
              </a:rPr>
              <a:t>https://app.powerbigov.us/Redirect?action=OpenApp&amp;appId=4520fbda-0115-4dac-a844-5397853d07f3&amp;ctid=8aefdf9f-8780-46bf-8fb7-4c924653a8be</a:t>
            </a:r>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883B3ED-CB63-A9CE-34B6-46F4EA9E1EB4}"/>
              </a:ext>
            </a:extLst>
          </p:cNvPr>
          <p:cNvSpPr>
            <a:spLocks noGrp="1"/>
          </p:cNvSpPr>
          <p:nvPr>
            <p:ph type="ftr" sz="quarter" idx="3"/>
          </p:nvPr>
        </p:nvSpPr>
        <p:spPr/>
        <p:txBody>
          <a:bodyPr/>
          <a:lstStyle/>
          <a:p>
            <a:r>
              <a:rPr lang="en-US"/>
              <a:t>Hennepin County</a:t>
            </a:r>
            <a:endParaRPr lang="en-US" dirty="0"/>
          </a:p>
        </p:txBody>
      </p:sp>
    </p:spTree>
    <p:extLst>
      <p:ext uri="{BB962C8B-B14F-4D97-AF65-F5344CB8AC3E}">
        <p14:creationId xmlns:p14="http://schemas.microsoft.com/office/powerpoint/2010/main" val="3556643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18D0A-A297-D940-A385-090DB74A0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B23CC5-2966-619C-025D-FA4C8F277CC3}"/>
              </a:ext>
            </a:extLst>
          </p:cNvPr>
          <p:cNvSpPr>
            <a:spLocks noGrp="1"/>
          </p:cNvSpPr>
          <p:nvPr>
            <p:ph type="title"/>
          </p:nvPr>
        </p:nvSpPr>
        <p:spPr>
          <a:xfrm>
            <a:off x="74629" y="0"/>
            <a:ext cx="10515600" cy="1325563"/>
          </a:xfrm>
        </p:spPr>
        <p:txBody>
          <a:bodyPr/>
          <a:lstStyle/>
          <a:p>
            <a:r>
              <a:rPr lang="en-US" b="1" dirty="0"/>
              <a:t>HCH Rooming report</a:t>
            </a:r>
          </a:p>
        </p:txBody>
      </p:sp>
      <p:sp>
        <p:nvSpPr>
          <p:cNvPr id="3" name="Content Placeholder 2">
            <a:extLst>
              <a:ext uri="{FF2B5EF4-FFF2-40B4-BE49-F238E27FC236}">
                <a16:creationId xmlns:a16="http://schemas.microsoft.com/office/drawing/2014/main" id="{3E5846B9-DE6F-2A57-9224-67C5BFAB03B8}"/>
              </a:ext>
            </a:extLst>
          </p:cNvPr>
          <p:cNvSpPr>
            <a:spLocks noGrp="1"/>
          </p:cNvSpPr>
          <p:nvPr>
            <p:ph sz="quarter" idx="11"/>
          </p:nvPr>
        </p:nvSpPr>
        <p:spPr>
          <a:xfrm>
            <a:off x="206604" y="1097419"/>
            <a:ext cx="11774864" cy="5194189"/>
          </a:xfrm>
        </p:spPr>
        <p:txBody>
          <a:bodyPr numCol="2">
            <a:normAutofit fontScale="77500" lnSpcReduction="20000"/>
          </a:bodyPr>
          <a:lstStyle/>
          <a:p>
            <a:pPr marL="0" indent="0">
              <a:buNone/>
            </a:pPr>
            <a:r>
              <a:rPr lang="en-US" sz="3100" dirty="0"/>
              <a:t>Monthly </a:t>
            </a:r>
            <a:r>
              <a:rPr lang="en-US" sz="3100" dirty="0" err="1"/>
              <a:t>Powerbi</a:t>
            </a:r>
            <a:r>
              <a:rPr lang="en-US" sz="3100" dirty="0"/>
              <a:t> report-Purpose is to review rooming protocols by staff to identify areas for improvement and success</a:t>
            </a:r>
          </a:p>
          <a:p>
            <a:pPr marL="0" indent="0">
              <a:buNone/>
            </a:pPr>
            <a:r>
              <a:rPr lang="en-US" b="1" dirty="0"/>
              <a:t>For all patients reviews how consistent the following are collected:</a:t>
            </a:r>
          </a:p>
          <a:p>
            <a:r>
              <a:rPr lang="en-US" dirty="0"/>
              <a:t>Height, weight, BMI</a:t>
            </a:r>
          </a:p>
          <a:p>
            <a:r>
              <a:rPr lang="en-US" dirty="0"/>
              <a:t> Blood pressure, </a:t>
            </a:r>
          </a:p>
          <a:p>
            <a:r>
              <a:rPr lang="en-US" dirty="0"/>
              <a:t>Temperature, respirations</a:t>
            </a:r>
          </a:p>
          <a:p>
            <a:r>
              <a:rPr lang="en-US" dirty="0"/>
              <a:t> External allergy reconciliation,</a:t>
            </a:r>
          </a:p>
          <a:p>
            <a:r>
              <a:rPr lang="en-US" dirty="0"/>
              <a:t> Medication reviews</a:t>
            </a:r>
          </a:p>
          <a:p>
            <a:pPr marL="0" indent="0">
              <a:buNone/>
            </a:pPr>
            <a:r>
              <a:rPr lang="en-US" b="1" dirty="0"/>
              <a:t>For special populations reviews how consistent the following occur:</a:t>
            </a:r>
          </a:p>
          <a:p>
            <a:r>
              <a:rPr lang="en-US" dirty="0"/>
              <a:t>On time HbA1c testing for diabetics</a:t>
            </a:r>
          </a:p>
          <a:p>
            <a:r>
              <a:rPr lang="en-US" dirty="0"/>
              <a:t>Sexual orientation and gender identity collection-18+</a:t>
            </a:r>
          </a:p>
          <a:p>
            <a:r>
              <a:rPr lang="en-US" dirty="0"/>
              <a:t>OB Status for females 13-59</a:t>
            </a:r>
          </a:p>
          <a:p>
            <a:r>
              <a:rPr lang="en-US" dirty="0"/>
              <a:t>Tobacco use age 13+</a:t>
            </a:r>
          </a:p>
          <a:p>
            <a:r>
              <a:rPr lang="en-US" dirty="0"/>
              <a:t>Oxygen saturation-18+</a:t>
            </a:r>
          </a:p>
          <a:p>
            <a:r>
              <a:rPr lang="en-US" dirty="0"/>
              <a:t>Head circumference for patients 0-3 years</a:t>
            </a:r>
          </a:p>
          <a:p>
            <a:r>
              <a:rPr lang="en-US" dirty="0"/>
              <a:t>Annual HIV screening for 15-65 years</a:t>
            </a:r>
          </a:p>
          <a:p>
            <a:endParaRPr lang="en-US" dirty="0"/>
          </a:p>
        </p:txBody>
      </p:sp>
      <p:sp>
        <p:nvSpPr>
          <p:cNvPr id="4" name="Footer Placeholder 3">
            <a:extLst>
              <a:ext uri="{FF2B5EF4-FFF2-40B4-BE49-F238E27FC236}">
                <a16:creationId xmlns:a16="http://schemas.microsoft.com/office/drawing/2014/main" id="{A40D7402-C6BC-3994-A307-3A29F425A33A}"/>
              </a:ext>
            </a:extLst>
          </p:cNvPr>
          <p:cNvSpPr>
            <a:spLocks noGrp="1"/>
          </p:cNvSpPr>
          <p:nvPr>
            <p:ph type="ftr" sz="quarter" idx="3"/>
          </p:nvPr>
        </p:nvSpPr>
        <p:spPr/>
        <p:txBody>
          <a:bodyPr/>
          <a:lstStyle/>
          <a:p>
            <a:r>
              <a:rPr lang="en-US" dirty="0"/>
              <a:t>Hennepin County</a:t>
            </a:r>
          </a:p>
        </p:txBody>
      </p:sp>
    </p:spTree>
    <p:extLst>
      <p:ext uri="{BB962C8B-B14F-4D97-AF65-F5344CB8AC3E}">
        <p14:creationId xmlns:p14="http://schemas.microsoft.com/office/powerpoint/2010/main" val="203110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020BC-0152-30AC-BD49-078CFE9DA6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D94B56-FCCE-325C-9C83-9D2605A2CA27}"/>
              </a:ext>
            </a:extLst>
          </p:cNvPr>
          <p:cNvSpPr>
            <a:spLocks noGrp="1"/>
          </p:cNvSpPr>
          <p:nvPr>
            <p:ph sz="quarter" idx="11"/>
          </p:nvPr>
        </p:nvSpPr>
        <p:spPr>
          <a:xfrm>
            <a:off x="216814" y="5695510"/>
            <a:ext cx="10684497" cy="979927"/>
          </a:xfrm>
        </p:spPr>
        <p:txBody>
          <a:bodyPr>
            <a:normAutofit fontScale="70000" lnSpcReduction="20000"/>
          </a:bodyPr>
          <a:lstStyle/>
          <a:p>
            <a:pPr marL="0" indent="0">
              <a:buNone/>
            </a:pPr>
            <a:r>
              <a:rPr lang="en-US" sz="2000" dirty="0">
                <a:hlinkClick r:id="rId3"/>
              </a:rPr>
              <a:t>https://app.powerbigov.us/Redirect?action=OpenReport&amp;appId=4520fbda-0115-4dac-a844-5397853d07f3&amp;reportObjectId=4ad6f544-3b4d-4eef-b78f-281079b447e9&amp;ctid=8aefdf9f-8780-46bf-8fb7-4c924653a8be&amp;reportPage=ReportSectiondea252d6044008baea23&amp;pbi_source=appShareLink&amp;portalSessionId=956b4b39-0c03-4056-8695-a9d3199cee12</a:t>
            </a:r>
            <a:endParaRPr lang="en-US" sz="2000"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E743649E-3B7C-0492-A457-66A56116E960}"/>
              </a:ext>
            </a:extLst>
          </p:cNvPr>
          <p:cNvSpPr>
            <a:spLocks noGrp="1"/>
          </p:cNvSpPr>
          <p:nvPr>
            <p:ph type="ftr" sz="quarter" idx="3"/>
          </p:nvPr>
        </p:nvSpPr>
        <p:spPr>
          <a:xfrm>
            <a:off x="0" y="6492875"/>
            <a:ext cx="3743325" cy="365125"/>
          </a:xfrm>
        </p:spPr>
        <p:txBody>
          <a:bodyPr/>
          <a:lstStyle/>
          <a:p>
            <a:r>
              <a:rPr lang="en-US" dirty="0"/>
              <a:t>Hennepin County</a:t>
            </a:r>
          </a:p>
        </p:txBody>
      </p:sp>
      <p:pic>
        <p:nvPicPr>
          <p:cNvPr id="8" name="Picture 7">
            <a:extLst>
              <a:ext uri="{FF2B5EF4-FFF2-40B4-BE49-F238E27FC236}">
                <a16:creationId xmlns:a16="http://schemas.microsoft.com/office/drawing/2014/main" id="{3CDA9B8F-BE01-6C39-6CF1-15845548A6A5}"/>
              </a:ext>
            </a:extLst>
          </p:cNvPr>
          <p:cNvPicPr>
            <a:picLocks noChangeAspect="1"/>
          </p:cNvPicPr>
          <p:nvPr/>
        </p:nvPicPr>
        <p:blipFill>
          <a:blip r:embed="rId4"/>
          <a:stretch>
            <a:fillRect/>
          </a:stretch>
        </p:blipFill>
        <p:spPr>
          <a:xfrm>
            <a:off x="1494563" y="921520"/>
            <a:ext cx="8262179" cy="4591427"/>
          </a:xfrm>
          <a:prstGeom prst="rect">
            <a:avLst/>
          </a:prstGeom>
        </p:spPr>
      </p:pic>
      <p:sp>
        <p:nvSpPr>
          <p:cNvPr id="5" name="TextBox 4">
            <a:extLst>
              <a:ext uri="{FF2B5EF4-FFF2-40B4-BE49-F238E27FC236}">
                <a16:creationId xmlns:a16="http://schemas.microsoft.com/office/drawing/2014/main" id="{D88296ED-E226-5743-7050-E06179D47D68}"/>
              </a:ext>
            </a:extLst>
          </p:cNvPr>
          <p:cNvSpPr txBox="1"/>
          <p:nvPr/>
        </p:nvSpPr>
        <p:spPr>
          <a:xfrm>
            <a:off x="34565" y="60797"/>
            <a:ext cx="6094428" cy="769441"/>
          </a:xfrm>
          <a:prstGeom prst="rect">
            <a:avLst/>
          </a:prstGeom>
          <a:noFill/>
        </p:spPr>
        <p:txBody>
          <a:bodyPr wrap="square">
            <a:spAutoFit/>
          </a:bodyPr>
          <a:lstStyle/>
          <a:p>
            <a:r>
              <a:rPr lang="en-US" sz="4400" b="1" dirty="0">
                <a:latin typeface="Segoe UI Light" panose="020B0502040204020203" pitchFamily="34" charset="0"/>
                <a:cs typeface="Segoe UI Light" panose="020B0502040204020203" pitchFamily="34" charset="0"/>
              </a:rPr>
              <a:t>HCH Rooming report</a:t>
            </a:r>
            <a:endParaRPr lang="en-US" sz="4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12524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8691E-02D9-32BE-08E8-DBF5B490C7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A071C-7C84-5494-BC73-5391EC336429}"/>
              </a:ext>
            </a:extLst>
          </p:cNvPr>
          <p:cNvSpPr>
            <a:spLocks noGrp="1"/>
          </p:cNvSpPr>
          <p:nvPr>
            <p:ph type="title"/>
          </p:nvPr>
        </p:nvSpPr>
        <p:spPr>
          <a:xfrm>
            <a:off x="74629" y="0"/>
            <a:ext cx="10515600" cy="1325563"/>
          </a:xfrm>
        </p:spPr>
        <p:txBody>
          <a:bodyPr/>
          <a:lstStyle/>
          <a:p>
            <a:r>
              <a:rPr lang="en-US" b="1" dirty="0"/>
              <a:t>HCH UDS Health Equity Measures</a:t>
            </a:r>
          </a:p>
        </p:txBody>
      </p:sp>
      <p:sp>
        <p:nvSpPr>
          <p:cNvPr id="3" name="Content Placeholder 2">
            <a:extLst>
              <a:ext uri="{FF2B5EF4-FFF2-40B4-BE49-F238E27FC236}">
                <a16:creationId xmlns:a16="http://schemas.microsoft.com/office/drawing/2014/main" id="{A22FA9ED-EDE4-B63A-2249-04C473D5FCDD}"/>
              </a:ext>
            </a:extLst>
          </p:cNvPr>
          <p:cNvSpPr>
            <a:spLocks noGrp="1"/>
          </p:cNvSpPr>
          <p:nvPr>
            <p:ph sz="quarter" idx="11"/>
          </p:nvPr>
        </p:nvSpPr>
        <p:spPr>
          <a:xfrm>
            <a:off x="206604" y="1325563"/>
            <a:ext cx="11774864" cy="4966045"/>
          </a:xfrm>
        </p:spPr>
        <p:txBody>
          <a:bodyPr numCol="2">
            <a:normAutofit lnSpcReduction="10000"/>
          </a:bodyPr>
          <a:lstStyle/>
          <a:p>
            <a:pPr marL="0" indent="0">
              <a:buNone/>
            </a:pPr>
            <a:r>
              <a:rPr lang="en-US" sz="2000" dirty="0"/>
              <a:t>Quarterly </a:t>
            </a:r>
            <a:r>
              <a:rPr lang="en-US" sz="2000" dirty="0" err="1"/>
              <a:t>Powerbi</a:t>
            </a:r>
            <a:r>
              <a:rPr lang="en-US" sz="2000" dirty="0"/>
              <a:t> report-Purpose is to review select UDS measures on a quarterly basis by a variety of demographics and providers</a:t>
            </a:r>
          </a:p>
          <a:p>
            <a:pPr marL="0" indent="0">
              <a:buNone/>
            </a:pPr>
            <a:r>
              <a:rPr lang="en-US" b="1" dirty="0"/>
              <a:t>Measures created:</a:t>
            </a:r>
          </a:p>
          <a:p>
            <a:r>
              <a:rPr lang="en-US" sz="2000" dirty="0"/>
              <a:t>Most recent Blood pressure controlled for persons with Hypertension</a:t>
            </a:r>
          </a:p>
          <a:p>
            <a:r>
              <a:rPr lang="en-US" sz="2000" dirty="0"/>
              <a:t>Annual HIV screening for 15-65 years</a:t>
            </a:r>
          </a:p>
          <a:p>
            <a:pPr marL="0" indent="0">
              <a:buNone/>
            </a:pPr>
            <a:r>
              <a:rPr lang="en-US" b="1" dirty="0"/>
              <a:t>In development: </a:t>
            </a:r>
          </a:p>
          <a:p>
            <a:r>
              <a:rPr lang="en-US" sz="2000" dirty="0"/>
              <a:t>On time HbA1c testing for people with diabetes</a:t>
            </a:r>
          </a:p>
          <a:p>
            <a:pPr marL="0" indent="0">
              <a:buNone/>
            </a:pPr>
            <a:endParaRPr lang="en-US" b="1" dirty="0"/>
          </a:p>
          <a:p>
            <a:pPr marL="0" indent="0">
              <a:buNone/>
            </a:pPr>
            <a:r>
              <a:rPr lang="en-US" b="1" dirty="0"/>
              <a:t>Future development:</a:t>
            </a:r>
          </a:p>
          <a:p>
            <a:r>
              <a:rPr lang="en-US" sz="2000" dirty="0"/>
              <a:t>Tobacco cessation</a:t>
            </a:r>
          </a:p>
          <a:p>
            <a:r>
              <a:rPr lang="en-US" sz="2000" dirty="0"/>
              <a:t>Statins for persons with ASCVD</a:t>
            </a:r>
          </a:p>
          <a:p>
            <a:r>
              <a:rPr lang="en-US" sz="2000" dirty="0"/>
              <a:t>Cervical Cancer screening</a:t>
            </a:r>
          </a:p>
          <a:p>
            <a:r>
              <a:rPr lang="en-US" sz="2000" dirty="0"/>
              <a:t>Colorectal Cancer Screening</a:t>
            </a:r>
          </a:p>
          <a:p>
            <a:r>
              <a:rPr lang="en-US" sz="2000" dirty="0"/>
              <a:t>Potentially others</a:t>
            </a:r>
          </a:p>
          <a:p>
            <a:pPr marL="0" indent="0">
              <a:buNone/>
            </a:pPr>
            <a:endParaRPr lang="en-US" sz="2000" dirty="0"/>
          </a:p>
          <a:p>
            <a:pPr marL="0" indent="0">
              <a:buNone/>
            </a:pPr>
            <a:endParaRPr lang="en-US" dirty="0"/>
          </a:p>
        </p:txBody>
      </p:sp>
      <p:sp>
        <p:nvSpPr>
          <p:cNvPr id="4" name="Footer Placeholder 3">
            <a:extLst>
              <a:ext uri="{FF2B5EF4-FFF2-40B4-BE49-F238E27FC236}">
                <a16:creationId xmlns:a16="http://schemas.microsoft.com/office/drawing/2014/main" id="{7D944A0C-1FCB-373F-21B2-0E4644A3259B}"/>
              </a:ext>
            </a:extLst>
          </p:cNvPr>
          <p:cNvSpPr>
            <a:spLocks noGrp="1"/>
          </p:cNvSpPr>
          <p:nvPr>
            <p:ph type="ftr" sz="quarter" idx="3"/>
          </p:nvPr>
        </p:nvSpPr>
        <p:spPr/>
        <p:txBody>
          <a:bodyPr/>
          <a:lstStyle/>
          <a:p>
            <a:r>
              <a:rPr lang="en-US" dirty="0"/>
              <a:t>Hennepin County</a:t>
            </a:r>
          </a:p>
        </p:txBody>
      </p:sp>
    </p:spTree>
    <p:extLst>
      <p:ext uri="{BB962C8B-B14F-4D97-AF65-F5344CB8AC3E}">
        <p14:creationId xmlns:p14="http://schemas.microsoft.com/office/powerpoint/2010/main" val="2298942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ADD1-8531-9959-1430-5061A5E4886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60F32B-41D1-1839-7BDE-85C76676E849}"/>
              </a:ext>
            </a:extLst>
          </p:cNvPr>
          <p:cNvSpPr>
            <a:spLocks noGrp="1"/>
          </p:cNvSpPr>
          <p:nvPr>
            <p:ph sz="quarter" idx="11"/>
          </p:nvPr>
        </p:nvSpPr>
        <p:spPr>
          <a:xfrm>
            <a:off x="216814" y="5695510"/>
            <a:ext cx="10684497" cy="979927"/>
          </a:xfrm>
        </p:spPr>
        <p:txBody>
          <a:bodyPr>
            <a:normAutofit fontScale="70000" lnSpcReduction="20000"/>
          </a:bodyPr>
          <a:lstStyle/>
          <a:p>
            <a:pPr marL="0" indent="0">
              <a:buNone/>
            </a:pPr>
            <a:r>
              <a:rPr lang="en-US" sz="2000" dirty="0">
                <a:hlinkClick r:id="rId3"/>
              </a:rPr>
              <a:t>https://app.powerbigov.us/Redirect?action=OpenReport&amp;appId=4520fbda-0115-4dac-a844-5397853d07f3&amp;reportObjectId=b3c08457-58a4-413a-b5f6-628e51fa1fdd&amp;ctid=8aefdf9f-8780-46bf-8fb7-4c924653a8be&amp;reportPage=ReportSection7d1edf422225c0047556&amp;pbi_source=appShareLink&amp;portalSessionId=956b4b39-0c03-4056-8695-a9d3199cee12</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AEFFE0C9-3320-92C2-7147-3432B07538AE}"/>
              </a:ext>
            </a:extLst>
          </p:cNvPr>
          <p:cNvSpPr>
            <a:spLocks noGrp="1"/>
          </p:cNvSpPr>
          <p:nvPr>
            <p:ph type="ftr" sz="quarter" idx="3"/>
          </p:nvPr>
        </p:nvSpPr>
        <p:spPr>
          <a:xfrm>
            <a:off x="0" y="6492875"/>
            <a:ext cx="3743325" cy="365125"/>
          </a:xfrm>
        </p:spPr>
        <p:txBody>
          <a:bodyPr/>
          <a:lstStyle/>
          <a:p>
            <a:r>
              <a:rPr lang="en-US" dirty="0"/>
              <a:t>Hennepin County</a:t>
            </a:r>
          </a:p>
        </p:txBody>
      </p:sp>
      <p:pic>
        <p:nvPicPr>
          <p:cNvPr id="10" name="Picture 9">
            <a:extLst>
              <a:ext uri="{FF2B5EF4-FFF2-40B4-BE49-F238E27FC236}">
                <a16:creationId xmlns:a16="http://schemas.microsoft.com/office/drawing/2014/main" id="{90E29887-9FC8-034F-E107-812572BA3951}"/>
              </a:ext>
            </a:extLst>
          </p:cNvPr>
          <p:cNvPicPr>
            <a:picLocks noChangeAspect="1"/>
          </p:cNvPicPr>
          <p:nvPr/>
        </p:nvPicPr>
        <p:blipFill>
          <a:blip r:embed="rId4"/>
          <a:stretch>
            <a:fillRect/>
          </a:stretch>
        </p:blipFill>
        <p:spPr>
          <a:xfrm>
            <a:off x="1546950" y="827397"/>
            <a:ext cx="8473743" cy="4733524"/>
          </a:xfrm>
          <a:prstGeom prst="rect">
            <a:avLst/>
          </a:prstGeom>
        </p:spPr>
      </p:pic>
      <p:sp>
        <p:nvSpPr>
          <p:cNvPr id="12" name="TextBox 11">
            <a:extLst>
              <a:ext uri="{FF2B5EF4-FFF2-40B4-BE49-F238E27FC236}">
                <a16:creationId xmlns:a16="http://schemas.microsoft.com/office/drawing/2014/main" id="{76A4DF48-9150-5AFD-229B-A1EFD518DF7F}"/>
              </a:ext>
            </a:extLst>
          </p:cNvPr>
          <p:cNvSpPr txBox="1"/>
          <p:nvPr/>
        </p:nvSpPr>
        <p:spPr>
          <a:xfrm>
            <a:off x="216814" y="105549"/>
            <a:ext cx="11528984" cy="646331"/>
          </a:xfrm>
          <a:prstGeom prst="rect">
            <a:avLst/>
          </a:prstGeom>
          <a:noFill/>
        </p:spPr>
        <p:txBody>
          <a:bodyPr wrap="square">
            <a:spAutoFit/>
          </a:bodyPr>
          <a:lstStyle/>
          <a:p>
            <a:r>
              <a:rPr lang="en-US" sz="3600" b="1" dirty="0">
                <a:latin typeface="Segoe UI Light" panose="020B0502040204020203" pitchFamily="34" charset="0"/>
                <a:cs typeface="Segoe UI Light" panose="020B0502040204020203" pitchFamily="34" charset="0"/>
              </a:rPr>
              <a:t>HCH UDS Health Equity Measures</a:t>
            </a:r>
            <a:endParaRPr lang="en-US" sz="3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582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D884-1B91-A980-397F-EEA5D017A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7783D3-0664-26BD-0397-AF6E97F31736}"/>
              </a:ext>
            </a:extLst>
          </p:cNvPr>
          <p:cNvSpPr>
            <a:spLocks noGrp="1"/>
          </p:cNvSpPr>
          <p:nvPr>
            <p:ph type="title"/>
          </p:nvPr>
        </p:nvSpPr>
        <p:spPr>
          <a:xfrm>
            <a:off x="709246" y="764931"/>
            <a:ext cx="10515600" cy="1325563"/>
          </a:xfrm>
        </p:spPr>
        <p:txBody>
          <a:bodyPr anchor="ctr">
            <a:normAutofit/>
          </a:bodyPr>
          <a:lstStyle/>
          <a:p>
            <a:pPr algn="ctr"/>
            <a:r>
              <a:rPr lang="en-US" b="1" dirty="0">
                <a:latin typeface="Segoe UI" panose="020B0502040204020203" pitchFamily="34" charset="0"/>
                <a:cs typeface="Segoe UI" panose="020B0502040204020203" pitchFamily="34" charset="0"/>
              </a:rPr>
              <a:t>Audience Question #3</a:t>
            </a:r>
          </a:p>
        </p:txBody>
      </p:sp>
      <p:graphicFrame>
        <p:nvGraphicFramePr>
          <p:cNvPr id="5" name="Content Placeholder 2">
            <a:extLst>
              <a:ext uri="{FF2B5EF4-FFF2-40B4-BE49-F238E27FC236}">
                <a16:creationId xmlns:a16="http://schemas.microsoft.com/office/drawing/2014/main" id="{E3047266-379E-B7E9-68CB-985D5D134B35}"/>
              </a:ext>
            </a:extLst>
          </p:cNvPr>
          <p:cNvGraphicFramePr>
            <a:graphicFrameLocks noGrp="1"/>
          </p:cNvGraphicFramePr>
          <p:nvPr>
            <p:ph idx="1"/>
            <p:extLst>
              <p:ext uri="{D42A27DB-BD31-4B8C-83A1-F6EECF244321}">
                <p14:modId xmlns:p14="http://schemas.microsoft.com/office/powerpoint/2010/main" val="608850225"/>
              </p:ext>
            </p:extLst>
          </p:nvPr>
        </p:nvGraphicFramePr>
        <p:xfrm>
          <a:off x="838200" y="1825625"/>
          <a:ext cx="10515600" cy="426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3088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47E0-C172-5084-C860-7F4A2E8AEE3F}"/>
              </a:ext>
            </a:extLst>
          </p:cNvPr>
          <p:cNvSpPr>
            <a:spLocks noGrp="1"/>
          </p:cNvSpPr>
          <p:nvPr>
            <p:ph type="title"/>
          </p:nvPr>
        </p:nvSpPr>
        <p:spPr>
          <a:xfrm>
            <a:off x="838200" y="365125"/>
            <a:ext cx="10515600" cy="1325563"/>
          </a:xfrm>
        </p:spPr>
        <p:txBody>
          <a:bodyPr anchor="ctr">
            <a:normAutofit/>
          </a:bodyPr>
          <a:lstStyle/>
          <a:p>
            <a:r>
              <a:rPr lang="en-US" dirty="0"/>
              <a:t>QI and Implementation</a:t>
            </a:r>
          </a:p>
        </p:txBody>
      </p:sp>
      <p:sp>
        <p:nvSpPr>
          <p:cNvPr id="3" name="Content Placeholder 2">
            <a:extLst>
              <a:ext uri="{FF2B5EF4-FFF2-40B4-BE49-F238E27FC236}">
                <a16:creationId xmlns:a16="http://schemas.microsoft.com/office/drawing/2014/main" id="{C2F268B4-F3C1-4F6C-0C0B-EFC6D478E8CA}"/>
              </a:ext>
            </a:extLst>
          </p:cNvPr>
          <p:cNvSpPr>
            <a:spLocks noGrp="1"/>
          </p:cNvSpPr>
          <p:nvPr>
            <p:ph sz="quarter" idx="11"/>
          </p:nvPr>
        </p:nvSpPr>
        <p:spPr>
          <a:xfrm>
            <a:off x="838200" y="1838325"/>
            <a:ext cx="10343457" cy="1942565"/>
          </a:xfrm>
        </p:spPr>
        <p:txBody>
          <a:bodyPr>
            <a:normAutofit/>
          </a:bodyPr>
          <a:lstStyle/>
          <a:p>
            <a:pPr marL="0" marR="0" lvl="0" indent="0">
              <a:spcBef>
                <a:spcPts val="0"/>
              </a:spcBef>
              <a:spcAft>
                <a:spcPts val="0"/>
              </a:spcAft>
              <a:buNone/>
            </a:pPr>
            <a:r>
              <a:rPr lang="en-US" kern="100" dirty="0">
                <a:effectLst/>
              </a:rPr>
              <a:t>HCH QI Process</a:t>
            </a:r>
          </a:p>
          <a:p>
            <a:pPr marL="0" marR="0" lvl="0" indent="0">
              <a:spcBef>
                <a:spcPts val="0"/>
              </a:spcBef>
              <a:spcAft>
                <a:spcPts val="0"/>
              </a:spcAft>
              <a:buNone/>
            </a:pPr>
            <a:endParaRPr lang="en-US" kern="100" dirty="0"/>
          </a:p>
          <a:p>
            <a:pPr marL="0" marR="0" lvl="0" indent="0">
              <a:spcBef>
                <a:spcPts val="0"/>
              </a:spcBef>
              <a:spcAft>
                <a:spcPts val="0"/>
              </a:spcAft>
              <a:buNone/>
            </a:pPr>
            <a:endParaRPr lang="en-US" kern="100" dirty="0">
              <a:effectLst/>
            </a:endParaRPr>
          </a:p>
          <a:p>
            <a:pPr marL="0" marR="0" lvl="0" indent="0">
              <a:spcBef>
                <a:spcPts val="0"/>
              </a:spcBef>
              <a:spcAft>
                <a:spcPts val="0"/>
              </a:spcAft>
              <a:buNone/>
            </a:pPr>
            <a:endParaRPr lang="en-US" kern="100" dirty="0"/>
          </a:p>
          <a:p>
            <a:pPr marL="0" marR="0" lvl="0" indent="0">
              <a:spcBef>
                <a:spcPts val="0"/>
              </a:spcBef>
              <a:spcAft>
                <a:spcPts val="0"/>
              </a:spcAft>
              <a:buNone/>
            </a:pPr>
            <a:endParaRPr lang="en-US" kern="100" dirty="0">
              <a:effectLst/>
            </a:endParaRPr>
          </a:p>
          <a:p>
            <a:pPr marL="0" marR="0" lvl="0" indent="0">
              <a:spcBef>
                <a:spcPts val="0"/>
              </a:spcBef>
              <a:spcAft>
                <a:spcPts val="0"/>
              </a:spcAft>
              <a:buNone/>
            </a:pPr>
            <a:endParaRPr lang="en-US" kern="100" dirty="0">
              <a:effectLst/>
            </a:endParaRPr>
          </a:p>
        </p:txBody>
      </p:sp>
      <p:sp>
        <p:nvSpPr>
          <p:cNvPr id="7" name="Arrow: Pentagon 6">
            <a:extLst>
              <a:ext uri="{FF2B5EF4-FFF2-40B4-BE49-F238E27FC236}">
                <a16:creationId xmlns:a16="http://schemas.microsoft.com/office/drawing/2014/main" id="{F752798F-F516-B8CC-3A8B-8DFFE42FC592}"/>
              </a:ext>
            </a:extLst>
          </p:cNvPr>
          <p:cNvSpPr/>
          <p:nvPr/>
        </p:nvSpPr>
        <p:spPr>
          <a:xfrm>
            <a:off x="1135494" y="2825394"/>
            <a:ext cx="2013734" cy="801384"/>
          </a:xfrm>
          <a:prstGeom prst="homePlate">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Site Teams</a:t>
            </a:r>
          </a:p>
        </p:txBody>
      </p:sp>
      <p:sp>
        <p:nvSpPr>
          <p:cNvPr id="9" name="Arrow: Chevron 8">
            <a:extLst>
              <a:ext uri="{FF2B5EF4-FFF2-40B4-BE49-F238E27FC236}">
                <a16:creationId xmlns:a16="http://schemas.microsoft.com/office/drawing/2014/main" id="{07E9F1B0-E3EC-4626-D511-4E1AF72AF61B}"/>
              </a:ext>
            </a:extLst>
          </p:cNvPr>
          <p:cNvSpPr/>
          <p:nvPr/>
        </p:nvSpPr>
        <p:spPr>
          <a:xfrm>
            <a:off x="3025979" y="2835668"/>
            <a:ext cx="2122469" cy="801384"/>
          </a:xfrm>
          <a:prstGeom prst="chevron">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Project Determination and SMARTIE goal</a:t>
            </a:r>
          </a:p>
        </p:txBody>
      </p:sp>
      <p:sp>
        <p:nvSpPr>
          <p:cNvPr id="10" name="Arrow: Chevron 9">
            <a:extLst>
              <a:ext uri="{FF2B5EF4-FFF2-40B4-BE49-F238E27FC236}">
                <a16:creationId xmlns:a16="http://schemas.microsoft.com/office/drawing/2014/main" id="{92238876-C73D-EF16-939F-4D9D07D7C959}"/>
              </a:ext>
            </a:extLst>
          </p:cNvPr>
          <p:cNvSpPr/>
          <p:nvPr/>
        </p:nvSpPr>
        <p:spPr>
          <a:xfrm>
            <a:off x="5077440" y="2825394"/>
            <a:ext cx="2122469" cy="801384"/>
          </a:xfrm>
          <a:prstGeom prst="chevron">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Implement PDSA (Involve site staff)</a:t>
            </a:r>
          </a:p>
        </p:txBody>
      </p:sp>
      <p:sp>
        <p:nvSpPr>
          <p:cNvPr id="11" name="Arrow: Chevron 10">
            <a:extLst>
              <a:ext uri="{FF2B5EF4-FFF2-40B4-BE49-F238E27FC236}">
                <a16:creationId xmlns:a16="http://schemas.microsoft.com/office/drawing/2014/main" id="{D796F203-D38C-91A9-A696-65B21CD586B7}"/>
              </a:ext>
            </a:extLst>
          </p:cNvPr>
          <p:cNvSpPr/>
          <p:nvPr/>
        </p:nvSpPr>
        <p:spPr>
          <a:xfrm>
            <a:off x="7078735" y="2845942"/>
            <a:ext cx="2122469" cy="801384"/>
          </a:xfrm>
          <a:prstGeom prst="chevron">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Implement Improvement</a:t>
            </a:r>
            <a:endParaRPr lang="en-US" sz="1400" dirty="0">
              <a:solidFill>
                <a:schemeClr val="tx1"/>
              </a:solidFill>
            </a:endParaRPr>
          </a:p>
        </p:txBody>
      </p:sp>
      <p:sp>
        <p:nvSpPr>
          <p:cNvPr id="12" name="Arrow: Chevron 11">
            <a:extLst>
              <a:ext uri="{FF2B5EF4-FFF2-40B4-BE49-F238E27FC236}">
                <a16:creationId xmlns:a16="http://schemas.microsoft.com/office/drawing/2014/main" id="{FFFCB826-1B55-99DF-CE33-D14ED0B4B5C2}"/>
              </a:ext>
            </a:extLst>
          </p:cNvPr>
          <p:cNvSpPr/>
          <p:nvPr/>
        </p:nvSpPr>
        <p:spPr>
          <a:xfrm>
            <a:off x="9059188" y="2845942"/>
            <a:ext cx="2122469" cy="801384"/>
          </a:xfrm>
          <a:prstGeom prst="chevron">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Report Project</a:t>
            </a:r>
          </a:p>
        </p:txBody>
      </p:sp>
      <p:sp>
        <p:nvSpPr>
          <p:cNvPr id="14" name="Flowchart: Document 13">
            <a:extLst>
              <a:ext uri="{FF2B5EF4-FFF2-40B4-BE49-F238E27FC236}">
                <a16:creationId xmlns:a16="http://schemas.microsoft.com/office/drawing/2014/main" id="{F83FD27E-6964-46BA-343C-DD7D62275251}"/>
              </a:ext>
            </a:extLst>
          </p:cNvPr>
          <p:cNvSpPr/>
          <p:nvPr/>
        </p:nvSpPr>
        <p:spPr>
          <a:xfrm>
            <a:off x="1135494" y="4006921"/>
            <a:ext cx="1597431" cy="2167847"/>
          </a:xfrm>
          <a:prstGeom prst="flowChartDocumen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HCH Supervisors begin by discussing project ideas with staff </a:t>
            </a:r>
          </a:p>
        </p:txBody>
      </p:sp>
      <p:sp>
        <p:nvSpPr>
          <p:cNvPr id="4" name="Flowchart: Document 3">
            <a:extLst>
              <a:ext uri="{FF2B5EF4-FFF2-40B4-BE49-F238E27FC236}">
                <a16:creationId xmlns:a16="http://schemas.microsoft.com/office/drawing/2014/main" id="{90A3B506-C9D7-097E-0803-EFD4D670F15B}"/>
              </a:ext>
            </a:extLst>
          </p:cNvPr>
          <p:cNvSpPr/>
          <p:nvPr/>
        </p:nvSpPr>
        <p:spPr>
          <a:xfrm>
            <a:off x="3149228" y="4006921"/>
            <a:ext cx="1597431" cy="2063679"/>
          </a:xfrm>
          <a:prstGeom prst="flowChartDocumen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n w="0"/>
                <a:solidFill>
                  <a:schemeClr val="accent1"/>
                </a:solidFill>
                <a:effectLst>
                  <a:outerShdw blurRad="38100" dist="25400" dir="5400000" algn="ctr" rotWithShape="0">
                    <a:srgbClr val="6E747A">
                      <a:alpha val="43000"/>
                    </a:srgbClr>
                  </a:outerShdw>
                </a:effectLst>
              </a:rPr>
              <a:t>Staff Teams work with QI manager to determine project aim &amp; initial interventions</a:t>
            </a:r>
            <a:endParaRPr lang="en-US" sz="1600" dirty="0"/>
          </a:p>
        </p:txBody>
      </p:sp>
      <p:sp>
        <p:nvSpPr>
          <p:cNvPr id="5" name="Flowchart: Document 4">
            <a:extLst>
              <a:ext uri="{FF2B5EF4-FFF2-40B4-BE49-F238E27FC236}">
                <a16:creationId xmlns:a16="http://schemas.microsoft.com/office/drawing/2014/main" id="{AC4F055B-BF1B-D011-6FA2-815380F3F020}"/>
              </a:ext>
            </a:extLst>
          </p:cNvPr>
          <p:cNvSpPr/>
          <p:nvPr/>
        </p:nvSpPr>
        <p:spPr>
          <a:xfrm>
            <a:off x="5148448" y="4006921"/>
            <a:ext cx="1597431" cy="2063679"/>
          </a:xfrm>
          <a:prstGeom prst="flowChartDocumen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Supervisors take the lead reporting measures, providing feedback to the team and managing documentation</a:t>
            </a:r>
          </a:p>
        </p:txBody>
      </p:sp>
      <p:sp>
        <p:nvSpPr>
          <p:cNvPr id="6" name="Flowchart: Document 5">
            <a:extLst>
              <a:ext uri="{FF2B5EF4-FFF2-40B4-BE49-F238E27FC236}">
                <a16:creationId xmlns:a16="http://schemas.microsoft.com/office/drawing/2014/main" id="{DD192543-4EBA-019E-3FDC-9AD29B3990B9}"/>
              </a:ext>
            </a:extLst>
          </p:cNvPr>
          <p:cNvSpPr/>
          <p:nvPr/>
        </p:nvSpPr>
        <p:spPr>
          <a:xfrm>
            <a:off x="7078735" y="4006921"/>
            <a:ext cx="1773165" cy="2063679"/>
          </a:xfrm>
          <a:prstGeom prst="flowChartDocumen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Site staff  “share the load” and work together to implement interventions and determine the final act portion of the cycle</a:t>
            </a:r>
            <a:endParaRPr lang="en-US" sz="1400" dirty="0"/>
          </a:p>
        </p:txBody>
      </p:sp>
      <p:sp>
        <p:nvSpPr>
          <p:cNvPr id="8" name="Flowchart: Document 7">
            <a:extLst>
              <a:ext uri="{FF2B5EF4-FFF2-40B4-BE49-F238E27FC236}">
                <a16:creationId xmlns:a16="http://schemas.microsoft.com/office/drawing/2014/main" id="{81297AA1-B13B-9918-62BA-0FE1C3E504D9}"/>
              </a:ext>
            </a:extLst>
          </p:cNvPr>
          <p:cNvSpPr/>
          <p:nvPr/>
        </p:nvSpPr>
        <p:spPr>
          <a:xfrm>
            <a:off x="9201204" y="4006921"/>
            <a:ext cx="1619196" cy="1942565"/>
          </a:xfrm>
          <a:prstGeom prst="flowChartDocumen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Supervisors work with QI manager to document the sites’ project and implement the dissemination plan</a:t>
            </a:r>
            <a:endParaRPr lang="en-US" sz="1400" dirty="0"/>
          </a:p>
        </p:txBody>
      </p:sp>
    </p:spTree>
    <p:extLst>
      <p:ext uri="{BB962C8B-B14F-4D97-AF65-F5344CB8AC3E}">
        <p14:creationId xmlns:p14="http://schemas.microsoft.com/office/powerpoint/2010/main" val="2635153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5E36-1681-AA74-49D8-EA7EAE9D85CD}"/>
              </a:ext>
            </a:extLst>
          </p:cNvPr>
          <p:cNvSpPr>
            <a:spLocks noGrp="1"/>
          </p:cNvSpPr>
          <p:nvPr>
            <p:ph type="title"/>
          </p:nvPr>
        </p:nvSpPr>
        <p:spPr>
          <a:xfrm>
            <a:off x="838200" y="365125"/>
            <a:ext cx="10515600" cy="1325563"/>
          </a:xfrm>
        </p:spPr>
        <p:txBody>
          <a:bodyPr anchor="ctr">
            <a:normAutofit/>
          </a:bodyPr>
          <a:lstStyle/>
          <a:p>
            <a:r>
              <a:rPr lang="en-US" dirty="0"/>
              <a:t>Objectives</a:t>
            </a:r>
          </a:p>
        </p:txBody>
      </p:sp>
      <p:sp>
        <p:nvSpPr>
          <p:cNvPr id="8" name="Content Placeholder 2">
            <a:extLst>
              <a:ext uri="{FF2B5EF4-FFF2-40B4-BE49-F238E27FC236}">
                <a16:creationId xmlns:a16="http://schemas.microsoft.com/office/drawing/2014/main" id="{4BCFF752-8B50-D675-2D6F-776FA4E9A5B8}"/>
              </a:ext>
            </a:extLst>
          </p:cNvPr>
          <p:cNvSpPr>
            <a:spLocks noGrp="1"/>
          </p:cNvSpPr>
          <p:nvPr>
            <p:ph sz="quarter" idx="11"/>
          </p:nvPr>
        </p:nvSpPr>
        <p:spPr>
          <a:xfrm>
            <a:off x="838200" y="1838325"/>
            <a:ext cx="10515600" cy="3777167"/>
          </a:xfrm>
        </p:spPr>
        <p:txBody>
          <a:bodyPr/>
          <a:lstStyle/>
          <a:p>
            <a:r>
              <a:rPr lang="en-US" dirty="0"/>
              <a:t>Explain structure and demographics of Hennepin County Health Care for the Homeless program</a:t>
            </a:r>
          </a:p>
          <a:p>
            <a:r>
              <a:rPr lang="en-US" dirty="0"/>
              <a:t>Detail how current program summary reports were prioritized, were created and how they are used in practice</a:t>
            </a:r>
          </a:p>
          <a:p>
            <a:r>
              <a:rPr lang="en-US" dirty="0"/>
              <a:t>Describe future goals of data reporting for desired improved health monitoring/knowledge and clinical practices</a:t>
            </a:r>
          </a:p>
        </p:txBody>
      </p:sp>
    </p:spTree>
    <p:extLst>
      <p:ext uri="{BB962C8B-B14F-4D97-AF65-F5344CB8AC3E}">
        <p14:creationId xmlns:p14="http://schemas.microsoft.com/office/powerpoint/2010/main" val="97532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B8250-266E-3F65-B1BF-DE311DD71263}"/>
              </a:ext>
            </a:extLst>
          </p:cNvPr>
          <p:cNvSpPr>
            <a:spLocks noGrp="1"/>
          </p:cNvSpPr>
          <p:nvPr>
            <p:ph type="title"/>
          </p:nvPr>
        </p:nvSpPr>
        <p:spPr/>
        <p:txBody>
          <a:bodyPr/>
          <a:lstStyle/>
          <a:p>
            <a:r>
              <a:rPr lang="en-US" dirty="0"/>
              <a:t>QI and Implementation- Ryan White</a:t>
            </a:r>
          </a:p>
        </p:txBody>
      </p:sp>
      <p:sp>
        <p:nvSpPr>
          <p:cNvPr id="3" name="Content Placeholder 2">
            <a:extLst>
              <a:ext uri="{FF2B5EF4-FFF2-40B4-BE49-F238E27FC236}">
                <a16:creationId xmlns:a16="http://schemas.microsoft.com/office/drawing/2014/main" id="{ECCC7CFA-5588-9222-62D4-1FED1CBCFFA5}"/>
              </a:ext>
            </a:extLst>
          </p:cNvPr>
          <p:cNvSpPr>
            <a:spLocks noGrp="1"/>
          </p:cNvSpPr>
          <p:nvPr>
            <p:ph idx="1"/>
          </p:nvPr>
        </p:nvSpPr>
        <p:spPr/>
        <p:txBody>
          <a:bodyPr>
            <a:normAutofit fontScale="25000" lnSpcReduction="20000"/>
          </a:bodyPr>
          <a:lstStyle/>
          <a:p>
            <a:r>
              <a:rPr lang="en-US" sz="5600" b="1" dirty="0">
                <a:effectLst/>
                <a:ea typeface="Times New Roman" panose="02020603050405020304" pitchFamily="18" charset="0"/>
              </a:rPr>
              <a:t>Plan</a:t>
            </a:r>
            <a:r>
              <a:rPr lang="en-US" sz="5600" b="1" dirty="0">
                <a:effectLst/>
                <a:latin typeface="Segoe UI" panose="020B0502040204020203" pitchFamily="34" charset="0"/>
                <a:ea typeface="Times New Roman" panose="02020603050405020304" pitchFamily="18" charset="0"/>
                <a:cs typeface="Segoe UI" panose="020B0502040204020203" pitchFamily="34" charset="0"/>
              </a:rPr>
              <a:t> :By the end of FY 2023 HCH will develop and implement a workflow for non-nursing staff to deliver medications to Ryan White participants.</a:t>
            </a:r>
          </a:p>
          <a:p>
            <a:pPr lvl="1"/>
            <a:r>
              <a:rPr lang="en-US" sz="5600" dirty="0"/>
              <a:t>Participants on ART: 21 (16 unsheltered, 5 housed, 1 emergency shelter)</a:t>
            </a:r>
          </a:p>
          <a:p>
            <a:pPr lvl="1"/>
            <a:r>
              <a:rPr lang="en-US" sz="5600" dirty="0"/>
              <a:t>Participants on </a:t>
            </a:r>
            <a:r>
              <a:rPr lang="en-US" sz="5600" dirty="0" err="1"/>
              <a:t>PrEP</a:t>
            </a:r>
            <a:r>
              <a:rPr lang="en-US" sz="5600" dirty="0"/>
              <a:t>: 4  (3 unsheltered, 1 housed )</a:t>
            </a:r>
          </a:p>
          <a:p>
            <a:pPr lvl="1"/>
            <a:r>
              <a:rPr lang="en-US" sz="5600" dirty="0">
                <a:effectLst/>
                <a:latin typeface="Segoe UI" panose="020B0502040204020203" pitchFamily="34" charset="0"/>
                <a:ea typeface="Times New Roman" panose="02020603050405020304" pitchFamily="18" charset="0"/>
                <a:cs typeface="Segoe UI" panose="020B0502040204020203" pitchFamily="34" charset="0"/>
              </a:rPr>
              <a:t>We still love y</a:t>
            </a:r>
            <a:r>
              <a:rPr lang="en-US" sz="5600" dirty="0">
                <a:ea typeface="Times New Roman" panose="02020603050405020304" pitchFamily="18" charset="0"/>
              </a:rPr>
              <a:t>ou: 10</a:t>
            </a:r>
            <a:endParaRPr lang="en-US" sz="5600" dirty="0">
              <a:effectLst/>
              <a:latin typeface="Segoe UI" panose="020B0502040204020203" pitchFamily="34" charset="0"/>
              <a:ea typeface="Times New Roman" panose="02020603050405020304" pitchFamily="18" charset="0"/>
              <a:cs typeface="Segoe UI" panose="020B0502040204020203" pitchFamily="34" charset="0"/>
            </a:endParaRPr>
          </a:p>
          <a:p>
            <a:r>
              <a:rPr lang="en-US" sz="5600" b="1" dirty="0">
                <a:ea typeface="Times New Roman" panose="02020603050405020304" pitchFamily="18" charset="0"/>
              </a:rPr>
              <a:t>Do:</a:t>
            </a:r>
          </a:p>
          <a:p>
            <a:pPr lvl="1"/>
            <a:r>
              <a:rPr lang="en-US" sz="5600" dirty="0"/>
              <a:t>Wrote and approved a policy to allow non-medical staff to deliver meds in the field </a:t>
            </a:r>
          </a:p>
          <a:p>
            <a:pPr lvl="1"/>
            <a:r>
              <a:rPr lang="en-US" sz="5600" dirty="0"/>
              <a:t>Developed process for medication storage and med set up at Endeavors Clinic </a:t>
            </a:r>
          </a:p>
          <a:p>
            <a:pPr lvl="1"/>
            <a:r>
              <a:rPr lang="en-US" sz="5600" dirty="0"/>
              <a:t>Continually adjust process</a:t>
            </a:r>
          </a:p>
          <a:p>
            <a:pPr lvl="2"/>
            <a:r>
              <a:rPr lang="en-US" sz="5600" dirty="0"/>
              <a:t>Documentation in EPIC</a:t>
            </a:r>
          </a:p>
          <a:p>
            <a:pPr lvl="2"/>
            <a:r>
              <a:rPr lang="en-US" sz="5600" dirty="0"/>
              <a:t>Locked bags during transport for added security</a:t>
            </a:r>
          </a:p>
          <a:p>
            <a:pPr lvl="2"/>
            <a:r>
              <a:rPr lang="en-US" sz="5600" dirty="0"/>
              <a:t>Storage option at Kola drop-in</a:t>
            </a:r>
          </a:p>
          <a:p>
            <a:pPr lvl="2"/>
            <a:r>
              <a:rPr lang="en-US" sz="5600" dirty="0"/>
              <a:t>Non-nursing staff trained to administer INSTI HIV tests for </a:t>
            </a:r>
            <a:r>
              <a:rPr lang="en-US" sz="5600" dirty="0" err="1"/>
              <a:t>PrEP</a:t>
            </a:r>
            <a:r>
              <a:rPr lang="en-US" sz="5600" dirty="0"/>
              <a:t> folx with low med adherence</a:t>
            </a:r>
          </a:p>
          <a:p>
            <a:pPr marL="0" indent="0">
              <a:buNone/>
            </a:pPr>
            <a:endParaRPr lang="en-US" sz="2800" b="1" dirty="0">
              <a:latin typeface="Segoe UI" panose="020B0502040204020203" pitchFamily="34" charset="0"/>
              <a:ea typeface="Times New Roman" panose="02020603050405020304" pitchFamily="18" charset="0"/>
              <a:cs typeface="Segoe UI" panose="020B0502040204020203" pitchFamily="34" charset="0"/>
            </a:endParaRPr>
          </a:p>
          <a:p>
            <a:endParaRPr lang="en-US" dirty="0"/>
          </a:p>
        </p:txBody>
      </p:sp>
    </p:spTree>
    <p:extLst>
      <p:ext uri="{BB962C8B-B14F-4D97-AF65-F5344CB8AC3E}">
        <p14:creationId xmlns:p14="http://schemas.microsoft.com/office/powerpoint/2010/main" val="437725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33A4F-BF2C-6AC0-3A42-8CFE8276DCBD}"/>
              </a:ext>
            </a:extLst>
          </p:cNvPr>
          <p:cNvSpPr>
            <a:spLocks noGrp="1"/>
          </p:cNvSpPr>
          <p:nvPr>
            <p:ph type="title"/>
          </p:nvPr>
        </p:nvSpPr>
        <p:spPr>
          <a:xfrm>
            <a:off x="838200" y="365125"/>
            <a:ext cx="10515600" cy="1325563"/>
          </a:xfrm>
        </p:spPr>
        <p:txBody>
          <a:bodyPr anchor="ctr">
            <a:normAutofit/>
          </a:bodyPr>
          <a:lstStyle/>
          <a:p>
            <a:r>
              <a:rPr lang="en-US" dirty="0"/>
              <a:t>QI and Implementation- Ryan White</a:t>
            </a:r>
          </a:p>
        </p:txBody>
      </p:sp>
      <p:sp>
        <p:nvSpPr>
          <p:cNvPr id="3" name="Content Placeholder 2">
            <a:extLst>
              <a:ext uri="{FF2B5EF4-FFF2-40B4-BE49-F238E27FC236}">
                <a16:creationId xmlns:a16="http://schemas.microsoft.com/office/drawing/2014/main" id="{6670D0E4-A720-C9A0-13E9-749E69581623}"/>
              </a:ext>
            </a:extLst>
          </p:cNvPr>
          <p:cNvSpPr>
            <a:spLocks noGrp="1"/>
          </p:cNvSpPr>
          <p:nvPr>
            <p:ph idx="1"/>
          </p:nvPr>
        </p:nvSpPr>
        <p:spPr>
          <a:xfrm>
            <a:off x="838199" y="1825624"/>
            <a:ext cx="10635641" cy="5032375"/>
          </a:xfrm>
        </p:spPr>
        <p:txBody>
          <a:bodyPr>
            <a:normAutofit/>
          </a:bodyPr>
          <a:lstStyle/>
          <a:p>
            <a:pPr>
              <a:lnSpc>
                <a:spcPct val="90000"/>
              </a:lnSpc>
            </a:pPr>
            <a:r>
              <a:rPr lang="en-US" sz="1800" b="1" dirty="0"/>
              <a:t>Check</a:t>
            </a:r>
          </a:p>
          <a:p>
            <a:pPr lvl="1">
              <a:lnSpc>
                <a:spcPct val="90000"/>
              </a:lnSpc>
            </a:pPr>
            <a:r>
              <a:rPr lang="en-US" sz="1800" b="1" dirty="0"/>
              <a:t>Successes: </a:t>
            </a:r>
          </a:p>
          <a:p>
            <a:pPr lvl="2">
              <a:lnSpc>
                <a:spcPct val="90000"/>
              </a:lnSpc>
            </a:pPr>
            <a:r>
              <a:rPr lang="en-US" sz="1800" dirty="0"/>
              <a:t>Freed up nurses to be able to work towards the high end of their licenses </a:t>
            </a:r>
          </a:p>
          <a:p>
            <a:pPr lvl="2">
              <a:lnSpc>
                <a:spcPct val="90000"/>
              </a:lnSpc>
            </a:pPr>
            <a:r>
              <a:rPr lang="en-US" sz="1800" dirty="0"/>
              <a:t>Expanding team: We have recently hired 2 new nurses, an outreach manager and will hire another outreach worker to be able to expand coverage</a:t>
            </a:r>
          </a:p>
          <a:p>
            <a:pPr lvl="2">
              <a:lnSpc>
                <a:spcPct val="90000"/>
              </a:lnSpc>
            </a:pPr>
            <a:r>
              <a:rPr lang="en-US" sz="1800" dirty="0"/>
              <a:t>Partnership with Red Door DI’s</a:t>
            </a:r>
          </a:p>
          <a:p>
            <a:pPr lvl="1">
              <a:lnSpc>
                <a:spcPct val="90000"/>
              </a:lnSpc>
            </a:pPr>
            <a:r>
              <a:rPr lang="en-US" sz="1800" b="1" dirty="0"/>
              <a:t>Challenges:</a:t>
            </a:r>
          </a:p>
          <a:p>
            <a:pPr lvl="2">
              <a:lnSpc>
                <a:spcPct val="90000"/>
              </a:lnSpc>
            </a:pPr>
            <a:r>
              <a:rPr lang="en-US" sz="1800" dirty="0"/>
              <a:t>Encampment clearings</a:t>
            </a:r>
          </a:p>
          <a:p>
            <a:pPr lvl="2">
              <a:lnSpc>
                <a:spcPct val="90000"/>
              </a:lnSpc>
            </a:pPr>
            <a:r>
              <a:rPr lang="en-US" sz="1800" dirty="0"/>
              <a:t>Current viral load data</a:t>
            </a:r>
          </a:p>
          <a:p>
            <a:pPr lvl="2">
              <a:lnSpc>
                <a:spcPct val="90000"/>
              </a:lnSpc>
            </a:pPr>
            <a:r>
              <a:rPr lang="en-US" sz="1800" dirty="0"/>
              <a:t>Stigma</a:t>
            </a:r>
          </a:p>
          <a:p>
            <a:pPr lvl="2">
              <a:lnSpc>
                <a:spcPct val="90000"/>
              </a:lnSpc>
            </a:pPr>
            <a:r>
              <a:rPr lang="en-US" sz="1800" dirty="0"/>
              <a:t>Trust based work</a:t>
            </a:r>
          </a:p>
          <a:p>
            <a:pPr lvl="2">
              <a:lnSpc>
                <a:spcPct val="90000"/>
              </a:lnSpc>
            </a:pPr>
            <a:endParaRPr lang="en-US" sz="1300" dirty="0"/>
          </a:p>
          <a:p>
            <a:pPr lvl="2">
              <a:lnSpc>
                <a:spcPct val="90000"/>
              </a:lnSpc>
            </a:pPr>
            <a:endParaRPr lang="en-US" sz="1300" dirty="0"/>
          </a:p>
        </p:txBody>
      </p:sp>
    </p:spTree>
    <p:extLst>
      <p:ext uri="{BB962C8B-B14F-4D97-AF65-F5344CB8AC3E}">
        <p14:creationId xmlns:p14="http://schemas.microsoft.com/office/powerpoint/2010/main" val="1905483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21CE33-7DE8-6ADA-F0CD-857F4ED1B708}"/>
              </a:ext>
            </a:extLst>
          </p:cNvPr>
          <p:cNvSpPr>
            <a:spLocks noGrp="1"/>
          </p:cNvSpPr>
          <p:nvPr>
            <p:ph sz="quarter" idx="13"/>
          </p:nvPr>
        </p:nvSpPr>
        <p:spPr>
          <a:xfrm>
            <a:off x="838199" y="1828800"/>
            <a:ext cx="4954997" cy="3797449"/>
          </a:xfrm>
        </p:spPr>
        <p:txBody>
          <a:bodyPr>
            <a:normAutofit/>
          </a:bodyPr>
          <a:lstStyle/>
          <a:p>
            <a:r>
              <a:rPr lang="en-US" b="1" dirty="0"/>
              <a:t>Act</a:t>
            </a:r>
          </a:p>
          <a:p>
            <a:pPr lvl="1"/>
            <a:r>
              <a:rPr lang="en-US" sz="2800" dirty="0"/>
              <a:t>Interventions Implemented!</a:t>
            </a:r>
          </a:p>
        </p:txBody>
      </p:sp>
      <p:pic>
        <p:nvPicPr>
          <p:cNvPr id="4" name="Picture 3">
            <a:extLst>
              <a:ext uri="{FF2B5EF4-FFF2-40B4-BE49-F238E27FC236}">
                <a16:creationId xmlns:a16="http://schemas.microsoft.com/office/drawing/2014/main" id="{20E09231-4DD3-0A5C-2410-E067EA498483}"/>
              </a:ext>
            </a:extLst>
          </p:cNvPr>
          <p:cNvPicPr>
            <a:picLocks noChangeAspect="1"/>
          </p:cNvPicPr>
          <p:nvPr/>
        </p:nvPicPr>
        <p:blipFill rotWithShape="1">
          <a:blip r:embed="rId3">
            <a:extLst>
              <a:ext uri="{28A0092B-C50C-407E-A947-70E740481C1C}">
                <a14:useLocalDpi xmlns:a14="http://schemas.microsoft.com/office/drawing/2010/main" val="0"/>
              </a:ext>
            </a:extLst>
          </a:blip>
          <a:srcRect r="2" b="13278"/>
          <a:stretch/>
        </p:blipFill>
        <p:spPr>
          <a:xfrm>
            <a:off x="6261100" y="10"/>
            <a:ext cx="5930900" cy="6857990"/>
          </a:xfrm>
          <a:prstGeom prst="rect">
            <a:avLst/>
          </a:prstGeom>
          <a:noFill/>
        </p:spPr>
      </p:pic>
      <p:sp>
        <p:nvSpPr>
          <p:cNvPr id="2" name="Title 1">
            <a:extLst>
              <a:ext uri="{FF2B5EF4-FFF2-40B4-BE49-F238E27FC236}">
                <a16:creationId xmlns:a16="http://schemas.microsoft.com/office/drawing/2014/main" id="{B16FE624-7A4C-8439-E693-1F51B26D1877}"/>
              </a:ext>
            </a:extLst>
          </p:cNvPr>
          <p:cNvSpPr>
            <a:spLocks noGrp="1"/>
          </p:cNvSpPr>
          <p:nvPr>
            <p:ph type="title"/>
          </p:nvPr>
        </p:nvSpPr>
        <p:spPr>
          <a:xfrm>
            <a:off x="838200" y="365125"/>
            <a:ext cx="4954996" cy="1325563"/>
          </a:xfrm>
        </p:spPr>
        <p:txBody>
          <a:bodyPr anchor="ctr">
            <a:normAutofit/>
          </a:bodyPr>
          <a:lstStyle/>
          <a:p>
            <a:r>
              <a:rPr lang="en-US" sz="3700"/>
              <a:t>QI and Implementation- Ryan White</a:t>
            </a:r>
          </a:p>
        </p:txBody>
      </p:sp>
    </p:spTree>
    <p:extLst>
      <p:ext uri="{BB962C8B-B14F-4D97-AF65-F5344CB8AC3E}">
        <p14:creationId xmlns:p14="http://schemas.microsoft.com/office/powerpoint/2010/main" val="1546053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603E-A629-BBD1-681E-C74844BCB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F7FF0-3173-D0BD-4CA1-385652445BE4}"/>
              </a:ext>
            </a:extLst>
          </p:cNvPr>
          <p:cNvSpPr>
            <a:spLocks noGrp="1"/>
          </p:cNvSpPr>
          <p:nvPr>
            <p:ph type="title"/>
          </p:nvPr>
        </p:nvSpPr>
        <p:spPr>
          <a:xfrm>
            <a:off x="838200" y="365125"/>
            <a:ext cx="10515600" cy="1325563"/>
          </a:xfrm>
        </p:spPr>
        <p:txBody>
          <a:bodyPr anchor="ctr">
            <a:noAutofit/>
          </a:bodyPr>
          <a:lstStyle/>
          <a:p>
            <a:r>
              <a:rPr lang="en-US" sz="3600" b="1" dirty="0"/>
              <a:t>QI and Implementation-LMP vs OB Status Reviewed</a:t>
            </a:r>
            <a:br>
              <a:rPr lang="en-US" sz="3600" b="1" dirty="0"/>
            </a:br>
            <a:r>
              <a:rPr lang="en-US" sz="3600" b="1" dirty="0"/>
              <a:t> </a:t>
            </a:r>
            <a:br>
              <a:rPr lang="en-US" sz="3600" b="1" dirty="0"/>
            </a:br>
            <a:endParaRPr lang="en-US" sz="3600" b="1" dirty="0"/>
          </a:p>
        </p:txBody>
      </p:sp>
      <p:graphicFrame>
        <p:nvGraphicFramePr>
          <p:cNvPr id="5" name="Content Placeholder 2">
            <a:extLst>
              <a:ext uri="{FF2B5EF4-FFF2-40B4-BE49-F238E27FC236}">
                <a16:creationId xmlns:a16="http://schemas.microsoft.com/office/drawing/2014/main" id="{1281BF65-46C0-9BAF-F97F-52B978A7CE0E}"/>
              </a:ext>
            </a:extLst>
          </p:cNvPr>
          <p:cNvGraphicFramePr>
            <a:graphicFrameLocks noGrp="1"/>
          </p:cNvGraphicFramePr>
          <p:nvPr>
            <p:ph idx="1"/>
            <p:extLst>
              <p:ext uri="{D42A27DB-BD31-4B8C-83A1-F6EECF244321}">
                <p14:modId xmlns:p14="http://schemas.microsoft.com/office/powerpoint/2010/main" val="393370745"/>
              </p:ext>
            </p:extLst>
          </p:nvPr>
        </p:nvGraphicFramePr>
        <p:xfrm>
          <a:off x="838200" y="1245140"/>
          <a:ext cx="10515600" cy="5145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137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DB25-933B-B913-1B35-BEDE1A09A210}"/>
              </a:ext>
            </a:extLst>
          </p:cNvPr>
          <p:cNvSpPr>
            <a:spLocks noGrp="1"/>
          </p:cNvSpPr>
          <p:nvPr>
            <p:ph type="title"/>
          </p:nvPr>
        </p:nvSpPr>
        <p:spPr>
          <a:xfrm>
            <a:off x="838200" y="365125"/>
            <a:ext cx="10515600" cy="1325563"/>
          </a:xfrm>
        </p:spPr>
        <p:txBody>
          <a:bodyPr anchor="ctr">
            <a:normAutofit/>
          </a:bodyPr>
          <a:lstStyle/>
          <a:p>
            <a:r>
              <a:rPr lang="en-US" dirty="0"/>
              <a:t>QI and Implementation- Patient Feedback</a:t>
            </a:r>
          </a:p>
        </p:txBody>
      </p:sp>
      <p:sp>
        <p:nvSpPr>
          <p:cNvPr id="3" name="Content Placeholder 2">
            <a:extLst>
              <a:ext uri="{FF2B5EF4-FFF2-40B4-BE49-F238E27FC236}">
                <a16:creationId xmlns:a16="http://schemas.microsoft.com/office/drawing/2014/main" id="{EF51B1C4-CA30-1822-C3F2-6A33CC24D0D1}"/>
              </a:ext>
            </a:extLst>
          </p:cNvPr>
          <p:cNvSpPr>
            <a:spLocks noGrp="1"/>
          </p:cNvSpPr>
          <p:nvPr>
            <p:ph sz="quarter" idx="11"/>
          </p:nvPr>
        </p:nvSpPr>
        <p:spPr>
          <a:xfrm>
            <a:off x="838200" y="1838325"/>
            <a:ext cx="10515600" cy="3777167"/>
          </a:xfrm>
        </p:spPr>
        <p:txBody>
          <a:bodyPr>
            <a:normAutofit/>
          </a:bodyPr>
          <a:lstStyle/>
          <a:p>
            <a:pPr>
              <a:lnSpc>
                <a:spcPct val="90000"/>
              </a:lnSpc>
            </a:pPr>
            <a:r>
              <a:rPr lang="en-US">
                <a:effectLst/>
              </a:rPr>
              <a:t>Example of clinical staff driving data improvements </a:t>
            </a:r>
          </a:p>
          <a:p>
            <a:pPr lvl="1">
              <a:lnSpc>
                <a:spcPct val="90000"/>
              </a:lnSpc>
            </a:pPr>
            <a:r>
              <a:rPr lang="en-US" sz="2800" b="1"/>
              <a:t>Setting: </a:t>
            </a:r>
            <a:r>
              <a:rPr lang="en-US" sz="2800"/>
              <a:t>In the first 6 months of opening, very few patient feedback surveys were being collected at a new clinic site. </a:t>
            </a:r>
          </a:p>
          <a:p>
            <a:pPr lvl="1">
              <a:lnSpc>
                <a:spcPct val="90000"/>
              </a:lnSpc>
            </a:pPr>
            <a:r>
              <a:rPr lang="en-US" sz="2800" b="1"/>
              <a:t>Plan</a:t>
            </a:r>
            <a:r>
              <a:rPr lang="en-US" sz="2800" b="1">
                <a:effectLst/>
              </a:rPr>
              <a:t>:  </a:t>
            </a:r>
            <a:r>
              <a:rPr lang="en-US" sz="2800">
                <a:effectLst/>
              </a:rPr>
              <a:t>Improve Patient feedback survey completion by 200% in 6 months as measured by monthly survey counts</a:t>
            </a:r>
          </a:p>
          <a:p>
            <a:pPr lvl="1">
              <a:lnSpc>
                <a:spcPct val="90000"/>
              </a:lnSpc>
            </a:pPr>
            <a:r>
              <a:rPr lang="en-US" sz="2800" b="1">
                <a:effectLst/>
              </a:rPr>
              <a:t>JEDI: </a:t>
            </a:r>
            <a:r>
              <a:rPr lang="en-US" sz="2800"/>
              <a:t>Minimal patient feedback diminishes the patient “voice” in their care and in the operations of the site</a:t>
            </a:r>
            <a:endParaRPr lang="en-US" sz="2800">
              <a:effectLst/>
            </a:endParaRPr>
          </a:p>
          <a:p>
            <a:pPr>
              <a:lnSpc>
                <a:spcPct val="90000"/>
              </a:lnSpc>
            </a:pPr>
            <a:endParaRPr lang="en-US"/>
          </a:p>
        </p:txBody>
      </p:sp>
    </p:spTree>
    <p:extLst>
      <p:ext uri="{BB962C8B-B14F-4D97-AF65-F5344CB8AC3E}">
        <p14:creationId xmlns:p14="http://schemas.microsoft.com/office/powerpoint/2010/main" val="4249129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18E34-87B2-0B91-AE70-47D250C5A1D4}"/>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dirty="0">
                <a:solidFill>
                  <a:schemeClr val="tx1"/>
                </a:solidFill>
                <a:latin typeface="+mj-lt"/>
                <a:ea typeface="+mj-ea"/>
                <a:cs typeface="+mj-cs"/>
              </a:rPr>
              <a:t>QI and Implementation- Patient Feedback</a:t>
            </a:r>
          </a:p>
        </p:txBody>
      </p:sp>
      <p:sp>
        <p:nvSpPr>
          <p:cNvPr id="3" name="Content Placeholder 2">
            <a:extLst>
              <a:ext uri="{FF2B5EF4-FFF2-40B4-BE49-F238E27FC236}">
                <a16:creationId xmlns:a16="http://schemas.microsoft.com/office/drawing/2014/main" id="{F9BEB130-26FF-710E-08BA-82F021EAEDA4}"/>
              </a:ext>
            </a:extLst>
          </p:cNvPr>
          <p:cNvSpPr>
            <a:spLocks noGrp="1"/>
          </p:cNvSpPr>
          <p:nvPr>
            <p:ph sz="quarter" idx="11"/>
          </p:nvPr>
        </p:nvSpPr>
        <p:spPr>
          <a:xfrm>
            <a:off x="0" y="1817365"/>
            <a:ext cx="5785533" cy="5040635"/>
          </a:xfrm>
        </p:spPr>
        <p:txBody>
          <a:bodyPr vert="horz" lIns="91440" tIns="45720" rIns="91440" bIns="45720" rtlCol="0">
            <a:normAutofit fontScale="55000" lnSpcReduction="20000"/>
          </a:bodyPr>
          <a:lstStyle/>
          <a:p>
            <a:pPr lvl="1"/>
            <a:r>
              <a:rPr lang="en-US" sz="3300" b="1" dirty="0"/>
              <a:t>Do: </a:t>
            </a:r>
          </a:p>
          <a:p>
            <a:pPr lvl="2"/>
            <a:r>
              <a:rPr lang="en-US" sz="2200" dirty="0"/>
              <a:t>Education was provided to all clinic staff regarding the importance of gathering patient feedback increasing awareness and responsibility</a:t>
            </a:r>
          </a:p>
          <a:p>
            <a:pPr lvl="2"/>
            <a:r>
              <a:rPr lang="en-US" sz="2200" dirty="0"/>
              <a:t>Feedback on the process was obtained from patients </a:t>
            </a:r>
          </a:p>
          <a:p>
            <a:pPr lvl="2"/>
            <a:r>
              <a:rPr lang="en-US" sz="2200" dirty="0"/>
              <a:t>Increased survey efficacy: Surveys were places in easy to access locations (attached to the rooming sheets)</a:t>
            </a:r>
          </a:p>
          <a:p>
            <a:pPr lvl="2"/>
            <a:r>
              <a:rPr lang="en-US" sz="2200" dirty="0"/>
              <a:t>Collection containers </a:t>
            </a:r>
          </a:p>
          <a:p>
            <a:pPr lvl="1"/>
            <a:r>
              <a:rPr lang="en-US" sz="3300" b="1" dirty="0"/>
              <a:t>Check:</a:t>
            </a:r>
          </a:p>
          <a:p>
            <a:pPr lvl="2"/>
            <a:r>
              <a:rPr lang="en-US" sz="2200" dirty="0"/>
              <a:t>Monthly recording of survey response rates</a:t>
            </a:r>
          </a:p>
          <a:p>
            <a:pPr lvl="2"/>
            <a:r>
              <a:rPr lang="en-US" sz="2200" dirty="0"/>
              <a:t>Patient feedback on the process:</a:t>
            </a:r>
          </a:p>
          <a:p>
            <a:pPr lvl="3"/>
            <a:r>
              <a:rPr lang="en-US" sz="2200" dirty="0"/>
              <a:t>Patients felt supported in filling out surveys when providers were involved in the process</a:t>
            </a:r>
          </a:p>
          <a:p>
            <a:pPr lvl="1"/>
            <a:r>
              <a:rPr lang="en-US" sz="3300" b="1" dirty="0"/>
              <a:t>Act:</a:t>
            </a:r>
          </a:p>
          <a:p>
            <a:pPr lvl="2"/>
            <a:r>
              <a:rPr lang="en-US" sz="2200" b="1" dirty="0"/>
              <a:t>Decision: Implement the changes and to focus next on utilization of  feedback</a:t>
            </a:r>
          </a:p>
          <a:p>
            <a:pPr lvl="2"/>
            <a:endParaRPr lang="en-US" sz="1300" dirty="0"/>
          </a:p>
          <a:p>
            <a:pPr marL="914400" lvl="2"/>
            <a:endParaRPr lang="en-US" sz="1300" dirty="0"/>
          </a:p>
          <a:p>
            <a:endParaRPr lang="en-US" sz="1300" dirty="0"/>
          </a:p>
        </p:txBody>
      </p:sp>
      <p:graphicFrame>
        <p:nvGraphicFramePr>
          <p:cNvPr id="4" name="Table 3">
            <a:extLst>
              <a:ext uri="{FF2B5EF4-FFF2-40B4-BE49-F238E27FC236}">
                <a16:creationId xmlns:a16="http://schemas.microsoft.com/office/drawing/2014/main" id="{94C13C76-C9E7-0A00-4F34-3E0EC51582BD}"/>
              </a:ext>
            </a:extLst>
          </p:cNvPr>
          <p:cNvGraphicFramePr>
            <a:graphicFrameLocks noGrp="1"/>
          </p:cNvGraphicFramePr>
          <p:nvPr/>
        </p:nvGraphicFramePr>
        <p:xfrm>
          <a:off x="6719367" y="2199846"/>
          <a:ext cx="4788507" cy="3726055"/>
        </p:xfrm>
        <a:graphic>
          <a:graphicData uri="http://schemas.openxmlformats.org/drawingml/2006/table">
            <a:tbl>
              <a:tblPr firstRow="1" firstCol="1" bandRow="1">
                <a:tableStyleId>{5C22544A-7EE6-4342-B048-85BDC9FD1C3A}</a:tableStyleId>
              </a:tblPr>
              <a:tblGrid>
                <a:gridCol w="1704853">
                  <a:extLst>
                    <a:ext uri="{9D8B030D-6E8A-4147-A177-3AD203B41FA5}">
                      <a16:colId xmlns:a16="http://schemas.microsoft.com/office/drawing/2014/main" val="285151997"/>
                    </a:ext>
                  </a:extLst>
                </a:gridCol>
                <a:gridCol w="1597907">
                  <a:extLst>
                    <a:ext uri="{9D8B030D-6E8A-4147-A177-3AD203B41FA5}">
                      <a16:colId xmlns:a16="http://schemas.microsoft.com/office/drawing/2014/main" val="2316692636"/>
                    </a:ext>
                  </a:extLst>
                </a:gridCol>
                <a:gridCol w="1485747">
                  <a:extLst>
                    <a:ext uri="{9D8B030D-6E8A-4147-A177-3AD203B41FA5}">
                      <a16:colId xmlns:a16="http://schemas.microsoft.com/office/drawing/2014/main" val="2095836270"/>
                    </a:ext>
                  </a:extLst>
                </a:gridCol>
              </a:tblGrid>
              <a:tr h="560911">
                <a:tc>
                  <a:txBody>
                    <a:bodyPr/>
                    <a:lstStyle/>
                    <a:p>
                      <a:pPr marL="0" marR="0" algn="ctr">
                        <a:spcBef>
                          <a:spcPts val="0"/>
                        </a:spcBef>
                        <a:spcAft>
                          <a:spcPts val="0"/>
                        </a:spcAft>
                      </a:pPr>
                      <a:r>
                        <a:rPr lang="en-US" sz="1600">
                          <a:effectLst/>
                        </a:rPr>
                        <a:t>Date collected</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&gt; 200% improvement?</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rPr>
                        <a:t>Comments</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3013163532"/>
                  </a:ext>
                </a:extLst>
              </a:tr>
              <a:tr h="310505">
                <a:tc>
                  <a:txBody>
                    <a:bodyPr/>
                    <a:lstStyle/>
                    <a:p>
                      <a:pPr marL="0" marR="0" algn="ctr">
                        <a:spcBef>
                          <a:spcPts val="0"/>
                        </a:spcBef>
                        <a:spcAft>
                          <a:spcPts val="0"/>
                        </a:spcAft>
                      </a:pPr>
                      <a:r>
                        <a:rPr lang="en-US" sz="1600">
                          <a:effectLst/>
                        </a:rPr>
                        <a:t>5/31/23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Yes</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600">
                          <a:effectLst/>
                        </a:rPr>
                        <a:t> </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3261399210"/>
                  </a:ext>
                </a:extLst>
              </a:tr>
              <a:tr h="310505">
                <a:tc>
                  <a:txBody>
                    <a:bodyPr/>
                    <a:lstStyle/>
                    <a:p>
                      <a:pPr marL="0" marR="0" algn="ctr">
                        <a:spcBef>
                          <a:spcPts val="0"/>
                        </a:spcBef>
                        <a:spcAft>
                          <a:spcPts val="0"/>
                        </a:spcAft>
                      </a:pPr>
                      <a:r>
                        <a:rPr lang="en-US" sz="1600">
                          <a:effectLst/>
                        </a:rPr>
                        <a:t>6/20/23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Yes</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600">
                          <a:effectLst/>
                        </a:rPr>
                        <a:t> </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2676567484"/>
                  </a:ext>
                </a:extLst>
              </a:tr>
              <a:tr h="961562">
                <a:tc>
                  <a:txBody>
                    <a:bodyPr/>
                    <a:lstStyle/>
                    <a:p>
                      <a:pPr marL="0" marR="0" algn="ctr">
                        <a:spcBef>
                          <a:spcPts val="0"/>
                        </a:spcBef>
                        <a:spcAft>
                          <a:spcPts val="0"/>
                        </a:spcAft>
                      </a:pPr>
                      <a:r>
                        <a:rPr lang="en-US" sz="1600">
                          <a:effectLst/>
                        </a:rPr>
                        <a:t>7/31/23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No</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500">
                          <a:effectLst/>
                        </a:rPr>
                        <a:t>Inconsistent staffing (front and rooming staff)</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804361345"/>
                  </a:ext>
                </a:extLst>
              </a:tr>
              <a:tr h="961562">
                <a:tc>
                  <a:txBody>
                    <a:bodyPr/>
                    <a:lstStyle/>
                    <a:p>
                      <a:pPr marL="0" marR="0" algn="ctr">
                        <a:spcBef>
                          <a:spcPts val="0"/>
                        </a:spcBef>
                        <a:spcAft>
                          <a:spcPts val="0"/>
                        </a:spcAft>
                      </a:pPr>
                      <a:r>
                        <a:rPr lang="en-US" sz="1600">
                          <a:effectLst/>
                        </a:rPr>
                        <a:t>8/31/23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No</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500">
                          <a:effectLst/>
                        </a:rPr>
                        <a:t>Inconsistent staffing (front and rooming staff)</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751105983"/>
                  </a:ext>
                </a:extLst>
              </a:tr>
              <a:tr h="310505">
                <a:tc>
                  <a:txBody>
                    <a:bodyPr/>
                    <a:lstStyle/>
                    <a:p>
                      <a:pPr marL="0" marR="0" algn="ctr">
                        <a:spcBef>
                          <a:spcPts val="0"/>
                        </a:spcBef>
                        <a:spcAft>
                          <a:spcPts val="0"/>
                        </a:spcAft>
                      </a:pPr>
                      <a:r>
                        <a:rPr lang="en-US" sz="1600">
                          <a:effectLst/>
                        </a:rPr>
                        <a:t>9/29/23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Yes</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500">
                          <a:effectLst/>
                        </a:rPr>
                        <a:t> </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1764049763"/>
                  </a:ext>
                </a:extLst>
              </a:tr>
              <a:tr h="310505">
                <a:tc>
                  <a:txBody>
                    <a:bodyPr/>
                    <a:lstStyle/>
                    <a:p>
                      <a:pPr marL="0" marR="0" algn="ctr">
                        <a:spcBef>
                          <a:spcPts val="0"/>
                        </a:spcBef>
                        <a:spcAft>
                          <a:spcPts val="0"/>
                        </a:spcAft>
                      </a:pPr>
                      <a:r>
                        <a:rPr lang="en-US" sz="1600">
                          <a:effectLst/>
                        </a:rPr>
                        <a:t>10/31/23</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lgn="ctr">
                        <a:spcBef>
                          <a:spcPts val="0"/>
                        </a:spcBef>
                        <a:spcAft>
                          <a:spcPts val="0"/>
                        </a:spcAft>
                      </a:pPr>
                      <a:r>
                        <a:rPr lang="en-US" sz="1600">
                          <a:effectLst/>
                          <a:latin typeface="Times New Roman" panose="02020603050405020304" pitchFamily="18" charset="0"/>
                          <a:ea typeface="Times New Roman" panose="02020603050405020304" pitchFamily="18" charset="0"/>
                        </a:rPr>
                        <a:t>Yes</a:t>
                      </a:r>
                      <a:endParaRPr lang="en-US" sz="2000">
                        <a:effectLst/>
                        <a:latin typeface="Times New Roman" panose="02020603050405020304" pitchFamily="18" charset="0"/>
                        <a:ea typeface="Times New Roman" panose="02020603050405020304" pitchFamily="18" charset="0"/>
                      </a:endParaRPr>
                    </a:p>
                  </a:txBody>
                  <a:tcPr marL="112683" marR="112683" marT="0" marB="0"/>
                </a:tc>
                <a:tc>
                  <a:txBody>
                    <a:bodyPr/>
                    <a:lstStyle/>
                    <a:p>
                      <a:pPr marL="0" marR="0">
                        <a:spcBef>
                          <a:spcPts val="0"/>
                        </a:spcBef>
                        <a:spcAft>
                          <a:spcPts val="0"/>
                        </a:spcAft>
                      </a:pPr>
                      <a:r>
                        <a:rPr lang="en-US" sz="1500">
                          <a:effectLst/>
                        </a:rPr>
                        <a:t> </a:t>
                      </a:r>
                      <a:endParaRPr lang="en-US" sz="2000">
                        <a:effectLst/>
                        <a:latin typeface="Times New Roman" panose="02020603050405020304" pitchFamily="18" charset="0"/>
                        <a:ea typeface="Times New Roman" panose="02020603050405020304" pitchFamily="18" charset="0"/>
                      </a:endParaRPr>
                    </a:p>
                  </a:txBody>
                  <a:tcPr marL="112683" marR="112683" marT="0" marB="0"/>
                </a:tc>
                <a:extLst>
                  <a:ext uri="{0D108BD9-81ED-4DB2-BD59-A6C34878D82A}">
                    <a16:rowId xmlns:a16="http://schemas.microsoft.com/office/drawing/2014/main" val="3545785411"/>
                  </a:ext>
                </a:extLst>
              </a:tr>
            </a:tbl>
          </a:graphicData>
        </a:graphic>
      </p:graphicFrame>
    </p:spTree>
    <p:extLst>
      <p:ext uri="{BB962C8B-B14F-4D97-AF65-F5344CB8AC3E}">
        <p14:creationId xmlns:p14="http://schemas.microsoft.com/office/powerpoint/2010/main" val="3047649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78CF8F-1F2F-E338-0BE6-6DB389CEAC41}"/>
              </a:ext>
            </a:extLst>
          </p:cNvPr>
          <p:cNvSpPr>
            <a:spLocks noGrp="1"/>
          </p:cNvSpPr>
          <p:nvPr>
            <p:ph sz="quarter" idx="13"/>
          </p:nvPr>
        </p:nvSpPr>
        <p:spPr>
          <a:xfrm>
            <a:off x="838199" y="1828800"/>
            <a:ext cx="4954997" cy="4838700"/>
          </a:xfrm>
        </p:spPr>
        <p:txBody>
          <a:bodyPr>
            <a:normAutofit lnSpcReduction="10000"/>
          </a:bodyPr>
          <a:lstStyle/>
          <a:p>
            <a:pPr>
              <a:lnSpc>
                <a:spcPct val="90000"/>
              </a:lnSpc>
            </a:pPr>
            <a:r>
              <a:rPr lang="en-US" sz="1400" dirty="0"/>
              <a:t>C</a:t>
            </a:r>
            <a:r>
              <a:rPr lang="en-US" sz="1400" dirty="0">
                <a:effectLst/>
              </a:rPr>
              <a:t>linical staff driving data improvements </a:t>
            </a:r>
            <a:endParaRPr lang="en-US" sz="1400" dirty="0"/>
          </a:p>
          <a:p>
            <a:pPr lvl="1">
              <a:lnSpc>
                <a:spcPct val="90000"/>
              </a:lnSpc>
            </a:pPr>
            <a:r>
              <a:rPr lang="en-US" sz="1400" b="1" dirty="0"/>
              <a:t>Problem Identified: </a:t>
            </a:r>
            <a:r>
              <a:rPr lang="en-US" sz="1400" dirty="0"/>
              <a:t>January 2021- COVID vaccines were newly available to high-risk populations including people experiencing homelessness. As vaccine clinic began to emerge, many of these clinics were not accessible to PEH despite efforts and that the access rates of Black and Native American people were significantly lower than the White population.</a:t>
            </a:r>
          </a:p>
          <a:p>
            <a:pPr lvl="1">
              <a:lnSpc>
                <a:spcPct val="90000"/>
              </a:lnSpc>
            </a:pPr>
            <a:r>
              <a:rPr lang="en-US" sz="1400" b="1" dirty="0"/>
              <a:t>Solution: S</a:t>
            </a:r>
            <a:r>
              <a:rPr lang="en-US" sz="1400" dirty="0"/>
              <a:t>taff worked using limited resources (excel, word, and PowerPoint) to compare the rates of vaccinations among PEH by race with the total population of the vaccine clinics, displaying disparities. This information was presented to program leadership</a:t>
            </a:r>
          </a:p>
          <a:p>
            <a:pPr lvl="1">
              <a:lnSpc>
                <a:spcPct val="90000"/>
              </a:lnSpc>
            </a:pPr>
            <a:r>
              <a:rPr lang="en-US" sz="1400" b="1" dirty="0"/>
              <a:t>Improvement</a:t>
            </a:r>
            <a:r>
              <a:rPr lang="en-US" sz="1400" dirty="0"/>
              <a:t>: The vaccination model for PEH changed from a vaccine “POD” or vaccine clinic model to an HCH site and outreach-based model which allowed HCH to utilize trauma responsive and relationship-based care to engage patients around COVID vaccinations. Vaccinations increased!</a:t>
            </a:r>
          </a:p>
          <a:p>
            <a:pPr lvl="1">
              <a:lnSpc>
                <a:spcPct val="90000"/>
              </a:lnSpc>
            </a:pPr>
            <a:endParaRPr lang="en-US" sz="1100" dirty="0"/>
          </a:p>
          <a:p>
            <a:pPr lvl="1">
              <a:lnSpc>
                <a:spcPct val="90000"/>
              </a:lnSpc>
            </a:pPr>
            <a:endParaRPr lang="en-US" sz="1100" dirty="0"/>
          </a:p>
          <a:p>
            <a:pPr>
              <a:lnSpc>
                <a:spcPct val="90000"/>
              </a:lnSpc>
            </a:pPr>
            <a:endParaRPr lang="en-US" sz="1100" dirty="0"/>
          </a:p>
        </p:txBody>
      </p:sp>
      <p:pic>
        <p:nvPicPr>
          <p:cNvPr id="4" name="Picture 3">
            <a:extLst>
              <a:ext uri="{FF2B5EF4-FFF2-40B4-BE49-F238E27FC236}">
                <a16:creationId xmlns:a16="http://schemas.microsoft.com/office/drawing/2014/main" id="{D5378094-3A89-240B-99AA-8C15ECDADB94}"/>
              </a:ext>
            </a:extLst>
          </p:cNvPr>
          <p:cNvPicPr>
            <a:picLocks noChangeAspect="1"/>
          </p:cNvPicPr>
          <p:nvPr/>
        </p:nvPicPr>
        <p:blipFill rotWithShape="1">
          <a:blip r:embed="rId3">
            <a:extLst>
              <a:ext uri="{28A0092B-C50C-407E-A947-70E740481C1C}">
                <a14:useLocalDpi xmlns:a14="http://schemas.microsoft.com/office/drawing/2010/main" val="0"/>
              </a:ext>
            </a:extLst>
          </a:blip>
          <a:srcRect l="9097" r="26042"/>
          <a:stretch/>
        </p:blipFill>
        <p:spPr bwMode="auto">
          <a:xfrm>
            <a:off x="6261100" y="10"/>
            <a:ext cx="5930900" cy="6857990"/>
          </a:xfrm>
          <a:prstGeom prst="rect">
            <a:avLst/>
          </a:prstGeom>
          <a:noFill/>
          <a:ln>
            <a:noFill/>
          </a:ln>
        </p:spPr>
      </p:pic>
      <p:sp>
        <p:nvSpPr>
          <p:cNvPr id="2" name="Title 1">
            <a:extLst>
              <a:ext uri="{FF2B5EF4-FFF2-40B4-BE49-F238E27FC236}">
                <a16:creationId xmlns:a16="http://schemas.microsoft.com/office/drawing/2014/main" id="{4A31D1EA-1BF0-DA3F-8FD1-211DB6978DB8}"/>
              </a:ext>
            </a:extLst>
          </p:cNvPr>
          <p:cNvSpPr>
            <a:spLocks noGrp="1"/>
          </p:cNvSpPr>
          <p:nvPr>
            <p:ph type="title"/>
          </p:nvPr>
        </p:nvSpPr>
        <p:spPr>
          <a:xfrm>
            <a:off x="838200" y="365125"/>
            <a:ext cx="4954996" cy="1325563"/>
          </a:xfrm>
        </p:spPr>
        <p:txBody>
          <a:bodyPr anchor="ctr">
            <a:normAutofit/>
          </a:bodyPr>
          <a:lstStyle/>
          <a:p>
            <a:r>
              <a:rPr lang="en-US" sz="3700"/>
              <a:t>QI and Implementation- COVID Vaccinations</a:t>
            </a:r>
          </a:p>
        </p:txBody>
      </p:sp>
    </p:spTree>
    <p:extLst>
      <p:ext uri="{BB962C8B-B14F-4D97-AF65-F5344CB8AC3E}">
        <p14:creationId xmlns:p14="http://schemas.microsoft.com/office/powerpoint/2010/main" val="3178160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C9DE-AE17-456C-BBBE-0252E453C5B3}"/>
              </a:ext>
            </a:extLst>
          </p:cNvPr>
          <p:cNvSpPr>
            <a:spLocks noGrp="1"/>
          </p:cNvSpPr>
          <p:nvPr>
            <p:ph type="title"/>
          </p:nvPr>
        </p:nvSpPr>
        <p:spPr>
          <a:xfrm>
            <a:off x="838200" y="365125"/>
            <a:ext cx="10515600" cy="1325563"/>
          </a:xfrm>
        </p:spPr>
        <p:txBody>
          <a:bodyPr anchor="ctr">
            <a:noAutofit/>
          </a:bodyPr>
          <a:lstStyle/>
          <a:p>
            <a:r>
              <a:rPr lang="en-US" sz="3600" b="1" dirty="0"/>
              <a:t>QI and Implementation-Care Everywhere access</a:t>
            </a:r>
            <a:br>
              <a:rPr lang="en-US" sz="3600" b="1" dirty="0"/>
            </a:br>
            <a:r>
              <a:rPr lang="en-US" sz="3600" b="1" dirty="0"/>
              <a:t> </a:t>
            </a:r>
            <a:br>
              <a:rPr lang="en-US" sz="3600" b="1" dirty="0"/>
            </a:br>
            <a:endParaRPr lang="en-US" sz="3600" b="1" dirty="0"/>
          </a:p>
        </p:txBody>
      </p:sp>
      <p:graphicFrame>
        <p:nvGraphicFramePr>
          <p:cNvPr id="5" name="Content Placeholder 2">
            <a:extLst>
              <a:ext uri="{FF2B5EF4-FFF2-40B4-BE49-F238E27FC236}">
                <a16:creationId xmlns:a16="http://schemas.microsoft.com/office/drawing/2014/main" id="{D4C041C9-FF07-422F-D75D-EFC263D621F0}"/>
              </a:ext>
            </a:extLst>
          </p:cNvPr>
          <p:cNvGraphicFramePr>
            <a:graphicFrameLocks noGrp="1"/>
          </p:cNvGraphicFramePr>
          <p:nvPr>
            <p:ph idx="1"/>
            <p:extLst>
              <p:ext uri="{D42A27DB-BD31-4B8C-83A1-F6EECF244321}">
                <p14:modId xmlns:p14="http://schemas.microsoft.com/office/powerpoint/2010/main" val="2194964263"/>
              </p:ext>
            </p:extLst>
          </p:nvPr>
        </p:nvGraphicFramePr>
        <p:xfrm>
          <a:off x="838200" y="1245140"/>
          <a:ext cx="10515600" cy="5145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7730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3E3F-408E-69EB-5716-91B2D954D0F2}"/>
              </a:ext>
            </a:extLst>
          </p:cNvPr>
          <p:cNvSpPr>
            <a:spLocks noGrp="1"/>
          </p:cNvSpPr>
          <p:nvPr>
            <p:ph type="title"/>
          </p:nvPr>
        </p:nvSpPr>
        <p:spPr>
          <a:xfrm>
            <a:off x="709246" y="764931"/>
            <a:ext cx="10515600" cy="1325563"/>
          </a:xfrm>
        </p:spPr>
        <p:txBody>
          <a:bodyPr anchor="ctr">
            <a:normAutofit/>
          </a:bodyPr>
          <a:lstStyle/>
          <a:p>
            <a:pPr algn="ctr"/>
            <a:r>
              <a:rPr lang="en-US" b="1" dirty="0">
                <a:latin typeface="Segoe UI" panose="020B0502040204020203" pitchFamily="34" charset="0"/>
                <a:cs typeface="Segoe UI" panose="020B0502040204020203" pitchFamily="34" charset="0"/>
              </a:rPr>
              <a:t>Audience Question #4</a:t>
            </a:r>
          </a:p>
        </p:txBody>
      </p:sp>
      <p:graphicFrame>
        <p:nvGraphicFramePr>
          <p:cNvPr id="5" name="Content Placeholder 2">
            <a:extLst>
              <a:ext uri="{FF2B5EF4-FFF2-40B4-BE49-F238E27FC236}">
                <a16:creationId xmlns:a16="http://schemas.microsoft.com/office/drawing/2014/main" id="{EF6591AB-13E8-2A8D-B37B-C4807AA4CED4}"/>
              </a:ext>
            </a:extLst>
          </p:cNvPr>
          <p:cNvGraphicFramePr>
            <a:graphicFrameLocks noGrp="1"/>
          </p:cNvGraphicFramePr>
          <p:nvPr>
            <p:ph idx="1"/>
            <p:extLst>
              <p:ext uri="{D42A27DB-BD31-4B8C-83A1-F6EECF244321}">
                <p14:modId xmlns:p14="http://schemas.microsoft.com/office/powerpoint/2010/main" val="245690364"/>
              </p:ext>
            </p:extLst>
          </p:nvPr>
        </p:nvGraphicFramePr>
        <p:xfrm>
          <a:off x="838200" y="1825625"/>
          <a:ext cx="10515600" cy="426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9462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BD63-565C-8F61-8BB5-B73AFDB60A80}"/>
              </a:ext>
            </a:extLst>
          </p:cNvPr>
          <p:cNvSpPr>
            <a:spLocks noGrp="1"/>
          </p:cNvSpPr>
          <p:nvPr>
            <p:ph type="title"/>
          </p:nvPr>
        </p:nvSpPr>
        <p:spPr>
          <a:xfrm>
            <a:off x="838200" y="365125"/>
            <a:ext cx="10515600" cy="924413"/>
          </a:xfrm>
        </p:spPr>
        <p:txBody>
          <a:bodyPr anchor="ctr">
            <a:normAutofit/>
          </a:bodyPr>
          <a:lstStyle/>
          <a:p>
            <a:r>
              <a:rPr lang="en-US" b="1" dirty="0">
                <a:effectLst/>
              </a:rPr>
              <a:t>Future of HC data analytics</a:t>
            </a:r>
            <a:endParaRPr lang="en-US" b="1" dirty="0"/>
          </a:p>
        </p:txBody>
      </p:sp>
      <p:sp>
        <p:nvSpPr>
          <p:cNvPr id="7" name="Content Placeholder 2">
            <a:extLst>
              <a:ext uri="{FF2B5EF4-FFF2-40B4-BE49-F238E27FC236}">
                <a16:creationId xmlns:a16="http://schemas.microsoft.com/office/drawing/2014/main" id="{8B76C6A8-7EE7-C0A6-65AF-505D51142865}"/>
              </a:ext>
            </a:extLst>
          </p:cNvPr>
          <p:cNvSpPr>
            <a:spLocks noGrp="1"/>
          </p:cNvSpPr>
          <p:nvPr>
            <p:ph sz="quarter" idx="11"/>
          </p:nvPr>
        </p:nvSpPr>
        <p:spPr>
          <a:xfrm>
            <a:off x="6207369" y="1690688"/>
            <a:ext cx="5150796" cy="4654550"/>
          </a:xfrm>
        </p:spPr>
        <p:txBody>
          <a:bodyPr>
            <a:normAutofit/>
          </a:bodyPr>
          <a:lstStyle/>
          <a:p>
            <a:pPr marL="0" indent="0" algn="ctr">
              <a:buNone/>
            </a:pPr>
            <a:r>
              <a:rPr lang="en-US" sz="2400" b="1" dirty="0"/>
              <a:t>All areas in County will have a Head of Analytics including:</a:t>
            </a:r>
          </a:p>
          <a:p>
            <a:pPr>
              <a:spcBef>
                <a:spcPts val="200"/>
              </a:spcBef>
              <a:spcAft>
                <a:spcPts val="200"/>
              </a:spcAft>
            </a:pPr>
            <a:r>
              <a:rPr lang="en-US" sz="2400" dirty="0"/>
              <a:t>Health</a:t>
            </a:r>
          </a:p>
          <a:p>
            <a:pPr>
              <a:spcBef>
                <a:spcPts val="200"/>
              </a:spcBef>
              <a:spcAft>
                <a:spcPts val="200"/>
              </a:spcAft>
            </a:pPr>
            <a:r>
              <a:rPr lang="en-US" sz="2400" dirty="0"/>
              <a:t>Human Services</a:t>
            </a:r>
          </a:p>
          <a:p>
            <a:pPr>
              <a:spcBef>
                <a:spcPts val="200"/>
              </a:spcBef>
              <a:spcAft>
                <a:spcPts val="200"/>
              </a:spcAft>
            </a:pPr>
            <a:r>
              <a:rPr lang="en-US" sz="2400" dirty="0"/>
              <a:t>Resident services</a:t>
            </a:r>
          </a:p>
          <a:p>
            <a:pPr>
              <a:spcBef>
                <a:spcPts val="200"/>
              </a:spcBef>
              <a:spcAft>
                <a:spcPts val="200"/>
              </a:spcAft>
            </a:pPr>
            <a:r>
              <a:rPr lang="en-US" sz="2400" dirty="0"/>
              <a:t>Law, Safety and Justice</a:t>
            </a:r>
          </a:p>
          <a:p>
            <a:pPr>
              <a:spcBef>
                <a:spcPts val="200"/>
              </a:spcBef>
              <a:spcAft>
                <a:spcPts val="200"/>
              </a:spcAft>
            </a:pPr>
            <a:r>
              <a:rPr lang="en-US" sz="2400" dirty="0"/>
              <a:t>Disparity Reduction</a:t>
            </a:r>
          </a:p>
          <a:p>
            <a:pPr>
              <a:spcBef>
                <a:spcPts val="200"/>
              </a:spcBef>
              <a:spcAft>
                <a:spcPts val="200"/>
              </a:spcAft>
            </a:pPr>
            <a:r>
              <a:rPr lang="en-US" sz="2400" dirty="0"/>
              <a:t>Public Works</a:t>
            </a:r>
          </a:p>
          <a:p>
            <a:pPr>
              <a:spcBef>
                <a:spcPts val="200"/>
              </a:spcBef>
              <a:spcAft>
                <a:spcPts val="200"/>
              </a:spcAft>
            </a:pPr>
            <a:r>
              <a:rPr lang="en-US" sz="2400" dirty="0"/>
              <a:t>Operations</a:t>
            </a:r>
          </a:p>
        </p:txBody>
      </p:sp>
      <p:sp>
        <p:nvSpPr>
          <p:cNvPr id="3" name="Content Placeholder 2">
            <a:extLst>
              <a:ext uri="{FF2B5EF4-FFF2-40B4-BE49-F238E27FC236}">
                <a16:creationId xmlns:a16="http://schemas.microsoft.com/office/drawing/2014/main" id="{E8E40B5E-2771-899E-8EBE-D7C5EA1C1BFF}"/>
              </a:ext>
            </a:extLst>
          </p:cNvPr>
          <p:cNvSpPr txBox="1">
            <a:spLocks/>
          </p:cNvSpPr>
          <p:nvPr/>
        </p:nvSpPr>
        <p:spPr>
          <a:xfrm>
            <a:off x="351692" y="1582615"/>
            <a:ext cx="5303196" cy="511431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 typeface="Arial"/>
              <a:buNone/>
            </a:pPr>
            <a:r>
              <a:rPr lang="en-US" b="1" dirty="0"/>
              <a:t>Overall County Goals for Analytics</a:t>
            </a:r>
          </a:p>
          <a:p>
            <a:pPr>
              <a:lnSpc>
                <a:spcPct val="90000"/>
              </a:lnSpc>
            </a:pPr>
            <a:r>
              <a:rPr lang="en-US" sz="2000" dirty="0"/>
              <a:t>Ensure all county strategies are data informed</a:t>
            </a:r>
          </a:p>
          <a:p>
            <a:pPr>
              <a:lnSpc>
                <a:spcPct val="90000"/>
              </a:lnSpc>
            </a:pPr>
            <a:r>
              <a:rPr lang="en-US" sz="2000" dirty="0"/>
              <a:t>County programs and investments are informed by robust impact and return on investment insights (including standards for demographic data that enable consistent approaches to monitor and evaluate equitable impacts)</a:t>
            </a:r>
          </a:p>
          <a:p>
            <a:pPr>
              <a:lnSpc>
                <a:spcPct val="90000"/>
              </a:lnSpc>
            </a:pPr>
            <a:r>
              <a:rPr lang="en-US" sz="2000" dirty="0"/>
              <a:t>County data are of high quality, relevant, well understood, and accessible to those who need it</a:t>
            </a:r>
          </a:p>
          <a:p>
            <a:pPr>
              <a:lnSpc>
                <a:spcPct val="90000"/>
              </a:lnSpc>
            </a:pPr>
            <a:r>
              <a:rPr lang="en-US" sz="2000" dirty="0"/>
              <a:t>Innovative data solutions are being developed to support creative responses to local government challenges</a:t>
            </a:r>
          </a:p>
          <a:p>
            <a:pPr>
              <a:lnSpc>
                <a:spcPct val="90000"/>
              </a:lnSpc>
            </a:pPr>
            <a:r>
              <a:rPr lang="en-US" sz="2000" dirty="0"/>
              <a:t>HC is a national leader in attracting and retaining high performing data and analytics professionals</a:t>
            </a:r>
          </a:p>
          <a:p>
            <a:pPr marL="0" indent="0">
              <a:lnSpc>
                <a:spcPct val="90000"/>
              </a:lnSpc>
              <a:buFont typeface="Arial"/>
              <a:buNone/>
            </a:pPr>
            <a:endParaRPr lang="en-US" sz="1500" dirty="0"/>
          </a:p>
        </p:txBody>
      </p:sp>
    </p:spTree>
    <p:extLst>
      <p:ext uri="{BB962C8B-B14F-4D97-AF65-F5344CB8AC3E}">
        <p14:creationId xmlns:p14="http://schemas.microsoft.com/office/powerpoint/2010/main" val="3623787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2"/>
          </p:nvPr>
        </p:nvPicPr>
        <p:blipFill rotWithShape="1">
          <a:blip r:embed="rId3"/>
          <a:srcRect l="15915" r="10690" b="3"/>
          <a:stretch/>
        </p:blipFill>
        <p:spPr>
          <a:xfrm>
            <a:off x="6398803" y="1828800"/>
            <a:ext cx="4954997" cy="3797449"/>
          </a:xfrm>
          <a:prstGeom prst="rect">
            <a:avLst/>
          </a:prstGeom>
          <a:noFill/>
        </p:spPr>
      </p:pic>
      <p:sp>
        <p:nvSpPr>
          <p:cNvPr id="2" name="Title 1"/>
          <p:cNvSpPr>
            <a:spLocks noGrp="1"/>
          </p:cNvSpPr>
          <p:nvPr>
            <p:ph type="title"/>
          </p:nvPr>
        </p:nvSpPr>
        <p:spPr>
          <a:xfrm>
            <a:off x="838200" y="365125"/>
            <a:ext cx="10515600" cy="1325563"/>
          </a:xfrm>
        </p:spPr>
        <p:txBody>
          <a:bodyPr anchor="ctr">
            <a:normAutofit/>
          </a:bodyPr>
          <a:lstStyle/>
          <a:p>
            <a:r>
              <a:rPr lang="en-US" b="1"/>
              <a:t>Hennepin County, Minnesota</a:t>
            </a:r>
          </a:p>
        </p:txBody>
      </p:sp>
      <p:sp>
        <p:nvSpPr>
          <p:cNvPr id="3" name="Content Placeholder 2"/>
          <p:cNvSpPr>
            <a:spLocks noGrp="1"/>
          </p:cNvSpPr>
          <p:nvPr>
            <p:ph sz="quarter" idx="13"/>
          </p:nvPr>
        </p:nvSpPr>
        <p:spPr>
          <a:xfrm>
            <a:off x="310298" y="1442301"/>
            <a:ext cx="5647442" cy="4967926"/>
          </a:xfrm>
        </p:spPr>
        <p:txBody>
          <a:bodyPr>
            <a:normAutofit/>
          </a:bodyPr>
          <a:lstStyle/>
          <a:p>
            <a:pPr>
              <a:lnSpc>
                <a:spcPct val="90000"/>
              </a:lnSpc>
            </a:pPr>
            <a:r>
              <a:rPr lang="en-US" sz="1600" dirty="0"/>
              <a:t>Largest county (population) in Minnesota, 1.25 million (2023 estimate)</a:t>
            </a:r>
          </a:p>
          <a:p>
            <a:pPr lvl="1">
              <a:lnSpc>
                <a:spcPct val="90000"/>
              </a:lnSpc>
            </a:pPr>
            <a:r>
              <a:rPr lang="en-US" sz="1600" dirty="0"/>
              <a:t>Median income $92,595 (~$18,000 above national average of $74,580) (2022 census estimate)</a:t>
            </a:r>
          </a:p>
          <a:p>
            <a:pPr lvl="1">
              <a:lnSpc>
                <a:spcPct val="90000"/>
              </a:lnSpc>
            </a:pPr>
            <a:r>
              <a:rPr lang="en-US" sz="1600" dirty="0"/>
              <a:t>10.8% of population in poverty (2022 Small area income and poverty estimate)</a:t>
            </a:r>
          </a:p>
          <a:p>
            <a:pPr>
              <a:lnSpc>
                <a:spcPct val="90000"/>
              </a:lnSpc>
            </a:pPr>
            <a:r>
              <a:rPr lang="en-US" sz="1600" dirty="0"/>
              <a:t>Home to Minneapolis, 44 other cities and 356 lakes, University of Minnesota</a:t>
            </a:r>
          </a:p>
          <a:p>
            <a:pPr>
              <a:lnSpc>
                <a:spcPct val="90000"/>
              </a:lnSpc>
            </a:pPr>
            <a:r>
              <a:rPr lang="en-US" sz="1600" dirty="0"/>
              <a:t>67.2% White, 14.5% Black/African American, 7.7% Asian, 1.1% American Indian and 7.2% Hispanic or Latino</a:t>
            </a:r>
          </a:p>
          <a:p>
            <a:pPr>
              <a:lnSpc>
                <a:spcPct val="90000"/>
              </a:lnSpc>
            </a:pPr>
            <a:r>
              <a:rPr lang="en-US" sz="1600" dirty="0"/>
              <a:t>Unemployment rate as of January 2024-2.7% (not seasonally adjusted) (Deed, Labor market information office, local area unemployment statistics)</a:t>
            </a:r>
          </a:p>
          <a:p>
            <a:pPr>
              <a:lnSpc>
                <a:spcPct val="90000"/>
              </a:lnSpc>
            </a:pPr>
            <a:endParaRPr lang="en-US" sz="1100" dirty="0"/>
          </a:p>
        </p:txBody>
      </p:sp>
    </p:spTree>
    <p:extLst>
      <p:ext uri="{BB962C8B-B14F-4D97-AF65-F5344CB8AC3E}">
        <p14:creationId xmlns:p14="http://schemas.microsoft.com/office/powerpoint/2010/main" val="748880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5E013F77-68A5-CDB1-A86F-9C5284BB00D0}"/>
              </a:ext>
            </a:extLst>
          </p:cNvPr>
          <p:cNvSpPr>
            <a:spLocks noGrp="1"/>
          </p:cNvSpPr>
          <p:nvPr>
            <p:ph sz="quarter" idx="12"/>
          </p:nvPr>
        </p:nvSpPr>
        <p:spPr>
          <a:xfrm>
            <a:off x="6398803" y="1828800"/>
            <a:ext cx="4954997" cy="3797449"/>
          </a:xfrm>
        </p:spPr>
        <p:txBody>
          <a:bodyPr>
            <a:normAutofit fontScale="85000" lnSpcReduction="20000"/>
          </a:bodyPr>
          <a:lstStyle/>
          <a:p>
            <a:pPr marL="0" indent="0">
              <a:buNone/>
            </a:pPr>
            <a:r>
              <a:rPr lang="en-US" dirty="0"/>
              <a:t>Potential new dashboards to develop:</a:t>
            </a:r>
          </a:p>
          <a:p>
            <a:r>
              <a:rPr lang="en-US" sz="2800" dirty="0"/>
              <a:t>Respite</a:t>
            </a:r>
          </a:p>
          <a:p>
            <a:r>
              <a:rPr lang="en-US" sz="2800" dirty="0"/>
              <a:t>MOUD and Opioid use</a:t>
            </a:r>
            <a:endParaRPr lang="en-US" dirty="0"/>
          </a:p>
          <a:p>
            <a:r>
              <a:rPr lang="en-US" dirty="0"/>
              <a:t>Hepatitis C</a:t>
            </a:r>
          </a:p>
          <a:p>
            <a:r>
              <a:rPr lang="en-US" dirty="0"/>
              <a:t>Maternal and child health</a:t>
            </a:r>
          </a:p>
          <a:p>
            <a:r>
              <a:rPr lang="en-US" dirty="0"/>
              <a:t>Mental Health</a:t>
            </a:r>
          </a:p>
          <a:p>
            <a:pPr marL="0" indent="0">
              <a:buNone/>
            </a:pPr>
            <a:endParaRPr lang="en-US" dirty="0"/>
          </a:p>
        </p:txBody>
      </p:sp>
      <p:sp>
        <p:nvSpPr>
          <p:cNvPr id="2" name="Title 1">
            <a:extLst>
              <a:ext uri="{FF2B5EF4-FFF2-40B4-BE49-F238E27FC236}">
                <a16:creationId xmlns:a16="http://schemas.microsoft.com/office/drawing/2014/main" id="{359821E6-B624-CBBC-F595-F937028D7C54}"/>
              </a:ext>
            </a:extLst>
          </p:cNvPr>
          <p:cNvSpPr>
            <a:spLocks noGrp="1"/>
          </p:cNvSpPr>
          <p:nvPr>
            <p:ph type="title"/>
          </p:nvPr>
        </p:nvSpPr>
        <p:spPr>
          <a:xfrm>
            <a:off x="838200" y="365125"/>
            <a:ext cx="10515600" cy="1325563"/>
          </a:xfrm>
        </p:spPr>
        <p:txBody>
          <a:bodyPr anchor="ctr">
            <a:normAutofit/>
          </a:bodyPr>
          <a:lstStyle/>
          <a:p>
            <a:r>
              <a:rPr lang="en-US">
                <a:effectLst/>
              </a:rPr>
              <a:t>Future of HCH dashboard development</a:t>
            </a:r>
            <a:endParaRPr lang="en-US"/>
          </a:p>
        </p:txBody>
      </p:sp>
      <p:sp>
        <p:nvSpPr>
          <p:cNvPr id="15" name="Content Placeholder 3">
            <a:extLst>
              <a:ext uri="{FF2B5EF4-FFF2-40B4-BE49-F238E27FC236}">
                <a16:creationId xmlns:a16="http://schemas.microsoft.com/office/drawing/2014/main" id="{D73B2558-4C34-9D68-8281-D695CE98A1F8}"/>
              </a:ext>
            </a:extLst>
          </p:cNvPr>
          <p:cNvSpPr>
            <a:spLocks noGrp="1"/>
          </p:cNvSpPr>
          <p:nvPr>
            <p:ph sz="quarter" idx="13"/>
          </p:nvPr>
        </p:nvSpPr>
        <p:spPr>
          <a:xfrm>
            <a:off x="838199" y="1828800"/>
            <a:ext cx="4954997" cy="4513385"/>
          </a:xfrm>
        </p:spPr>
        <p:txBody>
          <a:bodyPr>
            <a:normAutofit fontScale="85000" lnSpcReduction="20000"/>
          </a:bodyPr>
          <a:lstStyle/>
          <a:p>
            <a:r>
              <a:rPr lang="en-US" sz="3100" dirty="0"/>
              <a:t>Continue to Expand UDS Health Equity measures</a:t>
            </a:r>
          </a:p>
          <a:p>
            <a:r>
              <a:rPr lang="en-US" sz="3100" dirty="0"/>
              <a:t>Added a dedicated Opioid analyst to analytics team</a:t>
            </a:r>
          </a:p>
          <a:p>
            <a:r>
              <a:rPr lang="en-US" sz="3100" dirty="0"/>
              <a:t>Continue to refine current dashboards</a:t>
            </a:r>
          </a:p>
          <a:p>
            <a:r>
              <a:rPr lang="en-US" sz="3100" dirty="0"/>
              <a:t>Work to apply data standards from current participation in HC Public health data workgroup.</a:t>
            </a:r>
          </a:p>
          <a:p>
            <a:endParaRPr lang="en-US" dirty="0"/>
          </a:p>
        </p:txBody>
      </p:sp>
    </p:spTree>
    <p:extLst>
      <p:ext uri="{BB962C8B-B14F-4D97-AF65-F5344CB8AC3E}">
        <p14:creationId xmlns:p14="http://schemas.microsoft.com/office/powerpoint/2010/main" val="2476037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a clinic&#10;&#10;Description automatically generated">
            <a:extLst>
              <a:ext uri="{FF2B5EF4-FFF2-40B4-BE49-F238E27FC236}">
                <a16:creationId xmlns:a16="http://schemas.microsoft.com/office/drawing/2014/main" id="{BC70F270-1AC6-0388-1954-775B04F0D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803" y="2073794"/>
            <a:ext cx="4954997" cy="3307460"/>
          </a:xfrm>
          <a:prstGeom prst="rect">
            <a:avLst/>
          </a:prstGeom>
          <a:noFill/>
        </p:spPr>
      </p:pic>
      <p:sp>
        <p:nvSpPr>
          <p:cNvPr id="2" name="Title 1">
            <a:extLst>
              <a:ext uri="{FF2B5EF4-FFF2-40B4-BE49-F238E27FC236}">
                <a16:creationId xmlns:a16="http://schemas.microsoft.com/office/drawing/2014/main" id="{7AD110B7-8AE4-7CDE-04EB-D2B09E8CAE65}"/>
              </a:ext>
            </a:extLst>
          </p:cNvPr>
          <p:cNvSpPr>
            <a:spLocks noGrp="1"/>
          </p:cNvSpPr>
          <p:nvPr>
            <p:ph type="title"/>
          </p:nvPr>
        </p:nvSpPr>
        <p:spPr>
          <a:xfrm>
            <a:off x="838200" y="365125"/>
            <a:ext cx="10515600" cy="1325563"/>
          </a:xfrm>
        </p:spPr>
        <p:txBody>
          <a:bodyPr anchor="ctr">
            <a:normAutofit/>
          </a:bodyPr>
          <a:lstStyle/>
          <a:p>
            <a:r>
              <a:rPr lang="en-US">
                <a:effectLst/>
              </a:rPr>
              <a:t>Future of HCH Data implementation</a:t>
            </a:r>
            <a:endParaRPr lang="en-US"/>
          </a:p>
        </p:txBody>
      </p:sp>
      <p:sp>
        <p:nvSpPr>
          <p:cNvPr id="3" name="Content Placeholder 2">
            <a:extLst>
              <a:ext uri="{FF2B5EF4-FFF2-40B4-BE49-F238E27FC236}">
                <a16:creationId xmlns:a16="http://schemas.microsoft.com/office/drawing/2014/main" id="{FB40045F-737C-EAAC-2DD9-57A402896855}"/>
              </a:ext>
            </a:extLst>
          </p:cNvPr>
          <p:cNvSpPr>
            <a:spLocks noGrp="1"/>
          </p:cNvSpPr>
          <p:nvPr>
            <p:ph sz="quarter" idx="13"/>
          </p:nvPr>
        </p:nvSpPr>
        <p:spPr>
          <a:xfrm>
            <a:off x="838199" y="1828800"/>
            <a:ext cx="5105401" cy="4876800"/>
          </a:xfrm>
        </p:spPr>
        <p:txBody>
          <a:bodyPr>
            <a:normAutofit/>
          </a:bodyPr>
          <a:lstStyle/>
          <a:p>
            <a:pPr>
              <a:lnSpc>
                <a:spcPct val="90000"/>
              </a:lnSpc>
              <a:spcBef>
                <a:spcPts val="0"/>
              </a:spcBef>
              <a:spcAft>
                <a:spcPts val="0"/>
              </a:spcAft>
            </a:pPr>
            <a:r>
              <a:rPr lang="en-US" sz="1600" kern="100" dirty="0">
                <a:effectLst/>
              </a:rPr>
              <a:t>Strengthening </a:t>
            </a:r>
            <a:r>
              <a:rPr lang="en-US" sz="1600" kern="100" dirty="0"/>
              <a:t>site-</a:t>
            </a:r>
            <a:r>
              <a:rPr lang="en-US" sz="1600" kern="100" dirty="0">
                <a:effectLst/>
              </a:rPr>
              <a:t>based QI</a:t>
            </a:r>
          </a:p>
          <a:p>
            <a:pPr>
              <a:lnSpc>
                <a:spcPct val="90000"/>
              </a:lnSpc>
              <a:spcBef>
                <a:spcPts val="0"/>
              </a:spcBef>
              <a:spcAft>
                <a:spcPts val="0"/>
              </a:spcAft>
            </a:pPr>
            <a:endParaRPr lang="en-US" sz="1600" kern="100" dirty="0">
              <a:effectLst/>
            </a:endParaRPr>
          </a:p>
          <a:p>
            <a:pPr>
              <a:lnSpc>
                <a:spcPct val="90000"/>
              </a:lnSpc>
              <a:spcBef>
                <a:spcPts val="0"/>
              </a:spcBef>
              <a:spcAft>
                <a:spcPts val="0"/>
              </a:spcAft>
            </a:pPr>
            <a:r>
              <a:rPr lang="en-US" sz="1600" kern="100" dirty="0">
                <a:effectLst/>
              </a:rPr>
              <a:t>Focusing our all-HCH implementation on equity</a:t>
            </a:r>
          </a:p>
          <a:p>
            <a:pPr>
              <a:lnSpc>
                <a:spcPct val="90000"/>
              </a:lnSpc>
              <a:spcBef>
                <a:spcPts val="0"/>
              </a:spcBef>
              <a:spcAft>
                <a:spcPts val="0"/>
              </a:spcAft>
            </a:pPr>
            <a:endParaRPr lang="en-US" sz="1600" kern="100" dirty="0">
              <a:effectLst/>
            </a:endParaRPr>
          </a:p>
          <a:p>
            <a:pPr>
              <a:lnSpc>
                <a:spcPct val="90000"/>
              </a:lnSpc>
              <a:spcBef>
                <a:spcPts val="0"/>
              </a:spcBef>
              <a:spcAft>
                <a:spcPts val="0"/>
              </a:spcAft>
            </a:pPr>
            <a:r>
              <a:rPr lang="en-US" sz="1600" kern="100" dirty="0">
                <a:effectLst/>
              </a:rPr>
              <a:t>HIV</a:t>
            </a:r>
            <a:endParaRPr lang="en-US" sz="1600" kern="100" dirty="0"/>
          </a:p>
          <a:p>
            <a:pPr>
              <a:lnSpc>
                <a:spcPct val="90000"/>
              </a:lnSpc>
              <a:spcBef>
                <a:spcPts val="0"/>
              </a:spcBef>
              <a:spcAft>
                <a:spcPts val="0"/>
              </a:spcAft>
            </a:pPr>
            <a:endParaRPr lang="en-US" sz="1600" kern="100" dirty="0">
              <a:effectLst/>
            </a:endParaRPr>
          </a:p>
          <a:p>
            <a:pPr>
              <a:lnSpc>
                <a:spcPct val="90000"/>
              </a:lnSpc>
              <a:spcBef>
                <a:spcPts val="0"/>
              </a:spcBef>
              <a:spcAft>
                <a:spcPts val="0"/>
              </a:spcAft>
            </a:pPr>
            <a:r>
              <a:rPr lang="en-US" sz="1600" kern="100" dirty="0">
                <a:effectLst/>
              </a:rPr>
              <a:t> Substance Use Disorder</a:t>
            </a:r>
          </a:p>
          <a:p>
            <a:pPr>
              <a:lnSpc>
                <a:spcPct val="90000"/>
              </a:lnSpc>
              <a:spcBef>
                <a:spcPts val="0"/>
              </a:spcBef>
              <a:spcAft>
                <a:spcPts val="0"/>
              </a:spcAft>
            </a:pPr>
            <a:endParaRPr lang="en-US" sz="1600" kern="100" dirty="0"/>
          </a:p>
          <a:p>
            <a:pPr>
              <a:lnSpc>
                <a:spcPct val="90000"/>
              </a:lnSpc>
              <a:spcBef>
                <a:spcPts val="0"/>
              </a:spcBef>
              <a:spcAft>
                <a:spcPts val="0"/>
              </a:spcAft>
            </a:pPr>
            <a:r>
              <a:rPr lang="en-US" sz="1600" kern="100" dirty="0">
                <a:effectLst/>
              </a:rPr>
              <a:t>Mental Health Care</a:t>
            </a:r>
          </a:p>
          <a:p>
            <a:pPr>
              <a:lnSpc>
                <a:spcPct val="90000"/>
              </a:lnSpc>
              <a:spcBef>
                <a:spcPts val="0"/>
              </a:spcBef>
              <a:spcAft>
                <a:spcPts val="0"/>
              </a:spcAft>
            </a:pPr>
            <a:endParaRPr lang="en-US" sz="1600" kern="100" dirty="0"/>
          </a:p>
          <a:p>
            <a:pPr marL="457200" marR="0">
              <a:lnSpc>
                <a:spcPct val="90000"/>
              </a:lnSpc>
              <a:spcBef>
                <a:spcPts val="0"/>
              </a:spcBef>
              <a:spcAft>
                <a:spcPts val="0"/>
              </a:spcAft>
            </a:pPr>
            <a:r>
              <a:rPr lang="en-US" sz="1600" kern="100" dirty="0">
                <a:effectLst/>
              </a:rPr>
              <a:t> Hepatitis C</a:t>
            </a:r>
          </a:p>
          <a:p>
            <a:pPr marL="457200" marR="0">
              <a:lnSpc>
                <a:spcPct val="90000"/>
              </a:lnSpc>
              <a:spcBef>
                <a:spcPts val="0"/>
              </a:spcBef>
              <a:spcAft>
                <a:spcPts val="0"/>
              </a:spcAft>
            </a:pPr>
            <a:endParaRPr lang="en-US" sz="1600" kern="100" dirty="0">
              <a:effectLst/>
            </a:endParaRPr>
          </a:p>
          <a:p>
            <a:pPr marL="457200" marR="0">
              <a:lnSpc>
                <a:spcPct val="90000"/>
              </a:lnSpc>
              <a:spcBef>
                <a:spcPts val="0"/>
              </a:spcBef>
              <a:spcAft>
                <a:spcPts val="0"/>
              </a:spcAft>
            </a:pPr>
            <a:r>
              <a:rPr lang="en-US" sz="1600" kern="100" dirty="0">
                <a:effectLst/>
              </a:rPr>
              <a:t>  UDS Clinical measures</a:t>
            </a:r>
          </a:p>
          <a:p>
            <a:pPr marL="457200" marR="0">
              <a:lnSpc>
                <a:spcPct val="90000"/>
              </a:lnSpc>
              <a:spcBef>
                <a:spcPts val="0"/>
              </a:spcBef>
              <a:spcAft>
                <a:spcPts val="0"/>
              </a:spcAft>
            </a:pPr>
            <a:endParaRPr lang="en-US" sz="1600" kern="100" dirty="0">
              <a:effectLst/>
            </a:endParaRPr>
          </a:p>
          <a:p>
            <a:pPr marL="914400" lvl="1">
              <a:lnSpc>
                <a:spcPct val="90000"/>
              </a:lnSpc>
              <a:spcBef>
                <a:spcPts val="0"/>
              </a:spcBef>
              <a:spcAft>
                <a:spcPts val="0"/>
              </a:spcAft>
            </a:pPr>
            <a:r>
              <a:rPr lang="en-US" sz="1600" kern="100" dirty="0"/>
              <a:t>Hypertension</a:t>
            </a:r>
          </a:p>
          <a:p>
            <a:pPr marL="914400" lvl="1">
              <a:lnSpc>
                <a:spcPct val="90000"/>
              </a:lnSpc>
              <a:spcBef>
                <a:spcPts val="0"/>
              </a:spcBef>
              <a:spcAft>
                <a:spcPts val="0"/>
              </a:spcAft>
            </a:pPr>
            <a:r>
              <a:rPr lang="en-US" sz="1600" kern="100" dirty="0">
                <a:effectLst/>
              </a:rPr>
              <a:t>A1C</a:t>
            </a:r>
          </a:p>
          <a:p>
            <a:pPr lvl="1" indent="0">
              <a:lnSpc>
                <a:spcPct val="90000"/>
              </a:lnSpc>
              <a:spcBef>
                <a:spcPts val="0"/>
              </a:spcBef>
              <a:spcAft>
                <a:spcPts val="0"/>
              </a:spcAft>
              <a:buNone/>
            </a:pPr>
            <a:endParaRPr lang="en-US" sz="1600" kern="100" dirty="0">
              <a:effectLst/>
            </a:endParaRPr>
          </a:p>
          <a:p>
            <a:pPr marL="457200" marR="0">
              <a:lnSpc>
                <a:spcPct val="90000"/>
              </a:lnSpc>
              <a:spcBef>
                <a:spcPts val="0"/>
              </a:spcBef>
              <a:spcAft>
                <a:spcPts val="800"/>
              </a:spcAft>
            </a:pPr>
            <a:r>
              <a:rPr lang="en-US" sz="1600" kern="100" dirty="0">
                <a:effectLst/>
              </a:rPr>
              <a:t> Harm Reduction</a:t>
            </a:r>
          </a:p>
          <a:p>
            <a:pPr marL="457200" marR="0">
              <a:lnSpc>
                <a:spcPct val="90000"/>
              </a:lnSpc>
              <a:spcBef>
                <a:spcPts val="0"/>
              </a:spcBef>
              <a:spcAft>
                <a:spcPts val="800"/>
              </a:spcAft>
            </a:pPr>
            <a:endParaRPr lang="en-US" sz="1600" kern="100" dirty="0"/>
          </a:p>
          <a:p>
            <a:pPr marL="457200" marR="0">
              <a:lnSpc>
                <a:spcPct val="90000"/>
              </a:lnSpc>
              <a:spcBef>
                <a:spcPts val="0"/>
              </a:spcBef>
              <a:spcAft>
                <a:spcPts val="800"/>
              </a:spcAft>
            </a:pPr>
            <a:r>
              <a:rPr lang="en-US" sz="1600" dirty="0"/>
              <a:t>Parent and Child Health</a:t>
            </a:r>
          </a:p>
          <a:p>
            <a:pPr>
              <a:lnSpc>
                <a:spcPct val="90000"/>
              </a:lnSpc>
              <a:spcBef>
                <a:spcPts val="0"/>
              </a:spcBef>
              <a:spcAft>
                <a:spcPts val="0"/>
              </a:spcAft>
            </a:pPr>
            <a:endParaRPr lang="en-US" sz="1100" kern="100" dirty="0">
              <a:effectLst/>
            </a:endParaRPr>
          </a:p>
          <a:p>
            <a:pPr>
              <a:lnSpc>
                <a:spcPct val="90000"/>
              </a:lnSpc>
            </a:pPr>
            <a:endParaRPr lang="en-US" sz="1100" dirty="0"/>
          </a:p>
        </p:txBody>
      </p:sp>
    </p:spTree>
    <p:extLst>
      <p:ext uri="{BB962C8B-B14F-4D97-AF65-F5344CB8AC3E}">
        <p14:creationId xmlns:p14="http://schemas.microsoft.com/office/powerpoint/2010/main" val="2140155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E7CF-6C56-6E09-0A07-DD8BCD1EFC33}"/>
              </a:ext>
            </a:extLst>
          </p:cNvPr>
          <p:cNvSpPr>
            <a:spLocks noGrp="1"/>
          </p:cNvSpPr>
          <p:nvPr>
            <p:ph type="title"/>
          </p:nvPr>
        </p:nvSpPr>
        <p:spPr>
          <a:xfrm>
            <a:off x="838200" y="365125"/>
            <a:ext cx="10515600" cy="1325563"/>
          </a:xfrm>
        </p:spPr>
        <p:txBody>
          <a:bodyPr anchor="ctr">
            <a:normAutofit/>
          </a:bodyPr>
          <a:lstStyle/>
          <a:p>
            <a:r>
              <a:rPr lang="en-US" dirty="0"/>
              <a:t>Using JEDI to Drive Improvement</a:t>
            </a:r>
          </a:p>
        </p:txBody>
      </p:sp>
      <p:sp>
        <p:nvSpPr>
          <p:cNvPr id="8" name="Content Placeholder 2">
            <a:extLst>
              <a:ext uri="{FF2B5EF4-FFF2-40B4-BE49-F238E27FC236}">
                <a16:creationId xmlns:a16="http://schemas.microsoft.com/office/drawing/2014/main" id="{57FC905E-21B0-6229-172D-5AB5610D187B}"/>
              </a:ext>
            </a:extLst>
          </p:cNvPr>
          <p:cNvSpPr>
            <a:spLocks/>
          </p:cNvSpPr>
          <p:nvPr/>
        </p:nvSpPr>
        <p:spPr>
          <a:xfrm>
            <a:off x="2503041" y="4806513"/>
            <a:ext cx="2144115" cy="1869860"/>
          </a:xfrm>
          <a:prstGeom prst="rect">
            <a:avLst/>
          </a:prstGeom>
        </p:spPr>
        <p:txBody>
          <a:bodyPr/>
          <a:lstStyle/>
          <a:p>
            <a:pPr marL="285750" indent="-285750" defTabSz="582930">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Patient Feedback</a:t>
            </a:r>
          </a:p>
          <a:p>
            <a:pPr marL="285750" indent="-285750" defTabSz="582930">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Staff and Patient Education</a:t>
            </a:r>
          </a:p>
          <a:p>
            <a:pPr marL="285750" indent="-285750" defTabSz="582930">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Hiring, Onboarding, Exit Interviews</a:t>
            </a:r>
            <a:endParaRPr lang="en-US" dirty="0">
              <a:solidFill>
                <a:schemeClr val="tx2">
                  <a:lumMod val="50000"/>
                </a:schemeClr>
              </a:solidFill>
            </a:endParaRPr>
          </a:p>
        </p:txBody>
      </p:sp>
      <p:sp>
        <p:nvSpPr>
          <p:cNvPr id="10" name="Content Placeholder 3">
            <a:extLst>
              <a:ext uri="{FF2B5EF4-FFF2-40B4-BE49-F238E27FC236}">
                <a16:creationId xmlns:a16="http://schemas.microsoft.com/office/drawing/2014/main" id="{801A7214-4F65-D905-09F0-F1CF2BDF022E}"/>
              </a:ext>
            </a:extLst>
          </p:cNvPr>
          <p:cNvSpPr>
            <a:spLocks/>
          </p:cNvSpPr>
          <p:nvPr/>
        </p:nvSpPr>
        <p:spPr>
          <a:xfrm>
            <a:off x="171440" y="2293964"/>
            <a:ext cx="3824363" cy="2179587"/>
          </a:xfrm>
          <a:prstGeom prst="rect">
            <a:avLst/>
          </a:prstGeom>
        </p:spPr>
        <p:txBody>
          <a:bodyPr>
            <a:noAutofit/>
          </a:bodyPr>
          <a:lstStyle/>
          <a:p>
            <a:pPr marL="171450" indent="-171450" defTabSz="582930">
              <a:lnSpc>
                <a:spcPct val="90000"/>
              </a:lnSpc>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HCH Staff working towards justice, equity. diversity and inclusion </a:t>
            </a:r>
          </a:p>
          <a:p>
            <a:pPr marL="171450" indent="-171450" defTabSz="582930">
              <a:lnSpc>
                <a:spcPct val="90000"/>
              </a:lnSpc>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Intentionally focused on HCH’s patient population</a:t>
            </a:r>
          </a:p>
          <a:p>
            <a:pPr marL="171450" indent="-171450" defTabSz="582930">
              <a:lnSpc>
                <a:spcPct val="90000"/>
              </a:lnSpc>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Centered projects focused on traditionally marginalized populations </a:t>
            </a:r>
          </a:p>
          <a:p>
            <a:pPr marL="171450" indent="-171450" defTabSz="582930">
              <a:lnSpc>
                <a:spcPct val="90000"/>
              </a:lnSpc>
              <a:spcAft>
                <a:spcPts val="450"/>
              </a:spcAft>
              <a:buFont typeface="Arial" panose="020B0604020202020204" pitchFamily="34" charset="0"/>
              <a:buChar char="•"/>
            </a:pPr>
            <a:r>
              <a:rPr lang="en-US" kern="1200" dirty="0">
                <a:solidFill>
                  <a:schemeClr val="tx2">
                    <a:lumMod val="50000"/>
                  </a:schemeClr>
                </a:solidFill>
                <a:latin typeface="+mn-lt"/>
                <a:ea typeface="+mn-ea"/>
                <a:cs typeface="+mn-cs"/>
              </a:rPr>
              <a:t>Clinical Improvement</a:t>
            </a:r>
            <a:endParaRPr lang="en-US" dirty="0">
              <a:solidFill>
                <a:schemeClr val="tx2">
                  <a:lumMod val="50000"/>
                </a:schemeClr>
              </a:solidFill>
            </a:endParaRPr>
          </a:p>
        </p:txBody>
      </p:sp>
      <p:sp>
        <p:nvSpPr>
          <p:cNvPr id="12" name="Text Placeholder 4">
            <a:extLst>
              <a:ext uri="{FF2B5EF4-FFF2-40B4-BE49-F238E27FC236}">
                <a16:creationId xmlns:a16="http://schemas.microsoft.com/office/drawing/2014/main" id="{814BED6D-BF25-BD79-8271-4A3279F25124}"/>
              </a:ext>
            </a:extLst>
          </p:cNvPr>
          <p:cNvSpPr>
            <a:spLocks/>
          </p:cNvSpPr>
          <p:nvPr/>
        </p:nvSpPr>
        <p:spPr>
          <a:xfrm>
            <a:off x="2547829" y="4387794"/>
            <a:ext cx="3238827" cy="441388"/>
          </a:xfrm>
          <a:prstGeom prst="rect">
            <a:avLst/>
          </a:prstGeom>
        </p:spPr>
        <p:txBody>
          <a:bodyPr/>
          <a:lstStyle/>
          <a:p>
            <a:pPr defTabSz="582930">
              <a:spcAft>
                <a:spcPts val="450"/>
              </a:spcAft>
            </a:pPr>
            <a:r>
              <a:rPr lang="en-US" sz="1800" b="1" kern="1200" dirty="0">
                <a:solidFill>
                  <a:schemeClr val="tx2">
                    <a:lumMod val="50000"/>
                  </a:schemeClr>
                </a:solidFill>
                <a:latin typeface="+mn-lt"/>
                <a:ea typeface="+mn-ea"/>
                <a:cs typeface="+mn-cs"/>
              </a:rPr>
              <a:t>Work Groups</a:t>
            </a:r>
            <a:endParaRPr lang="en-US" sz="2400" b="1" dirty="0">
              <a:solidFill>
                <a:schemeClr val="tx2">
                  <a:lumMod val="50000"/>
                </a:schemeClr>
              </a:solidFill>
            </a:endParaRPr>
          </a:p>
        </p:txBody>
      </p:sp>
      <p:sp>
        <p:nvSpPr>
          <p:cNvPr id="14" name="Text Placeholder 5">
            <a:extLst>
              <a:ext uri="{FF2B5EF4-FFF2-40B4-BE49-F238E27FC236}">
                <a16:creationId xmlns:a16="http://schemas.microsoft.com/office/drawing/2014/main" id="{43FBCE52-6227-E572-3AE1-C3B91391BE0B}"/>
              </a:ext>
            </a:extLst>
          </p:cNvPr>
          <p:cNvSpPr>
            <a:spLocks/>
          </p:cNvSpPr>
          <p:nvPr/>
        </p:nvSpPr>
        <p:spPr>
          <a:xfrm>
            <a:off x="315550" y="1696667"/>
            <a:ext cx="3238827" cy="537411"/>
          </a:xfrm>
          <a:prstGeom prst="rect">
            <a:avLst/>
          </a:prstGeom>
        </p:spPr>
        <p:txBody>
          <a:bodyPr/>
          <a:lstStyle/>
          <a:p>
            <a:pPr defTabSz="582930">
              <a:spcAft>
                <a:spcPts val="450"/>
              </a:spcAft>
            </a:pPr>
            <a:r>
              <a:rPr lang="en-US" b="1" kern="1200" dirty="0">
                <a:solidFill>
                  <a:schemeClr val="tx2">
                    <a:lumMod val="50000"/>
                  </a:schemeClr>
                </a:solidFill>
                <a:latin typeface="+mn-lt"/>
                <a:ea typeface="+mn-ea"/>
                <a:cs typeface="+mn-cs"/>
              </a:rPr>
              <a:t>What is HCH JEDI at Hennepin County?</a:t>
            </a:r>
          </a:p>
          <a:p>
            <a:pPr>
              <a:spcAft>
                <a:spcPts val="600"/>
              </a:spcAft>
            </a:pPr>
            <a:endParaRPr lang="en-US" dirty="0"/>
          </a:p>
        </p:txBody>
      </p:sp>
      <p:pic>
        <p:nvPicPr>
          <p:cNvPr id="6" name="Picture 5" descr="A group of people posing for a photo&#10;&#10;Description automatically generated">
            <a:extLst>
              <a:ext uri="{FF2B5EF4-FFF2-40B4-BE49-F238E27FC236}">
                <a16:creationId xmlns:a16="http://schemas.microsoft.com/office/drawing/2014/main" id="{328C6AC5-5A0D-6DA3-DE2A-417C09376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424" y="1825625"/>
            <a:ext cx="6061515" cy="4546136"/>
          </a:xfrm>
          <a:prstGeom prst="rect">
            <a:avLst/>
          </a:prstGeom>
        </p:spPr>
      </p:pic>
    </p:spTree>
    <p:extLst>
      <p:ext uri="{BB962C8B-B14F-4D97-AF65-F5344CB8AC3E}">
        <p14:creationId xmlns:p14="http://schemas.microsoft.com/office/powerpoint/2010/main" val="189819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9D4C1-6E5E-B827-95EA-D92ED35F1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23FD9-9692-E078-325C-CCA7CFA86783}"/>
              </a:ext>
            </a:extLst>
          </p:cNvPr>
          <p:cNvSpPr>
            <a:spLocks noGrp="1"/>
          </p:cNvSpPr>
          <p:nvPr>
            <p:ph type="title"/>
          </p:nvPr>
        </p:nvSpPr>
        <p:spPr>
          <a:xfrm>
            <a:off x="709246" y="764931"/>
            <a:ext cx="10515600" cy="1325563"/>
          </a:xfrm>
        </p:spPr>
        <p:txBody>
          <a:bodyPr anchor="ctr">
            <a:normAutofit/>
          </a:bodyPr>
          <a:lstStyle/>
          <a:p>
            <a:pPr algn="ctr"/>
            <a:r>
              <a:rPr lang="en-US" b="1" dirty="0">
                <a:latin typeface="Segoe UI" panose="020B0502040204020203" pitchFamily="34" charset="0"/>
                <a:cs typeface="Segoe UI" panose="020B0502040204020203" pitchFamily="34" charset="0"/>
              </a:rPr>
              <a:t>Audience Question #5</a:t>
            </a:r>
          </a:p>
        </p:txBody>
      </p:sp>
      <p:graphicFrame>
        <p:nvGraphicFramePr>
          <p:cNvPr id="5" name="Content Placeholder 2">
            <a:extLst>
              <a:ext uri="{FF2B5EF4-FFF2-40B4-BE49-F238E27FC236}">
                <a16:creationId xmlns:a16="http://schemas.microsoft.com/office/drawing/2014/main" id="{6CFE7C12-B706-467A-DF5A-1CF7194F9073}"/>
              </a:ext>
            </a:extLst>
          </p:cNvPr>
          <p:cNvGraphicFramePr>
            <a:graphicFrameLocks noGrp="1"/>
          </p:cNvGraphicFramePr>
          <p:nvPr>
            <p:ph idx="1"/>
            <p:extLst>
              <p:ext uri="{D42A27DB-BD31-4B8C-83A1-F6EECF244321}">
                <p14:modId xmlns:p14="http://schemas.microsoft.com/office/powerpoint/2010/main" val="106347911"/>
              </p:ext>
            </p:extLst>
          </p:nvPr>
        </p:nvGraphicFramePr>
        <p:xfrm>
          <a:off x="838200" y="1825625"/>
          <a:ext cx="10515600" cy="426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0195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F4D4-13B7-A107-DDE9-2781734A567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067EFC7-F20C-19ED-83CA-8A0CE793C29D}"/>
              </a:ext>
            </a:extLst>
          </p:cNvPr>
          <p:cNvSpPr>
            <a:spLocks noGrp="1"/>
          </p:cNvSpPr>
          <p:nvPr>
            <p:ph idx="1"/>
          </p:nvPr>
        </p:nvSpPr>
        <p:spPr/>
        <p:txBody>
          <a:bodyPr>
            <a:normAutofit fontScale="85000" lnSpcReduction="20000"/>
          </a:bodyPr>
          <a:lstStyle/>
          <a:p>
            <a:r>
              <a:rPr lang="en-US" dirty="0" err="1"/>
              <a:t>Blackhouse</a:t>
            </a:r>
            <a:r>
              <a:rPr lang="en-US" dirty="0"/>
              <a:t>, A.; </a:t>
            </a:r>
            <a:r>
              <a:rPr lang="en-US" dirty="0" err="1"/>
              <a:t>Ogunlayi</a:t>
            </a:r>
            <a:r>
              <a:rPr lang="en-US" dirty="0"/>
              <a:t>, F. (2020, March 31). </a:t>
            </a:r>
            <a:r>
              <a:rPr lang="en-US" i="1" dirty="0"/>
              <a:t>Quality Improvement into Practice. </a:t>
            </a:r>
            <a:r>
              <a:rPr lang="en-US" dirty="0"/>
              <a:t>BMJ. 	</a:t>
            </a:r>
            <a:r>
              <a:rPr lang="en-US" dirty="0">
                <a:hlinkClick r:id="rId2"/>
              </a:rPr>
              <a:t>https://www.bmj.com/content/bmj/368/bmj.m865.full.pdf</a:t>
            </a:r>
            <a:endParaRPr lang="en-US" dirty="0"/>
          </a:p>
          <a:p>
            <a:r>
              <a:rPr lang="en-US" b="0" dirty="0">
                <a:solidFill>
                  <a:srgbClr val="000000"/>
                </a:solidFill>
                <a:effectLst/>
                <a:latin typeface="PT Serif" panose="020F0502020204030204" pitchFamily="18" charset="0"/>
              </a:rPr>
              <a:t>Wilder Research. (2023). Minnesota Homeless Study</a:t>
            </a:r>
          </a:p>
          <a:p>
            <a:r>
              <a:rPr lang="en-US" dirty="0">
                <a:solidFill>
                  <a:srgbClr val="000000"/>
                </a:solidFill>
                <a:latin typeface="PT Serif" panose="020F0502020204030204" pitchFamily="18" charset="0"/>
              </a:rPr>
              <a:t>U.S. Census Bureau (2022,2023) American Community Survey population estimates</a:t>
            </a:r>
          </a:p>
          <a:p>
            <a:r>
              <a:rPr lang="en-US" dirty="0">
                <a:solidFill>
                  <a:srgbClr val="000000"/>
                </a:solidFill>
                <a:latin typeface="PT Serif" panose="020F0502020204030204" pitchFamily="18" charset="0"/>
              </a:rPr>
              <a:t>U.S. Census Bureau (2022) Small Area Income and Poverty Estimates (SAIPE) Program</a:t>
            </a:r>
          </a:p>
          <a:p>
            <a:r>
              <a:rPr lang="en-US" sz="2800" dirty="0"/>
              <a:t>Deed (2024), Labor market information office, local area unemployment statistics</a:t>
            </a:r>
            <a:endParaRPr lang="en-US" dirty="0"/>
          </a:p>
        </p:txBody>
      </p:sp>
    </p:spTree>
    <p:extLst>
      <p:ext uri="{BB962C8B-B14F-4D97-AF65-F5344CB8AC3E}">
        <p14:creationId xmlns:p14="http://schemas.microsoft.com/office/powerpoint/2010/main" val="2742957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626B951-2214-FB7A-8D63-C9CA97CD111B}"/>
              </a:ext>
            </a:extLst>
          </p:cNvPr>
          <p:cNvSpPr>
            <a:spLocks noGrp="1"/>
          </p:cNvSpPr>
          <p:nvPr>
            <p:ph sz="quarter" idx="11"/>
          </p:nvPr>
        </p:nvSpPr>
        <p:spPr/>
        <p:txBody>
          <a:bodyPr>
            <a:normAutofit/>
          </a:bodyPr>
          <a:lstStyle/>
          <a:p>
            <a:pPr marL="0" indent="0" algn="ctr">
              <a:buNone/>
            </a:pPr>
            <a:endParaRPr lang="en-US" sz="4800" dirty="0"/>
          </a:p>
          <a:p>
            <a:pPr marL="0" indent="0" algn="ctr">
              <a:buNone/>
            </a:pPr>
            <a:r>
              <a:rPr lang="en-US" sz="4800" dirty="0"/>
              <a:t>Questions?</a:t>
            </a:r>
          </a:p>
        </p:txBody>
      </p:sp>
    </p:spTree>
    <p:extLst>
      <p:ext uri="{BB962C8B-B14F-4D97-AF65-F5344CB8AC3E}">
        <p14:creationId xmlns:p14="http://schemas.microsoft.com/office/powerpoint/2010/main" val="192335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609464-5816-CD3B-B11E-6B30082CF702}"/>
              </a:ext>
            </a:extLst>
          </p:cNvPr>
          <p:cNvPicPr>
            <a:picLocks noGrp="1" noChangeAspect="1"/>
          </p:cNvPicPr>
          <p:nvPr>
            <p:ph sz="quarter" idx="12"/>
          </p:nvPr>
        </p:nvPicPr>
        <p:blipFill>
          <a:blip r:embed="rId3"/>
          <a:stretch>
            <a:fillRect/>
          </a:stretch>
        </p:blipFill>
        <p:spPr>
          <a:xfrm>
            <a:off x="6425326" y="2155634"/>
            <a:ext cx="5188178" cy="2124535"/>
          </a:xfrm>
        </p:spPr>
      </p:pic>
      <p:sp>
        <p:nvSpPr>
          <p:cNvPr id="2" name="Title 1">
            <a:extLst>
              <a:ext uri="{FF2B5EF4-FFF2-40B4-BE49-F238E27FC236}">
                <a16:creationId xmlns:a16="http://schemas.microsoft.com/office/drawing/2014/main" id="{6F8581BB-C54F-C5FA-882B-6ACB17FFC339}"/>
              </a:ext>
            </a:extLst>
          </p:cNvPr>
          <p:cNvSpPr>
            <a:spLocks noGrp="1"/>
          </p:cNvSpPr>
          <p:nvPr>
            <p:ph type="title"/>
          </p:nvPr>
        </p:nvSpPr>
        <p:spPr>
          <a:xfrm>
            <a:off x="339365" y="22470"/>
            <a:ext cx="10515600" cy="1325563"/>
          </a:xfrm>
        </p:spPr>
        <p:txBody>
          <a:bodyPr anchor="ctr">
            <a:normAutofit/>
          </a:bodyPr>
          <a:lstStyle/>
          <a:p>
            <a:r>
              <a:rPr lang="en-US" b="1" dirty="0"/>
              <a:t>Wilder Homeless Study</a:t>
            </a:r>
          </a:p>
        </p:txBody>
      </p:sp>
      <p:sp>
        <p:nvSpPr>
          <p:cNvPr id="3" name="Content Placeholder 2">
            <a:extLst>
              <a:ext uri="{FF2B5EF4-FFF2-40B4-BE49-F238E27FC236}">
                <a16:creationId xmlns:a16="http://schemas.microsoft.com/office/drawing/2014/main" id="{5B74DE06-CC46-BDC9-A857-644319891E8F}"/>
              </a:ext>
            </a:extLst>
          </p:cNvPr>
          <p:cNvSpPr>
            <a:spLocks noGrp="1"/>
          </p:cNvSpPr>
          <p:nvPr>
            <p:ph sz="quarter" idx="13"/>
          </p:nvPr>
        </p:nvSpPr>
        <p:spPr>
          <a:xfrm>
            <a:off x="339365" y="1348033"/>
            <a:ext cx="5756635" cy="5144841"/>
          </a:xfrm>
        </p:spPr>
        <p:txBody>
          <a:bodyPr>
            <a:normAutofit fontScale="92500" lnSpcReduction="10000"/>
          </a:bodyPr>
          <a:lstStyle/>
          <a:p>
            <a:r>
              <a:rPr lang="en-US" sz="1800" dirty="0"/>
              <a:t>2023- 7% decrease in Statewide Homeless population since 2018, but an increase in the number of older adults (age 55+) experiencing homeless. In Hennepin County total count was 3897 in 2023 a 4.3% decrease from 2018.  </a:t>
            </a:r>
          </a:p>
          <a:p>
            <a:r>
              <a:rPr lang="en-US" sz="1800" dirty="0"/>
              <a:t>In 2023, Four out of every 10 PEH were 24 and under</a:t>
            </a:r>
          </a:p>
          <a:p>
            <a:r>
              <a:rPr lang="en-US" sz="1800" dirty="0"/>
              <a:t>People in families (with children under 18) accounted for 47% of PEH statewide</a:t>
            </a:r>
          </a:p>
          <a:p>
            <a:r>
              <a:rPr lang="en-US" sz="1800" dirty="0"/>
              <a:t>In Hennepin County, in the 2018 study:</a:t>
            </a:r>
          </a:p>
          <a:p>
            <a:pPr lvl="1">
              <a:lnSpc>
                <a:spcPct val="110000"/>
              </a:lnSpc>
              <a:spcAft>
                <a:spcPts val="0"/>
              </a:spcAft>
            </a:pPr>
            <a:r>
              <a:rPr lang="en-US" sz="1500" b="1" dirty="0">
                <a:solidFill>
                  <a:schemeClr val="accent1">
                    <a:lumMod val="60000"/>
                    <a:lumOff val="40000"/>
                  </a:schemeClr>
                </a:solidFill>
              </a:rPr>
              <a:t>59% </a:t>
            </a:r>
            <a:r>
              <a:rPr lang="en-US" sz="1500" dirty="0"/>
              <a:t>of study respondents in Hennepin reported having a chronic physical health condition</a:t>
            </a:r>
          </a:p>
          <a:p>
            <a:pPr lvl="1">
              <a:lnSpc>
                <a:spcPct val="110000"/>
              </a:lnSpc>
              <a:spcAft>
                <a:spcPts val="0"/>
              </a:spcAft>
            </a:pPr>
            <a:r>
              <a:rPr lang="en-US" sz="1500" b="1" dirty="0">
                <a:solidFill>
                  <a:schemeClr val="accent1">
                    <a:lumMod val="60000"/>
                    <a:lumOff val="40000"/>
                  </a:schemeClr>
                </a:solidFill>
              </a:rPr>
              <a:t>47% </a:t>
            </a:r>
            <a:r>
              <a:rPr lang="en-US" sz="1500" dirty="0"/>
              <a:t>reported a physical or mental health condition that limited the kind or amount of work they can do (compared to 22% of Hennepin Residents)</a:t>
            </a:r>
          </a:p>
          <a:p>
            <a:pPr lvl="1">
              <a:lnSpc>
                <a:spcPct val="110000"/>
              </a:lnSpc>
              <a:spcAft>
                <a:spcPts val="0"/>
              </a:spcAft>
            </a:pPr>
            <a:r>
              <a:rPr lang="en-US" sz="1500" b="1" dirty="0">
                <a:solidFill>
                  <a:schemeClr val="accent1">
                    <a:lumMod val="60000"/>
                    <a:lumOff val="40000"/>
                  </a:schemeClr>
                </a:solidFill>
              </a:rPr>
              <a:t>57% </a:t>
            </a:r>
            <a:r>
              <a:rPr lang="en-US" sz="1500" dirty="0"/>
              <a:t>reported being told by a doctor or nurse in the past 2 years they had a mental health condition such as major depression, schizophrenia, PTSD, or Bipolar disease</a:t>
            </a:r>
          </a:p>
        </p:txBody>
      </p:sp>
    </p:spTree>
    <p:extLst>
      <p:ext uri="{BB962C8B-B14F-4D97-AF65-F5344CB8AC3E}">
        <p14:creationId xmlns:p14="http://schemas.microsoft.com/office/powerpoint/2010/main" val="52035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4000" dirty="0">
                <a:latin typeface="+mj-lt"/>
                <a:ea typeface="+mj-ea"/>
                <a:cs typeface="+mj-cs"/>
              </a:rPr>
              <a:t>Hennepin Health Care (HCH) for the Homeless History </a:t>
            </a:r>
          </a:p>
        </p:txBody>
      </p:sp>
      <p:sp>
        <p:nvSpPr>
          <p:cNvPr id="3" name="Content Placeholder 2"/>
          <p:cNvSpPr>
            <a:spLocks noGrp="1"/>
          </p:cNvSpPr>
          <p:nvPr>
            <p:ph sz="quarter" idx="11"/>
          </p:nvPr>
        </p:nvSpPr>
        <p:spPr>
          <a:xfrm>
            <a:off x="640080" y="2441542"/>
            <a:ext cx="4243589" cy="3752025"/>
          </a:xfrm>
        </p:spPr>
        <p:txBody>
          <a:bodyPr vert="horz" lIns="91440" tIns="45720" rIns="91440" bIns="45720" rtlCol="0">
            <a:normAutofit/>
          </a:bodyPr>
          <a:lstStyle/>
          <a:p>
            <a:pPr>
              <a:lnSpc>
                <a:spcPct val="90000"/>
              </a:lnSpc>
              <a:buFont typeface="Arial" panose="020B0604020202020204" pitchFamily="34" charset="0"/>
              <a:buChar char="•"/>
            </a:pPr>
            <a:r>
              <a:rPr lang="en-US" sz="2000" dirty="0">
                <a:latin typeface="+mn-lt"/>
                <a:ea typeface="+mn-ea"/>
                <a:cs typeface="+mn-cs"/>
              </a:rPr>
              <a:t>Began in 1988 – celebrated 30 years in 2018!</a:t>
            </a:r>
          </a:p>
          <a:p>
            <a:pPr>
              <a:lnSpc>
                <a:spcPct val="90000"/>
              </a:lnSpc>
              <a:buFont typeface="Arial" panose="020B0604020202020204" pitchFamily="34" charset="0"/>
              <a:buChar char="•"/>
            </a:pPr>
            <a:r>
              <a:rPr lang="en-US" sz="2000" dirty="0">
                <a:latin typeface="+mn-lt"/>
                <a:ea typeface="+mn-ea"/>
                <a:cs typeface="+mn-cs"/>
              </a:rPr>
              <a:t>Joint effort - HC Community Health Dept. in collaboration with MDH and MVNA</a:t>
            </a:r>
          </a:p>
          <a:p>
            <a:pPr>
              <a:lnSpc>
                <a:spcPct val="90000"/>
              </a:lnSpc>
              <a:buFont typeface="Arial" panose="020B0604020202020204" pitchFamily="34" charset="0"/>
              <a:buChar char="•"/>
            </a:pPr>
            <a:r>
              <a:rPr lang="en-US" sz="2000" dirty="0">
                <a:latin typeface="+mn-lt"/>
                <a:ea typeface="+mn-ea"/>
                <a:cs typeface="+mn-cs"/>
              </a:rPr>
              <a:t>Service delivery evolved with homelessness advocacy; from two sites in 1988 to eight clinic sites.  Added portable clinical care in 2020</a:t>
            </a:r>
          </a:p>
          <a:p>
            <a:pPr>
              <a:lnSpc>
                <a:spcPct val="90000"/>
              </a:lnSpc>
              <a:buFont typeface="Arial" panose="020B0604020202020204" pitchFamily="34" charset="0"/>
              <a:buChar char="•"/>
            </a:pPr>
            <a:endParaRPr lang="en-US" sz="2000" dirty="0">
              <a:latin typeface="+mn-lt"/>
              <a:ea typeface="+mn-ea"/>
              <a:cs typeface="+mn-cs"/>
            </a:endParaRPr>
          </a:p>
        </p:txBody>
      </p:sp>
      <p:pic>
        <p:nvPicPr>
          <p:cNvPr id="7" name="Picture 2">
            <a:extLst>
              <a:ext uri="{FF2B5EF4-FFF2-40B4-BE49-F238E27FC236}">
                <a16:creationId xmlns:a16="http://schemas.microsoft.com/office/drawing/2014/main" id="{66088314-243E-4537-B943-2592A473B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48" r="14399" b="-1"/>
          <a:stretch/>
        </p:blipFill>
        <p:spPr bwMode="auto">
          <a:xfrm>
            <a:off x="5827269" y="0"/>
            <a:ext cx="5932332" cy="591440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chemeClr val="accent1"/>
                </a:solidFill>
              </a14:hiddenFill>
            </a:ext>
          </a:extLst>
        </p:spPr>
      </p:pic>
      <p:sp>
        <p:nvSpPr>
          <p:cNvPr id="4" name="Footer Placeholder 3"/>
          <p:cNvSpPr>
            <a:spLocks noGrp="1"/>
          </p:cNvSpPr>
          <p:nvPr>
            <p:ph type="ftr" sz="quarter" idx="3"/>
          </p:nvPr>
        </p:nvSpPr>
        <p:spPr>
          <a:xfrm>
            <a:off x="62484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Hennepin County</a:t>
            </a:r>
          </a:p>
        </p:txBody>
      </p:sp>
    </p:spTree>
    <p:extLst>
      <p:ext uri="{BB962C8B-B14F-4D97-AF65-F5344CB8AC3E}">
        <p14:creationId xmlns:p14="http://schemas.microsoft.com/office/powerpoint/2010/main" val="3039397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578" y="201267"/>
            <a:ext cx="5260943" cy="1325563"/>
          </a:xfrm>
        </p:spPr>
        <p:txBody>
          <a:bodyPr/>
          <a:lstStyle/>
          <a:p>
            <a:r>
              <a:rPr lang="en-US" dirty="0"/>
              <a:t>HCH Service Delivery</a:t>
            </a:r>
          </a:p>
        </p:txBody>
      </p:sp>
      <p:sp>
        <p:nvSpPr>
          <p:cNvPr id="7" name="Content Placeholder 6"/>
          <p:cNvSpPr>
            <a:spLocks noGrp="1"/>
          </p:cNvSpPr>
          <p:nvPr>
            <p:ph sz="quarter" idx="13"/>
          </p:nvPr>
        </p:nvSpPr>
        <p:spPr>
          <a:xfrm>
            <a:off x="216816" y="1338607"/>
            <a:ext cx="5788058" cy="4953001"/>
          </a:xfrm>
        </p:spPr>
        <p:txBody>
          <a:bodyPr>
            <a:normAutofit/>
          </a:bodyPr>
          <a:lstStyle/>
          <a:p>
            <a:pPr lvl="1">
              <a:buFont typeface="Wingdings" panose="05000000000000000000" pitchFamily="2" charset="2"/>
              <a:buChar char="§"/>
            </a:pPr>
            <a:r>
              <a:rPr lang="en-US" sz="2200" dirty="0"/>
              <a:t>5 clinic sites</a:t>
            </a:r>
          </a:p>
          <a:p>
            <a:pPr lvl="1">
              <a:buFont typeface="Wingdings" panose="05000000000000000000" pitchFamily="2" charset="2"/>
              <a:buChar char="§"/>
            </a:pPr>
            <a:r>
              <a:rPr lang="en-US" sz="2200" dirty="0"/>
              <a:t>Street outreach team</a:t>
            </a:r>
          </a:p>
          <a:p>
            <a:pPr lvl="1">
              <a:buFont typeface="Wingdings" panose="05000000000000000000" pitchFamily="2" charset="2"/>
              <a:buChar char="§"/>
            </a:pPr>
            <a:r>
              <a:rPr lang="en-US" sz="2200" dirty="0"/>
              <a:t>Medical Respite team</a:t>
            </a:r>
          </a:p>
          <a:p>
            <a:pPr lvl="1">
              <a:buFont typeface="Wingdings" panose="05000000000000000000" pitchFamily="2" charset="2"/>
              <a:buChar char="§"/>
            </a:pPr>
            <a:r>
              <a:rPr lang="en-US" sz="2200" dirty="0"/>
              <a:t>Employ approximately 60 staff</a:t>
            </a:r>
          </a:p>
          <a:p>
            <a:pPr marL="0" indent="0">
              <a:buNone/>
            </a:pPr>
            <a:r>
              <a:rPr lang="en-US" sz="2200" dirty="0"/>
              <a:t>Services offered: Medical services, Mental health services. Substance use disorder and harm reduction services, and Care coordination and referrals to community resources</a:t>
            </a:r>
          </a:p>
          <a:p>
            <a:pPr lvl="1">
              <a:buFont typeface="Wingdings" panose="05000000000000000000" pitchFamily="2" charset="2"/>
              <a:buChar char="§"/>
            </a:pPr>
            <a:endParaRPr lang="en-US" sz="2400" dirty="0"/>
          </a:p>
          <a:p>
            <a:pPr lvl="1">
              <a:buFont typeface="Wingdings" panose="05000000000000000000" pitchFamily="2" charset="2"/>
              <a:buChar char="§"/>
            </a:pPr>
            <a:endParaRPr lang="en-US" sz="2200" dirty="0"/>
          </a:p>
          <a:p>
            <a:endParaRPr lang="en-US" dirty="0"/>
          </a:p>
        </p:txBody>
      </p:sp>
      <p:pic>
        <p:nvPicPr>
          <p:cNvPr id="9"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34" b="934"/>
          <a:stretch>
            <a:fillRect/>
          </a:stretch>
        </p:blipFill>
        <p:spPr/>
      </p:pic>
      <p:sp>
        <p:nvSpPr>
          <p:cNvPr id="4" name="Footer Placeholder 3"/>
          <p:cNvSpPr>
            <a:spLocks noGrp="1"/>
          </p:cNvSpPr>
          <p:nvPr>
            <p:ph type="ftr" sz="quarter" idx="3"/>
          </p:nvPr>
        </p:nvSpPr>
        <p:spPr/>
        <p:txBody>
          <a:bodyPr/>
          <a:lstStyle/>
          <a:p>
            <a:r>
              <a:rPr lang="en-US"/>
              <a:t>Hennepin County</a:t>
            </a:r>
            <a:endParaRPr lang="en-US" dirty="0"/>
          </a:p>
        </p:txBody>
      </p:sp>
    </p:spTree>
    <p:extLst>
      <p:ext uri="{BB962C8B-B14F-4D97-AF65-F5344CB8AC3E}">
        <p14:creationId xmlns:p14="http://schemas.microsoft.com/office/powerpoint/2010/main" val="19701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99" y="365125"/>
            <a:ext cx="5406697" cy="1325563"/>
          </a:xfrm>
        </p:spPr>
        <p:txBody>
          <a:bodyPr/>
          <a:lstStyle/>
          <a:p>
            <a:r>
              <a:rPr lang="en-US" dirty="0"/>
              <a:t>HCH Service Delivery</a:t>
            </a:r>
          </a:p>
        </p:txBody>
      </p:sp>
      <p:sp>
        <p:nvSpPr>
          <p:cNvPr id="6" name="Content Placeholder 5"/>
          <p:cNvSpPr>
            <a:spLocks noGrp="1"/>
          </p:cNvSpPr>
          <p:nvPr>
            <p:ph sz="quarter" idx="13"/>
          </p:nvPr>
        </p:nvSpPr>
        <p:spPr/>
        <p:txBody>
          <a:bodyPr>
            <a:normAutofit lnSpcReduction="10000"/>
          </a:bodyPr>
          <a:lstStyle/>
          <a:p>
            <a:r>
              <a:rPr lang="en-US" sz="2600" dirty="0"/>
              <a:t>HCH TANF and PATH work</a:t>
            </a:r>
          </a:p>
          <a:p>
            <a:r>
              <a:rPr lang="en-US" sz="2600" dirty="0"/>
              <a:t>HCH Recuperative “Medical Respite” Care</a:t>
            </a:r>
          </a:p>
          <a:p>
            <a:pPr marL="468630" lvl="1" indent="0">
              <a:buNone/>
            </a:pPr>
            <a:r>
              <a:rPr lang="en-US" sz="2600" dirty="0"/>
              <a:t>Care for people too sick to recover on the streets, but not sick enough to stay or continue to stay in the hospital</a:t>
            </a:r>
          </a:p>
          <a:p>
            <a:endParaRPr lang="en-US" dirty="0"/>
          </a:p>
        </p:txBody>
      </p:sp>
      <p:sp>
        <p:nvSpPr>
          <p:cNvPr id="4" name="Footer Placeholder 3"/>
          <p:cNvSpPr>
            <a:spLocks noGrp="1"/>
          </p:cNvSpPr>
          <p:nvPr>
            <p:ph type="ftr" sz="quarter" idx="3"/>
          </p:nvPr>
        </p:nvSpPr>
        <p:spPr/>
        <p:txBody>
          <a:bodyPr/>
          <a:lstStyle/>
          <a:p>
            <a:r>
              <a:rPr lang="en-US"/>
              <a:t>Hennepin County</a:t>
            </a:r>
            <a:endParaRPr lang="en-US" dirty="0"/>
          </a:p>
        </p:txBody>
      </p:sp>
      <p:sp>
        <p:nvSpPr>
          <p:cNvPr id="3" name="Content Placeholder 2"/>
          <p:cNvSpPr>
            <a:spLocks noGrp="1"/>
          </p:cNvSpPr>
          <p:nvPr>
            <p:ph sz="quarter" idx="4294967295"/>
          </p:nvPr>
        </p:nvSpPr>
        <p:spPr>
          <a:xfrm>
            <a:off x="285750" y="2786063"/>
            <a:ext cx="5657850" cy="3778250"/>
          </a:xfrm>
        </p:spPr>
        <p:txBody>
          <a:bodyPr>
            <a:normAutofit/>
          </a:bodyPr>
          <a:lstStyle/>
          <a:p>
            <a:endParaRPr lang="en-US" sz="2600" dirty="0"/>
          </a:p>
          <a:p>
            <a:endParaRPr lang="en-US" dirty="0"/>
          </a:p>
        </p:txBody>
      </p:sp>
      <p:pic>
        <p:nvPicPr>
          <p:cNvPr id="11" name="Picture Placeholder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638" r="6638"/>
          <a:stretch>
            <a:fillRect/>
          </a:stretch>
        </p:blipFill>
        <p:spPr>
          <a:xfrm rot="5400000">
            <a:off x="5797550" y="463550"/>
            <a:ext cx="6858000" cy="5930900"/>
          </a:xfrm>
        </p:spPr>
      </p:pic>
    </p:spTree>
    <p:extLst>
      <p:ext uri="{BB962C8B-B14F-4D97-AF65-F5344CB8AC3E}">
        <p14:creationId xmlns:p14="http://schemas.microsoft.com/office/powerpoint/2010/main" val="566616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CAB2-AEEF-CBAB-6230-CE087E8C6652}"/>
              </a:ext>
            </a:extLst>
          </p:cNvPr>
          <p:cNvSpPr>
            <a:spLocks noGrp="1"/>
          </p:cNvSpPr>
          <p:nvPr>
            <p:ph type="title"/>
          </p:nvPr>
        </p:nvSpPr>
        <p:spPr/>
        <p:txBody>
          <a:bodyPr/>
          <a:lstStyle/>
          <a:p>
            <a:pPr algn="ctr"/>
            <a:r>
              <a:rPr lang="en-US" b="1" dirty="0"/>
              <a:t>2022-2023 HCH (UDS) visits by HCH staff</a:t>
            </a:r>
            <a:br>
              <a:rPr lang="en-US" dirty="0"/>
            </a:br>
            <a:r>
              <a:rPr lang="en-US" sz="2800" dirty="0"/>
              <a:t>(2022-16,467 total visits      2023-18,178 total visits)</a:t>
            </a:r>
          </a:p>
        </p:txBody>
      </p:sp>
      <p:graphicFrame>
        <p:nvGraphicFramePr>
          <p:cNvPr id="4" name="Content Placeholder 3">
            <a:extLst>
              <a:ext uri="{FF2B5EF4-FFF2-40B4-BE49-F238E27FC236}">
                <a16:creationId xmlns:a16="http://schemas.microsoft.com/office/drawing/2014/main" id="{FAE41001-21F9-399B-16AF-EFB2B646DF86}"/>
              </a:ext>
            </a:extLst>
          </p:cNvPr>
          <p:cNvGraphicFramePr>
            <a:graphicFrameLocks noGrp="1"/>
          </p:cNvGraphicFramePr>
          <p:nvPr>
            <p:ph idx="1"/>
            <p:extLst>
              <p:ext uri="{D42A27DB-BD31-4B8C-83A1-F6EECF244321}">
                <p14:modId xmlns:p14="http://schemas.microsoft.com/office/powerpoint/2010/main" val="3615350174"/>
              </p:ext>
            </p:extLst>
          </p:nvPr>
        </p:nvGraphicFramePr>
        <p:xfrm>
          <a:off x="838200" y="1825625"/>
          <a:ext cx="105156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2D4077A-9659-A8FC-F53F-9B478ABEB028}"/>
              </a:ext>
            </a:extLst>
          </p:cNvPr>
          <p:cNvSpPr txBox="1"/>
          <p:nvPr/>
        </p:nvSpPr>
        <p:spPr>
          <a:xfrm>
            <a:off x="75413" y="6394483"/>
            <a:ext cx="8446417" cy="338554"/>
          </a:xfrm>
          <a:prstGeom prst="rect">
            <a:avLst/>
          </a:prstGeom>
          <a:noFill/>
        </p:spPr>
        <p:txBody>
          <a:bodyPr wrap="square" rtlCol="0">
            <a:spAutoFit/>
          </a:bodyPr>
          <a:lstStyle/>
          <a:p>
            <a:r>
              <a:rPr lang="en-US" sz="1600" dirty="0"/>
              <a:t>Not included </a:t>
            </a:r>
            <a:r>
              <a:rPr lang="en-US" sz="1600"/>
              <a:t>are immunizations </a:t>
            </a:r>
            <a:r>
              <a:rPr lang="en-US" sz="1600" dirty="0"/>
              <a:t>only, lab draws, wound checks and medication refills</a:t>
            </a:r>
          </a:p>
        </p:txBody>
      </p:sp>
    </p:spTree>
    <p:extLst>
      <p:ext uri="{BB962C8B-B14F-4D97-AF65-F5344CB8AC3E}">
        <p14:creationId xmlns:p14="http://schemas.microsoft.com/office/powerpoint/2010/main" val="3826840603"/>
      </p:ext>
    </p:extLst>
  </p:cSld>
  <p:clrMapOvr>
    <a:masterClrMapping/>
  </p:clrMapOvr>
</p:sld>
</file>

<file path=ppt/theme/theme1.xml><?xml version="1.0" encoding="utf-8"?>
<a:theme xmlns:a="http://schemas.openxmlformats.org/drawingml/2006/main" name="Hennepin County">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nnepin County" id="{C0D9E217-59FB-45A4-B665-C93EC9207FDA}" vid="{5DD7B1B6-3A92-468D-90ED-A8E884D5E8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6806</TotalTime>
  <Words>3994</Words>
  <Application>Microsoft Office PowerPoint</Application>
  <PresentationFormat>Widescreen</PresentationFormat>
  <Paragraphs>511</Paragraphs>
  <Slides>45</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Century Gothic 1</vt:lpstr>
      <vt:lpstr>PT Serif</vt:lpstr>
      <vt:lpstr>Segoe UI</vt:lpstr>
      <vt:lpstr>Segoe UI Light</vt:lpstr>
      <vt:lpstr>Times New Roman</vt:lpstr>
      <vt:lpstr>Wingdings</vt:lpstr>
      <vt:lpstr>Hennepin County</vt:lpstr>
      <vt:lpstr>PowerPoint Presentation</vt:lpstr>
      <vt:lpstr>Utilizing Health Related Patient Data to Advance Health Equity in Clinical Care</vt:lpstr>
      <vt:lpstr>Objectives</vt:lpstr>
      <vt:lpstr>Hennepin County, Minnesota</vt:lpstr>
      <vt:lpstr>Wilder Homeless Study</vt:lpstr>
      <vt:lpstr>Hennepin Health Care (HCH) for the Homeless History </vt:lpstr>
      <vt:lpstr>HCH Service Delivery</vt:lpstr>
      <vt:lpstr>HCH Service Delivery</vt:lpstr>
      <vt:lpstr>2022-2023 HCH (UDS) visits by HCH staff (2022-16,467 total visits      2023-18,178 total visits)</vt:lpstr>
      <vt:lpstr>Hennepin County HCH patient demographics</vt:lpstr>
      <vt:lpstr>Audience Question #1</vt:lpstr>
      <vt:lpstr>Improvement and Innovation</vt:lpstr>
      <vt:lpstr>Improvement principles</vt:lpstr>
      <vt:lpstr>Improvement principles</vt:lpstr>
      <vt:lpstr>History of Quality Improvement at HCH</vt:lpstr>
      <vt:lpstr>Quality Improvement at HCH</vt:lpstr>
      <vt:lpstr>Current Hennepin County Data Analytics structure</vt:lpstr>
      <vt:lpstr>Data Implementation Process- HCH</vt:lpstr>
      <vt:lpstr>HCH Strategic Plan</vt:lpstr>
      <vt:lpstr>Audience Question #2</vt:lpstr>
      <vt:lpstr>Three HCH reports to highlight</vt:lpstr>
      <vt:lpstr>HCH Patient Access Report</vt:lpstr>
      <vt:lpstr>HCH Patient Access Report</vt:lpstr>
      <vt:lpstr>HCH Rooming report</vt:lpstr>
      <vt:lpstr>PowerPoint Presentation</vt:lpstr>
      <vt:lpstr>HCH UDS Health Equity Measures</vt:lpstr>
      <vt:lpstr>PowerPoint Presentation</vt:lpstr>
      <vt:lpstr>Audience Question #3</vt:lpstr>
      <vt:lpstr>QI and Implementation</vt:lpstr>
      <vt:lpstr>QI and Implementation- Ryan White</vt:lpstr>
      <vt:lpstr>QI and Implementation- Ryan White</vt:lpstr>
      <vt:lpstr>QI and Implementation- Ryan White</vt:lpstr>
      <vt:lpstr>QI and Implementation-LMP vs OB Status Reviewed   </vt:lpstr>
      <vt:lpstr>QI and Implementation- Patient Feedback</vt:lpstr>
      <vt:lpstr>QI and Implementation- Patient Feedback</vt:lpstr>
      <vt:lpstr>QI and Implementation- COVID Vaccinations</vt:lpstr>
      <vt:lpstr>QI and Implementation-Care Everywhere access   </vt:lpstr>
      <vt:lpstr>Audience Question #4</vt:lpstr>
      <vt:lpstr>Future of HC data analytics</vt:lpstr>
      <vt:lpstr>Future of HCH dashboard development</vt:lpstr>
      <vt:lpstr>Future of HCH Data implementation</vt:lpstr>
      <vt:lpstr>Using JEDI to Drive Improvement</vt:lpstr>
      <vt:lpstr>Audience Question #5</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Utilizing Health Related Patient Data to Advance Health Equity in Clinical Care</dc:title>
  <dc:creator>Naomi A Windham</dc:creator>
  <cp:lastModifiedBy>Naomi A Windham</cp:lastModifiedBy>
  <cp:revision>45</cp:revision>
  <dcterms:created xsi:type="dcterms:W3CDTF">2024-03-12T13:51:35Z</dcterms:created>
  <dcterms:modified xsi:type="dcterms:W3CDTF">2024-05-10T19:14:27Z</dcterms:modified>
</cp:coreProperties>
</file>