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2" r:id="rId6"/>
  </p:sldMasterIdLst>
  <p:notesMasterIdLst>
    <p:notesMasterId r:id="rId47"/>
  </p:notesMasterIdLst>
  <p:sldIdLst>
    <p:sldId id="256" r:id="rId7"/>
    <p:sldId id="329" r:id="rId8"/>
    <p:sldId id="332" r:id="rId9"/>
    <p:sldId id="270" r:id="rId10"/>
    <p:sldId id="260" r:id="rId11"/>
    <p:sldId id="271" r:id="rId12"/>
    <p:sldId id="272" r:id="rId13"/>
    <p:sldId id="273" r:id="rId14"/>
    <p:sldId id="274" r:id="rId15"/>
    <p:sldId id="275" r:id="rId16"/>
    <p:sldId id="278" r:id="rId17"/>
    <p:sldId id="295" r:id="rId18"/>
    <p:sldId id="279" r:id="rId19"/>
    <p:sldId id="296" r:id="rId20"/>
    <p:sldId id="280" r:id="rId21"/>
    <p:sldId id="297" r:id="rId22"/>
    <p:sldId id="284" r:id="rId23"/>
    <p:sldId id="285" r:id="rId24"/>
    <p:sldId id="277" r:id="rId25"/>
    <p:sldId id="289" r:id="rId26"/>
    <p:sldId id="290" r:id="rId27"/>
    <p:sldId id="292" r:id="rId28"/>
    <p:sldId id="333" r:id="rId29"/>
    <p:sldId id="258" r:id="rId30"/>
    <p:sldId id="281" r:id="rId31"/>
    <p:sldId id="298" r:id="rId32"/>
    <p:sldId id="299" r:id="rId33"/>
    <p:sldId id="300" r:id="rId34"/>
    <p:sldId id="309" r:id="rId35"/>
    <p:sldId id="310" r:id="rId36"/>
    <p:sldId id="301" r:id="rId37"/>
    <p:sldId id="308" r:id="rId38"/>
    <p:sldId id="306" r:id="rId39"/>
    <p:sldId id="305" r:id="rId40"/>
    <p:sldId id="282" r:id="rId41"/>
    <p:sldId id="286" r:id="rId42"/>
    <p:sldId id="288" r:id="rId43"/>
    <p:sldId id="287" r:id="rId44"/>
    <p:sldId id="283" r:id="rId45"/>
    <p:sldId id="265" r:id="rId46"/>
  </p:sldIdLst>
  <p:sldSz cx="18288000" cy="10287000"/>
  <p:notesSz cx="6858000" cy="9144000"/>
  <p:embeddedFontLst>
    <p:embeddedFont>
      <p:font typeface="Century Gothic" panose="020B0502020202020204" pitchFamily="34" charset="0"/>
      <p:regular r:id="rId48"/>
      <p:bold r:id="rId49"/>
      <p:italic r:id="rId50"/>
      <p:boldItalic r:id="rId51"/>
    </p:embeddedFont>
    <p:embeddedFont>
      <p:font typeface="Century Gothic 1" panose="020B0702020202020204" charset="0"/>
      <p:regular r:id="rId52"/>
    </p:embeddedFont>
    <p:embeddedFont>
      <p:font typeface="Century Gothic 2" panose="020B0604020202020204" charset="0"/>
      <p:regular r:id="rId53"/>
    </p:embeddedFont>
    <p:embeddedFont>
      <p:font typeface="Garamond" panose="02020404030301010803" pitchFamily="18"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B1A8"/>
    <a:srgbClr val="0159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9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2.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7E11AD-53A7-45A9-AA8F-C321CC69338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38BD8CF-526E-4B06-9BAC-92285C4263B0}">
      <dgm:prSet/>
      <dgm:spPr/>
      <dgm:t>
        <a:bodyPr/>
        <a:lstStyle/>
        <a:p>
          <a:r>
            <a:rPr lang="en-US"/>
            <a:t>Triage procedures</a:t>
          </a:r>
        </a:p>
      </dgm:t>
    </dgm:pt>
    <dgm:pt modelId="{CB907F29-C9DD-4F6A-A124-8254C51F20D7}" type="parTrans" cxnId="{4299BFDB-3634-498E-A1B9-F419628F9AD2}">
      <dgm:prSet/>
      <dgm:spPr/>
      <dgm:t>
        <a:bodyPr/>
        <a:lstStyle/>
        <a:p>
          <a:endParaRPr lang="en-US"/>
        </a:p>
      </dgm:t>
    </dgm:pt>
    <dgm:pt modelId="{D740E85F-D9FC-4922-A0A0-2E5EE39B4FD5}" type="sibTrans" cxnId="{4299BFDB-3634-498E-A1B9-F419628F9AD2}">
      <dgm:prSet/>
      <dgm:spPr/>
      <dgm:t>
        <a:bodyPr/>
        <a:lstStyle/>
        <a:p>
          <a:endParaRPr lang="en-US"/>
        </a:p>
      </dgm:t>
    </dgm:pt>
    <dgm:pt modelId="{5C516176-6386-41F8-B036-C0423FD78A38}">
      <dgm:prSet/>
      <dgm:spPr/>
      <dgm:t>
        <a:bodyPr/>
        <a:lstStyle/>
        <a:p>
          <a:r>
            <a:rPr lang="en-US"/>
            <a:t>Hazmat</a:t>
          </a:r>
        </a:p>
      </dgm:t>
    </dgm:pt>
    <dgm:pt modelId="{F6D96CD5-470A-4D5A-950C-E7BD3AFA641E}" type="parTrans" cxnId="{2150B148-7063-407E-A0F6-7755277EDB45}">
      <dgm:prSet/>
      <dgm:spPr/>
      <dgm:t>
        <a:bodyPr/>
        <a:lstStyle/>
        <a:p>
          <a:endParaRPr lang="en-US"/>
        </a:p>
      </dgm:t>
    </dgm:pt>
    <dgm:pt modelId="{7694BF13-A7E8-45C4-9D5D-0A2C802C65E1}" type="sibTrans" cxnId="{2150B148-7063-407E-A0F6-7755277EDB45}">
      <dgm:prSet/>
      <dgm:spPr/>
      <dgm:t>
        <a:bodyPr/>
        <a:lstStyle/>
        <a:p>
          <a:endParaRPr lang="en-US"/>
        </a:p>
      </dgm:t>
    </dgm:pt>
    <dgm:pt modelId="{C6AB9CDA-141A-4B3C-9875-3243C383447D}">
      <dgm:prSet/>
      <dgm:spPr/>
      <dgm:t>
        <a:bodyPr/>
        <a:lstStyle/>
        <a:p>
          <a:r>
            <a:rPr lang="en-US"/>
            <a:t>Fire</a:t>
          </a:r>
        </a:p>
      </dgm:t>
    </dgm:pt>
    <dgm:pt modelId="{9CB6434A-652F-4D53-B600-88C92707BDB8}" type="parTrans" cxnId="{4E345F9A-80E5-44BF-BD69-4DF955487999}">
      <dgm:prSet/>
      <dgm:spPr/>
      <dgm:t>
        <a:bodyPr/>
        <a:lstStyle/>
        <a:p>
          <a:endParaRPr lang="en-US"/>
        </a:p>
      </dgm:t>
    </dgm:pt>
    <dgm:pt modelId="{3F11C6DD-A4FD-4AB6-9B6E-089D9869ED5C}" type="sibTrans" cxnId="{4E345F9A-80E5-44BF-BD69-4DF955487999}">
      <dgm:prSet/>
      <dgm:spPr/>
      <dgm:t>
        <a:bodyPr/>
        <a:lstStyle/>
        <a:p>
          <a:endParaRPr lang="en-US"/>
        </a:p>
      </dgm:t>
    </dgm:pt>
    <dgm:pt modelId="{013EC03C-D78E-4601-B6E8-4E22C687EF9F}">
      <dgm:prSet/>
      <dgm:spPr/>
      <dgm:t>
        <a:bodyPr/>
        <a:lstStyle/>
        <a:p>
          <a:r>
            <a:rPr lang="en-US"/>
            <a:t>Search marking</a:t>
          </a:r>
        </a:p>
      </dgm:t>
    </dgm:pt>
    <dgm:pt modelId="{F665082C-6723-416B-AC55-183D6DAAFD6A}" type="parTrans" cxnId="{09F0CEB8-1541-4F25-A8AB-4A598578E892}">
      <dgm:prSet/>
      <dgm:spPr/>
      <dgm:t>
        <a:bodyPr/>
        <a:lstStyle/>
        <a:p>
          <a:endParaRPr lang="en-US"/>
        </a:p>
      </dgm:t>
    </dgm:pt>
    <dgm:pt modelId="{AF022A25-3CCF-4513-8D5F-845F6C37B5B6}" type="sibTrans" cxnId="{09F0CEB8-1541-4F25-A8AB-4A598578E892}">
      <dgm:prSet/>
      <dgm:spPr/>
      <dgm:t>
        <a:bodyPr/>
        <a:lstStyle/>
        <a:p>
          <a:endParaRPr lang="en-US"/>
        </a:p>
      </dgm:t>
    </dgm:pt>
    <dgm:pt modelId="{2CB00980-B0AE-4B43-AAB3-D6F2DDC29461}" type="pres">
      <dgm:prSet presAssocID="{677E11AD-53A7-45A9-AA8F-C321CC693380}" presName="vert0" presStyleCnt="0">
        <dgm:presLayoutVars>
          <dgm:dir/>
          <dgm:animOne val="branch"/>
          <dgm:animLvl val="lvl"/>
        </dgm:presLayoutVars>
      </dgm:prSet>
      <dgm:spPr/>
    </dgm:pt>
    <dgm:pt modelId="{C465331C-EF63-4993-B1ED-35E2D24FA795}" type="pres">
      <dgm:prSet presAssocID="{238BD8CF-526E-4B06-9BAC-92285C4263B0}" presName="thickLine" presStyleLbl="alignNode1" presStyleIdx="0" presStyleCnt="4"/>
      <dgm:spPr/>
    </dgm:pt>
    <dgm:pt modelId="{868E1FCD-002F-4BBD-BCDC-5B0B5027850F}" type="pres">
      <dgm:prSet presAssocID="{238BD8CF-526E-4B06-9BAC-92285C4263B0}" presName="horz1" presStyleCnt="0"/>
      <dgm:spPr/>
    </dgm:pt>
    <dgm:pt modelId="{EECBC019-20A1-4CC3-BB45-A6043BCB3667}" type="pres">
      <dgm:prSet presAssocID="{238BD8CF-526E-4B06-9BAC-92285C4263B0}" presName="tx1" presStyleLbl="revTx" presStyleIdx="0" presStyleCnt="4"/>
      <dgm:spPr/>
    </dgm:pt>
    <dgm:pt modelId="{7C0238A0-E62A-4BD9-AA1D-8385FC4DCD93}" type="pres">
      <dgm:prSet presAssocID="{238BD8CF-526E-4B06-9BAC-92285C4263B0}" presName="vert1" presStyleCnt="0"/>
      <dgm:spPr/>
    </dgm:pt>
    <dgm:pt modelId="{6EABAC92-C298-4F98-8F49-79FA20BBF555}" type="pres">
      <dgm:prSet presAssocID="{5C516176-6386-41F8-B036-C0423FD78A38}" presName="thickLine" presStyleLbl="alignNode1" presStyleIdx="1" presStyleCnt="4"/>
      <dgm:spPr/>
    </dgm:pt>
    <dgm:pt modelId="{A64A2A85-2C9D-487E-9AE9-02A0451FC1EE}" type="pres">
      <dgm:prSet presAssocID="{5C516176-6386-41F8-B036-C0423FD78A38}" presName="horz1" presStyleCnt="0"/>
      <dgm:spPr/>
    </dgm:pt>
    <dgm:pt modelId="{F23BB783-0A61-4581-9641-556E42E5BFE6}" type="pres">
      <dgm:prSet presAssocID="{5C516176-6386-41F8-B036-C0423FD78A38}" presName="tx1" presStyleLbl="revTx" presStyleIdx="1" presStyleCnt="4"/>
      <dgm:spPr/>
    </dgm:pt>
    <dgm:pt modelId="{005C8700-57D2-43C3-9836-F398B6A0F205}" type="pres">
      <dgm:prSet presAssocID="{5C516176-6386-41F8-B036-C0423FD78A38}" presName="vert1" presStyleCnt="0"/>
      <dgm:spPr/>
    </dgm:pt>
    <dgm:pt modelId="{D3DE2AD2-3B3F-4B9E-8E6A-FE335FEA2980}" type="pres">
      <dgm:prSet presAssocID="{C6AB9CDA-141A-4B3C-9875-3243C383447D}" presName="thickLine" presStyleLbl="alignNode1" presStyleIdx="2" presStyleCnt="4"/>
      <dgm:spPr/>
    </dgm:pt>
    <dgm:pt modelId="{F13F599B-8729-410F-8986-73839A496A65}" type="pres">
      <dgm:prSet presAssocID="{C6AB9CDA-141A-4B3C-9875-3243C383447D}" presName="horz1" presStyleCnt="0"/>
      <dgm:spPr/>
    </dgm:pt>
    <dgm:pt modelId="{D33CBED8-DE29-4BC6-B14E-17823982589D}" type="pres">
      <dgm:prSet presAssocID="{C6AB9CDA-141A-4B3C-9875-3243C383447D}" presName="tx1" presStyleLbl="revTx" presStyleIdx="2" presStyleCnt="4"/>
      <dgm:spPr/>
    </dgm:pt>
    <dgm:pt modelId="{F7E7B680-0F85-4DED-B30D-FF51D46C4D28}" type="pres">
      <dgm:prSet presAssocID="{C6AB9CDA-141A-4B3C-9875-3243C383447D}" presName="vert1" presStyleCnt="0"/>
      <dgm:spPr/>
    </dgm:pt>
    <dgm:pt modelId="{40C3077D-0461-478B-808D-1C5A7647049A}" type="pres">
      <dgm:prSet presAssocID="{013EC03C-D78E-4601-B6E8-4E22C687EF9F}" presName="thickLine" presStyleLbl="alignNode1" presStyleIdx="3" presStyleCnt="4"/>
      <dgm:spPr/>
    </dgm:pt>
    <dgm:pt modelId="{7871D916-EBF5-47CF-B7A0-1E80168FBE86}" type="pres">
      <dgm:prSet presAssocID="{013EC03C-D78E-4601-B6E8-4E22C687EF9F}" presName="horz1" presStyleCnt="0"/>
      <dgm:spPr/>
    </dgm:pt>
    <dgm:pt modelId="{86F9D955-6300-4385-8D6E-AC6C5C53A239}" type="pres">
      <dgm:prSet presAssocID="{013EC03C-D78E-4601-B6E8-4E22C687EF9F}" presName="tx1" presStyleLbl="revTx" presStyleIdx="3" presStyleCnt="4"/>
      <dgm:spPr/>
    </dgm:pt>
    <dgm:pt modelId="{7F2D44EE-5772-42CB-9EAB-CE6F0F3E1237}" type="pres">
      <dgm:prSet presAssocID="{013EC03C-D78E-4601-B6E8-4E22C687EF9F}" presName="vert1" presStyleCnt="0"/>
      <dgm:spPr/>
    </dgm:pt>
  </dgm:ptLst>
  <dgm:cxnLst>
    <dgm:cxn modelId="{14D2C91C-C4D6-4E1C-9796-B0543BD34AA0}" type="presOf" srcId="{C6AB9CDA-141A-4B3C-9875-3243C383447D}" destId="{D33CBED8-DE29-4BC6-B14E-17823982589D}" srcOrd="0" destOrd="0" presId="urn:microsoft.com/office/officeart/2008/layout/LinedList"/>
    <dgm:cxn modelId="{8D54D833-1215-41DC-BEB6-416250D684AC}" type="presOf" srcId="{677E11AD-53A7-45A9-AA8F-C321CC693380}" destId="{2CB00980-B0AE-4B43-AAB3-D6F2DDC29461}" srcOrd="0" destOrd="0" presId="urn:microsoft.com/office/officeart/2008/layout/LinedList"/>
    <dgm:cxn modelId="{2150B148-7063-407E-A0F6-7755277EDB45}" srcId="{677E11AD-53A7-45A9-AA8F-C321CC693380}" destId="{5C516176-6386-41F8-B036-C0423FD78A38}" srcOrd="1" destOrd="0" parTransId="{F6D96CD5-470A-4D5A-950C-E7BD3AFA641E}" sibTransId="{7694BF13-A7E8-45C4-9D5D-0A2C802C65E1}"/>
    <dgm:cxn modelId="{4A0B0B77-24AB-47E6-AD3D-4B54F60742E8}" type="presOf" srcId="{013EC03C-D78E-4601-B6E8-4E22C687EF9F}" destId="{86F9D955-6300-4385-8D6E-AC6C5C53A239}" srcOrd="0" destOrd="0" presId="urn:microsoft.com/office/officeart/2008/layout/LinedList"/>
    <dgm:cxn modelId="{4E345F9A-80E5-44BF-BD69-4DF955487999}" srcId="{677E11AD-53A7-45A9-AA8F-C321CC693380}" destId="{C6AB9CDA-141A-4B3C-9875-3243C383447D}" srcOrd="2" destOrd="0" parTransId="{9CB6434A-652F-4D53-B600-88C92707BDB8}" sibTransId="{3F11C6DD-A4FD-4AB6-9B6E-089D9869ED5C}"/>
    <dgm:cxn modelId="{09F0CEB8-1541-4F25-A8AB-4A598578E892}" srcId="{677E11AD-53A7-45A9-AA8F-C321CC693380}" destId="{013EC03C-D78E-4601-B6E8-4E22C687EF9F}" srcOrd="3" destOrd="0" parTransId="{F665082C-6723-416B-AC55-183D6DAAFD6A}" sibTransId="{AF022A25-3CCF-4513-8D5F-845F6C37B5B6}"/>
    <dgm:cxn modelId="{7DE487CB-96CD-4556-AFC4-2D873649DA4D}" type="presOf" srcId="{238BD8CF-526E-4B06-9BAC-92285C4263B0}" destId="{EECBC019-20A1-4CC3-BB45-A6043BCB3667}" srcOrd="0" destOrd="0" presId="urn:microsoft.com/office/officeart/2008/layout/LinedList"/>
    <dgm:cxn modelId="{4299BFDB-3634-498E-A1B9-F419628F9AD2}" srcId="{677E11AD-53A7-45A9-AA8F-C321CC693380}" destId="{238BD8CF-526E-4B06-9BAC-92285C4263B0}" srcOrd="0" destOrd="0" parTransId="{CB907F29-C9DD-4F6A-A124-8254C51F20D7}" sibTransId="{D740E85F-D9FC-4922-A0A0-2E5EE39B4FD5}"/>
    <dgm:cxn modelId="{3D76F2FC-A624-41D7-89A5-C72FBB488A92}" type="presOf" srcId="{5C516176-6386-41F8-B036-C0423FD78A38}" destId="{F23BB783-0A61-4581-9641-556E42E5BFE6}" srcOrd="0" destOrd="0" presId="urn:microsoft.com/office/officeart/2008/layout/LinedList"/>
    <dgm:cxn modelId="{B10132AA-40A7-4DCC-BFC7-F9DA185BB021}" type="presParOf" srcId="{2CB00980-B0AE-4B43-AAB3-D6F2DDC29461}" destId="{C465331C-EF63-4993-B1ED-35E2D24FA795}" srcOrd="0" destOrd="0" presId="urn:microsoft.com/office/officeart/2008/layout/LinedList"/>
    <dgm:cxn modelId="{39C6F73E-B26C-412D-A901-7E7B497FDF11}" type="presParOf" srcId="{2CB00980-B0AE-4B43-AAB3-D6F2DDC29461}" destId="{868E1FCD-002F-4BBD-BCDC-5B0B5027850F}" srcOrd="1" destOrd="0" presId="urn:microsoft.com/office/officeart/2008/layout/LinedList"/>
    <dgm:cxn modelId="{3F845752-8041-4743-BD65-388867D0473D}" type="presParOf" srcId="{868E1FCD-002F-4BBD-BCDC-5B0B5027850F}" destId="{EECBC019-20A1-4CC3-BB45-A6043BCB3667}" srcOrd="0" destOrd="0" presId="urn:microsoft.com/office/officeart/2008/layout/LinedList"/>
    <dgm:cxn modelId="{833E6664-8454-4115-95E1-803401E7C368}" type="presParOf" srcId="{868E1FCD-002F-4BBD-BCDC-5B0B5027850F}" destId="{7C0238A0-E62A-4BD9-AA1D-8385FC4DCD93}" srcOrd="1" destOrd="0" presId="urn:microsoft.com/office/officeart/2008/layout/LinedList"/>
    <dgm:cxn modelId="{1B27D4CD-A21A-4AD2-A0E5-884C67969E30}" type="presParOf" srcId="{2CB00980-B0AE-4B43-AAB3-D6F2DDC29461}" destId="{6EABAC92-C298-4F98-8F49-79FA20BBF555}" srcOrd="2" destOrd="0" presId="urn:microsoft.com/office/officeart/2008/layout/LinedList"/>
    <dgm:cxn modelId="{1E36563A-435A-4B78-A6DB-46C6AD9C5261}" type="presParOf" srcId="{2CB00980-B0AE-4B43-AAB3-D6F2DDC29461}" destId="{A64A2A85-2C9D-487E-9AE9-02A0451FC1EE}" srcOrd="3" destOrd="0" presId="urn:microsoft.com/office/officeart/2008/layout/LinedList"/>
    <dgm:cxn modelId="{AC1537B1-05DE-423E-A8F8-82EA00BDC406}" type="presParOf" srcId="{A64A2A85-2C9D-487E-9AE9-02A0451FC1EE}" destId="{F23BB783-0A61-4581-9641-556E42E5BFE6}" srcOrd="0" destOrd="0" presId="urn:microsoft.com/office/officeart/2008/layout/LinedList"/>
    <dgm:cxn modelId="{B7E3F90C-68AC-40F4-A680-B6CA1C06292E}" type="presParOf" srcId="{A64A2A85-2C9D-487E-9AE9-02A0451FC1EE}" destId="{005C8700-57D2-43C3-9836-F398B6A0F205}" srcOrd="1" destOrd="0" presId="urn:microsoft.com/office/officeart/2008/layout/LinedList"/>
    <dgm:cxn modelId="{9CE17E06-2A69-440D-BC74-B39344680D45}" type="presParOf" srcId="{2CB00980-B0AE-4B43-AAB3-D6F2DDC29461}" destId="{D3DE2AD2-3B3F-4B9E-8E6A-FE335FEA2980}" srcOrd="4" destOrd="0" presId="urn:microsoft.com/office/officeart/2008/layout/LinedList"/>
    <dgm:cxn modelId="{CF163A34-68DB-4266-AF85-4AADE5362A3E}" type="presParOf" srcId="{2CB00980-B0AE-4B43-AAB3-D6F2DDC29461}" destId="{F13F599B-8729-410F-8986-73839A496A65}" srcOrd="5" destOrd="0" presId="urn:microsoft.com/office/officeart/2008/layout/LinedList"/>
    <dgm:cxn modelId="{3AF8CADA-74D4-452B-949B-AE2F95525A71}" type="presParOf" srcId="{F13F599B-8729-410F-8986-73839A496A65}" destId="{D33CBED8-DE29-4BC6-B14E-17823982589D}" srcOrd="0" destOrd="0" presId="urn:microsoft.com/office/officeart/2008/layout/LinedList"/>
    <dgm:cxn modelId="{AE93487B-D9BD-4C42-923A-187D0BFFAB63}" type="presParOf" srcId="{F13F599B-8729-410F-8986-73839A496A65}" destId="{F7E7B680-0F85-4DED-B30D-FF51D46C4D28}" srcOrd="1" destOrd="0" presId="urn:microsoft.com/office/officeart/2008/layout/LinedList"/>
    <dgm:cxn modelId="{4E965B37-036E-45BF-801F-EEC7633A0DB8}" type="presParOf" srcId="{2CB00980-B0AE-4B43-AAB3-D6F2DDC29461}" destId="{40C3077D-0461-478B-808D-1C5A7647049A}" srcOrd="6" destOrd="0" presId="urn:microsoft.com/office/officeart/2008/layout/LinedList"/>
    <dgm:cxn modelId="{CCDBCEF1-3B89-4506-8C2B-C538381785D3}" type="presParOf" srcId="{2CB00980-B0AE-4B43-AAB3-D6F2DDC29461}" destId="{7871D916-EBF5-47CF-B7A0-1E80168FBE86}" srcOrd="7" destOrd="0" presId="urn:microsoft.com/office/officeart/2008/layout/LinedList"/>
    <dgm:cxn modelId="{E20E0343-677C-474E-8D97-37506F7E8DC1}" type="presParOf" srcId="{7871D916-EBF5-47CF-B7A0-1E80168FBE86}" destId="{86F9D955-6300-4385-8D6E-AC6C5C53A239}" srcOrd="0" destOrd="0" presId="urn:microsoft.com/office/officeart/2008/layout/LinedList"/>
    <dgm:cxn modelId="{A8A99DA4-C866-4810-8189-04D128D1E233}" type="presParOf" srcId="{7871D916-EBF5-47CF-B7A0-1E80168FBE86}" destId="{7F2D44EE-5772-42CB-9EAB-CE6F0F3E123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60751C-5528-463A-B3FE-05FD9983112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2F659A4-A586-4F46-9694-869EED3299F0}">
      <dgm:prSet phldrT="[Text]"/>
      <dgm:spPr>
        <a:solidFill>
          <a:srgbClr val="01594B"/>
        </a:solidFill>
      </dgm:spPr>
      <dgm:t>
        <a:bodyPr/>
        <a:lstStyle/>
        <a:p>
          <a:r>
            <a:rPr lang="en-US"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Year 1: Regional Community Conversations</a:t>
          </a:r>
          <a:endParaRPr lang="en-US" dirty="0">
            <a:solidFill>
              <a:schemeClr val="bg1"/>
            </a:solidFill>
          </a:endParaRPr>
        </a:p>
      </dgm:t>
    </dgm:pt>
    <dgm:pt modelId="{0C7A366E-0445-4043-BA1E-B748B17CB6FE}" type="parTrans" cxnId="{794946FD-E9AE-4B63-AED5-D2127BA3D7D8}">
      <dgm:prSet/>
      <dgm:spPr/>
      <dgm:t>
        <a:bodyPr/>
        <a:lstStyle/>
        <a:p>
          <a:endParaRPr lang="en-US"/>
        </a:p>
      </dgm:t>
    </dgm:pt>
    <dgm:pt modelId="{86832437-86D2-441F-BEF0-42E500A6938E}" type="sibTrans" cxnId="{794946FD-E9AE-4B63-AED5-D2127BA3D7D8}">
      <dgm:prSet/>
      <dgm:spPr/>
      <dgm:t>
        <a:bodyPr/>
        <a:lstStyle/>
        <a:p>
          <a:endParaRPr lang="en-US"/>
        </a:p>
      </dgm:t>
    </dgm:pt>
    <dgm:pt modelId="{ACEAF5D9-B7CD-4C13-92C8-FF1536537E2F}">
      <dgm:prSet phldrT="[Text]"/>
      <dgm:spPr>
        <a:solidFill>
          <a:srgbClr val="01594B"/>
        </a:solidFill>
      </dgm:spPr>
      <dgm:t>
        <a:bodyPr/>
        <a:lstStyle/>
        <a:p>
          <a:r>
            <a:rPr lang="en-US" dirty="0">
              <a:solidFill>
                <a:schemeClr val="bg1"/>
              </a:solidFill>
              <a:latin typeface="Century Gothic" panose="020B0502020202020204" pitchFamily="34" charset="0"/>
              <a:ea typeface="Aptos" panose="020B0004020202020204" pitchFamily="34" charset="0"/>
              <a:cs typeface="Times New Roman" panose="02020603050405020304" pitchFamily="18" charset="0"/>
            </a:rPr>
            <a:t>Year 2: Create an Online Course for Consumers</a:t>
          </a:r>
          <a:endParaRPr lang="en-US" dirty="0">
            <a:solidFill>
              <a:schemeClr val="bg1"/>
            </a:solidFill>
          </a:endParaRPr>
        </a:p>
      </dgm:t>
    </dgm:pt>
    <dgm:pt modelId="{315F98BB-8D73-466B-9C0A-39DA9E82D906}" type="parTrans" cxnId="{55D0657F-18F9-41AA-95D0-2BDED7AE6A0E}">
      <dgm:prSet/>
      <dgm:spPr/>
      <dgm:t>
        <a:bodyPr/>
        <a:lstStyle/>
        <a:p>
          <a:endParaRPr lang="en-US"/>
        </a:p>
      </dgm:t>
    </dgm:pt>
    <dgm:pt modelId="{D1D82494-A06E-4712-B69C-DA1C525131C3}" type="sibTrans" cxnId="{55D0657F-18F9-41AA-95D0-2BDED7AE6A0E}">
      <dgm:prSet/>
      <dgm:spPr/>
      <dgm:t>
        <a:bodyPr/>
        <a:lstStyle/>
        <a:p>
          <a:endParaRPr lang="en-US"/>
        </a:p>
      </dgm:t>
    </dgm:pt>
    <dgm:pt modelId="{077FB6DC-EA36-4740-8E16-071892237BF0}">
      <dgm:prSet phldrT="[Text]"/>
      <dgm:spPr>
        <a:solidFill>
          <a:srgbClr val="01594B"/>
        </a:solidFill>
      </dgm:spPr>
      <dgm:t>
        <a:bodyPr/>
        <a:lstStyle/>
        <a:p>
          <a:r>
            <a:rPr lang="en-US"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Year 3: Consumer Participatory Outreach Survey</a:t>
          </a:r>
          <a:endParaRPr lang="en-US" dirty="0">
            <a:solidFill>
              <a:schemeClr val="bg1"/>
            </a:solidFill>
          </a:endParaRPr>
        </a:p>
      </dgm:t>
    </dgm:pt>
    <dgm:pt modelId="{E758B742-6FCB-46DD-87D5-EE4DDCEB02F7}" type="parTrans" cxnId="{3351C722-09B7-488C-9C23-620F663D17E9}">
      <dgm:prSet/>
      <dgm:spPr/>
      <dgm:t>
        <a:bodyPr/>
        <a:lstStyle/>
        <a:p>
          <a:endParaRPr lang="en-US"/>
        </a:p>
      </dgm:t>
    </dgm:pt>
    <dgm:pt modelId="{4F4720A4-C67B-4107-B548-781ACCBD01A2}" type="sibTrans" cxnId="{3351C722-09B7-488C-9C23-620F663D17E9}">
      <dgm:prSet/>
      <dgm:spPr/>
      <dgm:t>
        <a:bodyPr/>
        <a:lstStyle/>
        <a:p>
          <a:endParaRPr lang="en-US"/>
        </a:p>
      </dgm:t>
    </dgm:pt>
    <dgm:pt modelId="{DD2BE9B7-677D-4EDA-A053-A540B8969716}" type="pres">
      <dgm:prSet presAssocID="{2160751C-5528-463A-B3FE-05FD99831120}" presName="linear" presStyleCnt="0">
        <dgm:presLayoutVars>
          <dgm:dir/>
          <dgm:animLvl val="lvl"/>
          <dgm:resizeHandles val="exact"/>
        </dgm:presLayoutVars>
      </dgm:prSet>
      <dgm:spPr/>
    </dgm:pt>
    <dgm:pt modelId="{0E76878D-5360-4C60-8B36-2BADBE7369ED}" type="pres">
      <dgm:prSet presAssocID="{42F659A4-A586-4F46-9694-869EED3299F0}" presName="parentLin" presStyleCnt="0"/>
      <dgm:spPr/>
    </dgm:pt>
    <dgm:pt modelId="{BA350220-FEDC-4284-A2FD-94C76D334CD0}" type="pres">
      <dgm:prSet presAssocID="{42F659A4-A586-4F46-9694-869EED3299F0}" presName="parentLeftMargin" presStyleLbl="node1" presStyleIdx="0" presStyleCnt="3"/>
      <dgm:spPr/>
    </dgm:pt>
    <dgm:pt modelId="{52387A68-B73D-4240-9192-616D62368BBD}" type="pres">
      <dgm:prSet presAssocID="{42F659A4-A586-4F46-9694-869EED3299F0}" presName="parentText" presStyleLbl="node1" presStyleIdx="0" presStyleCnt="3">
        <dgm:presLayoutVars>
          <dgm:chMax val="0"/>
          <dgm:bulletEnabled val="1"/>
        </dgm:presLayoutVars>
      </dgm:prSet>
      <dgm:spPr/>
    </dgm:pt>
    <dgm:pt modelId="{E3BBDC4D-807E-42A0-8667-24822AC30096}" type="pres">
      <dgm:prSet presAssocID="{42F659A4-A586-4F46-9694-869EED3299F0}" presName="negativeSpace" presStyleCnt="0"/>
      <dgm:spPr/>
    </dgm:pt>
    <dgm:pt modelId="{CFAA5715-6AED-4AED-B033-4BF125830BC0}" type="pres">
      <dgm:prSet presAssocID="{42F659A4-A586-4F46-9694-869EED3299F0}" presName="childText" presStyleLbl="conFgAcc1" presStyleIdx="0" presStyleCnt="3">
        <dgm:presLayoutVars>
          <dgm:bulletEnabled val="1"/>
        </dgm:presLayoutVars>
      </dgm:prSet>
      <dgm:spPr/>
    </dgm:pt>
    <dgm:pt modelId="{01D0536C-3FA9-4CEF-A5DD-E7165BBBCE26}" type="pres">
      <dgm:prSet presAssocID="{86832437-86D2-441F-BEF0-42E500A6938E}" presName="spaceBetweenRectangles" presStyleCnt="0"/>
      <dgm:spPr/>
    </dgm:pt>
    <dgm:pt modelId="{8E20317C-9D8E-4BC4-A9A7-F0BCB2C6AC9A}" type="pres">
      <dgm:prSet presAssocID="{ACEAF5D9-B7CD-4C13-92C8-FF1536537E2F}" presName="parentLin" presStyleCnt="0"/>
      <dgm:spPr/>
    </dgm:pt>
    <dgm:pt modelId="{D6A344C9-4575-4BB4-86D4-E958B772064F}" type="pres">
      <dgm:prSet presAssocID="{ACEAF5D9-B7CD-4C13-92C8-FF1536537E2F}" presName="parentLeftMargin" presStyleLbl="node1" presStyleIdx="0" presStyleCnt="3"/>
      <dgm:spPr/>
    </dgm:pt>
    <dgm:pt modelId="{61D78190-5569-4F7C-BFDC-3E80BBC5EC7E}" type="pres">
      <dgm:prSet presAssocID="{ACEAF5D9-B7CD-4C13-92C8-FF1536537E2F}" presName="parentText" presStyleLbl="node1" presStyleIdx="1" presStyleCnt="3">
        <dgm:presLayoutVars>
          <dgm:chMax val="0"/>
          <dgm:bulletEnabled val="1"/>
        </dgm:presLayoutVars>
      </dgm:prSet>
      <dgm:spPr/>
    </dgm:pt>
    <dgm:pt modelId="{AC4C4E54-967B-4F98-931C-1741A5FDDB5E}" type="pres">
      <dgm:prSet presAssocID="{ACEAF5D9-B7CD-4C13-92C8-FF1536537E2F}" presName="negativeSpace" presStyleCnt="0"/>
      <dgm:spPr/>
    </dgm:pt>
    <dgm:pt modelId="{01D0452A-E5F9-460E-AEE7-A44C2AB311C8}" type="pres">
      <dgm:prSet presAssocID="{ACEAF5D9-B7CD-4C13-92C8-FF1536537E2F}" presName="childText" presStyleLbl="conFgAcc1" presStyleIdx="1" presStyleCnt="3">
        <dgm:presLayoutVars>
          <dgm:bulletEnabled val="1"/>
        </dgm:presLayoutVars>
      </dgm:prSet>
      <dgm:spPr/>
    </dgm:pt>
    <dgm:pt modelId="{EB53503E-413A-4847-83F7-540588DBB42F}" type="pres">
      <dgm:prSet presAssocID="{D1D82494-A06E-4712-B69C-DA1C525131C3}" presName="spaceBetweenRectangles" presStyleCnt="0"/>
      <dgm:spPr/>
    </dgm:pt>
    <dgm:pt modelId="{4A67437D-1E8D-4460-A905-56EC46EDFF00}" type="pres">
      <dgm:prSet presAssocID="{077FB6DC-EA36-4740-8E16-071892237BF0}" presName="parentLin" presStyleCnt="0"/>
      <dgm:spPr/>
    </dgm:pt>
    <dgm:pt modelId="{F503996F-CA7E-462D-A300-148C7EB3C084}" type="pres">
      <dgm:prSet presAssocID="{077FB6DC-EA36-4740-8E16-071892237BF0}" presName="parentLeftMargin" presStyleLbl="node1" presStyleIdx="1" presStyleCnt="3"/>
      <dgm:spPr/>
    </dgm:pt>
    <dgm:pt modelId="{55C7289B-1E66-4E2F-9118-D48433FD8AD1}" type="pres">
      <dgm:prSet presAssocID="{077FB6DC-EA36-4740-8E16-071892237BF0}" presName="parentText" presStyleLbl="node1" presStyleIdx="2" presStyleCnt="3">
        <dgm:presLayoutVars>
          <dgm:chMax val="0"/>
          <dgm:bulletEnabled val="1"/>
        </dgm:presLayoutVars>
      </dgm:prSet>
      <dgm:spPr/>
    </dgm:pt>
    <dgm:pt modelId="{689FD3E9-0F40-4085-AE10-FF60202AD71E}" type="pres">
      <dgm:prSet presAssocID="{077FB6DC-EA36-4740-8E16-071892237BF0}" presName="negativeSpace" presStyleCnt="0"/>
      <dgm:spPr/>
    </dgm:pt>
    <dgm:pt modelId="{F0F49DF7-7219-4FD5-8CCA-D098D039E3AD}" type="pres">
      <dgm:prSet presAssocID="{077FB6DC-EA36-4740-8E16-071892237BF0}" presName="childText" presStyleLbl="conFgAcc1" presStyleIdx="2" presStyleCnt="3">
        <dgm:presLayoutVars>
          <dgm:bulletEnabled val="1"/>
        </dgm:presLayoutVars>
      </dgm:prSet>
      <dgm:spPr/>
    </dgm:pt>
  </dgm:ptLst>
  <dgm:cxnLst>
    <dgm:cxn modelId="{3351C722-09B7-488C-9C23-620F663D17E9}" srcId="{2160751C-5528-463A-B3FE-05FD99831120}" destId="{077FB6DC-EA36-4740-8E16-071892237BF0}" srcOrd="2" destOrd="0" parTransId="{E758B742-6FCB-46DD-87D5-EE4DDCEB02F7}" sibTransId="{4F4720A4-C67B-4107-B548-781ACCBD01A2}"/>
    <dgm:cxn modelId="{2D10BE5F-DB37-4BB0-822B-571646146CED}" type="presOf" srcId="{42F659A4-A586-4F46-9694-869EED3299F0}" destId="{52387A68-B73D-4240-9192-616D62368BBD}" srcOrd="1" destOrd="0" presId="urn:microsoft.com/office/officeart/2005/8/layout/list1"/>
    <dgm:cxn modelId="{7F53DE74-7BE5-4FE2-BCA0-363518042D00}" type="presOf" srcId="{ACEAF5D9-B7CD-4C13-92C8-FF1536537E2F}" destId="{D6A344C9-4575-4BB4-86D4-E958B772064F}" srcOrd="0" destOrd="0" presId="urn:microsoft.com/office/officeart/2005/8/layout/list1"/>
    <dgm:cxn modelId="{F3154479-5292-48A0-BCA5-1A71D5C70BD5}" type="presOf" srcId="{ACEAF5D9-B7CD-4C13-92C8-FF1536537E2F}" destId="{61D78190-5569-4F7C-BFDC-3E80BBC5EC7E}" srcOrd="1" destOrd="0" presId="urn:microsoft.com/office/officeart/2005/8/layout/list1"/>
    <dgm:cxn modelId="{55D0657F-18F9-41AA-95D0-2BDED7AE6A0E}" srcId="{2160751C-5528-463A-B3FE-05FD99831120}" destId="{ACEAF5D9-B7CD-4C13-92C8-FF1536537E2F}" srcOrd="1" destOrd="0" parTransId="{315F98BB-8D73-466B-9C0A-39DA9E82D906}" sibTransId="{D1D82494-A06E-4712-B69C-DA1C525131C3}"/>
    <dgm:cxn modelId="{FCF53D86-52ED-4720-B3C5-86C54CE095FD}" type="presOf" srcId="{077FB6DC-EA36-4740-8E16-071892237BF0}" destId="{F503996F-CA7E-462D-A300-148C7EB3C084}" srcOrd="0" destOrd="0" presId="urn:microsoft.com/office/officeart/2005/8/layout/list1"/>
    <dgm:cxn modelId="{75DDDCC8-B1EB-4CE7-94EA-145C33308C8B}" type="presOf" srcId="{2160751C-5528-463A-B3FE-05FD99831120}" destId="{DD2BE9B7-677D-4EDA-A053-A540B8969716}" srcOrd="0" destOrd="0" presId="urn:microsoft.com/office/officeart/2005/8/layout/list1"/>
    <dgm:cxn modelId="{B64EF2E1-F8F4-483A-8D5D-7A42F28DB898}" type="presOf" srcId="{077FB6DC-EA36-4740-8E16-071892237BF0}" destId="{55C7289B-1E66-4E2F-9118-D48433FD8AD1}" srcOrd="1" destOrd="0" presId="urn:microsoft.com/office/officeart/2005/8/layout/list1"/>
    <dgm:cxn modelId="{230918F8-222A-4312-A37C-17DAF810BD17}" type="presOf" srcId="{42F659A4-A586-4F46-9694-869EED3299F0}" destId="{BA350220-FEDC-4284-A2FD-94C76D334CD0}" srcOrd="0" destOrd="0" presId="urn:microsoft.com/office/officeart/2005/8/layout/list1"/>
    <dgm:cxn modelId="{794946FD-E9AE-4B63-AED5-D2127BA3D7D8}" srcId="{2160751C-5528-463A-B3FE-05FD99831120}" destId="{42F659A4-A586-4F46-9694-869EED3299F0}" srcOrd="0" destOrd="0" parTransId="{0C7A366E-0445-4043-BA1E-B748B17CB6FE}" sibTransId="{86832437-86D2-441F-BEF0-42E500A6938E}"/>
    <dgm:cxn modelId="{D9C77E87-B16F-41CE-9433-A7AA6E1D409E}" type="presParOf" srcId="{DD2BE9B7-677D-4EDA-A053-A540B8969716}" destId="{0E76878D-5360-4C60-8B36-2BADBE7369ED}" srcOrd="0" destOrd="0" presId="urn:microsoft.com/office/officeart/2005/8/layout/list1"/>
    <dgm:cxn modelId="{7729F807-C419-4012-820B-5AE89EE1A3DB}" type="presParOf" srcId="{0E76878D-5360-4C60-8B36-2BADBE7369ED}" destId="{BA350220-FEDC-4284-A2FD-94C76D334CD0}" srcOrd="0" destOrd="0" presId="urn:microsoft.com/office/officeart/2005/8/layout/list1"/>
    <dgm:cxn modelId="{4078CE8C-06C4-4887-9245-8D69F62550BB}" type="presParOf" srcId="{0E76878D-5360-4C60-8B36-2BADBE7369ED}" destId="{52387A68-B73D-4240-9192-616D62368BBD}" srcOrd="1" destOrd="0" presId="urn:microsoft.com/office/officeart/2005/8/layout/list1"/>
    <dgm:cxn modelId="{4EB44A1D-AB02-48E8-96A2-F9007CD0E404}" type="presParOf" srcId="{DD2BE9B7-677D-4EDA-A053-A540B8969716}" destId="{E3BBDC4D-807E-42A0-8667-24822AC30096}" srcOrd="1" destOrd="0" presId="urn:microsoft.com/office/officeart/2005/8/layout/list1"/>
    <dgm:cxn modelId="{0AB5E015-A595-481D-B645-04149CE3C6AD}" type="presParOf" srcId="{DD2BE9B7-677D-4EDA-A053-A540B8969716}" destId="{CFAA5715-6AED-4AED-B033-4BF125830BC0}" srcOrd="2" destOrd="0" presId="urn:microsoft.com/office/officeart/2005/8/layout/list1"/>
    <dgm:cxn modelId="{3787957B-FF0F-4250-B090-F07D3FF522A7}" type="presParOf" srcId="{DD2BE9B7-677D-4EDA-A053-A540B8969716}" destId="{01D0536C-3FA9-4CEF-A5DD-E7165BBBCE26}" srcOrd="3" destOrd="0" presId="urn:microsoft.com/office/officeart/2005/8/layout/list1"/>
    <dgm:cxn modelId="{B901AAE4-37BB-427B-88C3-B661E4BD5986}" type="presParOf" srcId="{DD2BE9B7-677D-4EDA-A053-A540B8969716}" destId="{8E20317C-9D8E-4BC4-A9A7-F0BCB2C6AC9A}" srcOrd="4" destOrd="0" presId="urn:microsoft.com/office/officeart/2005/8/layout/list1"/>
    <dgm:cxn modelId="{F7B88225-77E5-4FEC-B3F1-C9A0CC825AF5}" type="presParOf" srcId="{8E20317C-9D8E-4BC4-A9A7-F0BCB2C6AC9A}" destId="{D6A344C9-4575-4BB4-86D4-E958B772064F}" srcOrd="0" destOrd="0" presId="urn:microsoft.com/office/officeart/2005/8/layout/list1"/>
    <dgm:cxn modelId="{F580DA01-BDA8-40DF-A39B-B2A47EAFEDF0}" type="presParOf" srcId="{8E20317C-9D8E-4BC4-A9A7-F0BCB2C6AC9A}" destId="{61D78190-5569-4F7C-BFDC-3E80BBC5EC7E}" srcOrd="1" destOrd="0" presId="urn:microsoft.com/office/officeart/2005/8/layout/list1"/>
    <dgm:cxn modelId="{8D1029D2-CBD6-4149-BC99-5D1E9A733369}" type="presParOf" srcId="{DD2BE9B7-677D-4EDA-A053-A540B8969716}" destId="{AC4C4E54-967B-4F98-931C-1741A5FDDB5E}" srcOrd="5" destOrd="0" presId="urn:microsoft.com/office/officeart/2005/8/layout/list1"/>
    <dgm:cxn modelId="{0015033D-352D-476F-BD3D-6B8917DBDBBD}" type="presParOf" srcId="{DD2BE9B7-677D-4EDA-A053-A540B8969716}" destId="{01D0452A-E5F9-460E-AEE7-A44C2AB311C8}" srcOrd="6" destOrd="0" presId="urn:microsoft.com/office/officeart/2005/8/layout/list1"/>
    <dgm:cxn modelId="{6911EA27-7866-4CE7-A7EC-A9C71304DE9E}" type="presParOf" srcId="{DD2BE9B7-677D-4EDA-A053-A540B8969716}" destId="{EB53503E-413A-4847-83F7-540588DBB42F}" srcOrd="7" destOrd="0" presId="urn:microsoft.com/office/officeart/2005/8/layout/list1"/>
    <dgm:cxn modelId="{20EA4169-023D-43B1-B253-9E269ABB8856}" type="presParOf" srcId="{DD2BE9B7-677D-4EDA-A053-A540B8969716}" destId="{4A67437D-1E8D-4460-A905-56EC46EDFF00}" srcOrd="8" destOrd="0" presId="urn:microsoft.com/office/officeart/2005/8/layout/list1"/>
    <dgm:cxn modelId="{D423443D-0C17-4E68-B198-A2039F4F026B}" type="presParOf" srcId="{4A67437D-1E8D-4460-A905-56EC46EDFF00}" destId="{F503996F-CA7E-462D-A300-148C7EB3C084}" srcOrd="0" destOrd="0" presId="urn:microsoft.com/office/officeart/2005/8/layout/list1"/>
    <dgm:cxn modelId="{6834C586-7675-41BB-A16C-1AB964EFE476}" type="presParOf" srcId="{4A67437D-1E8D-4460-A905-56EC46EDFF00}" destId="{55C7289B-1E66-4E2F-9118-D48433FD8AD1}" srcOrd="1" destOrd="0" presId="urn:microsoft.com/office/officeart/2005/8/layout/list1"/>
    <dgm:cxn modelId="{9D55CE53-3835-4EA5-8803-E239737ACD79}" type="presParOf" srcId="{DD2BE9B7-677D-4EDA-A053-A540B8969716}" destId="{689FD3E9-0F40-4085-AE10-FF60202AD71E}" srcOrd="9" destOrd="0" presId="urn:microsoft.com/office/officeart/2005/8/layout/list1"/>
    <dgm:cxn modelId="{73FFA84F-80CB-4E79-A04A-E7C514809D57}" type="presParOf" srcId="{DD2BE9B7-677D-4EDA-A053-A540B8969716}" destId="{F0F49DF7-7219-4FD5-8CCA-D098D039E3A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5331C-EF63-4993-B1ED-35E2D24FA795}">
      <dsp:nvSpPr>
        <dsp:cNvPr id="0" name=""/>
        <dsp:cNvSpPr/>
      </dsp:nvSpPr>
      <dsp:spPr>
        <a:xfrm>
          <a:off x="0" y="0"/>
          <a:ext cx="1242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CBC019-20A1-4CC3-BB45-A6043BCB3667}">
      <dsp:nvSpPr>
        <dsp:cNvPr id="0" name=""/>
        <dsp:cNvSpPr/>
      </dsp:nvSpPr>
      <dsp:spPr>
        <a:xfrm>
          <a:off x="0" y="0"/>
          <a:ext cx="12420600" cy="1384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0" lvl="0" indent="0" algn="l" defTabSz="2844800">
            <a:lnSpc>
              <a:spcPct val="90000"/>
            </a:lnSpc>
            <a:spcBef>
              <a:spcPct val="0"/>
            </a:spcBef>
            <a:spcAft>
              <a:spcPct val="35000"/>
            </a:spcAft>
            <a:buNone/>
          </a:pPr>
          <a:r>
            <a:rPr lang="en-US" sz="6400" kern="1200"/>
            <a:t>Triage procedures</a:t>
          </a:r>
        </a:p>
      </dsp:txBody>
      <dsp:txXfrm>
        <a:off x="0" y="0"/>
        <a:ext cx="12420600" cy="1384994"/>
      </dsp:txXfrm>
    </dsp:sp>
    <dsp:sp modelId="{6EABAC92-C298-4F98-8F49-79FA20BBF555}">
      <dsp:nvSpPr>
        <dsp:cNvPr id="0" name=""/>
        <dsp:cNvSpPr/>
      </dsp:nvSpPr>
      <dsp:spPr>
        <a:xfrm>
          <a:off x="0" y="1384994"/>
          <a:ext cx="1242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3BB783-0A61-4581-9641-556E42E5BFE6}">
      <dsp:nvSpPr>
        <dsp:cNvPr id="0" name=""/>
        <dsp:cNvSpPr/>
      </dsp:nvSpPr>
      <dsp:spPr>
        <a:xfrm>
          <a:off x="0" y="1384994"/>
          <a:ext cx="12420600" cy="1384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0" lvl="0" indent="0" algn="l" defTabSz="2844800">
            <a:lnSpc>
              <a:spcPct val="90000"/>
            </a:lnSpc>
            <a:spcBef>
              <a:spcPct val="0"/>
            </a:spcBef>
            <a:spcAft>
              <a:spcPct val="35000"/>
            </a:spcAft>
            <a:buNone/>
          </a:pPr>
          <a:r>
            <a:rPr lang="en-US" sz="6400" kern="1200"/>
            <a:t>Hazmat</a:t>
          </a:r>
        </a:p>
      </dsp:txBody>
      <dsp:txXfrm>
        <a:off x="0" y="1384994"/>
        <a:ext cx="12420600" cy="1384994"/>
      </dsp:txXfrm>
    </dsp:sp>
    <dsp:sp modelId="{D3DE2AD2-3B3F-4B9E-8E6A-FE335FEA2980}">
      <dsp:nvSpPr>
        <dsp:cNvPr id="0" name=""/>
        <dsp:cNvSpPr/>
      </dsp:nvSpPr>
      <dsp:spPr>
        <a:xfrm>
          <a:off x="0" y="2769989"/>
          <a:ext cx="1242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3CBED8-DE29-4BC6-B14E-17823982589D}">
      <dsp:nvSpPr>
        <dsp:cNvPr id="0" name=""/>
        <dsp:cNvSpPr/>
      </dsp:nvSpPr>
      <dsp:spPr>
        <a:xfrm>
          <a:off x="0" y="2769989"/>
          <a:ext cx="12420600" cy="1384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0" lvl="0" indent="0" algn="l" defTabSz="2844800">
            <a:lnSpc>
              <a:spcPct val="90000"/>
            </a:lnSpc>
            <a:spcBef>
              <a:spcPct val="0"/>
            </a:spcBef>
            <a:spcAft>
              <a:spcPct val="35000"/>
            </a:spcAft>
            <a:buNone/>
          </a:pPr>
          <a:r>
            <a:rPr lang="en-US" sz="6400" kern="1200"/>
            <a:t>Fire</a:t>
          </a:r>
        </a:p>
      </dsp:txBody>
      <dsp:txXfrm>
        <a:off x="0" y="2769989"/>
        <a:ext cx="12420600" cy="1384994"/>
      </dsp:txXfrm>
    </dsp:sp>
    <dsp:sp modelId="{40C3077D-0461-478B-808D-1C5A7647049A}">
      <dsp:nvSpPr>
        <dsp:cNvPr id="0" name=""/>
        <dsp:cNvSpPr/>
      </dsp:nvSpPr>
      <dsp:spPr>
        <a:xfrm>
          <a:off x="0" y="4154983"/>
          <a:ext cx="12420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F9D955-6300-4385-8D6E-AC6C5C53A239}">
      <dsp:nvSpPr>
        <dsp:cNvPr id="0" name=""/>
        <dsp:cNvSpPr/>
      </dsp:nvSpPr>
      <dsp:spPr>
        <a:xfrm>
          <a:off x="0" y="4154983"/>
          <a:ext cx="12420600" cy="1384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0" lvl="0" indent="0" algn="l" defTabSz="2844800">
            <a:lnSpc>
              <a:spcPct val="90000"/>
            </a:lnSpc>
            <a:spcBef>
              <a:spcPct val="0"/>
            </a:spcBef>
            <a:spcAft>
              <a:spcPct val="35000"/>
            </a:spcAft>
            <a:buNone/>
          </a:pPr>
          <a:r>
            <a:rPr lang="en-US" sz="6400" kern="1200"/>
            <a:t>Search marking</a:t>
          </a:r>
        </a:p>
      </dsp:txBody>
      <dsp:txXfrm>
        <a:off x="0" y="4154983"/>
        <a:ext cx="12420600" cy="13849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A5715-6AED-4AED-B033-4BF125830BC0}">
      <dsp:nvSpPr>
        <dsp:cNvPr id="0" name=""/>
        <dsp:cNvSpPr/>
      </dsp:nvSpPr>
      <dsp:spPr>
        <a:xfrm>
          <a:off x="0" y="2908055"/>
          <a:ext cx="14173200"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387A68-B73D-4240-9192-616D62368BBD}">
      <dsp:nvSpPr>
        <dsp:cNvPr id="0" name=""/>
        <dsp:cNvSpPr/>
      </dsp:nvSpPr>
      <dsp:spPr>
        <a:xfrm>
          <a:off x="708660" y="2465255"/>
          <a:ext cx="9921240" cy="885600"/>
        </a:xfrm>
        <a:prstGeom prst="roundRect">
          <a:avLst/>
        </a:prstGeom>
        <a:solidFill>
          <a:srgbClr val="0159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999" tIns="0" rIns="374999"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Year 1: Regional Community Conversations</a:t>
          </a:r>
          <a:endParaRPr lang="en-US" sz="3000" kern="1200" dirty="0">
            <a:solidFill>
              <a:schemeClr val="bg1"/>
            </a:solidFill>
          </a:endParaRPr>
        </a:p>
      </dsp:txBody>
      <dsp:txXfrm>
        <a:off x="751891" y="2508486"/>
        <a:ext cx="9834778" cy="799138"/>
      </dsp:txXfrm>
    </dsp:sp>
    <dsp:sp modelId="{01D0452A-E5F9-460E-AEE7-A44C2AB311C8}">
      <dsp:nvSpPr>
        <dsp:cNvPr id="0" name=""/>
        <dsp:cNvSpPr/>
      </dsp:nvSpPr>
      <dsp:spPr>
        <a:xfrm>
          <a:off x="0" y="4268855"/>
          <a:ext cx="14173200"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D78190-5569-4F7C-BFDC-3E80BBC5EC7E}">
      <dsp:nvSpPr>
        <dsp:cNvPr id="0" name=""/>
        <dsp:cNvSpPr/>
      </dsp:nvSpPr>
      <dsp:spPr>
        <a:xfrm>
          <a:off x="708660" y="3826055"/>
          <a:ext cx="9921240" cy="885600"/>
        </a:xfrm>
        <a:prstGeom prst="roundRect">
          <a:avLst/>
        </a:prstGeom>
        <a:solidFill>
          <a:srgbClr val="0159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999" tIns="0" rIns="374999"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bg1"/>
              </a:solidFill>
              <a:latin typeface="Century Gothic" panose="020B0502020202020204" pitchFamily="34" charset="0"/>
              <a:ea typeface="Aptos" panose="020B0004020202020204" pitchFamily="34" charset="0"/>
              <a:cs typeface="Times New Roman" panose="02020603050405020304" pitchFamily="18" charset="0"/>
            </a:rPr>
            <a:t>Year 2: Create an Online Course for Consumers</a:t>
          </a:r>
          <a:endParaRPr lang="en-US" sz="3000" kern="1200" dirty="0">
            <a:solidFill>
              <a:schemeClr val="bg1"/>
            </a:solidFill>
          </a:endParaRPr>
        </a:p>
      </dsp:txBody>
      <dsp:txXfrm>
        <a:off x="751891" y="3869286"/>
        <a:ext cx="9834778" cy="799138"/>
      </dsp:txXfrm>
    </dsp:sp>
    <dsp:sp modelId="{F0F49DF7-7219-4FD5-8CCA-D098D039E3AD}">
      <dsp:nvSpPr>
        <dsp:cNvPr id="0" name=""/>
        <dsp:cNvSpPr/>
      </dsp:nvSpPr>
      <dsp:spPr>
        <a:xfrm>
          <a:off x="0" y="5629655"/>
          <a:ext cx="14173200"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C7289B-1E66-4E2F-9118-D48433FD8AD1}">
      <dsp:nvSpPr>
        <dsp:cNvPr id="0" name=""/>
        <dsp:cNvSpPr/>
      </dsp:nvSpPr>
      <dsp:spPr>
        <a:xfrm>
          <a:off x="708660" y="5186855"/>
          <a:ext cx="9921240" cy="885600"/>
        </a:xfrm>
        <a:prstGeom prst="roundRect">
          <a:avLst/>
        </a:prstGeom>
        <a:solidFill>
          <a:srgbClr val="0159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999" tIns="0" rIns="374999"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Year 3: Consumer Participatory Outreach Survey</a:t>
          </a:r>
          <a:endParaRPr lang="en-US" sz="3000" kern="1200" dirty="0">
            <a:solidFill>
              <a:schemeClr val="bg1"/>
            </a:solidFill>
          </a:endParaRPr>
        </a:p>
      </dsp:txBody>
      <dsp:txXfrm>
        <a:off x="751891" y="5230086"/>
        <a:ext cx="9834778" cy="79913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23.05.2024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to use this template: </a:t>
            </a:r>
          </a:p>
          <a:p>
            <a:endParaRPr lang="en-US"/>
          </a:p>
          <a:p>
            <a:r>
              <a:rPr lang="en-US"/>
              <a:t>1. Access the slide's template link, which will allow you to make a copy in your own Canva account.</a:t>
            </a:r>
          </a:p>
          <a:p>
            <a:r>
              <a:rPr lang="en-US"/>
              <a:t>2. Edit the presentation details on your new copy of the slide.</a:t>
            </a:r>
          </a:p>
          <a:p>
            <a:r>
              <a:rPr lang="en-US"/>
              <a:t>2. Download the slide by clicking "share," then clicking "download," and choosing which format to download in. NOTE: For </a:t>
            </a:r>
          </a:p>
          <a:p>
            <a:r>
              <a:rPr lang="en-US"/>
              <a:t> </a:t>
            </a:r>
          </a:p>
          <a:p>
            <a:r>
              <a:rPr lang="en-US"/>
              <a:t>Make your changes here in Canva, or download as a PowerPoint file type and make your changes in PowerPoint!</a:t>
            </a:r>
          </a:p>
          <a:p>
            <a:endParaRPr lang="en-US"/>
          </a:p>
          <a:p>
            <a:r>
              <a:rPr lang="en-US"/>
              <a:t>To download, click "share," "download," and select the PPTX file type.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1594B"/>
                </a:solidFill>
                <a:latin typeface="Garamond" panose="02020404030301010803" pitchFamily="18" charset="0"/>
                <a:ea typeface="Aptos" panose="020B0004020202020204" pitchFamily="34" charset="0"/>
                <a:cs typeface="Times New Roman" panose="02020603050405020304" pitchFamily="18" charset="0"/>
              </a:rPr>
              <a:t>People who </a:t>
            </a:r>
            <a:r>
              <a:rPr lang="en-US" sz="12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are unsheltered are especially vulnerable.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Stress is amplified and trauma is often occurs during environmental emergencies, only exacerbating problems.</a:t>
            </a:r>
            <a:endParaRPr lang="en-US" sz="1200" dirty="0">
              <a:solidFill>
                <a:srgbClr val="01594B"/>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659193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150414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1">
              <a:buFont typeface="Arial" panose="020B0604020202020204" pitchFamily="34" charset="0"/>
              <a:buChar char="•"/>
            </a:pPr>
            <a:r>
              <a:rPr lang="en-US" sz="1200" dirty="0">
                <a:solidFill>
                  <a:srgbClr val="01594B"/>
                </a:solidFill>
                <a:latin typeface="Century Gothic" panose="020B0502020202020204" pitchFamily="34" charset="0"/>
              </a:rPr>
              <a:t>Shelters fill up</a:t>
            </a:r>
          </a:p>
          <a:p>
            <a:pPr lvl="1">
              <a:buFont typeface="Arial" panose="020B0604020202020204" pitchFamily="34" charset="0"/>
              <a:buChar char="•"/>
            </a:pPr>
            <a:r>
              <a:rPr lang="en-US" sz="1200" dirty="0">
                <a:solidFill>
                  <a:srgbClr val="01594B"/>
                </a:solidFill>
                <a:latin typeface="Century Gothic" panose="020B0502020202020204" pitchFamily="34" charset="0"/>
              </a:rPr>
              <a:t>Long lines for limited resources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3163007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1594B"/>
                </a:solidFill>
                <a:latin typeface="Century Gothic" panose="020B0502020202020204" pitchFamily="34" charset="0"/>
              </a:rPr>
              <a:t>example of a resource card was given –people with lived experience teach a person experiencing homelessness about the resource card, so they can teach other people experiencing homelessness in their community about the card/get the information to others who may need/want it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3390487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01CC-4C77-AB47-9400-5597F98E666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271A48B-A0CE-6640-A1B3-D7353694EF3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D3F89DE-A246-FF4D-AD2F-3F9AF5EF8496}"/>
              </a:ext>
            </a:extLst>
          </p:cNvPr>
          <p:cNvSpPr>
            <a:spLocks noGrp="1"/>
          </p:cNvSpPr>
          <p:nvPr>
            <p:ph type="dt" sz="half" idx="10"/>
          </p:nvPr>
        </p:nvSpPr>
        <p:spPr/>
        <p:txBody>
          <a:bodyPr/>
          <a:lstStyle/>
          <a:p>
            <a:fld id="{1E3B45FD-D8F0-3C45-ABC9-EFE4F0E35E14}" type="datetime1">
              <a:rPr lang="en-US" smtClean="0"/>
              <a:t>5/23/2024</a:t>
            </a:fld>
            <a:endParaRPr lang="en-US"/>
          </a:p>
        </p:txBody>
      </p:sp>
      <p:sp>
        <p:nvSpPr>
          <p:cNvPr id="5" name="Footer Placeholder 4">
            <a:extLst>
              <a:ext uri="{FF2B5EF4-FFF2-40B4-BE49-F238E27FC236}">
                <a16:creationId xmlns:a16="http://schemas.microsoft.com/office/drawing/2014/main" id="{7AC102C4-08CA-4C4D-B562-1CE88EA12B0F}"/>
              </a:ext>
            </a:extLst>
          </p:cNvPr>
          <p:cNvSpPr>
            <a:spLocks noGrp="1"/>
          </p:cNvSpPr>
          <p:nvPr>
            <p:ph type="ftr" sz="quarter" idx="11"/>
          </p:nvPr>
        </p:nvSpPr>
        <p:spPr/>
        <p:txBody>
          <a:bodyPr/>
          <a:lstStyle/>
          <a:p>
            <a:r>
              <a:rPr lang="en-US"/>
              <a:t>www.nimrc.org</a:t>
            </a:r>
          </a:p>
        </p:txBody>
      </p:sp>
      <p:sp>
        <p:nvSpPr>
          <p:cNvPr id="6" name="Slide Number Placeholder 5">
            <a:extLst>
              <a:ext uri="{FF2B5EF4-FFF2-40B4-BE49-F238E27FC236}">
                <a16:creationId xmlns:a16="http://schemas.microsoft.com/office/drawing/2014/main" id="{8E06B6FA-ED5C-9446-AA09-A7C8551EC276}"/>
              </a:ext>
            </a:extLst>
          </p:cNvPr>
          <p:cNvSpPr>
            <a:spLocks noGrp="1"/>
          </p:cNvSpPr>
          <p:nvPr>
            <p:ph type="sldNum" sz="quarter" idx="12"/>
          </p:nvPr>
        </p:nvSpPr>
        <p:spPr/>
        <p:txBody>
          <a:bodyPr/>
          <a:lstStyle/>
          <a:p>
            <a:fld id="{504DF90A-4512-094E-80E7-1219F5F3CCBA}" type="slidenum">
              <a:rPr lang="en-US" smtClean="0"/>
              <a:t>‹#›</a:t>
            </a:fld>
            <a:endParaRPr lang="en-US"/>
          </a:p>
        </p:txBody>
      </p:sp>
    </p:spTree>
    <p:extLst>
      <p:ext uri="{BB962C8B-B14F-4D97-AF65-F5344CB8AC3E}">
        <p14:creationId xmlns:p14="http://schemas.microsoft.com/office/powerpoint/2010/main" val="1457894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55CD-3051-3245-83F0-28831FEB2B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4A8BCF-E463-A346-ACC6-10ADB5B993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6DF40-820F-684E-9853-3D5943B52820}"/>
              </a:ext>
            </a:extLst>
          </p:cNvPr>
          <p:cNvSpPr>
            <a:spLocks noGrp="1"/>
          </p:cNvSpPr>
          <p:nvPr>
            <p:ph type="dt" sz="half" idx="10"/>
          </p:nvPr>
        </p:nvSpPr>
        <p:spPr/>
        <p:txBody>
          <a:bodyPr/>
          <a:lstStyle/>
          <a:p>
            <a:fld id="{C0DC8F1F-99D3-1342-8DA3-BF6C9104C9C1}" type="datetime1">
              <a:rPr lang="en-US" smtClean="0"/>
              <a:t>5/23/2024</a:t>
            </a:fld>
            <a:endParaRPr lang="en-US"/>
          </a:p>
        </p:txBody>
      </p:sp>
      <p:sp>
        <p:nvSpPr>
          <p:cNvPr id="5" name="Footer Placeholder 4">
            <a:extLst>
              <a:ext uri="{FF2B5EF4-FFF2-40B4-BE49-F238E27FC236}">
                <a16:creationId xmlns:a16="http://schemas.microsoft.com/office/drawing/2014/main" id="{8F71A412-AF02-7C40-9E56-3FCE34E08794}"/>
              </a:ext>
            </a:extLst>
          </p:cNvPr>
          <p:cNvSpPr>
            <a:spLocks noGrp="1"/>
          </p:cNvSpPr>
          <p:nvPr>
            <p:ph type="ftr" sz="quarter" idx="11"/>
          </p:nvPr>
        </p:nvSpPr>
        <p:spPr/>
        <p:txBody>
          <a:bodyPr/>
          <a:lstStyle/>
          <a:p>
            <a:r>
              <a:rPr lang="en-US"/>
              <a:t>www.nimrc.org</a:t>
            </a:r>
          </a:p>
        </p:txBody>
      </p:sp>
      <p:sp>
        <p:nvSpPr>
          <p:cNvPr id="6" name="Slide Number Placeholder 5">
            <a:extLst>
              <a:ext uri="{FF2B5EF4-FFF2-40B4-BE49-F238E27FC236}">
                <a16:creationId xmlns:a16="http://schemas.microsoft.com/office/drawing/2014/main" id="{D3B2FA4E-C24A-1B47-9B1F-7C2C2F80854A}"/>
              </a:ext>
            </a:extLst>
          </p:cNvPr>
          <p:cNvSpPr>
            <a:spLocks noGrp="1"/>
          </p:cNvSpPr>
          <p:nvPr>
            <p:ph type="sldNum" sz="quarter" idx="12"/>
          </p:nvPr>
        </p:nvSpPr>
        <p:spPr/>
        <p:txBody>
          <a:bodyPr/>
          <a:lstStyle/>
          <a:p>
            <a:fld id="{504DF90A-4512-094E-80E7-1219F5F3CCBA}" type="slidenum">
              <a:rPr lang="en-US" smtClean="0"/>
              <a:t>‹#›</a:t>
            </a:fld>
            <a:endParaRPr lang="en-US"/>
          </a:p>
        </p:txBody>
      </p:sp>
    </p:spTree>
    <p:extLst>
      <p:ext uri="{BB962C8B-B14F-4D97-AF65-F5344CB8AC3E}">
        <p14:creationId xmlns:p14="http://schemas.microsoft.com/office/powerpoint/2010/main" val="1733236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00D35-C32E-7041-86F5-37690D3538E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73F47F3-F01B-CE4A-9D25-50ECA2A19A5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9B3B1F-2928-CC4B-9E71-454FBDC26CB0}"/>
              </a:ext>
            </a:extLst>
          </p:cNvPr>
          <p:cNvSpPr>
            <a:spLocks noGrp="1"/>
          </p:cNvSpPr>
          <p:nvPr>
            <p:ph type="dt" sz="half" idx="10"/>
          </p:nvPr>
        </p:nvSpPr>
        <p:spPr/>
        <p:txBody>
          <a:bodyPr/>
          <a:lstStyle/>
          <a:p>
            <a:fld id="{90702E13-329A-0747-9759-C3BFDA035737}" type="datetime1">
              <a:rPr lang="en-US" smtClean="0"/>
              <a:t>5/23/2024</a:t>
            </a:fld>
            <a:endParaRPr lang="en-US"/>
          </a:p>
        </p:txBody>
      </p:sp>
      <p:sp>
        <p:nvSpPr>
          <p:cNvPr id="5" name="Footer Placeholder 4">
            <a:extLst>
              <a:ext uri="{FF2B5EF4-FFF2-40B4-BE49-F238E27FC236}">
                <a16:creationId xmlns:a16="http://schemas.microsoft.com/office/drawing/2014/main" id="{35D9C85D-243A-C940-B05A-91B5D076F0CC}"/>
              </a:ext>
            </a:extLst>
          </p:cNvPr>
          <p:cNvSpPr>
            <a:spLocks noGrp="1"/>
          </p:cNvSpPr>
          <p:nvPr>
            <p:ph type="ftr" sz="quarter" idx="11"/>
          </p:nvPr>
        </p:nvSpPr>
        <p:spPr/>
        <p:txBody>
          <a:bodyPr/>
          <a:lstStyle/>
          <a:p>
            <a:r>
              <a:rPr lang="en-US"/>
              <a:t>www.nimrc.org</a:t>
            </a:r>
          </a:p>
        </p:txBody>
      </p:sp>
      <p:sp>
        <p:nvSpPr>
          <p:cNvPr id="6" name="Slide Number Placeholder 5">
            <a:extLst>
              <a:ext uri="{FF2B5EF4-FFF2-40B4-BE49-F238E27FC236}">
                <a16:creationId xmlns:a16="http://schemas.microsoft.com/office/drawing/2014/main" id="{392A3E52-DA38-D14B-8329-4F0B59D5FC32}"/>
              </a:ext>
            </a:extLst>
          </p:cNvPr>
          <p:cNvSpPr>
            <a:spLocks noGrp="1"/>
          </p:cNvSpPr>
          <p:nvPr>
            <p:ph type="sldNum" sz="quarter" idx="12"/>
          </p:nvPr>
        </p:nvSpPr>
        <p:spPr/>
        <p:txBody>
          <a:bodyPr/>
          <a:lstStyle/>
          <a:p>
            <a:fld id="{504DF90A-4512-094E-80E7-1219F5F3CCBA}" type="slidenum">
              <a:rPr lang="en-US" smtClean="0"/>
              <a:t>‹#›</a:t>
            </a:fld>
            <a:endParaRPr lang="en-US"/>
          </a:p>
        </p:txBody>
      </p:sp>
    </p:spTree>
    <p:extLst>
      <p:ext uri="{BB962C8B-B14F-4D97-AF65-F5344CB8AC3E}">
        <p14:creationId xmlns:p14="http://schemas.microsoft.com/office/powerpoint/2010/main" val="161651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344A-E423-684F-BEB0-86D624D33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80F042-78C0-CF4B-B414-A5515F98646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626D03-67D6-8148-B5A2-4D1C8A6E3E9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86A660-9800-6A4F-AC25-D46673A59A62}"/>
              </a:ext>
            </a:extLst>
          </p:cNvPr>
          <p:cNvSpPr>
            <a:spLocks noGrp="1"/>
          </p:cNvSpPr>
          <p:nvPr>
            <p:ph type="dt" sz="half" idx="10"/>
          </p:nvPr>
        </p:nvSpPr>
        <p:spPr/>
        <p:txBody>
          <a:bodyPr/>
          <a:lstStyle/>
          <a:p>
            <a:fld id="{80B86126-7FDB-8640-BB39-268454EEC069}" type="datetime1">
              <a:rPr lang="en-US" smtClean="0"/>
              <a:t>5/23/2024</a:t>
            </a:fld>
            <a:endParaRPr lang="en-US"/>
          </a:p>
        </p:txBody>
      </p:sp>
      <p:sp>
        <p:nvSpPr>
          <p:cNvPr id="6" name="Footer Placeholder 5">
            <a:extLst>
              <a:ext uri="{FF2B5EF4-FFF2-40B4-BE49-F238E27FC236}">
                <a16:creationId xmlns:a16="http://schemas.microsoft.com/office/drawing/2014/main" id="{9588D48E-08C1-594A-9A2D-ABCE2DEBF114}"/>
              </a:ext>
            </a:extLst>
          </p:cNvPr>
          <p:cNvSpPr>
            <a:spLocks noGrp="1"/>
          </p:cNvSpPr>
          <p:nvPr>
            <p:ph type="ftr" sz="quarter" idx="11"/>
          </p:nvPr>
        </p:nvSpPr>
        <p:spPr/>
        <p:txBody>
          <a:bodyPr/>
          <a:lstStyle/>
          <a:p>
            <a:r>
              <a:rPr lang="en-US"/>
              <a:t>www.nimrc.org</a:t>
            </a:r>
          </a:p>
        </p:txBody>
      </p:sp>
      <p:sp>
        <p:nvSpPr>
          <p:cNvPr id="7" name="Slide Number Placeholder 6">
            <a:extLst>
              <a:ext uri="{FF2B5EF4-FFF2-40B4-BE49-F238E27FC236}">
                <a16:creationId xmlns:a16="http://schemas.microsoft.com/office/drawing/2014/main" id="{4FE01C10-459B-694B-A08E-2E6D69893531}"/>
              </a:ext>
            </a:extLst>
          </p:cNvPr>
          <p:cNvSpPr>
            <a:spLocks noGrp="1"/>
          </p:cNvSpPr>
          <p:nvPr>
            <p:ph type="sldNum" sz="quarter" idx="12"/>
          </p:nvPr>
        </p:nvSpPr>
        <p:spPr/>
        <p:txBody>
          <a:bodyPr/>
          <a:lstStyle/>
          <a:p>
            <a:fld id="{504DF90A-4512-094E-80E7-1219F5F3CCBA}" type="slidenum">
              <a:rPr lang="en-US" smtClean="0"/>
              <a:t>‹#›</a:t>
            </a:fld>
            <a:endParaRPr lang="en-US"/>
          </a:p>
        </p:txBody>
      </p:sp>
    </p:spTree>
    <p:extLst>
      <p:ext uri="{BB962C8B-B14F-4D97-AF65-F5344CB8AC3E}">
        <p14:creationId xmlns:p14="http://schemas.microsoft.com/office/powerpoint/2010/main" val="147402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DC4F-5576-AD4B-844D-70F2501EA07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588476-131B-A24F-9E27-2E7637BBAD6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8476CFC-DBE5-3B4C-9B52-6E3F20362FD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6E1587-13EE-1B4D-A277-674709AE1AA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1251863-327C-8C4D-9D64-E42059B6BF4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D00DBF-A486-574D-8F32-9DD4A22C9ADE}"/>
              </a:ext>
            </a:extLst>
          </p:cNvPr>
          <p:cNvSpPr>
            <a:spLocks noGrp="1"/>
          </p:cNvSpPr>
          <p:nvPr>
            <p:ph type="dt" sz="half" idx="10"/>
          </p:nvPr>
        </p:nvSpPr>
        <p:spPr/>
        <p:txBody>
          <a:bodyPr/>
          <a:lstStyle/>
          <a:p>
            <a:fld id="{32E2EC41-7B1B-0645-8DF8-A1E287FB1F90}" type="datetime1">
              <a:rPr lang="en-US" smtClean="0"/>
              <a:t>5/23/2024</a:t>
            </a:fld>
            <a:endParaRPr lang="en-US"/>
          </a:p>
        </p:txBody>
      </p:sp>
      <p:sp>
        <p:nvSpPr>
          <p:cNvPr id="8" name="Footer Placeholder 7">
            <a:extLst>
              <a:ext uri="{FF2B5EF4-FFF2-40B4-BE49-F238E27FC236}">
                <a16:creationId xmlns:a16="http://schemas.microsoft.com/office/drawing/2014/main" id="{1689386C-BC07-8440-9ECE-AD9441388B85}"/>
              </a:ext>
            </a:extLst>
          </p:cNvPr>
          <p:cNvSpPr>
            <a:spLocks noGrp="1"/>
          </p:cNvSpPr>
          <p:nvPr>
            <p:ph type="ftr" sz="quarter" idx="11"/>
          </p:nvPr>
        </p:nvSpPr>
        <p:spPr/>
        <p:txBody>
          <a:bodyPr/>
          <a:lstStyle/>
          <a:p>
            <a:r>
              <a:rPr lang="en-US"/>
              <a:t>www.nimrc.org</a:t>
            </a:r>
          </a:p>
        </p:txBody>
      </p:sp>
      <p:sp>
        <p:nvSpPr>
          <p:cNvPr id="9" name="Slide Number Placeholder 8">
            <a:extLst>
              <a:ext uri="{FF2B5EF4-FFF2-40B4-BE49-F238E27FC236}">
                <a16:creationId xmlns:a16="http://schemas.microsoft.com/office/drawing/2014/main" id="{39055D39-E550-3149-81EB-19DEF3F19253}"/>
              </a:ext>
            </a:extLst>
          </p:cNvPr>
          <p:cNvSpPr>
            <a:spLocks noGrp="1"/>
          </p:cNvSpPr>
          <p:nvPr>
            <p:ph type="sldNum" sz="quarter" idx="12"/>
          </p:nvPr>
        </p:nvSpPr>
        <p:spPr/>
        <p:txBody>
          <a:bodyPr/>
          <a:lstStyle/>
          <a:p>
            <a:fld id="{504DF90A-4512-094E-80E7-1219F5F3CCBA}" type="slidenum">
              <a:rPr lang="en-US" smtClean="0"/>
              <a:t>‹#›</a:t>
            </a:fld>
            <a:endParaRPr lang="en-US"/>
          </a:p>
        </p:txBody>
      </p:sp>
    </p:spTree>
    <p:extLst>
      <p:ext uri="{BB962C8B-B14F-4D97-AF65-F5344CB8AC3E}">
        <p14:creationId xmlns:p14="http://schemas.microsoft.com/office/powerpoint/2010/main" val="1263551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0880D-DB0A-DE44-99FD-C8DEC003CF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C14B2-1FE6-C44D-9EFE-7914062D1B1E}"/>
              </a:ext>
            </a:extLst>
          </p:cNvPr>
          <p:cNvSpPr>
            <a:spLocks noGrp="1"/>
          </p:cNvSpPr>
          <p:nvPr>
            <p:ph type="dt" sz="half" idx="10"/>
          </p:nvPr>
        </p:nvSpPr>
        <p:spPr/>
        <p:txBody>
          <a:bodyPr/>
          <a:lstStyle/>
          <a:p>
            <a:fld id="{7B231F90-119F-5C4F-BCCD-51D75A5D12CC}" type="datetime1">
              <a:rPr lang="en-US" smtClean="0"/>
              <a:t>5/23/2024</a:t>
            </a:fld>
            <a:endParaRPr lang="en-US"/>
          </a:p>
        </p:txBody>
      </p:sp>
      <p:sp>
        <p:nvSpPr>
          <p:cNvPr id="4" name="Footer Placeholder 3">
            <a:extLst>
              <a:ext uri="{FF2B5EF4-FFF2-40B4-BE49-F238E27FC236}">
                <a16:creationId xmlns:a16="http://schemas.microsoft.com/office/drawing/2014/main" id="{A2A505EA-AE97-D745-B160-194892CDD5BF}"/>
              </a:ext>
            </a:extLst>
          </p:cNvPr>
          <p:cNvSpPr>
            <a:spLocks noGrp="1"/>
          </p:cNvSpPr>
          <p:nvPr>
            <p:ph type="ftr" sz="quarter" idx="11"/>
          </p:nvPr>
        </p:nvSpPr>
        <p:spPr/>
        <p:txBody>
          <a:bodyPr/>
          <a:lstStyle/>
          <a:p>
            <a:r>
              <a:rPr lang="en-US"/>
              <a:t>www.nimrc.org</a:t>
            </a:r>
          </a:p>
        </p:txBody>
      </p:sp>
      <p:sp>
        <p:nvSpPr>
          <p:cNvPr id="5" name="Slide Number Placeholder 4">
            <a:extLst>
              <a:ext uri="{FF2B5EF4-FFF2-40B4-BE49-F238E27FC236}">
                <a16:creationId xmlns:a16="http://schemas.microsoft.com/office/drawing/2014/main" id="{F3FF204F-2CE9-5E45-89F0-3C863ADFBC21}"/>
              </a:ext>
            </a:extLst>
          </p:cNvPr>
          <p:cNvSpPr>
            <a:spLocks noGrp="1"/>
          </p:cNvSpPr>
          <p:nvPr>
            <p:ph type="sldNum" sz="quarter" idx="12"/>
          </p:nvPr>
        </p:nvSpPr>
        <p:spPr/>
        <p:txBody>
          <a:bodyPr/>
          <a:lstStyle/>
          <a:p>
            <a:fld id="{504DF90A-4512-094E-80E7-1219F5F3CCBA}" type="slidenum">
              <a:rPr lang="en-US" smtClean="0"/>
              <a:t>‹#›</a:t>
            </a:fld>
            <a:endParaRPr lang="en-US"/>
          </a:p>
        </p:txBody>
      </p:sp>
    </p:spTree>
    <p:extLst>
      <p:ext uri="{BB962C8B-B14F-4D97-AF65-F5344CB8AC3E}">
        <p14:creationId xmlns:p14="http://schemas.microsoft.com/office/powerpoint/2010/main" val="1154757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50AFFD-521D-0E44-89B8-5CEB6D80AB4A}"/>
              </a:ext>
            </a:extLst>
          </p:cNvPr>
          <p:cNvSpPr>
            <a:spLocks noGrp="1"/>
          </p:cNvSpPr>
          <p:nvPr>
            <p:ph type="dt" sz="half" idx="10"/>
          </p:nvPr>
        </p:nvSpPr>
        <p:spPr/>
        <p:txBody>
          <a:bodyPr/>
          <a:lstStyle/>
          <a:p>
            <a:fld id="{3FABFE36-BD81-9F45-8262-4F1D5741159C}" type="datetime1">
              <a:rPr lang="en-US" smtClean="0"/>
              <a:t>5/23/2024</a:t>
            </a:fld>
            <a:endParaRPr lang="en-US"/>
          </a:p>
        </p:txBody>
      </p:sp>
      <p:sp>
        <p:nvSpPr>
          <p:cNvPr id="3" name="Footer Placeholder 2">
            <a:extLst>
              <a:ext uri="{FF2B5EF4-FFF2-40B4-BE49-F238E27FC236}">
                <a16:creationId xmlns:a16="http://schemas.microsoft.com/office/drawing/2014/main" id="{AB66785F-DE94-0E44-B8BE-08F904CDDC5B}"/>
              </a:ext>
            </a:extLst>
          </p:cNvPr>
          <p:cNvSpPr>
            <a:spLocks noGrp="1"/>
          </p:cNvSpPr>
          <p:nvPr>
            <p:ph type="ftr" sz="quarter" idx="11"/>
          </p:nvPr>
        </p:nvSpPr>
        <p:spPr/>
        <p:txBody>
          <a:bodyPr/>
          <a:lstStyle/>
          <a:p>
            <a:r>
              <a:rPr lang="en-US"/>
              <a:t>www.nimrc.org</a:t>
            </a:r>
          </a:p>
        </p:txBody>
      </p:sp>
      <p:sp>
        <p:nvSpPr>
          <p:cNvPr id="4" name="Slide Number Placeholder 3">
            <a:extLst>
              <a:ext uri="{FF2B5EF4-FFF2-40B4-BE49-F238E27FC236}">
                <a16:creationId xmlns:a16="http://schemas.microsoft.com/office/drawing/2014/main" id="{545BFB3B-ADDA-BC4F-B37C-8C6E2F8F80DD}"/>
              </a:ext>
            </a:extLst>
          </p:cNvPr>
          <p:cNvSpPr>
            <a:spLocks noGrp="1"/>
          </p:cNvSpPr>
          <p:nvPr>
            <p:ph type="sldNum" sz="quarter" idx="12"/>
          </p:nvPr>
        </p:nvSpPr>
        <p:spPr/>
        <p:txBody>
          <a:bodyPr/>
          <a:lstStyle/>
          <a:p>
            <a:fld id="{504DF90A-4512-094E-80E7-1219F5F3CCBA}" type="slidenum">
              <a:rPr lang="en-US" smtClean="0"/>
              <a:t>‹#›</a:t>
            </a:fld>
            <a:endParaRPr lang="en-US"/>
          </a:p>
        </p:txBody>
      </p:sp>
    </p:spTree>
    <p:extLst>
      <p:ext uri="{BB962C8B-B14F-4D97-AF65-F5344CB8AC3E}">
        <p14:creationId xmlns:p14="http://schemas.microsoft.com/office/powerpoint/2010/main" val="3928873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E655-A1F2-C246-8E7A-D5487690342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4C6534E-D56B-224C-AFEB-892AAB819F9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A0EF2C-FD8C-B144-B9AE-F88684AE2F7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7956C1A-57C4-9E49-93EC-E0A7E972790C}"/>
              </a:ext>
            </a:extLst>
          </p:cNvPr>
          <p:cNvSpPr>
            <a:spLocks noGrp="1"/>
          </p:cNvSpPr>
          <p:nvPr>
            <p:ph type="dt" sz="half" idx="10"/>
          </p:nvPr>
        </p:nvSpPr>
        <p:spPr/>
        <p:txBody>
          <a:bodyPr/>
          <a:lstStyle/>
          <a:p>
            <a:fld id="{B5AF1C3C-C48F-7949-A490-0393823D411F}" type="datetime1">
              <a:rPr lang="en-US" smtClean="0"/>
              <a:t>5/23/2024</a:t>
            </a:fld>
            <a:endParaRPr lang="en-US"/>
          </a:p>
        </p:txBody>
      </p:sp>
      <p:sp>
        <p:nvSpPr>
          <p:cNvPr id="6" name="Footer Placeholder 5">
            <a:extLst>
              <a:ext uri="{FF2B5EF4-FFF2-40B4-BE49-F238E27FC236}">
                <a16:creationId xmlns:a16="http://schemas.microsoft.com/office/drawing/2014/main" id="{EEC319E8-FDEF-9D44-B7FB-0961AECCF26A}"/>
              </a:ext>
            </a:extLst>
          </p:cNvPr>
          <p:cNvSpPr>
            <a:spLocks noGrp="1"/>
          </p:cNvSpPr>
          <p:nvPr>
            <p:ph type="ftr" sz="quarter" idx="11"/>
          </p:nvPr>
        </p:nvSpPr>
        <p:spPr/>
        <p:txBody>
          <a:bodyPr/>
          <a:lstStyle/>
          <a:p>
            <a:r>
              <a:rPr lang="en-US"/>
              <a:t>www.nimrc.org</a:t>
            </a:r>
          </a:p>
        </p:txBody>
      </p:sp>
      <p:sp>
        <p:nvSpPr>
          <p:cNvPr id="7" name="Slide Number Placeholder 6">
            <a:extLst>
              <a:ext uri="{FF2B5EF4-FFF2-40B4-BE49-F238E27FC236}">
                <a16:creationId xmlns:a16="http://schemas.microsoft.com/office/drawing/2014/main" id="{C412AE08-1354-124A-B7C5-158A1F0E9636}"/>
              </a:ext>
            </a:extLst>
          </p:cNvPr>
          <p:cNvSpPr>
            <a:spLocks noGrp="1"/>
          </p:cNvSpPr>
          <p:nvPr>
            <p:ph type="sldNum" sz="quarter" idx="12"/>
          </p:nvPr>
        </p:nvSpPr>
        <p:spPr/>
        <p:txBody>
          <a:bodyPr/>
          <a:lstStyle/>
          <a:p>
            <a:fld id="{504DF90A-4512-094E-80E7-1219F5F3CCBA}" type="slidenum">
              <a:rPr lang="en-US" smtClean="0"/>
              <a:t>‹#›</a:t>
            </a:fld>
            <a:endParaRPr lang="en-US"/>
          </a:p>
        </p:txBody>
      </p:sp>
    </p:spTree>
    <p:extLst>
      <p:ext uri="{BB962C8B-B14F-4D97-AF65-F5344CB8AC3E}">
        <p14:creationId xmlns:p14="http://schemas.microsoft.com/office/powerpoint/2010/main" val="3274986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84555-C255-5F41-B4E6-D4710054873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BBDEACD-8943-0A41-802A-8E88BCFA8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CA4E4BE-3A33-3B4A-BEC5-8D667A8E0C6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15F7D67-D16F-8741-B623-D8AE166B9314}"/>
              </a:ext>
            </a:extLst>
          </p:cNvPr>
          <p:cNvSpPr>
            <a:spLocks noGrp="1"/>
          </p:cNvSpPr>
          <p:nvPr>
            <p:ph type="dt" sz="half" idx="10"/>
          </p:nvPr>
        </p:nvSpPr>
        <p:spPr/>
        <p:txBody>
          <a:bodyPr/>
          <a:lstStyle/>
          <a:p>
            <a:fld id="{42C897A8-AFD6-5744-9347-420F9CB57753}" type="datetime1">
              <a:rPr lang="en-US" smtClean="0"/>
              <a:t>5/23/2024</a:t>
            </a:fld>
            <a:endParaRPr lang="en-US"/>
          </a:p>
        </p:txBody>
      </p:sp>
      <p:sp>
        <p:nvSpPr>
          <p:cNvPr id="6" name="Footer Placeholder 5">
            <a:extLst>
              <a:ext uri="{FF2B5EF4-FFF2-40B4-BE49-F238E27FC236}">
                <a16:creationId xmlns:a16="http://schemas.microsoft.com/office/drawing/2014/main" id="{3899FDC6-C9F4-354C-B386-F679886DB9D5}"/>
              </a:ext>
            </a:extLst>
          </p:cNvPr>
          <p:cNvSpPr>
            <a:spLocks noGrp="1"/>
          </p:cNvSpPr>
          <p:nvPr>
            <p:ph type="ftr" sz="quarter" idx="11"/>
          </p:nvPr>
        </p:nvSpPr>
        <p:spPr/>
        <p:txBody>
          <a:bodyPr/>
          <a:lstStyle/>
          <a:p>
            <a:r>
              <a:rPr lang="en-US"/>
              <a:t>www.nimrc.org</a:t>
            </a:r>
          </a:p>
        </p:txBody>
      </p:sp>
      <p:sp>
        <p:nvSpPr>
          <p:cNvPr id="7" name="Slide Number Placeholder 6">
            <a:extLst>
              <a:ext uri="{FF2B5EF4-FFF2-40B4-BE49-F238E27FC236}">
                <a16:creationId xmlns:a16="http://schemas.microsoft.com/office/drawing/2014/main" id="{61528DFA-4ECA-C547-9427-7E5B94DAFEC3}"/>
              </a:ext>
            </a:extLst>
          </p:cNvPr>
          <p:cNvSpPr>
            <a:spLocks noGrp="1"/>
          </p:cNvSpPr>
          <p:nvPr>
            <p:ph type="sldNum" sz="quarter" idx="12"/>
          </p:nvPr>
        </p:nvSpPr>
        <p:spPr/>
        <p:txBody>
          <a:bodyPr/>
          <a:lstStyle/>
          <a:p>
            <a:fld id="{504DF90A-4512-094E-80E7-1219F5F3CCBA}" type="slidenum">
              <a:rPr lang="en-US" smtClean="0"/>
              <a:t>‹#›</a:t>
            </a:fld>
            <a:endParaRPr lang="en-US"/>
          </a:p>
        </p:txBody>
      </p:sp>
    </p:spTree>
    <p:extLst>
      <p:ext uri="{BB962C8B-B14F-4D97-AF65-F5344CB8AC3E}">
        <p14:creationId xmlns:p14="http://schemas.microsoft.com/office/powerpoint/2010/main" val="870148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0FDF-6DBB-3F44-B270-2EF92784E6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E2774B-FE67-7C4B-8700-249FA1E947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E8537-D9A6-D14F-B3C4-7B697D6FBC3C}"/>
              </a:ext>
            </a:extLst>
          </p:cNvPr>
          <p:cNvSpPr>
            <a:spLocks noGrp="1"/>
          </p:cNvSpPr>
          <p:nvPr>
            <p:ph type="dt" sz="half" idx="10"/>
          </p:nvPr>
        </p:nvSpPr>
        <p:spPr/>
        <p:txBody>
          <a:bodyPr/>
          <a:lstStyle/>
          <a:p>
            <a:fld id="{845CDED3-2B5B-9647-828E-A32E53B618A3}" type="datetime1">
              <a:rPr lang="en-US" smtClean="0"/>
              <a:t>5/23/2024</a:t>
            </a:fld>
            <a:endParaRPr lang="en-US"/>
          </a:p>
        </p:txBody>
      </p:sp>
      <p:sp>
        <p:nvSpPr>
          <p:cNvPr id="5" name="Footer Placeholder 4">
            <a:extLst>
              <a:ext uri="{FF2B5EF4-FFF2-40B4-BE49-F238E27FC236}">
                <a16:creationId xmlns:a16="http://schemas.microsoft.com/office/drawing/2014/main" id="{D2A7D94F-CA7C-E846-959C-3B2D14FFF542}"/>
              </a:ext>
            </a:extLst>
          </p:cNvPr>
          <p:cNvSpPr>
            <a:spLocks noGrp="1"/>
          </p:cNvSpPr>
          <p:nvPr>
            <p:ph type="ftr" sz="quarter" idx="11"/>
          </p:nvPr>
        </p:nvSpPr>
        <p:spPr/>
        <p:txBody>
          <a:bodyPr/>
          <a:lstStyle/>
          <a:p>
            <a:r>
              <a:rPr lang="en-US"/>
              <a:t>www.nimrc.org</a:t>
            </a:r>
          </a:p>
        </p:txBody>
      </p:sp>
      <p:sp>
        <p:nvSpPr>
          <p:cNvPr id="6" name="Slide Number Placeholder 5">
            <a:extLst>
              <a:ext uri="{FF2B5EF4-FFF2-40B4-BE49-F238E27FC236}">
                <a16:creationId xmlns:a16="http://schemas.microsoft.com/office/drawing/2014/main" id="{4AB180F2-3EFF-F440-8F33-028CE2BDAEB2}"/>
              </a:ext>
            </a:extLst>
          </p:cNvPr>
          <p:cNvSpPr>
            <a:spLocks noGrp="1"/>
          </p:cNvSpPr>
          <p:nvPr>
            <p:ph type="sldNum" sz="quarter" idx="12"/>
          </p:nvPr>
        </p:nvSpPr>
        <p:spPr/>
        <p:txBody>
          <a:bodyPr/>
          <a:lstStyle/>
          <a:p>
            <a:fld id="{504DF90A-4512-094E-80E7-1219F5F3CCBA}" type="slidenum">
              <a:rPr lang="en-US" smtClean="0"/>
              <a:t>‹#›</a:t>
            </a:fld>
            <a:endParaRPr lang="en-US"/>
          </a:p>
        </p:txBody>
      </p:sp>
    </p:spTree>
    <p:extLst>
      <p:ext uri="{BB962C8B-B14F-4D97-AF65-F5344CB8AC3E}">
        <p14:creationId xmlns:p14="http://schemas.microsoft.com/office/powerpoint/2010/main" val="2068918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C6DDE3-CB7F-5B4D-A4EC-F08101C2188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7C1308-869C-F147-B01A-9DE4F8A74EA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A98D1-F901-F64D-8098-E45B930D2A7F}"/>
              </a:ext>
            </a:extLst>
          </p:cNvPr>
          <p:cNvSpPr>
            <a:spLocks noGrp="1"/>
          </p:cNvSpPr>
          <p:nvPr>
            <p:ph type="dt" sz="half" idx="10"/>
          </p:nvPr>
        </p:nvSpPr>
        <p:spPr/>
        <p:txBody>
          <a:bodyPr/>
          <a:lstStyle/>
          <a:p>
            <a:fld id="{9927DF22-10B6-A14F-9E42-3069E3C05186}" type="datetime1">
              <a:rPr lang="en-US" smtClean="0"/>
              <a:t>5/23/2024</a:t>
            </a:fld>
            <a:endParaRPr lang="en-US"/>
          </a:p>
        </p:txBody>
      </p:sp>
      <p:sp>
        <p:nvSpPr>
          <p:cNvPr id="5" name="Footer Placeholder 4">
            <a:extLst>
              <a:ext uri="{FF2B5EF4-FFF2-40B4-BE49-F238E27FC236}">
                <a16:creationId xmlns:a16="http://schemas.microsoft.com/office/drawing/2014/main" id="{D8F065F4-A680-1A43-8E8C-B5BAA03E4CCB}"/>
              </a:ext>
            </a:extLst>
          </p:cNvPr>
          <p:cNvSpPr>
            <a:spLocks noGrp="1"/>
          </p:cNvSpPr>
          <p:nvPr>
            <p:ph type="ftr" sz="quarter" idx="11"/>
          </p:nvPr>
        </p:nvSpPr>
        <p:spPr/>
        <p:txBody>
          <a:bodyPr/>
          <a:lstStyle/>
          <a:p>
            <a:r>
              <a:rPr lang="en-US"/>
              <a:t>www.nimrc.org</a:t>
            </a:r>
          </a:p>
        </p:txBody>
      </p:sp>
      <p:sp>
        <p:nvSpPr>
          <p:cNvPr id="6" name="Slide Number Placeholder 5">
            <a:extLst>
              <a:ext uri="{FF2B5EF4-FFF2-40B4-BE49-F238E27FC236}">
                <a16:creationId xmlns:a16="http://schemas.microsoft.com/office/drawing/2014/main" id="{F5FD4097-8107-074C-8276-CC9DCA65D5D1}"/>
              </a:ext>
            </a:extLst>
          </p:cNvPr>
          <p:cNvSpPr>
            <a:spLocks noGrp="1"/>
          </p:cNvSpPr>
          <p:nvPr>
            <p:ph type="sldNum" sz="quarter" idx="12"/>
          </p:nvPr>
        </p:nvSpPr>
        <p:spPr/>
        <p:txBody>
          <a:bodyPr/>
          <a:lstStyle/>
          <a:p>
            <a:fld id="{504DF90A-4512-094E-80E7-1219F5F3CCBA}" type="slidenum">
              <a:rPr lang="en-US" smtClean="0"/>
              <a:t>‹#›</a:t>
            </a:fld>
            <a:endParaRPr lang="en-US"/>
          </a:p>
        </p:txBody>
      </p:sp>
    </p:spTree>
    <p:extLst>
      <p:ext uri="{BB962C8B-B14F-4D97-AF65-F5344CB8AC3E}">
        <p14:creationId xmlns:p14="http://schemas.microsoft.com/office/powerpoint/2010/main" val="2167041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24B2-984A-60E3-38DB-B8891DFB146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972E160-4660-73E4-4488-49B805F7294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38B20C6-CA07-9422-5C6A-0CEB62124220}"/>
              </a:ext>
            </a:extLst>
          </p:cNvPr>
          <p:cNvSpPr>
            <a:spLocks noGrp="1"/>
          </p:cNvSpPr>
          <p:nvPr>
            <p:ph type="dt" sz="half" idx="10"/>
          </p:nvPr>
        </p:nvSpPr>
        <p:spPr/>
        <p:txBody>
          <a:bodyPr/>
          <a:lstStyle/>
          <a:p>
            <a:fld id="{25E01740-D91F-42DC-BEE5-2374C7F9D90B}" type="datetimeFigureOut">
              <a:rPr lang="en-US" smtClean="0"/>
              <a:t>5/23/2024</a:t>
            </a:fld>
            <a:endParaRPr lang="en-US"/>
          </a:p>
        </p:txBody>
      </p:sp>
      <p:sp>
        <p:nvSpPr>
          <p:cNvPr id="5" name="Footer Placeholder 4">
            <a:extLst>
              <a:ext uri="{FF2B5EF4-FFF2-40B4-BE49-F238E27FC236}">
                <a16:creationId xmlns:a16="http://schemas.microsoft.com/office/drawing/2014/main" id="{EA16778D-3315-4867-13CF-D647601E13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0691B-6400-31D0-C7DF-0DBF93247921}"/>
              </a:ext>
            </a:extLst>
          </p:cNvPr>
          <p:cNvSpPr>
            <a:spLocks noGrp="1"/>
          </p:cNvSpPr>
          <p:nvPr>
            <p:ph type="sldNum" sz="quarter" idx="12"/>
          </p:nvPr>
        </p:nvSpPr>
        <p:spPr/>
        <p:txBody>
          <a:bodyPr/>
          <a:lstStyle/>
          <a:p>
            <a:fld id="{CC7A19FA-9414-4B59-B20D-BF739FF555DB}" type="slidenum">
              <a:rPr lang="en-US" smtClean="0"/>
              <a:t>‹#›</a:t>
            </a:fld>
            <a:endParaRPr lang="en-US"/>
          </a:p>
        </p:txBody>
      </p:sp>
    </p:spTree>
    <p:extLst>
      <p:ext uri="{BB962C8B-B14F-4D97-AF65-F5344CB8AC3E}">
        <p14:creationId xmlns:p14="http://schemas.microsoft.com/office/powerpoint/2010/main" val="1791017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AA160-70B1-75D2-0433-203168784D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728A3-4FC5-347A-5F19-66BEC40A1E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62FEB-85D2-453E-9F8F-90927B163EB4}"/>
              </a:ext>
            </a:extLst>
          </p:cNvPr>
          <p:cNvSpPr>
            <a:spLocks noGrp="1"/>
          </p:cNvSpPr>
          <p:nvPr>
            <p:ph type="dt" sz="half" idx="10"/>
          </p:nvPr>
        </p:nvSpPr>
        <p:spPr/>
        <p:txBody>
          <a:bodyPr/>
          <a:lstStyle/>
          <a:p>
            <a:fld id="{25E01740-D91F-42DC-BEE5-2374C7F9D90B}" type="datetimeFigureOut">
              <a:rPr lang="en-US" smtClean="0"/>
              <a:t>5/23/2024</a:t>
            </a:fld>
            <a:endParaRPr lang="en-US"/>
          </a:p>
        </p:txBody>
      </p:sp>
      <p:sp>
        <p:nvSpPr>
          <p:cNvPr id="5" name="Footer Placeholder 4">
            <a:extLst>
              <a:ext uri="{FF2B5EF4-FFF2-40B4-BE49-F238E27FC236}">
                <a16:creationId xmlns:a16="http://schemas.microsoft.com/office/drawing/2014/main" id="{80E4EB5F-7371-49FD-B729-8878CDEA5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AACF7-E56B-1FF7-34A3-6888F7A8BF28}"/>
              </a:ext>
            </a:extLst>
          </p:cNvPr>
          <p:cNvSpPr>
            <a:spLocks noGrp="1"/>
          </p:cNvSpPr>
          <p:nvPr>
            <p:ph type="sldNum" sz="quarter" idx="12"/>
          </p:nvPr>
        </p:nvSpPr>
        <p:spPr/>
        <p:txBody>
          <a:bodyPr/>
          <a:lstStyle/>
          <a:p>
            <a:fld id="{CC7A19FA-9414-4B59-B20D-BF739FF555DB}" type="slidenum">
              <a:rPr lang="en-US" smtClean="0"/>
              <a:t>‹#›</a:t>
            </a:fld>
            <a:endParaRPr lang="en-US"/>
          </a:p>
        </p:txBody>
      </p:sp>
    </p:spTree>
    <p:extLst>
      <p:ext uri="{BB962C8B-B14F-4D97-AF65-F5344CB8AC3E}">
        <p14:creationId xmlns:p14="http://schemas.microsoft.com/office/powerpoint/2010/main" val="3923941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694E-3BAD-3F09-B66B-89642655F17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010FF66-4A83-7259-C341-7C665B7C19C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25A098-3A50-2E5C-688B-1DC3848B1ECE}"/>
              </a:ext>
            </a:extLst>
          </p:cNvPr>
          <p:cNvSpPr>
            <a:spLocks noGrp="1"/>
          </p:cNvSpPr>
          <p:nvPr>
            <p:ph type="dt" sz="half" idx="10"/>
          </p:nvPr>
        </p:nvSpPr>
        <p:spPr/>
        <p:txBody>
          <a:bodyPr/>
          <a:lstStyle/>
          <a:p>
            <a:fld id="{25E01740-D91F-42DC-BEE5-2374C7F9D90B}" type="datetimeFigureOut">
              <a:rPr lang="en-US" smtClean="0"/>
              <a:t>5/23/2024</a:t>
            </a:fld>
            <a:endParaRPr lang="en-US"/>
          </a:p>
        </p:txBody>
      </p:sp>
      <p:sp>
        <p:nvSpPr>
          <p:cNvPr id="5" name="Footer Placeholder 4">
            <a:extLst>
              <a:ext uri="{FF2B5EF4-FFF2-40B4-BE49-F238E27FC236}">
                <a16:creationId xmlns:a16="http://schemas.microsoft.com/office/drawing/2014/main" id="{8D64F810-5710-0662-66DB-5F6014C87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15EF0-2A6B-D955-8BB0-D0DA5C85C753}"/>
              </a:ext>
            </a:extLst>
          </p:cNvPr>
          <p:cNvSpPr>
            <a:spLocks noGrp="1"/>
          </p:cNvSpPr>
          <p:nvPr>
            <p:ph type="sldNum" sz="quarter" idx="12"/>
          </p:nvPr>
        </p:nvSpPr>
        <p:spPr/>
        <p:txBody>
          <a:bodyPr/>
          <a:lstStyle/>
          <a:p>
            <a:fld id="{CC7A19FA-9414-4B59-B20D-BF739FF555DB}" type="slidenum">
              <a:rPr lang="en-US" smtClean="0"/>
              <a:t>‹#›</a:t>
            </a:fld>
            <a:endParaRPr lang="en-US"/>
          </a:p>
        </p:txBody>
      </p:sp>
    </p:spTree>
    <p:extLst>
      <p:ext uri="{BB962C8B-B14F-4D97-AF65-F5344CB8AC3E}">
        <p14:creationId xmlns:p14="http://schemas.microsoft.com/office/powerpoint/2010/main" val="1644882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04345-C093-1AFE-810E-C480C51D3A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9D9BFD-E7C1-C1C6-4F7C-B54896F24FD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830DA3-E725-72DA-E2AE-5F752B088DE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E5D23-70FE-848E-D18E-9A054DADA3A4}"/>
              </a:ext>
            </a:extLst>
          </p:cNvPr>
          <p:cNvSpPr>
            <a:spLocks noGrp="1"/>
          </p:cNvSpPr>
          <p:nvPr>
            <p:ph type="dt" sz="half" idx="10"/>
          </p:nvPr>
        </p:nvSpPr>
        <p:spPr/>
        <p:txBody>
          <a:bodyPr/>
          <a:lstStyle/>
          <a:p>
            <a:fld id="{25E01740-D91F-42DC-BEE5-2374C7F9D90B}" type="datetimeFigureOut">
              <a:rPr lang="en-US" smtClean="0"/>
              <a:t>5/23/2024</a:t>
            </a:fld>
            <a:endParaRPr lang="en-US"/>
          </a:p>
        </p:txBody>
      </p:sp>
      <p:sp>
        <p:nvSpPr>
          <p:cNvPr id="6" name="Footer Placeholder 5">
            <a:extLst>
              <a:ext uri="{FF2B5EF4-FFF2-40B4-BE49-F238E27FC236}">
                <a16:creationId xmlns:a16="http://schemas.microsoft.com/office/drawing/2014/main" id="{D8C55699-351E-7284-4F8E-27F289DE0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48BE74-F1EB-791C-96C3-AB1BAC8CBFB7}"/>
              </a:ext>
            </a:extLst>
          </p:cNvPr>
          <p:cNvSpPr>
            <a:spLocks noGrp="1"/>
          </p:cNvSpPr>
          <p:nvPr>
            <p:ph type="sldNum" sz="quarter" idx="12"/>
          </p:nvPr>
        </p:nvSpPr>
        <p:spPr/>
        <p:txBody>
          <a:bodyPr/>
          <a:lstStyle/>
          <a:p>
            <a:fld id="{CC7A19FA-9414-4B59-B20D-BF739FF555DB}" type="slidenum">
              <a:rPr lang="en-US" smtClean="0"/>
              <a:t>‹#›</a:t>
            </a:fld>
            <a:endParaRPr lang="en-US"/>
          </a:p>
        </p:txBody>
      </p:sp>
    </p:spTree>
    <p:extLst>
      <p:ext uri="{BB962C8B-B14F-4D97-AF65-F5344CB8AC3E}">
        <p14:creationId xmlns:p14="http://schemas.microsoft.com/office/powerpoint/2010/main" val="729267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8DE2A-633B-9247-4BE2-6CFDC56BF2B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659356-825B-9522-0CFB-3AE17C579F9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E3E6FFC-6CB2-9A99-7398-6A50522E4A3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71B161-4F52-81FE-6CF8-2692FE7E515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50BC947-ABF9-DDD6-CA71-BA88991FE12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910D1A-07D8-0CAB-00E8-28B3C902203E}"/>
              </a:ext>
            </a:extLst>
          </p:cNvPr>
          <p:cNvSpPr>
            <a:spLocks noGrp="1"/>
          </p:cNvSpPr>
          <p:nvPr>
            <p:ph type="dt" sz="half" idx="10"/>
          </p:nvPr>
        </p:nvSpPr>
        <p:spPr/>
        <p:txBody>
          <a:bodyPr/>
          <a:lstStyle/>
          <a:p>
            <a:fld id="{25E01740-D91F-42DC-BEE5-2374C7F9D90B}" type="datetimeFigureOut">
              <a:rPr lang="en-US" smtClean="0"/>
              <a:t>5/23/2024</a:t>
            </a:fld>
            <a:endParaRPr lang="en-US"/>
          </a:p>
        </p:txBody>
      </p:sp>
      <p:sp>
        <p:nvSpPr>
          <p:cNvPr id="8" name="Footer Placeholder 7">
            <a:extLst>
              <a:ext uri="{FF2B5EF4-FFF2-40B4-BE49-F238E27FC236}">
                <a16:creationId xmlns:a16="http://schemas.microsoft.com/office/drawing/2014/main" id="{E45BFBCB-4678-F881-D621-072F407E2B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1E646-CA19-A568-0FCA-753A064342A7}"/>
              </a:ext>
            </a:extLst>
          </p:cNvPr>
          <p:cNvSpPr>
            <a:spLocks noGrp="1"/>
          </p:cNvSpPr>
          <p:nvPr>
            <p:ph type="sldNum" sz="quarter" idx="12"/>
          </p:nvPr>
        </p:nvSpPr>
        <p:spPr/>
        <p:txBody>
          <a:bodyPr/>
          <a:lstStyle/>
          <a:p>
            <a:fld id="{CC7A19FA-9414-4B59-B20D-BF739FF555DB}" type="slidenum">
              <a:rPr lang="en-US" smtClean="0"/>
              <a:t>‹#›</a:t>
            </a:fld>
            <a:endParaRPr lang="en-US"/>
          </a:p>
        </p:txBody>
      </p:sp>
    </p:spTree>
    <p:extLst>
      <p:ext uri="{BB962C8B-B14F-4D97-AF65-F5344CB8AC3E}">
        <p14:creationId xmlns:p14="http://schemas.microsoft.com/office/powerpoint/2010/main" val="3253014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10EFF-F659-BC67-D36A-723E56A8B3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7F651-E374-2929-29FE-49258833E434}"/>
              </a:ext>
            </a:extLst>
          </p:cNvPr>
          <p:cNvSpPr>
            <a:spLocks noGrp="1"/>
          </p:cNvSpPr>
          <p:nvPr>
            <p:ph type="dt" sz="half" idx="10"/>
          </p:nvPr>
        </p:nvSpPr>
        <p:spPr/>
        <p:txBody>
          <a:bodyPr/>
          <a:lstStyle/>
          <a:p>
            <a:fld id="{25E01740-D91F-42DC-BEE5-2374C7F9D90B}" type="datetimeFigureOut">
              <a:rPr lang="en-US" smtClean="0"/>
              <a:t>5/23/2024</a:t>
            </a:fld>
            <a:endParaRPr lang="en-US"/>
          </a:p>
        </p:txBody>
      </p:sp>
      <p:sp>
        <p:nvSpPr>
          <p:cNvPr id="4" name="Footer Placeholder 3">
            <a:extLst>
              <a:ext uri="{FF2B5EF4-FFF2-40B4-BE49-F238E27FC236}">
                <a16:creationId xmlns:a16="http://schemas.microsoft.com/office/drawing/2014/main" id="{F7434D20-57EC-EA9C-2C1B-F9313BD2D9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4849EF-B4F7-9797-9B7D-507F4EC61C80}"/>
              </a:ext>
            </a:extLst>
          </p:cNvPr>
          <p:cNvSpPr>
            <a:spLocks noGrp="1"/>
          </p:cNvSpPr>
          <p:nvPr>
            <p:ph type="sldNum" sz="quarter" idx="12"/>
          </p:nvPr>
        </p:nvSpPr>
        <p:spPr/>
        <p:txBody>
          <a:bodyPr/>
          <a:lstStyle/>
          <a:p>
            <a:fld id="{CC7A19FA-9414-4B59-B20D-BF739FF555DB}" type="slidenum">
              <a:rPr lang="en-US" smtClean="0"/>
              <a:t>‹#›</a:t>
            </a:fld>
            <a:endParaRPr lang="en-US"/>
          </a:p>
        </p:txBody>
      </p:sp>
    </p:spTree>
    <p:extLst>
      <p:ext uri="{BB962C8B-B14F-4D97-AF65-F5344CB8AC3E}">
        <p14:creationId xmlns:p14="http://schemas.microsoft.com/office/powerpoint/2010/main" val="2662704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30C631-A6A0-640E-12C0-F13A782082D3}"/>
              </a:ext>
            </a:extLst>
          </p:cNvPr>
          <p:cNvSpPr>
            <a:spLocks noGrp="1"/>
          </p:cNvSpPr>
          <p:nvPr>
            <p:ph type="dt" sz="half" idx="10"/>
          </p:nvPr>
        </p:nvSpPr>
        <p:spPr/>
        <p:txBody>
          <a:bodyPr/>
          <a:lstStyle/>
          <a:p>
            <a:fld id="{25E01740-D91F-42DC-BEE5-2374C7F9D90B}" type="datetimeFigureOut">
              <a:rPr lang="en-US" smtClean="0"/>
              <a:t>5/23/2024</a:t>
            </a:fld>
            <a:endParaRPr lang="en-US"/>
          </a:p>
        </p:txBody>
      </p:sp>
      <p:sp>
        <p:nvSpPr>
          <p:cNvPr id="3" name="Footer Placeholder 2">
            <a:extLst>
              <a:ext uri="{FF2B5EF4-FFF2-40B4-BE49-F238E27FC236}">
                <a16:creationId xmlns:a16="http://schemas.microsoft.com/office/drawing/2014/main" id="{1106FA54-17FB-057E-9486-F302FEC67D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D0E2E6-76FF-897D-861F-39395B8F5995}"/>
              </a:ext>
            </a:extLst>
          </p:cNvPr>
          <p:cNvSpPr>
            <a:spLocks noGrp="1"/>
          </p:cNvSpPr>
          <p:nvPr>
            <p:ph type="sldNum" sz="quarter" idx="12"/>
          </p:nvPr>
        </p:nvSpPr>
        <p:spPr/>
        <p:txBody>
          <a:bodyPr/>
          <a:lstStyle/>
          <a:p>
            <a:fld id="{CC7A19FA-9414-4B59-B20D-BF739FF555DB}" type="slidenum">
              <a:rPr lang="en-US" smtClean="0"/>
              <a:t>‹#›</a:t>
            </a:fld>
            <a:endParaRPr lang="en-US"/>
          </a:p>
        </p:txBody>
      </p:sp>
    </p:spTree>
    <p:extLst>
      <p:ext uri="{BB962C8B-B14F-4D97-AF65-F5344CB8AC3E}">
        <p14:creationId xmlns:p14="http://schemas.microsoft.com/office/powerpoint/2010/main" val="392752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A677-EEA2-C4AB-F291-65C32DA58F7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4F76263-D320-4DA1-9167-E477766B4E7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E2EEEC-E30C-707A-3E97-7E88ECBCB5C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D576063-20F6-2ECA-C883-F082EE6307B7}"/>
              </a:ext>
            </a:extLst>
          </p:cNvPr>
          <p:cNvSpPr>
            <a:spLocks noGrp="1"/>
          </p:cNvSpPr>
          <p:nvPr>
            <p:ph type="dt" sz="half" idx="10"/>
          </p:nvPr>
        </p:nvSpPr>
        <p:spPr/>
        <p:txBody>
          <a:bodyPr/>
          <a:lstStyle/>
          <a:p>
            <a:fld id="{25E01740-D91F-42DC-BEE5-2374C7F9D90B}" type="datetimeFigureOut">
              <a:rPr lang="en-US" smtClean="0"/>
              <a:t>5/23/2024</a:t>
            </a:fld>
            <a:endParaRPr lang="en-US"/>
          </a:p>
        </p:txBody>
      </p:sp>
      <p:sp>
        <p:nvSpPr>
          <p:cNvPr id="6" name="Footer Placeholder 5">
            <a:extLst>
              <a:ext uri="{FF2B5EF4-FFF2-40B4-BE49-F238E27FC236}">
                <a16:creationId xmlns:a16="http://schemas.microsoft.com/office/drawing/2014/main" id="{E152406F-3302-552F-6B3F-426D97E8CE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A54610-BA13-AA29-3C5D-D389E976B644}"/>
              </a:ext>
            </a:extLst>
          </p:cNvPr>
          <p:cNvSpPr>
            <a:spLocks noGrp="1"/>
          </p:cNvSpPr>
          <p:nvPr>
            <p:ph type="sldNum" sz="quarter" idx="12"/>
          </p:nvPr>
        </p:nvSpPr>
        <p:spPr/>
        <p:txBody>
          <a:bodyPr/>
          <a:lstStyle/>
          <a:p>
            <a:fld id="{CC7A19FA-9414-4B59-B20D-BF739FF555DB}" type="slidenum">
              <a:rPr lang="en-US" smtClean="0"/>
              <a:t>‹#›</a:t>
            </a:fld>
            <a:endParaRPr lang="en-US"/>
          </a:p>
        </p:txBody>
      </p:sp>
    </p:spTree>
    <p:extLst>
      <p:ext uri="{BB962C8B-B14F-4D97-AF65-F5344CB8AC3E}">
        <p14:creationId xmlns:p14="http://schemas.microsoft.com/office/powerpoint/2010/main" val="2821586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DE14E-3520-07C2-49F6-84C46DE39FC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E60F171-EE26-3D58-808C-50CEAEB20E6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8D3085A-0CF2-0C33-E87D-5D67B74811F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1E5E53D-28A5-41E7-4D09-E1044F4DE3E9}"/>
              </a:ext>
            </a:extLst>
          </p:cNvPr>
          <p:cNvSpPr>
            <a:spLocks noGrp="1"/>
          </p:cNvSpPr>
          <p:nvPr>
            <p:ph type="dt" sz="half" idx="10"/>
          </p:nvPr>
        </p:nvSpPr>
        <p:spPr/>
        <p:txBody>
          <a:bodyPr/>
          <a:lstStyle/>
          <a:p>
            <a:fld id="{25E01740-D91F-42DC-BEE5-2374C7F9D90B}" type="datetimeFigureOut">
              <a:rPr lang="en-US" smtClean="0"/>
              <a:t>5/23/2024</a:t>
            </a:fld>
            <a:endParaRPr lang="en-US"/>
          </a:p>
        </p:txBody>
      </p:sp>
      <p:sp>
        <p:nvSpPr>
          <p:cNvPr id="6" name="Footer Placeholder 5">
            <a:extLst>
              <a:ext uri="{FF2B5EF4-FFF2-40B4-BE49-F238E27FC236}">
                <a16:creationId xmlns:a16="http://schemas.microsoft.com/office/drawing/2014/main" id="{71DF00D4-C0CF-7765-55F7-5E6E85FE1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218CB6-B5AB-138C-6C4F-AD6FFA5E0C35}"/>
              </a:ext>
            </a:extLst>
          </p:cNvPr>
          <p:cNvSpPr>
            <a:spLocks noGrp="1"/>
          </p:cNvSpPr>
          <p:nvPr>
            <p:ph type="sldNum" sz="quarter" idx="12"/>
          </p:nvPr>
        </p:nvSpPr>
        <p:spPr/>
        <p:txBody>
          <a:bodyPr/>
          <a:lstStyle/>
          <a:p>
            <a:fld id="{CC7A19FA-9414-4B59-B20D-BF739FF555DB}" type="slidenum">
              <a:rPr lang="en-US" smtClean="0"/>
              <a:t>‹#›</a:t>
            </a:fld>
            <a:endParaRPr lang="en-US"/>
          </a:p>
        </p:txBody>
      </p:sp>
    </p:spTree>
    <p:extLst>
      <p:ext uri="{BB962C8B-B14F-4D97-AF65-F5344CB8AC3E}">
        <p14:creationId xmlns:p14="http://schemas.microsoft.com/office/powerpoint/2010/main" val="2846484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B190-239D-80A9-737A-15B4ECCEA5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CEACD3-AFBC-BEA6-56B2-DE895D0212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9789B-8C89-7115-E2F3-7F6D4350F88A}"/>
              </a:ext>
            </a:extLst>
          </p:cNvPr>
          <p:cNvSpPr>
            <a:spLocks noGrp="1"/>
          </p:cNvSpPr>
          <p:nvPr>
            <p:ph type="dt" sz="half" idx="10"/>
          </p:nvPr>
        </p:nvSpPr>
        <p:spPr/>
        <p:txBody>
          <a:bodyPr/>
          <a:lstStyle/>
          <a:p>
            <a:fld id="{25E01740-D91F-42DC-BEE5-2374C7F9D90B}" type="datetimeFigureOut">
              <a:rPr lang="en-US" smtClean="0"/>
              <a:t>5/23/2024</a:t>
            </a:fld>
            <a:endParaRPr lang="en-US"/>
          </a:p>
        </p:txBody>
      </p:sp>
      <p:sp>
        <p:nvSpPr>
          <p:cNvPr id="5" name="Footer Placeholder 4">
            <a:extLst>
              <a:ext uri="{FF2B5EF4-FFF2-40B4-BE49-F238E27FC236}">
                <a16:creationId xmlns:a16="http://schemas.microsoft.com/office/drawing/2014/main" id="{DD623F77-CB88-5E89-DFC7-6F2B642DA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2F1D2-F31E-D8F5-AEC5-0A1AD5F4D10A}"/>
              </a:ext>
            </a:extLst>
          </p:cNvPr>
          <p:cNvSpPr>
            <a:spLocks noGrp="1"/>
          </p:cNvSpPr>
          <p:nvPr>
            <p:ph type="sldNum" sz="quarter" idx="12"/>
          </p:nvPr>
        </p:nvSpPr>
        <p:spPr/>
        <p:txBody>
          <a:bodyPr/>
          <a:lstStyle/>
          <a:p>
            <a:fld id="{CC7A19FA-9414-4B59-B20D-BF739FF555DB}" type="slidenum">
              <a:rPr lang="en-US" smtClean="0"/>
              <a:t>‹#›</a:t>
            </a:fld>
            <a:endParaRPr lang="en-US"/>
          </a:p>
        </p:txBody>
      </p:sp>
    </p:spTree>
    <p:extLst>
      <p:ext uri="{BB962C8B-B14F-4D97-AF65-F5344CB8AC3E}">
        <p14:creationId xmlns:p14="http://schemas.microsoft.com/office/powerpoint/2010/main" val="2763290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BEFBA-C7A6-A87E-D5C3-E8C40F93C1FB}"/>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D1A8D9-0926-CA0F-7C1D-5F4C330E57B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EF56B-1053-4E86-838F-6ABE36CA3326}"/>
              </a:ext>
            </a:extLst>
          </p:cNvPr>
          <p:cNvSpPr>
            <a:spLocks noGrp="1"/>
          </p:cNvSpPr>
          <p:nvPr>
            <p:ph type="dt" sz="half" idx="10"/>
          </p:nvPr>
        </p:nvSpPr>
        <p:spPr/>
        <p:txBody>
          <a:bodyPr/>
          <a:lstStyle/>
          <a:p>
            <a:fld id="{25E01740-D91F-42DC-BEE5-2374C7F9D90B}" type="datetimeFigureOut">
              <a:rPr lang="en-US" smtClean="0"/>
              <a:t>5/23/2024</a:t>
            </a:fld>
            <a:endParaRPr lang="en-US"/>
          </a:p>
        </p:txBody>
      </p:sp>
      <p:sp>
        <p:nvSpPr>
          <p:cNvPr id="5" name="Footer Placeholder 4">
            <a:extLst>
              <a:ext uri="{FF2B5EF4-FFF2-40B4-BE49-F238E27FC236}">
                <a16:creationId xmlns:a16="http://schemas.microsoft.com/office/drawing/2014/main" id="{01EC5916-1905-AF1C-5B96-640C3A953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8516D-CDE0-5C41-ABDE-66E375ECE56F}"/>
              </a:ext>
            </a:extLst>
          </p:cNvPr>
          <p:cNvSpPr>
            <a:spLocks noGrp="1"/>
          </p:cNvSpPr>
          <p:nvPr>
            <p:ph type="sldNum" sz="quarter" idx="12"/>
          </p:nvPr>
        </p:nvSpPr>
        <p:spPr/>
        <p:txBody>
          <a:bodyPr/>
          <a:lstStyle/>
          <a:p>
            <a:fld id="{CC7A19FA-9414-4B59-B20D-BF739FF555DB}" type="slidenum">
              <a:rPr lang="en-US" smtClean="0"/>
              <a:t>‹#›</a:t>
            </a:fld>
            <a:endParaRPr lang="en-US"/>
          </a:p>
        </p:txBody>
      </p:sp>
    </p:spTree>
    <p:extLst>
      <p:ext uri="{BB962C8B-B14F-4D97-AF65-F5344CB8AC3E}">
        <p14:creationId xmlns:p14="http://schemas.microsoft.com/office/powerpoint/2010/main" val="164218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17E7EC-277C-B24A-9DFB-ABD9B7B0F6C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3559C9-FF21-B340-800A-1329D58DE2B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D69CC-D15A-544A-9EAB-80455650F10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53496D5-33E1-9349-89B7-E0FA1C36EEB5}" type="datetime1">
              <a:rPr lang="en-US" smtClean="0"/>
              <a:t>5/23/2024</a:t>
            </a:fld>
            <a:endParaRPr lang="en-US"/>
          </a:p>
        </p:txBody>
      </p:sp>
      <p:sp>
        <p:nvSpPr>
          <p:cNvPr id="5" name="Footer Placeholder 4">
            <a:extLst>
              <a:ext uri="{FF2B5EF4-FFF2-40B4-BE49-F238E27FC236}">
                <a16:creationId xmlns:a16="http://schemas.microsoft.com/office/drawing/2014/main" id="{7274F04C-D95A-3F45-B1DE-197A5B6AF6D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t>www.nimrc.org</a:t>
            </a:r>
          </a:p>
        </p:txBody>
      </p:sp>
      <p:sp>
        <p:nvSpPr>
          <p:cNvPr id="6" name="Slide Number Placeholder 5">
            <a:extLst>
              <a:ext uri="{FF2B5EF4-FFF2-40B4-BE49-F238E27FC236}">
                <a16:creationId xmlns:a16="http://schemas.microsoft.com/office/drawing/2014/main" id="{2319F8D9-7E16-F14C-A74F-9F9E6704D42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04DF90A-4512-094E-80E7-1219F5F3CCBA}" type="slidenum">
              <a:rPr lang="en-US" smtClean="0"/>
              <a:t>‹#›</a:t>
            </a:fld>
            <a:endParaRPr lang="en-US"/>
          </a:p>
        </p:txBody>
      </p:sp>
    </p:spTree>
    <p:extLst>
      <p:ext uri="{BB962C8B-B14F-4D97-AF65-F5344CB8AC3E}">
        <p14:creationId xmlns:p14="http://schemas.microsoft.com/office/powerpoint/2010/main" val="2472127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6A3B3E-542B-1430-2392-C84AFD19B85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A0D1F4-F390-988E-F957-D11E6EE6239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BDF8C-A00D-EEF5-B47B-50A5BB1B4D1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5E01740-D91F-42DC-BEE5-2374C7F9D90B}" type="datetimeFigureOut">
              <a:rPr lang="en-US" smtClean="0"/>
              <a:t>5/23/2024</a:t>
            </a:fld>
            <a:endParaRPr lang="en-US"/>
          </a:p>
        </p:txBody>
      </p:sp>
      <p:sp>
        <p:nvSpPr>
          <p:cNvPr id="5" name="Footer Placeholder 4">
            <a:extLst>
              <a:ext uri="{FF2B5EF4-FFF2-40B4-BE49-F238E27FC236}">
                <a16:creationId xmlns:a16="http://schemas.microsoft.com/office/drawing/2014/main" id="{7E53D24C-22AC-A510-F2F5-9D864AC4C31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FFA2225-9E97-294F-BD9E-2DE149A0F66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CC7A19FA-9414-4B59-B20D-BF739FF555DB}" type="slidenum">
              <a:rPr lang="en-US" smtClean="0"/>
              <a:t>‹#›</a:t>
            </a:fld>
            <a:endParaRPr lang="en-US"/>
          </a:p>
        </p:txBody>
      </p:sp>
    </p:spTree>
    <p:extLst>
      <p:ext uri="{BB962C8B-B14F-4D97-AF65-F5344CB8AC3E}">
        <p14:creationId xmlns:p14="http://schemas.microsoft.com/office/powerpoint/2010/main" val="34035045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pxhere.com/en/photo/641260" TargetMode="External"/><Relationship Id="rId2" Type="http://schemas.openxmlformats.org/officeDocument/2006/relationships/image" Target="../media/image25.jp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15.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File:Hurricane_Bob_19_aug_1991_1226Z.jpg" TargetMode="External"/><Relationship Id="rId2" Type="http://schemas.openxmlformats.org/officeDocument/2006/relationships/image" Target="../media/image16.png"/><Relationship Id="rId1" Type="http://schemas.openxmlformats.org/officeDocument/2006/relationships/slideLayout" Target="../slideLayouts/slideLayout20.xml"/><Relationship Id="rId5" Type="http://schemas.openxmlformats.org/officeDocument/2006/relationships/hyperlink" Target="https://en.wikipedia.org/wiki/Hurricane_Diana" TargetMode="External"/><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3108" y="-9154403"/>
            <a:ext cx="20040089" cy="20040089"/>
          </a:xfrm>
          <a:custGeom>
            <a:avLst/>
            <a:gdLst/>
            <a:ahLst/>
            <a:cxnLst/>
            <a:rect l="l" t="t" r="r" b="b"/>
            <a:pathLst>
              <a:path w="20040089" h="20040089">
                <a:moveTo>
                  <a:pt x="0" y="0"/>
                </a:moveTo>
                <a:lnTo>
                  <a:pt x="20040089" y="0"/>
                </a:lnTo>
                <a:lnTo>
                  <a:pt x="20040089" y="20040089"/>
                </a:lnTo>
                <a:lnTo>
                  <a:pt x="0" y="20040089"/>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3" name="Group 3"/>
          <p:cNvGrpSpPr/>
          <p:nvPr/>
        </p:nvGrpSpPr>
        <p:grpSpPr>
          <a:xfrm>
            <a:off x="11021148" y="2562410"/>
            <a:ext cx="5714794" cy="57147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D6D6"/>
            </a:solidFill>
          </p:spPr>
          <p:txBody>
            <a:bodyPr/>
            <a:lstStyle/>
            <a:p>
              <a:endParaRPr lang="en-US"/>
            </a:p>
          </p:txBody>
        </p:sp>
        <p:sp>
          <p:nvSpPr>
            <p:cNvPr id="5" name="TextBox 5"/>
            <p:cNvSpPr txBox="1"/>
            <p:nvPr/>
          </p:nvSpPr>
          <p:spPr>
            <a:xfrm>
              <a:off x="76200" y="66675"/>
              <a:ext cx="660400" cy="669925"/>
            </a:xfrm>
            <a:prstGeom prst="rect">
              <a:avLst/>
            </a:prstGeom>
          </p:spPr>
          <p:txBody>
            <a:bodyPr lIns="9248" tIns="9248" rIns="9248" bIns="9248" rtlCol="0" anchor="ctr"/>
            <a:lstStyle/>
            <a:p>
              <a:pPr algn="ctr">
                <a:lnSpc>
                  <a:spcPts val="229"/>
                </a:lnSpc>
              </a:pPr>
              <a:endParaRPr/>
            </a:p>
          </p:txBody>
        </p:sp>
      </p:grpSp>
      <p:grpSp>
        <p:nvGrpSpPr>
          <p:cNvPr id="6" name="Group 6"/>
          <p:cNvGrpSpPr/>
          <p:nvPr/>
        </p:nvGrpSpPr>
        <p:grpSpPr>
          <a:xfrm>
            <a:off x="-772920" y="7418922"/>
            <a:ext cx="19948740" cy="3963763"/>
            <a:chOff x="0" y="0"/>
            <a:chExt cx="23773199" cy="4723674"/>
          </a:xfrm>
        </p:grpSpPr>
        <p:sp>
          <p:nvSpPr>
            <p:cNvPr id="7" name="Freeform 7"/>
            <p:cNvSpPr/>
            <p:nvPr/>
          </p:nvSpPr>
          <p:spPr>
            <a:xfrm>
              <a:off x="0" y="0"/>
              <a:ext cx="23773200" cy="4723674"/>
            </a:xfrm>
            <a:custGeom>
              <a:avLst/>
              <a:gdLst/>
              <a:ahLst/>
              <a:cxnLst/>
              <a:rect l="l" t="t" r="r" b="b"/>
              <a:pathLst>
                <a:path w="23773200" h="4723674">
                  <a:moveTo>
                    <a:pt x="1940" y="0"/>
                  </a:moveTo>
                  <a:lnTo>
                    <a:pt x="23771259" y="0"/>
                  </a:lnTo>
                  <a:cubicBezTo>
                    <a:pt x="23771774" y="0"/>
                    <a:pt x="23772268" y="204"/>
                    <a:pt x="23772631" y="568"/>
                  </a:cubicBezTo>
                  <a:cubicBezTo>
                    <a:pt x="23772995" y="932"/>
                    <a:pt x="23773200" y="1426"/>
                    <a:pt x="23773200" y="1940"/>
                  </a:cubicBezTo>
                  <a:lnTo>
                    <a:pt x="23773200" y="4721733"/>
                  </a:lnTo>
                  <a:cubicBezTo>
                    <a:pt x="23773200" y="4722248"/>
                    <a:pt x="23772995" y="4722742"/>
                    <a:pt x="23772631" y="4723106"/>
                  </a:cubicBezTo>
                  <a:cubicBezTo>
                    <a:pt x="23772268" y="4723469"/>
                    <a:pt x="23771774" y="4723674"/>
                    <a:pt x="23771259" y="4723674"/>
                  </a:cubicBezTo>
                  <a:lnTo>
                    <a:pt x="1940" y="4723674"/>
                  </a:lnTo>
                  <a:cubicBezTo>
                    <a:pt x="1426" y="4723674"/>
                    <a:pt x="932" y="4723469"/>
                    <a:pt x="568" y="4723106"/>
                  </a:cubicBezTo>
                  <a:cubicBezTo>
                    <a:pt x="204" y="4722742"/>
                    <a:pt x="0" y="4722248"/>
                    <a:pt x="0" y="4721733"/>
                  </a:cubicBezTo>
                  <a:lnTo>
                    <a:pt x="0" y="1940"/>
                  </a:lnTo>
                  <a:cubicBezTo>
                    <a:pt x="0" y="1426"/>
                    <a:pt x="204" y="932"/>
                    <a:pt x="568" y="568"/>
                  </a:cubicBezTo>
                  <a:cubicBezTo>
                    <a:pt x="932" y="204"/>
                    <a:pt x="1426" y="0"/>
                    <a:pt x="1940" y="0"/>
                  </a:cubicBezTo>
                  <a:close/>
                </a:path>
              </a:pathLst>
            </a:custGeom>
            <a:solidFill>
              <a:srgbClr val="01594B"/>
            </a:solidFill>
          </p:spPr>
          <p:txBody>
            <a:bodyPr/>
            <a:lstStyle/>
            <a:p>
              <a:endParaRPr lang="en-US"/>
            </a:p>
          </p:txBody>
        </p:sp>
        <p:sp>
          <p:nvSpPr>
            <p:cNvPr id="8" name="TextBox 8"/>
            <p:cNvSpPr txBox="1"/>
            <p:nvPr/>
          </p:nvSpPr>
          <p:spPr>
            <a:xfrm>
              <a:off x="0" y="-9525"/>
              <a:ext cx="23773199" cy="4733199"/>
            </a:xfrm>
            <a:prstGeom prst="rect">
              <a:avLst/>
            </a:prstGeom>
          </p:spPr>
          <p:txBody>
            <a:bodyPr lIns="9248" tIns="9248" rIns="9248" bIns="9248" rtlCol="0" anchor="ctr"/>
            <a:lstStyle/>
            <a:p>
              <a:pPr algn="ctr">
                <a:lnSpc>
                  <a:spcPts val="229"/>
                </a:lnSpc>
              </a:pPr>
              <a:endParaRPr/>
            </a:p>
          </p:txBody>
        </p:sp>
      </p:grpSp>
      <p:sp>
        <p:nvSpPr>
          <p:cNvPr id="9" name="Freeform 9"/>
          <p:cNvSpPr/>
          <p:nvPr/>
        </p:nvSpPr>
        <p:spPr>
          <a:xfrm flipH="1">
            <a:off x="11760615" y="3951875"/>
            <a:ext cx="2077857" cy="3877675"/>
          </a:xfrm>
          <a:custGeom>
            <a:avLst/>
            <a:gdLst/>
            <a:ahLst/>
            <a:cxnLst/>
            <a:rect l="l" t="t" r="r" b="b"/>
            <a:pathLst>
              <a:path w="2077857" h="3877675">
                <a:moveTo>
                  <a:pt x="2077857" y="0"/>
                </a:moveTo>
                <a:lnTo>
                  <a:pt x="0" y="0"/>
                </a:lnTo>
                <a:lnTo>
                  <a:pt x="0" y="3877675"/>
                </a:lnTo>
                <a:lnTo>
                  <a:pt x="2077857" y="3877675"/>
                </a:lnTo>
                <a:lnTo>
                  <a:pt x="2077857" y="0"/>
                </a:lnTo>
                <a:close/>
              </a:path>
            </a:pathLst>
          </a:custGeom>
          <a:blipFill>
            <a:blip r:embed="rId5">
              <a:alphaModFix amt="14000"/>
            </a:blip>
            <a:stretch>
              <a:fillRect/>
            </a:stretch>
          </a:blipFill>
        </p:spPr>
        <p:txBody>
          <a:bodyPr/>
          <a:lstStyle/>
          <a:p>
            <a:endParaRPr lang="en-US"/>
          </a:p>
        </p:txBody>
      </p:sp>
      <p:sp>
        <p:nvSpPr>
          <p:cNvPr id="10" name="Freeform 10"/>
          <p:cNvSpPr/>
          <p:nvPr/>
        </p:nvSpPr>
        <p:spPr>
          <a:xfrm>
            <a:off x="13402295" y="2780517"/>
            <a:ext cx="2736661" cy="5107128"/>
          </a:xfrm>
          <a:custGeom>
            <a:avLst/>
            <a:gdLst/>
            <a:ahLst/>
            <a:cxnLst/>
            <a:rect l="l" t="t" r="r" b="b"/>
            <a:pathLst>
              <a:path w="2736661" h="5107128">
                <a:moveTo>
                  <a:pt x="0" y="0"/>
                </a:moveTo>
                <a:lnTo>
                  <a:pt x="2736661" y="0"/>
                </a:lnTo>
                <a:lnTo>
                  <a:pt x="2736661" y="5107129"/>
                </a:lnTo>
                <a:lnTo>
                  <a:pt x="0" y="5107129"/>
                </a:lnTo>
                <a:lnTo>
                  <a:pt x="0" y="0"/>
                </a:lnTo>
                <a:close/>
              </a:path>
            </a:pathLst>
          </a:custGeom>
          <a:blipFill>
            <a:blip r:embed="rId5">
              <a:alphaModFix amt="14000"/>
            </a:blip>
            <a:stretch>
              <a:fillRect/>
            </a:stretch>
          </a:blipFill>
        </p:spPr>
        <p:txBody>
          <a:bodyPr/>
          <a:lstStyle/>
          <a:p>
            <a:endParaRPr lang="en-US"/>
          </a:p>
        </p:txBody>
      </p:sp>
      <p:sp>
        <p:nvSpPr>
          <p:cNvPr id="11" name="Freeform 11"/>
          <p:cNvSpPr/>
          <p:nvPr/>
        </p:nvSpPr>
        <p:spPr>
          <a:xfrm>
            <a:off x="13085293" y="3810000"/>
            <a:ext cx="1647603" cy="1338053"/>
          </a:xfrm>
          <a:custGeom>
            <a:avLst/>
            <a:gdLst/>
            <a:ahLst/>
            <a:cxnLst/>
            <a:rect l="l" t="t" r="r" b="b"/>
            <a:pathLst>
              <a:path w="1647603" h="1338053">
                <a:moveTo>
                  <a:pt x="0" y="0"/>
                </a:moveTo>
                <a:lnTo>
                  <a:pt x="1647603" y="0"/>
                </a:lnTo>
                <a:lnTo>
                  <a:pt x="1647603" y="1338053"/>
                </a:lnTo>
                <a:lnTo>
                  <a:pt x="0" y="1338053"/>
                </a:lnTo>
                <a:lnTo>
                  <a:pt x="0" y="0"/>
                </a:lnTo>
                <a:close/>
              </a:path>
            </a:pathLst>
          </a:custGeom>
          <a:blipFill>
            <a:blip r:embed="rId6"/>
            <a:stretch>
              <a:fillRect/>
            </a:stretch>
          </a:blipFill>
        </p:spPr>
        <p:txBody>
          <a:bodyPr/>
          <a:lstStyle/>
          <a:p>
            <a:endParaRPr lang="en-US"/>
          </a:p>
        </p:txBody>
      </p:sp>
      <p:sp>
        <p:nvSpPr>
          <p:cNvPr id="12" name="TextBox 12"/>
          <p:cNvSpPr txBox="1"/>
          <p:nvPr/>
        </p:nvSpPr>
        <p:spPr>
          <a:xfrm>
            <a:off x="10736298" y="5228531"/>
            <a:ext cx="6260324" cy="1062337"/>
          </a:xfrm>
          <a:prstGeom prst="rect">
            <a:avLst/>
          </a:prstGeom>
        </p:spPr>
        <p:txBody>
          <a:bodyPr lIns="0" tIns="0" rIns="0" bIns="0" rtlCol="0" anchor="t">
            <a:spAutoFit/>
          </a:bodyPr>
          <a:lstStyle/>
          <a:p>
            <a:pPr algn="ctr">
              <a:lnSpc>
                <a:spcPts val="7861"/>
              </a:lnSpc>
            </a:pPr>
            <a:r>
              <a:rPr lang="en-US" sz="8104" spc="-445" dirty="0">
                <a:solidFill>
                  <a:srgbClr val="01594B"/>
                </a:solidFill>
                <a:latin typeface="Century Gothic 1"/>
              </a:rPr>
              <a:t>HCH2024</a:t>
            </a:r>
          </a:p>
        </p:txBody>
      </p:sp>
      <p:grpSp>
        <p:nvGrpSpPr>
          <p:cNvPr id="13" name="Group 13"/>
          <p:cNvGrpSpPr/>
          <p:nvPr/>
        </p:nvGrpSpPr>
        <p:grpSpPr>
          <a:xfrm>
            <a:off x="10736298" y="6290867"/>
            <a:ext cx="6284494" cy="404240"/>
            <a:chOff x="0" y="0"/>
            <a:chExt cx="8379326" cy="538986"/>
          </a:xfrm>
        </p:grpSpPr>
        <p:grpSp>
          <p:nvGrpSpPr>
            <p:cNvPr id="14" name="Group 14"/>
            <p:cNvGrpSpPr/>
            <p:nvPr/>
          </p:nvGrpSpPr>
          <p:grpSpPr>
            <a:xfrm>
              <a:off x="1487337" y="0"/>
              <a:ext cx="5405849" cy="538986"/>
              <a:chOff x="0" y="0"/>
              <a:chExt cx="2339535" cy="233262"/>
            </a:xfrm>
          </p:grpSpPr>
          <p:sp>
            <p:nvSpPr>
              <p:cNvPr id="15" name="Freeform 15"/>
              <p:cNvSpPr/>
              <p:nvPr/>
            </p:nvSpPr>
            <p:spPr>
              <a:xfrm>
                <a:off x="0" y="0"/>
                <a:ext cx="2339535" cy="233262"/>
              </a:xfrm>
              <a:custGeom>
                <a:avLst/>
                <a:gdLst/>
                <a:ahLst/>
                <a:cxnLst/>
                <a:rect l="l" t="t" r="r" b="b"/>
                <a:pathLst>
                  <a:path w="2339535" h="233262">
                    <a:moveTo>
                      <a:pt x="0" y="0"/>
                    </a:moveTo>
                    <a:lnTo>
                      <a:pt x="2339535" y="0"/>
                    </a:lnTo>
                    <a:lnTo>
                      <a:pt x="2339535" y="233262"/>
                    </a:lnTo>
                    <a:lnTo>
                      <a:pt x="0" y="233262"/>
                    </a:lnTo>
                    <a:close/>
                  </a:path>
                </a:pathLst>
              </a:custGeom>
              <a:solidFill>
                <a:srgbClr val="01594B"/>
              </a:solidFill>
            </p:spPr>
            <p:txBody>
              <a:bodyPr/>
              <a:lstStyle/>
              <a:p>
                <a:endParaRPr lang="en-US"/>
              </a:p>
            </p:txBody>
          </p:sp>
          <p:sp>
            <p:nvSpPr>
              <p:cNvPr id="16" name="TextBox 16"/>
              <p:cNvSpPr txBox="1"/>
              <p:nvPr/>
            </p:nvSpPr>
            <p:spPr>
              <a:xfrm>
                <a:off x="0" y="9525"/>
                <a:ext cx="2339535" cy="223737"/>
              </a:xfrm>
              <a:prstGeom prst="rect">
                <a:avLst/>
              </a:prstGeom>
            </p:spPr>
            <p:txBody>
              <a:bodyPr lIns="50800" tIns="50800" rIns="50800" bIns="50800" rtlCol="0" anchor="ctr"/>
              <a:lstStyle/>
              <a:p>
                <a:pPr algn="ctr">
                  <a:lnSpc>
                    <a:spcPts val="1236"/>
                  </a:lnSpc>
                </a:pPr>
                <a:endParaRPr/>
              </a:p>
            </p:txBody>
          </p:sp>
        </p:grpSp>
        <p:sp>
          <p:nvSpPr>
            <p:cNvPr id="17" name="TextBox 17"/>
            <p:cNvSpPr txBox="1"/>
            <p:nvPr/>
          </p:nvSpPr>
          <p:spPr>
            <a:xfrm>
              <a:off x="0" y="94883"/>
              <a:ext cx="8379326" cy="322149"/>
            </a:xfrm>
            <a:prstGeom prst="rect">
              <a:avLst/>
            </a:prstGeom>
          </p:spPr>
          <p:txBody>
            <a:bodyPr lIns="0" tIns="0" rIns="0" bIns="0" rtlCol="0" anchor="t">
              <a:spAutoFit/>
            </a:bodyPr>
            <a:lstStyle/>
            <a:p>
              <a:pPr algn="ctr">
                <a:lnSpc>
                  <a:spcPts val="1899"/>
                </a:lnSpc>
              </a:pPr>
              <a:r>
                <a:rPr lang="en-US" sz="1711" spc="114">
                  <a:solidFill>
                    <a:srgbClr val="F0F8F7"/>
                  </a:solidFill>
                  <a:latin typeface="Century Gothic 1"/>
                </a:rPr>
                <a:t>PHOENIX, AZ • MAY 13-16, 2024</a:t>
              </a:r>
            </a:p>
          </p:txBody>
        </p:sp>
      </p:grpSp>
      <p:sp>
        <p:nvSpPr>
          <p:cNvPr id="18" name="Freeform 18"/>
          <p:cNvSpPr/>
          <p:nvPr/>
        </p:nvSpPr>
        <p:spPr>
          <a:xfrm>
            <a:off x="4857156" y="8162904"/>
            <a:ext cx="1395791" cy="1395791"/>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7"/>
            <a:stretch>
              <a:fillRect/>
            </a:stretch>
          </a:blipFill>
        </p:spPr>
        <p:txBody>
          <a:bodyPr/>
          <a:lstStyle/>
          <a:p>
            <a:endParaRPr lang="en-US"/>
          </a:p>
        </p:txBody>
      </p:sp>
      <p:sp>
        <p:nvSpPr>
          <p:cNvPr id="19" name="Freeform 19"/>
          <p:cNvSpPr/>
          <p:nvPr/>
        </p:nvSpPr>
        <p:spPr>
          <a:xfrm flipH="1">
            <a:off x="2586410" y="8173180"/>
            <a:ext cx="703056" cy="513870"/>
          </a:xfrm>
          <a:custGeom>
            <a:avLst/>
            <a:gdLst/>
            <a:ahLst/>
            <a:cxnLst/>
            <a:rect l="l" t="t" r="r" b="b"/>
            <a:pathLst>
              <a:path w="703056" h="513870">
                <a:moveTo>
                  <a:pt x="703056" y="0"/>
                </a:moveTo>
                <a:lnTo>
                  <a:pt x="0" y="0"/>
                </a:lnTo>
                <a:lnTo>
                  <a:pt x="0" y="513870"/>
                </a:lnTo>
                <a:lnTo>
                  <a:pt x="703056" y="513870"/>
                </a:lnTo>
                <a:lnTo>
                  <a:pt x="70305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flipH="1">
            <a:off x="6569458" y="8220264"/>
            <a:ext cx="703056" cy="513870"/>
          </a:xfrm>
          <a:custGeom>
            <a:avLst/>
            <a:gdLst/>
            <a:ahLst/>
            <a:cxnLst/>
            <a:rect l="l" t="t" r="r" b="b"/>
            <a:pathLst>
              <a:path w="703056" h="513870">
                <a:moveTo>
                  <a:pt x="703057" y="0"/>
                </a:moveTo>
                <a:lnTo>
                  <a:pt x="0" y="0"/>
                </a:lnTo>
                <a:lnTo>
                  <a:pt x="0" y="513870"/>
                </a:lnTo>
                <a:lnTo>
                  <a:pt x="703057" y="513870"/>
                </a:lnTo>
                <a:lnTo>
                  <a:pt x="70305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a:off x="933444" y="8162904"/>
            <a:ext cx="1395791" cy="1395791"/>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10"/>
            <a:stretch>
              <a:fillRect/>
            </a:stretch>
          </a:blipFill>
        </p:spPr>
        <p:txBody>
          <a:bodyPr/>
          <a:lstStyle/>
          <a:p>
            <a:endParaRPr lang="en-US"/>
          </a:p>
        </p:txBody>
      </p:sp>
      <p:sp>
        <p:nvSpPr>
          <p:cNvPr id="22" name="TextBox 22"/>
          <p:cNvSpPr txBox="1"/>
          <p:nvPr/>
        </p:nvSpPr>
        <p:spPr>
          <a:xfrm>
            <a:off x="1333290" y="3115946"/>
            <a:ext cx="9097450" cy="2821285"/>
          </a:xfrm>
          <a:prstGeom prst="rect">
            <a:avLst/>
          </a:prstGeom>
        </p:spPr>
        <p:txBody>
          <a:bodyPr lIns="0" tIns="0" rIns="0" bIns="0" rtlCol="0" anchor="t">
            <a:spAutoFit/>
          </a:bodyPr>
          <a:lstStyle/>
          <a:p>
            <a:pPr algn="ctr">
              <a:lnSpc>
                <a:spcPts val="5500"/>
              </a:lnSpc>
            </a:pPr>
            <a:r>
              <a:rPr lang="en-US" sz="5000" spc="-165" dirty="0">
                <a:solidFill>
                  <a:srgbClr val="272727"/>
                </a:solidFill>
                <a:latin typeface="Century Gothic 1"/>
              </a:rPr>
              <a:t>Environmental Emergencies: We Can Help, The Lived Experience Perspective </a:t>
            </a:r>
          </a:p>
          <a:p>
            <a:pPr algn="ctr">
              <a:lnSpc>
                <a:spcPts val="5500"/>
              </a:lnSpc>
            </a:pPr>
            <a:endParaRPr lang="en-US" sz="5000" spc="-165" dirty="0">
              <a:solidFill>
                <a:srgbClr val="272727"/>
              </a:solidFill>
              <a:latin typeface="Century Gothic 1"/>
            </a:endParaRPr>
          </a:p>
        </p:txBody>
      </p:sp>
      <p:sp>
        <p:nvSpPr>
          <p:cNvPr id="23" name="TextBox 23"/>
          <p:cNvSpPr txBox="1"/>
          <p:nvPr/>
        </p:nvSpPr>
        <p:spPr>
          <a:xfrm>
            <a:off x="1326712" y="6004513"/>
            <a:ext cx="9097450" cy="846386"/>
          </a:xfrm>
          <a:prstGeom prst="rect">
            <a:avLst/>
          </a:prstGeom>
        </p:spPr>
        <p:txBody>
          <a:bodyPr lIns="0" tIns="0" rIns="0" bIns="0" rtlCol="0" anchor="t">
            <a:spAutoFit/>
          </a:bodyPr>
          <a:lstStyle/>
          <a:p>
            <a:pPr algn="ctr">
              <a:lnSpc>
                <a:spcPts val="3274"/>
              </a:lnSpc>
            </a:pPr>
            <a:r>
              <a:rPr lang="en-US" sz="3200" dirty="0">
                <a:solidFill>
                  <a:srgbClr val="272727"/>
                </a:solidFill>
                <a:latin typeface="Century Gothic 2"/>
              </a:rPr>
              <a:t>NATIONAL CONSUMER ADVISORY BOARD (NCAB), STEERING COMMITTEE</a:t>
            </a:r>
          </a:p>
        </p:txBody>
      </p:sp>
      <p:sp>
        <p:nvSpPr>
          <p:cNvPr id="24" name="TextBox 24"/>
          <p:cNvSpPr txBox="1"/>
          <p:nvPr/>
        </p:nvSpPr>
        <p:spPr>
          <a:xfrm>
            <a:off x="2586410" y="8788886"/>
            <a:ext cx="2015429" cy="518696"/>
          </a:xfrm>
          <a:prstGeom prst="rect">
            <a:avLst/>
          </a:prstGeom>
        </p:spPr>
        <p:txBody>
          <a:bodyPr lIns="0" tIns="0" rIns="0" bIns="0" rtlCol="0" anchor="t">
            <a:spAutoFit/>
          </a:bodyPr>
          <a:lstStyle/>
          <a:p>
            <a:pPr>
              <a:lnSpc>
                <a:spcPts val="2033"/>
              </a:lnSpc>
            </a:pPr>
            <a:r>
              <a:rPr lang="en-US" sz="1848" spc="-99">
                <a:solidFill>
                  <a:srgbClr val="F0F8F7"/>
                </a:solidFill>
                <a:latin typeface="Century Gothic 1"/>
              </a:rPr>
              <a:t>Download the conference app</a:t>
            </a:r>
          </a:p>
        </p:txBody>
      </p:sp>
      <p:sp>
        <p:nvSpPr>
          <p:cNvPr id="25" name="TextBox 25"/>
          <p:cNvSpPr txBox="1"/>
          <p:nvPr/>
        </p:nvSpPr>
        <p:spPr>
          <a:xfrm>
            <a:off x="6507203" y="8788886"/>
            <a:ext cx="3630601" cy="518696"/>
          </a:xfrm>
          <a:prstGeom prst="rect">
            <a:avLst/>
          </a:prstGeom>
        </p:spPr>
        <p:txBody>
          <a:bodyPr lIns="0" tIns="0" rIns="0" bIns="0" rtlCol="0" anchor="t">
            <a:spAutoFit/>
          </a:bodyPr>
          <a:lstStyle/>
          <a:p>
            <a:pPr>
              <a:lnSpc>
                <a:spcPts val="2033"/>
              </a:lnSpc>
            </a:pPr>
            <a:r>
              <a:rPr lang="en-US" sz="1848" spc="-99">
                <a:solidFill>
                  <a:srgbClr val="F0F8F7"/>
                </a:solidFill>
                <a:latin typeface="Century Gothic 1"/>
              </a:rPr>
              <a:t>Follow the Council on social media and join the conversation!</a:t>
            </a:r>
          </a:p>
        </p:txBody>
      </p:sp>
      <p:sp>
        <p:nvSpPr>
          <p:cNvPr id="26" name="TextBox 26"/>
          <p:cNvSpPr txBox="1"/>
          <p:nvPr/>
        </p:nvSpPr>
        <p:spPr>
          <a:xfrm>
            <a:off x="11034986" y="8598386"/>
            <a:ext cx="6316651" cy="775853"/>
          </a:xfrm>
          <a:prstGeom prst="rect">
            <a:avLst/>
          </a:prstGeom>
        </p:spPr>
        <p:txBody>
          <a:bodyPr lIns="0" tIns="0" rIns="0" bIns="0" rtlCol="0" anchor="t">
            <a:spAutoFit/>
          </a:bodyPr>
          <a:lstStyle/>
          <a:p>
            <a:pPr>
              <a:lnSpc>
                <a:spcPts val="2033"/>
              </a:lnSpc>
            </a:pPr>
            <a:r>
              <a:rPr lang="en-US" sz="1848" spc="-99">
                <a:solidFill>
                  <a:srgbClr val="F0F8F7"/>
                </a:solidFill>
                <a:latin typeface="Century Gothic 1"/>
              </a:rPr>
              <a:t>This content is intended solely for participants of HCH2024. Please do not replicate this content for further dissemination without expressed permission from the presenter.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8844373-2C10-4009-B7EA-3CF513401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0755698-8D8F-0A2B-D666-56C5E4FF5F9A}"/>
              </a:ext>
            </a:extLst>
          </p:cNvPr>
          <p:cNvSpPr>
            <a:spLocks noGrp="1"/>
          </p:cNvSpPr>
          <p:nvPr>
            <p:ph type="title"/>
          </p:nvPr>
        </p:nvSpPr>
        <p:spPr>
          <a:xfrm>
            <a:off x="6531769" y="1262062"/>
            <a:ext cx="5257800" cy="5253038"/>
          </a:xfrm>
          <a:ln>
            <a:solidFill>
              <a:schemeClr val="bg1"/>
            </a:solidFill>
          </a:ln>
        </p:spPr>
        <p:txBody>
          <a:bodyPr vert="horz" lIns="91440" tIns="45720" rIns="91440" bIns="45720" rtlCol="0" anchor="b">
            <a:normAutofit/>
          </a:bodyPr>
          <a:lstStyle/>
          <a:p>
            <a:pPr algn="ctr" defTabSz="914400"/>
            <a:r>
              <a:rPr lang="en-US" sz="6500" kern="1200" dirty="0">
                <a:ln w="0"/>
                <a:solidFill>
                  <a:srgbClr val="01594B"/>
                </a:solidFill>
                <a:effectLst>
                  <a:outerShdw blurRad="38100" dist="19050" dir="2700000" algn="tl" rotWithShape="0">
                    <a:schemeClr val="dk1">
                      <a:alpha val="40000"/>
                    </a:schemeClr>
                  </a:outerShdw>
                </a:effectLst>
                <a:latin typeface="+mj-lt"/>
                <a:ea typeface="+mj-ea"/>
                <a:cs typeface="+mj-cs"/>
              </a:rPr>
              <a:t>Key Learnings from Regional Community Conversations</a:t>
            </a:r>
            <a:br>
              <a:rPr lang="en-US" sz="6500" kern="1200" dirty="0">
                <a:ln w="0"/>
                <a:solidFill>
                  <a:schemeClr val="bg1"/>
                </a:solidFill>
                <a:effectLst>
                  <a:outerShdw blurRad="38100" dist="19050" dir="2700000" algn="tl" rotWithShape="0">
                    <a:schemeClr val="dk1">
                      <a:alpha val="40000"/>
                    </a:schemeClr>
                  </a:outerShdw>
                </a:effectLst>
                <a:latin typeface="+mj-lt"/>
                <a:ea typeface="+mj-ea"/>
                <a:cs typeface="+mj-cs"/>
              </a:rPr>
            </a:br>
            <a:endParaRPr lang="en-US" sz="6500" kern="1200" dirty="0">
              <a:solidFill>
                <a:schemeClr val="bg1"/>
              </a:solidFill>
              <a:latin typeface="+mj-lt"/>
              <a:ea typeface="+mj-ea"/>
              <a:cs typeface="+mj-cs"/>
            </a:endParaRPr>
          </a:p>
        </p:txBody>
      </p:sp>
      <p:grpSp>
        <p:nvGrpSpPr>
          <p:cNvPr id="19" name="Group 18">
            <a:extLst>
              <a:ext uri="{FF2B5EF4-FFF2-40B4-BE49-F238E27FC236}">
                <a16:creationId xmlns:a16="http://schemas.microsoft.com/office/drawing/2014/main" id="{8A1086F5-290F-43BC-8A5F-AA48DA80D5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6131461" cy="10287000"/>
            <a:chOff x="1" y="0"/>
            <a:chExt cx="4087640" cy="6858000"/>
          </a:xfrm>
          <a:effectLst>
            <a:outerShdw blurRad="381000" dist="152400" algn="ctr" rotWithShape="0">
              <a:srgbClr val="000000">
                <a:alpha val="10000"/>
              </a:srgbClr>
            </a:outerShdw>
          </a:effectLst>
        </p:grpSpPr>
        <p:sp>
          <p:nvSpPr>
            <p:cNvPr id="20" name="Freeform: Shape 19">
              <a:extLst>
                <a:ext uri="{FF2B5EF4-FFF2-40B4-BE49-F238E27FC236}">
                  <a16:creationId xmlns:a16="http://schemas.microsoft.com/office/drawing/2014/main" id="{6BFE62CD-B7BF-4E72-B3A4-EF70C3DAF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C58BB09-35C2-4EAD-A800-B39E4CA49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Content Placeholder 9">
            <a:extLst>
              <a:ext uri="{FF2B5EF4-FFF2-40B4-BE49-F238E27FC236}">
                <a16:creationId xmlns:a16="http://schemas.microsoft.com/office/drawing/2014/main" id="{69A2FD37-B5EC-D829-28A2-ABE16393964C}"/>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9246" r="19246"/>
          <a:stretch/>
        </p:blipFill>
        <p:spPr>
          <a:xfrm>
            <a:off x="20" y="10"/>
            <a:ext cx="5536333" cy="5000615"/>
          </a:xfrm>
          <a:custGeom>
            <a:avLst/>
            <a:gdLst/>
            <a:ahLst/>
            <a:cxnLst/>
            <a:rect l="l" t="t" r="r" b="b"/>
            <a:pathLst>
              <a:path w="3690902" h="3333750">
                <a:moveTo>
                  <a:pt x="0" y="0"/>
                </a:moveTo>
                <a:lnTo>
                  <a:pt x="2996382" y="0"/>
                </a:lnTo>
                <a:lnTo>
                  <a:pt x="3563333" y="1750276"/>
                </a:lnTo>
                <a:lnTo>
                  <a:pt x="3690902" y="3333750"/>
                </a:lnTo>
                <a:lnTo>
                  <a:pt x="0" y="3333750"/>
                </a:lnTo>
                <a:close/>
              </a:path>
            </a:pathLst>
          </a:custGeom>
        </p:spPr>
      </p:pic>
      <p:pic>
        <p:nvPicPr>
          <p:cNvPr id="11" name="Content Placeholder 10">
            <a:extLst>
              <a:ext uri="{FF2B5EF4-FFF2-40B4-BE49-F238E27FC236}">
                <a16:creationId xmlns:a16="http://schemas.microsoft.com/office/drawing/2014/main" id="{A4478D6E-597B-C542-1BF5-6BF54A5C100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171" r="11171"/>
          <a:stretch/>
        </p:blipFill>
        <p:spPr>
          <a:xfrm>
            <a:off x="12422874" y="1"/>
            <a:ext cx="5865126" cy="5000621"/>
          </a:xfrm>
          <a:custGeom>
            <a:avLst/>
            <a:gdLst/>
            <a:ahLst/>
            <a:cxnLst/>
            <a:rect l="l" t="t" r="r" b="b"/>
            <a:pathLst>
              <a:path w="3910084" h="3333747">
                <a:moveTo>
                  <a:pt x="118775" y="0"/>
                </a:moveTo>
                <a:lnTo>
                  <a:pt x="3910084" y="0"/>
                </a:lnTo>
                <a:lnTo>
                  <a:pt x="3910084" y="3333747"/>
                </a:lnTo>
                <a:lnTo>
                  <a:pt x="203835" y="3333747"/>
                </a:lnTo>
                <a:lnTo>
                  <a:pt x="0" y="803615"/>
                </a:lnTo>
                <a:close/>
              </a:path>
            </a:pathLst>
          </a:custGeom>
        </p:spPr>
      </p:pic>
      <p:pic>
        <p:nvPicPr>
          <p:cNvPr id="12" name="Picture 11">
            <a:extLst>
              <a:ext uri="{FF2B5EF4-FFF2-40B4-BE49-F238E27FC236}">
                <a16:creationId xmlns:a16="http://schemas.microsoft.com/office/drawing/2014/main" id="{6880265C-01A2-8B88-A02A-C143953B0F60}"/>
              </a:ext>
            </a:extLst>
          </p:cNvPr>
          <p:cNvPicPr>
            <a:picLocks noChangeAspect="1"/>
          </p:cNvPicPr>
          <p:nvPr/>
        </p:nvPicPr>
        <p:blipFill rotWithShape="1">
          <a:blip r:embed="rId4">
            <a:extLst>
              <a:ext uri="{28A0092B-C50C-407E-A947-70E740481C1C}">
                <a14:useLocalDpi xmlns:a14="http://schemas.microsoft.com/office/drawing/2010/main" val="0"/>
              </a:ext>
            </a:extLst>
          </a:blip>
          <a:srcRect l="6017" r="6017"/>
          <a:stretch/>
        </p:blipFill>
        <p:spPr>
          <a:xfrm>
            <a:off x="20" y="5286382"/>
            <a:ext cx="5865106" cy="5000618"/>
          </a:xfrm>
          <a:custGeom>
            <a:avLst/>
            <a:gdLst/>
            <a:ahLst/>
            <a:cxnLst/>
            <a:rect l="l" t="t" r="r" b="b"/>
            <a:pathLst>
              <a:path w="3910084" h="3333745">
                <a:moveTo>
                  <a:pt x="0" y="0"/>
                </a:moveTo>
                <a:lnTo>
                  <a:pt x="3706250" y="0"/>
                </a:lnTo>
                <a:lnTo>
                  <a:pt x="3910084" y="2530130"/>
                </a:lnTo>
                <a:lnTo>
                  <a:pt x="3791309" y="3333745"/>
                </a:lnTo>
                <a:lnTo>
                  <a:pt x="0" y="3333745"/>
                </a:lnTo>
                <a:close/>
              </a:path>
            </a:pathLst>
          </a:custGeom>
        </p:spPr>
      </p:pic>
      <p:grpSp>
        <p:nvGrpSpPr>
          <p:cNvPr id="23" name="Group 22">
            <a:extLst>
              <a:ext uri="{FF2B5EF4-FFF2-40B4-BE49-F238E27FC236}">
                <a16:creationId xmlns:a16="http://schemas.microsoft.com/office/drawing/2014/main" id="{0220991A-5EB0-44E3-B615-BDCA59E66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22883" y="0"/>
            <a:ext cx="2008580" cy="10287000"/>
            <a:chOff x="2661507" y="0"/>
            <a:chExt cx="1339053" cy="6858000"/>
          </a:xfrm>
        </p:grpSpPr>
        <p:sp>
          <p:nvSpPr>
            <p:cNvPr id="24" name="Freeform: Shape 23">
              <a:extLst>
                <a:ext uri="{FF2B5EF4-FFF2-40B4-BE49-F238E27FC236}">
                  <a16:creationId xmlns:a16="http://schemas.microsoft.com/office/drawing/2014/main" id="{6FBE570C-9796-4356-8D50-B25FFB05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7D72FE4A-0FC7-4162-85F2-63D0FE67D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Picture 7">
            <a:extLst>
              <a:ext uri="{FF2B5EF4-FFF2-40B4-BE49-F238E27FC236}">
                <a16:creationId xmlns:a16="http://schemas.microsoft.com/office/drawing/2014/main" id="{8E1E90F2-6AFB-E14E-C746-6CA9E5C9164D}"/>
              </a:ext>
            </a:extLst>
          </p:cNvPr>
          <p:cNvPicPr>
            <a:picLocks noChangeAspect="1"/>
          </p:cNvPicPr>
          <p:nvPr/>
        </p:nvPicPr>
        <p:blipFill rotWithShape="1">
          <a:blip r:embed="rId6">
            <a:extLst>
              <a:ext uri="{28A0092B-C50C-407E-A947-70E740481C1C}">
                <a14:useLocalDpi xmlns:a14="http://schemas.microsoft.com/office/drawing/2010/main" val="0"/>
              </a:ext>
            </a:extLst>
          </a:blip>
          <a:srcRect t="15484" b="15484"/>
          <a:stretch/>
        </p:blipFill>
        <p:spPr>
          <a:xfrm>
            <a:off x="12751646" y="5000622"/>
            <a:ext cx="5536334" cy="6079332"/>
          </a:xfrm>
          <a:custGeom>
            <a:avLst/>
            <a:gdLst/>
            <a:ahLst/>
            <a:cxnLst/>
            <a:rect l="l" t="t" r="r" b="b"/>
            <a:pathLst>
              <a:path w="3687832" h="3295650">
                <a:moveTo>
                  <a:pt x="3687832" y="0"/>
                </a:moveTo>
                <a:lnTo>
                  <a:pt x="3687832" y="3295650"/>
                </a:lnTo>
                <a:lnTo>
                  <a:pt x="691450" y="3295650"/>
                </a:lnTo>
                <a:lnTo>
                  <a:pt x="124499" y="1545374"/>
                </a:lnTo>
                <a:lnTo>
                  <a:pt x="0" y="1"/>
                </a:lnTo>
                <a:close/>
              </a:path>
            </a:pathLst>
          </a:custGeom>
        </p:spPr>
      </p:pic>
      <p:grpSp>
        <p:nvGrpSpPr>
          <p:cNvPr id="27" name="Group 26">
            <a:extLst>
              <a:ext uri="{FF2B5EF4-FFF2-40B4-BE49-F238E27FC236}">
                <a16:creationId xmlns:a16="http://schemas.microsoft.com/office/drawing/2014/main" id="{61D1A57D-77BC-4EEC-819E-6F5EEF3487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2156538" y="-3"/>
            <a:ext cx="2008580" cy="10287000"/>
            <a:chOff x="2661507" y="0"/>
            <a:chExt cx="1339053" cy="6858000"/>
          </a:xfrm>
          <a:effectLst>
            <a:outerShdw blurRad="381000" dist="152400" dir="10800000" algn="r" rotWithShape="0">
              <a:prstClr val="black">
                <a:alpha val="10000"/>
              </a:prstClr>
            </a:outerShdw>
          </a:effectLst>
        </p:grpSpPr>
        <p:sp>
          <p:nvSpPr>
            <p:cNvPr id="28" name="Freeform: Shape 27">
              <a:extLst>
                <a:ext uri="{FF2B5EF4-FFF2-40B4-BE49-F238E27FC236}">
                  <a16:creationId xmlns:a16="http://schemas.microsoft.com/office/drawing/2014/main" id="{5913AB8E-CB2A-4854-8A54-923C07FC7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81F5CCDF-B355-4127-8062-39039B53D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Slide Number Placeholder 3">
            <a:extLst>
              <a:ext uri="{FF2B5EF4-FFF2-40B4-BE49-F238E27FC236}">
                <a16:creationId xmlns:a16="http://schemas.microsoft.com/office/drawing/2014/main" id="{24737899-82E8-51E6-3839-2754A67454BC}"/>
              </a:ext>
            </a:extLst>
          </p:cNvPr>
          <p:cNvSpPr>
            <a:spLocks noGrp="1"/>
          </p:cNvSpPr>
          <p:nvPr>
            <p:ph type="sldNum" sz="quarter" idx="12"/>
          </p:nvPr>
        </p:nvSpPr>
        <p:spPr>
          <a:xfrm>
            <a:off x="13106400" y="700399"/>
            <a:ext cx="3952875" cy="1061829"/>
          </a:xfrm>
        </p:spPr>
        <p:txBody>
          <a:bodyPr vert="horz" lIns="91440" tIns="45720" rIns="91440" bIns="45720" rtlCol="0" anchor="ctr">
            <a:normAutofit/>
          </a:bodyPr>
          <a:lstStyle/>
          <a:p>
            <a:pPr>
              <a:lnSpc>
                <a:spcPct val="90000"/>
              </a:lnSpc>
              <a:spcAft>
                <a:spcPts val="600"/>
              </a:spcAft>
            </a:pPr>
            <a:fld id="{504DF90A-4512-094E-80E7-1219F5F3CCBA}" type="slidenum">
              <a:rPr lang="en-US" sz="6700">
                <a:solidFill>
                  <a:srgbClr val="FFFFFF"/>
                </a:solidFill>
              </a:rPr>
              <a:pPr>
                <a:lnSpc>
                  <a:spcPct val="90000"/>
                </a:lnSpc>
                <a:spcAft>
                  <a:spcPts val="600"/>
                </a:spcAft>
              </a:pPr>
              <a:t>10</a:t>
            </a:fld>
            <a:endParaRPr lang="en-US" sz="6700">
              <a:solidFill>
                <a:srgbClr val="FFFFFF"/>
              </a:solidFill>
            </a:endParaRPr>
          </a:p>
        </p:txBody>
      </p:sp>
    </p:spTree>
    <p:extLst>
      <p:ext uri="{BB962C8B-B14F-4D97-AF65-F5344CB8AC3E}">
        <p14:creationId xmlns:p14="http://schemas.microsoft.com/office/powerpoint/2010/main" val="953128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00F835A-4938-993F-3C3D-9AF5B2CA874C}"/>
              </a:ext>
            </a:extLst>
          </p:cNvPr>
          <p:cNvSpPr>
            <a:spLocks noGrp="1"/>
          </p:cNvSpPr>
          <p:nvPr>
            <p:ph type="title"/>
          </p:nvPr>
        </p:nvSpPr>
        <p:spPr>
          <a:xfrm>
            <a:off x="1257301" y="518715"/>
            <a:ext cx="7045320" cy="1348185"/>
          </a:xfrm>
          <a:ln>
            <a:solidFill>
              <a:srgbClr val="80B1A8"/>
            </a:solidFill>
          </a:ln>
        </p:spPr>
        <p:txBody>
          <a:bodyPr vert="horz" lIns="91440" tIns="45720" rIns="91440" bIns="45720" rtlCol="0" anchor="ctr">
            <a:normAutofit fontScale="90000"/>
          </a:bodyPr>
          <a:lstStyle/>
          <a:p>
            <a:pPr algn="ctr" defTabSz="914400"/>
            <a:br>
              <a:rPr lang="en-US" sz="6600" b="1" kern="1200" dirty="0">
                <a:solidFill>
                  <a:srgbClr val="01594B"/>
                </a:solidFill>
                <a:latin typeface="+mj-lt"/>
                <a:ea typeface="+mj-ea"/>
                <a:cs typeface="+mj-cs"/>
              </a:rPr>
            </a:br>
            <a:r>
              <a:rPr lang="en-US" sz="6600" b="1" kern="1200" dirty="0">
                <a:solidFill>
                  <a:srgbClr val="01594B"/>
                </a:solidFill>
                <a:latin typeface="+mj-lt"/>
                <a:ea typeface="+mj-ea"/>
                <a:cs typeface="+mj-cs"/>
              </a:rPr>
              <a:t>Key Learning # 1</a:t>
            </a:r>
            <a:br>
              <a:rPr lang="en-US" sz="4400" b="1" kern="1200" dirty="0">
                <a:solidFill>
                  <a:schemeClr val="tx1"/>
                </a:solidFill>
                <a:latin typeface="+mj-lt"/>
                <a:ea typeface="+mj-ea"/>
                <a:cs typeface="+mj-cs"/>
              </a:rPr>
            </a:br>
            <a:endParaRPr lang="en-US" sz="4400" kern="1200" dirty="0">
              <a:solidFill>
                <a:schemeClr val="tx1"/>
              </a:solidFill>
              <a:latin typeface="+mj-lt"/>
              <a:ea typeface="+mj-ea"/>
              <a:cs typeface="+mj-cs"/>
            </a:endParaRPr>
          </a:p>
        </p:txBody>
      </p:sp>
      <p:sp>
        <p:nvSpPr>
          <p:cNvPr id="9" name="Text Placeholder 8">
            <a:extLst>
              <a:ext uri="{FF2B5EF4-FFF2-40B4-BE49-F238E27FC236}">
                <a16:creationId xmlns:a16="http://schemas.microsoft.com/office/drawing/2014/main" id="{76F77448-810E-C078-C968-A06A24C11059}"/>
              </a:ext>
            </a:extLst>
          </p:cNvPr>
          <p:cNvSpPr>
            <a:spLocks noGrp="1"/>
          </p:cNvSpPr>
          <p:nvPr>
            <p:ph type="body" sz="half" idx="2"/>
          </p:nvPr>
        </p:nvSpPr>
        <p:spPr>
          <a:xfrm>
            <a:off x="1257301" y="2738437"/>
            <a:ext cx="7638291" cy="6527007"/>
          </a:xfrm>
        </p:spPr>
        <p:txBody>
          <a:bodyPr vert="horz" lIns="91440" tIns="45720" rIns="91440" bIns="45720" rtlCol="0">
            <a:normAutofit/>
          </a:bodyPr>
          <a:lstStyle/>
          <a:p>
            <a:pPr marL="285750" indent="-228600" defTabSz="914400">
              <a:buFont typeface="Arial" panose="020B0604020202020204" pitchFamily="34" charset="0"/>
              <a:buChar char="•"/>
            </a:pPr>
            <a:r>
              <a:rPr lang="en-US" sz="3600" dirty="0">
                <a:solidFill>
                  <a:srgbClr val="01594B"/>
                </a:solidFill>
                <a:effectLst/>
              </a:rPr>
              <a:t>Facilitating and participating in the Environmental Emergency Regional Community Conversations</a:t>
            </a:r>
            <a:r>
              <a:rPr lang="en-US" sz="3600" b="1" dirty="0">
                <a:solidFill>
                  <a:srgbClr val="01594B"/>
                </a:solidFill>
                <a:effectLst/>
              </a:rPr>
              <a:t> </a:t>
            </a:r>
            <a:r>
              <a:rPr lang="en-US" sz="3600" dirty="0">
                <a:solidFill>
                  <a:srgbClr val="01594B"/>
                </a:solidFill>
                <a:effectLst/>
              </a:rPr>
              <a:t>expanded our understanding of the definition of an environmental emergency.  </a:t>
            </a:r>
          </a:p>
          <a:p>
            <a:pPr marL="285750" indent="-228600" defTabSz="914400">
              <a:buFont typeface="Arial" panose="020B0604020202020204" pitchFamily="34" charset="0"/>
              <a:buChar char="•"/>
            </a:pPr>
            <a:endParaRPr lang="en-US" sz="3600" dirty="0">
              <a:solidFill>
                <a:srgbClr val="01594B"/>
              </a:solidFill>
              <a:effectLst/>
            </a:endParaRPr>
          </a:p>
          <a:p>
            <a:pPr marL="285750" indent="-228600" defTabSz="914400">
              <a:buFont typeface="Arial" panose="020B0604020202020204" pitchFamily="34" charset="0"/>
              <a:buChar char="•"/>
            </a:pPr>
            <a:r>
              <a:rPr lang="en-US" sz="3600" dirty="0">
                <a:solidFill>
                  <a:srgbClr val="01594B"/>
                </a:solidFill>
                <a:effectLst/>
              </a:rPr>
              <a:t>Environmental Emergencies </a:t>
            </a:r>
            <a:r>
              <a:rPr lang="en-US" sz="3600" dirty="0">
                <a:solidFill>
                  <a:srgbClr val="01594B"/>
                </a:solidFill>
              </a:rPr>
              <a:t>are</a:t>
            </a:r>
            <a:r>
              <a:rPr lang="en-US" sz="3600" b="1" dirty="0">
                <a:solidFill>
                  <a:srgbClr val="01594B"/>
                </a:solidFill>
                <a:effectLst/>
              </a:rPr>
              <a:t> </a:t>
            </a:r>
            <a:r>
              <a:rPr lang="en-US" sz="3600" dirty="0">
                <a:solidFill>
                  <a:srgbClr val="01594B"/>
                </a:solidFill>
                <a:effectLst/>
              </a:rPr>
              <a:t>not restricted to weather </a:t>
            </a:r>
            <a:r>
              <a:rPr lang="en-US" sz="3600" b="1" u="sng" dirty="0">
                <a:solidFill>
                  <a:srgbClr val="01594B"/>
                </a:solidFill>
                <a:effectLst/>
              </a:rPr>
              <a:t>events</a:t>
            </a:r>
            <a:r>
              <a:rPr lang="en-US" sz="3600" dirty="0">
                <a:solidFill>
                  <a:srgbClr val="01594B"/>
                </a:solidFill>
                <a:effectLst/>
              </a:rPr>
              <a:t> – like a hurricane or a tornado.  In some places, the weather is hostile and dangerous for extended periods of time.  </a:t>
            </a:r>
          </a:p>
          <a:p>
            <a:pPr indent="-228600" defTabSz="914400">
              <a:buFont typeface="Arial" panose="020B0604020202020204" pitchFamily="34" charset="0"/>
              <a:buChar char="•"/>
            </a:pPr>
            <a:endParaRPr lang="en-US" dirty="0"/>
          </a:p>
        </p:txBody>
      </p:sp>
      <p:sp>
        <p:nvSpPr>
          <p:cNvPr id="24" name="Oval 2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30853" y="2047098"/>
            <a:ext cx="1421232" cy="13826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descr="A train tracks in the snow&#10;&#10;Description automatically generated">
            <a:extLst>
              <a:ext uri="{FF2B5EF4-FFF2-40B4-BE49-F238E27FC236}">
                <a16:creationId xmlns:a16="http://schemas.microsoft.com/office/drawing/2014/main" id="{D0F05EE4-FCA4-0957-B2DA-04BAE3AAFB2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464" r="5194" b="1"/>
          <a:stretch/>
        </p:blipFill>
        <p:spPr>
          <a:xfrm>
            <a:off x="11851888" y="4091593"/>
            <a:ext cx="6436112" cy="619540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6" name="Arc 2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9051207" y="-1009710"/>
            <a:ext cx="6031790" cy="6031790"/>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Content Placeholder 10">
            <a:extLst>
              <a:ext uri="{FF2B5EF4-FFF2-40B4-BE49-F238E27FC236}">
                <a16:creationId xmlns:a16="http://schemas.microsoft.com/office/drawing/2014/main" id="{48FAA6BF-0D98-196E-52A1-7B03372DD0F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9302" r="19302"/>
          <a:stretch/>
        </p:blipFill>
        <p:spPr>
          <a:xfrm>
            <a:off x="9392410" y="1"/>
            <a:ext cx="5278968" cy="451186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a:xfrm>
            <a:off x="12915900" y="9534523"/>
            <a:ext cx="4114800" cy="547688"/>
          </a:xfrm>
        </p:spPr>
        <p:txBody>
          <a:bodyPr vert="horz" lIns="91440" tIns="45720" rIns="91440" bIns="45720" rtlCol="0" anchor="ctr">
            <a:normAutofit/>
          </a:bodyPr>
          <a:lstStyle/>
          <a:p>
            <a:pPr>
              <a:spcAft>
                <a:spcPts val="600"/>
              </a:spcAft>
            </a:pPr>
            <a:fld id="{504DF90A-4512-094E-80E7-1219F5F3CCBA}" type="slidenum">
              <a:rPr lang="en-US" sz="1200">
                <a:solidFill>
                  <a:srgbClr val="FFFFFF"/>
                </a:solidFill>
              </a:rPr>
              <a:pPr>
                <a:spcAft>
                  <a:spcPts val="600"/>
                </a:spcAft>
              </a:pPr>
              <a:t>11</a:t>
            </a:fld>
            <a:endParaRPr lang="en-US" sz="1200">
              <a:solidFill>
                <a:srgbClr val="FFFFFF"/>
              </a:solidFill>
            </a:endParaRPr>
          </a:p>
        </p:txBody>
      </p:sp>
    </p:spTree>
    <p:extLst>
      <p:ext uri="{BB962C8B-B14F-4D97-AF65-F5344CB8AC3E}">
        <p14:creationId xmlns:p14="http://schemas.microsoft.com/office/powerpoint/2010/main" val="2688428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12</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320635" y="1905990"/>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1521620" y="771525"/>
            <a:ext cx="14594681" cy="923330"/>
          </a:xfrm>
          <a:prstGeom prst="rect">
            <a:avLst/>
          </a:prstGeom>
          <a:noFill/>
        </p:spPr>
        <p:txBody>
          <a:bodyPr wrap="square" rtlCol="0">
            <a:spAutoFit/>
          </a:bodyPr>
          <a:lstStyle/>
          <a:p>
            <a:pPr algn="ctr" defTabSz="1371600"/>
            <a:r>
              <a:rPr lang="en-US" sz="5400" b="1" dirty="0">
                <a:solidFill>
                  <a:srgbClr val="01594B"/>
                </a:solidFill>
                <a:latin typeface="Century Gothic" panose="020B0502020202020204" pitchFamily="34" charset="0"/>
              </a:rPr>
              <a:t>Key Learning # 1</a:t>
            </a:r>
          </a:p>
        </p:txBody>
      </p:sp>
      <p:sp>
        <p:nvSpPr>
          <p:cNvPr id="2" name="TextBox 1">
            <a:extLst>
              <a:ext uri="{FF2B5EF4-FFF2-40B4-BE49-F238E27FC236}">
                <a16:creationId xmlns:a16="http://schemas.microsoft.com/office/drawing/2014/main" id="{2F005423-D526-7FF4-AB9E-F1D9D33AAFD5}"/>
              </a:ext>
            </a:extLst>
          </p:cNvPr>
          <p:cNvSpPr txBox="1"/>
          <p:nvPr/>
        </p:nvSpPr>
        <p:spPr>
          <a:xfrm>
            <a:off x="533400" y="2705100"/>
            <a:ext cx="16840200" cy="1661993"/>
          </a:xfrm>
          <a:prstGeom prst="rect">
            <a:avLst/>
          </a:prstGeom>
          <a:noFill/>
        </p:spPr>
        <p:txBody>
          <a:bodyPr wrap="square" rtlCol="0">
            <a:spAutoFit/>
          </a:bodyPr>
          <a:lstStyle/>
          <a:p>
            <a:endPar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endParaRPr>
          </a:p>
          <a:p>
            <a:pPr marL="742950" lvl="1" indent="-285750">
              <a:buFont typeface="Wingdings" panose="05000000000000000000" pitchFamily="2" charset="2"/>
              <a:buChar char="Ø"/>
            </a:pP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For example, Regional Community Conversation </a:t>
            </a:r>
            <a:r>
              <a:rPr lang="en-US" sz="2800" dirty="0">
                <a:solidFill>
                  <a:srgbClr val="01594B"/>
                </a:solidFill>
                <a:latin typeface="Garamond" panose="02020404030301010803" pitchFamily="18" charset="0"/>
                <a:ea typeface="Aptos" panose="020B0004020202020204" pitchFamily="34" charset="0"/>
                <a:cs typeface="Times New Roman" panose="02020603050405020304" pitchFamily="18" charset="0"/>
              </a:rPr>
              <a:t>participants </a:t>
            </a: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located in a region where </a:t>
            </a:r>
            <a:r>
              <a:rPr lang="en-US" sz="2800" dirty="0">
                <a:solidFill>
                  <a:srgbClr val="01594B"/>
                </a:solidFill>
                <a:latin typeface="Garamond" panose="02020404030301010803" pitchFamily="18" charset="0"/>
                <a:ea typeface="Aptos" panose="020B0004020202020204" pitchFamily="34" charset="0"/>
                <a:cs typeface="Times New Roman" panose="02020603050405020304" pitchFamily="18" charset="0"/>
              </a:rPr>
              <a:t>extreme</a:t>
            </a: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 temperatures last for many months described some of the impacts of prolonged severe weather.  </a:t>
            </a:r>
          </a:p>
          <a:p>
            <a:pPr lvl="1"/>
            <a:endParaRPr lang="en-US" dirty="0"/>
          </a:p>
        </p:txBody>
      </p:sp>
      <p:sp>
        <p:nvSpPr>
          <p:cNvPr id="5" name="TextBox 4">
            <a:extLst>
              <a:ext uri="{FF2B5EF4-FFF2-40B4-BE49-F238E27FC236}">
                <a16:creationId xmlns:a16="http://schemas.microsoft.com/office/drawing/2014/main" id="{436B628B-B8F9-127B-A1AB-BF288622680A}"/>
              </a:ext>
            </a:extLst>
          </p:cNvPr>
          <p:cNvSpPr txBox="1"/>
          <p:nvPr/>
        </p:nvSpPr>
        <p:spPr>
          <a:xfrm>
            <a:off x="682459" y="4828111"/>
            <a:ext cx="16573500" cy="1384995"/>
          </a:xfrm>
          <a:prstGeom prst="rect">
            <a:avLst/>
          </a:prstGeom>
          <a:solidFill>
            <a:srgbClr val="80B1A8"/>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“Up here, every winter there’s an environmental [emergency].  I mean last year we got down to 45 below zero for a week and a half…so I mean, we face it like every winter…we just deal with it as best we can.  I’ve froze my ass off many a days and many a nights in a tent or a sleeping bag.” </a:t>
            </a:r>
            <a:endParaRPr lang="en-US" sz="2800" dirty="0">
              <a:solidFill>
                <a:srgbClr val="01594B"/>
              </a:solidFill>
            </a:endParaRPr>
          </a:p>
        </p:txBody>
      </p:sp>
      <p:sp>
        <p:nvSpPr>
          <p:cNvPr id="6" name="TextBox 5">
            <a:extLst>
              <a:ext uri="{FF2B5EF4-FFF2-40B4-BE49-F238E27FC236}">
                <a16:creationId xmlns:a16="http://schemas.microsoft.com/office/drawing/2014/main" id="{2D110B45-7373-02C5-1E14-9DA1D71F8884}"/>
              </a:ext>
            </a:extLst>
          </p:cNvPr>
          <p:cNvSpPr txBox="1"/>
          <p:nvPr/>
        </p:nvSpPr>
        <p:spPr>
          <a:xfrm>
            <a:off x="803512" y="7429500"/>
            <a:ext cx="16573500" cy="1384995"/>
          </a:xfrm>
          <a:prstGeom prst="rect">
            <a:avLst/>
          </a:prstGeom>
          <a:solidFill>
            <a:srgbClr val="80B1A8"/>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“I remember walking the streets and being exhausted and wanting to sleep and being kicked out of everywhere and having blisters on my feet and my feet bleeding because I had to keep walking.  And it was so cold that if I tried to lay down, I didn’t have the equipment to not freeze to death.” </a:t>
            </a:r>
            <a:endParaRPr lang="en-US" sz="2800" dirty="0">
              <a:solidFill>
                <a:srgbClr val="01594B"/>
              </a:solidFill>
            </a:endParaRPr>
          </a:p>
        </p:txBody>
      </p:sp>
    </p:spTree>
    <p:extLst>
      <p:ext uri="{BB962C8B-B14F-4D97-AF65-F5344CB8AC3E}">
        <p14:creationId xmlns:p14="http://schemas.microsoft.com/office/powerpoint/2010/main" val="4274869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road with snow on the side&#10;&#10;Description automatically generated">
            <a:extLst>
              <a:ext uri="{FF2B5EF4-FFF2-40B4-BE49-F238E27FC236}">
                <a16:creationId xmlns:a16="http://schemas.microsoft.com/office/drawing/2014/main" id="{7F0F0100-9967-F7C4-D227-739530FE8372}"/>
              </a:ext>
            </a:extLst>
          </p:cNvPr>
          <p:cNvPicPr>
            <a:picLocks noGrp="1" noChangeAspect="1"/>
          </p:cNvPicPr>
          <p:nvPr>
            <p:ph idx="1"/>
          </p:nvPr>
        </p:nvPicPr>
        <p:blipFill rotWithShape="1">
          <a:blip r:embed="rId2"/>
          <a:srcRect t="5436"/>
          <a:stretch/>
        </p:blipFill>
        <p:spPr>
          <a:xfrm>
            <a:off x="3783534" y="10"/>
            <a:ext cx="14504463" cy="10286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084ED0EF-E706-2692-1631-55243F80A213}"/>
              </a:ext>
            </a:extLst>
          </p:cNvPr>
          <p:cNvSpPr>
            <a:spLocks noGrp="1"/>
          </p:cNvSpPr>
          <p:nvPr>
            <p:ph type="title"/>
          </p:nvPr>
        </p:nvSpPr>
        <p:spPr>
          <a:xfrm>
            <a:off x="1066801" y="1333500"/>
            <a:ext cx="4648200" cy="1296245"/>
          </a:xfrm>
          <a:ln>
            <a:solidFill>
              <a:srgbClr val="80B1A8"/>
            </a:solidFill>
          </a:ln>
        </p:spPr>
        <p:txBody>
          <a:bodyPr vert="horz" lIns="91440" tIns="45720" rIns="91440" bIns="45720" rtlCol="0" anchor="ctr">
            <a:normAutofit fontScale="90000"/>
          </a:bodyPr>
          <a:lstStyle/>
          <a:p>
            <a:pPr defTabSz="914400"/>
            <a:br>
              <a:rPr lang="en-US" sz="3800" b="1" dirty="0"/>
            </a:br>
            <a:r>
              <a:rPr lang="en-US" sz="6000" b="1" dirty="0">
                <a:solidFill>
                  <a:srgbClr val="01594B"/>
                </a:solidFill>
              </a:rPr>
              <a:t>Key Learning # 2</a:t>
            </a:r>
            <a:br>
              <a:rPr lang="en-US" sz="3800" b="1" dirty="0"/>
            </a:br>
            <a:endParaRPr lang="en-US" sz="3800" dirty="0"/>
          </a:p>
        </p:txBody>
      </p:sp>
      <p:sp>
        <p:nvSpPr>
          <p:cNvPr id="9" name="Text Placeholder 8">
            <a:extLst>
              <a:ext uri="{FF2B5EF4-FFF2-40B4-BE49-F238E27FC236}">
                <a16:creationId xmlns:a16="http://schemas.microsoft.com/office/drawing/2014/main" id="{26BBBB07-FA11-5EC1-AF91-C5475F4F8EAC}"/>
              </a:ext>
            </a:extLst>
          </p:cNvPr>
          <p:cNvSpPr>
            <a:spLocks noGrp="1"/>
          </p:cNvSpPr>
          <p:nvPr>
            <p:ph type="body" sz="half" idx="2"/>
          </p:nvPr>
        </p:nvSpPr>
        <p:spPr>
          <a:xfrm>
            <a:off x="1257300" y="3651301"/>
            <a:ext cx="5733283" cy="5614143"/>
          </a:xfrm>
        </p:spPr>
        <p:txBody>
          <a:bodyPr vert="horz" lIns="91440" tIns="45720" rIns="91440" bIns="45720" rtlCol="0">
            <a:normAutofit/>
          </a:bodyPr>
          <a:lstStyle/>
          <a:p>
            <a:pPr defTabSz="914400"/>
            <a:r>
              <a:rPr lang="en-US" sz="4400" dirty="0">
                <a:solidFill>
                  <a:srgbClr val="01594B"/>
                </a:solidFill>
                <a:effectLst/>
              </a:rPr>
              <a:t>It is important that environmental emergency preparedness and relief efforts, in particular outreach services, prioritize people with disabilities.</a:t>
            </a:r>
          </a:p>
          <a:p>
            <a:pPr indent="-228600" defTabSz="914400">
              <a:buFont typeface="Arial" panose="020B0604020202020204" pitchFamily="34" charset="0"/>
              <a:buChar char="•"/>
            </a:pPr>
            <a:endParaRPr lang="en-US" sz="3000" dirty="0"/>
          </a:p>
        </p:txBody>
      </p:sp>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defRPr/>
            </a:pPr>
            <a:fld id="{504DF90A-4512-094E-80E7-1219F5F3CCBA}" type="slidenum">
              <a:rPr lang="en-US" sz="1200">
                <a:solidFill>
                  <a:srgbClr val="FFFFFF"/>
                </a:solidFill>
                <a:latin typeface="Calibri" panose="020F0502020204030204"/>
              </a:rPr>
              <a:pPr>
                <a:spcAft>
                  <a:spcPts val="600"/>
                </a:spcAft>
                <a:defRPr/>
              </a:pPr>
              <a:t>13</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4024490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14</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320635" y="1905990"/>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1521620" y="771525"/>
            <a:ext cx="14594681" cy="923330"/>
          </a:xfrm>
          <a:prstGeom prst="rect">
            <a:avLst/>
          </a:prstGeom>
          <a:noFill/>
        </p:spPr>
        <p:txBody>
          <a:bodyPr wrap="square" rtlCol="0">
            <a:spAutoFit/>
          </a:bodyPr>
          <a:lstStyle/>
          <a:p>
            <a:pPr algn="ctr" defTabSz="1371600"/>
            <a:r>
              <a:rPr lang="en-US" sz="5400" b="1" dirty="0">
                <a:solidFill>
                  <a:srgbClr val="01594B"/>
                </a:solidFill>
                <a:latin typeface="Century Gothic" panose="020B0502020202020204" pitchFamily="34" charset="0"/>
              </a:rPr>
              <a:t>Key Learning # 2</a:t>
            </a:r>
          </a:p>
        </p:txBody>
      </p:sp>
      <p:sp>
        <p:nvSpPr>
          <p:cNvPr id="2" name="TextBox 1">
            <a:extLst>
              <a:ext uri="{FF2B5EF4-FFF2-40B4-BE49-F238E27FC236}">
                <a16:creationId xmlns:a16="http://schemas.microsoft.com/office/drawing/2014/main" id="{2F005423-D526-7FF4-AB9E-F1D9D33AAFD5}"/>
              </a:ext>
            </a:extLst>
          </p:cNvPr>
          <p:cNvSpPr txBox="1"/>
          <p:nvPr/>
        </p:nvSpPr>
        <p:spPr>
          <a:xfrm>
            <a:off x="533400" y="2705100"/>
            <a:ext cx="16840200" cy="1661993"/>
          </a:xfrm>
          <a:prstGeom prst="rect">
            <a:avLst/>
          </a:prstGeom>
          <a:noFill/>
        </p:spPr>
        <p:txBody>
          <a:bodyPr wrap="square" rtlCol="0">
            <a:spAutoFit/>
          </a:bodyPr>
          <a:lstStyle/>
          <a:p>
            <a:endPar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endParaRPr>
          </a:p>
          <a:p>
            <a:pPr marL="742950" lvl="1" indent="-285750">
              <a:buFont typeface="Wingdings" panose="05000000000000000000" pitchFamily="2" charset="2"/>
              <a:buChar char="Ø"/>
            </a:pP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For example, one p</a:t>
            </a:r>
            <a:r>
              <a:rPr lang="en-US" sz="2800" dirty="0">
                <a:solidFill>
                  <a:srgbClr val="01594B"/>
                </a:solidFill>
                <a:latin typeface="Garamond" panose="02020404030301010803" pitchFamily="18" charset="0"/>
                <a:ea typeface="Aptos" panose="020B0004020202020204" pitchFamily="34" charset="0"/>
                <a:cs typeface="Times New Roman" panose="02020603050405020304" pitchFamily="18" charset="0"/>
              </a:rPr>
              <a:t>articipant </a:t>
            </a: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described some factors that impact people experiencing homelessness with a disability during a winter storm.  </a:t>
            </a:r>
          </a:p>
          <a:p>
            <a:pPr lvl="1"/>
            <a:endParaRPr lang="en-US" dirty="0"/>
          </a:p>
        </p:txBody>
      </p:sp>
      <p:sp>
        <p:nvSpPr>
          <p:cNvPr id="5" name="TextBox 4">
            <a:extLst>
              <a:ext uri="{FF2B5EF4-FFF2-40B4-BE49-F238E27FC236}">
                <a16:creationId xmlns:a16="http://schemas.microsoft.com/office/drawing/2014/main" id="{436B628B-B8F9-127B-A1AB-BF288622680A}"/>
              </a:ext>
            </a:extLst>
          </p:cNvPr>
          <p:cNvSpPr txBox="1"/>
          <p:nvPr/>
        </p:nvSpPr>
        <p:spPr>
          <a:xfrm>
            <a:off x="666750" y="4610100"/>
            <a:ext cx="16573500" cy="1815882"/>
          </a:xfrm>
          <a:prstGeom prst="rect">
            <a:avLst/>
          </a:prstGeom>
          <a:solidFill>
            <a:srgbClr val="80B1A8"/>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“You or anybody else for that matter that is wheelchair bound, what if they don’t have a shelter to get to or a family member to come get them out of that situation.  It bothers me because we’re losing bodies left and right, and winter season is the worst season to be homeless – the worst season imaginable, especially if you are disabled.” </a:t>
            </a:r>
            <a:endParaRPr lang="en-US" sz="2800" b="1" dirty="0">
              <a:solidFill>
                <a:srgbClr val="01594B"/>
              </a:solidFill>
            </a:endParaRPr>
          </a:p>
        </p:txBody>
      </p:sp>
      <p:sp>
        <p:nvSpPr>
          <p:cNvPr id="6" name="TextBox 5">
            <a:extLst>
              <a:ext uri="{FF2B5EF4-FFF2-40B4-BE49-F238E27FC236}">
                <a16:creationId xmlns:a16="http://schemas.microsoft.com/office/drawing/2014/main" id="{2D110B45-7373-02C5-1E14-9DA1D71F8884}"/>
              </a:ext>
            </a:extLst>
          </p:cNvPr>
          <p:cNvSpPr txBox="1"/>
          <p:nvPr/>
        </p:nvSpPr>
        <p:spPr>
          <a:xfrm>
            <a:off x="666750" y="7257110"/>
            <a:ext cx="16573500" cy="2246769"/>
          </a:xfrm>
          <a:prstGeom prst="rect">
            <a:avLst/>
          </a:prstGeom>
          <a:solidFill>
            <a:srgbClr val="80B1A8"/>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“I wasn’t in the chair that I am in now.  I was in a different chair and, even though I was able to get through the snow and stuff, it wasn’t easy.  It was like I had to literally drive damn near in the middle of the streets.  And that’s crazy.  Anyone with a wheelchair, especially a power chair like I have…I feel sorry for the ones who just have scooters, they can’t even move…  and anybody that has a chair like mine…you can get but so far before you get stuck on a sheet of ice.” </a:t>
            </a:r>
            <a:endParaRPr lang="en-US" sz="2800" dirty="0">
              <a:solidFill>
                <a:srgbClr val="01594B"/>
              </a:solidFill>
            </a:endParaRPr>
          </a:p>
        </p:txBody>
      </p:sp>
    </p:spTree>
    <p:extLst>
      <p:ext uri="{BB962C8B-B14F-4D97-AF65-F5344CB8AC3E}">
        <p14:creationId xmlns:p14="http://schemas.microsoft.com/office/powerpoint/2010/main" val="433372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76398BD-3DFF-BF9D-BDD7-C4DEE735DC1A}"/>
              </a:ext>
            </a:extLst>
          </p:cNvPr>
          <p:cNvSpPr>
            <a:spLocks noGrp="1"/>
          </p:cNvSpPr>
          <p:nvPr>
            <p:ph type="title"/>
          </p:nvPr>
        </p:nvSpPr>
        <p:spPr>
          <a:xfrm>
            <a:off x="727221" y="6057900"/>
            <a:ext cx="4648199" cy="2028825"/>
          </a:xfrm>
          <a:ln>
            <a:solidFill>
              <a:srgbClr val="80B1A8"/>
            </a:solidFill>
          </a:ln>
        </p:spPr>
        <p:txBody>
          <a:bodyPr vert="horz" lIns="91440" tIns="45720" rIns="91440" bIns="45720" rtlCol="0" anchor="ctr">
            <a:normAutofit fontScale="90000"/>
          </a:bodyPr>
          <a:lstStyle/>
          <a:p>
            <a:pPr defTabSz="914400"/>
            <a:br>
              <a:rPr lang="en-US" sz="6000" b="1" dirty="0">
                <a:solidFill>
                  <a:srgbClr val="01594B"/>
                </a:solidFill>
              </a:rPr>
            </a:br>
            <a:r>
              <a:rPr lang="en-US" sz="6000" b="1" dirty="0">
                <a:solidFill>
                  <a:srgbClr val="01594B"/>
                </a:solidFill>
              </a:rPr>
              <a:t>Key Learning # 3</a:t>
            </a:r>
            <a:br>
              <a:rPr lang="en-US" sz="5400" b="1" dirty="0"/>
            </a:br>
            <a:endParaRPr lang="en-US" sz="5400" dirty="0"/>
          </a:p>
        </p:txBody>
      </p:sp>
      <p:pic>
        <p:nvPicPr>
          <p:cNvPr id="11" name="Content Placeholder 10" descr="Snowfall in night sky">
            <a:extLst>
              <a:ext uri="{FF2B5EF4-FFF2-40B4-BE49-F238E27FC236}">
                <a16:creationId xmlns:a16="http://schemas.microsoft.com/office/drawing/2014/main" id="{88539B69-DC78-FF13-6597-468877F021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3228" b="31177"/>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Text Placeholder 8">
            <a:extLst>
              <a:ext uri="{FF2B5EF4-FFF2-40B4-BE49-F238E27FC236}">
                <a16:creationId xmlns:a16="http://schemas.microsoft.com/office/drawing/2014/main" id="{4BC7F456-99FF-A31B-713E-EA3A3C0219CD}"/>
              </a:ext>
            </a:extLst>
          </p:cNvPr>
          <p:cNvSpPr>
            <a:spLocks noGrp="1"/>
          </p:cNvSpPr>
          <p:nvPr>
            <p:ph type="body" sz="half" idx="2"/>
          </p:nvPr>
        </p:nvSpPr>
        <p:spPr>
          <a:xfrm>
            <a:off x="6332660" y="5855494"/>
            <a:ext cx="11228119" cy="4226717"/>
          </a:xfrm>
        </p:spPr>
        <p:txBody>
          <a:bodyPr vert="horz" lIns="91440" tIns="45720" rIns="91440" bIns="45720" rtlCol="0" anchor="ctr">
            <a:normAutofit fontScale="92500" lnSpcReduction="10000"/>
          </a:bodyPr>
          <a:lstStyle/>
          <a:p>
            <a:pPr marL="285750" indent="-228600" defTabSz="914400">
              <a:buFont typeface="Arial" panose="020B0604020202020204" pitchFamily="34" charset="0"/>
              <a:buChar char="•"/>
            </a:pPr>
            <a:r>
              <a:rPr lang="en-US" sz="3600" dirty="0">
                <a:solidFill>
                  <a:srgbClr val="01594B"/>
                </a:solidFill>
              </a:rPr>
              <a:t>In some e</a:t>
            </a:r>
            <a:r>
              <a:rPr lang="en-US" sz="3600" dirty="0">
                <a:solidFill>
                  <a:srgbClr val="01594B"/>
                </a:solidFill>
                <a:effectLst/>
              </a:rPr>
              <a:t>nvironmental emergency response efforts, individuals with housing may be prioritized over those experiencing homelessness.  This practice raises concerns about equitable access to critical resources. </a:t>
            </a:r>
          </a:p>
          <a:p>
            <a:pPr indent="-228600" defTabSz="914400">
              <a:buFont typeface="Arial" panose="020B0604020202020204" pitchFamily="34" charset="0"/>
              <a:buChar char="•"/>
            </a:pPr>
            <a:endParaRPr lang="en-US" sz="3600" dirty="0">
              <a:solidFill>
                <a:srgbClr val="01594B"/>
              </a:solidFill>
              <a:effectLst/>
            </a:endParaRPr>
          </a:p>
          <a:p>
            <a:pPr marL="285750" indent="-228600" defTabSz="914400">
              <a:buFont typeface="Arial" panose="020B0604020202020204" pitchFamily="34" charset="0"/>
              <a:buChar char="•"/>
            </a:pPr>
            <a:r>
              <a:rPr lang="en-US" sz="3600" dirty="0">
                <a:solidFill>
                  <a:srgbClr val="01594B"/>
                </a:solidFill>
              </a:rPr>
              <a:t>Negative perceptions and discriminatory attitudes towards people experiencing homelessness may lead to their exclusion from vital emergency response resources and services and/or unjust emergency response practices.</a:t>
            </a:r>
            <a:endParaRPr lang="en-US" sz="2700" dirty="0"/>
          </a:p>
        </p:txBody>
      </p:sp>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a:xfrm>
            <a:off x="13296900" y="9534525"/>
            <a:ext cx="4114800" cy="547687"/>
          </a:xfrm>
        </p:spPr>
        <p:txBody>
          <a:bodyPr vert="horz" lIns="91440" tIns="45720" rIns="91440" bIns="45720" rtlCol="0" anchor="ctr">
            <a:normAutofit/>
          </a:bodyPr>
          <a:lstStyle/>
          <a:p>
            <a:pPr>
              <a:spcAft>
                <a:spcPts val="600"/>
              </a:spcAft>
              <a:defRPr/>
            </a:pPr>
            <a:fld id="{504DF90A-4512-094E-80E7-1219F5F3CCBA}" type="slidenum">
              <a:rPr lang="en-US">
                <a:solidFill>
                  <a:schemeClr val="tx1">
                    <a:lumMod val="75000"/>
                    <a:lumOff val="25000"/>
                  </a:schemeClr>
                </a:solidFill>
                <a:latin typeface="Calibri" panose="020F0502020204030204"/>
              </a:rPr>
              <a:pPr>
                <a:spcAft>
                  <a:spcPts val="600"/>
                </a:spcAft>
                <a:defRPr/>
              </a:pPr>
              <a:t>15</a:t>
            </a:fld>
            <a:endParaRPr lang="en-US">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332687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16</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320635" y="1905990"/>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1521620" y="771525"/>
            <a:ext cx="14594681" cy="923330"/>
          </a:xfrm>
          <a:prstGeom prst="rect">
            <a:avLst/>
          </a:prstGeom>
          <a:noFill/>
        </p:spPr>
        <p:txBody>
          <a:bodyPr wrap="square" rtlCol="0">
            <a:spAutoFit/>
          </a:bodyPr>
          <a:lstStyle/>
          <a:p>
            <a:pPr algn="ctr" defTabSz="1371600"/>
            <a:r>
              <a:rPr lang="en-US" sz="5400" b="1" dirty="0">
                <a:solidFill>
                  <a:srgbClr val="01594B"/>
                </a:solidFill>
                <a:latin typeface="Century Gothic" panose="020B0502020202020204" pitchFamily="34" charset="0"/>
              </a:rPr>
              <a:t>Key Learning # 3</a:t>
            </a:r>
          </a:p>
        </p:txBody>
      </p:sp>
      <p:sp>
        <p:nvSpPr>
          <p:cNvPr id="2" name="TextBox 1">
            <a:extLst>
              <a:ext uri="{FF2B5EF4-FFF2-40B4-BE49-F238E27FC236}">
                <a16:creationId xmlns:a16="http://schemas.microsoft.com/office/drawing/2014/main" id="{2F005423-D526-7FF4-AB9E-F1D9D33AAFD5}"/>
              </a:ext>
            </a:extLst>
          </p:cNvPr>
          <p:cNvSpPr txBox="1"/>
          <p:nvPr/>
        </p:nvSpPr>
        <p:spPr>
          <a:xfrm>
            <a:off x="533400" y="2327331"/>
            <a:ext cx="16840200" cy="1384995"/>
          </a:xfrm>
          <a:prstGeom prst="rect">
            <a:avLst/>
          </a:prstGeom>
          <a:noFill/>
        </p:spPr>
        <p:txBody>
          <a:bodyPr wrap="square" rtlCol="0">
            <a:spAutoFit/>
          </a:bodyPr>
          <a:lstStyle/>
          <a:p>
            <a:endPar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endParaRPr>
          </a:p>
          <a:p>
            <a:pPr marL="742950" lvl="1" indent="-285750">
              <a:buFont typeface="Wingdings" panose="05000000000000000000" pitchFamily="2" charset="2"/>
              <a:buChar char="Ø"/>
            </a:pP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For example, two Regional Community Conversation participants discussed unjust treatment of people experiencing homelessness during environmental emergencies.  </a:t>
            </a:r>
            <a:r>
              <a:rPr lang="en-US" sz="2800" dirty="0">
                <a:solidFill>
                  <a:srgbClr val="01594B"/>
                </a:solidFill>
                <a:latin typeface="Garamond" panose="02020404030301010803" pitchFamily="18" charset="0"/>
                <a:ea typeface="Aptos" panose="020B0004020202020204" pitchFamily="34" charset="0"/>
                <a:cs typeface="Times New Roman" panose="02020603050405020304" pitchFamily="18" charset="0"/>
              </a:rPr>
              <a:t> </a:t>
            </a: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 </a:t>
            </a:r>
            <a:endParaRPr lang="en-US" dirty="0"/>
          </a:p>
        </p:txBody>
      </p:sp>
      <p:sp>
        <p:nvSpPr>
          <p:cNvPr id="5" name="TextBox 4">
            <a:extLst>
              <a:ext uri="{FF2B5EF4-FFF2-40B4-BE49-F238E27FC236}">
                <a16:creationId xmlns:a16="http://schemas.microsoft.com/office/drawing/2014/main" id="{436B628B-B8F9-127B-A1AB-BF288622680A}"/>
              </a:ext>
            </a:extLst>
          </p:cNvPr>
          <p:cNvSpPr txBox="1"/>
          <p:nvPr/>
        </p:nvSpPr>
        <p:spPr>
          <a:xfrm>
            <a:off x="717716" y="4381025"/>
            <a:ext cx="16573500" cy="2246769"/>
          </a:xfrm>
          <a:prstGeom prst="rect">
            <a:avLst/>
          </a:prstGeom>
          <a:solidFill>
            <a:srgbClr val="80B1A8"/>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“One of the injustices that I saw that was really upsetting to me was that those individuals [experiencing homelessness] during an environmental emergency were pushed back in line for those that were already housed and newly unhoused, so they got pushed to the back of the line.  I have seen it firsthand…they were addressing the individuals that just lost everything and put them first over the people that were already unhoused.” </a:t>
            </a:r>
            <a:endParaRPr lang="en-US" sz="2800" b="1" dirty="0">
              <a:solidFill>
                <a:srgbClr val="01594B"/>
              </a:solidFill>
            </a:endParaRPr>
          </a:p>
        </p:txBody>
      </p:sp>
      <p:sp>
        <p:nvSpPr>
          <p:cNvPr id="6" name="TextBox 5">
            <a:extLst>
              <a:ext uri="{FF2B5EF4-FFF2-40B4-BE49-F238E27FC236}">
                <a16:creationId xmlns:a16="http://schemas.microsoft.com/office/drawing/2014/main" id="{2D110B45-7373-02C5-1E14-9DA1D71F8884}"/>
              </a:ext>
            </a:extLst>
          </p:cNvPr>
          <p:cNvSpPr txBox="1"/>
          <p:nvPr/>
        </p:nvSpPr>
        <p:spPr>
          <a:xfrm>
            <a:off x="666750" y="7578263"/>
            <a:ext cx="16573500" cy="954107"/>
          </a:xfrm>
          <a:prstGeom prst="rect">
            <a:avLst/>
          </a:prstGeom>
          <a:solidFill>
            <a:srgbClr val="80B1A8"/>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“You have people who are housed who choose not to evacuate and no one is coming in their doors taking them away because of that, so it is significantly unjust for that to be a practice.” </a:t>
            </a:r>
            <a:endParaRPr lang="en-US" sz="2800" b="1" dirty="0">
              <a:solidFill>
                <a:srgbClr val="01594B"/>
              </a:solidFill>
            </a:endParaRPr>
          </a:p>
        </p:txBody>
      </p:sp>
    </p:spTree>
    <p:extLst>
      <p:ext uri="{BB962C8B-B14F-4D97-AF65-F5344CB8AC3E}">
        <p14:creationId xmlns:p14="http://schemas.microsoft.com/office/powerpoint/2010/main" val="2755222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17</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320635" y="1905990"/>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1521620" y="771525"/>
            <a:ext cx="14594681" cy="923330"/>
          </a:xfrm>
          <a:prstGeom prst="rect">
            <a:avLst/>
          </a:prstGeom>
          <a:noFill/>
        </p:spPr>
        <p:txBody>
          <a:bodyPr wrap="square" rtlCol="0">
            <a:spAutoFit/>
          </a:bodyPr>
          <a:lstStyle/>
          <a:p>
            <a:pPr algn="ctr" defTabSz="1371600"/>
            <a:r>
              <a:rPr lang="en-US" sz="5400" b="1" dirty="0">
                <a:solidFill>
                  <a:srgbClr val="01594B"/>
                </a:solidFill>
                <a:latin typeface="Century Gothic" panose="020B0502020202020204" pitchFamily="34" charset="0"/>
              </a:rPr>
              <a:t>Key Learning # 4</a:t>
            </a:r>
          </a:p>
        </p:txBody>
      </p:sp>
      <p:sp>
        <p:nvSpPr>
          <p:cNvPr id="2" name="TextBox 1">
            <a:extLst>
              <a:ext uri="{FF2B5EF4-FFF2-40B4-BE49-F238E27FC236}">
                <a16:creationId xmlns:a16="http://schemas.microsoft.com/office/drawing/2014/main" id="{2F005423-D526-7FF4-AB9E-F1D9D33AAFD5}"/>
              </a:ext>
            </a:extLst>
          </p:cNvPr>
          <p:cNvSpPr txBox="1"/>
          <p:nvPr/>
        </p:nvSpPr>
        <p:spPr>
          <a:xfrm>
            <a:off x="398860" y="3526573"/>
            <a:ext cx="16840200" cy="6494855"/>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PWLE are </a:t>
            </a:r>
            <a:r>
              <a:rPr lang="en-US" sz="2800" dirty="0">
                <a:solidFill>
                  <a:srgbClr val="01594B"/>
                </a:solidFill>
                <a:latin typeface="Garamond" panose="02020404030301010803" pitchFamily="18" charset="0"/>
                <a:ea typeface="Aptos" panose="020B0004020202020204" pitchFamily="34" charset="0"/>
                <a:cs typeface="Times New Roman" panose="02020603050405020304" pitchFamily="18" charset="0"/>
              </a:rPr>
              <a:t>likely to </a:t>
            </a: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be able to relate and to be seen as a trusted person, so people experiencing homelessness </a:t>
            </a:r>
            <a:r>
              <a:rPr lang="en-US" sz="2800" dirty="0">
                <a:solidFill>
                  <a:srgbClr val="01594B"/>
                </a:solidFill>
                <a:latin typeface="Garamond" panose="02020404030301010803" pitchFamily="18" charset="0"/>
                <a:ea typeface="Aptos" panose="020B0004020202020204" pitchFamily="34" charset="0"/>
                <a:cs typeface="Times New Roman" panose="02020603050405020304" pitchFamily="18" charset="0"/>
              </a:rPr>
              <a:t>may</a:t>
            </a: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 be more comfortable being vulnerable and voicing their needs</a:t>
            </a:r>
          </a:p>
          <a:p>
            <a:pPr marL="457200" indent="-457200">
              <a:lnSpc>
                <a:spcPct val="150000"/>
              </a:lnSpc>
              <a:buFont typeface="Wingdings" panose="05000000000000000000" pitchFamily="2" charset="2"/>
              <a:buChar char="§"/>
            </a:pPr>
            <a:r>
              <a:rPr lang="en-US" sz="2800" dirty="0">
                <a:solidFill>
                  <a:srgbClr val="01594B"/>
                </a:solidFill>
                <a:latin typeface="Garamond" panose="02020404030301010803" pitchFamily="18" charset="0"/>
              </a:rPr>
              <a:t>PWLE know where people experiencing homelessness are in their community and know proper camp etiquette  </a:t>
            </a:r>
          </a:p>
          <a:p>
            <a:pPr marL="457200" indent="-457200">
              <a:lnSpc>
                <a:spcPct val="150000"/>
              </a:lnSpc>
              <a:buFont typeface="Wingdings" panose="05000000000000000000" pitchFamily="2" charset="2"/>
              <a:buChar char="§"/>
            </a:pPr>
            <a:r>
              <a:rPr lang="en-US" sz="2800" dirty="0">
                <a:solidFill>
                  <a:srgbClr val="01594B"/>
                </a:solidFill>
                <a:latin typeface="Garamond" panose="02020404030301010803" pitchFamily="18" charset="0"/>
              </a:rPr>
              <a:t>PWLE are aware of the pitfalls of "saviorism" </a:t>
            </a:r>
          </a:p>
          <a:p>
            <a:pPr marL="457200" indent="-457200">
              <a:lnSpc>
                <a:spcPct val="150000"/>
              </a:lnSpc>
              <a:buFont typeface="Wingdings" panose="05000000000000000000" pitchFamily="2" charset="2"/>
              <a:buChar char="§"/>
            </a:pPr>
            <a:r>
              <a:rPr lang="en-US" sz="2800" dirty="0">
                <a:solidFill>
                  <a:srgbClr val="01594B"/>
                </a:solidFill>
                <a:latin typeface="Garamond" panose="02020404030301010803" pitchFamily="18" charset="0"/>
              </a:rPr>
              <a:t>PWLE can listen, share time, and have meaningful conversations</a:t>
            </a:r>
          </a:p>
          <a:p>
            <a:pPr marL="457200" indent="-457200">
              <a:lnSpc>
                <a:spcPct val="150000"/>
              </a:lnSpc>
              <a:buFont typeface="Wingdings" panose="05000000000000000000" pitchFamily="2" charset="2"/>
              <a:buChar char="§"/>
            </a:pPr>
            <a:r>
              <a:rPr lang="en-US" sz="2800" dirty="0">
                <a:solidFill>
                  <a:srgbClr val="01594B"/>
                </a:solidFill>
                <a:latin typeface="Garamond" panose="02020404030301010803" pitchFamily="18" charset="0"/>
              </a:rPr>
              <a:t>The way PWLE communicate is informed by their lived experience – they speak the same language and share the quality of resourcefulness as well as recognize the unique survival capabilities and strengths of people experiencing homelessness</a:t>
            </a:r>
          </a:p>
          <a:p>
            <a:pPr marL="457200" indent="-457200">
              <a:lnSpc>
                <a:spcPct val="150000"/>
              </a:lnSpc>
              <a:buFont typeface="Wingdings" panose="05000000000000000000" pitchFamily="2" charset="2"/>
              <a:buChar char="§"/>
            </a:pPr>
            <a:r>
              <a:rPr lang="en-US" sz="2800" dirty="0">
                <a:solidFill>
                  <a:srgbClr val="01594B"/>
                </a:solidFill>
                <a:latin typeface="Garamond" panose="02020404030301010803" pitchFamily="18" charset="0"/>
              </a:rPr>
              <a:t>PWLE can help facilitate soul healing through compassion, empathy, reassurance, and understanding</a:t>
            </a:r>
          </a:p>
          <a:p>
            <a:pPr marL="457200" indent="-457200">
              <a:lnSpc>
                <a:spcPct val="150000"/>
              </a:lnSpc>
              <a:buFont typeface="Wingdings" panose="05000000000000000000" pitchFamily="2" charset="2"/>
              <a:buChar char="§"/>
            </a:pPr>
            <a:r>
              <a:rPr lang="en-US" sz="2800" dirty="0">
                <a:solidFill>
                  <a:srgbClr val="01594B"/>
                </a:solidFill>
                <a:latin typeface="Garamond" panose="02020404030301010803" pitchFamily="18" charset="0"/>
              </a:rPr>
              <a:t>PWLE inspire </a:t>
            </a:r>
            <a:r>
              <a:rPr lang="en-US" sz="2800" b="1" dirty="0">
                <a:solidFill>
                  <a:srgbClr val="01594B"/>
                </a:solidFill>
                <a:latin typeface="Garamond" panose="02020404030301010803" pitchFamily="18" charset="0"/>
              </a:rPr>
              <a:t>hope</a:t>
            </a:r>
            <a:r>
              <a:rPr lang="en-US" sz="2800" dirty="0">
                <a:solidFill>
                  <a:srgbClr val="01594B"/>
                </a:solidFill>
                <a:latin typeface="Garamond" panose="02020404030301010803" pitchFamily="18" charset="0"/>
              </a:rPr>
              <a:t> </a:t>
            </a:r>
          </a:p>
        </p:txBody>
      </p:sp>
      <p:sp>
        <p:nvSpPr>
          <p:cNvPr id="7" name="TextBox 6">
            <a:extLst>
              <a:ext uri="{FF2B5EF4-FFF2-40B4-BE49-F238E27FC236}">
                <a16:creationId xmlns:a16="http://schemas.microsoft.com/office/drawing/2014/main" id="{1BD3A600-7284-CB7C-4DF7-B074F7D7A261}"/>
              </a:ext>
            </a:extLst>
          </p:cNvPr>
          <p:cNvSpPr txBox="1"/>
          <p:nvPr/>
        </p:nvSpPr>
        <p:spPr>
          <a:xfrm>
            <a:off x="533400" y="2208195"/>
            <a:ext cx="1699260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a:solidFill>
                  <a:srgbClr val="01594B"/>
                </a:solidFill>
                <a:latin typeface="Garamond" panose="02020404030301010803" pitchFamily="18" charset="0"/>
                <a:ea typeface="Aptos" panose="020B0004020202020204" pitchFamily="34" charset="0"/>
                <a:cs typeface="Times New Roman" panose="02020603050405020304" pitchFamily="18" charset="0"/>
              </a:rPr>
              <a:t>P</a:t>
            </a:r>
            <a:r>
              <a:rPr lang="en-US" sz="36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eople with lived experience (PWLE) </a:t>
            </a:r>
            <a:r>
              <a:rPr lang="en-US" sz="3600" dirty="0">
                <a:solidFill>
                  <a:srgbClr val="01594B"/>
                </a:solidFill>
                <a:latin typeface="Garamond" panose="02020404030301010803" pitchFamily="18" charset="0"/>
                <a:ea typeface="Aptos" panose="020B0004020202020204" pitchFamily="34" charset="0"/>
                <a:cs typeface="Times New Roman" panose="02020603050405020304" pitchFamily="18" charset="0"/>
              </a:rPr>
              <a:t>can provide helpful and accessible assistance to people who are experiencing homelessness during an environmental emergency because:</a:t>
            </a:r>
            <a:endParaRPr lang="en-US" sz="36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1942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18</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320635" y="1905990"/>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1521620" y="771525"/>
            <a:ext cx="14594681" cy="923330"/>
          </a:xfrm>
          <a:prstGeom prst="rect">
            <a:avLst/>
          </a:prstGeom>
          <a:noFill/>
        </p:spPr>
        <p:txBody>
          <a:bodyPr wrap="square" rtlCol="0">
            <a:spAutoFit/>
          </a:bodyPr>
          <a:lstStyle/>
          <a:p>
            <a:pPr algn="ctr" defTabSz="1371600"/>
            <a:r>
              <a:rPr lang="en-US" sz="5400" b="1" dirty="0">
                <a:solidFill>
                  <a:srgbClr val="01594B"/>
                </a:solidFill>
                <a:latin typeface="Century Gothic" panose="020B0502020202020204" pitchFamily="34" charset="0"/>
              </a:rPr>
              <a:t>Key Learning # 4 </a:t>
            </a:r>
          </a:p>
        </p:txBody>
      </p:sp>
      <p:sp>
        <p:nvSpPr>
          <p:cNvPr id="5" name="TextBox 4">
            <a:extLst>
              <a:ext uri="{FF2B5EF4-FFF2-40B4-BE49-F238E27FC236}">
                <a16:creationId xmlns:a16="http://schemas.microsoft.com/office/drawing/2014/main" id="{436B628B-B8F9-127B-A1AB-BF288622680A}"/>
              </a:ext>
            </a:extLst>
          </p:cNvPr>
          <p:cNvSpPr txBox="1"/>
          <p:nvPr/>
        </p:nvSpPr>
        <p:spPr>
          <a:xfrm>
            <a:off x="717716" y="3791842"/>
            <a:ext cx="16573500" cy="1815882"/>
          </a:xfrm>
          <a:prstGeom prst="rect">
            <a:avLst/>
          </a:prstGeom>
          <a:solidFill>
            <a:srgbClr val="80B1A8"/>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“I feel like people with lived experience can relate more and gain a little bit more access as for them being more vulnerable with us as opposed to a service provider who may not understand the emotions and the mental trash that you have to go through while we are out here…Us being involved, I feel like people will be more vulnerable – allow us that information we need to know to help people get support” </a:t>
            </a:r>
            <a:endParaRPr lang="en-US" sz="2800" b="1" dirty="0">
              <a:solidFill>
                <a:srgbClr val="01594B"/>
              </a:solidFill>
            </a:endParaRPr>
          </a:p>
        </p:txBody>
      </p:sp>
      <p:sp>
        <p:nvSpPr>
          <p:cNvPr id="6" name="TextBox 5">
            <a:extLst>
              <a:ext uri="{FF2B5EF4-FFF2-40B4-BE49-F238E27FC236}">
                <a16:creationId xmlns:a16="http://schemas.microsoft.com/office/drawing/2014/main" id="{2D110B45-7373-02C5-1E14-9DA1D71F8884}"/>
              </a:ext>
            </a:extLst>
          </p:cNvPr>
          <p:cNvSpPr txBox="1"/>
          <p:nvPr/>
        </p:nvSpPr>
        <p:spPr>
          <a:xfrm>
            <a:off x="748196" y="6487538"/>
            <a:ext cx="16573500" cy="2246769"/>
          </a:xfrm>
          <a:prstGeom prst="rect">
            <a:avLst/>
          </a:prstGeom>
          <a:solidFill>
            <a:srgbClr val="80B1A8"/>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“A lot of providers go out with that intention -  ‘Let’s save them, let’s just make this better, let’s get them dry.  It’s that ‘I am going to save you’ perspective versus somebody who has been there.  Some people just want to stand and talk to somebody, ‘I can’t believe this just happened’.  They don’t need to be saved and they don’t want to be saved.  It is a matter of just being there and being present with them…Because in an environmental crisis you are completely hopeless…you just need to know that you matter.” </a:t>
            </a:r>
            <a:endParaRPr lang="en-US" sz="2800" b="1" dirty="0">
              <a:solidFill>
                <a:srgbClr val="01594B"/>
              </a:solidFill>
            </a:endParaRPr>
          </a:p>
        </p:txBody>
      </p:sp>
      <p:sp>
        <p:nvSpPr>
          <p:cNvPr id="2" name="TextBox 1">
            <a:extLst>
              <a:ext uri="{FF2B5EF4-FFF2-40B4-BE49-F238E27FC236}">
                <a16:creationId xmlns:a16="http://schemas.microsoft.com/office/drawing/2014/main" id="{13387A0A-57CE-F4CE-0046-862C09E67760}"/>
              </a:ext>
            </a:extLst>
          </p:cNvPr>
          <p:cNvSpPr txBox="1"/>
          <p:nvPr/>
        </p:nvSpPr>
        <p:spPr>
          <a:xfrm>
            <a:off x="914400" y="2324100"/>
            <a:ext cx="16116300" cy="954107"/>
          </a:xfrm>
          <a:prstGeom prst="rect">
            <a:avLst/>
          </a:prstGeom>
          <a:noFill/>
        </p:spPr>
        <p:txBody>
          <a:bodyPr wrap="square" rtlCol="0">
            <a:spAutoFit/>
          </a:bodyPr>
          <a:lstStyle/>
          <a:p>
            <a:pPr marL="742950" lvl="1" indent="-285750">
              <a:buFont typeface="Wingdings" panose="05000000000000000000" pitchFamily="2" charset="2"/>
              <a:buChar char="Ø"/>
            </a:pP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For example, two Regional Community Conversation participants discussed the value of lived experience leadership to effectively supporting people who are unhoused during an environmental emergency.  </a:t>
            </a:r>
            <a:r>
              <a:rPr lang="en-US" sz="2800" dirty="0">
                <a:solidFill>
                  <a:srgbClr val="01594B"/>
                </a:solidFill>
                <a:latin typeface="Garamond" panose="02020404030301010803" pitchFamily="18" charset="0"/>
                <a:ea typeface="Aptos" panose="020B0004020202020204" pitchFamily="34" charset="0"/>
                <a:cs typeface="Times New Roman" panose="02020603050405020304" pitchFamily="18" charset="0"/>
              </a:rPr>
              <a:t> </a:t>
            </a: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3722333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19</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304800" y="2552700"/>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1600200" y="342900"/>
            <a:ext cx="14594681" cy="2585323"/>
          </a:xfrm>
          <a:prstGeom prst="rect">
            <a:avLst/>
          </a:prstGeom>
          <a:noFill/>
        </p:spPr>
        <p:txBody>
          <a:bodyPr wrap="square" rtlCol="0">
            <a:spAutoFit/>
          </a:bodyPr>
          <a:lstStyle/>
          <a:p>
            <a:pPr algn="ctr" defTabSz="1371600"/>
            <a:r>
              <a:rPr lang="en-US" sz="5400" b="0"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What is Miami Community Emergency Response Team [CERT]? </a:t>
            </a:r>
            <a:endParaRPr lang="en-US" sz="540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endParaRPr>
          </a:p>
          <a:p>
            <a:pPr algn="ctr" defTabSz="1371600"/>
            <a:endParaRPr lang="en-US" sz="5400" b="1" dirty="0">
              <a:solidFill>
                <a:srgbClr val="01594B"/>
              </a:solidFill>
              <a:latin typeface="Century Gothic" panose="020B0502020202020204" pitchFamily="34" charset="0"/>
            </a:endParaRPr>
          </a:p>
        </p:txBody>
      </p:sp>
      <p:pic>
        <p:nvPicPr>
          <p:cNvPr id="2" name="Picture 1">
            <a:extLst>
              <a:ext uri="{FF2B5EF4-FFF2-40B4-BE49-F238E27FC236}">
                <a16:creationId xmlns:a16="http://schemas.microsoft.com/office/drawing/2014/main" id="{9CD97173-C17E-1D38-AD63-10EEA79ECCD4}"/>
              </a:ext>
            </a:extLst>
          </p:cNvPr>
          <p:cNvPicPr>
            <a:picLocks noChangeAspect="1"/>
          </p:cNvPicPr>
          <p:nvPr/>
        </p:nvPicPr>
        <p:blipFill>
          <a:blip r:embed="rId2"/>
          <a:stretch>
            <a:fillRect/>
          </a:stretch>
        </p:blipFill>
        <p:spPr>
          <a:xfrm>
            <a:off x="762000" y="3390900"/>
            <a:ext cx="3810000" cy="3810000"/>
          </a:xfrm>
          <a:prstGeom prst="rect">
            <a:avLst/>
          </a:prstGeom>
        </p:spPr>
      </p:pic>
      <p:sp>
        <p:nvSpPr>
          <p:cNvPr id="5" name="TextBox 4">
            <a:extLst>
              <a:ext uri="{FF2B5EF4-FFF2-40B4-BE49-F238E27FC236}">
                <a16:creationId xmlns:a16="http://schemas.microsoft.com/office/drawing/2014/main" id="{CD701CCC-AA32-B80C-C747-B88FE304D906}"/>
              </a:ext>
            </a:extLst>
          </p:cNvPr>
          <p:cNvSpPr txBox="1"/>
          <p:nvPr/>
        </p:nvSpPr>
        <p:spPr>
          <a:xfrm>
            <a:off x="5251862" y="4108966"/>
            <a:ext cx="12420600" cy="4801314"/>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rgbClr val="01594B"/>
                </a:solidFill>
              </a:rPr>
              <a:t>Prepares individuals to care for themselves, their family members, and their neighbors during an emergency until professional responders arrive</a:t>
            </a:r>
          </a:p>
          <a:p>
            <a:endParaRPr lang="en-US" sz="3600" dirty="0">
              <a:solidFill>
                <a:srgbClr val="01594B"/>
              </a:solidFill>
            </a:endParaRPr>
          </a:p>
          <a:p>
            <a:pPr marL="285750" indent="-285750">
              <a:buFont typeface="Arial" panose="020B0604020202020204" pitchFamily="34" charset="0"/>
              <a:buChar char="•"/>
            </a:pPr>
            <a:r>
              <a:rPr lang="en-US" sz="3600" dirty="0">
                <a:solidFill>
                  <a:srgbClr val="01594B"/>
                </a:solidFill>
              </a:rPr>
              <a:t>CERT members are encouraged to participate in emergency preparedness projects in their community</a:t>
            </a:r>
          </a:p>
          <a:p>
            <a:endParaRPr lang="en-US" sz="3600" dirty="0">
              <a:solidFill>
                <a:srgbClr val="01594B"/>
              </a:solidFill>
            </a:endParaRPr>
          </a:p>
          <a:p>
            <a:pPr marL="285750" indent="-285750">
              <a:buFont typeface="Arial" panose="020B0604020202020204" pitchFamily="34" charset="0"/>
              <a:buChar char="•"/>
            </a:pPr>
            <a:r>
              <a:rPr lang="en-US" sz="3600" dirty="0">
                <a:solidFill>
                  <a:srgbClr val="01594B"/>
                </a:solidFill>
              </a:rPr>
              <a:t>CERT members participate in training</a:t>
            </a:r>
          </a:p>
          <a:p>
            <a:endParaRPr lang="en-US" dirty="0"/>
          </a:p>
        </p:txBody>
      </p:sp>
    </p:spTree>
    <p:extLst>
      <p:ext uri="{BB962C8B-B14F-4D97-AF65-F5344CB8AC3E}">
        <p14:creationId xmlns:p14="http://schemas.microsoft.com/office/powerpoint/2010/main" val="481578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67051" y="-457200"/>
            <a:ext cx="25088852" cy="11010902"/>
            <a:chOff x="0" y="0"/>
            <a:chExt cx="6607763" cy="2899990"/>
          </a:xfrm>
        </p:grpSpPr>
        <p:sp>
          <p:nvSpPr>
            <p:cNvPr id="3" name="Freeform 3"/>
            <p:cNvSpPr/>
            <p:nvPr/>
          </p:nvSpPr>
          <p:spPr>
            <a:xfrm>
              <a:off x="0" y="0"/>
              <a:ext cx="6607763" cy="2899990"/>
            </a:xfrm>
            <a:custGeom>
              <a:avLst/>
              <a:gdLst/>
              <a:ahLst/>
              <a:cxnLst/>
              <a:rect l="l" t="t" r="r" b="b"/>
              <a:pathLst>
                <a:path w="6607763" h="2899990">
                  <a:moveTo>
                    <a:pt x="0" y="0"/>
                  </a:moveTo>
                  <a:lnTo>
                    <a:pt x="6607763" y="0"/>
                  </a:lnTo>
                  <a:lnTo>
                    <a:pt x="6607763" y="2899990"/>
                  </a:lnTo>
                  <a:lnTo>
                    <a:pt x="0" y="2899990"/>
                  </a:lnTo>
                  <a:close/>
                </a:path>
              </a:pathLst>
            </a:custGeom>
            <a:gradFill rotWithShape="1">
              <a:gsLst>
                <a:gs pos="0">
                  <a:srgbClr val="F0F8F7">
                    <a:alpha val="100000"/>
                  </a:srgbClr>
                </a:gs>
                <a:gs pos="50000">
                  <a:srgbClr val="F1F8F7">
                    <a:alpha val="100000"/>
                  </a:srgbClr>
                </a:gs>
                <a:gs pos="100000">
                  <a:srgbClr val="7DAAA4">
                    <a:alpha val="100000"/>
                  </a:srgbClr>
                </a:gs>
              </a:gsLst>
              <a:path path="circle">
                <a:fillToRect l="50000" t="50000" r="50000" b="50000"/>
              </a:path>
            </a:gradFill>
          </p:spPr>
          <p:txBody>
            <a:bodyPr/>
            <a:lstStyle/>
            <a:p>
              <a:pPr defTabSz="914445"/>
              <a:endParaRPr lang="en-US">
                <a:solidFill>
                  <a:prstClr val="black"/>
                </a:solidFill>
                <a:latin typeface="Calibri"/>
              </a:endParaRPr>
            </a:p>
          </p:txBody>
        </p:sp>
        <p:sp>
          <p:nvSpPr>
            <p:cNvPr id="4" name="TextBox 4"/>
            <p:cNvSpPr txBox="1"/>
            <p:nvPr/>
          </p:nvSpPr>
          <p:spPr>
            <a:xfrm>
              <a:off x="0" y="28575"/>
              <a:ext cx="6607763" cy="2871415"/>
            </a:xfrm>
            <a:prstGeom prst="rect">
              <a:avLst/>
            </a:prstGeom>
          </p:spPr>
          <p:txBody>
            <a:bodyPr lIns="50801" tIns="50801" rIns="50801" bIns="50801" rtlCol="0" anchor="ctr"/>
            <a:lstStyle/>
            <a:p>
              <a:pPr algn="ctr" defTabSz="914445">
                <a:lnSpc>
                  <a:spcPts val="2859"/>
                </a:lnSpc>
              </a:pPr>
              <a:endParaRPr>
                <a:solidFill>
                  <a:prstClr val="black"/>
                </a:solidFill>
                <a:latin typeface="Calibri"/>
              </a:endParaRPr>
            </a:p>
          </p:txBody>
        </p:sp>
      </p:grpSp>
      <p:sp>
        <p:nvSpPr>
          <p:cNvPr id="5" name="Content Placeholder 11">
            <a:extLst>
              <a:ext uri="{FF2B5EF4-FFF2-40B4-BE49-F238E27FC236}">
                <a16:creationId xmlns:a16="http://schemas.microsoft.com/office/drawing/2014/main" id="{929D1D52-2AFA-7F0F-50D2-FB7AC1767457}"/>
              </a:ext>
            </a:extLst>
          </p:cNvPr>
          <p:cNvSpPr txBox="1">
            <a:spLocks/>
          </p:cNvSpPr>
          <p:nvPr/>
        </p:nvSpPr>
        <p:spPr>
          <a:xfrm>
            <a:off x="1257300" y="1622182"/>
            <a:ext cx="15773400" cy="7643264"/>
          </a:xfrm>
          <a:prstGeom prst="rect">
            <a:avLst/>
          </a:prstGeom>
        </p:spPr>
        <p:txBody>
          <a:bodyPr>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defTabSz="914445">
              <a:buNone/>
            </a:pPr>
            <a:r>
              <a:rPr lang="en-US" sz="4500" dirty="0">
                <a:solidFill>
                  <a:prstClr val="black"/>
                </a:solidFill>
                <a:latin typeface="Aptos" panose="02110004020202020204"/>
              </a:rPr>
              <a:t>I acknowledge that the land where we are standing, Phoenix, Arizona, now stands in the traditional territory of the O’odham Jewed, Akimel O’odham, and Hohokam people I recognized that these Indigenous people have been stewards of this land for centuries, nurturing its resources and sustaining their communities through a deep connection to the earth. I honor their enduring presence and resilience, and acknowledge the ongoing relationship between these Indigenous nations and this land. I pay my respects to their elders, past and present, and commit to learning from their histories and perspectives as I strive to be a responsible steward of this land for future generations.</a:t>
            </a:r>
          </a:p>
        </p:txBody>
      </p:sp>
      <p:sp>
        <p:nvSpPr>
          <p:cNvPr id="6" name="Title 10">
            <a:extLst>
              <a:ext uri="{FF2B5EF4-FFF2-40B4-BE49-F238E27FC236}">
                <a16:creationId xmlns:a16="http://schemas.microsoft.com/office/drawing/2014/main" id="{07C73EB8-7D2F-DC57-8F5B-0AF9F61A7736}"/>
              </a:ext>
            </a:extLst>
          </p:cNvPr>
          <p:cNvSpPr txBox="1">
            <a:spLocks/>
          </p:cNvSpPr>
          <p:nvPr/>
        </p:nvSpPr>
        <p:spPr>
          <a:xfrm>
            <a:off x="1257300" y="547688"/>
            <a:ext cx="15773400" cy="929420"/>
          </a:xfrm>
          <a:prstGeom prst="rect">
            <a:avLst/>
          </a:prstGeom>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defTabSz="914445"/>
            <a:r>
              <a:rPr lang="en-US" sz="6000" b="1" dirty="0">
                <a:solidFill>
                  <a:prstClr val="black"/>
                </a:solidFill>
                <a:latin typeface="Aptos Display" panose="02110004020202020204"/>
              </a:rPr>
              <a:t>Land Acknowledgement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CE0A68D-28EF-49D9-B84B-5DAB38714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9B3A188-A7FD-EC5E-F70A-D0A110979864}"/>
              </a:ext>
            </a:extLst>
          </p:cNvPr>
          <p:cNvSpPr>
            <a:spLocks noGrp="1"/>
          </p:cNvSpPr>
          <p:nvPr>
            <p:ph type="title"/>
          </p:nvPr>
        </p:nvSpPr>
        <p:spPr>
          <a:xfrm>
            <a:off x="1964793" y="1714500"/>
            <a:ext cx="7179207" cy="685800"/>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fontScale="90000"/>
          </a:bodyPr>
          <a:lstStyle/>
          <a:p>
            <a:pPr algn="ctr" defTabSz="914400"/>
            <a:r>
              <a:rPr lang="en-US" b="1" dirty="0">
                <a:solidFill>
                  <a:srgbClr val="01594B"/>
                </a:solidFill>
                <a:latin typeface="+mj-lt"/>
                <a:ea typeface="+mj-ea"/>
                <a:cs typeface="+mj-cs"/>
              </a:rPr>
              <a:t>HISTORY OF CERT</a:t>
            </a:r>
            <a:br>
              <a:rPr lang="en-US" b="1" dirty="0">
                <a:solidFill>
                  <a:srgbClr val="01594B"/>
                </a:solidFill>
                <a:latin typeface="+mj-lt"/>
                <a:ea typeface="+mj-ea"/>
                <a:cs typeface="+mj-cs"/>
              </a:rPr>
            </a:br>
            <a:endParaRPr lang="en-US" b="1" kern="1200" dirty="0">
              <a:solidFill>
                <a:srgbClr val="01594B"/>
              </a:solidFill>
              <a:latin typeface="+mj-lt"/>
              <a:ea typeface="+mj-ea"/>
              <a:cs typeface="+mj-cs"/>
            </a:endParaRPr>
          </a:p>
        </p:txBody>
      </p:sp>
      <p:pic>
        <p:nvPicPr>
          <p:cNvPr id="8" name="Content Placeholder 7">
            <a:extLst>
              <a:ext uri="{FF2B5EF4-FFF2-40B4-BE49-F238E27FC236}">
                <a16:creationId xmlns:a16="http://schemas.microsoft.com/office/drawing/2014/main" id="{1997A437-7BBF-D700-A3A1-1AB3A7433D7C}"/>
              </a:ext>
            </a:extLst>
          </p:cNvPr>
          <p:cNvPicPr>
            <a:picLocks noGrp="1" noChangeAspect="1"/>
          </p:cNvPicPr>
          <p:nvPr>
            <p:ph idx="1"/>
          </p:nvPr>
        </p:nvPicPr>
        <p:blipFill>
          <a:blip r:embed="rId2"/>
          <a:stretch>
            <a:fillRect/>
          </a:stretch>
        </p:blipFill>
        <p:spPr>
          <a:xfrm>
            <a:off x="1980313" y="3619500"/>
            <a:ext cx="7163687" cy="4101211"/>
          </a:xfrm>
          <a:prstGeom prst="rect">
            <a:avLst/>
          </a:prstGeom>
        </p:spPr>
      </p:pic>
      <p:sp>
        <p:nvSpPr>
          <p:cNvPr id="15" name="Rectangle 14">
            <a:extLst>
              <a:ext uri="{FF2B5EF4-FFF2-40B4-BE49-F238E27FC236}">
                <a16:creationId xmlns:a16="http://schemas.microsoft.com/office/drawing/2014/main" id="{1FA0C3DC-24DE-44E3-9D41-CAA5F3B20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24312" y="0"/>
            <a:ext cx="7163686" cy="10287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4153942-8E7D-45C4-8DDB-246C98502A14}"/>
              </a:ext>
            </a:extLst>
          </p:cNvPr>
          <p:cNvSpPr>
            <a:spLocks noGrp="1"/>
          </p:cNvSpPr>
          <p:nvPr>
            <p:ph type="body" sz="half" idx="2"/>
          </p:nvPr>
        </p:nvSpPr>
        <p:spPr>
          <a:xfrm>
            <a:off x="12400221" y="723900"/>
            <a:ext cx="4696932" cy="8470605"/>
          </a:xfrm>
          <a:solidFill>
            <a:schemeClr val="tx1"/>
          </a:solidFill>
        </p:spPr>
        <p:txBody>
          <a:bodyPr vert="horz" lIns="91440" tIns="45720" rIns="91440" bIns="45720" rtlCol="0" anchor="ctr">
            <a:normAutofit/>
          </a:bodyPr>
          <a:lstStyle/>
          <a:p>
            <a:pPr marL="342900" indent="-228600" defTabSz="914400">
              <a:buFont typeface="Arial" panose="020B0604020202020204" pitchFamily="34" charset="0"/>
              <a:buChar char="•"/>
            </a:pPr>
            <a:r>
              <a:rPr lang="en-US" sz="3000" dirty="0">
                <a:solidFill>
                  <a:srgbClr val="80B1A8"/>
                </a:solidFill>
                <a:latin typeface="Century Gothic" panose="020B0502020202020204" pitchFamily="34" charset="0"/>
              </a:rPr>
              <a:t>In 1985, CERT was developed by the Los Angeles City Fire Department in response to widespread concern about earthquakes</a:t>
            </a:r>
          </a:p>
          <a:p>
            <a:pPr marL="114300" defTabSz="914400"/>
            <a:endParaRPr lang="en-US" sz="3000" dirty="0">
              <a:solidFill>
                <a:srgbClr val="80B1A8"/>
              </a:solidFill>
              <a:latin typeface="Century Gothic" panose="020B0502020202020204" pitchFamily="34" charset="0"/>
            </a:endParaRPr>
          </a:p>
          <a:p>
            <a:pPr marL="342900" indent="-228600" defTabSz="914400">
              <a:buFont typeface="Arial" panose="020B0604020202020204" pitchFamily="34" charset="0"/>
              <a:buChar char="•"/>
            </a:pPr>
            <a:r>
              <a:rPr lang="en-US" sz="3000" dirty="0">
                <a:solidFill>
                  <a:srgbClr val="80B1A8"/>
                </a:solidFill>
                <a:latin typeface="Century Gothic" panose="020B0502020202020204" pitchFamily="34" charset="0"/>
              </a:rPr>
              <a:t>CERT identified the need to train civilians to meet the needs of their community</a:t>
            </a:r>
          </a:p>
          <a:p>
            <a:pPr marL="114300" defTabSz="914400"/>
            <a:endParaRPr lang="en-US" sz="3000" dirty="0">
              <a:solidFill>
                <a:srgbClr val="80B1A8"/>
              </a:solidFill>
              <a:latin typeface="Century Gothic" panose="020B0502020202020204" pitchFamily="34" charset="0"/>
            </a:endParaRPr>
          </a:p>
          <a:p>
            <a:pPr marL="342900" indent="-228600" defTabSz="914400">
              <a:buFont typeface="Arial" panose="020B0604020202020204" pitchFamily="34" charset="0"/>
              <a:buChar char="•"/>
            </a:pPr>
            <a:r>
              <a:rPr lang="en-US" sz="3000" dirty="0">
                <a:solidFill>
                  <a:srgbClr val="80B1A8"/>
                </a:solidFill>
                <a:latin typeface="Century Gothic" panose="020B0502020202020204" pitchFamily="34" charset="0"/>
              </a:rPr>
              <a:t>CERT became a national program in 1993</a:t>
            </a:r>
          </a:p>
          <a:p>
            <a:pPr marL="342900" indent="-228600" defTabSz="914400">
              <a:buFont typeface="Arial" panose="020B0604020202020204" pitchFamily="34" charset="0"/>
              <a:buChar char="•"/>
            </a:pPr>
            <a:endParaRPr lang="en-US" sz="3000" dirty="0">
              <a:solidFill>
                <a:srgbClr val="595959"/>
              </a:solidFill>
            </a:endParaRPr>
          </a:p>
        </p:txBody>
      </p:sp>
      <p:sp>
        <p:nvSpPr>
          <p:cNvPr id="4" name="Slide Number Placeholder 3">
            <a:extLst>
              <a:ext uri="{FF2B5EF4-FFF2-40B4-BE49-F238E27FC236}">
                <a16:creationId xmlns:a16="http://schemas.microsoft.com/office/drawing/2014/main" id="{B5FC2B3B-C18F-21BB-63A7-730138AF2CE2}"/>
              </a:ext>
            </a:extLst>
          </p:cNvPr>
          <p:cNvSpPr>
            <a:spLocks noGrp="1"/>
          </p:cNvSpPr>
          <p:nvPr>
            <p:ph type="sldNum" sz="quarter" idx="12"/>
          </p:nvPr>
        </p:nvSpPr>
        <p:spPr>
          <a:xfrm>
            <a:off x="13770864" y="9534525"/>
            <a:ext cx="4114800" cy="547687"/>
          </a:xfrm>
        </p:spPr>
        <p:txBody>
          <a:bodyPr vert="horz" lIns="91440" tIns="45720" rIns="91440" bIns="45720" rtlCol="0" anchor="ctr">
            <a:normAutofit/>
          </a:bodyPr>
          <a:lstStyle/>
          <a:p>
            <a:pPr>
              <a:spcAft>
                <a:spcPts val="600"/>
              </a:spcAft>
            </a:pPr>
            <a:fld id="{504DF90A-4512-094E-80E7-1219F5F3CCBA}" type="slidenum">
              <a:rPr lang="en-US" sz="1500">
                <a:solidFill>
                  <a:srgbClr val="595959"/>
                </a:solidFill>
              </a:rPr>
              <a:pPr>
                <a:spcAft>
                  <a:spcPts val="600"/>
                </a:spcAft>
              </a:pPr>
              <a:t>20</a:t>
            </a:fld>
            <a:endParaRPr lang="en-US" sz="1500">
              <a:solidFill>
                <a:srgbClr val="595959"/>
              </a:solidFill>
            </a:endParaRPr>
          </a:p>
        </p:txBody>
      </p:sp>
    </p:spTree>
    <p:extLst>
      <p:ext uri="{BB962C8B-B14F-4D97-AF65-F5344CB8AC3E}">
        <p14:creationId xmlns:p14="http://schemas.microsoft.com/office/powerpoint/2010/main" val="47409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21</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228600" y="2239527"/>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2976276" y="708048"/>
            <a:ext cx="11872310" cy="1754326"/>
          </a:xfrm>
          <a:prstGeom prst="rect">
            <a:avLst/>
          </a:prstGeom>
          <a:noFill/>
        </p:spPr>
        <p:txBody>
          <a:bodyPr wrap="square" rtlCol="0">
            <a:spAutoFit/>
          </a:bodyPr>
          <a:lstStyle/>
          <a:p>
            <a:pPr algn="ctr" defTabSz="1371600"/>
            <a:r>
              <a:rPr lang="en-US" sz="5400" b="0"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WHAT </a:t>
            </a:r>
            <a:r>
              <a:rPr lang="en-US" sz="540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DO YOU LEARN IN </a:t>
            </a:r>
            <a:r>
              <a:rPr lang="en-US" sz="5400" b="0"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CERT? </a:t>
            </a:r>
            <a:endParaRPr lang="en-US" sz="540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endParaRPr>
          </a:p>
          <a:p>
            <a:pPr algn="ctr" defTabSz="1371600"/>
            <a:endParaRPr lang="en-US" sz="5400" b="1" dirty="0">
              <a:solidFill>
                <a:srgbClr val="01594B"/>
              </a:solidFill>
              <a:latin typeface="Century Gothic" panose="020B0502020202020204" pitchFamily="34" charset="0"/>
            </a:endParaRPr>
          </a:p>
        </p:txBody>
      </p:sp>
      <p:graphicFrame>
        <p:nvGraphicFramePr>
          <p:cNvPr id="19" name="TextBox 4">
            <a:extLst>
              <a:ext uri="{FF2B5EF4-FFF2-40B4-BE49-F238E27FC236}">
                <a16:creationId xmlns:a16="http://schemas.microsoft.com/office/drawing/2014/main" id="{5AB25E22-24C1-5E5C-BBCE-9DB916B2B451}"/>
              </a:ext>
            </a:extLst>
          </p:cNvPr>
          <p:cNvGraphicFramePr/>
          <p:nvPr>
            <p:extLst>
              <p:ext uri="{D42A27DB-BD31-4B8C-83A1-F6EECF244321}">
                <p14:modId xmlns:p14="http://schemas.microsoft.com/office/powerpoint/2010/main" val="676727293"/>
              </p:ext>
            </p:extLst>
          </p:nvPr>
        </p:nvGraphicFramePr>
        <p:xfrm>
          <a:off x="3352800" y="3358106"/>
          <a:ext cx="12420600" cy="5539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4331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22</a:t>
            </a:fld>
            <a:endParaRPr lang="en-US" dirty="0">
              <a:solidFill>
                <a:prstClr val="black">
                  <a:tint val="75000"/>
                </a:prstClr>
              </a:solidFill>
              <a:latin typeface="Calibri" panose="020F0502020204030204"/>
            </a:endParaRPr>
          </a:p>
        </p:txBody>
      </p:sp>
      <p:sp>
        <p:nvSpPr>
          <p:cNvPr id="4" name="TextBox 3">
            <a:extLst>
              <a:ext uri="{FF2B5EF4-FFF2-40B4-BE49-F238E27FC236}">
                <a16:creationId xmlns:a16="http://schemas.microsoft.com/office/drawing/2014/main" id="{40D3AD8D-8854-4B4A-8C4A-0FDE856DB92C}"/>
              </a:ext>
            </a:extLst>
          </p:cNvPr>
          <p:cNvSpPr txBox="1"/>
          <p:nvPr/>
        </p:nvSpPr>
        <p:spPr>
          <a:xfrm>
            <a:off x="7034529" y="3771900"/>
            <a:ext cx="9510110" cy="4247317"/>
          </a:xfrm>
          <a:prstGeom prst="rect">
            <a:avLst/>
          </a:prstGeom>
          <a:noFill/>
          <a:ln>
            <a:solidFill>
              <a:srgbClr val="80B1A8"/>
            </a:solidFill>
          </a:ln>
        </p:spPr>
        <p:txBody>
          <a:bodyPr wrap="square" rtlCol="0">
            <a:spAutoFit/>
          </a:bodyPr>
          <a:lstStyle/>
          <a:p>
            <a:pPr algn="ctr" defTabSz="1371600"/>
            <a:endParaRPr lang="en-US" sz="540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endParaRPr>
          </a:p>
          <a:p>
            <a:pPr algn="ctr" defTabSz="1371600"/>
            <a:r>
              <a:rPr lang="en-US" sz="540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 HOW DOES CERT PARTNER WITH LIVED EXPERIENCE LEADERS</a:t>
            </a:r>
            <a:r>
              <a:rPr lang="en-US" sz="5400" b="0"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 </a:t>
            </a:r>
            <a:endParaRPr lang="en-US" sz="540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endParaRPr>
          </a:p>
          <a:p>
            <a:pPr algn="ctr" defTabSz="1371600"/>
            <a:endParaRPr lang="en-US" sz="5400" b="1" dirty="0">
              <a:solidFill>
                <a:srgbClr val="01594B"/>
              </a:solidFill>
              <a:latin typeface="Century Gothic" panose="020B0502020202020204" pitchFamily="34" charset="0"/>
            </a:endParaRPr>
          </a:p>
        </p:txBody>
      </p:sp>
      <p:pic>
        <p:nvPicPr>
          <p:cNvPr id="2" name="Picture 1" descr="A group of people in a room&#10;&#10;Description automatically generated">
            <a:extLst>
              <a:ext uri="{FF2B5EF4-FFF2-40B4-BE49-F238E27FC236}">
                <a16:creationId xmlns:a16="http://schemas.microsoft.com/office/drawing/2014/main" id="{9CD97173-C17E-1D38-AD63-10EEA79ECC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43361" y="6115678"/>
            <a:ext cx="3974937" cy="2984117"/>
          </a:xfrm>
          <a:prstGeom prst="rect">
            <a:avLst/>
          </a:prstGeom>
          <a:ln w="12700">
            <a:solidFill>
              <a:schemeClr val="tx1"/>
            </a:solidFill>
          </a:ln>
        </p:spPr>
      </p:pic>
      <p:pic>
        <p:nvPicPr>
          <p:cNvPr id="6" name="Picture 5" descr="A group of people in a room&#10;&#10;Description automatically generated">
            <a:extLst>
              <a:ext uri="{FF2B5EF4-FFF2-40B4-BE49-F238E27FC236}">
                <a16:creationId xmlns:a16="http://schemas.microsoft.com/office/drawing/2014/main" id="{662BE5CE-EF25-CFDC-B3B9-464EA1C5D6DD}"/>
              </a:ext>
            </a:extLst>
          </p:cNvPr>
          <p:cNvPicPr>
            <a:picLocks noChangeAspect="1"/>
          </p:cNvPicPr>
          <p:nvPr/>
        </p:nvPicPr>
        <p:blipFill>
          <a:blip r:embed="rId3"/>
          <a:stretch>
            <a:fillRect/>
          </a:stretch>
        </p:blipFill>
        <p:spPr>
          <a:xfrm>
            <a:off x="1743361" y="1602854"/>
            <a:ext cx="3974937" cy="2981202"/>
          </a:xfrm>
          <a:prstGeom prst="rect">
            <a:avLst/>
          </a:prstGeom>
          <a:ln w="12700">
            <a:solidFill>
              <a:schemeClr val="tx1"/>
            </a:solidFill>
          </a:ln>
        </p:spPr>
      </p:pic>
    </p:spTree>
    <p:extLst>
      <p:ext uri="{BB962C8B-B14F-4D97-AF65-F5344CB8AC3E}">
        <p14:creationId xmlns:p14="http://schemas.microsoft.com/office/powerpoint/2010/main" val="2203848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23</a:t>
            </a:fld>
            <a:endParaRPr lang="en-US" dirty="0">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E37F37BD-C36C-2F7B-570C-0BFA92046FE4}"/>
              </a:ext>
            </a:extLst>
          </p:cNvPr>
          <p:cNvSpPr txBox="1"/>
          <p:nvPr/>
        </p:nvSpPr>
        <p:spPr>
          <a:xfrm>
            <a:off x="4572000" y="4076700"/>
            <a:ext cx="9144000" cy="2585323"/>
          </a:xfrm>
          <a:prstGeom prst="rect">
            <a:avLst/>
          </a:prstGeom>
          <a:noFill/>
          <a:ln>
            <a:solidFill>
              <a:srgbClr val="80B1A8"/>
            </a:solidFill>
          </a:ln>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1594B"/>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CERT &amp; </a:t>
            </a:r>
            <a:r>
              <a:rPr lang="en-US" sz="5400" dirty="0">
                <a:ln w="0"/>
                <a:solidFill>
                  <a:srgbClr val="01594B"/>
                </a:solidFill>
                <a:effectLst>
                  <a:outerShdw blurRad="38100" dist="19050" dir="2700000" algn="tl" rotWithShape="0">
                    <a:prstClr val="black">
                      <a:alpha val="40000"/>
                    </a:prstClr>
                  </a:outerShdw>
                </a:effectLst>
                <a:latin typeface="Century Gothic" panose="020B0502020202020204" pitchFamily="34" charset="0"/>
              </a:rPr>
              <a:t>THE </a:t>
            </a:r>
            <a:r>
              <a:rPr kumimoji="0" lang="en-US" sz="5400" b="0" i="0" u="none" strike="noStrike" kern="1200" cap="none" spc="0" normalizeH="0" baseline="0" noProof="0" dirty="0">
                <a:ln w="0"/>
                <a:solidFill>
                  <a:srgbClr val="01594B"/>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BENEFITS OF PARTNERING WITH LIVED EXPERIENCE LEADERS </a:t>
            </a:r>
          </a:p>
        </p:txBody>
      </p:sp>
    </p:spTree>
    <p:extLst>
      <p:ext uri="{BB962C8B-B14F-4D97-AF65-F5344CB8AC3E}">
        <p14:creationId xmlns:p14="http://schemas.microsoft.com/office/powerpoint/2010/main" val="2957872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B6CEF1-406D-3819-0226-D0272C113F96}"/>
              </a:ext>
            </a:extLst>
          </p:cNvPr>
          <p:cNvSpPr txBox="1"/>
          <p:nvPr/>
        </p:nvSpPr>
        <p:spPr>
          <a:xfrm>
            <a:off x="8655863" y="3162300"/>
            <a:ext cx="3615618" cy="157429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pPr>
              <a:lnSpc>
                <a:spcPct val="90000"/>
              </a:lnSpc>
              <a:spcBef>
                <a:spcPct val="0"/>
              </a:spcBef>
              <a:spcAft>
                <a:spcPts val="600"/>
              </a:spcAft>
            </a:pPr>
            <a:r>
              <a:rPr lang="en-US" sz="9600" kern="1200" dirty="0">
                <a:solidFill>
                  <a:schemeClr val="tx1"/>
                </a:solidFill>
                <a:latin typeface="+mj-lt"/>
                <a:ea typeface="+mj-ea"/>
                <a:cs typeface="+mj-cs"/>
              </a:rPr>
              <a:t>BREAK</a:t>
            </a:r>
          </a:p>
        </p:txBody>
      </p:sp>
      <p:pic>
        <p:nvPicPr>
          <p:cNvPr id="4" name="Picture 3" descr="A close-up of a handprint&#10;&#10;Description automatically generated">
            <a:extLst>
              <a:ext uri="{FF2B5EF4-FFF2-40B4-BE49-F238E27FC236}">
                <a16:creationId xmlns:a16="http://schemas.microsoft.com/office/drawing/2014/main" id="{6762D237-7E34-4B16-C948-F5C6DFEA3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79" y="480060"/>
            <a:ext cx="5774414" cy="8849677"/>
          </a:xfrm>
          <a:prstGeom prst="rect">
            <a:avLst/>
          </a:prstGeom>
        </p:spPr>
      </p:pic>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0980" y="6613900"/>
            <a:ext cx="6365384" cy="41148"/>
          </a:xfrm>
          <a:custGeom>
            <a:avLst/>
            <a:gdLst>
              <a:gd name="connsiteX0" fmla="*/ 0 w 6365384"/>
              <a:gd name="connsiteY0" fmla="*/ 0 h 41148"/>
              <a:gd name="connsiteX1" fmla="*/ 636538 w 6365384"/>
              <a:gd name="connsiteY1" fmla="*/ 0 h 41148"/>
              <a:gd name="connsiteX2" fmla="*/ 1273077 w 6365384"/>
              <a:gd name="connsiteY2" fmla="*/ 0 h 41148"/>
              <a:gd name="connsiteX3" fmla="*/ 1909615 w 6365384"/>
              <a:gd name="connsiteY3" fmla="*/ 0 h 41148"/>
              <a:gd name="connsiteX4" fmla="*/ 2673461 w 6365384"/>
              <a:gd name="connsiteY4" fmla="*/ 0 h 41148"/>
              <a:gd name="connsiteX5" fmla="*/ 3373654 w 6365384"/>
              <a:gd name="connsiteY5" fmla="*/ 0 h 41148"/>
              <a:gd name="connsiteX6" fmla="*/ 3819230 w 6365384"/>
              <a:gd name="connsiteY6" fmla="*/ 0 h 41148"/>
              <a:gd name="connsiteX7" fmla="*/ 4392115 w 6365384"/>
              <a:gd name="connsiteY7" fmla="*/ 0 h 41148"/>
              <a:gd name="connsiteX8" fmla="*/ 5155961 w 6365384"/>
              <a:gd name="connsiteY8" fmla="*/ 0 h 41148"/>
              <a:gd name="connsiteX9" fmla="*/ 5792499 w 6365384"/>
              <a:gd name="connsiteY9" fmla="*/ 0 h 41148"/>
              <a:gd name="connsiteX10" fmla="*/ 6365384 w 6365384"/>
              <a:gd name="connsiteY10" fmla="*/ 0 h 41148"/>
              <a:gd name="connsiteX11" fmla="*/ 6365384 w 6365384"/>
              <a:gd name="connsiteY11" fmla="*/ 41148 h 41148"/>
              <a:gd name="connsiteX12" fmla="*/ 5856153 w 6365384"/>
              <a:gd name="connsiteY12" fmla="*/ 41148 h 41148"/>
              <a:gd name="connsiteX13" fmla="*/ 5092307 w 6365384"/>
              <a:gd name="connsiteY13" fmla="*/ 41148 h 41148"/>
              <a:gd name="connsiteX14" fmla="*/ 4583076 w 6365384"/>
              <a:gd name="connsiteY14" fmla="*/ 41148 h 41148"/>
              <a:gd name="connsiteX15" fmla="*/ 4137500 w 6365384"/>
              <a:gd name="connsiteY15" fmla="*/ 41148 h 41148"/>
              <a:gd name="connsiteX16" fmla="*/ 3691923 w 6365384"/>
              <a:gd name="connsiteY16" fmla="*/ 41148 h 41148"/>
              <a:gd name="connsiteX17" fmla="*/ 2991730 w 6365384"/>
              <a:gd name="connsiteY17" fmla="*/ 41148 h 41148"/>
              <a:gd name="connsiteX18" fmla="*/ 2546154 w 6365384"/>
              <a:gd name="connsiteY18" fmla="*/ 41148 h 41148"/>
              <a:gd name="connsiteX19" fmla="*/ 1909615 w 6365384"/>
              <a:gd name="connsiteY19" fmla="*/ 41148 h 41148"/>
              <a:gd name="connsiteX20" fmla="*/ 1400384 w 6365384"/>
              <a:gd name="connsiteY20" fmla="*/ 41148 h 41148"/>
              <a:gd name="connsiteX21" fmla="*/ 763846 w 6365384"/>
              <a:gd name="connsiteY21" fmla="*/ 41148 h 41148"/>
              <a:gd name="connsiteX22" fmla="*/ 0 w 6365384"/>
              <a:gd name="connsiteY22" fmla="*/ 41148 h 41148"/>
              <a:gd name="connsiteX23" fmla="*/ 0 w 6365384"/>
              <a:gd name="connsiteY23" fmla="*/ 0 h 4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4" h="41148"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5491" y="11823"/>
                  <a:pt x="3373654" y="0"/>
                </a:cubicBezTo>
                <a:cubicBezTo>
                  <a:pt x="3621817" y="-11823"/>
                  <a:pt x="3711452" y="18735"/>
                  <a:pt x="3819230" y="0"/>
                </a:cubicBezTo>
                <a:cubicBezTo>
                  <a:pt x="3927008" y="-18735"/>
                  <a:pt x="4138245" y="-11407"/>
                  <a:pt x="4392115" y="0"/>
                </a:cubicBezTo>
                <a:cubicBezTo>
                  <a:pt x="4645986" y="11407"/>
                  <a:pt x="4974507" y="12257"/>
                  <a:pt x="5155961" y="0"/>
                </a:cubicBezTo>
                <a:cubicBezTo>
                  <a:pt x="5337415" y="-12257"/>
                  <a:pt x="5591096" y="-21687"/>
                  <a:pt x="5792499" y="0"/>
                </a:cubicBezTo>
                <a:cubicBezTo>
                  <a:pt x="5993902" y="21687"/>
                  <a:pt x="6160118" y="-98"/>
                  <a:pt x="6365384" y="0"/>
                </a:cubicBezTo>
                <a:cubicBezTo>
                  <a:pt x="6364440" y="20356"/>
                  <a:pt x="6363778" y="26678"/>
                  <a:pt x="6365384" y="41148"/>
                </a:cubicBezTo>
                <a:cubicBezTo>
                  <a:pt x="6132223" y="42020"/>
                  <a:pt x="6011987" y="15787"/>
                  <a:pt x="5856153" y="41148"/>
                </a:cubicBezTo>
                <a:cubicBezTo>
                  <a:pt x="5700319" y="66509"/>
                  <a:pt x="5410733" y="19073"/>
                  <a:pt x="5092307" y="41148"/>
                </a:cubicBezTo>
                <a:cubicBezTo>
                  <a:pt x="4773881" y="63223"/>
                  <a:pt x="4710933" y="22872"/>
                  <a:pt x="4583076" y="41148"/>
                </a:cubicBezTo>
                <a:cubicBezTo>
                  <a:pt x="4455219" y="59424"/>
                  <a:pt x="4239501" y="47297"/>
                  <a:pt x="4137500" y="41148"/>
                </a:cubicBezTo>
                <a:cubicBezTo>
                  <a:pt x="4035499" y="34999"/>
                  <a:pt x="3883666" y="45728"/>
                  <a:pt x="3691923" y="41148"/>
                </a:cubicBezTo>
                <a:cubicBezTo>
                  <a:pt x="3500180" y="36568"/>
                  <a:pt x="3267574" y="13814"/>
                  <a:pt x="2991730" y="41148"/>
                </a:cubicBezTo>
                <a:cubicBezTo>
                  <a:pt x="2715886" y="68482"/>
                  <a:pt x="2749701" y="42484"/>
                  <a:pt x="2546154" y="41148"/>
                </a:cubicBezTo>
                <a:cubicBezTo>
                  <a:pt x="2342607" y="39812"/>
                  <a:pt x="2112433" y="15568"/>
                  <a:pt x="1909615" y="41148"/>
                </a:cubicBezTo>
                <a:cubicBezTo>
                  <a:pt x="1706797" y="66728"/>
                  <a:pt x="1634641" y="62032"/>
                  <a:pt x="1400384" y="41148"/>
                </a:cubicBezTo>
                <a:cubicBezTo>
                  <a:pt x="1166127" y="20264"/>
                  <a:pt x="1068288" y="29492"/>
                  <a:pt x="763846" y="41148"/>
                </a:cubicBezTo>
                <a:cubicBezTo>
                  <a:pt x="459404" y="52804"/>
                  <a:pt x="170017" y="28231"/>
                  <a:pt x="0" y="41148"/>
                </a:cubicBezTo>
                <a:cubicBezTo>
                  <a:pt x="672" y="31895"/>
                  <a:pt x="-1203" y="14238"/>
                  <a:pt x="0" y="0"/>
                </a:cubicBezTo>
                <a:close/>
              </a:path>
              <a:path w="6365384" h="41148" stroke="0" extrusionOk="0">
                <a:moveTo>
                  <a:pt x="0" y="0"/>
                </a:moveTo>
                <a:cubicBezTo>
                  <a:pt x="284299" y="-4796"/>
                  <a:pt x="337491" y="7899"/>
                  <a:pt x="572885" y="0"/>
                </a:cubicBezTo>
                <a:cubicBezTo>
                  <a:pt x="808280" y="-7899"/>
                  <a:pt x="840075" y="-3902"/>
                  <a:pt x="1018461" y="0"/>
                </a:cubicBezTo>
                <a:cubicBezTo>
                  <a:pt x="1196847" y="3902"/>
                  <a:pt x="1588872" y="4237"/>
                  <a:pt x="1782308" y="0"/>
                </a:cubicBezTo>
                <a:cubicBezTo>
                  <a:pt x="1975744" y="-4237"/>
                  <a:pt x="2153382" y="5526"/>
                  <a:pt x="2355192" y="0"/>
                </a:cubicBezTo>
                <a:cubicBezTo>
                  <a:pt x="2557002" y="-5526"/>
                  <a:pt x="2788412" y="22339"/>
                  <a:pt x="2928077" y="0"/>
                </a:cubicBezTo>
                <a:cubicBezTo>
                  <a:pt x="3067743" y="-22339"/>
                  <a:pt x="3321538" y="819"/>
                  <a:pt x="3691923" y="0"/>
                </a:cubicBezTo>
                <a:cubicBezTo>
                  <a:pt x="4062308" y="-819"/>
                  <a:pt x="4075359" y="-12992"/>
                  <a:pt x="4201153" y="0"/>
                </a:cubicBezTo>
                <a:cubicBezTo>
                  <a:pt x="4326947" y="12992"/>
                  <a:pt x="4768369" y="-35695"/>
                  <a:pt x="4965000" y="0"/>
                </a:cubicBezTo>
                <a:cubicBezTo>
                  <a:pt x="5161631" y="35695"/>
                  <a:pt x="5543916" y="6802"/>
                  <a:pt x="5728846" y="0"/>
                </a:cubicBezTo>
                <a:cubicBezTo>
                  <a:pt x="5913776" y="-6802"/>
                  <a:pt x="6142953" y="-21408"/>
                  <a:pt x="6365384" y="0"/>
                </a:cubicBezTo>
                <a:cubicBezTo>
                  <a:pt x="6365239" y="14326"/>
                  <a:pt x="6365102" y="32450"/>
                  <a:pt x="6365384" y="41148"/>
                </a:cubicBezTo>
                <a:cubicBezTo>
                  <a:pt x="6176932" y="14036"/>
                  <a:pt x="5998737" y="24960"/>
                  <a:pt x="5665192" y="41148"/>
                </a:cubicBezTo>
                <a:cubicBezTo>
                  <a:pt x="5331647" y="57336"/>
                  <a:pt x="5198012" y="42331"/>
                  <a:pt x="4901346" y="41148"/>
                </a:cubicBezTo>
                <a:cubicBezTo>
                  <a:pt x="4604680" y="39965"/>
                  <a:pt x="4422932" y="54333"/>
                  <a:pt x="4137500" y="41148"/>
                </a:cubicBezTo>
                <a:cubicBezTo>
                  <a:pt x="3852068" y="27963"/>
                  <a:pt x="3861940" y="40297"/>
                  <a:pt x="3628269" y="41148"/>
                </a:cubicBezTo>
                <a:cubicBezTo>
                  <a:pt x="3394598" y="41999"/>
                  <a:pt x="3177182" y="63967"/>
                  <a:pt x="2991730" y="41148"/>
                </a:cubicBezTo>
                <a:cubicBezTo>
                  <a:pt x="2806278" y="18329"/>
                  <a:pt x="2469344" y="38453"/>
                  <a:pt x="2227884" y="41148"/>
                </a:cubicBezTo>
                <a:cubicBezTo>
                  <a:pt x="1986424" y="43843"/>
                  <a:pt x="1748067" y="20075"/>
                  <a:pt x="1591346" y="41148"/>
                </a:cubicBezTo>
                <a:cubicBezTo>
                  <a:pt x="1434625" y="62221"/>
                  <a:pt x="1307456" y="53379"/>
                  <a:pt x="1145769" y="41148"/>
                </a:cubicBezTo>
                <a:cubicBezTo>
                  <a:pt x="984082" y="28917"/>
                  <a:pt x="800279" y="55363"/>
                  <a:pt x="636538" y="41148"/>
                </a:cubicBezTo>
                <a:cubicBezTo>
                  <a:pt x="472797" y="26933"/>
                  <a:pt x="160022" y="15929"/>
                  <a:pt x="0" y="41148"/>
                </a:cubicBezTo>
                <a:cubicBezTo>
                  <a:pt x="1880" y="28969"/>
                  <a:pt x="-459" y="1402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523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FA629-4D07-37A0-4139-DD1B1E2E09D8}"/>
              </a:ext>
            </a:extLst>
          </p:cNvPr>
          <p:cNvSpPr>
            <a:spLocks noGrp="1"/>
          </p:cNvSpPr>
          <p:nvPr>
            <p:ph type="title"/>
          </p:nvPr>
        </p:nvSpPr>
        <p:spPr>
          <a:xfrm>
            <a:off x="1056313" y="952603"/>
            <a:ext cx="6451369" cy="3969753"/>
          </a:xfrm>
          <a:solidFill>
            <a:srgbClr val="01594B"/>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defTabSz="914400"/>
            <a:br>
              <a:rPr lang="en-US" sz="2600" kern="1200" dirty="0">
                <a:solidFill>
                  <a:schemeClr val="bg1"/>
                </a:solidFill>
                <a:effectLst/>
                <a:latin typeface="+mj-lt"/>
                <a:ea typeface="+mj-ea"/>
                <a:cs typeface="+mj-cs"/>
              </a:rPr>
            </a:br>
            <a:r>
              <a:rPr lang="en-US" sz="4800" b="1" dirty="0">
                <a:solidFill>
                  <a:schemeClr val="bg1"/>
                </a:solidFill>
                <a:latin typeface="+mj-lt"/>
                <a:ea typeface="+mj-ea"/>
                <a:cs typeface="+mj-cs"/>
              </a:rPr>
              <a:t>Learning Lab Community Conversation</a:t>
            </a:r>
            <a:br>
              <a:rPr lang="en-US" sz="4800" dirty="0">
                <a:solidFill>
                  <a:schemeClr val="bg1"/>
                </a:solidFill>
                <a:latin typeface="+mj-lt"/>
                <a:ea typeface="+mj-ea"/>
                <a:cs typeface="+mj-cs"/>
              </a:rPr>
            </a:br>
            <a:br>
              <a:rPr lang="en-US" sz="2600" kern="1200" dirty="0">
                <a:solidFill>
                  <a:schemeClr val="bg1"/>
                </a:solidFill>
                <a:effectLst/>
                <a:latin typeface="+mj-lt"/>
                <a:ea typeface="+mj-ea"/>
                <a:cs typeface="+mj-cs"/>
              </a:rPr>
            </a:br>
            <a:endParaRPr lang="en-US" sz="2600" kern="1200" dirty="0">
              <a:solidFill>
                <a:schemeClr val="bg1"/>
              </a:solidFill>
              <a:latin typeface="+mj-lt"/>
              <a:ea typeface="+mj-ea"/>
              <a:cs typeface="+mj-cs"/>
            </a:endParaRPr>
          </a:p>
        </p:txBody>
      </p:sp>
      <p:sp>
        <p:nvSpPr>
          <p:cNvPr id="23" name="Oval 2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4422" y="295665"/>
            <a:ext cx="3031236" cy="3031236"/>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C3A73FA-802C-58D3-D27B-AC233693F1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504" r="16504"/>
          <a:stretch/>
        </p:blipFill>
        <p:spPr>
          <a:xfrm>
            <a:off x="8571310" y="542553"/>
            <a:ext cx="2537460" cy="253746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5" name="Freeform: Shape 2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2398" y="-24391"/>
            <a:ext cx="6115602" cy="516789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2142" y="3826117"/>
            <a:ext cx="4608576" cy="4608576"/>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72826882-F783-29A4-18A3-848C6AED182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2500" r="12500"/>
          <a:stretch/>
        </p:blipFill>
        <p:spPr>
          <a:xfrm>
            <a:off x="8829030" y="4073005"/>
            <a:ext cx="4114800" cy="41148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9" name="Picture 8">
            <a:extLst>
              <a:ext uri="{FF2B5EF4-FFF2-40B4-BE49-F238E27FC236}">
                <a16:creationId xmlns:a16="http://schemas.microsoft.com/office/drawing/2014/main" id="{20A72A05-5551-DC07-A8AC-AE2DF0530E9D}"/>
              </a:ext>
            </a:extLst>
          </p:cNvPr>
          <p:cNvPicPr>
            <a:picLocks noChangeAspect="1"/>
          </p:cNvPicPr>
          <p:nvPr/>
        </p:nvPicPr>
        <p:blipFill rotWithShape="1">
          <a:blip r:embed="rId4">
            <a:extLst>
              <a:ext uri="{28A0092B-C50C-407E-A947-70E740481C1C}">
                <a14:useLocalDpi xmlns:a14="http://schemas.microsoft.com/office/drawing/2010/main" val="0"/>
              </a:ext>
            </a:extLst>
          </a:blip>
          <a:srcRect l="10348" r="10348"/>
          <a:stretch/>
        </p:blipFill>
        <p:spPr>
          <a:xfrm>
            <a:off x="12417936" y="3"/>
            <a:ext cx="5870064" cy="4922353"/>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9" name="Freeform: Shape 2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79743" y="6906127"/>
            <a:ext cx="6421668" cy="3380870"/>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06F47D7C-5FC8-8427-E8F6-54EDFEFCDBA7}"/>
              </a:ext>
            </a:extLst>
          </p:cNvPr>
          <p:cNvPicPr>
            <a:picLocks noChangeAspect="1"/>
          </p:cNvPicPr>
          <p:nvPr/>
        </p:nvPicPr>
        <p:blipFill rotWithShape="1">
          <a:blip r:embed="rId5">
            <a:extLst>
              <a:ext uri="{28A0092B-C50C-407E-A947-70E740481C1C}">
                <a14:useLocalDpi xmlns:a14="http://schemas.microsoft.com/office/drawing/2010/main" val="0"/>
              </a:ext>
            </a:extLst>
          </a:blip>
          <a:srcRect t="14754" b="14754"/>
          <a:stretch/>
        </p:blipFill>
        <p:spPr>
          <a:xfrm>
            <a:off x="2727921" y="7154304"/>
            <a:ext cx="5925312" cy="3132693"/>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31" name="Freeform: Shape 3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72555" y="5950242"/>
            <a:ext cx="5009937" cy="4336759"/>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24413F9-8925-DDE8-5F8B-F0247E92791C}"/>
              </a:ext>
            </a:extLst>
          </p:cNvPr>
          <p:cNvPicPr>
            <a:picLocks noChangeAspect="1"/>
          </p:cNvPicPr>
          <p:nvPr/>
        </p:nvPicPr>
        <p:blipFill rotWithShape="1">
          <a:blip r:embed="rId6">
            <a:extLst>
              <a:ext uri="{28A0092B-C50C-407E-A947-70E740481C1C}">
                <a14:useLocalDpi xmlns:a14="http://schemas.microsoft.com/office/drawing/2010/main" val="0"/>
              </a:ext>
            </a:extLst>
          </a:blip>
          <a:srcRect l="6277" r="6277"/>
          <a:stretch/>
        </p:blipFill>
        <p:spPr>
          <a:xfrm>
            <a:off x="13514124" y="6197319"/>
            <a:ext cx="4768368" cy="4089681"/>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253527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12" descr="Locator flag on a city map">
            <a:extLst>
              <a:ext uri="{FF2B5EF4-FFF2-40B4-BE49-F238E27FC236}">
                <a16:creationId xmlns:a16="http://schemas.microsoft.com/office/drawing/2014/main" id="{976FF3AD-D9D9-4E97-D18D-736F339D7A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30"/>
          <a:stretch/>
        </p:blipFill>
        <p:spPr>
          <a:xfrm>
            <a:off x="20" y="10"/>
            <a:ext cx="18287980" cy="10286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6CCF1A7-B361-22C3-1322-2BC7E000C94A}"/>
              </a:ext>
            </a:extLst>
          </p:cNvPr>
          <p:cNvSpPr>
            <a:spLocks noGrp="1"/>
          </p:cNvSpPr>
          <p:nvPr>
            <p:ph type="title"/>
          </p:nvPr>
        </p:nvSpPr>
        <p:spPr>
          <a:xfrm>
            <a:off x="785812" y="7975860"/>
            <a:ext cx="16816388" cy="1117254"/>
          </a:xfrm>
        </p:spPr>
        <p:txBody>
          <a:bodyPr vert="horz" lIns="91440" tIns="45720" rIns="91440" bIns="45720" rtlCol="0" anchor="ctr">
            <a:normAutofit fontScale="90000"/>
          </a:bodyPr>
          <a:lstStyle/>
          <a:p>
            <a:pPr algn="ctr" defTabSz="914400"/>
            <a:br>
              <a:rPr lang="en-US" sz="3400" b="1" dirty="0">
                <a:solidFill>
                  <a:srgbClr val="01594B"/>
                </a:solidFill>
                <a:effectLst/>
              </a:rPr>
            </a:br>
            <a:r>
              <a:rPr lang="en-US" sz="3400" b="1" dirty="0">
                <a:solidFill>
                  <a:srgbClr val="01594B"/>
                </a:solidFill>
                <a:effectLst/>
              </a:rPr>
              <a:t>In 1-2 minutes, please tell us about environmental emergencies that have occurred in your area.</a:t>
            </a:r>
            <a:br>
              <a:rPr lang="en-US" sz="3400" dirty="0">
                <a:solidFill>
                  <a:schemeClr val="tx1">
                    <a:lumMod val="85000"/>
                    <a:lumOff val="15000"/>
                  </a:schemeClr>
                </a:solidFill>
                <a:effectLst/>
              </a:rPr>
            </a:br>
            <a:endParaRPr lang="en-US" sz="3400" dirty="0">
              <a:solidFill>
                <a:schemeClr val="tx1">
                  <a:lumMod val="85000"/>
                  <a:lumOff val="15000"/>
                </a:schemeClr>
              </a:solidFill>
            </a:endParaRP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FA0625C3-80E3-6F43-66DA-35F6305BBA0C}"/>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defTabSz="457200">
              <a:spcAft>
                <a:spcPts val="600"/>
              </a:spcAft>
            </a:pPr>
            <a:fld id="{504DF90A-4512-094E-80E7-1219F5F3CCBA}" type="slidenum">
              <a:rPr lang="en-US" sz="1200">
                <a:solidFill>
                  <a:srgbClr val="FFFFFF"/>
                </a:solidFill>
              </a:rPr>
              <a:pPr defTabSz="457200">
                <a:spcAft>
                  <a:spcPts val="600"/>
                </a:spcAft>
              </a:pPr>
              <a:t>26</a:t>
            </a:fld>
            <a:endParaRPr lang="en-US" sz="1200">
              <a:solidFill>
                <a:srgbClr val="FFFFFF"/>
              </a:solidFill>
            </a:endParaRPr>
          </a:p>
        </p:txBody>
      </p:sp>
    </p:spTree>
    <p:extLst>
      <p:ext uri="{BB962C8B-B14F-4D97-AF65-F5344CB8AC3E}">
        <p14:creationId xmlns:p14="http://schemas.microsoft.com/office/powerpoint/2010/main" val="2937715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06D8DB-EB43-7F77-2071-E0305EE4A857}"/>
              </a:ext>
            </a:extLst>
          </p:cNvPr>
          <p:cNvSpPr>
            <a:spLocks noGrp="1"/>
          </p:cNvSpPr>
          <p:nvPr>
            <p:ph type="title"/>
          </p:nvPr>
        </p:nvSpPr>
        <p:spPr>
          <a:xfrm>
            <a:off x="727380" y="647700"/>
            <a:ext cx="5902020" cy="5562600"/>
          </a:xfrm>
          <a:ln>
            <a:solidFill>
              <a:srgbClr val="80B1A8"/>
            </a:solidFill>
          </a:ln>
        </p:spPr>
        <p:txBody>
          <a:bodyPr vert="horz" lIns="91440" tIns="45720" rIns="91440" bIns="45720" rtlCol="0" anchor="b">
            <a:normAutofit fontScale="90000"/>
          </a:bodyPr>
          <a:lstStyle/>
          <a:p>
            <a:pPr defTabSz="914400"/>
            <a:br>
              <a:rPr lang="en-US" sz="3200" b="1" kern="1200" dirty="0">
                <a:solidFill>
                  <a:schemeClr val="tx1"/>
                </a:solidFill>
                <a:effectLst/>
                <a:latin typeface="+mj-lt"/>
                <a:ea typeface="+mj-ea"/>
                <a:cs typeface="+mj-cs"/>
              </a:rPr>
            </a:br>
            <a:r>
              <a:rPr lang="en-US" sz="4000" b="1" kern="1200" dirty="0">
                <a:solidFill>
                  <a:srgbClr val="01594B"/>
                </a:solidFill>
                <a:effectLst/>
                <a:latin typeface="Garamond" panose="02020404030301010803" pitchFamily="18" charset="0"/>
              </a:rPr>
              <a:t>How </a:t>
            </a:r>
            <a:r>
              <a:rPr lang="en-US" sz="4000" b="1" dirty="0">
                <a:solidFill>
                  <a:srgbClr val="01594B"/>
                </a:solidFill>
                <a:latin typeface="Garamond" panose="02020404030301010803" pitchFamily="18" charset="0"/>
              </a:rPr>
              <a:t>could a person with experience of homelessness provide more effective assistance to individuals who are unsheltered during an environmental emergency, compared to a person without that lived experience?</a:t>
            </a:r>
            <a:br>
              <a:rPr lang="en-US" sz="3200" kern="1200" dirty="0">
                <a:solidFill>
                  <a:schemeClr val="tx1"/>
                </a:solidFill>
                <a:effectLst/>
                <a:latin typeface="+mj-lt"/>
                <a:ea typeface="+mj-ea"/>
                <a:cs typeface="+mj-cs"/>
              </a:rPr>
            </a:br>
            <a:endParaRPr lang="en-US" sz="3200"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6613900"/>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ud and lightning bolt with sun&#10;&#10;Description automatically generated">
            <a:extLst>
              <a:ext uri="{FF2B5EF4-FFF2-40B4-BE49-F238E27FC236}">
                <a16:creationId xmlns:a16="http://schemas.microsoft.com/office/drawing/2014/main" id="{1EE7640C-9464-A45C-7844-8048940C4D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7392039" y="960120"/>
            <a:ext cx="10000734" cy="8325612"/>
          </a:xfrm>
          <a:prstGeom prst="rect">
            <a:avLst/>
          </a:prstGeom>
        </p:spPr>
      </p:pic>
      <p:sp>
        <p:nvSpPr>
          <p:cNvPr id="4" name="Slide Number Placeholder 3">
            <a:extLst>
              <a:ext uri="{FF2B5EF4-FFF2-40B4-BE49-F238E27FC236}">
                <a16:creationId xmlns:a16="http://schemas.microsoft.com/office/drawing/2014/main" id="{07B9CAEE-BB13-81B6-3854-F56CA6CB5A2C}"/>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pPr>
            <a:fld id="{504DF90A-4512-094E-80E7-1219F5F3CCBA}" type="slidenum">
              <a:rPr lang="en-US" sz="1200" smtClean="0"/>
              <a:pPr>
                <a:spcAft>
                  <a:spcPts val="600"/>
                </a:spcAft>
              </a:pPr>
              <a:t>27</a:t>
            </a:fld>
            <a:endParaRPr lang="en-US" sz="1200"/>
          </a:p>
        </p:txBody>
      </p:sp>
    </p:spTree>
    <p:extLst>
      <p:ext uri="{BB962C8B-B14F-4D97-AF65-F5344CB8AC3E}">
        <p14:creationId xmlns:p14="http://schemas.microsoft.com/office/powerpoint/2010/main" val="2878363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2328F-EB1F-D488-CBED-6BB2E5DAB185}"/>
              </a:ext>
            </a:extLst>
          </p:cNvPr>
          <p:cNvSpPr>
            <a:spLocks noGrp="1"/>
          </p:cNvSpPr>
          <p:nvPr>
            <p:ph type="title"/>
          </p:nvPr>
        </p:nvSpPr>
        <p:spPr>
          <a:xfrm>
            <a:off x="694091" y="5879098"/>
            <a:ext cx="4936331" cy="3679031"/>
          </a:xfrm>
          <a:ln>
            <a:solidFill>
              <a:srgbClr val="80B1A8"/>
            </a:solidFill>
          </a:ln>
        </p:spPr>
        <p:txBody>
          <a:bodyPr anchor="ctr">
            <a:normAutofit fontScale="90000"/>
          </a:bodyPr>
          <a:lstStyle/>
          <a:p>
            <a:pPr marL="742950" marR="0" lvl="1" indent="-285750" algn="l">
              <a:lnSpc>
                <a:spcPct val="90000"/>
              </a:lnSpc>
              <a:spcBef>
                <a:spcPts val="0"/>
              </a:spcBef>
              <a:spcAft>
                <a:spcPts val="800"/>
              </a:spcAft>
            </a:pPr>
            <a:br>
              <a:rPr lang="en-US" sz="36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br>
            <a:r>
              <a:rPr lang="en-US" sz="36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t>Describe how you have helped community members who were unhoused during an environmental emergency.</a:t>
            </a:r>
            <a:br>
              <a:rPr lang="en-US" sz="3000" dirty="0">
                <a:effectLst/>
                <a:latin typeface="Aptos" panose="020B0004020202020204" pitchFamily="34" charset="0"/>
                <a:ea typeface="Aptos" panose="020B0004020202020204" pitchFamily="34" charset="0"/>
                <a:cs typeface="Times New Roman" panose="02020603050405020304" pitchFamily="18" charset="0"/>
              </a:rPr>
            </a:br>
            <a:br>
              <a:rPr lang="en-US" sz="3000" dirty="0">
                <a:effectLst/>
                <a:latin typeface="Aptos" panose="020B0004020202020204" pitchFamily="34" charset="0"/>
                <a:ea typeface="Aptos" panose="020B0004020202020204" pitchFamily="34" charset="0"/>
                <a:cs typeface="Times New Roman" panose="02020603050405020304" pitchFamily="18" charset="0"/>
              </a:rPr>
            </a:br>
            <a:endParaRPr lang="en-US" sz="3000" dirty="0"/>
          </a:p>
        </p:txBody>
      </p:sp>
      <p:pic>
        <p:nvPicPr>
          <p:cNvPr id="6" name="Picture 5" descr="Colorful overlapping people icons">
            <a:extLst>
              <a:ext uri="{FF2B5EF4-FFF2-40B4-BE49-F238E27FC236}">
                <a16:creationId xmlns:a16="http://schemas.microsoft.com/office/drawing/2014/main" id="{B31B8DAB-C6D8-C22A-7080-D3BB4F2528B2}"/>
              </a:ext>
            </a:extLst>
          </p:cNvPr>
          <p:cNvPicPr>
            <a:picLocks noChangeAspect="1"/>
          </p:cNvPicPr>
          <p:nvPr/>
        </p:nvPicPr>
        <p:blipFill rotWithShape="1">
          <a:blip r:embed="rId2">
            <a:extLst>
              <a:ext uri="{28A0092B-C50C-407E-A947-70E740481C1C}">
                <a14:useLocalDpi xmlns:a14="http://schemas.microsoft.com/office/drawing/2010/main" val="0"/>
              </a:ext>
            </a:extLst>
          </a:blip>
          <a:srcRect t="9189" b="45216"/>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22144D0-C7C5-6105-6B83-03D84A9EA6B8}"/>
              </a:ext>
            </a:extLst>
          </p:cNvPr>
          <p:cNvSpPr>
            <a:spLocks noGrp="1"/>
          </p:cNvSpPr>
          <p:nvPr>
            <p:ph idx="1"/>
          </p:nvPr>
        </p:nvSpPr>
        <p:spPr>
          <a:xfrm>
            <a:off x="6359164" y="5879099"/>
            <a:ext cx="11228119" cy="3679030"/>
          </a:xfrm>
        </p:spPr>
        <p:txBody>
          <a:bodyPr anchor="ctr">
            <a:normAutofit/>
          </a:bodyPr>
          <a:lstStyle/>
          <a:p>
            <a:pPr>
              <a:buFont typeface="Wingdings" panose="05000000000000000000" pitchFamily="2" charset="2"/>
              <a:buChar char="Ø"/>
            </a:pPr>
            <a:r>
              <a:rPr lang="en-US" sz="27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t>What type of support did you offer first?</a:t>
            </a:r>
            <a:endParaRPr lang="en-US" sz="2700" dirty="0">
              <a:solidFill>
                <a:srgbClr val="01594B"/>
              </a:solidFill>
              <a:latin typeface="Aptos" panose="020B000402020202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7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t>What types of support were most needed?</a:t>
            </a:r>
            <a:endParaRPr lang="en-US" sz="2700" dirty="0">
              <a:solidFill>
                <a:srgbClr val="01594B"/>
              </a:solidFill>
              <a:latin typeface="Aptos" panose="020B0004020202020204" pitchFamily="34" charset="0"/>
              <a:ea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7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t>What was the most important thing you did to support people who were unhoused during the environmental emergency?  </a:t>
            </a:r>
            <a:endParaRPr lang="en-US" sz="2700" dirty="0">
              <a:solidFill>
                <a:srgbClr val="01594B"/>
              </a:solidFill>
            </a:endParaRPr>
          </a:p>
        </p:txBody>
      </p:sp>
      <p:sp>
        <p:nvSpPr>
          <p:cNvPr id="4" name="Slide Number Placeholder 3">
            <a:extLst>
              <a:ext uri="{FF2B5EF4-FFF2-40B4-BE49-F238E27FC236}">
                <a16:creationId xmlns:a16="http://schemas.microsoft.com/office/drawing/2014/main" id="{170DA5B5-5205-43FA-79F0-F15B0714877E}"/>
              </a:ext>
            </a:extLst>
          </p:cNvPr>
          <p:cNvSpPr>
            <a:spLocks noGrp="1"/>
          </p:cNvSpPr>
          <p:nvPr>
            <p:ph type="sldNum" sz="quarter" idx="12"/>
          </p:nvPr>
        </p:nvSpPr>
        <p:spPr>
          <a:xfrm>
            <a:off x="13296900" y="9534525"/>
            <a:ext cx="4114800" cy="547687"/>
          </a:xfrm>
        </p:spPr>
        <p:txBody>
          <a:bodyPr>
            <a:normAutofit/>
          </a:bodyPr>
          <a:lstStyle/>
          <a:p>
            <a:pPr>
              <a:spcAft>
                <a:spcPts val="600"/>
              </a:spcAft>
            </a:pPr>
            <a:fld id="{504DF90A-4512-094E-80E7-1219F5F3CCBA}" type="slidenum">
              <a:rPr lang="en-US">
                <a:solidFill>
                  <a:schemeClr val="tx1">
                    <a:lumMod val="75000"/>
                    <a:lumOff val="25000"/>
                  </a:schemeClr>
                </a:solidFill>
              </a:rPr>
              <a:pPr>
                <a:spcAft>
                  <a:spcPts val="600"/>
                </a:spcAft>
              </a:pPr>
              <a:t>28</a:t>
            </a:fld>
            <a:endParaRPr lang="en-US">
              <a:solidFill>
                <a:schemeClr val="tx1">
                  <a:lumMod val="75000"/>
                  <a:lumOff val="25000"/>
                </a:schemeClr>
              </a:solidFill>
            </a:endParaRPr>
          </a:p>
        </p:txBody>
      </p:sp>
    </p:spTree>
    <p:extLst>
      <p:ext uri="{BB962C8B-B14F-4D97-AF65-F5344CB8AC3E}">
        <p14:creationId xmlns:p14="http://schemas.microsoft.com/office/powerpoint/2010/main" val="688688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lower in the breach of the earth">
            <a:extLst>
              <a:ext uri="{FF2B5EF4-FFF2-40B4-BE49-F238E27FC236}">
                <a16:creationId xmlns:a16="http://schemas.microsoft.com/office/drawing/2014/main" id="{B31B8DAB-C6D8-C22A-7080-D3BB4F2528B2}"/>
              </a:ext>
            </a:extLst>
          </p:cNvPr>
          <p:cNvPicPr>
            <a:picLocks noChangeAspect="1"/>
          </p:cNvPicPr>
          <p:nvPr/>
        </p:nvPicPr>
        <p:blipFill rotWithShape="1">
          <a:blip r:embed="rId2">
            <a:extLst>
              <a:ext uri="{28A0092B-C50C-407E-A947-70E740481C1C}">
                <a14:useLocalDpi xmlns:a14="http://schemas.microsoft.com/office/drawing/2010/main" val="0"/>
              </a:ext>
            </a:extLst>
          </a:blip>
          <a:srcRect t="42824" r="-1" b="-1"/>
          <a:stretch/>
        </p:blipFill>
        <p:spPr>
          <a:xfrm>
            <a:off x="-1" y="10"/>
            <a:ext cx="18342193" cy="7000397"/>
          </a:xfrm>
          <a:prstGeom prst="rect">
            <a:avLst/>
          </a:prstGeom>
        </p:spPr>
      </p:pic>
      <p:grpSp>
        <p:nvGrpSpPr>
          <p:cNvPr id="13" name="Group 1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4" name="Freeform: Shape 1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7" name="Freeform: Shape 1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32F2328F-EB1F-D488-CBED-6BB2E5DAB185}"/>
              </a:ext>
            </a:extLst>
          </p:cNvPr>
          <p:cNvSpPr>
            <a:spLocks noGrp="1"/>
          </p:cNvSpPr>
          <p:nvPr>
            <p:ph type="title"/>
          </p:nvPr>
        </p:nvSpPr>
        <p:spPr>
          <a:xfrm>
            <a:off x="685800" y="6826555"/>
            <a:ext cx="8053881" cy="2264897"/>
          </a:xfrm>
          <a:ln>
            <a:solidFill>
              <a:srgbClr val="80B1A8"/>
            </a:solidFill>
          </a:ln>
        </p:spPr>
        <p:txBody>
          <a:bodyPr>
            <a:normAutofit fontScale="90000"/>
          </a:bodyPr>
          <a:lstStyle/>
          <a:p>
            <a:pPr marL="742950" marR="0" lvl="1" indent="-285750">
              <a:lnSpc>
                <a:spcPct val="90000"/>
              </a:lnSpc>
              <a:spcBef>
                <a:spcPts val="0"/>
              </a:spcBef>
              <a:spcAft>
                <a:spcPts val="800"/>
              </a:spcAft>
            </a:pPr>
            <a:br>
              <a:rPr lang="en-US" sz="30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br>
            <a:r>
              <a:rPr lang="en-US" sz="36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t>Describe some of the challenges you faced.</a:t>
            </a:r>
            <a:br>
              <a:rPr lang="en-US" sz="30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br>
            <a:br>
              <a:rPr lang="en-US" sz="30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br>
            <a:endParaRPr lang="en-US" sz="3000" dirty="0">
              <a:solidFill>
                <a:schemeClr val="tx2"/>
              </a:solidFill>
            </a:endParaRPr>
          </a:p>
        </p:txBody>
      </p:sp>
      <p:sp>
        <p:nvSpPr>
          <p:cNvPr id="3" name="Content Placeholder 2">
            <a:extLst>
              <a:ext uri="{FF2B5EF4-FFF2-40B4-BE49-F238E27FC236}">
                <a16:creationId xmlns:a16="http://schemas.microsoft.com/office/drawing/2014/main" id="{922144D0-C7C5-6105-6B83-03D84A9EA6B8}"/>
              </a:ext>
            </a:extLst>
          </p:cNvPr>
          <p:cNvSpPr>
            <a:spLocks noGrp="1"/>
          </p:cNvSpPr>
          <p:nvPr>
            <p:ph idx="1"/>
          </p:nvPr>
        </p:nvSpPr>
        <p:spPr>
          <a:xfrm>
            <a:off x="9705370" y="6826555"/>
            <a:ext cx="7389617" cy="2264903"/>
          </a:xfrm>
        </p:spPr>
        <p:txBody>
          <a:bodyPr anchor="ctr">
            <a:noAutofit/>
          </a:bodyPr>
          <a:lstStyle/>
          <a:p>
            <a:pPr>
              <a:buFont typeface="Wingdings" panose="05000000000000000000" pitchFamily="2" charset="2"/>
              <a:buChar char="Ø"/>
            </a:pPr>
            <a:r>
              <a:rPr lang="en-US" sz="2800" dirty="0">
                <a:solidFill>
                  <a:srgbClr val="01594B"/>
                </a:solidFill>
                <a:latin typeface="Garamond" panose="02020404030301010803" pitchFamily="18" charset="0"/>
              </a:rPr>
              <a:t>Who did you work with to address these challenges?</a:t>
            </a:r>
          </a:p>
          <a:p>
            <a:pPr marL="0" indent="0">
              <a:buNone/>
            </a:pPr>
            <a:endParaRPr lang="en-US" sz="2800" dirty="0">
              <a:solidFill>
                <a:srgbClr val="01594B"/>
              </a:solidFill>
              <a:latin typeface="Garamond" panose="02020404030301010803" pitchFamily="18" charset="0"/>
            </a:endParaRPr>
          </a:p>
          <a:p>
            <a:pPr>
              <a:buFont typeface="Wingdings" panose="05000000000000000000" pitchFamily="2" charset="2"/>
              <a:buChar char="Ø"/>
            </a:pPr>
            <a:r>
              <a:rPr lang="en-US" sz="2800" dirty="0">
                <a:solidFill>
                  <a:srgbClr val="01594B"/>
                </a:solidFill>
                <a:latin typeface="Garamond" panose="02020404030301010803" pitchFamily="18" charset="0"/>
              </a:rPr>
              <a:t>What resources were most important to overcoming the challenges you faced? </a:t>
            </a:r>
          </a:p>
        </p:txBody>
      </p:sp>
      <p:sp>
        <p:nvSpPr>
          <p:cNvPr id="4" name="Slide Number Placeholder 3">
            <a:extLst>
              <a:ext uri="{FF2B5EF4-FFF2-40B4-BE49-F238E27FC236}">
                <a16:creationId xmlns:a16="http://schemas.microsoft.com/office/drawing/2014/main" id="{170DA5B5-5205-43FA-79F0-F15B0714877E}"/>
              </a:ext>
            </a:extLst>
          </p:cNvPr>
          <p:cNvSpPr>
            <a:spLocks noGrp="1"/>
          </p:cNvSpPr>
          <p:nvPr>
            <p:ph type="sldNum" sz="quarter" idx="12"/>
          </p:nvPr>
        </p:nvSpPr>
        <p:spPr>
          <a:xfrm>
            <a:off x="12915900" y="9534525"/>
            <a:ext cx="4114800" cy="547687"/>
          </a:xfrm>
        </p:spPr>
        <p:txBody>
          <a:bodyPr>
            <a:normAutofit/>
          </a:bodyPr>
          <a:lstStyle/>
          <a:p>
            <a:pPr>
              <a:spcAft>
                <a:spcPts val="600"/>
              </a:spcAft>
            </a:pPr>
            <a:fld id="{504DF90A-4512-094E-80E7-1219F5F3CCBA}" type="slidenum">
              <a:rPr lang="en-US">
                <a:solidFill>
                  <a:prstClr val="black">
                    <a:tint val="75000"/>
                  </a:prstClr>
                </a:solidFill>
              </a:rPr>
              <a:pPr>
                <a:spcAft>
                  <a:spcPts val="600"/>
                </a:spcAft>
              </a:pPr>
              <a:t>29</a:t>
            </a:fld>
            <a:endParaRPr lang="en-US">
              <a:solidFill>
                <a:prstClr val="black">
                  <a:tint val="75000"/>
                </a:prstClr>
              </a:solidFill>
            </a:endParaRPr>
          </a:p>
        </p:txBody>
      </p:sp>
    </p:spTree>
    <p:extLst>
      <p:ext uri="{BB962C8B-B14F-4D97-AF65-F5344CB8AC3E}">
        <p14:creationId xmlns:p14="http://schemas.microsoft.com/office/powerpoint/2010/main" val="3697951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67051" y="-457200"/>
            <a:ext cx="25088852" cy="11010902"/>
            <a:chOff x="0" y="0"/>
            <a:chExt cx="6607763" cy="2899990"/>
          </a:xfrm>
        </p:grpSpPr>
        <p:sp>
          <p:nvSpPr>
            <p:cNvPr id="3" name="Freeform 3"/>
            <p:cNvSpPr/>
            <p:nvPr/>
          </p:nvSpPr>
          <p:spPr>
            <a:xfrm>
              <a:off x="0" y="0"/>
              <a:ext cx="6607763" cy="2899990"/>
            </a:xfrm>
            <a:custGeom>
              <a:avLst/>
              <a:gdLst/>
              <a:ahLst/>
              <a:cxnLst/>
              <a:rect l="l" t="t" r="r" b="b"/>
              <a:pathLst>
                <a:path w="6607763" h="2899990">
                  <a:moveTo>
                    <a:pt x="0" y="0"/>
                  </a:moveTo>
                  <a:lnTo>
                    <a:pt x="6607763" y="0"/>
                  </a:lnTo>
                  <a:lnTo>
                    <a:pt x="6607763" y="2899990"/>
                  </a:lnTo>
                  <a:lnTo>
                    <a:pt x="0" y="2899990"/>
                  </a:lnTo>
                  <a:close/>
                </a:path>
              </a:pathLst>
            </a:custGeom>
            <a:gradFill rotWithShape="1">
              <a:gsLst>
                <a:gs pos="0">
                  <a:srgbClr val="F0F8F7">
                    <a:alpha val="100000"/>
                  </a:srgbClr>
                </a:gs>
                <a:gs pos="50000">
                  <a:srgbClr val="F1F8F7">
                    <a:alpha val="100000"/>
                  </a:srgbClr>
                </a:gs>
                <a:gs pos="100000">
                  <a:srgbClr val="7DAAA4">
                    <a:alpha val="100000"/>
                  </a:srgbClr>
                </a:gs>
              </a:gsLst>
              <a:path path="circle">
                <a:fillToRect l="50000" t="50000" r="50000" b="50000"/>
              </a:path>
            </a:gradFill>
          </p:spPr>
          <p:txBody>
            <a:bodyPr/>
            <a:lstStyle/>
            <a:p>
              <a:pPr defTabSz="914445"/>
              <a:endParaRPr lang="en-US">
                <a:solidFill>
                  <a:prstClr val="black"/>
                </a:solidFill>
                <a:latin typeface="Calibri"/>
              </a:endParaRPr>
            </a:p>
          </p:txBody>
        </p:sp>
        <p:sp>
          <p:nvSpPr>
            <p:cNvPr id="4" name="TextBox 4"/>
            <p:cNvSpPr txBox="1"/>
            <p:nvPr/>
          </p:nvSpPr>
          <p:spPr>
            <a:xfrm>
              <a:off x="0" y="28575"/>
              <a:ext cx="6607763" cy="2871415"/>
            </a:xfrm>
            <a:prstGeom prst="rect">
              <a:avLst/>
            </a:prstGeom>
          </p:spPr>
          <p:txBody>
            <a:bodyPr lIns="50801" tIns="50801" rIns="50801" bIns="50801" rtlCol="0" anchor="ctr"/>
            <a:lstStyle/>
            <a:p>
              <a:pPr algn="ctr" defTabSz="914445">
                <a:lnSpc>
                  <a:spcPts val="2859"/>
                </a:lnSpc>
              </a:pPr>
              <a:endParaRPr>
                <a:solidFill>
                  <a:prstClr val="black"/>
                </a:solidFill>
                <a:latin typeface="Calibri"/>
              </a:endParaRPr>
            </a:p>
          </p:txBody>
        </p:sp>
      </p:grpSp>
      <p:sp>
        <p:nvSpPr>
          <p:cNvPr id="5" name="Content Placeholder 11">
            <a:extLst>
              <a:ext uri="{FF2B5EF4-FFF2-40B4-BE49-F238E27FC236}">
                <a16:creationId xmlns:a16="http://schemas.microsoft.com/office/drawing/2014/main" id="{929D1D52-2AFA-7F0F-50D2-FB7AC1767457}"/>
              </a:ext>
            </a:extLst>
          </p:cNvPr>
          <p:cNvSpPr txBox="1">
            <a:spLocks/>
          </p:cNvSpPr>
          <p:nvPr/>
        </p:nvSpPr>
        <p:spPr>
          <a:xfrm>
            <a:off x="832208" y="2110562"/>
            <a:ext cx="8167956" cy="7054346"/>
          </a:xfrm>
          <a:prstGeom prst="rect">
            <a:avLst/>
          </a:prstGeom>
        </p:spPr>
        <p:txBody>
          <a:bodyPr>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defTabSz="914445">
              <a:lnSpc>
                <a:spcPct val="120000"/>
              </a:lnSpc>
              <a:spcBef>
                <a:spcPts val="900"/>
              </a:spcBef>
              <a:spcAft>
                <a:spcPts val="900"/>
              </a:spcAft>
              <a:buNone/>
            </a:pPr>
            <a:r>
              <a:rPr lang="en-US" sz="4200" dirty="0">
                <a:solidFill>
                  <a:prstClr val="black"/>
                </a:solidFill>
                <a:latin typeface="Aptos" panose="02110004020202020204"/>
              </a:rPr>
              <a:t>By recognizing the land that was taken from First Americans and the forced labor that was provided by enslaved Africans and black &amp; brown people, we strive to take steps towards creating a more equitable and just world for all of us.</a:t>
            </a:r>
          </a:p>
        </p:txBody>
      </p:sp>
      <p:sp>
        <p:nvSpPr>
          <p:cNvPr id="6" name="Title 10">
            <a:extLst>
              <a:ext uri="{FF2B5EF4-FFF2-40B4-BE49-F238E27FC236}">
                <a16:creationId xmlns:a16="http://schemas.microsoft.com/office/drawing/2014/main" id="{07C73EB8-7D2F-DC57-8F5B-0AF9F61A7736}"/>
              </a:ext>
            </a:extLst>
          </p:cNvPr>
          <p:cNvSpPr txBox="1">
            <a:spLocks/>
          </p:cNvSpPr>
          <p:nvPr/>
        </p:nvSpPr>
        <p:spPr>
          <a:xfrm>
            <a:off x="1257300" y="547688"/>
            <a:ext cx="15773400" cy="929420"/>
          </a:xfrm>
          <a:prstGeom prst="rect">
            <a:avLst/>
          </a:prstGeom>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defTabSz="914445"/>
            <a:r>
              <a:rPr lang="en-US" sz="6000" b="1" dirty="0">
                <a:solidFill>
                  <a:prstClr val="black"/>
                </a:solidFill>
                <a:latin typeface="Aptos Display" panose="02110004020202020204"/>
              </a:rPr>
              <a:t>Labor Acknowledgement </a:t>
            </a:r>
          </a:p>
        </p:txBody>
      </p:sp>
      <p:pic>
        <p:nvPicPr>
          <p:cNvPr id="8" name="Picture 7">
            <a:extLst>
              <a:ext uri="{FF2B5EF4-FFF2-40B4-BE49-F238E27FC236}">
                <a16:creationId xmlns:a16="http://schemas.microsoft.com/office/drawing/2014/main" id="{AEEB3A97-93CB-5043-50E1-800C8EE3920F}"/>
              </a:ext>
            </a:extLst>
          </p:cNvPr>
          <p:cNvPicPr>
            <a:picLocks noChangeAspect="1"/>
          </p:cNvPicPr>
          <p:nvPr/>
        </p:nvPicPr>
        <p:blipFill>
          <a:blip r:embed="rId2"/>
          <a:stretch>
            <a:fillRect/>
          </a:stretch>
        </p:blipFill>
        <p:spPr>
          <a:xfrm>
            <a:off x="8830478" y="1852799"/>
            <a:ext cx="10109931" cy="7569873"/>
          </a:xfrm>
          <a:prstGeom prst="rect">
            <a:avLst/>
          </a:prstGeom>
        </p:spPr>
      </p:pic>
      <p:sp>
        <p:nvSpPr>
          <p:cNvPr id="9" name="TextBox 8">
            <a:extLst>
              <a:ext uri="{FF2B5EF4-FFF2-40B4-BE49-F238E27FC236}">
                <a16:creationId xmlns:a16="http://schemas.microsoft.com/office/drawing/2014/main" id="{0D7687CB-01D4-27B9-7108-119AAC978996}"/>
              </a:ext>
            </a:extLst>
          </p:cNvPr>
          <p:cNvSpPr txBox="1"/>
          <p:nvPr/>
        </p:nvSpPr>
        <p:spPr>
          <a:xfrm>
            <a:off x="8987239" y="9333519"/>
            <a:ext cx="9796409" cy="507831"/>
          </a:xfrm>
          <a:prstGeom prst="rect">
            <a:avLst/>
          </a:prstGeom>
          <a:noFill/>
        </p:spPr>
        <p:txBody>
          <a:bodyPr wrap="square" rtlCol="0">
            <a:spAutoFit/>
          </a:bodyPr>
          <a:lstStyle/>
          <a:p>
            <a:pPr defTabSz="1371600"/>
            <a:r>
              <a:rPr lang="en-US" sz="2700" dirty="0">
                <a:solidFill>
                  <a:prstClr val="black"/>
                </a:solidFill>
                <a:latin typeface="Aptos" panose="02110004020202020204"/>
              </a:rPr>
              <a:t>Source: https://www.solid-ground.org/labor-acknowledgement/</a:t>
            </a:r>
          </a:p>
        </p:txBody>
      </p:sp>
    </p:spTree>
    <p:extLst>
      <p:ext uri="{BB962C8B-B14F-4D97-AF65-F5344CB8AC3E}">
        <p14:creationId xmlns:p14="http://schemas.microsoft.com/office/powerpoint/2010/main" val="3325220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F2328F-EB1F-D488-CBED-6BB2E5DAB185}"/>
              </a:ext>
            </a:extLst>
          </p:cNvPr>
          <p:cNvSpPr>
            <a:spLocks noGrp="1"/>
          </p:cNvSpPr>
          <p:nvPr>
            <p:ph type="title"/>
          </p:nvPr>
        </p:nvSpPr>
        <p:spPr>
          <a:xfrm>
            <a:off x="152400" y="885578"/>
            <a:ext cx="6676909" cy="2610612"/>
          </a:xfrm>
        </p:spPr>
        <p:txBody>
          <a:bodyPr anchor="b">
            <a:normAutofit fontScale="90000"/>
          </a:bodyPr>
          <a:lstStyle/>
          <a:p>
            <a:pPr marL="742950" marR="0" lvl="1" indent="-285750">
              <a:lnSpc>
                <a:spcPct val="90000"/>
              </a:lnSpc>
              <a:spcBef>
                <a:spcPts val="0"/>
              </a:spcBef>
              <a:spcAft>
                <a:spcPts val="800"/>
              </a:spcAft>
            </a:pPr>
            <a:br>
              <a:rPr lang="en-US" sz="2600" dirty="0">
                <a:effectLst/>
                <a:latin typeface="Garamond" panose="02020404030301010803" pitchFamily="18" charset="0"/>
                <a:ea typeface="Times New Roman" panose="02020603050405020304" pitchFamily="18" charset="0"/>
                <a:cs typeface="Times New Roman" panose="02020603050405020304" pitchFamily="18" charset="0"/>
              </a:rPr>
            </a:br>
            <a:br>
              <a:rPr lang="en-US" sz="2600" dirty="0">
                <a:effectLst/>
                <a:latin typeface="Garamond" panose="02020404030301010803" pitchFamily="18" charset="0"/>
                <a:ea typeface="Times New Roman" panose="02020603050405020304" pitchFamily="18" charset="0"/>
                <a:cs typeface="Times New Roman" panose="02020603050405020304" pitchFamily="18" charset="0"/>
              </a:rPr>
            </a:br>
            <a:br>
              <a:rPr lang="en-US" sz="2600" dirty="0">
                <a:effectLst/>
                <a:latin typeface="Garamond" panose="02020404030301010803" pitchFamily="18" charset="0"/>
                <a:ea typeface="Times New Roman" panose="02020603050405020304" pitchFamily="18" charset="0"/>
                <a:cs typeface="Times New Roman" panose="02020603050405020304" pitchFamily="18" charset="0"/>
              </a:rPr>
            </a:br>
            <a:r>
              <a:rPr lang="en-US" sz="4000" b="1"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t>Did you experience challenges related to justice, equity, diversity, and inclusion?</a:t>
            </a:r>
            <a:br>
              <a:rPr lang="en-US" sz="2600" dirty="0">
                <a:effectLst/>
                <a:latin typeface="Aptos" panose="020B0004020202020204" pitchFamily="34" charset="0"/>
                <a:ea typeface="Aptos" panose="020B0004020202020204" pitchFamily="34" charset="0"/>
                <a:cs typeface="Times New Roman" panose="02020603050405020304" pitchFamily="18" charset="0"/>
              </a:rPr>
            </a:br>
            <a:br>
              <a:rPr lang="en-US" sz="2600" dirty="0">
                <a:effectLst/>
                <a:latin typeface="Aptos" panose="020B0004020202020204" pitchFamily="34" charset="0"/>
                <a:ea typeface="Aptos" panose="020B0004020202020204" pitchFamily="34" charset="0"/>
                <a:cs typeface="Times New Roman" panose="02020603050405020304" pitchFamily="18" charset="0"/>
              </a:rPr>
            </a:br>
            <a:endParaRPr lang="en-US" sz="2600" dirty="0"/>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2144D0-C7C5-6105-6B83-03D84A9EA6B8}"/>
              </a:ext>
            </a:extLst>
          </p:cNvPr>
          <p:cNvSpPr>
            <a:spLocks noGrp="1"/>
          </p:cNvSpPr>
          <p:nvPr>
            <p:ph idx="1"/>
          </p:nvPr>
        </p:nvSpPr>
        <p:spPr>
          <a:xfrm>
            <a:off x="946404" y="4891907"/>
            <a:ext cx="7228332" cy="3576961"/>
          </a:xfrm>
        </p:spPr>
        <p:txBody>
          <a:bodyPr anchor="t">
            <a:normAutofit fontScale="92500" lnSpcReduction="10000"/>
          </a:bodyPr>
          <a:lstStyle/>
          <a:p>
            <a:pPr>
              <a:buFont typeface="Wingdings" panose="05000000000000000000" pitchFamily="2" charset="2"/>
              <a:buChar char="Ø"/>
            </a:pPr>
            <a:r>
              <a:rPr lang="en-US" sz="3300" dirty="0">
                <a:solidFill>
                  <a:srgbClr val="01594B"/>
                </a:solidFill>
                <a:latin typeface="Garamond" panose="02020404030301010803" pitchFamily="18" charset="0"/>
                <a:cs typeface="Times New Roman" panose="02020603050405020304" pitchFamily="18" charset="0"/>
              </a:rPr>
              <a:t>Consider people with behavioral health needs, Black and Brown people, Indigenous people, people who are LGBTQIA+, people living with a disability.  </a:t>
            </a:r>
          </a:p>
          <a:p>
            <a:pPr marL="0" indent="0">
              <a:buNone/>
            </a:pPr>
            <a:endParaRPr lang="en-US" sz="3300" dirty="0">
              <a:solidFill>
                <a:srgbClr val="01594B"/>
              </a:solidFill>
              <a:latin typeface="Garamond" panose="02020404030301010803" pitchFamily="18" charset="0"/>
              <a:cs typeface="Times New Roman" panose="02020603050405020304" pitchFamily="18" charset="0"/>
            </a:endParaRPr>
          </a:p>
          <a:p>
            <a:pPr>
              <a:buFont typeface="Wingdings" panose="05000000000000000000" pitchFamily="2" charset="2"/>
              <a:buChar char="Ø"/>
            </a:pPr>
            <a:r>
              <a:rPr lang="en-US" sz="3300" dirty="0">
                <a:solidFill>
                  <a:srgbClr val="01594B"/>
                </a:solidFill>
                <a:latin typeface="Garamond" panose="02020404030301010803" pitchFamily="18" charset="0"/>
                <a:cs typeface="Times New Roman" panose="02020603050405020304" pitchFamily="18" charset="0"/>
              </a:rPr>
              <a:t>Were there particular barriers people with these identities and/or other historically excluded identities faced?</a:t>
            </a:r>
            <a:endParaRPr lang="en-US" sz="3300" dirty="0">
              <a:solidFill>
                <a:srgbClr val="01594B"/>
              </a:solidFill>
            </a:endParaRPr>
          </a:p>
        </p:txBody>
      </p:sp>
      <p:pic>
        <p:nvPicPr>
          <p:cNvPr id="5" name="Picture 4">
            <a:extLst>
              <a:ext uri="{FF2B5EF4-FFF2-40B4-BE49-F238E27FC236}">
                <a16:creationId xmlns:a16="http://schemas.microsoft.com/office/drawing/2014/main" id="{D2FFFB01-1A98-64F5-72A0-F14008D4D2B9}"/>
              </a:ext>
            </a:extLst>
          </p:cNvPr>
          <p:cNvPicPr>
            <a:picLocks noChangeAspect="1"/>
          </p:cNvPicPr>
          <p:nvPr/>
        </p:nvPicPr>
        <p:blipFill>
          <a:blip r:embed="rId2"/>
          <a:stretch>
            <a:fillRect/>
          </a:stretch>
        </p:blipFill>
        <p:spPr>
          <a:xfrm>
            <a:off x="9148572" y="1049274"/>
            <a:ext cx="8188452" cy="8188452"/>
          </a:xfrm>
          <a:prstGeom prst="rect">
            <a:avLst/>
          </a:prstGeom>
        </p:spPr>
      </p:pic>
      <p:sp>
        <p:nvSpPr>
          <p:cNvPr id="4" name="Slide Number Placeholder 3">
            <a:extLst>
              <a:ext uri="{FF2B5EF4-FFF2-40B4-BE49-F238E27FC236}">
                <a16:creationId xmlns:a16="http://schemas.microsoft.com/office/drawing/2014/main" id="{170DA5B5-5205-43FA-79F0-F15B0714877E}"/>
              </a:ext>
            </a:extLst>
          </p:cNvPr>
          <p:cNvSpPr>
            <a:spLocks noGrp="1"/>
          </p:cNvSpPr>
          <p:nvPr>
            <p:ph type="sldNum" sz="quarter" idx="12"/>
          </p:nvPr>
        </p:nvSpPr>
        <p:spPr>
          <a:xfrm>
            <a:off x="12915900" y="9534525"/>
            <a:ext cx="4114800" cy="547687"/>
          </a:xfrm>
        </p:spPr>
        <p:txBody>
          <a:bodyPr>
            <a:normAutofit/>
          </a:bodyPr>
          <a:lstStyle/>
          <a:p>
            <a:pPr>
              <a:spcAft>
                <a:spcPts val="600"/>
              </a:spcAft>
            </a:pPr>
            <a:fld id="{504DF90A-4512-094E-80E7-1219F5F3CCBA}" type="slidenum">
              <a:rPr lang="en-US"/>
              <a:pPr>
                <a:spcAft>
                  <a:spcPts val="600"/>
                </a:spcAft>
              </a:pPr>
              <a:t>30</a:t>
            </a:fld>
            <a:endParaRPr lang="en-US"/>
          </a:p>
        </p:txBody>
      </p:sp>
    </p:spTree>
    <p:extLst>
      <p:ext uri="{BB962C8B-B14F-4D97-AF65-F5344CB8AC3E}">
        <p14:creationId xmlns:p14="http://schemas.microsoft.com/office/powerpoint/2010/main" val="1029385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5B64ABA-C98F-571E-B8A2-04E63DB05847}"/>
              </a:ext>
            </a:extLst>
          </p:cNvPr>
          <p:cNvSpPr>
            <a:spLocks noGrp="1"/>
          </p:cNvSpPr>
          <p:nvPr>
            <p:ph type="title"/>
          </p:nvPr>
        </p:nvSpPr>
        <p:spPr>
          <a:xfrm>
            <a:off x="800589" y="1077078"/>
            <a:ext cx="8090041" cy="1988345"/>
          </a:xfrm>
          <a:ln>
            <a:solidFill>
              <a:schemeClr val="accent2"/>
            </a:solidFill>
          </a:ln>
        </p:spPr>
        <p:txBody>
          <a:bodyPr vert="horz" lIns="91440" tIns="45720" rIns="91440" bIns="45720" rtlCol="0" anchor="ctr">
            <a:normAutofit fontScale="90000"/>
          </a:bodyPr>
          <a:lstStyle/>
          <a:p>
            <a:pPr algn="ctr" defTabSz="914400"/>
            <a:br>
              <a:rPr lang="en-US" sz="4000" b="1" kern="1200" dirty="0">
                <a:solidFill>
                  <a:srgbClr val="01594B"/>
                </a:solidFill>
                <a:effectLst/>
                <a:latin typeface="+mj-lt"/>
                <a:ea typeface="+mj-ea"/>
                <a:cs typeface="+mj-cs"/>
              </a:rPr>
            </a:br>
            <a:r>
              <a:rPr lang="en-US" sz="4000" b="1" kern="1200" dirty="0">
                <a:solidFill>
                  <a:srgbClr val="01594B"/>
                </a:solidFill>
                <a:effectLst/>
                <a:latin typeface="+mj-lt"/>
                <a:ea typeface="+mj-ea"/>
                <a:cs typeface="+mj-cs"/>
              </a:rPr>
              <a:t>Who did you work alongside when supporting people who were unhoused during an environmental emergency?</a:t>
            </a:r>
            <a:br>
              <a:rPr lang="en-US" sz="3400" kern="1200" dirty="0">
                <a:solidFill>
                  <a:schemeClr val="tx1"/>
                </a:solidFill>
                <a:effectLst/>
                <a:latin typeface="+mj-lt"/>
                <a:ea typeface="+mj-ea"/>
                <a:cs typeface="+mj-cs"/>
              </a:rPr>
            </a:br>
            <a:endParaRPr lang="en-US" sz="3400" kern="1200" dirty="0">
              <a:solidFill>
                <a:schemeClr val="tx1"/>
              </a:solidFill>
              <a:latin typeface="+mj-lt"/>
              <a:ea typeface="+mj-ea"/>
              <a:cs typeface="+mj-cs"/>
            </a:endParaRPr>
          </a:p>
        </p:txBody>
      </p:sp>
      <p:sp>
        <p:nvSpPr>
          <p:cNvPr id="14" name="Freeform: Shape 13">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97985" y="1"/>
            <a:ext cx="1732713" cy="937541"/>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8FDC724-67E7-42F6-ECCB-D16A4792E963}"/>
              </a:ext>
            </a:extLst>
          </p:cNvPr>
          <p:cNvSpPr txBox="1"/>
          <p:nvPr/>
        </p:nvSpPr>
        <p:spPr>
          <a:xfrm>
            <a:off x="1105573" y="4305300"/>
            <a:ext cx="7491006" cy="3585275"/>
          </a:xfrm>
          <a:prstGeom prst="rect">
            <a:avLst/>
          </a:prstGeom>
          <a:solidFill>
            <a:schemeClr val="accent2">
              <a:lumMod val="20000"/>
              <a:lumOff val="80000"/>
            </a:schemeClr>
          </a:solidFill>
          <a:ln>
            <a:solidFill>
              <a:srgbClr val="01594B"/>
            </a:solidFill>
          </a:ln>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4000" b="1" dirty="0">
                <a:solidFill>
                  <a:srgbClr val="01594B"/>
                </a:solidFill>
              </a:rPr>
              <a:t>WHAT IMPORTANT PARTNERSHIPS WERE FORMED?</a:t>
            </a:r>
          </a:p>
          <a:p>
            <a:pPr marL="285750" indent="-228600">
              <a:lnSpc>
                <a:spcPct val="90000"/>
              </a:lnSpc>
              <a:spcAft>
                <a:spcPts val="600"/>
              </a:spcAft>
              <a:buFont typeface="Arial" panose="020B0604020202020204" pitchFamily="34" charset="0"/>
              <a:buChar char="•"/>
            </a:pPr>
            <a:endParaRPr lang="en-US" sz="4000" b="1" dirty="0">
              <a:solidFill>
                <a:srgbClr val="01594B"/>
              </a:solidFill>
            </a:endParaRPr>
          </a:p>
          <a:p>
            <a:pPr marL="285750" indent="-228600">
              <a:lnSpc>
                <a:spcPct val="90000"/>
              </a:lnSpc>
              <a:spcAft>
                <a:spcPts val="600"/>
              </a:spcAft>
              <a:buFont typeface="Arial" panose="020B0604020202020204" pitchFamily="34" charset="0"/>
              <a:buChar char="•"/>
            </a:pPr>
            <a:r>
              <a:rPr lang="en-US" sz="4000" b="1" dirty="0">
                <a:solidFill>
                  <a:srgbClr val="01594B"/>
                </a:solidFill>
              </a:rPr>
              <a:t>DID YOUR HEALTH CENTER PLAY A ROLE?</a:t>
            </a:r>
          </a:p>
        </p:txBody>
      </p:sp>
      <p:sp>
        <p:nvSpPr>
          <p:cNvPr id="16" name="Oval 15">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2277" y="5135938"/>
            <a:ext cx="811233" cy="811233"/>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Business Growth with solid fill">
            <a:extLst>
              <a:ext uri="{FF2B5EF4-FFF2-40B4-BE49-F238E27FC236}">
                <a16:creationId xmlns:a16="http://schemas.microsoft.com/office/drawing/2014/main" id="{D8EEF688-95B6-2047-40FA-54AC3CB099BB}"/>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30776" y="1824728"/>
            <a:ext cx="5671576" cy="567157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8" name="Freeform: Shape 17">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4403" y="1"/>
            <a:ext cx="3100422" cy="243281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208117" y="1541859"/>
            <a:ext cx="0" cy="2396562"/>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1184870" y="7750023"/>
            <a:ext cx="2753587" cy="3037177"/>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4290" y="9050692"/>
            <a:ext cx="2986596" cy="1236308"/>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C95D04E9-FCE5-AAAD-5BF0-8B9FEE13EEE9}"/>
              </a:ext>
            </a:extLst>
          </p:cNvPr>
          <p:cNvSpPr>
            <a:spLocks noGrp="1"/>
          </p:cNvSpPr>
          <p:nvPr>
            <p:ph type="sldNum" sz="quarter" idx="12"/>
          </p:nvPr>
        </p:nvSpPr>
        <p:spPr>
          <a:xfrm>
            <a:off x="15045366" y="9534525"/>
            <a:ext cx="1985332" cy="547687"/>
          </a:xfrm>
        </p:spPr>
        <p:txBody>
          <a:bodyPr vert="horz" lIns="91440" tIns="45720" rIns="91440" bIns="45720" rtlCol="0" anchor="ctr">
            <a:normAutofit/>
          </a:bodyPr>
          <a:lstStyle/>
          <a:p>
            <a:pPr>
              <a:spcAft>
                <a:spcPts val="600"/>
              </a:spcAft>
            </a:pPr>
            <a:fld id="{504DF90A-4512-094E-80E7-1219F5F3CCBA}" type="slidenum">
              <a:rPr lang="en-US" sz="1200" smtClean="0"/>
              <a:pPr>
                <a:spcAft>
                  <a:spcPts val="600"/>
                </a:spcAft>
              </a:pPr>
              <a:t>31</a:t>
            </a:fld>
            <a:endParaRPr lang="en-US" sz="1200"/>
          </a:p>
        </p:txBody>
      </p:sp>
      <p:sp>
        <p:nvSpPr>
          <p:cNvPr id="26" name="Freeform: Shape 25">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77544" y="8278794"/>
            <a:ext cx="2010457" cy="2008207"/>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710566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B64ABA-C98F-571E-B8A2-04E63DB05847}"/>
              </a:ext>
            </a:extLst>
          </p:cNvPr>
          <p:cNvSpPr>
            <a:spLocks noGrp="1"/>
          </p:cNvSpPr>
          <p:nvPr>
            <p:ph type="title"/>
          </p:nvPr>
        </p:nvSpPr>
        <p:spPr>
          <a:xfrm>
            <a:off x="1335507" y="960120"/>
            <a:ext cx="5601021" cy="5349240"/>
          </a:xfrm>
        </p:spPr>
        <p:txBody>
          <a:bodyPr vert="horz" lIns="91440" tIns="45720" rIns="91440" bIns="45720" rtlCol="0" anchor="b">
            <a:normAutofit/>
          </a:bodyPr>
          <a:lstStyle/>
          <a:p>
            <a:pPr defTabSz="914400"/>
            <a:r>
              <a:rPr lang="en-US" sz="4500" dirty="0">
                <a:solidFill>
                  <a:srgbClr val="01594B"/>
                </a:solidFill>
                <a:effectLst/>
              </a:rPr>
              <a:t>Did the environmental emergency create any new or useful opportunities in terms of support and/or resources for people who were unhoused?</a:t>
            </a:r>
            <a:br>
              <a:rPr lang="en-US" sz="4500" dirty="0">
                <a:effectLst/>
              </a:rPr>
            </a:br>
            <a:endParaRPr lang="en-US" sz="4500" dirty="0"/>
          </a:p>
        </p:txBody>
      </p:sp>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5507" y="6613900"/>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Seedlings growing in a garden with sunlight">
            <a:extLst>
              <a:ext uri="{FF2B5EF4-FFF2-40B4-BE49-F238E27FC236}">
                <a16:creationId xmlns:a16="http://schemas.microsoft.com/office/drawing/2014/main" id="{6A83C823-EC0D-E1BC-2C45-C0B62FF7FB2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096" r="1952"/>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C95D04E9-FCE5-AAAD-5BF0-8B9FEE13EEE9}"/>
              </a:ext>
            </a:extLst>
          </p:cNvPr>
          <p:cNvSpPr>
            <a:spLocks noGrp="1"/>
          </p:cNvSpPr>
          <p:nvPr>
            <p:ph type="sldNum" sz="quarter" idx="12"/>
          </p:nvPr>
        </p:nvSpPr>
        <p:spPr>
          <a:xfrm>
            <a:off x="15887700" y="9534525"/>
            <a:ext cx="1143000" cy="547687"/>
          </a:xfrm>
        </p:spPr>
        <p:txBody>
          <a:bodyPr vert="horz" lIns="91440" tIns="45720" rIns="91440" bIns="45720" rtlCol="0" anchor="ctr">
            <a:normAutofit/>
          </a:bodyPr>
          <a:lstStyle/>
          <a:p>
            <a:pPr>
              <a:spcAft>
                <a:spcPts val="600"/>
              </a:spcAft>
              <a:defRPr/>
            </a:pPr>
            <a:fld id="{504DF90A-4512-094E-80E7-1219F5F3CCBA}" type="slidenum">
              <a:rPr lang="en-US" sz="1200">
                <a:solidFill>
                  <a:srgbClr val="FFFFFF"/>
                </a:solidFill>
                <a:latin typeface="Calibri" panose="020F0502020204030204"/>
              </a:rPr>
              <a:pPr>
                <a:spcAft>
                  <a:spcPts val="600"/>
                </a:spcAft>
                <a:defRPr/>
              </a:pPr>
              <a:t>32</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1508083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828799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783669" cy="342899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B64ABA-C98F-571E-B8A2-04E63DB05847}"/>
              </a:ext>
            </a:extLst>
          </p:cNvPr>
          <p:cNvSpPr>
            <a:spLocks noGrp="1"/>
          </p:cNvSpPr>
          <p:nvPr>
            <p:ph type="title"/>
          </p:nvPr>
        </p:nvSpPr>
        <p:spPr>
          <a:xfrm>
            <a:off x="1142704" y="525293"/>
            <a:ext cx="6970356" cy="2837029"/>
          </a:xfrm>
          <a:ln>
            <a:solidFill>
              <a:srgbClr val="80B1A8"/>
            </a:solidFill>
          </a:ln>
        </p:spPr>
        <p:txBody>
          <a:bodyPr anchor="ctr">
            <a:normAutofit fontScale="90000"/>
          </a:bodyPr>
          <a:lstStyle/>
          <a:p>
            <a:r>
              <a:rPr lang="en-US" sz="49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t>If evacuation was recommended, did you interact with folks who decided not to evacuate?</a:t>
            </a:r>
            <a:br>
              <a:rPr lang="en-US" sz="3300" dirty="0">
                <a:effectLst/>
                <a:latin typeface="Aptos" panose="020B0004020202020204" pitchFamily="34" charset="0"/>
                <a:ea typeface="Aptos" panose="020B0004020202020204" pitchFamily="34" charset="0"/>
                <a:cs typeface="Times New Roman" panose="02020603050405020304" pitchFamily="18" charset="0"/>
              </a:rPr>
            </a:br>
            <a:endParaRPr lang="en-US" sz="3300" dirty="0"/>
          </a:p>
        </p:txBody>
      </p:sp>
      <p:sp>
        <p:nvSpPr>
          <p:cNvPr id="9" name="Content Placeholder 8">
            <a:extLst>
              <a:ext uri="{FF2B5EF4-FFF2-40B4-BE49-F238E27FC236}">
                <a16:creationId xmlns:a16="http://schemas.microsoft.com/office/drawing/2014/main" id="{DC3118CD-1435-532B-90BF-E3D204D3E2C4}"/>
              </a:ext>
            </a:extLst>
          </p:cNvPr>
          <p:cNvSpPr>
            <a:spLocks noGrp="1"/>
          </p:cNvSpPr>
          <p:nvPr>
            <p:ph idx="1"/>
          </p:nvPr>
        </p:nvSpPr>
        <p:spPr>
          <a:xfrm>
            <a:off x="1142703" y="4114800"/>
            <a:ext cx="6970357" cy="5419723"/>
          </a:xfrm>
        </p:spPr>
        <p:txBody>
          <a:bodyPr anchor="ctr">
            <a:normAutofit/>
          </a:bodyPr>
          <a:lstStyle/>
          <a:p>
            <a:pPr marL="0" indent="0">
              <a:buNone/>
            </a:pPr>
            <a:r>
              <a:rPr lang="en-US" sz="3600" dirty="0">
                <a:solidFill>
                  <a:srgbClr val="01594B"/>
                </a:solidFill>
                <a:latin typeface="Garamond" panose="02020404030301010803" pitchFamily="18" charset="0"/>
                <a:ea typeface="Times New Roman" panose="02020603050405020304" pitchFamily="18" charset="0"/>
                <a:cs typeface="Times New Roman" panose="02020603050405020304" pitchFamily="18" charset="0"/>
              </a:rPr>
              <a:t>W</a:t>
            </a:r>
            <a:r>
              <a:rPr lang="en-US" sz="36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t>hat kind of assistance and support was provided to those who elected not to evacuate?</a:t>
            </a:r>
          </a:p>
          <a:p>
            <a:pPr marL="0" indent="0">
              <a:buNone/>
            </a:pPr>
            <a:endParaRPr lang="en-US" sz="36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endParaRPr>
          </a:p>
          <a:p>
            <a:pPr marL="0" indent="0">
              <a:buNone/>
            </a:pPr>
            <a:r>
              <a:rPr lang="en-US" sz="3600" dirty="0">
                <a:solidFill>
                  <a:srgbClr val="01594B"/>
                </a:solidFill>
                <a:latin typeface="Garamond" panose="02020404030301010803" pitchFamily="18" charset="0"/>
                <a:cs typeface="Times New Roman" panose="02020603050405020304" pitchFamily="18" charset="0"/>
              </a:rPr>
              <a:t>What do you think about mandatory evacuation laws?</a:t>
            </a:r>
            <a:endParaRPr lang="en-US" sz="3600" dirty="0">
              <a:solidFill>
                <a:srgbClr val="01594B"/>
              </a:solidFill>
            </a:endParaRPr>
          </a:p>
        </p:txBody>
      </p:sp>
      <p:pic>
        <p:nvPicPr>
          <p:cNvPr id="5" name="Content Placeholder 4" descr="A blue sign with white text&#10;&#10;Description automatically generated">
            <a:extLst>
              <a:ext uri="{FF2B5EF4-FFF2-40B4-BE49-F238E27FC236}">
                <a16:creationId xmlns:a16="http://schemas.microsoft.com/office/drawing/2014/main" id="{0586B731-CAE8-E4FE-60D3-5996CAE53E15}"/>
              </a:ext>
            </a:extLst>
          </p:cNvPr>
          <p:cNvPicPr>
            <a:picLocks noChangeAspect="1"/>
          </p:cNvPicPr>
          <p:nvPr/>
        </p:nvPicPr>
        <p:blipFill rotWithShape="1">
          <a:blip r:embed="rId2"/>
          <a:srcRect b="8696"/>
          <a:stretch/>
        </p:blipFill>
        <p:spPr>
          <a:xfrm>
            <a:off x="9144000" y="1"/>
            <a:ext cx="9154237" cy="10287000"/>
          </a:xfrm>
          <a:prstGeom prst="rect">
            <a:avLst/>
          </a:prstGeom>
        </p:spPr>
      </p:pic>
      <p:sp>
        <p:nvSpPr>
          <p:cNvPr id="4" name="Slide Number Placeholder 3">
            <a:extLst>
              <a:ext uri="{FF2B5EF4-FFF2-40B4-BE49-F238E27FC236}">
                <a16:creationId xmlns:a16="http://schemas.microsoft.com/office/drawing/2014/main" id="{C95D04E9-FCE5-AAAD-5BF0-8B9FEE13EEE9}"/>
              </a:ext>
            </a:extLst>
          </p:cNvPr>
          <p:cNvSpPr>
            <a:spLocks noGrp="1"/>
          </p:cNvSpPr>
          <p:nvPr>
            <p:ph type="sldNum" sz="quarter" idx="12"/>
          </p:nvPr>
        </p:nvSpPr>
        <p:spPr>
          <a:xfrm>
            <a:off x="13098780" y="9534525"/>
            <a:ext cx="4800600" cy="547687"/>
          </a:xfrm>
        </p:spPr>
        <p:txBody>
          <a:bodyPr>
            <a:normAutofit/>
          </a:bodyPr>
          <a:lstStyle/>
          <a:p>
            <a:pPr>
              <a:spcAft>
                <a:spcPts val="600"/>
              </a:spcAft>
            </a:pPr>
            <a:fld id="{504DF90A-4512-094E-80E7-1219F5F3CCBA}" type="slidenum">
              <a:rPr lang="en-US">
                <a:solidFill>
                  <a:srgbClr val="FFFFFF"/>
                </a:solidFill>
              </a:rPr>
              <a:pPr>
                <a:spcAft>
                  <a:spcPts val="600"/>
                </a:spcAft>
              </a:pPr>
              <a:t>33</a:t>
            </a:fld>
            <a:endParaRPr lang="en-US">
              <a:solidFill>
                <a:srgbClr val="FFFFFF"/>
              </a:solidFill>
            </a:endParaRPr>
          </a:p>
        </p:txBody>
      </p:sp>
    </p:spTree>
    <p:extLst>
      <p:ext uri="{BB962C8B-B14F-4D97-AF65-F5344CB8AC3E}">
        <p14:creationId xmlns:p14="http://schemas.microsoft.com/office/powerpoint/2010/main" val="2810092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B64ABA-C98F-571E-B8A2-04E63DB05847}"/>
              </a:ext>
            </a:extLst>
          </p:cNvPr>
          <p:cNvSpPr>
            <a:spLocks noGrp="1"/>
          </p:cNvSpPr>
          <p:nvPr>
            <p:ph type="title"/>
          </p:nvPr>
        </p:nvSpPr>
        <p:spPr>
          <a:xfrm>
            <a:off x="1335507" y="960120"/>
            <a:ext cx="5601021" cy="5349240"/>
          </a:xfrm>
        </p:spPr>
        <p:txBody>
          <a:bodyPr vert="horz" lIns="91440" tIns="45720" rIns="91440" bIns="45720" rtlCol="0" anchor="b">
            <a:normAutofit/>
          </a:bodyPr>
          <a:lstStyle/>
          <a:p>
            <a:pPr defTabSz="914400"/>
            <a:r>
              <a:rPr lang="en-US" sz="6000" b="1" dirty="0">
                <a:solidFill>
                  <a:srgbClr val="01594B"/>
                </a:solidFill>
                <a:effectLst/>
              </a:rPr>
              <a:t>Is there anything you feel is important to share that we didn’t ask about?</a:t>
            </a:r>
            <a:br>
              <a:rPr lang="en-US" sz="5700" dirty="0">
                <a:effectLst/>
              </a:rPr>
            </a:br>
            <a:endParaRPr lang="en-US" sz="5700" dirty="0"/>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5507" y="6613900"/>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question mark drawn on a blackboard&#10;&#10;Description automatically generated">
            <a:extLst>
              <a:ext uri="{FF2B5EF4-FFF2-40B4-BE49-F238E27FC236}">
                <a16:creationId xmlns:a16="http://schemas.microsoft.com/office/drawing/2014/main" id="{991C5B4D-B9CC-0272-A63E-1EE5814E5526}"/>
              </a:ext>
            </a:extLst>
          </p:cNvPr>
          <p:cNvPicPr>
            <a:picLocks noGrp="1" noChangeAspect="1"/>
          </p:cNvPicPr>
          <p:nvPr>
            <p:ph idx="1"/>
          </p:nvPr>
        </p:nvPicPr>
        <p:blipFill rotWithShape="1">
          <a:blip r:embed="rId2"/>
          <a:srcRect l="20065" r="19251" b="-1"/>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C95D04E9-FCE5-AAAD-5BF0-8B9FEE13EEE9}"/>
              </a:ext>
            </a:extLst>
          </p:cNvPr>
          <p:cNvSpPr>
            <a:spLocks noGrp="1"/>
          </p:cNvSpPr>
          <p:nvPr>
            <p:ph type="sldNum" sz="quarter" idx="12"/>
          </p:nvPr>
        </p:nvSpPr>
        <p:spPr>
          <a:xfrm>
            <a:off x="15887700" y="9534525"/>
            <a:ext cx="1143000" cy="547687"/>
          </a:xfrm>
        </p:spPr>
        <p:txBody>
          <a:bodyPr vert="horz" lIns="91440" tIns="45720" rIns="91440" bIns="45720" rtlCol="0" anchor="ctr">
            <a:normAutofit/>
          </a:bodyPr>
          <a:lstStyle/>
          <a:p>
            <a:pPr>
              <a:spcAft>
                <a:spcPts val="600"/>
              </a:spcAft>
              <a:defRPr/>
            </a:pPr>
            <a:fld id="{504DF90A-4512-094E-80E7-1219F5F3CCBA}" type="slidenum">
              <a:rPr lang="en-US" sz="1200">
                <a:solidFill>
                  <a:srgbClr val="FFFFFF"/>
                </a:solidFill>
                <a:latin typeface="Calibri" panose="020F0502020204030204"/>
              </a:rPr>
              <a:pPr>
                <a:spcAft>
                  <a:spcPts val="600"/>
                </a:spcAft>
                <a:defRPr/>
              </a:pPr>
              <a:t>34</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1762065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35</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320635" y="1905990"/>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1521620" y="771525"/>
            <a:ext cx="14594681" cy="923330"/>
          </a:xfrm>
          <a:prstGeom prst="rect">
            <a:avLst/>
          </a:prstGeom>
          <a:noFill/>
        </p:spPr>
        <p:txBody>
          <a:bodyPr wrap="square" rtlCol="0">
            <a:spAutoFit/>
          </a:bodyPr>
          <a:lstStyle/>
          <a:p>
            <a:pPr algn="ctr" defTabSz="1371600"/>
            <a:r>
              <a:rPr lang="en-US" sz="5400" b="1" dirty="0">
                <a:solidFill>
                  <a:srgbClr val="01594B"/>
                </a:solidFill>
                <a:latin typeface="Century Gothic" panose="020B0502020202020204" pitchFamily="34" charset="0"/>
              </a:rPr>
              <a:t>TAKEAWAYS: </a:t>
            </a:r>
            <a:r>
              <a:rPr lang="en-US" sz="5400" dirty="0">
                <a:solidFill>
                  <a:srgbClr val="01594B"/>
                </a:solidFill>
                <a:latin typeface="Century Gothic" panose="020B0502020202020204" pitchFamily="34" charset="0"/>
              </a:rPr>
              <a:t>Challenges &amp; Barriers</a:t>
            </a:r>
          </a:p>
        </p:txBody>
      </p:sp>
      <p:sp>
        <p:nvSpPr>
          <p:cNvPr id="2" name="TextBox 1">
            <a:extLst>
              <a:ext uri="{FF2B5EF4-FFF2-40B4-BE49-F238E27FC236}">
                <a16:creationId xmlns:a16="http://schemas.microsoft.com/office/drawing/2014/main" id="{BF439DBF-F1CF-FEF8-1EAD-22716DBF973D}"/>
              </a:ext>
            </a:extLst>
          </p:cNvPr>
          <p:cNvSpPr txBox="1"/>
          <p:nvPr/>
        </p:nvSpPr>
        <p:spPr>
          <a:xfrm>
            <a:off x="460169" y="2517220"/>
            <a:ext cx="17367662" cy="7017306"/>
          </a:xfrm>
          <a:prstGeom prst="rect">
            <a:avLst/>
          </a:prstGeom>
          <a:noFill/>
        </p:spPr>
        <p:txBody>
          <a:bodyPr wrap="square" rtlCol="0">
            <a:spAutoFit/>
          </a:bodyPr>
          <a:lstStyle/>
          <a:p>
            <a:pPr>
              <a:lnSpc>
                <a:spcPct val="150000"/>
              </a:lnSpc>
              <a:buFont typeface="Arial" panose="020B0604020202020204" pitchFamily="34" charset="0"/>
              <a:buChar char="•"/>
            </a:pPr>
            <a:r>
              <a:rPr lang="en-US" sz="3200" dirty="0">
                <a:solidFill>
                  <a:srgbClr val="01594B"/>
                </a:solidFill>
                <a:latin typeface="Century Gothic" panose="020B0502020202020204" pitchFamily="34" charset="0"/>
              </a:rPr>
              <a:t>Needs exceed available services [e.g. shelters fill up, long lines for limited resources]</a:t>
            </a:r>
          </a:p>
          <a:p>
            <a:pPr>
              <a:lnSpc>
                <a:spcPct val="150000"/>
              </a:lnSpc>
              <a:buFont typeface="Arial" panose="020B0604020202020204" pitchFamily="34" charset="0"/>
              <a:buChar char="•"/>
            </a:pPr>
            <a:r>
              <a:rPr lang="en-US" sz="3200" dirty="0">
                <a:solidFill>
                  <a:srgbClr val="01594B"/>
                </a:solidFill>
                <a:latin typeface="Century Gothic" panose="020B0502020202020204" pitchFamily="34" charset="0"/>
              </a:rPr>
              <a:t>Lack of consistency, especially with food distribution</a:t>
            </a:r>
          </a:p>
          <a:p>
            <a:pPr>
              <a:lnSpc>
                <a:spcPct val="150000"/>
              </a:lnSpc>
              <a:buFont typeface="Arial" panose="020B0604020202020204" pitchFamily="34" charset="0"/>
              <a:buChar char="•"/>
            </a:pPr>
            <a:r>
              <a:rPr lang="en-US" sz="3200" dirty="0">
                <a:solidFill>
                  <a:srgbClr val="01594B"/>
                </a:solidFill>
                <a:latin typeface="Century Gothic" panose="020B0502020202020204" pitchFamily="34" charset="0"/>
              </a:rPr>
              <a:t>Lack of knowledge of available resources and/or lack of clarity about the process for accessing services</a:t>
            </a:r>
          </a:p>
          <a:p>
            <a:pPr>
              <a:lnSpc>
                <a:spcPct val="150000"/>
              </a:lnSpc>
              <a:buFont typeface="Arial" panose="020B0604020202020204" pitchFamily="34" charset="0"/>
              <a:buChar char="•"/>
            </a:pPr>
            <a:r>
              <a:rPr lang="en-US" sz="3200" dirty="0">
                <a:solidFill>
                  <a:srgbClr val="01594B"/>
                </a:solidFill>
                <a:latin typeface="Century Gothic" panose="020B0502020202020204" pitchFamily="34" charset="0"/>
              </a:rPr>
              <a:t>Accessibility concerns [e.g. discrimination  or barriers in accessing services based on one’ location or neighborhood] </a:t>
            </a:r>
          </a:p>
          <a:p>
            <a:pPr>
              <a:lnSpc>
                <a:spcPct val="150000"/>
              </a:lnSpc>
              <a:buFont typeface="Arial" panose="020B0604020202020204" pitchFamily="34" charset="0"/>
              <a:buChar char="•"/>
            </a:pPr>
            <a:r>
              <a:rPr lang="en-US" sz="3200" dirty="0">
                <a:solidFill>
                  <a:srgbClr val="01594B"/>
                </a:solidFill>
                <a:latin typeface="Century Gothic" panose="020B0502020202020204" pitchFamily="34" charset="0"/>
              </a:rPr>
              <a:t>Aftereffects of the trauma derived from having valuables, belongings, and community "ripped away“</a:t>
            </a:r>
          </a:p>
          <a:p>
            <a:pPr>
              <a:lnSpc>
                <a:spcPct val="150000"/>
              </a:lnSpc>
              <a:buFont typeface="Arial" panose="020B0604020202020204" pitchFamily="34" charset="0"/>
              <a:buChar char="•"/>
            </a:pPr>
            <a:r>
              <a:rPr lang="en-US" sz="3200" dirty="0">
                <a:solidFill>
                  <a:srgbClr val="01594B"/>
                </a:solidFill>
                <a:latin typeface="Century Gothic" panose="020B0502020202020204" pitchFamily="34" charset="0"/>
              </a:rPr>
              <a:t>Forced evacuations are detrimental, deepen mistrust</a:t>
            </a:r>
          </a:p>
          <a:p>
            <a:endParaRPr lang="en-US" dirty="0"/>
          </a:p>
        </p:txBody>
      </p:sp>
    </p:spTree>
    <p:extLst>
      <p:ext uri="{BB962C8B-B14F-4D97-AF65-F5344CB8AC3E}">
        <p14:creationId xmlns:p14="http://schemas.microsoft.com/office/powerpoint/2010/main" val="1491260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4ACFC9-4C4B-B728-4EBF-8962BEE9E48C}"/>
              </a:ext>
            </a:extLst>
          </p:cNvPr>
          <p:cNvSpPr>
            <a:spLocks noGrp="1"/>
          </p:cNvSpPr>
          <p:nvPr>
            <p:ph type="title"/>
          </p:nvPr>
        </p:nvSpPr>
        <p:spPr/>
        <p:txBody>
          <a:bodyPr/>
          <a:lstStyle/>
          <a:p>
            <a:pPr algn="ctr"/>
            <a:r>
              <a:rPr lang="en-US" sz="6600" b="1" dirty="0">
                <a:solidFill>
                  <a:srgbClr val="01594B"/>
                </a:solidFill>
                <a:latin typeface="Century Gothic" panose="020B0502020202020204" pitchFamily="34" charset="0"/>
              </a:rPr>
              <a:t>TAKEAWAYS: Recommendations</a:t>
            </a:r>
            <a:br>
              <a:rPr lang="en-US" sz="6600" b="1" dirty="0">
                <a:solidFill>
                  <a:srgbClr val="01594B"/>
                </a:solidFill>
                <a:latin typeface="Century Gothic" panose="020B0502020202020204" pitchFamily="34" charset="0"/>
              </a:rPr>
            </a:br>
            <a:endParaRPr lang="en-US" dirty="0"/>
          </a:p>
        </p:txBody>
      </p:sp>
      <p:pic>
        <p:nvPicPr>
          <p:cNvPr id="9" name="Content Placeholder 8" descr="Row of colorful graphic houses">
            <a:extLst>
              <a:ext uri="{FF2B5EF4-FFF2-40B4-BE49-F238E27FC236}">
                <a16:creationId xmlns:a16="http://schemas.microsoft.com/office/drawing/2014/main" id="{907AA38E-9EEE-718D-FD68-8A278F69D63F}"/>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47800" y="2338461"/>
            <a:ext cx="5211645" cy="3703590"/>
          </a:xfrm>
        </p:spPr>
      </p:pic>
      <p:sp>
        <p:nvSpPr>
          <p:cNvPr id="7" name="Content Placeholder 6">
            <a:extLst>
              <a:ext uri="{FF2B5EF4-FFF2-40B4-BE49-F238E27FC236}">
                <a16:creationId xmlns:a16="http://schemas.microsoft.com/office/drawing/2014/main" id="{E358FF0A-AB0C-3B62-F829-7567B9E38E5C}"/>
              </a:ext>
            </a:extLst>
          </p:cNvPr>
          <p:cNvSpPr>
            <a:spLocks noGrp="1"/>
          </p:cNvSpPr>
          <p:nvPr>
            <p:ph sz="half" idx="2"/>
          </p:nvPr>
        </p:nvSpPr>
        <p:spPr>
          <a:xfrm>
            <a:off x="9316278" y="2724266"/>
            <a:ext cx="7460588" cy="2190633"/>
          </a:xfrm>
          <a:ln>
            <a:solidFill>
              <a:srgbClr val="80B1A8"/>
            </a:solidFill>
          </a:ln>
        </p:spPr>
        <p:txBody>
          <a:bodyPr anchor="ctr">
            <a:normAutofit fontScale="70000" lnSpcReduction="20000"/>
          </a:bodyPr>
          <a:lstStyle/>
          <a:p>
            <a:pPr>
              <a:buFont typeface="Arial" panose="020B0604020202020204" pitchFamily="34" charset="0"/>
              <a:buChar char="•"/>
            </a:pPr>
            <a:endParaRPr lang="en-US" sz="4400" dirty="0">
              <a:solidFill>
                <a:srgbClr val="01594B"/>
              </a:solidFill>
              <a:latin typeface="Century Gothic" panose="020B0502020202020204" pitchFamily="34" charset="0"/>
            </a:endParaRPr>
          </a:p>
          <a:p>
            <a:pPr marL="0" indent="0" algn="ctr">
              <a:buNone/>
            </a:pPr>
            <a:endParaRPr lang="en-US" sz="4400" dirty="0">
              <a:solidFill>
                <a:srgbClr val="01594B"/>
              </a:solidFill>
              <a:latin typeface="Century Gothic" panose="020B0502020202020204" pitchFamily="34" charset="0"/>
            </a:endParaRPr>
          </a:p>
          <a:p>
            <a:pPr marL="0" indent="0" algn="ctr">
              <a:buNone/>
            </a:pPr>
            <a:r>
              <a:rPr lang="en-US" sz="6200" dirty="0">
                <a:solidFill>
                  <a:srgbClr val="01594B"/>
                </a:solidFill>
                <a:latin typeface="Century Gothic" panose="020B0502020202020204" pitchFamily="34" charset="0"/>
              </a:rPr>
              <a:t>Housing can keep people alive</a:t>
            </a:r>
          </a:p>
          <a:p>
            <a:pPr marL="0" indent="0">
              <a:buNone/>
            </a:pPr>
            <a:endParaRPr lang="en-US" sz="4400" dirty="0">
              <a:solidFill>
                <a:srgbClr val="01594B"/>
              </a:solidFill>
              <a:latin typeface="Century Gothic" panose="020B0502020202020204" pitchFamily="34" charset="0"/>
            </a:endParaRPr>
          </a:p>
          <a:p>
            <a:pPr marL="0" indent="0">
              <a:buNone/>
            </a:pPr>
            <a:endParaRPr lang="en-US" dirty="0"/>
          </a:p>
        </p:txBody>
      </p:sp>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36</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320635" y="1905990"/>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pic>
        <p:nvPicPr>
          <p:cNvPr id="15" name="Graphic 14" descr="Shoe footprints with solid fill">
            <a:extLst>
              <a:ext uri="{FF2B5EF4-FFF2-40B4-BE49-F238E27FC236}">
                <a16:creationId xmlns:a16="http://schemas.microsoft.com/office/drawing/2014/main" id="{9AC215B7-863B-B65E-8D50-AF647F915F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5818625" y="7580584"/>
            <a:ext cx="914400" cy="914400"/>
          </a:xfrm>
          <a:prstGeom prst="rect">
            <a:avLst/>
          </a:prstGeom>
        </p:spPr>
      </p:pic>
      <p:pic>
        <p:nvPicPr>
          <p:cNvPr id="18" name="Graphic 17" descr="Shoe footprints outline">
            <a:extLst>
              <a:ext uri="{FF2B5EF4-FFF2-40B4-BE49-F238E27FC236}">
                <a16:creationId xmlns:a16="http://schemas.microsoft.com/office/drawing/2014/main" id="{A76E5FD2-220B-E37D-5183-C8736BBDC8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216499">
            <a:off x="1409115" y="7550090"/>
            <a:ext cx="914400" cy="914400"/>
          </a:xfrm>
          <a:prstGeom prst="rect">
            <a:avLst/>
          </a:prstGeom>
        </p:spPr>
      </p:pic>
      <p:pic>
        <p:nvPicPr>
          <p:cNvPr id="19" name="Picture 18">
            <a:extLst>
              <a:ext uri="{FF2B5EF4-FFF2-40B4-BE49-F238E27FC236}">
                <a16:creationId xmlns:a16="http://schemas.microsoft.com/office/drawing/2014/main" id="{3B41240D-FEF5-0B81-9955-A592904A63B4}"/>
              </a:ext>
            </a:extLst>
          </p:cNvPr>
          <p:cNvPicPr>
            <a:picLocks noChangeAspect="1"/>
          </p:cNvPicPr>
          <p:nvPr/>
        </p:nvPicPr>
        <p:blipFill>
          <a:blip r:embed="rId7"/>
          <a:stretch>
            <a:fillRect/>
          </a:stretch>
        </p:blipFill>
        <p:spPr>
          <a:xfrm rot="5400000">
            <a:off x="4403509" y="7580585"/>
            <a:ext cx="914479" cy="914479"/>
          </a:xfrm>
          <a:prstGeom prst="rect">
            <a:avLst/>
          </a:prstGeom>
        </p:spPr>
      </p:pic>
      <p:pic>
        <p:nvPicPr>
          <p:cNvPr id="20" name="Picture 19">
            <a:extLst>
              <a:ext uri="{FF2B5EF4-FFF2-40B4-BE49-F238E27FC236}">
                <a16:creationId xmlns:a16="http://schemas.microsoft.com/office/drawing/2014/main" id="{ACC7EA50-04F8-D825-9AB0-3E7737CF8BC1}"/>
              </a:ext>
            </a:extLst>
          </p:cNvPr>
          <p:cNvPicPr>
            <a:picLocks noChangeAspect="1"/>
          </p:cNvPicPr>
          <p:nvPr/>
        </p:nvPicPr>
        <p:blipFill>
          <a:blip r:embed="rId8"/>
          <a:stretch>
            <a:fillRect/>
          </a:stretch>
        </p:blipFill>
        <p:spPr>
          <a:xfrm rot="5400000">
            <a:off x="2988393" y="7550050"/>
            <a:ext cx="914479" cy="914479"/>
          </a:xfrm>
          <a:prstGeom prst="rect">
            <a:avLst/>
          </a:prstGeom>
        </p:spPr>
      </p:pic>
      <p:sp>
        <p:nvSpPr>
          <p:cNvPr id="22" name="TextBox 21">
            <a:extLst>
              <a:ext uri="{FF2B5EF4-FFF2-40B4-BE49-F238E27FC236}">
                <a16:creationId xmlns:a16="http://schemas.microsoft.com/office/drawing/2014/main" id="{28F2C5EA-B779-BD6C-6B05-E2540FC06EC5}"/>
              </a:ext>
            </a:extLst>
          </p:cNvPr>
          <p:cNvSpPr txBox="1"/>
          <p:nvPr/>
        </p:nvSpPr>
        <p:spPr>
          <a:xfrm>
            <a:off x="9316278" y="7176051"/>
            <a:ext cx="7734300" cy="1723549"/>
          </a:xfrm>
          <a:prstGeom prst="rect">
            <a:avLst/>
          </a:prstGeom>
          <a:noFill/>
          <a:ln>
            <a:solidFill>
              <a:srgbClr val="80B1A8"/>
            </a:solidFill>
          </a:ln>
        </p:spPr>
        <p:txBody>
          <a:bodyPr wrap="square" rtlCol="0">
            <a:spAutoFit/>
          </a:bodyPr>
          <a:lstStyle/>
          <a:p>
            <a:pPr algn="ctr"/>
            <a:r>
              <a:rPr lang="en-US" sz="4400" dirty="0">
                <a:solidFill>
                  <a:srgbClr val="01594B"/>
                </a:solidFill>
                <a:latin typeface="Century Gothic" panose="020B0502020202020204" pitchFamily="34" charset="0"/>
              </a:rPr>
              <a:t>Put yourself in the shoes of those you are serving</a:t>
            </a:r>
          </a:p>
          <a:p>
            <a:endParaRPr lang="en-US" dirty="0"/>
          </a:p>
        </p:txBody>
      </p:sp>
      <p:sp>
        <p:nvSpPr>
          <p:cNvPr id="25" name="TextBox 24">
            <a:extLst>
              <a:ext uri="{FF2B5EF4-FFF2-40B4-BE49-F238E27FC236}">
                <a16:creationId xmlns:a16="http://schemas.microsoft.com/office/drawing/2014/main" id="{CEBD8F5E-D416-54DF-4A11-9B99FB5471B4}"/>
              </a:ext>
            </a:extLst>
          </p:cNvPr>
          <p:cNvSpPr txBox="1"/>
          <p:nvPr/>
        </p:nvSpPr>
        <p:spPr>
          <a:xfrm>
            <a:off x="685800" y="7176051"/>
            <a:ext cx="6944097" cy="1723549"/>
          </a:xfrm>
          <a:prstGeom prst="rect">
            <a:avLst/>
          </a:prstGeom>
          <a:noFill/>
          <a:ln>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900898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37</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320635" y="1905990"/>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1521620" y="771525"/>
            <a:ext cx="14594681" cy="923330"/>
          </a:xfrm>
          <a:prstGeom prst="rect">
            <a:avLst/>
          </a:prstGeom>
          <a:noFill/>
        </p:spPr>
        <p:txBody>
          <a:bodyPr wrap="square" rtlCol="0">
            <a:spAutoFit/>
          </a:bodyPr>
          <a:lstStyle/>
          <a:p>
            <a:pPr algn="ctr" defTabSz="1371600"/>
            <a:r>
              <a:rPr lang="en-US" sz="5400" b="1" dirty="0">
                <a:solidFill>
                  <a:srgbClr val="01594B"/>
                </a:solidFill>
                <a:latin typeface="Century Gothic" panose="020B0502020202020204" pitchFamily="34" charset="0"/>
              </a:rPr>
              <a:t>TAKEAWAYS: Recommendations</a:t>
            </a:r>
          </a:p>
        </p:txBody>
      </p:sp>
      <p:sp>
        <p:nvSpPr>
          <p:cNvPr id="2" name="TextBox 1">
            <a:extLst>
              <a:ext uri="{FF2B5EF4-FFF2-40B4-BE49-F238E27FC236}">
                <a16:creationId xmlns:a16="http://schemas.microsoft.com/office/drawing/2014/main" id="{BF439DBF-F1CF-FEF8-1EAD-22716DBF973D}"/>
              </a:ext>
            </a:extLst>
          </p:cNvPr>
          <p:cNvSpPr txBox="1"/>
          <p:nvPr/>
        </p:nvSpPr>
        <p:spPr>
          <a:xfrm>
            <a:off x="460169" y="2120590"/>
            <a:ext cx="17367662" cy="7417415"/>
          </a:xfrm>
          <a:prstGeom prst="rect">
            <a:avLst/>
          </a:prstGeom>
          <a:noFill/>
        </p:spPr>
        <p:txBody>
          <a:bodyPr wrap="square" rtlCol="0">
            <a:spAutoFit/>
          </a:bodyPr>
          <a:lstStyle/>
          <a:p>
            <a:pPr>
              <a:buFont typeface="Arial" panose="020B0604020202020204" pitchFamily="34" charset="0"/>
              <a:buChar char="•"/>
            </a:pPr>
            <a:r>
              <a:rPr lang="en-US" sz="3400" dirty="0">
                <a:solidFill>
                  <a:srgbClr val="01594B"/>
                </a:solidFill>
                <a:latin typeface="Century Gothic" panose="020B0502020202020204" pitchFamily="34" charset="0"/>
              </a:rPr>
              <a:t>Outreach workers, service providers, and people with lived experience should have easily accessible, in-depth information about available resources </a:t>
            </a:r>
          </a:p>
          <a:p>
            <a:endParaRPr lang="en-US" sz="3400" dirty="0">
              <a:solidFill>
                <a:srgbClr val="01594B"/>
              </a:solidFill>
              <a:latin typeface="Century Gothic" panose="020B0502020202020204" pitchFamily="34" charset="0"/>
            </a:endParaRPr>
          </a:p>
          <a:p>
            <a:pPr>
              <a:buFont typeface="Arial" panose="020B0604020202020204" pitchFamily="34" charset="0"/>
              <a:buChar char="•"/>
            </a:pPr>
            <a:r>
              <a:rPr lang="en-US" sz="3400" dirty="0">
                <a:solidFill>
                  <a:srgbClr val="01594B"/>
                </a:solidFill>
                <a:latin typeface="Century Gothic" panose="020B0502020202020204" pitchFamily="34" charset="0"/>
              </a:rPr>
              <a:t>People with lived experience should conduct outreach to direct people experiencing homelessness to available services</a:t>
            </a:r>
          </a:p>
          <a:p>
            <a:endParaRPr lang="en-US" sz="3400" dirty="0">
              <a:solidFill>
                <a:srgbClr val="01594B"/>
              </a:solidFill>
              <a:latin typeface="Century Gothic" panose="020B0502020202020204" pitchFamily="34" charset="0"/>
            </a:endParaRPr>
          </a:p>
          <a:p>
            <a:pPr>
              <a:buFont typeface="Arial" panose="020B0604020202020204" pitchFamily="34" charset="0"/>
              <a:buChar char="•"/>
            </a:pPr>
            <a:r>
              <a:rPr lang="en-US" sz="3400" dirty="0">
                <a:solidFill>
                  <a:srgbClr val="01594B"/>
                </a:solidFill>
                <a:latin typeface="Century Gothic" panose="020B0502020202020204" pitchFamily="34" charset="0"/>
              </a:rPr>
              <a:t>Assist immediate neighbors – teams can conduct outreach by neighborhood and should include those with lived experience</a:t>
            </a:r>
          </a:p>
          <a:p>
            <a:endParaRPr lang="en-US" sz="3400" dirty="0">
              <a:solidFill>
                <a:srgbClr val="01594B"/>
              </a:solidFill>
              <a:latin typeface="Century Gothic" panose="020B0502020202020204" pitchFamily="34" charset="0"/>
            </a:endParaRPr>
          </a:p>
          <a:p>
            <a:pPr>
              <a:buFont typeface="Arial" panose="020B0604020202020204" pitchFamily="34" charset="0"/>
              <a:buChar char="•"/>
            </a:pPr>
            <a:r>
              <a:rPr lang="en-US" sz="3400" dirty="0">
                <a:solidFill>
                  <a:srgbClr val="01594B"/>
                </a:solidFill>
                <a:latin typeface="Century Gothic" panose="020B0502020202020204" pitchFamily="34" charset="0"/>
              </a:rPr>
              <a:t>Forge partnerships between people with lived experience and community emergency response teams, local business owners and law enforcement </a:t>
            </a:r>
          </a:p>
          <a:p>
            <a:endParaRPr lang="en-US" sz="3400" dirty="0">
              <a:solidFill>
                <a:srgbClr val="01594B"/>
              </a:solidFill>
              <a:latin typeface="Century Gothic" panose="020B0502020202020204" pitchFamily="34" charset="0"/>
            </a:endParaRPr>
          </a:p>
          <a:p>
            <a:pPr>
              <a:buFont typeface="Arial" panose="020B0604020202020204" pitchFamily="34" charset="0"/>
              <a:buChar char="•"/>
            </a:pPr>
            <a:r>
              <a:rPr lang="en-US" sz="3400" dirty="0">
                <a:solidFill>
                  <a:srgbClr val="01594B"/>
                </a:solidFill>
                <a:latin typeface="Century Gothic" panose="020B0502020202020204" pitchFamily="34" charset="0"/>
              </a:rPr>
              <a:t>Teach people experiencing homelessness about a resource with the idea that they can teach others in the unsheltered community about it. </a:t>
            </a:r>
            <a:endParaRPr lang="en-US" sz="3400" dirty="0"/>
          </a:p>
        </p:txBody>
      </p:sp>
    </p:spTree>
    <p:extLst>
      <p:ext uri="{BB962C8B-B14F-4D97-AF65-F5344CB8AC3E}">
        <p14:creationId xmlns:p14="http://schemas.microsoft.com/office/powerpoint/2010/main" val="839369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38</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320635" y="1905990"/>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1521620" y="771525"/>
            <a:ext cx="14594681" cy="923330"/>
          </a:xfrm>
          <a:prstGeom prst="rect">
            <a:avLst/>
          </a:prstGeom>
          <a:noFill/>
        </p:spPr>
        <p:txBody>
          <a:bodyPr wrap="square" rtlCol="0">
            <a:spAutoFit/>
          </a:bodyPr>
          <a:lstStyle/>
          <a:p>
            <a:pPr algn="ctr" defTabSz="1371600"/>
            <a:r>
              <a:rPr lang="en-US" sz="5400" b="1" dirty="0">
                <a:solidFill>
                  <a:srgbClr val="01594B"/>
                </a:solidFill>
                <a:latin typeface="Century Gothic" panose="020B0502020202020204" pitchFamily="34" charset="0"/>
              </a:rPr>
              <a:t>TAKEAWAYS: Importance of Health Centers</a:t>
            </a:r>
          </a:p>
        </p:txBody>
      </p:sp>
      <p:sp>
        <p:nvSpPr>
          <p:cNvPr id="2" name="TextBox 1">
            <a:extLst>
              <a:ext uri="{FF2B5EF4-FFF2-40B4-BE49-F238E27FC236}">
                <a16:creationId xmlns:a16="http://schemas.microsoft.com/office/drawing/2014/main" id="{BF439DBF-F1CF-FEF8-1EAD-22716DBF973D}"/>
              </a:ext>
            </a:extLst>
          </p:cNvPr>
          <p:cNvSpPr txBox="1"/>
          <p:nvPr/>
        </p:nvSpPr>
        <p:spPr>
          <a:xfrm>
            <a:off x="6424033" y="2514065"/>
            <a:ext cx="11863967" cy="7294305"/>
          </a:xfrm>
          <a:prstGeom prst="rect">
            <a:avLst/>
          </a:prstGeom>
          <a:noFill/>
        </p:spPr>
        <p:txBody>
          <a:bodyPr wrap="square" rtlCol="0">
            <a:spAutoFit/>
          </a:bodyPr>
          <a:lstStyle/>
          <a:p>
            <a:pPr marL="742950" lvl="1" indent="-285750">
              <a:buFont typeface="Wingdings" panose="05000000000000000000" pitchFamily="2" charset="2"/>
              <a:buChar char="Ø"/>
            </a:pPr>
            <a:r>
              <a:rPr lang="en-US" sz="3000" dirty="0">
                <a:solidFill>
                  <a:srgbClr val="01594B"/>
                </a:solidFill>
                <a:latin typeface="Century Gothic" panose="020B0502020202020204" pitchFamily="34" charset="0"/>
              </a:rPr>
              <a:t>Specialize in building connections between people experiencing homelessness and needed services</a:t>
            </a:r>
          </a:p>
          <a:p>
            <a:pPr lvl="1"/>
            <a:endParaRPr lang="en-US" sz="3000" dirty="0">
              <a:solidFill>
                <a:srgbClr val="01594B"/>
              </a:solidFill>
              <a:latin typeface="Century Gothic" panose="020B0502020202020204" pitchFamily="34" charset="0"/>
            </a:endParaRPr>
          </a:p>
          <a:p>
            <a:pPr marL="742950" lvl="1" indent="-285750">
              <a:buFont typeface="Wingdings" panose="05000000000000000000" pitchFamily="2" charset="2"/>
              <a:buChar char="Ø"/>
            </a:pPr>
            <a:r>
              <a:rPr lang="en-US" sz="3000" dirty="0">
                <a:solidFill>
                  <a:srgbClr val="01594B"/>
                </a:solidFill>
                <a:latin typeface="Century Gothic" panose="020B0502020202020204" pitchFamily="34" charset="0"/>
              </a:rPr>
              <a:t>Relationships with providers support people experiencing homelessness, especially those with mental health needs who must have access to their providers to be safe</a:t>
            </a:r>
          </a:p>
          <a:p>
            <a:pPr lvl="1"/>
            <a:endParaRPr lang="en-US" sz="3000" dirty="0">
              <a:solidFill>
                <a:srgbClr val="01594B"/>
              </a:solidFill>
              <a:latin typeface="Century Gothic" panose="020B0502020202020204" pitchFamily="34" charset="0"/>
            </a:endParaRPr>
          </a:p>
          <a:p>
            <a:pPr marL="742950" lvl="1" indent="-285750">
              <a:buFont typeface="Wingdings" panose="05000000000000000000" pitchFamily="2" charset="2"/>
              <a:buChar char="Ø"/>
            </a:pPr>
            <a:r>
              <a:rPr lang="en-US" sz="3000" dirty="0">
                <a:solidFill>
                  <a:srgbClr val="01594B"/>
                </a:solidFill>
                <a:latin typeface="Century Gothic" panose="020B0502020202020204" pitchFamily="34" charset="0"/>
              </a:rPr>
              <a:t>Health centers are known for always being there</a:t>
            </a:r>
          </a:p>
          <a:p>
            <a:pPr lvl="1"/>
            <a:endParaRPr lang="en-US" sz="3000" dirty="0">
              <a:solidFill>
                <a:srgbClr val="01594B"/>
              </a:solidFill>
              <a:latin typeface="Century Gothic" panose="020B0502020202020204" pitchFamily="34" charset="0"/>
            </a:endParaRPr>
          </a:p>
          <a:p>
            <a:pPr marL="742950" lvl="1" indent="-285750">
              <a:buFont typeface="Wingdings" panose="05000000000000000000" pitchFamily="2" charset="2"/>
              <a:buChar char="Ø"/>
            </a:pPr>
            <a:r>
              <a:rPr lang="en-US" sz="3000" dirty="0">
                <a:solidFill>
                  <a:srgbClr val="01594B"/>
                </a:solidFill>
                <a:latin typeface="Century Gothic" panose="020B0502020202020204" pitchFamily="34" charset="0"/>
              </a:rPr>
              <a:t>Folks know health centers have information</a:t>
            </a:r>
          </a:p>
          <a:p>
            <a:pPr lvl="1"/>
            <a:endParaRPr lang="en-US" sz="3000" dirty="0">
              <a:solidFill>
                <a:srgbClr val="01594B"/>
              </a:solidFill>
              <a:latin typeface="Century Gothic" panose="020B0502020202020204" pitchFamily="34" charset="0"/>
            </a:endParaRPr>
          </a:p>
          <a:p>
            <a:pPr marL="742950" lvl="1" indent="-285750">
              <a:buFont typeface="Wingdings" panose="05000000000000000000" pitchFamily="2" charset="2"/>
              <a:buChar char="Ø"/>
            </a:pPr>
            <a:r>
              <a:rPr lang="en-US" sz="3000" dirty="0">
                <a:solidFill>
                  <a:srgbClr val="01594B"/>
                </a:solidFill>
                <a:latin typeface="Century Gothic" panose="020B0502020202020204" pitchFamily="34" charset="0"/>
              </a:rPr>
              <a:t>Environmental emergencies can be an opportunity for providers to show up for people experiencing homelessness and can be an important opportunity to build trust</a:t>
            </a:r>
          </a:p>
          <a:p>
            <a:endParaRPr lang="en-US" dirty="0"/>
          </a:p>
        </p:txBody>
      </p:sp>
      <p:sp>
        <p:nvSpPr>
          <p:cNvPr id="5" name="TextBox 4">
            <a:extLst>
              <a:ext uri="{FF2B5EF4-FFF2-40B4-BE49-F238E27FC236}">
                <a16:creationId xmlns:a16="http://schemas.microsoft.com/office/drawing/2014/main" id="{B32A1D9F-7678-0926-08AD-A87E00958168}"/>
              </a:ext>
            </a:extLst>
          </p:cNvPr>
          <p:cNvSpPr txBox="1"/>
          <p:nvPr/>
        </p:nvSpPr>
        <p:spPr>
          <a:xfrm>
            <a:off x="1066800" y="3296840"/>
            <a:ext cx="5181600" cy="3693319"/>
          </a:xfrm>
          <a:prstGeom prst="rect">
            <a:avLst/>
          </a:prstGeom>
          <a:noFill/>
          <a:ln>
            <a:solidFill>
              <a:srgbClr val="80B1A8"/>
            </a:solidFill>
          </a:ln>
        </p:spPr>
        <p:txBody>
          <a:bodyPr wrap="square" rtlCol="0">
            <a:spAutoFit/>
          </a:bodyPr>
          <a:lstStyle/>
          <a:p>
            <a:pPr algn="ctr"/>
            <a:r>
              <a:rPr lang="en-US" sz="3600" dirty="0">
                <a:solidFill>
                  <a:srgbClr val="01594B"/>
                </a:solidFill>
                <a:latin typeface="Century Gothic" panose="020B0502020202020204" pitchFamily="34" charset="0"/>
              </a:rPr>
              <a:t>HEALTH CENTERS, ESPECIALLY THOSE WITH MOBILE OUTREACH VEHICLES, ARE A VALUABLE RESOURCE</a:t>
            </a:r>
          </a:p>
          <a:p>
            <a:endParaRPr lang="en-US" dirty="0"/>
          </a:p>
        </p:txBody>
      </p:sp>
    </p:spTree>
    <p:extLst>
      <p:ext uri="{BB962C8B-B14F-4D97-AF65-F5344CB8AC3E}">
        <p14:creationId xmlns:p14="http://schemas.microsoft.com/office/powerpoint/2010/main" val="826620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39</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320635" y="1905990"/>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1521620" y="771525"/>
            <a:ext cx="14594681" cy="923330"/>
          </a:xfrm>
          <a:prstGeom prst="rect">
            <a:avLst/>
          </a:prstGeom>
          <a:noFill/>
        </p:spPr>
        <p:txBody>
          <a:bodyPr wrap="square" rtlCol="0">
            <a:spAutoFit/>
          </a:bodyPr>
          <a:lstStyle/>
          <a:p>
            <a:pPr algn="ctr" defTabSz="1371600"/>
            <a:r>
              <a:rPr lang="en-US" sz="5400" b="1" dirty="0">
                <a:solidFill>
                  <a:srgbClr val="01594B"/>
                </a:solidFill>
                <a:latin typeface="Century Gothic" panose="020B0502020202020204" pitchFamily="34" charset="0"/>
              </a:rPr>
              <a:t>Next Steps</a:t>
            </a:r>
          </a:p>
        </p:txBody>
      </p:sp>
      <p:graphicFrame>
        <p:nvGraphicFramePr>
          <p:cNvPr id="5" name="Diagram 4">
            <a:extLst>
              <a:ext uri="{FF2B5EF4-FFF2-40B4-BE49-F238E27FC236}">
                <a16:creationId xmlns:a16="http://schemas.microsoft.com/office/drawing/2014/main" id="{5D29694C-9581-F02D-7776-73B7A82D5854}"/>
              </a:ext>
            </a:extLst>
          </p:cNvPr>
          <p:cNvGraphicFramePr/>
          <p:nvPr>
            <p:extLst>
              <p:ext uri="{D42A27DB-BD31-4B8C-83A1-F6EECF244321}">
                <p14:modId xmlns:p14="http://schemas.microsoft.com/office/powerpoint/2010/main" val="2925766589"/>
              </p:ext>
            </p:extLst>
          </p:nvPr>
        </p:nvGraphicFramePr>
        <p:xfrm>
          <a:off x="3276600" y="1905990"/>
          <a:ext cx="14173200" cy="8850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1FB25319-6F2B-19FE-95BC-89AC581AC01D}"/>
              </a:ext>
            </a:extLst>
          </p:cNvPr>
          <p:cNvSpPr txBox="1"/>
          <p:nvPr/>
        </p:nvSpPr>
        <p:spPr>
          <a:xfrm>
            <a:off x="1066800" y="2628900"/>
            <a:ext cx="5105400" cy="1200329"/>
          </a:xfrm>
          <a:prstGeom prst="rect">
            <a:avLst/>
          </a:prstGeom>
          <a:solidFill>
            <a:srgbClr val="80B1A8"/>
          </a:solidFill>
          <a:ln>
            <a:solidFill>
              <a:srgbClr val="01594B"/>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a:solidFill>
                  <a:srgbClr val="01594B"/>
                </a:solidFill>
                <a:effectLst/>
                <a:latin typeface="Century Gothic" panose="020B0502020202020204" pitchFamily="34" charset="0"/>
                <a:ea typeface="Aptos" panose="020B0004020202020204" pitchFamily="34" charset="0"/>
                <a:cs typeface="Times New Roman" panose="02020603050405020304" pitchFamily="18" charset="0"/>
              </a:rPr>
              <a:t>3-year project</a:t>
            </a:r>
          </a:p>
          <a:p>
            <a:endParaRPr lang="en-US" dirty="0"/>
          </a:p>
        </p:txBody>
      </p:sp>
    </p:spTree>
    <p:extLst>
      <p:ext uri="{BB962C8B-B14F-4D97-AF65-F5344CB8AC3E}">
        <p14:creationId xmlns:p14="http://schemas.microsoft.com/office/powerpoint/2010/main" val="2323189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55C98E-A499-6F49-B6A4-278312EE7BAC}"/>
              </a:ext>
            </a:extLst>
          </p:cNvPr>
          <p:cNvSpPr/>
          <p:nvPr/>
        </p:nvSpPr>
        <p:spPr>
          <a:xfrm>
            <a:off x="0" y="1028700"/>
            <a:ext cx="18414125" cy="1277007"/>
          </a:xfrm>
          <a:prstGeom prst="rect">
            <a:avLst/>
          </a:prstGeom>
          <a:solidFill>
            <a:srgbClr val="80B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spc="-445" dirty="0">
              <a:solidFill>
                <a:srgbClr val="01594B"/>
              </a:solidFill>
              <a:latin typeface="Century Gothic 1"/>
            </a:endParaRPr>
          </a:p>
          <a:p>
            <a:pPr algn="ctr" defTabSz="1371600"/>
            <a:endParaRPr lang="en-US" sz="2700" dirty="0">
              <a:solidFill>
                <a:prstClr val="white"/>
              </a:solidFill>
              <a:latin typeface="Century Gothic" panose="020B0502020202020204" pitchFamily="34" charset="0"/>
            </a:endParaRPr>
          </a:p>
        </p:txBody>
      </p:sp>
      <p:sp>
        <p:nvSpPr>
          <p:cNvPr id="10" name="TextBox 9">
            <a:extLst>
              <a:ext uri="{FF2B5EF4-FFF2-40B4-BE49-F238E27FC236}">
                <a16:creationId xmlns:a16="http://schemas.microsoft.com/office/drawing/2014/main" id="{1116AC69-9370-1C45-8636-078B2DD8179C}"/>
              </a:ext>
            </a:extLst>
          </p:cNvPr>
          <p:cNvSpPr txBox="1"/>
          <p:nvPr/>
        </p:nvSpPr>
        <p:spPr>
          <a:xfrm>
            <a:off x="685800" y="2687333"/>
            <a:ext cx="16916400" cy="7971413"/>
          </a:xfrm>
          <a:prstGeom prst="rect">
            <a:avLst/>
          </a:prstGeom>
          <a:noFill/>
        </p:spPr>
        <p:txBody>
          <a:bodyPr wrap="square" rtlCol="0">
            <a:spAutoFit/>
          </a:bodyPr>
          <a:lstStyle/>
          <a:p>
            <a:pPr>
              <a:lnSpc>
                <a:spcPct val="150000"/>
              </a:lnSpc>
              <a:spcBef>
                <a:spcPct val="0"/>
              </a:spcBef>
              <a:spcAft>
                <a:spcPts val="600"/>
              </a:spcAft>
            </a:pPr>
            <a:r>
              <a:rPr lang="en-US" sz="2600" b="1"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8:30am-9:00am</a:t>
            </a:r>
            <a:r>
              <a:rPr lang="en-US" sz="260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 Welcome &amp; Ice Breaker</a:t>
            </a:r>
            <a:r>
              <a:rPr lang="en-US" sz="2600" b="0"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 </a:t>
            </a:r>
            <a:endParaRPr lang="en-US" sz="260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endParaRPr>
          </a:p>
          <a:p>
            <a:pPr>
              <a:lnSpc>
                <a:spcPct val="150000"/>
              </a:lnSpc>
              <a:spcBef>
                <a:spcPct val="0"/>
              </a:spcBef>
              <a:spcAft>
                <a:spcPts val="600"/>
              </a:spcAft>
            </a:pPr>
            <a:r>
              <a:rPr lang="en-US" sz="2600" b="1"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9:00am-9:15am</a:t>
            </a:r>
            <a:r>
              <a:rPr lang="en-US" sz="260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 Importance of Environmental Emergency Topic</a:t>
            </a:r>
          </a:p>
          <a:p>
            <a:pPr>
              <a:lnSpc>
                <a:spcPct val="150000"/>
              </a:lnSpc>
              <a:spcBef>
                <a:spcPct val="0"/>
              </a:spcBef>
              <a:spcAft>
                <a:spcPts val="600"/>
              </a:spcAft>
            </a:pPr>
            <a:r>
              <a:rPr lang="en-US" sz="2600" b="1"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9:15am-9:40am</a:t>
            </a:r>
            <a:r>
              <a:rPr lang="en-US" sz="260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 Alissa’s</a:t>
            </a:r>
            <a:r>
              <a:rPr lang="en-US" sz="2600" b="0"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 Experience: An Environmental Emergency &amp; Unsheltered Homelessness </a:t>
            </a:r>
          </a:p>
          <a:p>
            <a:pPr>
              <a:lnSpc>
                <a:spcPct val="150000"/>
              </a:lnSpc>
              <a:spcBef>
                <a:spcPct val="0"/>
              </a:spcBef>
              <a:spcAft>
                <a:spcPts val="600"/>
              </a:spcAft>
            </a:pPr>
            <a:r>
              <a:rPr lang="en-US" sz="2600" b="1"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9:40am-10:05am</a:t>
            </a:r>
            <a:r>
              <a:rPr lang="en-US" sz="260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 Key Learnings from Regional Community Conversations</a:t>
            </a:r>
          </a:p>
          <a:p>
            <a:pPr>
              <a:lnSpc>
                <a:spcPct val="150000"/>
              </a:lnSpc>
              <a:spcBef>
                <a:spcPct val="0"/>
              </a:spcBef>
              <a:spcAft>
                <a:spcPts val="600"/>
              </a:spcAft>
            </a:pPr>
            <a:r>
              <a:rPr lang="en-US" sz="2600" b="1"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10:05am-10:30am</a:t>
            </a:r>
            <a:r>
              <a:rPr lang="en-US" sz="2600" b="0"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 Miami CERT &amp; Lived Experience Leadership</a:t>
            </a:r>
          </a:p>
          <a:p>
            <a:pPr>
              <a:lnSpc>
                <a:spcPct val="150000"/>
              </a:lnSpc>
              <a:spcBef>
                <a:spcPct val="0"/>
              </a:spcBef>
              <a:spcAft>
                <a:spcPts val="600"/>
              </a:spcAft>
            </a:pPr>
            <a:r>
              <a:rPr lang="en-US" sz="2600" b="1"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10:30am-11:00am</a:t>
            </a:r>
            <a:r>
              <a:rPr lang="en-US" sz="2600" b="0"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 Break</a:t>
            </a:r>
          </a:p>
          <a:p>
            <a:pPr>
              <a:lnSpc>
                <a:spcPct val="150000"/>
              </a:lnSpc>
              <a:spcBef>
                <a:spcPct val="0"/>
              </a:spcBef>
              <a:spcAft>
                <a:spcPts val="600"/>
              </a:spcAft>
            </a:pPr>
            <a:r>
              <a:rPr lang="en-US" sz="2600" b="1"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11:00am-12:00pm</a:t>
            </a:r>
            <a:r>
              <a:rPr lang="en-US" sz="260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 Community Conversation</a:t>
            </a:r>
            <a:endParaRPr lang="en-US" sz="2600" b="0"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endParaRPr>
          </a:p>
          <a:p>
            <a:pPr>
              <a:lnSpc>
                <a:spcPct val="150000"/>
              </a:lnSpc>
              <a:spcBef>
                <a:spcPct val="0"/>
              </a:spcBef>
              <a:spcAft>
                <a:spcPts val="600"/>
              </a:spcAft>
            </a:pPr>
            <a:r>
              <a:rPr lang="en-US" sz="2600" b="1"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12:00</a:t>
            </a:r>
            <a:r>
              <a:rPr lang="en-US" sz="2600" b="1"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pm-12:25pm</a:t>
            </a:r>
            <a:r>
              <a:rPr lang="en-US" sz="2600" b="0"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 What have we learned? </a:t>
            </a:r>
          </a:p>
          <a:p>
            <a:pPr marL="914400" lvl="1" indent="-457200">
              <a:lnSpc>
                <a:spcPct val="150000"/>
              </a:lnSpc>
              <a:spcBef>
                <a:spcPct val="0"/>
              </a:spcBef>
              <a:spcAft>
                <a:spcPts val="600"/>
              </a:spcAft>
              <a:buFont typeface="Arial" panose="020B0604020202020204" pitchFamily="34" charset="0"/>
              <a:buChar char="•"/>
            </a:pPr>
            <a:r>
              <a:rPr lang="en-US" sz="2600" b="0"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Regional Community Conversations + Learning Lab Community Conversation</a:t>
            </a:r>
          </a:p>
          <a:p>
            <a:pPr marL="914400" lvl="1" indent="-457200">
              <a:lnSpc>
                <a:spcPct val="150000"/>
              </a:lnSpc>
              <a:spcBef>
                <a:spcPct val="0"/>
              </a:spcBef>
              <a:spcAft>
                <a:spcPts val="600"/>
              </a:spcAft>
              <a:buFont typeface="Arial" panose="020B0604020202020204" pitchFamily="34" charset="0"/>
              <a:buChar char="•"/>
            </a:pPr>
            <a:r>
              <a:rPr lang="en-US" sz="2600" b="0"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Comments</a:t>
            </a:r>
          </a:p>
          <a:p>
            <a:pPr>
              <a:lnSpc>
                <a:spcPct val="150000"/>
              </a:lnSpc>
              <a:spcBef>
                <a:spcPct val="0"/>
              </a:spcBef>
              <a:spcAft>
                <a:spcPts val="600"/>
              </a:spcAft>
            </a:pPr>
            <a:r>
              <a:rPr lang="en-US" sz="2600" b="1"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12:25pm-12:30pm</a:t>
            </a:r>
            <a:r>
              <a:rPr lang="en-US" sz="260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rPr>
              <a:t>: Thank you &amp; Wrap-Up</a:t>
            </a:r>
            <a:endParaRPr lang="en-US" sz="2600" b="0" cap="none" spc="0" dirty="0">
              <a:ln w="0"/>
              <a:solidFill>
                <a:srgbClr val="01594B"/>
              </a:solidFill>
              <a:effectLst>
                <a:outerShdw blurRad="38100" dist="19050" dir="2700000" algn="tl" rotWithShape="0">
                  <a:schemeClr val="dk1">
                    <a:alpha val="40000"/>
                  </a:schemeClr>
                </a:outerShdw>
              </a:effectLst>
              <a:latin typeface="Century Gothic" panose="020B0502020202020204" pitchFamily="34" charset="0"/>
            </a:endParaRPr>
          </a:p>
          <a:p>
            <a:pPr defTabSz="1371600"/>
            <a:endParaRPr lang="en-US" sz="2800" b="1" dirty="0">
              <a:solidFill>
                <a:srgbClr val="01594B"/>
              </a:solidFill>
              <a:latin typeface="Century Gothic" panose="020B0502020202020204" pitchFamily="34" charset="0"/>
            </a:endParaRPr>
          </a:p>
        </p:txBody>
      </p:sp>
      <p:pic>
        <p:nvPicPr>
          <p:cNvPr id="2" name="Picture 2" descr="A picture containing text, sign&#10;&#10;Description automatically generated">
            <a:extLst>
              <a:ext uri="{FF2B5EF4-FFF2-40B4-BE49-F238E27FC236}">
                <a16:creationId xmlns:a16="http://schemas.microsoft.com/office/drawing/2014/main" id="{1C61EEEB-17DC-4EE9-A43D-F359D7828569}"/>
              </a:ext>
            </a:extLst>
          </p:cNvPr>
          <p:cNvPicPr>
            <a:picLocks noChangeAspect="1"/>
          </p:cNvPicPr>
          <p:nvPr/>
        </p:nvPicPr>
        <p:blipFill>
          <a:blip r:embed="rId2"/>
          <a:stretch>
            <a:fillRect/>
          </a:stretch>
        </p:blipFill>
        <p:spPr>
          <a:xfrm>
            <a:off x="0" y="419100"/>
            <a:ext cx="2667000" cy="2173595"/>
          </a:xfrm>
          <a:prstGeom prst="rect">
            <a:avLst/>
          </a:prstGeom>
        </p:spPr>
      </p:pic>
      <p:sp>
        <p:nvSpPr>
          <p:cNvPr id="3" name="TextBox 2">
            <a:extLst>
              <a:ext uri="{FF2B5EF4-FFF2-40B4-BE49-F238E27FC236}">
                <a16:creationId xmlns:a16="http://schemas.microsoft.com/office/drawing/2014/main" id="{E79BC0CC-D5EA-9F35-B06C-DB94F78AC0D8}"/>
              </a:ext>
            </a:extLst>
          </p:cNvPr>
          <p:cNvSpPr txBox="1"/>
          <p:nvPr/>
        </p:nvSpPr>
        <p:spPr>
          <a:xfrm>
            <a:off x="7644962" y="1067038"/>
            <a:ext cx="3124200" cy="1200329"/>
          </a:xfrm>
          <a:prstGeom prst="rect">
            <a:avLst/>
          </a:prstGeom>
          <a:noFill/>
        </p:spPr>
        <p:txBody>
          <a:bodyPr wrap="square" rtlCol="0">
            <a:spAutoFit/>
          </a:bodyPr>
          <a:lstStyle/>
          <a:p>
            <a:r>
              <a:rPr lang="en-US" sz="5400" spc="-445" dirty="0">
                <a:solidFill>
                  <a:srgbClr val="01594B"/>
                </a:solidFill>
                <a:latin typeface="Century Gothic 1"/>
              </a:rPr>
              <a:t>AGENDA</a:t>
            </a:r>
            <a:endParaRPr lang="en-US" sz="5400" dirty="0"/>
          </a:p>
          <a:p>
            <a:endParaRPr lang="en-US" dirty="0"/>
          </a:p>
        </p:txBody>
      </p:sp>
    </p:spTree>
    <p:extLst>
      <p:ext uri="{BB962C8B-B14F-4D97-AF65-F5344CB8AC3E}">
        <p14:creationId xmlns:p14="http://schemas.microsoft.com/office/powerpoint/2010/main" val="959368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F293091-9BA7-287F-7EA4-C7A15EA80848}"/>
              </a:ext>
            </a:extLst>
          </p:cNvPr>
          <p:cNvSpPr txBox="1"/>
          <p:nvPr/>
        </p:nvSpPr>
        <p:spPr>
          <a:xfrm>
            <a:off x="1371600" y="4216789"/>
            <a:ext cx="15759683" cy="44508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2000" kern="1200" dirty="0">
                <a:solidFill>
                  <a:srgbClr val="01594B"/>
                </a:solidFill>
                <a:latin typeface="Century Gothic" panose="020B0502020202020204" pitchFamily="34" charset="0"/>
                <a:ea typeface="+mj-ea"/>
                <a:cs typeface="+mj-cs"/>
              </a:rPr>
              <a:t>Thank You + Closing </a:t>
            </a:r>
          </a:p>
        </p:txBody>
      </p:sp>
      <p:sp>
        <p:nvSpPr>
          <p:cNvPr id="42" name="Rectangle 41">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72" y="6496749"/>
            <a:ext cx="15759684"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3" name="Rectangle 42">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4020323" y="3523259"/>
            <a:ext cx="82296" cy="59201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2C7D592-6E6A-ABC5-2C23-8D5EAE6535BB}"/>
              </a:ext>
            </a:extLst>
          </p:cNvPr>
          <p:cNvPicPr>
            <a:picLocks noChangeAspect="1"/>
          </p:cNvPicPr>
          <p:nvPr/>
        </p:nvPicPr>
        <p:blipFill>
          <a:blip r:embed="rId2"/>
          <a:stretch>
            <a:fillRect/>
          </a:stretch>
        </p:blipFill>
        <p:spPr>
          <a:xfrm>
            <a:off x="4788354" y="489103"/>
            <a:ext cx="3451707" cy="4867666"/>
          </a:xfrm>
          <a:prstGeom prst="rect">
            <a:avLst/>
          </a:prstGeom>
        </p:spPr>
      </p:pic>
      <p:pic>
        <p:nvPicPr>
          <p:cNvPr id="4" name="Picture 3">
            <a:extLst>
              <a:ext uri="{FF2B5EF4-FFF2-40B4-BE49-F238E27FC236}">
                <a16:creationId xmlns:a16="http://schemas.microsoft.com/office/drawing/2014/main" id="{26D27B7A-8E15-C238-F3E9-BCA6CDC10C7D}"/>
              </a:ext>
            </a:extLst>
          </p:cNvPr>
          <p:cNvPicPr>
            <a:picLocks noChangeAspect="1"/>
          </p:cNvPicPr>
          <p:nvPr/>
        </p:nvPicPr>
        <p:blipFill>
          <a:blip r:embed="rId3"/>
          <a:stretch>
            <a:fillRect/>
          </a:stretch>
        </p:blipFill>
        <p:spPr>
          <a:xfrm>
            <a:off x="10363200" y="1585475"/>
            <a:ext cx="4075808" cy="3325799"/>
          </a:xfrm>
          <a:prstGeom prst="rect">
            <a:avLst/>
          </a:prstGeom>
        </p:spPr>
      </p:pic>
    </p:spTree>
    <p:extLst>
      <p:ext uri="{BB962C8B-B14F-4D97-AF65-F5344CB8AC3E}">
        <p14:creationId xmlns:p14="http://schemas.microsoft.com/office/powerpoint/2010/main" val="50136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F1A8E6-4513-D627-291F-D98B7ABC2794}"/>
              </a:ext>
            </a:extLst>
          </p:cNvPr>
          <p:cNvSpPr txBox="1"/>
          <p:nvPr/>
        </p:nvSpPr>
        <p:spPr>
          <a:xfrm>
            <a:off x="6819058" y="3750166"/>
            <a:ext cx="4315551" cy="281405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9600" kern="1200" dirty="0">
                <a:solidFill>
                  <a:srgbClr val="01594B"/>
                </a:solidFill>
                <a:latin typeface="+mj-lt"/>
                <a:ea typeface="+mj-ea"/>
                <a:cs typeface="+mj-cs"/>
              </a:rPr>
              <a:t>Ice Breaker</a:t>
            </a:r>
          </a:p>
        </p:txBody>
      </p:sp>
      <p:pic>
        <p:nvPicPr>
          <p:cNvPr id="3" name="Picture 2">
            <a:extLst>
              <a:ext uri="{FF2B5EF4-FFF2-40B4-BE49-F238E27FC236}">
                <a16:creationId xmlns:a16="http://schemas.microsoft.com/office/drawing/2014/main" id="{114C35DD-5403-C16F-9217-B2D898CB7BE5}"/>
              </a:ext>
            </a:extLst>
          </p:cNvPr>
          <p:cNvPicPr>
            <a:picLocks noChangeAspect="1"/>
          </p:cNvPicPr>
          <p:nvPr/>
        </p:nvPicPr>
        <p:blipFill>
          <a:blip r:embed="rId2"/>
          <a:stretch>
            <a:fillRect/>
          </a:stretch>
        </p:blipFill>
        <p:spPr>
          <a:xfrm>
            <a:off x="7481602" y="482599"/>
            <a:ext cx="3252646" cy="2309379"/>
          </a:xfrm>
          <a:prstGeom prst="rect">
            <a:avLst/>
          </a:prstGeom>
        </p:spPr>
      </p:pic>
      <p:pic>
        <p:nvPicPr>
          <p:cNvPr id="6" name="Picture 5">
            <a:extLst>
              <a:ext uri="{FF2B5EF4-FFF2-40B4-BE49-F238E27FC236}">
                <a16:creationId xmlns:a16="http://schemas.microsoft.com/office/drawing/2014/main" id="{53AFAA53-443B-946A-CF75-B2DBF9D7C102}"/>
              </a:ext>
            </a:extLst>
          </p:cNvPr>
          <p:cNvPicPr>
            <a:picLocks noChangeAspect="1"/>
          </p:cNvPicPr>
          <p:nvPr/>
        </p:nvPicPr>
        <p:blipFill>
          <a:blip r:embed="rId3"/>
          <a:stretch>
            <a:fillRect/>
          </a:stretch>
        </p:blipFill>
        <p:spPr>
          <a:xfrm>
            <a:off x="7429528" y="7645287"/>
            <a:ext cx="3133467" cy="2318766"/>
          </a:xfrm>
          <a:prstGeom prst="rect">
            <a:avLst/>
          </a:prstGeom>
        </p:spPr>
      </p:pic>
      <p:pic>
        <p:nvPicPr>
          <p:cNvPr id="7" name="Picture 6">
            <a:extLst>
              <a:ext uri="{FF2B5EF4-FFF2-40B4-BE49-F238E27FC236}">
                <a16:creationId xmlns:a16="http://schemas.microsoft.com/office/drawing/2014/main" id="{059566E9-27B5-E61F-8ED7-7BC960664DEC}"/>
              </a:ext>
            </a:extLst>
          </p:cNvPr>
          <p:cNvPicPr>
            <a:picLocks noChangeAspect="1"/>
          </p:cNvPicPr>
          <p:nvPr/>
        </p:nvPicPr>
        <p:blipFill>
          <a:blip r:embed="rId4"/>
          <a:stretch>
            <a:fillRect/>
          </a:stretch>
        </p:blipFill>
        <p:spPr>
          <a:xfrm>
            <a:off x="12028992" y="558436"/>
            <a:ext cx="5574713" cy="3958047"/>
          </a:xfrm>
          <a:prstGeom prst="rect">
            <a:avLst/>
          </a:prstGeom>
        </p:spPr>
      </p:pic>
      <p:pic>
        <p:nvPicPr>
          <p:cNvPr id="4" name="Picture 3" descr="A close-up of a handprint">
            <a:extLst>
              <a:ext uri="{FF2B5EF4-FFF2-40B4-BE49-F238E27FC236}">
                <a16:creationId xmlns:a16="http://schemas.microsoft.com/office/drawing/2014/main" id="{AF823320-ABBF-DBD0-FA7D-EEBFC76A6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776" y="1811132"/>
            <a:ext cx="3811505" cy="5841390"/>
          </a:xfrm>
          <a:prstGeom prst="rect">
            <a:avLst/>
          </a:prstGeom>
        </p:spPr>
      </p:pic>
      <p:cxnSp>
        <p:nvCxnSpPr>
          <p:cNvPr id="31" name="Straight Connector 30">
            <a:extLst>
              <a:ext uri="{FF2B5EF4-FFF2-40B4-BE49-F238E27FC236}">
                <a16:creationId xmlns:a16="http://schemas.microsoft.com/office/drawing/2014/main" id="{DC034BB4-8B50-4484-85C4-0CE4699284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95993" y="0"/>
            <a:ext cx="0" cy="10287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1B200F7-B57A-4824-BB91-B6624450A5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80440" y="3343155"/>
            <a:ext cx="4315553"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902062F-7F47-41E5-8574-2D1492D58E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95991" y="5143500"/>
            <a:ext cx="699516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92245C-961F-47D5-9691-272D28692D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80440" y="6852303"/>
            <a:ext cx="4315553"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6C680D-D6DC-511D-15C6-182FBB862872}"/>
              </a:ext>
            </a:extLst>
          </p:cNvPr>
          <p:cNvPicPr>
            <a:picLocks noChangeAspect="1"/>
          </p:cNvPicPr>
          <p:nvPr/>
        </p:nvPicPr>
        <p:blipFill>
          <a:blip r:embed="rId6"/>
          <a:stretch>
            <a:fillRect/>
          </a:stretch>
        </p:blipFill>
        <p:spPr>
          <a:xfrm>
            <a:off x="12165640" y="5770519"/>
            <a:ext cx="5301417" cy="3764007"/>
          </a:xfrm>
          <a:prstGeom prst="rect">
            <a:avLst/>
          </a:prstGeom>
        </p:spPr>
      </p:pic>
    </p:spTree>
    <p:extLst>
      <p:ext uri="{BB962C8B-B14F-4D97-AF65-F5344CB8AC3E}">
        <p14:creationId xmlns:p14="http://schemas.microsoft.com/office/powerpoint/2010/main" val="4171837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73FD-3BC4-0F49-F275-43F463895957}"/>
              </a:ext>
            </a:extLst>
          </p:cNvPr>
          <p:cNvSpPr>
            <a:spLocks noGrp="1"/>
          </p:cNvSpPr>
          <p:nvPr>
            <p:ph type="title"/>
          </p:nvPr>
        </p:nvSpPr>
        <p:spPr>
          <a:xfrm>
            <a:off x="779859" y="723900"/>
            <a:ext cx="5898356" cy="2895600"/>
          </a:xfrm>
          <a:ln>
            <a:solidFill>
              <a:schemeClr val="tx1"/>
            </a:solidFill>
          </a:ln>
        </p:spPr>
        <p:txBody>
          <a:bodyPr>
            <a:noAutofit/>
          </a:bodyPr>
          <a:lstStyle/>
          <a:p>
            <a:pPr algn="ctr"/>
            <a:r>
              <a:rPr lang="en-US" sz="3200" b="1" dirty="0">
                <a:solidFill>
                  <a:srgbClr val="01594B"/>
                </a:solidFill>
                <a:latin typeface="Century Gothic" panose="020B0502020202020204" pitchFamily="34" charset="0"/>
              </a:rPr>
              <a:t>The Importance of Environmental Emergencies &amp; Involving People with Lived Experience in Preparedness &amp; Relief Efforts</a:t>
            </a:r>
            <a:br>
              <a:rPr lang="en-US" sz="3200" b="1" dirty="0">
                <a:solidFill>
                  <a:srgbClr val="01594B"/>
                </a:solidFill>
                <a:latin typeface="Century Gothic" panose="020B0502020202020204" pitchFamily="34" charset="0"/>
              </a:rPr>
            </a:br>
            <a:endParaRPr lang="en-US" sz="3200" dirty="0"/>
          </a:p>
        </p:txBody>
      </p:sp>
      <p:pic>
        <p:nvPicPr>
          <p:cNvPr id="8" name="Picture Placeholder 7">
            <a:extLst>
              <a:ext uri="{FF2B5EF4-FFF2-40B4-BE49-F238E27FC236}">
                <a16:creationId xmlns:a16="http://schemas.microsoft.com/office/drawing/2014/main" id="{40829154-72F4-5EBC-C633-30FE346C4ED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29" r="729"/>
          <a:stretch/>
        </p:blipFill>
        <p:spPr>
          <a:ln>
            <a:solidFill>
              <a:schemeClr val="tx1"/>
            </a:solidFill>
          </a:ln>
        </p:spPr>
      </p:pic>
      <p:sp>
        <p:nvSpPr>
          <p:cNvPr id="6" name="Text Placeholder 5">
            <a:extLst>
              <a:ext uri="{FF2B5EF4-FFF2-40B4-BE49-F238E27FC236}">
                <a16:creationId xmlns:a16="http://schemas.microsoft.com/office/drawing/2014/main" id="{AF0392D6-E2E1-5E2C-DB07-42776EC9D5BC}"/>
              </a:ext>
            </a:extLst>
          </p:cNvPr>
          <p:cNvSpPr>
            <a:spLocks noGrp="1"/>
          </p:cNvSpPr>
          <p:nvPr>
            <p:ph type="body" sz="half" idx="2"/>
          </p:nvPr>
        </p:nvSpPr>
        <p:spPr>
          <a:xfrm>
            <a:off x="304800" y="4549742"/>
            <a:ext cx="6848474" cy="4708558"/>
          </a:xfrm>
          <a:ln>
            <a:solidFill>
              <a:schemeClr val="tx1"/>
            </a:solidFill>
          </a:ln>
        </p:spPr>
        <p:txBody>
          <a:bodyPr>
            <a:noAutofit/>
          </a:bodyPr>
          <a:lstStyle/>
          <a:p>
            <a:pPr marL="342900" indent="-342900">
              <a:buFont typeface="Arial" panose="020B0604020202020204" pitchFamily="34" charset="0"/>
              <a:buChar char="•"/>
            </a:pPr>
            <a:endParaRPr lang="en-US" sz="3600" dirty="0">
              <a:solidFill>
                <a:srgbClr val="01594B"/>
              </a:solidFill>
            </a:endParaRPr>
          </a:p>
          <a:p>
            <a:pPr marL="342900" indent="-342900">
              <a:buFont typeface="Arial" panose="020B0604020202020204" pitchFamily="34" charset="0"/>
              <a:buChar char="•"/>
            </a:pPr>
            <a:r>
              <a:rPr lang="en-US" sz="3600" dirty="0">
                <a:solidFill>
                  <a:srgbClr val="01594B"/>
                </a:solidFill>
              </a:rPr>
              <a:t>WHY IS THIS CONVERSATION IMPORTANT?</a:t>
            </a:r>
          </a:p>
          <a:p>
            <a:endParaRPr lang="en-US" sz="3600" dirty="0">
              <a:solidFill>
                <a:srgbClr val="01594B"/>
              </a:solidFill>
            </a:endParaRPr>
          </a:p>
          <a:p>
            <a:pPr marL="342900" indent="-342900">
              <a:buFont typeface="Arial" panose="020B0604020202020204" pitchFamily="34" charset="0"/>
              <a:buChar char="•"/>
            </a:pPr>
            <a:r>
              <a:rPr lang="en-US" sz="3600" dirty="0">
                <a:solidFill>
                  <a:srgbClr val="01594B"/>
                </a:solidFill>
              </a:rPr>
              <a:t>WHY DID THE NCAB STEERING COMMITTEE SELECT THIS PROJECT &amp; LEARNING LAB TOPIC?</a:t>
            </a:r>
          </a:p>
        </p:txBody>
      </p:sp>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6</a:t>
            </a:fld>
            <a:endParaRPr lang="en-US" dirty="0">
              <a:solidFill>
                <a:prstClr val="black">
                  <a:tint val="75000"/>
                </a:prstClr>
              </a:solidFill>
              <a:latin typeface="Calibri" panose="020F0502020204030204"/>
            </a:endParaRPr>
          </a:p>
        </p:txBody>
      </p:sp>
      <p:sp>
        <p:nvSpPr>
          <p:cNvPr id="9" name="TextBox 8">
            <a:extLst>
              <a:ext uri="{FF2B5EF4-FFF2-40B4-BE49-F238E27FC236}">
                <a16:creationId xmlns:a16="http://schemas.microsoft.com/office/drawing/2014/main" id="{D2CBC5B0-0B9B-C7FB-7619-C9B06ED5467E}"/>
              </a:ext>
            </a:extLst>
          </p:cNvPr>
          <p:cNvSpPr txBox="1"/>
          <p:nvPr/>
        </p:nvSpPr>
        <p:spPr>
          <a:xfrm>
            <a:off x="7774782" y="8791576"/>
            <a:ext cx="9258300" cy="230832"/>
          </a:xfrm>
          <a:prstGeom prst="rect">
            <a:avLst/>
          </a:prstGeom>
          <a:noFill/>
        </p:spPr>
        <p:txBody>
          <a:bodyPr wrap="square" rtlCol="0">
            <a:spAutoFit/>
          </a:bodyPr>
          <a:lstStyle/>
          <a:p>
            <a:r>
              <a:rPr lang="en-US" sz="900">
                <a:hlinkClick r:id="rId3" tooltip="https://en.wikipedia.org/wiki/File:Hurricane_Bob_19_aug_1991_1226Z.jpg"/>
              </a:rPr>
              <a:t>This Photo</a:t>
            </a:r>
            <a:r>
              <a:rPr lang="en-US" sz="900"/>
              <a:t> by Unknown Author is licensed under </a:t>
            </a:r>
            <a:r>
              <a:rPr lang="en-US" sz="900">
                <a:hlinkClick r:id="rId4" tooltip="https://creativecommons.org/licenses/by-sa/3.0/"/>
              </a:rPr>
              <a:t>CC BY-SA</a:t>
            </a:r>
            <a:endParaRPr lang="en-US" sz="900"/>
          </a:p>
        </p:txBody>
      </p:sp>
      <p:sp>
        <p:nvSpPr>
          <p:cNvPr id="10" name="TextBox 9">
            <a:extLst>
              <a:ext uri="{FF2B5EF4-FFF2-40B4-BE49-F238E27FC236}">
                <a16:creationId xmlns:a16="http://schemas.microsoft.com/office/drawing/2014/main" id="{705153CD-5FE5-19B7-E590-D1FB121B272E}"/>
              </a:ext>
            </a:extLst>
          </p:cNvPr>
          <p:cNvSpPr txBox="1"/>
          <p:nvPr/>
        </p:nvSpPr>
        <p:spPr>
          <a:xfrm>
            <a:off x="7774782" y="8791576"/>
            <a:ext cx="9258300" cy="230832"/>
          </a:xfrm>
          <a:prstGeom prst="rect">
            <a:avLst/>
          </a:prstGeom>
          <a:noFill/>
        </p:spPr>
        <p:txBody>
          <a:bodyPr wrap="square" rtlCol="0">
            <a:spAutoFit/>
          </a:bodyPr>
          <a:lstStyle/>
          <a:p>
            <a:r>
              <a:rPr lang="en-US" sz="900" dirty="0">
                <a:hlinkClick r:id="rId5" tooltip="https://en.wikipedia.org/wiki/Hurricane_Diana"/>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2935031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7</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320635" y="1905990"/>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1637111" y="190500"/>
            <a:ext cx="10517980" cy="2585323"/>
          </a:xfrm>
          <a:prstGeom prst="rect">
            <a:avLst/>
          </a:prstGeom>
          <a:noFill/>
        </p:spPr>
        <p:txBody>
          <a:bodyPr wrap="square" rtlCol="0">
            <a:spAutoFit/>
          </a:bodyPr>
          <a:lstStyle/>
          <a:p>
            <a:pPr algn="ctr" defTabSz="1371600"/>
            <a:r>
              <a:rPr lang="en-US" sz="5400" dirty="0">
                <a:solidFill>
                  <a:srgbClr val="01594B"/>
                </a:solidFill>
                <a:latin typeface="Century Gothic" panose="020B0502020202020204" pitchFamily="34" charset="0"/>
              </a:rPr>
              <a:t>WHY IS THIS CONVERSATION IMPORTANT?</a:t>
            </a:r>
          </a:p>
          <a:p>
            <a:pPr algn="ctr" defTabSz="1371600"/>
            <a:endParaRPr lang="en-US" sz="5400" b="1" dirty="0">
              <a:solidFill>
                <a:srgbClr val="01594B"/>
              </a:solidFill>
              <a:latin typeface="Century Gothic" panose="020B0502020202020204" pitchFamily="34" charset="0"/>
            </a:endParaRPr>
          </a:p>
        </p:txBody>
      </p:sp>
      <p:sp>
        <p:nvSpPr>
          <p:cNvPr id="2" name="TextBox 1">
            <a:extLst>
              <a:ext uri="{FF2B5EF4-FFF2-40B4-BE49-F238E27FC236}">
                <a16:creationId xmlns:a16="http://schemas.microsoft.com/office/drawing/2014/main" id="{85A49F7E-DD99-75B2-2FB9-786D40615713}"/>
              </a:ext>
            </a:extLst>
          </p:cNvPr>
          <p:cNvSpPr txBox="1"/>
          <p:nvPr/>
        </p:nvSpPr>
        <p:spPr>
          <a:xfrm>
            <a:off x="320635" y="2350922"/>
            <a:ext cx="12404765" cy="701730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6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You can only advocate when there is a future to advocate for.</a:t>
            </a:r>
          </a:p>
          <a:p>
            <a:pPr marL="285750" indent="-285750">
              <a:lnSpc>
                <a:spcPct val="150000"/>
              </a:lnSpc>
              <a:buFont typeface="Arial" panose="020B0604020202020204" pitchFamily="34" charset="0"/>
              <a:buChar char="•"/>
            </a:pPr>
            <a:r>
              <a:rPr lang="en-US" sz="36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Environmental emergencies are becoming more frequent and more severe.  </a:t>
            </a:r>
          </a:p>
          <a:p>
            <a:pPr marL="285750" indent="-285750">
              <a:lnSpc>
                <a:spcPct val="150000"/>
              </a:lnSpc>
              <a:buFont typeface="Arial" panose="020B0604020202020204" pitchFamily="34" charset="0"/>
              <a:buChar char="•"/>
            </a:pPr>
            <a:r>
              <a:rPr lang="en-US" sz="36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Humans are dying in environmental emergencies. </a:t>
            </a:r>
          </a:p>
          <a:p>
            <a:pPr marL="285750" indent="-285750">
              <a:lnSpc>
                <a:spcPct val="150000"/>
              </a:lnSpc>
              <a:buFont typeface="Arial" panose="020B0604020202020204" pitchFamily="34" charset="0"/>
              <a:buChar char="•"/>
            </a:pPr>
            <a:r>
              <a:rPr lang="en-US" sz="36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Even when there is not an environmental emergency, people experiencing homelessness are dealing with a lot of problems and a lot of stress.  </a:t>
            </a:r>
          </a:p>
          <a:p>
            <a:pPr marL="285750" indent="-285750">
              <a:lnSpc>
                <a:spcPct val="150000"/>
              </a:lnSpc>
              <a:buFont typeface="Arial" panose="020B0604020202020204" pitchFamily="34" charset="0"/>
              <a:buChar char="•"/>
            </a:pPr>
            <a:r>
              <a:rPr lang="en-US" sz="36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Our neighbors without addresses – where do they go?</a:t>
            </a:r>
            <a:endParaRPr lang="en-US" sz="3600" dirty="0">
              <a:solidFill>
                <a:srgbClr val="01594B"/>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dirty="0"/>
          </a:p>
        </p:txBody>
      </p:sp>
      <p:pic>
        <p:nvPicPr>
          <p:cNvPr id="6" name="Picture 5" descr="Underwater view of iceberg">
            <a:extLst>
              <a:ext uri="{FF2B5EF4-FFF2-40B4-BE49-F238E27FC236}">
                <a16:creationId xmlns:a16="http://schemas.microsoft.com/office/drawing/2014/main" id="{4269B3DC-8389-B8AE-8427-EB0DE0F580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106400" y="0"/>
            <a:ext cx="5181600" cy="10281819"/>
          </a:xfrm>
          <a:prstGeom prst="rect">
            <a:avLst/>
          </a:prstGeom>
        </p:spPr>
      </p:pic>
    </p:spTree>
    <p:extLst>
      <p:ext uri="{BB962C8B-B14F-4D97-AF65-F5344CB8AC3E}">
        <p14:creationId xmlns:p14="http://schemas.microsoft.com/office/powerpoint/2010/main" val="2048941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9FD5E01-BB9A-9541-9008-D5A06D95DFA4}"/>
              </a:ext>
            </a:extLst>
          </p:cNvPr>
          <p:cNvSpPr>
            <a:spLocks noGrp="1"/>
          </p:cNvSpPr>
          <p:nvPr>
            <p:ph type="sldNum" sz="quarter" idx="12"/>
          </p:nvPr>
        </p:nvSpPr>
        <p:spPr/>
        <p:txBody>
          <a:bodyPr/>
          <a:lstStyle/>
          <a:p>
            <a:pPr defTabSz="1371600"/>
            <a:fld id="{504DF90A-4512-094E-80E7-1219F5F3CCBA}" type="slidenum">
              <a:rPr lang="en-US" dirty="0">
                <a:solidFill>
                  <a:prstClr val="black">
                    <a:tint val="75000"/>
                  </a:prstClr>
                </a:solidFill>
                <a:latin typeface="Calibri" panose="020F0502020204030204"/>
              </a:rPr>
              <a:pPr defTabSz="1371600"/>
              <a:t>8</a:t>
            </a:fld>
            <a:endParaRPr lang="en-US" dirty="0">
              <a:solidFill>
                <a:prstClr val="black">
                  <a:tint val="75000"/>
                </a:prstClr>
              </a:solidFill>
              <a:latin typeface="Calibri" panose="020F0502020204030204"/>
            </a:endParaRPr>
          </a:p>
        </p:txBody>
      </p:sp>
      <p:cxnSp>
        <p:nvCxnSpPr>
          <p:cNvPr id="3" name="Straight Connector 2">
            <a:extLst>
              <a:ext uri="{FF2B5EF4-FFF2-40B4-BE49-F238E27FC236}">
                <a16:creationId xmlns:a16="http://schemas.microsoft.com/office/drawing/2014/main" id="{F63675E3-7311-D14D-A480-725899BE2BC8}"/>
              </a:ext>
            </a:extLst>
          </p:cNvPr>
          <p:cNvCxnSpPr/>
          <p:nvPr/>
        </p:nvCxnSpPr>
        <p:spPr>
          <a:xfrm>
            <a:off x="460168" y="2781300"/>
            <a:ext cx="17367662"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3AD8D-8854-4B4A-8C4A-0FDE856DB92C}"/>
              </a:ext>
            </a:extLst>
          </p:cNvPr>
          <p:cNvSpPr txBox="1"/>
          <p:nvPr/>
        </p:nvSpPr>
        <p:spPr>
          <a:xfrm>
            <a:off x="3276600" y="571500"/>
            <a:ext cx="14571108" cy="2585323"/>
          </a:xfrm>
          <a:prstGeom prst="rect">
            <a:avLst/>
          </a:prstGeom>
          <a:noFill/>
        </p:spPr>
        <p:txBody>
          <a:bodyPr wrap="square" rtlCol="0">
            <a:spAutoFit/>
          </a:bodyPr>
          <a:lstStyle/>
          <a:p>
            <a:pPr algn="ctr" defTabSz="1371600"/>
            <a:r>
              <a:rPr lang="en-US" sz="5400" dirty="0">
                <a:solidFill>
                  <a:srgbClr val="01594B"/>
                </a:solidFill>
              </a:rPr>
              <a:t>WHY DID THE NCAB STEERING COMMITTEE SELECT THIS PROJECT &amp; LEARNING LAB TOPIC?</a:t>
            </a:r>
          </a:p>
          <a:p>
            <a:pPr algn="ctr" defTabSz="1371600"/>
            <a:endParaRPr lang="en-US" sz="5400" b="1" dirty="0">
              <a:solidFill>
                <a:srgbClr val="01594B"/>
              </a:solidFill>
              <a:latin typeface="Century Gothic" panose="020B0502020202020204" pitchFamily="34" charset="0"/>
            </a:endParaRPr>
          </a:p>
        </p:txBody>
      </p:sp>
      <p:sp>
        <p:nvSpPr>
          <p:cNvPr id="2" name="TextBox 1">
            <a:extLst>
              <a:ext uri="{FF2B5EF4-FFF2-40B4-BE49-F238E27FC236}">
                <a16:creationId xmlns:a16="http://schemas.microsoft.com/office/drawing/2014/main" id="{756DE703-E0AA-DD4E-C1FE-302062568DDA}"/>
              </a:ext>
            </a:extLst>
          </p:cNvPr>
          <p:cNvSpPr txBox="1"/>
          <p:nvPr/>
        </p:nvSpPr>
        <p:spPr>
          <a:xfrm>
            <a:off x="460168" y="3543300"/>
            <a:ext cx="17294432" cy="640175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People experiencing homelessness have the right to safety and should be prioritized in environmental emergency preparedness and relief efforts.</a:t>
            </a:r>
          </a:p>
          <a:p>
            <a:endParaRPr lang="en-US" sz="2800" dirty="0">
              <a:solidFill>
                <a:srgbClr val="01594B"/>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NCAB Steering Committee members have observed that environmental emergency response efforts</a:t>
            </a:r>
            <a:r>
              <a:rPr lang="en-US" sz="2800" dirty="0">
                <a:solidFill>
                  <a:srgbClr val="01594B"/>
                </a:solidFill>
                <a:latin typeface="Garamond" panose="02020404030301010803" pitchFamily="18" charset="0"/>
                <a:ea typeface="Aptos" panose="020B0004020202020204" pitchFamily="34" charset="0"/>
                <a:cs typeface="Times New Roman" panose="02020603050405020304" pitchFamily="18" charset="0"/>
              </a:rPr>
              <a:t> often do not prioritize </a:t>
            </a: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people experiencing homelessness.</a:t>
            </a:r>
          </a:p>
          <a:p>
            <a:endParaRPr lang="en-US" sz="2800" dirty="0">
              <a:solidFill>
                <a:srgbClr val="01594B"/>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2800" dirty="0">
                <a:solidFill>
                  <a:srgbClr val="01594B"/>
                </a:solidFill>
                <a:effectLst/>
                <a:latin typeface="Garamond" panose="02020404030301010803" pitchFamily="18" charset="0"/>
                <a:ea typeface="Aptos" panose="020B0004020202020204" pitchFamily="34" charset="0"/>
                <a:cs typeface="Times New Roman" panose="02020603050405020304" pitchFamily="18" charset="0"/>
              </a:rPr>
              <a:t>In October 2023, the NCAB Steering Committee decided to</a:t>
            </a:r>
            <a:r>
              <a:rPr lang="en-US" sz="28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t> collaborate with the National Health Care for the Homeless Council and consumers across the 10 HRSA regions to identify promising practices for environmental emergency relief efforts as well as to explore the impact of these environmental emergencies on people experiencing homelessness and their access to care.</a:t>
            </a:r>
          </a:p>
          <a:p>
            <a:endParaRPr lang="en-US" sz="2800" dirty="0">
              <a:solidFill>
                <a:srgbClr val="01594B"/>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28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t>Since October, the NCAB Steering Committee has helped conduct 10 Regional Community Conversations with consumers across the country.  These discussions focused on the participants</a:t>
            </a:r>
            <a:r>
              <a:rPr lang="en-US" sz="2800" dirty="0">
                <a:solidFill>
                  <a:srgbClr val="01594B"/>
                </a:solidFill>
                <a:latin typeface="Garamond" panose="02020404030301010803" pitchFamily="18" charset="0"/>
                <a:ea typeface="Times New Roman" panose="02020603050405020304" pitchFamily="18" charset="0"/>
                <a:cs typeface="Times New Roman" panose="02020603050405020304" pitchFamily="18" charset="0"/>
              </a:rPr>
              <a:t>’</a:t>
            </a:r>
            <a:r>
              <a:rPr lang="en-US" sz="28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t> experiences with environmental emergencies and their efforts to assist individuals who are unhoused during </a:t>
            </a:r>
            <a:r>
              <a:rPr lang="en-US" sz="2800" dirty="0">
                <a:solidFill>
                  <a:srgbClr val="01594B"/>
                </a:solidFill>
                <a:latin typeface="Garamond" panose="02020404030301010803" pitchFamily="18" charset="0"/>
                <a:ea typeface="Times New Roman" panose="02020603050405020304" pitchFamily="18" charset="0"/>
                <a:cs typeface="Times New Roman" panose="02020603050405020304" pitchFamily="18" charset="0"/>
              </a:rPr>
              <a:t>such</a:t>
            </a:r>
            <a:r>
              <a:rPr lang="en-US" sz="2800" dirty="0">
                <a:solidFill>
                  <a:srgbClr val="01594B"/>
                </a:solidFill>
                <a:effectLst/>
                <a:latin typeface="Garamond" panose="02020404030301010803" pitchFamily="18" charset="0"/>
                <a:ea typeface="Times New Roman" panose="02020603050405020304" pitchFamily="18" charset="0"/>
                <a:cs typeface="Times New Roman" panose="02020603050405020304" pitchFamily="18" charset="0"/>
              </a:rPr>
              <a:t> emergencies.</a:t>
            </a:r>
            <a:endParaRPr lang="en-US" sz="2800" dirty="0">
              <a:solidFill>
                <a:srgbClr val="01594B"/>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5" name="Picture 4" descr="A close-up of a handprint&#10;&#10;Description automatically generated">
            <a:extLst>
              <a:ext uri="{FF2B5EF4-FFF2-40B4-BE49-F238E27FC236}">
                <a16:creationId xmlns:a16="http://schemas.microsoft.com/office/drawing/2014/main" id="{8B844046-C885-588D-1BCC-729F2C0A3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340" y="267618"/>
            <a:ext cx="1514089" cy="2320443"/>
          </a:xfrm>
          <a:prstGeom prst="rect">
            <a:avLst/>
          </a:prstGeom>
        </p:spPr>
      </p:pic>
    </p:spTree>
    <p:extLst>
      <p:ext uri="{BB962C8B-B14F-4D97-AF65-F5344CB8AC3E}">
        <p14:creationId xmlns:p14="http://schemas.microsoft.com/office/powerpoint/2010/main" val="3051611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34850-B189-1D84-D341-E7202A887C07}"/>
              </a:ext>
            </a:extLst>
          </p:cNvPr>
          <p:cNvSpPr>
            <a:spLocks noGrp="1"/>
          </p:cNvSpPr>
          <p:nvPr>
            <p:ph type="title"/>
          </p:nvPr>
        </p:nvSpPr>
        <p:spPr>
          <a:xfrm>
            <a:off x="9907237" y="2775690"/>
            <a:ext cx="7477220" cy="4735620"/>
          </a:xfrm>
          <a:solidFill>
            <a:srgbClr val="80B1A8"/>
          </a:solidFill>
          <a:ln>
            <a:solidFill>
              <a:schemeClr val="tx1"/>
            </a:solidFill>
          </a:ln>
        </p:spPr>
        <p:txBody>
          <a:bodyPr vert="horz" lIns="91440" tIns="45720" rIns="91440" bIns="45720" rtlCol="0" anchor="b">
            <a:normAutofit/>
          </a:bodyPr>
          <a:lstStyle/>
          <a:p>
            <a:pPr algn="ctr" defTabSz="914400"/>
            <a:r>
              <a:rPr lang="en-US" sz="5500" dirty="0">
                <a:ln w="0"/>
                <a:solidFill>
                  <a:srgbClr val="01594B"/>
                </a:solidFill>
                <a:effectLst>
                  <a:outerShdw blurRad="38100" dist="19050" dir="2700000" algn="tl" rotWithShape="0">
                    <a:schemeClr val="dk1">
                      <a:alpha val="40000"/>
                    </a:schemeClr>
                  </a:outerShdw>
                </a:effectLst>
              </a:rPr>
              <a:t>Alissa’s</a:t>
            </a:r>
            <a:r>
              <a:rPr lang="en-US" sz="5500" b="0" cap="none" spc="0" dirty="0">
                <a:ln w="0"/>
                <a:solidFill>
                  <a:srgbClr val="01594B"/>
                </a:solidFill>
                <a:effectLst>
                  <a:outerShdw blurRad="38100" dist="19050" dir="2700000" algn="tl" rotWithShape="0">
                    <a:schemeClr val="dk1">
                      <a:alpha val="40000"/>
                    </a:schemeClr>
                  </a:outerShdw>
                </a:effectLst>
              </a:rPr>
              <a:t> Experience: </a:t>
            </a:r>
            <a:br>
              <a:rPr lang="en-US" sz="5500" b="0" cap="none" spc="0" dirty="0">
                <a:ln w="0"/>
                <a:solidFill>
                  <a:srgbClr val="01594B"/>
                </a:solidFill>
                <a:effectLst>
                  <a:outerShdw blurRad="38100" dist="19050" dir="2700000" algn="tl" rotWithShape="0">
                    <a:schemeClr val="dk1">
                      <a:alpha val="40000"/>
                    </a:schemeClr>
                  </a:outerShdw>
                </a:effectLst>
              </a:rPr>
            </a:br>
            <a:r>
              <a:rPr lang="en-US" sz="5500" b="0" cap="none" spc="0" dirty="0">
                <a:ln w="0"/>
                <a:solidFill>
                  <a:srgbClr val="01594B"/>
                </a:solidFill>
                <a:effectLst>
                  <a:outerShdw blurRad="38100" dist="19050" dir="2700000" algn="tl" rotWithShape="0">
                    <a:schemeClr val="dk1">
                      <a:alpha val="40000"/>
                    </a:schemeClr>
                  </a:outerShdw>
                </a:effectLst>
              </a:rPr>
              <a:t>An Environmental Emergency &amp; Unsheltered Homelessness</a:t>
            </a:r>
            <a:br>
              <a:rPr lang="en-US" sz="5500" b="0" cap="none" spc="0" dirty="0">
                <a:ln w="0"/>
                <a:effectLst>
                  <a:outerShdw blurRad="38100" dist="19050" dir="2700000" algn="tl" rotWithShape="0">
                    <a:schemeClr val="dk1">
                      <a:alpha val="40000"/>
                    </a:schemeClr>
                  </a:outerShdw>
                </a:effectLst>
              </a:rPr>
            </a:br>
            <a:endParaRPr lang="en-US" sz="5500" dirty="0"/>
          </a:p>
        </p:txBody>
      </p:sp>
      <p:pic>
        <p:nvPicPr>
          <p:cNvPr id="5" name="Content Placeholder 4" descr="A person and person taking a selfie&#10;&#10;Description automatically generated">
            <a:extLst>
              <a:ext uri="{FF2B5EF4-FFF2-40B4-BE49-F238E27FC236}">
                <a16:creationId xmlns:a16="http://schemas.microsoft.com/office/drawing/2014/main" id="{0C3ECC2D-70C4-C429-FE64-E619B158A3E1}"/>
              </a:ext>
            </a:extLst>
          </p:cNvPr>
          <p:cNvPicPr>
            <a:picLocks noGrp="1" noChangeAspect="1"/>
          </p:cNvPicPr>
          <p:nvPr>
            <p:ph idx="1"/>
          </p:nvPr>
        </p:nvPicPr>
        <p:blipFill rotWithShape="1">
          <a:blip r:embed="rId2"/>
          <a:srcRect t="4926" r="1" b="9429"/>
          <a:stretch/>
        </p:blipFill>
        <p:spPr>
          <a:xfrm>
            <a:off x="1" y="10"/>
            <a:ext cx="9008268" cy="10286990"/>
          </a:xfrm>
          <a:prstGeom prst="rect">
            <a:avLst/>
          </a:prstGeom>
        </p:spPr>
      </p:pic>
      <p:sp>
        <p:nvSpPr>
          <p:cNvPr id="4" name="Slide Number Placeholder 3">
            <a:extLst>
              <a:ext uri="{FF2B5EF4-FFF2-40B4-BE49-F238E27FC236}">
                <a16:creationId xmlns:a16="http://schemas.microsoft.com/office/drawing/2014/main" id="{814F2284-1305-CF04-4105-4CADCFEDD4FD}"/>
              </a:ext>
            </a:extLst>
          </p:cNvPr>
          <p:cNvSpPr>
            <a:spLocks noGrp="1"/>
          </p:cNvSpPr>
          <p:nvPr>
            <p:ph type="sldNum" sz="quarter" idx="12"/>
          </p:nvPr>
        </p:nvSpPr>
        <p:spPr>
          <a:xfrm>
            <a:off x="15280362" y="9534525"/>
            <a:ext cx="1750338" cy="547687"/>
          </a:xfrm>
        </p:spPr>
        <p:txBody>
          <a:bodyPr vert="horz" lIns="91440" tIns="45720" rIns="91440" bIns="45720" rtlCol="0" anchor="ctr">
            <a:normAutofit/>
          </a:bodyPr>
          <a:lstStyle/>
          <a:p>
            <a:pPr>
              <a:spcAft>
                <a:spcPts val="600"/>
              </a:spcAft>
              <a:defRPr/>
            </a:pPr>
            <a:fld id="{504DF90A-4512-094E-80E7-1219F5F3CCBA}" type="slidenum">
              <a:rPr lang="en-US" sz="1200" smtClean="0">
                <a:solidFill>
                  <a:prstClr val="black">
                    <a:tint val="75000"/>
                  </a:prstClr>
                </a:solidFill>
                <a:latin typeface="Calibri" panose="020F0502020204030204"/>
              </a:rPr>
              <a:pPr>
                <a:spcAft>
                  <a:spcPts val="600"/>
                </a:spcAft>
                <a:defRPr/>
              </a:pPr>
              <a:t>9</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4104078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2F1C06A4380543BEFA39387BCE4753" ma:contentTypeVersion="20" ma:contentTypeDescription="Create a new document." ma:contentTypeScope="" ma:versionID="5002fdba1e70d794d79eeaecc8b6a7c1">
  <xsd:schema xmlns:xsd="http://www.w3.org/2001/XMLSchema" xmlns:xs="http://www.w3.org/2001/XMLSchema" xmlns:p="http://schemas.microsoft.com/office/2006/metadata/properties" xmlns:ns2="d60df73a-75b7-4bc5-9114-4fdc529409b8" xmlns:ns3="e665382f-2685-4416-9702-5ec142cebb7c" targetNamespace="http://schemas.microsoft.com/office/2006/metadata/properties" ma:root="true" ma:fieldsID="943b40a0caf668c6f858eab689928432" ns2:_="" ns3:_="">
    <xsd:import namespace="d60df73a-75b7-4bc5-9114-4fdc529409b8"/>
    <xsd:import namespace="e665382f-2685-4416-9702-5ec142cebb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Image" minOccurs="0"/>
                <xsd:element ref="ns2:MediaServiceLocation" minOccurs="0"/>
                <xsd:element ref="ns2:MediaLengthInSeconds" minOccurs="0"/>
                <xsd:element ref="ns2:lcf76f155ced4ddcb4097134ff3c332f" minOccurs="0"/>
                <xsd:element ref="ns3:TaxCatchAll" minOccurs="0"/>
                <xsd:element ref="ns2: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0df73a-75b7-4bc5-9114-4fdc529409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Image" ma:index="19" nillable="true" ma:displayName="Image" ma:format="Thumbnail" ma:internalName="Imag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c6576b9-ff3c-4954-84be-cad00cc44af1"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Only" ma:internalName="Date">
      <xsd:simpleType>
        <xsd:restriction base="dms:DateTim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65382f-2685-4416-9702-5ec142cebb7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7f8323d-0e88-445d-9dd4-c6e25efd7f03}" ma:internalName="TaxCatchAll" ma:showField="CatchAllData" ma:web="e665382f-2685-4416-9702-5ec142cebb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 xmlns="d60df73a-75b7-4bc5-9114-4fdc529409b8" xsi:nil="true"/>
    <lcf76f155ced4ddcb4097134ff3c332f xmlns="d60df73a-75b7-4bc5-9114-4fdc529409b8">
      <Terms xmlns="http://schemas.microsoft.com/office/infopath/2007/PartnerControls"/>
    </lcf76f155ced4ddcb4097134ff3c332f>
    <Date xmlns="d60df73a-75b7-4bc5-9114-4fdc529409b8" xsi:nil="true"/>
    <TaxCatchAll xmlns="e665382f-2685-4416-9702-5ec142cebb7c" xsi:nil="true"/>
  </documentManagement>
</p:properties>
</file>

<file path=customXml/itemProps1.xml><?xml version="1.0" encoding="utf-8"?>
<ds:datastoreItem xmlns:ds="http://schemas.openxmlformats.org/officeDocument/2006/customXml" ds:itemID="{57D2C57C-0211-47C1-ADD2-7B0C0BE775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0df73a-75b7-4bc5-9114-4fdc529409b8"/>
    <ds:schemaRef ds:uri="e665382f-2685-4416-9702-5ec142cebb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E38C86-E3D2-41E3-B6FB-87045A0BFA0A}">
  <ds:schemaRefs>
    <ds:schemaRef ds:uri="http://schemas.microsoft.com/sharepoint/v3/contenttype/forms"/>
  </ds:schemaRefs>
</ds:datastoreItem>
</file>

<file path=customXml/itemProps3.xml><?xml version="1.0" encoding="utf-8"?>
<ds:datastoreItem xmlns:ds="http://schemas.openxmlformats.org/officeDocument/2006/customXml" ds:itemID="{25C33AC7-63E6-4F52-868F-6116E8837DD3}">
  <ds:schemaRefs>
    <ds:schemaRef ds:uri="e665382f-2685-4416-9702-5ec142cebb7c"/>
    <ds:schemaRef ds:uri="http://purl.org/dc/terms/"/>
    <ds:schemaRef ds:uri="http://purl.org/dc/elements/1.1/"/>
    <ds:schemaRef ds:uri="http://schemas.microsoft.com/office/2006/documentManagement/types"/>
    <ds:schemaRef ds:uri="http://purl.org/dc/dcmitype/"/>
    <ds:schemaRef ds:uri="d60df73a-75b7-4bc5-9114-4fdc529409b8"/>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11207</TotalTime>
  <Words>2664</Words>
  <Application>Microsoft Office PowerPoint</Application>
  <PresentationFormat>Custom</PresentationFormat>
  <Paragraphs>223</Paragraphs>
  <Slides>40</Slides>
  <Notes>5</Notes>
  <HiddenSlides>0</HiddenSlides>
  <MMClips>0</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The Importance of Environmental Emergencies &amp; Involving People with Lived Experience in Preparedness &amp; Relief Efforts </vt:lpstr>
      <vt:lpstr>PowerPoint Presentation</vt:lpstr>
      <vt:lpstr>PowerPoint Presentation</vt:lpstr>
      <vt:lpstr>Alissa’s Experience:  An Environmental Emergency &amp; Unsheltered Homelessness </vt:lpstr>
      <vt:lpstr>Key Learnings from Regional Community Conversations </vt:lpstr>
      <vt:lpstr> Key Learning # 1 </vt:lpstr>
      <vt:lpstr>PowerPoint Presentation</vt:lpstr>
      <vt:lpstr> Key Learning # 2 </vt:lpstr>
      <vt:lpstr>PowerPoint Presentation</vt:lpstr>
      <vt:lpstr> Key Learning # 3 </vt:lpstr>
      <vt:lpstr>PowerPoint Presentation</vt:lpstr>
      <vt:lpstr>PowerPoint Presentation</vt:lpstr>
      <vt:lpstr>PowerPoint Presentation</vt:lpstr>
      <vt:lpstr>PowerPoint Presentation</vt:lpstr>
      <vt:lpstr>HISTORY OF CERT </vt:lpstr>
      <vt:lpstr>PowerPoint Presentation</vt:lpstr>
      <vt:lpstr>PowerPoint Presentation</vt:lpstr>
      <vt:lpstr>PowerPoint Presentation</vt:lpstr>
      <vt:lpstr>PowerPoint Presentation</vt:lpstr>
      <vt:lpstr> Learning Lab Community Conversation  </vt:lpstr>
      <vt:lpstr> In 1-2 minutes, please tell us about environmental emergencies that have occurred in your area. </vt:lpstr>
      <vt:lpstr> How could a person with experience of homelessness provide more effective assistance to individuals who are unsheltered during an environmental emergency, compared to a person without that lived experience? </vt:lpstr>
      <vt:lpstr> Describe how you have helped community members who were unhoused during an environmental emergency.  </vt:lpstr>
      <vt:lpstr> Describe some of the challenges you faced.  </vt:lpstr>
      <vt:lpstr>   Did you experience challenges related to justice, equity, diversity, and inclusion?  </vt:lpstr>
      <vt:lpstr> Who did you work alongside when supporting people who were unhoused during an environmental emergency? </vt:lpstr>
      <vt:lpstr>Did the environmental emergency create any new or useful opportunities in terms of support and/or resources for people who were unhoused? </vt:lpstr>
      <vt:lpstr>If evacuation was recommended, did you interact with folks who decided not to evacuate? </vt:lpstr>
      <vt:lpstr>Is there anything you feel is important to share that we didn’t ask about? </vt:lpstr>
      <vt:lpstr>PowerPoint Presentation</vt:lpstr>
      <vt:lpstr>TAKEAWAYS: Recommendations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HCH2024 Presentation Splash Page Template</dc:title>
  <dc:creator>Meredith Mollica</dc:creator>
  <cp:lastModifiedBy>Meredith Mollica</cp:lastModifiedBy>
  <cp:revision>68</cp:revision>
  <dcterms:created xsi:type="dcterms:W3CDTF">2006-08-16T00:00:00Z</dcterms:created>
  <dcterms:modified xsi:type="dcterms:W3CDTF">2024-05-23T20:09:12Z</dcterms:modified>
  <dc:identifier>DAGCBPpPzJc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0x010100F72F1C06A4380543BEFA39387BCE4753</vt:lpwstr>
  </property>
  <property fmtid="{D5CDD505-2E9C-101B-9397-08002B2CF9AE}" pid="3" name="MediaServiceImageTags">
    <vt:lpwstr/>
  </property>
</Properties>
</file>