
<file path=[Content_Types].xml><?xml version="1.0" encoding="utf-8"?>
<Types xmlns="http://schemas.openxmlformats.org/package/2006/content-types">
  <Default Extension="1"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2" r:id="rId3"/>
    <p:sldId id="266" r:id="rId4"/>
    <p:sldId id="260" r:id="rId5"/>
    <p:sldId id="267" r:id="rId6"/>
    <p:sldId id="258" r:id="rId7"/>
    <p:sldId id="265" r:id="rId8"/>
    <p:sldId id="261" r:id="rId9"/>
    <p:sldId id="268" r:id="rId10"/>
    <p:sldId id="269" r:id="rId11"/>
    <p:sldId id="259"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88529" autoAdjust="0"/>
  </p:normalViewPr>
  <p:slideViewPr>
    <p:cSldViewPr snapToGrid="0">
      <p:cViewPr varScale="1">
        <p:scale>
          <a:sx n="101" d="100"/>
          <a:sy n="101" d="100"/>
        </p:scale>
        <p:origin x="1428" y="102"/>
      </p:cViewPr>
      <p:guideLst/>
    </p:cSldViewPr>
  </p:slideViewPr>
  <p:notesTextViewPr>
    <p:cViewPr>
      <p:scale>
        <a:sx n="1" d="1"/>
        <a:sy n="1" d="1"/>
      </p:scale>
      <p:origin x="0" y="0"/>
    </p:cViewPr>
  </p:notesTextViewPr>
  <p:notesViewPr>
    <p:cSldViewPr snapToGrid="0">
      <p:cViewPr varScale="1">
        <p:scale>
          <a:sx n="66" d="100"/>
          <a:sy n="66" d="100"/>
        </p:scale>
        <p:origin x="151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516C09-1B95-40AC-99B1-5A8734DDB7B4}"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2ED9C741-2606-451D-80BB-57D6E5F640EB}">
      <dgm:prSet custT="1"/>
      <dgm:spPr/>
      <dgm:t>
        <a:bodyPr/>
        <a:lstStyle/>
        <a:p>
          <a:r>
            <a:rPr lang="en-US" sz="2000" dirty="0"/>
            <a:t>Individual</a:t>
          </a:r>
        </a:p>
      </dgm:t>
    </dgm:pt>
    <dgm:pt modelId="{3011E438-D364-46DC-89E8-E7354AC766DE}" type="parTrans" cxnId="{2365580C-540B-4063-89B2-C56A0A2A89B3}">
      <dgm:prSet/>
      <dgm:spPr/>
      <dgm:t>
        <a:bodyPr/>
        <a:lstStyle/>
        <a:p>
          <a:endParaRPr lang="en-US" sz="2800"/>
        </a:p>
      </dgm:t>
    </dgm:pt>
    <dgm:pt modelId="{3C999E14-6814-48FE-B076-F994012A21D3}" type="sibTrans" cxnId="{2365580C-540B-4063-89B2-C56A0A2A89B3}">
      <dgm:prSet/>
      <dgm:spPr/>
      <dgm:t>
        <a:bodyPr/>
        <a:lstStyle/>
        <a:p>
          <a:endParaRPr lang="en-US" sz="2800"/>
        </a:p>
      </dgm:t>
    </dgm:pt>
    <dgm:pt modelId="{68D268E2-4326-4F4D-BECE-271EFB0F9E4D}">
      <dgm:prSet custT="1"/>
      <dgm:spPr/>
      <dgm:t>
        <a:bodyPr/>
        <a:lstStyle/>
        <a:p>
          <a:r>
            <a:rPr lang="en-US" sz="2000"/>
            <a:t>Effective coping and problem-solving skills</a:t>
          </a:r>
        </a:p>
      </dgm:t>
    </dgm:pt>
    <dgm:pt modelId="{E67A1715-EEA7-467E-BF68-2B5EFB3887FD}" type="parTrans" cxnId="{7F0102C9-2AB2-4EA9-864F-B58BD4617F59}">
      <dgm:prSet/>
      <dgm:spPr/>
      <dgm:t>
        <a:bodyPr/>
        <a:lstStyle/>
        <a:p>
          <a:endParaRPr lang="en-US" sz="2800"/>
        </a:p>
      </dgm:t>
    </dgm:pt>
    <dgm:pt modelId="{5B62926B-CACF-47FF-A66D-DD785DF268C4}" type="sibTrans" cxnId="{7F0102C9-2AB2-4EA9-864F-B58BD4617F59}">
      <dgm:prSet/>
      <dgm:spPr/>
      <dgm:t>
        <a:bodyPr/>
        <a:lstStyle/>
        <a:p>
          <a:endParaRPr lang="en-US" sz="2800"/>
        </a:p>
      </dgm:t>
    </dgm:pt>
    <dgm:pt modelId="{89414EB7-0C66-4287-B1A7-8C6AB71EC0E0}">
      <dgm:prSet custT="1"/>
      <dgm:spPr/>
      <dgm:t>
        <a:bodyPr/>
        <a:lstStyle/>
        <a:p>
          <a:r>
            <a:rPr lang="en-US" sz="2000"/>
            <a:t>Reasons for living</a:t>
          </a:r>
        </a:p>
      </dgm:t>
    </dgm:pt>
    <dgm:pt modelId="{FBB25988-3800-408A-81E6-A8694D663A58}" type="parTrans" cxnId="{AD0D3428-068E-471E-886A-594BDB386EBF}">
      <dgm:prSet/>
      <dgm:spPr/>
      <dgm:t>
        <a:bodyPr/>
        <a:lstStyle/>
        <a:p>
          <a:endParaRPr lang="en-US" sz="2800"/>
        </a:p>
      </dgm:t>
    </dgm:pt>
    <dgm:pt modelId="{7847B40A-64AE-48D7-91C6-C78C7C131A9A}" type="sibTrans" cxnId="{AD0D3428-068E-471E-886A-594BDB386EBF}">
      <dgm:prSet/>
      <dgm:spPr/>
      <dgm:t>
        <a:bodyPr/>
        <a:lstStyle/>
        <a:p>
          <a:endParaRPr lang="en-US" sz="2800"/>
        </a:p>
      </dgm:t>
    </dgm:pt>
    <dgm:pt modelId="{0B8CCEDC-3AC6-4A54-B599-70A8B5D02AF2}">
      <dgm:prSet custT="1"/>
      <dgm:spPr/>
      <dgm:t>
        <a:bodyPr/>
        <a:lstStyle/>
        <a:p>
          <a:r>
            <a:rPr lang="en-US" sz="2000"/>
            <a:t>Strong sense of cultural identity</a:t>
          </a:r>
        </a:p>
      </dgm:t>
    </dgm:pt>
    <dgm:pt modelId="{7575B444-B427-4305-997F-EFD503E2C4FB}" type="parTrans" cxnId="{AF141760-5868-4909-BFF8-1726B3C29CD1}">
      <dgm:prSet/>
      <dgm:spPr/>
      <dgm:t>
        <a:bodyPr/>
        <a:lstStyle/>
        <a:p>
          <a:endParaRPr lang="en-US" sz="2800"/>
        </a:p>
      </dgm:t>
    </dgm:pt>
    <dgm:pt modelId="{D023BBDB-3E49-4FE3-9B88-9A79952B695E}" type="sibTrans" cxnId="{AF141760-5868-4909-BFF8-1726B3C29CD1}">
      <dgm:prSet/>
      <dgm:spPr/>
      <dgm:t>
        <a:bodyPr/>
        <a:lstStyle/>
        <a:p>
          <a:endParaRPr lang="en-US" sz="2800"/>
        </a:p>
      </dgm:t>
    </dgm:pt>
    <dgm:pt modelId="{DB6257C2-6E3F-4410-90D0-4F7F6CB16AFE}">
      <dgm:prSet custT="1"/>
      <dgm:spPr/>
      <dgm:t>
        <a:bodyPr/>
        <a:lstStyle/>
        <a:p>
          <a:r>
            <a:rPr lang="en-US" sz="2000" dirty="0"/>
            <a:t>Relationship</a:t>
          </a:r>
        </a:p>
      </dgm:t>
    </dgm:pt>
    <dgm:pt modelId="{0142E1B7-296D-40EF-AB7D-B82B961FD889}" type="parTrans" cxnId="{390B4A33-9C28-4BE0-A0E8-D0AC6D866523}">
      <dgm:prSet/>
      <dgm:spPr/>
      <dgm:t>
        <a:bodyPr/>
        <a:lstStyle/>
        <a:p>
          <a:endParaRPr lang="en-US" sz="2800"/>
        </a:p>
      </dgm:t>
    </dgm:pt>
    <dgm:pt modelId="{1CD8B048-43A1-4250-8E81-C5A458E6B03E}" type="sibTrans" cxnId="{390B4A33-9C28-4BE0-A0E8-D0AC6D866523}">
      <dgm:prSet/>
      <dgm:spPr/>
      <dgm:t>
        <a:bodyPr/>
        <a:lstStyle/>
        <a:p>
          <a:endParaRPr lang="en-US" sz="2800"/>
        </a:p>
      </dgm:t>
    </dgm:pt>
    <dgm:pt modelId="{9743FA99-7112-487B-8689-4BD77F27C7EC}">
      <dgm:prSet custT="1"/>
      <dgm:spPr/>
      <dgm:t>
        <a:bodyPr/>
        <a:lstStyle/>
        <a:p>
          <a:r>
            <a:rPr lang="en-US" sz="2000"/>
            <a:t>Support from partners, friends, and family</a:t>
          </a:r>
        </a:p>
      </dgm:t>
    </dgm:pt>
    <dgm:pt modelId="{17E4ACED-1182-4B1F-A11D-48739DC4EDBB}" type="parTrans" cxnId="{97F54811-24E0-4B04-B1B9-08F3D00C2A77}">
      <dgm:prSet/>
      <dgm:spPr/>
      <dgm:t>
        <a:bodyPr/>
        <a:lstStyle/>
        <a:p>
          <a:endParaRPr lang="en-US" sz="2800"/>
        </a:p>
      </dgm:t>
    </dgm:pt>
    <dgm:pt modelId="{B9E1E5E0-D108-4FD2-BCB3-C1AEF214F426}" type="sibTrans" cxnId="{97F54811-24E0-4B04-B1B9-08F3D00C2A77}">
      <dgm:prSet/>
      <dgm:spPr/>
      <dgm:t>
        <a:bodyPr/>
        <a:lstStyle/>
        <a:p>
          <a:endParaRPr lang="en-US" sz="2800"/>
        </a:p>
      </dgm:t>
    </dgm:pt>
    <dgm:pt modelId="{BF2360EF-3009-472D-9C36-EC5B84952A38}">
      <dgm:prSet custT="1"/>
      <dgm:spPr/>
      <dgm:t>
        <a:bodyPr/>
        <a:lstStyle/>
        <a:p>
          <a:r>
            <a:rPr lang="en-US" sz="2000"/>
            <a:t>Feeling connected to others</a:t>
          </a:r>
        </a:p>
      </dgm:t>
    </dgm:pt>
    <dgm:pt modelId="{EFFB7A96-112F-4DA7-835C-B300D1D7176B}" type="parTrans" cxnId="{AD5CC7DE-C7BF-487E-8544-3752C75B3AD1}">
      <dgm:prSet/>
      <dgm:spPr/>
      <dgm:t>
        <a:bodyPr/>
        <a:lstStyle/>
        <a:p>
          <a:endParaRPr lang="en-US" sz="2800"/>
        </a:p>
      </dgm:t>
    </dgm:pt>
    <dgm:pt modelId="{C62DD622-CC98-4902-A2C3-4B88CB8D5DDE}" type="sibTrans" cxnId="{AD5CC7DE-C7BF-487E-8544-3752C75B3AD1}">
      <dgm:prSet/>
      <dgm:spPr/>
      <dgm:t>
        <a:bodyPr/>
        <a:lstStyle/>
        <a:p>
          <a:endParaRPr lang="en-US" sz="2800"/>
        </a:p>
      </dgm:t>
    </dgm:pt>
    <dgm:pt modelId="{F6357074-B544-4468-BEC6-B71AF79AEFA9}">
      <dgm:prSet custT="1"/>
      <dgm:spPr/>
      <dgm:t>
        <a:bodyPr/>
        <a:lstStyle/>
        <a:p>
          <a:r>
            <a:rPr lang="en-US" sz="2000"/>
            <a:t>Community</a:t>
          </a:r>
        </a:p>
      </dgm:t>
    </dgm:pt>
    <dgm:pt modelId="{54860FF7-46E2-4FE2-94B3-3387CE67C552}" type="parTrans" cxnId="{AD708E51-A034-4C5E-B11B-8F23E442772E}">
      <dgm:prSet/>
      <dgm:spPr/>
      <dgm:t>
        <a:bodyPr/>
        <a:lstStyle/>
        <a:p>
          <a:endParaRPr lang="en-US" sz="2800"/>
        </a:p>
      </dgm:t>
    </dgm:pt>
    <dgm:pt modelId="{CD6EC390-91FF-4DE9-BC1A-98260F0A2622}" type="sibTrans" cxnId="{AD708E51-A034-4C5E-B11B-8F23E442772E}">
      <dgm:prSet/>
      <dgm:spPr/>
      <dgm:t>
        <a:bodyPr/>
        <a:lstStyle/>
        <a:p>
          <a:endParaRPr lang="en-US" sz="2800"/>
        </a:p>
      </dgm:t>
    </dgm:pt>
    <dgm:pt modelId="{821B885F-FCCE-4209-A05C-45F657E246B7}">
      <dgm:prSet custT="1"/>
      <dgm:spPr/>
      <dgm:t>
        <a:bodyPr/>
        <a:lstStyle/>
        <a:p>
          <a:r>
            <a:rPr lang="en-US" sz="2000"/>
            <a:t>Feeling connected to school, community and other social institutions</a:t>
          </a:r>
        </a:p>
      </dgm:t>
    </dgm:pt>
    <dgm:pt modelId="{C01F4170-F0DB-4F46-A591-B296FDC31921}" type="parTrans" cxnId="{F6BC56E4-95EC-4B41-A00D-3505AB328F86}">
      <dgm:prSet/>
      <dgm:spPr/>
      <dgm:t>
        <a:bodyPr/>
        <a:lstStyle/>
        <a:p>
          <a:endParaRPr lang="en-US" sz="2800"/>
        </a:p>
      </dgm:t>
    </dgm:pt>
    <dgm:pt modelId="{11CAE0E7-DFC2-499E-AF1F-403D38D48722}" type="sibTrans" cxnId="{F6BC56E4-95EC-4B41-A00D-3505AB328F86}">
      <dgm:prSet/>
      <dgm:spPr/>
      <dgm:t>
        <a:bodyPr/>
        <a:lstStyle/>
        <a:p>
          <a:endParaRPr lang="en-US" sz="2800"/>
        </a:p>
      </dgm:t>
    </dgm:pt>
    <dgm:pt modelId="{D95EBADD-C7D4-4CF8-8D4D-57D8792E8F41}">
      <dgm:prSet custT="1"/>
      <dgm:spPr/>
      <dgm:t>
        <a:bodyPr/>
        <a:lstStyle/>
        <a:p>
          <a:r>
            <a:rPr lang="en-US" sz="2000"/>
            <a:t>Availability of consistent and high quality physical and behavioral healthcare</a:t>
          </a:r>
        </a:p>
      </dgm:t>
    </dgm:pt>
    <dgm:pt modelId="{324798A2-12F0-485F-8069-BC91565242BB}" type="parTrans" cxnId="{0531936E-CBC4-46E2-8D10-D0D023B102A0}">
      <dgm:prSet/>
      <dgm:spPr/>
      <dgm:t>
        <a:bodyPr/>
        <a:lstStyle/>
        <a:p>
          <a:endParaRPr lang="en-US" sz="2800"/>
        </a:p>
      </dgm:t>
    </dgm:pt>
    <dgm:pt modelId="{2C385B66-3E80-4AEE-BA1B-510CB36B9529}" type="sibTrans" cxnId="{0531936E-CBC4-46E2-8D10-D0D023B102A0}">
      <dgm:prSet/>
      <dgm:spPr/>
      <dgm:t>
        <a:bodyPr/>
        <a:lstStyle/>
        <a:p>
          <a:endParaRPr lang="en-US" sz="2800"/>
        </a:p>
      </dgm:t>
    </dgm:pt>
    <dgm:pt modelId="{1957F22D-BFF0-4FC6-BB80-FFC2C7C2C0CB}">
      <dgm:prSet custT="1"/>
      <dgm:spPr/>
      <dgm:t>
        <a:bodyPr/>
        <a:lstStyle/>
        <a:p>
          <a:r>
            <a:rPr lang="en-US" sz="2000"/>
            <a:t>Societal</a:t>
          </a:r>
        </a:p>
      </dgm:t>
    </dgm:pt>
    <dgm:pt modelId="{25F1195F-6B21-4AA7-A9CE-FBA24C79D74D}" type="parTrans" cxnId="{B513C657-A3B5-465D-9E43-095B08CEDCB0}">
      <dgm:prSet/>
      <dgm:spPr/>
      <dgm:t>
        <a:bodyPr/>
        <a:lstStyle/>
        <a:p>
          <a:endParaRPr lang="en-US" sz="2800"/>
        </a:p>
      </dgm:t>
    </dgm:pt>
    <dgm:pt modelId="{1D68CC3A-558F-4D71-AD22-1D8C8E12CCFF}" type="sibTrans" cxnId="{B513C657-A3B5-465D-9E43-095B08CEDCB0}">
      <dgm:prSet/>
      <dgm:spPr/>
      <dgm:t>
        <a:bodyPr/>
        <a:lstStyle/>
        <a:p>
          <a:endParaRPr lang="en-US" sz="2800"/>
        </a:p>
      </dgm:t>
    </dgm:pt>
    <dgm:pt modelId="{15A8A5B7-D787-4021-8E53-BEE6F08968FD}">
      <dgm:prSet custT="1"/>
      <dgm:spPr/>
      <dgm:t>
        <a:bodyPr/>
        <a:lstStyle/>
        <a:p>
          <a:r>
            <a:rPr lang="en-US" sz="2000"/>
            <a:t>Reduced access to lethal means of suicide among people at risk</a:t>
          </a:r>
        </a:p>
      </dgm:t>
    </dgm:pt>
    <dgm:pt modelId="{ACB976D3-C6EB-4ACB-B999-4F7AC651E2B9}" type="parTrans" cxnId="{8BC043CF-872B-4E92-8C5B-42ED0677813E}">
      <dgm:prSet/>
      <dgm:spPr/>
      <dgm:t>
        <a:bodyPr/>
        <a:lstStyle/>
        <a:p>
          <a:endParaRPr lang="en-US" sz="2800"/>
        </a:p>
      </dgm:t>
    </dgm:pt>
    <dgm:pt modelId="{C3A93646-DD70-49DA-9FA6-4DA5705805C6}" type="sibTrans" cxnId="{8BC043CF-872B-4E92-8C5B-42ED0677813E}">
      <dgm:prSet/>
      <dgm:spPr/>
      <dgm:t>
        <a:bodyPr/>
        <a:lstStyle/>
        <a:p>
          <a:endParaRPr lang="en-US" sz="2800"/>
        </a:p>
      </dgm:t>
    </dgm:pt>
    <dgm:pt modelId="{0DB7A757-4915-42EE-B84B-C3A2533F4785}">
      <dgm:prSet custT="1"/>
      <dgm:spPr/>
      <dgm:t>
        <a:bodyPr/>
        <a:lstStyle/>
        <a:p>
          <a:r>
            <a:rPr lang="en-US" sz="2000"/>
            <a:t>Cultural, Religious, or moral objections to suicide</a:t>
          </a:r>
        </a:p>
      </dgm:t>
    </dgm:pt>
    <dgm:pt modelId="{73138195-5AAB-4CC6-A8DE-92F0AB4485DF}" type="parTrans" cxnId="{D73FF321-7AAF-4302-9996-9E2881EC3654}">
      <dgm:prSet/>
      <dgm:spPr/>
      <dgm:t>
        <a:bodyPr/>
        <a:lstStyle/>
        <a:p>
          <a:endParaRPr lang="en-US" sz="2800"/>
        </a:p>
      </dgm:t>
    </dgm:pt>
    <dgm:pt modelId="{1635ED82-6ED8-43EA-A60B-5B1B06F59692}" type="sibTrans" cxnId="{D73FF321-7AAF-4302-9996-9E2881EC3654}">
      <dgm:prSet/>
      <dgm:spPr/>
      <dgm:t>
        <a:bodyPr/>
        <a:lstStyle/>
        <a:p>
          <a:endParaRPr lang="en-US" sz="2800"/>
        </a:p>
      </dgm:t>
    </dgm:pt>
    <dgm:pt modelId="{235407A1-8952-4928-B721-BEAEE231C989}" type="pres">
      <dgm:prSet presAssocID="{0C516C09-1B95-40AC-99B1-5A8734DDB7B4}" presName="linear" presStyleCnt="0">
        <dgm:presLayoutVars>
          <dgm:dir/>
          <dgm:animLvl val="lvl"/>
          <dgm:resizeHandles val="exact"/>
        </dgm:presLayoutVars>
      </dgm:prSet>
      <dgm:spPr/>
    </dgm:pt>
    <dgm:pt modelId="{AA8391CC-6BA2-4064-B85B-17AC6DB1A212}" type="pres">
      <dgm:prSet presAssocID="{2ED9C741-2606-451D-80BB-57D6E5F640EB}" presName="parentLin" presStyleCnt="0"/>
      <dgm:spPr/>
    </dgm:pt>
    <dgm:pt modelId="{4479400C-20B4-4265-A120-7C3938D1C7D2}" type="pres">
      <dgm:prSet presAssocID="{2ED9C741-2606-451D-80BB-57D6E5F640EB}" presName="parentLeftMargin" presStyleLbl="node1" presStyleIdx="0" presStyleCnt="4"/>
      <dgm:spPr/>
    </dgm:pt>
    <dgm:pt modelId="{74F283A2-142F-4193-A75E-D4FF3E78AE50}" type="pres">
      <dgm:prSet presAssocID="{2ED9C741-2606-451D-80BB-57D6E5F640EB}" presName="parentText" presStyleLbl="node1" presStyleIdx="0" presStyleCnt="4">
        <dgm:presLayoutVars>
          <dgm:chMax val="0"/>
          <dgm:bulletEnabled val="1"/>
        </dgm:presLayoutVars>
      </dgm:prSet>
      <dgm:spPr/>
    </dgm:pt>
    <dgm:pt modelId="{B4C11022-FCC4-4623-8CBC-A7C8653667EB}" type="pres">
      <dgm:prSet presAssocID="{2ED9C741-2606-451D-80BB-57D6E5F640EB}" presName="negativeSpace" presStyleCnt="0"/>
      <dgm:spPr/>
    </dgm:pt>
    <dgm:pt modelId="{E66E7EAF-155E-4B6A-AA9A-EBC0C281D871}" type="pres">
      <dgm:prSet presAssocID="{2ED9C741-2606-451D-80BB-57D6E5F640EB}" presName="childText" presStyleLbl="conFgAcc1" presStyleIdx="0" presStyleCnt="4">
        <dgm:presLayoutVars>
          <dgm:bulletEnabled val="1"/>
        </dgm:presLayoutVars>
      </dgm:prSet>
      <dgm:spPr/>
    </dgm:pt>
    <dgm:pt modelId="{225F2A54-8591-4070-9A5A-512390F512A5}" type="pres">
      <dgm:prSet presAssocID="{3C999E14-6814-48FE-B076-F994012A21D3}" presName="spaceBetweenRectangles" presStyleCnt="0"/>
      <dgm:spPr/>
    </dgm:pt>
    <dgm:pt modelId="{EC4A2BA9-E7CB-4441-B6F5-43464D0BF48B}" type="pres">
      <dgm:prSet presAssocID="{DB6257C2-6E3F-4410-90D0-4F7F6CB16AFE}" presName="parentLin" presStyleCnt="0"/>
      <dgm:spPr/>
    </dgm:pt>
    <dgm:pt modelId="{F2980401-2636-4CC2-9853-0B628C84E2EF}" type="pres">
      <dgm:prSet presAssocID="{DB6257C2-6E3F-4410-90D0-4F7F6CB16AFE}" presName="parentLeftMargin" presStyleLbl="node1" presStyleIdx="0" presStyleCnt="4"/>
      <dgm:spPr/>
    </dgm:pt>
    <dgm:pt modelId="{311AC54F-DBD0-4325-B2D9-226832E69FCD}" type="pres">
      <dgm:prSet presAssocID="{DB6257C2-6E3F-4410-90D0-4F7F6CB16AFE}" presName="parentText" presStyleLbl="node1" presStyleIdx="1" presStyleCnt="4">
        <dgm:presLayoutVars>
          <dgm:chMax val="0"/>
          <dgm:bulletEnabled val="1"/>
        </dgm:presLayoutVars>
      </dgm:prSet>
      <dgm:spPr/>
    </dgm:pt>
    <dgm:pt modelId="{CC4FED5C-1ECC-41BB-9B16-DE42BCC48B80}" type="pres">
      <dgm:prSet presAssocID="{DB6257C2-6E3F-4410-90D0-4F7F6CB16AFE}" presName="negativeSpace" presStyleCnt="0"/>
      <dgm:spPr/>
    </dgm:pt>
    <dgm:pt modelId="{54583BE4-C10E-423B-A0EC-C01886D33C23}" type="pres">
      <dgm:prSet presAssocID="{DB6257C2-6E3F-4410-90D0-4F7F6CB16AFE}" presName="childText" presStyleLbl="conFgAcc1" presStyleIdx="1" presStyleCnt="4">
        <dgm:presLayoutVars>
          <dgm:bulletEnabled val="1"/>
        </dgm:presLayoutVars>
      </dgm:prSet>
      <dgm:spPr/>
    </dgm:pt>
    <dgm:pt modelId="{9F527B2F-1046-4DEC-984E-FD0BC157077E}" type="pres">
      <dgm:prSet presAssocID="{1CD8B048-43A1-4250-8E81-C5A458E6B03E}" presName="spaceBetweenRectangles" presStyleCnt="0"/>
      <dgm:spPr/>
    </dgm:pt>
    <dgm:pt modelId="{84E73E39-72D5-42DC-90A3-909F9E01A576}" type="pres">
      <dgm:prSet presAssocID="{F6357074-B544-4468-BEC6-B71AF79AEFA9}" presName="parentLin" presStyleCnt="0"/>
      <dgm:spPr/>
    </dgm:pt>
    <dgm:pt modelId="{EEB1B8BB-85E4-4954-9BE1-72E397CD8117}" type="pres">
      <dgm:prSet presAssocID="{F6357074-B544-4468-BEC6-B71AF79AEFA9}" presName="parentLeftMargin" presStyleLbl="node1" presStyleIdx="1" presStyleCnt="4"/>
      <dgm:spPr/>
    </dgm:pt>
    <dgm:pt modelId="{5510C422-3036-4DF9-9C08-5CEEDA79324D}" type="pres">
      <dgm:prSet presAssocID="{F6357074-B544-4468-BEC6-B71AF79AEFA9}" presName="parentText" presStyleLbl="node1" presStyleIdx="2" presStyleCnt="4">
        <dgm:presLayoutVars>
          <dgm:chMax val="0"/>
          <dgm:bulletEnabled val="1"/>
        </dgm:presLayoutVars>
      </dgm:prSet>
      <dgm:spPr/>
    </dgm:pt>
    <dgm:pt modelId="{455B0AA3-591D-41C3-8DB1-250B8A49E9BE}" type="pres">
      <dgm:prSet presAssocID="{F6357074-B544-4468-BEC6-B71AF79AEFA9}" presName="negativeSpace" presStyleCnt="0"/>
      <dgm:spPr/>
    </dgm:pt>
    <dgm:pt modelId="{A47F36DA-BDC2-4E84-896B-C281B26F8139}" type="pres">
      <dgm:prSet presAssocID="{F6357074-B544-4468-BEC6-B71AF79AEFA9}" presName="childText" presStyleLbl="conFgAcc1" presStyleIdx="2" presStyleCnt="4">
        <dgm:presLayoutVars>
          <dgm:bulletEnabled val="1"/>
        </dgm:presLayoutVars>
      </dgm:prSet>
      <dgm:spPr/>
    </dgm:pt>
    <dgm:pt modelId="{98D63D54-0534-4A37-B4C3-B0E4741825E4}" type="pres">
      <dgm:prSet presAssocID="{CD6EC390-91FF-4DE9-BC1A-98260F0A2622}" presName="spaceBetweenRectangles" presStyleCnt="0"/>
      <dgm:spPr/>
    </dgm:pt>
    <dgm:pt modelId="{52B1BDBC-C138-4156-9131-4009E12BC2EE}" type="pres">
      <dgm:prSet presAssocID="{1957F22D-BFF0-4FC6-BB80-FFC2C7C2C0CB}" presName="parentLin" presStyleCnt="0"/>
      <dgm:spPr/>
    </dgm:pt>
    <dgm:pt modelId="{3C24672C-3DFF-4AA7-B602-2E808F0D132D}" type="pres">
      <dgm:prSet presAssocID="{1957F22D-BFF0-4FC6-BB80-FFC2C7C2C0CB}" presName="parentLeftMargin" presStyleLbl="node1" presStyleIdx="2" presStyleCnt="4"/>
      <dgm:spPr/>
    </dgm:pt>
    <dgm:pt modelId="{E118FB25-052D-4B9F-A2A0-A5E4232168F3}" type="pres">
      <dgm:prSet presAssocID="{1957F22D-BFF0-4FC6-BB80-FFC2C7C2C0CB}" presName="parentText" presStyleLbl="node1" presStyleIdx="3" presStyleCnt="4">
        <dgm:presLayoutVars>
          <dgm:chMax val="0"/>
          <dgm:bulletEnabled val="1"/>
        </dgm:presLayoutVars>
      </dgm:prSet>
      <dgm:spPr/>
    </dgm:pt>
    <dgm:pt modelId="{8114EA2E-F199-481B-82AF-BCE16636DF90}" type="pres">
      <dgm:prSet presAssocID="{1957F22D-BFF0-4FC6-BB80-FFC2C7C2C0CB}" presName="negativeSpace" presStyleCnt="0"/>
      <dgm:spPr/>
    </dgm:pt>
    <dgm:pt modelId="{55BC5A17-625E-4AA3-8BC4-1A4A984FD123}" type="pres">
      <dgm:prSet presAssocID="{1957F22D-BFF0-4FC6-BB80-FFC2C7C2C0CB}" presName="childText" presStyleLbl="conFgAcc1" presStyleIdx="3" presStyleCnt="4">
        <dgm:presLayoutVars>
          <dgm:bulletEnabled val="1"/>
        </dgm:presLayoutVars>
      </dgm:prSet>
      <dgm:spPr/>
    </dgm:pt>
  </dgm:ptLst>
  <dgm:cxnLst>
    <dgm:cxn modelId="{29306E09-9177-466E-A6CD-6A7C2F7EA0C3}" type="presOf" srcId="{1957F22D-BFF0-4FC6-BB80-FFC2C7C2C0CB}" destId="{E118FB25-052D-4B9F-A2A0-A5E4232168F3}" srcOrd="1" destOrd="0" presId="urn:microsoft.com/office/officeart/2005/8/layout/list1"/>
    <dgm:cxn modelId="{2365580C-540B-4063-89B2-C56A0A2A89B3}" srcId="{0C516C09-1B95-40AC-99B1-5A8734DDB7B4}" destId="{2ED9C741-2606-451D-80BB-57D6E5F640EB}" srcOrd="0" destOrd="0" parTransId="{3011E438-D364-46DC-89E8-E7354AC766DE}" sibTransId="{3C999E14-6814-48FE-B076-F994012A21D3}"/>
    <dgm:cxn modelId="{97F54811-24E0-4B04-B1B9-08F3D00C2A77}" srcId="{DB6257C2-6E3F-4410-90D0-4F7F6CB16AFE}" destId="{9743FA99-7112-487B-8689-4BD77F27C7EC}" srcOrd="0" destOrd="0" parTransId="{17E4ACED-1182-4B1F-A11D-48739DC4EDBB}" sibTransId="{B9E1E5E0-D108-4FD2-BCB3-C1AEF214F426}"/>
    <dgm:cxn modelId="{3F0D5B14-67A7-4925-A650-0BCDBA51EB38}" type="presOf" srcId="{821B885F-FCCE-4209-A05C-45F657E246B7}" destId="{A47F36DA-BDC2-4E84-896B-C281B26F8139}" srcOrd="0" destOrd="0" presId="urn:microsoft.com/office/officeart/2005/8/layout/list1"/>
    <dgm:cxn modelId="{CBC4CA19-0AF0-43AA-BAC7-4BE783BA938F}" type="presOf" srcId="{D95EBADD-C7D4-4CF8-8D4D-57D8792E8F41}" destId="{A47F36DA-BDC2-4E84-896B-C281B26F8139}" srcOrd="0" destOrd="1" presId="urn:microsoft.com/office/officeart/2005/8/layout/list1"/>
    <dgm:cxn modelId="{AF263421-8470-4966-AC24-93868367A50B}" type="presOf" srcId="{2ED9C741-2606-451D-80BB-57D6E5F640EB}" destId="{4479400C-20B4-4265-A120-7C3938D1C7D2}" srcOrd="0" destOrd="0" presId="urn:microsoft.com/office/officeart/2005/8/layout/list1"/>
    <dgm:cxn modelId="{D73FF321-7AAF-4302-9996-9E2881EC3654}" srcId="{1957F22D-BFF0-4FC6-BB80-FFC2C7C2C0CB}" destId="{0DB7A757-4915-42EE-B84B-C3A2533F4785}" srcOrd="1" destOrd="0" parTransId="{73138195-5AAB-4CC6-A8DE-92F0AB4485DF}" sibTransId="{1635ED82-6ED8-43EA-A60B-5B1B06F59692}"/>
    <dgm:cxn modelId="{AD0D3428-068E-471E-886A-594BDB386EBF}" srcId="{2ED9C741-2606-451D-80BB-57D6E5F640EB}" destId="{89414EB7-0C66-4287-B1A7-8C6AB71EC0E0}" srcOrd="1" destOrd="0" parTransId="{FBB25988-3800-408A-81E6-A8694D663A58}" sibTransId="{7847B40A-64AE-48D7-91C6-C78C7C131A9A}"/>
    <dgm:cxn modelId="{390B4A33-9C28-4BE0-A0E8-D0AC6D866523}" srcId="{0C516C09-1B95-40AC-99B1-5A8734DDB7B4}" destId="{DB6257C2-6E3F-4410-90D0-4F7F6CB16AFE}" srcOrd="1" destOrd="0" parTransId="{0142E1B7-296D-40EF-AB7D-B82B961FD889}" sibTransId="{1CD8B048-43A1-4250-8E81-C5A458E6B03E}"/>
    <dgm:cxn modelId="{AF141760-5868-4909-BFF8-1726B3C29CD1}" srcId="{2ED9C741-2606-451D-80BB-57D6E5F640EB}" destId="{0B8CCEDC-3AC6-4A54-B599-70A8B5D02AF2}" srcOrd="2" destOrd="0" parTransId="{7575B444-B427-4305-997F-EFD503E2C4FB}" sibTransId="{D023BBDB-3E49-4FE3-9B88-9A79952B695E}"/>
    <dgm:cxn modelId="{C822C546-F734-481A-97F2-E42C29611510}" type="presOf" srcId="{DB6257C2-6E3F-4410-90D0-4F7F6CB16AFE}" destId="{311AC54F-DBD0-4325-B2D9-226832E69FCD}" srcOrd="1" destOrd="0" presId="urn:microsoft.com/office/officeart/2005/8/layout/list1"/>
    <dgm:cxn modelId="{F29CE947-E4B3-421D-B7E2-93385F53E876}" type="presOf" srcId="{F6357074-B544-4468-BEC6-B71AF79AEFA9}" destId="{EEB1B8BB-85E4-4954-9BE1-72E397CD8117}" srcOrd="0" destOrd="0" presId="urn:microsoft.com/office/officeart/2005/8/layout/list1"/>
    <dgm:cxn modelId="{606C864D-9747-4A59-BA1B-46BC19F23FCE}" type="presOf" srcId="{2ED9C741-2606-451D-80BB-57D6E5F640EB}" destId="{74F283A2-142F-4193-A75E-D4FF3E78AE50}" srcOrd="1" destOrd="0" presId="urn:microsoft.com/office/officeart/2005/8/layout/list1"/>
    <dgm:cxn modelId="{0531936E-CBC4-46E2-8D10-D0D023B102A0}" srcId="{F6357074-B544-4468-BEC6-B71AF79AEFA9}" destId="{D95EBADD-C7D4-4CF8-8D4D-57D8792E8F41}" srcOrd="1" destOrd="0" parTransId="{324798A2-12F0-485F-8069-BC91565242BB}" sibTransId="{2C385B66-3E80-4AEE-BA1B-510CB36B9529}"/>
    <dgm:cxn modelId="{AD708E51-A034-4C5E-B11B-8F23E442772E}" srcId="{0C516C09-1B95-40AC-99B1-5A8734DDB7B4}" destId="{F6357074-B544-4468-BEC6-B71AF79AEFA9}" srcOrd="2" destOrd="0" parTransId="{54860FF7-46E2-4FE2-94B3-3387CE67C552}" sibTransId="{CD6EC390-91FF-4DE9-BC1A-98260F0A2622}"/>
    <dgm:cxn modelId="{B513C657-A3B5-465D-9E43-095B08CEDCB0}" srcId="{0C516C09-1B95-40AC-99B1-5A8734DDB7B4}" destId="{1957F22D-BFF0-4FC6-BB80-FFC2C7C2C0CB}" srcOrd="3" destOrd="0" parTransId="{25F1195F-6B21-4AA7-A9CE-FBA24C79D74D}" sibTransId="{1D68CC3A-558F-4D71-AD22-1D8C8E12CCFF}"/>
    <dgm:cxn modelId="{EE6CA79D-E7C2-4C6D-AE92-6D3EB911FAC6}" type="presOf" srcId="{15A8A5B7-D787-4021-8E53-BEE6F08968FD}" destId="{55BC5A17-625E-4AA3-8BC4-1A4A984FD123}" srcOrd="0" destOrd="0" presId="urn:microsoft.com/office/officeart/2005/8/layout/list1"/>
    <dgm:cxn modelId="{AACE5FAC-1249-4D6C-8169-E3EC3B546692}" type="presOf" srcId="{0DB7A757-4915-42EE-B84B-C3A2533F4785}" destId="{55BC5A17-625E-4AA3-8BC4-1A4A984FD123}" srcOrd="0" destOrd="1" presId="urn:microsoft.com/office/officeart/2005/8/layout/list1"/>
    <dgm:cxn modelId="{4B1BEAB7-9C93-423B-9F04-63ECB5303AC2}" type="presOf" srcId="{DB6257C2-6E3F-4410-90D0-4F7F6CB16AFE}" destId="{F2980401-2636-4CC2-9853-0B628C84E2EF}" srcOrd="0" destOrd="0" presId="urn:microsoft.com/office/officeart/2005/8/layout/list1"/>
    <dgm:cxn modelId="{7F0102C9-2AB2-4EA9-864F-B58BD4617F59}" srcId="{2ED9C741-2606-451D-80BB-57D6E5F640EB}" destId="{68D268E2-4326-4F4D-BECE-271EFB0F9E4D}" srcOrd="0" destOrd="0" parTransId="{E67A1715-EEA7-467E-BF68-2B5EFB3887FD}" sibTransId="{5B62926B-CACF-47FF-A66D-DD785DF268C4}"/>
    <dgm:cxn modelId="{B47088CA-CC25-4F33-84B9-E8C28A934917}" type="presOf" srcId="{BF2360EF-3009-472D-9C36-EC5B84952A38}" destId="{54583BE4-C10E-423B-A0EC-C01886D33C23}" srcOrd="0" destOrd="1" presId="urn:microsoft.com/office/officeart/2005/8/layout/list1"/>
    <dgm:cxn modelId="{8BC043CF-872B-4E92-8C5B-42ED0677813E}" srcId="{1957F22D-BFF0-4FC6-BB80-FFC2C7C2C0CB}" destId="{15A8A5B7-D787-4021-8E53-BEE6F08968FD}" srcOrd="0" destOrd="0" parTransId="{ACB976D3-C6EB-4ACB-B999-4F7AC651E2B9}" sibTransId="{C3A93646-DD70-49DA-9FA6-4DA5705805C6}"/>
    <dgm:cxn modelId="{BD90A4D5-DE11-4AED-A4CC-29E29FC76853}" type="presOf" srcId="{0C516C09-1B95-40AC-99B1-5A8734DDB7B4}" destId="{235407A1-8952-4928-B721-BEAEE231C989}" srcOrd="0" destOrd="0" presId="urn:microsoft.com/office/officeart/2005/8/layout/list1"/>
    <dgm:cxn modelId="{AD5CC7DE-C7BF-487E-8544-3752C75B3AD1}" srcId="{DB6257C2-6E3F-4410-90D0-4F7F6CB16AFE}" destId="{BF2360EF-3009-472D-9C36-EC5B84952A38}" srcOrd="1" destOrd="0" parTransId="{EFFB7A96-112F-4DA7-835C-B300D1D7176B}" sibTransId="{C62DD622-CC98-4902-A2C3-4B88CB8D5DDE}"/>
    <dgm:cxn modelId="{07F968E1-A4B4-4D54-930E-5DD88844D389}" type="presOf" srcId="{89414EB7-0C66-4287-B1A7-8C6AB71EC0E0}" destId="{E66E7EAF-155E-4B6A-AA9A-EBC0C281D871}" srcOrd="0" destOrd="1" presId="urn:microsoft.com/office/officeart/2005/8/layout/list1"/>
    <dgm:cxn modelId="{83BA7DE1-BCC2-4F91-B5E0-D13E891C4810}" type="presOf" srcId="{0B8CCEDC-3AC6-4A54-B599-70A8B5D02AF2}" destId="{E66E7EAF-155E-4B6A-AA9A-EBC0C281D871}" srcOrd="0" destOrd="2" presId="urn:microsoft.com/office/officeart/2005/8/layout/list1"/>
    <dgm:cxn modelId="{F6BC56E4-95EC-4B41-A00D-3505AB328F86}" srcId="{F6357074-B544-4468-BEC6-B71AF79AEFA9}" destId="{821B885F-FCCE-4209-A05C-45F657E246B7}" srcOrd="0" destOrd="0" parTransId="{C01F4170-F0DB-4F46-A591-B296FDC31921}" sibTransId="{11CAE0E7-DFC2-499E-AF1F-403D38D48722}"/>
    <dgm:cxn modelId="{931C34EE-D2A3-4B9B-A3A0-7EE8DEE25310}" type="presOf" srcId="{1957F22D-BFF0-4FC6-BB80-FFC2C7C2C0CB}" destId="{3C24672C-3DFF-4AA7-B602-2E808F0D132D}" srcOrd="0" destOrd="0" presId="urn:microsoft.com/office/officeart/2005/8/layout/list1"/>
    <dgm:cxn modelId="{88DDA9EF-CAF2-44AE-BC2E-144ABA38598A}" type="presOf" srcId="{9743FA99-7112-487B-8689-4BD77F27C7EC}" destId="{54583BE4-C10E-423B-A0EC-C01886D33C23}" srcOrd="0" destOrd="0" presId="urn:microsoft.com/office/officeart/2005/8/layout/list1"/>
    <dgm:cxn modelId="{5A737EF1-EF3C-4E86-93C5-8ECA7A62B1C6}" type="presOf" srcId="{F6357074-B544-4468-BEC6-B71AF79AEFA9}" destId="{5510C422-3036-4DF9-9C08-5CEEDA79324D}" srcOrd="1" destOrd="0" presId="urn:microsoft.com/office/officeart/2005/8/layout/list1"/>
    <dgm:cxn modelId="{788458F2-E0A0-4021-B216-104CCA9BB964}" type="presOf" srcId="{68D268E2-4326-4F4D-BECE-271EFB0F9E4D}" destId="{E66E7EAF-155E-4B6A-AA9A-EBC0C281D871}" srcOrd="0" destOrd="0" presId="urn:microsoft.com/office/officeart/2005/8/layout/list1"/>
    <dgm:cxn modelId="{F8E5D34D-071D-4D0D-8054-F31044A891E5}" type="presParOf" srcId="{235407A1-8952-4928-B721-BEAEE231C989}" destId="{AA8391CC-6BA2-4064-B85B-17AC6DB1A212}" srcOrd="0" destOrd="0" presId="urn:microsoft.com/office/officeart/2005/8/layout/list1"/>
    <dgm:cxn modelId="{DDC40D09-E99F-427A-A116-0D161C80306B}" type="presParOf" srcId="{AA8391CC-6BA2-4064-B85B-17AC6DB1A212}" destId="{4479400C-20B4-4265-A120-7C3938D1C7D2}" srcOrd="0" destOrd="0" presId="urn:microsoft.com/office/officeart/2005/8/layout/list1"/>
    <dgm:cxn modelId="{8E59F8B9-3F73-4F0E-8AE3-84A333065D10}" type="presParOf" srcId="{AA8391CC-6BA2-4064-B85B-17AC6DB1A212}" destId="{74F283A2-142F-4193-A75E-D4FF3E78AE50}" srcOrd="1" destOrd="0" presId="urn:microsoft.com/office/officeart/2005/8/layout/list1"/>
    <dgm:cxn modelId="{7DBB41CD-3606-4128-AC49-73AC5783FF6A}" type="presParOf" srcId="{235407A1-8952-4928-B721-BEAEE231C989}" destId="{B4C11022-FCC4-4623-8CBC-A7C8653667EB}" srcOrd="1" destOrd="0" presId="urn:microsoft.com/office/officeart/2005/8/layout/list1"/>
    <dgm:cxn modelId="{20EE74A0-B65F-4421-ACE9-31637CAF53D1}" type="presParOf" srcId="{235407A1-8952-4928-B721-BEAEE231C989}" destId="{E66E7EAF-155E-4B6A-AA9A-EBC0C281D871}" srcOrd="2" destOrd="0" presId="urn:microsoft.com/office/officeart/2005/8/layout/list1"/>
    <dgm:cxn modelId="{2CF0FB6E-73BC-45D9-AF6C-37E3BE7D7E24}" type="presParOf" srcId="{235407A1-8952-4928-B721-BEAEE231C989}" destId="{225F2A54-8591-4070-9A5A-512390F512A5}" srcOrd="3" destOrd="0" presId="urn:microsoft.com/office/officeart/2005/8/layout/list1"/>
    <dgm:cxn modelId="{1FF8840B-9B6A-47EA-90B5-C2ACB92E06BB}" type="presParOf" srcId="{235407A1-8952-4928-B721-BEAEE231C989}" destId="{EC4A2BA9-E7CB-4441-B6F5-43464D0BF48B}" srcOrd="4" destOrd="0" presId="urn:microsoft.com/office/officeart/2005/8/layout/list1"/>
    <dgm:cxn modelId="{73ACF574-625B-478D-AEB0-9000AA09AFED}" type="presParOf" srcId="{EC4A2BA9-E7CB-4441-B6F5-43464D0BF48B}" destId="{F2980401-2636-4CC2-9853-0B628C84E2EF}" srcOrd="0" destOrd="0" presId="urn:microsoft.com/office/officeart/2005/8/layout/list1"/>
    <dgm:cxn modelId="{74F44B49-D3F6-4DE7-9019-BC1B55ABF750}" type="presParOf" srcId="{EC4A2BA9-E7CB-4441-B6F5-43464D0BF48B}" destId="{311AC54F-DBD0-4325-B2D9-226832E69FCD}" srcOrd="1" destOrd="0" presId="urn:microsoft.com/office/officeart/2005/8/layout/list1"/>
    <dgm:cxn modelId="{2AA442B2-CDC7-435B-9003-9601A30CB783}" type="presParOf" srcId="{235407A1-8952-4928-B721-BEAEE231C989}" destId="{CC4FED5C-1ECC-41BB-9B16-DE42BCC48B80}" srcOrd="5" destOrd="0" presId="urn:microsoft.com/office/officeart/2005/8/layout/list1"/>
    <dgm:cxn modelId="{0A83A0A0-A4DA-4CD1-87FE-9C2472879183}" type="presParOf" srcId="{235407A1-8952-4928-B721-BEAEE231C989}" destId="{54583BE4-C10E-423B-A0EC-C01886D33C23}" srcOrd="6" destOrd="0" presId="urn:microsoft.com/office/officeart/2005/8/layout/list1"/>
    <dgm:cxn modelId="{139B3436-16E5-404E-8D74-8DB7655A42A8}" type="presParOf" srcId="{235407A1-8952-4928-B721-BEAEE231C989}" destId="{9F527B2F-1046-4DEC-984E-FD0BC157077E}" srcOrd="7" destOrd="0" presId="urn:microsoft.com/office/officeart/2005/8/layout/list1"/>
    <dgm:cxn modelId="{F5C7F3C6-7480-48B0-9240-B8BC01DC8845}" type="presParOf" srcId="{235407A1-8952-4928-B721-BEAEE231C989}" destId="{84E73E39-72D5-42DC-90A3-909F9E01A576}" srcOrd="8" destOrd="0" presId="urn:microsoft.com/office/officeart/2005/8/layout/list1"/>
    <dgm:cxn modelId="{40B17FB8-28CD-4431-82D8-E02EC3AF654A}" type="presParOf" srcId="{84E73E39-72D5-42DC-90A3-909F9E01A576}" destId="{EEB1B8BB-85E4-4954-9BE1-72E397CD8117}" srcOrd="0" destOrd="0" presId="urn:microsoft.com/office/officeart/2005/8/layout/list1"/>
    <dgm:cxn modelId="{F5B46F14-F30C-44C9-B10F-2D5075BF32B5}" type="presParOf" srcId="{84E73E39-72D5-42DC-90A3-909F9E01A576}" destId="{5510C422-3036-4DF9-9C08-5CEEDA79324D}" srcOrd="1" destOrd="0" presId="urn:microsoft.com/office/officeart/2005/8/layout/list1"/>
    <dgm:cxn modelId="{2CDE0A71-4884-4034-A507-4FF54610C838}" type="presParOf" srcId="{235407A1-8952-4928-B721-BEAEE231C989}" destId="{455B0AA3-591D-41C3-8DB1-250B8A49E9BE}" srcOrd="9" destOrd="0" presId="urn:microsoft.com/office/officeart/2005/8/layout/list1"/>
    <dgm:cxn modelId="{C773C7DE-B208-4F0C-BCC6-95EEE9CFA1F8}" type="presParOf" srcId="{235407A1-8952-4928-B721-BEAEE231C989}" destId="{A47F36DA-BDC2-4E84-896B-C281B26F8139}" srcOrd="10" destOrd="0" presId="urn:microsoft.com/office/officeart/2005/8/layout/list1"/>
    <dgm:cxn modelId="{E7FDE0A6-F25A-4C03-B656-3E6717C42AB0}" type="presParOf" srcId="{235407A1-8952-4928-B721-BEAEE231C989}" destId="{98D63D54-0534-4A37-B4C3-B0E4741825E4}" srcOrd="11" destOrd="0" presId="urn:microsoft.com/office/officeart/2005/8/layout/list1"/>
    <dgm:cxn modelId="{B3B8E2BE-5862-402A-9B37-4F9B09DD75F6}" type="presParOf" srcId="{235407A1-8952-4928-B721-BEAEE231C989}" destId="{52B1BDBC-C138-4156-9131-4009E12BC2EE}" srcOrd="12" destOrd="0" presId="urn:microsoft.com/office/officeart/2005/8/layout/list1"/>
    <dgm:cxn modelId="{F0106AC6-A3F4-4F27-9B5E-666C2F51D2B7}" type="presParOf" srcId="{52B1BDBC-C138-4156-9131-4009E12BC2EE}" destId="{3C24672C-3DFF-4AA7-B602-2E808F0D132D}" srcOrd="0" destOrd="0" presId="urn:microsoft.com/office/officeart/2005/8/layout/list1"/>
    <dgm:cxn modelId="{685305FD-E8BC-4D8E-A445-789A9AC2DCC5}" type="presParOf" srcId="{52B1BDBC-C138-4156-9131-4009E12BC2EE}" destId="{E118FB25-052D-4B9F-A2A0-A5E4232168F3}" srcOrd="1" destOrd="0" presId="urn:microsoft.com/office/officeart/2005/8/layout/list1"/>
    <dgm:cxn modelId="{19B86394-6DAE-4FE3-A020-5F477F34AFFA}" type="presParOf" srcId="{235407A1-8952-4928-B721-BEAEE231C989}" destId="{8114EA2E-F199-481B-82AF-BCE16636DF90}" srcOrd="13" destOrd="0" presId="urn:microsoft.com/office/officeart/2005/8/layout/list1"/>
    <dgm:cxn modelId="{76D0E370-EB1A-4A27-9214-E79C8A9AC461}" type="presParOf" srcId="{235407A1-8952-4928-B721-BEAEE231C989}" destId="{55BC5A17-625E-4AA3-8BC4-1A4A984FD123}"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A8A01D-2DC1-4DBD-AD47-D69DD51CD1BF}"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F3E7456-A9A5-489A-854D-BEC8411566F3}">
      <dgm:prSet/>
      <dgm:spPr/>
      <dgm:t>
        <a:bodyPr/>
        <a:lstStyle/>
        <a:p>
          <a:r>
            <a:rPr lang="en-US" dirty="0"/>
            <a:t>Immediate Safety</a:t>
          </a:r>
        </a:p>
      </dgm:t>
    </dgm:pt>
    <dgm:pt modelId="{BF3CD7AD-C99C-45E2-A3DC-AF3C1B32972B}" type="parTrans" cxnId="{8AC33E63-8E26-4B76-9214-367C803D84DE}">
      <dgm:prSet/>
      <dgm:spPr/>
      <dgm:t>
        <a:bodyPr/>
        <a:lstStyle/>
        <a:p>
          <a:endParaRPr lang="en-US"/>
        </a:p>
      </dgm:t>
    </dgm:pt>
    <dgm:pt modelId="{71C23A2C-D047-4A0D-8C9E-16BA3D2F3396}" type="sibTrans" cxnId="{8AC33E63-8E26-4B76-9214-367C803D84DE}">
      <dgm:prSet/>
      <dgm:spPr/>
      <dgm:t>
        <a:bodyPr/>
        <a:lstStyle/>
        <a:p>
          <a:endParaRPr lang="en-US"/>
        </a:p>
      </dgm:t>
    </dgm:pt>
    <dgm:pt modelId="{D45E82CD-4FF7-486D-9203-EDC99B3DEC06}">
      <dgm:prSet/>
      <dgm:spPr/>
      <dgm:t>
        <a:bodyPr/>
        <a:lstStyle/>
        <a:p>
          <a:r>
            <a:rPr lang="en-US" dirty="0"/>
            <a:t>Mandated Reporting</a:t>
          </a:r>
        </a:p>
      </dgm:t>
    </dgm:pt>
    <dgm:pt modelId="{65DFA1A5-719F-4371-BD1B-4E04946E2FEF}" type="parTrans" cxnId="{F59641CF-0A9A-4C14-A286-C14B1B7F3999}">
      <dgm:prSet/>
      <dgm:spPr/>
      <dgm:t>
        <a:bodyPr/>
        <a:lstStyle/>
        <a:p>
          <a:endParaRPr lang="en-US"/>
        </a:p>
      </dgm:t>
    </dgm:pt>
    <dgm:pt modelId="{706CEAB3-D85B-4661-9F11-2DE0AF4058D3}" type="sibTrans" cxnId="{F59641CF-0A9A-4C14-A286-C14B1B7F3999}">
      <dgm:prSet/>
      <dgm:spPr/>
      <dgm:t>
        <a:bodyPr/>
        <a:lstStyle/>
        <a:p>
          <a:endParaRPr lang="en-US"/>
        </a:p>
      </dgm:t>
    </dgm:pt>
    <dgm:pt modelId="{09A91A2F-268B-4943-8543-829CCEABFA48}">
      <dgm:prSet/>
      <dgm:spPr/>
      <dgm:t>
        <a:bodyPr/>
        <a:lstStyle/>
        <a:p>
          <a:r>
            <a:rPr lang="en-US" dirty="0"/>
            <a:t>Peers</a:t>
          </a:r>
        </a:p>
      </dgm:t>
    </dgm:pt>
    <dgm:pt modelId="{21449D02-FD00-42AE-A0E8-8CC74383EBFB}" type="parTrans" cxnId="{F887B6FA-8B18-43A0-B1A3-58929D2AE66A}">
      <dgm:prSet/>
      <dgm:spPr/>
      <dgm:t>
        <a:bodyPr/>
        <a:lstStyle/>
        <a:p>
          <a:endParaRPr lang="en-US"/>
        </a:p>
      </dgm:t>
    </dgm:pt>
    <dgm:pt modelId="{E8E56361-6911-4200-90F0-2330DDB080E8}" type="sibTrans" cxnId="{F887B6FA-8B18-43A0-B1A3-58929D2AE66A}">
      <dgm:prSet/>
      <dgm:spPr/>
      <dgm:t>
        <a:bodyPr/>
        <a:lstStyle/>
        <a:p>
          <a:endParaRPr lang="en-US"/>
        </a:p>
      </dgm:t>
    </dgm:pt>
    <dgm:pt modelId="{9EEB64D3-5B1B-4FAA-991D-41813EE315C3}" type="pres">
      <dgm:prSet presAssocID="{A0A8A01D-2DC1-4DBD-AD47-D69DD51CD1BF}" presName="vert0" presStyleCnt="0">
        <dgm:presLayoutVars>
          <dgm:dir/>
          <dgm:animOne val="branch"/>
          <dgm:animLvl val="lvl"/>
        </dgm:presLayoutVars>
      </dgm:prSet>
      <dgm:spPr/>
    </dgm:pt>
    <dgm:pt modelId="{39E0B9D4-559E-40FB-9766-EE38B2F8F8AE}" type="pres">
      <dgm:prSet presAssocID="{8F3E7456-A9A5-489A-854D-BEC8411566F3}" presName="thickLine" presStyleLbl="alignNode1" presStyleIdx="0" presStyleCnt="3"/>
      <dgm:spPr/>
    </dgm:pt>
    <dgm:pt modelId="{E33F124D-AB01-4693-B08F-067F703E7DAA}" type="pres">
      <dgm:prSet presAssocID="{8F3E7456-A9A5-489A-854D-BEC8411566F3}" presName="horz1" presStyleCnt="0"/>
      <dgm:spPr/>
    </dgm:pt>
    <dgm:pt modelId="{4DDB55C8-45E4-4747-9476-B1EF2ECCB87B}" type="pres">
      <dgm:prSet presAssocID="{8F3E7456-A9A5-489A-854D-BEC8411566F3}" presName="tx1" presStyleLbl="revTx" presStyleIdx="0" presStyleCnt="3"/>
      <dgm:spPr/>
    </dgm:pt>
    <dgm:pt modelId="{9D2B340D-6807-475B-AEC2-BEEF71CBE74C}" type="pres">
      <dgm:prSet presAssocID="{8F3E7456-A9A5-489A-854D-BEC8411566F3}" presName="vert1" presStyleCnt="0"/>
      <dgm:spPr/>
    </dgm:pt>
    <dgm:pt modelId="{0A570F85-1E98-40A4-A911-2EBF8410C826}" type="pres">
      <dgm:prSet presAssocID="{D45E82CD-4FF7-486D-9203-EDC99B3DEC06}" presName="thickLine" presStyleLbl="alignNode1" presStyleIdx="1" presStyleCnt="3"/>
      <dgm:spPr/>
    </dgm:pt>
    <dgm:pt modelId="{02F8C889-7365-4394-9AAF-E21DF4970375}" type="pres">
      <dgm:prSet presAssocID="{D45E82CD-4FF7-486D-9203-EDC99B3DEC06}" presName="horz1" presStyleCnt="0"/>
      <dgm:spPr/>
    </dgm:pt>
    <dgm:pt modelId="{00E90445-AD81-4067-96E8-CEA2B032B5B8}" type="pres">
      <dgm:prSet presAssocID="{D45E82CD-4FF7-486D-9203-EDC99B3DEC06}" presName="tx1" presStyleLbl="revTx" presStyleIdx="1" presStyleCnt="3"/>
      <dgm:spPr/>
    </dgm:pt>
    <dgm:pt modelId="{A9B19736-5522-438F-B141-06F48FBDFB83}" type="pres">
      <dgm:prSet presAssocID="{D45E82CD-4FF7-486D-9203-EDC99B3DEC06}" presName="vert1" presStyleCnt="0"/>
      <dgm:spPr/>
    </dgm:pt>
    <dgm:pt modelId="{F854D9A3-33A0-4D4B-8611-A4962CC525D9}" type="pres">
      <dgm:prSet presAssocID="{09A91A2F-268B-4943-8543-829CCEABFA48}" presName="thickLine" presStyleLbl="alignNode1" presStyleIdx="2" presStyleCnt="3"/>
      <dgm:spPr/>
    </dgm:pt>
    <dgm:pt modelId="{014967CA-BE89-43B2-BACE-1632BAC89A8E}" type="pres">
      <dgm:prSet presAssocID="{09A91A2F-268B-4943-8543-829CCEABFA48}" presName="horz1" presStyleCnt="0"/>
      <dgm:spPr/>
    </dgm:pt>
    <dgm:pt modelId="{E1DABAF8-956A-4889-8DDD-8B620A54B902}" type="pres">
      <dgm:prSet presAssocID="{09A91A2F-268B-4943-8543-829CCEABFA48}" presName="tx1" presStyleLbl="revTx" presStyleIdx="2" presStyleCnt="3"/>
      <dgm:spPr/>
    </dgm:pt>
    <dgm:pt modelId="{55440D5B-5D2F-44DA-A2E7-C5FC79FF8FEB}" type="pres">
      <dgm:prSet presAssocID="{09A91A2F-268B-4943-8543-829CCEABFA48}" presName="vert1" presStyleCnt="0"/>
      <dgm:spPr/>
    </dgm:pt>
  </dgm:ptLst>
  <dgm:cxnLst>
    <dgm:cxn modelId="{8AC33E63-8E26-4B76-9214-367C803D84DE}" srcId="{A0A8A01D-2DC1-4DBD-AD47-D69DD51CD1BF}" destId="{8F3E7456-A9A5-489A-854D-BEC8411566F3}" srcOrd="0" destOrd="0" parTransId="{BF3CD7AD-C99C-45E2-A3DC-AF3C1B32972B}" sibTransId="{71C23A2C-D047-4A0D-8C9E-16BA3D2F3396}"/>
    <dgm:cxn modelId="{E6FBFC66-2537-4780-B569-33AB9B0E7A6A}" type="presOf" srcId="{D45E82CD-4FF7-486D-9203-EDC99B3DEC06}" destId="{00E90445-AD81-4067-96E8-CEA2B032B5B8}" srcOrd="0" destOrd="0" presId="urn:microsoft.com/office/officeart/2008/layout/LinedList"/>
    <dgm:cxn modelId="{37C4F57E-8033-46F8-9D2F-701AF03E0514}" type="presOf" srcId="{A0A8A01D-2DC1-4DBD-AD47-D69DD51CD1BF}" destId="{9EEB64D3-5B1B-4FAA-991D-41813EE315C3}" srcOrd="0" destOrd="0" presId="urn:microsoft.com/office/officeart/2008/layout/LinedList"/>
    <dgm:cxn modelId="{C13F0B83-88F9-4271-AF91-A3EF1FB366CD}" type="presOf" srcId="{8F3E7456-A9A5-489A-854D-BEC8411566F3}" destId="{4DDB55C8-45E4-4747-9476-B1EF2ECCB87B}" srcOrd="0" destOrd="0" presId="urn:microsoft.com/office/officeart/2008/layout/LinedList"/>
    <dgm:cxn modelId="{F59641CF-0A9A-4C14-A286-C14B1B7F3999}" srcId="{A0A8A01D-2DC1-4DBD-AD47-D69DD51CD1BF}" destId="{D45E82CD-4FF7-486D-9203-EDC99B3DEC06}" srcOrd="1" destOrd="0" parTransId="{65DFA1A5-719F-4371-BD1B-4E04946E2FEF}" sibTransId="{706CEAB3-D85B-4661-9F11-2DE0AF4058D3}"/>
    <dgm:cxn modelId="{F887B6FA-8B18-43A0-B1A3-58929D2AE66A}" srcId="{A0A8A01D-2DC1-4DBD-AD47-D69DD51CD1BF}" destId="{09A91A2F-268B-4943-8543-829CCEABFA48}" srcOrd="2" destOrd="0" parTransId="{21449D02-FD00-42AE-A0E8-8CC74383EBFB}" sibTransId="{E8E56361-6911-4200-90F0-2330DDB080E8}"/>
    <dgm:cxn modelId="{F46A0AFE-52F0-4100-99C0-33FA04988F87}" type="presOf" srcId="{09A91A2F-268B-4943-8543-829CCEABFA48}" destId="{E1DABAF8-956A-4889-8DDD-8B620A54B902}" srcOrd="0" destOrd="0" presId="urn:microsoft.com/office/officeart/2008/layout/LinedList"/>
    <dgm:cxn modelId="{C2D92628-235A-4E4E-ABFE-084FE5EEFBE4}" type="presParOf" srcId="{9EEB64D3-5B1B-4FAA-991D-41813EE315C3}" destId="{39E0B9D4-559E-40FB-9766-EE38B2F8F8AE}" srcOrd="0" destOrd="0" presId="urn:microsoft.com/office/officeart/2008/layout/LinedList"/>
    <dgm:cxn modelId="{14B4C37A-6DD0-428B-B70E-9021C4B247BE}" type="presParOf" srcId="{9EEB64D3-5B1B-4FAA-991D-41813EE315C3}" destId="{E33F124D-AB01-4693-B08F-067F703E7DAA}" srcOrd="1" destOrd="0" presId="urn:microsoft.com/office/officeart/2008/layout/LinedList"/>
    <dgm:cxn modelId="{1499B206-1FAA-40E0-8435-DBDB8CC6B94B}" type="presParOf" srcId="{E33F124D-AB01-4693-B08F-067F703E7DAA}" destId="{4DDB55C8-45E4-4747-9476-B1EF2ECCB87B}" srcOrd="0" destOrd="0" presId="urn:microsoft.com/office/officeart/2008/layout/LinedList"/>
    <dgm:cxn modelId="{7731E93F-B3ED-46F3-8DF5-AA30AF8D5181}" type="presParOf" srcId="{E33F124D-AB01-4693-B08F-067F703E7DAA}" destId="{9D2B340D-6807-475B-AEC2-BEEF71CBE74C}" srcOrd="1" destOrd="0" presId="urn:microsoft.com/office/officeart/2008/layout/LinedList"/>
    <dgm:cxn modelId="{4249B1A2-366C-4D0F-8AE1-3876C0200248}" type="presParOf" srcId="{9EEB64D3-5B1B-4FAA-991D-41813EE315C3}" destId="{0A570F85-1E98-40A4-A911-2EBF8410C826}" srcOrd="2" destOrd="0" presId="urn:microsoft.com/office/officeart/2008/layout/LinedList"/>
    <dgm:cxn modelId="{7A3B972D-04B9-4B24-9E4D-1F9760A44027}" type="presParOf" srcId="{9EEB64D3-5B1B-4FAA-991D-41813EE315C3}" destId="{02F8C889-7365-4394-9AAF-E21DF4970375}" srcOrd="3" destOrd="0" presId="urn:microsoft.com/office/officeart/2008/layout/LinedList"/>
    <dgm:cxn modelId="{BE3FBDE2-FB72-4EBC-8CC0-0589A5C7CFFF}" type="presParOf" srcId="{02F8C889-7365-4394-9AAF-E21DF4970375}" destId="{00E90445-AD81-4067-96E8-CEA2B032B5B8}" srcOrd="0" destOrd="0" presId="urn:microsoft.com/office/officeart/2008/layout/LinedList"/>
    <dgm:cxn modelId="{02116F53-CD25-4EC7-9899-D7114D446D87}" type="presParOf" srcId="{02F8C889-7365-4394-9AAF-E21DF4970375}" destId="{A9B19736-5522-438F-B141-06F48FBDFB83}" srcOrd="1" destOrd="0" presId="urn:microsoft.com/office/officeart/2008/layout/LinedList"/>
    <dgm:cxn modelId="{BC992722-6F77-4828-A4DB-77713C008138}" type="presParOf" srcId="{9EEB64D3-5B1B-4FAA-991D-41813EE315C3}" destId="{F854D9A3-33A0-4D4B-8611-A4962CC525D9}" srcOrd="4" destOrd="0" presId="urn:microsoft.com/office/officeart/2008/layout/LinedList"/>
    <dgm:cxn modelId="{BD54CDDD-8490-4B0B-ADD6-A5BC37E836A7}" type="presParOf" srcId="{9EEB64D3-5B1B-4FAA-991D-41813EE315C3}" destId="{014967CA-BE89-43B2-BACE-1632BAC89A8E}" srcOrd="5" destOrd="0" presId="urn:microsoft.com/office/officeart/2008/layout/LinedList"/>
    <dgm:cxn modelId="{720F83FC-F62A-49E0-BF62-715F90C5002A}" type="presParOf" srcId="{014967CA-BE89-43B2-BACE-1632BAC89A8E}" destId="{E1DABAF8-956A-4889-8DDD-8B620A54B902}" srcOrd="0" destOrd="0" presId="urn:microsoft.com/office/officeart/2008/layout/LinedList"/>
    <dgm:cxn modelId="{6B70C8AB-1194-4055-947D-33A0C1F42E99}" type="presParOf" srcId="{014967CA-BE89-43B2-BACE-1632BAC89A8E}" destId="{55440D5B-5D2F-44DA-A2E7-C5FC79FF8FE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E7EAF-155E-4B6A-AA9A-EBC0C281D871}">
      <dsp:nvSpPr>
        <dsp:cNvPr id="0" name=""/>
        <dsp:cNvSpPr/>
      </dsp:nvSpPr>
      <dsp:spPr>
        <a:xfrm>
          <a:off x="0" y="209565"/>
          <a:ext cx="6980932" cy="13230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1798" tIns="249936" rIns="54179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Effective coping and problem-solving skills</a:t>
          </a:r>
        </a:p>
        <a:p>
          <a:pPr marL="228600" lvl="1" indent="-228600" algn="l" defTabSz="889000">
            <a:lnSpc>
              <a:spcPct val="90000"/>
            </a:lnSpc>
            <a:spcBef>
              <a:spcPct val="0"/>
            </a:spcBef>
            <a:spcAft>
              <a:spcPct val="15000"/>
            </a:spcAft>
            <a:buChar char="•"/>
          </a:pPr>
          <a:r>
            <a:rPr lang="en-US" sz="2000" kern="1200"/>
            <a:t>Reasons for living</a:t>
          </a:r>
        </a:p>
        <a:p>
          <a:pPr marL="228600" lvl="1" indent="-228600" algn="l" defTabSz="889000">
            <a:lnSpc>
              <a:spcPct val="90000"/>
            </a:lnSpc>
            <a:spcBef>
              <a:spcPct val="0"/>
            </a:spcBef>
            <a:spcAft>
              <a:spcPct val="15000"/>
            </a:spcAft>
            <a:buChar char="•"/>
          </a:pPr>
          <a:r>
            <a:rPr lang="en-US" sz="2000" kern="1200"/>
            <a:t>Strong sense of cultural identity</a:t>
          </a:r>
        </a:p>
      </dsp:txBody>
      <dsp:txXfrm>
        <a:off x="0" y="209565"/>
        <a:ext cx="6980932" cy="1323000"/>
      </dsp:txXfrm>
    </dsp:sp>
    <dsp:sp modelId="{74F283A2-142F-4193-A75E-D4FF3E78AE50}">
      <dsp:nvSpPr>
        <dsp:cNvPr id="0" name=""/>
        <dsp:cNvSpPr/>
      </dsp:nvSpPr>
      <dsp:spPr>
        <a:xfrm>
          <a:off x="349046" y="32445"/>
          <a:ext cx="4886652" cy="3542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704" tIns="0" rIns="184704" bIns="0" numCol="1" spcCol="1270" anchor="ctr" anchorCtr="0">
          <a:noAutofit/>
        </a:bodyPr>
        <a:lstStyle/>
        <a:p>
          <a:pPr marL="0" lvl="0" indent="0" algn="l" defTabSz="889000">
            <a:lnSpc>
              <a:spcPct val="90000"/>
            </a:lnSpc>
            <a:spcBef>
              <a:spcPct val="0"/>
            </a:spcBef>
            <a:spcAft>
              <a:spcPct val="35000"/>
            </a:spcAft>
            <a:buNone/>
          </a:pPr>
          <a:r>
            <a:rPr lang="en-US" sz="2000" kern="1200" dirty="0"/>
            <a:t>Individual</a:t>
          </a:r>
        </a:p>
      </dsp:txBody>
      <dsp:txXfrm>
        <a:off x="366339" y="49738"/>
        <a:ext cx="4852066" cy="319654"/>
      </dsp:txXfrm>
    </dsp:sp>
    <dsp:sp modelId="{54583BE4-C10E-423B-A0EC-C01886D33C23}">
      <dsp:nvSpPr>
        <dsp:cNvPr id="0" name=""/>
        <dsp:cNvSpPr/>
      </dsp:nvSpPr>
      <dsp:spPr>
        <a:xfrm>
          <a:off x="0" y="1774485"/>
          <a:ext cx="6980932" cy="1001700"/>
        </a:xfrm>
        <a:prstGeom prst="rect">
          <a:avLst/>
        </a:prstGeom>
        <a:solidFill>
          <a:schemeClr val="lt1">
            <a:alpha val="90000"/>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1798" tIns="249936" rIns="54179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Support from partners, friends, and family</a:t>
          </a:r>
        </a:p>
        <a:p>
          <a:pPr marL="228600" lvl="1" indent="-228600" algn="l" defTabSz="889000">
            <a:lnSpc>
              <a:spcPct val="90000"/>
            </a:lnSpc>
            <a:spcBef>
              <a:spcPct val="0"/>
            </a:spcBef>
            <a:spcAft>
              <a:spcPct val="15000"/>
            </a:spcAft>
            <a:buChar char="•"/>
          </a:pPr>
          <a:r>
            <a:rPr lang="en-US" sz="2000" kern="1200"/>
            <a:t>Feeling connected to others</a:t>
          </a:r>
        </a:p>
      </dsp:txBody>
      <dsp:txXfrm>
        <a:off x="0" y="1774485"/>
        <a:ext cx="6980932" cy="1001700"/>
      </dsp:txXfrm>
    </dsp:sp>
    <dsp:sp modelId="{311AC54F-DBD0-4325-B2D9-226832E69FCD}">
      <dsp:nvSpPr>
        <dsp:cNvPr id="0" name=""/>
        <dsp:cNvSpPr/>
      </dsp:nvSpPr>
      <dsp:spPr>
        <a:xfrm>
          <a:off x="349046" y="1597365"/>
          <a:ext cx="4886652" cy="35424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704" tIns="0" rIns="184704" bIns="0" numCol="1" spcCol="1270" anchor="ctr" anchorCtr="0">
          <a:noAutofit/>
        </a:bodyPr>
        <a:lstStyle/>
        <a:p>
          <a:pPr marL="0" lvl="0" indent="0" algn="l" defTabSz="889000">
            <a:lnSpc>
              <a:spcPct val="90000"/>
            </a:lnSpc>
            <a:spcBef>
              <a:spcPct val="0"/>
            </a:spcBef>
            <a:spcAft>
              <a:spcPct val="35000"/>
            </a:spcAft>
            <a:buNone/>
          </a:pPr>
          <a:r>
            <a:rPr lang="en-US" sz="2000" kern="1200" dirty="0"/>
            <a:t>Relationship</a:t>
          </a:r>
        </a:p>
      </dsp:txBody>
      <dsp:txXfrm>
        <a:off x="366339" y="1614658"/>
        <a:ext cx="4852066" cy="319654"/>
      </dsp:txXfrm>
    </dsp:sp>
    <dsp:sp modelId="{A47F36DA-BDC2-4E84-896B-C281B26F8139}">
      <dsp:nvSpPr>
        <dsp:cNvPr id="0" name=""/>
        <dsp:cNvSpPr/>
      </dsp:nvSpPr>
      <dsp:spPr>
        <a:xfrm>
          <a:off x="0" y="3018105"/>
          <a:ext cx="6980932" cy="1587600"/>
        </a:xfrm>
        <a:prstGeom prst="rect">
          <a:avLst/>
        </a:prstGeom>
        <a:solidFill>
          <a:schemeClr val="lt1">
            <a:alpha val="90000"/>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1798" tIns="249936" rIns="54179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Feeling connected to school, community and other social institutions</a:t>
          </a:r>
        </a:p>
        <a:p>
          <a:pPr marL="228600" lvl="1" indent="-228600" algn="l" defTabSz="889000">
            <a:lnSpc>
              <a:spcPct val="90000"/>
            </a:lnSpc>
            <a:spcBef>
              <a:spcPct val="0"/>
            </a:spcBef>
            <a:spcAft>
              <a:spcPct val="15000"/>
            </a:spcAft>
            <a:buChar char="•"/>
          </a:pPr>
          <a:r>
            <a:rPr lang="en-US" sz="2000" kern="1200"/>
            <a:t>Availability of consistent and high quality physical and behavioral healthcare</a:t>
          </a:r>
        </a:p>
      </dsp:txBody>
      <dsp:txXfrm>
        <a:off x="0" y="3018105"/>
        <a:ext cx="6980932" cy="1587600"/>
      </dsp:txXfrm>
    </dsp:sp>
    <dsp:sp modelId="{5510C422-3036-4DF9-9C08-5CEEDA79324D}">
      <dsp:nvSpPr>
        <dsp:cNvPr id="0" name=""/>
        <dsp:cNvSpPr/>
      </dsp:nvSpPr>
      <dsp:spPr>
        <a:xfrm>
          <a:off x="349046" y="2840985"/>
          <a:ext cx="4886652" cy="35424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704" tIns="0" rIns="184704" bIns="0" numCol="1" spcCol="1270" anchor="ctr" anchorCtr="0">
          <a:noAutofit/>
        </a:bodyPr>
        <a:lstStyle/>
        <a:p>
          <a:pPr marL="0" lvl="0" indent="0" algn="l" defTabSz="889000">
            <a:lnSpc>
              <a:spcPct val="90000"/>
            </a:lnSpc>
            <a:spcBef>
              <a:spcPct val="0"/>
            </a:spcBef>
            <a:spcAft>
              <a:spcPct val="35000"/>
            </a:spcAft>
            <a:buNone/>
          </a:pPr>
          <a:r>
            <a:rPr lang="en-US" sz="2000" kern="1200"/>
            <a:t>Community</a:t>
          </a:r>
        </a:p>
      </dsp:txBody>
      <dsp:txXfrm>
        <a:off x="366339" y="2858278"/>
        <a:ext cx="4852066" cy="319654"/>
      </dsp:txXfrm>
    </dsp:sp>
    <dsp:sp modelId="{55BC5A17-625E-4AA3-8BC4-1A4A984FD123}">
      <dsp:nvSpPr>
        <dsp:cNvPr id="0" name=""/>
        <dsp:cNvSpPr/>
      </dsp:nvSpPr>
      <dsp:spPr>
        <a:xfrm>
          <a:off x="0" y="4847626"/>
          <a:ext cx="6980932" cy="12852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41798" tIns="249936" rIns="54179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Reduced access to lethal means of suicide among people at risk</a:t>
          </a:r>
        </a:p>
        <a:p>
          <a:pPr marL="228600" lvl="1" indent="-228600" algn="l" defTabSz="889000">
            <a:lnSpc>
              <a:spcPct val="90000"/>
            </a:lnSpc>
            <a:spcBef>
              <a:spcPct val="0"/>
            </a:spcBef>
            <a:spcAft>
              <a:spcPct val="15000"/>
            </a:spcAft>
            <a:buChar char="•"/>
          </a:pPr>
          <a:r>
            <a:rPr lang="en-US" sz="2000" kern="1200"/>
            <a:t>Cultural, Religious, or moral objections to suicide</a:t>
          </a:r>
        </a:p>
      </dsp:txBody>
      <dsp:txXfrm>
        <a:off x="0" y="4847626"/>
        <a:ext cx="6980932" cy="1285200"/>
      </dsp:txXfrm>
    </dsp:sp>
    <dsp:sp modelId="{E118FB25-052D-4B9F-A2A0-A5E4232168F3}">
      <dsp:nvSpPr>
        <dsp:cNvPr id="0" name=""/>
        <dsp:cNvSpPr/>
      </dsp:nvSpPr>
      <dsp:spPr>
        <a:xfrm>
          <a:off x="349046" y="4670506"/>
          <a:ext cx="4886652" cy="3542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704" tIns="0" rIns="184704" bIns="0" numCol="1" spcCol="1270" anchor="ctr" anchorCtr="0">
          <a:noAutofit/>
        </a:bodyPr>
        <a:lstStyle/>
        <a:p>
          <a:pPr marL="0" lvl="0" indent="0" algn="l" defTabSz="889000">
            <a:lnSpc>
              <a:spcPct val="90000"/>
            </a:lnSpc>
            <a:spcBef>
              <a:spcPct val="0"/>
            </a:spcBef>
            <a:spcAft>
              <a:spcPct val="35000"/>
            </a:spcAft>
            <a:buNone/>
          </a:pPr>
          <a:r>
            <a:rPr lang="en-US" sz="2000" kern="1200"/>
            <a:t>Societal</a:t>
          </a:r>
        </a:p>
      </dsp:txBody>
      <dsp:txXfrm>
        <a:off x="366339" y="4687799"/>
        <a:ext cx="4852066" cy="319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0B9D4-559E-40FB-9766-EE38B2F8F8AE}">
      <dsp:nvSpPr>
        <dsp:cNvPr id="0" name=""/>
        <dsp:cNvSpPr/>
      </dsp:nvSpPr>
      <dsp:spPr>
        <a:xfrm>
          <a:off x="0" y="2124"/>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DB55C8-45E4-4747-9476-B1EF2ECCB87B}">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en-US" sz="6500" kern="1200" dirty="0"/>
            <a:t>Immediate Safety</a:t>
          </a:r>
        </a:p>
      </dsp:txBody>
      <dsp:txXfrm>
        <a:off x="0" y="2124"/>
        <a:ext cx="10515600" cy="1449029"/>
      </dsp:txXfrm>
    </dsp:sp>
    <dsp:sp modelId="{0A570F85-1E98-40A4-A911-2EBF8410C826}">
      <dsp:nvSpPr>
        <dsp:cNvPr id="0" name=""/>
        <dsp:cNvSpPr/>
      </dsp:nvSpPr>
      <dsp:spPr>
        <a:xfrm>
          <a:off x="0" y="1451154"/>
          <a:ext cx="10515600"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E90445-AD81-4067-96E8-CEA2B032B5B8}">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en-US" sz="6500" kern="1200" dirty="0"/>
            <a:t>Mandated Reporting</a:t>
          </a:r>
        </a:p>
      </dsp:txBody>
      <dsp:txXfrm>
        <a:off x="0" y="1451154"/>
        <a:ext cx="10515600" cy="1449029"/>
      </dsp:txXfrm>
    </dsp:sp>
    <dsp:sp modelId="{F854D9A3-33A0-4D4B-8611-A4962CC525D9}">
      <dsp:nvSpPr>
        <dsp:cNvPr id="0" name=""/>
        <dsp:cNvSpPr/>
      </dsp:nvSpPr>
      <dsp:spPr>
        <a:xfrm>
          <a:off x="0" y="2900183"/>
          <a:ext cx="1051560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DABAF8-956A-4889-8DDD-8B620A54B902}">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en-US" sz="6500" kern="1200" dirty="0"/>
            <a:t>Peers</a:t>
          </a:r>
        </a:p>
      </dsp:txBody>
      <dsp:txXfrm>
        <a:off x="0" y="2900183"/>
        <a:ext cx="10515600" cy="144902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FD1D68-0844-41AE-99D3-C570665D2A77}" type="datetimeFigureOut">
              <a:rPr lang="en-US" smtClean="0"/>
              <a:t>5/9/2023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73D52D-99D8-4955-9D9E-BB7E325F11A6}" type="slidenum">
              <a:rPr lang="en-US" smtClean="0"/>
              <a:t>‹#›</a:t>
            </a:fld>
            <a:endParaRPr lang="en-US"/>
          </a:p>
        </p:txBody>
      </p:sp>
    </p:spTree>
    <p:extLst>
      <p:ext uri="{BB962C8B-B14F-4D97-AF65-F5344CB8AC3E}">
        <p14:creationId xmlns:p14="http://schemas.microsoft.com/office/powerpoint/2010/main" val="1034053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presentation, I use information from national resources as well as resources local to where I live and work, in Sonoma County, CA.  Some of these local resources may benefit you where you live and work, and some may need modifications.  </a:t>
            </a:r>
          </a:p>
        </p:txBody>
      </p:sp>
      <p:sp>
        <p:nvSpPr>
          <p:cNvPr id="4" name="Slide Number Placeholder 3"/>
          <p:cNvSpPr>
            <a:spLocks noGrp="1"/>
          </p:cNvSpPr>
          <p:nvPr>
            <p:ph type="sldNum" sz="quarter" idx="5"/>
          </p:nvPr>
        </p:nvSpPr>
        <p:spPr/>
        <p:txBody>
          <a:bodyPr/>
          <a:lstStyle/>
          <a:p>
            <a:fld id="{8973D52D-99D8-4955-9D9E-BB7E325F11A6}" type="slidenum">
              <a:rPr lang="en-US" smtClean="0"/>
              <a:t>1</a:t>
            </a:fld>
            <a:endParaRPr lang="en-US"/>
          </a:p>
        </p:txBody>
      </p:sp>
    </p:spTree>
    <p:extLst>
      <p:ext uri="{BB962C8B-B14F-4D97-AF65-F5344CB8AC3E}">
        <p14:creationId xmlns:p14="http://schemas.microsoft.com/office/powerpoint/2010/main" val="1287700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73D52D-99D8-4955-9D9E-BB7E325F11A6}" type="slidenum">
              <a:rPr lang="en-US" smtClean="0"/>
              <a:t>12</a:t>
            </a:fld>
            <a:endParaRPr lang="en-US"/>
          </a:p>
        </p:txBody>
      </p:sp>
    </p:spTree>
    <p:extLst>
      <p:ext uri="{BB962C8B-B14F-4D97-AF65-F5344CB8AC3E}">
        <p14:creationId xmlns:p14="http://schemas.microsoft.com/office/powerpoint/2010/main" val="3914511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rPr>
              <a:t>Risk assessment regarding racism as well - some areas people die by law enforcement intervention more often than suicide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rPr>
              <a:t>Provide the foundation Internal Family Systems therapy provides - not my fault, it's my responsibility.  Intergenerational and community shared burdens and traumas.  Not always appropriate to unburden or "feel better"</a:t>
            </a:r>
          </a:p>
          <a:p>
            <a:r>
              <a:rPr lang="en-US" dirty="0"/>
              <a:t>Address turnover – tools that are easy to reference</a:t>
            </a:r>
          </a:p>
          <a:p>
            <a:endParaRPr lang="en-US" dirty="0"/>
          </a:p>
        </p:txBody>
      </p:sp>
      <p:sp>
        <p:nvSpPr>
          <p:cNvPr id="4" name="Slide Number Placeholder 3"/>
          <p:cNvSpPr>
            <a:spLocks noGrp="1"/>
          </p:cNvSpPr>
          <p:nvPr>
            <p:ph type="sldNum" sz="quarter" idx="5"/>
          </p:nvPr>
        </p:nvSpPr>
        <p:spPr/>
        <p:txBody>
          <a:bodyPr/>
          <a:lstStyle/>
          <a:p>
            <a:fld id="{8973D52D-99D8-4955-9D9E-BB7E325F11A6}" type="slidenum">
              <a:rPr lang="en-US" smtClean="0"/>
              <a:t>2</a:t>
            </a:fld>
            <a:endParaRPr lang="en-US"/>
          </a:p>
        </p:txBody>
      </p:sp>
    </p:spTree>
    <p:extLst>
      <p:ext uri="{BB962C8B-B14F-4D97-AF65-F5344CB8AC3E}">
        <p14:creationId xmlns:p14="http://schemas.microsoft.com/office/powerpoint/2010/main" val="552655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the person seriously, even if you think they are </a:t>
            </a:r>
            <a:r>
              <a:rPr lang="en-US"/>
              <a:t>attention seeking.  </a:t>
            </a:r>
            <a:endParaRPr lang="en-US" dirty="0"/>
          </a:p>
        </p:txBody>
      </p:sp>
      <p:sp>
        <p:nvSpPr>
          <p:cNvPr id="4" name="Slide Number Placeholder 3"/>
          <p:cNvSpPr>
            <a:spLocks noGrp="1"/>
          </p:cNvSpPr>
          <p:nvPr>
            <p:ph type="sldNum" sz="quarter" idx="5"/>
          </p:nvPr>
        </p:nvSpPr>
        <p:spPr/>
        <p:txBody>
          <a:bodyPr/>
          <a:lstStyle/>
          <a:p>
            <a:fld id="{8973D52D-99D8-4955-9D9E-BB7E325F11A6}" type="slidenum">
              <a:rPr lang="en-US" smtClean="0"/>
              <a:t>3</a:t>
            </a:fld>
            <a:endParaRPr lang="en-US"/>
          </a:p>
        </p:txBody>
      </p:sp>
    </p:spTree>
    <p:extLst>
      <p:ext uri="{BB962C8B-B14F-4D97-AF65-F5344CB8AC3E}">
        <p14:creationId xmlns:p14="http://schemas.microsoft.com/office/powerpoint/2010/main" val="3753941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 building for people experiencing homelessness – how to wrap folks into community as a preventative action</a:t>
            </a:r>
          </a:p>
        </p:txBody>
      </p:sp>
      <p:sp>
        <p:nvSpPr>
          <p:cNvPr id="4" name="Slide Number Placeholder 3"/>
          <p:cNvSpPr>
            <a:spLocks noGrp="1"/>
          </p:cNvSpPr>
          <p:nvPr>
            <p:ph type="sldNum" sz="quarter" idx="5"/>
          </p:nvPr>
        </p:nvSpPr>
        <p:spPr/>
        <p:txBody>
          <a:bodyPr/>
          <a:lstStyle/>
          <a:p>
            <a:fld id="{8973D52D-99D8-4955-9D9E-BB7E325F11A6}" type="slidenum">
              <a:rPr lang="en-US" smtClean="0"/>
              <a:t>5</a:t>
            </a:fld>
            <a:endParaRPr lang="en-US"/>
          </a:p>
        </p:txBody>
      </p:sp>
    </p:spTree>
    <p:extLst>
      <p:ext uri="{BB962C8B-B14F-4D97-AF65-F5344CB8AC3E}">
        <p14:creationId xmlns:p14="http://schemas.microsoft.com/office/powerpoint/2010/main" val="1090327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73D52D-99D8-4955-9D9E-BB7E325F11A6}" type="slidenum">
              <a:rPr lang="en-US" smtClean="0"/>
              <a:t>6</a:t>
            </a:fld>
            <a:endParaRPr lang="en-US"/>
          </a:p>
        </p:txBody>
      </p:sp>
    </p:spTree>
    <p:extLst>
      <p:ext uri="{BB962C8B-B14F-4D97-AF65-F5344CB8AC3E}">
        <p14:creationId xmlns:p14="http://schemas.microsoft.com/office/powerpoint/2010/main" val="2711412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is the safety plan for?  Insurance company?  Auditor?  Patient?  The form is not for the patient.  </a:t>
            </a:r>
          </a:p>
        </p:txBody>
      </p:sp>
      <p:sp>
        <p:nvSpPr>
          <p:cNvPr id="4" name="Slide Number Placeholder 3"/>
          <p:cNvSpPr>
            <a:spLocks noGrp="1"/>
          </p:cNvSpPr>
          <p:nvPr>
            <p:ph type="sldNum" sz="quarter" idx="5"/>
          </p:nvPr>
        </p:nvSpPr>
        <p:spPr/>
        <p:txBody>
          <a:bodyPr/>
          <a:lstStyle/>
          <a:p>
            <a:fld id="{8973D52D-99D8-4955-9D9E-BB7E325F11A6}" type="slidenum">
              <a:rPr lang="en-US" smtClean="0"/>
              <a:t>7</a:t>
            </a:fld>
            <a:endParaRPr lang="en-US"/>
          </a:p>
        </p:txBody>
      </p:sp>
    </p:spTree>
    <p:extLst>
      <p:ext uri="{BB962C8B-B14F-4D97-AF65-F5344CB8AC3E}">
        <p14:creationId xmlns:p14="http://schemas.microsoft.com/office/powerpoint/2010/main" val="1035109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prevent death during a police response to a mental health crisis, the following scripts were created in partnership between our County’s behavioral health department and a local behavioral health non-profit.  </a:t>
            </a:r>
            <a:r>
              <a:rPr lang="en-US" strike="sngStrike" dirty="0"/>
              <a:t>Parking lot this idea:  (say it </a:t>
            </a:r>
            <a:r>
              <a:rPr lang="en-US" strike="sngStrike" dirty="0" err="1"/>
              <a:t>outloud</a:t>
            </a:r>
            <a:r>
              <a:rPr lang="en-US" strike="sngStrike" dirty="0"/>
              <a:t>)  Ethical grey areas:  Suicide in some situations may make sense?  Continuum of viewpoints. Lily will say this  </a:t>
            </a:r>
          </a:p>
        </p:txBody>
      </p:sp>
      <p:sp>
        <p:nvSpPr>
          <p:cNvPr id="4" name="Slide Number Placeholder 3"/>
          <p:cNvSpPr>
            <a:spLocks noGrp="1"/>
          </p:cNvSpPr>
          <p:nvPr>
            <p:ph type="sldNum" sz="quarter" idx="5"/>
          </p:nvPr>
        </p:nvSpPr>
        <p:spPr/>
        <p:txBody>
          <a:bodyPr/>
          <a:lstStyle/>
          <a:p>
            <a:fld id="{8973D52D-99D8-4955-9D9E-BB7E325F11A6}" type="slidenum">
              <a:rPr lang="en-US" smtClean="0"/>
              <a:t>8</a:t>
            </a:fld>
            <a:endParaRPr lang="en-US"/>
          </a:p>
        </p:txBody>
      </p:sp>
    </p:spTree>
    <p:extLst>
      <p:ext uri="{BB962C8B-B14F-4D97-AF65-F5344CB8AC3E}">
        <p14:creationId xmlns:p14="http://schemas.microsoft.com/office/powerpoint/2010/main" val="921995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 to trust.  Professional – clarity of role from the beginning.  Peer – I will help you ask for help.  Loop back to protective factors.  Peers can help increase protective factors more effectively than other professional roles.  How are peers a part of the conversation where you are? (ask the group). </a:t>
            </a:r>
          </a:p>
        </p:txBody>
      </p:sp>
      <p:sp>
        <p:nvSpPr>
          <p:cNvPr id="4" name="Slide Number Placeholder 3"/>
          <p:cNvSpPr>
            <a:spLocks noGrp="1"/>
          </p:cNvSpPr>
          <p:nvPr>
            <p:ph type="sldNum" sz="quarter" idx="5"/>
          </p:nvPr>
        </p:nvSpPr>
        <p:spPr/>
        <p:txBody>
          <a:bodyPr/>
          <a:lstStyle/>
          <a:p>
            <a:fld id="{8973D52D-99D8-4955-9D9E-BB7E325F11A6}" type="slidenum">
              <a:rPr lang="en-US" smtClean="0"/>
              <a:t>10</a:t>
            </a:fld>
            <a:endParaRPr lang="en-US"/>
          </a:p>
        </p:txBody>
      </p:sp>
    </p:spTree>
    <p:extLst>
      <p:ext uri="{BB962C8B-B14F-4D97-AF65-F5344CB8AC3E}">
        <p14:creationId xmlns:p14="http://schemas.microsoft.com/office/powerpoint/2010/main" val="4205045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rPr>
              <a:t>The best way to feel comfortable is to already have ask these questions before, so we are going to do that now.  So that when you are out in your world, you have asked these questions before.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Practice Columbia Screen and Safety Plan. – Handouts of Columbia Screen and Safety Plan questions</a:t>
            </a:r>
          </a:p>
          <a:p>
            <a:endParaRPr lang="en-US" dirty="0"/>
          </a:p>
        </p:txBody>
      </p:sp>
      <p:sp>
        <p:nvSpPr>
          <p:cNvPr id="4" name="Slide Number Placeholder 3"/>
          <p:cNvSpPr>
            <a:spLocks noGrp="1"/>
          </p:cNvSpPr>
          <p:nvPr>
            <p:ph type="sldNum" sz="quarter" idx="5"/>
          </p:nvPr>
        </p:nvSpPr>
        <p:spPr/>
        <p:txBody>
          <a:bodyPr/>
          <a:lstStyle/>
          <a:p>
            <a:fld id="{8973D52D-99D8-4955-9D9E-BB7E325F11A6}" type="slidenum">
              <a:rPr lang="en-US" smtClean="0"/>
              <a:t>11</a:t>
            </a:fld>
            <a:endParaRPr lang="en-US"/>
          </a:p>
        </p:txBody>
      </p:sp>
    </p:spTree>
    <p:extLst>
      <p:ext uri="{BB962C8B-B14F-4D97-AF65-F5344CB8AC3E}">
        <p14:creationId xmlns:p14="http://schemas.microsoft.com/office/powerpoint/2010/main" val="399359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450C-3207-D36D-81E6-427D62ADD7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FAEC0D-0CCA-F666-432A-83EA32C671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935276-165E-8678-CCF5-9BB6F4135129}"/>
              </a:ext>
            </a:extLst>
          </p:cNvPr>
          <p:cNvSpPr>
            <a:spLocks noGrp="1"/>
          </p:cNvSpPr>
          <p:nvPr>
            <p:ph type="dt" sz="half" idx="10"/>
          </p:nvPr>
        </p:nvSpPr>
        <p:spPr/>
        <p:txBody>
          <a:bodyPr/>
          <a:lstStyle/>
          <a:p>
            <a:fld id="{1951D5EA-E0EB-4DC5-AAC6-1934A8B4DE78}" type="datetimeFigureOut">
              <a:rPr lang="en-US" smtClean="0"/>
              <a:t>5/9/2023</a:t>
            </a:fld>
            <a:endParaRPr lang="en-US"/>
          </a:p>
        </p:txBody>
      </p:sp>
      <p:sp>
        <p:nvSpPr>
          <p:cNvPr id="5" name="Footer Placeholder 4">
            <a:extLst>
              <a:ext uri="{FF2B5EF4-FFF2-40B4-BE49-F238E27FC236}">
                <a16:creationId xmlns:a16="http://schemas.microsoft.com/office/drawing/2014/main" id="{EDC1D132-1202-4315-8170-F59517EB7D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8BE905-BF69-C1CE-A274-F369C75E8216}"/>
              </a:ext>
            </a:extLst>
          </p:cNvPr>
          <p:cNvSpPr>
            <a:spLocks noGrp="1"/>
          </p:cNvSpPr>
          <p:nvPr>
            <p:ph type="sldNum" sz="quarter" idx="12"/>
          </p:nvPr>
        </p:nvSpPr>
        <p:spPr/>
        <p:txBody>
          <a:bodyPr/>
          <a:lstStyle/>
          <a:p>
            <a:fld id="{6927C99A-E937-4EEC-A839-CFBF18C92A65}" type="slidenum">
              <a:rPr lang="en-US" smtClean="0"/>
              <a:t>‹#›</a:t>
            </a:fld>
            <a:endParaRPr lang="en-US"/>
          </a:p>
        </p:txBody>
      </p:sp>
    </p:spTree>
    <p:extLst>
      <p:ext uri="{BB962C8B-B14F-4D97-AF65-F5344CB8AC3E}">
        <p14:creationId xmlns:p14="http://schemas.microsoft.com/office/powerpoint/2010/main" val="416837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D1291-D751-886A-EEDA-2B3F1C5456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C43A34-5370-FBCB-6A3C-02B52EAE94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1A4EB8-16D4-9649-A9A0-307A8C1B276C}"/>
              </a:ext>
            </a:extLst>
          </p:cNvPr>
          <p:cNvSpPr>
            <a:spLocks noGrp="1"/>
          </p:cNvSpPr>
          <p:nvPr>
            <p:ph type="dt" sz="half" idx="10"/>
          </p:nvPr>
        </p:nvSpPr>
        <p:spPr/>
        <p:txBody>
          <a:bodyPr/>
          <a:lstStyle/>
          <a:p>
            <a:fld id="{1951D5EA-E0EB-4DC5-AAC6-1934A8B4DE78}" type="datetimeFigureOut">
              <a:rPr lang="en-US" smtClean="0"/>
              <a:t>5/9/2023</a:t>
            </a:fld>
            <a:endParaRPr lang="en-US"/>
          </a:p>
        </p:txBody>
      </p:sp>
      <p:sp>
        <p:nvSpPr>
          <p:cNvPr id="5" name="Footer Placeholder 4">
            <a:extLst>
              <a:ext uri="{FF2B5EF4-FFF2-40B4-BE49-F238E27FC236}">
                <a16:creationId xmlns:a16="http://schemas.microsoft.com/office/drawing/2014/main" id="{95E51501-A9DB-0F68-B489-E41EDD5A0E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D399EA-AE97-1982-D634-DD7F595A1BA1}"/>
              </a:ext>
            </a:extLst>
          </p:cNvPr>
          <p:cNvSpPr>
            <a:spLocks noGrp="1"/>
          </p:cNvSpPr>
          <p:nvPr>
            <p:ph type="sldNum" sz="quarter" idx="12"/>
          </p:nvPr>
        </p:nvSpPr>
        <p:spPr/>
        <p:txBody>
          <a:bodyPr/>
          <a:lstStyle/>
          <a:p>
            <a:fld id="{6927C99A-E937-4EEC-A839-CFBF18C92A65}" type="slidenum">
              <a:rPr lang="en-US" smtClean="0"/>
              <a:t>‹#›</a:t>
            </a:fld>
            <a:endParaRPr lang="en-US"/>
          </a:p>
        </p:txBody>
      </p:sp>
    </p:spTree>
    <p:extLst>
      <p:ext uri="{BB962C8B-B14F-4D97-AF65-F5344CB8AC3E}">
        <p14:creationId xmlns:p14="http://schemas.microsoft.com/office/powerpoint/2010/main" val="156147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C2E67B-43CB-B652-11C0-27FD19D078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A1A1A0-42C4-5DCE-2853-5B9B6B5405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E1F8A9-E019-26CD-687D-05AE0946B320}"/>
              </a:ext>
            </a:extLst>
          </p:cNvPr>
          <p:cNvSpPr>
            <a:spLocks noGrp="1"/>
          </p:cNvSpPr>
          <p:nvPr>
            <p:ph type="dt" sz="half" idx="10"/>
          </p:nvPr>
        </p:nvSpPr>
        <p:spPr/>
        <p:txBody>
          <a:bodyPr/>
          <a:lstStyle/>
          <a:p>
            <a:fld id="{1951D5EA-E0EB-4DC5-AAC6-1934A8B4DE78}" type="datetimeFigureOut">
              <a:rPr lang="en-US" smtClean="0"/>
              <a:t>5/9/2023</a:t>
            </a:fld>
            <a:endParaRPr lang="en-US"/>
          </a:p>
        </p:txBody>
      </p:sp>
      <p:sp>
        <p:nvSpPr>
          <p:cNvPr id="5" name="Footer Placeholder 4">
            <a:extLst>
              <a:ext uri="{FF2B5EF4-FFF2-40B4-BE49-F238E27FC236}">
                <a16:creationId xmlns:a16="http://schemas.microsoft.com/office/drawing/2014/main" id="{1233F99E-4813-8863-327E-B69CF672E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3FFBF8-A8DB-5ADD-A51B-A8091C671DDB}"/>
              </a:ext>
            </a:extLst>
          </p:cNvPr>
          <p:cNvSpPr>
            <a:spLocks noGrp="1"/>
          </p:cNvSpPr>
          <p:nvPr>
            <p:ph type="sldNum" sz="quarter" idx="12"/>
          </p:nvPr>
        </p:nvSpPr>
        <p:spPr/>
        <p:txBody>
          <a:bodyPr/>
          <a:lstStyle/>
          <a:p>
            <a:fld id="{6927C99A-E937-4EEC-A839-CFBF18C92A65}" type="slidenum">
              <a:rPr lang="en-US" smtClean="0"/>
              <a:t>‹#›</a:t>
            </a:fld>
            <a:endParaRPr lang="en-US"/>
          </a:p>
        </p:txBody>
      </p:sp>
    </p:spTree>
    <p:extLst>
      <p:ext uri="{BB962C8B-B14F-4D97-AF65-F5344CB8AC3E}">
        <p14:creationId xmlns:p14="http://schemas.microsoft.com/office/powerpoint/2010/main" val="4152165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401F0-606D-5D56-3AF1-1763100FCB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4EEF8A-EE62-3696-0F45-7EC0C836C7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7A86A-5B4E-99E7-A8B8-282200BC6288}"/>
              </a:ext>
            </a:extLst>
          </p:cNvPr>
          <p:cNvSpPr>
            <a:spLocks noGrp="1"/>
          </p:cNvSpPr>
          <p:nvPr>
            <p:ph type="dt" sz="half" idx="10"/>
          </p:nvPr>
        </p:nvSpPr>
        <p:spPr/>
        <p:txBody>
          <a:bodyPr/>
          <a:lstStyle/>
          <a:p>
            <a:fld id="{1951D5EA-E0EB-4DC5-AAC6-1934A8B4DE78}" type="datetimeFigureOut">
              <a:rPr lang="en-US" smtClean="0"/>
              <a:t>5/9/2023</a:t>
            </a:fld>
            <a:endParaRPr lang="en-US"/>
          </a:p>
        </p:txBody>
      </p:sp>
      <p:sp>
        <p:nvSpPr>
          <p:cNvPr id="5" name="Footer Placeholder 4">
            <a:extLst>
              <a:ext uri="{FF2B5EF4-FFF2-40B4-BE49-F238E27FC236}">
                <a16:creationId xmlns:a16="http://schemas.microsoft.com/office/drawing/2014/main" id="{E876AFC4-9F25-6127-2789-2B6B2E83EB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31FB6-0CC3-A1EA-9289-AD22E8E2607D}"/>
              </a:ext>
            </a:extLst>
          </p:cNvPr>
          <p:cNvSpPr>
            <a:spLocks noGrp="1"/>
          </p:cNvSpPr>
          <p:nvPr>
            <p:ph type="sldNum" sz="quarter" idx="12"/>
          </p:nvPr>
        </p:nvSpPr>
        <p:spPr/>
        <p:txBody>
          <a:bodyPr/>
          <a:lstStyle/>
          <a:p>
            <a:fld id="{6927C99A-E937-4EEC-A839-CFBF18C92A65}" type="slidenum">
              <a:rPr lang="en-US" smtClean="0"/>
              <a:t>‹#›</a:t>
            </a:fld>
            <a:endParaRPr lang="en-US"/>
          </a:p>
        </p:txBody>
      </p:sp>
    </p:spTree>
    <p:extLst>
      <p:ext uri="{BB962C8B-B14F-4D97-AF65-F5344CB8AC3E}">
        <p14:creationId xmlns:p14="http://schemas.microsoft.com/office/powerpoint/2010/main" val="119783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70484-13FD-32E9-9522-40771B53CF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D47A55-B480-21F7-17C3-A75D76E5B7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5ABA06-DFEB-AFCA-D5E6-898591582D2D}"/>
              </a:ext>
            </a:extLst>
          </p:cNvPr>
          <p:cNvSpPr>
            <a:spLocks noGrp="1"/>
          </p:cNvSpPr>
          <p:nvPr>
            <p:ph type="dt" sz="half" idx="10"/>
          </p:nvPr>
        </p:nvSpPr>
        <p:spPr/>
        <p:txBody>
          <a:bodyPr/>
          <a:lstStyle/>
          <a:p>
            <a:fld id="{1951D5EA-E0EB-4DC5-AAC6-1934A8B4DE78}" type="datetimeFigureOut">
              <a:rPr lang="en-US" smtClean="0"/>
              <a:t>5/9/2023</a:t>
            </a:fld>
            <a:endParaRPr lang="en-US"/>
          </a:p>
        </p:txBody>
      </p:sp>
      <p:sp>
        <p:nvSpPr>
          <p:cNvPr id="5" name="Footer Placeholder 4">
            <a:extLst>
              <a:ext uri="{FF2B5EF4-FFF2-40B4-BE49-F238E27FC236}">
                <a16:creationId xmlns:a16="http://schemas.microsoft.com/office/drawing/2014/main" id="{BF638774-9A90-3B83-3932-C2632E7113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915175-EBE3-931E-F808-82BF4EE72C8D}"/>
              </a:ext>
            </a:extLst>
          </p:cNvPr>
          <p:cNvSpPr>
            <a:spLocks noGrp="1"/>
          </p:cNvSpPr>
          <p:nvPr>
            <p:ph type="sldNum" sz="quarter" idx="12"/>
          </p:nvPr>
        </p:nvSpPr>
        <p:spPr/>
        <p:txBody>
          <a:bodyPr/>
          <a:lstStyle/>
          <a:p>
            <a:fld id="{6927C99A-E937-4EEC-A839-CFBF18C92A65}" type="slidenum">
              <a:rPr lang="en-US" smtClean="0"/>
              <a:t>‹#›</a:t>
            </a:fld>
            <a:endParaRPr lang="en-US"/>
          </a:p>
        </p:txBody>
      </p:sp>
    </p:spTree>
    <p:extLst>
      <p:ext uri="{BB962C8B-B14F-4D97-AF65-F5344CB8AC3E}">
        <p14:creationId xmlns:p14="http://schemas.microsoft.com/office/powerpoint/2010/main" val="710919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79751-8E14-5645-7D73-672413C9B6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3AC6FA-7297-2B03-4AE6-21C9DFE00A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51D773-5761-F17E-2EBF-01F757A1A9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C0786E-6B79-8D48-B229-D9E5926D9BDF}"/>
              </a:ext>
            </a:extLst>
          </p:cNvPr>
          <p:cNvSpPr>
            <a:spLocks noGrp="1"/>
          </p:cNvSpPr>
          <p:nvPr>
            <p:ph type="dt" sz="half" idx="10"/>
          </p:nvPr>
        </p:nvSpPr>
        <p:spPr/>
        <p:txBody>
          <a:bodyPr/>
          <a:lstStyle/>
          <a:p>
            <a:fld id="{1951D5EA-E0EB-4DC5-AAC6-1934A8B4DE78}" type="datetimeFigureOut">
              <a:rPr lang="en-US" smtClean="0"/>
              <a:t>5/9/2023</a:t>
            </a:fld>
            <a:endParaRPr lang="en-US"/>
          </a:p>
        </p:txBody>
      </p:sp>
      <p:sp>
        <p:nvSpPr>
          <p:cNvPr id="6" name="Footer Placeholder 5">
            <a:extLst>
              <a:ext uri="{FF2B5EF4-FFF2-40B4-BE49-F238E27FC236}">
                <a16:creationId xmlns:a16="http://schemas.microsoft.com/office/drawing/2014/main" id="{BD64E735-B7FA-2006-96FC-DA10C12FA7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94AB76-6459-5CB9-DADF-62224FE6BD03}"/>
              </a:ext>
            </a:extLst>
          </p:cNvPr>
          <p:cNvSpPr>
            <a:spLocks noGrp="1"/>
          </p:cNvSpPr>
          <p:nvPr>
            <p:ph type="sldNum" sz="quarter" idx="12"/>
          </p:nvPr>
        </p:nvSpPr>
        <p:spPr/>
        <p:txBody>
          <a:bodyPr/>
          <a:lstStyle/>
          <a:p>
            <a:fld id="{6927C99A-E937-4EEC-A839-CFBF18C92A65}" type="slidenum">
              <a:rPr lang="en-US" smtClean="0"/>
              <a:t>‹#›</a:t>
            </a:fld>
            <a:endParaRPr lang="en-US"/>
          </a:p>
        </p:txBody>
      </p:sp>
    </p:spTree>
    <p:extLst>
      <p:ext uri="{BB962C8B-B14F-4D97-AF65-F5344CB8AC3E}">
        <p14:creationId xmlns:p14="http://schemas.microsoft.com/office/powerpoint/2010/main" val="163197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54EE-4222-BBC1-2E10-C9F944F7A4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D29667-1C44-4201-A126-4E0E997F26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EA6A92-4038-43F7-35E7-342FFDED74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FBF23A-B02A-F4B0-C73D-7F320BD4E8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AD6464-3786-A27A-0FA1-720E0EC69A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A7EFB2-2F40-D19C-BFF5-511FB87CD46A}"/>
              </a:ext>
            </a:extLst>
          </p:cNvPr>
          <p:cNvSpPr>
            <a:spLocks noGrp="1"/>
          </p:cNvSpPr>
          <p:nvPr>
            <p:ph type="dt" sz="half" idx="10"/>
          </p:nvPr>
        </p:nvSpPr>
        <p:spPr/>
        <p:txBody>
          <a:bodyPr/>
          <a:lstStyle/>
          <a:p>
            <a:fld id="{1951D5EA-E0EB-4DC5-AAC6-1934A8B4DE78}" type="datetimeFigureOut">
              <a:rPr lang="en-US" smtClean="0"/>
              <a:t>5/9/2023</a:t>
            </a:fld>
            <a:endParaRPr lang="en-US"/>
          </a:p>
        </p:txBody>
      </p:sp>
      <p:sp>
        <p:nvSpPr>
          <p:cNvPr id="8" name="Footer Placeholder 7">
            <a:extLst>
              <a:ext uri="{FF2B5EF4-FFF2-40B4-BE49-F238E27FC236}">
                <a16:creationId xmlns:a16="http://schemas.microsoft.com/office/drawing/2014/main" id="{8FD732DC-A40F-1876-81C7-46EAEDCA2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A4E9B4-EBE9-6BAB-EE47-A325C72A250F}"/>
              </a:ext>
            </a:extLst>
          </p:cNvPr>
          <p:cNvSpPr>
            <a:spLocks noGrp="1"/>
          </p:cNvSpPr>
          <p:nvPr>
            <p:ph type="sldNum" sz="quarter" idx="12"/>
          </p:nvPr>
        </p:nvSpPr>
        <p:spPr/>
        <p:txBody>
          <a:bodyPr/>
          <a:lstStyle/>
          <a:p>
            <a:fld id="{6927C99A-E937-4EEC-A839-CFBF18C92A65}" type="slidenum">
              <a:rPr lang="en-US" smtClean="0"/>
              <a:t>‹#›</a:t>
            </a:fld>
            <a:endParaRPr lang="en-US"/>
          </a:p>
        </p:txBody>
      </p:sp>
    </p:spTree>
    <p:extLst>
      <p:ext uri="{BB962C8B-B14F-4D97-AF65-F5344CB8AC3E}">
        <p14:creationId xmlns:p14="http://schemas.microsoft.com/office/powerpoint/2010/main" val="144630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79881-66F8-5158-18BC-55415CAEF8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602E5B-7350-D241-B979-1A6B22515DB0}"/>
              </a:ext>
            </a:extLst>
          </p:cNvPr>
          <p:cNvSpPr>
            <a:spLocks noGrp="1"/>
          </p:cNvSpPr>
          <p:nvPr>
            <p:ph type="dt" sz="half" idx="10"/>
          </p:nvPr>
        </p:nvSpPr>
        <p:spPr/>
        <p:txBody>
          <a:bodyPr/>
          <a:lstStyle/>
          <a:p>
            <a:fld id="{1951D5EA-E0EB-4DC5-AAC6-1934A8B4DE78}" type="datetimeFigureOut">
              <a:rPr lang="en-US" smtClean="0"/>
              <a:t>5/9/2023</a:t>
            </a:fld>
            <a:endParaRPr lang="en-US"/>
          </a:p>
        </p:txBody>
      </p:sp>
      <p:sp>
        <p:nvSpPr>
          <p:cNvPr id="4" name="Footer Placeholder 3">
            <a:extLst>
              <a:ext uri="{FF2B5EF4-FFF2-40B4-BE49-F238E27FC236}">
                <a16:creationId xmlns:a16="http://schemas.microsoft.com/office/drawing/2014/main" id="{76951970-3B71-AE88-6D44-E3FC8955F6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DAC42A-DEEE-1177-A3CB-FFEAB6565F00}"/>
              </a:ext>
            </a:extLst>
          </p:cNvPr>
          <p:cNvSpPr>
            <a:spLocks noGrp="1"/>
          </p:cNvSpPr>
          <p:nvPr>
            <p:ph type="sldNum" sz="quarter" idx="12"/>
          </p:nvPr>
        </p:nvSpPr>
        <p:spPr/>
        <p:txBody>
          <a:bodyPr/>
          <a:lstStyle/>
          <a:p>
            <a:fld id="{6927C99A-E937-4EEC-A839-CFBF18C92A65}" type="slidenum">
              <a:rPr lang="en-US" smtClean="0"/>
              <a:t>‹#›</a:t>
            </a:fld>
            <a:endParaRPr lang="en-US"/>
          </a:p>
        </p:txBody>
      </p:sp>
    </p:spTree>
    <p:extLst>
      <p:ext uri="{BB962C8B-B14F-4D97-AF65-F5344CB8AC3E}">
        <p14:creationId xmlns:p14="http://schemas.microsoft.com/office/powerpoint/2010/main" val="23728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152367-63A8-A23D-1F6D-22B62017157B}"/>
              </a:ext>
            </a:extLst>
          </p:cNvPr>
          <p:cNvSpPr>
            <a:spLocks noGrp="1"/>
          </p:cNvSpPr>
          <p:nvPr>
            <p:ph type="dt" sz="half" idx="10"/>
          </p:nvPr>
        </p:nvSpPr>
        <p:spPr/>
        <p:txBody>
          <a:bodyPr/>
          <a:lstStyle/>
          <a:p>
            <a:fld id="{1951D5EA-E0EB-4DC5-AAC6-1934A8B4DE78}" type="datetimeFigureOut">
              <a:rPr lang="en-US" smtClean="0"/>
              <a:t>5/9/2023</a:t>
            </a:fld>
            <a:endParaRPr lang="en-US"/>
          </a:p>
        </p:txBody>
      </p:sp>
      <p:sp>
        <p:nvSpPr>
          <p:cNvPr id="3" name="Footer Placeholder 2">
            <a:extLst>
              <a:ext uri="{FF2B5EF4-FFF2-40B4-BE49-F238E27FC236}">
                <a16:creationId xmlns:a16="http://schemas.microsoft.com/office/drawing/2014/main" id="{E7AAE841-90CB-9692-376F-AB2A49D7A4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3D807A-BE36-2DE8-B0C1-7BDA1A558A14}"/>
              </a:ext>
            </a:extLst>
          </p:cNvPr>
          <p:cNvSpPr>
            <a:spLocks noGrp="1"/>
          </p:cNvSpPr>
          <p:nvPr>
            <p:ph type="sldNum" sz="quarter" idx="12"/>
          </p:nvPr>
        </p:nvSpPr>
        <p:spPr/>
        <p:txBody>
          <a:bodyPr/>
          <a:lstStyle/>
          <a:p>
            <a:fld id="{6927C99A-E937-4EEC-A839-CFBF18C92A65}" type="slidenum">
              <a:rPr lang="en-US" smtClean="0"/>
              <a:t>‹#›</a:t>
            </a:fld>
            <a:endParaRPr lang="en-US"/>
          </a:p>
        </p:txBody>
      </p:sp>
    </p:spTree>
    <p:extLst>
      <p:ext uri="{BB962C8B-B14F-4D97-AF65-F5344CB8AC3E}">
        <p14:creationId xmlns:p14="http://schemas.microsoft.com/office/powerpoint/2010/main" val="35729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3CBD3-ED9B-4892-1AD9-D74A50FED7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3CF689-D691-010C-8946-ED1780C694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DD3E41-F935-28D4-A659-244D08C982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0F7600-4826-432F-C19C-FE39770895C5}"/>
              </a:ext>
            </a:extLst>
          </p:cNvPr>
          <p:cNvSpPr>
            <a:spLocks noGrp="1"/>
          </p:cNvSpPr>
          <p:nvPr>
            <p:ph type="dt" sz="half" idx="10"/>
          </p:nvPr>
        </p:nvSpPr>
        <p:spPr/>
        <p:txBody>
          <a:bodyPr/>
          <a:lstStyle/>
          <a:p>
            <a:fld id="{1951D5EA-E0EB-4DC5-AAC6-1934A8B4DE78}" type="datetimeFigureOut">
              <a:rPr lang="en-US" smtClean="0"/>
              <a:t>5/9/2023</a:t>
            </a:fld>
            <a:endParaRPr lang="en-US"/>
          </a:p>
        </p:txBody>
      </p:sp>
      <p:sp>
        <p:nvSpPr>
          <p:cNvPr id="6" name="Footer Placeholder 5">
            <a:extLst>
              <a:ext uri="{FF2B5EF4-FFF2-40B4-BE49-F238E27FC236}">
                <a16:creationId xmlns:a16="http://schemas.microsoft.com/office/drawing/2014/main" id="{0A0B9D22-033F-1035-9D2D-26279C0F01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33CB43-1D84-5056-3E51-F5C70BDA2930}"/>
              </a:ext>
            </a:extLst>
          </p:cNvPr>
          <p:cNvSpPr>
            <a:spLocks noGrp="1"/>
          </p:cNvSpPr>
          <p:nvPr>
            <p:ph type="sldNum" sz="quarter" idx="12"/>
          </p:nvPr>
        </p:nvSpPr>
        <p:spPr/>
        <p:txBody>
          <a:bodyPr/>
          <a:lstStyle/>
          <a:p>
            <a:fld id="{6927C99A-E937-4EEC-A839-CFBF18C92A65}" type="slidenum">
              <a:rPr lang="en-US" smtClean="0"/>
              <a:t>‹#›</a:t>
            </a:fld>
            <a:endParaRPr lang="en-US"/>
          </a:p>
        </p:txBody>
      </p:sp>
    </p:spTree>
    <p:extLst>
      <p:ext uri="{BB962C8B-B14F-4D97-AF65-F5344CB8AC3E}">
        <p14:creationId xmlns:p14="http://schemas.microsoft.com/office/powerpoint/2010/main" val="810720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5C67D-5243-BB37-E478-059EA36787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B508CE-C0BB-B5DE-7F69-56873696EB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B318F6-3494-CBC3-88FC-AB6110893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7EB70E-AEBB-ED8A-8456-2D91008F32FC}"/>
              </a:ext>
            </a:extLst>
          </p:cNvPr>
          <p:cNvSpPr>
            <a:spLocks noGrp="1"/>
          </p:cNvSpPr>
          <p:nvPr>
            <p:ph type="dt" sz="half" idx="10"/>
          </p:nvPr>
        </p:nvSpPr>
        <p:spPr/>
        <p:txBody>
          <a:bodyPr/>
          <a:lstStyle/>
          <a:p>
            <a:fld id="{1951D5EA-E0EB-4DC5-AAC6-1934A8B4DE78}" type="datetimeFigureOut">
              <a:rPr lang="en-US" smtClean="0"/>
              <a:t>5/9/2023</a:t>
            </a:fld>
            <a:endParaRPr lang="en-US"/>
          </a:p>
        </p:txBody>
      </p:sp>
      <p:sp>
        <p:nvSpPr>
          <p:cNvPr id="6" name="Footer Placeholder 5">
            <a:extLst>
              <a:ext uri="{FF2B5EF4-FFF2-40B4-BE49-F238E27FC236}">
                <a16:creationId xmlns:a16="http://schemas.microsoft.com/office/drawing/2014/main" id="{ACCF4D34-FCCE-E32E-2EFF-27CC3923F9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E3FFE6-824F-3CBD-2181-1C6D0EC7147E}"/>
              </a:ext>
            </a:extLst>
          </p:cNvPr>
          <p:cNvSpPr>
            <a:spLocks noGrp="1"/>
          </p:cNvSpPr>
          <p:nvPr>
            <p:ph type="sldNum" sz="quarter" idx="12"/>
          </p:nvPr>
        </p:nvSpPr>
        <p:spPr/>
        <p:txBody>
          <a:bodyPr/>
          <a:lstStyle/>
          <a:p>
            <a:fld id="{6927C99A-E937-4EEC-A839-CFBF18C92A65}" type="slidenum">
              <a:rPr lang="en-US" smtClean="0"/>
              <a:t>‹#›</a:t>
            </a:fld>
            <a:endParaRPr lang="en-US"/>
          </a:p>
        </p:txBody>
      </p:sp>
    </p:spTree>
    <p:extLst>
      <p:ext uri="{BB962C8B-B14F-4D97-AF65-F5344CB8AC3E}">
        <p14:creationId xmlns:p14="http://schemas.microsoft.com/office/powerpoint/2010/main" val="2870571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58D688-C566-75E0-805B-467FDD9145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C4F231-8E7A-345B-1A80-FFE69E6B21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1FBA56-21C7-1ABB-E6E3-EE0091502F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1D5EA-E0EB-4DC5-AAC6-1934A8B4DE78}" type="datetimeFigureOut">
              <a:rPr lang="en-US" smtClean="0"/>
              <a:t>5/9/2023</a:t>
            </a:fld>
            <a:endParaRPr lang="en-US"/>
          </a:p>
        </p:txBody>
      </p:sp>
      <p:sp>
        <p:nvSpPr>
          <p:cNvPr id="5" name="Footer Placeholder 4">
            <a:extLst>
              <a:ext uri="{FF2B5EF4-FFF2-40B4-BE49-F238E27FC236}">
                <a16:creationId xmlns:a16="http://schemas.microsoft.com/office/drawing/2014/main" id="{AC6EFC84-F4AC-931D-2FB2-D176C9743B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8EFA21-1195-4D39-C1C4-E31E4B1980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27C99A-E937-4EEC-A839-CFBF18C92A65}" type="slidenum">
              <a:rPr lang="en-US" smtClean="0"/>
              <a:t>‹#›</a:t>
            </a:fld>
            <a:endParaRPr lang="en-US"/>
          </a:p>
        </p:txBody>
      </p:sp>
    </p:spTree>
    <p:extLst>
      <p:ext uri="{BB962C8B-B14F-4D97-AF65-F5344CB8AC3E}">
        <p14:creationId xmlns:p14="http://schemas.microsoft.com/office/powerpoint/2010/main" val="280571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1"/><Relationship Id="rId7"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lifelineforattemptsurvivors.org/" TargetMode="External"/><Relationship Id="rId5" Type="http://schemas.openxmlformats.org/officeDocument/2006/relationships/hyperlink" Target="https://www.suicideispreventable.org/" TargetMode="External"/><Relationship Id="rId4" Type="http://schemas.openxmlformats.org/officeDocument/2006/relationships/hyperlink" Target="https://www.rawpixel.com/search/woman"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hyperlink" Target="https://www.cms.gov/files/document/cssrs-screen-version-instrument.pdf" TargetMode="External"/><Relationship Id="rId13" Type="http://schemas.openxmlformats.org/officeDocument/2006/relationships/hyperlink" Target="https://sonomacounty.ca.gov/health-and-human-services/health-services/divisions/behavioral-health/911-scripts" TargetMode="External"/><Relationship Id="rId3" Type="http://schemas.openxmlformats.org/officeDocument/2006/relationships/hyperlink" Target="https://www.suicideispreventable.org/" TargetMode="External"/><Relationship Id="rId7" Type="http://schemas.openxmlformats.org/officeDocument/2006/relationships/hyperlink" Target="http://cssrs.wpengine.com/the-columbia-scale-c-ssrs/cssrs-for-communities-and-healthcare/#filter=.general-use.english" TargetMode="External"/><Relationship Id="rId12" Type="http://schemas.openxmlformats.org/officeDocument/2006/relationships/hyperlink" Target="https://suicidesafetyplan.com/form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store.samhsa.gov/sites/default/files/sma09-4432.pdf" TargetMode="External"/><Relationship Id="rId11" Type="http://schemas.openxmlformats.org/officeDocument/2006/relationships/hyperlink" Target="https://www.wiche.edu/behavioral-health/suicide-prevention-toolkits/" TargetMode="External"/><Relationship Id="rId5" Type="http://schemas.openxmlformats.org/officeDocument/2006/relationships/hyperlink" Target="https://store.samhsa.gov/product/SAFE-T-Pocket-Card-Suicide-Assessment-Five-Step-Evaluation-and-Triage-for-Clinicians/sma09-4432" TargetMode="External"/><Relationship Id="rId10" Type="http://schemas.openxmlformats.org/officeDocument/2006/relationships/hyperlink" Target="https://sprc.org/" TargetMode="External"/><Relationship Id="rId4" Type="http://schemas.openxmlformats.org/officeDocument/2006/relationships/hyperlink" Target="https://lifelineforattemptsurvivors.org/" TargetMode="External"/><Relationship Id="rId9" Type="http://schemas.openxmlformats.org/officeDocument/2006/relationships/hyperlink" Target="https://www.cdc.gov/suicide/index.html" TargetMode="External"/><Relationship Id="rId1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pps.apple.com/us/app/safety-plan/id69512299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s://iamsober.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andatedreporterca.com/who-should-repor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9AE9AA-E836-684D-E57E-4876FD6514AC}"/>
              </a:ext>
            </a:extLst>
          </p:cNvPr>
          <p:cNvSpPr>
            <a:spLocks noGrp="1"/>
          </p:cNvSpPr>
          <p:nvPr>
            <p:ph type="ctrTitle"/>
          </p:nvPr>
        </p:nvSpPr>
        <p:spPr>
          <a:xfrm>
            <a:off x="838200" y="451381"/>
            <a:ext cx="10512552" cy="4066540"/>
          </a:xfrm>
        </p:spPr>
        <p:txBody>
          <a:bodyPr anchor="b">
            <a:normAutofit/>
          </a:bodyPr>
          <a:lstStyle/>
          <a:p>
            <a:pPr algn="l"/>
            <a:r>
              <a:rPr lang="en-US" sz="6600"/>
              <a:t>Talking About Suicide</a:t>
            </a:r>
          </a:p>
        </p:txBody>
      </p:sp>
      <p:sp>
        <p:nvSpPr>
          <p:cNvPr id="3" name="Subtitle 2">
            <a:extLst>
              <a:ext uri="{FF2B5EF4-FFF2-40B4-BE49-F238E27FC236}">
                <a16:creationId xmlns:a16="http://schemas.microsoft.com/office/drawing/2014/main" id="{CA150675-3A61-20A3-0AD2-0139EB25B835}"/>
              </a:ext>
            </a:extLst>
          </p:cNvPr>
          <p:cNvSpPr>
            <a:spLocks noGrp="1"/>
          </p:cNvSpPr>
          <p:nvPr>
            <p:ph type="subTitle" idx="1"/>
          </p:nvPr>
        </p:nvSpPr>
        <p:spPr>
          <a:xfrm>
            <a:off x="838199" y="4983276"/>
            <a:ext cx="10512552" cy="1126680"/>
          </a:xfrm>
        </p:spPr>
        <p:txBody>
          <a:bodyPr>
            <a:normAutofit/>
          </a:bodyPr>
          <a:lstStyle/>
          <a:p>
            <a:pPr algn="l"/>
            <a:r>
              <a:rPr lang="en-US" dirty="0"/>
              <a:t>Lynea Seiberlich-Wheeler, LCSW</a:t>
            </a:r>
            <a:endParaRPr lang="en-US"/>
          </a:p>
        </p:txBody>
      </p:sp>
      <p:sp>
        <p:nvSpPr>
          <p:cNvPr id="10"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logo for a health center&#10;&#10;Description automatically generated with medium confidence">
            <a:extLst>
              <a:ext uri="{FF2B5EF4-FFF2-40B4-BE49-F238E27FC236}">
                <a16:creationId xmlns:a16="http://schemas.microsoft.com/office/drawing/2014/main" id="{CA4A70B9-490F-7592-4287-948AC44082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6441" y="451381"/>
            <a:ext cx="4501815" cy="2385962"/>
          </a:xfrm>
          <a:prstGeom prst="rect">
            <a:avLst/>
          </a:prstGeom>
        </p:spPr>
      </p:pic>
    </p:spTree>
    <p:extLst>
      <p:ext uri="{BB962C8B-B14F-4D97-AF65-F5344CB8AC3E}">
        <p14:creationId xmlns:p14="http://schemas.microsoft.com/office/powerpoint/2010/main" val="96290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653E88-941F-0023-73FB-66C56F34FA42}"/>
              </a:ext>
            </a:extLst>
          </p:cNvPr>
          <p:cNvSpPr>
            <a:spLocks noGrp="1"/>
          </p:cNvSpPr>
          <p:nvPr>
            <p:ph type="title"/>
          </p:nvPr>
        </p:nvSpPr>
        <p:spPr>
          <a:xfrm>
            <a:off x="4654296" y="329184"/>
            <a:ext cx="6894576" cy="1783080"/>
          </a:xfrm>
        </p:spPr>
        <p:txBody>
          <a:bodyPr anchor="b">
            <a:normAutofit/>
          </a:bodyPr>
          <a:lstStyle/>
          <a:p>
            <a:r>
              <a:rPr lang="en-US" sz="5400" dirty="0"/>
              <a:t>Role of Peers</a:t>
            </a:r>
          </a:p>
        </p:txBody>
      </p:sp>
      <p:pic>
        <p:nvPicPr>
          <p:cNvPr id="14" name="Picture 4">
            <a:extLst>
              <a:ext uri="{FF2B5EF4-FFF2-40B4-BE49-F238E27FC236}">
                <a16:creationId xmlns:a16="http://schemas.microsoft.com/office/drawing/2014/main" id="{8E3F68DC-F568-0618-1741-E72D94B641F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32789" r="32789"/>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15"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59FC63E-89B9-46A3-B59C-3B1B6FE6DBC6}"/>
              </a:ext>
            </a:extLst>
          </p:cNvPr>
          <p:cNvSpPr>
            <a:spLocks noGrp="1"/>
          </p:cNvSpPr>
          <p:nvPr>
            <p:ph idx="1"/>
          </p:nvPr>
        </p:nvSpPr>
        <p:spPr>
          <a:xfrm>
            <a:off x="4654296" y="2706624"/>
            <a:ext cx="6894576" cy="3483864"/>
          </a:xfrm>
        </p:spPr>
        <p:txBody>
          <a:bodyPr>
            <a:normAutofit/>
          </a:bodyPr>
          <a:lstStyle/>
          <a:p>
            <a:r>
              <a:rPr lang="en-US" sz="2200" dirty="0"/>
              <a:t>People often defer to professionals to have conversations that should happen among peers.</a:t>
            </a:r>
          </a:p>
          <a:p>
            <a:r>
              <a:rPr lang="en-US" sz="2200" dirty="0"/>
              <a:t>Screening tools and mandated reporting rules require clinical and other professional teams to address safety concerns and intervene on behalf of the safety of others.</a:t>
            </a:r>
          </a:p>
          <a:p>
            <a:r>
              <a:rPr lang="en-US" sz="2200" dirty="0"/>
              <a:t>Guidance for Peer-led conversations:</a:t>
            </a:r>
          </a:p>
          <a:p>
            <a:pPr lvl="1"/>
            <a:r>
              <a:rPr lang="en-US" sz="2200" dirty="0">
                <a:hlinkClick r:id="rId5"/>
              </a:rPr>
              <a:t>https://www.suicideispreventable.org/</a:t>
            </a:r>
            <a:endParaRPr lang="en-US" sz="2200" dirty="0"/>
          </a:p>
          <a:p>
            <a:pPr lvl="1"/>
            <a:r>
              <a:rPr lang="en-US" sz="2200" dirty="0">
                <a:hlinkClick r:id="rId6"/>
              </a:rPr>
              <a:t>https://lifelineforattemptsurvivors.org/</a:t>
            </a:r>
            <a:endParaRPr lang="en-US" sz="2200" dirty="0"/>
          </a:p>
          <a:p>
            <a:pPr marL="0" indent="0">
              <a:buNone/>
            </a:pPr>
            <a:endParaRPr lang="en-US" sz="2200" dirty="0"/>
          </a:p>
        </p:txBody>
      </p:sp>
      <p:pic>
        <p:nvPicPr>
          <p:cNvPr id="4" name="Picture 3" descr="A logo for a health center&#10;&#10;Description automatically generated with medium confidence">
            <a:extLst>
              <a:ext uri="{FF2B5EF4-FFF2-40B4-BE49-F238E27FC236}">
                <a16:creationId xmlns:a16="http://schemas.microsoft.com/office/drawing/2014/main" id="{80293E7D-B799-8F2A-0723-18F5D74FBD9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14131" y="407956"/>
            <a:ext cx="2031162" cy="1076516"/>
          </a:xfrm>
          <a:prstGeom prst="rect">
            <a:avLst/>
          </a:prstGeom>
        </p:spPr>
      </p:pic>
    </p:spTree>
    <p:extLst>
      <p:ext uri="{BB962C8B-B14F-4D97-AF65-F5344CB8AC3E}">
        <p14:creationId xmlns:p14="http://schemas.microsoft.com/office/powerpoint/2010/main" val="2633151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CBEBEA8-91E5-7975-1054-FCB7C66C38D7}"/>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kern="1200">
                <a:solidFill>
                  <a:schemeClr val="tx1"/>
                </a:solidFill>
                <a:latin typeface="+mj-lt"/>
                <a:ea typeface="+mj-ea"/>
                <a:cs typeface="+mj-cs"/>
              </a:rPr>
              <a:t>Let’s have the conversation.</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834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698337-3EA9-4B6C-DB5D-D7C1C7795BF6}"/>
              </a:ext>
            </a:extLst>
          </p:cNvPr>
          <p:cNvSpPr>
            <a:spLocks noGrp="1"/>
          </p:cNvSpPr>
          <p:nvPr>
            <p:ph type="title"/>
          </p:nvPr>
        </p:nvSpPr>
        <p:spPr>
          <a:xfrm>
            <a:off x="838200" y="365125"/>
            <a:ext cx="10515600" cy="1325563"/>
          </a:xfrm>
        </p:spPr>
        <p:txBody>
          <a:bodyPr>
            <a:normAutofit/>
          </a:bodyPr>
          <a:lstStyle/>
          <a:p>
            <a:r>
              <a:rPr lang="en-US" sz="5400" dirty="0"/>
              <a:t>Resources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B343E29-E2A5-FA12-3478-8BE809D5AF63}"/>
              </a:ext>
            </a:extLst>
          </p:cNvPr>
          <p:cNvSpPr>
            <a:spLocks noGrp="1"/>
          </p:cNvSpPr>
          <p:nvPr>
            <p:ph idx="1"/>
          </p:nvPr>
        </p:nvSpPr>
        <p:spPr>
          <a:xfrm>
            <a:off x="838200" y="1929384"/>
            <a:ext cx="10515600" cy="4251960"/>
          </a:xfrm>
        </p:spPr>
        <p:txBody>
          <a:bodyPr>
            <a:normAutofit/>
          </a:bodyPr>
          <a:lstStyle/>
          <a:p>
            <a:r>
              <a:rPr lang="en-US" sz="1200" dirty="0"/>
              <a:t>Having the Conversation:</a:t>
            </a:r>
          </a:p>
          <a:p>
            <a:pPr lvl="1"/>
            <a:r>
              <a:rPr lang="en-US" sz="1200" dirty="0"/>
              <a:t>Know the Signs (California Initiative) </a:t>
            </a:r>
            <a:r>
              <a:rPr lang="en-US" sz="1200" dirty="0">
                <a:hlinkClick r:id="rId3"/>
              </a:rPr>
              <a:t>https://www.suicideispreventable.org/</a:t>
            </a:r>
            <a:r>
              <a:rPr lang="en-US" sz="1200" dirty="0"/>
              <a:t> </a:t>
            </a:r>
          </a:p>
          <a:p>
            <a:pPr lvl="1"/>
            <a:r>
              <a:rPr lang="en-US" sz="1200" dirty="0"/>
              <a:t>With Help Comes Hope </a:t>
            </a:r>
            <a:r>
              <a:rPr lang="en-US" sz="1200" dirty="0">
                <a:hlinkClick r:id="rId4"/>
              </a:rPr>
              <a:t>https://lifelineforattemptsurvivors.org/</a:t>
            </a:r>
            <a:r>
              <a:rPr lang="en-US" sz="1200" dirty="0"/>
              <a:t> </a:t>
            </a:r>
          </a:p>
          <a:p>
            <a:r>
              <a:rPr lang="en-US" sz="1200" dirty="0"/>
              <a:t>SAFE-T assessment strategy:</a:t>
            </a:r>
          </a:p>
          <a:p>
            <a:pPr lvl="1"/>
            <a:r>
              <a:rPr lang="en-US" sz="1200" dirty="0">
                <a:hlinkClick r:id="rId5"/>
              </a:rPr>
              <a:t>https://store.samhsa.gov/product/SAFE-T-Pocket-Card-Suicide-Assessment-Five-Step-Evaluation-and-Triage-for-Clinicians/sma09-4432</a:t>
            </a:r>
            <a:r>
              <a:rPr lang="en-US" sz="1200" dirty="0"/>
              <a:t> </a:t>
            </a:r>
          </a:p>
          <a:p>
            <a:pPr lvl="2"/>
            <a:r>
              <a:rPr lang="en-US" sz="1200" dirty="0">
                <a:hlinkClick r:id="rId6"/>
              </a:rPr>
              <a:t>https://store.samhsa.gov/sites/default/files/sma09-4432.pdf</a:t>
            </a:r>
            <a:endParaRPr lang="en-US" sz="1200" dirty="0"/>
          </a:p>
          <a:p>
            <a:r>
              <a:rPr lang="en-US" sz="1200" dirty="0"/>
              <a:t>Columbia Screen (available in multiple languages)</a:t>
            </a:r>
          </a:p>
          <a:p>
            <a:pPr lvl="1"/>
            <a:r>
              <a:rPr lang="en-US" sz="1200" dirty="0">
                <a:hlinkClick r:id="rId7"/>
              </a:rPr>
              <a:t>http://cssrs.wpengine.com/the-columbia-scale-c-ssrs/cssrs-for-communities-and-healthcare/#filter=.general-use.english</a:t>
            </a:r>
            <a:endParaRPr lang="en-US" sz="1200" dirty="0"/>
          </a:p>
          <a:p>
            <a:pPr lvl="1"/>
            <a:r>
              <a:rPr lang="en-US" sz="1200" dirty="0">
                <a:hlinkClick r:id="rId8"/>
              </a:rPr>
              <a:t>https://www.cms.gov/files/document/cssrs-screen-version-instrument.pdf</a:t>
            </a:r>
            <a:endParaRPr lang="en-US" sz="1200" dirty="0"/>
          </a:p>
          <a:p>
            <a:r>
              <a:rPr lang="en-US" sz="1200" dirty="0"/>
              <a:t>Risk and protective factors (and more)</a:t>
            </a:r>
          </a:p>
          <a:p>
            <a:pPr lvl="1"/>
            <a:r>
              <a:rPr lang="en-US" sz="1200" dirty="0"/>
              <a:t>Centers for Disease Control and Prevention (CDC) </a:t>
            </a:r>
            <a:r>
              <a:rPr lang="en-US" sz="1200" dirty="0">
                <a:hlinkClick r:id="rId9"/>
              </a:rPr>
              <a:t>https://www.cdc.gov/suicide/index.html</a:t>
            </a:r>
            <a:r>
              <a:rPr lang="en-US" sz="1200" dirty="0"/>
              <a:t> </a:t>
            </a:r>
          </a:p>
          <a:p>
            <a:r>
              <a:rPr lang="en-US" sz="1200" dirty="0"/>
              <a:t>Creators of the safety plan tool used today:  </a:t>
            </a:r>
          </a:p>
          <a:p>
            <a:pPr lvl="1"/>
            <a:r>
              <a:rPr lang="en-US" sz="1200" dirty="0"/>
              <a:t>Suicide Prevention Resource Center </a:t>
            </a:r>
            <a:r>
              <a:rPr lang="en-US" sz="1200" dirty="0">
                <a:hlinkClick r:id="rId10"/>
              </a:rPr>
              <a:t>https://sprc.org/</a:t>
            </a:r>
            <a:r>
              <a:rPr lang="en-US" sz="1200" dirty="0"/>
              <a:t> </a:t>
            </a:r>
          </a:p>
          <a:p>
            <a:pPr lvl="1"/>
            <a:r>
              <a:rPr lang="en-US" sz="1200" dirty="0"/>
              <a:t>Western Interstate Commission for Higher Education (WICHE) </a:t>
            </a:r>
            <a:r>
              <a:rPr lang="en-US" sz="1200" dirty="0">
                <a:hlinkClick r:id="rId11"/>
              </a:rPr>
              <a:t>https://www.wiche.edu/behavioral-health/suicide-prevention-toolkits/</a:t>
            </a:r>
            <a:r>
              <a:rPr lang="en-US" sz="1200" dirty="0"/>
              <a:t> </a:t>
            </a:r>
          </a:p>
          <a:p>
            <a:pPr lvl="1"/>
            <a:r>
              <a:rPr lang="en-US" sz="1200" dirty="0"/>
              <a:t>Another Safety Plan tool: </a:t>
            </a:r>
            <a:r>
              <a:rPr lang="en-US" sz="1200" dirty="0">
                <a:hlinkClick r:id="rId12"/>
              </a:rPr>
              <a:t>https://suicidesafetyplan.com/forms/</a:t>
            </a:r>
            <a:r>
              <a:rPr lang="en-US" sz="1200" dirty="0"/>
              <a:t> </a:t>
            </a:r>
          </a:p>
          <a:p>
            <a:r>
              <a:rPr lang="en-US" sz="1200" dirty="0"/>
              <a:t>Scripts for calling emergency response teams: </a:t>
            </a:r>
            <a:r>
              <a:rPr lang="en-US" sz="1200" dirty="0">
                <a:hlinkClick r:id="rId13"/>
              </a:rPr>
              <a:t>https://sonomacounty.ca.gov/health-and-human-services/health-services/divisions/behavioral-health/911-scripts</a:t>
            </a:r>
            <a:endParaRPr lang="en-US" sz="1200" dirty="0"/>
          </a:p>
        </p:txBody>
      </p:sp>
      <p:pic>
        <p:nvPicPr>
          <p:cNvPr id="4" name="Picture 3" descr="A logo for a health center&#10;&#10;Description automatically generated with medium confidence">
            <a:extLst>
              <a:ext uri="{FF2B5EF4-FFF2-40B4-BE49-F238E27FC236}">
                <a16:creationId xmlns:a16="http://schemas.microsoft.com/office/drawing/2014/main" id="{934CAC8D-00E2-EC7D-61DA-A4FB8C97494B}"/>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514131" y="407956"/>
            <a:ext cx="2031162" cy="1076516"/>
          </a:xfrm>
          <a:prstGeom prst="rect">
            <a:avLst/>
          </a:prstGeom>
        </p:spPr>
      </p:pic>
    </p:spTree>
    <p:extLst>
      <p:ext uri="{BB962C8B-B14F-4D97-AF65-F5344CB8AC3E}">
        <p14:creationId xmlns:p14="http://schemas.microsoft.com/office/powerpoint/2010/main" val="209868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66FB89-717E-79C7-6A1C-10B9C8CE762B}"/>
              </a:ext>
            </a:extLst>
          </p:cNvPr>
          <p:cNvSpPr>
            <a:spLocks noGrp="1"/>
          </p:cNvSpPr>
          <p:nvPr>
            <p:ph type="title"/>
          </p:nvPr>
        </p:nvSpPr>
        <p:spPr>
          <a:xfrm>
            <a:off x="572493" y="238539"/>
            <a:ext cx="11018520" cy="1434415"/>
          </a:xfrm>
        </p:spPr>
        <p:txBody>
          <a:bodyPr anchor="b">
            <a:normAutofit/>
          </a:bodyPr>
          <a:lstStyle/>
          <a:p>
            <a:r>
              <a:rPr lang="en-US" sz="5400"/>
              <a:t>Setting the Tone</a:t>
            </a:r>
          </a:p>
        </p:txBody>
      </p:sp>
      <p:sp>
        <p:nvSpPr>
          <p:cNvPr id="1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644FF7B-9C73-BAA7-715D-C324B544ECA8}"/>
              </a:ext>
            </a:extLst>
          </p:cNvPr>
          <p:cNvSpPr>
            <a:spLocks noGrp="1"/>
          </p:cNvSpPr>
          <p:nvPr>
            <p:ph idx="1"/>
          </p:nvPr>
        </p:nvSpPr>
        <p:spPr>
          <a:xfrm>
            <a:off x="572493" y="2071316"/>
            <a:ext cx="6713552" cy="4119172"/>
          </a:xfrm>
        </p:spPr>
        <p:txBody>
          <a:bodyPr anchor="t">
            <a:normAutofit fontScale="92500" lnSpcReduction="10000"/>
          </a:bodyPr>
          <a:lstStyle/>
          <a:p>
            <a:r>
              <a:rPr lang="en-US" sz="2200" dirty="0"/>
              <a:t>I am a safe person to talk to about this</a:t>
            </a:r>
          </a:p>
          <a:p>
            <a:r>
              <a:rPr lang="en-US" sz="2200" dirty="0"/>
              <a:t>Awareness of cultural and social context</a:t>
            </a:r>
          </a:p>
          <a:p>
            <a:pPr lvl="1"/>
            <a:r>
              <a:rPr lang="en-US" sz="2200" dirty="0"/>
              <a:t>Consider:</a:t>
            </a:r>
          </a:p>
          <a:p>
            <a:pPr lvl="2"/>
            <a:r>
              <a:rPr lang="en-US" sz="2200" dirty="0"/>
              <a:t>Gender</a:t>
            </a:r>
          </a:p>
          <a:p>
            <a:pPr lvl="2"/>
            <a:r>
              <a:rPr lang="en-US" sz="2200" dirty="0"/>
              <a:t>Race</a:t>
            </a:r>
          </a:p>
          <a:p>
            <a:pPr lvl="2"/>
            <a:r>
              <a:rPr lang="en-US" sz="2200" dirty="0"/>
              <a:t>Language</a:t>
            </a:r>
          </a:p>
          <a:p>
            <a:pPr lvl="2"/>
            <a:r>
              <a:rPr lang="en-US" sz="2200" dirty="0"/>
              <a:t>Religion</a:t>
            </a:r>
          </a:p>
          <a:p>
            <a:pPr lvl="2"/>
            <a:r>
              <a:rPr lang="en-US" sz="2200" dirty="0"/>
              <a:t>Local bias</a:t>
            </a:r>
          </a:p>
          <a:p>
            <a:pPr lvl="1"/>
            <a:r>
              <a:rPr lang="en-US" sz="2200" dirty="0"/>
              <a:t>Risk assessments that include these additional factors will help determine how to approach the appropriate life-saving next step</a:t>
            </a:r>
            <a:r>
              <a:rPr lang="en-US" sz="2600" dirty="0"/>
              <a:t> </a:t>
            </a:r>
          </a:p>
          <a:p>
            <a:r>
              <a:rPr lang="en-US" sz="2200" dirty="0"/>
              <a:t>Asking about Suicide does not increase Risk of Suicide</a:t>
            </a:r>
          </a:p>
        </p:txBody>
      </p:sp>
      <p:pic>
        <p:nvPicPr>
          <p:cNvPr id="5" name="Picture 4" descr="Hands holding each other's wrists and interlinked to form a circle">
            <a:extLst>
              <a:ext uri="{FF2B5EF4-FFF2-40B4-BE49-F238E27FC236}">
                <a16:creationId xmlns:a16="http://schemas.microsoft.com/office/drawing/2014/main" id="{3A76F136-C086-8C67-CD5C-3765353CB12E}"/>
              </a:ext>
            </a:extLst>
          </p:cNvPr>
          <p:cNvPicPr>
            <a:picLocks noChangeAspect="1"/>
          </p:cNvPicPr>
          <p:nvPr/>
        </p:nvPicPr>
        <p:blipFill rotWithShape="1">
          <a:blip r:embed="rId3"/>
          <a:srcRect l="20136" r="15648" b="2"/>
          <a:stretch/>
        </p:blipFill>
        <p:spPr>
          <a:xfrm>
            <a:off x="7675658" y="2093976"/>
            <a:ext cx="3941064" cy="4096512"/>
          </a:xfrm>
          <a:prstGeom prst="rect">
            <a:avLst/>
          </a:prstGeom>
        </p:spPr>
      </p:pic>
      <p:pic>
        <p:nvPicPr>
          <p:cNvPr id="6" name="Picture 5" descr="A logo for a health center&#10;&#10;Description automatically generated with medium confidence">
            <a:extLst>
              <a:ext uri="{FF2B5EF4-FFF2-40B4-BE49-F238E27FC236}">
                <a16:creationId xmlns:a16="http://schemas.microsoft.com/office/drawing/2014/main" id="{14B0F379-E789-CE57-1618-70D16B7E7B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14131" y="407956"/>
            <a:ext cx="2031162" cy="1076516"/>
          </a:xfrm>
          <a:prstGeom prst="rect">
            <a:avLst/>
          </a:prstGeom>
        </p:spPr>
      </p:pic>
    </p:spTree>
    <p:extLst>
      <p:ext uri="{BB962C8B-B14F-4D97-AF65-F5344CB8AC3E}">
        <p14:creationId xmlns:p14="http://schemas.microsoft.com/office/powerpoint/2010/main" val="204446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1DF33E-10D7-BEAE-BA73-2FF58BE9E6A3}"/>
              </a:ext>
            </a:extLst>
          </p:cNvPr>
          <p:cNvSpPr>
            <a:spLocks noGrp="1"/>
          </p:cNvSpPr>
          <p:nvPr>
            <p:ph type="title"/>
          </p:nvPr>
        </p:nvSpPr>
        <p:spPr>
          <a:xfrm>
            <a:off x="630936" y="639520"/>
            <a:ext cx="3429000" cy="1719072"/>
          </a:xfrm>
        </p:spPr>
        <p:txBody>
          <a:bodyPr anchor="b">
            <a:normAutofit/>
          </a:bodyPr>
          <a:lstStyle/>
          <a:p>
            <a:r>
              <a:rPr lang="en-US" sz="5400"/>
              <a:t>Assessment Strategies</a:t>
            </a:r>
          </a:p>
        </p:txBody>
      </p:sp>
      <p:sp>
        <p:nvSpPr>
          <p:cNvPr id="21"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AC986693-85AD-9CC7-FF93-8685960E7812}"/>
              </a:ext>
            </a:extLst>
          </p:cNvPr>
          <p:cNvSpPr>
            <a:spLocks noGrp="1"/>
          </p:cNvSpPr>
          <p:nvPr>
            <p:ph idx="1"/>
          </p:nvPr>
        </p:nvSpPr>
        <p:spPr>
          <a:xfrm>
            <a:off x="630936" y="2807208"/>
            <a:ext cx="3429000" cy="3410712"/>
          </a:xfrm>
        </p:spPr>
        <p:txBody>
          <a:bodyPr anchor="t">
            <a:normAutofit/>
          </a:bodyPr>
          <a:lstStyle/>
          <a:p>
            <a:r>
              <a:rPr lang="en-US" sz="2200"/>
              <a:t>Ask about thoughts and behaviors related to suicide</a:t>
            </a:r>
          </a:p>
          <a:p>
            <a:r>
              <a:rPr lang="en-US" sz="2200"/>
              <a:t>Assess for danger and protective factors</a:t>
            </a:r>
          </a:p>
          <a:p>
            <a:endParaRPr lang="en-US" sz="2200"/>
          </a:p>
        </p:txBody>
      </p:sp>
      <p:pic>
        <p:nvPicPr>
          <p:cNvPr id="5" name="Content Placeholder 4">
            <a:extLst>
              <a:ext uri="{FF2B5EF4-FFF2-40B4-BE49-F238E27FC236}">
                <a16:creationId xmlns:a16="http://schemas.microsoft.com/office/drawing/2014/main" id="{35A53B09-1F3A-C0C4-E0A0-BFBF6529648F}"/>
              </a:ext>
            </a:extLst>
          </p:cNvPr>
          <p:cNvPicPr>
            <a:picLocks noChangeAspect="1"/>
          </p:cNvPicPr>
          <p:nvPr/>
        </p:nvPicPr>
        <p:blipFill>
          <a:blip r:embed="rId3"/>
          <a:stretch>
            <a:fillRect/>
          </a:stretch>
        </p:blipFill>
        <p:spPr>
          <a:xfrm>
            <a:off x="6453721" y="640080"/>
            <a:ext cx="3304869" cy="5577840"/>
          </a:xfrm>
          <a:prstGeom prst="rect">
            <a:avLst/>
          </a:prstGeom>
        </p:spPr>
      </p:pic>
      <p:pic>
        <p:nvPicPr>
          <p:cNvPr id="3" name="Picture 2" descr="A logo for a health center&#10;&#10;Description automatically generated with medium confidence">
            <a:extLst>
              <a:ext uri="{FF2B5EF4-FFF2-40B4-BE49-F238E27FC236}">
                <a16:creationId xmlns:a16="http://schemas.microsoft.com/office/drawing/2014/main" id="{388BDF69-288E-A689-E422-2C7ACC54A8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936" y="5461444"/>
            <a:ext cx="2031162" cy="1076516"/>
          </a:xfrm>
          <a:prstGeom prst="rect">
            <a:avLst/>
          </a:prstGeom>
        </p:spPr>
      </p:pic>
    </p:spTree>
    <p:extLst>
      <p:ext uri="{BB962C8B-B14F-4D97-AF65-F5344CB8AC3E}">
        <p14:creationId xmlns:p14="http://schemas.microsoft.com/office/powerpoint/2010/main" val="227083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BC6263-A98E-4188-8FA0-E5B8AA2096B7}"/>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6600" kern="1200">
                <a:solidFill>
                  <a:schemeClr val="tx1"/>
                </a:solidFill>
                <a:latin typeface="+mj-lt"/>
                <a:ea typeface="+mj-ea"/>
                <a:cs typeface="+mj-cs"/>
              </a:rPr>
              <a:t>Columbia Screen</a:t>
            </a:r>
          </a:p>
        </p:txBody>
      </p:sp>
      <p:sp>
        <p:nvSpPr>
          <p:cNvPr id="17"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Table&#10;&#10;Description automatically generated">
            <a:extLst>
              <a:ext uri="{FF2B5EF4-FFF2-40B4-BE49-F238E27FC236}">
                <a16:creationId xmlns:a16="http://schemas.microsoft.com/office/drawing/2014/main" id="{3C96A2EF-D780-72B9-B8AB-040DD5DF30BA}"/>
              </a:ext>
            </a:extLst>
          </p:cNvPr>
          <p:cNvPicPr>
            <a:picLocks noGrp="1" noChangeAspect="1"/>
          </p:cNvPicPr>
          <p:nvPr>
            <p:ph idx="1"/>
          </p:nvPr>
        </p:nvPicPr>
        <p:blipFill>
          <a:blip r:embed="rId2"/>
          <a:stretch>
            <a:fillRect/>
          </a:stretch>
        </p:blipFill>
        <p:spPr>
          <a:xfrm>
            <a:off x="5645975" y="640080"/>
            <a:ext cx="5231258" cy="5550408"/>
          </a:xfrm>
          <a:prstGeom prst="rect">
            <a:avLst/>
          </a:prstGeom>
        </p:spPr>
      </p:pic>
      <p:pic>
        <p:nvPicPr>
          <p:cNvPr id="3" name="Picture 2" descr="A logo for a health center&#10;&#10;Description automatically generated with medium confidence">
            <a:extLst>
              <a:ext uri="{FF2B5EF4-FFF2-40B4-BE49-F238E27FC236}">
                <a16:creationId xmlns:a16="http://schemas.microsoft.com/office/drawing/2014/main" id="{B66339D0-9191-5554-1642-78D77C7068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826" y="5341505"/>
            <a:ext cx="2031162" cy="1076516"/>
          </a:xfrm>
          <a:prstGeom prst="rect">
            <a:avLst/>
          </a:prstGeom>
        </p:spPr>
      </p:pic>
    </p:spTree>
    <p:extLst>
      <p:ext uri="{BB962C8B-B14F-4D97-AF65-F5344CB8AC3E}">
        <p14:creationId xmlns:p14="http://schemas.microsoft.com/office/powerpoint/2010/main" val="3663971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E3CF4E-0311-DEDD-0322-A164B4DBC276}"/>
              </a:ext>
            </a:extLst>
          </p:cNvPr>
          <p:cNvSpPr>
            <a:spLocks noGrp="1"/>
          </p:cNvSpPr>
          <p:nvPr>
            <p:ph type="title"/>
          </p:nvPr>
        </p:nvSpPr>
        <p:spPr>
          <a:xfrm>
            <a:off x="635001" y="585405"/>
            <a:ext cx="3128404" cy="5583148"/>
          </a:xfrm>
        </p:spPr>
        <p:txBody>
          <a:bodyPr anchor="ctr">
            <a:normAutofit/>
          </a:bodyPr>
          <a:lstStyle/>
          <a:p>
            <a:r>
              <a:rPr lang="en-US" sz="5400"/>
              <a:t>Protective Factors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5F9B8BB7-1685-3D2A-5A55-37165DD2CC8B}"/>
              </a:ext>
            </a:extLst>
          </p:cNvPr>
          <p:cNvGraphicFramePr>
            <a:graphicFrameLocks noGrp="1"/>
          </p:cNvGraphicFramePr>
          <p:nvPr>
            <p:ph idx="1"/>
            <p:extLst>
              <p:ext uri="{D42A27DB-BD31-4B8C-83A1-F6EECF244321}">
                <p14:modId xmlns:p14="http://schemas.microsoft.com/office/powerpoint/2010/main" val="1443628353"/>
              </p:ext>
            </p:extLst>
          </p:nvPr>
        </p:nvGraphicFramePr>
        <p:xfrm>
          <a:off x="4648018" y="346364"/>
          <a:ext cx="6980932" cy="6165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A logo for a health center&#10;&#10;Description automatically generated with medium confidence">
            <a:extLst>
              <a:ext uri="{FF2B5EF4-FFF2-40B4-BE49-F238E27FC236}">
                <a16:creationId xmlns:a16="http://schemas.microsoft.com/office/drawing/2014/main" id="{C02112B2-11D1-1B27-62CC-7F6A2B37405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3050" y="5436761"/>
            <a:ext cx="2031162" cy="1076516"/>
          </a:xfrm>
          <a:prstGeom prst="rect">
            <a:avLst/>
          </a:prstGeom>
        </p:spPr>
      </p:pic>
    </p:spTree>
    <p:extLst>
      <p:ext uri="{BB962C8B-B14F-4D97-AF65-F5344CB8AC3E}">
        <p14:creationId xmlns:p14="http://schemas.microsoft.com/office/powerpoint/2010/main" val="94461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45F06-F7B0-DCB6-295F-377775A4F3CA}"/>
              </a:ext>
            </a:extLst>
          </p:cNvPr>
          <p:cNvSpPr>
            <a:spLocks noGrp="1"/>
          </p:cNvSpPr>
          <p:nvPr>
            <p:ph type="title"/>
          </p:nvPr>
        </p:nvSpPr>
        <p:spPr/>
        <p:txBody>
          <a:bodyPr/>
          <a:lstStyle/>
          <a:p>
            <a:r>
              <a:rPr lang="en-US"/>
              <a:t>Intervention Strategies</a:t>
            </a:r>
          </a:p>
        </p:txBody>
      </p:sp>
      <p:graphicFrame>
        <p:nvGraphicFramePr>
          <p:cNvPr id="5" name="Content Placeholder 2">
            <a:extLst>
              <a:ext uri="{FF2B5EF4-FFF2-40B4-BE49-F238E27FC236}">
                <a16:creationId xmlns:a16="http://schemas.microsoft.com/office/drawing/2014/main" id="{C5429535-F9A0-F419-B9A7-C3F1377072DB}"/>
              </a:ext>
            </a:extLst>
          </p:cNvPr>
          <p:cNvGraphicFramePr>
            <a:graphicFrameLocks noGrp="1"/>
          </p:cNvGraphicFramePr>
          <p:nvPr>
            <p:ph idx="1"/>
            <p:extLst>
              <p:ext uri="{D42A27DB-BD31-4B8C-83A1-F6EECF244321}">
                <p14:modId xmlns:p14="http://schemas.microsoft.com/office/powerpoint/2010/main" val="23020682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A logo for a health center&#10;&#10;Description automatically generated with medium confidence">
            <a:extLst>
              <a:ext uri="{FF2B5EF4-FFF2-40B4-BE49-F238E27FC236}">
                <a16:creationId xmlns:a16="http://schemas.microsoft.com/office/drawing/2014/main" id="{9506B1DD-71FD-C0E8-B5C5-C854A166644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514131" y="407956"/>
            <a:ext cx="2031162" cy="1076516"/>
          </a:xfrm>
          <a:prstGeom prst="rect">
            <a:avLst/>
          </a:prstGeom>
        </p:spPr>
      </p:pic>
    </p:spTree>
    <p:extLst>
      <p:ext uri="{BB962C8B-B14F-4D97-AF65-F5344CB8AC3E}">
        <p14:creationId xmlns:p14="http://schemas.microsoft.com/office/powerpoint/2010/main" val="3941237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0"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DDA0C3E-E54A-4AC4-A840-928332018AF8}"/>
              </a:ext>
            </a:extLst>
          </p:cNvPr>
          <p:cNvSpPr>
            <a:spLocks noGrp="1"/>
          </p:cNvSpPr>
          <p:nvPr>
            <p:ph type="title"/>
          </p:nvPr>
        </p:nvSpPr>
        <p:spPr>
          <a:xfrm>
            <a:off x="621792" y="1161288"/>
            <a:ext cx="3602736" cy="4526280"/>
          </a:xfrm>
        </p:spPr>
        <p:txBody>
          <a:bodyPr>
            <a:normAutofit/>
          </a:bodyPr>
          <a:lstStyle/>
          <a:p>
            <a:r>
              <a:rPr lang="en-US" sz="4000" dirty="0"/>
              <a:t>Safety Planning</a:t>
            </a:r>
          </a:p>
        </p:txBody>
      </p:sp>
      <p:sp>
        <p:nvSpPr>
          <p:cNvPr id="31"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8B01C98B-6E83-BF23-E40D-2B3C7BE5B163}"/>
              </a:ext>
            </a:extLst>
          </p:cNvPr>
          <p:cNvSpPr>
            <a:spLocks noGrp="1"/>
          </p:cNvSpPr>
          <p:nvPr>
            <p:ph idx="1"/>
          </p:nvPr>
        </p:nvSpPr>
        <p:spPr>
          <a:xfrm>
            <a:off x="5434149" y="932688"/>
            <a:ext cx="5916603" cy="4992624"/>
          </a:xfrm>
        </p:spPr>
        <p:txBody>
          <a:bodyPr anchor="ctr">
            <a:normAutofit/>
          </a:bodyPr>
          <a:lstStyle/>
          <a:p>
            <a:r>
              <a:rPr lang="en-US" sz="2000" dirty="0"/>
              <a:t>Warning Signs</a:t>
            </a:r>
          </a:p>
          <a:p>
            <a:r>
              <a:rPr lang="en-US" sz="2000" dirty="0"/>
              <a:t>Internal Coping Strategies</a:t>
            </a:r>
          </a:p>
          <a:p>
            <a:r>
              <a:rPr lang="en-US" sz="2000" dirty="0"/>
              <a:t>Social Contacts Who may Distract from the Crisis</a:t>
            </a:r>
          </a:p>
          <a:p>
            <a:r>
              <a:rPr lang="en-US" sz="2000" dirty="0"/>
              <a:t>Family Members or Friends Who May Offer Help</a:t>
            </a:r>
          </a:p>
          <a:p>
            <a:r>
              <a:rPr lang="en-US" sz="2000" dirty="0"/>
              <a:t>Professionals and Agencies to Contact for Help</a:t>
            </a:r>
          </a:p>
          <a:p>
            <a:r>
              <a:rPr lang="en-US" sz="2000" dirty="0"/>
              <a:t>Making the Environment Safe</a:t>
            </a:r>
          </a:p>
          <a:p>
            <a:endParaRPr lang="en-US" sz="2000" dirty="0"/>
          </a:p>
          <a:p>
            <a:r>
              <a:rPr lang="en-US" sz="2000" dirty="0"/>
              <a:t>App examples: </a:t>
            </a:r>
          </a:p>
          <a:p>
            <a:pPr lvl="1"/>
            <a:r>
              <a:rPr lang="en-US" sz="1600" dirty="0"/>
              <a:t>Stanley Brown Safety Plan: 	</a:t>
            </a:r>
            <a:r>
              <a:rPr lang="en-US" sz="1600" dirty="0">
                <a:hlinkClick r:id="rId3"/>
              </a:rPr>
              <a:t>https://apps.apple.com/us/app/safety-plan/id695122998</a:t>
            </a:r>
            <a:r>
              <a:rPr lang="en-US" sz="1600" dirty="0"/>
              <a:t> </a:t>
            </a:r>
          </a:p>
          <a:p>
            <a:pPr lvl="1"/>
            <a:r>
              <a:rPr lang="en-US" sz="1600" dirty="0">
                <a:hlinkClick r:id="rId4"/>
              </a:rPr>
              <a:t>https://iamsober.com/</a:t>
            </a:r>
            <a:endParaRPr lang="en-US" sz="1600" dirty="0"/>
          </a:p>
        </p:txBody>
      </p:sp>
      <p:pic>
        <p:nvPicPr>
          <p:cNvPr id="4" name="Picture 3" descr="A logo for a health center&#10;&#10;Description automatically generated with medium confidence">
            <a:extLst>
              <a:ext uri="{FF2B5EF4-FFF2-40B4-BE49-F238E27FC236}">
                <a16:creationId xmlns:a16="http://schemas.microsoft.com/office/drawing/2014/main" id="{076D99D2-5995-EA61-E813-6DBEF072446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14131" y="407956"/>
            <a:ext cx="2031162" cy="1076516"/>
          </a:xfrm>
          <a:prstGeom prst="rect">
            <a:avLst/>
          </a:prstGeom>
        </p:spPr>
      </p:pic>
    </p:spTree>
    <p:extLst>
      <p:ext uri="{BB962C8B-B14F-4D97-AF65-F5344CB8AC3E}">
        <p14:creationId xmlns:p14="http://schemas.microsoft.com/office/powerpoint/2010/main" val="1942053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C761A90-4243-DA40-7F6E-C4AE028BCFD0}"/>
              </a:ext>
            </a:extLst>
          </p:cNvPr>
          <p:cNvSpPr>
            <a:spLocks noGrp="1"/>
          </p:cNvSpPr>
          <p:nvPr>
            <p:ph type="title"/>
          </p:nvPr>
        </p:nvSpPr>
        <p:spPr>
          <a:xfrm>
            <a:off x="838200" y="713312"/>
            <a:ext cx="4038600" cy="5431376"/>
          </a:xfrm>
        </p:spPr>
        <p:txBody>
          <a:bodyPr>
            <a:normAutofit/>
          </a:bodyPr>
          <a:lstStyle/>
          <a:p>
            <a:r>
              <a:rPr lang="en-US" dirty="0"/>
              <a:t>Mandated Reporting</a:t>
            </a:r>
          </a:p>
        </p:txBody>
      </p:sp>
      <p:sp>
        <p:nvSpPr>
          <p:cNvPr id="3" name="Content Placeholder 2">
            <a:extLst>
              <a:ext uri="{FF2B5EF4-FFF2-40B4-BE49-F238E27FC236}">
                <a16:creationId xmlns:a16="http://schemas.microsoft.com/office/drawing/2014/main" id="{A26CC2C2-A874-21A2-90B3-71515DAF409D}"/>
              </a:ext>
            </a:extLst>
          </p:cNvPr>
          <p:cNvSpPr>
            <a:spLocks noGrp="1"/>
          </p:cNvSpPr>
          <p:nvPr>
            <p:ph idx="1"/>
          </p:nvPr>
        </p:nvSpPr>
        <p:spPr>
          <a:xfrm>
            <a:off x="6095999" y="713313"/>
            <a:ext cx="5257801" cy="5431376"/>
          </a:xfrm>
        </p:spPr>
        <p:txBody>
          <a:bodyPr anchor="ctr">
            <a:normAutofit/>
          </a:bodyPr>
          <a:lstStyle/>
          <a:p>
            <a:r>
              <a:rPr lang="en-US" sz="2000" dirty="0">
                <a:latin typeface="Calibri" panose="020F0502020204030204" pitchFamily="34" charset="0"/>
              </a:rPr>
              <a:t>Am I a mandated reporter?</a:t>
            </a:r>
          </a:p>
          <a:p>
            <a:pPr lvl="1"/>
            <a:r>
              <a:rPr lang="en-US" sz="2000" dirty="0">
                <a:hlinkClick r:id="rId3"/>
              </a:rPr>
              <a:t>https://mandatedreporterca.com/who-should-report</a:t>
            </a:r>
            <a:endParaRPr lang="en-US" sz="2000" dirty="0"/>
          </a:p>
          <a:p>
            <a:pPr lvl="2"/>
            <a:r>
              <a:rPr lang="en-US" dirty="0">
                <a:latin typeface="Calibri" panose="020F0502020204030204" pitchFamily="34" charset="0"/>
              </a:rPr>
              <a:t>School Personnel</a:t>
            </a:r>
          </a:p>
          <a:p>
            <a:pPr lvl="2"/>
            <a:r>
              <a:rPr lang="en-US" dirty="0">
                <a:latin typeface="Calibri" panose="020F0502020204030204" pitchFamily="34" charset="0"/>
              </a:rPr>
              <a:t>Child Care Providers</a:t>
            </a:r>
          </a:p>
          <a:p>
            <a:pPr lvl="2"/>
            <a:r>
              <a:rPr lang="en-US" dirty="0">
                <a:latin typeface="Calibri" panose="020F0502020204030204" pitchFamily="34" charset="0"/>
              </a:rPr>
              <a:t>Medical Professionals</a:t>
            </a:r>
          </a:p>
          <a:p>
            <a:pPr lvl="2"/>
            <a:r>
              <a:rPr lang="en-US" dirty="0">
                <a:latin typeface="Calibri" panose="020F0502020204030204" pitchFamily="34" charset="0"/>
              </a:rPr>
              <a:t>Mental and Social Health</a:t>
            </a:r>
          </a:p>
          <a:p>
            <a:pPr lvl="2"/>
            <a:r>
              <a:rPr lang="en-US" dirty="0">
                <a:latin typeface="Calibri" panose="020F0502020204030204" pitchFamily="34" charset="0"/>
              </a:rPr>
              <a:t>Law Enforcement</a:t>
            </a:r>
          </a:p>
          <a:p>
            <a:pPr lvl="2"/>
            <a:r>
              <a:rPr lang="en-US" dirty="0">
                <a:latin typeface="Calibri" panose="020F0502020204030204" pitchFamily="34" charset="0"/>
              </a:rPr>
              <a:t>Clergy</a:t>
            </a:r>
          </a:p>
          <a:p>
            <a:pPr lvl="2"/>
            <a:r>
              <a:rPr lang="en-US" dirty="0">
                <a:latin typeface="Calibri" panose="020F0502020204030204" pitchFamily="34" charset="0"/>
              </a:rPr>
              <a:t>Volunteers</a:t>
            </a:r>
          </a:p>
          <a:p>
            <a:pPr lvl="2"/>
            <a:r>
              <a:rPr lang="en-US" dirty="0">
                <a:latin typeface="Calibri" panose="020F0502020204030204" pitchFamily="34" charset="0"/>
              </a:rPr>
              <a:t>Other Professionals</a:t>
            </a:r>
          </a:p>
          <a:p>
            <a:pPr lvl="1"/>
            <a:r>
              <a:rPr lang="en-US" sz="2000" dirty="0">
                <a:latin typeface="Calibri" panose="020F0502020204030204" pitchFamily="34" charset="0"/>
              </a:rPr>
              <a:t>Your County or Region may have their own list</a:t>
            </a:r>
            <a:endParaRPr lang="en-US" sz="2000" dirty="0">
              <a:effectLst/>
              <a:latin typeface="Calibri" panose="020F0502020204030204" pitchFamily="34" charset="0"/>
            </a:endParaRPr>
          </a:p>
        </p:txBody>
      </p:sp>
      <p:pic>
        <p:nvPicPr>
          <p:cNvPr id="4" name="Picture 3" descr="A logo for a health center&#10;&#10;Description automatically generated with medium confidence">
            <a:extLst>
              <a:ext uri="{FF2B5EF4-FFF2-40B4-BE49-F238E27FC236}">
                <a16:creationId xmlns:a16="http://schemas.microsoft.com/office/drawing/2014/main" id="{F072D41C-CB83-8C62-852C-7BBF4E20B8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9662" y="175053"/>
            <a:ext cx="2031162" cy="1076516"/>
          </a:xfrm>
          <a:prstGeom prst="rect">
            <a:avLst/>
          </a:prstGeom>
        </p:spPr>
      </p:pic>
    </p:spTree>
    <p:extLst>
      <p:ext uri="{BB962C8B-B14F-4D97-AF65-F5344CB8AC3E}">
        <p14:creationId xmlns:p14="http://schemas.microsoft.com/office/powerpoint/2010/main" val="2502448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67C2956-90F5-6E27-3960-4CA0BA00B99E}"/>
              </a:ext>
            </a:extLst>
          </p:cNvPr>
          <p:cNvPicPr>
            <a:picLocks noChangeAspect="1"/>
          </p:cNvPicPr>
          <p:nvPr/>
        </p:nvPicPr>
        <p:blipFill>
          <a:blip r:embed="rId2"/>
          <a:stretch>
            <a:fillRect/>
          </a:stretch>
        </p:blipFill>
        <p:spPr>
          <a:xfrm>
            <a:off x="638175" y="109537"/>
            <a:ext cx="10915650" cy="6638925"/>
          </a:xfrm>
          <a:prstGeom prst="rect">
            <a:avLst/>
          </a:prstGeom>
        </p:spPr>
      </p:pic>
      <p:pic>
        <p:nvPicPr>
          <p:cNvPr id="2" name="Picture 1" descr="A logo for a health center&#10;&#10;Description automatically generated with medium confidence">
            <a:extLst>
              <a:ext uri="{FF2B5EF4-FFF2-40B4-BE49-F238E27FC236}">
                <a16:creationId xmlns:a16="http://schemas.microsoft.com/office/drawing/2014/main" id="{30001F99-9B80-3CAC-CDA7-4AD27C6FF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4131" y="407956"/>
            <a:ext cx="2031162" cy="1076516"/>
          </a:xfrm>
          <a:prstGeom prst="rect">
            <a:avLst/>
          </a:prstGeom>
        </p:spPr>
      </p:pic>
    </p:spTree>
    <p:extLst>
      <p:ext uri="{BB962C8B-B14F-4D97-AF65-F5344CB8AC3E}">
        <p14:creationId xmlns:p14="http://schemas.microsoft.com/office/powerpoint/2010/main" val="12595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TotalTime>
  <Words>893</Words>
  <Application>Microsoft Office PowerPoint</Application>
  <PresentationFormat>Widescreen</PresentationFormat>
  <Paragraphs>103</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Talking About Suicide</vt:lpstr>
      <vt:lpstr>Setting the Tone</vt:lpstr>
      <vt:lpstr>Assessment Strategies</vt:lpstr>
      <vt:lpstr>Columbia Screen</vt:lpstr>
      <vt:lpstr>Protective Factors</vt:lpstr>
      <vt:lpstr>Intervention Strategies</vt:lpstr>
      <vt:lpstr>Safety Planning</vt:lpstr>
      <vt:lpstr>Mandated Reporting</vt:lpstr>
      <vt:lpstr>PowerPoint Presentation</vt:lpstr>
      <vt:lpstr>Role of Peers</vt:lpstr>
      <vt:lpstr>Let’s have the conversation.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Lynea Seiberlich-Wheeler</dc:creator>
  <cp:lastModifiedBy>Lynea Seiberlich-Wheeler</cp:lastModifiedBy>
  <cp:revision>17</cp:revision>
  <dcterms:created xsi:type="dcterms:W3CDTF">2023-04-24T16:14:39Z</dcterms:created>
  <dcterms:modified xsi:type="dcterms:W3CDTF">2023-05-09T23:57:44Z</dcterms:modified>
</cp:coreProperties>
</file>